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120.svg" ContentType="image/svg+xml"/>
  <Override PartName="/ppt/media/image127.svg" ContentType="image/svg+xml"/>
  <Override PartName="/ppt/media/image137.svg" ContentType="image/svg+xml"/>
  <Override PartName="/ppt/media/image140.svg" ContentType="image/svg+xml"/>
  <Override PartName="/ppt/media/image142.svg" ContentType="image/svg+xml"/>
  <Override PartName="/ppt/media/image144.svg" ContentType="image/svg+xml"/>
  <Override PartName="/ppt/media/image147.svg" ContentType="image/svg+xml"/>
  <Override PartName="/ppt/media/image150.svg" ContentType="image/svg+xml"/>
  <Override PartName="/ppt/media/image152.svg" ContentType="image/svg+xml"/>
  <Override PartName="/ppt/media/image155.svg" ContentType="image/svg+xml"/>
  <Override PartName="/ppt/media/image157.svg" ContentType="image/svg+xml"/>
  <Override PartName="/ppt/media/image159.svg" ContentType="image/svg+xml"/>
  <Override PartName="/ppt/media/image161.svg" ContentType="image/svg+xml"/>
  <Override PartName="/ppt/media/image163.svg" ContentType="image/svg+xml"/>
  <Override PartName="/ppt/media/image177.svg" ContentType="image/svg+xml"/>
  <Override PartName="/ppt/media/image34.svg" ContentType="image/svg+xml"/>
  <Override PartName="/ppt/media/image36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1.svg" ContentType="image/svg+xml"/>
  <Override PartName="/ppt/media/image5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1" r:id="rId3"/>
    <p:sldMasterId id="2147483666" r:id="rId4"/>
    <p:sldMasterId id="2147483686" r:id="rId5"/>
    <p:sldMasterId id="2147483703" r:id="rId6"/>
    <p:sldMasterId id="2147483716" r:id="rId7"/>
    <p:sldMasterId id="2147483737" r:id="rId8"/>
  </p:sldMasterIdLst>
  <p:notesMasterIdLst>
    <p:notesMasterId r:id="rId11"/>
  </p:notesMasterIdLst>
  <p:handoutMasterIdLst>
    <p:handoutMasterId r:id="rId38"/>
  </p:handoutMasterIdLst>
  <p:sldIdLst>
    <p:sldId id="537" r:id="rId9"/>
    <p:sldId id="538" r:id="rId10"/>
    <p:sldId id="539" r:id="rId12"/>
    <p:sldId id="540" r:id="rId13"/>
    <p:sldId id="541" r:id="rId14"/>
    <p:sldId id="569" r:id="rId15"/>
    <p:sldId id="545" r:id="rId16"/>
    <p:sldId id="546" r:id="rId17"/>
    <p:sldId id="579" r:id="rId18"/>
    <p:sldId id="577" r:id="rId19"/>
    <p:sldId id="574" r:id="rId20"/>
    <p:sldId id="549" r:id="rId21"/>
    <p:sldId id="550" r:id="rId22"/>
    <p:sldId id="553" r:id="rId23"/>
    <p:sldId id="554" r:id="rId24"/>
    <p:sldId id="570" r:id="rId25"/>
    <p:sldId id="571" r:id="rId26"/>
    <p:sldId id="572" r:id="rId27"/>
    <p:sldId id="573" r:id="rId28"/>
    <p:sldId id="580" r:id="rId29"/>
    <p:sldId id="581" r:id="rId30"/>
    <p:sldId id="559" r:id="rId31"/>
    <p:sldId id="560" r:id="rId32"/>
    <p:sldId id="561" r:id="rId33"/>
    <p:sldId id="562" r:id="rId34"/>
    <p:sldId id="563" r:id="rId35"/>
    <p:sldId id="564" r:id="rId36"/>
    <p:sldId id="565" r:id="rId37"/>
  </p:sldIdLst>
  <p:sldSz cx="12192000" cy="6858000"/>
  <p:notesSz cx="6858000" cy="9144000"/>
  <p:defaultTextStyle>
    <a:defPPr>
      <a:defRPr lang="zh-CN"/>
    </a:defPPr>
    <a:lvl1pPr algn="l" defTabSz="6096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09600" algn="l" defTabSz="6096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19200" algn="l" defTabSz="6096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828800" algn="l" defTabSz="6096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438400" algn="l" defTabSz="6096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3048000" algn="l" defTabSz="12192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3657600" algn="l" defTabSz="12192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4267200" algn="l" defTabSz="12192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4876800" algn="l" defTabSz="12192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4" userDrawn="1">
          <p15:clr>
            <a:srgbClr val="A4A3A4"/>
          </p15:clr>
        </p15:guide>
        <p15:guide id="2" pos="371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nknown User3" initials="" lastIdx="0" clrIdx="0"/>
  <p:cmAuthor id="1" name="Administrator" initials="A" lastIdx="1" clrIdx="0"/>
  <p:cmAuthor id="2" name="王建均" initials="wjj" lastIdx="9" clrIdx="1"/>
  <p:cmAuthor id="309" name="李保印" initials="李" lastIdx="3" clrIdx="308"/>
  <p:cmAuthor id="3" name="PJ Landwehrle" initials="PJ" lastIdx="10" clrIdx="3"/>
  <p:cmAuthor id="310" name="huang" initials="h" lastIdx="12" clrIdx="309"/>
  <p:cmAuthor id="4" name="Steve Thorne" initials="spt" lastIdx="2" clrIdx="4"/>
  <p:cmAuthor id="311" name="郎蕊" initials="郎" lastIdx="3" clrIdx="310"/>
  <p:cmAuthor id="5" name="smkhan" initials="s" lastIdx="6" clrIdx="5"/>
  <p:cmAuthor id="312" name="Chun Chung YEH" initials="C" lastIdx="2" clrIdx="0"/>
  <p:cmAuthor id="6" name="ming qiu" initials="m" lastIdx="17" clrIdx="1"/>
  <p:cmAuthor id="7" name="1206988966@qq.com" initials="1" lastIdx="1" clrIdx="2"/>
  <p:cmAuthor id="314" name="Vicky" initials="V" lastIdx="1" clrIdx="1"/>
  <p:cmAuthor id="8" name="姜伟光" initials="姜" lastIdx="1" clrIdx="0"/>
  <p:cmAuthor id="315" name="刘云轩" initials="刘" lastIdx="1" clrIdx="0"/>
  <p:cmAuthor id="9" name="dbc" initials="dbc" lastIdx="1" clrIdx="4"/>
  <p:cmAuthor id="316" name="sharon" initials="s" lastIdx="5" clrIdx="84"/>
  <p:cmAuthor id="10" name="15711" initials="1" lastIdx="1" clrIdx="9"/>
  <p:cmAuthor id="317" name="未知的使用者81" initials="未" lastIdx="1" clrIdx="0"/>
  <p:cmAuthor id="11" name="史蒂芬" initials="史蒂芬" lastIdx="1" clrIdx="10"/>
  <p:cmAuthor id="318" name="仝德志" initials="仝" lastIdx="1" clrIdx="0"/>
  <p:cmAuthor id="12" name="dell" initials="d" lastIdx="1" clrIdx="11"/>
  <p:cmAuthor id="13" name="julien" initials="j" lastIdx="1" clrIdx="12"/>
  <p:cmAuthor id="320" name="zxj" initials="z" lastIdx="24" clrIdx="319"/>
  <p:cmAuthor id="14" name="李岩（IT）" initials="李" lastIdx="2" clrIdx="13"/>
  <p:cmAuthor id="321" name="未知用户111" initials="未" lastIdx="1" clrIdx="1"/>
  <p:cmAuthor id="15" name="13686" initials="1" lastIdx="1" clrIdx="14"/>
  <p:cmAuthor id="322" name="alpha" initials="a" lastIdx="1" clrIdx="0"/>
  <p:cmAuthor id="16" name="周辉" initials="周" lastIdx="1" clrIdx="15"/>
  <p:cmAuthor id="17" name="ligengyu" initials="l" lastIdx="1" clrIdx="16"/>
  <p:cmAuthor id="18" name="郭雨婷" initials="郭" lastIdx="1" clrIdx="17"/>
  <p:cmAuthor id="19" name="yanhexin" initials="y" lastIdx="1" clrIdx="18"/>
  <p:cmAuthor id="326" name="未知的使用者75" initials="未" lastIdx="1" clrIdx="0"/>
  <p:cmAuthor id="20" name="bian" initials="b" lastIdx="4" clrIdx="19"/>
  <p:cmAuthor id="327" name="未知的使用者77" initials="未" lastIdx="1" clrIdx="0"/>
  <p:cmAuthor id="21" name="sunyufang" initials="s" lastIdx="1" clrIdx="21"/>
  <p:cmAuthor id="328" name="未知的使用者78" initials="未" lastIdx="5" clrIdx="1"/>
  <p:cmAuthor id="22" name="Wangbing (I)" initials="W(" lastIdx="4" clrIdx="22"/>
  <p:cmAuthor id="329" name="未知的使用者79" initials="未" lastIdx="0" clrIdx="1"/>
  <p:cmAuthor id="23" name="郑 颖" initials="郑" lastIdx="1" clrIdx="23"/>
  <p:cmAuthor id="330" name="未知的使用者80" initials="未" lastIdx="0" clrIdx="0"/>
  <p:cmAuthor id="24" name="haomingLiu" initials="h" lastIdx="2" clrIdx="23"/>
  <p:cmAuthor id="331" name="未知的使用者82" initials="未" lastIdx="1" clrIdx="0"/>
  <p:cmAuthor id="25" name="migu" initials="m" lastIdx="3" clrIdx="37"/>
  <p:cmAuthor id="6871913" name="红旗的理想" initials="红" lastIdx="273105" clrIdx="0"/>
  <p:cmAuthor id="332" name="未知的使用者83" initials="未" lastIdx="1" clrIdx="0"/>
  <p:cmAuthor id="26" name="10270945" initials="1" lastIdx="2" clrIdx="25"/>
  <p:cmAuthor id="6871914" name="shq316" initials="s" lastIdx="2" clrIdx="2"/>
  <p:cmAuthor id="333" name="未知的使用者84" initials="未" lastIdx="1" clrIdx="1"/>
  <p:cmAuthor id="27" name="Hou Yingfeng" initials="H" lastIdx="10" clrIdx="23"/>
  <p:cmAuthor id="6871915" name="shq316@vod365.com" initials="s" lastIdx="3" clrIdx="3"/>
  <p:cmAuthor id="334" name="未知的使用者85" initials="未" lastIdx="1" clrIdx="0"/>
  <p:cmAuthor id="28" name="user" initials="u" lastIdx="1" clrIdx="27"/>
  <p:cmAuthor id="6871916" name="yang fengyu" initials="yf" lastIdx="1" clrIdx="4"/>
  <p:cmAuthor id="335" name="未知的使用者87" initials="未" lastIdx="1" clrIdx="0"/>
  <p:cmAuthor id="29" name="Yukki" initials="Y" lastIdx="1" clrIdx="28"/>
  <p:cmAuthor id="336" name="未知的使用者90" initials="未" lastIdx="8" clrIdx="0"/>
  <p:cmAuthor id="30" name="huangsifei" initials="h" lastIdx="1" clrIdx="29"/>
  <p:cmAuthor id="337" name="未知的使用者91" initials="未" lastIdx="1" clrIdx="0"/>
  <p:cmAuthor id="31" name="Author" initials="A" lastIdx="0" clrIdx="30"/>
  <p:cmAuthor id="338" name="CHRISYU" initials="C" lastIdx="1" clrIdx="0"/>
  <p:cmAuthor id="32" name="李楠10047711" initials="李楠10047711" lastIdx="2" clrIdx="31"/>
  <p:cmAuthor id="339" name="liucunri" initials="l" lastIdx="1" clrIdx="0"/>
  <p:cmAuthor id="33" name="610007" initials="6" lastIdx="0" clrIdx="32"/>
  <p:cmAuthor id="340" name="Unknown User48" initials="U" lastIdx="8" clrIdx="0"/>
  <p:cmAuthor id="34" name="Y Y" initials="YY" lastIdx="2" clrIdx="33"/>
  <p:cmAuthor id="341" name="Unknown User52" initials="U" lastIdx="1" clrIdx="0"/>
  <p:cmAuthor id="35" name="Caixiaojin" initials="C" lastIdx="1" clrIdx="34"/>
  <p:cmAuthor id="342" name="Unknown User50" initials="U" lastIdx="1" clrIdx="0"/>
  <p:cmAuthor id="36" name="景璐" initials="j" lastIdx="0" clrIdx="35"/>
  <p:cmAuthor id="37" name="陈召国" initials="c" lastIdx="1" clrIdx="36"/>
  <p:cmAuthor id="38" name="Li, Siyu" initials="L" lastIdx="12" clrIdx="1"/>
  <p:cmAuthor id="39" name="LiuHui" initials="L" lastIdx="1" clrIdx="0"/>
  <p:cmAuthor id="346" name="PC" initials="P" lastIdx="4" clrIdx="0"/>
  <p:cmAuthor id="40" name="P1063cindychen" initials="P" lastIdx="6" clrIdx="0"/>
  <p:cmAuthor id="41" name="Pueschner, Franziska {FA~Shanghai}" initials="P" lastIdx="5" clrIdx="0"/>
  <p:cmAuthor id="42" name="ZhangXiaoMin" initials="Z" lastIdx="1" clrIdx="1"/>
  <p:cmAuthor id="43" name="廖麗華" initials="廖" lastIdx="1" clrIdx="0"/>
  <p:cmAuthor id="44" name="P00035_jeremy" initials="P" lastIdx="1" clrIdx="0"/>
  <p:cmAuthor id="45" name="未知的使用者12" initials="未" lastIdx="1" clrIdx="0"/>
  <p:cmAuthor id="352" name="未知的使用者161" initials="未" lastIdx="1" clrIdx="0"/>
  <p:cmAuthor id="46" name="未知的使用者13" initials="未" lastIdx="5" clrIdx="1"/>
  <p:cmAuthor id="47" name="未知的使用者14" initials="未" lastIdx="0" clrIdx="1"/>
  <p:cmAuthor id="48" name="Microsoft Office 用户" initials="M" lastIdx="1" clrIdx="3"/>
  <p:cmAuthor id="355" name="未知的使用者152" initials="未" lastIdx="1" clrIdx="0"/>
  <p:cmAuthor id="49" name="cui yun" initials="cy" lastIdx="1" clrIdx="22"/>
  <p:cmAuthor id="50" name="未知的使用者9" initials="未" lastIdx="1" clrIdx="0"/>
  <p:cmAuthor id="51" name="未知的使用者11" initials="未" lastIdx="0" clrIdx="1"/>
  <p:cmAuthor id="52" name="未知的使用者27" initials="未" lastIdx="1" clrIdx="0"/>
  <p:cmAuthor id="53" name="未知的使用者28" initials="未" lastIdx="3" clrIdx="1"/>
  <p:cmAuthor id="360" name="未知的使用者176" initials="未" lastIdx="1" clrIdx="0"/>
  <p:cmAuthor id="54" name="未知的使用者29" initials="未" lastIdx="1" clrIdx="1"/>
  <p:cmAuthor id="47245819" name="群智集" initials="群" lastIdx="0" clrIdx="0"/>
  <p:cmAuthor id="55" name="未知的使用者21" initials="未" lastIdx="1" clrIdx="0"/>
  <p:cmAuthor id="362" name="未知的使用者178" initials="未" lastIdx="1" clrIdx="0"/>
  <p:cmAuthor id="56" name="未知的使用者22" initials="未" lastIdx="3" clrIdx="1"/>
  <p:cmAuthor id="363" name="未知的使用者179" initials="未" lastIdx="1" clrIdx="0"/>
  <p:cmAuthor id="57" name="未知的使用者23" initials="未" lastIdx="1" clrIdx="1"/>
  <p:cmAuthor id="364" name="未知的使用者180" initials="未" lastIdx="2" clrIdx="0"/>
  <p:cmAuthor id="58" name="未知的使用者24" initials="未" lastIdx="1" clrIdx="0"/>
  <p:cmAuthor id="59" name="未知的使用者25" initials="未" lastIdx="3" clrIdx="1"/>
  <p:cmAuthor id="60" name="未知的使用者26" initials="未" lastIdx="1" clrIdx="1"/>
  <p:cmAuthor id="61" name="August" initials="A" lastIdx="1" clrIdx="0"/>
  <p:cmAuthor id="62" name="qihua-DCMS" initials="q" lastIdx="0" clrIdx="0"/>
  <p:cmAuthor id="63" name="未知用户5" initials="未" lastIdx="1" clrIdx="0"/>
  <p:cmAuthor id="64" name="YUMINGNJ" initials="Y" lastIdx="3" clrIdx="0"/>
  <p:cmAuthor id="65" name="daphne" initials="d" lastIdx="1" clrIdx="0"/>
  <p:cmAuthor id="66" name="未知用户8" initials="未" lastIdx="1" clrIdx="0"/>
  <p:cmAuthor id="67" name="Unknown User7" initials="U" lastIdx="1" clrIdx="0"/>
  <p:cmAuthor id="68" name="Unknown User8" initials="U" lastIdx="1" clrIdx="0"/>
  <p:cmAuthor id="69" name="未知用户15" initials="未" lastIdx="1" clrIdx="0"/>
  <p:cmAuthor id="70" name="未知用户13" initials="未" lastIdx="1" clrIdx="0"/>
  <p:cmAuthor id="71" name="未知用户14" initials="未" lastIdx="1" clrIdx="0"/>
  <p:cmAuthor id="72" name="Jason Wang" initials="J" lastIdx="1" clrIdx="0"/>
  <p:cmAuthor id="73" name="未知的使用者3" initials="未" lastIdx="0" clrIdx="1"/>
  <p:cmAuthor id="74" name="qiantong" initials="q" lastIdx="3" clrIdx="1"/>
  <p:cmAuthor id="75" name="作者" initials="A" lastIdx="0" clrIdx="24"/>
  <p:cmAuthor id="76" name="Microsoft 帐户" initials="M帐" lastIdx="1" clrIdx="25"/>
  <p:cmAuthor id="77" name="yj W" initials="yW" lastIdx="1" clrIdx="26"/>
  <p:cmAuthor id="78" name="hl chen" initials="hc" lastIdx="3" clrIdx="27"/>
  <p:cmAuthor id="79" name="大量" initials="大量" lastIdx="1" clrIdx="28"/>
  <p:cmAuthor id="80" name="未知的使用者51" initials="未" lastIdx="10" clrIdx="0"/>
  <p:cmAuthor id="81" name="未知的使用者53" initials="未" lastIdx="1" clrIdx="0"/>
  <p:cmAuthor id="82" name="未知的使用者46" initials="未" lastIdx="1" clrIdx="1"/>
  <p:cmAuthor id="83" name="yuanzh" initials="y" lastIdx="1" clrIdx="1"/>
  <p:cmAuthor id="84" name="曾红" initials="曾" lastIdx="0" clrIdx="0"/>
  <p:cmAuthor id="85" name="未知用户16" initials="未" lastIdx="1" clrIdx="0"/>
  <p:cmAuthor id="86" name="未知用户17" initials="未" lastIdx="0" clrIdx="1"/>
  <p:cmAuthor id="87" name="mm" initials="m" lastIdx="1" clrIdx="0"/>
  <p:cmAuthor id="88" name="liupeng" initials="l" lastIdx="1" clrIdx="1"/>
  <p:cmAuthor id="89" name="周宏達JerryChou" initials="周" lastIdx="6" clrIdx="2"/>
  <p:cmAuthor id="90" name="luxu" initials="l" lastIdx="22" clrIdx="0"/>
  <p:cmAuthor id="91" name="hl sun" initials="h" lastIdx="1" clrIdx="0"/>
  <p:cmAuthor id="92" name="未知的使用者50" initials="未" lastIdx="1" clrIdx="0"/>
  <p:cmAuthor id="93" name="未知的使用者48" initials="未" lastIdx="1" clrIdx="0"/>
  <p:cmAuthor id="94" name="未知的使用者49" initials="未" lastIdx="1" clrIdx="0"/>
  <p:cmAuthor id="95" name="未知用户22" initials="未" lastIdx="1" clrIdx="0"/>
  <p:cmAuthor id="96" name="未知用户24" initials="未" lastIdx="1" clrIdx="0"/>
  <p:cmAuthor id="97" name="Mary Feil-Jacobs" initials="M" lastIdx="43" clrIdx="1"/>
  <p:cmAuthor id="98" name="朱晓瑜" initials="朱" lastIdx="54" clrIdx="0"/>
  <p:cmAuthor id="100" name="djj" initials="d" lastIdx="2" clrIdx="0"/>
  <p:cmAuthor id="101" name="張秀娟" initials="張" lastIdx="1" clrIdx="2"/>
  <p:cmAuthor id="102" name="lianghb" initials="l" lastIdx="19" clrIdx="0"/>
  <p:cmAuthor id="103" name="Shawna Strickland" initials="S" lastIdx="2" clrIdx="0"/>
  <p:cmAuthor id="104" name="linyd" initials="l" lastIdx="3" clrIdx="1"/>
  <p:cmAuthor id="105" name="Ashley Eberenz" initials="A" lastIdx="7" clrIdx="1"/>
  <p:cmAuthor id="106" name="muzi wei" initials="m" lastIdx="1" clrIdx="0"/>
  <p:cmAuthor id="107" name="Windows 用户" initials="W" lastIdx="1" clrIdx="0"/>
  <p:cmAuthor id="108" name="未知用户56" initials="未" lastIdx="1" clrIdx="0"/>
  <p:cmAuthor id="109" name="未知用户55" initials="未" lastIdx="1" clrIdx="0"/>
  <p:cmAuthor id="110" name="未知用户51" initials="未" lastIdx="1" clrIdx="1"/>
  <p:cmAuthor id="111" name="LeeElva" initials="L" lastIdx="1" clrIdx="0"/>
  <p:cmAuthor id="112" name="唐可欣" initials="唐" lastIdx="1" clrIdx="0"/>
  <p:cmAuthor id="113" name="未知的使用者36" initials="未" lastIdx="10" clrIdx="0"/>
  <p:cmAuthor id="114" name="未知的使用者35" initials="未" lastIdx="1" clrIdx="0"/>
  <p:cmAuthor id="115" name="未知的使用者33" initials="未" lastIdx="1" clrIdx="0"/>
  <p:cmAuthor id="116" name="王鹏凯" initials="王" lastIdx="1" clrIdx="0"/>
  <p:cmAuthor id="117" name="未知的使用者34" initials="未" lastIdx="1" clrIdx="0"/>
  <p:cmAuthor id="121" name="未知用户12" initials="未" lastIdx="8" clrIdx="0"/>
  <p:cmAuthor id="122" name="未知的使用者37" initials="未" lastIdx="8" clrIdx="0"/>
  <p:cmAuthor id="123" name="Harry xu" initials="H" lastIdx="1" clrIdx="0"/>
  <p:cmAuthor id="124" name="未知的使用者59" initials="未" lastIdx="8" clrIdx="0"/>
  <p:cmAuthor id="125" name="未知的使用者60" initials="未" lastIdx="1" clrIdx="0"/>
  <p:cmAuthor id="126" name="未知的使用者54" initials="未" lastIdx="1" clrIdx="0"/>
  <p:cmAuthor id="127" name="未知用户47" initials="未" lastIdx="6" clrIdx="0"/>
  <p:cmAuthor id="128" name="未知用户53" initials="未" lastIdx="10" clrIdx="0"/>
  <p:cmAuthor id="129" name="未知用户48" initials="未" lastIdx="1" clrIdx="0"/>
  <p:cmAuthor id="130" name="未知用户49" initials="未" lastIdx="1" clrIdx="0"/>
  <p:cmAuthor id="131" name="未知的使用者56" initials="未" lastIdx="6" clrIdx="0"/>
  <p:cmAuthor id="132" name="未知的使用者61" initials="未" lastIdx="1" clrIdx="0"/>
  <p:cmAuthor id="133" name="未知的使用者62" initials="未" lastIdx="1" clrIdx="1"/>
  <p:cmAuthor id="134" name="未知的使用者58" initials="未" lastIdx="1" clrIdx="0"/>
  <p:cmAuthor id="135" name="未知用户50" initials="未" lastIdx="1" clrIdx="0"/>
  <p:cmAuthor id="136" name="未知用户52" initials="未" lastIdx="1" clrIdx="0"/>
  <p:cmAuthor id="137" name="未知的使用者120" initials="未" lastIdx="1" clrIdx="0"/>
  <p:cmAuthor id="138" name="未知的使用者109" initials="未" lastIdx="5" clrIdx="1"/>
  <p:cmAuthor id="139" name="未知的使用者110" initials="未" lastIdx="1" clrIdx="1"/>
  <p:cmAuthor id="140" name="未知的使用者111" initials="未" lastIdx="1" clrIdx="0"/>
  <p:cmAuthor id="141" name="未知的使用者121" initials="未" lastIdx="1" clrIdx="0"/>
  <p:cmAuthor id="142" name="thomas" initials="t" lastIdx="1" clrIdx="49"/>
  <p:cmAuthor id="143" name="未知的使用者113" initials="未" lastIdx="1" clrIdx="0"/>
  <p:cmAuthor id="144" name="未知的使用者122" initials="未" lastIdx="1" clrIdx="0"/>
  <p:cmAuthor id="145" name="未知的使用者123" initials="未" lastIdx="8" clrIdx="0"/>
  <p:cmAuthor id="146" name="未知的使用者124" initials="未" lastIdx="8" clrIdx="0"/>
  <p:cmAuthor id="147" name="未知的使用者125" initials="未" lastIdx="1" clrIdx="0"/>
  <p:cmAuthor id="148" name="未知的使用者118" initials="未" lastIdx="1" clrIdx="0"/>
  <p:cmAuthor id="149" name="未知的使用者126" initials="未" lastIdx="1" clrIdx="0"/>
  <p:cmAuthor id="150" name="未知用户57" initials="未" lastIdx="1" clrIdx="0"/>
  <p:cmAuthor id="151" name="未知用户58" initials="未" lastIdx="5" clrIdx="1"/>
  <p:cmAuthor id="152" name="未知用户59" initials="未" lastIdx="0" clrIdx="1"/>
  <p:cmAuthor id="153" name="yuexuejun" initials="y" lastIdx="3" clrIdx="0"/>
  <p:cmAuthor id="154" name="未知的使用者74" initials="未" lastIdx="8" clrIdx="0"/>
  <p:cmAuthor id="155" name="未知的使用者76" initials="未" lastIdx="1" clrIdx="0"/>
  <p:cmAuthor id="156" name="未知的使用者70" initials="未" lastIdx="1" clrIdx="0"/>
  <p:cmAuthor id="157" name="未知的使用者73" initials="未" lastIdx="1" clrIdx="0"/>
  <p:cmAuthor id="158" name="未知的使用者67" initials="未" lastIdx="8" clrIdx="0"/>
  <p:cmAuthor id="2000" name="晨曦_n6n2bAVB" initials="authorId_925318141" lastIdx="0" clrIdx="0"/>
  <p:cmAuthor id="159" name="未知的使用者68" initials="未" lastIdx="1" clrIdx="0"/>
  <p:cmAuthor id="2001" name="wangchao" initials="w" lastIdx="1" clrIdx="2"/>
  <p:cmAuthor id="160" name="未知的使用者69" initials="未" lastIdx="1" clrIdx="0"/>
  <p:cmAuthor id="161" name="未知的使用者43" initials="未" lastIdx="1" clrIdx="0"/>
  <p:cmAuthor id="162" name="未知的使用者40" initials="未" lastIdx="1" clrIdx="0"/>
  <p:cmAuthor id="163" name="未知的使用者55" initials="未" lastIdx="1" clrIdx="0"/>
  <p:cmAuthor id="164" name="未知的使用者52" initials="未" lastIdx="1" clrIdx="1"/>
  <p:cmAuthor id="165" name="未知的使用者72" initials="未" lastIdx="1" clrIdx="0"/>
  <p:cmAuthor id="166" name="未知的使用者71" initials="未" lastIdx="1" clrIdx="1"/>
  <p:cmAuthor id="691587970" name="小延魔法师" initials="小" lastIdx="1126286" clrIdx="0"/>
  <p:cmAuthor id="167" name="不明使用者20" initials="不" lastIdx="1" clrIdx="0"/>
  <p:cmAuthor id="168" name="不明使用者21" initials="不" lastIdx="1" clrIdx="0"/>
  <p:cmAuthor id="691587972" name="冯江宁" initials="U" lastIdx="1" clrIdx="45"/>
  <p:cmAuthor id="169" name="不明使用者18" initials="不" lastIdx="0" clrIdx="1"/>
  <p:cmAuthor id="691587973" name="宝玉 张" initials="宝张" lastIdx="1" clrIdx="311"/>
  <p:cmAuthor id="170" name="不明使用者19" initials="不" lastIdx="1" clrIdx="0"/>
  <p:cmAuthor id="171" name="未知用户2" initials="未" lastIdx="1" clrIdx="0"/>
  <p:cmAuthor id="172" name="未知用户93" initials="未" lastIdx="1" clrIdx="0"/>
  <p:cmAuthor id="173" name="未知用户90" initials="未" lastIdx="5" clrIdx="1"/>
  <p:cmAuthor id="174" name="未知用户91" initials="未" lastIdx="0" clrIdx="1"/>
  <p:cmAuthor id="175" name="未知用户92" initials="未" lastIdx="1" clrIdx="0"/>
  <p:cmAuthor id="176" name="未知用户74" initials="未" lastIdx="5" clrIdx="1"/>
  <p:cmAuthor id="177" name="未知用户75" initials="未" lastIdx="8" clrIdx="0"/>
  <p:cmAuthor id="178" name="未知用户76" initials="未" lastIdx="1" clrIdx="0"/>
  <p:cmAuthor id="179" name="未知用户77" initials="未" lastIdx="8" clrIdx="0"/>
  <p:cmAuthor id="180" name="未知用户78" initials="未" lastIdx="8" clrIdx="0"/>
  <p:cmAuthor id="181" name="未知用户79" initials="未" lastIdx="1" clrIdx="0"/>
  <p:cmAuthor id="182" name="未知用户80" initials="未" lastIdx="1" clrIdx="0"/>
  <p:cmAuthor id="183" name="未知用户81" initials="未" lastIdx="1" clrIdx="0"/>
  <p:cmAuthor id="184" name="未知的使用者95" initials="未" lastIdx="1" clrIdx="0"/>
  <p:cmAuthor id="185" name="未知的使用者92" initials="未" lastIdx="1" clrIdx="0"/>
  <p:cmAuthor id="186" name="未知的使用者93" initials="未" lastIdx="1" clrIdx="1"/>
  <p:cmAuthor id="187" name="未知的使用者94" initials="未" lastIdx="1" clrIdx="2"/>
  <p:cmAuthor id="188" name="Christina" initials="C" lastIdx="0" clrIdx="0"/>
  <p:cmAuthor id="189" name="jet" initials="j" lastIdx="1" clrIdx="0"/>
  <p:cmAuthor id="190" name="未知用户61" initials="未" lastIdx="8" clrIdx="0"/>
  <p:cmAuthor id="191" name="未知用户60" initials="未" lastIdx="1" clrIdx="0"/>
  <p:cmAuthor id="192" name="Unknown User24" initials="U" lastIdx="1" clrIdx="0"/>
  <p:cmAuthor id="193" name="Unknown User25" initials="U" lastIdx="1" clrIdx="0"/>
  <p:cmAuthor id="194" name="Unknown User26" initials="U" lastIdx="1" clrIdx="1"/>
  <p:cmAuthor id="195" name="Unknown User27" initials="U" lastIdx="1" clrIdx="0"/>
  <p:cmAuthor id="196" name="Unknown User28" initials="U" lastIdx="3" clrIdx="1"/>
  <p:cmAuthor id="197" name="Unknown User11" initials="U" lastIdx="0" clrIdx="1"/>
  <p:cmAuthor id="198" name="Unknown User22" initials="U" lastIdx="1" clrIdx="0"/>
  <p:cmAuthor id="199" name="Unknown User23" initials="U" lastIdx="1" clrIdx="0"/>
  <p:cmAuthor id="200" name="未知的使用者112" initials="未" lastIdx="1" clrIdx="1"/>
  <p:cmAuthor id="201" name="未知的使用者107" initials="未" lastIdx="1" clrIdx="0"/>
  <p:cmAuthor id="202" name="未知的使用者108" initials="未" lastIdx="1" clrIdx="1"/>
  <p:cmAuthor id="203" name="未知的使用者98" initials="未" lastIdx="1" clrIdx="2"/>
  <p:cmAuthor id="204" name="未知的使用者145" initials="未" lastIdx="1" clrIdx="0"/>
  <p:cmAuthor id="205" name="未知的使用者146" initials="未" lastIdx="1" clrIdx="0"/>
  <p:cmAuthor id="206" name="未知的使用者147" initials="未" lastIdx="1" clrIdx="1"/>
  <p:cmAuthor id="207" name="未知的使用者144" initials="未" lastIdx="1" clrIdx="2"/>
  <p:cmAuthor id="208" name="未知的使用者133" initials="未" lastIdx="1" clrIdx="0"/>
  <p:cmAuthor id="209" name="未知的使用者134" initials="未" lastIdx="1" clrIdx="0"/>
  <p:cmAuthor id="210" name="未知的使用者135" initials="未" lastIdx="2" clrIdx="0"/>
  <p:cmAuthor id="211" name="未知的使用者136" initials="未" lastIdx="1" clrIdx="0"/>
  <p:cmAuthor id="212" name="未知的使用者137" initials="未" lastIdx="5" clrIdx="0"/>
  <p:cmAuthor id="213" name="未知的使用者138" initials="未" lastIdx="10" clrIdx="0"/>
  <p:cmAuthor id="214" name="未知的使用者139" initials="未" lastIdx="1" clrIdx="0"/>
  <p:cmAuthor id="215" name="未知的使用者140" initials="未" lastIdx="1" clrIdx="1"/>
  <p:cmAuthor id="216" name="未知的使用者197" initials="未" lastIdx="8" clrIdx="0"/>
  <p:cmAuthor id="217" name="未知的使用者162" initials="未" lastIdx="8" clrIdx="0"/>
  <p:cmAuthor id="218" name="未知的使用者163" initials="未" lastIdx="1" clrIdx="0"/>
  <p:cmAuthor id="219" name="未知的使用者170" initials="未" lastIdx="0" clrIdx="1"/>
  <p:cmAuthor id="220" name="未知的使用者165" initials="未" lastIdx="1" clrIdx="0"/>
  <p:cmAuthor id="221" name="未知的使用者158" initials="未" lastIdx="1" clrIdx="0"/>
  <p:cmAuthor id="222" name="未知的使用者148" initials="未" lastIdx="5" clrIdx="0"/>
  <p:cmAuthor id="223" name="未知的使用者149" initials="未" lastIdx="10" clrIdx="0"/>
  <p:cmAuthor id="224" name="未知的使用者150" initials="未" lastIdx="1" clrIdx="0"/>
  <p:cmAuthor id="225" name="未知的使用者166" initials="未" lastIdx="8" clrIdx="0"/>
  <p:cmAuthor id="226" name="未知的使用者167" initials="未" lastIdx="0" clrIdx="1"/>
  <p:cmAuthor id="227" name="未知的使用者159" initials="未" lastIdx="1" clrIdx="1"/>
  <p:cmAuthor id="228" name="未知的使用者160" initials="未" lastIdx="1" clrIdx="0"/>
  <p:cmAuthor id="229" name="未知的使用者168" initials="未" lastIdx="1" clrIdx="0"/>
  <p:cmAuthor id="230" name="未知的使用者169" initials="未" lastIdx="1" clrIdx="0"/>
  <p:cmAuthor id="231" name="未知的使用者117" initials="未" lastIdx="1" clrIdx="0"/>
  <p:cmAuthor id="232" name="未知的使用者115" initials="未" lastIdx="1" clrIdx="1"/>
  <p:cmAuthor id="233" name="未知的使用者119" initials="未" lastIdx="1" clrIdx="2"/>
  <p:cmAuthor id="234" name="clinchen" initials="c" lastIdx="0" clrIdx="1"/>
  <p:cmAuthor id="235" name="未知用户6" initials="未" lastIdx="1" clrIdx="0"/>
  <p:cmAuthor id="236" name="未知用户7" initials="未" lastIdx="1" clrIdx="0"/>
  <p:cmAuthor id="237" name="未知的使用者198" initials="未" lastIdx="1" clrIdx="0"/>
  <p:cmAuthor id="238" name="未知的使用者205" initials="未" lastIdx="0" clrIdx="1"/>
  <p:cmAuthor id="239" name="未知的使用者200" initials="未" lastIdx="1" clrIdx="0"/>
  <p:cmAuthor id="240" name="未知的使用者181" initials="未" lastIdx="1" clrIdx="0"/>
  <p:cmAuthor id="1411827" name="黄晓平" initials="黄" lastIdx="0" clrIdx="0"/>
  <p:cmAuthor id="241" name="未知的使用者194" initials="未" lastIdx="1" clrIdx="0"/>
  <p:cmAuthor id="242" name="未知的使用者182" initials="未" lastIdx="1" clrIdx="0"/>
  <p:cmAuthor id="1411828" name="Xmj" initials="X" lastIdx="3" clrIdx="85"/>
  <p:cmAuthor id="243" name="未知的使用者183" initials="未" lastIdx="2" clrIdx="0"/>
  <p:cmAuthor id="1411829" name="琳 李" initials="琳" lastIdx="1" clrIdx="86"/>
  <p:cmAuthor id="244" name="未知的使用者184" initials="未" lastIdx="8" clrIdx="0"/>
  <p:cmAuthor id="245" name="未知的使用者185" initials="未" lastIdx="5" clrIdx="0"/>
  <p:cmAuthor id="246" name="未知的使用者186" initials="未" lastIdx="10" clrIdx="0"/>
  <p:cmAuthor id="247" name="未知的使用者187" initials="未" lastIdx="1" clrIdx="0"/>
  <p:cmAuthor id="248" name="未知的使用者201" initials="未" lastIdx="8" clrIdx="0"/>
  <p:cmAuthor id="249" name="未知的使用者202" initials="未" lastIdx="0" clrIdx="1"/>
  <p:cmAuthor id="250" name="未知的使用者171" initials="未" lastIdx="3" clrIdx="1"/>
  <p:cmAuthor id="251" name="未知的使用者195" initials="未" lastIdx="1" clrIdx="1"/>
  <p:cmAuthor id="252" name="未知的使用者173" initials="未" lastIdx="6" clrIdx="0"/>
  <p:cmAuthor id="253" name="未知的使用者196" initials="未" lastIdx="1" clrIdx="0"/>
  <p:cmAuthor id="254" name="未知的使用者175" initials="未" lastIdx="2" clrIdx="0"/>
  <p:cmAuthor id="255" name="未知的使用者203" initials="未" lastIdx="1" clrIdx="0"/>
  <p:cmAuthor id="256" name="未知的使用者204" initials="未" lastIdx="1" clrIdx="0"/>
  <p:cmAuthor id="257" name="未知的使用者41" initials="未" lastIdx="5" clrIdx="1"/>
  <p:cmAuthor id="258" name="未知的使用者42" initials="未" lastIdx="1" clrIdx="1"/>
  <p:cmAuthor id="259" name="Evonlin" initials="E" lastIdx="2" clrIdx="2"/>
  <p:cmAuthor id="260" name="未知的使用者39" initials="未" lastIdx="10" clrIdx="0"/>
  <p:cmAuthor id="261" name="未知的使用者38" initials="未" lastIdx="1" clrIdx="0"/>
  <p:cmAuthor id="262" name="未知用户37" initials="未" lastIdx="8" clrIdx="0"/>
  <p:cmAuthor id="263" name="未知用户38" initials="未" lastIdx="8" clrIdx="0"/>
  <p:cmAuthor id="264" name="未知用户39" initials="未" lastIdx="1" clrIdx="0"/>
  <p:cmAuthor id="265" name="Admin" initials="A" lastIdx="1" clrIdx="2"/>
  <p:cmAuthor id="266" name="未知的使用者64" initials="未" lastIdx="8" clrIdx="0"/>
  <p:cmAuthor id="267" name="未知的使用者65" initials="未" lastIdx="1" clrIdx="0"/>
  <p:cmAuthor id="268" name="未知的使用者66" initials="未" lastIdx="1" clrIdx="0"/>
  <p:cmAuthor id="269" name="未知的使用者57" initials="未" lastIdx="1" clrIdx="0"/>
  <p:cmAuthor id="270" name="未知用户35" initials="未" lastIdx="1" clrIdx="0"/>
  <p:cmAuthor id="271" name="未知用户36" initials="未" lastIdx="1" clrIdx="0"/>
  <p:cmAuthor id="273" name="未知用户23" initials="未" lastIdx="1" clrIdx="0"/>
  <p:cmAuthor id="278" name="未知用户33" initials="未" lastIdx="1" clrIdx="0"/>
  <p:cmAuthor id="279" name="未知用户34" initials="未" lastIdx="2" clrIdx="0"/>
  <p:cmAuthor id="280" name="huang gerrard" initials="h" lastIdx="2" clrIdx="0"/>
  <p:cmAuthor id="281" name="未知用户98" initials="未" lastIdx="8" clrIdx="0"/>
  <p:cmAuthor id="282" name="未知用户100" initials="未" lastIdx="1" clrIdx="0"/>
  <p:cmAuthor id="283" name="未知用户101" initials="未" lastIdx="1" clrIdx="0"/>
  <p:cmAuthor id="289" name="未知用户42" initials="未" lastIdx="1" clrIdx="0"/>
  <p:cmAuthor id="319" name="未知用户27" initials="未" lastIdx="1" clrIdx="0"/>
  <p:cmAuthor id="323" name="yejingwen" initials="y" lastIdx="1" clrIdx="322"/>
  <p:cmAuthor id="324" name="Lenovo" initials="L" lastIdx="2" clrIdx="323"/>
  <p:cmAuthor id="325" name="sunyi1" initials="s" lastIdx="1" clrIdx="324"/>
  <p:cmAuthor id="287643681" name="殷格非" initials="殷" lastIdx="2" clrIdx="0"/>
  <p:cmAuthor id="287643682" name="z r" initials="zr" lastIdx="5" clrIdx="12"/>
  <p:cmAuthor id="287643683" name="8310" initials="8" lastIdx="1" clrIdx="35"/>
  <p:cmAuthor id="287643684" name="Aqf" initials="A" lastIdx="1" clrIdx="36"/>
  <p:cmAuthor id="191251535" name="沈霄雷" initials="沈" lastIdx="833089" clrIdx="0"/>
  <p:cmAuthor id="191251536" name="张建勇" initials="u" lastIdx="0" clrIdx="25"/>
  <p:cmAuthor id="191251537" name="郭 浩" initials="郭" lastIdx="2" clrIdx="25"/>
  <p:cmAuthor id="191251539" name="席琛" initials="" lastIdx="0" clrIdx="58"/>
  <p:cmAuthor id="99" name="Deanna Schuler (Bookey Consulting)" initials="" lastIdx="2" clrIdx="0"/>
  <p:cmAuthor id="119" name="未知用户66" initials="" lastIdx="1" clrIdx="0"/>
  <p:cmAuthor id="2002" name="王竑达" initials="王竑达" lastIdx="1" clrIdx="34"/>
  <p:cmAuthor id="2003" name="梁鹏" initials="u" lastIdx="1" clrIdx="35"/>
  <p:cmAuthor id="2004" name="范 斌" initials="范" lastIdx="1" clrIdx="36"/>
  <p:cmAuthor id="2005" name="毕邺" initials="党委办公室" lastIdx="2" clrIdx="37"/>
  <p:cmAuthor id="691587971" name="刘春杰10244342" initials="刘春杰10244342" lastIdx="1" clrIdx="41"/>
  <p:cmAuthor id="394525608" name="仇怿俊" initials="仇" lastIdx="0" clrIdx="0"/>
  <p:cmAuthor id="394525609" name="Jimmy-Power" initials="J" lastIdx="1" clrIdx="43"/>
  <p:cmAuthor id="394525610" name="罗 罗" initials="罗" lastIdx="1" clrIdx="37"/>
  <p:cmAuthor id="475196944" name="姚琳" initials="姚" lastIdx="1133934" clrIdx="0"/>
  <p:cmAuthor id="475196945" name="chen" initials="c" lastIdx="1" clrIdx="2"/>
  <p:cmAuthor id="272" name="未知用户154" initials="" lastIdx="1" clrIdx="0"/>
  <p:cmAuthor id="274" name="未知用户41" initials="" lastIdx="8" clrIdx="0"/>
  <p:cmAuthor id="275" name="未知用户44" initials="" lastIdx="1" clrIdx="0"/>
  <p:cmAuthor id="276" name="未知用户45" initials="" lastIdx="1" clrIdx="0"/>
  <p:cmAuthor id="277" name="未知用户156" initials="" lastIdx="10" clrIdx="0"/>
  <p:cmAuthor id="284" name="未知用户72" initials="" lastIdx="1" clrIdx="0"/>
  <p:cmAuthor id="285" name="未知用户73" initials="" lastIdx="2" clrIdx="0"/>
  <p:cmAuthor id="291" name="未知用户96" initials="" lastIdx="1" clrIdx="0"/>
  <p:cmAuthor id="293" name="未知用户97" initials="" lastIdx="2" clrIdx="0"/>
  <p:cmAuthor id="294" name="未知用户40" initials="" lastIdx="5" clrIdx="1"/>
  <p:cmAuthor id="295" name="未知用户43" initials="" lastIdx="1" clrIdx="0"/>
  <p:cmAuthor id="298" name="未知用户26" initials="" lastIdx="1" clrIdx="0"/>
  <p:cmAuthor id="353158055" name="韩雨" initials="韩" lastIdx="0" clrIdx="0"/>
  <p:cmAuthor id="299" name="未知用户29" initials="" lastIdx="1" clrIdx="0"/>
  <p:cmAuthor id="300" name="未知用户32" initials="" lastIdx="1" clrIdx="0"/>
  <p:cmAuthor id="191251538" name="jylong2@grgbanking.com" initials="j" lastIdx="1" clrIdx="53"/>
  <p:cmAuthor id="210492765" name="施普希（菜菜）" initials="施" lastIdx="0" clrIdx="0"/>
  <p:cmAuthor id="210492766" name="yu 1" initials="y1" lastIdx="1" clrIdx="19"/>
  <p:cmAuthor id="210492767" name="李 嘉" initials="李" lastIdx="1" clrIdx="26"/>
  <p:cmAuthor id="8535702" name="曾蓓/贝贝" initials="曾" lastIdx="0" clrIdx="0"/>
  <p:cmAuthor id="120" name="史璐瑶" initials="史" lastIdx="1" clrIdx="23"/>
  <p:cmAuthor id="47245820" name="郏 鹏" initials="郏" lastIdx="1" clrIdx="16"/>
  <p:cmAuthor id="47245821" name="郏鹏" initials="M" lastIdx="1" clrIdx="17"/>
  <p:cmAuthor id="47245822" name="晓琳 李" initials="晓琳" lastIdx="1" clrIdx="40"/>
  <p:cmAuthor id="191251541" name="孙 笑庆" initials="孙" lastIdx="3" clrIdx="16"/>
  <p:cmAuthor id="47245823" name="刘海娜|liuhaina" initials="W用" lastIdx="1" clrIdx="36"/>
  <p:cmAuthor id="191251542" name="yang.yuan" initials="y" lastIdx="0" clrIdx="17"/>
  <p:cmAuthor id="191251543" name="王娟" initials="1" lastIdx="1" clrIdx="31"/>
  <p:cmAuthor id="394525611" name="273679546@qq.com" initials="2" lastIdx="2" clrIdx="40"/>
  <p:cmAuthor id="287643685" name="songlinyan" initials="s" lastIdx="2" clrIdx="44"/>
  <p:cmAuthor id="287643686" name="YaoChunfen" initials="Y" lastIdx="1" clrIdx="39"/>
  <p:cmAuthor id="287643687" name="cheng" initials="c" lastIdx="13" clrIdx="0"/>
  <p:cmAuthor id="394525612" name="li yx" initials="ly" lastIdx="1" clrIdx="41"/>
  <p:cmAuthor id="557" name="未知用户157" initials="未" lastIdx="8" clrIdx="0"/>
  <p:cmAuthor id="558" name="未知用户158" initials="未" lastIdx="2" clrIdx="0"/>
  <p:cmAuthor id="559" name="未知用户159" initials="未" lastIdx="1" clrIdx="0"/>
  <p:cmAuthor id="560" name="未知用户160" initials="未" lastIdx="2" clrIdx="0"/>
  <p:cmAuthor id="562" name="順天" initials="順" lastIdx="1" clrIdx="0"/>
  <p:cmAuthor id="563" name=" " initials="" lastIdx="6" clrIdx="85"/>
  <p:cmAuthor id="564" name="未知用户319" initials="未" lastIdx="1" clrIdx="0"/>
  <p:cmAuthor id="566" name="未知用户87" initials="未" lastIdx="1" clrIdx="0"/>
  <p:cmAuthor id="567" name="未知用户88" initials="未" lastIdx="1" clrIdx="0"/>
  <p:cmAuthor id="569" name="未知用户211" initials="未" lastIdx="8" clrIdx="0"/>
  <p:cmAuthor id="570" name="未知用户110" initials="未" lastIdx="1" clrIdx="0"/>
  <p:cmAuthor id="571" name="未知用户293" initials="未" lastIdx="1" clrIdx="0"/>
  <p:cmAuthor id="572" name="未知用户201" initials="未" lastIdx="8" clrIdx="0"/>
  <p:cmAuthor id="574" name="未知用户278" initials="未" lastIdx="1" clrIdx="0"/>
  <p:cmAuthor id="575" name="未知用户279" initials="未" lastIdx="1" clrIdx="0"/>
  <p:cmAuthor id="576" name="未知用户280" initials="未" lastIdx="4" clrIdx="2"/>
  <p:cmAuthor id="191251540" name="韩剑侠" initials="P" lastIdx="1" clrIdx="41"/>
  <p:cmAuthor id="577" name="未知用户281" initials="未" lastIdx="1" clrIdx="0"/>
  <p:cmAuthor id="578" name="未知用户282" initials="未" lastIdx="3" clrIdx="1"/>
  <p:cmAuthor id="579" name="未知用户283" initials="未" lastIdx="1" clrIdx="1"/>
  <p:cmAuthor id="580" name="未知用户284" initials="未" lastIdx="1" clrIdx="0"/>
  <p:cmAuthor id="581" name="guanhh" initials="g" lastIdx="3" clrIdx="0"/>
  <p:cmAuthor id="583" name="未知用户192" initials="未" lastIdx="1" clrIdx="0"/>
  <p:cmAuthor id="584" name="未知用户203" initials="未" lastIdx="1" clrIdx="1"/>
  <p:cmAuthor id="585" name="未知用户290" initials="未" lastIdx="2" clrIdx="0"/>
  <p:cmAuthor id="586" name="未知用户291" initials="未" lastIdx="8" clrIdx="0"/>
  <p:cmAuthor id="587" name="未知用户292" initials="未" lastIdx="1" clrIdx="0"/>
  <p:cmAuthor id="588" name="未知用户184" initials="未" lastIdx="1" clrIdx="1"/>
  <p:cmAuthor id="589" name="未知用户295" initials="未" lastIdx="1" clrIdx="0"/>
  <p:cmAuthor id="590" name="未知用户297" initials="未" lastIdx="1" clrIdx="0"/>
  <p:cmAuthor id="591" name="未知用户181" initials="未" lastIdx="2" clrIdx="0"/>
  <p:cmAuthor id="592" name="ye gusong" initials="y" lastIdx="1" clrIdx="0"/>
  <p:cmAuthor id="593" name="wei muzi" initials="w" lastIdx="1" clrIdx="4"/>
  <p:cmAuthor id="594" name="孙" initials="孙" lastIdx="1" clrIdx="50"/>
  <p:cmAuthor id="595" name="未知用户187" initials="未" lastIdx="10" clrIdx="0"/>
  <p:cmAuthor id="596" name="Microsoft Office User" initials="M" lastIdx="2" clrIdx="86"/>
  <p:cmAuthor id="597" name="catherine" initials="c" lastIdx="1" clrIdx="1"/>
  <p:cmAuthor id="599" name="未知用户258" initials="未" lastIdx="8" clrIdx="0"/>
  <p:cmAuthor id="600" name="未知用户287" initials="未" lastIdx="0" clrIdx="1"/>
  <p:cmAuthor id="601" name="未知用户288" initials="未" lastIdx="1" clrIdx="0"/>
  <p:cmAuthor id="603" name="�Ÿ�" initials="�" lastIdx="1" clrIdx="0"/>
  <p:cmAuthor id="605" name="yudi lin" initials="y" lastIdx="0" clrIdx="0"/>
  <p:cmAuthor id="607" name="liuzga" initials="l" lastIdx="1" clrIdx="3"/>
  <p:cmAuthor id="608" name="49554261@qq.com" initials="4" lastIdx="2" clrIdx="2"/>
  <p:cmAuthor id="609" name="未知用户230" initials="未" lastIdx="1" clrIdx="0"/>
  <p:cmAuthor id="610" name="11839" initials="1" lastIdx="1" clrIdx="609"/>
  <p:cmAuthor id="611" name="未知用户216" initials="未" lastIdx="1" clrIdx="0"/>
  <p:cmAuthor id="612" name="未知用户266" initials="未" lastIdx="1" clrIdx="1"/>
  <p:cmAuthor id="613" name="未知用户243" initials="未" lastIdx="1" clrIdx="0"/>
  <p:cmAuthor id="614" name="未知用户196" initials="未" lastIdx="1" clrIdx="0"/>
  <p:cmAuthor id="616" name="未知用户219" initials="未" lastIdx="6" clrIdx="0"/>
  <p:cmAuthor id="617" name="未知用户222" initials="未" lastIdx="1" clrIdx="0"/>
  <p:cmAuthor id="618" name="未知用户200" initials="未" lastIdx="8" clrIdx="0"/>
  <p:cmAuthor id="619" name="未知用户213" initials="未" lastIdx="1" clrIdx="0"/>
  <p:cmAuthor id="29922660" name="杨强" initials="杨" lastIdx="0" clrIdx="0"/>
  <p:cmAuthor id="620" name="未知用户214" initials="未" lastIdx="2" clrIdx="0"/>
  <p:cmAuthor id="29922661" name="檀晟 陈" initials="檀晟" lastIdx="1" clrIdx="10"/>
  <p:cmAuthor id="691587974" name="秀雪 贾" initials="秀贾" lastIdx="1" clrIdx="330"/>
  <p:cmAuthor id="621" name="未知用户215" initials="未" lastIdx="1" clrIdx="0"/>
  <p:cmAuthor id="691587975" name="xiaoming chang" initials="xc" lastIdx="1" clrIdx="331"/>
  <p:cmAuthor id="622" name="未知用户231" initials="未" lastIdx="1" clrIdx="0"/>
  <p:cmAuthor id="691587976" name="梁光灯_iI7bJ7vm" initials="authorId_510858482" lastIdx="0" clrIdx="0"/>
  <p:cmAuthor id="623" name="未知用户233" initials="未" lastIdx="11" clrIdx="0"/>
  <p:cmAuthor id="624" name="未知用户234" initials="未" lastIdx="7" clrIdx="1"/>
  <p:cmAuthor id="625" name="未知用户235" initials="未" lastIdx="1" clrIdx="2"/>
  <p:cmAuthor id="626" name="未知用户236" initials="未" lastIdx="1" clrIdx="0"/>
  <p:cmAuthor id="627" name="未知用户237" initials="未" lastIdx="1" clrIdx="0"/>
  <p:cmAuthor id="628" name="未知用户240" initials="未" lastIdx="2" clrIdx="0"/>
  <p:cmAuthor id="629" name="未知用户221" initials="未" lastIdx="44" clrIdx="1"/>
  <p:cmAuthor id="630" name="v15194" initials="v" lastIdx="5" clrIdx="87"/>
  <p:cmAuthor id="633" name="Carol Kelly" initials="C" lastIdx="1" clrIdx="0"/>
  <p:cmAuthor id="634" name="未知的使用者155" initials="未" lastIdx="1" clrIdx="0"/>
  <p:cmAuthor id="636" name="Unknown User58" initials="U" lastIdx="1" clrIdx="0"/>
  <p:cmAuthor id="637" name="Unknown User55" initials="U" lastIdx="1" clrIdx="1"/>
  <p:cmAuthor id="638" name="未知用户343" initials="未" lastIdx="1" clrIdx="0"/>
  <p:cmAuthor id="639" name="Huipeng Cao" initials="H" lastIdx="1" clrIdx="0"/>
  <p:cmAuthor id="640" name="李 雷雨" initials="李" lastIdx="1" clrIdx="0"/>
  <p:cmAuthor id="641" name="91257" initials="9" lastIdx="0" clrIdx="1"/>
  <p:cmAuthor id="642" name="vicky" initials="v" lastIdx="2" clrIdx="1"/>
  <p:cmAuthor id="648" name="Heyhx" initials="H" lastIdx="1" clrIdx="647"/>
  <p:cmAuthor id="652" name="未知用户296" initials="未" lastIdx="1" clrIdx="0"/>
  <p:cmAuthor id="657" name="Carol Wu" initials="C" lastIdx="1" clrIdx="0"/>
  <p:cmAuthor id="658" name="Think" initials="T" lastIdx="6" clrIdx="3"/>
  <p:cmAuthor id="660" name="未知用户304" initials="未" lastIdx="1" clrIdx="0"/>
  <p:cmAuthor id="661" name="未知用户305" initials="未" lastIdx="1" clrIdx="0"/>
  <p:cmAuthor id="662" name="敢 王" initials="敢" lastIdx="1" clrIdx="0"/>
  <p:cmAuthor id="663" name="邓 勇" initials="邓" lastIdx="1" clrIdx="0"/>
  <p:cmAuthor id="664" name="陈城" initials="陈" lastIdx="0" clrIdx="2"/>
  <p:cmAuthor id="665" name="Sharon" initials="S" lastIdx="1" clrIdx="2"/>
  <p:cmAuthor id="666" name="yangxy" initials="y" lastIdx="1" clrIdx="88"/>
  <p:cmAuthor id="667" name="未知用户311" initials="未" lastIdx="2" clrIdx="0"/>
  <p:cmAuthor id="668" name="未知用户312" initials="未" lastIdx="1" clrIdx="0"/>
  <p:cmAuthor id="670" name="未知用户314" initials="未" lastIdx="1" clrIdx="1"/>
  <p:cmAuthor id="671" name="晓  曲" initials="晓" lastIdx="1" clrIdx="0"/>
  <p:cmAuthor id="674" name="孟连磊" initials="孟" lastIdx="1" clrIdx="0"/>
  <p:cmAuthor id="676" name="未知的使用者177" initials="未" lastIdx="8" clrIdx="0"/>
  <p:cmAuthor id="381437688" name="谢学斌" initials="谢" lastIdx="0" clrIdx="0"/>
  <p:cmAuthor id="210492768" name="gus9@chinaunicom.cn" initials="g" lastIdx="4" clrIdx="27"/>
  <p:cmAuthor id="441412215" name="tonghailan" initials="t" lastIdx="1126972" clrIdx="1"/>
  <p:cmAuthor id="343" name="未知的使用者102" initials="未" lastIdx="5" clrIdx="1"/>
  <p:cmAuthor id="345" name="gsk" initials="g" lastIdx="1" clrIdx="344"/>
  <p:cmAuthor id="347" name="zhangxinyao" initials="z" lastIdx="1" clrIdx="346"/>
  <p:cmAuthor id="350" name="未知用户162" initials="未知用户162" lastIdx="1" clrIdx="1"/>
  <p:cmAuthor id="351" name="未知用户163" initials="未知用户163" lastIdx="1" clrIdx="0"/>
  <p:cmAuthor id="353" name="James" initials="J" lastIdx="1" clrIdx="0"/>
  <p:cmAuthor id="354" name="未知的使用者114" initials="未" lastIdx="1" clrIdx="0"/>
  <p:cmAuthor id="367" name="未知的使用者190" initials="未" lastIdx="1" clrIdx="1"/>
  <p:cmAuthor id="368" name="未知的使用者191" initials="未" lastIdx="1" clrIdx="0"/>
  <p:cmAuthor id="369" name="未知的使用者141" initials="未" lastIdx="8" clrIdx="0"/>
  <p:cmAuthor id="370" name="未知的使用者142" initials="未" lastIdx="1" clrIdx="0"/>
  <p:cmAuthor id="371" name="未知的使用者143" initials="未" lastIdx="1" clrIdx="0"/>
  <p:cmAuthor id="374" name="未知用户165" initials="未知用户165" lastIdx="1" clrIdx="0"/>
  <p:cmAuthor id="376" name="未知用户166" initials="未知用户166" lastIdx="8" clrIdx="0"/>
  <p:cmAuthor id="378" name="未知用户167" initials="未知用户167" lastIdx="1" clrIdx="0"/>
  <p:cmAuthor id="379" name="未知用户168" initials="未知用户168" lastIdx="1" clrIdx="0"/>
  <p:cmAuthor id="380" name="未知用户169" initials="未知用户169" lastIdx="1" clrIdx="1"/>
  <p:cmAuthor id="381" name="未知用户202" initials="未" lastIdx="8" clrIdx="0"/>
  <p:cmAuthor id="382" name="未知的使用者220" initials="未" lastIdx="7" clrIdx="1"/>
  <p:cmAuthor id="383" name="未知用户133" initials="未" lastIdx="1" clrIdx="0"/>
  <p:cmAuthor id="384" name="未知用户134" initials="未" lastIdx="10" clrIdx="0"/>
  <p:cmAuthor id="385" name="未知用户135" initials="未" lastIdx="1" clrIdx="0"/>
  <p:cmAuthor id="386" name="未知用户205" initials="未" lastIdx="1" clrIdx="0"/>
  <p:cmAuthor id="387" name="未知的使用者157" initials="未" lastIdx="1" clrIdx="0"/>
  <p:cmAuthor id="389" name="Yoyo Wu" initials="Y" lastIdx="2" clrIdx="0"/>
  <p:cmAuthor id="390" name="zhangbin" initials="z" lastIdx="6" clrIdx="0"/>
  <p:cmAuthor id="391" name="Arno.Du(杜明星)" initials="A" lastIdx="0" clrIdx="0"/>
  <p:cmAuthor id="392" name="未知用户174" initials="未知用户174" lastIdx="1" clrIdx="0"/>
  <p:cmAuthor id="1411830" name="唐 赛" initials="唐" lastIdx="1" clrIdx="45"/>
  <p:cmAuthor id="393" name="未知用户175" initials="未知用户175" lastIdx="1" clrIdx="1"/>
  <p:cmAuthor id="396" name="Unknown User112" initials="U" lastIdx="1" clrIdx="0"/>
  <p:cmAuthor id="397" name="Unknown User59" initials="U" lastIdx="1" clrIdx="0"/>
  <p:cmAuthor id="398" name="未知用户176" initials="未知用户176" lastIdx="1" clrIdx="0"/>
  <p:cmAuthor id="399" name="未知的使用者249" initials="未" lastIdx="43" clrIdx="1"/>
  <p:cmAuthor id="400" name="未知的使用者250" initials="未" lastIdx="1" clrIdx="0"/>
  <p:cmAuthor id="401" name="未知的使用者251" initials="未" lastIdx="1" clrIdx="0"/>
  <p:cmAuthor id="402" name="未知的使用者246" initials="未" lastIdx="1" clrIdx="1"/>
  <p:cmAuthor id="403" name="未知的使用者224" initials="未" lastIdx="1" clrIdx="0"/>
  <p:cmAuthor id="404" name="未知的使用者252" initials="未" lastIdx="1" clrIdx="0"/>
  <p:cmAuthor id="405" name="未知的使用者253" initials="未" lastIdx="1" clrIdx="0"/>
  <p:cmAuthor id="406" name="未知的使用者254" initials="未" lastIdx="1" clrIdx="0"/>
  <p:cmAuthor id="407" name="未知的使用者255" initials="未" lastIdx="1" clrIdx="0"/>
  <p:cmAuthor id="408" name="未知的使用者226" initials="未" lastIdx="8" clrIdx="0"/>
  <p:cmAuthor id="410" name="未知用户195" initials="未" lastIdx="1" clrIdx="0"/>
  <p:cmAuthor id="411" name="raymond luan" initials="r" lastIdx="0" clrIdx="0"/>
  <p:cmAuthor id="412" name="未知用户208" initials="未" lastIdx="1" clrIdx="0"/>
  <p:cmAuthor id="413" name="未知用户198" initials="未" lastIdx="1" clrIdx="0"/>
  <p:cmAuthor id="414" name="未知用户209" initials="未" lastIdx="1" clrIdx="0"/>
  <p:cmAuthor id="417" name="WANGZF" initials="W" lastIdx="4" clrIdx="2"/>
  <p:cmAuthor id="418" name="未知用户94" initials="未" lastIdx="0" clrIdx="1"/>
  <p:cmAuthor id="419" name="未知的使用者188" initials="未" lastIdx="1" clrIdx="0"/>
  <p:cmAuthor id="420" name="未知用户118" initials="未" lastIdx="1" clrIdx="0"/>
  <p:cmAuthor id="421" name="未知用户119" initials="未" lastIdx="5" clrIdx="1"/>
  <p:cmAuthor id="422" name="未知用户120" initials="未" lastIdx="8" clrIdx="0"/>
  <p:cmAuthor id="423" name="未知用户121" initials="未" lastIdx="1" clrIdx="0"/>
  <p:cmAuthor id="424" name="未知用户122" initials="未" lastIdx="1" clrIdx="0"/>
  <p:cmAuthor id="425" name="Kent" initials="K" lastIdx="2" clrIdx="0"/>
  <p:cmAuthor id="426" name="梅芬 吳" initials="梅" lastIdx="1" clrIdx="85"/>
  <p:cmAuthor id="427" name="王嘉偉" initials="王" lastIdx="2" clrIdx="0"/>
  <p:cmAuthor id="428" name="未知的使用者210" initials="" lastIdx="0" clrIdx="0"/>
  <p:cmAuthor id="429" name="未知的使用者211" initials="" lastIdx="1" clrIdx="0"/>
  <p:cmAuthor id="435" name="王丽君" initials="王" lastIdx="4" clrIdx="0"/>
  <p:cmAuthor id="436" name="Xia Ting" initials="X" lastIdx="1" clrIdx="0"/>
  <p:cmAuthor id="437" name="未知的使用者153" initials="未" lastIdx="1" clrIdx="0"/>
  <p:cmAuthor id="438" name="未知的使用者154" initials="未" lastIdx="1" clrIdx="0"/>
  <p:cmAuthor id="439" name="未知用户10" initials="未" lastIdx="1" clrIdx="0"/>
  <p:cmAuthor id="440" name="未知用户11" initials="未" lastIdx="1" clrIdx="0"/>
  <p:cmAuthor id="441" name="未知的使用者151" initials="未" lastIdx="1" clrIdx="0"/>
  <p:cmAuthor id="442" name="未知的使用者89" initials="未" lastIdx="1" clrIdx="2"/>
  <p:cmAuthor id="443" name="未知的使用者88" initials="未" lastIdx="1" clrIdx="1"/>
  <p:cmAuthor id="444" name="未知用户89" initials="未" lastIdx="11" clrIdx="0"/>
  <p:cmAuthor id="445" name="庆芳 许" initials="庆" lastIdx="1" clrIdx="0"/>
  <p:cmAuthor id="446" name="jerrychou" initials="j" lastIdx="1" clrIdx="4"/>
  <p:cmAuthor id="447" name="不明使用者12" initials="不" lastIdx="3" clrIdx="1"/>
  <p:cmAuthor id="448" name="不明使用者1" initials="不" lastIdx="0" clrIdx="0"/>
  <p:cmAuthor id="449" name="不明使用者2" initials="不" lastIdx="2" clrIdx="0"/>
  <p:cmAuthor id="450" name="不明使用者3" initials="不" lastIdx="1" clrIdx="0"/>
  <p:cmAuthor id="451" name="不明使用者4" initials="不" lastIdx="1" clrIdx="0"/>
  <p:cmAuthor id="452" name="不明使用者6" initials="不" lastIdx="1" clrIdx="0"/>
  <p:cmAuthor id="453" name="不明使用者5" initials="不" lastIdx="11" clrIdx="0"/>
  <p:cmAuthor id="454" name="不明使用者7" initials="不" lastIdx="7" clrIdx="1"/>
  <p:cmAuthor id="455" name="不明使用者8" initials="不" lastIdx="43" clrIdx="1"/>
  <p:cmAuthor id="456" name="不明使用者9" initials="不" lastIdx="1" clrIdx="0"/>
  <p:cmAuthor id="457" name="不明使用者10" initials="不" lastIdx="0" clrIdx="0"/>
  <p:cmAuthor id="458" name="不明使用者11" initials="不" lastIdx="1" clrIdx="0"/>
  <p:cmAuthor id="459" name="未知的使用者227" initials="未" lastIdx="2" clrIdx="0"/>
  <p:cmAuthor id="460" name="未知的使用者270" initials="未" lastIdx="1" clrIdx="0"/>
  <p:cmAuthor id="461" name="未知的使用者228" initials="未" lastIdx="8" clrIdx="0"/>
  <p:cmAuthor id="462" name="未知的使用者229" initials="未" lastIdx="8" clrIdx="0"/>
  <p:cmAuthor id="463" name="未知的使用者230" initials="未" lastIdx="1" clrIdx="0"/>
  <p:cmAuthor id="464" name="未知的使用者231" initials="未" lastIdx="1" clrIdx="0"/>
  <p:cmAuthor id="465" name="未知的使用者256" initials="未" lastIdx="1" clrIdx="0"/>
  <p:cmAuthor id="466" name="未知的使用者233" initials="未" lastIdx="1" clrIdx="0"/>
  <p:cmAuthor id="467" name="未知的使用者234" initials="未" lastIdx="10" clrIdx="0"/>
  <p:cmAuthor id="468" name="未知的使用者235" initials="未" lastIdx="1" clrIdx="0"/>
  <p:cmAuthor id="469" name="未知的使用者236" initials="未" lastIdx="1" clrIdx="0"/>
  <p:cmAuthor id="470" name="未知的使用者257" initials="未" lastIdx="1" clrIdx="0"/>
  <p:cmAuthor id="471" name="未知的使用者237" initials="未" lastIdx="1" clrIdx="0"/>
  <p:cmAuthor id="472" name="未知的使用者238" initials="未" lastIdx="2" clrIdx="0"/>
  <p:cmAuthor id="473" name="未知的使用者239" initials="未" lastIdx="1" clrIdx="1"/>
  <p:cmAuthor id="474" name="未知的使用者240" initials="未" lastIdx="1" clrIdx="0"/>
  <p:cmAuthor id="475" name="未知的使用者241" initials="未" lastIdx="1" clrIdx="0"/>
  <p:cmAuthor id="476" name="未知的使用者242" initials="未" lastIdx="2" clrIdx="0"/>
  <p:cmAuthor id="477" name="未知的使用者243" initials="未" lastIdx="1" clrIdx="0"/>
  <p:cmAuthor id="478" name="未知的使用者258" initials="未" lastIdx="8" clrIdx="0"/>
  <p:cmAuthor id="479" name="未知的使用者259" initials="未" lastIdx="1" clrIdx="0"/>
  <p:cmAuthor id="480" name="未知的使用者260" initials="未" lastIdx="1" clrIdx="0"/>
  <p:cmAuthor id="481" name="未知的使用者261" initials="未" lastIdx="11" clrIdx="0"/>
  <p:cmAuthor id="482" name="未知的使用者262" initials="未" lastIdx="7" clrIdx="1"/>
  <p:cmAuthor id="483" name="未知的使用者263" initials="未" lastIdx="1" clrIdx="2"/>
  <p:cmAuthor id="484" name="未知的使用者264" initials="未" lastIdx="1" clrIdx="0"/>
  <p:cmAuthor id="485" name="未知的使用者265" initials="未" lastIdx="1" clrIdx="0"/>
  <p:cmAuthor id="486" name="未知的使用者266" initials="未" lastIdx="1" clrIdx="1"/>
  <p:cmAuthor id="487" name="未知的使用者267" initials="未" lastIdx="1" clrIdx="0"/>
  <p:cmAuthor id="488" name="未知的使用者268" initials="未" lastIdx="2" clrIdx="0"/>
  <p:cmAuthor id="489" name="未知的使用者269" initials="未" lastIdx="7" clrIdx="1"/>
  <p:cmAuthor id="490" name="lillian" initials="l" lastIdx="1" clrIdx="0"/>
  <p:cmAuthor id="491" name="未知用户197" initials="未" lastIdx="1" clrIdx="0"/>
  <p:cmAuthor id="492" name="未知的使用者217" initials="未" lastIdx="1" clrIdx="1"/>
  <p:cmAuthor id="493" name="未知的使用者218" initials="未" lastIdx="1" clrIdx="0"/>
  <p:cmAuthor id="494" name="未知的使用者219" initials="未" lastIdx="2" clrIdx="0"/>
  <p:cmAuthor id="499" name="未知的使用者156" initials="未" lastIdx="1" clrIdx="0"/>
  <p:cmAuthor id="502" name="未知用户246" initials="未" lastIdx="1" clrIdx="0"/>
  <p:cmAuthor id="503" name="未知的使用者129" initials="未" lastIdx="1" clrIdx="0"/>
  <p:cmAuthor id="504" name="未知的使用者130" initials="未" lastIdx="8" clrIdx="0"/>
  <p:cmAuthor id="505" name="未知的使用者131" initials="未" lastIdx="2" clrIdx="0"/>
  <p:cmAuthor id="506" name="未知的使用者132" initials="未" lastIdx="8" clrIdx="0"/>
  <p:cmAuthor id="507" name="未知的使用者164" initials="未" lastIdx="8" clrIdx="0"/>
  <p:cmAuthor id="508" name="未知的使用者172" initials="未" lastIdx="1" clrIdx="0"/>
  <p:cmAuthor id="509" name="未知的使用者174" initials="未" lastIdx="1" clrIdx="0"/>
  <p:cmAuthor id="510" name="未知用户261" initials="未" lastIdx="1" clrIdx="0"/>
  <p:cmAuthor id="511" name="未知的使用者247" initials="未" lastIdx="6" clrIdx="0"/>
  <p:cmAuthor id="517" name="alexw" initials="a" lastIdx="1" clrIdx="516"/>
  <p:cmAuthor id="521" name="未知用户268" initials="未" lastIdx="1" clrIdx="0"/>
  <p:cmAuthor id="522" name="未知用户269" initials="未" lastIdx="2" clrIdx="0"/>
  <p:cmAuthor id="524" name="未知用户250" initials="未" lastIdx="0" clrIdx="0"/>
  <p:cmAuthor id="525" name="未知用户272" initials="未" lastIdx="10" clrIdx="0"/>
  <p:cmAuthor id="528" name="cs" initials="x" lastIdx="3" clrIdx="527"/>
  <p:cmAuthor id="529" name="孟令坤" initials="MLK" lastIdx="9" clrIdx="528"/>
  <p:cmAuthor id="146566727" name="xzb1" initials="x" lastIdx="1" clrIdx="1"/>
  <p:cmAuthor id="287643688" name="方少_UbQfrimU" initials="authorId_442114952" lastIdx="0" clrIdx="0"/>
  <p:cmAuthor id="287643689" name="叶盛_Q3A3IfEf" initials="authorId_506280334" lastIdx="0" clrIdx="0"/>
  <p:cmAuthor id="287643690" name="Harley._bEJrUJ7r" initials="authorId_432156705" lastIdx="0" clrIdx="0"/>
  <p:cmAuthor id="287643691" name="罗平_VB7vJb2E" initials="authorId_305049361" lastIdx="0" clrIdx="0"/>
  <p:cmAuthor id="287643692" name="xixi_nUjqe22E" initials="authorId_359229261" lastIdx="0" clrIdx="0"/>
  <p:cmAuthor id="708433798" name="jialuo" initials="j" lastIdx="0" clrIdx="0"/>
  <p:cmAuthor id="287643693" name="安安_zm6nYnYZ" initials="authorId_347340296" lastIdx="0" clrIdx="0"/>
  <p:cmAuthor id="287643696" name="周君_MfIffYra" initials="authorId_375419134" lastIdx="0" clrIdx="0"/>
  <p:cmAuthor id="553" name="刘晖" initials="刘" lastIdx="1" clrIdx="0"/>
  <p:cmAuthor id="631" name="1761942449@qq.com" initials="1" lastIdx="0" clrIdx="630"/>
  <p:cmAuthor id="632" name="User" initials="U" lastIdx="0" clrIdx="631"/>
  <p:cmAuthor id="635" name="罗 冰" initials="罗" lastIdx="0" clrIdx="634"/>
  <p:cmAuthor id="643" name="Qlstc" initials="Q" lastIdx="0" clrIdx="642"/>
  <p:cmAuthor id="644" name="泾伦" initials="泾伦" lastIdx="0" clrIdx="643"/>
  <p:cmAuthor id="645" name="su liqin" initials="sl" lastIdx="0" clrIdx="644"/>
  <p:cmAuthor id="646" name="tongweishu" initials="t" lastIdx="0" clrIdx="645"/>
  <p:cmAuthor id="647" name="黎丹" initials="黎" lastIdx="0" clrIdx="646"/>
  <p:cmAuthor id="649" name="SHY" initials="S" lastIdx="0" clrIdx="648"/>
  <p:cmAuthor id="650" name="le" initials="l" lastIdx="0" clrIdx="649"/>
  <p:cmAuthor id="651" name="10045953" initials="1" lastIdx="0" clrIdx="650"/>
  <p:cmAuthor id="653" name="孟芳芳（借调）" initials="V" lastIdx="0" clrIdx="652"/>
  <p:cmAuthor id="654" name="muxiaohan" initials="m" lastIdx="0" clrIdx="653"/>
  <p:cmAuthor id="655" name="10206899" initials="1" lastIdx="0" clrIdx="654"/>
  <p:cmAuthor id="656" name="10054047" initials="1" lastIdx="0" clrIdx="655"/>
  <p:cmAuthor id="659" name="usher" initials="u" lastIdx="0" clrIdx="658"/>
  <p:cmAuthor id="669" name="张钰" initials="张" lastIdx="0" clrIdx="668"/>
  <p:cmAuthor id="672" name="tkqd" initials="t" lastIdx="0" clrIdx="671"/>
  <p:cmAuthor id="673" name="10319231" initials="1" lastIdx="0" clrIdx="672"/>
  <p:cmAuthor id="675" name="未知用户9" initials="未" lastIdx="0" clrIdx="674"/>
  <p:cmAuthor id="677" name="px" initials="p" lastIdx="0" clrIdx="676"/>
  <p:cmAuthor id="678" name="Sky123.Org" initials="S" lastIdx="0" clrIdx="677"/>
  <p:cmAuthor id="679" name="elfinhsu" initials="e" lastIdx="0" clrIdx="678"/>
  <p:cmAuthor id="680" name="微软用户" initials="微" lastIdx="0" clrIdx="679"/>
  <p:cmAuthor id="681" name="未知的使用者45" initials="未" lastIdx="0" clrIdx="680"/>
  <p:cmAuthor id="682" name="未知用户104" initials="未" lastIdx="0" clrIdx="681"/>
  <p:cmAuthor id="683" name="未知的使用者10" initials="未" lastIdx="0" clrIdx="682"/>
  <p:cmAuthor id="684" name="未知用户99" initials="未" lastIdx="0" clrIdx="683"/>
  <p:cmAuthor id="685" name="未知的使用者16" initials="未" lastIdx="0" clrIdx="684"/>
  <p:cmAuthor id="686" name="未知用户102" initials="未" lastIdx="0" clrIdx="685"/>
  <p:cmAuthor id="687" name="maxine" initials="m" lastIdx="0" clrIdx="686"/>
  <p:cmAuthor id="688" name="周元元" initials="周" lastIdx="0" clrIdx="687"/>
  <p:cmAuthor id="689" name="未知的使用者30" initials="未" lastIdx="0" clrIdx="688"/>
  <p:cmAuthor id="690" name="AbuSina" initials="A" lastIdx="0" clrIdx="689"/>
  <p:cmAuthor id="691" name="未知用户19" initials="未" lastIdx="0" clrIdx="690"/>
  <p:cmAuthor id="692" name="未知的使用者103" initials="未" lastIdx="0" clrIdx="691"/>
  <p:cmAuthor id="693" name="Wenwen" initials="W" lastIdx="0" clrIdx="692"/>
  <p:cmAuthor id="694" name="未知用户67" initials="未" lastIdx="0" clrIdx="693"/>
  <p:cmAuthor id="695" name="未知用户114" initials="未" lastIdx="0" clrIdx="694"/>
  <p:cmAuthor id="696" name="未知用户18" initials="未" lastIdx="0" clrIdx="695"/>
  <p:cmAuthor id="697" name="未知用户62" initials="未" lastIdx="0" clrIdx="696"/>
  <p:cmAuthor id="698" name="不明使用者57" initials="不" lastIdx="0" clrIdx="697"/>
  <p:cmAuthor id="699" name="未知用户108" initials="未" lastIdx="0" clrIdx="698"/>
  <p:cmAuthor id="700" name="未知的使用者31" initials="未" lastIdx="0" clrIdx="699"/>
  <p:cmAuthor id="701" name="未知用户115" initials="未" lastIdx="0" clrIdx="700"/>
  <p:cmAuthor id="702" name="王伟栋_ymIjy2uI" initials="authorId_1008746-10055544" lastIdx="0" clrIdx="701"/>
  <p:cmAuthor id="703" name="未知用户21" initials="未" lastIdx="0" clrIdx="702"/>
  <p:cmAuthor id="704" name="金宇峰_BfyebuM3" initials="authorId_1008746-10054633" lastIdx="0" clrIdx="703"/>
  <p:cmAuthor id="705" name="未知用户82" initials="未" lastIdx="0" clrIdx="704"/>
  <p:cmAuthor id="706" name="未知的使用者7" initials="未" lastIdx="0" clrIdx="705"/>
  <p:cmAuthor id="707" name="震" initials="震" lastIdx="0" clrIdx="706"/>
  <p:cmAuthor id="708" name="li hui" initials="lh" lastIdx="0" clrIdx="707"/>
  <p:cmAuthor id="709" name="未知用户106" initials="未" lastIdx="0" clrIdx="708"/>
  <p:cmAuthor id="710" name="未知用户116" initials="未" lastIdx="0" clrIdx="709"/>
  <p:cmAuthor id="711" name="Kevin Hu" initials="K" lastIdx="0" clrIdx="710"/>
  <p:cmAuthor id="712" name="未知的使用者8" initials="未" lastIdx="0" clrIdx="711"/>
  <p:cmAuthor id="713" name="不明使用者56" initials="不" lastIdx="0" clrIdx="712"/>
  <p:cmAuthor id="714" name="未知用户117" initials="未" lastIdx="0" clrIdx="713"/>
  <p:cmAuthor id="715" name="未知用户109" initials="未" lastIdx="0" clrIdx="714"/>
  <p:cmAuthor id="716" name="Unknown User117" initials="U" lastIdx="0" clrIdx="715"/>
  <p:cmAuthor id="717" name="Unknown User65" initials="U" lastIdx="0" clrIdx="716"/>
  <p:cmAuthor id="718" name="未知用户83" initials="未" lastIdx="0" clrIdx="717"/>
  <p:cmAuthor id="719" name="未知用户28" initials="未" lastIdx="0" clrIdx="718"/>
  <p:cmAuthor id="720" name="未知的使用者104" initials="未" lastIdx="0" clrIdx="719"/>
  <p:cmAuthor id="721" name="Daniel Wuu" initials="D" lastIdx="0" clrIdx="720"/>
  <p:cmAuthor id="722" name="Xiaosu Wang" initials="XW" lastIdx="0" clrIdx="721"/>
  <p:cmAuthor id="723" name="未知的使用者1" initials="未" lastIdx="0" clrIdx="722"/>
  <p:cmAuthor id="724" name="116304" initials="1" lastIdx="0" clrIdx="723"/>
  <p:cmAuthor id="725" name="未知用户31" initials="未" lastIdx="0" clrIdx="724"/>
  <p:cmAuthor id="726" name="R affer" initials="R" lastIdx="0" clrIdx="725"/>
  <p:cmAuthor id="727" name="未知的使用者32" initials="未" lastIdx="0" clrIdx="726"/>
  <p:cmAuthor id="728" name="未知的使用者105" initials="未" lastIdx="0" clrIdx="727"/>
  <p:cmAuthor id="729" name="Unknown User70" initials="U" lastIdx="0" clrIdx="728"/>
  <p:cmAuthor id="730" name="hanjuncompany" initials="h" lastIdx="0" clrIdx="729"/>
  <p:cmAuthor id="731" name="kathy chen" initials="k" lastIdx="0" clrIdx="730"/>
  <p:cmAuthor id="732" name="乐" initials="乐" lastIdx="0" clrIdx="731"/>
  <p:cmAuthor id="733" name="未知的使用者63" initials="未" lastIdx="0" clrIdx="732"/>
  <p:cmAuthor id="734" name="haha" initials="h" lastIdx="0" clrIdx="733"/>
  <p:cmAuthor id="735" name="韩晓宇00207529" initials="韩" lastIdx="0" clrIdx="734"/>
  <p:cmAuthor id="736" name="未知的使用者47" initials="未" lastIdx="0" clrIdx="735"/>
  <p:cmAuthor id="737" name="未知的使用者106" initials="未" lastIdx="0" clrIdx="736"/>
  <p:cmAuthor id="738" name="未知的使用者86" initials="未" lastIdx="0" clrIdx="737"/>
  <p:cmAuthor id="739" name="未知的使用者116" initials="未" lastIdx="0" clrIdx="738"/>
  <p:cmAuthor id="740" name="未知的使用者44" initials="未" lastIdx="0" clrIdx="739"/>
  <p:cmAuthor id="741" name="未知的使用者127" initials="未" lastIdx="0" clrIdx="740"/>
  <p:cmAuthor id="742" name="未知的使用者128" initials="未" lastIdx="0" clrIdx="741"/>
  <p:cmAuthor id="743" name="Sara Chen" initials="S" lastIdx="0" clrIdx="742"/>
  <p:cmAuthor id="744" name="未知用户170" initials="未" lastIdx="0" clrIdx="743"/>
  <p:cmAuthor id="745" name="未知用户171" initials="未" lastIdx="0" clrIdx="744"/>
  <p:cmAuthor id="746" name="未知用户172" initials="未" lastIdx="0" clrIdx="745"/>
  <p:cmAuthor id="747" name="未知用户173" initials="未" lastIdx="0" clrIdx="746"/>
  <p:cmAuthor id="748" name="未知用户149" initials="未" lastIdx="0" clrIdx="747"/>
  <p:cmAuthor id="749" name="未知用户150" initials="未" lastIdx="0" clrIdx="748"/>
  <p:cmAuthor id="750" name="未知用户151" initials="未" lastIdx="0" clrIdx="749"/>
  <p:cmAuthor id="751" name="未知用户152" initials="未" lastIdx="0" clrIdx="750"/>
  <p:cmAuthor id="752" name="未知用户153" initials="未" lastIdx="0" clrIdx="751"/>
  <p:cmAuthor id="753" name="未知用户155" initials="未" lastIdx="0" clrIdx="752"/>
  <p:cmAuthor id="754" name="未知用户64" initials="未" lastIdx="0" clrIdx="753"/>
  <p:cmAuthor id="755" name="未知用户65" initials="未" lastIdx="0" clrIdx="754"/>
  <p:cmAuthor id="756" name="未知用户68" initials="未" lastIdx="0" clrIdx="755"/>
  <p:cmAuthor id="757" name="未知用户69" initials="未" lastIdx="0" clrIdx="756"/>
  <p:cmAuthor id="758" name="未知用户70" initials="未" lastIdx="0" clrIdx="757"/>
  <p:cmAuthor id="759" name="未知用户71" initials="未" lastIdx="0" clrIdx="758"/>
  <p:cmAuthor id="760" name="MA15" initials="M" lastIdx="0" clrIdx="759"/>
  <p:cmAuthor id="761" name="10099398" initials="1" lastIdx="0" clrIdx="760"/>
  <p:cmAuthor id="762" name="10090896" initials="1" lastIdx="0" clrIdx="761"/>
  <p:cmAuthor id="763" name="49261" initials="4" lastIdx="0" clrIdx="762"/>
  <p:cmAuthor id="764" name="山西公司集团客户部李赫" initials="山" lastIdx="0" clrIdx="763"/>
  <p:cmAuthor id="765" name="志强 刘" initials="志刘" lastIdx="0" clrIdx="764"/>
  <p:cmAuthor id="766" name="多丽娅" initials="多" lastIdx="0" clrIdx="765"/>
  <p:cmAuthor id="767" name="MI" initials="M" lastIdx="0" clrIdx="766"/>
  <p:cmAuthor id="768" name="金洁" initials="金" lastIdx="0" clrIdx="767"/>
  <p:cmAuthor id="769" name="lll" initials="l" lastIdx="0" clrIdx="768"/>
  <p:cmAuthor id="770" name="xulii" initials="x" lastIdx="9" clrIdx="769"/>
  <p:cmAuthor id="771" name="Cecilia" initials="C" lastIdx="0" clrIdx="770"/>
  <p:cmAuthor id="772" name="tianyuan@cmhi.cmcc" initials="tianyuan@cmhi.cmcc" lastIdx="0" clrIdx="771"/>
  <p:cmAuthor id="773" name="KZY" initials="K" lastIdx="0" clrIdx="772"/>
  <p:cmAuthor id="774" name="wangxinran" initials="w" lastIdx="0" clrIdx="773"/>
  <p:cmAuthor id="775" name="于书丹" initials="C" lastIdx="0" clrIdx="774"/>
  <p:cmAuthor id="776" name="flower" initials="f" lastIdx="0" clrIdx="775"/>
  <p:cmAuthor id="777" name="tonyliu" initials="t" lastIdx="0" clrIdx="776"/>
  <p:cmAuthor id="778" name="macos" initials="m" lastIdx="0" clrIdx="777"/>
  <p:cmAuthor id="779" name="zhoupeng" initials="z" lastIdx="0" clrIdx="778"/>
  <p:cmAuthor id="780" name="Randolph" initials="R" lastIdx="0" clrIdx="779"/>
  <p:cmAuthor id="781" name="wangchangkun@cmhi.cmcc" initials="wangchangkun@cmhi.cmcc" lastIdx="0" clrIdx="780"/>
  <p:cmAuthor id="782" name="落梅横笛已三更" initials="落" lastIdx="0" clrIdx="781"/>
  <p:cmAuthor id="783" name="韦 志锋" initials="韦" lastIdx="0" clrIdx="782"/>
  <p:cmAuthor id="784" name="Mia Vida Villanueva" initials="MVV" lastIdx="0" clrIdx="783"/>
  <p:cmAuthor id="785" name="杨漫" initials="A" lastIdx="0" clrIdx="784"/>
  <p:cmAuthor id="786" name="lenovo" initials="l" lastIdx="0" clrIdx="785"/>
  <p:cmAuthor id="787" name="宋洁然" initials="宋" lastIdx="0" clrIdx="786"/>
  <p:cmAuthor id="788" name="Helpdesk" initials="H" lastIdx="0" clrIdx="787"/>
  <p:cmAuthor id="789" name="YAN Chenrui" initials="Y" lastIdx="0" clrIdx="788"/>
  <p:cmAuthor id="790" name="洪文静" initials="洪" lastIdx="0" clrIdx="789"/>
  <p:cmAuthor id="791" name="冀文" initials="冀" lastIdx="0" clrIdx="790"/>
  <p:cmAuthor id="792" name="Wang Michael" initials="W" lastIdx="0" clrIdx="791"/>
  <p:cmAuthor id="793" name="王璐璐（IT）" initials="lu" lastIdx="0" clrIdx="792"/>
  <p:cmAuthor id="794" name="未知用户1" initials="未知用户1" lastIdx="0" clrIdx="793"/>
  <p:cmAuthor id="795" name="刘珊珊" initials="刘" lastIdx="0" clrIdx="794"/>
  <p:cmAuthor id="796" name="李玉莹" initials="李" lastIdx="0" clrIdx="795"/>
  <p:cmAuthor id="797" name="李梦瑶" initials="李" lastIdx="0" clrIdx="796"/>
  <p:cmAuthor id="798" name="朱磊" initials="朱" lastIdx="0" clrIdx="797"/>
  <p:cmAuthor id="799" name="chenlin02" initials="c" lastIdx="0" clrIdx="798"/>
  <p:cmAuthor id="800" name="山西公司集团客户部DICT及云能力中心高新宇" initials="山" lastIdx="0" clrIdx="799"/>
  <p:cmAuthor id="801" name="lidi" initials="l" lastIdx="0" clrIdx="800"/>
  <p:cmAuthor id="802" name="郭婧" initials="郭" lastIdx="0" clrIdx="801"/>
  <p:cmAuthor id="803" name="小 红马" initials="小" lastIdx="0" clrIdx="802"/>
  <p:cmAuthor id="804" name="唐芸" initials="唐" lastIdx="0" clrIdx="803"/>
  <p:cmAuthor id="805" name="范汗杰10197873" initials="范" lastIdx="0" clrIdx="804"/>
  <p:cmAuthor id="806" name="yin gang" initials="yg" lastIdx="0" clrIdx="805"/>
  <p:cmAuthor id="807" name="倪燕子00036324" initials="倪" lastIdx="0" clrIdx="806"/>
  <p:cmAuthor id="808" name="heyanfeng8293@163.com" initials="" lastIdx="0" clrIdx="807"/>
  <p:cmAuthor id="809" name="chenpuqiang" initials="c" lastIdx="0" clrIdx="808"/>
  <p:cmAuthor id="810" name="叶 锋" initials="叶" lastIdx="0" clrIdx="809"/>
  <p:cmAuthor id="811" name="guanxiaoyu" initials="g" lastIdx="0" clrIdx="810"/>
  <p:cmAuthor id="812" name="wyz" initials="w" lastIdx="0" clrIdx="811"/>
  <p:cmAuthor id="813" name="zrf" initials="zrf" lastIdx="0" clrIdx="812"/>
  <p:cmAuthor id="814" name="xx_liuyun" initials="x" lastIdx="0" clrIdx="813"/>
  <p:cmAuthor id="815" name="10056791" initials="ZTE" lastIdx="0" clrIdx="814"/>
  <p:cmAuthor id="816" name="ma yanru" initials="my" lastIdx="0" clrIdx="815"/>
  <p:cmAuthor id="817" name="罗志军" initials="Microsof" lastIdx="0" clrIdx="816"/>
  <p:cmAuthor id="818" name="白杨" initials="白" lastIdx="0" clrIdx="817"/>
  <p:cmAuthor id="819" name="盖珂" initials="GK" lastIdx="0" clrIdx="818"/>
  <p:cmAuthor id="820" name="zhuyx" initials="M" lastIdx="0" clrIdx="819"/>
  <p:cmAuthor id="821" name="liuyongsheng" initials="l" lastIdx="0" clrIdx="820"/>
  <p:cmAuthor id="822" name="关全全10258021" initials="关" lastIdx="0" clrIdx="821"/>
  <p:cmAuthor id="823" name="zhangting" initials="z" lastIdx="0" clrIdx="822"/>
  <p:cmAuthor id="824" name="吕志勇" initials="吕" lastIdx="0" clrIdx="823"/>
  <p:cmAuthor id="825" name="SF" initials="S" lastIdx="0" clrIdx="824"/>
  <p:cmAuthor id="826" name="sammi" initials="s" lastIdx="0" clrIdx="825"/>
  <p:cmAuthor id="827" name="丁芙蓉" initials="丁" lastIdx="0" clrIdx="826"/>
  <p:cmAuthor id="828" name="喻 海超" initials="喻" lastIdx="0" clrIdx="827"/>
  <p:cmAuthor id="829" name="范作霖" initials="范" lastIdx="0" clrIdx="828"/>
  <p:cmAuthor id="830" name="刘豹" initials="刘" lastIdx="0" clrIdx="829"/>
  <p:cmAuthor id="831" name="郑汝鸿" initials="郑" lastIdx="0" clrIdx="830"/>
  <p:cmAuthor id="832" name="邢辰凤" initials="邢" lastIdx="0" clrIdx="831"/>
  <p:cmAuthor id="833" name="未知用户46" initials="未" lastIdx="0" clrIdx="832"/>
  <p:cmAuthor id="834" name="shye_EbMrZnMJ" initials="authorId_858303361" lastIdx="0" clrIdx="833"/>
  <p:cmAuthor id="835" name="Frozen" initials="F" lastIdx="0" clrIdx="834"/>
  <p:cmAuthor id="836" name="Lihongxia Lihongxia" initials="LL" lastIdx="0" clrIdx="835"/>
  <p:cmAuthor id="837" name="wang hongli" initials="wh" lastIdx="0" clrIdx="836"/>
  <p:cmAuthor id="838" name="CMCC" initials="C" lastIdx="0" clrIdx="837"/>
  <p:cmAuthor id="839" name="lirui" initials="l" lastIdx="0" clrIdx="838"/>
  <p:cmAuthor id="840" name="巴 乔" initials="巴乔" lastIdx="0" clrIdx="839"/>
  <p:cmAuthor id="841" name="AI" initials="A" lastIdx="0" clrIdx="840"/>
  <p:cmAuthor id="842" name="George Clooney" initials="GC" lastIdx="0" clrIdx="841"/>
  <p:cmAuthor id="843" name="lvjun" initials="l" lastIdx="0" clrIdx="842"/>
  <p:cmAuthor id="844" name="zheng kedan" initials="zk" lastIdx="0" clrIdx="843"/>
  <p:cmAuthor id="845" name="徐琳00159163" initials="徐琳00159163" lastIdx="0" clrIdx="844"/>
  <p:cmAuthor id="846" name="WangQing" initials="W" lastIdx="0" clrIdx="845"/>
  <p:cmAuthor id="847" name="針對所選的門市進行小範圍實驗，捕捉驅動績效的關鍵影響因子" initials="針" lastIdx="0" clrIdx="846"/>
  <p:cmAuthor id="848" name="未知用户164" initials="未" lastIdx="0" clrIdx="847"/>
  <p:cmAuthor id="849" name="王薇（政企）" initials="王" lastIdx="0" clrIdx="848"/>
  <p:cmAuthor id="850" name="未知用户183" initials="未知用户183" lastIdx="0" clrIdx="849"/>
  <p:cmAuthor id="851" name="shinin" initials="s" lastIdx="0" clrIdx="850"/>
  <p:cmAuthor id="852" name="Unknown User67" initials="U" lastIdx="0" clrIdx="851"/>
  <p:cmAuthor id="853" name="曹 朝辉" initials="曹" lastIdx="0" clrIdx="852"/>
  <p:cmAuthor id="854" name="86188" initials="8" lastIdx="0" clrIdx="853"/>
  <p:cmAuthor id="855" name="WHF" initials="W" lastIdx="0" clrIdx="854"/>
  <p:cmAuthor id="856" name="huxiaolu" initials="h" lastIdx="0" clrIdx="855"/>
  <p:cmAuthor id="857" name="zhoux" initials="z" lastIdx="0" clrIdx="856"/>
  <p:cmAuthor id="858" name="mzj" initials="m" lastIdx="0" clrIdx="857"/>
  <p:cmAuthor id="859" name="hwjjjjjjjj" initials="h" lastIdx="0" clrIdx="858"/>
  <p:cmAuthor id="860" name="黄薇（IT）" initials="l" lastIdx="0" clrIdx="859"/>
  <p:cmAuthor id="861" name="yangjianhe1" initials="y" lastIdx="0" clrIdx="860"/>
  <p:cmAuthor id="862" name="huawei" initials="h" lastIdx="0" clrIdx="861"/>
  <p:cmAuthor id="863" name="yezengwei" initials="y" lastIdx="0" clrIdx="862"/>
  <p:cmAuthor id="864" name="方绍波|fangshaobo" initials="方" lastIdx="0" clrIdx="863"/>
  <p:cmAuthor id="865" name="liuyanxue" initials="l" lastIdx="0" clrIdx="864"/>
  <p:cmAuthor id="866" name="59314" initials="5" lastIdx="0" clrIdx="865"/>
  <p:cmAuthor id="867" name="wangdaiyuan" initials="w" lastIdx="0" clrIdx="866"/>
  <p:cmAuthor id="868" name="未知用户63" initials="未" lastIdx="0" clrIdx="867"/>
  <p:cmAuthor id="869" name="未知用户112" initials="未" lastIdx="0" clrIdx="868"/>
  <p:cmAuthor id="870" name="unicom" initials="" lastIdx="0" clrIdx="869"/>
  <p:cmAuthor id="871" name="未知用户54" initials="未" lastIdx="0" clrIdx="870"/>
  <p:cmAuthor id="872" name="未知用户178" initials="未" lastIdx="0" clrIdx="871"/>
  <p:cmAuthor id="873" name="未知用户138" initials="未" lastIdx="0" clrIdx="872"/>
  <p:cmAuthor id="874" name="未知用户130" initials="未" lastIdx="0" clrIdx="873"/>
  <p:cmAuthor id="875" name="未知用户131" initials="未" lastIdx="0" clrIdx="874"/>
  <p:cmAuthor id="876" name="未知用户132" initials="未" lastIdx="4" clrIdx="875"/>
  <p:cmAuthor id="877" name="未知用户137" initials="未" lastIdx="0" clrIdx="876"/>
  <p:cmAuthor id="878" name="俊呈 賴" initials="俊呈" lastIdx="0" clrIdx="877"/>
  <p:cmAuthor id="879" name="未知的使用者221" initials="" lastIdx="0" clrIdx="878"/>
  <p:cmAuthor id="880" name="未知的使用者222" initials="" lastIdx="0" clrIdx="879"/>
  <p:cmAuthor id="881" name="未知的使用者223" initials="" lastIdx="0" clrIdx="880"/>
  <p:cmAuthor id="882" name="未知的使用者225" initials="" lastIdx="0" clrIdx="881"/>
  <p:cmAuthor id="883" name="未知的使用者232" initials="" lastIdx="0" clrIdx="882"/>
  <p:cmAuthor id="884" name="未知的使用者206" initials="" lastIdx="0" clrIdx="883"/>
  <p:cmAuthor id="885" name="83402" initials="8" lastIdx="0" clrIdx="884"/>
  <p:cmAuthor id="886" name="zhaowenzhao" initials="zhaowenzhao" lastIdx="0" clrIdx="885"/>
  <p:cmAuthor id="887" name="nature_emInFJF7" initials="authorId_313163542" lastIdx="0" clrIdx="886"/>
  <p:cmAuthor id="888" name="杨思思_VNjyvY7j" initials="authorId_430925712" lastIdx="0" clrIdx="887"/>
  <p:cmAuthor id="889" name="I_u6feq6Zr" initials="authorId_300885863" lastIdx="0" clrIdx="888"/>
  <p:cmAuthor id="890" name="sxp" initials="s" lastIdx="0" clrIdx="889"/>
  <p:cmAuthor id="891" name="黄崑" initials="HK" lastIdx="0" clrIdx="890"/>
  <p:cmAuthor id="892" name="goforever814" initials="g" lastIdx="0" clrIdx="891"/>
  <p:cmAuthor id="893" name="云峰 贾" initials="云" lastIdx="0" clrIdx="892"/>
  <p:cmAuthor id="894" name="赵芬芳" initials="赵" lastIdx="0" clrIdx="893"/>
  <p:cmAuthor id="895" name="qijf" initials="q" lastIdx="0" clrIdx="894"/>
  <p:cmAuthor id="896" name="S" initials="S" lastIdx="0" clrIdx="895"/>
  <p:cmAuthor id="897" name="mzh" initials="m" lastIdx="0" clrIdx="896"/>
  <p:cmAuthor id="898" name="谢杏" initials="XX" lastIdx="0" clrIdx="897"/>
  <p:cmAuthor id="899" name="赵飞" initials="c" lastIdx="0" clrIdx="898"/>
  <p:cmAuthor id="900" name="guoxx" initials="g" lastIdx="0" clrIdx="899"/>
  <p:cmAuthor id="901" name="laichenxi" initials="u" lastIdx="0" clrIdx="90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079EE7"/>
    <a:srgbClr val="00B0F0"/>
    <a:srgbClr val="71C059"/>
    <a:srgbClr val="4183F3"/>
    <a:srgbClr val="0584F9"/>
    <a:srgbClr val="FF6E00"/>
    <a:srgbClr val="595959"/>
    <a:srgbClr val="FF6600"/>
    <a:srgbClr val="CBDDFE"/>
    <a:srgbClr val="CAE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 autoAdjust="0"/>
  </p:normalViewPr>
  <p:slideViewPr>
    <p:cSldViewPr snapToGrid="0" snapToObjects="1" showGuides="1">
      <p:cViewPr varScale="1">
        <p:scale>
          <a:sx n="86" d="100"/>
          <a:sy n="86" d="100"/>
        </p:scale>
        <p:origin x="163" y="48"/>
      </p:cViewPr>
      <p:guideLst>
        <p:guide orient="horz" pos="2214"/>
        <p:guide pos="37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6" d="100"/>
          <a:sy n="66" d="100"/>
        </p:scale>
        <p:origin x="3134" y="29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1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2" Type="http://schemas.openxmlformats.org/officeDocument/2006/relationships/commentAuthors" Target="commentAuthors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Master" Target="slideMasters/slideMaster3.xml"/><Relationship Id="rId39" Type="http://schemas.openxmlformats.org/officeDocument/2006/relationships/presProps" Target="presProps.xml"/><Relationship Id="rId38" Type="http://schemas.openxmlformats.org/officeDocument/2006/relationships/handoutMaster" Target="handoutMasters/handoutMaster1.xml"/><Relationship Id="rId37" Type="http://schemas.openxmlformats.org/officeDocument/2006/relationships/slide" Target="slides/slide28.xml"/><Relationship Id="rId36" Type="http://schemas.openxmlformats.org/officeDocument/2006/relationships/slide" Target="slides/slide27.xml"/><Relationship Id="rId35" Type="http://schemas.openxmlformats.org/officeDocument/2006/relationships/slide" Target="slides/slide26.xml"/><Relationship Id="rId34" Type="http://schemas.openxmlformats.org/officeDocument/2006/relationships/slide" Target="slides/slide25.xml"/><Relationship Id="rId33" Type="http://schemas.openxmlformats.org/officeDocument/2006/relationships/slide" Target="slides/slide24.xml"/><Relationship Id="rId32" Type="http://schemas.openxmlformats.org/officeDocument/2006/relationships/slide" Target="slides/slide23.xml"/><Relationship Id="rId31" Type="http://schemas.openxmlformats.org/officeDocument/2006/relationships/slide" Target="slides/slide22.xml"/><Relationship Id="rId30" Type="http://schemas.openxmlformats.org/officeDocument/2006/relationships/slide" Target="slides/slide21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28" Type="http://schemas.openxmlformats.org/officeDocument/2006/relationships/slide" Target="slides/slide19.xml"/><Relationship Id="rId27" Type="http://schemas.openxmlformats.org/officeDocument/2006/relationships/slide" Target="slides/slide18.xml"/><Relationship Id="rId26" Type="http://schemas.openxmlformats.org/officeDocument/2006/relationships/slide" Target="slides/slide17.xml"/><Relationship Id="rId25" Type="http://schemas.openxmlformats.org/officeDocument/2006/relationships/slide" Target="slides/slide16.xml"/><Relationship Id="rId24" Type="http://schemas.openxmlformats.org/officeDocument/2006/relationships/slide" Target="slides/slide15.xml"/><Relationship Id="rId23" Type="http://schemas.openxmlformats.org/officeDocument/2006/relationships/slide" Target="slides/slide14.xml"/><Relationship Id="rId22" Type="http://schemas.openxmlformats.org/officeDocument/2006/relationships/slide" Target="slides/slide13.xml"/><Relationship Id="rId21" Type="http://schemas.openxmlformats.org/officeDocument/2006/relationships/slide" Target="slides/slide12.xml"/><Relationship Id="rId20" Type="http://schemas.openxmlformats.org/officeDocument/2006/relationships/slide" Target="slides/slide11.xml"/><Relationship Id="rId2" Type="http://schemas.openxmlformats.org/officeDocument/2006/relationships/theme" Target="theme/theme1.xml"/><Relationship Id="rId19" Type="http://schemas.openxmlformats.org/officeDocument/2006/relationships/slide" Target="slides/slide10.xml"/><Relationship Id="rId18" Type="http://schemas.openxmlformats.org/officeDocument/2006/relationships/slide" Target="slides/slide9.xml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15" Type="http://schemas.openxmlformats.org/officeDocument/2006/relationships/slide" Target="slides/slide6.xml"/><Relationship Id="rId14" Type="http://schemas.openxmlformats.org/officeDocument/2006/relationships/slide" Target="slides/slide5.xml"/><Relationship Id="rId13" Type="http://schemas.openxmlformats.org/officeDocument/2006/relationships/slide" Target="slides/slide4.xml"/><Relationship Id="rId12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A3B6152-5661-4820-97D8-A9EBF0B8551D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F16CE94-C4D5-414E-8E9B-8D3B1C1650E9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53422A-23AC-456C-B6BF-C3FB1A5960F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54F284-2B7F-4C4F-A67B-F3679DED609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这两年园区数字化有一个很明显的变化：视频这块正在从【看得见】往【看得懂】走。政策上，国家层面已经把智能视频分析列为关键数字技术，多地也在推动视频点位具备 AI 原生分析能力，国央企的 AI+ 战略也把园区当作重要的落地承接场景。从我们跟园区客户实际交流的感受看，三个趋势很清楚。一，从看得见到看得懂，视频理解成了 AI 的重点突破方向；二，从人防到技防，物业和安防的人力成本一直在涨，被动巡检正在转向主动预警；三，从单点智能到平台统管，场景可复用、算法可运营成了核心诉求。所以我的判断是：AI 视觉监管已经从园区建设的可选加分项，变成了标配底座。谁能把场景做全、把算法运营起来，谁就有可复制的交付能力。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algn="l" defTabSz="914400">
              <a:lnSpc>
                <a:spcPct val="100000"/>
              </a:lnSpc>
              <a:defRPr sz="1200" b="0" i="0" u="none" strike="noStrike">
                <a:solidFill>
                  <a:srgbClr val="000000">
                    <a:alpha val="100000"/>
                  </a:srgbClr>
                </a:solidFill>
              </a:defRPr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我先跟大家对齐这次要解决的问题。园区视觉这块，客户提得最集中的就是六类需求：违停识别、垃圾乱堆识别、人员聚集预警、车辆进出管理、刷脸访客管理，以及打架、尾随、持刀这类不安全行为识别。</a:t>
            </a:r>
            <a:endParaRPr lang="en-US" sz="12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 defTabSz="914400">
              <a:lnSpc>
                <a:spcPct val="100000"/>
              </a:lnSpc>
            </a:pPr>
            <a:endParaRPr sz="1200"/>
          </a:p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把这六类摊开看，其实高度收敛在人、车、物、行为这四个要素上。这对我们是好消息——四要素正好是视觉算法能标准化、能规模复制的范围。所以我的判断是：园区不需要六套系统，一套平台把四要素管住就够了。</a:t>
            </a:r>
            <a:endParaRPr lang="en-US" sz="12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内容依据用户提供的单页架构图完整重建。按用户要求去掉右上角公司Logo。六层架构、30个模块及说明、右侧安全与开放体系、协同关系及页脚均保留。正文及层级说明为14磅及以上，版权页脚为10.5磅。所有可见文字均使用微软雅黑，图表内容为原生可编辑文本框及形状。页边装饰为参考页的背景素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这一页是场景总览，先给全貌，后面四页再逐个展开。</a:t>
            </a:r>
          </a:p>
          <a:p/>
          <a:p>
            <a:r>
              <a:t>我想说的核心是一句话：一个平台，支撑 N 类园区场景。园区里的视觉需求看着很散——车辆、垃圾、聚集、访客、打架、消防通道——但它们背后用的是同一套算法底座、同一套推理引擎、同一套事件中心。所以不需要一景一系统。</a:t>
            </a:r>
          </a:p>
          <a:p/>
          <a:p>
            <a:r>
              <a:t>我把它归纳成六个场景簇：车辆管理、环境秩序、人员安全、通行管理、行为安全和消防辅助，加起来覆盖了二十多类园区常用算法。</a:t>
            </a:r>
          </a:p>
          <a:p/>
          <a:p>
            <a:r>
              <a:t>这里我想强调一个判断：场景能不能复用，决定了一个园区项目是一次性交付，还是能持续运营。如果每上一个场景都要重新开发，客户永远做不完；只有场景模板化了，我们才敢跟客户说"你想到的，我们两周能上"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algn="l" defTabSz="914400">
              <a:lnSpc>
                <a:spcPct val="100000"/>
              </a:lnSpc>
              <a:defRPr sz="1200" b="0" i="0" u="none" strike="noStrike">
                <a:solidFill>
                  <a:srgbClr val="000000">
                    <a:alpha val="100000"/>
                  </a:srgbClr>
                </a:solidFill>
              </a:defRPr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先看第一类，车辆管理，这是园区里最高频、也最容易看到效果的场景。</a:t>
            </a:r>
            <a:endParaRPr lang="en-US" sz="12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 defTabSz="914400">
              <a:lnSpc>
                <a:spcPct val="100000"/>
              </a:lnSpc>
            </a:pPr>
            <a:endParaRPr sz="1200"/>
          </a:p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左边这个画面就是违停识别。做法是在消防通道、主干道、卸货区这些地方划禁区，再给一个停留阈值，车辆超时没走就自动抓拍留证，同时语音喊话、给车主发短信。以前靠保安巡逻，一圈四十分钟，现在几秒钟就出来了。</a:t>
            </a:r>
            <a:endParaRPr lang="en-US" sz="12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 defTabSz="914400">
              <a:lnSpc>
                <a:spcPct val="100000"/>
              </a:lnSpc>
            </a:pPr>
            <a:endParaRPr sz="1200"/>
          </a:p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右边是车辆进出管理。车牌识别直接联动道闸，固定车辆无感通行；访客车辆预约后按时段放行；黑名单车辆一进园就告警。这两个合起来解决的是同一件事——园区的通行效率和停车秩序。</a:t>
            </a:r>
            <a:endParaRPr lang="en-US" sz="12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 defTabSz="914400">
              <a:lnSpc>
                <a:spcPct val="100000"/>
              </a:lnSpc>
            </a:pPr>
            <a:endParaRPr sz="1200"/>
          </a:p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对客户的价值很直接：高峰期闸口不排队，消防通道保持畅通。而且违停从"事后巡查"变成"即时发现"，这是质的变化。</a:t>
            </a:r>
            <a:endParaRPr lang="en-US" sz="12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algn="l" defTabSz="914400">
              <a:lnSpc>
                <a:spcPct val="100000"/>
              </a:lnSpc>
              <a:defRPr sz="1200" b="0" i="0" u="none" strike="noStrike">
                <a:solidFill>
                  <a:srgbClr val="000000">
                    <a:alpha val="100000"/>
                  </a:srgbClr>
                </a:solidFill>
              </a:defRPr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第二类是环境秩序。</a:t>
            </a:r>
            <a:endParaRPr lang="en-US" sz="12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 defTabSz="914400">
              <a:lnSpc>
                <a:spcPct val="100000"/>
              </a:lnSpc>
            </a:pPr>
            <a:endParaRPr sz="1200"/>
          </a:p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园区物业管理里最头疼的往往不是大事故，而是这些"小事"：垃圾没清、装修材料堆在公共区域、摊贩占道、地面积水结冰。这些事以前全靠保洁和保安走一圈看到才报，看不到就一直放着。</a:t>
            </a:r>
            <a:endParaRPr lang="en-US" sz="12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 defTabSz="914400">
              <a:lnSpc>
                <a:spcPct val="100000"/>
              </a:lnSpc>
            </a:pPr>
            <a:endParaRPr sz="1200"/>
          </a:p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左边这个画面就是垃圾乱堆识别。除了垃圾，我们还能识别违章置物、占道经营、路面积水积雪这些秩序类问题。</a:t>
            </a:r>
            <a:endParaRPr lang="en-US" sz="12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 defTabSz="914400">
              <a:lnSpc>
                <a:spcPct val="100000"/>
              </a:lnSpc>
            </a:pPr>
            <a:endParaRPr sz="1200"/>
          </a:p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关键在于右边这条链——自动发现、一键派单、处置闭环。算法抓到异常之后不只是给人看，而是直接生成物业工单、指派责任人，APP 加短信双通道催办；处置完要上传前后对比照，超时没完成会自动升级提醒。</a:t>
            </a:r>
            <a:endParaRPr lang="en-US" sz="12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 defTabSz="914400">
              <a:lnSpc>
                <a:spcPct val="100000"/>
              </a:lnSpc>
            </a:pPr>
            <a:endParaRPr sz="1200"/>
          </a:p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所以这一块的价值是：从被动巡检变成主动发现。以前是"人找问题"，现在是"问题找人"。</a:t>
            </a:r>
            <a:endParaRPr lang="en-US" sz="12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algn="l" defTabSz="914400">
              <a:lnSpc>
                <a:spcPct val="100000"/>
              </a:lnSpc>
              <a:defRPr sz="1200" b="0" i="0" u="none" strike="noStrike">
                <a:solidFill>
                  <a:srgbClr val="000000">
                    <a:alpha val="100000"/>
                  </a:srgbClr>
                </a:solidFill>
              </a:defRPr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第三类是人员安全，这也是园区管理里最敏感的一块。</a:t>
            </a:r>
            <a:endParaRPr lang="en-US" sz="12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 defTabSz="914400">
              <a:lnSpc>
                <a:spcPct val="100000"/>
              </a:lnSpc>
            </a:pPr>
            <a:endParaRPr sz="1200"/>
          </a:p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左边这个画面是人员聚集预警。我们在广场、出入口、食堂、电梯厅这些地方设人数阈值和滞留时长阈值，超了自动预警。不同时间段可以设不同阈值，比如上下班高峰和夜间就不是一个标准，这样误报能压下来。</a:t>
            </a:r>
            <a:endParaRPr lang="en-US" sz="12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 defTabSz="914400">
              <a:lnSpc>
                <a:spcPct val="100000"/>
              </a:lnSpc>
            </a:pPr>
            <a:endParaRPr sz="1200"/>
          </a:p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除了聚集，更关键的是不安全行为识别。打架斗殴、尾随闯入、持械威胁、禁区徘徊，这四类我们都能识别。客户最在意的是尾随和持械——尾随往往发生在门禁之后，持刀这类危险物品一旦进园后果很严重。</a:t>
            </a:r>
            <a:endParaRPr lang="en-US" sz="12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 defTabSz="914400">
              <a:lnSpc>
                <a:spcPct val="100000"/>
              </a:lnSpc>
            </a:pPr>
            <a:endParaRPr sz="1200"/>
          </a:p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所以这个场景的价值是两条：一是事前预警，在风险升级之前就介入，而不是等出事了再赶过去；二是事后取证，全过程视频和抓拍都留着，责任界定有依据。</a:t>
            </a:r>
            <a:endParaRPr lang="en-US" sz="12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algn="l" defTabSz="914400">
              <a:lnSpc>
                <a:spcPct val="100000"/>
              </a:lnSpc>
              <a:defRPr sz="1200" b="0" i="0" u="none" strike="noStrike">
                <a:solidFill>
                  <a:srgbClr val="000000">
                    <a:alpha val="100000"/>
                  </a:srgbClr>
                </a:solidFill>
              </a:defRPr>
            </a:lvl1pPr>
          </a:lstStyle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第四类是刷脸访客与通行管理，这一块直接关系客户体验。</a:t>
            </a:r>
            <a:endParaRPr lang="en-US" sz="12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 defTabSz="914400">
              <a:lnSpc>
                <a:spcPct val="100000"/>
              </a:lnSpc>
            </a:pPr>
            <a:endParaRPr sz="1200"/>
          </a:p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左边这个场景是园区访客刷脸通行。流程我们做了四步：访客线上预约登记，生成通行时段；到门口做人证核验，身份证和本人比对；核验通过刷脸直接通行，不用登记、不用刷卡；全过程留痕，什么时候进的、去了哪、什么时候走的，都有记录。</a:t>
            </a:r>
            <a:endParaRPr lang="en-US" sz="12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 defTabSz="914400">
              <a:lnSpc>
                <a:spcPct val="100000"/>
              </a:lnSpc>
            </a:pPr>
            <a:endParaRPr sz="1200"/>
          </a:p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员工这块也一样，门禁人脸库统一管理，员工刷脸通行，不用带卡。权限跟部门和区域绑定，离职或者停用可以立即收回权限。</a:t>
            </a:r>
            <a:endParaRPr lang="en-US" sz="12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 defTabSz="914400">
              <a:lnSpc>
                <a:spcPct val="100000"/>
              </a:lnSpc>
            </a:pPr>
            <a:endParaRPr sz="1200"/>
          </a:p>
          <a:p>
            <a:pPr marL="0" indent="0" algn="l" defTabSz="914400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这里我想强调的是价值和体验的平衡。很多客户担心"上了AI，通行变麻烦了"。我们的答案是：安全可控的前提之下，通行反而是更顺的——固定人员无感通行，访客第一次登记之后也是无感。</a:t>
            </a:r>
            <a:endParaRPr lang="en-US" sz="12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本页承接原稿的园区AI视觉监管六类场景总览。识别内容按场景方案描述，具体效果结合现场点位、阈值及人工核实评估。</a:t>
            </a:r>
          </a:p>
          <a:p>
            <a:r>
              <a:t>图片来源：内置ImageGen生成的场景示意，非客户现场记录。</a:t>
            </a:r>
          </a:p>
          <a:p>
            <a:r>
              <a:t>资产路径：F:/Cooodex/park_two_scenarios_20261016/.build/behavior_scene.png</a:t>
            </a:r>
          </a:p>
          <a:p>
            <a:r>
              <a:t>生成提示：现代中国办公园区门禁入口，两名成年人前后紧随通过同一闸机，示意尾随闯入。冷蓝灰写实场景，细青色识别框，无文字。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本页承接原稿的园区AI视觉监管六类场景总览。识别内容按场景方案描述，具体效果结合现场点位、阈值及人工核实评估。消防辅助指视频辅助预警，现场处置遵循园区消防预案。</a:t>
            </a:r>
          </a:p>
          <a:p>
            <a:r>
              <a:t>图片来源：内置ImageGen生成的场景示意，非客户现场记录。</a:t>
            </a:r>
          </a:p>
          <a:p>
            <a:r>
              <a:t>资产路径：F:/Cooodex/park_two_scenarios_20261016/.build/fire_scene.png</a:t>
            </a:r>
          </a:p>
          <a:p>
            <a:r>
              <a:t>生成提示：现代中国工业园建筑服务通道，银色厢式车与堆物占用黄色网格消防通道，右侧容器出现轻微烟雾。冷蓝灰写实场景，细青色识别框，无文字。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jpeg"/><Relationship Id="rId3" Type="http://schemas.microsoft.com/office/2007/relationships/hdphoto" Target="../media/image1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5" Type="http://schemas.openxmlformats.org/officeDocument/2006/relationships/image" Target="../media/image11.png"/><Relationship Id="rId4" Type="http://schemas.openxmlformats.org/officeDocument/2006/relationships/image" Target="../media/image14.jpeg"/><Relationship Id="rId3" Type="http://schemas.microsoft.com/office/2007/relationships/hdphoto" Target="../media/image1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png"/><Relationship Id="rId3" Type="http://schemas.openxmlformats.org/officeDocument/2006/relationships/image" Target="../media/image14.jpe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jpeg"/><Relationship Id="rId3" Type="http://schemas.microsoft.com/office/2007/relationships/hdphoto" Target="../media/image1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microsoft.com/office/2007/relationships/hdphoto" Target="../media/image28.wdp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png"/><Relationship Id="rId3" Type="http://schemas.openxmlformats.org/officeDocument/2006/relationships/image" Target="../media/image14.jpe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jpeg"/><Relationship Id="rId3" Type="http://schemas.microsoft.com/office/2007/relationships/hdphoto" Target="../media/image13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microsoft.com/office/2007/relationships/hdphoto" Target="../media/image28.wdp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797800" y="5939367"/>
            <a:ext cx="184731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419851" y="5560484"/>
            <a:ext cx="184731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382685" y="4851400"/>
            <a:ext cx="184731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>
              <a:cs typeface="Arial" panose="020B0604020202020204" pitchFamily="34" charset="0"/>
            </a:endParaRPr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6485467" y="4504267"/>
            <a:ext cx="1219200" cy="1219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/>
          <a:lstStyle/>
          <a:p>
            <a:pPr>
              <a:defRPr/>
            </a:pPr>
            <a:endParaRPr kumimoji="1" lang="en-US">
              <a:cs typeface="Arial" panose="020B0604020202020204" pitchFamily="34" charset="0"/>
            </a:endParaRPr>
          </a:p>
        </p:txBody>
      </p:sp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275371" y="4101053"/>
            <a:ext cx="6329211" cy="7503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kumimoji="1" lang="zh-CN" altLang="en-US" sz="2000" b="0" i="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75371" y="2837660"/>
            <a:ext cx="6329211" cy="85209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kumimoji="1" lang="zh-CN" altLang="en-US" sz="4000" b="0" i="0" kern="1200" dirty="0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cs"/>
              </a:defRPr>
            </a:lvl1pPr>
          </a:lstStyle>
          <a:p>
            <a:endParaRPr lang="zh-CN" altLang="en-US" dirty="0"/>
          </a:p>
        </p:txBody>
      </p:sp>
      <p:grpSp>
        <p:nvGrpSpPr>
          <p:cNvPr id="32" name="组合 31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18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19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16" name="矩形 15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14" name="矩形 13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33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3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36" name="矩形 35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37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38" name="矩形 37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39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7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52538" y="267056"/>
            <a:ext cx="3231488" cy="842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4018085" y="1931763"/>
            <a:ext cx="7403748" cy="284015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kumimoji="1" lang="zh-CN" altLang="en-US" sz="2800" dirty="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kumimoji="1" lang="zh-CN" altLang="en-US" sz="2400" b="0" i="0" kern="1200" dirty="0">
                <a:solidFill>
                  <a:schemeClr val="bg1">
                    <a:lumMod val="9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2pPr>
            <a:lvl3pPr>
              <a:defRPr kumimoji="1" lang="zh-CN" altLang="en-US" sz="2000" b="0" i="0" kern="1200" dirty="0">
                <a:solidFill>
                  <a:schemeClr val="bg1">
                    <a:lumMod val="9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3pPr>
            <a:lvl4pPr>
              <a:defRPr kumimoji="1" lang="zh-CN" altLang="en-US" sz="1600" b="0" i="0" kern="1200" dirty="0">
                <a:solidFill>
                  <a:schemeClr val="bg1">
                    <a:lumMod val="9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4pPr>
            <a:lvl5pPr>
              <a:defRPr kumimoji="1" lang="zh-CN" altLang="en-US" sz="1200" b="0" i="0" kern="1200" dirty="0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</p:txBody>
      </p:sp>
      <p:grpSp>
        <p:nvGrpSpPr>
          <p:cNvPr id="30" name="组合 29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31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32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33" name="矩形 32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34" name="矩形 33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35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37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38" name="矩形 37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39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0" name="矩形 39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1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19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52538" y="266177"/>
            <a:ext cx="3234053" cy="84327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23901" y="6640825"/>
            <a:ext cx="2921000" cy="2264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kumimoji="1"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Whale Cloud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Technology </a:t>
            </a:r>
            <a:r>
              <a:rPr kumimoji="1" lang="en-US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Co.,Ltd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All rights reserved</a:t>
            </a:r>
            <a:endParaRPr kumimoji="1" 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lide Number Placeholder 5"/>
          <p:cNvSpPr>
            <a:spLocks noGrp="1"/>
          </p:cNvSpPr>
          <p:nvPr/>
        </p:nvSpPr>
        <p:spPr bwMode="auto">
          <a:xfrm>
            <a:off x="317500" y="6448834"/>
            <a:ext cx="558800" cy="4868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defRPr/>
            </a:pPr>
            <a:fld id="{9B0B765D-2809-403D-8FBD-AF0D71987AE3}" type="slidenum">
              <a:rPr lang="en-US" sz="105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39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0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1" name="矩形 40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2" name="矩形 41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3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5" name="矩形 44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6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7" name="矩形 46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8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3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1444" y="147052"/>
            <a:ext cx="2630556" cy="6859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448183" y="983974"/>
            <a:ext cx="5470064" cy="539650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kumimoji="1" lang="zh-CN" altLang="en-US" sz="2000" b="0" i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</p:txBody>
      </p:sp>
      <p:sp>
        <p:nvSpPr>
          <p:cNvPr id="24" name="文本占位符 2"/>
          <p:cNvSpPr>
            <a:spLocks noGrp="1"/>
          </p:cNvSpPr>
          <p:nvPr>
            <p:ph idx="10"/>
          </p:nvPr>
        </p:nvSpPr>
        <p:spPr>
          <a:xfrm>
            <a:off x="6329801" y="983974"/>
            <a:ext cx="5470064" cy="539650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kumimoji="1" lang="zh-CN" altLang="en-US" sz="2000" b="0" i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2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</p:txBody>
      </p:sp>
      <p:grpSp>
        <p:nvGrpSpPr>
          <p:cNvPr id="39" name="组合 38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40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1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2" name="矩形 41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3" name="矩形 42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5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6" name="矩形 45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7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8" name="矩形 47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9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5" name="TextBox 16"/>
          <p:cNvSpPr txBox="1">
            <a:spLocks noChangeArrowheads="1"/>
          </p:cNvSpPr>
          <p:nvPr userDrawn="1"/>
        </p:nvSpPr>
        <p:spPr bwMode="auto">
          <a:xfrm>
            <a:off x="723901" y="6640825"/>
            <a:ext cx="2921000" cy="2264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kumimoji="1"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Whale Cloud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Technology </a:t>
            </a:r>
            <a:r>
              <a:rPr kumimoji="1" lang="en-US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Co.,Ltd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All rights reserved</a:t>
            </a:r>
            <a:endParaRPr kumimoji="1" 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lide Number Placeholder 5"/>
          <p:cNvSpPr>
            <a:spLocks noGrp="1"/>
          </p:cNvSpPr>
          <p:nvPr userDrawn="1"/>
        </p:nvSpPr>
        <p:spPr bwMode="auto">
          <a:xfrm>
            <a:off x="317500" y="6448834"/>
            <a:ext cx="558800" cy="4868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defRPr/>
            </a:pPr>
            <a:fld id="{9B0B765D-2809-403D-8FBD-AF0D71987AE3}" type="slidenum">
              <a:rPr lang="en-US" sz="105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7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1444" y="147052"/>
            <a:ext cx="2630556" cy="685917"/>
          </a:xfrm>
          <a:prstGeom prst="rect">
            <a:avLst/>
          </a:prstGeom>
        </p:spPr>
      </p:pic>
      <p:sp>
        <p:nvSpPr>
          <p:cNvPr id="22" name="标题 13"/>
          <p:cNvSpPr>
            <a:spLocks noGrp="1"/>
          </p:cNvSpPr>
          <p:nvPr>
            <p:ph type="title"/>
          </p:nvPr>
        </p:nvSpPr>
        <p:spPr>
          <a:xfrm>
            <a:off x="448183" y="251323"/>
            <a:ext cx="8870400" cy="66037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B4FF"/>
                </a:solidFill>
              </a:defRPr>
            </a:lvl1pPr>
          </a:lstStyle>
          <a:p>
            <a:pPr lvl="0"/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448184" y="983975"/>
            <a:ext cx="6721992" cy="5386562"/>
          </a:xfrm>
          <a:prstGeom prst="rect">
            <a:avLst/>
          </a:prstGeom>
        </p:spPr>
        <p:txBody>
          <a:bodyPr rtlCol="0">
            <a:noAutofit/>
          </a:bodyPr>
          <a:lstStyle>
            <a:lvl1pPr marL="0" marR="0" indent="0" algn="l" defTabSz="6096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 kumimoji="1"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kumimoji="1" lang="zh-CN" altLang="en-US" sz="1865" b="0" i="0" kern="1200" dirty="0" smtClean="0">
                <a:solidFill>
                  <a:srgbClr val="404040"/>
                </a:solidFill>
                <a:latin typeface="+mn-lt"/>
                <a:ea typeface="微软雅黑" panose="020B0503020204020204" charset="-122"/>
                <a:cs typeface="+mn-cs"/>
              </a:defRPr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24" name="文本占位符 2"/>
          <p:cNvSpPr>
            <a:spLocks noGrp="1"/>
          </p:cNvSpPr>
          <p:nvPr>
            <p:ph idx="10"/>
          </p:nvPr>
        </p:nvSpPr>
        <p:spPr>
          <a:xfrm>
            <a:off x="7571198" y="983975"/>
            <a:ext cx="4228668" cy="5386562"/>
          </a:xfrm>
          <a:prstGeom prst="rect">
            <a:avLst/>
          </a:prstGeom>
        </p:spPr>
        <p:txBody>
          <a:bodyPr rtlCol="0">
            <a:noAutofit/>
          </a:bodyPr>
          <a:lstStyle>
            <a:lvl1pPr marL="0" marR="0" indent="0" algn="l" defTabSz="6096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 kumimoji="1"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kumimoji="1" lang="zh-CN" altLang="en-US" sz="1865" b="0" i="0" kern="1200" dirty="0" smtClean="0">
                <a:solidFill>
                  <a:srgbClr val="404040"/>
                </a:solidFill>
                <a:latin typeface="+mn-lt"/>
                <a:ea typeface="微软雅黑" panose="020B0503020204020204" charset="-122"/>
                <a:cs typeface="+mn-cs"/>
              </a:defRPr>
            </a:lvl2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grpSp>
        <p:nvGrpSpPr>
          <p:cNvPr id="39" name="组合 38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40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1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2" name="矩形 41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3" name="矩形 42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5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6" name="矩形 45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7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8" name="矩形 47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9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5" name="TextBox 16"/>
          <p:cNvSpPr txBox="1">
            <a:spLocks noChangeArrowheads="1"/>
          </p:cNvSpPr>
          <p:nvPr userDrawn="1"/>
        </p:nvSpPr>
        <p:spPr bwMode="auto">
          <a:xfrm>
            <a:off x="723901" y="6640825"/>
            <a:ext cx="2921000" cy="2264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kumimoji="1"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Whale Cloud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Technology </a:t>
            </a:r>
            <a:r>
              <a:rPr kumimoji="1" lang="en-US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Co.,Ltd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All rights reserved</a:t>
            </a:r>
            <a:endParaRPr kumimoji="1" 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lide Number Placeholder 5"/>
          <p:cNvSpPr>
            <a:spLocks noGrp="1"/>
          </p:cNvSpPr>
          <p:nvPr userDrawn="1"/>
        </p:nvSpPr>
        <p:spPr bwMode="auto">
          <a:xfrm>
            <a:off x="317500" y="6448834"/>
            <a:ext cx="558800" cy="4868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defRPr/>
            </a:pPr>
            <a:fld id="{9B0B765D-2809-403D-8FBD-AF0D71987AE3}" type="slidenum">
              <a:rPr lang="en-US" sz="105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7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sp>
        <p:nvSpPr>
          <p:cNvPr id="22" name="标题 13"/>
          <p:cNvSpPr>
            <a:spLocks noGrp="1"/>
          </p:cNvSpPr>
          <p:nvPr>
            <p:ph type="title"/>
          </p:nvPr>
        </p:nvSpPr>
        <p:spPr>
          <a:xfrm>
            <a:off x="448183" y="251323"/>
            <a:ext cx="8870400" cy="66037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B4FF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1444" y="147052"/>
            <a:ext cx="2630556" cy="6859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感谢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395177" y="3093160"/>
            <a:ext cx="2340190" cy="94644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en-US" sz="4400" baseline="0" dirty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谢 谢！</a:t>
            </a:r>
            <a:endParaRPr lang="en-US" dirty="0"/>
          </a:p>
        </p:txBody>
      </p:sp>
      <p:grpSp>
        <p:nvGrpSpPr>
          <p:cNvPr id="9" name="组合 8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10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11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12" name="矩形 11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13" name="矩形 12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1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15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16" name="矩形 15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17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18" name="矩形 17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19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0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52538" y="267056"/>
            <a:ext cx="3231488" cy="842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图片 4" descr="未标题-1副本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52520" y="6256866"/>
            <a:ext cx="2015067" cy="34078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0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32701" y="5005919"/>
            <a:ext cx="4559300" cy="185208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1" name="图片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13337" y="5882218"/>
            <a:ext cx="2493433" cy="143086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957947" y="151877"/>
            <a:ext cx="3234053" cy="84327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Microsoft JhengHei UI" panose="020B0604030504040204" charset="-120"/>
                <a:cs typeface="Microsoft JhengHei UI" panose="020B0604030504040204" charset="-120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Microsoft JhengHei UI" panose="020B0604030504040204" charset="-120"/>
                <a:cs typeface="Microsoft JhengHei UI" panose="020B0604030504040204" charset="-120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徽标&#10;&#10;低可信度描述已自动生成"/>
          <p:cNvPicPr>
            <a:picLocks noChangeAspect="1"/>
          </p:cNvPicPr>
          <p:nvPr userDrawn="1"/>
        </p:nvPicPr>
        <p:blipFill rotWithShape="1">
          <a:blip r:embed="rId2"/>
          <a:srcRect r="66875"/>
          <a:stretch>
            <a:fillRect/>
          </a:stretch>
        </p:blipFill>
        <p:spPr>
          <a:xfrm>
            <a:off x="0" y="0"/>
            <a:ext cx="40386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39495" y="2684796"/>
            <a:ext cx="3300983" cy="895318"/>
          </a:xfrm>
        </p:spPr>
        <p:txBody>
          <a:bodyPr>
            <a:normAutofit/>
          </a:bodyPr>
          <a:lstStyle>
            <a:lvl1pPr>
              <a:defRPr sz="4300" b="1" i="0">
                <a:solidFill>
                  <a:schemeClr val="bg1"/>
                </a:solidFill>
                <a:latin typeface="+mj-lt"/>
                <a:ea typeface="方正兰亭中粗黑简体" panose="02000500000000000000" pitchFamily="2" charset="-122"/>
              </a:defRPr>
            </a:lvl1pPr>
          </a:lstStyle>
          <a:p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209691" y="6492875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fld id="{FA7626CA-AF04-CA4C-9B5F-13CCA58A0BA4}" type="slidenum">
              <a:rPr kumimoji="1" lang="zh-CN" altLang="en-US" smtClean="0"/>
            </a:fld>
            <a:endParaRPr kumimoji="1" lang="zh-CN" altLang="en-US" dirty="0"/>
          </a:p>
        </p:txBody>
      </p:sp>
      <p:cxnSp>
        <p:nvCxnSpPr>
          <p:cNvPr id="15" name="直线连接符 14"/>
          <p:cNvCxnSpPr/>
          <p:nvPr userDrawn="1"/>
        </p:nvCxnSpPr>
        <p:spPr>
          <a:xfrm>
            <a:off x="0" y="3589258"/>
            <a:ext cx="330098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文本占位符 16"/>
          <p:cNvSpPr>
            <a:spLocks noGrp="1"/>
          </p:cNvSpPr>
          <p:nvPr>
            <p:ph type="body" sz="quarter" idx="13" hasCustomPrompt="1"/>
          </p:nvPr>
        </p:nvSpPr>
        <p:spPr>
          <a:xfrm>
            <a:off x="566928" y="3812620"/>
            <a:ext cx="2733675" cy="658812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b="1" i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sz="2800" dirty="0"/>
              <a:t>目录</a:t>
            </a:r>
            <a:endParaRPr kumimoji="1" lang="zh-CN" altLang="en-US" sz="2800" dirty="0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4" hasCustomPrompt="1"/>
          </p:nvPr>
        </p:nvSpPr>
        <p:spPr>
          <a:xfrm>
            <a:off x="5887766" y="1502386"/>
            <a:ext cx="5208587" cy="4187172"/>
          </a:xfrm>
          <a:noFill/>
        </p:spPr>
        <p:txBody>
          <a:bodyPr wrap="square" rtlCol="0" anchor="t">
            <a:spAutoFit/>
          </a:bodyPr>
          <a:lstStyle>
            <a:lvl1pPr marL="228600" marR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kumimoji="1" lang="zh-CN" altLang="en-US" sz="2400" dirty="0">
                <a:solidFill>
                  <a:srgbClr val="2E2E32"/>
                </a:solidFill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pPr marL="0" lvl="0">
              <a:lnSpc>
                <a:spcPct val="200000"/>
              </a:lnSpc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  <a:p>
            <a:pPr marL="0" lvl="0">
              <a:lnSpc>
                <a:spcPct val="200000"/>
              </a:lnSpc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  <a:p>
            <a:pPr marL="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  <a:p>
            <a:pPr marL="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  <a:p>
            <a:pPr marL="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2659" y="319221"/>
            <a:ext cx="2813116" cy="363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alphaModFix amt="45000"/>
          </a:blip>
          <a:stretch>
            <a:fillRect/>
          </a:stretch>
        </p:blipFill>
        <p:spPr>
          <a:xfrm>
            <a:off x="3425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alphaModFix amt="4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2" name="直接连接符 1"/>
          <p:cNvCxnSpPr/>
          <p:nvPr userDrawn="1"/>
        </p:nvCxnSpPr>
        <p:spPr>
          <a:xfrm>
            <a:off x="304800" y="758034"/>
            <a:ext cx="11582400" cy="0"/>
          </a:xfrm>
          <a:prstGeom prst="line">
            <a:avLst/>
          </a:prstGeom>
          <a:ln>
            <a:solidFill>
              <a:srgbClr val="4646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5"/>
          <a:srcRect r="31388" b="-419"/>
          <a:stretch>
            <a:fillRect/>
          </a:stretch>
        </p:blipFill>
        <p:spPr>
          <a:xfrm>
            <a:off x="10276928" y="370404"/>
            <a:ext cx="1667265" cy="315396"/>
          </a:xfrm>
          <a:prstGeom prst="rect">
            <a:avLst/>
          </a:prstGeom>
        </p:spPr>
      </p:pic>
      <p:sp>
        <p:nvSpPr>
          <p:cNvPr id="8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225546" y="282090"/>
            <a:ext cx="70070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lnSpc>
                <a:spcPct val="100000"/>
              </a:lnSpc>
              <a:buNone/>
              <a:def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  <a:lvl2pPr marL="228600" indent="0">
              <a:lnSpc>
                <a:spcPct val="100000"/>
              </a:lnSpc>
              <a:buNone/>
              <a:defRPr lang="zh-CN" altLang="en-US" sz="1800" dirty="0" smtClean="0"/>
            </a:lvl2pPr>
            <a:lvl3pPr marL="685800" indent="0">
              <a:lnSpc>
                <a:spcPct val="100000"/>
              </a:lnSpc>
              <a:buNone/>
              <a:defRPr lang="zh-CN" altLang="en-US" sz="1800" dirty="0" smtClean="0"/>
            </a:lvl3pPr>
            <a:lvl4pPr marL="1143000" indent="0">
              <a:lnSpc>
                <a:spcPct val="100000"/>
              </a:lnSpc>
              <a:buNone/>
              <a:defRPr lang="zh-CN" altLang="en-US" dirty="0" smtClean="0"/>
            </a:lvl4pPr>
            <a:lvl5pPr marL="1600200" indent="0">
              <a:lnSpc>
                <a:spcPct val="100000"/>
              </a:lnSpc>
              <a:buNone/>
              <a:defRPr lang="zh-CN" altLang="en-US" dirty="0"/>
            </a:lvl5pPr>
          </a:lstStyle>
          <a:p>
            <a:pPr marL="0" lvl="0"/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5" y="0"/>
            <a:ext cx="12192000" cy="6858000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209691" y="6492875"/>
            <a:ext cx="2743200" cy="365125"/>
          </a:xfrm>
        </p:spPr>
        <p:txBody>
          <a:bodyPr/>
          <a:lstStyle>
            <a:lvl1pPr>
              <a:defRPr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fld id="{FA7626CA-AF04-CA4C-9B5F-13CCA58A0BA4}" type="slidenum">
              <a:rPr kumimoji="1" lang="zh-CN" altLang="en-US" smtClean="0"/>
            </a:fld>
            <a:endParaRPr kumimoji="1"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2659" y="319221"/>
            <a:ext cx="2813116" cy="363600"/>
          </a:xfrm>
          <a:prstGeom prst="rect">
            <a:avLst/>
          </a:prstGeom>
        </p:spPr>
      </p:pic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96950" y="319221"/>
            <a:ext cx="8561902" cy="365125"/>
          </a:xfrm>
        </p:spPr>
        <p:txBody>
          <a:bodyPr anchor="t">
            <a:noAutofit/>
          </a:bodyPr>
          <a:lstStyle>
            <a:lvl1pPr>
              <a:defRPr sz="2800" b="1" i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  <p:sp>
        <p:nvSpPr>
          <p:cNvPr id="10" name="文本占位符 10"/>
          <p:cNvSpPr>
            <a:spLocks noGrp="1"/>
          </p:cNvSpPr>
          <p:nvPr>
            <p:ph type="body" sz="quarter" idx="15" hasCustomPrompt="1"/>
          </p:nvPr>
        </p:nvSpPr>
        <p:spPr>
          <a:xfrm>
            <a:off x="496949" y="1002042"/>
            <a:ext cx="11197745" cy="5354308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zh-CN" altLang="en-US" dirty="0"/>
              <a:t>单击此处编辑文本样式</a:t>
            </a:r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23901" y="6640825"/>
            <a:ext cx="2921000" cy="2264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 marL="0" marR="0" lvl="0" indent="0" algn="l" defTabSz="6089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© </a:t>
            </a:r>
            <a:r>
              <a:rPr kumimoji="1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Whale Cloud</a:t>
            </a:r>
            <a:r>
              <a:rPr kumimoji="1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Technology </a:t>
            </a:r>
            <a:r>
              <a:rPr kumimoji="1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Co.,Ltd</a:t>
            </a:r>
            <a:r>
              <a:rPr kumimoji="1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All rights reserved</a:t>
            </a:r>
            <a:endParaRPr kumimoji="1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8" name="Slide Number Placeholder 5"/>
          <p:cNvSpPr>
            <a:spLocks noGrp="1"/>
          </p:cNvSpPr>
          <p:nvPr/>
        </p:nvSpPr>
        <p:spPr bwMode="auto">
          <a:xfrm>
            <a:off x="317500" y="6448834"/>
            <a:ext cx="558800" cy="4868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l" defTabSz="6089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0B765D-2809-403D-8FBD-AF0D71987AE3}" type="slidenum"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448183" y="985204"/>
            <a:ext cx="11351683" cy="535551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kumimoji="1" lang="zh-CN" altLang="en-US" sz="2000" b="0" i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2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448183" y="251323"/>
            <a:ext cx="8870400" cy="66037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zh-CN" altLang="en-US" sz="2400" dirty="0">
                <a:solidFill>
                  <a:srgbClr val="00B4FF"/>
                </a:solidFill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1444" y="147052"/>
            <a:ext cx="2630556" cy="6859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/>
          <a:srcRect l="50" r="50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96950" y="2460859"/>
            <a:ext cx="6212075" cy="1126033"/>
          </a:xfrm>
        </p:spPr>
        <p:txBody>
          <a:bodyPr>
            <a:noAutofit/>
          </a:bodyPr>
          <a:lstStyle>
            <a:lvl1pPr>
              <a:lnSpc>
                <a:spcPts val="5000"/>
              </a:lnSpc>
              <a:defRPr sz="4000" b="1" i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 dirty="0"/>
              <a:t>单击此处编辑标题样式</a:t>
            </a:r>
            <a:endParaRPr kumimoji="1"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fld id="{FA7626CA-AF04-CA4C-9B5F-13CCA58A0BA4}" type="slidenum">
              <a:rPr kumimoji="1" lang="zh-CN" altLang="en-US" smtClean="0"/>
            </a:fld>
            <a:endParaRPr kumimoji="1" lang="zh-CN" altLang="en-US" dirty="0"/>
          </a:p>
        </p:txBody>
      </p:sp>
      <p:sp>
        <p:nvSpPr>
          <p:cNvPr id="32" name="文本占位符 31"/>
          <p:cNvSpPr>
            <a:spLocks noGrp="1"/>
          </p:cNvSpPr>
          <p:nvPr>
            <p:ph type="body" sz="quarter" idx="15" hasCustomPrompt="1"/>
          </p:nvPr>
        </p:nvSpPr>
        <p:spPr>
          <a:xfrm>
            <a:off x="496950" y="4203153"/>
            <a:ext cx="6212075" cy="8001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FontTx/>
              <a:buNone/>
              <a:defRPr kumimoji="1" lang="zh-CN" altLang="en-US" b="0" i="0" dirty="0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kumimoji="1" lang="zh-CN" altLang="en-US" sz="2800" b="0" dirty="0"/>
              <a:t>单击此处编辑副标题样式</a:t>
            </a:r>
            <a:endParaRPr kumimoji="1" lang="zh-CN" altLang="en-US" dirty="0"/>
          </a:p>
        </p:txBody>
      </p:sp>
      <p:cxnSp>
        <p:nvCxnSpPr>
          <p:cNvPr id="15" name="直线连接符 14"/>
          <p:cNvCxnSpPr/>
          <p:nvPr userDrawn="1"/>
        </p:nvCxnSpPr>
        <p:spPr>
          <a:xfrm>
            <a:off x="496950" y="3900667"/>
            <a:ext cx="3156284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848600" y="543089"/>
            <a:ext cx="3660140" cy="4765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96950" y="1743174"/>
            <a:ext cx="10515600" cy="1126033"/>
          </a:xfrm>
        </p:spPr>
        <p:txBody>
          <a:bodyPr>
            <a:normAutofit/>
          </a:bodyPr>
          <a:lstStyle>
            <a:lvl1pPr>
              <a:defRPr sz="4800" b="1" i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 dirty="0"/>
              <a:t>单击此处编辑标题样式</a:t>
            </a:r>
            <a:endParaRPr kumimoji="1"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fld id="{FA7626CA-AF04-CA4C-9B5F-13CCA58A0BA4}" type="slidenum">
              <a:rPr kumimoji="1" lang="zh-CN" altLang="en-US" smtClean="0"/>
            </a:fld>
            <a:endParaRPr kumimoji="1" lang="zh-CN" altLang="en-US" dirty="0"/>
          </a:p>
        </p:txBody>
      </p:sp>
      <p:cxnSp>
        <p:nvCxnSpPr>
          <p:cNvPr id="17" name="直线连接符 16"/>
          <p:cNvCxnSpPr/>
          <p:nvPr userDrawn="1"/>
        </p:nvCxnSpPr>
        <p:spPr>
          <a:xfrm>
            <a:off x="496950" y="2901602"/>
            <a:ext cx="6082177" cy="0"/>
          </a:xfrm>
          <a:prstGeom prst="line">
            <a:avLst/>
          </a:prstGeom>
          <a:ln w="85725" cap="rnd">
            <a:gradFill>
              <a:gsLst>
                <a:gs pos="0">
                  <a:srgbClr val="C94CEB"/>
                </a:gs>
                <a:gs pos="27000">
                  <a:srgbClr val="4B50EF"/>
                </a:gs>
                <a:gs pos="62000">
                  <a:srgbClr val="00BBFF"/>
                </a:gs>
                <a:gs pos="100000">
                  <a:srgbClr val="01E287"/>
                </a:gs>
              </a:gsLst>
              <a:lin ang="0" scaled="0"/>
            </a:gradFill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文本占位符 31"/>
          <p:cNvSpPr>
            <a:spLocks noGrp="1"/>
          </p:cNvSpPr>
          <p:nvPr>
            <p:ph type="body" sz="quarter" idx="15" hasCustomPrompt="1"/>
          </p:nvPr>
        </p:nvSpPr>
        <p:spPr>
          <a:xfrm>
            <a:off x="496950" y="3161407"/>
            <a:ext cx="10515600" cy="8001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FontTx/>
              <a:buNone/>
              <a:defRPr kumimoji="1" lang="zh-CN" altLang="en-US" b="0" i="0" dirty="0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kumimoji="1" lang="zh-CN" altLang="en-US" sz="2800" b="0" dirty="0"/>
              <a:t>单击此处编辑副标题样式</a:t>
            </a:r>
            <a:endParaRPr kumimoji="1" lang="zh-CN" altLang="en-US" dirty="0"/>
          </a:p>
        </p:txBody>
      </p:sp>
      <p:sp>
        <p:nvSpPr>
          <p:cNvPr id="38" name="文本占位符 37"/>
          <p:cNvSpPr>
            <a:spLocks noGrp="1"/>
          </p:cNvSpPr>
          <p:nvPr>
            <p:ph type="body" sz="quarter" idx="16" hasCustomPrompt="1"/>
          </p:nvPr>
        </p:nvSpPr>
        <p:spPr>
          <a:xfrm>
            <a:off x="599217" y="4317377"/>
            <a:ext cx="1711105" cy="476318"/>
          </a:xfrm>
        </p:spPr>
        <p:txBody>
          <a:bodyPr anchor="ctr" anchorCtr="0">
            <a:normAutofit/>
          </a:bodyPr>
          <a:lstStyle>
            <a:lvl1pPr algn="ctr">
              <a:buFontTx/>
              <a:buNone/>
              <a:defRPr sz="1800" b="0" i="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 lvl="0"/>
            <a:r>
              <a:rPr kumimoji="1" lang="zh-CN" altLang="en-US" dirty="0"/>
              <a:t>年份</a:t>
            </a:r>
            <a:endParaRPr kumimoji="1" lang="zh-CN" altLang="en-US" dirty="0"/>
          </a:p>
        </p:txBody>
      </p:sp>
      <p:sp>
        <p:nvSpPr>
          <p:cNvPr id="39" name="圆角矩形 38"/>
          <p:cNvSpPr/>
          <p:nvPr userDrawn="1"/>
        </p:nvSpPr>
        <p:spPr>
          <a:xfrm>
            <a:off x="599217" y="4317376"/>
            <a:ext cx="1711105" cy="47631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3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48600" y="543089"/>
            <a:ext cx="3660140" cy="4765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徽标&#10;&#10;低可信度描述已自动生成"/>
          <p:cNvPicPr>
            <a:picLocks noChangeAspect="1"/>
          </p:cNvPicPr>
          <p:nvPr userDrawn="1"/>
        </p:nvPicPr>
        <p:blipFill rotWithShape="1">
          <a:blip r:embed="rId2"/>
          <a:srcRect r="66875"/>
          <a:stretch>
            <a:fillRect/>
          </a:stretch>
        </p:blipFill>
        <p:spPr>
          <a:xfrm>
            <a:off x="0" y="0"/>
            <a:ext cx="40386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39495" y="2684796"/>
            <a:ext cx="3300983" cy="895318"/>
          </a:xfrm>
        </p:spPr>
        <p:txBody>
          <a:bodyPr>
            <a:normAutofit/>
          </a:bodyPr>
          <a:lstStyle>
            <a:lvl1pPr>
              <a:defRPr sz="4300" b="1" i="0">
                <a:solidFill>
                  <a:schemeClr val="bg1"/>
                </a:solidFill>
                <a:latin typeface="+mj-lt"/>
                <a:ea typeface="方正兰亭中粗黑简体" panose="02000500000000000000" pitchFamily="2" charset="-122"/>
              </a:defRPr>
            </a:lvl1pPr>
          </a:lstStyle>
          <a:p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fld id="{FA7626CA-AF04-CA4C-9B5F-13CCA58A0BA4}" type="slidenum">
              <a:rPr kumimoji="1" lang="zh-CN" altLang="en-US" smtClean="0"/>
            </a:fld>
            <a:endParaRPr kumimoji="1" lang="zh-CN" altLang="en-US" dirty="0"/>
          </a:p>
        </p:txBody>
      </p:sp>
      <p:cxnSp>
        <p:nvCxnSpPr>
          <p:cNvPr id="15" name="直线连接符 14"/>
          <p:cNvCxnSpPr/>
          <p:nvPr userDrawn="1"/>
        </p:nvCxnSpPr>
        <p:spPr>
          <a:xfrm>
            <a:off x="0" y="3589258"/>
            <a:ext cx="330098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文本占位符 16"/>
          <p:cNvSpPr>
            <a:spLocks noGrp="1"/>
          </p:cNvSpPr>
          <p:nvPr>
            <p:ph type="body" sz="quarter" idx="13" hasCustomPrompt="1"/>
          </p:nvPr>
        </p:nvSpPr>
        <p:spPr>
          <a:xfrm>
            <a:off x="566928" y="3812620"/>
            <a:ext cx="2733675" cy="658812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b="1" i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sz="2800" dirty="0"/>
              <a:t>目录</a:t>
            </a:r>
            <a:endParaRPr kumimoji="1" lang="zh-CN" altLang="en-US" sz="2800" dirty="0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4" hasCustomPrompt="1"/>
          </p:nvPr>
        </p:nvSpPr>
        <p:spPr>
          <a:xfrm>
            <a:off x="5887766" y="1502386"/>
            <a:ext cx="5208587" cy="4187172"/>
          </a:xfrm>
          <a:noFill/>
        </p:spPr>
        <p:txBody>
          <a:bodyPr wrap="square" rtlCol="0" anchor="t">
            <a:spAutoFit/>
          </a:bodyPr>
          <a:lstStyle>
            <a:lvl1pPr marL="228600" marR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kumimoji="1" lang="zh-CN" altLang="en-US" sz="2400" dirty="0">
                <a:solidFill>
                  <a:srgbClr val="2E2E32"/>
                </a:solidFill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pPr marL="0" lvl="0">
              <a:lnSpc>
                <a:spcPct val="200000"/>
              </a:lnSpc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  <a:p>
            <a:pPr marL="0" lvl="0">
              <a:lnSpc>
                <a:spcPct val="200000"/>
              </a:lnSpc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  <a:p>
            <a:pPr marL="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  <a:p>
            <a:pPr marL="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  <a:p>
            <a:pPr marL="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2659" y="319221"/>
            <a:ext cx="2813116" cy="363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/>
          </a:p>
        </p:txBody>
      </p:sp>
      <p:pic>
        <p:nvPicPr>
          <p:cNvPr id="6" name="图片 5" descr="徽标&#10;&#10;低可信度描述已自动生成"/>
          <p:cNvPicPr>
            <a:picLocks noChangeAspect="1"/>
          </p:cNvPicPr>
          <p:nvPr userDrawn="1"/>
        </p:nvPicPr>
        <p:blipFill rotWithShape="1">
          <a:blip r:embed="rId2"/>
          <a:srcRect r="66875"/>
          <a:stretch>
            <a:fillRect/>
          </a:stretch>
        </p:blipFill>
        <p:spPr>
          <a:xfrm>
            <a:off x="0" y="0"/>
            <a:ext cx="40386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91312" y="2048668"/>
            <a:ext cx="2990088" cy="2267776"/>
          </a:xfrm>
        </p:spPr>
        <p:txBody>
          <a:bodyPr>
            <a:noAutofit/>
          </a:bodyPr>
          <a:lstStyle>
            <a:lvl1pPr>
              <a:defRPr sz="15000" b="1" i="0">
                <a:solidFill>
                  <a:schemeClr val="bg1"/>
                </a:solidFill>
                <a:latin typeface="+mj-lt"/>
                <a:ea typeface="方正兰亭中粗黑简体" panose="02000500000000000000" pitchFamily="2" charset="-122"/>
              </a:defRPr>
            </a:lvl1pPr>
          </a:lstStyle>
          <a:p>
            <a:r>
              <a:rPr kumimoji="1" lang="en-US" altLang="zh-CN" dirty="0"/>
              <a:t>01</a:t>
            </a:r>
            <a:endParaRPr kumimoji="1"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fld id="{FA7626CA-AF04-CA4C-9B5F-13CCA58A0BA4}" type="slidenum">
              <a:rPr kumimoji="1" lang="zh-CN" altLang="en-US" smtClean="0"/>
            </a:fld>
            <a:endParaRPr kumimoji="1" lang="zh-CN" altLang="en-US" dirty="0"/>
          </a:p>
        </p:txBody>
      </p:sp>
      <p:cxnSp>
        <p:nvCxnSpPr>
          <p:cNvPr id="10" name="直线连接符 9"/>
          <p:cNvCxnSpPr/>
          <p:nvPr userDrawn="1"/>
        </p:nvCxnSpPr>
        <p:spPr>
          <a:xfrm>
            <a:off x="0" y="4248027"/>
            <a:ext cx="330098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2" name="文本占位符 20"/>
          <p:cNvSpPr>
            <a:spLocks noGrp="1"/>
          </p:cNvSpPr>
          <p:nvPr>
            <p:ph type="body" sz="quarter" idx="13" hasCustomPrompt="1"/>
          </p:nvPr>
        </p:nvSpPr>
        <p:spPr>
          <a:xfrm>
            <a:off x="714756" y="4536337"/>
            <a:ext cx="2743200" cy="487362"/>
          </a:xfrm>
        </p:spPr>
        <p:txBody>
          <a:bodyPr>
            <a:normAutofit/>
          </a:bodyPr>
          <a:lstStyle>
            <a:lvl1pPr marL="0" indent="0">
              <a:buNone/>
              <a:defRPr sz="2300" b="0" i="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 lvl="0"/>
            <a:r>
              <a:rPr kumimoji="1" lang="en-US" altLang="zh-CN" dirty="0"/>
              <a:t>Chapter Page 1</a:t>
            </a:r>
            <a:endParaRPr kumimoji="1" lang="zh-CN" altLang="en-US" dirty="0"/>
          </a:p>
        </p:txBody>
      </p:sp>
      <p:sp>
        <p:nvSpPr>
          <p:cNvPr id="25" name="文本占位符 23"/>
          <p:cNvSpPr>
            <a:spLocks noGrp="1"/>
          </p:cNvSpPr>
          <p:nvPr>
            <p:ph type="body" sz="quarter" idx="14" hasCustomPrompt="1"/>
          </p:nvPr>
        </p:nvSpPr>
        <p:spPr>
          <a:xfrm>
            <a:off x="4314444" y="3032822"/>
            <a:ext cx="5933992" cy="729965"/>
          </a:xfrm>
        </p:spPr>
        <p:txBody>
          <a:bodyPr>
            <a:noAutofit/>
          </a:bodyPr>
          <a:lstStyle>
            <a:lvl1pPr marL="0" indent="0">
              <a:buNone/>
              <a:defRPr sz="4000" b="1" i="0">
                <a:solidFill>
                  <a:srgbClr val="2E2E3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 dirty="0"/>
              <a:t>单击此处编辑标题样式</a:t>
            </a:r>
            <a:endParaRPr kumimoji="1" lang="en-US" altLang="zh-CN" dirty="0"/>
          </a:p>
        </p:txBody>
      </p:sp>
      <p:sp>
        <p:nvSpPr>
          <p:cNvPr id="29" name="文本占位符 26"/>
          <p:cNvSpPr>
            <a:spLocks noGrp="1"/>
          </p:cNvSpPr>
          <p:nvPr>
            <p:ph type="body" sz="quarter" idx="15" hasCustomPrompt="1"/>
          </p:nvPr>
        </p:nvSpPr>
        <p:spPr>
          <a:xfrm>
            <a:off x="4314444" y="3804968"/>
            <a:ext cx="5933992" cy="598487"/>
          </a:xfrm>
        </p:spPr>
        <p:txBody>
          <a:bodyPr>
            <a:normAutofit/>
          </a:bodyPr>
          <a:lstStyle>
            <a:lvl1pPr marL="0" indent="0">
              <a:buNone/>
              <a:defRPr sz="2300" b="1" i="0">
                <a:solidFill>
                  <a:srgbClr val="2E2E3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 dirty="0"/>
              <a:t>单击此处编辑副标题样式</a:t>
            </a:r>
            <a:endParaRPr kumimoji="1"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2659" y="319221"/>
            <a:ext cx="2813116" cy="363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5" y="0"/>
            <a:ext cx="12192000" cy="6858000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fld id="{FA7626CA-AF04-CA4C-9B5F-13CCA58A0BA4}" type="slidenum">
              <a:rPr kumimoji="1" lang="zh-CN" altLang="en-US" smtClean="0"/>
            </a:fld>
            <a:endParaRPr kumimoji="1"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2659" y="319221"/>
            <a:ext cx="2813116" cy="363600"/>
          </a:xfrm>
          <a:prstGeom prst="rect">
            <a:avLst/>
          </a:prstGeom>
        </p:spPr>
      </p:pic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96950" y="319221"/>
            <a:ext cx="8561902" cy="365125"/>
          </a:xfrm>
        </p:spPr>
        <p:txBody>
          <a:bodyPr anchor="t">
            <a:noAutofit/>
          </a:bodyPr>
          <a:lstStyle>
            <a:lvl1pPr>
              <a:defRPr sz="2800" b="1" i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  <p:sp>
        <p:nvSpPr>
          <p:cNvPr id="10" name="文本占位符 10"/>
          <p:cNvSpPr>
            <a:spLocks noGrp="1"/>
          </p:cNvSpPr>
          <p:nvPr>
            <p:ph type="body" sz="quarter" idx="15" hasCustomPrompt="1"/>
          </p:nvPr>
        </p:nvSpPr>
        <p:spPr>
          <a:xfrm>
            <a:off x="496949" y="1002042"/>
            <a:ext cx="11197745" cy="5354308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zh-CN" altLang="en-US" dirty="0"/>
              <a:t>单击此处编辑文本样式</a:t>
            </a:r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fld id="{FA7626CA-AF04-CA4C-9B5F-13CCA58A0BA4}" type="slidenum">
              <a:rPr kumimoji="1" lang="zh-CN" altLang="en-US" smtClean="0"/>
            </a:fld>
            <a:endParaRPr kumimoji="1"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2659" y="319221"/>
            <a:ext cx="2813116" cy="363600"/>
          </a:xfrm>
          <a:prstGeom prst="rect">
            <a:avLst/>
          </a:prstGeom>
        </p:spPr>
      </p:pic>
      <p:sp>
        <p:nvSpPr>
          <p:cNvPr id="10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496889" y="1002042"/>
            <a:ext cx="5414151" cy="5354309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zh-CN" altLang="en-US" dirty="0"/>
              <a:t>单击此处编辑文本样式</a:t>
            </a:r>
            <a:endParaRPr kumimoji="1" lang="zh-CN" altLang="en-US" dirty="0"/>
          </a:p>
        </p:txBody>
      </p:sp>
      <p:sp>
        <p:nvSpPr>
          <p:cNvPr id="11" name="文本占位符 12"/>
          <p:cNvSpPr>
            <a:spLocks noGrp="1"/>
          </p:cNvSpPr>
          <p:nvPr>
            <p:ph type="body" sz="quarter" idx="14" hasCustomPrompt="1"/>
          </p:nvPr>
        </p:nvSpPr>
        <p:spPr>
          <a:xfrm>
            <a:off x="6280294" y="1002041"/>
            <a:ext cx="5414400" cy="5354309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dirty="0"/>
              <a:t>单击此处编辑文本样式</a:t>
            </a:r>
            <a:endParaRPr kumimoji="1" lang="zh-CN" altLang="en-US" dirty="0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96950" y="319221"/>
            <a:ext cx="8561902" cy="365125"/>
          </a:xfrm>
        </p:spPr>
        <p:txBody>
          <a:bodyPr anchor="t">
            <a:noAutofit/>
          </a:bodyPr>
          <a:lstStyle>
            <a:lvl1pPr>
              <a:defRPr sz="2800" b="1" i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2210274"/>
            <a:ext cx="10515600" cy="991360"/>
          </a:xfrm>
        </p:spPr>
        <p:txBody>
          <a:bodyPr>
            <a:normAutofit/>
          </a:bodyPr>
          <a:lstStyle>
            <a:lvl1pPr algn="ctr">
              <a:defRPr sz="4800" b="1" i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 dirty="0"/>
              <a:t>谢谢观看</a:t>
            </a:r>
            <a:endParaRPr kumimoji="1"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fld id="{FA7626CA-AF04-CA4C-9B5F-13CCA58A0BA4}" type="slidenum">
              <a:rPr kumimoji="1" lang="zh-CN" altLang="en-US" smtClean="0"/>
            </a:fld>
            <a:endParaRPr kumimoji="1" lang="zh-CN" altLang="en-US" dirty="0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 hasCustomPrompt="1"/>
          </p:nvPr>
        </p:nvSpPr>
        <p:spPr>
          <a:xfrm>
            <a:off x="4861442" y="3171721"/>
            <a:ext cx="2455863" cy="566738"/>
          </a:xfrm>
        </p:spPr>
        <p:txBody>
          <a:bodyPr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+mn-lt"/>
                <a:ea typeface="方正兰亭准黑简体" panose="02000500000000000000" charset="-122"/>
              </a:defRPr>
            </a:lvl1pPr>
          </a:lstStyle>
          <a:p>
            <a:pPr lvl="0"/>
            <a:r>
              <a:rPr kumimoji="1" lang="en-US" altLang="zh-CN" dirty="0"/>
              <a:t>THANKS</a:t>
            </a:r>
            <a:endParaRPr kumimoji="1"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48600" y="543089"/>
            <a:ext cx="3660140" cy="4765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23901" y="6640825"/>
            <a:ext cx="2921000" cy="2264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 marL="0" marR="0" lvl="0" indent="0" algn="l" defTabSz="6089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© </a:t>
            </a:r>
            <a:r>
              <a:rPr kumimoji="1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Whale Cloud</a:t>
            </a:r>
            <a:r>
              <a:rPr kumimoji="1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Technology </a:t>
            </a:r>
            <a:r>
              <a:rPr kumimoji="1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Co.,Ltd</a:t>
            </a:r>
            <a:r>
              <a:rPr kumimoji="1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All rights reserved</a:t>
            </a:r>
            <a:endParaRPr kumimoji="1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8" name="Slide Number Placeholder 5"/>
          <p:cNvSpPr>
            <a:spLocks noGrp="1"/>
          </p:cNvSpPr>
          <p:nvPr/>
        </p:nvSpPr>
        <p:spPr bwMode="auto">
          <a:xfrm>
            <a:off x="317500" y="6448834"/>
            <a:ext cx="558800" cy="4868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l" defTabSz="6089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0B765D-2809-403D-8FBD-AF0D71987AE3}" type="slidenum"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448183" y="985204"/>
            <a:ext cx="11351683" cy="535551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kumimoji="1" lang="zh-CN" altLang="en-US" sz="2000" b="0" i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2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448183" y="251323"/>
            <a:ext cx="8870400" cy="66037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B4FF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grpSp>
        <p:nvGrpSpPr>
          <p:cNvPr id="38" name="组合 37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39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l" defTabSz="6089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935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/>
                <a:ea typeface="Times"/>
                <a:cs typeface="Times"/>
              </a:endParaRPr>
            </a:p>
          </p:txBody>
        </p:sp>
        <p:sp>
          <p:nvSpPr>
            <p:cNvPr id="41" name="矩形 40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矩形 41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l" defTabSz="6089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935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/>
                <a:ea typeface="Times"/>
                <a:cs typeface="Times"/>
              </a:endParaRPr>
            </a:p>
          </p:txBody>
        </p:sp>
        <p:sp>
          <p:nvSpPr>
            <p:cNvPr id="4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l" defTabSz="6089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935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/>
                <a:ea typeface="Times"/>
                <a:cs typeface="Times"/>
              </a:endParaRPr>
            </a:p>
          </p:txBody>
        </p:sp>
        <p:sp>
          <p:nvSpPr>
            <p:cNvPr id="45" name="矩形 44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l" defTabSz="6089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935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/>
                <a:ea typeface="Times"/>
                <a:cs typeface="Times"/>
              </a:endParaRPr>
            </a:p>
          </p:txBody>
        </p:sp>
        <p:sp>
          <p:nvSpPr>
            <p:cNvPr id="47" name="矩形 46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l" defTabSz="6089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935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3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kumimoji="0" lang="en-US" altLang="ja-JP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kumimoji="0" lang="en-US" altLang="ja-JP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kumimoji="0" lang="zh-CN" alt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kumimoji="0" lang="zh-CN" altLang="zh-CN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kumimoji="0" lang="en-US" altLang="ja-JP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kumimoji="0" lang="en-US" altLang="ja-JP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kumimoji="0" lang="zh-CN" alt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kumimoji="0" lang="en-US" altLang="ja-JP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kumimoji="0" lang="en-US" altLang="ja-JP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kumimoji="0" lang="zh-CN" alt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kumimoji="0" lang="zh-CN" altLang="zh-CN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kumimoji="0" lang="en-US" altLang="ja-JP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kumimoji="0" lang="en-US" altLang="ja-JP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kumimoji="0" lang="zh-CN" alt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kumimoji="0" lang="zh-CN" alt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kumimoji="0" lang="en-US" altLang="zh-CN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kumimoji="0" lang="en-US" altLang="ja-JP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kumimoji="0" lang="zh-CN" alt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kumimoji="0" lang="zh-CN" altLang="zh-CN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kumimoji="0" lang="en-US" altLang="ja-JP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kumimoji="0" lang="en-US" altLang="ja-JP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kumimoji="0" lang="en-US" altLang="ja-JP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kumimoji="0" lang="zh-CN" alt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kumimoji="0" lang="zh-CN" alt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kumimoji="0" lang="en-US" altLang="ja-JP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1444" y="147052"/>
            <a:ext cx="2630556" cy="6859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626CA-AF04-CA4C-9B5F-13CCA58A0BA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4C3B3-8D3D-488A-9277-4A09C700B2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0A761-C199-439E-8BD6-55AC604325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浩鲸20周年模版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425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2659" y="319221"/>
            <a:ext cx="2813116" cy="363600"/>
          </a:xfrm>
          <a:prstGeom prst="rect">
            <a:avLst/>
          </a:prstGeom>
        </p:spPr>
      </p:pic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96950" y="319221"/>
            <a:ext cx="8561902" cy="365125"/>
          </a:xfrm>
        </p:spPr>
        <p:txBody>
          <a:bodyPr anchor="t">
            <a:noAutofit/>
          </a:bodyPr>
          <a:lstStyle>
            <a:lvl1pPr>
              <a:defRPr sz="2800" b="0" i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  <p:sp>
        <p:nvSpPr>
          <p:cNvPr id="10" name="文本占位符 10"/>
          <p:cNvSpPr>
            <a:spLocks noGrp="1"/>
          </p:cNvSpPr>
          <p:nvPr>
            <p:ph type="body" sz="quarter" idx="15" hasCustomPrompt="1"/>
          </p:nvPr>
        </p:nvSpPr>
        <p:spPr>
          <a:xfrm>
            <a:off x="496949" y="1002042"/>
            <a:ext cx="11197745" cy="5354308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zh-CN" altLang="en-US" dirty="0"/>
              <a:t>单击此处编辑文本样式</a:t>
            </a:r>
            <a:endParaRPr kumimoji="1" lang="zh-CN" altLang="en-US" dirty="0"/>
          </a:p>
        </p:txBody>
      </p:sp>
      <p:sp>
        <p:nvSpPr>
          <p:cNvPr id="43" name="TextBox 16"/>
          <p:cNvSpPr txBox="1">
            <a:spLocks noChangeArrowheads="1"/>
          </p:cNvSpPr>
          <p:nvPr userDrawn="1"/>
        </p:nvSpPr>
        <p:spPr bwMode="auto">
          <a:xfrm>
            <a:off x="607145" y="6700484"/>
            <a:ext cx="2921000" cy="2264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800" b="0" i="0" dirty="0">
                <a:solidFill>
                  <a:srgbClr val="2E2E32"/>
                </a:solidFill>
                <a:latin typeface="Roboto" charset="0"/>
                <a:ea typeface="Roboto" charset="0"/>
                <a:cs typeface="Arial" panose="020B0604020202020204" pitchFamily="34" charset="0"/>
              </a:rPr>
              <a:t>© </a:t>
            </a:r>
            <a:r>
              <a:rPr kumimoji="1" lang="en-US" altLang="zh-CN" sz="800" b="0" i="0" dirty="0">
                <a:solidFill>
                  <a:srgbClr val="2E2E32"/>
                </a:solidFill>
                <a:latin typeface="Roboto" charset="0"/>
                <a:ea typeface="Roboto" charset="0"/>
                <a:cs typeface="Arial" panose="020B0604020202020204" pitchFamily="34" charset="0"/>
              </a:rPr>
              <a:t>Whale Cloud</a:t>
            </a:r>
            <a:r>
              <a:rPr kumimoji="1" lang="en-US" sz="800" b="0" i="0" dirty="0">
                <a:solidFill>
                  <a:srgbClr val="2E2E32"/>
                </a:solidFill>
                <a:latin typeface="Roboto" charset="0"/>
                <a:ea typeface="Roboto" charset="0"/>
                <a:cs typeface="Arial" panose="020B0604020202020204" pitchFamily="34" charset="0"/>
              </a:rPr>
              <a:t> Technology Co.,Ltd  All rights reserved</a:t>
            </a:r>
            <a:endParaRPr kumimoji="1" lang="en-US" sz="800" b="0" i="0" dirty="0">
              <a:solidFill>
                <a:srgbClr val="2E2E32"/>
              </a:solidFill>
              <a:latin typeface="Roboto" charset="0"/>
              <a:ea typeface="Roboto" charset="0"/>
              <a:cs typeface="Arial" panose="020B0604020202020204" pitchFamily="34" charset="0"/>
            </a:endParaRPr>
          </a:p>
        </p:txBody>
      </p:sp>
      <p:sp>
        <p:nvSpPr>
          <p:cNvPr id="44" name="Slide Number Placeholder 5"/>
          <p:cNvSpPr>
            <a:spLocks noGrp="1"/>
          </p:cNvSpPr>
          <p:nvPr userDrawn="1"/>
        </p:nvSpPr>
        <p:spPr bwMode="auto">
          <a:xfrm>
            <a:off x="127000" y="6508493"/>
            <a:ext cx="558800" cy="4868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defRPr/>
            </a:pPr>
            <a:fld id="{9B0B765D-2809-403D-8FBD-AF0D71987AE3}" type="slidenum">
              <a:rPr lang="en-US" sz="1050" b="0" i="0">
                <a:solidFill>
                  <a:srgbClr val="2E2E32"/>
                </a:solidFill>
                <a:latin typeface="Roboto" charset="0"/>
                <a:ea typeface="Roboto" charset="0"/>
                <a:cs typeface="Arial" panose="020B0604020202020204" pitchFamily="34" charset="0"/>
              </a:rPr>
            </a:fld>
            <a:endParaRPr lang="en-US" sz="1050" b="0" i="0" dirty="0">
              <a:solidFill>
                <a:srgbClr val="2E2E32"/>
              </a:solidFill>
              <a:latin typeface="Roboto" charset="0"/>
              <a:ea typeface="Roboto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bg1"/>
                </a:solidFill>
                <a:latin typeface="Heiti SC" panose="02000000000000000000" charset="-122"/>
                <a:cs typeface="Heiti SC" panose="02000000000000000000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 dirty="0"/>
          </a:p>
        </p:txBody>
      </p:sp>
      <p:pic>
        <p:nvPicPr>
          <p:cNvPr id="1026" name="Picture 2" descr="浩鲸云计算科技股份有限公司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708" y="126690"/>
            <a:ext cx="1598183" cy="440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25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11687" y="403442"/>
            <a:ext cx="2144088" cy="277127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/>
        </p:nvSpPr>
        <p:spPr>
          <a:xfrm>
            <a:off x="131805" y="126690"/>
            <a:ext cx="8353168" cy="821577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endParaRPr kumimoji="1" lang="zh-CN" altLang="en-US" sz="1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2314767" y="3417033"/>
            <a:ext cx="1813984" cy="16650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4589" tIns="62300" rIns="124589" bIns="62300" anchor="b" anchorCtr="1">
            <a:spAutoFit/>
          </a:bodyPr>
          <a:lstStyle/>
          <a:p>
            <a:pPr defTabSz="1246505">
              <a:defRPr/>
            </a:pPr>
            <a:r>
              <a:rPr lang="en-US" sz="1200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T</a:t>
            </a:r>
            <a:r>
              <a:rPr lang="en-US" altLang="zh-CN" sz="1200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itle:</a:t>
            </a:r>
            <a:endParaRPr lang="en-US" altLang="ja-JP" sz="1200" noProof="1">
              <a:solidFill>
                <a:schemeClr val="bg1"/>
              </a:solidFill>
              <a:latin typeface="Heiti SC Light" panose="02000000000000000000" charset="-122"/>
              <a:ea typeface="Heiti SC Light" panose="02000000000000000000" charset="-122"/>
              <a:cs typeface="Heiti SC Light" panose="02000000000000000000" charset="-122"/>
            </a:endParaRPr>
          </a:p>
          <a:p>
            <a:pPr defTabSz="1246505">
              <a:defRPr/>
            </a:pPr>
            <a:r>
              <a:rPr lang="en-US" altLang="zh-CN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Type</a:t>
            </a:r>
            <a:r>
              <a:rPr lang="en-US" altLang="ja-JP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: </a:t>
            </a:r>
            <a:r>
              <a:rPr lang="zh-CN" altLang="en-US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微软雅黑</a:t>
            </a:r>
            <a:endParaRPr lang="zh-CN" altLang="zh-CN" sz="1065" noProof="1">
              <a:solidFill>
                <a:schemeClr val="bg1"/>
              </a:solidFill>
              <a:latin typeface="Heiti SC Light" panose="02000000000000000000" charset="-122"/>
              <a:ea typeface="Heiti SC Light" panose="02000000000000000000" charset="-122"/>
              <a:cs typeface="Heiti SC Light" panose="02000000000000000000" charset="-122"/>
            </a:endParaRPr>
          </a:p>
          <a:p>
            <a:pPr defTabSz="1246505">
              <a:defRPr/>
            </a:pPr>
            <a:r>
              <a:rPr lang="en-US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S</a:t>
            </a:r>
            <a:r>
              <a:rPr lang="en-US" altLang="zh-CN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ize</a:t>
            </a:r>
            <a:r>
              <a:rPr lang="en-US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：</a:t>
            </a:r>
            <a:r>
              <a:rPr lang="en-US" altLang="ja-JP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24-</a:t>
            </a:r>
            <a:r>
              <a:rPr lang="en-US" altLang="zh-CN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pt</a:t>
            </a:r>
            <a:endParaRPr lang="en-US" altLang="ja-JP" sz="1065" noProof="1">
              <a:solidFill>
                <a:schemeClr val="bg1"/>
              </a:solidFill>
              <a:latin typeface="Heiti SC Light" panose="02000000000000000000" charset="-122"/>
              <a:ea typeface="Heiti SC Light" panose="02000000000000000000" charset="-122"/>
              <a:cs typeface="Heiti SC Light" panose="02000000000000000000" charset="-122"/>
            </a:endParaRPr>
          </a:p>
          <a:p>
            <a:pPr defTabSz="1246505">
              <a:defRPr/>
            </a:pPr>
            <a:r>
              <a:rPr lang="en-US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C</a:t>
            </a:r>
            <a:r>
              <a:rPr lang="en-US" altLang="zh-CN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olor</a:t>
            </a:r>
            <a:r>
              <a:rPr lang="en-US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：T</a:t>
            </a:r>
            <a:r>
              <a:rPr lang="en-US" altLang="zh-CN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he ZTE blue</a:t>
            </a:r>
            <a:r>
              <a:rPr lang="en-US" altLang="ja-JP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 </a:t>
            </a:r>
            <a:endParaRPr lang="en-US" altLang="ja-JP" sz="1065" noProof="1">
              <a:solidFill>
                <a:schemeClr val="bg1"/>
              </a:solidFill>
              <a:latin typeface="Heiti SC Light" panose="02000000000000000000" charset="-122"/>
              <a:ea typeface="Heiti SC Light" panose="02000000000000000000" charset="-122"/>
              <a:cs typeface="Heiti SC Light" panose="02000000000000000000" charset="-122"/>
            </a:endParaRPr>
          </a:p>
          <a:p>
            <a:pPr defTabSz="1246505">
              <a:defRPr/>
            </a:pPr>
            <a:endParaRPr lang="en-US" altLang="zh-CN" sz="1200" noProof="1">
              <a:solidFill>
                <a:schemeClr val="bg1"/>
              </a:solidFill>
              <a:latin typeface="Heiti SC Light" panose="02000000000000000000" charset="-122"/>
              <a:ea typeface="Heiti SC Light" panose="02000000000000000000" charset="-122"/>
              <a:cs typeface="Heiti SC Light" panose="02000000000000000000" charset="-122"/>
            </a:endParaRPr>
          </a:p>
          <a:p>
            <a:pPr defTabSz="1246505">
              <a:defRPr/>
            </a:pPr>
            <a:r>
              <a:rPr lang="en-US" altLang="zh-CN" sz="1200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Subtitle:</a:t>
            </a:r>
            <a:endParaRPr lang="en-US" altLang="ja-JP" sz="1200" noProof="1">
              <a:solidFill>
                <a:schemeClr val="bg1"/>
              </a:solidFill>
              <a:latin typeface="Heiti SC Light" panose="02000000000000000000" charset="-122"/>
              <a:ea typeface="Heiti SC Light" panose="02000000000000000000" charset="-122"/>
              <a:cs typeface="Heiti SC Light" panose="02000000000000000000" charset="-122"/>
            </a:endParaRPr>
          </a:p>
          <a:p>
            <a:pPr defTabSz="1246505">
              <a:defRPr/>
            </a:pPr>
            <a:r>
              <a:rPr lang="en-US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T</a:t>
            </a:r>
            <a:r>
              <a:rPr lang="en-US" altLang="zh-CN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ype</a:t>
            </a:r>
            <a:r>
              <a:rPr lang="zh-CN" altLang="en-US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：微软雅黑</a:t>
            </a:r>
            <a:endParaRPr lang="zh-CN" altLang="zh-CN" sz="1065" noProof="1">
              <a:solidFill>
                <a:schemeClr val="bg1"/>
              </a:solidFill>
              <a:latin typeface="Heiti SC Light" panose="02000000000000000000" charset="-122"/>
              <a:ea typeface="Heiti SC Light" panose="02000000000000000000" charset="-122"/>
              <a:cs typeface="Heiti SC Light" panose="02000000000000000000" charset="-122"/>
            </a:endParaRPr>
          </a:p>
          <a:p>
            <a:pPr defTabSz="1246505">
              <a:defRPr/>
            </a:pPr>
            <a:r>
              <a:rPr lang="en-US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S</a:t>
            </a:r>
            <a:r>
              <a:rPr lang="en-US" altLang="zh-CN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ize</a:t>
            </a:r>
            <a:r>
              <a:rPr lang="en-US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：</a:t>
            </a:r>
            <a:r>
              <a:rPr lang="en-US" altLang="ja-JP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18pt</a:t>
            </a:r>
            <a:endParaRPr lang="en-US" altLang="ja-JP" sz="1065" noProof="1">
              <a:solidFill>
                <a:schemeClr val="bg1"/>
              </a:solidFill>
              <a:latin typeface="Heiti SC Light" panose="02000000000000000000" charset="-122"/>
              <a:ea typeface="Heiti SC Light" panose="02000000000000000000" charset="-122"/>
              <a:cs typeface="Heiti SC Light" panose="02000000000000000000" charset="-122"/>
            </a:endParaRPr>
          </a:p>
          <a:p>
            <a:pPr defTabSz="1246505">
              <a:defRPr/>
            </a:pPr>
            <a:r>
              <a:rPr lang="en-US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Color: The </a:t>
            </a:r>
            <a:r>
              <a:rPr lang="en-US" altLang="zh-CN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ZTE green</a:t>
            </a:r>
            <a:endParaRPr lang="en-US" altLang="ja-JP" sz="1065" noProof="1">
              <a:solidFill>
                <a:schemeClr val="bg1"/>
              </a:solidFill>
              <a:latin typeface="Heiti SC Light" panose="02000000000000000000" charset="-122"/>
              <a:ea typeface="Heiti SC Light" panose="02000000000000000000" charset="-122"/>
              <a:cs typeface="Heiti SC Light" panose="02000000000000000000" charset="-122"/>
            </a:endParaRPr>
          </a:p>
        </p:txBody>
      </p:sp>
      <p:grpSp>
        <p:nvGrpSpPr>
          <p:cNvPr id="5" name="组 5"/>
          <p:cNvGrpSpPr/>
          <p:nvPr/>
        </p:nvGrpSpPr>
        <p:grpSpPr bwMode="auto">
          <a:xfrm>
            <a:off x="12486218" y="5135034"/>
            <a:ext cx="1856316" cy="1318684"/>
            <a:chOff x="9286278" y="1725515"/>
            <a:chExt cx="1392554" cy="989008"/>
          </a:xfrm>
        </p:grpSpPr>
        <p:grpSp>
          <p:nvGrpSpPr>
            <p:cNvPr id="6" name="组 6"/>
            <p:cNvGrpSpPr/>
            <p:nvPr/>
          </p:nvGrpSpPr>
          <p:grpSpPr bwMode="auto">
            <a:xfrm>
              <a:off x="9286278" y="1725515"/>
              <a:ext cx="935250" cy="253999"/>
              <a:chOff x="9286278" y="1725515"/>
              <a:chExt cx="935250" cy="253999"/>
            </a:xfrm>
          </p:grpSpPr>
          <p:sp>
            <p:nvSpPr>
              <p:cNvPr id="13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sz="2400"/>
              </a:p>
            </p:txBody>
          </p:sp>
          <p:sp>
            <p:nvSpPr>
              <p:cNvPr id="15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17692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935" i="1">
                    <a:solidFill>
                      <a:schemeClr val="bg1"/>
                    </a:solidFill>
                    <a:latin typeface="Times" pitchFamily="18" charset="0"/>
                    <a:cs typeface="Times" pitchFamily="18" charset="0"/>
                  </a:rPr>
                  <a:t>G143, B212</a:t>
                </a:r>
                <a:endParaRPr kumimoji="1" lang="zh-CN" altLang="en-US" sz="935" i="1">
                  <a:solidFill>
                    <a:schemeClr val="bg1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grpSp>
          <p:nvGrpSpPr>
            <p:cNvPr id="7" name="组 9"/>
            <p:cNvGrpSpPr/>
            <p:nvPr/>
          </p:nvGrpSpPr>
          <p:grpSpPr bwMode="auto">
            <a:xfrm>
              <a:off x="9286278" y="2098576"/>
              <a:ext cx="1198835" cy="253999"/>
              <a:chOff x="9286278" y="2098576"/>
              <a:chExt cx="1198835" cy="253999"/>
            </a:xfrm>
          </p:grpSpPr>
          <p:sp>
            <p:nvSpPr>
              <p:cNvPr id="11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sz="2400"/>
              </a:p>
            </p:txBody>
          </p:sp>
          <p:sp>
            <p:nvSpPr>
              <p:cNvPr id="12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17692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kumimoji="1" lang="en-US" altLang="zh-CN" sz="935" i="1">
                    <a:solidFill>
                      <a:schemeClr val="bg1"/>
                    </a:solidFill>
                    <a:latin typeface="Times" pitchFamily="18" charset="0"/>
                    <a:cs typeface="Times" pitchFamily="18" charset="0"/>
                  </a:rPr>
                  <a:t>R140,G198, B62</a:t>
                </a:r>
                <a:endParaRPr kumimoji="1" lang="zh-CN" altLang="en-US" sz="935" i="1">
                  <a:solidFill>
                    <a:schemeClr val="bg1"/>
                  </a:solidFill>
                  <a:latin typeface="Times" pitchFamily="18" charset="0"/>
                  <a:cs typeface="Times" pitchFamily="18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2400"/>
            </a:p>
          </p:txBody>
        </p:sp>
        <p:sp>
          <p:nvSpPr>
            <p:cNvPr id="10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17692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kumimoji="1" lang="en-US" altLang="zh-CN" sz="935" i="1">
                  <a:solidFill>
                    <a:schemeClr val="bg1"/>
                  </a:solidFill>
                  <a:latin typeface="Times" pitchFamily="18" charset="0"/>
                  <a:cs typeface="Times" pitchFamily="18" charset="0"/>
                </a:rPr>
                <a:t>R90,G203, B245</a:t>
              </a:r>
              <a:endParaRPr kumimoji="1" lang="zh-CN" altLang="en-US" sz="935" i="1">
                <a:solidFill>
                  <a:schemeClr val="bg1"/>
                </a:solidFill>
                <a:latin typeface="Times" pitchFamily="18" charset="0"/>
                <a:cs typeface="Times" pitchFamily="18" charset="0"/>
              </a:endParaRPr>
            </a:p>
          </p:txBody>
        </p:sp>
      </p:grpSp>
      <p:pic>
        <p:nvPicPr>
          <p:cNvPr id="16" name="Picture 15" descr="ZTE_ppt_design_0202-06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6373284"/>
            <a:ext cx="12192000" cy="516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695951" y="6553201"/>
            <a:ext cx="2921000" cy="2264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8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ZTEsoft Technology </a:t>
            </a:r>
            <a:r>
              <a:rPr kumimoji="1" lang="en-US" sz="800" dirty="0" err="1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Co.,Ltd</a:t>
            </a:r>
            <a:r>
              <a:rPr kumimoji="1" lang="en-US" sz="8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All rights reserved</a:t>
            </a:r>
            <a:endParaRPr kumimoji="1" lang="en-US" sz="8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lide Number Placeholder 5"/>
          <p:cNvSpPr>
            <a:spLocks noGrp="1"/>
          </p:cNvSpPr>
          <p:nvPr/>
        </p:nvSpPr>
        <p:spPr bwMode="auto">
          <a:xfrm>
            <a:off x="317500" y="6466418"/>
            <a:ext cx="558800" cy="4868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defRPr/>
            </a:pPr>
            <a:fld id="{909ED34E-68CD-4CBA-8768-968FC3B27E4C}" type="slidenum">
              <a:rPr lang="en-US" sz="1065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lang="en-US" sz="1065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124691" y="6612"/>
            <a:ext cx="12067309" cy="964969"/>
          </a:xfrm>
        </p:spPr>
        <p:txBody>
          <a:bodyPr rtlCol="0" anchor="ctr">
            <a:noAutofit/>
          </a:bodyPr>
          <a:lstStyle>
            <a:lvl1pPr>
              <a:defRPr lang="zh-CN" altLang="en-US" dirty="0">
                <a:solidFill>
                  <a:srgbClr val="008FD4"/>
                </a:solidFill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grpSp>
        <p:nvGrpSpPr>
          <p:cNvPr id="20" name="组合 19"/>
          <p:cNvGrpSpPr/>
          <p:nvPr userDrawn="1"/>
        </p:nvGrpSpPr>
        <p:grpSpPr>
          <a:xfrm>
            <a:off x="10905768" y="6373284"/>
            <a:ext cx="1062600" cy="406400"/>
            <a:chOff x="8150751" y="6475330"/>
            <a:chExt cx="796950" cy="304800"/>
          </a:xfrm>
        </p:grpSpPr>
        <p:sp>
          <p:nvSpPr>
            <p:cNvPr id="21" name="矩形 20"/>
            <p:cNvSpPr/>
            <p:nvPr userDrawn="1"/>
          </p:nvSpPr>
          <p:spPr>
            <a:xfrm>
              <a:off x="8269283" y="6475330"/>
              <a:ext cx="581030" cy="304800"/>
            </a:xfrm>
            <a:prstGeom prst="rect">
              <a:avLst/>
            </a:prstGeom>
            <a:ln>
              <a:noFill/>
            </a:ln>
            <a:effectLst/>
          </p:spPr>
          <p:style>
            <a:lnRef idx="1">
              <a:schemeClr val="accent1"/>
            </a:lnRef>
            <a:fillRef idx="1001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pic>
          <p:nvPicPr>
            <p:cNvPr id="22" name="图片 21" descr="ZTEsoft_Logo.png"/>
            <p:cNvPicPr>
              <a:picLocks noChangeAspect="1"/>
            </p:cNvPicPr>
            <p:nvPr userDrawn="1"/>
          </p:nvPicPr>
          <p:blipFill>
            <a:blip r:embed="rId3" cstate="screen"/>
            <a:stretch>
              <a:fillRect/>
            </a:stretch>
          </p:blipFill>
          <p:spPr>
            <a:xfrm>
              <a:off x="8150751" y="6540190"/>
              <a:ext cx="796950" cy="21023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5" y="0"/>
            <a:ext cx="12192000" cy="6858000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fld id="{FA7626CA-AF04-CA4C-9B5F-13CCA58A0BA4}" type="slidenum">
              <a:rPr kumimoji="1" lang="zh-CN" altLang="en-US" smtClean="0"/>
            </a:fld>
            <a:endParaRPr kumimoji="1"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2659" y="319221"/>
            <a:ext cx="2813116" cy="363600"/>
          </a:xfrm>
          <a:prstGeom prst="rect">
            <a:avLst/>
          </a:prstGeom>
        </p:spPr>
      </p:pic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97205" y="165100"/>
            <a:ext cx="8561705" cy="520065"/>
          </a:xfrm>
        </p:spPr>
        <p:txBody>
          <a:bodyPr vert="horz" lIns="91440" tIns="45720" rIns="91440" bIns="4572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 dirty="0">
                <a:solidFill>
                  <a:srgbClr val="00B4FF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alphaModFix amt="45000"/>
          </a:blip>
          <a:stretch>
            <a:fillRect/>
          </a:stretch>
        </p:blipFill>
        <p:spPr>
          <a:xfrm>
            <a:off x="3425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5" y="0"/>
            <a:ext cx="12192000" cy="6858000"/>
          </a:xfrm>
          <a:prstGeom prst="rect">
            <a:avLst/>
          </a:prstGeom>
        </p:spPr>
      </p:pic>
      <p:sp>
        <p:nvSpPr>
          <p:cNvPr id="29" name="灯片编号占位符 4"/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fld id="{593C8075-3E75-4E8D-97C6-BD7512F1BFEB}" type="slidenum">
              <a:rPr/>
            </a:fld>
            <a:endParaRPr lang="zh-CN" altLang="en-US"/>
          </a:p>
        </p:txBody>
      </p:sp>
      <p:pic>
        <p:nvPicPr>
          <p:cNvPr id="30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2659" y="319221"/>
            <a:ext cx="2813116" cy="363600"/>
          </a:xfrm>
          <a:prstGeom prst="rect">
            <a:avLst/>
          </a:prstGeom>
        </p:spPr>
      </p:pic>
      <p:sp>
        <p:nvSpPr>
          <p:cNvPr id="31" name="标题 1"/>
          <p:cNvSpPr>
            <a:spLocks noGrp="1"/>
          </p:cNvSpPr>
          <p:nvPr>
            <p:ph type="title" idx="2147483647"/>
          </p:nvPr>
        </p:nvSpPr>
        <p:spPr>
          <a:xfrm>
            <a:off x="496950" y="319221"/>
            <a:ext cx="8561902" cy="365125"/>
          </a:xfrm>
          <a:prstGeom prst="rect">
            <a:avLst/>
          </a:prstGeom>
        </p:spPr>
        <p:txBody>
          <a:bodyPr anchor="t"/>
          <a:lstStyle>
            <a:lvl1pPr lvl="0">
              <a:defRPr sz="2800" b="1" i="0">
                <a:solidFill>
                  <a:schemeClr val="tx1"/>
                </a:solidFill>
                <a:latin typeface="方正兰亭中粗黑简体" panose="02000500000000000000" pitchFamily="2" charset="-122"/>
                <a:ea typeface="方正兰亭中粗黑简体" panose="02000500000000000000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2" name="文本占位符 10"/>
          <p:cNvSpPr>
            <a:spLocks noGrp="1"/>
          </p:cNvSpPr>
          <p:nvPr>
            <p:ph type="body" idx="15" hasCustomPrompt="1"/>
          </p:nvPr>
        </p:nvSpPr>
        <p:spPr>
          <a:xfrm>
            <a:off x="496949" y="1002042"/>
            <a:ext cx="11197745" cy="5354308"/>
          </a:xfrm>
          <a:prstGeom prst="rect">
            <a:avLst/>
          </a:prstGeom>
        </p:spPr>
        <p:txBody>
          <a:bodyPr/>
          <a:lstStyle>
            <a:lvl1pPr marL="0" lvl="0" indent="0">
              <a:buNone/>
              <a:defRPr sz="1400" b="0" i="0">
                <a:solidFill>
                  <a:schemeClr val="tx1"/>
                </a:solidFill>
                <a:latin typeface="方正兰亭细黑简体" panose="02000500000000000000" charset="-122"/>
                <a:ea typeface="方正兰亭细黑简体" panose="02000500000000000000" charset="-122"/>
              </a:defRPr>
            </a:lvl1pPr>
          </a:lstStyle>
          <a:p>
            <a:pPr lvl="0"/>
            <a:r>
              <a:rPr lang="zh-CN" altLang="en-US"/>
              <a:t>单击此处编辑文本样式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23901" y="6640825"/>
            <a:ext cx="2921000" cy="2264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kumimoji="1"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Whale Cloud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Technology </a:t>
            </a:r>
            <a:r>
              <a:rPr kumimoji="1" lang="en-US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Co.,Ltd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All rights reserved</a:t>
            </a:r>
            <a:endParaRPr kumimoji="1" 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lide Number Placeholder 5"/>
          <p:cNvSpPr>
            <a:spLocks noGrp="1"/>
          </p:cNvSpPr>
          <p:nvPr/>
        </p:nvSpPr>
        <p:spPr bwMode="auto">
          <a:xfrm>
            <a:off x="317500" y="6448834"/>
            <a:ext cx="558800" cy="4868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defRPr/>
            </a:pPr>
            <a:fld id="{9B0B765D-2809-403D-8FBD-AF0D71987AE3}" type="slidenum">
              <a:rPr lang="en-US" sz="105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448183" y="251323"/>
            <a:ext cx="8870400" cy="66037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zh-CN" altLang="en-US" sz="2800" dirty="0">
                <a:solidFill>
                  <a:srgbClr val="00B4FF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grpSp>
        <p:nvGrpSpPr>
          <p:cNvPr id="38" name="组合 37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39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0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1" name="矩形 40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2" name="矩形 41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3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5" name="矩形 44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6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7" name="矩形 46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8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3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1444" y="147052"/>
            <a:ext cx="2630556" cy="6859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448184" y="983975"/>
            <a:ext cx="6721992" cy="5386562"/>
          </a:xfrm>
          <a:prstGeom prst="rect">
            <a:avLst/>
          </a:prstGeom>
        </p:spPr>
        <p:txBody>
          <a:bodyPr rtlCol="0">
            <a:noAutofit/>
          </a:bodyPr>
          <a:lstStyle>
            <a:lvl1pPr marL="0" marR="0" indent="0" algn="l" defTabSz="6096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 kumimoji="1"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kumimoji="1" lang="zh-CN" altLang="en-US" sz="1865" b="0" i="0" kern="1200" dirty="0" smtClean="0">
                <a:solidFill>
                  <a:srgbClr val="404040"/>
                </a:solidFill>
                <a:latin typeface="+mn-lt"/>
                <a:ea typeface="微软雅黑" panose="020B0503020204020204" charset="-122"/>
                <a:cs typeface="+mn-cs"/>
              </a:defRPr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24" name="文本占位符 2"/>
          <p:cNvSpPr>
            <a:spLocks noGrp="1"/>
          </p:cNvSpPr>
          <p:nvPr>
            <p:ph idx="10"/>
          </p:nvPr>
        </p:nvSpPr>
        <p:spPr>
          <a:xfrm>
            <a:off x="7571198" y="983975"/>
            <a:ext cx="4228668" cy="5386562"/>
          </a:xfrm>
          <a:prstGeom prst="rect">
            <a:avLst/>
          </a:prstGeom>
        </p:spPr>
        <p:txBody>
          <a:bodyPr rtlCol="0">
            <a:noAutofit/>
          </a:bodyPr>
          <a:lstStyle>
            <a:lvl1pPr marL="0" marR="0" indent="0" algn="l" defTabSz="6096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 kumimoji="1"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kumimoji="1" lang="zh-CN" altLang="en-US" sz="1865" b="0" i="0" kern="1200" dirty="0" smtClean="0">
                <a:solidFill>
                  <a:srgbClr val="404040"/>
                </a:solidFill>
                <a:latin typeface="+mn-lt"/>
                <a:ea typeface="微软雅黑" panose="020B0503020204020204" charset="-122"/>
                <a:cs typeface="+mn-cs"/>
              </a:defRPr>
            </a:lvl2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grpSp>
        <p:nvGrpSpPr>
          <p:cNvPr id="39" name="组合 38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40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1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2" name="矩形 41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3" name="矩形 42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5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6" name="矩形 45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7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8" name="矩形 47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9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5" name="TextBox 16"/>
          <p:cNvSpPr txBox="1">
            <a:spLocks noChangeArrowheads="1"/>
          </p:cNvSpPr>
          <p:nvPr userDrawn="1"/>
        </p:nvSpPr>
        <p:spPr bwMode="auto">
          <a:xfrm>
            <a:off x="723901" y="6640825"/>
            <a:ext cx="2921000" cy="2264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kumimoji="1"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Whale Cloud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Technology </a:t>
            </a:r>
            <a:r>
              <a:rPr kumimoji="1" lang="en-US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Co.,Ltd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All rights reserved</a:t>
            </a:r>
            <a:endParaRPr kumimoji="1" 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lide Number Placeholder 5"/>
          <p:cNvSpPr>
            <a:spLocks noGrp="1"/>
          </p:cNvSpPr>
          <p:nvPr userDrawn="1"/>
        </p:nvSpPr>
        <p:spPr bwMode="auto">
          <a:xfrm>
            <a:off x="317500" y="6448834"/>
            <a:ext cx="558800" cy="4868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defRPr/>
            </a:pPr>
            <a:fld id="{9B0B765D-2809-403D-8FBD-AF0D71987AE3}" type="slidenum">
              <a:rPr lang="en-US" sz="105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7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sp>
        <p:nvSpPr>
          <p:cNvPr id="22" name="标题 13"/>
          <p:cNvSpPr>
            <a:spLocks noGrp="1"/>
          </p:cNvSpPr>
          <p:nvPr>
            <p:ph type="title"/>
          </p:nvPr>
        </p:nvSpPr>
        <p:spPr>
          <a:xfrm>
            <a:off x="448183" y="251323"/>
            <a:ext cx="8870400" cy="66037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B4FF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1444" y="147052"/>
            <a:ext cx="2630556" cy="6859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797800" y="5939367"/>
            <a:ext cx="184731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 sz="1800"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419851" y="5560484"/>
            <a:ext cx="184731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 sz="1800"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382685" y="4851400"/>
            <a:ext cx="184731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/>
            </a:pPr>
            <a:endParaRPr lang="en-US" sz="1800">
              <a:cs typeface="Arial" panose="020B0604020202020204" pitchFamily="34" charset="0"/>
            </a:endParaRPr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6485467" y="4504267"/>
            <a:ext cx="1219200" cy="1219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/>
          <a:lstStyle/>
          <a:p>
            <a:pPr>
              <a:defRPr/>
            </a:pPr>
            <a:endParaRPr kumimoji="1" lang="en-US" sz="1800">
              <a:cs typeface="Arial" panose="020B0604020202020204" pitchFamily="34" charset="0"/>
            </a:endParaRPr>
          </a:p>
        </p:txBody>
      </p:sp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275371" y="4101053"/>
            <a:ext cx="6329211" cy="7503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kumimoji="1" lang="zh-CN" altLang="en-US" sz="2000" b="0" i="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75371" y="2837660"/>
            <a:ext cx="6329211" cy="85209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kumimoji="1" lang="zh-CN" altLang="en-US" sz="4000" b="0" i="0" kern="1200" dirty="0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cs"/>
              </a:defRPr>
            </a:lvl1pPr>
          </a:lstStyle>
          <a:p>
            <a:endParaRPr lang="zh-CN" altLang="en-US" dirty="0"/>
          </a:p>
        </p:txBody>
      </p:sp>
      <p:grpSp>
        <p:nvGrpSpPr>
          <p:cNvPr id="32" name="组合 31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18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19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16" name="矩形 15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14" name="矩形 13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33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3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36" name="矩形 35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37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38" name="矩形 37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39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7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52538" y="267056"/>
            <a:ext cx="3231488" cy="842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4018085" y="1931763"/>
            <a:ext cx="7403748" cy="284015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kumimoji="1" lang="zh-CN" altLang="en-US" sz="2800" dirty="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kumimoji="1" lang="zh-CN" altLang="en-US" sz="2400" b="0" i="0" kern="1200" dirty="0">
                <a:solidFill>
                  <a:schemeClr val="bg1">
                    <a:lumMod val="9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2pPr>
            <a:lvl3pPr>
              <a:defRPr kumimoji="1" lang="zh-CN" altLang="en-US" sz="2000" b="0" i="0" kern="1200" dirty="0">
                <a:solidFill>
                  <a:schemeClr val="bg1">
                    <a:lumMod val="9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3pPr>
            <a:lvl4pPr>
              <a:defRPr kumimoji="1" lang="zh-CN" altLang="en-US" sz="1600" b="0" i="0" kern="1200" dirty="0">
                <a:solidFill>
                  <a:schemeClr val="bg1">
                    <a:lumMod val="9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4pPr>
            <a:lvl5pPr>
              <a:defRPr kumimoji="1" lang="zh-CN" altLang="en-US" sz="1200" b="0" i="0" kern="1200" dirty="0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</p:txBody>
      </p:sp>
      <p:grpSp>
        <p:nvGrpSpPr>
          <p:cNvPr id="30" name="组合 29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31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32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33" name="矩形 32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34" name="矩形 33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35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37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38" name="矩形 37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39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0" name="矩形 39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1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19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52538" y="266177"/>
            <a:ext cx="3234053" cy="84327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23901" y="6640825"/>
            <a:ext cx="2921000" cy="2264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kumimoji="1"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Whale Cloud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Technology </a:t>
            </a:r>
            <a:r>
              <a:rPr kumimoji="1" lang="en-US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Co.,Ltd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All rights reserved</a:t>
            </a:r>
            <a:endParaRPr kumimoji="1" 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lide Number Placeholder 5"/>
          <p:cNvSpPr>
            <a:spLocks noGrp="1"/>
          </p:cNvSpPr>
          <p:nvPr/>
        </p:nvSpPr>
        <p:spPr bwMode="auto">
          <a:xfrm>
            <a:off x="317500" y="6448834"/>
            <a:ext cx="558800" cy="4868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defRPr/>
            </a:pPr>
            <a:fld id="{9B0B765D-2809-403D-8FBD-AF0D71987AE3}" type="slidenum">
              <a:rPr lang="en-US" sz="105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448183" y="985204"/>
            <a:ext cx="11351683" cy="535551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kumimoji="1" lang="zh-CN" altLang="en-US" sz="2000" b="0" i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448183" y="251323"/>
            <a:ext cx="8870400" cy="66037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B4FF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38" name="组合 37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39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0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1" name="矩形 40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2" name="矩形 41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3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5" name="矩形 44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6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7" name="矩形 46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8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3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1444" y="147052"/>
            <a:ext cx="2630556" cy="6859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448183" y="983974"/>
            <a:ext cx="5470064" cy="539650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kumimoji="1" lang="zh-CN" altLang="en-US" sz="2000" b="0" i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</p:txBody>
      </p:sp>
      <p:sp>
        <p:nvSpPr>
          <p:cNvPr id="24" name="文本占位符 2"/>
          <p:cNvSpPr>
            <a:spLocks noGrp="1"/>
          </p:cNvSpPr>
          <p:nvPr>
            <p:ph idx="10"/>
          </p:nvPr>
        </p:nvSpPr>
        <p:spPr>
          <a:xfrm>
            <a:off x="6329801" y="983974"/>
            <a:ext cx="5470064" cy="539650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kumimoji="1" lang="zh-CN" altLang="en-US" sz="2000" b="0" i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2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</p:txBody>
      </p:sp>
      <p:grpSp>
        <p:nvGrpSpPr>
          <p:cNvPr id="39" name="组合 38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40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1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2" name="矩形 41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3" name="矩形 42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5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6" name="矩形 45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7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8" name="矩形 47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9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5" name="TextBox 16"/>
          <p:cNvSpPr txBox="1">
            <a:spLocks noChangeArrowheads="1"/>
          </p:cNvSpPr>
          <p:nvPr userDrawn="1"/>
        </p:nvSpPr>
        <p:spPr bwMode="auto">
          <a:xfrm>
            <a:off x="723901" y="6640825"/>
            <a:ext cx="2921000" cy="2264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kumimoji="1"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Whale Cloud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Technology </a:t>
            </a:r>
            <a:r>
              <a:rPr kumimoji="1" lang="en-US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Co.,Ltd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All rights reserved</a:t>
            </a:r>
            <a:endParaRPr kumimoji="1" 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lide Number Placeholder 5"/>
          <p:cNvSpPr>
            <a:spLocks noGrp="1"/>
          </p:cNvSpPr>
          <p:nvPr userDrawn="1"/>
        </p:nvSpPr>
        <p:spPr bwMode="auto">
          <a:xfrm>
            <a:off x="317500" y="6448834"/>
            <a:ext cx="558800" cy="4868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defRPr/>
            </a:pPr>
            <a:fld id="{9B0B765D-2809-403D-8FBD-AF0D71987AE3}" type="slidenum">
              <a:rPr lang="en-US" sz="105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7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1444" y="147052"/>
            <a:ext cx="2630556" cy="685917"/>
          </a:xfrm>
          <a:prstGeom prst="rect">
            <a:avLst/>
          </a:prstGeom>
        </p:spPr>
      </p:pic>
      <p:sp>
        <p:nvSpPr>
          <p:cNvPr id="22" name="标题 13"/>
          <p:cNvSpPr>
            <a:spLocks noGrp="1"/>
          </p:cNvSpPr>
          <p:nvPr>
            <p:ph type="title"/>
          </p:nvPr>
        </p:nvSpPr>
        <p:spPr>
          <a:xfrm>
            <a:off x="448183" y="251323"/>
            <a:ext cx="8870400" cy="66037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B4FF"/>
                </a:solidFill>
              </a:defRPr>
            </a:lvl1pPr>
          </a:lstStyle>
          <a:p>
            <a:pPr lvl="0"/>
            <a:endParaRPr lang="zh-CN" alt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448184" y="983975"/>
            <a:ext cx="6721992" cy="5386562"/>
          </a:xfrm>
          <a:prstGeom prst="rect">
            <a:avLst/>
          </a:prstGeom>
        </p:spPr>
        <p:txBody>
          <a:bodyPr rtlCol="0">
            <a:noAutofit/>
          </a:bodyPr>
          <a:lstStyle>
            <a:lvl1pPr marL="0" marR="0" indent="0" algn="l" defTabSz="6096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 kumimoji="1"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kumimoji="1" lang="zh-CN" altLang="en-US" sz="1865" b="0" i="0" kern="1200" dirty="0" smtClean="0">
                <a:solidFill>
                  <a:srgbClr val="404040"/>
                </a:solidFill>
                <a:latin typeface="+mn-lt"/>
                <a:ea typeface="微软雅黑" panose="020B0503020204020204" charset="-122"/>
                <a:cs typeface="+mn-cs"/>
              </a:defRPr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24" name="文本占位符 2"/>
          <p:cNvSpPr>
            <a:spLocks noGrp="1"/>
          </p:cNvSpPr>
          <p:nvPr>
            <p:ph idx="10"/>
          </p:nvPr>
        </p:nvSpPr>
        <p:spPr>
          <a:xfrm>
            <a:off x="7571198" y="983975"/>
            <a:ext cx="4228668" cy="5386562"/>
          </a:xfrm>
          <a:prstGeom prst="rect">
            <a:avLst/>
          </a:prstGeom>
        </p:spPr>
        <p:txBody>
          <a:bodyPr rtlCol="0">
            <a:noAutofit/>
          </a:bodyPr>
          <a:lstStyle>
            <a:lvl1pPr marL="0" marR="0" indent="0" algn="l" defTabSz="6096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 kumimoji="1"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kumimoji="1" lang="zh-CN" altLang="en-US" sz="1865" b="0" i="0" kern="1200" dirty="0" smtClean="0">
                <a:solidFill>
                  <a:srgbClr val="404040"/>
                </a:solidFill>
                <a:latin typeface="+mn-lt"/>
                <a:ea typeface="微软雅黑" panose="020B0503020204020204" charset="-122"/>
                <a:cs typeface="+mn-cs"/>
              </a:defRPr>
            </a:lvl2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grpSp>
        <p:nvGrpSpPr>
          <p:cNvPr id="39" name="组合 38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40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1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2" name="矩形 41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3" name="矩形 42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5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6" name="矩形 45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7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8" name="矩形 47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9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5" name="TextBox 16"/>
          <p:cNvSpPr txBox="1">
            <a:spLocks noChangeArrowheads="1"/>
          </p:cNvSpPr>
          <p:nvPr userDrawn="1"/>
        </p:nvSpPr>
        <p:spPr bwMode="auto">
          <a:xfrm>
            <a:off x="723901" y="6640825"/>
            <a:ext cx="2921000" cy="2264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kumimoji="1"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Whale Cloud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Technology </a:t>
            </a:r>
            <a:r>
              <a:rPr kumimoji="1" lang="en-US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Co.,Ltd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All rights reserved</a:t>
            </a:r>
            <a:endParaRPr kumimoji="1" 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lide Number Placeholder 5"/>
          <p:cNvSpPr>
            <a:spLocks noGrp="1"/>
          </p:cNvSpPr>
          <p:nvPr userDrawn="1"/>
        </p:nvSpPr>
        <p:spPr bwMode="auto">
          <a:xfrm>
            <a:off x="317500" y="6448834"/>
            <a:ext cx="558800" cy="4868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defRPr/>
            </a:pPr>
            <a:fld id="{9B0B765D-2809-403D-8FBD-AF0D71987AE3}" type="slidenum">
              <a:rPr lang="en-US" sz="105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7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sp>
        <p:nvSpPr>
          <p:cNvPr id="22" name="标题 13"/>
          <p:cNvSpPr>
            <a:spLocks noGrp="1"/>
          </p:cNvSpPr>
          <p:nvPr>
            <p:ph type="title"/>
          </p:nvPr>
        </p:nvSpPr>
        <p:spPr>
          <a:xfrm>
            <a:off x="448183" y="251323"/>
            <a:ext cx="8870400" cy="66037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B4FF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1444" y="147052"/>
            <a:ext cx="2630556" cy="6859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感谢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395177" y="3093160"/>
            <a:ext cx="2340190" cy="94644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en-US" sz="4400" baseline="0" dirty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谢 谢！</a:t>
            </a:r>
            <a:endParaRPr lang="en-US" dirty="0"/>
          </a:p>
        </p:txBody>
      </p:sp>
      <p:grpSp>
        <p:nvGrpSpPr>
          <p:cNvPr id="9" name="组合 8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10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11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12" name="矩形 11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13" name="矩形 12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1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15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16" name="矩形 15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17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18" name="矩形 17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19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0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52538" y="267056"/>
            <a:ext cx="3231488" cy="842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图片 4" descr="未标题-1副本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52520" y="6256866"/>
            <a:ext cx="2015067" cy="34078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0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32701" y="5005919"/>
            <a:ext cx="4559300" cy="185208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1" name="图片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13337" y="5882218"/>
            <a:ext cx="2493433" cy="143086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957947" y="151877"/>
            <a:ext cx="3234053" cy="84327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Microsoft JhengHei UI" panose="020B0604030504040204" charset="-120"/>
                <a:cs typeface="Microsoft JhengHei UI" panose="020B0604030504040204" charset="-120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Microsoft JhengHei UI" panose="020B0604030504040204" charset="-120"/>
                <a:cs typeface="Microsoft JhengHei UI" panose="020B0604030504040204" charset="-120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徽标&#10;&#10;低可信度描述已自动生成"/>
          <p:cNvPicPr>
            <a:picLocks noChangeAspect="1"/>
          </p:cNvPicPr>
          <p:nvPr userDrawn="1"/>
        </p:nvPicPr>
        <p:blipFill rotWithShape="1">
          <a:blip r:embed="rId2"/>
          <a:srcRect r="66875"/>
          <a:stretch>
            <a:fillRect/>
          </a:stretch>
        </p:blipFill>
        <p:spPr>
          <a:xfrm>
            <a:off x="0" y="0"/>
            <a:ext cx="40386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39495" y="2684796"/>
            <a:ext cx="3300983" cy="895318"/>
          </a:xfrm>
        </p:spPr>
        <p:txBody>
          <a:bodyPr>
            <a:normAutofit/>
          </a:bodyPr>
          <a:lstStyle>
            <a:lvl1pPr>
              <a:defRPr sz="4300" b="1" i="0">
                <a:solidFill>
                  <a:schemeClr val="bg1"/>
                </a:solidFill>
                <a:latin typeface="+mj-lt"/>
                <a:ea typeface="方正兰亭中粗黑简体" panose="02000500000000000000" pitchFamily="2" charset="-122"/>
              </a:defRPr>
            </a:lvl1pPr>
          </a:lstStyle>
          <a:p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209691" y="6492875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fld id="{FA7626CA-AF04-CA4C-9B5F-13CCA58A0BA4}" type="slidenum">
              <a:rPr kumimoji="1" lang="zh-CN" altLang="en-US" smtClean="0"/>
            </a:fld>
            <a:endParaRPr kumimoji="1" lang="zh-CN" altLang="en-US" dirty="0"/>
          </a:p>
        </p:txBody>
      </p:sp>
      <p:cxnSp>
        <p:nvCxnSpPr>
          <p:cNvPr id="15" name="直线连接符 14"/>
          <p:cNvCxnSpPr/>
          <p:nvPr userDrawn="1"/>
        </p:nvCxnSpPr>
        <p:spPr>
          <a:xfrm>
            <a:off x="0" y="3589258"/>
            <a:ext cx="330098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文本占位符 16"/>
          <p:cNvSpPr>
            <a:spLocks noGrp="1"/>
          </p:cNvSpPr>
          <p:nvPr>
            <p:ph type="body" sz="quarter" idx="13" hasCustomPrompt="1"/>
          </p:nvPr>
        </p:nvSpPr>
        <p:spPr>
          <a:xfrm>
            <a:off x="566928" y="3812620"/>
            <a:ext cx="2733675" cy="658812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b="1" i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sz="2800" dirty="0"/>
              <a:t>目录</a:t>
            </a:r>
            <a:endParaRPr kumimoji="1" lang="zh-CN" altLang="en-US" sz="2800" dirty="0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4" hasCustomPrompt="1"/>
          </p:nvPr>
        </p:nvSpPr>
        <p:spPr>
          <a:xfrm>
            <a:off x="5887766" y="1502386"/>
            <a:ext cx="5208587" cy="4187172"/>
          </a:xfrm>
          <a:noFill/>
        </p:spPr>
        <p:txBody>
          <a:bodyPr wrap="square" rtlCol="0" anchor="t">
            <a:spAutoFit/>
          </a:bodyPr>
          <a:lstStyle>
            <a:lvl1pPr marL="228600" marR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kumimoji="1" lang="zh-CN" altLang="en-US" sz="2400" dirty="0">
                <a:solidFill>
                  <a:srgbClr val="2E2E32"/>
                </a:solidFill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pPr marL="0" lvl="0">
              <a:lnSpc>
                <a:spcPct val="200000"/>
              </a:lnSpc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  <a:p>
            <a:pPr marL="0" lvl="0">
              <a:lnSpc>
                <a:spcPct val="200000"/>
              </a:lnSpc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  <a:p>
            <a:pPr marL="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  <a:p>
            <a:pPr marL="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  <a:p>
            <a:pPr marL="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2659" y="319221"/>
            <a:ext cx="2813116" cy="363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86452" y="359505"/>
            <a:ext cx="2021827" cy="43671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706000"/>
            <a:ext cx="12192000" cy="1152000"/>
          </a:xfrm>
          <a:prstGeom prst="rect">
            <a:avLst/>
          </a:prstGeom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23901" y="6640825"/>
            <a:ext cx="2921000" cy="2264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>
              <a:defRPr/>
            </a:pP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kumimoji="1"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Whale Cloud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Technology </a:t>
            </a:r>
            <a:r>
              <a:rPr kumimoji="1" lang="en-US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Co.,Ltd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All rights reserved</a:t>
            </a:r>
            <a:endParaRPr kumimoji="1" 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lide Number Placeholder 5"/>
          <p:cNvSpPr>
            <a:spLocks noGrp="1"/>
          </p:cNvSpPr>
          <p:nvPr/>
        </p:nvSpPr>
        <p:spPr bwMode="auto">
          <a:xfrm>
            <a:off x="317500" y="6448834"/>
            <a:ext cx="558800" cy="4868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>
              <a:defRPr/>
            </a:pPr>
            <a:fld id="{9B0B765D-2809-403D-8FBD-AF0D71987AE3}" type="slidenum">
              <a:rPr lang="en-US" sz="105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39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0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1" name="矩形 40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2" name="矩形 41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3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5" name="矩形 44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6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7" name="矩形 46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/>
            </a:p>
          </p:txBody>
        </p:sp>
        <p:sp>
          <p:nvSpPr>
            <p:cNvPr id="48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3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grpSp>
        <p:nvGrpSpPr>
          <p:cNvPr id="20" name="组合 19"/>
          <p:cNvGrpSpPr/>
          <p:nvPr userDrawn="1"/>
        </p:nvGrpSpPr>
        <p:grpSpPr>
          <a:xfrm>
            <a:off x="466957" y="1450640"/>
            <a:ext cx="11143157" cy="5197479"/>
            <a:chOff x="466957" y="1427523"/>
            <a:chExt cx="11143157" cy="5197479"/>
          </a:xfrm>
        </p:grpSpPr>
        <p:sp>
          <p:nvSpPr>
            <p:cNvPr id="21" name="矩形 20"/>
            <p:cNvSpPr/>
            <p:nvPr/>
          </p:nvSpPr>
          <p:spPr>
            <a:xfrm>
              <a:off x="8257029" y="1434075"/>
              <a:ext cx="3353085" cy="5176051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zh-CN" altLang="en-US" sz="1600" b="1" kern="0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22" name="标注: 右箭头 21"/>
            <p:cNvSpPr/>
            <p:nvPr/>
          </p:nvSpPr>
          <p:spPr>
            <a:xfrm>
              <a:off x="4152470" y="1427523"/>
              <a:ext cx="4767161" cy="5197479"/>
            </a:xfrm>
            <a:prstGeom prst="rightArrowCallout">
              <a:avLst>
                <a:gd name="adj1" fmla="val 30644"/>
                <a:gd name="adj2" fmla="val 25000"/>
                <a:gd name="adj3" fmla="val 8459"/>
                <a:gd name="adj4" fmla="val 86213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zh-CN" altLang="en-US" sz="1600" b="1" kern="0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24" name="标注: 右箭头 23"/>
            <p:cNvSpPr/>
            <p:nvPr/>
          </p:nvSpPr>
          <p:spPr>
            <a:xfrm>
              <a:off x="466957" y="1427523"/>
              <a:ext cx="4277917" cy="5197479"/>
            </a:xfrm>
            <a:prstGeom prst="rightArrowCallout">
              <a:avLst>
                <a:gd name="adj1" fmla="val 30931"/>
                <a:gd name="adj2" fmla="val 25000"/>
                <a:gd name="adj3" fmla="val 8862"/>
                <a:gd name="adj4" fmla="val 86282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zh-CN" altLang="en-US" sz="1600" b="1" kern="0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924" t="29923"/>
          <a:stretch>
            <a:fillRect/>
          </a:stretch>
        </p:blipFill>
        <p:spPr>
          <a:xfrm flipH="1">
            <a:off x="0" y="2052104"/>
            <a:ext cx="7047781" cy="480589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924" t="29923"/>
          <a:stretch>
            <a:fillRect/>
          </a:stretch>
        </p:blipFill>
        <p:spPr>
          <a:xfrm flipH="1">
            <a:off x="1" y="2052104"/>
            <a:ext cx="9397041" cy="4805896"/>
          </a:xfrm>
          <a:prstGeom prst="rect">
            <a:avLst/>
          </a:prstGeom>
        </p:spPr>
      </p:pic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34500" y="62710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方正黑体简体" panose="02000000000000000000" pitchFamily="2" charset="-122"/>
                <a:ea typeface="方正黑体简体" panose="02000000000000000000" pitchFamily="2" charset="-122"/>
              </a:defRPr>
            </a:lvl1pPr>
          </a:lstStyle>
          <a:p>
            <a:fld id="{AA5BFF5B-1AF6-4112-BF8F-D731FFC5EBCD}" type="slidenum">
              <a:rPr lang="zh-CN" altLang="en-US" smtClean="0"/>
            </a:fld>
            <a:endParaRPr lang="zh-CN" altLang="en-US"/>
          </a:p>
        </p:txBody>
      </p:sp>
      <p:cxnSp>
        <p:nvCxnSpPr>
          <p:cNvPr id="14" name="直线连接符 13"/>
          <p:cNvCxnSpPr/>
          <p:nvPr/>
        </p:nvCxnSpPr>
        <p:spPr>
          <a:xfrm>
            <a:off x="64670" y="812800"/>
            <a:ext cx="9079330" cy="0"/>
          </a:xfrm>
          <a:prstGeom prst="line">
            <a:avLst/>
          </a:prstGeom>
          <a:ln w="127000">
            <a:gradFill flip="none" rotWithShape="1">
              <a:gsLst>
                <a:gs pos="9000">
                  <a:schemeClr val="accent1">
                    <a:lumMod val="9000"/>
                    <a:lumOff val="91000"/>
                    <a:alpha val="56000"/>
                  </a:schemeClr>
                </a:gs>
                <a:gs pos="39000">
                  <a:schemeClr val="accent1">
                    <a:lumMod val="45000"/>
                    <a:lumOff val="55000"/>
                    <a:alpha val="49000"/>
                  </a:schemeClr>
                </a:gs>
                <a:gs pos="68000">
                  <a:schemeClr val="accent1">
                    <a:lumMod val="45000"/>
                    <a:lumOff val="55000"/>
                  </a:schemeClr>
                </a:gs>
                <a:gs pos="96000">
                  <a:srgbClr val="1184CF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610" y="-69214"/>
            <a:ext cx="1852076" cy="138905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23" y="6049296"/>
            <a:ext cx="1078272" cy="808704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27635" y="108280"/>
            <a:ext cx="8153400" cy="611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800" b="1">
                <a:solidFill>
                  <a:srgbClr val="0B85CF"/>
                </a:solidFill>
                <a:latin typeface="方正黑体简体" panose="02000000000000000000" pitchFamily="2" charset="-122"/>
                <a:ea typeface="方正黑体简体" panose="02000000000000000000" pitchFamily="2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en-US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5" y="0"/>
            <a:ext cx="12192000" cy="6858000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209691" y="6492875"/>
            <a:ext cx="2743200" cy="365125"/>
          </a:xfrm>
        </p:spPr>
        <p:txBody>
          <a:bodyPr/>
          <a:lstStyle>
            <a:lvl1pPr>
              <a:defRPr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fld id="{FA7626CA-AF04-CA4C-9B5F-13CCA58A0BA4}" type="slidenum">
              <a:rPr kumimoji="1" lang="zh-CN" altLang="en-US" smtClean="0"/>
            </a:fld>
            <a:endParaRPr kumimoji="1"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2659" y="319221"/>
            <a:ext cx="2813116" cy="363600"/>
          </a:xfrm>
          <a:prstGeom prst="rect">
            <a:avLst/>
          </a:prstGeom>
        </p:spPr>
      </p:pic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96950" y="319221"/>
            <a:ext cx="8561902" cy="365125"/>
          </a:xfrm>
        </p:spPr>
        <p:txBody>
          <a:bodyPr anchor="t">
            <a:noAutofit/>
          </a:bodyPr>
          <a:lstStyle>
            <a:lvl1pPr>
              <a:defRPr sz="2800" b="1" i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  <p:sp>
        <p:nvSpPr>
          <p:cNvPr id="10" name="文本占位符 10"/>
          <p:cNvSpPr>
            <a:spLocks noGrp="1"/>
          </p:cNvSpPr>
          <p:nvPr>
            <p:ph type="body" sz="quarter" idx="15" hasCustomPrompt="1"/>
          </p:nvPr>
        </p:nvSpPr>
        <p:spPr>
          <a:xfrm>
            <a:off x="496949" y="1002042"/>
            <a:ext cx="11197745" cy="5354308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zh-CN" altLang="en-US" dirty="0"/>
              <a:t>单击此处编辑文本样式</a:t>
            </a:r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61444" y="147053"/>
            <a:ext cx="2630556" cy="68591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/>
          <a:srcRect t="99119"/>
          <a:stretch>
            <a:fillRect/>
          </a:stretch>
        </p:blipFill>
        <p:spPr>
          <a:xfrm>
            <a:off x="1" y="6797615"/>
            <a:ext cx="12191999" cy="60385"/>
          </a:xfrm>
          <a:prstGeom prst="rect">
            <a:avLst/>
          </a:prstGeom>
        </p:spPr>
      </p:pic>
      <p:sp>
        <p:nvSpPr>
          <p:cNvPr id="14" name="任意多边形: 形状 13"/>
          <p:cNvSpPr/>
          <p:nvPr userDrawn="1"/>
        </p:nvSpPr>
        <p:spPr>
          <a:xfrm>
            <a:off x="7168424" y="0"/>
            <a:ext cx="5023577" cy="60385"/>
          </a:xfrm>
          <a:custGeom>
            <a:avLst/>
            <a:gdLst>
              <a:gd name="connsiteX0" fmla="*/ 0 w 5539671"/>
              <a:gd name="connsiteY0" fmla="*/ 0 h 66577"/>
              <a:gd name="connsiteX1" fmla="*/ 5539671 w 5539671"/>
              <a:gd name="connsiteY1" fmla="*/ 0 h 66577"/>
              <a:gd name="connsiteX2" fmla="*/ 5539671 w 5539671"/>
              <a:gd name="connsiteY2" fmla="*/ 66577 h 66577"/>
              <a:gd name="connsiteX3" fmla="*/ 341691 w 5539671"/>
              <a:gd name="connsiteY3" fmla="*/ 66577 h 66577"/>
              <a:gd name="connsiteX4" fmla="*/ 69442 w 5539671"/>
              <a:gd name="connsiteY4" fmla="*/ 25417 h 66577"/>
              <a:gd name="connsiteX5" fmla="*/ 0 w 5539671"/>
              <a:gd name="connsiteY5" fmla="*/ 0 h 6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39671" h="66577">
                <a:moveTo>
                  <a:pt x="0" y="0"/>
                </a:moveTo>
                <a:lnTo>
                  <a:pt x="5539671" y="0"/>
                </a:lnTo>
                <a:lnTo>
                  <a:pt x="5539671" y="66577"/>
                </a:lnTo>
                <a:lnTo>
                  <a:pt x="341691" y="66577"/>
                </a:lnTo>
                <a:cubicBezTo>
                  <a:pt x="246886" y="66577"/>
                  <a:pt x="155446" y="52167"/>
                  <a:pt x="69442" y="25417"/>
                </a:cubicBez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797800" y="5939367"/>
            <a:ext cx="184731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defTabSz="609600" fontAlgn="base">
              <a:defRPr/>
            </a:pPr>
            <a:endParaRPr lang="en-US" sz="1800">
              <a:latin typeface="Calibri" panose="020F050202020403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419851" y="5560484"/>
            <a:ext cx="184731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defTabSz="609600" fontAlgn="base">
              <a:defRPr/>
            </a:pPr>
            <a:endParaRPr lang="en-US" sz="1800">
              <a:latin typeface="Calibri" panose="020F050202020403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382685" y="4851400"/>
            <a:ext cx="184731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defTabSz="609600" fontAlgn="base">
              <a:defRPr/>
            </a:pPr>
            <a:endParaRPr lang="en-US" sz="1800">
              <a:latin typeface="Calibri" panose="020F050202020403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6485467" y="4504267"/>
            <a:ext cx="1219200" cy="1219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/>
          <a:lstStyle/>
          <a:p>
            <a:pPr defTabSz="609600" fontAlgn="base">
              <a:defRPr/>
            </a:pPr>
            <a:endParaRPr kumimoji="1" lang="en-US" sz="1800">
              <a:latin typeface="Calibri" panose="020F050202020403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275371" y="4101053"/>
            <a:ext cx="6329211" cy="7503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kumimoji="1" lang="zh-CN" altLang="en-US" sz="2000" b="0" i="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75371" y="2837660"/>
            <a:ext cx="6329211" cy="85209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kumimoji="1" lang="zh-CN" altLang="en-US" sz="4000" b="0" i="0" kern="1200" dirty="0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cs"/>
              </a:defRPr>
            </a:lvl1pPr>
          </a:lstStyle>
          <a:p>
            <a:endParaRPr lang="zh-CN" altLang="en-US" dirty="0"/>
          </a:p>
        </p:txBody>
      </p:sp>
      <p:grpSp>
        <p:nvGrpSpPr>
          <p:cNvPr id="32" name="组合 31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18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19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16" name="矩形 15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14" name="矩形 13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33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3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36" name="矩形 35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37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38" name="矩形 37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39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7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52538" y="267056"/>
            <a:ext cx="3231488" cy="842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4018085" y="1931763"/>
            <a:ext cx="7403748" cy="284015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kumimoji="1" lang="zh-CN" altLang="en-US" sz="2800" dirty="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kumimoji="1" lang="zh-CN" altLang="en-US" sz="2400" b="0" i="0" kern="1200" dirty="0">
                <a:solidFill>
                  <a:schemeClr val="bg1">
                    <a:lumMod val="9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2pPr>
            <a:lvl3pPr>
              <a:defRPr kumimoji="1" lang="zh-CN" altLang="en-US" sz="2000" b="0" i="0" kern="1200" dirty="0">
                <a:solidFill>
                  <a:schemeClr val="bg1">
                    <a:lumMod val="9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3pPr>
            <a:lvl4pPr>
              <a:defRPr kumimoji="1" lang="zh-CN" altLang="en-US" sz="1600" b="0" i="0" kern="1200" dirty="0">
                <a:solidFill>
                  <a:schemeClr val="bg1">
                    <a:lumMod val="9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4pPr>
            <a:lvl5pPr>
              <a:defRPr kumimoji="1" lang="zh-CN" altLang="en-US" sz="1200" b="0" i="0" kern="1200" dirty="0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</p:txBody>
      </p:sp>
      <p:grpSp>
        <p:nvGrpSpPr>
          <p:cNvPr id="30" name="组合 29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31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32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33" name="矩形 32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34" name="矩形 33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35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37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38" name="矩形 37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39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0" name="矩形 39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1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19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52538" y="266177"/>
            <a:ext cx="3234053" cy="84327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23901" y="6640825"/>
            <a:ext cx="2921000" cy="2264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 defTabSz="609600" fontAlgn="base">
              <a:defRPr/>
            </a:pP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© </a:t>
            </a:r>
            <a:r>
              <a:rPr kumimoji="1"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Whale Cloud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Technology </a:t>
            </a:r>
            <a:r>
              <a:rPr kumimoji="1" lang="en-US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Co.,Ltd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All rights reserved</a:t>
            </a:r>
            <a:endParaRPr kumimoji="1" 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8" name="Slide Number Placeholder 5"/>
          <p:cNvSpPr>
            <a:spLocks noGrp="1"/>
          </p:cNvSpPr>
          <p:nvPr/>
        </p:nvSpPr>
        <p:spPr bwMode="auto">
          <a:xfrm>
            <a:off x="317500" y="6448834"/>
            <a:ext cx="558800" cy="4868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defTabSz="609600" fontAlgn="base">
              <a:defRPr/>
            </a:pPr>
            <a:fld id="{9B0B765D-2809-403D-8FBD-AF0D71987AE3}" type="slidenum">
              <a:rPr lang="en-US" sz="105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39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0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1" name="矩形 40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2" name="矩形 41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3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5" name="矩形 44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6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7" name="矩形 46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8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3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1444" y="147052"/>
            <a:ext cx="2630556" cy="6859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448183" y="983974"/>
            <a:ext cx="5470064" cy="539650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kumimoji="1" lang="zh-CN" altLang="en-US" sz="2000" b="0" i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</p:txBody>
      </p:sp>
      <p:sp>
        <p:nvSpPr>
          <p:cNvPr id="24" name="文本占位符 2"/>
          <p:cNvSpPr>
            <a:spLocks noGrp="1"/>
          </p:cNvSpPr>
          <p:nvPr>
            <p:ph idx="10"/>
          </p:nvPr>
        </p:nvSpPr>
        <p:spPr>
          <a:xfrm>
            <a:off x="6329801" y="983974"/>
            <a:ext cx="5470064" cy="539650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kumimoji="1" lang="zh-CN" altLang="en-US" sz="2000" b="0" i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2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</p:txBody>
      </p:sp>
      <p:grpSp>
        <p:nvGrpSpPr>
          <p:cNvPr id="39" name="组合 38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40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1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2" name="矩形 41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3" name="矩形 42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5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6" name="矩形 45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7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8" name="矩形 47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9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5" name="TextBox 16"/>
          <p:cNvSpPr txBox="1">
            <a:spLocks noChangeArrowheads="1"/>
          </p:cNvSpPr>
          <p:nvPr userDrawn="1"/>
        </p:nvSpPr>
        <p:spPr bwMode="auto">
          <a:xfrm>
            <a:off x="723901" y="6640825"/>
            <a:ext cx="2921000" cy="2264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 defTabSz="609600" fontAlgn="base">
              <a:defRPr/>
            </a:pP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© </a:t>
            </a:r>
            <a:r>
              <a:rPr kumimoji="1"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Whale Cloud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Technology </a:t>
            </a:r>
            <a:r>
              <a:rPr kumimoji="1" lang="en-US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Co.,Ltd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All rights reserved</a:t>
            </a:r>
            <a:endParaRPr kumimoji="1" 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6" name="Slide Number Placeholder 5"/>
          <p:cNvSpPr>
            <a:spLocks noGrp="1"/>
          </p:cNvSpPr>
          <p:nvPr userDrawn="1"/>
        </p:nvSpPr>
        <p:spPr bwMode="auto">
          <a:xfrm>
            <a:off x="317500" y="6448834"/>
            <a:ext cx="558800" cy="4868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defTabSz="609600" fontAlgn="base">
              <a:defRPr/>
            </a:pPr>
            <a:fld id="{9B0B765D-2809-403D-8FBD-AF0D71987AE3}" type="slidenum">
              <a:rPr lang="en-US" sz="105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7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1444" y="147052"/>
            <a:ext cx="2630556" cy="685917"/>
          </a:xfrm>
          <a:prstGeom prst="rect">
            <a:avLst/>
          </a:prstGeom>
        </p:spPr>
      </p:pic>
      <p:sp>
        <p:nvSpPr>
          <p:cNvPr id="22" name="标题 13"/>
          <p:cNvSpPr>
            <a:spLocks noGrp="1"/>
          </p:cNvSpPr>
          <p:nvPr>
            <p:ph type="title"/>
          </p:nvPr>
        </p:nvSpPr>
        <p:spPr>
          <a:xfrm>
            <a:off x="448183" y="251323"/>
            <a:ext cx="8870400" cy="66037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B4FF"/>
                </a:solidFill>
              </a:defRPr>
            </a:lvl1pPr>
          </a:lstStyle>
          <a:p>
            <a:pPr lvl="0"/>
            <a:endParaRPr lang="zh-CN" altLang="en-US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448184" y="983975"/>
            <a:ext cx="6721992" cy="5386562"/>
          </a:xfrm>
          <a:prstGeom prst="rect">
            <a:avLst/>
          </a:prstGeom>
        </p:spPr>
        <p:txBody>
          <a:bodyPr rtlCol="0">
            <a:noAutofit/>
          </a:bodyPr>
          <a:lstStyle>
            <a:lvl1pPr marL="0" marR="0" indent="0" algn="l" defTabSz="6096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 kumimoji="1"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kumimoji="1" lang="zh-CN" altLang="en-US" sz="1865" b="0" i="0" kern="1200" dirty="0" smtClean="0">
                <a:solidFill>
                  <a:srgbClr val="404040"/>
                </a:solidFill>
                <a:latin typeface="+mn-lt"/>
                <a:ea typeface="微软雅黑" panose="020B0503020204020204" charset="-122"/>
                <a:cs typeface="+mn-cs"/>
              </a:defRPr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24" name="文本占位符 2"/>
          <p:cNvSpPr>
            <a:spLocks noGrp="1"/>
          </p:cNvSpPr>
          <p:nvPr>
            <p:ph idx="10"/>
          </p:nvPr>
        </p:nvSpPr>
        <p:spPr>
          <a:xfrm>
            <a:off x="7571198" y="983975"/>
            <a:ext cx="4228668" cy="5386562"/>
          </a:xfrm>
          <a:prstGeom prst="rect">
            <a:avLst/>
          </a:prstGeom>
        </p:spPr>
        <p:txBody>
          <a:bodyPr rtlCol="0">
            <a:noAutofit/>
          </a:bodyPr>
          <a:lstStyle>
            <a:lvl1pPr marL="0" marR="0" indent="0" algn="l" defTabSz="6096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 kumimoji="1"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kumimoji="1" lang="zh-CN" altLang="en-US" sz="1865" b="0" i="0" kern="1200" dirty="0" smtClean="0">
                <a:solidFill>
                  <a:srgbClr val="404040"/>
                </a:solidFill>
                <a:latin typeface="+mn-lt"/>
                <a:ea typeface="微软雅黑" panose="020B0503020204020204" charset="-122"/>
                <a:cs typeface="+mn-cs"/>
              </a:defRPr>
            </a:lvl2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grpSp>
        <p:nvGrpSpPr>
          <p:cNvPr id="39" name="组合 38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40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1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2" name="矩形 41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3" name="矩形 42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5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6" name="矩形 45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7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8" name="矩形 47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9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5" name="TextBox 16"/>
          <p:cNvSpPr txBox="1">
            <a:spLocks noChangeArrowheads="1"/>
          </p:cNvSpPr>
          <p:nvPr userDrawn="1"/>
        </p:nvSpPr>
        <p:spPr bwMode="auto">
          <a:xfrm>
            <a:off x="723901" y="6640825"/>
            <a:ext cx="2921000" cy="2264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 defTabSz="609600" fontAlgn="base">
              <a:defRPr/>
            </a:pP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© </a:t>
            </a:r>
            <a:r>
              <a:rPr kumimoji="1"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Whale Cloud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Technology </a:t>
            </a:r>
            <a:r>
              <a:rPr kumimoji="1" lang="en-US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Co.,Ltd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All rights reserved</a:t>
            </a:r>
            <a:endParaRPr kumimoji="1" 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6" name="Slide Number Placeholder 5"/>
          <p:cNvSpPr>
            <a:spLocks noGrp="1"/>
          </p:cNvSpPr>
          <p:nvPr userDrawn="1"/>
        </p:nvSpPr>
        <p:spPr bwMode="auto">
          <a:xfrm>
            <a:off x="317500" y="6448834"/>
            <a:ext cx="558800" cy="4868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defTabSz="609600" fontAlgn="base">
              <a:defRPr/>
            </a:pPr>
            <a:fld id="{9B0B765D-2809-403D-8FBD-AF0D71987AE3}" type="slidenum">
              <a:rPr lang="en-US" sz="105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7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sp>
        <p:nvSpPr>
          <p:cNvPr id="22" name="标题 13"/>
          <p:cNvSpPr>
            <a:spLocks noGrp="1"/>
          </p:cNvSpPr>
          <p:nvPr>
            <p:ph type="title"/>
          </p:nvPr>
        </p:nvSpPr>
        <p:spPr>
          <a:xfrm>
            <a:off x="448183" y="251323"/>
            <a:ext cx="8870400" cy="66037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B4FF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1444" y="147052"/>
            <a:ext cx="2630556" cy="6859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感谢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395177" y="3093160"/>
            <a:ext cx="2340190" cy="94644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en-US" sz="4400" baseline="0" dirty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谢 谢！</a:t>
            </a:r>
            <a:endParaRPr lang="en-US" dirty="0"/>
          </a:p>
        </p:txBody>
      </p:sp>
      <p:grpSp>
        <p:nvGrpSpPr>
          <p:cNvPr id="9" name="组合 8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10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11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12" name="矩形 11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13" name="矩形 12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1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15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16" name="矩形 15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17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18" name="矩形 17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19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0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52538" y="267056"/>
            <a:ext cx="3231488" cy="842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图片 4" descr="未标题-1副本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52520" y="6256866"/>
            <a:ext cx="2015067" cy="34078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0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32701" y="5005919"/>
            <a:ext cx="4559300" cy="185208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1" name="图片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13337" y="5882218"/>
            <a:ext cx="2493433" cy="143086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957947" y="151877"/>
            <a:ext cx="3234053" cy="84327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Microsoft JhengHei UI" panose="020B0604030504040204" charset="-120"/>
                <a:cs typeface="Microsoft JhengHei UI" panose="020B0604030504040204" charset="-120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Microsoft JhengHei UI" panose="020B0604030504040204" charset="-120"/>
                <a:cs typeface="Microsoft JhengHei UI" panose="020B0604030504040204" charset="-120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徽标&#10;&#10;低可信度描述已自动生成"/>
          <p:cNvPicPr>
            <a:picLocks noChangeAspect="1"/>
          </p:cNvPicPr>
          <p:nvPr userDrawn="1"/>
        </p:nvPicPr>
        <p:blipFill rotWithShape="1">
          <a:blip r:embed="rId2"/>
          <a:srcRect r="66875"/>
          <a:stretch>
            <a:fillRect/>
          </a:stretch>
        </p:blipFill>
        <p:spPr>
          <a:xfrm>
            <a:off x="0" y="0"/>
            <a:ext cx="40386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39495" y="2684796"/>
            <a:ext cx="3300983" cy="895318"/>
          </a:xfrm>
        </p:spPr>
        <p:txBody>
          <a:bodyPr>
            <a:normAutofit/>
          </a:bodyPr>
          <a:lstStyle>
            <a:lvl1pPr>
              <a:defRPr sz="4300" b="1" i="0">
                <a:solidFill>
                  <a:schemeClr val="bg1"/>
                </a:solidFill>
                <a:latin typeface="+mj-lt"/>
                <a:ea typeface="方正兰亭中粗黑简体" panose="02000500000000000000" pitchFamily="2" charset="-122"/>
              </a:defRPr>
            </a:lvl1pPr>
          </a:lstStyle>
          <a:p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209691" y="6492875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fld id="{FA7626CA-AF04-CA4C-9B5F-13CCA58A0BA4}" type="slidenum">
              <a:rPr kumimoji="1" lang="zh-CN" altLang="en-US" smtClean="0"/>
            </a:fld>
            <a:endParaRPr kumimoji="1" lang="zh-CN" altLang="en-US" dirty="0"/>
          </a:p>
        </p:txBody>
      </p:sp>
      <p:cxnSp>
        <p:nvCxnSpPr>
          <p:cNvPr id="15" name="直线连接符 14"/>
          <p:cNvCxnSpPr/>
          <p:nvPr userDrawn="1"/>
        </p:nvCxnSpPr>
        <p:spPr>
          <a:xfrm>
            <a:off x="0" y="3589258"/>
            <a:ext cx="330098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文本占位符 16"/>
          <p:cNvSpPr>
            <a:spLocks noGrp="1"/>
          </p:cNvSpPr>
          <p:nvPr>
            <p:ph type="body" sz="quarter" idx="13" hasCustomPrompt="1"/>
          </p:nvPr>
        </p:nvSpPr>
        <p:spPr>
          <a:xfrm>
            <a:off x="566928" y="3812620"/>
            <a:ext cx="2733675" cy="658812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b="1" i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sz="2800" dirty="0"/>
              <a:t>目录</a:t>
            </a:r>
            <a:endParaRPr kumimoji="1" lang="zh-CN" altLang="en-US" sz="2800" dirty="0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4" hasCustomPrompt="1"/>
          </p:nvPr>
        </p:nvSpPr>
        <p:spPr>
          <a:xfrm>
            <a:off x="5887766" y="1502386"/>
            <a:ext cx="5208587" cy="4187172"/>
          </a:xfrm>
          <a:noFill/>
        </p:spPr>
        <p:txBody>
          <a:bodyPr wrap="square" rtlCol="0" anchor="t">
            <a:spAutoFit/>
          </a:bodyPr>
          <a:lstStyle>
            <a:lvl1pPr marL="228600" marR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kumimoji="1" lang="zh-CN" altLang="en-US" sz="2400" dirty="0">
                <a:solidFill>
                  <a:srgbClr val="2E2E32"/>
                </a:solidFill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pPr marL="0" lvl="0">
              <a:lnSpc>
                <a:spcPct val="200000"/>
              </a:lnSpc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  <a:p>
            <a:pPr marL="0" lvl="0">
              <a:lnSpc>
                <a:spcPct val="200000"/>
              </a:lnSpc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  <a:p>
            <a:pPr marL="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  <a:p>
            <a:pPr marL="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  <a:p>
            <a:pPr marL="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2659" y="319221"/>
            <a:ext cx="2813116" cy="363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/>
          <a:srcRect l="50" r="50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96950" y="2460859"/>
            <a:ext cx="6212075" cy="1126033"/>
          </a:xfrm>
        </p:spPr>
        <p:txBody>
          <a:bodyPr>
            <a:noAutofit/>
          </a:bodyPr>
          <a:lstStyle>
            <a:lvl1pPr>
              <a:lnSpc>
                <a:spcPts val="5000"/>
              </a:lnSpc>
              <a:defRPr sz="4000" b="1" i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 dirty="0"/>
              <a:t>单击此处编辑标题样式</a:t>
            </a:r>
            <a:endParaRPr kumimoji="1"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fld id="{FA7626CA-AF04-CA4C-9B5F-13CCA58A0BA4}" type="slidenum">
              <a:rPr kumimoji="1" lang="zh-CN" altLang="en-US" smtClean="0"/>
            </a:fld>
            <a:endParaRPr kumimoji="1" lang="zh-CN" altLang="en-US" dirty="0"/>
          </a:p>
        </p:txBody>
      </p:sp>
      <p:sp>
        <p:nvSpPr>
          <p:cNvPr id="32" name="文本占位符 31"/>
          <p:cNvSpPr>
            <a:spLocks noGrp="1"/>
          </p:cNvSpPr>
          <p:nvPr>
            <p:ph type="body" sz="quarter" idx="15" hasCustomPrompt="1"/>
          </p:nvPr>
        </p:nvSpPr>
        <p:spPr>
          <a:xfrm>
            <a:off x="496950" y="4203153"/>
            <a:ext cx="6212075" cy="8001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FontTx/>
              <a:buNone/>
              <a:defRPr kumimoji="1" lang="zh-CN" altLang="en-US" b="0" i="0" dirty="0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kumimoji="1" lang="zh-CN" altLang="en-US" sz="2800" b="0" dirty="0"/>
              <a:t>单击此处编辑副标题样式</a:t>
            </a:r>
            <a:endParaRPr kumimoji="1" lang="zh-CN" altLang="en-US" dirty="0"/>
          </a:p>
        </p:txBody>
      </p:sp>
      <p:cxnSp>
        <p:nvCxnSpPr>
          <p:cNvPr id="15" name="直线连接符 14"/>
          <p:cNvCxnSpPr/>
          <p:nvPr userDrawn="1"/>
        </p:nvCxnSpPr>
        <p:spPr>
          <a:xfrm>
            <a:off x="496950" y="3900667"/>
            <a:ext cx="3156284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848600" y="543089"/>
            <a:ext cx="3660140" cy="4765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96950" y="1743174"/>
            <a:ext cx="10515600" cy="1126033"/>
          </a:xfrm>
        </p:spPr>
        <p:txBody>
          <a:bodyPr>
            <a:normAutofit/>
          </a:bodyPr>
          <a:lstStyle>
            <a:lvl1pPr>
              <a:defRPr sz="4800" b="1" i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 dirty="0"/>
              <a:t>单击此处编辑标题样式</a:t>
            </a:r>
            <a:endParaRPr kumimoji="1"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fld id="{FA7626CA-AF04-CA4C-9B5F-13CCA58A0BA4}" type="slidenum">
              <a:rPr kumimoji="1" lang="zh-CN" altLang="en-US" smtClean="0"/>
            </a:fld>
            <a:endParaRPr kumimoji="1" lang="zh-CN" altLang="en-US" dirty="0"/>
          </a:p>
        </p:txBody>
      </p:sp>
      <p:cxnSp>
        <p:nvCxnSpPr>
          <p:cNvPr id="17" name="直线连接符 16"/>
          <p:cNvCxnSpPr/>
          <p:nvPr userDrawn="1"/>
        </p:nvCxnSpPr>
        <p:spPr>
          <a:xfrm>
            <a:off x="496950" y="2901602"/>
            <a:ext cx="6082177" cy="0"/>
          </a:xfrm>
          <a:prstGeom prst="line">
            <a:avLst/>
          </a:prstGeom>
          <a:ln w="85725" cap="rnd">
            <a:gradFill>
              <a:gsLst>
                <a:gs pos="0">
                  <a:srgbClr val="C94CEB"/>
                </a:gs>
                <a:gs pos="27000">
                  <a:srgbClr val="4B50EF"/>
                </a:gs>
                <a:gs pos="62000">
                  <a:srgbClr val="00BBFF"/>
                </a:gs>
                <a:gs pos="100000">
                  <a:srgbClr val="01E287"/>
                </a:gs>
              </a:gsLst>
              <a:lin ang="0" scaled="0"/>
            </a:gradFill>
            <a:rou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文本占位符 31"/>
          <p:cNvSpPr>
            <a:spLocks noGrp="1"/>
          </p:cNvSpPr>
          <p:nvPr>
            <p:ph type="body" sz="quarter" idx="15" hasCustomPrompt="1"/>
          </p:nvPr>
        </p:nvSpPr>
        <p:spPr>
          <a:xfrm>
            <a:off x="496950" y="3161407"/>
            <a:ext cx="10515600" cy="8001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FontTx/>
              <a:buNone/>
              <a:defRPr kumimoji="1" lang="zh-CN" altLang="en-US" b="0" i="0" dirty="0">
                <a:solidFill>
                  <a:schemeClr val="bg1"/>
                </a:solidFill>
                <a:latin typeface="+mn-ea"/>
                <a:ea typeface="+mn-ea"/>
                <a:cs typeface="+mj-cs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kumimoji="1" lang="zh-CN" altLang="en-US" sz="2800" b="0" dirty="0"/>
              <a:t>单击此处编辑副标题样式</a:t>
            </a:r>
            <a:endParaRPr kumimoji="1" lang="zh-CN" altLang="en-US" dirty="0"/>
          </a:p>
        </p:txBody>
      </p:sp>
      <p:sp>
        <p:nvSpPr>
          <p:cNvPr id="38" name="文本占位符 37"/>
          <p:cNvSpPr>
            <a:spLocks noGrp="1"/>
          </p:cNvSpPr>
          <p:nvPr>
            <p:ph type="body" sz="quarter" idx="16" hasCustomPrompt="1"/>
          </p:nvPr>
        </p:nvSpPr>
        <p:spPr>
          <a:xfrm>
            <a:off x="599217" y="4317377"/>
            <a:ext cx="1711105" cy="476318"/>
          </a:xfrm>
        </p:spPr>
        <p:txBody>
          <a:bodyPr anchor="ctr" anchorCtr="0">
            <a:normAutofit/>
          </a:bodyPr>
          <a:lstStyle>
            <a:lvl1pPr algn="ctr">
              <a:buFontTx/>
              <a:buNone/>
              <a:defRPr sz="1800" b="0" i="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 lvl="0"/>
            <a:r>
              <a:rPr kumimoji="1" lang="zh-CN" altLang="en-US" dirty="0"/>
              <a:t>年份</a:t>
            </a:r>
            <a:endParaRPr kumimoji="1" lang="zh-CN" altLang="en-US" dirty="0"/>
          </a:p>
        </p:txBody>
      </p:sp>
      <p:sp>
        <p:nvSpPr>
          <p:cNvPr id="39" name="圆角矩形 38"/>
          <p:cNvSpPr/>
          <p:nvPr userDrawn="1"/>
        </p:nvSpPr>
        <p:spPr>
          <a:xfrm>
            <a:off x="599217" y="4317376"/>
            <a:ext cx="1711105" cy="47631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3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00" fontAlgn="base"/>
            <a:endParaRPr kumimoji="1" lang="zh-CN" altLang="en-US" sz="180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48600" y="543089"/>
            <a:ext cx="3660140" cy="4765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徽标&#10;&#10;低可信度描述已自动生成"/>
          <p:cNvPicPr>
            <a:picLocks noChangeAspect="1"/>
          </p:cNvPicPr>
          <p:nvPr userDrawn="1"/>
        </p:nvPicPr>
        <p:blipFill rotWithShape="1">
          <a:blip r:embed="rId2"/>
          <a:srcRect r="66875"/>
          <a:stretch>
            <a:fillRect/>
          </a:stretch>
        </p:blipFill>
        <p:spPr>
          <a:xfrm>
            <a:off x="0" y="0"/>
            <a:ext cx="40386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39495" y="2684796"/>
            <a:ext cx="3300983" cy="895318"/>
          </a:xfrm>
        </p:spPr>
        <p:txBody>
          <a:bodyPr>
            <a:normAutofit/>
          </a:bodyPr>
          <a:lstStyle>
            <a:lvl1pPr>
              <a:defRPr sz="4300" b="1" i="0">
                <a:solidFill>
                  <a:schemeClr val="bg1"/>
                </a:solidFill>
                <a:latin typeface="+mj-lt"/>
                <a:ea typeface="方正兰亭中粗黑简体" panose="02000500000000000000" pitchFamily="2" charset="-122"/>
              </a:defRPr>
            </a:lvl1pPr>
          </a:lstStyle>
          <a:p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fld id="{FA7626CA-AF04-CA4C-9B5F-13CCA58A0BA4}" type="slidenum">
              <a:rPr kumimoji="1" lang="zh-CN" altLang="en-US" smtClean="0"/>
            </a:fld>
            <a:endParaRPr kumimoji="1" lang="zh-CN" altLang="en-US" dirty="0"/>
          </a:p>
        </p:txBody>
      </p:sp>
      <p:cxnSp>
        <p:nvCxnSpPr>
          <p:cNvPr id="15" name="直线连接符 14"/>
          <p:cNvCxnSpPr/>
          <p:nvPr userDrawn="1"/>
        </p:nvCxnSpPr>
        <p:spPr>
          <a:xfrm>
            <a:off x="0" y="3589258"/>
            <a:ext cx="330098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文本占位符 16"/>
          <p:cNvSpPr>
            <a:spLocks noGrp="1"/>
          </p:cNvSpPr>
          <p:nvPr>
            <p:ph type="body" sz="quarter" idx="13" hasCustomPrompt="1"/>
          </p:nvPr>
        </p:nvSpPr>
        <p:spPr>
          <a:xfrm>
            <a:off x="566928" y="3812620"/>
            <a:ext cx="2733675" cy="658812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b="1" i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sz="2800" dirty="0"/>
              <a:t>目录</a:t>
            </a:r>
            <a:endParaRPr kumimoji="1" lang="zh-CN" altLang="en-US" sz="2800" dirty="0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4" hasCustomPrompt="1"/>
          </p:nvPr>
        </p:nvSpPr>
        <p:spPr>
          <a:xfrm>
            <a:off x="5887766" y="1502386"/>
            <a:ext cx="5208587" cy="4187172"/>
          </a:xfrm>
          <a:noFill/>
        </p:spPr>
        <p:txBody>
          <a:bodyPr wrap="square" rtlCol="0" anchor="t">
            <a:spAutoFit/>
          </a:bodyPr>
          <a:lstStyle>
            <a:lvl1pPr marL="228600" marR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kumimoji="1" lang="zh-CN" altLang="en-US" sz="2400" dirty="0">
                <a:solidFill>
                  <a:srgbClr val="2E2E32"/>
                </a:solidFill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pPr marL="0" lvl="0">
              <a:lnSpc>
                <a:spcPct val="200000"/>
              </a:lnSpc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  <a:p>
            <a:pPr marL="0" lvl="0">
              <a:lnSpc>
                <a:spcPct val="200000"/>
              </a:lnSpc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  <a:p>
            <a:pPr marL="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  <a:p>
            <a:pPr marL="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  <a:p>
            <a:pPr marL="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2659" y="319221"/>
            <a:ext cx="2813116" cy="363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00" fontAlgn="base"/>
            <a:endParaRPr kumimoji="1" lang="zh-CN" altLang="en-US" sz="1800"/>
          </a:p>
        </p:txBody>
      </p:sp>
      <p:pic>
        <p:nvPicPr>
          <p:cNvPr id="6" name="图片 5" descr="徽标&#10;&#10;低可信度描述已自动生成"/>
          <p:cNvPicPr>
            <a:picLocks noChangeAspect="1"/>
          </p:cNvPicPr>
          <p:nvPr userDrawn="1"/>
        </p:nvPicPr>
        <p:blipFill rotWithShape="1">
          <a:blip r:embed="rId2"/>
          <a:srcRect r="66875"/>
          <a:stretch>
            <a:fillRect/>
          </a:stretch>
        </p:blipFill>
        <p:spPr>
          <a:xfrm>
            <a:off x="0" y="0"/>
            <a:ext cx="40386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91312" y="2048668"/>
            <a:ext cx="2990088" cy="2267776"/>
          </a:xfrm>
        </p:spPr>
        <p:txBody>
          <a:bodyPr>
            <a:noAutofit/>
          </a:bodyPr>
          <a:lstStyle>
            <a:lvl1pPr>
              <a:defRPr sz="15000" b="1" i="0">
                <a:solidFill>
                  <a:schemeClr val="bg1"/>
                </a:solidFill>
                <a:latin typeface="+mj-lt"/>
                <a:ea typeface="方正兰亭中粗黑简体" panose="02000500000000000000" pitchFamily="2" charset="-122"/>
              </a:defRPr>
            </a:lvl1pPr>
          </a:lstStyle>
          <a:p>
            <a:r>
              <a:rPr kumimoji="1" lang="en-US" altLang="zh-CN" dirty="0"/>
              <a:t>01</a:t>
            </a:r>
            <a:endParaRPr kumimoji="1"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fld id="{FA7626CA-AF04-CA4C-9B5F-13CCA58A0BA4}" type="slidenum">
              <a:rPr kumimoji="1" lang="zh-CN" altLang="en-US" smtClean="0"/>
            </a:fld>
            <a:endParaRPr kumimoji="1" lang="zh-CN" altLang="en-US" dirty="0"/>
          </a:p>
        </p:txBody>
      </p:sp>
      <p:cxnSp>
        <p:nvCxnSpPr>
          <p:cNvPr id="10" name="直线连接符 9"/>
          <p:cNvCxnSpPr/>
          <p:nvPr userDrawn="1"/>
        </p:nvCxnSpPr>
        <p:spPr>
          <a:xfrm>
            <a:off x="0" y="4248027"/>
            <a:ext cx="330098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2" name="文本占位符 20"/>
          <p:cNvSpPr>
            <a:spLocks noGrp="1"/>
          </p:cNvSpPr>
          <p:nvPr>
            <p:ph type="body" sz="quarter" idx="13" hasCustomPrompt="1"/>
          </p:nvPr>
        </p:nvSpPr>
        <p:spPr>
          <a:xfrm>
            <a:off x="714756" y="4536337"/>
            <a:ext cx="2743200" cy="487362"/>
          </a:xfrm>
        </p:spPr>
        <p:txBody>
          <a:bodyPr>
            <a:normAutofit/>
          </a:bodyPr>
          <a:lstStyle>
            <a:lvl1pPr marL="0" indent="0">
              <a:buNone/>
              <a:defRPr sz="2300" b="0" i="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 lvl="0"/>
            <a:r>
              <a:rPr kumimoji="1" lang="en-US" altLang="zh-CN" dirty="0"/>
              <a:t>Chapter Page 1</a:t>
            </a:r>
            <a:endParaRPr kumimoji="1" lang="zh-CN" altLang="en-US" dirty="0"/>
          </a:p>
        </p:txBody>
      </p:sp>
      <p:sp>
        <p:nvSpPr>
          <p:cNvPr id="25" name="文本占位符 23"/>
          <p:cNvSpPr>
            <a:spLocks noGrp="1"/>
          </p:cNvSpPr>
          <p:nvPr>
            <p:ph type="body" sz="quarter" idx="14" hasCustomPrompt="1"/>
          </p:nvPr>
        </p:nvSpPr>
        <p:spPr>
          <a:xfrm>
            <a:off x="4314444" y="3032822"/>
            <a:ext cx="5933992" cy="729965"/>
          </a:xfrm>
        </p:spPr>
        <p:txBody>
          <a:bodyPr>
            <a:noAutofit/>
          </a:bodyPr>
          <a:lstStyle>
            <a:lvl1pPr marL="0" indent="0">
              <a:buNone/>
              <a:defRPr sz="4000" b="1" i="0">
                <a:solidFill>
                  <a:srgbClr val="2E2E3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 dirty="0"/>
              <a:t>单击此处编辑标题样式</a:t>
            </a:r>
            <a:endParaRPr kumimoji="1" lang="en-US" altLang="zh-CN" dirty="0"/>
          </a:p>
        </p:txBody>
      </p:sp>
      <p:sp>
        <p:nvSpPr>
          <p:cNvPr id="29" name="文本占位符 26"/>
          <p:cNvSpPr>
            <a:spLocks noGrp="1"/>
          </p:cNvSpPr>
          <p:nvPr>
            <p:ph type="body" sz="quarter" idx="15" hasCustomPrompt="1"/>
          </p:nvPr>
        </p:nvSpPr>
        <p:spPr>
          <a:xfrm>
            <a:off x="4314444" y="3804968"/>
            <a:ext cx="5933992" cy="598487"/>
          </a:xfrm>
        </p:spPr>
        <p:txBody>
          <a:bodyPr>
            <a:normAutofit/>
          </a:bodyPr>
          <a:lstStyle>
            <a:lvl1pPr marL="0" indent="0">
              <a:buNone/>
              <a:defRPr sz="2300" b="1" i="0">
                <a:solidFill>
                  <a:srgbClr val="2E2E3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kumimoji="1" lang="zh-CN" altLang="en-US" dirty="0"/>
              <a:t>单击此处编辑副标题样式</a:t>
            </a:r>
            <a:endParaRPr kumimoji="1"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2659" y="319221"/>
            <a:ext cx="2813116" cy="363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5" y="0"/>
            <a:ext cx="12192000" cy="6858000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fld id="{FA7626CA-AF04-CA4C-9B5F-13CCA58A0BA4}" type="slidenum">
              <a:rPr kumimoji="1" lang="zh-CN" altLang="en-US" smtClean="0"/>
            </a:fld>
            <a:endParaRPr kumimoji="1"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2659" y="319221"/>
            <a:ext cx="2813116" cy="363600"/>
          </a:xfrm>
          <a:prstGeom prst="rect">
            <a:avLst/>
          </a:prstGeom>
        </p:spPr>
      </p:pic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96950" y="319221"/>
            <a:ext cx="8561902" cy="365125"/>
          </a:xfrm>
        </p:spPr>
        <p:txBody>
          <a:bodyPr anchor="t">
            <a:noAutofit/>
          </a:bodyPr>
          <a:lstStyle>
            <a:lvl1pPr>
              <a:defRPr sz="2800" b="1" i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  <p:sp>
        <p:nvSpPr>
          <p:cNvPr id="10" name="文本占位符 10"/>
          <p:cNvSpPr>
            <a:spLocks noGrp="1"/>
          </p:cNvSpPr>
          <p:nvPr>
            <p:ph type="body" sz="quarter" idx="15" hasCustomPrompt="1"/>
          </p:nvPr>
        </p:nvSpPr>
        <p:spPr>
          <a:xfrm>
            <a:off x="496949" y="1002042"/>
            <a:ext cx="11197745" cy="5354308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zh-CN" altLang="en-US" dirty="0"/>
              <a:t>单击此处编辑文本样式</a:t>
            </a:r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fld id="{FA7626CA-AF04-CA4C-9B5F-13CCA58A0BA4}" type="slidenum">
              <a:rPr kumimoji="1" lang="zh-CN" altLang="en-US" smtClean="0"/>
            </a:fld>
            <a:endParaRPr kumimoji="1"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2659" y="319221"/>
            <a:ext cx="2813116" cy="363600"/>
          </a:xfrm>
          <a:prstGeom prst="rect">
            <a:avLst/>
          </a:prstGeom>
        </p:spPr>
      </p:pic>
      <p:sp>
        <p:nvSpPr>
          <p:cNvPr id="10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496889" y="1002042"/>
            <a:ext cx="5414151" cy="5354309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zh-CN" altLang="en-US" dirty="0"/>
              <a:t>单击此处编辑文本样式</a:t>
            </a:r>
            <a:endParaRPr kumimoji="1" lang="zh-CN" altLang="en-US" dirty="0"/>
          </a:p>
        </p:txBody>
      </p:sp>
      <p:sp>
        <p:nvSpPr>
          <p:cNvPr id="11" name="文本占位符 12"/>
          <p:cNvSpPr>
            <a:spLocks noGrp="1"/>
          </p:cNvSpPr>
          <p:nvPr>
            <p:ph type="body" sz="quarter" idx="14" hasCustomPrompt="1"/>
          </p:nvPr>
        </p:nvSpPr>
        <p:spPr>
          <a:xfrm>
            <a:off x="6280294" y="1002041"/>
            <a:ext cx="5414400" cy="5354309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dirty="0"/>
              <a:t>单击此处编辑文本样式</a:t>
            </a:r>
            <a:endParaRPr kumimoji="1" lang="zh-CN" altLang="en-US" dirty="0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96950" y="319221"/>
            <a:ext cx="8561902" cy="365125"/>
          </a:xfrm>
        </p:spPr>
        <p:txBody>
          <a:bodyPr anchor="t">
            <a:noAutofit/>
          </a:bodyPr>
          <a:lstStyle>
            <a:lvl1pPr>
              <a:defRPr sz="2800" b="1" i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2210274"/>
            <a:ext cx="10515600" cy="991360"/>
          </a:xfrm>
        </p:spPr>
        <p:txBody>
          <a:bodyPr>
            <a:normAutofit/>
          </a:bodyPr>
          <a:lstStyle>
            <a:lvl1pPr algn="ctr">
              <a:defRPr sz="4800" b="1" i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 dirty="0"/>
              <a:t>谢谢观看</a:t>
            </a:r>
            <a:endParaRPr kumimoji="1"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fld id="{FA7626CA-AF04-CA4C-9B5F-13CCA58A0BA4}" type="slidenum">
              <a:rPr kumimoji="1" lang="zh-CN" altLang="en-US" smtClean="0"/>
            </a:fld>
            <a:endParaRPr kumimoji="1" lang="zh-CN" altLang="en-US" dirty="0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3" hasCustomPrompt="1"/>
          </p:nvPr>
        </p:nvSpPr>
        <p:spPr>
          <a:xfrm>
            <a:off x="4861442" y="3171721"/>
            <a:ext cx="2455863" cy="566738"/>
          </a:xfrm>
        </p:spPr>
        <p:txBody>
          <a:bodyPr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+mn-lt"/>
                <a:ea typeface="方正兰亭准黑简体" panose="02000500000000000000" charset="-122"/>
              </a:defRPr>
            </a:lvl1pPr>
          </a:lstStyle>
          <a:p>
            <a:pPr lvl="0"/>
            <a:r>
              <a:rPr kumimoji="1" lang="en-US" altLang="zh-CN" dirty="0"/>
              <a:t>THANKS</a:t>
            </a:r>
            <a:endParaRPr kumimoji="1"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848600" y="543089"/>
            <a:ext cx="3660140" cy="4765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23901" y="6640825"/>
            <a:ext cx="2921000" cy="2264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 marL="0" marR="0" lvl="0" indent="0" algn="l" defTabSz="6089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© </a:t>
            </a:r>
            <a:r>
              <a:rPr kumimoji="1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Whale Cloud</a:t>
            </a:r>
            <a:r>
              <a:rPr kumimoji="1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Technology </a:t>
            </a:r>
            <a:r>
              <a:rPr kumimoji="1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Co.,Ltd</a:t>
            </a:r>
            <a:r>
              <a:rPr kumimoji="1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All rights reserved</a:t>
            </a:r>
            <a:endParaRPr kumimoji="1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8" name="Slide Number Placeholder 5"/>
          <p:cNvSpPr>
            <a:spLocks noGrp="1"/>
          </p:cNvSpPr>
          <p:nvPr/>
        </p:nvSpPr>
        <p:spPr bwMode="auto">
          <a:xfrm>
            <a:off x="317500" y="6448834"/>
            <a:ext cx="558800" cy="4868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l" defTabSz="6089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B0B765D-2809-403D-8FBD-AF0D71987AE3}" type="slidenum"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448183" y="985204"/>
            <a:ext cx="11351683" cy="535551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kumimoji="1" lang="zh-CN" altLang="en-US" sz="2000" b="0" i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2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448183" y="251323"/>
            <a:ext cx="8870400" cy="66037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B4FF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grpSp>
        <p:nvGrpSpPr>
          <p:cNvPr id="38" name="组合 37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39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l" defTabSz="6089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935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/>
                <a:ea typeface="Times"/>
                <a:cs typeface="Times"/>
              </a:endParaRPr>
            </a:p>
          </p:txBody>
        </p:sp>
        <p:sp>
          <p:nvSpPr>
            <p:cNvPr id="41" name="矩形 40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矩形 41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l" defTabSz="6089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935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/>
                <a:ea typeface="Times"/>
                <a:cs typeface="Times"/>
              </a:endParaRPr>
            </a:p>
          </p:txBody>
        </p:sp>
        <p:sp>
          <p:nvSpPr>
            <p:cNvPr id="4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l" defTabSz="6089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935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/>
                <a:ea typeface="Times"/>
                <a:cs typeface="Times"/>
              </a:endParaRPr>
            </a:p>
          </p:txBody>
        </p:sp>
        <p:sp>
          <p:nvSpPr>
            <p:cNvPr id="45" name="矩形 44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l" defTabSz="6089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935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/>
                <a:ea typeface="Times"/>
                <a:cs typeface="Times"/>
              </a:endParaRPr>
            </a:p>
          </p:txBody>
        </p:sp>
        <p:sp>
          <p:nvSpPr>
            <p:cNvPr id="47" name="矩形 46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marL="0" marR="0" lvl="0" indent="0" algn="l" defTabSz="60896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935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3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kumimoji="0" lang="en-US" altLang="ja-JP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kumimoji="0" lang="en-US" altLang="ja-JP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kumimoji="0" lang="zh-CN" alt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kumimoji="0" lang="zh-CN" altLang="zh-CN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kumimoji="0" lang="en-US" altLang="ja-JP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kumimoji="0" lang="en-US" altLang="ja-JP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kumimoji="0" lang="zh-CN" alt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kumimoji="0" lang="en-US" altLang="ja-JP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kumimoji="0" lang="en-US" altLang="ja-JP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kumimoji="0" lang="zh-CN" alt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kumimoji="0" lang="zh-CN" altLang="zh-CN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kumimoji="0" lang="en-US" altLang="ja-JP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kumimoji="0" lang="en-US" altLang="ja-JP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kumimoji="0" lang="zh-CN" alt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kumimoji="0" lang="zh-CN" alt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kumimoji="0" lang="en-US" altLang="zh-CN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kumimoji="0" lang="en-US" altLang="ja-JP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kumimoji="0" lang="zh-CN" alt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kumimoji="0" lang="zh-CN" altLang="zh-CN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kumimoji="0" lang="en-US" altLang="ja-JP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kumimoji="0" lang="en-US" altLang="ja-JP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kumimoji="0" lang="en-US" altLang="ja-JP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marL="0" marR="0" lvl="0" indent="0" algn="l" defTabSz="12465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kumimoji="0" lang="zh-CN" alt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kumimoji="0" lang="en-US" altLang="zh-CN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kumimoji="0" lang="zh-CN" altLang="en-US" sz="10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kumimoji="0" lang="en-US" altLang="ja-JP" sz="10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1444" y="147052"/>
            <a:ext cx="2630556" cy="6859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626CA-AF04-CA4C-9B5F-13CCA58A0BA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4C3B3-8D3D-488A-9277-4A09C700B2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0A761-C199-439E-8BD6-55AC604325E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浩鲸20周年模版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425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2659" y="319221"/>
            <a:ext cx="2813116" cy="363600"/>
          </a:xfrm>
          <a:prstGeom prst="rect">
            <a:avLst/>
          </a:prstGeom>
        </p:spPr>
      </p:pic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96950" y="319221"/>
            <a:ext cx="8561902" cy="365125"/>
          </a:xfrm>
        </p:spPr>
        <p:txBody>
          <a:bodyPr anchor="t">
            <a:noAutofit/>
          </a:bodyPr>
          <a:lstStyle>
            <a:lvl1pPr>
              <a:defRPr sz="2800" b="0" i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  <p:sp>
        <p:nvSpPr>
          <p:cNvPr id="10" name="文本占位符 10"/>
          <p:cNvSpPr>
            <a:spLocks noGrp="1"/>
          </p:cNvSpPr>
          <p:nvPr>
            <p:ph type="body" sz="quarter" idx="15" hasCustomPrompt="1"/>
          </p:nvPr>
        </p:nvSpPr>
        <p:spPr>
          <a:xfrm>
            <a:off x="496949" y="1002042"/>
            <a:ext cx="11197745" cy="5354308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zh-CN" altLang="en-US" dirty="0"/>
              <a:t>单击此处编辑文本样式</a:t>
            </a:r>
            <a:endParaRPr kumimoji="1" lang="zh-CN" altLang="en-US" dirty="0"/>
          </a:p>
        </p:txBody>
      </p:sp>
      <p:sp>
        <p:nvSpPr>
          <p:cNvPr id="43" name="TextBox 16"/>
          <p:cNvSpPr txBox="1">
            <a:spLocks noChangeArrowheads="1"/>
          </p:cNvSpPr>
          <p:nvPr userDrawn="1"/>
        </p:nvSpPr>
        <p:spPr bwMode="auto">
          <a:xfrm>
            <a:off x="607145" y="6700484"/>
            <a:ext cx="2921000" cy="2264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 defTabSz="609600" fontAlgn="base">
              <a:defRPr/>
            </a:pPr>
            <a:r>
              <a:rPr kumimoji="1" lang="en-US" sz="800" b="0" i="0" dirty="0">
                <a:solidFill>
                  <a:srgbClr val="2E2E32"/>
                </a:solidFill>
                <a:latin typeface="Roboto" charset="0"/>
                <a:ea typeface="Roboto" charset="0"/>
                <a:cs typeface="Arial" panose="020B0604020202020204" pitchFamily="34" charset="0"/>
              </a:rPr>
              <a:t>© </a:t>
            </a:r>
            <a:r>
              <a:rPr kumimoji="1" lang="en-US" altLang="zh-CN" sz="800" b="0" i="0" dirty="0">
                <a:solidFill>
                  <a:srgbClr val="2E2E32"/>
                </a:solidFill>
                <a:latin typeface="Roboto" charset="0"/>
                <a:ea typeface="Roboto" charset="0"/>
                <a:cs typeface="Arial" panose="020B0604020202020204" pitchFamily="34" charset="0"/>
              </a:rPr>
              <a:t>Whale Cloud</a:t>
            </a:r>
            <a:r>
              <a:rPr kumimoji="1" lang="en-US" sz="800" b="0" i="0" dirty="0">
                <a:solidFill>
                  <a:srgbClr val="2E2E32"/>
                </a:solidFill>
                <a:latin typeface="Roboto" charset="0"/>
                <a:ea typeface="Roboto" charset="0"/>
                <a:cs typeface="Arial" panose="020B0604020202020204" pitchFamily="34" charset="0"/>
              </a:rPr>
              <a:t> Technology Co.,Ltd  All rights reserved</a:t>
            </a:r>
            <a:endParaRPr kumimoji="1" lang="en-US" sz="800" b="0" i="0" dirty="0">
              <a:solidFill>
                <a:srgbClr val="2E2E32"/>
              </a:solidFill>
              <a:latin typeface="Roboto" charset="0"/>
              <a:ea typeface="Roboto" charset="0"/>
              <a:cs typeface="Arial" panose="020B0604020202020204" pitchFamily="34" charset="0"/>
            </a:endParaRPr>
          </a:p>
        </p:txBody>
      </p:sp>
      <p:sp>
        <p:nvSpPr>
          <p:cNvPr id="44" name="Slide Number Placeholder 5"/>
          <p:cNvSpPr>
            <a:spLocks noGrp="1"/>
          </p:cNvSpPr>
          <p:nvPr userDrawn="1"/>
        </p:nvSpPr>
        <p:spPr bwMode="auto">
          <a:xfrm>
            <a:off x="127000" y="6508493"/>
            <a:ext cx="558800" cy="4868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defTabSz="609600" fontAlgn="base">
              <a:defRPr/>
            </a:pPr>
            <a:fld id="{9B0B765D-2809-403D-8FBD-AF0D71987AE3}" type="slidenum">
              <a:rPr lang="en-US" sz="1050" b="0" i="0">
                <a:solidFill>
                  <a:srgbClr val="2E2E32"/>
                </a:solidFill>
                <a:latin typeface="Roboto" charset="0"/>
                <a:ea typeface="Roboto" charset="0"/>
                <a:cs typeface="Arial" panose="020B0604020202020204" pitchFamily="34" charset="0"/>
              </a:rPr>
            </a:fld>
            <a:endParaRPr lang="en-US" sz="1050" b="0" i="0" dirty="0">
              <a:solidFill>
                <a:srgbClr val="2E2E32"/>
              </a:solidFill>
              <a:latin typeface="Roboto" charset="0"/>
              <a:ea typeface="Roboto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chemeClr val="bg1"/>
                </a:solidFill>
                <a:latin typeface="Heiti SC" panose="02000000000000000000" charset="-122"/>
                <a:cs typeface="Heiti SC" panose="02000000000000000000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 dirty="0"/>
          </a:p>
        </p:txBody>
      </p:sp>
      <p:pic>
        <p:nvPicPr>
          <p:cNvPr id="1026" name="Picture 2" descr="浩鲸云计算科技股份有限公司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708" y="126690"/>
            <a:ext cx="1598183" cy="440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25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711687" y="403442"/>
            <a:ext cx="2144088" cy="277127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/>
        </p:nvSpPr>
        <p:spPr>
          <a:xfrm>
            <a:off x="131805" y="126690"/>
            <a:ext cx="8353168" cy="821577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defTabSz="609600" fontAlgn="base"/>
            <a:endParaRPr kumimoji="1" lang="zh-CN" altLang="en-US" sz="18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2314767" y="3417033"/>
            <a:ext cx="1813984" cy="16650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4589" tIns="62300" rIns="124589" bIns="62300" anchor="b" anchorCtr="1">
            <a:spAutoFit/>
          </a:bodyPr>
          <a:lstStyle/>
          <a:p>
            <a:pPr defTabSz="1246505" fontAlgn="base">
              <a:defRPr/>
            </a:pPr>
            <a:r>
              <a:rPr lang="en-US" sz="1200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T</a:t>
            </a:r>
            <a:r>
              <a:rPr lang="en-US" altLang="zh-CN" sz="1200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itle:</a:t>
            </a:r>
            <a:endParaRPr lang="en-US" altLang="ja-JP" sz="1200" noProof="1">
              <a:solidFill>
                <a:schemeClr val="bg1"/>
              </a:solidFill>
              <a:latin typeface="Heiti SC Light" panose="02000000000000000000" charset="-122"/>
              <a:ea typeface="Heiti SC Light" panose="02000000000000000000" charset="-122"/>
              <a:cs typeface="Heiti SC Light" panose="02000000000000000000" charset="-122"/>
            </a:endParaRPr>
          </a:p>
          <a:p>
            <a:pPr defTabSz="1246505" fontAlgn="base">
              <a:defRPr/>
            </a:pPr>
            <a:r>
              <a:rPr lang="en-US" altLang="zh-CN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Type</a:t>
            </a:r>
            <a:r>
              <a:rPr lang="en-US" altLang="ja-JP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: </a:t>
            </a:r>
            <a:r>
              <a:rPr lang="zh-CN" altLang="en-US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微软雅黑</a:t>
            </a:r>
            <a:endParaRPr lang="zh-CN" altLang="zh-CN" sz="1065" noProof="1">
              <a:solidFill>
                <a:schemeClr val="bg1"/>
              </a:solidFill>
              <a:latin typeface="Heiti SC Light" panose="02000000000000000000" charset="-122"/>
              <a:ea typeface="Heiti SC Light" panose="02000000000000000000" charset="-122"/>
              <a:cs typeface="Heiti SC Light" panose="02000000000000000000" charset="-122"/>
            </a:endParaRPr>
          </a:p>
          <a:p>
            <a:pPr defTabSz="1246505" fontAlgn="base">
              <a:defRPr/>
            </a:pPr>
            <a:r>
              <a:rPr lang="en-US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S</a:t>
            </a:r>
            <a:r>
              <a:rPr lang="en-US" altLang="zh-CN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ize</a:t>
            </a:r>
            <a:r>
              <a:rPr lang="en-US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：</a:t>
            </a:r>
            <a:r>
              <a:rPr lang="en-US" altLang="ja-JP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24-</a:t>
            </a:r>
            <a:r>
              <a:rPr lang="en-US" altLang="zh-CN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pt</a:t>
            </a:r>
            <a:endParaRPr lang="en-US" altLang="ja-JP" sz="1065" noProof="1">
              <a:solidFill>
                <a:schemeClr val="bg1"/>
              </a:solidFill>
              <a:latin typeface="Heiti SC Light" panose="02000000000000000000" charset="-122"/>
              <a:ea typeface="Heiti SC Light" panose="02000000000000000000" charset="-122"/>
              <a:cs typeface="Heiti SC Light" panose="02000000000000000000" charset="-122"/>
            </a:endParaRPr>
          </a:p>
          <a:p>
            <a:pPr defTabSz="1246505" fontAlgn="base">
              <a:defRPr/>
            </a:pPr>
            <a:r>
              <a:rPr lang="en-US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C</a:t>
            </a:r>
            <a:r>
              <a:rPr lang="en-US" altLang="zh-CN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olor</a:t>
            </a:r>
            <a:r>
              <a:rPr lang="en-US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：T</a:t>
            </a:r>
            <a:r>
              <a:rPr lang="en-US" altLang="zh-CN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he ZTE blue</a:t>
            </a:r>
            <a:r>
              <a:rPr lang="en-US" altLang="ja-JP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 </a:t>
            </a:r>
            <a:endParaRPr lang="en-US" altLang="ja-JP" sz="1065" noProof="1">
              <a:solidFill>
                <a:schemeClr val="bg1"/>
              </a:solidFill>
              <a:latin typeface="Heiti SC Light" panose="02000000000000000000" charset="-122"/>
              <a:ea typeface="Heiti SC Light" panose="02000000000000000000" charset="-122"/>
              <a:cs typeface="Heiti SC Light" panose="02000000000000000000" charset="-122"/>
            </a:endParaRPr>
          </a:p>
          <a:p>
            <a:pPr defTabSz="1246505" fontAlgn="base">
              <a:defRPr/>
            </a:pPr>
            <a:endParaRPr lang="en-US" altLang="zh-CN" sz="1200" noProof="1">
              <a:solidFill>
                <a:schemeClr val="bg1"/>
              </a:solidFill>
              <a:latin typeface="Heiti SC Light" panose="02000000000000000000" charset="-122"/>
              <a:ea typeface="Heiti SC Light" panose="02000000000000000000" charset="-122"/>
              <a:cs typeface="Heiti SC Light" panose="02000000000000000000" charset="-122"/>
            </a:endParaRPr>
          </a:p>
          <a:p>
            <a:pPr defTabSz="1246505" fontAlgn="base">
              <a:defRPr/>
            </a:pPr>
            <a:r>
              <a:rPr lang="en-US" altLang="zh-CN" sz="1200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Subtitle:</a:t>
            </a:r>
            <a:endParaRPr lang="en-US" altLang="ja-JP" sz="1200" noProof="1">
              <a:solidFill>
                <a:schemeClr val="bg1"/>
              </a:solidFill>
              <a:latin typeface="Heiti SC Light" panose="02000000000000000000" charset="-122"/>
              <a:ea typeface="Heiti SC Light" panose="02000000000000000000" charset="-122"/>
              <a:cs typeface="Heiti SC Light" panose="02000000000000000000" charset="-122"/>
            </a:endParaRPr>
          </a:p>
          <a:p>
            <a:pPr defTabSz="1246505" fontAlgn="base">
              <a:defRPr/>
            </a:pPr>
            <a:r>
              <a:rPr lang="en-US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T</a:t>
            </a:r>
            <a:r>
              <a:rPr lang="en-US" altLang="zh-CN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ype</a:t>
            </a:r>
            <a:r>
              <a:rPr lang="zh-CN" altLang="en-US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：微软雅黑</a:t>
            </a:r>
            <a:endParaRPr lang="zh-CN" altLang="zh-CN" sz="1065" noProof="1">
              <a:solidFill>
                <a:schemeClr val="bg1"/>
              </a:solidFill>
              <a:latin typeface="Heiti SC Light" panose="02000000000000000000" charset="-122"/>
              <a:ea typeface="Heiti SC Light" panose="02000000000000000000" charset="-122"/>
              <a:cs typeface="Heiti SC Light" panose="02000000000000000000" charset="-122"/>
            </a:endParaRPr>
          </a:p>
          <a:p>
            <a:pPr defTabSz="1246505" fontAlgn="base">
              <a:defRPr/>
            </a:pPr>
            <a:r>
              <a:rPr lang="en-US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S</a:t>
            </a:r>
            <a:r>
              <a:rPr lang="en-US" altLang="zh-CN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ize</a:t>
            </a:r>
            <a:r>
              <a:rPr lang="en-US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：</a:t>
            </a:r>
            <a:r>
              <a:rPr lang="en-US" altLang="ja-JP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18pt</a:t>
            </a:r>
            <a:endParaRPr lang="en-US" altLang="ja-JP" sz="1065" noProof="1">
              <a:solidFill>
                <a:schemeClr val="bg1"/>
              </a:solidFill>
              <a:latin typeface="Heiti SC Light" panose="02000000000000000000" charset="-122"/>
              <a:ea typeface="Heiti SC Light" panose="02000000000000000000" charset="-122"/>
              <a:cs typeface="Heiti SC Light" panose="02000000000000000000" charset="-122"/>
            </a:endParaRPr>
          </a:p>
          <a:p>
            <a:pPr defTabSz="1246505" fontAlgn="base">
              <a:defRPr/>
            </a:pPr>
            <a:r>
              <a:rPr lang="en-US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Color: The </a:t>
            </a:r>
            <a:r>
              <a:rPr lang="en-US" altLang="zh-CN" sz="1065" noProof="1">
                <a:solidFill>
                  <a:schemeClr val="bg1"/>
                </a:solidFill>
                <a:latin typeface="Heiti SC Light" panose="02000000000000000000" charset="-122"/>
                <a:ea typeface="Heiti SC Light" panose="02000000000000000000" charset="-122"/>
                <a:cs typeface="Heiti SC Light" panose="02000000000000000000" charset="-122"/>
              </a:rPr>
              <a:t>ZTE green</a:t>
            </a:r>
            <a:endParaRPr lang="en-US" altLang="ja-JP" sz="1065" noProof="1">
              <a:solidFill>
                <a:schemeClr val="bg1"/>
              </a:solidFill>
              <a:latin typeface="Heiti SC Light" panose="02000000000000000000" charset="-122"/>
              <a:ea typeface="Heiti SC Light" panose="02000000000000000000" charset="-122"/>
              <a:cs typeface="Heiti SC Light" panose="02000000000000000000" charset="-122"/>
            </a:endParaRPr>
          </a:p>
        </p:txBody>
      </p:sp>
      <p:grpSp>
        <p:nvGrpSpPr>
          <p:cNvPr id="5" name="组 5"/>
          <p:cNvGrpSpPr/>
          <p:nvPr/>
        </p:nvGrpSpPr>
        <p:grpSpPr bwMode="auto">
          <a:xfrm>
            <a:off x="12486218" y="5135034"/>
            <a:ext cx="1856316" cy="1318684"/>
            <a:chOff x="9286278" y="1725515"/>
            <a:chExt cx="1392554" cy="989008"/>
          </a:xfrm>
        </p:grpSpPr>
        <p:grpSp>
          <p:nvGrpSpPr>
            <p:cNvPr id="6" name="组 6"/>
            <p:cNvGrpSpPr/>
            <p:nvPr/>
          </p:nvGrpSpPr>
          <p:grpSpPr bwMode="auto">
            <a:xfrm>
              <a:off x="9286278" y="1725515"/>
              <a:ext cx="935250" cy="253999"/>
              <a:chOff x="9286278" y="1725515"/>
              <a:chExt cx="935250" cy="253999"/>
            </a:xfrm>
          </p:grpSpPr>
          <p:sp>
            <p:nvSpPr>
              <p:cNvPr id="13" name="矩形 18"/>
              <p:cNvSpPr/>
              <p:nvPr/>
            </p:nvSpPr>
            <p:spPr>
              <a:xfrm>
                <a:off x="9286278" y="1725515"/>
                <a:ext cx="254058" cy="253999"/>
              </a:xfrm>
              <a:prstGeom prst="rect">
                <a:avLst/>
              </a:prstGeom>
              <a:solidFill>
                <a:srgbClr val="008FD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096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sz="2400"/>
              </a:p>
            </p:txBody>
          </p:sp>
          <p:sp>
            <p:nvSpPr>
              <p:cNvPr id="15" name="文本框 19"/>
              <p:cNvSpPr txBox="1">
                <a:spLocks noChangeArrowheads="1"/>
              </p:cNvSpPr>
              <p:nvPr/>
            </p:nvSpPr>
            <p:spPr bwMode="auto">
              <a:xfrm>
                <a:off x="9503815" y="1757265"/>
                <a:ext cx="717713" cy="17692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defTabSz="609600" fontAlgn="base">
                  <a:defRPr/>
                </a:pPr>
                <a:r>
                  <a:rPr kumimoji="1" lang="en-US" altLang="zh-CN" sz="935" i="1">
                    <a:solidFill>
                      <a:schemeClr val="bg1"/>
                    </a:solidFill>
                    <a:latin typeface="Times" pitchFamily="18" charset="0"/>
                    <a:ea typeface="宋体" panose="02010600030101010101" pitchFamily="2" charset="-122"/>
                    <a:cs typeface="Times" pitchFamily="18" charset="0"/>
                  </a:rPr>
                  <a:t>G143, B212</a:t>
                </a:r>
                <a:endParaRPr kumimoji="1" lang="en-US" altLang="zh-CN" sz="935" i="1">
                  <a:solidFill>
                    <a:schemeClr val="bg1"/>
                  </a:solidFill>
                  <a:latin typeface="Times" pitchFamily="18" charset="0"/>
                  <a:ea typeface="宋体" panose="02010600030101010101" pitchFamily="2" charset="-122"/>
                  <a:cs typeface="Times" pitchFamily="18" charset="0"/>
                </a:endParaRPr>
              </a:p>
            </p:txBody>
          </p:sp>
        </p:grpSp>
        <p:grpSp>
          <p:nvGrpSpPr>
            <p:cNvPr id="7" name="组 9"/>
            <p:cNvGrpSpPr/>
            <p:nvPr/>
          </p:nvGrpSpPr>
          <p:grpSpPr bwMode="auto">
            <a:xfrm>
              <a:off x="9286278" y="2098576"/>
              <a:ext cx="1198835" cy="253999"/>
              <a:chOff x="9286278" y="2098576"/>
              <a:chExt cx="1198835" cy="253999"/>
            </a:xfrm>
          </p:grpSpPr>
          <p:sp>
            <p:nvSpPr>
              <p:cNvPr id="11" name="矩形 14"/>
              <p:cNvSpPr/>
              <p:nvPr/>
            </p:nvSpPr>
            <p:spPr>
              <a:xfrm>
                <a:off x="9286278" y="2098576"/>
                <a:ext cx="254058" cy="253999"/>
              </a:xfrm>
              <a:prstGeom prst="rect">
                <a:avLst/>
              </a:prstGeom>
              <a:solidFill>
                <a:srgbClr val="8CC63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096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sz="2400"/>
              </a:p>
            </p:txBody>
          </p:sp>
          <p:sp>
            <p:nvSpPr>
              <p:cNvPr id="12" name="文本框 15"/>
              <p:cNvSpPr txBox="1">
                <a:spLocks noChangeArrowheads="1"/>
              </p:cNvSpPr>
              <p:nvPr/>
            </p:nvSpPr>
            <p:spPr bwMode="auto">
              <a:xfrm>
                <a:off x="9503815" y="2130326"/>
                <a:ext cx="981298" cy="176923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defTabSz="609600" fontAlgn="base">
                  <a:defRPr/>
                </a:pPr>
                <a:r>
                  <a:rPr kumimoji="1" lang="en-US" altLang="zh-CN" sz="935" i="1">
                    <a:solidFill>
                      <a:schemeClr val="bg1"/>
                    </a:solidFill>
                    <a:latin typeface="Times" pitchFamily="18" charset="0"/>
                    <a:ea typeface="宋体" panose="02010600030101010101" pitchFamily="2" charset="-122"/>
                    <a:cs typeface="Times" pitchFamily="18" charset="0"/>
                  </a:rPr>
                  <a:t>R140,G198, B62</a:t>
                </a:r>
                <a:endParaRPr kumimoji="1" lang="en-US" altLang="zh-CN" sz="935" i="1">
                  <a:solidFill>
                    <a:schemeClr val="bg1"/>
                  </a:solidFill>
                  <a:latin typeface="Times" pitchFamily="18" charset="0"/>
                  <a:ea typeface="宋体" panose="02010600030101010101" pitchFamily="2" charset="-122"/>
                  <a:cs typeface="Times" pitchFamily="18" charset="0"/>
                </a:endParaRPr>
              </a:p>
            </p:txBody>
          </p:sp>
        </p:grpSp>
        <p:sp>
          <p:nvSpPr>
            <p:cNvPr id="8" name="矩形 10"/>
            <p:cNvSpPr/>
            <p:nvPr/>
          </p:nvSpPr>
          <p:spPr>
            <a:xfrm>
              <a:off x="9286278" y="2460524"/>
              <a:ext cx="254058" cy="253999"/>
            </a:xfrm>
            <a:prstGeom prst="rect">
              <a:avLst/>
            </a:prstGeom>
            <a:solidFill>
              <a:srgbClr val="5ACB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2400"/>
            </a:p>
          </p:txBody>
        </p:sp>
        <p:sp>
          <p:nvSpPr>
            <p:cNvPr id="10" name="文本框 12"/>
            <p:cNvSpPr txBox="1">
              <a:spLocks noChangeArrowheads="1"/>
            </p:cNvSpPr>
            <p:nvPr/>
          </p:nvSpPr>
          <p:spPr bwMode="auto">
            <a:xfrm>
              <a:off x="9503815" y="2490686"/>
              <a:ext cx="1175017" cy="17692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defTabSz="609600" fontAlgn="base">
                <a:defRPr/>
              </a:pPr>
              <a:r>
                <a:rPr kumimoji="1" lang="en-US" altLang="zh-CN" sz="935" i="1">
                  <a:solidFill>
                    <a:schemeClr val="bg1"/>
                  </a:solidFill>
                  <a:latin typeface="Times" pitchFamily="18" charset="0"/>
                  <a:ea typeface="宋体" panose="02010600030101010101" pitchFamily="2" charset="-122"/>
                  <a:cs typeface="Times" pitchFamily="18" charset="0"/>
                </a:rPr>
                <a:t>R90,G203, B245</a:t>
              </a:r>
              <a:endParaRPr kumimoji="1" lang="en-US" altLang="zh-CN" sz="935" i="1">
                <a:solidFill>
                  <a:schemeClr val="bg1"/>
                </a:solidFill>
                <a:latin typeface="Times" pitchFamily="18" charset="0"/>
                <a:ea typeface="宋体" panose="02010600030101010101" pitchFamily="2" charset="-122"/>
                <a:cs typeface="Times" pitchFamily="18" charset="0"/>
              </a:endParaRPr>
            </a:p>
          </p:txBody>
        </p:sp>
      </p:grpSp>
      <p:pic>
        <p:nvPicPr>
          <p:cNvPr id="16" name="Picture 15" descr="ZTE_ppt_design_0202-06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6373284"/>
            <a:ext cx="12192000" cy="516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695951" y="6553201"/>
            <a:ext cx="2921000" cy="2264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 defTabSz="609600" fontAlgn="base">
              <a:defRPr/>
            </a:pPr>
            <a:r>
              <a:rPr kumimoji="1" lang="en-US" sz="800" dirty="0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© ZTEsoft Technology </a:t>
            </a:r>
            <a:r>
              <a:rPr kumimoji="1" lang="en-US" sz="800" dirty="0" err="1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Co.,Ltd</a:t>
            </a:r>
            <a:r>
              <a:rPr kumimoji="1" lang="en-US" sz="800" dirty="0">
                <a:solidFill>
                  <a:srgbClr val="7F7F7F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. All rights reserved</a:t>
            </a:r>
            <a:endParaRPr kumimoji="1" lang="en-US" sz="800" dirty="0">
              <a:solidFill>
                <a:srgbClr val="7F7F7F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8" name="Slide Number Placeholder 5"/>
          <p:cNvSpPr>
            <a:spLocks noGrp="1"/>
          </p:cNvSpPr>
          <p:nvPr/>
        </p:nvSpPr>
        <p:spPr bwMode="auto">
          <a:xfrm>
            <a:off x="317500" y="6466418"/>
            <a:ext cx="558800" cy="4868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defTabSz="609600" fontAlgn="base">
              <a:defRPr/>
            </a:pPr>
            <a:fld id="{909ED34E-68CD-4CBA-8768-968FC3B27E4C}" type="slidenum">
              <a:rPr lang="en-US" sz="1065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lang="en-US" sz="1065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124691" y="6612"/>
            <a:ext cx="12067309" cy="964969"/>
          </a:xfrm>
        </p:spPr>
        <p:txBody>
          <a:bodyPr rtlCol="0" anchor="ctr">
            <a:noAutofit/>
          </a:bodyPr>
          <a:lstStyle>
            <a:lvl1pPr>
              <a:defRPr lang="zh-CN" altLang="en-US" dirty="0">
                <a:solidFill>
                  <a:srgbClr val="008FD4"/>
                </a:solidFill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grpSp>
        <p:nvGrpSpPr>
          <p:cNvPr id="20" name="组合 19"/>
          <p:cNvGrpSpPr/>
          <p:nvPr userDrawn="1"/>
        </p:nvGrpSpPr>
        <p:grpSpPr>
          <a:xfrm>
            <a:off x="10905768" y="6373284"/>
            <a:ext cx="1062600" cy="406400"/>
            <a:chOff x="8150751" y="6475330"/>
            <a:chExt cx="796950" cy="304800"/>
          </a:xfrm>
        </p:grpSpPr>
        <p:sp>
          <p:nvSpPr>
            <p:cNvPr id="21" name="矩形 20"/>
            <p:cNvSpPr/>
            <p:nvPr userDrawn="1"/>
          </p:nvSpPr>
          <p:spPr>
            <a:xfrm>
              <a:off x="8269283" y="6475330"/>
              <a:ext cx="581030" cy="304800"/>
            </a:xfrm>
            <a:prstGeom prst="rect">
              <a:avLst/>
            </a:prstGeom>
            <a:ln>
              <a:noFill/>
            </a:ln>
            <a:effectLst/>
          </p:spPr>
          <p:style>
            <a:lnRef idx="1">
              <a:schemeClr val="accent1"/>
            </a:lnRef>
            <a:fillRef idx="1001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00" fontAlgn="base"/>
              <a:endParaRPr lang="zh-CN" altLang="en-US" sz="2400"/>
            </a:p>
          </p:txBody>
        </p:sp>
        <p:pic>
          <p:nvPicPr>
            <p:cNvPr id="22" name="图片 21" descr="ZTEsoft_Logo.png"/>
            <p:cNvPicPr>
              <a:picLocks noChangeAspect="1"/>
            </p:cNvPicPr>
            <p:nvPr userDrawn="1"/>
          </p:nvPicPr>
          <p:blipFill>
            <a:blip r:embed="rId3" cstate="screen"/>
            <a:stretch>
              <a:fillRect/>
            </a:stretch>
          </p:blipFill>
          <p:spPr>
            <a:xfrm>
              <a:off x="8150751" y="6540190"/>
              <a:ext cx="796950" cy="21023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5" y="0"/>
            <a:ext cx="12192000" cy="6858000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fld id="{FA7626CA-AF04-CA4C-9B5F-13CCA58A0BA4}" type="slidenum">
              <a:rPr kumimoji="1" lang="zh-CN" altLang="en-US" smtClean="0"/>
            </a:fld>
            <a:endParaRPr kumimoji="1"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2659" y="319221"/>
            <a:ext cx="2813116" cy="363600"/>
          </a:xfrm>
          <a:prstGeom prst="rect">
            <a:avLst/>
          </a:prstGeom>
        </p:spPr>
      </p:pic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97205" y="165100"/>
            <a:ext cx="8561705" cy="520065"/>
          </a:xfrm>
        </p:spPr>
        <p:txBody>
          <a:bodyPr vert="horz" lIns="91440" tIns="45720" rIns="91440" bIns="4572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90000"/>
              </a:lnSpc>
              <a:buClrTx/>
              <a:buSzTx/>
              <a:buFontTx/>
              <a:buNone/>
              <a:defRPr kumimoji="0" lang="zh-CN" altLang="en-US" sz="2800" b="0" i="0" u="none" strike="noStrike" kern="1200" cap="none" spc="0" normalizeH="0" baseline="0" noProof="1" dirty="0">
                <a:solidFill>
                  <a:srgbClr val="00B4FF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alphaModFix amt="45000"/>
          </a:blip>
          <a:stretch>
            <a:fillRect/>
          </a:stretch>
        </p:blipFill>
        <p:spPr>
          <a:xfrm>
            <a:off x="3425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5" y="0"/>
            <a:ext cx="12192000" cy="6858000"/>
          </a:xfrm>
          <a:prstGeom prst="rect">
            <a:avLst/>
          </a:prstGeom>
        </p:spPr>
      </p:pic>
      <p:sp>
        <p:nvSpPr>
          <p:cNvPr id="29" name="灯片编号占位符 4"/>
          <p:cNvSpPr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lvl1pPr lvl="0">
              <a:defRPr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fld id="{593C8075-3E75-4E8D-97C6-BD7512F1BFEB}" type="slidenum">
              <a:rPr/>
            </a:fld>
            <a:endParaRPr lang="zh-CN" altLang="en-US"/>
          </a:p>
        </p:txBody>
      </p:sp>
      <p:pic>
        <p:nvPicPr>
          <p:cNvPr id="30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2659" y="319221"/>
            <a:ext cx="2813116" cy="363600"/>
          </a:xfrm>
          <a:prstGeom prst="rect">
            <a:avLst/>
          </a:prstGeom>
        </p:spPr>
      </p:pic>
      <p:sp>
        <p:nvSpPr>
          <p:cNvPr id="31" name="标题 1"/>
          <p:cNvSpPr>
            <a:spLocks noGrp="1"/>
          </p:cNvSpPr>
          <p:nvPr>
            <p:ph type="title" idx="2147483647"/>
          </p:nvPr>
        </p:nvSpPr>
        <p:spPr>
          <a:xfrm>
            <a:off x="496950" y="319221"/>
            <a:ext cx="8561902" cy="365125"/>
          </a:xfrm>
          <a:prstGeom prst="rect">
            <a:avLst/>
          </a:prstGeom>
        </p:spPr>
        <p:txBody>
          <a:bodyPr anchor="t"/>
          <a:lstStyle>
            <a:lvl1pPr lvl="0">
              <a:defRPr sz="2800" b="1" i="0">
                <a:solidFill>
                  <a:schemeClr val="tx1"/>
                </a:solidFill>
                <a:latin typeface="方正兰亭中粗黑简体" panose="02000500000000000000" pitchFamily="2" charset="-122"/>
                <a:ea typeface="方正兰亭中粗黑简体" panose="02000500000000000000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2" name="文本占位符 10"/>
          <p:cNvSpPr>
            <a:spLocks noGrp="1"/>
          </p:cNvSpPr>
          <p:nvPr>
            <p:ph type="body" idx="15" hasCustomPrompt="1"/>
          </p:nvPr>
        </p:nvSpPr>
        <p:spPr>
          <a:xfrm>
            <a:off x="496949" y="1002042"/>
            <a:ext cx="11197745" cy="5354308"/>
          </a:xfrm>
          <a:prstGeom prst="rect">
            <a:avLst/>
          </a:prstGeom>
        </p:spPr>
        <p:txBody>
          <a:bodyPr/>
          <a:lstStyle>
            <a:lvl1pPr marL="0" lvl="0" indent="0">
              <a:buNone/>
              <a:defRPr sz="1400" b="0" i="0">
                <a:solidFill>
                  <a:schemeClr val="tx1"/>
                </a:solidFill>
                <a:latin typeface="方正兰亭细黑简体" panose="02000500000000000000" charset="-122"/>
                <a:ea typeface="方正兰亭细黑简体" panose="02000500000000000000" charset="-122"/>
              </a:defRPr>
            </a:lvl1pPr>
          </a:lstStyle>
          <a:p>
            <a:pPr lvl="0"/>
            <a:r>
              <a:rPr lang="zh-CN" altLang="en-US"/>
              <a:t>单击此处编辑文本样式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23901" y="6640825"/>
            <a:ext cx="2921000" cy="2264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 defTabSz="609600" fontAlgn="base">
              <a:defRPr/>
            </a:pP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© </a:t>
            </a:r>
            <a:r>
              <a:rPr kumimoji="1"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Whale Cloud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Technology </a:t>
            </a:r>
            <a:r>
              <a:rPr kumimoji="1" lang="en-US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Co.,Ltd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All rights reserved</a:t>
            </a:r>
            <a:endParaRPr kumimoji="1" 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8" name="Slide Number Placeholder 5"/>
          <p:cNvSpPr>
            <a:spLocks noGrp="1"/>
          </p:cNvSpPr>
          <p:nvPr/>
        </p:nvSpPr>
        <p:spPr bwMode="auto">
          <a:xfrm>
            <a:off x="317500" y="6448834"/>
            <a:ext cx="558800" cy="4868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defTabSz="609600" fontAlgn="base">
              <a:defRPr/>
            </a:pPr>
            <a:fld id="{9B0B765D-2809-403D-8FBD-AF0D71987AE3}" type="slidenum">
              <a:rPr lang="en-US" sz="105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448183" y="251323"/>
            <a:ext cx="8870400" cy="66037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zh-CN" altLang="en-US" sz="2800" dirty="0">
                <a:solidFill>
                  <a:srgbClr val="00B4FF"/>
                </a:solidFill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grpSp>
        <p:nvGrpSpPr>
          <p:cNvPr id="38" name="组合 37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39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0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1" name="矩形 40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2" name="矩形 41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3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5" name="矩形 44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6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7" name="矩形 46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8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3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1444" y="147052"/>
            <a:ext cx="2630556" cy="6859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448184" y="983975"/>
            <a:ext cx="6721992" cy="5386562"/>
          </a:xfrm>
          <a:prstGeom prst="rect">
            <a:avLst/>
          </a:prstGeom>
        </p:spPr>
        <p:txBody>
          <a:bodyPr rtlCol="0">
            <a:noAutofit/>
          </a:bodyPr>
          <a:lstStyle>
            <a:lvl1pPr marL="0" marR="0" indent="0" algn="l" defTabSz="6096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 kumimoji="1"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kumimoji="1" lang="zh-CN" altLang="en-US" sz="1865" b="0" i="0" kern="1200" dirty="0" smtClean="0">
                <a:solidFill>
                  <a:srgbClr val="404040"/>
                </a:solidFill>
                <a:latin typeface="+mn-lt"/>
                <a:ea typeface="微软雅黑" panose="020B0503020204020204" charset="-122"/>
                <a:cs typeface="+mn-cs"/>
              </a:defRPr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24" name="文本占位符 2"/>
          <p:cNvSpPr>
            <a:spLocks noGrp="1"/>
          </p:cNvSpPr>
          <p:nvPr>
            <p:ph idx="10"/>
          </p:nvPr>
        </p:nvSpPr>
        <p:spPr>
          <a:xfrm>
            <a:off x="7571198" y="983975"/>
            <a:ext cx="4228668" cy="5386562"/>
          </a:xfrm>
          <a:prstGeom prst="rect">
            <a:avLst/>
          </a:prstGeom>
        </p:spPr>
        <p:txBody>
          <a:bodyPr rtlCol="0">
            <a:noAutofit/>
          </a:bodyPr>
          <a:lstStyle>
            <a:lvl1pPr marL="0" marR="0" indent="0" algn="l" defTabSz="6096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 kumimoji="1"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kumimoji="1" lang="zh-CN" altLang="en-US" sz="1865" b="0" i="0" kern="1200" dirty="0" smtClean="0">
                <a:solidFill>
                  <a:srgbClr val="404040"/>
                </a:solidFill>
                <a:latin typeface="+mn-lt"/>
                <a:ea typeface="微软雅黑" panose="020B0503020204020204" charset="-122"/>
                <a:cs typeface="+mn-cs"/>
              </a:defRPr>
            </a:lvl2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grpSp>
        <p:nvGrpSpPr>
          <p:cNvPr id="39" name="组合 38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40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1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2" name="矩形 41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3" name="矩形 42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5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6" name="矩形 45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7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8" name="矩形 47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9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5" name="TextBox 16"/>
          <p:cNvSpPr txBox="1">
            <a:spLocks noChangeArrowheads="1"/>
          </p:cNvSpPr>
          <p:nvPr userDrawn="1"/>
        </p:nvSpPr>
        <p:spPr bwMode="auto">
          <a:xfrm>
            <a:off x="723901" y="6640825"/>
            <a:ext cx="2921000" cy="2264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 defTabSz="609600" fontAlgn="base">
              <a:defRPr/>
            </a:pP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© </a:t>
            </a:r>
            <a:r>
              <a:rPr kumimoji="1"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Whale Cloud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Technology </a:t>
            </a:r>
            <a:r>
              <a:rPr kumimoji="1" lang="en-US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Co.,Ltd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All rights reserved</a:t>
            </a:r>
            <a:endParaRPr kumimoji="1" 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6" name="Slide Number Placeholder 5"/>
          <p:cNvSpPr>
            <a:spLocks noGrp="1"/>
          </p:cNvSpPr>
          <p:nvPr userDrawn="1"/>
        </p:nvSpPr>
        <p:spPr bwMode="auto">
          <a:xfrm>
            <a:off x="317500" y="6448834"/>
            <a:ext cx="558800" cy="4868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defTabSz="609600" fontAlgn="base">
              <a:defRPr/>
            </a:pPr>
            <a:fld id="{9B0B765D-2809-403D-8FBD-AF0D71987AE3}" type="slidenum">
              <a:rPr lang="en-US" sz="105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7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sp>
        <p:nvSpPr>
          <p:cNvPr id="22" name="标题 13"/>
          <p:cNvSpPr>
            <a:spLocks noGrp="1"/>
          </p:cNvSpPr>
          <p:nvPr>
            <p:ph type="title"/>
          </p:nvPr>
        </p:nvSpPr>
        <p:spPr>
          <a:xfrm>
            <a:off x="448183" y="251323"/>
            <a:ext cx="8870400" cy="66037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B4FF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1444" y="147052"/>
            <a:ext cx="2630556" cy="6859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/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797800" y="5939367"/>
            <a:ext cx="184731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defTabSz="609600" fontAlgn="base">
              <a:defRPr/>
            </a:pPr>
            <a:endParaRPr lang="en-US" sz="1800">
              <a:latin typeface="Calibri" panose="020F050202020403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419851" y="5560484"/>
            <a:ext cx="184731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defTabSz="609600" fontAlgn="base">
              <a:defRPr/>
            </a:pPr>
            <a:endParaRPr lang="en-US" sz="1800">
              <a:latin typeface="Calibri" panose="020F050202020403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382685" y="4851400"/>
            <a:ext cx="184731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defTabSz="609600" fontAlgn="base">
              <a:defRPr/>
            </a:pPr>
            <a:endParaRPr lang="en-US" sz="1800">
              <a:latin typeface="Calibri" panose="020F050202020403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6485467" y="4504267"/>
            <a:ext cx="1219200" cy="1219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/>
          <a:lstStyle/>
          <a:p>
            <a:pPr defTabSz="609600" fontAlgn="base">
              <a:defRPr/>
            </a:pPr>
            <a:endParaRPr kumimoji="1" lang="en-US" sz="1800">
              <a:latin typeface="Calibri" panose="020F050202020403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副标题 2"/>
          <p:cNvSpPr>
            <a:spLocks noGrp="1"/>
          </p:cNvSpPr>
          <p:nvPr>
            <p:ph type="subTitle" idx="1"/>
          </p:nvPr>
        </p:nvSpPr>
        <p:spPr>
          <a:xfrm>
            <a:off x="275371" y="4101053"/>
            <a:ext cx="6329211" cy="7503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kumimoji="1" lang="zh-CN" altLang="en-US" sz="2000" b="0" i="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275371" y="2837660"/>
            <a:ext cx="6329211" cy="85209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kumimoji="1" lang="zh-CN" altLang="en-US" sz="4000" b="0" i="0" kern="1200" dirty="0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cs"/>
              </a:defRPr>
            </a:lvl1pPr>
          </a:lstStyle>
          <a:p>
            <a:endParaRPr lang="zh-CN" altLang="en-US" dirty="0"/>
          </a:p>
        </p:txBody>
      </p:sp>
      <p:grpSp>
        <p:nvGrpSpPr>
          <p:cNvPr id="32" name="组合 31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18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19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16" name="矩形 15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14" name="矩形 13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33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3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36" name="矩形 35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37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38" name="矩形 37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39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7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52538" y="267056"/>
            <a:ext cx="3231488" cy="842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"/>
          <p:cNvSpPr>
            <a:spLocks noGrp="1" noChangeArrowheads="1"/>
          </p:cNvSpPr>
          <p:nvPr>
            <p:ph idx="10"/>
          </p:nvPr>
        </p:nvSpPr>
        <p:spPr bwMode="auto">
          <a:xfrm>
            <a:off x="4018085" y="1931763"/>
            <a:ext cx="7403748" cy="284015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kumimoji="1" lang="zh-CN" altLang="en-US" sz="2800" dirty="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kumimoji="1" lang="zh-CN" altLang="en-US" sz="2400" b="0" i="0" kern="1200" dirty="0">
                <a:solidFill>
                  <a:schemeClr val="bg1">
                    <a:lumMod val="9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2pPr>
            <a:lvl3pPr>
              <a:defRPr kumimoji="1" lang="zh-CN" altLang="en-US" sz="2000" b="0" i="0" kern="1200" dirty="0">
                <a:solidFill>
                  <a:schemeClr val="bg1">
                    <a:lumMod val="9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3pPr>
            <a:lvl4pPr>
              <a:defRPr kumimoji="1" lang="zh-CN" altLang="en-US" sz="1600" b="0" i="0" kern="1200" dirty="0">
                <a:solidFill>
                  <a:schemeClr val="bg1">
                    <a:lumMod val="9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4pPr>
            <a:lvl5pPr>
              <a:defRPr kumimoji="1" lang="zh-CN" altLang="en-US" sz="1200" b="0" i="0" kern="1200" dirty="0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</p:txBody>
      </p:sp>
      <p:grpSp>
        <p:nvGrpSpPr>
          <p:cNvPr id="30" name="组合 29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31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32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33" name="矩形 32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34" name="矩形 33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35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37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38" name="矩形 37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39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0" name="矩形 39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1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19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52538" y="266177"/>
            <a:ext cx="3234053" cy="84327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23901" y="6640825"/>
            <a:ext cx="2921000" cy="2264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 defTabSz="609600" fontAlgn="base">
              <a:defRPr/>
            </a:pP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© </a:t>
            </a:r>
            <a:r>
              <a:rPr kumimoji="1"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Whale Cloud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Technology </a:t>
            </a:r>
            <a:r>
              <a:rPr kumimoji="1" lang="en-US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Co.,Ltd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All rights reserved</a:t>
            </a:r>
            <a:endParaRPr kumimoji="1" 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8" name="Slide Number Placeholder 5"/>
          <p:cNvSpPr>
            <a:spLocks noGrp="1"/>
          </p:cNvSpPr>
          <p:nvPr/>
        </p:nvSpPr>
        <p:spPr bwMode="auto">
          <a:xfrm>
            <a:off x="317500" y="6448834"/>
            <a:ext cx="558800" cy="4868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defTabSz="609600" fontAlgn="base">
              <a:defRPr/>
            </a:pPr>
            <a:fld id="{9B0B765D-2809-403D-8FBD-AF0D71987AE3}" type="slidenum">
              <a:rPr lang="en-US" sz="105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448183" y="985204"/>
            <a:ext cx="11351683" cy="535551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kumimoji="1" lang="zh-CN" altLang="en-US" sz="2000" b="0" i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448183" y="251323"/>
            <a:ext cx="8870400" cy="66037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B4FF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38" name="组合 37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39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0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1" name="矩形 40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2" name="矩形 41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3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5" name="矩形 44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6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7" name="矩形 46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8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3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1444" y="147052"/>
            <a:ext cx="2630556" cy="6859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448183" y="983974"/>
            <a:ext cx="5470064" cy="539650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kumimoji="1" lang="zh-CN" altLang="en-US" sz="2000" b="0" i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</p:txBody>
      </p:sp>
      <p:sp>
        <p:nvSpPr>
          <p:cNvPr id="24" name="文本占位符 2"/>
          <p:cNvSpPr>
            <a:spLocks noGrp="1"/>
          </p:cNvSpPr>
          <p:nvPr>
            <p:ph idx="10"/>
          </p:nvPr>
        </p:nvSpPr>
        <p:spPr>
          <a:xfrm>
            <a:off x="6329801" y="983974"/>
            <a:ext cx="5470064" cy="539650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kumimoji="1"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kumimoji="1" lang="zh-CN" altLang="en-US" sz="2000" b="0" i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lvl2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</p:txBody>
      </p:sp>
      <p:grpSp>
        <p:nvGrpSpPr>
          <p:cNvPr id="39" name="组合 38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40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1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2" name="矩形 41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3" name="矩形 42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5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6" name="矩形 45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7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8" name="矩形 47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9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5" name="TextBox 16"/>
          <p:cNvSpPr txBox="1">
            <a:spLocks noChangeArrowheads="1"/>
          </p:cNvSpPr>
          <p:nvPr userDrawn="1"/>
        </p:nvSpPr>
        <p:spPr bwMode="auto">
          <a:xfrm>
            <a:off x="723901" y="6640825"/>
            <a:ext cx="2921000" cy="2264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 defTabSz="609600" fontAlgn="base">
              <a:defRPr/>
            </a:pP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© </a:t>
            </a:r>
            <a:r>
              <a:rPr kumimoji="1"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Whale Cloud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Technology </a:t>
            </a:r>
            <a:r>
              <a:rPr kumimoji="1" lang="en-US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Co.,Ltd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All rights reserved</a:t>
            </a:r>
            <a:endParaRPr kumimoji="1" 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6" name="Slide Number Placeholder 5"/>
          <p:cNvSpPr>
            <a:spLocks noGrp="1"/>
          </p:cNvSpPr>
          <p:nvPr userDrawn="1"/>
        </p:nvSpPr>
        <p:spPr bwMode="auto">
          <a:xfrm>
            <a:off x="317500" y="6448834"/>
            <a:ext cx="558800" cy="4868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defTabSz="609600" fontAlgn="base">
              <a:defRPr/>
            </a:pPr>
            <a:fld id="{9B0B765D-2809-403D-8FBD-AF0D71987AE3}" type="slidenum">
              <a:rPr lang="en-US" sz="105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7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1444" y="147052"/>
            <a:ext cx="2630556" cy="685917"/>
          </a:xfrm>
          <a:prstGeom prst="rect">
            <a:avLst/>
          </a:prstGeom>
        </p:spPr>
      </p:pic>
      <p:sp>
        <p:nvSpPr>
          <p:cNvPr id="22" name="标题 13"/>
          <p:cNvSpPr>
            <a:spLocks noGrp="1"/>
          </p:cNvSpPr>
          <p:nvPr>
            <p:ph type="title"/>
          </p:nvPr>
        </p:nvSpPr>
        <p:spPr>
          <a:xfrm>
            <a:off x="448183" y="251323"/>
            <a:ext cx="8870400" cy="66037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B4FF"/>
                </a:solidFill>
              </a:defRPr>
            </a:lvl1pPr>
          </a:lstStyle>
          <a:p>
            <a:pPr lvl="0"/>
            <a:endParaRPr lang="zh-CN" altLang="en-US" dirty="0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2"/>
          <p:cNvSpPr>
            <a:spLocks noGrp="1"/>
          </p:cNvSpPr>
          <p:nvPr>
            <p:ph idx="1"/>
          </p:nvPr>
        </p:nvSpPr>
        <p:spPr>
          <a:xfrm>
            <a:off x="448184" y="983975"/>
            <a:ext cx="6721992" cy="5386562"/>
          </a:xfrm>
          <a:prstGeom prst="rect">
            <a:avLst/>
          </a:prstGeom>
        </p:spPr>
        <p:txBody>
          <a:bodyPr rtlCol="0">
            <a:noAutofit/>
          </a:bodyPr>
          <a:lstStyle>
            <a:lvl1pPr marL="0" marR="0" indent="0" algn="l" defTabSz="6096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 kumimoji="1"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kumimoji="1" lang="zh-CN" altLang="en-US" sz="1865" b="0" i="0" kern="1200" dirty="0" smtClean="0">
                <a:solidFill>
                  <a:srgbClr val="404040"/>
                </a:solidFill>
                <a:latin typeface="+mn-lt"/>
                <a:ea typeface="微软雅黑" panose="020B0503020204020204" charset="-122"/>
                <a:cs typeface="+mn-cs"/>
              </a:defRPr>
            </a:lvl2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24" name="文本占位符 2"/>
          <p:cNvSpPr>
            <a:spLocks noGrp="1"/>
          </p:cNvSpPr>
          <p:nvPr>
            <p:ph idx="10"/>
          </p:nvPr>
        </p:nvSpPr>
        <p:spPr>
          <a:xfrm>
            <a:off x="7571198" y="983975"/>
            <a:ext cx="4228668" cy="5386562"/>
          </a:xfrm>
          <a:prstGeom prst="rect">
            <a:avLst/>
          </a:prstGeom>
        </p:spPr>
        <p:txBody>
          <a:bodyPr rtlCol="0">
            <a:noAutofit/>
          </a:bodyPr>
          <a:lstStyle>
            <a:lvl1pPr marL="0" marR="0" indent="0" algn="l" defTabSz="6096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 kumimoji="1"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kumimoji="1" lang="zh-CN" altLang="en-US" sz="1865" b="0" i="0" kern="1200" dirty="0" smtClean="0">
                <a:solidFill>
                  <a:srgbClr val="404040"/>
                </a:solidFill>
                <a:latin typeface="+mn-lt"/>
                <a:ea typeface="微软雅黑" panose="020B0503020204020204" charset="-122"/>
                <a:cs typeface="+mn-cs"/>
              </a:defRPr>
            </a:lvl2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grpSp>
        <p:nvGrpSpPr>
          <p:cNvPr id="39" name="组合 38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40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1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2" name="矩形 41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3" name="矩形 42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5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6" name="矩形 45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7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8" name="矩形 47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9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5" name="TextBox 16"/>
          <p:cNvSpPr txBox="1">
            <a:spLocks noChangeArrowheads="1"/>
          </p:cNvSpPr>
          <p:nvPr userDrawn="1"/>
        </p:nvSpPr>
        <p:spPr bwMode="auto">
          <a:xfrm>
            <a:off x="723901" y="6640825"/>
            <a:ext cx="2921000" cy="2264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 defTabSz="609600" fontAlgn="base">
              <a:defRPr/>
            </a:pP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© </a:t>
            </a:r>
            <a:r>
              <a:rPr kumimoji="1"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Whale Cloud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Technology </a:t>
            </a:r>
            <a:r>
              <a:rPr kumimoji="1" lang="en-US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Co.,Ltd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All rights reserved</a:t>
            </a:r>
            <a:endParaRPr kumimoji="1" 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6" name="Slide Number Placeholder 5"/>
          <p:cNvSpPr>
            <a:spLocks noGrp="1"/>
          </p:cNvSpPr>
          <p:nvPr userDrawn="1"/>
        </p:nvSpPr>
        <p:spPr bwMode="auto">
          <a:xfrm>
            <a:off x="317500" y="6448834"/>
            <a:ext cx="558800" cy="4868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defTabSz="609600" fontAlgn="base">
              <a:defRPr/>
            </a:pPr>
            <a:fld id="{9B0B765D-2809-403D-8FBD-AF0D71987AE3}" type="slidenum">
              <a:rPr lang="en-US" sz="105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7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sp>
        <p:nvSpPr>
          <p:cNvPr id="22" name="标题 13"/>
          <p:cNvSpPr>
            <a:spLocks noGrp="1"/>
          </p:cNvSpPr>
          <p:nvPr>
            <p:ph type="title"/>
          </p:nvPr>
        </p:nvSpPr>
        <p:spPr>
          <a:xfrm>
            <a:off x="448183" y="251323"/>
            <a:ext cx="8870400" cy="66037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zh-CN" altLang="en-US" dirty="0">
                <a:solidFill>
                  <a:srgbClr val="00B4FF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1444" y="147052"/>
            <a:ext cx="2630556" cy="6859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感谢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395177" y="3093160"/>
            <a:ext cx="2340190" cy="946442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en-US" sz="4400" baseline="0" dirty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谢 谢！</a:t>
            </a:r>
            <a:endParaRPr lang="en-US" dirty="0"/>
          </a:p>
        </p:txBody>
      </p:sp>
      <p:grpSp>
        <p:nvGrpSpPr>
          <p:cNvPr id="9" name="组合 8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10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11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12" name="矩形 11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13" name="矩形 12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1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15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16" name="矩形 15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17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18" name="矩形 17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19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0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52538" y="267056"/>
            <a:ext cx="3231488" cy="842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图片 4" descr="未标题-1副本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52520" y="6256866"/>
            <a:ext cx="2015067" cy="34078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0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32701" y="5005919"/>
            <a:ext cx="4559300" cy="185208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1" name="图片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313337" y="5882218"/>
            <a:ext cx="2493433" cy="143086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957947" y="151877"/>
            <a:ext cx="3234053" cy="84327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Microsoft JhengHei UI" panose="020B0604030504040204" charset="-120"/>
                <a:cs typeface="Microsoft JhengHei UI" panose="020B0604030504040204" charset="-120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Microsoft JhengHei UI" panose="020B0604030504040204" charset="-120"/>
                <a:cs typeface="Microsoft JhengHei UI" panose="020B0604030504040204" charset="-120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徽标&#10;&#10;低可信度描述已自动生成"/>
          <p:cNvPicPr>
            <a:picLocks noChangeAspect="1"/>
          </p:cNvPicPr>
          <p:nvPr userDrawn="1"/>
        </p:nvPicPr>
        <p:blipFill rotWithShape="1">
          <a:blip r:embed="rId2"/>
          <a:srcRect r="66875"/>
          <a:stretch>
            <a:fillRect/>
          </a:stretch>
        </p:blipFill>
        <p:spPr>
          <a:xfrm>
            <a:off x="0" y="0"/>
            <a:ext cx="40386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39495" y="2684796"/>
            <a:ext cx="3300983" cy="895318"/>
          </a:xfrm>
        </p:spPr>
        <p:txBody>
          <a:bodyPr>
            <a:normAutofit/>
          </a:bodyPr>
          <a:lstStyle>
            <a:lvl1pPr>
              <a:defRPr sz="4300" b="1" i="0">
                <a:solidFill>
                  <a:schemeClr val="bg1"/>
                </a:solidFill>
                <a:latin typeface="+mj-lt"/>
                <a:ea typeface="方正兰亭中粗黑简体" panose="02000500000000000000" pitchFamily="2" charset="-122"/>
              </a:defRPr>
            </a:lvl1pPr>
          </a:lstStyle>
          <a:p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209691" y="6492875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fld id="{FA7626CA-AF04-CA4C-9B5F-13CCA58A0BA4}" type="slidenum">
              <a:rPr kumimoji="1" lang="zh-CN" altLang="en-US" smtClean="0"/>
            </a:fld>
            <a:endParaRPr kumimoji="1" lang="zh-CN" altLang="en-US" dirty="0"/>
          </a:p>
        </p:txBody>
      </p:sp>
      <p:cxnSp>
        <p:nvCxnSpPr>
          <p:cNvPr id="15" name="直线连接符 14"/>
          <p:cNvCxnSpPr/>
          <p:nvPr userDrawn="1"/>
        </p:nvCxnSpPr>
        <p:spPr>
          <a:xfrm>
            <a:off x="0" y="3589258"/>
            <a:ext cx="330098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文本占位符 16"/>
          <p:cNvSpPr>
            <a:spLocks noGrp="1"/>
          </p:cNvSpPr>
          <p:nvPr>
            <p:ph type="body" sz="quarter" idx="13" hasCustomPrompt="1"/>
          </p:nvPr>
        </p:nvSpPr>
        <p:spPr>
          <a:xfrm>
            <a:off x="566928" y="3812620"/>
            <a:ext cx="2733675" cy="658812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b="1" i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sz="2800" dirty="0"/>
              <a:t>目录</a:t>
            </a:r>
            <a:endParaRPr kumimoji="1" lang="zh-CN" altLang="en-US" sz="2800" dirty="0"/>
          </a:p>
        </p:txBody>
      </p:sp>
      <p:sp>
        <p:nvSpPr>
          <p:cNvPr id="22" name="文本占位符 21"/>
          <p:cNvSpPr>
            <a:spLocks noGrp="1"/>
          </p:cNvSpPr>
          <p:nvPr>
            <p:ph type="body" sz="quarter" idx="14" hasCustomPrompt="1"/>
          </p:nvPr>
        </p:nvSpPr>
        <p:spPr>
          <a:xfrm>
            <a:off x="5887766" y="1502386"/>
            <a:ext cx="5208587" cy="4187172"/>
          </a:xfrm>
          <a:noFill/>
        </p:spPr>
        <p:txBody>
          <a:bodyPr wrap="square" rtlCol="0" anchor="t">
            <a:spAutoFit/>
          </a:bodyPr>
          <a:lstStyle>
            <a:lvl1pPr marL="228600" marR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kumimoji="1" lang="zh-CN" altLang="en-US" sz="2400" dirty="0">
                <a:solidFill>
                  <a:srgbClr val="2E2E32"/>
                </a:solidFill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pPr marL="0" lvl="0">
              <a:lnSpc>
                <a:spcPct val="200000"/>
              </a:lnSpc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  <a:p>
            <a:pPr marL="0" lvl="0">
              <a:lnSpc>
                <a:spcPct val="200000"/>
              </a:lnSpc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  <a:p>
            <a:pPr marL="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  <a:p>
            <a:pPr marL="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  <a:p>
            <a:pPr marL="0" marR="0" lvl="0" indent="-228600" algn="l" defTabSz="914400" rtl="0" eaLnBrk="1" fontAlgn="auto" latinLnBrk="0" hangingPunct="1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dirty="0"/>
              <a:t>单击此处添加目录标题</a:t>
            </a:r>
            <a:endParaRPr kumimoji="1"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2659" y="319221"/>
            <a:ext cx="2813116" cy="363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86452" y="359505"/>
            <a:ext cx="2021827" cy="43671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706000"/>
            <a:ext cx="12192000" cy="1152000"/>
          </a:xfrm>
          <a:prstGeom prst="rect">
            <a:avLst/>
          </a:prstGeom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23901" y="6640825"/>
            <a:ext cx="2921000" cy="2264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/>
          <a:lstStyle/>
          <a:p>
            <a:pPr defTabSz="609600" fontAlgn="base">
              <a:defRPr/>
            </a:pP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© </a:t>
            </a:r>
            <a:r>
              <a:rPr kumimoji="1" lang="en-US" altLang="zh-CN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Whale Cloud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Technology </a:t>
            </a:r>
            <a:r>
              <a:rPr kumimoji="1" lang="en-US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Co.,Ltd</a:t>
            </a:r>
            <a:r>
              <a:rPr kumimoji="1" lang="en-U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All rights reserved</a:t>
            </a:r>
            <a:endParaRPr kumimoji="1" lang="en-US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8" name="Slide Number Placeholder 5"/>
          <p:cNvSpPr>
            <a:spLocks noGrp="1"/>
          </p:cNvSpPr>
          <p:nvPr/>
        </p:nvSpPr>
        <p:spPr bwMode="auto">
          <a:xfrm>
            <a:off x="317500" y="6448834"/>
            <a:ext cx="558800" cy="4868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defTabSz="609600" fontAlgn="base">
              <a:defRPr/>
            </a:pPr>
            <a:fld id="{9B0B765D-2809-403D-8FBD-AF0D71987AE3}" type="slidenum">
              <a:rPr lang="en-US" sz="105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rPr>
            </a:fld>
            <a:endParaRPr 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 userDrawn="1"/>
        </p:nvGrpSpPr>
        <p:grpSpPr>
          <a:xfrm>
            <a:off x="12345481" y="4493684"/>
            <a:ext cx="1509183" cy="2000182"/>
            <a:chOff x="12345481" y="4493684"/>
            <a:chExt cx="1509183" cy="2000182"/>
          </a:xfrm>
        </p:grpSpPr>
        <p:sp>
          <p:nvSpPr>
            <p:cNvPr id="39" name="矩形 18"/>
            <p:cNvSpPr/>
            <p:nvPr/>
          </p:nvSpPr>
          <p:spPr bwMode="auto">
            <a:xfrm>
              <a:off x="12345481" y="4493684"/>
              <a:ext cx="338667" cy="338667"/>
            </a:xfrm>
            <a:prstGeom prst="rect">
              <a:avLst/>
            </a:prstGeom>
            <a:solidFill>
              <a:srgbClr val="00B4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0" name="文本框 19"/>
            <p:cNvSpPr txBox="1">
              <a:spLocks noChangeArrowheads="1"/>
            </p:cNvSpPr>
            <p:nvPr/>
          </p:nvSpPr>
          <p:spPr bwMode="auto">
            <a:xfrm>
              <a:off x="12635464" y="453601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G180, B255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1" name="矩形 40"/>
            <p:cNvSpPr/>
            <p:nvPr/>
          </p:nvSpPr>
          <p:spPr bwMode="auto">
            <a:xfrm>
              <a:off x="12345481" y="4901455"/>
              <a:ext cx="338667" cy="338667"/>
            </a:xfrm>
            <a:prstGeom prst="rect">
              <a:avLst/>
            </a:prstGeom>
            <a:solidFill>
              <a:srgbClr val="FF6E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2" name="矩形 41"/>
            <p:cNvSpPr/>
            <p:nvPr/>
          </p:nvSpPr>
          <p:spPr bwMode="auto">
            <a:xfrm>
              <a:off x="12345481" y="5312337"/>
              <a:ext cx="338667" cy="338667"/>
            </a:xfrm>
            <a:prstGeom prst="rect">
              <a:avLst/>
            </a:prstGeom>
            <a:solidFill>
              <a:srgbClr val="D20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3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4956064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R255, G110, B0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4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347888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R210, G0,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5" name="矩形 44"/>
            <p:cNvSpPr/>
            <p:nvPr userDrawn="1"/>
          </p:nvSpPr>
          <p:spPr bwMode="auto">
            <a:xfrm>
              <a:off x="12345481" y="5710518"/>
              <a:ext cx="338667" cy="338667"/>
            </a:xfrm>
            <a:prstGeom prst="rect">
              <a:avLst/>
            </a:prstGeom>
            <a:solidFill>
              <a:srgbClr val="00F0B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6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5746069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R0, G240, B190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  <p:sp>
          <p:nvSpPr>
            <p:cNvPr id="47" name="矩形 46"/>
            <p:cNvSpPr/>
            <p:nvPr userDrawn="1"/>
          </p:nvSpPr>
          <p:spPr bwMode="auto">
            <a:xfrm>
              <a:off x="12345481" y="6155199"/>
              <a:ext cx="338667" cy="33866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6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1800"/>
            </a:p>
          </p:txBody>
        </p:sp>
        <p:sp>
          <p:nvSpPr>
            <p:cNvPr id="48" name="文本框 19"/>
            <p:cNvSpPr txBox="1">
              <a:spLocks noChangeArrowheads="1"/>
            </p:cNvSpPr>
            <p:nvPr userDrawn="1"/>
          </p:nvSpPr>
          <p:spPr bwMode="auto">
            <a:xfrm>
              <a:off x="12635464" y="6190750"/>
              <a:ext cx="1219200" cy="23589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defTabSz="609600" fontAlgn="base"/>
              <a:r>
                <a:rPr kumimoji="1" lang="en-US" altLang="zh-CN" sz="935" i="1" dirty="0">
                  <a:solidFill>
                    <a:schemeClr val="bg1"/>
                  </a:solidFill>
                  <a:latin typeface="Times"/>
                  <a:ea typeface="Times"/>
                  <a:cs typeface="Times"/>
                </a:rPr>
                <a:t>R89, G87, B87</a:t>
              </a:r>
              <a:endParaRPr kumimoji="1" lang="zh-CN" altLang="en-US" sz="935" i="1" dirty="0">
                <a:solidFill>
                  <a:schemeClr val="bg1"/>
                </a:solidFill>
                <a:latin typeface="Times"/>
                <a:ea typeface="Times"/>
                <a:cs typeface="Times"/>
              </a:endParaRPr>
            </a:p>
          </p:txBody>
        </p:sp>
      </p:grpSp>
      <p:sp>
        <p:nvSpPr>
          <p:cNvPr id="23" name="Rectangle 8"/>
          <p:cNvSpPr>
            <a:spLocks noChangeArrowheads="1"/>
          </p:cNvSpPr>
          <p:nvPr userDrawn="1"/>
        </p:nvSpPr>
        <p:spPr bwMode="auto">
          <a:xfrm>
            <a:off x="12191999" y="1735613"/>
            <a:ext cx="1541585" cy="228025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4589" tIns="62300" rIns="124589" bIns="62300" anchor="b" anchorCtr="1">
            <a:spAutoFit/>
          </a:bodyPr>
          <a:lstStyle/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：24-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40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olor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Subtitle: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ype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ize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20pt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白色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</a:t>
            </a:r>
            <a:r>
              <a:rPr 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35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深色</a:t>
            </a: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endParaRPr lang="en-US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Content: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Type：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微软雅黑</a:t>
            </a:r>
            <a:endParaRPr lang="zh-CN" altLang="zh-CN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Size：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14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-24</a:t>
            </a:r>
            <a:r>
              <a:rPr lang="en-US" altLang="ja-JP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pt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  <a:p>
            <a:pPr algn="l" defTabSz="1246505" fontAlgn="base">
              <a:defRPr/>
            </a:pP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Color: 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黑色</a:t>
            </a:r>
            <a:r>
              <a: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,25%</a:t>
            </a:r>
            <a:r>
              <a:rPr lang="zh-CN" altLang="en-US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00000000000000000" charset="-122"/>
              </a:rPr>
              <a:t>淡色</a:t>
            </a:r>
            <a:endParaRPr lang="en-US" altLang="ja-JP" sz="10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Heiti SC Light" panose="02000000000000000000" charset="-122"/>
            </a:endParaRPr>
          </a:p>
        </p:txBody>
      </p:sp>
      <p:grpSp>
        <p:nvGrpSpPr>
          <p:cNvPr id="20" name="组合 19"/>
          <p:cNvGrpSpPr/>
          <p:nvPr userDrawn="1"/>
        </p:nvGrpSpPr>
        <p:grpSpPr>
          <a:xfrm>
            <a:off x="466957" y="1450640"/>
            <a:ext cx="11143157" cy="5197479"/>
            <a:chOff x="466957" y="1427523"/>
            <a:chExt cx="11143157" cy="5197479"/>
          </a:xfrm>
        </p:grpSpPr>
        <p:sp>
          <p:nvSpPr>
            <p:cNvPr id="21" name="矩形 20"/>
            <p:cNvSpPr/>
            <p:nvPr/>
          </p:nvSpPr>
          <p:spPr>
            <a:xfrm>
              <a:off x="8257029" y="1434075"/>
              <a:ext cx="3353085" cy="5176051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zh-CN" altLang="en-US" sz="1600" b="1" kern="0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22" name="标注: 右箭头 21"/>
            <p:cNvSpPr/>
            <p:nvPr/>
          </p:nvSpPr>
          <p:spPr>
            <a:xfrm>
              <a:off x="4152470" y="1427523"/>
              <a:ext cx="4767161" cy="5197479"/>
            </a:xfrm>
            <a:prstGeom prst="rightArrowCallout">
              <a:avLst>
                <a:gd name="adj1" fmla="val 30644"/>
                <a:gd name="adj2" fmla="val 25000"/>
                <a:gd name="adj3" fmla="val 8459"/>
                <a:gd name="adj4" fmla="val 86213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zh-CN" altLang="en-US" sz="1600" b="1" kern="0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24" name="标注: 右箭头 23"/>
            <p:cNvSpPr/>
            <p:nvPr/>
          </p:nvSpPr>
          <p:spPr>
            <a:xfrm>
              <a:off x="466957" y="1427523"/>
              <a:ext cx="4277917" cy="5197479"/>
            </a:xfrm>
            <a:prstGeom prst="rightArrowCallout">
              <a:avLst>
                <a:gd name="adj1" fmla="val 30931"/>
                <a:gd name="adj2" fmla="val 25000"/>
                <a:gd name="adj3" fmla="val 8862"/>
                <a:gd name="adj4" fmla="val 86282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zh-CN" altLang="en-US" sz="1600" b="1" kern="0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924" t="29923"/>
          <a:stretch>
            <a:fillRect/>
          </a:stretch>
        </p:blipFill>
        <p:spPr>
          <a:xfrm flipH="1">
            <a:off x="0" y="2052104"/>
            <a:ext cx="7047781" cy="480589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924" t="29923"/>
          <a:stretch>
            <a:fillRect/>
          </a:stretch>
        </p:blipFill>
        <p:spPr>
          <a:xfrm flipH="1">
            <a:off x="1" y="2052104"/>
            <a:ext cx="9397041" cy="4805896"/>
          </a:xfrm>
          <a:prstGeom prst="rect">
            <a:avLst/>
          </a:prstGeom>
        </p:spPr>
      </p:pic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34500" y="62710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方正黑体简体" panose="02000000000000000000" pitchFamily="2" charset="-122"/>
                <a:ea typeface="方正黑体简体" panose="02000000000000000000" pitchFamily="2" charset="-122"/>
              </a:defRPr>
            </a:lvl1pPr>
          </a:lstStyle>
          <a:p>
            <a:fld id="{AA5BFF5B-1AF6-4112-BF8F-D731FFC5EBCD}" type="slidenum">
              <a:rPr lang="zh-CN" altLang="en-US" smtClean="0"/>
            </a:fld>
            <a:endParaRPr lang="zh-CN" altLang="en-US"/>
          </a:p>
        </p:txBody>
      </p:sp>
      <p:cxnSp>
        <p:nvCxnSpPr>
          <p:cNvPr id="14" name="直线连接符 13"/>
          <p:cNvCxnSpPr/>
          <p:nvPr/>
        </p:nvCxnSpPr>
        <p:spPr>
          <a:xfrm>
            <a:off x="64670" y="812800"/>
            <a:ext cx="9079330" cy="0"/>
          </a:xfrm>
          <a:prstGeom prst="line">
            <a:avLst/>
          </a:prstGeom>
          <a:ln w="127000">
            <a:gradFill flip="none" rotWithShape="1">
              <a:gsLst>
                <a:gs pos="9000">
                  <a:schemeClr val="accent1">
                    <a:lumMod val="9000"/>
                    <a:lumOff val="91000"/>
                    <a:alpha val="56000"/>
                  </a:schemeClr>
                </a:gs>
                <a:gs pos="39000">
                  <a:schemeClr val="accent1">
                    <a:lumMod val="45000"/>
                    <a:lumOff val="55000"/>
                    <a:alpha val="49000"/>
                  </a:schemeClr>
                </a:gs>
                <a:gs pos="68000">
                  <a:schemeClr val="accent1">
                    <a:lumMod val="45000"/>
                    <a:lumOff val="55000"/>
                  </a:schemeClr>
                </a:gs>
                <a:gs pos="96000">
                  <a:srgbClr val="1184CF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610" y="-69214"/>
            <a:ext cx="1852076" cy="138905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23" y="6049296"/>
            <a:ext cx="1078272" cy="808704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27635" y="108280"/>
            <a:ext cx="8153400" cy="611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2800" b="1">
                <a:solidFill>
                  <a:srgbClr val="0B85CF"/>
                </a:solidFill>
                <a:latin typeface="方正黑体简体" panose="02000000000000000000" pitchFamily="2" charset="-122"/>
                <a:ea typeface="方正黑体简体" panose="02000000000000000000" pitchFamily="2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en-US" dirty="0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5" y="0"/>
            <a:ext cx="12192000" cy="6858000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209691" y="6492875"/>
            <a:ext cx="2743200" cy="365125"/>
          </a:xfrm>
        </p:spPr>
        <p:txBody>
          <a:bodyPr/>
          <a:lstStyle>
            <a:lvl1pPr>
              <a:defRPr>
                <a:latin typeface="方正兰亭准黑简体" panose="02000500000000000000" charset="-122"/>
                <a:ea typeface="方正兰亭准黑简体" panose="02000500000000000000" charset="-122"/>
                <a:sym typeface="方正兰亭准黑简体" panose="02000500000000000000" charset="-122"/>
              </a:defRPr>
            </a:lvl1pPr>
          </a:lstStyle>
          <a:p>
            <a:fld id="{FA7626CA-AF04-CA4C-9B5F-13CCA58A0BA4}" type="slidenum">
              <a:rPr kumimoji="1" lang="zh-CN" altLang="en-US" smtClean="0"/>
            </a:fld>
            <a:endParaRPr kumimoji="1"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42659" y="319221"/>
            <a:ext cx="2813116" cy="363600"/>
          </a:xfrm>
          <a:prstGeom prst="rect">
            <a:avLst/>
          </a:prstGeom>
        </p:spPr>
      </p:pic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96950" y="319221"/>
            <a:ext cx="8561902" cy="365125"/>
          </a:xfrm>
        </p:spPr>
        <p:txBody>
          <a:bodyPr anchor="t">
            <a:noAutofit/>
          </a:bodyPr>
          <a:lstStyle>
            <a:lvl1pPr>
              <a:defRPr sz="2800" b="1" i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  <p:sp>
        <p:nvSpPr>
          <p:cNvPr id="10" name="文本占位符 10"/>
          <p:cNvSpPr>
            <a:spLocks noGrp="1"/>
          </p:cNvSpPr>
          <p:nvPr>
            <p:ph type="body" sz="quarter" idx="15" hasCustomPrompt="1"/>
          </p:nvPr>
        </p:nvSpPr>
        <p:spPr>
          <a:xfrm>
            <a:off x="496949" y="1002042"/>
            <a:ext cx="11197745" cy="5354308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zh-CN" altLang="en-US" dirty="0"/>
              <a:t>单击此处编辑文本样式</a:t>
            </a:r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61444" y="147053"/>
            <a:ext cx="2630556" cy="68591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/>
          <a:srcRect t="99119"/>
          <a:stretch>
            <a:fillRect/>
          </a:stretch>
        </p:blipFill>
        <p:spPr>
          <a:xfrm>
            <a:off x="1" y="6797615"/>
            <a:ext cx="12191999" cy="60385"/>
          </a:xfrm>
          <a:prstGeom prst="rect">
            <a:avLst/>
          </a:prstGeom>
        </p:spPr>
      </p:pic>
      <p:sp>
        <p:nvSpPr>
          <p:cNvPr id="14" name="任意多边形: 形状 13"/>
          <p:cNvSpPr/>
          <p:nvPr userDrawn="1"/>
        </p:nvSpPr>
        <p:spPr>
          <a:xfrm>
            <a:off x="7168424" y="0"/>
            <a:ext cx="5023577" cy="60385"/>
          </a:xfrm>
          <a:custGeom>
            <a:avLst/>
            <a:gdLst>
              <a:gd name="connsiteX0" fmla="*/ 0 w 5539671"/>
              <a:gd name="connsiteY0" fmla="*/ 0 h 66577"/>
              <a:gd name="connsiteX1" fmla="*/ 5539671 w 5539671"/>
              <a:gd name="connsiteY1" fmla="*/ 0 h 66577"/>
              <a:gd name="connsiteX2" fmla="*/ 5539671 w 5539671"/>
              <a:gd name="connsiteY2" fmla="*/ 66577 h 66577"/>
              <a:gd name="connsiteX3" fmla="*/ 341691 w 5539671"/>
              <a:gd name="connsiteY3" fmla="*/ 66577 h 66577"/>
              <a:gd name="connsiteX4" fmla="*/ 69442 w 5539671"/>
              <a:gd name="connsiteY4" fmla="*/ 25417 h 66577"/>
              <a:gd name="connsiteX5" fmla="*/ 0 w 5539671"/>
              <a:gd name="connsiteY5" fmla="*/ 0 h 6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39671" h="66577">
                <a:moveTo>
                  <a:pt x="0" y="0"/>
                </a:moveTo>
                <a:lnTo>
                  <a:pt x="5539671" y="0"/>
                </a:lnTo>
                <a:lnTo>
                  <a:pt x="5539671" y="66577"/>
                </a:lnTo>
                <a:lnTo>
                  <a:pt x="341691" y="66577"/>
                </a:lnTo>
                <a:cubicBezTo>
                  <a:pt x="246886" y="66577"/>
                  <a:pt x="155446" y="52167"/>
                  <a:pt x="69442" y="25417"/>
                </a:cubicBez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09600" fontAlgn="base"/>
            <a:endParaRPr lang="zh-CN" altLang="en-US" sz="1800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50010" y="4863520"/>
            <a:ext cx="1633378" cy="279373"/>
          </a:xfrm>
        </p:spPr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391732" y="4863520"/>
            <a:ext cx="2216727" cy="27937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016804" y="4863520"/>
            <a:ext cx="1633378" cy="279373"/>
          </a:xfrm>
        </p:spPr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9.xml"/><Relationship Id="rId20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7" Type="http://schemas.openxmlformats.org/officeDocument/2006/relationships/theme" Target="../theme/theme4.xml"/><Relationship Id="rId16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0.xml"/><Relationship Id="rId8" Type="http://schemas.openxmlformats.org/officeDocument/2006/relationships/slideLayout" Target="../slideLayouts/slideLayout59.xml"/><Relationship Id="rId7" Type="http://schemas.openxmlformats.org/officeDocument/2006/relationships/slideLayout" Target="../slideLayouts/slideLayout58.xml"/><Relationship Id="rId6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4.xml"/><Relationship Id="rId2" Type="http://schemas.openxmlformats.org/officeDocument/2006/relationships/slideLayout" Target="../slideLayouts/slideLayout53.xml"/><Relationship Id="rId13" Type="http://schemas.openxmlformats.org/officeDocument/2006/relationships/theme" Target="../theme/theme5.xml"/><Relationship Id="rId12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1.xml"/><Relationship Id="rId1" Type="http://schemas.openxmlformats.org/officeDocument/2006/relationships/slideLayout" Target="../slideLayouts/slideLayout52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2.xml"/><Relationship Id="rId8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0.xml"/><Relationship Id="rId6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6.xml"/><Relationship Id="rId21" Type="http://schemas.openxmlformats.org/officeDocument/2006/relationships/theme" Target="../theme/theme6.xml"/><Relationship Id="rId20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2.xml"/><Relationship Id="rId8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0.xml"/><Relationship Id="rId6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5.xml"/><Relationship Id="rId18" Type="http://schemas.openxmlformats.org/officeDocument/2006/relationships/theme" Target="../theme/theme7.xml"/><Relationship Id="rId17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3.xml"/><Relationship Id="rId1" Type="http://schemas.openxmlformats.org/officeDocument/2006/relationships/slideLayout" Target="../slideLayouts/slideLayout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78367" y="1185495"/>
            <a:ext cx="11322051" cy="49704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44500" y="397935"/>
            <a:ext cx="8461375" cy="550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09600" rtl="0" eaLnBrk="1" fontAlgn="base" hangingPunct="1">
        <a:spcBef>
          <a:spcPct val="0"/>
        </a:spcBef>
        <a:spcAft>
          <a:spcPct val="0"/>
        </a:spcAft>
        <a:defRPr kumimoji="1" lang="zh-CN" altLang="en-US" sz="3200" kern="1200" dirty="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1pPr>
      <a:lvl2pPr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2pPr>
      <a:lvl3pPr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3pPr>
      <a:lvl4pPr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4pPr>
      <a:lvl5pPr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5pPr>
      <a:lvl6pPr marL="609600"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6pPr>
      <a:lvl7pPr marL="1219200"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7pPr>
      <a:lvl8pPr marL="1828800"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8pPr>
      <a:lvl9pPr marL="2438400"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9pPr>
    </p:titleStyle>
    <p:bodyStyle>
      <a:lvl1pPr marL="457200" indent="-457200" algn="l" defTabSz="6096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微软雅黑" panose="020B0503020204020204" charset="-122"/>
          <a:cs typeface="+mn-cs"/>
        </a:defRPr>
      </a:lvl1pPr>
      <a:lvl2pPr marL="990600" indent="-381000" algn="l" defTabSz="6096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>
              <a:lumMod val="75000"/>
              <a:lumOff val="25000"/>
            </a:schemeClr>
          </a:solidFill>
          <a:latin typeface="+mn-lt"/>
          <a:ea typeface="微软雅黑" panose="020B0503020204020204" charset="-122"/>
          <a:cs typeface="+mn-cs"/>
        </a:defRPr>
      </a:lvl2pPr>
      <a:lvl3pPr marL="1524000" indent="-304800" algn="l" defTabSz="6096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135" kern="1200">
          <a:solidFill>
            <a:schemeClr val="tx1">
              <a:lumMod val="75000"/>
              <a:lumOff val="25000"/>
            </a:schemeClr>
          </a:solidFill>
          <a:latin typeface="+mn-lt"/>
          <a:ea typeface="微软雅黑" panose="020B0503020204020204" charset="-122"/>
          <a:cs typeface="+mn-cs"/>
        </a:defRPr>
      </a:lvl3pPr>
      <a:lvl4pPr marL="2133600" indent="-304800" algn="l" defTabSz="6096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865" kern="1200">
          <a:solidFill>
            <a:schemeClr val="tx1">
              <a:lumMod val="75000"/>
              <a:lumOff val="25000"/>
            </a:schemeClr>
          </a:solidFill>
          <a:latin typeface="+mn-lt"/>
          <a:ea typeface="微软雅黑" panose="020B0503020204020204" charset="-122"/>
          <a:cs typeface="+mn-cs"/>
        </a:defRPr>
      </a:lvl4pPr>
      <a:lvl5pPr marL="2743200" indent="-304800" algn="l" defTabSz="6096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微软雅黑" panose="020B0503020204020204" charset="-122"/>
          <a:cs typeface="+mn-cs"/>
        </a:defRPr>
      </a:lvl5pPr>
      <a:lvl6pPr marL="3352800" indent="-304800" algn="l" defTabSz="609600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609600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609600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609600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面-上"/>
          <p:cNvSpPr/>
          <p:nvPr userDrawn="1"/>
        </p:nvSpPr>
        <p:spPr>
          <a:xfrm>
            <a:off x="5778500" y="-22860000"/>
            <a:ext cx="635000" cy="635000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" name="页面-下"/>
          <p:cNvSpPr/>
          <p:nvPr userDrawn="1"/>
        </p:nvSpPr>
        <p:spPr>
          <a:xfrm>
            <a:off x="5778500" y="22860000"/>
            <a:ext cx="635000" cy="635000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" name="页面-上"/>
          <p:cNvSpPr/>
          <p:nvPr userDrawn="1"/>
        </p:nvSpPr>
        <p:spPr>
          <a:xfrm>
            <a:off x="5778500" y="-22860000"/>
            <a:ext cx="635000" cy="635000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页面-下"/>
          <p:cNvSpPr/>
          <p:nvPr userDrawn="1"/>
        </p:nvSpPr>
        <p:spPr>
          <a:xfrm>
            <a:off x="5778500" y="22860000"/>
            <a:ext cx="635000" cy="635000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dirty="0"/>
              <a:t>单击此处编辑母版文本样式</a:t>
            </a:r>
            <a:endParaRPr kumimoji="1" lang="zh-CN" altLang="en-US" dirty="0"/>
          </a:p>
          <a:p>
            <a:pPr lvl="1"/>
            <a:r>
              <a:rPr kumimoji="1" lang="zh-CN" altLang="en-US" dirty="0"/>
              <a:t>二级</a:t>
            </a:r>
            <a:endParaRPr kumimoji="1" lang="zh-CN" altLang="en-US" dirty="0"/>
          </a:p>
          <a:p>
            <a:pPr lvl="2"/>
            <a:r>
              <a:rPr kumimoji="1" lang="zh-CN" altLang="en-US" dirty="0"/>
              <a:t>三级</a:t>
            </a:r>
            <a:endParaRPr kumimoji="1" lang="zh-CN" altLang="en-US" dirty="0"/>
          </a:p>
          <a:p>
            <a:pPr lvl="3"/>
            <a:r>
              <a:rPr kumimoji="1" lang="zh-CN" altLang="en-US" dirty="0"/>
              <a:t>四级</a:t>
            </a:r>
            <a:endParaRPr kumimoji="1" lang="zh-CN" altLang="en-US" dirty="0"/>
          </a:p>
          <a:p>
            <a:pPr lvl="4"/>
            <a:r>
              <a:rPr kumimoji="1" lang="zh-CN" altLang="en-US" dirty="0"/>
              <a:t>五级</a:t>
            </a:r>
            <a:endParaRPr kumimoji="1"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209691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FA7626CA-AF04-CA4C-9B5F-13CCA58A0BA4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>
            <a:off x="-2290814" y="-9625"/>
            <a:ext cx="2290813" cy="841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en-US" altLang="zh-CN" sz="12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Title:</a:t>
            </a:r>
            <a:endParaRPr kumimoji="1" lang="en-US" altLang="zh-CN" sz="1200" b="0" i="0" dirty="0">
              <a:latin typeface="FZLanTingHeiS-M-GB" panose="02000000000000000000" pitchFamily="2" charset="-122"/>
              <a:ea typeface="FZLanTingHeiS-M-GB" panose="02000000000000000000" pitchFamily="2" charset="-122"/>
            </a:endParaRPr>
          </a:p>
          <a:p>
            <a:pPr>
              <a:lnSpc>
                <a:spcPts val="2000"/>
              </a:lnSpc>
            </a:pPr>
            <a:r>
              <a:rPr kumimoji="1" lang="en-US" altLang="zh-CN" sz="12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Type:</a:t>
            </a:r>
            <a:r>
              <a:rPr kumimoji="1" lang="zh-CN" altLang="en-US" sz="12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方正兰亭中粗黑简体</a:t>
            </a:r>
            <a:endParaRPr kumimoji="1" lang="en-US" altLang="zh-CN" sz="1200" b="0" i="0" dirty="0">
              <a:latin typeface="FZLanTingHeiS-M-GB" panose="02000000000000000000" pitchFamily="2" charset="-122"/>
              <a:ea typeface="FZLanTingHeiS-M-GB" panose="02000000000000000000" pitchFamily="2" charset="-122"/>
            </a:endParaRPr>
          </a:p>
          <a:p>
            <a:pPr>
              <a:lnSpc>
                <a:spcPts val="2000"/>
              </a:lnSpc>
            </a:pPr>
            <a:r>
              <a:rPr kumimoji="1" lang="en-US" altLang="zh-CN" sz="12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Size:20-40pt</a:t>
            </a:r>
            <a:endParaRPr kumimoji="1" lang="en-US" altLang="zh-CN" sz="1200" b="0" i="0" dirty="0">
              <a:latin typeface="FZLanTingHeiS-M-GB" panose="02000000000000000000" pitchFamily="2" charset="-122"/>
              <a:ea typeface="FZLanTingHeiS-M-GB" panose="02000000000000000000" pitchFamily="2" charset="-122"/>
            </a:endParaRPr>
          </a:p>
        </p:txBody>
      </p:sp>
      <p:sp>
        <p:nvSpPr>
          <p:cNvPr id="27" name="矩形 26"/>
          <p:cNvSpPr/>
          <p:nvPr userDrawn="1"/>
        </p:nvSpPr>
        <p:spPr>
          <a:xfrm>
            <a:off x="-2235879" y="2980868"/>
            <a:ext cx="542260" cy="542260"/>
          </a:xfrm>
          <a:prstGeom prst="rect">
            <a:avLst/>
          </a:prstGeom>
          <a:solidFill>
            <a:srgbClr val="28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>
              <a:ln>
                <a:noFill/>
              </a:ln>
            </a:endParaRPr>
          </a:p>
        </p:txBody>
      </p:sp>
      <p:sp>
        <p:nvSpPr>
          <p:cNvPr id="28" name="矩形 27"/>
          <p:cNvSpPr/>
          <p:nvPr userDrawn="1"/>
        </p:nvSpPr>
        <p:spPr>
          <a:xfrm>
            <a:off x="-2235879" y="3936969"/>
            <a:ext cx="542260" cy="542260"/>
          </a:xfrm>
          <a:prstGeom prst="rect">
            <a:avLst/>
          </a:prstGeom>
          <a:solidFill>
            <a:srgbClr val="008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>
              <a:ln>
                <a:noFill/>
              </a:ln>
            </a:endParaRPr>
          </a:p>
        </p:txBody>
      </p:sp>
      <p:sp>
        <p:nvSpPr>
          <p:cNvPr id="29" name="矩形 28"/>
          <p:cNvSpPr/>
          <p:nvPr userDrawn="1"/>
        </p:nvSpPr>
        <p:spPr>
          <a:xfrm>
            <a:off x="-2235879" y="4857472"/>
            <a:ext cx="542260" cy="542260"/>
          </a:xfrm>
          <a:prstGeom prst="rect">
            <a:avLst/>
          </a:prstGeom>
          <a:solidFill>
            <a:srgbClr val="8254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>
              <a:ln>
                <a:noFill/>
              </a:ln>
            </a:endParaRPr>
          </a:p>
        </p:txBody>
      </p:sp>
      <p:sp>
        <p:nvSpPr>
          <p:cNvPr id="30" name="矩形 29"/>
          <p:cNvSpPr/>
          <p:nvPr userDrawn="1"/>
        </p:nvSpPr>
        <p:spPr>
          <a:xfrm>
            <a:off x="-2235879" y="5782795"/>
            <a:ext cx="542260" cy="542260"/>
          </a:xfrm>
          <a:prstGeom prst="rect">
            <a:avLst/>
          </a:prstGeom>
          <a:solidFill>
            <a:srgbClr val="2E2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>
              <a:ln>
                <a:noFill/>
              </a:ln>
            </a:endParaRPr>
          </a:p>
        </p:txBody>
      </p:sp>
      <p:sp>
        <p:nvSpPr>
          <p:cNvPr id="31" name="文本框 30"/>
          <p:cNvSpPr txBox="1"/>
          <p:nvPr userDrawn="1"/>
        </p:nvSpPr>
        <p:spPr>
          <a:xfrm>
            <a:off x="-2290814" y="3577576"/>
            <a:ext cx="1912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RGB:40/230/230</a:t>
            </a:r>
            <a:endParaRPr kumimoji="1" lang="en-US" altLang="zh-CN" sz="1000" b="0" i="0" dirty="0">
              <a:latin typeface="FZLanTingHeiS-M-GB" panose="02000000000000000000" pitchFamily="2" charset="-122"/>
              <a:ea typeface="FZLanTingHeiS-M-GB" panose="02000000000000000000" pitchFamily="2" charset="-122"/>
            </a:endParaRPr>
          </a:p>
        </p:txBody>
      </p:sp>
      <p:sp>
        <p:nvSpPr>
          <p:cNvPr id="32" name="文本框 31"/>
          <p:cNvSpPr txBox="1"/>
          <p:nvPr userDrawn="1"/>
        </p:nvSpPr>
        <p:spPr>
          <a:xfrm>
            <a:off x="-2290814" y="4492337"/>
            <a:ext cx="1912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RGB:0/130/255</a:t>
            </a:r>
            <a:endParaRPr kumimoji="1" lang="en-US" altLang="zh-CN" sz="1000" b="0" i="0" dirty="0">
              <a:latin typeface="FZLanTingHeiS-M-GB" panose="02000000000000000000" pitchFamily="2" charset="-122"/>
              <a:ea typeface="FZLanTingHeiS-M-GB" panose="02000000000000000000" pitchFamily="2" charset="-122"/>
            </a:endParaRPr>
          </a:p>
        </p:txBody>
      </p:sp>
      <p:sp>
        <p:nvSpPr>
          <p:cNvPr id="33" name="文本框 32"/>
          <p:cNvSpPr txBox="1"/>
          <p:nvPr userDrawn="1"/>
        </p:nvSpPr>
        <p:spPr>
          <a:xfrm>
            <a:off x="-2290814" y="5423529"/>
            <a:ext cx="1912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RGB:130/84/240</a:t>
            </a:r>
            <a:endParaRPr kumimoji="1" lang="en-US" altLang="zh-CN" sz="1000" b="0" i="0" dirty="0">
              <a:latin typeface="FZLanTingHeiS-M-GB" panose="02000000000000000000" pitchFamily="2" charset="-122"/>
              <a:ea typeface="FZLanTingHeiS-M-GB" panose="02000000000000000000" pitchFamily="2" charset="-122"/>
            </a:endParaRPr>
          </a:p>
        </p:txBody>
      </p:sp>
      <p:sp>
        <p:nvSpPr>
          <p:cNvPr id="34" name="文本框 33"/>
          <p:cNvSpPr txBox="1"/>
          <p:nvPr userDrawn="1"/>
        </p:nvSpPr>
        <p:spPr>
          <a:xfrm>
            <a:off x="-2290814" y="6354721"/>
            <a:ext cx="1912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RGB:46/460/50</a:t>
            </a:r>
            <a:endParaRPr kumimoji="1" lang="en-US" altLang="zh-CN" sz="1000" b="0" i="0" dirty="0">
              <a:latin typeface="FZLanTingHeiS-M-GB" panose="02000000000000000000" pitchFamily="2" charset="-122"/>
              <a:ea typeface="FZLanTingHeiS-M-GB" panose="02000000000000000000" pitchFamily="2" charset="-122"/>
            </a:endParaRPr>
          </a:p>
        </p:txBody>
      </p:sp>
      <p:sp>
        <p:nvSpPr>
          <p:cNvPr id="35" name="文本框 34"/>
          <p:cNvSpPr txBox="1"/>
          <p:nvPr userDrawn="1"/>
        </p:nvSpPr>
        <p:spPr>
          <a:xfrm>
            <a:off x="-2290813" y="943926"/>
            <a:ext cx="2290813" cy="841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en-US" altLang="zh-CN" sz="12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Subtitle:</a:t>
            </a:r>
            <a:endParaRPr kumimoji="1" lang="en-US" altLang="zh-CN" sz="1200" b="0" i="0" dirty="0">
              <a:latin typeface="FZLanTingHeiS-M-GB" panose="02000000000000000000" pitchFamily="2" charset="-122"/>
              <a:ea typeface="FZLanTingHeiS-M-GB" panose="02000000000000000000" pitchFamily="2" charset="-122"/>
            </a:endParaRPr>
          </a:p>
          <a:p>
            <a:pPr>
              <a:lnSpc>
                <a:spcPts val="2000"/>
              </a:lnSpc>
            </a:pPr>
            <a:r>
              <a:rPr kumimoji="1" lang="en-US" altLang="zh-CN" sz="12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Type:</a:t>
            </a:r>
            <a:r>
              <a:rPr kumimoji="1" lang="zh-CN" altLang="en-US" sz="12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方正兰亭中粗黑简体</a:t>
            </a:r>
            <a:endParaRPr kumimoji="1" lang="en-US" altLang="zh-CN" sz="1200" b="0" i="0" dirty="0">
              <a:latin typeface="FZLanTingHeiS-M-GB" panose="02000000000000000000" pitchFamily="2" charset="-122"/>
              <a:ea typeface="FZLanTingHeiS-M-GB" panose="02000000000000000000" pitchFamily="2" charset="-122"/>
            </a:endParaRPr>
          </a:p>
          <a:p>
            <a:pPr>
              <a:lnSpc>
                <a:spcPts val="2000"/>
              </a:lnSpc>
            </a:pPr>
            <a:r>
              <a:rPr kumimoji="1" lang="en-US" altLang="zh-CN" sz="12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Size:14-28pt</a:t>
            </a:r>
            <a:endParaRPr kumimoji="1" lang="en-US" altLang="zh-CN" sz="1200" b="0" i="0" dirty="0">
              <a:latin typeface="FZLanTingHeiS-M-GB" panose="02000000000000000000" pitchFamily="2" charset="-122"/>
              <a:ea typeface="FZLanTingHeiS-M-GB" panose="02000000000000000000" pitchFamily="2" charset="-122"/>
            </a:endParaRPr>
          </a:p>
        </p:txBody>
      </p:sp>
      <p:sp>
        <p:nvSpPr>
          <p:cNvPr id="36" name="文本框 35"/>
          <p:cNvSpPr txBox="1"/>
          <p:nvPr userDrawn="1"/>
        </p:nvSpPr>
        <p:spPr>
          <a:xfrm>
            <a:off x="-2290813" y="1897477"/>
            <a:ext cx="2290814" cy="834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en-US" altLang="zh-CN" sz="12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Content:</a:t>
            </a:r>
            <a:endParaRPr kumimoji="1" lang="en-US" altLang="zh-CN" sz="1200" b="0" i="0" dirty="0">
              <a:latin typeface="FZLanTingHeiS-M-GB" panose="02000000000000000000" pitchFamily="2" charset="-122"/>
              <a:ea typeface="FZLanTingHeiS-M-GB" panose="020000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2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Type:</a:t>
            </a:r>
            <a:r>
              <a:rPr kumimoji="1" lang="zh-CN" altLang="en-US" sz="12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方正兰亭准黑简体</a:t>
            </a:r>
            <a:endParaRPr kumimoji="1" lang="en-US" altLang="zh-CN" sz="1200" b="0" i="0" dirty="0">
              <a:latin typeface="FZLanTingHeiS-M-GB" panose="02000000000000000000" pitchFamily="2" charset="-122"/>
              <a:ea typeface="FZLanTingHeiS-M-GB" panose="02000000000000000000" pitchFamily="2" charset="-122"/>
            </a:endParaRPr>
          </a:p>
          <a:p>
            <a:pPr>
              <a:lnSpc>
                <a:spcPts val="2000"/>
              </a:lnSpc>
            </a:pPr>
            <a:r>
              <a:rPr kumimoji="1" lang="en-US" altLang="zh-CN" sz="12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Size:10-24pt</a:t>
            </a:r>
            <a:endParaRPr kumimoji="1" lang="en-US" altLang="zh-CN" sz="1200" b="0" i="0" dirty="0">
              <a:latin typeface="FZLanTingHeiS-M-GB" panose="02000000000000000000" pitchFamily="2" charset="-122"/>
              <a:ea typeface="FZLanTingHeiS-M-GB" panose="02000000000000000000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</p:sldLayoutIdLst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78367" y="1185495"/>
            <a:ext cx="11322051" cy="49704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44500" y="397935"/>
            <a:ext cx="8461375" cy="550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</p:sldLayoutIdLst>
  <p:txStyles>
    <p:titleStyle>
      <a:lvl1pPr algn="l" defTabSz="609600" rtl="0" eaLnBrk="1" fontAlgn="base" hangingPunct="1">
        <a:spcBef>
          <a:spcPct val="0"/>
        </a:spcBef>
        <a:spcAft>
          <a:spcPct val="0"/>
        </a:spcAft>
        <a:defRPr kumimoji="1" lang="zh-CN" altLang="en-US" sz="3200" kern="1200" dirty="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1pPr>
      <a:lvl2pPr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2pPr>
      <a:lvl3pPr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3pPr>
      <a:lvl4pPr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4pPr>
      <a:lvl5pPr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5pPr>
      <a:lvl6pPr marL="609600"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6pPr>
      <a:lvl7pPr marL="1219200"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7pPr>
      <a:lvl8pPr marL="1828800"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8pPr>
      <a:lvl9pPr marL="2438400"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9pPr>
    </p:titleStyle>
    <p:bodyStyle>
      <a:lvl1pPr marL="457200" indent="-457200" algn="l" defTabSz="6096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微软雅黑" panose="020B0503020204020204" charset="-122"/>
          <a:cs typeface="+mn-cs"/>
        </a:defRPr>
      </a:lvl1pPr>
      <a:lvl2pPr marL="990600" indent="-381000" algn="l" defTabSz="6096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>
              <a:lumMod val="75000"/>
              <a:lumOff val="25000"/>
            </a:schemeClr>
          </a:solidFill>
          <a:latin typeface="+mn-lt"/>
          <a:ea typeface="微软雅黑" panose="020B0503020204020204" charset="-122"/>
          <a:cs typeface="+mn-cs"/>
        </a:defRPr>
      </a:lvl2pPr>
      <a:lvl3pPr marL="1524000" indent="-304800" algn="l" defTabSz="6096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135" kern="1200">
          <a:solidFill>
            <a:schemeClr val="tx1">
              <a:lumMod val="75000"/>
              <a:lumOff val="25000"/>
            </a:schemeClr>
          </a:solidFill>
          <a:latin typeface="+mn-lt"/>
          <a:ea typeface="微软雅黑" panose="020B0503020204020204" charset="-122"/>
          <a:cs typeface="+mn-cs"/>
        </a:defRPr>
      </a:lvl3pPr>
      <a:lvl4pPr marL="2133600" indent="-304800" algn="l" defTabSz="6096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865" kern="1200">
          <a:solidFill>
            <a:schemeClr val="tx1">
              <a:lumMod val="75000"/>
              <a:lumOff val="25000"/>
            </a:schemeClr>
          </a:solidFill>
          <a:latin typeface="+mn-lt"/>
          <a:ea typeface="微软雅黑" panose="020B0503020204020204" charset="-122"/>
          <a:cs typeface="+mn-cs"/>
        </a:defRPr>
      </a:lvl4pPr>
      <a:lvl5pPr marL="2743200" indent="-304800" algn="l" defTabSz="6096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微软雅黑" panose="020B0503020204020204" charset="-122"/>
          <a:cs typeface="+mn-cs"/>
        </a:defRPr>
      </a:lvl5pPr>
      <a:lvl6pPr marL="3352800" indent="-304800" algn="l" defTabSz="609600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609600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609600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609600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78367" y="1185495"/>
            <a:ext cx="11322051" cy="49704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44500" y="397935"/>
            <a:ext cx="8461375" cy="550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</p:sldLayoutIdLst>
  <p:txStyles>
    <p:titleStyle>
      <a:lvl1pPr algn="l" defTabSz="609600" rtl="0" eaLnBrk="1" fontAlgn="base" hangingPunct="1">
        <a:spcBef>
          <a:spcPct val="0"/>
        </a:spcBef>
        <a:spcAft>
          <a:spcPct val="0"/>
        </a:spcAft>
        <a:defRPr kumimoji="1" lang="zh-CN" altLang="en-US" sz="3200" kern="1200" dirty="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1pPr>
      <a:lvl2pPr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2pPr>
      <a:lvl3pPr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3pPr>
      <a:lvl4pPr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4pPr>
      <a:lvl5pPr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5pPr>
      <a:lvl6pPr marL="609600"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6pPr>
      <a:lvl7pPr marL="1219200"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7pPr>
      <a:lvl8pPr marL="1828800"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8pPr>
      <a:lvl9pPr marL="2438400"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9pPr>
    </p:titleStyle>
    <p:bodyStyle>
      <a:lvl1pPr marL="457200" indent="-457200" algn="l" defTabSz="6096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微软雅黑" panose="020B0503020204020204" charset="-122"/>
          <a:cs typeface="+mn-cs"/>
        </a:defRPr>
      </a:lvl1pPr>
      <a:lvl2pPr marL="990600" indent="-381000" algn="l" defTabSz="6096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>
              <a:lumMod val="75000"/>
              <a:lumOff val="25000"/>
            </a:schemeClr>
          </a:solidFill>
          <a:latin typeface="+mn-lt"/>
          <a:ea typeface="微软雅黑" panose="020B0503020204020204" charset="-122"/>
          <a:cs typeface="+mn-cs"/>
        </a:defRPr>
      </a:lvl2pPr>
      <a:lvl3pPr marL="1524000" indent="-304800" algn="l" defTabSz="6096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135" kern="1200">
          <a:solidFill>
            <a:schemeClr val="tx1">
              <a:lumMod val="75000"/>
              <a:lumOff val="25000"/>
            </a:schemeClr>
          </a:solidFill>
          <a:latin typeface="+mn-lt"/>
          <a:ea typeface="微软雅黑" panose="020B0503020204020204" charset="-122"/>
          <a:cs typeface="+mn-cs"/>
        </a:defRPr>
      </a:lvl3pPr>
      <a:lvl4pPr marL="2133600" indent="-304800" algn="l" defTabSz="6096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865" kern="1200">
          <a:solidFill>
            <a:schemeClr val="tx1">
              <a:lumMod val="75000"/>
              <a:lumOff val="25000"/>
            </a:schemeClr>
          </a:solidFill>
          <a:latin typeface="+mn-lt"/>
          <a:ea typeface="微软雅黑" panose="020B0503020204020204" charset="-122"/>
          <a:cs typeface="+mn-cs"/>
        </a:defRPr>
      </a:lvl4pPr>
      <a:lvl5pPr marL="2743200" indent="-304800" algn="l" defTabSz="6096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微软雅黑" panose="020B0503020204020204" charset="-122"/>
          <a:cs typeface="+mn-cs"/>
        </a:defRPr>
      </a:lvl5pPr>
      <a:lvl6pPr marL="3352800" indent="-304800" algn="l" defTabSz="609600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609600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609600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609600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dirty="0"/>
              <a:t>单击此处编辑母版文本样式</a:t>
            </a:r>
            <a:endParaRPr kumimoji="1" lang="zh-CN" altLang="en-US" dirty="0"/>
          </a:p>
          <a:p>
            <a:pPr lvl="1"/>
            <a:r>
              <a:rPr kumimoji="1" lang="zh-CN" altLang="en-US" dirty="0"/>
              <a:t>二级</a:t>
            </a:r>
            <a:endParaRPr kumimoji="1" lang="zh-CN" altLang="en-US" dirty="0"/>
          </a:p>
          <a:p>
            <a:pPr lvl="2"/>
            <a:r>
              <a:rPr kumimoji="1" lang="zh-CN" altLang="en-US" dirty="0"/>
              <a:t>三级</a:t>
            </a:r>
            <a:endParaRPr kumimoji="1" lang="zh-CN" altLang="en-US" dirty="0"/>
          </a:p>
          <a:p>
            <a:pPr lvl="3"/>
            <a:r>
              <a:rPr kumimoji="1" lang="zh-CN" altLang="en-US" dirty="0"/>
              <a:t>四级</a:t>
            </a:r>
            <a:endParaRPr kumimoji="1" lang="zh-CN" altLang="en-US" dirty="0"/>
          </a:p>
          <a:p>
            <a:pPr lvl="4"/>
            <a:r>
              <a:rPr kumimoji="1" lang="zh-CN" altLang="en-US" dirty="0"/>
              <a:t>五级</a:t>
            </a:r>
            <a:endParaRPr kumimoji="1"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209691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FA7626CA-AF04-CA4C-9B5F-13CCA58A0BA4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>
            <a:off x="-2290814" y="-9625"/>
            <a:ext cx="2290813" cy="841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00" fontAlgn="base">
              <a:lnSpc>
                <a:spcPts val="2000"/>
              </a:lnSpc>
            </a:pPr>
            <a:r>
              <a:rPr kumimoji="1" lang="en-US" altLang="zh-CN" sz="12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Title:</a:t>
            </a:r>
            <a:endParaRPr kumimoji="1" lang="en-US" altLang="zh-CN" sz="1200" b="0" i="0" dirty="0">
              <a:latin typeface="FZLanTingHeiS-M-GB" panose="02000000000000000000" pitchFamily="2" charset="-122"/>
              <a:ea typeface="FZLanTingHeiS-M-GB" panose="02000000000000000000" pitchFamily="2" charset="-122"/>
            </a:endParaRPr>
          </a:p>
          <a:p>
            <a:pPr defTabSz="609600" fontAlgn="base">
              <a:lnSpc>
                <a:spcPts val="2000"/>
              </a:lnSpc>
            </a:pPr>
            <a:r>
              <a:rPr kumimoji="1" lang="en-US" altLang="zh-CN" sz="12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Type:</a:t>
            </a:r>
            <a:r>
              <a:rPr kumimoji="1" lang="zh-CN" altLang="en-US" sz="12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方正兰亭中粗黑简体</a:t>
            </a:r>
            <a:endParaRPr kumimoji="1" lang="en-US" altLang="zh-CN" sz="1200" b="0" i="0" dirty="0">
              <a:latin typeface="FZLanTingHeiS-M-GB" panose="02000000000000000000" pitchFamily="2" charset="-122"/>
              <a:ea typeface="FZLanTingHeiS-M-GB" panose="02000000000000000000" pitchFamily="2" charset="-122"/>
            </a:endParaRPr>
          </a:p>
          <a:p>
            <a:pPr defTabSz="609600" fontAlgn="base">
              <a:lnSpc>
                <a:spcPts val="2000"/>
              </a:lnSpc>
            </a:pPr>
            <a:r>
              <a:rPr kumimoji="1" lang="en-US" altLang="zh-CN" sz="12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Size:20-40pt</a:t>
            </a:r>
            <a:endParaRPr kumimoji="1" lang="en-US" altLang="zh-CN" sz="1200" b="0" i="0" dirty="0">
              <a:latin typeface="FZLanTingHeiS-M-GB" panose="02000000000000000000" pitchFamily="2" charset="-122"/>
              <a:ea typeface="FZLanTingHeiS-M-GB" panose="02000000000000000000" pitchFamily="2" charset="-122"/>
            </a:endParaRPr>
          </a:p>
        </p:txBody>
      </p:sp>
      <p:sp>
        <p:nvSpPr>
          <p:cNvPr id="27" name="矩形 26"/>
          <p:cNvSpPr/>
          <p:nvPr userDrawn="1"/>
        </p:nvSpPr>
        <p:spPr>
          <a:xfrm>
            <a:off x="-2235879" y="2980868"/>
            <a:ext cx="542260" cy="542260"/>
          </a:xfrm>
          <a:prstGeom prst="rect">
            <a:avLst/>
          </a:prstGeom>
          <a:solidFill>
            <a:srgbClr val="28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00" fontAlgn="base"/>
            <a:endParaRPr kumimoji="1" lang="zh-CN" altLang="en-US" sz="1800">
              <a:ln>
                <a:noFill/>
              </a:ln>
            </a:endParaRPr>
          </a:p>
        </p:txBody>
      </p:sp>
      <p:sp>
        <p:nvSpPr>
          <p:cNvPr id="28" name="矩形 27"/>
          <p:cNvSpPr/>
          <p:nvPr userDrawn="1"/>
        </p:nvSpPr>
        <p:spPr>
          <a:xfrm>
            <a:off x="-2235879" y="3936969"/>
            <a:ext cx="542260" cy="542260"/>
          </a:xfrm>
          <a:prstGeom prst="rect">
            <a:avLst/>
          </a:prstGeom>
          <a:solidFill>
            <a:srgbClr val="008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00" fontAlgn="base"/>
            <a:endParaRPr kumimoji="1" lang="zh-CN" altLang="en-US" sz="1800">
              <a:ln>
                <a:noFill/>
              </a:ln>
            </a:endParaRPr>
          </a:p>
        </p:txBody>
      </p:sp>
      <p:sp>
        <p:nvSpPr>
          <p:cNvPr id="29" name="矩形 28"/>
          <p:cNvSpPr/>
          <p:nvPr userDrawn="1"/>
        </p:nvSpPr>
        <p:spPr>
          <a:xfrm>
            <a:off x="-2235879" y="4857472"/>
            <a:ext cx="542260" cy="542260"/>
          </a:xfrm>
          <a:prstGeom prst="rect">
            <a:avLst/>
          </a:prstGeom>
          <a:solidFill>
            <a:srgbClr val="8254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00" fontAlgn="base"/>
            <a:endParaRPr kumimoji="1" lang="zh-CN" altLang="en-US" sz="1800">
              <a:ln>
                <a:noFill/>
              </a:ln>
            </a:endParaRPr>
          </a:p>
        </p:txBody>
      </p:sp>
      <p:sp>
        <p:nvSpPr>
          <p:cNvPr id="30" name="矩形 29"/>
          <p:cNvSpPr/>
          <p:nvPr userDrawn="1"/>
        </p:nvSpPr>
        <p:spPr>
          <a:xfrm>
            <a:off x="-2235879" y="5782795"/>
            <a:ext cx="542260" cy="542260"/>
          </a:xfrm>
          <a:prstGeom prst="rect">
            <a:avLst/>
          </a:prstGeom>
          <a:solidFill>
            <a:srgbClr val="2E2E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00" fontAlgn="base"/>
            <a:endParaRPr kumimoji="1" lang="zh-CN" altLang="en-US" sz="1800">
              <a:ln>
                <a:noFill/>
              </a:ln>
            </a:endParaRPr>
          </a:p>
        </p:txBody>
      </p:sp>
      <p:sp>
        <p:nvSpPr>
          <p:cNvPr id="31" name="文本框 30"/>
          <p:cNvSpPr txBox="1"/>
          <p:nvPr userDrawn="1"/>
        </p:nvSpPr>
        <p:spPr>
          <a:xfrm>
            <a:off x="-2290814" y="3577576"/>
            <a:ext cx="1912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00" fontAlgn="base"/>
            <a:r>
              <a:rPr kumimoji="1" lang="en-US" altLang="zh-CN" sz="10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RGB:40/230/230</a:t>
            </a:r>
            <a:endParaRPr kumimoji="1" lang="en-US" altLang="zh-CN" sz="1000" b="0" i="0" dirty="0">
              <a:latin typeface="FZLanTingHeiS-M-GB" panose="02000000000000000000" pitchFamily="2" charset="-122"/>
              <a:ea typeface="FZLanTingHeiS-M-GB" panose="02000000000000000000" pitchFamily="2" charset="-122"/>
            </a:endParaRPr>
          </a:p>
        </p:txBody>
      </p:sp>
      <p:sp>
        <p:nvSpPr>
          <p:cNvPr id="32" name="文本框 31"/>
          <p:cNvSpPr txBox="1"/>
          <p:nvPr userDrawn="1"/>
        </p:nvSpPr>
        <p:spPr>
          <a:xfrm>
            <a:off x="-2290814" y="4492337"/>
            <a:ext cx="1912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00" fontAlgn="base"/>
            <a:r>
              <a:rPr kumimoji="1" lang="en-US" altLang="zh-CN" sz="10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RGB:0/130/255</a:t>
            </a:r>
            <a:endParaRPr kumimoji="1" lang="en-US" altLang="zh-CN" sz="1000" b="0" i="0" dirty="0">
              <a:latin typeface="FZLanTingHeiS-M-GB" panose="02000000000000000000" pitchFamily="2" charset="-122"/>
              <a:ea typeface="FZLanTingHeiS-M-GB" panose="02000000000000000000" pitchFamily="2" charset="-122"/>
            </a:endParaRPr>
          </a:p>
        </p:txBody>
      </p:sp>
      <p:sp>
        <p:nvSpPr>
          <p:cNvPr id="33" name="文本框 32"/>
          <p:cNvSpPr txBox="1"/>
          <p:nvPr userDrawn="1"/>
        </p:nvSpPr>
        <p:spPr>
          <a:xfrm>
            <a:off x="-2290814" y="5423529"/>
            <a:ext cx="1912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00" fontAlgn="base"/>
            <a:r>
              <a:rPr kumimoji="1" lang="en-US" altLang="zh-CN" sz="10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RGB:130/84/240</a:t>
            </a:r>
            <a:endParaRPr kumimoji="1" lang="en-US" altLang="zh-CN" sz="1000" b="0" i="0" dirty="0">
              <a:latin typeface="FZLanTingHeiS-M-GB" panose="02000000000000000000" pitchFamily="2" charset="-122"/>
              <a:ea typeface="FZLanTingHeiS-M-GB" panose="02000000000000000000" pitchFamily="2" charset="-122"/>
            </a:endParaRPr>
          </a:p>
        </p:txBody>
      </p:sp>
      <p:sp>
        <p:nvSpPr>
          <p:cNvPr id="34" name="文本框 33"/>
          <p:cNvSpPr txBox="1"/>
          <p:nvPr userDrawn="1"/>
        </p:nvSpPr>
        <p:spPr>
          <a:xfrm>
            <a:off x="-2290814" y="6354721"/>
            <a:ext cx="1912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00" fontAlgn="base"/>
            <a:r>
              <a:rPr kumimoji="1" lang="en-US" altLang="zh-CN" sz="10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RGB:46/460/50</a:t>
            </a:r>
            <a:endParaRPr kumimoji="1" lang="en-US" altLang="zh-CN" sz="1000" b="0" i="0" dirty="0">
              <a:latin typeface="FZLanTingHeiS-M-GB" panose="02000000000000000000" pitchFamily="2" charset="-122"/>
              <a:ea typeface="FZLanTingHeiS-M-GB" panose="02000000000000000000" pitchFamily="2" charset="-122"/>
            </a:endParaRPr>
          </a:p>
        </p:txBody>
      </p:sp>
      <p:sp>
        <p:nvSpPr>
          <p:cNvPr id="35" name="文本框 34"/>
          <p:cNvSpPr txBox="1"/>
          <p:nvPr userDrawn="1"/>
        </p:nvSpPr>
        <p:spPr>
          <a:xfrm>
            <a:off x="-2290813" y="943926"/>
            <a:ext cx="2290813" cy="841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00" fontAlgn="base">
              <a:lnSpc>
                <a:spcPts val="2000"/>
              </a:lnSpc>
            </a:pPr>
            <a:r>
              <a:rPr kumimoji="1" lang="en-US" altLang="zh-CN" sz="12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Subtitle:</a:t>
            </a:r>
            <a:endParaRPr kumimoji="1" lang="en-US" altLang="zh-CN" sz="1200" b="0" i="0" dirty="0">
              <a:latin typeface="FZLanTingHeiS-M-GB" panose="02000000000000000000" pitchFamily="2" charset="-122"/>
              <a:ea typeface="FZLanTingHeiS-M-GB" panose="02000000000000000000" pitchFamily="2" charset="-122"/>
            </a:endParaRPr>
          </a:p>
          <a:p>
            <a:pPr defTabSz="609600" fontAlgn="base">
              <a:lnSpc>
                <a:spcPts val="2000"/>
              </a:lnSpc>
            </a:pPr>
            <a:r>
              <a:rPr kumimoji="1" lang="en-US" altLang="zh-CN" sz="12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Type:</a:t>
            </a:r>
            <a:r>
              <a:rPr kumimoji="1" lang="zh-CN" altLang="en-US" sz="12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方正兰亭中粗黑简体</a:t>
            </a:r>
            <a:endParaRPr kumimoji="1" lang="en-US" altLang="zh-CN" sz="1200" b="0" i="0" dirty="0">
              <a:latin typeface="FZLanTingHeiS-M-GB" panose="02000000000000000000" pitchFamily="2" charset="-122"/>
              <a:ea typeface="FZLanTingHeiS-M-GB" panose="02000000000000000000" pitchFamily="2" charset="-122"/>
            </a:endParaRPr>
          </a:p>
          <a:p>
            <a:pPr defTabSz="609600" fontAlgn="base">
              <a:lnSpc>
                <a:spcPts val="2000"/>
              </a:lnSpc>
            </a:pPr>
            <a:r>
              <a:rPr kumimoji="1" lang="en-US" altLang="zh-CN" sz="12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Size:14-28pt</a:t>
            </a:r>
            <a:endParaRPr kumimoji="1" lang="en-US" altLang="zh-CN" sz="1200" b="0" i="0" dirty="0">
              <a:latin typeface="FZLanTingHeiS-M-GB" panose="02000000000000000000" pitchFamily="2" charset="-122"/>
              <a:ea typeface="FZLanTingHeiS-M-GB" panose="02000000000000000000" pitchFamily="2" charset="-122"/>
            </a:endParaRPr>
          </a:p>
        </p:txBody>
      </p:sp>
      <p:sp>
        <p:nvSpPr>
          <p:cNvPr id="36" name="文本框 35"/>
          <p:cNvSpPr txBox="1"/>
          <p:nvPr userDrawn="1"/>
        </p:nvSpPr>
        <p:spPr>
          <a:xfrm>
            <a:off x="-2290813" y="1897477"/>
            <a:ext cx="2290814" cy="834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00" fontAlgn="base">
              <a:lnSpc>
                <a:spcPts val="2000"/>
              </a:lnSpc>
            </a:pPr>
            <a:r>
              <a:rPr kumimoji="1" lang="en-US" altLang="zh-CN" sz="12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Content:</a:t>
            </a:r>
            <a:endParaRPr kumimoji="1" lang="en-US" altLang="zh-CN" sz="1200" b="0" i="0" dirty="0">
              <a:latin typeface="FZLanTingHeiS-M-GB" panose="02000000000000000000" pitchFamily="2" charset="-122"/>
              <a:ea typeface="FZLanTingHeiS-M-GB" panose="020000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2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Type:</a:t>
            </a:r>
            <a:r>
              <a:rPr kumimoji="1" lang="zh-CN" altLang="en-US" sz="12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方正兰亭准黑简体</a:t>
            </a:r>
            <a:endParaRPr kumimoji="1" lang="en-US" altLang="zh-CN" sz="1200" b="0" i="0" dirty="0">
              <a:latin typeface="FZLanTingHeiS-M-GB" panose="02000000000000000000" pitchFamily="2" charset="-122"/>
              <a:ea typeface="FZLanTingHeiS-M-GB" panose="02000000000000000000" pitchFamily="2" charset="-122"/>
            </a:endParaRPr>
          </a:p>
          <a:p>
            <a:pPr defTabSz="609600" fontAlgn="base">
              <a:lnSpc>
                <a:spcPts val="2000"/>
              </a:lnSpc>
            </a:pPr>
            <a:r>
              <a:rPr kumimoji="1" lang="en-US" altLang="zh-CN" sz="1200" b="0" i="0" dirty="0">
                <a:latin typeface="FZLanTingHeiS-M-GB" panose="02000000000000000000" pitchFamily="2" charset="-122"/>
                <a:ea typeface="FZLanTingHeiS-M-GB" panose="02000000000000000000" pitchFamily="2" charset="-122"/>
              </a:rPr>
              <a:t>Size:10-24pt</a:t>
            </a:r>
            <a:endParaRPr kumimoji="1" lang="en-US" altLang="zh-CN" sz="1200" b="0" i="0" dirty="0">
              <a:latin typeface="FZLanTingHeiS-M-GB" panose="02000000000000000000" pitchFamily="2" charset="-122"/>
              <a:ea typeface="FZLanTingHeiS-M-GB" panose="02000000000000000000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  <p:sldLayoutId id="2147483733" r:id="rId17"/>
    <p:sldLayoutId id="2147483734" r:id="rId18"/>
    <p:sldLayoutId id="2147483735" r:id="rId19"/>
    <p:sldLayoutId id="2147483736" r:id="rId20"/>
  </p:sldLayoutIdLst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78367" y="1185495"/>
            <a:ext cx="11322051" cy="49704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44500" y="397935"/>
            <a:ext cx="8461375" cy="550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</p:sldLayoutIdLst>
  <p:txStyles>
    <p:titleStyle>
      <a:lvl1pPr algn="l" defTabSz="609600" rtl="0" eaLnBrk="1" fontAlgn="base" hangingPunct="1">
        <a:spcBef>
          <a:spcPct val="0"/>
        </a:spcBef>
        <a:spcAft>
          <a:spcPct val="0"/>
        </a:spcAft>
        <a:defRPr kumimoji="1" lang="zh-CN" altLang="en-US" sz="3200" kern="1200" dirty="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1pPr>
      <a:lvl2pPr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2pPr>
      <a:lvl3pPr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3pPr>
      <a:lvl4pPr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4pPr>
      <a:lvl5pPr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5pPr>
      <a:lvl6pPr marL="609600"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6pPr>
      <a:lvl7pPr marL="1219200"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7pPr>
      <a:lvl8pPr marL="1828800"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8pPr>
      <a:lvl9pPr marL="2438400" algn="l" defTabSz="609600" rtl="0" eaLnBrk="1" fontAlgn="base" hangingPunct="1">
        <a:spcBef>
          <a:spcPct val="0"/>
        </a:spcBef>
        <a:spcAft>
          <a:spcPct val="0"/>
        </a:spcAft>
        <a:defRPr kumimoji="1" sz="3200">
          <a:solidFill>
            <a:schemeClr val="tx1"/>
          </a:solidFill>
          <a:latin typeface="Calibri" panose="020F0502020204030204" pitchFamily="34" charset="0"/>
          <a:ea typeface="微软雅黑" panose="020B0503020204020204" charset="-122"/>
        </a:defRPr>
      </a:lvl9pPr>
    </p:titleStyle>
    <p:bodyStyle>
      <a:lvl1pPr marL="457200" indent="-457200" algn="l" defTabSz="6096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微软雅黑" panose="020B0503020204020204" charset="-122"/>
          <a:cs typeface="+mn-cs"/>
        </a:defRPr>
      </a:lvl1pPr>
      <a:lvl2pPr marL="990600" indent="-381000" algn="l" defTabSz="6096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>
              <a:lumMod val="75000"/>
              <a:lumOff val="25000"/>
            </a:schemeClr>
          </a:solidFill>
          <a:latin typeface="+mn-lt"/>
          <a:ea typeface="微软雅黑" panose="020B0503020204020204" charset="-122"/>
          <a:cs typeface="+mn-cs"/>
        </a:defRPr>
      </a:lvl2pPr>
      <a:lvl3pPr marL="1524000" indent="-304800" algn="l" defTabSz="6096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135" kern="1200">
          <a:solidFill>
            <a:schemeClr val="tx1">
              <a:lumMod val="75000"/>
              <a:lumOff val="25000"/>
            </a:schemeClr>
          </a:solidFill>
          <a:latin typeface="+mn-lt"/>
          <a:ea typeface="微软雅黑" panose="020B0503020204020204" charset="-122"/>
          <a:cs typeface="+mn-cs"/>
        </a:defRPr>
      </a:lvl3pPr>
      <a:lvl4pPr marL="2133600" indent="-304800" algn="l" defTabSz="6096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865" kern="1200">
          <a:solidFill>
            <a:schemeClr val="tx1">
              <a:lumMod val="75000"/>
              <a:lumOff val="25000"/>
            </a:schemeClr>
          </a:solidFill>
          <a:latin typeface="+mn-lt"/>
          <a:ea typeface="微软雅黑" panose="020B0503020204020204" charset="-122"/>
          <a:cs typeface="+mn-cs"/>
        </a:defRPr>
      </a:lvl4pPr>
      <a:lvl5pPr marL="2743200" indent="-304800" algn="l" defTabSz="60960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微软雅黑" panose="020B0503020204020204" charset="-122"/>
          <a:cs typeface="+mn-cs"/>
        </a:defRPr>
      </a:lvl5pPr>
      <a:lvl6pPr marL="3352800" indent="-304800" algn="l" defTabSz="609600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609600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609600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609600" rtl="0" eaLnBrk="1" latinLnBrk="0" hangingPunct="1">
        <a:spcBef>
          <a:spcPct val="20000"/>
        </a:spcBef>
        <a:buFont typeface="Arial" panose="020B0604020202020204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6096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8" Type="http://schemas.openxmlformats.org/officeDocument/2006/relationships/notesSlide" Target="../notesSlides/notesSlide1.xml"/><Relationship Id="rId17" Type="http://schemas.openxmlformats.org/officeDocument/2006/relationships/slideLayout" Target="../slideLayouts/slideLayout53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54.xml"/><Relationship Id="rId6" Type="http://schemas.openxmlformats.org/officeDocument/2006/relationships/tags" Target="../tags/tag17.xml"/><Relationship Id="rId5" Type="http://schemas.openxmlformats.org/officeDocument/2006/relationships/image" Target="../media/image37.png"/><Relationship Id="rId4" Type="http://schemas.openxmlformats.org/officeDocument/2006/relationships/image" Target="../media/image36.svg"/><Relationship Id="rId3" Type="http://schemas.openxmlformats.org/officeDocument/2006/relationships/image" Target="../media/image35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6.png"/><Relationship Id="rId8" Type="http://schemas.openxmlformats.org/officeDocument/2006/relationships/image" Target="../media/image45.svg"/><Relationship Id="rId7" Type="http://schemas.openxmlformats.org/officeDocument/2006/relationships/image" Target="../media/image44.png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svg"/><Relationship Id="rId3" Type="http://schemas.openxmlformats.org/officeDocument/2006/relationships/image" Target="../media/image40.png"/><Relationship Id="rId2" Type="http://schemas.openxmlformats.org/officeDocument/2006/relationships/image" Target="../media/image39.svg"/><Relationship Id="rId19" Type="http://schemas.openxmlformats.org/officeDocument/2006/relationships/notesSlide" Target="../notesSlides/notesSlide3.xml"/><Relationship Id="rId18" Type="http://schemas.openxmlformats.org/officeDocument/2006/relationships/slideLayout" Target="../slideLayouts/slideLayout54.xml"/><Relationship Id="rId17" Type="http://schemas.openxmlformats.org/officeDocument/2006/relationships/tags" Target="../tags/tag18.xml"/><Relationship Id="rId16" Type="http://schemas.openxmlformats.org/officeDocument/2006/relationships/image" Target="../media/image53.svg"/><Relationship Id="rId15" Type="http://schemas.openxmlformats.org/officeDocument/2006/relationships/image" Target="../media/image52.png"/><Relationship Id="rId14" Type="http://schemas.openxmlformats.org/officeDocument/2006/relationships/image" Target="../media/image51.svg"/><Relationship Id="rId13" Type="http://schemas.openxmlformats.org/officeDocument/2006/relationships/image" Target="../media/image50.png"/><Relationship Id="rId12" Type="http://schemas.openxmlformats.org/officeDocument/2006/relationships/image" Target="../media/image49.svg"/><Relationship Id="rId11" Type="http://schemas.openxmlformats.org/officeDocument/2006/relationships/image" Target="../media/image48.png"/><Relationship Id="rId10" Type="http://schemas.openxmlformats.org/officeDocument/2006/relationships/image" Target="../media/image47.svg"/><Relationship Id="rId1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8" Type="http://schemas.openxmlformats.org/officeDocument/2006/relationships/notesSlide" Target="../notesSlides/notesSlide4.xml"/><Relationship Id="rId17" Type="http://schemas.openxmlformats.org/officeDocument/2006/relationships/slideLayout" Target="../slideLayouts/slideLayout53.xml"/><Relationship Id="rId16" Type="http://schemas.openxmlformats.org/officeDocument/2006/relationships/tags" Target="../tags/tag34.xml"/><Relationship Id="rId15" Type="http://schemas.openxmlformats.org/officeDocument/2006/relationships/tags" Target="../tags/tag33.xml"/><Relationship Id="rId14" Type="http://schemas.openxmlformats.org/officeDocument/2006/relationships/tags" Target="../tags/tag32.xml"/><Relationship Id="rId13" Type="http://schemas.openxmlformats.org/officeDocument/2006/relationships/tags" Target="../tags/tag31.xml"/><Relationship Id="rId12" Type="http://schemas.openxmlformats.org/officeDocument/2006/relationships/tags" Target="../tags/tag30.xml"/><Relationship Id="rId11" Type="http://schemas.openxmlformats.org/officeDocument/2006/relationships/tags" Target="../tags/tag29.xml"/><Relationship Id="rId10" Type="http://schemas.openxmlformats.org/officeDocument/2006/relationships/tags" Target="../tags/tag28.xml"/><Relationship Id="rId1" Type="http://schemas.openxmlformats.org/officeDocument/2006/relationships/tags" Target="../tags/tag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1.xml"/><Relationship Id="rId1" Type="http://schemas.openxmlformats.org/officeDocument/2006/relationships/tags" Target="../tags/tag3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44.xml"/><Relationship Id="rId8" Type="http://schemas.openxmlformats.org/officeDocument/2006/relationships/tags" Target="../tags/tag43.xml"/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1" Type="http://schemas.openxmlformats.org/officeDocument/2006/relationships/slideLayout" Target="../slideLayouts/slideLayout54.xml"/><Relationship Id="rId20" Type="http://schemas.openxmlformats.org/officeDocument/2006/relationships/tags" Target="../tags/tag55.xml"/><Relationship Id="rId2" Type="http://schemas.openxmlformats.org/officeDocument/2006/relationships/tags" Target="../tags/tag37.xml"/><Relationship Id="rId19" Type="http://schemas.openxmlformats.org/officeDocument/2006/relationships/tags" Target="../tags/tag54.xml"/><Relationship Id="rId18" Type="http://schemas.openxmlformats.org/officeDocument/2006/relationships/tags" Target="../tags/tag53.xml"/><Relationship Id="rId17" Type="http://schemas.openxmlformats.org/officeDocument/2006/relationships/tags" Target="../tags/tag52.xml"/><Relationship Id="rId16" Type="http://schemas.openxmlformats.org/officeDocument/2006/relationships/tags" Target="../tags/tag51.xml"/><Relationship Id="rId15" Type="http://schemas.openxmlformats.org/officeDocument/2006/relationships/tags" Target="../tags/tag50.xml"/><Relationship Id="rId14" Type="http://schemas.openxmlformats.org/officeDocument/2006/relationships/tags" Target="../tags/tag49.xml"/><Relationship Id="rId13" Type="http://schemas.openxmlformats.org/officeDocument/2006/relationships/tags" Target="../tags/tag48.xml"/><Relationship Id="rId12" Type="http://schemas.openxmlformats.org/officeDocument/2006/relationships/tags" Target="../tags/tag47.xml"/><Relationship Id="rId11" Type="http://schemas.openxmlformats.org/officeDocument/2006/relationships/tags" Target="../tags/tag46.xml"/><Relationship Id="rId10" Type="http://schemas.openxmlformats.org/officeDocument/2006/relationships/tags" Target="../tags/tag45.xml"/><Relationship Id="rId1" Type="http://schemas.openxmlformats.org/officeDocument/2006/relationships/tags" Target="../tags/tag3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6.xml"/><Relationship Id="rId1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6.xml"/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image" Target="../media/image55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66.png"/><Relationship Id="rId8" Type="http://schemas.openxmlformats.org/officeDocument/2006/relationships/image" Target="../media/image65.png"/><Relationship Id="rId7" Type="http://schemas.openxmlformats.org/officeDocument/2006/relationships/image" Target="../media/image64.png"/><Relationship Id="rId62" Type="http://schemas.openxmlformats.org/officeDocument/2006/relationships/slideLayout" Target="../slideLayouts/slideLayout3.xml"/><Relationship Id="rId61" Type="http://schemas.openxmlformats.org/officeDocument/2006/relationships/tags" Target="../tags/tag56.xml"/><Relationship Id="rId60" Type="http://schemas.openxmlformats.org/officeDocument/2006/relationships/image" Target="../media/image117.png"/><Relationship Id="rId6" Type="http://schemas.openxmlformats.org/officeDocument/2006/relationships/image" Target="../media/image63.png"/><Relationship Id="rId59" Type="http://schemas.openxmlformats.org/officeDocument/2006/relationships/image" Target="../media/image116.png"/><Relationship Id="rId58" Type="http://schemas.openxmlformats.org/officeDocument/2006/relationships/image" Target="../media/image115.png"/><Relationship Id="rId57" Type="http://schemas.openxmlformats.org/officeDocument/2006/relationships/image" Target="../media/image114.png"/><Relationship Id="rId56" Type="http://schemas.openxmlformats.org/officeDocument/2006/relationships/image" Target="../media/image113.png"/><Relationship Id="rId55" Type="http://schemas.openxmlformats.org/officeDocument/2006/relationships/image" Target="../media/image112.png"/><Relationship Id="rId54" Type="http://schemas.openxmlformats.org/officeDocument/2006/relationships/image" Target="../media/image111.png"/><Relationship Id="rId53" Type="http://schemas.openxmlformats.org/officeDocument/2006/relationships/image" Target="../media/image110.png"/><Relationship Id="rId52" Type="http://schemas.openxmlformats.org/officeDocument/2006/relationships/image" Target="../media/image109.png"/><Relationship Id="rId51" Type="http://schemas.openxmlformats.org/officeDocument/2006/relationships/image" Target="../media/image108.jpeg"/><Relationship Id="rId50" Type="http://schemas.openxmlformats.org/officeDocument/2006/relationships/image" Target="../media/image107.png"/><Relationship Id="rId5" Type="http://schemas.openxmlformats.org/officeDocument/2006/relationships/image" Target="../media/image62.png"/><Relationship Id="rId49" Type="http://schemas.openxmlformats.org/officeDocument/2006/relationships/image" Target="../media/image106.png"/><Relationship Id="rId48" Type="http://schemas.openxmlformats.org/officeDocument/2006/relationships/image" Target="../media/image105.jpeg"/><Relationship Id="rId47" Type="http://schemas.openxmlformats.org/officeDocument/2006/relationships/image" Target="../media/image104.png"/><Relationship Id="rId46" Type="http://schemas.openxmlformats.org/officeDocument/2006/relationships/image" Target="../media/image103.png"/><Relationship Id="rId45" Type="http://schemas.openxmlformats.org/officeDocument/2006/relationships/image" Target="../media/image102.png"/><Relationship Id="rId44" Type="http://schemas.openxmlformats.org/officeDocument/2006/relationships/image" Target="../media/image101.png"/><Relationship Id="rId43" Type="http://schemas.openxmlformats.org/officeDocument/2006/relationships/image" Target="../media/image100.png"/><Relationship Id="rId42" Type="http://schemas.openxmlformats.org/officeDocument/2006/relationships/image" Target="../media/image99.png"/><Relationship Id="rId41" Type="http://schemas.openxmlformats.org/officeDocument/2006/relationships/image" Target="../media/image98.png"/><Relationship Id="rId40" Type="http://schemas.openxmlformats.org/officeDocument/2006/relationships/image" Target="../media/image97.png"/><Relationship Id="rId4" Type="http://schemas.openxmlformats.org/officeDocument/2006/relationships/image" Target="../media/image61.png"/><Relationship Id="rId39" Type="http://schemas.openxmlformats.org/officeDocument/2006/relationships/image" Target="../media/image96.png"/><Relationship Id="rId38" Type="http://schemas.openxmlformats.org/officeDocument/2006/relationships/image" Target="../media/image95.png"/><Relationship Id="rId37" Type="http://schemas.openxmlformats.org/officeDocument/2006/relationships/image" Target="../media/image94.png"/><Relationship Id="rId36" Type="http://schemas.openxmlformats.org/officeDocument/2006/relationships/image" Target="../media/image93.png"/><Relationship Id="rId35" Type="http://schemas.openxmlformats.org/officeDocument/2006/relationships/image" Target="../media/image92.png"/><Relationship Id="rId34" Type="http://schemas.openxmlformats.org/officeDocument/2006/relationships/image" Target="../media/image91.png"/><Relationship Id="rId33" Type="http://schemas.openxmlformats.org/officeDocument/2006/relationships/image" Target="../media/image90.png"/><Relationship Id="rId32" Type="http://schemas.openxmlformats.org/officeDocument/2006/relationships/image" Target="../media/image89.png"/><Relationship Id="rId31" Type="http://schemas.openxmlformats.org/officeDocument/2006/relationships/image" Target="../media/image88.png"/><Relationship Id="rId30" Type="http://schemas.openxmlformats.org/officeDocument/2006/relationships/image" Target="../media/image87.png"/><Relationship Id="rId3" Type="http://schemas.openxmlformats.org/officeDocument/2006/relationships/image" Target="../media/image60.png"/><Relationship Id="rId29" Type="http://schemas.openxmlformats.org/officeDocument/2006/relationships/image" Target="../media/image86.png"/><Relationship Id="rId28" Type="http://schemas.openxmlformats.org/officeDocument/2006/relationships/image" Target="../media/image85.png"/><Relationship Id="rId27" Type="http://schemas.openxmlformats.org/officeDocument/2006/relationships/image" Target="../media/image84.png"/><Relationship Id="rId26" Type="http://schemas.openxmlformats.org/officeDocument/2006/relationships/image" Target="../media/image83.png"/><Relationship Id="rId25" Type="http://schemas.openxmlformats.org/officeDocument/2006/relationships/image" Target="../media/image82.png"/><Relationship Id="rId24" Type="http://schemas.openxmlformats.org/officeDocument/2006/relationships/image" Target="../media/image81.png"/><Relationship Id="rId23" Type="http://schemas.openxmlformats.org/officeDocument/2006/relationships/image" Target="../media/image80.png"/><Relationship Id="rId22" Type="http://schemas.openxmlformats.org/officeDocument/2006/relationships/image" Target="../media/image79.png"/><Relationship Id="rId21" Type="http://schemas.openxmlformats.org/officeDocument/2006/relationships/image" Target="../media/image78.png"/><Relationship Id="rId20" Type="http://schemas.openxmlformats.org/officeDocument/2006/relationships/image" Target="../media/image77.png"/><Relationship Id="rId2" Type="http://schemas.openxmlformats.org/officeDocument/2006/relationships/image" Target="../media/image59.png"/><Relationship Id="rId19" Type="http://schemas.openxmlformats.org/officeDocument/2006/relationships/image" Target="../media/image76.png"/><Relationship Id="rId18" Type="http://schemas.openxmlformats.org/officeDocument/2006/relationships/image" Target="../media/image75.png"/><Relationship Id="rId17" Type="http://schemas.openxmlformats.org/officeDocument/2006/relationships/image" Target="../media/image74.png"/><Relationship Id="rId16" Type="http://schemas.openxmlformats.org/officeDocument/2006/relationships/image" Target="../media/image73.png"/><Relationship Id="rId15" Type="http://schemas.openxmlformats.org/officeDocument/2006/relationships/image" Target="../media/image72.png"/><Relationship Id="rId14" Type="http://schemas.openxmlformats.org/officeDocument/2006/relationships/image" Target="../media/image71.png"/><Relationship Id="rId13" Type="http://schemas.openxmlformats.org/officeDocument/2006/relationships/image" Target="../media/image70.png"/><Relationship Id="rId12" Type="http://schemas.openxmlformats.org/officeDocument/2006/relationships/image" Target="../media/image69.png"/><Relationship Id="rId11" Type="http://schemas.openxmlformats.org/officeDocument/2006/relationships/image" Target="../media/image68.png"/><Relationship Id="rId10" Type="http://schemas.openxmlformats.org/officeDocument/2006/relationships/image" Target="../media/image67.png"/><Relationship Id="rId1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6.png"/><Relationship Id="rId8" Type="http://schemas.openxmlformats.org/officeDocument/2006/relationships/image" Target="../media/image125.png"/><Relationship Id="rId7" Type="http://schemas.openxmlformats.org/officeDocument/2006/relationships/image" Target="../media/image124.png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Relationship Id="rId3" Type="http://schemas.openxmlformats.org/officeDocument/2006/relationships/image" Target="../media/image120.svg"/><Relationship Id="rId2" Type="http://schemas.openxmlformats.org/officeDocument/2006/relationships/image" Target="../media/image119.png"/><Relationship Id="rId12" Type="http://schemas.openxmlformats.org/officeDocument/2006/relationships/notesSlide" Target="../notesSlides/notesSlide6.xml"/><Relationship Id="rId11" Type="http://schemas.openxmlformats.org/officeDocument/2006/relationships/slideLayout" Target="../slideLayouts/slideLayout98.xml"/><Relationship Id="rId10" Type="http://schemas.openxmlformats.org/officeDocument/2006/relationships/image" Target="../media/image127.svg"/><Relationship Id="rId1" Type="http://schemas.openxmlformats.org/officeDocument/2006/relationships/image" Target="../media/image118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63.xml"/><Relationship Id="rId8" Type="http://schemas.openxmlformats.org/officeDocument/2006/relationships/tags" Target="../tags/tag62.xml"/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image" Target="../media/image129.png"/><Relationship Id="rId10" Type="http://schemas.openxmlformats.org/officeDocument/2006/relationships/slideLayout" Target="../slideLayouts/slideLayout86.xml"/><Relationship Id="rId1" Type="http://schemas.openxmlformats.org/officeDocument/2006/relationships/image" Target="../media/image128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2.png"/><Relationship Id="rId8" Type="http://schemas.openxmlformats.org/officeDocument/2006/relationships/tags" Target="../tags/tag69.xml"/><Relationship Id="rId7" Type="http://schemas.openxmlformats.org/officeDocument/2006/relationships/image" Target="../media/image131.png"/><Relationship Id="rId6" Type="http://schemas.openxmlformats.org/officeDocument/2006/relationships/tags" Target="../tags/tag68.xml"/><Relationship Id="rId5" Type="http://schemas.openxmlformats.org/officeDocument/2006/relationships/image" Target="../media/image130.png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0" Type="http://schemas.openxmlformats.org/officeDocument/2006/relationships/slideLayout" Target="../slideLayouts/slideLayout86.xml"/><Relationship Id="rId1" Type="http://schemas.openxmlformats.org/officeDocument/2006/relationships/tags" Target="../tags/tag64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78.xml"/><Relationship Id="rId8" Type="http://schemas.openxmlformats.org/officeDocument/2006/relationships/tags" Target="../tags/tag77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8" Type="http://schemas.openxmlformats.org/officeDocument/2006/relationships/notesSlide" Target="../notesSlides/notesSlide7.xml"/><Relationship Id="rId17" Type="http://schemas.openxmlformats.org/officeDocument/2006/relationships/slideLayout" Target="../slideLayouts/slideLayout85.xml"/><Relationship Id="rId16" Type="http://schemas.openxmlformats.org/officeDocument/2006/relationships/tags" Target="../tags/tag85.xml"/><Relationship Id="rId15" Type="http://schemas.openxmlformats.org/officeDocument/2006/relationships/tags" Target="../tags/tag84.xml"/><Relationship Id="rId14" Type="http://schemas.openxmlformats.org/officeDocument/2006/relationships/tags" Target="../tags/tag83.xml"/><Relationship Id="rId13" Type="http://schemas.openxmlformats.org/officeDocument/2006/relationships/tags" Target="../tags/tag82.xml"/><Relationship Id="rId12" Type="http://schemas.openxmlformats.org/officeDocument/2006/relationships/tags" Target="../tags/tag81.xml"/><Relationship Id="rId11" Type="http://schemas.openxmlformats.org/officeDocument/2006/relationships/tags" Target="../tags/tag80.xml"/><Relationship Id="rId10" Type="http://schemas.openxmlformats.org/officeDocument/2006/relationships/tags" Target="../tags/tag79.xml"/><Relationship Id="rId1" Type="http://schemas.openxmlformats.org/officeDocument/2006/relationships/tags" Target="../tags/tag70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8.png"/><Relationship Id="rId8" Type="http://schemas.openxmlformats.org/officeDocument/2006/relationships/image" Target="../media/image137.svg"/><Relationship Id="rId7" Type="http://schemas.openxmlformats.org/officeDocument/2006/relationships/image" Target="../media/image136.png"/><Relationship Id="rId6" Type="http://schemas.openxmlformats.org/officeDocument/2006/relationships/image" Target="../media/image39.svg"/><Relationship Id="rId5" Type="http://schemas.openxmlformats.org/officeDocument/2006/relationships/image" Target="../media/image135.png"/><Relationship Id="rId4" Type="http://schemas.openxmlformats.org/officeDocument/2006/relationships/image" Target="../media/image43.svg"/><Relationship Id="rId3" Type="http://schemas.openxmlformats.org/officeDocument/2006/relationships/image" Target="../media/image134.png"/><Relationship Id="rId2" Type="http://schemas.openxmlformats.org/officeDocument/2006/relationships/image" Target="../media/image41.svg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54.xml"/><Relationship Id="rId14" Type="http://schemas.openxmlformats.org/officeDocument/2006/relationships/tags" Target="../tags/tag86.xml"/><Relationship Id="rId13" Type="http://schemas.openxmlformats.org/officeDocument/2006/relationships/image" Target="../media/image37.png"/><Relationship Id="rId12" Type="http://schemas.openxmlformats.org/officeDocument/2006/relationships/image" Target="../media/image140.svg"/><Relationship Id="rId11" Type="http://schemas.openxmlformats.org/officeDocument/2006/relationships/image" Target="../media/image139.png"/><Relationship Id="rId10" Type="http://schemas.openxmlformats.org/officeDocument/2006/relationships/image" Target="../media/image45.svg"/><Relationship Id="rId1" Type="http://schemas.openxmlformats.org/officeDocument/2006/relationships/image" Target="../media/image13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54.xml"/><Relationship Id="rId6" Type="http://schemas.openxmlformats.org/officeDocument/2006/relationships/tags" Target="../tags/tag87.xml"/><Relationship Id="rId5" Type="http://schemas.openxmlformats.org/officeDocument/2006/relationships/image" Target="../media/image145.png"/><Relationship Id="rId4" Type="http://schemas.openxmlformats.org/officeDocument/2006/relationships/image" Target="../media/image144.svg"/><Relationship Id="rId3" Type="http://schemas.openxmlformats.org/officeDocument/2006/relationships/image" Target="../media/image143.png"/><Relationship Id="rId2" Type="http://schemas.openxmlformats.org/officeDocument/2006/relationships/image" Target="../media/image142.svg"/><Relationship Id="rId1" Type="http://schemas.openxmlformats.org/officeDocument/2006/relationships/image" Target="../media/image141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54.xml"/><Relationship Id="rId4" Type="http://schemas.openxmlformats.org/officeDocument/2006/relationships/tags" Target="../tags/tag88.xml"/><Relationship Id="rId3" Type="http://schemas.openxmlformats.org/officeDocument/2006/relationships/image" Target="../media/image148.png"/><Relationship Id="rId2" Type="http://schemas.openxmlformats.org/officeDocument/2006/relationships/image" Target="../media/image147.svg"/><Relationship Id="rId1" Type="http://schemas.openxmlformats.org/officeDocument/2006/relationships/image" Target="../media/image14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54.xml"/><Relationship Id="rId6" Type="http://schemas.openxmlformats.org/officeDocument/2006/relationships/tags" Target="../tags/tag89.xml"/><Relationship Id="rId5" Type="http://schemas.openxmlformats.org/officeDocument/2006/relationships/image" Target="../media/image153.png"/><Relationship Id="rId4" Type="http://schemas.openxmlformats.org/officeDocument/2006/relationships/image" Target="../media/image152.svg"/><Relationship Id="rId3" Type="http://schemas.openxmlformats.org/officeDocument/2006/relationships/image" Target="../media/image151.png"/><Relationship Id="rId2" Type="http://schemas.openxmlformats.org/officeDocument/2006/relationships/image" Target="../media/image150.svg"/><Relationship Id="rId1" Type="http://schemas.openxmlformats.org/officeDocument/2006/relationships/image" Target="../media/image149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0.png"/><Relationship Id="rId8" Type="http://schemas.openxmlformats.org/officeDocument/2006/relationships/image" Target="../media/image144.svg"/><Relationship Id="rId7" Type="http://schemas.openxmlformats.org/officeDocument/2006/relationships/image" Target="../media/image143.png"/><Relationship Id="rId6" Type="http://schemas.openxmlformats.org/officeDocument/2006/relationships/image" Target="../media/image159.svg"/><Relationship Id="rId5" Type="http://schemas.openxmlformats.org/officeDocument/2006/relationships/image" Target="../media/image158.png"/><Relationship Id="rId4" Type="http://schemas.openxmlformats.org/officeDocument/2006/relationships/image" Target="../media/image157.svg"/><Relationship Id="rId3" Type="http://schemas.openxmlformats.org/officeDocument/2006/relationships/image" Target="../media/image156.png"/><Relationship Id="rId2" Type="http://schemas.openxmlformats.org/officeDocument/2006/relationships/image" Target="../media/image155.svg"/><Relationship Id="rId16" Type="http://schemas.openxmlformats.org/officeDocument/2006/relationships/notesSlide" Target="../notesSlides/notesSlide12.xml"/><Relationship Id="rId15" Type="http://schemas.openxmlformats.org/officeDocument/2006/relationships/slideLayout" Target="../slideLayouts/slideLayout54.xml"/><Relationship Id="rId14" Type="http://schemas.openxmlformats.org/officeDocument/2006/relationships/tags" Target="../tags/tag90.xml"/><Relationship Id="rId13" Type="http://schemas.openxmlformats.org/officeDocument/2006/relationships/image" Target="../media/image164.png"/><Relationship Id="rId12" Type="http://schemas.openxmlformats.org/officeDocument/2006/relationships/image" Target="../media/image163.svg"/><Relationship Id="rId11" Type="http://schemas.openxmlformats.org/officeDocument/2006/relationships/image" Target="../media/image162.png"/><Relationship Id="rId10" Type="http://schemas.openxmlformats.org/officeDocument/2006/relationships/image" Target="../media/image161.svg"/><Relationship Id="rId1" Type="http://schemas.openxmlformats.org/officeDocument/2006/relationships/image" Target="../media/image15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8.xml"/><Relationship Id="rId1" Type="http://schemas.openxmlformats.org/officeDocument/2006/relationships/image" Target="../media/image16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8.xml"/><Relationship Id="rId1" Type="http://schemas.openxmlformats.org/officeDocument/2006/relationships/image" Target="../media/image16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7" Type="http://schemas.openxmlformats.org/officeDocument/2006/relationships/tags" Target="../tags/tag92.xml"/><Relationship Id="rId6" Type="http://schemas.openxmlformats.org/officeDocument/2006/relationships/image" Target="../media/image171.png"/><Relationship Id="rId5" Type="http://schemas.openxmlformats.org/officeDocument/2006/relationships/image" Target="../media/image170.png"/><Relationship Id="rId4" Type="http://schemas.openxmlformats.org/officeDocument/2006/relationships/image" Target="../media/image169.png"/><Relationship Id="rId3" Type="http://schemas.openxmlformats.org/officeDocument/2006/relationships/image" Target="../media/image168.png"/><Relationship Id="rId2" Type="http://schemas.openxmlformats.org/officeDocument/2006/relationships/image" Target="../media/image167.png"/><Relationship Id="rId1" Type="http://schemas.openxmlformats.org/officeDocument/2006/relationships/tags" Target="../tags/tag91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9.xml"/><Relationship Id="rId4" Type="http://schemas.openxmlformats.org/officeDocument/2006/relationships/tags" Target="../tags/tag93.xml"/><Relationship Id="rId3" Type="http://schemas.openxmlformats.org/officeDocument/2006/relationships/image" Target="../media/image174.png"/><Relationship Id="rId2" Type="http://schemas.openxmlformats.org/officeDocument/2006/relationships/image" Target="../media/image173.jpeg"/><Relationship Id="rId1" Type="http://schemas.openxmlformats.org/officeDocument/2006/relationships/image" Target="../media/image172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6.png"/><Relationship Id="rId8" Type="http://schemas.openxmlformats.org/officeDocument/2006/relationships/tags" Target="../tags/tag100.xml"/><Relationship Id="rId7" Type="http://schemas.openxmlformats.org/officeDocument/2006/relationships/tags" Target="../tags/tag99.xml"/><Relationship Id="rId6" Type="http://schemas.openxmlformats.org/officeDocument/2006/relationships/tags" Target="../tags/tag98.xml"/><Relationship Id="rId54" Type="http://schemas.openxmlformats.org/officeDocument/2006/relationships/slideLayout" Target="../slideLayouts/slideLayout88.xml"/><Relationship Id="rId53" Type="http://schemas.openxmlformats.org/officeDocument/2006/relationships/tags" Target="../tags/tag143.xml"/><Relationship Id="rId52" Type="http://schemas.openxmlformats.org/officeDocument/2006/relationships/tags" Target="../tags/tag142.xml"/><Relationship Id="rId51" Type="http://schemas.openxmlformats.org/officeDocument/2006/relationships/tags" Target="../tags/tag141.xml"/><Relationship Id="rId50" Type="http://schemas.openxmlformats.org/officeDocument/2006/relationships/tags" Target="../tags/tag140.xml"/><Relationship Id="rId5" Type="http://schemas.openxmlformats.org/officeDocument/2006/relationships/tags" Target="../tags/tag97.xml"/><Relationship Id="rId49" Type="http://schemas.openxmlformats.org/officeDocument/2006/relationships/tags" Target="../tags/tag139.xml"/><Relationship Id="rId48" Type="http://schemas.openxmlformats.org/officeDocument/2006/relationships/tags" Target="../tags/tag138.xml"/><Relationship Id="rId47" Type="http://schemas.openxmlformats.org/officeDocument/2006/relationships/tags" Target="../tags/tag137.xml"/><Relationship Id="rId46" Type="http://schemas.openxmlformats.org/officeDocument/2006/relationships/tags" Target="../tags/tag136.xml"/><Relationship Id="rId45" Type="http://schemas.openxmlformats.org/officeDocument/2006/relationships/tags" Target="../tags/tag135.xml"/><Relationship Id="rId44" Type="http://schemas.openxmlformats.org/officeDocument/2006/relationships/tags" Target="../tags/tag134.xml"/><Relationship Id="rId43" Type="http://schemas.openxmlformats.org/officeDocument/2006/relationships/tags" Target="../tags/tag133.xml"/><Relationship Id="rId42" Type="http://schemas.openxmlformats.org/officeDocument/2006/relationships/tags" Target="../tags/tag132.xml"/><Relationship Id="rId41" Type="http://schemas.openxmlformats.org/officeDocument/2006/relationships/tags" Target="../tags/tag131.xml"/><Relationship Id="rId40" Type="http://schemas.openxmlformats.org/officeDocument/2006/relationships/tags" Target="../tags/tag130.xml"/><Relationship Id="rId4" Type="http://schemas.openxmlformats.org/officeDocument/2006/relationships/image" Target="../media/image175.png"/><Relationship Id="rId39" Type="http://schemas.openxmlformats.org/officeDocument/2006/relationships/tags" Target="../tags/tag129.xml"/><Relationship Id="rId38" Type="http://schemas.openxmlformats.org/officeDocument/2006/relationships/tags" Target="../tags/tag128.xml"/><Relationship Id="rId37" Type="http://schemas.openxmlformats.org/officeDocument/2006/relationships/tags" Target="../tags/tag127.xml"/><Relationship Id="rId36" Type="http://schemas.openxmlformats.org/officeDocument/2006/relationships/tags" Target="../tags/tag126.xml"/><Relationship Id="rId35" Type="http://schemas.openxmlformats.org/officeDocument/2006/relationships/tags" Target="../tags/tag125.xml"/><Relationship Id="rId34" Type="http://schemas.openxmlformats.org/officeDocument/2006/relationships/tags" Target="../tags/tag124.xml"/><Relationship Id="rId33" Type="http://schemas.openxmlformats.org/officeDocument/2006/relationships/tags" Target="../tags/tag123.xml"/><Relationship Id="rId32" Type="http://schemas.openxmlformats.org/officeDocument/2006/relationships/tags" Target="../tags/tag122.xml"/><Relationship Id="rId31" Type="http://schemas.openxmlformats.org/officeDocument/2006/relationships/tags" Target="../tags/tag121.xml"/><Relationship Id="rId30" Type="http://schemas.openxmlformats.org/officeDocument/2006/relationships/tags" Target="../tags/tag120.xml"/><Relationship Id="rId3" Type="http://schemas.openxmlformats.org/officeDocument/2006/relationships/tags" Target="../tags/tag96.xml"/><Relationship Id="rId29" Type="http://schemas.openxmlformats.org/officeDocument/2006/relationships/tags" Target="../tags/tag119.xml"/><Relationship Id="rId28" Type="http://schemas.openxmlformats.org/officeDocument/2006/relationships/tags" Target="../tags/tag118.xml"/><Relationship Id="rId27" Type="http://schemas.openxmlformats.org/officeDocument/2006/relationships/tags" Target="../tags/tag117.xml"/><Relationship Id="rId26" Type="http://schemas.openxmlformats.org/officeDocument/2006/relationships/tags" Target="../tags/tag116.xml"/><Relationship Id="rId25" Type="http://schemas.openxmlformats.org/officeDocument/2006/relationships/tags" Target="../tags/tag115.xml"/><Relationship Id="rId24" Type="http://schemas.openxmlformats.org/officeDocument/2006/relationships/tags" Target="../tags/tag114.xml"/><Relationship Id="rId23" Type="http://schemas.openxmlformats.org/officeDocument/2006/relationships/tags" Target="../tags/tag113.xml"/><Relationship Id="rId22" Type="http://schemas.openxmlformats.org/officeDocument/2006/relationships/tags" Target="../tags/tag112.xml"/><Relationship Id="rId21" Type="http://schemas.openxmlformats.org/officeDocument/2006/relationships/tags" Target="../tags/tag111.xml"/><Relationship Id="rId20" Type="http://schemas.openxmlformats.org/officeDocument/2006/relationships/tags" Target="../tags/tag110.xml"/><Relationship Id="rId2" Type="http://schemas.openxmlformats.org/officeDocument/2006/relationships/tags" Target="../tags/tag95.xml"/><Relationship Id="rId19" Type="http://schemas.openxmlformats.org/officeDocument/2006/relationships/tags" Target="../tags/tag109.xml"/><Relationship Id="rId18" Type="http://schemas.openxmlformats.org/officeDocument/2006/relationships/tags" Target="../tags/tag108.xml"/><Relationship Id="rId17" Type="http://schemas.openxmlformats.org/officeDocument/2006/relationships/tags" Target="../tags/tag107.xml"/><Relationship Id="rId16" Type="http://schemas.openxmlformats.org/officeDocument/2006/relationships/tags" Target="../tags/tag106.xml"/><Relationship Id="rId15" Type="http://schemas.openxmlformats.org/officeDocument/2006/relationships/tags" Target="../tags/tag105.xml"/><Relationship Id="rId14" Type="http://schemas.openxmlformats.org/officeDocument/2006/relationships/tags" Target="../tags/tag104.xml"/><Relationship Id="rId13" Type="http://schemas.openxmlformats.org/officeDocument/2006/relationships/tags" Target="../tags/tag103.xml"/><Relationship Id="rId12" Type="http://schemas.openxmlformats.org/officeDocument/2006/relationships/tags" Target="../tags/tag102.xml"/><Relationship Id="rId11" Type="http://schemas.openxmlformats.org/officeDocument/2006/relationships/tags" Target="../tags/tag101.xml"/><Relationship Id="rId10" Type="http://schemas.openxmlformats.org/officeDocument/2006/relationships/image" Target="../media/image177.svg"/><Relationship Id="rId1" Type="http://schemas.openxmlformats.org/officeDocument/2006/relationships/tags" Target="../tags/tag94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152.xml"/><Relationship Id="rId8" Type="http://schemas.openxmlformats.org/officeDocument/2006/relationships/tags" Target="../tags/tag151.xml"/><Relationship Id="rId7" Type="http://schemas.openxmlformats.org/officeDocument/2006/relationships/tags" Target="../tags/tag150.xml"/><Relationship Id="rId6" Type="http://schemas.openxmlformats.org/officeDocument/2006/relationships/tags" Target="../tags/tag149.xml"/><Relationship Id="rId5" Type="http://schemas.openxmlformats.org/officeDocument/2006/relationships/tags" Target="../tags/tag148.xml"/><Relationship Id="rId4" Type="http://schemas.openxmlformats.org/officeDocument/2006/relationships/tags" Target="../tags/tag147.xml"/><Relationship Id="rId3" Type="http://schemas.openxmlformats.org/officeDocument/2006/relationships/tags" Target="../tags/tag146.xml"/><Relationship Id="rId2" Type="http://schemas.openxmlformats.org/officeDocument/2006/relationships/tags" Target="../tags/tag145.xml"/><Relationship Id="rId18" Type="http://schemas.openxmlformats.org/officeDocument/2006/relationships/notesSlide" Target="../notesSlides/notesSlide15.xml"/><Relationship Id="rId17" Type="http://schemas.openxmlformats.org/officeDocument/2006/relationships/slideLayout" Target="../slideLayouts/slideLayout85.xml"/><Relationship Id="rId16" Type="http://schemas.openxmlformats.org/officeDocument/2006/relationships/tags" Target="../tags/tag159.xml"/><Relationship Id="rId15" Type="http://schemas.openxmlformats.org/officeDocument/2006/relationships/tags" Target="../tags/tag158.xml"/><Relationship Id="rId14" Type="http://schemas.openxmlformats.org/officeDocument/2006/relationships/tags" Target="../tags/tag157.xml"/><Relationship Id="rId13" Type="http://schemas.openxmlformats.org/officeDocument/2006/relationships/tags" Target="../tags/tag156.xml"/><Relationship Id="rId12" Type="http://schemas.openxmlformats.org/officeDocument/2006/relationships/tags" Target="../tags/tag155.xml"/><Relationship Id="rId11" Type="http://schemas.openxmlformats.org/officeDocument/2006/relationships/tags" Target="../tags/tag154.xml"/><Relationship Id="rId10" Type="http://schemas.openxmlformats.org/officeDocument/2006/relationships/tags" Target="../tags/tag153.xml"/><Relationship Id="rId1" Type="http://schemas.openxmlformats.org/officeDocument/2006/relationships/tags" Target="../tags/tag144.xml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88.xml"/><Relationship Id="rId5" Type="http://schemas.openxmlformats.org/officeDocument/2006/relationships/tags" Target="../tags/tag160.xml"/><Relationship Id="rId4" Type="http://schemas.openxmlformats.org/officeDocument/2006/relationships/image" Target="../media/image181.png"/><Relationship Id="rId3" Type="http://schemas.openxmlformats.org/officeDocument/2006/relationships/image" Target="../media/image180.png"/><Relationship Id="rId2" Type="http://schemas.openxmlformats.org/officeDocument/2006/relationships/image" Target="../media/image179.png"/><Relationship Id="rId1" Type="http://schemas.openxmlformats.org/officeDocument/2006/relationships/image" Target="../media/image178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4.xml"/><Relationship Id="rId3" Type="http://schemas.openxmlformats.org/officeDocument/2006/relationships/tags" Target="../tags/tag161.xml"/><Relationship Id="rId2" Type="http://schemas.openxmlformats.org/officeDocument/2006/relationships/image" Target="../media/image183.png"/><Relationship Id="rId1" Type="http://schemas.openxmlformats.org/officeDocument/2006/relationships/image" Target="../media/image18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>
          <a:xfrm>
            <a:off x="231775" y="3011805"/>
            <a:ext cx="7230110" cy="852170"/>
          </a:xfrm>
        </p:spPr>
        <p:txBody>
          <a:bodyPr/>
          <a:lstStyle/>
          <a:p>
            <a:r>
              <a:rPr lang="en-US" altLang="zh-CN" b="1">
                <a:latin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AI</a:t>
            </a:r>
            <a:r>
              <a:rPr b="1">
                <a:latin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视觉监管</a:t>
            </a:r>
            <a:r>
              <a:rPr lang="en-US" altLang="zh-CN" b="1">
                <a:latin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b="1">
                <a:latin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智慧园区解决方案</a:t>
            </a:r>
            <a:endParaRPr b="1" dirty="0">
              <a:latin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" name="标题 2"/>
          <p:cNvSpPr>
            <a:spLocks noGrp="1"/>
          </p:cNvSpPr>
          <p:nvPr/>
        </p:nvSpPr>
        <p:spPr>
          <a:xfrm>
            <a:off x="287655" y="4131945"/>
            <a:ext cx="2700020" cy="14236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0" rIns="0" bIns="0" numCol="1" anchor="t" anchorCtr="0" compatLnSpc="1">
            <a:noAutofit/>
          </a:bodyPr>
          <a:lstStyle>
            <a:lvl1pPr algn="l" defTabSz="609600" rtl="0" eaLnBrk="1" fontAlgn="base" hangingPunct="1">
              <a:spcBef>
                <a:spcPct val="0"/>
              </a:spcBef>
              <a:spcAft>
                <a:spcPct val="0"/>
              </a:spcAft>
              <a:defRPr kumimoji="1" lang="zh-CN" altLang="en-US" sz="4000" b="0" i="0" kern="1200" dirty="0">
                <a:solidFill>
                  <a:schemeClr val="bg1"/>
                </a:solidFill>
                <a:latin typeface="+mn-lt"/>
                <a:ea typeface="微软雅黑" panose="020B0503020204020204" charset="-122"/>
                <a:cs typeface="+mn-cs"/>
              </a:defRPr>
            </a:lvl1pPr>
            <a:lvl2pPr algn="l" defTabSz="609600" rtl="0" eaLnBrk="1" fontAlgn="base" hangingPunct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charset="-122"/>
              </a:defRPr>
            </a:lvl2pPr>
            <a:lvl3pPr algn="l" defTabSz="609600" rtl="0" eaLnBrk="1" fontAlgn="base" hangingPunct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charset="-122"/>
              </a:defRPr>
            </a:lvl3pPr>
            <a:lvl4pPr algn="l" defTabSz="609600" rtl="0" eaLnBrk="1" fontAlgn="base" hangingPunct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charset="-122"/>
              </a:defRPr>
            </a:lvl4pPr>
            <a:lvl5pPr algn="l" defTabSz="609600" rtl="0" eaLnBrk="1" fontAlgn="base" hangingPunct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charset="-122"/>
              </a:defRPr>
            </a:lvl5pPr>
            <a:lvl6pPr marL="609600" algn="l" defTabSz="609600" rtl="0" eaLnBrk="1" fontAlgn="base" hangingPunct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charset="-122"/>
              </a:defRPr>
            </a:lvl6pPr>
            <a:lvl7pPr marL="1219200" algn="l" defTabSz="609600" rtl="0" eaLnBrk="1" fontAlgn="base" hangingPunct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charset="-122"/>
              </a:defRPr>
            </a:lvl7pPr>
            <a:lvl8pPr marL="1828800" algn="l" defTabSz="609600" rtl="0" eaLnBrk="1" fontAlgn="base" hangingPunct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charset="-122"/>
              </a:defRPr>
            </a:lvl8pPr>
            <a:lvl9pPr marL="2438400" algn="l" defTabSz="609600" rtl="0" eaLnBrk="1" fontAlgn="base" hangingPunct="1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000" dirty="0"/>
              <a:t>2026.10</a:t>
            </a:r>
            <a:endParaRPr lang="en-US" altLang="zh-CN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平行四边形 14"/>
          <p:cNvSpPr/>
          <p:nvPr>
            <p:custDataLst>
              <p:tags r:id="rId1"/>
            </p:custDataLst>
          </p:nvPr>
        </p:nvSpPr>
        <p:spPr>
          <a:xfrm>
            <a:off x="5327015" y="2694305"/>
            <a:ext cx="5563870" cy="571500"/>
          </a:xfrm>
          <a:prstGeom prst="parallelogram">
            <a:avLst>
              <a:gd name="adj" fmla="val 48207"/>
            </a:avLst>
          </a:prstGeom>
          <a:noFill/>
          <a:ln w="15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l" defTabSz="609600" fontAlgn="base">
              <a:buClrTx/>
              <a:buSzTx/>
              <a:buFontTx/>
              <a:defRPr/>
            </a:pPr>
            <a:endParaRPr lang="zh-CN" altLang="en-US" sz="2135" b="1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平行四边形 8"/>
          <p:cNvSpPr/>
          <p:nvPr>
            <p:custDataLst>
              <p:tags r:id="rId2"/>
            </p:custDataLst>
          </p:nvPr>
        </p:nvSpPr>
        <p:spPr>
          <a:xfrm>
            <a:off x="4425315" y="1816100"/>
            <a:ext cx="1073785" cy="612775"/>
          </a:xfrm>
          <a:prstGeom prst="parallelogram">
            <a:avLst>
              <a:gd name="adj" fmla="val 48207"/>
            </a:avLst>
          </a:prstGeom>
          <a:noFill/>
          <a:ln w="15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defTabSz="609600" fontAlgn="base"/>
            <a:endParaRPr lang="zh-CN" altLang="en-US" sz="2135" b="1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0" name="文本框 10"/>
          <p:cNvSpPr txBox="1"/>
          <p:nvPr>
            <p:custDataLst>
              <p:tags r:id="rId3"/>
            </p:custDataLst>
          </p:nvPr>
        </p:nvSpPr>
        <p:spPr>
          <a:xfrm>
            <a:off x="4605655" y="1802765"/>
            <a:ext cx="1021080" cy="66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01</a:t>
            </a:r>
            <a:endParaRPr kumimoji="0" lang="en-US" altLang="zh-CN" sz="3735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平行四边形 24"/>
          <p:cNvSpPr/>
          <p:nvPr>
            <p:custDataLst>
              <p:tags r:id="rId4"/>
            </p:custDataLst>
          </p:nvPr>
        </p:nvSpPr>
        <p:spPr>
          <a:xfrm>
            <a:off x="5330825" y="1830070"/>
            <a:ext cx="5590540" cy="612140"/>
          </a:xfrm>
          <a:prstGeom prst="parallelogram">
            <a:avLst>
              <a:gd name="adj" fmla="val 48207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l" defTabSz="609600" fontAlgn="base">
              <a:buClrTx/>
              <a:buSzTx/>
              <a:buFontTx/>
            </a:pPr>
            <a:endParaRPr lang="zh-CN" altLang="en-US" sz="2135" b="1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>
            <p:custDataLst>
              <p:tags r:id="rId5"/>
            </p:custDataLst>
          </p:nvPr>
        </p:nvSpPr>
        <p:spPr>
          <a:xfrm>
            <a:off x="5678805" y="1905635"/>
            <a:ext cx="2851785" cy="460375"/>
          </a:xfrm>
          <a:prstGeom prst="rect">
            <a:avLst/>
          </a:prstGeom>
          <a:ln w="15875">
            <a:noFill/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背景分析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011779" y="1242243"/>
            <a:ext cx="2494244" cy="1603102"/>
            <a:chOff x="-142237" y="2176774"/>
            <a:chExt cx="3399912" cy="1603102"/>
          </a:xfrm>
        </p:grpSpPr>
        <p:sp>
          <p:nvSpPr>
            <p:cNvPr id="39" name="文本框 38"/>
            <p:cNvSpPr txBox="1"/>
            <p:nvPr/>
          </p:nvSpPr>
          <p:spPr>
            <a:xfrm>
              <a:off x="-61126" y="2176774"/>
              <a:ext cx="3237690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目录</a:t>
              </a:r>
              <a:endPara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-142237" y="3325118"/>
              <a:ext cx="3399912" cy="45475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CONTENTS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1" name="平行四边形 10"/>
          <p:cNvSpPr/>
          <p:nvPr>
            <p:custDataLst>
              <p:tags r:id="rId6"/>
            </p:custDataLst>
          </p:nvPr>
        </p:nvSpPr>
        <p:spPr>
          <a:xfrm>
            <a:off x="4425315" y="2684780"/>
            <a:ext cx="1073785" cy="580390"/>
          </a:xfrm>
          <a:prstGeom prst="parallelogram">
            <a:avLst>
              <a:gd name="adj" fmla="val 48207"/>
            </a:avLst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文本框 10"/>
          <p:cNvSpPr txBox="1"/>
          <p:nvPr>
            <p:custDataLst>
              <p:tags r:id="rId7"/>
            </p:custDataLst>
          </p:nvPr>
        </p:nvSpPr>
        <p:spPr>
          <a:xfrm>
            <a:off x="4605020" y="2668905"/>
            <a:ext cx="1016635" cy="66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02</a:t>
            </a:r>
            <a:endParaRPr kumimoji="0" lang="zh-CN" altLang="en-US" sz="3735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>
            <p:custDataLst>
              <p:tags r:id="rId8"/>
            </p:custDataLst>
          </p:nvPr>
        </p:nvSpPr>
        <p:spPr>
          <a:xfrm>
            <a:off x="5793105" y="2753360"/>
            <a:ext cx="2811145" cy="460375"/>
          </a:xfrm>
          <a:prstGeom prst="rect">
            <a:avLst/>
          </a:prstGeom>
          <a:ln w="15875">
            <a:noFill/>
          </a:ln>
        </p:spPr>
        <p:txBody>
          <a:bodyPr wrap="square" lIns="91440" tIns="45720" rIns="91440" bIns="45720">
            <a:spAutoFit/>
          </a:bodyPr>
          <a:lstStyle/>
          <a:p>
            <a:pPr indent="0" defTabSz="609600" fontAlgn="base">
              <a:buFont typeface="Wingdings" panose="05000000000000000000" pitchFamily="2" charset="2"/>
              <a:buNone/>
            </a:pPr>
            <a:r>
              <a:rPr kumimoji="1"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 </a:t>
            </a: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解决方案</a:t>
            </a:r>
            <a:endParaRPr kumimoji="1"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平行四边形 16"/>
          <p:cNvSpPr/>
          <p:nvPr>
            <p:custDataLst>
              <p:tags r:id="rId9"/>
            </p:custDataLst>
          </p:nvPr>
        </p:nvSpPr>
        <p:spPr>
          <a:xfrm>
            <a:off x="4425315" y="3541395"/>
            <a:ext cx="1073785" cy="612775"/>
          </a:xfrm>
          <a:prstGeom prst="parallelogram">
            <a:avLst>
              <a:gd name="adj" fmla="val 48207"/>
            </a:avLst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0"/>
          <p:cNvSpPr txBox="1"/>
          <p:nvPr>
            <p:custDataLst>
              <p:tags r:id="rId10"/>
            </p:custDataLst>
          </p:nvPr>
        </p:nvSpPr>
        <p:spPr>
          <a:xfrm>
            <a:off x="4605020" y="3514090"/>
            <a:ext cx="1021715" cy="66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03</a:t>
            </a:r>
            <a:endParaRPr kumimoji="0" lang="zh-CN" altLang="en-US" sz="3735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>
            <p:custDataLst>
              <p:tags r:id="rId11"/>
            </p:custDataLst>
          </p:nvPr>
        </p:nvSpPr>
        <p:spPr>
          <a:xfrm>
            <a:off x="5975350" y="3604895"/>
            <a:ext cx="2313305" cy="460375"/>
          </a:xfrm>
          <a:prstGeom prst="rect">
            <a:avLst/>
          </a:prstGeom>
          <a:ln w="15875">
            <a:noFill/>
          </a:ln>
        </p:spPr>
        <p:txBody>
          <a:bodyPr wrap="square" lIns="91440" tIns="45720" rIns="91440" bIns="45720">
            <a:spAutoFit/>
          </a:bodyPr>
          <a:lstStyle/>
          <a:p>
            <a:pPr indent="0" defTabSz="609600" fontAlgn="base">
              <a:buFont typeface="Wingdings" panose="05000000000000000000" pitchFamily="2" charset="2"/>
              <a:buNone/>
            </a:pP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应用场景</a:t>
            </a:r>
            <a:endParaRPr kumimoji="1"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2" name="平行四边形 21"/>
          <p:cNvSpPr/>
          <p:nvPr>
            <p:custDataLst>
              <p:tags r:id="rId12"/>
            </p:custDataLst>
          </p:nvPr>
        </p:nvSpPr>
        <p:spPr>
          <a:xfrm>
            <a:off x="5306695" y="3541395"/>
            <a:ext cx="5590540" cy="612775"/>
          </a:xfrm>
          <a:prstGeom prst="parallelogram">
            <a:avLst>
              <a:gd name="adj" fmla="val 48207"/>
            </a:avLst>
          </a:prstGeom>
          <a:noFill/>
          <a:ln w="15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35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平行四边形 25"/>
          <p:cNvSpPr/>
          <p:nvPr>
            <p:custDataLst>
              <p:tags r:id="rId13"/>
            </p:custDataLst>
          </p:nvPr>
        </p:nvSpPr>
        <p:spPr>
          <a:xfrm>
            <a:off x="4425315" y="4397375"/>
            <a:ext cx="1073785" cy="612775"/>
          </a:xfrm>
          <a:prstGeom prst="parallelogram">
            <a:avLst>
              <a:gd name="adj" fmla="val 48207"/>
            </a:avLst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文本框 10"/>
          <p:cNvSpPr txBox="1"/>
          <p:nvPr>
            <p:custDataLst>
              <p:tags r:id="rId14"/>
            </p:custDataLst>
          </p:nvPr>
        </p:nvSpPr>
        <p:spPr>
          <a:xfrm>
            <a:off x="4605020" y="4370070"/>
            <a:ext cx="1021715" cy="66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04</a:t>
            </a:r>
            <a:endParaRPr kumimoji="0" lang="zh-CN" altLang="en-US" sz="3735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>
            <p:custDataLst>
              <p:tags r:id="rId15"/>
            </p:custDataLst>
          </p:nvPr>
        </p:nvSpPr>
        <p:spPr>
          <a:xfrm>
            <a:off x="5975350" y="4460875"/>
            <a:ext cx="3053080" cy="460375"/>
          </a:xfrm>
          <a:prstGeom prst="rect">
            <a:avLst/>
          </a:prstGeom>
          <a:ln w="15875">
            <a:noFill/>
          </a:ln>
        </p:spPr>
        <p:txBody>
          <a:bodyPr wrap="square" lIns="91440" tIns="45720" rIns="91440" bIns="45720">
            <a:spAutoFit/>
          </a:bodyPr>
          <a:lstStyle/>
          <a:p>
            <a:pPr indent="0" defTabSz="609600" fontAlgn="base">
              <a:buFont typeface="Wingdings" panose="05000000000000000000" pitchFamily="2" charset="2"/>
              <a:buNone/>
            </a:pP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案例分享</a:t>
            </a:r>
            <a:endParaRPr kumimoji="1"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0" name="平行四边形 29"/>
          <p:cNvSpPr/>
          <p:nvPr>
            <p:custDataLst>
              <p:tags r:id="rId16"/>
            </p:custDataLst>
          </p:nvPr>
        </p:nvSpPr>
        <p:spPr>
          <a:xfrm>
            <a:off x="5330825" y="4397375"/>
            <a:ext cx="5590540" cy="612775"/>
          </a:xfrm>
          <a:prstGeom prst="parallelogram">
            <a:avLst>
              <a:gd name="adj" fmla="val 48207"/>
            </a:avLst>
          </a:prstGeom>
          <a:noFill/>
          <a:ln w="15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35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8" name="" descr="&lt;Slide style={{ width: 1280, height: 720, background: '#FFFFFF', position: 'relative', padding: '22px 48px 20px 48px', flexDirection: 'column' }}&gt;&#10;    &lt;Box style={{ height: 56, flexDirection: 'row', justifyContent: 'space-between', alignItems: 'flex-start' }}&gt;&#10;        &lt;Text style={{ fontSize: 30, fontWeight: 'bold', color: '#00A0E9', letterSpacing: 1 }}&gt;园区数字化转型：AI视觉监管成为刚需&lt;/Text&gt;&#10;        &lt;Image src=&quot;assets/whale_logo_t.png&quot; style={{ width: 142, height: 45 }} /&gt;&#10;    &lt;/Box&gt;&#10;    &lt;Box style={{ height: 1, background: '#DCE7F2' }} /&gt;&#10;&#10;    &lt;Box style={{ height: 530, marginTop: 16, flexDirection: 'row', gap: 20 }}&gt;&#10;        &lt;Box style={{ width: 700, flexDirection: 'column', gap: 16 }}&gt;&#10;            &lt;Box style={{ flexDirection: 'column', background: '#F4F8FC', borderRadius: 8, padding: '14px 18px', gap: 10 }}&gt;&#10;                &lt;Box style={{ flexDirection: 'row', alignItems: 'center', gap: 8 }}&gt;&#10;                    &lt;FAIcon name='bullhorn' style={{ fill: '#00A0E9', width: 18, height: 18 }} /&gt;&#10;                    &lt;Text style={{ fontSize: 17, fontWeight: 'bold', color: '#22384F' }}&gt;政策持续加码&lt;/Text&gt;&#10;                &lt;/Box&gt;&#10;                &lt;Text style={{ fontSize: 13.5, color: '#33495F', lineHeight: 1.55 }}&gt;&#10;                    &lt;span style={{ fontWeight: 'bold', color: '#0072B8' }}&gt;国家层面：&lt;/span&gt;《&quot;十四五&quot;数字经济发展规划》《新一代人工智能发展规划》明确将&quot;智能视频分析&quot;列为关键数字技术，要求提升公共安全、城市管理领域的实时感知与智能决策能力。&#10;                &lt;/Text&gt;&#10;                &lt;Text style={{ fontSize: 13.5, color: '#33495F', lineHeight: 1.55 }}&gt;&#10;                    &lt;span style={{ fontWeight: 'bold', color: '#0072B8' }}&gt;地方层面：&lt;/span&gt;多地推动视频点位具备 AI 原生分析能力，要求园区等场景实现视频结构化分析全覆盖。&#10;                &lt;/Text&gt;&#10;                &lt;Text style={{ fontSize: 13.5, color: '#33495F', lineHeight: 1.55 }}&gt;&#10;                    &lt;span style={{ fontWeight: 'bold', color: '#0072B8' }}&gt;国央企要求：&lt;/span&gt;国家&quot;AI+&quot;战略要求打造从基础设施、算法工具、智能平台到解决方案的赋能能力，园区是重要的落地承接场景。&#10;                &lt;/Text&gt;&#10;            &lt;/Box&gt;&#10;&#10;            &lt;Box style={{ flexDirection: 'column', background: '#FFFFFF', border: '1px solid #DCE7F2', borderRadius: 8, padding: '14px 18px', gap: 10, flex: 1 }}&gt;&#10;                &lt;Box style={{ flexDirection: 'row', alignItems: 'center', gap: 8 }}&gt;&#10;                    &lt;FAIcon name='chart-line' style={{ fill: '#00A0E9', width: 18, height: 18 }} /&gt;&#10;                    &lt;Text style={{ fontSize: 17, fontWeight: 'bold', color: '#22384F' }}&gt;三个明确趋势&lt;/Text&gt;&#10;                &lt;/Box&gt;&#10;                &lt;Box style={{ flexDirection: 'row', gap: 12 }}&gt;&#10;                    &lt;Text style={{ fontSize: 13, color: '#00A0E9', fontWeight: 'bold' }}&gt;趋势一&lt;/Text&gt;&#10;                    &lt;Text style={{ flex: 1, fontSize: 13.5, color: '#33495F', lineHeight: 1.55 }}&gt;&#10;                        从&quot;看得见&quot;到&quot;看得懂&quot;：视频理解成为 AI 重点突破方向，发展具备因果推理、持续学习能力的视频认知系统。&#10;                    &lt;/Text&gt;&#10;                &lt;/Box&gt;&#10;                &lt;Box style={{ flexDirection: 'row', gap: 12 }}&gt;&#10;                    &lt;Text style={{ fontSize: 13, color: '#00A0E9', fontWeight: 'bold' }}&gt;趋势二&lt;/Text&gt;&#10;                    &lt;Text style={{ flex: 1, fontSize: 13.5, color: '#33495F', lineHeight: 1.55 }}&gt;&#10;                        从&quot;人防&quot;到&quot;技防&quot;：园区安防与物业管理人力成本持续上升，被动巡检正在转向主动预警。&#10;                    &lt;/Text&gt;&#10;                &lt;/Box&gt;&#10;                &lt;Box style={{ flexDirection: 'row', gap: 12 }}&gt;&#10;                    &lt;Text style={{ fontSize: 13, color: '#00A0E9', fontWeight: 'bold' }}&gt;趋势三&lt;/Text&gt;&#10;                    &lt;Text style={{ flex: 1, fontSize: 13.5, color: '#33495F', lineHeight: 1.55 }}&gt;&#10;                        从&quot;单点智能&quot;到&quot;平台统管&quot;：场景可复用、算法可运营，成为园区视觉项目的核心诉求。&#10;                    &lt;/Text&gt;&#10;                &lt;/Box&gt;&#10;            &lt;/Box&gt;&#10;        &lt;/Box&gt;&#10;&#10;        &lt;Box style={{ flex: 1, flexDirection: 'column', gap: 14 }}&gt;&#10;            &lt;Box style={{ width: '100%', height: 246, borderRadius: 8, overflow: 'hidden', border: '1px solid #DCE7F2' }}&gt;&#10;                &lt;Image src=&quot;assets/scene_overview.png&quot; style={{ width: '100%', height: 246, objectFit: 'cover' }} /&gt;&#10;            &lt;/Box&gt;&#10;            &lt;Box style={{ flex: 1, flexDirection: 'column', background: 'linear-gradient(135deg, #EAF4FC 0%, #F7FBFE 100%)', borderRadius: 8, padding: '16px 18px', borderLeft: '4px solid #FF6E00' }}&gt;&#10;                &lt;Text style={{ fontSize: 13, color: '#FF6E00', fontWeight: 'bold', letterSpacing: 1 }}&gt;我们的判断&lt;/Text&gt;&#10;                &lt;Text style={{ fontSize: 15, color: '#1F3A5F', lineHeight: 1.6, marginTop: 10, fontWeight: 'bold' }}&gt;&#10;                    AI 视觉监管已从园区数字化建设的&quot;可选加分项&quot;，变为园区安防与物业管理的&quot;标配底座&quot;。&#10;                &lt;/Text&gt;&#10;                &lt;Text style={{ fontSize: 13, color: '#5A6B7D', lineHeight: 1.55, marginTop: 10 }}&gt;&#10;                    谁能把场景做全、把算法运营起来，谁就能在园区市场形成可复制的交付能力。&#10;                &lt;/Text&gt;&#10;            &lt;/Box&gt;&#10;        &lt;/Box&gt;&#10;    &lt;/Box&gt;&#10;&#10;    &lt;Box style={{ marginTop: 'auto', flexDirection: 'row', justifyContent: 'space-between', alignItems: 'flex-end' }}&gt;&#10;        &lt;Box style={{ flexDirection: 'column', gap: 2 }}&gt;&#10;            &lt;Text style={{ fontSize: 14, fontWeight: 'bold', color: '#00A0E9' }}&gt;04&lt;/Text&gt;&#10;            &lt;Text style={{ fontSize: 12, color: '#9AA7B4' }}&gt;© Whale Cloud Technology Co.,Ltd  All rights reserved&lt;/Text&gt;&#10;        &lt;/Box&gt;&#10;        &lt;Box style={{ width: 100, height: 6, borderRadius: 3, background: 'linear-gradient(135deg, #2E6BF0 0%, #6A5AEE 100%)' }} /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文本框 789" descr="{&quot;isTemplate&quot;:true,&quot;type&quot;:&quot;text&quot;}"/>
          <p:cNvSpPr txBox="1"/>
          <p:nvPr/>
        </p:nvSpPr>
        <p:spPr>
          <a:xfrm>
            <a:off x="355600" y="127000"/>
            <a:ext cx="7874000" cy="482600"/>
          </a:xfrm>
          <a:prstGeom prst="rect">
            <a:avLst/>
          </a:prstGeom>
        </p:spPr>
        <p:txBody>
          <a:bodyPr wrap="none" lIns="0" tIns="0" rIns="0" bIns="0"/>
          <a:p>
            <a:pPr defTabSz="609600" fontAlgn="base">
              <a:lnSpc>
                <a:spcPct val="100000"/>
              </a:lnSpc>
            </a:pPr>
            <a:r>
              <a:rPr kumimoji="1" lang="zh-CN" altLang="en-US" sz="2800" b="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园区数字化转型：AI视觉监管成为刚需</a:t>
            </a:r>
            <a:endParaRPr kumimoji="1" lang="zh-CN" altLang="en-US" sz="2800" b="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92" name="矩形 791"/>
          <p:cNvSpPr/>
          <p:nvPr/>
        </p:nvSpPr>
        <p:spPr>
          <a:xfrm>
            <a:off x="457200" y="740410"/>
            <a:ext cx="11277600" cy="12700"/>
          </a:xfrm>
          <a:prstGeom prst="rect">
            <a:avLst/>
          </a:prstGeom>
          <a:solidFill>
            <a:srgbClr val="DCE7F2"/>
          </a:solidFill>
        </p:spPr>
        <p:txBody>
          <a:bodyPr/>
          <a:p>
            <a:pPr defTabSz="609600" fontAlgn="base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93" name="圆角矩形 792"/>
          <p:cNvSpPr/>
          <p:nvPr/>
        </p:nvSpPr>
        <p:spPr>
          <a:xfrm>
            <a:off x="457200" y="863600"/>
            <a:ext cx="5549900" cy="3340100"/>
          </a:xfrm>
          <a:prstGeom prst="roundRect">
            <a:avLst>
              <a:gd name="adj" fmla="val 4183"/>
            </a:avLst>
          </a:prstGeom>
          <a:solidFill>
            <a:srgbClr val="F4F8FC"/>
          </a:solidFill>
          <a:ln w="12700">
            <a:noFill/>
          </a:ln>
        </p:spPr>
        <p:txBody>
          <a:bodyPr/>
          <a:p>
            <a:pPr defTabSz="609600" fontAlgn="base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94" name="图片 793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0400" y="1066800"/>
            <a:ext cx="203200" cy="203200"/>
          </a:xfrm>
          <a:prstGeom prst="rect">
            <a:avLst/>
          </a:prstGeom>
        </p:spPr>
      </p:pic>
      <p:sp>
        <p:nvSpPr>
          <p:cNvPr id="799" name="圆角矩形 798"/>
          <p:cNvSpPr/>
          <p:nvPr/>
        </p:nvSpPr>
        <p:spPr>
          <a:xfrm>
            <a:off x="6184900" y="863600"/>
            <a:ext cx="5549900" cy="3340100"/>
          </a:xfrm>
          <a:prstGeom prst="roundRect">
            <a:avLst>
              <a:gd name="adj" fmla="val 4183"/>
            </a:avLst>
          </a:prstGeom>
          <a:solidFill>
            <a:srgbClr val="FFFFFF"/>
          </a:solidFill>
          <a:ln w="12700">
            <a:solidFill>
              <a:srgbClr val="DCE7F2"/>
            </a:solidFill>
          </a:ln>
        </p:spPr>
        <p:txBody>
          <a:bodyPr/>
          <a:p>
            <a:pPr defTabSz="609600" fontAlgn="base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00" name="图片 799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88100" y="1066800"/>
            <a:ext cx="203200" cy="203200"/>
          </a:xfrm>
          <a:prstGeom prst="rect">
            <a:avLst/>
          </a:prstGeom>
        </p:spPr>
      </p:pic>
      <p:pic>
        <p:nvPicPr>
          <p:cNvPr id="809" name="图片 808"/>
          <p:cNvPicPr>
            <a:picLocks noChangeAspect="1"/>
          </p:cNvPicPr>
          <p:nvPr/>
        </p:nvPicPr>
        <p:blipFill>
          <a:blip r:embed="rId5"/>
          <a:srcRect t="7674" b="7674"/>
          <a:stretch>
            <a:fillRect/>
          </a:stretch>
        </p:blipFill>
        <p:spPr>
          <a:xfrm>
            <a:off x="8356600" y="4381500"/>
            <a:ext cx="3378200" cy="1790700"/>
          </a:xfrm>
          <a:custGeom>
            <a:avLst/>
            <a:gdLst/>
            <a:ahLst/>
            <a:cxnLst/>
            <a:pathLst>
              <a:path w="464" h="246">
                <a:moveTo>
                  <a:pt x="456" y="0"/>
                </a:moveTo>
                <a:cubicBezTo>
                  <a:pt x="461" y="0"/>
                  <a:pt x="464" y="4"/>
                  <a:pt x="464" y="8"/>
                </a:cubicBezTo>
                <a:lnTo>
                  <a:pt x="464" y="238"/>
                </a:lnTo>
                <a:cubicBezTo>
                  <a:pt x="464" y="242"/>
                  <a:pt x="460" y="246"/>
                  <a:pt x="456" y="246"/>
                </a:cubicBezTo>
                <a:lnTo>
                  <a:pt x="8" y="246"/>
                </a:lnTo>
                <a:cubicBezTo>
                  <a:pt x="4" y="246"/>
                  <a:pt x="0" y="242"/>
                  <a:pt x="0" y="238"/>
                </a:cubicBezTo>
                <a:lnTo>
                  <a:pt x="0" y="8"/>
                </a:lnTo>
                <a:cubicBezTo>
                  <a:pt x="0" y="4"/>
                  <a:pt x="4" y="0"/>
                  <a:pt x="8" y="0"/>
                </a:cubicBezTo>
                <a:lnTo>
                  <a:pt x="456" y="0"/>
                </a:lnTo>
                <a:close/>
              </a:path>
            </a:pathLst>
          </a:custGeom>
        </p:spPr>
      </p:pic>
      <p:sp>
        <p:nvSpPr>
          <p:cNvPr id="810" name="圆角矩形 809"/>
          <p:cNvSpPr/>
          <p:nvPr/>
        </p:nvSpPr>
        <p:spPr>
          <a:xfrm>
            <a:off x="457200" y="4381500"/>
            <a:ext cx="7721600" cy="1790700"/>
          </a:xfrm>
          <a:prstGeom prst="roundRect">
            <a:avLst>
              <a:gd name="adj" fmla="val 5674"/>
            </a:avLst>
          </a:prstGeom>
          <a:gradFill>
            <a:gsLst>
              <a:gs pos="0">
                <a:srgbClr val="EAF4FC"/>
              </a:gs>
              <a:gs pos="100000">
                <a:srgbClr val="F7FBFE"/>
              </a:gs>
            </a:gsLst>
            <a:lin ang="2700000"/>
          </a:gradFill>
          <a:ln w="12700">
            <a:noFill/>
          </a:ln>
        </p:spPr>
        <p:txBody>
          <a:bodyPr/>
          <a:p>
            <a:pPr defTabSz="609600" fontAlgn="base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17" name="圆角矩形 816"/>
          <p:cNvSpPr/>
          <p:nvPr/>
        </p:nvSpPr>
        <p:spPr>
          <a:xfrm>
            <a:off x="10782300" y="6591300"/>
            <a:ext cx="952500" cy="635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2E6BF0"/>
              </a:gs>
              <a:gs pos="100000">
                <a:srgbClr val="6A5AEE"/>
              </a:gs>
            </a:gsLst>
            <a:lin ang="2700000" scaled="1"/>
          </a:gradFill>
        </p:spPr>
        <p:txBody>
          <a:bodyPr/>
          <a:p>
            <a:pPr defTabSz="609600" fontAlgn="base"/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18" name="TextBox 817"/>
          <p:cNvSpPr txBox="1"/>
          <p:nvPr/>
        </p:nvSpPr>
        <p:spPr>
          <a:xfrm>
            <a:off x="939800" y="1028700"/>
            <a:ext cx="3048000" cy="2794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defTabSz="609600" fontAlgn="base">
              <a:lnSpc>
                <a:spcPct val="100000"/>
              </a:lnSpc>
            </a:pPr>
            <a:r>
              <a:rPr sz="1600" b="1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政策持续加码</a:t>
            </a:r>
            <a:endParaRPr sz="1600" b="1">
              <a:solidFill>
                <a:srgbClr val="22384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19" name="TextBox 818"/>
          <p:cNvSpPr txBox="1"/>
          <p:nvPr/>
        </p:nvSpPr>
        <p:spPr>
          <a:xfrm>
            <a:off x="660400" y="1447800"/>
            <a:ext cx="5168900" cy="254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609600" fontAlgn="base">
              <a:lnSpc>
                <a:spcPct val="150000"/>
              </a:lnSpc>
              <a:spcAft>
                <a:spcPts val="900"/>
              </a:spcAft>
            </a:pPr>
            <a:r>
              <a:rPr sz="1400" b="1">
                <a:solidFill>
                  <a:srgbClr val="0072B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国家层面：</a:t>
            </a:r>
            <a:r>
              <a:rPr sz="1400" b="0">
                <a:solidFill>
                  <a:srgbClr val="3349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《"十四五"数字经济发展规划》《新一代人工智能发展规划》明确将</a:t>
            </a:r>
            <a:r>
              <a:rPr sz="1400" b="1">
                <a:solidFill>
                  <a:srgbClr val="3349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"智能视频分析"列为关键数字技术</a:t>
            </a:r>
            <a:r>
              <a:rPr sz="1400" b="0">
                <a:solidFill>
                  <a:srgbClr val="3349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，要求提升公共安全、城市管理领域的实时感知与智能决策能力。</a:t>
            </a:r>
            <a:endParaRPr sz="1400" b="0">
              <a:solidFill>
                <a:srgbClr val="3349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defTabSz="609600" fontAlgn="base">
              <a:lnSpc>
                <a:spcPct val="150000"/>
              </a:lnSpc>
              <a:spcAft>
                <a:spcPts val="900"/>
              </a:spcAft>
            </a:pPr>
            <a:r>
              <a:rPr sz="1400" b="1">
                <a:solidFill>
                  <a:srgbClr val="0072B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地方层面：</a:t>
            </a:r>
            <a:r>
              <a:rPr sz="1400" b="0">
                <a:solidFill>
                  <a:srgbClr val="3349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多地推动视频点位具备 AI 原生分析能力，要求园区等场景实现视频结构化分析全覆盖。</a:t>
            </a:r>
            <a:endParaRPr sz="1400" b="0">
              <a:solidFill>
                <a:srgbClr val="3349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defTabSz="609600" fontAlgn="base">
              <a:lnSpc>
                <a:spcPct val="150000"/>
              </a:lnSpc>
              <a:spcAft>
                <a:spcPts val="900"/>
              </a:spcAft>
            </a:pPr>
            <a:r>
              <a:rPr sz="1400" b="1">
                <a:solidFill>
                  <a:srgbClr val="0072B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国央企要求：</a:t>
            </a:r>
            <a:r>
              <a:rPr sz="1400" b="0">
                <a:solidFill>
                  <a:srgbClr val="3349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国家</a:t>
            </a:r>
            <a:r>
              <a:rPr sz="1400" b="1">
                <a:solidFill>
                  <a:srgbClr val="3349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"AI+"战略</a:t>
            </a:r>
            <a:r>
              <a:rPr sz="1400" b="0">
                <a:solidFill>
                  <a:srgbClr val="3349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要求打造从基础设施、算法工具、智能平台到解决方案的赋能能力，园区是重要的落地承接场景。</a:t>
            </a:r>
            <a:endParaRPr sz="1400" b="0">
              <a:solidFill>
                <a:srgbClr val="3349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20" name="TextBox 819"/>
          <p:cNvSpPr txBox="1"/>
          <p:nvPr/>
        </p:nvSpPr>
        <p:spPr>
          <a:xfrm>
            <a:off x="6667500" y="1028700"/>
            <a:ext cx="3048000" cy="2794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defTabSz="609600" fontAlgn="base">
              <a:lnSpc>
                <a:spcPct val="100000"/>
              </a:lnSpc>
            </a:pPr>
            <a:r>
              <a:rPr sz="1600" b="1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三大趋势</a:t>
            </a:r>
            <a:endParaRPr sz="1600" b="1">
              <a:solidFill>
                <a:srgbClr val="22384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21" name="TextBox 820"/>
          <p:cNvSpPr txBox="1"/>
          <p:nvPr/>
        </p:nvSpPr>
        <p:spPr>
          <a:xfrm>
            <a:off x="6362700" y="1529080"/>
            <a:ext cx="584200" cy="32004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defTabSz="609600" fontAlgn="base">
              <a:lnSpc>
                <a:spcPct val="100000"/>
              </a:lnSpc>
            </a:pPr>
            <a:r>
              <a:rPr sz="1200" b="1">
                <a:solidFill>
                  <a:srgbClr val="00A0E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趋势一</a:t>
            </a:r>
            <a:endParaRPr sz="1200" b="1">
              <a:solidFill>
                <a:srgbClr val="00A0E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22" name="TextBox 821"/>
          <p:cNvSpPr txBox="1"/>
          <p:nvPr/>
        </p:nvSpPr>
        <p:spPr>
          <a:xfrm>
            <a:off x="7048500" y="1473200"/>
            <a:ext cx="4508500" cy="665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609600" fontAlgn="base">
              <a:lnSpc>
                <a:spcPct val="150000"/>
              </a:lnSpc>
            </a:pPr>
            <a:r>
              <a:rPr sz="1400" b="0">
                <a:solidFill>
                  <a:srgbClr val="3349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</a:t>
            </a:r>
            <a:r>
              <a:rPr sz="1400" b="1">
                <a:solidFill>
                  <a:srgbClr val="3349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"看得见"到"看得懂"</a:t>
            </a:r>
            <a:r>
              <a:rPr sz="1400" b="0">
                <a:solidFill>
                  <a:srgbClr val="3349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：视频理解成为 AI 重点突破方向，发展具备因果推理、持续学习能力的视频认知系统。</a:t>
            </a:r>
            <a:endParaRPr sz="1400" b="0">
              <a:solidFill>
                <a:srgbClr val="3349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23" name="TextBox 822"/>
          <p:cNvSpPr txBox="1"/>
          <p:nvPr/>
        </p:nvSpPr>
        <p:spPr>
          <a:xfrm>
            <a:off x="6362700" y="2397760"/>
            <a:ext cx="584200" cy="32004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defTabSz="609600" fontAlgn="base">
              <a:lnSpc>
                <a:spcPct val="100000"/>
              </a:lnSpc>
            </a:pPr>
            <a:r>
              <a:rPr sz="1200" b="1">
                <a:solidFill>
                  <a:srgbClr val="00A0E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趋势二</a:t>
            </a:r>
            <a:endParaRPr sz="1200" b="1">
              <a:solidFill>
                <a:srgbClr val="00A0E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24" name="TextBox 823"/>
          <p:cNvSpPr txBox="1"/>
          <p:nvPr/>
        </p:nvSpPr>
        <p:spPr>
          <a:xfrm>
            <a:off x="7048500" y="2341880"/>
            <a:ext cx="4508500" cy="665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609600" fontAlgn="base">
              <a:lnSpc>
                <a:spcPct val="150000"/>
              </a:lnSpc>
            </a:pPr>
            <a:r>
              <a:rPr sz="1400" b="0">
                <a:solidFill>
                  <a:srgbClr val="3349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</a:t>
            </a:r>
            <a:r>
              <a:rPr sz="1400" b="1">
                <a:solidFill>
                  <a:srgbClr val="3349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"人防"到"技防"</a:t>
            </a:r>
            <a:r>
              <a:rPr sz="1400" b="0">
                <a:solidFill>
                  <a:srgbClr val="3349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：园区安防与物业管理人力成本持续上升，被动巡检正在转向主动预警。</a:t>
            </a:r>
            <a:endParaRPr sz="1400" b="0">
              <a:solidFill>
                <a:srgbClr val="3349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25" name="TextBox 824"/>
          <p:cNvSpPr txBox="1"/>
          <p:nvPr/>
        </p:nvSpPr>
        <p:spPr>
          <a:xfrm>
            <a:off x="6362700" y="3266440"/>
            <a:ext cx="584200" cy="32004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defTabSz="609600" fontAlgn="base">
              <a:lnSpc>
                <a:spcPct val="100000"/>
              </a:lnSpc>
            </a:pPr>
            <a:r>
              <a:rPr sz="1200" b="1">
                <a:solidFill>
                  <a:srgbClr val="00A0E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趋势三</a:t>
            </a:r>
            <a:endParaRPr sz="1200" b="1">
              <a:solidFill>
                <a:srgbClr val="00A0E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26" name="TextBox 825"/>
          <p:cNvSpPr txBox="1"/>
          <p:nvPr/>
        </p:nvSpPr>
        <p:spPr>
          <a:xfrm>
            <a:off x="7048500" y="3210560"/>
            <a:ext cx="4508500" cy="665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609600" fontAlgn="base">
              <a:lnSpc>
                <a:spcPct val="150000"/>
              </a:lnSpc>
            </a:pPr>
            <a:r>
              <a:rPr sz="1400" b="0">
                <a:solidFill>
                  <a:srgbClr val="3349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</a:t>
            </a:r>
            <a:r>
              <a:rPr sz="1400" b="1">
                <a:solidFill>
                  <a:srgbClr val="3349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"单点智能"到"平台统管"</a:t>
            </a:r>
            <a:r>
              <a:rPr sz="1400" b="0">
                <a:solidFill>
                  <a:srgbClr val="3349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：场景可复用、算法可运营，成为园区视觉项目的核心诉求。</a:t>
            </a:r>
            <a:endParaRPr sz="1400" b="0">
              <a:solidFill>
                <a:srgbClr val="3349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27" name="Rounded Rectangle 826"/>
          <p:cNvSpPr/>
          <p:nvPr/>
        </p:nvSpPr>
        <p:spPr>
          <a:xfrm>
            <a:off x="457200" y="4622800"/>
            <a:ext cx="63500" cy="1320800"/>
          </a:xfrm>
          <a:prstGeom prst="roundRect">
            <a:avLst>
              <a:gd name="adj" fmla="val 50000"/>
            </a:avLst>
          </a:prstGeom>
          <a:solidFill>
            <a:srgbClr val="FF6E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00" fontAlgn="base"/>
            <a:endParaRPr sz="1800"/>
          </a:p>
        </p:txBody>
      </p:sp>
      <p:sp>
        <p:nvSpPr>
          <p:cNvPr id="828" name="TextBox 827"/>
          <p:cNvSpPr txBox="1"/>
          <p:nvPr/>
        </p:nvSpPr>
        <p:spPr>
          <a:xfrm>
            <a:off x="736600" y="4622800"/>
            <a:ext cx="3048000" cy="2032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defTabSz="609600" fontAlgn="base">
              <a:lnSpc>
                <a:spcPct val="100000"/>
              </a:lnSpc>
            </a:pPr>
            <a:r>
              <a:rPr sz="1600" b="1" spc="100">
                <a:solidFill>
                  <a:srgbClr val="FF6E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业界趋势</a:t>
            </a:r>
            <a:endParaRPr sz="1600" b="1" spc="100">
              <a:solidFill>
                <a:srgbClr val="FF6E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29" name="TextBox 828"/>
          <p:cNvSpPr txBox="1"/>
          <p:nvPr/>
        </p:nvSpPr>
        <p:spPr>
          <a:xfrm>
            <a:off x="736600" y="4927600"/>
            <a:ext cx="7264400" cy="66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609600" fontAlgn="base">
              <a:lnSpc>
                <a:spcPct val="150000"/>
              </a:lnSpc>
            </a:pPr>
            <a:r>
              <a:rPr sz="14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 视觉监管已从园区数字化建设的"可选加分项"，</a:t>
            </a:r>
            <a:br>
              <a:rPr sz="14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sz="1400" b="1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变为园区安防与物业管理的"标配底座"。</a:t>
            </a:r>
            <a:endParaRPr sz="1400" b="1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30" name="TextBox 829"/>
          <p:cNvSpPr txBox="1"/>
          <p:nvPr/>
        </p:nvSpPr>
        <p:spPr>
          <a:xfrm>
            <a:off x="736600" y="5613400"/>
            <a:ext cx="7264400" cy="355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609600" fontAlgn="base">
              <a:lnSpc>
                <a:spcPct val="150000"/>
              </a:lnSpc>
            </a:pPr>
            <a:r>
              <a:rPr sz="1400" b="0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谁能把场景做全、把算法运营起来，谁就能在园区市场形成可复制的交付能力。</a:t>
            </a:r>
            <a:endParaRPr sz="1400" b="0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 txBox="1"/>
          <p:nvPr/>
        </p:nvSpPr>
        <p:spPr>
          <a:xfrm>
            <a:off x="370840" y="116840"/>
            <a:ext cx="508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 defTabSz="609600" fontAlgn="base">
              <a:lnSpc>
                <a:spcPct val="100000"/>
              </a:lnSpc>
              <a:defRPr/>
            </a:pPr>
            <a:r>
              <a:rPr kumimoji="1" lang="zh-CN" altLang="en-US" sz="2800" b="1" i="0" u="none" strike="noStrike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园区管理痛点需求</a:t>
            </a:r>
            <a:endParaRPr kumimoji="1" lang="zh-CN" altLang="en-US" sz="2800" b="1" i="0" u="none" strike="noStrike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400050" y="952500"/>
            <a:ext cx="11176000" cy="1143000"/>
          </a:xfrm>
          <a:prstGeom prst="roundRect">
            <a:avLst>
              <a:gd name="adj" fmla="val 8888"/>
            </a:avLst>
          </a:prstGeom>
          <a:gradFill rotWithShape="1">
            <a:gsLst>
              <a:gs pos="0">
                <a:srgbClr val="EAF4FC">
                  <a:alpha val="100000"/>
                </a:srgbClr>
              </a:gs>
              <a:gs pos="100000">
                <a:srgbClr val="F7FBFE">
                  <a:alpha val="100000"/>
                </a:srgbClr>
              </a:gs>
            </a:gsLst>
            <a:lin ang="27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400050" y="952500"/>
            <a:ext cx="76200" cy="1143000"/>
          </a:xfrm>
          <a:prstGeom prst="roundRect">
            <a:avLst>
              <a:gd name="adj" fmla="val 0"/>
            </a:avLst>
          </a:prstGeom>
          <a:solidFill>
            <a:srgbClr val="00A0E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AutoShape 7"/>
          <p:cNvSpPr txBox="1"/>
          <p:nvPr/>
        </p:nvSpPr>
        <p:spPr>
          <a:xfrm>
            <a:off x="781050" y="1333500"/>
            <a:ext cx="152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 defTabSz="609600" fontAlgn="base">
              <a:lnSpc>
                <a:spcPct val="100000"/>
              </a:lnSpc>
              <a:defRPr/>
            </a:pPr>
            <a:r>
              <a:rPr lang="zh-CN" altLang="en-US" sz="2000" b="1" i="0" u="none" strike="noStrike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核心</a:t>
            </a:r>
            <a:r>
              <a:rPr lang="en-US" sz="2000" b="1" i="0" u="none" strike="noStrike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需求</a:t>
            </a:r>
            <a:endParaRPr lang="en-US" sz="2000" b="1" i="0" u="none" strike="noStrike">
              <a:solidFill>
                <a:srgbClr val="22384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2686050" y="1168400"/>
            <a:ext cx="12700" cy="698500"/>
          </a:xfrm>
          <a:prstGeom prst="roundRect">
            <a:avLst>
              <a:gd name="adj" fmla="val 0"/>
            </a:avLst>
          </a:prstGeom>
          <a:solidFill>
            <a:srgbClr val="C7E0F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AutoShape 10"/>
          <p:cNvSpPr txBox="1"/>
          <p:nvPr/>
        </p:nvSpPr>
        <p:spPr>
          <a:xfrm>
            <a:off x="2860675" y="1184910"/>
            <a:ext cx="8636000" cy="56261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609600" fontAlgn="base">
              <a:lnSpc>
                <a:spcPct val="150000"/>
              </a:lnSpc>
              <a:defRPr/>
            </a:pPr>
            <a:r>
              <a:rPr lang="en-US" sz="1800" b="1" i="0" u="none" strike="noStrike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园区 AI 视觉监管的需求高度集中在</a:t>
            </a:r>
            <a:r>
              <a:rPr lang="en-US" sz="1800" b="1" i="0" u="none" strike="noStrike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「人 · 车 · 物 · 行为」</a:t>
            </a:r>
            <a:r>
              <a:rPr lang="en-US" sz="1800" b="1" i="0" u="none" strike="noStrike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四要素，</a:t>
            </a:r>
            <a:r>
              <a:rPr lang="zh-CN" altLang="en-US" sz="1800" b="1" i="0" u="none" strike="noStrike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需</a:t>
            </a:r>
            <a:r>
              <a:rPr lang="zh-CN" altLang="en-US" sz="1800" b="1" i="0" u="none" strike="noStrike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从过去的</a:t>
            </a:r>
            <a:r>
              <a:rPr lang="en-US" altLang="zh-CN" sz="1800" b="1" i="0" u="none" strike="noStrike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“</a:t>
            </a:r>
            <a:r>
              <a:rPr lang="zh-CN" altLang="en-US" sz="1800" b="1" i="0" u="none" strike="noStrike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先录像事后查</a:t>
            </a:r>
            <a:r>
              <a:rPr lang="en-US" altLang="zh-CN" sz="1800" b="1" i="0" u="none" strike="noStrike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”</a:t>
            </a:r>
            <a:r>
              <a:rPr lang="zh-CN" altLang="en-US" sz="1800" b="1" i="0" u="none" strike="noStrike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，升级为实时事件预警、自动研判及联动处置</a:t>
            </a:r>
            <a:r>
              <a:rPr lang="zh-CN" altLang="en-US" sz="1800" b="1" i="0" u="none" strike="noStrike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。</a:t>
            </a:r>
            <a:endParaRPr lang="zh-CN" altLang="en-US" sz="1800" b="1" i="0" u="none" strike="noStrike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00050" y="2349500"/>
            <a:ext cx="6604000" cy="914400"/>
          </a:xfrm>
          <a:prstGeom prst="roundRect">
            <a:avLst>
              <a:gd name="adj" fmla="val 11111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7F2">
                <a:alpha val="100000"/>
              </a:srgbClr>
            </a:solidFill>
            <a:prstDash val="solid"/>
            <a:miter lim="1000000"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590550" y="2527300"/>
            <a:ext cx="558800" cy="558800"/>
          </a:xfrm>
          <a:prstGeom prst="roundRect">
            <a:avLst>
              <a:gd name="adj" fmla="val 50000"/>
            </a:avLst>
          </a:prstGeom>
          <a:solidFill>
            <a:srgbClr val="E8F3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7550" y="2654300"/>
            <a:ext cx="304800" cy="304800"/>
          </a:xfrm>
          <a:prstGeom prst="rect">
            <a:avLst/>
          </a:prstGeom>
        </p:spPr>
      </p:pic>
      <p:sp>
        <p:nvSpPr>
          <p:cNvPr id="14" name="AutoShape 14"/>
          <p:cNvSpPr txBox="1"/>
          <p:nvPr/>
        </p:nvSpPr>
        <p:spPr>
          <a:xfrm>
            <a:off x="1314450" y="2540000"/>
            <a:ext cx="101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 defTabSz="609600" fontAlgn="base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人员</a:t>
            </a:r>
            <a:endParaRPr lang="en-US" sz="1500" b="1" i="0" u="none" strike="noStrike">
              <a:solidFill>
                <a:srgbClr val="22384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" name="AutoShape 15"/>
          <p:cNvSpPr txBox="1"/>
          <p:nvPr/>
        </p:nvSpPr>
        <p:spPr>
          <a:xfrm>
            <a:off x="1314450" y="2819400"/>
            <a:ext cx="1016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 defTabSz="609600" fontAlgn="base">
              <a:lnSpc>
                <a:spcPct val="100000"/>
              </a:lnSpc>
              <a:defRPr/>
            </a:pPr>
            <a:r>
              <a:rPr lang="en-US" sz="1000" b="0" i="0" u="none" strike="noStrike">
                <a:solidFill>
                  <a:srgbClr val="9AA7B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PEOPLE</a:t>
            </a:r>
            <a:endParaRPr lang="en-US" sz="1000" b="0" i="0" u="none" strike="noStrike">
              <a:solidFill>
                <a:srgbClr val="9AA7B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2114550" y="2527300"/>
            <a:ext cx="12700" cy="558800"/>
          </a:xfrm>
          <a:prstGeom prst="roundRect">
            <a:avLst>
              <a:gd name="adj" fmla="val 0"/>
            </a:avLst>
          </a:prstGeom>
          <a:solidFill>
            <a:srgbClr val="E8F0F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2305050" y="2501900"/>
            <a:ext cx="1206500" cy="304800"/>
          </a:xfrm>
          <a:prstGeom prst="roundRect">
            <a:avLst>
              <a:gd name="adj" fmla="val 16666"/>
            </a:avLst>
          </a:prstGeom>
          <a:solidFill>
            <a:srgbClr val="E8F3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AutoShape 18"/>
          <p:cNvSpPr txBox="1"/>
          <p:nvPr/>
        </p:nvSpPr>
        <p:spPr>
          <a:xfrm>
            <a:off x="2368550" y="2501900"/>
            <a:ext cx="1079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 defTabSz="609600" fontAlgn="base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0072B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人员聚集预警</a:t>
            </a:r>
            <a:endParaRPr lang="en-US" sz="1200" b="1" i="0" u="none" strike="noStrike">
              <a:solidFill>
                <a:srgbClr val="0072B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3638550" y="2501900"/>
            <a:ext cx="1206500" cy="304800"/>
          </a:xfrm>
          <a:prstGeom prst="roundRect">
            <a:avLst>
              <a:gd name="adj" fmla="val 16666"/>
            </a:avLst>
          </a:prstGeom>
          <a:solidFill>
            <a:srgbClr val="E8F3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AutoShape 20"/>
          <p:cNvSpPr txBox="1"/>
          <p:nvPr/>
        </p:nvSpPr>
        <p:spPr>
          <a:xfrm>
            <a:off x="3702050" y="2501900"/>
            <a:ext cx="1079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 defTabSz="609600" fontAlgn="base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0072B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刷脸访客管理</a:t>
            </a:r>
            <a:endParaRPr lang="en-US" sz="1200" b="1" i="0" u="none" strike="noStrike">
              <a:solidFill>
                <a:srgbClr val="0072B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1" name="AutoShape 21"/>
          <p:cNvSpPr txBox="1"/>
          <p:nvPr/>
        </p:nvSpPr>
        <p:spPr>
          <a:xfrm>
            <a:off x="2305050" y="2857500"/>
            <a:ext cx="4445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 defTabSz="609600" fontAlgn="base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聚集、滞留超阈值自动预警；访客预约—核验—通行全流程留痕</a:t>
            </a:r>
            <a:endParaRPr lang="en-US" sz="1200" b="0" i="0" u="none" strike="noStrike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400050" y="3390900"/>
            <a:ext cx="6604000" cy="914400"/>
          </a:xfrm>
          <a:prstGeom prst="roundRect">
            <a:avLst>
              <a:gd name="adj" fmla="val 11111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7F2">
                <a:alpha val="100000"/>
              </a:srgbClr>
            </a:solidFill>
            <a:prstDash val="solid"/>
            <a:miter lim="1000000"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AutoShape 23"/>
          <p:cNvSpPr/>
          <p:nvPr/>
        </p:nvSpPr>
        <p:spPr>
          <a:xfrm>
            <a:off x="590550" y="3568700"/>
            <a:ext cx="558800" cy="558800"/>
          </a:xfrm>
          <a:prstGeom prst="roundRect">
            <a:avLst>
              <a:gd name="adj" fmla="val 50000"/>
            </a:avLst>
          </a:prstGeom>
          <a:solidFill>
            <a:srgbClr val="E8F3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550" y="3695700"/>
            <a:ext cx="304800" cy="304800"/>
          </a:xfrm>
          <a:prstGeom prst="rect">
            <a:avLst/>
          </a:prstGeom>
        </p:spPr>
      </p:pic>
      <p:sp>
        <p:nvSpPr>
          <p:cNvPr id="25" name="AutoShape 25"/>
          <p:cNvSpPr txBox="1"/>
          <p:nvPr/>
        </p:nvSpPr>
        <p:spPr>
          <a:xfrm>
            <a:off x="1314450" y="3581400"/>
            <a:ext cx="101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 defTabSz="609600" fontAlgn="base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车辆</a:t>
            </a:r>
            <a:endParaRPr lang="en-US" sz="1500" b="1" i="0" u="none" strike="noStrike">
              <a:solidFill>
                <a:srgbClr val="22384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6" name="AutoShape 26"/>
          <p:cNvSpPr txBox="1"/>
          <p:nvPr/>
        </p:nvSpPr>
        <p:spPr>
          <a:xfrm>
            <a:off x="1314450" y="3860800"/>
            <a:ext cx="1016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 defTabSz="609600" fontAlgn="base">
              <a:lnSpc>
                <a:spcPct val="100000"/>
              </a:lnSpc>
              <a:defRPr/>
            </a:pPr>
            <a:r>
              <a:rPr lang="en-US" sz="1000" b="0" i="0" u="none" strike="noStrike">
                <a:solidFill>
                  <a:srgbClr val="9AA7B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VEHICLES</a:t>
            </a:r>
            <a:endParaRPr lang="en-US" sz="1000" b="0" i="0" u="none" strike="noStrike">
              <a:solidFill>
                <a:srgbClr val="9AA7B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7" name="AutoShape 27"/>
          <p:cNvSpPr/>
          <p:nvPr/>
        </p:nvSpPr>
        <p:spPr>
          <a:xfrm>
            <a:off x="2114550" y="3568700"/>
            <a:ext cx="12700" cy="558800"/>
          </a:xfrm>
          <a:prstGeom prst="roundRect">
            <a:avLst>
              <a:gd name="adj" fmla="val 0"/>
            </a:avLst>
          </a:prstGeom>
          <a:solidFill>
            <a:srgbClr val="E8F0F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AutoShape 28"/>
          <p:cNvSpPr/>
          <p:nvPr/>
        </p:nvSpPr>
        <p:spPr>
          <a:xfrm>
            <a:off x="2305050" y="3543300"/>
            <a:ext cx="889000" cy="304800"/>
          </a:xfrm>
          <a:prstGeom prst="roundRect">
            <a:avLst>
              <a:gd name="adj" fmla="val 16666"/>
            </a:avLst>
          </a:prstGeom>
          <a:solidFill>
            <a:srgbClr val="E8F3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AutoShape 29"/>
          <p:cNvSpPr txBox="1"/>
          <p:nvPr/>
        </p:nvSpPr>
        <p:spPr>
          <a:xfrm>
            <a:off x="2368550" y="3543300"/>
            <a:ext cx="76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 defTabSz="609600" fontAlgn="base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0072B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违停识别</a:t>
            </a:r>
            <a:endParaRPr lang="en-US" sz="1200" b="1" i="0" u="none" strike="noStrike">
              <a:solidFill>
                <a:srgbClr val="0072B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0" name="AutoShape 30"/>
          <p:cNvSpPr/>
          <p:nvPr/>
        </p:nvSpPr>
        <p:spPr>
          <a:xfrm>
            <a:off x="3321050" y="3543300"/>
            <a:ext cx="1206500" cy="304800"/>
          </a:xfrm>
          <a:prstGeom prst="roundRect">
            <a:avLst>
              <a:gd name="adj" fmla="val 16666"/>
            </a:avLst>
          </a:prstGeom>
          <a:solidFill>
            <a:srgbClr val="E8F3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AutoShape 31"/>
          <p:cNvSpPr txBox="1"/>
          <p:nvPr/>
        </p:nvSpPr>
        <p:spPr>
          <a:xfrm>
            <a:off x="3384550" y="3543300"/>
            <a:ext cx="1079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 defTabSz="609600" fontAlgn="base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0072B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车辆进出管理</a:t>
            </a:r>
            <a:endParaRPr lang="en-US" sz="1200" b="1" i="0" u="none" strike="noStrike">
              <a:solidFill>
                <a:srgbClr val="0072B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2" name="AutoShape 32"/>
          <p:cNvSpPr txBox="1"/>
          <p:nvPr/>
        </p:nvSpPr>
        <p:spPr>
          <a:xfrm>
            <a:off x="2305050" y="3898900"/>
            <a:ext cx="4445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 defTabSz="609600" fontAlgn="base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禁停、超时停车自动告警；车牌识别与道闸联动，进出记录可查</a:t>
            </a:r>
            <a:endParaRPr lang="en-US" sz="1200" b="0" i="0" u="none" strike="noStrike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3" name="AutoShape 33"/>
          <p:cNvSpPr/>
          <p:nvPr/>
        </p:nvSpPr>
        <p:spPr>
          <a:xfrm>
            <a:off x="400050" y="4432300"/>
            <a:ext cx="6604000" cy="914400"/>
          </a:xfrm>
          <a:prstGeom prst="roundRect">
            <a:avLst>
              <a:gd name="adj" fmla="val 11111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7F2">
                <a:alpha val="100000"/>
              </a:srgbClr>
            </a:solidFill>
            <a:prstDash val="solid"/>
            <a:miter lim="1000000"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AutoShape 34"/>
          <p:cNvSpPr/>
          <p:nvPr/>
        </p:nvSpPr>
        <p:spPr>
          <a:xfrm>
            <a:off x="590550" y="4610100"/>
            <a:ext cx="558800" cy="558800"/>
          </a:xfrm>
          <a:prstGeom prst="roundRect">
            <a:avLst>
              <a:gd name="adj" fmla="val 50000"/>
            </a:avLst>
          </a:prstGeom>
          <a:solidFill>
            <a:srgbClr val="E8F3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5" name="Picture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7550" y="4737100"/>
            <a:ext cx="304800" cy="304800"/>
          </a:xfrm>
          <a:prstGeom prst="rect">
            <a:avLst/>
          </a:prstGeom>
        </p:spPr>
      </p:pic>
      <p:sp>
        <p:nvSpPr>
          <p:cNvPr id="36" name="AutoShape 36"/>
          <p:cNvSpPr txBox="1"/>
          <p:nvPr/>
        </p:nvSpPr>
        <p:spPr>
          <a:xfrm>
            <a:off x="1314450" y="4622800"/>
            <a:ext cx="101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 defTabSz="609600" fontAlgn="base">
              <a:lnSpc>
                <a:spcPct val="100000"/>
              </a:lnSpc>
              <a:defRPr/>
            </a:pPr>
            <a:r>
              <a:rPr lang="zh-CN" altLang="en-US" sz="1500" b="1" i="0" u="none" strike="noStrike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物业</a:t>
            </a:r>
            <a:r>
              <a:rPr lang="en-US" sz="1500" b="1" i="0" u="none" strike="noStrike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环境</a:t>
            </a:r>
            <a:endParaRPr lang="en-US" sz="11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7" name="AutoShape 37"/>
          <p:cNvSpPr txBox="1"/>
          <p:nvPr/>
        </p:nvSpPr>
        <p:spPr>
          <a:xfrm>
            <a:off x="1314450" y="4902200"/>
            <a:ext cx="1016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 defTabSz="609600" fontAlgn="base">
              <a:lnSpc>
                <a:spcPct val="100000"/>
              </a:lnSpc>
              <a:defRPr/>
            </a:pPr>
            <a:r>
              <a:rPr lang="en-US" sz="1000" b="0" i="0" u="none" strike="noStrike">
                <a:solidFill>
                  <a:srgbClr val="9AA7B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OBJECTS</a:t>
            </a:r>
            <a:endParaRPr lang="en-US" sz="1000" b="0" i="0" u="none" strike="noStrike">
              <a:solidFill>
                <a:srgbClr val="9AA7B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8" name="AutoShape 38"/>
          <p:cNvSpPr/>
          <p:nvPr/>
        </p:nvSpPr>
        <p:spPr>
          <a:xfrm>
            <a:off x="2114550" y="4610100"/>
            <a:ext cx="12700" cy="558800"/>
          </a:xfrm>
          <a:prstGeom prst="roundRect">
            <a:avLst>
              <a:gd name="adj" fmla="val 0"/>
            </a:avLst>
          </a:prstGeom>
          <a:solidFill>
            <a:srgbClr val="E8F0F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AutoShape 39"/>
          <p:cNvSpPr/>
          <p:nvPr/>
        </p:nvSpPr>
        <p:spPr>
          <a:xfrm>
            <a:off x="2305050" y="4584700"/>
            <a:ext cx="1206500" cy="304800"/>
          </a:xfrm>
          <a:prstGeom prst="roundRect">
            <a:avLst>
              <a:gd name="adj" fmla="val 16666"/>
            </a:avLst>
          </a:prstGeom>
          <a:solidFill>
            <a:srgbClr val="E8F3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AutoShape 40"/>
          <p:cNvSpPr txBox="1"/>
          <p:nvPr/>
        </p:nvSpPr>
        <p:spPr>
          <a:xfrm>
            <a:off x="2368550" y="4584700"/>
            <a:ext cx="1079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 defTabSz="609600" fontAlgn="base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0072B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垃圾乱堆识别</a:t>
            </a:r>
            <a:endParaRPr lang="en-US" sz="1200" b="1" i="0" u="none" strike="noStrike">
              <a:solidFill>
                <a:srgbClr val="0072B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1" name="AutoShape 41"/>
          <p:cNvSpPr txBox="1"/>
          <p:nvPr/>
        </p:nvSpPr>
        <p:spPr>
          <a:xfrm>
            <a:off x="2305050" y="4940300"/>
            <a:ext cx="4445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 defTabSz="609600" fontAlgn="base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垃圾堆积、乱堆乱放自动识别，一键生成物业处置工单</a:t>
            </a:r>
            <a:endParaRPr lang="en-US" sz="1200" b="0" i="0" u="none" strike="noStrike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2" name="AutoShape 42"/>
          <p:cNvSpPr/>
          <p:nvPr/>
        </p:nvSpPr>
        <p:spPr>
          <a:xfrm>
            <a:off x="400050" y="5473700"/>
            <a:ext cx="6604000" cy="914400"/>
          </a:xfrm>
          <a:prstGeom prst="roundRect">
            <a:avLst>
              <a:gd name="adj" fmla="val 11111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7F2">
                <a:alpha val="100000"/>
              </a:srgbClr>
            </a:solidFill>
            <a:prstDash val="solid"/>
            <a:miter lim="1000000"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AutoShape 43"/>
          <p:cNvSpPr/>
          <p:nvPr/>
        </p:nvSpPr>
        <p:spPr>
          <a:xfrm>
            <a:off x="590550" y="5651500"/>
            <a:ext cx="558800" cy="558800"/>
          </a:xfrm>
          <a:prstGeom prst="roundRect">
            <a:avLst>
              <a:gd name="adj" fmla="val 50000"/>
            </a:avLst>
          </a:prstGeom>
          <a:solidFill>
            <a:srgbClr val="E8F3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4" name="Picture 4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7550" y="5778500"/>
            <a:ext cx="304800" cy="304800"/>
          </a:xfrm>
          <a:prstGeom prst="rect">
            <a:avLst/>
          </a:prstGeom>
        </p:spPr>
      </p:pic>
      <p:sp>
        <p:nvSpPr>
          <p:cNvPr id="45" name="AutoShape 45"/>
          <p:cNvSpPr txBox="1"/>
          <p:nvPr/>
        </p:nvSpPr>
        <p:spPr>
          <a:xfrm>
            <a:off x="1314450" y="5664200"/>
            <a:ext cx="101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 defTabSz="609600" fontAlgn="base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异常行为</a:t>
            </a:r>
            <a:endParaRPr lang="en-US" sz="1500" b="1" i="0" u="none" strike="noStrike">
              <a:solidFill>
                <a:srgbClr val="22384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6" name="AutoShape 46"/>
          <p:cNvSpPr txBox="1"/>
          <p:nvPr/>
        </p:nvSpPr>
        <p:spPr>
          <a:xfrm>
            <a:off x="1314450" y="5943600"/>
            <a:ext cx="1016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 defTabSz="609600" fontAlgn="base">
              <a:lnSpc>
                <a:spcPct val="100000"/>
              </a:lnSpc>
              <a:defRPr/>
            </a:pPr>
            <a:r>
              <a:rPr lang="en-US" sz="1000" b="0" i="0" u="none" strike="noStrike">
                <a:solidFill>
                  <a:srgbClr val="9AA7B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BEHAVIOR</a:t>
            </a:r>
            <a:endParaRPr lang="en-US" sz="1000" b="0" i="0" u="none" strike="noStrike">
              <a:solidFill>
                <a:srgbClr val="9AA7B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7" name="AutoShape 47"/>
          <p:cNvSpPr/>
          <p:nvPr/>
        </p:nvSpPr>
        <p:spPr>
          <a:xfrm>
            <a:off x="2114550" y="5651500"/>
            <a:ext cx="12700" cy="558800"/>
          </a:xfrm>
          <a:prstGeom prst="roundRect">
            <a:avLst>
              <a:gd name="adj" fmla="val 0"/>
            </a:avLst>
          </a:prstGeom>
          <a:solidFill>
            <a:srgbClr val="E8F0F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AutoShape 48"/>
          <p:cNvSpPr/>
          <p:nvPr/>
        </p:nvSpPr>
        <p:spPr>
          <a:xfrm>
            <a:off x="2305050" y="5626100"/>
            <a:ext cx="1397000" cy="304800"/>
          </a:xfrm>
          <a:prstGeom prst="roundRect">
            <a:avLst>
              <a:gd name="adj" fmla="val 16666"/>
            </a:avLst>
          </a:prstGeom>
          <a:solidFill>
            <a:srgbClr val="E8F3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AutoShape 49"/>
          <p:cNvSpPr txBox="1"/>
          <p:nvPr/>
        </p:nvSpPr>
        <p:spPr>
          <a:xfrm>
            <a:off x="2368550" y="5626100"/>
            <a:ext cx="127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 defTabSz="609600" fontAlgn="base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0072B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不安全行为识别</a:t>
            </a:r>
            <a:endParaRPr lang="en-US" sz="1200" b="1" i="0" u="none" strike="noStrike">
              <a:solidFill>
                <a:srgbClr val="0072B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0" name="AutoShape 50"/>
          <p:cNvSpPr txBox="1"/>
          <p:nvPr/>
        </p:nvSpPr>
        <p:spPr>
          <a:xfrm>
            <a:off x="2305050" y="5981700"/>
            <a:ext cx="4445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 defTabSz="609600" fontAlgn="base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打架、尾随、持刀等异常行为实时识别，事前预警、事后取证</a:t>
            </a:r>
            <a:endParaRPr lang="en-US" sz="1200" b="0" i="0" u="none" strike="noStrike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1" name="AutoShape 51"/>
          <p:cNvSpPr/>
          <p:nvPr/>
        </p:nvSpPr>
        <p:spPr>
          <a:xfrm>
            <a:off x="7385050" y="2349500"/>
            <a:ext cx="4572000" cy="3556000"/>
          </a:xfrm>
          <a:prstGeom prst="roundRect">
            <a:avLst>
              <a:gd name="adj" fmla="val 2857"/>
            </a:avLst>
          </a:prstGeom>
          <a:noFill/>
          <a:ln w="12700" cap="flat" cmpd="sng">
            <a:solidFill>
              <a:srgbClr val="DCE7F2">
                <a:alpha val="100000"/>
              </a:srgbClr>
            </a:solidFill>
            <a:prstDash val="solid"/>
            <a:miter lim="1000000"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AutoShape 52"/>
          <p:cNvSpPr/>
          <p:nvPr/>
        </p:nvSpPr>
        <p:spPr>
          <a:xfrm>
            <a:off x="7385050" y="2349500"/>
            <a:ext cx="4572000" cy="533400"/>
          </a:xfrm>
          <a:prstGeom prst="roundRect">
            <a:avLst>
              <a:gd name="adj" fmla="val 19047"/>
            </a:avLst>
          </a:prstGeom>
          <a:solidFill>
            <a:srgbClr val="00A0E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AutoShape 53"/>
          <p:cNvSpPr txBox="1"/>
          <p:nvPr/>
        </p:nvSpPr>
        <p:spPr>
          <a:xfrm>
            <a:off x="7385050" y="2349500"/>
            <a:ext cx="4572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 defTabSz="609600" fontAlgn="base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智慧感知</a:t>
            </a:r>
            <a:endParaRPr lang="en-US" sz="1800" b="1" i="0" u="none" strike="noStrike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54" name="Picture 5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75550" y="3111500"/>
            <a:ext cx="355600" cy="355600"/>
          </a:xfrm>
          <a:prstGeom prst="rect">
            <a:avLst/>
          </a:prstGeom>
        </p:spPr>
      </p:pic>
      <p:sp>
        <p:nvSpPr>
          <p:cNvPr id="55" name="AutoShape 55"/>
          <p:cNvSpPr/>
          <p:nvPr/>
        </p:nvSpPr>
        <p:spPr>
          <a:xfrm>
            <a:off x="8083550" y="3086100"/>
            <a:ext cx="1206500" cy="406400"/>
          </a:xfrm>
          <a:prstGeom prst="roundRect">
            <a:avLst>
              <a:gd name="adj" fmla="val 12500"/>
            </a:avLst>
          </a:prstGeom>
          <a:solidFill>
            <a:srgbClr val="569BD4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AutoShape 56"/>
          <p:cNvSpPr txBox="1"/>
          <p:nvPr/>
        </p:nvSpPr>
        <p:spPr>
          <a:xfrm>
            <a:off x="8083550" y="3086100"/>
            <a:ext cx="12065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 defTabSz="609600" fontAlgn="base">
              <a:lnSpc>
                <a:spcPct val="100000"/>
              </a:lnSpc>
              <a:defRPr/>
            </a:pPr>
            <a:r>
              <a:rPr lang="en-US" sz="13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刷脸通行</a:t>
            </a:r>
            <a:endParaRPr lang="en-US" sz="1300" b="1" i="0" u="none" strike="noStrike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7" name="AutoShape 57"/>
          <p:cNvSpPr/>
          <p:nvPr/>
        </p:nvSpPr>
        <p:spPr>
          <a:xfrm>
            <a:off x="9391650" y="3086100"/>
            <a:ext cx="1206500" cy="406400"/>
          </a:xfrm>
          <a:prstGeom prst="roundRect">
            <a:avLst>
              <a:gd name="adj" fmla="val 12500"/>
            </a:avLst>
          </a:prstGeom>
          <a:solidFill>
            <a:srgbClr val="569BD4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AutoShape 58"/>
          <p:cNvSpPr txBox="1"/>
          <p:nvPr/>
        </p:nvSpPr>
        <p:spPr>
          <a:xfrm>
            <a:off x="9391650" y="3086100"/>
            <a:ext cx="12065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 defTabSz="609600" fontAlgn="base">
              <a:lnSpc>
                <a:spcPct val="100000"/>
              </a:lnSpc>
              <a:defRPr/>
            </a:pPr>
            <a:r>
              <a:rPr lang="en-US" sz="13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访客管理</a:t>
            </a:r>
            <a:endParaRPr lang="en-US" sz="1300" b="1" i="0" u="none" strike="noStrike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9" name="AutoShape 59"/>
          <p:cNvSpPr/>
          <p:nvPr/>
        </p:nvSpPr>
        <p:spPr>
          <a:xfrm>
            <a:off x="10699750" y="3086100"/>
            <a:ext cx="1206500" cy="406400"/>
          </a:xfrm>
          <a:prstGeom prst="roundRect">
            <a:avLst>
              <a:gd name="adj" fmla="val 12500"/>
            </a:avLst>
          </a:prstGeom>
          <a:solidFill>
            <a:srgbClr val="569BD4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AutoShape 60"/>
          <p:cNvSpPr txBox="1"/>
          <p:nvPr/>
        </p:nvSpPr>
        <p:spPr>
          <a:xfrm>
            <a:off x="10699750" y="3086100"/>
            <a:ext cx="12065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 defTabSz="609600" fontAlgn="base">
              <a:lnSpc>
                <a:spcPct val="100000"/>
              </a:lnSpc>
              <a:defRPr/>
            </a:pPr>
            <a:r>
              <a:rPr lang="en-US" sz="13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重点区域监控</a:t>
            </a:r>
            <a:endParaRPr lang="en-US" sz="11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61" name="Picture 6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75550" y="3619500"/>
            <a:ext cx="355600" cy="355600"/>
          </a:xfrm>
          <a:prstGeom prst="rect">
            <a:avLst/>
          </a:prstGeom>
        </p:spPr>
      </p:pic>
      <p:sp>
        <p:nvSpPr>
          <p:cNvPr id="62" name="AutoShape 62"/>
          <p:cNvSpPr/>
          <p:nvPr/>
        </p:nvSpPr>
        <p:spPr>
          <a:xfrm>
            <a:off x="8083550" y="3594100"/>
            <a:ext cx="1841500" cy="406400"/>
          </a:xfrm>
          <a:prstGeom prst="roundRect">
            <a:avLst>
              <a:gd name="adj" fmla="val 12500"/>
            </a:avLst>
          </a:prstGeom>
          <a:solidFill>
            <a:srgbClr val="569BD4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AutoShape 63"/>
          <p:cNvSpPr txBox="1"/>
          <p:nvPr/>
        </p:nvSpPr>
        <p:spPr>
          <a:xfrm>
            <a:off x="8083550" y="3594100"/>
            <a:ext cx="18415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 defTabSz="609600" fontAlgn="base">
              <a:lnSpc>
                <a:spcPct val="100000"/>
              </a:lnSpc>
              <a:defRPr/>
            </a:pPr>
            <a:r>
              <a:rPr lang="en-US" sz="13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车辆道闸管理</a:t>
            </a:r>
            <a:endParaRPr lang="en-US" sz="1300" b="1" i="0" u="none" strike="noStrike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4" name="AutoShape 64"/>
          <p:cNvSpPr/>
          <p:nvPr/>
        </p:nvSpPr>
        <p:spPr>
          <a:xfrm>
            <a:off x="10052050" y="3594100"/>
            <a:ext cx="1841500" cy="406400"/>
          </a:xfrm>
          <a:prstGeom prst="roundRect">
            <a:avLst>
              <a:gd name="adj" fmla="val 12500"/>
            </a:avLst>
          </a:prstGeom>
          <a:solidFill>
            <a:srgbClr val="569BD4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AutoShape 65"/>
          <p:cNvSpPr txBox="1"/>
          <p:nvPr/>
        </p:nvSpPr>
        <p:spPr>
          <a:xfrm>
            <a:off x="10052050" y="3594100"/>
            <a:ext cx="18415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 defTabSz="609600" fontAlgn="base">
              <a:lnSpc>
                <a:spcPct val="100000"/>
              </a:lnSpc>
              <a:defRPr/>
            </a:pPr>
            <a:r>
              <a:rPr lang="en-US" sz="13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车辆违停管理</a:t>
            </a:r>
            <a:endParaRPr lang="en-US" sz="1300" b="1" i="0" u="none" strike="noStrike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66" name="Picture 6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75550" y="4127500"/>
            <a:ext cx="355600" cy="355600"/>
          </a:xfrm>
          <a:prstGeom prst="rect">
            <a:avLst/>
          </a:prstGeom>
        </p:spPr>
      </p:pic>
      <p:sp>
        <p:nvSpPr>
          <p:cNvPr id="67" name="AutoShape 67"/>
          <p:cNvSpPr/>
          <p:nvPr/>
        </p:nvSpPr>
        <p:spPr>
          <a:xfrm>
            <a:off x="8083550" y="4102100"/>
            <a:ext cx="1206500" cy="406400"/>
          </a:xfrm>
          <a:prstGeom prst="roundRect">
            <a:avLst>
              <a:gd name="adj" fmla="val 12500"/>
            </a:avLst>
          </a:prstGeom>
          <a:solidFill>
            <a:srgbClr val="569BD4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8" name="AutoShape 68"/>
          <p:cNvSpPr txBox="1"/>
          <p:nvPr/>
        </p:nvSpPr>
        <p:spPr>
          <a:xfrm>
            <a:off x="8083550" y="4102100"/>
            <a:ext cx="12065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 defTabSz="609600" fontAlgn="base">
              <a:lnSpc>
                <a:spcPct val="100000"/>
              </a:lnSpc>
              <a:defRPr/>
            </a:pPr>
            <a:r>
              <a:rPr lang="en-US" sz="13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安防事件</a:t>
            </a:r>
            <a:endParaRPr lang="en-US" sz="1300" b="1" i="0" u="none" strike="noStrike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9" name="AutoShape 69"/>
          <p:cNvSpPr/>
          <p:nvPr/>
        </p:nvSpPr>
        <p:spPr>
          <a:xfrm>
            <a:off x="9391650" y="4102100"/>
            <a:ext cx="1206500" cy="406400"/>
          </a:xfrm>
          <a:prstGeom prst="roundRect">
            <a:avLst>
              <a:gd name="adj" fmla="val 12500"/>
            </a:avLst>
          </a:prstGeom>
          <a:solidFill>
            <a:srgbClr val="569BD4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" name="AutoShape 70"/>
          <p:cNvSpPr txBox="1"/>
          <p:nvPr/>
        </p:nvSpPr>
        <p:spPr>
          <a:xfrm>
            <a:off x="9391650" y="4102100"/>
            <a:ext cx="12065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 defTabSz="609600" fontAlgn="base">
              <a:lnSpc>
                <a:spcPct val="100000"/>
              </a:lnSpc>
              <a:defRPr/>
            </a:pPr>
            <a:r>
              <a:rPr lang="en-US" sz="13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遗留事件</a:t>
            </a:r>
            <a:endParaRPr lang="en-US" sz="1300" b="1" i="0" u="none" strike="noStrike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1" name="AutoShape 71"/>
          <p:cNvSpPr/>
          <p:nvPr/>
        </p:nvSpPr>
        <p:spPr>
          <a:xfrm>
            <a:off x="10699750" y="4102100"/>
            <a:ext cx="1206500" cy="406400"/>
          </a:xfrm>
          <a:prstGeom prst="roundRect">
            <a:avLst>
              <a:gd name="adj" fmla="val 12500"/>
            </a:avLst>
          </a:prstGeom>
          <a:solidFill>
            <a:srgbClr val="569BD4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AutoShape 72"/>
          <p:cNvSpPr txBox="1"/>
          <p:nvPr/>
        </p:nvSpPr>
        <p:spPr>
          <a:xfrm>
            <a:off x="10699750" y="4102100"/>
            <a:ext cx="12065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 defTabSz="609600" fontAlgn="base">
              <a:lnSpc>
                <a:spcPct val="100000"/>
              </a:lnSpc>
              <a:defRPr/>
            </a:pPr>
            <a:r>
              <a:rPr lang="en-US" sz="13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物业门岗监控</a:t>
            </a:r>
            <a:endParaRPr lang="en-US" sz="11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73" name="Picture 7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575550" y="4635500"/>
            <a:ext cx="355600" cy="355600"/>
          </a:xfrm>
          <a:prstGeom prst="rect">
            <a:avLst/>
          </a:prstGeom>
        </p:spPr>
      </p:pic>
      <p:sp>
        <p:nvSpPr>
          <p:cNvPr id="74" name="AutoShape 74"/>
          <p:cNvSpPr/>
          <p:nvPr/>
        </p:nvSpPr>
        <p:spPr>
          <a:xfrm>
            <a:off x="8083550" y="4610100"/>
            <a:ext cx="1206500" cy="406400"/>
          </a:xfrm>
          <a:prstGeom prst="roundRect">
            <a:avLst>
              <a:gd name="adj" fmla="val 12500"/>
            </a:avLst>
          </a:prstGeom>
          <a:solidFill>
            <a:srgbClr val="569BD4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" name="AutoShape 75"/>
          <p:cNvSpPr txBox="1"/>
          <p:nvPr/>
        </p:nvSpPr>
        <p:spPr>
          <a:xfrm>
            <a:off x="8083550" y="4610100"/>
            <a:ext cx="12065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 defTabSz="609600" fontAlgn="base">
              <a:lnSpc>
                <a:spcPct val="100000"/>
              </a:lnSpc>
              <a:defRPr/>
            </a:pPr>
            <a:r>
              <a:rPr lang="en-US" sz="13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态势监测</a:t>
            </a:r>
            <a:endParaRPr lang="en-US" sz="1300" b="1" i="0" u="none" strike="noStrike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6" name="AutoShape 76"/>
          <p:cNvSpPr/>
          <p:nvPr/>
        </p:nvSpPr>
        <p:spPr>
          <a:xfrm>
            <a:off x="9391650" y="4610100"/>
            <a:ext cx="1206500" cy="406400"/>
          </a:xfrm>
          <a:prstGeom prst="roundRect">
            <a:avLst>
              <a:gd name="adj" fmla="val 12500"/>
            </a:avLst>
          </a:prstGeom>
          <a:solidFill>
            <a:srgbClr val="569BD4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" name="AutoShape 77"/>
          <p:cNvSpPr txBox="1"/>
          <p:nvPr/>
        </p:nvSpPr>
        <p:spPr>
          <a:xfrm>
            <a:off x="9391650" y="4610100"/>
            <a:ext cx="12065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 defTabSz="609600" fontAlgn="base">
              <a:lnSpc>
                <a:spcPct val="100000"/>
              </a:lnSpc>
              <a:defRPr/>
            </a:pPr>
            <a:r>
              <a:rPr lang="en-US" sz="13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策略设置</a:t>
            </a:r>
            <a:endParaRPr lang="en-US" sz="1300" b="1" i="0" u="none" strike="noStrike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8" name="AutoShape 78"/>
          <p:cNvSpPr/>
          <p:nvPr/>
        </p:nvSpPr>
        <p:spPr>
          <a:xfrm>
            <a:off x="10699750" y="4610100"/>
            <a:ext cx="1206500" cy="406400"/>
          </a:xfrm>
          <a:prstGeom prst="roundRect">
            <a:avLst>
              <a:gd name="adj" fmla="val 12500"/>
            </a:avLst>
          </a:prstGeom>
          <a:solidFill>
            <a:srgbClr val="569BD4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9" name="AutoShape 79"/>
          <p:cNvSpPr txBox="1"/>
          <p:nvPr/>
        </p:nvSpPr>
        <p:spPr>
          <a:xfrm>
            <a:off x="10699750" y="4610100"/>
            <a:ext cx="12065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 defTabSz="609600" fontAlgn="base">
              <a:lnSpc>
                <a:spcPct val="100000"/>
              </a:lnSpc>
              <a:defRPr/>
            </a:pPr>
            <a:r>
              <a:rPr lang="en-US" sz="13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空调智能调控</a:t>
            </a:r>
            <a:endParaRPr lang="en-US" sz="11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0" name="AutoShape 80"/>
          <p:cNvSpPr/>
          <p:nvPr/>
        </p:nvSpPr>
        <p:spPr>
          <a:xfrm>
            <a:off x="7385050" y="5334000"/>
            <a:ext cx="4572000" cy="863600"/>
          </a:xfrm>
          <a:prstGeom prst="roundRect">
            <a:avLst>
              <a:gd name="adj" fmla="val 11764"/>
            </a:avLst>
          </a:prstGeom>
          <a:solidFill>
            <a:srgbClr val="F4F8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1" name="AutoShape 81"/>
          <p:cNvSpPr/>
          <p:nvPr/>
        </p:nvSpPr>
        <p:spPr>
          <a:xfrm>
            <a:off x="7385050" y="5334000"/>
            <a:ext cx="50800" cy="863600"/>
          </a:xfrm>
          <a:prstGeom prst="roundRect">
            <a:avLst>
              <a:gd name="adj" fmla="val 0"/>
            </a:avLst>
          </a:prstGeom>
          <a:solidFill>
            <a:srgbClr val="00A0E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609600" fontAlgn="base">
              <a:defRPr/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2" name="AutoShape 82"/>
          <p:cNvSpPr txBox="1"/>
          <p:nvPr/>
        </p:nvSpPr>
        <p:spPr>
          <a:xfrm>
            <a:off x="7575550" y="5410200"/>
            <a:ext cx="42545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 defTabSz="609600" fontAlgn="base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0072B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浩鲸智慧感知能力模块</a:t>
            </a:r>
            <a:endParaRPr lang="en-US" sz="1200" b="1" i="0" u="none" strike="noStrike">
              <a:solidFill>
                <a:srgbClr val="0072B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3" name="AutoShape 83"/>
          <p:cNvSpPr txBox="1"/>
          <p:nvPr/>
        </p:nvSpPr>
        <p:spPr>
          <a:xfrm>
            <a:off x="7575550" y="5651500"/>
            <a:ext cx="4254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609600" fontAlgn="base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覆盖刷脸通行、访客管理、车辆道闸与违停管理、安防与遗留事件等能力</a:t>
            </a:r>
            <a:endParaRPr lang="en-US" sz="1100" b="0" i="0" u="none" strike="noStrike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平行四边形 14"/>
          <p:cNvSpPr/>
          <p:nvPr>
            <p:custDataLst>
              <p:tags r:id="rId1"/>
            </p:custDataLst>
          </p:nvPr>
        </p:nvSpPr>
        <p:spPr>
          <a:xfrm>
            <a:off x="5327015" y="2694305"/>
            <a:ext cx="5563870" cy="571500"/>
          </a:xfrm>
          <a:prstGeom prst="parallelogram">
            <a:avLst>
              <a:gd name="adj" fmla="val 48207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l" defTabSz="609600" fontAlgn="base">
              <a:buClrTx/>
              <a:buSzTx/>
              <a:buFontTx/>
            </a:pPr>
            <a:endParaRPr lang="zh-CN" altLang="en-US" sz="2135" b="1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9" name="平行四边形 8"/>
          <p:cNvSpPr/>
          <p:nvPr>
            <p:custDataLst>
              <p:tags r:id="rId2"/>
            </p:custDataLst>
          </p:nvPr>
        </p:nvSpPr>
        <p:spPr>
          <a:xfrm>
            <a:off x="4425315" y="1816100"/>
            <a:ext cx="1073785" cy="612775"/>
          </a:xfrm>
          <a:prstGeom prst="parallelogram">
            <a:avLst>
              <a:gd name="adj" fmla="val 48207"/>
            </a:avLst>
          </a:prstGeom>
          <a:noFill/>
          <a:ln w="15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defTabSz="609600" fontAlgn="base"/>
            <a:endParaRPr lang="zh-CN" altLang="en-US" sz="2135" b="1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0" name="文本框 10"/>
          <p:cNvSpPr txBox="1"/>
          <p:nvPr>
            <p:custDataLst>
              <p:tags r:id="rId3"/>
            </p:custDataLst>
          </p:nvPr>
        </p:nvSpPr>
        <p:spPr>
          <a:xfrm>
            <a:off x="4605655" y="1802765"/>
            <a:ext cx="1021080" cy="66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01</a:t>
            </a:r>
            <a:endParaRPr kumimoji="0" lang="en-US" altLang="zh-CN" sz="3735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平行四边形 24"/>
          <p:cNvSpPr/>
          <p:nvPr>
            <p:custDataLst>
              <p:tags r:id="rId4"/>
            </p:custDataLst>
          </p:nvPr>
        </p:nvSpPr>
        <p:spPr>
          <a:xfrm>
            <a:off x="5330825" y="1830070"/>
            <a:ext cx="5590540" cy="612140"/>
          </a:xfrm>
          <a:prstGeom prst="parallelogram">
            <a:avLst>
              <a:gd name="adj" fmla="val 48207"/>
            </a:avLst>
          </a:prstGeom>
          <a:noFill/>
          <a:ln w="15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l" defTabSz="609600" fontAlgn="base">
              <a:buClrTx/>
              <a:buSzTx/>
              <a:buFontTx/>
              <a:defRPr/>
            </a:pPr>
            <a:endParaRPr lang="zh-CN" altLang="en-US" sz="2135" b="1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>
            <p:custDataLst>
              <p:tags r:id="rId5"/>
            </p:custDataLst>
          </p:nvPr>
        </p:nvSpPr>
        <p:spPr>
          <a:xfrm>
            <a:off x="5678805" y="1905635"/>
            <a:ext cx="2851785" cy="460375"/>
          </a:xfrm>
          <a:prstGeom prst="rect">
            <a:avLst/>
          </a:prstGeom>
          <a:ln w="15875">
            <a:noFill/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背景分析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011779" y="1242243"/>
            <a:ext cx="2494244" cy="1603102"/>
            <a:chOff x="-142237" y="2176774"/>
            <a:chExt cx="3399912" cy="1603102"/>
          </a:xfrm>
        </p:grpSpPr>
        <p:sp>
          <p:nvSpPr>
            <p:cNvPr id="39" name="文本框 38"/>
            <p:cNvSpPr txBox="1"/>
            <p:nvPr/>
          </p:nvSpPr>
          <p:spPr>
            <a:xfrm>
              <a:off x="-61126" y="2176774"/>
              <a:ext cx="3237690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目录</a:t>
              </a:r>
              <a:endPara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-142237" y="3325118"/>
              <a:ext cx="3399912" cy="45475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CONTENTS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1" name="平行四边形 10"/>
          <p:cNvSpPr/>
          <p:nvPr>
            <p:custDataLst>
              <p:tags r:id="rId6"/>
            </p:custDataLst>
          </p:nvPr>
        </p:nvSpPr>
        <p:spPr>
          <a:xfrm>
            <a:off x="4425315" y="2684780"/>
            <a:ext cx="1073785" cy="580390"/>
          </a:xfrm>
          <a:prstGeom prst="parallelogram">
            <a:avLst>
              <a:gd name="adj" fmla="val 48207"/>
            </a:avLst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文本框 10"/>
          <p:cNvSpPr txBox="1"/>
          <p:nvPr>
            <p:custDataLst>
              <p:tags r:id="rId7"/>
            </p:custDataLst>
          </p:nvPr>
        </p:nvSpPr>
        <p:spPr>
          <a:xfrm>
            <a:off x="4605020" y="2668905"/>
            <a:ext cx="1016635" cy="66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02</a:t>
            </a:r>
            <a:endParaRPr kumimoji="0" lang="zh-CN" altLang="en-US" sz="3735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>
            <p:custDataLst>
              <p:tags r:id="rId8"/>
            </p:custDataLst>
          </p:nvPr>
        </p:nvSpPr>
        <p:spPr>
          <a:xfrm>
            <a:off x="5793105" y="2753360"/>
            <a:ext cx="2811145" cy="460375"/>
          </a:xfrm>
          <a:prstGeom prst="rect">
            <a:avLst/>
          </a:prstGeom>
          <a:ln w="15875">
            <a:noFill/>
          </a:ln>
        </p:spPr>
        <p:txBody>
          <a:bodyPr wrap="square" lIns="91440" tIns="45720" rIns="91440" bIns="45720">
            <a:spAutoFit/>
          </a:bodyPr>
          <a:lstStyle/>
          <a:p>
            <a:pPr indent="0" defTabSz="609600" fontAlgn="base">
              <a:buFont typeface="Wingdings" panose="05000000000000000000" pitchFamily="2" charset="2"/>
              <a:buNone/>
            </a:pPr>
            <a:r>
              <a:rPr kumimoji="1"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 </a:t>
            </a: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解决方案</a:t>
            </a:r>
            <a:endParaRPr kumimoji="1"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平行四边形 16"/>
          <p:cNvSpPr/>
          <p:nvPr>
            <p:custDataLst>
              <p:tags r:id="rId9"/>
            </p:custDataLst>
          </p:nvPr>
        </p:nvSpPr>
        <p:spPr>
          <a:xfrm>
            <a:off x="4425315" y="3541395"/>
            <a:ext cx="1073785" cy="612775"/>
          </a:xfrm>
          <a:prstGeom prst="parallelogram">
            <a:avLst>
              <a:gd name="adj" fmla="val 48207"/>
            </a:avLst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0"/>
          <p:cNvSpPr txBox="1"/>
          <p:nvPr>
            <p:custDataLst>
              <p:tags r:id="rId10"/>
            </p:custDataLst>
          </p:nvPr>
        </p:nvSpPr>
        <p:spPr>
          <a:xfrm>
            <a:off x="4605020" y="3514090"/>
            <a:ext cx="1021715" cy="66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03</a:t>
            </a:r>
            <a:endParaRPr kumimoji="0" lang="zh-CN" altLang="en-US" sz="3735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>
            <p:custDataLst>
              <p:tags r:id="rId11"/>
            </p:custDataLst>
          </p:nvPr>
        </p:nvSpPr>
        <p:spPr>
          <a:xfrm>
            <a:off x="5975350" y="3604895"/>
            <a:ext cx="2313305" cy="460375"/>
          </a:xfrm>
          <a:prstGeom prst="rect">
            <a:avLst/>
          </a:prstGeom>
          <a:ln w="15875">
            <a:noFill/>
          </a:ln>
        </p:spPr>
        <p:txBody>
          <a:bodyPr wrap="square" lIns="91440" tIns="45720" rIns="91440" bIns="45720">
            <a:spAutoFit/>
          </a:bodyPr>
          <a:lstStyle/>
          <a:p>
            <a:pPr indent="0" defTabSz="609600" fontAlgn="base">
              <a:buFont typeface="Wingdings" panose="05000000000000000000" pitchFamily="2" charset="2"/>
              <a:buNone/>
            </a:pP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应用场景</a:t>
            </a:r>
            <a:endParaRPr kumimoji="1"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2" name="平行四边形 21"/>
          <p:cNvSpPr/>
          <p:nvPr>
            <p:custDataLst>
              <p:tags r:id="rId12"/>
            </p:custDataLst>
          </p:nvPr>
        </p:nvSpPr>
        <p:spPr>
          <a:xfrm>
            <a:off x="5306695" y="3541395"/>
            <a:ext cx="5590540" cy="612775"/>
          </a:xfrm>
          <a:prstGeom prst="parallelogram">
            <a:avLst>
              <a:gd name="adj" fmla="val 48207"/>
            </a:avLst>
          </a:prstGeom>
          <a:noFill/>
          <a:ln w="15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35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平行四边形 25"/>
          <p:cNvSpPr/>
          <p:nvPr>
            <p:custDataLst>
              <p:tags r:id="rId13"/>
            </p:custDataLst>
          </p:nvPr>
        </p:nvSpPr>
        <p:spPr>
          <a:xfrm>
            <a:off x="4425315" y="4397375"/>
            <a:ext cx="1073785" cy="612775"/>
          </a:xfrm>
          <a:prstGeom prst="parallelogram">
            <a:avLst>
              <a:gd name="adj" fmla="val 48207"/>
            </a:avLst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文本框 10"/>
          <p:cNvSpPr txBox="1"/>
          <p:nvPr>
            <p:custDataLst>
              <p:tags r:id="rId14"/>
            </p:custDataLst>
          </p:nvPr>
        </p:nvSpPr>
        <p:spPr>
          <a:xfrm>
            <a:off x="4605020" y="4370070"/>
            <a:ext cx="1021715" cy="66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04</a:t>
            </a:r>
            <a:endParaRPr kumimoji="0" lang="zh-CN" altLang="en-US" sz="3735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>
            <p:custDataLst>
              <p:tags r:id="rId15"/>
            </p:custDataLst>
          </p:nvPr>
        </p:nvSpPr>
        <p:spPr>
          <a:xfrm>
            <a:off x="5975350" y="4460875"/>
            <a:ext cx="3053080" cy="460375"/>
          </a:xfrm>
          <a:prstGeom prst="rect">
            <a:avLst/>
          </a:prstGeom>
          <a:ln w="15875">
            <a:noFill/>
          </a:ln>
        </p:spPr>
        <p:txBody>
          <a:bodyPr wrap="square" lIns="91440" tIns="45720" rIns="91440" bIns="45720">
            <a:spAutoFit/>
          </a:bodyPr>
          <a:lstStyle/>
          <a:p>
            <a:pPr indent="0" defTabSz="609600" fontAlgn="base">
              <a:buFont typeface="Wingdings" panose="05000000000000000000" pitchFamily="2" charset="2"/>
              <a:buNone/>
            </a:pP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案例分享</a:t>
            </a:r>
            <a:endParaRPr kumimoji="1"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0" name="平行四边形 29"/>
          <p:cNvSpPr/>
          <p:nvPr>
            <p:custDataLst>
              <p:tags r:id="rId16"/>
            </p:custDataLst>
          </p:nvPr>
        </p:nvSpPr>
        <p:spPr>
          <a:xfrm>
            <a:off x="5330825" y="4397375"/>
            <a:ext cx="5590540" cy="612775"/>
          </a:xfrm>
          <a:prstGeom prst="parallelogram">
            <a:avLst>
              <a:gd name="adj" fmla="val 48207"/>
            </a:avLst>
          </a:prstGeom>
          <a:noFill/>
          <a:ln w="15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35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页面标题"/>
          <p:cNvSpPr>
            <a:spLocks noGrp="1"/>
          </p:cNvSpPr>
          <p:nvPr/>
        </p:nvSpPr>
        <p:spPr>
          <a:xfrm>
            <a:off x="219964" y="120650"/>
            <a:ext cx="11430000" cy="4724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3200" b="1">
                <a:solidFill>
                  <a:srgbClr val="172D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ClrTx/>
              <a:buSzTx/>
              <a:buFontTx/>
              <a:defRPr/>
            </a:pPr>
            <a:r>
              <a:rPr lang="en-US" sz="2800" b="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智慧园区AI视觉监管平台总体架构</a:t>
            </a:r>
            <a:endParaRPr lang="en-US" sz="2800" b="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L6背景"/>
          <p:cNvSpPr>
            <a:spLocks noGrp="1"/>
          </p:cNvSpPr>
          <p:nvPr/>
        </p:nvSpPr>
        <p:spPr>
          <a:xfrm>
            <a:off x="362458" y="1239774"/>
            <a:ext cx="10210800" cy="769620"/>
          </a:xfrm>
          <a:prstGeom prst="rect">
            <a:avLst/>
          </a:prstGeom>
          <a:solidFill>
            <a:srgbClr val="EDF5FD"/>
          </a:solidFill>
          <a:ln w="0">
            <a:noFill/>
          </a:ln>
        </p:spPr>
      </p:sp>
      <p:sp>
        <p:nvSpPr>
          <p:cNvPr id="5" name="L6层名背景"/>
          <p:cNvSpPr>
            <a:spLocks noGrp="1"/>
          </p:cNvSpPr>
          <p:nvPr/>
        </p:nvSpPr>
        <p:spPr>
          <a:xfrm>
            <a:off x="362458" y="1239774"/>
            <a:ext cx="1752600" cy="769620"/>
          </a:xfrm>
          <a:prstGeom prst="rect">
            <a:avLst/>
          </a:prstGeom>
          <a:solidFill>
            <a:srgbClr val="1479C9"/>
          </a:solidFill>
          <a:ln w="0">
            <a:noFill/>
          </a:ln>
        </p:spPr>
      </p:sp>
      <p:sp>
        <p:nvSpPr>
          <p:cNvPr id="6" name="L6序号"/>
          <p:cNvSpPr>
            <a:spLocks noGrp="1"/>
          </p:cNvSpPr>
          <p:nvPr/>
        </p:nvSpPr>
        <p:spPr>
          <a:xfrm>
            <a:off x="484378" y="1293114"/>
            <a:ext cx="5334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1">
                <a:solidFill>
                  <a:srgbClr val="DDEA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1">
                <a:solidFill>
                  <a:srgbClr val="DDEA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1">
                <a:solidFill>
                  <a:srgbClr val="DDEA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06</a:t>
            </a:r>
            <a:endParaRPr sz="1120" b="1">
              <a:solidFill>
                <a:srgbClr val="DDEAF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L6层名"/>
          <p:cNvSpPr>
            <a:spLocks noGrp="1"/>
          </p:cNvSpPr>
          <p:nvPr/>
        </p:nvSpPr>
        <p:spPr>
          <a:xfrm>
            <a:off x="484378" y="1514094"/>
            <a:ext cx="1524000" cy="2438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8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8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8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应用与事件层</a:t>
            </a:r>
            <a:endParaRPr sz="148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L6职责"/>
          <p:cNvSpPr>
            <a:spLocks noGrp="1"/>
          </p:cNvSpPr>
          <p:nvPr/>
        </p:nvSpPr>
        <p:spPr>
          <a:xfrm>
            <a:off x="484378" y="1788414"/>
            <a:ext cx="1524000" cy="1828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E1ED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E1ED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E1ED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园区业务与处置闭环</a:t>
            </a:r>
            <a:endParaRPr sz="1120" b="0">
              <a:solidFill>
                <a:srgbClr val="E1EDF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L6模块1"/>
          <p:cNvSpPr>
            <a:spLocks noGrp="1"/>
          </p:cNvSpPr>
          <p:nvPr/>
        </p:nvSpPr>
        <p:spPr>
          <a:xfrm>
            <a:off x="2221738" y="139979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智慧安防</a:t>
            </a:r>
            <a:endParaRPr sz="1320" b="1">
              <a:solidFill>
                <a:srgbClr val="1479C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L6说明1"/>
          <p:cNvSpPr>
            <a:spLocks noGrp="1"/>
          </p:cNvSpPr>
          <p:nvPr/>
        </p:nvSpPr>
        <p:spPr>
          <a:xfrm>
            <a:off x="2221738" y="171221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周界入侵 / 烟火告警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L6分隔线1"/>
          <p:cNvSpPr>
            <a:spLocks noGrp="1"/>
          </p:cNvSpPr>
          <p:nvPr/>
        </p:nvSpPr>
        <p:spPr>
          <a:xfrm>
            <a:off x="3806698" y="1392174"/>
            <a:ext cx="7620" cy="464820"/>
          </a:xfrm>
          <a:prstGeom prst="rect">
            <a:avLst/>
          </a:prstGeom>
          <a:solidFill>
            <a:srgbClr val="D6E1ED"/>
          </a:solidFill>
          <a:ln w="0">
            <a:noFill/>
          </a:ln>
        </p:spPr>
      </p:sp>
      <p:sp>
        <p:nvSpPr>
          <p:cNvPr id="12" name="L6模块2"/>
          <p:cNvSpPr>
            <a:spLocks noGrp="1"/>
          </p:cNvSpPr>
          <p:nvPr/>
        </p:nvSpPr>
        <p:spPr>
          <a:xfrm>
            <a:off x="3913378" y="139979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物业管理</a:t>
            </a:r>
            <a:endParaRPr sz="1320" b="1">
              <a:solidFill>
                <a:srgbClr val="1479C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L6说明2"/>
          <p:cNvSpPr>
            <a:spLocks noGrp="1"/>
          </p:cNvSpPr>
          <p:nvPr/>
        </p:nvSpPr>
        <p:spPr>
          <a:xfrm>
            <a:off x="3913378" y="171221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占道堆物 / 设施巡检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L6分隔线2"/>
          <p:cNvSpPr>
            <a:spLocks noGrp="1"/>
          </p:cNvSpPr>
          <p:nvPr/>
        </p:nvSpPr>
        <p:spPr>
          <a:xfrm>
            <a:off x="5498338" y="1392174"/>
            <a:ext cx="7620" cy="464820"/>
          </a:xfrm>
          <a:prstGeom prst="rect">
            <a:avLst/>
          </a:prstGeom>
          <a:solidFill>
            <a:srgbClr val="D6E1ED"/>
          </a:solidFill>
          <a:ln w="0">
            <a:noFill/>
          </a:ln>
        </p:spPr>
      </p:sp>
      <p:sp>
        <p:nvSpPr>
          <p:cNvPr id="15" name="L6模块3"/>
          <p:cNvSpPr>
            <a:spLocks noGrp="1"/>
          </p:cNvSpPr>
          <p:nvPr/>
        </p:nvSpPr>
        <p:spPr>
          <a:xfrm>
            <a:off x="5605018" y="139979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通行管理</a:t>
            </a:r>
            <a:endParaRPr sz="1320" b="1">
              <a:solidFill>
                <a:srgbClr val="1479C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L6说明3"/>
          <p:cNvSpPr>
            <a:spLocks noGrp="1"/>
          </p:cNvSpPr>
          <p:nvPr/>
        </p:nvSpPr>
        <p:spPr>
          <a:xfrm>
            <a:off x="5605018" y="171221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人车通行 / 访客联动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L6分隔线3"/>
          <p:cNvSpPr>
            <a:spLocks noGrp="1"/>
          </p:cNvSpPr>
          <p:nvPr/>
        </p:nvSpPr>
        <p:spPr>
          <a:xfrm>
            <a:off x="7189978" y="1392174"/>
            <a:ext cx="7620" cy="464820"/>
          </a:xfrm>
          <a:prstGeom prst="rect">
            <a:avLst/>
          </a:prstGeom>
          <a:solidFill>
            <a:srgbClr val="D6E1ED"/>
          </a:solidFill>
          <a:ln w="0">
            <a:noFill/>
          </a:ln>
        </p:spPr>
      </p:sp>
      <p:sp>
        <p:nvSpPr>
          <p:cNvPr id="18" name="L6模块4"/>
          <p:cNvSpPr>
            <a:spLocks noGrp="1"/>
          </p:cNvSpPr>
          <p:nvPr/>
        </p:nvSpPr>
        <p:spPr>
          <a:xfrm>
            <a:off x="7296658" y="139979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事件闭环</a:t>
            </a:r>
            <a:endParaRPr sz="1320" b="1">
              <a:solidFill>
                <a:srgbClr val="1479C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L6说明4"/>
          <p:cNvSpPr>
            <a:spLocks noGrp="1"/>
          </p:cNvSpPr>
          <p:nvPr/>
        </p:nvSpPr>
        <p:spPr>
          <a:xfrm>
            <a:off x="7296658" y="171221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告警分派 / 处置复核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L6分隔线4"/>
          <p:cNvSpPr>
            <a:spLocks noGrp="1"/>
          </p:cNvSpPr>
          <p:nvPr/>
        </p:nvSpPr>
        <p:spPr>
          <a:xfrm>
            <a:off x="8881618" y="1392174"/>
            <a:ext cx="7620" cy="464820"/>
          </a:xfrm>
          <a:prstGeom prst="rect">
            <a:avLst/>
          </a:prstGeom>
          <a:solidFill>
            <a:srgbClr val="D6E1ED"/>
          </a:solidFill>
          <a:ln w="0">
            <a:noFill/>
          </a:ln>
        </p:spPr>
      </p:sp>
      <p:sp>
        <p:nvSpPr>
          <p:cNvPr id="21" name="L6模块5"/>
          <p:cNvSpPr>
            <a:spLocks noGrp="1"/>
          </p:cNvSpPr>
          <p:nvPr/>
        </p:nvSpPr>
        <p:spPr>
          <a:xfrm>
            <a:off x="8988298" y="139979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统一展示</a:t>
            </a:r>
            <a:endParaRPr sz="1320" b="1">
              <a:solidFill>
                <a:srgbClr val="1479C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L6说明5"/>
          <p:cNvSpPr>
            <a:spLocks noGrp="1"/>
          </p:cNvSpPr>
          <p:nvPr/>
        </p:nvSpPr>
        <p:spPr>
          <a:xfrm>
            <a:off x="8988298" y="171221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移动端 / 可视化大屏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L5背景"/>
          <p:cNvSpPr>
            <a:spLocks noGrp="1"/>
          </p:cNvSpPr>
          <p:nvPr/>
        </p:nvSpPr>
        <p:spPr>
          <a:xfrm>
            <a:off x="362458" y="2070354"/>
            <a:ext cx="10210800" cy="769620"/>
          </a:xfrm>
          <a:prstGeom prst="rect">
            <a:avLst/>
          </a:prstGeom>
          <a:solidFill>
            <a:srgbClr val="EBF6F6"/>
          </a:solidFill>
          <a:ln w="0">
            <a:noFill/>
          </a:ln>
        </p:spPr>
      </p:sp>
      <p:sp>
        <p:nvSpPr>
          <p:cNvPr id="24" name="L5层名背景"/>
          <p:cNvSpPr>
            <a:spLocks noGrp="1"/>
          </p:cNvSpPr>
          <p:nvPr/>
        </p:nvSpPr>
        <p:spPr>
          <a:xfrm>
            <a:off x="362458" y="2070354"/>
            <a:ext cx="1752600" cy="769620"/>
          </a:xfrm>
          <a:prstGeom prst="rect">
            <a:avLst/>
          </a:prstGeom>
          <a:solidFill>
            <a:srgbClr val="138C99"/>
          </a:solidFill>
          <a:ln w="0">
            <a:noFill/>
          </a:ln>
        </p:spPr>
      </p:sp>
      <p:sp>
        <p:nvSpPr>
          <p:cNvPr id="25" name="L5序号"/>
          <p:cNvSpPr>
            <a:spLocks noGrp="1"/>
          </p:cNvSpPr>
          <p:nvPr/>
        </p:nvSpPr>
        <p:spPr>
          <a:xfrm>
            <a:off x="484378" y="2123694"/>
            <a:ext cx="5334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1">
                <a:solidFill>
                  <a:srgbClr val="DDEA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1">
                <a:solidFill>
                  <a:srgbClr val="DDEA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1">
                <a:solidFill>
                  <a:srgbClr val="DDEA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</a:t>
            </a:r>
            <a:endParaRPr sz="1120" b="1">
              <a:solidFill>
                <a:srgbClr val="DDEAF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L5层名"/>
          <p:cNvSpPr>
            <a:spLocks noGrp="1"/>
          </p:cNvSpPr>
          <p:nvPr/>
        </p:nvSpPr>
        <p:spPr>
          <a:xfrm>
            <a:off x="484378" y="2344674"/>
            <a:ext cx="1524000" cy="2438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8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8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8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视觉计算引擎层</a:t>
            </a:r>
            <a:endParaRPr sz="148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L5职责"/>
          <p:cNvSpPr>
            <a:spLocks noGrp="1"/>
          </p:cNvSpPr>
          <p:nvPr/>
        </p:nvSpPr>
        <p:spPr>
          <a:xfrm>
            <a:off x="484378" y="2618994"/>
            <a:ext cx="1524000" cy="1828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E1ED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E1ED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E1ED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在线计算与事件生成</a:t>
            </a:r>
            <a:endParaRPr sz="1120" b="0">
              <a:solidFill>
                <a:srgbClr val="E1EDF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L5模块1"/>
          <p:cNvSpPr>
            <a:spLocks noGrp="1"/>
          </p:cNvSpPr>
          <p:nvPr/>
        </p:nvSpPr>
        <p:spPr>
          <a:xfrm>
            <a:off x="2221738" y="223037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138C9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138C9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138C9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视频取流与抽帧</a:t>
            </a:r>
            <a:endParaRPr sz="1320" b="1">
              <a:solidFill>
                <a:srgbClr val="138C9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L5说明1"/>
          <p:cNvSpPr>
            <a:spLocks noGrp="1"/>
          </p:cNvSpPr>
          <p:nvPr/>
        </p:nvSpPr>
        <p:spPr>
          <a:xfrm>
            <a:off x="2221738" y="254279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按任务调用视频服务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L5分隔线1"/>
          <p:cNvSpPr>
            <a:spLocks noGrp="1"/>
          </p:cNvSpPr>
          <p:nvPr/>
        </p:nvSpPr>
        <p:spPr>
          <a:xfrm>
            <a:off x="3806698" y="2222754"/>
            <a:ext cx="7620" cy="464820"/>
          </a:xfrm>
          <a:prstGeom prst="rect">
            <a:avLst/>
          </a:prstGeom>
          <a:solidFill>
            <a:srgbClr val="D6E1ED"/>
          </a:solidFill>
          <a:ln w="0">
            <a:noFill/>
          </a:ln>
        </p:spPr>
      </p:sp>
      <p:sp>
        <p:nvSpPr>
          <p:cNvPr id="31" name="L5模块2"/>
          <p:cNvSpPr>
            <a:spLocks noGrp="1"/>
          </p:cNvSpPr>
          <p:nvPr/>
        </p:nvSpPr>
        <p:spPr>
          <a:xfrm>
            <a:off x="3913378" y="223037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138C9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138C9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138C9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模型推理服务</a:t>
            </a:r>
            <a:endParaRPr sz="1320" b="1">
              <a:solidFill>
                <a:srgbClr val="138C9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L5说明2"/>
          <p:cNvSpPr>
            <a:spLocks noGrp="1"/>
          </p:cNvSpPr>
          <p:nvPr/>
        </p:nvSpPr>
        <p:spPr>
          <a:xfrm>
            <a:off x="3913378" y="254279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实时推理 / 批量分析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L5分隔线2"/>
          <p:cNvSpPr>
            <a:spLocks noGrp="1"/>
          </p:cNvSpPr>
          <p:nvPr/>
        </p:nvSpPr>
        <p:spPr>
          <a:xfrm>
            <a:off x="5498338" y="2222754"/>
            <a:ext cx="7620" cy="464820"/>
          </a:xfrm>
          <a:prstGeom prst="rect">
            <a:avLst/>
          </a:prstGeom>
          <a:solidFill>
            <a:srgbClr val="D6E1ED"/>
          </a:solidFill>
          <a:ln w="0">
            <a:noFill/>
          </a:ln>
        </p:spPr>
      </p:sp>
      <p:sp>
        <p:nvSpPr>
          <p:cNvPr id="34" name="L5模块3"/>
          <p:cNvSpPr>
            <a:spLocks noGrp="1"/>
          </p:cNvSpPr>
          <p:nvPr/>
        </p:nvSpPr>
        <p:spPr>
          <a:xfrm>
            <a:off x="5605018" y="223037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138C9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138C9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138C9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抓拍与视频取证</a:t>
            </a:r>
            <a:endParaRPr sz="1320" b="1">
              <a:solidFill>
                <a:srgbClr val="138C9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L5说明3"/>
          <p:cNvSpPr>
            <a:spLocks noGrp="1"/>
          </p:cNvSpPr>
          <p:nvPr/>
        </p:nvSpPr>
        <p:spPr>
          <a:xfrm>
            <a:off x="5605018" y="254279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事件抓拍 / 片段调度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L5分隔线3"/>
          <p:cNvSpPr>
            <a:spLocks noGrp="1"/>
          </p:cNvSpPr>
          <p:nvPr/>
        </p:nvSpPr>
        <p:spPr>
          <a:xfrm>
            <a:off x="7189978" y="2222754"/>
            <a:ext cx="7620" cy="464820"/>
          </a:xfrm>
          <a:prstGeom prst="rect">
            <a:avLst/>
          </a:prstGeom>
          <a:solidFill>
            <a:srgbClr val="D6E1ED"/>
          </a:solidFill>
          <a:ln w="0">
            <a:noFill/>
          </a:ln>
        </p:spPr>
      </p:sp>
      <p:sp>
        <p:nvSpPr>
          <p:cNvPr id="37" name="L5模块4"/>
          <p:cNvSpPr>
            <a:spLocks noGrp="1"/>
          </p:cNvSpPr>
          <p:nvPr/>
        </p:nvSpPr>
        <p:spPr>
          <a:xfrm>
            <a:off x="7296658" y="223037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138C9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138C9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138C9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去重过滤与规则</a:t>
            </a:r>
            <a:endParaRPr sz="1320" b="1">
              <a:solidFill>
                <a:srgbClr val="138C9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L5说明4"/>
          <p:cNvSpPr>
            <a:spLocks noGrp="1"/>
          </p:cNvSpPr>
          <p:nvPr/>
        </p:nvSpPr>
        <p:spPr>
          <a:xfrm>
            <a:off x="7296658" y="254279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阈值过滤 / 时空合并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L5分隔线4"/>
          <p:cNvSpPr>
            <a:spLocks noGrp="1"/>
          </p:cNvSpPr>
          <p:nvPr/>
        </p:nvSpPr>
        <p:spPr>
          <a:xfrm>
            <a:off x="8881618" y="2222754"/>
            <a:ext cx="7620" cy="464820"/>
          </a:xfrm>
          <a:prstGeom prst="rect">
            <a:avLst/>
          </a:prstGeom>
          <a:solidFill>
            <a:srgbClr val="D6E1ED"/>
          </a:solidFill>
          <a:ln w="0">
            <a:noFill/>
          </a:ln>
        </p:spPr>
      </p:sp>
      <p:sp>
        <p:nvSpPr>
          <p:cNvPr id="40" name="L5模块5"/>
          <p:cNvSpPr>
            <a:spLocks noGrp="1"/>
          </p:cNvSpPr>
          <p:nvPr/>
        </p:nvSpPr>
        <p:spPr>
          <a:xfrm>
            <a:off x="8988298" y="223037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138C9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138C9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138C9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任务编排与调度</a:t>
            </a:r>
            <a:endParaRPr sz="1320" b="1">
              <a:solidFill>
                <a:srgbClr val="138C9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L5说明5"/>
          <p:cNvSpPr>
            <a:spLocks noGrp="1"/>
          </p:cNvSpPr>
          <p:nvPr/>
        </p:nvSpPr>
        <p:spPr>
          <a:xfrm>
            <a:off x="8988298" y="254279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时段策略 / 负载调度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L4背景"/>
          <p:cNvSpPr>
            <a:spLocks noGrp="1"/>
          </p:cNvSpPr>
          <p:nvPr/>
        </p:nvSpPr>
        <p:spPr>
          <a:xfrm>
            <a:off x="362458" y="2900934"/>
            <a:ext cx="10210800" cy="769620"/>
          </a:xfrm>
          <a:prstGeom prst="rect">
            <a:avLst/>
          </a:prstGeom>
          <a:solidFill>
            <a:srgbClr val="F0F2FA"/>
          </a:solidFill>
          <a:ln w="0">
            <a:noFill/>
          </a:ln>
        </p:spPr>
      </p:sp>
      <p:sp>
        <p:nvSpPr>
          <p:cNvPr id="43" name="L4层名背景"/>
          <p:cNvSpPr>
            <a:spLocks noGrp="1"/>
          </p:cNvSpPr>
          <p:nvPr/>
        </p:nvSpPr>
        <p:spPr>
          <a:xfrm>
            <a:off x="362458" y="2900934"/>
            <a:ext cx="1752600" cy="769620"/>
          </a:xfrm>
          <a:prstGeom prst="rect">
            <a:avLst/>
          </a:prstGeom>
          <a:solidFill>
            <a:srgbClr val="5565AD"/>
          </a:solidFill>
          <a:ln w="0">
            <a:noFill/>
          </a:ln>
        </p:spPr>
      </p:sp>
      <p:sp>
        <p:nvSpPr>
          <p:cNvPr id="44" name="L4序号"/>
          <p:cNvSpPr>
            <a:spLocks noGrp="1"/>
          </p:cNvSpPr>
          <p:nvPr/>
        </p:nvSpPr>
        <p:spPr>
          <a:xfrm>
            <a:off x="484378" y="2954274"/>
            <a:ext cx="5334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1">
                <a:solidFill>
                  <a:srgbClr val="DDEA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1">
                <a:solidFill>
                  <a:srgbClr val="DDEA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1">
                <a:solidFill>
                  <a:srgbClr val="DDEA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sz="1120" b="1">
              <a:solidFill>
                <a:srgbClr val="DDEAF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L4层名"/>
          <p:cNvSpPr>
            <a:spLocks noGrp="1"/>
          </p:cNvSpPr>
          <p:nvPr/>
        </p:nvSpPr>
        <p:spPr>
          <a:xfrm>
            <a:off x="484378" y="3175254"/>
            <a:ext cx="1524000" cy="2438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8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8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8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AI算法能力层</a:t>
            </a:r>
            <a:endParaRPr sz="148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L4职责"/>
          <p:cNvSpPr>
            <a:spLocks noGrp="1"/>
          </p:cNvSpPr>
          <p:nvPr/>
        </p:nvSpPr>
        <p:spPr>
          <a:xfrm>
            <a:off x="484378" y="3449574"/>
            <a:ext cx="1524000" cy="1828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E1ED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E1ED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E1ED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算法全生命周期管理</a:t>
            </a:r>
            <a:endParaRPr sz="1120" b="0">
              <a:solidFill>
                <a:srgbClr val="E1EDF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L4模块1"/>
          <p:cNvSpPr>
            <a:spLocks noGrp="1"/>
          </p:cNvSpPr>
          <p:nvPr/>
        </p:nvSpPr>
        <p:spPr>
          <a:xfrm>
            <a:off x="2221738" y="306095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5565A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5565A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5565A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算法仓统一管理</a:t>
            </a:r>
            <a:endParaRPr sz="1320" b="1">
              <a:solidFill>
                <a:srgbClr val="5565A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L4说明1"/>
          <p:cNvSpPr>
            <a:spLocks noGrp="1"/>
          </p:cNvSpPr>
          <p:nvPr/>
        </p:nvSpPr>
        <p:spPr>
          <a:xfrm>
            <a:off x="2221738" y="337337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自研 / 三方 / 大模型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9" name="L4分隔线1"/>
          <p:cNvSpPr>
            <a:spLocks noGrp="1"/>
          </p:cNvSpPr>
          <p:nvPr/>
        </p:nvSpPr>
        <p:spPr>
          <a:xfrm>
            <a:off x="3806698" y="3053334"/>
            <a:ext cx="7620" cy="464820"/>
          </a:xfrm>
          <a:prstGeom prst="rect">
            <a:avLst/>
          </a:prstGeom>
          <a:solidFill>
            <a:srgbClr val="D6E1ED"/>
          </a:solidFill>
          <a:ln w="0">
            <a:noFill/>
          </a:ln>
        </p:spPr>
      </p:sp>
      <p:sp>
        <p:nvSpPr>
          <p:cNvPr id="50" name="L4模块2"/>
          <p:cNvSpPr>
            <a:spLocks noGrp="1"/>
          </p:cNvSpPr>
          <p:nvPr/>
        </p:nvSpPr>
        <p:spPr>
          <a:xfrm>
            <a:off x="3913378" y="306095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5565A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5565A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5565A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样本与数据标注</a:t>
            </a:r>
            <a:endParaRPr sz="1320" b="1">
              <a:solidFill>
                <a:srgbClr val="5565A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1" name="L4说明2"/>
          <p:cNvSpPr>
            <a:spLocks noGrp="1"/>
          </p:cNvSpPr>
          <p:nvPr/>
        </p:nvSpPr>
        <p:spPr>
          <a:xfrm>
            <a:off x="3913378" y="337337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样本回流 / 清洗标注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2" name="L4分隔线2"/>
          <p:cNvSpPr>
            <a:spLocks noGrp="1"/>
          </p:cNvSpPr>
          <p:nvPr/>
        </p:nvSpPr>
        <p:spPr>
          <a:xfrm>
            <a:off x="5498338" y="3053334"/>
            <a:ext cx="7620" cy="464820"/>
          </a:xfrm>
          <a:prstGeom prst="rect">
            <a:avLst/>
          </a:prstGeom>
          <a:solidFill>
            <a:srgbClr val="D6E1ED"/>
          </a:solidFill>
          <a:ln w="0">
            <a:noFill/>
          </a:ln>
        </p:spPr>
      </p:sp>
      <p:sp>
        <p:nvSpPr>
          <p:cNvPr id="53" name="L4模块3"/>
          <p:cNvSpPr>
            <a:spLocks noGrp="1"/>
          </p:cNvSpPr>
          <p:nvPr/>
        </p:nvSpPr>
        <p:spPr>
          <a:xfrm>
            <a:off x="5605018" y="306095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5565A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5565A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5565A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模型训练与微调</a:t>
            </a:r>
            <a:endParaRPr sz="1320" b="1">
              <a:solidFill>
                <a:srgbClr val="5565A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4" name="L4说明3"/>
          <p:cNvSpPr>
            <a:spLocks noGrp="1"/>
          </p:cNvSpPr>
          <p:nvPr/>
        </p:nvSpPr>
        <p:spPr>
          <a:xfrm>
            <a:off x="5605018" y="337337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场景优化 / 模型迭代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5" name="L4分隔线3"/>
          <p:cNvSpPr>
            <a:spLocks noGrp="1"/>
          </p:cNvSpPr>
          <p:nvPr/>
        </p:nvSpPr>
        <p:spPr>
          <a:xfrm>
            <a:off x="7189978" y="3053334"/>
            <a:ext cx="7620" cy="464820"/>
          </a:xfrm>
          <a:prstGeom prst="rect">
            <a:avLst/>
          </a:prstGeom>
          <a:solidFill>
            <a:srgbClr val="D6E1ED"/>
          </a:solidFill>
          <a:ln w="0">
            <a:noFill/>
          </a:ln>
        </p:spPr>
      </p:sp>
      <p:sp>
        <p:nvSpPr>
          <p:cNvPr id="56" name="L4模块4"/>
          <p:cNvSpPr>
            <a:spLocks noGrp="1"/>
          </p:cNvSpPr>
          <p:nvPr/>
        </p:nvSpPr>
        <p:spPr>
          <a:xfrm>
            <a:off x="7296658" y="306095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5565A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5565A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5565A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模型评测与版本</a:t>
            </a:r>
            <a:endParaRPr sz="1320" b="1">
              <a:solidFill>
                <a:srgbClr val="5565A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7" name="L4说明4"/>
          <p:cNvSpPr>
            <a:spLocks noGrp="1"/>
          </p:cNvSpPr>
          <p:nvPr/>
        </p:nvSpPr>
        <p:spPr>
          <a:xfrm>
            <a:off x="7296658" y="337337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精度评测 / 版本管理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8" name="L4分隔线4"/>
          <p:cNvSpPr>
            <a:spLocks noGrp="1"/>
          </p:cNvSpPr>
          <p:nvPr/>
        </p:nvSpPr>
        <p:spPr>
          <a:xfrm>
            <a:off x="8881618" y="3053334"/>
            <a:ext cx="7620" cy="464820"/>
          </a:xfrm>
          <a:prstGeom prst="rect">
            <a:avLst/>
          </a:prstGeom>
          <a:solidFill>
            <a:srgbClr val="D6E1ED"/>
          </a:solidFill>
          <a:ln w="0">
            <a:noFill/>
          </a:ln>
        </p:spPr>
      </p:sp>
      <p:sp>
        <p:nvSpPr>
          <p:cNvPr id="59" name="L4模块5"/>
          <p:cNvSpPr>
            <a:spLocks noGrp="1"/>
          </p:cNvSpPr>
          <p:nvPr/>
        </p:nvSpPr>
        <p:spPr>
          <a:xfrm>
            <a:off x="8988298" y="306095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5565A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5565A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5565A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算法发布与运营</a:t>
            </a:r>
            <a:endParaRPr sz="1320" b="1">
              <a:solidFill>
                <a:srgbClr val="5565A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0" name="L4说明5"/>
          <p:cNvSpPr>
            <a:spLocks noGrp="1"/>
          </p:cNvSpPr>
          <p:nvPr/>
        </p:nvSpPr>
        <p:spPr>
          <a:xfrm>
            <a:off x="8988298" y="337337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灰度发布 / 效果跟踪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1" name="L3背景"/>
          <p:cNvSpPr>
            <a:spLocks noGrp="1"/>
          </p:cNvSpPr>
          <p:nvPr/>
        </p:nvSpPr>
        <p:spPr>
          <a:xfrm>
            <a:off x="362458" y="3731514"/>
            <a:ext cx="10210800" cy="769620"/>
          </a:xfrm>
          <a:prstGeom prst="rect">
            <a:avLst/>
          </a:prstGeom>
          <a:solidFill>
            <a:srgbClr val="EDF5FD"/>
          </a:solidFill>
          <a:ln w="0">
            <a:noFill/>
          </a:ln>
        </p:spPr>
      </p:sp>
      <p:sp>
        <p:nvSpPr>
          <p:cNvPr id="62" name="L3层名背景"/>
          <p:cNvSpPr>
            <a:spLocks noGrp="1"/>
          </p:cNvSpPr>
          <p:nvPr/>
        </p:nvSpPr>
        <p:spPr>
          <a:xfrm>
            <a:off x="362458" y="3731514"/>
            <a:ext cx="1752600" cy="769620"/>
          </a:xfrm>
          <a:prstGeom prst="rect">
            <a:avLst/>
          </a:prstGeom>
          <a:solidFill>
            <a:srgbClr val="1479C9"/>
          </a:solidFill>
          <a:ln w="0">
            <a:noFill/>
          </a:ln>
        </p:spPr>
      </p:sp>
      <p:sp>
        <p:nvSpPr>
          <p:cNvPr id="63" name="L3序号"/>
          <p:cNvSpPr>
            <a:spLocks noGrp="1"/>
          </p:cNvSpPr>
          <p:nvPr/>
        </p:nvSpPr>
        <p:spPr>
          <a:xfrm>
            <a:off x="484378" y="3784854"/>
            <a:ext cx="5334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1">
                <a:solidFill>
                  <a:srgbClr val="DDEA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1">
                <a:solidFill>
                  <a:srgbClr val="DDEA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1">
                <a:solidFill>
                  <a:srgbClr val="DDEA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sz="1120" b="1">
              <a:solidFill>
                <a:srgbClr val="DDEAF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4" name="L3层名"/>
          <p:cNvSpPr>
            <a:spLocks noGrp="1"/>
          </p:cNvSpPr>
          <p:nvPr/>
        </p:nvSpPr>
        <p:spPr>
          <a:xfrm>
            <a:off x="484378" y="4005834"/>
            <a:ext cx="1524000" cy="2438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8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8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8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视频汇聚层</a:t>
            </a:r>
            <a:endParaRPr sz="148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5" name="L3职责"/>
          <p:cNvSpPr>
            <a:spLocks noGrp="1"/>
          </p:cNvSpPr>
          <p:nvPr/>
        </p:nvSpPr>
        <p:spPr>
          <a:xfrm>
            <a:off x="484378" y="4280154"/>
            <a:ext cx="1524000" cy="1828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E1ED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E1ED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E1ED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统一视频资源与服务</a:t>
            </a:r>
            <a:endParaRPr sz="1120" b="0">
              <a:solidFill>
                <a:srgbClr val="E1EDF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6" name="L3模块1"/>
          <p:cNvSpPr>
            <a:spLocks noGrp="1"/>
          </p:cNvSpPr>
          <p:nvPr/>
        </p:nvSpPr>
        <p:spPr>
          <a:xfrm>
            <a:off x="2221738" y="389153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多协议接入</a:t>
            </a:r>
            <a:endParaRPr sz="1320" b="1">
              <a:solidFill>
                <a:srgbClr val="1479C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7" name="L3说明1"/>
          <p:cNvSpPr>
            <a:spLocks noGrp="1"/>
          </p:cNvSpPr>
          <p:nvPr/>
        </p:nvSpPr>
        <p:spPr>
          <a:xfrm>
            <a:off x="2221738" y="420395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标准协议 / 厂商协议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8" name="L3分隔线1"/>
          <p:cNvSpPr>
            <a:spLocks noGrp="1"/>
          </p:cNvSpPr>
          <p:nvPr/>
        </p:nvSpPr>
        <p:spPr>
          <a:xfrm>
            <a:off x="3806698" y="3883914"/>
            <a:ext cx="7620" cy="464820"/>
          </a:xfrm>
          <a:prstGeom prst="rect">
            <a:avLst/>
          </a:prstGeom>
          <a:solidFill>
            <a:srgbClr val="D6E1ED"/>
          </a:solidFill>
          <a:ln w="0">
            <a:noFill/>
          </a:ln>
        </p:spPr>
      </p:sp>
      <p:sp>
        <p:nvSpPr>
          <p:cNvPr id="69" name="L3模块2"/>
          <p:cNvSpPr>
            <a:spLocks noGrp="1"/>
          </p:cNvSpPr>
          <p:nvPr/>
        </p:nvSpPr>
        <p:spPr>
          <a:xfrm>
            <a:off x="3913378" y="389153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视频转码与分发</a:t>
            </a:r>
            <a:endParaRPr sz="1320" b="1">
              <a:solidFill>
                <a:srgbClr val="1479C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0" name="L3说明2"/>
          <p:cNvSpPr>
            <a:spLocks noGrp="1"/>
          </p:cNvSpPr>
          <p:nvPr/>
        </p:nvSpPr>
        <p:spPr>
          <a:xfrm>
            <a:off x="3913378" y="420395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转码适配 / 实时供流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1" name="L3分隔线2"/>
          <p:cNvSpPr>
            <a:spLocks noGrp="1"/>
          </p:cNvSpPr>
          <p:nvPr/>
        </p:nvSpPr>
        <p:spPr>
          <a:xfrm>
            <a:off x="5498338" y="3883914"/>
            <a:ext cx="7620" cy="464820"/>
          </a:xfrm>
          <a:prstGeom prst="rect">
            <a:avLst/>
          </a:prstGeom>
          <a:solidFill>
            <a:srgbClr val="D6E1ED"/>
          </a:solidFill>
          <a:ln w="0">
            <a:noFill/>
          </a:ln>
        </p:spPr>
      </p:sp>
      <p:sp>
        <p:nvSpPr>
          <p:cNvPr id="72" name="L3模块3"/>
          <p:cNvSpPr>
            <a:spLocks noGrp="1"/>
          </p:cNvSpPr>
          <p:nvPr/>
        </p:nvSpPr>
        <p:spPr>
          <a:xfrm>
            <a:off x="5605018" y="389153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点位与区域管理</a:t>
            </a:r>
            <a:endParaRPr sz="1320" b="1">
              <a:solidFill>
                <a:srgbClr val="1479C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3" name="L3说明3"/>
          <p:cNvSpPr>
            <a:spLocks noGrp="1"/>
          </p:cNvSpPr>
          <p:nvPr/>
        </p:nvSpPr>
        <p:spPr>
          <a:xfrm>
            <a:off x="5605018" y="420395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资源目录 / 区域分组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4" name="L3分隔线3"/>
          <p:cNvSpPr>
            <a:spLocks noGrp="1"/>
          </p:cNvSpPr>
          <p:nvPr/>
        </p:nvSpPr>
        <p:spPr>
          <a:xfrm>
            <a:off x="7189978" y="3883914"/>
            <a:ext cx="7620" cy="464820"/>
          </a:xfrm>
          <a:prstGeom prst="rect">
            <a:avLst/>
          </a:prstGeom>
          <a:solidFill>
            <a:srgbClr val="D6E1ED"/>
          </a:solidFill>
          <a:ln w="0">
            <a:noFill/>
          </a:ln>
        </p:spPr>
      </p:sp>
      <p:sp>
        <p:nvSpPr>
          <p:cNvPr id="75" name="L3模块4"/>
          <p:cNvSpPr>
            <a:spLocks noGrp="1"/>
          </p:cNvSpPr>
          <p:nvPr/>
        </p:nvSpPr>
        <p:spPr>
          <a:xfrm>
            <a:off x="7296658" y="389153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录像存储与回放</a:t>
            </a:r>
            <a:endParaRPr sz="1320" b="1">
              <a:solidFill>
                <a:srgbClr val="1479C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6" name="L3说明4"/>
          <p:cNvSpPr>
            <a:spLocks noGrp="1"/>
          </p:cNvSpPr>
          <p:nvPr/>
        </p:nvSpPr>
        <p:spPr>
          <a:xfrm>
            <a:off x="7296658" y="420395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录像计划 / 检索回放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7" name="L3分隔线4"/>
          <p:cNvSpPr>
            <a:spLocks noGrp="1"/>
          </p:cNvSpPr>
          <p:nvPr/>
        </p:nvSpPr>
        <p:spPr>
          <a:xfrm>
            <a:off x="8881618" y="3883914"/>
            <a:ext cx="7620" cy="464820"/>
          </a:xfrm>
          <a:prstGeom prst="rect">
            <a:avLst/>
          </a:prstGeom>
          <a:solidFill>
            <a:srgbClr val="D6E1ED"/>
          </a:solidFill>
          <a:ln w="0">
            <a:noFill/>
          </a:ln>
        </p:spPr>
      </p:sp>
      <p:sp>
        <p:nvSpPr>
          <p:cNvPr id="78" name="L3模块5"/>
          <p:cNvSpPr>
            <a:spLocks noGrp="1"/>
          </p:cNvSpPr>
          <p:nvPr/>
        </p:nvSpPr>
        <p:spPr>
          <a:xfrm>
            <a:off x="8988298" y="389153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1479C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视频服务与巡检</a:t>
            </a:r>
            <a:endParaRPr sz="1320" b="1">
              <a:solidFill>
                <a:srgbClr val="1479C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9" name="L3说明5"/>
          <p:cNvSpPr>
            <a:spLocks noGrp="1"/>
          </p:cNvSpPr>
          <p:nvPr/>
        </p:nvSpPr>
        <p:spPr>
          <a:xfrm>
            <a:off x="8988298" y="420395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视频共享 / 质量巡检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0" name="L2背景"/>
          <p:cNvSpPr>
            <a:spLocks noGrp="1"/>
          </p:cNvSpPr>
          <p:nvPr/>
        </p:nvSpPr>
        <p:spPr>
          <a:xfrm>
            <a:off x="362458" y="4562094"/>
            <a:ext cx="10210800" cy="769620"/>
          </a:xfrm>
          <a:prstGeom prst="rect">
            <a:avLst/>
          </a:prstGeom>
          <a:solidFill>
            <a:srgbClr val="F1F5F8"/>
          </a:solidFill>
          <a:ln w="0">
            <a:noFill/>
          </a:ln>
        </p:spPr>
      </p:sp>
      <p:sp>
        <p:nvSpPr>
          <p:cNvPr id="81" name="L2层名背景"/>
          <p:cNvSpPr>
            <a:spLocks noGrp="1"/>
          </p:cNvSpPr>
          <p:nvPr/>
        </p:nvSpPr>
        <p:spPr>
          <a:xfrm>
            <a:off x="362458" y="4562094"/>
            <a:ext cx="1752600" cy="769620"/>
          </a:xfrm>
          <a:prstGeom prst="rect">
            <a:avLst/>
          </a:prstGeom>
          <a:solidFill>
            <a:srgbClr val="55738E"/>
          </a:solidFill>
          <a:ln w="0">
            <a:noFill/>
          </a:ln>
        </p:spPr>
      </p:sp>
      <p:sp>
        <p:nvSpPr>
          <p:cNvPr id="82" name="L2序号"/>
          <p:cNvSpPr>
            <a:spLocks noGrp="1"/>
          </p:cNvSpPr>
          <p:nvPr/>
        </p:nvSpPr>
        <p:spPr>
          <a:xfrm>
            <a:off x="484378" y="4615434"/>
            <a:ext cx="5334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1">
                <a:solidFill>
                  <a:srgbClr val="DDEA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1">
                <a:solidFill>
                  <a:srgbClr val="DDEA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1">
                <a:solidFill>
                  <a:srgbClr val="DDEA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sz="1120" b="1">
              <a:solidFill>
                <a:srgbClr val="DDEAF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3" name="L2层名"/>
          <p:cNvSpPr>
            <a:spLocks noGrp="1"/>
          </p:cNvSpPr>
          <p:nvPr/>
        </p:nvSpPr>
        <p:spPr>
          <a:xfrm>
            <a:off x="484378" y="4836414"/>
            <a:ext cx="1524000" cy="2438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8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8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8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感知接入层</a:t>
            </a:r>
            <a:endParaRPr sz="148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4" name="L2职责"/>
          <p:cNvSpPr>
            <a:spLocks noGrp="1"/>
          </p:cNvSpPr>
          <p:nvPr/>
        </p:nvSpPr>
        <p:spPr>
          <a:xfrm>
            <a:off x="484378" y="5110734"/>
            <a:ext cx="1524000" cy="1828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E1ED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E1ED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lang="zh-CN" sz="1120" b="0">
                <a:solidFill>
                  <a:srgbClr val="E1ED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对接</a:t>
            </a:r>
            <a:r>
              <a:rPr sz="1120" b="0">
                <a:solidFill>
                  <a:srgbClr val="E1ED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现场设备与数据源</a:t>
            </a:r>
            <a:endParaRPr sz="1120" b="0">
              <a:solidFill>
                <a:srgbClr val="E1EDF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5" name="L2模块1"/>
          <p:cNvSpPr>
            <a:spLocks noGrp="1"/>
          </p:cNvSpPr>
          <p:nvPr/>
        </p:nvSpPr>
        <p:spPr>
          <a:xfrm>
            <a:off x="2221738" y="472211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5573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5573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5573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视频摄像机</a:t>
            </a:r>
            <a:endParaRPr sz="1320" b="1">
              <a:solidFill>
                <a:srgbClr val="5573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6" name="L2说明1"/>
          <p:cNvSpPr>
            <a:spLocks noGrp="1"/>
          </p:cNvSpPr>
          <p:nvPr/>
        </p:nvSpPr>
        <p:spPr>
          <a:xfrm>
            <a:off x="2221738" y="503453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固定枪机 / 球机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7" name="L2分隔线1"/>
          <p:cNvSpPr>
            <a:spLocks noGrp="1"/>
          </p:cNvSpPr>
          <p:nvPr/>
        </p:nvSpPr>
        <p:spPr>
          <a:xfrm>
            <a:off x="3806698" y="4714494"/>
            <a:ext cx="7620" cy="464820"/>
          </a:xfrm>
          <a:prstGeom prst="rect">
            <a:avLst/>
          </a:prstGeom>
          <a:solidFill>
            <a:srgbClr val="D6E1ED"/>
          </a:solidFill>
          <a:ln w="0">
            <a:noFill/>
          </a:ln>
        </p:spPr>
      </p:sp>
      <p:sp>
        <p:nvSpPr>
          <p:cNvPr id="88" name="L2模块2"/>
          <p:cNvSpPr>
            <a:spLocks noGrp="1"/>
          </p:cNvSpPr>
          <p:nvPr/>
        </p:nvSpPr>
        <p:spPr>
          <a:xfrm>
            <a:off x="3913378" y="472211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5573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5573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5573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车辆道闸</a:t>
            </a:r>
            <a:endParaRPr sz="1320" b="1">
              <a:solidFill>
                <a:srgbClr val="5573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9" name="L2说明2"/>
          <p:cNvSpPr>
            <a:spLocks noGrp="1"/>
          </p:cNvSpPr>
          <p:nvPr/>
        </p:nvSpPr>
        <p:spPr>
          <a:xfrm>
            <a:off x="3913378" y="503453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车辆识别 / 道闸联动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0" name="L2分隔线2"/>
          <p:cNvSpPr>
            <a:spLocks noGrp="1"/>
          </p:cNvSpPr>
          <p:nvPr/>
        </p:nvSpPr>
        <p:spPr>
          <a:xfrm>
            <a:off x="5498338" y="4714494"/>
            <a:ext cx="7620" cy="464820"/>
          </a:xfrm>
          <a:prstGeom prst="rect">
            <a:avLst/>
          </a:prstGeom>
          <a:solidFill>
            <a:srgbClr val="D6E1ED"/>
          </a:solidFill>
          <a:ln w="0">
            <a:noFill/>
          </a:ln>
        </p:spPr>
      </p:sp>
      <p:sp>
        <p:nvSpPr>
          <p:cNvPr id="91" name="L2模块3"/>
          <p:cNvSpPr>
            <a:spLocks noGrp="1"/>
          </p:cNvSpPr>
          <p:nvPr/>
        </p:nvSpPr>
        <p:spPr>
          <a:xfrm>
            <a:off x="5605018" y="472211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5573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5573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5573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门禁人脸终端</a:t>
            </a:r>
            <a:endParaRPr sz="1320" b="1">
              <a:solidFill>
                <a:srgbClr val="5573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2" name="L2说明3"/>
          <p:cNvSpPr>
            <a:spLocks noGrp="1"/>
          </p:cNvSpPr>
          <p:nvPr/>
        </p:nvSpPr>
        <p:spPr>
          <a:xfrm>
            <a:off x="5605018" y="503453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人脸核验 / 门禁记录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3" name="L2分隔线3"/>
          <p:cNvSpPr>
            <a:spLocks noGrp="1"/>
          </p:cNvSpPr>
          <p:nvPr/>
        </p:nvSpPr>
        <p:spPr>
          <a:xfrm>
            <a:off x="7189978" y="4714494"/>
            <a:ext cx="7620" cy="464820"/>
          </a:xfrm>
          <a:prstGeom prst="rect">
            <a:avLst/>
          </a:prstGeom>
          <a:solidFill>
            <a:srgbClr val="D6E1ED"/>
          </a:solidFill>
          <a:ln w="0">
            <a:noFill/>
          </a:ln>
        </p:spPr>
      </p:sp>
      <p:sp>
        <p:nvSpPr>
          <p:cNvPr id="94" name="L2模块4"/>
          <p:cNvSpPr>
            <a:spLocks noGrp="1"/>
          </p:cNvSpPr>
          <p:nvPr/>
        </p:nvSpPr>
        <p:spPr>
          <a:xfrm>
            <a:off x="7296658" y="472211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5573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5573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5573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移动布控设备</a:t>
            </a:r>
            <a:endParaRPr sz="1320" b="1">
              <a:solidFill>
                <a:srgbClr val="5573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5" name="L2说明4"/>
          <p:cNvSpPr>
            <a:spLocks noGrp="1"/>
          </p:cNvSpPr>
          <p:nvPr/>
        </p:nvSpPr>
        <p:spPr>
          <a:xfrm>
            <a:off x="7296658" y="503453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移动采集 / 临时布控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6" name="L2分隔线4"/>
          <p:cNvSpPr>
            <a:spLocks noGrp="1"/>
          </p:cNvSpPr>
          <p:nvPr/>
        </p:nvSpPr>
        <p:spPr>
          <a:xfrm>
            <a:off x="8881618" y="4714494"/>
            <a:ext cx="7620" cy="464820"/>
          </a:xfrm>
          <a:prstGeom prst="rect">
            <a:avLst/>
          </a:prstGeom>
          <a:solidFill>
            <a:srgbClr val="D6E1ED"/>
          </a:solidFill>
          <a:ln w="0">
            <a:noFill/>
          </a:ln>
        </p:spPr>
      </p:sp>
      <p:sp>
        <p:nvSpPr>
          <p:cNvPr id="97" name="L2模块5"/>
          <p:cNvSpPr>
            <a:spLocks noGrp="1"/>
          </p:cNvSpPr>
          <p:nvPr/>
        </p:nvSpPr>
        <p:spPr>
          <a:xfrm>
            <a:off x="8988298" y="472211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5573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5573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5573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其他感知终端</a:t>
            </a:r>
            <a:endParaRPr sz="1320" b="1">
              <a:solidFill>
                <a:srgbClr val="5573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8" name="L2说明5"/>
          <p:cNvSpPr>
            <a:spLocks noGrp="1"/>
          </p:cNvSpPr>
          <p:nvPr/>
        </p:nvSpPr>
        <p:spPr>
          <a:xfrm>
            <a:off x="8988298" y="503453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边缘设备 / 物联设备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9" name="L1背景"/>
          <p:cNvSpPr>
            <a:spLocks noGrp="1"/>
          </p:cNvSpPr>
          <p:nvPr/>
        </p:nvSpPr>
        <p:spPr>
          <a:xfrm>
            <a:off x="362458" y="5392674"/>
            <a:ext cx="10210800" cy="769620"/>
          </a:xfrm>
          <a:prstGeom prst="rect">
            <a:avLst/>
          </a:prstGeom>
          <a:solidFill>
            <a:srgbClr val="173B65"/>
          </a:solidFill>
          <a:ln w="0">
            <a:noFill/>
          </a:ln>
        </p:spPr>
      </p:sp>
      <p:sp>
        <p:nvSpPr>
          <p:cNvPr id="100" name="L1层名背景"/>
          <p:cNvSpPr>
            <a:spLocks noGrp="1"/>
          </p:cNvSpPr>
          <p:nvPr/>
        </p:nvSpPr>
        <p:spPr>
          <a:xfrm>
            <a:off x="362458" y="5392674"/>
            <a:ext cx="1752600" cy="769620"/>
          </a:xfrm>
          <a:prstGeom prst="rect">
            <a:avLst/>
          </a:prstGeom>
          <a:solidFill>
            <a:srgbClr val="173B65"/>
          </a:solidFill>
          <a:ln w="0">
            <a:noFill/>
          </a:ln>
        </p:spPr>
      </p:sp>
      <p:sp>
        <p:nvSpPr>
          <p:cNvPr id="101" name="L1序号"/>
          <p:cNvSpPr>
            <a:spLocks noGrp="1"/>
          </p:cNvSpPr>
          <p:nvPr/>
        </p:nvSpPr>
        <p:spPr>
          <a:xfrm>
            <a:off x="484378" y="5446014"/>
            <a:ext cx="533400" cy="190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1">
                <a:solidFill>
                  <a:srgbClr val="DDEA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1">
                <a:solidFill>
                  <a:srgbClr val="DDEA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1">
                <a:solidFill>
                  <a:srgbClr val="DDEA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sz="1120" b="1">
              <a:solidFill>
                <a:srgbClr val="DDEAF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2" name="L1层名"/>
          <p:cNvSpPr>
            <a:spLocks noGrp="1"/>
          </p:cNvSpPr>
          <p:nvPr/>
        </p:nvSpPr>
        <p:spPr>
          <a:xfrm>
            <a:off x="484378" y="5666994"/>
            <a:ext cx="1524000" cy="2438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8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8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8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智算底座</a:t>
            </a:r>
            <a:endParaRPr sz="148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3" name="L1职责"/>
          <p:cNvSpPr>
            <a:spLocks noGrp="1"/>
          </p:cNvSpPr>
          <p:nvPr/>
        </p:nvSpPr>
        <p:spPr>
          <a:xfrm>
            <a:off x="484378" y="5941314"/>
            <a:ext cx="1524000" cy="1828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E1ED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E1ED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E1ED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支撑上层全部能力</a:t>
            </a:r>
            <a:endParaRPr sz="1120" b="0">
              <a:solidFill>
                <a:srgbClr val="E1EDF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" name="L1模块1"/>
          <p:cNvSpPr>
            <a:spLocks noGrp="1"/>
          </p:cNvSpPr>
          <p:nvPr/>
        </p:nvSpPr>
        <p:spPr>
          <a:xfrm>
            <a:off x="2221738" y="555269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信创适配</a:t>
            </a:r>
            <a:endParaRPr sz="132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5" name="L1说明1"/>
          <p:cNvSpPr>
            <a:spLocks noGrp="1"/>
          </p:cNvSpPr>
          <p:nvPr/>
        </p:nvSpPr>
        <p:spPr>
          <a:xfrm>
            <a:off x="2221738" y="586511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D9E8F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D9E8F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D9E8F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芯片 / 操作系统 / 框架</a:t>
            </a:r>
            <a:endParaRPr sz="1120" b="0">
              <a:solidFill>
                <a:srgbClr val="D9E8F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6" name="L1分隔线1"/>
          <p:cNvSpPr>
            <a:spLocks noGrp="1"/>
          </p:cNvSpPr>
          <p:nvPr/>
        </p:nvSpPr>
        <p:spPr>
          <a:xfrm>
            <a:off x="3806698" y="5545074"/>
            <a:ext cx="7620" cy="464820"/>
          </a:xfrm>
          <a:prstGeom prst="rect">
            <a:avLst/>
          </a:prstGeom>
          <a:solidFill>
            <a:srgbClr val="476486"/>
          </a:solidFill>
          <a:ln w="0">
            <a:noFill/>
          </a:ln>
        </p:spPr>
      </p:sp>
      <p:sp>
        <p:nvSpPr>
          <p:cNvPr id="107" name="L1模块2"/>
          <p:cNvSpPr>
            <a:spLocks noGrp="1"/>
          </p:cNvSpPr>
          <p:nvPr/>
        </p:nvSpPr>
        <p:spPr>
          <a:xfrm>
            <a:off x="3913378" y="555269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GPU算力池</a:t>
            </a:r>
            <a:endParaRPr sz="132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8" name="L1说明2"/>
          <p:cNvSpPr>
            <a:spLocks noGrp="1"/>
          </p:cNvSpPr>
          <p:nvPr/>
        </p:nvSpPr>
        <p:spPr>
          <a:xfrm>
            <a:off x="3913378" y="586511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D9E8F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D9E8F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D9E8F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异构算力 / 资源调度</a:t>
            </a:r>
            <a:endParaRPr sz="1120" b="0">
              <a:solidFill>
                <a:srgbClr val="D9E8F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9" name="L1分隔线2"/>
          <p:cNvSpPr>
            <a:spLocks noGrp="1"/>
          </p:cNvSpPr>
          <p:nvPr/>
        </p:nvSpPr>
        <p:spPr>
          <a:xfrm>
            <a:off x="5498338" y="5545074"/>
            <a:ext cx="7620" cy="464820"/>
          </a:xfrm>
          <a:prstGeom prst="rect">
            <a:avLst/>
          </a:prstGeom>
          <a:solidFill>
            <a:srgbClr val="476486"/>
          </a:solidFill>
          <a:ln w="0">
            <a:noFill/>
          </a:ln>
        </p:spPr>
      </p:sp>
      <p:sp>
        <p:nvSpPr>
          <p:cNvPr id="110" name="L1模块3"/>
          <p:cNvSpPr>
            <a:spLocks noGrp="1"/>
          </p:cNvSpPr>
          <p:nvPr/>
        </p:nvSpPr>
        <p:spPr>
          <a:xfrm>
            <a:off x="5605018" y="555269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云边协同</a:t>
            </a:r>
            <a:endParaRPr sz="132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1" name="L1说明3"/>
          <p:cNvSpPr>
            <a:spLocks noGrp="1"/>
          </p:cNvSpPr>
          <p:nvPr/>
        </p:nvSpPr>
        <p:spPr>
          <a:xfrm>
            <a:off x="5605018" y="586511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D9E8F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D9E8F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D9E8F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中心训练 / 边缘推理</a:t>
            </a:r>
            <a:endParaRPr sz="1120" b="0">
              <a:solidFill>
                <a:srgbClr val="D9E8F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" name="L1分隔线3"/>
          <p:cNvSpPr>
            <a:spLocks noGrp="1"/>
          </p:cNvSpPr>
          <p:nvPr/>
        </p:nvSpPr>
        <p:spPr>
          <a:xfrm>
            <a:off x="7189978" y="5545074"/>
            <a:ext cx="7620" cy="464820"/>
          </a:xfrm>
          <a:prstGeom prst="rect">
            <a:avLst/>
          </a:prstGeom>
          <a:solidFill>
            <a:srgbClr val="476486"/>
          </a:solidFill>
          <a:ln w="0">
            <a:noFill/>
          </a:ln>
        </p:spPr>
      </p:sp>
      <p:sp>
        <p:nvSpPr>
          <p:cNvPr id="113" name="L1模块4"/>
          <p:cNvSpPr>
            <a:spLocks noGrp="1"/>
          </p:cNvSpPr>
          <p:nvPr/>
        </p:nvSpPr>
        <p:spPr>
          <a:xfrm>
            <a:off x="7296658" y="555269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存储与网络</a:t>
            </a:r>
            <a:endParaRPr sz="132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4" name="L1说明4"/>
          <p:cNvSpPr>
            <a:spLocks noGrp="1"/>
          </p:cNvSpPr>
          <p:nvPr/>
        </p:nvSpPr>
        <p:spPr>
          <a:xfrm>
            <a:off x="7296658" y="586511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D9E8F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D9E8F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D9E8F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视频 / 样本 / 模型存储</a:t>
            </a:r>
            <a:endParaRPr sz="1120" b="0">
              <a:solidFill>
                <a:srgbClr val="D9E8F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5" name="L1分隔线4"/>
          <p:cNvSpPr>
            <a:spLocks noGrp="1"/>
          </p:cNvSpPr>
          <p:nvPr/>
        </p:nvSpPr>
        <p:spPr>
          <a:xfrm>
            <a:off x="8881618" y="5545074"/>
            <a:ext cx="7620" cy="464820"/>
          </a:xfrm>
          <a:prstGeom prst="rect">
            <a:avLst/>
          </a:prstGeom>
          <a:solidFill>
            <a:srgbClr val="476486"/>
          </a:solidFill>
          <a:ln w="0">
            <a:noFill/>
          </a:ln>
        </p:spPr>
      </p:sp>
      <p:sp>
        <p:nvSpPr>
          <p:cNvPr id="116" name="L1模块5"/>
          <p:cNvSpPr>
            <a:spLocks noGrp="1"/>
          </p:cNvSpPr>
          <p:nvPr/>
        </p:nvSpPr>
        <p:spPr>
          <a:xfrm>
            <a:off x="8988298" y="5552694"/>
            <a:ext cx="1478280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2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统一运维</a:t>
            </a:r>
            <a:endParaRPr sz="132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7" name="L1说明5"/>
          <p:cNvSpPr>
            <a:spLocks noGrp="1"/>
          </p:cNvSpPr>
          <p:nvPr/>
        </p:nvSpPr>
        <p:spPr>
          <a:xfrm>
            <a:off x="8988298" y="5865114"/>
            <a:ext cx="1478280" cy="2209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D9E8F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D9E8F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D9E8F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监控告警 / 故障管理</a:t>
            </a:r>
            <a:endParaRPr sz="1120" b="0">
              <a:solidFill>
                <a:srgbClr val="D9E8F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8" name="安全开放体系背景"/>
          <p:cNvSpPr>
            <a:spLocks noGrp="1"/>
          </p:cNvSpPr>
          <p:nvPr/>
        </p:nvSpPr>
        <p:spPr>
          <a:xfrm>
            <a:off x="10679938" y="1239774"/>
            <a:ext cx="1264920" cy="4922520"/>
          </a:xfrm>
          <a:prstGeom prst="rect">
            <a:avLst/>
          </a:prstGeom>
          <a:solidFill>
            <a:srgbClr val="F2F6FA"/>
          </a:solidFill>
          <a:ln w="0">
            <a:noFill/>
          </a:ln>
        </p:spPr>
      </p:sp>
      <p:sp>
        <p:nvSpPr>
          <p:cNvPr id="119" name="安全开放体系标题"/>
          <p:cNvSpPr>
            <a:spLocks noGrp="1"/>
          </p:cNvSpPr>
          <p:nvPr/>
        </p:nvSpPr>
        <p:spPr>
          <a:xfrm>
            <a:off x="10756138" y="1399794"/>
            <a:ext cx="1112520" cy="2514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750" b="1">
                <a:solidFill>
                  <a:srgbClr val="172D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defRPr sz="1750" b="1">
                <a:solidFill>
                  <a:srgbClr val="172D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00" b="1">
                <a:solidFill>
                  <a:srgbClr val="172D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安全与开放</a:t>
            </a:r>
            <a:endParaRPr sz="1400" b="1">
              <a:solidFill>
                <a:srgbClr val="172D4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0" name="安全开放体系副标题"/>
          <p:cNvSpPr>
            <a:spLocks noGrp="1"/>
          </p:cNvSpPr>
          <p:nvPr/>
        </p:nvSpPr>
        <p:spPr>
          <a:xfrm>
            <a:off x="10756138" y="1712214"/>
            <a:ext cx="1112520" cy="213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贯穿各层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1" name="安全体系0标题"/>
          <p:cNvSpPr>
            <a:spLocks noGrp="1"/>
          </p:cNvSpPr>
          <p:nvPr/>
        </p:nvSpPr>
        <p:spPr>
          <a:xfrm>
            <a:off x="10756138" y="2154174"/>
            <a:ext cx="1112520" cy="2362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600" b="1">
                <a:solidFill>
                  <a:srgbClr val="172D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defRPr sz="1600" b="1">
                <a:solidFill>
                  <a:srgbClr val="172D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80" b="1">
                <a:solidFill>
                  <a:srgbClr val="172D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统一身份</a:t>
            </a:r>
            <a:endParaRPr sz="1280" b="1">
              <a:solidFill>
                <a:srgbClr val="172D4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2" name="安全体系0内容1"/>
          <p:cNvSpPr>
            <a:spLocks noGrp="1"/>
          </p:cNvSpPr>
          <p:nvPr/>
        </p:nvSpPr>
        <p:spPr>
          <a:xfrm>
            <a:off x="10756138" y="2451354"/>
            <a:ext cx="1112520" cy="2057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组织权限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3" name="安全体系0内容2"/>
          <p:cNvSpPr>
            <a:spLocks noGrp="1"/>
          </p:cNvSpPr>
          <p:nvPr/>
        </p:nvSpPr>
        <p:spPr>
          <a:xfrm>
            <a:off x="10756138" y="2687574"/>
            <a:ext cx="1112520" cy="2057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分级授权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4" name="安全体系分隔线1"/>
          <p:cNvSpPr>
            <a:spLocks noGrp="1"/>
          </p:cNvSpPr>
          <p:nvPr/>
        </p:nvSpPr>
        <p:spPr>
          <a:xfrm>
            <a:off x="10817098" y="2977134"/>
            <a:ext cx="990600" cy="7620"/>
          </a:xfrm>
          <a:prstGeom prst="rect">
            <a:avLst/>
          </a:prstGeom>
          <a:solidFill>
            <a:srgbClr val="D6E1ED"/>
          </a:solidFill>
          <a:ln w="0">
            <a:noFill/>
          </a:ln>
        </p:spPr>
      </p:sp>
      <p:sp>
        <p:nvSpPr>
          <p:cNvPr id="125" name="安全体系1标题"/>
          <p:cNvSpPr>
            <a:spLocks noGrp="1"/>
          </p:cNvSpPr>
          <p:nvPr/>
        </p:nvSpPr>
        <p:spPr>
          <a:xfrm>
            <a:off x="10756138" y="3106674"/>
            <a:ext cx="1112520" cy="2362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600" b="1">
                <a:solidFill>
                  <a:srgbClr val="172D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defRPr sz="1600" b="1">
                <a:solidFill>
                  <a:srgbClr val="172D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80" b="1">
                <a:solidFill>
                  <a:srgbClr val="172D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数据安全</a:t>
            </a:r>
            <a:endParaRPr sz="1280" b="1">
              <a:solidFill>
                <a:srgbClr val="172D4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6" name="安全体系1内容1"/>
          <p:cNvSpPr>
            <a:spLocks noGrp="1"/>
          </p:cNvSpPr>
          <p:nvPr/>
        </p:nvSpPr>
        <p:spPr>
          <a:xfrm>
            <a:off x="10756138" y="3403854"/>
            <a:ext cx="1112520" cy="2057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传输加密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7" name="安全体系1内容2"/>
          <p:cNvSpPr>
            <a:spLocks noGrp="1"/>
          </p:cNvSpPr>
          <p:nvPr/>
        </p:nvSpPr>
        <p:spPr>
          <a:xfrm>
            <a:off x="10756138" y="3640074"/>
            <a:ext cx="1112520" cy="2057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存储保护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8" name="安全体系分隔线2"/>
          <p:cNvSpPr>
            <a:spLocks noGrp="1"/>
          </p:cNvSpPr>
          <p:nvPr/>
        </p:nvSpPr>
        <p:spPr>
          <a:xfrm>
            <a:off x="10817098" y="3929634"/>
            <a:ext cx="990600" cy="7620"/>
          </a:xfrm>
          <a:prstGeom prst="rect">
            <a:avLst/>
          </a:prstGeom>
          <a:solidFill>
            <a:srgbClr val="D6E1ED"/>
          </a:solidFill>
          <a:ln w="0">
            <a:noFill/>
          </a:ln>
        </p:spPr>
      </p:sp>
      <p:sp>
        <p:nvSpPr>
          <p:cNvPr id="129" name="安全体系2标题"/>
          <p:cNvSpPr>
            <a:spLocks noGrp="1"/>
          </p:cNvSpPr>
          <p:nvPr/>
        </p:nvSpPr>
        <p:spPr>
          <a:xfrm>
            <a:off x="10756138" y="4059174"/>
            <a:ext cx="1112520" cy="2362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600" b="1">
                <a:solidFill>
                  <a:srgbClr val="172D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defRPr sz="1600" b="1">
                <a:solidFill>
                  <a:srgbClr val="172D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80" b="1">
                <a:solidFill>
                  <a:srgbClr val="172D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审计追踪</a:t>
            </a:r>
            <a:endParaRPr sz="1280" b="1">
              <a:solidFill>
                <a:srgbClr val="172D4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0" name="安全体系2内容1"/>
          <p:cNvSpPr>
            <a:spLocks noGrp="1"/>
          </p:cNvSpPr>
          <p:nvPr/>
        </p:nvSpPr>
        <p:spPr>
          <a:xfrm>
            <a:off x="10756138" y="4356354"/>
            <a:ext cx="1112520" cy="2057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访问审计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1" name="安全体系2内容2"/>
          <p:cNvSpPr>
            <a:spLocks noGrp="1"/>
          </p:cNvSpPr>
          <p:nvPr/>
        </p:nvSpPr>
        <p:spPr>
          <a:xfrm>
            <a:off x="10756138" y="4592574"/>
            <a:ext cx="1112520" cy="2057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操作留痕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2" name="安全体系分隔线3"/>
          <p:cNvSpPr>
            <a:spLocks noGrp="1"/>
          </p:cNvSpPr>
          <p:nvPr/>
        </p:nvSpPr>
        <p:spPr>
          <a:xfrm>
            <a:off x="10817098" y="4882134"/>
            <a:ext cx="990600" cy="7620"/>
          </a:xfrm>
          <a:prstGeom prst="rect">
            <a:avLst/>
          </a:prstGeom>
          <a:solidFill>
            <a:srgbClr val="D6E1ED"/>
          </a:solidFill>
          <a:ln w="0">
            <a:noFill/>
          </a:ln>
        </p:spPr>
      </p:sp>
      <p:sp>
        <p:nvSpPr>
          <p:cNvPr id="133" name="安全体系3标题"/>
          <p:cNvSpPr>
            <a:spLocks noGrp="1"/>
          </p:cNvSpPr>
          <p:nvPr/>
        </p:nvSpPr>
        <p:spPr>
          <a:xfrm>
            <a:off x="10756138" y="5011674"/>
            <a:ext cx="1112520" cy="2362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600" b="1">
                <a:solidFill>
                  <a:srgbClr val="172D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defRPr sz="1600" b="1">
                <a:solidFill>
                  <a:srgbClr val="172D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80" b="1">
                <a:solidFill>
                  <a:srgbClr val="172D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开放集成</a:t>
            </a:r>
            <a:endParaRPr sz="1280" b="1">
              <a:solidFill>
                <a:srgbClr val="172D4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4" name="安全体系3内容1"/>
          <p:cNvSpPr>
            <a:spLocks noGrp="1"/>
          </p:cNvSpPr>
          <p:nvPr/>
        </p:nvSpPr>
        <p:spPr>
          <a:xfrm>
            <a:off x="10756138" y="5308854"/>
            <a:ext cx="1112520" cy="2057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统一接口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5" name="安全体系3内容2"/>
          <p:cNvSpPr>
            <a:spLocks noGrp="1"/>
          </p:cNvSpPr>
          <p:nvPr/>
        </p:nvSpPr>
        <p:spPr>
          <a:xfrm>
            <a:off x="10756138" y="5545074"/>
            <a:ext cx="1112520" cy="2057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ctr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defRPr sz="140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0" b="0">
                <a:solidFill>
                  <a:srgbClr val="5367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三方联动</a:t>
            </a:r>
            <a:endParaRPr sz="1120" b="0">
              <a:solidFill>
                <a:srgbClr val="5367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6" name="协同关系"/>
          <p:cNvSpPr>
            <a:spLocks noGrp="1"/>
          </p:cNvSpPr>
          <p:nvPr/>
        </p:nvSpPr>
        <p:spPr>
          <a:xfrm>
            <a:off x="343281" y="694436"/>
            <a:ext cx="11582400" cy="34340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>
            <a:defPPr algn="l">
              <a:defRPr sz="1400" b="0">
                <a:solidFill>
                  <a:srgbClr val="172D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defRPr sz="1400" b="0">
                <a:solidFill>
                  <a:srgbClr val="172D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lang="zh-CN" altLang="en-US" sz="1280" b="0">
                <a:solidFill>
                  <a:srgbClr val="172D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智慧园区</a:t>
            </a:r>
            <a:r>
              <a:rPr lang="en-US" altLang="zh-CN" sz="1280" b="0">
                <a:solidFill>
                  <a:srgbClr val="172D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280" b="0">
                <a:solidFill>
                  <a:srgbClr val="172D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视觉监控平台，从智算底座到应用层的技术架构，实现算法、视频、业务数据协同流转。</a:t>
            </a:r>
            <a:endParaRPr lang="zh-CN" altLang="en-US" sz="1280" b="0">
              <a:solidFill>
                <a:srgbClr val="172D4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4294967295"/>
          </p:nvPr>
        </p:nvSpPr>
        <p:spPr>
          <a:xfrm>
            <a:off x="448183" y="251323"/>
            <a:ext cx="8870400" cy="660376"/>
          </a:xfrm>
          <a:prstGeom prst="rect">
            <a:avLst/>
          </a:prstGeom>
        </p:spPr>
        <p:txBody>
          <a:bodyPr/>
          <a:p>
            <a:r>
              <a:rPr kumimoji="0" lang="en-US" sz="2800" b="1">
                <a:solidFill>
                  <a:srgbClr val="00B0F0"/>
                </a:solidFill>
                <a:latin typeface="微软雅黑" panose="020B0503020204020204" charset="-122"/>
                <a:cs typeface="微软雅黑" panose="020B0503020204020204" charset="-122"/>
              </a:rPr>
              <a:t>智算底座</a:t>
            </a:r>
            <a:r>
              <a:rPr kumimoji="0" sz="2800" b="1">
                <a:solidFill>
                  <a:srgbClr val="00B0F0"/>
                </a:solidFill>
                <a:latin typeface="微软雅黑" panose="020B0503020204020204" charset="-122"/>
                <a:cs typeface="微软雅黑" panose="020B0503020204020204" charset="-122"/>
              </a:rPr>
              <a:t>，全站生态兼容，高效性能加速</a:t>
            </a:r>
            <a:endParaRPr kumimoji="0" sz="2800" b="1">
              <a:solidFill>
                <a:srgbClr val="00B0F0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object 7"/>
          <p:cNvSpPr/>
          <p:nvPr>
            <p:custDataLst>
              <p:tags r:id="rId1"/>
            </p:custDataLst>
          </p:nvPr>
        </p:nvSpPr>
        <p:spPr>
          <a:xfrm>
            <a:off x="9223375" y="1007110"/>
            <a:ext cx="2849880" cy="5504815"/>
          </a:xfrm>
          <a:prstGeom prst="roundRect">
            <a:avLst>
              <a:gd name="adj" fmla="val 2625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609600" fontAlgn="base"/>
            <a:endParaRPr sz="12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object 8"/>
          <p:cNvSpPr/>
          <p:nvPr>
            <p:custDataLst>
              <p:tags r:id="rId2"/>
            </p:custDataLst>
          </p:nvPr>
        </p:nvSpPr>
        <p:spPr>
          <a:xfrm>
            <a:off x="9585236" y="1159397"/>
            <a:ext cx="1353820" cy="349250"/>
          </a:xfrm>
          <a:custGeom>
            <a:avLst/>
            <a:gdLst/>
            <a:ahLst/>
            <a:cxnLst/>
            <a:rect l="l" t="t" r="r" b="b"/>
            <a:pathLst>
              <a:path w="1353820" h="349250">
                <a:moveTo>
                  <a:pt x="0" y="348996"/>
                </a:moveTo>
                <a:lnTo>
                  <a:pt x="1353312" y="348996"/>
                </a:lnTo>
                <a:lnTo>
                  <a:pt x="1353312" y="0"/>
                </a:lnTo>
                <a:lnTo>
                  <a:pt x="0" y="0"/>
                </a:lnTo>
                <a:lnTo>
                  <a:pt x="0" y="348996"/>
                </a:lnTo>
                <a:close/>
              </a:path>
            </a:pathLst>
          </a:custGeom>
          <a:solidFill>
            <a:srgbClr val="237EFF">
              <a:alpha val="63000"/>
            </a:srgbClr>
          </a:solidFill>
        </p:spPr>
        <p:txBody>
          <a:bodyPr wrap="square" lIns="0" tIns="0" rIns="0" bIns="0" rtlCol="0"/>
          <a:lstStyle/>
          <a:p>
            <a:pPr defTabSz="609600" fontAlgn="base"/>
            <a:endParaRPr sz="12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object 9"/>
          <p:cNvSpPr/>
          <p:nvPr>
            <p:custDataLst>
              <p:tags r:id="rId3"/>
            </p:custDataLst>
          </p:nvPr>
        </p:nvSpPr>
        <p:spPr>
          <a:xfrm>
            <a:off x="9501417" y="1138294"/>
            <a:ext cx="1351915" cy="349250"/>
          </a:xfrm>
          <a:custGeom>
            <a:avLst/>
            <a:gdLst/>
            <a:ahLst/>
            <a:cxnLst/>
            <a:rect l="l" t="t" r="r" b="b"/>
            <a:pathLst>
              <a:path w="1351914" h="349250">
                <a:moveTo>
                  <a:pt x="0" y="348996"/>
                </a:moveTo>
                <a:lnTo>
                  <a:pt x="1351788" y="348996"/>
                </a:lnTo>
                <a:lnTo>
                  <a:pt x="1351788" y="0"/>
                </a:lnTo>
                <a:lnTo>
                  <a:pt x="0" y="0"/>
                </a:lnTo>
                <a:lnTo>
                  <a:pt x="0" y="348996"/>
                </a:lnTo>
                <a:close/>
              </a:path>
            </a:pathLst>
          </a:custGeom>
          <a:solidFill>
            <a:srgbClr val="237EFF"/>
          </a:solidFill>
        </p:spPr>
        <p:txBody>
          <a:bodyPr wrap="square" lIns="0" tIns="0" rIns="0" bIns="0" rtlCol="0"/>
          <a:lstStyle/>
          <a:p>
            <a:pPr defTabSz="609600" fontAlgn="base"/>
            <a:endParaRPr sz="12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object 10"/>
          <p:cNvSpPr txBox="1"/>
          <p:nvPr>
            <p:custDataLst>
              <p:tags r:id="rId4"/>
            </p:custDataLst>
          </p:nvPr>
        </p:nvSpPr>
        <p:spPr>
          <a:xfrm>
            <a:off x="9585236" y="1229733"/>
            <a:ext cx="1268095" cy="193040"/>
          </a:xfrm>
          <a:prstGeom prst="rect">
            <a:avLst/>
          </a:prstGeom>
          <a:solidFill>
            <a:srgbClr val="237EFF"/>
          </a:solidFill>
        </p:spPr>
        <p:txBody>
          <a:bodyPr vert="horz" wrap="square" lIns="0" tIns="0" rIns="0" bIns="0" rtlCol="0">
            <a:spAutoFit/>
          </a:bodyPr>
          <a:lstStyle/>
          <a:p>
            <a:pPr marL="85090" defTabSz="609600" fontAlgn="base">
              <a:lnSpc>
                <a:spcPts val="1510"/>
              </a:lnSpc>
            </a:pPr>
            <a:r>
              <a:rPr lang="zh-CN" altLang="en-US" sz="1600" b="1" spc="-1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等线" panose="02010600030101010101" charset="-122"/>
              </a:rPr>
              <a:t>核心亮点</a:t>
            </a:r>
            <a:endParaRPr lang="zh-CN" altLang="en-US" sz="1600" b="1" spc="-1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等线" panose="02010600030101010101" charset="-122"/>
            </a:endParaRPr>
          </a:p>
        </p:txBody>
      </p:sp>
      <p:sp>
        <p:nvSpPr>
          <p:cNvPr id="10" name="object 11"/>
          <p:cNvSpPr/>
          <p:nvPr>
            <p:custDataLst>
              <p:tags r:id="rId5"/>
            </p:custDataLst>
          </p:nvPr>
        </p:nvSpPr>
        <p:spPr>
          <a:xfrm>
            <a:off x="10597173" y="1469764"/>
            <a:ext cx="1087755" cy="1270"/>
          </a:xfrm>
          <a:custGeom>
            <a:avLst/>
            <a:gdLst/>
            <a:ahLst/>
            <a:cxnLst/>
            <a:rect l="l" t="t" r="r" b="b"/>
            <a:pathLst>
              <a:path w="1087755" h="1269">
                <a:moveTo>
                  <a:pt x="0" y="0"/>
                </a:moveTo>
                <a:lnTo>
                  <a:pt x="1087628" y="1270"/>
                </a:lnTo>
              </a:path>
            </a:pathLst>
          </a:custGeom>
          <a:ln w="6095">
            <a:solidFill>
              <a:srgbClr val="237EFF"/>
            </a:solidFill>
          </a:ln>
        </p:spPr>
        <p:txBody>
          <a:bodyPr wrap="square" lIns="0" tIns="0" rIns="0" bIns="0" rtlCol="0"/>
          <a:lstStyle/>
          <a:p>
            <a:pPr defTabSz="609600" fontAlgn="base"/>
            <a:endParaRPr sz="12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object 75"/>
          <p:cNvSpPr txBox="1"/>
          <p:nvPr>
            <p:custDataLst>
              <p:tags r:id="rId6"/>
            </p:custDataLst>
          </p:nvPr>
        </p:nvSpPr>
        <p:spPr>
          <a:xfrm>
            <a:off x="9333958" y="1686646"/>
            <a:ext cx="2776896" cy="4646858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marR="157480" defTabSz="609600" fontAlgn="base">
              <a:lnSpc>
                <a:spcPct val="150000"/>
              </a:lnSpc>
              <a:spcBef>
                <a:spcPts val="100"/>
              </a:spcBef>
            </a:pPr>
            <a:r>
              <a:rPr lang="zh-CN" altLang="en-US" sz="14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一、算力：弹性算力调度，云边协同降本增效</a:t>
            </a:r>
            <a:endParaRPr lang="zh-CN" altLang="en-US" sz="1400" b="1" spc="-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12700" marR="157480" defTabSz="609600" fontAlgn="base">
              <a:lnSpc>
                <a:spcPct val="150000"/>
              </a:lnSpc>
              <a:spcBef>
                <a:spcPts val="100"/>
              </a:spcBef>
            </a:pPr>
            <a:r>
              <a:rPr lang="zh-CN" altLang="en-US" sz="12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算力精准切分与异地异构调度，支持云边协同就近推理，显存资源节约约30%。</a:t>
            </a:r>
            <a:r>
              <a:rPr lang="zh-CN" altLang="en-US" sz="1400" b="1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二、存储：高可用智能存储，支撑高并发业务</a:t>
            </a:r>
            <a:endParaRPr lang="zh-CN" altLang="en-US" sz="1200" b="1" spc="-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12700" marR="157480" defTabSz="609600" fontAlgn="base">
              <a:lnSpc>
                <a:spcPct val="150000"/>
              </a:lnSpc>
              <a:spcBef>
                <a:spcPts val="100"/>
              </a:spcBef>
            </a:pPr>
            <a:r>
              <a:rPr lang="zh-CN" altLang="en-US" sz="1200" spc="-5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提供内存级读写加速，实现99.9%高可用，弹性扩展兼容多协议，轻松应对亿级文件。</a:t>
            </a:r>
            <a:endParaRPr lang="zh-CN" altLang="en-US" sz="1200" spc="-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12700" marR="157480" defTabSz="609600" fontAlgn="base">
              <a:lnSpc>
                <a:spcPct val="150000"/>
              </a:lnSpc>
              <a:spcBef>
                <a:spcPts val="100"/>
              </a:spcBef>
            </a:pPr>
            <a:r>
              <a:rPr lang="zh-CN" altLang="en-US" sz="1400" b="1" spc="-5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三</a:t>
            </a:r>
            <a:r>
              <a:rPr lang="zh-CN" altLang="en-US" sz="1400" b="1" spc="-5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zh-CN" altLang="en-US" sz="1400" b="1" spc="-5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计算</a:t>
            </a:r>
            <a:r>
              <a:rPr lang="zh-CN" sz="1400" b="1" spc="-5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zh-CN" altLang="en-US" sz="1400" b="1" spc="-5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全栈生态兼容，极致性能加速</a:t>
            </a:r>
            <a:endParaRPr lang="zh-CN" altLang="en-US" sz="1400" b="1" spc="-5" smtClean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12700" marR="157480" defTabSz="609600" fontAlgn="base">
              <a:lnSpc>
                <a:spcPct val="150000"/>
              </a:lnSpc>
              <a:spcBef>
                <a:spcPts val="100"/>
              </a:spcBef>
            </a:pPr>
            <a:r>
              <a:rPr lang="zh-CN" altLang="en-US" sz="1200" spc="-5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兼容英伟达/华为等全栈国产生态，大模型并发提升50倍，响应速度提升44</a:t>
            </a:r>
            <a:r>
              <a:rPr lang="en-US" altLang="zh-CN" sz="1200" spc="-5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1200" spc="-5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倍。</a:t>
            </a:r>
            <a:endParaRPr lang="zh-CN" altLang="en-US" sz="1200" spc="-5" smtClean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 flipH="1">
            <a:off x="906131" y="5599861"/>
            <a:ext cx="8099163" cy="793955"/>
          </a:xfrm>
          <a:prstGeom prst="rect">
            <a:avLst/>
          </a:prstGeom>
          <a:gradFill>
            <a:gsLst>
              <a:gs pos="100000">
                <a:srgbClr val="0082FF">
                  <a:alpha val="20000"/>
                </a:srgbClr>
              </a:gs>
              <a:gs pos="0">
                <a:srgbClr val="8253EF">
                  <a:alpha val="20000"/>
                </a:srgbClr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13" name="矩形 12"/>
          <p:cNvSpPr/>
          <p:nvPr/>
        </p:nvSpPr>
        <p:spPr>
          <a:xfrm flipH="1">
            <a:off x="233130" y="5599861"/>
            <a:ext cx="753760" cy="793955"/>
          </a:xfrm>
          <a:prstGeom prst="rect">
            <a:avLst/>
          </a:prstGeom>
          <a:gradFill>
            <a:gsLst>
              <a:gs pos="100000">
                <a:srgbClr val="0082FF"/>
              </a:gs>
              <a:gs pos="0">
                <a:srgbClr val="8253EF"/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609600" fontAlgn="base">
              <a:defRPr/>
            </a:pPr>
            <a:r>
              <a:rPr kumimoji="0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lvetica"/>
              </a:rPr>
              <a:t>算力</a:t>
            </a:r>
            <a:endParaRPr kumimoji="0" lang="zh-CN" alt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  <a:p>
            <a:pPr lvl="0" algn="ctr" defTabSz="609600" fontAlgn="base">
              <a:defRPr/>
            </a:pPr>
            <a:r>
              <a:rPr kumimoji="0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lvetica"/>
              </a:rPr>
              <a:t>汇聚</a:t>
            </a:r>
            <a:endParaRPr kumimoji="0" lang="zh-CN" alt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14" name="矩形 13"/>
          <p:cNvSpPr/>
          <p:nvPr/>
        </p:nvSpPr>
        <p:spPr>
          <a:xfrm flipH="1">
            <a:off x="986875" y="2043248"/>
            <a:ext cx="8024343" cy="1783999"/>
          </a:xfrm>
          <a:prstGeom prst="rect">
            <a:avLst/>
          </a:prstGeom>
          <a:solidFill>
            <a:srgbClr val="28E6E6">
              <a:lumMod val="75000"/>
              <a:alpha val="20000"/>
            </a:srgbClr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15" name="矩形 14"/>
          <p:cNvSpPr/>
          <p:nvPr/>
        </p:nvSpPr>
        <p:spPr>
          <a:xfrm flipH="1">
            <a:off x="233132" y="2043248"/>
            <a:ext cx="753766" cy="1783999"/>
          </a:xfrm>
          <a:prstGeom prst="rect">
            <a:avLst/>
          </a:prstGeom>
          <a:gradFill>
            <a:gsLst>
              <a:gs pos="100000">
                <a:srgbClr val="0082FF"/>
              </a:gs>
              <a:gs pos="0">
                <a:srgbClr val="8253EF"/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600" fontAlgn="base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运营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defTabSz="609600" fontAlgn="base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管理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/>
        </p:nvSpPr>
        <p:spPr>
          <a:xfrm flipH="1">
            <a:off x="986890" y="4828396"/>
            <a:ext cx="8018404" cy="677054"/>
          </a:xfrm>
          <a:prstGeom prst="rect">
            <a:avLst/>
          </a:prstGeom>
          <a:solidFill>
            <a:srgbClr val="0082FF">
              <a:alpha val="20000"/>
            </a:srgbClr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17" name="矩形 16"/>
          <p:cNvSpPr/>
          <p:nvPr/>
        </p:nvSpPr>
        <p:spPr>
          <a:xfrm flipH="1">
            <a:off x="233121" y="4828396"/>
            <a:ext cx="753765" cy="677054"/>
          </a:xfrm>
          <a:prstGeom prst="rect">
            <a:avLst/>
          </a:prstGeom>
          <a:gradFill>
            <a:gsLst>
              <a:gs pos="100000">
                <a:srgbClr val="0082FF"/>
              </a:gs>
              <a:gs pos="0">
                <a:srgbClr val="8253EF"/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600" fontAlgn="base"/>
            <a:r>
              <a:rPr lang="en-US" altLang="zh-CN" sz="14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GPU</a:t>
            </a:r>
            <a:endParaRPr lang="en-US" altLang="zh-CN" sz="1400" b="1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 defTabSz="609600" fontAlgn="base"/>
            <a:r>
              <a:rPr lang="zh-CN" altLang="en-US" sz="14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</a:t>
            </a:r>
            <a:endParaRPr lang="zh-CN" altLang="en-US" sz="14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Freeform 13"/>
          <p:cNvSpPr/>
          <p:nvPr/>
        </p:nvSpPr>
        <p:spPr bwMode="auto">
          <a:xfrm>
            <a:off x="1341657" y="5722399"/>
            <a:ext cx="7406889" cy="33593"/>
          </a:xfrm>
          <a:custGeom>
            <a:avLst/>
            <a:gdLst/>
            <a:ahLst/>
            <a:cxnLst>
              <a:cxn ang="0">
                <a:pos x="14574" y="45"/>
              </a:cxn>
              <a:cxn ang="0">
                <a:pos x="807" y="0"/>
              </a:cxn>
              <a:cxn ang="0">
                <a:pos x="0" y="170"/>
              </a:cxn>
              <a:cxn ang="0">
                <a:pos x="0" y="174"/>
              </a:cxn>
              <a:cxn ang="0">
                <a:pos x="13" y="172"/>
              </a:cxn>
              <a:cxn ang="0">
                <a:pos x="23" y="170"/>
              </a:cxn>
              <a:cxn ang="0">
                <a:pos x="15392" y="170"/>
              </a:cxn>
              <a:cxn ang="0">
                <a:pos x="15402" y="172"/>
              </a:cxn>
              <a:cxn ang="0">
                <a:pos x="15417" y="174"/>
              </a:cxn>
              <a:cxn ang="0">
                <a:pos x="15417" y="172"/>
              </a:cxn>
              <a:cxn ang="0">
                <a:pos x="14574" y="45"/>
              </a:cxn>
            </a:cxnLst>
            <a:rect l="0" t="0" r="r" b="b"/>
            <a:pathLst>
              <a:path w="15417" h="174">
                <a:moveTo>
                  <a:pt x="14574" y="45"/>
                </a:moveTo>
                <a:lnTo>
                  <a:pt x="807" y="0"/>
                </a:lnTo>
                <a:lnTo>
                  <a:pt x="0" y="170"/>
                </a:lnTo>
                <a:lnTo>
                  <a:pt x="0" y="174"/>
                </a:lnTo>
                <a:lnTo>
                  <a:pt x="13" y="172"/>
                </a:lnTo>
                <a:lnTo>
                  <a:pt x="23" y="170"/>
                </a:lnTo>
                <a:lnTo>
                  <a:pt x="15392" y="170"/>
                </a:lnTo>
                <a:lnTo>
                  <a:pt x="15402" y="172"/>
                </a:lnTo>
                <a:lnTo>
                  <a:pt x="15417" y="174"/>
                </a:lnTo>
                <a:lnTo>
                  <a:pt x="15417" y="172"/>
                </a:lnTo>
                <a:lnTo>
                  <a:pt x="14574" y="45"/>
                </a:lnTo>
                <a:close/>
              </a:path>
            </a:pathLst>
          </a:custGeom>
          <a:gradFill flip="none" rotWithShape="1">
            <a:gsLst>
              <a:gs pos="34000">
                <a:srgbClr val="8254F0">
                  <a:alpha val="0"/>
                </a:srgbClr>
              </a:gs>
              <a:gs pos="100000">
                <a:srgbClr val="0082FF">
                  <a:alpha val="40000"/>
                </a:srgbClr>
              </a:gs>
            </a:gsLst>
            <a:lin ang="54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600" fontAlgn="base"/>
            <a:endParaRPr lang="zh-CN" altLang="en-US" sz="1800" kern="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19" name="Freeform 14"/>
          <p:cNvSpPr/>
          <p:nvPr/>
        </p:nvSpPr>
        <p:spPr bwMode="auto">
          <a:xfrm>
            <a:off x="1329914" y="5748037"/>
            <a:ext cx="7406889" cy="228810"/>
          </a:xfrm>
          <a:custGeom>
            <a:avLst/>
            <a:gdLst/>
            <a:ahLst/>
            <a:cxnLst>
              <a:cxn ang="0">
                <a:pos x="15417" y="2"/>
              </a:cxn>
              <a:cxn ang="0">
                <a:pos x="15402" y="2"/>
              </a:cxn>
              <a:cxn ang="0">
                <a:pos x="15392" y="0"/>
              </a:cxn>
              <a:cxn ang="0">
                <a:pos x="23" y="0"/>
              </a:cxn>
              <a:cxn ang="0">
                <a:pos x="13" y="2"/>
              </a:cxn>
              <a:cxn ang="0">
                <a:pos x="0" y="2"/>
              </a:cxn>
              <a:cxn ang="0">
                <a:pos x="0" y="235"/>
              </a:cxn>
              <a:cxn ang="0">
                <a:pos x="15417" y="235"/>
              </a:cxn>
              <a:cxn ang="0">
                <a:pos x="15417" y="2"/>
              </a:cxn>
            </a:cxnLst>
            <a:rect l="0" t="0" r="r" b="b"/>
            <a:pathLst>
              <a:path w="15417" h="235">
                <a:moveTo>
                  <a:pt x="15417" y="2"/>
                </a:moveTo>
                <a:lnTo>
                  <a:pt x="15402" y="2"/>
                </a:lnTo>
                <a:lnTo>
                  <a:pt x="15392" y="0"/>
                </a:lnTo>
                <a:lnTo>
                  <a:pt x="23" y="0"/>
                </a:lnTo>
                <a:lnTo>
                  <a:pt x="13" y="2"/>
                </a:lnTo>
                <a:lnTo>
                  <a:pt x="0" y="2"/>
                </a:lnTo>
                <a:lnTo>
                  <a:pt x="0" y="235"/>
                </a:lnTo>
                <a:lnTo>
                  <a:pt x="15417" y="235"/>
                </a:lnTo>
                <a:lnTo>
                  <a:pt x="15417" y="2"/>
                </a:lnTo>
                <a:close/>
              </a:path>
            </a:pathLst>
          </a:custGeom>
          <a:gradFill>
            <a:gsLst>
              <a:gs pos="0">
                <a:srgbClr val="0082FF"/>
              </a:gs>
              <a:gs pos="100000">
                <a:srgbClr val="8253EF"/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609600" lvl="1" defTabSz="609600" fontAlgn="base"/>
            <a:endParaRPr lang="zh-CN" altLang="en-US" sz="12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Wingdings" panose="05000000000000000000" pitchFamily="2" charset="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383280" y="5721985"/>
            <a:ext cx="4137660" cy="276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00" fontAlgn="base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</a:pPr>
            <a:r>
              <a:rPr lang="zh-CN" altLang="en-US" sz="11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分布式纳管</a:t>
            </a:r>
            <a:r>
              <a:rPr lang="en-US" altLang="zh-CN" sz="11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sz="11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省内裸资源和云端虚拟算力</a:t>
            </a:r>
            <a:r>
              <a:rPr lang="en-US" altLang="zh-CN" sz="11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sz="11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资源监控</a:t>
            </a:r>
            <a:endParaRPr lang="zh-CN" altLang="en-US" sz="1100" b="1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1" name="矩形: 圆角 126"/>
          <p:cNvSpPr/>
          <p:nvPr/>
        </p:nvSpPr>
        <p:spPr>
          <a:xfrm>
            <a:off x="1341232" y="6054604"/>
            <a:ext cx="2166281" cy="278899"/>
          </a:xfrm>
          <a:prstGeom prst="roundRect">
            <a:avLst>
              <a:gd name="adj" fmla="val 2857"/>
            </a:avLst>
          </a:pr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22" name="矩形: 圆角 126"/>
          <p:cNvSpPr/>
          <p:nvPr/>
        </p:nvSpPr>
        <p:spPr>
          <a:xfrm>
            <a:off x="1342605" y="2870449"/>
            <a:ext cx="7405942" cy="396626"/>
          </a:xfrm>
          <a:prstGeom prst="roundRect">
            <a:avLst>
              <a:gd name="adj" fmla="val 2857"/>
            </a:avLst>
          </a:prstGeom>
          <a:solidFill>
            <a:schemeClr val="accent3">
              <a:lumMod val="20000"/>
              <a:lumOff val="80000"/>
            </a:schemeClr>
          </a:solidFill>
          <a:ln w="317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kern="0" noProof="0" smtClea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Helvetica"/>
              </a:rPr>
              <a:t>软硬协同</a:t>
            </a:r>
            <a:endParaRPr kumimoji="0" lang="zh-CN" altLang="en-US" sz="120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23" name="上箭头 22"/>
          <p:cNvSpPr/>
          <p:nvPr/>
        </p:nvSpPr>
        <p:spPr>
          <a:xfrm>
            <a:off x="3254619" y="1808234"/>
            <a:ext cx="414303" cy="247427"/>
          </a:xfrm>
          <a:prstGeom prst="upArrow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</a:pPr>
            <a:endParaRPr lang="zh-CN" altLang="en-US" sz="1800" b="1" kern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上箭头 23"/>
          <p:cNvSpPr/>
          <p:nvPr/>
        </p:nvSpPr>
        <p:spPr>
          <a:xfrm>
            <a:off x="6743521" y="1809728"/>
            <a:ext cx="414303" cy="247427"/>
          </a:xfrm>
          <a:prstGeom prst="upArrow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</a:pPr>
            <a:endParaRPr lang="zh-CN" altLang="en-US" sz="1800" b="1" kern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Freeform 14"/>
          <p:cNvSpPr/>
          <p:nvPr/>
        </p:nvSpPr>
        <p:spPr bwMode="auto">
          <a:xfrm>
            <a:off x="2136584" y="2950272"/>
            <a:ext cx="2054415" cy="220734"/>
          </a:xfrm>
          <a:custGeom>
            <a:avLst/>
            <a:gdLst/>
            <a:ahLst/>
            <a:cxnLst>
              <a:cxn ang="0">
                <a:pos x="15417" y="2"/>
              </a:cxn>
              <a:cxn ang="0">
                <a:pos x="15402" y="2"/>
              </a:cxn>
              <a:cxn ang="0">
                <a:pos x="15392" y="0"/>
              </a:cxn>
              <a:cxn ang="0">
                <a:pos x="23" y="0"/>
              </a:cxn>
              <a:cxn ang="0">
                <a:pos x="13" y="2"/>
              </a:cxn>
              <a:cxn ang="0">
                <a:pos x="0" y="2"/>
              </a:cxn>
              <a:cxn ang="0">
                <a:pos x="0" y="235"/>
              </a:cxn>
              <a:cxn ang="0">
                <a:pos x="15417" y="235"/>
              </a:cxn>
              <a:cxn ang="0">
                <a:pos x="15417" y="2"/>
              </a:cxn>
            </a:cxnLst>
            <a:rect l="0" t="0" r="r" b="b"/>
            <a:pathLst>
              <a:path w="15417" h="235">
                <a:moveTo>
                  <a:pt x="15417" y="2"/>
                </a:moveTo>
                <a:lnTo>
                  <a:pt x="15402" y="2"/>
                </a:lnTo>
                <a:lnTo>
                  <a:pt x="15392" y="0"/>
                </a:lnTo>
                <a:lnTo>
                  <a:pt x="23" y="0"/>
                </a:lnTo>
                <a:lnTo>
                  <a:pt x="13" y="2"/>
                </a:lnTo>
                <a:lnTo>
                  <a:pt x="0" y="2"/>
                </a:lnTo>
                <a:lnTo>
                  <a:pt x="0" y="235"/>
                </a:lnTo>
                <a:lnTo>
                  <a:pt x="15417" y="235"/>
                </a:lnTo>
                <a:lnTo>
                  <a:pt x="15417" y="2"/>
                </a:lnTo>
                <a:close/>
              </a:path>
            </a:pathLst>
          </a:cu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609600" lvl="1" defTabSz="609600" fontAlgn="base"/>
            <a:r>
              <a:rPr lang="zh-CN" altLang="en-US" sz="1100" noProof="1" smtClean="0">
                <a:latin typeface="微软雅黑" panose="020B0503020204020204" charset="-122"/>
                <a:ea typeface="微软雅黑" panose="020B0503020204020204" charset="-122"/>
                <a:sym typeface="Wingdings" panose="05000000000000000000" pitchFamily="2" charset="2"/>
              </a:rPr>
              <a:t>计算规划智能适配</a:t>
            </a:r>
            <a:endParaRPr lang="zh-CN" altLang="en-US" sz="1100" noProof="1" smtClean="0">
              <a:latin typeface="微软雅黑" panose="020B0503020204020204" charset="-122"/>
              <a:ea typeface="微软雅黑" panose="020B0503020204020204" charset="-122"/>
              <a:sym typeface="Wingdings" panose="05000000000000000000" pitchFamily="2" charset="2"/>
            </a:endParaRPr>
          </a:p>
        </p:txBody>
      </p:sp>
      <p:sp>
        <p:nvSpPr>
          <p:cNvPr id="26" name="Freeform 14"/>
          <p:cNvSpPr/>
          <p:nvPr/>
        </p:nvSpPr>
        <p:spPr bwMode="auto">
          <a:xfrm>
            <a:off x="4384781" y="2950271"/>
            <a:ext cx="2085764" cy="202293"/>
          </a:xfrm>
          <a:custGeom>
            <a:avLst/>
            <a:gdLst/>
            <a:ahLst/>
            <a:cxnLst>
              <a:cxn ang="0">
                <a:pos x="15417" y="2"/>
              </a:cxn>
              <a:cxn ang="0">
                <a:pos x="15402" y="2"/>
              </a:cxn>
              <a:cxn ang="0">
                <a:pos x="15392" y="0"/>
              </a:cxn>
              <a:cxn ang="0">
                <a:pos x="23" y="0"/>
              </a:cxn>
              <a:cxn ang="0">
                <a:pos x="13" y="2"/>
              </a:cxn>
              <a:cxn ang="0">
                <a:pos x="0" y="2"/>
              </a:cxn>
              <a:cxn ang="0">
                <a:pos x="0" y="235"/>
              </a:cxn>
              <a:cxn ang="0">
                <a:pos x="15417" y="235"/>
              </a:cxn>
              <a:cxn ang="0">
                <a:pos x="15417" y="2"/>
              </a:cxn>
            </a:cxnLst>
            <a:rect l="0" t="0" r="r" b="b"/>
            <a:pathLst>
              <a:path w="15417" h="235">
                <a:moveTo>
                  <a:pt x="15417" y="2"/>
                </a:moveTo>
                <a:lnTo>
                  <a:pt x="15402" y="2"/>
                </a:lnTo>
                <a:lnTo>
                  <a:pt x="15392" y="0"/>
                </a:lnTo>
                <a:lnTo>
                  <a:pt x="23" y="0"/>
                </a:lnTo>
                <a:lnTo>
                  <a:pt x="13" y="2"/>
                </a:lnTo>
                <a:lnTo>
                  <a:pt x="0" y="2"/>
                </a:lnTo>
                <a:lnTo>
                  <a:pt x="0" y="235"/>
                </a:lnTo>
                <a:lnTo>
                  <a:pt x="15417" y="235"/>
                </a:lnTo>
                <a:lnTo>
                  <a:pt x="15417" y="2"/>
                </a:lnTo>
                <a:close/>
              </a:path>
            </a:pathLst>
          </a:cu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609600" lvl="1" defTabSz="609600" fontAlgn="base"/>
            <a:r>
              <a:rPr lang="zh-CN" altLang="en-US" sz="1100">
                <a:latin typeface="微软雅黑" panose="020B0503020204020204" charset="-122"/>
                <a:ea typeface="微软雅黑" panose="020B0503020204020204" charset="-122"/>
              </a:rPr>
              <a:t>开发套件智能适配</a:t>
            </a:r>
            <a:endParaRPr lang="zh-CN" altLang="en-US" sz="1100" noProof="1">
              <a:latin typeface="微软雅黑" panose="020B0503020204020204" charset="-122"/>
              <a:ea typeface="微软雅黑" panose="020B0503020204020204" charset="-122"/>
              <a:sym typeface="Wingdings" panose="05000000000000000000" pitchFamily="2" charset="2"/>
            </a:endParaRPr>
          </a:p>
        </p:txBody>
      </p:sp>
      <p:sp>
        <p:nvSpPr>
          <p:cNvPr id="27" name="Freeform 14"/>
          <p:cNvSpPr/>
          <p:nvPr/>
        </p:nvSpPr>
        <p:spPr bwMode="auto">
          <a:xfrm>
            <a:off x="6649595" y="2950272"/>
            <a:ext cx="2003687" cy="220734"/>
          </a:xfrm>
          <a:custGeom>
            <a:avLst/>
            <a:gdLst/>
            <a:ahLst/>
            <a:cxnLst>
              <a:cxn ang="0">
                <a:pos x="15417" y="2"/>
              </a:cxn>
              <a:cxn ang="0">
                <a:pos x="15402" y="2"/>
              </a:cxn>
              <a:cxn ang="0">
                <a:pos x="15392" y="0"/>
              </a:cxn>
              <a:cxn ang="0">
                <a:pos x="23" y="0"/>
              </a:cxn>
              <a:cxn ang="0">
                <a:pos x="13" y="2"/>
              </a:cxn>
              <a:cxn ang="0">
                <a:pos x="0" y="2"/>
              </a:cxn>
              <a:cxn ang="0">
                <a:pos x="0" y="235"/>
              </a:cxn>
              <a:cxn ang="0">
                <a:pos x="15417" y="235"/>
              </a:cxn>
              <a:cxn ang="0">
                <a:pos x="15417" y="2"/>
              </a:cxn>
            </a:cxnLst>
            <a:rect l="0" t="0" r="r" b="b"/>
            <a:pathLst>
              <a:path w="15417" h="235">
                <a:moveTo>
                  <a:pt x="15417" y="2"/>
                </a:moveTo>
                <a:lnTo>
                  <a:pt x="15402" y="2"/>
                </a:lnTo>
                <a:lnTo>
                  <a:pt x="15392" y="0"/>
                </a:lnTo>
                <a:lnTo>
                  <a:pt x="23" y="0"/>
                </a:lnTo>
                <a:lnTo>
                  <a:pt x="13" y="2"/>
                </a:lnTo>
                <a:lnTo>
                  <a:pt x="0" y="2"/>
                </a:lnTo>
                <a:lnTo>
                  <a:pt x="0" y="235"/>
                </a:lnTo>
                <a:lnTo>
                  <a:pt x="15417" y="235"/>
                </a:lnTo>
                <a:lnTo>
                  <a:pt x="15417" y="2"/>
                </a:lnTo>
                <a:close/>
              </a:path>
            </a:pathLst>
          </a:cu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609600" lvl="1" defTabSz="609600" fontAlgn="base"/>
            <a:r>
              <a:rPr lang="zh-CN" altLang="en-US" sz="1100">
                <a:latin typeface="微软雅黑" panose="020B0503020204020204" charset="-122"/>
                <a:ea typeface="微软雅黑" panose="020B0503020204020204" charset="-122"/>
              </a:rPr>
              <a:t>镜像智能适配</a:t>
            </a:r>
            <a:endParaRPr lang="zh-CN" altLang="en-US" sz="1100" noProof="1">
              <a:latin typeface="微软雅黑" panose="020B0503020204020204" charset="-122"/>
              <a:ea typeface="微软雅黑" panose="020B0503020204020204" charset="-122"/>
              <a:sym typeface="Wingdings" panose="05000000000000000000" pitchFamily="2" charset="2"/>
            </a:endParaRPr>
          </a:p>
        </p:txBody>
      </p:sp>
      <p:sp>
        <p:nvSpPr>
          <p:cNvPr id="28" name="矩形: 圆角 126"/>
          <p:cNvSpPr/>
          <p:nvPr/>
        </p:nvSpPr>
        <p:spPr>
          <a:xfrm>
            <a:off x="1336920" y="3353832"/>
            <a:ext cx="7399883" cy="404747"/>
          </a:xfrm>
          <a:prstGeom prst="roundRect">
            <a:avLst>
              <a:gd name="adj" fmla="val 2857"/>
            </a:avLst>
          </a:prstGeom>
          <a:solidFill>
            <a:schemeClr val="accent3">
              <a:lumMod val="20000"/>
              <a:lumOff val="80000"/>
            </a:schemeClr>
          </a:solidFill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ker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Helvetica"/>
              </a:rPr>
              <a:t>算</a:t>
            </a:r>
            <a:r>
              <a:rPr lang="zh-CN" altLang="en-US" sz="1200" kern="0" smtClea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Helvetica"/>
              </a:rPr>
              <a:t>力调度</a:t>
            </a:r>
            <a:endParaRPr lang="zh-CN" altLang="en-US" sz="1200" kern="0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29" name="Freeform 14"/>
          <p:cNvSpPr/>
          <p:nvPr/>
        </p:nvSpPr>
        <p:spPr bwMode="auto">
          <a:xfrm>
            <a:off x="1375958" y="2104397"/>
            <a:ext cx="7360845" cy="210905"/>
          </a:xfrm>
          <a:custGeom>
            <a:avLst/>
            <a:gdLst/>
            <a:ahLst/>
            <a:cxnLst>
              <a:cxn ang="0">
                <a:pos x="15417" y="2"/>
              </a:cxn>
              <a:cxn ang="0">
                <a:pos x="15402" y="2"/>
              </a:cxn>
              <a:cxn ang="0">
                <a:pos x="15392" y="0"/>
              </a:cxn>
              <a:cxn ang="0">
                <a:pos x="23" y="0"/>
              </a:cxn>
              <a:cxn ang="0">
                <a:pos x="13" y="2"/>
              </a:cxn>
              <a:cxn ang="0">
                <a:pos x="0" y="2"/>
              </a:cxn>
              <a:cxn ang="0">
                <a:pos x="0" y="235"/>
              </a:cxn>
              <a:cxn ang="0">
                <a:pos x="15417" y="235"/>
              </a:cxn>
              <a:cxn ang="0">
                <a:pos x="15417" y="2"/>
              </a:cxn>
            </a:cxnLst>
            <a:rect l="0" t="0" r="r" b="b"/>
            <a:pathLst>
              <a:path w="15417" h="235">
                <a:moveTo>
                  <a:pt x="15417" y="2"/>
                </a:moveTo>
                <a:lnTo>
                  <a:pt x="15402" y="2"/>
                </a:lnTo>
                <a:lnTo>
                  <a:pt x="15392" y="0"/>
                </a:lnTo>
                <a:lnTo>
                  <a:pt x="23" y="0"/>
                </a:lnTo>
                <a:lnTo>
                  <a:pt x="13" y="2"/>
                </a:lnTo>
                <a:lnTo>
                  <a:pt x="0" y="2"/>
                </a:lnTo>
                <a:lnTo>
                  <a:pt x="0" y="235"/>
                </a:lnTo>
                <a:lnTo>
                  <a:pt x="15417" y="235"/>
                </a:lnTo>
                <a:lnTo>
                  <a:pt x="15417" y="2"/>
                </a:lnTo>
                <a:close/>
              </a:path>
            </a:pathLst>
          </a:custGeom>
          <a:gradFill>
            <a:gsLst>
              <a:gs pos="0">
                <a:srgbClr val="0082FF"/>
              </a:gs>
              <a:gs pos="100000">
                <a:srgbClr val="8253EF"/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609600" lvl="1" algn="ctr" defTabSz="609600" fontAlgn="base"/>
            <a:endParaRPr lang="zh-CN" altLang="en-US" sz="1400" b="1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Wingdings" panose="05000000000000000000" pitchFamily="2" charset="2"/>
            </a:endParaRPr>
          </a:p>
        </p:txBody>
      </p:sp>
      <p:sp>
        <p:nvSpPr>
          <p:cNvPr id="30" name="矩形: 圆角 126"/>
          <p:cNvSpPr/>
          <p:nvPr/>
        </p:nvSpPr>
        <p:spPr>
          <a:xfrm>
            <a:off x="2157677" y="3430434"/>
            <a:ext cx="1104908" cy="233453"/>
          </a:xfrm>
          <a:prstGeom prst="roundRect">
            <a:avLst>
              <a:gd name="adj" fmla="val 2857"/>
            </a:avLst>
          </a:pr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kern="0" smtClean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异构调度</a:t>
            </a:r>
            <a:endParaRPr kumimoji="0" lang="zh-CN" altLang="en-US" sz="11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31" name="computer-case_1480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2768603" y="6144067"/>
            <a:ext cx="164969" cy="152435"/>
          </a:xfrm>
          <a:custGeom>
            <a:avLst/>
            <a:gdLst>
              <a:gd name="T0" fmla="*/ 155 w 248"/>
              <a:gd name="T1" fmla="*/ 279 h 292"/>
              <a:gd name="T2" fmla="*/ 248 w 248"/>
              <a:gd name="T3" fmla="*/ 50 h 292"/>
              <a:gd name="T4" fmla="*/ 242 w 248"/>
              <a:gd name="T5" fmla="*/ 37 h 292"/>
              <a:gd name="T6" fmla="*/ 154 w 248"/>
              <a:gd name="T7" fmla="*/ 11 h 292"/>
              <a:gd name="T8" fmla="*/ 242 w 248"/>
              <a:gd name="T9" fmla="*/ 37 h 292"/>
              <a:gd name="T10" fmla="*/ 17 w 248"/>
              <a:gd name="T11" fmla="*/ 0 h 292"/>
              <a:gd name="T12" fmla="*/ 0 w 248"/>
              <a:gd name="T13" fmla="*/ 275 h 292"/>
              <a:gd name="T14" fmla="*/ 135 w 248"/>
              <a:gd name="T15" fmla="*/ 292 h 292"/>
              <a:gd name="T16" fmla="*/ 152 w 248"/>
              <a:gd name="T17" fmla="*/ 17 h 292"/>
              <a:gd name="T18" fmla="*/ 143 w 248"/>
              <a:gd name="T19" fmla="*/ 275 h 292"/>
              <a:gd name="T20" fmla="*/ 17 w 248"/>
              <a:gd name="T21" fmla="*/ 284 h 292"/>
              <a:gd name="T22" fmla="*/ 9 w 248"/>
              <a:gd name="T23" fmla="*/ 17 h 292"/>
              <a:gd name="T24" fmla="*/ 135 w 248"/>
              <a:gd name="T25" fmla="*/ 9 h 292"/>
              <a:gd name="T26" fmla="*/ 143 w 248"/>
              <a:gd name="T27" fmla="*/ 275 h 292"/>
              <a:gd name="T28" fmla="*/ 122 w 248"/>
              <a:gd name="T29" fmla="*/ 66 h 292"/>
              <a:gd name="T30" fmla="*/ 128 w 248"/>
              <a:gd name="T31" fmla="*/ 29 h 292"/>
              <a:gd name="T32" fmla="*/ 31 w 248"/>
              <a:gd name="T33" fmla="*/ 23 h 292"/>
              <a:gd name="T34" fmla="*/ 25 w 248"/>
              <a:gd name="T35" fmla="*/ 60 h 292"/>
              <a:gd name="T36" fmla="*/ 105 w 248"/>
              <a:gd name="T37" fmla="*/ 56 h 292"/>
              <a:gd name="T38" fmla="*/ 122 w 248"/>
              <a:gd name="T39" fmla="*/ 60 h 292"/>
              <a:gd name="T40" fmla="*/ 105 w 248"/>
              <a:gd name="T41" fmla="*/ 56 h 292"/>
              <a:gd name="T42" fmla="*/ 122 w 248"/>
              <a:gd name="T43" fmla="*/ 126 h 292"/>
              <a:gd name="T44" fmla="*/ 128 w 248"/>
              <a:gd name="T45" fmla="*/ 90 h 292"/>
              <a:gd name="T46" fmla="*/ 31 w 248"/>
              <a:gd name="T47" fmla="*/ 84 h 292"/>
              <a:gd name="T48" fmla="*/ 25 w 248"/>
              <a:gd name="T49" fmla="*/ 121 h 292"/>
              <a:gd name="T50" fmla="*/ 103 w 248"/>
              <a:gd name="T51" fmla="*/ 118 h 292"/>
              <a:gd name="T52" fmla="*/ 120 w 248"/>
              <a:gd name="T53" fmla="*/ 122 h 292"/>
              <a:gd name="T54" fmla="*/ 103 w 248"/>
              <a:gd name="T55" fmla="*/ 118 h 292"/>
              <a:gd name="T56" fmla="*/ 58 w 248"/>
              <a:gd name="T57" fmla="*/ 247 h 292"/>
              <a:gd name="T58" fmla="*/ 95 w 248"/>
              <a:gd name="T59" fmla="*/ 247 h 292"/>
              <a:gd name="T60" fmla="*/ 77 w 248"/>
              <a:gd name="T61" fmla="*/ 257 h 292"/>
              <a:gd name="T62" fmla="*/ 77 w 248"/>
              <a:gd name="T63" fmla="*/ 238 h 292"/>
              <a:gd name="T64" fmla="*/ 77 w 248"/>
              <a:gd name="T65" fmla="*/ 257 h 292"/>
              <a:gd name="T66" fmla="*/ 128 w 248"/>
              <a:gd name="T67" fmla="*/ 199 h 292"/>
              <a:gd name="T68" fmla="*/ 25 w 248"/>
              <a:gd name="T69" fmla="*/ 207 h 292"/>
              <a:gd name="T70" fmla="*/ 25 w 248"/>
              <a:gd name="T71" fmla="*/ 176 h 292"/>
              <a:gd name="T72" fmla="*/ 128 w 248"/>
              <a:gd name="T73" fmla="*/ 185 h 292"/>
              <a:gd name="T74" fmla="*/ 25 w 248"/>
              <a:gd name="T75" fmla="*/ 176 h 292"/>
              <a:gd name="T76" fmla="*/ 128 w 248"/>
              <a:gd name="T77" fmla="*/ 153 h 292"/>
              <a:gd name="T78" fmla="*/ 25 w 248"/>
              <a:gd name="T79" fmla="*/ 162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48" h="292">
                <a:moveTo>
                  <a:pt x="155" y="17"/>
                </a:moveTo>
                <a:lnTo>
                  <a:pt x="155" y="279"/>
                </a:lnTo>
                <a:lnTo>
                  <a:pt x="248" y="227"/>
                </a:lnTo>
                <a:lnTo>
                  <a:pt x="248" y="50"/>
                </a:lnTo>
                <a:lnTo>
                  <a:pt x="155" y="17"/>
                </a:lnTo>
                <a:close/>
                <a:moveTo>
                  <a:pt x="242" y="37"/>
                </a:moveTo>
                <a:cubicBezTo>
                  <a:pt x="237" y="35"/>
                  <a:pt x="149" y="2"/>
                  <a:pt x="149" y="2"/>
                </a:cubicBezTo>
                <a:cubicBezTo>
                  <a:pt x="149" y="2"/>
                  <a:pt x="154" y="5"/>
                  <a:pt x="154" y="11"/>
                </a:cubicBezTo>
                <a:lnTo>
                  <a:pt x="247" y="45"/>
                </a:lnTo>
                <a:cubicBezTo>
                  <a:pt x="247" y="45"/>
                  <a:pt x="247" y="39"/>
                  <a:pt x="242" y="37"/>
                </a:cubicBezTo>
                <a:close/>
                <a:moveTo>
                  <a:pt x="135" y="0"/>
                </a:moveTo>
                <a:lnTo>
                  <a:pt x="17" y="0"/>
                </a:lnTo>
                <a:cubicBezTo>
                  <a:pt x="8" y="0"/>
                  <a:pt x="0" y="8"/>
                  <a:pt x="0" y="17"/>
                </a:cubicBezTo>
                <a:lnTo>
                  <a:pt x="0" y="275"/>
                </a:lnTo>
                <a:cubicBezTo>
                  <a:pt x="0" y="285"/>
                  <a:pt x="8" y="292"/>
                  <a:pt x="17" y="292"/>
                </a:cubicBezTo>
                <a:lnTo>
                  <a:pt x="135" y="292"/>
                </a:lnTo>
                <a:cubicBezTo>
                  <a:pt x="145" y="292"/>
                  <a:pt x="152" y="285"/>
                  <a:pt x="152" y="275"/>
                </a:cubicBezTo>
                <a:lnTo>
                  <a:pt x="152" y="17"/>
                </a:lnTo>
                <a:cubicBezTo>
                  <a:pt x="152" y="8"/>
                  <a:pt x="145" y="0"/>
                  <a:pt x="135" y="0"/>
                </a:cubicBezTo>
                <a:close/>
                <a:moveTo>
                  <a:pt x="143" y="275"/>
                </a:moveTo>
                <a:cubicBezTo>
                  <a:pt x="143" y="280"/>
                  <a:pt x="140" y="284"/>
                  <a:pt x="135" y="284"/>
                </a:cubicBezTo>
                <a:lnTo>
                  <a:pt x="17" y="284"/>
                </a:lnTo>
                <a:cubicBezTo>
                  <a:pt x="12" y="284"/>
                  <a:pt x="9" y="280"/>
                  <a:pt x="9" y="275"/>
                </a:cubicBezTo>
                <a:lnTo>
                  <a:pt x="9" y="17"/>
                </a:lnTo>
                <a:cubicBezTo>
                  <a:pt x="9" y="12"/>
                  <a:pt x="12" y="9"/>
                  <a:pt x="17" y="9"/>
                </a:cubicBezTo>
                <a:lnTo>
                  <a:pt x="135" y="9"/>
                </a:lnTo>
                <a:cubicBezTo>
                  <a:pt x="140" y="9"/>
                  <a:pt x="143" y="12"/>
                  <a:pt x="143" y="17"/>
                </a:cubicBezTo>
                <a:lnTo>
                  <a:pt x="143" y="275"/>
                </a:lnTo>
                <a:close/>
                <a:moveTo>
                  <a:pt x="31" y="66"/>
                </a:moveTo>
                <a:lnTo>
                  <a:pt x="122" y="66"/>
                </a:lnTo>
                <a:cubicBezTo>
                  <a:pt x="125" y="66"/>
                  <a:pt x="128" y="63"/>
                  <a:pt x="128" y="60"/>
                </a:cubicBezTo>
                <a:lnTo>
                  <a:pt x="128" y="29"/>
                </a:lnTo>
                <a:cubicBezTo>
                  <a:pt x="128" y="26"/>
                  <a:pt x="125" y="23"/>
                  <a:pt x="122" y="23"/>
                </a:cubicBezTo>
                <a:lnTo>
                  <a:pt x="31" y="23"/>
                </a:lnTo>
                <a:cubicBezTo>
                  <a:pt x="27" y="23"/>
                  <a:pt x="25" y="26"/>
                  <a:pt x="25" y="29"/>
                </a:cubicBezTo>
                <a:lnTo>
                  <a:pt x="25" y="60"/>
                </a:lnTo>
                <a:cubicBezTo>
                  <a:pt x="25" y="63"/>
                  <a:pt x="27" y="66"/>
                  <a:pt x="31" y="66"/>
                </a:cubicBezTo>
                <a:close/>
                <a:moveTo>
                  <a:pt x="105" y="56"/>
                </a:moveTo>
                <a:lnTo>
                  <a:pt x="122" y="56"/>
                </a:lnTo>
                <a:lnTo>
                  <a:pt x="122" y="60"/>
                </a:lnTo>
                <a:lnTo>
                  <a:pt x="105" y="60"/>
                </a:lnTo>
                <a:lnTo>
                  <a:pt x="105" y="56"/>
                </a:lnTo>
                <a:close/>
                <a:moveTo>
                  <a:pt x="31" y="126"/>
                </a:moveTo>
                <a:lnTo>
                  <a:pt x="122" y="126"/>
                </a:lnTo>
                <a:cubicBezTo>
                  <a:pt x="125" y="126"/>
                  <a:pt x="128" y="124"/>
                  <a:pt x="128" y="121"/>
                </a:cubicBezTo>
                <a:lnTo>
                  <a:pt x="128" y="90"/>
                </a:lnTo>
                <a:cubicBezTo>
                  <a:pt x="128" y="87"/>
                  <a:pt x="125" y="84"/>
                  <a:pt x="122" y="84"/>
                </a:cubicBezTo>
                <a:lnTo>
                  <a:pt x="31" y="84"/>
                </a:lnTo>
                <a:cubicBezTo>
                  <a:pt x="27" y="84"/>
                  <a:pt x="25" y="87"/>
                  <a:pt x="25" y="90"/>
                </a:cubicBezTo>
                <a:lnTo>
                  <a:pt x="25" y="121"/>
                </a:lnTo>
                <a:cubicBezTo>
                  <a:pt x="25" y="124"/>
                  <a:pt x="27" y="126"/>
                  <a:pt x="31" y="126"/>
                </a:cubicBezTo>
                <a:close/>
                <a:moveTo>
                  <a:pt x="103" y="118"/>
                </a:moveTo>
                <a:lnTo>
                  <a:pt x="120" y="118"/>
                </a:lnTo>
                <a:lnTo>
                  <a:pt x="120" y="122"/>
                </a:lnTo>
                <a:lnTo>
                  <a:pt x="103" y="122"/>
                </a:lnTo>
                <a:lnTo>
                  <a:pt x="103" y="118"/>
                </a:lnTo>
                <a:close/>
                <a:moveTo>
                  <a:pt x="77" y="229"/>
                </a:moveTo>
                <a:cubicBezTo>
                  <a:pt x="67" y="229"/>
                  <a:pt x="58" y="237"/>
                  <a:pt x="58" y="247"/>
                </a:cubicBezTo>
                <a:cubicBezTo>
                  <a:pt x="58" y="257"/>
                  <a:pt x="67" y="265"/>
                  <a:pt x="77" y="265"/>
                </a:cubicBezTo>
                <a:cubicBezTo>
                  <a:pt x="87" y="265"/>
                  <a:pt x="95" y="257"/>
                  <a:pt x="95" y="247"/>
                </a:cubicBezTo>
                <a:cubicBezTo>
                  <a:pt x="95" y="237"/>
                  <a:pt x="87" y="229"/>
                  <a:pt x="77" y="229"/>
                </a:cubicBezTo>
                <a:close/>
                <a:moveTo>
                  <a:pt x="77" y="257"/>
                </a:moveTo>
                <a:cubicBezTo>
                  <a:pt x="71" y="257"/>
                  <a:pt x="67" y="252"/>
                  <a:pt x="67" y="247"/>
                </a:cubicBezTo>
                <a:cubicBezTo>
                  <a:pt x="67" y="242"/>
                  <a:pt x="71" y="238"/>
                  <a:pt x="77" y="238"/>
                </a:cubicBezTo>
                <a:cubicBezTo>
                  <a:pt x="82" y="238"/>
                  <a:pt x="86" y="242"/>
                  <a:pt x="86" y="247"/>
                </a:cubicBezTo>
                <a:cubicBezTo>
                  <a:pt x="86" y="252"/>
                  <a:pt x="82" y="257"/>
                  <a:pt x="77" y="257"/>
                </a:cubicBezTo>
                <a:close/>
                <a:moveTo>
                  <a:pt x="25" y="199"/>
                </a:moveTo>
                <a:lnTo>
                  <a:pt x="128" y="199"/>
                </a:lnTo>
                <a:lnTo>
                  <a:pt x="128" y="207"/>
                </a:lnTo>
                <a:lnTo>
                  <a:pt x="25" y="207"/>
                </a:lnTo>
                <a:lnTo>
                  <a:pt x="25" y="199"/>
                </a:lnTo>
                <a:close/>
                <a:moveTo>
                  <a:pt x="25" y="176"/>
                </a:moveTo>
                <a:lnTo>
                  <a:pt x="128" y="176"/>
                </a:lnTo>
                <a:lnTo>
                  <a:pt x="128" y="185"/>
                </a:lnTo>
                <a:lnTo>
                  <a:pt x="25" y="185"/>
                </a:lnTo>
                <a:lnTo>
                  <a:pt x="25" y="176"/>
                </a:lnTo>
                <a:close/>
                <a:moveTo>
                  <a:pt x="25" y="153"/>
                </a:moveTo>
                <a:lnTo>
                  <a:pt x="128" y="153"/>
                </a:lnTo>
                <a:lnTo>
                  <a:pt x="128" y="162"/>
                </a:lnTo>
                <a:lnTo>
                  <a:pt x="25" y="162"/>
                </a:lnTo>
                <a:lnTo>
                  <a:pt x="25" y="15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09600" fontAlgn="base"/>
            <a:endParaRPr lang="en-US" sz="1000">
              <a:latin typeface="微软雅黑" panose="020B0503020204020204" charset="-122"/>
              <a:ea typeface="微软雅黑" panose="020B0503020204020204" charset="-122"/>
              <a:sym typeface="Times New Roman" panose="02020603050405020304" charset="0"/>
            </a:endParaRPr>
          </a:p>
        </p:txBody>
      </p:sp>
      <p:sp>
        <p:nvSpPr>
          <p:cNvPr id="32" name="computer-case_1480"/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3001892" y="6144067"/>
            <a:ext cx="164969" cy="152435"/>
          </a:xfrm>
          <a:custGeom>
            <a:avLst/>
            <a:gdLst>
              <a:gd name="T0" fmla="*/ 155 w 248"/>
              <a:gd name="T1" fmla="*/ 279 h 292"/>
              <a:gd name="T2" fmla="*/ 248 w 248"/>
              <a:gd name="T3" fmla="*/ 50 h 292"/>
              <a:gd name="T4" fmla="*/ 242 w 248"/>
              <a:gd name="T5" fmla="*/ 37 h 292"/>
              <a:gd name="T6" fmla="*/ 154 w 248"/>
              <a:gd name="T7" fmla="*/ 11 h 292"/>
              <a:gd name="T8" fmla="*/ 242 w 248"/>
              <a:gd name="T9" fmla="*/ 37 h 292"/>
              <a:gd name="T10" fmla="*/ 17 w 248"/>
              <a:gd name="T11" fmla="*/ 0 h 292"/>
              <a:gd name="T12" fmla="*/ 0 w 248"/>
              <a:gd name="T13" fmla="*/ 275 h 292"/>
              <a:gd name="T14" fmla="*/ 135 w 248"/>
              <a:gd name="T15" fmla="*/ 292 h 292"/>
              <a:gd name="T16" fmla="*/ 152 w 248"/>
              <a:gd name="T17" fmla="*/ 17 h 292"/>
              <a:gd name="T18" fmla="*/ 143 w 248"/>
              <a:gd name="T19" fmla="*/ 275 h 292"/>
              <a:gd name="T20" fmla="*/ 17 w 248"/>
              <a:gd name="T21" fmla="*/ 284 h 292"/>
              <a:gd name="T22" fmla="*/ 9 w 248"/>
              <a:gd name="T23" fmla="*/ 17 h 292"/>
              <a:gd name="T24" fmla="*/ 135 w 248"/>
              <a:gd name="T25" fmla="*/ 9 h 292"/>
              <a:gd name="T26" fmla="*/ 143 w 248"/>
              <a:gd name="T27" fmla="*/ 275 h 292"/>
              <a:gd name="T28" fmla="*/ 122 w 248"/>
              <a:gd name="T29" fmla="*/ 66 h 292"/>
              <a:gd name="T30" fmla="*/ 128 w 248"/>
              <a:gd name="T31" fmla="*/ 29 h 292"/>
              <a:gd name="T32" fmla="*/ 31 w 248"/>
              <a:gd name="T33" fmla="*/ 23 h 292"/>
              <a:gd name="T34" fmla="*/ 25 w 248"/>
              <a:gd name="T35" fmla="*/ 60 h 292"/>
              <a:gd name="T36" fmla="*/ 105 w 248"/>
              <a:gd name="T37" fmla="*/ 56 h 292"/>
              <a:gd name="T38" fmla="*/ 122 w 248"/>
              <a:gd name="T39" fmla="*/ 60 h 292"/>
              <a:gd name="T40" fmla="*/ 105 w 248"/>
              <a:gd name="T41" fmla="*/ 56 h 292"/>
              <a:gd name="T42" fmla="*/ 122 w 248"/>
              <a:gd name="T43" fmla="*/ 126 h 292"/>
              <a:gd name="T44" fmla="*/ 128 w 248"/>
              <a:gd name="T45" fmla="*/ 90 h 292"/>
              <a:gd name="T46" fmla="*/ 31 w 248"/>
              <a:gd name="T47" fmla="*/ 84 h 292"/>
              <a:gd name="T48" fmla="*/ 25 w 248"/>
              <a:gd name="T49" fmla="*/ 121 h 292"/>
              <a:gd name="T50" fmla="*/ 103 w 248"/>
              <a:gd name="T51" fmla="*/ 118 h 292"/>
              <a:gd name="T52" fmla="*/ 120 w 248"/>
              <a:gd name="T53" fmla="*/ 122 h 292"/>
              <a:gd name="T54" fmla="*/ 103 w 248"/>
              <a:gd name="T55" fmla="*/ 118 h 292"/>
              <a:gd name="T56" fmla="*/ 58 w 248"/>
              <a:gd name="T57" fmla="*/ 247 h 292"/>
              <a:gd name="T58" fmla="*/ 95 w 248"/>
              <a:gd name="T59" fmla="*/ 247 h 292"/>
              <a:gd name="T60" fmla="*/ 77 w 248"/>
              <a:gd name="T61" fmla="*/ 257 h 292"/>
              <a:gd name="T62" fmla="*/ 77 w 248"/>
              <a:gd name="T63" fmla="*/ 238 h 292"/>
              <a:gd name="T64" fmla="*/ 77 w 248"/>
              <a:gd name="T65" fmla="*/ 257 h 292"/>
              <a:gd name="T66" fmla="*/ 128 w 248"/>
              <a:gd name="T67" fmla="*/ 199 h 292"/>
              <a:gd name="T68" fmla="*/ 25 w 248"/>
              <a:gd name="T69" fmla="*/ 207 h 292"/>
              <a:gd name="T70" fmla="*/ 25 w 248"/>
              <a:gd name="T71" fmla="*/ 176 h 292"/>
              <a:gd name="T72" fmla="*/ 128 w 248"/>
              <a:gd name="T73" fmla="*/ 185 h 292"/>
              <a:gd name="T74" fmla="*/ 25 w 248"/>
              <a:gd name="T75" fmla="*/ 176 h 292"/>
              <a:gd name="T76" fmla="*/ 128 w 248"/>
              <a:gd name="T77" fmla="*/ 153 h 292"/>
              <a:gd name="T78" fmla="*/ 25 w 248"/>
              <a:gd name="T79" fmla="*/ 162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48" h="292">
                <a:moveTo>
                  <a:pt x="155" y="17"/>
                </a:moveTo>
                <a:lnTo>
                  <a:pt x="155" y="279"/>
                </a:lnTo>
                <a:lnTo>
                  <a:pt x="248" y="227"/>
                </a:lnTo>
                <a:lnTo>
                  <a:pt x="248" y="50"/>
                </a:lnTo>
                <a:lnTo>
                  <a:pt x="155" y="17"/>
                </a:lnTo>
                <a:close/>
                <a:moveTo>
                  <a:pt x="242" y="37"/>
                </a:moveTo>
                <a:cubicBezTo>
                  <a:pt x="237" y="35"/>
                  <a:pt x="149" y="2"/>
                  <a:pt x="149" y="2"/>
                </a:cubicBezTo>
                <a:cubicBezTo>
                  <a:pt x="149" y="2"/>
                  <a:pt x="154" y="5"/>
                  <a:pt x="154" y="11"/>
                </a:cubicBezTo>
                <a:lnTo>
                  <a:pt x="247" y="45"/>
                </a:lnTo>
                <a:cubicBezTo>
                  <a:pt x="247" y="45"/>
                  <a:pt x="247" y="39"/>
                  <a:pt x="242" y="37"/>
                </a:cubicBezTo>
                <a:close/>
                <a:moveTo>
                  <a:pt x="135" y="0"/>
                </a:moveTo>
                <a:lnTo>
                  <a:pt x="17" y="0"/>
                </a:lnTo>
                <a:cubicBezTo>
                  <a:pt x="8" y="0"/>
                  <a:pt x="0" y="8"/>
                  <a:pt x="0" y="17"/>
                </a:cubicBezTo>
                <a:lnTo>
                  <a:pt x="0" y="275"/>
                </a:lnTo>
                <a:cubicBezTo>
                  <a:pt x="0" y="285"/>
                  <a:pt x="8" y="292"/>
                  <a:pt x="17" y="292"/>
                </a:cubicBezTo>
                <a:lnTo>
                  <a:pt x="135" y="292"/>
                </a:lnTo>
                <a:cubicBezTo>
                  <a:pt x="145" y="292"/>
                  <a:pt x="152" y="285"/>
                  <a:pt x="152" y="275"/>
                </a:cubicBezTo>
                <a:lnTo>
                  <a:pt x="152" y="17"/>
                </a:lnTo>
                <a:cubicBezTo>
                  <a:pt x="152" y="8"/>
                  <a:pt x="145" y="0"/>
                  <a:pt x="135" y="0"/>
                </a:cubicBezTo>
                <a:close/>
                <a:moveTo>
                  <a:pt x="143" y="275"/>
                </a:moveTo>
                <a:cubicBezTo>
                  <a:pt x="143" y="280"/>
                  <a:pt x="140" y="284"/>
                  <a:pt x="135" y="284"/>
                </a:cubicBezTo>
                <a:lnTo>
                  <a:pt x="17" y="284"/>
                </a:lnTo>
                <a:cubicBezTo>
                  <a:pt x="12" y="284"/>
                  <a:pt x="9" y="280"/>
                  <a:pt x="9" y="275"/>
                </a:cubicBezTo>
                <a:lnTo>
                  <a:pt x="9" y="17"/>
                </a:lnTo>
                <a:cubicBezTo>
                  <a:pt x="9" y="12"/>
                  <a:pt x="12" y="9"/>
                  <a:pt x="17" y="9"/>
                </a:cubicBezTo>
                <a:lnTo>
                  <a:pt x="135" y="9"/>
                </a:lnTo>
                <a:cubicBezTo>
                  <a:pt x="140" y="9"/>
                  <a:pt x="143" y="12"/>
                  <a:pt x="143" y="17"/>
                </a:cubicBezTo>
                <a:lnTo>
                  <a:pt x="143" y="275"/>
                </a:lnTo>
                <a:close/>
                <a:moveTo>
                  <a:pt x="31" y="66"/>
                </a:moveTo>
                <a:lnTo>
                  <a:pt x="122" y="66"/>
                </a:lnTo>
                <a:cubicBezTo>
                  <a:pt x="125" y="66"/>
                  <a:pt x="128" y="63"/>
                  <a:pt x="128" y="60"/>
                </a:cubicBezTo>
                <a:lnTo>
                  <a:pt x="128" y="29"/>
                </a:lnTo>
                <a:cubicBezTo>
                  <a:pt x="128" y="26"/>
                  <a:pt x="125" y="23"/>
                  <a:pt x="122" y="23"/>
                </a:cubicBezTo>
                <a:lnTo>
                  <a:pt x="31" y="23"/>
                </a:lnTo>
                <a:cubicBezTo>
                  <a:pt x="27" y="23"/>
                  <a:pt x="25" y="26"/>
                  <a:pt x="25" y="29"/>
                </a:cubicBezTo>
                <a:lnTo>
                  <a:pt x="25" y="60"/>
                </a:lnTo>
                <a:cubicBezTo>
                  <a:pt x="25" y="63"/>
                  <a:pt x="27" y="66"/>
                  <a:pt x="31" y="66"/>
                </a:cubicBezTo>
                <a:close/>
                <a:moveTo>
                  <a:pt x="105" y="56"/>
                </a:moveTo>
                <a:lnTo>
                  <a:pt x="122" y="56"/>
                </a:lnTo>
                <a:lnTo>
                  <a:pt x="122" y="60"/>
                </a:lnTo>
                <a:lnTo>
                  <a:pt x="105" y="60"/>
                </a:lnTo>
                <a:lnTo>
                  <a:pt x="105" y="56"/>
                </a:lnTo>
                <a:close/>
                <a:moveTo>
                  <a:pt x="31" y="126"/>
                </a:moveTo>
                <a:lnTo>
                  <a:pt x="122" y="126"/>
                </a:lnTo>
                <a:cubicBezTo>
                  <a:pt x="125" y="126"/>
                  <a:pt x="128" y="124"/>
                  <a:pt x="128" y="121"/>
                </a:cubicBezTo>
                <a:lnTo>
                  <a:pt x="128" y="90"/>
                </a:lnTo>
                <a:cubicBezTo>
                  <a:pt x="128" y="87"/>
                  <a:pt x="125" y="84"/>
                  <a:pt x="122" y="84"/>
                </a:cubicBezTo>
                <a:lnTo>
                  <a:pt x="31" y="84"/>
                </a:lnTo>
                <a:cubicBezTo>
                  <a:pt x="27" y="84"/>
                  <a:pt x="25" y="87"/>
                  <a:pt x="25" y="90"/>
                </a:cubicBezTo>
                <a:lnTo>
                  <a:pt x="25" y="121"/>
                </a:lnTo>
                <a:cubicBezTo>
                  <a:pt x="25" y="124"/>
                  <a:pt x="27" y="126"/>
                  <a:pt x="31" y="126"/>
                </a:cubicBezTo>
                <a:close/>
                <a:moveTo>
                  <a:pt x="103" y="118"/>
                </a:moveTo>
                <a:lnTo>
                  <a:pt x="120" y="118"/>
                </a:lnTo>
                <a:lnTo>
                  <a:pt x="120" y="122"/>
                </a:lnTo>
                <a:lnTo>
                  <a:pt x="103" y="122"/>
                </a:lnTo>
                <a:lnTo>
                  <a:pt x="103" y="118"/>
                </a:lnTo>
                <a:close/>
                <a:moveTo>
                  <a:pt x="77" y="229"/>
                </a:moveTo>
                <a:cubicBezTo>
                  <a:pt x="67" y="229"/>
                  <a:pt x="58" y="237"/>
                  <a:pt x="58" y="247"/>
                </a:cubicBezTo>
                <a:cubicBezTo>
                  <a:pt x="58" y="257"/>
                  <a:pt x="67" y="265"/>
                  <a:pt x="77" y="265"/>
                </a:cubicBezTo>
                <a:cubicBezTo>
                  <a:pt x="87" y="265"/>
                  <a:pt x="95" y="257"/>
                  <a:pt x="95" y="247"/>
                </a:cubicBezTo>
                <a:cubicBezTo>
                  <a:pt x="95" y="237"/>
                  <a:pt x="87" y="229"/>
                  <a:pt x="77" y="229"/>
                </a:cubicBezTo>
                <a:close/>
                <a:moveTo>
                  <a:pt x="77" y="257"/>
                </a:moveTo>
                <a:cubicBezTo>
                  <a:pt x="71" y="257"/>
                  <a:pt x="67" y="252"/>
                  <a:pt x="67" y="247"/>
                </a:cubicBezTo>
                <a:cubicBezTo>
                  <a:pt x="67" y="242"/>
                  <a:pt x="71" y="238"/>
                  <a:pt x="77" y="238"/>
                </a:cubicBezTo>
                <a:cubicBezTo>
                  <a:pt x="82" y="238"/>
                  <a:pt x="86" y="242"/>
                  <a:pt x="86" y="247"/>
                </a:cubicBezTo>
                <a:cubicBezTo>
                  <a:pt x="86" y="252"/>
                  <a:pt x="82" y="257"/>
                  <a:pt x="77" y="257"/>
                </a:cubicBezTo>
                <a:close/>
                <a:moveTo>
                  <a:pt x="25" y="199"/>
                </a:moveTo>
                <a:lnTo>
                  <a:pt x="128" y="199"/>
                </a:lnTo>
                <a:lnTo>
                  <a:pt x="128" y="207"/>
                </a:lnTo>
                <a:lnTo>
                  <a:pt x="25" y="207"/>
                </a:lnTo>
                <a:lnTo>
                  <a:pt x="25" y="199"/>
                </a:lnTo>
                <a:close/>
                <a:moveTo>
                  <a:pt x="25" y="176"/>
                </a:moveTo>
                <a:lnTo>
                  <a:pt x="128" y="176"/>
                </a:lnTo>
                <a:lnTo>
                  <a:pt x="128" y="185"/>
                </a:lnTo>
                <a:lnTo>
                  <a:pt x="25" y="185"/>
                </a:lnTo>
                <a:lnTo>
                  <a:pt x="25" y="176"/>
                </a:lnTo>
                <a:close/>
                <a:moveTo>
                  <a:pt x="25" y="153"/>
                </a:moveTo>
                <a:lnTo>
                  <a:pt x="128" y="153"/>
                </a:lnTo>
                <a:lnTo>
                  <a:pt x="128" y="162"/>
                </a:lnTo>
                <a:lnTo>
                  <a:pt x="25" y="162"/>
                </a:lnTo>
                <a:lnTo>
                  <a:pt x="25" y="15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09600" fontAlgn="base"/>
            <a:endParaRPr lang="en-US" sz="1000">
              <a:latin typeface="微软雅黑" panose="020B0503020204020204" charset="-122"/>
              <a:ea typeface="微软雅黑" panose="020B0503020204020204" charset="-122"/>
              <a:sym typeface="Times New Roman" panose="02020603050405020304" charset="0"/>
            </a:endParaRPr>
          </a:p>
        </p:txBody>
      </p:sp>
      <p:sp>
        <p:nvSpPr>
          <p:cNvPr id="33" name="文本框 32"/>
          <p:cNvSpPr txBox="1"/>
          <p:nvPr>
            <p:custDataLst>
              <p:tags r:id="rId9"/>
            </p:custDataLst>
          </p:nvPr>
        </p:nvSpPr>
        <p:spPr>
          <a:xfrm>
            <a:off x="1493188" y="6137890"/>
            <a:ext cx="784829" cy="1536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09600" fontAlgn="base"/>
            <a:r>
              <a:rPr kumimoji="1" lang="zh-CN" altLang="en-US" sz="100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 charset="0"/>
              </a:rPr>
              <a:t>省节点</a:t>
            </a:r>
            <a:r>
              <a:rPr kumimoji="1" lang="en-US" altLang="zh-CN" sz="100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 charset="0"/>
              </a:rPr>
              <a:t>-</a:t>
            </a:r>
            <a:r>
              <a:rPr kumimoji="1" lang="zh-CN" altLang="en-US" sz="100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 charset="0"/>
              </a:rPr>
              <a:t>裸卡</a:t>
            </a:r>
            <a:endParaRPr kumimoji="1" lang="en-US" altLang="zh-CN"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imes New Roman" panose="02020603050405020304" charset="0"/>
            </a:endParaRPr>
          </a:p>
        </p:txBody>
      </p:sp>
      <p:sp>
        <p:nvSpPr>
          <p:cNvPr id="34" name="矩形: 圆角 126"/>
          <p:cNvSpPr/>
          <p:nvPr/>
        </p:nvSpPr>
        <p:spPr>
          <a:xfrm>
            <a:off x="3923274" y="6054603"/>
            <a:ext cx="2101606" cy="301123"/>
          </a:xfrm>
          <a:prstGeom prst="roundRect">
            <a:avLst>
              <a:gd name="adj" fmla="val 2857"/>
            </a:avLst>
          </a:pr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35" name="computer-case_1480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5312544" y="6116996"/>
            <a:ext cx="164969" cy="152435"/>
          </a:xfrm>
          <a:custGeom>
            <a:avLst/>
            <a:gdLst>
              <a:gd name="T0" fmla="*/ 155 w 248"/>
              <a:gd name="T1" fmla="*/ 279 h 292"/>
              <a:gd name="T2" fmla="*/ 248 w 248"/>
              <a:gd name="T3" fmla="*/ 50 h 292"/>
              <a:gd name="T4" fmla="*/ 242 w 248"/>
              <a:gd name="T5" fmla="*/ 37 h 292"/>
              <a:gd name="T6" fmla="*/ 154 w 248"/>
              <a:gd name="T7" fmla="*/ 11 h 292"/>
              <a:gd name="T8" fmla="*/ 242 w 248"/>
              <a:gd name="T9" fmla="*/ 37 h 292"/>
              <a:gd name="T10" fmla="*/ 17 w 248"/>
              <a:gd name="T11" fmla="*/ 0 h 292"/>
              <a:gd name="T12" fmla="*/ 0 w 248"/>
              <a:gd name="T13" fmla="*/ 275 h 292"/>
              <a:gd name="T14" fmla="*/ 135 w 248"/>
              <a:gd name="T15" fmla="*/ 292 h 292"/>
              <a:gd name="T16" fmla="*/ 152 w 248"/>
              <a:gd name="T17" fmla="*/ 17 h 292"/>
              <a:gd name="T18" fmla="*/ 143 w 248"/>
              <a:gd name="T19" fmla="*/ 275 h 292"/>
              <a:gd name="T20" fmla="*/ 17 w 248"/>
              <a:gd name="T21" fmla="*/ 284 h 292"/>
              <a:gd name="T22" fmla="*/ 9 w 248"/>
              <a:gd name="T23" fmla="*/ 17 h 292"/>
              <a:gd name="T24" fmla="*/ 135 w 248"/>
              <a:gd name="T25" fmla="*/ 9 h 292"/>
              <a:gd name="T26" fmla="*/ 143 w 248"/>
              <a:gd name="T27" fmla="*/ 275 h 292"/>
              <a:gd name="T28" fmla="*/ 122 w 248"/>
              <a:gd name="T29" fmla="*/ 66 h 292"/>
              <a:gd name="T30" fmla="*/ 128 w 248"/>
              <a:gd name="T31" fmla="*/ 29 h 292"/>
              <a:gd name="T32" fmla="*/ 31 w 248"/>
              <a:gd name="T33" fmla="*/ 23 h 292"/>
              <a:gd name="T34" fmla="*/ 25 w 248"/>
              <a:gd name="T35" fmla="*/ 60 h 292"/>
              <a:gd name="T36" fmla="*/ 105 w 248"/>
              <a:gd name="T37" fmla="*/ 56 h 292"/>
              <a:gd name="T38" fmla="*/ 122 w 248"/>
              <a:gd name="T39" fmla="*/ 60 h 292"/>
              <a:gd name="T40" fmla="*/ 105 w 248"/>
              <a:gd name="T41" fmla="*/ 56 h 292"/>
              <a:gd name="T42" fmla="*/ 122 w 248"/>
              <a:gd name="T43" fmla="*/ 126 h 292"/>
              <a:gd name="T44" fmla="*/ 128 w 248"/>
              <a:gd name="T45" fmla="*/ 90 h 292"/>
              <a:gd name="T46" fmla="*/ 31 w 248"/>
              <a:gd name="T47" fmla="*/ 84 h 292"/>
              <a:gd name="T48" fmla="*/ 25 w 248"/>
              <a:gd name="T49" fmla="*/ 121 h 292"/>
              <a:gd name="T50" fmla="*/ 103 w 248"/>
              <a:gd name="T51" fmla="*/ 118 h 292"/>
              <a:gd name="T52" fmla="*/ 120 w 248"/>
              <a:gd name="T53" fmla="*/ 122 h 292"/>
              <a:gd name="T54" fmla="*/ 103 w 248"/>
              <a:gd name="T55" fmla="*/ 118 h 292"/>
              <a:gd name="T56" fmla="*/ 58 w 248"/>
              <a:gd name="T57" fmla="*/ 247 h 292"/>
              <a:gd name="T58" fmla="*/ 95 w 248"/>
              <a:gd name="T59" fmla="*/ 247 h 292"/>
              <a:gd name="T60" fmla="*/ 77 w 248"/>
              <a:gd name="T61" fmla="*/ 257 h 292"/>
              <a:gd name="T62" fmla="*/ 77 w 248"/>
              <a:gd name="T63" fmla="*/ 238 h 292"/>
              <a:gd name="T64" fmla="*/ 77 w 248"/>
              <a:gd name="T65" fmla="*/ 257 h 292"/>
              <a:gd name="T66" fmla="*/ 128 w 248"/>
              <a:gd name="T67" fmla="*/ 199 h 292"/>
              <a:gd name="T68" fmla="*/ 25 w 248"/>
              <a:gd name="T69" fmla="*/ 207 h 292"/>
              <a:gd name="T70" fmla="*/ 25 w 248"/>
              <a:gd name="T71" fmla="*/ 176 h 292"/>
              <a:gd name="T72" fmla="*/ 128 w 248"/>
              <a:gd name="T73" fmla="*/ 185 h 292"/>
              <a:gd name="T74" fmla="*/ 25 w 248"/>
              <a:gd name="T75" fmla="*/ 176 h 292"/>
              <a:gd name="T76" fmla="*/ 128 w 248"/>
              <a:gd name="T77" fmla="*/ 153 h 292"/>
              <a:gd name="T78" fmla="*/ 25 w 248"/>
              <a:gd name="T79" fmla="*/ 162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48" h="292">
                <a:moveTo>
                  <a:pt x="155" y="17"/>
                </a:moveTo>
                <a:lnTo>
                  <a:pt x="155" y="279"/>
                </a:lnTo>
                <a:lnTo>
                  <a:pt x="248" y="227"/>
                </a:lnTo>
                <a:lnTo>
                  <a:pt x="248" y="50"/>
                </a:lnTo>
                <a:lnTo>
                  <a:pt x="155" y="17"/>
                </a:lnTo>
                <a:close/>
                <a:moveTo>
                  <a:pt x="242" y="37"/>
                </a:moveTo>
                <a:cubicBezTo>
                  <a:pt x="237" y="35"/>
                  <a:pt x="149" y="2"/>
                  <a:pt x="149" y="2"/>
                </a:cubicBezTo>
                <a:cubicBezTo>
                  <a:pt x="149" y="2"/>
                  <a:pt x="154" y="5"/>
                  <a:pt x="154" y="11"/>
                </a:cubicBezTo>
                <a:lnTo>
                  <a:pt x="247" y="45"/>
                </a:lnTo>
                <a:cubicBezTo>
                  <a:pt x="247" y="45"/>
                  <a:pt x="247" y="39"/>
                  <a:pt x="242" y="37"/>
                </a:cubicBezTo>
                <a:close/>
                <a:moveTo>
                  <a:pt x="135" y="0"/>
                </a:moveTo>
                <a:lnTo>
                  <a:pt x="17" y="0"/>
                </a:lnTo>
                <a:cubicBezTo>
                  <a:pt x="8" y="0"/>
                  <a:pt x="0" y="8"/>
                  <a:pt x="0" y="17"/>
                </a:cubicBezTo>
                <a:lnTo>
                  <a:pt x="0" y="275"/>
                </a:lnTo>
                <a:cubicBezTo>
                  <a:pt x="0" y="285"/>
                  <a:pt x="8" y="292"/>
                  <a:pt x="17" y="292"/>
                </a:cubicBezTo>
                <a:lnTo>
                  <a:pt x="135" y="292"/>
                </a:lnTo>
                <a:cubicBezTo>
                  <a:pt x="145" y="292"/>
                  <a:pt x="152" y="285"/>
                  <a:pt x="152" y="275"/>
                </a:cubicBezTo>
                <a:lnTo>
                  <a:pt x="152" y="17"/>
                </a:lnTo>
                <a:cubicBezTo>
                  <a:pt x="152" y="8"/>
                  <a:pt x="145" y="0"/>
                  <a:pt x="135" y="0"/>
                </a:cubicBezTo>
                <a:close/>
                <a:moveTo>
                  <a:pt x="143" y="275"/>
                </a:moveTo>
                <a:cubicBezTo>
                  <a:pt x="143" y="280"/>
                  <a:pt x="140" y="284"/>
                  <a:pt x="135" y="284"/>
                </a:cubicBezTo>
                <a:lnTo>
                  <a:pt x="17" y="284"/>
                </a:lnTo>
                <a:cubicBezTo>
                  <a:pt x="12" y="284"/>
                  <a:pt x="9" y="280"/>
                  <a:pt x="9" y="275"/>
                </a:cubicBezTo>
                <a:lnTo>
                  <a:pt x="9" y="17"/>
                </a:lnTo>
                <a:cubicBezTo>
                  <a:pt x="9" y="12"/>
                  <a:pt x="12" y="9"/>
                  <a:pt x="17" y="9"/>
                </a:cubicBezTo>
                <a:lnTo>
                  <a:pt x="135" y="9"/>
                </a:lnTo>
                <a:cubicBezTo>
                  <a:pt x="140" y="9"/>
                  <a:pt x="143" y="12"/>
                  <a:pt x="143" y="17"/>
                </a:cubicBezTo>
                <a:lnTo>
                  <a:pt x="143" y="275"/>
                </a:lnTo>
                <a:close/>
                <a:moveTo>
                  <a:pt x="31" y="66"/>
                </a:moveTo>
                <a:lnTo>
                  <a:pt x="122" y="66"/>
                </a:lnTo>
                <a:cubicBezTo>
                  <a:pt x="125" y="66"/>
                  <a:pt x="128" y="63"/>
                  <a:pt x="128" y="60"/>
                </a:cubicBezTo>
                <a:lnTo>
                  <a:pt x="128" y="29"/>
                </a:lnTo>
                <a:cubicBezTo>
                  <a:pt x="128" y="26"/>
                  <a:pt x="125" y="23"/>
                  <a:pt x="122" y="23"/>
                </a:cubicBezTo>
                <a:lnTo>
                  <a:pt x="31" y="23"/>
                </a:lnTo>
                <a:cubicBezTo>
                  <a:pt x="27" y="23"/>
                  <a:pt x="25" y="26"/>
                  <a:pt x="25" y="29"/>
                </a:cubicBezTo>
                <a:lnTo>
                  <a:pt x="25" y="60"/>
                </a:lnTo>
                <a:cubicBezTo>
                  <a:pt x="25" y="63"/>
                  <a:pt x="27" y="66"/>
                  <a:pt x="31" y="66"/>
                </a:cubicBezTo>
                <a:close/>
                <a:moveTo>
                  <a:pt x="105" y="56"/>
                </a:moveTo>
                <a:lnTo>
                  <a:pt x="122" y="56"/>
                </a:lnTo>
                <a:lnTo>
                  <a:pt x="122" y="60"/>
                </a:lnTo>
                <a:lnTo>
                  <a:pt x="105" y="60"/>
                </a:lnTo>
                <a:lnTo>
                  <a:pt x="105" y="56"/>
                </a:lnTo>
                <a:close/>
                <a:moveTo>
                  <a:pt x="31" y="126"/>
                </a:moveTo>
                <a:lnTo>
                  <a:pt x="122" y="126"/>
                </a:lnTo>
                <a:cubicBezTo>
                  <a:pt x="125" y="126"/>
                  <a:pt x="128" y="124"/>
                  <a:pt x="128" y="121"/>
                </a:cubicBezTo>
                <a:lnTo>
                  <a:pt x="128" y="90"/>
                </a:lnTo>
                <a:cubicBezTo>
                  <a:pt x="128" y="87"/>
                  <a:pt x="125" y="84"/>
                  <a:pt x="122" y="84"/>
                </a:cubicBezTo>
                <a:lnTo>
                  <a:pt x="31" y="84"/>
                </a:lnTo>
                <a:cubicBezTo>
                  <a:pt x="27" y="84"/>
                  <a:pt x="25" y="87"/>
                  <a:pt x="25" y="90"/>
                </a:cubicBezTo>
                <a:lnTo>
                  <a:pt x="25" y="121"/>
                </a:lnTo>
                <a:cubicBezTo>
                  <a:pt x="25" y="124"/>
                  <a:pt x="27" y="126"/>
                  <a:pt x="31" y="126"/>
                </a:cubicBezTo>
                <a:close/>
                <a:moveTo>
                  <a:pt x="103" y="118"/>
                </a:moveTo>
                <a:lnTo>
                  <a:pt x="120" y="118"/>
                </a:lnTo>
                <a:lnTo>
                  <a:pt x="120" y="122"/>
                </a:lnTo>
                <a:lnTo>
                  <a:pt x="103" y="122"/>
                </a:lnTo>
                <a:lnTo>
                  <a:pt x="103" y="118"/>
                </a:lnTo>
                <a:close/>
                <a:moveTo>
                  <a:pt x="77" y="229"/>
                </a:moveTo>
                <a:cubicBezTo>
                  <a:pt x="67" y="229"/>
                  <a:pt x="58" y="237"/>
                  <a:pt x="58" y="247"/>
                </a:cubicBezTo>
                <a:cubicBezTo>
                  <a:pt x="58" y="257"/>
                  <a:pt x="67" y="265"/>
                  <a:pt x="77" y="265"/>
                </a:cubicBezTo>
                <a:cubicBezTo>
                  <a:pt x="87" y="265"/>
                  <a:pt x="95" y="257"/>
                  <a:pt x="95" y="247"/>
                </a:cubicBezTo>
                <a:cubicBezTo>
                  <a:pt x="95" y="237"/>
                  <a:pt x="87" y="229"/>
                  <a:pt x="77" y="229"/>
                </a:cubicBezTo>
                <a:close/>
                <a:moveTo>
                  <a:pt x="77" y="257"/>
                </a:moveTo>
                <a:cubicBezTo>
                  <a:pt x="71" y="257"/>
                  <a:pt x="67" y="252"/>
                  <a:pt x="67" y="247"/>
                </a:cubicBezTo>
                <a:cubicBezTo>
                  <a:pt x="67" y="242"/>
                  <a:pt x="71" y="238"/>
                  <a:pt x="77" y="238"/>
                </a:cubicBezTo>
                <a:cubicBezTo>
                  <a:pt x="82" y="238"/>
                  <a:pt x="86" y="242"/>
                  <a:pt x="86" y="247"/>
                </a:cubicBezTo>
                <a:cubicBezTo>
                  <a:pt x="86" y="252"/>
                  <a:pt x="82" y="257"/>
                  <a:pt x="77" y="257"/>
                </a:cubicBezTo>
                <a:close/>
                <a:moveTo>
                  <a:pt x="25" y="199"/>
                </a:moveTo>
                <a:lnTo>
                  <a:pt x="128" y="199"/>
                </a:lnTo>
                <a:lnTo>
                  <a:pt x="128" y="207"/>
                </a:lnTo>
                <a:lnTo>
                  <a:pt x="25" y="207"/>
                </a:lnTo>
                <a:lnTo>
                  <a:pt x="25" y="199"/>
                </a:lnTo>
                <a:close/>
                <a:moveTo>
                  <a:pt x="25" y="176"/>
                </a:moveTo>
                <a:lnTo>
                  <a:pt x="128" y="176"/>
                </a:lnTo>
                <a:lnTo>
                  <a:pt x="128" y="185"/>
                </a:lnTo>
                <a:lnTo>
                  <a:pt x="25" y="185"/>
                </a:lnTo>
                <a:lnTo>
                  <a:pt x="25" y="176"/>
                </a:lnTo>
                <a:close/>
                <a:moveTo>
                  <a:pt x="25" y="153"/>
                </a:moveTo>
                <a:lnTo>
                  <a:pt x="128" y="153"/>
                </a:lnTo>
                <a:lnTo>
                  <a:pt x="128" y="162"/>
                </a:lnTo>
                <a:lnTo>
                  <a:pt x="25" y="162"/>
                </a:lnTo>
                <a:lnTo>
                  <a:pt x="25" y="15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09600" fontAlgn="base"/>
            <a:endParaRPr lang="en-US" sz="1000">
              <a:latin typeface="微软雅黑" panose="020B0503020204020204" charset="-122"/>
              <a:ea typeface="微软雅黑" panose="020B0503020204020204" charset="-122"/>
              <a:sym typeface="Times New Roman" panose="02020603050405020304" charset="0"/>
            </a:endParaRPr>
          </a:p>
        </p:txBody>
      </p:sp>
      <p:sp>
        <p:nvSpPr>
          <p:cNvPr id="36" name="computer-case_1480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5545833" y="6116996"/>
            <a:ext cx="164969" cy="152435"/>
          </a:xfrm>
          <a:custGeom>
            <a:avLst/>
            <a:gdLst>
              <a:gd name="T0" fmla="*/ 155 w 248"/>
              <a:gd name="T1" fmla="*/ 279 h 292"/>
              <a:gd name="T2" fmla="*/ 248 w 248"/>
              <a:gd name="T3" fmla="*/ 50 h 292"/>
              <a:gd name="T4" fmla="*/ 242 w 248"/>
              <a:gd name="T5" fmla="*/ 37 h 292"/>
              <a:gd name="T6" fmla="*/ 154 w 248"/>
              <a:gd name="T7" fmla="*/ 11 h 292"/>
              <a:gd name="T8" fmla="*/ 242 w 248"/>
              <a:gd name="T9" fmla="*/ 37 h 292"/>
              <a:gd name="T10" fmla="*/ 17 w 248"/>
              <a:gd name="T11" fmla="*/ 0 h 292"/>
              <a:gd name="T12" fmla="*/ 0 w 248"/>
              <a:gd name="T13" fmla="*/ 275 h 292"/>
              <a:gd name="T14" fmla="*/ 135 w 248"/>
              <a:gd name="T15" fmla="*/ 292 h 292"/>
              <a:gd name="T16" fmla="*/ 152 w 248"/>
              <a:gd name="T17" fmla="*/ 17 h 292"/>
              <a:gd name="T18" fmla="*/ 143 w 248"/>
              <a:gd name="T19" fmla="*/ 275 h 292"/>
              <a:gd name="T20" fmla="*/ 17 w 248"/>
              <a:gd name="T21" fmla="*/ 284 h 292"/>
              <a:gd name="T22" fmla="*/ 9 w 248"/>
              <a:gd name="T23" fmla="*/ 17 h 292"/>
              <a:gd name="T24" fmla="*/ 135 w 248"/>
              <a:gd name="T25" fmla="*/ 9 h 292"/>
              <a:gd name="T26" fmla="*/ 143 w 248"/>
              <a:gd name="T27" fmla="*/ 275 h 292"/>
              <a:gd name="T28" fmla="*/ 122 w 248"/>
              <a:gd name="T29" fmla="*/ 66 h 292"/>
              <a:gd name="T30" fmla="*/ 128 w 248"/>
              <a:gd name="T31" fmla="*/ 29 h 292"/>
              <a:gd name="T32" fmla="*/ 31 w 248"/>
              <a:gd name="T33" fmla="*/ 23 h 292"/>
              <a:gd name="T34" fmla="*/ 25 w 248"/>
              <a:gd name="T35" fmla="*/ 60 h 292"/>
              <a:gd name="T36" fmla="*/ 105 w 248"/>
              <a:gd name="T37" fmla="*/ 56 h 292"/>
              <a:gd name="T38" fmla="*/ 122 w 248"/>
              <a:gd name="T39" fmla="*/ 60 h 292"/>
              <a:gd name="T40" fmla="*/ 105 w 248"/>
              <a:gd name="T41" fmla="*/ 56 h 292"/>
              <a:gd name="T42" fmla="*/ 122 w 248"/>
              <a:gd name="T43" fmla="*/ 126 h 292"/>
              <a:gd name="T44" fmla="*/ 128 w 248"/>
              <a:gd name="T45" fmla="*/ 90 h 292"/>
              <a:gd name="T46" fmla="*/ 31 w 248"/>
              <a:gd name="T47" fmla="*/ 84 h 292"/>
              <a:gd name="T48" fmla="*/ 25 w 248"/>
              <a:gd name="T49" fmla="*/ 121 h 292"/>
              <a:gd name="T50" fmla="*/ 103 w 248"/>
              <a:gd name="T51" fmla="*/ 118 h 292"/>
              <a:gd name="T52" fmla="*/ 120 w 248"/>
              <a:gd name="T53" fmla="*/ 122 h 292"/>
              <a:gd name="T54" fmla="*/ 103 w 248"/>
              <a:gd name="T55" fmla="*/ 118 h 292"/>
              <a:gd name="T56" fmla="*/ 58 w 248"/>
              <a:gd name="T57" fmla="*/ 247 h 292"/>
              <a:gd name="T58" fmla="*/ 95 w 248"/>
              <a:gd name="T59" fmla="*/ 247 h 292"/>
              <a:gd name="T60" fmla="*/ 77 w 248"/>
              <a:gd name="T61" fmla="*/ 257 h 292"/>
              <a:gd name="T62" fmla="*/ 77 w 248"/>
              <a:gd name="T63" fmla="*/ 238 h 292"/>
              <a:gd name="T64" fmla="*/ 77 w 248"/>
              <a:gd name="T65" fmla="*/ 257 h 292"/>
              <a:gd name="T66" fmla="*/ 128 w 248"/>
              <a:gd name="T67" fmla="*/ 199 h 292"/>
              <a:gd name="T68" fmla="*/ 25 w 248"/>
              <a:gd name="T69" fmla="*/ 207 h 292"/>
              <a:gd name="T70" fmla="*/ 25 w 248"/>
              <a:gd name="T71" fmla="*/ 176 h 292"/>
              <a:gd name="T72" fmla="*/ 128 w 248"/>
              <a:gd name="T73" fmla="*/ 185 h 292"/>
              <a:gd name="T74" fmla="*/ 25 w 248"/>
              <a:gd name="T75" fmla="*/ 176 h 292"/>
              <a:gd name="T76" fmla="*/ 128 w 248"/>
              <a:gd name="T77" fmla="*/ 153 h 292"/>
              <a:gd name="T78" fmla="*/ 25 w 248"/>
              <a:gd name="T79" fmla="*/ 162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48" h="292">
                <a:moveTo>
                  <a:pt x="155" y="17"/>
                </a:moveTo>
                <a:lnTo>
                  <a:pt x="155" y="279"/>
                </a:lnTo>
                <a:lnTo>
                  <a:pt x="248" y="227"/>
                </a:lnTo>
                <a:lnTo>
                  <a:pt x="248" y="50"/>
                </a:lnTo>
                <a:lnTo>
                  <a:pt x="155" y="17"/>
                </a:lnTo>
                <a:close/>
                <a:moveTo>
                  <a:pt x="242" y="37"/>
                </a:moveTo>
                <a:cubicBezTo>
                  <a:pt x="237" y="35"/>
                  <a:pt x="149" y="2"/>
                  <a:pt x="149" y="2"/>
                </a:cubicBezTo>
                <a:cubicBezTo>
                  <a:pt x="149" y="2"/>
                  <a:pt x="154" y="5"/>
                  <a:pt x="154" y="11"/>
                </a:cubicBezTo>
                <a:lnTo>
                  <a:pt x="247" y="45"/>
                </a:lnTo>
                <a:cubicBezTo>
                  <a:pt x="247" y="45"/>
                  <a:pt x="247" y="39"/>
                  <a:pt x="242" y="37"/>
                </a:cubicBezTo>
                <a:close/>
                <a:moveTo>
                  <a:pt x="135" y="0"/>
                </a:moveTo>
                <a:lnTo>
                  <a:pt x="17" y="0"/>
                </a:lnTo>
                <a:cubicBezTo>
                  <a:pt x="8" y="0"/>
                  <a:pt x="0" y="8"/>
                  <a:pt x="0" y="17"/>
                </a:cubicBezTo>
                <a:lnTo>
                  <a:pt x="0" y="275"/>
                </a:lnTo>
                <a:cubicBezTo>
                  <a:pt x="0" y="285"/>
                  <a:pt x="8" y="292"/>
                  <a:pt x="17" y="292"/>
                </a:cubicBezTo>
                <a:lnTo>
                  <a:pt x="135" y="292"/>
                </a:lnTo>
                <a:cubicBezTo>
                  <a:pt x="145" y="292"/>
                  <a:pt x="152" y="285"/>
                  <a:pt x="152" y="275"/>
                </a:cubicBezTo>
                <a:lnTo>
                  <a:pt x="152" y="17"/>
                </a:lnTo>
                <a:cubicBezTo>
                  <a:pt x="152" y="8"/>
                  <a:pt x="145" y="0"/>
                  <a:pt x="135" y="0"/>
                </a:cubicBezTo>
                <a:close/>
                <a:moveTo>
                  <a:pt x="143" y="275"/>
                </a:moveTo>
                <a:cubicBezTo>
                  <a:pt x="143" y="280"/>
                  <a:pt x="140" y="284"/>
                  <a:pt x="135" y="284"/>
                </a:cubicBezTo>
                <a:lnTo>
                  <a:pt x="17" y="284"/>
                </a:lnTo>
                <a:cubicBezTo>
                  <a:pt x="12" y="284"/>
                  <a:pt x="9" y="280"/>
                  <a:pt x="9" y="275"/>
                </a:cubicBezTo>
                <a:lnTo>
                  <a:pt x="9" y="17"/>
                </a:lnTo>
                <a:cubicBezTo>
                  <a:pt x="9" y="12"/>
                  <a:pt x="12" y="9"/>
                  <a:pt x="17" y="9"/>
                </a:cubicBezTo>
                <a:lnTo>
                  <a:pt x="135" y="9"/>
                </a:lnTo>
                <a:cubicBezTo>
                  <a:pt x="140" y="9"/>
                  <a:pt x="143" y="12"/>
                  <a:pt x="143" y="17"/>
                </a:cubicBezTo>
                <a:lnTo>
                  <a:pt x="143" y="275"/>
                </a:lnTo>
                <a:close/>
                <a:moveTo>
                  <a:pt x="31" y="66"/>
                </a:moveTo>
                <a:lnTo>
                  <a:pt x="122" y="66"/>
                </a:lnTo>
                <a:cubicBezTo>
                  <a:pt x="125" y="66"/>
                  <a:pt x="128" y="63"/>
                  <a:pt x="128" y="60"/>
                </a:cubicBezTo>
                <a:lnTo>
                  <a:pt x="128" y="29"/>
                </a:lnTo>
                <a:cubicBezTo>
                  <a:pt x="128" y="26"/>
                  <a:pt x="125" y="23"/>
                  <a:pt x="122" y="23"/>
                </a:cubicBezTo>
                <a:lnTo>
                  <a:pt x="31" y="23"/>
                </a:lnTo>
                <a:cubicBezTo>
                  <a:pt x="27" y="23"/>
                  <a:pt x="25" y="26"/>
                  <a:pt x="25" y="29"/>
                </a:cubicBezTo>
                <a:lnTo>
                  <a:pt x="25" y="60"/>
                </a:lnTo>
                <a:cubicBezTo>
                  <a:pt x="25" y="63"/>
                  <a:pt x="27" y="66"/>
                  <a:pt x="31" y="66"/>
                </a:cubicBezTo>
                <a:close/>
                <a:moveTo>
                  <a:pt x="105" y="56"/>
                </a:moveTo>
                <a:lnTo>
                  <a:pt x="122" y="56"/>
                </a:lnTo>
                <a:lnTo>
                  <a:pt x="122" y="60"/>
                </a:lnTo>
                <a:lnTo>
                  <a:pt x="105" y="60"/>
                </a:lnTo>
                <a:lnTo>
                  <a:pt x="105" y="56"/>
                </a:lnTo>
                <a:close/>
                <a:moveTo>
                  <a:pt x="31" y="126"/>
                </a:moveTo>
                <a:lnTo>
                  <a:pt x="122" y="126"/>
                </a:lnTo>
                <a:cubicBezTo>
                  <a:pt x="125" y="126"/>
                  <a:pt x="128" y="124"/>
                  <a:pt x="128" y="121"/>
                </a:cubicBezTo>
                <a:lnTo>
                  <a:pt x="128" y="90"/>
                </a:lnTo>
                <a:cubicBezTo>
                  <a:pt x="128" y="87"/>
                  <a:pt x="125" y="84"/>
                  <a:pt x="122" y="84"/>
                </a:cubicBezTo>
                <a:lnTo>
                  <a:pt x="31" y="84"/>
                </a:lnTo>
                <a:cubicBezTo>
                  <a:pt x="27" y="84"/>
                  <a:pt x="25" y="87"/>
                  <a:pt x="25" y="90"/>
                </a:cubicBezTo>
                <a:lnTo>
                  <a:pt x="25" y="121"/>
                </a:lnTo>
                <a:cubicBezTo>
                  <a:pt x="25" y="124"/>
                  <a:pt x="27" y="126"/>
                  <a:pt x="31" y="126"/>
                </a:cubicBezTo>
                <a:close/>
                <a:moveTo>
                  <a:pt x="103" y="118"/>
                </a:moveTo>
                <a:lnTo>
                  <a:pt x="120" y="118"/>
                </a:lnTo>
                <a:lnTo>
                  <a:pt x="120" y="122"/>
                </a:lnTo>
                <a:lnTo>
                  <a:pt x="103" y="122"/>
                </a:lnTo>
                <a:lnTo>
                  <a:pt x="103" y="118"/>
                </a:lnTo>
                <a:close/>
                <a:moveTo>
                  <a:pt x="77" y="229"/>
                </a:moveTo>
                <a:cubicBezTo>
                  <a:pt x="67" y="229"/>
                  <a:pt x="58" y="237"/>
                  <a:pt x="58" y="247"/>
                </a:cubicBezTo>
                <a:cubicBezTo>
                  <a:pt x="58" y="257"/>
                  <a:pt x="67" y="265"/>
                  <a:pt x="77" y="265"/>
                </a:cubicBezTo>
                <a:cubicBezTo>
                  <a:pt x="87" y="265"/>
                  <a:pt x="95" y="257"/>
                  <a:pt x="95" y="247"/>
                </a:cubicBezTo>
                <a:cubicBezTo>
                  <a:pt x="95" y="237"/>
                  <a:pt x="87" y="229"/>
                  <a:pt x="77" y="229"/>
                </a:cubicBezTo>
                <a:close/>
                <a:moveTo>
                  <a:pt x="77" y="257"/>
                </a:moveTo>
                <a:cubicBezTo>
                  <a:pt x="71" y="257"/>
                  <a:pt x="67" y="252"/>
                  <a:pt x="67" y="247"/>
                </a:cubicBezTo>
                <a:cubicBezTo>
                  <a:pt x="67" y="242"/>
                  <a:pt x="71" y="238"/>
                  <a:pt x="77" y="238"/>
                </a:cubicBezTo>
                <a:cubicBezTo>
                  <a:pt x="82" y="238"/>
                  <a:pt x="86" y="242"/>
                  <a:pt x="86" y="247"/>
                </a:cubicBezTo>
                <a:cubicBezTo>
                  <a:pt x="86" y="252"/>
                  <a:pt x="82" y="257"/>
                  <a:pt x="77" y="257"/>
                </a:cubicBezTo>
                <a:close/>
                <a:moveTo>
                  <a:pt x="25" y="199"/>
                </a:moveTo>
                <a:lnTo>
                  <a:pt x="128" y="199"/>
                </a:lnTo>
                <a:lnTo>
                  <a:pt x="128" y="207"/>
                </a:lnTo>
                <a:lnTo>
                  <a:pt x="25" y="207"/>
                </a:lnTo>
                <a:lnTo>
                  <a:pt x="25" y="199"/>
                </a:lnTo>
                <a:close/>
                <a:moveTo>
                  <a:pt x="25" y="176"/>
                </a:moveTo>
                <a:lnTo>
                  <a:pt x="128" y="176"/>
                </a:lnTo>
                <a:lnTo>
                  <a:pt x="128" y="185"/>
                </a:lnTo>
                <a:lnTo>
                  <a:pt x="25" y="185"/>
                </a:lnTo>
                <a:lnTo>
                  <a:pt x="25" y="176"/>
                </a:lnTo>
                <a:close/>
                <a:moveTo>
                  <a:pt x="25" y="153"/>
                </a:moveTo>
                <a:lnTo>
                  <a:pt x="128" y="153"/>
                </a:lnTo>
                <a:lnTo>
                  <a:pt x="128" y="162"/>
                </a:lnTo>
                <a:lnTo>
                  <a:pt x="25" y="162"/>
                </a:lnTo>
                <a:lnTo>
                  <a:pt x="25" y="15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09600" fontAlgn="base"/>
            <a:endParaRPr lang="en-US" sz="1000">
              <a:latin typeface="微软雅黑" panose="020B0503020204020204" charset="-122"/>
              <a:ea typeface="微软雅黑" panose="020B0503020204020204" charset="-122"/>
              <a:sym typeface="Times New Roman" panose="02020603050405020304" charset="0"/>
            </a:endParaRPr>
          </a:p>
        </p:txBody>
      </p:sp>
      <p:sp>
        <p:nvSpPr>
          <p:cNvPr id="37" name="文本框 36"/>
          <p:cNvSpPr txBox="1"/>
          <p:nvPr>
            <p:custDataLst>
              <p:tags r:id="rId12"/>
            </p:custDataLst>
          </p:nvPr>
        </p:nvSpPr>
        <p:spPr>
          <a:xfrm>
            <a:off x="4084754" y="6120344"/>
            <a:ext cx="996332" cy="1536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09600" fontAlgn="base"/>
            <a:r>
              <a:rPr kumimoji="1" lang="zh-CN" altLang="en-US" sz="100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 charset="0"/>
              </a:rPr>
              <a:t>集团</a:t>
            </a:r>
            <a:r>
              <a:rPr kumimoji="1" lang="en-US" altLang="zh-CN" sz="100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 charset="0"/>
              </a:rPr>
              <a:t>-</a:t>
            </a:r>
            <a:r>
              <a:rPr kumimoji="1" lang="zh-CN" altLang="en-US" sz="100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 charset="0"/>
              </a:rPr>
              <a:t>虚拟算力</a:t>
            </a:r>
            <a:endParaRPr kumimoji="1" lang="en-US" altLang="zh-CN"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imes New Roman" panose="02020603050405020304" charset="0"/>
            </a:endParaRPr>
          </a:p>
        </p:txBody>
      </p:sp>
      <p:sp>
        <p:nvSpPr>
          <p:cNvPr id="38" name="矩形: 圆角 126"/>
          <p:cNvSpPr/>
          <p:nvPr/>
        </p:nvSpPr>
        <p:spPr>
          <a:xfrm>
            <a:off x="6267450" y="6054603"/>
            <a:ext cx="2393692" cy="289252"/>
          </a:xfrm>
          <a:prstGeom prst="roundRect">
            <a:avLst>
              <a:gd name="adj" fmla="val 2857"/>
            </a:avLst>
          </a:pr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39" name="computer-case_1480"/>
          <p:cNvSpPr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7847577" y="6102998"/>
            <a:ext cx="164969" cy="152435"/>
          </a:xfrm>
          <a:custGeom>
            <a:avLst/>
            <a:gdLst>
              <a:gd name="T0" fmla="*/ 155 w 248"/>
              <a:gd name="T1" fmla="*/ 279 h 292"/>
              <a:gd name="T2" fmla="*/ 248 w 248"/>
              <a:gd name="T3" fmla="*/ 50 h 292"/>
              <a:gd name="T4" fmla="*/ 242 w 248"/>
              <a:gd name="T5" fmla="*/ 37 h 292"/>
              <a:gd name="T6" fmla="*/ 154 w 248"/>
              <a:gd name="T7" fmla="*/ 11 h 292"/>
              <a:gd name="T8" fmla="*/ 242 w 248"/>
              <a:gd name="T9" fmla="*/ 37 h 292"/>
              <a:gd name="T10" fmla="*/ 17 w 248"/>
              <a:gd name="T11" fmla="*/ 0 h 292"/>
              <a:gd name="T12" fmla="*/ 0 w 248"/>
              <a:gd name="T13" fmla="*/ 275 h 292"/>
              <a:gd name="T14" fmla="*/ 135 w 248"/>
              <a:gd name="T15" fmla="*/ 292 h 292"/>
              <a:gd name="T16" fmla="*/ 152 w 248"/>
              <a:gd name="T17" fmla="*/ 17 h 292"/>
              <a:gd name="T18" fmla="*/ 143 w 248"/>
              <a:gd name="T19" fmla="*/ 275 h 292"/>
              <a:gd name="T20" fmla="*/ 17 w 248"/>
              <a:gd name="T21" fmla="*/ 284 h 292"/>
              <a:gd name="T22" fmla="*/ 9 w 248"/>
              <a:gd name="T23" fmla="*/ 17 h 292"/>
              <a:gd name="T24" fmla="*/ 135 w 248"/>
              <a:gd name="T25" fmla="*/ 9 h 292"/>
              <a:gd name="T26" fmla="*/ 143 w 248"/>
              <a:gd name="T27" fmla="*/ 275 h 292"/>
              <a:gd name="T28" fmla="*/ 122 w 248"/>
              <a:gd name="T29" fmla="*/ 66 h 292"/>
              <a:gd name="T30" fmla="*/ 128 w 248"/>
              <a:gd name="T31" fmla="*/ 29 h 292"/>
              <a:gd name="T32" fmla="*/ 31 w 248"/>
              <a:gd name="T33" fmla="*/ 23 h 292"/>
              <a:gd name="T34" fmla="*/ 25 w 248"/>
              <a:gd name="T35" fmla="*/ 60 h 292"/>
              <a:gd name="T36" fmla="*/ 105 w 248"/>
              <a:gd name="T37" fmla="*/ 56 h 292"/>
              <a:gd name="T38" fmla="*/ 122 w 248"/>
              <a:gd name="T39" fmla="*/ 60 h 292"/>
              <a:gd name="T40" fmla="*/ 105 w 248"/>
              <a:gd name="T41" fmla="*/ 56 h 292"/>
              <a:gd name="T42" fmla="*/ 122 w 248"/>
              <a:gd name="T43" fmla="*/ 126 h 292"/>
              <a:gd name="T44" fmla="*/ 128 w 248"/>
              <a:gd name="T45" fmla="*/ 90 h 292"/>
              <a:gd name="T46" fmla="*/ 31 w 248"/>
              <a:gd name="T47" fmla="*/ 84 h 292"/>
              <a:gd name="T48" fmla="*/ 25 w 248"/>
              <a:gd name="T49" fmla="*/ 121 h 292"/>
              <a:gd name="T50" fmla="*/ 103 w 248"/>
              <a:gd name="T51" fmla="*/ 118 h 292"/>
              <a:gd name="T52" fmla="*/ 120 w 248"/>
              <a:gd name="T53" fmla="*/ 122 h 292"/>
              <a:gd name="T54" fmla="*/ 103 w 248"/>
              <a:gd name="T55" fmla="*/ 118 h 292"/>
              <a:gd name="T56" fmla="*/ 58 w 248"/>
              <a:gd name="T57" fmla="*/ 247 h 292"/>
              <a:gd name="T58" fmla="*/ 95 w 248"/>
              <a:gd name="T59" fmla="*/ 247 h 292"/>
              <a:gd name="T60" fmla="*/ 77 w 248"/>
              <a:gd name="T61" fmla="*/ 257 h 292"/>
              <a:gd name="T62" fmla="*/ 77 w 248"/>
              <a:gd name="T63" fmla="*/ 238 h 292"/>
              <a:gd name="T64" fmla="*/ 77 w 248"/>
              <a:gd name="T65" fmla="*/ 257 h 292"/>
              <a:gd name="T66" fmla="*/ 128 w 248"/>
              <a:gd name="T67" fmla="*/ 199 h 292"/>
              <a:gd name="T68" fmla="*/ 25 w 248"/>
              <a:gd name="T69" fmla="*/ 207 h 292"/>
              <a:gd name="T70" fmla="*/ 25 w 248"/>
              <a:gd name="T71" fmla="*/ 176 h 292"/>
              <a:gd name="T72" fmla="*/ 128 w 248"/>
              <a:gd name="T73" fmla="*/ 185 h 292"/>
              <a:gd name="T74" fmla="*/ 25 w 248"/>
              <a:gd name="T75" fmla="*/ 176 h 292"/>
              <a:gd name="T76" fmla="*/ 128 w 248"/>
              <a:gd name="T77" fmla="*/ 153 h 292"/>
              <a:gd name="T78" fmla="*/ 25 w 248"/>
              <a:gd name="T79" fmla="*/ 162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48" h="292">
                <a:moveTo>
                  <a:pt x="155" y="17"/>
                </a:moveTo>
                <a:lnTo>
                  <a:pt x="155" y="279"/>
                </a:lnTo>
                <a:lnTo>
                  <a:pt x="248" y="227"/>
                </a:lnTo>
                <a:lnTo>
                  <a:pt x="248" y="50"/>
                </a:lnTo>
                <a:lnTo>
                  <a:pt x="155" y="17"/>
                </a:lnTo>
                <a:close/>
                <a:moveTo>
                  <a:pt x="242" y="37"/>
                </a:moveTo>
                <a:cubicBezTo>
                  <a:pt x="237" y="35"/>
                  <a:pt x="149" y="2"/>
                  <a:pt x="149" y="2"/>
                </a:cubicBezTo>
                <a:cubicBezTo>
                  <a:pt x="149" y="2"/>
                  <a:pt x="154" y="5"/>
                  <a:pt x="154" y="11"/>
                </a:cubicBezTo>
                <a:lnTo>
                  <a:pt x="247" y="45"/>
                </a:lnTo>
                <a:cubicBezTo>
                  <a:pt x="247" y="45"/>
                  <a:pt x="247" y="39"/>
                  <a:pt x="242" y="37"/>
                </a:cubicBezTo>
                <a:close/>
                <a:moveTo>
                  <a:pt x="135" y="0"/>
                </a:moveTo>
                <a:lnTo>
                  <a:pt x="17" y="0"/>
                </a:lnTo>
                <a:cubicBezTo>
                  <a:pt x="8" y="0"/>
                  <a:pt x="0" y="8"/>
                  <a:pt x="0" y="17"/>
                </a:cubicBezTo>
                <a:lnTo>
                  <a:pt x="0" y="275"/>
                </a:lnTo>
                <a:cubicBezTo>
                  <a:pt x="0" y="285"/>
                  <a:pt x="8" y="292"/>
                  <a:pt x="17" y="292"/>
                </a:cubicBezTo>
                <a:lnTo>
                  <a:pt x="135" y="292"/>
                </a:lnTo>
                <a:cubicBezTo>
                  <a:pt x="145" y="292"/>
                  <a:pt x="152" y="285"/>
                  <a:pt x="152" y="275"/>
                </a:cubicBezTo>
                <a:lnTo>
                  <a:pt x="152" y="17"/>
                </a:lnTo>
                <a:cubicBezTo>
                  <a:pt x="152" y="8"/>
                  <a:pt x="145" y="0"/>
                  <a:pt x="135" y="0"/>
                </a:cubicBezTo>
                <a:close/>
                <a:moveTo>
                  <a:pt x="143" y="275"/>
                </a:moveTo>
                <a:cubicBezTo>
                  <a:pt x="143" y="280"/>
                  <a:pt x="140" y="284"/>
                  <a:pt x="135" y="284"/>
                </a:cubicBezTo>
                <a:lnTo>
                  <a:pt x="17" y="284"/>
                </a:lnTo>
                <a:cubicBezTo>
                  <a:pt x="12" y="284"/>
                  <a:pt x="9" y="280"/>
                  <a:pt x="9" y="275"/>
                </a:cubicBezTo>
                <a:lnTo>
                  <a:pt x="9" y="17"/>
                </a:lnTo>
                <a:cubicBezTo>
                  <a:pt x="9" y="12"/>
                  <a:pt x="12" y="9"/>
                  <a:pt x="17" y="9"/>
                </a:cubicBezTo>
                <a:lnTo>
                  <a:pt x="135" y="9"/>
                </a:lnTo>
                <a:cubicBezTo>
                  <a:pt x="140" y="9"/>
                  <a:pt x="143" y="12"/>
                  <a:pt x="143" y="17"/>
                </a:cubicBezTo>
                <a:lnTo>
                  <a:pt x="143" y="275"/>
                </a:lnTo>
                <a:close/>
                <a:moveTo>
                  <a:pt x="31" y="66"/>
                </a:moveTo>
                <a:lnTo>
                  <a:pt x="122" y="66"/>
                </a:lnTo>
                <a:cubicBezTo>
                  <a:pt x="125" y="66"/>
                  <a:pt x="128" y="63"/>
                  <a:pt x="128" y="60"/>
                </a:cubicBezTo>
                <a:lnTo>
                  <a:pt x="128" y="29"/>
                </a:lnTo>
                <a:cubicBezTo>
                  <a:pt x="128" y="26"/>
                  <a:pt x="125" y="23"/>
                  <a:pt x="122" y="23"/>
                </a:cubicBezTo>
                <a:lnTo>
                  <a:pt x="31" y="23"/>
                </a:lnTo>
                <a:cubicBezTo>
                  <a:pt x="27" y="23"/>
                  <a:pt x="25" y="26"/>
                  <a:pt x="25" y="29"/>
                </a:cubicBezTo>
                <a:lnTo>
                  <a:pt x="25" y="60"/>
                </a:lnTo>
                <a:cubicBezTo>
                  <a:pt x="25" y="63"/>
                  <a:pt x="27" y="66"/>
                  <a:pt x="31" y="66"/>
                </a:cubicBezTo>
                <a:close/>
                <a:moveTo>
                  <a:pt x="105" y="56"/>
                </a:moveTo>
                <a:lnTo>
                  <a:pt x="122" y="56"/>
                </a:lnTo>
                <a:lnTo>
                  <a:pt x="122" y="60"/>
                </a:lnTo>
                <a:lnTo>
                  <a:pt x="105" y="60"/>
                </a:lnTo>
                <a:lnTo>
                  <a:pt x="105" y="56"/>
                </a:lnTo>
                <a:close/>
                <a:moveTo>
                  <a:pt x="31" y="126"/>
                </a:moveTo>
                <a:lnTo>
                  <a:pt x="122" y="126"/>
                </a:lnTo>
                <a:cubicBezTo>
                  <a:pt x="125" y="126"/>
                  <a:pt x="128" y="124"/>
                  <a:pt x="128" y="121"/>
                </a:cubicBezTo>
                <a:lnTo>
                  <a:pt x="128" y="90"/>
                </a:lnTo>
                <a:cubicBezTo>
                  <a:pt x="128" y="87"/>
                  <a:pt x="125" y="84"/>
                  <a:pt x="122" y="84"/>
                </a:cubicBezTo>
                <a:lnTo>
                  <a:pt x="31" y="84"/>
                </a:lnTo>
                <a:cubicBezTo>
                  <a:pt x="27" y="84"/>
                  <a:pt x="25" y="87"/>
                  <a:pt x="25" y="90"/>
                </a:cubicBezTo>
                <a:lnTo>
                  <a:pt x="25" y="121"/>
                </a:lnTo>
                <a:cubicBezTo>
                  <a:pt x="25" y="124"/>
                  <a:pt x="27" y="126"/>
                  <a:pt x="31" y="126"/>
                </a:cubicBezTo>
                <a:close/>
                <a:moveTo>
                  <a:pt x="103" y="118"/>
                </a:moveTo>
                <a:lnTo>
                  <a:pt x="120" y="118"/>
                </a:lnTo>
                <a:lnTo>
                  <a:pt x="120" y="122"/>
                </a:lnTo>
                <a:lnTo>
                  <a:pt x="103" y="122"/>
                </a:lnTo>
                <a:lnTo>
                  <a:pt x="103" y="118"/>
                </a:lnTo>
                <a:close/>
                <a:moveTo>
                  <a:pt x="77" y="229"/>
                </a:moveTo>
                <a:cubicBezTo>
                  <a:pt x="67" y="229"/>
                  <a:pt x="58" y="237"/>
                  <a:pt x="58" y="247"/>
                </a:cubicBezTo>
                <a:cubicBezTo>
                  <a:pt x="58" y="257"/>
                  <a:pt x="67" y="265"/>
                  <a:pt x="77" y="265"/>
                </a:cubicBezTo>
                <a:cubicBezTo>
                  <a:pt x="87" y="265"/>
                  <a:pt x="95" y="257"/>
                  <a:pt x="95" y="247"/>
                </a:cubicBezTo>
                <a:cubicBezTo>
                  <a:pt x="95" y="237"/>
                  <a:pt x="87" y="229"/>
                  <a:pt x="77" y="229"/>
                </a:cubicBezTo>
                <a:close/>
                <a:moveTo>
                  <a:pt x="77" y="257"/>
                </a:moveTo>
                <a:cubicBezTo>
                  <a:pt x="71" y="257"/>
                  <a:pt x="67" y="252"/>
                  <a:pt x="67" y="247"/>
                </a:cubicBezTo>
                <a:cubicBezTo>
                  <a:pt x="67" y="242"/>
                  <a:pt x="71" y="238"/>
                  <a:pt x="77" y="238"/>
                </a:cubicBezTo>
                <a:cubicBezTo>
                  <a:pt x="82" y="238"/>
                  <a:pt x="86" y="242"/>
                  <a:pt x="86" y="247"/>
                </a:cubicBezTo>
                <a:cubicBezTo>
                  <a:pt x="86" y="252"/>
                  <a:pt x="82" y="257"/>
                  <a:pt x="77" y="257"/>
                </a:cubicBezTo>
                <a:close/>
                <a:moveTo>
                  <a:pt x="25" y="199"/>
                </a:moveTo>
                <a:lnTo>
                  <a:pt x="128" y="199"/>
                </a:lnTo>
                <a:lnTo>
                  <a:pt x="128" y="207"/>
                </a:lnTo>
                <a:lnTo>
                  <a:pt x="25" y="207"/>
                </a:lnTo>
                <a:lnTo>
                  <a:pt x="25" y="199"/>
                </a:lnTo>
                <a:close/>
                <a:moveTo>
                  <a:pt x="25" y="176"/>
                </a:moveTo>
                <a:lnTo>
                  <a:pt x="128" y="176"/>
                </a:lnTo>
                <a:lnTo>
                  <a:pt x="128" y="185"/>
                </a:lnTo>
                <a:lnTo>
                  <a:pt x="25" y="185"/>
                </a:lnTo>
                <a:lnTo>
                  <a:pt x="25" y="176"/>
                </a:lnTo>
                <a:close/>
                <a:moveTo>
                  <a:pt x="25" y="153"/>
                </a:moveTo>
                <a:lnTo>
                  <a:pt x="128" y="153"/>
                </a:lnTo>
                <a:lnTo>
                  <a:pt x="128" y="162"/>
                </a:lnTo>
                <a:lnTo>
                  <a:pt x="25" y="162"/>
                </a:lnTo>
                <a:lnTo>
                  <a:pt x="25" y="15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09600" fontAlgn="base"/>
            <a:endParaRPr lang="en-US" sz="1000">
              <a:latin typeface="微软雅黑" panose="020B0503020204020204" charset="-122"/>
              <a:ea typeface="微软雅黑" panose="020B0503020204020204" charset="-122"/>
              <a:sym typeface="Times New Roman" panose="02020603050405020304" charset="0"/>
            </a:endParaRPr>
          </a:p>
        </p:txBody>
      </p:sp>
      <p:sp>
        <p:nvSpPr>
          <p:cNvPr id="40" name="computer-case_1480"/>
          <p:cNvSpPr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8080866" y="6102998"/>
            <a:ext cx="164969" cy="152435"/>
          </a:xfrm>
          <a:custGeom>
            <a:avLst/>
            <a:gdLst>
              <a:gd name="T0" fmla="*/ 155 w 248"/>
              <a:gd name="T1" fmla="*/ 279 h 292"/>
              <a:gd name="T2" fmla="*/ 248 w 248"/>
              <a:gd name="T3" fmla="*/ 50 h 292"/>
              <a:gd name="T4" fmla="*/ 242 w 248"/>
              <a:gd name="T5" fmla="*/ 37 h 292"/>
              <a:gd name="T6" fmla="*/ 154 w 248"/>
              <a:gd name="T7" fmla="*/ 11 h 292"/>
              <a:gd name="T8" fmla="*/ 242 w 248"/>
              <a:gd name="T9" fmla="*/ 37 h 292"/>
              <a:gd name="T10" fmla="*/ 17 w 248"/>
              <a:gd name="T11" fmla="*/ 0 h 292"/>
              <a:gd name="T12" fmla="*/ 0 w 248"/>
              <a:gd name="T13" fmla="*/ 275 h 292"/>
              <a:gd name="T14" fmla="*/ 135 w 248"/>
              <a:gd name="T15" fmla="*/ 292 h 292"/>
              <a:gd name="T16" fmla="*/ 152 w 248"/>
              <a:gd name="T17" fmla="*/ 17 h 292"/>
              <a:gd name="T18" fmla="*/ 143 w 248"/>
              <a:gd name="T19" fmla="*/ 275 h 292"/>
              <a:gd name="T20" fmla="*/ 17 w 248"/>
              <a:gd name="T21" fmla="*/ 284 h 292"/>
              <a:gd name="T22" fmla="*/ 9 w 248"/>
              <a:gd name="T23" fmla="*/ 17 h 292"/>
              <a:gd name="T24" fmla="*/ 135 w 248"/>
              <a:gd name="T25" fmla="*/ 9 h 292"/>
              <a:gd name="T26" fmla="*/ 143 w 248"/>
              <a:gd name="T27" fmla="*/ 275 h 292"/>
              <a:gd name="T28" fmla="*/ 122 w 248"/>
              <a:gd name="T29" fmla="*/ 66 h 292"/>
              <a:gd name="T30" fmla="*/ 128 w 248"/>
              <a:gd name="T31" fmla="*/ 29 h 292"/>
              <a:gd name="T32" fmla="*/ 31 w 248"/>
              <a:gd name="T33" fmla="*/ 23 h 292"/>
              <a:gd name="T34" fmla="*/ 25 w 248"/>
              <a:gd name="T35" fmla="*/ 60 h 292"/>
              <a:gd name="T36" fmla="*/ 105 w 248"/>
              <a:gd name="T37" fmla="*/ 56 h 292"/>
              <a:gd name="T38" fmla="*/ 122 w 248"/>
              <a:gd name="T39" fmla="*/ 60 h 292"/>
              <a:gd name="T40" fmla="*/ 105 w 248"/>
              <a:gd name="T41" fmla="*/ 56 h 292"/>
              <a:gd name="T42" fmla="*/ 122 w 248"/>
              <a:gd name="T43" fmla="*/ 126 h 292"/>
              <a:gd name="T44" fmla="*/ 128 w 248"/>
              <a:gd name="T45" fmla="*/ 90 h 292"/>
              <a:gd name="T46" fmla="*/ 31 w 248"/>
              <a:gd name="T47" fmla="*/ 84 h 292"/>
              <a:gd name="T48" fmla="*/ 25 w 248"/>
              <a:gd name="T49" fmla="*/ 121 h 292"/>
              <a:gd name="T50" fmla="*/ 103 w 248"/>
              <a:gd name="T51" fmla="*/ 118 h 292"/>
              <a:gd name="T52" fmla="*/ 120 w 248"/>
              <a:gd name="T53" fmla="*/ 122 h 292"/>
              <a:gd name="T54" fmla="*/ 103 w 248"/>
              <a:gd name="T55" fmla="*/ 118 h 292"/>
              <a:gd name="T56" fmla="*/ 58 w 248"/>
              <a:gd name="T57" fmla="*/ 247 h 292"/>
              <a:gd name="T58" fmla="*/ 95 w 248"/>
              <a:gd name="T59" fmla="*/ 247 h 292"/>
              <a:gd name="T60" fmla="*/ 77 w 248"/>
              <a:gd name="T61" fmla="*/ 257 h 292"/>
              <a:gd name="T62" fmla="*/ 77 w 248"/>
              <a:gd name="T63" fmla="*/ 238 h 292"/>
              <a:gd name="T64" fmla="*/ 77 w 248"/>
              <a:gd name="T65" fmla="*/ 257 h 292"/>
              <a:gd name="T66" fmla="*/ 128 w 248"/>
              <a:gd name="T67" fmla="*/ 199 h 292"/>
              <a:gd name="T68" fmla="*/ 25 w 248"/>
              <a:gd name="T69" fmla="*/ 207 h 292"/>
              <a:gd name="T70" fmla="*/ 25 w 248"/>
              <a:gd name="T71" fmla="*/ 176 h 292"/>
              <a:gd name="T72" fmla="*/ 128 w 248"/>
              <a:gd name="T73" fmla="*/ 185 h 292"/>
              <a:gd name="T74" fmla="*/ 25 w 248"/>
              <a:gd name="T75" fmla="*/ 176 h 292"/>
              <a:gd name="T76" fmla="*/ 128 w 248"/>
              <a:gd name="T77" fmla="*/ 153 h 292"/>
              <a:gd name="T78" fmla="*/ 25 w 248"/>
              <a:gd name="T79" fmla="*/ 162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48" h="292">
                <a:moveTo>
                  <a:pt x="155" y="17"/>
                </a:moveTo>
                <a:lnTo>
                  <a:pt x="155" y="279"/>
                </a:lnTo>
                <a:lnTo>
                  <a:pt x="248" y="227"/>
                </a:lnTo>
                <a:lnTo>
                  <a:pt x="248" y="50"/>
                </a:lnTo>
                <a:lnTo>
                  <a:pt x="155" y="17"/>
                </a:lnTo>
                <a:close/>
                <a:moveTo>
                  <a:pt x="242" y="37"/>
                </a:moveTo>
                <a:cubicBezTo>
                  <a:pt x="237" y="35"/>
                  <a:pt x="149" y="2"/>
                  <a:pt x="149" y="2"/>
                </a:cubicBezTo>
                <a:cubicBezTo>
                  <a:pt x="149" y="2"/>
                  <a:pt x="154" y="5"/>
                  <a:pt x="154" y="11"/>
                </a:cubicBezTo>
                <a:lnTo>
                  <a:pt x="247" y="45"/>
                </a:lnTo>
                <a:cubicBezTo>
                  <a:pt x="247" y="45"/>
                  <a:pt x="247" y="39"/>
                  <a:pt x="242" y="37"/>
                </a:cubicBezTo>
                <a:close/>
                <a:moveTo>
                  <a:pt x="135" y="0"/>
                </a:moveTo>
                <a:lnTo>
                  <a:pt x="17" y="0"/>
                </a:lnTo>
                <a:cubicBezTo>
                  <a:pt x="8" y="0"/>
                  <a:pt x="0" y="8"/>
                  <a:pt x="0" y="17"/>
                </a:cubicBezTo>
                <a:lnTo>
                  <a:pt x="0" y="275"/>
                </a:lnTo>
                <a:cubicBezTo>
                  <a:pt x="0" y="285"/>
                  <a:pt x="8" y="292"/>
                  <a:pt x="17" y="292"/>
                </a:cubicBezTo>
                <a:lnTo>
                  <a:pt x="135" y="292"/>
                </a:lnTo>
                <a:cubicBezTo>
                  <a:pt x="145" y="292"/>
                  <a:pt x="152" y="285"/>
                  <a:pt x="152" y="275"/>
                </a:cubicBezTo>
                <a:lnTo>
                  <a:pt x="152" y="17"/>
                </a:lnTo>
                <a:cubicBezTo>
                  <a:pt x="152" y="8"/>
                  <a:pt x="145" y="0"/>
                  <a:pt x="135" y="0"/>
                </a:cubicBezTo>
                <a:close/>
                <a:moveTo>
                  <a:pt x="143" y="275"/>
                </a:moveTo>
                <a:cubicBezTo>
                  <a:pt x="143" y="280"/>
                  <a:pt x="140" y="284"/>
                  <a:pt x="135" y="284"/>
                </a:cubicBezTo>
                <a:lnTo>
                  <a:pt x="17" y="284"/>
                </a:lnTo>
                <a:cubicBezTo>
                  <a:pt x="12" y="284"/>
                  <a:pt x="9" y="280"/>
                  <a:pt x="9" y="275"/>
                </a:cubicBezTo>
                <a:lnTo>
                  <a:pt x="9" y="17"/>
                </a:lnTo>
                <a:cubicBezTo>
                  <a:pt x="9" y="12"/>
                  <a:pt x="12" y="9"/>
                  <a:pt x="17" y="9"/>
                </a:cubicBezTo>
                <a:lnTo>
                  <a:pt x="135" y="9"/>
                </a:lnTo>
                <a:cubicBezTo>
                  <a:pt x="140" y="9"/>
                  <a:pt x="143" y="12"/>
                  <a:pt x="143" y="17"/>
                </a:cubicBezTo>
                <a:lnTo>
                  <a:pt x="143" y="275"/>
                </a:lnTo>
                <a:close/>
                <a:moveTo>
                  <a:pt x="31" y="66"/>
                </a:moveTo>
                <a:lnTo>
                  <a:pt x="122" y="66"/>
                </a:lnTo>
                <a:cubicBezTo>
                  <a:pt x="125" y="66"/>
                  <a:pt x="128" y="63"/>
                  <a:pt x="128" y="60"/>
                </a:cubicBezTo>
                <a:lnTo>
                  <a:pt x="128" y="29"/>
                </a:lnTo>
                <a:cubicBezTo>
                  <a:pt x="128" y="26"/>
                  <a:pt x="125" y="23"/>
                  <a:pt x="122" y="23"/>
                </a:cubicBezTo>
                <a:lnTo>
                  <a:pt x="31" y="23"/>
                </a:lnTo>
                <a:cubicBezTo>
                  <a:pt x="27" y="23"/>
                  <a:pt x="25" y="26"/>
                  <a:pt x="25" y="29"/>
                </a:cubicBezTo>
                <a:lnTo>
                  <a:pt x="25" y="60"/>
                </a:lnTo>
                <a:cubicBezTo>
                  <a:pt x="25" y="63"/>
                  <a:pt x="27" y="66"/>
                  <a:pt x="31" y="66"/>
                </a:cubicBezTo>
                <a:close/>
                <a:moveTo>
                  <a:pt x="105" y="56"/>
                </a:moveTo>
                <a:lnTo>
                  <a:pt x="122" y="56"/>
                </a:lnTo>
                <a:lnTo>
                  <a:pt x="122" y="60"/>
                </a:lnTo>
                <a:lnTo>
                  <a:pt x="105" y="60"/>
                </a:lnTo>
                <a:lnTo>
                  <a:pt x="105" y="56"/>
                </a:lnTo>
                <a:close/>
                <a:moveTo>
                  <a:pt x="31" y="126"/>
                </a:moveTo>
                <a:lnTo>
                  <a:pt x="122" y="126"/>
                </a:lnTo>
                <a:cubicBezTo>
                  <a:pt x="125" y="126"/>
                  <a:pt x="128" y="124"/>
                  <a:pt x="128" y="121"/>
                </a:cubicBezTo>
                <a:lnTo>
                  <a:pt x="128" y="90"/>
                </a:lnTo>
                <a:cubicBezTo>
                  <a:pt x="128" y="87"/>
                  <a:pt x="125" y="84"/>
                  <a:pt x="122" y="84"/>
                </a:cubicBezTo>
                <a:lnTo>
                  <a:pt x="31" y="84"/>
                </a:lnTo>
                <a:cubicBezTo>
                  <a:pt x="27" y="84"/>
                  <a:pt x="25" y="87"/>
                  <a:pt x="25" y="90"/>
                </a:cubicBezTo>
                <a:lnTo>
                  <a:pt x="25" y="121"/>
                </a:lnTo>
                <a:cubicBezTo>
                  <a:pt x="25" y="124"/>
                  <a:pt x="27" y="126"/>
                  <a:pt x="31" y="126"/>
                </a:cubicBezTo>
                <a:close/>
                <a:moveTo>
                  <a:pt x="103" y="118"/>
                </a:moveTo>
                <a:lnTo>
                  <a:pt x="120" y="118"/>
                </a:lnTo>
                <a:lnTo>
                  <a:pt x="120" y="122"/>
                </a:lnTo>
                <a:lnTo>
                  <a:pt x="103" y="122"/>
                </a:lnTo>
                <a:lnTo>
                  <a:pt x="103" y="118"/>
                </a:lnTo>
                <a:close/>
                <a:moveTo>
                  <a:pt x="77" y="229"/>
                </a:moveTo>
                <a:cubicBezTo>
                  <a:pt x="67" y="229"/>
                  <a:pt x="58" y="237"/>
                  <a:pt x="58" y="247"/>
                </a:cubicBezTo>
                <a:cubicBezTo>
                  <a:pt x="58" y="257"/>
                  <a:pt x="67" y="265"/>
                  <a:pt x="77" y="265"/>
                </a:cubicBezTo>
                <a:cubicBezTo>
                  <a:pt x="87" y="265"/>
                  <a:pt x="95" y="257"/>
                  <a:pt x="95" y="247"/>
                </a:cubicBezTo>
                <a:cubicBezTo>
                  <a:pt x="95" y="237"/>
                  <a:pt x="87" y="229"/>
                  <a:pt x="77" y="229"/>
                </a:cubicBezTo>
                <a:close/>
                <a:moveTo>
                  <a:pt x="77" y="257"/>
                </a:moveTo>
                <a:cubicBezTo>
                  <a:pt x="71" y="257"/>
                  <a:pt x="67" y="252"/>
                  <a:pt x="67" y="247"/>
                </a:cubicBezTo>
                <a:cubicBezTo>
                  <a:pt x="67" y="242"/>
                  <a:pt x="71" y="238"/>
                  <a:pt x="77" y="238"/>
                </a:cubicBezTo>
                <a:cubicBezTo>
                  <a:pt x="82" y="238"/>
                  <a:pt x="86" y="242"/>
                  <a:pt x="86" y="247"/>
                </a:cubicBezTo>
                <a:cubicBezTo>
                  <a:pt x="86" y="252"/>
                  <a:pt x="82" y="257"/>
                  <a:pt x="77" y="257"/>
                </a:cubicBezTo>
                <a:close/>
                <a:moveTo>
                  <a:pt x="25" y="199"/>
                </a:moveTo>
                <a:lnTo>
                  <a:pt x="128" y="199"/>
                </a:lnTo>
                <a:lnTo>
                  <a:pt x="128" y="207"/>
                </a:lnTo>
                <a:lnTo>
                  <a:pt x="25" y="207"/>
                </a:lnTo>
                <a:lnTo>
                  <a:pt x="25" y="199"/>
                </a:lnTo>
                <a:close/>
                <a:moveTo>
                  <a:pt x="25" y="176"/>
                </a:moveTo>
                <a:lnTo>
                  <a:pt x="128" y="176"/>
                </a:lnTo>
                <a:lnTo>
                  <a:pt x="128" y="185"/>
                </a:lnTo>
                <a:lnTo>
                  <a:pt x="25" y="185"/>
                </a:lnTo>
                <a:lnTo>
                  <a:pt x="25" y="176"/>
                </a:lnTo>
                <a:close/>
                <a:moveTo>
                  <a:pt x="25" y="153"/>
                </a:moveTo>
                <a:lnTo>
                  <a:pt x="128" y="153"/>
                </a:lnTo>
                <a:lnTo>
                  <a:pt x="128" y="162"/>
                </a:lnTo>
                <a:lnTo>
                  <a:pt x="25" y="162"/>
                </a:lnTo>
                <a:lnTo>
                  <a:pt x="25" y="15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09600" fontAlgn="base"/>
            <a:endParaRPr lang="en-US" sz="1000">
              <a:latin typeface="微软雅黑" panose="020B0503020204020204" charset="-122"/>
              <a:ea typeface="微软雅黑" panose="020B0503020204020204" charset="-122"/>
              <a:sym typeface="Times New Roman" panose="02020603050405020304" charset="0"/>
            </a:endParaRPr>
          </a:p>
        </p:txBody>
      </p:sp>
      <p:sp>
        <p:nvSpPr>
          <p:cNvPr id="41" name="文本框 40"/>
          <p:cNvSpPr txBox="1"/>
          <p:nvPr>
            <p:custDataLst>
              <p:tags r:id="rId15"/>
            </p:custDataLst>
          </p:nvPr>
        </p:nvSpPr>
        <p:spPr>
          <a:xfrm>
            <a:off x="6410692" y="6106346"/>
            <a:ext cx="1279675" cy="1536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09600" fontAlgn="base"/>
            <a:r>
              <a:rPr kumimoji="1" lang="zh-CN" altLang="en-US" sz="100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 charset="0"/>
              </a:rPr>
              <a:t>社会算力</a:t>
            </a:r>
            <a:r>
              <a:rPr kumimoji="1" lang="en-US" altLang="zh-CN" sz="100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 charset="0"/>
              </a:rPr>
              <a:t>-</a:t>
            </a:r>
            <a:r>
              <a:rPr kumimoji="1" lang="zh-CN" altLang="en-US" sz="100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 charset="0"/>
              </a:rPr>
              <a:t>云算力</a:t>
            </a:r>
            <a:endParaRPr kumimoji="1" lang="en-US" altLang="zh-CN"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imes New Roman" panose="02020603050405020304" charset="0"/>
            </a:endParaRPr>
          </a:p>
        </p:txBody>
      </p:sp>
      <p:sp>
        <p:nvSpPr>
          <p:cNvPr id="42" name="矩形: 圆角 126"/>
          <p:cNvSpPr/>
          <p:nvPr/>
        </p:nvSpPr>
        <p:spPr>
          <a:xfrm>
            <a:off x="1329915" y="5147732"/>
            <a:ext cx="1738554" cy="294003"/>
          </a:xfrm>
          <a:prstGeom prst="roundRect">
            <a:avLst>
              <a:gd name="adj" fmla="val 2857"/>
            </a:avLst>
          </a:pr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43" name="文本框 42"/>
          <p:cNvSpPr txBox="1"/>
          <p:nvPr>
            <p:custDataLst>
              <p:tags r:id="rId16"/>
            </p:custDataLst>
          </p:nvPr>
        </p:nvSpPr>
        <p:spPr>
          <a:xfrm>
            <a:off x="1272320" y="5221493"/>
            <a:ext cx="784829" cy="1536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09600" fontAlgn="base"/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</a:rPr>
              <a:t>英伟达</a:t>
            </a:r>
            <a:endParaRPr kumimoji="1" lang="zh-CN" altLang="en-US"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imes New Roman" panose="02020603050405020304" charset="0"/>
            </a:endParaRPr>
          </a:p>
        </p:txBody>
      </p:sp>
      <p:sp>
        <p:nvSpPr>
          <p:cNvPr id="44" name="矩形: 圆角 126"/>
          <p:cNvSpPr/>
          <p:nvPr/>
        </p:nvSpPr>
        <p:spPr>
          <a:xfrm>
            <a:off x="2009934" y="5210168"/>
            <a:ext cx="887183" cy="161937"/>
          </a:xfrm>
          <a:prstGeom prst="roundRect">
            <a:avLst>
              <a:gd name="adj" fmla="val 2857"/>
            </a:avLst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lvetica"/>
              </a:rPr>
              <a:t>GPU-CUDA</a:t>
            </a:r>
            <a:endParaRPr kumimoji="0" lang="en-US" altLang="zh-CN" sz="11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45" name="矩形: 圆角 126"/>
          <p:cNvSpPr/>
          <p:nvPr/>
        </p:nvSpPr>
        <p:spPr>
          <a:xfrm>
            <a:off x="3214959" y="5155050"/>
            <a:ext cx="1711860" cy="286685"/>
          </a:xfrm>
          <a:prstGeom prst="roundRect">
            <a:avLst>
              <a:gd name="adj" fmla="val 2857"/>
            </a:avLst>
          </a:pr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46" name="文本框 45"/>
          <p:cNvSpPr txBox="1"/>
          <p:nvPr>
            <p:custDataLst>
              <p:tags r:id="rId17"/>
            </p:custDataLst>
          </p:nvPr>
        </p:nvSpPr>
        <p:spPr>
          <a:xfrm>
            <a:off x="3157364" y="5228811"/>
            <a:ext cx="784829" cy="1536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09600" fontAlgn="base"/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sym typeface="Times New Roman" panose="02020603050405020304" charset="0"/>
              </a:rPr>
              <a:t>华为</a:t>
            </a:r>
            <a:endParaRPr kumimoji="1" lang="zh-CN" altLang="en-US"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imes New Roman" panose="02020603050405020304" charset="0"/>
            </a:endParaRPr>
          </a:p>
        </p:txBody>
      </p:sp>
      <p:sp>
        <p:nvSpPr>
          <p:cNvPr id="47" name="矩形: 圆角 126"/>
          <p:cNvSpPr/>
          <p:nvPr/>
        </p:nvSpPr>
        <p:spPr>
          <a:xfrm>
            <a:off x="3866403" y="5198905"/>
            <a:ext cx="984719" cy="211295"/>
          </a:xfrm>
          <a:prstGeom prst="roundRect">
            <a:avLst>
              <a:gd name="adj" fmla="val 2857"/>
            </a:avLst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600" fontAlgn="base"/>
            <a:r>
              <a:rPr lang="en-US" altLang="zh-CN" sz="1100" kern="0" smtClean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NPU-CANN</a:t>
            </a:r>
            <a:endParaRPr lang="en-US" altLang="zh-CN" sz="1100" kern="0" smtClean="0"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48" name="矩形: 圆角 126"/>
          <p:cNvSpPr/>
          <p:nvPr/>
        </p:nvSpPr>
        <p:spPr>
          <a:xfrm>
            <a:off x="5140477" y="5155519"/>
            <a:ext cx="1719959" cy="280637"/>
          </a:xfrm>
          <a:prstGeom prst="roundRect">
            <a:avLst>
              <a:gd name="adj" fmla="val 2857"/>
            </a:avLst>
          </a:pr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49" name="文本框 48"/>
          <p:cNvSpPr txBox="1"/>
          <p:nvPr>
            <p:custDataLst>
              <p:tags r:id="rId18"/>
            </p:custDataLst>
          </p:nvPr>
        </p:nvSpPr>
        <p:spPr>
          <a:xfrm>
            <a:off x="5082882" y="5229280"/>
            <a:ext cx="784829" cy="1536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09600" fontAlgn="base"/>
            <a:r>
              <a:rPr lang="zh-CN" altLang="en-US" sz="1000" smtClean="0">
                <a:latin typeface="微软雅黑" panose="020B0503020204020204" charset="-122"/>
                <a:ea typeface="微软雅黑" panose="020B0503020204020204" charset="-122"/>
                <a:sym typeface="Times New Roman" panose="02020603050405020304" charset="0"/>
              </a:rPr>
              <a:t>海光</a:t>
            </a:r>
            <a:endParaRPr kumimoji="1" lang="zh-CN" altLang="en-US" sz="1000" dirty="0" smtClean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imes New Roman" panose="02020603050405020304" charset="0"/>
            </a:endParaRPr>
          </a:p>
        </p:txBody>
      </p:sp>
      <p:sp>
        <p:nvSpPr>
          <p:cNvPr id="50" name="矩形: 圆角 126"/>
          <p:cNvSpPr/>
          <p:nvPr/>
        </p:nvSpPr>
        <p:spPr>
          <a:xfrm>
            <a:off x="5820496" y="5217955"/>
            <a:ext cx="887183" cy="161937"/>
          </a:xfrm>
          <a:prstGeom prst="roundRect">
            <a:avLst>
              <a:gd name="adj" fmla="val 2857"/>
            </a:avLst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600" fontAlgn="base"/>
            <a:r>
              <a:rPr lang="en-US" altLang="zh-CN" sz="1100" kern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TPU-DTK</a:t>
            </a:r>
            <a:endParaRPr lang="en-US" altLang="zh-CN" sz="1100" kern="0" dirty="0"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51" name="矩形: 圆角 126"/>
          <p:cNvSpPr/>
          <p:nvPr/>
        </p:nvSpPr>
        <p:spPr>
          <a:xfrm>
            <a:off x="7063621" y="5162837"/>
            <a:ext cx="1673182" cy="273319"/>
          </a:xfrm>
          <a:prstGeom prst="roundRect">
            <a:avLst>
              <a:gd name="adj" fmla="val 2857"/>
            </a:avLst>
          </a:pr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52" name="文本框 51"/>
          <p:cNvSpPr txBox="1"/>
          <p:nvPr>
            <p:custDataLst>
              <p:tags r:id="rId19"/>
            </p:custDataLst>
          </p:nvPr>
        </p:nvSpPr>
        <p:spPr>
          <a:xfrm>
            <a:off x="7006026" y="5236598"/>
            <a:ext cx="784829" cy="1536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09600" fontAlgn="base"/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sym typeface="Times New Roman" panose="02020603050405020304" charset="0"/>
              </a:rPr>
              <a:t>其他</a:t>
            </a:r>
            <a:endParaRPr kumimoji="1" lang="zh-CN" altLang="en-US"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imes New Roman" panose="02020603050405020304" charset="0"/>
            </a:endParaRPr>
          </a:p>
        </p:txBody>
      </p:sp>
      <p:sp>
        <p:nvSpPr>
          <p:cNvPr id="53" name="矩形: 圆角 126"/>
          <p:cNvSpPr/>
          <p:nvPr/>
        </p:nvSpPr>
        <p:spPr>
          <a:xfrm>
            <a:off x="7743640" y="5225273"/>
            <a:ext cx="887183" cy="161937"/>
          </a:xfrm>
          <a:prstGeom prst="roundRect">
            <a:avLst>
              <a:gd name="adj" fmla="val 2857"/>
            </a:avLst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lvetica"/>
              </a:rPr>
              <a:t>……</a:t>
            </a:r>
            <a:endParaRPr kumimoji="0" lang="en-US" altLang="zh-CN" sz="11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54" name="Freeform 14"/>
          <p:cNvSpPr/>
          <p:nvPr/>
        </p:nvSpPr>
        <p:spPr bwMode="auto">
          <a:xfrm>
            <a:off x="1329914" y="4881717"/>
            <a:ext cx="7406889" cy="228810"/>
          </a:xfrm>
          <a:custGeom>
            <a:avLst/>
            <a:gdLst/>
            <a:ahLst/>
            <a:cxnLst>
              <a:cxn ang="0">
                <a:pos x="15417" y="2"/>
              </a:cxn>
              <a:cxn ang="0">
                <a:pos x="15402" y="2"/>
              </a:cxn>
              <a:cxn ang="0">
                <a:pos x="15392" y="0"/>
              </a:cxn>
              <a:cxn ang="0">
                <a:pos x="23" y="0"/>
              </a:cxn>
              <a:cxn ang="0">
                <a:pos x="13" y="2"/>
              </a:cxn>
              <a:cxn ang="0">
                <a:pos x="0" y="2"/>
              </a:cxn>
              <a:cxn ang="0">
                <a:pos x="0" y="235"/>
              </a:cxn>
              <a:cxn ang="0">
                <a:pos x="15417" y="235"/>
              </a:cxn>
              <a:cxn ang="0">
                <a:pos x="15417" y="2"/>
              </a:cxn>
            </a:cxnLst>
            <a:rect l="0" t="0" r="r" b="b"/>
            <a:pathLst>
              <a:path w="15417" h="235">
                <a:moveTo>
                  <a:pt x="15417" y="2"/>
                </a:moveTo>
                <a:lnTo>
                  <a:pt x="15402" y="2"/>
                </a:lnTo>
                <a:lnTo>
                  <a:pt x="15392" y="0"/>
                </a:lnTo>
                <a:lnTo>
                  <a:pt x="23" y="0"/>
                </a:lnTo>
                <a:lnTo>
                  <a:pt x="13" y="2"/>
                </a:lnTo>
                <a:lnTo>
                  <a:pt x="0" y="2"/>
                </a:lnTo>
                <a:lnTo>
                  <a:pt x="0" y="235"/>
                </a:lnTo>
                <a:lnTo>
                  <a:pt x="15417" y="235"/>
                </a:lnTo>
                <a:lnTo>
                  <a:pt x="15417" y="2"/>
                </a:lnTo>
                <a:close/>
              </a:path>
            </a:pathLst>
          </a:custGeom>
          <a:gradFill>
            <a:gsLst>
              <a:gs pos="0">
                <a:srgbClr val="0082FF"/>
              </a:gs>
              <a:gs pos="100000">
                <a:srgbClr val="8253EF"/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609600" lvl="1" defTabSz="609600" fontAlgn="base"/>
            <a:endParaRPr lang="zh-CN" altLang="en-US" sz="12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Wingdings" panose="05000000000000000000" pitchFamily="2" charset="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612181" y="4853636"/>
            <a:ext cx="3020809" cy="276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00" fontAlgn="base">
              <a:lnSpc>
                <a:spcPct val="110000"/>
              </a:lnSpc>
            </a:pPr>
            <a:r>
              <a:rPr lang="zh-CN" altLang="en-US" sz="11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全栈国产化</a:t>
            </a:r>
            <a:r>
              <a:rPr lang="en-US" altLang="zh-CN" sz="11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sz="11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</a:t>
            </a:r>
            <a:r>
              <a:rPr lang="zh-CN" altLang="en-US" sz="11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兼容</a:t>
            </a:r>
            <a:endParaRPr lang="zh-CN" altLang="en-US" sz="1100" b="1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6" name="矩形 55"/>
          <p:cNvSpPr/>
          <p:nvPr/>
        </p:nvSpPr>
        <p:spPr>
          <a:xfrm flipH="1">
            <a:off x="902852" y="3933825"/>
            <a:ext cx="8099163" cy="831535"/>
          </a:xfrm>
          <a:prstGeom prst="rect">
            <a:avLst/>
          </a:prstGeom>
          <a:gradFill>
            <a:gsLst>
              <a:gs pos="100000">
                <a:srgbClr val="0082FF">
                  <a:alpha val="20000"/>
                </a:srgbClr>
              </a:gs>
              <a:gs pos="0">
                <a:srgbClr val="8253EF">
                  <a:alpha val="20000"/>
                </a:srgbClr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57" name="矩形 56"/>
          <p:cNvSpPr/>
          <p:nvPr/>
        </p:nvSpPr>
        <p:spPr>
          <a:xfrm flipH="1">
            <a:off x="229852" y="3933825"/>
            <a:ext cx="753760" cy="831535"/>
          </a:xfrm>
          <a:prstGeom prst="rect">
            <a:avLst/>
          </a:prstGeom>
          <a:gradFill>
            <a:gsLst>
              <a:gs pos="100000">
                <a:srgbClr val="0082FF"/>
              </a:gs>
              <a:gs pos="0">
                <a:srgbClr val="8253EF"/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609600" fontAlgn="base">
              <a:defRPr/>
            </a:pPr>
            <a:r>
              <a:rPr kumimoji="0" lang="zh-CN" altLang="en-US" sz="1400" b="1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lvetica"/>
              </a:rPr>
              <a:t>创新</a:t>
            </a:r>
            <a:endParaRPr kumimoji="0" lang="en-US" altLang="zh-CN" sz="1400" b="1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  <a:p>
            <a:pPr lvl="0" algn="ctr" defTabSz="609600" fontAlgn="base">
              <a:defRPr/>
            </a:pPr>
            <a:r>
              <a:rPr kumimoji="0" lang="zh-CN" altLang="en-US" sz="1400" b="1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lvetica"/>
              </a:rPr>
              <a:t>技术</a:t>
            </a:r>
            <a:endParaRPr kumimoji="0" lang="zh-CN" alt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58" name="Freeform 14"/>
          <p:cNvSpPr/>
          <p:nvPr/>
        </p:nvSpPr>
        <p:spPr bwMode="auto">
          <a:xfrm>
            <a:off x="1365569" y="4022018"/>
            <a:ext cx="7382977" cy="204039"/>
          </a:xfrm>
          <a:custGeom>
            <a:avLst/>
            <a:gdLst/>
            <a:ahLst/>
            <a:cxnLst>
              <a:cxn ang="0">
                <a:pos x="15417" y="2"/>
              </a:cxn>
              <a:cxn ang="0">
                <a:pos x="15402" y="2"/>
              </a:cxn>
              <a:cxn ang="0">
                <a:pos x="15392" y="0"/>
              </a:cxn>
              <a:cxn ang="0">
                <a:pos x="23" y="0"/>
              </a:cxn>
              <a:cxn ang="0">
                <a:pos x="13" y="2"/>
              </a:cxn>
              <a:cxn ang="0">
                <a:pos x="0" y="2"/>
              </a:cxn>
              <a:cxn ang="0">
                <a:pos x="0" y="235"/>
              </a:cxn>
              <a:cxn ang="0">
                <a:pos x="15417" y="235"/>
              </a:cxn>
              <a:cxn ang="0">
                <a:pos x="15417" y="2"/>
              </a:cxn>
            </a:cxnLst>
            <a:rect l="0" t="0" r="r" b="b"/>
            <a:pathLst>
              <a:path w="15417" h="235">
                <a:moveTo>
                  <a:pt x="15417" y="2"/>
                </a:moveTo>
                <a:lnTo>
                  <a:pt x="15402" y="2"/>
                </a:lnTo>
                <a:lnTo>
                  <a:pt x="15392" y="0"/>
                </a:lnTo>
                <a:lnTo>
                  <a:pt x="23" y="0"/>
                </a:lnTo>
                <a:lnTo>
                  <a:pt x="13" y="2"/>
                </a:lnTo>
                <a:lnTo>
                  <a:pt x="0" y="2"/>
                </a:lnTo>
                <a:lnTo>
                  <a:pt x="0" y="235"/>
                </a:lnTo>
                <a:lnTo>
                  <a:pt x="15417" y="235"/>
                </a:lnTo>
                <a:lnTo>
                  <a:pt x="15417" y="2"/>
                </a:lnTo>
                <a:close/>
              </a:path>
            </a:pathLst>
          </a:custGeom>
          <a:gradFill>
            <a:gsLst>
              <a:gs pos="0">
                <a:srgbClr val="0082FF"/>
              </a:gs>
              <a:gs pos="100000">
                <a:srgbClr val="8253EF"/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609600" lvl="1" defTabSz="609600" fontAlgn="base"/>
            <a:endParaRPr lang="zh-CN" altLang="en-US" sz="12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Wingdings" panose="05000000000000000000" pitchFamily="2" charset="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628786" y="3993937"/>
            <a:ext cx="3020809" cy="276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00" fontAlgn="base">
              <a:lnSpc>
                <a:spcPct val="110000"/>
              </a:lnSpc>
            </a:pPr>
            <a:r>
              <a:rPr lang="en-US" altLang="zh-CN" sz="11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GPU-</a:t>
            </a:r>
            <a:r>
              <a:rPr lang="zh-CN" altLang="en-US" sz="11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虚拟化</a:t>
            </a:r>
            <a:endParaRPr lang="zh-CN" altLang="en-US" sz="1100" b="1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0" name="矩形: 圆角 126"/>
          <p:cNvSpPr/>
          <p:nvPr/>
        </p:nvSpPr>
        <p:spPr>
          <a:xfrm>
            <a:off x="1376910" y="4259523"/>
            <a:ext cx="2386911" cy="442802"/>
          </a:xfrm>
          <a:prstGeom prst="roundRect">
            <a:avLst>
              <a:gd name="adj" fmla="val 2857"/>
            </a:avLst>
          </a:pr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61" name="矩形: 圆角 126"/>
          <p:cNvSpPr/>
          <p:nvPr/>
        </p:nvSpPr>
        <p:spPr>
          <a:xfrm>
            <a:off x="3807256" y="4250828"/>
            <a:ext cx="2386911" cy="451497"/>
          </a:xfrm>
          <a:prstGeom prst="roundRect">
            <a:avLst>
              <a:gd name="adj" fmla="val 2857"/>
            </a:avLst>
          </a:pr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62" name="矩形: 圆角 126"/>
          <p:cNvSpPr/>
          <p:nvPr/>
        </p:nvSpPr>
        <p:spPr>
          <a:xfrm>
            <a:off x="6302806" y="4250828"/>
            <a:ext cx="2386911" cy="451497"/>
          </a:xfrm>
          <a:prstGeom prst="roundRect">
            <a:avLst>
              <a:gd name="adj" fmla="val 2857"/>
            </a:avLst>
          </a:pr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63" name="矩形: 圆角 126"/>
          <p:cNvSpPr/>
          <p:nvPr/>
        </p:nvSpPr>
        <p:spPr>
          <a:xfrm>
            <a:off x="1484341" y="4463434"/>
            <a:ext cx="984719" cy="211295"/>
          </a:xfrm>
          <a:prstGeom prst="roundRect">
            <a:avLst>
              <a:gd name="adj" fmla="val 2857"/>
            </a:avLst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600" fontAlgn="base"/>
            <a:r>
              <a:rPr lang="zh-CN" altLang="en-US" sz="1000" kern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算</a:t>
            </a:r>
            <a:r>
              <a:rPr lang="zh-CN" altLang="en-US" sz="1000" kern="0" smtClean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力共享</a:t>
            </a:r>
            <a:endParaRPr lang="en-US" altLang="zh-CN" sz="1000" kern="0"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64" name="矩形: 圆角 126"/>
          <p:cNvSpPr/>
          <p:nvPr/>
        </p:nvSpPr>
        <p:spPr>
          <a:xfrm>
            <a:off x="2606658" y="4463434"/>
            <a:ext cx="984719" cy="211295"/>
          </a:xfrm>
          <a:prstGeom prst="roundRect">
            <a:avLst>
              <a:gd name="adj" fmla="val 2857"/>
            </a:avLst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600" fontAlgn="base"/>
            <a:r>
              <a:rPr lang="zh-CN" altLang="en-US" sz="1000" kern="0" smtClean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优先级</a:t>
            </a:r>
            <a:endParaRPr lang="zh-CN" altLang="en-US" sz="1000" kern="0" smtClean="0"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1963691" y="4316570"/>
            <a:ext cx="1126233" cy="11690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 defTabSz="609600" fontAlgn="base"/>
            <a:r>
              <a:rPr lang="zh-CN" altLang="en-US" sz="1000" b="1">
                <a:latin typeface="微软雅黑" panose="020B0503020204020204" charset="-122"/>
                <a:ea typeface="微软雅黑" panose="020B0503020204020204" charset="-122"/>
              </a:rPr>
              <a:t>算力超分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矩形: 圆角 126"/>
          <p:cNvSpPr/>
          <p:nvPr/>
        </p:nvSpPr>
        <p:spPr>
          <a:xfrm>
            <a:off x="3965469" y="4454415"/>
            <a:ext cx="984719" cy="211295"/>
          </a:xfrm>
          <a:prstGeom prst="roundRect">
            <a:avLst>
              <a:gd name="adj" fmla="val 2857"/>
            </a:avLst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600" fontAlgn="base"/>
            <a:r>
              <a:rPr lang="zh-CN" altLang="en-US" sz="1000" kern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虚拟显存</a:t>
            </a:r>
            <a:endParaRPr lang="zh-CN" altLang="en-US" sz="1000" kern="0"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67" name="矩形: 圆角 126"/>
          <p:cNvSpPr/>
          <p:nvPr/>
        </p:nvSpPr>
        <p:spPr>
          <a:xfrm>
            <a:off x="5087786" y="4454415"/>
            <a:ext cx="984719" cy="211295"/>
          </a:xfrm>
          <a:prstGeom prst="roundRect">
            <a:avLst>
              <a:gd name="adj" fmla="val 2857"/>
            </a:avLst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600" fontAlgn="base"/>
            <a:r>
              <a:rPr lang="zh-CN" altLang="en-US" sz="1000" kern="0" smtClean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冷热切换</a:t>
            </a:r>
            <a:endParaRPr lang="zh-CN" altLang="en-US" sz="1000" kern="0" smtClean="0"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4444819" y="4307551"/>
            <a:ext cx="1126233" cy="11690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 defTabSz="609600" fontAlgn="base"/>
            <a:r>
              <a:rPr lang="zh-CN" altLang="en-US" sz="1000" b="1" smtClean="0">
                <a:latin typeface="微软雅黑" panose="020B0503020204020204" charset="-122"/>
                <a:ea typeface="微软雅黑" panose="020B0503020204020204" charset="-122"/>
              </a:rPr>
              <a:t>显存超</a:t>
            </a:r>
            <a:r>
              <a:rPr lang="zh-CN" altLang="en-US" sz="1000" b="1">
                <a:latin typeface="微软雅黑" panose="020B0503020204020204" charset="-122"/>
                <a:ea typeface="微软雅黑" panose="020B0503020204020204" charset="-122"/>
              </a:rPr>
              <a:t>分</a:t>
            </a:r>
            <a:endParaRPr lang="zh-CN" altLang="en-US" sz="1000" b="1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" name="矩形: 圆角 126"/>
          <p:cNvSpPr/>
          <p:nvPr/>
        </p:nvSpPr>
        <p:spPr>
          <a:xfrm>
            <a:off x="6470544" y="4454415"/>
            <a:ext cx="984719" cy="211295"/>
          </a:xfrm>
          <a:prstGeom prst="roundRect">
            <a:avLst>
              <a:gd name="adj" fmla="val 2857"/>
            </a:avLst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600" fontAlgn="base"/>
            <a:r>
              <a:rPr lang="zh-CN" altLang="en-US" sz="1000" kern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精细切分</a:t>
            </a:r>
            <a:endParaRPr lang="zh-CN" altLang="en-US" sz="1000" kern="0"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70" name="矩形: 圆角 126"/>
          <p:cNvSpPr/>
          <p:nvPr/>
        </p:nvSpPr>
        <p:spPr>
          <a:xfrm>
            <a:off x="7592861" y="4454415"/>
            <a:ext cx="984719" cy="211295"/>
          </a:xfrm>
          <a:prstGeom prst="roundRect">
            <a:avLst>
              <a:gd name="adj" fmla="val 2857"/>
            </a:avLst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09600" fontAlgn="base"/>
            <a:r>
              <a:rPr lang="zh-CN" altLang="en-US" sz="1000" kern="0" smtClean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池化管理</a:t>
            </a:r>
            <a:endParaRPr lang="zh-CN" altLang="en-US" sz="1000" kern="0" smtClean="0"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6949894" y="4307551"/>
            <a:ext cx="1126233" cy="11690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 defTabSz="609600" fontAlgn="base"/>
            <a:r>
              <a:rPr lang="zh-CN" altLang="en-US" sz="1000" b="1" smtClean="0">
                <a:latin typeface="微软雅黑" panose="020B0503020204020204" charset="-122"/>
                <a:ea typeface="微软雅黑" panose="020B0503020204020204" charset="-122"/>
              </a:rPr>
              <a:t>虚拟化切片</a:t>
            </a:r>
            <a:endParaRPr lang="zh-CN" altLang="en-US" sz="1000" b="1" dirty="0" smtClean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3366159" y="2080080"/>
            <a:ext cx="3020809" cy="276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00" fontAlgn="base">
              <a:lnSpc>
                <a:spcPct val="110000"/>
              </a:lnSpc>
            </a:pPr>
            <a:r>
              <a:rPr lang="zh-CN" altLang="en-US" sz="1100" b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异地异构资源调度与管</a:t>
            </a:r>
            <a:endParaRPr lang="zh-CN" altLang="en-US" sz="1100" b="1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3" name="矩形: 圆角 126"/>
          <p:cNvSpPr/>
          <p:nvPr/>
        </p:nvSpPr>
        <p:spPr>
          <a:xfrm>
            <a:off x="1352130" y="2403724"/>
            <a:ext cx="7384674" cy="396626"/>
          </a:xfrm>
          <a:prstGeom prst="roundRect">
            <a:avLst>
              <a:gd name="adj" fmla="val 2857"/>
            </a:avLst>
          </a:prstGeom>
          <a:solidFill>
            <a:schemeClr val="accent3">
              <a:lumMod val="20000"/>
              <a:lumOff val="80000"/>
            </a:schemeClr>
          </a:solidFill>
          <a:ln w="317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i="0" u="none" strike="noStrike" kern="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lvetica"/>
              </a:rPr>
              <a:t>资源管理</a:t>
            </a:r>
            <a:endParaRPr kumimoji="0" lang="zh-CN" altLang="en-US" sz="120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74" name="矩形: 圆角 126"/>
          <p:cNvSpPr/>
          <p:nvPr/>
        </p:nvSpPr>
        <p:spPr>
          <a:xfrm>
            <a:off x="3483360" y="3430434"/>
            <a:ext cx="1104908" cy="233453"/>
          </a:xfrm>
          <a:prstGeom prst="roundRect">
            <a:avLst>
              <a:gd name="adj" fmla="val 2857"/>
            </a:avLst>
          </a:pr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kern="0" smtClean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异地调度</a:t>
            </a:r>
            <a:endParaRPr kumimoji="0" lang="zh-CN" altLang="en-US" sz="11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75" name="矩形: 圆角 126"/>
          <p:cNvSpPr/>
          <p:nvPr/>
        </p:nvSpPr>
        <p:spPr>
          <a:xfrm>
            <a:off x="4807995" y="3430434"/>
            <a:ext cx="1104908" cy="233453"/>
          </a:xfrm>
          <a:prstGeom prst="roundRect">
            <a:avLst>
              <a:gd name="adj" fmla="val 2857"/>
            </a:avLst>
          </a:pr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kern="0" smtClean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多机调度</a:t>
            </a:r>
            <a:endParaRPr kumimoji="0" lang="zh-CN" altLang="en-US" sz="11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76" name="矩形: 圆角 126"/>
          <p:cNvSpPr/>
          <p:nvPr/>
        </p:nvSpPr>
        <p:spPr>
          <a:xfrm>
            <a:off x="6142275" y="3430434"/>
            <a:ext cx="1104908" cy="233453"/>
          </a:xfrm>
          <a:prstGeom prst="roundRect">
            <a:avLst>
              <a:gd name="adj" fmla="val 2857"/>
            </a:avLst>
          </a:pr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kern="0" smtClean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多卡调度</a:t>
            </a:r>
            <a:endParaRPr kumimoji="0" lang="zh-CN" altLang="en-US" sz="11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77" name="矩形: 圆角 126"/>
          <p:cNvSpPr/>
          <p:nvPr/>
        </p:nvSpPr>
        <p:spPr>
          <a:xfrm>
            <a:off x="7471262" y="3430434"/>
            <a:ext cx="1104908" cy="233453"/>
          </a:xfrm>
          <a:prstGeom prst="roundRect">
            <a:avLst>
              <a:gd name="adj" fmla="val 2857"/>
            </a:avLst>
          </a:pr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kern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资源池</a:t>
            </a:r>
            <a:r>
              <a:rPr lang="zh-CN" altLang="en-US" sz="1100" kern="0" smtClean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调度</a:t>
            </a:r>
            <a:endParaRPr kumimoji="0" lang="zh-CN" altLang="en-US" sz="11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78" name="矩形: 圆角 126"/>
          <p:cNvSpPr/>
          <p:nvPr/>
        </p:nvSpPr>
        <p:spPr>
          <a:xfrm>
            <a:off x="2167202" y="2496984"/>
            <a:ext cx="1104908" cy="233453"/>
          </a:xfrm>
          <a:prstGeom prst="roundRect">
            <a:avLst>
              <a:gd name="adj" fmla="val 2857"/>
            </a:avLst>
          </a:pr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kern="0" noProof="0" smtClean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镜像管理</a:t>
            </a:r>
            <a:endParaRPr kumimoji="0" lang="zh-CN" altLang="en-US" sz="11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79" name="矩形: 圆角 126"/>
          <p:cNvSpPr/>
          <p:nvPr/>
        </p:nvSpPr>
        <p:spPr>
          <a:xfrm>
            <a:off x="3492885" y="2496984"/>
            <a:ext cx="1104908" cy="233453"/>
          </a:xfrm>
          <a:prstGeom prst="roundRect">
            <a:avLst>
              <a:gd name="adj" fmla="val 2857"/>
            </a:avLst>
          </a:pr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kern="0" noProof="0" smtClean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资源申请</a:t>
            </a:r>
            <a:endParaRPr kumimoji="0" lang="zh-CN" altLang="en-US" sz="11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80" name="矩形: 圆角 126"/>
          <p:cNvSpPr/>
          <p:nvPr/>
        </p:nvSpPr>
        <p:spPr>
          <a:xfrm>
            <a:off x="4817520" y="2496984"/>
            <a:ext cx="1104908" cy="233453"/>
          </a:xfrm>
          <a:prstGeom prst="roundRect">
            <a:avLst>
              <a:gd name="adj" fmla="val 2857"/>
            </a:avLst>
          </a:pr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kern="0" noProof="0" smtClean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容器创建</a:t>
            </a:r>
            <a:endParaRPr kumimoji="0" lang="zh-CN" altLang="en-US" sz="11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81" name="矩形: 圆角 126"/>
          <p:cNvSpPr/>
          <p:nvPr/>
        </p:nvSpPr>
        <p:spPr>
          <a:xfrm>
            <a:off x="6151800" y="2496984"/>
            <a:ext cx="1104908" cy="233453"/>
          </a:xfrm>
          <a:prstGeom prst="roundRect">
            <a:avLst>
              <a:gd name="adj" fmla="val 2857"/>
            </a:avLst>
          </a:pr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lvetica"/>
              </a:rPr>
              <a:t>容器管理</a:t>
            </a:r>
            <a:endParaRPr kumimoji="0" lang="zh-CN" altLang="en-US" sz="11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82" name="矩形: 圆角 126"/>
          <p:cNvSpPr/>
          <p:nvPr/>
        </p:nvSpPr>
        <p:spPr>
          <a:xfrm>
            <a:off x="7480787" y="2496984"/>
            <a:ext cx="1104908" cy="233453"/>
          </a:xfrm>
          <a:prstGeom prst="roundRect">
            <a:avLst>
              <a:gd name="adj" fmla="val 2857"/>
            </a:avLst>
          </a:pr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smtClean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lvetica"/>
              </a:rPr>
              <a:t>资源监控</a:t>
            </a:r>
            <a:endParaRPr kumimoji="0" lang="zh-CN" altLang="en-US" sz="11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236006" y="1614047"/>
            <a:ext cx="8775212" cy="179908"/>
            <a:chOff x="377877" y="6292732"/>
            <a:chExt cx="8406330" cy="152099"/>
          </a:xfrm>
        </p:grpSpPr>
        <p:sp>
          <p:nvSpPr>
            <p:cNvPr id="84" name="Freeform 13"/>
            <p:cNvSpPr/>
            <p:nvPr/>
          </p:nvSpPr>
          <p:spPr bwMode="auto">
            <a:xfrm>
              <a:off x="391185" y="6292732"/>
              <a:ext cx="8393022" cy="115710"/>
            </a:xfrm>
            <a:custGeom>
              <a:avLst/>
              <a:gdLst/>
              <a:ahLst/>
              <a:cxnLst>
                <a:cxn ang="0">
                  <a:pos x="14574" y="45"/>
                </a:cxn>
                <a:cxn ang="0">
                  <a:pos x="807" y="0"/>
                </a:cxn>
                <a:cxn ang="0">
                  <a:pos x="0" y="170"/>
                </a:cxn>
                <a:cxn ang="0">
                  <a:pos x="0" y="174"/>
                </a:cxn>
                <a:cxn ang="0">
                  <a:pos x="13" y="172"/>
                </a:cxn>
                <a:cxn ang="0">
                  <a:pos x="23" y="170"/>
                </a:cxn>
                <a:cxn ang="0">
                  <a:pos x="15392" y="170"/>
                </a:cxn>
                <a:cxn ang="0">
                  <a:pos x="15402" y="172"/>
                </a:cxn>
                <a:cxn ang="0">
                  <a:pos x="15417" y="174"/>
                </a:cxn>
                <a:cxn ang="0">
                  <a:pos x="15417" y="172"/>
                </a:cxn>
                <a:cxn ang="0">
                  <a:pos x="14574" y="45"/>
                </a:cxn>
              </a:cxnLst>
              <a:rect l="0" t="0" r="r" b="b"/>
              <a:pathLst>
                <a:path w="15417" h="174">
                  <a:moveTo>
                    <a:pt x="14574" y="45"/>
                  </a:moveTo>
                  <a:lnTo>
                    <a:pt x="807" y="0"/>
                  </a:lnTo>
                  <a:lnTo>
                    <a:pt x="0" y="170"/>
                  </a:lnTo>
                  <a:lnTo>
                    <a:pt x="0" y="174"/>
                  </a:lnTo>
                  <a:lnTo>
                    <a:pt x="13" y="172"/>
                  </a:lnTo>
                  <a:lnTo>
                    <a:pt x="23" y="170"/>
                  </a:lnTo>
                  <a:lnTo>
                    <a:pt x="15392" y="170"/>
                  </a:lnTo>
                  <a:lnTo>
                    <a:pt x="15402" y="172"/>
                  </a:lnTo>
                  <a:lnTo>
                    <a:pt x="15417" y="174"/>
                  </a:lnTo>
                  <a:lnTo>
                    <a:pt x="15417" y="172"/>
                  </a:lnTo>
                  <a:lnTo>
                    <a:pt x="14574" y="45"/>
                  </a:lnTo>
                  <a:close/>
                </a:path>
              </a:pathLst>
            </a:custGeom>
            <a:gradFill flip="none" rotWithShape="1">
              <a:gsLst>
                <a:gs pos="34000">
                  <a:srgbClr val="8254F0">
                    <a:alpha val="0"/>
                  </a:srgbClr>
                </a:gs>
                <a:gs pos="100000">
                  <a:srgbClr val="0082FF">
                    <a:alpha val="40000"/>
                  </a:srgbClr>
                </a:gs>
              </a:gsLst>
              <a:lin ang="5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00" fontAlgn="base"/>
              <a:endParaRPr lang="zh-CN" altLang="en-US" sz="1800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Helvetica"/>
              </a:endParaRPr>
            </a:p>
          </p:txBody>
        </p:sp>
        <p:sp>
          <p:nvSpPr>
            <p:cNvPr id="85" name="Freeform 14"/>
            <p:cNvSpPr/>
            <p:nvPr/>
          </p:nvSpPr>
          <p:spPr bwMode="auto">
            <a:xfrm>
              <a:off x="377877" y="6401828"/>
              <a:ext cx="8393022" cy="43003"/>
            </a:xfrm>
            <a:custGeom>
              <a:avLst/>
              <a:gdLst/>
              <a:ahLst/>
              <a:cxnLst>
                <a:cxn ang="0">
                  <a:pos x="15417" y="2"/>
                </a:cxn>
                <a:cxn ang="0">
                  <a:pos x="15402" y="2"/>
                </a:cxn>
                <a:cxn ang="0">
                  <a:pos x="15392" y="0"/>
                </a:cxn>
                <a:cxn ang="0">
                  <a:pos x="23" y="0"/>
                </a:cxn>
                <a:cxn ang="0">
                  <a:pos x="13" y="2"/>
                </a:cxn>
                <a:cxn ang="0">
                  <a:pos x="0" y="2"/>
                </a:cxn>
                <a:cxn ang="0">
                  <a:pos x="0" y="235"/>
                </a:cxn>
                <a:cxn ang="0">
                  <a:pos x="15417" y="235"/>
                </a:cxn>
                <a:cxn ang="0">
                  <a:pos x="15417" y="2"/>
                </a:cxn>
              </a:cxnLst>
              <a:rect l="0" t="0" r="r" b="b"/>
              <a:pathLst>
                <a:path w="15417" h="235">
                  <a:moveTo>
                    <a:pt x="15417" y="2"/>
                  </a:moveTo>
                  <a:lnTo>
                    <a:pt x="15402" y="2"/>
                  </a:lnTo>
                  <a:lnTo>
                    <a:pt x="15392" y="0"/>
                  </a:lnTo>
                  <a:lnTo>
                    <a:pt x="23" y="0"/>
                  </a:lnTo>
                  <a:lnTo>
                    <a:pt x="13" y="2"/>
                  </a:lnTo>
                  <a:lnTo>
                    <a:pt x="0" y="2"/>
                  </a:lnTo>
                  <a:lnTo>
                    <a:pt x="0" y="235"/>
                  </a:lnTo>
                  <a:lnTo>
                    <a:pt x="15417" y="235"/>
                  </a:lnTo>
                  <a:lnTo>
                    <a:pt x="15417" y="2"/>
                  </a:lnTo>
                  <a:close/>
                </a:path>
              </a:pathLst>
            </a:custGeom>
            <a:gradFill>
              <a:gsLst>
                <a:gs pos="0">
                  <a:srgbClr val="0082FF"/>
                </a:gs>
                <a:gs pos="100000">
                  <a:srgbClr val="8253EF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00" fontAlgn="base">
                <a:lnSpc>
                  <a:spcPct val="120000"/>
                </a:lnSpc>
                <a:spcAft>
                  <a:spcPts val="300"/>
                </a:spcAft>
              </a:pPr>
              <a:endParaRPr lang="zh-CN" altLang="en-US" sz="1400" b="1" ker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86" name="矩形 85"/>
          <p:cNvSpPr/>
          <p:nvPr>
            <p:custDataLst>
              <p:tags r:id="rId20"/>
            </p:custDataLst>
          </p:nvPr>
        </p:nvSpPr>
        <p:spPr>
          <a:xfrm>
            <a:off x="200025" y="910590"/>
            <a:ext cx="783590" cy="698500"/>
          </a:xfrm>
          <a:prstGeom prst="rect">
            <a:avLst/>
          </a:prstGeom>
          <a:noFill/>
          <a:ln w="12700" cap="flat">
            <a:noFill/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0" tIns="0" rIns="0" bIns="0" numCol="1" spcCol="38100" rtlCol="0" anchor="ctr" anchorCtr="0">
            <a:noAutofit/>
          </a:bodyPr>
          <a:lstStyle/>
          <a:p>
            <a:pPr algn="ctr" defTabSz="609600" fontAlgn="base">
              <a:lnSpc>
                <a:spcPct val="130000"/>
              </a:lnSpc>
            </a:pPr>
            <a:r>
              <a:rPr kumimoji="1" lang="zh-CN" sz="1400" b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Times New Roman" panose="02020603050405020304" charset="0"/>
              </a:rPr>
              <a:t>园区应用及场景</a:t>
            </a:r>
            <a:endParaRPr kumimoji="1" lang="zh-CN" sz="14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Times New Roman" panose="02020603050405020304" charset="0"/>
            </a:endParaRPr>
          </a:p>
        </p:txBody>
      </p:sp>
      <p:sp>
        <p:nvSpPr>
          <p:cNvPr id="87" name="圆角矩形 86"/>
          <p:cNvSpPr/>
          <p:nvPr/>
        </p:nvSpPr>
        <p:spPr>
          <a:xfrm>
            <a:off x="1457325" y="1073785"/>
            <a:ext cx="7119620" cy="53530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bg1">
                <a:lumMod val="9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00" fontAlgn="base"/>
            <a:endParaRPr lang="zh-CN" altLang="en-US" sz="1800"/>
          </a:p>
        </p:txBody>
      </p:sp>
      <p:sp>
        <p:nvSpPr>
          <p:cNvPr id="4" name="矩形: 圆角 126"/>
          <p:cNvSpPr/>
          <p:nvPr/>
        </p:nvSpPr>
        <p:spPr>
          <a:xfrm>
            <a:off x="1663647" y="1230159"/>
            <a:ext cx="1104908" cy="233453"/>
          </a:xfrm>
          <a:prstGeom prst="roundRect">
            <a:avLst>
              <a:gd name="adj" fmla="val 2857"/>
            </a:avLst>
          </a:pr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kern="0" noProof="0" smtClean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人脸识别</a:t>
            </a:r>
            <a:endParaRPr lang="zh-CN" altLang="en-US" sz="1100" kern="0" noProof="0" smtClean="0"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5" name="矩形: 圆角 126"/>
          <p:cNvSpPr/>
          <p:nvPr/>
        </p:nvSpPr>
        <p:spPr>
          <a:xfrm>
            <a:off x="3483557" y="1237779"/>
            <a:ext cx="1104908" cy="233453"/>
          </a:xfrm>
          <a:prstGeom prst="roundRect">
            <a:avLst>
              <a:gd name="adj" fmla="val 2857"/>
            </a:avLst>
          </a:pr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kern="0" noProof="0" smtClean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烟雾识别</a:t>
            </a:r>
            <a:endParaRPr lang="zh-CN" altLang="en-US" sz="1100" kern="0" noProof="0" smtClean="0"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97" name="矩形: 圆角 126"/>
          <p:cNvSpPr/>
          <p:nvPr/>
        </p:nvSpPr>
        <p:spPr>
          <a:xfrm>
            <a:off x="5365697" y="1230159"/>
            <a:ext cx="1104908" cy="233453"/>
          </a:xfrm>
          <a:prstGeom prst="roundRect">
            <a:avLst>
              <a:gd name="adj" fmla="val 2857"/>
            </a:avLst>
          </a:pr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100" kern="0" noProof="0" smtClean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明火识别</a:t>
            </a:r>
            <a:endParaRPr lang="zh-CN" altLang="en-US" sz="1100" kern="0" noProof="0" smtClean="0"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  <p:sp>
        <p:nvSpPr>
          <p:cNvPr id="98" name="矩形: 圆角 126"/>
          <p:cNvSpPr/>
          <p:nvPr/>
        </p:nvSpPr>
        <p:spPr>
          <a:xfrm>
            <a:off x="7157667" y="1230159"/>
            <a:ext cx="1104908" cy="233453"/>
          </a:xfrm>
          <a:prstGeom prst="roundRect">
            <a:avLst>
              <a:gd name="adj" fmla="val 2857"/>
            </a:avLst>
          </a:prstGeom>
          <a:noFill/>
          <a:ln w="3175" cap="flat" cmpd="sng" algn="ctr">
            <a:gradFill>
              <a:gsLst>
                <a:gs pos="0">
                  <a:srgbClr val="00B4FF">
                    <a:lumMod val="75000"/>
                    <a:alpha val="50000"/>
                  </a:srgbClr>
                </a:gs>
                <a:gs pos="100000">
                  <a:srgbClr val="00B4FF">
                    <a:alpha val="50000"/>
                  </a:srgbClr>
                </a:gs>
              </a:gsLst>
              <a:lin ang="5400000" scaled="1"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100" kern="0" noProof="0" smtClean="0">
                <a:latin typeface="微软雅黑" panose="020B0503020204020204" charset="-122"/>
                <a:ea typeface="微软雅黑" panose="020B0503020204020204" charset="-122"/>
                <a:cs typeface="Helvetica"/>
              </a:rPr>
              <a:t>............</a:t>
            </a:r>
            <a:endParaRPr kumimoji="0" lang="en-US" altLang="zh-CN" sz="11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Helvetic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sz="2800" b="1"/>
              <a:t>视频</a:t>
            </a:r>
            <a:r>
              <a:rPr sz="2800" b="1"/>
              <a:t>汇聚</a:t>
            </a:r>
            <a:endParaRPr sz="2800" b="1"/>
          </a:p>
        </p:txBody>
      </p:sp>
      <p:grpSp>
        <p:nvGrpSpPr>
          <p:cNvPr id="431" name="组合 430"/>
          <p:cNvGrpSpPr/>
          <p:nvPr/>
        </p:nvGrpSpPr>
        <p:grpSpPr>
          <a:xfrm>
            <a:off x="591185" y="2226310"/>
            <a:ext cx="2908300" cy="3985895"/>
            <a:chOff x="665" y="2956"/>
            <a:chExt cx="4580" cy="6277"/>
          </a:xfrm>
        </p:grpSpPr>
        <p:sp>
          <p:nvSpPr>
            <p:cNvPr id="405" name="矩形 404"/>
            <p:cNvSpPr/>
            <p:nvPr/>
          </p:nvSpPr>
          <p:spPr>
            <a:xfrm>
              <a:off x="665" y="3636"/>
              <a:ext cx="4581" cy="55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2F2F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609600" fontAlgn="base"/>
              <a:endParaRPr lang="zh-CN" altLang="en-US" sz="16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6" name="矩形 405"/>
            <p:cNvSpPr/>
            <p:nvPr/>
          </p:nvSpPr>
          <p:spPr>
            <a:xfrm>
              <a:off x="665" y="2956"/>
              <a:ext cx="4581" cy="680"/>
            </a:xfrm>
            <a:prstGeom prst="rect">
              <a:avLst/>
            </a:prstGeom>
            <a:solidFill>
              <a:srgbClr val="0B85CF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609600" fontAlgn="base"/>
              <a:r>
                <a:rPr lang="zh-CN" altLang="en-US" sz="1600" b="1">
                  <a:latin typeface="微软雅黑" panose="020B0503020204020204" charset="-122"/>
                  <a:ea typeface="微软雅黑" panose="020B0503020204020204" charset="-122"/>
                </a:rPr>
                <a:t>接入协议支持</a:t>
              </a:r>
              <a:endParaRPr lang="zh-CN" altLang="en-US" sz="16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07" name="组合 406"/>
            <p:cNvGrpSpPr/>
            <p:nvPr/>
          </p:nvGrpSpPr>
          <p:grpSpPr>
            <a:xfrm rot="0">
              <a:off x="823" y="6771"/>
              <a:ext cx="4422" cy="2462"/>
              <a:chOff x="823" y="6443"/>
              <a:chExt cx="4422" cy="2462"/>
            </a:xfrm>
          </p:grpSpPr>
          <p:sp>
            <p:nvSpPr>
              <p:cNvPr id="408" name="文本框 407"/>
              <p:cNvSpPr txBox="1"/>
              <p:nvPr/>
            </p:nvSpPr>
            <p:spPr>
              <a:xfrm>
                <a:off x="823" y="6870"/>
                <a:ext cx="2158" cy="203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pPr marL="171450" indent="-171450" algn="just" defTabSz="609600" fontAlgn="base">
                  <a:buFont typeface="Wingdings" panose="05000000000000000000" charset="0"/>
                  <a:buChar char=""/>
                </a:pPr>
                <a:r>
                  <a:rPr lang="en-US" altLang="zh-CN" sz="100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 </a:t>
                </a:r>
                <a:r>
                  <a:rPr lang="zh-CN" altLang="en-US" sz="10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海康</a:t>
                </a:r>
                <a:endParaRPr lang="zh-CN" altLang="en-US" sz="1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marL="171450" indent="-171450" algn="just" defTabSz="609600" fontAlgn="base">
                  <a:buFont typeface="Wingdings" panose="05000000000000000000" charset="0"/>
                  <a:buChar char=""/>
                </a:pPr>
                <a:r>
                  <a:rPr lang="en-US" altLang="zh-CN" sz="100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  <a:r>
                  <a:rPr lang="zh-CN" altLang="en-US" sz="10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大华</a:t>
                </a:r>
                <a:endParaRPr lang="zh-CN" altLang="en-US" sz="1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marL="171450" indent="-171450" algn="just" defTabSz="609600" fontAlgn="base">
                  <a:buFont typeface="Wingdings" panose="05000000000000000000" charset="0"/>
                  <a:buChar char=""/>
                </a:pPr>
                <a:r>
                  <a:rPr lang="en-US" altLang="zh-CN" sz="100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  <a:r>
                  <a:rPr lang="zh-CN" altLang="en-US" sz="10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宇视</a:t>
                </a:r>
                <a:endParaRPr lang="zh-CN" altLang="en-US" sz="1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marL="171450" indent="-171450" algn="just" defTabSz="609600" fontAlgn="base">
                  <a:buFont typeface="Wingdings" panose="05000000000000000000" charset="0"/>
                  <a:buChar char=""/>
                </a:pPr>
                <a:r>
                  <a:rPr lang="en-US" altLang="zh-CN" sz="100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  <a:r>
                  <a:rPr lang="zh-CN" altLang="en-US" sz="10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天地伟业</a:t>
                </a:r>
                <a:endParaRPr lang="zh-CN" altLang="en-US" sz="1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marL="171450" indent="-171450" algn="just" defTabSz="609600" fontAlgn="base">
                  <a:buFont typeface="Wingdings" panose="05000000000000000000" charset="0"/>
                  <a:buChar char=""/>
                </a:pPr>
                <a:r>
                  <a:rPr lang="en-US" altLang="zh-CN" sz="100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  <a:r>
                  <a:rPr lang="zh-CN" altLang="en-US" sz="10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慧域视觉</a:t>
                </a:r>
                <a:endParaRPr lang="zh-CN" altLang="en-US" sz="1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marL="171450" indent="-171450" algn="just" defTabSz="609600" fontAlgn="base">
                  <a:buFont typeface="Wingdings" panose="05000000000000000000" charset="0"/>
                  <a:buChar char=""/>
                </a:pPr>
                <a:r>
                  <a:rPr lang="en-US" altLang="zh-CN" sz="100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  <a:r>
                  <a:rPr lang="zh-CN" altLang="en-US" sz="10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华为</a:t>
                </a:r>
                <a:endParaRPr lang="zh-CN" altLang="en-US" sz="1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marL="171450" indent="-171450" algn="just" defTabSz="609600" fontAlgn="base">
                  <a:buFont typeface="Wingdings" panose="05000000000000000000" charset="0"/>
                  <a:buChar char=""/>
                </a:pPr>
                <a:r>
                  <a:rPr lang="en-US" altLang="zh-CN" sz="100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  <a:r>
                  <a:rPr lang="zh-CN" altLang="en-US" sz="10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景阳</a:t>
                </a:r>
                <a:endParaRPr lang="zh-CN" altLang="en-US" sz="1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marL="171450" indent="-171450" algn="just" defTabSz="609600" fontAlgn="base">
                  <a:buFont typeface="Wingdings" panose="05000000000000000000" charset="0"/>
                  <a:buChar char=""/>
                </a:pPr>
                <a:r>
                  <a:rPr lang="en-US" altLang="zh-CN" sz="100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  <a:r>
                  <a:rPr lang="zh-CN" altLang="en-US" sz="10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浩海</a:t>
                </a:r>
                <a:endParaRPr lang="zh-CN" altLang="en-US" sz="1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marL="171450" indent="-171450" algn="just" defTabSz="609600" fontAlgn="base">
                  <a:buFont typeface="Wingdings" panose="05000000000000000000" charset="0"/>
                  <a:buChar char=""/>
                </a:pPr>
                <a:endParaRPr lang="zh-CN" altLang="en-US" sz="1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endParaRPr>
              </a:p>
            </p:txBody>
          </p:sp>
          <p:sp>
            <p:nvSpPr>
              <p:cNvPr id="409" name="文本框 408"/>
              <p:cNvSpPr txBox="1"/>
              <p:nvPr/>
            </p:nvSpPr>
            <p:spPr>
              <a:xfrm>
                <a:off x="3087" y="6870"/>
                <a:ext cx="2158" cy="202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pPr marL="171450" indent="-171450" algn="just" defTabSz="609600" fontAlgn="base">
                  <a:buFont typeface="Wingdings" panose="05000000000000000000" charset="0"/>
                  <a:buChar char=""/>
                </a:pPr>
                <a:r>
                  <a:rPr lang="en-US" altLang="zh-CN" sz="100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  <a:r>
                  <a:rPr lang="zh-CN" altLang="en-US" sz="10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友华</a:t>
                </a:r>
                <a:endParaRPr lang="zh-CN" altLang="en-US" sz="1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marL="171450" indent="-171450" algn="just" defTabSz="609600" fontAlgn="base">
                  <a:buFont typeface="Wingdings" panose="05000000000000000000" charset="0"/>
                  <a:buChar char=""/>
                </a:pPr>
                <a:r>
                  <a:rPr lang="en-US" altLang="zh-CN" sz="100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  <a:r>
                  <a:rPr lang="zh-CN" altLang="en-US" sz="10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紫光华智</a:t>
                </a:r>
                <a:endParaRPr lang="zh-CN" altLang="en-US" sz="1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marL="171450" indent="-171450" algn="just" defTabSz="609600" fontAlgn="base">
                  <a:buFont typeface="Wingdings" panose="05000000000000000000" charset="0"/>
                  <a:buChar char=""/>
                </a:pPr>
                <a:r>
                  <a:rPr lang="en-US" altLang="zh-CN" sz="100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  <a:r>
                  <a:rPr lang="zh-CN" altLang="en-US" sz="10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和普</a:t>
                </a:r>
                <a:endParaRPr lang="zh-CN" altLang="en-US" sz="1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marL="171450" indent="-171450" algn="just" defTabSz="609600" fontAlgn="base">
                  <a:buFont typeface="Wingdings" panose="05000000000000000000" charset="0"/>
                  <a:buChar char=""/>
                </a:pPr>
                <a:r>
                  <a:rPr lang="en-US" altLang="zh-CN" sz="100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  <a:r>
                  <a:rPr lang="zh-CN" altLang="en-US" sz="10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宇视</a:t>
                </a:r>
                <a:r>
                  <a:rPr lang="en-US" altLang="zh-CN" sz="10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http</a:t>
                </a:r>
                <a:endParaRPr lang="zh-CN" altLang="en-US" sz="1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marL="171450" indent="-171450" algn="just" defTabSz="609600" fontAlgn="base">
                  <a:buFont typeface="Wingdings" panose="05000000000000000000" charset="0"/>
                  <a:buChar char=""/>
                </a:pPr>
                <a:r>
                  <a:rPr lang="en-US" altLang="zh-CN" sz="100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  <a:r>
                  <a:rPr lang="zh-CN" altLang="en-US" sz="10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科达</a:t>
                </a:r>
                <a:endParaRPr lang="zh-CN" altLang="en-US" sz="1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marL="171450" indent="-171450" algn="just" defTabSz="609600" fontAlgn="base">
                  <a:buFont typeface="Wingdings" panose="05000000000000000000" charset="0"/>
                  <a:buChar char=""/>
                </a:pPr>
                <a:r>
                  <a:rPr lang="en-US" altLang="zh-CN" sz="100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  <a:r>
                  <a:rPr lang="zh-CN" altLang="en-US" sz="10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中威电子</a:t>
                </a:r>
                <a:endParaRPr lang="zh-CN" altLang="en-US" sz="1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marL="171450" indent="-171450" algn="just" defTabSz="609600" fontAlgn="base">
                  <a:buFont typeface="Wingdings" panose="05000000000000000000" charset="0"/>
                  <a:buChar char=""/>
                </a:pPr>
                <a:r>
                  <a:rPr lang="en-US" altLang="zh-CN" sz="100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  <a:r>
                  <a:rPr lang="zh-CN" altLang="en-US" sz="10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华目</a:t>
                </a:r>
                <a:endParaRPr lang="zh-CN" altLang="en-US" sz="1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endParaRPr>
              </a:p>
              <a:p>
                <a:pPr indent="0" algn="just" defTabSz="609600" fontAlgn="base">
                  <a:buFont typeface="Wingdings" panose="05000000000000000000" charset="0"/>
                  <a:buNone/>
                </a:pPr>
                <a:endParaRPr lang="zh-CN" altLang="en-US" sz="1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11" name="圆角矩形 410"/>
              <p:cNvSpPr/>
              <p:nvPr/>
            </p:nvSpPr>
            <p:spPr>
              <a:xfrm>
                <a:off x="823" y="6443"/>
                <a:ext cx="4295" cy="427"/>
              </a:xfrm>
              <a:prstGeom prst="round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defTabSz="609600" fontAlgn="base"/>
                <a:r>
                  <a:rPr lang="zh-CN" altLang="en-US" sz="12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厂家私有协议</a:t>
                </a:r>
                <a:endParaRPr lang="zh-CN" altLang="en-US" sz="12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13" name="组合 412"/>
            <p:cNvGrpSpPr/>
            <p:nvPr/>
          </p:nvGrpSpPr>
          <p:grpSpPr>
            <a:xfrm rot="0">
              <a:off x="823" y="5319"/>
              <a:ext cx="2159" cy="920"/>
              <a:chOff x="823" y="5229"/>
              <a:chExt cx="2159" cy="920"/>
            </a:xfrm>
          </p:grpSpPr>
          <p:sp>
            <p:nvSpPr>
              <p:cNvPr id="414" name="圆角矩形 413"/>
              <p:cNvSpPr/>
              <p:nvPr/>
            </p:nvSpPr>
            <p:spPr>
              <a:xfrm>
                <a:off x="823" y="5229"/>
                <a:ext cx="2159" cy="427"/>
              </a:xfrm>
              <a:prstGeom prst="round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defTabSz="609600" fontAlgn="base"/>
                <a:r>
                  <a:rPr lang="zh-CN" altLang="en-US" sz="12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国际标准</a:t>
                </a:r>
                <a:endParaRPr lang="zh-CN" altLang="en-US" sz="12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15" name="文本框 414"/>
              <p:cNvSpPr txBox="1"/>
              <p:nvPr/>
            </p:nvSpPr>
            <p:spPr>
              <a:xfrm>
                <a:off x="823" y="5716"/>
                <a:ext cx="2157" cy="43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pPr marL="171450" indent="-171450" defTabSz="609600" fontAlgn="base">
                  <a:buFont typeface="Wingdings" panose="05000000000000000000" charset="0"/>
                  <a:buChar char=""/>
                </a:pPr>
                <a:r>
                  <a:rPr lang="en-US" altLang="zh-CN" sz="100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  <a:r>
                  <a:rPr lang="en-US" altLang="zh-CN" sz="10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Onvif</a:t>
                </a:r>
                <a:endParaRPr lang="en-US" altLang="zh-CN" sz="1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endParaRPr>
              </a:p>
            </p:txBody>
          </p:sp>
        </p:grpSp>
        <p:grpSp>
          <p:nvGrpSpPr>
            <p:cNvPr id="416" name="组合 415"/>
            <p:cNvGrpSpPr/>
            <p:nvPr/>
          </p:nvGrpSpPr>
          <p:grpSpPr>
            <a:xfrm rot="0">
              <a:off x="822" y="3857"/>
              <a:ext cx="4423" cy="1215"/>
              <a:chOff x="822" y="3767"/>
              <a:chExt cx="4423" cy="1215"/>
            </a:xfrm>
          </p:grpSpPr>
          <p:sp>
            <p:nvSpPr>
              <p:cNvPr id="417" name="圆角矩形 416"/>
              <p:cNvSpPr/>
              <p:nvPr/>
            </p:nvSpPr>
            <p:spPr>
              <a:xfrm>
                <a:off x="823" y="3767"/>
                <a:ext cx="4295" cy="427"/>
              </a:xfrm>
              <a:prstGeom prst="round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 defTabSz="609600" fontAlgn="base"/>
                <a:r>
                  <a:rPr lang="zh-CN" altLang="en-US" sz="12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中国标准</a:t>
                </a:r>
                <a:endParaRPr lang="zh-CN" altLang="en-US" sz="12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18" name="文本框 417"/>
              <p:cNvSpPr txBox="1"/>
              <p:nvPr/>
            </p:nvSpPr>
            <p:spPr>
              <a:xfrm>
                <a:off x="822" y="4302"/>
                <a:ext cx="2159" cy="68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pPr marL="171450" indent="-171450" defTabSz="609600" fontAlgn="base">
                  <a:buFont typeface="Wingdings" panose="05000000000000000000" charset="0"/>
                  <a:buChar char=""/>
                </a:pPr>
                <a:r>
                  <a:rPr lang="en-US" altLang="zh-CN" sz="100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  <a:r>
                  <a:rPr lang="en-US" altLang="zh-CN" sz="10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GB28181-2022</a:t>
                </a:r>
                <a:endParaRPr lang="en-US" altLang="zh-CN" sz="1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endParaRPr>
              </a:p>
              <a:p>
                <a:pPr marL="171450" indent="-171450" defTabSz="609600" fontAlgn="base">
                  <a:buFont typeface="Wingdings" panose="05000000000000000000" charset="0"/>
                  <a:buChar char=""/>
                </a:pPr>
                <a:r>
                  <a:rPr lang="en-US" altLang="zh-CN" sz="100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  <a:r>
                  <a:rPr lang="en-US" altLang="zh-CN" sz="10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GB35114-A</a:t>
                </a:r>
                <a:endParaRPr lang="en-US" altLang="zh-CN" sz="1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endParaRPr>
              </a:p>
            </p:txBody>
          </p:sp>
          <p:sp>
            <p:nvSpPr>
              <p:cNvPr id="419" name="文本框 418"/>
              <p:cNvSpPr txBox="1"/>
              <p:nvPr/>
            </p:nvSpPr>
            <p:spPr>
              <a:xfrm>
                <a:off x="3087" y="4302"/>
                <a:ext cx="2159" cy="68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pPr marL="171450" indent="-171450" defTabSz="609600" fontAlgn="base">
                  <a:buFont typeface="Wingdings" panose="05000000000000000000" charset="0"/>
                  <a:buChar char=""/>
                </a:pPr>
                <a:r>
                  <a:rPr lang="en-US" altLang="zh-CN" sz="100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 </a:t>
                </a:r>
                <a:r>
                  <a:rPr lang="en-US" altLang="zh-CN" sz="10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GB28181-2016</a:t>
                </a:r>
                <a:endParaRPr lang="zh-CN" altLang="en-US" sz="1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endParaRPr>
              </a:p>
              <a:p>
                <a:pPr marL="171450" indent="-171450" defTabSz="609600" fontAlgn="base">
                  <a:buFont typeface="Wingdings" panose="05000000000000000000" charset="0"/>
                  <a:buChar char=""/>
                </a:pPr>
                <a:endParaRPr lang="en-US" altLang="zh-CN" sz="1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endParaRPr>
              </a:p>
            </p:txBody>
          </p:sp>
        </p:grpSp>
        <p:sp>
          <p:nvSpPr>
            <p:cNvPr id="427" name="圆角矩形 426"/>
            <p:cNvSpPr/>
            <p:nvPr/>
          </p:nvSpPr>
          <p:spPr>
            <a:xfrm>
              <a:off x="3087" y="5319"/>
              <a:ext cx="2031" cy="427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609600" fontAlgn="base"/>
              <a:r>
                <a:rPr lang="zh-CN" altLang="en-US" sz="12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流协议</a:t>
              </a:r>
              <a:endParaRPr lang="zh-CN" altLang="en-US" sz="1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9" name="文本框 428"/>
            <p:cNvSpPr txBox="1"/>
            <p:nvPr/>
          </p:nvSpPr>
          <p:spPr>
            <a:xfrm>
              <a:off x="3089" y="5806"/>
              <a:ext cx="2032" cy="43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marL="171450" indent="-171450" defTabSz="609600" fontAlgn="base">
                <a:buFont typeface="Wingdings" panose="05000000000000000000" charset="0"/>
                <a:buChar char=""/>
              </a:pPr>
              <a:r>
                <a:rPr lang="en-US" altLang="zh-CN" sz="100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 </a:t>
              </a:r>
              <a:r>
                <a:rPr lang="en-US" altLang="zh-CN" sz="1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rtsp</a:t>
              </a:r>
              <a:endPara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  <a:p>
              <a:pPr marL="171450" indent="-171450" defTabSz="609600" fontAlgn="base">
                <a:buFont typeface="Wingdings" panose="05000000000000000000" charset="0"/>
                <a:buChar char=""/>
              </a:pPr>
              <a:r>
                <a:rPr lang="en-US" altLang="zh-CN" sz="100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 </a:t>
              </a:r>
              <a:r>
                <a:rPr lang="en-US" altLang="zh-CN" sz="1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rtmp</a:t>
              </a:r>
              <a:endParaRPr lang="en-US" altLang="zh-CN" sz="1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093845" y="2218690"/>
            <a:ext cx="2327275" cy="4028440"/>
            <a:chOff x="6082" y="2995"/>
            <a:chExt cx="4314" cy="7805"/>
          </a:xfrm>
        </p:grpSpPr>
        <p:sp>
          <p:nvSpPr>
            <p:cNvPr id="15" name="矩形 14"/>
            <p:cNvSpPr/>
            <p:nvPr/>
          </p:nvSpPr>
          <p:spPr>
            <a:xfrm>
              <a:off x="6082" y="2995"/>
              <a:ext cx="4315" cy="78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t" anchorCtr="0"/>
            <a:p>
              <a:pPr algn="just" defTabSz="609600" fontAlgn="base"/>
              <a:endParaRPr lang="zh-CN" altLang="en-US" sz="1400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180" y="3110"/>
              <a:ext cx="4118" cy="769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marL="285750" indent="-285750" defTabSz="609600" fontAlgn="base">
                <a:buFont typeface="Wingdings" panose="05000000000000000000" charset="0"/>
                <a:buChar char=""/>
              </a:pPr>
              <a:r>
                <a:rPr lang="zh-CN" altLang="en-US" sz="1000" b="1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录像查询</a:t>
              </a:r>
              <a:r>
                <a:rPr lang="en-US" altLang="zh-CN" sz="1000" b="1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endParaRPr lang="zh-CN" altLang="en-US" sz="10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indent="0" defTabSz="609600" fontAlgn="auto">
                <a:lnSpc>
                  <a:spcPct val="150000"/>
                </a:lnSpc>
                <a:spcAft>
                  <a:spcPts val="1200"/>
                </a:spcAft>
              </a:pP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支持根据设备通道</a:t>
              </a:r>
              <a:r>
                <a:rPr lang="en-US" altLang="zh-CN" sz="800">
                  <a:latin typeface="微软雅黑" panose="020B0503020204020204" charset="-122"/>
                  <a:ea typeface="微软雅黑" panose="020B0503020204020204" charset="-122"/>
                </a:rPr>
                <a:t>、</a:t>
              </a: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录像时间等筛选条件查询设备端录像</a:t>
              </a:r>
              <a:r>
                <a:rPr lang="en-US" altLang="zh-CN" sz="800">
                  <a:latin typeface="微软雅黑" panose="020B0503020204020204" charset="-122"/>
                  <a:ea typeface="微软雅黑" panose="020B0503020204020204" charset="-122"/>
                </a:rPr>
                <a:t>/</a:t>
              </a: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平台端录像</a:t>
              </a:r>
              <a:r>
                <a:rPr lang="en-US" altLang="zh-CN" sz="800">
                  <a:latin typeface="微软雅黑" panose="020B0503020204020204" charset="-122"/>
                  <a:ea typeface="微软雅黑" panose="020B0503020204020204" charset="-122"/>
                </a:rPr>
                <a:t>/</a:t>
              </a: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告警录像</a:t>
              </a:r>
              <a:r>
                <a:rPr lang="en-US" altLang="zh-CN" sz="800">
                  <a:latin typeface="微软雅黑" panose="020B0503020204020204" charset="-122"/>
                  <a:ea typeface="微软雅黑" panose="020B0503020204020204" charset="-122"/>
                </a:rPr>
                <a:t>/</a:t>
              </a: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全部录像</a:t>
              </a:r>
              <a:r>
                <a:rPr lang="en-US" altLang="zh-CN" sz="800">
                  <a:latin typeface="微软雅黑" panose="020B0503020204020204" charset="-122"/>
                  <a:ea typeface="微软雅黑" panose="020B0503020204020204" charset="-122"/>
                </a:rPr>
                <a:t>。 </a:t>
              </a:r>
              <a:endParaRPr lang="zh-CN" altLang="en-US" sz="80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285750" indent="-285750" algn="l" defTabSz="609600" fontAlgn="base">
                <a:buClrTx/>
                <a:buSzTx/>
                <a:buFont typeface="Wingdings" panose="05000000000000000000" charset="0"/>
                <a:buChar char=""/>
              </a:pPr>
              <a:r>
                <a:rPr lang="zh-CN" altLang="en-US" sz="1000" b="1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录像回放</a:t>
              </a:r>
              <a:endParaRPr lang="zh-CN" altLang="en-US" sz="10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l" defTabSz="609600" fontAlgn="base">
                <a:lnSpc>
                  <a:spcPct val="150000"/>
                </a:lnSpc>
                <a:spcAft>
                  <a:spcPts val="1200"/>
                </a:spcAft>
                <a:buClrTx/>
                <a:buSzTx/>
                <a:buFontTx/>
                <a:buNone/>
              </a:pP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用户可进行事后录像的播放，通过录像可查看之前发生的事件现场视频，实现视频监控事后取证的功能。支持同一个摄像机不同时间段的录像在多个窗格同时播放，支持设置播放窗格数量和布局，根据窗格数量自动分段，分段回放时可以对每一个播放窗口进行独立的回放控制。</a:t>
              </a:r>
              <a:endParaRPr lang="zh-CN" altLang="en-US" sz="80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285750" indent="-285750" algn="l" defTabSz="609600" fontAlgn="base">
                <a:buClrTx/>
                <a:buSzTx/>
                <a:buFont typeface="Wingdings" panose="05000000000000000000" charset="0"/>
                <a:buChar char=""/>
              </a:pPr>
              <a:r>
                <a:rPr lang="zh-CN" altLang="en-US" sz="1000" b="1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回放控制</a:t>
              </a:r>
              <a:endParaRPr lang="zh-CN" altLang="en-US" sz="10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l" defTabSz="609600" fontAlgn="base">
                <a:lnSpc>
                  <a:spcPct val="150000"/>
                </a:lnSpc>
                <a:spcAft>
                  <a:spcPts val="1200"/>
                </a:spcAft>
                <a:buClrTx/>
                <a:buSzTx/>
                <a:buFontTx/>
                <a:buNone/>
              </a:pP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支持回放控制</a:t>
              </a:r>
              <a:r>
                <a:rPr lang="en-US" altLang="zh-CN" sz="800">
                  <a:latin typeface="微软雅黑" panose="020B0503020204020204" charset="-122"/>
                  <a:ea typeface="微软雅黑" panose="020B0503020204020204" charset="-122"/>
                </a:rPr>
                <a:t>，</a:t>
              </a: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包括快放</a:t>
              </a:r>
              <a:r>
                <a:rPr lang="en-US" altLang="zh-CN" sz="800">
                  <a:latin typeface="微软雅黑" panose="020B0503020204020204" charset="-122"/>
                  <a:ea typeface="微软雅黑" panose="020B0503020204020204" charset="-122"/>
                </a:rPr>
                <a:t>、</a:t>
              </a: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慢放</a:t>
              </a:r>
              <a:r>
                <a:rPr lang="en-US" altLang="zh-CN" sz="800">
                  <a:latin typeface="微软雅黑" panose="020B0503020204020204" charset="-122"/>
                  <a:ea typeface="微软雅黑" panose="020B0503020204020204" charset="-122"/>
                </a:rPr>
                <a:t>、</a:t>
              </a: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回退播放</a:t>
              </a:r>
              <a:r>
                <a:rPr lang="en-US" altLang="zh-CN" sz="800">
                  <a:latin typeface="微软雅黑" panose="020B0503020204020204" charset="-122"/>
                  <a:ea typeface="微软雅黑" panose="020B0503020204020204" charset="-122"/>
                </a:rPr>
                <a:t>、</a:t>
              </a: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单帧播放</a:t>
              </a:r>
              <a:r>
                <a:rPr lang="en-US" altLang="zh-CN" sz="800">
                  <a:latin typeface="微软雅黑" panose="020B0503020204020204" charset="-122"/>
                  <a:ea typeface="微软雅黑" panose="020B0503020204020204" charset="-122"/>
                </a:rPr>
                <a:t>、</a:t>
              </a: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数字缩放等控制</a:t>
              </a:r>
              <a:r>
                <a:rPr lang="en-US" altLang="zh-CN" sz="800">
                  <a:latin typeface="微软雅黑" panose="020B0503020204020204" charset="-122"/>
                  <a:ea typeface="微软雅黑" panose="020B0503020204020204" charset="-122"/>
                </a:rPr>
                <a:t>。</a:t>
              </a:r>
              <a:endParaRPr lang="zh-CN" altLang="en-US" sz="80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285750" indent="-285750" algn="l" defTabSz="609600" fontAlgn="base">
                <a:buClrTx/>
                <a:buSzTx/>
                <a:buFont typeface="Wingdings" panose="05000000000000000000" charset="0"/>
                <a:buChar char=""/>
              </a:pPr>
              <a:r>
                <a:rPr lang="zh-CN" altLang="en-US" sz="1000" b="1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录像下载</a:t>
              </a:r>
              <a:endParaRPr lang="zh-CN" altLang="en-US" sz="10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l" defTabSz="609600" fontAlgn="base">
                <a:lnSpc>
                  <a:spcPct val="150000"/>
                </a:lnSpc>
                <a:spcAft>
                  <a:spcPts val="1200"/>
                </a:spcAft>
                <a:buClrTx/>
                <a:buSzTx/>
                <a:buFontTx/>
                <a:buNone/>
              </a:pP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提供录像下载功能</a:t>
              </a:r>
              <a:r>
                <a:rPr lang="en-US" altLang="zh-CN" sz="800">
                  <a:latin typeface="微软雅黑" panose="020B0503020204020204" charset="-122"/>
                  <a:ea typeface="微软雅黑" panose="020B0503020204020204" charset="-122"/>
                </a:rPr>
                <a:t>，</a:t>
              </a: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方便用户将平台录像保存到客户端本地</a:t>
              </a:r>
              <a:r>
                <a:rPr lang="en-US" altLang="zh-CN" sz="800">
                  <a:latin typeface="微软雅黑" panose="020B0503020204020204" charset="-122"/>
                  <a:ea typeface="微软雅黑" panose="020B0503020204020204" charset="-122"/>
                </a:rPr>
                <a:t>，</a:t>
              </a: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支持按时间下载或按文件下载</a:t>
              </a:r>
              <a:r>
                <a:rPr lang="en-US" altLang="zh-CN" sz="800">
                  <a:latin typeface="微软雅黑" panose="020B0503020204020204" charset="-122"/>
                  <a:ea typeface="微软雅黑" panose="020B0503020204020204" charset="-122"/>
                </a:rPr>
                <a:t>。</a:t>
              </a:r>
              <a:endParaRPr lang="en-US" altLang="zh-CN" sz="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873240" y="1983740"/>
            <a:ext cx="2179320" cy="4563648"/>
            <a:chOff x="10851" y="2288"/>
            <a:chExt cx="4315" cy="8486"/>
          </a:xfrm>
        </p:grpSpPr>
        <p:sp>
          <p:nvSpPr>
            <p:cNvPr id="30" name="矩形 29"/>
            <p:cNvSpPr/>
            <p:nvPr/>
          </p:nvSpPr>
          <p:spPr>
            <a:xfrm>
              <a:off x="10851" y="2919"/>
              <a:ext cx="4315" cy="7855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rgbClr val="4F81BD">
                  <a:lumMod val="60000"/>
                  <a:lumOff val="40000"/>
                </a:srgbClr>
              </a:solidFill>
              <a:prstDash val="sysDash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t" anchorCtr="0"/>
            <a:p>
              <a:pPr algn="just" defTabSz="609600" fontAlgn="base"/>
              <a:endParaRPr lang="zh-CN" altLang="en-US" sz="1400">
                <a:solidFill>
                  <a:schemeClr val="accent1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1048" y="3096"/>
              <a:ext cx="4118" cy="750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marL="285750" indent="-285750" defTabSz="609600" fontAlgn="base">
                <a:buFont typeface="Wingdings" panose="05000000000000000000" charset="0"/>
                <a:buChar char=""/>
              </a:pPr>
              <a:r>
                <a:rPr lang="zh-CN" altLang="en-US" sz="1000" b="1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实时视频浏览</a:t>
              </a:r>
              <a:r>
                <a:rPr lang="en-US" altLang="zh-CN" sz="1000" b="1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endParaRPr lang="zh-CN" altLang="en-US" sz="10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indent="0" defTabSz="609600" fontAlgn="auto">
                <a:lnSpc>
                  <a:spcPct val="150000"/>
                </a:lnSpc>
                <a:spcAft>
                  <a:spcPts val="1200"/>
                </a:spcAft>
              </a:pP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支持单播</a:t>
              </a:r>
              <a:r>
                <a:rPr lang="en-US" altLang="zh-CN" sz="800">
                  <a:latin typeface="微软雅黑" panose="020B0503020204020204" charset="-122"/>
                  <a:ea typeface="微软雅黑" panose="020B0503020204020204" charset="-122"/>
                </a:rPr>
                <a:t>/</a:t>
              </a: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组播实时视频流的接收播放</a:t>
              </a:r>
              <a:r>
                <a:rPr lang="en-US" altLang="zh-CN" sz="800">
                  <a:latin typeface="微软雅黑" panose="020B0503020204020204" charset="-122"/>
                  <a:ea typeface="微软雅黑" panose="020B0503020204020204" charset="-122"/>
                </a:rPr>
                <a:t>，</a:t>
              </a: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支持主辅码流切换</a:t>
              </a:r>
              <a:r>
                <a:rPr lang="en-US" altLang="zh-CN" sz="800">
                  <a:latin typeface="微软雅黑" panose="020B0503020204020204" charset="-122"/>
                  <a:ea typeface="微软雅黑" panose="020B0503020204020204" charset="-122"/>
                </a:rPr>
                <a:t>，</a:t>
              </a: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支持多种窗口的视频播放窗，满足不同用户的需求。</a:t>
              </a:r>
              <a:endParaRPr lang="zh-CN" altLang="en-US" sz="80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285750" indent="-285750" algn="l" defTabSz="609600" fontAlgn="base">
                <a:buClrTx/>
                <a:buSzTx/>
                <a:buFont typeface="Wingdings" panose="05000000000000000000" charset="0"/>
                <a:buChar char=""/>
              </a:pPr>
              <a:r>
                <a:rPr lang="zh-CN" altLang="en-US" sz="1000" b="1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云台控制功能</a:t>
              </a:r>
              <a:endParaRPr lang="zh-CN" altLang="en-US" sz="10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l" defTabSz="609600" fontAlgn="base">
                <a:lnSpc>
                  <a:spcPct val="150000"/>
                </a:lnSpc>
                <a:spcAft>
                  <a:spcPts val="1200"/>
                </a:spcAft>
                <a:buClrTx/>
                <a:buSzTx/>
                <a:buFontTx/>
                <a:buNone/>
              </a:pP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支持对云台和镜头的远程实时控制</a:t>
              </a:r>
              <a:r>
                <a:rPr lang="en-US" altLang="zh-CN" sz="800">
                  <a:latin typeface="微软雅黑" panose="020B0503020204020204" charset="-122"/>
                  <a:ea typeface="微软雅黑" panose="020B0503020204020204" charset="-122"/>
                </a:rPr>
                <a:t>，</a:t>
              </a: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包括</a:t>
              </a:r>
              <a:r>
                <a:rPr lang="en-US" altLang="zh-CN" sz="800">
                  <a:latin typeface="微软雅黑" panose="020B0503020204020204" charset="-122"/>
                  <a:ea typeface="微软雅黑" panose="020B0503020204020204" charset="-122"/>
                </a:rPr>
                <a:t>PTZ</a:t>
              </a: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控制</a:t>
              </a:r>
              <a:r>
                <a:rPr lang="en-US" altLang="zh-CN" sz="800">
                  <a:latin typeface="微软雅黑" panose="020B0503020204020204" charset="-122"/>
                  <a:ea typeface="微软雅黑" panose="020B0503020204020204" charset="-122"/>
                </a:rPr>
                <a:t>（</a:t>
              </a: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转动、变焦、变倍、光圈</a:t>
              </a:r>
              <a:r>
                <a:rPr lang="en-US" altLang="zh-CN" sz="800">
                  <a:latin typeface="微软雅黑" panose="020B0503020204020204" charset="-122"/>
                  <a:ea typeface="微软雅黑" panose="020B0503020204020204" charset="-122"/>
                </a:rPr>
                <a:t>），3D</a:t>
              </a: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智能定位</a:t>
              </a:r>
              <a:r>
                <a:rPr lang="en-US" altLang="zh-CN" sz="800">
                  <a:latin typeface="微软雅黑" panose="020B0503020204020204" charset="-122"/>
                  <a:ea typeface="微软雅黑" panose="020B0503020204020204" charset="-122"/>
                </a:rPr>
                <a:t>、</a:t>
              </a: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预置位设置</a:t>
              </a:r>
              <a:r>
                <a:rPr lang="en-US" altLang="zh-CN" sz="800">
                  <a:latin typeface="微软雅黑" panose="020B0503020204020204" charset="-122"/>
                  <a:ea typeface="微软雅黑" panose="020B0503020204020204" charset="-122"/>
                </a:rPr>
                <a:t>、</a:t>
              </a: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巡航设置等</a:t>
              </a:r>
              <a:r>
                <a:rPr lang="en-US" altLang="zh-CN" sz="800">
                  <a:latin typeface="微软雅黑" panose="020B0503020204020204" charset="-122"/>
                  <a:ea typeface="微软雅黑" panose="020B0503020204020204" charset="-122"/>
                </a:rPr>
                <a:t>。</a:t>
              </a:r>
              <a:endParaRPr lang="zh-CN" altLang="en-US" sz="80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285750" indent="-285750" algn="l" defTabSz="609600" fontAlgn="base">
                <a:buClrTx/>
                <a:buSzTx/>
                <a:buFont typeface="Wingdings" panose="05000000000000000000" charset="0"/>
                <a:buChar char=""/>
              </a:pPr>
              <a:r>
                <a:rPr lang="zh-CN" altLang="en-US" sz="1000" b="1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本地录像/抓图</a:t>
              </a:r>
              <a:endParaRPr lang="zh-CN" altLang="en-US" sz="10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l" defTabSz="609600" fontAlgn="base">
                <a:lnSpc>
                  <a:spcPct val="150000"/>
                </a:lnSpc>
                <a:spcAft>
                  <a:spcPts val="1200"/>
                </a:spcAft>
                <a:buClrTx/>
                <a:buSzTx/>
                <a:buFontTx/>
                <a:buNone/>
              </a:pP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在实时视频浏览时可进行本地录像和抓图</a:t>
              </a:r>
              <a:r>
                <a:rPr lang="en-US" altLang="zh-CN" sz="800">
                  <a:latin typeface="微软雅黑" panose="020B0503020204020204" charset="-122"/>
                  <a:ea typeface="微软雅黑" panose="020B0503020204020204" charset="-122"/>
                </a:rPr>
                <a:t>，</a:t>
              </a: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方便用户及时保留重要的视频数据</a:t>
              </a:r>
              <a:r>
                <a:rPr lang="en-US" altLang="zh-CN" sz="800">
                  <a:latin typeface="微软雅黑" panose="020B0503020204020204" charset="-122"/>
                  <a:ea typeface="微软雅黑" panose="020B0503020204020204" charset="-122"/>
                </a:rPr>
                <a:t>。</a:t>
              </a:r>
              <a:endParaRPr lang="zh-CN" altLang="en-US" sz="80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285750" indent="-285750" algn="l" defTabSz="609600" fontAlgn="base">
                <a:buClrTx/>
                <a:buSzTx/>
                <a:buFont typeface="Wingdings" panose="05000000000000000000" charset="0"/>
                <a:buChar char=""/>
              </a:pPr>
              <a:r>
                <a:rPr lang="zh-CN" altLang="en-US" sz="1000" b="1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语言对讲</a:t>
              </a:r>
              <a:endParaRPr lang="zh-CN" altLang="en-US" sz="10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l" defTabSz="609600" fontAlgn="base">
                <a:lnSpc>
                  <a:spcPct val="150000"/>
                </a:lnSpc>
                <a:spcAft>
                  <a:spcPts val="1200"/>
                </a:spcAft>
                <a:buClrTx/>
                <a:buSzTx/>
                <a:buFontTx/>
                <a:buNone/>
              </a:pP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支持平台与前端监控点之间语音双向对讲或语音广播功能。</a:t>
              </a:r>
              <a:endParaRPr lang="zh-CN" altLang="en-US" sz="80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285750" indent="-285750" algn="l" defTabSz="609600" fontAlgn="base">
                <a:buClrTx/>
                <a:buSzTx/>
                <a:buFont typeface="Wingdings" panose="05000000000000000000" charset="0"/>
                <a:buChar char=""/>
              </a:pPr>
              <a:r>
                <a:rPr lang="zh-CN" altLang="en-US" sz="1000" b="1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电视墙</a:t>
              </a:r>
              <a:endParaRPr lang="zh-CN" altLang="en-US" sz="10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l" defTabSz="609600" fontAlgn="base">
                <a:lnSpc>
                  <a:spcPct val="120000"/>
                </a:lnSpc>
                <a:spcAft>
                  <a:spcPts val="600"/>
                </a:spcAft>
                <a:buClrTx/>
                <a:buSzTx/>
                <a:buNone/>
              </a:pPr>
              <a:r>
                <a:rPr lang="zh-CN" altLang="en-US" sz="800">
                  <a:latin typeface="微软雅黑" panose="020B0503020204020204" charset="-122"/>
                  <a:ea typeface="微软雅黑" panose="020B0503020204020204" charset="-122"/>
                </a:rPr>
                <a:t>支持通过接入解码器，实现视频信号和本地信号的解码上墙，支持即时上墙、开窗、漫游、轮巡等功能。</a:t>
              </a:r>
              <a:endParaRPr lang="zh-CN" altLang="en-US" sz="80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l" defTabSz="609600" fontAlgn="base">
                <a:lnSpc>
                  <a:spcPct val="120000"/>
                </a:lnSpc>
                <a:spcAft>
                  <a:spcPts val="600"/>
                </a:spcAft>
                <a:buClrTx/>
                <a:buSzTx/>
                <a:buNone/>
              </a:pPr>
              <a:endParaRPr lang="zh-CN" altLang="en-US" sz="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0851" y="2288"/>
              <a:ext cx="4315" cy="512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wrap="square" rtlCol="0">
              <a:spAutoFit/>
            </a:bodyPr>
            <a:p>
              <a:pPr defTabSz="609600" fontAlgn="base"/>
              <a:r>
                <a:rPr lang="zh-CN" altLang="en-US" sz="1200">
                  <a:latin typeface="微软雅黑" panose="020B0503020204020204" charset="-122"/>
                  <a:ea typeface="微软雅黑" panose="020B0503020204020204" charset="-122"/>
                </a:rPr>
                <a:t>实时视频：业务的“千里眼”</a:t>
              </a:r>
              <a:endParaRPr lang="zh-CN" altLang="en-US" sz="1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519920" y="1983105"/>
            <a:ext cx="2255520" cy="4600575"/>
            <a:chOff x="14204" y="1886"/>
            <a:chExt cx="4315" cy="8911"/>
          </a:xfrm>
        </p:grpSpPr>
        <p:sp>
          <p:nvSpPr>
            <p:cNvPr id="11" name="矩形 10"/>
            <p:cNvSpPr/>
            <p:nvPr/>
          </p:nvSpPr>
          <p:spPr>
            <a:xfrm>
              <a:off x="14204" y="2622"/>
              <a:ext cx="4315" cy="7855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rgbClr val="4F81BD">
                  <a:lumMod val="60000"/>
                  <a:lumOff val="40000"/>
                </a:srgbClr>
              </a:solidFill>
              <a:prstDash val="sysDash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t" anchorCtr="0"/>
            <a:p>
              <a:pPr algn="just" defTabSz="609600" fontAlgn="base"/>
              <a:endParaRPr lang="zh-CN" altLang="en-US" sz="1400">
                <a:solidFill>
                  <a:schemeClr val="accent1"/>
                </a:solidFill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4364" y="2622"/>
              <a:ext cx="4155" cy="8175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14204" y="1886"/>
              <a:ext cx="4315" cy="534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wrap="square" rtlCol="0">
              <a:spAutoFit/>
            </a:bodyPr>
            <a:p>
              <a:pPr defTabSz="609600" fontAlgn="base"/>
              <a:r>
                <a:rPr lang="zh-CN" altLang="en-US" sz="1200">
                  <a:latin typeface="微软雅黑" panose="020B0503020204020204" charset="-122"/>
                  <a:ea typeface="微软雅黑" panose="020B0503020204020204" charset="-122"/>
                </a:rPr>
                <a:t>录像存储：事件的“裁判官”</a:t>
              </a:r>
              <a:endParaRPr lang="zh-CN" altLang="en-US" sz="12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01" name="文本框 400"/>
          <p:cNvSpPr txBox="1"/>
          <p:nvPr/>
        </p:nvSpPr>
        <p:spPr>
          <a:xfrm>
            <a:off x="391160" y="835660"/>
            <a:ext cx="11316970" cy="10433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 defTabSz="609600" fontAlgn="auto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聚焦于基础视频资源全生命周期管理，提供大园区组织机构、视频设备的管理配置能力，通过组织、角色、用户权限配置，支持大园区分级分域设备管理与视频数据调用。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defTabSz="609600" fontAlgn="auto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b="1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</a:rPr>
              <a:t>多协议兼容</a:t>
            </a:r>
            <a:r>
              <a:rPr lang="en-US" altLang="zh-CN" sz="1600" b="1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</a:rPr>
              <a:t> · </a:t>
            </a:r>
            <a:r>
              <a:rPr lang="zh-CN" altLang="en-US" sz="1600" b="1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微软雅黑" panose="020B0503020204020204" charset="-122"/>
                <a:ea typeface="微软雅黑" panose="020B0503020204020204" charset="-122"/>
              </a:rPr>
              <a:t>无差别接入</a:t>
            </a:r>
            <a:r>
              <a: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支持国标、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</a:rPr>
              <a:t>ONVIF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以及主流厂家私有协议接入，实现所有前端全功能、无差别接入。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indent="-285750" defTabSz="609600" fontAlgn="auto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sz="2800" b="1"/>
              <a:t>云</a:t>
            </a:r>
            <a:r>
              <a:rPr lang="en-US" altLang="zh-CN" sz="2800" b="1"/>
              <a:t>-</a:t>
            </a:r>
            <a:r>
              <a:rPr sz="2800" b="1"/>
              <a:t>边</a:t>
            </a:r>
            <a:r>
              <a:rPr lang="en-US" altLang="zh-CN" sz="2800" b="1"/>
              <a:t>-</a:t>
            </a:r>
            <a:r>
              <a:rPr sz="2800" b="1"/>
              <a:t>端协同体系</a:t>
            </a:r>
            <a:r>
              <a:rPr lang="en-US" altLang="zh-CN" sz="2800" b="1"/>
              <a:t>-</a:t>
            </a:r>
            <a:r>
              <a:rPr lang="zh-CN" altLang="en-US" sz="2800" b="1"/>
              <a:t>支持大规模</a:t>
            </a:r>
            <a:r>
              <a:rPr lang="zh-CN" altLang="en-US" sz="2800" b="1"/>
              <a:t>视频推理，低延迟高吞吐</a:t>
            </a:r>
            <a:br>
              <a:rPr lang="zh-CN" altLang="en-US" sz="2800" b="1"/>
            </a:br>
            <a:endParaRPr lang="zh-CN" altLang="en-US" sz="2800" b="1"/>
          </a:p>
        </p:txBody>
      </p:sp>
      <p:grpSp>
        <p:nvGrpSpPr>
          <p:cNvPr id="5" name="组合 4"/>
          <p:cNvGrpSpPr/>
          <p:nvPr/>
        </p:nvGrpSpPr>
        <p:grpSpPr>
          <a:xfrm>
            <a:off x="461830" y="975809"/>
            <a:ext cx="11307088" cy="1023588"/>
            <a:chOff x="448182" y="975809"/>
            <a:chExt cx="11307088" cy="483677"/>
          </a:xfrm>
        </p:grpSpPr>
        <p:sp>
          <p:nvSpPr>
            <p:cNvPr id="6" name="矩形 5"/>
            <p:cNvSpPr/>
            <p:nvPr/>
          </p:nvSpPr>
          <p:spPr>
            <a:xfrm>
              <a:off x="448182" y="975809"/>
              <a:ext cx="5647818" cy="483677"/>
            </a:xfrm>
            <a:prstGeom prst="rect">
              <a:avLst/>
            </a:prstGeom>
            <a:solidFill>
              <a:srgbClr val="0099CC"/>
            </a:solidFill>
            <a:ln w="12700" cap="flat" cmpd="sng" algn="ctr">
              <a:noFill/>
              <a:prstDash val="solid"/>
              <a:miter lim="800000"/>
            </a:ln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zh-CN" altLang="en-US" sz="1600" b="1" kern="0" dirty="0">
                <a:solidFill>
                  <a:srgbClr val="00B4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080078" y="975809"/>
              <a:ext cx="5675192" cy="483677"/>
            </a:xfrm>
            <a:prstGeom prst="rect">
              <a:avLst/>
            </a:prstGeom>
            <a:solidFill>
              <a:srgbClr val="034A6E"/>
            </a:solidFill>
            <a:ln w="12700" cap="flat" cmpd="sng" algn="ctr">
              <a:noFill/>
              <a:prstDash val="solid"/>
              <a:miter lim="800000"/>
            </a:ln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zh-CN" altLang="en-US" sz="1600" b="1" kern="0" dirty="0">
                <a:solidFill>
                  <a:srgbClr val="00B4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61830" y="941139"/>
            <a:ext cx="563417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600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后端推理，兼容非</a:t>
            </a:r>
            <a:r>
              <a:rPr kumimoji="1" lang="en-US" altLang="zh-CN" sz="1600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AI</a:t>
            </a:r>
            <a:r>
              <a:rPr kumimoji="1" lang="zh-CN" altLang="en-US" sz="1600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摄像头</a:t>
            </a:r>
            <a:endParaRPr kumimoji="1" lang="en-US" altLang="zh-CN" sz="1600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2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采用后端推理计算，视频计算边缘化，可接入各类不带</a:t>
            </a:r>
            <a:r>
              <a:rPr kumimoji="1" lang="en-US" altLang="zh-CN" sz="12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AI</a:t>
            </a:r>
            <a:r>
              <a:rPr kumimoji="1" lang="zh-CN" altLang="en-US" sz="12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能力的摄像头数据。</a:t>
            </a:r>
            <a:endParaRPr kumimoji="1" lang="zh-CN" altLang="en-US" sz="120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14200" y="958784"/>
            <a:ext cx="5675192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600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云边协同，支持大规模推理</a:t>
            </a:r>
            <a:endParaRPr kumimoji="1" lang="en-US" altLang="zh-CN" sz="1600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1" lang="zh-CN" altLang="en-US" sz="12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采用边缘推理</a:t>
            </a:r>
            <a:r>
              <a:rPr kumimoji="1" lang="en-US" altLang="zh-CN" sz="12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+</a:t>
            </a:r>
            <a:r>
              <a:rPr kumimoji="1" lang="zh-CN" altLang="en-US" sz="12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中心管理调度模式相结合，叠加</a:t>
            </a:r>
            <a:r>
              <a:rPr kumimoji="1" lang="en-US" altLang="zh-CN" sz="12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5G</a:t>
            </a:r>
            <a:r>
              <a:rPr kumimoji="1" lang="zh-CN" altLang="en-US" sz="12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技术优势支持大规模视频数据的推理计算。</a:t>
            </a:r>
            <a:endParaRPr kumimoji="1" lang="zh-CN" altLang="en-US" sz="120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矩形 2"/>
          <p:cNvSpPr/>
          <p:nvPr/>
        </p:nvSpPr>
        <p:spPr>
          <a:xfrm>
            <a:off x="2807890" y="2138909"/>
            <a:ext cx="8714480" cy="1612151"/>
          </a:xfrm>
          <a:prstGeom prst="rect">
            <a:avLst/>
          </a:prstGeom>
          <a:solidFill>
            <a:srgbClr val="EDF1F3"/>
          </a:solidFill>
          <a:ln w="12700" cap="flat">
            <a:solidFill>
              <a:sysClr val="window" lastClr="FFFFFF">
                <a:lumMod val="95000"/>
              </a:sysClr>
            </a:solidFill>
            <a:prstDash val="dash"/>
            <a:round/>
          </a:ln>
          <a:effectLst/>
          <a:sp3d/>
        </p:spPr>
        <p:txBody>
          <a:bodyPr rot="0" spcFirstLastPara="1" vertOverflow="overflow" horzOverflow="overflow" vert="horz" wrap="square" lIns="108000" tIns="45719" rIns="45719" bIns="45719" numCol="1" spcCol="38100" rtlCol="0" fromWordArt="0" anchor="ctr" anchorCtr="0" forceAA="0" compatLnSpc="1">
            <a:noAutofit/>
          </a:bodyPr>
          <a:lstStyle/>
          <a:p>
            <a:pPr defTabSz="9144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1440" b="1" kern="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998525" y="2155430"/>
            <a:ext cx="3498323" cy="24574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algn="ctr" defTabSz="914400" fontAlgn="auto">
              <a:spcBef>
                <a:spcPts val="600"/>
              </a:spcBef>
              <a:spcAft>
                <a:spcPts val="0"/>
              </a:spcAft>
              <a:buClr>
                <a:srgbClr val="009999"/>
              </a:buClr>
              <a:buSzPct val="110000"/>
              <a:buFont typeface="Arial" panose="020B0604020202020204" pitchFamily="34" charset="0"/>
              <a:buNone/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云端中心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28028" y="2511597"/>
            <a:ext cx="4670519" cy="646099"/>
          </a:xfrm>
          <a:prstGeom prst="rect">
            <a:avLst/>
          </a:prstGeom>
          <a:solidFill>
            <a:sysClr val="window" lastClr="FFFFFF"/>
          </a:solidFill>
          <a:ln w="1270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视频管理中心（应用）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039314" y="2511597"/>
            <a:ext cx="3466419" cy="646099"/>
          </a:xfrm>
          <a:prstGeom prst="rect">
            <a:avLst/>
          </a:prstGeom>
          <a:solidFill>
            <a:sysClr val="window" lastClr="FFFFFF"/>
          </a:solidFill>
          <a:ln w="1270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AI</a:t>
            </a:r>
            <a:r>
              <a:rPr kumimoji="0" lang="zh-CN" altLang="en-US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能力</a:t>
            </a: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中心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" name="圆角矩形 385"/>
          <p:cNvSpPr/>
          <p:nvPr/>
        </p:nvSpPr>
        <p:spPr>
          <a:xfrm>
            <a:off x="3217614" y="2699441"/>
            <a:ext cx="1501651" cy="172362"/>
          </a:xfrm>
          <a:prstGeom prst="roundRect">
            <a:avLst/>
          </a:prstGeom>
          <a:solidFill>
            <a:sysClr val="window" lastClr="FFFFFF"/>
          </a:solidFill>
          <a:ln w="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能力管理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6" name="圆角矩形 387"/>
          <p:cNvSpPr/>
          <p:nvPr/>
        </p:nvSpPr>
        <p:spPr>
          <a:xfrm>
            <a:off x="4890618" y="2699441"/>
            <a:ext cx="1527123" cy="172362"/>
          </a:xfrm>
          <a:prstGeom prst="roundRect">
            <a:avLst/>
          </a:prstGeom>
          <a:solidFill>
            <a:sysClr val="window" lastClr="FFFFFF"/>
          </a:solidFill>
          <a:ln w="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能力发布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圆角矩形 387"/>
          <p:cNvSpPr/>
          <p:nvPr/>
        </p:nvSpPr>
        <p:spPr>
          <a:xfrm>
            <a:off x="4890618" y="2936310"/>
            <a:ext cx="1527123" cy="172362"/>
          </a:xfrm>
          <a:prstGeom prst="roundRect">
            <a:avLst/>
          </a:prstGeom>
          <a:solidFill>
            <a:sysClr val="window" lastClr="FFFFFF"/>
          </a:solidFill>
          <a:ln w="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能力部署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8" name="圆角矩形 387"/>
          <p:cNvSpPr/>
          <p:nvPr/>
        </p:nvSpPr>
        <p:spPr>
          <a:xfrm>
            <a:off x="3217614" y="2930633"/>
            <a:ext cx="1527123" cy="172362"/>
          </a:xfrm>
          <a:prstGeom prst="roundRect">
            <a:avLst/>
          </a:prstGeom>
          <a:solidFill>
            <a:sysClr val="window" lastClr="FFFFFF"/>
          </a:solidFill>
          <a:ln w="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能力标准化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9" name="圆角矩形 387"/>
          <p:cNvSpPr/>
          <p:nvPr/>
        </p:nvSpPr>
        <p:spPr>
          <a:xfrm>
            <a:off x="6855385" y="2710680"/>
            <a:ext cx="1411344" cy="172362"/>
          </a:xfrm>
          <a:prstGeom prst="roundRect">
            <a:avLst/>
          </a:prstGeom>
          <a:solidFill>
            <a:sysClr val="window" lastClr="FFFFFF"/>
          </a:solidFill>
          <a:ln w="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视频源管理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0" name="圆角矩形 387"/>
          <p:cNvSpPr/>
          <p:nvPr/>
        </p:nvSpPr>
        <p:spPr>
          <a:xfrm>
            <a:off x="8354721" y="2719138"/>
            <a:ext cx="1429869" cy="172362"/>
          </a:xfrm>
          <a:prstGeom prst="roundRect">
            <a:avLst/>
          </a:prstGeom>
          <a:solidFill>
            <a:sysClr val="window" lastClr="FFFFFF"/>
          </a:solidFill>
          <a:ln w="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视频调度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1" name="圆角矩形 387"/>
          <p:cNvSpPr/>
          <p:nvPr/>
        </p:nvSpPr>
        <p:spPr>
          <a:xfrm>
            <a:off x="6855385" y="2936310"/>
            <a:ext cx="4422752" cy="172362"/>
          </a:xfrm>
          <a:prstGeom prst="roundRect">
            <a:avLst/>
          </a:prstGeom>
          <a:solidFill>
            <a:sysClr val="window" lastClr="FFFFFF"/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609600" fontAlgn="base">
              <a:defRPr/>
            </a:pPr>
            <a:r>
              <a:rPr kumimoji="1" lang="zh-CN" altLang="en-US" sz="800" kern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云端事件数据汇聚、云端事件数据分发</a:t>
            </a:r>
            <a:endParaRPr kumimoji="1" lang="zh-CN" altLang="en-US" sz="800" kern="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2" name="圆角矩形 387"/>
          <p:cNvSpPr/>
          <p:nvPr/>
        </p:nvSpPr>
        <p:spPr>
          <a:xfrm>
            <a:off x="9872582" y="2719138"/>
            <a:ext cx="1406712" cy="172362"/>
          </a:xfrm>
          <a:prstGeom prst="roundRect">
            <a:avLst/>
          </a:prstGeom>
          <a:solidFill>
            <a:sysClr val="window" lastClr="FFFFFF"/>
          </a:solidFill>
          <a:ln w="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能力场景配置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039314" y="3223751"/>
            <a:ext cx="8359233" cy="434420"/>
          </a:xfrm>
          <a:prstGeom prst="rect">
            <a:avLst/>
          </a:prstGeom>
          <a:solidFill>
            <a:sysClr val="window" lastClr="FFFFFF"/>
          </a:solidFill>
          <a:ln w="1270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多集群管理集成中心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4" name="圆角矩形 385"/>
          <p:cNvSpPr/>
          <p:nvPr/>
        </p:nvSpPr>
        <p:spPr>
          <a:xfrm>
            <a:off x="3202560" y="3429140"/>
            <a:ext cx="2549711" cy="153267"/>
          </a:xfrm>
          <a:prstGeom prst="roundRect">
            <a:avLst/>
          </a:prstGeom>
          <a:solidFill>
            <a:sysClr val="window" lastClr="FFFFFF"/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边缘集群（地市）集成</a:t>
            </a:r>
            <a:endParaRPr kumimoji="1" lang="zh-CN" altLang="en-US" sz="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5" name="圆角矩形 385"/>
          <p:cNvSpPr/>
          <p:nvPr/>
        </p:nvSpPr>
        <p:spPr>
          <a:xfrm>
            <a:off x="5944074" y="3429140"/>
            <a:ext cx="2549711" cy="153267"/>
          </a:xfrm>
          <a:prstGeom prst="roundRect">
            <a:avLst/>
          </a:prstGeom>
          <a:solidFill>
            <a:sysClr val="window" lastClr="FFFFFF"/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……</a:t>
            </a:r>
            <a:endParaRPr kumimoji="1" lang="en-US" altLang="zh-CN" sz="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6" name="圆角矩形 385"/>
          <p:cNvSpPr/>
          <p:nvPr/>
        </p:nvSpPr>
        <p:spPr>
          <a:xfrm>
            <a:off x="8657030" y="3434817"/>
            <a:ext cx="2549711" cy="147592"/>
          </a:xfrm>
          <a:prstGeom prst="roundRect">
            <a:avLst/>
          </a:prstGeom>
          <a:solidFill>
            <a:sysClr val="window" lastClr="FFFFFF"/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边缘集群（区县）</a:t>
            </a:r>
            <a:endParaRPr kumimoji="1" lang="zh-CN" altLang="en-US" sz="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11285" y="5030737"/>
            <a:ext cx="4963918" cy="1549875"/>
          </a:xfrm>
          <a:prstGeom prst="rect">
            <a:avLst/>
          </a:prstGeom>
          <a:solidFill>
            <a:srgbClr val="EDF1F3"/>
          </a:solidFill>
          <a:ln w="12700" cap="flat">
            <a:solidFill>
              <a:sysClr val="window" lastClr="FFFFFF">
                <a:lumMod val="9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边</a:t>
            </a:r>
            <a:endParaRPr kumimoji="0" lang="en-US" altLang="zh-CN" sz="11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缘</a:t>
            </a:r>
            <a:endParaRPr kumimoji="0" lang="en-US" altLang="zh-CN" sz="11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（</a:t>
            </a:r>
            <a:r>
              <a:rPr kumimoji="0" lang="zh-CN" altLang="en-US" sz="11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地</a:t>
            </a:r>
            <a:endParaRPr kumimoji="0" lang="en-US" altLang="zh-CN" sz="11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市</a:t>
            </a:r>
            <a:r>
              <a:rPr kumimoji="0" lang="zh-CN" altLang="en-US" sz="11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）</a:t>
            </a:r>
            <a:endParaRPr kumimoji="0" lang="zh-CN" altLang="en-US" sz="11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471822" y="6219173"/>
            <a:ext cx="896766" cy="179947"/>
          </a:xfrm>
          <a:prstGeom prst="rect">
            <a:avLst/>
          </a:prstGeom>
          <a:solidFill>
            <a:sysClr val="window" lastClr="FFFFFF"/>
          </a:solidFill>
          <a:ln w="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5G MEC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479561" y="5239013"/>
            <a:ext cx="3203176" cy="506909"/>
          </a:xfrm>
          <a:prstGeom prst="rect">
            <a:avLst/>
          </a:prstGeom>
          <a:solidFill>
            <a:sysClr val="window" lastClr="FFFFFF"/>
          </a:solidFill>
          <a:ln w="1270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DMZ</a:t>
            </a:r>
            <a:r>
              <a:rPr kumimoji="0" lang="zh-CN" altLang="en-US" sz="10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区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0" name="圆角矩形 387"/>
          <p:cNvSpPr/>
          <p:nvPr/>
        </p:nvSpPr>
        <p:spPr>
          <a:xfrm>
            <a:off x="3256734" y="5458912"/>
            <a:ext cx="1272544" cy="201123"/>
          </a:xfrm>
          <a:prstGeom prst="roundRect">
            <a:avLst/>
          </a:prstGeom>
          <a:solidFill>
            <a:sysClr val="window" lastClr="FFFFFF"/>
          </a:solidFill>
          <a:ln w="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推理网关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1" name="圆角矩形 387"/>
          <p:cNvSpPr/>
          <p:nvPr/>
        </p:nvSpPr>
        <p:spPr>
          <a:xfrm>
            <a:off x="1722166" y="5458912"/>
            <a:ext cx="1272544" cy="201123"/>
          </a:xfrm>
          <a:prstGeom prst="roundRect">
            <a:avLst/>
          </a:prstGeom>
          <a:solidFill>
            <a:sysClr val="window" lastClr="FFFFFF"/>
          </a:solidFill>
          <a:ln w="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视频网关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79561" y="5859963"/>
            <a:ext cx="3199336" cy="221188"/>
          </a:xfrm>
          <a:prstGeom prst="rect">
            <a:avLst/>
          </a:prstGeom>
          <a:solidFill>
            <a:sysClr val="window" lastClr="FFFFFF"/>
          </a:solidFill>
          <a:ln w="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车辆违停</a:t>
            </a:r>
            <a:r>
              <a:rPr kumimoji="0" lang="en-US" altLang="zh-CN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...  </a:t>
            </a: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算法能力部署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777442" y="5231672"/>
            <a:ext cx="966709" cy="1201955"/>
          </a:xfrm>
          <a:prstGeom prst="rect">
            <a:avLst/>
          </a:prstGeom>
          <a:solidFill>
            <a:sysClr val="window" lastClr="FFFFFF"/>
          </a:solidFill>
          <a:ln w="1270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marL="0" marR="0" lvl="0" indent="0" algn="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事</a:t>
            </a:r>
            <a:endParaRPr kumimoji="0" lang="en-US" altLang="zh-CN" sz="10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marR="0" lvl="0" indent="0" algn="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件</a:t>
            </a:r>
            <a:endParaRPr kumimoji="0" lang="en-US" altLang="zh-CN" sz="10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marR="0" lvl="0" indent="0" algn="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队</a:t>
            </a:r>
            <a:endParaRPr kumimoji="0" lang="en-US" altLang="zh-CN" sz="10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marR="0" lvl="0" indent="0" algn="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列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876065" y="5410748"/>
            <a:ext cx="455376" cy="898429"/>
          </a:xfrm>
          <a:prstGeom prst="rect">
            <a:avLst/>
          </a:prstGeom>
          <a:solidFill>
            <a:sysClr val="window" lastClr="FFFFFF"/>
          </a:solidFill>
          <a:ln w="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事件数据上报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518970" y="6224368"/>
            <a:ext cx="1027005" cy="179947"/>
          </a:xfrm>
          <a:prstGeom prst="rect">
            <a:avLst/>
          </a:prstGeom>
          <a:solidFill>
            <a:sysClr val="window" lastClr="FFFFFF"/>
          </a:solidFill>
          <a:ln w="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5G MEC</a:t>
            </a:r>
            <a:endParaRPr kumimoji="0" lang="zh-CN" altLang="zh-CN" sz="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549281" y="5030737"/>
            <a:ext cx="4963918" cy="1549875"/>
          </a:xfrm>
          <a:prstGeom prst="rect">
            <a:avLst/>
          </a:prstGeom>
          <a:solidFill>
            <a:srgbClr val="EDF1F3"/>
          </a:solidFill>
          <a:ln w="12700" cap="flat">
            <a:solidFill>
              <a:sysClr val="window" lastClr="FFFFFF">
                <a:lumMod val="9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边</a:t>
            </a:r>
            <a:endParaRPr kumimoji="0" lang="en-US" altLang="zh-CN" sz="11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缘</a:t>
            </a:r>
            <a:endParaRPr kumimoji="0" lang="en-US" altLang="zh-CN" sz="11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（</a:t>
            </a:r>
            <a:r>
              <a:rPr kumimoji="0" lang="zh-CN" altLang="en-US" sz="11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区</a:t>
            </a:r>
            <a:endParaRPr kumimoji="0" lang="en-US" altLang="zh-CN" sz="11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县</a:t>
            </a:r>
            <a:r>
              <a:rPr kumimoji="0" lang="zh-CN" altLang="en-US" sz="11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）</a:t>
            </a:r>
            <a:endParaRPr kumimoji="0" lang="zh-CN" altLang="en-US" sz="11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117558" y="5239013"/>
            <a:ext cx="3203176" cy="506909"/>
          </a:xfrm>
          <a:prstGeom prst="rect">
            <a:avLst/>
          </a:prstGeom>
          <a:solidFill>
            <a:sysClr val="window" lastClr="FFFFFF"/>
          </a:solidFill>
          <a:ln w="1270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DMZ</a:t>
            </a:r>
            <a:r>
              <a:rPr kumimoji="0" lang="zh-CN" altLang="en-US" sz="10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区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8" name="圆角矩形 387"/>
          <p:cNvSpPr/>
          <p:nvPr/>
        </p:nvSpPr>
        <p:spPr>
          <a:xfrm>
            <a:off x="7309921" y="5458912"/>
            <a:ext cx="1272544" cy="201123"/>
          </a:xfrm>
          <a:prstGeom prst="roundRect">
            <a:avLst/>
          </a:prstGeom>
          <a:solidFill>
            <a:sysClr val="window" lastClr="FFFFFF"/>
          </a:solidFill>
          <a:ln w="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推理网关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9" name="圆角矩形 387"/>
          <p:cNvSpPr/>
          <p:nvPr/>
        </p:nvSpPr>
        <p:spPr>
          <a:xfrm>
            <a:off x="8884441" y="5458912"/>
            <a:ext cx="1272544" cy="201123"/>
          </a:xfrm>
          <a:prstGeom prst="roundRect">
            <a:avLst/>
          </a:prstGeom>
          <a:solidFill>
            <a:sysClr val="window" lastClr="FFFFFF"/>
          </a:solidFill>
          <a:ln w="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视频网关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117558" y="5859963"/>
            <a:ext cx="3199336" cy="221188"/>
          </a:xfrm>
          <a:prstGeom prst="rect">
            <a:avLst/>
          </a:prstGeom>
          <a:solidFill>
            <a:sysClr val="window" lastClr="FFFFFF"/>
          </a:solidFill>
          <a:ln w="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车辆违停</a:t>
            </a:r>
            <a:r>
              <a:rPr kumimoji="0" lang="en-US" altLang="zh-CN" sz="9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...  </a:t>
            </a:r>
            <a:r>
              <a:rPr kumimoji="0" lang="zh-CN" altLang="en-US" sz="9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算法</a:t>
            </a: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能力部署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0415438" y="5231672"/>
            <a:ext cx="966709" cy="1201955"/>
          </a:xfrm>
          <a:prstGeom prst="rect">
            <a:avLst/>
          </a:prstGeom>
          <a:solidFill>
            <a:sysClr val="window" lastClr="FFFFFF"/>
          </a:solidFill>
          <a:ln w="1270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marL="0" marR="0" lvl="0" indent="0" algn="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事</a:t>
            </a:r>
            <a:endParaRPr kumimoji="0" lang="en-US" altLang="zh-CN" sz="10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marR="0" lvl="0" indent="0" algn="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件</a:t>
            </a:r>
            <a:endParaRPr kumimoji="0" lang="en-US" altLang="zh-CN" sz="10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marR="0" lvl="0" indent="0" algn="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队</a:t>
            </a:r>
            <a:endParaRPr kumimoji="0" lang="en-US" altLang="zh-CN" sz="10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marR="0" lvl="0" indent="0" algn="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列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0514061" y="5410748"/>
            <a:ext cx="455376" cy="898429"/>
          </a:xfrm>
          <a:prstGeom prst="rect">
            <a:avLst/>
          </a:prstGeom>
          <a:solidFill>
            <a:sysClr val="window" lastClr="FFFFFF"/>
          </a:solidFill>
          <a:ln w="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事件数据上报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902254" y="5862929"/>
            <a:ext cx="711685" cy="27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9600" fontAlgn="base"/>
            <a:r>
              <a:rPr kumimoji="1" lang="en-US" altLang="zh-CN" sz="1200" kern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……</a:t>
            </a:r>
            <a:endParaRPr kumimoji="1" lang="en-US" altLang="zh-CN" sz="1200" kern="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11285" y="2155483"/>
            <a:ext cx="1719602" cy="1595578"/>
          </a:xfrm>
          <a:prstGeom prst="rect">
            <a:avLst/>
          </a:prstGeom>
          <a:solidFill>
            <a:srgbClr val="EDF1F3"/>
          </a:solidFill>
          <a:ln w="12700" cap="flat">
            <a:noFill/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1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486897" y="4939834"/>
            <a:ext cx="1629723" cy="190846"/>
          </a:xfrm>
          <a:prstGeom prst="rect">
            <a:avLst/>
          </a:prstGeom>
          <a:solidFill>
            <a:sysClr val="window" lastClr="FFFFFF"/>
          </a:solidFill>
          <a:ln w="1270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algn="ctr" defTabSz="9144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kern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视频联网平台</a:t>
            </a:r>
            <a:endParaRPr lang="zh-CN" altLang="en-US" sz="1000" kern="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8214316" y="4929287"/>
            <a:ext cx="1629723" cy="190846"/>
          </a:xfrm>
          <a:prstGeom prst="rect">
            <a:avLst/>
          </a:prstGeom>
          <a:solidFill>
            <a:sysClr val="window" lastClr="FFFFFF"/>
          </a:solidFill>
          <a:ln w="1270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algn="ctr" defTabSz="9144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00" kern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视频联网平台</a:t>
            </a:r>
            <a:endParaRPr lang="zh-CN" altLang="en-US" sz="1000" kern="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97493" y="2750622"/>
            <a:ext cx="1570111" cy="445770"/>
          </a:xfrm>
          <a:prstGeom prst="rect">
            <a:avLst/>
          </a:prstGeom>
          <a:solidFill>
            <a:srgbClr val="EDF1F3"/>
          </a:solidFill>
          <a:ln>
            <a:noFill/>
          </a:ln>
        </p:spPr>
        <p:txBody>
          <a:bodyPr vert="horz" wrap="square" lIns="0" tIns="0" rIns="0" bIns="0" rtlCol="0" anchor="t">
            <a:spAutoFit/>
          </a:bodyPr>
          <a:lstStyle/>
          <a:p>
            <a:pPr algn="ctr" defTabSz="914400" fontAlgn="auto">
              <a:spcBef>
                <a:spcPts val="600"/>
              </a:spcBef>
              <a:spcAft>
                <a:spcPts val="0"/>
              </a:spcAft>
              <a:buClr>
                <a:srgbClr val="009999"/>
              </a:buClr>
              <a:buSzPct val="110000"/>
            </a:pPr>
            <a:r>
              <a:rPr lang="zh-CN" altLang="en-US" sz="120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视频分析共享</a:t>
            </a:r>
            <a:endParaRPr lang="en-US" altLang="zh-CN" sz="1200" smtClean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ctr" defTabSz="914400" fontAlgn="auto">
              <a:spcBef>
                <a:spcPts val="600"/>
              </a:spcBef>
              <a:spcAft>
                <a:spcPts val="0"/>
              </a:spcAft>
              <a:buClr>
                <a:srgbClr val="009999"/>
              </a:buClr>
              <a:buSzPct val="110000"/>
            </a:pPr>
            <a:r>
              <a:rPr lang="zh-CN" altLang="en-US" sz="120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监控平台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cxnSp>
        <p:nvCxnSpPr>
          <p:cNvPr id="48" name="直接箭头连接符 47"/>
          <p:cNvCxnSpPr/>
          <p:nvPr/>
        </p:nvCxnSpPr>
        <p:spPr>
          <a:xfrm>
            <a:off x="2946374" y="4512438"/>
            <a:ext cx="1834" cy="391737"/>
          </a:xfrm>
          <a:prstGeom prst="straightConnector1">
            <a:avLst/>
          </a:prstGeom>
          <a:noFill/>
          <a:ln w="635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49" name="组合 48"/>
          <p:cNvGrpSpPr/>
          <p:nvPr/>
        </p:nvGrpSpPr>
        <p:grpSpPr>
          <a:xfrm>
            <a:off x="787400" y="3990340"/>
            <a:ext cx="2992120" cy="697865"/>
            <a:chOff x="296" y="5224"/>
            <a:chExt cx="3519" cy="1390"/>
          </a:xfrm>
        </p:grpSpPr>
        <p:pic>
          <p:nvPicPr>
            <p:cNvPr id="50" name="Picture 2" descr="https://gimg2.baidu.com/image_search/src=http%3A%2F%2F5b0988e595225.cdn.sohucs.com%2Fq_70%2Cc_zoom%2Cw_640%2Fimages%2F20190808%2F7daca4a87be84ebe981a16869f104a21.jpeg&amp;refer=http%3A%2F%2F5b0988e595225.cdn.sohucs.com&amp;app=2002&amp;size=f9999,10000&amp;q=a80&amp;n=0&amp;g=0n&amp;fmt=auto?sec=1659193507&amp;t=30ab3c822e82434eb75d0829e0675682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" y="5224"/>
              <a:ext cx="1549" cy="1391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12700" cap="flat">
              <a:solidFill>
                <a:sysClr val="window" lastClr="FFFFFF">
                  <a:lumMod val="65000"/>
                </a:sysClr>
              </a:solidFill>
              <a:prstDash val="solid"/>
              <a:round/>
            </a:ln>
            <a:effectLst/>
            <a:sp3d/>
          </p:spPr>
        </p:pic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32" y="5584"/>
              <a:ext cx="674" cy="613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12700" cap="flat">
              <a:solidFill>
                <a:sysClr val="window" lastClr="FFFFFF">
                  <a:lumMod val="65000"/>
                </a:sysClr>
              </a:solidFill>
              <a:prstDash val="solid"/>
              <a:round/>
            </a:ln>
            <a:effectLst/>
            <a:sp3d/>
          </p:spPr>
        </p:pic>
        <p:sp>
          <p:nvSpPr>
            <p:cNvPr id="52" name="离线计算"/>
            <p:cNvSpPr txBox="1"/>
            <p:nvPr/>
          </p:nvSpPr>
          <p:spPr>
            <a:xfrm>
              <a:off x="2147" y="6090"/>
              <a:ext cx="845" cy="290"/>
            </a:xfrm>
            <a:prstGeom prst="rect">
              <a:avLst/>
            </a:prstGeom>
            <a:noFill/>
            <a:ln w="12700" cap="flat">
              <a:solidFill>
                <a:sysClr val="window" lastClr="FFFFFF">
                  <a:lumMod val="65000"/>
                </a:sysClr>
              </a:solidFill>
              <a:miter lim="400000"/>
            </a:ln>
            <a:effectLst/>
          </p:spPr>
          <p:txBody>
            <a:bodyPr wrap="square" lIns="16200" tIns="16200" rIns="16200" bIns="16200" numCol="1" anchor="ctr">
              <a:noAutofit/>
            </a:bodyPr>
            <a:lstStyle>
              <a:lvl1pPr>
                <a:defRPr sz="24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pPr marL="0" marR="0" lvl="0" indent="0" algn="ctr" defTabSz="2781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微软雅黑" panose="020B0503020204020204" charset="-122"/>
                  <a:sym typeface="微软雅黑" panose="020B0503020204020204" charset="-122"/>
                </a:rPr>
                <a:t>摄像头</a:t>
              </a:r>
              <a:endParaRPr kumimoji="0" lang="zh-CN" altLang="en-US" sz="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" y="5571"/>
              <a:ext cx="674" cy="613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12700" cap="flat">
              <a:solidFill>
                <a:sysClr val="window" lastClr="FFFFFF">
                  <a:lumMod val="65000"/>
                </a:sysClr>
              </a:solidFill>
              <a:prstDash val="solid"/>
              <a:round/>
            </a:ln>
            <a:effectLst/>
            <a:sp3d/>
          </p:spPr>
        </p:pic>
        <p:sp>
          <p:nvSpPr>
            <p:cNvPr id="54" name="离线计算"/>
            <p:cNvSpPr txBox="1"/>
            <p:nvPr/>
          </p:nvSpPr>
          <p:spPr>
            <a:xfrm>
              <a:off x="2971" y="6090"/>
              <a:ext cx="845" cy="290"/>
            </a:xfrm>
            <a:prstGeom prst="rect">
              <a:avLst/>
            </a:prstGeom>
            <a:noFill/>
            <a:ln w="12700" cap="flat">
              <a:solidFill>
                <a:sysClr val="window" lastClr="FFFFFF">
                  <a:lumMod val="65000"/>
                </a:sysClr>
              </a:solidFill>
              <a:miter lim="400000"/>
            </a:ln>
            <a:effectLst/>
          </p:spPr>
          <p:txBody>
            <a:bodyPr wrap="square" lIns="16200" tIns="16200" rIns="16200" bIns="16200" numCol="1" anchor="ctr">
              <a:noAutofit/>
            </a:bodyPr>
            <a:lstStyle>
              <a:lvl1pPr>
                <a:defRPr sz="24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pPr marL="0" marR="0" lvl="0" indent="0" algn="ctr" defTabSz="2781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微软雅黑" panose="020B0503020204020204" charset="-122"/>
                  <a:sym typeface="微软雅黑" panose="020B0503020204020204" charset="-122"/>
                </a:rPr>
                <a:t>抓拍机</a:t>
              </a:r>
              <a:endParaRPr kumimoji="0" lang="zh-CN" altLang="en-US" sz="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55" name="梯形 54"/>
            <p:cNvSpPr/>
            <p:nvPr/>
          </p:nvSpPr>
          <p:spPr>
            <a:xfrm rot="5400000">
              <a:off x="1381" y="5730"/>
              <a:ext cx="1316" cy="387"/>
            </a:xfrm>
            <a:prstGeom prst="trapezoid">
              <a:avLst>
                <a:gd name="adj" fmla="val 117183"/>
              </a:avLst>
            </a:prstGeom>
            <a:solidFill>
              <a:srgbClr val="034A6E"/>
            </a:solidFill>
            <a:ln w="12700" cap="flat">
              <a:solidFill>
                <a:sysClr val="window" lastClr="FFFFFF"/>
              </a:solidFill>
              <a:prstDash val="solid"/>
              <a:round/>
            </a:ln>
          </p:spPr>
          <p:txBody>
            <a:bodyPr rot="0" vertOverflow="overflow" horzOverflow="overflow" vert="horz" wrap="square" lIns="45719" tIns="45719" rIns="45719" bIns="45719" numCol="1" spcCol="38100" rtlCol="0" anchor="t" anchorCtr="0" forceAA="0"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cxnSp>
        <p:nvCxnSpPr>
          <p:cNvPr id="56" name="曲线连接符 48"/>
          <p:cNvCxnSpPr>
            <a:stCxn id="45" idx="3"/>
            <a:endCxn id="44" idx="2"/>
          </p:cNvCxnSpPr>
          <p:nvPr/>
        </p:nvCxnSpPr>
        <p:spPr>
          <a:xfrm flipH="1" flipV="1">
            <a:off x="1771543" y="3751060"/>
            <a:ext cx="2345077" cy="1284196"/>
          </a:xfrm>
          <a:prstGeom prst="curvedConnector4">
            <a:avLst>
              <a:gd name="adj1" fmla="val -14666"/>
              <a:gd name="adj2" fmla="val 78725"/>
            </a:avLst>
          </a:prstGeom>
          <a:noFill/>
          <a:ln w="6350" cap="flat" cmpd="sng" algn="ctr">
            <a:solidFill>
              <a:srgbClr val="4472C4"/>
            </a:solidFill>
            <a:prstDash val="solid"/>
            <a:miter lim="800000"/>
            <a:headEnd type="arrow"/>
            <a:tailEnd type="arrow"/>
          </a:ln>
          <a:effectLst/>
        </p:spPr>
      </p:cxnSp>
      <p:cxnSp>
        <p:nvCxnSpPr>
          <p:cNvPr id="57" name="曲线连接符 49"/>
          <p:cNvCxnSpPr>
            <a:stCxn id="45" idx="2"/>
            <a:endCxn id="31" idx="0"/>
          </p:cNvCxnSpPr>
          <p:nvPr/>
        </p:nvCxnSpPr>
        <p:spPr>
          <a:xfrm rot="5400000">
            <a:off x="2665672" y="4823508"/>
            <a:ext cx="328457" cy="942800"/>
          </a:xfrm>
          <a:prstGeom prst="curvedConnector3">
            <a:avLst>
              <a:gd name="adj1" fmla="val 27522"/>
            </a:avLst>
          </a:prstGeom>
          <a:noFill/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58" name="曲线连接符 50"/>
          <p:cNvCxnSpPr/>
          <p:nvPr/>
        </p:nvCxnSpPr>
        <p:spPr>
          <a:xfrm>
            <a:off x="2368589" y="5686144"/>
            <a:ext cx="2399187" cy="138615"/>
          </a:xfrm>
          <a:prstGeom prst="curvedConnector3">
            <a:avLst>
              <a:gd name="adj1" fmla="val 50038"/>
            </a:avLst>
          </a:prstGeom>
          <a:noFill/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59" name="曲线连接符 51"/>
          <p:cNvCxnSpPr/>
          <p:nvPr/>
        </p:nvCxnSpPr>
        <p:spPr>
          <a:xfrm flipV="1">
            <a:off x="2994982" y="5557072"/>
            <a:ext cx="232032" cy="2511"/>
          </a:xfrm>
          <a:prstGeom prst="curvedConnector3">
            <a:avLst>
              <a:gd name="adj1" fmla="val 50198"/>
            </a:avLst>
          </a:prstGeom>
          <a:noFill/>
          <a:ln w="6350" cap="flat" cmpd="sng" algn="ctr">
            <a:solidFill>
              <a:sysClr val="window" lastClr="FFFFFF">
                <a:lumMod val="65000"/>
              </a:sysClr>
            </a:solidFill>
            <a:prstDash val="dash"/>
            <a:miter lim="800000"/>
            <a:tailEnd type="arrow"/>
          </a:ln>
          <a:effectLst/>
        </p:spPr>
      </p:cxnSp>
      <p:cxnSp>
        <p:nvCxnSpPr>
          <p:cNvPr id="60" name="曲线连接符 52"/>
          <p:cNvCxnSpPr/>
          <p:nvPr/>
        </p:nvCxnSpPr>
        <p:spPr>
          <a:xfrm rot="5400000">
            <a:off x="3385699" y="5352978"/>
            <a:ext cx="199887" cy="813486"/>
          </a:xfrm>
          <a:prstGeom prst="curvedConnector3">
            <a:avLst>
              <a:gd name="adj1" fmla="val 49874"/>
            </a:avLst>
          </a:prstGeom>
          <a:noFill/>
          <a:ln w="6350" cap="flat" cmpd="sng" algn="ctr">
            <a:solidFill>
              <a:sysClr val="window" lastClr="FFFFFF">
                <a:lumMod val="65000"/>
              </a:sysClr>
            </a:solidFill>
            <a:prstDash val="dash"/>
            <a:miter lim="800000"/>
            <a:tailEnd type="arrow"/>
          </a:ln>
          <a:effectLst/>
        </p:spPr>
      </p:cxnSp>
      <p:cxnSp>
        <p:nvCxnSpPr>
          <p:cNvPr id="61" name="曲线连接符 53"/>
          <p:cNvCxnSpPr>
            <a:stCxn id="46" idx="2"/>
            <a:endCxn id="39" idx="0"/>
          </p:cNvCxnSpPr>
          <p:nvPr/>
        </p:nvCxnSpPr>
        <p:spPr>
          <a:xfrm rot="5400000" flipV="1">
            <a:off x="9106380" y="5043596"/>
            <a:ext cx="339004" cy="491576"/>
          </a:xfrm>
          <a:prstGeom prst="curvedConnector3">
            <a:avLst>
              <a:gd name="adj1" fmla="val 50000"/>
            </a:avLst>
          </a:prstGeom>
          <a:noFill/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62" name="曲线连接符 54"/>
          <p:cNvCxnSpPr/>
          <p:nvPr/>
        </p:nvCxnSpPr>
        <p:spPr>
          <a:xfrm>
            <a:off x="10157694" y="5559583"/>
            <a:ext cx="355843" cy="300332"/>
          </a:xfrm>
          <a:prstGeom prst="curvedConnector3">
            <a:avLst>
              <a:gd name="adj1" fmla="val 50000"/>
            </a:avLst>
          </a:prstGeom>
          <a:noFill/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63" name="曲线连接符 55"/>
          <p:cNvCxnSpPr/>
          <p:nvPr/>
        </p:nvCxnSpPr>
        <p:spPr>
          <a:xfrm rot="5400000" flipV="1">
            <a:off x="2618986" y="5399543"/>
            <a:ext cx="199887" cy="720857"/>
          </a:xfrm>
          <a:prstGeom prst="curvedConnector3">
            <a:avLst>
              <a:gd name="adj1" fmla="val 50000"/>
            </a:avLst>
          </a:prstGeom>
          <a:noFill/>
          <a:ln w="6350" cap="flat" cmpd="sng" algn="ctr">
            <a:solidFill>
              <a:sysClr val="window" lastClr="FFFFFF">
                <a:lumMod val="65000"/>
              </a:sysClr>
            </a:solidFill>
            <a:prstDash val="dash"/>
            <a:miter lim="800000"/>
            <a:tailEnd type="arrow"/>
          </a:ln>
          <a:effectLst/>
        </p:spPr>
      </p:cxnSp>
      <p:cxnSp>
        <p:nvCxnSpPr>
          <p:cNvPr id="64" name="曲线连接符 56"/>
          <p:cNvCxnSpPr/>
          <p:nvPr/>
        </p:nvCxnSpPr>
        <p:spPr>
          <a:xfrm rot="5400000">
            <a:off x="9018653" y="5357564"/>
            <a:ext cx="199887" cy="804314"/>
          </a:xfrm>
          <a:prstGeom prst="curvedConnector3">
            <a:avLst>
              <a:gd name="adj1" fmla="val 49874"/>
            </a:avLst>
          </a:prstGeom>
          <a:noFill/>
          <a:ln w="6350" cap="flat" cmpd="sng" algn="ctr">
            <a:solidFill>
              <a:sysClr val="window" lastClr="FFFFFF">
                <a:lumMod val="65000"/>
              </a:sysClr>
            </a:solidFill>
            <a:prstDash val="dash"/>
            <a:miter lim="800000"/>
            <a:tailEnd type="arrow"/>
          </a:ln>
          <a:effectLst/>
        </p:spPr>
      </p:cxnSp>
      <p:cxnSp>
        <p:nvCxnSpPr>
          <p:cNvPr id="149" name="曲线连接符 57"/>
          <p:cNvCxnSpPr/>
          <p:nvPr/>
        </p:nvCxnSpPr>
        <p:spPr>
          <a:xfrm rot="5400000" flipV="1">
            <a:off x="8231764" y="5374782"/>
            <a:ext cx="199887" cy="770381"/>
          </a:xfrm>
          <a:prstGeom prst="curvedConnector3">
            <a:avLst>
              <a:gd name="adj1" fmla="val 50000"/>
            </a:avLst>
          </a:prstGeom>
          <a:noFill/>
          <a:ln w="6350" cap="flat" cmpd="sng" algn="ctr">
            <a:solidFill>
              <a:sysClr val="window" lastClr="FFFFFF">
                <a:lumMod val="65000"/>
              </a:sysClr>
            </a:solidFill>
            <a:prstDash val="dash"/>
            <a:miter lim="800000"/>
            <a:tailEnd type="arrow"/>
          </a:ln>
          <a:effectLst/>
        </p:spPr>
      </p:cxnSp>
      <p:cxnSp>
        <p:nvCxnSpPr>
          <p:cNvPr id="150" name="曲线连接符 58"/>
          <p:cNvCxnSpPr/>
          <p:nvPr/>
        </p:nvCxnSpPr>
        <p:spPr>
          <a:xfrm rot="10800000" flipV="1">
            <a:off x="8582081" y="5559583"/>
            <a:ext cx="301733" cy="2511"/>
          </a:xfrm>
          <a:prstGeom prst="curvedConnector2">
            <a:avLst/>
          </a:prstGeom>
          <a:noFill/>
          <a:ln w="6350" cap="flat" cmpd="sng" algn="ctr">
            <a:solidFill>
              <a:sysClr val="window" lastClr="FFFFFF">
                <a:lumMod val="65000"/>
              </a:sysClr>
            </a:solidFill>
            <a:prstDash val="dash"/>
            <a:miter lim="800000"/>
            <a:tailEnd type="arrow"/>
          </a:ln>
          <a:effectLst/>
        </p:spPr>
      </p:cxnSp>
      <p:cxnSp>
        <p:nvCxnSpPr>
          <p:cNvPr id="151" name="曲线连接符 59"/>
          <p:cNvCxnSpPr>
            <a:stCxn id="46" idx="0"/>
            <a:endCxn id="44" idx="2"/>
          </p:cNvCxnSpPr>
          <p:nvPr/>
        </p:nvCxnSpPr>
        <p:spPr>
          <a:xfrm rot="16200000" flipV="1">
            <a:off x="4811477" y="711128"/>
            <a:ext cx="1178226" cy="7258092"/>
          </a:xfrm>
          <a:prstGeom prst="curvedConnector3">
            <a:avLst>
              <a:gd name="adj1" fmla="val 63043"/>
            </a:avLst>
          </a:prstGeom>
          <a:noFill/>
          <a:ln w="6350" cap="flat" cmpd="sng" algn="ctr">
            <a:solidFill>
              <a:srgbClr val="4472C4"/>
            </a:solidFill>
            <a:prstDash val="solid"/>
            <a:miter lim="800000"/>
            <a:headEnd type="arrow"/>
            <a:tailEnd type="arrow"/>
          </a:ln>
          <a:effectLst/>
        </p:spPr>
      </p:cxnSp>
      <p:sp>
        <p:nvSpPr>
          <p:cNvPr id="152" name="左箭头 124"/>
          <p:cNvSpPr/>
          <p:nvPr/>
        </p:nvSpPr>
        <p:spPr>
          <a:xfrm rot="16200000">
            <a:off x="4241187" y="4181093"/>
            <a:ext cx="1008670" cy="452565"/>
          </a:xfrm>
          <a:prstGeom prst="leftArrow">
            <a:avLst/>
          </a:prstGeom>
          <a:solidFill>
            <a:srgbClr val="034A6E"/>
          </a:solidFill>
          <a:ln w="12700" cap="flat">
            <a:noFill/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 anchorCtr="0">
            <a:noAutofit/>
          </a:bodyPr>
          <a:lstStyle/>
          <a:p>
            <a:pPr algn="ctr" defTabSz="9144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00" kern="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3" name="矩形 152"/>
          <p:cNvSpPr/>
          <p:nvPr/>
        </p:nvSpPr>
        <p:spPr>
          <a:xfrm>
            <a:off x="4529575" y="4142427"/>
            <a:ext cx="44191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能</a:t>
            </a:r>
            <a:endParaRPr lang="en-US" altLang="zh-CN" sz="80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力</a:t>
            </a:r>
            <a:endParaRPr lang="en-US" altLang="zh-CN" sz="80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下</a:t>
            </a:r>
            <a:endParaRPr lang="en-US" altLang="zh-CN" sz="80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发</a:t>
            </a:r>
            <a:endParaRPr lang="zh-CN" altLang="en-US" sz="80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4" name="左箭头 124"/>
          <p:cNvSpPr/>
          <p:nvPr/>
        </p:nvSpPr>
        <p:spPr>
          <a:xfrm rot="5400000">
            <a:off x="4729848" y="4166465"/>
            <a:ext cx="995086" cy="452565"/>
          </a:xfrm>
          <a:prstGeom prst="leftArrow">
            <a:avLst/>
          </a:prstGeom>
          <a:solidFill>
            <a:srgbClr val="034A6E"/>
          </a:solidFill>
          <a:ln w="12700" cap="flat">
            <a:noFill/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 anchorCtr="0">
            <a:noAutofit/>
          </a:bodyPr>
          <a:lstStyle/>
          <a:p>
            <a:pPr algn="ctr" defTabSz="9144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00" kern="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5" name="矩形 154"/>
          <p:cNvSpPr/>
          <p:nvPr/>
        </p:nvSpPr>
        <p:spPr>
          <a:xfrm>
            <a:off x="5011873" y="4148550"/>
            <a:ext cx="44191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事</a:t>
            </a:r>
            <a:endParaRPr lang="en-US" altLang="zh-CN" sz="80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件</a:t>
            </a:r>
            <a:endParaRPr lang="en-US" altLang="zh-CN" sz="80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上</a:t>
            </a:r>
            <a:endParaRPr lang="en-US" altLang="zh-CN" sz="80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报</a:t>
            </a:r>
            <a:endParaRPr lang="zh-CN" altLang="en-US" sz="80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56" name="组合 155"/>
          <p:cNvGrpSpPr/>
          <p:nvPr/>
        </p:nvGrpSpPr>
        <p:grpSpPr>
          <a:xfrm>
            <a:off x="8255586" y="3948938"/>
            <a:ext cx="1805810" cy="660932"/>
            <a:chOff x="9353" y="5064"/>
            <a:chExt cx="1969" cy="1316"/>
          </a:xfrm>
        </p:grpSpPr>
        <p:pic>
          <p:nvPicPr>
            <p:cNvPr id="157" name="图片 15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438" y="5449"/>
              <a:ext cx="674" cy="613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12700" cap="flat">
              <a:solidFill>
                <a:sysClr val="window" lastClr="FFFFFF">
                  <a:lumMod val="65000"/>
                </a:sysClr>
              </a:solidFill>
              <a:prstDash val="solid"/>
              <a:round/>
            </a:ln>
            <a:effectLst/>
            <a:sp3d/>
          </p:spPr>
        </p:pic>
        <p:sp>
          <p:nvSpPr>
            <p:cNvPr id="158" name="离线计算"/>
            <p:cNvSpPr txBox="1"/>
            <p:nvPr/>
          </p:nvSpPr>
          <p:spPr>
            <a:xfrm>
              <a:off x="9353" y="5955"/>
              <a:ext cx="845" cy="290"/>
            </a:xfrm>
            <a:prstGeom prst="rect">
              <a:avLst/>
            </a:prstGeom>
            <a:noFill/>
            <a:ln w="12700" cap="flat">
              <a:solidFill>
                <a:sysClr val="window" lastClr="FFFFFF">
                  <a:lumMod val="65000"/>
                </a:sysClr>
              </a:solidFill>
              <a:miter lim="400000"/>
            </a:ln>
            <a:effectLst/>
          </p:spPr>
          <p:txBody>
            <a:bodyPr wrap="square" lIns="16200" tIns="16200" rIns="16200" bIns="16200" numCol="1" anchor="ctr">
              <a:noAutofit/>
            </a:bodyPr>
            <a:lstStyle>
              <a:lvl1pPr>
                <a:defRPr sz="24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pPr marL="0" marR="0" lvl="0" indent="0" algn="ctr" defTabSz="2781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微软雅黑" panose="020B0503020204020204" charset="-122"/>
                  <a:sym typeface="微软雅黑" panose="020B0503020204020204" charset="-122"/>
                </a:rPr>
                <a:t>摄像头</a:t>
              </a:r>
              <a:endParaRPr kumimoji="0" lang="zh-CN" altLang="en-US" sz="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pic>
          <p:nvPicPr>
            <p:cNvPr id="159" name="图片 15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262" y="5436"/>
              <a:ext cx="674" cy="613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12700" cap="flat">
              <a:solidFill>
                <a:sysClr val="window" lastClr="FFFFFF">
                  <a:lumMod val="65000"/>
                </a:sysClr>
              </a:solidFill>
              <a:prstDash val="solid"/>
              <a:round/>
            </a:ln>
            <a:effectLst/>
            <a:sp3d/>
          </p:spPr>
        </p:pic>
        <p:sp>
          <p:nvSpPr>
            <p:cNvPr id="160" name="离线计算"/>
            <p:cNvSpPr txBox="1"/>
            <p:nvPr/>
          </p:nvSpPr>
          <p:spPr>
            <a:xfrm>
              <a:off x="10177" y="5955"/>
              <a:ext cx="845" cy="290"/>
            </a:xfrm>
            <a:prstGeom prst="rect">
              <a:avLst/>
            </a:prstGeom>
            <a:noFill/>
            <a:ln w="12700" cap="flat">
              <a:solidFill>
                <a:sysClr val="window" lastClr="FFFFFF">
                  <a:lumMod val="65000"/>
                </a:sysClr>
              </a:solidFill>
              <a:miter lim="400000"/>
            </a:ln>
            <a:effectLst/>
          </p:spPr>
          <p:txBody>
            <a:bodyPr wrap="square" lIns="16200" tIns="16200" rIns="16200" bIns="16200" numCol="1" anchor="ctr">
              <a:noAutofit/>
            </a:bodyPr>
            <a:lstStyle>
              <a:lvl1pPr>
                <a:defRPr sz="24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pPr marL="0" marR="0" lvl="0" indent="0" algn="ctr" defTabSz="2781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微软雅黑" panose="020B0503020204020204" charset="-122"/>
                  <a:sym typeface="微软雅黑" panose="020B0503020204020204" charset="-122"/>
                </a:rPr>
                <a:t>抓拍机</a:t>
              </a:r>
              <a:endParaRPr kumimoji="0" lang="zh-CN" altLang="en-US" sz="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61" name="梯形 160"/>
            <p:cNvSpPr/>
            <p:nvPr/>
          </p:nvSpPr>
          <p:spPr>
            <a:xfrm rot="16200000">
              <a:off x="10471" y="5528"/>
              <a:ext cx="1316" cy="387"/>
            </a:xfrm>
            <a:prstGeom prst="trapezoid">
              <a:avLst>
                <a:gd name="adj" fmla="val 117183"/>
              </a:avLst>
            </a:prstGeom>
            <a:solidFill>
              <a:srgbClr val="034A6E"/>
            </a:solidFill>
            <a:ln w="12700" cap="flat">
              <a:solidFill>
                <a:sysClr val="window" lastClr="FFFFFF"/>
              </a:solidFill>
              <a:prstDash val="solid"/>
              <a:round/>
            </a:ln>
          </p:spPr>
          <p:txBody>
            <a:bodyPr rot="0" vertOverflow="overflow" horzOverflow="overflow" vert="horz" wrap="square" lIns="45719" tIns="45719" rIns="45719" bIns="45719" numCol="1" spcCol="38100" rtlCol="0" anchor="t" anchorCtr="0" forceAA="0"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cxnSp>
        <p:nvCxnSpPr>
          <p:cNvPr id="162" name="直接箭头连接符 161"/>
          <p:cNvCxnSpPr/>
          <p:nvPr/>
        </p:nvCxnSpPr>
        <p:spPr>
          <a:xfrm flipH="1">
            <a:off x="9381809" y="4542070"/>
            <a:ext cx="1834" cy="369640"/>
          </a:xfrm>
          <a:prstGeom prst="straightConnector1">
            <a:avLst/>
          </a:prstGeom>
          <a:noFill/>
          <a:ln w="6350" cap="flat" cmpd="sng" algn="ctr">
            <a:solidFill>
              <a:srgbClr val="4472C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63" name="左箭头 124"/>
          <p:cNvSpPr/>
          <p:nvPr/>
        </p:nvSpPr>
        <p:spPr>
          <a:xfrm rot="16200000">
            <a:off x="6733918" y="4226293"/>
            <a:ext cx="1008670" cy="452565"/>
          </a:xfrm>
          <a:prstGeom prst="leftArrow">
            <a:avLst/>
          </a:prstGeom>
          <a:solidFill>
            <a:srgbClr val="0099CC"/>
          </a:solidFill>
          <a:ln w="12700" cap="flat">
            <a:noFill/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 anchorCtr="0">
            <a:noAutofit/>
          </a:bodyPr>
          <a:lstStyle/>
          <a:p>
            <a:pPr algn="ctr" defTabSz="9144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00" kern="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64" name="矩形 163"/>
          <p:cNvSpPr/>
          <p:nvPr/>
        </p:nvSpPr>
        <p:spPr>
          <a:xfrm>
            <a:off x="7022308" y="4187627"/>
            <a:ext cx="44191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能</a:t>
            </a:r>
            <a:endParaRPr lang="en-US" altLang="zh-CN" sz="80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力</a:t>
            </a:r>
            <a:endParaRPr lang="en-US" altLang="zh-CN" sz="80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下</a:t>
            </a:r>
            <a:endParaRPr lang="en-US" altLang="zh-CN" sz="80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发</a:t>
            </a:r>
            <a:endParaRPr lang="zh-CN" altLang="en-US" sz="80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65" name="左箭头 124"/>
          <p:cNvSpPr/>
          <p:nvPr/>
        </p:nvSpPr>
        <p:spPr>
          <a:xfrm rot="5400000">
            <a:off x="7222581" y="4211664"/>
            <a:ext cx="995086" cy="452565"/>
          </a:xfrm>
          <a:prstGeom prst="leftArrow">
            <a:avLst/>
          </a:prstGeom>
          <a:solidFill>
            <a:srgbClr val="0099CC"/>
          </a:solidFill>
          <a:ln w="12700" cap="flat">
            <a:noFill/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 anchorCtr="0">
            <a:noAutofit/>
          </a:bodyPr>
          <a:lstStyle/>
          <a:p>
            <a:pPr algn="ctr" defTabSz="91440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100" kern="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66" name="矩形 165"/>
          <p:cNvSpPr/>
          <p:nvPr/>
        </p:nvSpPr>
        <p:spPr>
          <a:xfrm>
            <a:off x="7504606" y="4193750"/>
            <a:ext cx="44191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事</a:t>
            </a:r>
            <a:endParaRPr lang="en-US" altLang="zh-CN" sz="80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件</a:t>
            </a:r>
            <a:endParaRPr lang="en-US" altLang="zh-CN" sz="80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上</a:t>
            </a:r>
            <a:endParaRPr lang="en-US" altLang="zh-CN" sz="80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报</a:t>
            </a:r>
            <a:endParaRPr lang="zh-CN" altLang="en-US" sz="800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67" name="文本框 166"/>
          <p:cNvSpPr txBox="1"/>
          <p:nvPr/>
        </p:nvSpPr>
        <p:spPr>
          <a:xfrm>
            <a:off x="691175" y="4679178"/>
            <a:ext cx="1394941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9144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kern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近端社区</a:t>
            </a:r>
            <a:endParaRPr lang="zh-CN" altLang="en-US" sz="1200" kern="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68" name="文本框 167"/>
          <p:cNvSpPr txBox="1"/>
          <p:nvPr/>
        </p:nvSpPr>
        <p:spPr>
          <a:xfrm>
            <a:off x="10183495" y="4679315"/>
            <a:ext cx="1387475" cy="275590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" lastClr="FFFFFF">
                <a:lumMod val="65000"/>
              </a:sysClr>
            </a:solidFill>
          </a:ln>
        </p:spPr>
        <p:txBody>
          <a:bodyPr wrap="square" rtlCol="0" anchor="t">
            <a:spAutoFit/>
          </a:bodyPr>
          <a:lstStyle/>
          <a:p>
            <a:pPr defTabSz="91440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kern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近端社区</a:t>
            </a:r>
            <a:endParaRPr lang="zh-CN" altLang="en-US" sz="1200" kern="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169" name="图片 1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1292" y="3943827"/>
            <a:ext cx="1472650" cy="660933"/>
          </a:xfrm>
          <a:prstGeom prst="rect">
            <a:avLst/>
          </a:prstGeom>
        </p:spPr>
      </p:pic>
      <p:sp>
        <p:nvSpPr>
          <p:cNvPr id="170" name="矩形 169"/>
          <p:cNvSpPr/>
          <p:nvPr/>
        </p:nvSpPr>
        <p:spPr>
          <a:xfrm>
            <a:off x="2486897" y="6224368"/>
            <a:ext cx="896767" cy="179947"/>
          </a:xfrm>
          <a:prstGeom prst="rect">
            <a:avLst/>
          </a:prstGeom>
          <a:solidFill>
            <a:sysClr val="window" lastClr="FFFFFF"/>
          </a:solidFill>
          <a:ln w="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物理机</a:t>
            </a:r>
            <a:endParaRPr kumimoji="0" lang="zh-CN" altLang="en-US" sz="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1" name="矩形 170"/>
          <p:cNvSpPr/>
          <p:nvPr/>
        </p:nvSpPr>
        <p:spPr>
          <a:xfrm>
            <a:off x="7137929" y="6203817"/>
            <a:ext cx="1027005" cy="179947"/>
          </a:xfrm>
          <a:prstGeom prst="rect">
            <a:avLst/>
          </a:prstGeom>
          <a:solidFill>
            <a:sysClr val="window" lastClr="FFFFFF"/>
          </a:solidFill>
          <a:ln w="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5G MEC</a:t>
            </a:r>
            <a:endParaRPr kumimoji="0" lang="zh-CN" altLang="zh-CN" sz="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2" name="矩形 171"/>
          <p:cNvSpPr/>
          <p:nvPr/>
        </p:nvSpPr>
        <p:spPr>
          <a:xfrm>
            <a:off x="8263181" y="6203816"/>
            <a:ext cx="1027005" cy="179947"/>
          </a:xfrm>
          <a:prstGeom prst="rect">
            <a:avLst/>
          </a:prstGeom>
          <a:solidFill>
            <a:sysClr val="window" lastClr="FFFFFF"/>
          </a:solidFill>
          <a:ln w="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物理机</a:t>
            </a:r>
            <a:endParaRPr kumimoji="0" lang="zh-CN" altLang="zh-CN" sz="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3" name="矩形 172"/>
          <p:cNvSpPr/>
          <p:nvPr/>
        </p:nvSpPr>
        <p:spPr>
          <a:xfrm>
            <a:off x="9348843" y="6203815"/>
            <a:ext cx="1027005" cy="179947"/>
          </a:xfrm>
          <a:prstGeom prst="rect">
            <a:avLst/>
          </a:prstGeom>
          <a:solidFill>
            <a:sysClr val="window" lastClr="FFFFFF"/>
          </a:solidFill>
          <a:ln w="0" cap="flat">
            <a:solidFill>
              <a:sysClr val="window" lastClr="FFFFFF">
                <a:lumMod val="65000"/>
              </a:sysClr>
            </a:solidFill>
            <a:prstDash val="solid"/>
            <a:round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 anchorCtr="0">
            <a:no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5G MEC</a:t>
            </a:r>
            <a:endParaRPr kumimoji="0" lang="zh-CN" altLang="zh-CN" sz="9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cd-image-Background_1186_671_7" descr="413f1f0c6117edf2145fcbf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05101" y="4912106"/>
            <a:ext cx="3199428" cy="1537766"/>
          </a:xfrm>
          <a:prstGeom prst="rect">
            <a:avLst/>
          </a:prstGeom>
        </p:spPr>
      </p:pic>
      <p:pic>
        <p:nvPicPr>
          <p:cNvPr id="7" name="cd-image-ImageView_1223_840_8" descr="11dca063f8b25eabd5008b9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2893" y="6136489"/>
            <a:ext cx="211352" cy="211352"/>
          </a:xfrm>
          <a:prstGeom prst="rect">
            <a:avLst/>
          </a:prstGeom>
        </p:spPr>
      </p:pic>
      <p:pic>
        <p:nvPicPr>
          <p:cNvPr id="8" name="cd-image-ImageView_1223_806_9" descr="194e363d7a4d04c1238915a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2893" y="5881409"/>
            <a:ext cx="211352" cy="211352"/>
          </a:xfrm>
          <a:prstGeom prst="rect">
            <a:avLst/>
          </a:prstGeom>
        </p:spPr>
      </p:pic>
      <p:pic>
        <p:nvPicPr>
          <p:cNvPr id="9" name="cd-image-ImageView_1223_771_10" descr="4191e20aff69779948af2b2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2893" y="5626329"/>
            <a:ext cx="211352" cy="211352"/>
          </a:xfrm>
          <a:prstGeom prst="rect">
            <a:avLst/>
          </a:prstGeom>
        </p:spPr>
      </p:pic>
      <p:pic>
        <p:nvPicPr>
          <p:cNvPr id="10" name="cd-image-ImageView_1223_733_11" descr="528ed0b74fa08a0a3a490e4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2893" y="5371250"/>
            <a:ext cx="211352" cy="211352"/>
          </a:xfrm>
          <a:prstGeom prst="rect">
            <a:avLst/>
          </a:prstGeom>
        </p:spPr>
      </p:pic>
      <p:pic>
        <p:nvPicPr>
          <p:cNvPr id="11" name="cd-image-ImageView_1221_684_12" descr="f40d91ea4eba39589e28cf6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1029" y="4999562"/>
            <a:ext cx="284232" cy="225928"/>
          </a:xfrm>
          <a:prstGeom prst="rect">
            <a:avLst/>
          </a:prstGeom>
        </p:spPr>
      </p:pic>
      <p:sp>
        <p:nvSpPr>
          <p:cNvPr id="12" name="cd-text-TextView_1274_842_13-row-1"/>
          <p:cNvSpPr txBox="1"/>
          <p:nvPr/>
        </p:nvSpPr>
        <p:spPr>
          <a:xfrm>
            <a:off x="9288140" y="6149318"/>
            <a:ext cx="1766570" cy="16383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70" b="0">
                <a:solidFill>
                  <a:srgbClr val="5E658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保障AI视觉监管能力持续演进</a:t>
            </a:r>
            <a:endParaRPr sz="1070" b="0">
              <a:solidFill>
                <a:srgbClr val="5E658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cd-text-TextView_1275_808_14-row-1"/>
          <p:cNvSpPr txBox="1"/>
          <p:nvPr/>
        </p:nvSpPr>
        <p:spPr>
          <a:xfrm>
            <a:off x="9295428" y="5898517"/>
            <a:ext cx="2019300" cy="16256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5" b="0">
                <a:solidFill>
                  <a:srgbClr val="6E7590"/>
                </a:solidFill>
                <a:latin typeface="微软雅黑" panose="020B0503020204020204" charset="-122"/>
                <a:ea typeface="微软雅黑" panose="020B0503020204020204" charset="-122"/>
              </a:rPr>
              <a:t>提升算法迭代效率与场景适配能力</a:t>
            </a:r>
            <a:endParaRPr sz="1055" b="0">
              <a:solidFill>
                <a:srgbClr val="6E759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cd-text-TextView_1274_774_15-row-1"/>
          <p:cNvSpPr txBox="1"/>
          <p:nvPr/>
        </p:nvSpPr>
        <p:spPr>
          <a:xfrm>
            <a:off x="9288140" y="5652313"/>
            <a:ext cx="2377440" cy="15938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35" b="0">
                <a:solidFill>
                  <a:srgbClr val="6C738E"/>
                </a:solidFill>
                <a:latin typeface="微软雅黑" panose="020B0503020204020204" charset="-122"/>
                <a:ea typeface="微软雅黑" panose="020B0503020204020204" charset="-122"/>
              </a:rPr>
              <a:t>形成从样本到模型到上线运营的闭环体系</a:t>
            </a:r>
            <a:endParaRPr sz="1035" b="0">
              <a:solidFill>
                <a:srgbClr val="6C738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cd-text-TextView_1276_739_16-row-1"/>
          <p:cNvSpPr txBox="1"/>
          <p:nvPr/>
        </p:nvSpPr>
        <p:spPr>
          <a:xfrm>
            <a:off x="9302716" y="5397233"/>
            <a:ext cx="1981200" cy="15938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35" b="0">
                <a:solidFill>
                  <a:srgbClr val="707892"/>
                </a:solidFill>
                <a:latin typeface="微软雅黑" panose="020B0503020204020204" charset="-122"/>
                <a:ea typeface="微软雅黑" panose="020B0503020204020204" charset="-122"/>
              </a:rPr>
              <a:t>支撑智慧园区多场景算法快速复用</a:t>
            </a:r>
            <a:endParaRPr sz="1035" b="0">
              <a:solidFill>
                <a:srgbClr val="70789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cd-text-TextView_1282_685_17-row-1"/>
          <p:cNvSpPr txBox="1"/>
          <p:nvPr/>
        </p:nvSpPr>
        <p:spPr>
          <a:xfrm>
            <a:off x="9346444" y="4993464"/>
            <a:ext cx="787400" cy="23812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BCDEF8"/>
                </a:solidFill>
                <a:latin typeface="微软雅黑" panose="020B0503020204020204" charset="-122"/>
                <a:ea typeface="微软雅黑" panose="020B0503020204020204" charset="-122"/>
              </a:rPr>
              <a:t>核心价值</a:t>
            </a:r>
            <a:endParaRPr sz="1550" b="0">
              <a:solidFill>
                <a:srgbClr val="BCDE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7" name="cd-image-ImageView_20_672_18" descr="033e3234921384f8f2ea562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727" y="5021426"/>
            <a:ext cx="8403054" cy="1443022"/>
          </a:xfrm>
          <a:prstGeom prst="rect">
            <a:avLst/>
          </a:prstGeom>
        </p:spPr>
      </p:pic>
      <p:sp>
        <p:nvSpPr>
          <p:cNvPr id="18" name="cd-container-bg_Button_900_767_20"/>
          <p:cNvSpPr/>
          <p:nvPr/>
        </p:nvSpPr>
        <p:spPr>
          <a:xfrm>
            <a:off x="6598871" y="5626329"/>
            <a:ext cx="1705390" cy="481007"/>
          </a:xfrm>
          <a:prstGeom prst="roundRect">
            <a:avLst>
              <a:gd name="adj" fmla="val 10606"/>
            </a:avLst>
          </a:prstGeom>
          <a:solidFill>
            <a:srgbClr val="EBF6FD"/>
          </a:solidFill>
          <a:ln w="66675">
            <a:solidFill>
              <a:srgbClr val="CFEE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cd-image-ImageView_915_778_21" descr="cfd097bc17c22c55a8218b9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5479" y="5699209"/>
            <a:ext cx="284232" cy="335248"/>
          </a:xfrm>
          <a:prstGeom prst="rect">
            <a:avLst/>
          </a:prstGeom>
        </p:spPr>
      </p:pic>
      <p:sp>
        <p:nvSpPr>
          <p:cNvPr id="20" name="cd-text-TextView_975_793_22-row-1"/>
          <p:cNvSpPr txBox="1"/>
          <p:nvPr/>
        </p:nvSpPr>
        <p:spPr>
          <a:xfrm>
            <a:off x="7109031" y="5792675"/>
            <a:ext cx="986790" cy="17018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5" b="0">
                <a:solidFill>
                  <a:srgbClr val="3F57B5"/>
                </a:solidFill>
                <a:latin typeface="微软雅黑" panose="020B0503020204020204" charset="-122"/>
                <a:ea typeface="微软雅黑" panose="020B0503020204020204" charset="-122"/>
              </a:rPr>
              <a:t>权限与安全管理</a:t>
            </a:r>
            <a:endParaRPr sz="1105" b="0">
              <a:solidFill>
                <a:srgbClr val="3F57B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cd-container-bg_Button_707_768_24"/>
          <p:cNvSpPr/>
          <p:nvPr/>
        </p:nvSpPr>
        <p:spPr>
          <a:xfrm>
            <a:off x="5192289" y="5626329"/>
            <a:ext cx="1333702" cy="481007"/>
          </a:xfrm>
          <a:prstGeom prst="roundRect">
            <a:avLst>
              <a:gd name="adj" fmla="val 10606"/>
            </a:avLst>
          </a:prstGeom>
          <a:solidFill>
            <a:srgbClr val="EFF8FD"/>
          </a:solidFill>
          <a:ln w="38100">
            <a:solidFill>
              <a:srgbClr val="DEF4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cd-text-TextView_786_793_26-row-1"/>
          <p:cNvSpPr txBox="1"/>
          <p:nvPr/>
        </p:nvSpPr>
        <p:spPr>
          <a:xfrm>
            <a:off x="5731600" y="5790453"/>
            <a:ext cx="579120" cy="17462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40" b="0">
                <a:solidFill>
                  <a:srgbClr val="4258B2"/>
                </a:solidFill>
                <a:latin typeface="微软雅黑" panose="020B0503020204020204" charset="-122"/>
                <a:ea typeface="微软雅黑" panose="020B0503020204020204" charset="-122"/>
              </a:rPr>
              <a:t>标准规范</a:t>
            </a:r>
            <a:endParaRPr sz="1140" b="0">
              <a:solidFill>
                <a:srgbClr val="4258B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3" name="cd-image-ImageView_727_779_27" descr="642631fcf236a594924bb035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45337" y="5713785"/>
            <a:ext cx="276944" cy="313384"/>
          </a:xfrm>
          <a:prstGeom prst="rect">
            <a:avLst/>
          </a:prstGeom>
        </p:spPr>
      </p:pic>
      <p:sp>
        <p:nvSpPr>
          <p:cNvPr id="24" name="cd-container-bg_Button_481_767_29"/>
          <p:cNvSpPr/>
          <p:nvPr/>
        </p:nvSpPr>
        <p:spPr>
          <a:xfrm>
            <a:off x="3545203" y="5619041"/>
            <a:ext cx="1574206" cy="488295"/>
          </a:xfrm>
          <a:prstGeom prst="roundRect">
            <a:avLst>
              <a:gd name="adj" fmla="val 13432"/>
            </a:avLst>
          </a:prstGeom>
          <a:solidFill>
            <a:srgbClr val="F1F9FD"/>
          </a:solidFill>
          <a:ln w="19050">
            <a:solidFill>
              <a:srgbClr val="E3F5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cd-text-TextView_568_793_31-row-1"/>
          <p:cNvSpPr txBox="1"/>
          <p:nvPr/>
        </p:nvSpPr>
        <p:spPr>
          <a:xfrm>
            <a:off x="4142818" y="5787278"/>
            <a:ext cx="749300" cy="18097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80" b="0">
                <a:solidFill>
                  <a:srgbClr val="3D55B3"/>
                </a:solidFill>
                <a:latin typeface="微软雅黑" panose="020B0503020204020204" charset="-122"/>
                <a:ea typeface="微软雅黑" panose="020B0503020204020204" charset="-122"/>
              </a:rPr>
              <a:t>开发工具链</a:t>
            </a:r>
            <a:endParaRPr sz="1180" b="0">
              <a:solidFill>
                <a:srgbClr val="3D55B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6" name="cd-image-ImageView_503_779_32" descr="aa272242b9dc99ad900879b9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98251" y="5713785"/>
            <a:ext cx="327960" cy="313384"/>
          </a:xfrm>
          <a:prstGeom prst="rect">
            <a:avLst/>
          </a:prstGeom>
        </p:spPr>
      </p:pic>
      <p:sp>
        <p:nvSpPr>
          <p:cNvPr id="27" name="cd-container-bg_Button_277_767_34"/>
          <p:cNvSpPr/>
          <p:nvPr/>
        </p:nvSpPr>
        <p:spPr>
          <a:xfrm>
            <a:off x="2058453" y="5626329"/>
            <a:ext cx="1413870" cy="481007"/>
          </a:xfrm>
          <a:prstGeom prst="roundRect">
            <a:avLst>
              <a:gd name="adj" fmla="val 9090"/>
            </a:avLst>
          </a:prstGeom>
          <a:solidFill>
            <a:srgbClr val="F0F8FD"/>
          </a:solidFill>
          <a:ln w="28575">
            <a:solidFill>
              <a:srgbClr val="E1F5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cd-text-TextView_365_793_36-row-1"/>
          <p:cNvSpPr txBox="1"/>
          <p:nvPr/>
        </p:nvSpPr>
        <p:spPr>
          <a:xfrm>
            <a:off x="2663356" y="5789500"/>
            <a:ext cx="584200" cy="17653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25BB8"/>
                </a:solidFill>
                <a:latin typeface="微软雅黑" panose="020B0503020204020204" charset="-122"/>
                <a:ea typeface="微软雅黑" panose="020B0503020204020204" charset="-122"/>
              </a:rPr>
              <a:t>数据资源</a:t>
            </a:r>
            <a:endParaRPr sz="1150" b="0">
              <a:solidFill>
                <a:srgbClr val="425BB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9" name="cd-image-ImageView_302_780_37" descr="f3c83dff011d77a6af2e055b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55228" y="5721073"/>
            <a:ext cx="276944" cy="306096"/>
          </a:xfrm>
          <a:prstGeom prst="rect">
            <a:avLst/>
          </a:prstGeom>
        </p:spPr>
      </p:pic>
      <p:pic>
        <p:nvPicPr>
          <p:cNvPr id="30" name="cd-image-bg_Button_71_767_39" descr="3b8adf8ef677a9b4be292729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7126" y="5626329"/>
            <a:ext cx="1428446" cy="473719"/>
          </a:xfrm>
          <a:prstGeom prst="rect">
            <a:avLst/>
          </a:prstGeom>
        </p:spPr>
      </p:pic>
      <p:sp>
        <p:nvSpPr>
          <p:cNvPr id="31" name="cd-text-TextView_164_793_41-row-1"/>
          <p:cNvSpPr txBox="1"/>
          <p:nvPr/>
        </p:nvSpPr>
        <p:spPr>
          <a:xfrm>
            <a:off x="1198470" y="5789500"/>
            <a:ext cx="584200" cy="17653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35CB8"/>
                </a:solidFill>
                <a:latin typeface="微软雅黑" panose="020B0503020204020204" charset="-122"/>
                <a:ea typeface="微软雅黑" panose="020B0503020204020204" charset="-122"/>
              </a:rPr>
              <a:t>算力资源</a:t>
            </a:r>
            <a:endParaRPr sz="1150" b="0">
              <a:solidFill>
                <a:srgbClr val="435CB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2" name="cd-image-ImageView_98_778_42" descr="d89383a06c3b1b18dd055eaf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3902" y="5706497"/>
            <a:ext cx="320672" cy="327960"/>
          </a:xfrm>
          <a:prstGeom prst="rect">
            <a:avLst/>
          </a:prstGeom>
        </p:spPr>
      </p:pic>
      <p:pic>
        <p:nvPicPr>
          <p:cNvPr id="33" name="cd-image-ImageView_953_683_43" descr="59b72cbdb1c6e97e09e0af3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48695" y="4992274"/>
            <a:ext cx="371688" cy="378976"/>
          </a:xfrm>
          <a:prstGeom prst="rect">
            <a:avLst/>
          </a:prstGeom>
        </p:spPr>
      </p:pic>
      <p:pic>
        <p:nvPicPr>
          <p:cNvPr id="34" name="cd-image-ImageView_807_683_44" descr="9d4822347314b3806a127cd0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13800" y="4992274"/>
            <a:ext cx="320672" cy="364400"/>
          </a:xfrm>
          <a:prstGeom prst="rect">
            <a:avLst/>
          </a:prstGeom>
        </p:spPr>
      </p:pic>
      <p:pic>
        <p:nvPicPr>
          <p:cNvPr id="35" name="cd-image-ImageView_580_680_45" descr="b36870ead747335283ce3355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66714" y="4963122"/>
            <a:ext cx="262368" cy="255080"/>
          </a:xfrm>
          <a:prstGeom prst="rect">
            <a:avLst/>
          </a:prstGeom>
        </p:spPr>
      </p:pic>
      <p:pic>
        <p:nvPicPr>
          <p:cNvPr id="36" name="cd-image-ImageView_326_683_46" descr="f0aa3a1a1dc5aa3297783538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393700" y="4992274"/>
            <a:ext cx="364400" cy="364400"/>
          </a:xfrm>
          <a:prstGeom prst="rect">
            <a:avLst/>
          </a:prstGeom>
        </p:spPr>
      </p:pic>
      <p:pic>
        <p:nvPicPr>
          <p:cNvPr id="37" name="cd-image-ImageView_168_679_47" descr="1dac5aa95ed3943b8bea94c3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227622" y="4963122"/>
            <a:ext cx="371688" cy="386264"/>
          </a:xfrm>
          <a:prstGeom prst="rect">
            <a:avLst/>
          </a:prstGeom>
        </p:spPr>
      </p:pic>
      <p:pic>
        <p:nvPicPr>
          <p:cNvPr id="38" name="cd-image-Background_1346_341_50" descr="1dd2b22c19971060a8aff5a5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34740" y="2536221"/>
            <a:ext cx="2069790" cy="1975046"/>
          </a:xfrm>
          <a:prstGeom prst="rect">
            <a:avLst/>
          </a:prstGeom>
        </p:spPr>
      </p:pic>
      <p:sp>
        <p:nvSpPr>
          <p:cNvPr id="39" name="cd-text-TextView_1380_542_52-row-1"/>
          <p:cNvSpPr txBox="1"/>
          <p:nvPr/>
        </p:nvSpPr>
        <p:spPr>
          <a:xfrm>
            <a:off x="10104395" y="3985722"/>
            <a:ext cx="1460500" cy="17653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45" b="0">
                <a:solidFill>
                  <a:srgbClr val="565E7D"/>
                </a:solidFill>
                <a:latin typeface="微软雅黑" panose="020B0503020204020204" charset="-122"/>
                <a:ea typeface="微软雅黑" panose="020B0503020204020204" charset="-122"/>
              </a:rPr>
              <a:t>运行监控、效果反馈、</a:t>
            </a:r>
            <a:endParaRPr sz="1145" b="0">
              <a:solidFill>
                <a:srgbClr val="565E7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cd-text-TextView_1380_542_52-row-2"/>
          <p:cNvSpPr txBox="1"/>
          <p:nvPr/>
        </p:nvSpPr>
        <p:spPr>
          <a:xfrm>
            <a:off x="10104395" y="4202926"/>
            <a:ext cx="1394460" cy="18669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20" b="0">
                <a:solidFill>
                  <a:srgbClr val="565E7D"/>
                </a:solidFill>
                <a:latin typeface="微软雅黑" panose="020B0503020204020204" charset="-122"/>
                <a:ea typeface="微软雅黑" panose="020B0503020204020204" charset="-122"/>
              </a:rPr>
              <a:t>持续优化、闭环运营</a:t>
            </a:r>
            <a:endParaRPr sz="1220" b="0">
              <a:solidFill>
                <a:srgbClr val="565E7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1" name="cd-image-ImageView_1409_423_53" descr="cf79086a467784a18320a90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330323" y="3119260"/>
            <a:ext cx="1217095" cy="772527"/>
          </a:xfrm>
          <a:prstGeom prst="rect">
            <a:avLst/>
          </a:prstGeom>
        </p:spPr>
      </p:pic>
      <p:pic>
        <p:nvPicPr>
          <p:cNvPr id="42" name="cd-image-bg_Button_1358_354_55" descr="25cbd5e3e408bc94983de604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936772" y="2616389"/>
            <a:ext cx="364400" cy="364400"/>
          </a:xfrm>
          <a:prstGeom prst="rect">
            <a:avLst/>
          </a:prstGeom>
        </p:spPr>
      </p:pic>
      <p:sp>
        <p:nvSpPr>
          <p:cNvPr id="43" name="cd-text-TextView_1376_366_56-row-1"/>
          <p:cNvSpPr txBox="1"/>
          <p:nvPr/>
        </p:nvSpPr>
        <p:spPr>
          <a:xfrm>
            <a:off x="10062456" y="2677167"/>
            <a:ext cx="113030" cy="22098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3556B5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sz="1435" b="1">
              <a:solidFill>
                <a:srgbClr val="3556B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cd-text-TextView_1443_366_57-row-1"/>
          <p:cNvSpPr txBox="1"/>
          <p:nvPr/>
        </p:nvSpPr>
        <p:spPr>
          <a:xfrm>
            <a:off x="10519811" y="2672737"/>
            <a:ext cx="711200" cy="21526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95" b="1">
                <a:solidFill>
                  <a:srgbClr val="B4D8F7"/>
                </a:solidFill>
                <a:latin typeface="微软雅黑" panose="020B0503020204020204" charset="-122"/>
                <a:ea typeface="微软雅黑" panose="020B0503020204020204" charset="-122"/>
              </a:rPr>
              <a:t>算法运营</a:t>
            </a:r>
            <a:endParaRPr sz="1395" b="1">
              <a:solidFill>
                <a:srgbClr val="B4D8F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5" name="cd-image-ImageView_115_615_58" descr="1688d15ebb92279a0484eb65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14238" y="4482115"/>
            <a:ext cx="6369705" cy="400840"/>
          </a:xfrm>
          <a:prstGeom prst="rect">
            <a:avLst/>
          </a:prstGeom>
        </p:spPr>
      </p:pic>
      <p:pic>
        <p:nvPicPr>
          <p:cNvPr id="46" name="cd-image-bg_Button_676_623_60" descr="affdc8c2e73f2a84f84dd55b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959073" y="4547707"/>
            <a:ext cx="2281141" cy="342536"/>
          </a:xfrm>
          <a:prstGeom prst="rect">
            <a:avLst/>
          </a:prstGeom>
        </p:spPr>
      </p:pic>
      <p:sp>
        <p:nvSpPr>
          <p:cNvPr id="47" name="cd-text-TextView_719_633_61-row-1"/>
          <p:cNvSpPr txBox="1"/>
          <p:nvPr/>
        </p:nvSpPr>
        <p:spPr>
          <a:xfrm>
            <a:off x="5243305" y="4612929"/>
            <a:ext cx="1443990" cy="21209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75" b="0">
                <a:solidFill>
                  <a:srgbClr val="BCDFF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持续迭代·闭环优化</a:t>
            </a:r>
            <a:endParaRPr sz="1375" b="0">
              <a:solidFill>
                <a:srgbClr val="BCDFF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8" name="cd-image-Background_365_341_63" descr="2dde7e45efba0063bb37bfef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663356" y="2536221"/>
            <a:ext cx="2157245" cy="1989622"/>
          </a:xfrm>
          <a:prstGeom prst="rect">
            <a:avLst/>
          </a:prstGeom>
        </p:spPr>
      </p:pic>
      <p:pic>
        <p:nvPicPr>
          <p:cNvPr id="49" name="cd-image-ImageView_415_415_64" descr="5ff223fbb5fff16abb5cab55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078772" y="3060956"/>
            <a:ext cx="1260823" cy="830831"/>
          </a:xfrm>
          <a:prstGeom prst="rect">
            <a:avLst/>
          </a:prstGeom>
        </p:spPr>
      </p:pic>
      <p:pic>
        <p:nvPicPr>
          <p:cNvPr id="50" name="cd-image-bg_Button_376_354_66" descr="0e3c79e7701d6793084cd68f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779964" y="2616389"/>
            <a:ext cx="357112" cy="364400"/>
          </a:xfrm>
          <a:prstGeom prst="rect">
            <a:avLst/>
          </a:prstGeom>
        </p:spPr>
      </p:pic>
      <p:sp>
        <p:nvSpPr>
          <p:cNvPr id="51" name="cd-text-TextView_393_366_67-row-1"/>
          <p:cNvSpPr txBox="1"/>
          <p:nvPr/>
        </p:nvSpPr>
        <p:spPr>
          <a:xfrm>
            <a:off x="2904545" y="2681612"/>
            <a:ext cx="107950" cy="21209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75" b="1">
                <a:solidFill>
                  <a:srgbClr val="2849AE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375" b="1">
              <a:solidFill>
                <a:srgbClr val="2849A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cd-text-TextView_397_542_68-row-1"/>
          <p:cNvSpPr txBox="1"/>
          <p:nvPr/>
        </p:nvSpPr>
        <p:spPr>
          <a:xfrm>
            <a:off x="2918436" y="3984452"/>
            <a:ext cx="1485900" cy="17907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70" b="0">
                <a:solidFill>
                  <a:srgbClr val="565E7D"/>
                </a:solidFill>
                <a:latin typeface="微软雅黑" panose="020B0503020204020204" charset="-122"/>
                <a:ea typeface="微软雅黑" panose="020B0503020204020204" charset="-122"/>
              </a:rPr>
              <a:t>基础训练、场景微调、</a:t>
            </a:r>
            <a:endParaRPr sz="1170" b="0">
              <a:solidFill>
                <a:srgbClr val="565E7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cd-text-TextView_397_542_68-row-2"/>
          <p:cNvSpPr txBox="1"/>
          <p:nvPr/>
        </p:nvSpPr>
        <p:spPr>
          <a:xfrm>
            <a:off x="2918436" y="4204030"/>
            <a:ext cx="1428750" cy="19177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565E7D"/>
                </a:solidFill>
                <a:latin typeface="微软雅黑" panose="020B0503020204020204" charset="-122"/>
                <a:ea typeface="微软雅黑" panose="020B0503020204020204" charset="-122"/>
              </a:rPr>
              <a:t>参数优化、迁移适配</a:t>
            </a:r>
            <a:endParaRPr sz="1250" b="0">
              <a:solidFill>
                <a:srgbClr val="565E7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cd-text-TextView_449_364_69-row-1"/>
          <p:cNvSpPr txBox="1"/>
          <p:nvPr/>
        </p:nvSpPr>
        <p:spPr>
          <a:xfrm>
            <a:off x="3275547" y="2678921"/>
            <a:ext cx="1217930" cy="21018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65" b="1">
                <a:solidFill>
                  <a:srgbClr val="AEDCF6"/>
                </a:solidFill>
                <a:latin typeface="微软雅黑" panose="020B0503020204020204" charset="-122"/>
                <a:ea typeface="微软雅黑" panose="020B0503020204020204" charset="-122"/>
              </a:rPr>
              <a:t>模型训练与微调</a:t>
            </a:r>
            <a:endParaRPr sz="1365" b="1">
              <a:solidFill>
                <a:srgbClr val="AEDCF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5" name="cd-image-Background_697_346_71" descr="9802b947a168c7aeee81c71f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097545" y="2536221"/>
            <a:ext cx="2033350" cy="1982334"/>
          </a:xfrm>
          <a:prstGeom prst="rect">
            <a:avLst/>
          </a:prstGeom>
        </p:spPr>
      </p:pic>
      <p:pic>
        <p:nvPicPr>
          <p:cNvPr id="56" name="cd-image-ImageView_760_422_72" descr="3f3db85705633e6caade7f0e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593129" y="3126548"/>
            <a:ext cx="1085911" cy="750663"/>
          </a:xfrm>
          <a:prstGeom prst="rect">
            <a:avLst/>
          </a:prstGeom>
        </p:spPr>
      </p:pic>
      <p:pic>
        <p:nvPicPr>
          <p:cNvPr id="57" name="cd-image-bg_Button_709_354_74" descr="83c2a4405f1d5aea01bb1238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206865" y="2616389"/>
            <a:ext cx="357112" cy="364400"/>
          </a:xfrm>
          <a:prstGeom prst="rect">
            <a:avLst/>
          </a:prstGeom>
        </p:spPr>
      </p:pic>
      <p:sp>
        <p:nvSpPr>
          <p:cNvPr id="58" name="cd-text-TextView_726_367_75-row-1"/>
          <p:cNvSpPr txBox="1"/>
          <p:nvPr/>
        </p:nvSpPr>
        <p:spPr>
          <a:xfrm>
            <a:off x="5325262" y="2680811"/>
            <a:ext cx="113030" cy="22098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35" b="1">
                <a:solidFill>
                  <a:srgbClr val="2B4DB1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435" b="1">
              <a:solidFill>
                <a:srgbClr val="2B4DB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cd-text-TextView_724_542_76-row-1"/>
          <p:cNvSpPr txBox="1"/>
          <p:nvPr/>
        </p:nvSpPr>
        <p:spPr>
          <a:xfrm>
            <a:off x="5308897" y="3983500"/>
            <a:ext cx="1498600" cy="18097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80" b="0">
                <a:solidFill>
                  <a:srgbClr val="575D7D"/>
                </a:solidFill>
                <a:latin typeface="微软雅黑" panose="020B0503020204020204" charset="-122"/>
                <a:ea typeface="微软雅黑" panose="020B0503020204020204" charset="-122"/>
              </a:rPr>
              <a:t>精度评测、泛化评测、</a:t>
            </a:r>
            <a:endParaRPr sz="1180" b="0">
              <a:solidFill>
                <a:srgbClr val="575D7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cd-text-TextView_724_542_76-row-2"/>
          <p:cNvSpPr txBox="1"/>
          <p:nvPr/>
        </p:nvSpPr>
        <p:spPr>
          <a:xfrm>
            <a:off x="5308897" y="4211484"/>
            <a:ext cx="1524000" cy="18415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95" b="0">
                <a:solidFill>
                  <a:srgbClr val="575D7D"/>
                </a:solidFill>
                <a:latin typeface="微软雅黑" panose="020B0503020204020204" charset="-122"/>
                <a:ea typeface="微软雅黑" panose="020B0503020204020204" charset="-122"/>
              </a:rPr>
              <a:t>稳定性评测、效果对比</a:t>
            </a:r>
            <a:endParaRPr sz="1195" b="0">
              <a:solidFill>
                <a:srgbClr val="575D7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cd-text-TextView_787_367_77-row-1"/>
          <p:cNvSpPr txBox="1"/>
          <p:nvPr/>
        </p:nvSpPr>
        <p:spPr>
          <a:xfrm>
            <a:off x="5738888" y="2681612"/>
            <a:ext cx="701040" cy="21209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75" b="1">
                <a:solidFill>
                  <a:srgbClr val="B6DDF6"/>
                </a:solidFill>
                <a:latin typeface="微软雅黑" panose="020B0503020204020204" charset="-122"/>
                <a:ea typeface="微软雅黑" panose="020B0503020204020204" charset="-122"/>
              </a:rPr>
              <a:t>模型评测</a:t>
            </a:r>
            <a:endParaRPr sz="1375" b="1">
              <a:solidFill>
                <a:srgbClr val="B6DDF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2" name="cd-image-Background_1016_346_79" descr="60b494dae572161f3c9b4da9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7429702" y="2536221"/>
            <a:ext cx="2091654" cy="1967758"/>
          </a:xfrm>
          <a:prstGeom prst="rect">
            <a:avLst/>
          </a:prstGeom>
        </p:spPr>
      </p:pic>
      <p:pic>
        <p:nvPicPr>
          <p:cNvPr id="63" name="cd-image-ImageView_1066_422_80" descr="73ea8d83995fd7de0306ad84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852406" y="3119260"/>
            <a:ext cx="1231671" cy="743375"/>
          </a:xfrm>
          <a:prstGeom prst="rect">
            <a:avLst/>
          </a:prstGeom>
        </p:spPr>
      </p:pic>
      <p:pic>
        <p:nvPicPr>
          <p:cNvPr id="64" name="cd-image-bg_Button_1031_354_82" descr="b74e6e7298c3f7568894772f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7546310" y="2616389"/>
            <a:ext cx="364400" cy="364400"/>
          </a:xfrm>
          <a:prstGeom prst="rect">
            <a:avLst/>
          </a:prstGeom>
        </p:spPr>
      </p:pic>
      <p:sp>
        <p:nvSpPr>
          <p:cNvPr id="65" name="cd-text-TextView_1048_367_83-row-1"/>
          <p:cNvSpPr txBox="1"/>
          <p:nvPr/>
        </p:nvSpPr>
        <p:spPr>
          <a:xfrm>
            <a:off x="7674535" y="2685256"/>
            <a:ext cx="107950" cy="21209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75" b="1">
                <a:solidFill>
                  <a:srgbClr val="2548AE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1375" b="1">
              <a:solidFill>
                <a:srgbClr val="2548A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cd-text-TextView_1051_542_84-row-1"/>
          <p:cNvSpPr txBox="1"/>
          <p:nvPr/>
        </p:nvSpPr>
        <p:spPr>
          <a:xfrm>
            <a:off x="7699358" y="3985722"/>
            <a:ext cx="1460500" cy="17653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606887"/>
                </a:solidFill>
                <a:latin typeface="微软雅黑" panose="020B0503020204020204" charset="-122"/>
                <a:ea typeface="微软雅黑" panose="020B0503020204020204" charset="-122"/>
              </a:rPr>
              <a:t>模型发布、版本上线、</a:t>
            </a:r>
            <a:endParaRPr sz="1150" b="0">
              <a:solidFill>
                <a:srgbClr val="60688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cd-text-TextView_1051_542_84-row-2"/>
          <p:cNvSpPr txBox="1"/>
          <p:nvPr/>
        </p:nvSpPr>
        <p:spPr>
          <a:xfrm>
            <a:off x="7699358" y="4213858"/>
            <a:ext cx="1394460" cy="18669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20" b="0">
                <a:solidFill>
                  <a:srgbClr val="606887"/>
                </a:solidFill>
                <a:latin typeface="微软雅黑" panose="020B0503020204020204" charset="-122"/>
                <a:ea typeface="微软雅黑" panose="020B0503020204020204" charset="-122"/>
              </a:rPr>
              <a:t>灰度验证、服务部署</a:t>
            </a:r>
            <a:endParaRPr sz="1220" b="0">
              <a:solidFill>
                <a:srgbClr val="60688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8" name="cd-text-TextView_1113_367_85-row-1"/>
          <p:cNvSpPr txBox="1"/>
          <p:nvPr/>
        </p:nvSpPr>
        <p:spPr>
          <a:xfrm>
            <a:off x="8114774" y="2678921"/>
            <a:ext cx="695960" cy="21018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65" b="1">
                <a:solidFill>
                  <a:srgbClr val="B9DFF8"/>
                </a:solidFill>
                <a:latin typeface="微软雅黑" panose="020B0503020204020204" charset="-122"/>
                <a:ea typeface="微软雅黑" panose="020B0503020204020204" charset="-122"/>
              </a:rPr>
              <a:t>算法发布</a:t>
            </a:r>
            <a:endParaRPr sz="1365" b="1">
              <a:solidFill>
                <a:srgbClr val="B9DF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9" name="cd-image-ImageView_1303_452_86" descr="583784a07d389183963152e1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9506780" y="3337900"/>
            <a:ext cx="327960" cy="349824"/>
          </a:xfrm>
          <a:prstGeom prst="rect">
            <a:avLst/>
          </a:prstGeom>
        </p:spPr>
      </p:pic>
      <p:pic>
        <p:nvPicPr>
          <p:cNvPr id="70" name="cd-image-ImageView_974_452_87" descr="5dbfc58223056467dcdedac7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7109031" y="3337900"/>
            <a:ext cx="327960" cy="349824"/>
          </a:xfrm>
          <a:prstGeom prst="rect">
            <a:avLst/>
          </a:prstGeom>
        </p:spPr>
      </p:pic>
      <p:pic>
        <p:nvPicPr>
          <p:cNvPr id="71" name="cd-image-ImageView_656_452_88" descr="699b15e09cc4c99a0cdfcd38.pn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4784162" y="3337900"/>
            <a:ext cx="327960" cy="342536"/>
          </a:xfrm>
          <a:prstGeom prst="rect">
            <a:avLst/>
          </a:prstGeom>
        </p:spPr>
      </p:pic>
      <p:pic>
        <p:nvPicPr>
          <p:cNvPr id="72" name="cd-image-Background_34_341_90" descr="10c7158a8d13c692b355ad78.pn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302047" y="2536221"/>
            <a:ext cx="2069790" cy="1982334"/>
          </a:xfrm>
          <a:prstGeom prst="rect">
            <a:avLst/>
          </a:prstGeom>
        </p:spPr>
      </p:pic>
      <p:pic>
        <p:nvPicPr>
          <p:cNvPr id="73" name="cd-image-ImageView_191_432_91" descr="57d4240f7b6131560be25b3b.png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438973" y="3199428"/>
            <a:ext cx="532023" cy="524735"/>
          </a:xfrm>
          <a:prstGeom prst="rect">
            <a:avLst/>
          </a:prstGeom>
        </p:spPr>
      </p:pic>
      <p:pic>
        <p:nvPicPr>
          <p:cNvPr id="74" name="cd-image-ImageView_91_434_92" descr="3fa9574aed4415a8462f8806.png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10174" y="3214004"/>
            <a:ext cx="634055" cy="583039"/>
          </a:xfrm>
          <a:prstGeom prst="rect">
            <a:avLst/>
          </a:prstGeom>
        </p:spPr>
      </p:pic>
      <p:pic>
        <p:nvPicPr>
          <p:cNvPr id="75" name="cd-image-bg_Button_52_353_94" descr="3bd7d1602d68166af4f3ec2c.png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18655" y="2609101"/>
            <a:ext cx="371688" cy="378976"/>
          </a:xfrm>
          <a:prstGeom prst="rect">
            <a:avLst/>
          </a:prstGeom>
        </p:spPr>
      </p:pic>
      <p:sp>
        <p:nvSpPr>
          <p:cNvPr id="76" name="cd-text-TextView_70_366_95-row-1"/>
          <p:cNvSpPr txBox="1"/>
          <p:nvPr/>
        </p:nvSpPr>
        <p:spPr>
          <a:xfrm>
            <a:off x="543235" y="2685256"/>
            <a:ext cx="107950" cy="21209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75" b="1">
                <a:solidFill>
                  <a:srgbClr val="2B4CAE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375" b="1">
              <a:solidFill>
                <a:srgbClr val="2B4CA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" name="cd-text-TextView_67_541_96-row-1"/>
          <p:cNvSpPr txBox="1"/>
          <p:nvPr/>
        </p:nvSpPr>
        <p:spPr>
          <a:xfrm>
            <a:off x="576710" y="3972568"/>
            <a:ext cx="1498600" cy="18097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80" b="0">
                <a:solidFill>
                  <a:srgbClr val="596180"/>
                </a:solidFill>
                <a:latin typeface="微软雅黑" panose="020B0503020204020204" charset="-122"/>
                <a:ea typeface="微软雅黑" panose="020B0503020204020204" charset="-122"/>
              </a:rPr>
              <a:t>样本采集、数据清洗、</a:t>
            </a:r>
            <a:endParaRPr sz="1180" b="0">
              <a:solidFill>
                <a:srgbClr val="5961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8" name="cd-text-TextView_67_541_96-row-2"/>
          <p:cNvSpPr txBox="1"/>
          <p:nvPr/>
        </p:nvSpPr>
        <p:spPr>
          <a:xfrm>
            <a:off x="604347" y="4204030"/>
            <a:ext cx="1428750" cy="19177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45" b="0">
                <a:solidFill>
                  <a:srgbClr val="596180"/>
                </a:solidFill>
                <a:latin typeface="微软雅黑" panose="020B0503020204020204" charset="-122"/>
                <a:ea typeface="微软雅黑" panose="020B0503020204020204" charset="-122"/>
              </a:rPr>
              <a:t>标注质检、样本迭代</a:t>
            </a:r>
            <a:endParaRPr sz="1245" b="0">
              <a:solidFill>
                <a:srgbClr val="5961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9" name="cd-text-TextView_125_366_97-row-1"/>
          <p:cNvSpPr txBox="1"/>
          <p:nvPr/>
        </p:nvSpPr>
        <p:spPr>
          <a:xfrm>
            <a:off x="914238" y="2680356"/>
            <a:ext cx="1155700" cy="20002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95" b="1">
                <a:solidFill>
                  <a:srgbClr val="BCE4F8"/>
                </a:solidFill>
                <a:latin typeface="微软雅黑" panose="020B0503020204020204" charset="-122"/>
                <a:ea typeface="微软雅黑" panose="020B0503020204020204" charset="-122"/>
              </a:rPr>
              <a:t>样本与数据标注</a:t>
            </a:r>
            <a:endParaRPr sz="1295" b="1">
              <a:solidFill>
                <a:srgbClr val="BCE4F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0" name="cd-image-ImageView_320_452_98" descr="9f90286294f1ca624b49a204.png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2335396" y="3337900"/>
            <a:ext cx="342536" cy="349824"/>
          </a:xfrm>
          <a:prstGeom prst="rect">
            <a:avLst/>
          </a:prstGeom>
        </p:spPr>
      </p:pic>
      <p:sp>
        <p:nvSpPr>
          <p:cNvPr id="81" name="cd-text-TextView_506_718_99-row-1"/>
          <p:cNvSpPr txBox="1"/>
          <p:nvPr/>
        </p:nvSpPr>
        <p:spPr>
          <a:xfrm>
            <a:off x="3690963" y="5228844"/>
            <a:ext cx="1447800" cy="2921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95" b="1">
                <a:solidFill>
                  <a:srgbClr val="284BB4"/>
                </a:solidFill>
                <a:latin typeface="微软雅黑" panose="020B0503020204020204" charset="-122"/>
                <a:ea typeface="微软雅黑" panose="020B0503020204020204" charset="-122"/>
              </a:rPr>
              <a:t>统一支撑底座</a:t>
            </a:r>
            <a:endParaRPr sz="1895" b="1">
              <a:solidFill>
                <a:srgbClr val="284BB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2" name="cd-image-Background_30_157_102" descr="682e63dba15b8aa28d769d66.png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280183" y="1180655"/>
            <a:ext cx="11682650" cy="1195231"/>
          </a:xfrm>
          <a:prstGeom prst="rect">
            <a:avLst/>
          </a:prstGeom>
        </p:spPr>
      </p:pic>
      <p:pic>
        <p:nvPicPr>
          <p:cNvPr id="83" name="cd-image-Background_1364_191_103" descr="a5c6f9857529c78119736a56.png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9958635" y="1413870"/>
            <a:ext cx="14576" cy="706935"/>
          </a:xfrm>
          <a:prstGeom prst="rect">
            <a:avLst/>
          </a:prstGeom>
        </p:spPr>
      </p:pic>
      <p:pic>
        <p:nvPicPr>
          <p:cNvPr id="84" name="cd-image-ImageView_1380_172_105" descr="5e72d15342111680d525f417.png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10082531" y="1289974"/>
            <a:ext cx="1727254" cy="991167"/>
          </a:xfrm>
          <a:prstGeom prst="rect">
            <a:avLst/>
          </a:prstGeom>
        </p:spPr>
      </p:pic>
      <p:pic>
        <p:nvPicPr>
          <p:cNvPr id="85" name="cd-image-ImageView_1383_172_106" descr="72908adf3de344ebdd5da902.png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0104395" y="1275399"/>
            <a:ext cx="481007" cy="451855"/>
          </a:xfrm>
          <a:prstGeom prst="rect">
            <a:avLst/>
          </a:prstGeom>
        </p:spPr>
      </p:pic>
      <p:sp>
        <p:nvSpPr>
          <p:cNvPr id="86" name="cd-text-TextView_1462_189_107-row-1"/>
          <p:cNvSpPr txBox="1"/>
          <p:nvPr/>
        </p:nvSpPr>
        <p:spPr>
          <a:xfrm>
            <a:off x="10658283" y="1394206"/>
            <a:ext cx="1031240" cy="1778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6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环境与设施监管</a:t>
            </a:r>
            <a:endParaRPr sz="116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7" name="cd-image-Background_1110_191_108" descr="fb918995913358b1f1f13adf.png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8107486" y="1413870"/>
            <a:ext cx="21864" cy="706935"/>
          </a:xfrm>
          <a:prstGeom prst="rect">
            <a:avLst/>
          </a:prstGeom>
        </p:spPr>
      </p:pic>
      <p:pic>
        <p:nvPicPr>
          <p:cNvPr id="88" name="cd-image-ImageView_1126_172_110" descr="0eaba1ee59cf9eacd52fc73a.png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8245957" y="1289974"/>
            <a:ext cx="1625222" cy="991167"/>
          </a:xfrm>
          <a:prstGeom prst="rect">
            <a:avLst/>
          </a:prstGeom>
        </p:spPr>
      </p:pic>
      <p:pic>
        <p:nvPicPr>
          <p:cNvPr id="89" name="cd-image-ImageView_1130_172_111" descr="ea1c469d9d24e14c27c87f90.png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8260533" y="1268111"/>
            <a:ext cx="473719" cy="481007"/>
          </a:xfrm>
          <a:prstGeom prst="rect">
            <a:avLst/>
          </a:prstGeom>
        </p:spPr>
      </p:pic>
      <p:sp>
        <p:nvSpPr>
          <p:cNvPr id="90" name="cd-text-TextView_1209_190_112-row-1"/>
          <p:cNvSpPr txBox="1"/>
          <p:nvPr/>
        </p:nvSpPr>
        <p:spPr>
          <a:xfrm>
            <a:off x="8814421" y="1397851"/>
            <a:ext cx="883920" cy="1778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6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异常行为识别</a:t>
            </a:r>
            <a:endParaRPr sz="116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1" name="cd-image-Background_871_191_113" descr="7d820f5c4d63893df37cfa88.jpg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6365656" y="1413870"/>
            <a:ext cx="14576" cy="706935"/>
          </a:xfrm>
          <a:prstGeom prst="rect">
            <a:avLst/>
          </a:prstGeom>
        </p:spPr>
      </p:pic>
      <p:pic>
        <p:nvPicPr>
          <p:cNvPr id="92" name="cd-image-ImageView_887_170_115" descr="d9d8d92d86e0879692c138e5.png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6489552" y="1275399"/>
            <a:ext cx="1552342" cy="1005743"/>
          </a:xfrm>
          <a:prstGeom prst="rect">
            <a:avLst/>
          </a:prstGeom>
        </p:spPr>
      </p:pic>
      <p:pic>
        <p:nvPicPr>
          <p:cNvPr id="93" name="cd-image-ImageView_888_172_116" descr="b5a618355f4c11e57c2b5fc1.png"/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6511416" y="1275399"/>
            <a:ext cx="473719" cy="473719"/>
          </a:xfrm>
          <a:prstGeom prst="rect">
            <a:avLst/>
          </a:prstGeom>
        </p:spPr>
      </p:pic>
      <p:sp>
        <p:nvSpPr>
          <p:cNvPr id="94" name="cd-text-TextView_965_190_117-row-1"/>
          <p:cNvSpPr txBox="1"/>
          <p:nvPr/>
        </p:nvSpPr>
        <p:spPr>
          <a:xfrm>
            <a:off x="7036151" y="1390397"/>
            <a:ext cx="614680" cy="1854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5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消防烟火</a:t>
            </a:r>
            <a:endParaRPr sz="1205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5" name="cd-image-Background_646_190_118" descr="5785b7dea7f1db37550441ad.jpg"/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4725858" y="1413870"/>
            <a:ext cx="14576" cy="699647"/>
          </a:xfrm>
          <a:prstGeom prst="rect">
            <a:avLst/>
          </a:prstGeom>
        </p:spPr>
      </p:pic>
      <p:pic>
        <p:nvPicPr>
          <p:cNvPr id="96" name="cd-image-ImageView_661_172_120" descr="a40b0426349132f722c6ea85.png"/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4857041" y="1282687"/>
            <a:ext cx="1450310" cy="998455"/>
          </a:xfrm>
          <a:prstGeom prst="rect">
            <a:avLst/>
          </a:prstGeom>
        </p:spPr>
      </p:pic>
      <p:pic>
        <p:nvPicPr>
          <p:cNvPr id="97" name="cd-image-ImageView_668_172_121" descr="c6b29b01482db48466cdf312.png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4878905" y="1275399"/>
            <a:ext cx="488295" cy="466431"/>
          </a:xfrm>
          <a:prstGeom prst="rect">
            <a:avLst/>
          </a:prstGeom>
        </p:spPr>
      </p:pic>
      <p:sp>
        <p:nvSpPr>
          <p:cNvPr id="98" name="cd-text-TextView_746_190_122-row-1"/>
          <p:cNvSpPr txBox="1"/>
          <p:nvPr/>
        </p:nvSpPr>
        <p:spPr>
          <a:xfrm>
            <a:off x="5440081" y="1390397"/>
            <a:ext cx="614680" cy="18542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5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车辆管理</a:t>
            </a:r>
            <a:endParaRPr sz="1205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9" name="cd-image-Background_404_191_123" descr="135170d0cb61758005e5de11.png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2962164" y="1413870"/>
            <a:ext cx="14576" cy="706935"/>
          </a:xfrm>
          <a:prstGeom prst="rect">
            <a:avLst/>
          </a:prstGeom>
        </p:spPr>
      </p:pic>
      <p:pic>
        <p:nvPicPr>
          <p:cNvPr id="100" name="cd-image-ImageView_418_172_124" descr="5c4b28ddb7827bebd0ac5838.png"/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3086060" y="1304550"/>
            <a:ext cx="1566918" cy="976591"/>
          </a:xfrm>
          <a:prstGeom prst="rect">
            <a:avLst/>
          </a:prstGeom>
        </p:spPr>
      </p:pic>
      <p:pic>
        <p:nvPicPr>
          <p:cNvPr id="101" name="cd-image-ImageView_428_170_125" descr="1379ad54e06278e392f09a5b.png"/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3137075" y="1275399"/>
            <a:ext cx="481007" cy="473719"/>
          </a:xfrm>
          <a:prstGeom prst="rect">
            <a:avLst/>
          </a:prstGeom>
        </p:spPr>
      </p:pic>
      <p:pic>
        <p:nvPicPr>
          <p:cNvPr id="102" name="cd-image-ImageView_174_170_126" descr="c46cf0c40f8cf4003df9988a.png"/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1307790" y="1260823"/>
            <a:ext cx="1574206" cy="1005743"/>
          </a:xfrm>
          <a:prstGeom prst="rect">
            <a:avLst/>
          </a:prstGeom>
        </p:spPr>
      </p:pic>
      <p:pic>
        <p:nvPicPr>
          <p:cNvPr id="103" name="cd-image-ImageView_180_173_127" descr="de2125dea766b2ee15579069.png"/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1344230" y="1275399"/>
            <a:ext cx="481007" cy="473719"/>
          </a:xfrm>
          <a:prstGeom prst="rect">
            <a:avLst/>
          </a:prstGeom>
        </p:spPr>
      </p:pic>
      <p:pic>
        <p:nvPicPr>
          <p:cNvPr id="104" name="cd-image-ImageView_65_184_128" descr="c0d098554bddb72d3421fafb.png"/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513399" y="1377430"/>
            <a:ext cx="422704" cy="335248"/>
          </a:xfrm>
          <a:prstGeom prst="rect">
            <a:avLst/>
          </a:prstGeom>
        </p:spPr>
      </p:pic>
      <p:sp>
        <p:nvSpPr>
          <p:cNvPr id="105" name="cd-text-TextView_509_190_129-row-1"/>
          <p:cNvSpPr txBox="1"/>
          <p:nvPr/>
        </p:nvSpPr>
        <p:spPr>
          <a:xfrm>
            <a:off x="3712827" y="1398486"/>
            <a:ext cx="584200" cy="17653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人员通行</a:t>
            </a:r>
            <a:endParaRPr sz="115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6" name="cd-text-TextView_254_190_130-row-1"/>
          <p:cNvSpPr txBox="1"/>
          <p:nvPr/>
        </p:nvSpPr>
        <p:spPr>
          <a:xfrm>
            <a:off x="1854389" y="1393572"/>
            <a:ext cx="594360" cy="17907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65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周界安防</a:t>
            </a:r>
            <a:endParaRPr sz="1165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7" name="cd-text-TextView_49_276_131-row-1"/>
          <p:cNvSpPr txBox="1"/>
          <p:nvPr/>
        </p:nvSpPr>
        <p:spPr>
          <a:xfrm>
            <a:off x="360351" y="2012235"/>
            <a:ext cx="670560" cy="20256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20" b="1">
                <a:solidFill>
                  <a:srgbClr val="3852AF"/>
                </a:solidFill>
                <a:latin typeface="微软雅黑" panose="020B0503020204020204" charset="-122"/>
                <a:ea typeface="微软雅黑" panose="020B0503020204020204" charset="-122"/>
              </a:rPr>
              <a:t>监管场景</a:t>
            </a:r>
            <a:endParaRPr sz="1320" b="1">
              <a:solidFill>
                <a:srgbClr val="3852A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8" name="cd-text-TextView_62_245_132-row-1"/>
          <p:cNvSpPr txBox="1"/>
          <p:nvPr/>
        </p:nvSpPr>
        <p:spPr>
          <a:xfrm>
            <a:off x="455095" y="1780138"/>
            <a:ext cx="494030" cy="1930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60" b="1">
                <a:solidFill>
                  <a:srgbClr val="475DB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AI视觉</a:t>
            </a:r>
            <a:endParaRPr sz="1260" b="1">
              <a:solidFill>
                <a:srgbClr val="475DB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9" name="cd-text-TextView_51_102_133-row-1"/>
          <p:cNvSpPr txBox="1"/>
          <p:nvPr/>
        </p:nvSpPr>
        <p:spPr>
          <a:xfrm>
            <a:off x="374927" y="759746"/>
            <a:ext cx="5052695" cy="266065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30" b="0">
                <a:solidFill>
                  <a:srgbClr val="4A56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面向智慧园区AI视觉监管的算法全生命周期能力体系</a:t>
            </a:r>
            <a:endParaRPr sz="1730" b="0">
              <a:solidFill>
                <a:srgbClr val="4A56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2" name="cd-text-TextView_51_30_136-row-1"/>
          <p:cNvSpPr txBox="1"/>
          <p:nvPr/>
        </p:nvSpPr>
        <p:spPr>
          <a:xfrm>
            <a:off x="338455" y="244158"/>
            <a:ext cx="6770370" cy="43053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buClrTx/>
              <a:buSzTx/>
              <a:buFontTx/>
              <a:defRPr/>
            </a:pPr>
            <a:r>
              <a:rPr lang="en-US" sz="2800" b="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AI算法能力层</a:t>
            </a:r>
            <a:r>
              <a:rPr lang="zh-CN" altLang="en-US" sz="2800" b="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2800" b="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2800" b="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算法全生命周期管理</a:t>
            </a:r>
            <a:endParaRPr lang="zh-CN" altLang="en-US" sz="2800" b="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13" name="cd-image-Background_0_0_137" descr="b403c021e15178aee2866840.png"/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3239" y="0"/>
            <a:ext cx="1785558" cy="94744"/>
          </a:xfrm>
          <a:prstGeom prst="rect">
            <a:avLst/>
          </a:prstGeom>
        </p:spPr>
      </p:pic>
    </p:spTree>
    <p:custDataLst>
      <p:tags r:id="rId6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18488" cy="96012"/>
          </a:xfrm>
          <a:prstGeom prst="rect">
            <a:avLst/>
          </a:prstGeom>
          <a:solidFill>
            <a:srgbClr val="05A9EF"/>
          </a:solidFill>
          <a:ln w="11430">
            <a:solidFill>
              <a:srgbClr val="05A9EF"/>
            </a:solidFill>
            <a:prstDash val="solid"/>
          </a:ln>
        </p:spPr>
      </p:sp>
      <p:pic>
        <p:nvPicPr>
          <p:cNvPr id="7" name="Image 0" descr="/mnt/data/ppt_build/log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39528" y="201168"/>
            <a:ext cx="1984248" cy="52120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48056" y="265176"/>
            <a:ext cx="5212080" cy="4297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05A9E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视觉计算引擎层</a:t>
            </a:r>
            <a:endParaRPr lang="en-US" sz="3100" dirty="0"/>
          </a:p>
        </p:txBody>
      </p:sp>
      <p:sp>
        <p:nvSpPr>
          <p:cNvPr id="9" name="Text 6"/>
          <p:cNvSpPr/>
          <p:nvPr/>
        </p:nvSpPr>
        <p:spPr>
          <a:xfrm>
            <a:off x="521970" y="856615"/>
            <a:ext cx="11493500" cy="69913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152C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承接多源视频与算法能力调用，提供在线推理、目标抓拍、视频取证、AI事件生成、规则过滤与任务编排调度等核心能力。</a:t>
            </a:r>
            <a:endParaRPr lang="en-US" sz="1400" dirty="0">
              <a:solidFill>
                <a:srgbClr val="152C4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sz="1400" dirty="0">
                <a:solidFill>
                  <a:srgbClr val="152C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通过标准化事件输出和样本反馈闭环，支撑园区安防、人员通行、车辆管理、消防预警与设施监管等场景快速落地。</a:t>
            </a:r>
            <a:endParaRPr lang="en-US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237744" y="1773936"/>
            <a:ext cx="1856232" cy="3721608"/>
          </a:xfrm>
          <a:prstGeom prst="roundRect">
            <a:avLst>
              <a:gd name="adj" fmla="val 5911"/>
            </a:avLst>
          </a:prstGeom>
          <a:solidFill>
            <a:srgbClr val="F8FCFF"/>
          </a:solidFill>
          <a:ln w="12700">
            <a:solidFill>
              <a:srgbClr val="80D8F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74904" y="1869948"/>
            <a:ext cx="1572768" cy="31089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6376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多源视频输入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374904" y="2286000"/>
            <a:ext cx="1563624" cy="612648"/>
          </a:xfrm>
          <a:prstGeom prst="roundRect">
            <a:avLst>
              <a:gd name="adj" fmla="val 17910"/>
            </a:avLst>
          </a:prstGeom>
          <a:solidFill>
            <a:srgbClr val="EAF7FE"/>
          </a:solidFill>
          <a:ln w="12700">
            <a:solidFill>
              <a:srgbClr val="CEEAF8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04672" y="2359152"/>
            <a:ext cx="10515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6376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园区摄像机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04672" y="2633472"/>
            <a:ext cx="105156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周界 / 道路 / 公共区</a:t>
            </a:r>
            <a:endParaRPr lang="en-US" sz="1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pitchFamily="34" charset="-12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2093976" y="2596896"/>
            <a:ext cx="173736" cy="0"/>
          </a:xfrm>
          <a:prstGeom prst="line">
            <a:avLst/>
          </a:prstGeom>
          <a:noFill/>
          <a:ln w="26670">
            <a:solidFill>
              <a:srgbClr val="25D8DB"/>
            </a:solidFill>
            <a:prstDash val="solid"/>
            <a:headEnd type="none"/>
            <a:tailEnd type="triangle"/>
          </a:ln>
        </p:spPr>
      </p:sp>
      <p:sp>
        <p:nvSpPr>
          <p:cNvPr id="18" name="Shape 15"/>
          <p:cNvSpPr/>
          <p:nvPr/>
        </p:nvSpPr>
        <p:spPr>
          <a:xfrm>
            <a:off x="374904" y="3035808"/>
            <a:ext cx="1563624" cy="612648"/>
          </a:xfrm>
          <a:prstGeom prst="roundRect">
            <a:avLst>
              <a:gd name="adj" fmla="val 17910"/>
            </a:avLst>
          </a:prstGeom>
          <a:solidFill>
            <a:srgbClr val="EAF7FE"/>
          </a:solidFill>
          <a:ln w="12700">
            <a:solidFill>
              <a:srgbClr val="CEEAF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04672" y="3108960"/>
            <a:ext cx="10515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6376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门岗与通道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804672" y="3383280"/>
            <a:ext cx="105156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门岗 / 闸机 / 出入口</a:t>
            </a:r>
            <a:endParaRPr lang="en-US" sz="1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pitchFamily="34" charset="-120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2093976" y="3346704"/>
            <a:ext cx="173736" cy="0"/>
          </a:xfrm>
          <a:prstGeom prst="line">
            <a:avLst/>
          </a:prstGeom>
          <a:noFill/>
          <a:ln w="26670">
            <a:solidFill>
              <a:srgbClr val="25D8DB"/>
            </a:solidFill>
            <a:prstDash val="solid"/>
            <a:headEnd type="none"/>
            <a:tailEnd type="triangle"/>
          </a:ln>
        </p:spPr>
      </p:sp>
      <p:sp>
        <p:nvSpPr>
          <p:cNvPr id="23" name="Shape 20"/>
          <p:cNvSpPr/>
          <p:nvPr/>
        </p:nvSpPr>
        <p:spPr>
          <a:xfrm>
            <a:off x="374904" y="3785616"/>
            <a:ext cx="1563624" cy="612648"/>
          </a:xfrm>
          <a:prstGeom prst="roundRect">
            <a:avLst>
              <a:gd name="adj" fmla="val 17910"/>
            </a:avLst>
          </a:prstGeom>
          <a:solidFill>
            <a:srgbClr val="EAF7FE"/>
          </a:solidFill>
          <a:ln w="12700">
            <a:solidFill>
              <a:srgbClr val="CEEAF8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804672" y="3858768"/>
            <a:ext cx="10515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6376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停车场视频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804672" y="4133088"/>
            <a:ext cx="105156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车道 / 车位 / 出入口</a:t>
            </a:r>
            <a:endParaRPr lang="en-US" sz="1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pitchFamily="34" charset="-120"/>
            </a:endParaRPr>
          </a:p>
        </p:txBody>
      </p:sp>
      <p:sp>
        <p:nvSpPr>
          <p:cNvPr id="27" name="Shape 24"/>
          <p:cNvSpPr/>
          <p:nvPr/>
        </p:nvSpPr>
        <p:spPr>
          <a:xfrm>
            <a:off x="2093976" y="4096512"/>
            <a:ext cx="173736" cy="0"/>
          </a:xfrm>
          <a:prstGeom prst="line">
            <a:avLst/>
          </a:prstGeom>
          <a:noFill/>
          <a:ln w="26670">
            <a:solidFill>
              <a:srgbClr val="25D8DB"/>
            </a:solidFill>
            <a:prstDash val="solid"/>
            <a:headEnd type="none"/>
            <a:tailEnd type="triangle"/>
          </a:ln>
        </p:spPr>
      </p:sp>
      <p:sp>
        <p:nvSpPr>
          <p:cNvPr id="28" name="Shape 25"/>
          <p:cNvSpPr/>
          <p:nvPr/>
        </p:nvSpPr>
        <p:spPr>
          <a:xfrm>
            <a:off x="374904" y="4535424"/>
            <a:ext cx="1563624" cy="612648"/>
          </a:xfrm>
          <a:prstGeom prst="roundRect">
            <a:avLst>
              <a:gd name="adj" fmla="val 17910"/>
            </a:avLst>
          </a:prstGeom>
          <a:solidFill>
            <a:srgbClr val="EAF7FE"/>
          </a:solidFill>
          <a:ln w="12700">
            <a:solidFill>
              <a:srgbClr val="CEEAF8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804545" y="4590415"/>
            <a:ext cx="1180465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6376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楼宇公共区域</a:t>
            </a:r>
            <a:endParaRPr lang="en-US" sz="1400" dirty="0"/>
          </a:p>
        </p:txBody>
      </p:sp>
      <p:sp>
        <p:nvSpPr>
          <p:cNvPr id="31" name="Text 28"/>
          <p:cNvSpPr/>
          <p:nvPr/>
        </p:nvSpPr>
        <p:spPr>
          <a:xfrm>
            <a:off x="804672" y="4882896"/>
            <a:ext cx="1051560" cy="1828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电梯 / 楼道 / 公区</a:t>
            </a:r>
            <a:endParaRPr lang="en-US" sz="1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pitchFamily="34" charset="-120"/>
            </a:endParaRPr>
          </a:p>
        </p:txBody>
      </p:sp>
      <p:sp>
        <p:nvSpPr>
          <p:cNvPr id="32" name="Shape 29"/>
          <p:cNvSpPr/>
          <p:nvPr/>
        </p:nvSpPr>
        <p:spPr>
          <a:xfrm>
            <a:off x="2093976" y="4846320"/>
            <a:ext cx="173736" cy="0"/>
          </a:xfrm>
          <a:prstGeom prst="line">
            <a:avLst/>
          </a:prstGeom>
          <a:noFill/>
          <a:ln w="26670">
            <a:solidFill>
              <a:srgbClr val="25D8DB"/>
            </a:solidFill>
            <a:prstDash val="solid"/>
            <a:headEnd type="none"/>
            <a:tailEnd type="triangle"/>
          </a:ln>
        </p:spPr>
      </p:sp>
      <p:sp>
        <p:nvSpPr>
          <p:cNvPr id="33" name="Shape 30"/>
          <p:cNvSpPr/>
          <p:nvPr/>
        </p:nvSpPr>
        <p:spPr>
          <a:xfrm>
            <a:off x="2286000" y="1773936"/>
            <a:ext cx="7726680" cy="3721608"/>
          </a:xfrm>
          <a:prstGeom prst="roundRect">
            <a:avLst>
              <a:gd name="adj" fmla="val 2948"/>
            </a:avLst>
          </a:prstGeom>
          <a:solidFill>
            <a:srgbClr val="FBFDFF"/>
          </a:solidFill>
          <a:ln w="12700">
            <a:solidFill>
              <a:srgbClr val="67CDEA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4892040" y="1860804"/>
            <a:ext cx="2468880" cy="338328"/>
          </a:xfrm>
          <a:prstGeom prst="roundRect">
            <a:avLst>
              <a:gd name="adj" fmla="val 32432"/>
            </a:avLst>
          </a:prstGeom>
          <a:solidFill>
            <a:srgbClr val="009FE9"/>
          </a:solidFill>
          <a:ln w="12700">
            <a:solidFill>
              <a:srgbClr val="009FE9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4983480" y="1883664"/>
            <a:ext cx="2286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视觉计算引擎</a:t>
            </a:r>
            <a:endParaRPr lang="en-US" sz="1800" dirty="0"/>
          </a:p>
        </p:txBody>
      </p:sp>
      <p:sp>
        <p:nvSpPr>
          <p:cNvPr id="36" name="Shape 33"/>
          <p:cNvSpPr/>
          <p:nvPr/>
        </p:nvSpPr>
        <p:spPr>
          <a:xfrm>
            <a:off x="2404872" y="2331720"/>
            <a:ext cx="1179576" cy="2212848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12700">
            <a:solidFill>
              <a:srgbClr val="8EDBF3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2688336" y="2459736"/>
            <a:ext cx="612648" cy="475488"/>
          </a:xfrm>
          <a:prstGeom prst="roundRect">
            <a:avLst>
              <a:gd name="adj" fmla="val 23077"/>
            </a:avLst>
          </a:prstGeom>
          <a:solidFill>
            <a:srgbClr val="E8F6FE"/>
          </a:solidFill>
          <a:ln w="12700">
            <a:solidFill>
              <a:srgbClr val="E8F6FE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2711196" y="2505456"/>
            <a:ext cx="566928" cy="38404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5A9E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▶</a:t>
            </a:r>
            <a:endParaRPr lang="en-US" sz="2400" dirty="0"/>
          </a:p>
        </p:txBody>
      </p:sp>
      <p:sp>
        <p:nvSpPr>
          <p:cNvPr id="39" name="Text 36"/>
          <p:cNvSpPr/>
          <p:nvPr/>
        </p:nvSpPr>
        <p:spPr>
          <a:xfrm>
            <a:off x="2468880" y="3026664"/>
            <a:ext cx="1051560" cy="4663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6376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视频接入与流管理</a:t>
            </a:r>
            <a:endParaRPr lang="en-US" sz="1400" dirty="0"/>
          </a:p>
        </p:txBody>
      </p:sp>
      <p:sp>
        <p:nvSpPr>
          <p:cNvPr id="40" name="Shape 37"/>
          <p:cNvSpPr/>
          <p:nvPr/>
        </p:nvSpPr>
        <p:spPr>
          <a:xfrm>
            <a:off x="2487168" y="3630168"/>
            <a:ext cx="1014984" cy="237744"/>
          </a:xfrm>
          <a:prstGeom prst="roundRect">
            <a:avLst>
              <a:gd name="adj" fmla="val 46154"/>
            </a:avLst>
          </a:prstGeom>
          <a:solidFill>
            <a:srgbClr val="EDF7FC"/>
          </a:solidFill>
          <a:ln w="12700">
            <a:solidFill>
              <a:srgbClr val="EDF7FC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2523744" y="3653028"/>
            <a:ext cx="941832" cy="1737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60" dirty="0">
                <a:solidFill>
                  <a:srgbClr val="152C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协议适配</a:t>
            </a:r>
            <a:endParaRPr lang="en-US" sz="1260" dirty="0"/>
          </a:p>
        </p:txBody>
      </p:sp>
      <p:sp>
        <p:nvSpPr>
          <p:cNvPr id="42" name="Shape 39"/>
          <p:cNvSpPr/>
          <p:nvPr/>
        </p:nvSpPr>
        <p:spPr>
          <a:xfrm>
            <a:off x="2487168" y="3904488"/>
            <a:ext cx="1014984" cy="237744"/>
          </a:xfrm>
          <a:prstGeom prst="roundRect">
            <a:avLst>
              <a:gd name="adj" fmla="val 46154"/>
            </a:avLst>
          </a:prstGeom>
          <a:solidFill>
            <a:srgbClr val="EDF7FC"/>
          </a:solidFill>
          <a:ln w="12700">
            <a:solidFill>
              <a:srgbClr val="EDF7FC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2523744" y="3927348"/>
            <a:ext cx="941832" cy="1737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60" dirty="0">
                <a:solidFill>
                  <a:srgbClr val="152C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视频流接入</a:t>
            </a:r>
            <a:endParaRPr lang="en-US" sz="1260" dirty="0"/>
          </a:p>
        </p:txBody>
      </p:sp>
      <p:sp>
        <p:nvSpPr>
          <p:cNvPr id="44" name="Shape 41"/>
          <p:cNvSpPr/>
          <p:nvPr/>
        </p:nvSpPr>
        <p:spPr>
          <a:xfrm>
            <a:off x="2487168" y="4178808"/>
            <a:ext cx="1014984" cy="237744"/>
          </a:xfrm>
          <a:prstGeom prst="roundRect">
            <a:avLst>
              <a:gd name="adj" fmla="val 46154"/>
            </a:avLst>
          </a:prstGeom>
          <a:solidFill>
            <a:srgbClr val="EDF7FC"/>
          </a:solidFill>
          <a:ln w="12700">
            <a:solidFill>
              <a:srgbClr val="EDF7FC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2523744" y="4201668"/>
            <a:ext cx="941832" cy="1737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60" dirty="0">
                <a:solidFill>
                  <a:srgbClr val="152C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视频源纳管</a:t>
            </a:r>
            <a:endParaRPr lang="en-US" sz="1260" dirty="0"/>
          </a:p>
        </p:txBody>
      </p:sp>
      <p:sp>
        <p:nvSpPr>
          <p:cNvPr id="46" name="Shape 43"/>
          <p:cNvSpPr/>
          <p:nvPr/>
        </p:nvSpPr>
        <p:spPr>
          <a:xfrm>
            <a:off x="3589934" y="3483864"/>
            <a:ext cx="64922" cy="0"/>
          </a:xfrm>
          <a:prstGeom prst="line">
            <a:avLst/>
          </a:prstGeom>
          <a:noFill/>
          <a:ln w="35560">
            <a:solidFill>
              <a:srgbClr val="05A9EF"/>
            </a:solidFill>
            <a:prstDash val="solid"/>
            <a:headEnd type="none"/>
            <a:tailEnd type="triangle"/>
          </a:ln>
        </p:spPr>
      </p:sp>
      <p:sp>
        <p:nvSpPr>
          <p:cNvPr id="47" name="Shape 44"/>
          <p:cNvSpPr/>
          <p:nvPr/>
        </p:nvSpPr>
        <p:spPr>
          <a:xfrm>
            <a:off x="3662172" y="2331720"/>
            <a:ext cx="1179576" cy="2212848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12700">
            <a:solidFill>
              <a:srgbClr val="8EDBF3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3945636" y="2459736"/>
            <a:ext cx="612648" cy="475488"/>
          </a:xfrm>
          <a:prstGeom prst="roundRect">
            <a:avLst>
              <a:gd name="adj" fmla="val 23077"/>
            </a:avLst>
          </a:prstGeom>
          <a:solidFill>
            <a:srgbClr val="E8F6FE"/>
          </a:solidFill>
          <a:ln w="12700">
            <a:solidFill>
              <a:srgbClr val="E8F6FE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3968496" y="2505456"/>
            <a:ext cx="566928" cy="38404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50" name="Text 47"/>
          <p:cNvSpPr/>
          <p:nvPr/>
        </p:nvSpPr>
        <p:spPr>
          <a:xfrm>
            <a:off x="3726180" y="3026664"/>
            <a:ext cx="1051560" cy="4663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6376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任务编排调度</a:t>
            </a:r>
            <a:endParaRPr lang="en-US" sz="1400" dirty="0"/>
          </a:p>
        </p:txBody>
      </p:sp>
      <p:sp>
        <p:nvSpPr>
          <p:cNvPr id="51" name="Shape 48"/>
          <p:cNvSpPr/>
          <p:nvPr/>
        </p:nvSpPr>
        <p:spPr>
          <a:xfrm>
            <a:off x="3744468" y="3630168"/>
            <a:ext cx="1014984" cy="237744"/>
          </a:xfrm>
          <a:prstGeom prst="roundRect">
            <a:avLst>
              <a:gd name="adj" fmla="val 46154"/>
            </a:avLst>
          </a:prstGeom>
          <a:solidFill>
            <a:srgbClr val="EDF7FC"/>
          </a:solidFill>
          <a:ln w="12700">
            <a:solidFill>
              <a:srgbClr val="EDF7FC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3781044" y="3653028"/>
            <a:ext cx="941832" cy="1737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60" dirty="0">
                <a:solidFill>
                  <a:srgbClr val="152C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任务配置</a:t>
            </a:r>
            <a:endParaRPr lang="en-US" sz="1260" dirty="0"/>
          </a:p>
        </p:txBody>
      </p:sp>
      <p:sp>
        <p:nvSpPr>
          <p:cNvPr id="53" name="Shape 50"/>
          <p:cNvSpPr/>
          <p:nvPr/>
        </p:nvSpPr>
        <p:spPr>
          <a:xfrm>
            <a:off x="3744468" y="3904488"/>
            <a:ext cx="1014984" cy="237744"/>
          </a:xfrm>
          <a:prstGeom prst="roundRect">
            <a:avLst>
              <a:gd name="adj" fmla="val 46154"/>
            </a:avLst>
          </a:prstGeom>
          <a:solidFill>
            <a:srgbClr val="EDF7FC"/>
          </a:solidFill>
          <a:ln w="12700">
            <a:solidFill>
              <a:srgbClr val="EDF7FC"/>
            </a:solidFill>
            <a:prstDash val="solid"/>
          </a:ln>
        </p:spPr>
      </p:sp>
      <p:sp>
        <p:nvSpPr>
          <p:cNvPr id="54" name="Text 51"/>
          <p:cNvSpPr/>
          <p:nvPr/>
        </p:nvSpPr>
        <p:spPr>
          <a:xfrm>
            <a:off x="3781044" y="3927348"/>
            <a:ext cx="941832" cy="1737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60" dirty="0">
                <a:solidFill>
                  <a:srgbClr val="152C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策略编排</a:t>
            </a:r>
            <a:endParaRPr lang="en-US" sz="1260" dirty="0"/>
          </a:p>
        </p:txBody>
      </p:sp>
      <p:sp>
        <p:nvSpPr>
          <p:cNvPr id="55" name="Shape 52"/>
          <p:cNvSpPr/>
          <p:nvPr/>
        </p:nvSpPr>
        <p:spPr>
          <a:xfrm>
            <a:off x="3744468" y="4178808"/>
            <a:ext cx="1014984" cy="237744"/>
          </a:xfrm>
          <a:prstGeom prst="roundRect">
            <a:avLst>
              <a:gd name="adj" fmla="val 46154"/>
            </a:avLst>
          </a:prstGeom>
          <a:solidFill>
            <a:srgbClr val="EDF7FC"/>
          </a:solidFill>
          <a:ln w="12700">
            <a:solidFill>
              <a:srgbClr val="EDF7FC"/>
            </a:solidFill>
            <a:prstDash val="solid"/>
          </a:ln>
        </p:spPr>
      </p:sp>
      <p:sp>
        <p:nvSpPr>
          <p:cNvPr id="56" name="Text 53"/>
          <p:cNvSpPr/>
          <p:nvPr/>
        </p:nvSpPr>
        <p:spPr>
          <a:xfrm>
            <a:off x="3781044" y="4201668"/>
            <a:ext cx="941832" cy="1737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60" dirty="0">
                <a:solidFill>
                  <a:srgbClr val="152C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资源调度</a:t>
            </a:r>
            <a:endParaRPr lang="en-US" sz="1260" dirty="0"/>
          </a:p>
        </p:txBody>
      </p:sp>
      <p:sp>
        <p:nvSpPr>
          <p:cNvPr id="57" name="Shape 54"/>
          <p:cNvSpPr/>
          <p:nvPr/>
        </p:nvSpPr>
        <p:spPr>
          <a:xfrm>
            <a:off x="4847234" y="3483864"/>
            <a:ext cx="64922" cy="0"/>
          </a:xfrm>
          <a:prstGeom prst="line">
            <a:avLst/>
          </a:prstGeom>
          <a:noFill/>
          <a:ln w="35560">
            <a:solidFill>
              <a:srgbClr val="05A9EF"/>
            </a:solidFill>
            <a:prstDash val="solid"/>
            <a:headEnd type="none"/>
            <a:tailEnd type="triangle"/>
          </a:ln>
        </p:spPr>
      </p:sp>
      <p:sp>
        <p:nvSpPr>
          <p:cNvPr id="58" name="Shape 55"/>
          <p:cNvSpPr/>
          <p:nvPr/>
        </p:nvSpPr>
        <p:spPr>
          <a:xfrm>
            <a:off x="4919472" y="2331720"/>
            <a:ext cx="1179576" cy="2212848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12700">
            <a:solidFill>
              <a:srgbClr val="8EDBF3"/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5202936" y="2459736"/>
            <a:ext cx="612648" cy="475488"/>
          </a:xfrm>
          <a:prstGeom prst="roundRect">
            <a:avLst>
              <a:gd name="adj" fmla="val 23077"/>
            </a:avLst>
          </a:prstGeom>
          <a:solidFill>
            <a:srgbClr val="E8F6FE"/>
          </a:solidFill>
          <a:ln w="12700">
            <a:solidFill>
              <a:srgbClr val="E8F6FE"/>
            </a:solidFill>
            <a:prstDash val="solid"/>
          </a:ln>
        </p:spPr>
      </p:sp>
      <p:sp>
        <p:nvSpPr>
          <p:cNvPr id="60" name="Text 57"/>
          <p:cNvSpPr/>
          <p:nvPr/>
        </p:nvSpPr>
        <p:spPr>
          <a:xfrm>
            <a:off x="5225796" y="2505456"/>
            <a:ext cx="566928" cy="38404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5A9E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AI</a:t>
            </a:r>
            <a:endParaRPr lang="en-US" sz="1900" dirty="0"/>
          </a:p>
        </p:txBody>
      </p:sp>
      <p:sp>
        <p:nvSpPr>
          <p:cNvPr id="61" name="Text 58"/>
          <p:cNvSpPr/>
          <p:nvPr/>
        </p:nvSpPr>
        <p:spPr>
          <a:xfrm>
            <a:off x="4983480" y="3026664"/>
            <a:ext cx="1051560" cy="4663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6376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模型推理服务</a:t>
            </a:r>
            <a:endParaRPr lang="en-US" sz="1400" dirty="0"/>
          </a:p>
        </p:txBody>
      </p:sp>
      <p:sp>
        <p:nvSpPr>
          <p:cNvPr id="62" name="Shape 59"/>
          <p:cNvSpPr/>
          <p:nvPr/>
        </p:nvSpPr>
        <p:spPr>
          <a:xfrm>
            <a:off x="5001768" y="3630168"/>
            <a:ext cx="1014984" cy="237744"/>
          </a:xfrm>
          <a:prstGeom prst="roundRect">
            <a:avLst>
              <a:gd name="adj" fmla="val 46154"/>
            </a:avLst>
          </a:prstGeom>
          <a:solidFill>
            <a:srgbClr val="EDF7FC"/>
          </a:solidFill>
          <a:ln w="12700">
            <a:solidFill>
              <a:srgbClr val="EDF7FC"/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5038344" y="3653028"/>
            <a:ext cx="941832" cy="1737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60" dirty="0">
                <a:solidFill>
                  <a:srgbClr val="152C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在线推理</a:t>
            </a:r>
            <a:endParaRPr lang="en-US" sz="1260" dirty="0"/>
          </a:p>
        </p:txBody>
      </p:sp>
      <p:sp>
        <p:nvSpPr>
          <p:cNvPr id="64" name="Shape 61"/>
          <p:cNvSpPr/>
          <p:nvPr/>
        </p:nvSpPr>
        <p:spPr>
          <a:xfrm>
            <a:off x="5001768" y="3904488"/>
            <a:ext cx="1014984" cy="237744"/>
          </a:xfrm>
          <a:prstGeom prst="roundRect">
            <a:avLst>
              <a:gd name="adj" fmla="val 46154"/>
            </a:avLst>
          </a:prstGeom>
          <a:solidFill>
            <a:srgbClr val="EDF7FC"/>
          </a:solidFill>
          <a:ln w="12700">
            <a:solidFill>
              <a:srgbClr val="EDF7FC"/>
            </a:solidFill>
            <a:prstDash val="solid"/>
          </a:ln>
        </p:spPr>
      </p:sp>
      <p:sp>
        <p:nvSpPr>
          <p:cNvPr id="65" name="Text 62"/>
          <p:cNvSpPr/>
          <p:nvPr/>
        </p:nvSpPr>
        <p:spPr>
          <a:xfrm>
            <a:off x="5038344" y="3927348"/>
            <a:ext cx="941832" cy="1737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60" dirty="0">
                <a:solidFill>
                  <a:srgbClr val="152C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模型调用</a:t>
            </a:r>
            <a:endParaRPr lang="en-US" sz="1260" dirty="0"/>
          </a:p>
        </p:txBody>
      </p:sp>
      <p:sp>
        <p:nvSpPr>
          <p:cNvPr id="66" name="Shape 63"/>
          <p:cNvSpPr/>
          <p:nvPr/>
        </p:nvSpPr>
        <p:spPr>
          <a:xfrm>
            <a:off x="5001768" y="4178808"/>
            <a:ext cx="1014984" cy="237744"/>
          </a:xfrm>
          <a:prstGeom prst="roundRect">
            <a:avLst>
              <a:gd name="adj" fmla="val 46154"/>
            </a:avLst>
          </a:prstGeom>
          <a:solidFill>
            <a:srgbClr val="EDF7FC"/>
          </a:solidFill>
          <a:ln w="12700">
            <a:solidFill>
              <a:srgbClr val="EDF7FC"/>
            </a:solidFill>
            <a:prstDash val="solid"/>
          </a:ln>
        </p:spPr>
      </p:sp>
      <p:sp>
        <p:nvSpPr>
          <p:cNvPr id="67" name="Text 64"/>
          <p:cNvSpPr/>
          <p:nvPr/>
        </p:nvSpPr>
        <p:spPr>
          <a:xfrm>
            <a:off x="5038344" y="4201668"/>
            <a:ext cx="941832" cy="1737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60" dirty="0">
                <a:solidFill>
                  <a:srgbClr val="152C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算力分配</a:t>
            </a:r>
            <a:endParaRPr lang="en-US" sz="1260" dirty="0"/>
          </a:p>
        </p:txBody>
      </p:sp>
      <p:sp>
        <p:nvSpPr>
          <p:cNvPr id="68" name="Shape 65"/>
          <p:cNvSpPr/>
          <p:nvPr/>
        </p:nvSpPr>
        <p:spPr>
          <a:xfrm>
            <a:off x="6104534" y="3483864"/>
            <a:ext cx="64922" cy="0"/>
          </a:xfrm>
          <a:prstGeom prst="line">
            <a:avLst/>
          </a:prstGeom>
          <a:noFill/>
          <a:ln w="35560">
            <a:solidFill>
              <a:srgbClr val="05A9EF"/>
            </a:solidFill>
            <a:prstDash val="solid"/>
            <a:headEnd type="none"/>
            <a:tailEnd type="triangle"/>
          </a:ln>
        </p:spPr>
      </p:sp>
      <p:sp>
        <p:nvSpPr>
          <p:cNvPr id="69" name="Shape 66"/>
          <p:cNvSpPr/>
          <p:nvPr/>
        </p:nvSpPr>
        <p:spPr>
          <a:xfrm>
            <a:off x="6176772" y="2331720"/>
            <a:ext cx="1179576" cy="2212848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12700">
            <a:solidFill>
              <a:srgbClr val="8EDBF3"/>
            </a:solidFill>
            <a:prstDash val="solid"/>
          </a:ln>
        </p:spPr>
      </p:sp>
      <p:sp>
        <p:nvSpPr>
          <p:cNvPr id="70" name="Shape 67"/>
          <p:cNvSpPr/>
          <p:nvPr/>
        </p:nvSpPr>
        <p:spPr>
          <a:xfrm>
            <a:off x="6460236" y="2459736"/>
            <a:ext cx="612648" cy="475488"/>
          </a:xfrm>
          <a:prstGeom prst="roundRect">
            <a:avLst>
              <a:gd name="adj" fmla="val 23077"/>
            </a:avLst>
          </a:prstGeom>
          <a:solidFill>
            <a:srgbClr val="E8F6FE"/>
          </a:solidFill>
          <a:ln w="12700">
            <a:solidFill>
              <a:srgbClr val="E8F6FE"/>
            </a:solidFill>
            <a:prstDash val="solid"/>
          </a:ln>
        </p:spPr>
      </p:sp>
      <p:sp>
        <p:nvSpPr>
          <p:cNvPr id="71" name="Text 68"/>
          <p:cNvSpPr/>
          <p:nvPr/>
        </p:nvSpPr>
        <p:spPr>
          <a:xfrm>
            <a:off x="6483096" y="2505456"/>
            <a:ext cx="566928" cy="38404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72" name="Text 69"/>
          <p:cNvSpPr/>
          <p:nvPr/>
        </p:nvSpPr>
        <p:spPr>
          <a:xfrm>
            <a:off x="6240780" y="3026664"/>
            <a:ext cx="1051560" cy="4663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6376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抓拍与视频取证</a:t>
            </a:r>
            <a:endParaRPr lang="en-US" sz="1400" dirty="0"/>
          </a:p>
        </p:txBody>
      </p:sp>
      <p:sp>
        <p:nvSpPr>
          <p:cNvPr id="73" name="Shape 70"/>
          <p:cNvSpPr/>
          <p:nvPr/>
        </p:nvSpPr>
        <p:spPr>
          <a:xfrm>
            <a:off x="6259068" y="3630168"/>
            <a:ext cx="1014984" cy="237744"/>
          </a:xfrm>
          <a:prstGeom prst="roundRect">
            <a:avLst>
              <a:gd name="adj" fmla="val 46154"/>
            </a:avLst>
          </a:prstGeom>
          <a:solidFill>
            <a:srgbClr val="EDF7FC"/>
          </a:solidFill>
          <a:ln w="12700">
            <a:solidFill>
              <a:srgbClr val="EDF7FC"/>
            </a:solidFill>
            <a:prstDash val="solid"/>
          </a:ln>
        </p:spPr>
      </p:sp>
      <p:sp>
        <p:nvSpPr>
          <p:cNvPr id="74" name="Text 71"/>
          <p:cNvSpPr/>
          <p:nvPr/>
        </p:nvSpPr>
        <p:spPr>
          <a:xfrm>
            <a:off x="6295644" y="3653028"/>
            <a:ext cx="941832" cy="1737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60" dirty="0">
                <a:solidFill>
                  <a:srgbClr val="152C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目标抓拍</a:t>
            </a:r>
            <a:endParaRPr lang="en-US" sz="1260" dirty="0"/>
          </a:p>
        </p:txBody>
      </p:sp>
      <p:sp>
        <p:nvSpPr>
          <p:cNvPr id="75" name="Shape 72"/>
          <p:cNvSpPr/>
          <p:nvPr/>
        </p:nvSpPr>
        <p:spPr>
          <a:xfrm>
            <a:off x="6259068" y="3904488"/>
            <a:ext cx="1014984" cy="237744"/>
          </a:xfrm>
          <a:prstGeom prst="roundRect">
            <a:avLst>
              <a:gd name="adj" fmla="val 46154"/>
            </a:avLst>
          </a:prstGeom>
          <a:solidFill>
            <a:srgbClr val="EDF7FC"/>
          </a:solidFill>
          <a:ln w="12700">
            <a:solidFill>
              <a:srgbClr val="EDF7FC"/>
            </a:solidFill>
            <a:prstDash val="solid"/>
          </a:ln>
        </p:spPr>
      </p:sp>
      <p:sp>
        <p:nvSpPr>
          <p:cNvPr id="76" name="Text 73"/>
          <p:cNvSpPr/>
          <p:nvPr/>
        </p:nvSpPr>
        <p:spPr>
          <a:xfrm>
            <a:off x="6295644" y="3927348"/>
            <a:ext cx="941832" cy="1737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60" dirty="0">
                <a:solidFill>
                  <a:srgbClr val="152C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片段留存</a:t>
            </a:r>
            <a:endParaRPr lang="en-US" sz="1260" dirty="0"/>
          </a:p>
        </p:txBody>
      </p:sp>
      <p:sp>
        <p:nvSpPr>
          <p:cNvPr id="77" name="Shape 74"/>
          <p:cNvSpPr/>
          <p:nvPr/>
        </p:nvSpPr>
        <p:spPr>
          <a:xfrm>
            <a:off x="6259068" y="4178808"/>
            <a:ext cx="1014984" cy="237744"/>
          </a:xfrm>
          <a:prstGeom prst="roundRect">
            <a:avLst>
              <a:gd name="adj" fmla="val 46154"/>
            </a:avLst>
          </a:prstGeom>
          <a:solidFill>
            <a:srgbClr val="EDF7FC"/>
          </a:solidFill>
          <a:ln w="12700">
            <a:solidFill>
              <a:srgbClr val="EDF7FC"/>
            </a:solidFill>
            <a:prstDash val="solid"/>
          </a:ln>
        </p:spPr>
      </p:sp>
      <p:sp>
        <p:nvSpPr>
          <p:cNvPr id="78" name="Text 75"/>
          <p:cNvSpPr/>
          <p:nvPr/>
        </p:nvSpPr>
        <p:spPr>
          <a:xfrm>
            <a:off x="6295644" y="4201668"/>
            <a:ext cx="941832" cy="1737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60" dirty="0">
                <a:solidFill>
                  <a:srgbClr val="152C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证据回溯</a:t>
            </a:r>
            <a:endParaRPr lang="en-US" sz="1260" dirty="0"/>
          </a:p>
        </p:txBody>
      </p:sp>
      <p:sp>
        <p:nvSpPr>
          <p:cNvPr id="79" name="Shape 76"/>
          <p:cNvSpPr/>
          <p:nvPr/>
        </p:nvSpPr>
        <p:spPr>
          <a:xfrm>
            <a:off x="7361834" y="3483864"/>
            <a:ext cx="64922" cy="0"/>
          </a:xfrm>
          <a:prstGeom prst="line">
            <a:avLst/>
          </a:prstGeom>
          <a:noFill/>
          <a:ln w="35560">
            <a:solidFill>
              <a:srgbClr val="05A9EF"/>
            </a:solidFill>
            <a:prstDash val="solid"/>
            <a:headEnd type="none"/>
            <a:tailEnd type="triangle"/>
          </a:ln>
        </p:spPr>
      </p:sp>
      <p:sp>
        <p:nvSpPr>
          <p:cNvPr id="80" name="Shape 77"/>
          <p:cNvSpPr/>
          <p:nvPr/>
        </p:nvSpPr>
        <p:spPr>
          <a:xfrm>
            <a:off x="7434072" y="2331720"/>
            <a:ext cx="1179576" cy="2212848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12700">
            <a:solidFill>
              <a:srgbClr val="8EDBF3"/>
            </a:solidFill>
            <a:prstDash val="solid"/>
          </a:ln>
        </p:spPr>
      </p:sp>
      <p:sp>
        <p:nvSpPr>
          <p:cNvPr id="81" name="Shape 78"/>
          <p:cNvSpPr/>
          <p:nvPr/>
        </p:nvSpPr>
        <p:spPr>
          <a:xfrm>
            <a:off x="7717536" y="2459736"/>
            <a:ext cx="612648" cy="475488"/>
          </a:xfrm>
          <a:prstGeom prst="roundRect">
            <a:avLst>
              <a:gd name="adj" fmla="val 23077"/>
            </a:avLst>
          </a:prstGeom>
          <a:solidFill>
            <a:srgbClr val="E8F6FE"/>
          </a:solidFill>
          <a:ln w="12700">
            <a:solidFill>
              <a:srgbClr val="E8F6FE"/>
            </a:solidFill>
            <a:prstDash val="solid"/>
          </a:ln>
        </p:spPr>
      </p:sp>
      <p:sp>
        <p:nvSpPr>
          <p:cNvPr id="82" name="Text 79"/>
          <p:cNvSpPr/>
          <p:nvPr/>
        </p:nvSpPr>
        <p:spPr>
          <a:xfrm>
            <a:off x="7740396" y="2505456"/>
            <a:ext cx="566928" cy="38404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5A9E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⚙</a:t>
            </a:r>
            <a:endParaRPr lang="en-US" sz="2400" dirty="0"/>
          </a:p>
        </p:txBody>
      </p:sp>
      <p:sp>
        <p:nvSpPr>
          <p:cNvPr id="83" name="Text 80"/>
          <p:cNvSpPr/>
          <p:nvPr/>
        </p:nvSpPr>
        <p:spPr>
          <a:xfrm>
            <a:off x="7498080" y="3026664"/>
            <a:ext cx="1051560" cy="4663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6376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事件生成与规则引擎</a:t>
            </a:r>
            <a:endParaRPr lang="en-US" sz="1400" dirty="0"/>
          </a:p>
        </p:txBody>
      </p:sp>
      <p:sp>
        <p:nvSpPr>
          <p:cNvPr id="84" name="Shape 81"/>
          <p:cNvSpPr/>
          <p:nvPr/>
        </p:nvSpPr>
        <p:spPr>
          <a:xfrm>
            <a:off x="7516368" y="3630168"/>
            <a:ext cx="1014984" cy="237744"/>
          </a:xfrm>
          <a:prstGeom prst="roundRect">
            <a:avLst>
              <a:gd name="adj" fmla="val 46154"/>
            </a:avLst>
          </a:prstGeom>
          <a:solidFill>
            <a:srgbClr val="EDF7FC"/>
          </a:solidFill>
          <a:ln w="12700">
            <a:solidFill>
              <a:srgbClr val="EDF7FC"/>
            </a:solidFill>
            <a:prstDash val="solid"/>
          </a:ln>
        </p:spPr>
      </p:sp>
      <p:sp>
        <p:nvSpPr>
          <p:cNvPr id="85" name="Text 82"/>
          <p:cNvSpPr/>
          <p:nvPr/>
        </p:nvSpPr>
        <p:spPr>
          <a:xfrm>
            <a:off x="7552944" y="3653028"/>
            <a:ext cx="941832" cy="1737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60" dirty="0">
                <a:solidFill>
                  <a:srgbClr val="152C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事件生成</a:t>
            </a:r>
            <a:endParaRPr lang="en-US" sz="1260" dirty="0"/>
          </a:p>
        </p:txBody>
      </p:sp>
      <p:sp>
        <p:nvSpPr>
          <p:cNvPr id="86" name="Shape 83"/>
          <p:cNvSpPr/>
          <p:nvPr/>
        </p:nvSpPr>
        <p:spPr>
          <a:xfrm>
            <a:off x="7516368" y="3904488"/>
            <a:ext cx="1014984" cy="237744"/>
          </a:xfrm>
          <a:prstGeom prst="roundRect">
            <a:avLst>
              <a:gd name="adj" fmla="val 46154"/>
            </a:avLst>
          </a:prstGeom>
          <a:solidFill>
            <a:srgbClr val="EDF7FC"/>
          </a:solidFill>
          <a:ln w="12700">
            <a:solidFill>
              <a:srgbClr val="EDF7FC"/>
            </a:solidFill>
            <a:prstDash val="solid"/>
          </a:ln>
        </p:spPr>
      </p:sp>
      <p:sp>
        <p:nvSpPr>
          <p:cNvPr id="87" name="Text 84"/>
          <p:cNvSpPr/>
          <p:nvPr/>
        </p:nvSpPr>
        <p:spPr>
          <a:xfrm>
            <a:off x="7552944" y="3927348"/>
            <a:ext cx="941832" cy="1737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60" dirty="0">
                <a:solidFill>
                  <a:srgbClr val="152C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阈值判断</a:t>
            </a:r>
            <a:endParaRPr lang="en-US" sz="1260" dirty="0"/>
          </a:p>
        </p:txBody>
      </p:sp>
      <p:sp>
        <p:nvSpPr>
          <p:cNvPr id="88" name="Shape 85"/>
          <p:cNvSpPr/>
          <p:nvPr/>
        </p:nvSpPr>
        <p:spPr>
          <a:xfrm>
            <a:off x="7516368" y="4178808"/>
            <a:ext cx="1014984" cy="237744"/>
          </a:xfrm>
          <a:prstGeom prst="roundRect">
            <a:avLst>
              <a:gd name="adj" fmla="val 46154"/>
            </a:avLst>
          </a:prstGeom>
          <a:solidFill>
            <a:srgbClr val="EDF7FC"/>
          </a:solidFill>
          <a:ln w="12700">
            <a:solidFill>
              <a:srgbClr val="EDF7FC"/>
            </a:solidFill>
            <a:prstDash val="solid"/>
          </a:ln>
        </p:spPr>
      </p:sp>
      <p:sp>
        <p:nvSpPr>
          <p:cNvPr id="89" name="Text 86"/>
          <p:cNvSpPr/>
          <p:nvPr/>
        </p:nvSpPr>
        <p:spPr>
          <a:xfrm>
            <a:off x="7552944" y="4201668"/>
            <a:ext cx="941832" cy="1737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60" dirty="0">
                <a:solidFill>
                  <a:srgbClr val="152C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联动规则</a:t>
            </a:r>
            <a:endParaRPr lang="en-US" sz="1260" dirty="0"/>
          </a:p>
        </p:txBody>
      </p:sp>
      <p:sp>
        <p:nvSpPr>
          <p:cNvPr id="90" name="Shape 87"/>
          <p:cNvSpPr/>
          <p:nvPr/>
        </p:nvSpPr>
        <p:spPr>
          <a:xfrm>
            <a:off x="8619134" y="3483864"/>
            <a:ext cx="64922" cy="0"/>
          </a:xfrm>
          <a:prstGeom prst="line">
            <a:avLst/>
          </a:prstGeom>
          <a:noFill/>
          <a:ln w="35560">
            <a:solidFill>
              <a:srgbClr val="05A9EF"/>
            </a:solidFill>
            <a:prstDash val="solid"/>
            <a:headEnd type="none"/>
            <a:tailEnd type="triangle"/>
          </a:ln>
        </p:spPr>
      </p:sp>
      <p:sp>
        <p:nvSpPr>
          <p:cNvPr id="91" name="Shape 88"/>
          <p:cNvSpPr/>
          <p:nvPr/>
        </p:nvSpPr>
        <p:spPr>
          <a:xfrm>
            <a:off x="8691372" y="2331720"/>
            <a:ext cx="1179576" cy="2212848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12700">
            <a:solidFill>
              <a:srgbClr val="8EDBF3"/>
            </a:solidFill>
            <a:prstDash val="solid"/>
          </a:ln>
        </p:spPr>
      </p:sp>
      <p:sp>
        <p:nvSpPr>
          <p:cNvPr id="92" name="Shape 89"/>
          <p:cNvSpPr/>
          <p:nvPr/>
        </p:nvSpPr>
        <p:spPr>
          <a:xfrm>
            <a:off x="8974836" y="2459736"/>
            <a:ext cx="612648" cy="475488"/>
          </a:xfrm>
          <a:prstGeom prst="roundRect">
            <a:avLst>
              <a:gd name="adj" fmla="val 23077"/>
            </a:avLst>
          </a:prstGeom>
          <a:solidFill>
            <a:srgbClr val="E8F6FE"/>
          </a:solidFill>
          <a:ln w="12700">
            <a:solidFill>
              <a:srgbClr val="E8F6FE"/>
            </a:solidFill>
            <a:prstDash val="solid"/>
          </a:ln>
        </p:spPr>
      </p:sp>
      <p:sp>
        <p:nvSpPr>
          <p:cNvPr id="93" name="Text 90"/>
          <p:cNvSpPr/>
          <p:nvPr/>
        </p:nvSpPr>
        <p:spPr>
          <a:xfrm>
            <a:off x="8997696" y="2505456"/>
            <a:ext cx="566928" cy="38404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94" name="Text 91"/>
          <p:cNvSpPr/>
          <p:nvPr/>
        </p:nvSpPr>
        <p:spPr>
          <a:xfrm>
            <a:off x="8755380" y="3026664"/>
            <a:ext cx="1051560" cy="46634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6376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去重过滤与输出</a:t>
            </a:r>
            <a:endParaRPr lang="en-US" sz="1400" dirty="0"/>
          </a:p>
        </p:txBody>
      </p:sp>
      <p:sp>
        <p:nvSpPr>
          <p:cNvPr id="95" name="Shape 92"/>
          <p:cNvSpPr/>
          <p:nvPr/>
        </p:nvSpPr>
        <p:spPr>
          <a:xfrm>
            <a:off x="8773668" y="3630168"/>
            <a:ext cx="1014984" cy="237744"/>
          </a:xfrm>
          <a:prstGeom prst="roundRect">
            <a:avLst>
              <a:gd name="adj" fmla="val 46154"/>
            </a:avLst>
          </a:prstGeom>
          <a:solidFill>
            <a:srgbClr val="EDF7FC"/>
          </a:solidFill>
          <a:ln w="12700">
            <a:solidFill>
              <a:srgbClr val="EDF7FC"/>
            </a:solidFill>
            <a:prstDash val="solid"/>
          </a:ln>
        </p:spPr>
      </p:sp>
      <p:sp>
        <p:nvSpPr>
          <p:cNvPr id="96" name="Text 93"/>
          <p:cNvSpPr/>
          <p:nvPr/>
        </p:nvSpPr>
        <p:spPr>
          <a:xfrm>
            <a:off x="8810244" y="3653028"/>
            <a:ext cx="941832" cy="1737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60" dirty="0">
                <a:solidFill>
                  <a:srgbClr val="152C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重复过滤</a:t>
            </a:r>
            <a:endParaRPr lang="en-US" sz="1260" dirty="0"/>
          </a:p>
        </p:txBody>
      </p:sp>
      <p:sp>
        <p:nvSpPr>
          <p:cNvPr id="97" name="Shape 94"/>
          <p:cNvSpPr/>
          <p:nvPr/>
        </p:nvSpPr>
        <p:spPr>
          <a:xfrm>
            <a:off x="8773668" y="3904488"/>
            <a:ext cx="1014984" cy="237744"/>
          </a:xfrm>
          <a:prstGeom prst="roundRect">
            <a:avLst>
              <a:gd name="adj" fmla="val 46154"/>
            </a:avLst>
          </a:prstGeom>
          <a:solidFill>
            <a:srgbClr val="EDF7FC"/>
          </a:solidFill>
          <a:ln w="12700">
            <a:solidFill>
              <a:srgbClr val="EDF7FC"/>
            </a:solidFill>
            <a:prstDash val="solid"/>
          </a:ln>
        </p:spPr>
      </p:sp>
      <p:sp>
        <p:nvSpPr>
          <p:cNvPr id="98" name="Text 95"/>
          <p:cNvSpPr/>
          <p:nvPr/>
        </p:nvSpPr>
        <p:spPr>
          <a:xfrm>
            <a:off x="8810244" y="3927348"/>
            <a:ext cx="941832" cy="1737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60" dirty="0">
                <a:solidFill>
                  <a:srgbClr val="152C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告警压缩</a:t>
            </a:r>
            <a:endParaRPr lang="en-US" sz="1260" dirty="0"/>
          </a:p>
        </p:txBody>
      </p:sp>
      <p:sp>
        <p:nvSpPr>
          <p:cNvPr id="99" name="Shape 96"/>
          <p:cNvSpPr/>
          <p:nvPr/>
        </p:nvSpPr>
        <p:spPr>
          <a:xfrm>
            <a:off x="8773668" y="4178808"/>
            <a:ext cx="1014984" cy="237744"/>
          </a:xfrm>
          <a:prstGeom prst="roundRect">
            <a:avLst>
              <a:gd name="adj" fmla="val 46154"/>
            </a:avLst>
          </a:prstGeom>
          <a:solidFill>
            <a:srgbClr val="EDF7FC"/>
          </a:solidFill>
          <a:ln w="12700">
            <a:solidFill>
              <a:srgbClr val="EDF7FC"/>
            </a:solidFill>
            <a:prstDash val="solid"/>
          </a:ln>
        </p:spPr>
      </p:sp>
      <p:sp>
        <p:nvSpPr>
          <p:cNvPr id="100" name="Text 97"/>
          <p:cNvSpPr/>
          <p:nvPr/>
        </p:nvSpPr>
        <p:spPr>
          <a:xfrm>
            <a:off x="8810244" y="4201668"/>
            <a:ext cx="941832" cy="1737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60" dirty="0">
                <a:solidFill>
                  <a:srgbClr val="152C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标准化输出</a:t>
            </a:r>
            <a:endParaRPr lang="en-US" sz="1260" dirty="0"/>
          </a:p>
        </p:txBody>
      </p:sp>
      <p:sp>
        <p:nvSpPr>
          <p:cNvPr id="101" name="Shape 98"/>
          <p:cNvSpPr/>
          <p:nvPr/>
        </p:nvSpPr>
        <p:spPr>
          <a:xfrm>
            <a:off x="2404872" y="4681728"/>
            <a:ext cx="7479792" cy="658368"/>
          </a:xfrm>
          <a:prstGeom prst="roundRect">
            <a:avLst>
              <a:gd name="adj" fmla="val 16667"/>
            </a:avLst>
          </a:prstGeom>
          <a:solidFill>
            <a:srgbClr val="EAF7FC"/>
          </a:solidFill>
          <a:ln w="12700">
            <a:solidFill>
              <a:srgbClr val="D4F0FC"/>
            </a:solidFill>
            <a:prstDash val="solid"/>
          </a:ln>
        </p:spPr>
      </p:sp>
      <p:sp>
        <p:nvSpPr>
          <p:cNvPr id="102" name="Text 99"/>
          <p:cNvSpPr/>
          <p:nvPr/>
        </p:nvSpPr>
        <p:spPr>
          <a:xfrm>
            <a:off x="2551176" y="4736592"/>
            <a:ext cx="941832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20" b="1" dirty="0">
                <a:solidFill>
                  <a:srgbClr val="06376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支撑能力</a:t>
            </a:r>
            <a:endParaRPr lang="en-US" sz="1420" dirty="0"/>
          </a:p>
        </p:txBody>
      </p:sp>
      <p:sp>
        <p:nvSpPr>
          <p:cNvPr id="103" name="Shape 100"/>
          <p:cNvSpPr/>
          <p:nvPr/>
        </p:nvSpPr>
        <p:spPr>
          <a:xfrm>
            <a:off x="3456432" y="4800600"/>
            <a:ext cx="1371600" cy="393192"/>
          </a:xfrm>
          <a:prstGeom prst="roundRect">
            <a:avLst>
              <a:gd name="adj" fmla="val 27907"/>
            </a:avLst>
          </a:prstGeom>
          <a:solidFill>
            <a:srgbClr val="079EE7"/>
          </a:solidFill>
          <a:ln w="12700">
            <a:solidFill>
              <a:srgbClr val="079EE7"/>
            </a:solidFill>
            <a:prstDash val="solid"/>
          </a:ln>
        </p:spPr>
      </p:sp>
      <p:sp>
        <p:nvSpPr>
          <p:cNvPr id="104" name="Text 101"/>
          <p:cNvSpPr/>
          <p:nvPr/>
        </p:nvSpPr>
        <p:spPr>
          <a:xfrm>
            <a:off x="3456432" y="4860036"/>
            <a:ext cx="1371600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8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算法调用</a:t>
            </a:r>
            <a:endParaRPr lang="en-US" sz="1380" dirty="0"/>
          </a:p>
        </p:txBody>
      </p:sp>
      <p:sp>
        <p:nvSpPr>
          <p:cNvPr id="105" name="Shape 102"/>
          <p:cNvSpPr/>
          <p:nvPr/>
        </p:nvSpPr>
        <p:spPr>
          <a:xfrm>
            <a:off x="4983480" y="4800600"/>
            <a:ext cx="1371600" cy="393192"/>
          </a:xfrm>
          <a:prstGeom prst="roundRect">
            <a:avLst>
              <a:gd name="adj" fmla="val 27907"/>
            </a:avLst>
          </a:prstGeom>
          <a:solidFill>
            <a:srgbClr val="079EE7"/>
          </a:solidFill>
          <a:ln w="12700">
            <a:solidFill>
              <a:srgbClr val="079EE7"/>
            </a:solidFill>
            <a:prstDash val="solid"/>
          </a:ln>
        </p:spPr>
      </p:sp>
      <p:sp>
        <p:nvSpPr>
          <p:cNvPr id="106" name="Text 103"/>
          <p:cNvSpPr/>
          <p:nvPr/>
        </p:nvSpPr>
        <p:spPr>
          <a:xfrm>
            <a:off x="4983480" y="4860036"/>
            <a:ext cx="1371600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8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运行监控</a:t>
            </a:r>
            <a:endParaRPr lang="en-US" sz="1380" dirty="0"/>
          </a:p>
        </p:txBody>
      </p:sp>
      <p:sp>
        <p:nvSpPr>
          <p:cNvPr id="107" name="Shape 104"/>
          <p:cNvSpPr/>
          <p:nvPr/>
        </p:nvSpPr>
        <p:spPr>
          <a:xfrm>
            <a:off x="6492240" y="4800600"/>
            <a:ext cx="1371600" cy="393192"/>
          </a:xfrm>
          <a:prstGeom prst="roundRect">
            <a:avLst>
              <a:gd name="adj" fmla="val 27907"/>
            </a:avLst>
          </a:prstGeom>
          <a:solidFill>
            <a:srgbClr val="079EE7"/>
          </a:solidFill>
          <a:ln w="12700">
            <a:solidFill>
              <a:srgbClr val="079EE7"/>
            </a:solidFill>
            <a:prstDash val="solid"/>
          </a:ln>
        </p:spPr>
      </p:sp>
      <p:sp>
        <p:nvSpPr>
          <p:cNvPr id="108" name="Text 105"/>
          <p:cNvSpPr/>
          <p:nvPr/>
        </p:nvSpPr>
        <p:spPr>
          <a:xfrm>
            <a:off x="6492240" y="4860036"/>
            <a:ext cx="1371600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8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接口服务</a:t>
            </a:r>
            <a:endParaRPr lang="en-US" sz="1380" dirty="0"/>
          </a:p>
        </p:txBody>
      </p:sp>
      <p:sp>
        <p:nvSpPr>
          <p:cNvPr id="109" name="Shape 106"/>
          <p:cNvSpPr/>
          <p:nvPr/>
        </p:nvSpPr>
        <p:spPr>
          <a:xfrm>
            <a:off x="8001000" y="4800600"/>
            <a:ext cx="1371600" cy="393192"/>
          </a:xfrm>
          <a:prstGeom prst="roundRect">
            <a:avLst>
              <a:gd name="adj" fmla="val 27907"/>
            </a:avLst>
          </a:prstGeom>
          <a:solidFill>
            <a:srgbClr val="079EE7"/>
          </a:solidFill>
          <a:ln w="12700">
            <a:solidFill>
              <a:srgbClr val="079EE7"/>
            </a:solidFill>
            <a:prstDash val="solid"/>
          </a:ln>
        </p:spPr>
      </p:sp>
      <p:sp>
        <p:nvSpPr>
          <p:cNvPr id="110" name="Text 107"/>
          <p:cNvSpPr/>
          <p:nvPr/>
        </p:nvSpPr>
        <p:spPr>
          <a:xfrm>
            <a:off x="8001000" y="4860036"/>
            <a:ext cx="1371600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8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日志审计</a:t>
            </a:r>
            <a:endParaRPr lang="en-US" sz="1380" dirty="0"/>
          </a:p>
        </p:txBody>
      </p:sp>
      <p:sp>
        <p:nvSpPr>
          <p:cNvPr id="111" name="Shape 108"/>
          <p:cNvSpPr/>
          <p:nvPr/>
        </p:nvSpPr>
        <p:spPr>
          <a:xfrm>
            <a:off x="10222992" y="1773936"/>
            <a:ext cx="1719072" cy="3721608"/>
          </a:xfrm>
          <a:prstGeom prst="roundRect">
            <a:avLst>
              <a:gd name="adj" fmla="val 6383"/>
            </a:avLst>
          </a:prstGeom>
          <a:solidFill>
            <a:srgbClr val="F8FCFF"/>
          </a:solidFill>
          <a:ln w="12700">
            <a:solidFill>
              <a:srgbClr val="80D8F1"/>
            </a:solidFill>
            <a:prstDash val="solid"/>
          </a:ln>
        </p:spPr>
      </p:sp>
      <p:sp>
        <p:nvSpPr>
          <p:cNvPr id="112" name="Text 109"/>
          <p:cNvSpPr/>
          <p:nvPr/>
        </p:nvSpPr>
        <p:spPr>
          <a:xfrm>
            <a:off x="10314432" y="1865376"/>
            <a:ext cx="1536192" cy="329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30" b="1" dirty="0">
                <a:solidFill>
                  <a:srgbClr val="06376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智慧园区AI事件</a:t>
            </a:r>
            <a:endParaRPr lang="en-US" sz="1630" dirty="0"/>
          </a:p>
        </p:txBody>
      </p:sp>
      <p:sp>
        <p:nvSpPr>
          <p:cNvPr id="113" name="Shape 110"/>
          <p:cNvSpPr/>
          <p:nvPr/>
        </p:nvSpPr>
        <p:spPr>
          <a:xfrm>
            <a:off x="10341864" y="2249424"/>
            <a:ext cx="1472184" cy="448056"/>
          </a:xfrm>
          <a:prstGeom prst="roundRect">
            <a:avLst>
              <a:gd name="adj" fmla="val 24490"/>
            </a:avLst>
          </a:prstGeom>
          <a:solidFill>
            <a:srgbClr val="EDF8FE"/>
          </a:solidFill>
          <a:ln w="12700">
            <a:solidFill>
              <a:srgbClr val="D2EDF9"/>
            </a:solidFill>
            <a:prstDash val="solid"/>
          </a:ln>
        </p:spPr>
      </p:sp>
      <p:sp>
        <p:nvSpPr>
          <p:cNvPr id="114" name="Text 111"/>
          <p:cNvSpPr/>
          <p:nvPr/>
        </p:nvSpPr>
        <p:spPr>
          <a:xfrm>
            <a:off x="10405872" y="2290572"/>
            <a:ext cx="1353312" cy="2194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80" b="1" dirty="0">
                <a:solidFill>
                  <a:srgbClr val="06376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周界入侵告警</a:t>
            </a:r>
            <a:endParaRPr lang="en-US" sz="1280" dirty="0"/>
          </a:p>
        </p:txBody>
      </p:sp>
      <p:sp>
        <p:nvSpPr>
          <p:cNvPr id="115" name="Text 112"/>
          <p:cNvSpPr/>
          <p:nvPr/>
        </p:nvSpPr>
        <p:spPr>
          <a:xfrm>
            <a:off x="10405872" y="2514600"/>
            <a:ext cx="1353312" cy="12801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越界 / 翻越</a:t>
            </a:r>
            <a:endParaRPr lang="en-US" sz="105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pitchFamily="34" charset="-120"/>
            </a:endParaRPr>
          </a:p>
        </p:txBody>
      </p:sp>
      <p:sp>
        <p:nvSpPr>
          <p:cNvPr id="116" name="Shape 113"/>
          <p:cNvSpPr/>
          <p:nvPr/>
        </p:nvSpPr>
        <p:spPr>
          <a:xfrm>
            <a:off x="10341864" y="2752344"/>
            <a:ext cx="1472184" cy="448056"/>
          </a:xfrm>
          <a:prstGeom prst="roundRect">
            <a:avLst>
              <a:gd name="adj" fmla="val 24490"/>
            </a:avLst>
          </a:prstGeom>
          <a:solidFill>
            <a:srgbClr val="EDF8FE"/>
          </a:solidFill>
          <a:ln w="12700">
            <a:solidFill>
              <a:srgbClr val="D2EDF9"/>
            </a:solidFill>
            <a:prstDash val="solid"/>
          </a:ln>
        </p:spPr>
      </p:sp>
      <p:sp>
        <p:nvSpPr>
          <p:cNvPr id="117" name="Text 114"/>
          <p:cNvSpPr/>
          <p:nvPr/>
        </p:nvSpPr>
        <p:spPr>
          <a:xfrm>
            <a:off x="10405872" y="2793492"/>
            <a:ext cx="1353312" cy="2194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80" b="1" dirty="0">
                <a:solidFill>
                  <a:srgbClr val="06376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人员通行异常</a:t>
            </a:r>
            <a:endParaRPr lang="en-US" sz="1280" dirty="0"/>
          </a:p>
        </p:txBody>
      </p:sp>
      <p:sp>
        <p:nvSpPr>
          <p:cNvPr id="118" name="Text 115"/>
          <p:cNvSpPr/>
          <p:nvPr/>
        </p:nvSpPr>
        <p:spPr>
          <a:xfrm>
            <a:off x="10405872" y="3017520"/>
            <a:ext cx="1353312" cy="12801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尾随 / 黑名单</a:t>
            </a:r>
            <a:endParaRPr lang="en-US" sz="105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pitchFamily="34" charset="-120"/>
            </a:endParaRPr>
          </a:p>
        </p:txBody>
      </p:sp>
      <p:sp>
        <p:nvSpPr>
          <p:cNvPr id="119" name="Shape 116"/>
          <p:cNvSpPr/>
          <p:nvPr/>
        </p:nvSpPr>
        <p:spPr>
          <a:xfrm>
            <a:off x="10341864" y="3255264"/>
            <a:ext cx="1472184" cy="448056"/>
          </a:xfrm>
          <a:prstGeom prst="roundRect">
            <a:avLst>
              <a:gd name="adj" fmla="val 24490"/>
            </a:avLst>
          </a:prstGeom>
          <a:solidFill>
            <a:srgbClr val="EDF8FE"/>
          </a:solidFill>
          <a:ln w="12700">
            <a:solidFill>
              <a:srgbClr val="D2EDF9"/>
            </a:solidFill>
            <a:prstDash val="solid"/>
          </a:ln>
        </p:spPr>
      </p:sp>
      <p:sp>
        <p:nvSpPr>
          <p:cNvPr id="120" name="Text 117"/>
          <p:cNvSpPr/>
          <p:nvPr/>
        </p:nvSpPr>
        <p:spPr>
          <a:xfrm>
            <a:off x="10405872" y="3296412"/>
            <a:ext cx="1353312" cy="2194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80" b="1" dirty="0">
                <a:solidFill>
                  <a:srgbClr val="06376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车辆异常事件</a:t>
            </a:r>
            <a:endParaRPr lang="en-US" sz="1280" dirty="0"/>
          </a:p>
        </p:txBody>
      </p:sp>
      <p:sp>
        <p:nvSpPr>
          <p:cNvPr id="122" name="Shape 119"/>
          <p:cNvSpPr/>
          <p:nvPr/>
        </p:nvSpPr>
        <p:spPr>
          <a:xfrm>
            <a:off x="10341864" y="3758184"/>
            <a:ext cx="1472184" cy="448056"/>
          </a:xfrm>
          <a:prstGeom prst="roundRect">
            <a:avLst>
              <a:gd name="adj" fmla="val 24490"/>
            </a:avLst>
          </a:prstGeom>
          <a:solidFill>
            <a:srgbClr val="EDF8FE"/>
          </a:solidFill>
          <a:ln w="12700">
            <a:solidFill>
              <a:srgbClr val="D2EDF9"/>
            </a:solidFill>
            <a:prstDash val="solid"/>
          </a:ln>
        </p:spPr>
      </p:sp>
      <p:sp>
        <p:nvSpPr>
          <p:cNvPr id="123" name="Text 120"/>
          <p:cNvSpPr/>
          <p:nvPr/>
        </p:nvSpPr>
        <p:spPr>
          <a:xfrm>
            <a:off x="10405872" y="3799332"/>
            <a:ext cx="1353312" cy="2194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80" b="1" dirty="0">
                <a:solidFill>
                  <a:srgbClr val="06376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烟火识别告警</a:t>
            </a:r>
            <a:endParaRPr lang="en-US" sz="1280" dirty="0"/>
          </a:p>
        </p:txBody>
      </p:sp>
      <p:sp>
        <p:nvSpPr>
          <p:cNvPr id="125" name="Shape 122"/>
          <p:cNvSpPr/>
          <p:nvPr/>
        </p:nvSpPr>
        <p:spPr>
          <a:xfrm>
            <a:off x="10341864" y="4261104"/>
            <a:ext cx="1472184" cy="448056"/>
          </a:xfrm>
          <a:prstGeom prst="roundRect">
            <a:avLst>
              <a:gd name="adj" fmla="val 24490"/>
            </a:avLst>
          </a:prstGeom>
          <a:solidFill>
            <a:srgbClr val="EDF8FE"/>
          </a:solidFill>
          <a:ln w="12700">
            <a:solidFill>
              <a:srgbClr val="D2EDF9"/>
            </a:solidFill>
            <a:prstDash val="solid"/>
          </a:ln>
        </p:spPr>
      </p:sp>
      <p:sp>
        <p:nvSpPr>
          <p:cNvPr id="126" name="Text 123"/>
          <p:cNvSpPr/>
          <p:nvPr/>
        </p:nvSpPr>
        <p:spPr>
          <a:xfrm>
            <a:off x="10405872" y="4302252"/>
            <a:ext cx="1353312" cy="2194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80" b="1" dirty="0">
                <a:solidFill>
                  <a:srgbClr val="06376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异常行为预警</a:t>
            </a:r>
            <a:endParaRPr lang="en-US" sz="1280" dirty="0"/>
          </a:p>
        </p:txBody>
      </p:sp>
      <p:sp>
        <p:nvSpPr>
          <p:cNvPr id="128" name="Shape 125"/>
          <p:cNvSpPr/>
          <p:nvPr/>
        </p:nvSpPr>
        <p:spPr>
          <a:xfrm>
            <a:off x="10341864" y="4764024"/>
            <a:ext cx="1472184" cy="448056"/>
          </a:xfrm>
          <a:prstGeom prst="roundRect">
            <a:avLst>
              <a:gd name="adj" fmla="val 24490"/>
            </a:avLst>
          </a:prstGeom>
          <a:solidFill>
            <a:srgbClr val="EDF8FE"/>
          </a:solidFill>
          <a:ln w="12700">
            <a:solidFill>
              <a:srgbClr val="D2EDF9"/>
            </a:solidFill>
            <a:prstDash val="solid"/>
          </a:ln>
        </p:spPr>
      </p:sp>
      <p:sp>
        <p:nvSpPr>
          <p:cNvPr id="129" name="Text 126"/>
          <p:cNvSpPr/>
          <p:nvPr/>
        </p:nvSpPr>
        <p:spPr>
          <a:xfrm>
            <a:off x="10405872" y="4805172"/>
            <a:ext cx="1353312" cy="2194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80" b="1" dirty="0">
                <a:solidFill>
                  <a:srgbClr val="06376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设施环境事件</a:t>
            </a:r>
            <a:endParaRPr lang="en-US" sz="1280" dirty="0"/>
          </a:p>
        </p:txBody>
      </p:sp>
      <p:grpSp>
        <p:nvGrpSpPr>
          <p:cNvPr id="148" name="组合 147"/>
          <p:cNvGrpSpPr/>
          <p:nvPr/>
        </p:nvGrpSpPr>
        <p:grpSpPr>
          <a:xfrm>
            <a:off x="10405745" y="3520440"/>
            <a:ext cx="1352550" cy="1637030"/>
            <a:chOff x="16387" y="5544"/>
            <a:chExt cx="2130" cy="2578"/>
          </a:xfrm>
        </p:grpSpPr>
        <p:sp>
          <p:nvSpPr>
            <p:cNvPr id="121" name="Text 118"/>
            <p:cNvSpPr/>
            <p:nvPr/>
          </p:nvSpPr>
          <p:spPr>
            <a:xfrm>
              <a:off x="16387" y="5544"/>
              <a:ext cx="2131" cy="20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05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pitchFamily="34" charset="-120"/>
                </a:rPr>
                <a:t>违停 / 占道</a:t>
              </a:r>
              <a:endParaRPr lang="en-US" sz="10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endParaRPr>
            </a:p>
          </p:txBody>
        </p:sp>
        <p:sp>
          <p:nvSpPr>
            <p:cNvPr id="124" name="Text 121"/>
            <p:cNvSpPr/>
            <p:nvPr/>
          </p:nvSpPr>
          <p:spPr>
            <a:xfrm>
              <a:off x="16387" y="6336"/>
              <a:ext cx="2131" cy="20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05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pitchFamily="34" charset="-120"/>
                </a:rPr>
                <a:t>烟雾 / 明火</a:t>
              </a:r>
              <a:endParaRPr lang="en-US" sz="10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endParaRPr>
            </a:p>
          </p:txBody>
        </p:sp>
        <p:sp>
          <p:nvSpPr>
            <p:cNvPr id="127" name="Text 124"/>
            <p:cNvSpPr/>
            <p:nvPr/>
          </p:nvSpPr>
          <p:spPr>
            <a:xfrm>
              <a:off x="16387" y="7128"/>
              <a:ext cx="2131" cy="20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05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pitchFamily="34" charset="-120"/>
                </a:rPr>
                <a:t>摔倒 / 聚集</a:t>
              </a:r>
              <a:endParaRPr lang="en-US" sz="10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endParaRPr>
            </a:p>
          </p:txBody>
        </p:sp>
        <p:sp>
          <p:nvSpPr>
            <p:cNvPr id="130" name="Text 127"/>
            <p:cNvSpPr/>
            <p:nvPr/>
          </p:nvSpPr>
          <p:spPr>
            <a:xfrm>
              <a:off x="16387" y="7920"/>
              <a:ext cx="2131" cy="20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05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pitchFamily="34" charset="-120"/>
                </a:rPr>
                <a:t>设备 / 环境异常</a:t>
              </a:r>
              <a:endParaRPr lang="en-US" sz="10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endParaRPr>
            </a:p>
          </p:txBody>
        </p:sp>
      </p:grpSp>
      <p:sp>
        <p:nvSpPr>
          <p:cNvPr id="131" name="Shape 128"/>
          <p:cNvSpPr/>
          <p:nvPr/>
        </p:nvSpPr>
        <p:spPr>
          <a:xfrm>
            <a:off x="10021824" y="3657600"/>
            <a:ext cx="173736" cy="0"/>
          </a:xfrm>
          <a:prstGeom prst="line">
            <a:avLst/>
          </a:prstGeom>
          <a:noFill/>
          <a:ln w="40640">
            <a:solidFill>
              <a:srgbClr val="25D8DB"/>
            </a:solidFill>
            <a:prstDash val="solid"/>
            <a:headEnd type="none"/>
            <a:tailEnd type="triangle"/>
          </a:ln>
        </p:spPr>
      </p:sp>
      <p:sp>
        <p:nvSpPr>
          <p:cNvPr id="132" name="Shape 129"/>
          <p:cNvSpPr/>
          <p:nvPr/>
        </p:nvSpPr>
        <p:spPr>
          <a:xfrm>
            <a:off x="594360" y="5669280"/>
            <a:ext cx="11009376" cy="740664"/>
          </a:xfrm>
          <a:prstGeom prst="roundRect">
            <a:avLst>
              <a:gd name="adj" fmla="val 14815"/>
            </a:avLst>
          </a:prstGeom>
          <a:solidFill>
            <a:srgbClr val="F7FCFF"/>
          </a:solidFill>
          <a:ln w="12700">
            <a:solidFill>
              <a:srgbClr val="9CDEF0"/>
            </a:solidFill>
            <a:prstDash val="solid"/>
          </a:ln>
        </p:spPr>
      </p:sp>
      <p:sp>
        <p:nvSpPr>
          <p:cNvPr id="133" name="Text 130"/>
          <p:cNvSpPr/>
          <p:nvPr/>
        </p:nvSpPr>
        <p:spPr>
          <a:xfrm>
            <a:off x="777240" y="5769864"/>
            <a:ext cx="1435608" cy="26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6376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持续优化闭环</a:t>
            </a:r>
            <a:endParaRPr lang="en-US" sz="1600" dirty="0"/>
          </a:p>
        </p:txBody>
      </p:sp>
      <p:sp>
        <p:nvSpPr>
          <p:cNvPr id="134" name="Shape 131"/>
          <p:cNvSpPr/>
          <p:nvPr/>
        </p:nvSpPr>
        <p:spPr>
          <a:xfrm>
            <a:off x="2578608" y="5815584"/>
            <a:ext cx="1380744" cy="356616"/>
          </a:xfrm>
          <a:prstGeom prst="roundRect">
            <a:avLst>
              <a:gd name="adj" fmla="val 30769"/>
            </a:avLst>
          </a:prstGeom>
          <a:solidFill>
            <a:srgbClr val="DFF3FC"/>
          </a:solidFill>
          <a:ln w="12700">
            <a:solidFill>
              <a:srgbClr val="BCE8F9"/>
            </a:solidFill>
            <a:prstDash val="solid"/>
          </a:ln>
        </p:spPr>
      </p:sp>
      <p:sp>
        <p:nvSpPr>
          <p:cNvPr id="135" name="Text 132"/>
          <p:cNvSpPr/>
          <p:nvPr/>
        </p:nvSpPr>
        <p:spPr>
          <a:xfrm>
            <a:off x="2578608" y="5879592"/>
            <a:ext cx="1380744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6376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样本回流</a:t>
            </a:r>
            <a:endParaRPr lang="en-US" sz="1400" dirty="0"/>
          </a:p>
        </p:txBody>
      </p:sp>
      <p:sp>
        <p:nvSpPr>
          <p:cNvPr id="136" name="Shape 133"/>
          <p:cNvSpPr/>
          <p:nvPr/>
        </p:nvSpPr>
        <p:spPr>
          <a:xfrm>
            <a:off x="3995928" y="5989320"/>
            <a:ext cx="521208" cy="0"/>
          </a:xfrm>
          <a:prstGeom prst="line">
            <a:avLst/>
          </a:prstGeom>
          <a:noFill/>
          <a:ln w="26670">
            <a:solidFill>
              <a:srgbClr val="25D8DB"/>
            </a:solidFill>
            <a:prstDash val="solid"/>
            <a:headEnd type="none"/>
            <a:tailEnd type="triangle"/>
          </a:ln>
        </p:spPr>
      </p:sp>
      <p:sp>
        <p:nvSpPr>
          <p:cNvPr id="137" name="Shape 134"/>
          <p:cNvSpPr/>
          <p:nvPr/>
        </p:nvSpPr>
        <p:spPr>
          <a:xfrm>
            <a:off x="4590288" y="5815584"/>
            <a:ext cx="1380744" cy="356616"/>
          </a:xfrm>
          <a:prstGeom prst="roundRect">
            <a:avLst>
              <a:gd name="adj" fmla="val 30769"/>
            </a:avLst>
          </a:prstGeom>
          <a:solidFill>
            <a:srgbClr val="DFF3FC"/>
          </a:solidFill>
          <a:ln w="12700">
            <a:solidFill>
              <a:srgbClr val="BCE8F9"/>
            </a:solidFill>
            <a:prstDash val="solid"/>
          </a:ln>
        </p:spPr>
      </p:sp>
      <p:sp>
        <p:nvSpPr>
          <p:cNvPr id="138" name="Text 135"/>
          <p:cNvSpPr/>
          <p:nvPr/>
        </p:nvSpPr>
        <p:spPr>
          <a:xfrm>
            <a:off x="4590288" y="5879592"/>
            <a:ext cx="1380744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6376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人工复核</a:t>
            </a:r>
            <a:endParaRPr lang="en-US" sz="1400" dirty="0"/>
          </a:p>
        </p:txBody>
      </p:sp>
      <p:sp>
        <p:nvSpPr>
          <p:cNvPr id="139" name="Shape 136"/>
          <p:cNvSpPr/>
          <p:nvPr/>
        </p:nvSpPr>
        <p:spPr>
          <a:xfrm>
            <a:off x="6007608" y="5989320"/>
            <a:ext cx="521208" cy="0"/>
          </a:xfrm>
          <a:prstGeom prst="line">
            <a:avLst/>
          </a:prstGeom>
          <a:noFill/>
          <a:ln w="26670">
            <a:solidFill>
              <a:srgbClr val="25D8DB"/>
            </a:solidFill>
            <a:prstDash val="solid"/>
            <a:headEnd type="none"/>
            <a:tailEnd type="triangle"/>
          </a:ln>
        </p:spPr>
      </p:sp>
      <p:sp>
        <p:nvSpPr>
          <p:cNvPr id="140" name="Shape 137"/>
          <p:cNvSpPr/>
          <p:nvPr/>
        </p:nvSpPr>
        <p:spPr>
          <a:xfrm>
            <a:off x="6601968" y="5815584"/>
            <a:ext cx="1380744" cy="356616"/>
          </a:xfrm>
          <a:prstGeom prst="roundRect">
            <a:avLst>
              <a:gd name="adj" fmla="val 30769"/>
            </a:avLst>
          </a:prstGeom>
          <a:solidFill>
            <a:srgbClr val="DFF3FC"/>
          </a:solidFill>
          <a:ln w="12700">
            <a:solidFill>
              <a:srgbClr val="BCE8F9"/>
            </a:solidFill>
            <a:prstDash val="solid"/>
          </a:ln>
        </p:spPr>
      </p:sp>
      <p:sp>
        <p:nvSpPr>
          <p:cNvPr id="141" name="Text 138"/>
          <p:cNvSpPr/>
          <p:nvPr/>
        </p:nvSpPr>
        <p:spPr>
          <a:xfrm>
            <a:off x="6601968" y="5879592"/>
            <a:ext cx="1380744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6376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能力评测</a:t>
            </a:r>
            <a:endParaRPr lang="en-US" sz="1400" dirty="0"/>
          </a:p>
        </p:txBody>
      </p:sp>
      <p:sp>
        <p:nvSpPr>
          <p:cNvPr id="142" name="Shape 139"/>
          <p:cNvSpPr/>
          <p:nvPr/>
        </p:nvSpPr>
        <p:spPr>
          <a:xfrm>
            <a:off x="8019288" y="5989320"/>
            <a:ext cx="521208" cy="0"/>
          </a:xfrm>
          <a:prstGeom prst="line">
            <a:avLst/>
          </a:prstGeom>
          <a:noFill/>
          <a:ln w="26670">
            <a:solidFill>
              <a:srgbClr val="25D8DB"/>
            </a:solidFill>
            <a:prstDash val="solid"/>
            <a:headEnd type="none"/>
            <a:tailEnd type="triangle"/>
          </a:ln>
        </p:spPr>
      </p:sp>
      <p:sp>
        <p:nvSpPr>
          <p:cNvPr id="143" name="Shape 140"/>
          <p:cNvSpPr/>
          <p:nvPr/>
        </p:nvSpPr>
        <p:spPr>
          <a:xfrm>
            <a:off x="8613648" y="5815584"/>
            <a:ext cx="1380744" cy="356616"/>
          </a:xfrm>
          <a:prstGeom prst="roundRect">
            <a:avLst>
              <a:gd name="adj" fmla="val 30769"/>
            </a:avLst>
          </a:prstGeom>
          <a:solidFill>
            <a:srgbClr val="DFF3FC"/>
          </a:solidFill>
          <a:ln w="12700">
            <a:solidFill>
              <a:srgbClr val="BCE8F9"/>
            </a:solidFill>
            <a:prstDash val="solid"/>
          </a:ln>
        </p:spPr>
      </p:sp>
      <p:sp>
        <p:nvSpPr>
          <p:cNvPr id="144" name="Text 141"/>
          <p:cNvSpPr/>
          <p:nvPr/>
        </p:nvSpPr>
        <p:spPr>
          <a:xfrm>
            <a:off x="8613648" y="5879592"/>
            <a:ext cx="1380744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6376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pitchFamily="34" charset="-120"/>
              </a:rPr>
              <a:t>模型优化</a:t>
            </a:r>
            <a:endParaRPr lang="en-US" sz="1400" dirty="0"/>
          </a:p>
        </p:txBody>
      </p:sp>
      <p:sp>
        <p:nvSpPr>
          <p:cNvPr id="145" name="Shape 142"/>
          <p:cNvSpPr/>
          <p:nvPr/>
        </p:nvSpPr>
        <p:spPr>
          <a:xfrm>
            <a:off x="9994392" y="5541264"/>
            <a:ext cx="0" cy="182880"/>
          </a:xfrm>
          <a:prstGeom prst="line">
            <a:avLst/>
          </a:prstGeom>
          <a:noFill/>
          <a:ln w="29210">
            <a:solidFill>
              <a:srgbClr val="25D8DB"/>
            </a:solidFill>
            <a:prstDash val="solid"/>
            <a:headEnd type="none"/>
            <a:tailEnd type="triangle"/>
          </a:ln>
        </p:spPr>
      </p:sp>
      <p:pic>
        <p:nvPicPr>
          <p:cNvPr id="150" name="图片 149" descr="漏斗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9137650" y="2597150"/>
            <a:ext cx="280800" cy="280800"/>
          </a:xfrm>
          <a:prstGeom prst="rect">
            <a:avLst/>
          </a:prstGeom>
        </p:spPr>
      </p:pic>
      <p:pic>
        <p:nvPicPr>
          <p:cNvPr id="151" name="图片 150" descr="照相机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02095" y="2571115"/>
            <a:ext cx="280800" cy="280800"/>
          </a:xfrm>
          <a:prstGeom prst="rect">
            <a:avLst/>
          </a:prstGeom>
        </p:spPr>
      </p:pic>
      <p:pic>
        <p:nvPicPr>
          <p:cNvPr id="146" name="图片 1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020" y="2409190"/>
            <a:ext cx="390525" cy="342900"/>
          </a:xfrm>
          <a:prstGeom prst="rect">
            <a:avLst/>
          </a:prstGeom>
        </p:spPr>
      </p:pic>
      <p:pic>
        <p:nvPicPr>
          <p:cNvPr id="147" name="图片 1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815" y="3163570"/>
            <a:ext cx="352425" cy="352425"/>
          </a:xfrm>
          <a:prstGeom prst="rect">
            <a:avLst/>
          </a:prstGeom>
        </p:spPr>
      </p:pic>
      <p:pic>
        <p:nvPicPr>
          <p:cNvPr id="152" name="图片 15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40" y="3927475"/>
            <a:ext cx="342900" cy="333375"/>
          </a:xfrm>
          <a:prstGeom prst="rect">
            <a:avLst/>
          </a:prstGeom>
        </p:spPr>
      </p:pic>
      <p:pic>
        <p:nvPicPr>
          <p:cNvPr id="153" name="图片 15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020" y="4624705"/>
            <a:ext cx="371475" cy="400050"/>
          </a:xfrm>
          <a:prstGeom prst="rect">
            <a:avLst/>
          </a:prstGeom>
        </p:spPr>
      </p:pic>
      <p:pic>
        <p:nvPicPr>
          <p:cNvPr id="154" name="图片 15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3360" y="2517775"/>
            <a:ext cx="438150" cy="381000"/>
          </a:xfrm>
          <a:prstGeom prst="rect">
            <a:avLst/>
          </a:prstGeom>
        </p:spPr>
      </p:pic>
      <p:pic>
        <p:nvPicPr>
          <p:cNvPr id="155" name="图片 154" descr="漏斗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44635" y="2571115"/>
            <a:ext cx="273600" cy="273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65760" y="229235"/>
            <a:ext cx="8870315" cy="462280"/>
          </a:xfrm>
        </p:spPr>
        <p:txBody>
          <a:bodyPr/>
          <a:p>
            <a:r>
              <a:rPr sz="2800" b="1"/>
              <a:t>园区应用编排</a:t>
            </a:r>
            <a:r>
              <a:rPr lang="en-US" altLang="zh-CN" sz="2800" b="1"/>
              <a:t>-</a:t>
            </a:r>
            <a:r>
              <a:rPr lang="zh-CN" altLang="en-US" sz="2800" b="1"/>
              <a:t>在线快速</a:t>
            </a:r>
            <a:r>
              <a:rPr lang="en-US" altLang="zh-CN" sz="2800" b="1"/>
              <a:t>AI</a:t>
            </a:r>
            <a:r>
              <a:rPr lang="zh-CN" altLang="en-US" sz="2800" b="1"/>
              <a:t>应用开发</a:t>
            </a:r>
            <a:endParaRPr lang="zh-CN" altLang="en-US" sz="2800" b="1"/>
          </a:p>
        </p:txBody>
      </p:sp>
      <p:sp>
        <p:nvSpPr>
          <p:cNvPr id="100" name="文本框 99"/>
          <p:cNvSpPr txBox="1"/>
          <p:nvPr/>
        </p:nvSpPr>
        <p:spPr>
          <a:xfrm>
            <a:off x="1437880" y="1685717"/>
            <a:ext cx="1811334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00" fontAlgn="base"/>
            <a:r>
              <a:rPr lang="en-US" altLang="zh-CN" sz="1600" smtClean="0">
                <a:latin typeface="微软雅黑" panose="020B0503020204020204" charset="-122"/>
                <a:ea typeface="微软雅黑" panose="020B0503020204020204" charset="-122"/>
              </a:rPr>
              <a:t>AI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组件</a:t>
            </a:r>
            <a:r>
              <a:rPr lang="zh-CN" altLang="en-US" sz="1600" smtClean="0">
                <a:latin typeface="微软雅黑" panose="020B0503020204020204" charset="-122"/>
                <a:ea typeface="微软雅黑" panose="020B0503020204020204" charset="-122"/>
              </a:rPr>
              <a:t>“拖拽”</a:t>
            </a:r>
            <a:endParaRPr lang="zh-CN" altLang="en-US" sz="160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4245967" y="1685717"/>
            <a:ext cx="1350087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00" fontAlgn="base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应用</a:t>
            </a:r>
            <a:r>
              <a:rPr lang="zh-CN" altLang="en-US" sz="1600" smtClean="0">
                <a:latin typeface="微软雅黑" panose="020B0503020204020204" charset="-122"/>
                <a:ea typeface="微软雅黑" panose="020B0503020204020204" charset="-122"/>
              </a:rPr>
              <a:t>模板</a:t>
            </a:r>
            <a:endParaRPr lang="zh-CN" altLang="en-US" sz="16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2" name="加号 101"/>
          <p:cNvSpPr/>
          <p:nvPr/>
        </p:nvSpPr>
        <p:spPr>
          <a:xfrm>
            <a:off x="3413008" y="1672904"/>
            <a:ext cx="407376" cy="357575"/>
          </a:xfrm>
          <a:prstGeom prst="mathPlus">
            <a:avLst/>
          </a:prstGeom>
          <a:solidFill>
            <a:schemeClr val="accent1"/>
          </a:solidFill>
          <a:ln>
            <a:solidFill>
              <a:schemeClr val="accent1">
                <a:shade val="95000"/>
                <a:satMod val="105000"/>
                <a:alpha val="97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00" fontAlgn="base"/>
            <a:endParaRPr lang="zh-CN" altLang="en-US" sz="12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3" name="等于号 102"/>
          <p:cNvSpPr/>
          <p:nvPr/>
        </p:nvSpPr>
        <p:spPr>
          <a:xfrm>
            <a:off x="7719363" y="1672904"/>
            <a:ext cx="601410" cy="353837"/>
          </a:xfrm>
          <a:prstGeom prst="mathEqual">
            <a:avLst/>
          </a:prstGeom>
          <a:solidFill>
            <a:schemeClr val="accent1"/>
          </a:solidFill>
          <a:ln>
            <a:solidFill>
              <a:schemeClr val="accent1">
                <a:shade val="95000"/>
                <a:satMod val="105000"/>
                <a:alpha val="97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00" fontAlgn="base"/>
            <a:endParaRPr lang="zh-CN" altLang="en-US" sz="12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8736124" y="1675365"/>
            <a:ext cx="2692684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00" fontAlgn="base"/>
            <a:r>
              <a:rPr lang="en-US" altLang="zh-CN" sz="1600" smtClean="0">
                <a:latin typeface="微软雅黑" panose="020B0503020204020204" charset="-122"/>
                <a:ea typeface="微软雅黑" panose="020B0503020204020204" charset="-122"/>
              </a:rPr>
              <a:t>AI</a:t>
            </a:r>
            <a:r>
              <a:rPr lang="zh-CN" altLang="en-US" sz="1600" smtClean="0">
                <a:latin typeface="微软雅黑" panose="020B0503020204020204" charset="-122"/>
                <a:ea typeface="微软雅黑" panose="020B0503020204020204" charset="-122"/>
              </a:rPr>
              <a:t>应用“小时级生产”</a:t>
            </a:r>
            <a:endParaRPr lang="zh-CN" altLang="en-US" sz="16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5" name="Freeform 8"/>
          <p:cNvSpPr/>
          <p:nvPr/>
        </p:nvSpPr>
        <p:spPr bwMode="auto">
          <a:xfrm>
            <a:off x="8930219" y="2966004"/>
            <a:ext cx="2344964" cy="174117"/>
          </a:xfrm>
          <a:custGeom>
            <a:avLst/>
            <a:gdLst/>
            <a:ahLst/>
            <a:cxnLst>
              <a:cxn ang="0">
                <a:pos x="0" y="237"/>
              </a:cxn>
              <a:cxn ang="0">
                <a:pos x="15442" y="237"/>
              </a:cxn>
              <a:cxn ang="0">
                <a:pos x="13699" y="0"/>
              </a:cxn>
              <a:cxn ang="0">
                <a:pos x="1671" y="0"/>
              </a:cxn>
              <a:cxn ang="0">
                <a:pos x="0" y="237"/>
              </a:cxn>
            </a:cxnLst>
            <a:rect l="0" t="0" r="r" b="b"/>
            <a:pathLst>
              <a:path w="15442" h="237">
                <a:moveTo>
                  <a:pt x="0" y="237"/>
                </a:moveTo>
                <a:lnTo>
                  <a:pt x="15442" y="237"/>
                </a:lnTo>
                <a:lnTo>
                  <a:pt x="13699" y="0"/>
                </a:lnTo>
                <a:lnTo>
                  <a:pt x="1671" y="0"/>
                </a:lnTo>
                <a:lnTo>
                  <a:pt x="0" y="237"/>
                </a:lnTo>
                <a:close/>
              </a:path>
            </a:pathLst>
          </a:custGeom>
          <a:gradFill flip="none" rotWithShape="1">
            <a:gsLst>
              <a:gs pos="0">
                <a:srgbClr val="3D6DFF"/>
              </a:gs>
              <a:gs pos="100000">
                <a:srgbClr val="3D6DFF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27305" lvl="1" indent="-57150" algn="ctr" defTabSz="609600" fontAlgn="base">
              <a:lnSpc>
                <a:spcPts val="950"/>
              </a:lnSpc>
              <a:spcBef>
                <a:spcPct val="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defRPr/>
            </a:pPr>
            <a:endParaRPr lang="zh-CN" altLang="en-US" sz="610" noProof="1">
              <a:sym typeface="Wingdings" panose="05000000000000000000" pitchFamily="2" charset="2"/>
            </a:endParaRPr>
          </a:p>
        </p:txBody>
      </p:sp>
      <p:grpSp>
        <p:nvGrpSpPr>
          <p:cNvPr id="106" name="组合 337"/>
          <p:cNvGrpSpPr/>
          <p:nvPr/>
        </p:nvGrpSpPr>
        <p:grpSpPr>
          <a:xfrm>
            <a:off x="198736" y="2457672"/>
            <a:ext cx="3863976" cy="289908"/>
            <a:chOff x="5553076" y="7219163"/>
            <a:chExt cx="24513294" cy="667538"/>
          </a:xfrm>
        </p:grpSpPr>
        <p:sp>
          <p:nvSpPr>
            <p:cNvPr id="107" name="Freeform 13"/>
            <p:cNvSpPr/>
            <p:nvPr/>
          </p:nvSpPr>
          <p:spPr bwMode="auto">
            <a:xfrm>
              <a:off x="5591882" y="7219163"/>
              <a:ext cx="24474488" cy="324000"/>
            </a:xfrm>
            <a:custGeom>
              <a:avLst/>
              <a:gdLst/>
              <a:ahLst/>
              <a:cxnLst>
                <a:cxn ang="0">
                  <a:pos x="14574" y="45"/>
                </a:cxn>
                <a:cxn ang="0">
                  <a:pos x="807" y="0"/>
                </a:cxn>
                <a:cxn ang="0">
                  <a:pos x="0" y="170"/>
                </a:cxn>
                <a:cxn ang="0">
                  <a:pos x="0" y="174"/>
                </a:cxn>
                <a:cxn ang="0">
                  <a:pos x="13" y="172"/>
                </a:cxn>
                <a:cxn ang="0">
                  <a:pos x="23" y="170"/>
                </a:cxn>
                <a:cxn ang="0">
                  <a:pos x="15392" y="170"/>
                </a:cxn>
                <a:cxn ang="0">
                  <a:pos x="15402" y="172"/>
                </a:cxn>
                <a:cxn ang="0">
                  <a:pos x="15417" y="174"/>
                </a:cxn>
                <a:cxn ang="0">
                  <a:pos x="15417" y="172"/>
                </a:cxn>
                <a:cxn ang="0">
                  <a:pos x="14574" y="45"/>
                </a:cxn>
              </a:cxnLst>
              <a:rect l="0" t="0" r="r" b="b"/>
              <a:pathLst>
                <a:path w="15417" h="174">
                  <a:moveTo>
                    <a:pt x="14574" y="45"/>
                  </a:moveTo>
                  <a:lnTo>
                    <a:pt x="807" y="0"/>
                  </a:lnTo>
                  <a:lnTo>
                    <a:pt x="0" y="170"/>
                  </a:lnTo>
                  <a:lnTo>
                    <a:pt x="0" y="174"/>
                  </a:lnTo>
                  <a:lnTo>
                    <a:pt x="13" y="172"/>
                  </a:lnTo>
                  <a:lnTo>
                    <a:pt x="23" y="170"/>
                  </a:lnTo>
                  <a:lnTo>
                    <a:pt x="15392" y="170"/>
                  </a:lnTo>
                  <a:lnTo>
                    <a:pt x="15402" y="172"/>
                  </a:lnTo>
                  <a:lnTo>
                    <a:pt x="15417" y="174"/>
                  </a:lnTo>
                  <a:lnTo>
                    <a:pt x="15417" y="172"/>
                  </a:lnTo>
                  <a:lnTo>
                    <a:pt x="14574" y="4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2C0FF">
                    <a:alpha val="50000"/>
                  </a:srgbClr>
                </a:gs>
                <a:gs pos="100000">
                  <a:srgbClr val="35363F">
                    <a:alpha val="0"/>
                  </a:srgbClr>
                </a:gs>
              </a:gsLst>
              <a:lin ang="16200000" scaled="1"/>
              <a:tileRect/>
            </a:gradFill>
            <a:ln w="635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20109" tIns="10054" rIns="20109" bIns="10054" numCol="1" rtlCol="0" anchor="ctr" anchorCtr="0" compatLnSpc="1">
              <a:noAutofit/>
            </a:bodyPr>
            <a:lstStyle/>
            <a:p>
              <a:pPr algn="ctr" defTabSz="203200" fontAlgn="base"/>
              <a:endParaRPr lang="zh-CN" altLang="en-US" sz="800" kern="0" dirty="0">
                <a:latin typeface="+mn-ea"/>
                <a:ea typeface="微软雅黑" panose="020B0503020204020204" charset="-122"/>
              </a:endParaRPr>
            </a:p>
          </p:txBody>
        </p:sp>
        <p:sp>
          <p:nvSpPr>
            <p:cNvPr id="108" name="Freeform 14"/>
            <p:cNvSpPr/>
            <p:nvPr/>
          </p:nvSpPr>
          <p:spPr bwMode="auto">
            <a:xfrm>
              <a:off x="5553076" y="7513638"/>
              <a:ext cx="24474488" cy="373063"/>
            </a:xfrm>
            <a:custGeom>
              <a:avLst/>
              <a:gdLst/>
              <a:ahLst/>
              <a:cxnLst>
                <a:cxn ang="0">
                  <a:pos x="15417" y="2"/>
                </a:cxn>
                <a:cxn ang="0">
                  <a:pos x="15402" y="2"/>
                </a:cxn>
                <a:cxn ang="0">
                  <a:pos x="15392" y="0"/>
                </a:cxn>
                <a:cxn ang="0">
                  <a:pos x="23" y="0"/>
                </a:cxn>
                <a:cxn ang="0">
                  <a:pos x="13" y="2"/>
                </a:cxn>
                <a:cxn ang="0">
                  <a:pos x="0" y="2"/>
                </a:cxn>
                <a:cxn ang="0">
                  <a:pos x="0" y="235"/>
                </a:cxn>
                <a:cxn ang="0">
                  <a:pos x="15417" y="235"/>
                </a:cxn>
                <a:cxn ang="0">
                  <a:pos x="15417" y="2"/>
                </a:cxn>
              </a:cxnLst>
              <a:rect l="0" t="0" r="r" b="b"/>
              <a:pathLst>
                <a:path w="15417" h="235">
                  <a:moveTo>
                    <a:pt x="15417" y="2"/>
                  </a:moveTo>
                  <a:lnTo>
                    <a:pt x="15402" y="2"/>
                  </a:lnTo>
                  <a:lnTo>
                    <a:pt x="15392" y="0"/>
                  </a:lnTo>
                  <a:lnTo>
                    <a:pt x="23" y="0"/>
                  </a:lnTo>
                  <a:lnTo>
                    <a:pt x="13" y="2"/>
                  </a:lnTo>
                  <a:lnTo>
                    <a:pt x="0" y="2"/>
                  </a:lnTo>
                  <a:lnTo>
                    <a:pt x="0" y="235"/>
                  </a:lnTo>
                  <a:lnTo>
                    <a:pt x="15417" y="235"/>
                  </a:lnTo>
                  <a:lnTo>
                    <a:pt x="15417" y="2"/>
                  </a:lnTo>
                  <a:close/>
                </a:path>
              </a:pathLst>
            </a:custGeom>
            <a:solidFill>
              <a:srgbClr val="22C0FF">
                <a:alpha val="50000"/>
              </a:srgbClr>
            </a:solidFill>
            <a:ln>
              <a:solidFill>
                <a:srgbClr val="22C0FF">
                  <a:alpha val="7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27305" lvl="1" indent="-57150" algn="ctr" defTabSz="309880" fontAlgn="base">
                <a:lnSpc>
                  <a:spcPts val="950"/>
                </a:lnSpc>
                <a:buClr>
                  <a:srgbClr val="990000"/>
                </a:buClr>
                <a:buSzPct val="60000"/>
                <a:buFont typeface="Arial" panose="020B0604020202020204" pitchFamily="34" charset="0"/>
                <a:buChar char="•"/>
                <a:defRPr/>
              </a:pPr>
              <a:endParaRPr lang="zh-CN" altLang="en-US" sz="800" noProof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Wingdings" panose="05000000000000000000" pitchFamily="2" charset="2"/>
              </a:endParaRPr>
            </a:p>
          </p:txBody>
        </p:sp>
      </p:grpSp>
      <p:sp>
        <p:nvSpPr>
          <p:cNvPr id="109" name="矩形 108"/>
          <p:cNvSpPr/>
          <p:nvPr/>
        </p:nvSpPr>
        <p:spPr>
          <a:xfrm>
            <a:off x="605352" y="2194600"/>
            <a:ext cx="797892" cy="1935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00" fontAlgn="base"/>
            <a:r>
              <a:rPr lang="zh-CN" altLang="en-US" sz="12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摄像头</a:t>
            </a:r>
            <a:endParaRPr lang="zh-CN" altLang="en-US" sz="120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1475021" y="2194506"/>
            <a:ext cx="797892" cy="1935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00" fontAlgn="base"/>
            <a:r>
              <a:rPr lang="zh-CN" altLang="en-US" sz="120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视频平台</a:t>
            </a:r>
            <a:endParaRPr lang="zh-CN" altLang="en-US" sz="1200" smtClean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2355425" y="2198954"/>
            <a:ext cx="797892" cy="1935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00" fontAlgn="base"/>
            <a:r>
              <a:rPr lang="zh-CN" altLang="en-US" sz="120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文件</a:t>
            </a:r>
            <a:endParaRPr lang="zh-CN" altLang="en-US" sz="1200" smtClean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3237565" y="2204002"/>
            <a:ext cx="502468" cy="2007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00" fontAlgn="base"/>
            <a:r>
              <a:rPr lang="en-US" altLang="zh-CN" sz="120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200" smtClean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1289258" y="2548064"/>
            <a:ext cx="1655481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00" fontAlgn="base"/>
            <a:r>
              <a:rPr lang="zh-CN" altLang="en-US" sz="110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视频组件</a:t>
            </a:r>
            <a:endParaRPr lang="zh-CN" altLang="en-US" sz="1100" smtClean="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4" name="组合 337"/>
          <p:cNvGrpSpPr/>
          <p:nvPr/>
        </p:nvGrpSpPr>
        <p:grpSpPr>
          <a:xfrm>
            <a:off x="192619" y="3301175"/>
            <a:ext cx="3863976" cy="289908"/>
            <a:chOff x="5553076" y="7219163"/>
            <a:chExt cx="24513294" cy="667538"/>
          </a:xfrm>
        </p:grpSpPr>
        <p:sp>
          <p:nvSpPr>
            <p:cNvPr id="115" name="Freeform 13"/>
            <p:cNvSpPr/>
            <p:nvPr/>
          </p:nvSpPr>
          <p:spPr bwMode="auto">
            <a:xfrm>
              <a:off x="5591882" y="7219163"/>
              <a:ext cx="24474488" cy="324000"/>
            </a:xfrm>
            <a:custGeom>
              <a:avLst/>
              <a:gdLst/>
              <a:ahLst/>
              <a:cxnLst>
                <a:cxn ang="0">
                  <a:pos x="14574" y="45"/>
                </a:cxn>
                <a:cxn ang="0">
                  <a:pos x="807" y="0"/>
                </a:cxn>
                <a:cxn ang="0">
                  <a:pos x="0" y="170"/>
                </a:cxn>
                <a:cxn ang="0">
                  <a:pos x="0" y="174"/>
                </a:cxn>
                <a:cxn ang="0">
                  <a:pos x="13" y="172"/>
                </a:cxn>
                <a:cxn ang="0">
                  <a:pos x="23" y="170"/>
                </a:cxn>
                <a:cxn ang="0">
                  <a:pos x="15392" y="170"/>
                </a:cxn>
                <a:cxn ang="0">
                  <a:pos x="15402" y="172"/>
                </a:cxn>
                <a:cxn ang="0">
                  <a:pos x="15417" y="174"/>
                </a:cxn>
                <a:cxn ang="0">
                  <a:pos x="15417" y="172"/>
                </a:cxn>
                <a:cxn ang="0">
                  <a:pos x="14574" y="45"/>
                </a:cxn>
              </a:cxnLst>
              <a:rect l="0" t="0" r="r" b="b"/>
              <a:pathLst>
                <a:path w="15417" h="174">
                  <a:moveTo>
                    <a:pt x="14574" y="45"/>
                  </a:moveTo>
                  <a:lnTo>
                    <a:pt x="807" y="0"/>
                  </a:lnTo>
                  <a:lnTo>
                    <a:pt x="0" y="170"/>
                  </a:lnTo>
                  <a:lnTo>
                    <a:pt x="0" y="174"/>
                  </a:lnTo>
                  <a:lnTo>
                    <a:pt x="13" y="172"/>
                  </a:lnTo>
                  <a:lnTo>
                    <a:pt x="23" y="170"/>
                  </a:lnTo>
                  <a:lnTo>
                    <a:pt x="15392" y="170"/>
                  </a:lnTo>
                  <a:lnTo>
                    <a:pt x="15402" y="172"/>
                  </a:lnTo>
                  <a:lnTo>
                    <a:pt x="15417" y="174"/>
                  </a:lnTo>
                  <a:lnTo>
                    <a:pt x="15417" y="172"/>
                  </a:lnTo>
                  <a:lnTo>
                    <a:pt x="14574" y="4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2C0FF">
                    <a:alpha val="50000"/>
                  </a:srgbClr>
                </a:gs>
                <a:gs pos="100000">
                  <a:srgbClr val="35363F">
                    <a:alpha val="0"/>
                  </a:srgbClr>
                </a:gs>
              </a:gsLst>
              <a:lin ang="16200000" scaled="1"/>
              <a:tileRect/>
            </a:gradFill>
            <a:ln w="635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20109" tIns="10054" rIns="20109" bIns="10054" numCol="1" rtlCol="0" anchor="ctr" anchorCtr="0" compatLnSpc="1">
              <a:noAutofit/>
            </a:bodyPr>
            <a:lstStyle/>
            <a:p>
              <a:pPr algn="ctr" defTabSz="203200" fontAlgn="base"/>
              <a:endParaRPr lang="zh-CN" altLang="en-US" sz="800" kern="0" dirty="0">
                <a:latin typeface="+mn-ea"/>
                <a:ea typeface="微软雅黑" panose="020B0503020204020204" charset="-122"/>
              </a:endParaRPr>
            </a:p>
          </p:txBody>
        </p:sp>
        <p:sp>
          <p:nvSpPr>
            <p:cNvPr id="116" name="Freeform 14"/>
            <p:cNvSpPr/>
            <p:nvPr/>
          </p:nvSpPr>
          <p:spPr bwMode="auto">
            <a:xfrm>
              <a:off x="5553076" y="7513638"/>
              <a:ext cx="24474488" cy="373063"/>
            </a:xfrm>
            <a:custGeom>
              <a:avLst/>
              <a:gdLst/>
              <a:ahLst/>
              <a:cxnLst>
                <a:cxn ang="0">
                  <a:pos x="15417" y="2"/>
                </a:cxn>
                <a:cxn ang="0">
                  <a:pos x="15402" y="2"/>
                </a:cxn>
                <a:cxn ang="0">
                  <a:pos x="15392" y="0"/>
                </a:cxn>
                <a:cxn ang="0">
                  <a:pos x="23" y="0"/>
                </a:cxn>
                <a:cxn ang="0">
                  <a:pos x="13" y="2"/>
                </a:cxn>
                <a:cxn ang="0">
                  <a:pos x="0" y="2"/>
                </a:cxn>
                <a:cxn ang="0">
                  <a:pos x="0" y="235"/>
                </a:cxn>
                <a:cxn ang="0">
                  <a:pos x="15417" y="235"/>
                </a:cxn>
                <a:cxn ang="0">
                  <a:pos x="15417" y="2"/>
                </a:cxn>
              </a:cxnLst>
              <a:rect l="0" t="0" r="r" b="b"/>
              <a:pathLst>
                <a:path w="15417" h="235">
                  <a:moveTo>
                    <a:pt x="15417" y="2"/>
                  </a:moveTo>
                  <a:lnTo>
                    <a:pt x="15402" y="2"/>
                  </a:lnTo>
                  <a:lnTo>
                    <a:pt x="15392" y="0"/>
                  </a:lnTo>
                  <a:lnTo>
                    <a:pt x="23" y="0"/>
                  </a:lnTo>
                  <a:lnTo>
                    <a:pt x="13" y="2"/>
                  </a:lnTo>
                  <a:lnTo>
                    <a:pt x="0" y="2"/>
                  </a:lnTo>
                  <a:lnTo>
                    <a:pt x="0" y="235"/>
                  </a:lnTo>
                  <a:lnTo>
                    <a:pt x="15417" y="235"/>
                  </a:lnTo>
                  <a:lnTo>
                    <a:pt x="15417" y="2"/>
                  </a:lnTo>
                  <a:close/>
                </a:path>
              </a:pathLst>
            </a:custGeom>
            <a:solidFill>
              <a:srgbClr val="22C0FF">
                <a:alpha val="50000"/>
              </a:srgbClr>
            </a:solidFill>
            <a:ln>
              <a:solidFill>
                <a:srgbClr val="22C0FF">
                  <a:alpha val="7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27305" lvl="1" indent="-57150" algn="ctr" defTabSz="309880" fontAlgn="base">
                <a:lnSpc>
                  <a:spcPts val="950"/>
                </a:lnSpc>
                <a:buClr>
                  <a:srgbClr val="990000"/>
                </a:buClr>
                <a:buSzPct val="60000"/>
                <a:buFont typeface="Arial" panose="020B0604020202020204" pitchFamily="34" charset="0"/>
                <a:buChar char="•"/>
                <a:defRPr/>
              </a:pPr>
              <a:endParaRPr lang="zh-CN" altLang="en-US" sz="800" noProof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Wingdings" panose="05000000000000000000" pitchFamily="2" charset="2"/>
              </a:endParaRPr>
            </a:p>
          </p:txBody>
        </p:sp>
      </p:grpSp>
      <p:sp>
        <p:nvSpPr>
          <p:cNvPr id="117" name="矩形 116"/>
          <p:cNvSpPr/>
          <p:nvPr/>
        </p:nvSpPr>
        <p:spPr>
          <a:xfrm>
            <a:off x="599235" y="3038103"/>
            <a:ext cx="797892" cy="1935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00" fontAlgn="base"/>
            <a:r>
              <a:rPr lang="zh-CN" altLang="en-US" sz="120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人体识别</a:t>
            </a:r>
            <a:endParaRPr lang="zh-CN" altLang="en-US" sz="1200" smtClean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8" name="矩形 117"/>
          <p:cNvSpPr/>
          <p:nvPr/>
        </p:nvSpPr>
        <p:spPr>
          <a:xfrm>
            <a:off x="1468904" y="3038009"/>
            <a:ext cx="797892" cy="1935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00" fontAlgn="base"/>
            <a:r>
              <a:rPr lang="zh-CN" altLang="en-US" sz="120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物体识别</a:t>
            </a:r>
            <a:endParaRPr lang="zh-CN" altLang="en-US" sz="1200" smtClean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2349308" y="3042457"/>
            <a:ext cx="797892" cy="1935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00" fontAlgn="base"/>
            <a:r>
              <a:rPr lang="zh-CN" altLang="en-US" sz="120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异常事件</a:t>
            </a:r>
            <a:endParaRPr lang="zh-CN" altLang="en-US" sz="1200" smtClean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0" name="矩形 119"/>
          <p:cNvSpPr/>
          <p:nvPr/>
        </p:nvSpPr>
        <p:spPr>
          <a:xfrm>
            <a:off x="3231448" y="3047505"/>
            <a:ext cx="502468" cy="2007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00" fontAlgn="base"/>
            <a:r>
              <a:rPr lang="en-US" altLang="zh-CN" sz="120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200" smtClean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1" name="文本框 120"/>
          <p:cNvSpPr txBox="1"/>
          <p:nvPr/>
        </p:nvSpPr>
        <p:spPr>
          <a:xfrm>
            <a:off x="1283141" y="3391568"/>
            <a:ext cx="1655481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00" fontAlgn="base"/>
            <a:r>
              <a:rPr lang="zh-CN" altLang="en-US" sz="110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算法</a:t>
            </a:r>
            <a:r>
              <a:rPr lang="zh-CN" altLang="en-US" sz="110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组件</a:t>
            </a:r>
            <a:endParaRPr lang="zh-CN" altLang="en-US" sz="110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2" name="组合 337"/>
          <p:cNvGrpSpPr/>
          <p:nvPr/>
        </p:nvGrpSpPr>
        <p:grpSpPr>
          <a:xfrm>
            <a:off x="204853" y="4179883"/>
            <a:ext cx="3863976" cy="289908"/>
            <a:chOff x="5553076" y="7219163"/>
            <a:chExt cx="24513294" cy="667538"/>
          </a:xfrm>
        </p:grpSpPr>
        <p:sp>
          <p:nvSpPr>
            <p:cNvPr id="123" name="Freeform 13"/>
            <p:cNvSpPr/>
            <p:nvPr/>
          </p:nvSpPr>
          <p:spPr bwMode="auto">
            <a:xfrm>
              <a:off x="5591882" y="7219163"/>
              <a:ext cx="24474488" cy="324000"/>
            </a:xfrm>
            <a:custGeom>
              <a:avLst/>
              <a:gdLst/>
              <a:ahLst/>
              <a:cxnLst>
                <a:cxn ang="0">
                  <a:pos x="14574" y="45"/>
                </a:cxn>
                <a:cxn ang="0">
                  <a:pos x="807" y="0"/>
                </a:cxn>
                <a:cxn ang="0">
                  <a:pos x="0" y="170"/>
                </a:cxn>
                <a:cxn ang="0">
                  <a:pos x="0" y="174"/>
                </a:cxn>
                <a:cxn ang="0">
                  <a:pos x="13" y="172"/>
                </a:cxn>
                <a:cxn ang="0">
                  <a:pos x="23" y="170"/>
                </a:cxn>
                <a:cxn ang="0">
                  <a:pos x="15392" y="170"/>
                </a:cxn>
                <a:cxn ang="0">
                  <a:pos x="15402" y="172"/>
                </a:cxn>
                <a:cxn ang="0">
                  <a:pos x="15417" y="174"/>
                </a:cxn>
                <a:cxn ang="0">
                  <a:pos x="15417" y="172"/>
                </a:cxn>
                <a:cxn ang="0">
                  <a:pos x="14574" y="45"/>
                </a:cxn>
              </a:cxnLst>
              <a:rect l="0" t="0" r="r" b="b"/>
              <a:pathLst>
                <a:path w="15417" h="174">
                  <a:moveTo>
                    <a:pt x="14574" y="45"/>
                  </a:moveTo>
                  <a:lnTo>
                    <a:pt x="807" y="0"/>
                  </a:lnTo>
                  <a:lnTo>
                    <a:pt x="0" y="170"/>
                  </a:lnTo>
                  <a:lnTo>
                    <a:pt x="0" y="174"/>
                  </a:lnTo>
                  <a:lnTo>
                    <a:pt x="13" y="172"/>
                  </a:lnTo>
                  <a:lnTo>
                    <a:pt x="23" y="170"/>
                  </a:lnTo>
                  <a:lnTo>
                    <a:pt x="15392" y="170"/>
                  </a:lnTo>
                  <a:lnTo>
                    <a:pt x="15402" y="172"/>
                  </a:lnTo>
                  <a:lnTo>
                    <a:pt x="15417" y="174"/>
                  </a:lnTo>
                  <a:lnTo>
                    <a:pt x="15417" y="172"/>
                  </a:lnTo>
                  <a:lnTo>
                    <a:pt x="14574" y="4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2C0FF">
                    <a:alpha val="50000"/>
                  </a:srgbClr>
                </a:gs>
                <a:gs pos="100000">
                  <a:srgbClr val="35363F">
                    <a:alpha val="0"/>
                  </a:srgbClr>
                </a:gs>
              </a:gsLst>
              <a:lin ang="16200000" scaled="1"/>
              <a:tileRect/>
            </a:gradFill>
            <a:ln w="635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20109" tIns="10054" rIns="20109" bIns="10054" numCol="1" rtlCol="0" anchor="ctr" anchorCtr="0" compatLnSpc="1">
              <a:noAutofit/>
            </a:bodyPr>
            <a:lstStyle/>
            <a:p>
              <a:pPr algn="ctr" defTabSz="203200" fontAlgn="base"/>
              <a:endParaRPr lang="zh-CN" altLang="en-US" sz="800" kern="0" dirty="0">
                <a:latin typeface="+mn-ea"/>
                <a:ea typeface="微软雅黑" panose="020B0503020204020204" charset="-122"/>
              </a:endParaRPr>
            </a:p>
          </p:txBody>
        </p:sp>
        <p:sp>
          <p:nvSpPr>
            <p:cNvPr id="124" name="Freeform 14"/>
            <p:cNvSpPr/>
            <p:nvPr/>
          </p:nvSpPr>
          <p:spPr bwMode="auto">
            <a:xfrm>
              <a:off x="5553076" y="7513638"/>
              <a:ext cx="24474488" cy="373063"/>
            </a:xfrm>
            <a:custGeom>
              <a:avLst/>
              <a:gdLst/>
              <a:ahLst/>
              <a:cxnLst>
                <a:cxn ang="0">
                  <a:pos x="15417" y="2"/>
                </a:cxn>
                <a:cxn ang="0">
                  <a:pos x="15402" y="2"/>
                </a:cxn>
                <a:cxn ang="0">
                  <a:pos x="15392" y="0"/>
                </a:cxn>
                <a:cxn ang="0">
                  <a:pos x="23" y="0"/>
                </a:cxn>
                <a:cxn ang="0">
                  <a:pos x="13" y="2"/>
                </a:cxn>
                <a:cxn ang="0">
                  <a:pos x="0" y="2"/>
                </a:cxn>
                <a:cxn ang="0">
                  <a:pos x="0" y="235"/>
                </a:cxn>
                <a:cxn ang="0">
                  <a:pos x="15417" y="235"/>
                </a:cxn>
                <a:cxn ang="0">
                  <a:pos x="15417" y="2"/>
                </a:cxn>
              </a:cxnLst>
              <a:rect l="0" t="0" r="r" b="b"/>
              <a:pathLst>
                <a:path w="15417" h="235">
                  <a:moveTo>
                    <a:pt x="15417" y="2"/>
                  </a:moveTo>
                  <a:lnTo>
                    <a:pt x="15402" y="2"/>
                  </a:lnTo>
                  <a:lnTo>
                    <a:pt x="15392" y="0"/>
                  </a:lnTo>
                  <a:lnTo>
                    <a:pt x="23" y="0"/>
                  </a:lnTo>
                  <a:lnTo>
                    <a:pt x="13" y="2"/>
                  </a:lnTo>
                  <a:lnTo>
                    <a:pt x="0" y="2"/>
                  </a:lnTo>
                  <a:lnTo>
                    <a:pt x="0" y="235"/>
                  </a:lnTo>
                  <a:lnTo>
                    <a:pt x="15417" y="235"/>
                  </a:lnTo>
                  <a:lnTo>
                    <a:pt x="15417" y="2"/>
                  </a:lnTo>
                  <a:close/>
                </a:path>
              </a:pathLst>
            </a:custGeom>
            <a:solidFill>
              <a:srgbClr val="22C0FF">
                <a:alpha val="50000"/>
              </a:srgbClr>
            </a:solidFill>
            <a:ln>
              <a:solidFill>
                <a:srgbClr val="22C0FF">
                  <a:alpha val="7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27305" lvl="1" indent="-57150" algn="ctr" defTabSz="309880" fontAlgn="base">
                <a:lnSpc>
                  <a:spcPts val="950"/>
                </a:lnSpc>
                <a:buClr>
                  <a:srgbClr val="990000"/>
                </a:buClr>
                <a:buSzPct val="60000"/>
                <a:buFont typeface="Arial" panose="020B0604020202020204" pitchFamily="34" charset="0"/>
                <a:buChar char="•"/>
                <a:defRPr/>
              </a:pPr>
              <a:endParaRPr lang="zh-CN" altLang="en-US" sz="800" noProof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Wingdings" panose="05000000000000000000" pitchFamily="2" charset="2"/>
              </a:endParaRPr>
            </a:p>
          </p:txBody>
        </p:sp>
      </p:grpSp>
      <p:sp>
        <p:nvSpPr>
          <p:cNvPr id="125" name="矩形 124"/>
          <p:cNvSpPr/>
          <p:nvPr/>
        </p:nvSpPr>
        <p:spPr>
          <a:xfrm>
            <a:off x="611469" y="3916811"/>
            <a:ext cx="797892" cy="1935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00" fontAlgn="base"/>
            <a:r>
              <a:rPr lang="zh-CN" altLang="en-US" sz="120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表单</a:t>
            </a:r>
            <a:endParaRPr lang="zh-CN" altLang="en-US" sz="1200" smtClean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6" name="矩形 125"/>
          <p:cNvSpPr/>
          <p:nvPr/>
        </p:nvSpPr>
        <p:spPr>
          <a:xfrm>
            <a:off x="1481138" y="3916717"/>
            <a:ext cx="797892" cy="1935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00" fontAlgn="base"/>
            <a:r>
              <a:rPr lang="zh-CN" altLang="en-US" sz="120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流程</a:t>
            </a:r>
            <a:endParaRPr lang="zh-CN" altLang="en-US" sz="1200" smtClean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2361542" y="3921165"/>
            <a:ext cx="797892" cy="1935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00" fontAlgn="base"/>
            <a:r>
              <a:rPr lang="en-US" altLang="zh-CN" sz="120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3D-</a:t>
            </a:r>
            <a:r>
              <a:rPr lang="zh-CN" altLang="en-US" sz="120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二维</a:t>
            </a:r>
            <a:endParaRPr lang="zh-CN" altLang="en-US" sz="120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3243682" y="3926213"/>
            <a:ext cx="502468" cy="2007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00" fontAlgn="base"/>
            <a:r>
              <a:rPr lang="en-US" altLang="zh-CN" sz="120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200" smtClean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9" name="文本框 128"/>
          <p:cNvSpPr txBox="1"/>
          <p:nvPr/>
        </p:nvSpPr>
        <p:spPr>
          <a:xfrm>
            <a:off x="1295375" y="4270275"/>
            <a:ext cx="1655481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00" fontAlgn="base"/>
            <a:r>
              <a:rPr lang="zh-CN" altLang="en-US" sz="110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可视化</a:t>
            </a:r>
            <a:r>
              <a:rPr lang="zh-CN" altLang="en-US" sz="110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组件</a:t>
            </a:r>
            <a:endParaRPr lang="zh-CN" altLang="en-US" sz="110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30" name="图片 1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89895" y="2154273"/>
            <a:ext cx="1733509" cy="767660"/>
          </a:xfrm>
          <a:prstGeom prst="rect">
            <a:avLst/>
          </a:prstGeom>
        </p:spPr>
      </p:pic>
      <p:sp>
        <p:nvSpPr>
          <p:cNvPr id="131" name="文本框 130"/>
          <p:cNvSpPr txBox="1"/>
          <p:nvPr/>
        </p:nvSpPr>
        <p:spPr>
          <a:xfrm>
            <a:off x="9472432" y="2907836"/>
            <a:ext cx="1294544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10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defTabSz="609600" fontAlgn="base"/>
            <a:r>
              <a:rPr lang="zh-CN" altLang="en-US">
                <a:solidFill>
                  <a:srgbClr val="002060"/>
                </a:solidFill>
              </a:rPr>
              <a:t>场景</a:t>
            </a:r>
            <a:r>
              <a:rPr lang="en-US" altLang="zh-CN">
                <a:solidFill>
                  <a:srgbClr val="002060"/>
                </a:solidFill>
              </a:rPr>
              <a:t>1</a:t>
            </a:r>
            <a:endParaRPr lang="en-US" altLang="zh-CN" dirty="0">
              <a:solidFill>
                <a:srgbClr val="002060"/>
              </a:solidFill>
            </a:endParaRPr>
          </a:p>
        </p:txBody>
      </p:sp>
      <p:sp>
        <p:nvSpPr>
          <p:cNvPr id="132" name="Freeform 8"/>
          <p:cNvSpPr/>
          <p:nvPr/>
        </p:nvSpPr>
        <p:spPr bwMode="auto">
          <a:xfrm>
            <a:off x="8930219" y="4013544"/>
            <a:ext cx="2344964" cy="174117"/>
          </a:xfrm>
          <a:custGeom>
            <a:avLst/>
            <a:gdLst/>
            <a:ahLst/>
            <a:cxnLst>
              <a:cxn ang="0">
                <a:pos x="0" y="237"/>
              </a:cxn>
              <a:cxn ang="0">
                <a:pos x="15442" y="237"/>
              </a:cxn>
              <a:cxn ang="0">
                <a:pos x="13699" y="0"/>
              </a:cxn>
              <a:cxn ang="0">
                <a:pos x="1671" y="0"/>
              </a:cxn>
              <a:cxn ang="0">
                <a:pos x="0" y="237"/>
              </a:cxn>
            </a:cxnLst>
            <a:rect l="0" t="0" r="r" b="b"/>
            <a:pathLst>
              <a:path w="15442" h="237">
                <a:moveTo>
                  <a:pt x="0" y="237"/>
                </a:moveTo>
                <a:lnTo>
                  <a:pt x="15442" y="237"/>
                </a:lnTo>
                <a:lnTo>
                  <a:pt x="13699" y="0"/>
                </a:lnTo>
                <a:lnTo>
                  <a:pt x="1671" y="0"/>
                </a:lnTo>
                <a:lnTo>
                  <a:pt x="0" y="237"/>
                </a:lnTo>
                <a:close/>
              </a:path>
            </a:pathLst>
          </a:custGeom>
          <a:gradFill flip="none" rotWithShape="1">
            <a:gsLst>
              <a:gs pos="0">
                <a:srgbClr val="3D6DFF"/>
              </a:gs>
              <a:gs pos="100000">
                <a:srgbClr val="3D6DFF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27305" lvl="1" indent="-57150" algn="ctr" defTabSz="609600" fontAlgn="base">
              <a:lnSpc>
                <a:spcPts val="950"/>
              </a:lnSpc>
              <a:spcBef>
                <a:spcPct val="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defRPr/>
            </a:pPr>
            <a:endParaRPr lang="zh-CN" altLang="en-US" sz="610" noProof="1">
              <a:sym typeface="Wingdings" panose="05000000000000000000" pitchFamily="2" charset="2"/>
            </a:endParaRPr>
          </a:p>
        </p:txBody>
      </p:sp>
      <p:sp>
        <p:nvSpPr>
          <p:cNvPr id="133" name="文本框 132"/>
          <p:cNvSpPr txBox="1"/>
          <p:nvPr/>
        </p:nvSpPr>
        <p:spPr>
          <a:xfrm>
            <a:off x="9472432" y="3955377"/>
            <a:ext cx="1294544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10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defTabSz="609600" fontAlgn="base"/>
            <a:r>
              <a:rPr lang="zh-CN" altLang="en-US" smtClean="0">
                <a:solidFill>
                  <a:srgbClr val="002060"/>
                </a:solidFill>
              </a:rPr>
              <a:t>场景</a:t>
            </a:r>
            <a:r>
              <a:rPr lang="en-US" altLang="zh-CN" smtClean="0">
                <a:solidFill>
                  <a:srgbClr val="002060"/>
                </a:solidFill>
              </a:rPr>
              <a:t>2</a:t>
            </a:r>
            <a:endParaRPr lang="en-US" altLang="zh-CN" dirty="0" smtClean="0">
              <a:solidFill>
                <a:srgbClr val="002060"/>
              </a:solidFill>
            </a:endParaRPr>
          </a:p>
        </p:txBody>
      </p:sp>
      <p:pic>
        <p:nvPicPr>
          <p:cNvPr id="134" name="图片 133" descr="/Users/ray/Library/Containers/com.kingsoft.wpsoffice.mac/Data/tmp/picturecompress_20260108134258/output_1.pngoutput_1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9270104" y="3219746"/>
            <a:ext cx="1653300" cy="764297"/>
          </a:xfrm>
          <a:prstGeom prst="rect">
            <a:avLst/>
          </a:prstGeom>
        </p:spPr>
      </p:pic>
      <p:sp>
        <p:nvSpPr>
          <p:cNvPr id="135" name="Freeform 8"/>
          <p:cNvSpPr/>
          <p:nvPr/>
        </p:nvSpPr>
        <p:spPr bwMode="auto">
          <a:xfrm>
            <a:off x="8947222" y="4333655"/>
            <a:ext cx="2344964" cy="174117"/>
          </a:xfrm>
          <a:custGeom>
            <a:avLst/>
            <a:gdLst/>
            <a:ahLst/>
            <a:cxnLst>
              <a:cxn ang="0">
                <a:pos x="0" y="237"/>
              </a:cxn>
              <a:cxn ang="0">
                <a:pos x="15442" y="237"/>
              </a:cxn>
              <a:cxn ang="0">
                <a:pos x="13699" y="0"/>
              </a:cxn>
              <a:cxn ang="0">
                <a:pos x="1671" y="0"/>
              </a:cxn>
              <a:cxn ang="0">
                <a:pos x="0" y="237"/>
              </a:cxn>
            </a:cxnLst>
            <a:rect l="0" t="0" r="r" b="b"/>
            <a:pathLst>
              <a:path w="15442" h="237">
                <a:moveTo>
                  <a:pt x="0" y="237"/>
                </a:moveTo>
                <a:lnTo>
                  <a:pt x="15442" y="237"/>
                </a:lnTo>
                <a:lnTo>
                  <a:pt x="13699" y="0"/>
                </a:lnTo>
                <a:lnTo>
                  <a:pt x="1671" y="0"/>
                </a:lnTo>
                <a:lnTo>
                  <a:pt x="0" y="237"/>
                </a:lnTo>
                <a:close/>
              </a:path>
            </a:pathLst>
          </a:custGeom>
          <a:gradFill flip="none" rotWithShape="1">
            <a:gsLst>
              <a:gs pos="0">
                <a:srgbClr val="3D6DFF"/>
              </a:gs>
              <a:gs pos="100000">
                <a:srgbClr val="3D6DFF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27305" lvl="1" indent="-57150" algn="ctr" defTabSz="609600" fontAlgn="base">
              <a:lnSpc>
                <a:spcPts val="950"/>
              </a:lnSpc>
              <a:spcBef>
                <a:spcPct val="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defRPr/>
            </a:pPr>
            <a:endParaRPr lang="zh-CN" altLang="en-US" sz="610" noProof="1">
              <a:sym typeface="Wingdings" panose="05000000000000000000" pitchFamily="2" charset="2"/>
            </a:endParaRPr>
          </a:p>
        </p:txBody>
      </p:sp>
      <p:sp>
        <p:nvSpPr>
          <p:cNvPr id="136" name="文本框 135"/>
          <p:cNvSpPr txBox="1"/>
          <p:nvPr/>
        </p:nvSpPr>
        <p:spPr>
          <a:xfrm>
            <a:off x="9480996" y="4267139"/>
            <a:ext cx="1294544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10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defTabSz="609600" fontAlgn="base"/>
            <a:r>
              <a:rPr lang="zh-CN" altLang="en-US" smtClean="0">
                <a:solidFill>
                  <a:srgbClr val="002060"/>
                </a:solidFill>
              </a:rPr>
              <a:t>场景</a:t>
            </a:r>
            <a:r>
              <a:rPr lang="en-US" altLang="zh-CN" smtClean="0">
                <a:solidFill>
                  <a:srgbClr val="002060"/>
                </a:solidFill>
              </a:rPr>
              <a:t>3…….</a:t>
            </a:r>
            <a:endParaRPr lang="zh-CN" altLang="en-US" dirty="0">
              <a:solidFill>
                <a:srgbClr val="002060"/>
              </a:solidFill>
            </a:endParaRPr>
          </a:p>
        </p:txBody>
      </p:sp>
      <p:sp>
        <p:nvSpPr>
          <p:cNvPr id="137" name="文本框 136"/>
          <p:cNvSpPr txBox="1"/>
          <p:nvPr/>
        </p:nvSpPr>
        <p:spPr>
          <a:xfrm>
            <a:off x="5804395" y="2224198"/>
            <a:ext cx="13459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00" fontAlgn="base"/>
            <a:r>
              <a:rPr lang="en-US" altLang="zh-CN" sz="1400" smtClean="0">
                <a:latin typeface="微软雅黑" panose="020B0503020204020204" charset="-122"/>
                <a:ea typeface="微软雅黑" panose="020B0503020204020204" charset="-122"/>
              </a:rPr>
              <a:t>AI</a:t>
            </a:r>
            <a:r>
              <a:rPr lang="zh-CN" altLang="en-US" sz="1400" smtClean="0">
                <a:latin typeface="微软雅黑" panose="020B0503020204020204" charset="-122"/>
                <a:ea typeface="微软雅黑" panose="020B0503020204020204" charset="-122"/>
              </a:rPr>
              <a:t>编排工作台</a:t>
            </a:r>
            <a:endParaRPr lang="zh-CN" altLang="en-US" sz="14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8" name="加号 137"/>
          <p:cNvSpPr/>
          <p:nvPr/>
        </p:nvSpPr>
        <p:spPr>
          <a:xfrm>
            <a:off x="5624680" y="1672904"/>
            <a:ext cx="407376" cy="357575"/>
          </a:xfrm>
          <a:prstGeom prst="mathPlus">
            <a:avLst/>
          </a:prstGeom>
          <a:solidFill>
            <a:schemeClr val="accent1"/>
          </a:solidFill>
          <a:ln>
            <a:solidFill>
              <a:schemeClr val="accent1">
                <a:shade val="95000"/>
                <a:satMod val="105000"/>
                <a:alpha val="97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00" fontAlgn="base"/>
            <a:endParaRPr lang="zh-CN" altLang="en-US" sz="12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9" name="文本框 138"/>
          <p:cNvSpPr txBox="1"/>
          <p:nvPr/>
        </p:nvSpPr>
        <p:spPr>
          <a:xfrm>
            <a:off x="6049078" y="1685717"/>
            <a:ext cx="1350087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00" fontAlgn="base"/>
            <a:r>
              <a:rPr lang="zh-CN" altLang="en-US" sz="1600" smtClean="0">
                <a:latin typeface="微软雅黑" panose="020B0503020204020204" charset="-122"/>
                <a:ea typeface="微软雅黑" panose="020B0503020204020204" charset="-122"/>
              </a:rPr>
              <a:t>在线编排</a:t>
            </a:r>
            <a:endParaRPr lang="zh-CN" altLang="en-US" sz="16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0" name="Freeform 280"/>
          <p:cNvSpPr/>
          <p:nvPr/>
        </p:nvSpPr>
        <p:spPr bwMode="gray">
          <a:xfrm>
            <a:off x="4900107" y="2999362"/>
            <a:ext cx="2044700" cy="507639"/>
          </a:xfrm>
          <a:custGeom>
            <a:avLst/>
            <a:gdLst>
              <a:gd name="T0" fmla="*/ 0 w 161"/>
              <a:gd name="T1" fmla="*/ 22 h 44"/>
              <a:gd name="T2" fmla="*/ 81 w 161"/>
              <a:gd name="T3" fmla="*/ 0 h 44"/>
              <a:gd name="T4" fmla="*/ 161 w 161"/>
              <a:gd name="T5" fmla="*/ 22 h 44"/>
              <a:gd name="T6" fmla="*/ 81 w 161"/>
              <a:gd name="T7" fmla="*/ 44 h 44"/>
              <a:gd name="T8" fmla="*/ 0 w 161"/>
              <a:gd name="T9" fmla="*/ 22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1" h="44">
                <a:moveTo>
                  <a:pt x="0" y="22"/>
                </a:moveTo>
                <a:lnTo>
                  <a:pt x="81" y="0"/>
                </a:lnTo>
                <a:lnTo>
                  <a:pt x="161" y="22"/>
                </a:lnTo>
                <a:lnTo>
                  <a:pt x="81" y="44"/>
                </a:lnTo>
                <a:lnTo>
                  <a:pt x="0" y="22"/>
                </a:lnTo>
                <a:close/>
              </a:path>
            </a:pathLst>
          </a:custGeom>
          <a:gradFill rotWithShape="1">
            <a:gsLst>
              <a:gs pos="0">
                <a:srgbClr val="B2B2B2">
                  <a:gamma/>
                  <a:tint val="68627"/>
                  <a:invGamma/>
                </a:srgbClr>
              </a:gs>
              <a:gs pos="100000">
                <a:srgbClr val="B2B2B2"/>
              </a:gs>
            </a:gsLst>
            <a:lin ang="5400000" scaled="1"/>
          </a:gradFill>
          <a:ln w="19050" cap="flat" cmpd="sng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25400" dir="5400000" algn="ctr" rotWithShape="0">
              <a:srgbClr val="808080"/>
            </a:outerShdw>
          </a:effectLst>
        </p:spPr>
        <p:txBody>
          <a:bodyPr/>
          <a:lstStyle/>
          <a:p>
            <a:pPr defTabSz="609600" fontAlgn="base"/>
            <a:endParaRPr lang="zh-CN" altLang="en-US"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1" name="Freeform 328"/>
          <p:cNvSpPr>
            <a:spLocks noChangeAspect="1"/>
          </p:cNvSpPr>
          <p:nvPr/>
        </p:nvSpPr>
        <p:spPr bwMode="gray">
          <a:xfrm>
            <a:off x="6337473" y="2469957"/>
            <a:ext cx="2044700" cy="506173"/>
          </a:xfrm>
          <a:custGeom>
            <a:avLst/>
            <a:gdLst>
              <a:gd name="T0" fmla="*/ 0 w 161"/>
              <a:gd name="T1" fmla="*/ 22 h 44"/>
              <a:gd name="T2" fmla="*/ 81 w 161"/>
              <a:gd name="T3" fmla="*/ 0 h 44"/>
              <a:gd name="T4" fmla="*/ 161 w 161"/>
              <a:gd name="T5" fmla="*/ 22 h 44"/>
              <a:gd name="T6" fmla="*/ 81 w 161"/>
              <a:gd name="T7" fmla="*/ 44 h 44"/>
              <a:gd name="T8" fmla="*/ 0 w 161"/>
              <a:gd name="T9" fmla="*/ 22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1" h="44">
                <a:moveTo>
                  <a:pt x="0" y="22"/>
                </a:moveTo>
                <a:lnTo>
                  <a:pt x="81" y="0"/>
                </a:lnTo>
                <a:lnTo>
                  <a:pt x="161" y="22"/>
                </a:lnTo>
                <a:lnTo>
                  <a:pt x="81" y="44"/>
                </a:lnTo>
                <a:lnTo>
                  <a:pt x="0" y="22"/>
                </a:lnTo>
                <a:close/>
              </a:path>
            </a:pathLst>
          </a:custGeom>
          <a:gradFill rotWithShape="1">
            <a:gsLst>
              <a:gs pos="0">
                <a:srgbClr val="B2B2B2">
                  <a:gamma/>
                  <a:tint val="68627"/>
                  <a:invGamma/>
                </a:srgbClr>
              </a:gs>
              <a:gs pos="100000">
                <a:srgbClr val="B2B2B2"/>
              </a:gs>
            </a:gsLst>
            <a:lin ang="5400000" scaled="1"/>
          </a:gradFill>
          <a:ln w="19050" cap="flat" cmpd="sng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25400" dir="5400000" algn="ctr" rotWithShape="0">
              <a:srgbClr val="808080"/>
            </a:outerShdw>
          </a:effectLst>
        </p:spPr>
        <p:txBody>
          <a:bodyPr/>
          <a:lstStyle/>
          <a:p>
            <a:pPr defTabSz="609600" fontAlgn="base"/>
            <a:endParaRPr lang="zh-CN" altLang="en-US"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42" name="Group 239"/>
          <p:cNvGrpSpPr/>
          <p:nvPr/>
        </p:nvGrpSpPr>
        <p:grpSpPr bwMode="auto">
          <a:xfrm>
            <a:off x="7143147" y="2492246"/>
            <a:ext cx="679450" cy="315440"/>
            <a:chOff x="1519" y="2659"/>
            <a:chExt cx="1295" cy="649"/>
          </a:xfrm>
        </p:grpSpPr>
        <p:grpSp>
          <p:nvGrpSpPr>
            <p:cNvPr id="143" name="Group 240"/>
            <p:cNvGrpSpPr/>
            <p:nvPr/>
          </p:nvGrpSpPr>
          <p:grpSpPr bwMode="auto">
            <a:xfrm>
              <a:off x="1898" y="2659"/>
              <a:ext cx="312" cy="532"/>
              <a:chOff x="1924" y="1129"/>
              <a:chExt cx="312" cy="532"/>
            </a:xfrm>
          </p:grpSpPr>
          <p:sp>
            <p:nvSpPr>
              <p:cNvPr id="177" name="Freeform 241"/>
              <p:cNvSpPr>
                <a:spLocks noEditPoints="1"/>
              </p:cNvSpPr>
              <p:nvPr/>
            </p:nvSpPr>
            <p:spPr bwMode="gray">
              <a:xfrm>
                <a:off x="1924" y="1216"/>
                <a:ext cx="312" cy="245"/>
              </a:xfrm>
              <a:custGeom>
                <a:avLst/>
                <a:gdLst>
                  <a:gd name="T0" fmla="*/ 235 w 237"/>
                  <a:gd name="T1" fmla="*/ 113 h 186"/>
                  <a:gd name="T2" fmla="*/ 235 w 237"/>
                  <a:gd name="T3" fmla="*/ 113 h 186"/>
                  <a:gd name="T4" fmla="*/ 225 w 237"/>
                  <a:gd name="T5" fmla="*/ 49 h 186"/>
                  <a:gd name="T6" fmla="*/ 199 w 237"/>
                  <a:gd name="T7" fmla="*/ 24 h 186"/>
                  <a:gd name="T8" fmla="*/ 156 w 237"/>
                  <a:gd name="T9" fmla="*/ 12 h 186"/>
                  <a:gd name="T10" fmla="*/ 116 w 237"/>
                  <a:gd name="T11" fmla="*/ 2 h 186"/>
                  <a:gd name="T12" fmla="*/ 87 w 237"/>
                  <a:gd name="T13" fmla="*/ 12 h 186"/>
                  <a:gd name="T14" fmla="*/ 73 w 237"/>
                  <a:gd name="T15" fmla="*/ 85 h 186"/>
                  <a:gd name="T16" fmla="*/ 73 w 237"/>
                  <a:gd name="T17" fmla="*/ 85 h 186"/>
                  <a:gd name="T18" fmla="*/ 72 w 237"/>
                  <a:gd name="T19" fmla="*/ 90 h 186"/>
                  <a:gd name="T20" fmla="*/ 21 w 237"/>
                  <a:gd name="T21" fmla="*/ 104 h 186"/>
                  <a:gd name="T22" fmla="*/ 26 w 237"/>
                  <a:gd name="T23" fmla="*/ 135 h 186"/>
                  <a:gd name="T24" fmla="*/ 80 w 237"/>
                  <a:gd name="T25" fmla="*/ 122 h 186"/>
                  <a:gd name="T26" fmla="*/ 80 w 237"/>
                  <a:gd name="T27" fmla="*/ 122 h 186"/>
                  <a:gd name="T28" fmla="*/ 86 w 237"/>
                  <a:gd name="T29" fmla="*/ 120 h 186"/>
                  <a:gd name="T30" fmla="*/ 99 w 237"/>
                  <a:gd name="T31" fmla="*/ 112 h 186"/>
                  <a:gd name="T32" fmla="*/ 104 w 237"/>
                  <a:gd name="T33" fmla="*/ 92 h 186"/>
                  <a:gd name="T34" fmla="*/ 104 w 237"/>
                  <a:gd name="T35" fmla="*/ 92 h 186"/>
                  <a:gd name="T36" fmla="*/ 110 w 237"/>
                  <a:gd name="T37" fmla="*/ 47 h 186"/>
                  <a:gd name="T38" fmla="*/ 109 w 237"/>
                  <a:gd name="T39" fmla="*/ 160 h 186"/>
                  <a:gd name="T40" fmla="*/ 119 w 237"/>
                  <a:gd name="T41" fmla="*/ 170 h 186"/>
                  <a:gd name="T42" fmla="*/ 169 w 237"/>
                  <a:gd name="T43" fmla="*/ 184 h 186"/>
                  <a:gd name="T44" fmla="*/ 196 w 237"/>
                  <a:gd name="T45" fmla="*/ 165 h 186"/>
                  <a:gd name="T46" fmla="*/ 196 w 237"/>
                  <a:gd name="T47" fmla="*/ 160 h 186"/>
                  <a:gd name="T48" fmla="*/ 216 w 237"/>
                  <a:gd name="T49" fmla="*/ 155 h 186"/>
                  <a:gd name="T50" fmla="*/ 219 w 237"/>
                  <a:gd name="T51" fmla="*/ 154 h 186"/>
                  <a:gd name="T52" fmla="*/ 232 w 237"/>
                  <a:gd name="T53" fmla="*/ 146 h 186"/>
                  <a:gd name="T54" fmla="*/ 237 w 237"/>
                  <a:gd name="T55" fmla="*/ 124 h 186"/>
                  <a:gd name="T56" fmla="*/ 235 w 237"/>
                  <a:gd name="T57" fmla="*/ 113 h 186"/>
                  <a:gd name="T58" fmla="*/ 193 w 237"/>
                  <a:gd name="T59" fmla="*/ 75 h 186"/>
                  <a:gd name="T60" fmla="*/ 194 w 237"/>
                  <a:gd name="T61" fmla="*/ 87 h 186"/>
                  <a:gd name="T62" fmla="*/ 200 w 237"/>
                  <a:gd name="T63" fmla="*/ 123 h 186"/>
                  <a:gd name="T64" fmla="*/ 196 w 237"/>
                  <a:gd name="T65" fmla="*/ 124 h 186"/>
                  <a:gd name="T66" fmla="*/ 194 w 237"/>
                  <a:gd name="T67" fmla="*/ 87 h 186"/>
                  <a:gd name="T68" fmla="*/ 193 w 237"/>
                  <a:gd name="T69" fmla="*/ 75 h 186"/>
                  <a:gd name="T70" fmla="*/ 192 w 237"/>
                  <a:gd name="T71" fmla="*/ 70 h 186"/>
                  <a:gd name="T72" fmla="*/ 193 w 237"/>
                  <a:gd name="T73" fmla="*/ 75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37" h="186">
                    <a:moveTo>
                      <a:pt x="235" y="113"/>
                    </a:moveTo>
                    <a:cubicBezTo>
                      <a:pt x="235" y="113"/>
                      <a:pt x="235" y="113"/>
                      <a:pt x="235" y="113"/>
                    </a:cubicBezTo>
                    <a:cubicBezTo>
                      <a:pt x="230" y="84"/>
                      <a:pt x="226" y="57"/>
                      <a:pt x="225" y="49"/>
                    </a:cubicBezTo>
                    <a:cubicBezTo>
                      <a:pt x="223" y="32"/>
                      <a:pt x="207" y="26"/>
                      <a:pt x="199" y="24"/>
                    </a:cubicBezTo>
                    <a:cubicBezTo>
                      <a:pt x="192" y="21"/>
                      <a:pt x="169" y="16"/>
                      <a:pt x="156" y="12"/>
                    </a:cubicBezTo>
                    <a:cubicBezTo>
                      <a:pt x="145" y="9"/>
                      <a:pt x="125" y="3"/>
                      <a:pt x="116" y="2"/>
                    </a:cubicBezTo>
                    <a:cubicBezTo>
                      <a:pt x="107" y="0"/>
                      <a:pt x="90" y="4"/>
                      <a:pt x="87" y="12"/>
                    </a:cubicBezTo>
                    <a:cubicBezTo>
                      <a:pt x="86" y="14"/>
                      <a:pt x="79" y="50"/>
                      <a:pt x="73" y="85"/>
                    </a:cubicBezTo>
                    <a:cubicBezTo>
                      <a:pt x="73" y="85"/>
                      <a:pt x="73" y="85"/>
                      <a:pt x="73" y="85"/>
                    </a:cubicBezTo>
                    <a:cubicBezTo>
                      <a:pt x="72" y="90"/>
                      <a:pt x="72" y="90"/>
                      <a:pt x="72" y="90"/>
                    </a:cubicBezTo>
                    <a:cubicBezTo>
                      <a:pt x="49" y="96"/>
                      <a:pt x="29" y="102"/>
                      <a:pt x="21" y="104"/>
                    </a:cubicBezTo>
                    <a:cubicBezTo>
                      <a:pt x="0" y="108"/>
                      <a:pt x="9" y="137"/>
                      <a:pt x="26" y="135"/>
                    </a:cubicBezTo>
                    <a:cubicBezTo>
                      <a:pt x="31" y="135"/>
                      <a:pt x="55" y="129"/>
                      <a:pt x="80" y="122"/>
                    </a:cubicBezTo>
                    <a:cubicBezTo>
                      <a:pt x="80" y="122"/>
                      <a:pt x="80" y="122"/>
                      <a:pt x="80" y="122"/>
                    </a:cubicBezTo>
                    <a:cubicBezTo>
                      <a:pt x="86" y="120"/>
                      <a:pt x="86" y="120"/>
                      <a:pt x="86" y="120"/>
                    </a:cubicBezTo>
                    <a:cubicBezTo>
                      <a:pt x="92" y="118"/>
                      <a:pt x="96" y="116"/>
                      <a:pt x="99" y="112"/>
                    </a:cubicBezTo>
                    <a:cubicBezTo>
                      <a:pt x="102" y="108"/>
                      <a:pt x="104" y="102"/>
                      <a:pt x="104" y="92"/>
                    </a:cubicBezTo>
                    <a:cubicBezTo>
                      <a:pt x="104" y="92"/>
                      <a:pt x="104" y="92"/>
                      <a:pt x="104" y="92"/>
                    </a:cubicBezTo>
                    <a:cubicBezTo>
                      <a:pt x="108" y="65"/>
                      <a:pt x="111" y="43"/>
                      <a:pt x="110" y="47"/>
                    </a:cubicBezTo>
                    <a:cubicBezTo>
                      <a:pt x="110" y="53"/>
                      <a:pt x="109" y="117"/>
                      <a:pt x="109" y="160"/>
                    </a:cubicBezTo>
                    <a:cubicBezTo>
                      <a:pt x="110" y="165"/>
                      <a:pt x="112" y="170"/>
                      <a:pt x="119" y="170"/>
                    </a:cubicBezTo>
                    <a:cubicBezTo>
                      <a:pt x="131" y="173"/>
                      <a:pt x="162" y="183"/>
                      <a:pt x="169" y="184"/>
                    </a:cubicBezTo>
                    <a:cubicBezTo>
                      <a:pt x="178" y="186"/>
                      <a:pt x="193" y="176"/>
                      <a:pt x="196" y="165"/>
                    </a:cubicBezTo>
                    <a:cubicBezTo>
                      <a:pt x="196" y="163"/>
                      <a:pt x="196" y="162"/>
                      <a:pt x="196" y="160"/>
                    </a:cubicBezTo>
                    <a:cubicBezTo>
                      <a:pt x="202" y="158"/>
                      <a:pt x="209" y="157"/>
                      <a:pt x="216" y="155"/>
                    </a:cubicBezTo>
                    <a:cubicBezTo>
                      <a:pt x="217" y="154"/>
                      <a:pt x="218" y="154"/>
                      <a:pt x="219" y="154"/>
                    </a:cubicBezTo>
                    <a:cubicBezTo>
                      <a:pt x="225" y="152"/>
                      <a:pt x="229" y="150"/>
                      <a:pt x="232" y="146"/>
                    </a:cubicBezTo>
                    <a:cubicBezTo>
                      <a:pt x="235" y="141"/>
                      <a:pt x="237" y="135"/>
                      <a:pt x="237" y="124"/>
                    </a:cubicBezTo>
                    <a:lnTo>
                      <a:pt x="235" y="113"/>
                    </a:lnTo>
                    <a:close/>
                    <a:moveTo>
                      <a:pt x="193" y="75"/>
                    </a:moveTo>
                    <a:cubicBezTo>
                      <a:pt x="194" y="79"/>
                      <a:pt x="194" y="83"/>
                      <a:pt x="194" y="87"/>
                    </a:cubicBezTo>
                    <a:cubicBezTo>
                      <a:pt x="196" y="96"/>
                      <a:pt x="198" y="108"/>
                      <a:pt x="200" y="123"/>
                    </a:cubicBezTo>
                    <a:cubicBezTo>
                      <a:pt x="199" y="123"/>
                      <a:pt x="197" y="123"/>
                      <a:pt x="196" y="124"/>
                    </a:cubicBezTo>
                    <a:cubicBezTo>
                      <a:pt x="196" y="111"/>
                      <a:pt x="195" y="99"/>
                      <a:pt x="194" y="87"/>
                    </a:cubicBezTo>
                    <a:cubicBezTo>
                      <a:pt x="194" y="82"/>
                      <a:pt x="193" y="78"/>
                      <a:pt x="193" y="75"/>
                    </a:cubicBezTo>
                    <a:cubicBezTo>
                      <a:pt x="192" y="73"/>
                      <a:pt x="192" y="72"/>
                      <a:pt x="192" y="70"/>
                    </a:cubicBezTo>
                    <a:cubicBezTo>
                      <a:pt x="192" y="72"/>
                      <a:pt x="193" y="73"/>
                      <a:pt x="193" y="7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chemeClr val="bg1">
                      <a:gamma/>
                      <a:shade val="85882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6350" cap="flat" cmpd="sng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78" name="Freeform 242"/>
              <p:cNvSpPr/>
              <p:nvPr/>
            </p:nvSpPr>
            <p:spPr bwMode="gray">
              <a:xfrm>
                <a:off x="2079" y="1200"/>
                <a:ext cx="87" cy="54"/>
              </a:xfrm>
              <a:custGeom>
                <a:avLst/>
                <a:gdLst>
                  <a:gd name="T0" fmla="*/ 30 w 66"/>
                  <a:gd name="T1" fmla="*/ 39 h 41"/>
                  <a:gd name="T2" fmla="*/ 10 w 66"/>
                  <a:gd name="T3" fmla="*/ 23 h 41"/>
                  <a:gd name="T4" fmla="*/ 16 w 66"/>
                  <a:gd name="T5" fmla="*/ 13 h 41"/>
                  <a:gd name="T6" fmla="*/ 54 w 66"/>
                  <a:gd name="T7" fmla="*/ 16 h 41"/>
                  <a:gd name="T8" fmla="*/ 57 w 66"/>
                  <a:gd name="T9" fmla="*/ 29 h 41"/>
                  <a:gd name="T10" fmla="*/ 30 w 66"/>
                  <a:gd name="T11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41">
                    <a:moveTo>
                      <a:pt x="30" y="39"/>
                    </a:moveTo>
                    <a:cubicBezTo>
                      <a:pt x="14" y="37"/>
                      <a:pt x="0" y="25"/>
                      <a:pt x="10" y="23"/>
                    </a:cubicBezTo>
                    <a:cubicBezTo>
                      <a:pt x="17" y="21"/>
                      <a:pt x="13" y="15"/>
                      <a:pt x="16" y="13"/>
                    </a:cubicBezTo>
                    <a:cubicBezTo>
                      <a:pt x="19" y="10"/>
                      <a:pt x="54" y="0"/>
                      <a:pt x="54" y="16"/>
                    </a:cubicBezTo>
                    <a:cubicBezTo>
                      <a:pt x="54" y="21"/>
                      <a:pt x="48" y="25"/>
                      <a:pt x="57" y="29"/>
                    </a:cubicBezTo>
                    <a:cubicBezTo>
                      <a:pt x="66" y="33"/>
                      <a:pt x="46" y="41"/>
                      <a:pt x="30" y="39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0" cap="flat" cmpd="sng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79" name="Freeform 243"/>
              <p:cNvSpPr/>
              <p:nvPr/>
            </p:nvSpPr>
            <p:spPr bwMode="gray">
              <a:xfrm>
                <a:off x="1973" y="1424"/>
                <a:ext cx="209" cy="237"/>
              </a:xfrm>
              <a:custGeom>
                <a:avLst/>
                <a:gdLst>
                  <a:gd name="T0" fmla="*/ 159 w 159"/>
                  <a:gd name="T1" fmla="*/ 6 h 180"/>
                  <a:gd name="T2" fmla="*/ 132 w 159"/>
                  <a:gd name="T3" fmla="*/ 21 h 180"/>
                  <a:gd name="T4" fmla="*/ 81 w 159"/>
                  <a:gd name="T5" fmla="*/ 11 h 180"/>
                  <a:gd name="T6" fmla="*/ 72 w 159"/>
                  <a:gd name="T7" fmla="*/ 0 h 180"/>
                  <a:gd name="T8" fmla="*/ 68 w 159"/>
                  <a:gd name="T9" fmla="*/ 19 h 180"/>
                  <a:gd name="T10" fmla="*/ 17 w 159"/>
                  <a:gd name="T11" fmla="*/ 32 h 180"/>
                  <a:gd name="T12" fmla="*/ 1 w 159"/>
                  <a:gd name="T13" fmla="*/ 55 h 180"/>
                  <a:gd name="T14" fmla="*/ 1 w 159"/>
                  <a:gd name="T15" fmla="*/ 145 h 180"/>
                  <a:gd name="T16" fmla="*/ 36 w 159"/>
                  <a:gd name="T17" fmla="*/ 156 h 180"/>
                  <a:gd name="T18" fmla="*/ 43 w 159"/>
                  <a:gd name="T19" fmla="*/ 145 h 180"/>
                  <a:gd name="T20" fmla="*/ 42 w 159"/>
                  <a:gd name="T21" fmla="*/ 73 h 180"/>
                  <a:gd name="T22" fmla="*/ 42 w 159"/>
                  <a:gd name="T23" fmla="*/ 73 h 180"/>
                  <a:gd name="T24" fmla="*/ 42 w 159"/>
                  <a:gd name="T25" fmla="*/ 72 h 180"/>
                  <a:gd name="T26" fmla="*/ 42 w 159"/>
                  <a:gd name="T27" fmla="*/ 66 h 180"/>
                  <a:gd name="T28" fmla="*/ 42 w 159"/>
                  <a:gd name="T29" fmla="*/ 64 h 180"/>
                  <a:gd name="T30" fmla="*/ 42 w 159"/>
                  <a:gd name="T31" fmla="*/ 63 h 180"/>
                  <a:gd name="T32" fmla="*/ 59 w 159"/>
                  <a:gd name="T33" fmla="*/ 41 h 180"/>
                  <a:gd name="T34" fmla="*/ 103 w 159"/>
                  <a:gd name="T35" fmla="*/ 30 h 180"/>
                  <a:gd name="T36" fmla="*/ 103 w 159"/>
                  <a:gd name="T37" fmla="*/ 30 h 180"/>
                  <a:gd name="T38" fmla="*/ 59 w 159"/>
                  <a:gd name="T39" fmla="*/ 41 h 180"/>
                  <a:gd name="T40" fmla="*/ 42 w 159"/>
                  <a:gd name="T41" fmla="*/ 63 h 180"/>
                  <a:gd name="T42" fmla="*/ 42 w 159"/>
                  <a:gd name="T43" fmla="*/ 71 h 180"/>
                  <a:gd name="T44" fmla="*/ 42 w 159"/>
                  <a:gd name="T45" fmla="*/ 72 h 180"/>
                  <a:gd name="T46" fmla="*/ 42 w 159"/>
                  <a:gd name="T47" fmla="*/ 77 h 180"/>
                  <a:gd name="T48" fmla="*/ 42 w 159"/>
                  <a:gd name="T49" fmla="*/ 77 h 180"/>
                  <a:gd name="T50" fmla="*/ 43 w 159"/>
                  <a:gd name="T51" fmla="*/ 154 h 180"/>
                  <a:gd name="T52" fmla="*/ 43 w 159"/>
                  <a:gd name="T53" fmla="*/ 154 h 180"/>
                  <a:gd name="T54" fmla="*/ 43 w 159"/>
                  <a:gd name="T55" fmla="*/ 157 h 180"/>
                  <a:gd name="T56" fmla="*/ 84 w 159"/>
                  <a:gd name="T57" fmla="*/ 157 h 180"/>
                  <a:gd name="T58" fmla="*/ 85 w 159"/>
                  <a:gd name="T59" fmla="*/ 77 h 180"/>
                  <a:gd name="T60" fmla="*/ 89 w 159"/>
                  <a:gd name="T61" fmla="*/ 69 h 180"/>
                  <a:gd name="T62" fmla="*/ 141 w 159"/>
                  <a:gd name="T63" fmla="*/ 55 h 180"/>
                  <a:gd name="T64" fmla="*/ 159 w 159"/>
                  <a:gd name="T65" fmla="*/ 25 h 180"/>
                  <a:gd name="T66" fmla="*/ 159 w 159"/>
                  <a:gd name="T67" fmla="*/ 8 h 180"/>
                  <a:gd name="T68" fmla="*/ 159 w 159"/>
                  <a:gd name="T69" fmla="*/ 6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9" h="180">
                    <a:moveTo>
                      <a:pt x="159" y="6"/>
                    </a:moveTo>
                    <a:cubicBezTo>
                      <a:pt x="156" y="17"/>
                      <a:pt x="140" y="23"/>
                      <a:pt x="132" y="21"/>
                    </a:cubicBezTo>
                    <a:cubicBezTo>
                      <a:pt x="124" y="20"/>
                      <a:pt x="94" y="14"/>
                      <a:pt x="81" y="11"/>
                    </a:cubicBezTo>
                    <a:cubicBezTo>
                      <a:pt x="75" y="10"/>
                      <a:pt x="73" y="5"/>
                      <a:pt x="72" y="0"/>
                    </a:cubicBezTo>
                    <a:cubicBezTo>
                      <a:pt x="72" y="19"/>
                      <a:pt x="72" y="18"/>
                      <a:pt x="68" y="19"/>
                    </a:cubicBezTo>
                    <a:cubicBezTo>
                      <a:pt x="68" y="19"/>
                      <a:pt x="28" y="28"/>
                      <a:pt x="17" y="32"/>
                    </a:cubicBezTo>
                    <a:cubicBezTo>
                      <a:pt x="7" y="36"/>
                      <a:pt x="2" y="42"/>
                      <a:pt x="1" y="55"/>
                    </a:cubicBezTo>
                    <a:cubicBezTo>
                      <a:pt x="1" y="55"/>
                      <a:pt x="0" y="135"/>
                      <a:pt x="1" y="145"/>
                    </a:cubicBezTo>
                    <a:cubicBezTo>
                      <a:pt x="2" y="163"/>
                      <a:pt x="25" y="165"/>
                      <a:pt x="36" y="156"/>
                    </a:cubicBezTo>
                    <a:cubicBezTo>
                      <a:pt x="39" y="153"/>
                      <a:pt x="43" y="149"/>
                      <a:pt x="43" y="145"/>
                    </a:cubicBezTo>
                    <a:cubicBezTo>
                      <a:pt x="42" y="130"/>
                      <a:pt x="42" y="102"/>
                      <a:pt x="42" y="73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2" y="73"/>
                      <a:pt x="42" y="72"/>
                      <a:pt x="42" y="72"/>
                    </a:cubicBezTo>
                    <a:cubicBezTo>
                      <a:pt x="42" y="70"/>
                      <a:pt x="42" y="68"/>
                      <a:pt x="42" y="66"/>
                    </a:cubicBezTo>
                    <a:cubicBezTo>
                      <a:pt x="42" y="65"/>
                      <a:pt x="42" y="65"/>
                      <a:pt x="42" y="64"/>
                    </a:cubicBezTo>
                    <a:cubicBezTo>
                      <a:pt x="42" y="64"/>
                      <a:pt x="42" y="63"/>
                      <a:pt x="42" y="63"/>
                    </a:cubicBezTo>
                    <a:cubicBezTo>
                      <a:pt x="43" y="50"/>
                      <a:pt x="48" y="44"/>
                      <a:pt x="59" y="41"/>
                    </a:cubicBezTo>
                    <a:cubicBezTo>
                      <a:pt x="68" y="37"/>
                      <a:pt x="101" y="30"/>
                      <a:pt x="103" y="30"/>
                    </a:cubicBezTo>
                    <a:cubicBezTo>
                      <a:pt x="107" y="28"/>
                      <a:pt x="107" y="28"/>
                      <a:pt x="103" y="30"/>
                    </a:cubicBezTo>
                    <a:cubicBezTo>
                      <a:pt x="101" y="30"/>
                      <a:pt x="68" y="37"/>
                      <a:pt x="59" y="41"/>
                    </a:cubicBezTo>
                    <a:cubicBezTo>
                      <a:pt x="48" y="44"/>
                      <a:pt x="43" y="50"/>
                      <a:pt x="42" y="63"/>
                    </a:cubicBezTo>
                    <a:cubicBezTo>
                      <a:pt x="42" y="64"/>
                      <a:pt x="42" y="70"/>
                      <a:pt x="42" y="71"/>
                    </a:cubicBezTo>
                    <a:cubicBezTo>
                      <a:pt x="42" y="71"/>
                      <a:pt x="42" y="71"/>
                      <a:pt x="42" y="72"/>
                    </a:cubicBezTo>
                    <a:cubicBezTo>
                      <a:pt x="42" y="72"/>
                      <a:pt x="42" y="74"/>
                      <a:pt x="42" y="77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3" y="154"/>
                      <a:pt x="43" y="154"/>
                      <a:pt x="43" y="154"/>
                    </a:cubicBezTo>
                    <a:cubicBezTo>
                      <a:pt x="42" y="154"/>
                      <a:pt x="43" y="154"/>
                      <a:pt x="43" y="154"/>
                    </a:cubicBezTo>
                    <a:cubicBezTo>
                      <a:pt x="43" y="155"/>
                      <a:pt x="43" y="156"/>
                      <a:pt x="43" y="157"/>
                    </a:cubicBezTo>
                    <a:cubicBezTo>
                      <a:pt x="44" y="180"/>
                      <a:pt x="84" y="177"/>
                      <a:pt x="84" y="157"/>
                    </a:cubicBezTo>
                    <a:cubicBezTo>
                      <a:pt x="84" y="142"/>
                      <a:pt x="85" y="80"/>
                      <a:pt x="85" y="77"/>
                    </a:cubicBezTo>
                    <a:cubicBezTo>
                      <a:pt x="85" y="74"/>
                      <a:pt x="87" y="70"/>
                      <a:pt x="89" y="69"/>
                    </a:cubicBezTo>
                    <a:cubicBezTo>
                      <a:pt x="91" y="69"/>
                      <a:pt x="136" y="57"/>
                      <a:pt x="141" y="55"/>
                    </a:cubicBezTo>
                    <a:cubicBezTo>
                      <a:pt x="153" y="52"/>
                      <a:pt x="159" y="47"/>
                      <a:pt x="159" y="25"/>
                    </a:cubicBezTo>
                    <a:cubicBezTo>
                      <a:pt x="159" y="8"/>
                      <a:pt x="159" y="8"/>
                      <a:pt x="159" y="8"/>
                    </a:cubicBezTo>
                    <a:cubicBezTo>
                      <a:pt x="159" y="7"/>
                      <a:pt x="159" y="7"/>
                      <a:pt x="159" y="6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chemeClr val="bg1">
                      <a:gamma/>
                      <a:shade val="85882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6350" cap="flat" cmpd="sng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0" name="Freeform 244"/>
              <p:cNvSpPr/>
              <p:nvPr/>
            </p:nvSpPr>
            <p:spPr bwMode="gray">
              <a:xfrm>
                <a:off x="2089" y="1378"/>
                <a:ext cx="119" cy="71"/>
              </a:xfrm>
              <a:custGeom>
                <a:avLst/>
                <a:gdLst>
                  <a:gd name="T0" fmla="*/ 75 w 91"/>
                  <a:gd name="T1" fmla="*/ 0 h 54"/>
                  <a:gd name="T2" fmla="*/ 28 w 91"/>
                  <a:gd name="T3" fmla="*/ 14 h 54"/>
                  <a:gd name="T4" fmla="*/ 40 w 91"/>
                  <a:gd name="T5" fmla="*/ 46 h 54"/>
                  <a:gd name="T6" fmla="*/ 91 w 91"/>
                  <a:gd name="T7" fmla="*/ 3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" h="54">
                    <a:moveTo>
                      <a:pt x="75" y="0"/>
                    </a:moveTo>
                    <a:cubicBezTo>
                      <a:pt x="61" y="4"/>
                      <a:pt x="45" y="8"/>
                      <a:pt x="28" y="14"/>
                    </a:cubicBezTo>
                    <a:cubicBezTo>
                      <a:pt x="0" y="22"/>
                      <a:pt x="17" y="54"/>
                      <a:pt x="40" y="46"/>
                    </a:cubicBezTo>
                    <a:cubicBezTo>
                      <a:pt x="44" y="44"/>
                      <a:pt x="66" y="38"/>
                      <a:pt x="91" y="32"/>
                    </a:cubicBezTo>
                  </a:path>
                </a:pathLst>
              </a:custGeom>
              <a:noFill/>
              <a:ln w="6350" cap="flat" cmpd="sng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1" name="Oval 245"/>
              <p:cNvSpPr>
                <a:spLocks noChangeArrowheads="1"/>
              </p:cNvSpPr>
              <p:nvPr/>
            </p:nvSpPr>
            <p:spPr bwMode="gray">
              <a:xfrm flipH="1">
                <a:off x="2069" y="1129"/>
                <a:ext cx="105" cy="105"/>
              </a:xfrm>
              <a:prstGeom prst="ellipse">
                <a:avLst/>
              </a:prstGeom>
              <a:solidFill>
                <a:schemeClr val="bg1"/>
              </a:solidFill>
              <a:ln w="6350" algn="ctr">
                <a:solidFill>
                  <a:srgbClr val="00000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44" name="Group 246"/>
            <p:cNvGrpSpPr/>
            <p:nvPr/>
          </p:nvGrpSpPr>
          <p:grpSpPr bwMode="auto">
            <a:xfrm flipH="1">
              <a:off x="2162" y="2853"/>
              <a:ext cx="652" cy="398"/>
              <a:chOff x="1977" y="2705"/>
              <a:chExt cx="897" cy="548"/>
            </a:xfrm>
          </p:grpSpPr>
          <p:sp>
            <p:nvSpPr>
              <p:cNvPr id="165" name="Freeform 247"/>
              <p:cNvSpPr/>
              <p:nvPr/>
            </p:nvSpPr>
            <p:spPr bwMode="gray">
              <a:xfrm>
                <a:off x="1977" y="2787"/>
                <a:ext cx="45" cy="321"/>
              </a:xfrm>
              <a:custGeom>
                <a:avLst/>
                <a:gdLst>
                  <a:gd name="T0" fmla="*/ 12 w 12"/>
                  <a:gd name="T1" fmla="*/ 87 h 87"/>
                  <a:gd name="T2" fmla="*/ 0 w 12"/>
                  <a:gd name="T3" fmla="*/ 83 h 87"/>
                  <a:gd name="T4" fmla="*/ 0 w 12"/>
                  <a:gd name="T5" fmla="*/ 0 h 87"/>
                  <a:gd name="T6" fmla="*/ 12 w 12"/>
                  <a:gd name="T7" fmla="*/ 3 h 87"/>
                  <a:gd name="T8" fmla="*/ 12 w 12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7">
                    <a:moveTo>
                      <a:pt x="12" y="87"/>
                    </a:moveTo>
                    <a:lnTo>
                      <a:pt x="0" y="83"/>
                    </a:lnTo>
                    <a:lnTo>
                      <a:pt x="0" y="0"/>
                    </a:lnTo>
                    <a:lnTo>
                      <a:pt x="12" y="3"/>
                    </a:lnTo>
                    <a:lnTo>
                      <a:pt x="12" y="87"/>
                    </a:lnTo>
                    <a:close/>
                  </a:path>
                </a:pathLst>
              </a:custGeom>
              <a:solidFill>
                <a:srgbClr val="663300"/>
              </a:solidFill>
              <a:ln w="6350" cap="flat" cmpd="sng">
                <a:solidFill>
                  <a:srgbClr val="6633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6" name="Freeform 248"/>
              <p:cNvSpPr/>
              <p:nvPr/>
            </p:nvSpPr>
            <p:spPr bwMode="gray">
              <a:xfrm>
                <a:off x="2022" y="2787"/>
                <a:ext cx="46" cy="321"/>
              </a:xfrm>
              <a:custGeom>
                <a:avLst/>
                <a:gdLst>
                  <a:gd name="T0" fmla="*/ 0 w 12"/>
                  <a:gd name="T1" fmla="*/ 87 h 87"/>
                  <a:gd name="T2" fmla="*/ 12 w 12"/>
                  <a:gd name="T3" fmla="*/ 83 h 87"/>
                  <a:gd name="T4" fmla="*/ 12 w 12"/>
                  <a:gd name="T5" fmla="*/ 0 h 87"/>
                  <a:gd name="T6" fmla="*/ 0 w 12"/>
                  <a:gd name="T7" fmla="*/ 3 h 87"/>
                  <a:gd name="T8" fmla="*/ 0 w 12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7">
                    <a:moveTo>
                      <a:pt x="0" y="87"/>
                    </a:moveTo>
                    <a:lnTo>
                      <a:pt x="12" y="83"/>
                    </a:lnTo>
                    <a:lnTo>
                      <a:pt x="12" y="0"/>
                    </a:lnTo>
                    <a:lnTo>
                      <a:pt x="0" y="3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482400"/>
              </a:solidFill>
              <a:ln w="6350" cap="flat" cmpd="sng">
                <a:solidFill>
                  <a:srgbClr val="6633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7" name="Freeform 249"/>
              <p:cNvSpPr/>
              <p:nvPr/>
            </p:nvSpPr>
            <p:spPr bwMode="gray">
              <a:xfrm>
                <a:off x="2574" y="2932"/>
                <a:ext cx="45" cy="321"/>
              </a:xfrm>
              <a:custGeom>
                <a:avLst/>
                <a:gdLst>
                  <a:gd name="T0" fmla="*/ 0 w 12"/>
                  <a:gd name="T1" fmla="*/ 87 h 87"/>
                  <a:gd name="T2" fmla="*/ 12 w 12"/>
                  <a:gd name="T3" fmla="*/ 84 h 87"/>
                  <a:gd name="T4" fmla="*/ 12 w 12"/>
                  <a:gd name="T5" fmla="*/ 0 h 87"/>
                  <a:gd name="T6" fmla="*/ 0 w 12"/>
                  <a:gd name="T7" fmla="*/ 3 h 87"/>
                  <a:gd name="T8" fmla="*/ 0 w 12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7">
                    <a:moveTo>
                      <a:pt x="0" y="87"/>
                    </a:moveTo>
                    <a:lnTo>
                      <a:pt x="12" y="84"/>
                    </a:lnTo>
                    <a:lnTo>
                      <a:pt x="12" y="0"/>
                    </a:lnTo>
                    <a:lnTo>
                      <a:pt x="0" y="3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663300"/>
              </a:solidFill>
              <a:ln w="6350" cap="flat" cmpd="sng">
                <a:solidFill>
                  <a:srgbClr val="6633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8" name="Freeform 250"/>
              <p:cNvSpPr/>
              <p:nvPr/>
            </p:nvSpPr>
            <p:spPr bwMode="gray">
              <a:xfrm>
                <a:off x="2529" y="2932"/>
                <a:ext cx="45" cy="321"/>
              </a:xfrm>
              <a:custGeom>
                <a:avLst/>
                <a:gdLst>
                  <a:gd name="T0" fmla="*/ 12 w 12"/>
                  <a:gd name="T1" fmla="*/ 87 h 87"/>
                  <a:gd name="T2" fmla="*/ 0 w 12"/>
                  <a:gd name="T3" fmla="*/ 84 h 87"/>
                  <a:gd name="T4" fmla="*/ 0 w 12"/>
                  <a:gd name="T5" fmla="*/ 0 h 87"/>
                  <a:gd name="T6" fmla="*/ 12 w 12"/>
                  <a:gd name="T7" fmla="*/ 3 h 87"/>
                  <a:gd name="T8" fmla="*/ 12 w 12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7">
                    <a:moveTo>
                      <a:pt x="12" y="87"/>
                    </a:moveTo>
                    <a:lnTo>
                      <a:pt x="0" y="84"/>
                    </a:lnTo>
                    <a:lnTo>
                      <a:pt x="0" y="0"/>
                    </a:lnTo>
                    <a:lnTo>
                      <a:pt x="12" y="3"/>
                    </a:lnTo>
                    <a:lnTo>
                      <a:pt x="12" y="87"/>
                    </a:lnTo>
                    <a:close/>
                  </a:path>
                </a:pathLst>
              </a:custGeom>
              <a:solidFill>
                <a:srgbClr val="663300"/>
              </a:solidFill>
              <a:ln w="6350" cap="flat" cmpd="sng">
                <a:solidFill>
                  <a:srgbClr val="6633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9" name="Freeform 251"/>
              <p:cNvSpPr/>
              <p:nvPr/>
            </p:nvSpPr>
            <p:spPr bwMode="gray">
              <a:xfrm>
                <a:off x="2829" y="2866"/>
                <a:ext cx="45" cy="321"/>
              </a:xfrm>
              <a:custGeom>
                <a:avLst/>
                <a:gdLst>
                  <a:gd name="T0" fmla="*/ 0 w 12"/>
                  <a:gd name="T1" fmla="*/ 87 h 87"/>
                  <a:gd name="T2" fmla="*/ 12 w 12"/>
                  <a:gd name="T3" fmla="*/ 84 h 87"/>
                  <a:gd name="T4" fmla="*/ 12 w 12"/>
                  <a:gd name="T5" fmla="*/ 0 h 87"/>
                  <a:gd name="T6" fmla="*/ 0 w 12"/>
                  <a:gd name="T7" fmla="*/ 4 h 87"/>
                  <a:gd name="T8" fmla="*/ 0 w 12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7">
                    <a:moveTo>
                      <a:pt x="0" y="87"/>
                    </a:moveTo>
                    <a:lnTo>
                      <a:pt x="12" y="84"/>
                    </a:lnTo>
                    <a:lnTo>
                      <a:pt x="12" y="0"/>
                    </a:lnTo>
                    <a:lnTo>
                      <a:pt x="0" y="4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663300"/>
              </a:solidFill>
              <a:ln w="6350" cap="flat" cmpd="sng">
                <a:solidFill>
                  <a:srgbClr val="6633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70" name="Freeform 252"/>
              <p:cNvSpPr/>
              <p:nvPr/>
            </p:nvSpPr>
            <p:spPr bwMode="gray">
              <a:xfrm>
                <a:off x="2780" y="2866"/>
                <a:ext cx="49" cy="321"/>
              </a:xfrm>
              <a:custGeom>
                <a:avLst/>
                <a:gdLst>
                  <a:gd name="T0" fmla="*/ 13 w 13"/>
                  <a:gd name="T1" fmla="*/ 87 h 87"/>
                  <a:gd name="T2" fmla="*/ 0 w 13"/>
                  <a:gd name="T3" fmla="*/ 84 h 87"/>
                  <a:gd name="T4" fmla="*/ 0 w 13"/>
                  <a:gd name="T5" fmla="*/ 0 h 87"/>
                  <a:gd name="T6" fmla="*/ 13 w 13"/>
                  <a:gd name="T7" fmla="*/ 4 h 87"/>
                  <a:gd name="T8" fmla="*/ 13 w 13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87">
                    <a:moveTo>
                      <a:pt x="13" y="87"/>
                    </a:moveTo>
                    <a:lnTo>
                      <a:pt x="0" y="84"/>
                    </a:lnTo>
                    <a:lnTo>
                      <a:pt x="0" y="0"/>
                    </a:lnTo>
                    <a:lnTo>
                      <a:pt x="13" y="4"/>
                    </a:lnTo>
                    <a:lnTo>
                      <a:pt x="13" y="87"/>
                    </a:lnTo>
                    <a:close/>
                  </a:path>
                </a:pathLst>
              </a:custGeom>
              <a:solidFill>
                <a:srgbClr val="482400"/>
              </a:solidFill>
              <a:ln w="6350" cap="flat" cmpd="sng">
                <a:solidFill>
                  <a:srgbClr val="6633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71" name="Freeform 253"/>
              <p:cNvSpPr/>
              <p:nvPr/>
            </p:nvSpPr>
            <p:spPr bwMode="gray">
              <a:xfrm>
                <a:off x="2277" y="2705"/>
                <a:ext cx="45" cy="322"/>
              </a:xfrm>
              <a:custGeom>
                <a:avLst/>
                <a:gdLst>
                  <a:gd name="T0" fmla="*/ 12 w 12"/>
                  <a:gd name="T1" fmla="*/ 87 h 87"/>
                  <a:gd name="T2" fmla="*/ 0 w 12"/>
                  <a:gd name="T3" fmla="*/ 84 h 87"/>
                  <a:gd name="T4" fmla="*/ 0 w 12"/>
                  <a:gd name="T5" fmla="*/ 0 h 87"/>
                  <a:gd name="T6" fmla="*/ 12 w 12"/>
                  <a:gd name="T7" fmla="*/ 3 h 87"/>
                  <a:gd name="T8" fmla="*/ 12 w 12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7">
                    <a:moveTo>
                      <a:pt x="12" y="87"/>
                    </a:moveTo>
                    <a:lnTo>
                      <a:pt x="0" y="84"/>
                    </a:lnTo>
                    <a:lnTo>
                      <a:pt x="0" y="0"/>
                    </a:lnTo>
                    <a:lnTo>
                      <a:pt x="12" y="3"/>
                    </a:lnTo>
                    <a:lnTo>
                      <a:pt x="12" y="87"/>
                    </a:lnTo>
                    <a:close/>
                  </a:path>
                </a:pathLst>
              </a:custGeom>
              <a:solidFill>
                <a:srgbClr val="FFFFFF"/>
              </a:solidFill>
              <a:ln w="6350" cap="flat" cmpd="sng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72" name="Freeform 254"/>
              <p:cNvSpPr/>
              <p:nvPr/>
            </p:nvSpPr>
            <p:spPr bwMode="gray">
              <a:xfrm>
                <a:off x="2277" y="2717"/>
                <a:ext cx="45" cy="322"/>
              </a:xfrm>
              <a:custGeom>
                <a:avLst/>
                <a:gdLst>
                  <a:gd name="T0" fmla="*/ 0 w 12"/>
                  <a:gd name="T1" fmla="*/ 87 h 87"/>
                  <a:gd name="T2" fmla="*/ 12 w 12"/>
                  <a:gd name="T3" fmla="*/ 84 h 87"/>
                  <a:gd name="T4" fmla="*/ 12 w 12"/>
                  <a:gd name="T5" fmla="*/ 0 h 87"/>
                  <a:gd name="T6" fmla="*/ 0 w 12"/>
                  <a:gd name="T7" fmla="*/ 4 h 87"/>
                  <a:gd name="T8" fmla="*/ 0 w 12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7">
                    <a:moveTo>
                      <a:pt x="0" y="87"/>
                    </a:moveTo>
                    <a:lnTo>
                      <a:pt x="12" y="84"/>
                    </a:lnTo>
                    <a:lnTo>
                      <a:pt x="12" y="0"/>
                    </a:lnTo>
                    <a:lnTo>
                      <a:pt x="0" y="4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482400"/>
              </a:solidFill>
              <a:ln w="6350" cap="flat" cmpd="sng">
                <a:solidFill>
                  <a:srgbClr val="6633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73" name="Freeform 255"/>
              <p:cNvSpPr/>
              <p:nvPr/>
            </p:nvSpPr>
            <p:spPr bwMode="gray">
              <a:xfrm>
                <a:off x="2235" y="2717"/>
                <a:ext cx="42" cy="322"/>
              </a:xfrm>
              <a:custGeom>
                <a:avLst/>
                <a:gdLst>
                  <a:gd name="T0" fmla="*/ 12 w 12"/>
                  <a:gd name="T1" fmla="*/ 87 h 87"/>
                  <a:gd name="T2" fmla="*/ 0 w 12"/>
                  <a:gd name="T3" fmla="*/ 84 h 87"/>
                  <a:gd name="T4" fmla="*/ 0 w 12"/>
                  <a:gd name="T5" fmla="*/ 0 h 87"/>
                  <a:gd name="T6" fmla="*/ 12 w 12"/>
                  <a:gd name="T7" fmla="*/ 4 h 87"/>
                  <a:gd name="T8" fmla="*/ 12 w 12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7">
                    <a:moveTo>
                      <a:pt x="12" y="87"/>
                    </a:moveTo>
                    <a:lnTo>
                      <a:pt x="0" y="84"/>
                    </a:lnTo>
                    <a:lnTo>
                      <a:pt x="0" y="0"/>
                    </a:lnTo>
                    <a:lnTo>
                      <a:pt x="12" y="4"/>
                    </a:lnTo>
                    <a:lnTo>
                      <a:pt x="12" y="87"/>
                    </a:lnTo>
                    <a:close/>
                  </a:path>
                </a:pathLst>
              </a:custGeom>
              <a:solidFill>
                <a:srgbClr val="663300"/>
              </a:solidFill>
              <a:ln w="6350" cap="flat" cmpd="sng">
                <a:solidFill>
                  <a:srgbClr val="6633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74" name="Freeform 256"/>
              <p:cNvSpPr/>
              <p:nvPr/>
            </p:nvSpPr>
            <p:spPr bwMode="gray">
              <a:xfrm>
                <a:off x="1977" y="2787"/>
                <a:ext cx="597" cy="206"/>
              </a:xfrm>
              <a:custGeom>
                <a:avLst/>
                <a:gdLst>
                  <a:gd name="T0" fmla="*/ 161 w 161"/>
                  <a:gd name="T1" fmla="*/ 43 h 56"/>
                  <a:gd name="T2" fmla="*/ 161 w 161"/>
                  <a:gd name="T3" fmla="*/ 56 h 56"/>
                  <a:gd name="T4" fmla="*/ 0 w 161"/>
                  <a:gd name="T5" fmla="*/ 12 h 56"/>
                  <a:gd name="T6" fmla="*/ 0 w 161"/>
                  <a:gd name="T7" fmla="*/ 0 h 56"/>
                  <a:gd name="T8" fmla="*/ 161 w 161"/>
                  <a:gd name="T9" fmla="*/ 4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56">
                    <a:moveTo>
                      <a:pt x="161" y="43"/>
                    </a:moveTo>
                    <a:lnTo>
                      <a:pt x="161" y="5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161" y="43"/>
                    </a:lnTo>
                    <a:close/>
                  </a:path>
                </a:pathLst>
              </a:custGeom>
              <a:solidFill>
                <a:srgbClr val="663300"/>
              </a:solidFill>
              <a:ln w="6350" cap="flat" cmpd="sng">
                <a:solidFill>
                  <a:srgbClr val="6633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75" name="Freeform 257"/>
              <p:cNvSpPr/>
              <p:nvPr/>
            </p:nvSpPr>
            <p:spPr bwMode="gray">
              <a:xfrm>
                <a:off x="2574" y="2866"/>
                <a:ext cx="300" cy="127"/>
              </a:xfrm>
              <a:custGeom>
                <a:avLst/>
                <a:gdLst>
                  <a:gd name="T0" fmla="*/ 81 w 81"/>
                  <a:gd name="T1" fmla="*/ 0 h 35"/>
                  <a:gd name="T2" fmla="*/ 81 w 81"/>
                  <a:gd name="T3" fmla="*/ 13 h 35"/>
                  <a:gd name="T4" fmla="*/ 0 w 81"/>
                  <a:gd name="T5" fmla="*/ 35 h 35"/>
                  <a:gd name="T6" fmla="*/ 0 w 81"/>
                  <a:gd name="T7" fmla="*/ 22 h 35"/>
                  <a:gd name="T8" fmla="*/ 81 w 81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35">
                    <a:moveTo>
                      <a:pt x="81" y="0"/>
                    </a:moveTo>
                    <a:lnTo>
                      <a:pt x="81" y="13"/>
                    </a:lnTo>
                    <a:lnTo>
                      <a:pt x="0" y="35"/>
                    </a:lnTo>
                    <a:lnTo>
                      <a:pt x="0" y="22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663300"/>
              </a:solidFill>
              <a:ln w="6350" cap="flat" cmpd="sng">
                <a:solidFill>
                  <a:srgbClr val="6633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76" name="Freeform 258"/>
              <p:cNvSpPr/>
              <p:nvPr/>
            </p:nvSpPr>
            <p:spPr bwMode="gray">
              <a:xfrm>
                <a:off x="1977" y="2705"/>
                <a:ext cx="897" cy="240"/>
              </a:xfrm>
              <a:custGeom>
                <a:avLst/>
                <a:gdLst>
                  <a:gd name="T0" fmla="*/ 242 w 242"/>
                  <a:gd name="T1" fmla="*/ 43 h 65"/>
                  <a:gd name="T2" fmla="*/ 161 w 242"/>
                  <a:gd name="T3" fmla="*/ 22 h 65"/>
                  <a:gd name="T4" fmla="*/ 161 w 242"/>
                  <a:gd name="T5" fmla="*/ 22 h 65"/>
                  <a:gd name="T6" fmla="*/ 81 w 242"/>
                  <a:gd name="T7" fmla="*/ 0 h 65"/>
                  <a:gd name="T8" fmla="*/ 0 w 242"/>
                  <a:gd name="T9" fmla="*/ 22 h 65"/>
                  <a:gd name="T10" fmla="*/ 81 w 242"/>
                  <a:gd name="T11" fmla="*/ 44 h 65"/>
                  <a:gd name="T12" fmla="*/ 81 w 242"/>
                  <a:gd name="T13" fmla="*/ 44 h 65"/>
                  <a:gd name="T14" fmla="*/ 161 w 242"/>
                  <a:gd name="T15" fmla="*/ 65 h 65"/>
                  <a:gd name="T16" fmla="*/ 242 w 242"/>
                  <a:gd name="T17" fmla="*/ 4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2" h="65">
                    <a:moveTo>
                      <a:pt x="242" y="43"/>
                    </a:moveTo>
                    <a:lnTo>
                      <a:pt x="161" y="22"/>
                    </a:lnTo>
                    <a:lnTo>
                      <a:pt x="161" y="22"/>
                    </a:lnTo>
                    <a:lnTo>
                      <a:pt x="81" y="0"/>
                    </a:lnTo>
                    <a:lnTo>
                      <a:pt x="0" y="22"/>
                    </a:lnTo>
                    <a:lnTo>
                      <a:pt x="81" y="44"/>
                    </a:lnTo>
                    <a:lnTo>
                      <a:pt x="81" y="44"/>
                    </a:lnTo>
                    <a:lnTo>
                      <a:pt x="161" y="65"/>
                    </a:lnTo>
                    <a:lnTo>
                      <a:pt x="242" y="43"/>
                    </a:lnTo>
                    <a:close/>
                  </a:path>
                </a:pathLst>
              </a:custGeom>
              <a:solidFill>
                <a:srgbClr val="8E4700"/>
              </a:solidFill>
              <a:ln w="6350" cap="flat" cmpd="sng">
                <a:solidFill>
                  <a:srgbClr val="6633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45" name="Group 259"/>
            <p:cNvGrpSpPr/>
            <p:nvPr/>
          </p:nvGrpSpPr>
          <p:grpSpPr bwMode="auto">
            <a:xfrm flipH="1">
              <a:off x="1519" y="2847"/>
              <a:ext cx="866" cy="461"/>
              <a:chOff x="790" y="1889"/>
              <a:chExt cx="866" cy="461"/>
            </a:xfrm>
          </p:grpSpPr>
          <p:sp>
            <p:nvSpPr>
              <p:cNvPr id="154" name="Freeform 260"/>
              <p:cNvSpPr/>
              <p:nvPr/>
            </p:nvSpPr>
            <p:spPr bwMode="gray">
              <a:xfrm>
                <a:off x="1625" y="1949"/>
                <a:ext cx="31" cy="234"/>
              </a:xfrm>
              <a:custGeom>
                <a:avLst/>
                <a:gdLst>
                  <a:gd name="T0" fmla="*/ 0 w 12"/>
                  <a:gd name="T1" fmla="*/ 87 h 87"/>
                  <a:gd name="T2" fmla="*/ 12 w 12"/>
                  <a:gd name="T3" fmla="*/ 84 h 87"/>
                  <a:gd name="T4" fmla="*/ 12 w 12"/>
                  <a:gd name="T5" fmla="*/ 0 h 87"/>
                  <a:gd name="T6" fmla="*/ 0 w 12"/>
                  <a:gd name="T7" fmla="*/ 3 h 87"/>
                  <a:gd name="T8" fmla="*/ 0 w 12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7">
                    <a:moveTo>
                      <a:pt x="0" y="87"/>
                    </a:moveTo>
                    <a:lnTo>
                      <a:pt x="12" y="84"/>
                    </a:lnTo>
                    <a:lnTo>
                      <a:pt x="12" y="0"/>
                    </a:lnTo>
                    <a:lnTo>
                      <a:pt x="0" y="3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663300"/>
              </a:solidFill>
              <a:ln w="6350" cap="flat" cmpd="sng">
                <a:solidFill>
                  <a:srgbClr val="6633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55" name="Freeform 261"/>
              <p:cNvSpPr/>
              <p:nvPr/>
            </p:nvSpPr>
            <p:spPr bwMode="gray">
              <a:xfrm>
                <a:off x="1592" y="1949"/>
                <a:ext cx="33" cy="234"/>
              </a:xfrm>
              <a:custGeom>
                <a:avLst/>
                <a:gdLst>
                  <a:gd name="T0" fmla="*/ 12 w 12"/>
                  <a:gd name="T1" fmla="*/ 87 h 87"/>
                  <a:gd name="T2" fmla="*/ 0 w 12"/>
                  <a:gd name="T3" fmla="*/ 84 h 87"/>
                  <a:gd name="T4" fmla="*/ 0 w 12"/>
                  <a:gd name="T5" fmla="*/ 0 h 87"/>
                  <a:gd name="T6" fmla="*/ 12 w 12"/>
                  <a:gd name="T7" fmla="*/ 3 h 87"/>
                  <a:gd name="T8" fmla="*/ 12 w 12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7">
                    <a:moveTo>
                      <a:pt x="12" y="87"/>
                    </a:moveTo>
                    <a:lnTo>
                      <a:pt x="0" y="84"/>
                    </a:lnTo>
                    <a:lnTo>
                      <a:pt x="0" y="0"/>
                    </a:lnTo>
                    <a:lnTo>
                      <a:pt x="12" y="3"/>
                    </a:lnTo>
                    <a:lnTo>
                      <a:pt x="12" y="87"/>
                    </a:lnTo>
                    <a:close/>
                  </a:path>
                </a:pathLst>
              </a:custGeom>
              <a:solidFill>
                <a:srgbClr val="482400"/>
              </a:solidFill>
              <a:ln w="6350" cap="flat" cmpd="sng">
                <a:solidFill>
                  <a:srgbClr val="6633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56" name="Freeform 262"/>
              <p:cNvSpPr/>
              <p:nvPr/>
            </p:nvSpPr>
            <p:spPr bwMode="gray">
              <a:xfrm>
                <a:off x="973" y="2116"/>
                <a:ext cx="34" cy="234"/>
              </a:xfrm>
              <a:custGeom>
                <a:avLst/>
                <a:gdLst>
                  <a:gd name="T0" fmla="*/ 12 w 12"/>
                  <a:gd name="T1" fmla="*/ 87 h 87"/>
                  <a:gd name="T2" fmla="*/ 0 w 12"/>
                  <a:gd name="T3" fmla="*/ 84 h 87"/>
                  <a:gd name="T4" fmla="*/ 0 w 12"/>
                  <a:gd name="T5" fmla="*/ 0 h 87"/>
                  <a:gd name="T6" fmla="*/ 12 w 12"/>
                  <a:gd name="T7" fmla="*/ 4 h 87"/>
                  <a:gd name="T8" fmla="*/ 12 w 12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7">
                    <a:moveTo>
                      <a:pt x="12" y="87"/>
                    </a:moveTo>
                    <a:lnTo>
                      <a:pt x="0" y="84"/>
                    </a:lnTo>
                    <a:lnTo>
                      <a:pt x="0" y="0"/>
                    </a:lnTo>
                    <a:lnTo>
                      <a:pt x="12" y="4"/>
                    </a:lnTo>
                    <a:lnTo>
                      <a:pt x="12" y="87"/>
                    </a:lnTo>
                    <a:close/>
                  </a:path>
                </a:pathLst>
              </a:custGeom>
              <a:solidFill>
                <a:srgbClr val="663300"/>
              </a:solidFill>
              <a:ln w="6350" cap="flat" cmpd="sng">
                <a:solidFill>
                  <a:srgbClr val="6633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57" name="Freeform 263"/>
              <p:cNvSpPr/>
              <p:nvPr/>
            </p:nvSpPr>
            <p:spPr bwMode="gray">
              <a:xfrm>
                <a:off x="1007" y="2116"/>
                <a:ext cx="30" cy="234"/>
              </a:xfrm>
              <a:custGeom>
                <a:avLst/>
                <a:gdLst>
                  <a:gd name="T0" fmla="*/ 0 w 12"/>
                  <a:gd name="T1" fmla="*/ 87 h 87"/>
                  <a:gd name="T2" fmla="*/ 12 w 12"/>
                  <a:gd name="T3" fmla="*/ 84 h 87"/>
                  <a:gd name="T4" fmla="*/ 12 w 12"/>
                  <a:gd name="T5" fmla="*/ 0 h 87"/>
                  <a:gd name="T6" fmla="*/ 0 w 12"/>
                  <a:gd name="T7" fmla="*/ 4 h 87"/>
                  <a:gd name="T8" fmla="*/ 0 w 12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7">
                    <a:moveTo>
                      <a:pt x="0" y="87"/>
                    </a:moveTo>
                    <a:lnTo>
                      <a:pt x="12" y="84"/>
                    </a:lnTo>
                    <a:lnTo>
                      <a:pt x="12" y="0"/>
                    </a:lnTo>
                    <a:lnTo>
                      <a:pt x="0" y="4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663300"/>
              </a:solidFill>
              <a:ln w="6350" cap="flat" cmpd="sng">
                <a:solidFill>
                  <a:srgbClr val="6633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58" name="Freeform 264"/>
              <p:cNvSpPr/>
              <p:nvPr/>
            </p:nvSpPr>
            <p:spPr bwMode="gray">
              <a:xfrm>
                <a:off x="790" y="2066"/>
                <a:ext cx="33" cy="234"/>
              </a:xfrm>
              <a:custGeom>
                <a:avLst/>
                <a:gdLst>
                  <a:gd name="T0" fmla="*/ 12 w 12"/>
                  <a:gd name="T1" fmla="*/ 87 h 87"/>
                  <a:gd name="T2" fmla="*/ 0 w 12"/>
                  <a:gd name="T3" fmla="*/ 84 h 87"/>
                  <a:gd name="T4" fmla="*/ 0 w 12"/>
                  <a:gd name="T5" fmla="*/ 0 h 87"/>
                  <a:gd name="T6" fmla="*/ 12 w 12"/>
                  <a:gd name="T7" fmla="*/ 3 h 87"/>
                  <a:gd name="T8" fmla="*/ 12 w 12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7">
                    <a:moveTo>
                      <a:pt x="12" y="87"/>
                    </a:moveTo>
                    <a:lnTo>
                      <a:pt x="0" y="84"/>
                    </a:lnTo>
                    <a:lnTo>
                      <a:pt x="0" y="0"/>
                    </a:lnTo>
                    <a:lnTo>
                      <a:pt x="12" y="3"/>
                    </a:lnTo>
                    <a:lnTo>
                      <a:pt x="12" y="87"/>
                    </a:lnTo>
                    <a:close/>
                  </a:path>
                </a:pathLst>
              </a:custGeom>
              <a:solidFill>
                <a:srgbClr val="663300"/>
              </a:solidFill>
              <a:ln w="6350" cap="flat" cmpd="sng">
                <a:solidFill>
                  <a:srgbClr val="6633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59" name="Freeform 265"/>
              <p:cNvSpPr/>
              <p:nvPr/>
            </p:nvSpPr>
            <p:spPr bwMode="gray">
              <a:xfrm>
                <a:off x="823" y="2066"/>
                <a:ext cx="31" cy="234"/>
              </a:xfrm>
              <a:custGeom>
                <a:avLst/>
                <a:gdLst>
                  <a:gd name="T0" fmla="*/ 0 w 12"/>
                  <a:gd name="T1" fmla="*/ 87 h 87"/>
                  <a:gd name="T2" fmla="*/ 12 w 12"/>
                  <a:gd name="T3" fmla="*/ 84 h 87"/>
                  <a:gd name="T4" fmla="*/ 12 w 12"/>
                  <a:gd name="T5" fmla="*/ 0 h 87"/>
                  <a:gd name="T6" fmla="*/ 0 w 12"/>
                  <a:gd name="T7" fmla="*/ 3 h 87"/>
                  <a:gd name="T8" fmla="*/ 0 w 12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7">
                    <a:moveTo>
                      <a:pt x="0" y="87"/>
                    </a:moveTo>
                    <a:lnTo>
                      <a:pt x="12" y="84"/>
                    </a:lnTo>
                    <a:lnTo>
                      <a:pt x="12" y="0"/>
                    </a:lnTo>
                    <a:lnTo>
                      <a:pt x="0" y="3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482400"/>
              </a:solidFill>
              <a:ln w="6350" cap="flat" cmpd="sng">
                <a:solidFill>
                  <a:srgbClr val="6633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0" name="Freeform 266"/>
              <p:cNvSpPr/>
              <p:nvPr/>
            </p:nvSpPr>
            <p:spPr bwMode="gray">
              <a:xfrm>
                <a:off x="1406" y="1902"/>
                <a:ext cx="31" cy="234"/>
              </a:xfrm>
              <a:custGeom>
                <a:avLst/>
                <a:gdLst>
                  <a:gd name="T0" fmla="*/ 12 w 12"/>
                  <a:gd name="T1" fmla="*/ 87 h 87"/>
                  <a:gd name="T2" fmla="*/ 0 w 12"/>
                  <a:gd name="T3" fmla="*/ 84 h 87"/>
                  <a:gd name="T4" fmla="*/ 0 w 12"/>
                  <a:gd name="T5" fmla="*/ 0 h 87"/>
                  <a:gd name="T6" fmla="*/ 12 w 12"/>
                  <a:gd name="T7" fmla="*/ 4 h 87"/>
                  <a:gd name="T8" fmla="*/ 12 w 12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7">
                    <a:moveTo>
                      <a:pt x="12" y="87"/>
                    </a:moveTo>
                    <a:lnTo>
                      <a:pt x="0" y="84"/>
                    </a:lnTo>
                    <a:lnTo>
                      <a:pt x="0" y="0"/>
                    </a:lnTo>
                    <a:lnTo>
                      <a:pt x="12" y="4"/>
                    </a:lnTo>
                    <a:lnTo>
                      <a:pt x="12" y="87"/>
                    </a:lnTo>
                    <a:close/>
                  </a:path>
                </a:pathLst>
              </a:custGeom>
              <a:solidFill>
                <a:srgbClr val="482400"/>
              </a:solidFill>
              <a:ln w="6350" cap="flat" cmpd="sng">
                <a:solidFill>
                  <a:srgbClr val="6633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1" name="Freeform 267"/>
              <p:cNvSpPr/>
              <p:nvPr/>
            </p:nvSpPr>
            <p:spPr bwMode="gray">
              <a:xfrm>
                <a:off x="1437" y="1902"/>
                <a:ext cx="33" cy="234"/>
              </a:xfrm>
              <a:custGeom>
                <a:avLst/>
                <a:gdLst>
                  <a:gd name="T0" fmla="*/ 0 w 12"/>
                  <a:gd name="T1" fmla="*/ 87 h 87"/>
                  <a:gd name="T2" fmla="*/ 12 w 12"/>
                  <a:gd name="T3" fmla="*/ 84 h 87"/>
                  <a:gd name="T4" fmla="*/ 12 w 12"/>
                  <a:gd name="T5" fmla="*/ 0 h 87"/>
                  <a:gd name="T6" fmla="*/ 0 w 12"/>
                  <a:gd name="T7" fmla="*/ 4 h 87"/>
                  <a:gd name="T8" fmla="*/ 0 w 12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7">
                    <a:moveTo>
                      <a:pt x="0" y="87"/>
                    </a:moveTo>
                    <a:lnTo>
                      <a:pt x="12" y="84"/>
                    </a:lnTo>
                    <a:lnTo>
                      <a:pt x="12" y="0"/>
                    </a:lnTo>
                    <a:lnTo>
                      <a:pt x="0" y="4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663300"/>
              </a:solidFill>
              <a:ln w="6350" cap="flat" cmpd="sng">
                <a:solidFill>
                  <a:srgbClr val="6633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2" name="Freeform 268"/>
              <p:cNvSpPr/>
              <p:nvPr/>
            </p:nvSpPr>
            <p:spPr bwMode="gray">
              <a:xfrm>
                <a:off x="1007" y="1949"/>
                <a:ext cx="649" cy="207"/>
              </a:xfrm>
              <a:custGeom>
                <a:avLst/>
                <a:gdLst>
                  <a:gd name="T0" fmla="*/ 0 w 241"/>
                  <a:gd name="T1" fmla="*/ 65 h 77"/>
                  <a:gd name="T2" fmla="*/ 0 w 241"/>
                  <a:gd name="T3" fmla="*/ 77 h 77"/>
                  <a:gd name="T4" fmla="*/ 241 w 241"/>
                  <a:gd name="T5" fmla="*/ 12 h 77"/>
                  <a:gd name="T6" fmla="*/ 241 w 241"/>
                  <a:gd name="T7" fmla="*/ 0 h 77"/>
                  <a:gd name="T8" fmla="*/ 0 w 241"/>
                  <a:gd name="T9" fmla="*/ 6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77">
                    <a:moveTo>
                      <a:pt x="0" y="65"/>
                    </a:moveTo>
                    <a:lnTo>
                      <a:pt x="0" y="77"/>
                    </a:lnTo>
                    <a:lnTo>
                      <a:pt x="241" y="12"/>
                    </a:lnTo>
                    <a:lnTo>
                      <a:pt x="241" y="0"/>
                    </a:lnTo>
                    <a:lnTo>
                      <a:pt x="0" y="65"/>
                    </a:lnTo>
                    <a:close/>
                  </a:path>
                </a:pathLst>
              </a:custGeom>
              <a:solidFill>
                <a:srgbClr val="663300"/>
              </a:solidFill>
              <a:ln w="6350" cap="flat" cmpd="sng">
                <a:solidFill>
                  <a:srgbClr val="6633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3" name="Freeform 269"/>
              <p:cNvSpPr/>
              <p:nvPr/>
            </p:nvSpPr>
            <p:spPr bwMode="gray">
              <a:xfrm>
                <a:off x="790" y="2066"/>
                <a:ext cx="217" cy="90"/>
              </a:xfrm>
              <a:custGeom>
                <a:avLst/>
                <a:gdLst>
                  <a:gd name="T0" fmla="*/ 0 w 80"/>
                  <a:gd name="T1" fmla="*/ 0 h 34"/>
                  <a:gd name="T2" fmla="*/ 0 w 80"/>
                  <a:gd name="T3" fmla="*/ 13 h 34"/>
                  <a:gd name="T4" fmla="*/ 80 w 80"/>
                  <a:gd name="T5" fmla="*/ 34 h 34"/>
                  <a:gd name="T6" fmla="*/ 80 w 80"/>
                  <a:gd name="T7" fmla="*/ 22 h 34"/>
                  <a:gd name="T8" fmla="*/ 0 w 80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34">
                    <a:moveTo>
                      <a:pt x="0" y="0"/>
                    </a:moveTo>
                    <a:lnTo>
                      <a:pt x="0" y="13"/>
                    </a:lnTo>
                    <a:lnTo>
                      <a:pt x="80" y="34"/>
                    </a:lnTo>
                    <a:lnTo>
                      <a:pt x="80" y="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3300"/>
              </a:solidFill>
              <a:ln w="6350" cap="flat" cmpd="sng">
                <a:solidFill>
                  <a:srgbClr val="6633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4" name="Freeform 270"/>
              <p:cNvSpPr/>
              <p:nvPr/>
            </p:nvSpPr>
            <p:spPr bwMode="gray">
              <a:xfrm>
                <a:off x="790" y="1889"/>
                <a:ext cx="866" cy="236"/>
              </a:xfrm>
              <a:custGeom>
                <a:avLst/>
                <a:gdLst>
                  <a:gd name="T0" fmla="*/ 0 w 321"/>
                  <a:gd name="T1" fmla="*/ 65 h 87"/>
                  <a:gd name="T2" fmla="*/ 160 w 321"/>
                  <a:gd name="T3" fmla="*/ 22 h 87"/>
                  <a:gd name="T4" fmla="*/ 160 w 321"/>
                  <a:gd name="T5" fmla="*/ 22 h 87"/>
                  <a:gd name="T6" fmla="*/ 240 w 321"/>
                  <a:gd name="T7" fmla="*/ 0 h 87"/>
                  <a:gd name="T8" fmla="*/ 321 w 321"/>
                  <a:gd name="T9" fmla="*/ 22 h 87"/>
                  <a:gd name="T10" fmla="*/ 240 w 321"/>
                  <a:gd name="T11" fmla="*/ 44 h 87"/>
                  <a:gd name="T12" fmla="*/ 240 w 321"/>
                  <a:gd name="T13" fmla="*/ 44 h 87"/>
                  <a:gd name="T14" fmla="*/ 81 w 321"/>
                  <a:gd name="T15" fmla="*/ 87 h 87"/>
                  <a:gd name="T16" fmla="*/ 0 w 321"/>
                  <a:gd name="T17" fmla="*/ 65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1" h="87">
                    <a:moveTo>
                      <a:pt x="0" y="65"/>
                    </a:moveTo>
                    <a:lnTo>
                      <a:pt x="160" y="22"/>
                    </a:lnTo>
                    <a:lnTo>
                      <a:pt x="160" y="22"/>
                    </a:lnTo>
                    <a:lnTo>
                      <a:pt x="240" y="0"/>
                    </a:lnTo>
                    <a:lnTo>
                      <a:pt x="321" y="22"/>
                    </a:lnTo>
                    <a:lnTo>
                      <a:pt x="240" y="44"/>
                    </a:lnTo>
                    <a:lnTo>
                      <a:pt x="240" y="44"/>
                    </a:lnTo>
                    <a:lnTo>
                      <a:pt x="81" y="87"/>
                    </a:lnTo>
                    <a:lnTo>
                      <a:pt x="0" y="65"/>
                    </a:lnTo>
                    <a:close/>
                  </a:path>
                </a:pathLst>
              </a:custGeom>
              <a:solidFill>
                <a:srgbClr val="8E4700"/>
              </a:solidFill>
              <a:ln w="6350" cap="flat" cmpd="sng">
                <a:solidFill>
                  <a:srgbClr val="66330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46" name="Group 271"/>
            <p:cNvGrpSpPr/>
            <p:nvPr/>
          </p:nvGrpSpPr>
          <p:grpSpPr bwMode="auto">
            <a:xfrm>
              <a:off x="1827" y="2823"/>
              <a:ext cx="270" cy="180"/>
              <a:chOff x="1859" y="2279"/>
              <a:chExt cx="372" cy="247"/>
            </a:xfrm>
          </p:grpSpPr>
          <p:sp>
            <p:nvSpPr>
              <p:cNvPr id="147" name="Freeform 272"/>
              <p:cNvSpPr/>
              <p:nvPr/>
            </p:nvSpPr>
            <p:spPr bwMode="gray">
              <a:xfrm>
                <a:off x="1859" y="2412"/>
                <a:ext cx="372" cy="100"/>
              </a:xfrm>
              <a:custGeom>
                <a:avLst/>
                <a:gdLst>
                  <a:gd name="T0" fmla="*/ 0 w 25173"/>
                  <a:gd name="T1" fmla="*/ 3378 h 6756"/>
                  <a:gd name="T2" fmla="*/ 12585 w 25173"/>
                  <a:gd name="T3" fmla="*/ 0 h 6756"/>
                  <a:gd name="T4" fmla="*/ 25173 w 25173"/>
                  <a:gd name="T5" fmla="*/ 3378 h 6756"/>
                  <a:gd name="T6" fmla="*/ 12585 w 25173"/>
                  <a:gd name="T7" fmla="*/ 6756 h 6756"/>
                  <a:gd name="T8" fmla="*/ 0 w 25173"/>
                  <a:gd name="T9" fmla="*/ 3378 h 6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173" h="6756">
                    <a:moveTo>
                      <a:pt x="0" y="3378"/>
                    </a:moveTo>
                    <a:lnTo>
                      <a:pt x="12585" y="0"/>
                    </a:lnTo>
                    <a:lnTo>
                      <a:pt x="25173" y="3378"/>
                    </a:lnTo>
                    <a:lnTo>
                      <a:pt x="12585" y="6756"/>
                    </a:lnTo>
                    <a:lnTo>
                      <a:pt x="0" y="3378"/>
                    </a:lnTo>
                    <a:close/>
                  </a:path>
                </a:pathLst>
              </a:custGeom>
              <a:solidFill>
                <a:srgbClr val="969696"/>
              </a:solidFill>
              <a:ln w="6350" cap="flat" cmpd="sng">
                <a:solidFill>
                  <a:srgbClr val="969696"/>
                </a:solidFill>
                <a:prstDash val="solid"/>
                <a:miter lim="800000"/>
              </a:ln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48" name="Freeform 273"/>
              <p:cNvSpPr/>
              <p:nvPr/>
            </p:nvSpPr>
            <p:spPr bwMode="gray">
              <a:xfrm>
                <a:off x="2045" y="2462"/>
                <a:ext cx="186" cy="64"/>
              </a:xfrm>
              <a:custGeom>
                <a:avLst/>
                <a:gdLst>
                  <a:gd name="T0" fmla="*/ 0 w 12588"/>
                  <a:gd name="T1" fmla="*/ 3378 h 4342"/>
                  <a:gd name="T2" fmla="*/ 0 w 12588"/>
                  <a:gd name="T3" fmla="*/ 4342 h 4342"/>
                  <a:gd name="T4" fmla="*/ 12588 w 12588"/>
                  <a:gd name="T5" fmla="*/ 964 h 4342"/>
                  <a:gd name="T6" fmla="*/ 12588 w 12588"/>
                  <a:gd name="T7" fmla="*/ 0 h 4342"/>
                  <a:gd name="T8" fmla="*/ 0 w 12588"/>
                  <a:gd name="T9" fmla="*/ 3378 h 4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88" h="4342">
                    <a:moveTo>
                      <a:pt x="0" y="3378"/>
                    </a:moveTo>
                    <a:lnTo>
                      <a:pt x="0" y="4342"/>
                    </a:lnTo>
                    <a:lnTo>
                      <a:pt x="12588" y="964"/>
                    </a:lnTo>
                    <a:lnTo>
                      <a:pt x="12588" y="0"/>
                    </a:lnTo>
                    <a:lnTo>
                      <a:pt x="0" y="3378"/>
                    </a:lnTo>
                    <a:close/>
                  </a:path>
                </a:pathLst>
              </a:custGeom>
              <a:solidFill>
                <a:srgbClr val="808080"/>
              </a:solidFill>
              <a:ln w="6350" cap="flat" cmpd="sng">
                <a:solidFill>
                  <a:srgbClr val="80808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49" name="Freeform 274"/>
              <p:cNvSpPr/>
              <p:nvPr/>
            </p:nvSpPr>
            <p:spPr bwMode="gray">
              <a:xfrm>
                <a:off x="1859" y="2462"/>
                <a:ext cx="186" cy="64"/>
              </a:xfrm>
              <a:custGeom>
                <a:avLst/>
                <a:gdLst>
                  <a:gd name="T0" fmla="*/ 12585 w 12585"/>
                  <a:gd name="T1" fmla="*/ 4342 h 4342"/>
                  <a:gd name="T2" fmla="*/ 0 w 12585"/>
                  <a:gd name="T3" fmla="*/ 964 h 4342"/>
                  <a:gd name="T4" fmla="*/ 0 w 12585"/>
                  <a:gd name="T5" fmla="*/ 0 h 4342"/>
                  <a:gd name="T6" fmla="*/ 12585 w 12585"/>
                  <a:gd name="T7" fmla="*/ 3378 h 4342"/>
                  <a:gd name="T8" fmla="*/ 12585 w 12585"/>
                  <a:gd name="T9" fmla="*/ 4342 h 4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85" h="4342">
                    <a:moveTo>
                      <a:pt x="12585" y="4342"/>
                    </a:moveTo>
                    <a:lnTo>
                      <a:pt x="0" y="964"/>
                    </a:lnTo>
                    <a:lnTo>
                      <a:pt x="0" y="0"/>
                    </a:lnTo>
                    <a:lnTo>
                      <a:pt x="12585" y="3378"/>
                    </a:lnTo>
                    <a:lnTo>
                      <a:pt x="12585" y="4342"/>
                    </a:lnTo>
                    <a:close/>
                  </a:path>
                </a:pathLst>
              </a:custGeom>
              <a:solidFill>
                <a:srgbClr val="FFFFFF"/>
              </a:solidFill>
              <a:ln w="6350" cap="flat" cmpd="sng">
                <a:solidFill>
                  <a:srgbClr val="000000"/>
                </a:solidFill>
                <a:prstDash val="solid"/>
                <a:miter lim="800000"/>
              </a:ln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50" name="Freeform 275"/>
              <p:cNvSpPr/>
              <p:nvPr/>
            </p:nvSpPr>
            <p:spPr bwMode="gray">
              <a:xfrm>
                <a:off x="1912" y="2428"/>
                <a:ext cx="252" cy="68"/>
              </a:xfrm>
              <a:custGeom>
                <a:avLst/>
                <a:gdLst>
                  <a:gd name="T0" fmla="*/ 0 w 17020"/>
                  <a:gd name="T1" fmla="*/ 1711 h 4567"/>
                  <a:gd name="T2" fmla="*/ 10647 w 17020"/>
                  <a:gd name="T3" fmla="*/ 4567 h 4567"/>
                  <a:gd name="T4" fmla="*/ 17020 w 17020"/>
                  <a:gd name="T5" fmla="*/ 2859 h 4567"/>
                  <a:gd name="T6" fmla="*/ 6371 w 17020"/>
                  <a:gd name="T7" fmla="*/ 0 h 4567"/>
                  <a:gd name="T8" fmla="*/ 0 w 17020"/>
                  <a:gd name="T9" fmla="*/ 1711 h 4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20" h="4567">
                    <a:moveTo>
                      <a:pt x="0" y="1711"/>
                    </a:moveTo>
                    <a:lnTo>
                      <a:pt x="10647" y="4567"/>
                    </a:lnTo>
                    <a:lnTo>
                      <a:pt x="17020" y="2859"/>
                    </a:lnTo>
                    <a:lnTo>
                      <a:pt x="6371" y="0"/>
                    </a:lnTo>
                    <a:lnTo>
                      <a:pt x="0" y="1711"/>
                    </a:lnTo>
                    <a:close/>
                  </a:path>
                </a:pathLst>
              </a:custGeom>
              <a:solidFill>
                <a:srgbClr val="C0C0C0"/>
              </a:solidFill>
              <a:ln w="6350" cap="flat" cmpd="sng">
                <a:solidFill>
                  <a:srgbClr val="C0C0C0"/>
                </a:solidFill>
                <a:prstDash val="solid"/>
                <a:miter lim="800000"/>
              </a:ln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51" name="Freeform 276"/>
              <p:cNvSpPr/>
              <p:nvPr/>
            </p:nvSpPr>
            <p:spPr bwMode="gray">
              <a:xfrm>
                <a:off x="1859" y="2283"/>
                <a:ext cx="186" cy="243"/>
              </a:xfrm>
              <a:custGeom>
                <a:avLst/>
                <a:gdLst>
                  <a:gd name="T0" fmla="*/ 0 w 12585"/>
                  <a:gd name="T1" fmla="*/ 0 h 16411"/>
                  <a:gd name="T2" fmla="*/ 0 w 12585"/>
                  <a:gd name="T3" fmla="*/ 13033 h 16411"/>
                  <a:gd name="T4" fmla="*/ 12585 w 12585"/>
                  <a:gd name="T5" fmla="*/ 16411 h 16411"/>
                  <a:gd name="T6" fmla="*/ 12585 w 12585"/>
                  <a:gd name="T7" fmla="*/ 3378 h 16411"/>
                  <a:gd name="T8" fmla="*/ 0 w 12585"/>
                  <a:gd name="T9" fmla="*/ 0 h 16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85" h="16411">
                    <a:moveTo>
                      <a:pt x="0" y="0"/>
                    </a:moveTo>
                    <a:lnTo>
                      <a:pt x="0" y="13033"/>
                    </a:lnTo>
                    <a:lnTo>
                      <a:pt x="12585" y="16411"/>
                    </a:lnTo>
                    <a:lnTo>
                      <a:pt x="12585" y="33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69696"/>
              </a:solidFill>
              <a:ln w="6350" cap="flat" cmpd="sng">
                <a:solidFill>
                  <a:srgbClr val="969696"/>
                </a:solidFill>
                <a:prstDash val="solid"/>
                <a:miter lim="800000"/>
              </a:ln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52" name="Freeform 277"/>
              <p:cNvSpPr/>
              <p:nvPr/>
            </p:nvSpPr>
            <p:spPr bwMode="gray">
              <a:xfrm>
                <a:off x="2045" y="2329"/>
                <a:ext cx="14" cy="197"/>
              </a:xfrm>
              <a:custGeom>
                <a:avLst/>
                <a:gdLst>
                  <a:gd name="T0" fmla="*/ 0 w 971"/>
                  <a:gd name="T1" fmla="*/ 13293 h 13293"/>
                  <a:gd name="T2" fmla="*/ 971 w 971"/>
                  <a:gd name="T3" fmla="*/ 13030 h 13293"/>
                  <a:gd name="T4" fmla="*/ 971 w 971"/>
                  <a:gd name="T5" fmla="*/ 0 h 13293"/>
                  <a:gd name="T6" fmla="*/ 0 w 971"/>
                  <a:gd name="T7" fmla="*/ 260 h 13293"/>
                  <a:gd name="T8" fmla="*/ 0 w 971"/>
                  <a:gd name="T9" fmla="*/ 13293 h 13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1" h="13293">
                    <a:moveTo>
                      <a:pt x="0" y="13293"/>
                    </a:moveTo>
                    <a:lnTo>
                      <a:pt x="971" y="13030"/>
                    </a:lnTo>
                    <a:lnTo>
                      <a:pt x="971" y="0"/>
                    </a:lnTo>
                    <a:lnTo>
                      <a:pt x="0" y="260"/>
                    </a:lnTo>
                    <a:lnTo>
                      <a:pt x="0" y="13293"/>
                    </a:lnTo>
                    <a:close/>
                  </a:path>
                </a:pathLst>
              </a:custGeom>
              <a:solidFill>
                <a:srgbClr val="808080"/>
              </a:solidFill>
              <a:ln w="6350" cap="flat" cmpd="sng">
                <a:solidFill>
                  <a:srgbClr val="808080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53" name="Freeform 278"/>
              <p:cNvSpPr/>
              <p:nvPr/>
            </p:nvSpPr>
            <p:spPr bwMode="gray">
              <a:xfrm>
                <a:off x="1859" y="2279"/>
                <a:ext cx="200" cy="54"/>
              </a:xfrm>
              <a:custGeom>
                <a:avLst/>
                <a:gdLst>
                  <a:gd name="T0" fmla="*/ 13556 w 13556"/>
                  <a:gd name="T1" fmla="*/ 3378 h 3638"/>
                  <a:gd name="T2" fmla="*/ 12585 w 13556"/>
                  <a:gd name="T3" fmla="*/ 3638 h 3638"/>
                  <a:gd name="T4" fmla="*/ 0 w 13556"/>
                  <a:gd name="T5" fmla="*/ 260 h 3638"/>
                  <a:gd name="T6" fmla="*/ 971 w 13556"/>
                  <a:gd name="T7" fmla="*/ 0 h 3638"/>
                  <a:gd name="T8" fmla="*/ 13556 w 13556"/>
                  <a:gd name="T9" fmla="*/ 3378 h 3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556" h="3638">
                    <a:moveTo>
                      <a:pt x="13556" y="3378"/>
                    </a:moveTo>
                    <a:lnTo>
                      <a:pt x="12585" y="3638"/>
                    </a:lnTo>
                    <a:lnTo>
                      <a:pt x="0" y="260"/>
                    </a:lnTo>
                    <a:lnTo>
                      <a:pt x="971" y="0"/>
                    </a:lnTo>
                    <a:lnTo>
                      <a:pt x="13556" y="3378"/>
                    </a:lnTo>
                    <a:close/>
                  </a:path>
                </a:pathLst>
              </a:custGeom>
              <a:solidFill>
                <a:srgbClr val="C0C0C0"/>
              </a:solidFill>
              <a:ln w="6350" cap="flat" cmpd="sng">
                <a:solidFill>
                  <a:srgbClr val="C0C0C0"/>
                </a:solidFill>
                <a:prstDash val="solid"/>
                <a:miter lim="800000"/>
              </a:ln>
            </p:spPr>
            <p:txBody>
              <a:bodyPr/>
              <a:lstStyle/>
              <a:p>
                <a:pPr defTabSz="609600" fontAlgn="base"/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182" name="Group 415"/>
          <p:cNvGrpSpPr/>
          <p:nvPr/>
        </p:nvGrpSpPr>
        <p:grpSpPr bwMode="auto">
          <a:xfrm>
            <a:off x="6322563" y="2884001"/>
            <a:ext cx="592138" cy="164323"/>
            <a:chOff x="-240" y="-1656"/>
            <a:chExt cx="3137" cy="940"/>
          </a:xfrm>
        </p:grpSpPr>
        <p:sp>
          <p:nvSpPr>
            <p:cNvPr id="183" name="Freeform 416"/>
            <p:cNvSpPr/>
            <p:nvPr/>
          </p:nvSpPr>
          <p:spPr bwMode="gray">
            <a:xfrm>
              <a:off x="658" y="-1656"/>
              <a:ext cx="446" cy="217"/>
            </a:xfrm>
            <a:custGeom>
              <a:avLst/>
              <a:gdLst>
                <a:gd name="T0" fmla="*/ 0 w 446"/>
                <a:gd name="T1" fmla="*/ 0 h 217"/>
                <a:gd name="T2" fmla="*/ 0 w 446"/>
                <a:gd name="T3" fmla="*/ 97 h 217"/>
                <a:gd name="T4" fmla="*/ 446 w 446"/>
                <a:gd name="T5" fmla="*/ 217 h 217"/>
                <a:gd name="T6" fmla="*/ 446 w 446"/>
                <a:gd name="T7" fmla="*/ 120 h 217"/>
                <a:gd name="T8" fmla="*/ 0 w 446"/>
                <a:gd name="T9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6" h="217">
                  <a:moveTo>
                    <a:pt x="0" y="0"/>
                  </a:moveTo>
                  <a:lnTo>
                    <a:pt x="0" y="97"/>
                  </a:lnTo>
                  <a:lnTo>
                    <a:pt x="446" y="217"/>
                  </a:lnTo>
                  <a:lnTo>
                    <a:pt x="446" y="1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3"/>
            </a:solidFill>
            <a:ln w="6350" cap="flat" cmpd="sng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4" name="Freeform 417"/>
            <p:cNvSpPr/>
            <p:nvPr/>
          </p:nvSpPr>
          <p:spPr bwMode="gray">
            <a:xfrm>
              <a:off x="-240" y="-1656"/>
              <a:ext cx="3137" cy="843"/>
            </a:xfrm>
            <a:custGeom>
              <a:avLst/>
              <a:gdLst>
                <a:gd name="T0" fmla="*/ 2887 w 3137"/>
                <a:gd name="T1" fmla="*/ 54 h 843"/>
                <a:gd name="T2" fmla="*/ 898 w 3137"/>
                <a:gd name="T3" fmla="*/ 0 h 843"/>
                <a:gd name="T4" fmla="*/ 1344 w 3137"/>
                <a:gd name="T5" fmla="*/ 120 h 843"/>
                <a:gd name="T6" fmla="*/ 0 w 3137"/>
                <a:gd name="T7" fmla="*/ 482 h 843"/>
                <a:gd name="T8" fmla="*/ 1344 w 3137"/>
                <a:gd name="T9" fmla="*/ 843 h 843"/>
                <a:gd name="T10" fmla="*/ 2688 w 3137"/>
                <a:gd name="T11" fmla="*/ 482 h 843"/>
                <a:gd name="T12" fmla="*/ 3137 w 3137"/>
                <a:gd name="T13" fmla="*/ 602 h 843"/>
                <a:gd name="T14" fmla="*/ 2887 w 3137"/>
                <a:gd name="T15" fmla="*/ 54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37" h="843">
                  <a:moveTo>
                    <a:pt x="2887" y="54"/>
                  </a:moveTo>
                  <a:lnTo>
                    <a:pt x="898" y="0"/>
                  </a:lnTo>
                  <a:lnTo>
                    <a:pt x="1344" y="120"/>
                  </a:lnTo>
                  <a:lnTo>
                    <a:pt x="0" y="482"/>
                  </a:lnTo>
                  <a:lnTo>
                    <a:pt x="1344" y="843"/>
                  </a:lnTo>
                  <a:lnTo>
                    <a:pt x="2688" y="482"/>
                  </a:lnTo>
                  <a:lnTo>
                    <a:pt x="3137" y="602"/>
                  </a:lnTo>
                  <a:lnTo>
                    <a:pt x="2887" y="54"/>
                  </a:lnTo>
                  <a:close/>
                </a:path>
              </a:pathLst>
            </a:custGeom>
            <a:solidFill>
              <a:srgbClr val="333333"/>
            </a:solidFill>
            <a:ln w="6350" cap="flat" cmpd="sng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5" name="Freeform 418"/>
            <p:cNvSpPr/>
            <p:nvPr/>
          </p:nvSpPr>
          <p:spPr bwMode="gray">
            <a:xfrm>
              <a:off x="-240" y="-1174"/>
              <a:ext cx="1344" cy="458"/>
            </a:xfrm>
            <a:custGeom>
              <a:avLst/>
              <a:gdLst>
                <a:gd name="T0" fmla="*/ 0 w 1344"/>
                <a:gd name="T1" fmla="*/ 0 h 458"/>
                <a:gd name="T2" fmla="*/ 0 w 1344"/>
                <a:gd name="T3" fmla="*/ 97 h 458"/>
                <a:gd name="T4" fmla="*/ 1344 w 1344"/>
                <a:gd name="T5" fmla="*/ 458 h 458"/>
                <a:gd name="T6" fmla="*/ 1344 w 1344"/>
                <a:gd name="T7" fmla="*/ 361 h 458"/>
                <a:gd name="T8" fmla="*/ 0 w 1344"/>
                <a:gd name="T9" fmla="*/ 0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4" h="458">
                  <a:moveTo>
                    <a:pt x="0" y="0"/>
                  </a:moveTo>
                  <a:lnTo>
                    <a:pt x="0" y="97"/>
                  </a:lnTo>
                  <a:lnTo>
                    <a:pt x="1344" y="458"/>
                  </a:lnTo>
                  <a:lnTo>
                    <a:pt x="1344" y="3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3"/>
            </a:solidFill>
            <a:ln w="6350" cap="flat" cmpd="sng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6" name="Freeform 419"/>
            <p:cNvSpPr/>
            <p:nvPr/>
          </p:nvSpPr>
          <p:spPr bwMode="gray">
            <a:xfrm>
              <a:off x="2448" y="-1174"/>
              <a:ext cx="449" cy="217"/>
            </a:xfrm>
            <a:custGeom>
              <a:avLst/>
              <a:gdLst>
                <a:gd name="T0" fmla="*/ 0 w 449"/>
                <a:gd name="T1" fmla="*/ 0 h 217"/>
                <a:gd name="T2" fmla="*/ 0 w 449"/>
                <a:gd name="T3" fmla="*/ 97 h 217"/>
                <a:gd name="T4" fmla="*/ 449 w 449"/>
                <a:gd name="T5" fmla="*/ 217 h 217"/>
                <a:gd name="T6" fmla="*/ 449 w 449"/>
                <a:gd name="T7" fmla="*/ 120 h 217"/>
                <a:gd name="T8" fmla="*/ 0 w 449"/>
                <a:gd name="T9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9" h="217">
                  <a:moveTo>
                    <a:pt x="0" y="0"/>
                  </a:moveTo>
                  <a:lnTo>
                    <a:pt x="0" y="97"/>
                  </a:lnTo>
                  <a:lnTo>
                    <a:pt x="449" y="217"/>
                  </a:lnTo>
                  <a:lnTo>
                    <a:pt x="449" y="1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3"/>
            </a:solidFill>
            <a:ln w="6350" cap="flat" cmpd="sng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7" name="Freeform 420"/>
            <p:cNvSpPr/>
            <p:nvPr/>
          </p:nvSpPr>
          <p:spPr bwMode="gray">
            <a:xfrm>
              <a:off x="1104" y="-1174"/>
              <a:ext cx="1344" cy="458"/>
            </a:xfrm>
            <a:custGeom>
              <a:avLst/>
              <a:gdLst>
                <a:gd name="T0" fmla="*/ 0 w 1344"/>
                <a:gd name="T1" fmla="*/ 458 h 458"/>
                <a:gd name="T2" fmla="*/ 0 w 1344"/>
                <a:gd name="T3" fmla="*/ 361 h 458"/>
                <a:gd name="T4" fmla="*/ 1344 w 1344"/>
                <a:gd name="T5" fmla="*/ 0 h 458"/>
                <a:gd name="T6" fmla="*/ 1344 w 1344"/>
                <a:gd name="T7" fmla="*/ 97 h 458"/>
                <a:gd name="T8" fmla="*/ 0 w 1344"/>
                <a:gd name="T9" fmla="*/ 458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4" h="458">
                  <a:moveTo>
                    <a:pt x="0" y="458"/>
                  </a:moveTo>
                  <a:lnTo>
                    <a:pt x="0" y="361"/>
                  </a:lnTo>
                  <a:lnTo>
                    <a:pt x="1344" y="0"/>
                  </a:lnTo>
                  <a:lnTo>
                    <a:pt x="1344" y="97"/>
                  </a:lnTo>
                  <a:lnTo>
                    <a:pt x="0" y="458"/>
                  </a:lnTo>
                  <a:close/>
                </a:path>
              </a:pathLst>
            </a:custGeom>
            <a:solidFill>
              <a:srgbClr val="333333"/>
            </a:solidFill>
            <a:ln w="6350" cap="flat" cmpd="sng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88" name="Group 3608"/>
          <p:cNvGrpSpPr/>
          <p:nvPr/>
        </p:nvGrpSpPr>
        <p:grpSpPr bwMode="auto">
          <a:xfrm>
            <a:off x="5292494" y="2932071"/>
            <a:ext cx="343140" cy="357623"/>
            <a:chOff x="362" y="1309"/>
            <a:chExt cx="434" cy="414"/>
          </a:xfrm>
        </p:grpSpPr>
        <p:sp>
          <p:nvSpPr>
            <p:cNvPr id="189" name="Freeform 3609"/>
            <p:cNvSpPr/>
            <p:nvPr/>
          </p:nvSpPr>
          <p:spPr bwMode="gray">
            <a:xfrm>
              <a:off x="362" y="1309"/>
              <a:ext cx="434" cy="414"/>
            </a:xfrm>
            <a:custGeom>
              <a:avLst/>
              <a:gdLst>
                <a:gd name="T0" fmla="*/ 0 w 1345"/>
                <a:gd name="T1" fmla="*/ 362 h 1285"/>
                <a:gd name="T2" fmla="*/ 0 w 1345"/>
                <a:gd name="T3" fmla="*/ 1285 h 1285"/>
                <a:gd name="T4" fmla="*/ 1345 w 1345"/>
                <a:gd name="T5" fmla="*/ 924 h 1285"/>
                <a:gd name="T6" fmla="*/ 1345 w 1345"/>
                <a:gd name="T7" fmla="*/ 0 h 1285"/>
                <a:gd name="T8" fmla="*/ 0 w 1345"/>
                <a:gd name="T9" fmla="*/ 362 h 1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5" h="1285">
                  <a:moveTo>
                    <a:pt x="0" y="362"/>
                  </a:moveTo>
                  <a:lnTo>
                    <a:pt x="0" y="1285"/>
                  </a:lnTo>
                  <a:lnTo>
                    <a:pt x="1345" y="924"/>
                  </a:lnTo>
                  <a:lnTo>
                    <a:pt x="1345" y="0"/>
                  </a:lnTo>
                  <a:lnTo>
                    <a:pt x="0" y="362"/>
                  </a:lnTo>
                  <a:close/>
                </a:path>
              </a:pathLst>
            </a:custGeom>
            <a:gradFill rotWithShape="1">
              <a:gsLst>
                <a:gs pos="0">
                  <a:srgbClr val="A5A09C">
                    <a:gamma/>
                    <a:tint val="33725"/>
                    <a:invGamma/>
                  </a:srgbClr>
                </a:gs>
                <a:gs pos="100000">
                  <a:srgbClr val="A5A09C"/>
                </a:gs>
              </a:gsLst>
              <a:lin ang="2700000" scaled="1"/>
            </a:gradFill>
            <a:ln w="6350" cap="flat" cmpd="sng">
              <a:solidFill>
                <a:srgbClr val="0C080C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0" name="Freeform 3610"/>
            <p:cNvSpPr/>
            <p:nvPr/>
          </p:nvSpPr>
          <p:spPr bwMode="gray">
            <a:xfrm>
              <a:off x="391" y="1556"/>
              <a:ext cx="101" cy="45"/>
            </a:xfrm>
            <a:custGeom>
              <a:avLst/>
              <a:gdLst>
                <a:gd name="T0" fmla="*/ 0 w 312"/>
                <a:gd name="T1" fmla="*/ 139 h 139"/>
                <a:gd name="T2" fmla="*/ 0 w 312"/>
                <a:gd name="T3" fmla="*/ 83 h 139"/>
                <a:gd name="T4" fmla="*/ 312 w 312"/>
                <a:gd name="T5" fmla="*/ 0 h 139"/>
                <a:gd name="T6" fmla="*/ 312 w 312"/>
                <a:gd name="T7" fmla="*/ 54 h 139"/>
                <a:gd name="T8" fmla="*/ 0 w 312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139">
                  <a:moveTo>
                    <a:pt x="0" y="139"/>
                  </a:moveTo>
                  <a:lnTo>
                    <a:pt x="0" y="83"/>
                  </a:lnTo>
                  <a:lnTo>
                    <a:pt x="312" y="0"/>
                  </a:lnTo>
                  <a:lnTo>
                    <a:pt x="312" y="54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0C080C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1" name="Freeform 3611"/>
            <p:cNvSpPr/>
            <p:nvPr/>
          </p:nvSpPr>
          <p:spPr bwMode="gray">
            <a:xfrm>
              <a:off x="391" y="1592"/>
              <a:ext cx="101" cy="44"/>
            </a:xfrm>
            <a:custGeom>
              <a:avLst/>
              <a:gdLst>
                <a:gd name="T0" fmla="*/ 0 w 312"/>
                <a:gd name="T1" fmla="*/ 139 h 139"/>
                <a:gd name="T2" fmla="*/ 0 w 312"/>
                <a:gd name="T3" fmla="*/ 82 h 139"/>
                <a:gd name="T4" fmla="*/ 312 w 312"/>
                <a:gd name="T5" fmla="*/ 0 h 139"/>
                <a:gd name="T6" fmla="*/ 312 w 312"/>
                <a:gd name="T7" fmla="*/ 56 h 139"/>
                <a:gd name="T8" fmla="*/ 0 w 312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139">
                  <a:moveTo>
                    <a:pt x="0" y="139"/>
                  </a:moveTo>
                  <a:lnTo>
                    <a:pt x="0" y="82"/>
                  </a:lnTo>
                  <a:lnTo>
                    <a:pt x="312" y="0"/>
                  </a:lnTo>
                  <a:lnTo>
                    <a:pt x="312" y="56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0C080C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2" name="Freeform 3612"/>
            <p:cNvSpPr/>
            <p:nvPr/>
          </p:nvSpPr>
          <p:spPr bwMode="gray">
            <a:xfrm>
              <a:off x="530" y="1518"/>
              <a:ext cx="100" cy="45"/>
            </a:xfrm>
            <a:custGeom>
              <a:avLst/>
              <a:gdLst>
                <a:gd name="T0" fmla="*/ 0 w 310"/>
                <a:gd name="T1" fmla="*/ 139 h 139"/>
                <a:gd name="T2" fmla="*/ 0 w 310"/>
                <a:gd name="T3" fmla="*/ 82 h 139"/>
                <a:gd name="T4" fmla="*/ 310 w 310"/>
                <a:gd name="T5" fmla="*/ 0 h 139"/>
                <a:gd name="T6" fmla="*/ 310 w 310"/>
                <a:gd name="T7" fmla="*/ 56 h 139"/>
                <a:gd name="T8" fmla="*/ 0 w 310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139">
                  <a:moveTo>
                    <a:pt x="0" y="139"/>
                  </a:moveTo>
                  <a:lnTo>
                    <a:pt x="0" y="82"/>
                  </a:lnTo>
                  <a:lnTo>
                    <a:pt x="310" y="0"/>
                  </a:lnTo>
                  <a:lnTo>
                    <a:pt x="310" y="56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0C080C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3" name="Freeform 3613"/>
            <p:cNvSpPr/>
            <p:nvPr/>
          </p:nvSpPr>
          <p:spPr bwMode="gray">
            <a:xfrm>
              <a:off x="666" y="1482"/>
              <a:ext cx="100" cy="45"/>
            </a:xfrm>
            <a:custGeom>
              <a:avLst/>
              <a:gdLst>
                <a:gd name="T0" fmla="*/ 0 w 309"/>
                <a:gd name="T1" fmla="*/ 140 h 140"/>
                <a:gd name="T2" fmla="*/ 0 w 309"/>
                <a:gd name="T3" fmla="*/ 83 h 140"/>
                <a:gd name="T4" fmla="*/ 309 w 309"/>
                <a:gd name="T5" fmla="*/ 0 h 140"/>
                <a:gd name="T6" fmla="*/ 309 w 309"/>
                <a:gd name="T7" fmla="*/ 57 h 140"/>
                <a:gd name="T8" fmla="*/ 0 w 309"/>
                <a:gd name="T9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140">
                  <a:moveTo>
                    <a:pt x="0" y="140"/>
                  </a:moveTo>
                  <a:lnTo>
                    <a:pt x="0" y="83"/>
                  </a:lnTo>
                  <a:lnTo>
                    <a:pt x="309" y="0"/>
                  </a:lnTo>
                  <a:lnTo>
                    <a:pt x="309" y="57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0C080C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" name="Freeform 3614"/>
            <p:cNvSpPr/>
            <p:nvPr/>
          </p:nvSpPr>
          <p:spPr bwMode="gray">
            <a:xfrm>
              <a:off x="666" y="1517"/>
              <a:ext cx="100" cy="46"/>
            </a:xfrm>
            <a:custGeom>
              <a:avLst/>
              <a:gdLst>
                <a:gd name="T0" fmla="*/ 0 w 309"/>
                <a:gd name="T1" fmla="*/ 140 h 140"/>
                <a:gd name="T2" fmla="*/ 0 w 309"/>
                <a:gd name="T3" fmla="*/ 83 h 140"/>
                <a:gd name="T4" fmla="*/ 309 w 309"/>
                <a:gd name="T5" fmla="*/ 0 h 140"/>
                <a:gd name="T6" fmla="*/ 309 w 309"/>
                <a:gd name="T7" fmla="*/ 55 h 140"/>
                <a:gd name="T8" fmla="*/ 0 w 309"/>
                <a:gd name="T9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140">
                  <a:moveTo>
                    <a:pt x="0" y="140"/>
                  </a:moveTo>
                  <a:lnTo>
                    <a:pt x="0" y="83"/>
                  </a:lnTo>
                  <a:lnTo>
                    <a:pt x="309" y="0"/>
                  </a:lnTo>
                  <a:lnTo>
                    <a:pt x="309" y="55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0C080C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5" name="Freeform 3615"/>
            <p:cNvSpPr/>
            <p:nvPr/>
          </p:nvSpPr>
          <p:spPr bwMode="gray">
            <a:xfrm>
              <a:off x="667" y="1552"/>
              <a:ext cx="100" cy="45"/>
            </a:xfrm>
            <a:custGeom>
              <a:avLst/>
              <a:gdLst>
                <a:gd name="T0" fmla="*/ 0 w 310"/>
                <a:gd name="T1" fmla="*/ 139 h 139"/>
                <a:gd name="T2" fmla="*/ 0 w 310"/>
                <a:gd name="T3" fmla="*/ 85 h 139"/>
                <a:gd name="T4" fmla="*/ 310 w 310"/>
                <a:gd name="T5" fmla="*/ 0 h 139"/>
                <a:gd name="T6" fmla="*/ 310 w 310"/>
                <a:gd name="T7" fmla="*/ 56 h 139"/>
                <a:gd name="T8" fmla="*/ 0 w 310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139">
                  <a:moveTo>
                    <a:pt x="0" y="139"/>
                  </a:moveTo>
                  <a:lnTo>
                    <a:pt x="0" y="85"/>
                  </a:lnTo>
                  <a:lnTo>
                    <a:pt x="310" y="0"/>
                  </a:lnTo>
                  <a:lnTo>
                    <a:pt x="310" y="56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0C080C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6" name="Freeform 3616"/>
            <p:cNvSpPr/>
            <p:nvPr/>
          </p:nvSpPr>
          <p:spPr bwMode="gray">
            <a:xfrm>
              <a:off x="392" y="1421"/>
              <a:ext cx="100" cy="130"/>
            </a:xfrm>
            <a:custGeom>
              <a:avLst/>
              <a:gdLst>
                <a:gd name="T0" fmla="*/ 0 w 311"/>
                <a:gd name="T1" fmla="*/ 404 h 404"/>
                <a:gd name="T2" fmla="*/ 0 w 311"/>
                <a:gd name="T3" fmla="*/ 85 h 404"/>
                <a:gd name="T4" fmla="*/ 311 w 311"/>
                <a:gd name="T5" fmla="*/ 0 h 404"/>
                <a:gd name="T6" fmla="*/ 311 w 311"/>
                <a:gd name="T7" fmla="*/ 322 h 404"/>
                <a:gd name="T8" fmla="*/ 0 w 311"/>
                <a:gd name="T9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1" h="404">
                  <a:moveTo>
                    <a:pt x="0" y="404"/>
                  </a:moveTo>
                  <a:lnTo>
                    <a:pt x="0" y="85"/>
                  </a:lnTo>
                  <a:lnTo>
                    <a:pt x="311" y="0"/>
                  </a:lnTo>
                  <a:lnTo>
                    <a:pt x="311" y="322"/>
                  </a:lnTo>
                  <a:lnTo>
                    <a:pt x="0" y="404"/>
                  </a:lnTo>
                  <a:close/>
                </a:path>
              </a:pathLst>
            </a:custGeom>
            <a:noFill/>
            <a:ln w="6350" cap="flat" cmpd="sng">
              <a:solidFill>
                <a:srgbClr val="0C080C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7" name="Freeform 3617"/>
            <p:cNvSpPr>
              <a:spLocks noEditPoints="1"/>
            </p:cNvSpPr>
            <p:nvPr/>
          </p:nvSpPr>
          <p:spPr bwMode="gray">
            <a:xfrm>
              <a:off x="406" y="1447"/>
              <a:ext cx="72" cy="87"/>
            </a:xfrm>
            <a:custGeom>
              <a:avLst/>
              <a:gdLst>
                <a:gd name="T0" fmla="*/ 0 w 94"/>
                <a:gd name="T1" fmla="*/ 114 h 114"/>
                <a:gd name="T2" fmla="*/ 39 w 94"/>
                <a:gd name="T3" fmla="*/ 4 h 114"/>
                <a:gd name="T4" fmla="*/ 53 w 94"/>
                <a:gd name="T5" fmla="*/ 0 h 114"/>
                <a:gd name="T6" fmla="*/ 94 w 94"/>
                <a:gd name="T7" fmla="*/ 90 h 114"/>
                <a:gd name="T8" fmla="*/ 79 w 94"/>
                <a:gd name="T9" fmla="*/ 94 h 114"/>
                <a:gd name="T10" fmla="*/ 67 w 94"/>
                <a:gd name="T11" fmla="*/ 66 h 114"/>
                <a:gd name="T12" fmla="*/ 25 w 94"/>
                <a:gd name="T13" fmla="*/ 77 h 114"/>
                <a:gd name="T14" fmla="*/ 14 w 94"/>
                <a:gd name="T15" fmla="*/ 111 h 114"/>
                <a:gd name="T16" fmla="*/ 0 w 94"/>
                <a:gd name="T17" fmla="*/ 114 h 114"/>
                <a:gd name="T18" fmla="*/ 29 w 94"/>
                <a:gd name="T19" fmla="*/ 66 h 114"/>
                <a:gd name="T20" fmla="*/ 63 w 94"/>
                <a:gd name="T21" fmla="*/ 57 h 114"/>
                <a:gd name="T22" fmla="*/ 53 w 94"/>
                <a:gd name="T23" fmla="*/ 32 h 114"/>
                <a:gd name="T24" fmla="*/ 45 w 94"/>
                <a:gd name="T25" fmla="*/ 13 h 114"/>
                <a:gd name="T26" fmla="*/ 40 w 94"/>
                <a:gd name="T27" fmla="*/ 33 h 114"/>
                <a:gd name="T28" fmla="*/ 29 w 94"/>
                <a:gd name="T29" fmla="*/ 66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114">
                  <a:moveTo>
                    <a:pt x="0" y="114"/>
                  </a:moveTo>
                  <a:cubicBezTo>
                    <a:pt x="39" y="4"/>
                    <a:pt x="39" y="4"/>
                    <a:pt x="39" y="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94" y="90"/>
                    <a:pt x="94" y="90"/>
                    <a:pt x="94" y="90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67" y="66"/>
                    <a:pt x="67" y="66"/>
                    <a:pt x="67" y="66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14" y="111"/>
                    <a:pt x="14" y="111"/>
                    <a:pt x="14" y="111"/>
                  </a:cubicBezTo>
                  <a:lnTo>
                    <a:pt x="0" y="114"/>
                  </a:lnTo>
                  <a:close/>
                  <a:moveTo>
                    <a:pt x="29" y="66"/>
                  </a:moveTo>
                  <a:cubicBezTo>
                    <a:pt x="63" y="57"/>
                    <a:pt x="63" y="57"/>
                    <a:pt x="63" y="57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49" y="24"/>
                    <a:pt x="47" y="18"/>
                    <a:pt x="45" y="13"/>
                  </a:cubicBezTo>
                  <a:cubicBezTo>
                    <a:pt x="44" y="20"/>
                    <a:pt x="42" y="26"/>
                    <a:pt x="40" y="33"/>
                  </a:cubicBezTo>
                  <a:lnTo>
                    <a:pt x="29" y="66"/>
                  </a:lnTo>
                  <a:close/>
                </a:path>
              </a:pathLst>
            </a:custGeom>
            <a:solidFill>
              <a:srgbClr val="000000"/>
            </a:solidFill>
            <a:ln w="6350" cmpd="sng">
              <a:solidFill>
                <a:srgbClr val="000000"/>
              </a:solidFill>
              <a:round/>
            </a:ln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8" name="Freeform 3618"/>
            <p:cNvSpPr/>
            <p:nvPr/>
          </p:nvSpPr>
          <p:spPr bwMode="gray">
            <a:xfrm>
              <a:off x="530" y="1384"/>
              <a:ext cx="100" cy="131"/>
            </a:xfrm>
            <a:custGeom>
              <a:avLst/>
              <a:gdLst>
                <a:gd name="T0" fmla="*/ 0 w 310"/>
                <a:gd name="T1" fmla="*/ 404 h 404"/>
                <a:gd name="T2" fmla="*/ 0 w 310"/>
                <a:gd name="T3" fmla="*/ 83 h 404"/>
                <a:gd name="T4" fmla="*/ 310 w 310"/>
                <a:gd name="T5" fmla="*/ 0 h 404"/>
                <a:gd name="T6" fmla="*/ 310 w 310"/>
                <a:gd name="T7" fmla="*/ 321 h 404"/>
                <a:gd name="T8" fmla="*/ 0 w 310"/>
                <a:gd name="T9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404">
                  <a:moveTo>
                    <a:pt x="0" y="404"/>
                  </a:moveTo>
                  <a:lnTo>
                    <a:pt x="0" y="83"/>
                  </a:lnTo>
                  <a:lnTo>
                    <a:pt x="310" y="0"/>
                  </a:lnTo>
                  <a:lnTo>
                    <a:pt x="310" y="321"/>
                  </a:lnTo>
                  <a:lnTo>
                    <a:pt x="0" y="404"/>
                  </a:lnTo>
                  <a:close/>
                </a:path>
              </a:pathLst>
            </a:custGeom>
            <a:noFill/>
            <a:ln w="6350" cap="flat" cmpd="sng">
              <a:solidFill>
                <a:srgbClr val="0C080C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9" name="Freeform 3619"/>
            <p:cNvSpPr>
              <a:spLocks noEditPoints="1"/>
            </p:cNvSpPr>
            <p:nvPr/>
          </p:nvSpPr>
          <p:spPr bwMode="gray">
            <a:xfrm>
              <a:off x="551" y="1410"/>
              <a:ext cx="58" cy="86"/>
            </a:xfrm>
            <a:custGeom>
              <a:avLst/>
              <a:gdLst>
                <a:gd name="T0" fmla="*/ 0 w 76"/>
                <a:gd name="T1" fmla="*/ 113 h 113"/>
                <a:gd name="T2" fmla="*/ 0 w 76"/>
                <a:gd name="T3" fmla="*/ 13 h 113"/>
                <a:gd name="T4" fmla="*/ 37 w 76"/>
                <a:gd name="T5" fmla="*/ 3 h 113"/>
                <a:gd name="T6" fmla="*/ 56 w 76"/>
                <a:gd name="T7" fmla="*/ 1 h 113"/>
                <a:gd name="T8" fmla="*/ 67 w 76"/>
                <a:gd name="T9" fmla="*/ 7 h 113"/>
                <a:gd name="T10" fmla="*/ 71 w 76"/>
                <a:gd name="T11" fmla="*/ 20 h 113"/>
                <a:gd name="T12" fmla="*/ 67 w 76"/>
                <a:gd name="T13" fmla="*/ 33 h 113"/>
                <a:gd name="T14" fmla="*/ 57 w 76"/>
                <a:gd name="T15" fmla="*/ 45 h 113"/>
                <a:gd name="T16" fmla="*/ 71 w 76"/>
                <a:gd name="T17" fmla="*/ 50 h 113"/>
                <a:gd name="T18" fmla="*/ 76 w 76"/>
                <a:gd name="T19" fmla="*/ 64 h 113"/>
                <a:gd name="T20" fmla="*/ 73 w 76"/>
                <a:gd name="T21" fmla="*/ 78 h 113"/>
                <a:gd name="T22" fmla="*/ 65 w 76"/>
                <a:gd name="T23" fmla="*/ 89 h 113"/>
                <a:gd name="T24" fmla="*/ 54 w 76"/>
                <a:gd name="T25" fmla="*/ 97 h 113"/>
                <a:gd name="T26" fmla="*/ 38 w 76"/>
                <a:gd name="T27" fmla="*/ 103 h 113"/>
                <a:gd name="T28" fmla="*/ 0 w 76"/>
                <a:gd name="T29" fmla="*/ 113 h 113"/>
                <a:gd name="T30" fmla="*/ 13 w 76"/>
                <a:gd name="T31" fmla="*/ 51 h 113"/>
                <a:gd name="T32" fmla="*/ 35 w 76"/>
                <a:gd name="T33" fmla="*/ 46 h 113"/>
                <a:gd name="T34" fmla="*/ 48 w 76"/>
                <a:gd name="T35" fmla="*/ 41 h 113"/>
                <a:gd name="T36" fmla="*/ 55 w 76"/>
                <a:gd name="T37" fmla="*/ 34 h 113"/>
                <a:gd name="T38" fmla="*/ 58 w 76"/>
                <a:gd name="T39" fmla="*/ 25 h 113"/>
                <a:gd name="T40" fmla="*/ 55 w 76"/>
                <a:gd name="T41" fmla="*/ 16 h 113"/>
                <a:gd name="T42" fmla="*/ 48 w 76"/>
                <a:gd name="T43" fmla="*/ 13 h 113"/>
                <a:gd name="T44" fmla="*/ 33 w 76"/>
                <a:gd name="T45" fmla="*/ 16 h 113"/>
                <a:gd name="T46" fmla="*/ 13 w 76"/>
                <a:gd name="T47" fmla="*/ 21 h 113"/>
                <a:gd name="T48" fmla="*/ 13 w 76"/>
                <a:gd name="T49" fmla="*/ 51 h 113"/>
                <a:gd name="T50" fmla="*/ 13 w 76"/>
                <a:gd name="T51" fmla="*/ 98 h 113"/>
                <a:gd name="T52" fmla="*/ 38 w 76"/>
                <a:gd name="T53" fmla="*/ 91 h 113"/>
                <a:gd name="T54" fmla="*/ 47 w 76"/>
                <a:gd name="T55" fmla="*/ 88 h 113"/>
                <a:gd name="T56" fmla="*/ 55 w 76"/>
                <a:gd name="T57" fmla="*/ 84 h 113"/>
                <a:gd name="T58" fmla="*/ 60 w 76"/>
                <a:gd name="T59" fmla="*/ 77 h 113"/>
                <a:gd name="T60" fmla="*/ 62 w 76"/>
                <a:gd name="T61" fmla="*/ 68 h 113"/>
                <a:gd name="T62" fmla="*/ 59 w 76"/>
                <a:gd name="T63" fmla="*/ 59 h 113"/>
                <a:gd name="T64" fmla="*/ 51 w 76"/>
                <a:gd name="T65" fmla="*/ 55 h 113"/>
                <a:gd name="T66" fmla="*/ 36 w 76"/>
                <a:gd name="T67" fmla="*/ 57 h 113"/>
                <a:gd name="T68" fmla="*/ 13 w 76"/>
                <a:gd name="T69" fmla="*/ 63 h 113"/>
                <a:gd name="T70" fmla="*/ 13 w 76"/>
                <a:gd name="T71" fmla="*/ 9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6" h="113">
                  <a:moveTo>
                    <a:pt x="0" y="113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45" y="1"/>
                    <a:pt x="51" y="0"/>
                    <a:pt x="56" y="1"/>
                  </a:cubicBezTo>
                  <a:cubicBezTo>
                    <a:pt x="61" y="2"/>
                    <a:pt x="64" y="4"/>
                    <a:pt x="67" y="7"/>
                  </a:cubicBezTo>
                  <a:cubicBezTo>
                    <a:pt x="69" y="11"/>
                    <a:pt x="71" y="15"/>
                    <a:pt x="71" y="20"/>
                  </a:cubicBezTo>
                  <a:cubicBezTo>
                    <a:pt x="71" y="24"/>
                    <a:pt x="70" y="28"/>
                    <a:pt x="67" y="33"/>
                  </a:cubicBezTo>
                  <a:cubicBezTo>
                    <a:pt x="65" y="37"/>
                    <a:pt x="61" y="41"/>
                    <a:pt x="57" y="45"/>
                  </a:cubicBezTo>
                  <a:cubicBezTo>
                    <a:pt x="63" y="45"/>
                    <a:pt x="68" y="47"/>
                    <a:pt x="71" y="50"/>
                  </a:cubicBezTo>
                  <a:cubicBezTo>
                    <a:pt x="74" y="54"/>
                    <a:pt x="76" y="58"/>
                    <a:pt x="76" y="64"/>
                  </a:cubicBezTo>
                  <a:cubicBezTo>
                    <a:pt x="76" y="69"/>
                    <a:pt x="75" y="73"/>
                    <a:pt x="73" y="78"/>
                  </a:cubicBezTo>
                  <a:cubicBezTo>
                    <a:pt x="71" y="83"/>
                    <a:pt x="68" y="86"/>
                    <a:pt x="65" y="89"/>
                  </a:cubicBezTo>
                  <a:cubicBezTo>
                    <a:pt x="62" y="92"/>
                    <a:pt x="59" y="95"/>
                    <a:pt x="54" y="97"/>
                  </a:cubicBezTo>
                  <a:cubicBezTo>
                    <a:pt x="50" y="100"/>
                    <a:pt x="44" y="101"/>
                    <a:pt x="38" y="103"/>
                  </a:cubicBezTo>
                  <a:lnTo>
                    <a:pt x="0" y="113"/>
                  </a:lnTo>
                  <a:close/>
                  <a:moveTo>
                    <a:pt x="13" y="51"/>
                  </a:moveTo>
                  <a:cubicBezTo>
                    <a:pt x="35" y="46"/>
                    <a:pt x="35" y="46"/>
                    <a:pt x="35" y="46"/>
                  </a:cubicBezTo>
                  <a:cubicBezTo>
                    <a:pt x="41" y="44"/>
                    <a:pt x="45" y="43"/>
                    <a:pt x="48" y="41"/>
                  </a:cubicBezTo>
                  <a:cubicBezTo>
                    <a:pt x="51" y="39"/>
                    <a:pt x="53" y="37"/>
                    <a:pt x="55" y="34"/>
                  </a:cubicBezTo>
                  <a:cubicBezTo>
                    <a:pt x="57" y="31"/>
                    <a:pt x="58" y="28"/>
                    <a:pt x="58" y="25"/>
                  </a:cubicBezTo>
                  <a:cubicBezTo>
                    <a:pt x="58" y="21"/>
                    <a:pt x="57" y="19"/>
                    <a:pt x="55" y="16"/>
                  </a:cubicBezTo>
                  <a:cubicBezTo>
                    <a:pt x="54" y="14"/>
                    <a:pt x="51" y="13"/>
                    <a:pt x="48" y="13"/>
                  </a:cubicBezTo>
                  <a:cubicBezTo>
                    <a:pt x="45" y="13"/>
                    <a:pt x="40" y="14"/>
                    <a:pt x="33" y="16"/>
                  </a:cubicBezTo>
                  <a:cubicBezTo>
                    <a:pt x="13" y="21"/>
                    <a:pt x="13" y="21"/>
                    <a:pt x="13" y="21"/>
                  </a:cubicBezTo>
                  <a:lnTo>
                    <a:pt x="13" y="51"/>
                  </a:lnTo>
                  <a:close/>
                  <a:moveTo>
                    <a:pt x="13" y="98"/>
                  </a:moveTo>
                  <a:cubicBezTo>
                    <a:pt x="38" y="91"/>
                    <a:pt x="38" y="91"/>
                    <a:pt x="38" y="91"/>
                  </a:cubicBezTo>
                  <a:cubicBezTo>
                    <a:pt x="42" y="90"/>
                    <a:pt x="45" y="89"/>
                    <a:pt x="47" y="88"/>
                  </a:cubicBezTo>
                  <a:cubicBezTo>
                    <a:pt x="50" y="87"/>
                    <a:pt x="53" y="85"/>
                    <a:pt x="55" y="84"/>
                  </a:cubicBezTo>
                  <a:cubicBezTo>
                    <a:pt x="57" y="82"/>
                    <a:pt x="59" y="80"/>
                    <a:pt x="60" y="77"/>
                  </a:cubicBezTo>
                  <a:cubicBezTo>
                    <a:pt x="61" y="74"/>
                    <a:pt x="62" y="71"/>
                    <a:pt x="62" y="68"/>
                  </a:cubicBezTo>
                  <a:cubicBezTo>
                    <a:pt x="62" y="64"/>
                    <a:pt x="61" y="61"/>
                    <a:pt x="59" y="59"/>
                  </a:cubicBezTo>
                  <a:cubicBezTo>
                    <a:pt x="57" y="56"/>
                    <a:pt x="54" y="55"/>
                    <a:pt x="51" y="55"/>
                  </a:cubicBezTo>
                  <a:cubicBezTo>
                    <a:pt x="48" y="55"/>
                    <a:pt x="43" y="55"/>
                    <a:pt x="36" y="57"/>
                  </a:cubicBezTo>
                  <a:cubicBezTo>
                    <a:pt x="13" y="63"/>
                    <a:pt x="13" y="63"/>
                    <a:pt x="13" y="63"/>
                  </a:cubicBezTo>
                  <a:lnTo>
                    <a:pt x="13" y="98"/>
                  </a:lnTo>
                  <a:close/>
                </a:path>
              </a:pathLst>
            </a:custGeom>
            <a:solidFill>
              <a:srgbClr val="000000"/>
            </a:solidFill>
            <a:ln w="6350" cmpd="sng">
              <a:solidFill>
                <a:srgbClr val="000000"/>
              </a:solidFill>
              <a:round/>
            </a:ln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0" name="Freeform 3620"/>
            <p:cNvSpPr/>
            <p:nvPr/>
          </p:nvSpPr>
          <p:spPr bwMode="gray">
            <a:xfrm>
              <a:off x="666" y="1348"/>
              <a:ext cx="100" cy="130"/>
            </a:xfrm>
            <a:custGeom>
              <a:avLst/>
              <a:gdLst>
                <a:gd name="T0" fmla="*/ 0 w 309"/>
                <a:gd name="T1" fmla="*/ 404 h 404"/>
                <a:gd name="T2" fmla="*/ 0 w 309"/>
                <a:gd name="T3" fmla="*/ 82 h 404"/>
                <a:gd name="T4" fmla="*/ 309 w 309"/>
                <a:gd name="T5" fmla="*/ 0 h 404"/>
                <a:gd name="T6" fmla="*/ 309 w 309"/>
                <a:gd name="T7" fmla="*/ 321 h 404"/>
                <a:gd name="T8" fmla="*/ 0 w 309"/>
                <a:gd name="T9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404">
                  <a:moveTo>
                    <a:pt x="0" y="404"/>
                  </a:moveTo>
                  <a:lnTo>
                    <a:pt x="0" y="82"/>
                  </a:lnTo>
                  <a:lnTo>
                    <a:pt x="309" y="0"/>
                  </a:lnTo>
                  <a:lnTo>
                    <a:pt x="309" y="321"/>
                  </a:lnTo>
                  <a:lnTo>
                    <a:pt x="0" y="404"/>
                  </a:lnTo>
                  <a:close/>
                </a:path>
              </a:pathLst>
            </a:custGeom>
            <a:noFill/>
            <a:ln w="6350" cap="flat" cmpd="sng">
              <a:solidFill>
                <a:srgbClr val="0C080C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1" name="Freeform 3621"/>
            <p:cNvSpPr/>
            <p:nvPr/>
          </p:nvSpPr>
          <p:spPr bwMode="gray">
            <a:xfrm>
              <a:off x="682" y="1371"/>
              <a:ext cx="69" cy="84"/>
            </a:xfrm>
            <a:custGeom>
              <a:avLst/>
              <a:gdLst>
                <a:gd name="T0" fmla="*/ 76 w 90"/>
                <a:gd name="T1" fmla="*/ 63 h 111"/>
                <a:gd name="T2" fmla="*/ 90 w 90"/>
                <a:gd name="T3" fmla="*/ 63 h 111"/>
                <a:gd name="T4" fmla="*/ 75 w 90"/>
                <a:gd name="T5" fmla="*/ 92 h 111"/>
                <a:gd name="T6" fmla="*/ 48 w 90"/>
                <a:gd name="T7" fmla="*/ 108 h 111"/>
                <a:gd name="T8" fmla="*/ 21 w 90"/>
                <a:gd name="T9" fmla="*/ 108 h 111"/>
                <a:gd name="T10" fmla="*/ 5 w 90"/>
                <a:gd name="T11" fmla="*/ 93 h 111"/>
                <a:gd name="T12" fmla="*/ 0 w 90"/>
                <a:gd name="T13" fmla="*/ 67 h 111"/>
                <a:gd name="T14" fmla="*/ 6 w 90"/>
                <a:gd name="T15" fmla="*/ 37 h 111"/>
                <a:gd name="T16" fmla="*/ 23 w 90"/>
                <a:gd name="T17" fmla="*/ 15 h 111"/>
                <a:gd name="T18" fmla="*/ 48 w 90"/>
                <a:gd name="T19" fmla="*/ 2 h 111"/>
                <a:gd name="T20" fmla="*/ 74 w 90"/>
                <a:gd name="T21" fmla="*/ 3 h 111"/>
                <a:gd name="T22" fmla="*/ 88 w 90"/>
                <a:gd name="T23" fmla="*/ 21 h 111"/>
                <a:gd name="T24" fmla="*/ 75 w 90"/>
                <a:gd name="T25" fmla="*/ 28 h 111"/>
                <a:gd name="T26" fmla="*/ 65 w 90"/>
                <a:gd name="T27" fmla="*/ 14 h 111"/>
                <a:gd name="T28" fmla="*/ 48 w 90"/>
                <a:gd name="T29" fmla="*/ 14 h 111"/>
                <a:gd name="T30" fmla="*/ 28 w 90"/>
                <a:gd name="T31" fmla="*/ 25 h 111"/>
                <a:gd name="T32" fmla="*/ 17 w 90"/>
                <a:gd name="T33" fmla="*/ 43 h 111"/>
                <a:gd name="T34" fmla="*/ 14 w 90"/>
                <a:gd name="T35" fmla="*/ 63 h 111"/>
                <a:gd name="T36" fmla="*/ 17 w 90"/>
                <a:gd name="T37" fmla="*/ 85 h 111"/>
                <a:gd name="T38" fmla="*/ 29 w 90"/>
                <a:gd name="T39" fmla="*/ 96 h 111"/>
                <a:gd name="T40" fmla="*/ 46 w 90"/>
                <a:gd name="T41" fmla="*/ 97 h 111"/>
                <a:gd name="T42" fmla="*/ 66 w 90"/>
                <a:gd name="T43" fmla="*/ 85 h 111"/>
                <a:gd name="T44" fmla="*/ 76 w 90"/>
                <a:gd name="T45" fmla="*/ 6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0" h="111">
                  <a:moveTo>
                    <a:pt x="76" y="63"/>
                  </a:moveTo>
                  <a:cubicBezTo>
                    <a:pt x="90" y="63"/>
                    <a:pt x="90" y="63"/>
                    <a:pt x="90" y="63"/>
                  </a:cubicBezTo>
                  <a:cubicBezTo>
                    <a:pt x="87" y="75"/>
                    <a:pt x="82" y="84"/>
                    <a:pt x="75" y="92"/>
                  </a:cubicBezTo>
                  <a:cubicBezTo>
                    <a:pt x="67" y="100"/>
                    <a:pt x="58" y="105"/>
                    <a:pt x="48" y="108"/>
                  </a:cubicBezTo>
                  <a:cubicBezTo>
                    <a:pt x="37" y="111"/>
                    <a:pt x="28" y="111"/>
                    <a:pt x="21" y="108"/>
                  </a:cubicBezTo>
                  <a:cubicBezTo>
                    <a:pt x="14" y="106"/>
                    <a:pt x="9" y="100"/>
                    <a:pt x="5" y="93"/>
                  </a:cubicBezTo>
                  <a:cubicBezTo>
                    <a:pt x="1" y="85"/>
                    <a:pt x="0" y="77"/>
                    <a:pt x="0" y="67"/>
                  </a:cubicBezTo>
                  <a:cubicBezTo>
                    <a:pt x="0" y="56"/>
                    <a:pt x="2" y="46"/>
                    <a:pt x="6" y="37"/>
                  </a:cubicBezTo>
                  <a:cubicBezTo>
                    <a:pt x="10" y="28"/>
                    <a:pt x="16" y="21"/>
                    <a:pt x="23" y="15"/>
                  </a:cubicBezTo>
                  <a:cubicBezTo>
                    <a:pt x="31" y="9"/>
                    <a:pt x="39" y="5"/>
                    <a:pt x="48" y="2"/>
                  </a:cubicBezTo>
                  <a:cubicBezTo>
                    <a:pt x="58" y="0"/>
                    <a:pt x="67" y="0"/>
                    <a:pt x="74" y="3"/>
                  </a:cubicBezTo>
                  <a:cubicBezTo>
                    <a:pt x="81" y="7"/>
                    <a:pt x="85" y="13"/>
                    <a:pt x="88" y="21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72" y="21"/>
                    <a:pt x="69" y="17"/>
                    <a:pt x="65" y="14"/>
                  </a:cubicBezTo>
                  <a:cubicBezTo>
                    <a:pt x="60" y="12"/>
                    <a:pt x="54" y="12"/>
                    <a:pt x="48" y="14"/>
                  </a:cubicBezTo>
                  <a:cubicBezTo>
                    <a:pt x="40" y="16"/>
                    <a:pt x="33" y="20"/>
                    <a:pt x="28" y="25"/>
                  </a:cubicBezTo>
                  <a:cubicBezTo>
                    <a:pt x="23" y="30"/>
                    <a:pt x="19" y="36"/>
                    <a:pt x="17" y="43"/>
                  </a:cubicBezTo>
                  <a:cubicBezTo>
                    <a:pt x="15" y="50"/>
                    <a:pt x="14" y="56"/>
                    <a:pt x="14" y="63"/>
                  </a:cubicBezTo>
                  <a:cubicBezTo>
                    <a:pt x="14" y="72"/>
                    <a:pt x="15" y="79"/>
                    <a:pt x="17" y="85"/>
                  </a:cubicBezTo>
                  <a:cubicBezTo>
                    <a:pt x="20" y="91"/>
                    <a:pt x="24" y="95"/>
                    <a:pt x="29" y="96"/>
                  </a:cubicBezTo>
                  <a:cubicBezTo>
                    <a:pt x="34" y="98"/>
                    <a:pt x="40" y="98"/>
                    <a:pt x="46" y="97"/>
                  </a:cubicBezTo>
                  <a:cubicBezTo>
                    <a:pt x="54" y="95"/>
                    <a:pt x="60" y="91"/>
                    <a:pt x="66" y="85"/>
                  </a:cubicBezTo>
                  <a:cubicBezTo>
                    <a:pt x="71" y="79"/>
                    <a:pt x="74" y="72"/>
                    <a:pt x="76" y="63"/>
                  </a:cubicBezTo>
                  <a:close/>
                </a:path>
              </a:pathLst>
            </a:custGeom>
            <a:solidFill>
              <a:srgbClr val="000000"/>
            </a:solidFill>
            <a:ln w="6350" cmpd="sng">
              <a:solidFill>
                <a:srgbClr val="000000"/>
              </a:solidFill>
              <a:round/>
            </a:ln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2" name="Group 3622"/>
          <p:cNvGrpSpPr/>
          <p:nvPr/>
        </p:nvGrpSpPr>
        <p:grpSpPr bwMode="auto">
          <a:xfrm>
            <a:off x="6087295" y="3009563"/>
            <a:ext cx="419200" cy="312486"/>
            <a:chOff x="796" y="1308"/>
            <a:chExt cx="434" cy="413"/>
          </a:xfrm>
        </p:grpSpPr>
        <p:sp>
          <p:nvSpPr>
            <p:cNvPr id="203" name="Freeform 3623"/>
            <p:cNvSpPr/>
            <p:nvPr/>
          </p:nvSpPr>
          <p:spPr bwMode="gray">
            <a:xfrm>
              <a:off x="796" y="1308"/>
              <a:ext cx="434" cy="413"/>
            </a:xfrm>
            <a:custGeom>
              <a:avLst/>
              <a:gdLst>
                <a:gd name="T0" fmla="*/ 1345 w 1345"/>
                <a:gd name="T1" fmla="*/ 359 h 1283"/>
                <a:gd name="T2" fmla="*/ 1345 w 1345"/>
                <a:gd name="T3" fmla="*/ 1283 h 1283"/>
                <a:gd name="T4" fmla="*/ 0 w 1345"/>
                <a:gd name="T5" fmla="*/ 924 h 1283"/>
                <a:gd name="T6" fmla="*/ 0 w 1345"/>
                <a:gd name="T7" fmla="*/ 0 h 1283"/>
                <a:gd name="T8" fmla="*/ 1345 w 1345"/>
                <a:gd name="T9" fmla="*/ 359 h 1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5" h="1283">
                  <a:moveTo>
                    <a:pt x="1345" y="359"/>
                  </a:moveTo>
                  <a:lnTo>
                    <a:pt x="1345" y="1283"/>
                  </a:lnTo>
                  <a:lnTo>
                    <a:pt x="0" y="924"/>
                  </a:lnTo>
                  <a:lnTo>
                    <a:pt x="0" y="0"/>
                  </a:lnTo>
                  <a:lnTo>
                    <a:pt x="1345" y="359"/>
                  </a:lnTo>
                  <a:close/>
                </a:path>
              </a:pathLst>
            </a:custGeom>
            <a:gradFill rotWithShape="1">
              <a:gsLst>
                <a:gs pos="0">
                  <a:srgbClr val="A5A09C">
                    <a:gamma/>
                    <a:tint val="33725"/>
                    <a:invGamma/>
                  </a:srgbClr>
                </a:gs>
                <a:gs pos="100000">
                  <a:srgbClr val="A5A09C"/>
                </a:gs>
              </a:gsLst>
              <a:lin ang="2700000" scaled="1"/>
            </a:gradFill>
            <a:ln w="6350" cap="flat" cmpd="sng">
              <a:solidFill>
                <a:srgbClr val="0C080C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4" name="Freeform 3624"/>
            <p:cNvSpPr/>
            <p:nvPr/>
          </p:nvSpPr>
          <p:spPr bwMode="gray">
            <a:xfrm>
              <a:off x="1101" y="1555"/>
              <a:ext cx="100" cy="44"/>
            </a:xfrm>
            <a:custGeom>
              <a:avLst/>
              <a:gdLst>
                <a:gd name="T0" fmla="*/ 310 w 310"/>
                <a:gd name="T1" fmla="*/ 139 h 139"/>
                <a:gd name="T2" fmla="*/ 310 w 310"/>
                <a:gd name="T3" fmla="*/ 82 h 139"/>
                <a:gd name="T4" fmla="*/ 0 w 310"/>
                <a:gd name="T5" fmla="*/ 0 h 139"/>
                <a:gd name="T6" fmla="*/ 0 w 310"/>
                <a:gd name="T7" fmla="*/ 56 h 139"/>
                <a:gd name="T8" fmla="*/ 310 w 310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139">
                  <a:moveTo>
                    <a:pt x="310" y="139"/>
                  </a:moveTo>
                  <a:lnTo>
                    <a:pt x="310" y="82"/>
                  </a:lnTo>
                  <a:lnTo>
                    <a:pt x="0" y="0"/>
                  </a:lnTo>
                  <a:lnTo>
                    <a:pt x="0" y="56"/>
                  </a:lnTo>
                  <a:lnTo>
                    <a:pt x="310" y="13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0C080C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5" name="Freeform 3625"/>
            <p:cNvSpPr/>
            <p:nvPr/>
          </p:nvSpPr>
          <p:spPr bwMode="gray">
            <a:xfrm>
              <a:off x="1101" y="1590"/>
              <a:ext cx="100" cy="45"/>
            </a:xfrm>
            <a:custGeom>
              <a:avLst/>
              <a:gdLst>
                <a:gd name="T0" fmla="*/ 310 w 310"/>
                <a:gd name="T1" fmla="*/ 139 h 139"/>
                <a:gd name="T2" fmla="*/ 310 w 310"/>
                <a:gd name="T3" fmla="*/ 82 h 139"/>
                <a:gd name="T4" fmla="*/ 0 w 310"/>
                <a:gd name="T5" fmla="*/ 0 h 139"/>
                <a:gd name="T6" fmla="*/ 0 w 310"/>
                <a:gd name="T7" fmla="*/ 56 h 139"/>
                <a:gd name="T8" fmla="*/ 310 w 310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139">
                  <a:moveTo>
                    <a:pt x="310" y="139"/>
                  </a:moveTo>
                  <a:lnTo>
                    <a:pt x="310" y="82"/>
                  </a:lnTo>
                  <a:lnTo>
                    <a:pt x="0" y="0"/>
                  </a:lnTo>
                  <a:lnTo>
                    <a:pt x="0" y="56"/>
                  </a:lnTo>
                  <a:lnTo>
                    <a:pt x="310" y="13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0C080C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" name="Freeform 3626"/>
            <p:cNvSpPr/>
            <p:nvPr/>
          </p:nvSpPr>
          <p:spPr bwMode="gray">
            <a:xfrm>
              <a:off x="1101" y="1624"/>
              <a:ext cx="100" cy="45"/>
            </a:xfrm>
            <a:custGeom>
              <a:avLst/>
              <a:gdLst>
                <a:gd name="T0" fmla="*/ 310 w 310"/>
                <a:gd name="T1" fmla="*/ 139 h 139"/>
                <a:gd name="T2" fmla="*/ 310 w 310"/>
                <a:gd name="T3" fmla="*/ 83 h 139"/>
                <a:gd name="T4" fmla="*/ 0 w 310"/>
                <a:gd name="T5" fmla="*/ 0 h 139"/>
                <a:gd name="T6" fmla="*/ 0 w 310"/>
                <a:gd name="T7" fmla="*/ 57 h 139"/>
                <a:gd name="T8" fmla="*/ 310 w 310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139">
                  <a:moveTo>
                    <a:pt x="310" y="139"/>
                  </a:moveTo>
                  <a:lnTo>
                    <a:pt x="310" y="83"/>
                  </a:lnTo>
                  <a:lnTo>
                    <a:pt x="0" y="0"/>
                  </a:lnTo>
                  <a:lnTo>
                    <a:pt x="0" y="57"/>
                  </a:lnTo>
                  <a:lnTo>
                    <a:pt x="310" y="13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0C080C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7" name="Freeform 3627"/>
            <p:cNvSpPr/>
            <p:nvPr/>
          </p:nvSpPr>
          <p:spPr bwMode="gray">
            <a:xfrm>
              <a:off x="963" y="1517"/>
              <a:ext cx="100" cy="45"/>
            </a:xfrm>
            <a:custGeom>
              <a:avLst/>
              <a:gdLst>
                <a:gd name="T0" fmla="*/ 309 w 309"/>
                <a:gd name="T1" fmla="*/ 139 h 139"/>
                <a:gd name="T2" fmla="*/ 309 w 309"/>
                <a:gd name="T3" fmla="*/ 83 h 139"/>
                <a:gd name="T4" fmla="*/ 0 w 309"/>
                <a:gd name="T5" fmla="*/ 0 h 139"/>
                <a:gd name="T6" fmla="*/ 0 w 309"/>
                <a:gd name="T7" fmla="*/ 54 h 139"/>
                <a:gd name="T8" fmla="*/ 309 w 309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139">
                  <a:moveTo>
                    <a:pt x="309" y="139"/>
                  </a:moveTo>
                  <a:lnTo>
                    <a:pt x="309" y="83"/>
                  </a:lnTo>
                  <a:lnTo>
                    <a:pt x="0" y="0"/>
                  </a:lnTo>
                  <a:lnTo>
                    <a:pt x="0" y="54"/>
                  </a:lnTo>
                  <a:lnTo>
                    <a:pt x="309" y="13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0C080C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8" name="Freeform 3628"/>
            <p:cNvSpPr/>
            <p:nvPr/>
          </p:nvSpPr>
          <p:spPr bwMode="gray">
            <a:xfrm>
              <a:off x="826" y="1481"/>
              <a:ext cx="100" cy="45"/>
            </a:xfrm>
            <a:custGeom>
              <a:avLst/>
              <a:gdLst>
                <a:gd name="T0" fmla="*/ 311 w 311"/>
                <a:gd name="T1" fmla="*/ 139 h 139"/>
                <a:gd name="T2" fmla="*/ 311 w 311"/>
                <a:gd name="T3" fmla="*/ 82 h 139"/>
                <a:gd name="T4" fmla="*/ 0 w 311"/>
                <a:gd name="T5" fmla="*/ 0 h 139"/>
                <a:gd name="T6" fmla="*/ 0 w 311"/>
                <a:gd name="T7" fmla="*/ 54 h 139"/>
                <a:gd name="T8" fmla="*/ 311 w 311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1" h="139">
                  <a:moveTo>
                    <a:pt x="311" y="139"/>
                  </a:moveTo>
                  <a:lnTo>
                    <a:pt x="311" y="8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311" y="13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0C080C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9" name="Freeform 3629"/>
            <p:cNvSpPr/>
            <p:nvPr/>
          </p:nvSpPr>
          <p:spPr bwMode="gray">
            <a:xfrm>
              <a:off x="826" y="1516"/>
              <a:ext cx="100" cy="45"/>
            </a:xfrm>
            <a:custGeom>
              <a:avLst/>
              <a:gdLst>
                <a:gd name="T0" fmla="*/ 311 w 311"/>
                <a:gd name="T1" fmla="*/ 140 h 140"/>
                <a:gd name="T2" fmla="*/ 311 w 311"/>
                <a:gd name="T3" fmla="*/ 83 h 140"/>
                <a:gd name="T4" fmla="*/ 0 w 311"/>
                <a:gd name="T5" fmla="*/ 0 h 140"/>
                <a:gd name="T6" fmla="*/ 0 w 311"/>
                <a:gd name="T7" fmla="*/ 57 h 140"/>
                <a:gd name="T8" fmla="*/ 311 w 311"/>
                <a:gd name="T9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1" h="140">
                  <a:moveTo>
                    <a:pt x="311" y="140"/>
                  </a:moveTo>
                  <a:lnTo>
                    <a:pt x="311" y="83"/>
                  </a:lnTo>
                  <a:lnTo>
                    <a:pt x="0" y="0"/>
                  </a:lnTo>
                  <a:lnTo>
                    <a:pt x="0" y="57"/>
                  </a:lnTo>
                  <a:lnTo>
                    <a:pt x="311" y="14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0C080C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0" name="Freeform 3630"/>
            <p:cNvSpPr/>
            <p:nvPr/>
          </p:nvSpPr>
          <p:spPr bwMode="gray">
            <a:xfrm>
              <a:off x="1100" y="1420"/>
              <a:ext cx="100" cy="130"/>
            </a:xfrm>
            <a:custGeom>
              <a:avLst/>
              <a:gdLst>
                <a:gd name="T0" fmla="*/ 309 w 309"/>
                <a:gd name="T1" fmla="*/ 404 h 404"/>
                <a:gd name="T2" fmla="*/ 309 w 309"/>
                <a:gd name="T3" fmla="*/ 82 h 404"/>
                <a:gd name="T4" fmla="*/ 0 w 309"/>
                <a:gd name="T5" fmla="*/ 0 h 404"/>
                <a:gd name="T6" fmla="*/ 0 w 309"/>
                <a:gd name="T7" fmla="*/ 321 h 404"/>
                <a:gd name="T8" fmla="*/ 309 w 309"/>
                <a:gd name="T9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404">
                  <a:moveTo>
                    <a:pt x="309" y="404"/>
                  </a:moveTo>
                  <a:lnTo>
                    <a:pt x="309" y="82"/>
                  </a:lnTo>
                  <a:lnTo>
                    <a:pt x="0" y="0"/>
                  </a:lnTo>
                  <a:lnTo>
                    <a:pt x="0" y="321"/>
                  </a:lnTo>
                  <a:lnTo>
                    <a:pt x="309" y="404"/>
                  </a:lnTo>
                  <a:close/>
                </a:path>
              </a:pathLst>
            </a:custGeom>
            <a:noFill/>
            <a:ln w="6350" cap="flat" cmpd="sng">
              <a:solidFill>
                <a:srgbClr val="0C080C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1" name="Freeform 3631"/>
            <p:cNvSpPr/>
            <p:nvPr/>
          </p:nvSpPr>
          <p:spPr bwMode="gray">
            <a:xfrm>
              <a:off x="962" y="1383"/>
              <a:ext cx="101" cy="130"/>
            </a:xfrm>
            <a:custGeom>
              <a:avLst/>
              <a:gdLst>
                <a:gd name="T0" fmla="*/ 312 w 312"/>
                <a:gd name="T1" fmla="*/ 406 h 406"/>
                <a:gd name="T2" fmla="*/ 312 w 312"/>
                <a:gd name="T3" fmla="*/ 85 h 406"/>
                <a:gd name="T4" fmla="*/ 0 w 312"/>
                <a:gd name="T5" fmla="*/ 0 h 406"/>
                <a:gd name="T6" fmla="*/ 0 w 312"/>
                <a:gd name="T7" fmla="*/ 321 h 406"/>
                <a:gd name="T8" fmla="*/ 312 w 312"/>
                <a:gd name="T9" fmla="*/ 406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406">
                  <a:moveTo>
                    <a:pt x="312" y="406"/>
                  </a:moveTo>
                  <a:lnTo>
                    <a:pt x="312" y="85"/>
                  </a:lnTo>
                  <a:lnTo>
                    <a:pt x="0" y="0"/>
                  </a:lnTo>
                  <a:lnTo>
                    <a:pt x="0" y="321"/>
                  </a:lnTo>
                  <a:lnTo>
                    <a:pt x="312" y="406"/>
                  </a:lnTo>
                  <a:close/>
                </a:path>
              </a:pathLst>
            </a:custGeom>
            <a:noFill/>
            <a:ln w="6350" cap="flat" cmpd="sng">
              <a:solidFill>
                <a:srgbClr val="0C080C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2" name="Freeform 3632"/>
            <p:cNvSpPr/>
            <p:nvPr/>
          </p:nvSpPr>
          <p:spPr bwMode="gray">
            <a:xfrm>
              <a:off x="826" y="1346"/>
              <a:ext cx="100" cy="130"/>
            </a:xfrm>
            <a:custGeom>
              <a:avLst/>
              <a:gdLst>
                <a:gd name="T0" fmla="*/ 311 w 311"/>
                <a:gd name="T1" fmla="*/ 403 h 403"/>
                <a:gd name="T2" fmla="*/ 311 w 311"/>
                <a:gd name="T3" fmla="*/ 85 h 403"/>
                <a:gd name="T4" fmla="*/ 0 w 311"/>
                <a:gd name="T5" fmla="*/ 0 h 403"/>
                <a:gd name="T6" fmla="*/ 0 w 311"/>
                <a:gd name="T7" fmla="*/ 321 h 403"/>
                <a:gd name="T8" fmla="*/ 311 w 311"/>
                <a:gd name="T9" fmla="*/ 403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1" h="403">
                  <a:moveTo>
                    <a:pt x="311" y="403"/>
                  </a:moveTo>
                  <a:lnTo>
                    <a:pt x="311" y="85"/>
                  </a:lnTo>
                  <a:lnTo>
                    <a:pt x="0" y="0"/>
                  </a:lnTo>
                  <a:lnTo>
                    <a:pt x="0" y="321"/>
                  </a:lnTo>
                  <a:lnTo>
                    <a:pt x="311" y="403"/>
                  </a:lnTo>
                  <a:close/>
                </a:path>
              </a:pathLst>
            </a:custGeom>
            <a:noFill/>
            <a:ln w="6350" cap="flat" cmpd="sng">
              <a:solidFill>
                <a:srgbClr val="0C080C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3" name="Freeform 3633"/>
            <p:cNvSpPr>
              <a:spLocks noEditPoints="1"/>
            </p:cNvSpPr>
            <p:nvPr/>
          </p:nvSpPr>
          <p:spPr bwMode="gray">
            <a:xfrm>
              <a:off x="842" y="1371"/>
              <a:ext cx="65" cy="86"/>
            </a:xfrm>
            <a:custGeom>
              <a:avLst/>
              <a:gdLst>
                <a:gd name="T0" fmla="*/ 0 w 86"/>
                <a:gd name="T1" fmla="*/ 90 h 113"/>
                <a:gd name="T2" fmla="*/ 35 w 86"/>
                <a:gd name="T3" fmla="*/ 0 h 113"/>
                <a:gd name="T4" fmla="*/ 48 w 86"/>
                <a:gd name="T5" fmla="*/ 4 h 113"/>
                <a:gd name="T6" fmla="*/ 86 w 86"/>
                <a:gd name="T7" fmla="*/ 113 h 113"/>
                <a:gd name="T8" fmla="*/ 72 w 86"/>
                <a:gd name="T9" fmla="*/ 109 h 113"/>
                <a:gd name="T10" fmla="*/ 61 w 86"/>
                <a:gd name="T11" fmla="*/ 76 h 113"/>
                <a:gd name="T12" fmla="*/ 22 w 86"/>
                <a:gd name="T13" fmla="*/ 66 h 113"/>
                <a:gd name="T14" fmla="*/ 13 w 86"/>
                <a:gd name="T15" fmla="*/ 93 h 113"/>
                <a:gd name="T16" fmla="*/ 0 w 86"/>
                <a:gd name="T17" fmla="*/ 90 h 113"/>
                <a:gd name="T18" fmla="*/ 26 w 86"/>
                <a:gd name="T19" fmla="*/ 56 h 113"/>
                <a:gd name="T20" fmla="*/ 57 w 86"/>
                <a:gd name="T21" fmla="*/ 65 h 113"/>
                <a:gd name="T22" fmla="*/ 48 w 86"/>
                <a:gd name="T23" fmla="*/ 35 h 113"/>
                <a:gd name="T24" fmla="*/ 41 w 86"/>
                <a:gd name="T25" fmla="*/ 12 h 113"/>
                <a:gd name="T26" fmla="*/ 36 w 86"/>
                <a:gd name="T27" fmla="*/ 30 h 113"/>
                <a:gd name="T28" fmla="*/ 26 w 86"/>
                <a:gd name="T29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6" h="113">
                  <a:moveTo>
                    <a:pt x="0" y="9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61" y="76"/>
                    <a:pt x="61" y="76"/>
                    <a:pt x="61" y="7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13" y="93"/>
                    <a:pt x="13" y="93"/>
                    <a:pt x="13" y="93"/>
                  </a:cubicBezTo>
                  <a:lnTo>
                    <a:pt x="0" y="90"/>
                  </a:lnTo>
                  <a:close/>
                  <a:moveTo>
                    <a:pt x="26" y="56"/>
                  </a:moveTo>
                  <a:cubicBezTo>
                    <a:pt x="57" y="65"/>
                    <a:pt x="57" y="65"/>
                    <a:pt x="57" y="6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5" y="26"/>
                    <a:pt x="42" y="18"/>
                    <a:pt x="41" y="12"/>
                  </a:cubicBezTo>
                  <a:cubicBezTo>
                    <a:pt x="40" y="19"/>
                    <a:pt x="38" y="24"/>
                    <a:pt x="36" y="30"/>
                  </a:cubicBezTo>
                  <a:lnTo>
                    <a:pt x="26" y="56"/>
                  </a:lnTo>
                  <a:close/>
                </a:path>
              </a:pathLst>
            </a:custGeom>
            <a:solidFill>
              <a:srgbClr val="000000"/>
            </a:solidFill>
            <a:ln w="6350" cmpd="sng">
              <a:solidFill>
                <a:srgbClr val="000000"/>
              </a:solidFill>
              <a:round/>
            </a:ln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4" name="Freeform 3634"/>
            <p:cNvSpPr>
              <a:spLocks noEditPoints="1"/>
            </p:cNvSpPr>
            <p:nvPr/>
          </p:nvSpPr>
          <p:spPr bwMode="gray">
            <a:xfrm>
              <a:off x="987" y="1405"/>
              <a:ext cx="53" cy="83"/>
            </a:xfrm>
            <a:custGeom>
              <a:avLst/>
              <a:gdLst>
                <a:gd name="T0" fmla="*/ 0 w 70"/>
                <a:gd name="T1" fmla="*/ 99 h 110"/>
                <a:gd name="T2" fmla="*/ 0 w 70"/>
                <a:gd name="T3" fmla="*/ 0 h 110"/>
                <a:gd name="T4" fmla="*/ 35 w 70"/>
                <a:gd name="T5" fmla="*/ 9 h 110"/>
                <a:gd name="T6" fmla="*/ 52 w 70"/>
                <a:gd name="T7" fmla="*/ 17 h 110"/>
                <a:gd name="T8" fmla="*/ 62 w 70"/>
                <a:gd name="T9" fmla="*/ 29 h 110"/>
                <a:gd name="T10" fmla="*/ 65 w 70"/>
                <a:gd name="T11" fmla="*/ 43 h 110"/>
                <a:gd name="T12" fmla="*/ 62 w 70"/>
                <a:gd name="T13" fmla="*/ 54 h 110"/>
                <a:gd name="T14" fmla="*/ 52 w 70"/>
                <a:gd name="T15" fmla="*/ 60 h 110"/>
                <a:gd name="T16" fmla="*/ 65 w 70"/>
                <a:gd name="T17" fmla="*/ 72 h 110"/>
                <a:gd name="T18" fmla="*/ 70 w 70"/>
                <a:gd name="T19" fmla="*/ 89 h 110"/>
                <a:gd name="T20" fmla="*/ 67 w 70"/>
                <a:gd name="T21" fmla="*/ 101 h 110"/>
                <a:gd name="T22" fmla="*/ 60 w 70"/>
                <a:gd name="T23" fmla="*/ 108 h 110"/>
                <a:gd name="T24" fmla="*/ 50 w 70"/>
                <a:gd name="T25" fmla="*/ 110 h 110"/>
                <a:gd name="T26" fmla="*/ 36 w 70"/>
                <a:gd name="T27" fmla="*/ 108 h 110"/>
                <a:gd name="T28" fmla="*/ 0 w 70"/>
                <a:gd name="T29" fmla="*/ 99 h 110"/>
                <a:gd name="T30" fmla="*/ 12 w 70"/>
                <a:gd name="T31" fmla="*/ 45 h 110"/>
                <a:gd name="T32" fmla="*/ 32 w 70"/>
                <a:gd name="T33" fmla="*/ 50 h 110"/>
                <a:gd name="T34" fmla="*/ 44 w 70"/>
                <a:gd name="T35" fmla="*/ 52 h 110"/>
                <a:gd name="T36" fmla="*/ 51 w 70"/>
                <a:gd name="T37" fmla="*/ 49 h 110"/>
                <a:gd name="T38" fmla="*/ 53 w 70"/>
                <a:gd name="T39" fmla="*/ 41 h 110"/>
                <a:gd name="T40" fmla="*/ 51 w 70"/>
                <a:gd name="T41" fmla="*/ 32 h 110"/>
                <a:gd name="T42" fmla="*/ 45 w 70"/>
                <a:gd name="T43" fmla="*/ 25 h 110"/>
                <a:gd name="T44" fmla="*/ 31 w 70"/>
                <a:gd name="T45" fmla="*/ 20 h 110"/>
                <a:gd name="T46" fmla="*/ 12 w 70"/>
                <a:gd name="T47" fmla="*/ 15 h 110"/>
                <a:gd name="T48" fmla="*/ 12 w 70"/>
                <a:gd name="T49" fmla="*/ 45 h 110"/>
                <a:gd name="T50" fmla="*/ 13 w 70"/>
                <a:gd name="T51" fmla="*/ 90 h 110"/>
                <a:gd name="T52" fmla="*/ 36 w 70"/>
                <a:gd name="T53" fmla="*/ 96 h 110"/>
                <a:gd name="T54" fmla="*/ 44 w 70"/>
                <a:gd name="T55" fmla="*/ 98 h 110"/>
                <a:gd name="T56" fmla="*/ 51 w 70"/>
                <a:gd name="T57" fmla="*/ 97 h 110"/>
                <a:gd name="T58" fmla="*/ 55 w 70"/>
                <a:gd name="T59" fmla="*/ 93 h 110"/>
                <a:gd name="T60" fmla="*/ 57 w 70"/>
                <a:gd name="T61" fmla="*/ 85 h 110"/>
                <a:gd name="T62" fmla="*/ 55 w 70"/>
                <a:gd name="T63" fmla="*/ 75 h 110"/>
                <a:gd name="T64" fmla="*/ 47 w 70"/>
                <a:gd name="T65" fmla="*/ 67 h 110"/>
                <a:gd name="T66" fmla="*/ 34 w 70"/>
                <a:gd name="T67" fmla="*/ 62 h 110"/>
                <a:gd name="T68" fmla="*/ 12 w 70"/>
                <a:gd name="T69" fmla="*/ 56 h 110"/>
                <a:gd name="T70" fmla="*/ 13 w 70"/>
                <a:gd name="T71" fmla="*/ 9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0" h="110">
                  <a:moveTo>
                    <a:pt x="0" y="99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42" y="11"/>
                    <a:pt x="47" y="13"/>
                    <a:pt x="52" y="17"/>
                  </a:cubicBezTo>
                  <a:cubicBezTo>
                    <a:pt x="56" y="20"/>
                    <a:pt x="59" y="24"/>
                    <a:pt x="62" y="29"/>
                  </a:cubicBezTo>
                  <a:cubicBezTo>
                    <a:pt x="64" y="33"/>
                    <a:pt x="65" y="38"/>
                    <a:pt x="65" y="43"/>
                  </a:cubicBezTo>
                  <a:cubicBezTo>
                    <a:pt x="65" y="47"/>
                    <a:pt x="64" y="50"/>
                    <a:pt x="62" y="54"/>
                  </a:cubicBezTo>
                  <a:cubicBezTo>
                    <a:pt x="60" y="57"/>
                    <a:pt x="57" y="59"/>
                    <a:pt x="52" y="60"/>
                  </a:cubicBezTo>
                  <a:cubicBezTo>
                    <a:pt x="58" y="63"/>
                    <a:pt x="62" y="67"/>
                    <a:pt x="65" y="72"/>
                  </a:cubicBezTo>
                  <a:cubicBezTo>
                    <a:pt x="68" y="78"/>
                    <a:pt x="70" y="83"/>
                    <a:pt x="70" y="89"/>
                  </a:cubicBezTo>
                  <a:cubicBezTo>
                    <a:pt x="70" y="93"/>
                    <a:pt x="69" y="97"/>
                    <a:pt x="67" y="101"/>
                  </a:cubicBezTo>
                  <a:cubicBezTo>
                    <a:pt x="65" y="104"/>
                    <a:pt x="63" y="107"/>
                    <a:pt x="60" y="108"/>
                  </a:cubicBezTo>
                  <a:cubicBezTo>
                    <a:pt x="58" y="110"/>
                    <a:pt x="54" y="110"/>
                    <a:pt x="50" y="110"/>
                  </a:cubicBezTo>
                  <a:cubicBezTo>
                    <a:pt x="46" y="110"/>
                    <a:pt x="41" y="110"/>
                    <a:pt x="36" y="108"/>
                  </a:cubicBezTo>
                  <a:lnTo>
                    <a:pt x="0" y="99"/>
                  </a:lnTo>
                  <a:close/>
                  <a:moveTo>
                    <a:pt x="12" y="45"/>
                  </a:moveTo>
                  <a:cubicBezTo>
                    <a:pt x="32" y="50"/>
                    <a:pt x="32" y="50"/>
                    <a:pt x="32" y="50"/>
                  </a:cubicBezTo>
                  <a:cubicBezTo>
                    <a:pt x="38" y="51"/>
                    <a:pt x="42" y="52"/>
                    <a:pt x="44" y="52"/>
                  </a:cubicBezTo>
                  <a:cubicBezTo>
                    <a:pt x="47" y="52"/>
                    <a:pt x="49" y="51"/>
                    <a:pt x="51" y="49"/>
                  </a:cubicBezTo>
                  <a:cubicBezTo>
                    <a:pt x="53" y="47"/>
                    <a:pt x="53" y="44"/>
                    <a:pt x="53" y="41"/>
                  </a:cubicBezTo>
                  <a:cubicBezTo>
                    <a:pt x="53" y="38"/>
                    <a:pt x="53" y="35"/>
                    <a:pt x="51" y="32"/>
                  </a:cubicBezTo>
                  <a:cubicBezTo>
                    <a:pt x="50" y="29"/>
                    <a:pt x="47" y="27"/>
                    <a:pt x="45" y="25"/>
                  </a:cubicBezTo>
                  <a:cubicBezTo>
                    <a:pt x="42" y="23"/>
                    <a:pt x="37" y="22"/>
                    <a:pt x="31" y="20"/>
                  </a:cubicBezTo>
                  <a:cubicBezTo>
                    <a:pt x="12" y="15"/>
                    <a:pt x="12" y="15"/>
                    <a:pt x="12" y="15"/>
                  </a:cubicBezTo>
                  <a:lnTo>
                    <a:pt x="12" y="45"/>
                  </a:lnTo>
                  <a:close/>
                  <a:moveTo>
                    <a:pt x="13" y="90"/>
                  </a:moveTo>
                  <a:cubicBezTo>
                    <a:pt x="36" y="96"/>
                    <a:pt x="36" y="96"/>
                    <a:pt x="36" y="96"/>
                  </a:cubicBezTo>
                  <a:cubicBezTo>
                    <a:pt x="39" y="97"/>
                    <a:pt x="42" y="98"/>
                    <a:pt x="44" y="98"/>
                  </a:cubicBezTo>
                  <a:cubicBezTo>
                    <a:pt x="47" y="98"/>
                    <a:pt x="49" y="98"/>
                    <a:pt x="51" y="97"/>
                  </a:cubicBezTo>
                  <a:cubicBezTo>
                    <a:pt x="53" y="97"/>
                    <a:pt x="54" y="95"/>
                    <a:pt x="55" y="93"/>
                  </a:cubicBezTo>
                  <a:cubicBezTo>
                    <a:pt x="57" y="91"/>
                    <a:pt x="57" y="88"/>
                    <a:pt x="57" y="85"/>
                  </a:cubicBezTo>
                  <a:cubicBezTo>
                    <a:pt x="57" y="82"/>
                    <a:pt x="56" y="78"/>
                    <a:pt x="55" y="75"/>
                  </a:cubicBezTo>
                  <a:cubicBezTo>
                    <a:pt x="53" y="72"/>
                    <a:pt x="50" y="69"/>
                    <a:pt x="47" y="67"/>
                  </a:cubicBezTo>
                  <a:cubicBezTo>
                    <a:pt x="44" y="65"/>
                    <a:pt x="40" y="64"/>
                    <a:pt x="34" y="62"/>
                  </a:cubicBezTo>
                  <a:cubicBezTo>
                    <a:pt x="12" y="56"/>
                    <a:pt x="12" y="56"/>
                    <a:pt x="12" y="56"/>
                  </a:cubicBezTo>
                  <a:lnTo>
                    <a:pt x="13" y="90"/>
                  </a:lnTo>
                  <a:close/>
                </a:path>
              </a:pathLst>
            </a:custGeom>
            <a:solidFill>
              <a:srgbClr val="000000"/>
            </a:solidFill>
            <a:ln w="6350" cmpd="sng">
              <a:solidFill>
                <a:srgbClr val="000000"/>
              </a:solidFill>
              <a:round/>
            </a:ln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Freeform 3635"/>
            <p:cNvSpPr/>
            <p:nvPr/>
          </p:nvSpPr>
          <p:spPr bwMode="gray">
            <a:xfrm>
              <a:off x="1116" y="1446"/>
              <a:ext cx="62" cy="82"/>
            </a:xfrm>
            <a:custGeom>
              <a:avLst/>
              <a:gdLst>
                <a:gd name="T0" fmla="*/ 69 w 81"/>
                <a:gd name="T1" fmla="*/ 75 h 107"/>
                <a:gd name="T2" fmla="*/ 81 w 81"/>
                <a:gd name="T3" fmla="*/ 82 h 107"/>
                <a:gd name="T4" fmla="*/ 68 w 81"/>
                <a:gd name="T5" fmla="*/ 103 h 107"/>
                <a:gd name="T6" fmla="*/ 43 w 81"/>
                <a:gd name="T7" fmla="*/ 105 h 107"/>
                <a:gd name="T8" fmla="*/ 19 w 81"/>
                <a:gd name="T9" fmla="*/ 92 h 107"/>
                <a:gd name="T10" fmla="*/ 5 w 81"/>
                <a:gd name="T11" fmla="*/ 69 h 107"/>
                <a:gd name="T12" fmla="*/ 0 w 81"/>
                <a:gd name="T13" fmla="*/ 41 h 107"/>
                <a:gd name="T14" fmla="*/ 5 w 81"/>
                <a:gd name="T15" fmla="*/ 16 h 107"/>
                <a:gd name="T16" fmla="*/ 21 w 81"/>
                <a:gd name="T17" fmla="*/ 3 h 107"/>
                <a:gd name="T18" fmla="*/ 43 w 81"/>
                <a:gd name="T19" fmla="*/ 3 h 107"/>
                <a:gd name="T20" fmla="*/ 66 w 81"/>
                <a:gd name="T21" fmla="*/ 16 h 107"/>
                <a:gd name="T22" fmla="*/ 80 w 81"/>
                <a:gd name="T23" fmla="*/ 41 h 107"/>
                <a:gd name="T24" fmla="*/ 68 w 81"/>
                <a:gd name="T25" fmla="*/ 41 h 107"/>
                <a:gd name="T26" fmla="*/ 58 w 81"/>
                <a:gd name="T27" fmla="*/ 23 h 107"/>
                <a:gd name="T28" fmla="*/ 43 w 81"/>
                <a:gd name="T29" fmla="*/ 14 h 107"/>
                <a:gd name="T30" fmla="*/ 25 w 81"/>
                <a:gd name="T31" fmla="*/ 15 h 107"/>
                <a:gd name="T32" fmla="*/ 15 w 81"/>
                <a:gd name="T33" fmla="*/ 26 h 107"/>
                <a:gd name="T34" fmla="*/ 12 w 81"/>
                <a:gd name="T35" fmla="*/ 45 h 107"/>
                <a:gd name="T36" fmla="*/ 16 w 81"/>
                <a:gd name="T37" fmla="*/ 68 h 107"/>
                <a:gd name="T38" fmla="*/ 27 w 81"/>
                <a:gd name="T39" fmla="*/ 84 h 107"/>
                <a:gd name="T40" fmla="*/ 42 w 81"/>
                <a:gd name="T41" fmla="*/ 93 h 107"/>
                <a:gd name="T42" fmla="*/ 60 w 81"/>
                <a:gd name="T43" fmla="*/ 92 h 107"/>
                <a:gd name="T44" fmla="*/ 69 w 81"/>
                <a:gd name="T45" fmla="*/ 7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1" h="107">
                  <a:moveTo>
                    <a:pt x="69" y="75"/>
                  </a:moveTo>
                  <a:cubicBezTo>
                    <a:pt x="81" y="82"/>
                    <a:pt x="81" y="82"/>
                    <a:pt x="81" y="82"/>
                  </a:cubicBezTo>
                  <a:cubicBezTo>
                    <a:pt x="79" y="92"/>
                    <a:pt x="74" y="99"/>
                    <a:pt x="68" y="103"/>
                  </a:cubicBezTo>
                  <a:cubicBezTo>
                    <a:pt x="61" y="107"/>
                    <a:pt x="53" y="107"/>
                    <a:pt x="43" y="105"/>
                  </a:cubicBezTo>
                  <a:cubicBezTo>
                    <a:pt x="33" y="102"/>
                    <a:pt x="25" y="98"/>
                    <a:pt x="19" y="92"/>
                  </a:cubicBezTo>
                  <a:cubicBezTo>
                    <a:pt x="13" y="86"/>
                    <a:pt x="8" y="78"/>
                    <a:pt x="5" y="69"/>
                  </a:cubicBezTo>
                  <a:cubicBezTo>
                    <a:pt x="2" y="60"/>
                    <a:pt x="0" y="51"/>
                    <a:pt x="0" y="41"/>
                  </a:cubicBezTo>
                  <a:cubicBezTo>
                    <a:pt x="0" y="31"/>
                    <a:pt x="2" y="23"/>
                    <a:pt x="5" y="16"/>
                  </a:cubicBezTo>
                  <a:cubicBezTo>
                    <a:pt x="9" y="9"/>
                    <a:pt x="14" y="5"/>
                    <a:pt x="21" y="3"/>
                  </a:cubicBezTo>
                  <a:cubicBezTo>
                    <a:pt x="28" y="0"/>
                    <a:pt x="35" y="0"/>
                    <a:pt x="43" y="3"/>
                  </a:cubicBezTo>
                  <a:cubicBezTo>
                    <a:pt x="52" y="5"/>
                    <a:pt x="60" y="10"/>
                    <a:pt x="66" y="16"/>
                  </a:cubicBezTo>
                  <a:cubicBezTo>
                    <a:pt x="73" y="23"/>
                    <a:pt x="77" y="31"/>
                    <a:pt x="80" y="41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5" y="33"/>
                    <a:pt x="62" y="27"/>
                    <a:pt x="58" y="23"/>
                  </a:cubicBezTo>
                  <a:cubicBezTo>
                    <a:pt x="54" y="18"/>
                    <a:pt x="49" y="15"/>
                    <a:pt x="43" y="14"/>
                  </a:cubicBezTo>
                  <a:cubicBezTo>
                    <a:pt x="36" y="12"/>
                    <a:pt x="30" y="12"/>
                    <a:pt x="25" y="15"/>
                  </a:cubicBezTo>
                  <a:cubicBezTo>
                    <a:pt x="21" y="17"/>
                    <a:pt x="17" y="21"/>
                    <a:pt x="15" y="26"/>
                  </a:cubicBezTo>
                  <a:cubicBezTo>
                    <a:pt x="13" y="32"/>
                    <a:pt x="12" y="38"/>
                    <a:pt x="12" y="45"/>
                  </a:cubicBezTo>
                  <a:cubicBezTo>
                    <a:pt x="12" y="53"/>
                    <a:pt x="14" y="61"/>
                    <a:pt x="16" y="68"/>
                  </a:cubicBezTo>
                  <a:cubicBezTo>
                    <a:pt x="18" y="74"/>
                    <a:pt x="22" y="80"/>
                    <a:pt x="27" y="84"/>
                  </a:cubicBezTo>
                  <a:cubicBezTo>
                    <a:pt x="31" y="89"/>
                    <a:pt x="37" y="92"/>
                    <a:pt x="42" y="93"/>
                  </a:cubicBezTo>
                  <a:cubicBezTo>
                    <a:pt x="49" y="95"/>
                    <a:pt x="55" y="95"/>
                    <a:pt x="60" y="92"/>
                  </a:cubicBezTo>
                  <a:cubicBezTo>
                    <a:pt x="64" y="89"/>
                    <a:pt x="67" y="83"/>
                    <a:pt x="69" y="75"/>
                  </a:cubicBezTo>
                  <a:close/>
                </a:path>
              </a:pathLst>
            </a:custGeom>
            <a:solidFill>
              <a:srgbClr val="000000"/>
            </a:solidFill>
            <a:ln w="6350" cmpd="sng">
              <a:solidFill>
                <a:srgbClr val="000000"/>
              </a:solidFill>
              <a:round/>
            </a:ln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16" name="Group 3792"/>
          <p:cNvGrpSpPr/>
          <p:nvPr/>
        </p:nvGrpSpPr>
        <p:grpSpPr bwMode="auto">
          <a:xfrm>
            <a:off x="5626093" y="3129070"/>
            <a:ext cx="385062" cy="351657"/>
            <a:chOff x="2387" y="3434"/>
            <a:chExt cx="702" cy="672"/>
          </a:xfrm>
        </p:grpSpPr>
        <p:sp>
          <p:nvSpPr>
            <p:cNvPr id="217" name="Freeform 3793"/>
            <p:cNvSpPr/>
            <p:nvPr/>
          </p:nvSpPr>
          <p:spPr bwMode="gray">
            <a:xfrm>
              <a:off x="2387" y="3434"/>
              <a:ext cx="702" cy="672"/>
            </a:xfrm>
            <a:custGeom>
              <a:avLst/>
              <a:gdLst>
                <a:gd name="T0" fmla="*/ 1342 w 1342"/>
                <a:gd name="T1" fmla="*/ 361 h 1285"/>
                <a:gd name="T2" fmla="*/ 1342 w 1342"/>
                <a:gd name="T3" fmla="*/ 1285 h 1285"/>
                <a:gd name="T4" fmla="*/ 0 w 1342"/>
                <a:gd name="T5" fmla="*/ 923 h 1285"/>
                <a:gd name="T6" fmla="*/ 0 w 1342"/>
                <a:gd name="T7" fmla="*/ 0 h 1285"/>
                <a:gd name="T8" fmla="*/ 1342 w 1342"/>
                <a:gd name="T9" fmla="*/ 361 h 1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2" h="1285">
                  <a:moveTo>
                    <a:pt x="1342" y="361"/>
                  </a:moveTo>
                  <a:lnTo>
                    <a:pt x="1342" y="1285"/>
                  </a:lnTo>
                  <a:lnTo>
                    <a:pt x="0" y="923"/>
                  </a:lnTo>
                  <a:lnTo>
                    <a:pt x="0" y="0"/>
                  </a:lnTo>
                  <a:lnTo>
                    <a:pt x="1342" y="361"/>
                  </a:lnTo>
                  <a:close/>
                </a:path>
              </a:pathLst>
            </a:custGeom>
            <a:gradFill rotWithShape="1">
              <a:gsLst>
                <a:gs pos="0">
                  <a:srgbClr val="A5A09C">
                    <a:gamma/>
                    <a:tint val="33725"/>
                    <a:invGamma/>
                  </a:srgbClr>
                </a:gs>
                <a:gs pos="100000">
                  <a:srgbClr val="A5A09C"/>
                </a:gs>
              </a:gsLst>
              <a:lin ang="2700000" scaled="1"/>
            </a:gradFill>
            <a:ln w="6350" cap="flat" cmpd="sng">
              <a:solidFill>
                <a:srgbClr val="0C080C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Freeform 3794"/>
            <p:cNvSpPr/>
            <p:nvPr/>
          </p:nvSpPr>
          <p:spPr bwMode="gray">
            <a:xfrm>
              <a:off x="2874" y="3834"/>
              <a:ext cx="123" cy="201"/>
            </a:xfrm>
            <a:custGeom>
              <a:avLst/>
              <a:gdLst>
                <a:gd name="T0" fmla="*/ 234 w 234"/>
                <a:gd name="T1" fmla="*/ 61 h 385"/>
                <a:gd name="T2" fmla="*/ 234 w 234"/>
                <a:gd name="T3" fmla="*/ 385 h 385"/>
                <a:gd name="T4" fmla="*/ 0 w 234"/>
                <a:gd name="T5" fmla="*/ 321 h 385"/>
                <a:gd name="T6" fmla="*/ 0 w 234"/>
                <a:gd name="T7" fmla="*/ 0 h 385"/>
                <a:gd name="T8" fmla="*/ 234 w 234"/>
                <a:gd name="T9" fmla="*/ 61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385">
                  <a:moveTo>
                    <a:pt x="234" y="61"/>
                  </a:moveTo>
                  <a:lnTo>
                    <a:pt x="234" y="385"/>
                  </a:lnTo>
                  <a:lnTo>
                    <a:pt x="0" y="321"/>
                  </a:lnTo>
                  <a:lnTo>
                    <a:pt x="0" y="0"/>
                  </a:lnTo>
                  <a:lnTo>
                    <a:pt x="234" y="61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1B171B"/>
              </a:solidFill>
              <a:prstDash val="solid"/>
              <a:miter lim="800000"/>
            </a:ln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Freeform 3795"/>
            <p:cNvSpPr/>
            <p:nvPr/>
          </p:nvSpPr>
          <p:spPr bwMode="gray">
            <a:xfrm>
              <a:off x="2903" y="3875"/>
              <a:ext cx="61" cy="31"/>
            </a:xfrm>
            <a:custGeom>
              <a:avLst/>
              <a:gdLst>
                <a:gd name="T0" fmla="*/ 118 w 118"/>
                <a:gd name="T1" fmla="*/ 59 h 59"/>
                <a:gd name="T2" fmla="*/ 118 w 118"/>
                <a:gd name="T3" fmla="*/ 31 h 59"/>
                <a:gd name="T4" fmla="*/ 0 w 118"/>
                <a:gd name="T5" fmla="*/ 0 h 59"/>
                <a:gd name="T6" fmla="*/ 0 w 118"/>
                <a:gd name="T7" fmla="*/ 26 h 59"/>
                <a:gd name="T8" fmla="*/ 118 w 118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59">
                  <a:moveTo>
                    <a:pt x="118" y="59"/>
                  </a:moveTo>
                  <a:lnTo>
                    <a:pt x="118" y="31"/>
                  </a:lnTo>
                  <a:lnTo>
                    <a:pt x="0" y="0"/>
                  </a:lnTo>
                  <a:lnTo>
                    <a:pt x="0" y="26"/>
                  </a:lnTo>
                  <a:lnTo>
                    <a:pt x="118" y="59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1B171B"/>
              </a:solidFill>
              <a:prstDash val="solid"/>
              <a:miter lim="800000"/>
            </a:ln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Freeform 3796"/>
            <p:cNvSpPr/>
            <p:nvPr/>
          </p:nvSpPr>
          <p:spPr bwMode="gray">
            <a:xfrm>
              <a:off x="2874" y="3616"/>
              <a:ext cx="123" cy="202"/>
            </a:xfrm>
            <a:custGeom>
              <a:avLst/>
              <a:gdLst>
                <a:gd name="T0" fmla="*/ 234 w 234"/>
                <a:gd name="T1" fmla="*/ 62 h 385"/>
                <a:gd name="T2" fmla="*/ 234 w 234"/>
                <a:gd name="T3" fmla="*/ 385 h 385"/>
                <a:gd name="T4" fmla="*/ 0 w 234"/>
                <a:gd name="T5" fmla="*/ 322 h 385"/>
                <a:gd name="T6" fmla="*/ 0 w 234"/>
                <a:gd name="T7" fmla="*/ 0 h 385"/>
                <a:gd name="T8" fmla="*/ 234 w 234"/>
                <a:gd name="T9" fmla="*/ 62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385">
                  <a:moveTo>
                    <a:pt x="234" y="62"/>
                  </a:moveTo>
                  <a:lnTo>
                    <a:pt x="234" y="385"/>
                  </a:lnTo>
                  <a:lnTo>
                    <a:pt x="0" y="322"/>
                  </a:lnTo>
                  <a:lnTo>
                    <a:pt x="0" y="0"/>
                  </a:lnTo>
                  <a:lnTo>
                    <a:pt x="234" y="62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1B171B"/>
              </a:solidFill>
              <a:prstDash val="solid"/>
              <a:miter lim="800000"/>
            </a:ln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Freeform 3797"/>
            <p:cNvSpPr/>
            <p:nvPr/>
          </p:nvSpPr>
          <p:spPr bwMode="gray">
            <a:xfrm>
              <a:off x="2903" y="3657"/>
              <a:ext cx="61" cy="31"/>
            </a:xfrm>
            <a:custGeom>
              <a:avLst/>
              <a:gdLst>
                <a:gd name="T0" fmla="*/ 118 w 118"/>
                <a:gd name="T1" fmla="*/ 59 h 59"/>
                <a:gd name="T2" fmla="*/ 118 w 118"/>
                <a:gd name="T3" fmla="*/ 31 h 59"/>
                <a:gd name="T4" fmla="*/ 0 w 118"/>
                <a:gd name="T5" fmla="*/ 0 h 59"/>
                <a:gd name="T6" fmla="*/ 0 w 118"/>
                <a:gd name="T7" fmla="*/ 26 h 59"/>
                <a:gd name="T8" fmla="*/ 118 w 118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59">
                  <a:moveTo>
                    <a:pt x="118" y="59"/>
                  </a:moveTo>
                  <a:lnTo>
                    <a:pt x="118" y="31"/>
                  </a:lnTo>
                  <a:lnTo>
                    <a:pt x="0" y="0"/>
                  </a:lnTo>
                  <a:lnTo>
                    <a:pt x="0" y="26"/>
                  </a:lnTo>
                  <a:lnTo>
                    <a:pt x="118" y="59"/>
                  </a:lnTo>
                  <a:close/>
                </a:path>
              </a:pathLst>
            </a:custGeom>
            <a:solidFill>
              <a:srgbClr val="FFFFFF"/>
            </a:solidFill>
            <a:ln w="6350" cap="flat" cmpd="sng">
              <a:solidFill>
                <a:srgbClr val="1B171B"/>
              </a:solidFill>
              <a:prstDash val="solid"/>
              <a:miter lim="800000"/>
            </a:ln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Line 3798"/>
            <p:cNvSpPr>
              <a:spLocks noChangeShapeType="1"/>
            </p:cNvSpPr>
            <p:nvPr/>
          </p:nvSpPr>
          <p:spPr bwMode="gray">
            <a:xfrm>
              <a:off x="2689" y="3662"/>
              <a:ext cx="58" cy="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Freeform 3799"/>
            <p:cNvSpPr/>
            <p:nvPr/>
          </p:nvSpPr>
          <p:spPr bwMode="gray">
            <a:xfrm>
              <a:off x="2746" y="3661"/>
              <a:ext cx="33" cy="34"/>
            </a:xfrm>
            <a:custGeom>
              <a:avLst/>
              <a:gdLst>
                <a:gd name="T0" fmla="*/ 0 w 64"/>
                <a:gd name="T1" fmla="*/ 66 h 66"/>
                <a:gd name="T2" fmla="*/ 64 w 64"/>
                <a:gd name="T3" fmla="*/ 50 h 66"/>
                <a:gd name="T4" fmla="*/ 0 w 64"/>
                <a:gd name="T5" fmla="*/ 0 h 66"/>
                <a:gd name="T6" fmla="*/ 0 w 64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66">
                  <a:moveTo>
                    <a:pt x="0" y="66"/>
                  </a:moveTo>
                  <a:lnTo>
                    <a:pt x="64" y="50"/>
                  </a:lnTo>
                  <a:lnTo>
                    <a:pt x="0" y="0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000000"/>
            </a:solidFill>
            <a:ln w="6350" cap="flat" cmpd="sng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4" name="Line 3800"/>
            <p:cNvSpPr>
              <a:spLocks noChangeShapeType="1"/>
            </p:cNvSpPr>
            <p:nvPr/>
          </p:nvSpPr>
          <p:spPr bwMode="gray">
            <a:xfrm>
              <a:off x="2689" y="3897"/>
              <a:ext cx="58" cy="1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Freeform 3801"/>
            <p:cNvSpPr/>
            <p:nvPr/>
          </p:nvSpPr>
          <p:spPr bwMode="gray">
            <a:xfrm>
              <a:off x="2746" y="3896"/>
              <a:ext cx="33" cy="34"/>
            </a:xfrm>
            <a:custGeom>
              <a:avLst/>
              <a:gdLst>
                <a:gd name="T0" fmla="*/ 0 w 64"/>
                <a:gd name="T1" fmla="*/ 66 h 66"/>
                <a:gd name="T2" fmla="*/ 64 w 64"/>
                <a:gd name="T3" fmla="*/ 50 h 66"/>
                <a:gd name="T4" fmla="*/ 0 w 64"/>
                <a:gd name="T5" fmla="*/ 0 h 66"/>
                <a:gd name="T6" fmla="*/ 0 w 64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66">
                  <a:moveTo>
                    <a:pt x="0" y="66"/>
                  </a:moveTo>
                  <a:lnTo>
                    <a:pt x="64" y="50"/>
                  </a:lnTo>
                  <a:lnTo>
                    <a:pt x="0" y="0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000000"/>
            </a:solidFill>
            <a:ln w="6350" cap="flat" cmpd="sng">
              <a:solidFill>
                <a:srgbClr val="000000"/>
              </a:solidFill>
              <a:prstDash val="solid"/>
              <a:miter lim="800000"/>
            </a:ln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Freeform 3802"/>
            <p:cNvSpPr/>
            <p:nvPr/>
          </p:nvSpPr>
          <p:spPr bwMode="gray">
            <a:xfrm>
              <a:off x="2469" y="3814"/>
              <a:ext cx="132" cy="121"/>
            </a:xfrm>
            <a:custGeom>
              <a:avLst/>
              <a:gdLst>
                <a:gd name="T0" fmla="*/ 0 w 107"/>
                <a:gd name="T1" fmla="*/ 62 h 98"/>
                <a:gd name="T2" fmla="*/ 9 w 107"/>
                <a:gd name="T3" fmla="*/ 72 h 98"/>
                <a:gd name="T4" fmla="*/ 99 w 107"/>
                <a:gd name="T5" fmla="*/ 97 h 98"/>
                <a:gd name="T6" fmla="*/ 106 w 107"/>
                <a:gd name="T7" fmla="*/ 91 h 98"/>
                <a:gd name="T8" fmla="*/ 107 w 107"/>
                <a:gd name="T9" fmla="*/ 36 h 98"/>
                <a:gd name="T10" fmla="*/ 99 w 107"/>
                <a:gd name="T11" fmla="*/ 26 h 98"/>
                <a:gd name="T12" fmla="*/ 9 w 107"/>
                <a:gd name="T13" fmla="*/ 2 h 98"/>
                <a:gd name="T14" fmla="*/ 1 w 107"/>
                <a:gd name="T15" fmla="*/ 7 h 98"/>
                <a:gd name="T16" fmla="*/ 0 w 107"/>
                <a:gd name="T17" fmla="*/ 6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98">
                  <a:moveTo>
                    <a:pt x="0" y="62"/>
                  </a:moveTo>
                  <a:cubicBezTo>
                    <a:pt x="0" y="67"/>
                    <a:pt x="4" y="71"/>
                    <a:pt x="9" y="72"/>
                  </a:cubicBezTo>
                  <a:cubicBezTo>
                    <a:pt x="9" y="72"/>
                    <a:pt x="9" y="72"/>
                    <a:pt x="99" y="97"/>
                  </a:cubicBezTo>
                  <a:cubicBezTo>
                    <a:pt x="103" y="98"/>
                    <a:pt x="106" y="95"/>
                    <a:pt x="106" y="91"/>
                  </a:cubicBezTo>
                  <a:cubicBezTo>
                    <a:pt x="106" y="91"/>
                    <a:pt x="106" y="91"/>
                    <a:pt x="107" y="36"/>
                  </a:cubicBezTo>
                  <a:cubicBezTo>
                    <a:pt x="107" y="31"/>
                    <a:pt x="103" y="27"/>
                    <a:pt x="99" y="26"/>
                  </a:cubicBezTo>
                  <a:cubicBezTo>
                    <a:pt x="99" y="26"/>
                    <a:pt x="99" y="26"/>
                    <a:pt x="9" y="2"/>
                  </a:cubicBezTo>
                  <a:cubicBezTo>
                    <a:pt x="5" y="0"/>
                    <a:pt x="1" y="3"/>
                    <a:pt x="1" y="7"/>
                  </a:cubicBezTo>
                  <a:cubicBezTo>
                    <a:pt x="1" y="7"/>
                    <a:pt x="1" y="46"/>
                    <a:pt x="0" y="62"/>
                  </a:cubicBezTo>
                  <a:close/>
                </a:path>
              </a:pathLst>
            </a:custGeom>
            <a:solidFill>
              <a:srgbClr val="000000"/>
            </a:solidFill>
            <a:ln w="6350" cmpd="sng">
              <a:solidFill>
                <a:srgbClr val="000000"/>
              </a:solidFill>
              <a:round/>
            </a:ln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Freeform 3803"/>
            <p:cNvSpPr/>
            <p:nvPr/>
          </p:nvSpPr>
          <p:spPr bwMode="gray">
            <a:xfrm>
              <a:off x="2496" y="3745"/>
              <a:ext cx="80" cy="82"/>
            </a:xfrm>
            <a:custGeom>
              <a:avLst/>
              <a:gdLst>
                <a:gd name="T0" fmla="*/ 32 w 65"/>
                <a:gd name="T1" fmla="*/ 61 h 66"/>
                <a:gd name="T2" fmla="*/ 0 w 65"/>
                <a:gd name="T3" fmla="*/ 24 h 66"/>
                <a:gd name="T4" fmla="*/ 33 w 65"/>
                <a:gd name="T5" fmla="*/ 5 h 66"/>
                <a:gd name="T6" fmla="*/ 65 w 65"/>
                <a:gd name="T7" fmla="*/ 41 h 66"/>
                <a:gd name="T8" fmla="*/ 32 w 65"/>
                <a:gd name="T9" fmla="*/ 6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6">
                  <a:moveTo>
                    <a:pt x="32" y="61"/>
                  </a:moveTo>
                  <a:cubicBezTo>
                    <a:pt x="14" y="56"/>
                    <a:pt x="0" y="40"/>
                    <a:pt x="0" y="24"/>
                  </a:cubicBezTo>
                  <a:cubicBezTo>
                    <a:pt x="0" y="9"/>
                    <a:pt x="15" y="0"/>
                    <a:pt x="33" y="5"/>
                  </a:cubicBezTo>
                  <a:cubicBezTo>
                    <a:pt x="50" y="10"/>
                    <a:pt x="65" y="26"/>
                    <a:pt x="65" y="41"/>
                  </a:cubicBezTo>
                  <a:cubicBezTo>
                    <a:pt x="65" y="57"/>
                    <a:pt x="50" y="66"/>
                    <a:pt x="32" y="61"/>
                  </a:cubicBezTo>
                  <a:close/>
                </a:path>
              </a:pathLst>
            </a:custGeom>
            <a:solidFill>
              <a:srgbClr val="000000"/>
            </a:solidFill>
            <a:ln w="6350" cmpd="sng">
              <a:solidFill>
                <a:srgbClr val="000000"/>
              </a:solidFill>
              <a:round/>
            </a:ln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Freeform 3804"/>
            <p:cNvSpPr/>
            <p:nvPr/>
          </p:nvSpPr>
          <p:spPr bwMode="gray">
            <a:xfrm>
              <a:off x="2469" y="3588"/>
              <a:ext cx="132" cy="120"/>
            </a:xfrm>
            <a:custGeom>
              <a:avLst/>
              <a:gdLst>
                <a:gd name="T0" fmla="*/ 0 w 107"/>
                <a:gd name="T1" fmla="*/ 62 h 97"/>
                <a:gd name="T2" fmla="*/ 9 w 107"/>
                <a:gd name="T3" fmla="*/ 72 h 97"/>
                <a:gd name="T4" fmla="*/ 99 w 107"/>
                <a:gd name="T5" fmla="*/ 96 h 97"/>
                <a:gd name="T6" fmla="*/ 106 w 107"/>
                <a:gd name="T7" fmla="*/ 90 h 97"/>
                <a:gd name="T8" fmla="*/ 107 w 107"/>
                <a:gd name="T9" fmla="*/ 35 h 97"/>
                <a:gd name="T10" fmla="*/ 99 w 107"/>
                <a:gd name="T11" fmla="*/ 25 h 97"/>
                <a:gd name="T12" fmla="*/ 9 w 107"/>
                <a:gd name="T13" fmla="*/ 1 h 97"/>
                <a:gd name="T14" fmla="*/ 1 w 107"/>
                <a:gd name="T15" fmla="*/ 7 h 97"/>
                <a:gd name="T16" fmla="*/ 0 w 107"/>
                <a:gd name="T17" fmla="*/ 6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97">
                  <a:moveTo>
                    <a:pt x="0" y="62"/>
                  </a:moveTo>
                  <a:cubicBezTo>
                    <a:pt x="0" y="66"/>
                    <a:pt x="4" y="71"/>
                    <a:pt x="9" y="72"/>
                  </a:cubicBezTo>
                  <a:cubicBezTo>
                    <a:pt x="9" y="72"/>
                    <a:pt x="9" y="72"/>
                    <a:pt x="99" y="96"/>
                  </a:cubicBezTo>
                  <a:cubicBezTo>
                    <a:pt x="103" y="97"/>
                    <a:pt x="106" y="94"/>
                    <a:pt x="106" y="90"/>
                  </a:cubicBezTo>
                  <a:cubicBezTo>
                    <a:pt x="106" y="90"/>
                    <a:pt x="106" y="90"/>
                    <a:pt x="107" y="35"/>
                  </a:cubicBezTo>
                  <a:cubicBezTo>
                    <a:pt x="107" y="31"/>
                    <a:pt x="103" y="26"/>
                    <a:pt x="99" y="25"/>
                  </a:cubicBezTo>
                  <a:cubicBezTo>
                    <a:pt x="99" y="25"/>
                    <a:pt x="99" y="25"/>
                    <a:pt x="9" y="1"/>
                  </a:cubicBezTo>
                  <a:cubicBezTo>
                    <a:pt x="5" y="0"/>
                    <a:pt x="1" y="2"/>
                    <a:pt x="1" y="7"/>
                  </a:cubicBezTo>
                  <a:cubicBezTo>
                    <a:pt x="1" y="7"/>
                    <a:pt x="1" y="45"/>
                    <a:pt x="0" y="62"/>
                  </a:cubicBezTo>
                  <a:close/>
                </a:path>
              </a:pathLst>
            </a:custGeom>
            <a:solidFill>
              <a:srgbClr val="000000"/>
            </a:solidFill>
            <a:ln w="6350" cmpd="sng">
              <a:solidFill>
                <a:srgbClr val="000000"/>
              </a:solidFill>
              <a:round/>
            </a:ln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Freeform 3805"/>
            <p:cNvSpPr/>
            <p:nvPr/>
          </p:nvSpPr>
          <p:spPr bwMode="gray">
            <a:xfrm>
              <a:off x="2496" y="3517"/>
              <a:ext cx="80" cy="82"/>
            </a:xfrm>
            <a:custGeom>
              <a:avLst/>
              <a:gdLst>
                <a:gd name="T0" fmla="*/ 32 w 65"/>
                <a:gd name="T1" fmla="*/ 61 h 66"/>
                <a:gd name="T2" fmla="*/ 0 w 65"/>
                <a:gd name="T3" fmla="*/ 24 h 66"/>
                <a:gd name="T4" fmla="*/ 33 w 65"/>
                <a:gd name="T5" fmla="*/ 5 h 66"/>
                <a:gd name="T6" fmla="*/ 65 w 65"/>
                <a:gd name="T7" fmla="*/ 42 h 66"/>
                <a:gd name="T8" fmla="*/ 32 w 65"/>
                <a:gd name="T9" fmla="*/ 6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6">
                  <a:moveTo>
                    <a:pt x="32" y="61"/>
                  </a:moveTo>
                  <a:cubicBezTo>
                    <a:pt x="14" y="57"/>
                    <a:pt x="0" y="40"/>
                    <a:pt x="0" y="24"/>
                  </a:cubicBezTo>
                  <a:cubicBezTo>
                    <a:pt x="0" y="9"/>
                    <a:pt x="15" y="0"/>
                    <a:pt x="33" y="5"/>
                  </a:cubicBezTo>
                  <a:cubicBezTo>
                    <a:pt x="50" y="10"/>
                    <a:pt x="65" y="26"/>
                    <a:pt x="65" y="42"/>
                  </a:cubicBezTo>
                  <a:cubicBezTo>
                    <a:pt x="65" y="57"/>
                    <a:pt x="50" y="66"/>
                    <a:pt x="32" y="61"/>
                  </a:cubicBezTo>
                  <a:close/>
                </a:path>
              </a:pathLst>
            </a:custGeom>
            <a:solidFill>
              <a:srgbClr val="000000"/>
            </a:solidFill>
            <a:ln w="6350" cmpd="sng">
              <a:solidFill>
                <a:srgbClr val="000000"/>
              </a:solidFill>
              <a:round/>
            </a:ln>
          </p:spPr>
          <p:txBody>
            <a:bodyPr/>
            <a:lstStyle/>
            <a:p>
              <a:pPr defTabSz="609600" fontAlgn="base"/>
              <a:endParaRPr lang="zh-CN" altLang="en-US" sz="18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30" name="文本框 229"/>
          <p:cNvSpPr txBox="1"/>
          <p:nvPr/>
        </p:nvSpPr>
        <p:spPr>
          <a:xfrm rot="20597340">
            <a:off x="6011123" y="3439171"/>
            <a:ext cx="101725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609600" fontAlgn="base"/>
            <a:r>
              <a:rPr lang="zh-CN" altLang="en-US" sz="140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应用模板</a:t>
            </a:r>
            <a:endParaRPr lang="zh-CN" altLang="en-US" sz="1400" dirty="0" smtClean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1" name="圆角矩形 230"/>
          <p:cNvSpPr/>
          <p:nvPr/>
        </p:nvSpPr>
        <p:spPr>
          <a:xfrm>
            <a:off x="4548091" y="2224198"/>
            <a:ext cx="3899244" cy="2233467"/>
          </a:xfrm>
          <a:prstGeom prst="roundRect">
            <a:avLst>
              <a:gd name="adj" fmla="val 4070"/>
            </a:avLst>
          </a:prstGeom>
          <a:noFill/>
          <a:ln>
            <a:solidFill>
              <a:schemeClr val="accent1">
                <a:shade val="95000"/>
                <a:satMod val="105000"/>
                <a:alpha val="97000"/>
              </a:schemeClr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00" fontAlgn="base"/>
            <a:endParaRPr lang="zh-CN" altLang="en-US" sz="12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2" name="文本框 231"/>
          <p:cNvSpPr txBox="1"/>
          <p:nvPr/>
        </p:nvSpPr>
        <p:spPr>
          <a:xfrm rot="20575160">
            <a:off x="7257896" y="2917410"/>
            <a:ext cx="13459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00" fontAlgn="base"/>
            <a:r>
              <a:rPr lang="zh-CN" altLang="en-US" sz="1400" smtClean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在线组装</a:t>
            </a:r>
            <a:endParaRPr lang="zh-CN" altLang="en-US" sz="1400" dirty="0" smtClean="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3" name="右箭头 232"/>
          <p:cNvSpPr/>
          <p:nvPr/>
        </p:nvSpPr>
        <p:spPr>
          <a:xfrm>
            <a:off x="4183841" y="3086338"/>
            <a:ext cx="237004" cy="413601"/>
          </a:xfrm>
          <a:prstGeom prst="rightArrow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  <a:alpha val="97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00" fontAlgn="base"/>
            <a:endParaRPr lang="zh-CN" altLang="en-US" sz="12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4" name="右箭头 233"/>
          <p:cNvSpPr/>
          <p:nvPr/>
        </p:nvSpPr>
        <p:spPr>
          <a:xfrm>
            <a:off x="8580698" y="3086338"/>
            <a:ext cx="277603" cy="413601"/>
          </a:xfrm>
          <a:prstGeom prst="rightArrow">
            <a:avLst/>
          </a:prstGeom>
          <a:solidFill>
            <a:schemeClr val="bg1"/>
          </a:solidFill>
          <a:ln>
            <a:solidFill>
              <a:schemeClr val="accent1">
                <a:shade val="95000"/>
                <a:satMod val="105000"/>
                <a:alpha val="97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00" fontAlgn="base"/>
            <a:endParaRPr lang="zh-CN" altLang="en-US" sz="12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35" name="组合 234"/>
          <p:cNvGrpSpPr/>
          <p:nvPr/>
        </p:nvGrpSpPr>
        <p:grpSpPr>
          <a:xfrm>
            <a:off x="344915" y="4756079"/>
            <a:ext cx="11082189" cy="1966204"/>
            <a:chOff x="500156" y="2018292"/>
            <a:chExt cx="11082189" cy="1966204"/>
          </a:xfrm>
        </p:grpSpPr>
        <p:sp>
          <p:nvSpPr>
            <p:cNvPr id="236" name="矩形 235"/>
            <p:cNvSpPr/>
            <p:nvPr/>
          </p:nvSpPr>
          <p:spPr>
            <a:xfrm>
              <a:off x="3399068" y="2459266"/>
              <a:ext cx="5452281" cy="1486616"/>
            </a:xfrm>
            <a:prstGeom prst="rect">
              <a:avLst/>
            </a:prstGeom>
            <a:solidFill>
              <a:srgbClr val="079EE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00" fontAlgn="base"/>
              <a:endParaRPr lang="zh-CN" altLang="en-US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7" name="矩形 236"/>
            <p:cNvSpPr/>
            <p:nvPr/>
          </p:nvSpPr>
          <p:spPr>
            <a:xfrm>
              <a:off x="537077" y="3145989"/>
              <a:ext cx="1037746" cy="380900"/>
            </a:xfrm>
            <a:prstGeom prst="rect">
              <a:avLst/>
            </a:prstGeom>
            <a:solidFill>
              <a:srgbClr val="079EE7"/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00" fontAlgn="base"/>
              <a:r>
                <a:rPr lang="zh-CN" altLang="en-US" sz="1200" b="1" smtClean="0">
                  <a:solidFill>
                    <a:schemeClr val="bg1"/>
                  </a:solidFill>
                  <a:cs typeface="+mn-ea"/>
                  <a:sym typeface="+mn-lt"/>
                </a:rPr>
                <a:t>业务需求</a:t>
              </a:r>
              <a:endParaRPr lang="zh-CN" altLang="en-US" sz="1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8" name="矩形 237"/>
            <p:cNvSpPr/>
            <p:nvPr/>
          </p:nvSpPr>
          <p:spPr>
            <a:xfrm>
              <a:off x="1925377" y="3145989"/>
              <a:ext cx="1106442" cy="380900"/>
            </a:xfrm>
            <a:prstGeom prst="rect">
              <a:avLst/>
            </a:prstGeom>
            <a:solidFill>
              <a:srgbClr val="079EE7"/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00" fontAlgn="base"/>
              <a:r>
                <a:rPr lang="zh-CN" altLang="en-US" sz="1200" b="1">
                  <a:solidFill>
                    <a:schemeClr val="bg1"/>
                  </a:solidFill>
                  <a:cs typeface="+mn-ea"/>
                  <a:sym typeface="+mn-lt"/>
                </a:rPr>
                <a:t>应用方案</a:t>
              </a:r>
              <a:endParaRPr lang="zh-CN" altLang="en-US" sz="1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9" name="矩形 238"/>
            <p:cNvSpPr/>
            <p:nvPr/>
          </p:nvSpPr>
          <p:spPr>
            <a:xfrm>
              <a:off x="3656535" y="3105494"/>
              <a:ext cx="1131959" cy="458668"/>
            </a:xfrm>
            <a:prstGeom prst="rect">
              <a:avLst/>
            </a:prstGeom>
            <a:solidFill>
              <a:srgbClr val="079EE7"/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00" fontAlgn="base"/>
              <a:r>
                <a:rPr lang="zh-CN" altLang="en-US" sz="1200" b="1" dirty="0">
                  <a:solidFill>
                    <a:schemeClr val="bg1"/>
                  </a:solidFill>
                  <a:cs typeface="+mn-ea"/>
                  <a:sym typeface="+mn-lt"/>
                </a:rPr>
                <a:t>事件开发</a:t>
              </a:r>
              <a:endParaRPr lang="zh-CN" altLang="en-US" sz="1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40" name="矩形 239"/>
            <p:cNvSpPr/>
            <p:nvPr/>
          </p:nvSpPr>
          <p:spPr>
            <a:xfrm>
              <a:off x="10383512" y="3140798"/>
              <a:ext cx="1198833" cy="380900"/>
            </a:xfrm>
            <a:prstGeom prst="rect">
              <a:avLst/>
            </a:prstGeom>
            <a:solidFill>
              <a:srgbClr val="079EE7"/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00" fontAlgn="base"/>
              <a:r>
                <a:rPr lang="zh-CN" altLang="en-US" sz="1200" b="1" smtClean="0">
                  <a:solidFill>
                    <a:schemeClr val="bg1"/>
                  </a:solidFill>
                  <a:cs typeface="+mn-ea"/>
                  <a:sym typeface="+mn-lt"/>
                </a:rPr>
                <a:t>应用部署</a:t>
              </a:r>
              <a:endParaRPr lang="zh-CN" altLang="en-US" sz="1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cxnSp>
          <p:nvCxnSpPr>
            <p:cNvPr id="241" name="直接箭头连接符 240"/>
            <p:cNvCxnSpPr>
              <a:stCxn id="237" idx="3"/>
              <a:endCxn id="238" idx="1"/>
            </p:cNvCxnSpPr>
            <p:nvPr/>
          </p:nvCxnSpPr>
          <p:spPr>
            <a:xfrm>
              <a:off x="1574824" y="3336440"/>
              <a:ext cx="350553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直接箭头连接符 241"/>
            <p:cNvCxnSpPr>
              <a:stCxn id="238" idx="3"/>
              <a:endCxn id="239" idx="1"/>
            </p:cNvCxnSpPr>
            <p:nvPr/>
          </p:nvCxnSpPr>
          <p:spPr>
            <a:xfrm flipV="1">
              <a:off x="3031819" y="3334828"/>
              <a:ext cx="624717" cy="1612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直接箭头连接符 242"/>
            <p:cNvCxnSpPr>
              <a:stCxn id="239" idx="3"/>
              <a:endCxn id="240" idx="1"/>
            </p:cNvCxnSpPr>
            <p:nvPr/>
          </p:nvCxnSpPr>
          <p:spPr>
            <a:xfrm flipV="1">
              <a:off x="4788495" y="3331249"/>
              <a:ext cx="5595017" cy="358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4" name="文本框 243"/>
            <p:cNvSpPr txBox="1"/>
            <p:nvPr/>
          </p:nvSpPr>
          <p:spPr>
            <a:xfrm>
              <a:off x="558032" y="2670839"/>
              <a:ext cx="2516073" cy="260350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 defTabSz="609600" fontAlgn="base"/>
              <a:r>
                <a:rPr lang="en-US" altLang="zh-CN" sz="1100" b="1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AI</a:t>
              </a:r>
              <a:r>
                <a:rPr lang="zh-CN" altLang="en-US" sz="11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行业应用需求导入</a:t>
              </a:r>
              <a:endParaRPr lang="zh-CN" altLang="en-US" sz="11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45" name="文本框 244"/>
            <p:cNvSpPr txBox="1"/>
            <p:nvPr/>
          </p:nvSpPr>
          <p:spPr>
            <a:xfrm>
              <a:off x="3681427" y="2721392"/>
              <a:ext cx="4992128" cy="32021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200"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ctr" defTabSz="609600" fontAlgn="base">
                <a:lnSpc>
                  <a:spcPct val="130000"/>
                </a:lnSpc>
              </a:pPr>
              <a:r>
                <a:rPr lang="zh-CN" altLang="en-US" sz="11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执行</a:t>
              </a:r>
              <a:r>
                <a:rPr lang="en-US" altLang="zh-CN" sz="11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AI</a:t>
              </a:r>
              <a:r>
                <a:rPr lang="zh-CN" altLang="en-US" sz="11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应用主体包括事件、场景、页面、流程的编排开发</a:t>
              </a:r>
              <a:endParaRPr lang="zh-CN" altLang="en-US" sz="11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6" name="矩形 245"/>
            <p:cNvSpPr/>
            <p:nvPr/>
          </p:nvSpPr>
          <p:spPr>
            <a:xfrm>
              <a:off x="4989267" y="3105067"/>
              <a:ext cx="1106709" cy="459685"/>
            </a:xfrm>
            <a:prstGeom prst="rect">
              <a:avLst/>
            </a:prstGeom>
            <a:solidFill>
              <a:srgbClr val="079EE7"/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00" fontAlgn="base"/>
              <a:r>
                <a:rPr lang="zh-CN" altLang="en-US" sz="1200" b="1" dirty="0">
                  <a:solidFill>
                    <a:schemeClr val="bg1"/>
                  </a:solidFill>
                  <a:cs typeface="+mn-ea"/>
                  <a:sym typeface="+mn-lt"/>
                </a:rPr>
                <a:t>场景开发</a:t>
              </a:r>
              <a:endParaRPr lang="zh-CN" altLang="en-US" sz="1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47" name="矩形 246"/>
            <p:cNvSpPr/>
            <p:nvPr/>
          </p:nvSpPr>
          <p:spPr>
            <a:xfrm>
              <a:off x="6290589" y="3104986"/>
              <a:ext cx="1106709" cy="459177"/>
            </a:xfrm>
            <a:prstGeom prst="rect">
              <a:avLst/>
            </a:prstGeom>
            <a:solidFill>
              <a:srgbClr val="079EE7"/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00" fontAlgn="base"/>
              <a:r>
                <a:rPr lang="zh-CN" altLang="en-US" sz="1200" b="1" dirty="0">
                  <a:solidFill>
                    <a:schemeClr val="bg1"/>
                  </a:solidFill>
                  <a:cs typeface="+mn-ea"/>
                  <a:sym typeface="+mn-lt"/>
                </a:rPr>
                <a:t>页面开发</a:t>
              </a:r>
              <a:endParaRPr lang="zh-CN" altLang="en-US" sz="1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48" name="矩形 247"/>
            <p:cNvSpPr/>
            <p:nvPr/>
          </p:nvSpPr>
          <p:spPr>
            <a:xfrm>
              <a:off x="7567276" y="3105658"/>
              <a:ext cx="1106709" cy="459685"/>
            </a:xfrm>
            <a:prstGeom prst="rect">
              <a:avLst/>
            </a:prstGeom>
            <a:solidFill>
              <a:srgbClr val="079EE7"/>
            </a:solidFill>
            <a:ln w="952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00" fontAlgn="base"/>
              <a:r>
                <a:rPr lang="zh-CN" altLang="en-US" sz="1200" b="1" dirty="0">
                  <a:solidFill>
                    <a:schemeClr val="bg1"/>
                  </a:solidFill>
                  <a:cs typeface="+mn-ea"/>
                  <a:sym typeface="+mn-lt"/>
                </a:rPr>
                <a:t>流程开发</a:t>
              </a:r>
              <a:endParaRPr lang="zh-CN" altLang="en-US" sz="1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49" name="矩形 248"/>
            <p:cNvSpPr/>
            <p:nvPr/>
          </p:nvSpPr>
          <p:spPr>
            <a:xfrm>
              <a:off x="9099057" y="3154346"/>
              <a:ext cx="1106442" cy="380900"/>
            </a:xfrm>
            <a:prstGeom prst="rect">
              <a:avLst/>
            </a:prstGeom>
            <a:solidFill>
              <a:srgbClr val="079EE7"/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00" fontAlgn="base"/>
              <a:r>
                <a:rPr lang="zh-CN" altLang="en-US" sz="1200" b="1" smtClean="0">
                  <a:solidFill>
                    <a:schemeClr val="bg1"/>
                  </a:solidFill>
                  <a:cs typeface="+mn-ea"/>
                  <a:sym typeface="+mn-lt"/>
                </a:rPr>
                <a:t>应用</a:t>
              </a:r>
              <a:r>
                <a:rPr lang="zh-CN" altLang="en-US" sz="1200" b="1">
                  <a:solidFill>
                    <a:schemeClr val="bg1"/>
                  </a:solidFill>
                  <a:cs typeface="+mn-ea"/>
                  <a:sym typeface="+mn-lt"/>
                </a:rPr>
                <a:t>发布</a:t>
              </a:r>
              <a:endParaRPr lang="zh-CN" altLang="en-US" sz="12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50" name="文本框 249"/>
            <p:cNvSpPr txBox="1"/>
            <p:nvPr/>
          </p:nvSpPr>
          <p:spPr>
            <a:xfrm>
              <a:off x="9153692" y="2639434"/>
              <a:ext cx="2428653" cy="314256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200"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algn="ctr" defTabSz="609600" fontAlgn="base">
                <a:lnSpc>
                  <a:spcPct val="130000"/>
                </a:lnSpc>
              </a:pPr>
              <a:r>
                <a:rPr lang="zh-CN" altLang="en-US" sz="1100" b="1" dirty="0">
                  <a:latin typeface="+mn-lt"/>
                  <a:ea typeface="+mn-ea"/>
                  <a:cs typeface="+mn-ea"/>
                  <a:sym typeface="+mn-lt"/>
                </a:rPr>
                <a:t>应用交付，</a:t>
              </a: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部署、通过测试后发布</a:t>
              </a:r>
              <a:endParaRPr lang="zh-CN" altLang="en-US" sz="11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1" name="TextBox 57"/>
            <p:cNvSpPr txBox="1"/>
            <p:nvPr/>
          </p:nvSpPr>
          <p:spPr>
            <a:xfrm>
              <a:off x="500156" y="2373966"/>
              <a:ext cx="344179" cy="288147"/>
            </a:xfrm>
            <a:prstGeom prst="rect">
              <a:avLst/>
            </a:prstGeom>
            <a:noFill/>
          </p:spPr>
          <p:txBody>
            <a:bodyPr wrap="none" lIns="72000" tIns="36000" rIns="72000" bIns="36000" rtlCol="0" anchor="t">
              <a:spAutoFit/>
            </a:bodyPr>
            <a:lstStyle/>
            <a:p>
              <a:pPr algn="ctr" defTabSz="609600" fontAlgn="base"/>
              <a:r>
                <a:rPr lang="en-US" sz="1400" b="1" dirty="0">
                  <a:latin typeface="Calibri" panose="020F0502020204030204" pitchFamily="34" charset="0"/>
                  <a:ea typeface="宋体" panose="02010600030101010101" pitchFamily="2" charset="-122"/>
                  <a:cs typeface="+mn-ea"/>
                  <a:sym typeface="+mn-lt"/>
                </a:rPr>
                <a:t>01</a:t>
              </a:r>
              <a:endParaRPr lang="en-US" sz="1400" b="1" dirty="0"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52" name="TextBox 57"/>
            <p:cNvSpPr txBox="1"/>
            <p:nvPr/>
          </p:nvSpPr>
          <p:spPr>
            <a:xfrm>
              <a:off x="3617918" y="2450482"/>
              <a:ext cx="350591" cy="311543"/>
            </a:xfrm>
            <a:prstGeom prst="rect">
              <a:avLst/>
            </a:prstGeom>
            <a:noFill/>
          </p:spPr>
          <p:txBody>
            <a:bodyPr wrap="none" lIns="72000" tIns="36000" rIns="72000" bIns="36000" rtlCol="0" anchor="t">
              <a:spAutoFit/>
            </a:bodyPr>
            <a:lstStyle/>
            <a:p>
              <a:pPr algn="ctr" defTabSz="609600" fontAlgn="base"/>
              <a:r>
                <a:rPr lang="en-US" sz="1400" b="1" dirty="0">
                  <a:solidFill>
                    <a:schemeClr val="bg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ea"/>
                  <a:sym typeface="+mn-lt"/>
                </a:rPr>
                <a:t>02</a:t>
              </a:r>
              <a:endParaRPr lang="en-US" sz="1400" b="1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53" name="TextBox 57"/>
            <p:cNvSpPr txBox="1"/>
            <p:nvPr/>
          </p:nvSpPr>
          <p:spPr>
            <a:xfrm>
              <a:off x="9135412" y="2373966"/>
              <a:ext cx="344179" cy="288147"/>
            </a:xfrm>
            <a:prstGeom prst="rect">
              <a:avLst/>
            </a:prstGeom>
            <a:noFill/>
          </p:spPr>
          <p:txBody>
            <a:bodyPr wrap="none" lIns="72000" tIns="36000" rIns="72000" bIns="36000" rtlCol="0" anchor="t">
              <a:spAutoFit/>
            </a:bodyPr>
            <a:lstStyle/>
            <a:p>
              <a:pPr algn="ctr" defTabSz="609600" fontAlgn="base"/>
              <a:r>
                <a:rPr lang="en-US" sz="1400" b="1" dirty="0">
                  <a:latin typeface="Calibri" panose="020F0502020204030204" pitchFamily="34" charset="0"/>
                  <a:ea typeface="宋体" panose="02010600030101010101" pitchFamily="2" charset="-122"/>
                  <a:cs typeface="+mn-ea"/>
                  <a:sym typeface="+mn-lt"/>
                </a:rPr>
                <a:t>03</a:t>
              </a:r>
              <a:endParaRPr lang="en-US" sz="1400" b="1" dirty="0">
                <a:latin typeface="Calibri" panose="020F0502020204030204" pitchFamily="34" charset="0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grpSp>
          <p:nvGrpSpPr>
            <p:cNvPr id="254" name="组合 253"/>
            <p:cNvGrpSpPr/>
            <p:nvPr/>
          </p:nvGrpSpPr>
          <p:grpSpPr>
            <a:xfrm>
              <a:off x="3392557" y="2462593"/>
              <a:ext cx="301469" cy="263761"/>
              <a:chOff x="3738480" y="2049361"/>
              <a:chExt cx="310836" cy="283617"/>
            </a:xfrm>
          </p:grpSpPr>
          <p:cxnSp>
            <p:nvCxnSpPr>
              <p:cNvPr id="270" name="直接连接符 269"/>
              <p:cNvCxnSpPr/>
              <p:nvPr/>
            </p:nvCxnSpPr>
            <p:spPr>
              <a:xfrm>
                <a:off x="3762812" y="2049361"/>
                <a:ext cx="0" cy="283617"/>
              </a:xfrm>
              <a:prstGeom prst="line">
                <a:avLst/>
              </a:prstGeom>
              <a:ln w="508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直接连接符 270"/>
              <p:cNvCxnSpPr/>
              <p:nvPr/>
            </p:nvCxnSpPr>
            <p:spPr>
              <a:xfrm flipH="1">
                <a:off x="3738480" y="2062758"/>
                <a:ext cx="310836" cy="0"/>
              </a:xfrm>
              <a:prstGeom prst="line">
                <a:avLst/>
              </a:prstGeom>
              <a:ln w="508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5" name="组合 254"/>
            <p:cNvGrpSpPr/>
            <p:nvPr/>
          </p:nvGrpSpPr>
          <p:grpSpPr>
            <a:xfrm rot="10800000">
              <a:off x="8534760" y="3681596"/>
              <a:ext cx="301469" cy="263761"/>
              <a:chOff x="3738480" y="2049361"/>
              <a:chExt cx="310836" cy="283617"/>
            </a:xfrm>
          </p:grpSpPr>
          <p:cxnSp>
            <p:nvCxnSpPr>
              <p:cNvPr id="268" name="直接连接符 267"/>
              <p:cNvCxnSpPr/>
              <p:nvPr/>
            </p:nvCxnSpPr>
            <p:spPr>
              <a:xfrm>
                <a:off x="3762812" y="2049361"/>
                <a:ext cx="0" cy="283617"/>
              </a:xfrm>
              <a:prstGeom prst="line">
                <a:avLst/>
              </a:prstGeom>
              <a:ln w="508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直接连接符 268"/>
              <p:cNvCxnSpPr/>
              <p:nvPr/>
            </p:nvCxnSpPr>
            <p:spPr>
              <a:xfrm flipH="1">
                <a:off x="3738480" y="2062758"/>
                <a:ext cx="310836" cy="0"/>
              </a:xfrm>
              <a:prstGeom prst="line">
                <a:avLst/>
              </a:prstGeom>
              <a:ln w="508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6" name="组合 255"/>
            <p:cNvGrpSpPr/>
            <p:nvPr/>
          </p:nvGrpSpPr>
          <p:grpSpPr>
            <a:xfrm rot="16200000">
              <a:off x="3396897" y="3702424"/>
              <a:ext cx="289074" cy="275070"/>
              <a:chOff x="3738479" y="2049361"/>
              <a:chExt cx="310836" cy="283617"/>
            </a:xfrm>
          </p:grpSpPr>
          <p:cxnSp>
            <p:nvCxnSpPr>
              <p:cNvPr id="266" name="直接连接符 265"/>
              <p:cNvCxnSpPr/>
              <p:nvPr/>
            </p:nvCxnSpPr>
            <p:spPr>
              <a:xfrm>
                <a:off x="3762812" y="2049361"/>
                <a:ext cx="0" cy="283617"/>
              </a:xfrm>
              <a:prstGeom prst="line">
                <a:avLst/>
              </a:prstGeom>
              <a:ln w="508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直接连接符 266"/>
              <p:cNvCxnSpPr/>
              <p:nvPr/>
            </p:nvCxnSpPr>
            <p:spPr>
              <a:xfrm flipH="1">
                <a:off x="3738479" y="2062758"/>
                <a:ext cx="310836" cy="0"/>
              </a:xfrm>
              <a:prstGeom prst="line">
                <a:avLst/>
              </a:prstGeom>
              <a:ln w="508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7" name="组合 256"/>
            <p:cNvGrpSpPr/>
            <p:nvPr/>
          </p:nvGrpSpPr>
          <p:grpSpPr>
            <a:xfrm rot="5400000">
              <a:off x="8565599" y="2456960"/>
              <a:ext cx="289074" cy="275070"/>
              <a:chOff x="3738480" y="2049361"/>
              <a:chExt cx="310836" cy="283617"/>
            </a:xfrm>
          </p:grpSpPr>
          <p:cxnSp>
            <p:nvCxnSpPr>
              <p:cNvPr id="264" name="直接连接符 263"/>
              <p:cNvCxnSpPr/>
              <p:nvPr/>
            </p:nvCxnSpPr>
            <p:spPr>
              <a:xfrm>
                <a:off x="3762812" y="2049361"/>
                <a:ext cx="0" cy="283617"/>
              </a:xfrm>
              <a:prstGeom prst="line">
                <a:avLst/>
              </a:prstGeom>
              <a:ln w="508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直接连接符 264"/>
              <p:cNvCxnSpPr/>
              <p:nvPr/>
            </p:nvCxnSpPr>
            <p:spPr>
              <a:xfrm flipH="1">
                <a:off x="3738480" y="2062758"/>
                <a:ext cx="310836" cy="0"/>
              </a:xfrm>
              <a:prstGeom prst="line">
                <a:avLst/>
              </a:prstGeom>
              <a:ln w="508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8" name="文本框 257"/>
            <p:cNvSpPr txBox="1"/>
            <p:nvPr>
              <p:custDataLst>
                <p:tags r:id="rId3"/>
              </p:custDataLst>
            </p:nvPr>
          </p:nvSpPr>
          <p:spPr>
            <a:xfrm>
              <a:off x="1838008" y="2087986"/>
              <a:ext cx="928724" cy="27559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defTabSz="609600" fontAlgn="base"/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政企</a:t>
              </a:r>
              <a:r>
                <a:rPr lang="zh-CN" altLang="en-US" sz="120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客</a:t>
              </a:r>
              <a:r>
                <a:rPr lang="zh-CN" altLang="en-US" sz="1200" smtClean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经</a:t>
              </a:r>
              <a:endParaRPr lang="zh-CN" altLang="en-US" sz="1200" dirty="0" smtClean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59" name="文本框 258"/>
            <p:cNvSpPr txBox="1"/>
            <p:nvPr>
              <p:custDataLst>
                <p:tags r:id="rId4"/>
              </p:custDataLst>
            </p:nvPr>
          </p:nvSpPr>
          <p:spPr>
            <a:xfrm>
              <a:off x="5708554" y="2087986"/>
              <a:ext cx="1302554" cy="27559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defTabSz="609600" fontAlgn="base"/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应用开发者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pic>
          <p:nvPicPr>
            <p:cNvPr id="260" name="图片 78" descr="3b333633323434313bc8cb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/>
            <a:stretch>
              <a:fillRect/>
            </a:stretch>
          </p:blipFill>
          <p:spPr>
            <a:xfrm>
              <a:off x="9555982" y="2097403"/>
              <a:ext cx="324724" cy="311517"/>
            </a:xfrm>
            <a:prstGeom prst="rect">
              <a:avLst/>
            </a:prstGeom>
          </p:spPr>
        </p:pic>
        <p:pic>
          <p:nvPicPr>
            <p:cNvPr id="261" name="图片 79" descr="3b333633323431303bc8cb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/>
            <a:stretch>
              <a:fillRect/>
            </a:stretch>
          </p:blipFill>
          <p:spPr>
            <a:xfrm>
              <a:off x="1455905" y="2064455"/>
              <a:ext cx="383948" cy="368162"/>
            </a:xfrm>
            <a:prstGeom prst="rect">
              <a:avLst/>
            </a:prstGeom>
          </p:spPr>
        </p:pic>
        <p:sp>
          <p:nvSpPr>
            <p:cNvPr id="262" name="文本框 261"/>
            <p:cNvSpPr txBox="1"/>
            <p:nvPr>
              <p:custDataLst>
                <p:tags r:id="rId7"/>
              </p:custDataLst>
            </p:nvPr>
          </p:nvSpPr>
          <p:spPr>
            <a:xfrm>
              <a:off x="9800401" y="2087986"/>
              <a:ext cx="928724" cy="27559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defTabSz="609600" fontAlgn="base"/>
              <a:r>
                <a:rPr lang="zh-CN" altLang="en-US" sz="12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业务部门</a:t>
              </a:r>
              <a:endParaRPr lang="zh-CN" altLang="en-US" sz="120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pic>
          <p:nvPicPr>
            <p:cNvPr id="263" name="图片 81" descr="3b333633323432333bc8cb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/>
            <a:stretch>
              <a:fillRect/>
            </a:stretch>
          </p:blipFill>
          <p:spPr>
            <a:xfrm>
              <a:off x="5336828" y="2018292"/>
              <a:ext cx="369858" cy="354815"/>
            </a:xfrm>
            <a:prstGeom prst="rect">
              <a:avLst/>
            </a:prstGeom>
          </p:spPr>
        </p:pic>
      </p:grpSp>
      <p:sp>
        <p:nvSpPr>
          <p:cNvPr id="273" name="文本框 272"/>
          <p:cNvSpPr txBox="1"/>
          <p:nvPr>
            <p:custDataLst>
              <p:tags r:id="rId9"/>
            </p:custDataLst>
          </p:nvPr>
        </p:nvSpPr>
        <p:spPr>
          <a:xfrm>
            <a:off x="348173" y="691619"/>
            <a:ext cx="11789209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00" fontAlgn="base">
              <a:lnSpc>
                <a:spcPct val="150000"/>
              </a:lnSpc>
            </a:pPr>
            <a:r>
              <a:rPr kumimoji="1" lang="zh-CN" altLang="en-US" sz="1400" dirty="0">
                <a:latin typeface="+mn-ea"/>
                <a:ea typeface="微软雅黑" panose="020B0503020204020204" charset="-122"/>
                <a:cs typeface="方正兰亭准黑简体" panose="02000500000000000000" charset="-122"/>
                <a:sym typeface="+mn-ea"/>
              </a:rPr>
              <a:t>依托</a:t>
            </a:r>
            <a:r>
              <a:rPr kumimoji="1" lang="zh-CN" altLang="en-US" sz="1600" b="1" dirty="0">
                <a:solidFill>
                  <a:srgbClr val="FF0000"/>
                </a:solidFill>
                <a:latin typeface="+mn-ea"/>
                <a:ea typeface="微软雅黑" panose="020B0503020204020204" charset="-122"/>
                <a:cs typeface="方正兰亭准黑简体" panose="02000500000000000000" charset="-122"/>
                <a:sym typeface="+mn-ea"/>
              </a:rPr>
              <a:t>120+</a:t>
            </a:r>
            <a:r>
              <a:rPr kumimoji="1" lang="zh-CN" altLang="en-US" sz="1400" dirty="0">
                <a:latin typeface="+mn-ea"/>
                <a:ea typeface="微软雅黑" panose="020B0503020204020204" charset="-122"/>
                <a:cs typeface="方正兰亭准黑简体" panose="02000500000000000000" charset="-122"/>
                <a:sym typeface="+mn-ea"/>
              </a:rPr>
              <a:t>可视化组件与</a:t>
            </a:r>
            <a:r>
              <a:rPr kumimoji="1" lang="zh-CN" altLang="en-US" sz="1600" b="1" dirty="0">
                <a:solidFill>
                  <a:srgbClr val="FF0000"/>
                </a:solidFill>
                <a:latin typeface="+mn-ea"/>
                <a:ea typeface="微软雅黑" panose="020B0503020204020204" charset="-122"/>
                <a:cs typeface="方正兰亭准黑简体" panose="02000500000000000000" charset="-122"/>
                <a:sym typeface="+mn-ea"/>
              </a:rPr>
              <a:t>30+</a:t>
            </a:r>
            <a:r>
              <a:rPr kumimoji="1" lang="zh-CN" altLang="en-US" sz="1400" dirty="0">
                <a:latin typeface="+mn-ea"/>
                <a:ea typeface="微软雅黑" panose="020B0503020204020204" charset="-122"/>
                <a:cs typeface="方正兰亭准黑简体" panose="02000500000000000000" charset="-122"/>
                <a:sym typeface="+mn-ea"/>
              </a:rPr>
              <a:t>行业模板，通过灵活拖拽与在线编排，快速构建园区视觉监控所需的摄像头接入、算法识别（人脸/烟雾/明火）、2/3</a:t>
            </a:r>
            <a:r>
              <a:rPr kumimoji="1" lang="en-US" altLang="zh-CN" sz="1400" dirty="0">
                <a:latin typeface="+mn-ea"/>
                <a:ea typeface="微软雅黑" panose="020B0503020204020204" charset="-122"/>
                <a:cs typeface="方正兰亭准黑简体" panose="02000500000000000000" charset="-122"/>
                <a:sym typeface="+mn-ea"/>
              </a:rPr>
              <a:t>D</a:t>
            </a:r>
            <a:r>
              <a:rPr kumimoji="1" lang="zh-CN" altLang="en-US" sz="1400" dirty="0">
                <a:latin typeface="+mn-ea"/>
                <a:ea typeface="微软雅黑" panose="020B0503020204020204" charset="-122"/>
                <a:cs typeface="方正兰亭准黑简体" panose="02000500000000000000" charset="-122"/>
                <a:sym typeface="+mn-ea"/>
              </a:rPr>
              <a:t>地图及流程引擎，实现</a:t>
            </a:r>
            <a:r>
              <a:rPr kumimoji="1" lang="en-US" altLang="zh-CN" sz="1400" dirty="0">
                <a:latin typeface="+mn-ea"/>
                <a:ea typeface="微软雅黑" panose="020B0503020204020204" charset="-122"/>
                <a:cs typeface="方正兰亭准黑简体" panose="02000500000000000000" charset="-122"/>
                <a:sym typeface="+mn-ea"/>
              </a:rPr>
              <a:t>AI</a:t>
            </a:r>
            <a:r>
              <a:rPr kumimoji="1" lang="zh-CN" altLang="en-US" sz="1400" dirty="0">
                <a:latin typeface="+mn-ea"/>
                <a:ea typeface="微软雅黑" panose="020B0503020204020204" charset="-122"/>
                <a:cs typeface="方正兰亭准黑简体" panose="02000500000000000000" charset="-122"/>
                <a:sym typeface="+mn-ea"/>
              </a:rPr>
              <a:t>应用</a:t>
            </a:r>
            <a:r>
              <a:rPr kumimoji="1" lang="zh-CN" altLang="en-US" sz="1600" b="1" dirty="0">
                <a:solidFill>
                  <a:srgbClr val="FF0000"/>
                </a:solidFill>
                <a:latin typeface="+mn-ea"/>
                <a:ea typeface="微软雅黑" panose="020B0503020204020204" charset="-122"/>
                <a:cs typeface="方正兰亭准黑简体" panose="02000500000000000000" charset="-122"/>
                <a:sym typeface="+mn-ea"/>
              </a:rPr>
              <a:t>“小时级”交付</a:t>
            </a:r>
            <a:r>
              <a:rPr kumimoji="1" lang="zh-CN" altLang="en-US" sz="1400" dirty="0">
                <a:latin typeface="+mn-ea"/>
                <a:ea typeface="微软雅黑" panose="020B0503020204020204" charset="-122"/>
                <a:cs typeface="方正兰亭准黑简体" panose="02000500000000000000" charset="-122"/>
                <a:sym typeface="+mn-ea"/>
              </a:rPr>
              <a:t>。</a:t>
            </a:r>
            <a:endParaRPr kumimoji="1" lang="zh-CN" altLang="en-US" sz="1400" dirty="0">
              <a:latin typeface="+mn-ea"/>
              <a:ea typeface="微软雅黑" panose="020B0503020204020204" charset="-122"/>
              <a:cs typeface="方正兰亭准黑简体" panose="02000500000000000000" charset="-122"/>
              <a:sym typeface="+mn-ea"/>
            </a:endParaRPr>
          </a:p>
        </p:txBody>
      </p:sp>
      <p:grpSp>
        <p:nvGrpSpPr>
          <p:cNvPr id="274" name="组合 273"/>
          <p:cNvGrpSpPr/>
          <p:nvPr/>
        </p:nvGrpSpPr>
        <p:grpSpPr>
          <a:xfrm>
            <a:off x="14270" y="4599905"/>
            <a:ext cx="12177730" cy="155250"/>
            <a:chOff x="377877" y="6243285"/>
            <a:chExt cx="8406330" cy="348710"/>
          </a:xfrm>
        </p:grpSpPr>
        <p:sp>
          <p:nvSpPr>
            <p:cNvPr id="275" name="Freeform 13"/>
            <p:cNvSpPr/>
            <p:nvPr/>
          </p:nvSpPr>
          <p:spPr bwMode="auto">
            <a:xfrm>
              <a:off x="391184" y="6243285"/>
              <a:ext cx="8393023" cy="165156"/>
            </a:xfrm>
            <a:custGeom>
              <a:avLst/>
              <a:gdLst/>
              <a:ahLst/>
              <a:cxnLst>
                <a:cxn ang="0">
                  <a:pos x="14574" y="45"/>
                </a:cxn>
                <a:cxn ang="0">
                  <a:pos x="807" y="0"/>
                </a:cxn>
                <a:cxn ang="0">
                  <a:pos x="0" y="170"/>
                </a:cxn>
                <a:cxn ang="0">
                  <a:pos x="0" y="174"/>
                </a:cxn>
                <a:cxn ang="0">
                  <a:pos x="13" y="172"/>
                </a:cxn>
                <a:cxn ang="0">
                  <a:pos x="23" y="170"/>
                </a:cxn>
                <a:cxn ang="0">
                  <a:pos x="15392" y="170"/>
                </a:cxn>
                <a:cxn ang="0">
                  <a:pos x="15402" y="172"/>
                </a:cxn>
                <a:cxn ang="0">
                  <a:pos x="15417" y="174"/>
                </a:cxn>
                <a:cxn ang="0">
                  <a:pos x="15417" y="172"/>
                </a:cxn>
                <a:cxn ang="0">
                  <a:pos x="14574" y="45"/>
                </a:cxn>
              </a:cxnLst>
              <a:rect l="0" t="0" r="r" b="b"/>
              <a:pathLst>
                <a:path w="15417" h="174">
                  <a:moveTo>
                    <a:pt x="14574" y="45"/>
                  </a:moveTo>
                  <a:lnTo>
                    <a:pt x="807" y="0"/>
                  </a:lnTo>
                  <a:lnTo>
                    <a:pt x="0" y="170"/>
                  </a:lnTo>
                  <a:lnTo>
                    <a:pt x="0" y="174"/>
                  </a:lnTo>
                  <a:lnTo>
                    <a:pt x="13" y="172"/>
                  </a:lnTo>
                  <a:lnTo>
                    <a:pt x="23" y="170"/>
                  </a:lnTo>
                  <a:lnTo>
                    <a:pt x="15392" y="170"/>
                  </a:lnTo>
                  <a:lnTo>
                    <a:pt x="15402" y="172"/>
                  </a:lnTo>
                  <a:lnTo>
                    <a:pt x="15417" y="174"/>
                  </a:lnTo>
                  <a:lnTo>
                    <a:pt x="15417" y="172"/>
                  </a:lnTo>
                  <a:lnTo>
                    <a:pt x="14574" y="45"/>
                  </a:lnTo>
                  <a:close/>
                </a:path>
              </a:pathLst>
            </a:custGeom>
            <a:gradFill flip="none" rotWithShape="1">
              <a:gsLst>
                <a:gs pos="34000">
                  <a:srgbClr val="8254F0">
                    <a:alpha val="0"/>
                  </a:srgbClr>
                </a:gs>
                <a:gs pos="100000">
                  <a:srgbClr val="0082FF">
                    <a:alpha val="40000"/>
                  </a:srgbClr>
                </a:gs>
              </a:gsLst>
              <a:lin ang="5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00" fontAlgn="base"/>
              <a:endParaRPr lang="zh-CN" altLang="en-US" sz="1800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Helvetica"/>
              </a:endParaRPr>
            </a:p>
          </p:txBody>
        </p:sp>
        <p:sp>
          <p:nvSpPr>
            <p:cNvPr id="276" name="Freeform 14"/>
            <p:cNvSpPr/>
            <p:nvPr/>
          </p:nvSpPr>
          <p:spPr bwMode="auto">
            <a:xfrm>
              <a:off x="377877" y="6401830"/>
              <a:ext cx="8393023" cy="190165"/>
            </a:xfrm>
            <a:custGeom>
              <a:avLst/>
              <a:gdLst/>
              <a:ahLst/>
              <a:cxnLst>
                <a:cxn ang="0">
                  <a:pos x="15417" y="2"/>
                </a:cxn>
                <a:cxn ang="0">
                  <a:pos x="15402" y="2"/>
                </a:cxn>
                <a:cxn ang="0">
                  <a:pos x="15392" y="0"/>
                </a:cxn>
                <a:cxn ang="0">
                  <a:pos x="23" y="0"/>
                </a:cxn>
                <a:cxn ang="0">
                  <a:pos x="13" y="2"/>
                </a:cxn>
                <a:cxn ang="0">
                  <a:pos x="0" y="2"/>
                </a:cxn>
                <a:cxn ang="0">
                  <a:pos x="0" y="235"/>
                </a:cxn>
                <a:cxn ang="0">
                  <a:pos x="15417" y="235"/>
                </a:cxn>
                <a:cxn ang="0">
                  <a:pos x="15417" y="2"/>
                </a:cxn>
              </a:cxnLst>
              <a:rect l="0" t="0" r="r" b="b"/>
              <a:pathLst>
                <a:path w="15417" h="235">
                  <a:moveTo>
                    <a:pt x="15417" y="2"/>
                  </a:moveTo>
                  <a:lnTo>
                    <a:pt x="15402" y="2"/>
                  </a:lnTo>
                  <a:lnTo>
                    <a:pt x="15392" y="0"/>
                  </a:lnTo>
                  <a:lnTo>
                    <a:pt x="23" y="0"/>
                  </a:lnTo>
                  <a:lnTo>
                    <a:pt x="13" y="2"/>
                  </a:lnTo>
                  <a:lnTo>
                    <a:pt x="0" y="2"/>
                  </a:lnTo>
                  <a:lnTo>
                    <a:pt x="0" y="235"/>
                  </a:lnTo>
                  <a:lnTo>
                    <a:pt x="15417" y="235"/>
                  </a:lnTo>
                  <a:lnTo>
                    <a:pt x="15417" y="2"/>
                  </a:lnTo>
                  <a:close/>
                </a:path>
              </a:pathLst>
            </a:custGeom>
            <a:gradFill>
              <a:gsLst>
                <a:gs pos="0">
                  <a:srgbClr val="0082FF"/>
                </a:gs>
                <a:gs pos="100000">
                  <a:srgbClr val="8253EF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609600" lvl="1" defTabSz="609600" fontAlgn="base"/>
              <a:endParaRPr lang="zh-CN" altLang="en-US" sz="1800" noProof="1">
                <a:latin typeface="微软雅黑" panose="020B0503020204020204" charset="-122"/>
                <a:ea typeface="微软雅黑" panose="020B0503020204020204" charset="-122"/>
                <a:sym typeface="Wingdings" panose="05000000000000000000" pitchFamily="2" charset="2"/>
              </a:endParaRPr>
            </a:p>
          </p:txBody>
        </p:sp>
      </p:grpSp>
      <p:grpSp>
        <p:nvGrpSpPr>
          <p:cNvPr id="277" name="组合 276"/>
          <p:cNvGrpSpPr/>
          <p:nvPr/>
        </p:nvGrpSpPr>
        <p:grpSpPr>
          <a:xfrm>
            <a:off x="4631" y="1447593"/>
            <a:ext cx="12177730" cy="155250"/>
            <a:chOff x="377877" y="6243285"/>
            <a:chExt cx="8406330" cy="348710"/>
          </a:xfrm>
        </p:grpSpPr>
        <p:sp>
          <p:nvSpPr>
            <p:cNvPr id="278" name="Freeform 13"/>
            <p:cNvSpPr/>
            <p:nvPr/>
          </p:nvSpPr>
          <p:spPr bwMode="auto">
            <a:xfrm>
              <a:off x="391184" y="6243285"/>
              <a:ext cx="8393023" cy="165156"/>
            </a:xfrm>
            <a:custGeom>
              <a:avLst/>
              <a:gdLst/>
              <a:ahLst/>
              <a:cxnLst>
                <a:cxn ang="0">
                  <a:pos x="14574" y="45"/>
                </a:cxn>
                <a:cxn ang="0">
                  <a:pos x="807" y="0"/>
                </a:cxn>
                <a:cxn ang="0">
                  <a:pos x="0" y="170"/>
                </a:cxn>
                <a:cxn ang="0">
                  <a:pos x="0" y="174"/>
                </a:cxn>
                <a:cxn ang="0">
                  <a:pos x="13" y="172"/>
                </a:cxn>
                <a:cxn ang="0">
                  <a:pos x="23" y="170"/>
                </a:cxn>
                <a:cxn ang="0">
                  <a:pos x="15392" y="170"/>
                </a:cxn>
                <a:cxn ang="0">
                  <a:pos x="15402" y="172"/>
                </a:cxn>
                <a:cxn ang="0">
                  <a:pos x="15417" y="174"/>
                </a:cxn>
                <a:cxn ang="0">
                  <a:pos x="15417" y="172"/>
                </a:cxn>
                <a:cxn ang="0">
                  <a:pos x="14574" y="45"/>
                </a:cxn>
              </a:cxnLst>
              <a:rect l="0" t="0" r="r" b="b"/>
              <a:pathLst>
                <a:path w="15417" h="174">
                  <a:moveTo>
                    <a:pt x="14574" y="45"/>
                  </a:moveTo>
                  <a:lnTo>
                    <a:pt x="807" y="0"/>
                  </a:lnTo>
                  <a:lnTo>
                    <a:pt x="0" y="170"/>
                  </a:lnTo>
                  <a:lnTo>
                    <a:pt x="0" y="174"/>
                  </a:lnTo>
                  <a:lnTo>
                    <a:pt x="13" y="172"/>
                  </a:lnTo>
                  <a:lnTo>
                    <a:pt x="23" y="170"/>
                  </a:lnTo>
                  <a:lnTo>
                    <a:pt x="15392" y="170"/>
                  </a:lnTo>
                  <a:lnTo>
                    <a:pt x="15402" y="172"/>
                  </a:lnTo>
                  <a:lnTo>
                    <a:pt x="15417" y="174"/>
                  </a:lnTo>
                  <a:lnTo>
                    <a:pt x="15417" y="172"/>
                  </a:lnTo>
                  <a:lnTo>
                    <a:pt x="14574" y="45"/>
                  </a:lnTo>
                  <a:close/>
                </a:path>
              </a:pathLst>
            </a:custGeom>
            <a:gradFill flip="none" rotWithShape="1">
              <a:gsLst>
                <a:gs pos="34000">
                  <a:srgbClr val="8254F0">
                    <a:alpha val="0"/>
                  </a:srgbClr>
                </a:gs>
                <a:gs pos="100000">
                  <a:srgbClr val="0082FF">
                    <a:alpha val="40000"/>
                  </a:srgbClr>
                </a:gs>
              </a:gsLst>
              <a:lin ang="5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09600" fontAlgn="base"/>
              <a:endParaRPr lang="zh-CN" altLang="en-US" sz="1800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Helvetica"/>
              </a:endParaRPr>
            </a:p>
          </p:txBody>
        </p:sp>
        <p:sp>
          <p:nvSpPr>
            <p:cNvPr id="279" name="Freeform 14"/>
            <p:cNvSpPr/>
            <p:nvPr/>
          </p:nvSpPr>
          <p:spPr bwMode="auto">
            <a:xfrm>
              <a:off x="377877" y="6401830"/>
              <a:ext cx="8393023" cy="190165"/>
            </a:xfrm>
            <a:custGeom>
              <a:avLst/>
              <a:gdLst/>
              <a:ahLst/>
              <a:cxnLst>
                <a:cxn ang="0">
                  <a:pos x="15417" y="2"/>
                </a:cxn>
                <a:cxn ang="0">
                  <a:pos x="15402" y="2"/>
                </a:cxn>
                <a:cxn ang="0">
                  <a:pos x="15392" y="0"/>
                </a:cxn>
                <a:cxn ang="0">
                  <a:pos x="23" y="0"/>
                </a:cxn>
                <a:cxn ang="0">
                  <a:pos x="13" y="2"/>
                </a:cxn>
                <a:cxn ang="0">
                  <a:pos x="0" y="2"/>
                </a:cxn>
                <a:cxn ang="0">
                  <a:pos x="0" y="235"/>
                </a:cxn>
                <a:cxn ang="0">
                  <a:pos x="15417" y="235"/>
                </a:cxn>
                <a:cxn ang="0">
                  <a:pos x="15417" y="2"/>
                </a:cxn>
              </a:cxnLst>
              <a:rect l="0" t="0" r="r" b="b"/>
              <a:pathLst>
                <a:path w="15417" h="235">
                  <a:moveTo>
                    <a:pt x="15417" y="2"/>
                  </a:moveTo>
                  <a:lnTo>
                    <a:pt x="15402" y="2"/>
                  </a:lnTo>
                  <a:lnTo>
                    <a:pt x="15392" y="0"/>
                  </a:lnTo>
                  <a:lnTo>
                    <a:pt x="23" y="0"/>
                  </a:lnTo>
                  <a:lnTo>
                    <a:pt x="13" y="2"/>
                  </a:lnTo>
                  <a:lnTo>
                    <a:pt x="0" y="2"/>
                  </a:lnTo>
                  <a:lnTo>
                    <a:pt x="0" y="235"/>
                  </a:lnTo>
                  <a:lnTo>
                    <a:pt x="15417" y="235"/>
                  </a:lnTo>
                  <a:lnTo>
                    <a:pt x="15417" y="2"/>
                  </a:lnTo>
                  <a:close/>
                </a:path>
              </a:pathLst>
            </a:custGeom>
            <a:gradFill>
              <a:gsLst>
                <a:gs pos="0">
                  <a:srgbClr val="0082FF"/>
                </a:gs>
                <a:gs pos="100000">
                  <a:srgbClr val="8253EF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609600" lvl="1" defTabSz="609600" fontAlgn="base"/>
              <a:endParaRPr lang="zh-CN" altLang="en-US" sz="1800" noProof="1">
                <a:latin typeface="微软雅黑" panose="020B0503020204020204" charset="-122"/>
                <a:ea typeface="微软雅黑" panose="020B0503020204020204" charset="-122"/>
                <a:sym typeface="Wingdings" panose="05000000000000000000" pitchFamily="2" charset="2"/>
              </a:endParaRPr>
            </a:p>
          </p:txBody>
        </p:sp>
      </p:grpSp>
      <p:grpSp>
        <p:nvGrpSpPr>
          <p:cNvPr id="280" name="组合 279"/>
          <p:cNvGrpSpPr/>
          <p:nvPr/>
        </p:nvGrpSpPr>
        <p:grpSpPr>
          <a:xfrm>
            <a:off x="4664235" y="3900929"/>
            <a:ext cx="1869927" cy="448483"/>
            <a:chOff x="660400" y="1892436"/>
            <a:chExt cx="2078421" cy="950958"/>
          </a:xfrm>
        </p:grpSpPr>
        <p:grpSp>
          <p:nvGrpSpPr>
            <p:cNvPr id="281" name="组合 280"/>
            <p:cNvGrpSpPr/>
            <p:nvPr/>
          </p:nvGrpSpPr>
          <p:grpSpPr>
            <a:xfrm>
              <a:off x="660400" y="1892436"/>
              <a:ext cx="2078421" cy="950958"/>
              <a:chOff x="660400" y="1709712"/>
              <a:chExt cx="845376" cy="1173193"/>
            </a:xfrm>
          </p:grpSpPr>
          <p:sp>
            <p:nvSpPr>
              <p:cNvPr id="284" name="矩形 283"/>
              <p:cNvSpPr/>
              <p:nvPr/>
            </p:nvSpPr>
            <p:spPr>
              <a:xfrm>
                <a:off x="660401" y="1709712"/>
                <a:ext cx="845375" cy="117319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254000" dist="127000" dir="5400000" sx="95000" sy="95000" algn="t" rotWithShape="0">
                  <a:schemeClr val="accent2">
                    <a:lumMod val="5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00" fontAlgn="base"/>
                <a:endParaRPr lang="zh-CN" altLang="en-US" sz="12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cxnSp>
            <p:nvCxnSpPr>
              <p:cNvPr id="285" name="直接连接符 284"/>
              <p:cNvCxnSpPr/>
              <p:nvPr/>
            </p:nvCxnSpPr>
            <p:spPr>
              <a:xfrm>
                <a:off x="660400" y="1709712"/>
                <a:ext cx="0" cy="1173193"/>
              </a:xfrm>
              <a:prstGeom prst="line">
                <a:avLst/>
              </a:prstGeom>
              <a:ln w="25400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2" name="文本框 281"/>
            <p:cNvSpPr txBox="1"/>
            <p:nvPr/>
          </p:nvSpPr>
          <p:spPr>
            <a:xfrm>
              <a:off x="962844" y="2348891"/>
              <a:ext cx="1524531" cy="468563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en-US"/>
              </a:defPPr>
              <a:lvl1pPr indent="0">
                <a:buFont typeface="Arial" panose="020B0604020202020204" pitchFamily="34" charset="0"/>
                <a:buNone/>
                <a:defRPr sz="1600" b="1">
                  <a:solidFill>
                    <a:srgbClr val="31A2FF"/>
                  </a:solidFill>
                  <a:cs typeface="+mn-ea"/>
                </a:defRPr>
              </a:lvl1pPr>
            </a:lstStyle>
            <a:p>
              <a:pPr defTabSz="609600" fontAlgn="base"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</a:rPr>
                <a:t>风格和内容随心设计</a:t>
              </a:r>
              <a:endParaRPr lang="zh-CN" altLang="en-US" sz="12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3" name="文本框 282"/>
            <p:cNvSpPr txBox="1"/>
            <p:nvPr/>
          </p:nvSpPr>
          <p:spPr>
            <a:xfrm>
              <a:off x="962844" y="2039437"/>
              <a:ext cx="1458892" cy="468563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en-US"/>
              </a:defPPr>
              <a:lvl1pPr indent="0">
                <a:buFont typeface="Arial" panose="020B0604020202020204" pitchFamily="34" charset="0"/>
                <a:buNone/>
                <a:defRPr sz="1600" b="1">
                  <a:solidFill>
                    <a:srgbClr val="31A2FF"/>
                  </a:solidFill>
                  <a:cs typeface="+mn-ea"/>
                </a:defRPr>
              </a:lvl1pPr>
            </a:lstStyle>
            <a:p>
              <a:pPr defTabSz="609600" fontAlgn="base">
                <a:lnSpc>
                  <a:spcPct val="120000"/>
                </a:lnSpc>
              </a:pPr>
              <a:r>
                <a:rPr lang="zh-CN" altLang="en-US" sz="1200" b="0" dirty="0">
                  <a:solidFill>
                    <a:srgbClr val="0070C0"/>
                  </a:solidFill>
                  <a:latin typeface="微软雅黑" panose="020B0503020204020204" charset="-122"/>
                  <a:ea typeface="微软雅黑" panose="020B0503020204020204" charset="-122"/>
                </a:rPr>
                <a:t>内置</a:t>
              </a:r>
              <a:r>
                <a:rPr lang="en-US" altLang="zh-CN" sz="1200" dirty="0">
                  <a:solidFill>
                    <a:srgbClr val="0070C0"/>
                  </a:solidFill>
                  <a:latin typeface="微软雅黑" panose="020B0503020204020204" charset="-122"/>
                  <a:ea typeface="微软雅黑" panose="020B0503020204020204" charset="-122"/>
                </a:rPr>
                <a:t>120+</a:t>
              </a:r>
              <a:r>
                <a:rPr lang="zh-CN" altLang="en-US" sz="1200" b="0" dirty="0">
                  <a:solidFill>
                    <a:srgbClr val="0070C0"/>
                  </a:solidFill>
                  <a:latin typeface="微软雅黑" panose="020B0503020204020204" charset="-122"/>
                  <a:ea typeface="微软雅黑" panose="020B0503020204020204" charset="-122"/>
                </a:rPr>
                <a:t>应用组件</a:t>
              </a:r>
              <a:endParaRPr lang="zh-CN" altLang="en-US" sz="1200" b="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7" name="组合 286"/>
          <p:cNvGrpSpPr/>
          <p:nvPr/>
        </p:nvGrpSpPr>
        <p:grpSpPr>
          <a:xfrm>
            <a:off x="6629038" y="3891393"/>
            <a:ext cx="1748545" cy="481033"/>
            <a:chOff x="660400" y="1892436"/>
            <a:chExt cx="1943506" cy="990815"/>
          </a:xfrm>
        </p:grpSpPr>
        <p:grpSp>
          <p:nvGrpSpPr>
            <p:cNvPr id="288" name="组合 287"/>
            <p:cNvGrpSpPr/>
            <p:nvPr/>
          </p:nvGrpSpPr>
          <p:grpSpPr>
            <a:xfrm>
              <a:off x="660400" y="1892436"/>
              <a:ext cx="1943506" cy="950957"/>
              <a:chOff x="660400" y="1709712"/>
              <a:chExt cx="790501" cy="1173193"/>
            </a:xfrm>
          </p:grpSpPr>
          <p:sp>
            <p:nvSpPr>
              <p:cNvPr id="291" name="矩形 290"/>
              <p:cNvSpPr/>
              <p:nvPr/>
            </p:nvSpPr>
            <p:spPr>
              <a:xfrm>
                <a:off x="660401" y="1709712"/>
                <a:ext cx="790500" cy="117319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254000" dist="127000" dir="5400000" sx="95000" sy="95000" algn="t" rotWithShape="0">
                  <a:schemeClr val="accent2">
                    <a:lumMod val="50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00" fontAlgn="base"/>
                <a:endParaRPr lang="zh-CN" altLang="en-US" sz="12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cxnSp>
            <p:nvCxnSpPr>
              <p:cNvPr id="292" name="直接连接符 291"/>
              <p:cNvCxnSpPr/>
              <p:nvPr/>
            </p:nvCxnSpPr>
            <p:spPr>
              <a:xfrm>
                <a:off x="660400" y="1709712"/>
                <a:ext cx="0" cy="1173193"/>
              </a:xfrm>
              <a:prstGeom prst="line">
                <a:avLst/>
              </a:prstGeom>
              <a:ln w="25400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5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9" name="文本框 288"/>
            <p:cNvSpPr txBox="1"/>
            <p:nvPr/>
          </p:nvSpPr>
          <p:spPr>
            <a:xfrm>
              <a:off x="962844" y="1999447"/>
              <a:ext cx="676864" cy="45516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en-US"/>
              </a:defPPr>
              <a:lvl1pPr indent="0">
                <a:buFont typeface="Arial" panose="020B0604020202020204" pitchFamily="34" charset="0"/>
                <a:buNone/>
                <a:defRPr sz="1600" b="1">
                  <a:solidFill>
                    <a:srgbClr val="31A2FF"/>
                  </a:solidFill>
                  <a:cs typeface="+mn-ea"/>
                </a:defRPr>
              </a:lvl1pPr>
            </a:lstStyle>
            <a:p>
              <a:pPr defTabSz="609600" fontAlgn="base"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0070C0"/>
                  </a:solidFill>
                  <a:latin typeface="微软雅黑" panose="020B0503020204020204" charset="-122"/>
                  <a:ea typeface="微软雅黑" panose="020B0503020204020204" charset="-122"/>
                </a:rPr>
                <a:t>内置</a:t>
              </a:r>
              <a:r>
                <a:rPr lang="en-US" altLang="zh-CN" sz="1200" dirty="0">
                  <a:solidFill>
                    <a:srgbClr val="0070C0"/>
                  </a:solidFill>
                  <a:latin typeface="微软雅黑" panose="020B0503020204020204" charset="-122"/>
                  <a:ea typeface="微软雅黑" panose="020B0503020204020204" charset="-122"/>
                </a:rPr>
                <a:t>30+</a:t>
              </a:r>
              <a:endParaRPr lang="zh-CN" altLang="en-US" sz="12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0" name="文本框 289"/>
            <p:cNvSpPr txBox="1"/>
            <p:nvPr/>
          </p:nvSpPr>
          <p:spPr>
            <a:xfrm>
              <a:off x="962844" y="2428084"/>
              <a:ext cx="1016355" cy="45516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>
              <a:defPPr>
                <a:defRPr lang="en-US"/>
              </a:defPPr>
              <a:lvl1pPr indent="0">
                <a:buFont typeface="Arial" panose="020B0604020202020204" pitchFamily="34" charset="0"/>
                <a:buNone/>
                <a:defRPr sz="1600" b="1">
                  <a:solidFill>
                    <a:srgbClr val="31A2FF"/>
                  </a:solidFill>
                  <a:cs typeface="+mn-ea"/>
                </a:defRPr>
              </a:lvl1pPr>
            </a:lstStyle>
            <a:p>
              <a:pPr defTabSz="609600" fontAlgn="base">
                <a:lnSpc>
                  <a:spcPct val="120000"/>
                </a:lnSpc>
              </a:pPr>
              <a:r>
                <a:rPr lang="zh-CN" altLang="en-US" sz="1200" b="0" dirty="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</a:rPr>
                <a:t>行业应用模板</a:t>
              </a:r>
              <a:endParaRPr lang="zh-CN" altLang="en-US" sz="1200" b="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23088" y="162423"/>
            <a:ext cx="8870400" cy="660376"/>
          </a:xfrm>
        </p:spPr>
        <p:txBody>
          <a:bodyPr/>
          <a:p>
            <a:r>
              <a:rPr lang="en-US" altLang="zh-CN" sz="2800" b="1"/>
              <a:t>AI</a:t>
            </a:r>
            <a:r>
              <a:rPr sz="2800" b="1"/>
              <a:t>智达，及时触达园区安保关键告警和通知</a:t>
            </a:r>
            <a:endParaRPr sz="2800" b="1"/>
          </a:p>
        </p:txBody>
      </p:sp>
      <p:sp>
        <p:nvSpPr>
          <p:cNvPr id="102" name="矩形"/>
          <p:cNvSpPr/>
          <p:nvPr/>
        </p:nvSpPr>
        <p:spPr>
          <a:xfrm>
            <a:off x="388620" y="1494790"/>
            <a:ext cx="10786110" cy="4954905"/>
          </a:xfrm>
          <a:prstGeom prst="rect">
            <a:avLst/>
          </a:prstGeom>
          <a:solidFill>
            <a:srgbClr val="F2F2F2"/>
          </a:solidFill>
          <a:ln w="12700" cap="flat">
            <a:noFill/>
            <a:miter lim="400000"/>
          </a:ln>
          <a:effectLst/>
        </p:spPr>
        <p:txBody>
          <a:bodyPr wrap="square" lIns="46798" tIns="46798" rIns="46798" bIns="46798" numCol="1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r>
              <a:rPr kumimoji="0" lang="en-US" altLang="zh-CN" sz="13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ea"/>
                <a:cs typeface="+mn-ea"/>
                <a:sym typeface="+mn-lt"/>
              </a:rPr>
              <a:t>                                </a:t>
            </a:r>
            <a:r>
              <a:rPr kumimoji="0" lang="en-US" altLang="zh-CN" sz="1300" b="1" i="0" u="none" strike="noStrike" kern="0" cap="none" spc="0" normalizeH="0" baseline="0" noProof="0" dirty="0">
                <a:ln>
                  <a:noFill/>
                </a:ln>
                <a:solidFill>
                  <a:srgbClr val="0082FF"/>
                </a:solidFill>
                <a:effectLst/>
                <a:uLnTx/>
                <a:uFillTx/>
                <a:latin typeface="+mn-ea"/>
                <a:cs typeface="+mn-ea"/>
                <a:sym typeface="+mn-lt"/>
              </a:rPr>
              <a:t>AI</a:t>
            </a: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0082FF"/>
                </a:solidFill>
                <a:effectLst/>
                <a:uLnTx/>
                <a:uFillTx/>
                <a:latin typeface="+mn-ea"/>
                <a:cs typeface="+mn-ea"/>
                <a:sym typeface="+mn-lt"/>
              </a:rPr>
              <a:t>智达  </a:t>
            </a:r>
            <a:r>
              <a:rPr kumimoji="0" lang="en-US" altLang="zh-CN" sz="1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rPr>
              <a:t>- - APP</a:t>
            </a:r>
            <a:r>
              <a:rPr kumimoji="0" lang="zh-CN" altLang="en-US" sz="1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rPr>
              <a:t>客户端，服务随手可及</a:t>
            </a:r>
            <a:endParaRPr kumimoji="0" sz="1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grpSp>
        <p:nvGrpSpPr>
          <p:cNvPr id="103" name="组合 102"/>
          <p:cNvGrpSpPr/>
          <p:nvPr/>
        </p:nvGrpSpPr>
        <p:grpSpPr>
          <a:xfrm rot="0">
            <a:off x="513016" y="2565400"/>
            <a:ext cx="6846634" cy="3761105"/>
            <a:chOff x="935042" y="5088741"/>
            <a:chExt cx="4839185" cy="1488351"/>
          </a:xfrm>
        </p:grpSpPr>
        <p:sp>
          <p:nvSpPr>
            <p:cNvPr id="104" name="文本框 103"/>
            <p:cNvSpPr txBox="1"/>
            <p:nvPr/>
          </p:nvSpPr>
          <p:spPr>
            <a:xfrm>
              <a:off x="2152910" y="5600174"/>
              <a:ext cx="652510" cy="151404"/>
            </a:xfrm>
            <a:prstGeom prst="rect">
              <a:avLst/>
            </a:prstGeom>
          </p:spPr>
          <p:txBody>
            <a:bodyPr vert="horz" wrap="square" lIns="0" tIns="0" rIns="0" bIns="0" rtlCol="0" anchor="t">
              <a:noAutofit/>
            </a:bodyPr>
            <a:lstStyle/>
            <a:p>
              <a:pPr marL="0" marR="0" lvl="0" indent="0" defTabSz="6096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ea typeface="微软雅黑" panose="020B0503020204020204" charset="-122"/>
                  <a:cs typeface="+mn-ea"/>
                  <a:sym typeface="+mn-lt"/>
                </a:rPr>
                <a:t>移动端：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06" name="文本框 105"/>
            <p:cNvSpPr txBox="1"/>
            <p:nvPr>
              <p:custDataLst>
                <p:tags r:id="rId1"/>
              </p:custDataLst>
            </p:nvPr>
          </p:nvSpPr>
          <p:spPr>
            <a:xfrm>
              <a:off x="3433194" y="5464075"/>
              <a:ext cx="652510" cy="151404"/>
            </a:xfrm>
            <a:prstGeom prst="rect">
              <a:avLst/>
            </a:prstGeom>
          </p:spPr>
          <p:txBody>
            <a:bodyPr vert="horz" wrap="square" lIns="0" tIns="0" rIns="0" bIns="0" rtlCol="0" anchor="t">
              <a:noAutofit/>
            </a:bodyPr>
            <a:lstStyle/>
            <a:p>
              <a:pPr marL="0" marR="0" lvl="0" indent="0" defTabSz="6096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ea"/>
                  <a:ea typeface="微软雅黑" panose="020B0503020204020204" charset="-122"/>
                  <a:cs typeface="+mn-ea"/>
                  <a:sym typeface="+mn-lt"/>
                </a:rPr>
                <a:t>我的待办：</a:t>
              </a:r>
              <a:endParaRPr kumimoji="1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07" name="矩形 2"/>
            <p:cNvSpPr txBox="1"/>
            <p:nvPr/>
          </p:nvSpPr>
          <p:spPr>
            <a:xfrm>
              <a:off x="3381941" y="6327924"/>
              <a:ext cx="1703042" cy="249168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lvl="0" indent="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609600" lvl="1" indent="-15240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1219200" lvl="2" indent="-30480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828800" lvl="3" indent="-45720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2438400" lvl="4" indent="-60960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-60960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-60960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-60960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-609600" algn="l" defTabSz="6096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fld id="{86CB4B4D-7CA3-9044-876B-883B54F8677D}" type="slidenum">
                <a:rPr kumimoji="0" lang="is-IS" sz="800" b="0" i="0" u="none" strike="noStrike" kern="120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ea typeface="+mn-ea"/>
                  <a:cs typeface="+mn-ea"/>
                  <a:sym typeface="+mn-lt"/>
                </a:rPr>
              </a:fld>
              <a:endParaRPr kumimoji="0" lang="is-I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" name="矩形"/>
            <p:cNvSpPr/>
            <p:nvPr/>
          </p:nvSpPr>
          <p:spPr>
            <a:xfrm>
              <a:off x="935042" y="5088741"/>
              <a:ext cx="4839185" cy="1444525"/>
            </a:xfrm>
            <a:prstGeom prst="rect">
              <a:avLst/>
            </a:pr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6798" tIns="46798" rIns="46798" bIns="46798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4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endParaRPr kumimoji="0" sz="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grpSp>
          <p:nvGrpSpPr>
            <p:cNvPr id="109" name="组合 21"/>
            <p:cNvGrpSpPr/>
            <p:nvPr/>
          </p:nvGrpSpPr>
          <p:grpSpPr>
            <a:xfrm>
              <a:off x="2049539" y="5259908"/>
              <a:ext cx="1175403" cy="1094172"/>
              <a:chOff x="4197" y="6615"/>
              <a:chExt cx="3092" cy="3147"/>
            </a:xfrm>
          </p:grpSpPr>
          <p:sp>
            <p:nvSpPr>
              <p:cNvPr id="205" name="矩形: 圆角 13"/>
              <p:cNvSpPr/>
              <p:nvPr/>
            </p:nvSpPr>
            <p:spPr>
              <a:xfrm flipH="1">
                <a:off x="4197" y="6615"/>
                <a:ext cx="3092" cy="2967"/>
              </a:xfrm>
              <a:prstGeom prst="roundRect">
                <a:avLst>
                  <a:gd name="adj" fmla="val 1543"/>
                </a:avLst>
              </a:prstGeom>
              <a:solidFill>
                <a:srgbClr val="DCE6F2"/>
              </a:solidFill>
              <a:ln w="12700">
                <a:miter lim="400000"/>
              </a:ln>
            </p:spPr>
            <p:txBody>
              <a:bodyPr lIns="46798" tIns="46798" rIns="46798" bIns="46798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  <a:endParaRPr kumimoji="0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+mn-ea"/>
                  <a:sym typeface="+mn-lt"/>
                </a:endParaRPr>
              </a:p>
            </p:txBody>
          </p:sp>
          <p:grpSp>
            <p:nvGrpSpPr>
              <p:cNvPr id="206" name="矩形: 圆角 477"/>
              <p:cNvGrpSpPr/>
              <p:nvPr/>
            </p:nvGrpSpPr>
            <p:grpSpPr>
              <a:xfrm>
                <a:off x="4684" y="7508"/>
                <a:ext cx="2325" cy="549"/>
                <a:chOff x="0" y="0"/>
                <a:chExt cx="1616161" cy="348631"/>
              </a:xfrm>
            </p:grpSpPr>
            <p:sp>
              <p:nvSpPr>
                <p:cNvPr id="217" name="矩形"/>
                <p:cNvSpPr/>
                <p:nvPr/>
              </p:nvSpPr>
              <p:spPr>
                <a:xfrm>
                  <a:off x="0" y="0"/>
                  <a:ext cx="1616161" cy="348631"/>
                </a:xfrm>
                <a:prstGeom prst="roundRect">
                  <a:avLst>
                    <a:gd name="adj" fmla="val 0"/>
                  </a:avLst>
                </a:prstGeom>
                <a:solidFill>
                  <a:srgbClr val="208AF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6798" tIns="46798" rIns="46798" bIns="46798" numCol="1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1400">
                      <a:solidFill>
                        <a:srgbClr val="FFFFFF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pPr>
                  <a:endParaRPr kumimoji="0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8" name="推送间隔时间配置"/>
                <p:cNvSpPr txBox="1"/>
                <p:nvPr/>
              </p:nvSpPr>
              <p:spPr>
                <a:xfrm>
                  <a:off x="46573" y="7620"/>
                  <a:ext cx="1506332" cy="33275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49377" tIns="49377" rIns="49377" bIns="49377" numCol="1" anchor="ctr">
                  <a:noAutofit/>
                </a:bodyPr>
                <a:lstStyle>
                  <a:lvl1pPr algn="ctr">
                    <a:defRPr sz="1400">
                      <a:solidFill>
                        <a:srgbClr val="FFFFFF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lvl1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sz="8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ea"/>
                      <a:ea typeface="+mn-ea"/>
                      <a:cs typeface="+mn-ea"/>
                      <a:sym typeface="+mn-lt"/>
                    </a:rPr>
                    <a:t>推送间隔时间配置</a:t>
                  </a:r>
                  <a:endParaRPr kumimoji="0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ea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07" name="矩形: 圆角 483"/>
              <p:cNvGrpSpPr/>
              <p:nvPr/>
            </p:nvGrpSpPr>
            <p:grpSpPr>
              <a:xfrm>
                <a:off x="4686" y="8205"/>
                <a:ext cx="2321" cy="501"/>
                <a:chOff x="0" y="0"/>
                <a:chExt cx="1474038" cy="317973"/>
              </a:xfrm>
            </p:grpSpPr>
            <p:sp>
              <p:nvSpPr>
                <p:cNvPr id="215" name="矩形"/>
                <p:cNvSpPr/>
                <p:nvPr/>
              </p:nvSpPr>
              <p:spPr>
                <a:xfrm>
                  <a:off x="0" y="0"/>
                  <a:ext cx="1474038" cy="317973"/>
                </a:xfrm>
                <a:prstGeom prst="roundRect">
                  <a:avLst>
                    <a:gd name="adj" fmla="val 0"/>
                  </a:avLst>
                </a:prstGeom>
                <a:solidFill>
                  <a:srgbClr val="208AF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6798" tIns="46798" rIns="46798" bIns="46798" numCol="1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1400">
                      <a:solidFill>
                        <a:srgbClr val="FFFFFF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pPr>
                  <a:endParaRPr kumimoji="0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6" name="AI检测区域配置"/>
                <p:cNvSpPr txBox="1"/>
                <p:nvPr/>
              </p:nvSpPr>
              <p:spPr>
                <a:xfrm>
                  <a:off x="42483" y="7233"/>
                  <a:ext cx="1389072" cy="30350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49377" tIns="49377" rIns="49377" bIns="49377" numCol="1" anchor="ctr">
                  <a:noAutofit/>
                </a:bodyPr>
                <a:lstStyle>
                  <a:lvl1pPr algn="ctr">
                    <a:defRPr sz="1400">
                      <a:solidFill>
                        <a:srgbClr val="FFFFFF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lvl1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ea"/>
                      <a:ea typeface="+mn-ea"/>
                      <a:cs typeface="+mn-ea"/>
                      <a:sym typeface="+mn-lt"/>
                    </a:rPr>
                    <a:t>AI检测区域配置</a:t>
                  </a:r>
                  <a:endParaRPr kumimoji="0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ea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08" name="矩形: 圆角 487"/>
              <p:cNvGrpSpPr/>
              <p:nvPr/>
            </p:nvGrpSpPr>
            <p:grpSpPr>
              <a:xfrm>
                <a:off x="4686" y="6858"/>
                <a:ext cx="2321" cy="501"/>
                <a:chOff x="0" y="0"/>
                <a:chExt cx="1474038" cy="317973"/>
              </a:xfrm>
            </p:grpSpPr>
            <p:sp>
              <p:nvSpPr>
                <p:cNvPr id="213" name="矩形"/>
                <p:cNvSpPr/>
                <p:nvPr/>
              </p:nvSpPr>
              <p:spPr>
                <a:xfrm>
                  <a:off x="0" y="0"/>
                  <a:ext cx="1474038" cy="317973"/>
                </a:xfrm>
                <a:prstGeom prst="roundRect">
                  <a:avLst>
                    <a:gd name="adj" fmla="val 0"/>
                  </a:avLst>
                </a:prstGeom>
                <a:solidFill>
                  <a:srgbClr val="208AF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6798" tIns="46798" rIns="46798" bIns="46798" numCol="1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1400">
                      <a:solidFill>
                        <a:srgbClr val="FFFFFF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pPr>
                  <a:endParaRPr kumimoji="0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4" name="推送任务启停"/>
                <p:cNvSpPr txBox="1"/>
                <p:nvPr/>
              </p:nvSpPr>
              <p:spPr>
                <a:xfrm>
                  <a:off x="42483" y="7233"/>
                  <a:ext cx="1389072" cy="30350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49377" tIns="49377" rIns="49377" bIns="49377" numCol="1" anchor="ctr">
                  <a:noAutofit/>
                </a:bodyPr>
                <a:lstStyle>
                  <a:lvl1pPr algn="ctr">
                    <a:defRPr sz="1400">
                      <a:solidFill>
                        <a:srgbClr val="FFFFFF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lvl1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sz="8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ea"/>
                      <a:ea typeface="+mn-ea"/>
                      <a:cs typeface="+mn-ea"/>
                      <a:sym typeface="+mn-lt"/>
                    </a:rPr>
                    <a:t>推送任务启停</a:t>
                  </a:r>
                  <a:endParaRPr kumimoji="0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ea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09" name="矩形: 圆角 489"/>
              <p:cNvGrpSpPr/>
              <p:nvPr/>
            </p:nvGrpSpPr>
            <p:grpSpPr>
              <a:xfrm>
                <a:off x="4686" y="8864"/>
                <a:ext cx="2321" cy="501"/>
                <a:chOff x="0" y="0"/>
                <a:chExt cx="1474038" cy="317973"/>
              </a:xfrm>
            </p:grpSpPr>
            <p:sp>
              <p:nvSpPr>
                <p:cNvPr id="211" name="矩形"/>
                <p:cNvSpPr/>
                <p:nvPr/>
              </p:nvSpPr>
              <p:spPr>
                <a:xfrm>
                  <a:off x="0" y="0"/>
                  <a:ext cx="1474038" cy="317973"/>
                </a:xfrm>
                <a:prstGeom prst="roundRect">
                  <a:avLst>
                    <a:gd name="adj" fmla="val 0"/>
                  </a:avLst>
                </a:prstGeom>
                <a:solidFill>
                  <a:srgbClr val="208AF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6798" tIns="46798" rIns="46798" bIns="46798" numCol="1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1400">
                      <a:solidFill>
                        <a:srgbClr val="FFFFFF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pPr>
                  <a:endParaRPr kumimoji="0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2" name="事件推送日志"/>
                <p:cNvSpPr txBox="1"/>
                <p:nvPr/>
              </p:nvSpPr>
              <p:spPr>
                <a:xfrm>
                  <a:off x="42483" y="7233"/>
                  <a:ext cx="1389072" cy="30350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49377" tIns="49377" rIns="49377" bIns="49377" numCol="1" anchor="ctr">
                  <a:noAutofit/>
                </a:bodyPr>
                <a:lstStyle>
                  <a:lvl1pPr algn="ctr">
                    <a:defRPr sz="1400">
                      <a:solidFill>
                        <a:srgbClr val="FFFFFF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lvl1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ea"/>
                      <a:ea typeface="+mn-ea"/>
                      <a:cs typeface="+mn-ea"/>
                      <a:sym typeface="+mn-lt"/>
                    </a:rPr>
                    <a:t>事件推送日志</a:t>
                  </a:r>
                  <a:endParaRPr kumimoji="0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ea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10" name="文本框 197"/>
              <p:cNvSpPr txBox="1"/>
              <p:nvPr/>
            </p:nvSpPr>
            <p:spPr>
              <a:xfrm>
                <a:off x="4256" y="6993"/>
                <a:ext cx="346" cy="276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lIns="45719" rIns="45719"/>
              <a:lstStyle>
                <a:lvl1pPr algn="ctr">
                  <a:defRPr sz="14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sz="8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ea"/>
                    <a:ea typeface="+mn-ea"/>
                    <a:cs typeface="+mn-ea"/>
                    <a:sym typeface="+mn-lt"/>
                  </a:rPr>
                  <a:t>推送策略配置</a:t>
                </a:r>
                <a:endParaRPr kumimoji="0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10" name="组合 225"/>
            <p:cNvGrpSpPr/>
            <p:nvPr/>
          </p:nvGrpSpPr>
          <p:grpSpPr>
            <a:xfrm>
              <a:off x="977536" y="5253408"/>
              <a:ext cx="907022" cy="1022672"/>
              <a:chOff x="0" y="1"/>
              <a:chExt cx="1514966" cy="1942153"/>
            </a:xfrm>
          </p:grpSpPr>
          <p:sp>
            <p:nvSpPr>
              <p:cNvPr id="190" name="矩形: 圆角 565"/>
              <p:cNvSpPr/>
              <p:nvPr/>
            </p:nvSpPr>
            <p:spPr>
              <a:xfrm flipH="1">
                <a:off x="0" y="1"/>
                <a:ext cx="1514966" cy="1942153"/>
              </a:xfrm>
              <a:prstGeom prst="roundRect">
                <a:avLst>
                  <a:gd name="adj" fmla="val 1516"/>
                </a:avLst>
              </a:prstGeom>
              <a:solidFill>
                <a:srgbClr val="DCE6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6798" tIns="46798" rIns="46798" bIns="46798" numCol="1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  <a:endParaRPr kumimoji="0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+mn-ea"/>
                  <a:sym typeface="+mn-lt"/>
                </a:endParaRPr>
              </a:p>
            </p:txBody>
          </p:sp>
          <p:grpSp>
            <p:nvGrpSpPr>
              <p:cNvPr id="191" name="矩形: 圆角 477"/>
              <p:cNvGrpSpPr/>
              <p:nvPr/>
            </p:nvGrpSpPr>
            <p:grpSpPr>
              <a:xfrm>
                <a:off x="377523" y="594724"/>
                <a:ext cx="1026078" cy="330631"/>
                <a:chOff x="0" y="36439"/>
                <a:chExt cx="1026077" cy="330630"/>
              </a:xfrm>
            </p:grpSpPr>
            <p:sp>
              <p:nvSpPr>
                <p:cNvPr id="203" name="矩形"/>
                <p:cNvSpPr/>
                <p:nvPr/>
              </p:nvSpPr>
              <p:spPr>
                <a:xfrm>
                  <a:off x="0" y="49083"/>
                  <a:ext cx="1026077" cy="317986"/>
                </a:xfrm>
                <a:prstGeom prst="roundRect">
                  <a:avLst>
                    <a:gd name="adj" fmla="val 0"/>
                  </a:avLst>
                </a:prstGeom>
                <a:solidFill>
                  <a:srgbClr val="208AF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6798" tIns="46798" rIns="46798" bIns="46798" numCol="1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1400">
                      <a:solidFill>
                        <a:srgbClr val="FFFFFF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pPr>
                  <a:endParaRPr kumimoji="0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04" name="设备管理"/>
                <p:cNvSpPr txBox="1"/>
                <p:nvPr/>
              </p:nvSpPr>
              <p:spPr>
                <a:xfrm>
                  <a:off x="42484" y="36439"/>
                  <a:ext cx="941107" cy="30351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49377" tIns="49377" rIns="49377" bIns="49377" numCol="1" anchor="ctr">
                  <a:noAutofit/>
                </a:bodyPr>
                <a:lstStyle>
                  <a:lvl1pPr algn="ctr">
                    <a:defRPr sz="1400">
                      <a:solidFill>
                        <a:srgbClr val="FFFFFF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lvl1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ea"/>
                      <a:ea typeface="+mn-ea"/>
                      <a:cs typeface="+mn-ea"/>
                      <a:sym typeface="+mn-lt"/>
                    </a:rPr>
                    <a:t>设备管理</a:t>
                  </a:r>
                  <a:endParaRPr kumimoji="0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ea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93" name="矩形: 圆角 483"/>
              <p:cNvGrpSpPr/>
              <p:nvPr/>
            </p:nvGrpSpPr>
            <p:grpSpPr>
              <a:xfrm>
                <a:off x="377523" y="1026081"/>
                <a:ext cx="1026078" cy="330631"/>
                <a:chOff x="0" y="36439"/>
                <a:chExt cx="1026077" cy="330630"/>
              </a:xfrm>
            </p:grpSpPr>
            <p:sp>
              <p:nvSpPr>
                <p:cNvPr id="201" name="矩形"/>
                <p:cNvSpPr/>
                <p:nvPr/>
              </p:nvSpPr>
              <p:spPr>
                <a:xfrm>
                  <a:off x="0" y="49083"/>
                  <a:ext cx="1026077" cy="317986"/>
                </a:xfrm>
                <a:prstGeom prst="roundRect">
                  <a:avLst>
                    <a:gd name="adj" fmla="val 0"/>
                  </a:avLst>
                </a:prstGeom>
                <a:solidFill>
                  <a:srgbClr val="208AF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6798" tIns="46798" rIns="46798" bIns="46798" numCol="1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1400">
                      <a:solidFill>
                        <a:srgbClr val="FFFFFF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pPr>
                  <a:endParaRPr kumimoji="0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02" name="能力管理"/>
                <p:cNvSpPr txBox="1"/>
                <p:nvPr/>
              </p:nvSpPr>
              <p:spPr>
                <a:xfrm>
                  <a:off x="42484" y="36439"/>
                  <a:ext cx="941107" cy="30351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49377" tIns="49377" rIns="49377" bIns="49377" numCol="1" anchor="ctr">
                  <a:noAutofit/>
                </a:bodyPr>
                <a:lstStyle>
                  <a:lvl1pPr algn="ctr">
                    <a:defRPr sz="1400">
                      <a:solidFill>
                        <a:srgbClr val="FFFFFF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lvl1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ea"/>
                      <a:ea typeface="+mn-ea"/>
                      <a:cs typeface="+mn-ea"/>
                      <a:sym typeface="+mn-lt"/>
                    </a:rPr>
                    <a:t>能力管理</a:t>
                  </a:r>
                  <a:endParaRPr kumimoji="0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ea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94" name="矩形: 圆角 487"/>
              <p:cNvGrpSpPr/>
              <p:nvPr/>
            </p:nvGrpSpPr>
            <p:grpSpPr>
              <a:xfrm>
                <a:off x="377523" y="157631"/>
                <a:ext cx="1026078" cy="330631"/>
                <a:chOff x="0" y="36439"/>
                <a:chExt cx="1026077" cy="330630"/>
              </a:xfrm>
            </p:grpSpPr>
            <p:sp>
              <p:nvSpPr>
                <p:cNvPr id="6" name="矩形"/>
                <p:cNvSpPr/>
                <p:nvPr/>
              </p:nvSpPr>
              <p:spPr>
                <a:xfrm>
                  <a:off x="0" y="49083"/>
                  <a:ext cx="1026077" cy="317986"/>
                </a:xfrm>
                <a:prstGeom prst="roundRect">
                  <a:avLst>
                    <a:gd name="adj" fmla="val 0"/>
                  </a:avLst>
                </a:prstGeom>
                <a:solidFill>
                  <a:srgbClr val="208AF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6798" tIns="46798" rIns="46798" bIns="46798" numCol="1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1400">
                      <a:solidFill>
                        <a:srgbClr val="FFFFFF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pPr>
                  <a:endParaRPr kumimoji="0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00" name="客户管理"/>
                <p:cNvSpPr txBox="1"/>
                <p:nvPr/>
              </p:nvSpPr>
              <p:spPr>
                <a:xfrm>
                  <a:off x="42484" y="36439"/>
                  <a:ext cx="941107" cy="30351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49377" tIns="49377" rIns="49377" bIns="49377" numCol="1" anchor="ctr">
                  <a:noAutofit/>
                </a:bodyPr>
                <a:lstStyle>
                  <a:lvl1pPr algn="ctr">
                    <a:defRPr sz="1400">
                      <a:solidFill>
                        <a:srgbClr val="FFFFFF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lvl1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ea"/>
                      <a:ea typeface="+mn-ea"/>
                      <a:cs typeface="+mn-ea"/>
                      <a:sym typeface="+mn-lt"/>
                    </a:rPr>
                    <a:t>客户管理</a:t>
                  </a:r>
                  <a:endParaRPr kumimoji="0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ea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95" name="矩形: 圆角 489"/>
              <p:cNvGrpSpPr/>
              <p:nvPr/>
            </p:nvGrpSpPr>
            <p:grpSpPr>
              <a:xfrm>
                <a:off x="377523" y="1463174"/>
                <a:ext cx="1026078" cy="330631"/>
                <a:chOff x="0" y="36439"/>
                <a:chExt cx="1026077" cy="330630"/>
              </a:xfrm>
            </p:grpSpPr>
            <p:sp>
              <p:nvSpPr>
                <p:cNvPr id="197" name="矩形"/>
                <p:cNvSpPr/>
                <p:nvPr/>
              </p:nvSpPr>
              <p:spPr>
                <a:xfrm>
                  <a:off x="0" y="49083"/>
                  <a:ext cx="1026077" cy="317986"/>
                </a:xfrm>
                <a:prstGeom prst="roundRect">
                  <a:avLst>
                    <a:gd name="adj" fmla="val 0"/>
                  </a:avLst>
                </a:prstGeom>
                <a:solidFill>
                  <a:srgbClr val="208AF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6798" tIns="46798" rIns="46798" bIns="46798" numCol="1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1400">
                      <a:solidFill>
                        <a:srgbClr val="FFFFFF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pPr>
                  <a:endParaRPr kumimoji="0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8" name="开发者管理"/>
                <p:cNvSpPr txBox="1"/>
                <p:nvPr/>
              </p:nvSpPr>
              <p:spPr>
                <a:xfrm>
                  <a:off x="42484" y="36439"/>
                  <a:ext cx="941107" cy="30351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49377" tIns="49377" rIns="49377" bIns="49377" numCol="1" anchor="ctr">
                  <a:noAutofit/>
                </a:bodyPr>
                <a:lstStyle>
                  <a:lvl1pPr algn="ctr">
                    <a:defRPr sz="1400">
                      <a:solidFill>
                        <a:srgbClr val="FFFFFF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lvl1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ea"/>
                      <a:ea typeface="+mn-ea"/>
                      <a:cs typeface="+mn-ea"/>
                      <a:sym typeface="+mn-lt"/>
                    </a:rPr>
                    <a:t>开发者管理</a:t>
                  </a:r>
                  <a:endParaRPr kumimoji="0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ea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96" name="文本框 203"/>
              <p:cNvSpPr txBox="1"/>
              <p:nvPr/>
            </p:nvSpPr>
            <p:spPr>
              <a:xfrm>
                <a:off x="63494" y="460028"/>
                <a:ext cx="241277" cy="122948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>
                <a:lvl1pPr algn="ctr">
                  <a:defRPr sz="1400" i="1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sz="12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业务管理</a:t>
                </a: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11" name="文本框 204"/>
            <p:cNvSpPr txBox="1"/>
            <p:nvPr/>
          </p:nvSpPr>
          <p:spPr>
            <a:xfrm>
              <a:off x="1620813" y="5555511"/>
              <a:ext cx="668673" cy="48498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2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r>
                <a:rPr kumimoji="0" sz="8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ea"/>
                  <a:sym typeface="+mn-lt"/>
                </a:rPr>
                <a:t>“管”</a:t>
              </a:r>
              <a:endParaRPr kumimoji="0" sz="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12" name="任意多边形: 形状 724"/>
            <p:cNvSpPr/>
            <p:nvPr/>
          </p:nvSpPr>
          <p:spPr>
            <a:xfrm rot="5659927">
              <a:off x="1870371" y="5718552"/>
              <a:ext cx="158712" cy="162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17" y="0"/>
                  </a:moveTo>
                  <a:cubicBezTo>
                    <a:pt x="12371" y="2652"/>
                    <a:pt x="13978" y="4669"/>
                    <a:pt x="19416" y="7003"/>
                  </a:cubicBezTo>
                  <a:lnTo>
                    <a:pt x="15273" y="7003"/>
                  </a:lnTo>
                  <a:lnTo>
                    <a:pt x="15883" y="9893"/>
                  </a:lnTo>
                  <a:cubicBezTo>
                    <a:pt x="16954" y="13914"/>
                    <a:pt x="18756" y="17995"/>
                    <a:pt x="21600" y="21600"/>
                  </a:cubicBezTo>
                  <a:lnTo>
                    <a:pt x="0" y="21600"/>
                  </a:lnTo>
                  <a:cubicBezTo>
                    <a:pt x="2844" y="17836"/>
                    <a:pt x="4785" y="13716"/>
                    <a:pt x="5822" y="9773"/>
                  </a:cubicBezTo>
                  <a:lnTo>
                    <a:pt x="6349" y="7003"/>
                  </a:lnTo>
                  <a:lnTo>
                    <a:pt x="1618" y="7003"/>
                  </a:lnTo>
                  <a:cubicBezTo>
                    <a:pt x="6809" y="4775"/>
                    <a:pt x="9405" y="2017"/>
                    <a:pt x="10517" y="0"/>
                  </a:cubicBezTo>
                  <a:close/>
                </a:path>
              </a:pathLst>
            </a:custGeom>
            <a:gradFill>
              <a:gsLst>
                <a:gs pos="0">
                  <a:srgbClr val="4F81BD">
                    <a:alpha val="0"/>
                  </a:srgbClr>
                </a:gs>
                <a:gs pos="100000">
                  <a:srgbClr val="4F81BD"/>
                </a:gs>
              </a:gsLst>
              <a:lin ang="16200000"/>
            </a:gradFill>
            <a:ln w="12700">
              <a:miter lim="400000"/>
            </a:ln>
          </p:spPr>
          <p:txBody>
            <a:bodyPr lIns="46798" tIns="46798" rIns="46798" bIns="46798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>
                  <a:solidFill>
                    <a:srgbClr val="FFFFFF"/>
                  </a:solidFill>
                </a:defRPr>
              </a:pPr>
              <a:endParaRPr kumimoji="0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13" name="任意多边形: 形状 724"/>
            <p:cNvSpPr/>
            <p:nvPr/>
          </p:nvSpPr>
          <p:spPr>
            <a:xfrm rot="5659927">
              <a:off x="3254996" y="5718552"/>
              <a:ext cx="158712" cy="162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17" y="0"/>
                  </a:moveTo>
                  <a:cubicBezTo>
                    <a:pt x="12371" y="2652"/>
                    <a:pt x="13978" y="4669"/>
                    <a:pt x="19416" y="7003"/>
                  </a:cubicBezTo>
                  <a:lnTo>
                    <a:pt x="15273" y="7003"/>
                  </a:lnTo>
                  <a:lnTo>
                    <a:pt x="15883" y="9893"/>
                  </a:lnTo>
                  <a:cubicBezTo>
                    <a:pt x="16954" y="13914"/>
                    <a:pt x="18756" y="17995"/>
                    <a:pt x="21600" y="21600"/>
                  </a:cubicBezTo>
                  <a:lnTo>
                    <a:pt x="0" y="21600"/>
                  </a:lnTo>
                  <a:cubicBezTo>
                    <a:pt x="2844" y="17836"/>
                    <a:pt x="4785" y="13716"/>
                    <a:pt x="5822" y="9773"/>
                  </a:cubicBezTo>
                  <a:lnTo>
                    <a:pt x="6349" y="7003"/>
                  </a:lnTo>
                  <a:lnTo>
                    <a:pt x="1618" y="7003"/>
                  </a:lnTo>
                  <a:cubicBezTo>
                    <a:pt x="6809" y="4775"/>
                    <a:pt x="9405" y="2017"/>
                    <a:pt x="10517" y="0"/>
                  </a:cubicBezTo>
                  <a:close/>
                </a:path>
              </a:pathLst>
            </a:custGeom>
            <a:gradFill>
              <a:gsLst>
                <a:gs pos="0">
                  <a:srgbClr val="4F81BD">
                    <a:alpha val="0"/>
                  </a:srgbClr>
                </a:gs>
                <a:gs pos="100000">
                  <a:srgbClr val="4F81BD"/>
                </a:gs>
              </a:gsLst>
              <a:lin ang="16200000"/>
            </a:gradFill>
            <a:ln w="12700">
              <a:miter lim="400000"/>
            </a:ln>
          </p:spPr>
          <p:txBody>
            <a:bodyPr lIns="46798" tIns="46798" rIns="46798" bIns="46798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>
                  <a:solidFill>
                    <a:srgbClr val="FFFFFF"/>
                  </a:solidFill>
                </a:defRPr>
              </a:pPr>
              <a:endParaRPr kumimoji="0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14" name="任意多边形: 形状 724"/>
            <p:cNvSpPr/>
            <p:nvPr/>
          </p:nvSpPr>
          <p:spPr>
            <a:xfrm rot="5659927">
              <a:off x="4427968" y="5711619"/>
              <a:ext cx="158712" cy="162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17" y="0"/>
                  </a:moveTo>
                  <a:cubicBezTo>
                    <a:pt x="12371" y="2652"/>
                    <a:pt x="13978" y="4669"/>
                    <a:pt x="19416" y="7003"/>
                  </a:cubicBezTo>
                  <a:lnTo>
                    <a:pt x="15273" y="7003"/>
                  </a:lnTo>
                  <a:lnTo>
                    <a:pt x="15883" y="9893"/>
                  </a:lnTo>
                  <a:cubicBezTo>
                    <a:pt x="16954" y="13914"/>
                    <a:pt x="18756" y="17995"/>
                    <a:pt x="21600" y="21600"/>
                  </a:cubicBezTo>
                  <a:lnTo>
                    <a:pt x="0" y="21600"/>
                  </a:lnTo>
                  <a:cubicBezTo>
                    <a:pt x="2844" y="17836"/>
                    <a:pt x="4785" y="13716"/>
                    <a:pt x="5822" y="9773"/>
                  </a:cubicBezTo>
                  <a:lnTo>
                    <a:pt x="6349" y="7003"/>
                  </a:lnTo>
                  <a:lnTo>
                    <a:pt x="1618" y="7003"/>
                  </a:lnTo>
                  <a:cubicBezTo>
                    <a:pt x="6809" y="4775"/>
                    <a:pt x="9405" y="2017"/>
                    <a:pt x="10517" y="0"/>
                  </a:cubicBezTo>
                  <a:close/>
                </a:path>
              </a:pathLst>
            </a:custGeom>
            <a:gradFill>
              <a:gsLst>
                <a:gs pos="0">
                  <a:srgbClr val="4F81BD">
                    <a:alpha val="0"/>
                  </a:srgbClr>
                </a:gs>
                <a:gs pos="100000">
                  <a:srgbClr val="4F81BD"/>
                </a:gs>
              </a:gsLst>
              <a:lin ang="16200000"/>
            </a:gradFill>
            <a:ln w="12700">
              <a:miter lim="400000"/>
            </a:ln>
          </p:spPr>
          <p:txBody>
            <a:bodyPr lIns="46798" tIns="46798" rIns="46798" bIns="46798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>
                  <a:solidFill>
                    <a:srgbClr val="FFFFFF"/>
                  </a:solidFill>
                </a:defRPr>
              </a:pPr>
              <a:endParaRPr kumimoji="0" sz="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16" name="文本框 215"/>
            <p:cNvSpPr txBox="1"/>
            <p:nvPr/>
          </p:nvSpPr>
          <p:spPr>
            <a:xfrm>
              <a:off x="2987192" y="5559984"/>
              <a:ext cx="668673" cy="48498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2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r>
                <a:rPr kumimoji="0" sz="8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ea"/>
                  <a:sym typeface="+mn-lt"/>
                </a:rPr>
                <a:t>“控”</a:t>
              </a:r>
              <a:endParaRPr kumimoji="0" sz="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sp>
          <p:nvSpPr>
            <p:cNvPr id="117" name="文本框 216"/>
            <p:cNvSpPr txBox="1"/>
            <p:nvPr/>
          </p:nvSpPr>
          <p:spPr>
            <a:xfrm>
              <a:off x="4278958" y="5541784"/>
              <a:ext cx="440967" cy="48498"/>
            </a:xfrm>
            <a:prstGeom prst="rect">
              <a:avLst/>
            </a:prstGeom>
            <a:ln w="12700">
              <a:miter lim="400000"/>
            </a:ln>
          </p:spPr>
          <p:txBody>
            <a:bodyPr lIns="0" tIns="0" rIns="0" bIns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2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pPr>
              <a:r>
                <a:rPr kumimoji="0" sz="8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ea"/>
                  <a:sym typeface="+mn-lt"/>
                </a:rPr>
                <a:t>“收”</a:t>
              </a:r>
              <a:endParaRPr kumimoji="0" sz="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endParaRPr>
            </a:p>
          </p:txBody>
        </p:sp>
        <p:grpSp>
          <p:nvGrpSpPr>
            <p:cNvPr id="119" name="组合 25"/>
            <p:cNvGrpSpPr/>
            <p:nvPr/>
          </p:nvGrpSpPr>
          <p:grpSpPr>
            <a:xfrm>
              <a:off x="935097" y="6313376"/>
              <a:ext cx="4672535" cy="216457"/>
              <a:chOff x="1352" y="9658"/>
              <a:chExt cx="12291" cy="500"/>
            </a:xfrm>
          </p:grpSpPr>
          <p:sp>
            <p:nvSpPr>
              <p:cNvPr id="172" name="矩形: 圆角 6"/>
              <p:cNvSpPr/>
              <p:nvPr/>
            </p:nvSpPr>
            <p:spPr>
              <a:xfrm>
                <a:off x="1472" y="9658"/>
                <a:ext cx="12171" cy="500"/>
              </a:xfrm>
              <a:prstGeom prst="roundRect">
                <a:avLst>
                  <a:gd name="adj" fmla="val 0"/>
                </a:avLst>
              </a:prstGeom>
              <a:solidFill>
                <a:sysClr val="window" lastClr="FFFFFF">
                  <a:lumMod val="85000"/>
                  <a:alpha val="84000"/>
                </a:sysClr>
              </a:solidFill>
              <a:ln w="12700">
                <a:miter lim="400000"/>
              </a:ln>
            </p:spPr>
            <p:txBody>
              <a:bodyPr lIns="46798" tIns="46798" rIns="46798" bIns="46798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900">
                    <a:effectLst>
                      <a:outerShdw blurRad="139700" dist="41148" dir="2699997" rotWithShape="0">
                        <a:srgbClr val="000000">
                          <a:alpha val="40000"/>
                        </a:srgb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  <a:endParaRPr kumimoji="0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>
                    <a:outerShdw blurRad="139700" dist="41148" dir="2699997" rotWithShape="0">
                      <a:srgbClr val="000000">
                        <a:alpha val="40000"/>
                      </a:srgbClr>
                    </a:outerShdw>
                  </a:effectLst>
                  <a:uLnTx/>
                  <a:uFillTx/>
                  <a:latin typeface="+mn-ea"/>
                  <a:cs typeface="+mn-ea"/>
                  <a:sym typeface="+mn-lt"/>
                </a:endParaRPr>
              </a:p>
            </p:txBody>
          </p:sp>
          <p:sp>
            <p:nvSpPr>
              <p:cNvPr id="173" name="文本框 211"/>
              <p:cNvSpPr txBox="1"/>
              <p:nvPr/>
            </p:nvSpPr>
            <p:spPr>
              <a:xfrm>
                <a:off x="1352" y="9821"/>
                <a:ext cx="1759" cy="16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lIns="0" tIns="0" rIns="0" bIns="0">
                <a:noAutofit/>
              </a:bodyPr>
              <a:lstStyle>
                <a:lvl1pPr algn="ctr">
                  <a:defRPr sz="14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sz="12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基础管理</a:t>
                </a:r>
                <a:endParaRPr kumimoji="0" sz="1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grpSp>
            <p:nvGrpSpPr>
              <p:cNvPr id="174" name="组合 231"/>
              <p:cNvGrpSpPr/>
              <p:nvPr/>
            </p:nvGrpSpPr>
            <p:grpSpPr>
              <a:xfrm>
                <a:off x="3039" y="9742"/>
                <a:ext cx="8823" cy="355"/>
                <a:chOff x="-149851" y="2823"/>
                <a:chExt cx="5602490" cy="340516"/>
              </a:xfrm>
            </p:grpSpPr>
            <p:grpSp>
              <p:nvGrpSpPr>
                <p:cNvPr id="175" name="矩形: 圆角 98"/>
                <p:cNvGrpSpPr/>
                <p:nvPr/>
              </p:nvGrpSpPr>
              <p:grpSpPr>
                <a:xfrm>
                  <a:off x="-149851" y="7618"/>
                  <a:ext cx="980449" cy="330203"/>
                  <a:chOff x="-149851" y="7619"/>
                  <a:chExt cx="980448" cy="330201"/>
                </a:xfrm>
              </p:grpSpPr>
              <p:sp>
                <p:nvSpPr>
                  <p:cNvPr id="188" name="矩形"/>
                  <p:cNvSpPr/>
                  <p:nvPr/>
                </p:nvSpPr>
                <p:spPr>
                  <a:xfrm>
                    <a:off x="-149851" y="7619"/>
                    <a:ext cx="980448" cy="330201"/>
                  </a:xfrm>
                  <a:prstGeom prst="roundRect">
                    <a:avLst>
                      <a:gd name="adj" fmla="val 0"/>
                    </a:avLst>
                  </a:prstGeom>
                  <a:solidFill>
                    <a:sysClr val="window" lastClr="FFFFFF">
                      <a:lumMod val="50000"/>
                    </a:sysClr>
                  </a:solidFill>
                  <a:ln w="12700" cap="flat">
                    <a:noFill/>
                    <a:miter lim="400000"/>
                  </a:ln>
                  <a:effectLst>
                    <a:outerShdw blurRad="50800" dist="50800" dir="5400000" rotWithShape="0">
                      <a:srgbClr val="000000">
                        <a:alpha val="0"/>
                      </a:srgbClr>
                    </a:outerShdw>
                  </a:effectLst>
                </p:spPr>
                <p:txBody>
                  <a:bodyPr wrap="square" lIns="46798" tIns="46798" rIns="46798" bIns="46798" numCol="1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140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defRPr>
                    </a:pPr>
                    <a:endParaRPr kumimoji="0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9" name="组织管理"/>
                  <p:cNvSpPr txBox="1"/>
                  <p:nvPr/>
                </p:nvSpPr>
                <p:spPr>
                  <a:xfrm>
                    <a:off x="-103762" y="82323"/>
                    <a:ext cx="889009" cy="186550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spAutoFit/>
                  </a:bodyPr>
                  <a:lstStyle>
                    <a:lvl1pPr algn="ctr">
                      <a:defRPr sz="140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defRPr>
                    </a:lvl1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ea"/>
                        <a:sym typeface="+mn-lt"/>
                      </a:rPr>
                      <a:t>组织管理</a:t>
                    </a:r>
                    <a:endParaRPr kumimoji="0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ea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76" name="矩形: 圆角 98"/>
                <p:cNvGrpSpPr/>
                <p:nvPr/>
              </p:nvGrpSpPr>
              <p:grpSpPr>
                <a:xfrm>
                  <a:off x="1004421" y="2823"/>
                  <a:ext cx="980450" cy="330203"/>
                  <a:chOff x="-128892" y="2824"/>
                  <a:chExt cx="980448" cy="330201"/>
                </a:xfrm>
              </p:grpSpPr>
              <p:sp>
                <p:nvSpPr>
                  <p:cNvPr id="186" name="矩形"/>
                  <p:cNvSpPr/>
                  <p:nvPr/>
                </p:nvSpPr>
                <p:spPr>
                  <a:xfrm>
                    <a:off x="-128892" y="2824"/>
                    <a:ext cx="980448" cy="330201"/>
                  </a:xfrm>
                  <a:prstGeom prst="roundRect">
                    <a:avLst>
                      <a:gd name="adj" fmla="val 0"/>
                    </a:avLst>
                  </a:prstGeom>
                  <a:solidFill>
                    <a:sysClr val="window" lastClr="FFFFFF">
                      <a:lumMod val="50000"/>
                    </a:sysClr>
                  </a:solidFill>
                  <a:ln w="12700" cap="flat">
                    <a:noFill/>
                    <a:miter lim="400000"/>
                  </a:ln>
                  <a:effectLst>
                    <a:outerShdw blurRad="50800" dist="50800" dir="5400000" rotWithShape="0">
                      <a:srgbClr val="000000">
                        <a:alpha val="0"/>
                      </a:srgbClr>
                    </a:outerShdw>
                  </a:effectLst>
                </p:spPr>
                <p:txBody>
                  <a:bodyPr wrap="square" lIns="46798" tIns="46798" rIns="46798" bIns="46798" numCol="1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140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defRPr>
                    </a:pPr>
                    <a:endParaRPr kumimoji="0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7" name="用户管理"/>
                  <p:cNvSpPr txBox="1"/>
                  <p:nvPr/>
                </p:nvSpPr>
                <p:spPr>
                  <a:xfrm>
                    <a:off x="-64200" y="79206"/>
                    <a:ext cx="889009" cy="186550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spAutoFit/>
                  </a:bodyPr>
                  <a:lstStyle>
                    <a:lvl1pPr algn="ctr">
                      <a:defRPr sz="140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defRPr>
                    </a:lvl1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ea"/>
                        <a:sym typeface="+mn-lt"/>
                      </a:rPr>
                      <a:t>用户管理</a:t>
                    </a:r>
                    <a:endParaRPr kumimoji="0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ea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77" name="矩形: 圆角 98"/>
                <p:cNvGrpSpPr/>
                <p:nvPr/>
              </p:nvGrpSpPr>
              <p:grpSpPr>
                <a:xfrm>
                  <a:off x="2152205" y="13136"/>
                  <a:ext cx="980450" cy="330203"/>
                  <a:chOff x="-114947" y="13136"/>
                  <a:chExt cx="980448" cy="330201"/>
                </a:xfrm>
              </p:grpSpPr>
              <p:sp>
                <p:nvSpPr>
                  <p:cNvPr id="184" name="矩形"/>
                  <p:cNvSpPr/>
                  <p:nvPr/>
                </p:nvSpPr>
                <p:spPr>
                  <a:xfrm>
                    <a:off x="-114947" y="13136"/>
                    <a:ext cx="980448" cy="330201"/>
                  </a:xfrm>
                  <a:prstGeom prst="roundRect">
                    <a:avLst>
                      <a:gd name="adj" fmla="val 0"/>
                    </a:avLst>
                  </a:prstGeom>
                  <a:solidFill>
                    <a:sysClr val="window" lastClr="FFFFFF">
                      <a:lumMod val="50000"/>
                    </a:sysClr>
                  </a:solidFill>
                  <a:ln w="12700" cap="flat">
                    <a:noFill/>
                    <a:miter lim="400000"/>
                  </a:ln>
                  <a:effectLst>
                    <a:outerShdw blurRad="50800" dist="50800" dir="5400000" rotWithShape="0">
                      <a:srgbClr val="000000">
                        <a:alpha val="0"/>
                      </a:srgbClr>
                    </a:outerShdw>
                  </a:effectLst>
                </p:spPr>
                <p:txBody>
                  <a:bodyPr wrap="square" lIns="46798" tIns="46798" rIns="46798" bIns="46798" numCol="1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140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defRPr>
                    </a:pPr>
                    <a:endParaRPr kumimoji="0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5" name="权限管理"/>
                  <p:cNvSpPr txBox="1"/>
                  <p:nvPr/>
                </p:nvSpPr>
                <p:spPr>
                  <a:xfrm>
                    <a:off x="-80792" y="84961"/>
                    <a:ext cx="889009" cy="186550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spAutoFit/>
                  </a:bodyPr>
                  <a:lstStyle>
                    <a:lvl1pPr algn="ctr">
                      <a:defRPr sz="140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defRPr>
                    </a:lvl1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ea"/>
                        <a:sym typeface="+mn-lt"/>
                      </a:rPr>
                      <a:t>权限管理</a:t>
                    </a:r>
                    <a:endParaRPr kumimoji="0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ea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78" name="矩形: 圆角 98"/>
                <p:cNvGrpSpPr/>
                <p:nvPr/>
              </p:nvGrpSpPr>
              <p:grpSpPr>
                <a:xfrm>
                  <a:off x="3312395" y="13135"/>
                  <a:ext cx="1001849" cy="330203"/>
                  <a:chOff x="-88070" y="13135"/>
                  <a:chExt cx="1001847" cy="330201"/>
                </a:xfrm>
              </p:grpSpPr>
              <p:sp>
                <p:nvSpPr>
                  <p:cNvPr id="182" name="矩形"/>
                  <p:cNvSpPr/>
                  <p:nvPr/>
                </p:nvSpPr>
                <p:spPr>
                  <a:xfrm>
                    <a:off x="-66671" y="13135"/>
                    <a:ext cx="980448" cy="330201"/>
                  </a:xfrm>
                  <a:prstGeom prst="roundRect">
                    <a:avLst>
                      <a:gd name="adj" fmla="val 0"/>
                    </a:avLst>
                  </a:prstGeom>
                  <a:solidFill>
                    <a:sysClr val="window" lastClr="FFFFFF">
                      <a:lumMod val="50000"/>
                    </a:sysClr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6798" tIns="46798" rIns="46798" bIns="46798" numCol="1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140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defRPr>
                    </a:pPr>
                    <a:endParaRPr kumimoji="0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3" name="角色管理"/>
                  <p:cNvSpPr txBox="1"/>
                  <p:nvPr/>
                </p:nvSpPr>
                <p:spPr>
                  <a:xfrm>
                    <a:off x="-88070" y="84964"/>
                    <a:ext cx="889010" cy="186550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spAutoFit/>
                  </a:bodyPr>
                  <a:lstStyle>
                    <a:lvl1pPr algn="ctr">
                      <a:defRPr sz="140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defRPr>
                    </a:lvl1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ea"/>
                        <a:sym typeface="+mn-lt"/>
                      </a:rPr>
                      <a:t>角色管理</a:t>
                    </a:r>
                    <a:endParaRPr kumimoji="0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ea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79" name="矩形: 圆角 98"/>
                <p:cNvGrpSpPr/>
                <p:nvPr/>
              </p:nvGrpSpPr>
              <p:grpSpPr>
                <a:xfrm>
                  <a:off x="4472189" y="2823"/>
                  <a:ext cx="980450" cy="330203"/>
                  <a:chOff x="-61591" y="2823"/>
                  <a:chExt cx="980448" cy="330201"/>
                </a:xfrm>
              </p:grpSpPr>
              <p:sp>
                <p:nvSpPr>
                  <p:cNvPr id="180" name="矩形"/>
                  <p:cNvSpPr/>
                  <p:nvPr/>
                </p:nvSpPr>
                <p:spPr>
                  <a:xfrm>
                    <a:off x="-61591" y="2823"/>
                    <a:ext cx="980448" cy="330201"/>
                  </a:xfrm>
                  <a:prstGeom prst="roundRect">
                    <a:avLst>
                      <a:gd name="adj" fmla="val 0"/>
                    </a:avLst>
                  </a:prstGeom>
                  <a:solidFill>
                    <a:sysClr val="window" lastClr="FFFFFF">
                      <a:lumMod val="50000"/>
                    </a:sysClr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6798" tIns="46798" rIns="46798" bIns="46798" numCol="1" anchor="ctr">
                    <a:no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140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defRPr>
                    </a:pPr>
                    <a:endParaRPr kumimoji="0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1" name="系统日志"/>
                  <p:cNvSpPr txBox="1"/>
                  <p:nvPr/>
                </p:nvSpPr>
                <p:spPr>
                  <a:xfrm>
                    <a:off x="-12727" y="74652"/>
                    <a:ext cx="889009" cy="186550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spAutoFit/>
                  </a:bodyPr>
                  <a:lstStyle>
                    <a:lvl1pPr algn="ctr">
                      <a:defRPr sz="140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微软雅黑" panose="020B0503020204020204" charset="-122"/>
                      </a:defRPr>
                    </a:lvl1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ea"/>
                        <a:sym typeface="+mn-lt"/>
                      </a:rPr>
                      <a:t>系统日志</a:t>
                    </a:r>
                    <a:endParaRPr kumimoji="0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ea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</p:grpSp>
        </p:grpSp>
        <p:grpSp>
          <p:nvGrpSpPr>
            <p:cNvPr id="123" name="组合 22"/>
            <p:cNvGrpSpPr/>
            <p:nvPr/>
          </p:nvGrpSpPr>
          <p:grpSpPr>
            <a:xfrm>
              <a:off x="3446186" y="5253841"/>
              <a:ext cx="978869" cy="1031339"/>
              <a:chOff x="7871" y="6637"/>
              <a:chExt cx="2575" cy="2966"/>
            </a:xfrm>
          </p:grpSpPr>
          <p:sp>
            <p:nvSpPr>
              <p:cNvPr id="146" name="矩形: 圆角 565"/>
              <p:cNvSpPr/>
              <p:nvPr/>
            </p:nvSpPr>
            <p:spPr>
              <a:xfrm flipH="1">
                <a:off x="7871" y="6637"/>
                <a:ext cx="2575" cy="2966"/>
              </a:xfrm>
              <a:prstGeom prst="roundRect">
                <a:avLst>
                  <a:gd name="adj" fmla="val 1774"/>
                </a:avLst>
              </a:prstGeom>
              <a:solidFill>
                <a:srgbClr val="DCE6F2"/>
              </a:solidFill>
              <a:ln w="12700">
                <a:miter lim="400000"/>
              </a:ln>
            </p:spPr>
            <p:txBody>
              <a:bodyPr lIns="46798" tIns="46798" rIns="46798" bIns="46798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  <a:endParaRPr kumimoji="0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+mn-ea"/>
                  <a:sym typeface="+mn-lt"/>
                </a:endParaRPr>
              </a:p>
            </p:txBody>
          </p:sp>
          <p:grpSp>
            <p:nvGrpSpPr>
              <p:cNvPr id="147" name="矩形: 圆角 477"/>
              <p:cNvGrpSpPr/>
              <p:nvPr/>
            </p:nvGrpSpPr>
            <p:grpSpPr>
              <a:xfrm>
                <a:off x="8450" y="7508"/>
                <a:ext cx="1788" cy="582"/>
                <a:chOff x="0" y="0"/>
                <a:chExt cx="1688465" cy="369571"/>
              </a:xfrm>
            </p:grpSpPr>
            <p:sp>
              <p:nvSpPr>
                <p:cNvPr id="170" name="矩形"/>
                <p:cNvSpPr/>
                <p:nvPr/>
              </p:nvSpPr>
              <p:spPr>
                <a:xfrm>
                  <a:off x="0" y="0"/>
                  <a:ext cx="1688465" cy="369571"/>
                </a:xfrm>
                <a:prstGeom prst="roundRect">
                  <a:avLst>
                    <a:gd name="adj" fmla="val 0"/>
                  </a:avLst>
                </a:prstGeom>
                <a:solidFill>
                  <a:srgbClr val="208AF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6798" tIns="46798" rIns="46798" bIns="46798" numCol="1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1400">
                      <a:solidFill>
                        <a:srgbClr val="FFFFFF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pPr>
                  <a:endParaRPr kumimoji="0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1" name="事件视频回溯"/>
                <p:cNvSpPr txBox="1"/>
                <p:nvPr/>
              </p:nvSpPr>
              <p:spPr>
                <a:xfrm>
                  <a:off x="49378" y="105193"/>
                  <a:ext cx="1589711" cy="15918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49377" tIns="49377" rIns="49377" bIns="49377" numCol="1" anchor="ctr">
                  <a:spAutoFit/>
                </a:bodyPr>
                <a:lstStyle>
                  <a:lvl1pPr algn="ctr">
                    <a:defRPr sz="1400">
                      <a:solidFill>
                        <a:srgbClr val="FFFFFF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lvl1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ea"/>
                      <a:ea typeface="+mn-ea"/>
                      <a:cs typeface="+mn-ea"/>
                      <a:sym typeface="+mn-lt"/>
                    </a:rPr>
                    <a:t>事件视频回溯</a:t>
                  </a:r>
                  <a:endParaRPr kumimoji="0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ea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48" name="矩形: 圆角 483"/>
              <p:cNvGrpSpPr/>
              <p:nvPr/>
            </p:nvGrpSpPr>
            <p:grpSpPr>
              <a:xfrm>
                <a:off x="8450" y="8164"/>
                <a:ext cx="1788" cy="582"/>
                <a:chOff x="0" y="0"/>
                <a:chExt cx="1688465" cy="369571"/>
              </a:xfrm>
            </p:grpSpPr>
            <p:sp>
              <p:nvSpPr>
                <p:cNvPr id="158" name="矩形"/>
                <p:cNvSpPr/>
                <p:nvPr/>
              </p:nvSpPr>
              <p:spPr>
                <a:xfrm>
                  <a:off x="0" y="0"/>
                  <a:ext cx="1688465" cy="369571"/>
                </a:xfrm>
                <a:prstGeom prst="roundRect">
                  <a:avLst>
                    <a:gd name="adj" fmla="val 0"/>
                  </a:avLst>
                </a:prstGeom>
                <a:solidFill>
                  <a:srgbClr val="208AF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6798" tIns="46798" rIns="46798" bIns="46798" numCol="1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1400">
                      <a:solidFill>
                        <a:srgbClr val="FFFFFF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pPr>
                  <a:endParaRPr kumimoji="0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69" name="事件查询"/>
                <p:cNvSpPr txBox="1"/>
                <p:nvPr/>
              </p:nvSpPr>
              <p:spPr>
                <a:xfrm>
                  <a:off x="49378" y="105193"/>
                  <a:ext cx="1589711" cy="15918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49377" tIns="49377" rIns="49377" bIns="49377" numCol="1" anchor="ctr">
                  <a:spAutoFit/>
                </a:bodyPr>
                <a:lstStyle>
                  <a:lvl1pPr algn="ctr">
                    <a:defRPr sz="1400">
                      <a:solidFill>
                        <a:srgbClr val="FFFFFF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lvl1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ea"/>
                      <a:ea typeface="+mn-ea"/>
                      <a:cs typeface="+mn-ea"/>
                      <a:sym typeface="+mn-lt"/>
                    </a:rPr>
                    <a:t>事件查询</a:t>
                  </a:r>
                  <a:endParaRPr kumimoji="0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ea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49" name="矩形: 圆角 487"/>
              <p:cNvGrpSpPr/>
              <p:nvPr/>
            </p:nvGrpSpPr>
            <p:grpSpPr>
              <a:xfrm>
                <a:off x="8437" y="6826"/>
                <a:ext cx="1801" cy="566"/>
                <a:chOff x="-2" y="0"/>
                <a:chExt cx="1701402" cy="359375"/>
              </a:xfrm>
            </p:grpSpPr>
            <p:sp>
              <p:nvSpPr>
                <p:cNvPr id="156" name="矩形"/>
                <p:cNvSpPr/>
                <p:nvPr/>
              </p:nvSpPr>
              <p:spPr>
                <a:xfrm>
                  <a:off x="-2" y="0"/>
                  <a:ext cx="1701402" cy="359375"/>
                </a:xfrm>
                <a:prstGeom prst="roundRect">
                  <a:avLst>
                    <a:gd name="adj" fmla="val 0"/>
                  </a:avLst>
                </a:prstGeom>
                <a:solidFill>
                  <a:srgbClr val="208AF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6798" tIns="46798" rIns="46798" bIns="46798" numCol="1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1400">
                      <a:solidFill>
                        <a:srgbClr val="FFFFFF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pPr>
                  <a:endParaRPr kumimoji="0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57" name="实时事件"/>
                <p:cNvSpPr txBox="1"/>
                <p:nvPr/>
              </p:nvSpPr>
              <p:spPr>
                <a:xfrm>
                  <a:off x="108258" y="14464"/>
                  <a:ext cx="1484880" cy="34302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49377" tIns="49377" rIns="49377" bIns="49377" numCol="1" anchor="ctr">
                  <a:noAutofit/>
                </a:bodyPr>
                <a:lstStyle>
                  <a:lvl1pPr algn="ctr">
                    <a:defRPr sz="1400">
                      <a:solidFill>
                        <a:srgbClr val="FFFFFF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lvl1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sz="8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ea"/>
                      <a:ea typeface="+mn-ea"/>
                      <a:cs typeface="+mn-ea"/>
                      <a:sym typeface="+mn-lt"/>
                    </a:rPr>
                    <a:t>实时事件</a:t>
                  </a:r>
                  <a:endParaRPr kumimoji="0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ea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51" name="矩形: 圆角 489"/>
              <p:cNvGrpSpPr/>
              <p:nvPr/>
            </p:nvGrpSpPr>
            <p:grpSpPr>
              <a:xfrm>
                <a:off x="8450" y="8896"/>
                <a:ext cx="1788" cy="582"/>
                <a:chOff x="0" y="0"/>
                <a:chExt cx="1688466" cy="369571"/>
              </a:xfrm>
            </p:grpSpPr>
            <p:sp>
              <p:nvSpPr>
                <p:cNvPr id="153" name="矩形"/>
                <p:cNvSpPr/>
                <p:nvPr/>
              </p:nvSpPr>
              <p:spPr>
                <a:xfrm>
                  <a:off x="0" y="0"/>
                  <a:ext cx="1688466" cy="369571"/>
                </a:xfrm>
                <a:prstGeom prst="roundRect">
                  <a:avLst>
                    <a:gd name="adj" fmla="val 0"/>
                  </a:avLst>
                </a:prstGeom>
                <a:solidFill>
                  <a:srgbClr val="208AF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6798" tIns="46798" rIns="46798" bIns="46798" numCol="1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1400">
                      <a:solidFill>
                        <a:srgbClr val="FFFFFF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pPr>
                  <a:endParaRPr kumimoji="0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55" name="事件统计"/>
                <p:cNvSpPr txBox="1"/>
                <p:nvPr/>
              </p:nvSpPr>
              <p:spPr>
                <a:xfrm>
                  <a:off x="49377" y="8406"/>
                  <a:ext cx="1589711" cy="35275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49377" tIns="49377" rIns="49377" bIns="49377" numCol="1" anchor="ctr">
                  <a:noAutofit/>
                </a:bodyPr>
                <a:lstStyle>
                  <a:lvl1pPr algn="ctr">
                    <a:defRPr sz="1400">
                      <a:solidFill>
                        <a:srgbClr val="FFFFFF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  <a:sym typeface="微软雅黑" panose="020B0503020204020204" charset="-122"/>
                    </a:defRPr>
                  </a:lvl1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ea"/>
                      <a:ea typeface="+mn-ea"/>
                      <a:cs typeface="+mn-ea"/>
                      <a:sym typeface="+mn-lt"/>
                    </a:rPr>
                    <a:t>事件统计</a:t>
                  </a:r>
                  <a:endParaRPr kumimoji="0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ea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52" name="文本框 203"/>
              <p:cNvSpPr txBox="1"/>
              <p:nvPr/>
            </p:nvSpPr>
            <p:spPr>
              <a:xfrm>
                <a:off x="7944" y="7423"/>
                <a:ext cx="380" cy="179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lIns="45719" rIns="45719"/>
              <a:lstStyle>
                <a:lvl1pPr algn="ctr">
                  <a:defRPr sz="14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sz="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ea"/>
                    <a:ea typeface="+mn-ea"/>
                    <a:cs typeface="+mn-ea"/>
                    <a:sym typeface="+mn-lt"/>
                  </a:rPr>
                  <a:t>事件中心</a:t>
                </a:r>
                <a:endParaRPr kumimoji="0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25" name="组合 23"/>
            <p:cNvGrpSpPr/>
            <p:nvPr/>
          </p:nvGrpSpPr>
          <p:grpSpPr>
            <a:xfrm>
              <a:off x="4625391" y="5253841"/>
              <a:ext cx="978869" cy="1022239"/>
              <a:chOff x="10973" y="6615"/>
              <a:chExt cx="2575" cy="2696"/>
            </a:xfrm>
          </p:grpSpPr>
          <p:sp>
            <p:nvSpPr>
              <p:cNvPr id="140" name="矩形: 圆角 565"/>
              <p:cNvSpPr/>
              <p:nvPr/>
            </p:nvSpPr>
            <p:spPr>
              <a:xfrm flipH="1">
                <a:off x="10973" y="6615"/>
                <a:ext cx="2575" cy="2696"/>
              </a:xfrm>
              <a:prstGeom prst="roundRect">
                <a:avLst>
                  <a:gd name="adj" fmla="val 1693"/>
                </a:avLst>
              </a:prstGeom>
              <a:solidFill>
                <a:srgbClr val="C6D9F1"/>
              </a:solidFill>
              <a:ln w="12700">
                <a:miter lim="400000"/>
              </a:ln>
            </p:spPr>
            <p:txBody>
              <a:bodyPr lIns="46798" tIns="46798" rIns="46798" bIns="46798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  <a:endParaRPr kumimoji="0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+mn-ea"/>
                  <a:sym typeface="+mn-lt"/>
                </a:endParaRPr>
              </a:p>
            </p:txBody>
          </p:sp>
          <p:sp>
            <p:nvSpPr>
              <p:cNvPr id="141" name="实时事件"/>
              <p:cNvSpPr txBox="1"/>
              <p:nvPr/>
            </p:nvSpPr>
            <p:spPr>
              <a:xfrm>
                <a:off x="11728" y="6883"/>
                <a:ext cx="1470" cy="540"/>
              </a:xfrm>
              <a:prstGeom prst="rect">
                <a:avLst/>
              </a:prstGeom>
              <a:solidFill>
                <a:srgbClr val="E6F0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377" tIns="49377" rIns="49377" bIns="49377" numCol="1" anchor="ctr">
                <a:noAutofit/>
              </a:bodyPr>
              <a:lstStyle>
                <a:lvl1pPr algn="ctr">
                  <a:defRPr sz="14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ea"/>
                    <a:ea typeface="+mn-ea"/>
                    <a:cs typeface="+mn-ea"/>
                    <a:sym typeface="+mn-lt"/>
                  </a:rPr>
                  <a:t>设备声光</a:t>
                </a: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" name="实时事件"/>
              <p:cNvSpPr txBox="1"/>
              <p:nvPr/>
            </p:nvSpPr>
            <p:spPr>
              <a:xfrm>
                <a:off x="11728" y="7580"/>
                <a:ext cx="1470" cy="424"/>
              </a:xfrm>
              <a:prstGeom prst="rect">
                <a:avLst/>
              </a:prstGeom>
              <a:solidFill>
                <a:srgbClr val="E6F0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377" tIns="49377" rIns="49377" bIns="49377" numCol="1" anchor="ctr">
                <a:noAutofit/>
              </a:bodyPr>
              <a:lstStyle>
                <a:lvl1pPr algn="ctr">
                  <a:defRPr sz="14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ea"/>
                    <a:ea typeface="+mn-ea"/>
                    <a:cs typeface="+mn-ea"/>
                    <a:sym typeface="+mn-lt"/>
                  </a:rPr>
                  <a:t>短信</a:t>
                </a: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" name="实时事件"/>
              <p:cNvSpPr txBox="1"/>
              <p:nvPr/>
            </p:nvSpPr>
            <p:spPr>
              <a:xfrm>
                <a:off x="11728" y="8130"/>
                <a:ext cx="1470" cy="424"/>
              </a:xfrm>
              <a:prstGeom prst="rect">
                <a:avLst/>
              </a:prstGeom>
              <a:solidFill>
                <a:srgbClr val="E6F0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377" tIns="49377" rIns="49377" bIns="49377" numCol="1" anchor="ctr">
                <a:noAutofit/>
              </a:bodyPr>
              <a:lstStyle>
                <a:lvl1pPr algn="ctr">
                  <a:defRPr sz="14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ea"/>
                    <a:ea typeface="+mn-ea"/>
                    <a:cs typeface="+mn-ea"/>
                    <a:sym typeface="+mn-lt"/>
                  </a:rPr>
                  <a:t>h5</a:t>
                </a:r>
                <a:endParaRPr kumimoji="0" lang="en-US" altLang="zh-CN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" name="实时事件"/>
              <p:cNvSpPr txBox="1"/>
              <p:nvPr/>
            </p:nvSpPr>
            <p:spPr>
              <a:xfrm>
                <a:off x="11728" y="8699"/>
                <a:ext cx="1470" cy="424"/>
              </a:xfrm>
              <a:prstGeom prst="rect">
                <a:avLst/>
              </a:prstGeom>
              <a:solidFill>
                <a:srgbClr val="E6F0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9377" tIns="49377" rIns="49377" bIns="49377" numCol="1" anchor="ctr">
                <a:noAutofit/>
              </a:bodyPr>
              <a:lstStyle>
                <a:lvl1pPr algn="ctr">
                  <a:defRPr sz="14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ea"/>
                    <a:ea typeface="+mn-ea"/>
                    <a:cs typeface="+mn-ea"/>
                    <a:sym typeface="+mn-lt"/>
                  </a:rPr>
                  <a:t>http</a:t>
                </a:r>
                <a:endParaRPr kumimoji="0" lang="en-US" altLang="zh-CN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" name="文本框 203"/>
              <p:cNvSpPr txBox="1"/>
              <p:nvPr/>
            </p:nvSpPr>
            <p:spPr>
              <a:xfrm>
                <a:off x="11170" y="7374"/>
                <a:ext cx="380" cy="179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lIns="45719" rIns="45719"/>
              <a:lstStyle>
                <a:lvl1pPr algn="ctr">
                  <a:defRPr sz="14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ea"/>
                    <a:ea typeface="+mn-ea"/>
                    <a:cs typeface="+mn-ea"/>
                    <a:sym typeface="+mn-lt"/>
                  </a:rPr>
                  <a:t>推送方式</a:t>
                </a: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27" name="组合 26"/>
            <p:cNvGrpSpPr/>
            <p:nvPr/>
          </p:nvGrpSpPr>
          <p:grpSpPr>
            <a:xfrm>
              <a:off x="957959" y="5093046"/>
              <a:ext cx="4579206" cy="147333"/>
              <a:chOff x="1377" y="10145"/>
              <a:chExt cx="12046" cy="340"/>
            </a:xfrm>
          </p:grpSpPr>
          <p:sp>
            <p:nvSpPr>
              <p:cNvPr id="132" name="文本框 131"/>
              <p:cNvSpPr txBox="1"/>
              <p:nvPr/>
            </p:nvSpPr>
            <p:spPr>
              <a:xfrm>
                <a:off x="3136" y="10145"/>
                <a:ext cx="1308" cy="340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>
                <a:defPPr>
                  <a:defRPr lang="zh-CN"/>
                </a:defPPr>
                <a:lvl1pPr>
                  <a:defRPr sz="1600">
                    <a:solidFill>
                      <a:schemeClr val="accent1"/>
                    </a:solidFill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lt"/>
                  </a:rPr>
                  <a:t>AI</a:t>
                </a: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lt"/>
                  </a:rPr>
                  <a:t>智达接单</a:t>
                </a: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endParaRPr>
              </a:p>
            </p:txBody>
          </p:sp>
          <p:cxnSp>
            <p:nvCxnSpPr>
              <p:cNvPr id="133" name="直接箭头连接符 136"/>
              <p:cNvCxnSpPr/>
              <p:nvPr/>
            </p:nvCxnSpPr>
            <p:spPr>
              <a:xfrm>
                <a:off x="4540" y="10281"/>
                <a:ext cx="1516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4F81BD"/>
                </a:solidFill>
                <a:prstDash val="dash"/>
                <a:tailEnd type="triangle"/>
              </a:ln>
              <a:effectLst/>
            </p:spPr>
          </p:cxnSp>
          <p:sp>
            <p:nvSpPr>
              <p:cNvPr id="134" name="文本框 133"/>
              <p:cNvSpPr txBox="1"/>
              <p:nvPr/>
            </p:nvSpPr>
            <p:spPr>
              <a:xfrm>
                <a:off x="6022" y="10145"/>
                <a:ext cx="1308" cy="340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>
                <a:defPPr>
                  <a:defRPr lang="zh-CN"/>
                </a:defPPr>
                <a:lvl1pPr>
                  <a:defRPr sz="1600">
                    <a:solidFill>
                      <a:schemeClr val="accent1"/>
                    </a:solidFill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事件产生</a:t>
                </a: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cxnSp>
            <p:nvCxnSpPr>
              <p:cNvPr id="135" name="直接箭头连接符 139"/>
              <p:cNvCxnSpPr/>
              <p:nvPr/>
            </p:nvCxnSpPr>
            <p:spPr>
              <a:xfrm>
                <a:off x="7388" y="10281"/>
                <a:ext cx="1724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4F81BD"/>
                </a:solidFill>
                <a:prstDash val="dash"/>
                <a:tailEnd type="triangle"/>
              </a:ln>
              <a:effectLst/>
            </p:spPr>
          </p:cxnSp>
          <p:sp>
            <p:nvSpPr>
              <p:cNvPr id="136" name="文本框 135"/>
              <p:cNvSpPr txBox="1"/>
              <p:nvPr/>
            </p:nvSpPr>
            <p:spPr>
              <a:xfrm>
                <a:off x="9054" y="10145"/>
                <a:ext cx="1308" cy="340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>
                <a:defPPr>
                  <a:defRPr lang="zh-CN"/>
                </a:defPPr>
                <a:lvl1pPr>
                  <a:defRPr sz="1600">
                    <a:solidFill>
                      <a:schemeClr val="accent1"/>
                    </a:solidFill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事件过滤</a:t>
                </a: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cxnSp>
            <p:nvCxnSpPr>
              <p:cNvPr id="137" name="直接箭头连接符 141"/>
              <p:cNvCxnSpPr/>
              <p:nvPr/>
            </p:nvCxnSpPr>
            <p:spPr>
              <a:xfrm>
                <a:off x="10460" y="10265"/>
                <a:ext cx="1707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4F81BD"/>
                </a:solidFill>
                <a:prstDash val="dash"/>
                <a:tailEnd type="triangle"/>
              </a:ln>
              <a:effectLst/>
            </p:spPr>
          </p:cxnSp>
          <p:sp>
            <p:nvSpPr>
              <p:cNvPr id="138" name="文本框 137"/>
              <p:cNvSpPr txBox="1"/>
              <p:nvPr/>
            </p:nvSpPr>
            <p:spPr>
              <a:xfrm>
                <a:off x="12115" y="10145"/>
                <a:ext cx="1308" cy="340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>
                <a:defPPr>
                  <a:defRPr lang="zh-CN"/>
                </a:defPPr>
                <a:lvl1pPr>
                  <a:defRPr sz="1600">
                    <a:solidFill>
                      <a:schemeClr val="accent1"/>
                    </a:solidFill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85000"/>
                        <a:lumOff val="15000"/>
                      </a:prst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事件推送</a:t>
                </a: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39" name="文本框 211"/>
              <p:cNvSpPr txBox="1"/>
              <p:nvPr/>
            </p:nvSpPr>
            <p:spPr>
              <a:xfrm>
                <a:off x="1377" y="10180"/>
                <a:ext cx="1759" cy="16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lIns="0" tIns="0" rIns="0" bIns="0">
                <a:spAutoFit/>
              </a:bodyPr>
              <a:lstStyle>
                <a:lvl1pPr algn="ctr">
                  <a:defRPr sz="140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业务流程闭环：</a:t>
                </a:r>
                <a:endPara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组合 7"/>
            <p:cNvGrpSpPr/>
            <p:nvPr/>
          </p:nvGrpSpPr>
          <p:grpSpPr>
            <a:xfrm>
              <a:off x="5048870" y="6350936"/>
              <a:ext cx="554629" cy="149067"/>
              <a:chOff x="11931" y="9764"/>
              <a:chExt cx="1459" cy="344"/>
            </a:xfrm>
          </p:grpSpPr>
          <p:sp>
            <p:nvSpPr>
              <p:cNvPr id="99" name="矩形"/>
              <p:cNvSpPr/>
              <p:nvPr>
                <p:custDataLst>
                  <p:tags r:id="rId2"/>
                </p:custDataLst>
              </p:nvPr>
            </p:nvSpPr>
            <p:spPr>
              <a:xfrm>
                <a:off x="11931" y="9764"/>
                <a:ext cx="1459" cy="344"/>
              </a:xfrm>
              <a:prstGeom prst="roundRect">
                <a:avLst>
                  <a:gd name="adj" fmla="val 0"/>
                </a:avLst>
              </a:prstGeom>
              <a:solidFill>
                <a:sysClr val="window" lastClr="FFFFFF">
                  <a:lumMod val="50000"/>
                </a:sys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6798" tIns="46798" rIns="46798" bIns="46798" numCol="1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4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  <a:endParaRPr kumimoji="0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+mn-ea"/>
                  <a:sym typeface="+mn-lt"/>
                </a:endParaRPr>
              </a:p>
            </p:txBody>
          </p:sp>
          <p:sp>
            <p:nvSpPr>
              <p:cNvPr id="100" name="系统日志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11959" y="9837"/>
                <a:ext cx="1400" cy="1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40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ea"/>
                    <a:ea typeface="+mn-ea"/>
                    <a:cs typeface="+mn-ea"/>
                    <a:sym typeface="+mn-lt"/>
                  </a:rPr>
                  <a:t>运营管理</a:t>
                </a:r>
                <a:endPara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19" name="组合 218"/>
          <p:cNvGrpSpPr/>
          <p:nvPr/>
        </p:nvGrpSpPr>
        <p:grpSpPr>
          <a:xfrm rot="0">
            <a:off x="7489190" y="2557145"/>
            <a:ext cx="3418840" cy="3725545"/>
            <a:chOff x="6646611" y="5085455"/>
            <a:chExt cx="1700382" cy="1425636"/>
          </a:xfrm>
        </p:grpSpPr>
        <p:pic>
          <p:nvPicPr>
            <p:cNvPr id="220" name="图片 21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 rotWithShape="1">
            <a:blip r:embed="rId5"/>
            <a:srcRect l="33685"/>
            <a:stretch>
              <a:fillRect/>
            </a:stretch>
          </p:blipFill>
          <p:spPr>
            <a:xfrm>
              <a:off x="6646611" y="5085455"/>
              <a:ext cx="1700382" cy="1425636"/>
            </a:xfrm>
            <a:prstGeom prst="rect">
              <a:avLst/>
            </a:prstGeom>
          </p:spPr>
        </p:pic>
        <p:pic>
          <p:nvPicPr>
            <p:cNvPr id="221" name="图片 22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6721391" y="5283105"/>
              <a:ext cx="678437" cy="1054269"/>
            </a:xfrm>
            <a:prstGeom prst="rect">
              <a:avLst/>
            </a:prstGeom>
          </p:spPr>
        </p:pic>
        <p:pic>
          <p:nvPicPr>
            <p:cNvPr id="222" name="图片 221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7569551" y="5322511"/>
              <a:ext cx="655625" cy="1016514"/>
            </a:xfrm>
            <a:prstGeom prst="rect">
              <a:avLst/>
            </a:prstGeom>
          </p:spPr>
        </p:pic>
      </p:grpSp>
      <p:sp>
        <p:nvSpPr>
          <p:cNvPr id="246" name="矩形 245"/>
          <p:cNvSpPr/>
          <p:nvPr/>
        </p:nvSpPr>
        <p:spPr>
          <a:xfrm>
            <a:off x="388620" y="1494790"/>
            <a:ext cx="10753090" cy="546100"/>
          </a:xfrm>
          <a:prstGeom prst="rect">
            <a:avLst/>
          </a:prstGeom>
          <a:solidFill>
            <a:schemeClr val="accent6">
              <a:alpha val="1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240665" y="686435"/>
            <a:ext cx="11082655" cy="779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just" defTabSz="609600" fontAlgn="base">
              <a:lnSpc>
                <a:spcPct val="140000"/>
              </a:lnSpc>
              <a:buFont typeface="Wingdings" panose="05000000000000000000" pitchFamily="2" charset="2"/>
              <a:buNone/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AI 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智达提供视频服务、事件服务、告警抑制以及事件告警推送等多项服务，实现了对告警事件的全流程精细管控。用户能够不受时间和空间的限制，随时随地通过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 AI 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智达轻松查看设备所呈现的实时画面，以及订购的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 AI 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所产生的各类事件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。</a:t>
            </a:r>
            <a:endParaRPr lang="en-US" alt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平行四边形 21"/>
          <p:cNvSpPr/>
          <p:nvPr>
            <p:custDataLst>
              <p:tags r:id="rId1"/>
            </p:custDataLst>
          </p:nvPr>
        </p:nvSpPr>
        <p:spPr>
          <a:xfrm>
            <a:off x="5306695" y="3541395"/>
            <a:ext cx="5590540" cy="612775"/>
          </a:xfrm>
          <a:prstGeom prst="parallelogram">
            <a:avLst>
              <a:gd name="adj" fmla="val 48207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l" defTabSz="609600" fontAlgn="base">
              <a:buClrTx/>
              <a:buSzTx/>
              <a:buFontTx/>
            </a:pPr>
            <a:endParaRPr lang="zh-CN" altLang="en-US" sz="2135" b="1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5" name="平行四边形 14"/>
          <p:cNvSpPr/>
          <p:nvPr>
            <p:custDataLst>
              <p:tags r:id="rId2"/>
            </p:custDataLst>
          </p:nvPr>
        </p:nvSpPr>
        <p:spPr>
          <a:xfrm>
            <a:off x="5327015" y="2694305"/>
            <a:ext cx="5563870" cy="571500"/>
          </a:xfrm>
          <a:prstGeom prst="parallelogram">
            <a:avLst>
              <a:gd name="adj" fmla="val 48207"/>
            </a:avLst>
          </a:prstGeom>
          <a:noFill/>
          <a:ln w="15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l" defTabSz="609600" fontAlgn="base">
              <a:buClrTx/>
              <a:buSzTx/>
              <a:buFontTx/>
              <a:defRPr/>
            </a:pPr>
            <a:endParaRPr lang="zh-CN" altLang="en-US" sz="2135" b="1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平行四边形 8"/>
          <p:cNvSpPr/>
          <p:nvPr>
            <p:custDataLst>
              <p:tags r:id="rId3"/>
            </p:custDataLst>
          </p:nvPr>
        </p:nvSpPr>
        <p:spPr>
          <a:xfrm>
            <a:off x="4425315" y="1816100"/>
            <a:ext cx="1073785" cy="612775"/>
          </a:xfrm>
          <a:prstGeom prst="parallelogram">
            <a:avLst>
              <a:gd name="adj" fmla="val 48207"/>
            </a:avLst>
          </a:prstGeom>
          <a:noFill/>
          <a:ln w="15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defTabSz="609600" fontAlgn="base"/>
            <a:endParaRPr lang="zh-CN" altLang="en-US" sz="2135" b="1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0" name="文本框 10"/>
          <p:cNvSpPr txBox="1"/>
          <p:nvPr>
            <p:custDataLst>
              <p:tags r:id="rId4"/>
            </p:custDataLst>
          </p:nvPr>
        </p:nvSpPr>
        <p:spPr>
          <a:xfrm>
            <a:off x="4605655" y="1802765"/>
            <a:ext cx="1021080" cy="66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01</a:t>
            </a:r>
            <a:endParaRPr kumimoji="0" lang="en-US" altLang="zh-CN" sz="3735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平行四边形 24"/>
          <p:cNvSpPr/>
          <p:nvPr>
            <p:custDataLst>
              <p:tags r:id="rId5"/>
            </p:custDataLst>
          </p:nvPr>
        </p:nvSpPr>
        <p:spPr>
          <a:xfrm>
            <a:off x="5330825" y="1830070"/>
            <a:ext cx="5590540" cy="612140"/>
          </a:xfrm>
          <a:prstGeom prst="parallelogram">
            <a:avLst>
              <a:gd name="adj" fmla="val 48207"/>
            </a:avLst>
          </a:prstGeom>
          <a:noFill/>
          <a:ln w="15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l" defTabSz="609600" fontAlgn="base">
              <a:buClrTx/>
              <a:buSzTx/>
              <a:buFontTx/>
              <a:defRPr/>
            </a:pPr>
            <a:endParaRPr lang="zh-CN" altLang="en-US" sz="2135" b="1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>
            <p:custDataLst>
              <p:tags r:id="rId6"/>
            </p:custDataLst>
          </p:nvPr>
        </p:nvSpPr>
        <p:spPr>
          <a:xfrm>
            <a:off x="5678805" y="1905635"/>
            <a:ext cx="2851785" cy="460375"/>
          </a:xfrm>
          <a:prstGeom prst="rect">
            <a:avLst/>
          </a:prstGeom>
          <a:ln w="15875">
            <a:noFill/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背景分析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011779" y="1242243"/>
            <a:ext cx="2494244" cy="1603102"/>
            <a:chOff x="-142237" y="2176774"/>
            <a:chExt cx="3399912" cy="1603102"/>
          </a:xfrm>
        </p:grpSpPr>
        <p:sp>
          <p:nvSpPr>
            <p:cNvPr id="39" name="文本框 38"/>
            <p:cNvSpPr txBox="1"/>
            <p:nvPr/>
          </p:nvSpPr>
          <p:spPr>
            <a:xfrm>
              <a:off x="-61126" y="2176774"/>
              <a:ext cx="3237690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目录</a:t>
              </a:r>
              <a:endPara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-142237" y="3325118"/>
              <a:ext cx="3399912" cy="45475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CONTENTS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1" name="平行四边形 10"/>
          <p:cNvSpPr/>
          <p:nvPr>
            <p:custDataLst>
              <p:tags r:id="rId7"/>
            </p:custDataLst>
          </p:nvPr>
        </p:nvSpPr>
        <p:spPr>
          <a:xfrm>
            <a:off x="4425315" y="2684780"/>
            <a:ext cx="1073785" cy="580390"/>
          </a:xfrm>
          <a:prstGeom prst="parallelogram">
            <a:avLst>
              <a:gd name="adj" fmla="val 48207"/>
            </a:avLst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文本框 10"/>
          <p:cNvSpPr txBox="1"/>
          <p:nvPr>
            <p:custDataLst>
              <p:tags r:id="rId8"/>
            </p:custDataLst>
          </p:nvPr>
        </p:nvSpPr>
        <p:spPr>
          <a:xfrm>
            <a:off x="4605020" y="2668905"/>
            <a:ext cx="1016635" cy="66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02</a:t>
            </a:r>
            <a:endParaRPr kumimoji="0" lang="zh-CN" altLang="en-US" sz="3735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5793105" y="2753360"/>
            <a:ext cx="2811145" cy="460375"/>
          </a:xfrm>
          <a:prstGeom prst="rect">
            <a:avLst/>
          </a:prstGeom>
          <a:ln w="15875">
            <a:noFill/>
          </a:ln>
        </p:spPr>
        <p:txBody>
          <a:bodyPr wrap="square" lIns="91440" tIns="45720" rIns="91440" bIns="45720">
            <a:spAutoFit/>
          </a:bodyPr>
          <a:lstStyle/>
          <a:p>
            <a:pPr indent="0" defTabSz="609600" fontAlgn="base">
              <a:buFont typeface="Wingdings" panose="05000000000000000000" pitchFamily="2" charset="2"/>
              <a:buNone/>
            </a:pPr>
            <a:r>
              <a:rPr kumimoji="1"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 </a:t>
            </a: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解决方案</a:t>
            </a:r>
            <a:endParaRPr kumimoji="1"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平行四边形 16"/>
          <p:cNvSpPr/>
          <p:nvPr>
            <p:custDataLst>
              <p:tags r:id="rId10"/>
            </p:custDataLst>
          </p:nvPr>
        </p:nvSpPr>
        <p:spPr>
          <a:xfrm>
            <a:off x="4425315" y="3541395"/>
            <a:ext cx="1073785" cy="612775"/>
          </a:xfrm>
          <a:prstGeom prst="parallelogram">
            <a:avLst>
              <a:gd name="adj" fmla="val 48207"/>
            </a:avLst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0"/>
          <p:cNvSpPr txBox="1"/>
          <p:nvPr>
            <p:custDataLst>
              <p:tags r:id="rId11"/>
            </p:custDataLst>
          </p:nvPr>
        </p:nvSpPr>
        <p:spPr>
          <a:xfrm>
            <a:off x="4605020" y="3514090"/>
            <a:ext cx="1021715" cy="66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03</a:t>
            </a:r>
            <a:endParaRPr kumimoji="0" lang="zh-CN" altLang="en-US" sz="3735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>
            <p:custDataLst>
              <p:tags r:id="rId12"/>
            </p:custDataLst>
          </p:nvPr>
        </p:nvSpPr>
        <p:spPr>
          <a:xfrm>
            <a:off x="5975350" y="3604895"/>
            <a:ext cx="2313305" cy="460375"/>
          </a:xfrm>
          <a:prstGeom prst="rect">
            <a:avLst/>
          </a:prstGeom>
          <a:ln w="15875">
            <a:noFill/>
          </a:ln>
        </p:spPr>
        <p:txBody>
          <a:bodyPr wrap="square" lIns="91440" tIns="45720" rIns="91440" bIns="45720">
            <a:spAutoFit/>
          </a:bodyPr>
          <a:lstStyle/>
          <a:p>
            <a:pPr indent="0" defTabSz="609600" fontAlgn="base">
              <a:buFont typeface="Wingdings" panose="05000000000000000000" pitchFamily="2" charset="2"/>
              <a:buNone/>
            </a:pP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应用场景</a:t>
            </a:r>
            <a:endParaRPr kumimoji="1"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6" name="平行四边形 25"/>
          <p:cNvSpPr/>
          <p:nvPr>
            <p:custDataLst>
              <p:tags r:id="rId13"/>
            </p:custDataLst>
          </p:nvPr>
        </p:nvSpPr>
        <p:spPr>
          <a:xfrm>
            <a:off x="4425315" y="4397375"/>
            <a:ext cx="1073785" cy="612775"/>
          </a:xfrm>
          <a:prstGeom prst="parallelogram">
            <a:avLst>
              <a:gd name="adj" fmla="val 48207"/>
            </a:avLst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文本框 10"/>
          <p:cNvSpPr txBox="1"/>
          <p:nvPr>
            <p:custDataLst>
              <p:tags r:id="rId14"/>
            </p:custDataLst>
          </p:nvPr>
        </p:nvSpPr>
        <p:spPr>
          <a:xfrm>
            <a:off x="4605020" y="4370070"/>
            <a:ext cx="1021715" cy="66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04</a:t>
            </a:r>
            <a:endParaRPr kumimoji="0" lang="zh-CN" altLang="en-US" sz="3735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>
            <p:custDataLst>
              <p:tags r:id="rId15"/>
            </p:custDataLst>
          </p:nvPr>
        </p:nvSpPr>
        <p:spPr>
          <a:xfrm>
            <a:off x="5975350" y="4460875"/>
            <a:ext cx="3053080" cy="460375"/>
          </a:xfrm>
          <a:prstGeom prst="rect">
            <a:avLst/>
          </a:prstGeom>
          <a:ln w="15875">
            <a:noFill/>
          </a:ln>
        </p:spPr>
        <p:txBody>
          <a:bodyPr wrap="square" lIns="91440" tIns="45720" rIns="91440" bIns="45720">
            <a:spAutoFit/>
          </a:bodyPr>
          <a:lstStyle/>
          <a:p>
            <a:pPr indent="0" defTabSz="609600" fontAlgn="base">
              <a:buFont typeface="Wingdings" panose="05000000000000000000" pitchFamily="2" charset="2"/>
              <a:buNone/>
            </a:pP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案例分享</a:t>
            </a:r>
            <a:endParaRPr kumimoji="1"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0" name="平行四边形 29"/>
          <p:cNvSpPr/>
          <p:nvPr>
            <p:custDataLst>
              <p:tags r:id="rId16"/>
            </p:custDataLst>
          </p:nvPr>
        </p:nvSpPr>
        <p:spPr>
          <a:xfrm>
            <a:off x="5330825" y="4397375"/>
            <a:ext cx="5590540" cy="612775"/>
          </a:xfrm>
          <a:prstGeom prst="parallelogram">
            <a:avLst>
              <a:gd name="adj" fmla="val 48207"/>
            </a:avLst>
          </a:prstGeom>
          <a:noFill/>
          <a:ln w="15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135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1" name="" descr="&lt;Slide style={{ width: 1280, height: 720, background: '#FFFFFF', position: 'relative', padding: '22px 48px 20px 48px', flexDirection: 'column' }} notes={`这一页是场景总览，先给全貌，后面四页再逐个展开。&#10;&#10;我想说的核心是一句话：一个平台，支撑 N 类园区场景。园区里的视觉需求看着很散——车辆、垃圾、聚集、访客、打架、消防通道——但它们背后用的是同一套算法底座、同一套推理引擎、同一套事件中心。所以不需要一景一系统。&#10;&#10;我把它归纳成六个场景簇：车辆管理、环境秩序、人员安全、通行管理、行为安全和消防辅助，加起来覆盖了二十多类园区常用算法。&#10;&#10;这里我想强调一个判断：场景能不能复用，决定了一个园区项目是一次性交付，还是能持续运营。如果每上一个场景都要重新开发，客户永远做不完；只有场景模板化了，我们才敢跟客户说&quot;你想到的，我们两周能上&quot;。`}&gt;&#10;    &lt;Box style={{ height: 56, flexDirection: 'row', justifyContent: 'space-between', alignItems: 'flex-start' }}&gt;&#10;        &lt;Text style={{ fontSize: 30, fontWeight: 'bold', color: '#00A0E9', letterSpacing: 1 }}&gt;园区AI视觉监管场景总览&lt;/Text&gt;&#10;        &lt;Image src=&quot;assets/whale_logo_t.png&quot; style={{ width: 142, height: 45 }} /&gt;&#10;    &lt;/Box&gt;&#10;    &lt;Box style={{ height: 1, background: '#DCE7F2' }} /&gt;&#10;&#10;    &lt;Box style={{ height: 530, marginTop: 16, flexDirection: 'column', gap: 16 }}&gt;&#10;        &lt;Box style={{ height: 246, position: 'relative', borderRadius: 10, overflow: 'hidden', background: '#071233' }}&gt;&#10;            &lt;Image src=&quot;assets/scene_overview.png&quot; style={{ position: 'absolute', top: 0, left: 0, width: 1184, height: 246, objectFit: 'cover' }} /&gt;&#10;            &lt;Box style={{ position: 'absolute', top: 0, left: 0, width: 1184, height: 246, background: 'linear-gradient(180deg, rgba(7,18,51,0.72) 0%, rgba(7,18,51,0.30) 45%, rgba(7,18,51,0.86) 100%)' }} /&gt;&#10;            &lt;Box style={{ position: 'absolute', top: 22, right: 30, flexDirection: 'row', gap: 16 }}&gt;&#10;                &lt;Box style={{ flexDirection: 'row', alignItems: 'flex-end', gap: 8, background: 'rgba(7,18,51,0.55)', borderRadius: 8, padding: '8px 16px', border: '1px solid rgba(120,190,255,0.32)' }}&gt;&#10;                    &lt;Text style={{ fontSize: 34, fontWeight: 'bold', color: '#FF6E00', lineHeight: 1 }}&gt;6&lt;/Text&gt;&#10;                    &lt;Text style={{ fontSize: 12.5, color: '#CFE6FA', paddingBottom: 4 }}&gt;大场景簇&lt;/Text&gt;&#10;                &lt;/Box&gt;&#10;                &lt;Box style={{ flexDirection: 'row', alignItems: 'flex-end', gap: 8, background: 'rgba(7,18,51,0.55)', borderRadius: 8, padding: '8px 16px', border: '1px solid rgba(120,190,255,0.32)' }}&gt;&#10;                    &lt;Text style={{ fontSize: 34, fontWeight: 'bold', color: '#6FD8FF', lineHeight: 1 }}&gt;20+&lt;/Text&gt;&#10;                    &lt;Text style={{ fontSize: 12.5, color: '#CFE6FA', paddingBottom: 4 }}&gt;类园区算法&lt;/Text&gt;&#10;                &lt;/Box&gt;&#10;            &lt;/Box&gt;&#10;            &lt;Box style={{ position: 'absolute', bottom: 24, left: 30, flexDirection: 'column', gap: 8 }}&gt;&#10;                &lt;Text style={{ fontSize: 24, fontWeight: 'bold', color: '#FFFFFF' }}&gt;1 个平台，支撑 N 类园区场景&lt;/Text&gt;&#10;                &lt;Text style={{ fontSize: 13, color: '#CFE6FA' }}&gt;同一套算法底座与事件中心，从车辆、秩序到人员、通行，一套平台全覆盖&lt;/Text&gt;&#10;            &lt;/Box&gt;&#10;        &lt;/Box&gt;&#10;&#10;        &lt;Box style={{ flex: 1, flexDirection: 'row', gap: 16 }}&gt;&#10;            &lt;Box style={{ flex: 1, flexDirection: 'column', gap: 12 }}&gt;&#10;                &lt;Box style={{ flex: 1, flexDirection: 'row', alignItems: 'center', gap: 14, background: '#FFFFFF', border: '1px solid #DCE7F2', borderLeft: '4px solid #0B4F9E', borderRadius: 8, padding: '0 18px' }}&gt;&#10;                    &lt;Box style={{ width: 40, height: 40, borderRadius: 20, background: '#E8F3FC', justifyContent: 'center', alignItems: 'center' }}&gt;&#10;                        &lt;FAIcon name='car' style={{ fill: '#00A0E9', width: 19, height: 19 }} /&gt;&#10;                    &lt;/Box&gt;&#10;                    &lt;Box style={{ flex: 1, flexDirection: 'column', gap: 4 }}&gt;&#10;                        &lt;Text style={{ fontSize: 14.5, fontWeight: 'bold', color: '#22384F' }}&gt;车辆管理&lt;/Text&gt;&#10;                        &lt;Box style={{ flexDirection: 'row', gap: 6 }}&gt;&#10;                            &lt;Box style={{ background: '#F4F8FC', border: '1px solid #E4EDF5', borderRadius: 3, padding: '2px 8px' }}&gt;&lt;Text style={{ fontSize: 11, color: '#5A6B7D' }}&gt;违停识别&lt;/Text&gt;&lt;/Box&gt;&#10;                            &lt;Box style={{ background: '#F4F8FC', border: '1px solid #E4EDF5', borderRadius: 3, padding: '2px 8px' }}&gt;&lt;Text style={{ fontSize: 11, color: '#5A6B7D' }}&gt;车辆进出&lt;/Text&gt;&lt;/Box&gt;&#10;                        &lt;/Box&gt;&#10;                    &lt;/Box&gt;&#10;                &lt;/Box&gt;&#10;                &lt;Box style={{ flex: 1, flexDirection: 'row', alignItems: 'center', gap: 14, background: '#FFFFFF', border: '1px solid #DCE7F2', borderLeft: '4px solid #0F63B8', borderRadius: 8, padding: '0 18px' }}&gt;&#10;                    &lt;Box style={{ width: 40, height: 40, borderRadius: 20, background: '#E8F3FC', justifyContent: 'center', alignItems: 'center' }}&gt;&#10;                        &lt;FAIcon name='trash' style={{ fill: '#00A0E9', width: 19, height: 19 }} /&gt;&#10;                    &lt;/Box&gt;&#10;                    &lt;Box style={{ flex: 1, flexDirection: 'column', gap: 4 }}&gt;&#10;                        &lt;Text style={{ fontSize: 14.5, fontWeight: 'bold', color: '#22384F' }}&gt;环境秩序&lt;/Text&gt;&#10;                        &lt;Box style={{ flexDirection: 'row', gap: 6 }}&gt;&#10;                            &lt;Box style={{ background: '#F4F8FC', border: '1px solid #E4EDF5', borderRadius: 3, padding: '2px 8px' }}&gt;&lt;Text style={{ fontSize: 11, color: '#5A6B7D' }}&gt;垃圾乱堆&lt;/Text&gt;&lt;/Box&gt;&#10;                            &lt;Box style={{ background: '#F4F8FC', border: '1px solid #E4EDF5', borderRadius: 3, padding: '2px 8px' }}&gt;&lt;Text style={{ fontSize: 11, color: '#5A6B7D' }}&gt;占道经营&lt;/Text&gt;&lt;/Box&gt;&#10;                        &lt;/Box&gt;&#10;                    &lt;/Box&gt;&#10;                &lt;/Box&gt;&#10;                &lt;Box style={{ flex: 1, flexDirection: 'row', alignItems: 'center', gap: 14, background: '#FFFFFF', border: '1px solid #DCE7F2', borderLeft: '4px solid #1480CC', borderRadius: 8, padding: '0 18px' }}&gt;&#10;                    &lt;Box style={{ width: 40, height: 40, borderRadius: 20, background: '#E8F3FC', justifyContent: 'center', alignItems: 'center' }}&gt;&#10;                        &lt;FAIcon name='users' style={{ fill: '#00A0E9', width: 19, height: 19 }} /&gt;&#10;                    &lt;/Box&gt;&#10;                    &lt;Box style={{ flex: 1, flexDirection: 'column', gap: 4 }}&gt;&#10;                        &lt;Text style={{ fontSize: 14.5, fontWeight: 'bold', color: '#22384F' }}&gt;人员安全&lt;/Text&gt;&#10;                        &lt;Box style={{ flexDirection: 'row', gap: 6 }}&gt;&#10;                            &lt;Box style={{ background: '#F4F8FC', border: '1px solid #E4EDF5', borderRadius: 3, padding: '2px 8px' }}&gt;&lt;Text style={{ fontSize: 11, color: '#5A6B7D' }}&gt;人员聚集&lt;/Text&gt;&lt;/Box&gt;&#10;                            &lt;Box style={{ background: '#F4F8FC', border: '1px solid #E4EDF5', borderRadius: 3, padding: '2px 8px' }}&gt;&lt;Text style={{ fontSize: 11, color: '#5A6B7D' }}&gt;滞留预警&lt;/Text&gt;&lt;/Box&gt;&#10;                        &lt;/Box&gt;&#10;                    &lt;/Box&gt;&#10;                &lt;/Box&gt;&#10;            &lt;/Box&gt;&#10;&#10;            &lt;Box style={{ flex: 1, flexDirection: 'column', gap: 12 }}&gt;&#10;                &lt;Box style={{ flex: 1, flexDirection: 'row', alignItems: 'center', gap: 14, background: '#FFFFFF', border: '1px solid #DCE7F2', borderLeft: '4px solid #1A9AD8', borderRadius: 8, padding: '0 18px' }}&gt;&#10;                    &lt;Box style={{ width: 40, height: 40, borderRadius: 20, background: '#E8F3FC', justifyContent: 'center', alignItems: 'center' }}&gt;&#10;                        &lt;FAIcon name='key' style={{ fill: '#00A0E9', width: 19, height: 19 }} /&gt;&#10;                    &lt;/Box&gt;&#10;                    &lt;Box style={{ flex: 1, flexDirection: 'column', gap: 4 }}&gt;&#10;                        &lt;Text style={{ fontSize: 14.5, fontWeight: 'bold', color: '#22384F' }}&gt;通行管理&lt;/Text&gt;&#10;                        &lt;Box style={{ flexDirection: 'row', gap: 6 }}&gt;&#10;                            &lt;Box style={{ background: '#F4F8FC', border: '1px solid #E4EDF5', borderRadius: 3, padding: '2px 8px' }}&gt;&lt;Text style={{ fontSize: 11, color: '#5A6B7D' }}&gt;刷脸通行&lt;/Text&gt;&lt;/Box&gt;&#10;                            &lt;Box style={{ background: '#F4F8FC', border: '1px solid #E4EDF5', borderRadius: 3, padding: '2px 8px' }}&gt;&lt;Text style={{ fontSize: 11, color: '#5A6B7D' }}&gt;访客管理&lt;/Text&gt;&lt;/Box&gt;&#10;                        &lt;/Box&gt;&#10;                    &lt;/Box&gt;&#10;                &lt;/Box&gt;&#10;                &lt;Box style={{ flex: 1, flexDirection: 'row', alignItems: 'center', gap: 14, background: '#FFFFFF', border: '1px solid #DCE7F2', borderLeft: '4px solid #22AEE4', borderRadius: 8, padding: '0 18px' }}&gt;&#10;                    &lt;Box style={{ width: 40, height: 40, borderRadius: 20, background: '#E8F3FC', justifyContent: 'center', alignItems: 'center' }}&gt;&#10;                        &lt;FAIcon name='exclamation-circle' style={{ fill: '#00A0E9', width: 19, height: 19 }} /&gt;&#10;                    &lt;/Box&gt;&#10;                    &lt;Box style={{ flex: 1, flexDirection: 'column', gap: 4 }}&gt;&#10;                        &lt;Text style={{ fontSize: 14.5, fontWeight: 'bold', color: '#22384F' }}&gt;行为安全&lt;/Text&gt;&#10;                        &lt;Box style={{ flexDirection: 'row', gap: 6 }}&gt;&#10;                            &lt;Box style={{ background: '#F4F8FC', border: '1px solid #E4EDF5', borderRadius: 3, padding: '2px 8px' }}&gt;&lt;Text style={{ fontSize: 11, color: '#5A6B7D' }}&gt;打架识别&lt;/Text&gt;&lt;/Box&gt;&#10;                            &lt;Box style={{ background: '#F4F8FC', border: '1px solid #E4EDF5', borderRadius: 3, padding: '2px 8px' }}&gt;&lt;Text style={{ fontSize: 11, color: '#5A6B7D' }}&gt;尾随检测&lt;/Text&gt;&lt;/Box&gt;&#10;                            &lt;Box style={{ background: '#F4F8FC', border: '1px solid #E4EDF5', borderRadius: 3, padding: '2px 8px' }}&gt;&lt;Text style={{ fontSize: 11, color: '#5A6B7D' }}&gt;持械识别&lt;/Text&gt;&lt;/Box&gt;&#10;                        &lt;/Box&gt;&#10;                    &lt;/Box&gt;&#10;                &lt;/Box&gt;&#10;                &lt;Box style={{ flex: 1, flexDirection: 'row', alignItems: 'center', gap: 14, background: '#FFFFFF', border: '1px solid #DCE7F2', borderLeft: '4px solid #35A9E8', borderRadius: 8, padding: '0 18px' }}&gt;&#10;                    &lt;Box style={{ width: 40, height: 40, borderRadius: 20, background: '#E8F3FC', justifyContent: 'center', alignItems: 'center' }}&gt;&#10;                        &lt;FAIcon name='shield' style={{ fill: '#00A0E9', width: 19, height: 19 }} /&gt;&#10;                    &lt;/Box&gt;&#10;                    &lt;Box style={{ flex: 1, flexDirection: 'column', gap: 4 }}&gt;&#10;                        &lt;Text style={{ fontSize: 14.5, fontWeight: 'bold', color: '#22384F' }}&gt;消防辅助&lt;/Text&gt;&#10;                        &lt;Box style={{ flexDirection: 'row', gap: 6 }}&gt;&#10;                            &lt;Box style={{ background: '#F4F8FC', border: '1px solid #E4EDF5', borderRadius: 3, padding: '2px 8px' }}&gt;&lt;Text style={{ fontSize: 11, color: '#5A6B7D' }}&gt;通道占用&lt;/Text&gt;&lt;/Box&gt;&#10;                            &lt;Box style={{ background: '#F4F8FC', border: '1px solid #E4EDF5', borderRadius: 3, padding: '2px 8px' }}&gt;&lt;Text style={{ fontSize: 11, color: '#5A6B7D' }}&gt;明火烟雾&lt;/Text&gt;&lt;/Box&gt;&#10;                        &lt;/Box&gt;&#10;                    &lt;/Box&gt;&#10;                &lt;/Box&gt;&#10;            &lt;/Box&gt;&#10;        &lt;/Box&gt;&#10;    &lt;/Box&gt;&#10;&#10;    &lt;Box style={{ marginTop: 'auto', flexDirection: 'row', justifyContent: 'space-between', alignItems: 'flex-end' }}&gt;&#10;        &lt;Box style={{ flexDirection: 'column', gap: 2 }}&gt;&#10;            &lt;Text style={{ fontSize: 14, fontWeight: 'bold', color: '#00A0E9' }}&gt;15&lt;/Text&gt;&#10;            &lt;Text style={{ fontSize: 12, color: '#9AA7B4' }}&gt;© Whale Cloud Technology Co.,Ltd  All rights reserved&lt;/Text&gt;&#10;        &lt;/Box&gt;&#10;        &lt;Box style={{ width: 100, height: 6, borderRadius: 3, background: 'linear-gradient(135deg, #2E6BF0 0%, #6A5AEE 100%)' }} /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文本框 352" descr="{&quot;isTemplate&quot;:true,&quot;type&quot;:&quot;text&quot;}"/>
          <p:cNvSpPr txBox="1"/>
          <p:nvPr/>
        </p:nvSpPr>
        <p:spPr>
          <a:xfrm>
            <a:off x="457200" y="209550"/>
            <a:ext cx="3286125" cy="342900"/>
          </a:xfrm>
          <a:prstGeom prst="rect">
            <a:avLst/>
          </a:prstGeom>
        </p:spPr>
        <p:txBody>
          <a:bodyPr wrap="none" lIns="0" tIns="0" rIns="0" bIns="0"/>
          <a:p>
            <a:pPr defTabSz="609600" fontAlgn="base">
              <a:lnSpc>
                <a:spcPct val="100000"/>
              </a:lnSpc>
            </a:pPr>
            <a:r>
              <a:rPr lang="zh-CN" sz="2800" b="1" spc="75">
                <a:solidFill>
                  <a:srgbClr val="00A0E9"/>
                </a:solidFill>
                <a:latin typeface="微软雅黑" panose="020B0503020204020204" charset="-122"/>
                <a:ea typeface="微软雅黑" panose="020B0503020204020204" charset="-122"/>
              </a:rPr>
              <a:t>园区</a:t>
            </a:r>
            <a:r>
              <a:rPr lang="en-US" sz="2800" b="1" spc="75">
                <a:solidFill>
                  <a:srgbClr val="00A0E9"/>
                </a:solidFill>
                <a:latin typeface="微软雅黑" panose="020B0503020204020204" charset="-122"/>
                <a:ea typeface="微软雅黑" panose="020B0503020204020204" charset="-122"/>
              </a:rPr>
              <a:t>AI</a:t>
            </a:r>
            <a:r>
              <a:rPr lang="zh-CN" sz="2800" b="1" spc="75">
                <a:solidFill>
                  <a:srgbClr val="00A0E9"/>
                </a:solidFill>
                <a:latin typeface="微软雅黑" panose="020B0503020204020204" charset="-122"/>
                <a:ea typeface="微软雅黑" panose="020B0503020204020204" charset="-122"/>
              </a:rPr>
              <a:t>视觉监管场景</a:t>
            </a:r>
            <a:endParaRPr lang="zh-CN" sz="2800" b="1" spc="75">
              <a:solidFill>
                <a:srgbClr val="00A0E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5" name="矩形 354"/>
          <p:cNvSpPr/>
          <p:nvPr/>
        </p:nvSpPr>
        <p:spPr>
          <a:xfrm>
            <a:off x="457200" y="742950"/>
            <a:ext cx="11277600" cy="9525"/>
          </a:xfrm>
          <a:prstGeom prst="rect">
            <a:avLst/>
          </a:prstGeom>
          <a:solidFill>
            <a:srgbClr val="DCE7F2"/>
          </a:solidFill>
        </p:spPr>
        <p:txBody>
          <a:bodyPr/>
          <a:p>
            <a:pPr defTabSz="609600" fontAlgn="base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6" name="圆角矩形 355"/>
          <p:cNvSpPr/>
          <p:nvPr/>
        </p:nvSpPr>
        <p:spPr>
          <a:xfrm>
            <a:off x="495300" y="3400425"/>
            <a:ext cx="5543550" cy="902335"/>
          </a:xfrm>
          <a:prstGeom prst="roundRect">
            <a:avLst>
              <a:gd name="adj" fmla="val 9877"/>
            </a:avLst>
          </a:prstGeom>
          <a:solidFill>
            <a:srgbClr val="FFFFFF"/>
          </a:solidFill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7" name="任意多边形 356"/>
          <p:cNvSpPr/>
          <p:nvPr/>
        </p:nvSpPr>
        <p:spPr>
          <a:xfrm>
            <a:off x="495300" y="3400425"/>
            <a:ext cx="5543550" cy="902335"/>
          </a:xfrm>
          <a:custGeom>
            <a:avLst/>
            <a:gdLst/>
            <a:ahLst/>
            <a:cxnLst/>
            <a:pathLst>
              <a:path w="584" h="81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77"/>
                </a:lnTo>
                <a:cubicBezTo>
                  <a:pt x="4" y="79"/>
                  <a:pt x="5" y="81"/>
                  <a:pt x="7" y="81"/>
                </a:cubicBezTo>
                <a:cubicBezTo>
                  <a:pt x="3" y="81"/>
                  <a:pt x="0" y="77"/>
                  <a:pt x="0" y="73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0B4F9E"/>
          </a:solidFill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8" name="圆角矩形 357"/>
          <p:cNvSpPr/>
          <p:nvPr/>
        </p:nvSpPr>
        <p:spPr>
          <a:xfrm>
            <a:off x="666115" y="3634105"/>
            <a:ext cx="379730" cy="445770"/>
          </a:xfrm>
          <a:prstGeom prst="roundRect">
            <a:avLst>
              <a:gd name="adj" fmla="val 50000"/>
            </a:avLst>
          </a:prstGeom>
          <a:solidFill>
            <a:srgbClr val="E8F3FC"/>
          </a:solidFill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59" name="图片 358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0890" y="3756660"/>
            <a:ext cx="180340" cy="211455"/>
          </a:xfrm>
          <a:prstGeom prst="rect">
            <a:avLst/>
          </a:prstGeom>
        </p:spPr>
      </p:pic>
      <p:sp>
        <p:nvSpPr>
          <p:cNvPr id="360" name="文本框 359" descr="{&quot;isTemplate&quot;:true,&quot;type&quot;:&quot;text&quot;}"/>
          <p:cNvSpPr txBox="1"/>
          <p:nvPr/>
        </p:nvSpPr>
        <p:spPr>
          <a:xfrm>
            <a:off x="1178560" y="3556635"/>
            <a:ext cx="4651375" cy="200660"/>
          </a:xfrm>
          <a:prstGeom prst="rect">
            <a:avLst/>
          </a:prstGeom>
        </p:spPr>
        <p:txBody>
          <a:bodyPr wrap="none" lIns="0" tIns="0" rIns="0" bIns="0"/>
          <a:p>
            <a:pPr defTabSz="609600" fontAlgn="base">
              <a:lnSpc>
                <a:spcPct val="100000"/>
              </a:lnSpc>
            </a:pPr>
            <a:r>
              <a:rPr lang="zh-CN" sz="1600" b="1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</a:rPr>
              <a:t>车辆管理</a:t>
            </a:r>
            <a:endParaRPr lang="zh-CN" sz="1600" b="1">
              <a:solidFill>
                <a:srgbClr val="2238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1" name="圆角矩形 360"/>
          <p:cNvSpPr/>
          <p:nvPr/>
        </p:nvSpPr>
        <p:spPr>
          <a:xfrm>
            <a:off x="1178560" y="3879215"/>
            <a:ext cx="742950" cy="222885"/>
          </a:xfrm>
          <a:prstGeom prst="roundRect">
            <a:avLst>
              <a:gd name="adj" fmla="val 16667"/>
            </a:avLst>
          </a:prstGeom>
          <a:solidFill>
            <a:srgbClr val="F4F8FC"/>
          </a:solidFill>
          <a:ln w="12700">
            <a:solidFill>
              <a:srgbClr val="E4EDF5"/>
            </a:solidFill>
            <a:prstDash val="solid"/>
          </a:ln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2" name="文本框 361" descr="{&quot;isTemplate&quot;:true,&quot;type&quot;:&quot;text&quot;}"/>
          <p:cNvSpPr txBox="1"/>
          <p:nvPr/>
        </p:nvSpPr>
        <p:spPr>
          <a:xfrm>
            <a:off x="1245870" y="3901440"/>
            <a:ext cx="607695" cy="178435"/>
          </a:xfrm>
          <a:prstGeom prst="rect">
            <a:avLst/>
          </a:prstGeom>
        </p:spPr>
        <p:txBody>
          <a:bodyPr wrap="none" lIns="0" tIns="0" rIns="0" bIns="0"/>
          <a:p>
            <a:pPr defTabSz="609600" fontAlgn="base">
              <a:lnSpc>
                <a:spcPct val="100000"/>
              </a:lnSpc>
            </a:pPr>
            <a:r>
              <a:rPr lang="zh-CN" sz="1200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</a:rPr>
              <a:t>违停识别</a:t>
            </a:r>
            <a:endParaRPr lang="zh-CN" sz="1200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3" name="圆角矩形 362"/>
          <p:cNvSpPr/>
          <p:nvPr/>
        </p:nvSpPr>
        <p:spPr>
          <a:xfrm>
            <a:off x="2070735" y="3892550"/>
            <a:ext cx="686435" cy="198755"/>
          </a:xfrm>
          <a:prstGeom prst="roundRect">
            <a:avLst>
              <a:gd name="adj" fmla="val 16667"/>
            </a:avLst>
          </a:prstGeom>
          <a:solidFill>
            <a:srgbClr val="F4F8FC"/>
          </a:solidFill>
          <a:ln w="12700">
            <a:solidFill>
              <a:srgbClr val="E4EDF5"/>
            </a:solidFill>
            <a:prstDash val="solid"/>
          </a:ln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4" name="文本框 363" descr="{&quot;isTemplate&quot;:true,&quot;type&quot;:&quot;text&quot;}"/>
          <p:cNvSpPr txBox="1"/>
          <p:nvPr/>
        </p:nvSpPr>
        <p:spPr>
          <a:xfrm>
            <a:off x="2099945" y="3901440"/>
            <a:ext cx="568960" cy="156210"/>
          </a:xfrm>
          <a:prstGeom prst="rect">
            <a:avLst/>
          </a:prstGeom>
        </p:spPr>
        <p:txBody>
          <a:bodyPr wrap="none" lIns="0" tIns="0" rIns="0" bIns="0"/>
          <a:p>
            <a:pPr defTabSz="609600" fontAlgn="base">
              <a:lnSpc>
                <a:spcPct val="100000"/>
              </a:lnSpc>
            </a:pPr>
            <a:r>
              <a:rPr lang="zh-CN" sz="1200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</a:rPr>
              <a:t>车辆进出</a:t>
            </a:r>
            <a:endParaRPr lang="zh-CN" sz="1200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5" name="圆角矩形 364"/>
          <p:cNvSpPr/>
          <p:nvPr/>
        </p:nvSpPr>
        <p:spPr>
          <a:xfrm>
            <a:off x="495300" y="4436110"/>
            <a:ext cx="5543550" cy="913130"/>
          </a:xfrm>
          <a:prstGeom prst="roundRect">
            <a:avLst>
              <a:gd name="adj" fmla="val 9756"/>
            </a:avLst>
          </a:prstGeom>
          <a:solidFill>
            <a:srgbClr val="FFFFFF"/>
          </a:solidFill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6" name="任意多边形 365"/>
          <p:cNvSpPr/>
          <p:nvPr/>
        </p:nvSpPr>
        <p:spPr>
          <a:xfrm>
            <a:off x="495300" y="4436110"/>
            <a:ext cx="5543550" cy="913130"/>
          </a:xfrm>
          <a:custGeom>
            <a:avLst/>
            <a:gdLst/>
            <a:ahLst/>
            <a:cxnLst/>
            <a:pathLst>
              <a:path w="584" h="82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78"/>
                </a:lnTo>
                <a:cubicBezTo>
                  <a:pt x="4" y="80"/>
                  <a:pt x="5" y="82"/>
                  <a:pt x="7" y="82"/>
                </a:cubicBezTo>
                <a:cubicBezTo>
                  <a:pt x="3" y="82"/>
                  <a:pt x="0" y="78"/>
                  <a:pt x="0" y="74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0F63B8"/>
          </a:solidFill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7" name="圆角矩形 366"/>
          <p:cNvSpPr/>
          <p:nvPr/>
        </p:nvSpPr>
        <p:spPr>
          <a:xfrm>
            <a:off x="666115" y="4670425"/>
            <a:ext cx="379730" cy="445770"/>
          </a:xfrm>
          <a:prstGeom prst="roundRect">
            <a:avLst>
              <a:gd name="adj" fmla="val 50000"/>
            </a:avLst>
          </a:prstGeom>
          <a:solidFill>
            <a:srgbClr val="E8F3FC"/>
          </a:solidFill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68" name="图片 367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0890" y="4792980"/>
            <a:ext cx="180340" cy="211455"/>
          </a:xfrm>
          <a:prstGeom prst="rect">
            <a:avLst/>
          </a:prstGeom>
        </p:spPr>
      </p:pic>
      <p:sp>
        <p:nvSpPr>
          <p:cNvPr id="369" name="文本框 368" descr="{&quot;isTemplate&quot;:true,&quot;type&quot;:&quot;text&quot;}"/>
          <p:cNvSpPr txBox="1"/>
          <p:nvPr/>
        </p:nvSpPr>
        <p:spPr>
          <a:xfrm>
            <a:off x="1178560" y="4592320"/>
            <a:ext cx="4651375" cy="200660"/>
          </a:xfrm>
          <a:prstGeom prst="rect">
            <a:avLst/>
          </a:prstGeom>
        </p:spPr>
        <p:txBody>
          <a:bodyPr wrap="none" lIns="0" tIns="0" rIns="0" bIns="0"/>
          <a:p>
            <a:pPr defTabSz="609600" fontAlgn="base">
              <a:lnSpc>
                <a:spcPct val="100000"/>
              </a:lnSpc>
            </a:pPr>
            <a:r>
              <a:rPr lang="zh-CN" sz="1600" b="1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</a:rPr>
              <a:t>环境秩序</a:t>
            </a:r>
            <a:endParaRPr lang="zh-CN" sz="1600" b="1">
              <a:solidFill>
                <a:srgbClr val="2238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0" name="圆角矩形 369"/>
          <p:cNvSpPr/>
          <p:nvPr/>
        </p:nvSpPr>
        <p:spPr>
          <a:xfrm>
            <a:off x="1178560" y="4915535"/>
            <a:ext cx="724535" cy="222885"/>
          </a:xfrm>
          <a:prstGeom prst="roundRect">
            <a:avLst>
              <a:gd name="adj" fmla="val 16667"/>
            </a:avLst>
          </a:prstGeom>
          <a:solidFill>
            <a:srgbClr val="F4F8FC"/>
          </a:solidFill>
          <a:ln w="12700">
            <a:solidFill>
              <a:srgbClr val="E4EDF5"/>
            </a:solidFill>
            <a:prstDash val="solid"/>
          </a:ln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1" name="文本框 370" descr="{&quot;isTemplate&quot;:true,&quot;type&quot;:&quot;text&quot;}"/>
          <p:cNvSpPr txBox="1"/>
          <p:nvPr/>
        </p:nvSpPr>
        <p:spPr>
          <a:xfrm>
            <a:off x="1254760" y="4937760"/>
            <a:ext cx="648335" cy="156210"/>
          </a:xfrm>
          <a:prstGeom prst="rect">
            <a:avLst/>
          </a:prstGeom>
        </p:spPr>
        <p:txBody>
          <a:bodyPr wrap="none" lIns="0" tIns="0" rIns="0" bIns="0"/>
          <a:p>
            <a:pPr defTabSz="609600" fontAlgn="base">
              <a:lnSpc>
                <a:spcPct val="100000"/>
              </a:lnSpc>
            </a:pPr>
            <a:r>
              <a:rPr lang="zh-CN" sz="1200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</a:rPr>
              <a:t>垃圾乱堆</a:t>
            </a:r>
            <a:endParaRPr lang="zh-CN" sz="1200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2" name="圆角矩形 371"/>
          <p:cNvSpPr/>
          <p:nvPr/>
        </p:nvSpPr>
        <p:spPr>
          <a:xfrm>
            <a:off x="2222500" y="4937760"/>
            <a:ext cx="569595" cy="200660"/>
          </a:xfrm>
          <a:prstGeom prst="roundRect">
            <a:avLst>
              <a:gd name="adj" fmla="val 16667"/>
            </a:avLst>
          </a:prstGeom>
          <a:solidFill>
            <a:srgbClr val="F4F8FC"/>
          </a:solidFill>
          <a:ln w="12700">
            <a:solidFill>
              <a:srgbClr val="E4EDF5"/>
            </a:solidFill>
            <a:prstDash val="solid"/>
          </a:ln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3" name="文本框 372" descr="{&quot;isTemplate&quot;:true,&quot;type&quot;:&quot;text&quot;}"/>
          <p:cNvSpPr txBox="1"/>
          <p:nvPr/>
        </p:nvSpPr>
        <p:spPr>
          <a:xfrm>
            <a:off x="2222500" y="4937760"/>
            <a:ext cx="417830" cy="156210"/>
          </a:xfrm>
          <a:prstGeom prst="rect">
            <a:avLst/>
          </a:prstGeom>
        </p:spPr>
        <p:txBody>
          <a:bodyPr wrap="none" lIns="0" tIns="0" rIns="0" bIns="0"/>
          <a:p>
            <a:pPr defTabSz="609600" fontAlgn="base">
              <a:lnSpc>
                <a:spcPct val="100000"/>
              </a:lnSpc>
            </a:pPr>
            <a:r>
              <a:rPr lang="zh-CN" sz="1200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</a:rPr>
              <a:t>占道经营</a:t>
            </a:r>
            <a:endParaRPr lang="zh-CN" sz="1200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4" name="圆角矩形 373"/>
          <p:cNvSpPr/>
          <p:nvPr/>
        </p:nvSpPr>
        <p:spPr>
          <a:xfrm>
            <a:off x="495300" y="5483225"/>
            <a:ext cx="5543550" cy="902335"/>
          </a:xfrm>
          <a:prstGeom prst="roundRect">
            <a:avLst>
              <a:gd name="adj" fmla="val 9877"/>
            </a:avLst>
          </a:prstGeom>
          <a:solidFill>
            <a:srgbClr val="FFFFFF"/>
          </a:solidFill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5" name="任意多边形 374"/>
          <p:cNvSpPr/>
          <p:nvPr/>
        </p:nvSpPr>
        <p:spPr>
          <a:xfrm>
            <a:off x="495300" y="5483225"/>
            <a:ext cx="5543550" cy="902335"/>
          </a:xfrm>
          <a:custGeom>
            <a:avLst/>
            <a:gdLst/>
            <a:ahLst/>
            <a:cxnLst/>
            <a:pathLst>
              <a:path w="584" h="81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77"/>
                </a:lnTo>
                <a:cubicBezTo>
                  <a:pt x="4" y="79"/>
                  <a:pt x="5" y="81"/>
                  <a:pt x="7" y="81"/>
                </a:cubicBezTo>
                <a:cubicBezTo>
                  <a:pt x="3" y="81"/>
                  <a:pt x="0" y="77"/>
                  <a:pt x="0" y="73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1480CC"/>
          </a:solidFill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6" name="圆角矩形 375"/>
          <p:cNvSpPr/>
          <p:nvPr/>
        </p:nvSpPr>
        <p:spPr>
          <a:xfrm>
            <a:off x="666115" y="5717540"/>
            <a:ext cx="379730" cy="445770"/>
          </a:xfrm>
          <a:prstGeom prst="roundRect">
            <a:avLst>
              <a:gd name="adj" fmla="val 50000"/>
            </a:avLst>
          </a:prstGeom>
          <a:solidFill>
            <a:srgbClr val="E8F3FC"/>
          </a:solidFill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77" name="图片 376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0890" y="5840095"/>
            <a:ext cx="180340" cy="211455"/>
          </a:xfrm>
          <a:prstGeom prst="rect">
            <a:avLst/>
          </a:prstGeom>
        </p:spPr>
      </p:pic>
      <p:sp>
        <p:nvSpPr>
          <p:cNvPr id="378" name="文本框 377" descr="{&quot;isTemplate&quot;:true,&quot;type&quot;:&quot;text&quot;}"/>
          <p:cNvSpPr txBox="1"/>
          <p:nvPr/>
        </p:nvSpPr>
        <p:spPr>
          <a:xfrm>
            <a:off x="1178560" y="5516880"/>
            <a:ext cx="4651375" cy="200660"/>
          </a:xfrm>
          <a:prstGeom prst="rect">
            <a:avLst/>
          </a:prstGeom>
        </p:spPr>
        <p:txBody>
          <a:bodyPr wrap="none" lIns="0" tIns="0" rIns="0" bIns="0"/>
          <a:p>
            <a:pPr defTabSz="609600" fontAlgn="base">
              <a:lnSpc>
                <a:spcPct val="100000"/>
              </a:lnSpc>
            </a:pPr>
            <a:r>
              <a:rPr lang="zh-CN" sz="1600" b="1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</a:rPr>
              <a:t>人员安全</a:t>
            </a:r>
            <a:endParaRPr lang="zh-CN" sz="1600" b="1">
              <a:solidFill>
                <a:srgbClr val="2238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9" name="圆角矩形 378"/>
          <p:cNvSpPr/>
          <p:nvPr/>
        </p:nvSpPr>
        <p:spPr>
          <a:xfrm>
            <a:off x="1178560" y="5962650"/>
            <a:ext cx="723900" cy="200660"/>
          </a:xfrm>
          <a:prstGeom prst="roundRect">
            <a:avLst>
              <a:gd name="adj" fmla="val 16667"/>
            </a:avLst>
          </a:prstGeom>
          <a:solidFill>
            <a:srgbClr val="F4F8FC"/>
          </a:solidFill>
          <a:ln w="12700">
            <a:solidFill>
              <a:srgbClr val="E4EDF5"/>
            </a:solidFill>
            <a:prstDash val="solid"/>
          </a:ln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0" name="文本框 379" descr="{&quot;isTemplate&quot;:true,&quot;type&quot;:&quot;text&quot;}"/>
          <p:cNvSpPr txBox="1"/>
          <p:nvPr/>
        </p:nvSpPr>
        <p:spPr>
          <a:xfrm>
            <a:off x="1236980" y="5979160"/>
            <a:ext cx="607695" cy="156210"/>
          </a:xfrm>
          <a:prstGeom prst="rect">
            <a:avLst/>
          </a:prstGeom>
        </p:spPr>
        <p:txBody>
          <a:bodyPr wrap="none" lIns="0" tIns="0" rIns="0" bIns="0"/>
          <a:p>
            <a:pPr defTabSz="609600" fontAlgn="base">
              <a:lnSpc>
                <a:spcPct val="100000"/>
              </a:lnSpc>
            </a:pPr>
            <a:r>
              <a:rPr lang="zh-CN" sz="1200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</a:rPr>
              <a:t>人员聚集</a:t>
            </a:r>
            <a:endParaRPr lang="zh-CN" sz="1200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1" name="圆角矩形 380"/>
          <p:cNvSpPr/>
          <p:nvPr/>
        </p:nvSpPr>
        <p:spPr>
          <a:xfrm>
            <a:off x="1939925" y="5962650"/>
            <a:ext cx="706755" cy="211455"/>
          </a:xfrm>
          <a:prstGeom prst="roundRect">
            <a:avLst>
              <a:gd name="adj" fmla="val 16667"/>
            </a:avLst>
          </a:prstGeom>
          <a:solidFill>
            <a:srgbClr val="F4F8FC"/>
          </a:solidFill>
          <a:ln w="12700">
            <a:solidFill>
              <a:srgbClr val="E4EDF5"/>
            </a:solidFill>
            <a:prstDash val="solid"/>
          </a:ln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2" name="文本框 381" descr="{&quot;isTemplate&quot;:true,&quot;type&quot;:&quot;text&quot;}"/>
          <p:cNvSpPr txBox="1"/>
          <p:nvPr/>
        </p:nvSpPr>
        <p:spPr>
          <a:xfrm>
            <a:off x="1995805" y="5984875"/>
            <a:ext cx="417830" cy="156210"/>
          </a:xfrm>
          <a:prstGeom prst="rect">
            <a:avLst/>
          </a:prstGeom>
        </p:spPr>
        <p:txBody>
          <a:bodyPr wrap="none" lIns="0" tIns="0" rIns="0" bIns="0"/>
          <a:p>
            <a:pPr defTabSz="609600" fontAlgn="base">
              <a:lnSpc>
                <a:spcPct val="100000"/>
              </a:lnSpc>
            </a:pPr>
            <a:r>
              <a:rPr lang="zh-CN" sz="1200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</a:rPr>
              <a:t>滞留预警</a:t>
            </a:r>
            <a:endParaRPr lang="zh-CN" sz="1200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3" name="圆角矩形 382"/>
          <p:cNvSpPr/>
          <p:nvPr/>
        </p:nvSpPr>
        <p:spPr>
          <a:xfrm>
            <a:off x="6191250" y="3400425"/>
            <a:ext cx="5543550" cy="902335"/>
          </a:xfrm>
          <a:prstGeom prst="roundRect">
            <a:avLst>
              <a:gd name="adj" fmla="val 9877"/>
            </a:avLst>
          </a:prstGeom>
          <a:solidFill>
            <a:srgbClr val="FFFFFF"/>
          </a:solidFill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4" name="任意多边形 383"/>
          <p:cNvSpPr/>
          <p:nvPr/>
        </p:nvSpPr>
        <p:spPr>
          <a:xfrm>
            <a:off x="6191250" y="3400425"/>
            <a:ext cx="5543550" cy="902335"/>
          </a:xfrm>
          <a:custGeom>
            <a:avLst/>
            <a:gdLst/>
            <a:ahLst/>
            <a:cxnLst/>
            <a:pathLst>
              <a:path w="584" h="81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77"/>
                </a:lnTo>
                <a:cubicBezTo>
                  <a:pt x="4" y="79"/>
                  <a:pt x="5" y="81"/>
                  <a:pt x="7" y="81"/>
                </a:cubicBezTo>
                <a:cubicBezTo>
                  <a:pt x="3" y="81"/>
                  <a:pt x="0" y="77"/>
                  <a:pt x="0" y="73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1A9AD8"/>
          </a:solidFill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5" name="圆角矩形 384"/>
          <p:cNvSpPr/>
          <p:nvPr/>
        </p:nvSpPr>
        <p:spPr>
          <a:xfrm>
            <a:off x="6362065" y="3634105"/>
            <a:ext cx="379730" cy="445770"/>
          </a:xfrm>
          <a:prstGeom prst="roundRect">
            <a:avLst>
              <a:gd name="adj" fmla="val 50000"/>
            </a:avLst>
          </a:prstGeom>
          <a:solidFill>
            <a:srgbClr val="E8F3FC"/>
          </a:solidFill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86" name="图片 385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66205" y="3756660"/>
            <a:ext cx="180340" cy="211455"/>
          </a:xfrm>
          <a:prstGeom prst="rect">
            <a:avLst/>
          </a:prstGeom>
        </p:spPr>
      </p:pic>
      <p:sp>
        <p:nvSpPr>
          <p:cNvPr id="387" name="文本框 386" descr="{&quot;isTemplate&quot;:true,&quot;type&quot;:&quot;text&quot;}"/>
          <p:cNvSpPr txBox="1"/>
          <p:nvPr/>
        </p:nvSpPr>
        <p:spPr>
          <a:xfrm>
            <a:off x="6874510" y="3593465"/>
            <a:ext cx="4651375" cy="200660"/>
          </a:xfrm>
          <a:prstGeom prst="rect">
            <a:avLst/>
          </a:prstGeom>
        </p:spPr>
        <p:txBody>
          <a:bodyPr wrap="none" lIns="0" tIns="0" rIns="0" bIns="0"/>
          <a:p>
            <a:pPr defTabSz="609600" fontAlgn="base">
              <a:lnSpc>
                <a:spcPct val="100000"/>
              </a:lnSpc>
            </a:pPr>
            <a:r>
              <a:rPr lang="zh-CN" sz="1600" b="1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</a:rPr>
              <a:t>通行管理</a:t>
            </a:r>
            <a:endParaRPr lang="zh-CN" sz="1600" b="1">
              <a:solidFill>
                <a:srgbClr val="2238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8" name="圆角矩形 387"/>
          <p:cNvSpPr/>
          <p:nvPr/>
        </p:nvSpPr>
        <p:spPr>
          <a:xfrm>
            <a:off x="6874510" y="3879215"/>
            <a:ext cx="770890" cy="200660"/>
          </a:xfrm>
          <a:prstGeom prst="roundRect">
            <a:avLst>
              <a:gd name="adj" fmla="val 16667"/>
            </a:avLst>
          </a:prstGeom>
          <a:solidFill>
            <a:srgbClr val="F4F8FC"/>
          </a:solidFill>
          <a:ln w="12700">
            <a:solidFill>
              <a:srgbClr val="E4EDF5"/>
            </a:solidFill>
            <a:prstDash val="solid"/>
          </a:ln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9" name="文本框 388" descr="{&quot;isTemplate&quot;:true,&quot;type&quot;:&quot;text&quot;}"/>
          <p:cNvSpPr txBox="1"/>
          <p:nvPr/>
        </p:nvSpPr>
        <p:spPr>
          <a:xfrm>
            <a:off x="6949440" y="3888105"/>
            <a:ext cx="607695" cy="169545"/>
          </a:xfrm>
          <a:prstGeom prst="rect">
            <a:avLst/>
          </a:prstGeom>
        </p:spPr>
        <p:txBody>
          <a:bodyPr wrap="none" lIns="0" tIns="0" rIns="0" bIns="0"/>
          <a:p>
            <a:pPr defTabSz="609600" fontAlgn="base">
              <a:lnSpc>
                <a:spcPct val="100000"/>
              </a:lnSpc>
            </a:pPr>
            <a:r>
              <a:rPr lang="zh-CN" sz="1200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</a:rPr>
              <a:t>刷脸通行</a:t>
            </a:r>
            <a:endParaRPr lang="zh-CN" sz="1200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0" name="圆角矩形 389"/>
          <p:cNvSpPr/>
          <p:nvPr/>
        </p:nvSpPr>
        <p:spPr>
          <a:xfrm>
            <a:off x="7724775" y="3879215"/>
            <a:ext cx="706755" cy="211455"/>
          </a:xfrm>
          <a:prstGeom prst="roundRect">
            <a:avLst>
              <a:gd name="adj" fmla="val 16667"/>
            </a:avLst>
          </a:prstGeom>
          <a:solidFill>
            <a:srgbClr val="F4F8FC"/>
          </a:solidFill>
          <a:ln w="12700">
            <a:solidFill>
              <a:srgbClr val="E4EDF5"/>
            </a:solidFill>
            <a:prstDash val="solid"/>
          </a:ln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1" name="文本框 390" descr="{&quot;isTemplate&quot;:true,&quot;type&quot;:&quot;text&quot;}"/>
          <p:cNvSpPr txBox="1"/>
          <p:nvPr/>
        </p:nvSpPr>
        <p:spPr>
          <a:xfrm>
            <a:off x="7727950" y="3901440"/>
            <a:ext cx="649605" cy="178435"/>
          </a:xfrm>
          <a:prstGeom prst="rect">
            <a:avLst/>
          </a:prstGeom>
        </p:spPr>
        <p:txBody>
          <a:bodyPr wrap="none" lIns="0" tIns="0" rIns="0" bIns="0"/>
          <a:p>
            <a:pPr algn="ctr" defTabSz="609600" fontAlgn="base">
              <a:lnSpc>
                <a:spcPct val="100000"/>
              </a:lnSpc>
            </a:pPr>
            <a:r>
              <a:rPr lang="zh-CN" sz="1200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</a:rPr>
              <a:t>访客管理</a:t>
            </a:r>
            <a:endParaRPr lang="zh-CN" sz="1200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3" name="任意多边形 392"/>
          <p:cNvSpPr/>
          <p:nvPr/>
        </p:nvSpPr>
        <p:spPr>
          <a:xfrm>
            <a:off x="6191250" y="4436110"/>
            <a:ext cx="5543550" cy="913130"/>
          </a:xfrm>
          <a:custGeom>
            <a:avLst/>
            <a:gdLst/>
            <a:ahLst/>
            <a:cxnLst/>
            <a:pathLst>
              <a:path w="584" h="82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78"/>
                </a:lnTo>
                <a:cubicBezTo>
                  <a:pt x="4" y="80"/>
                  <a:pt x="5" y="82"/>
                  <a:pt x="7" y="82"/>
                </a:cubicBezTo>
                <a:cubicBezTo>
                  <a:pt x="3" y="82"/>
                  <a:pt x="0" y="78"/>
                  <a:pt x="0" y="74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22AEE4"/>
          </a:solidFill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4" name="圆角矩形 393"/>
          <p:cNvSpPr/>
          <p:nvPr/>
        </p:nvSpPr>
        <p:spPr>
          <a:xfrm>
            <a:off x="6362065" y="4670425"/>
            <a:ext cx="379730" cy="445770"/>
          </a:xfrm>
          <a:prstGeom prst="roundRect">
            <a:avLst>
              <a:gd name="adj" fmla="val 50000"/>
            </a:avLst>
          </a:prstGeom>
          <a:solidFill>
            <a:srgbClr val="E8F3FC"/>
          </a:solidFill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95" name="图片 394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66205" y="4792980"/>
            <a:ext cx="180340" cy="211455"/>
          </a:xfrm>
          <a:prstGeom prst="rect">
            <a:avLst/>
          </a:prstGeom>
        </p:spPr>
      </p:pic>
      <p:sp>
        <p:nvSpPr>
          <p:cNvPr id="396" name="文本框 395" descr="{&quot;isTemplate&quot;:true,&quot;type&quot;:&quot;text&quot;}"/>
          <p:cNvSpPr txBox="1"/>
          <p:nvPr/>
        </p:nvSpPr>
        <p:spPr>
          <a:xfrm>
            <a:off x="6874510" y="4621530"/>
            <a:ext cx="4651375" cy="200660"/>
          </a:xfrm>
          <a:prstGeom prst="rect">
            <a:avLst/>
          </a:prstGeom>
        </p:spPr>
        <p:txBody>
          <a:bodyPr wrap="none" lIns="0" tIns="0" rIns="0" bIns="0"/>
          <a:p>
            <a:pPr defTabSz="609600" fontAlgn="base">
              <a:lnSpc>
                <a:spcPct val="100000"/>
              </a:lnSpc>
            </a:pPr>
            <a:r>
              <a:rPr lang="zh-CN" sz="1600" b="1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</a:rPr>
              <a:t>行为安全</a:t>
            </a:r>
            <a:endParaRPr lang="zh-CN" sz="1600" b="1">
              <a:solidFill>
                <a:srgbClr val="2238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7" name="圆角矩形 396"/>
          <p:cNvSpPr/>
          <p:nvPr/>
        </p:nvSpPr>
        <p:spPr>
          <a:xfrm>
            <a:off x="6874510" y="4915535"/>
            <a:ext cx="702310" cy="222885"/>
          </a:xfrm>
          <a:prstGeom prst="roundRect">
            <a:avLst>
              <a:gd name="adj" fmla="val 16667"/>
            </a:avLst>
          </a:prstGeom>
          <a:solidFill>
            <a:srgbClr val="F4F8FC"/>
          </a:solidFill>
          <a:ln w="12700">
            <a:solidFill>
              <a:srgbClr val="E4EDF5"/>
            </a:solidFill>
            <a:prstDash val="solid"/>
          </a:ln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8" name="文本框 397" descr="{&quot;isTemplate&quot;:true,&quot;type&quot;:&quot;text&quot;}"/>
          <p:cNvSpPr txBox="1"/>
          <p:nvPr/>
        </p:nvSpPr>
        <p:spPr>
          <a:xfrm>
            <a:off x="6950710" y="4937760"/>
            <a:ext cx="417830" cy="156210"/>
          </a:xfrm>
          <a:prstGeom prst="rect">
            <a:avLst/>
          </a:prstGeom>
        </p:spPr>
        <p:txBody>
          <a:bodyPr wrap="none" lIns="0" tIns="0" rIns="0" bIns="0"/>
          <a:p>
            <a:pPr defTabSz="609600" fontAlgn="base">
              <a:lnSpc>
                <a:spcPct val="100000"/>
              </a:lnSpc>
            </a:pPr>
            <a:r>
              <a:rPr lang="zh-CN" sz="1200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</a:rPr>
              <a:t>打架识别</a:t>
            </a:r>
            <a:endParaRPr lang="zh-CN" sz="1200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9" name="圆角矩形 398"/>
          <p:cNvSpPr/>
          <p:nvPr/>
        </p:nvSpPr>
        <p:spPr>
          <a:xfrm>
            <a:off x="7643495" y="4915535"/>
            <a:ext cx="732155" cy="222885"/>
          </a:xfrm>
          <a:prstGeom prst="roundRect">
            <a:avLst>
              <a:gd name="adj" fmla="val 16667"/>
            </a:avLst>
          </a:prstGeom>
          <a:solidFill>
            <a:srgbClr val="F4F8FC"/>
          </a:solidFill>
          <a:ln w="12700">
            <a:solidFill>
              <a:srgbClr val="E4EDF5"/>
            </a:solidFill>
            <a:prstDash val="solid"/>
          </a:ln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0" name="文本框 399" descr="{&quot;isTemplate&quot;:true,&quot;type&quot;:&quot;text&quot;}"/>
          <p:cNvSpPr txBox="1"/>
          <p:nvPr/>
        </p:nvSpPr>
        <p:spPr>
          <a:xfrm>
            <a:off x="7719060" y="4937760"/>
            <a:ext cx="537210" cy="173990"/>
          </a:xfrm>
          <a:prstGeom prst="rect">
            <a:avLst/>
          </a:prstGeom>
        </p:spPr>
        <p:txBody>
          <a:bodyPr wrap="none" lIns="0" tIns="0" rIns="0" bIns="0"/>
          <a:p>
            <a:pPr defTabSz="609600" fontAlgn="base">
              <a:lnSpc>
                <a:spcPct val="100000"/>
              </a:lnSpc>
            </a:pPr>
            <a:r>
              <a:rPr lang="zh-CN" sz="1200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</a:rPr>
              <a:t>尾随检测</a:t>
            </a:r>
            <a:endParaRPr lang="zh-CN" sz="1200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1" name="圆角矩形 400"/>
          <p:cNvSpPr/>
          <p:nvPr/>
        </p:nvSpPr>
        <p:spPr>
          <a:xfrm>
            <a:off x="8498840" y="4915535"/>
            <a:ext cx="819150" cy="201295"/>
          </a:xfrm>
          <a:prstGeom prst="roundRect">
            <a:avLst>
              <a:gd name="adj" fmla="val 16667"/>
            </a:avLst>
          </a:prstGeom>
          <a:solidFill>
            <a:srgbClr val="F4F8FC"/>
          </a:solidFill>
          <a:ln w="12700">
            <a:solidFill>
              <a:srgbClr val="E4EDF5"/>
            </a:solidFill>
            <a:prstDash val="solid"/>
          </a:ln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2" name="文本框 401" descr="{&quot;isTemplate&quot;:true,&quot;type&quot;:&quot;text&quot;}"/>
          <p:cNvSpPr txBox="1"/>
          <p:nvPr/>
        </p:nvSpPr>
        <p:spPr>
          <a:xfrm>
            <a:off x="8575040" y="4937760"/>
            <a:ext cx="742950" cy="200025"/>
          </a:xfrm>
          <a:prstGeom prst="rect">
            <a:avLst/>
          </a:prstGeom>
        </p:spPr>
        <p:txBody>
          <a:bodyPr wrap="none" lIns="0" tIns="0" rIns="0" bIns="0"/>
          <a:p>
            <a:pPr defTabSz="609600" fontAlgn="base">
              <a:lnSpc>
                <a:spcPct val="100000"/>
              </a:lnSpc>
            </a:pPr>
            <a:r>
              <a:rPr lang="zh-CN" sz="1200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</a:rPr>
              <a:t>持械识别</a:t>
            </a:r>
            <a:endParaRPr lang="zh-CN" sz="1200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3" name="圆角矩形 402"/>
          <p:cNvSpPr/>
          <p:nvPr/>
        </p:nvSpPr>
        <p:spPr>
          <a:xfrm>
            <a:off x="6191250" y="5483225"/>
            <a:ext cx="5543550" cy="902335"/>
          </a:xfrm>
          <a:prstGeom prst="roundRect">
            <a:avLst>
              <a:gd name="adj" fmla="val 9877"/>
            </a:avLst>
          </a:prstGeom>
          <a:solidFill>
            <a:srgbClr val="FFFFFF"/>
          </a:solidFill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4" name="任意多边形 403"/>
          <p:cNvSpPr/>
          <p:nvPr/>
        </p:nvSpPr>
        <p:spPr>
          <a:xfrm>
            <a:off x="6191250" y="5483225"/>
            <a:ext cx="5543550" cy="902335"/>
          </a:xfrm>
          <a:custGeom>
            <a:avLst/>
            <a:gdLst/>
            <a:ahLst/>
            <a:cxnLst/>
            <a:pathLst>
              <a:path w="584" h="81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77"/>
                </a:lnTo>
                <a:cubicBezTo>
                  <a:pt x="4" y="79"/>
                  <a:pt x="5" y="81"/>
                  <a:pt x="7" y="81"/>
                </a:cubicBezTo>
                <a:cubicBezTo>
                  <a:pt x="3" y="81"/>
                  <a:pt x="0" y="77"/>
                  <a:pt x="0" y="73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35A9E8"/>
          </a:solidFill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5" name="圆角矩形 404"/>
          <p:cNvSpPr/>
          <p:nvPr/>
        </p:nvSpPr>
        <p:spPr>
          <a:xfrm>
            <a:off x="6362065" y="5717540"/>
            <a:ext cx="379730" cy="445770"/>
          </a:xfrm>
          <a:prstGeom prst="roundRect">
            <a:avLst>
              <a:gd name="adj" fmla="val 50000"/>
            </a:avLst>
          </a:prstGeom>
          <a:solidFill>
            <a:srgbClr val="E8F3FC"/>
          </a:solidFill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06" name="图片 405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66205" y="5840095"/>
            <a:ext cx="180340" cy="211455"/>
          </a:xfrm>
          <a:prstGeom prst="rect">
            <a:avLst/>
          </a:prstGeom>
        </p:spPr>
      </p:pic>
      <p:sp>
        <p:nvSpPr>
          <p:cNvPr id="407" name="文本框 406" descr="{&quot;isTemplate&quot;:true,&quot;type&quot;:&quot;text&quot;}"/>
          <p:cNvSpPr txBox="1"/>
          <p:nvPr/>
        </p:nvSpPr>
        <p:spPr>
          <a:xfrm>
            <a:off x="6874510" y="5668010"/>
            <a:ext cx="4651375" cy="200660"/>
          </a:xfrm>
          <a:prstGeom prst="rect">
            <a:avLst/>
          </a:prstGeom>
        </p:spPr>
        <p:txBody>
          <a:bodyPr wrap="none" lIns="0" tIns="0" rIns="0" bIns="0"/>
          <a:p>
            <a:pPr defTabSz="609600" fontAlgn="base">
              <a:lnSpc>
                <a:spcPct val="100000"/>
              </a:lnSpc>
            </a:pPr>
            <a:r>
              <a:rPr lang="zh-CN" sz="1600" b="1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</a:rPr>
              <a:t>消防辅助</a:t>
            </a:r>
            <a:endParaRPr lang="zh-CN" sz="1600" b="1">
              <a:solidFill>
                <a:srgbClr val="22384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8" name="圆角矩形 407"/>
          <p:cNvSpPr/>
          <p:nvPr/>
        </p:nvSpPr>
        <p:spPr>
          <a:xfrm>
            <a:off x="6874510" y="5969000"/>
            <a:ext cx="769620" cy="194310"/>
          </a:xfrm>
          <a:prstGeom prst="roundRect">
            <a:avLst>
              <a:gd name="adj" fmla="val 16667"/>
            </a:avLst>
          </a:prstGeom>
          <a:solidFill>
            <a:srgbClr val="F4F8FC"/>
          </a:solidFill>
          <a:ln w="12700">
            <a:solidFill>
              <a:srgbClr val="E4EDF5"/>
            </a:solidFill>
            <a:prstDash val="solid"/>
          </a:ln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9" name="文本框 408" descr="{&quot;isTemplate&quot;:true,&quot;type&quot;:&quot;text&quot;}"/>
          <p:cNvSpPr txBox="1"/>
          <p:nvPr/>
        </p:nvSpPr>
        <p:spPr>
          <a:xfrm>
            <a:off x="6950710" y="5979160"/>
            <a:ext cx="626745" cy="161925"/>
          </a:xfrm>
          <a:prstGeom prst="rect">
            <a:avLst/>
          </a:prstGeom>
        </p:spPr>
        <p:txBody>
          <a:bodyPr wrap="none" lIns="0" tIns="0" rIns="0" bIns="0"/>
          <a:p>
            <a:pPr defTabSz="609600" fontAlgn="base">
              <a:lnSpc>
                <a:spcPct val="100000"/>
              </a:lnSpc>
            </a:pPr>
            <a:r>
              <a:rPr lang="zh-CN" sz="1200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</a:rPr>
              <a:t>通道占用</a:t>
            </a:r>
            <a:endParaRPr lang="zh-CN" sz="1200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0" name="圆角矩形 409"/>
          <p:cNvSpPr/>
          <p:nvPr/>
        </p:nvSpPr>
        <p:spPr>
          <a:xfrm>
            <a:off x="7755255" y="5969000"/>
            <a:ext cx="715645" cy="187325"/>
          </a:xfrm>
          <a:prstGeom prst="roundRect">
            <a:avLst>
              <a:gd name="adj" fmla="val 16667"/>
            </a:avLst>
          </a:prstGeom>
          <a:solidFill>
            <a:srgbClr val="F4F8FC"/>
          </a:solidFill>
          <a:ln w="12700">
            <a:solidFill>
              <a:srgbClr val="E4EDF5"/>
            </a:solidFill>
            <a:prstDash val="solid"/>
          </a:ln>
        </p:spPr>
        <p:txBody>
          <a:bodyPr/>
          <a:p>
            <a:pPr defTabSz="609600" fontAlgn="base"/>
            <a:endParaRPr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1" name="文本框 410" descr="{&quot;isTemplate&quot;:true,&quot;type&quot;:&quot;text&quot;}"/>
          <p:cNvSpPr txBox="1"/>
          <p:nvPr/>
        </p:nvSpPr>
        <p:spPr>
          <a:xfrm>
            <a:off x="7807960" y="5988685"/>
            <a:ext cx="524510" cy="145415"/>
          </a:xfrm>
          <a:prstGeom prst="rect">
            <a:avLst/>
          </a:prstGeom>
        </p:spPr>
        <p:txBody>
          <a:bodyPr wrap="none" lIns="0" tIns="0" rIns="0" bIns="0"/>
          <a:p>
            <a:pPr defTabSz="609600" fontAlgn="base">
              <a:lnSpc>
                <a:spcPct val="100000"/>
              </a:lnSpc>
            </a:pPr>
            <a:r>
              <a:rPr lang="zh-CN" sz="1200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</a:rPr>
              <a:t>明火烟雾</a:t>
            </a:r>
            <a:endParaRPr lang="zh-CN" sz="1200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5" name="圆角矩形 414"/>
          <p:cNvSpPr/>
          <p:nvPr/>
        </p:nvSpPr>
        <p:spPr>
          <a:xfrm>
            <a:off x="457200" y="904875"/>
            <a:ext cx="11277600" cy="2343150"/>
          </a:xfrm>
          <a:prstGeom prst="roundRect">
            <a:avLst>
              <a:gd name="adj" fmla="val 4065"/>
            </a:avLst>
          </a:prstGeom>
          <a:solidFill>
            <a:srgbClr val="071233"/>
          </a:solidFill>
        </p:spPr>
        <p:txBody>
          <a:bodyPr/>
          <a:p>
            <a:pPr defTabSz="609600" fontAlgn="base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16" name="图片 415"/>
          <p:cNvPicPr>
            <a:picLocks noChangeAspect="1"/>
          </p:cNvPicPr>
          <p:nvPr/>
        </p:nvPicPr>
        <p:blipFill>
          <a:blip r:embed="rId13"/>
          <a:srcRect t="33412" b="33412"/>
          <a:stretch>
            <a:fillRect/>
          </a:stretch>
        </p:blipFill>
        <p:spPr>
          <a:xfrm>
            <a:off x="457200" y="904875"/>
            <a:ext cx="11277600" cy="2343150"/>
          </a:xfrm>
          <a:custGeom>
            <a:avLst/>
            <a:gdLst/>
            <a:ahLst/>
            <a:cxnLst/>
            <a:pathLst>
              <a:path w="1184" h="246">
                <a:moveTo>
                  <a:pt x="1174" y="0"/>
                </a:moveTo>
                <a:cubicBezTo>
                  <a:pt x="1180" y="0"/>
                  <a:pt x="1184" y="5"/>
                  <a:pt x="1184" y="10"/>
                </a:cubicBezTo>
                <a:lnTo>
                  <a:pt x="1184" y="236"/>
                </a:lnTo>
                <a:cubicBezTo>
                  <a:pt x="1184" y="242"/>
                  <a:pt x="1180" y="246"/>
                  <a:pt x="1174" y="246"/>
                </a:cubicBezTo>
                <a:lnTo>
                  <a:pt x="10" y="246"/>
                </a:lnTo>
                <a:cubicBezTo>
                  <a:pt x="4" y="246"/>
                  <a:pt x="0" y="242"/>
                  <a:pt x="0" y="236"/>
                </a:cubicBezTo>
                <a:lnTo>
                  <a:pt x="0" y="10"/>
                </a:lnTo>
                <a:cubicBezTo>
                  <a:pt x="0" y="4"/>
                  <a:pt x="4" y="0"/>
                  <a:pt x="10" y="0"/>
                </a:cubicBezTo>
                <a:lnTo>
                  <a:pt x="1174" y="0"/>
                </a:lnTo>
                <a:close/>
              </a:path>
            </a:pathLst>
          </a:custGeom>
        </p:spPr>
      </p:pic>
      <p:sp>
        <p:nvSpPr>
          <p:cNvPr id="417" name="任意多边形 416"/>
          <p:cNvSpPr/>
          <p:nvPr/>
        </p:nvSpPr>
        <p:spPr>
          <a:xfrm>
            <a:off x="457200" y="904875"/>
            <a:ext cx="11277600" cy="2343150"/>
          </a:xfrm>
          <a:custGeom>
            <a:avLst/>
            <a:gdLst/>
            <a:ahLst/>
            <a:cxnLst/>
            <a:pathLst>
              <a:path w="1184" h="246">
                <a:moveTo>
                  <a:pt x="1174" y="0"/>
                </a:moveTo>
                <a:cubicBezTo>
                  <a:pt x="1180" y="0"/>
                  <a:pt x="1184" y="5"/>
                  <a:pt x="1184" y="10"/>
                </a:cubicBezTo>
                <a:lnTo>
                  <a:pt x="1184" y="236"/>
                </a:lnTo>
                <a:cubicBezTo>
                  <a:pt x="1184" y="242"/>
                  <a:pt x="1180" y="246"/>
                  <a:pt x="1174" y="246"/>
                </a:cubicBezTo>
                <a:lnTo>
                  <a:pt x="10" y="246"/>
                </a:lnTo>
                <a:cubicBezTo>
                  <a:pt x="4" y="246"/>
                  <a:pt x="0" y="242"/>
                  <a:pt x="0" y="236"/>
                </a:cubicBezTo>
                <a:lnTo>
                  <a:pt x="0" y="10"/>
                </a:lnTo>
                <a:cubicBezTo>
                  <a:pt x="0" y="4"/>
                  <a:pt x="4" y="0"/>
                  <a:pt x="10" y="0"/>
                </a:cubicBezTo>
                <a:lnTo>
                  <a:pt x="1174" y="0"/>
                </a:lnTo>
                <a:close/>
              </a:path>
            </a:pathLst>
          </a:custGeom>
          <a:gradFill>
            <a:gsLst>
              <a:gs pos="0">
                <a:srgbClr val="071233">
                  <a:alpha val="72000"/>
                </a:srgbClr>
              </a:gs>
              <a:gs pos="45000">
                <a:srgbClr val="071233">
                  <a:alpha val="30000"/>
                </a:srgbClr>
              </a:gs>
              <a:gs pos="100000">
                <a:srgbClr val="071233">
                  <a:alpha val="86000"/>
                </a:srgbClr>
              </a:gs>
            </a:gsLst>
            <a:lin ang="5400000" scaled="1"/>
          </a:gradFill>
        </p:spPr>
        <p:txBody>
          <a:bodyPr/>
          <a:p>
            <a:pPr defTabSz="609600" fontAlgn="base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8" name="圆角矩形 417"/>
          <p:cNvSpPr/>
          <p:nvPr/>
        </p:nvSpPr>
        <p:spPr>
          <a:xfrm>
            <a:off x="8610600" y="1114425"/>
            <a:ext cx="1057275" cy="542925"/>
          </a:xfrm>
          <a:prstGeom prst="roundRect">
            <a:avLst>
              <a:gd name="adj" fmla="val 14035"/>
            </a:avLst>
          </a:prstGeom>
          <a:solidFill>
            <a:srgbClr val="071233">
              <a:alpha val="55000"/>
            </a:srgbClr>
          </a:solidFill>
          <a:ln w="12700">
            <a:solidFill>
              <a:srgbClr val="78BEFF">
                <a:alpha val="32000"/>
              </a:srgbClr>
            </a:solidFill>
            <a:prstDash val="solid"/>
          </a:ln>
        </p:spPr>
        <p:txBody>
          <a:bodyPr/>
          <a:p>
            <a:pPr defTabSz="609600" fontAlgn="base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9" name="文本框 418" descr="{&quot;isTemplate&quot;:true,&quot;type&quot;:&quot;text&quot;}"/>
          <p:cNvSpPr txBox="1"/>
          <p:nvPr/>
        </p:nvSpPr>
        <p:spPr>
          <a:xfrm>
            <a:off x="8763000" y="1190625"/>
            <a:ext cx="200025" cy="390525"/>
          </a:xfrm>
          <a:prstGeom prst="rect">
            <a:avLst/>
          </a:prstGeom>
        </p:spPr>
        <p:txBody>
          <a:bodyPr wrap="none" lIns="0" tIns="0" rIns="0" bIns="0"/>
          <a:p>
            <a:pPr defTabSz="609600" fontAlgn="base">
              <a:lnSpc>
                <a:spcPct val="100000"/>
              </a:lnSpc>
            </a:pPr>
            <a:r>
              <a:rPr lang="en-US" sz="3200" b="1">
                <a:solidFill>
                  <a:srgbClr val="FF6E00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endParaRPr lang="en-US" sz="3200" b="1">
              <a:solidFill>
                <a:srgbClr val="FF6E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0" name="文本框 419" descr="{&quot;isTemplate&quot;:true,&quot;type&quot;:&quot;text&quot;}"/>
          <p:cNvSpPr txBox="1"/>
          <p:nvPr/>
        </p:nvSpPr>
        <p:spPr>
          <a:xfrm>
            <a:off x="9039225" y="1400175"/>
            <a:ext cx="476250" cy="180975"/>
          </a:xfrm>
          <a:prstGeom prst="rect">
            <a:avLst/>
          </a:prstGeom>
        </p:spPr>
        <p:txBody>
          <a:bodyPr wrap="none" lIns="0" tIns="0" rIns="0" bIns="28575"/>
          <a:p>
            <a:pPr defTabSz="609600" fontAlgn="base">
              <a:lnSpc>
                <a:spcPct val="100000"/>
              </a:lnSpc>
            </a:pPr>
            <a:r>
              <a:rPr lang="zh-CN" sz="1200">
                <a:solidFill>
                  <a:srgbClr val="CFE6FA"/>
                </a:solidFill>
                <a:latin typeface="微软雅黑" panose="020B0503020204020204" charset="-122"/>
                <a:ea typeface="微软雅黑" panose="020B0503020204020204" charset="-122"/>
              </a:rPr>
              <a:t>大场景簇</a:t>
            </a:r>
            <a:endParaRPr lang="zh-CN" sz="1200">
              <a:solidFill>
                <a:srgbClr val="CFE6F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1" name="圆角矩形 420"/>
          <p:cNvSpPr/>
          <p:nvPr/>
        </p:nvSpPr>
        <p:spPr>
          <a:xfrm>
            <a:off x="9820275" y="1114425"/>
            <a:ext cx="1628775" cy="542925"/>
          </a:xfrm>
          <a:prstGeom prst="roundRect">
            <a:avLst>
              <a:gd name="adj" fmla="val 14035"/>
            </a:avLst>
          </a:prstGeom>
          <a:solidFill>
            <a:srgbClr val="071233">
              <a:alpha val="55000"/>
            </a:srgbClr>
          </a:solidFill>
          <a:ln w="12700">
            <a:solidFill>
              <a:srgbClr val="78BEFF">
                <a:alpha val="32000"/>
              </a:srgbClr>
            </a:solidFill>
            <a:prstDash val="solid"/>
          </a:ln>
        </p:spPr>
        <p:txBody>
          <a:bodyPr/>
          <a:p>
            <a:pPr defTabSz="609600" fontAlgn="base"/>
            <a:endParaRPr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2" name="文本框 421" descr="{&quot;isTemplate&quot;:true,&quot;type&quot;:&quot;text&quot;}"/>
          <p:cNvSpPr txBox="1"/>
          <p:nvPr/>
        </p:nvSpPr>
        <p:spPr>
          <a:xfrm>
            <a:off x="9972675" y="1190625"/>
            <a:ext cx="647700" cy="390525"/>
          </a:xfrm>
          <a:prstGeom prst="rect">
            <a:avLst/>
          </a:prstGeom>
        </p:spPr>
        <p:txBody>
          <a:bodyPr wrap="none" lIns="0" tIns="0" rIns="0" bIns="0"/>
          <a:p>
            <a:pPr defTabSz="609600" fontAlgn="base">
              <a:lnSpc>
                <a:spcPct val="100000"/>
              </a:lnSpc>
            </a:pPr>
            <a:r>
              <a:rPr lang="en-US" sz="3200" b="1">
                <a:solidFill>
                  <a:srgbClr val="6FD8FF"/>
                </a:solidFill>
                <a:latin typeface="微软雅黑" panose="020B0503020204020204" charset="-122"/>
                <a:ea typeface="微软雅黑" panose="020B0503020204020204" charset="-122"/>
              </a:rPr>
              <a:t>50+</a:t>
            </a:r>
            <a:endParaRPr lang="en-US" sz="3200" b="1">
              <a:solidFill>
                <a:srgbClr val="6FD8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3" name="文本框 422" descr="{&quot;isTemplate&quot;:true,&quot;type&quot;:&quot;text&quot;}"/>
          <p:cNvSpPr txBox="1"/>
          <p:nvPr/>
        </p:nvSpPr>
        <p:spPr>
          <a:xfrm>
            <a:off x="10696575" y="1400175"/>
            <a:ext cx="600075" cy="180975"/>
          </a:xfrm>
          <a:prstGeom prst="rect">
            <a:avLst/>
          </a:prstGeom>
        </p:spPr>
        <p:txBody>
          <a:bodyPr wrap="none" lIns="0" tIns="0" rIns="0" bIns="28575"/>
          <a:p>
            <a:pPr defTabSz="609600" fontAlgn="base">
              <a:lnSpc>
                <a:spcPct val="100000"/>
              </a:lnSpc>
            </a:pPr>
            <a:r>
              <a:rPr lang="zh-CN" sz="1200">
                <a:solidFill>
                  <a:srgbClr val="CFE6FA"/>
                </a:solidFill>
                <a:latin typeface="微软雅黑" panose="020B0503020204020204" charset="-122"/>
                <a:ea typeface="微软雅黑" panose="020B0503020204020204" charset="-122"/>
              </a:rPr>
              <a:t>类园区算法</a:t>
            </a:r>
            <a:endParaRPr lang="zh-CN" sz="1200">
              <a:solidFill>
                <a:srgbClr val="CFE6F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4" name="文本框 423" descr="{&quot;isTemplate&quot;:true,&quot;type&quot;:&quot;text&quot;}"/>
          <p:cNvSpPr txBox="1"/>
          <p:nvPr/>
        </p:nvSpPr>
        <p:spPr>
          <a:xfrm>
            <a:off x="666750" y="2045970"/>
            <a:ext cx="4086225" cy="543560"/>
          </a:xfrm>
          <a:prstGeom prst="rect">
            <a:avLst/>
          </a:prstGeom>
        </p:spPr>
        <p:txBody>
          <a:bodyPr wrap="none" lIns="0" tIns="0" rIns="0" bIns="0"/>
          <a:p>
            <a:pPr defTabSz="609600" fontAlgn="base">
              <a:lnSpc>
                <a:spcPct val="100000"/>
              </a:lnSpc>
            </a:pPr>
            <a:r>
              <a:rPr lang="en-US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 </a:t>
            </a:r>
            <a:r>
              <a:rPr lang="zh-CN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个平台，支撑</a:t>
            </a:r>
            <a:r>
              <a:rPr lang="en-US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N </a:t>
            </a:r>
            <a:r>
              <a:rPr lang="zh-CN" sz="2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类园区场景</a:t>
            </a:r>
            <a:endParaRPr lang="zh-CN" sz="2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5" name="文本框 424" descr="{&quot;isTemplate&quot;:true,&quot;type&quot;:&quot;text&quot;}"/>
          <p:cNvSpPr txBox="1"/>
          <p:nvPr/>
        </p:nvSpPr>
        <p:spPr>
          <a:xfrm>
            <a:off x="742950" y="2714625"/>
            <a:ext cx="7334885" cy="343535"/>
          </a:xfrm>
          <a:prstGeom prst="rect">
            <a:avLst/>
          </a:prstGeom>
        </p:spPr>
        <p:txBody>
          <a:bodyPr wrap="none" lIns="0" tIns="0" rIns="0" bIns="0"/>
          <a:p>
            <a:pPr defTabSz="609600" fontAlgn="base">
              <a:lnSpc>
                <a:spcPct val="100000"/>
              </a:lnSpc>
            </a:pPr>
            <a:r>
              <a:rPr lang="zh-CN" sz="1400">
                <a:solidFill>
                  <a:srgbClr val="CFE6FA"/>
                </a:solidFill>
                <a:latin typeface="微软雅黑" panose="020B0503020204020204" charset="-122"/>
                <a:ea typeface="微软雅黑" panose="020B0503020204020204" charset="-122"/>
              </a:rPr>
              <a:t>同一套算法底座与事件中心，从车辆、秩序到人员、通行，一套平台全覆盖</a:t>
            </a:r>
            <a:endParaRPr lang="zh-CN" sz="1400">
              <a:solidFill>
                <a:srgbClr val="CFE6F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 txBox="1"/>
          <p:nvPr/>
        </p:nvSpPr>
        <p:spPr>
          <a:xfrm>
            <a:off x="283845" y="79375"/>
            <a:ext cx="8276590" cy="5524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0" tIns="0" rIns="0" bIns="0" rtlCol="0" anchor="t">
            <a:noAutofit/>
          </a:bodyPr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场景 · 车辆管理：违停识别与车辆进出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57200" y="742950"/>
            <a:ext cx="11277600" cy="12700"/>
          </a:xfrm>
          <a:prstGeom prst="roundRect">
            <a:avLst>
              <a:gd name="adj" fmla="val 0"/>
            </a:avLst>
          </a:prstGeom>
          <a:solidFill>
            <a:srgbClr val="DCE7F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6762750" y="901700"/>
            <a:ext cx="5010150" cy="2032000"/>
          </a:xfrm>
          <a:prstGeom prst="roundRect">
            <a:avLst>
              <a:gd name="adj" fmla="val 3749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14" name="Freeform 14"/>
          <p:cNvSpPr/>
          <p:nvPr/>
        </p:nvSpPr>
        <p:spPr>
          <a:xfrm>
            <a:off x="6762750" y="901700"/>
            <a:ext cx="76200" cy="2032000"/>
          </a:xfrm>
          <a:custGeom>
            <a:avLst/>
            <a:gdLst/>
            <a:ahLst/>
            <a:cxnLst/>
            <a:rect l="l" t="t" r="r" b="b"/>
            <a:pathLst>
              <a:path w="76200" h="2032000">
                <a:moveTo>
                  <a:pt x="76200" y="0"/>
                </a:moveTo>
                <a:cubicBezTo>
                  <a:pt x="57150" y="0"/>
                  <a:pt x="38100" y="19050"/>
                  <a:pt x="38100" y="38100"/>
                </a:cubicBezTo>
                <a:lnTo>
                  <a:pt x="38100" y="1993900"/>
                </a:lnTo>
                <a:cubicBezTo>
                  <a:pt x="38100" y="2012950"/>
                  <a:pt x="47625" y="2032000"/>
                  <a:pt x="66675" y="2032000"/>
                </a:cubicBezTo>
                <a:cubicBezTo>
                  <a:pt x="28575" y="2032000"/>
                  <a:pt x="0" y="1993900"/>
                  <a:pt x="0" y="1955800"/>
                </a:cubicBezTo>
                <a:lnTo>
                  <a:pt x="0" y="76200"/>
                </a:lnTo>
                <a:cubicBezTo>
                  <a:pt x="0" y="38100"/>
                  <a:pt x="28575" y="0"/>
                  <a:pt x="76200" y="0"/>
                </a:cubicBezTo>
                <a:close/>
              </a:path>
            </a:pathLst>
          </a:custGeom>
          <a:solidFill>
            <a:srgbClr val="00A0E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934200" y="1057275"/>
            <a:ext cx="323850" cy="323850"/>
          </a:xfrm>
          <a:prstGeom prst="roundRect">
            <a:avLst>
              <a:gd name="adj" fmla="val 50000"/>
            </a:avLst>
          </a:prstGeom>
          <a:solidFill>
            <a:srgbClr val="E8F3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19925" y="1143000"/>
            <a:ext cx="161925" cy="161925"/>
          </a:xfrm>
          <a:prstGeom prst="rect">
            <a:avLst/>
          </a:prstGeom>
        </p:spPr>
      </p:pic>
      <p:sp>
        <p:nvSpPr>
          <p:cNvPr id="17" name="AutoShape 17"/>
          <p:cNvSpPr txBox="1"/>
          <p:nvPr/>
        </p:nvSpPr>
        <p:spPr>
          <a:xfrm>
            <a:off x="7353300" y="1104900"/>
            <a:ext cx="127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违停识别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934200" y="1498600"/>
            <a:ext cx="698500" cy="228600"/>
          </a:xfrm>
          <a:prstGeom prst="roundRect">
            <a:avLst>
              <a:gd name="adj" fmla="val 16666"/>
            </a:avLst>
          </a:prstGeom>
          <a:solidFill>
            <a:srgbClr val="F4F8FC">
              <a:alpha val="100000"/>
            </a:srgbClr>
          </a:solidFill>
          <a:ln w="12700" cap="flat" cmpd="sng">
            <a:solidFill>
              <a:srgbClr val="E4EDF5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19" name="AutoShape 19"/>
          <p:cNvSpPr txBox="1"/>
          <p:nvPr/>
        </p:nvSpPr>
        <p:spPr>
          <a:xfrm>
            <a:off x="6985000" y="1524000"/>
            <a:ext cx="6096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05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违停检测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747000" y="1498600"/>
            <a:ext cx="698500" cy="228600"/>
          </a:xfrm>
          <a:prstGeom prst="roundRect">
            <a:avLst>
              <a:gd name="adj" fmla="val 16666"/>
            </a:avLst>
          </a:prstGeom>
          <a:solidFill>
            <a:srgbClr val="F4F8FC">
              <a:alpha val="100000"/>
            </a:srgbClr>
          </a:solidFill>
          <a:ln w="12700" cap="flat" cmpd="sng">
            <a:solidFill>
              <a:srgbClr val="E4EDF5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21" name="AutoShape 21"/>
          <p:cNvSpPr txBox="1"/>
          <p:nvPr/>
        </p:nvSpPr>
        <p:spPr>
          <a:xfrm>
            <a:off x="7797800" y="1524000"/>
            <a:ext cx="6096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05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车牌识别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8559800" y="1498600"/>
            <a:ext cx="698500" cy="228600"/>
          </a:xfrm>
          <a:prstGeom prst="roundRect">
            <a:avLst>
              <a:gd name="adj" fmla="val 16666"/>
            </a:avLst>
          </a:prstGeom>
          <a:solidFill>
            <a:srgbClr val="F4F8FC">
              <a:alpha val="100000"/>
            </a:srgbClr>
          </a:solidFill>
          <a:ln w="12700" cap="flat" cmpd="sng">
            <a:solidFill>
              <a:srgbClr val="E4EDF5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23" name="AutoShape 23"/>
          <p:cNvSpPr txBox="1"/>
          <p:nvPr/>
        </p:nvSpPr>
        <p:spPr>
          <a:xfrm>
            <a:off x="8610600" y="1524000"/>
            <a:ext cx="6096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05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目标跟踪</a:t>
            </a:r>
            <a:endParaRPr lang="en-US" sz="1100"/>
          </a:p>
        </p:txBody>
      </p:sp>
      <p:sp>
        <p:nvSpPr>
          <p:cNvPr id="24" name="AutoShape 24"/>
          <p:cNvSpPr txBox="1"/>
          <p:nvPr/>
        </p:nvSpPr>
        <p:spPr>
          <a:xfrm>
            <a:off x="6934200" y="1841500"/>
            <a:ext cx="462915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>
            <a:normAutofit fontScale="77500"/>
          </a:bodyPr>
          <a:lstStyle/>
          <a:p>
            <a:pPr marL="0" indent="0" algn="l" defTabSz="609600">
              <a:lnSpc>
                <a:spcPct val="158000"/>
              </a:lnSpc>
              <a:defRPr/>
            </a:pPr>
            <a:r>
              <a:rPr lang="en-US" sz="140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在消防通道、主干道、卸货区等位置划定禁停区域并设置停留阈值，车辆超时停留自动抓拍留证，同步语音喊话与短信提醒车主，避免"人等车走"。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762750" y="3009900"/>
            <a:ext cx="5010150" cy="2032000"/>
          </a:xfrm>
          <a:prstGeom prst="roundRect">
            <a:avLst>
              <a:gd name="adj" fmla="val 3749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26" name="Freeform 26"/>
          <p:cNvSpPr/>
          <p:nvPr/>
        </p:nvSpPr>
        <p:spPr>
          <a:xfrm>
            <a:off x="6762750" y="3009900"/>
            <a:ext cx="76200" cy="2032000"/>
          </a:xfrm>
          <a:custGeom>
            <a:avLst/>
            <a:gdLst/>
            <a:ahLst/>
            <a:cxnLst/>
            <a:rect l="l" t="t" r="r" b="b"/>
            <a:pathLst>
              <a:path w="76200" h="2032000">
                <a:moveTo>
                  <a:pt x="76200" y="0"/>
                </a:moveTo>
                <a:cubicBezTo>
                  <a:pt x="57150" y="0"/>
                  <a:pt x="38100" y="19050"/>
                  <a:pt x="38100" y="38100"/>
                </a:cubicBezTo>
                <a:lnTo>
                  <a:pt x="38100" y="1993900"/>
                </a:lnTo>
                <a:cubicBezTo>
                  <a:pt x="38100" y="2012950"/>
                  <a:pt x="47625" y="2032000"/>
                  <a:pt x="66675" y="2032000"/>
                </a:cubicBezTo>
                <a:cubicBezTo>
                  <a:pt x="28575" y="2032000"/>
                  <a:pt x="0" y="1993900"/>
                  <a:pt x="0" y="1955800"/>
                </a:cubicBezTo>
                <a:lnTo>
                  <a:pt x="0" y="76200"/>
                </a:lnTo>
                <a:cubicBezTo>
                  <a:pt x="0" y="38100"/>
                  <a:pt x="28575" y="0"/>
                  <a:pt x="76200" y="0"/>
                </a:cubicBezTo>
                <a:close/>
              </a:path>
            </a:pathLst>
          </a:custGeom>
          <a:solidFill>
            <a:srgbClr val="00A0E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27" name="AutoShape 27"/>
          <p:cNvSpPr/>
          <p:nvPr/>
        </p:nvSpPr>
        <p:spPr>
          <a:xfrm>
            <a:off x="6934200" y="3073400"/>
            <a:ext cx="323850" cy="323850"/>
          </a:xfrm>
          <a:prstGeom prst="roundRect">
            <a:avLst>
              <a:gd name="adj" fmla="val 50000"/>
            </a:avLst>
          </a:prstGeom>
          <a:solidFill>
            <a:srgbClr val="E8F3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19925" y="3159125"/>
            <a:ext cx="161925" cy="161925"/>
          </a:xfrm>
          <a:prstGeom prst="rect">
            <a:avLst/>
          </a:prstGeom>
        </p:spPr>
      </p:pic>
      <p:sp>
        <p:nvSpPr>
          <p:cNvPr id="29" name="AutoShape 29"/>
          <p:cNvSpPr txBox="1"/>
          <p:nvPr/>
        </p:nvSpPr>
        <p:spPr>
          <a:xfrm>
            <a:off x="7353300" y="3048000"/>
            <a:ext cx="203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车辆进出 / 道闸管理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6934200" y="3403600"/>
            <a:ext cx="698500" cy="228600"/>
          </a:xfrm>
          <a:prstGeom prst="roundRect">
            <a:avLst>
              <a:gd name="adj" fmla="val 16666"/>
            </a:avLst>
          </a:prstGeom>
          <a:solidFill>
            <a:srgbClr val="F4F8FC">
              <a:alpha val="100000"/>
            </a:srgbClr>
          </a:solidFill>
          <a:ln w="12700" cap="flat" cmpd="sng">
            <a:solidFill>
              <a:srgbClr val="E4EDF5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31" name="AutoShape 31"/>
          <p:cNvSpPr txBox="1"/>
          <p:nvPr/>
        </p:nvSpPr>
        <p:spPr>
          <a:xfrm>
            <a:off x="6985000" y="3429000"/>
            <a:ext cx="6096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05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车牌识别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7747000" y="3403600"/>
            <a:ext cx="698500" cy="228600"/>
          </a:xfrm>
          <a:prstGeom prst="roundRect">
            <a:avLst>
              <a:gd name="adj" fmla="val 16666"/>
            </a:avLst>
          </a:prstGeom>
          <a:solidFill>
            <a:srgbClr val="F4F8FC">
              <a:alpha val="100000"/>
            </a:srgbClr>
          </a:solidFill>
          <a:ln w="12700" cap="flat" cmpd="sng">
            <a:solidFill>
              <a:srgbClr val="E4EDF5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33" name="AutoShape 33"/>
          <p:cNvSpPr txBox="1"/>
          <p:nvPr/>
        </p:nvSpPr>
        <p:spPr>
          <a:xfrm>
            <a:off x="7797800" y="3429000"/>
            <a:ext cx="6096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05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车辆属性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8559800" y="3403600"/>
            <a:ext cx="698500" cy="228600"/>
          </a:xfrm>
          <a:prstGeom prst="roundRect">
            <a:avLst>
              <a:gd name="adj" fmla="val 16666"/>
            </a:avLst>
          </a:prstGeom>
          <a:solidFill>
            <a:srgbClr val="F4F8FC">
              <a:alpha val="100000"/>
            </a:srgbClr>
          </a:solidFill>
          <a:ln w="12700" cap="flat" cmpd="sng">
            <a:solidFill>
              <a:srgbClr val="E4EDF5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35" name="AutoShape 35"/>
          <p:cNvSpPr txBox="1"/>
          <p:nvPr/>
        </p:nvSpPr>
        <p:spPr>
          <a:xfrm>
            <a:off x="8610600" y="3429000"/>
            <a:ext cx="6096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05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道闸联动</a:t>
            </a:r>
            <a:endParaRPr lang="en-US" sz="1100"/>
          </a:p>
        </p:txBody>
      </p:sp>
      <p:sp>
        <p:nvSpPr>
          <p:cNvPr id="36" name="AutoShape 36"/>
          <p:cNvSpPr txBox="1"/>
          <p:nvPr/>
        </p:nvSpPr>
        <p:spPr>
          <a:xfrm>
            <a:off x="6934200" y="3657600"/>
            <a:ext cx="462915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>
            <a:normAutofit fontScale="92500"/>
          </a:bodyPr>
          <a:lstStyle/>
          <a:p>
            <a:pPr marL="0" indent="0" algn="l" defTabSz="609600">
              <a:lnSpc>
                <a:spcPct val="158000"/>
              </a:lnSpc>
              <a:defRPr/>
            </a:pPr>
            <a:r>
              <a:rPr lang="en-US" sz="140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车牌识别联动道闸自动放行，固定车辆无感通行；访客车辆预约后按时段放行，黑名单与异常车辆实时告警并完整留档。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6762750" y="5105400"/>
            <a:ext cx="5010150" cy="1397000"/>
          </a:xfrm>
          <a:prstGeom prst="roundRect">
            <a:avLst>
              <a:gd name="adj" fmla="val 5454"/>
            </a:avLst>
          </a:prstGeom>
          <a:solidFill>
            <a:srgbClr val="F4F8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38" name="Freeform 38"/>
          <p:cNvSpPr/>
          <p:nvPr/>
        </p:nvSpPr>
        <p:spPr>
          <a:xfrm>
            <a:off x="6762750" y="5105400"/>
            <a:ext cx="76200" cy="1397000"/>
          </a:xfrm>
          <a:custGeom>
            <a:avLst/>
            <a:gdLst/>
            <a:ahLst/>
            <a:cxnLst/>
            <a:rect l="l" t="t" r="r" b="b"/>
            <a:pathLst>
              <a:path w="76200" h="1397000">
                <a:moveTo>
                  <a:pt x="76200" y="0"/>
                </a:moveTo>
                <a:cubicBezTo>
                  <a:pt x="57150" y="0"/>
                  <a:pt x="38100" y="19050"/>
                  <a:pt x="38100" y="38100"/>
                </a:cubicBezTo>
                <a:lnTo>
                  <a:pt x="38100" y="1358900"/>
                </a:lnTo>
                <a:cubicBezTo>
                  <a:pt x="38100" y="1377950"/>
                  <a:pt x="47625" y="1397000"/>
                  <a:pt x="66675" y="1397000"/>
                </a:cubicBezTo>
                <a:cubicBezTo>
                  <a:pt x="28575" y="1397000"/>
                  <a:pt x="0" y="1358900"/>
                  <a:pt x="0" y="1320800"/>
                </a:cubicBezTo>
                <a:lnTo>
                  <a:pt x="0" y="76200"/>
                </a:lnTo>
                <a:cubicBezTo>
                  <a:pt x="0" y="38100"/>
                  <a:pt x="28575" y="0"/>
                  <a:pt x="76200" y="0"/>
                </a:cubicBezTo>
                <a:close/>
              </a:path>
            </a:pathLst>
          </a:custGeom>
          <a:solidFill>
            <a:srgbClr val="FF6E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39" name="AutoShape 39"/>
          <p:cNvSpPr txBox="1"/>
          <p:nvPr/>
        </p:nvSpPr>
        <p:spPr>
          <a:xfrm>
            <a:off x="6934200" y="5232400"/>
            <a:ext cx="462915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300" b="1" i="0" u="none" strike="noStrike" spc="75">
                <a:solidFill>
                  <a:srgbClr val="FF6E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场景价值</a:t>
            </a:r>
            <a:endParaRPr lang="en-US" sz="1100"/>
          </a:p>
        </p:txBody>
      </p:sp>
      <p:sp>
        <p:nvSpPr>
          <p:cNvPr id="40" name="AutoShape 40"/>
          <p:cNvSpPr txBox="1"/>
          <p:nvPr/>
        </p:nvSpPr>
        <p:spPr>
          <a:xfrm>
            <a:off x="6934200" y="5524500"/>
            <a:ext cx="462915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609600">
              <a:lnSpc>
                <a:spcPct val="167000"/>
              </a:lnSpc>
              <a:defRPr/>
            </a:pPr>
            <a:r>
              <a:rPr lang="en-US" sz="1200" b="1" i="0" u="none" strike="noStrike">
                <a:solidFill>
                  <a:srgbClr val="0072B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通行效率：</a:t>
            </a:r>
            <a:r>
              <a:rPr lang="en-US" sz="1200" b="0" i="0" u="none" strike="noStrike">
                <a:solidFill>
                  <a:srgbClr val="3349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固定车辆免停车自动放行，高峰期闸口不再排队。</a:t>
            </a:r>
            <a:endParaRPr lang="en-US" sz="1200" b="0" i="0" u="none" strike="noStrike">
              <a:solidFill>
                <a:srgbClr val="3349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1" name="AutoShape 41"/>
          <p:cNvSpPr txBox="1"/>
          <p:nvPr/>
        </p:nvSpPr>
        <p:spPr>
          <a:xfrm>
            <a:off x="6934200" y="5905500"/>
            <a:ext cx="462915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609600">
              <a:lnSpc>
                <a:spcPct val="167000"/>
              </a:lnSpc>
              <a:defRPr/>
            </a:pPr>
            <a:r>
              <a:rPr lang="en-US" sz="1200" b="1" i="0" u="none" strike="noStrike">
                <a:solidFill>
                  <a:srgbClr val="0072B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停车秩序：</a:t>
            </a:r>
            <a:r>
              <a:rPr lang="en-US" sz="1200" b="0" i="0" u="none" strike="noStrike">
                <a:solidFill>
                  <a:srgbClr val="3349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违停从"事后巡查"变为"即时发现"，消防通道保持畅通。</a:t>
            </a:r>
            <a:endParaRPr lang="en-US" sz="1200" b="0" i="0" u="none" strike="noStrike">
              <a:solidFill>
                <a:srgbClr val="3349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57200" y="904875"/>
            <a:ext cx="6096000" cy="5517515"/>
            <a:chOff x="720" y="1425"/>
            <a:chExt cx="9600" cy="7995"/>
          </a:xfrm>
        </p:grpSpPr>
        <p:sp>
          <p:nvSpPr>
            <p:cNvPr id="5" name="AutoShape 5"/>
            <p:cNvSpPr/>
            <p:nvPr/>
          </p:nvSpPr>
          <p:spPr>
            <a:xfrm>
              <a:off x="720" y="7980"/>
              <a:ext cx="4710" cy="1440"/>
            </a:xfrm>
            <a:prstGeom prst="roundRect">
              <a:avLst>
                <a:gd name="adj" fmla="val 8333"/>
              </a:avLst>
            </a:prstGeom>
            <a:solidFill>
              <a:srgbClr val="F4F8FC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91440" tIns="45720" rIns="91440" bIns="45720" rtlCol="0" anchor="t" anchorCtr="0"/>
            <a:lstStyle/>
            <a:p>
              <a:pPr algn="l">
                <a:defRPr/>
              </a:pPr>
            </a:p>
          </p:txBody>
        </p:sp>
        <p:sp>
          <p:nvSpPr>
            <p:cNvPr id="6" name="Freeform 6"/>
            <p:cNvSpPr/>
            <p:nvPr/>
          </p:nvSpPr>
          <p:spPr>
            <a:xfrm>
              <a:off x="720" y="7980"/>
              <a:ext cx="4710" cy="105"/>
            </a:xfrm>
            <a:custGeom>
              <a:avLst/>
              <a:gdLst/>
              <a:ahLst/>
              <a:cxnLst/>
              <a:rect l="l" t="t" r="r" b="b"/>
              <a:pathLst>
                <a:path w="2990850" h="66675">
                  <a:moveTo>
                    <a:pt x="2914650" y="0"/>
                  </a:moveTo>
                  <a:cubicBezTo>
                    <a:pt x="2952750" y="0"/>
                    <a:pt x="2981325" y="28575"/>
                    <a:pt x="2990850" y="66675"/>
                  </a:cubicBezTo>
                  <a:cubicBezTo>
                    <a:pt x="2981325" y="38100"/>
                    <a:pt x="2962275" y="28575"/>
                    <a:pt x="2943225" y="28575"/>
                  </a:cubicBezTo>
                  <a:lnTo>
                    <a:pt x="47625" y="28575"/>
                  </a:lnTo>
                  <a:cubicBezTo>
                    <a:pt x="28575" y="28575"/>
                    <a:pt x="9525" y="47625"/>
                    <a:pt x="0" y="66675"/>
                  </a:cubicBezTo>
                  <a:cubicBezTo>
                    <a:pt x="9525" y="28575"/>
                    <a:pt x="38100" y="0"/>
                    <a:pt x="76200" y="0"/>
                  </a:cubicBezTo>
                  <a:lnTo>
                    <a:pt x="2914650" y="0"/>
                  </a:lnTo>
                  <a:close/>
                </a:path>
              </a:pathLst>
            </a:custGeom>
            <a:solidFill>
              <a:srgbClr val="00A0E9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91440" tIns="45720" rIns="91440" bIns="45720" rtlCol="0" anchor="t" anchorCtr="0"/>
            <a:lstStyle/>
            <a:p>
              <a:pPr algn="l">
                <a:defRPr/>
              </a:pPr>
            </a:p>
          </p:txBody>
        </p:sp>
        <p:sp>
          <p:nvSpPr>
            <p:cNvPr id="7" name="AutoShape 7"/>
            <p:cNvSpPr txBox="1"/>
            <p:nvPr/>
          </p:nvSpPr>
          <p:spPr>
            <a:xfrm>
              <a:off x="990" y="8415"/>
              <a:ext cx="900" cy="540"/>
            </a:xfrm>
            <a:prstGeom prst="rect">
              <a:avLst/>
            </a:prstGeom>
            <a:noFill/>
            <a:ln w="12700">
              <a:noFill/>
              <a:prstDash val="solid"/>
            </a:ln>
          </p:spPr>
          <p:txBody>
            <a:bodyPr wrap="none" lIns="0" tIns="0" rIns="0" bIns="0" rtlCol="0" anchor="t">
              <a:noAutofit/>
            </a:bodyPr>
            <a:lstStyle/>
            <a:p>
              <a:pPr marL="0" indent="0" algn="l" defTabSz="609600">
                <a:lnSpc>
                  <a:spcPct val="100000"/>
                </a:lnSpc>
                <a:defRPr/>
              </a:pPr>
              <a:r>
                <a:rPr lang="en-US" sz="2250" b="1" i="0" u="none" strike="noStrike">
                  <a:solidFill>
                    <a:srgbClr val="00A0E9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秒级</a:t>
              </a:r>
              <a:endParaRPr lang="en-US" sz="1100"/>
            </a:p>
          </p:txBody>
        </p:sp>
        <p:sp>
          <p:nvSpPr>
            <p:cNvPr id="8" name="AutoShape 8"/>
            <p:cNvSpPr txBox="1"/>
            <p:nvPr/>
          </p:nvSpPr>
          <p:spPr>
            <a:xfrm>
              <a:off x="2070" y="8300"/>
              <a:ext cx="1000" cy="8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none" lIns="0" tIns="0" rIns="0" bIns="0" rtlCol="0" anchor="t" anchorCtr="0"/>
            <a:lstStyle/>
            <a:p>
              <a:pPr marL="0" indent="0" algn="l" defTabSz="609600">
                <a:lnSpc>
                  <a:spcPct val="142000"/>
                </a:lnSpc>
                <a:defRPr/>
              </a:pPr>
              <a:r>
                <a:rPr lang="en-US" sz="1100" b="0" i="0" u="none" strike="noStrike">
                  <a:solidFill>
                    <a:srgbClr val="5A6B7D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事件产生</a:t>
              </a:r>
              <a:endParaRPr lang="en-US" sz="1100"/>
            </a:p>
            <a:p>
              <a:pPr marL="0" indent="0" algn="l" defTabSz="609600">
                <a:lnSpc>
                  <a:spcPct val="142000"/>
                </a:lnSpc>
              </a:pPr>
              <a:r>
                <a:rPr lang="en-US" sz="1100" b="0" i="0" u="none" strike="noStrike">
                  <a:solidFill>
                    <a:srgbClr val="5A6B7D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与推送</a:t>
              </a:r>
              <a:endParaRPr lang="en-US" sz="110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9" name="AutoShape 9"/>
            <p:cNvSpPr/>
            <p:nvPr/>
          </p:nvSpPr>
          <p:spPr>
            <a:xfrm>
              <a:off x="5610" y="7980"/>
              <a:ext cx="4710" cy="1440"/>
            </a:xfrm>
            <a:prstGeom prst="roundRect">
              <a:avLst>
                <a:gd name="adj" fmla="val 8333"/>
              </a:avLst>
            </a:prstGeom>
            <a:solidFill>
              <a:srgbClr val="F4F8FC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91440" tIns="45720" rIns="91440" bIns="45720" rtlCol="0" anchor="t" anchorCtr="0"/>
            <a:lstStyle/>
            <a:p>
              <a:pPr algn="l">
                <a:defRPr/>
              </a:pPr>
            </a:p>
          </p:txBody>
        </p:sp>
        <p:sp>
          <p:nvSpPr>
            <p:cNvPr id="10" name="Freeform 10"/>
            <p:cNvSpPr/>
            <p:nvPr/>
          </p:nvSpPr>
          <p:spPr>
            <a:xfrm>
              <a:off x="5610" y="7980"/>
              <a:ext cx="4710" cy="105"/>
            </a:xfrm>
            <a:custGeom>
              <a:avLst/>
              <a:gdLst/>
              <a:ahLst/>
              <a:cxnLst/>
              <a:rect l="l" t="t" r="r" b="b"/>
              <a:pathLst>
                <a:path w="2990850" h="66675">
                  <a:moveTo>
                    <a:pt x="2914650" y="0"/>
                  </a:moveTo>
                  <a:cubicBezTo>
                    <a:pt x="2952750" y="0"/>
                    <a:pt x="2981325" y="28575"/>
                    <a:pt x="2990850" y="66675"/>
                  </a:cubicBezTo>
                  <a:cubicBezTo>
                    <a:pt x="2981325" y="38100"/>
                    <a:pt x="2962275" y="28575"/>
                    <a:pt x="2943225" y="28575"/>
                  </a:cubicBezTo>
                  <a:lnTo>
                    <a:pt x="47625" y="28575"/>
                  </a:lnTo>
                  <a:cubicBezTo>
                    <a:pt x="28575" y="28575"/>
                    <a:pt x="9525" y="47625"/>
                    <a:pt x="0" y="66675"/>
                  </a:cubicBezTo>
                  <a:cubicBezTo>
                    <a:pt x="9525" y="28575"/>
                    <a:pt x="38100" y="0"/>
                    <a:pt x="76200" y="0"/>
                  </a:cubicBezTo>
                  <a:lnTo>
                    <a:pt x="2914650" y="0"/>
                  </a:lnTo>
                  <a:close/>
                </a:path>
              </a:pathLst>
            </a:custGeom>
            <a:solidFill>
              <a:srgbClr val="00A0E9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91440" tIns="45720" rIns="91440" bIns="45720" rtlCol="0" anchor="t" anchorCtr="0"/>
            <a:lstStyle/>
            <a:p>
              <a:pPr algn="l">
                <a:defRPr/>
              </a:pPr>
            </a:p>
          </p:txBody>
        </p:sp>
        <p:sp>
          <p:nvSpPr>
            <p:cNvPr id="11" name="AutoShape 11"/>
            <p:cNvSpPr txBox="1"/>
            <p:nvPr/>
          </p:nvSpPr>
          <p:spPr>
            <a:xfrm>
              <a:off x="5880" y="8415"/>
              <a:ext cx="1185" cy="540"/>
            </a:xfrm>
            <a:prstGeom prst="rect">
              <a:avLst/>
            </a:prstGeom>
            <a:noFill/>
            <a:ln w="12700">
              <a:noFill/>
              <a:prstDash val="solid"/>
            </a:ln>
          </p:spPr>
          <p:txBody>
            <a:bodyPr wrap="none" lIns="0" tIns="0" rIns="0" bIns="0" rtlCol="0" anchor="t">
              <a:noAutofit/>
            </a:bodyPr>
            <a:lstStyle/>
            <a:p>
              <a:pPr marL="0" indent="0" algn="l" defTabSz="609600">
                <a:lnSpc>
                  <a:spcPct val="100000"/>
                </a:lnSpc>
                <a:defRPr/>
              </a:pPr>
              <a:r>
                <a:rPr lang="en-US" sz="2250" b="1" i="0" u="none" strike="noStrike">
                  <a:solidFill>
                    <a:srgbClr val="00A0E9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7×24</a:t>
              </a:r>
              <a:endParaRPr lang="en-US" sz="1100"/>
            </a:p>
          </p:txBody>
        </p:sp>
        <p:sp>
          <p:nvSpPr>
            <p:cNvPr id="12" name="AutoShape 12"/>
            <p:cNvSpPr txBox="1"/>
            <p:nvPr/>
          </p:nvSpPr>
          <p:spPr>
            <a:xfrm>
              <a:off x="7245" y="8300"/>
              <a:ext cx="1000" cy="8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none" lIns="0" tIns="0" rIns="0" bIns="0" rtlCol="0" anchor="t" anchorCtr="0"/>
            <a:lstStyle/>
            <a:p>
              <a:pPr marL="0" indent="0" algn="l" defTabSz="609600">
                <a:lnSpc>
                  <a:spcPct val="142000"/>
                </a:lnSpc>
                <a:defRPr/>
              </a:pPr>
              <a:r>
                <a:rPr lang="en-US" sz="1100" b="0" i="0" u="none" strike="noStrike">
                  <a:solidFill>
                    <a:srgbClr val="5A6B7D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全时段</a:t>
              </a:r>
              <a:endParaRPr lang="en-US" sz="1100"/>
            </a:p>
            <a:p>
              <a:pPr marL="0" indent="0" algn="l" defTabSz="609600">
                <a:lnSpc>
                  <a:spcPct val="142000"/>
                </a:lnSpc>
              </a:pPr>
              <a:r>
                <a:rPr lang="en-US" sz="1100" b="0" i="0" u="none" strike="noStrike">
                  <a:solidFill>
                    <a:srgbClr val="5A6B7D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自动值守</a:t>
              </a:r>
              <a:endParaRPr lang="en-US" sz="110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45" name="AutoShape 45"/>
            <p:cNvSpPr/>
            <p:nvPr/>
          </p:nvSpPr>
          <p:spPr>
            <a:xfrm>
              <a:off x="720" y="1425"/>
              <a:ext cx="9600" cy="6300"/>
            </a:xfrm>
            <a:prstGeom prst="roundRect">
              <a:avLst>
                <a:gd name="adj" fmla="val 2381"/>
              </a:avLst>
            </a:prstGeom>
            <a:solidFill>
              <a:srgbClr val="071233">
                <a:alpha val="100000"/>
              </a:srgbClr>
            </a:solidFill>
            <a:ln w="12700" cap="flat" cmpd="sng">
              <a:solidFill>
                <a:srgbClr val="DCE7F2">
                  <a:alpha val="100000"/>
                </a:srgbClr>
              </a:solidFill>
              <a:prstDash val="solid"/>
              <a:miter lim="1000000"/>
            </a:ln>
          </p:spPr>
          <p:txBody>
            <a:bodyPr vert="horz" wrap="square" lIns="91440" tIns="45720" rIns="91440" bIns="45720" rtlCol="0" anchor="t" anchorCtr="0"/>
            <a:lstStyle/>
            <a:p>
              <a:pPr algn="l">
                <a:defRPr/>
              </a:pPr>
            </a:p>
          </p:txBody>
        </p:sp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5"/>
            <a:srcRect l="2280" r="2280"/>
            <a:stretch>
              <a:fillRect/>
            </a:stretch>
          </p:blipFill>
          <p:spPr>
            <a:xfrm>
              <a:off x="720" y="1425"/>
              <a:ext cx="9600" cy="6300"/>
            </a:xfrm>
            <a:prstGeom prst="rect">
              <a:avLst/>
            </a:prstGeom>
            <a:noFill/>
            <a:ln w="25400" cap="flat" cmpd="sng">
              <a:noFill/>
              <a:prstDash val="solid"/>
              <a:round/>
            </a:ln>
          </p:spPr>
        </p:pic>
        <p:sp>
          <p:nvSpPr>
            <p:cNvPr id="47" name="Freeform 47"/>
            <p:cNvSpPr/>
            <p:nvPr/>
          </p:nvSpPr>
          <p:spPr>
            <a:xfrm>
              <a:off x="720" y="1425"/>
              <a:ext cx="9600" cy="6300"/>
            </a:xfrm>
            <a:custGeom>
              <a:avLst/>
              <a:gdLst/>
              <a:ahLst/>
              <a:cxnLst/>
              <a:rect l="l" t="t" r="r" b="b"/>
              <a:pathLst>
                <a:path w="6096000" h="4000500">
                  <a:moveTo>
                    <a:pt x="6000750" y="0"/>
                  </a:moveTo>
                  <a:cubicBezTo>
                    <a:pt x="6057900" y="0"/>
                    <a:pt x="6096000" y="47625"/>
                    <a:pt x="6096000" y="95250"/>
                  </a:cubicBezTo>
                  <a:lnTo>
                    <a:pt x="6096000" y="3905250"/>
                  </a:lnTo>
                  <a:cubicBezTo>
                    <a:pt x="6096000" y="3962400"/>
                    <a:pt x="6057900" y="4000500"/>
                    <a:pt x="6000750" y="4000500"/>
                  </a:cubicBezTo>
                  <a:lnTo>
                    <a:pt x="95250" y="4000500"/>
                  </a:lnTo>
                  <a:cubicBezTo>
                    <a:pt x="38100" y="4000500"/>
                    <a:pt x="0" y="3962400"/>
                    <a:pt x="0" y="3905250"/>
                  </a:cubicBezTo>
                  <a:lnTo>
                    <a:pt x="0" y="95250"/>
                  </a:lnTo>
                  <a:cubicBezTo>
                    <a:pt x="0" y="38100"/>
                    <a:pt x="38100" y="0"/>
                    <a:pt x="95250" y="0"/>
                  </a:cubicBezTo>
                  <a:lnTo>
                    <a:pt x="6000750" y="0"/>
                  </a:lnTo>
                  <a:close/>
                </a:path>
              </a:pathLst>
            </a:custGeom>
            <a:gradFill rotWithShape="1">
              <a:gsLst>
                <a:gs pos="0">
                  <a:srgbClr val="071233">
                    <a:alpha val="30000"/>
                  </a:srgbClr>
                </a:gs>
                <a:gs pos="40000">
                  <a:srgbClr val="071233">
                    <a:alpha val="0"/>
                  </a:srgbClr>
                </a:gs>
                <a:gs pos="100000">
                  <a:srgbClr val="071233">
                    <a:alpha val="80000"/>
                  </a:srgbClr>
                </a:gs>
              </a:gsLst>
              <a:lin ang="5400000"/>
            </a:gradFill>
            <a:ln w="25400" cap="flat" cmpd="sng">
              <a:noFill/>
              <a:prstDash val="solid"/>
              <a:round/>
            </a:ln>
          </p:spPr>
          <p:txBody>
            <a:bodyPr vert="horz" wrap="square" lIns="91440" tIns="45720" rIns="91440" bIns="45720" rtlCol="0" anchor="t" anchorCtr="0"/>
            <a:lstStyle/>
            <a:p>
              <a:pPr algn="l">
                <a:defRPr/>
              </a:pPr>
            </a:p>
          </p:txBody>
        </p:sp>
        <p:sp>
          <p:nvSpPr>
            <p:cNvPr id="48" name="AutoShape 48"/>
            <p:cNvSpPr/>
            <p:nvPr/>
          </p:nvSpPr>
          <p:spPr>
            <a:xfrm>
              <a:off x="1020" y="1695"/>
              <a:ext cx="2235" cy="405"/>
            </a:xfrm>
            <a:prstGeom prst="roundRect">
              <a:avLst>
                <a:gd name="adj" fmla="val 22222"/>
              </a:avLst>
            </a:prstGeom>
            <a:solidFill>
              <a:srgbClr val="071233">
                <a:alpha val="60000"/>
              </a:srgbClr>
            </a:solidFill>
            <a:ln w="12700" cap="flat" cmpd="sng">
              <a:solidFill>
                <a:srgbClr val="78BEFF">
                  <a:alpha val="35000"/>
                </a:srgbClr>
              </a:solidFill>
              <a:prstDash val="solid"/>
              <a:miter lim="1000000"/>
            </a:ln>
          </p:spPr>
          <p:txBody>
            <a:bodyPr vert="horz" wrap="square" lIns="91440" tIns="45720" rIns="91440" bIns="45720" rtlCol="0" anchor="t" anchorCtr="0"/>
            <a:lstStyle/>
            <a:p>
              <a:pPr algn="l">
                <a:defRPr/>
              </a:pPr>
            </a:p>
          </p:txBody>
        </p:sp>
        <p:sp>
          <p:nvSpPr>
            <p:cNvPr id="49" name="AutoShape 49"/>
            <p:cNvSpPr/>
            <p:nvPr/>
          </p:nvSpPr>
          <p:spPr>
            <a:xfrm>
              <a:off x="1200" y="1845"/>
              <a:ext cx="120" cy="120"/>
            </a:xfrm>
            <a:prstGeom prst="roundRect">
              <a:avLst>
                <a:gd name="adj" fmla="val 50000"/>
              </a:avLst>
            </a:prstGeom>
            <a:solidFill>
              <a:srgbClr val="FF6E00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91440" tIns="45720" rIns="91440" bIns="45720" rtlCol="0" anchor="t" anchorCtr="0"/>
            <a:lstStyle/>
            <a:p>
              <a:pPr algn="l">
                <a:defRPr/>
              </a:pPr>
            </a:p>
          </p:txBody>
        </p:sp>
        <p:sp>
          <p:nvSpPr>
            <p:cNvPr id="50" name="AutoShape 50"/>
            <p:cNvSpPr txBox="1"/>
            <p:nvPr/>
          </p:nvSpPr>
          <p:spPr>
            <a:xfrm>
              <a:off x="1440" y="1785"/>
              <a:ext cx="1635" cy="225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none" lIns="0" tIns="0" rIns="0" bIns="0" rtlCol="0" anchor="t" anchorCtr="0"/>
            <a:lstStyle/>
            <a:p>
              <a:pPr marL="0" indent="0" algn="l" defTabSz="609600">
                <a:lnSpc>
                  <a:spcPct val="100000"/>
                </a:lnSpc>
                <a:defRPr/>
              </a:pPr>
              <a:r>
                <a:rPr lang="en-US" sz="1100" b="1" i="0" u="none" strike="noStrike">
                  <a:solidFill>
                    <a:srgbClr val="EAF4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违停识别 · 实时抓拍</a:t>
              </a:r>
              <a:endParaRPr lang="en-US" sz="1100"/>
            </a:p>
          </p:txBody>
        </p:sp>
        <p:sp>
          <p:nvSpPr>
            <p:cNvPr id="51" name="AutoShape 51"/>
            <p:cNvSpPr txBox="1"/>
            <p:nvPr/>
          </p:nvSpPr>
          <p:spPr>
            <a:xfrm>
              <a:off x="1050" y="6765"/>
              <a:ext cx="4560" cy="345"/>
            </a:xfrm>
            <a:prstGeom prst="rect">
              <a:avLst/>
            </a:prstGeom>
            <a:noFill/>
            <a:ln w="12700">
              <a:noFill/>
              <a:prstDash val="solid"/>
            </a:ln>
          </p:spPr>
          <p:txBody>
            <a:bodyPr wrap="none" lIns="0" tIns="0" rIns="0" bIns="0" rtlCol="0" anchor="t">
              <a:noAutofit/>
            </a:bodyPr>
            <a:lstStyle/>
            <a:p>
              <a:pPr marL="0" indent="0" algn="l" defTabSz="609600">
                <a:lnSpc>
                  <a:spcPct val="100000"/>
                </a:lnSpc>
                <a:defRPr/>
              </a:pPr>
              <a:r>
                <a:rPr lang="en-US" sz="1425" b="1" i="0" u="none" strike="noStrike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场景示意：园区主干道违停识别</a:t>
              </a:r>
              <a:endParaRPr lang="en-US" sz="1100"/>
            </a:p>
          </p:txBody>
        </p:sp>
        <p:sp>
          <p:nvSpPr>
            <p:cNvPr id="52" name="AutoShape 52"/>
            <p:cNvSpPr txBox="1"/>
            <p:nvPr/>
          </p:nvSpPr>
          <p:spPr>
            <a:xfrm>
              <a:off x="1050" y="7200"/>
              <a:ext cx="4560" cy="225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none" lIns="0" tIns="0" rIns="0" bIns="0" rtlCol="0" anchor="t" anchorCtr="0"/>
            <a:lstStyle/>
            <a:p>
              <a:pPr marL="0" indent="0" algn="l" defTabSz="609600">
                <a:lnSpc>
                  <a:spcPct val="100000"/>
                </a:lnSpc>
                <a:defRPr/>
              </a:pPr>
              <a:r>
                <a:rPr lang="en-US" sz="1400" b="0" i="0" u="none" strike="noStrike">
                  <a:solidFill>
                    <a:srgbClr val="CFE6FA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AI 自动判定禁停区停留超时，抓拍留证并联动提醒车主</a:t>
              </a:r>
              <a:endParaRPr lang="en-US" sz="1100"/>
            </a:p>
          </p:txBody>
        </p:sp>
      </p:grpSp>
    </p:spTree>
    <p:custDataLst>
      <p:tags r:id="rId6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 txBox="1"/>
          <p:nvPr/>
        </p:nvSpPr>
        <p:spPr>
          <a:xfrm>
            <a:off x="457200" y="161925"/>
            <a:ext cx="8389620" cy="3905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0" tIns="0" rIns="0" bIns="0" rtlCol="0" anchor="t">
            <a:noAutofit/>
          </a:bodyPr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场景 · 环境秩序：垃圾乱堆与秩序监管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57200" y="742950"/>
            <a:ext cx="11277600" cy="12700"/>
          </a:xfrm>
          <a:prstGeom prst="roundRect">
            <a:avLst>
              <a:gd name="adj" fmla="val 0"/>
            </a:avLst>
          </a:prstGeom>
          <a:solidFill>
            <a:srgbClr val="DCE7F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157085" y="901700"/>
            <a:ext cx="4615815" cy="1138555"/>
          </a:xfrm>
          <a:prstGeom prst="roundRect">
            <a:avLst>
              <a:gd name="adj" fmla="val 4444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6" name="Freeform 6"/>
          <p:cNvSpPr/>
          <p:nvPr/>
        </p:nvSpPr>
        <p:spPr>
          <a:xfrm>
            <a:off x="7105650" y="901700"/>
            <a:ext cx="76200" cy="1714500"/>
          </a:xfrm>
          <a:custGeom>
            <a:avLst/>
            <a:gdLst/>
            <a:ahLst/>
            <a:cxnLst/>
            <a:rect l="l" t="t" r="r" b="b"/>
            <a:pathLst>
              <a:path w="76200" h="1714500">
                <a:moveTo>
                  <a:pt x="76200" y="0"/>
                </a:moveTo>
                <a:cubicBezTo>
                  <a:pt x="57150" y="0"/>
                  <a:pt x="38100" y="19050"/>
                  <a:pt x="38100" y="38100"/>
                </a:cubicBezTo>
                <a:lnTo>
                  <a:pt x="38100" y="1676400"/>
                </a:lnTo>
                <a:cubicBezTo>
                  <a:pt x="38100" y="1695450"/>
                  <a:pt x="47625" y="1714500"/>
                  <a:pt x="66675" y="1714500"/>
                </a:cubicBezTo>
                <a:cubicBezTo>
                  <a:pt x="28575" y="1714500"/>
                  <a:pt x="0" y="1676400"/>
                  <a:pt x="0" y="1638300"/>
                </a:cubicBezTo>
                <a:lnTo>
                  <a:pt x="0" y="76200"/>
                </a:lnTo>
                <a:cubicBezTo>
                  <a:pt x="0" y="38100"/>
                  <a:pt x="28575" y="0"/>
                  <a:pt x="76200" y="0"/>
                </a:cubicBezTo>
                <a:close/>
              </a:path>
            </a:pathLst>
          </a:custGeom>
          <a:solidFill>
            <a:srgbClr val="00A0E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77100" y="1038225"/>
            <a:ext cx="171450" cy="171450"/>
          </a:xfrm>
          <a:prstGeom prst="rect">
            <a:avLst/>
          </a:prstGeom>
        </p:spPr>
      </p:pic>
      <p:sp>
        <p:nvSpPr>
          <p:cNvPr id="8" name="AutoShape 8"/>
          <p:cNvSpPr txBox="1"/>
          <p:nvPr/>
        </p:nvSpPr>
        <p:spPr>
          <a:xfrm>
            <a:off x="7543800" y="1038225"/>
            <a:ext cx="1285875" cy="1714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可识别秩序类问题</a:t>
            </a:r>
            <a:endParaRPr lang="en-US" sz="1500"/>
          </a:p>
        </p:txBody>
      </p:sp>
      <p:grpSp>
        <p:nvGrpSpPr>
          <p:cNvPr id="47" name="组合 46"/>
          <p:cNvGrpSpPr/>
          <p:nvPr/>
        </p:nvGrpSpPr>
        <p:grpSpPr>
          <a:xfrm>
            <a:off x="7277100" y="1362710"/>
            <a:ext cx="4254500" cy="1137920"/>
            <a:chOff x="11460" y="2055"/>
            <a:chExt cx="6700" cy="1356"/>
          </a:xfrm>
        </p:grpSpPr>
        <p:sp>
          <p:nvSpPr>
            <p:cNvPr id="9" name="AutoShape 9"/>
            <p:cNvSpPr/>
            <p:nvPr/>
          </p:nvSpPr>
          <p:spPr>
            <a:xfrm>
              <a:off x="11460" y="2055"/>
              <a:ext cx="1120" cy="360"/>
            </a:xfrm>
            <a:prstGeom prst="roundRect">
              <a:avLst>
                <a:gd name="adj" fmla="val 16666"/>
              </a:avLst>
            </a:prstGeom>
            <a:solidFill>
              <a:srgbClr val="E8F3FC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91440" tIns="45720" rIns="91440" bIns="45720" rtlCol="0" anchor="t" anchorCtr="0"/>
            <a:lstStyle/>
            <a:p>
              <a:pPr algn="l">
                <a:defRPr/>
              </a:pPr>
            </a:p>
          </p:txBody>
        </p:sp>
        <p:sp>
          <p:nvSpPr>
            <p:cNvPr id="10" name="AutoShape 10"/>
            <p:cNvSpPr txBox="1"/>
            <p:nvPr/>
          </p:nvSpPr>
          <p:spPr>
            <a:xfrm>
              <a:off x="11560" y="2115"/>
              <a:ext cx="1000" cy="28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none" lIns="0" tIns="0" rIns="0" bIns="0" rtlCol="0" anchor="t" anchorCtr="0"/>
            <a:lstStyle/>
            <a:p>
              <a:pPr marL="0" indent="0" algn="l" defTabSz="609600">
                <a:lnSpc>
                  <a:spcPct val="100000"/>
                </a:lnSpc>
                <a:defRPr/>
              </a:pPr>
              <a:r>
                <a:rPr lang="en-US" sz="1050" b="1" i="0" u="none" strike="noStrike">
                  <a:solidFill>
                    <a:srgbClr val="0072B8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垃圾乱堆</a:t>
              </a:r>
              <a:endParaRPr lang="en-US" sz="1100"/>
            </a:p>
          </p:txBody>
        </p:sp>
        <p:sp>
          <p:nvSpPr>
            <p:cNvPr id="11" name="AutoShape 11"/>
            <p:cNvSpPr txBox="1"/>
            <p:nvPr/>
          </p:nvSpPr>
          <p:spPr>
            <a:xfrm>
              <a:off x="12760" y="2115"/>
              <a:ext cx="5400" cy="36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t" anchorCtr="0"/>
            <a:lstStyle/>
            <a:p>
              <a:pPr marL="0" indent="0" algn="l" defTabSz="609600">
                <a:lnSpc>
                  <a:spcPct val="100000"/>
                </a:lnSpc>
                <a:defRPr/>
              </a:pPr>
              <a:r>
                <a:rPr lang="en-US" sz="1400" b="0" i="0" u="none" strike="noStrike">
                  <a:solidFill>
                    <a:srgbClr val="5A6B7D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垃圾堆积超阈值、垃圾桶满溢</a:t>
              </a:r>
              <a:endParaRPr lang="en-US" sz="1100"/>
            </a:p>
          </p:txBody>
        </p:sp>
        <p:sp>
          <p:nvSpPr>
            <p:cNvPr id="12" name="AutoShape 12"/>
            <p:cNvSpPr/>
            <p:nvPr/>
          </p:nvSpPr>
          <p:spPr>
            <a:xfrm>
              <a:off x="11460" y="2570"/>
              <a:ext cx="1120" cy="360"/>
            </a:xfrm>
            <a:prstGeom prst="roundRect">
              <a:avLst>
                <a:gd name="adj" fmla="val 16666"/>
              </a:avLst>
            </a:prstGeom>
            <a:solidFill>
              <a:srgbClr val="E8F3FC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91440" tIns="45720" rIns="91440" bIns="45720" rtlCol="0" anchor="t" anchorCtr="0"/>
            <a:lstStyle/>
            <a:p>
              <a:pPr algn="l">
                <a:defRPr/>
              </a:pPr>
            </a:p>
          </p:txBody>
        </p:sp>
        <p:sp>
          <p:nvSpPr>
            <p:cNvPr id="13" name="AutoShape 13"/>
            <p:cNvSpPr txBox="1"/>
            <p:nvPr/>
          </p:nvSpPr>
          <p:spPr>
            <a:xfrm>
              <a:off x="11560" y="2630"/>
              <a:ext cx="1000" cy="28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none" lIns="0" tIns="0" rIns="0" bIns="0" rtlCol="0" anchor="t" anchorCtr="0"/>
            <a:lstStyle/>
            <a:p>
              <a:pPr marL="0" indent="0" algn="l" defTabSz="609600">
                <a:lnSpc>
                  <a:spcPct val="100000"/>
                </a:lnSpc>
                <a:defRPr/>
              </a:pPr>
              <a:r>
                <a:rPr lang="en-US" sz="1050" b="1" i="0" u="none" strike="noStrike">
                  <a:solidFill>
                    <a:srgbClr val="0072B8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违章置物</a:t>
              </a:r>
              <a:endParaRPr lang="en-US" sz="1100"/>
            </a:p>
          </p:txBody>
        </p:sp>
        <p:sp>
          <p:nvSpPr>
            <p:cNvPr id="14" name="AutoShape 14"/>
            <p:cNvSpPr txBox="1"/>
            <p:nvPr/>
          </p:nvSpPr>
          <p:spPr>
            <a:xfrm>
              <a:off x="12760" y="2570"/>
              <a:ext cx="5400" cy="36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t" anchorCtr="0"/>
            <a:lstStyle/>
            <a:p>
              <a:pPr marL="0" indent="0" algn="l" defTabSz="609600">
                <a:lnSpc>
                  <a:spcPct val="100000"/>
                </a:lnSpc>
                <a:defRPr/>
              </a:pPr>
              <a:r>
                <a:rPr lang="en-US" sz="1400" b="0" i="0" u="none" strike="noStrike">
                  <a:solidFill>
                    <a:srgbClr val="5A6B7D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公共区域堆放杂物、装修物料</a:t>
              </a:r>
              <a:endParaRPr lang="en-US" sz="1100"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11460" y="3051"/>
              <a:ext cx="1120" cy="360"/>
            </a:xfrm>
            <a:prstGeom prst="roundRect">
              <a:avLst>
                <a:gd name="adj" fmla="val 16666"/>
              </a:avLst>
            </a:prstGeom>
            <a:solidFill>
              <a:srgbClr val="E8F3FC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91440" tIns="45720" rIns="91440" bIns="45720" rtlCol="0" anchor="t" anchorCtr="0"/>
            <a:lstStyle/>
            <a:p>
              <a:pPr algn="l">
                <a:defRPr/>
              </a:pPr>
            </a:p>
          </p:txBody>
        </p:sp>
        <p:sp>
          <p:nvSpPr>
            <p:cNvPr id="16" name="AutoShape 16"/>
            <p:cNvSpPr txBox="1"/>
            <p:nvPr/>
          </p:nvSpPr>
          <p:spPr>
            <a:xfrm>
              <a:off x="11526" y="3104"/>
              <a:ext cx="989" cy="186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none" lIns="0" tIns="0" rIns="0" bIns="0" rtlCol="0" anchor="t" anchorCtr="0"/>
            <a:lstStyle/>
            <a:p>
              <a:pPr marL="0" indent="0" algn="l" defTabSz="609600">
                <a:lnSpc>
                  <a:spcPct val="100000"/>
                </a:lnSpc>
                <a:defRPr/>
              </a:pPr>
              <a:r>
                <a:rPr lang="en-US" sz="1050" b="1" i="0" u="none" strike="noStrike">
                  <a:solidFill>
                    <a:srgbClr val="0072B8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占道经营</a:t>
              </a:r>
              <a:endParaRPr lang="en-US" sz="1100"/>
            </a:p>
          </p:txBody>
        </p:sp>
        <p:sp>
          <p:nvSpPr>
            <p:cNvPr id="17" name="AutoShape 17"/>
            <p:cNvSpPr txBox="1"/>
            <p:nvPr/>
          </p:nvSpPr>
          <p:spPr>
            <a:xfrm>
              <a:off x="12760" y="3035"/>
              <a:ext cx="5400" cy="36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t" anchorCtr="0"/>
            <a:lstStyle/>
            <a:p>
              <a:pPr marL="0" indent="0" algn="l" defTabSz="609600">
                <a:lnSpc>
                  <a:spcPct val="100000"/>
                </a:lnSpc>
                <a:defRPr/>
              </a:pPr>
              <a:r>
                <a:rPr lang="en-US" sz="1400" b="0" i="0" u="none" strike="noStrike">
                  <a:solidFill>
                    <a:srgbClr val="5A6B7D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摊贩占道、堵塞人行通道</a:t>
              </a:r>
              <a:endParaRPr lang="en-US" sz="140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18" name="AutoShape 18"/>
          <p:cNvSpPr/>
          <p:nvPr/>
        </p:nvSpPr>
        <p:spPr>
          <a:xfrm>
            <a:off x="7067550" y="2730500"/>
            <a:ext cx="4667250" cy="2222500"/>
          </a:xfrm>
          <a:prstGeom prst="roundRect">
            <a:avLst>
              <a:gd name="adj" fmla="val 3428"/>
            </a:avLst>
          </a:prstGeom>
          <a:solidFill>
            <a:srgbClr val="F4F8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19" name="Freeform 19"/>
          <p:cNvSpPr/>
          <p:nvPr/>
        </p:nvSpPr>
        <p:spPr>
          <a:xfrm>
            <a:off x="7067550" y="2730500"/>
            <a:ext cx="4667250" cy="66675"/>
          </a:xfrm>
          <a:custGeom>
            <a:avLst/>
            <a:gdLst/>
            <a:ahLst/>
            <a:cxnLst/>
            <a:rect l="l" t="t" r="r" b="b"/>
            <a:pathLst>
              <a:path w="4667250" h="66675">
                <a:moveTo>
                  <a:pt x="4591050" y="0"/>
                </a:moveTo>
                <a:cubicBezTo>
                  <a:pt x="4629150" y="0"/>
                  <a:pt x="4657725" y="28575"/>
                  <a:pt x="4667250" y="66675"/>
                </a:cubicBezTo>
                <a:cubicBezTo>
                  <a:pt x="4657725" y="38100"/>
                  <a:pt x="4638675" y="28575"/>
                  <a:pt x="4619625" y="28575"/>
                </a:cubicBezTo>
                <a:lnTo>
                  <a:pt x="47625" y="28575"/>
                </a:lnTo>
                <a:cubicBezTo>
                  <a:pt x="28575" y="28575"/>
                  <a:pt x="9525" y="47625"/>
                  <a:pt x="0" y="66675"/>
                </a:cubicBezTo>
                <a:cubicBezTo>
                  <a:pt x="9525" y="28575"/>
                  <a:pt x="38100" y="0"/>
                  <a:pt x="76200" y="0"/>
                </a:cubicBezTo>
                <a:lnTo>
                  <a:pt x="4591050" y="0"/>
                </a:lnTo>
                <a:close/>
              </a:path>
            </a:pathLst>
          </a:custGeom>
          <a:solidFill>
            <a:srgbClr val="00A0E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7239000" y="2882900"/>
            <a:ext cx="38100" cy="228600"/>
          </a:xfrm>
          <a:prstGeom prst="roundRect">
            <a:avLst>
              <a:gd name="adj" fmla="val 0"/>
            </a:avLst>
          </a:prstGeom>
          <a:solidFill>
            <a:srgbClr val="00A0E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21" name="AutoShape 21"/>
          <p:cNvSpPr txBox="1"/>
          <p:nvPr/>
        </p:nvSpPr>
        <p:spPr>
          <a:xfrm>
            <a:off x="7353300" y="2857500"/>
            <a:ext cx="127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从发现到闭环</a:t>
            </a:r>
            <a:endParaRPr lang="en-US" sz="1100"/>
          </a:p>
        </p:txBody>
      </p:sp>
      <p:sp>
        <p:nvSpPr>
          <p:cNvPr id="22" name="AutoShape 22"/>
          <p:cNvSpPr txBox="1"/>
          <p:nvPr/>
        </p:nvSpPr>
        <p:spPr>
          <a:xfrm>
            <a:off x="7239000" y="3211830"/>
            <a:ext cx="25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00A0E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1</a:t>
            </a:r>
            <a:endParaRPr lang="en-US" sz="1100"/>
          </a:p>
        </p:txBody>
      </p:sp>
      <p:sp>
        <p:nvSpPr>
          <p:cNvPr id="23" name="AutoShape 23"/>
          <p:cNvSpPr txBox="1"/>
          <p:nvPr/>
        </p:nvSpPr>
        <p:spPr>
          <a:xfrm>
            <a:off x="7505700" y="3149600"/>
            <a:ext cx="405765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300" b="1" i="0" u="none" strike="noStrike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自动发现</a:t>
            </a:r>
            <a:endParaRPr lang="en-US" sz="1100"/>
          </a:p>
        </p:txBody>
      </p:sp>
      <p:sp>
        <p:nvSpPr>
          <p:cNvPr id="24" name="AutoShape 24"/>
          <p:cNvSpPr txBox="1"/>
          <p:nvPr/>
        </p:nvSpPr>
        <p:spPr>
          <a:xfrm>
            <a:off x="7505700" y="3378200"/>
            <a:ext cx="405765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609600">
              <a:lnSpc>
                <a:spcPct val="150000"/>
              </a:lnSpc>
              <a:defRPr/>
            </a:pPr>
            <a:r>
              <a:rPr lang="en-US" sz="120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算法识别异常并抓拍，自动定位点位与责任区域</a:t>
            </a:r>
            <a:endParaRPr lang="en-US" sz="1200" b="0" i="0" u="none" strike="noStrike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5" name="AutoShape 25"/>
          <p:cNvSpPr txBox="1"/>
          <p:nvPr/>
        </p:nvSpPr>
        <p:spPr>
          <a:xfrm>
            <a:off x="7239000" y="3808730"/>
            <a:ext cx="25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00A0E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2</a:t>
            </a:r>
            <a:endParaRPr lang="en-US" sz="1100"/>
          </a:p>
        </p:txBody>
      </p:sp>
      <p:sp>
        <p:nvSpPr>
          <p:cNvPr id="26" name="AutoShape 26"/>
          <p:cNvSpPr txBox="1"/>
          <p:nvPr/>
        </p:nvSpPr>
        <p:spPr>
          <a:xfrm>
            <a:off x="7505700" y="3746500"/>
            <a:ext cx="405765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300" b="1" i="0" u="none" strike="noStrike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一键派单</a:t>
            </a:r>
            <a:endParaRPr lang="en-US" sz="1100"/>
          </a:p>
        </p:txBody>
      </p:sp>
      <p:sp>
        <p:nvSpPr>
          <p:cNvPr id="27" name="AutoShape 27"/>
          <p:cNvSpPr txBox="1"/>
          <p:nvPr/>
        </p:nvSpPr>
        <p:spPr>
          <a:xfrm>
            <a:off x="7505700" y="4025900"/>
            <a:ext cx="405765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609600">
              <a:lnSpc>
                <a:spcPct val="150000"/>
              </a:lnSpc>
              <a:defRPr/>
            </a:pPr>
            <a:r>
              <a:rPr lang="en-US" sz="120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生成物业工单并指派责任人，APP + 短信双通道催办</a:t>
            </a:r>
            <a:endParaRPr lang="en-US" sz="1200" b="0" i="0" u="none" strike="noStrike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8" name="AutoShape 28"/>
          <p:cNvSpPr txBox="1"/>
          <p:nvPr/>
        </p:nvSpPr>
        <p:spPr>
          <a:xfrm>
            <a:off x="7239000" y="4405630"/>
            <a:ext cx="25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00A0E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3</a:t>
            </a:r>
            <a:endParaRPr lang="en-US" sz="1100"/>
          </a:p>
        </p:txBody>
      </p:sp>
      <p:sp>
        <p:nvSpPr>
          <p:cNvPr id="29" name="AutoShape 29"/>
          <p:cNvSpPr txBox="1"/>
          <p:nvPr/>
        </p:nvSpPr>
        <p:spPr>
          <a:xfrm>
            <a:off x="7505700" y="4343400"/>
            <a:ext cx="405765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300" b="1" i="0" u="none" strike="noStrike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处置闭环</a:t>
            </a:r>
            <a:endParaRPr lang="en-US" sz="1100"/>
          </a:p>
        </p:txBody>
      </p:sp>
      <p:sp>
        <p:nvSpPr>
          <p:cNvPr id="30" name="AutoShape 30"/>
          <p:cNvSpPr txBox="1"/>
          <p:nvPr/>
        </p:nvSpPr>
        <p:spPr>
          <a:xfrm>
            <a:off x="7505700" y="4622800"/>
            <a:ext cx="405765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609600">
              <a:lnSpc>
                <a:spcPct val="150000"/>
              </a:lnSpc>
              <a:defRPr/>
            </a:pPr>
            <a:r>
              <a:rPr lang="en-US" sz="120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上传处置前后对比照，超时未完成自动升级提醒</a:t>
            </a:r>
            <a:endParaRPr lang="en-US" sz="1200" b="0" i="0" u="none" strike="noStrike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1" name="AutoShape 31"/>
          <p:cNvSpPr/>
          <p:nvPr/>
        </p:nvSpPr>
        <p:spPr>
          <a:xfrm>
            <a:off x="7105650" y="5054600"/>
            <a:ext cx="4667250" cy="1333500"/>
          </a:xfrm>
          <a:prstGeom prst="roundRect">
            <a:avLst>
              <a:gd name="adj" fmla="val 5714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32" name="Freeform 32"/>
          <p:cNvSpPr/>
          <p:nvPr/>
        </p:nvSpPr>
        <p:spPr>
          <a:xfrm>
            <a:off x="7105650" y="5054600"/>
            <a:ext cx="76200" cy="1333500"/>
          </a:xfrm>
          <a:custGeom>
            <a:avLst/>
            <a:gdLst/>
            <a:ahLst/>
            <a:cxnLst/>
            <a:rect l="l" t="t" r="r" b="b"/>
            <a:pathLst>
              <a:path w="76200" h="1333500">
                <a:moveTo>
                  <a:pt x="76200" y="0"/>
                </a:moveTo>
                <a:cubicBezTo>
                  <a:pt x="57150" y="0"/>
                  <a:pt x="38100" y="19050"/>
                  <a:pt x="38100" y="38100"/>
                </a:cubicBezTo>
                <a:lnTo>
                  <a:pt x="38100" y="1295400"/>
                </a:lnTo>
                <a:cubicBezTo>
                  <a:pt x="38100" y="1314450"/>
                  <a:pt x="47625" y="1333500"/>
                  <a:pt x="66675" y="1333500"/>
                </a:cubicBezTo>
                <a:cubicBezTo>
                  <a:pt x="28575" y="1333500"/>
                  <a:pt x="0" y="1295400"/>
                  <a:pt x="0" y="1257300"/>
                </a:cubicBezTo>
                <a:lnTo>
                  <a:pt x="0" y="76200"/>
                </a:lnTo>
                <a:cubicBezTo>
                  <a:pt x="0" y="38100"/>
                  <a:pt x="28575" y="0"/>
                  <a:pt x="76200" y="0"/>
                </a:cubicBezTo>
                <a:close/>
              </a:path>
            </a:pathLst>
          </a:custGeom>
          <a:solidFill>
            <a:srgbClr val="FF6E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33" name="AutoShape 33"/>
          <p:cNvSpPr txBox="1"/>
          <p:nvPr/>
        </p:nvSpPr>
        <p:spPr>
          <a:xfrm>
            <a:off x="7277100" y="5181600"/>
            <a:ext cx="428625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300" b="1" i="0" u="none" strike="noStrike" spc="75">
                <a:solidFill>
                  <a:srgbClr val="FF6E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场景价值</a:t>
            </a:r>
            <a:endParaRPr lang="en-US" sz="1100"/>
          </a:p>
        </p:txBody>
      </p:sp>
      <p:sp>
        <p:nvSpPr>
          <p:cNvPr id="34" name="AutoShape 34"/>
          <p:cNvSpPr txBox="1"/>
          <p:nvPr/>
        </p:nvSpPr>
        <p:spPr>
          <a:xfrm>
            <a:off x="7277100" y="5461000"/>
            <a:ext cx="428625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609600">
              <a:lnSpc>
                <a:spcPct val="158000"/>
              </a:lnSpc>
              <a:defRPr/>
            </a:pPr>
            <a:r>
              <a:rPr lang="en-US" sz="1300" b="1" i="0" u="none" strike="noStrike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从被动巡检到主动发现：从"人找问题"变为"问题找人"。</a:t>
            </a:r>
            <a:endParaRPr lang="en-US" sz="1100"/>
          </a:p>
        </p:txBody>
      </p:sp>
      <p:sp>
        <p:nvSpPr>
          <p:cNvPr id="35" name="AutoShape 35"/>
          <p:cNvSpPr txBox="1"/>
          <p:nvPr/>
        </p:nvSpPr>
        <p:spPr>
          <a:xfrm>
            <a:off x="7277100" y="5816600"/>
            <a:ext cx="428625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609600">
              <a:lnSpc>
                <a:spcPct val="158000"/>
              </a:lnSpc>
              <a:defRPr/>
            </a:pPr>
            <a:r>
              <a:rPr lang="en-US" sz="120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巡查人力可下降，处置时效可量化考核，园区环境品质稳定可控。</a:t>
            </a:r>
            <a:endParaRPr lang="en-US" sz="1200" b="0" i="0" u="none" strike="noStrike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9" name="AutoShape 39"/>
          <p:cNvSpPr/>
          <p:nvPr/>
        </p:nvSpPr>
        <p:spPr>
          <a:xfrm>
            <a:off x="457200" y="904875"/>
            <a:ext cx="6438900" cy="5048250"/>
          </a:xfrm>
          <a:prstGeom prst="roundRect">
            <a:avLst>
              <a:gd name="adj" fmla="val 1886"/>
            </a:avLst>
          </a:prstGeom>
          <a:solidFill>
            <a:srgbClr val="071233">
              <a:alpha val="100000"/>
            </a:srgbClr>
          </a:solidFill>
          <a:ln w="12700" cap="flat" cmpd="sng">
            <a:solidFill>
              <a:srgbClr val="DCE7F2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pic>
        <p:nvPicPr>
          <p:cNvPr id="40" name="Picture 40"/>
          <p:cNvPicPr>
            <a:picLocks noChangeAspect="1"/>
          </p:cNvPicPr>
          <p:nvPr/>
        </p:nvPicPr>
        <p:blipFill>
          <a:blip r:embed="rId3"/>
          <a:srcRect l="10057" r="10058"/>
          <a:stretch>
            <a:fillRect/>
          </a:stretch>
        </p:blipFill>
        <p:spPr>
          <a:xfrm>
            <a:off x="457200" y="904875"/>
            <a:ext cx="6438900" cy="504825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1" name="Freeform 41"/>
          <p:cNvSpPr/>
          <p:nvPr/>
        </p:nvSpPr>
        <p:spPr>
          <a:xfrm>
            <a:off x="457200" y="904875"/>
            <a:ext cx="6438900" cy="5048250"/>
          </a:xfrm>
          <a:custGeom>
            <a:avLst/>
            <a:gdLst/>
            <a:ahLst/>
            <a:cxnLst/>
            <a:rect l="l" t="t" r="r" b="b"/>
            <a:pathLst>
              <a:path w="6438900" h="5048250">
                <a:moveTo>
                  <a:pt x="6343650" y="0"/>
                </a:moveTo>
                <a:cubicBezTo>
                  <a:pt x="6400800" y="0"/>
                  <a:pt x="6438900" y="47625"/>
                  <a:pt x="6438900" y="95250"/>
                </a:cubicBezTo>
                <a:lnTo>
                  <a:pt x="6438900" y="4953000"/>
                </a:lnTo>
                <a:cubicBezTo>
                  <a:pt x="6438900" y="5010150"/>
                  <a:pt x="6400800" y="5048250"/>
                  <a:pt x="6343650" y="5048250"/>
                </a:cubicBezTo>
                <a:lnTo>
                  <a:pt x="95250" y="5048250"/>
                </a:lnTo>
                <a:cubicBezTo>
                  <a:pt x="38100" y="5048250"/>
                  <a:pt x="0" y="5010150"/>
                  <a:pt x="0" y="4953000"/>
                </a:cubicBezTo>
                <a:lnTo>
                  <a:pt x="0" y="95250"/>
                </a:lnTo>
                <a:cubicBezTo>
                  <a:pt x="0" y="38100"/>
                  <a:pt x="38100" y="0"/>
                  <a:pt x="95250" y="0"/>
                </a:cubicBezTo>
                <a:lnTo>
                  <a:pt x="6343650" y="0"/>
                </a:lnTo>
                <a:close/>
              </a:path>
            </a:pathLst>
          </a:custGeom>
          <a:gradFill rotWithShape="1">
            <a:gsLst>
              <a:gs pos="0">
                <a:srgbClr val="071233">
                  <a:alpha val="34000"/>
                </a:srgbClr>
              </a:gs>
              <a:gs pos="38000">
                <a:srgbClr val="071233">
                  <a:alpha val="0"/>
                </a:srgbClr>
              </a:gs>
              <a:gs pos="100000">
                <a:srgbClr val="071233">
                  <a:alpha val="84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42" name="AutoShape 42"/>
          <p:cNvSpPr/>
          <p:nvPr/>
        </p:nvSpPr>
        <p:spPr>
          <a:xfrm>
            <a:off x="666750" y="1095375"/>
            <a:ext cx="1647825" cy="257175"/>
          </a:xfrm>
          <a:prstGeom prst="roundRect">
            <a:avLst>
              <a:gd name="adj" fmla="val 22222"/>
            </a:avLst>
          </a:prstGeom>
          <a:solidFill>
            <a:srgbClr val="071233">
              <a:alpha val="60000"/>
            </a:srgbClr>
          </a:solidFill>
          <a:ln w="12700" cap="flat" cmpd="sng">
            <a:solidFill>
              <a:srgbClr val="78BEFF">
                <a:alpha val="35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43" name="AutoShape 43"/>
          <p:cNvSpPr/>
          <p:nvPr/>
        </p:nvSpPr>
        <p:spPr>
          <a:xfrm>
            <a:off x="781050" y="11906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FF6E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44" name="AutoShape 44"/>
          <p:cNvSpPr txBox="1"/>
          <p:nvPr/>
        </p:nvSpPr>
        <p:spPr>
          <a:xfrm>
            <a:off x="933450" y="1152525"/>
            <a:ext cx="1266825" cy="14287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EAF4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垃圾乱堆识别 · 实时抓拍</a:t>
            </a:r>
            <a:endParaRPr lang="en-US" sz="1100"/>
          </a:p>
        </p:txBody>
      </p:sp>
      <p:sp>
        <p:nvSpPr>
          <p:cNvPr id="45" name="AutoShape 45"/>
          <p:cNvSpPr txBox="1"/>
          <p:nvPr/>
        </p:nvSpPr>
        <p:spPr>
          <a:xfrm>
            <a:off x="685800" y="5191125"/>
            <a:ext cx="3467100" cy="22860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0" tIns="0" rIns="0" bIns="0" rtlCol="0" anchor="t">
            <a:noAutofit/>
          </a:bodyPr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场景示意：园区公共区域垃圾乱堆识别</a:t>
            </a:r>
            <a:endParaRPr lang="en-US" sz="1100"/>
          </a:p>
        </p:txBody>
      </p:sp>
      <p:sp>
        <p:nvSpPr>
          <p:cNvPr id="46" name="AutoShape 46"/>
          <p:cNvSpPr txBox="1"/>
          <p:nvPr/>
        </p:nvSpPr>
        <p:spPr>
          <a:xfrm>
            <a:off x="685800" y="5495925"/>
            <a:ext cx="34671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50000"/>
              </a:lnSpc>
              <a:defRPr/>
            </a:pPr>
            <a:r>
              <a:rPr lang="en-US" sz="1300" b="0" i="0" u="none" strike="noStrike">
                <a:solidFill>
                  <a:srgbClr val="CFE6F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垃圾堆积面积或持续时长超阈值即告警，自动生成物业处置工单</a:t>
            </a:r>
            <a:endParaRPr lang="en-US" sz="1100"/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 txBox="1"/>
          <p:nvPr/>
        </p:nvSpPr>
        <p:spPr>
          <a:xfrm>
            <a:off x="457200" y="95250"/>
            <a:ext cx="8113395" cy="45720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0" tIns="0" rIns="0" bIns="0" rtlCol="0" anchor="t">
            <a:noAutofit/>
          </a:bodyPr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场景 · 人员安全：聚集预警与不安全行为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57200" y="742950"/>
            <a:ext cx="11277600" cy="12700"/>
          </a:xfrm>
          <a:prstGeom prst="roundRect">
            <a:avLst>
              <a:gd name="adj" fmla="val 0"/>
            </a:avLst>
          </a:prstGeom>
          <a:solidFill>
            <a:srgbClr val="DCE7F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6810375" y="904875"/>
            <a:ext cx="4962525" cy="1428750"/>
          </a:xfrm>
          <a:prstGeom prst="roundRect">
            <a:avLst>
              <a:gd name="adj" fmla="val 5333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6" name="Freeform 6"/>
          <p:cNvSpPr/>
          <p:nvPr/>
        </p:nvSpPr>
        <p:spPr>
          <a:xfrm>
            <a:off x="6810375" y="904875"/>
            <a:ext cx="76200" cy="1428750"/>
          </a:xfrm>
          <a:custGeom>
            <a:avLst/>
            <a:gdLst/>
            <a:ahLst/>
            <a:cxnLst/>
            <a:rect l="l" t="t" r="r" b="b"/>
            <a:pathLst>
              <a:path w="76200" h="1428750">
                <a:moveTo>
                  <a:pt x="76200" y="0"/>
                </a:moveTo>
                <a:cubicBezTo>
                  <a:pt x="57150" y="0"/>
                  <a:pt x="38100" y="19050"/>
                  <a:pt x="38100" y="38100"/>
                </a:cubicBezTo>
                <a:lnTo>
                  <a:pt x="38100" y="1390650"/>
                </a:lnTo>
                <a:cubicBezTo>
                  <a:pt x="38100" y="1409700"/>
                  <a:pt x="47625" y="1428750"/>
                  <a:pt x="66675" y="1428750"/>
                </a:cubicBezTo>
                <a:cubicBezTo>
                  <a:pt x="28575" y="1428750"/>
                  <a:pt x="0" y="1390650"/>
                  <a:pt x="0" y="1352550"/>
                </a:cubicBezTo>
                <a:lnTo>
                  <a:pt x="0" y="76200"/>
                </a:lnTo>
                <a:cubicBezTo>
                  <a:pt x="0" y="38100"/>
                  <a:pt x="28575" y="0"/>
                  <a:pt x="76200" y="0"/>
                </a:cubicBezTo>
                <a:close/>
              </a:path>
            </a:pathLst>
          </a:custGeom>
          <a:solidFill>
            <a:srgbClr val="00A0E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81825" y="1038225"/>
            <a:ext cx="171450" cy="171450"/>
          </a:xfrm>
          <a:prstGeom prst="rect">
            <a:avLst/>
          </a:prstGeom>
        </p:spPr>
      </p:pic>
      <p:sp>
        <p:nvSpPr>
          <p:cNvPr id="8" name="AutoShape 8"/>
          <p:cNvSpPr txBox="1"/>
          <p:nvPr/>
        </p:nvSpPr>
        <p:spPr>
          <a:xfrm>
            <a:off x="7248525" y="1038225"/>
            <a:ext cx="1304925" cy="1714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人员聚集 / 滞留预警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981825" y="1304925"/>
            <a:ext cx="590550" cy="171450"/>
          </a:xfrm>
          <a:prstGeom prst="roundRect">
            <a:avLst>
              <a:gd name="adj" fmla="val 16667"/>
            </a:avLst>
          </a:prstGeom>
          <a:solidFill>
            <a:srgbClr val="F4F8FC">
              <a:alpha val="100000"/>
            </a:srgbClr>
          </a:solidFill>
          <a:ln w="12700" cap="flat" cmpd="sng">
            <a:solidFill>
              <a:srgbClr val="E4EDF5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10" name="AutoShape 10"/>
          <p:cNvSpPr txBox="1"/>
          <p:nvPr/>
        </p:nvSpPr>
        <p:spPr>
          <a:xfrm>
            <a:off x="7067550" y="1323975"/>
            <a:ext cx="6985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05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人群密度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629525" y="1304925"/>
            <a:ext cx="590550" cy="171450"/>
          </a:xfrm>
          <a:prstGeom prst="roundRect">
            <a:avLst>
              <a:gd name="adj" fmla="val 16667"/>
            </a:avLst>
          </a:prstGeom>
          <a:solidFill>
            <a:srgbClr val="F4F8FC">
              <a:alpha val="100000"/>
            </a:srgbClr>
          </a:solidFill>
          <a:ln w="12700" cap="flat" cmpd="sng">
            <a:solidFill>
              <a:srgbClr val="E4EDF5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12" name="AutoShape 12"/>
          <p:cNvSpPr txBox="1"/>
          <p:nvPr/>
        </p:nvSpPr>
        <p:spPr>
          <a:xfrm>
            <a:off x="7715250" y="1323975"/>
            <a:ext cx="6985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05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人员计数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277225" y="1304925"/>
            <a:ext cx="590550" cy="171450"/>
          </a:xfrm>
          <a:prstGeom prst="roundRect">
            <a:avLst>
              <a:gd name="adj" fmla="val 16667"/>
            </a:avLst>
          </a:prstGeom>
          <a:solidFill>
            <a:srgbClr val="F4F8FC">
              <a:alpha val="100000"/>
            </a:srgbClr>
          </a:solidFill>
          <a:ln w="12700" cap="flat" cmpd="sng">
            <a:solidFill>
              <a:srgbClr val="E4EDF5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14" name="AutoShape 14"/>
          <p:cNvSpPr txBox="1"/>
          <p:nvPr/>
        </p:nvSpPr>
        <p:spPr>
          <a:xfrm>
            <a:off x="8362950" y="1323975"/>
            <a:ext cx="6985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05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滞留检测</a:t>
            </a:r>
            <a:endParaRPr lang="en-US" sz="1100"/>
          </a:p>
        </p:txBody>
      </p:sp>
      <p:sp>
        <p:nvSpPr>
          <p:cNvPr id="15" name="AutoShape 15"/>
          <p:cNvSpPr txBox="1"/>
          <p:nvPr/>
        </p:nvSpPr>
        <p:spPr>
          <a:xfrm>
            <a:off x="7031990" y="1644650"/>
            <a:ext cx="4581525" cy="58928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609600">
              <a:lnSpc>
                <a:spcPct val="158000"/>
              </a:lnSpc>
              <a:defRPr/>
            </a:pPr>
            <a:r>
              <a:rPr lang="en-US" sz="120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对广场、出入口、食堂、电梯厅等区域设置人数阈值与滞留时长阈值，超限自动预警，并按不同时段配置差异化阈值，兼顾安全与误报控制。</a:t>
            </a:r>
            <a:endParaRPr lang="en-US" sz="1200" b="0" i="0" u="none" strike="noStrike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6810375" y="2447925"/>
            <a:ext cx="76200" cy="2152650"/>
          </a:xfrm>
          <a:custGeom>
            <a:avLst/>
            <a:gdLst/>
            <a:ahLst/>
            <a:cxnLst/>
            <a:rect l="l" t="t" r="r" b="b"/>
            <a:pathLst>
              <a:path w="76200" h="2152650">
                <a:moveTo>
                  <a:pt x="76200" y="0"/>
                </a:moveTo>
                <a:cubicBezTo>
                  <a:pt x="57150" y="0"/>
                  <a:pt x="38100" y="19050"/>
                  <a:pt x="38100" y="38100"/>
                </a:cubicBezTo>
                <a:lnTo>
                  <a:pt x="38100" y="2114550"/>
                </a:lnTo>
                <a:cubicBezTo>
                  <a:pt x="38100" y="2133600"/>
                  <a:pt x="47625" y="2152650"/>
                  <a:pt x="66675" y="2152650"/>
                </a:cubicBezTo>
                <a:cubicBezTo>
                  <a:pt x="28575" y="2152650"/>
                  <a:pt x="0" y="2114550"/>
                  <a:pt x="0" y="2076450"/>
                </a:cubicBezTo>
                <a:lnTo>
                  <a:pt x="0" y="76200"/>
                </a:lnTo>
                <a:cubicBezTo>
                  <a:pt x="0" y="38100"/>
                  <a:pt x="28575" y="0"/>
                  <a:pt x="76200" y="0"/>
                </a:cubicBezTo>
                <a:close/>
              </a:path>
            </a:pathLst>
          </a:custGeom>
          <a:solidFill>
            <a:srgbClr val="FF6E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1825" y="2538095"/>
            <a:ext cx="171450" cy="171450"/>
          </a:xfrm>
          <a:prstGeom prst="rect">
            <a:avLst/>
          </a:prstGeom>
        </p:spPr>
      </p:pic>
      <p:sp>
        <p:nvSpPr>
          <p:cNvPr id="19" name="AutoShape 19"/>
          <p:cNvSpPr txBox="1"/>
          <p:nvPr/>
        </p:nvSpPr>
        <p:spPr>
          <a:xfrm>
            <a:off x="7248525" y="2495550"/>
            <a:ext cx="1697355" cy="25717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不安全行为识别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981825" y="2847975"/>
            <a:ext cx="2247900" cy="533400"/>
          </a:xfrm>
          <a:prstGeom prst="roundRect">
            <a:avLst>
              <a:gd name="adj" fmla="val 10713"/>
            </a:avLst>
          </a:prstGeom>
          <a:solidFill>
            <a:srgbClr val="F4F8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21" name="AutoShape 21"/>
          <p:cNvSpPr txBox="1"/>
          <p:nvPr/>
        </p:nvSpPr>
        <p:spPr>
          <a:xfrm>
            <a:off x="7096125" y="2933700"/>
            <a:ext cx="2019300" cy="14287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打架斗殴</a:t>
            </a:r>
            <a:endParaRPr lang="en-US" sz="1100"/>
          </a:p>
        </p:txBody>
      </p:sp>
      <p:sp>
        <p:nvSpPr>
          <p:cNvPr id="22" name="AutoShape 22"/>
          <p:cNvSpPr txBox="1"/>
          <p:nvPr/>
        </p:nvSpPr>
        <p:spPr>
          <a:xfrm>
            <a:off x="7096125" y="3105150"/>
            <a:ext cx="20193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609600">
              <a:lnSpc>
                <a:spcPct val="142000"/>
              </a:lnSpc>
              <a:defRPr/>
            </a:pPr>
            <a:r>
              <a:rPr lang="en-US" sz="105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识别肢体冲突并即时告警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9324975" y="2847975"/>
            <a:ext cx="2238375" cy="533400"/>
          </a:xfrm>
          <a:prstGeom prst="roundRect">
            <a:avLst>
              <a:gd name="adj" fmla="val 10713"/>
            </a:avLst>
          </a:prstGeom>
          <a:solidFill>
            <a:srgbClr val="F4F8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24" name="AutoShape 24"/>
          <p:cNvSpPr txBox="1"/>
          <p:nvPr/>
        </p:nvSpPr>
        <p:spPr>
          <a:xfrm>
            <a:off x="9439275" y="2933700"/>
            <a:ext cx="2009775" cy="14287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尾随闯入</a:t>
            </a:r>
            <a:endParaRPr lang="en-US" sz="1100"/>
          </a:p>
        </p:txBody>
      </p:sp>
      <p:sp>
        <p:nvSpPr>
          <p:cNvPr id="25" name="AutoShape 25"/>
          <p:cNvSpPr txBox="1"/>
          <p:nvPr/>
        </p:nvSpPr>
        <p:spPr>
          <a:xfrm>
            <a:off x="9439275" y="3105150"/>
            <a:ext cx="2009775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609600">
              <a:lnSpc>
                <a:spcPct val="142000"/>
              </a:lnSpc>
              <a:defRPr/>
            </a:pPr>
            <a:r>
              <a:rPr lang="en-US" sz="105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识别贴身尾随与跟门进入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6981825" y="3476625"/>
            <a:ext cx="2247900" cy="533400"/>
          </a:xfrm>
          <a:prstGeom prst="roundRect">
            <a:avLst>
              <a:gd name="adj" fmla="val 10713"/>
            </a:avLst>
          </a:prstGeom>
          <a:solidFill>
            <a:srgbClr val="F4F8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27" name="AutoShape 27"/>
          <p:cNvSpPr txBox="1"/>
          <p:nvPr/>
        </p:nvSpPr>
        <p:spPr>
          <a:xfrm>
            <a:off x="7096125" y="3562350"/>
            <a:ext cx="2019300" cy="14287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持械威胁</a:t>
            </a:r>
            <a:endParaRPr lang="en-US" sz="1100"/>
          </a:p>
        </p:txBody>
      </p:sp>
      <p:sp>
        <p:nvSpPr>
          <p:cNvPr id="28" name="AutoShape 28"/>
          <p:cNvSpPr txBox="1"/>
          <p:nvPr/>
        </p:nvSpPr>
        <p:spPr>
          <a:xfrm>
            <a:off x="7096125" y="3733800"/>
            <a:ext cx="20193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609600">
              <a:lnSpc>
                <a:spcPct val="142000"/>
              </a:lnSpc>
              <a:defRPr/>
            </a:pPr>
            <a:r>
              <a:rPr lang="en-US" sz="105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识别刀具、棍棒等危险物品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9324975" y="3476625"/>
            <a:ext cx="2238375" cy="533400"/>
          </a:xfrm>
          <a:prstGeom prst="roundRect">
            <a:avLst>
              <a:gd name="adj" fmla="val 10713"/>
            </a:avLst>
          </a:prstGeom>
          <a:solidFill>
            <a:srgbClr val="F4F8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30" name="AutoShape 30"/>
          <p:cNvSpPr txBox="1"/>
          <p:nvPr/>
        </p:nvSpPr>
        <p:spPr>
          <a:xfrm>
            <a:off x="9439275" y="3562350"/>
            <a:ext cx="2009775" cy="14287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禁区徘徊</a:t>
            </a:r>
            <a:endParaRPr lang="en-US" sz="1100"/>
          </a:p>
        </p:txBody>
      </p:sp>
      <p:sp>
        <p:nvSpPr>
          <p:cNvPr id="31" name="AutoShape 31"/>
          <p:cNvSpPr txBox="1"/>
          <p:nvPr/>
        </p:nvSpPr>
        <p:spPr>
          <a:xfrm>
            <a:off x="9439275" y="3733800"/>
            <a:ext cx="2009775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609600">
              <a:lnSpc>
                <a:spcPct val="142000"/>
              </a:lnSpc>
              <a:defRPr/>
            </a:pPr>
            <a:r>
              <a:rPr lang="en-US" sz="105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识别禁入区域长时间逗留</a:t>
            </a:r>
            <a:endParaRPr lang="en-US" sz="1100"/>
          </a:p>
        </p:txBody>
      </p:sp>
      <p:sp>
        <p:nvSpPr>
          <p:cNvPr id="32" name="AutoShape 32"/>
          <p:cNvSpPr txBox="1"/>
          <p:nvPr/>
        </p:nvSpPr>
        <p:spPr>
          <a:xfrm>
            <a:off x="6981825" y="4164330"/>
            <a:ext cx="4581525" cy="25781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609600">
              <a:lnSpc>
                <a:spcPct val="150000"/>
              </a:lnSpc>
              <a:defRPr/>
            </a:pPr>
            <a:r>
              <a:rPr lang="en-US" sz="120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命中后按紧急等级推送安保负责人，并保留完整视频片段用于取证。</a:t>
            </a:r>
            <a:endParaRPr lang="en-US" sz="1200" b="0" i="0" u="none" strike="noStrike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4" name="Freeform 34"/>
          <p:cNvSpPr/>
          <p:nvPr/>
        </p:nvSpPr>
        <p:spPr>
          <a:xfrm>
            <a:off x="6810375" y="4714875"/>
            <a:ext cx="76200" cy="1238250"/>
          </a:xfrm>
          <a:custGeom>
            <a:avLst/>
            <a:gdLst/>
            <a:ahLst/>
            <a:cxnLst/>
            <a:rect l="l" t="t" r="r" b="b"/>
            <a:pathLst>
              <a:path w="76200" h="1238250">
                <a:moveTo>
                  <a:pt x="76200" y="0"/>
                </a:moveTo>
                <a:cubicBezTo>
                  <a:pt x="57150" y="0"/>
                  <a:pt x="38100" y="19050"/>
                  <a:pt x="38100" y="38100"/>
                </a:cubicBezTo>
                <a:lnTo>
                  <a:pt x="38100" y="1200150"/>
                </a:lnTo>
                <a:cubicBezTo>
                  <a:pt x="38100" y="1219200"/>
                  <a:pt x="47625" y="1238250"/>
                  <a:pt x="66675" y="1238250"/>
                </a:cubicBezTo>
                <a:cubicBezTo>
                  <a:pt x="28575" y="1238250"/>
                  <a:pt x="0" y="1200150"/>
                  <a:pt x="0" y="1162050"/>
                </a:cubicBezTo>
                <a:lnTo>
                  <a:pt x="0" y="76200"/>
                </a:lnTo>
                <a:cubicBezTo>
                  <a:pt x="0" y="38100"/>
                  <a:pt x="28575" y="0"/>
                  <a:pt x="76200" y="0"/>
                </a:cubicBezTo>
                <a:close/>
              </a:path>
            </a:pathLst>
          </a:custGeom>
          <a:solidFill>
            <a:srgbClr val="FF6E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35" name="AutoShape 35"/>
          <p:cNvSpPr txBox="1"/>
          <p:nvPr/>
        </p:nvSpPr>
        <p:spPr>
          <a:xfrm>
            <a:off x="6981825" y="4848225"/>
            <a:ext cx="4581525" cy="152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300" b="1" i="0" u="none" strike="noStrike" spc="75">
                <a:solidFill>
                  <a:srgbClr val="FF6E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场景价值</a:t>
            </a:r>
            <a:endParaRPr lang="en-US" sz="1100"/>
          </a:p>
        </p:txBody>
      </p:sp>
      <p:sp>
        <p:nvSpPr>
          <p:cNvPr id="36" name="AutoShape 36"/>
          <p:cNvSpPr txBox="1"/>
          <p:nvPr/>
        </p:nvSpPr>
        <p:spPr>
          <a:xfrm>
            <a:off x="6981825" y="5179060"/>
            <a:ext cx="4581525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609600">
              <a:lnSpc>
                <a:spcPct val="158000"/>
              </a:lnSpc>
              <a:defRPr/>
            </a:pPr>
            <a:r>
              <a:rPr lang="en-US" sz="1200" b="1" i="0" u="none" strike="noStrike">
                <a:solidFill>
                  <a:srgbClr val="0072B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事前预警：</a:t>
            </a:r>
            <a:r>
              <a:rPr lang="en-US" sz="1200" b="0" i="0" u="none" strike="noStrike">
                <a:solidFill>
                  <a:srgbClr val="3349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在风险升级之前介入，而不是出事之后再</a:t>
            </a:r>
            <a:r>
              <a:rPr lang="zh-CN" altLang="en-US" sz="1200" b="0" i="0" u="none" strike="noStrike">
                <a:solidFill>
                  <a:srgbClr val="3349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赶过去</a:t>
            </a:r>
            <a:r>
              <a:rPr lang="en-US" sz="1200" b="0" i="0" u="none" strike="noStrike">
                <a:solidFill>
                  <a:srgbClr val="3349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。</a:t>
            </a:r>
            <a:endParaRPr lang="en-US" sz="1200" b="0" i="0" u="none" strike="noStrike">
              <a:solidFill>
                <a:srgbClr val="3349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7" name="AutoShape 37"/>
          <p:cNvSpPr txBox="1"/>
          <p:nvPr/>
        </p:nvSpPr>
        <p:spPr>
          <a:xfrm>
            <a:off x="6981825" y="5483860"/>
            <a:ext cx="4581525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609600">
              <a:lnSpc>
                <a:spcPct val="158000"/>
              </a:lnSpc>
              <a:defRPr/>
            </a:pPr>
            <a:r>
              <a:rPr lang="en-US" sz="1200" b="1" i="0" u="none" strike="noStrike">
                <a:solidFill>
                  <a:srgbClr val="0072B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事后取证：</a:t>
            </a:r>
            <a:r>
              <a:rPr lang="en-US" sz="1200" b="0" i="0" u="none" strike="noStrike">
                <a:solidFill>
                  <a:srgbClr val="3349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全过程视频与抓拍存证，责任界定有据可依。</a:t>
            </a:r>
            <a:endParaRPr lang="en-US" sz="1200" b="0" i="0" u="none" strike="noStrike">
              <a:solidFill>
                <a:srgbClr val="3349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1" name="AutoShape 41"/>
          <p:cNvSpPr/>
          <p:nvPr/>
        </p:nvSpPr>
        <p:spPr>
          <a:xfrm>
            <a:off x="457200" y="904875"/>
            <a:ext cx="6143625" cy="5048250"/>
          </a:xfrm>
          <a:prstGeom prst="roundRect">
            <a:avLst>
              <a:gd name="adj" fmla="val 1886"/>
            </a:avLst>
          </a:prstGeom>
          <a:solidFill>
            <a:srgbClr val="071233">
              <a:alpha val="100000"/>
            </a:srgbClr>
          </a:solidFill>
          <a:ln w="12700" cap="flat" cmpd="sng">
            <a:solidFill>
              <a:srgbClr val="DCE7F2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rcRect l="11890" r="11889"/>
          <a:stretch>
            <a:fillRect/>
          </a:stretch>
        </p:blipFill>
        <p:spPr>
          <a:xfrm>
            <a:off x="457200" y="904875"/>
            <a:ext cx="6143625" cy="504825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3" name="Freeform 43"/>
          <p:cNvSpPr/>
          <p:nvPr/>
        </p:nvSpPr>
        <p:spPr>
          <a:xfrm>
            <a:off x="457200" y="904875"/>
            <a:ext cx="6143625" cy="5048250"/>
          </a:xfrm>
          <a:custGeom>
            <a:avLst/>
            <a:gdLst/>
            <a:ahLst/>
            <a:cxnLst/>
            <a:rect l="l" t="t" r="r" b="b"/>
            <a:pathLst>
              <a:path w="6143625" h="5048250">
                <a:moveTo>
                  <a:pt x="6048375" y="0"/>
                </a:moveTo>
                <a:cubicBezTo>
                  <a:pt x="6105525" y="0"/>
                  <a:pt x="6143625" y="47625"/>
                  <a:pt x="6143625" y="95250"/>
                </a:cubicBezTo>
                <a:lnTo>
                  <a:pt x="6143625" y="4953000"/>
                </a:lnTo>
                <a:cubicBezTo>
                  <a:pt x="6143625" y="5010150"/>
                  <a:pt x="6105525" y="5048250"/>
                  <a:pt x="6048375" y="5048250"/>
                </a:cubicBezTo>
                <a:lnTo>
                  <a:pt x="95250" y="5048250"/>
                </a:lnTo>
                <a:cubicBezTo>
                  <a:pt x="38100" y="5048250"/>
                  <a:pt x="0" y="5010150"/>
                  <a:pt x="0" y="4953000"/>
                </a:cubicBezTo>
                <a:lnTo>
                  <a:pt x="0" y="95250"/>
                </a:lnTo>
                <a:cubicBezTo>
                  <a:pt x="0" y="38100"/>
                  <a:pt x="38100" y="0"/>
                  <a:pt x="95250" y="0"/>
                </a:cubicBezTo>
                <a:lnTo>
                  <a:pt x="6048375" y="0"/>
                </a:lnTo>
                <a:close/>
              </a:path>
            </a:pathLst>
          </a:custGeom>
          <a:gradFill rotWithShape="1">
            <a:gsLst>
              <a:gs pos="0">
                <a:srgbClr val="071233">
                  <a:alpha val="34000"/>
                </a:srgbClr>
              </a:gs>
              <a:gs pos="38000">
                <a:srgbClr val="071233">
                  <a:alpha val="0"/>
                </a:srgbClr>
              </a:gs>
              <a:gs pos="100000">
                <a:srgbClr val="071233">
                  <a:alpha val="84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44" name="AutoShape 44"/>
          <p:cNvSpPr/>
          <p:nvPr/>
        </p:nvSpPr>
        <p:spPr>
          <a:xfrm>
            <a:off x="666750" y="1095375"/>
            <a:ext cx="1647825" cy="257175"/>
          </a:xfrm>
          <a:prstGeom prst="roundRect">
            <a:avLst>
              <a:gd name="adj" fmla="val 22222"/>
            </a:avLst>
          </a:prstGeom>
          <a:solidFill>
            <a:srgbClr val="071233">
              <a:alpha val="60000"/>
            </a:srgbClr>
          </a:solidFill>
          <a:ln w="12700" cap="flat" cmpd="sng">
            <a:solidFill>
              <a:srgbClr val="78BEFF">
                <a:alpha val="35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45" name="AutoShape 45"/>
          <p:cNvSpPr/>
          <p:nvPr/>
        </p:nvSpPr>
        <p:spPr>
          <a:xfrm>
            <a:off x="781050" y="11906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FF6E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46" name="AutoShape 46"/>
          <p:cNvSpPr txBox="1"/>
          <p:nvPr/>
        </p:nvSpPr>
        <p:spPr>
          <a:xfrm>
            <a:off x="933450" y="1152525"/>
            <a:ext cx="1266825" cy="14287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EAF4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人员聚集预警 · 密度超限</a:t>
            </a:r>
            <a:endParaRPr lang="en-US" sz="1100"/>
          </a:p>
        </p:txBody>
      </p:sp>
      <p:sp>
        <p:nvSpPr>
          <p:cNvPr id="47" name="AutoShape 47"/>
          <p:cNvSpPr txBox="1"/>
          <p:nvPr/>
        </p:nvSpPr>
        <p:spPr>
          <a:xfrm>
            <a:off x="685800" y="5191125"/>
            <a:ext cx="3467100" cy="22860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0" tIns="0" rIns="0" bIns="0" rtlCol="0" anchor="t">
            <a:noAutofit/>
          </a:bodyPr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场景示意：园区广场人员聚集识别</a:t>
            </a:r>
            <a:endParaRPr lang="en-US" sz="1100"/>
          </a:p>
        </p:txBody>
      </p:sp>
      <p:sp>
        <p:nvSpPr>
          <p:cNvPr id="48" name="AutoShape 48"/>
          <p:cNvSpPr txBox="1"/>
          <p:nvPr/>
        </p:nvSpPr>
        <p:spPr>
          <a:xfrm>
            <a:off x="685800" y="5495925"/>
            <a:ext cx="34671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50000"/>
              </a:lnSpc>
              <a:defRPr/>
            </a:pPr>
            <a:r>
              <a:rPr lang="en-US" sz="1300" b="0" i="0" u="none" strike="noStrike">
                <a:solidFill>
                  <a:srgbClr val="CFE6F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人群密度与滞留时长超阈值即预警，支持分时段差异化阈值设置</a:t>
            </a:r>
            <a:endParaRPr lang="en-US" sz="1100"/>
          </a:p>
        </p:txBody>
      </p:sp>
    </p:spTree>
    <p:custDataLst>
      <p:tags r:id="rId6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 txBox="1"/>
          <p:nvPr/>
        </p:nvSpPr>
        <p:spPr>
          <a:xfrm>
            <a:off x="314960" y="120015"/>
            <a:ext cx="5628640" cy="53340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0" tIns="0" rIns="0" bIns="0" rtlCol="0" anchor="t">
            <a:noAutofit/>
          </a:bodyPr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场景· 刷脸访客</a:t>
            </a:r>
            <a:r>
              <a:rPr lang="zh-CN" altLang="en-US" sz="2800" b="1" i="0" u="none" strike="noStrike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、</a:t>
            </a:r>
            <a:r>
              <a:rPr lang="en-US" sz="2800" b="1" i="0" u="none" strike="noStrike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通行管理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57200" y="742950"/>
            <a:ext cx="11277600" cy="12700"/>
          </a:xfrm>
          <a:prstGeom prst="roundRect">
            <a:avLst>
              <a:gd name="adj" fmla="val 0"/>
            </a:avLst>
          </a:prstGeom>
          <a:solidFill>
            <a:srgbClr val="DCE7F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457200" y="3867150"/>
            <a:ext cx="6667500" cy="2114550"/>
          </a:xfrm>
          <a:prstGeom prst="roundRect">
            <a:avLst>
              <a:gd name="adj" fmla="val 3603"/>
            </a:avLst>
          </a:prstGeom>
          <a:solidFill>
            <a:srgbClr val="F4F8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6" name="Freeform 6"/>
          <p:cNvSpPr/>
          <p:nvPr/>
        </p:nvSpPr>
        <p:spPr>
          <a:xfrm>
            <a:off x="457200" y="3867150"/>
            <a:ext cx="6667500" cy="66675"/>
          </a:xfrm>
          <a:custGeom>
            <a:avLst/>
            <a:gdLst/>
            <a:ahLst/>
            <a:cxnLst/>
            <a:rect l="l" t="t" r="r" b="b"/>
            <a:pathLst>
              <a:path w="6667500" h="66675">
                <a:moveTo>
                  <a:pt x="6591300" y="0"/>
                </a:moveTo>
                <a:cubicBezTo>
                  <a:pt x="6629400" y="0"/>
                  <a:pt x="6657975" y="28575"/>
                  <a:pt x="6667500" y="66675"/>
                </a:cubicBezTo>
                <a:cubicBezTo>
                  <a:pt x="6657975" y="38100"/>
                  <a:pt x="6638925" y="28575"/>
                  <a:pt x="6619875" y="28575"/>
                </a:cubicBezTo>
                <a:lnTo>
                  <a:pt x="47625" y="28575"/>
                </a:lnTo>
                <a:cubicBezTo>
                  <a:pt x="28575" y="28575"/>
                  <a:pt x="9525" y="47625"/>
                  <a:pt x="0" y="66675"/>
                </a:cubicBezTo>
                <a:cubicBezTo>
                  <a:pt x="9525" y="28575"/>
                  <a:pt x="38100" y="0"/>
                  <a:pt x="76200" y="0"/>
                </a:cubicBezTo>
                <a:lnTo>
                  <a:pt x="6591300" y="0"/>
                </a:lnTo>
                <a:close/>
              </a:path>
            </a:pathLst>
          </a:custGeom>
          <a:solidFill>
            <a:srgbClr val="00A0E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628650" y="4038600"/>
            <a:ext cx="38100" cy="142875"/>
          </a:xfrm>
          <a:prstGeom prst="roundRect">
            <a:avLst>
              <a:gd name="adj" fmla="val 0"/>
            </a:avLst>
          </a:prstGeom>
          <a:solidFill>
            <a:srgbClr val="00A0E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8" name="AutoShape 8"/>
          <p:cNvSpPr txBox="1"/>
          <p:nvPr/>
        </p:nvSpPr>
        <p:spPr>
          <a:xfrm>
            <a:off x="742950" y="4019550"/>
            <a:ext cx="177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访客通行四步流程</a:t>
            </a:r>
            <a:endParaRPr lang="en-US" sz="1100"/>
          </a:p>
        </p:txBody>
      </p:sp>
      <p:sp>
        <p:nvSpPr>
          <p:cNvPr id="9" name="AutoShape 9"/>
          <p:cNvSpPr txBox="1"/>
          <p:nvPr/>
        </p:nvSpPr>
        <p:spPr>
          <a:xfrm>
            <a:off x="5448300" y="4038600"/>
            <a:ext cx="2413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050" b="0" i="0" u="none" strike="noStrike">
                <a:solidFill>
                  <a:srgbClr val="9AA7B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预约制 + 实名核验 + 无感通行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8650" y="4486275"/>
            <a:ext cx="1390650" cy="1143000"/>
          </a:xfrm>
          <a:prstGeom prst="roundRect">
            <a:avLst>
              <a:gd name="adj" fmla="val 6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7F2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1171575" y="4600575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E8F3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4686300"/>
            <a:ext cx="142875" cy="142875"/>
          </a:xfrm>
          <a:prstGeom prst="rect">
            <a:avLst/>
          </a:prstGeom>
        </p:spPr>
      </p:pic>
      <p:sp>
        <p:nvSpPr>
          <p:cNvPr id="13" name="AutoShape 13"/>
          <p:cNvSpPr txBox="1"/>
          <p:nvPr/>
        </p:nvSpPr>
        <p:spPr>
          <a:xfrm>
            <a:off x="952500" y="4905375"/>
            <a:ext cx="807720" cy="20002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预约登记</a:t>
            </a:r>
            <a:endParaRPr lang="en-US" sz="1100"/>
          </a:p>
        </p:txBody>
      </p:sp>
      <p:sp>
        <p:nvSpPr>
          <p:cNvPr id="14" name="AutoShape 14"/>
          <p:cNvSpPr txBox="1"/>
          <p:nvPr/>
        </p:nvSpPr>
        <p:spPr>
          <a:xfrm>
            <a:off x="742950" y="5162550"/>
            <a:ext cx="1100455" cy="39751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ctr" defTabSz="609600">
              <a:lnSpc>
                <a:spcPct val="142000"/>
              </a:lnSpc>
              <a:defRPr/>
            </a:pPr>
            <a:r>
              <a:rPr lang="en-US" sz="105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访客线上预约</a:t>
            </a:r>
            <a:r>
              <a:rPr lang="zh-CN" altLang="en-US" sz="105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生成通行时段</a:t>
            </a:r>
            <a:endParaRPr lang="zh-CN" altLang="en-US" sz="1050" b="0" i="0" u="none" strike="noStrike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indent="0" algn="ctr" defTabSz="609600">
              <a:lnSpc>
                <a:spcPct val="142000"/>
              </a:lnSpc>
              <a:defRPr/>
            </a:pPr>
            <a:endParaRPr lang="zh-CN" altLang="en-US" sz="1050" b="0" i="0" u="none" strike="noStrike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indent="0" algn="ctr" defTabSz="609600">
              <a:lnSpc>
                <a:spcPct val="142000"/>
              </a:lnSpc>
            </a:pPr>
            <a:endParaRPr lang="en-US" sz="1050" b="0" i="0" u="none" strike="noStrike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66925" y="4981575"/>
            <a:ext cx="152400" cy="1524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2266950" y="4486275"/>
            <a:ext cx="1390650" cy="1143000"/>
          </a:xfrm>
          <a:prstGeom prst="roundRect">
            <a:avLst>
              <a:gd name="adj" fmla="val 6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7F2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2809875" y="4600575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E8F3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95600" y="4686300"/>
            <a:ext cx="142875" cy="142875"/>
          </a:xfrm>
          <a:prstGeom prst="rect">
            <a:avLst/>
          </a:prstGeom>
        </p:spPr>
      </p:pic>
      <p:sp>
        <p:nvSpPr>
          <p:cNvPr id="19" name="AutoShape 19"/>
          <p:cNvSpPr txBox="1"/>
          <p:nvPr/>
        </p:nvSpPr>
        <p:spPr>
          <a:xfrm>
            <a:off x="2520950" y="4878705"/>
            <a:ext cx="885825" cy="24638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人证核验</a:t>
            </a:r>
            <a:endParaRPr lang="en-US" sz="1100"/>
          </a:p>
        </p:txBody>
      </p:sp>
      <p:sp>
        <p:nvSpPr>
          <p:cNvPr id="20" name="AutoShape 20"/>
          <p:cNvSpPr txBox="1"/>
          <p:nvPr/>
        </p:nvSpPr>
        <p:spPr>
          <a:xfrm>
            <a:off x="2494915" y="5162550"/>
            <a:ext cx="912495" cy="39751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ctr" defTabSz="609600">
              <a:lnSpc>
                <a:spcPct val="142000"/>
              </a:lnSpc>
              <a:defRPr/>
            </a:pPr>
            <a:r>
              <a:rPr lang="en-US" sz="105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身份证与本人</a:t>
            </a:r>
            <a:r>
              <a:rPr lang="zh-CN" altLang="en-US" sz="105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实时比对</a:t>
            </a:r>
            <a:endParaRPr lang="zh-CN" altLang="en-US" sz="1050" b="0" i="0" u="none" strike="noStrike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indent="0" algn="ctr" defTabSz="609600">
              <a:lnSpc>
                <a:spcPct val="142000"/>
              </a:lnSpc>
              <a:defRPr/>
            </a:pPr>
            <a:endParaRPr lang="zh-CN" altLang="en-US" sz="1050" b="0" i="0" u="none" strike="noStrike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indent="0" algn="ctr" defTabSz="609600">
              <a:lnSpc>
                <a:spcPct val="142000"/>
              </a:lnSpc>
            </a:pPr>
            <a:endParaRPr lang="en-US" sz="1050" b="0" i="0" u="none" strike="noStrike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05225" y="4981575"/>
            <a:ext cx="152400" cy="1524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3905250" y="4486275"/>
            <a:ext cx="1390650" cy="1143000"/>
          </a:xfrm>
          <a:prstGeom prst="roundRect">
            <a:avLst>
              <a:gd name="adj" fmla="val 6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7F2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23" name="AutoShape 23"/>
          <p:cNvSpPr/>
          <p:nvPr/>
        </p:nvSpPr>
        <p:spPr>
          <a:xfrm>
            <a:off x="4448175" y="4600575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E8F3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33900" y="4686300"/>
            <a:ext cx="142875" cy="142875"/>
          </a:xfrm>
          <a:prstGeom prst="rect">
            <a:avLst/>
          </a:prstGeom>
        </p:spPr>
      </p:pic>
      <p:sp>
        <p:nvSpPr>
          <p:cNvPr id="25" name="AutoShape 25"/>
          <p:cNvSpPr txBox="1"/>
          <p:nvPr/>
        </p:nvSpPr>
        <p:spPr>
          <a:xfrm>
            <a:off x="4218940" y="4905375"/>
            <a:ext cx="857885" cy="22733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刷脸通行</a:t>
            </a:r>
            <a:endParaRPr lang="en-US" sz="1100"/>
          </a:p>
        </p:txBody>
      </p:sp>
      <p:sp>
        <p:nvSpPr>
          <p:cNvPr id="26" name="AutoShape 26"/>
          <p:cNvSpPr txBox="1"/>
          <p:nvPr/>
        </p:nvSpPr>
        <p:spPr>
          <a:xfrm>
            <a:off x="4124325" y="5162550"/>
            <a:ext cx="952500" cy="35242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ctr" defTabSz="609600">
              <a:lnSpc>
                <a:spcPct val="142000"/>
              </a:lnSpc>
              <a:defRPr/>
            </a:pPr>
            <a:r>
              <a:rPr lang="en-US" sz="105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刷脸即开闸</a:t>
            </a:r>
            <a:endParaRPr lang="en-US" sz="1050" b="0" i="0" u="none" strike="noStrike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43525" y="4981575"/>
            <a:ext cx="152400" cy="152400"/>
          </a:xfrm>
          <a:prstGeom prst="rect">
            <a:avLst/>
          </a:prstGeom>
        </p:spPr>
      </p:pic>
      <p:sp>
        <p:nvSpPr>
          <p:cNvPr id="28" name="AutoShape 28"/>
          <p:cNvSpPr/>
          <p:nvPr/>
        </p:nvSpPr>
        <p:spPr>
          <a:xfrm>
            <a:off x="5543550" y="4486275"/>
            <a:ext cx="1390650" cy="1143000"/>
          </a:xfrm>
          <a:prstGeom prst="roundRect">
            <a:avLst>
              <a:gd name="adj" fmla="val 6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E7F2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29" name="AutoShape 29"/>
          <p:cNvSpPr/>
          <p:nvPr/>
        </p:nvSpPr>
        <p:spPr>
          <a:xfrm>
            <a:off x="6086475" y="4600575"/>
            <a:ext cx="304800" cy="304800"/>
          </a:xfrm>
          <a:prstGeom prst="roundRect">
            <a:avLst>
              <a:gd name="adj" fmla="val 50000"/>
            </a:avLst>
          </a:prstGeom>
          <a:solidFill>
            <a:srgbClr val="E8F3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72200" y="4686300"/>
            <a:ext cx="142875" cy="142875"/>
          </a:xfrm>
          <a:prstGeom prst="rect">
            <a:avLst/>
          </a:prstGeom>
        </p:spPr>
      </p:pic>
      <p:sp>
        <p:nvSpPr>
          <p:cNvPr id="31" name="AutoShape 31"/>
          <p:cNvSpPr txBox="1"/>
          <p:nvPr/>
        </p:nvSpPr>
        <p:spPr>
          <a:xfrm>
            <a:off x="5864225" y="4905375"/>
            <a:ext cx="885825" cy="20002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2238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轨迹留痕</a:t>
            </a:r>
            <a:endParaRPr lang="en-US" sz="1100"/>
          </a:p>
        </p:txBody>
      </p:sp>
      <p:sp>
        <p:nvSpPr>
          <p:cNvPr id="32" name="AutoShape 32"/>
          <p:cNvSpPr txBox="1"/>
          <p:nvPr/>
        </p:nvSpPr>
        <p:spPr>
          <a:xfrm>
            <a:off x="5711825" y="5147945"/>
            <a:ext cx="1063625" cy="35242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ctr" defTabSz="609600">
              <a:lnSpc>
                <a:spcPct val="142000"/>
              </a:lnSpc>
              <a:defRPr/>
            </a:pPr>
            <a:r>
              <a:rPr lang="en-US" sz="105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进出时间与</a:t>
            </a:r>
            <a:r>
              <a:rPr lang="zh-CN" altLang="en-US" sz="105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区域轨迹留档</a:t>
            </a:r>
            <a:endParaRPr lang="zh-CN" altLang="en-US" sz="1050" b="0" i="0" u="none" strike="noStrike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indent="0" algn="ctr" defTabSz="609600">
              <a:lnSpc>
                <a:spcPct val="142000"/>
              </a:lnSpc>
              <a:defRPr/>
            </a:pPr>
            <a:endParaRPr lang="zh-CN" altLang="en-US" sz="1050" b="0" i="0" u="none" strike="noStrike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indent="0" algn="ctr" defTabSz="609600">
              <a:lnSpc>
                <a:spcPct val="142000"/>
              </a:lnSpc>
            </a:pPr>
            <a:endParaRPr lang="en-US" sz="1050" b="0" i="0" u="none" strike="noStrike">
              <a:solidFill>
                <a:srgbClr val="5A6B7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4" name="Freeform 34"/>
          <p:cNvSpPr/>
          <p:nvPr/>
        </p:nvSpPr>
        <p:spPr>
          <a:xfrm>
            <a:off x="7315200" y="3838575"/>
            <a:ext cx="76200" cy="2114550"/>
          </a:xfrm>
          <a:custGeom>
            <a:avLst/>
            <a:gdLst/>
            <a:ahLst/>
            <a:cxnLst/>
            <a:rect l="l" t="t" r="r" b="b"/>
            <a:pathLst>
              <a:path w="76200" h="2114550">
                <a:moveTo>
                  <a:pt x="76200" y="0"/>
                </a:moveTo>
                <a:cubicBezTo>
                  <a:pt x="57150" y="0"/>
                  <a:pt x="38100" y="19050"/>
                  <a:pt x="38100" y="38100"/>
                </a:cubicBezTo>
                <a:lnTo>
                  <a:pt x="38100" y="2076450"/>
                </a:lnTo>
                <a:cubicBezTo>
                  <a:pt x="38100" y="2095500"/>
                  <a:pt x="47625" y="2114550"/>
                  <a:pt x="66675" y="2114550"/>
                </a:cubicBezTo>
                <a:cubicBezTo>
                  <a:pt x="28575" y="2114550"/>
                  <a:pt x="0" y="2076450"/>
                  <a:pt x="0" y="2038350"/>
                </a:cubicBezTo>
                <a:lnTo>
                  <a:pt x="0" y="76200"/>
                </a:lnTo>
                <a:cubicBezTo>
                  <a:pt x="0" y="38100"/>
                  <a:pt x="28575" y="0"/>
                  <a:pt x="76200" y="0"/>
                </a:cubicBezTo>
                <a:close/>
              </a:path>
            </a:pathLst>
          </a:custGeom>
          <a:solidFill>
            <a:srgbClr val="FF6E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35" name="AutoShape 35"/>
          <p:cNvSpPr txBox="1"/>
          <p:nvPr/>
        </p:nvSpPr>
        <p:spPr>
          <a:xfrm>
            <a:off x="7486650" y="3990975"/>
            <a:ext cx="4076700" cy="152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300" b="1" i="0" u="none" strike="noStrike" spc="75">
                <a:solidFill>
                  <a:srgbClr val="FF6E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场景价值</a:t>
            </a:r>
            <a:endParaRPr lang="en-US" sz="1100"/>
          </a:p>
        </p:txBody>
      </p:sp>
      <p:sp>
        <p:nvSpPr>
          <p:cNvPr id="36" name="AutoShape 36"/>
          <p:cNvSpPr txBox="1"/>
          <p:nvPr/>
        </p:nvSpPr>
        <p:spPr>
          <a:xfrm>
            <a:off x="7486650" y="4238625"/>
            <a:ext cx="4076700" cy="2476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 defTabSz="609600">
              <a:lnSpc>
                <a:spcPct val="158000"/>
              </a:lnSpc>
              <a:defRPr/>
            </a:pPr>
            <a:r>
              <a:rPr lang="en-US" sz="1400" b="1" i="0" u="none" strike="noStrike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在安全可控的前提下，</a:t>
            </a:r>
            <a:r>
              <a:rPr lang="zh-CN" altLang="en-US" sz="1400" b="1" i="0" u="none" strike="noStrike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响应迅速，</a:t>
            </a:r>
            <a:r>
              <a:rPr lang="en-US" sz="1400" b="1" i="0" u="none" strike="noStrike">
                <a:solidFill>
                  <a:srgbClr val="1F3A5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通行"无感"</a:t>
            </a:r>
            <a:endParaRPr lang="zh-CN" altLang="en-US" sz="1400" b="1" i="0" u="none" strike="noStrike">
              <a:solidFill>
                <a:srgbClr val="1F3A5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7495540" y="4749800"/>
            <a:ext cx="4316095" cy="1047750"/>
            <a:chOff x="11804" y="7215"/>
            <a:chExt cx="6406" cy="1340"/>
          </a:xfrm>
        </p:grpSpPr>
        <p:pic>
          <p:nvPicPr>
            <p:cNvPr id="37" name="Picture 37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804" y="7355"/>
              <a:ext cx="240" cy="240"/>
            </a:xfrm>
            <a:prstGeom prst="rect">
              <a:avLst/>
            </a:prstGeom>
          </p:spPr>
        </p:pic>
        <p:sp>
          <p:nvSpPr>
            <p:cNvPr id="38" name="AutoShape 38"/>
            <p:cNvSpPr txBox="1"/>
            <p:nvPr/>
          </p:nvSpPr>
          <p:spPr>
            <a:xfrm>
              <a:off x="12150" y="7215"/>
              <a:ext cx="6060" cy="33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t" anchorCtr="0"/>
            <a:lstStyle/>
            <a:p>
              <a:pPr marL="0" indent="0" algn="l" defTabSz="609600">
                <a:lnSpc>
                  <a:spcPct val="150000"/>
                </a:lnSpc>
                <a:defRPr/>
              </a:pPr>
              <a:r>
                <a:rPr lang="en-US" sz="1000" b="1" i="0" u="none" strike="noStrike">
                  <a:solidFill>
                    <a:srgbClr val="0072B8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员工：</a:t>
              </a:r>
              <a:r>
                <a:rPr lang="en-US" sz="1200" b="0" i="0" u="none" strike="noStrike">
                  <a:solidFill>
                    <a:srgbClr val="5A6B7D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人脸库统一管理，刷脸通行，免带卡、免登记。</a:t>
              </a:r>
              <a:endParaRPr lang="en-US" sz="120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pic>
          <p:nvPicPr>
            <p:cNvPr id="39" name="Picture 39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804" y="7835"/>
              <a:ext cx="240" cy="240"/>
            </a:xfrm>
            <a:prstGeom prst="rect">
              <a:avLst/>
            </a:prstGeom>
          </p:spPr>
        </p:pic>
        <p:sp>
          <p:nvSpPr>
            <p:cNvPr id="40" name="AutoShape 40"/>
            <p:cNvSpPr txBox="1"/>
            <p:nvPr/>
          </p:nvSpPr>
          <p:spPr>
            <a:xfrm>
              <a:off x="12150" y="7695"/>
              <a:ext cx="6060" cy="33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t" anchorCtr="0"/>
            <a:lstStyle/>
            <a:p>
              <a:pPr marL="0" indent="0" algn="l" defTabSz="609600">
                <a:lnSpc>
                  <a:spcPct val="150000"/>
                </a:lnSpc>
                <a:defRPr/>
              </a:pPr>
              <a:r>
                <a:rPr lang="en-US" sz="1000" b="1" i="0" u="none" strike="noStrike">
                  <a:solidFill>
                    <a:srgbClr val="0072B8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访客：</a:t>
              </a:r>
              <a:r>
                <a:rPr lang="en-US" sz="1200" b="0" i="0" u="none" strike="noStrike">
                  <a:solidFill>
                    <a:srgbClr val="5A6B7D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预约时段内自主通行，无需陪同、无需前台登记。</a:t>
              </a:r>
              <a:endParaRPr lang="en-US" sz="120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  <p:pic>
          <p:nvPicPr>
            <p:cNvPr id="41" name="Picture 4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1804" y="8315"/>
              <a:ext cx="240" cy="240"/>
            </a:xfrm>
            <a:prstGeom prst="rect">
              <a:avLst/>
            </a:prstGeom>
          </p:spPr>
        </p:pic>
        <p:sp>
          <p:nvSpPr>
            <p:cNvPr id="42" name="AutoShape 42"/>
            <p:cNvSpPr txBox="1"/>
            <p:nvPr/>
          </p:nvSpPr>
          <p:spPr>
            <a:xfrm>
              <a:off x="12150" y="8175"/>
              <a:ext cx="6060" cy="33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t" anchorCtr="0"/>
            <a:lstStyle/>
            <a:p>
              <a:pPr marL="0" indent="0" algn="l" defTabSz="609600">
                <a:lnSpc>
                  <a:spcPct val="150000"/>
                </a:lnSpc>
                <a:defRPr/>
              </a:pPr>
              <a:r>
                <a:rPr lang="en-US" sz="1000" b="1" i="0" u="none" strike="noStrike">
                  <a:solidFill>
                    <a:srgbClr val="0072B8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管理：</a:t>
              </a:r>
              <a:r>
                <a:rPr lang="en-US" sz="1200" b="0" i="0" u="none" strike="noStrike">
                  <a:solidFill>
                    <a:srgbClr val="5A6B7D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权限与部门、区域绑定，人员变更即时生效。</a:t>
              </a:r>
              <a:endParaRPr lang="en-US" sz="1200" b="0" i="0" u="none" strike="noStrike">
                <a:solidFill>
                  <a:srgbClr val="5A6B7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46" name="AutoShape 46"/>
          <p:cNvSpPr/>
          <p:nvPr/>
        </p:nvSpPr>
        <p:spPr>
          <a:xfrm>
            <a:off x="457200" y="904875"/>
            <a:ext cx="11277600" cy="2781300"/>
          </a:xfrm>
          <a:prstGeom prst="roundRect">
            <a:avLst>
              <a:gd name="adj" fmla="val 3425"/>
            </a:avLst>
          </a:prstGeom>
          <a:solidFill>
            <a:srgbClr val="071233">
              <a:alpha val="100000"/>
            </a:srgbClr>
          </a:solidFill>
          <a:ln w="12700" cap="flat" cmpd="sng">
            <a:solidFill>
              <a:srgbClr val="DCE7F2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pic>
        <p:nvPicPr>
          <p:cNvPr id="47" name="Picture 47"/>
          <p:cNvPicPr>
            <a:picLocks noChangeAspect="1"/>
          </p:cNvPicPr>
          <p:nvPr/>
        </p:nvPicPr>
        <p:blipFill>
          <a:blip r:embed="rId13"/>
          <a:srcRect t="30311" b="30310"/>
          <a:stretch>
            <a:fillRect/>
          </a:stretch>
        </p:blipFill>
        <p:spPr>
          <a:xfrm>
            <a:off x="457200" y="904875"/>
            <a:ext cx="11277600" cy="27813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8" name="Freeform 48"/>
          <p:cNvSpPr/>
          <p:nvPr/>
        </p:nvSpPr>
        <p:spPr>
          <a:xfrm>
            <a:off x="457200" y="904875"/>
            <a:ext cx="11277600" cy="2781300"/>
          </a:xfrm>
          <a:custGeom>
            <a:avLst/>
            <a:gdLst/>
            <a:ahLst/>
            <a:cxnLst/>
            <a:rect l="l" t="t" r="r" b="b"/>
            <a:pathLst>
              <a:path w="11277600" h="2781300">
                <a:moveTo>
                  <a:pt x="11182350" y="0"/>
                </a:moveTo>
                <a:cubicBezTo>
                  <a:pt x="11239500" y="0"/>
                  <a:pt x="11277600" y="47625"/>
                  <a:pt x="11277600" y="95250"/>
                </a:cubicBezTo>
                <a:lnTo>
                  <a:pt x="11277600" y="2686050"/>
                </a:lnTo>
                <a:cubicBezTo>
                  <a:pt x="11277600" y="2743200"/>
                  <a:pt x="11239500" y="2781300"/>
                  <a:pt x="11182350" y="2781300"/>
                </a:cubicBezTo>
                <a:lnTo>
                  <a:pt x="95250" y="2781300"/>
                </a:lnTo>
                <a:cubicBezTo>
                  <a:pt x="38100" y="2781300"/>
                  <a:pt x="0" y="2743200"/>
                  <a:pt x="0" y="2686050"/>
                </a:cubicBezTo>
                <a:lnTo>
                  <a:pt x="0" y="95250"/>
                </a:lnTo>
                <a:cubicBezTo>
                  <a:pt x="0" y="38100"/>
                  <a:pt x="38100" y="0"/>
                  <a:pt x="95250" y="0"/>
                </a:cubicBezTo>
                <a:lnTo>
                  <a:pt x="11182350" y="0"/>
                </a:lnTo>
                <a:close/>
              </a:path>
            </a:pathLst>
          </a:custGeom>
          <a:gradFill rotWithShape="1">
            <a:gsLst>
              <a:gs pos="0">
                <a:srgbClr val="071233">
                  <a:alpha val="34000"/>
                </a:srgbClr>
              </a:gs>
              <a:gs pos="45000">
                <a:srgbClr val="071233">
                  <a:alpha val="5000"/>
                </a:srgbClr>
              </a:gs>
              <a:gs pos="100000">
                <a:srgbClr val="071233">
                  <a:alpha val="86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49" name="AutoShape 49"/>
          <p:cNvSpPr/>
          <p:nvPr/>
        </p:nvSpPr>
        <p:spPr>
          <a:xfrm>
            <a:off x="685800" y="1095375"/>
            <a:ext cx="1647825" cy="257175"/>
          </a:xfrm>
          <a:prstGeom prst="roundRect">
            <a:avLst>
              <a:gd name="adj" fmla="val 22222"/>
            </a:avLst>
          </a:prstGeom>
          <a:solidFill>
            <a:srgbClr val="071233">
              <a:alpha val="60000"/>
            </a:srgbClr>
          </a:solidFill>
          <a:ln w="12700" cap="flat" cmpd="sng">
            <a:solidFill>
              <a:srgbClr val="78BEFF">
                <a:alpha val="35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50" name="AutoShape 50"/>
          <p:cNvSpPr/>
          <p:nvPr/>
        </p:nvSpPr>
        <p:spPr>
          <a:xfrm>
            <a:off x="800100" y="11906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FF6E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51" name="AutoShape 51"/>
          <p:cNvSpPr txBox="1"/>
          <p:nvPr/>
        </p:nvSpPr>
        <p:spPr>
          <a:xfrm>
            <a:off x="952500" y="1152525"/>
            <a:ext cx="1266825" cy="14287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EAF4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刷脸访客通行 · 无感核验</a:t>
            </a:r>
            <a:endParaRPr lang="en-US" sz="1100"/>
          </a:p>
        </p:txBody>
      </p:sp>
      <p:sp>
        <p:nvSpPr>
          <p:cNvPr id="52" name="AutoShape 52"/>
          <p:cNvSpPr/>
          <p:nvPr/>
        </p:nvSpPr>
        <p:spPr>
          <a:xfrm>
            <a:off x="8248650" y="1095375"/>
            <a:ext cx="885825" cy="247650"/>
          </a:xfrm>
          <a:prstGeom prst="roundRect">
            <a:avLst>
              <a:gd name="adj" fmla="val 23076"/>
            </a:avLst>
          </a:prstGeom>
          <a:solidFill>
            <a:srgbClr val="071233">
              <a:alpha val="60000"/>
            </a:srgbClr>
          </a:solidFill>
          <a:ln w="12700" cap="flat" cmpd="sng">
            <a:solidFill>
              <a:srgbClr val="78BEFF">
                <a:alpha val="32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53" name="AutoShape 53"/>
          <p:cNvSpPr txBox="1"/>
          <p:nvPr/>
        </p:nvSpPr>
        <p:spPr>
          <a:xfrm>
            <a:off x="8362950" y="1152525"/>
            <a:ext cx="657225" cy="1333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050" b="0" i="0" u="none" strike="noStrike">
                <a:solidFill>
                  <a:srgbClr val="CFE6F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人证合一核验</a:t>
            </a:r>
            <a:endParaRPr lang="en-US" sz="1100"/>
          </a:p>
        </p:txBody>
      </p:sp>
      <p:sp>
        <p:nvSpPr>
          <p:cNvPr id="54" name="AutoShape 54"/>
          <p:cNvSpPr/>
          <p:nvPr/>
        </p:nvSpPr>
        <p:spPr>
          <a:xfrm>
            <a:off x="9210675" y="1095375"/>
            <a:ext cx="1219200" cy="247650"/>
          </a:xfrm>
          <a:prstGeom prst="roundRect">
            <a:avLst>
              <a:gd name="adj" fmla="val 23076"/>
            </a:avLst>
          </a:prstGeom>
          <a:solidFill>
            <a:srgbClr val="071233">
              <a:alpha val="60000"/>
            </a:srgbClr>
          </a:solidFill>
          <a:ln w="12700" cap="flat" cmpd="sng">
            <a:solidFill>
              <a:srgbClr val="78BEFF">
                <a:alpha val="32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55" name="AutoShape 55"/>
          <p:cNvSpPr txBox="1"/>
          <p:nvPr/>
        </p:nvSpPr>
        <p:spPr>
          <a:xfrm>
            <a:off x="9324975" y="1152525"/>
            <a:ext cx="990600" cy="1333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050" b="0" i="0" u="none" strike="noStrike">
                <a:solidFill>
                  <a:srgbClr val="CFE6F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门禁人脸库统一管理</a:t>
            </a:r>
            <a:endParaRPr lang="en-US" sz="1100"/>
          </a:p>
        </p:txBody>
      </p:sp>
      <p:sp>
        <p:nvSpPr>
          <p:cNvPr id="56" name="AutoShape 56"/>
          <p:cNvSpPr/>
          <p:nvPr/>
        </p:nvSpPr>
        <p:spPr>
          <a:xfrm>
            <a:off x="10506075" y="1095375"/>
            <a:ext cx="1000125" cy="247650"/>
          </a:xfrm>
          <a:prstGeom prst="roundRect">
            <a:avLst>
              <a:gd name="adj" fmla="val 23076"/>
            </a:avLst>
          </a:prstGeom>
          <a:solidFill>
            <a:srgbClr val="071233">
              <a:alpha val="60000"/>
            </a:srgbClr>
          </a:solidFill>
          <a:ln w="12700" cap="flat" cmpd="sng">
            <a:solidFill>
              <a:srgbClr val="78BEFF">
                <a:alpha val="32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sp>
        <p:nvSpPr>
          <p:cNvPr id="57" name="AutoShape 57"/>
          <p:cNvSpPr txBox="1"/>
          <p:nvPr/>
        </p:nvSpPr>
        <p:spPr>
          <a:xfrm>
            <a:off x="10620375" y="1152525"/>
            <a:ext cx="771525" cy="1333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050" b="0" i="0" u="none" strike="noStrike">
                <a:solidFill>
                  <a:srgbClr val="CFE6F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权限与区域联动</a:t>
            </a:r>
            <a:endParaRPr lang="en-US" sz="1100"/>
          </a:p>
        </p:txBody>
      </p:sp>
      <p:sp>
        <p:nvSpPr>
          <p:cNvPr id="58" name="AutoShape 58"/>
          <p:cNvSpPr txBox="1"/>
          <p:nvPr/>
        </p:nvSpPr>
        <p:spPr>
          <a:xfrm>
            <a:off x="704850" y="3038475"/>
            <a:ext cx="2971800" cy="22860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0" tIns="0" rIns="0" bIns="0" rtlCol="0" anchor="t">
            <a:noAutofit/>
          </a:bodyPr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场景示意：园区访客刷脸通行</a:t>
            </a:r>
            <a:endParaRPr lang="en-US" sz="1100"/>
          </a:p>
        </p:txBody>
      </p:sp>
      <p:sp>
        <p:nvSpPr>
          <p:cNvPr id="59" name="AutoShape 59"/>
          <p:cNvSpPr txBox="1"/>
          <p:nvPr/>
        </p:nvSpPr>
        <p:spPr>
          <a:xfrm>
            <a:off x="704850" y="3324225"/>
            <a:ext cx="2971800" cy="152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marL="0" indent="0" algn="l" defTabSz="609600">
              <a:lnSpc>
                <a:spcPct val="100000"/>
              </a:lnSpc>
              <a:defRPr/>
            </a:pPr>
            <a:r>
              <a:rPr lang="en-US" sz="1300" b="0" i="0" u="none" strike="noStrike">
                <a:solidFill>
                  <a:srgbClr val="CFE6F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预约时段内刷脸即通行，未授权人员无法进入受控区域</a:t>
            </a:r>
            <a:endParaRPr lang="en-US" sz="1100"/>
          </a:p>
        </p:txBody>
      </p:sp>
    </p:spTree>
    <p:custDataLst>
      <p:tags r:id="rId1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native-0"/>
          <p:cNvSpPr>
            <a:spLocks noGrp="1"/>
          </p:cNvSpPr>
          <p:nvPr/>
        </p:nvSpPr>
        <p:spPr>
          <a:xfrm>
            <a:off x="285750" y="133350"/>
            <a:ext cx="114490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700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2700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700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场景 · 行为安全：尾随</a:t>
            </a:r>
            <a:r>
              <a:rPr lang="zh-CN" sz="2700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、打架、</a:t>
            </a:r>
            <a:r>
              <a:rPr sz="2700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持械预警</a:t>
            </a:r>
            <a:endParaRPr sz="2700" b="1">
              <a:solidFill>
                <a:srgbClr val="00A6E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divider-1"/>
          <p:cNvSpPr>
            <a:spLocks noGrp="1"/>
          </p:cNvSpPr>
          <p:nvPr/>
        </p:nvSpPr>
        <p:spPr>
          <a:xfrm>
            <a:off x="457200" y="752475"/>
            <a:ext cx="11277600" cy="0"/>
          </a:xfrm>
          <a:prstGeom prst="line">
            <a:avLst/>
          </a:prstGeom>
          <a:ln w="9525">
            <a:solidFill>
              <a:srgbClr val="DCE8F3"/>
            </a:solidFill>
          </a:ln>
        </p:spPr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t="698" b="698"/>
          <a:stretch>
            <a:fillRect/>
          </a:stretch>
        </p:blipFill>
        <p:spPr>
          <a:xfrm>
            <a:off x="457200" y="904875"/>
            <a:ext cx="6143625" cy="5048250"/>
          </a:xfrm>
          <a:prstGeom prst="roundRect">
            <a:avLst>
              <a:gd name="adj" fmla="val 1509"/>
            </a:avLst>
          </a:prstGeom>
        </p:spPr>
      </p:pic>
      <p:sp>
        <p:nvSpPr>
          <p:cNvPr id="4" name="native-2"/>
          <p:cNvSpPr>
            <a:spLocks noGrp="1"/>
          </p:cNvSpPr>
          <p:nvPr/>
        </p:nvSpPr>
        <p:spPr>
          <a:xfrm>
            <a:off x="457200" y="904875"/>
            <a:ext cx="6143625" cy="5048250"/>
          </a:xfrm>
          <a:prstGeom prst="rect">
            <a:avLst/>
          </a:prstGeom>
          <a:solidFill>
            <a:srgbClr val="0E2948">
              <a:alpha val="12000"/>
            </a:srgbClr>
          </a:solidFill>
          <a:ln w="0">
            <a:noFill/>
            <a:prstDash val="solid"/>
          </a:ln>
        </p:spPr>
      </p:sp>
      <p:sp>
        <p:nvSpPr>
          <p:cNvPr id="5" name="native-3"/>
          <p:cNvSpPr>
            <a:spLocks noGrp="1"/>
          </p:cNvSpPr>
          <p:nvPr/>
        </p:nvSpPr>
        <p:spPr>
          <a:xfrm>
            <a:off x="457200" y="4772025"/>
            <a:ext cx="6143625" cy="1181100"/>
          </a:xfrm>
          <a:prstGeom prst="rect">
            <a:avLst/>
          </a:prstGeom>
          <a:gradFill>
            <a:gsLst>
              <a:gs pos="0">
                <a:srgbClr val="102849">
                  <a:alpha val="0"/>
                </a:srgbClr>
              </a:gs>
              <a:gs pos="100000">
                <a:srgbClr val="102849">
                  <a:alpha val="94000"/>
                </a:srgbClr>
              </a:gs>
            </a:gsLst>
            <a:lin ang="5400000"/>
          </a:gradFill>
          <a:ln w="0">
            <a:noFill/>
            <a:prstDash val="solid"/>
          </a:ln>
        </p:spPr>
      </p:sp>
      <p:sp>
        <p:nvSpPr>
          <p:cNvPr id="6" name="native-4"/>
          <p:cNvSpPr>
            <a:spLocks noGrp="1"/>
          </p:cNvSpPr>
          <p:nvPr/>
        </p:nvSpPr>
        <p:spPr>
          <a:xfrm>
            <a:off x="666750" y="1085850"/>
            <a:ext cx="2857500" cy="295275"/>
          </a:xfrm>
          <a:prstGeom prst="roundRect">
            <a:avLst>
              <a:gd name="adj" fmla="val 22581"/>
            </a:avLst>
          </a:prstGeom>
          <a:solidFill>
            <a:srgbClr val="102849">
              <a:alpha val="82000"/>
            </a:srgbClr>
          </a:solidFill>
          <a:ln w="9525">
            <a:solidFill>
              <a:srgbClr val="547DA7"/>
            </a:solidFill>
            <a:prstDash val="solid"/>
          </a:ln>
        </p:spPr>
      </p:sp>
      <p:sp>
        <p:nvSpPr>
          <p:cNvPr id="7" name="native-5"/>
          <p:cNvSpPr>
            <a:spLocks noGrp="1"/>
          </p:cNvSpPr>
          <p:nvPr/>
        </p:nvSpPr>
        <p:spPr>
          <a:xfrm>
            <a:off x="781050" y="1181100"/>
            <a:ext cx="76200" cy="76200"/>
          </a:xfrm>
          <a:prstGeom prst="ellipse">
            <a:avLst/>
          </a:prstGeom>
          <a:solidFill>
            <a:srgbClr val="FF7900"/>
          </a:solidFill>
          <a:ln w="0">
            <a:noFill/>
            <a:prstDash val="solid"/>
          </a:ln>
        </p:spPr>
      </p:sp>
      <p:sp>
        <p:nvSpPr>
          <p:cNvPr id="8" name="native-6"/>
          <p:cNvSpPr>
            <a:spLocks noGrp="1"/>
          </p:cNvSpPr>
          <p:nvPr/>
        </p:nvSpPr>
        <p:spPr>
          <a:xfrm>
            <a:off x="933450" y="1133475"/>
            <a:ext cx="32766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尾随闯入识别 · 行为预警</a:t>
            </a:r>
            <a:endParaRPr sz="14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native-7"/>
          <p:cNvSpPr>
            <a:spLocks noGrp="1"/>
          </p:cNvSpPr>
          <p:nvPr/>
        </p:nvSpPr>
        <p:spPr>
          <a:xfrm>
            <a:off x="666750" y="5219700"/>
            <a:ext cx="57245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场景示意：园区出入口尾随闯入识别</a:t>
            </a:r>
            <a:endParaRPr sz="16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native-8"/>
          <p:cNvSpPr>
            <a:spLocks noGrp="1"/>
          </p:cNvSpPr>
          <p:nvPr/>
        </p:nvSpPr>
        <p:spPr>
          <a:xfrm>
            <a:off x="666750" y="5591175"/>
            <a:ext cx="57245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425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425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关联异常行为与视频证据，推送安保人员核实</a:t>
            </a:r>
            <a:endParaRPr sz="1425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native-9"/>
          <p:cNvSpPr>
            <a:spLocks noGrp="1"/>
          </p:cNvSpPr>
          <p:nvPr/>
        </p:nvSpPr>
        <p:spPr>
          <a:xfrm>
            <a:off x="6810375" y="904875"/>
            <a:ext cx="28575" cy="1571625"/>
          </a:xfrm>
          <a:prstGeom prst="rect">
            <a:avLst/>
          </a:prstGeom>
          <a:solidFill>
            <a:srgbClr val="00A6E7"/>
          </a:solidFill>
          <a:ln w="0">
            <a:noFill/>
            <a:prstDash val="solid"/>
          </a:ln>
        </p:spPr>
      </p:sp>
      <p:sp>
        <p:nvSpPr>
          <p:cNvPr id="12" name="native-10"/>
          <p:cNvSpPr>
            <a:spLocks noGrp="1"/>
          </p:cNvSpPr>
          <p:nvPr/>
        </p:nvSpPr>
        <p:spPr>
          <a:xfrm>
            <a:off x="6981825" y="1028700"/>
            <a:ext cx="457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8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行为风险识别</a:t>
            </a:r>
            <a:endParaRPr sz="1875" b="1">
              <a:solidFill>
                <a:srgbClr val="16324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native-11"/>
          <p:cNvSpPr>
            <a:spLocks noGrp="1"/>
          </p:cNvSpPr>
          <p:nvPr/>
        </p:nvSpPr>
        <p:spPr>
          <a:xfrm>
            <a:off x="6981825" y="1428750"/>
            <a:ext cx="1057275" cy="276225"/>
          </a:xfrm>
          <a:prstGeom prst="roundRect">
            <a:avLst>
              <a:gd name="adj" fmla="val 24138"/>
            </a:avLst>
          </a:prstGeom>
          <a:solidFill>
            <a:srgbClr val="E8F4FC"/>
          </a:solidFill>
          <a:ln w="0">
            <a:noFill/>
            <a:prstDash val="solid"/>
          </a:ln>
        </p:spPr>
      </p:sp>
      <p:sp>
        <p:nvSpPr>
          <p:cNvPr id="14" name="native-12"/>
          <p:cNvSpPr>
            <a:spLocks noGrp="1"/>
          </p:cNvSpPr>
          <p:nvPr/>
        </p:nvSpPr>
        <p:spPr>
          <a:xfrm>
            <a:off x="7048500" y="1457325"/>
            <a:ext cx="981075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500" b="1">
                <a:solidFill>
                  <a:srgbClr val="007CB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500" b="1">
                <a:solidFill>
                  <a:srgbClr val="007CB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007CB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打架斗殴</a:t>
            </a:r>
            <a:endParaRPr sz="1500" b="1">
              <a:solidFill>
                <a:srgbClr val="007CB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native-13"/>
          <p:cNvSpPr>
            <a:spLocks noGrp="1"/>
          </p:cNvSpPr>
          <p:nvPr/>
        </p:nvSpPr>
        <p:spPr>
          <a:xfrm>
            <a:off x="8143875" y="1457325"/>
            <a:ext cx="349567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识别肢体冲突，触发行为告警</a:t>
            </a:r>
            <a:endParaRPr sz="1440" b="0">
              <a:solidFill>
                <a:srgbClr val="5370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native-14"/>
          <p:cNvSpPr>
            <a:spLocks noGrp="1"/>
          </p:cNvSpPr>
          <p:nvPr/>
        </p:nvSpPr>
        <p:spPr>
          <a:xfrm>
            <a:off x="6981825" y="1771650"/>
            <a:ext cx="1057275" cy="276225"/>
          </a:xfrm>
          <a:prstGeom prst="roundRect">
            <a:avLst>
              <a:gd name="adj" fmla="val 24138"/>
            </a:avLst>
          </a:prstGeom>
          <a:solidFill>
            <a:srgbClr val="E8F4FC"/>
          </a:solidFill>
          <a:ln w="0">
            <a:noFill/>
            <a:prstDash val="solid"/>
          </a:ln>
        </p:spPr>
      </p:sp>
      <p:sp>
        <p:nvSpPr>
          <p:cNvPr id="17" name="native-15"/>
          <p:cNvSpPr>
            <a:spLocks noGrp="1"/>
          </p:cNvSpPr>
          <p:nvPr/>
        </p:nvSpPr>
        <p:spPr>
          <a:xfrm>
            <a:off x="7048500" y="1800225"/>
            <a:ext cx="981075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500" b="1">
                <a:solidFill>
                  <a:srgbClr val="007CB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500" b="1">
                <a:solidFill>
                  <a:srgbClr val="007CB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007CB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尾随闯入</a:t>
            </a:r>
            <a:endParaRPr sz="1500" b="1">
              <a:solidFill>
                <a:srgbClr val="007CB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native-16"/>
          <p:cNvSpPr>
            <a:spLocks noGrp="1"/>
          </p:cNvSpPr>
          <p:nvPr/>
        </p:nvSpPr>
        <p:spPr>
          <a:xfrm>
            <a:off x="8143875" y="1800225"/>
            <a:ext cx="349567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识别贴身跟随、未核验进入</a:t>
            </a:r>
            <a:endParaRPr sz="1440" b="0">
              <a:solidFill>
                <a:srgbClr val="5370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native-17"/>
          <p:cNvSpPr>
            <a:spLocks noGrp="1"/>
          </p:cNvSpPr>
          <p:nvPr/>
        </p:nvSpPr>
        <p:spPr>
          <a:xfrm>
            <a:off x="6981825" y="2114550"/>
            <a:ext cx="1057275" cy="276225"/>
          </a:xfrm>
          <a:prstGeom prst="roundRect">
            <a:avLst>
              <a:gd name="adj" fmla="val 24138"/>
            </a:avLst>
          </a:prstGeom>
          <a:solidFill>
            <a:srgbClr val="E8F4FC"/>
          </a:solidFill>
          <a:ln w="0">
            <a:noFill/>
            <a:prstDash val="solid"/>
          </a:ln>
        </p:spPr>
      </p:sp>
      <p:sp>
        <p:nvSpPr>
          <p:cNvPr id="20" name="native-18"/>
          <p:cNvSpPr>
            <a:spLocks noGrp="1"/>
          </p:cNvSpPr>
          <p:nvPr/>
        </p:nvSpPr>
        <p:spPr>
          <a:xfrm>
            <a:off x="7048500" y="2143125"/>
            <a:ext cx="981075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500" b="1">
                <a:solidFill>
                  <a:srgbClr val="007CB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500" b="1">
                <a:solidFill>
                  <a:srgbClr val="007CB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007CB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持械威胁</a:t>
            </a:r>
            <a:endParaRPr sz="1500" b="1">
              <a:solidFill>
                <a:srgbClr val="007CB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native-19"/>
          <p:cNvSpPr>
            <a:spLocks noGrp="1"/>
          </p:cNvSpPr>
          <p:nvPr/>
        </p:nvSpPr>
        <p:spPr>
          <a:xfrm>
            <a:off x="8143875" y="2143125"/>
            <a:ext cx="349567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识别可见刀具、棍棒等风险物品</a:t>
            </a:r>
            <a:endParaRPr sz="1440" b="0">
              <a:solidFill>
                <a:srgbClr val="5370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native-20"/>
          <p:cNvSpPr>
            <a:spLocks noGrp="1"/>
          </p:cNvSpPr>
          <p:nvPr/>
        </p:nvSpPr>
        <p:spPr>
          <a:xfrm>
            <a:off x="6810375" y="2638425"/>
            <a:ext cx="4924425" cy="2114550"/>
          </a:xfrm>
          <a:prstGeom prst="roundRect">
            <a:avLst>
              <a:gd name="adj" fmla="val 3153"/>
            </a:avLst>
          </a:prstGeom>
          <a:solidFill>
            <a:srgbClr val="F3F7FB"/>
          </a:solidFill>
          <a:ln w="0">
            <a:noFill/>
            <a:prstDash val="solid"/>
          </a:ln>
        </p:spPr>
      </p:sp>
      <p:sp>
        <p:nvSpPr>
          <p:cNvPr id="23" name="divider-21"/>
          <p:cNvSpPr>
            <a:spLocks noGrp="1"/>
          </p:cNvSpPr>
          <p:nvPr/>
        </p:nvSpPr>
        <p:spPr>
          <a:xfrm>
            <a:off x="6810375" y="2638425"/>
            <a:ext cx="4924425" cy="0"/>
          </a:xfrm>
          <a:prstGeom prst="line">
            <a:avLst/>
          </a:prstGeom>
          <a:ln w="19050">
            <a:solidFill>
              <a:srgbClr val="00A6E7"/>
            </a:solidFill>
          </a:ln>
        </p:spPr>
      </p:sp>
      <p:sp>
        <p:nvSpPr>
          <p:cNvPr id="24" name="native-22"/>
          <p:cNvSpPr>
            <a:spLocks noGrp="1"/>
          </p:cNvSpPr>
          <p:nvPr/>
        </p:nvSpPr>
        <p:spPr>
          <a:xfrm>
            <a:off x="6991350" y="2800350"/>
            <a:ext cx="28575" cy="171450"/>
          </a:xfrm>
          <a:prstGeom prst="rect">
            <a:avLst/>
          </a:prstGeom>
          <a:solidFill>
            <a:srgbClr val="00A6E7"/>
          </a:solidFill>
          <a:ln w="0">
            <a:noFill/>
            <a:prstDash val="solid"/>
          </a:ln>
        </p:spPr>
      </p:sp>
      <p:sp>
        <p:nvSpPr>
          <p:cNvPr id="25" name="native-23"/>
          <p:cNvSpPr>
            <a:spLocks noGrp="1"/>
          </p:cNvSpPr>
          <p:nvPr/>
        </p:nvSpPr>
        <p:spPr>
          <a:xfrm>
            <a:off x="7096125" y="2733675"/>
            <a:ext cx="4476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8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告警核实与安保处置</a:t>
            </a:r>
            <a:endParaRPr sz="1875" b="1">
              <a:solidFill>
                <a:srgbClr val="16324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native-24"/>
          <p:cNvSpPr>
            <a:spLocks noGrp="1"/>
          </p:cNvSpPr>
          <p:nvPr/>
        </p:nvSpPr>
        <p:spPr>
          <a:xfrm>
            <a:off x="6981825" y="3182620"/>
            <a:ext cx="228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575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575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575" b="1">
              <a:solidFill>
                <a:srgbClr val="00A6E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native-25"/>
          <p:cNvSpPr>
            <a:spLocks noGrp="1"/>
          </p:cNvSpPr>
          <p:nvPr/>
        </p:nvSpPr>
        <p:spPr>
          <a:xfrm>
            <a:off x="7248525" y="3152775"/>
            <a:ext cx="41910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5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5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识别留证</a:t>
            </a:r>
            <a:endParaRPr sz="1575" b="1">
              <a:solidFill>
                <a:srgbClr val="16324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native-26"/>
          <p:cNvSpPr>
            <a:spLocks noGrp="1"/>
          </p:cNvSpPr>
          <p:nvPr/>
        </p:nvSpPr>
        <p:spPr>
          <a:xfrm>
            <a:off x="7248525" y="3419475"/>
            <a:ext cx="428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0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抓拍异常行为，关联点位与视频片段</a:t>
            </a:r>
            <a:endParaRPr sz="1400" b="0">
              <a:solidFill>
                <a:srgbClr val="5370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native-27"/>
          <p:cNvSpPr>
            <a:spLocks noGrp="1"/>
          </p:cNvSpPr>
          <p:nvPr/>
        </p:nvSpPr>
        <p:spPr>
          <a:xfrm>
            <a:off x="6981825" y="3712210"/>
            <a:ext cx="228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575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575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575" b="1">
              <a:solidFill>
                <a:srgbClr val="00A6E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native-28"/>
          <p:cNvSpPr>
            <a:spLocks noGrp="1"/>
          </p:cNvSpPr>
          <p:nvPr/>
        </p:nvSpPr>
        <p:spPr>
          <a:xfrm>
            <a:off x="7248525" y="3667125"/>
            <a:ext cx="41910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5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5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分级通知</a:t>
            </a:r>
            <a:endParaRPr sz="1575" b="1">
              <a:solidFill>
                <a:srgbClr val="16324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native-29"/>
          <p:cNvSpPr>
            <a:spLocks noGrp="1"/>
          </p:cNvSpPr>
          <p:nvPr/>
        </p:nvSpPr>
        <p:spPr>
          <a:xfrm>
            <a:off x="7248525" y="3933825"/>
            <a:ext cx="428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0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按风险等级推送安保人员，调阅视频核实</a:t>
            </a:r>
            <a:endParaRPr sz="1400" b="0">
              <a:solidFill>
                <a:srgbClr val="5370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native-30"/>
          <p:cNvSpPr>
            <a:spLocks noGrp="1"/>
          </p:cNvSpPr>
          <p:nvPr/>
        </p:nvSpPr>
        <p:spPr>
          <a:xfrm>
            <a:off x="6981825" y="4226560"/>
            <a:ext cx="228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575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575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575" b="1">
              <a:solidFill>
                <a:srgbClr val="00A6E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native-31"/>
          <p:cNvSpPr>
            <a:spLocks noGrp="1"/>
          </p:cNvSpPr>
          <p:nvPr/>
        </p:nvSpPr>
        <p:spPr>
          <a:xfrm>
            <a:off x="7248525" y="4181475"/>
            <a:ext cx="41910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5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5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现场处置</a:t>
            </a:r>
            <a:endParaRPr sz="1575" b="1">
              <a:solidFill>
                <a:srgbClr val="16324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native-32"/>
          <p:cNvSpPr>
            <a:spLocks noGrp="1"/>
          </p:cNvSpPr>
          <p:nvPr/>
        </p:nvSpPr>
        <p:spPr>
          <a:xfrm>
            <a:off x="7248525" y="4448175"/>
            <a:ext cx="428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0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现场核查并处置，记录结果与复核结论</a:t>
            </a:r>
            <a:endParaRPr sz="1400" b="0">
              <a:solidFill>
                <a:srgbClr val="5370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native-33"/>
          <p:cNvSpPr>
            <a:spLocks noGrp="1"/>
          </p:cNvSpPr>
          <p:nvPr/>
        </p:nvSpPr>
        <p:spPr>
          <a:xfrm>
            <a:off x="6810375" y="4876800"/>
            <a:ext cx="4924425" cy="1076325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36" name="native-34"/>
          <p:cNvSpPr>
            <a:spLocks noGrp="1"/>
          </p:cNvSpPr>
          <p:nvPr/>
        </p:nvSpPr>
        <p:spPr>
          <a:xfrm>
            <a:off x="6810375" y="4876800"/>
            <a:ext cx="28575" cy="1076325"/>
          </a:xfrm>
          <a:prstGeom prst="rect">
            <a:avLst/>
          </a:prstGeom>
          <a:solidFill>
            <a:srgbClr val="FF7900"/>
          </a:solidFill>
          <a:ln w="0">
            <a:noFill/>
            <a:prstDash val="solid"/>
          </a:ln>
        </p:spPr>
      </p:sp>
      <p:sp>
        <p:nvSpPr>
          <p:cNvPr id="37" name="native-35"/>
          <p:cNvSpPr>
            <a:spLocks noGrp="1"/>
          </p:cNvSpPr>
          <p:nvPr/>
        </p:nvSpPr>
        <p:spPr>
          <a:xfrm>
            <a:off x="6981825" y="4943475"/>
            <a:ext cx="45339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00" b="1">
                <a:solidFill>
                  <a:srgbClr val="FF79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800" b="1">
                <a:solidFill>
                  <a:srgbClr val="FF79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1">
                <a:solidFill>
                  <a:srgbClr val="FF79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场景价值</a:t>
            </a:r>
            <a:endParaRPr sz="1800" b="1">
              <a:solidFill>
                <a:srgbClr val="FF79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native-36"/>
          <p:cNvSpPr>
            <a:spLocks noGrp="1"/>
          </p:cNvSpPr>
          <p:nvPr/>
        </p:nvSpPr>
        <p:spPr>
          <a:xfrm>
            <a:off x="6981825" y="5334000"/>
            <a:ext cx="100012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440" b="1">
                <a:solidFill>
                  <a:srgbClr val="007BB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440" b="1">
                <a:solidFill>
                  <a:srgbClr val="007BB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40" b="1">
                <a:solidFill>
                  <a:srgbClr val="007BB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主动发现：</a:t>
            </a:r>
            <a:endParaRPr sz="1440" b="1">
              <a:solidFill>
                <a:srgbClr val="007BB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native-37"/>
          <p:cNvSpPr>
            <a:spLocks noGrp="1"/>
          </p:cNvSpPr>
          <p:nvPr/>
        </p:nvSpPr>
        <p:spPr>
          <a:xfrm>
            <a:off x="7934325" y="5334000"/>
            <a:ext cx="36957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辅助安保发现异常行为，及时核实风险</a:t>
            </a:r>
            <a:endParaRPr sz="1440" b="0">
              <a:solidFill>
                <a:srgbClr val="5370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native-38"/>
          <p:cNvSpPr>
            <a:spLocks noGrp="1"/>
          </p:cNvSpPr>
          <p:nvPr/>
        </p:nvSpPr>
        <p:spPr>
          <a:xfrm>
            <a:off x="6981825" y="5629275"/>
            <a:ext cx="100012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440" b="1">
                <a:solidFill>
                  <a:srgbClr val="007BB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440" b="1">
                <a:solidFill>
                  <a:srgbClr val="007BB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40" b="1">
                <a:solidFill>
                  <a:srgbClr val="007BB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证据可查：</a:t>
            </a:r>
            <a:endParaRPr sz="1440" b="1">
              <a:solidFill>
                <a:srgbClr val="007BB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native-39"/>
          <p:cNvSpPr>
            <a:spLocks noGrp="1"/>
          </p:cNvSpPr>
          <p:nvPr/>
        </p:nvSpPr>
        <p:spPr>
          <a:xfrm>
            <a:off x="7934325" y="5629275"/>
            <a:ext cx="36957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抓拍、视频与处置记录关联留存</a:t>
            </a:r>
            <a:endParaRPr sz="1440" b="0">
              <a:solidFill>
                <a:srgbClr val="5370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native-40"/>
          <p:cNvSpPr>
            <a:spLocks noGrp="1"/>
          </p:cNvSpPr>
          <p:nvPr/>
        </p:nvSpPr>
        <p:spPr>
          <a:xfrm>
            <a:off x="457200" y="6372225"/>
            <a:ext cx="19050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050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050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050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endParaRPr sz="1050" b="1">
              <a:solidFill>
                <a:srgbClr val="00A6E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native-41"/>
          <p:cNvSpPr>
            <a:spLocks noGrp="1"/>
          </p:cNvSpPr>
          <p:nvPr/>
        </p:nvSpPr>
        <p:spPr>
          <a:xfrm>
            <a:off x="457200" y="6553200"/>
            <a:ext cx="6381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825" b="0">
                <a:solidFill>
                  <a:srgbClr val="92A1A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825" b="0">
                <a:solidFill>
                  <a:srgbClr val="92A1A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825" b="0">
                <a:solidFill>
                  <a:srgbClr val="92A1A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© Whale Cloud Technology Co.,Ltd All rights reserved</a:t>
            </a:r>
            <a:endParaRPr sz="825" b="0">
              <a:solidFill>
                <a:srgbClr val="92A1A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" name="native-42"/>
          <p:cNvSpPr>
            <a:spLocks noGrp="1"/>
          </p:cNvSpPr>
          <p:nvPr/>
        </p:nvSpPr>
        <p:spPr>
          <a:xfrm>
            <a:off x="285750" y="133350"/>
            <a:ext cx="114490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700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2700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700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场景 · 消防辅助：通道占用</a:t>
            </a:r>
            <a:r>
              <a:rPr lang="zh-CN" sz="2700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700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明火烟雾识别</a:t>
            </a:r>
            <a:endParaRPr sz="2700" b="1">
              <a:solidFill>
                <a:srgbClr val="00A6E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divider-43"/>
          <p:cNvSpPr>
            <a:spLocks noGrp="1"/>
          </p:cNvSpPr>
          <p:nvPr/>
        </p:nvSpPr>
        <p:spPr>
          <a:xfrm>
            <a:off x="457200" y="752475"/>
            <a:ext cx="11277600" cy="0"/>
          </a:xfrm>
          <a:prstGeom prst="line">
            <a:avLst/>
          </a:prstGeom>
          <a:ln w="9525">
            <a:solidFill>
              <a:srgbClr val="DCE8F3"/>
            </a:solidFill>
          </a:ln>
        </p:spPr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t="698" b="698"/>
          <a:stretch>
            <a:fillRect/>
          </a:stretch>
        </p:blipFill>
        <p:spPr>
          <a:xfrm>
            <a:off x="457200" y="904875"/>
            <a:ext cx="6143625" cy="5048250"/>
          </a:xfrm>
          <a:prstGeom prst="roundRect">
            <a:avLst>
              <a:gd name="adj" fmla="val 1509"/>
            </a:avLst>
          </a:prstGeom>
        </p:spPr>
      </p:pic>
      <p:sp>
        <p:nvSpPr>
          <p:cNvPr id="4" name="native-44"/>
          <p:cNvSpPr>
            <a:spLocks noGrp="1"/>
          </p:cNvSpPr>
          <p:nvPr/>
        </p:nvSpPr>
        <p:spPr>
          <a:xfrm>
            <a:off x="457200" y="904875"/>
            <a:ext cx="6143625" cy="5048250"/>
          </a:xfrm>
          <a:prstGeom prst="rect">
            <a:avLst/>
          </a:prstGeom>
          <a:solidFill>
            <a:srgbClr val="0E2948">
              <a:alpha val="12000"/>
            </a:srgbClr>
          </a:solidFill>
          <a:ln w="0">
            <a:noFill/>
            <a:prstDash val="solid"/>
          </a:ln>
        </p:spPr>
      </p:sp>
      <p:sp>
        <p:nvSpPr>
          <p:cNvPr id="5" name="native-45"/>
          <p:cNvSpPr>
            <a:spLocks noGrp="1"/>
          </p:cNvSpPr>
          <p:nvPr/>
        </p:nvSpPr>
        <p:spPr>
          <a:xfrm>
            <a:off x="457200" y="4772025"/>
            <a:ext cx="6143625" cy="1181100"/>
          </a:xfrm>
          <a:prstGeom prst="rect">
            <a:avLst/>
          </a:prstGeom>
          <a:gradFill>
            <a:gsLst>
              <a:gs pos="0">
                <a:srgbClr val="102849">
                  <a:alpha val="0"/>
                </a:srgbClr>
              </a:gs>
              <a:gs pos="100000">
                <a:srgbClr val="102849">
                  <a:alpha val="94000"/>
                </a:srgbClr>
              </a:gs>
            </a:gsLst>
            <a:lin ang="5400000"/>
          </a:gradFill>
          <a:ln w="0">
            <a:noFill/>
            <a:prstDash val="solid"/>
          </a:ln>
        </p:spPr>
      </p:sp>
      <p:sp>
        <p:nvSpPr>
          <p:cNvPr id="6" name="native-46"/>
          <p:cNvSpPr>
            <a:spLocks noGrp="1"/>
          </p:cNvSpPr>
          <p:nvPr/>
        </p:nvSpPr>
        <p:spPr>
          <a:xfrm>
            <a:off x="666750" y="1085850"/>
            <a:ext cx="3609975" cy="295275"/>
          </a:xfrm>
          <a:prstGeom prst="roundRect">
            <a:avLst>
              <a:gd name="adj" fmla="val 22581"/>
            </a:avLst>
          </a:prstGeom>
          <a:solidFill>
            <a:srgbClr val="102849">
              <a:alpha val="82000"/>
            </a:srgbClr>
          </a:solidFill>
          <a:ln w="9525">
            <a:solidFill>
              <a:srgbClr val="547DA7"/>
            </a:solidFill>
            <a:prstDash val="solid"/>
          </a:ln>
        </p:spPr>
      </p:sp>
      <p:sp>
        <p:nvSpPr>
          <p:cNvPr id="7" name="native-47"/>
          <p:cNvSpPr>
            <a:spLocks noGrp="1"/>
          </p:cNvSpPr>
          <p:nvPr/>
        </p:nvSpPr>
        <p:spPr>
          <a:xfrm>
            <a:off x="781050" y="1181100"/>
            <a:ext cx="76200" cy="76200"/>
          </a:xfrm>
          <a:prstGeom prst="ellipse">
            <a:avLst/>
          </a:prstGeom>
          <a:solidFill>
            <a:srgbClr val="FF7900"/>
          </a:solidFill>
          <a:ln w="0">
            <a:noFill/>
            <a:prstDash val="solid"/>
          </a:ln>
        </p:spPr>
      </p:sp>
      <p:sp>
        <p:nvSpPr>
          <p:cNvPr id="8" name="native-48"/>
          <p:cNvSpPr>
            <a:spLocks noGrp="1"/>
          </p:cNvSpPr>
          <p:nvPr/>
        </p:nvSpPr>
        <p:spPr>
          <a:xfrm>
            <a:off x="933450" y="1133475"/>
            <a:ext cx="32766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通道占用与烟雾识别 · 辅助预警</a:t>
            </a:r>
            <a:endParaRPr sz="14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native-49"/>
          <p:cNvSpPr>
            <a:spLocks noGrp="1"/>
          </p:cNvSpPr>
          <p:nvPr/>
        </p:nvSpPr>
        <p:spPr>
          <a:xfrm>
            <a:off x="666750" y="5219700"/>
            <a:ext cx="57245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场景示意：园区消防通道占用与烟雾识别</a:t>
            </a:r>
            <a:endParaRPr sz="16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native-50"/>
          <p:cNvSpPr>
            <a:spLocks noGrp="1"/>
          </p:cNvSpPr>
          <p:nvPr/>
        </p:nvSpPr>
        <p:spPr>
          <a:xfrm>
            <a:off x="666750" y="5591175"/>
            <a:ext cx="57245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425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425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AI识别通道障碍与烟雾线索，推送值守人员核实</a:t>
            </a:r>
            <a:endParaRPr sz="1425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native-51"/>
          <p:cNvSpPr>
            <a:spLocks noGrp="1"/>
          </p:cNvSpPr>
          <p:nvPr/>
        </p:nvSpPr>
        <p:spPr>
          <a:xfrm>
            <a:off x="6810375" y="904875"/>
            <a:ext cx="28575" cy="1571625"/>
          </a:xfrm>
          <a:prstGeom prst="rect">
            <a:avLst/>
          </a:prstGeom>
          <a:solidFill>
            <a:srgbClr val="00A6E7"/>
          </a:solidFill>
          <a:ln w="0">
            <a:noFill/>
            <a:prstDash val="solid"/>
          </a:ln>
        </p:spPr>
      </p:sp>
      <p:sp>
        <p:nvSpPr>
          <p:cNvPr id="12" name="native-52"/>
          <p:cNvSpPr>
            <a:spLocks noGrp="1"/>
          </p:cNvSpPr>
          <p:nvPr/>
        </p:nvSpPr>
        <p:spPr>
          <a:xfrm>
            <a:off x="6981825" y="1028700"/>
            <a:ext cx="457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8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通道与烟火识别</a:t>
            </a:r>
            <a:endParaRPr sz="1875" b="1">
              <a:solidFill>
                <a:srgbClr val="16324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native-53"/>
          <p:cNvSpPr>
            <a:spLocks noGrp="1"/>
          </p:cNvSpPr>
          <p:nvPr/>
        </p:nvSpPr>
        <p:spPr>
          <a:xfrm>
            <a:off x="6981825" y="1428750"/>
            <a:ext cx="1057275" cy="276225"/>
          </a:xfrm>
          <a:prstGeom prst="roundRect">
            <a:avLst>
              <a:gd name="adj" fmla="val 24138"/>
            </a:avLst>
          </a:prstGeom>
          <a:solidFill>
            <a:srgbClr val="E8F4FC"/>
          </a:solidFill>
          <a:ln w="0">
            <a:noFill/>
            <a:prstDash val="solid"/>
          </a:ln>
        </p:spPr>
      </p:sp>
      <p:sp>
        <p:nvSpPr>
          <p:cNvPr id="14" name="native-54"/>
          <p:cNvSpPr>
            <a:spLocks noGrp="1"/>
          </p:cNvSpPr>
          <p:nvPr/>
        </p:nvSpPr>
        <p:spPr>
          <a:xfrm>
            <a:off x="7048500" y="1457325"/>
            <a:ext cx="981075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500" b="1">
                <a:solidFill>
                  <a:srgbClr val="007CB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500" b="1">
                <a:solidFill>
                  <a:srgbClr val="007CB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007CB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通道占用</a:t>
            </a:r>
            <a:endParaRPr sz="1500" b="1">
              <a:solidFill>
                <a:srgbClr val="007CB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native-55"/>
          <p:cNvSpPr>
            <a:spLocks noGrp="1"/>
          </p:cNvSpPr>
          <p:nvPr/>
        </p:nvSpPr>
        <p:spPr>
          <a:xfrm>
            <a:off x="8143875" y="1457325"/>
            <a:ext cx="349567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识别通道内车辆、堆物等障碍</a:t>
            </a:r>
            <a:endParaRPr sz="1440" b="0">
              <a:solidFill>
                <a:srgbClr val="5370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native-56"/>
          <p:cNvSpPr>
            <a:spLocks noGrp="1"/>
          </p:cNvSpPr>
          <p:nvPr/>
        </p:nvSpPr>
        <p:spPr>
          <a:xfrm>
            <a:off x="6981825" y="1771650"/>
            <a:ext cx="1057275" cy="276225"/>
          </a:xfrm>
          <a:prstGeom prst="roundRect">
            <a:avLst>
              <a:gd name="adj" fmla="val 24138"/>
            </a:avLst>
          </a:prstGeom>
          <a:solidFill>
            <a:srgbClr val="E8F4FC"/>
          </a:solidFill>
          <a:ln w="0">
            <a:noFill/>
            <a:prstDash val="solid"/>
          </a:ln>
        </p:spPr>
      </p:sp>
      <p:sp>
        <p:nvSpPr>
          <p:cNvPr id="17" name="native-57"/>
          <p:cNvSpPr>
            <a:spLocks noGrp="1"/>
          </p:cNvSpPr>
          <p:nvPr/>
        </p:nvSpPr>
        <p:spPr>
          <a:xfrm>
            <a:off x="7048500" y="1800225"/>
            <a:ext cx="981075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500" b="1">
                <a:solidFill>
                  <a:srgbClr val="007CB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500" b="1">
                <a:solidFill>
                  <a:srgbClr val="007CB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007CB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明火识别</a:t>
            </a:r>
            <a:endParaRPr sz="1500" b="1">
              <a:solidFill>
                <a:srgbClr val="007CB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native-58"/>
          <p:cNvSpPr>
            <a:spLocks noGrp="1"/>
          </p:cNvSpPr>
          <p:nvPr/>
        </p:nvSpPr>
        <p:spPr>
          <a:xfrm>
            <a:off x="8143875" y="1800225"/>
            <a:ext cx="349567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识别可见火焰，关联点位与抓拍</a:t>
            </a:r>
            <a:endParaRPr sz="1440" b="0">
              <a:solidFill>
                <a:srgbClr val="5370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native-59"/>
          <p:cNvSpPr>
            <a:spLocks noGrp="1"/>
          </p:cNvSpPr>
          <p:nvPr/>
        </p:nvSpPr>
        <p:spPr>
          <a:xfrm>
            <a:off x="6981825" y="2114550"/>
            <a:ext cx="1057275" cy="276225"/>
          </a:xfrm>
          <a:prstGeom prst="roundRect">
            <a:avLst>
              <a:gd name="adj" fmla="val 24138"/>
            </a:avLst>
          </a:prstGeom>
          <a:solidFill>
            <a:srgbClr val="E8F4FC"/>
          </a:solidFill>
          <a:ln w="0">
            <a:noFill/>
            <a:prstDash val="solid"/>
          </a:ln>
        </p:spPr>
      </p:sp>
      <p:sp>
        <p:nvSpPr>
          <p:cNvPr id="20" name="native-60"/>
          <p:cNvSpPr>
            <a:spLocks noGrp="1"/>
          </p:cNvSpPr>
          <p:nvPr/>
        </p:nvSpPr>
        <p:spPr>
          <a:xfrm>
            <a:off x="7048500" y="2143125"/>
            <a:ext cx="981075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500" b="1">
                <a:solidFill>
                  <a:srgbClr val="007CB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500" b="1">
                <a:solidFill>
                  <a:srgbClr val="007CB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007CB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烟雾识别</a:t>
            </a:r>
            <a:endParaRPr sz="1500" b="1">
              <a:solidFill>
                <a:srgbClr val="007CB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native-61"/>
          <p:cNvSpPr>
            <a:spLocks noGrp="1"/>
          </p:cNvSpPr>
          <p:nvPr/>
        </p:nvSpPr>
        <p:spPr>
          <a:xfrm>
            <a:off x="8143875" y="2143125"/>
            <a:ext cx="349567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识别可见烟雾，结合规则过滤干扰</a:t>
            </a:r>
            <a:endParaRPr sz="1440" b="0">
              <a:solidFill>
                <a:srgbClr val="5370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native-62"/>
          <p:cNvSpPr>
            <a:spLocks noGrp="1"/>
          </p:cNvSpPr>
          <p:nvPr/>
        </p:nvSpPr>
        <p:spPr>
          <a:xfrm>
            <a:off x="6810375" y="2638425"/>
            <a:ext cx="4924425" cy="2114550"/>
          </a:xfrm>
          <a:prstGeom prst="roundRect">
            <a:avLst>
              <a:gd name="adj" fmla="val 3153"/>
            </a:avLst>
          </a:prstGeom>
          <a:solidFill>
            <a:srgbClr val="F3F7FB"/>
          </a:solidFill>
          <a:ln w="0">
            <a:noFill/>
            <a:prstDash val="solid"/>
          </a:ln>
        </p:spPr>
      </p:sp>
      <p:sp>
        <p:nvSpPr>
          <p:cNvPr id="23" name="divider-63"/>
          <p:cNvSpPr>
            <a:spLocks noGrp="1"/>
          </p:cNvSpPr>
          <p:nvPr/>
        </p:nvSpPr>
        <p:spPr>
          <a:xfrm>
            <a:off x="6810375" y="2638425"/>
            <a:ext cx="4924425" cy="0"/>
          </a:xfrm>
          <a:prstGeom prst="line">
            <a:avLst/>
          </a:prstGeom>
          <a:ln w="19050">
            <a:solidFill>
              <a:srgbClr val="00A6E7"/>
            </a:solidFill>
          </a:ln>
        </p:spPr>
      </p:sp>
      <p:sp>
        <p:nvSpPr>
          <p:cNvPr id="24" name="native-64"/>
          <p:cNvSpPr>
            <a:spLocks noGrp="1"/>
          </p:cNvSpPr>
          <p:nvPr/>
        </p:nvSpPr>
        <p:spPr>
          <a:xfrm>
            <a:off x="6991350" y="2800350"/>
            <a:ext cx="28575" cy="171450"/>
          </a:xfrm>
          <a:prstGeom prst="rect">
            <a:avLst/>
          </a:prstGeom>
          <a:solidFill>
            <a:srgbClr val="00A6E7"/>
          </a:solidFill>
          <a:ln w="0">
            <a:noFill/>
            <a:prstDash val="solid"/>
          </a:ln>
        </p:spPr>
      </p:sp>
      <p:sp>
        <p:nvSpPr>
          <p:cNvPr id="25" name="native-65"/>
          <p:cNvSpPr>
            <a:spLocks noGrp="1"/>
          </p:cNvSpPr>
          <p:nvPr/>
        </p:nvSpPr>
        <p:spPr>
          <a:xfrm>
            <a:off x="7096125" y="2733675"/>
            <a:ext cx="4476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8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发现、核实与处置</a:t>
            </a:r>
            <a:endParaRPr sz="1875" b="1">
              <a:solidFill>
                <a:srgbClr val="16324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native-66"/>
          <p:cNvSpPr>
            <a:spLocks noGrp="1"/>
          </p:cNvSpPr>
          <p:nvPr/>
        </p:nvSpPr>
        <p:spPr>
          <a:xfrm>
            <a:off x="6981825" y="3187700"/>
            <a:ext cx="228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575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575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575" b="1">
              <a:solidFill>
                <a:srgbClr val="00A6E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native-67"/>
          <p:cNvSpPr>
            <a:spLocks noGrp="1"/>
          </p:cNvSpPr>
          <p:nvPr/>
        </p:nvSpPr>
        <p:spPr>
          <a:xfrm>
            <a:off x="7248525" y="3152775"/>
            <a:ext cx="41910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5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5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异常发现</a:t>
            </a:r>
            <a:endParaRPr sz="1575" b="1">
              <a:solidFill>
                <a:srgbClr val="16324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native-68"/>
          <p:cNvSpPr>
            <a:spLocks noGrp="1"/>
          </p:cNvSpPr>
          <p:nvPr/>
        </p:nvSpPr>
        <p:spPr>
          <a:xfrm>
            <a:off x="7248525" y="3419475"/>
            <a:ext cx="428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0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规则命中后抓拍留证，关联点位与视频</a:t>
            </a:r>
            <a:endParaRPr sz="1400" b="0">
              <a:solidFill>
                <a:srgbClr val="5370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native-69"/>
          <p:cNvSpPr>
            <a:spLocks noGrp="1"/>
          </p:cNvSpPr>
          <p:nvPr/>
        </p:nvSpPr>
        <p:spPr>
          <a:xfrm>
            <a:off x="6981825" y="3702050"/>
            <a:ext cx="228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575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575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575" b="1">
              <a:solidFill>
                <a:srgbClr val="00A6E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native-70"/>
          <p:cNvSpPr>
            <a:spLocks noGrp="1"/>
          </p:cNvSpPr>
          <p:nvPr/>
        </p:nvSpPr>
        <p:spPr>
          <a:xfrm>
            <a:off x="7248525" y="3667125"/>
            <a:ext cx="41910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5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5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通知核实</a:t>
            </a:r>
            <a:endParaRPr sz="1575" b="1">
              <a:solidFill>
                <a:srgbClr val="16324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native-71"/>
          <p:cNvSpPr>
            <a:spLocks noGrp="1"/>
          </p:cNvSpPr>
          <p:nvPr/>
        </p:nvSpPr>
        <p:spPr>
          <a:xfrm>
            <a:off x="7248525" y="3933825"/>
            <a:ext cx="428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0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向值守人员推送告警，人工核实现场</a:t>
            </a:r>
            <a:endParaRPr sz="1400" b="0">
              <a:solidFill>
                <a:srgbClr val="5370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native-72"/>
          <p:cNvSpPr>
            <a:spLocks noGrp="1"/>
          </p:cNvSpPr>
          <p:nvPr/>
        </p:nvSpPr>
        <p:spPr>
          <a:xfrm>
            <a:off x="6981825" y="4221480"/>
            <a:ext cx="2286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575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575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575" b="1">
              <a:solidFill>
                <a:srgbClr val="00A6E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native-73"/>
          <p:cNvSpPr>
            <a:spLocks noGrp="1"/>
          </p:cNvSpPr>
          <p:nvPr/>
        </p:nvSpPr>
        <p:spPr>
          <a:xfrm>
            <a:off x="7248525" y="4181475"/>
            <a:ext cx="41910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5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5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6324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联动处置</a:t>
            </a:r>
            <a:endParaRPr sz="1575" b="1">
              <a:solidFill>
                <a:srgbClr val="16324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native-74"/>
          <p:cNvSpPr>
            <a:spLocks noGrp="1"/>
          </p:cNvSpPr>
          <p:nvPr/>
        </p:nvSpPr>
        <p:spPr>
          <a:xfrm>
            <a:off x="7248525" y="4448175"/>
            <a:ext cx="428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0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按园区预案处置，复核整改并记录结果</a:t>
            </a:r>
            <a:endParaRPr sz="1400" b="0">
              <a:solidFill>
                <a:srgbClr val="5370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native-75"/>
          <p:cNvSpPr>
            <a:spLocks noGrp="1"/>
          </p:cNvSpPr>
          <p:nvPr/>
        </p:nvSpPr>
        <p:spPr>
          <a:xfrm>
            <a:off x="6810375" y="4876800"/>
            <a:ext cx="4924425" cy="1076325"/>
          </a:xfrm>
          <a:prstGeom prst="roundRect">
            <a:avLst>
              <a:gd name="adj" fmla="val 6195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36" name="native-76"/>
          <p:cNvSpPr>
            <a:spLocks noGrp="1"/>
          </p:cNvSpPr>
          <p:nvPr/>
        </p:nvSpPr>
        <p:spPr>
          <a:xfrm>
            <a:off x="6810375" y="4876800"/>
            <a:ext cx="28575" cy="1076325"/>
          </a:xfrm>
          <a:prstGeom prst="rect">
            <a:avLst/>
          </a:prstGeom>
          <a:solidFill>
            <a:srgbClr val="FF7900"/>
          </a:solidFill>
          <a:ln w="0">
            <a:noFill/>
            <a:prstDash val="solid"/>
          </a:ln>
        </p:spPr>
      </p:sp>
      <p:sp>
        <p:nvSpPr>
          <p:cNvPr id="37" name="native-77"/>
          <p:cNvSpPr>
            <a:spLocks noGrp="1"/>
          </p:cNvSpPr>
          <p:nvPr/>
        </p:nvSpPr>
        <p:spPr>
          <a:xfrm>
            <a:off x="6981825" y="4943475"/>
            <a:ext cx="4533900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00" b="1">
                <a:solidFill>
                  <a:srgbClr val="FF79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800" b="1">
                <a:solidFill>
                  <a:srgbClr val="FF79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1">
                <a:solidFill>
                  <a:srgbClr val="FF79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场景价值</a:t>
            </a:r>
            <a:endParaRPr sz="1800" b="1">
              <a:solidFill>
                <a:srgbClr val="FF79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native-78"/>
          <p:cNvSpPr>
            <a:spLocks noGrp="1"/>
          </p:cNvSpPr>
          <p:nvPr/>
        </p:nvSpPr>
        <p:spPr>
          <a:xfrm>
            <a:off x="6981825" y="5334000"/>
            <a:ext cx="100012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440" b="1">
                <a:solidFill>
                  <a:srgbClr val="007BB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440" b="1">
                <a:solidFill>
                  <a:srgbClr val="007BB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40" b="1">
                <a:solidFill>
                  <a:srgbClr val="007BB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巡查补充：</a:t>
            </a:r>
            <a:endParaRPr sz="1440" b="1">
              <a:solidFill>
                <a:srgbClr val="007BB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native-79"/>
          <p:cNvSpPr>
            <a:spLocks noGrp="1"/>
          </p:cNvSpPr>
          <p:nvPr/>
        </p:nvSpPr>
        <p:spPr>
          <a:xfrm>
            <a:off x="7934325" y="5334000"/>
            <a:ext cx="36957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辅助发现通道障碍与烟火风险线索</a:t>
            </a:r>
            <a:endParaRPr sz="1440" b="0">
              <a:solidFill>
                <a:srgbClr val="5370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native-80"/>
          <p:cNvSpPr>
            <a:spLocks noGrp="1"/>
          </p:cNvSpPr>
          <p:nvPr/>
        </p:nvSpPr>
        <p:spPr>
          <a:xfrm>
            <a:off x="6981825" y="5629275"/>
            <a:ext cx="100012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440" b="1">
                <a:solidFill>
                  <a:srgbClr val="007BB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440" b="1">
                <a:solidFill>
                  <a:srgbClr val="007BB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40" b="1">
                <a:solidFill>
                  <a:srgbClr val="007BB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闭环留痕：</a:t>
            </a:r>
            <a:endParaRPr sz="1440" b="1">
              <a:solidFill>
                <a:srgbClr val="007BB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native-81"/>
          <p:cNvSpPr>
            <a:spLocks noGrp="1"/>
          </p:cNvSpPr>
          <p:nvPr/>
        </p:nvSpPr>
        <p:spPr>
          <a:xfrm>
            <a:off x="7934325" y="5629275"/>
            <a:ext cx="36957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40" b="0">
                <a:solidFill>
                  <a:srgbClr val="53708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告警、核实、处置与复核过程可追踪</a:t>
            </a:r>
            <a:endParaRPr sz="1440" b="0">
              <a:solidFill>
                <a:srgbClr val="53708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native-82"/>
          <p:cNvSpPr>
            <a:spLocks noGrp="1"/>
          </p:cNvSpPr>
          <p:nvPr/>
        </p:nvSpPr>
        <p:spPr>
          <a:xfrm>
            <a:off x="457200" y="6372225"/>
            <a:ext cx="1905000" cy="180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050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1050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050" b="1">
                <a:solidFill>
                  <a:srgbClr val="00A6E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endParaRPr sz="1050" b="1">
              <a:solidFill>
                <a:srgbClr val="00A6E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native-83"/>
          <p:cNvSpPr>
            <a:spLocks noGrp="1"/>
          </p:cNvSpPr>
          <p:nvPr/>
        </p:nvSpPr>
        <p:spPr>
          <a:xfrm>
            <a:off x="457200" y="6553200"/>
            <a:ext cx="638175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825" b="0">
                <a:solidFill>
                  <a:srgbClr val="92A1A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>
              <a:lnSpc>
                <a:spcPct val="112000"/>
              </a:lnSpc>
              <a:buNone/>
              <a:defRPr sz="825" b="0">
                <a:solidFill>
                  <a:srgbClr val="92A1A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825" b="0">
                <a:solidFill>
                  <a:srgbClr val="92A1A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© Whale Cloud Technology Co.,Ltd All rights reserved</a:t>
            </a:r>
            <a:endParaRPr sz="825" b="0">
              <a:solidFill>
                <a:srgbClr val="92A1A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 idx="4294967295"/>
          </p:nvPr>
        </p:nvSpPr>
        <p:spPr>
          <a:xfrm>
            <a:off x="505333" y="69078"/>
            <a:ext cx="8870400" cy="660376"/>
          </a:xfrm>
          <a:prstGeom prst="rect">
            <a:avLst/>
          </a:prstGeom>
        </p:spPr>
        <p:txBody>
          <a:bodyPr vert="horz" wrap="square" lIns="0" tIns="0" rIns="0" bIns="0" numCol="1" rtlCol="0" anchor="b" anchorCtr="0" compatLnSpc="0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 b="1">
                <a:solidFill>
                  <a:srgbClr val="00B0F0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基于人员轨迹，实现人员异常行为精准追溯</a:t>
            </a:r>
            <a:endParaRPr lang="zh-CN" altLang="en-US" sz="2800" b="1">
              <a:solidFill>
                <a:srgbClr val="00B0F0"/>
              </a:solidFill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82625" y="890270"/>
            <a:ext cx="11498580" cy="5718175"/>
            <a:chOff x="577" y="1402"/>
            <a:chExt cx="18606" cy="9005"/>
          </a:xfrm>
        </p:grpSpPr>
        <p:pic>
          <p:nvPicPr>
            <p:cNvPr id="5" name="图片 4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3145" y="2875"/>
              <a:ext cx="6040" cy="3438"/>
            </a:xfrm>
            <a:prstGeom prst="rect">
              <a:avLst/>
            </a:prstGeom>
          </p:spPr>
        </p:pic>
        <p:grpSp>
          <p:nvGrpSpPr>
            <p:cNvPr id="2" name="组合 1"/>
            <p:cNvGrpSpPr/>
            <p:nvPr/>
          </p:nvGrpSpPr>
          <p:grpSpPr>
            <a:xfrm>
              <a:off x="706" y="2875"/>
              <a:ext cx="18129" cy="7532"/>
              <a:chOff x="448115" y="1548913"/>
              <a:chExt cx="11511652" cy="5059482"/>
            </a:xfrm>
          </p:grpSpPr>
          <p:pic>
            <p:nvPicPr>
              <p:cNvPr id="16" name="图片 15"/>
              <p:cNvPicPr>
                <a:picLocks noChangeAspect="1"/>
              </p:cNvPicPr>
              <p:nvPr/>
            </p:nvPicPr>
            <p:blipFill rotWithShape="1">
              <a:blip r:embed="rId3"/>
              <a:srcRect b="24315"/>
              <a:stretch>
                <a:fillRect/>
              </a:stretch>
            </p:blipFill>
            <p:spPr>
              <a:xfrm>
                <a:off x="585153" y="2841997"/>
                <a:ext cx="633341" cy="417809"/>
              </a:xfrm>
              <a:prstGeom prst="rect">
                <a:avLst/>
              </a:prstGeom>
            </p:spPr>
          </p:pic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54792" y="2761317"/>
                <a:ext cx="397395" cy="541280"/>
              </a:xfrm>
              <a:prstGeom prst="rect">
                <a:avLst/>
              </a:prstGeom>
            </p:spPr>
          </p:pic>
          <p:sp>
            <p:nvSpPr>
              <p:cNvPr id="18" name="文本框 17"/>
              <p:cNvSpPr txBox="1"/>
              <p:nvPr/>
            </p:nvSpPr>
            <p:spPr>
              <a:xfrm>
                <a:off x="448115" y="3258366"/>
                <a:ext cx="907415" cy="2673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09600" fontAlgn="base"/>
                <a:r>
                  <a:rPr lang="zh-CN" altLang="en-US" sz="1050" dirty="0">
                    <a:latin typeface="微软雅黑" panose="020B0503020204020204" charset="-122"/>
                    <a:ea typeface="微软雅黑" panose="020B0503020204020204" charset="-122"/>
                  </a:rPr>
                  <a:t>智能头盔</a:t>
                </a:r>
                <a:endParaRPr lang="zh-CN" altLang="en-US" sz="105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1203927" y="3259806"/>
                <a:ext cx="907415" cy="2673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09600" fontAlgn="base"/>
                <a:r>
                  <a:rPr lang="zh-CN" altLang="en-US" sz="1050" dirty="0">
                    <a:latin typeface="微软雅黑" panose="020B0503020204020204" charset="-122"/>
                    <a:ea typeface="微软雅黑" panose="020B0503020204020204" charset="-122"/>
                  </a:rPr>
                  <a:t>作业记录仪</a:t>
                </a:r>
                <a:endParaRPr lang="zh-CN" altLang="en-US" sz="105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585153" y="1548913"/>
                <a:ext cx="1390344" cy="1350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09600" fontAlgn="base">
                  <a:lnSpc>
                    <a:spcPct val="150000"/>
                  </a:lnSpc>
                </a:pPr>
                <a:r>
                  <a:rPr lang="zh-CN" altLang="en-US" sz="1100" b="1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高精度室内定位：</a:t>
                </a:r>
                <a:endParaRPr lang="en-US" altLang="zh-CN" sz="11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marL="171450" indent="-171450" defTabSz="609600" fontAlgn="base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sz="11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RFID</a:t>
                </a:r>
                <a:r>
                  <a:rPr lang="zh-CN" altLang="en-US" sz="11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定位</a:t>
                </a:r>
                <a:endParaRPr lang="en-US" altLang="zh-CN"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marL="171450" indent="-171450" defTabSz="609600" fontAlgn="base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zh-CN" sz="1100" dirty="0" err="1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Wifi</a:t>
                </a:r>
                <a:r>
                  <a:rPr lang="zh-CN" altLang="en-US" sz="11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定位</a:t>
                </a:r>
                <a:endParaRPr lang="en-US" altLang="zh-CN"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marL="171450" indent="-171450" defTabSz="609600" fontAlgn="base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11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蓝牙定位</a:t>
                </a:r>
                <a:endParaRPr lang="en-US" altLang="zh-CN"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defTabSz="609600" fontAlgn="base"/>
                <a:endParaRPr lang="en-US" altLang="zh-CN" sz="11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9" name="箭头: 右 38"/>
              <p:cNvSpPr/>
              <p:nvPr/>
            </p:nvSpPr>
            <p:spPr>
              <a:xfrm>
                <a:off x="5651183" y="2465808"/>
                <a:ext cx="699264" cy="376042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00" fontAlgn="base"/>
                <a:endParaRPr lang="zh-CN" altLang="en-US" sz="1800"/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10026829" y="1699926"/>
                <a:ext cx="1932938" cy="14395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09600" fontAlgn="base">
                  <a:lnSpc>
                    <a:spcPct val="150000"/>
                  </a:lnSpc>
                </a:pPr>
                <a:r>
                  <a:rPr lang="zh-CN" altLang="en-US" sz="1100" b="1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人员级轨迹记录：</a:t>
                </a:r>
                <a:endParaRPr lang="en-US" altLang="zh-CN" sz="11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marL="171450" indent="-171450" defTabSz="609600" fontAlgn="base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11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访客单关联</a:t>
                </a:r>
                <a:endParaRPr lang="en-US" altLang="zh-CN"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marL="171450" indent="-171450" defTabSz="609600" fontAlgn="base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11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记录仪</a:t>
                </a:r>
                <a:r>
                  <a:rPr lang="en-US" altLang="zh-CN" sz="11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/</a:t>
                </a:r>
                <a:r>
                  <a:rPr lang="zh-CN" altLang="en-US" sz="11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智能头盔绑定</a:t>
                </a:r>
                <a:endParaRPr lang="en-US" altLang="zh-CN"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marL="171450" indent="-171450" defTabSz="609600" fontAlgn="base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11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人员定位信息记录</a:t>
                </a:r>
                <a:endParaRPr lang="en-US" altLang="zh-CN"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marL="171450" indent="-171450" defTabSz="609600" fontAlgn="base">
                  <a:lnSpc>
                    <a:spcPct val="150000"/>
                  </a:lnSpc>
                  <a:buFont typeface="Wingdings" panose="05000000000000000000" pitchFamily="2" charset="2"/>
                  <a:buChar char="Ø"/>
                </a:pPr>
                <a:r>
                  <a:rPr lang="zh-CN" altLang="en-US" sz="11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人员轨迹生成</a:t>
                </a:r>
                <a:endParaRPr lang="zh-CN" altLang="en-US"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0" name="箭头: 下 39"/>
              <p:cNvSpPr/>
              <p:nvPr/>
            </p:nvSpPr>
            <p:spPr>
              <a:xfrm>
                <a:off x="7928254" y="3792460"/>
                <a:ext cx="355399" cy="391883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00" fontAlgn="base"/>
                <a:endParaRPr lang="zh-CN" altLang="en-US" sz="1800"/>
              </a:p>
            </p:txBody>
          </p:sp>
          <p:sp>
            <p:nvSpPr>
              <p:cNvPr id="45" name="Rounded Rectangle 33"/>
              <p:cNvSpPr/>
              <p:nvPr/>
            </p:nvSpPr>
            <p:spPr>
              <a:xfrm>
                <a:off x="6878941" y="4206866"/>
                <a:ext cx="2463355" cy="544296"/>
              </a:xfrm>
              <a:prstGeom prst="roundRect">
                <a:avLst>
                  <a:gd name="adj" fmla="val 5186"/>
                </a:avLst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1219200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200" b="1" dirty="0">
                    <a:solidFill>
                      <a:srgbClr val="FF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异常事件坐标关联轨迹分析</a:t>
                </a:r>
                <a:endParaRPr lang="zh-CN" altLang="en-US" sz="12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6" name="Rounded Rectangle 33"/>
              <p:cNvSpPr/>
              <p:nvPr/>
            </p:nvSpPr>
            <p:spPr>
              <a:xfrm>
                <a:off x="6878941" y="5134134"/>
                <a:ext cx="2463355" cy="544296"/>
              </a:xfrm>
              <a:prstGeom prst="roundRect">
                <a:avLst>
                  <a:gd name="adj" fmla="val 5186"/>
                </a:avLst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1219200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200" b="1" dirty="0">
                    <a:solidFill>
                      <a:srgbClr val="FF0000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异常事件</a:t>
                </a:r>
                <a:r>
                  <a:rPr lang="zh-CN" altLang="en-US" sz="1200" b="1" dirty="0">
                    <a:solidFill>
                      <a:srgbClr val="FF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时间节点分析</a:t>
                </a:r>
                <a:endParaRPr lang="en-US" sz="1000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3" name="箭头: 下 52"/>
              <p:cNvSpPr/>
              <p:nvPr/>
            </p:nvSpPr>
            <p:spPr>
              <a:xfrm>
                <a:off x="7928254" y="4783007"/>
                <a:ext cx="355399" cy="357761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00" fontAlgn="base"/>
                <a:endParaRPr lang="zh-CN" altLang="en-US" sz="1800"/>
              </a:p>
            </p:txBody>
          </p:sp>
          <p:sp>
            <p:nvSpPr>
              <p:cNvPr id="54" name="Rounded Rectangle 33"/>
              <p:cNvSpPr/>
              <p:nvPr/>
            </p:nvSpPr>
            <p:spPr>
              <a:xfrm>
                <a:off x="6878941" y="6064099"/>
                <a:ext cx="2463355" cy="544296"/>
              </a:xfrm>
              <a:prstGeom prst="roundRect">
                <a:avLst>
                  <a:gd name="adj" fmla="val 5186"/>
                </a:avLst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1219200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200" b="1" dirty="0">
                    <a:solidFill>
                      <a:srgbClr val="FF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历史视频追溯</a:t>
                </a:r>
                <a:endParaRPr lang="en-US" sz="1000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8" name="箭头: 下 57"/>
              <p:cNvSpPr/>
              <p:nvPr/>
            </p:nvSpPr>
            <p:spPr>
              <a:xfrm>
                <a:off x="7928254" y="5703641"/>
                <a:ext cx="355399" cy="357761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00" fontAlgn="base"/>
                <a:endParaRPr lang="zh-CN" altLang="en-US" sz="1800"/>
              </a:p>
            </p:txBody>
          </p:sp>
          <p:sp>
            <p:nvSpPr>
              <p:cNvPr id="50" name="箭头: 右 49"/>
              <p:cNvSpPr/>
              <p:nvPr/>
            </p:nvSpPr>
            <p:spPr>
              <a:xfrm rot="10800000">
                <a:off x="5540057" y="6093616"/>
                <a:ext cx="699264" cy="376042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00" fontAlgn="base"/>
                <a:endParaRPr lang="zh-CN" altLang="en-US" sz="1800"/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3869981" y="5035069"/>
                <a:ext cx="527455" cy="1156996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</a:ex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defTabSz="609600" fontAlgn="base"/>
                <a:endParaRPr lang="zh-CN" altLang="en-US" sz="90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3" name="矩形: 圆角 114"/>
              <p:cNvSpPr/>
              <p:nvPr/>
            </p:nvSpPr>
            <p:spPr>
              <a:xfrm>
                <a:off x="1047690" y="4234381"/>
                <a:ext cx="1320171" cy="399710"/>
              </a:xfrm>
              <a:prstGeom prst="roundRect">
                <a:avLst>
                  <a:gd name="adj" fmla="val 38917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00" fontAlgn="base"/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人脸识别</a:t>
                </a:r>
                <a:endParaRPr lang="zh-CN" altLang="en-US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4" name="矩形: 圆角 115"/>
              <p:cNvSpPr/>
              <p:nvPr/>
            </p:nvSpPr>
            <p:spPr>
              <a:xfrm>
                <a:off x="1028976" y="4819610"/>
                <a:ext cx="1320171" cy="399710"/>
              </a:xfrm>
              <a:prstGeom prst="roundRect">
                <a:avLst>
                  <a:gd name="adj" fmla="val 38917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 defTabSz="609600" fontAlgn="base">
                  <a:buClrTx/>
                  <a:buSzTx/>
                  <a:buFontTx/>
                </a:pPr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人员轨迹识别</a:t>
                </a:r>
                <a:endParaRPr lang="zh-CN" altLang="en-US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65" name="矩形: 圆角 116"/>
              <p:cNvSpPr/>
              <p:nvPr/>
            </p:nvSpPr>
            <p:spPr>
              <a:xfrm>
                <a:off x="1039341" y="5410186"/>
                <a:ext cx="1320171" cy="399710"/>
              </a:xfrm>
              <a:prstGeom prst="roundRect">
                <a:avLst>
                  <a:gd name="adj" fmla="val 38917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 defTabSz="609600" fontAlgn="base">
                  <a:buClrTx/>
                  <a:buSzTx/>
                  <a:buFontTx/>
                </a:pPr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异常事件识别</a:t>
                </a:r>
                <a:endParaRPr lang="zh-CN" altLang="en-US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66" name="矩形: 圆角 116"/>
              <p:cNvSpPr/>
              <p:nvPr/>
            </p:nvSpPr>
            <p:spPr>
              <a:xfrm>
                <a:off x="1047690" y="6028182"/>
                <a:ext cx="1320171" cy="399710"/>
              </a:xfrm>
              <a:prstGeom prst="roundRect">
                <a:avLst>
                  <a:gd name="adj" fmla="val 38917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 defTabSz="609600" fontAlgn="base">
                  <a:buClrTx/>
                  <a:buSzTx/>
                  <a:buFontTx/>
                </a:pPr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非法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聚焦</a:t>
                </a:r>
                <a:endParaRPr lang="zh-CN" altLang="en-US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67" name="矩形: 圆角 114"/>
              <p:cNvSpPr/>
              <p:nvPr/>
            </p:nvSpPr>
            <p:spPr>
              <a:xfrm>
                <a:off x="9849203" y="4583152"/>
                <a:ext cx="1320171" cy="399710"/>
              </a:xfrm>
              <a:prstGeom prst="roundRect">
                <a:avLst>
                  <a:gd name="adj" fmla="val 38917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00" fontAlgn="base"/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坐标间距分析</a:t>
                </a:r>
                <a:endParaRPr lang="zh-CN" altLang="en-US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8" name="矩形: 圆角 115"/>
              <p:cNvSpPr/>
              <p:nvPr/>
            </p:nvSpPr>
            <p:spPr>
              <a:xfrm>
                <a:off x="9830489" y="5168381"/>
                <a:ext cx="1320171" cy="399710"/>
              </a:xfrm>
              <a:prstGeom prst="roundRect">
                <a:avLst>
                  <a:gd name="adj" fmla="val 38917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00" fontAlgn="base"/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时间段拟合</a:t>
                </a:r>
                <a:endParaRPr lang="zh-CN" altLang="en-US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9" name="矩形: 圆角 116"/>
              <p:cNvSpPr/>
              <p:nvPr/>
            </p:nvSpPr>
            <p:spPr>
              <a:xfrm>
                <a:off x="9840854" y="5758957"/>
                <a:ext cx="1320171" cy="399710"/>
              </a:xfrm>
              <a:prstGeom prst="roundRect">
                <a:avLst>
                  <a:gd name="adj" fmla="val 38917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00" fontAlgn="base"/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视频时光缩影</a:t>
                </a:r>
                <a:endParaRPr lang="zh-CN" altLang="en-US" sz="10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34" name="í$ļiḑè"/>
            <p:cNvSpPr txBox="1"/>
            <p:nvPr/>
          </p:nvSpPr>
          <p:spPr>
            <a:xfrm>
              <a:off x="577" y="1402"/>
              <a:ext cx="18607" cy="1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>
              <a:defPPr>
                <a:defRPr lang="zh-CN"/>
              </a:defPPr>
              <a:lvl1pPr marL="171450" indent="-171450">
                <a:lnSpc>
                  <a:spcPct val="150000"/>
                </a:lnSpc>
                <a:spcBef>
                  <a:spcPct val="0"/>
                </a:spcBef>
                <a:buClr>
                  <a:srgbClr val="F79646"/>
                </a:buClr>
                <a:buFont typeface="Wingdings" panose="05000000000000000000" pitchFamily="2" charset="2"/>
                <a:buChar char="n"/>
                <a:defRPr sz="1600" b="1">
                  <a:solidFill>
                    <a:srgbClr val="2C2C2E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  <a:lvl2pPr marL="742950" indent="-285750">
                <a:lnSpc>
                  <a:spcPct val="120000"/>
                </a:lnSpc>
                <a:spcBef>
                  <a:spcPct val="20000"/>
                </a:spcBef>
                <a:buFont typeface="Arial" panose="020B0604020202020204" pitchFamily="34" charset="0"/>
                <a:buChar char="–"/>
                <a:defRPr>
                  <a:latin typeface="Calibri" panose="020F0502020204030204" pitchFamily="34" charset="0"/>
                  <a:ea typeface="微软雅黑" panose="020B0503020204020204" charset="-122"/>
                </a:defRPr>
              </a:lvl2pPr>
              <a:lvl3pPr marL="1143000" indent="-228600">
                <a:lnSpc>
                  <a:spcPct val="12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  <a:defRPr sz="1600">
                  <a:latin typeface="Calibri" panose="020F0502020204030204" pitchFamily="34" charset="0"/>
                  <a:ea typeface="微软雅黑" panose="020B0503020204020204" charset="-122"/>
                </a:defRPr>
              </a:lvl3pPr>
              <a:lvl4pPr marL="1600200" indent="-228600">
                <a:lnSpc>
                  <a:spcPct val="120000"/>
                </a:lnSpc>
                <a:spcBef>
                  <a:spcPct val="20000"/>
                </a:spcBef>
                <a:buFont typeface="Arial" panose="020B0604020202020204" pitchFamily="34" charset="0"/>
                <a:buChar char="–"/>
                <a:defRPr sz="1400">
                  <a:latin typeface="Calibri" panose="020F0502020204030204" pitchFamily="34" charset="0"/>
                  <a:ea typeface="微软雅黑" panose="020B0503020204020204" charset="-122"/>
                </a:defRPr>
              </a:lvl4pPr>
              <a:lvl5pPr marL="2057400" indent="-228600">
                <a:lnSpc>
                  <a:spcPct val="120000"/>
                </a:lnSpc>
                <a:spcBef>
                  <a:spcPct val="20000"/>
                </a:spcBef>
                <a:buFont typeface="Arial" panose="020B0604020202020204" pitchFamily="34" charset="0"/>
                <a:buChar char="»"/>
                <a:defRPr sz="1200">
                  <a:latin typeface="Calibri" panose="020F0502020204030204" pitchFamily="34" charset="0"/>
                  <a:ea typeface="微软雅黑" panose="020B0503020204020204" charset="-122"/>
                </a:defRPr>
              </a:lvl5pPr>
              <a:lvl6pPr marL="2514600" indent="-228600" defTabSz="4572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latin typeface="Calibri" panose="020F0502020204030204" pitchFamily="34" charset="0"/>
                  <a:ea typeface="微软雅黑" panose="020B0503020204020204" charset="-122"/>
                </a:defRPr>
              </a:lvl6pPr>
              <a:lvl7pPr marL="2971800" indent="-228600" defTabSz="4572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latin typeface="Calibri" panose="020F0502020204030204" pitchFamily="34" charset="0"/>
                  <a:ea typeface="微软雅黑" panose="020B0503020204020204" charset="-122"/>
                </a:defRPr>
              </a:lvl7pPr>
              <a:lvl8pPr marL="3429000" indent="-228600" defTabSz="4572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latin typeface="Calibri" panose="020F0502020204030204" pitchFamily="34" charset="0"/>
                  <a:ea typeface="微软雅黑" panose="020B0503020204020204" charset="-122"/>
                </a:defRPr>
              </a:lvl8pPr>
              <a:lvl9pPr marL="3886200" indent="-228600" defTabSz="4572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200">
                  <a:latin typeface="Calibri" panose="020F0502020204030204" pitchFamily="34" charset="0"/>
                  <a:ea typeface="微软雅黑" panose="020B0503020204020204" charset="-122"/>
                </a:defRPr>
              </a:lvl9pPr>
            </a:lstStyle>
            <a:p>
              <a:pPr marL="0" indent="0" defTabSz="609600" fontAlgn="base">
                <a:buNone/>
              </a:pPr>
              <a:r>
                <a:rPr lang="zh-CN" altLang="en-US" sz="1800" b="0" dirty="0">
                  <a:solidFill>
                    <a:schemeClr val="tx1"/>
                  </a:solidFill>
                </a:rPr>
                <a:t>利用园区安防摄像头，根据人体特征分析、人体跟踪，结合</a:t>
              </a:r>
              <a:r>
                <a:rPr lang="en-US" altLang="zh-CN" sz="1800" b="0" dirty="0">
                  <a:solidFill>
                    <a:schemeClr val="tx1"/>
                  </a:solidFill>
                </a:rPr>
                <a:t>APP</a:t>
              </a:r>
              <a:r>
                <a:rPr lang="zh-CN" altLang="en-US" sz="1800" b="0" dirty="0">
                  <a:solidFill>
                    <a:schemeClr val="tx1"/>
                  </a:solidFill>
                </a:rPr>
                <a:t>坐标轨迹等轨迹信息，实现跨摄像头的人员轨迹跟踪，实现低成本的园区内人员异常行为精准溯源。</a:t>
              </a:r>
              <a:endParaRPr lang="zh-CN" altLang="en-US" sz="1800" b="0" dirty="0">
                <a:solidFill>
                  <a:schemeClr val="tx1"/>
                </a:solidFill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/>
            <a:srcRect l="7784" t="12533" b="3893"/>
            <a:stretch>
              <a:fillRect/>
            </a:stretch>
          </p:blipFill>
          <p:spPr>
            <a:xfrm>
              <a:off x="10155" y="2834"/>
              <a:ext cx="5326" cy="3347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04" y="6917"/>
              <a:ext cx="4820" cy="3438"/>
            </a:xfrm>
            <a:prstGeom prst="rect">
              <a:avLst/>
            </a:prstGeom>
          </p:spPr>
        </p:pic>
      </p:grpSp>
    </p:spTree>
    <p:custDataLst>
      <p:tags r:id="rId7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7" name="文本框 576" descr="{&quot;isTemplate&quot;:true,&quot;type&quot;:&quot;text&quot;}"/>
          <p:cNvSpPr txBox="1"/>
          <p:nvPr/>
        </p:nvSpPr>
        <p:spPr>
          <a:xfrm>
            <a:off x="314960" y="120015"/>
            <a:ext cx="5628640" cy="533400"/>
          </a:xfrm>
          <a:prstGeom prst="rect">
            <a:avLst/>
          </a:prstGeom>
        </p:spPr>
        <p:txBody>
          <a:bodyPr wrap="none" lIns="0" tIns="0" rIns="0" bIns="0"/>
          <a:p>
            <a:pPr algn="l" defTabSz="609600" fontAlgn="base">
              <a:lnSpc>
                <a:spcPct val="100000"/>
              </a:lnSpc>
            </a:pPr>
            <a:r>
              <a:rPr kumimoji="1" lang="zh-CN" altLang="en-US" sz="2800" b="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园区大屏看板，全流程监控及数据态势</a:t>
            </a:r>
            <a:endParaRPr kumimoji="1" lang="zh-CN" altLang="en-US" sz="2800" b="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49580" y="2379345"/>
            <a:ext cx="11151870" cy="3890645"/>
            <a:chOff x="706" y="1260"/>
            <a:chExt cx="17562" cy="3482"/>
          </a:xfrm>
        </p:grpSpPr>
        <p:sp>
          <p:nvSpPr>
            <p:cNvPr id="22" name="文本框 21"/>
            <p:cNvSpPr txBox="1"/>
            <p:nvPr/>
          </p:nvSpPr>
          <p:spPr>
            <a:xfrm>
              <a:off x="14914" y="4344"/>
              <a:ext cx="1669" cy="399"/>
            </a:xfrm>
            <a:prstGeom prst="rect">
              <a:avLst/>
            </a:prstGeom>
          </p:spPr>
          <p:txBody>
            <a:bodyPr vert="horz" wrap="none" lIns="0" tIns="0" rIns="0" bIns="0" rtlCol="0" anchor="t">
              <a:noAutofit/>
            </a:bodyPr>
            <a:p>
              <a:pPr defTabSz="609600" fontAlgn="base"/>
              <a:r>
                <a:rPr kumimoji="1" lang="zh-CN" altLang="en-US" sz="1600" b="1" dirty="0">
                  <a:solidFill>
                    <a:srgbClr val="0096D5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服务态势</a:t>
              </a:r>
              <a:endParaRPr kumimoji="1" lang="zh-CN" altLang="en-US" sz="1600" b="1" dirty="0">
                <a:solidFill>
                  <a:srgbClr val="0096D5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077" y="4327"/>
              <a:ext cx="1669" cy="399"/>
            </a:xfrm>
            <a:prstGeom prst="rect">
              <a:avLst/>
            </a:prstGeom>
          </p:spPr>
          <p:txBody>
            <a:bodyPr vert="horz" wrap="none" lIns="0" tIns="0" rIns="0" bIns="0" rtlCol="0" anchor="t">
              <a:noAutofit/>
            </a:bodyPr>
            <a:p>
              <a:pPr defTabSz="609600" fontAlgn="base"/>
              <a:r>
                <a:rPr kumimoji="1" lang="zh-CN" altLang="en-US" sz="1600" b="1" dirty="0">
                  <a:solidFill>
                    <a:srgbClr val="0096D5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运营态势</a:t>
              </a:r>
              <a:endParaRPr kumimoji="1" lang="zh-CN" altLang="en-US" sz="1600" b="1" dirty="0">
                <a:solidFill>
                  <a:srgbClr val="0096D5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868" y="4344"/>
              <a:ext cx="1669" cy="399"/>
            </a:xfrm>
            <a:prstGeom prst="rect">
              <a:avLst/>
            </a:prstGeom>
          </p:spPr>
          <p:txBody>
            <a:bodyPr vert="horz" wrap="none" lIns="0" tIns="0" rIns="0" bIns="0" rtlCol="0" anchor="t">
              <a:noAutofit/>
            </a:bodyPr>
            <a:p>
              <a:pPr defTabSz="609600" fontAlgn="base"/>
              <a:r>
                <a:rPr kumimoji="1" lang="zh-CN" altLang="en-US" sz="1600" b="1" dirty="0">
                  <a:solidFill>
                    <a:srgbClr val="0096D5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园区概况</a:t>
              </a:r>
              <a:endParaRPr kumimoji="1" lang="zh-CN" altLang="en-US" sz="1600" b="1" dirty="0">
                <a:solidFill>
                  <a:srgbClr val="0096D5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790" y="1355"/>
              <a:ext cx="6221" cy="2878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13228" y="1260"/>
              <a:ext cx="5041" cy="294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6" y="1348"/>
              <a:ext cx="5922" cy="2885"/>
            </a:xfrm>
            <a:prstGeom prst="rect">
              <a:avLst/>
            </a:prstGeom>
          </p:spPr>
        </p:pic>
      </p:grpSp>
      <p:sp>
        <p:nvSpPr>
          <p:cNvPr id="3" name="文本框 2"/>
          <p:cNvSpPr txBox="1"/>
          <p:nvPr/>
        </p:nvSpPr>
        <p:spPr>
          <a:xfrm>
            <a:off x="372110" y="925830"/>
            <a:ext cx="11290300" cy="914400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p>
            <a:pPr>
              <a:lnSpc>
                <a:spcPct val="150000"/>
              </a:lnSpc>
            </a:pPr>
            <a:r>
              <a:rPr kumimoji="1" lang="zh-CN" altLang="en-US" dirty="0" smtClean="0">
                <a:latin typeface="微软雅黑" panose="020B0503020204020204" charset="-122"/>
                <a:ea typeface="微软雅黑" panose="020B0503020204020204" charset="-122"/>
              </a:rPr>
              <a:t>配套园区大屏看板，汇聚园区概况、运营态势、服务态势多维数据可视化呈现，实现园区全流程监控与数据态势实时感知，直观掌握园区整体运行状态。</a:t>
            </a:r>
            <a:endParaRPr kumimoji="1" lang="zh-CN" altLang="en-US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260223" y="95748"/>
            <a:ext cx="8870400" cy="660376"/>
          </a:xfrm>
        </p:spPr>
        <p:txBody>
          <a:bodyPr/>
          <a:p>
            <a:r>
              <a:rPr b="1">
                <a:sym typeface="+mn-ea"/>
              </a:rPr>
              <a:t>扩展</a:t>
            </a:r>
            <a:r>
              <a:rPr b="1" smtClean="0">
                <a:sym typeface="+mn-ea"/>
              </a:rPr>
              <a:t>场景：智慧园区智能体</a:t>
            </a:r>
            <a:r>
              <a:rPr b="1" smtClean="0">
                <a:sym typeface="+mn-ea"/>
              </a:rPr>
              <a:t>问答助手</a:t>
            </a:r>
            <a:endParaRPr b="1" smtClean="0">
              <a:sym typeface="+mn-ea"/>
            </a:endParaRPr>
          </a:p>
        </p:txBody>
      </p:sp>
      <p:sp>
        <p:nvSpPr>
          <p:cNvPr id="164" name="文本框 163"/>
          <p:cNvSpPr txBox="1"/>
          <p:nvPr>
            <p:custDataLst>
              <p:tags r:id="rId1"/>
            </p:custDataLst>
          </p:nvPr>
        </p:nvSpPr>
        <p:spPr>
          <a:xfrm>
            <a:off x="385445" y="756285"/>
            <a:ext cx="11567160" cy="668655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pPr marL="107950" algn="l" defTabSz="609600" eaLnBrk="1" fontAlgn="base" latinLnBrk="0" hangingPunct="1">
              <a:lnSpc>
                <a:spcPct val="150000"/>
              </a:lnSpc>
              <a:spcBef>
                <a:spcPts val="600"/>
              </a:spcBef>
              <a:buClrTx/>
              <a:buSzTx/>
              <a:buFontTx/>
            </a:pPr>
            <a:r>
              <a:rPr kumimoji="1" lang="zh-CN" altLang="en-US" sz="1800" noProof="0" dirty="0">
                <a:ln>
                  <a:noFill/>
                </a:ln>
                <a:solidFill>
                  <a:srgbClr val="595757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提供梳理物业园区管理、FAQ知识，整理成知识库，通过</a:t>
            </a:r>
            <a:r>
              <a:rPr kumimoji="1" lang="en-US" altLang="zh-CN" sz="1800" noProof="0" dirty="0">
                <a:ln>
                  <a:noFill/>
                </a:ln>
                <a:solidFill>
                  <a:srgbClr val="595757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AI</a:t>
            </a:r>
            <a:r>
              <a:rPr kumimoji="1" lang="zh-CN" altLang="en-US" sz="1800" noProof="0" dirty="0">
                <a:ln>
                  <a:noFill/>
                </a:ln>
                <a:solidFill>
                  <a:srgbClr val="595757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宋体" panose="02010600030101010101" pitchFamily="2" charset="-122"/>
              </a:rPr>
              <a:t>视觉监管智慧园区智能体运维助手，减轻物业园区的运维和回复的工作量。</a:t>
            </a:r>
            <a:endParaRPr kumimoji="1" lang="zh-CN" altLang="en-US" sz="1800" i="0" u="none" strike="noStrike" kern="1200" cap="none" spc="0" normalizeH="0" baseline="0" noProof="0" dirty="0">
              <a:ln>
                <a:noFill/>
              </a:ln>
              <a:solidFill>
                <a:srgbClr val="595757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07950" algn="l" defTabSz="60960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defRPr/>
            </a:pPr>
            <a:endParaRPr kumimoji="1" lang="zh-CN" altLang="en-US" sz="1800" i="0" u="none" strike="noStrike" kern="1200" cap="none" spc="0" normalizeH="0" baseline="0" noProof="0" dirty="0">
              <a:ln>
                <a:noFill/>
              </a:ln>
              <a:solidFill>
                <a:srgbClr val="595757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714375" y="1792477"/>
            <a:ext cx="6623685" cy="4525773"/>
            <a:chOff x="1125" y="3414"/>
            <a:chExt cx="9148" cy="6893"/>
          </a:xfrm>
        </p:grpSpPr>
        <p:sp>
          <p:nvSpPr>
            <p:cNvPr id="6" name="矩形: 圆角 2"/>
            <p:cNvSpPr/>
            <p:nvPr>
              <p:custDataLst>
                <p:tags r:id="rId2"/>
              </p:custDataLst>
            </p:nvPr>
          </p:nvSpPr>
          <p:spPr>
            <a:xfrm>
              <a:off x="1126" y="3414"/>
              <a:ext cx="9147" cy="6893"/>
            </a:xfrm>
            <a:prstGeom prst="roundRect">
              <a:avLst>
                <a:gd name="adj" fmla="val 1146"/>
              </a:avLst>
            </a:prstGeom>
            <a:gradFill flip="none" rotWithShape="1">
              <a:gsLst>
                <a:gs pos="0">
                  <a:srgbClr val="EFFAFF"/>
                </a:gs>
                <a:gs pos="97000">
                  <a:srgbClr val="FFFFFF">
                    <a:alpha val="0"/>
                  </a:srgbClr>
                </a:gs>
                <a:gs pos="46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  <a:ln w="12700" cap="flat">
              <a:gradFill>
                <a:gsLst>
                  <a:gs pos="0">
                    <a:srgbClr val="0082FF"/>
                  </a:gs>
                  <a:gs pos="100000">
                    <a:srgbClr val="8254F0"/>
                  </a:gs>
                </a:gsLst>
                <a:lin ang="5400000" scaled="1"/>
              </a:gradFill>
              <a:prstDash val="solid"/>
              <a:round/>
            </a:ln>
            <a:effectLst>
              <a:outerShdw blurRad="571500" dist="914400" dir="5400000" sx="84000" sy="84000" algn="t" rotWithShape="0">
                <a:srgbClr val="0082FF">
                  <a:lumMod val="50000"/>
                  <a:alpha val="20000"/>
                </a:srgbClr>
              </a:outerShdw>
            </a:effectLst>
          </p:spPr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E2E3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Helvetica"/>
              </a:endParaRPr>
            </a:p>
          </p:txBody>
        </p:sp>
        <p:grpSp>
          <p:nvGrpSpPr>
            <p:cNvPr id="35" name="组合 38"/>
            <p:cNvGrpSpPr/>
            <p:nvPr/>
          </p:nvGrpSpPr>
          <p:grpSpPr>
            <a:xfrm rot="0">
              <a:off x="1265" y="3543"/>
              <a:ext cx="1417" cy="1077"/>
              <a:chOff x="338007" y="2283841"/>
              <a:chExt cx="900000" cy="720000"/>
            </a:xfrm>
          </p:grpSpPr>
          <p:grpSp>
            <p:nvGrpSpPr>
              <p:cNvPr id="36" name="组合 39"/>
              <p:cNvGrpSpPr/>
              <p:nvPr/>
            </p:nvGrpSpPr>
            <p:grpSpPr>
              <a:xfrm>
                <a:off x="338007" y="2283841"/>
                <a:ext cx="900000" cy="720000"/>
                <a:chOff x="12901649" y="4796131"/>
                <a:chExt cx="1162434" cy="1162434"/>
              </a:xfrm>
            </p:grpSpPr>
            <p:pic>
              <p:nvPicPr>
                <p:cNvPr id="41" name="图片 40" descr="图片包含 站, 黑暗, 年轻, 游戏机&#10;&#10;描述已自动生成"/>
                <p:cNvPicPr>
                  <a:picLocks noChangeAspect="1"/>
                </p:cNvPicPr>
                <p:nvPr>
                  <p:custDataLst>
                    <p:tags r:id="rId3"/>
                  </p:custDataLst>
                </p:nvPr>
              </p:nvPicPr>
              <p:blipFill rotWithShape="1">
                <a:blip r:embed="rId4" cstate="print">
                  <a:alphaModFix amt="34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175" t="9175" r="9175" b="9175"/>
                <a:stretch>
                  <a:fillRect/>
                </a:stretch>
              </p:blipFill>
              <p:spPr>
                <a:xfrm>
                  <a:off x="12901649" y="4796131"/>
                  <a:ext cx="1162434" cy="1162434"/>
                </a:xfrm>
                <a:prstGeom prst="rect">
                  <a:avLst/>
                </a:prstGeom>
              </p:spPr>
            </p:pic>
            <p:sp>
              <p:nvSpPr>
                <p:cNvPr id="38" name="椭圆 41"/>
                <p:cNvSpPr/>
                <p:nvPr>
                  <p:custDataLst>
                    <p:tags r:id="rId5"/>
                  </p:custDataLst>
                </p:nvPr>
              </p:nvSpPr>
              <p:spPr>
                <a:xfrm>
                  <a:off x="13039470" y="4996934"/>
                  <a:ext cx="876949" cy="745349"/>
                </a:xfrm>
                <a:prstGeom prst="ellipse">
                  <a:avLst/>
                </a:prstGeom>
                <a:solidFill>
                  <a:srgbClr val="FFFFFF"/>
                </a:solidFill>
                <a:ln w="0" cap="flat">
                  <a:solidFill>
                    <a:sysClr val="window" lastClr="FFFFFF">
                      <a:lumMod val="85000"/>
                    </a:sysClr>
                  </a:solidFill>
                  <a:prstDash val="solid"/>
                  <a:round/>
                </a:ln>
                <a:effectLst/>
              </p:spPr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lvl="0" indent="0" algn="l" defTabSz="608965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Calibri" panose="020F0502020204030204"/>
                    <a:sym typeface="Calibri" panose="020F0502020204030204"/>
                  </a:endParaRPr>
                </a:p>
              </p:txBody>
            </p:sp>
          </p:grpSp>
          <p:sp>
            <p:nvSpPr>
              <p:cNvPr id="43" name="文本框 43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604399" y="2424658"/>
                <a:ext cx="367216" cy="43836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rot="0" spcFirstLastPara="1" vertOverflow="overflow" horzOverflow="overflow" vert="horz" wrap="square" lIns="0" tIns="0" rIns="0" bIns="0" numCol="1" spcCol="38100" rtlCol="0" anchor="ctr">
                <a:spAutoFit/>
              </a:bodyPr>
              <a:lstStyle/>
              <a:p>
                <a:pPr marL="0" marR="0" lvl="0" indent="0" algn="l" defTabSz="608965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400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0082FF"/>
                        </a:gs>
                        <a:gs pos="100000">
                          <a:srgbClr val="8254F0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Calibri" panose="020F0502020204030204"/>
                    <a:sym typeface="Calibri" panose="020F0502020204030204"/>
                  </a:rPr>
                  <a:t>赋能角色</a:t>
                </a:r>
                <a:endParaRPr kumimoji="1" lang="zh-CN" altLang="en-US" sz="1400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0082FF"/>
                      </a:gs>
                      <a:gs pos="100000">
                        <a:srgbClr val="8254F0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Calibri" panose="020F0502020204030204"/>
                  <a:sym typeface="Calibri" panose="020F0502020204030204"/>
                </a:endParaRPr>
              </a:p>
            </p:txBody>
          </p:sp>
        </p:grpSp>
        <p:sp>
          <p:nvSpPr>
            <p:cNvPr id="51" name="文本框 44"/>
            <p:cNvSpPr txBox="1"/>
            <p:nvPr>
              <p:custDataLst>
                <p:tags r:id="rId7"/>
              </p:custDataLst>
            </p:nvPr>
          </p:nvSpPr>
          <p:spPr>
            <a:xfrm>
              <a:off x="7321" y="3683"/>
              <a:ext cx="2656" cy="6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lvl="0" indent="0" algn="just" defTabSz="608965" rtl="0" eaLnBrk="1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微软雅黑" panose="020B0503020204020204" charset="-122"/>
                <a:buNone/>
                <a:defRPr/>
              </a:pPr>
              <a:r>
                <a:rPr kumimoji="1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Calibri" panose="020F0502020204030204"/>
                  <a:sym typeface="Calibri" panose="020F0502020204030204"/>
                </a:rPr>
                <a:t>视频内容、视频问答、视频检索、视频分析</a:t>
              </a:r>
              <a:endParaRPr kumimoji="1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Calibri" panose="020F0502020204030204"/>
                <a:sym typeface="Calibri" panose="020F0502020204030204"/>
              </a:endParaRPr>
            </a:p>
          </p:txBody>
        </p:sp>
        <p:grpSp>
          <p:nvGrpSpPr>
            <p:cNvPr id="57" name="组合 47"/>
            <p:cNvGrpSpPr/>
            <p:nvPr/>
          </p:nvGrpSpPr>
          <p:grpSpPr>
            <a:xfrm rot="0">
              <a:off x="2825" y="3693"/>
              <a:ext cx="821" cy="794"/>
              <a:chOff x="1349516" y="2313921"/>
              <a:chExt cx="521486" cy="531054"/>
            </a:xfrm>
          </p:grpSpPr>
          <p:pic>
            <p:nvPicPr>
              <p:cNvPr id="60" name="图片 23" descr="32313538393036313b32313538383837363b5ba26237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441942" y="2313921"/>
                <a:ext cx="332027" cy="332027"/>
              </a:xfrm>
              <a:prstGeom prst="rect">
                <a:avLst/>
              </a:prstGeom>
            </p:spPr>
          </p:pic>
          <p:sp>
            <p:nvSpPr>
              <p:cNvPr id="37" name="文本框 53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9516" y="2657421"/>
                <a:ext cx="521486" cy="18755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rot="0" spcFirstLastPara="1" vertOverflow="overflow" horzOverflow="overflow" vert="horz" wrap="square" lIns="0" tIns="0" rIns="0" bIns="0" numCol="1" spcCol="38100" rtlCol="0" anchor="t">
                <a:spAutoFit/>
              </a:bodyPr>
              <a:lstStyle/>
              <a:p>
                <a:pPr marL="0" marR="0" lvl="0" indent="0" algn="just" defTabSz="608965" rtl="0" eaLnBrk="1" fontAlgn="auto" latinLnBrk="0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Calibri" panose="020F0502020204030204"/>
                    <a:sym typeface="Calibri" panose="020F0502020204030204"/>
                  </a:rPr>
                  <a:t>售前演示</a:t>
                </a:r>
                <a:endParaRPr kumimoji="1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Calibri" panose="020F0502020204030204"/>
                  <a:sym typeface="Calibri" panose="020F0502020204030204"/>
                </a:endParaRPr>
              </a:p>
            </p:txBody>
          </p:sp>
        </p:grpSp>
        <p:grpSp>
          <p:nvGrpSpPr>
            <p:cNvPr id="68" name="组合 54"/>
            <p:cNvGrpSpPr/>
            <p:nvPr/>
          </p:nvGrpSpPr>
          <p:grpSpPr>
            <a:xfrm rot="0">
              <a:off x="3748" y="3693"/>
              <a:ext cx="821" cy="794"/>
              <a:chOff x="1349516" y="2313921"/>
              <a:chExt cx="521486" cy="531054"/>
            </a:xfrm>
          </p:grpSpPr>
          <p:pic>
            <p:nvPicPr>
              <p:cNvPr id="69" name="图片 23" descr="32313538393036313b32313538383837363b5ba26237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441942" y="2313921"/>
                <a:ext cx="332027" cy="332027"/>
              </a:xfrm>
              <a:prstGeom prst="rect">
                <a:avLst/>
              </a:prstGeom>
            </p:spPr>
          </p:pic>
          <p:sp>
            <p:nvSpPr>
              <p:cNvPr id="70" name="文本框 56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349516" y="2657421"/>
                <a:ext cx="521486" cy="18755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rot="0" spcFirstLastPara="1" vertOverflow="overflow" horzOverflow="overflow" vert="horz" wrap="square" lIns="0" tIns="0" rIns="0" bIns="0" numCol="1" spcCol="38100" rtlCol="0" anchor="t">
                <a:spAutoFit/>
              </a:bodyPr>
              <a:lstStyle/>
              <a:p>
                <a:pPr marL="0" marR="0" lvl="0" indent="0" algn="just" defTabSz="608965" rtl="0" eaLnBrk="1" fontAlgn="auto" latinLnBrk="0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Calibri" panose="020F0502020204030204"/>
                    <a:sym typeface="Calibri" panose="020F0502020204030204"/>
                  </a:rPr>
                  <a:t>运维人员</a:t>
                </a:r>
                <a:endParaRPr kumimoji="1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Calibri" panose="020F0502020204030204"/>
                  <a:sym typeface="Calibri" panose="020F0502020204030204"/>
                </a:endParaRPr>
              </a:p>
            </p:txBody>
          </p:sp>
        </p:grpSp>
        <p:grpSp>
          <p:nvGrpSpPr>
            <p:cNvPr id="39" name="组合 73"/>
            <p:cNvGrpSpPr/>
            <p:nvPr/>
          </p:nvGrpSpPr>
          <p:grpSpPr>
            <a:xfrm rot="0">
              <a:off x="4671" y="3693"/>
              <a:ext cx="1055" cy="794"/>
              <a:chOff x="1349515" y="2313921"/>
              <a:chExt cx="670011" cy="531054"/>
            </a:xfrm>
          </p:grpSpPr>
          <p:pic>
            <p:nvPicPr>
              <p:cNvPr id="40" name="图片 23" descr="32313538393036313b32313538383837363b5ba26237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441942" y="2313921"/>
                <a:ext cx="332027" cy="332027"/>
              </a:xfrm>
              <a:prstGeom prst="rect">
                <a:avLst/>
              </a:prstGeom>
            </p:spPr>
          </p:pic>
          <p:sp>
            <p:nvSpPr>
              <p:cNvPr id="42" name="文本框 75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349515" y="2657421"/>
                <a:ext cx="670011" cy="18755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rot="0" spcFirstLastPara="1" vertOverflow="overflow" horzOverflow="overflow" vert="horz" wrap="square" lIns="0" tIns="0" rIns="0" bIns="0" numCol="1" spcCol="38100" rtlCol="0" anchor="t">
                <a:spAutoFit/>
              </a:bodyPr>
              <a:lstStyle/>
              <a:p>
                <a:pPr marL="0" marR="0" lvl="0" indent="0" algn="just" defTabSz="608965" rtl="0" eaLnBrk="1" fontAlgn="auto" latinLnBrk="0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Calibri" panose="020F0502020204030204"/>
                  </a:rPr>
                  <a:t> </a:t>
                </a:r>
                <a:r>
                  <a:rPr kumimoji="1" lang="zh-CN" alt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Calibri" panose="020F0502020204030204"/>
                  </a:rPr>
                  <a:t>平台用户</a:t>
                </a:r>
                <a:r>
                  <a:rPr kumimoji="1" lang="en-US" altLang="zh-CN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Calibri" panose="020F0502020204030204"/>
                  </a:rPr>
                  <a:t>...</a:t>
                </a:r>
                <a:endParaRPr kumimoji="1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Calibri" panose="020F0502020204030204"/>
                </a:endParaRPr>
              </a:p>
            </p:txBody>
          </p:sp>
        </p:grpSp>
        <p:grpSp>
          <p:nvGrpSpPr>
            <p:cNvPr id="106" name="组合 76"/>
            <p:cNvGrpSpPr/>
            <p:nvPr/>
          </p:nvGrpSpPr>
          <p:grpSpPr>
            <a:xfrm rot="0">
              <a:off x="5811" y="3547"/>
              <a:ext cx="1417" cy="1077"/>
              <a:chOff x="338007" y="2283841"/>
              <a:chExt cx="900000" cy="720000"/>
            </a:xfrm>
          </p:grpSpPr>
          <p:grpSp>
            <p:nvGrpSpPr>
              <p:cNvPr id="45" name="组合 8"/>
              <p:cNvGrpSpPr/>
              <p:nvPr/>
            </p:nvGrpSpPr>
            <p:grpSpPr>
              <a:xfrm>
                <a:off x="338007" y="2283841"/>
                <a:ext cx="900000" cy="720000"/>
                <a:chOff x="12901649" y="4796131"/>
                <a:chExt cx="1162434" cy="1162434"/>
              </a:xfrm>
            </p:grpSpPr>
            <p:pic>
              <p:nvPicPr>
                <p:cNvPr id="119" name="图片 78" descr="图片包含 站, 黑暗, 年轻, 游戏机&#10;&#10;描述已自动生成"/>
                <p:cNvPicPr>
                  <a:picLocks noChangeAspect="1"/>
                </p:cNvPicPr>
                <p:nvPr>
                  <p:custDataLst>
                    <p:tags r:id="rId16"/>
                  </p:custDataLst>
                </p:nvPr>
              </p:nvPicPr>
              <p:blipFill rotWithShape="1">
                <a:blip r:embed="rId4" cstate="print">
                  <a:alphaModFix amt="34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175" t="9175" r="9175" b="9175"/>
                <a:stretch>
                  <a:fillRect/>
                </a:stretch>
              </p:blipFill>
              <p:spPr>
                <a:xfrm>
                  <a:off x="12901649" y="4796131"/>
                  <a:ext cx="1162434" cy="1162434"/>
                </a:xfrm>
                <a:prstGeom prst="rect">
                  <a:avLst/>
                </a:prstGeom>
              </p:spPr>
            </p:pic>
            <p:sp>
              <p:nvSpPr>
                <p:cNvPr id="120" name="椭圆 79"/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13039470" y="4996934"/>
                  <a:ext cx="876949" cy="745349"/>
                </a:xfrm>
                <a:prstGeom prst="ellipse">
                  <a:avLst/>
                </a:prstGeom>
                <a:solidFill>
                  <a:srgbClr val="FFFFFF"/>
                </a:solidFill>
                <a:ln w="0" cap="flat">
                  <a:solidFill>
                    <a:sysClr val="window" lastClr="FFFFFF">
                      <a:lumMod val="85000"/>
                    </a:sysClr>
                  </a:solidFill>
                  <a:prstDash val="solid"/>
                  <a:round/>
                </a:ln>
                <a:effectLst/>
              </p:spPr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lvl="0" indent="0" algn="l" defTabSz="608965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Calibri" panose="020F0502020204030204"/>
                    <a:sym typeface="Calibri" panose="020F0502020204030204"/>
                  </a:endParaRPr>
                </a:p>
              </p:txBody>
            </p:sp>
          </p:grpSp>
          <p:sp>
            <p:nvSpPr>
              <p:cNvPr id="121" name="文本框 80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604399" y="2424658"/>
                <a:ext cx="367216" cy="43836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rot="0" spcFirstLastPara="1" vertOverflow="overflow" horzOverflow="overflow" vert="horz" wrap="square" lIns="0" tIns="0" rIns="0" bIns="0" numCol="1" spcCol="38100" rtlCol="0" anchor="ctr">
                <a:spAutoFit/>
              </a:bodyPr>
              <a:lstStyle/>
              <a:p>
                <a:pPr marL="0" marR="0" lvl="0" indent="0" algn="l" defTabSz="608965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400" b="1" i="0" u="none" strike="noStrike" kern="0" cap="none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0082FF"/>
                        </a:gs>
                        <a:gs pos="100000">
                          <a:srgbClr val="8254F0"/>
                        </a:gs>
                      </a:gsLst>
                      <a:lin ang="5400000" scaled="1"/>
                    </a:gra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Calibri" panose="020F0502020204030204"/>
                    <a:sym typeface="Calibri" panose="020F0502020204030204"/>
                  </a:rPr>
                  <a:t>典型提问</a:t>
                </a:r>
                <a:endParaRPr kumimoji="1" lang="zh-CN" altLang="en-US" sz="1400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0082FF"/>
                      </a:gs>
                      <a:gs pos="100000">
                        <a:srgbClr val="8254F0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Calibri" panose="020F0502020204030204"/>
                  <a:sym typeface="Calibri" panose="020F0502020204030204"/>
                </a:endParaRPr>
              </a:p>
            </p:txBody>
          </p:sp>
        </p:grpSp>
        <p:sp>
          <p:nvSpPr>
            <p:cNvPr id="46" name="梯形 81"/>
            <p:cNvSpPr/>
            <p:nvPr>
              <p:custDataLst>
                <p:tags r:id="rId19"/>
              </p:custDataLst>
            </p:nvPr>
          </p:nvSpPr>
          <p:spPr>
            <a:xfrm>
              <a:off x="1125" y="4456"/>
              <a:ext cx="9136" cy="258"/>
            </a:xfrm>
            <a:prstGeom prst="trapezoid">
              <a:avLst>
                <a:gd name="adj" fmla="val 195223"/>
              </a:avLst>
            </a:prstGeom>
            <a:gradFill flip="none" rotWithShape="1">
              <a:gsLst>
                <a:gs pos="0">
                  <a:srgbClr val="8F88F9">
                    <a:alpha val="13000"/>
                  </a:srgbClr>
                </a:gs>
                <a:gs pos="100000">
                  <a:srgbClr val="8F88F9">
                    <a:alpha val="0"/>
                  </a:srgbClr>
                </a:gs>
              </a:gsLst>
              <a:lin ang="16200000" scaled="1"/>
              <a:tileRect/>
            </a:gra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609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123" name="矩形: 圆角 4"/>
            <p:cNvSpPr/>
            <p:nvPr>
              <p:custDataLst>
                <p:tags r:id="rId20"/>
              </p:custDataLst>
            </p:nvPr>
          </p:nvSpPr>
          <p:spPr>
            <a:xfrm>
              <a:off x="4257" y="5533"/>
              <a:ext cx="3548" cy="646"/>
            </a:xfrm>
            <a:prstGeom prst="roundRect">
              <a:avLst/>
            </a:prstGeom>
            <a:solidFill>
              <a:srgbClr val="0082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交互门户</a:t>
              </a:r>
              <a:endPara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0" marR="0" lvl="0" indent="0" algn="ctr" defTabSz="609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（自然语言交互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)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47" name="组合 85"/>
            <p:cNvGrpSpPr/>
            <p:nvPr/>
          </p:nvGrpSpPr>
          <p:grpSpPr>
            <a:xfrm rot="0">
              <a:off x="5343" y="4772"/>
              <a:ext cx="1216" cy="565"/>
              <a:chOff x="2651642" y="3094431"/>
              <a:chExt cx="771972" cy="377748"/>
            </a:xfrm>
          </p:grpSpPr>
          <p:sp>
            <p:nvSpPr>
              <p:cNvPr id="48" name="箭头: 下 49"/>
              <p:cNvSpPr/>
              <p:nvPr>
                <p:custDataLst>
                  <p:tags r:id="rId21"/>
                </p:custDataLst>
              </p:nvPr>
            </p:nvSpPr>
            <p:spPr>
              <a:xfrm>
                <a:off x="2651642" y="3094432"/>
                <a:ext cx="273728" cy="377747"/>
              </a:xfrm>
              <a:prstGeom prst="downArrow">
                <a:avLst/>
              </a:prstGeom>
              <a:solidFill>
                <a:srgbClr val="378CEB"/>
              </a:solidFill>
              <a:ln w="9525" cap="flat" cmpd="sng" algn="ctr">
                <a:noFill/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</a:endParaRPr>
              </a:p>
            </p:txBody>
          </p:sp>
          <p:sp>
            <p:nvSpPr>
              <p:cNvPr id="49" name="箭头: 下 50"/>
              <p:cNvSpPr/>
              <p:nvPr>
                <p:custDataLst>
                  <p:tags r:id="rId22"/>
                </p:custDataLst>
              </p:nvPr>
            </p:nvSpPr>
            <p:spPr>
              <a:xfrm rot="10800000">
                <a:off x="3149886" y="3094431"/>
                <a:ext cx="273728" cy="377747"/>
              </a:xfrm>
              <a:prstGeom prst="downArrow">
                <a:avLst/>
              </a:prstGeom>
              <a:solidFill>
                <a:srgbClr val="378CEB"/>
              </a:solidFill>
              <a:ln w="9525" cap="flat" cmpd="sng" algn="ctr">
                <a:noFill/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</a:endParaRPr>
              </a:p>
            </p:txBody>
          </p:sp>
        </p:grpSp>
        <p:sp>
          <p:nvSpPr>
            <p:cNvPr id="50" name="矩形 88"/>
            <p:cNvSpPr/>
            <p:nvPr>
              <p:custDataLst>
                <p:tags r:id="rId23"/>
              </p:custDataLst>
            </p:nvPr>
          </p:nvSpPr>
          <p:spPr>
            <a:xfrm>
              <a:off x="1206" y="5394"/>
              <a:ext cx="8965" cy="3264"/>
            </a:xfrm>
            <a:prstGeom prst="rect">
              <a:avLst/>
            </a:prstGeom>
            <a:noFill/>
            <a:ln w="9525" cap="flat" cmpd="sng" algn="ctr">
              <a:solidFill>
                <a:srgbClr val="7030A0"/>
              </a:solidFill>
              <a:prstDash val="sysDash"/>
              <a:headEnd type="none" w="med" len="med"/>
              <a:tailEnd type="none" w="med" len="med"/>
            </a:ln>
            <a:effectLst/>
          </p:spPr>
          <p:txBody>
            <a:bodyPr lIns="0" tIns="25718" rIns="0" bIns="25718"/>
            <a:lstStyle>
              <a:defPPr>
                <a:defRPr lang="zh-CN">
                  <a:solidFill>
                    <a:sysClr val="window" lastClr="FFFFFF"/>
                  </a:solidFill>
                </a:defRPr>
              </a:defPPr>
              <a:lvl1pPr marL="0" algn="l" defTabSz="609600" rtl="0" eaLnBrk="1" latinLnBrk="0" hangingPunct="1">
                <a:defRPr sz="2400" kern="1200">
                  <a:solidFill>
                    <a:sysClr val="window" lastClr="FFFFFF"/>
                  </a:solidFill>
                  <a:latin typeface="Calibri" panose="020F0502020204030204" pitchFamily="34" charset="0"/>
                  <a:ea typeface="+mn-ea"/>
                  <a:cs typeface="+mn-ea"/>
                </a:defRPr>
              </a:lvl1pPr>
              <a:lvl2pPr marL="609600" algn="l" defTabSz="609600" rtl="0" eaLnBrk="1" latinLnBrk="0" hangingPunct="1">
                <a:defRPr sz="2400" kern="1200">
                  <a:solidFill>
                    <a:sysClr val="window" lastClr="FFFFFF"/>
                  </a:solidFill>
                  <a:latin typeface="Calibri" panose="020F0502020204030204" pitchFamily="34" charset="0"/>
                  <a:ea typeface="+mn-ea"/>
                  <a:cs typeface="+mn-ea"/>
                </a:defRPr>
              </a:lvl2pPr>
              <a:lvl3pPr marL="1219200" algn="l" defTabSz="609600" rtl="0" eaLnBrk="1" latinLnBrk="0" hangingPunct="1">
                <a:defRPr sz="2400" kern="1200">
                  <a:solidFill>
                    <a:sysClr val="window" lastClr="FFFFFF"/>
                  </a:solidFill>
                  <a:latin typeface="Calibri" panose="020F0502020204030204" pitchFamily="34" charset="0"/>
                  <a:ea typeface="+mn-ea"/>
                  <a:cs typeface="+mn-ea"/>
                </a:defRPr>
              </a:lvl3pPr>
              <a:lvl4pPr marL="1828800" algn="l" defTabSz="609600" rtl="0" eaLnBrk="1" latinLnBrk="0" hangingPunct="1">
                <a:defRPr sz="2400" kern="1200">
                  <a:solidFill>
                    <a:sysClr val="window" lastClr="FFFFFF"/>
                  </a:solidFill>
                  <a:latin typeface="Calibri" panose="020F0502020204030204" pitchFamily="34" charset="0"/>
                  <a:ea typeface="+mn-ea"/>
                  <a:cs typeface="+mn-ea"/>
                </a:defRPr>
              </a:lvl4pPr>
              <a:lvl5pPr marL="2438400" algn="l" defTabSz="609600" rtl="0" eaLnBrk="1" latinLnBrk="0" hangingPunct="1">
                <a:defRPr sz="2400" kern="1200">
                  <a:solidFill>
                    <a:sysClr val="window" lastClr="FFFFFF"/>
                  </a:solidFill>
                  <a:latin typeface="Calibri" panose="020F0502020204030204" pitchFamily="34" charset="0"/>
                  <a:ea typeface="+mn-ea"/>
                  <a:cs typeface="+mn-ea"/>
                </a:defRPr>
              </a:lvl5pPr>
              <a:lvl6pPr marL="3048000" algn="l" defTabSz="609600" rtl="0" eaLnBrk="1" latinLnBrk="0" hangingPunct="1">
                <a:defRPr sz="2400" kern="1200">
                  <a:solidFill>
                    <a:sysClr val="window" lastClr="FFFFFF"/>
                  </a:solidFill>
                  <a:latin typeface="Calibri" panose="020F0502020204030204" pitchFamily="34" charset="0"/>
                  <a:ea typeface="+mn-ea"/>
                  <a:cs typeface="+mn-ea"/>
                </a:defRPr>
              </a:lvl6pPr>
              <a:lvl7pPr marL="3657600" algn="l" defTabSz="609600" rtl="0" eaLnBrk="1" latinLnBrk="0" hangingPunct="1">
                <a:defRPr sz="2400" kern="1200">
                  <a:solidFill>
                    <a:sysClr val="window" lastClr="FFFFFF"/>
                  </a:solidFill>
                  <a:latin typeface="Calibri" panose="020F0502020204030204" pitchFamily="34" charset="0"/>
                  <a:ea typeface="+mn-ea"/>
                  <a:cs typeface="+mn-ea"/>
                </a:defRPr>
              </a:lvl7pPr>
              <a:lvl8pPr marL="4267200" algn="l" defTabSz="609600" rtl="0" eaLnBrk="1" latinLnBrk="0" hangingPunct="1">
                <a:defRPr sz="2400" kern="1200">
                  <a:solidFill>
                    <a:sysClr val="window" lastClr="FFFFFF"/>
                  </a:solidFill>
                  <a:latin typeface="Calibri" panose="020F0502020204030204" pitchFamily="34" charset="0"/>
                  <a:ea typeface="+mn-ea"/>
                  <a:cs typeface="+mn-ea"/>
                </a:defRPr>
              </a:lvl8pPr>
              <a:lvl9pPr marL="4876800" algn="l" defTabSz="609600" rtl="0" eaLnBrk="1" latinLnBrk="0" hangingPunct="1">
                <a:defRPr sz="2400" kern="1200">
                  <a:solidFill>
                    <a:sysClr val="window" lastClr="FFFFFF"/>
                  </a:solidFill>
                  <a:latin typeface="Calibri" panose="020F0502020204030204" pitchFamily="34" charset="0"/>
                  <a:ea typeface="+mn-ea"/>
                  <a:cs typeface="+mn-ea"/>
                </a:defRPr>
              </a:lvl9pPr>
            </a:lstStyle>
            <a:p>
              <a:pPr marL="0" marR="0" lvl="0" indent="0" algn="ctr" defTabSz="5143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52" name="圆柱体 1"/>
            <p:cNvSpPr/>
            <p:nvPr>
              <p:custDataLst>
                <p:tags r:id="rId24"/>
              </p:custDataLst>
            </p:nvPr>
          </p:nvSpPr>
          <p:spPr>
            <a:xfrm>
              <a:off x="3128" y="7776"/>
              <a:ext cx="5440" cy="754"/>
            </a:xfrm>
            <a:prstGeom prst="can">
              <a:avLst/>
            </a:prstGeom>
            <a:solidFill>
              <a:srgbClr val="0082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知识库</a:t>
              </a:r>
              <a:endPara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0" marR="0" lvl="0" indent="0" algn="ctr" defTabSz="609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1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(</a:t>
              </a:r>
              <a:r>
                <a:rPr kumimoji="0" lang="zh-CN" alt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交付部署实践经验文档、产品使用、</a:t>
              </a:r>
              <a:r>
                <a:rPr kumimoji="0" lang="en-US" altLang="zh-CN" sz="11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FAQ…)</a:t>
              </a:r>
              <a:endParaRPr kumimoji="0" lang="zh-CN" altLang="en-US" sz="11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3" name="gaoding-6"/>
            <p:cNvSpPr/>
            <p:nvPr>
              <p:custDataLst>
                <p:tags r:id="rId25"/>
              </p:custDataLst>
            </p:nvPr>
          </p:nvSpPr>
          <p:spPr>
            <a:xfrm>
              <a:off x="1327" y="5502"/>
              <a:ext cx="567" cy="539"/>
            </a:xfrm>
            <a:custGeom>
              <a:avLst/>
              <a:gdLst>
                <a:gd name="connsiteX0" fmla="*/ 1250944 w 1250944"/>
                <a:gd name="connsiteY0" fmla="*/ 952405 h 1377981"/>
                <a:gd name="connsiteX1" fmla="*/ 1086607 w 1250944"/>
                <a:gd name="connsiteY1" fmla="*/ 952405 h 1377981"/>
                <a:gd name="connsiteX2" fmla="*/ 1086607 w 1250944"/>
                <a:gd name="connsiteY2" fmla="*/ 1017810 h 1377981"/>
                <a:gd name="connsiteX3" fmla="*/ 1085082 w 1250944"/>
                <a:gd name="connsiteY3" fmla="*/ 1054259 h 1377981"/>
                <a:gd name="connsiteX4" fmla="*/ 1085082 w 1250944"/>
                <a:gd name="connsiteY4" fmla="*/ 1067912 h 1377981"/>
                <a:gd name="connsiteX5" fmla="*/ 1082034 w 1250944"/>
                <a:gd name="connsiteY5" fmla="*/ 1081627 h 1377981"/>
                <a:gd name="connsiteX6" fmla="*/ 1082034 w 1250944"/>
                <a:gd name="connsiteY6" fmla="*/ 1090708 h 1377981"/>
                <a:gd name="connsiteX7" fmla="*/ 1080573 w 1250944"/>
                <a:gd name="connsiteY7" fmla="*/ 1090708 h 1377981"/>
                <a:gd name="connsiteX8" fmla="*/ 1080573 w 1250944"/>
                <a:gd name="connsiteY8" fmla="*/ 1096804 h 1377981"/>
                <a:gd name="connsiteX9" fmla="*/ 1079051 w 1250944"/>
                <a:gd name="connsiteY9" fmla="*/ 1096804 h 1377981"/>
                <a:gd name="connsiteX10" fmla="*/ 1079051 w 1250944"/>
                <a:gd name="connsiteY10" fmla="*/ 1102900 h 1377981"/>
                <a:gd name="connsiteX11" fmla="*/ 1077525 w 1250944"/>
                <a:gd name="connsiteY11" fmla="*/ 1102900 h 1377981"/>
                <a:gd name="connsiteX12" fmla="*/ 1077525 w 1250944"/>
                <a:gd name="connsiteY12" fmla="*/ 1108996 h 1377981"/>
                <a:gd name="connsiteX13" fmla="*/ 1076003 w 1250944"/>
                <a:gd name="connsiteY13" fmla="*/ 1108996 h 1377981"/>
                <a:gd name="connsiteX14" fmla="*/ 1076003 w 1250944"/>
                <a:gd name="connsiteY14" fmla="*/ 1113504 h 1377981"/>
                <a:gd name="connsiteX15" fmla="*/ 1074478 w 1250944"/>
                <a:gd name="connsiteY15" fmla="*/ 1113504 h 1377981"/>
                <a:gd name="connsiteX16" fmla="*/ 1074478 w 1250944"/>
                <a:gd name="connsiteY16" fmla="*/ 1118076 h 1377981"/>
                <a:gd name="connsiteX17" fmla="*/ 1072955 w 1250944"/>
                <a:gd name="connsiteY17" fmla="*/ 1118076 h 1377981"/>
                <a:gd name="connsiteX18" fmla="*/ 1072955 w 1250944"/>
                <a:gd name="connsiteY18" fmla="*/ 1121125 h 1377981"/>
                <a:gd name="connsiteX19" fmla="*/ 1071430 w 1250944"/>
                <a:gd name="connsiteY19" fmla="*/ 1121125 h 1377981"/>
                <a:gd name="connsiteX20" fmla="*/ 1071430 w 1250944"/>
                <a:gd name="connsiteY20" fmla="*/ 1125696 h 1377981"/>
                <a:gd name="connsiteX21" fmla="*/ 1069907 w 1250944"/>
                <a:gd name="connsiteY21" fmla="*/ 1125696 h 1377981"/>
                <a:gd name="connsiteX22" fmla="*/ 1066856 w 1250944"/>
                <a:gd name="connsiteY22" fmla="*/ 1134840 h 1377981"/>
                <a:gd name="connsiteX23" fmla="*/ 1065334 w 1250944"/>
                <a:gd name="connsiteY23" fmla="*/ 1134840 h 1377981"/>
                <a:gd name="connsiteX24" fmla="*/ 1065334 w 1250944"/>
                <a:gd name="connsiteY24" fmla="*/ 1137825 h 1377981"/>
                <a:gd name="connsiteX25" fmla="*/ 1063808 w 1250944"/>
                <a:gd name="connsiteY25" fmla="*/ 1137825 h 1377981"/>
                <a:gd name="connsiteX26" fmla="*/ 1062286 w 1250944"/>
                <a:gd name="connsiteY26" fmla="*/ 1143921 h 1377981"/>
                <a:gd name="connsiteX27" fmla="*/ 1059238 w 1250944"/>
                <a:gd name="connsiteY27" fmla="*/ 1145445 h 1377981"/>
                <a:gd name="connsiteX28" fmla="*/ 1059238 w 1250944"/>
                <a:gd name="connsiteY28" fmla="*/ 1148493 h 1377981"/>
                <a:gd name="connsiteX29" fmla="*/ 1057713 w 1250944"/>
                <a:gd name="connsiteY29" fmla="*/ 1148493 h 1377981"/>
                <a:gd name="connsiteX30" fmla="*/ 1056190 w 1250944"/>
                <a:gd name="connsiteY30" fmla="*/ 1153065 h 1377981"/>
                <a:gd name="connsiteX31" fmla="*/ 1053142 w 1250944"/>
                <a:gd name="connsiteY31" fmla="*/ 1154589 h 1377981"/>
                <a:gd name="connsiteX32" fmla="*/ 1053142 w 1250944"/>
                <a:gd name="connsiteY32" fmla="*/ 1157637 h 1377981"/>
                <a:gd name="connsiteX33" fmla="*/ 1043999 w 1250944"/>
                <a:gd name="connsiteY33" fmla="*/ 1165193 h 1377981"/>
                <a:gd name="connsiteX34" fmla="*/ 1043999 w 1250944"/>
                <a:gd name="connsiteY34" fmla="*/ 1168241 h 1377981"/>
                <a:gd name="connsiteX35" fmla="*/ 1042538 w 1250944"/>
                <a:gd name="connsiteY35" fmla="*/ 1168241 h 1377981"/>
                <a:gd name="connsiteX36" fmla="*/ 1039491 w 1250944"/>
                <a:gd name="connsiteY36" fmla="*/ 1172813 h 1377981"/>
                <a:gd name="connsiteX37" fmla="*/ 1036443 w 1250944"/>
                <a:gd name="connsiteY37" fmla="*/ 1172813 h 1377981"/>
                <a:gd name="connsiteX38" fmla="*/ 1030344 w 1250944"/>
                <a:gd name="connsiteY38" fmla="*/ 1180433 h 1377981"/>
                <a:gd name="connsiteX39" fmla="*/ 1027296 w 1250944"/>
                <a:gd name="connsiteY39" fmla="*/ 1180433 h 1377981"/>
                <a:gd name="connsiteX40" fmla="*/ 1024248 w 1250944"/>
                <a:gd name="connsiteY40" fmla="*/ 1184942 h 1377981"/>
                <a:gd name="connsiteX41" fmla="*/ 1018152 w 1250944"/>
                <a:gd name="connsiteY41" fmla="*/ 1186466 h 1377981"/>
                <a:gd name="connsiteX42" fmla="*/ 1016630 w 1250944"/>
                <a:gd name="connsiteY42" fmla="*/ 1189514 h 1377981"/>
                <a:gd name="connsiteX43" fmla="*/ 1007486 w 1250944"/>
                <a:gd name="connsiteY43" fmla="*/ 1192562 h 1377981"/>
                <a:gd name="connsiteX44" fmla="*/ 1007486 w 1250944"/>
                <a:gd name="connsiteY44" fmla="*/ 1194086 h 1377981"/>
                <a:gd name="connsiteX45" fmla="*/ 998405 w 1250944"/>
                <a:gd name="connsiteY45" fmla="*/ 1197134 h 1377981"/>
                <a:gd name="connsiteX46" fmla="*/ 998405 w 1250944"/>
                <a:gd name="connsiteY46" fmla="*/ 1198658 h 1377981"/>
                <a:gd name="connsiteX47" fmla="*/ 993831 w 1250944"/>
                <a:gd name="connsiteY47" fmla="*/ 1198658 h 1377981"/>
                <a:gd name="connsiteX48" fmla="*/ 993831 w 1250944"/>
                <a:gd name="connsiteY48" fmla="*/ 1200182 h 1377981"/>
                <a:gd name="connsiteX49" fmla="*/ 990783 w 1250944"/>
                <a:gd name="connsiteY49" fmla="*/ 1200182 h 1377981"/>
                <a:gd name="connsiteX50" fmla="*/ 990783 w 1250944"/>
                <a:gd name="connsiteY50" fmla="*/ 1201706 h 1377981"/>
                <a:gd name="connsiteX51" fmla="*/ 981640 w 1250944"/>
                <a:gd name="connsiteY51" fmla="*/ 1203230 h 1377981"/>
                <a:gd name="connsiteX52" fmla="*/ 890393 w 1250944"/>
                <a:gd name="connsiteY52" fmla="*/ 1213834 h 1377981"/>
                <a:gd name="connsiteX53" fmla="*/ 806699 w 1250944"/>
                <a:gd name="connsiteY53" fmla="*/ 1213834 h 1377981"/>
                <a:gd name="connsiteX54" fmla="*/ 806699 w 1250944"/>
                <a:gd name="connsiteY54" fmla="*/ 1377982 h 1377981"/>
                <a:gd name="connsiteX55" fmla="*/ 230055 w 1250944"/>
                <a:gd name="connsiteY55" fmla="*/ 1377982 h 1377981"/>
                <a:gd name="connsiteX56" fmla="*/ 230055 w 1250944"/>
                <a:gd name="connsiteY56" fmla="*/ 999522 h 1377981"/>
                <a:gd name="connsiteX57" fmla="*/ 225481 w 1250944"/>
                <a:gd name="connsiteY57" fmla="*/ 997998 h 1377981"/>
                <a:gd name="connsiteX58" fmla="*/ 225481 w 1250944"/>
                <a:gd name="connsiteY58" fmla="*/ 996538 h 1377981"/>
                <a:gd name="connsiteX59" fmla="*/ 220911 w 1250944"/>
                <a:gd name="connsiteY59" fmla="*/ 995013 h 1377981"/>
                <a:gd name="connsiteX60" fmla="*/ 219386 w 1250944"/>
                <a:gd name="connsiteY60" fmla="*/ 991965 h 1377981"/>
                <a:gd name="connsiteX61" fmla="*/ 216403 w 1250944"/>
                <a:gd name="connsiteY61" fmla="*/ 991965 h 1377981"/>
                <a:gd name="connsiteX62" fmla="*/ 213355 w 1250944"/>
                <a:gd name="connsiteY62" fmla="*/ 987393 h 1377981"/>
                <a:gd name="connsiteX63" fmla="*/ 210307 w 1250944"/>
                <a:gd name="connsiteY63" fmla="*/ 987393 h 1377981"/>
                <a:gd name="connsiteX64" fmla="*/ 207259 w 1250944"/>
                <a:gd name="connsiteY64" fmla="*/ 982821 h 1377981"/>
                <a:gd name="connsiteX65" fmla="*/ 204211 w 1250944"/>
                <a:gd name="connsiteY65" fmla="*/ 982821 h 1377981"/>
                <a:gd name="connsiteX66" fmla="*/ 199638 w 1250944"/>
                <a:gd name="connsiteY66" fmla="*/ 976726 h 1377981"/>
                <a:gd name="connsiteX67" fmla="*/ 132709 w 1250944"/>
                <a:gd name="connsiteY67" fmla="*/ 911384 h 1377981"/>
                <a:gd name="connsiteX68" fmla="*/ 125091 w 1250944"/>
                <a:gd name="connsiteY68" fmla="*/ 905288 h 1377981"/>
                <a:gd name="connsiteX69" fmla="*/ 125091 w 1250944"/>
                <a:gd name="connsiteY69" fmla="*/ 902303 h 1377981"/>
                <a:gd name="connsiteX70" fmla="*/ 118995 w 1250944"/>
                <a:gd name="connsiteY70" fmla="*/ 897731 h 1377981"/>
                <a:gd name="connsiteX71" fmla="*/ 118995 w 1250944"/>
                <a:gd name="connsiteY71" fmla="*/ 894683 h 1377981"/>
                <a:gd name="connsiteX72" fmla="*/ 114421 w 1250944"/>
                <a:gd name="connsiteY72" fmla="*/ 891636 h 1377981"/>
                <a:gd name="connsiteX73" fmla="*/ 114421 w 1250944"/>
                <a:gd name="connsiteY73" fmla="*/ 888588 h 1377981"/>
                <a:gd name="connsiteX74" fmla="*/ 109848 w 1250944"/>
                <a:gd name="connsiteY74" fmla="*/ 885539 h 1377981"/>
                <a:gd name="connsiteX75" fmla="*/ 109848 w 1250944"/>
                <a:gd name="connsiteY75" fmla="*/ 882491 h 1377981"/>
                <a:gd name="connsiteX76" fmla="*/ 105278 w 1250944"/>
                <a:gd name="connsiteY76" fmla="*/ 879507 h 1377981"/>
                <a:gd name="connsiteX77" fmla="*/ 105278 w 1250944"/>
                <a:gd name="connsiteY77" fmla="*/ 876459 h 1377981"/>
                <a:gd name="connsiteX78" fmla="*/ 102292 w 1250944"/>
                <a:gd name="connsiteY78" fmla="*/ 874935 h 1377981"/>
                <a:gd name="connsiteX79" fmla="*/ 102292 w 1250944"/>
                <a:gd name="connsiteY79" fmla="*/ 871887 h 1377981"/>
                <a:gd name="connsiteX80" fmla="*/ 97722 w 1250944"/>
                <a:gd name="connsiteY80" fmla="*/ 868838 h 1377981"/>
                <a:gd name="connsiteX81" fmla="*/ 97722 w 1250944"/>
                <a:gd name="connsiteY81" fmla="*/ 865791 h 1377981"/>
                <a:gd name="connsiteX82" fmla="*/ 94674 w 1250944"/>
                <a:gd name="connsiteY82" fmla="*/ 864267 h 1377981"/>
                <a:gd name="connsiteX83" fmla="*/ 94674 w 1250944"/>
                <a:gd name="connsiteY83" fmla="*/ 861219 h 1377981"/>
                <a:gd name="connsiteX84" fmla="*/ 91626 w 1250944"/>
                <a:gd name="connsiteY84" fmla="*/ 859695 h 1377981"/>
                <a:gd name="connsiteX85" fmla="*/ 90100 w 1250944"/>
                <a:gd name="connsiteY85" fmla="*/ 853663 h 1377981"/>
                <a:gd name="connsiteX86" fmla="*/ 88578 w 1250944"/>
                <a:gd name="connsiteY86" fmla="*/ 853663 h 1377981"/>
                <a:gd name="connsiteX87" fmla="*/ 87053 w 1250944"/>
                <a:gd name="connsiteY87" fmla="*/ 849090 h 1377981"/>
                <a:gd name="connsiteX88" fmla="*/ 84005 w 1250944"/>
                <a:gd name="connsiteY88" fmla="*/ 847566 h 1377981"/>
                <a:gd name="connsiteX89" fmla="*/ 82482 w 1250944"/>
                <a:gd name="connsiteY89" fmla="*/ 841470 h 1377981"/>
                <a:gd name="connsiteX90" fmla="*/ 79431 w 1250944"/>
                <a:gd name="connsiteY90" fmla="*/ 839946 h 1377981"/>
                <a:gd name="connsiteX91" fmla="*/ 76383 w 1250944"/>
                <a:gd name="connsiteY91" fmla="*/ 830866 h 1377981"/>
                <a:gd name="connsiteX92" fmla="*/ 73336 w 1250944"/>
                <a:gd name="connsiteY92" fmla="*/ 829342 h 1377981"/>
                <a:gd name="connsiteX93" fmla="*/ 73336 w 1250944"/>
                <a:gd name="connsiteY93" fmla="*/ 826294 h 1377981"/>
                <a:gd name="connsiteX94" fmla="*/ 71813 w 1250944"/>
                <a:gd name="connsiteY94" fmla="*/ 826294 h 1377981"/>
                <a:gd name="connsiteX95" fmla="*/ 71813 w 1250944"/>
                <a:gd name="connsiteY95" fmla="*/ 823246 h 1377981"/>
                <a:gd name="connsiteX96" fmla="*/ 70288 w 1250944"/>
                <a:gd name="connsiteY96" fmla="*/ 823246 h 1377981"/>
                <a:gd name="connsiteX97" fmla="*/ 70288 w 1250944"/>
                <a:gd name="connsiteY97" fmla="*/ 820198 h 1377981"/>
                <a:gd name="connsiteX98" fmla="*/ 67240 w 1250944"/>
                <a:gd name="connsiteY98" fmla="*/ 817150 h 1377981"/>
                <a:gd name="connsiteX99" fmla="*/ 67240 w 1250944"/>
                <a:gd name="connsiteY99" fmla="*/ 814102 h 1377981"/>
                <a:gd name="connsiteX100" fmla="*/ 64257 w 1250944"/>
                <a:gd name="connsiteY100" fmla="*/ 812641 h 1377981"/>
                <a:gd name="connsiteX101" fmla="*/ 62732 w 1250944"/>
                <a:gd name="connsiteY101" fmla="*/ 806545 h 1377981"/>
                <a:gd name="connsiteX102" fmla="*/ 61209 w 1250944"/>
                <a:gd name="connsiteY102" fmla="*/ 806545 h 1377981"/>
                <a:gd name="connsiteX103" fmla="*/ 59684 w 1250944"/>
                <a:gd name="connsiteY103" fmla="*/ 800450 h 1377981"/>
                <a:gd name="connsiteX104" fmla="*/ 58161 w 1250944"/>
                <a:gd name="connsiteY104" fmla="*/ 800450 h 1377981"/>
                <a:gd name="connsiteX105" fmla="*/ 58161 w 1250944"/>
                <a:gd name="connsiteY105" fmla="*/ 795877 h 1377981"/>
                <a:gd name="connsiteX106" fmla="*/ 56636 w 1250944"/>
                <a:gd name="connsiteY106" fmla="*/ 795877 h 1377981"/>
                <a:gd name="connsiteX107" fmla="*/ 56636 w 1250944"/>
                <a:gd name="connsiteY107" fmla="*/ 792829 h 1377981"/>
                <a:gd name="connsiteX108" fmla="*/ 55113 w 1250944"/>
                <a:gd name="connsiteY108" fmla="*/ 792829 h 1377981"/>
                <a:gd name="connsiteX109" fmla="*/ 55113 w 1250944"/>
                <a:gd name="connsiteY109" fmla="*/ 789781 h 1377981"/>
                <a:gd name="connsiteX110" fmla="*/ 53588 w 1250944"/>
                <a:gd name="connsiteY110" fmla="*/ 789781 h 1377981"/>
                <a:gd name="connsiteX111" fmla="*/ 50540 w 1250944"/>
                <a:gd name="connsiteY111" fmla="*/ 780700 h 1377981"/>
                <a:gd name="connsiteX112" fmla="*/ 49018 w 1250944"/>
                <a:gd name="connsiteY112" fmla="*/ 780700 h 1377981"/>
                <a:gd name="connsiteX113" fmla="*/ 49018 w 1250944"/>
                <a:gd name="connsiteY113" fmla="*/ 776129 h 1377981"/>
                <a:gd name="connsiteX114" fmla="*/ 47492 w 1250944"/>
                <a:gd name="connsiteY114" fmla="*/ 776129 h 1377981"/>
                <a:gd name="connsiteX115" fmla="*/ 45970 w 1250944"/>
                <a:gd name="connsiteY115" fmla="*/ 770033 h 1377981"/>
                <a:gd name="connsiteX116" fmla="*/ 44444 w 1250944"/>
                <a:gd name="connsiteY116" fmla="*/ 770033 h 1377981"/>
                <a:gd name="connsiteX117" fmla="*/ 44444 w 1250944"/>
                <a:gd name="connsiteY117" fmla="*/ 765525 h 1377981"/>
                <a:gd name="connsiteX118" fmla="*/ 42919 w 1250944"/>
                <a:gd name="connsiteY118" fmla="*/ 765525 h 1377981"/>
                <a:gd name="connsiteX119" fmla="*/ 42919 w 1250944"/>
                <a:gd name="connsiteY119" fmla="*/ 762476 h 1377981"/>
                <a:gd name="connsiteX120" fmla="*/ 41396 w 1250944"/>
                <a:gd name="connsiteY120" fmla="*/ 762476 h 1377981"/>
                <a:gd name="connsiteX121" fmla="*/ 39871 w 1250944"/>
                <a:gd name="connsiteY121" fmla="*/ 754856 h 1377981"/>
                <a:gd name="connsiteX122" fmla="*/ 38349 w 1250944"/>
                <a:gd name="connsiteY122" fmla="*/ 754856 h 1377981"/>
                <a:gd name="connsiteX123" fmla="*/ 35301 w 1250944"/>
                <a:gd name="connsiteY123" fmla="*/ 741204 h 1377981"/>
                <a:gd name="connsiteX124" fmla="*/ 33775 w 1250944"/>
                <a:gd name="connsiteY124" fmla="*/ 741204 h 1377981"/>
                <a:gd name="connsiteX125" fmla="*/ 33775 w 1250944"/>
                <a:gd name="connsiteY125" fmla="*/ 738156 h 1377981"/>
                <a:gd name="connsiteX126" fmla="*/ 32253 w 1250944"/>
                <a:gd name="connsiteY126" fmla="*/ 738156 h 1377981"/>
                <a:gd name="connsiteX127" fmla="*/ 27745 w 1250944"/>
                <a:gd name="connsiteY127" fmla="*/ 718407 h 1377981"/>
                <a:gd name="connsiteX128" fmla="*/ 26219 w 1250944"/>
                <a:gd name="connsiteY128" fmla="*/ 718407 h 1377981"/>
                <a:gd name="connsiteX129" fmla="*/ 26219 w 1250944"/>
                <a:gd name="connsiteY129" fmla="*/ 713836 h 1377981"/>
                <a:gd name="connsiteX130" fmla="*/ 24697 w 1250944"/>
                <a:gd name="connsiteY130" fmla="*/ 713836 h 1377981"/>
                <a:gd name="connsiteX131" fmla="*/ 24697 w 1250944"/>
                <a:gd name="connsiteY131" fmla="*/ 709263 h 1377981"/>
                <a:gd name="connsiteX132" fmla="*/ 23171 w 1250944"/>
                <a:gd name="connsiteY132" fmla="*/ 709263 h 1377981"/>
                <a:gd name="connsiteX133" fmla="*/ 23171 w 1250944"/>
                <a:gd name="connsiteY133" fmla="*/ 703167 h 1377981"/>
                <a:gd name="connsiteX134" fmla="*/ 21649 w 1250944"/>
                <a:gd name="connsiteY134" fmla="*/ 703167 h 1377981"/>
                <a:gd name="connsiteX135" fmla="*/ 21649 w 1250944"/>
                <a:gd name="connsiteY135" fmla="*/ 698595 h 1377981"/>
                <a:gd name="connsiteX136" fmla="*/ 20123 w 1250944"/>
                <a:gd name="connsiteY136" fmla="*/ 698595 h 1377981"/>
                <a:gd name="connsiteX137" fmla="*/ 20123 w 1250944"/>
                <a:gd name="connsiteY137" fmla="*/ 692563 h 1377981"/>
                <a:gd name="connsiteX138" fmla="*/ 18601 w 1250944"/>
                <a:gd name="connsiteY138" fmla="*/ 692563 h 1377981"/>
                <a:gd name="connsiteX139" fmla="*/ 18601 w 1250944"/>
                <a:gd name="connsiteY139" fmla="*/ 686467 h 1377981"/>
                <a:gd name="connsiteX140" fmla="*/ 17075 w 1250944"/>
                <a:gd name="connsiteY140" fmla="*/ 686467 h 1377981"/>
                <a:gd name="connsiteX141" fmla="*/ 17075 w 1250944"/>
                <a:gd name="connsiteY141" fmla="*/ 680371 h 1377981"/>
                <a:gd name="connsiteX142" fmla="*/ 15553 w 1250944"/>
                <a:gd name="connsiteY142" fmla="*/ 680371 h 1377981"/>
                <a:gd name="connsiteX143" fmla="*/ 14028 w 1250944"/>
                <a:gd name="connsiteY143" fmla="*/ 666718 h 1377981"/>
                <a:gd name="connsiteX144" fmla="*/ 12505 w 1250944"/>
                <a:gd name="connsiteY144" fmla="*/ 666718 h 1377981"/>
                <a:gd name="connsiteX145" fmla="*/ 12505 w 1250944"/>
                <a:gd name="connsiteY145" fmla="*/ 659099 h 1377981"/>
                <a:gd name="connsiteX146" fmla="*/ 10980 w 1250944"/>
                <a:gd name="connsiteY146" fmla="*/ 659099 h 1377981"/>
                <a:gd name="connsiteX147" fmla="*/ 7932 w 1250944"/>
                <a:gd name="connsiteY147" fmla="*/ 633254 h 1377981"/>
                <a:gd name="connsiteX148" fmla="*/ 6406 w 1250944"/>
                <a:gd name="connsiteY148" fmla="*/ 633254 h 1377981"/>
                <a:gd name="connsiteX149" fmla="*/ 6406 w 1250944"/>
                <a:gd name="connsiteY149" fmla="*/ 622650 h 1377981"/>
                <a:gd name="connsiteX150" fmla="*/ 4884 w 1250944"/>
                <a:gd name="connsiteY150" fmla="*/ 622650 h 1377981"/>
                <a:gd name="connsiteX151" fmla="*/ 4884 w 1250944"/>
                <a:gd name="connsiteY151" fmla="*/ 610457 h 1377981"/>
                <a:gd name="connsiteX152" fmla="*/ 3358 w 1250944"/>
                <a:gd name="connsiteY152" fmla="*/ 610457 h 1377981"/>
                <a:gd name="connsiteX153" fmla="*/ 3358 w 1250944"/>
                <a:gd name="connsiteY153" fmla="*/ 595281 h 1377981"/>
                <a:gd name="connsiteX154" fmla="*/ 1836 w 1250944"/>
                <a:gd name="connsiteY154" fmla="*/ 595281 h 1377981"/>
                <a:gd name="connsiteX155" fmla="*/ 1836 w 1250944"/>
                <a:gd name="connsiteY155" fmla="*/ 572484 h 1377981"/>
                <a:gd name="connsiteX156" fmla="*/ 311 w 1250944"/>
                <a:gd name="connsiteY156" fmla="*/ 572484 h 1377981"/>
                <a:gd name="connsiteX157" fmla="*/ 311 w 1250944"/>
                <a:gd name="connsiteY157" fmla="*/ 555784 h 1377981"/>
                <a:gd name="connsiteX158" fmla="*/ 1836 w 1250944"/>
                <a:gd name="connsiteY158" fmla="*/ 516224 h 1377981"/>
                <a:gd name="connsiteX159" fmla="*/ 1836 w 1250944"/>
                <a:gd name="connsiteY159" fmla="*/ 496475 h 1377981"/>
                <a:gd name="connsiteX160" fmla="*/ 3358 w 1250944"/>
                <a:gd name="connsiteY160" fmla="*/ 496475 h 1377981"/>
                <a:gd name="connsiteX161" fmla="*/ 4884 w 1250944"/>
                <a:gd name="connsiteY161" fmla="*/ 472154 h 1377981"/>
                <a:gd name="connsiteX162" fmla="*/ 17075 w 1250944"/>
                <a:gd name="connsiteY162" fmla="*/ 412909 h 1377981"/>
                <a:gd name="connsiteX163" fmla="*/ 38349 w 1250944"/>
                <a:gd name="connsiteY163" fmla="*/ 349091 h 1377981"/>
                <a:gd name="connsiteX164" fmla="*/ 39871 w 1250944"/>
                <a:gd name="connsiteY164" fmla="*/ 349091 h 1377981"/>
                <a:gd name="connsiteX165" fmla="*/ 41396 w 1250944"/>
                <a:gd name="connsiteY165" fmla="*/ 342995 h 1377981"/>
                <a:gd name="connsiteX166" fmla="*/ 42919 w 1250944"/>
                <a:gd name="connsiteY166" fmla="*/ 342995 h 1377981"/>
                <a:gd name="connsiteX167" fmla="*/ 42919 w 1250944"/>
                <a:gd name="connsiteY167" fmla="*/ 338424 h 1377981"/>
                <a:gd name="connsiteX168" fmla="*/ 44444 w 1250944"/>
                <a:gd name="connsiteY168" fmla="*/ 338424 h 1377981"/>
                <a:gd name="connsiteX169" fmla="*/ 45970 w 1250944"/>
                <a:gd name="connsiteY169" fmla="*/ 332327 h 1377981"/>
                <a:gd name="connsiteX170" fmla="*/ 47492 w 1250944"/>
                <a:gd name="connsiteY170" fmla="*/ 332327 h 1377981"/>
                <a:gd name="connsiteX171" fmla="*/ 47492 w 1250944"/>
                <a:gd name="connsiteY171" fmla="*/ 327819 h 1377981"/>
                <a:gd name="connsiteX172" fmla="*/ 49018 w 1250944"/>
                <a:gd name="connsiteY172" fmla="*/ 327819 h 1377981"/>
                <a:gd name="connsiteX173" fmla="*/ 49018 w 1250944"/>
                <a:gd name="connsiteY173" fmla="*/ 324771 h 1377981"/>
                <a:gd name="connsiteX174" fmla="*/ 50540 w 1250944"/>
                <a:gd name="connsiteY174" fmla="*/ 324771 h 1377981"/>
                <a:gd name="connsiteX175" fmla="*/ 52066 w 1250944"/>
                <a:gd name="connsiteY175" fmla="*/ 318675 h 1377981"/>
                <a:gd name="connsiteX176" fmla="*/ 53588 w 1250944"/>
                <a:gd name="connsiteY176" fmla="*/ 318675 h 1377981"/>
                <a:gd name="connsiteX177" fmla="*/ 53588 w 1250944"/>
                <a:gd name="connsiteY177" fmla="*/ 315626 h 1377981"/>
                <a:gd name="connsiteX178" fmla="*/ 55113 w 1250944"/>
                <a:gd name="connsiteY178" fmla="*/ 315626 h 1377981"/>
                <a:gd name="connsiteX179" fmla="*/ 55113 w 1250944"/>
                <a:gd name="connsiteY179" fmla="*/ 312579 h 1377981"/>
                <a:gd name="connsiteX180" fmla="*/ 56636 w 1250944"/>
                <a:gd name="connsiteY180" fmla="*/ 312579 h 1377981"/>
                <a:gd name="connsiteX181" fmla="*/ 56636 w 1250944"/>
                <a:gd name="connsiteY181" fmla="*/ 309531 h 1377981"/>
                <a:gd name="connsiteX182" fmla="*/ 58161 w 1250944"/>
                <a:gd name="connsiteY182" fmla="*/ 309531 h 1377981"/>
                <a:gd name="connsiteX183" fmla="*/ 58161 w 1250944"/>
                <a:gd name="connsiteY183" fmla="*/ 306483 h 1377981"/>
                <a:gd name="connsiteX184" fmla="*/ 59684 w 1250944"/>
                <a:gd name="connsiteY184" fmla="*/ 306483 h 1377981"/>
                <a:gd name="connsiteX185" fmla="*/ 59684 w 1250944"/>
                <a:gd name="connsiteY185" fmla="*/ 303499 h 1377981"/>
                <a:gd name="connsiteX186" fmla="*/ 61209 w 1250944"/>
                <a:gd name="connsiteY186" fmla="*/ 303499 h 1377981"/>
                <a:gd name="connsiteX187" fmla="*/ 61209 w 1250944"/>
                <a:gd name="connsiteY187" fmla="*/ 300451 h 1377981"/>
                <a:gd name="connsiteX188" fmla="*/ 62732 w 1250944"/>
                <a:gd name="connsiteY188" fmla="*/ 300451 h 1377981"/>
                <a:gd name="connsiteX189" fmla="*/ 62732 w 1250944"/>
                <a:gd name="connsiteY189" fmla="*/ 297402 h 1377981"/>
                <a:gd name="connsiteX190" fmla="*/ 64257 w 1250944"/>
                <a:gd name="connsiteY190" fmla="*/ 297402 h 1377981"/>
                <a:gd name="connsiteX191" fmla="*/ 64257 w 1250944"/>
                <a:gd name="connsiteY191" fmla="*/ 294354 h 1377981"/>
                <a:gd name="connsiteX192" fmla="*/ 65717 w 1250944"/>
                <a:gd name="connsiteY192" fmla="*/ 294354 h 1377981"/>
                <a:gd name="connsiteX193" fmla="*/ 65717 w 1250944"/>
                <a:gd name="connsiteY193" fmla="*/ 291306 h 1377981"/>
                <a:gd name="connsiteX194" fmla="*/ 67240 w 1250944"/>
                <a:gd name="connsiteY194" fmla="*/ 291306 h 1377981"/>
                <a:gd name="connsiteX195" fmla="*/ 67240 w 1250944"/>
                <a:gd name="connsiteY195" fmla="*/ 288258 h 1377981"/>
                <a:gd name="connsiteX196" fmla="*/ 70288 w 1250944"/>
                <a:gd name="connsiteY196" fmla="*/ 285211 h 1377981"/>
                <a:gd name="connsiteX197" fmla="*/ 70288 w 1250944"/>
                <a:gd name="connsiteY197" fmla="*/ 282225 h 1377981"/>
                <a:gd name="connsiteX198" fmla="*/ 73336 w 1250944"/>
                <a:gd name="connsiteY198" fmla="*/ 280701 h 1377981"/>
                <a:gd name="connsiteX199" fmla="*/ 76383 w 1250944"/>
                <a:gd name="connsiteY199" fmla="*/ 271558 h 1377981"/>
                <a:gd name="connsiteX200" fmla="*/ 79431 w 1250944"/>
                <a:gd name="connsiteY200" fmla="*/ 270034 h 1377981"/>
                <a:gd name="connsiteX201" fmla="*/ 80957 w 1250944"/>
                <a:gd name="connsiteY201" fmla="*/ 263938 h 1377981"/>
                <a:gd name="connsiteX202" fmla="*/ 84005 w 1250944"/>
                <a:gd name="connsiteY202" fmla="*/ 262413 h 1377981"/>
                <a:gd name="connsiteX203" fmla="*/ 84005 w 1250944"/>
                <a:gd name="connsiteY203" fmla="*/ 259366 h 1377981"/>
                <a:gd name="connsiteX204" fmla="*/ 87053 w 1250944"/>
                <a:gd name="connsiteY204" fmla="*/ 257905 h 1377981"/>
                <a:gd name="connsiteX205" fmla="*/ 87053 w 1250944"/>
                <a:gd name="connsiteY205" fmla="*/ 254857 h 1377981"/>
                <a:gd name="connsiteX206" fmla="*/ 88578 w 1250944"/>
                <a:gd name="connsiteY206" fmla="*/ 254857 h 1377981"/>
                <a:gd name="connsiteX207" fmla="*/ 88578 w 1250944"/>
                <a:gd name="connsiteY207" fmla="*/ 251809 h 1377981"/>
                <a:gd name="connsiteX208" fmla="*/ 91626 w 1250944"/>
                <a:gd name="connsiteY208" fmla="*/ 250286 h 1377981"/>
                <a:gd name="connsiteX209" fmla="*/ 91626 w 1250944"/>
                <a:gd name="connsiteY209" fmla="*/ 247238 h 1377981"/>
                <a:gd name="connsiteX210" fmla="*/ 94674 w 1250944"/>
                <a:gd name="connsiteY210" fmla="*/ 245713 h 1377981"/>
                <a:gd name="connsiteX211" fmla="*/ 94674 w 1250944"/>
                <a:gd name="connsiteY211" fmla="*/ 242665 h 1377981"/>
                <a:gd name="connsiteX212" fmla="*/ 97722 w 1250944"/>
                <a:gd name="connsiteY212" fmla="*/ 241141 h 1377981"/>
                <a:gd name="connsiteX213" fmla="*/ 97722 w 1250944"/>
                <a:gd name="connsiteY213" fmla="*/ 238093 h 1377981"/>
                <a:gd name="connsiteX214" fmla="*/ 100770 w 1250944"/>
                <a:gd name="connsiteY214" fmla="*/ 236633 h 1377981"/>
                <a:gd name="connsiteX215" fmla="*/ 100770 w 1250944"/>
                <a:gd name="connsiteY215" fmla="*/ 233585 h 1377981"/>
                <a:gd name="connsiteX216" fmla="*/ 103752 w 1250944"/>
                <a:gd name="connsiteY216" fmla="*/ 232061 h 1377981"/>
                <a:gd name="connsiteX217" fmla="*/ 103752 w 1250944"/>
                <a:gd name="connsiteY217" fmla="*/ 229013 h 1377981"/>
                <a:gd name="connsiteX218" fmla="*/ 108326 w 1250944"/>
                <a:gd name="connsiteY218" fmla="*/ 225965 h 1377981"/>
                <a:gd name="connsiteX219" fmla="*/ 108326 w 1250944"/>
                <a:gd name="connsiteY219" fmla="*/ 222917 h 1377981"/>
                <a:gd name="connsiteX220" fmla="*/ 112896 w 1250944"/>
                <a:gd name="connsiteY220" fmla="*/ 219869 h 1377981"/>
                <a:gd name="connsiteX221" fmla="*/ 112896 w 1250944"/>
                <a:gd name="connsiteY221" fmla="*/ 216821 h 1377981"/>
                <a:gd name="connsiteX222" fmla="*/ 117469 w 1250944"/>
                <a:gd name="connsiteY222" fmla="*/ 213773 h 1377981"/>
                <a:gd name="connsiteX223" fmla="*/ 117469 w 1250944"/>
                <a:gd name="connsiteY223" fmla="*/ 210788 h 1377981"/>
                <a:gd name="connsiteX224" fmla="*/ 122043 w 1250944"/>
                <a:gd name="connsiteY224" fmla="*/ 207740 h 1377981"/>
                <a:gd name="connsiteX225" fmla="*/ 122043 w 1250944"/>
                <a:gd name="connsiteY225" fmla="*/ 204692 h 1377981"/>
                <a:gd name="connsiteX226" fmla="*/ 128138 w 1250944"/>
                <a:gd name="connsiteY226" fmla="*/ 200120 h 1377981"/>
                <a:gd name="connsiteX227" fmla="*/ 128138 w 1250944"/>
                <a:gd name="connsiteY227" fmla="*/ 197072 h 1377981"/>
                <a:gd name="connsiteX228" fmla="*/ 135757 w 1250944"/>
                <a:gd name="connsiteY228" fmla="*/ 190976 h 1377981"/>
                <a:gd name="connsiteX229" fmla="*/ 135757 w 1250944"/>
                <a:gd name="connsiteY229" fmla="*/ 187992 h 1377981"/>
                <a:gd name="connsiteX230" fmla="*/ 147886 w 1250944"/>
                <a:gd name="connsiteY230" fmla="*/ 177324 h 1377981"/>
                <a:gd name="connsiteX231" fmla="*/ 147886 w 1250944"/>
                <a:gd name="connsiteY231" fmla="*/ 174275 h 1377981"/>
                <a:gd name="connsiteX232" fmla="*/ 160078 w 1250944"/>
                <a:gd name="connsiteY232" fmla="*/ 163671 h 1377981"/>
                <a:gd name="connsiteX233" fmla="*/ 185921 w 1250944"/>
                <a:gd name="connsiteY233" fmla="*/ 136303 h 1377981"/>
                <a:gd name="connsiteX234" fmla="*/ 188969 w 1250944"/>
                <a:gd name="connsiteY234" fmla="*/ 136303 h 1377981"/>
                <a:gd name="connsiteX235" fmla="*/ 198116 w 1250944"/>
                <a:gd name="connsiteY235" fmla="*/ 125635 h 1377981"/>
                <a:gd name="connsiteX236" fmla="*/ 201163 w 1250944"/>
                <a:gd name="connsiteY236" fmla="*/ 125635 h 1377981"/>
                <a:gd name="connsiteX237" fmla="*/ 207259 w 1250944"/>
                <a:gd name="connsiteY237" fmla="*/ 118078 h 1377981"/>
                <a:gd name="connsiteX238" fmla="*/ 210307 w 1250944"/>
                <a:gd name="connsiteY238" fmla="*/ 118078 h 1377981"/>
                <a:gd name="connsiteX239" fmla="*/ 214877 w 1250944"/>
                <a:gd name="connsiteY239" fmla="*/ 111982 h 1377981"/>
                <a:gd name="connsiteX240" fmla="*/ 217863 w 1250944"/>
                <a:gd name="connsiteY240" fmla="*/ 111982 h 1377981"/>
                <a:gd name="connsiteX241" fmla="*/ 220911 w 1250944"/>
                <a:gd name="connsiteY241" fmla="*/ 107411 h 1377981"/>
                <a:gd name="connsiteX242" fmla="*/ 223959 w 1250944"/>
                <a:gd name="connsiteY242" fmla="*/ 107411 h 1377981"/>
                <a:gd name="connsiteX243" fmla="*/ 227007 w 1250944"/>
                <a:gd name="connsiteY243" fmla="*/ 102838 h 1377981"/>
                <a:gd name="connsiteX244" fmla="*/ 230055 w 1250944"/>
                <a:gd name="connsiteY244" fmla="*/ 102838 h 1377981"/>
                <a:gd name="connsiteX245" fmla="*/ 233103 w 1250944"/>
                <a:gd name="connsiteY245" fmla="*/ 98266 h 1377981"/>
                <a:gd name="connsiteX246" fmla="*/ 236150 w 1250944"/>
                <a:gd name="connsiteY246" fmla="*/ 98266 h 1377981"/>
                <a:gd name="connsiteX247" fmla="*/ 237676 w 1250944"/>
                <a:gd name="connsiteY247" fmla="*/ 95282 h 1377981"/>
                <a:gd name="connsiteX248" fmla="*/ 240724 w 1250944"/>
                <a:gd name="connsiteY248" fmla="*/ 95282 h 1377981"/>
                <a:gd name="connsiteX249" fmla="*/ 243772 w 1250944"/>
                <a:gd name="connsiteY249" fmla="*/ 90710 h 1377981"/>
                <a:gd name="connsiteX250" fmla="*/ 246820 w 1250944"/>
                <a:gd name="connsiteY250" fmla="*/ 90710 h 1377981"/>
                <a:gd name="connsiteX251" fmla="*/ 248342 w 1250944"/>
                <a:gd name="connsiteY251" fmla="*/ 87662 h 1377981"/>
                <a:gd name="connsiteX252" fmla="*/ 252850 w 1250944"/>
                <a:gd name="connsiteY252" fmla="*/ 86138 h 1377981"/>
                <a:gd name="connsiteX253" fmla="*/ 252850 w 1250944"/>
                <a:gd name="connsiteY253" fmla="*/ 84613 h 1377981"/>
                <a:gd name="connsiteX254" fmla="*/ 258946 w 1250944"/>
                <a:gd name="connsiteY254" fmla="*/ 83090 h 1377981"/>
                <a:gd name="connsiteX255" fmla="*/ 258946 w 1250944"/>
                <a:gd name="connsiteY255" fmla="*/ 81566 h 1377981"/>
                <a:gd name="connsiteX256" fmla="*/ 263519 w 1250944"/>
                <a:gd name="connsiteY256" fmla="*/ 80042 h 1377981"/>
                <a:gd name="connsiteX257" fmla="*/ 265045 w 1250944"/>
                <a:gd name="connsiteY257" fmla="*/ 76994 h 1377981"/>
                <a:gd name="connsiteX258" fmla="*/ 268093 w 1250944"/>
                <a:gd name="connsiteY258" fmla="*/ 76994 h 1377981"/>
                <a:gd name="connsiteX259" fmla="*/ 268093 w 1250944"/>
                <a:gd name="connsiteY259" fmla="*/ 75470 h 1377981"/>
                <a:gd name="connsiteX260" fmla="*/ 271141 w 1250944"/>
                <a:gd name="connsiteY260" fmla="*/ 75470 h 1377981"/>
                <a:gd name="connsiteX261" fmla="*/ 272663 w 1250944"/>
                <a:gd name="connsiteY261" fmla="*/ 72486 h 1377981"/>
                <a:gd name="connsiteX262" fmla="*/ 281807 w 1250944"/>
                <a:gd name="connsiteY262" fmla="*/ 69438 h 1377981"/>
                <a:gd name="connsiteX263" fmla="*/ 283332 w 1250944"/>
                <a:gd name="connsiteY263" fmla="*/ 66389 h 1377981"/>
                <a:gd name="connsiteX264" fmla="*/ 286380 w 1250944"/>
                <a:gd name="connsiteY264" fmla="*/ 66389 h 1377981"/>
                <a:gd name="connsiteX265" fmla="*/ 289428 w 1250944"/>
                <a:gd name="connsiteY265" fmla="*/ 63341 h 1377981"/>
                <a:gd name="connsiteX266" fmla="*/ 292411 w 1250944"/>
                <a:gd name="connsiteY266" fmla="*/ 63341 h 1377981"/>
                <a:gd name="connsiteX267" fmla="*/ 292411 w 1250944"/>
                <a:gd name="connsiteY267" fmla="*/ 61817 h 1377981"/>
                <a:gd name="connsiteX268" fmla="*/ 295458 w 1250944"/>
                <a:gd name="connsiteY268" fmla="*/ 61817 h 1377981"/>
                <a:gd name="connsiteX269" fmla="*/ 295458 w 1250944"/>
                <a:gd name="connsiteY269" fmla="*/ 60293 h 1377981"/>
                <a:gd name="connsiteX270" fmla="*/ 298506 w 1250944"/>
                <a:gd name="connsiteY270" fmla="*/ 60293 h 1377981"/>
                <a:gd name="connsiteX271" fmla="*/ 298506 w 1250944"/>
                <a:gd name="connsiteY271" fmla="*/ 58769 h 1377981"/>
                <a:gd name="connsiteX272" fmla="*/ 301557 w 1250944"/>
                <a:gd name="connsiteY272" fmla="*/ 58769 h 1377981"/>
                <a:gd name="connsiteX273" fmla="*/ 301557 w 1250944"/>
                <a:gd name="connsiteY273" fmla="*/ 57245 h 1377981"/>
                <a:gd name="connsiteX274" fmla="*/ 304605 w 1250944"/>
                <a:gd name="connsiteY274" fmla="*/ 57245 h 1377981"/>
                <a:gd name="connsiteX275" fmla="*/ 304605 w 1250944"/>
                <a:gd name="connsiteY275" fmla="*/ 55721 h 1377981"/>
                <a:gd name="connsiteX276" fmla="*/ 307653 w 1250944"/>
                <a:gd name="connsiteY276" fmla="*/ 55721 h 1377981"/>
                <a:gd name="connsiteX277" fmla="*/ 307653 w 1250944"/>
                <a:gd name="connsiteY277" fmla="*/ 54197 h 1377981"/>
                <a:gd name="connsiteX278" fmla="*/ 310701 w 1250944"/>
                <a:gd name="connsiteY278" fmla="*/ 54197 h 1377981"/>
                <a:gd name="connsiteX279" fmla="*/ 310701 w 1250944"/>
                <a:gd name="connsiteY279" fmla="*/ 52674 h 1377981"/>
                <a:gd name="connsiteX280" fmla="*/ 313749 w 1250944"/>
                <a:gd name="connsiteY280" fmla="*/ 52674 h 1377981"/>
                <a:gd name="connsiteX281" fmla="*/ 313749 w 1250944"/>
                <a:gd name="connsiteY281" fmla="*/ 51213 h 1377981"/>
                <a:gd name="connsiteX282" fmla="*/ 316797 w 1250944"/>
                <a:gd name="connsiteY282" fmla="*/ 51213 h 1377981"/>
                <a:gd name="connsiteX283" fmla="*/ 316797 w 1250944"/>
                <a:gd name="connsiteY283" fmla="*/ 49688 h 1377981"/>
                <a:gd name="connsiteX284" fmla="*/ 322892 w 1250944"/>
                <a:gd name="connsiteY284" fmla="*/ 48165 h 1377981"/>
                <a:gd name="connsiteX285" fmla="*/ 322892 w 1250944"/>
                <a:gd name="connsiteY285" fmla="*/ 46641 h 1377981"/>
                <a:gd name="connsiteX286" fmla="*/ 325940 w 1250944"/>
                <a:gd name="connsiteY286" fmla="*/ 46641 h 1377981"/>
                <a:gd name="connsiteX287" fmla="*/ 325940 w 1250944"/>
                <a:gd name="connsiteY287" fmla="*/ 45117 h 1377981"/>
                <a:gd name="connsiteX288" fmla="*/ 330449 w 1250944"/>
                <a:gd name="connsiteY288" fmla="*/ 45117 h 1377981"/>
                <a:gd name="connsiteX289" fmla="*/ 330449 w 1250944"/>
                <a:gd name="connsiteY289" fmla="*/ 43593 h 1377981"/>
                <a:gd name="connsiteX290" fmla="*/ 336544 w 1250944"/>
                <a:gd name="connsiteY290" fmla="*/ 42069 h 1377981"/>
                <a:gd name="connsiteX291" fmla="*/ 336544 w 1250944"/>
                <a:gd name="connsiteY291" fmla="*/ 40545 h 1377981"/>
                <a:gd name="connsiteX292" fmla="*/ 341118 w 1250944"/>
                <a:gd name="connsiteY292" fmla="*/ 40545 h 1377981"/>
                <a:gd name="connsiteX293" fmla="*/ 341118 w 1250944"/>
                <a:gd name="connsiteY293" fmla="*/ 39021 h 1377981"/>
                <a:gd name="connsiteX294" fmla="*/ 344166 w 1250944"/>
                <a:gd name="connsiteY294" fmla="*/ 39021 h 1377981"/>
                <a:gd name="connsiteX295" fmla="*/ 344166 w 1250944"/>
                <a:gd name="connsiteY295" fmla="*/ 37497 h 1377981"/>
                <a:gd name="connsiteX296" fmla="*/ 348736 w 1250944"/>
                <a:gd name="connsiteY296" fmla="*/ 37497 h 1377981"/>
                <a:gd name="connsiteX297" fmla="*/ 348736 w 1250944"/>
                <a:gd name="connsiteY297" fmla="*/ 35973 h 1377981"/>
                <a:gd name="connsiteX298" fmla="*/ 351784 w 1250944"/>
                <a:gd name="connsiteY298" fmla="*/ 35973 h 1377981"/>
                <a:gd name="connsiteX299" fmla="*/ 351784 w 1250944"/>
                <a:gd name="connsiteY299" fmla="*/ 34449 h 1377981"/>
                <a:gd name="connsiteX300" fmla="*/ 365501 w 1250944"/>
                <a:gd name="connsiteY300" fmla="*/ 31400 h 1377981"/>
                <a:gd name="connsiteX301" fmla="*/ 365501 w 1250944"/>
                <a:gd name="connsiteY301" fmla="*/ 29876 h 1377981"/>
                <a:gd name="connsiteX302" fmla="*/ 368483 w 1250944"/>
                <a:gd name="connsiteY302" fmla="*/ 29876 h 1377981"/>
                <a:gd name="connsiteX303" fmla="*/ 368483 w 1250944"/>
                <a:gd name="connsiteY303" fmla="*/ 28416 h 1377981"/>
                <a:gd name="connsiteX304" fmla="*/ 374582 w 1250944"/>
                <a:gd name="connsiteY304" fmla="*/ 28416 h 1377981"/>
                <a:gd name="connsiteX305" fmla="*/ 374582 w 1250944"/>
                <a:gd name="connsiteY305" fmla="*/ 26892 h 1377981"/>
                <a:gd name="connsiteX306" fmla="*/ 379153 w 1250944"/>
                <a:gd name="connsiteY306" fmla="*/ 26892 h 1377981"/>
                <a:gd name="connsiteX307" fmla="*/ 379153 w 1250944"/>
                <a:gd name="connsiteY307" fmla="*/ 25368 h 1377981"/>
                <a:gd name="connsiteX308" fmla="*/ 383726 w 1250944"/>
                <a:gd name="connsiteY308" fmla="*/ 25368 h 1377981"/>
                <a:gd name="connsiteX309" fmla="*/ 383726 w 1250944"/>
                <a:gd name="connsiteY309" fmla="*/ 23844 h 1377981"/>
                <a:gd name="connsiteX310" fmla="*/ 388296 w 1250944"/>
                <a:gd name="connsiteY310" fmla="*/ 23844 h 1377981"/>
                <a:gd name="connsiteX311" fmla="*/ 388296 w 1250944"/>
                <a:gd name="connsiteY311" fmla="*/ 22320 h 1377981"/>
                <a:gd name="connsiteX312" fmla="*/ 392870 w 1250944"/>
                <a:gd name="connsiteY312" fmla="*/ 22320 h 1377981"/>
                <a:gd name="connsiteX313" fmla="*/ 392870 w 1250944"/>
                <a:gd name="connsiteY313" fmla="*/ 20796 h 1377981"/>
                <a:gd name="connsiteX314" fmla="*/ 411095 w 1250944"/>
                <a:gd name="connsiteY314" fmla="*/ 17749 h 1377981"/>
                <a:gd name="connsiteX315" fmla="*/ 411095 w 1250944"/>
                <a:gd name="connsiteY315" fmla="*/ 16225 h 1377981"/>
                <a:gd name="connsiteX316" fmla="*/ 417191 w 1250944"/>
                <a:gd name="connsiteY316" fmla="*/ 16225 h 1377981"/>
                <a:gd name="connsiteX317" fmla="*/ 417191 w 1250944"/>
                <a:gd name="connsiteY317" fmla="*/ 14701 h 1377981"/>
                <a:gd name="connsiteX318" fmla="*/ 423286 w 1250944"/>
                <a:gd name="connsiteY318" fmla="*/ 14701 h 1377981"/>
                <a:gd name="connsiteX319" fmla="*/ 423286 w 1250944"/>
                <a:gd name="connsiteY319" fmla="*/ 13176 h 1377981"/>
                <a:gd name="connsiteX320" fmla="*/ 430904 w 1250944"/>
                <a:gd name="connsiteY320" fmla="*/ 13176 h 1377981"/>
                <a:gd name="connsiteX321" fmla="*/ 430904 w 1250944"/>
                <a:gd name="connsiteY321" fmla="*/ 11652 h 1377981"/>
                <a:gd name="connsiteX322" fmla="*/ 438526 w 1250944"/>
                <a:gd name="connsiteY322" fmla="*/ 11652 h 1377981"/>
                <a:gd name="connsiteX323" fmla="*/ 438526 w 1250944"/>
                <a:gd name="connsiteY323" fmla="*/ 10128 h 1377981"/>
                <a:gd name="connsiteX324" fmla="*/ 446082 w 1250944"/>
                <a:gd name="connsiteY324" fmla="*/ 10128 h 1377981"/>
                <a:gd name="connsiteX325" fmla="*/ 446082 w 1250944"/>
                <a:gd name="connsiteY325" fmla="*/ 8604 h 1377981"/>
                <a:gd name="connsiteX326" fmla="*/ 465895 w 1250944"/>
                <a:gd name="connsiteY326" fmla="*/ 7080 h 1377981"/>
                <a:gd name="connsiteX327" fmla="*/ 465895 w 1250944"/>
                <a:gd name="connsiteY327" fmla="*/ 5620 h 1377981"/>
                <a:gd name="connsiteX328" fmla="*/ 478086 w 1250944"/>
                <a:gd name="connsiteY328" fmla="*/ 5620 h 1377981"/>
                <a:gd name="connsiteX329" fmla="*/ 478086 w 1250944"/>
                <a:gd name="connsiteY329" fmla="*/ 4096 h 1377981"/>
                <a:gd name="connsiteX330" fmla="*/ 491738 w 1250944"/>
                <a:gd name="connsiteY330" fmla="*/ 4096 h 1377981"/>
                <a:gd name="connsiteX331" fmla="*/ 491738 w 1250944"/>
                <a:gd name="connsiteY331" fmla="*/ 2572 h 1377981"/>
                <a:gd name="connsiteX332" fmla="*/ 513073 w 1250944"/>
                <a:gd name="connsiteY332" fmla="*/ 2572 h 1377981"/>
                <a:gd name="connsiteX333" fmla="*/ 573907 w 1250944"/>
                <a:gd name="connsiteY333" fmla="*/ 2572 h 1377981"/>
                <a:gd name="connsiteX334" fmla="*/ 610419 w 1250944"/>
                <a:gd name="connsiteY334" fmla="*/ 4096 h 1377981"/>
                <a:gd name="connsiteX335" fmla="*/ 610419 w 1250944"/>
                <a:gd name="connsiteY335" fmla="*/ 5620 h 1377981"/>
                <a:gd name="connsiteX336" fmla="*/ 622611 w 1250944"/>
                <a:gd name="connsiteY336" fmla="*/ 5620 h 1377981"/>
                <a:gd name="connsiteX337" fmla="*/ 622611 w 1250944"/>
                <a:gd name="connsiteY337" fmla="*/ 7080 h 1377981"/>
                <a:gd name="connsiteX338" fmla="*/ 633218 w 1250944"/>
                <a:gd name="connsiteY338" fmla="*/ 7080 h 1377981"/>
                <a:gd name="connsiteX339" fmla="*/ 633218 w 1250944"/>
                <a:gd name="connsiteY339" fmla="*/ 8604 h 1377981"/>
                <a:gd name="connsiteX340" fmla="*/ 642361 w 1250944"/>
                <a:gd name="connsiteY340" fmla="*/ 8604 h 1377981"/>
                <a:gd name="connsiteX341" fmla="*/ 642361 w 1250944"/>
                <a:gd name="connsiteY341" fmla="*/ 10128 h 1377981"/>
                <a:gd name="connsiteX342" fmla="*/ 657601 w 1250944"/>
                <a:gd name="connsiteY342" fmla="*/ 11652 h 1377981"/>
                <a:gd name="connsiteX343" fmla="*/ 657601 w 1250944"/>
                <a:gd name="connsiteY343" fmla="*/ 13176 h 1377981"/>
                <a:gd name="connsiteX344" fmla="*/ 665219 w 1250944"/>
                <a:gd name="connsiteY344" fmla="*/ 13176 h 1377981"/>
                <a:gd name="connsiteX345" fmla="*/ 665219 w 1250944"/>
                <a:gd name="connsiteY345" fmla="*/ 14701 h 1377981"/>
                <a:gd name="connsiteX346" fmla="*/ 672778 w 1250944"/>
                <a:gd name="connsiteY346" fmla="*/ 14701 h 1377981"/>
                <a:gd name="connsiteX347" fmla="*/ 672778 w 1250944"/>
                <a:gd name="connsiteY347" fmla="*/ 16225 h 1377981"/>
                <a:gd name="connsiteX348" fmla="*/ 678874 w 1250944"/>
                <a:gd name="connsiteY348" fmla="*/ 16225 h 1377981"/>
                <a:gd name="connsiteX349" fmla="*/ 678874 w 1250944"/>
                <a:gd name="connsiteY349" fmla="*/ 17749 h 1377981"/>
                <a:gd name="connsiteX350" fmla="*/ 684970 w 1250944"/>
                <a:gd name="connsiteY350" fmla="*/ 17749 h 1377981"/>
                <a:gd name="connsiteX351" fmla="*/ 684970 w 1250944"/>
                <a:gd name="connsiteY351" fmla="*/ 19272 h 1377981"/>
                <a:gd name="connsiteX352" fmla="*/ 691065 w 1250944"/>
                <a:gd name="connsiteY352" fmla="*/ 19272 h 1377981"/>
                <a:gd name="connsiteX353" fmla="*/ 691065 w 1250944"/>
                <a:gd name="connsiteY353" fmla="*/ 20796 h 1377981"/>
                <a:gd name="connsiteX354" fmla="*/ 695636 w 1250944"/>
                <a:gd name="connsiteY354" fmla="*/ 20796 h 1377981"/>
                <a:gd name="connsiteX355" fmla="*/ 695636 w 1250944"/>
                <a:gd name="connsiteY355" fmla="*/ 22320 h 1377981"/>
                <a:gd name="connsiteX356" fmla="*/ 701731 w 1250944"/>
                <a:gd name="connsiteY356" fmla="*/ 22320 h 1377981"/>
                <a:gd name="connsiteX357" fmla="*/ 701731 w 1250944"/>
                <a:gd name="connsiteY357" fmla="*/ 23844 h 1377981"/>
                <a:gd name="connsiteX358" fmla="*/ 706243 w 1250944"/>
                <a:gd name="connsiteY358" fmla="*/ 23844 h 1377981"/>
                <a:gd name="connsiteX359" fmla="*/ 706243 w 1250944"/>
                <a:gd name="connsiteY359" fmla="*/ 25368 h 1377981"/>
                <a:gd name="connsiteX360" fmla="*/ 712338 w 1250944"/>
                <a:gd name="connsiteY360" fmla="*/ 25368 h 1377981"/>
                <a:gd name="connsiteX361" fmla="*/ 712338 w 1250944"/>
                <a:gd name="connsiteY361" fmla="*/ 26892 h 1377981"/>
                <a:gd name="connsiteX362" fmla="*/ 716909 w 1250944"/>
                <a:gd name="connsiteY362" fmla="*/ 26892 h 1377981"/>
                <a:gd name="connsiteX363" fmla="*/ 716909 w 1250944"/>
                <a:gd name="connsiteY363" fmla="*/ 28416 h 1377981"/>
                <a:gd name="connsiteX364" fmla="*/ 721482 w 1250944"/>
                <a:gd name="connsiteY364" fmla="*/ 28416 h 1377981"/>
                <a:gd name="connsiteX365" fmla="*/ 721482 w 1250944"/>
                <a:gd name="connsiteY365" fmla="*/ 29876 h 1377981"/>
                <a:gd name="connsiteX366" fmla="*/ 726052 w 1250944"/>
                <a:gd name="connsiteY366" fmla="*/ 29876 h 1377981"/>
                <a:gd name="connsiteX367" fmla="*/ 726052 w 1250944"/>
                <a:gd name="connsiteY367" fmla="*/ 31400 h 1377981"/>
                <a:gd name="connsiteX368" fmla="*/ 730626 w 1250944"/>
                <a:gd name="connsiteY368" fmla="*/ 31400 h 1377981"/>
                <a:gd name="connsiteX369" fmla="*/ 730626 w 1250944"/>
                <a:gd name="connsiteY369" fmla="*/ 32925 h 1377981"/>
                <a:gd name="connsiteX370" fmla="*/ 739769 w 1250944"/>
                <a:gd name="connsiteY370" fmla="*/ 34449 h 1377981"/>
                <a:gd name="connsiteX371" fmla="*/ 739769 w 1250944"/>
                <a:gd name="connsiteY371" fmla="*/ 35973 h 1377981"/>
                <a:gd name="connsiteX372" fmla="*/ 742817 w 1250944"/>
                <a:gd name="connsiteY372" fmla="*/ 35973 h 1377981"/>
                <a:gd name="connsiteX373" fmla="*/ 742817 w 1250944"/>
                <a:gd name="connsiteY373" fmla="*/ 37497 h 1377981"/>
                <a:gd name="connsiteX374" fmla="*/ 751899 w 1250944"/>
                <a:gd name="connsiteY374" fmla="*/ 39021 h 1377981"/>
                <a:gd name="connsiteX375" fmla="*/ 751899 w 1250944"/>
                <a:gd name="connsiteY375" fmla="*/ 40545 h 1377981"/>
                <a:gd name="connsiteX376" fmla="*/ 754947 w 1250944"/>
                <a:gd name="connsiteY376" fmla="*/ 40545 h 1377981"/>
                <a:gd name="connsiteX377" fmla="*/ 754947 w 1250944"/>
                <a:gd name="connsiteY377" fmla="*/ 42069 h 1377981"/>
                <a:gd name="connsiteX378" fmla="*/ 759517 w 1250944"/>
                <a:gd name="connsiteY378" fmla="*/ 42069 h 1377981"/>
                <a:gd name="connsiteX379" fmla="*/ 759517 w 1250944"/>
                <a:gd name="connsiteY379" fmla="*/ 43593 h 1377981"/>
                <a:gd name="connsiteX380" fmla="*/ 762565 w 1250944"/>
                <a:gd name="connsiteY380" fmla="*/ 43593 h 1377981"/>
                <a:gd name="connsiteX381" fmla="*/ 762565 w 1250944"/>
                <a:gd name="connsiteY381" fmla="*/ 45117 h 1377981"/>
                <a:gd name="connsiteX382" fmla="*/ 767138 w 1250944"/>
                <a:gd name="connsiteY382" fmla="*/ 45117 h 1377981"/>
                <a:gd name="connsiteX383" fmla="*/ 767138 w 1250944"/>
                <a:gd name="connsiteY383" fmla="*/ 46641 h 1377981"/>
                <a:gd name="connsiteX384" fmla="*/ 773234 w 1250944"/>
                <a:gd name="connsiteY384" fmla="*/ 48165 h 1377981"/>
                <a:gd name="connsiteX385" fmla="*/ 773234 w 1250944"/>
                <a:gd name="connsiteY385" fmla="*/ 49688 h 1377981"/>
                <a:gd name="connsiteX386" fmla="*/ 777807 w 1250944"/>
                <a:gd name="connsiteY386" fmla="*/ 49688 h 1377981"/>
                <a:gd name="connsiteX387" fmla="*/ 777807 w 1250944"/>
                <a:gd name="connsiteY387" fmla="*/ 51213 h 1377981"/>
                <a:gd name="connsiteX388" fmla="*/ 786886 w 1250944"/>
                <a:gd name="connsiteY388" fmla="*/ 54197 h 1377981"/>
                <a:gd name="connsiteX389" fmla="*/ 786886 w 1250944"/>
                <a:gd name="connsiteY389" fmla="*/ 55721 h 1377981"/>
                <a:gd name="connsiteX390" fmla="*/ 789934 w 1250944"/>
                <a:gd name="connsiteY390" fmla="*/ 55721 h 1377981"/>
                <a:gd name="connsiteX391" fmla="*/ 789934 w 1250944"/>
                <a:gd name="connsiteY391" fmla="*/ 57245 h 1377981"/>
                <a:gd name="connsiteX392" fmla="*/ 792982 w 1250944"/>
                <a:gd name="connsiteY392" fmla="*/ 57245 h 1377981"/>
                <a:gd name="connsiteX393" fmla="*/ 792982 w 1250944"/>
                <a:gd name="connsiteY393" fmla="*/ 58769 h 1377981"/>
                <a:gd name="connsiteX394" fmla="*/ 796029 w 1250944"/>
                <a:gd name="connsiteY394" fmla="*/ 58769 h 1377981"/>
                <a:gd name="connsiteX395" fmla="*/ 796029 w 1250944"/>
                <a:gd name="connsiteY395" fmla="*/ 60293 h 1377981"/>
                <a:gd name="connsiteX396" fmla="*/ 799077 w 1250944"/>
                <a:gd name="connsiteY396" fmla="*/ 60293 h 1377981"/>
                <a:gd name="connsiteX397" fmla="*/ 799077 w 1250944"/>
                <a:gd name="connsiteY397" fmla="*/ 61817 h 1377981"/>
                <a:gd name="connsiteX398" fmla="*/ 823398 w 1250944"/>
                <a:gd name="connsiteY398" fmla="*/ 72486 h 1377981"/>
                <a:gd name="connsiteX399" fmla="*/ 824924 w 1250944"/>
                <a:gd name="connsiteY399" fmla="*/ 75470 h 1377981"/>
                <a:gd name="connsiteX400" fmla="*/ 834067 w 1250944"/>
                <a:gd name="connsiteY400" fmla="*/ 78518 h 1377981"/>
                <a:gd name="connsiteX401" fmla="*/ 835590 w 1250944"/>
                <a:gd name="connsiteY401" fmla="*/ 81566 h 1377981"/>
                <a:gd name="connsiteX402" fmla="*/ 841686 w 1250944"/>
                <a:gd name="connsiteY402" fmla="*/ 83090 h 1377981"/>
                <a:gd name="connsiteX403" fmla="*/ 841686 w 1250944"/>
                <a:gd name="connsiteY403" fmla="*/ 84613 h 1377981"/>
                <a:gd name="connsiteX404" fmla="*/ 846259 w 1250944"/>
                <a:gd name="connsiteY404" fmla="*/ 86138 h 1377981"/>
                <a:gd name="connsiteX405" fmla="*/ 847781 w 1250944"/>
                <a:gd name="connsiteY405" fmla="*/ 89186 h 1377981"/>
                <a:gd name="connsiteX406" fmla="*/ 853880 w 1250944"/>
                <a:gd name="connsiteY406" fmla="*/ 90710 h 1377981"/>
                <a:gd name="connsiteX407" fmla="*/ 853880 w 1250944"/>
                <a:gd name="connsiteY407" fmla="*/ 92234 h 1377981"/>
                <a:gd name="connsiteX408" fmla="*/ 858388 w 1250944"/>
                <a:gd name="connsiteY408" fmla="*/ 93758 h 1377981"/>
                <a:gd name="connsiteX409" fmla="*/ 859911 w 1250944"/>
                <a:gd name="connsiteY409" fmla="*/ 96806 h 1377981"/>
                <a:gd name="connsiteX410" fmla="*/ 862959 w 1250944"/>
                <a:gd name="connsiteY410" fmla="*/ 96806 h 1377981"/>
                <a:gd name="connsiteX411" fmla="*/ 862959 w 1250944"/>
                <a:gd name="connsiteY411" fmla="*/ 98266 h 1377981"/>
                <a:gd name="connsiteX412" fmla="*/ 867532 w 1250944"/>
                <a:gd name="connsiteY412" fmla="*/ 99790 h 1377981"/>
                <a:gd name="connsiteX413" fmla="*/ 869054 w 1250944"/>
                <a:gd name="connsiteY413" fmla="*/ 102838 h 1377981"/>
                <a:gd name="connsiteX414" fmla="*/ 872102 w 1250944"/>
                <a:gd name="connsiteY414" fmla="*/ 102838 h 1377981"/>
                <a:gd name="connsiteX415" fmla="*/ 875150 w 1250944"/>
                <a:gd name="connsiteY415" fmla="*/ 107411 h 1377981"/>
                <a:gd name="connsiteX416" fmla="*/ 878198 w 1250944"/>
                <a:gd name="connsiteY416" fmla="*/ 107411 h 1377981"/>
                <a:gd name="connsiteX417" fmla="*/ 879724 w 1250944"/>
                <a:gd name="connsiteY417" fmla="*/ 110458 h 1377981"/>
                <a:gd name="connsiteX418" fmla="*/ 882771 w 1250944"/>
                <a:gd name="connsiteY418" fmla="*/ 110458 h 1377981"/>
                <a:gd name="connsiteX419" fmla="*/ 885819 w 1250944"/>
                <a:gd name="connsiteY419" fmla="*/ 115030 h 1377981"/>
                <a:gd name="connsiteX420" fmla="*/ 888867 w 1250944"/>
                <a:gd name="connsiteY420" fmla="*/ 115030 h 1377981"/>
                <a:gd name="connsiteX421" fmla="*/ 891915 w 1250944"/>
                <a:gd name="connsiteY421" fmla="*/ 119602 h 1377981"/>
                <a:gd name="connsiteX422" fmla="*/ 894901 w 1250944"/>
                <a:gd name="connsiteY422" fmla="*/ 119602 h 1377981"/>
                <a:gd name="connsiteX423" fmla="*/ 899471 w 1250944"/>
                <a:gd name="connsiteY423" fmla="*/ 125635 h 1377981"/>
                <a:gd name="connsiteX424" fmla="*/ 902519 w 1250944"/>
                <a:gd name="connsiteY424" fmla="*/ 125635 h 1377981"/>
                <a:gd name="connsiteX425" fmla="*/ 907092 w 1250944"/>
                <a:gd name="connsiteY425" fmla="*/ 131731 h 1377981"/>
                <a:gd name="connsiteX426" fmla="*/ 910140 w 1250944"/>
                <a:gd name="connsiteY426" fmla="*/ 131731 h 1377981"/>
                <a:gd name="connsiteX427" fmla="*/ 917758 w 1250944"/>
                <a:gd name="connsiteY427" fmla="*/ 140875 h 1377981"/>
                <a:gd name="connsiteX428" fmla="*/ 920806 w 1250944"/>
                <a:gd name="connsiteY428" fmla="*/ 140875 h 1377981"/>
                <a:gd name="connsiteX429" fmla="*/ 929953 w 1250944"/>
                <a:gd name="connsiteY429" fmla="*/ 151479 h 1377981"/>
                <a:gd name="connsiteX430" fmla="*/ 931413 w 1250944"/>
                <a:gd name="connsiteY430" fmla="*/ 151479 h 1377981"/>
                <a:gd name="connsiteX431" fmla="*/ 932936 w 1250944"/>
                <a:gd name="connsiteY431" fmla="*/ 154527 h 1377981"/>
                <a:gd name="connsiteX432" fmla="*/ 935984 w 1250944"/>
                <a:gd name="connsiteY432" fmla="*/ 154527 h 1377981"/>
                <a:gd name="connsiteX433" fmla="*/ 951223 w 1250944"/>
                <a:gd name="connsiteY433" fmla="*/ 171228 h 1377981"/>
                <a:gd name="connsiteX434" fmla="*/ 961892 w 1250944"/>
                <a:gd name="connsiteY434" fmla="*/ 180372 h 1377981"/>
                <a:gd name="connsiteX435" fmla="*/ 961892 w 1250944"/>
                <a:gd name="connsiteY435" fmla="*/ 183420 h 1377981"/>
                <a:gd name="connsiteX436" fmla="*/ 975544 w 1250944"/>
                <a:gd name="connsiteY436" fmla="*/ 195549 h 1377981"/>
                <a:gd name="connsiteX437" fmla="*/ 975544 w 1250944"/>
                <a:gd name="connsiteY437" fmla="*/ 198596 h 1377981"/>
                <a:gd name="connsiteX438" fmla="*/ 983165 w 1250944"/>
                <a:gd name="connsiteY438" fmla="*/ 204692 h 1377981"/>
                <a:gd name="connsiteX439" fmla="*/ 983165 w 1250944"/>
                <a:gd name="connsiteY439" fmla="*/ 207740 h 1377981"/>
                <a:gd name="connsiteX440" fmla="*/ 990783 w 1250944"/>
                <a:gd name="connsiteY440" fmla="*/ 213773 h 1377981"/>
                <a:gd name="connsiteX441" fmla="*/ 990783 w 1250944"/>
                <a:gd name="connsiteY441" fmla="*/ 216821 h 1377981"/>
                <a:gd name="connsiteX442" fmla="*/ 995357 w 1250944"/>
                <a:gd name="connsiteY442" fmla="*/ 219869 h 1377981"/>
                <a:gd name="connsiteX443" fmla="*/ 995357 w 1250944"/>
                <a:gd name="connsiteY443" fmla="*/ 222917 h 1377981"/>
                <a:gd name="connsiteX444" fmla="*/ 1001453 w 1250944"/>
                <a:gd name="connsiteY444" fmla="*/ 227488 h 1377981"/>
                <a:gd name="connsiteX445" fmla="*/ 1001453 w 1250944"/>
                <a:gd name="connsiteY445" fmla="*/ 230537 h 1377981"/>
                <a:gd name="connsiteX446" fmla="*/ 1004500 w 1250944"/>
                <a:gd name="connsiteY446" fmla="*/ 232061 h 1377981"/>
                <a:gd name="connsiteX447" fmla="*/ 1004500 w 1250944"/>
                <a:gd name="connsiteY447" fmla="*/ 235109 h 1377981"/>
                <a:gd name="connsiteX448" fmla="*/ 1009009 w 1250944"/>
                <a:gd name="connsiteY448" fmla="*/ 238093 h 1377981"/>
                <a:gd name="connsiteX449" fmla="*/ 1009009 w 1250944"/>
                <a:gd name="connsiteY449" fmla="*/ 241141 h 1377981"/>
                <a:gd name="connsiteX450" fmla="*/ 1012057 w 1250944"/>
                <a:gd name="connsiteY450" fmla="*/ 242665 h 1377981"/>
                <a:gd name="connsiteX451" fmla="*/ 1013582 w 1250944"/>
                <a:gd name="connsiteY451" fmla="*/ 247238 h 1377981"/>
                <a:gd name="connsiteX452" fmla="*/ 1015104 w 1250944"/>
                <a:gd name="connsiteY452" fmla="*/ 247238 h 1377981"/>
                <a:gd name="connsiteX453" fmla="*/ 1015104 w 1250944"/>
                <a:gd name="connsiteY453" fmla="*/ 250286 h 1377981"/>
                <a:gd name="connsiteX454" fmla="*/ 1018152 w 1250944"/>
                <a:gd name="connsiteY454" fmla="*/ 251809 h 1377981"/>
                <a:gd name="connsiteX455" fmla="*/ 1018152 w 1250944"/>
                <a:gd name="connsiteY455" fmla="*/ 254857 h 1377981"/>
                <a:gd name="connsiteX456" fmla="*/ 1021200 w 1250944"/>
                <a:gd name="connsiteY456" fmla="*/ 256381 h 1377981"/>
                <a:gd name="connsiteX457" fmla="*/ 1021200 w 1250944"/>
                <a:gd name="connsiteY457" fmla="*/ 259366 h 1377981"/>
                <a:gd name="connsiteX458" fmla="*/ 1024248 w 1250944"/>
                <a:gd name="connsiteY458" fmla="*/ 260890 h 1377981"/>
                <a:gd name="connsiteX459" fmla="*/ 1024248 w 1250944"/>
                <a:gd name="connsiteY459" fmla="*/ 263938 h 1377981"/>
                <a:gd name="connsiteX460" fmla="*/ 1027296 w 1250944"/>
                <a:gd name="connsiteY460" fmla="*/ 265462 h 1377981"/>
                <a:gd name="connsiteX461" fmla="*/ 1028821 w 1250944"/>
                <a:gd name="connsiteY461" fmla="*/ 271558 h 1377981"/>
                <a:gd name="connsiteX462" fmla="*/ 1031869 w 1250944"/>
                <a:gd name="connsiteY462" fmla="*/ 273082 h 1377981"/>
                <a:gd name="connsiteX463" fmla="*/ 1033395 w 1250944"/>
                <a:gd name="connsiteY463" fmla="*/ 279178 h 1377981"/>
                <a:gd name="connsiteX464" fmla="*/ 1036443 w 1250944"/>
                <a:gd name="connsiteY464" fmla="*/ 280701 h 1377981"/>
                <a:gd name="connsiteX465" fmla="*/ 1039491 w 1250944"/>
                <a:gd name="connsiteY465" fmla="*/ 289782 h 1377981"/>
                <a:gd name="connsiteX466" fmla="*/ 1042538 w 1250944"/>
                <a:gd name="connsiteY466" fmla="*/ 291306 h 1377981"/>
                <a:gd name="connsiteX467" fmla="*/ 1042538 w 1250944"/>
                <a:gd name="connsiteY467" fmla="*/ 294354 h 1377981"/>
                <a:gd name="connsiteX468" fmla="*/ 1045521 w 1250944"/>
                <a:gd name="connsiteY468" fmla="*/ 297402 h 1377981"/>
                <a:gd name="connsiteX469" fmla="*/ 1045521 w 1250944"/>
                <a:gd name="connsiteY469" fmla="*/ 300451 h 1377981"/>
                <a:gd name="connsiteX470" fmla="*/ 1047047 w 1250944"/>
                <a:gd name="connsiteY470" fmla="*/ 300451 h 1377981"/>
                <a:gd name="connsiteX471" fmla="*/ 1047047 w 1250944"/>
                <a:gd name="connsiteY471" fmla="*/ 303499 h 1377981"/>
                <a:gd name="connsiteX472" fmla="*/ 1048569 w 1250944"/>
                <a:gd name="connsiteY472" fmla="*/ 303499 h 1377981"/>
                <a:gd name="connsiteX473" fmla="*/ 1048569 w 1250944"/>
                <a:gd name="connsiteY473" fmla="*/ 306483 h 1377981"/>
                <a:gd name="connsiteX474" fmla="*/ 1050095 w 1250944"/>
                <a:gd name="connsiteY474" fmla="*/ 306483 h 1377981"/>
                <a:gd name="connsiteX475" fmla="*/ 1050095 w 1250944"/>
                <a:gd name="connsiteY475" fmla="*/ 309531 h 1377981"/>
                <a:gd name="connsiteX476" fmla="*/ 1051617 w 1250944"/>
                <a:gd name="connsiteY476" fmla="*/ 309531 h 1377981"/>
                <a:gd name="connsiteX477" fmla="*/ 1051617 w 1250944"/>
                <a:gd name="connsiteY477" fmla="*/ 312579 h 1377981"/>
                <a:gd name="connsiteX478" fmla="*/ 1053142 w 1250944"/>
                <a:gd name="connsiteY478" fmla="*/ 312579 h 1377981"/>
                <a:gd name="connsiteX479" fmla="*/ 1053142 w 1250944"/>
                <a:gd name="connsiteY479" fmla="*/ 315626 h 1377981"/>
                <a:gd name="connsiteX480" fmla="*/ 1054665 w 1250944"/>
                <a:gd name="connsiteY480" fmla="*/ 315626 h 1377981"/>
                <a:gd name="connsiteX481" fmla="*/ 1057713 w 1250944"/>
                <a:gd name="connsiteY481" fmla="*/ 324771 h 1377981"/>
                <a:gd name="connsiteX482" fmla="*/ 1059238 w 1250944"/>
                <a:gd name="connsiteY482" fmla="*/ 324771 h 1377981"/>
                <a:gd name="connsiteX483" fmla="*/ 1059238 w 1250944"/>
                <a:gd name="connsiteY483" fmla="*/ 329279 h 1377981"/>
                <a:gd name="connsiteX484" fmla="*/ 1060761 w 1250944"/>
                <a:gd name="connsiteY484" fmla="*/ 329279 h 1377981"/>
                <a:gd name="connsiteX485" fmla="*/ 1062286 w 1250944"/>
                <a:gd name="connsiteY485" fmla="*/ 335376 h 1377981"/>
                <a:gd name="connsiteX486" fmla="*/ 1063808 w 1250944"/>
                <a:gd name="connsiteY486" fmla="*/ 335376 h 1377981"/>
                <a:gd name="connsiteX487" fmla="*/ 1063808 w 1250944"/>
                <a:gd name="connsiteY487" fmla="*/ 339947 h 1377981"/>
                <a:gd name="connsiteX488" fmla="*/ 1065334 w 1250944"/>
                <a:gd name="connsiteY488" fmla="*/ 339947 h 1377981"/>
                <a:gd name="connsiteX489" fmla="*/ 1066856 w 1250944"/>
                <a:gd name="connsiteY489" fmla="*/ 346043 h 1377981"/>
                <a:gd name="connsiteX490" fmla="*/ 1068382 w 1250944"/>
                <a:gd name="connsiteY490" fmla="*/ 346043 h 1377981"/>
                <a:gd name="connsiteX491" fmla="*/ 1069907 w 1250944"/>
                <a:gd name="connsiteY491" fmla="*/ 355124 h 1377981"/>
                <a:gd name="connsiteX492" fmla="*/ 1071430 w 1250944"/>
                <a:gd name="connsiteY492" fmla="*/ 355124 h 1377981"/>
                <a:gd name="connsiteX493" fmla="*/ 1071430 w 1250944"/>
                <a:gd name="connsiteY493" fmla="*/ 358172 h 1377981"/>
                <a:gd name="connsiteX494" fmla="*/ 1072955 w 1250944"/>
                <a:gd name="connsiteY494" fmla="*/ 358172 h 1377981"/>
                <a:gd name="connsiteX495" fmla="*/ 1074478 w 1250944"/>
                <a:gd name="connsiteY495" fmla="*/ 367316 h 1377981"/>
                <a:gd name="connsiteX496" fmla="*/ 1076003 w 1250944"/>
                <a:gd name="connsiteY496" fmla="*/ 367316 h 1377981"/>
                <a:gd name="connsiteX497" fmla="*/ 1076003 w 1250944"/>
                <a:gd name="connsiteY497" fmla="*/ 371888 h 1377981"/>
                <a:gd name="connsiteX498" fmla="*/ 1077525 w 1250944"/>
                <a:gd name="connsiteY498" fmla="*/ 371888 h 1377981"/>
                <a:gd name="connsiteX499" fmla="*/ 1077525 w 1250944"/>
                <a:gd name="connsiteY499" fmla="*/ 374872 h 1377981"/>
                <a:gd name="connsiteX500" fmla="*/ 1079051 w 1250944"/>
                <a:gd name="connsiteY500" fmla="*/ 374872 h 1377981"/>
                <a:gd name="connsiteX501" fmla="*/ 1083559 w 1250944"/>
                <a:gd name="connsiteY501" fmla="*/ 394684 h 1377981"/>
                <a:gd name="connsiteX502" fmla="*/ 1085082 w 1250944"/>
                <a:gd name="connsiteY502" fmla="*/ 394684 h 1377981"/>
                <a:gd name="connsiteX503" fmla="*/ 1086607 w 1250944"/>
                <a:gd name="connsiteY503" fmla="*/ 406813 h 1377981"/>
                <a:gd name="connsiteX504" fmla="*/ 1088129 w 1250944"/>
                <a:gd name="connsiteY504" fmla="*/ 406813 h 1377981"/>
                <a:gd name="connsiteX505" fmla="*/ 1088129 w 1250944"/>
                <a:gd name="connsiteY505" fmla="*/ 412909 h 1377981"/>
                <a:gd name="connsiteX506" fmla="*/ 1089655 w 1250944"/>
                <a:gd name="connsiteY506" fmla="*/ 412909 h 1377981"/>
                <a:gd name="connsiteX507" fmla="*/ 1089655 w 1250944"/>
                <a:gd name="connsiteY507" fmla="*/ 419005 h 1377981"/>
                <a:gd name="connsiteX508" fmla="*/ 1091177 w 1250944"/>
                <a:gd name="connsiteY508" fmla="*/ 419005 h 1377981"/>
                <a:gd name="connsiteX509" fmla="*/ 1091177 w 1250944"/>
                <a:gd name="connsiteY509" fmla="*/ 425038 h 1377981"/>
                <a:gd name="connsiteX510" fmla="*/ 1092703 w 1250944"/>
                <a:gd name="connsiteY510" fmla="*/ 425038 h 1377981"/>
                <a:gd name="connsiteX511" fmla="*/ 1092703 w 1250944"/>
                <a:gd name="connsiteY511" fmla="*/ 432657 h 1377981"/>
                <a:gd name="connsiteX512" fmla="*/ 1094225 w 1250944"/>
                <a:gd name="connsiteY512" fmla="*/ 432657 h 1377981"/>
                <a:gd name="connsiteX513" fmla="*/ 1094225 w 1250944"/>
                <a:gd name="connsiteY513" fmla="*/ 440277 h 1377981"/>
                <a:gd name="connsiteX514" fmla="*/ 1095751 w 1250944"/>
                <a:gd name="connsiteY514" fmla="*/ 440277 h 1377981"/>
                <a:gd name="connsiteX515" fmla="*/ 1095751 w 1250944"/>
                <a:gd name="connsiteY515" fmla="*/ 449358 h 1377981"/>
                <a:gd name="connsiteX516" fmla="*/ 1097273 w 1250944"/>
                <a:gd name="connsiteY516" fmla="*/ 449358 h 1377981"/>
                <a:gd name="connsiteX517" fmla="*/ 1097273 w 1250944"/>
                <a:gd name="connsiteY517" fmla="*/ 458501 h 1377981"/>
                <a:gd name="connsiteX518" fmla="*/ 1098799 w 1250944"/>
                <a:gd name="connsiteY518" fmla="*/ 458501 h 1377981"/>
                <a:gd name="connsiteX519" fmla="*/ 1098799 w 1250944"/>
                <a:gd name="connsiteY519" fmla="*/ 470630 h 1377981"/>
                <a:gd name="connsiteX520" fmla="*/ 1100321 w 1250944"/>
                <a:gd name="connsiteY520" fmla="*/ 470630 h 1377981"/>
                <a:gd name="connsiteX521" fmla="*/ 1100321 w 1250944"/>
                <a:gd name="connsiteY521" fmla="*/ 484346 h 1377981"/>
                <a:gd name="connsiteX522" fmla="*/ 1101846 w 1250944"/>
                <a:gd name="connsiteY522" fmla="*/ 484346 h 1377981"/>
                <a:gd name="connsiteX523" fmla="*/ 1103369 w 1250944"/>
                <a:gd name="connsiteY523" fmla="*/ 578580 h 1377981"/>
                <a:gd name="connsiteX524" fmla="*/ 1104894 w 1250944"/>
                <a:gd name="connsiteY524" fmla="*/ 578580 h 1377981"/>
                <a:gd name="connsiteX525" fmla="*/ 1104894 w 1250944"/>
                <a:gd name="connsiteY525" fmla="*/ 581628 h 1377981"/>
                <a:gd name="connsiteX526" fmla="*/ 1106420 w 1250944"/>
                <a:gd name="connsiteY526" fmla="*/ 581628 h 1377981"/>
                <a:gd name="connsiteX527" fmla="*/ 1106420 w 1250944"/>
                <a:gd name="connsiteY527" fmla="*/ 586137 h 1377981"/>
                <a:gd name="connsiteX528" fmla="*/ 1107942 w 1250944"/>
                <a:gd name="connsiteY528" fmla="*/ 586137 h 1377981"/>
                <a:gd name="connsiteX529" fmla="*/ 1107942 w 1250944"/>
                <a:gd name="connsiteY529" fmla="*/ 589185 h 1377981"/>
                <a:gd name="connsiteX530" fmla="*/ 1109468 w 1250944"/>
                <a:gd name="connsiteY530" fmla="*/ 589185 h 1377981"/>
                <a:gd name="connsiteX531" fmla="*/ 1109468 w 1250944"/>
                <a:gd name="connsiteY531" fmla="*/ 593757 h 1377981"/>
                <a:gd name="connsiteX532" fmla="*/ 1110990 w 1250944"/>
                <a:gd name="connsiteY532" fmla="*/ 593757 h 1377981"/>
                <a:gd name="connsiteX533" fmla="*/ 1110990 w 1250944"/>
                <a:gd name="connsiteY533" fmla="*/ 596805 h 1377981"/>
                <a:gd name="connsiteX534" fmla="*/ 1112516 w 1250944"/>
                <a:gd name="connsiteY534" fmla="*/ 596805 h 1377981"/>
                <a:gd name="connsiteX535" fmla="*/ 1114038 w 1250944"/>
                <a:gd name="connsiteY535" fmla="*/ 604425 h 1377981"/>
                <a:gd name="connsiteX536" fmla="*/ 1115563 w 1250944"/>
                <a:gd name="connsiteY536" fmla="*/ 604425 h 1377981"/>
                <a:gd name="connsiteX537" fmla="*/ 1115563 w 1250944"/>
                <a:gd name="connsiteY537" fmla="*/ 608933 h 1377981"/>
                <a:gd name="connsiteX538" fmla="*/ 1117086 w 1250944"/>
                <a:gd name="connsiteY538" fmla="*/ 608933 h 1377981"/>
                <a:gd name="connsiteX539" fmla="*/ 1117086 w 1250944"/>
                <a:gd name="connsiteY539" fmla="*/ 611981 h 1377981"/>
                <a:gd name="connsiteX540" fmla="*/ 1118611 w 1250944"/>
                <a:gd name="connsiteY540" fmla="*/ 611981 h 1377981"/>
                <a:gd name="connsiteX541" fmla="*/ 1120072 w 1250944"/>
                <a:gd name="connsiteY541" fmla="*/ 621126 h 1377981"/>
                <a:gd name="connsiteX542" fmla="*/ 1121594 w 1250944"/>
                <a:gd name="connsiteY542" fmla="*/ 621126 h 1377981"/>
                <a:gd name="connsiteX543" fmla="*/ 1123120 w 1250944"/>
                <a:gd name="connsiteY543" fmla="*/ 628682 h 1377981"/>
                <a:gd name="connsiteX544" fmla="*/ 1124642 w 1250944"/>
                <a:gd name="connsiteY544" fmla="*/ 628682 h 1377981"/>
                <a:gd name="connsiteX545" fmla="*/ 1124642 w 1250944"/>
                <a:gd name="connsiteY545" fmla="*/ 631730 h 1377981"/>
                <a:gd name="connsiteX546" fmla="*/ 1126167 w 1250944"/>
                <a:gd name="connsiteY546" fmla="*/ 631730 h 1377981"/>
                <a:gd name="connsiteX547" fmla="*/ 1126167 w 1250944"/>
                <a:gd name="connsiteY547" fmla="*/ 636302 h 1377981"/>
                <a:gd name="connsiteX548" fmla="*/ 1127690 w 1250944"/>
                <a:gd name="connsiteY548" fmla="*/ 636302 h 1377981"/>
                <a:gd name="connsiteX549" fmla="*/ 1127690 w 1250944"/>
                <a:gd name="connsiteY549" fmla="*/ 639350 h 1377981"/>
                <a:gd name="connsiteX550" fmla="*/ 1129215 w 1250944"/>
                <a:gd name="connsiteY550" fmla="*/ 639350 h 1377981"/>
                <a:gd name="connsiteX551" fmla="*/ 1130738 w 1250944"/>
                <a:gd name="connsiteY551" fmla="*/ 646970 h 1377981"/>
                <a:gd name="connsiteX552" fmla="*/ 1132263 w 1250944"/>
                <a:gd name="connsiteY552" fmla="*/ 646970 h 1377981"/>
                <a:gd name="connsiteX553" fmla="*/ 1132263 w 1250944"/>
                <a:gd name="connsiteY553" fmla="*/ 651542 h 1377981"/>
                <a:gd name="connsiteX554" fmla="*/ 1133786 w 1250944"/>
                <a:gd name="connsiteY554" fmla="*/ 651542 h 1377981"/>
                <a:gd name="connsiteX555" fmla="*/ 1133786 w 1250944"/>
                <a:gd name="connsiteY555" fmla="*/ 654526 h 1377981"/>
                <a:gd name="connsiteX556" fmla="*/ 1135311 w 1250944"/>
                <a:gd name="connsiteY556" fmla="*/ 654526 h 1377981"/>
                <a:gd name="connsiteX557" fmla="*/ 1136833 w 1250944"/>
                <a:gd name="connsiteY557" fmla="*/ 663670 h 1377981"/>
                <a:gd name="connsiteX558" fmla="*/ 1138359 w 1250944"/>
                <a:gd name="connsiteY558" fmla="*/ 663670 h 1377981"/>
                <a:gd name="connsiteX559" fmla="*/ 1138359 w 1250944"/>
                <a:gd name="connsiteY559" fmla="*/ 666718 h 1377981"/>
                <a:gd name="connsiteX560" fmla="*/ 1139881 w 1250944"/>
                <a:gd name="connsiteY560" fmla="*/ 666718 h 1377981"/>
                <a:gd name="connsiteX561" fmla="*/ 1139881 w 1250944"/>
                <a:gd name="connsiteY561" fmla="*/ 671290 h 1377981"/>
                <a:gd name="connsiteX562" fmla="*/ 1141407 w 1250944"/>
                <a:gd name="connsiteY562" fmla="*/ 671290 h 1377981"/>
                <a:gd name="connsiteX563" fmla="*/ 1141407 w 1250944"/>
                <a:gd name="connsiteY563" fmla="*/ 674275 h 1377981"/>
                <a:gd name="connsiteX564" fmla="*/ 1142932 w 1250944"/>
                <a:gd name="connsiteY564" fmla="*/ 674275 h 1377981"/>
                <a:gd name="connsiteX565" fmla="*/ 1142932 w 1250944"/>
                <a:gd name="connsiteY565" fmla="*/ 678847 h 1377981"/>
                <a:gd name="connsiteX566" fmla="*/ 1144455 w 1250944"/>
                <a:gd name="connsiteY566" fmla="*/ 678847 h 1377981"/>
                <a:gd name="connsiteX567" fmla="*/ 1144455 w 1250944"/>
                <a:gd name="connsiteY567" fmla="*/ 681895 h 1377981"/>
                <a:gd name="connsiteX568" fmla="*/ 1145980 w 1250944"/>
                <a:gd name="connsiteY568" fmla="*/ 681895 h 1377981"/>
                <a:gd name="connsiteX569" fmla="*/ 1145980 w 1250944"/>
                <a:gd name="connsiteY569" fmla="*/ 686467 h 1377981"/>
                <a:gd name="connsiteX570" fmla="*/ 1147503 w 1250944"/>
                <a:gd name="connsiteY570" fmla="*/ 686467 h 1377981"/>
                <a:gd name="connsiteX571" fmla="*/ 1147503 w 1250944"/>
                <a:gd name="connsiteY571" fmla="*/ 689515 h 1377981"/>
                <a:gd name="connsiteX572" fmla="*/ 1149028 w 1250944"/>
                <a:gd name="connsiteY572" fmla="*/ 689515 h 1377981"/>
                <a:gd name="connsiteX573" fmla="*/ 1150550 w 1250944"/>
                <a:gd name="connsiteY573" fmla="*/ 698595 h 1377981"/>
                <a:gd name="connsiteX574" fmla="*/ 1152076 w 1250944"/>
                <a:gd name="connsiteY574" fmla="*/ 698595 h 1377981"/>
                <a:gd name="connsiteX575" fmla="*/ 1152076 w 1250944"/>
                <a:gd name="connsiteY575" fmla="*/ 701643 h 1377981"/>
                <a:gd name="connsiteX576" fmla="*/ 1153598 w 1250944"/>
                <a:gd name="connsiteY576" fmla="*/ 701643 h 1377981"/>
                <a:gd name="connsiteX577" fmla="*/ 1153598 w 1250944"/>
                <a:gd name="connsiteY577" fmla="*/ 706215 h 1377981"/>
                <a:gd name="connsiteX578" fmla="*/ 1155124 w 1250944"/>
                <a:gd name="connsiteY578" fmla="*/ 706215 h 1377981"/>
                <a:gd name="connsiteX579" fmla="*/ 1155124 w 1250944"/>
                <a:gd name="connsiteY579" fmla="*/ 709263 h 1377981"/>
                <a:gd name="connsiteX580" fmla="*/ 1156646 w 1250944"/>
                <a:gd name="connsiteY580" fmla="*/ 709263 h 1377981"/>
                <a:gd name="connsiteX581" fmla="*/ 1156646 w 1250944"/>
                <a:gd name="connsiteY581" fmla="*/ 713836 h 1377981"/>
                <a:gd name="connsiteX582" fmla="*/ 1158107 w 1250944"/>
                <a:gd name="connsiteY582" fmla="*/ 713836 h 1377981"/>
                <a:gd name="connsiteX583" fmla="*/ 1158107 w 1250944"/>
                <a:gd name="connsiteY583" fmla="*/ 716883 h 1377981"/>
                <a:gd name="connsiteX584" fmla="*/ 1159632 w 1250944"/>
                <a:gd name="connsiteY584" fmla="*/ 716883 h 1377981"/>
                <a:gd name="connsiteX585" fmla="*/ 1161154 w 1250944"/>
                <a:gd name="connsiteY585" fmla="*/ 724440 h 1377981"/>
                <a:gd name="connsiteX586" fmla="*/ 1162680 w 1250944"/>
                <a:gd name="connsiteY586" fmla="*/ 724440 h 1377981"/>
                <a:gd name="connsiteX587" fmla="*/ 1162680 w 1250944"/>
                <a:gd name="connsiteY587" fmla="*/ 729012 h 1377981"/>
                <a:gd name="connsiteX588" fmla="*/ 1164202 w 1250944"/>
                <a:gd name="connsiteY588" fmla="*/ 729012 h 1377981"/>
                <a:gd name="connsiteX589" fmla="*/ 1164202 w 1250944"/>
                <a:gd name="connsiteY589" fmla="*/ 732060 h 1377981"/>
                <a:gd name="connsiteX590" fmla="*/ 1165728 w 1250944"/>
                <a:gd name="connsiteY590" fmla="*/ 732060 h 1377981"/>
                <a:gd name="connsiteX591" fmla="*/ 1167250 w 1250944"/>
                <a:gd name="connsiteY591" fmla="*/ 741204 h 1377981"/>
                <a:gd name="connsiteX592" fmla="*/ 1168776 w 1250944"/>
                <a:gd name="connsiteY592" fmla="*/ 741204 h 1377981"/>
                <a:gd name="connsiteX593" fmla="*/ 1168776 w 1250944"/>
                <a:gd name="connsiteY593" fmla="*/ 744188 h 1377981"/>
                <a:gd name="connsiteX594" fmla="*/ 1170298 w 1250944"/>
                <a:gd name="connsiteY594" fmla="*/ 744188 h 1377981"/>
                <a:gd name="connsiteX595" fmla="*/ 1170298 w 1250944"/>
                <a:gd name="connsiteY595" fmla="*/ 748761 h 1377981"/>
                <a:gd name="connsiteX596" fmla="*/ 1171824 w 1250944"/>
                <a:gd name="connsiteY596" fmla="*/ 748761 h 1377981"/>
                <a:gd name="connsiteX597" fmla="*/ 1171824 w 1250944"/>
                <a:gd name="connsiteY597" fmla="*/ 751808 h 1377981"/>
                <a:gd name="connsiteX598" fmla="*/ 1173346 w 1250944"/>
                <a:gd name="connsiteY598" fmla="*/ 751808 h 1377981"/>
                <a:gd name="connsiteX599" fmla="*/ 1174871 w 1250944"/>
                <a:gd name="connsiteY599" fmla="*/ 759428 h 1377981"/>
                <a:gd name="connsiteX600" fmla="*/ 1176394 w 1250944"/>
                <a:gd name="connsiteY600" fmla="*/ 759428 h 1377981"/>
                <a:gd name="connsiteX601" fmla="*/ 1176394 w 1250944"/>
                <a:gd name="connsiteY601" fmla="*/ 764001 h 1377981"/>
                <a:gd name="connsiteX602" fmla="*/ 1177919 w 1250944"/>
                <a:gd name="connsiteY602" fmla="*/ 764001 h 1377981"/>
                <a:gd name="connsiteX603" fmla="*/ 1177919 w 1250944"/>
                <a:gd name="connsiteY603" fmla="*/ 766985 h 1377981"/>
                <a:gd name="connsiteX604" fmla="*/ 1179445 w 1250944"/>
                <a:gd name="connsiteY604" fmla="*/ 766985 h 1377981"/>
                <a:gd name="connsiteX605" fmla="*/ 1179445 w 1250944"/>
                <a:gd name="connsiteY605" fmla="*/ 771557 h 1377981"/>
                <a:gd name="connsiteX606" fmla="*/ 1180967 w 1250944"/>
                <a:gd name="connsiteY606" fmla="*/ 771557 h 1377981"/>
                <a:gd name="connsiteX607" fmla="*/ 1180967 w 1250944"/>
                <a:gd name="connsiteY607" fmla="*/ 774605 h 1377981"/>
                <a:gd name="connsiteX608" fmla="*/ 1182493 w 1250944"/>
                <a:gd name="connsiteY608" fmla="*/ 774605 h 1377981"/>
                <a:gd name="connsiteX609" fmla="*/ 1184015 w 1250944"/>
                <a:gd name="connsiteY609" fmla="*/ 783749 h 1377981"/>
                <a:gd name="connsiteX610" fmla="*/ 1185541 w 1250944"/>
                <a:gd name="connsiteY610" fmla="*/ 783749 h 1377981"/>
                <a:gd name="connsiteX611" fmla="*/ 1185541 w 1250944"/>
                <a:gd name="connsiteY611" fmla="*/ 786797 h 1377981"/>
                <a:gd name="connsiteX612" fmla="*/ 1187063 w 1250944"/>
                <a:gd name="connsiteY612" fmla="*/ 786797 h 1377981"/>
                <a:gd name="connsiteX613" fmla="*/ 1187063 w 1250944"/>
                <a:gd name="connsiteY613" fmla="*/ 791305 h 1377981"/>
                <a:gd name="connsiteX614" fmla="*/ 1188588 w 1250944"/>
                <a:gd name="connsiteY614" fmla="*/ 791305 h 1377981"/>
                <a:gd name="connsiteX615" fmla="*/ 1188588 w 1250944"/>
                <a:gd name="connsiteY615" fmla="*/ 794353 h 1377981"/>
                <a:gd name="connsiteX616" fmla="*/ 1190111 w 1250944"/>
                <a:gd name="connsiteY616" fmla="*/ 794353 h 1377981"/>
                <a:gd name="connsiteX617" fmla="*/ 1191636 w 1250944"/>
                <a:gd name="connsiteY617" fmla="*/ 801974 h 1377981"/>
                <a:gd name="connsiteX618" fmla="*/ 1193159 w 1250944"/>
                <a:gd name="connsiteY618" fmla="*/ 801974 h 1377981"/>
                <a:gd name="connsiteX619" fmla="*/ 1193159 w 1250944"/>
                <a:gd name="connsiteY619" fmla="*/ 806545 h 1377981"/>
                <a:gd name="connsiteX620" fmla="*/ 1194684 w 1250944"/>
                <a:gd name="connsiteY620" fmla="*/ 806545 h 1377981"/>
                <a:gd name="connsiteX621" fmla="*/ 1194684 w 1250944"/>
                <a:gd name="connsiteY621" fmla="*/ 809593 h 1377981"/>
                <a:gd name="connsiteX622" fmla="*/ 1196145 w 1250944"/>
                <a:gd name="connsiteY622" fmla="*/ 809593 h 1377981"/>
                <a:gd name="connsiteX623" fmla="*/ 1197667 w 1250944"/>
                <a:gd name="connsiteY623" fmla="*/ 818674 h 1377981"/>
                <a:gd name="connsiteX624" fmla="*/ 1199192 w 1250944"/>
                <a:gd name="connsiteY624" fmla="*/ 818674 h 1377981"/>
                <a:gd name="connsiteX625" fmla="*/ 1200715 w 1250944"/>
                <a:gd name="connsiteY625" fmla="*/ 826294 h 1377981"/>
                <a:gd name="connsiteX626" fmla="*/ 1202240 w 1250944"/>
                <a:gd name="connsiteY626" fmla="*/ 826294 h 1377981"/>
                <a:gd name="connsiteX627" fmla="*/ 1202240 w 1250944"/>
                <a:gd name="connsiteY627" fmla="*/ 829342 h 1377981"/>
                <a:gd name="connsiteX628" fmla="*/ 1203763 w 1250944"/>
                <a:gd name="connsiteY628" fmla="*/ 829342 h 1377981"/>
                <a:gd name="connsiteX629" fmla="*/ 1203763 w 1250944"/>
                <a:gd name="connsiteY629" fmla="*/ 833913 h 1377981"/>
                <a:gd name="connsiteX630" fmla="*/ 1205288 w 1250944"/>
                <a:gd name="connsiteY630" fmla="*/ 833913 h 1377981"/>
                <a:gd name="connsiteX631" fmla="*/ 1205288 w 1250944"/>
                <a:gd name="connsiteY631" fmla="*/ 836899 h 1377981"/>
                <a:gd name="connsiteX632" fmla="*/ 1206811 w 1250944"/>
                <a:gd name="connsiteY632" fmla="*/ 836899 h 1377981"/>
                <a:gd name="connsiteX633" fmla="*/ 1208336 w 1250944"/>
                <a:gd name="connsiteY633" fmla="*/ 844518 h 1377981"/>
                <a:gd name="connsiteX634" fmla="*/ 1209858 w 1250944"/>
                <a:gd name="connsiteY634" fmla="*/ 844518 h 1377981"/>
                <a:gd name="connsiteX635" fmla="*/ 1209858 w 1250944"/>
                <a:gd name="connsiteY635" fmla="*/ 849090 h 1377981"/>
                <a:gd name="connsiteX636" fmla="*/ 1211384 w 1250944"/>
                <a:gd name="connsiteY636" fmla="*/ 849090 h 1377981"/>
                <a:gd name="connsiteX637" fmla="*/ 1211384 w 1250944"/>
                <a:gd name="connsiteY637" fmla="*/ 852138 h 1377981"/>
                <a:gd name="connsiteX638" fmla="*/ 1212906 w 1250944"/>
                <a:gd name="connsiteY638" fmla="*/ 852138 h 1377981"/>
                <a:gd name="connsiteX639" fmla="*/ 1214432 w 1250944"/>
                <a:gd name="connsiteY639" fmla="*/ 861219 h 1377981"/>
                <a:gd name="connsiteX640" fmla="*/ 1215957 w 1250944"/>
                <a:gd name="connsiteY640" fmla="*/ 861219 h 1377981"/>
                <a:gd name="connsiteX641" fmla="*/ 1215957 w 1250944"/>
                <a:gd name="connsiteY641" fmla="*/ 864267 h 1377981"/>
                <a:gd name="connsiteX642" fmla="*/ 1217480 w 1250944"/>
                <a:gd name="connsiteY642" fmla="*/ 864267 h 1377981"/>
                <a:gd name="connsiteX643" fmla="*/ 1217480 w 1250944"/>
                <a:gd name="connsiteY643" fmla="*/ 868838 h 1377981"/>
                <a:gd name="connsiteX644" fmla="*/ 1219005 w 1250944"/>
                <a:gd name="connsiteY644" fmla="*/ 868838 h 1377981"/>
                <a:gd name="connsiteX645" fmla="*/ 1219005 w 1250944"/>
                <a:gd name="connsiteY645" fmla="*/ 871887 h 1377981"/>
                <a:gd name="connsiteX646" fmla="*/ 1220528 w 1250944"/>
                <a:gd name="connsiteY646" fmla="*/ 871887 h 1377981"/>
                <a:gd name="connsiteX647" fmla="*/ 1220528 w 1250944"/>
                <a:gd name="connsiteY647" fmla="*/ 876459 h 1377981"/>
                <a:gd name="connsiteX648" fmla="*/ 1222053 w 1250944"/>
                <a:gd name="connsiteY648" fmla="*/ 876459 h 1377981"/>
                <a:gd name="connsiteX649" fmla="*/ 1222053 w 1250944"/>
                <a:gd name="connsiteY649" fmla="*/ 879507 h 1377981"/>
                <a:gd name="connsiteX650" fmla="*/ 1223575 w 1250944"/>
                <a:gd name="connsiteY650" fmla="*/ 879507 h 1377981"/>
                <a:gd name="connsiteX651" fmla="*/ 1223575 w 1250944"/>
                <a:gd name="connsiteY651" fmla="*/ 884015 h 1377981"/>
                <a:gd name="connsiteX652" fmla="*/ 1225101 w 1250944"/>
                <a:gd name="connsiteY652" fmla="*/ 884015 h 1377981"/>
                <a:gd name="connsiteX653" fmla="*/ 1225101 w 1250944"/>
                <a:gd name="connsiteY653" fmla="*/ 887063 h 1377981"/>
                <a:gd name="connsiteX654" fmla="*/ 1226623 w 1250944"/>
                <a:gd name="connsiteY654" fmla="*/ 887063 h 1377981"/>
                <a:gd name="connsiteX655" fmla="*/ 1226623 w 1250944"/>
                <a:gd name="connsiteY655" fmla="*/ 891636 h 1377981"/>
                <a:gd name="connsiteX656" fmla="*/ 1228149 w 1250944"/>
                <a:gd name="connsiteY656" fmla="*/ 891636 h 1377981"/>
                <a:gd name="connsiteX657" fmla="*/ 1228149 w 1250944"/>
                <a:gd name="connsiteY657" fmla="*/ 894683 h 1377981"/>
                <a:gd name="connsiteX658" fmla="*/ 1229671 w 1250944"/>
                <a:gd name="connsiteY658" fmla="*/ 894683 h 1377981"/>
                <a:gd name="connsiteX659" fmla="*/ 1231197 w 1250944"/>
                <a:gd name="connsiteY659" fmla="*/ 903827 h 1377981"/>
                <a:gd name="connsiteX660" fmla="*/ 1232657 w 1250944"/>
                <a:gd name="connsiteY660" fmla="*/ 903827 h 1377981"/>
                <a:gd name="connsiteX661" fmla="*/ 1232657 w 1250944"/>
                <a:gd name="connsiteY661" fmla="*/ 906812 h 1377981"/>
                <a:gd name="connsiteX662" fmla="*/ 1234179 w 1250944"/>
                <a:gd name="connsiteY662" fmla="*/ 906812 h 1377981"/>
                <a:gd name="connsiteX663" fmla="*/ 1234179 w 1250944"/>
                <a:gd name="connsiteY663" fmla="*/ 911384 h 1377981"/>
                <a:gd name="connsiteX664" fmla="*/ 1235705 w 1250944"/>
                <a:gd name="connsiteY664" fmla="*/ 911384 h 1377981"/>
                <a:gd name="connsiteX665" fmla="*/ 1235705 w 1250944"/>
                <a:gd name="connsiteY665" fmla="*/ 914432 h 1377981"/>
                <a:gd name="connsiteX666" fmla="*/ 1237227 w 1250944"/>
                <a:gd name="connsiteY666" fmla="*/ 914432 h 1377981"/>
                <a:gd name="connsiteX667" fmla="*/ 1238753 w 1250944"/>
                <a:gd name="connsiteY667" fmla="*/ 922052 h 1377981"/>
                <a:gd name="connsiteX668" fmla="*/ 1240275 w 1250944"/>
                <a:gd name="connsiteY668" fmla="*/ 922052 h 1377981"/>
                <a:gd name="connsiteX669" fmla="*/ 1240275 w 1250944"/>
                <a:gd name="connsiteY669" fmla="*/ 926624 h 1377981"/>
                <a:gd name="connsiteX670" fmla="*/ 1241801 w 1250944"/>
                <a:gd name="connsiteY670" fmla="*/ 926624 h 1377981"/>
                <a:gd name="connsiteX671" fmla="*/ 1241801 w 1250944"/>
                <a:gd name="connsiteY671" fmla="*/ 929608 h 1377981"/>
                <a:gd name="connsiteX672" fmla="*/ 1243323 w 1250944"/>
                <a:gd name="connsiteY672" fmla="*/ 929608 h 1377981"/>
                <a:gd name="connsiteX673" fmla="*/ 1244849 w 1250944"/>
                <a:gd name="connsiteY673" fmla="*/ 938752 h 1377981"/>
                <a:gd name="connsiteX674" fmla="*/ 1246371 w 1250944"/>
                <a:gd name="connsiteY674" fmla="*/ 938752 h 1377981"/>
                <a:gd name="connsiteX675" fmla="*/ 1250944 w 1250944"/>
                <a:gd name="connsiteY675" fmla="*/ 952405 h 1377981"/>
                <a:gd name="connsiteX676" fmla="*/ 526728 w 1250944"/>
                <a:gd name="connsiteY676" fmla="*/ 230537 h 1377981"/>
                <a:gd name="connsiteX677" fmla="*/ 511551 w 1250944"/>
                <a:gd name="connsiteY677" fmla="*/ 232061 h 1377981"/>
                <a:gd name="connsiteX678" fmla="*/ 478086 w 1250944"/>
                <a:gd name="connsiteY678" fmla="*/ 239617 h 1377981"/>
                <a:gd name="connsiteX679" fmla="*/ 478086 w 1250944"/>
                <a:gd name="connsiteY679" fmla="*/ 241141 h 1377981"/>
                <a:gd name="connsiteX680" fmla="*/ 464369 w 1250944"/>
                <a:gd name="connsiteY680" fmla="*/ 244189 h 1377981"/>
                <a:gd name="connsiteX681" fmla="*/ 464369 w 1250944"/>
                <a:gd name="connsiteY681" fmla="*/ 245713 h 1377981"/>
                <a:gd name="connsiteX682" fmla="*/ 461321 w 1250944"/>
                <a:gd name="connsiteY682" fmla="*/ 245713 h 1377981"/>
                <a:gd name="connsiteX683" fmla="*/ 461321 w 1250944"/>
                <a:gd name="connsiteY683" fmla="*/ 247238 h 1377981"/>
                <a:gd name="connsiteX684" fmla="*/ 456751 w 1250944"/>
                <a:gd name="connsiteY684" fmla="*/ 247238 h 1377981"/>
                <a:gd name="connsiteX685" fmla="*/ 456751 w 1250944"/>
                <a:gd name="connsiteY685" fmla="*/ 248762 h 1377981"/>
                <a:gd name="connsiteX686" fmla="*/ 447607 w 1250944"/>
                <a:gd name="connsiteY686" fmla="*/ 251809 h 1377981"/>
                <a:gd name="connsiteX687" fmla="*/ 447607 w 1250944"/>
                <a:gd name="connsiteY687" fmla="*/ 253333 h 1377981"/>
                <a:gd name="connsiteX688" fmla="*/ 444556 w 1250944"/>
                <a:gd name="connsiteY688" fmla="*/ 253333 h 1377981"/>
                <a:gd name="connsiteX689" fmla="*/ 444556 w 1250944"/>
                <a:gd name="connsiteY689" fmla="*/ 254857 h 1377981"/>
                <a:gd name="connsiteX690" fmla="*/ 441508 w 1250944"/>
                <a:gd name="connsiteY690" fmla="*/ 254857 h 1377981"/>
                <a:gd name="connsiteX691" fmla="*/ 441508 w 1250944"/>
                <a:gd name="connsiteY691" fmla="*/ 256381 h 1377981"/>
                <a:gd name="connsiteX692" fmla="*/ 432430 w 1250944"/>
                <a:gd name="connsiteY692" fmla="*/ 259366 h 1377981"/>
                <a:gd name="connsiteX693" fmla="*/ 430904 w 1250944"/>
                <a:gd name="connsiteY693" fmla="*/ 262413 h 1377981"/>
                <a:gd name="connsiteX694" fmla="*/ 424809 w 1250944"/>
                <a:gd name="connsiteY694" fmla="*/ 263938 h 1377981"/>
                <a:gd name="connsiteX695" fmla="*/ 423286 w 1250944"/>
                <a:gd name="connsiteY695" fmla="*/ 266986 h 1377981"/>
                <a:gd name="connsiteX696" fmla="*/ 420238 w 1250944"/>
                <a:gd name="connsiteY696" fmla="*/ 266986 h 1377981"/>
                <a:gd name="connsiteX697" fmla="*/ 417191 w 1250944"/>
                <a:gd name="connsiteY697" fmla="*/ 271558 h 1377981"/>
                <a:gd name="connsiteX698" fmla="*/ 414143 w 1250944"/>
                <a:gd name="connsiteY698" fmla="*/ 271558 h 1377981"/>
                <a:gd name="connsiteX699" fmla="*/ 411095 w 1250944"/>
                <a:gd name="connsiteY699" fmla="*/ 276130 h 1377981"/>
                <a:gd name="connsiteX700" fmla="*/ 408044 w 1250944"/>
                <a:gd name="connsiteY700" fmla="*/ 276130 h 1377981"/>
                <a:gd name="connsiteX701" fmla="*/ 403536 w 1250944"/>
                <a:gd name="connsiteY701" fmla="*/ 282225 h 1377981"/>
                <a:gd name="connsiteX702" fmla="*/ 400488 w 1250944"/>
                <a:gd name="connsiteY702" fmla="*/ 282225 h 1377981"/>
                <a:gd name="connsiteX703" fmla="*/ 388296 w 1250944"/>
                <a:gd name="connsiteY703" fmla="*/ 295878 h 1377981"/>
                <a:gd name="connsiteX704" fmla="*/ 380678 w 1250944"/>
                <a:gd name="connsiteY704" fmla="*/ 301975 h 1377981"/>
                <a:gd name="connsiteX705" fmla="*/ 380678 w 1250944"/>
                <a:gd name="connsiteY705" fmla="*/ 305022 h 1377981"/>
                <a:gd name="connsiteX706" fmla="*/ 373057 w 1250944"/>
                <a:gd name="connsiteY706" fmla="*/ 311055 h 1377981"/>
                <a:gd name="connsiteX707" fmla="*/ 373057 w 1250944"/>
                <a:gd name="connsiteY707" fmla="*/ 314103 h 1377981"/>
                <a:gd name="connsiteX708" fmla="*/ 368483 w 1250944"/>
                <a:gd name="connsiteY708" fmla="*/ 317150 h 1377981"/>
                <a:gd name="connsiteX709" fmla="*/ 368483 w 1250944"/>
                <a:gd name="connsiteY709" fmla="*/ 320199 h 1377981"/>
                <a:gd name="connsiteX710" fmla="*/ 365501 w 1250944"/>
                <a:gd name="connsiteY710" fmla="*/ 321723 h 1377981"/>
                <a:gd name="connsiteX711" fmla="*/ 365501 w 1250944"/>
                <a:gd name="connsiteY711" fmla="*/ 324771 h 1377981"/>
                <a:gd name="connsiteX712" fmla="*/ 362453 w 1250944"/>
                <a:gd name="connsiteY712" fmla="*/ 326295 h 1377981"/>
                <a:gd name="connsiteX713" fmla="*/ 360927 w 1250944"/>
                <a:gd name="connsiteY713" fmla="*/ 332327 h 1377981"/>
                <a:gd name="connsiteX714" fmla="*/ 357879 w 1250944"/>
                <a:gd name="connsiteY714" fmla="*/ 333851 h 1377981"/>
                <a:gd name="connsiteX715" fmla="*/ 354832 w 1250944"/>
                <a:gd name="connsiteY715" fmla="*/ 342995 h 1377981"/>
                <a:gd name="connsiteX716" fmla="*/ 353309 w 1250944"/>
                <a:gd name="connsiteY716" fmla="*/ 342995 h 1377981"/>
                <a:gd name="connsiteX717" fmla="*/ 353309 w 1250944"/>
                <a:gd name="connsiteY717" fmla="*/ 346043 h 1377981"/>
                <a:gd name="connsiteX718" fmla="*/ 351784 w 1250944"/>
                <a:gd name="connsiteY718" fmla="*/ 346043 h 1377981"/>
                <a:gd name="connsiteX719" fmla="*/ 351784 w 1250944"/>
                <a:gd name="connsiteY719" fmla="*/ 349091 h 1377981"/>
                <a:gd name="connsiteX720" fmla="*/ 350261 w 1250944"/>
                <a:gd name="connsiteY720" fmla="*/ 349091 h 1377981"/>
                <a:gd name="connsiteX721" fmla="*/ 347213 w 1250944"/>
                <a:gd name="connsiteY721" fmla="*/ 358172 h 1377981"/>
                <a:gd name="connsiteX722" fmla="*/ 345688 w 1250944"/>
                <a:gd name="connsiteY722" fmla="*/ 358172 h 1377981"/>
                <a:gd name="connsiteX723" fmla="*/ 345688 w 1250944"/>
                <a:gd name="connsiteY723" fmla="*/ 362744 h 1377981"/>
                <a:gd name="connsiteX724" fmla="*/ 344166 w 1250944"/>
                <a:gd name="connsiteY724" fmla="*/ 362744 h 1377981"/>
                <a:gd name="connsiteX725" fmla="*/ 344166 w 1250944"/>
                <a:gd name="connsiteY725" fmla="*/ 365792 h 1377981"/>
                <a:gd name="connsiteX726" fmla="*/ 342640 w 1250944"/>
                <a:gd name="connsiteY726" fmla="*/ 365792 h 1377981"/>
                <a:gd name="connsiteX727" fmla="*/ 342640 w 1250944"/>
                <a:gd name="connsiteY727" fmla="*/ 370363 h 1377981"/>
                <a:gd name="connsiteX728" fmla="*/ 341118 w 1250944"/>
                <a:gd name="connsiteY728" fmla="*/ 370363 h 1377981"/>
                <a:gd name="connsiteX729" fmla="*/ 341118 w 1250944"/>
                <a:gd name="connsiteY729" fmla="*/ 374872 h 1377981"/>
                <a:gd name="connsiteX730" fmla="*/ 339592 w 1250944"/>
                <a:gd name="connsiteY730" fmla="*/ 374872 h 1377981"/>
                <a:gd name="connsiteX731" fmla="*/ 339592 w 1250944"/>
                <a:gd name="connsiteY731" fmla="*/ 379444 h 1377981"/>
                <a:gd name="connsiteX732" fmla="*/ 338070 w 1250944"/>
                <a:gd name="connsiteY732" fmla="*/ 379444 h 1377981"/>
                <a:gd name="connsiteX733" fmla="*/ 336544 w 1250944"/>
                <a:gd name="connsiteY733" fmla="*/ 390113 h 1377981"/>
                <a:gd name="connsiteX734" fmla="*/ 335019 w 1250944"/>
                <a:gd name="connsiteY734" fmla="*/ 390113 h 1377981"/>
                <a:gd name="connsiteX735" fmla="*/ 335019 w 1250944"/>
                <a:gd name="connsiteY735" fmla="*/ 397732 h 1377981"/>
                <a:gd name="connsiteX736" fmla="*/ 333496 w 1250944"/>
                <a:gd name="connsiteY736" fmla="*/ 397732 h 1377981"/>
                <a:gd name="connsiteX737" fmla="*/ 333496 w 1250944"/>
                <a:gd name="connsiteY737" fmla="*/ 405288 h 1377981"/>
                <a:gd name="connsiteX738" fmla="*/ 331971 w 1250944"/>
                <a:gd name="connsiteY738" fmla="*/ 405288 h 1377981"/>
                <a:gd name="connsiteX739" fmla="*/ 331971 w 1250944"/>
                <a:gd name="connsiteY739" fmla="*/ 415957 h 1377981"/>
                <a:gd name="connsiteX740" fmla="*/ 330449 w 1250944"/>
                <a:gd name="connsiteY740" fmla="*/ 415957 h 1377981"/>
                <a:gd name="connsiteX741" fmla="*/ 330449 w 1250944"/>
                <a:gd name="connsiteY741" fmla="*/ 435705 h 1377981"/>
                <a:gd name="connsiteX742" fmla="*/ 328988 w 1250944"/>
                <a:gd name="connsiteY742" fmla="*/ 435705 h 1377981"/>
                <a:gd name="connsiteX743" fmla="*/ 330449 w 1250944"/>
                <a:gd name="connsiteY743" fmla="*/ 469106 h 1377981"/>
                <a:gd name="connsiteX744" fmla="*/ 331971 w 1250944"/>
                <a:gd name="connsiteY744" fmla="*/ 469106 h 1377981"/>
                <a:gd name="connsiteX745" fmla="*/ 331971 w 1250944"/>
                <a:gd name="connsiteY745" fmla="*/ 478251 h 1377981"/>
                <a:gd name="connsiteX746" fmla="*/ 345688 w 1250944"/>
                <a:gd name="connsiteY746" fmla="*/ 526891 h 1377981"/>
                <a:gd name="connsiteX747" fmla="*/ 347213 w 1250944"/>
                <a:gd name="connsiteY747" fmla="*/ 526891 h 1377981"/>
                <a:gd name="connsiteX748" fmla="*/ 347213 w 1250944"/>
                <a:gd name="connsiteY748" fmla="*/ 529939 h 1377981"/>
                <a:gd name="connsiteX749" fmla="*/ 348736 w 1250944"/>
                <a:gd name="connsiteY749" fmla="*/ 529939 h 1377981"/>
                <a:gd name="connsiteX750" fmla="*/ 348736 w 1250944"/>
                <a:gd name="connsiteY750" fmla="*/ 534512 h 1377981"/>
                <a:gd name="connsiteX751" fmla="*/ 350261 w 1250944"/>
                <a:gd name="connsiteY751" fmla="*/ 534512 h 1377981"/>
                <a:gd name="connsiteX752" fmla="*/ 350261 w 1250944"/>
                <a:gd name="connsiteY752" fmla="*/ 537496 h 1377981"/>
                <a:gd name="connsiteX753" fmla="*/ 351784 w 1250944"/>
                <a:gd name="connsiteY753" fmla="*/ 537496 h 1377981"/>
                <a:gd name="connsiteX754" fmla="*/ 351784 w 1250944"/>
                <a:gd name="connsiteY754" fmla="*/ 542068 h 1377981"/>
                <a:gd name="connsiteX755" fmla="*/ 353309 w 1250944"/>
                <a:gd name="connsiteY755" fmla="*/ 542068 h 1377981"/>
                <a:gd name="connsiteX756" fmla="*/ 354832 w 1250944"/>
                <a:gd name="connsiteY756" fmla="*/ 548163 h 1377981"/>
                <a:gd name="connsiteX757" fmla="*/ 356357 w 1250944"/>
                <a:gd name="connsiteY757" fmla="*/ 548163 h 1377981"/>
                <a:gd name="connsiteX758" fmla="*/ 356357 w 1250944"/>
                <a:gd name="connsiteY758" fmla="*/ 552736 h 1377981"/>
                <a:gd name="connsiteX759" fmla="*/ 357879 w 1250944"/>
                <a:gd name="connsiteY759" fmla="*/ 552736 h 1377981"/>
                <a:gd name="connsiteX760" fmla="*/ 357879 w 1250944"/>
                <a:gd name="connsiteY760" fmla="*/ 555784 h 1377981"/>
                <a:gd name="connsiteX761" fmla="*/ 359405 w 1250944"/>
                <a:gd name="connsiteY761" fmla="*/ 555784 h 1377981"/>
                <a:gd name="connsiteX762" fmla="*/ 360927 w 1250944"/>
                <a:gd name="connsiteY762" fmla="*/ 561816 h 1377981"/>
                <a:gd name="connsiteX763" fmla="*/ 362453 w 1250944"/>
                <a:gd name="connsiteY763" fmla="*/ 561816 h 1377981"/>
                <a:gd name="connsiteX764" fmla="*/ 362453 w 1250944"/>
                <a:gd name="connsiteY764" fmla="*/ 566388 h 1377981"/>
                <a:gd name="connsiteX765" fmla="*/ 363975 w 1250944"/>
                <a:gd name="connsiteY765" fmla="*/ 566388 h 1377981"/>
                <a:gd name="connsiteX766" fmla="*/ 367023 w 1250944"/>
                <a:gd name="connsiteY766" fmla="*/ 575532 h 1377981"/>
                <a:gd name="connsiteX767" fmla="*/ 368483 w 1250944"/>
                <a:gd name="connsiteY767" fmla="*/ 575532 h 1377981"/>
                <a:gd name="connsiteX768" fmla="*/ 371531 w 1250944"/>
                <a:gd name="connsiteY768" fmla="*/ 584613 h 1377981"/>
                <a:gd name="connsiteX769" fmla="*/ 373057 w 1250944"/>
                <a:gd name="connsiteY769" fmla="*/ 584613 h 1377981"/>
                <a:gd name="connsiteX770" fmla="*/ 374582 w 1250944"/>
                <a:gd name="connsiteY770" fmla="*/ 590709 h 1377981"/>
                <a:gd name="connsiteX771" fmla="*/ 376105 w 1250944"/>
                <a:gd name="connsiteY771" fmla="*/ 590709 h 1377981"/>
                <a:gd name="connsiteX772" fmla="*/ 376105 w 1250944"/>
                <a:gd name="connsiteY772" fmla="*/ 595281 h 1377981"/>
                <a:gd name="connsiteX773" fmla="*/ 377630 w 1250944"/>
                <a:gd name="connsiteY773" fmla="*/ 595281 h 1377981"/>
                <a:gd name="connsiteX774" fmla="*/ 380678 w 1250944"/>
                <a:gd name="connsiteY774" fmla="*/ 604425 h 1377981"/>
                <a:gd name="connsiteX775" fmla="*/ 382200 w 1250944"/>
                <a:gd name="connsiteY775" fmla="*/ 604425 h 1377981"/>
                <a:gd name="connsiteX776" fmla="*/ 382200 w 1250944"/>
                <a:gd name="connsiteY776" fmla="*/ 607409 h 1377981"/>
                <a:gd name="connsiteX777" fmla="*/ 383726 w 1250944"/>
                <a:gd name="connsiteY777" fmla="*/ 607409 h 1377981"/>
                <a:gd name="connsiteX778" fmla="*/ 383726 w 1250944"/>
                <a:gd name="connsiteY778" fmla="*/ 610457 h 1377981"/>
                <a:gd name="connsiteX779" fmla="*/ 385248 w 1250944"/>
                <a:gd name="connsiteY779" fmla="*/ 610457 h 1377981"/>
                <a:gd name="connsiteX780" fmla="*/ 386774 w 1250944"/>
                <a:gd name="connsiteY780" fmla="*/ 618077 h 1377981"/>
                <a:gd name="connsiteX781" fmla="*/ 388296 w 1250944"/>
                <a:gd name="connsiteY781" fmla="*/ 618077 h 1377981"/>
                <a:gd name="connsiteX782" fmla="*/ 389822 w 1250944"/>
                <a:gd name="connsiteY782" fmla="*/ 624174 h 1377981"/>
                <a:gd name="connsiteX783" fmla="*/ 391344 w 1250944"/>
                <a:gd name="connsiteY783" fmla="*/ 624174 h 1377981"/>
                <a:gd name="connsiteX784" fmla="*/ 391344 w 1250944"/>
                <a:gd name="connsiteY784" fmla="*/ 628682 h 1377981"/>
                <a:gd name="connsiteX785" fmla="*/ 392870 w 1250944"/>
                <a:gd name="connsiteY785" fmla="*/ 628682 h 1377981"/>
                <a:gd name="connsiteX786" fmla="*/ 394392 w 1250944"/>
                <a:gd name="connsiteY786" fmla="*/ 634778 h 1377981"/>
                <a:gd name="connsiteX787" fmla="*/ 395917 w 1250944"/>
                <a:gd name="connsiteY787" fmla="*/ 634778 h 1377981"/>
                <a:gd name="connsiteX788" fmla="*/ 395917 w 1250944"/>
                <a:gd name="connsiteY788" fmla="*/ 639350 h 1377981"/>
                <a:gd name="connsiteX789" fmla="*/ 397440 w 1250944"/>
                <a:gd name="connsiteY789" fmla="*/ 639350 h 1377981"/>
                <a:gd name="connsiteX790" fmla="*/ 397440 w 1250944"/>
                <a:gd name="connsiteY790" fmla="*/ 642398 h 1377981"/>
                <a:gd name="connsiteX791" fmla="*/ 398965 w 1250944"/>
                <a:gd name="connsiteY791" fmla="*/ 642398 h 1377981"/>
                <a:gd name="connsiteX792" fmla="*/ 400488 w 1250944"/>
                <a:gd name="connsiteY792" fmla="*/ 651542 h 1377981"/>
                <a:gd name="connsiteX793" fmla="*/ 402013 w 1250944"/>
                <a:gd name="connsiteY793" fmla="*/ 651542 h 1377981"/>
                <a:gd name="connsiteX794" fmla="*/ 402013 w 1250944"/>
                <a:gd name="connsiteY794" fmla="*/ 656051 h 1377981"/>
                <a:gd name="connsiteX795" fmla="*/ 403536 w 1250944"/>
                <a:gd name="connsiteY795" fmla="*/ 656051 h 1377981"/>
                <a:gd name="connsiteX796" fmla="*/ 406521 w 1250944"/>
                <a:gd name="connsiteY796" fmla="*/ 671290 h 1377981"/>
                <a:gd name="connsiteX797" fmla="*/ 408044 w 1250944"/>
                <a:gd name="connsiteY797" fmla="*/ 671290 h 1377981"/>
                <a:gd name="connsiteX798" fmla="*/ 427857 w 1250944"/>
                <a:gd name="connsiteY798" fmla="*/ 672814 h 1377981"/>
                <a:gd name="connsiteX799" fmla="*/ 678874 w 1250944"/>
                <a:gd name="connsiteY799" fmla="*/ 672814 h 1377981"/>
                <a:gd name="connsiteX800" fmla="*/ 680396 w 1250944"/>
                <a:gd name="connsiteY800" fmla="*/ 671290 h 1377981"/>
                <a:gd name="connsiteX801" fmla="*/ 688017 w 1250944"/>
                <a:gd name="connsiteY801" fmla="*/ 646970 h 1377981"/>
                <a:gd name="connsiteX802" fmla="*/ 689540 w 1250944"/>
                <a:gd name="connsiteY802" fmla="*/ 637825 h 1377981"/>
                <a:gd name="connsiteX803" fmla="*/ 691065 w 1250944"/>
                <a:gd name="connsiteY803" fmla="*/ 637825 h 1377981"/>
                <a:gd name="connsiteX804" fmla="*/ 691065 w 1250944"/>
                <a:gd name="connsiteY804" fmla="*/ 634778 h 1377981"/>
                <a:gd name="connsiteX805" fmla="*/ 692588 w 1250944"/>
                <a:gd name="connsiteY805" fmla="*/ 634778 h 1377981"/>
                <a:gd name="connsiteX806" fmla="*/ 692588 w 1250944"/>
                <a:gd name="connsiteY806" fmla="*/ 630206 h 1377981"/>
                <a:gd name="connsiteX807" fmla="*/ 694113 w 1250944"/>
                <a:gd name="connsiteY807" fmla="*/ 630206 h 1377981"/>
                <a:gd name="connsiteX808" fmla="*/ 694113 w 1250944"/>
                <a:gd name="connsiteY808" fmla="*/ 627221 h 1377981"/>
                <a:gd name="connsiteX809" fmla="*/ 695636 w 1250944"/>
                <a:gd name="connsiteY809" fmla="*/ 627221 h 1377981"/>
                <a:gd name="connsiteX810" fmla="*/ 695636 w 1250944"/>
                <a:gd name="connsiteY810" fmla="*/ 624174 h 1377981"/>
                <a:gd name="connsiteX811" fmla="*/ 697161 w 1250944"/>
                <a:gd name="connsiteY811" fmla="*/ 624174 h 1377981"/>
                <a:gd name="connsiteX812" fmla="*/ 697161 w 1250944"/>
                <a:gd name="connsiteY812" fmla="*/ 621126 h 1377981"/>
                <a:gd name="connsiteX813" fmla="*/ 698683 w 1250944"/>
                <a:gd name="connsiteY813" fmla="*/ 621126 h 1377981"/>
                <a:gd name="connsiteX814" fmla="*/ 698683 w 1250944"/>
                <a:gd name="connsiteY814" fmla="*/ 616553 h 1377981"/>
                <a:gd name="connsiteX815" fmla="*/ 700209 w 1250944"/>
                <a:gd name="connsiteY815" fmla="*/ 616553 h 1377981"/>
                <a:gd name="connsiteX816" fmla="*/ 703257 w 1250944"/>
                <a:gd name="connsiteY816" fmla="*/ 607409 h 1377981"/>
                <a:gd name="connsiteX817" fmla="*/ 704782 w 1250944"/>
                <a:gd name="connsiteY817" fmla="*/ 607409 h 1377981"/>
                <a:gd name="connsiteX818" fmla="*/ 704782 w 1250944"/>
                <a:gd name="connsiteY818" fmla="*/ 604425 h 1377981"/>
                <a:gd name="connsiteX819" fmla="*/ 706243 w 1250944"/>
                <a:gd name="connsiteY819" fmla="*/ 604425 h 1377981"/>
                <a:gd name="connsiteX820" fmla="*/ 706243 w 1250944"/>
                <a:gd name="connsiteY820" fmla="*/ 599853 h 1377981"/>
                <a:gd name="connsiteX821" fmla="*/ 707765 w 1250944"/>
                <a:gd name="connsiteY821" fmla="*/ 599853 h 1377981"/>
                <a:gd name="connsiteX822" fmla="*/ 709291 w 1250944"/>
                <a:gd name="connsiteY822" fmla="*/ 593757 h 1377981"/>
                <a:gd name="connsiteX823" fmla="*/ 710813 w 1250944"/>
                <a:gd name="connsiteY823" fmla="*/ 593757 h 1377981"/>
                <a:gd name="connsiteX824" fmla="*/ 710813 w 1250944"/>
                <a:gd name="connsiteY824" fmla="*/ 590709 h 1377981"/>
                <a:gd name="connsiteX825" fmla="*/ 712338 w 1250944"/>
                <a:gd name="connsiteY825" fmla="*/ 590709 h 1377981"/>
                <a:gd name="connsiteX826" fmla="*/ 712338 w 1250944"/>
                <a:gd name="connsiteY826" fmla="*/ 587661 h 1377981"/>
                <a:gd name="connsiteX827" fmla="*/ 713861 w 1250944"/>
                <a:gd name="connsiteY827" fmla="*/ 587661 h 1377981"/>
                <a:gd name="connsiteX828" fmla="*/ 713861 w 1250944"/>
                <a:gd name="connsiteY828" fmla="*/ 584613 h 1377981"/>
                <a:gd name="connsiteX829" fmla="*/ 715386 w 1250944"/>
                <a:gd name="connsiteY829" fmla="*/ 584613 h 1377981"/>
                <a:gd name="connsiteX830" fmla="*/ 718434 w 1250944"/>
                <a:gd name="connsiteY830" fmla="*/ 575532 h 1377981"/>
                <a:gd name="connsiteX831" fmla="*/ 719957 w 1250944"/>
                <a:gd name="connsiteY831" fmla="*/ 575532 h 1377981"/>
                <a:gd name="connsiteX832" fmla="*/ 724530 w 1250944"/>
                <a:gd name="connsiteY832" fmla="*/ 561816 h 1377981"/>
                <a:gd name="connsiteX833" fmla="*/ 726052 w 1250944"/>
                <a:gd name="connsiteY833" fmla="*/ 561816 h 1377981"/>
                <a:gd name="connsiteX834" fmla="*/ 727578 w 1250944"/>
                <a:gd name="connsiteY834" fmla="*/ 555784 h 1377981"/>
                <a:gd name="connsiteX835" fmla="*/ 729100 w 1250944"/>
                <a:gd name="connsiteY835" fmla="*/ 555784 h 1377981"/>
                <a:gd name="connsiteX836" fmla="*/ 729100 w 1250944"/>
                <a:gd name="connsiteY836" fmla="*/ 551212 h 1377981"/>
                <a:gd name="connsiteX837" fmla="*/ 730626 w 1250944"/>
                <a:gd name="connsiteY837" fmla="*/ 551212 h 1377981"/>
                <a:gd name="connsiteX838" fmla="*/ 732148 w 1250944"/>
                <a:gd name="connsiteY838" fmla="*/ 545116 h 1377981"/>
                <a:gd name="connsiteX839" fmla="*/ 733674 w 1250944"/>
                <a:gd name="connsiteY839" fmla="*/ 545116 h 1377981"/>
                <a:gd name="connsiteX840" fmla="*/ 733674 w 1250944"/>
                <a:gd name="connsiteY840" fmla="*/ 540544 h 1377981"/>
                <a:gd name="connsiteX841" fmla="*/ 735196 w 1250944"/>
                <a:gd name="connsiteY841" fmla="*/ 540544 h 1377981"/>
                <a:gd name="connsiteX842" fmla="*/ 735196 w 1250944"/>
                <a:gd name="connsiteY842" fmla="*/ 537496 h 1377981"/>
                <a:gd name="connsiteX843" fmla="*/ 736721 w 1250944"/>
                <a:gd name="connsiteY843" fmla="*/ 537496 h 1377981"/>
                <a:gd name="connsiteX844" fmla="*/ 751899 w 1250944"/>
                <a:gd name="connsiteY844" fmla="*/ 491903 h 1377981"/>
                <a:gd name="connsiteX845" fmla="*/ 751899 w 1250944"/>
                <a:gd name="connsiteY845" fmla="*/ 484346 h 1377981"/>
                <a:gd name="connsiteX846" fmla="*/ 742817 w 1250944"/>
                <a:gd name="connsiteY846" fmla="*/ 367316 h 1377981"/>
                <a:gd name="connsiteX847" fmla="*/ 742817 w 1250944"/>
                <a:gd name="connsiteY847" fmla="*/ 362744 h 1377981"/>
                <a:gd name="connsiteX848" fmla="*/ 741295 w 1250944"/>
                <a:gd name="connsiteY848" fmla="*/ 362744 h 1377981"/>
                <a:gd name="connsiteX849" fmla="*/ 741295 w 1250944"/>
                <a:gd name="connsiteY849" fmla="*/ 359696 h 1377981"/>
                <a:gd name="connsiteX850" fmla="*/ 739769 w 1250944"/>
                <a:gd name="connsiteY850" fmla="*/ 359696 h 1377981"/>
                <a:gd name="connsiteX851" fmla="*/ 739769 w 1250944"/>
                <a:gd name="connsiteY851" fmla="*/ 355124 h 1377981"/>
                <a:gd name="connsiteX852" fmla="*/ 738244 w 1250944"/>
                <a:gd name="connsiteY852" fmla="*/ 355124 h 1377981"/>
                <a:gd name="connsiteX853" fmla="*/ 735196 w 1250944"/>
                <a:gd name="connsiteY853" fmla="*/ 346043 h 1377981"/>
                <a:gd name="connsiteX854" fmla="*/ 733674 w 1250944"/>
                <a:gd name="connsiteY854" fmla="*/ 346043 h 1377981"/>
                <a:gd name="connsiteX855" fmla="*/ 733674 w 1250944"/>
                <a:gd name="connsiteY855" fmla="*/ 342995 h 1377981"/>
                <a:gd name="connsiteX856" fmla="*/ 732148 w 1250944"/>
                <a:gd name="connsiteY856" fmla="*/ 342995 h 1377981"/>
                <a:gd name="connsiteX857" fmla="*/ 730626 w 1250944"/>
                <a:gd name="connsiteY857" fmla="*/ 336900 h 1377981"/>
                <a:gd name="connsiteX858" fmla="*/ 727578 w 1250944"/>
                <a:gd name="connsiteY858" fmla="*/ 335376 h 1377981"/>
                <a:gd name="connsiteX859" fmla="*/ 726052 w 1250944"/>
                <a:gd name="connsiteY859" fmla="*/ 329279 h 1377981"/>
                <a:gd name="connsiteX860" fmla="*/ 723004 w 1250944"/>
                <a:gd name="connsiteY860" fmla="*/ 327819 h 1377981"/>
                <a:gd name="connsiteX861" fmla="*/ 723004 w 1250944"/>
                <a:gd name="connsiteY861" fmla="*/ 324771 h 1377981"/>
                <a:gd name="connsiteX862" fmla="*/ 721482 w 1250944"/>
                <a:gd name="connsiteY862" fmla="*/ 324771 h 1377981"/>
                <a:gd name="connsiteX863" fmla="*/ 719957 w 1250944"/>
                <a:gd name="connsiteY863" fmla="*/ 320199 h 1377981"/>
                <a:gd name="connsiteX864" fmla="*/ 716909 w 1250944"/>
                <a:gd name="connsiteY864" fmla="*/ 318675 h 1377981"/>
                <a:gd name="connsiteX865" fmla="*/ 716909 w 1250944"/>
                <a:gd name="connsiteY865" fmla="*/ 315626 h 1377981"/>
                <a:gd name="connsiteX866" fmla="*/ 713861 w 1250944"/>
                <a:gd name="connsiteY866" fmla="*/ 314103 h 1377981"/>
                <a:gd name="connsiteX867" fmla="*/ 712338 w 1250944"/>
                <a:gd name="connsiteY867" fmla="*/ 309531 h 1377981"/>
                <a:gd name="connsiteX868" fmla="*/ 704782 w 1250944"/>
                <a:gd name="connsiteY868" fmla="*/ 303499 h 1377981"/>
                <a:gd name="connsiteX869" fmla="*/ 704782 w 1250944"/>
                <a:gd name="connsiteY869" fmla="*/ 300451 h 1377981"/>
                <a:gd name="connsiteX870" fmla="*/ 698683 w 1250944"/>
                <a:gd name="connsiteY870" fmla="*/ 295878 h 1377981"/>
                <a:gd name="connsiteX871" fmla="*/ 688017 w 1250944"/>
                <a:gd name="connsiteY871" fmla="*/ 283687 h 1377981"/>
                <a:gd name="connsiteX872" fmla="*/ 684970 w 1250944"/>
                <a:gd name="connsiteY872" fmla="*/ 283687 h 1377981"/>
                <a:gd name="connsiteX873" fmla="*/ 678874 w 1250944"/>
                <a:gd name="connsiteY873" fmla="*/ 276130 h 1377981"/>
                <a:gd name="connsiteX874" fmla="*/ 675826 w 1250944"/>
                <a:gd name="connsiteY874" fmla="*/ 276130 h 1377981"/>
                <a:gd name="connsiteX875" fmla="*/ 672778 w 1250944"/>
                <a:gd name="connsiteY875" fmla="*/ 271558 h 1377981"/>
                <a:gd name="connsiteX876" fmla="*/ 669730 w 1250944"/>
                <a:gd name="connsiteY876" fmla="*/ 271558 h 1377981"/>
                <a:gd name="connsiteX877" fmla="*/ 668205 w 1250944"/>
                <a:gd name="connsiteY877" fmla="*/ 268510 h 1377981"/>
                <a:gd name="connsiteX878" fmla="*/ 665219 w 1250944"/>
                <a:gd name="connsiteY878" fmla="*/ 268510 h 1377981"/>
                <a:gd name="connsiteX879" fmla="*/ 663696 w 1250944"/>
                <a:gd name="connsiteY879" fmla="*/ 265462 h 1377981"/>
                <a:gd name="connsiteX880" fmla="*/ 660649 w 1250944"/>
                <a:gd name="connsiteY880" fmla="*/ 265462 h 1377981"/>
                <a:gd name="connsiteX881" fmla="*/ 659123 w 1250944"/>
                <a:gd name="connsiteY881" fmla="*/ 262413 h 1377981"/>
                <a:gd name="connsiteX882" fmla="*/ 654553 w 1250944"/>
                <a:gd name="connsiteY882" fmla="*/ 260890 h 1377981"/>
                <a:gd name="connsiteX883" fmla="*/ 654553 w 1250944"/>
                <a:gd name="connsiteY883" fmla="*/ 259366 h 1377981"/>
                <a:gd name="connsiteX884" fmla="*/ 645409 w 1250944"/>
                <a:gd name="connsiteY884" fmla="*/ 256381 h 1377981"/>
                <a:gd name="connsiteX885" fmla="*/ 645409 w 1250944"/>
                <a:gd name="connsiteY885" fmla="*/ 254857 h 1377981"/>
                <a:gd name="connsiteX886" fmla="*/ 642361 w 1250944"/>
                <a:gd name="connsiteY886" fmla="*/ 254857 h 1377981"/>
                <a:gd name="connsiteX887" fmla="*/ 642361 w 1250944"/>
                <a:gd name="connsiteY887" fmla="*/ 253333 h 1377981"/>
                <a:gd name="connsiteX888" fmla="*/ 639313 w 1250944"/>
                <a:gd name="connsiteY888" fmla="*/ 253333 h 1377981"/>
                <a:gd name="connsiteX889" fmla="*/ 639313 w 1250944"/>
                <a:gd name="connsiteY889" fmla="*/ 251809 h 1377981"/>
                <a:gd name="connsiteX890" fmla="*/ 630170 w 1250944"/>
                <a:gd name="connsiteY890" fmla="*/ 248762 h 1377981"/>
                <a:gd name="connsiteX891" fmla="*/ 630170 w 1250944"/>
                <a:gd name="connsiteY891" fmla="*/ 247238 h 1377981"/>
                <a:gd name="connsiteX892" fmla="*/ 625658 w 1250944"/>
                <a:gd name="connsiteY892" fmla="*/ 247238 h 1377981"/>
                <a:gd name="connsiteX893" fmla="*/ 625658 w 1250944"/>
                <a:gd name="connsiteY893" fmla="*/ 245713 h 1377981"/>
                <a:gd name="connsiteX894" fmla="*/ 622611 w 1250944"/>
                <a:gd name="connsiteY894" fmla="*/ 245713 h 1377981"/>
                <a:gd name="connsiteX895" fmla="*/ 622611 w 1250944"/>
                <a:gd name="connsiteY895" fmla="*/ 244189 h 1377981"/>
                <a:gd name="connsiteX896" fmla="*/ 618040 w 1250944"/>
                <a:gd name="connsiteY896" fmla="*/ 244189 h 1377981"/>
                <a:gd name="connsiteX897" fmla="*/ 618040 w 1250944"/>
                <a:gd name="connsiteY897" fmla="*/ 242665 h 1377981"/>
                <a:gd name="connsiteX898" fmla="*/ 613467 w 1250944"/>
                <a:gd name="connsiteY898" fmla="*/ 242665 h 1377981"/>
                <a:gd name="connsiteX899" fmla="*/ 613467 w 1250944"/>
                <a:gd name="connsiteY899" fmla="*/ 241141 h 1377981"/>
                <a:gd name="connsiteX900" fmla="*/ 608897 w 1250944"/>
                <a:gd name="connsiteY900" fmla="*/ 241141 h 1377981"/>
                <a:gd name="connsiteX901" fmla="*/ 608897 w 1250944"/>
                <a:gd name="connsiteY901" fmla="*/ 239617 h 1377981"/>
                <a:gd name="connsiteX902" fmla="*/ 604323 w 1250944"/>
                <a:gd name="connsiteY902" fmla="*/ 239617 h 1377981"/>
                <a:gd name="connsiteX903" fmla="*/ 604323 w 1250944"/>
                <a:gd name="connsiteY903" fmla="*/ 238093 h 1377981"/>
                <a:gd name="connsiteX904" fmla="*/ 598228 w 1250944"/>
                <a:gd name="connsiteY904" fmla="*/ 238093 h 1377981"/>
                <a:gd name="connsiteX905" fmla="*/ 598228 w 1250944"/>
                <a:gd name="connsiteY905" fmla="*/ 236633 h 1377981"/>
                <a:gd name="connsiteX906" fmla="*/ 592194 w 1250944"/>
                <a:gd name="connsiteY906" fmla="*/ 236633 h 1377981"/>
                <a:gd name="connsiteX907" fmla="*/ 592194 w 1250944"/>
                <a:gd name="connsiteY907" fmla="*/ 235109 h 1377981"/>
                <a:gd name="connsiteX908" fmla="*/ 584576 w 1250944"/>
                <a:gd name="connsiteY908" fmla="*/ 235109 h 1377981"/>
                <a:gd name="connsiteX909" fmla="*/ 584576 w 1250944"/>
                <a:gd name="connsiteY909" fmla="*/ 233585 h 1377981"/>
                <a:gd name="connsiteX910" fmla="*/ 575432 w 1250944"/>
                <a:gd name="connsiteY910" fmla="*/ 233585 h 1377981"/>
                <a:gd name="connsiteX911" fmla="*/ 575432 w 1250944"/>
                <a:gd name="connsiteY911" fmla="*/ 232061 h 1377981"/>
                <a:gd name="connsiteX912" fmla="*/ 674300 w 1250944"/>
                <a:gd name="connsiteY912" fmla="*/ 738156 h 1377981"/>
                <a:gd name="connsiteX913" fmla="*/ 412617 w 1250944"/>
                <a:gd name="connsiteY913" fmla="*/ 738156 h 1377981"/>
                <a:gd name="connsiteX914" fmla="*/ 411095 w 1250944"/>
                <a:gd name="connsiteY914" fmla="*/ 766985 h 1377981"/>
                <a:gd name="connsiteX915" fmla="*/ 411095 w 1250944"/>
                <a:gd name="connsiteY915" fmla="*/ 823246 h 1377981"/>
                <a:gd name="connsiteX916" fmla="*/ 412617 w 1250944"/>
                <a:gd name="connsiteY916" fmla="*/ 823246 h 1377981"/>
                <a:gd name="connsiteX917" fmla="*/ 412617 w 1250944"/>
                <a:gd name="connsiteY917" fmla="*/ 833913 h 1377981"/>
                <a:gd name="connsiteX918" fmla="*/ 414143 w 1250944"/>
                <a:gd name="connsiteY918" fmla="*/ 833913 h 1377981"/>
                <a:gd name="connsiteX919" fmla="*/ 415665 w 1250944"/>
                <a:gd name="connsiteY919" fmla="*/ 841470 h 1377981"/>
                <a:gd name="connsiteX920" fmla="*/ 423286 w 1250944"/>
                <a:gd name="connsiteY920" fmla="*/ 847566 h 1377981"/>
                <a:gd name="connsiteX921" fmla="*/ 423286 w 1250944"/>
                <a:gd name="connsiteY921" fmla="*/ 849090 h 1377981"/>
                <a:gd name="connsiteX922" fmla="*/ 429382 w 1250944"/>
                <a:gd name="connsiteY922" fmla="*/ 850614 h 1377981"/>
                <a:gd name="connsiteX923" fmla="*/ 429382 w 1250944"/>
                <a:gd name="connsiteY923" fmla="*/ 852138 h 1377981"/>
                <a:gd name="connsiteX924" fmla="*/ 484120 w 1250944"/>
                <a:gd name="connsiteY924" fmla="*/ 853663 h 1377981"/>
                <a:gd name="connsiteX925" fmla="*/ 607371 w 1250944"/>
                <a:gd name="connsiteY925" fmla="*/ 853663 h 1377981"/>
                <a:gd name="connsiteX926" fmla="*/ 671253 w 1250944"/>
                <a:gd name="connsiteY926" fmla="*/ 838422 h 1377981"/>
                <a:gd name="connsiteX927" fmla="*/ 674300 w 1250944"/>
                <a:gd name="connsiteY927" fmla="*/ 811117 h 1377981"/>
                <a:gd name="connsiteX928" fmla="*/ 674300 w 1250944"/>
                <a:gd name="connsiteY928" fmla="*/ 738156 h 1377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</a:cxnLst>
              <a:rect l="l" t="t" r="r" b="b"/>
              <a:pathLst>
                <a:path w="1250944" h="1377981">
                  <a:moveTo>
                    <a:pt x="1250944" y="952405"/>
                  </a:moveTo>
                  <a:lnTo>
                    <a:pt x="1086607" y="952405"/>
                  </a:lnTo>
                  <a:lnTo>
                    <a:pt x="1086607" y="1017810"/>
                  </a:lnTo>
                  <a:cubicBezTo>
                    <a:pt x="1087432" y="1030002"/>
                    <a:pt x="1086923" y="1042194"/>
                    <a:pt x="1085082" y="1054259"/>
                  </a:cubicBezTo>
                  <a:lnTo>
                    <a:pt x="1085082" y="1067912"/>
                  </a:lnTo>
                  <a:cubicBezTo>
                    <a:pt x="1084384" y="1072547"/>
                    <a:pt x="1083367" y="1077119"/>
                    <a:pt x="1082034" y="1081627"/>
                  </a:cubicBezTo>
                  <a:lnTo>
                    <a:pt x="1082034" y="1090708"/>
                  </a:lnTo>
                  <a:lnTo>
                    <a:pt x="1080573" y="1090708"/>
                  </a:lnTo>
                  <a:lnTo>
                    <a:pt x="1080573" y="1096804"/>
                  </a:lnTo>
                  <a:lnTo>
                    <a:pt x="1079051" y="1096804"/>
                  </a:lnTo>
                  <a:lnTo>
                    <a:pt x="1079051" y="1102900"/>
                  </a:lnTo>
                  <a:lnTo>
                    <a:pt x="1077525" y="1102900"/>
                  </a:lnTo>
                  <a:lnTo>
                    <a:pt x="1077525" y="1108996"/>
                  </a:lnTo>
                  <a:lnTo>
                    <a:pt x="1076003" y="1108996"/>
                  </a:lnTo>
                  <a:lnTo>
                    <a:pt x="1076003" y="1113504"/>
                  </a:lnTo>
                  <a:lnTo>
                    <a:pt x="1074478" y="1113504"/>
                  </a:lnTo>
                  <a:lnTo>
                    <a:pt x="1074478" y="1118076"/>
                  </a:lnTo>
                  <a:lnTo>
                    <a:pt x="1072955" y="1118076"/>
                  </a:lnTo>
                  <a:lnTo>
                    <a:pt x="1072955" y="1121125"/>
                  </a:lnTo>
                  <a:lnTo>
                    <a:pt x="1071430" y="1121125"/>
                  </a:lnTo>
                  <a:lnTo>
                    <a:pt x="1071430" y="1125696"/>
                  </a:lnTo>
                  <a:lnTo>
                    <a:pt x="1069907" y="1125696"/>
                  </a:lnTo>
                  <a:lnTo>
                    <a:pt x="1066856" y="1134840"/>
                  </a:lnTo>
                  <a:lnTo>
                    <a:pt x="1065334" y="1134840"/>
                  </a:lnTo>
                  <a:lnTo>
                    <a:pt x="1065334" y="1137825"/>
                  </a:lnTo>
                  <a:lnTo>
                    <a:pt x="1063808" y="1137825"/>
                  </a:lnTo>
                  <a:lnTo>
                    <a:pt x="1062286" y="1143921"/>
                  </a:lnTo>
                  <a:lnTo>
                    <a:pt x="1059238" y="1145445"/>
                  </a:lnTo>
                  <a:lnTo>
                    <a:pt x="1059238" y="1148493"/>
                  </a:lnTo>
                  <a:lnTo>
                    <a:pt x="1057713" y="1148493"/>
                  </a:lnTo>
                  <a:lnTo>
                    <a:pt x="1056190" y="1153065"/>
                  </a:lnTo>
                  <a:lnTo>
                    <a:pt x="1053142" y="1154589"/>
                  </a:lnTo>
                  <a:lnTo>
                    <a:pt x="1053142" y="1157637"/>
                  </a:lnTo>
                  <a:cubicBezTo>
                    <a:pt x="1050095" y="1160113"/>
                    <a:pt x="1047047" y="1162653"/>
                    <a:pt x="1043999" y="1165193"/>
                  </a:cubicBezTo>
                  <a:lnTo>
                    <a:pt x="1043999" y="1168241"/>
                  </a:lnTo>
                  <a:lnTo>
                    <a:pt x="1042538" y="1168241"/>
                  </a:lnTo>
                  <a:lnTo>
                    <a:pt x="1039491" y="1172813"/>
                  </a:lnTo>
                  <a:lnTo>
                    <a:pt x="1036443" y="1172813"/>
                  </a:lnTo>
                  <a:lnTo>
                    <a:pt x="1030344" y="1180433"/>
                  </a:lnTo>
                  <a:lnTo>
                    <a:pt x="1027296" y="1180433"/>
                  </a:lnTo>
                  <a:cubicBezTo>
                    <a:pt x="1026282" y="1181894"/>
                    <a:pt x="1025265" y="1183418"/>
                    <a:pt x="1024248" y="1184942"/>
                  </a:cubicBezTo>
                  <a:lnTo>
                    <a:pt x="1018152" y="1186466"/>
                  </a:lnTo>
                  <a:lnTo>
                    <a:pt x="1016630" y="1189514"/>
                  </a:lnTo>
                  <a:lnTo>
                    <a:pt x="1007486" y="1192562"/>
                  </a:lnTo>
                  <a:lnTo>
                    <a:pt x="1007486" y="1194086"/>
                  </a:lnTo>
                  <a:cubicBezTo>
                    <a:pt x="1004500" y="1195102"/>
                    <a:pt x="1001453" y="1196118"/>
                    <a:pt x="998405" y="1197134"/>
                  </a:cubicBezTo>
                  <a:lnTo>
                    <a:pt x="998405" y="1198658"/>
                  </a:lnTo>
                  <a:lnTo>
                    <a:pt x="993831" y="1198658"/>
                  </a:lnTo>
                  <a:lnTo>
                    <a:pt x="993831" y="1200182"/>
                  </a:lnTo>
                  <a:lnTo>
                    <a:pt x="990783" y="1200182"/>
                  </a:lnTo>
                  <a:lnTo>
                    <a:pt x="990783" y="1201706"/>
                  </a:lnTo>
                  <a:lnTo>
                    <a:pt x="981640" y="1203230"/>
                  </a:lnTo>
                  <a:cubicBezTo>
                    <a:pt x="956875" y="1212882"/>
                    <a:pt x="925253" y="1213834"/>
                    <a:pt x="890393" y="1213834"/>
                  </a:cubicBezTo>
                  <a:lnTo>
                    <a:pt x="806699" y="1213834"/>
                  </a:lnTo>
                  <a:lnTo>
                    <a:pt x="806699" y="1377982"/>
                  </a:lnTo>
                  <a:lnTo>
                    <a:pt x="230055" y="1377982"/>
                  </a:lnTo>
                  <a:lnTo>
                    <a:pt x="230055" y="999522"/>
                  </a:lnTo>
                  <a:lnTo>
                    <a:pt x="225481" y="997998"/>
                  </a:lnTo>
                  <a:lnTo>
                    <a:pt x="225481" y="996538"/>
                  </a:lnTo>
                  <a:lnTo>
                    <a:pt x="220911" y="995013"/>
                  </a:lnTo>
                  <a:lnTo>
                    <a:pt x="219386" y="991965"/>
                  </a:lnTo>
                  <a:lnTo>
                    <a:pt x="216403" y="991965"/>
                  </a:lnTo>
                  <a:lnTo>
                    <a:pt x="213355" y="987393"/>
                  </a:lnTo>
                  <a:lnTo>
                    <a:pt x="210307" y="987393"/>
                  </a:lnTo>
                  <a:lnTo>
                    <a:pt x="207259" y="982821"/>
                  </a:lnTo>
                  <a:lnTo>
                    <a:pt x="204211" y="982821"/>
                  </a:lnTo>
                  <a:lnTo>
                    <a:pt x="199638" y="976726"/>
                  </a:lnTo>
                  <a:cubicBezTo>
                    <a:pt x="173984" y="958628"/>
                    <a:pt x="151442" y="936593"/>
                    <a:pt x="132709" y="911384"/>
                  </a:cubicBezTo>
                  <a:lnTo>
                    <a:pt x="125091" y="905288"/>
                  </a:lnTo>
                  <a:lnTo>
                    <a:pt x="125091" y="902303"/>
                  </a:lnTo>
                  <a:lnTo>
                    <a:pt x="118995" y="897731"/>
                  </a:lnTo>
                  <a:lnTo>
                    <a:pt x="118995" y="894683"/>
                  </a:lnTo>
                  <a:lnTo>
                    <a:pt x="114421" y="891636"/>
                  </a:lnTo>
                  <a:lnTo>
                    <a:pt x="114421" y="888588"/>
                  </a:lnTo>
                  <a:lnTo>
                    <a:pt x="109848" y="885539"/>
                  </a:lnTo>
                  <a:lnTo>
                    <a:pt x="109848" y="882491"/>
                  </a:lnTo>
                  <a:cubicBezTo>
                    <a:pt x="108326" y="881538"/>
                    <a:pt x="106800" y="880523"/>
                    <a:pt x="105278" y="879507"/>
                  </a:cubicBezTo>
                  <a:lnTo>
                    <a:pt x="105278" y="876459"/>
                  </a:lnTo>
                  <a:cubicBezTo>
                    <a:pt x="104261" y="875950"/>
                    <a:pt x="103309" y="875443"/>
                    <a:pt x="102292" y="874935"/>
                  </a:cubicBezTo>
                  <a:lnTo>
                    <a:pt x="102292" y="871887"/>
                  </a:lnTo>
                  <a:lnTo>
                    <a:pt x="97722" y="868838"/>
                  </a:lnTo>
                  <a:lnTo>
                    <a:pt x="97722" y="865791"/>
                  </a:lnTo>
                  <a:lnTo>
                    <a:pt x="94674" y="864267"/>
                  </a:lnTo>
                  <a:lnTo>
                    <a:pt x="94674" y="861219"/>
                  </a:lnTo>
                  <a:lnTo>
                    <a:pt x="91626" y="859695"/>
                  </a:lnTo>
                  <a:cubicBezTo>
                    <a:pt x="91117" y="857726"/>
                    <a:pt x="90609" y="855694"/>
                    <a:pt x="90100" y="853663"/>
                  </a:cubicBezTo>
                  <a:lnTo>
                    <a:pt x="88578" y="853663"/>
                  </a:lnTo>
                  <a:lnTo>
                    <a:pt x="87053" y="849090"/>
                  </a:lnTo>
                  <a:lnTo>
                    <a:pt x="84005" y="847566"/>
                  </a:lnTo>
                  <a:lnTo>
                    <a:pt x="82482" y="841470"/>
                  </a:lnTo>
                  <a:lnTo>
                    <a:pt x="79431" y="839946"/>
                  </a:lnTo>
                  <a:cubicBezTo>
                    <a:pt x="78417" y="836899"/>
                    <a:pt x="77400" y="833913"/>
                    <a:pt x="76383" y="830866"/>
                  </a:cubicBezTo>
                  <a:lnTo>
                    <a:pt x="73336" y="829342"/>
                  </a:lnTo>
                  <a:lnTo>
                    <a:pt x="73336" y="826294"/>
                  </a:lnTo>
                  <a:lnTo>
                    <a:pt x="71813" y="826294"/>
                  </a:lnTo>
                  <a:lnTo>
                    <a:pt x="71813" y="823246"/>
                  </a:lnTo>
                  <a:lnTo>
                    <a:pt x="70288" y="823246"/>
                  </a:lnTo>
                  <a:lnTo>
                    <a:pt x="70288" y="820198"/>
                  </a:lnTo>
                  <a:lnTo>
                    <a:pt x="67240" y="817150"/>
                  </a:lnTo>
                  <a:lnTo>
                    <a:pt x="67240" y="814102"/>
                  </a:lnTo>
                  <a:cubicBezTo>
                    <a:pt x="66288" y="813594"/>
                    <a:pt x="65271" y="813150"/>
                    <a:pt x="64257" y="812641"/>
                  </a:cubicBezTo>
                  <a:lnTo>
                    <a:pt x="62732" y="806545"/>
                  </a:lnTo>
                  <a:lnTo>
                    <a:pt x="61209" y="806545"/>
                  </a:lnTo>
                  <a:lnTo>
                    <a:pt x="59684" y="800450"/>
                  </a:lnTo>
                  <a:lnTo>
                    <a:pt x="58161" y="800450"/>
                  </a:lnTo>
                  <a:lnTo>
                    <a:pt x="58161" y="795877"/>
                  </a:lnTo>
                  <a:lnTo>
                    <a:pt x="56636" y="795877"/>
                  </a:lnTo>
                  <a:lnTo>
                    <a:pt x="56636" y="792829"/>
                  </a:lnTo>
                  <a:lnTo>
                    <a:pt x="55113" y="792829"/>
                  </a:lnTo>
                  <a:lnTo>
                    <a:pt x="55113" y="789781"/>
                  </a:lnTo>
                  <a:lnTo>
                    <a:pt x="53588" y="789781"/>
                  </a:lnTo>
                  <a:cubicBezTo>
                    <a:pt x="52571" y="786797"/>
                    <a:pt x="51557" y="783749"/>
                    <a:pt x="50540" y="780700"/>
                  </a:cubicBezTo>
                  <a:lnTo>
                    <a:pt x="49018" y="780700"/>
                  </a:lnTo>
                  <a:lnTo>
                    <a:pt x="49018" y="776129"/>
                  </a:lnTo>
                  <a:lnTo>
                    <a:pt x="47492" y="776129"/>
                  </a:lnTo>
                  <a:lnTo>
                    <a:pt x="45970" y="770033"/>
                  </a:lnTo>
                  <a:lnTo>
                    <a:pt x="44444" y="770033"/>
                  </a:lnTo>
                  <a:lnTo>
                    <a:pt x="44444" y="765525"/>
                  </a:lnTo>
                  <a:lnTo>
                    <a:pt x="42919" y="765525"/>
                  </a:lnTo>
                  <a:lnTo>
                    <a:pt x="42919" y="762476"/>
                  </a:lnTo>
                  <a:lnTo>
                    <a:pt x="41396" y="762476"/>
                  </a:lnTo>
                  <a:lnTo>
                    <a:pt x="39871" y="754856"/>
                  </a:lnTo>
                  <a:lnTo>
                    <a:pt x="38349" y="754856"/>
                  </a:lnTo>
                  <a:cubicBezTo>
                    <a:pt x="37332" y="750284"/>
                    <a:pt x="36318" y="745713"/>
                    <a:pt x="35301" y="741204"/>
                  </a:cubicBezTo>
                  <a:lnTo>
                    <a:pt x="33775" y="741204"/>
                  </a:lnTo>
                  <a:lnTo>
                    <a:pt x="33775" y="738156"/>
                  </a:lnTo>
                  <a:lnTo>
                    <a:pt x="32253" y="738156"/>
                  </a:lnTo>
                  <a:cubicBezTo>
                    <a:pt x="30727" y="731552"/>
                    <a:pt x="29205" y="724948"/>
                    <a:pt x="27745" y="718407"/>
                  </a:cubicBezTo>
                  <a:lnTo>
                    <a:pt x="26219" y="718407"/>
                  </a:lnTo>
                  <a:lnTo>
                    <a:pt x="26219" y="713836"/>
                  </a:lnTo>
                  <a:lnTo>
                    <a:pt x="24697" y="713836"/>
                  </a:lnTo>
                  <a:lnTo>
                    <a:pt x="24697" y="709263"/>
                  </a:lnTo>
                  <a:lnTo>
                    <a:pt x="23171" y="709263"/>
                  </a:lnTo>
                  <a:lnTo>
                    <a:pt x="23171" y="703167"/>
                  </a:lnTo>
                  <a:lnTo>
                    <a:pt x="21649" y="703167"/>
                  </a:lnTo>
                  <a:lnTo>
                    <a:pt x="21649" y="698595"/>
                  </a:lnTo>
                  <a:lnTo>
                    <a:pt x="20123" y="698595"/>
                  </a:lnTo>
                  <a:lnTo>
                    <a:pt x="20123" y="692563"/>
                  </a:lnTo>
                  <a:lnTo>
                    <a:pt x="18601" y="692563"/>
                  </a:lnTo>
                  <a:lnTo>
                    <a:pt x="18601" y="686467"/>
                  </a:lnTo>
                  <a:lnTo>
                    <a:pt x="17075" y="686467"/>
                  </a:lnTo>
                  <a:lnTo>
                    <a:pt x="17075" y="680371"/>
                  </a:lnTo>
                  <a:lnTo>
                    <a:pt x="15553" y="680371"/>
                  </a:lnTo>
                  <a:cubicBezTo>
                    <a:pt x="15045" y="675799"/>
                    <a:pt x="14536" y="671290"/>
                    <a:pt x="14028" y="666718"/>
                  </a:cubicBezTo>
                  <a:lnTo>
                    <a:pt x="12505" y="666718"/>
                  </a:lnTo>
                  <a:lnTo>
                    <a:pt x="12505" y="659099"/>
                  </a:lnTo>
                  <a:lnTo>
                    <a:pt x="10980" y="659099"/>
                  </a:lnTo>
                  <a:cubicBezTo>
                    <a:pt x="9963" y="650525"/>
                    <a:pt x="8949" y="641890"/>
                    <a:pt x="7932" y="633254"/>
                  </a:cubicBezTo>
                  <a:lnTo>
                    <a:pt x="6406" y="633254"/>
                  </a:lnTo>
                  <a:lnTo>
                    <a:pt x="6406" y="622650"/>
                  </a:lnTo>
                  <a:lnTo>
                    <a:pt x="4884" y="622650"/>
                  </a:lnTo>
                  <a:lnTo>
                    <a:pt x="4884" y="610457"/>
                  </a:lnTo>
                  <a:lnTo>
                    <a:pt x="3358" y="610457"/>
                  </a:lnTo>
                  <a:lnTo>
                    <a:pt x="3358" y="595281"/>
                  </a:lnTo>
                  <a:lnTo>
                    <a:pt x="1836" y="595281"/>
                  </a:lnTo>
                  <a:lnTo>
                    <a:pt x="1836" y="572484"/>
                  </a:lnTo>
                  <a:lnTo>
                    <a:pt x="311" y="572484"/>
                  </a:lnTo>
                  <a:lnTo>
                    <a:pt x="311" y="555784"/>
                  </a:lnTo>
                  <a:cubicBezTo>
                    <a:pt x="311" y="543147"/>
                    <a:pt x="-1023" y="526320"/>
                    <a:pt x="1836" y="516224"/>
                  </a:cubicBezTo>
                  <a:lnTo>
                    <a:pt x="1836" y="496475"/>
                  </a:lnTo>
                  <a:lnTo>
                    <a:pt x="3358" y="496475"/>
                  </a:lnTo>
                  <a:cubicBezTo>
                    <a:pt x="3867" y="488411"/>
                    <a:pt x="4375" y="480282"/>
                    <a:pt x="4884" y="472154"/>
                  </a:cubicBezTo>
                  <a:lnTo>
                    <a:pt x="17075" y="412909"/>
                  </a:lnTo>
                  <a:cubicBezTo>
                    <a:pt x="24188" y="391637"/>
                    <a:pt x="31301" y="370363"/>
                    <a:pt x="38349" y="349091"/>
                  </a:cubicBezTo>
                  <a:lnTo>
                    <a:pt x="39871" y="349091"/>
                  </a:lnTo>
                  <a:lnTo>
                    <a:pt x="41396" y="342995"/>
                  </a:lnTo>
                  <a:lnTo>
                    <a:pt x="42919" y="342995"/>
                  </a:lnTo>
                  <a:lnTo>
                    <a:pt x="42919" y="338424"/>
                  </a:lnTo>
                  <a:lnTo>
                    <a:pt x="44444" y="338424"/>
                  </a:lnTo>
                  <a:lnTo>
                    <a:pt x="45970" y="332327"/>
                  </a:lnTo>
                  <a:lnTo>
                    <a:pt x="47492" y="332327"/>
                  </a:lnTo>
                  <a:lnTo>
                    <a:pt x="47492" y="327819"/>
                  </a:lnTo>
                  <a:lnTo>
                    <a:pt x="49018" y="327819"/>
                  </a:lnTo>
                  <a:lnTo>
                    <a:pt x="49018" y="324771"/>
                  </a:lnTo>
                  <a:lnTo>
                    <a:pt x="50540" y="324771"/>
                  </a:lnTo>
                  <a:lnTo>
                    <a:pt x="52066" y="318675"/>
                  </a:lnTo>
                  <a:lnTo>
                    <a:pt x="53588" y="318675"/>
                  </a:lnTo>
                  <a:lnTo>
                    <a:pt x="53588" y="315626"/>
                  </a:lnTo>
                  <a:lnTo>
                    <a:pt x="55113" y="315626"/>
                  </a:lnTo>
                  <a:lnTo>
                    <a:pt x="55113" y="312579"/>
                  </a:lnTo>
                  <a:lnTo>
                    <a:pt x="56636" y="312579"/>
                  </a:lnTo>
                  <a:lnTo>
                    <a:pt x="56636" y="309531"/>
                  </a:lnTo>
                  <a:lnTo>
                    <a:pt x="58161" y="309531"/>
                  </a:lnTo>
                  <a:lnTo>
                    <a:pt x="58161" y="306483"/>
                  </a:lnTo>
                  <a:lnTo>
                    <a:pt x="59684" y="306483"/>
                  </a:lnTo>
                  <a:lnTo>
                    <a:pt x="59684" y="303499"/>
                  </a:lnTo>
                  <a:lnTo>
                    <a:pt x="61209" y="303499"/>
                  </a:lnTo>
                  <a:lnTo>
                    <a:pt x="61209" y="300451"/>
                  </a:lnTo>
                  <a:lnTo>
                    <a:pt x="62732" y="300451"/>
                  </a:lnTo>
                  <a:lnTo>
                    <a:pt x="62732" y="297402"/>
                  </a:lnTo>
                  <a:lnTo>
                    <a:pt x="64257" y="297402"/>
                  </a:lnTo>
                  <a:lnTo>
                    <a:pt x="64257" y="294354"/>
                  </a:lnTo>
                  <a:lnTo>
                    <a:pt x="65717" y="294354"/>
                  </a:lnTo>
                  <a:lnTo>
                    <a:pt x="65717" y="291306"/>
                  </a:lnTo>
                  <a:lnTo>
                    <a:pt x="67240" y="291306"/>
                  </a:lnTo>
                  <a:lnTo>
                    <a:pt x="67240" y="288258"/>
                  </a:lnTo>
                  <a:lnTo>
                    <a:pt x="70288" y="285211"/>
                  </a:lnTo>
                  <a:lnTo>
                    <a:pt x="70288" y="282225"/>
                  </a:lnTo>
                  <a:lnTo>
                    <a:pt x="73336" y="280701"/>
                  </a:lnTo>
                  <a:lnTo>
                    <a:pt x="76383" y="271558"/>
                  </a:lnTo>
                  <a:lnTo>
                    <a:pt x="79431" y="270034"/>
                  </a:lnTo>
                  <a:lnTo>
                    <a:pt x="80957" y="263938"/>
                  </a:lnTo>
                  <a:lnTo>
                    <a:pt x="84005" y="262413"/>
                  </a:lnTo>
                  <a:lnTo>
                    <a:pt x="84005" y="259366"/>
                  </a:lnTo>
                  <a:cubicBezTo>
                    <a:pt x="85022" y="258921"/>
                    <a:pt x="86036" y="258413"/>
                    <a:pt x="87053" y="257905"/>
                  </a:cubicBezTo>
                  <a:lnTo>
                    <a:pt x="87053" y="254857"/>
                  </a:lnTo>
                  <a:lnTo>
                    <a:pt x="88578" y="254857"/>
                  </a:lnTo>
                  <a:lnTo>
                    <a:pt x="88578" y="251809"/>
                  </a:lnTo>
                  <a:lnTo>
                    <a:pt x="91626" y="250286"/>
                  </a:lnTo>
                  <a:lnTo>
                    <a:pt x="91626" y="247238"/>
                  </a:lnTo>
                  <a:lnTo>
                    <a:pt x="94674" y="245713"/>
                  </a:lnTo>
                  <a:lnTo>
                    <a:pt x="94674" y="242665"/>
                  </a:lnTo>
                  <a:lnTo>
                    <a:pt x="97722" y="241141"/>
                  </a:lnTo>
                  <a:lnTo>
                    <a:pt x="97722" y="238093"/>
                  </a:lnTo>
                  <a:cubicBezTo>
                    <a:pt x="98736" y="237586"/>
                    <a:pt x="99753" y="237077"/>
                    <a:pt x="100770" y="236633"/>
                  </a:cubicBezTo>
                  <a:lnTo>
                    <a:pt x="100770" y="233585"/>
                  </a:lnTo>
                  <a:cubicBezTo>
                    <a:pt x="101783" y="233076"/>
                    <a:pt x="102800" y="232569"/>
                    <a:pt x="103752" y="232061"/>
                  </a:cubicBezTo>
                  <a:lnTo>
                    <a:pt x="103752" y="229013"/>
                  </a:lnTo>
                  <a:lnTo>
                    <a:pt x="108326" y="225965"/>
                  </a:lnTo>
                  <a:lnTo>
                    <a:pt x="108326" y="222917"/>
                  </a:lnTo>
                  <a:lnTo>
                    <a:pt x="112896" y="219869"/>
                  </a:lnTo>
                  <a:lnTo>
                    <a:pt x="112896" y="216821"/>
                  </a:lnTo>
                  <a:lnTo>
                    <a:pt x="117469" y="213773"/>
                  </a:lnTo>
                  <a:lnTo>
                    <a:pt x="117469" y="210788"/>
                  </a:lnTo>
                  <a:lnTo>
                    <a:pt x="122043" y="207740"/>
                  </a:lnTo>
                  <a:lnTo>
                    <a:pt x="122043" y="204692"/>
                  </a:lnTo>
                  <a:lnTo>
                    <a:pt x="128138" y="200120"/>
                  </a:lnTo>
                  <a:lnTo>
                    <a:pt x="128138" y="197072"/>
                  </a:lnTo>
                  <a:lnTo>
                    <a:pt x="135757" y="190976"/>
                  </a:lnTo>
                  <a:lnTo>
                    <a:pt x="135757" y="187992"/>
                  </a:lnTo>
                  <a:cubicBezTo>
                    <a:pt x="139821" y="184436"/>
                    <a:pt x="143821" y="180880"/>
                    <a:pt x="147886" y="177324"/>
                  </a:cubicBezTo>
                  <a:lnTo>
                    <a:pt x="147886" y="174275"/>
                  </a:lnTo>
                  <a:cubicBezTo>
                    <a:pt x="151951" y="170720"/>
                    <a:pt x="156013" y="167227"/>
                    <a:pt x="160078" y="163671"/>
                  </a:cubicBezTo>
                  <a:lnTo>
                    <a:pt x="185921" y="136303"/>
                  </a:lnTo>
                  <a:lnTo>
                    <a:pt x="188969" y="136303"/>
                  </a:lnTo>
                  <a:lnTo>
                    <a:pt x="198116" y="125635"/>
                  </a:lnTo>
                  <a:lnTo>
                    <a:pt x="201163" y="125635"/>
                  </a:lnTo>
                  <a:cubicBezTo>
                    <a:pt x="203194" y="123095"/>
                    <a:pt x="205225" y="120618"/>
                    <a:pt x="207259" y="118078"/>
                  </a:cubicBezTo>
                  <a:lnTo>
                    <a:pt x="210307" y="118078"/>
                  </a:lnTo>
                  <a:lnTo>
                    <a:pt x="214877" y="111982"/>
                  </a:lnTo>
                  <a:lnTo>
                    <a:pt x="217863" y="111982"/>
                  </a:lnTo>
                  <a:lnTo>
                    <a:pt x="220911" y="107411"/>
                  </a:lnTo>
                  <a:lnTo>
                    <a:pt x="223959" y="107411"/>
                  </a:lnTo>
                  <a:lnTo>
                    <a:pt x="227007" y="102838"/>
                  </a:lnTo>
                  <a:lnTo>
                    <a:pt x="230055" y="102838"/>
                  </a:lnTo>
                  <a:lnTo>
                    <a:pt x="233103" y="98266"/>
                  </a:lnTo>
                  <a:lnTo>
                    <a:pt x="236150" y="98266"/>
                  </a:lnTo>
                  <a:cubicBezTo>
                    <a:pt x="236659" y="97313"/>
                    <a:pt x="237167" y="96298"/>
                    <a:pt x="237676" y="95282"/>
                  </a:cubicBezTo>
                  <a:lnTo>
                    <a:pt x="240724" y="95282"/>
                  </a:lnTo>
                  <a:lnTo>
                    <a:pt x="243772" y="90710"/>
                  </a:lnTo>
                  <a:lnTo>
                    <a:pt x="246820" y="90710"/>
                  </a:lnTo>
                  <a:lnTo>
                    <a:pt x="248342" y="87662"/>
                  </a:lnTo>
                  <a:cubicBezTo>
                    <a:pt x="249867" y="87154"/>
                    <a:pt x="251390" y="86646"/>
                    <a:pt x="252850" y="86138"/>
                  </a:cubicBezTo>
                  <a:lnTo>
                    <a:pt x="252850" y="84613"/>
                  </a:lnTo>
                  <a:lnTo>
                    <a:pt x="258946" y="83090"/>
                  </a:lnTo>
                  <a:lnTo>
                    <a:pt x="258946" y="81566"/>
                  </a:lnTo>
                  <a:lnTo>
                    <a:pt x="263519" y="80042"/>
                  </a:lnTo>
                  <a:lnTo>
                    <a:pt x="265045" y="76994"/>
                  </a:lnTo>
                  <a:lnTo>
                    <a:pt x="268093" y="76994"/>
                  </a:lnTo>
                  <a:lnTo>
                    <a:pt x="268093" y="75470"/>
                  </a:lnTo>
                  <a:lnTo>
                    <a:pt x="271141" y="75470"/>
                  </a:lnTo>
                  <a:cubicBezTo>
                    <a:pt x="271646" y="74517"/>
                    <a:pt x="272154" y="73501"/>
                    <a:pt x="272663" y="72486"/>
                  </a:cubicBezTo>
                  <a:lnTo>
                    <a:pt x="281807" y="69438"/>
                  </a:lnTo>
                  <a:lnTo>
                    <a:pt x="283332" y="66389"/>
                  </a:lnTo>
                  <a:lnTo>
                    <a:pt x="286380" y="66389"/>
                  </a:lnTo>
                  <a:lnTo>
                    <a:pt x="289428" y="63341"/>
                  </a:lnTo>
                  <a:lnTo>
                    <a:pt x="292411" y="63341"/>
                  </a:lnTo>
                  <a:lnTo>
                    <a:pt x="292411" y="61817"/>
                  </a:lnTo>
                  <a:lnTo>
                    <a:pt x="295458" y="61817"/>
                  </a:lnTo>
                  <a:lnTo>
                    <a:pt x="295458" y="60293"/>
                  </a:lnTo>
                  <a:lnTo>
                    <a:pt x="298506" y="60293"/>
                  </a:lnTo>
                  <a:lnTo>
                    <a:pt x="298506" y="58769"/>
                  </a:lnTo>
                  <a:lnTo>
                    <a:pt x="301557" y="58769"/>
                  </a:lnTo>
                  <a:lnTo>
                    <a:pt x="301557" y="57245"/>
                  </a:lnTo>
                  <a:lnTo>
                    <a:pt x="304605" y="57245"/>
                  </a:lnTo>
                  <a:lnTo>
                    <a:pt x="304605" y="55721"/>
                  </a:lnTo>
                  <a:lnTo>
                    <a:pt x="307653" y="55721"/>
                  </a:lnTo>
                  <a:lnTo>
                    <a:pt x="307653" y="54197"/>
                  </a:lnTo>
                  <a:lnTo>
                    <a:pt x="310701" y="54197"/>
                  </a:lnTo>
                  <a:lnTo>
                    <a:pt x="310701" y="52674"/>
                  </a:lnTo>
                  <a:lnTo>
                    <a:pt x="313749" y="52674"/>
                  </a:lnTo>
                  <a:lnTo>
                    <a:pt x="313749" y="51213"/>
                  </a:lnTo>
                  <a:lnTo>
                    <a:pt x="316797" y="51213"/>
                  </a:lnTo>
                  <a:lnTo>
                    <a:pt x="316797" y="49688"/>
                  </a:lnTo>
                  <a:lnTo>
                    <a:pt x="322892" y="48165"/>
                  </a:lnTo>
                  <a:lnTo>
                    <a:pt x="322892" y="46641"/>
                  </a:lnTo>
                  <a:lnTo>
                    <a:pt x="325940" y="46641"/>
                  </a:lnTo>
                  <a:lnTo>
                    <a:pt x="325940" y="45117"/>
                  </a:lnTo>
                  <a:lnTo>
                    <a:pt x="330449" y="45117"/>
                  </a:lnTo>
                  <a:lnTo>
                    <a:pt x="330449" y="43593"/>
                  </a:lnTo>
                  <a:lnTo>
                    <a:pt x="336544" y="42069"/>
                  </a:lnTo>
                  <a:lnTo>
                    <a:pt x="336544" y="40545"/>
                  </a:lnTo>
                  <a:lnTo>
                    <a:pt x="341118" y="40545"/>
                  </a:lnTo>
                  <a:lnTo>
                    <a:pt x="341118" y="39021"/>
                  </a:lnTo>
                  <a:lnTo>
                    <a:pt x="344166" y="39021"/>
                  </a:lnTo>
                  <a:lnTo>
                    <a:pt x="344166" y="37497"/>
                  </a:lnTo>
                  <a:lnTo>
                    <a:pt x="348736" y="37497"/>
                  </a:lnTo>
                  <a:lnTo>
                    <a:pt x="348736" y="35973"/>
                  </a:lnTo>
                  <a:lnTo>
                    <a:pt x="351784" y="35973"/>
                  </a:lnTo>
                  <a:lnTo>
                    <a:pt x="351784" y="34449"/>
                  </a:lnTo>
                  <a:lnTo>
                    <a:pt x="365501" y="31400"/>
                  </a:lnTo>
                  <a:lnTo>
                    <a:pt x="365501" y="29876"/>
                  </a:lnTo>
                  <a:lnTo>
                    <a:pt x="368483" y="29876"/>
                  </a:lnTo>
                  <a:lnTo>
                    <a:pt x="368483" y="28416"/>
                  </a:lnTo>
                  <a:lnTo>
                    <a:pt x="374582" y="28416"/>
                  </a:lnTo>
                  <a:lnTo>
                    <a:pt x="374582" y="26892"/>
                  </a:lnTo>
                  <a:lnTo>
                    <a:pt x="379153" y="26892"/>
                  </a:lnTo>
                  <a:lnTo>
                    <a:pt x="379153" y="25368"/>
                  </a:lnTo>
                  <a:lnTo>
                    <a:pt x="383726" y="25368"/>
                  </a:lnTo>
                  <a:lnTo>
                    <a:pt x="383726" y="23844"/>
                  </a:lnTo>
                  <a:lnTo>
                    <a:pt x="388296" y="23844"/>
                  </a:lnTo>
                  <a:lnTo>
                    <a:pt x="388296" y="22320"/>
                  </a:lnTo>
                  <a:lnTo>
                    <a:pt x="392870" y="22320"/>
                  </a:lnTo>
                  <a:lnTo>
                    <a:pt x="392870" y="20796"/>
                  </a:lnTo>
                  <a:cubicBezTo>
                    <a:pt x="398965" y="19780"/>
                    <a:pt x="405061" y="18764"/>
                    <a:pt x="411095" y="17749"/>
                  </a:cubicBezTo>
                  <a:lnTo>
                    <a:pt x="411095" y="16225"/>
                  </a:lnTo>
                  <a:lnTo>
                    <a:pt x="417191" y="16225"/>
                  </a:lnTo>
                  <a:lnTo>
                    <a:pt x="417191" y="14701"/>
                  </a:lnTo>
                  <a:lnTo>
                    <a:pt x="423286" y="14701"/>
                  </a:lnTo>
                  <a:lnTo>
                    <a:pt x="423286" y="13176"/>
                  </a:lnTo>
                  <a:lnTo>
                    <a:pt x="430904" y="13176"/>
                  </a:lnTo>
                  <a:lnTo>
                    <a:pt x="430904" y="11652"/>
                  </a:lnTo>
                  <a:lnTo>
                    <a:pt x="438526" y="11652"/>
                  </a:lnTo>
                  <a:lnTo>
                    <a:pt x="438526" y="10128"/>
                  </a:lnTo>
                  <a:lnTo>
                    <a:pt x="446082" y="10128"/>
                  </a:lnTo>
                  <a:lnTo>
                    <a:pt x="446082" y="8604"/>
                  </a:lnTo>
                  <a:lnTo>
                    <a:pt x="465895" y="7080"/>
                  </a:lnTo>
                  <a:lnTo>
                    <a:pt x="465895" y="5620"/>
                  </a:lnTo>
                  <a:lnTo>
                    <a:pt x="478086" y="5620"/>
                  </a:lnTo>
                  <a:lnTo>
                    <a:pt x="478086" y="4096"/>
                  </a:lnTo>
                  <a:lnTo>
                    <a:pt x="491738" y="4096"/>
                  </a:lnTo>
                  <a:lnTo>
                    <a:pt x="491738" y="2572"/>
                  </a:lnTo>
                  <a:lnTo>
                    <a:pt x="513073" y="2572"/>
                  </a:lnTo>
                  <a:cubicBezTo>
                    <a:pt x="533205" y="-857"/>
                    <a:pt x="553778" y="-857"/>
                    <a:pt x="573907" y="2572"/>
                  </a:cubicBezTo>
                  <a:lnTo>
                    <a:pt x="610419" y="4096"/>
                  </a:lnTo>
                  <a:lnTo>
                    <a:pt x="610419" y="5620"/>
                  </a:lnTo>
                  <a:lnTo>
                    <a:pt x="622611" y="5620"/>
                  </a:lnTo>
                  <a:lnTo>
                    <a:pt x="622611" y="7080"/>
                  </a:lnTo>
                  <a:lnTo>
                    <a:pt x="633218" y="7080"/>
                  </a:lnTo>
                  <a:lnTo>
                    <a:pt x="633218" y="8604"/>
                  </a:lnTo>
                  <a:lnTo>
                    <a:pt x="642361" y="8604"/>
                  </a:lnTo>
                  <a:lnTo>
                    <a:pt x="642361" y="10128"/>
                  </a:lnTo>
                  <a:lnTo>
                    <a:pt x="657601" y="11652"/>
                  </a:lnTo>
                  <a:lnTo>
                    <a:pt x="657601" y="13176"/>
                  </a:lnTo>
                  <a:lnTo>
                    <a:pt x="665219" y="13176"/>
                  </a:lnTo>
                  <a:lnTo>
                    <a:pt x="665219" y="14701"/>
                  </a:lnTo>
                  <a:lnTo>
                    <a:pt x="672778" y="14701"/>
                  </a:lnTo>
                  <a:lnTo>
                    <a:pt x="672778" y="16225"/>
                  </a:lnTo>
                  <a:lnTo>
                    <a:pt x="678874" y="16225"/>
                  </a:lnTo>
                  <a:lnTo>
                    <a:pt x="678874" y="17749"/>
                  </a:lnTo>
                  <a:lnTo>
                    <a:pt x="684970" y="17749"/>
                  </a:lnTo>
                  <a:lnTo>
                    <a:pt x="684970" y="19272"/>
                  </a:lnTo>
                  <a:lnTo>
                    <a:pt x="691065" y="19272"/>
                  </a:lnTo>
                  <a:lnTo>
                    <a:pt x="691065" y="20796"/>
                  </a:lnTo>
                  <a:lnTo>
                    <a:pt x="695636" y="20796"/>
                  </a:lnTo>
                  <a:lnTo>
                    <a:pt x="695636" y="22320"/>
                  </a:lnTo>
                  <a:lnTo>
                    <a:pt x="701731" y="22320"/>
                  </a:lnTo>
                  <a:lnTo>
                    <a:pt x="701731" y="23844"/>
                  </a:lnTo>
                  <a:lnTo>
                    <a:pt x="706243" y="23844"/>
                  </a:lnTo>
                  <a:lnTo>
                    <a:pt x="706243" y="25368"/>
                  </a:lnTo>
                  <a:lnTo>
                    <a:pt x="712338" y="25368"/>
                  </a:lnTo>
                  <a:lnTo>
                    <a:pt x="712338" y="26892"/>
                  </a:lnTo>
                  <a:lnTo>
                    <a:pt x="716909" y="26892"/>
                  </a:lnTo>
                  <a:lnTo>
                    <a:pt x="716909" y="28416"/>
                  </a:lnTo>
                  <a:lnTo>
                    <a:pt x="721482" y="28416"/>
                  </a:lnTo>
                  <a:lnTo>
                    <a:pt x="721482" y="29876"/>
                  </a:lnTo>
                  <a:lnTo>
                    <a:pt x="726052" y="29876"/>
                  </a:lnTo>
                  <a:lnTo>
                    <a:pt x="726052" y="31400"/>
                  </a:lnTo>
                  <a:lnTo>
                    <a:pt x="730626" y="31400"/>
                  </a:lnTo>
                  <a:lnTo>
                    <a:pt x="730626" y="32925"/>
                  </a:lnTo>
                  <a:lnTo>
                    <a:pt x="739769" y="34449"/>
                  </a:lnTo>
                  <a:lnTo>
                    <a:pt x="739769" y="35973"/>
                  </a:lnTo>
                  <a:lnTo>
                    <a:pt x="742817" y="35973"/>
                  </a:lnTo>
                  <a:lnTo>
                    <a:pt x="742817" y="37497"/>
                  </a:lnTo>
                  <a:cubicBezTo>
                    <a:pt x="745803" y="38005"/>
                    <a:pt x="748851" y="38513"/>
                    <a:pt x="751899" y="39021"/>
                  </a:cubicBezTo>
                  <a:lnTo>
                    <a:pt x="751899" y="40545"/>
                  </a:lnTo>
                  <a:lnTo>
                    <a:pt x="754947" y="40545"/>
                  </a:lnTo>
                  <a:lnTo>
                    <a:pt x="754947" y="42069"/>
                  </a:lnTo>
                  <a:lnTo>
                    <a:pt x="759517" y="42069"/>
                  </a:lnTo>
                  <a:lnTo>
                    <a:pt x="759517" y="43593"/>
                  </a:lnTo>
                  <a:lnTo>
                    <a:pt x="762565" y="43593"/>
                  </a:lnTo>
                  <a:lnTo>
                    <a:pt x="762565" y="45117"/>
                  </a:lnTo>
                  <a:lnTo>
                    <a:pt x="767138" y="45117"/>
                  </a:lnTo>
                  <a:lnTo>
                    <a:pt x="767138" y="46641"/>
                  </a:lnTo>
                  <a:lnTo>
                    <a:pt x="773234" y="48165"/>
                  </a:lnTo>
                  <a:lnTo>
                    <a:pt x="773234" y="49688"/>
                  </a:lnTo>
                  <a:lnTo>
                    <a:pt x="777807" y="49688"/>
                  </a:lnTo>
                  <a:lnTo>
                    <a:pt x="777807" y="51213"/>
                  </a:lnTo>
                  <a:cubicBezTo>
                    <a:pt x="780855" y="52165"/>
                    <a:pt x="783838" y="53181"/>
                    <a:pt x="786886" y="54197"/>
                  </a:cubicBezTo>
                  <a:lnTo>
                    <a:pt x="786886" y="55721"/>
                  </a:lnTo>
                  <a:lnTo>
                    <a:pt x="789934" y="55721"/>
                  </a:lnTo>
                  <a:lnTo>
                    <a:pt x="789934" y="57245"/>
                  </a:lnTo>
                  <a:lnTo>
                    <a:pt x="792982" y="57245"/>
                  </a:lnTo>
                  <a:lnTo>
                    <a:pt x="792982" y="58769"/>
                  </a:lnTo>
                  <a:lnTo>
                    <a:pt x="796029" y="58769"/>
                  </a:lnTo>
                  <a:lnTo>
                    <a:pt x="796029" y="60293"/>
                  </a:lnTo>
                  <a:lnTo>
                    <a:pt x="799077" y="60293"/>
                  </a:lnTo>
                  <a:lnTo>
                    <a:pt x="799077" y="61817"/>
                  </a:lnTo>
                  <a:cubicBezTo>
                    <a:pt x="807207" y="65374"/>
                    <a:pt x="815334" y="68929"/>
                    <a:pt x="823398" y="72486"/>
                  </a:cubicBezTo>
                  <a:cubicBezTo>
                    <a:pt x="823907" y="73501"/>
                    <a:pt x="824415" y="74517"/>
                    <a:pt x="824924" y="75470"/>
                  </a:cubicBezTo>
                  <a:lnTo>
                    <a:pt x="834067" y="78518"/>
                  </a:lnTo>
                  <a:lnTo>
                    <a:pt x="835590" y="81566"/>
                  </a:lnTo>
                  <a:lnTo>
                    <a:pt x="841686" y="83090"/>
                  </a:lnTo>
                  <a:lnTo>
                    <a:pt x="841686" y="84613"/>
                  </a:lnTo>
                  <a:lnTo>
                    <a:pt x="846259" y="86138"/>
                  </a:lnTo>
                  <a:lnTo>
                    <a:pt x="847781" y="89186"/>
                  </a:lnTo>
                  <a:lnTo>
                    <a:pt x="853880" y="90710"/>
                  </a:lnTo>
                  <a:lnTo>
                    <a:pt x="853880" y="92234"/>
                  </a:lnTo>
                  <a:cubicBezTo>
                    <a:pt x="855341" y="92742"/>
                    <a:pt x="856863" y="93250"/>
                    <a:pt x="858388" y="93758"/>
                  </a:cubicBezTo>
                  <a:lnTo>
                    <a:pt x="859911" y="96806"/>
                  </a:lnTo>
                  <a:lnTo>
                    <a:pt x="862959" y="96806"/>
                  </a:lnTo>
                  <a:lnTo>
                    <a:pt x="862959" y="98266"/>
                  </a:lnTo>
                  <a:lnTo>
                    <a:pt x="867532" y="99790"/>
                  </a:lnTo>
                  <a:lnTo>
                    <a:pt x="869054" y="102838"/>
                  </a:lnTo>
                  <a:lnTo>
                    <a:pt x="872102" y="102838"/>
                  </a:lnTo>
                  <a:lnTo>
                    <a:pt x="875150" y="107411"/>
                  </a:lnTo>
                  <a:lnTo>
                    <a:pt x="878198" y="107411"/>
                  </a:lnTo>
                  <a:lnTo>
                    <a:pt x="879724" y="110458"/>
                  </a:lnTo>
                  <a:lnTo>
                    <a:pt x="882771" y="110458"/>
                  </a:lnTo>
                  <a:lnTo>
                    <a:pt x="885819" y="115030"/>
                  </a:lnTo>
                  <a:lnTo>
                    <a:pt x="888867" y="115030"/>
                  </a:lnTo>
                  <a:lnTo>
                    <a:pt x="891915" y="119602"/>
                  </a:lnTo>
                  <a:lnTo>
                    <a:pt x="894901" y="119602"/>
                  </a:lnTo>
                  <a:cubicBezTo>
                    <a:pt x="896423" y="121571"/>
                    <a:pt x="897949" y="123603"/>
                    <a:pt x="899471" y="125635"/>
                  </a:cubicBezTo>
                  <a:lnTo>
                    <a:pt x="902519" y="125635"/>
                  </a:lnTo>
                  <a:lnTo>
                    <a:pt x="907092" y="131731"/>
                  </a:lnTo>
                  <a:lnTo>
                    <a:pt x="910140" y="131731"/>
                  </a:lnTo>
                  <a:lnTo>
                    <a:pt x="917758" y="140875"/>
                  </a:lnTo>
                  <a:lnTo>
                    <a:pt x="920806" y="140875"/>
                  </a:lnTo>
                  <a:cubicBezTo>
                    <a:pt x="923857" y="144367"/>
                    <a:pt x="926905" y="147924"/>
                    <a:pt x="929953" y="151479"/>
                  </a:cubicBezTo>
                  <a:lnTo>
                    <a:pt x="931413" y="151479"/>
                  </a:lnTo>
                  <a:lnTo>
                    <a:pt x="932936" y="154527"/>
                  </a:lnTo>
                  <a:lnTo>
                    <a:pt x="935984" y="154527"/>
                  </a:lnTo>
                  <a:cubicBezTo>
                    <a:pt x="941066" y="160115"/>
                    <a:pt x="946144" y="165703"/>
                    <a:pt x="951223" y="171228"/>
                  </a:cubicBezTo>
                  <a:lnTo>
                    <a:pt x="961892" y="180372"/>
                  </a:lnTo>
                  <a:lnTo>
                    <a:pt x="961892" y="183420"/>
                  </a:lnTo>
                  <a:lnTo>
                    <a:pt x="975544" y="195549"/>
                  </a:lnTo>
                  <a:lnTo>
                    <a:pt x="975544" y="198596"/>
                  </a:lnTo>
                  <a:lnTo>
                    <a:pt x="983165" y="204692"/>
                  </a:lnTo>
                  <a:lnTo>
                    <a:pt x="983165" y="207740"/>
                  </a:lnTo>
                  <a:cubicBezTo>
                    <a:pt x="985705" y="209772"/>
                    <a:pt x="988244" y="211804"/>
                    <a:pt x="990783" y="213773"/>
                  </a:cubicBezTo>
                  <a:lnTo>
                    <a:pt x="990783" y="216821"/>
                  </a:lnTo>
                  <a:lnTo>
                    <a:pt x="995357" y="219869"/>
                  </a:lnTo>
                  <a:lnTo>
                    <a:pt x="995357" y="222917"/>
                  </a:lnTo>
                  <a:lnTo>
                    <a:pt x="1001453" y="227488"/>
                  </a:lnTo>
                  <a:lnTo>
                    <a:pt x="1001453" y="230537"/>
                  </a:lnTo>
                  <a:lnTo>
                    <a:pt x="1004500" y="232061"/>
                  </a:lnTo>
                  <a:lnTo>
                    <a:pt x="1004500" y="235109"/>
                  </a:lnTo>
                  <a:cubicBezTo>
                    <a:pt x="1006026" y="236125"/>
                    <a:pt x="1007486" y="237077"/>
                    <a:pt x="1009009" y="238093"/>
                  </a:cubicBezTo>
                  <a:lnTo>
                    <a:pt x="1009009" y="241141"/>
                  </a:lnTo>
                  <a:lnTo>
                    <a:pt x="1012057" y="242665"/>
                  </a:lnTo>
                  <a:lnTo>
                    <a:pt x="1013582" y="247238"/>
                  </a:lnTo>
                  <a:lnTo>
                    <a:pt x="1015104" y="247238"/>
                  </a:lnTo>
                  <a:lnTo>
                    <a:pt x="1015104" y="250286"/>
                  </a:lnTo>
                  <a:lnTo>
                    <a:pt x="1018152" y="251809"/>
                  </a:lnTo>
                  <a:lnTo>
                    <a:pt x="1018152" y="254857"/>
                  </a:lnTo>
                  <a:lnTo>
                    <a:pt x="1021200" y="256381"/>
                  </a:lnTo>
                  <a:lnTo>
                    <a:pt x="1021200" y="259366"/>
                  </a:lnTo>
                  <a:lnTo>
                    <a:pt x="1024248" y="260890"/>
                  </a:lnTo>
                  <a:lnTo>
                    <a:pt x="1024248" y="263938"/>
                  </a:lnTo>
                  <a:lnTo>
                    <a:pt x="1027296" y="265462"/>
                  </a:lnTo>
                  <a:lnTo>
                    <a:pt x="1028821" y="271558"/>
                  </a:lnTo>
                  <a:lnTo>
                    <a:pt x="1031869" y="273082"/>
                  </a:lnTo>
                  <a:lnTo>
                    <a:pt x="1033395" y="279178"/>
                  </a:lnTo>
                  <a:lnTo>
                    <a:pt x="1036443" y="280701"/>
                  </a:lnTo>
                  <a:cubicBezTo>
                    <a:pt x="1037457" y="283687"/>
                    <a:pt x="1038474" y="286734"/>
                    <a:pt x="1039491" y="289782"/>
                  </a:cubicBezTo>
                  <a:lnTo>
                    <a:pt x="1042538" y="291306"/>
                  </a:lnTo>
                  <a:lnTo>
                    <a:pt x="1042538" y="294354"/>
                  </a:lnTo>
                  <a:lnTo>
                    <a:pt x="1045521" y="297402"/>
                  </a:lnTo>
                  <a:lnTo>
                    <a:pt x="1045521" y="300451"/>
                  </a:lnTo>
                  <a:lnTo>
                    <a:pt x="1047047" y="300451"/>
                  </a:lnTo>
                  <a:lnTo>
                    <a:pt x="1047047" y="303499"/>
                  </a:lnTo>
                  <a:lnTo>
                    <a:pt x="1048569" y="303499"/>
                  </a:lnTo>
                  <a:lnTo>
                    <a:pt x="1048569" y="306483"/>
                  </a:lnTo>
                  <a:lnTo>
                    <a:pt x="1050095" y="306483"/>
                  </a:lnTo>
                  <a:lnTo>
                    <a:pt x="1050095" y="309531"/>
                  </a:lnTo>
                  <a:lnTo>
                    <a:pt x="1051617" y="309531"/>
                  </a:lnTo>
                  <a:lnTo>
                    <a:pt x="1051617" y="312579"/>
                  </a:lnTo>
                  <a:lnTo>
                    <a:pt x="1053142" y="312579"/>
                  </a:lnTo>
                  <a:lnTo>
                    <a:pt x="1053142" y="315626"/>
                  </a:lnTo>
                  <a:lnTo>
                    <a:pt x="1054665" y="315626"/>
                  </a:lnTo>
                  <a:lnTo>
                    <a:pt x="1057713" y="324771"/>
                  </a:lnTo>
                  <a:lnTo>
                    <a:pt x="1059238" y="324771"/>
                  </a:lnTo>
                  <a:lnTo>
                    <a:pt x="1059238" y="329279"/>
                  </a:lnTo>
                  <a:lnTo>
                    <a:pt x="1060761" y="329279"/>
                  </a:lnTo>
                  <a:lnTo>
                    <a:pt x="1062286" y="335376"/>
                  </a:lnTo>
                  <a:lnTo>
                    <a:pt x="1063808" y="335376"/>
                  </a:lnTo>
                  <a:lnTo>
                    <a:pt x="1063808" y="339947"/>
                  </a:lnTo>
                  <a:lnTo>
                    <a:pt x="1065334" y="339947"/>
                  </a:lnTo>
                  <a:lnTo>
                    <a:pt x="1066856" y="346043"/>
                  </a:lnTo>
                  <a:lnTo>
                    <a:pt x="1068382" y="346043"/>
                  </a:lnTo>
                  <a:cubicBezTo>
                    <a:pt x="1068890" y="349091"/>
                    <a:pt x="1069399" y="352075"/>
                    <a:pt x="1069907" y="355124"/>
                  </a:cubicBezTo>
                  <a:lnTo>
                    <a:pt x="1071430" y="355124"/>
                  </a:lnTo>
                  <a:lnTo>
                    <a:pt x="1071430" y="358172"/>
                  </a:lnTo>
                  <a:lnTo>
                    <a:pt x="1072955" y="358172"/>
                  </a:lnTo>
                  <a:lnTo>
                    <a:pt x="1074478" y="367316"/>
                  </a:lnTo>
                  <a:lnTo>
                    <a:pt x="1076003" y="367316"/>
                  </a:lnTo>
                  <a:lnTo>
                    <a:pt x="1076003" y="371888"/>
                  </a:lnTo>
                  <a:lnTo>
                    <a:pt x="1077525" y="371888"/>
                  </a:lnTo>
                  <a:lnTo>
                    <a:pt x="1077525" y="374872"/>
                  </a:lnTo>
                  <a:lnTo>
                    <a:pt x="1079051" y="374872"/>
                  </a:lnTo>
                  <a:cubicBezTo>
                    <a:pt x="1080573" y="381476"/>
                    <a:pt x="1082034" y="388080"/>
                    <a:pt x="1083559" y="394684"/>
                  </a:cubicBezTo>
                  <a:lnTo>
                    <a:pt x="1085082" y="394684"/>
                  </a:lnTo>
                  <a:cubicBezTo>
                    <a:pt x="1085590" y="398685"/>
                    <a:pt x="1086099" y="402749"/>
                    <a:pt x="1086607" y="406813"/>
                  </a:cubicBezTo>
                  <a:lnTo>
                    <a:pt x="1088129" y="406813"/>
                  </a:lnTo>
                  <a:lnTo>
                    <a:pt x="1088129" y="412909"/>
                  </a:lnTo>
                  <a:lnTo>
                    <a:pt x="1089655" y="412909"/>
                  </a:lnTo>
                  <a:lnTo>
                    <a:pt x="1089655" y="419005"/>
                  </a:lnTo>
                  <a:lnTo>
                    <a:pt x="1091177" y="419005"/>
                  </a:lnTo>
                  <a:lnTo>
                    <a:pt x="1091177" y="425038"/>
                  </a:lnTo>
                  <a:lnTo>
                    <a:pt x="1092703" y="425038"/>
                  </a:lnTo>
                  <a:lnTo>
                    <a:pt x="1092703" y="432657"/>
                  </a:lnTo>
                  <a:lnTo>
                    <a:pt x="1094225" y="432657"/>
                  </a:lnTo>
                  <a:lnTo>
                    <a:pt x="1094225" y="440277"/>
                  </a:lnTo>
                  <a:lnTo>
                    <a:pt x="1095751" y="440277"/>
                  </a:lnTo>
                  <a:lnTo>
                    <a:pt x="1095751" y="449358"/>
                  </a:lnTo>
                  <a:lnTo>
                    <a:pt x="1097273" y="449358"/>
                  </a:lnTo>
                  <a:lnTo>
                    <a:pt x="1097273" y="458501"/>
                  </a:lnTo>
                  <a:lnTo>
                    <a:pt x="1098799" y="458501"/>
                  </a:lnTo>
                  <a:lnTo>
                    <a:pt x="1098799" y="470630"/>
                  </a:lnTo>
                  <a:lnTo>
                    <a:pt x="1100321" y="470630"/>
                  </a:lnTo>
                  <a:lnTo>
                    <a:pt x="1100321" y="484346"/>
                  </a:lnTo>
                  <a:lnTo>
                    <a:pt x="1101846" y="484346"/>
                  </a:lnTo>
                  <a:cubicBezTo>
                    <a:pt x="1102355" y="515715"/>
                    <a:pt x="1102863" y="547148"/>
                    <a:pt x="1103369" y="578580"/>
                  </a:cubicBezTo>
                  <a:lnTo>
                    <a:pt x="1104894" y="578580"/>
                  </a:lnTo>
                  <a:lnTo>
                    <a:pt x="1104894" y="581628"/>
                  </a:lnTo>
                  <a:lnTo>
                    <a:pt x="1106420" y="581628"/>
                  </a:lnTo>
                  <a:lnTo>
                    <a:pt x="1106420" y="586137"/>
                  </a:lnTo>
                  <a:lnTo>
                    <a:pt x="1107942" y="586137"/>
                  </a:lnTo>
                  <a:lnTo>
                    <a:pt x="1107942" y="589185"/>
                  </a:lnTo>
                  <a:lnTo>
                    <a:pt x="1109468" y="589185"/>
                  </a:lnTo>
                  <a:lnTo>
                    <a:pt x="1109468" y="593757"/>
                  </a:lnTo>
                  <a:lnTo>
                    <a:pt x="1110990" y="593757"/>
                  </a:lnTo>
                  <a:lnTo>
                    <a:pt x="1110990" y="596805"/>
                  </a:lnTo>
                  <a:lnTo>
                    <a:pt x="1112516" y="596805"/>
                  </a:lnTo>
                  <a:lnTo>
                    <a:pt x="1114038" y="604425"/>
                  </a:lnTo>
                  <a:lnTo>
                    <a:pt x="1115563" y="604425"/>
                  </a:lnTo>
                  <a:lnTo>
                    <a:pt x="1115563" y="608933"/>
                  </a:lnTo>
                  <a:lnTo>
                    <a:pt x="1117086" y="608933"/>
                  </a:lnTo>
                  <a:lnTo>
                    <a:pt x="1117086" y="611981"/>
                  </a:lnTo>
                  <a:lnTo>
                    <a:pt x="1118611" y="611981"/>
                  </a:lnTo>
                  <a:cubicBezTo>
                    <a:pt x="1119055" y="615029"/>
                    <a:pt x="1119625" y="618077"/>
                    <a:pt x="1120072" y="621126"/>
                  </a:cubicBezTo>
                  <a:lnTo>
                    <a:pt x="1121594" y="621126"/>
                  </a:lnTo>
                  <a:cubicBezTo>
                    <a:pt x="1122103" y="623665"/>
                    <a:pt x="1122611" y="626205"/>
                    <a:pt x="1123120" y="628682"/>
                  </a:cubicBezTo>
                  <a:lnTo>
                    <a:pt x="1124642" y="628682"/>
                  </a:lnTo>
                  <a:lnTo>
                    <a:pt x="1124642" y="631730"/>
                  </a:lnTo>
                  <a:lnTo>
                    <a:pt x="1126167" y="631730"/>
                  </a:lnTo>
                  <a:lnTo>
                    <a:pt x="1126167" y="636302"/>
                  </a:lnTo>
                  <a:lnTo>
                    <a:pt x="1127690" y="636302"/>
                  </a:lnTo>
                  <a:lnTo>
                    <a:pt x="1127690" y="639350"/>
                  </a:lnTo>
                  <a:lnTo>
                    <a:pt x="1129215" y="639350"/>
                  </a:lnTo>
                  <a:lnTo>
                    <a:pt x="1130738" y="646970"/>
                  </a:lnTo>
                  <a:lnTo>
                    <a:pt x="1132263" y="646970"/>
                  </a:lnTo>
                  <a:lnTo>
                    <a:pt x="1132263" y="651542"/>
                  </a:lnTo>
                  <a:lnTo>
                    <a:pt x="1133786" y="651542"/>
                  </a:lnTo>
                  <a:lnTo>
                    <a:pt x="1133786" y="654526"/>
                  </a:lnTo>
                  <a:lnTo>
                    <a:pt x="1135311" y="654526"/>
                  </a:lnTo>
                  <a:lnTo>
                    <a:pt x="1136833" y="663670"/>
                  </a:lnTo>
                  <a:lnTo>
                    <a:pt x="1138359" y="663670"/>
                  </a:lnTo>
                  <a:lnTo>
                    <a:pt x="1138359" y="666718"/>
                  </a:lnTo>
                  <a:lnTo>
                    <a:pt x="1139881" y="666718"/>
                  </a:lnTo>
                  <a:lnTo>
                    <a:pt x="1139881" y="671290"/>
                  </a:lnTo>
                  <a:lnTo>
                    <a:pt x="1141407" y="671290"/>
                  </a:lnTo>
                  <a:lnTo>
                    <a:pt x="1141407" y="674275"/>
                  </a:lnTo>
                  <a:lnTo>
                    <a:pt x="1142932" y="674275"/>
                  </a:lnTo>
                  <a:lnTo>
                    <a:pt x="1142932" y="678847"/>
                  </a:lnTo>
                  <a:lnTo>
                    <a:pt x="1144455" y="678847"/>
                  </a:lnTo>
                  <a:lnTo>
                    <a:pt x="1144455" y="681895"/>
                  </a:lnTo>
                  <a:lnTo>
                    <a:pt x="1145980" y="681895"/>
                  </a:lnTo>
                  <a:lnTo>
                    <a:pt x="1145980" y="686467"/>
                  </a:lnTo>
                  <a:lnTo>
                    <a:pt x="1147503" y="686467"/>
                  </a:lnTo>
                  <a:lnTo>
                    <a:pt x="1147503" y="689515"/>
                  </a:lnTo>
                  <a:lnTo>
                    <a:pt x="1149028" y="689515"/>
                  </a:lnTo>
                  <a:cubicBezTo>
                    <a:pt x="1149533" y="692563"/>
                    <a:pt x="1150042" y="695611"/>
                    <a:pt x="1150550" y="698595"/>
                  </a:cubicBezTo>
                  <a:lnTo>
                    <a:pt x="1152076" y="698595"/>
                  </a:lnTo>
                  <a:lnTo>
                    <a:pt x="1152076" y="701643"/>
                  </a:lnTo>
                  <a:lnTo>
                    <a:pt x="1153598" y="701643"/>
                  </a:lnTo>
                  <a:lnTo>
                    <a:pt x="1153598" y="706215"/>
                  </a:lnTo>
                  <a:lnTo>
                    <a:pt x="1155124" y="706215"/>
                  </a:lnTo>
                  <a:lnTo>
                    <a:pt x="1155124" y="709263"/>
                  </a:lnTo>
                  <a:lnTo>
                    <a:pt x="1156646" y="709263"/>
                  </a:lnTo>
                  <a:lnTo>
                    <a:pt x="1156646" y="713836"/>
                  </a:lnTo>
                  <a:lnTo>
                    <a:pt x="1158107" y="713836"/>
                  </a:lnTo>
                  <a:lnTo>
                    <a:pt x="1158107" y="716883"/>
                  </a:lnTo>
                  <a:lnTo>
                    <a:pt x="1159632" y="716883"/>
                  </a:lnTo>
                  <a:cubicBezTo>
                    <a:pt x="1160141" y="719424"/>
                    <a:pt x="1160646" y="721900"/>
                    <a:pt x="1161154" y="724440"/>
                  </a:cubicBezTo>
                  <a:lnTo>
                    <a:pt x="1162680" y="724440"/>
                  </a:lnTo>
                  <a:lnTo>
                    <a:pt x="1162680" y="729012"/>
                  </a:lnTo>
                  <a:lnTo>
                    <a:pt x="1164202" y="729012"/>
                  </a:lnTo>
                  <a:lnTo>
                    <a:pt x="1164202" y="732060"/>
                  </a:lnTo>
                  <a:lnTo>
                    <a:pt x="1165728" y="732060"/>
                  </a:lnTo>
                  <a:lnTo>
                    <a:pt x="1167250" y="741204"/>
                  </a:lnTo>
                  <a:lnTo>
                    <a:pt x="1168776" y="741204"/>
                  </a:lnTo>
                  <a:lnTo>
                    <a:pt x="1168776" y="744188"/>
                  </a:lnTo>
                  <a:lnTo>
                    <a:pt x="1170298" y="744188"/>
                  </a:lnTo>
                  <a:lnTo>
                    <a:pt x="1170298" y="748761"/>
                  </a:lnTo>
                  <a:lnTo>
                    <a:pt x="1171824" y="748761"/>
                  </a:lnTo>
                  <a:lnTo>
                    <a:pt x="1171824" y="751808"/>
                  </a:lnTo>
                  <a:lnTo>
                    <a:pt x="1173346" y="751808"/>
                  </a:lnTo>
                  <a:lnTo>
                    <a:pt x="1174871" y="759428"/>
                  </a:lnTo>
                  <a:lnTo>
                    <a:pt x="1176394" y="759428"/>
                  </a:lnTo>
                  <a:lnTo>
                    <a:pt x="1176394" y="764001"/>
                  </a:lnTo>
                  <a:lnTo>
                    <a:pt x="1177919" y="764001"/>
                  </a:lnTo>
                  <a:lnTo>
                    <a:pt x="1177919" y="766985"/>
                  </a:lnTo>
                  <a:lnTo>
                    <a:pt x="1179445" y="766985"/>
                  </a:lnTo>
                  <a:lnTo>
                    <a:pt x="1179445" y="771557"/>
                  </a:lnTo>
                  <a:lnTo>
                    <a:pt x="1180967" y="771557"/>
                  </a:lnTo>
                  <a:lnTo>
                    <a:pt x="1180967" y="774605"/>
                  </a:lnTo>
                  <a:lnTo>
                    <a:pt x="1182493" y="774605"/>
                  </a:lnTo>
                  <a:lnTo>
                    <a:pt x="1184015" y="783749"/>
                  </a:lnTo>
                  <a:lnTo>
                    <a:pt x="1185541" y="783749"/>
                  </a:lnTo>
                  <a:lnTo>
                    <a:pt x="1185541" y="786797"/>
                  </a:lnTo>
                  <a:lnTo>
                    <a:pt x="1187063" y="786797"/>
                  </a:lnTo>
                  <a:lnTo>
                    <a:pt x="1187063" y="791305"/>
                  </a:lnTo>
                  <a:lnTo>
                    <a:pt x="1188588" y="791305"/>
                  </a:lnTo>
                  <a:lnTo>
                    <a:pt x="1188588" y="794353"/>
                  </a:lnTo>
                  <a:lnTo>
                    <a:pt x="1190111" y="794353"/>
                  </a:lnTo>
                  <a:lnTo>
                    <a:pt x="1191636" y="801974"/>
                  </a:lnTo>
                  <a:lnTo>
                    <a:pt x="1193159" y="801974"/>
                  </a:lnTo>
                  <a:lnTo>
                    <a:pt x="1193159" y="806545"/>
                  </a:lnTo>
                  <a:lnTo>
                    <a:pt x="1194684" y="806545"/>
                  </a:lnTo>
                  <a:lnTo>
                    <a:pt x="1194684" y="809593"/>
                  </a:lnTo>
                  <a:lnTo>
                    <a:pt x="1196145" y="809593"/>
                  </a:lnTo>
                  <a:cubicBezTo>
                    <a:pt x="1196653" y="812641"/>
                    <a:pt x="1197158" y="815625"/>
                    <a:pt x="1197667" y="818674"/>
                  </a:cubicBezTo>
                  <a:lnTo>
                    <a:pt x="1199192" y="818674"/>
                  </a:lnTo>
                  <a:lnTo>
                    <a:pt x="1200715" y="826294"/>
                  </a:lnTo>
                  <a:lnTo>
                    <a:pt x="1202240" y="826294"/>
                  </a:lnTo>
                  <a:lnTo>
                    <a:pt x="1202240" y="829342"/>
                  </a:lnTo>
                  <a:lnTo>
                    <a:pt x="1203763" y="829342"/>
                  </a:lnTo>
                  <a:lnTo>
                    <a:pt x="1203763" y="833913"/>
                  </a:lnTo>
                  <a:lnTo>
                    <a:pt x="1205288" y="833913"/>
                  </a:lnTo>
                  <a:lnTo>
                    <a:pt x="1205288" y="836899"/>
                  </a:lnTo>
                  <a:lnTo>
                    <a:pt x="1206811" y="836899"/>
                  </a:lnTo>
                  <a:lnTo>
                    <a:pt x="1208336" y="844518"/>
                  </a:lnTo>
                  <a:lnTo>
                    <a:pt x="1209858" y="844518"/>
                  </a:lnTo>
                  <a:lnTo>
                    <a:pt x="1209858" y="849090"/>
                  </a:lnTo>
                  <a:lnTo>
                    <a:pt x="1211384" y="849090"/>
                  </a:lnTo>
                  <a:lnTo>
                    <a:pt x="1211384" y="852138"/>
                  </a:lnTo>
                  <a:lnTo>
                    <a:pt x="1212906" y="852138"/>
                  </a:lnTo>
                  <a:cubicBezTo>
                    <a:pt x="1213415" y="855187"/>
                    <a:pt x="1213923" y="858234"/>
                    <a:pt x="1214432" y="861219"/>
                  </a:cubicBezTo>
                  <a:lnTo>
                    <a:pt x="1215957" y="861219"/>
                  </a:lnTo>
                  <a:lnTo>
                    <a:pt x="1215957" y="864267"/>
                  </a:lnTo>
                  <a:lnTo>
                    <a:pt x="1217480" y="864267"/>
                  </a:lnTo>
                  <a:lnTo>
                    <a:pt x="1217480" y="868838"/>
                  </a:lnTo>
                  <a:lnTo>
                    <a:pt x="1219005" y="868838"/>
                  </a:lnTo>
                  <a:lnTo>
                    <a:pt x="1219005" y="871887"/>
                  </a:lnTo>
                  <a:lnTo>
                    <a:pt x="1220528" y="871887"/>
                  </a:lnTo>
                  <a:lnTo>
                    <a:pt x="1220528" y="876459"/>
                  </a:lnTo>
                  <a:lnTo>
                    <a:pt x="1222053" y="876459"/>
                  </a:lnTo>
                  <a:lnTo>
                    <a:pt x="1222053" y="879507"/>
                  </a:lnTo>
                  <a:lnTo>
                    <a:pt x="1223575" y="879507"/>
                  </a:lnTo>
                  <a:lnTo>
                    <a:pt x="1223575" y="884015"/>
                  </a:lnTo>
                  <a:lnTo>
                    <a:pt x="1225101" y="884015"/>
                  </a:lnTo>
                  <a:lnTo>
                    <a:pt x="1225101" y="887063"/>
                  </a:lnTo>
                  <a:lnTo>
                    <a:pt x="1226623" y="887063"/>
                  </a:lnTo>
                  <a:lnTo>
                    <a:pt x="1226623" y="891636"/>
                  </a:lnTo>
                  <a:lnTo>
                    <a:pt x="1228149" y="891636"/>
                  </a:lnTo>
                  <a:lnTo>
                    <a:pt x="1228149" y="894683"/>
                  </a:lnTo>
                  <a:lnTo>
                    <a:pt x="1229671" y="894683"/>
                  </a:lnTo>
                  <a:lnTo>
                    <a:pt x="1231197" y="903827"/>
                  </a:lnTo>
                  <a:lnTo>
                    <a:pt x="1232657" y="903827"/>
                  </a:lnTo>
                  <a:lnTo>
                    <a:pt x="1232657" y="906812"/>
                  </a:lnTo>
                  <a:lnTo>
                    <a:pt x="1234179" y="906812"/>
                  </a:lnTo>
                  <a:lnTo>
                    <a:pt x="1234179" y="911384"/>
                  </a:lnTo>
                  <a:lnTo>
                    <a:pt x="1235705" y="911384"/>
                  </a:lnTo>
                  <a:lnTo>
                    <a:pt x="1235705" y="914432"/>
                  </a:lnTo>
                  <a:lnTo>
                    <a:pt x="1237227" y="914432"/>
                  </a:lnTo>
                  <a:lnTo>
                    <a:pt x="1238753" y="922052"/>
                  </a:lnTo>
                  <a:lnTo>
                    <a:pt x="1240275" y="922052"/>
                  </a:lnTo>
                  <a:lnTo>
                    <a:pt x="1240275" y="926624"/>
                  </a:lnTo>
                  <a:lnTo>
                    <a:pt x="1241801" y="926624"/>
                  </a:lnTo>
                  <a:lnTo>
                    <a:pt x="1241801" y="929608"/>
                  </a:lnTo>
                  <a:lnTo>
                    <a:pt x="1243323" y="929608"/>
                  </a:lnTo>
                  <a:lnTo>
                    <a:pt x="1244849" y="938752"/>
                  </a:lnTo>
                  <a:lnTo>
                    <a:pt x="1246371" y="938752"/>
                  </a:lnTo>
                  <a:cubicBezTo>
                    <a:pt x="1247896" y="943325"/>
                    <a:pt x="1249419" y="947896"/>
                    <a:pt x="1250944" y="952405"/>
                  </a:cubicBezTo>
                  <a:close/>
                  <a:moveTo>
                    <a:pt x="526728" y="230537"/>
                  </a:moveTo>
                  <a:cubicBezTo>
                    <a:pt x="523234" y="233458"/>
                    <a:pt x="516884" y="230474"/>
                    <a:pt x="511551" y="232061"/>
                  </a:cubicBezTo>
                  <a:cubicBezTo>
                    <a:pt x="500373" y="234600"/>
                    <a:pt x="489199" y="237077"/>
                    <a:pt x="478086" y="239617"/>
                  </a:cubicBezTo>
                  <a:lnTo>
                    <a:pt x="478086" y="241141"/>
                  </a:lnTo>
                  <a:lnTo>
                    <a:pt x="464369" y="244189"/>
                  </a:lnTo>
                  <a:lnTo>
                    <a:pt x="464369" y="245713"/>
                  </a:lnTo>
                  <a:lnTo>
                    <a:pt x="461321" y="245713"/>
                  </a:lnTo>
                  <a:lnTo>
                    <a:pt x="461321" y="247238"/>
                  </a:lnTo>
                  <a:lnTo>
                    <a:pt x="456751" y="247238"/>
                  </a:lnTo>
                  <a:lnTo>
                    <a:pt x="456751" y="248762"/>
                  </a:lnTo>
                  <a:lnTo>
                    <a:pt x="447607" y="251809"/>
                  </a:lnTo>
                  <a:lnTo>
                    <a:pt x="447607" y="253333"/>
                  </a:lnTo>
                  <a:lnTo>
                    <a:pt x="444556" y="253333"/>
                  </a:lnTo>
                  <a:lnTo>
                    <a:pt x="444556" y="254857"/>
                  </a:lnTo>
                  <a:lnTo>
                    <a:pt x="441508" y="254857"/>
                  </a:lnTo>
                  <a:lnTo>
                    <a:pt x="441508" y="256381"/>
                  </a:lnTo>
                  <a:cubicBezTo>
                    <a:pt x="438526" y="257397"/>
                    <a:pt x="435478" y="258413"/>
                    <a:pt x="432430" y="259366"/>
                  </a:cubicBezTo>
                  <a:lnTo>
                    <a:pt x="430904" y="262413"/>
                  </a:lnTo>
                  <a:lnTo>
                    <a:pt x="424809" y="263938"/>
                  </a:lnTo>
                  <a:lnTo>
                    <a:pt x="423286" y="266986"/>
                  </a:lnTo>
                  <a:lnTo>
                    <a:pt x="420238" y="266986"/>
                  </a:lnTo>
                  <a:lnTo>
                    <a:pt x="417191" y="271558"/>
                  </a:lnTo>
                  <a:lnTo>
                    <a:pt x="414143" y="271558"/>
                  </a:lnTo>
                  <a:lnTo>
                    <a:pt x="411095" y="276130"/>
                  </a:lnTo>
                  <a:lnTo>
                    <a:pt x="408044" y="276130"/>
                  </a:lnTo>
                  <a:cubicBezTo>
                    <a:pt x="406521" y="278162"/>
                    <a:pt x="405061" y="280194"/>
                    <a:pt x="403536" y="282225"/>
                  </a:cubicBezTo>
                  <a:lnTo>
                    <a:pt x="400488" y="282225"/>
                  </a:lnTo>
                  <a:cubicBezTo>
                    <a:pt x="396426" y="286734"/>
                    <a:pt x="392361" y="291306"/>
                    <a:pt x="388296" y="295878"/>
                  </a:cubicBezTo>
                  <a:lnTo>
                    <a:pt x="380678" y="301975"/>
                  </a:lnTo>
                  <a:lnTo>
                    <a:pt x="380678" y="305022"/>
                  </a:lnTo>
                  <a:cubicBezTo>
                    <a:pt x="378136" y="306991"/>
                    <a:pt x="375596" y="309023"/>
                    <a:pt x="373057" y="311055"/>
                  </a:cubicBezTo>
                  <a:lnTo>
                    <a:pt x="373057" y="314103"/>
                  </a:lnTo>
                  <a:lnTo>
                    <a:pt x="368483" y="317150"/>
                  </a:lnTo>
                  <a:lnTo>
                    <a:pt x="368483" y="320199"/>
                  </a:lnTo>
                  <a:cubicBezTo>
                    <a:pt x="367470" y="320707"/>
                    <a:pt x="366453" y="321215"/>
                    <a:pt x="365501" y="321723"/>
                  </a:cubicBezTo>
                  <a:lnTo>
                    <a:pt x="365501" y="324771"/>
                  </a:lnTo>
                  <a:lnTo>
                    <a:pt x="362453" y="326295"/>
                  </a:lnTo>
                  <a:cubicBezTo>
                    <a:pt x="361944" y="328326"/>
                    <a:pt x="361436" y="330295"/>
                    <a:pt x="360927" y="332327"/>
                  </a:cubicBezTo>
                  <a:lnTo>
                    <a:pt x="357879" y="333851"/>
                  </a:lnTo>
                  <a:lnTo>
                    <a:pt x="354832" y="342995"/>
                  </a:lnTo>
                  <a:lnTo>
                    <a:pt x="353309" y="342995"/>
                  </a:lnTo>
                  <a:lnTo>
                    <a:pt x="353309" y="346043"/>
                  </a:lnTo>
                  <a:lnTo>
                    <a:pt x="351784" y="346043"/>
                  </a:lnTo>
                  <a:lnTo>
                    <a:pt x="351784" y="349091"/>
                  </a:lnTo>
                  <a:lnTo>
                    <a:pt x="350261" y="349091"/>
                  </a:lnTo>
                  <a:cubicBezTo>
                    <a:pt x="349244" y="352075"/>
                    <a:pt x="348227" y="355124"/>
                    <a:pt x="347213" y="358172"/>
                  </a:cubicBezTo>
                  <a:lnTo>
                    <a:pt x="345688" y="358172"/>
                  </a:lnTo>
                  <a:lnTo>
                    <a:pt x="345688" y="362744"/>
                  </a:lnTo>
                  <a:lnTo>
                    <a:pt x="344166" y="362744"/>
                  </a:lnTo>
                  <a:lnTo>
                    <a:pt x="344166" y="365792"/>
                  </a:lnTo>
                  <a:lnTo>
                    <a:pt x="342640" y="365792"/>
                  </a:lnTo>
                  <a:lnTo>
                    <a:pt x="342640" y="370363"/>
                  </a:lnTo>
                  <a:lnTo>
                    <a:pt x="341118" y="370363"/>
                  </a:lnTo>
                  <a:lnTo>
                    <a:pt x="341118" y="374872"/>
                  </a:lnTo>
                  <a:lnTo>
                    <a:pt x="339592" y="374872"/>
                  </a:lnTo>
                  <a:lnTo>
                    <a:pt x="339592" y="379444"/>
                  </a:lnTo>
                  <a:lnTo>
                    <a:pt x="338070" y="379444"/>
                  </a:lnTo>
                  <a:lnTo>
                    <a:pt x="336544" y="390113"/>
                  </a:lnTo>
                  <a:lnTo>
                    <a:pt x="335019" y="390113"/>
                  </a:lnTo>
                  <a:lnTo>
                    <a:pt x="335019" y="397732"/>
                  </a:lnTo>
                  <a:lnTo>
                    <a:pt x="333496" y="397732"/>
                  </a:lnTo>
                  <a:lnTo>
                    <a:pt x="333496" y="405288"/>
                  </a:lnTo>
                  <a:lnTo>
                    <a:pt x="331971" y="405288"/>
                  </a:lnTo>
                  <a:lnTo>
                    <a:pt x="331971" y="415957"/>
                  </a:lnTo>
                  <a:lnTo>
                    <a:pt x="330449" y="415957"/>
                  </a:lnTo>
                  <a:lnTo>
                    <a:pt x="330449" y="435705"/>
                  </a:lnTo>
                  <a:lnTo>
                    <a:pt x="328988" y="435705"/>
                  </a:lnTo>
                  <a:cubicBezTo>
                    <a:pt x="329432" y="446818"/>
                    <a:pt x="330005" y="457994"/>
                    <a:pt x="330449" y="469106"/>
                  </a:cubicBezTo>
                  <a:lnTo>
                    <a:pt x="331971" y="469106"/>
                  </a:lnTo>
                  <a:lnTo>
                    <a:pt x="331971" y="478251"/>
                  </a:lnTo>
                  <a:cubicBezTo>
                    <a:pt x="336544" y="494443"/>
                    <a:pt x="341118" y="510699"/>
                    <a:pt x="345688" y="526891"/>
                  </a:cubicBezTo>
                  <a:lnTo>
                    <a:pt x="347213" y="526891"/>
                  </a:lnTo>
                  <a:lnTo>
                    <a:pt x="347213" y="529939"/>
                  </a:lnTo>
                  <a:lnTo>
                    <a:pt x="348736" y="529939"/>
                  </a:lnTo>
                  <a:lnTo>
                    <a:pt x="348736" y="534512"/>
                  </a:lnTo>
                  <a:lnTo>
                    <a:pt x="350261" y="534512"/>
                  </a:lnTo>
                  <a:lnTo>
                    <a:pt x="350261" y="537496"/>
                  </a:lnTo>
                  <a:lnTo>
                    <a:pt x="351784" y="537496"/>
                  </a:lnTo>
                  <a:lnTo>
                    <a:pt x="351784" y="542068"/>
                  </a:lnTo>
                  <a:lnTo>
                    <a:pt x="353309" y="542068"/>
                  </a:lnTo>
                  <a:lnTo>
                    <a:pt x="354832" y="548163"/>
                  </a:lnTo>
                  <a:lnTo>
                    <a:pt x="356357" y="548163"/>
                  </a:lnTo>
                  <a:lnTo>
                    <a:pt x="356357" y="552736"/>
                  </a:lnTo>
                  <a:lnTo>
                    <a:pt x="357879" y="552736"/>
                  </a:lnTo>
                  <a:lnTo>
                    <a:pt x="357879" y="555784"/>
                  </a:lnTo>
                  <a:lnTo>
                    <a:pt x="359405" y="555784"/>
                  </a:lnTo>
                  <a:cubicBezTo>
                    <a:pt x="359913" y="557816"/>
                    <a:pt x="360419" y="559784"/>
                    <a:pt x="360927" y="561816"/>
                  </a:cubicBezTo>
                  <a:lnTo>
                    <a:pt x="362453" y="561816"/>
                  </a:lnTo>
                  <a:lnTo>
                    <a:pt x="362453" y="566388"/>
                  </a:lnTo>
                  <a:lnTo>
                    <a:pt x="363975" y="566388"/>
                  </a:lnTo>
                  <a:lnTo>
                    <a:pt x="367023" y="575532"/>
                  </a:lnTo>
                  <a:lnTo>
                    <a:pt x="368483" y="575532"/>
                  </a:lnTo>
                  <a:cubicBezTo>
                    <a:pt x="369500" y="578580"/>
                    <a:pt x="370517" y="581628"/>
                    <a:pt x="371531" y="584613"/>
                  </a:cubicBezTo>
                  <a:lnTo>
                    <a:pt x="373057" y="584613"/>
                  </a:lnTo>
                  <a:lnTo>
                    <a:pt x="374582" y="590709"/>
                  </a:lnTo>
                  <a:lnTo>
                    <a:pt x="376105" y="590709"/>
                  </a:lnTo>
                  <a:lnTo>
                    <a:pt x="376105" y="595281"/>
                  </a:lnTo>
                  <a:lnTo>
                    <a:pt x="377630" y="595281"/>
                  </a:lnTo>
                  <a:lnTo>
                    <a:pt x="380678" y="604425"/>
                  </a:lnTo>
                  <a:lnTo>
                    <a:pt x="382200" y="604425"/>
                  </a:lnTo>
                  <a:lnTo>
                    <a:pt x="382200" y="607409"/>
                  </a:lnTo>
                  <a:lnTo>
                    <a:pt x="383726" y="607409"/>
                  </a:lnTo>
                  <a:lnTo>
                    <a:pt x="383726" y="610457"/>
                  </a:lnTo>
                  <a:lnTo>
                    <a:pt x="385248" y="610457"/>
                  </a:lnTo>
                  <a:lnTo>
                    <a:pt x="386774" y="618077"/>
                  </a:lnTo>
                  <a:lnTo>
                    <a:pt x="388296" y="618077"/>
                  </a:lnTo>
                  <a:lnTo>
                    <a:pt x="389822" y="624174"/>
                  </a:lnTo>
                  <a:lnTo>
                    <a:pt x="391344" y="624174"/>
                  </a:lnTo>
                  <a:lnTo>
                    <a:pt x="391344" y="628682"/>
                  </a:lnTo>
                  <a:lnTo>
                    <a:pt x="392870" y="628682"/>
                  </a:lnTo>
                  <a:lnTo>
                    <a:pt x="394392" y="634778"/>
                  </a:lnTo>
                  <a:lnTo>
                    <a:pt x="395917" y="634778"/>
                  </a:lnTo>
                  <a:lnTo>
                    <a:pt x="395917" y="639350"/>
                  </a:lnTo>
                  <a:lnTo>
                    <a:pt x="397440" y="639350"/>
                  </a:lnTo>
                  <a:lnTo>
                    <a:pt x="397440" y="642398"/>
                  </a:lnTo>
                  <a:lnTo>
                    <a:pt x="398965" y="642398"/>
                  </a:lnTo>
                  <a:lnTo>
                    <a:pt x="400488" y="651542"/>
                  </a:lnTo>
                  <a:lnTo>
                    <a:pt x="402013" y="651542"/>
                  </a:lnTo>
                  <a:lnTo>
                    <a:pt x="402013" y="656051"/>
                  </a:lnTo>
                  <a:lnTo>
                    <a:pt x="403536" y="656051"/>
                  </a:lnTo>
                  <a:cubicBezTo>
                    <a:pt x="404491" y="661130"/>
                    <a:pt x="405504" y="666211"/>
                    <a:pt x="406521" y="671290"/>
                  </a:cubicBezTo>
                  <a:lnTo>
                    <a:pt x="408044" y="671290"/>
                  </a:lnTo>
                  <a:cubicBezTo>
                    <a:pt x="411411" y="674148"/>
                    <a:pt x="421953" y="672814"/>
                    <a:pt x="427857" y="672814"/>
                  </a:cubicBezTo>
                  <a:lnTo>
                    <a:pt x="678874" y="672814"/>
                  </a:lnTo>
                  <a:cubicBezTo>
                    <a:pt x="679128" y="672116"/>
                    <a:pt x="679699" y="671544"/>
                    <a:pt x="680396" y="671290"/>
                  </a:cubicBezTo>
                  <a:cubicBezTo>
                    <a:pt x="681159" y="662718"/>
                    <a:pt x="683698" y="654400"/>
                    <a:pt x="688017" y="646970"/>
                  </a:cubicBezTo>
                  <a:lnTo>
                    <a:pt x="689540" y="637825"/>
                  </a:lnTo>
                  <a:lnTo>
                    <a:pt x="691065" y="637825"/>
                  </a:lnTo>
                  <a:lnTo>
                    <a:pt x="691065" y="634778"/>
                  </a:lnTo>
                  <a:lnTo>
                    <a:pt x="692588" y="634778"/>
                  </a:lnTo>
                  <a:lnTo>
                    <a:pt x="692588" y="630206"/>
                  </a:lnTo>
                  <a:lnTo>
                    <a:pt x="694113" y="630206"/>
                  </a:lnTo>
                  <a:lnTo>
                    <a:pt x="694113" y="627221"/>
                  </a:lnTo>
                  <a:lnTo>
                    <a:pt x="695636" y="627221"/>
                  </a:lnTo>
                  <a:lnTo>
                    <a:pt x="695636" y="624174"/>
                  </a:lnTo>
                  <a:lnTo>
                    <a:pt x="697161" y="624174"/>
                  </a:lnTo>
                  <a:lnTo>
                    <a:pt x="697161" y="621126"/>
                  </a:lnTo>
                  <a:lnTo>
                    <a:pt x="698683" y="621126"/>
                  </a:lnTo>
                  <a:lnTo>
                    <a:pt x="698683" y="616553"/>
                  </a:lnTo>
                  <a:lnTo>
                    <a:pt x="700209" y="616553"/>
                  </a:lnTo>
                  <a:lnTo>
                    <a:pt x="703257" y="607409"/>
                  </a:lnTo>
                  <a:lnTo>
                    <a:pt x="704782" y="607409"/>
                  </a:lnTo>
                  <a:lnTo>
                    <a:pt x="704782" y="604425"/>
                  </a:lnTo>
                  <a:lnTo>
                    <a:pt x="706243" y="604425"/>
                  </a:lnTo>
                  <a:lnTo>
                    <a:pt x="706243" y="599853"/>
                  </a:lnTo>
                  <a:lnTo>
                    <a:pt x="707765" y="599853"/>
                  </a:lnTo>
                  <a:lnTo>
                    <a:pt x="709291" y="593757"/>
                  </a:lnTo>
                  <a:lnTo>
                    <a:pt x="710813" y="593757"/>
                  </a:lnTo>
                  <a:lnTo>
                    <a:pt x="710813" y="590709"/>
                  </a:lnTo>
                  <a:lnTo>
                    <a:pt x="712338" y="590709"/>
                  </a:lnTo>
                  <a:lnTo>
                    <a:pt x="712338" y="587661"/>
                  </a:lnTo>
                  <a:lnTo>
                    <a:pt x="713861" y="587661"/>
                  </a:lnTo>
                  <a:lnTo>
                    <a:pt x="713861" y="584613"/>
                  </a:lnTo>
                  <a:lnTo>
                    <a:pt x="715386" y="584613"/>
                  </a:lnTo>
                  <a:cubicBezTo>
                    <a:pt x="716400" y="581628"/>
                    <a:pt x="717417" y="578580"/>
                    <a:pt x="718434" y="575532"/>
                  </a:cubicBezTo>
                  <a:lnTo>
                    <a:pt x="719957" y="575532"/>
                  </a:lnTo>
                  <a:lnTo>
                    <a:pt x="724530" y="561816"/>
                  </a:lnTo>
                  <a:lnTo>
                    <a:pt x="726052" y="561816"/>
                  </a:lnTo>
                  <a:cubicBezTo>
                    <a:pt x="726561" y="559784"/>
                    <a:pt x="727069" y="557816"/>
                    <a:pt x="727578" y="555784"/>
                  </a:cubicBezTo>
                  <a:lnTo>
                    <a:pt x="729100" y="555784"/>
                  </a:lnTo>
                  <a:lnTo>
                    <a:pt x="729100" y="551212"/>
                  </a:lnTo>
                  <a:lnTo>
                    <a:pt x="730626" y="551212"/>
                  </a:lnTo>
                  <a:lnTo>
                    <a:pt x="732148" y="545116"/>
                  </a:lnTo>
                  <a:lnTo>
                    <a:pt x="733674" y="545116"/>
                  </a:lnTo>
                  <a:lnTo>
                    <a:pt x="733674" y="540544"/>
                  </a:lnTo>
                  <a:lnTo>
                    <a:pt x="735196" y="540544"/>
                  </a:lnTo>
                  <a:lnTo>
                    <a:pt x="735196" y="537496"/>
                  </a:lnTo>
                  <a:lnTo>
                    <a:pt x="736721" y="537496"/>
                  </a:lnTo>
                  <a:cubicBezTo>
                    <a:pt x="741800" y="522319"/>
                    <a:pt x="746817" y="507143"/>
                    <a:pt x="751899" y="491903"/>
                  </a:cubicBezTo>
                  <a:lnTo>
                    <a:pt x="751899" y="484346"/>
                  </a:lnTo>
                  <a:cubicBezTo>
                    <a:pt x="763073" y="448151"/>
                    <a:pt x="754947" y="394748"/>
                    <a:pt x="742817" y="367316"/>
                  </a:cubicBezTo>
                  <a:lnTo>
                    <a:pt x="742817" y="362744"/>
                  </a:lnTo>
                  <a:lnTo>
                    <a:pt x="741295" y="362744"/>
                  </a:lnTo>
                  <a:lnTo>
                    <a:pt x="741295" y="359696"/>
                  </a:lnTo>
                  <a:lnTo>
                    <a:pt x="739769" y="359696"/>
                  </a:lnTo>
                  <a:lnTo>
                    <a:pt x="739769" y="355124"/>
                  </a:lnTo>
                  <a:lnTo>
                    <a:pt x="738244" y="355124"/>
                  </a:lnTo>
                  <a:cubicBezTo>
                    <a:pt x="737230" y="352075"/>
                    <a:pt x="736213" y="349091"/>
                    <a:pt x="735196" y="346043"/>
                  </a:cubicBezTo>
                  <a:lnTo>
                    <a:pt x="733674" y="346043"/>
                  </a:lnTo>
                  <a:lnTo>
                    <a:pt x="733674" y="342995"/>
                  </a:lnTo>
                  <a:lnTo>
                    <a:pt x="732148" y="342995"/>
                  </a:lnTo>
                  <a:lnTo>
                    <a:pt x="730626" y="336900"/>
                  </a:lnTo>
                  <a:lnTo>
                    <a:pt x="727578" y="335376"/>
                  </a:lnTo>
                  <a:lnTo>
                    <a:pt x="726052" y="329279"/>
                  </a:lnTo>
                  <a:cubicBezTo>
                    <a:pt x="725038" y="328771"/>
                    <a:pt x="724021" y="328326"/>
                    <a:pt x="723004" y="327819"/>
                  </a:cubicBezTo>
                  <a:lnTo>
                    <a:pt x="723004" y="324771"/>
                  </a:lnTo>
                  <a:lnTo>
                    <a:pt x="721482" y="324771"/>
                  </a:lnTo>
                  <a:lnTo>
                    <a:pt x="719957" y="320199"/>
                  </a:lnTo>
                  <a:lnTo>
                    <a:pt x="716909" y="318675"/>
                  </a:lnTo>
                  <a:lnTo>
                    <a:pt x="716909" y="315626"/>
                  </a:lnTo>
                  <a:lnTo>
                    <a:pt x="713861" y="314103"/>
                  </a:lnTo>
                  <a:lnTo>
                    <a:pt x="712338" y="309531"/>
                  </a:lnTo>
                  <a:cubicBezTo>
                    <a:pt x="709796" y="307499"/>
                    <a:pt x="707257" y="305530"/>
                    <a:pt x="704782" y="303499"/>
                  </a:cubicBezTo>
                  <a:lnTo>
                    <a:pt x="704782" y="300451"/>
                  </a:lnTo>
                  <a:lnTo>
                    <a:pt x="698683" y="295878"/>
                  </a:lnTo>
                  <a:lnTo>
                    <a:pt x="688017" y="283687"/>
                  </a:lnTo>
                  <a:lnTo>
                    <a:pt x="684970" y="283687"/>
                  </a:lnTo>
                  <a:cubicBezTo>
                    <a:pt x="682936" y="281210"/>
                    <a:pt x="680905" y="278670"/>
                    <a:pt x="678874" y="276130"/>
                  </a:cubicBezTo>
                  <a:lnTo>
                    <a:pt x="675826" y="276130"/>
                  </a:lnTo>
                  <a:lnTo>
                    <a:pt x="672778" y="271558"/>
                  </a:lnTo>
                  <a:lnTo>
                    <a:pt x="669730" y="271558"/>
                  </a:lnTo>
                  <a:lnTo>
                    <a:pt x="668205" y="268510"/>
                  </a:lnTo>
                  <a:lnTo>
                    <a:pt x="665219" y="268510"/>
                  </a:lnTo>
                  <a:lnTo>
                    <a:pt x="663696" y="265462"/>
                  </a:lnTo>
                  <a:lnTo>
                    <a:pt x="660649" y="265462"/>
                  </a:lnTo>
                  <a:lnTo>
                    <a:pt x="659123" y="262413"/>
                  </a:lnTo>
                  <a:lnTo>
                    <a:pt x="654553" y="260890"/>
                  </a:lnTo>
                  <a:lnTo>
                    <a:pt x="654553" y="259366"/>
                  </a:lnTo>
                  <a:cubicBezTo>
                    <a:pt x="651505" y="258413"/>
                    <a:pt x="648457" y="257397"/>
                    <a:pt x="645409" y="256381"/>
                  </a:cubicBezTo>
                  <a:lnTo>
                    <a:pt x="645409" y="254857"/>
                  </a:lnTo>
                  <a:lnTo>
                    <a:pt x="642361" y="254857"/>
                  </a:lnTo>
                  <a:lnTo>
                    <a:pt x="642361" y="253333"/>
                  </a:lnTo>
                  <a:lnTo>
                    <a:pt x="639313" y="253333"/>
                  </a:lnTo>
                  <a:lnTo>
                    <a:pt x="639313" y="251809"/>
                  </a:lnTo>
                  <a:lnTo>
                    <a:pt x="630170" y="248762"/>
                  </a:lnTo>
                  <a:lnTo>
                    <a:pt x="630170" y="247238"/>
                  </a:lnTo>
                  <a:lnTo>
                    <a:pt x="625658" y="247238"/>
                  </a:lnTo>
                  <a:lnTo>
                    <a:pt x="625658" y="245713"/>
                  </a:lnTo>
                  <a:lnTo>
                    <a:pt x="622611" y="245713"/>
                  </a:lnTo>
                  <a:lnTo>
                    <a:pt x="622611" y="244189"/>
                  </a:lnTo>
                  <a:lnTo>
                    <a:pt x="618040" y="244189"/>
                  </a:lnTo>
                  <a:lnTo>
                    <a:pt x="618040" y="242665"/>
                  </a:lnTo>
                  <a:lnTo>
                    <a:pt x="613467" y="242665"/>
                  </a:lnTo>
                  <a:lnTo>
                    <a:pt x="613467" y="241141"/>
                  </a:lnTo>
                  <a:lnTo>
                    <a:pt x="608897" y="241141"/>
                  </a:lnTo>
                  <a:lnTo>
                    <a:pt x="608897" y="239617"/>
                  </a:lnTo>
                  <a:lnTo>
                    <a:pt x="604323" y="239617"/>
                  </a:lnTo>
                  <a:lnTo>
                    <a:pt x="604323" y="238093"/>
                  </a:lnTo>
                  <a:lnTo>
                    <a:pt x="598228" y="238093"/>
                  </a:lnTo>
                  <a:lnTo>
                    <a:pt x="598228" y="236633"/>
                  </a:lnTo>
                  <a:lnTo>
                    <a:pt x="592194" y="236633"/>
                  </a:lnTo>
                  <a:lnTo>
                    <a:pt x="592194" y="235109"/>
                  </a:lnTo>
                  <a:lnTo>
                    <a:pt x="584576" y="235109"/>
                  </a:lnTo>
                  <a:lnTo>
                    <a:pt x="584576" y="233585"/>
                  </a:lnTo>
                  <a:lnTo>
                    <a:pt x="575432" y="233585"/>
                  </a:lnTo>
                  <a:lnTo>
                    <a:pt x="575432" y="232061"/>
                  </a:lnTo>
                  <a:close/>
                  <a:moveTo>
                    <a:pt x="674300" y="738156"/>
                  </a:moveTo>
                  <a:lnTo>
                    <a:pt x="412617" y="738156"/>
                  </a:lnTo>
                  <a:cubicBezTo>
                    <a:pt x="410078" y="745077"/>
                    <a:pt x="411095" y="757651"/>
                    <a:pt x="411095" y="766985"/>
                  </a:cubicBezTo>
                  <a:lnTo>
                    <a:pt x="411095" y="823246"/>
                  </a:lnTo>
                  <a:lnTo>
                    <a:pt x="412617" y="823246"/>
                  </a:lnTo>
                  <a:lnTo>
                    <a:pt x="412617" y="833913"/>
                  </a:lnTo>
                  <a:lnTo>
                    <a:pt x="414143" y="833913"/>
                  </a:lnTo>
                  <a:cubicBezTo>
                    <a:pt x="414648" y="836390"/>
                    <a:pt x="415157" y="838930"/>
                    <a:pt x="415665" y="841470"/>
                  </a:cubicBezTo>
                  <a:lnTo>
                    <a:pt x="423286" y="847566"/>
                  </a:lnTo>
                  <a:lnTo>
                    <a:pt x="423286" y="849090"/>
                  </a:lnTo>
                  <a:lnTo>
                    <a:pt x="429382" y="850614"/>
                  </a:lnTo>
                  <a:lnTo>
                    <a:pt x="429382" y="852138"/>
                  </a:lnTo>
                  <a:cubicBezTo>
                    <a:pt x="441319" y="856647"/>
                    <a:pt x="468877" y="853663"/>
                    <a:pt x="484120" y="853663"/>
                  </a:cubicBezTo>
                  <a:lnTo>
                    <a:pt x="607371" y="853663"/>
                  </a:lnTo>
                  <a:cubicBezTo>
                    <a:pt x="632201" y="853663"/>
                    <a:pt x="666047" y="858044"/>
                    <a:pt x="671253" y="838422"/>
                  </a:cubicBezTo>
                  <a:cubicBezTo>
                    <a:pt x="675953" y="833660"/>
                    <a:pt x="674300" y="820325"/>
                    <a:pt x="674300" y="811117"/>
                  </a:cubicBezTo>
                  <a:lnTo>
                    <a:pt x="674300" y="738156"/>
                  </a:lnTo>
                  <a:close/>
                </a:path>
              </a:pathLst>
            </a:custGeom>
            <a:solidFill>
              <a:srgbClr val="0082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POSans R" panose="00020600040101010101" pitchFamily="18" charset="-122"/>
              </a:endParaRPr>
            </a:p>
          </p:txBody>
        </p:sp>
        <p:sp>
          <p:nvSpPr>
            <p:cNvPr id="148" name="文本框 108"/>
            <p:cNvSpPr txBox="1"/>
            <p:nvPr>
              <p:custDataLst>
                <p:tags r:id="rId26"/>
              </p:custDataLst>
            </p:nvPr>
          </p:nvSpPr>
          <p:spPr>
            <a:xfrm>
              <a:off x="1760" y="5607"/>
              <a:ext cx="1211" cy="3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lvl="0" indent="0" algn="ctr" defTabSz="60896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400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0082FF"/>
                      </a:gs>
                      <a:gs pos="100000">
                        <a:srgbClr val="8254F0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AI</a:t>
              </a:r>
              <a:r>
                <a:rPr kumimoji="1" lang="zh-CN" altLang="en-US" sz="1400" b="1" i="0" u="none" strike="noStrike" kern="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0082FF"/>
                      </a:gs>
                      <a:gs pos="100000">
                        <a:srgbClr val="8254F0"/>
                      </a:gs>
                    </a:gsLst>
                    <a:lin ang="5400000" scaled="1"/>
                  </a:gra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助手</a:t>
              </a:r>
              <a:endParaRPr kumimoji="1" lang="zh-CN" altLang="en-US" sz="1400" b="1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0082FF"/>
                    </a:gs>
                    <a:gs pos="100000">
                      <a:srgbClr val="8254F0"/>
                    </a:gs>
                  </a:gsLst>
                  <a:lin ang="5400000" scaled="1"/>
                </a:gra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50" name="圆角矩形 28"/>
            <p:cNvSpPr/>
            <p:nvPr>
              <p:custDataLst>
                <p:tags r:id="rId27"/>
              </p:custDataLst>
            </p:nvPr>
          </p:nvSpPr>
          <p:spPr>
            <a:xfrm>
              <a:off x="1541" y="6463"/>
              <a:ext cx="8436" cy="891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4F81BD">
                  <a:lumMod val="20000"/>
                  <a:lumOff val="80000"/>
                </a:srgbClr>
              </a:solidFill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Overflow="overflow" horzOverflow="overflow" vert="horz" wrap="square" lIns="91440" tIns="45720" rIns="91440" bIns="45720" numCol="1" spcCol="0" rtlCol="0" fromWordArt="0" anchor="ctr" anchorCtr="1" forceAA="0" compatLnSpc="1">
              <a:noAutofit/>
            </a:bodyPr>
            <a:p>
              <a:pPr lvl="0" algn="ctr" defTabSz="609600" fontAlgn="base">
                <a:buClrTx/>
                <a:buSzTx/>
                <a:buFontTx/>
              </a:pPr>
              <a:r>
                <a:rPr lang="zh-CN" altLang="en-US" sz="1400" b="1">
                  <a:solidFill>
                    <a:srgbClr val="8064A2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视频大模型</a:t>
              </a:r>
              <a:endParaRPr lang="zh-CN" altLang="en-US" sz="1400" b="1">
                <a:solidFill>
                  <a:srgbClr val="8064A2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  <a:p>
              <a:pPr lvl="0" algn="ctr" defTabSz="609600" fontAlgn="base">
                <a:buClrTx/>
                <a:buSzTx/>
                <a:buFontTx/>
              </a:pPr>
              <a:r>
                <a:rPr lang="zh-CN" altLang="en-US" sz="1400">
                  <a:solidFill>
                    <a:srgbClr val="8064A2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视频数据</a:t>
              </a:r>
              <a:endParaRPr lang="zh-CN" altLang="en-US" sz="1400">
                <a:solidFill>
                  <a:srgbClr val="8064A2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grpSp>
          <p:nvGrpSpPr>
            <p:cNvPr id="151" name="组合 33"/>
            <p:cNvGrpSpPr/>
            <p:nvPr/>
          </p:nvGrpSpPr>
          <p:grpSpPr>
            <a:xfrm>
              <a:off x="1232" y="8703"/>
              <a:ext cx="8965" cy="1531"/>
              <a:chOff x="300272" y="5406905"/>
              <a:chExt cx="5692565" cy="972000"/>
            </a:xfrm>
          </p:grpSpPr>
          <p:sp>
            <p:nvSpPr>
              <p:cNvPr id="152" name="矩形: 圆角 50"/>
              <p:cNvSpPr/>
              <p:nvPr>
                <p:custDataLst>
                  <p:tags r:id="rId28"/>
                </p:custDataLst>
              </p:nvPr>
            </p:nvSpPr>
            <p:spPr>
              <a:xfrm>
                <a:off x="307098" y="5406905"/>
                <a:ext cx="5685739" cy="972000"/>
              </a:xfrm>
              <a:prstGeom prst="roundRect">
                <a:avLst>
                  <a:gd name="adj" fmla="val 0"/>
                </a:avLst>
              </a:prstGeom>
              <a:solidFill>
                <a:srgbClr val="E8F0F9"/>
              </a:solidFill>
              <a:ln w="0" cap="flat">
                <a:noFill/>
                <a:prstDash val="solid"/>
                <a:round/>
              </a:ln>
              <a:effectLst/>
            </p:spPr>
            <p:txBody>
              <a:bodyPr rot="0" spcFirstLastPara="1" vertOverflow="overflow" horzOverflow="overflow" vert="horz" wrap="square" lIns="45719" tIns="45719" rIns="45719" bIns="45719" numCol="1" spcCol="38100" rtlCol="0" anchor="ctr">
                <a:noAutofit/>
              </a:bodyPr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E2E32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Helvetica"/>
                </a:endParaRPr>
              </a:p>
            </p:txBody>
          </p:sp>
          <p:sp>
            <p:nvSpPr>
              <p:cNvPr id="153" name="gaoding-2"/>
              <p:cNvSpPr/>
              <p:nvPr>
                <p:custDataLst>
                  <p:tags r:id="rId29"/>
                </p:custDataLst>
              </p:nvPr>
            </p:nvSpPr>
            <p:spPr>
              <a:xfrm>
                <a:off x="300272" y="5406905"/>
                <a:ext cx="324000" cy="972000"/>
              </a:xfrm>
              <a:prstGeom prst="roundRect">
                <a:avLst>
                  <a:gd name="adj" fmla="val 0"/>
                </a:avLst>
              </a:prstGeom>
              <a:solidFill>
                <a:srgbClr val="0082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noAutofit/>
              </a:bodyPr>
              <a:p>
                <a:pPr algn="ctr" defTabSz="609600" fontAlgn="base">
                  <a:defRPr/>
                </a:pPr>
                <a:r>
                  <a:rPr lang="zh-CN" altLang="en-US" sz="1400" b="1" kern="0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OPPOSans R" panose="00020600040101010101" pitchFamily="18" charset="-122"/>
                  </a:rPr>
                  <a:t>核心价值</a:t>
                </a:r>
                <a:endParaRPr lang="zh-CN" altLang="en-US" sz="1400" b="1" kern="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OPPOSans R" panose="00020600040101010101" pitchFamily="18" charset="-122"/>
                </a:endParaRPr>
              </a:p>
            </p:txBody>
          </p:sp>
        </p:grpSp>
        <p:sp>
          <p:nvSpPr>
            <p:cNvPr id="154" name="流程图: 资料带 128"/>
            <p:cNvSpPr/>
            <p:nvPr>
              <p:custDataLst>
                <p:tags r:id="rId30"/>
              </p:custDataLst>
            </p:nvPr>
          </p:nvSpPr>
          <p:spPr>
            <a:xfrm>
              <a:off x="6144" y="8891"/>
              <a:ext cx="1124" cy="547"/>
            </a:xfrm>
            <a:prstGeom prst="flowChartPunchedTap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p>
              <a:pPr defTabSz="608965" fontAlgn="base" hangingPunct="0"/>
              <a:r>
                <a:rPr kumimoji="1" lang="zh-CN" altLang="en-US" sz="1400" b="1" kern="0" dirty="0">
                  <a:gradFill>
                    <a:gsLst>
                      <a:gs pos="0">
                        <a:srgbClr val="0082FF"/>
                      </a:gs>
                      <a:gs pos="100000">
                        <a:srgbClr val="8254F0"/>
                      </a:gs>
                    </a:gsLst>
                    <a:lin ang="5400000" scaled="1"/>
                  </a:gradFill>
                  <a:latin typeface="微软雅黑" panose="020B0503020204020204" charset="-122"/>
                  <a:ea typeface="微软雅黑" panose="020B0503020204020204" charset="-122"/>
                  <a:cs typeface="Helvetica"/>
                </a:rPr>
                <a:t>运维问答</a:t>
              </a:r>
              <a:endParaRPr kumimoji="1" lang="zh-CN" altLang="en-US" sz="1400" b="1" kern="0" dirty="0">
                <a:gradFill>
                  <a:gsLst>
                    <a:gs pos="0">
                      <a:srgbClr val="0082FF"/>
                    </a:gs>
                    <a:gs pos="100000">
                      <a:srgbClr val="8254F0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Helvetica"/>
              </a:endParaRPr>
            </a:p>
          </p:txBody>
        </p:sp>
        <p:sp>
          <p:nvSpPr>
            <p:cNvPr id="155" name="流程图: 资料带 129"/>
            <p:cNvSpPr/>
            <p:nvPr>
              <p:custDataLst>
                <p:tags r:id="rId31"/>
              </p:custDataLst>
            </p:nvPr>
          </p:nvSpPr>
          <p:spPr>
            <a:xfrm>
              <a:off x="8210" y="8891"/>
              <a:ext cx="1967" cy="547"/>
            </a:xfrm>
            <a:prstGeom prst="flowChartPunchedTap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p>
              <a:pPr defTabSz="608965" fontAlgn="base" hangingPunct="0"/>
              <a:r>
                <a:rPr kumimoji="1" lang="zh-CN" altLang="en-US" sz="1400" b="1" kern="0" dirty="0">
                  <a:gradFill>
                    <a:gsLst>
                      <a:gs pos="0">
                        <a:srgbClr val="0082FF"/>
                      </a:gs>
                      <a:gs pos="100000">
                        <a:srgbClr val="8254F0"/>
                      </a:gs>
                    </a:gsLst>
                    <a:lin ang="5400000" scaled="1"/>
                  </a:gradFill>
                  <a:latin typeface="微软雅黑" panose="020B0503020204020204" charset="-122"/>
                  <a:ea typeface="微软雅黑" panose="020B0503020204020204" charset="-122"/>
                  <a:cs typeface="Helvetica"/>
                </a:rPr>
                <a:t>大模型知识问答</a:t>
              </a:r>
              <a:endParaRPr kumimoji="1" lang="zh-CN" altLang="en-US" sz="1400" b="1" kern="0" dirty="0">
                <a:gradFill>
                  <a:gsLst>
                    <a:gs pos="0">
                      <a:srgbClr val="0082FF"/>
                    </a:gs>
                    <a:gs pos="100000">
                      <a:srgbClr val="8254F0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Helvetica"/>
              </a:endParaRPr>
            </a:p>
          </p:txBody>
        </p:sp>
        <p:sp>
          <p:nvSpPr>
            <p:cNvPr id="156" name="流程图: 资料带 130"/>
            <p:cNvSpPr/>
            <p:nvPr>
              <p:custDataLst>
                <p:tags r:id="rId32"/>
              </p:custDataLst>
            </p:nvPr>
          </p:nvSpPr>
          <p:spPr>
            <a:xfrm>
              <a:off x="4078" y="9523"/>
              <a:ext cx="1124" cy="547"/>
            </a:xfrm>
            <a:prstGeom prst="flowChartPunchedTap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p>
              <a:pPr defTabSz="608965" fontAlgn="base" hangingPunct="0"/>
              <a:r>
                <a:rPr kumimoji="1" lang="zh-CN" altLang="en-US" sz="1400" b="1" kern="0" dirty="0">
                  <a:gradFill>
                    <a:gsLst>
                      <a:gs pos="0">
                        <a:srgbClr val="0082FF"/>
                      </a:gs>
                      <a:gs pos="100000">
                        <a:srgbClr val="8254F0"/>
                      </a:gs>
                    </a:gsLst>
                    <a:lin ang="5400000" scaled="1"/>
                  </a:gradFill>
                  <a:latin typeface="微软雅黑" panose="020B0503020204020204" charset="-122"/>
                  <a:ea typeface="微软雅黑" panose="020B0503020204020204" charset="-122"/>
                  <a:cs typeface="Helvetica"/>
                </a:rPr>
                <a:t>资源适配</a:t>
              </a:r>
              <a:endParaRPr kumimoji="1" lang="zh-CN" altLang="en-US" sz="1400" b="1" kern="0" dirty="0">
                <a:gradFill>
                  <a:gsLst>
                    <a:gs pos="0">
                      <a:srgbClr val="0082FF"/>
                    </a:gs>
                    <a:gs pos="100000">
                      <a:srgbClr val="8254F0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Helvetica"/>
              </a:endParaRPr>
            </a:p>
          </p:txBody>
        </p:sp>
        <p:sp>
          <p:nvSpPr>
            <p:cNvPr id="157" name="流程图: 资料带 131"/>
            <p:cNvSpPr/>
            <p:nvPr>
              <p:custDataLst>
                <p:tags r:id="rId33"/>
              </p:custDataLst>
            </p:nvPr>
          </p:nvSpPr>
          <p:spPr>
            <a:xfrm>
              <a:off x="4078" y="8891"/>
              <a:ext cx="1124" cy="547"/>
            </a:xfrm>
            <a:prstGeom prst="flowChartPunchedTap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p>
              <a:pPr defTabSz="608965" fontAlgn="base" hangingPunct="0"/>
              <a:r>
                <a:rPr kumimoji="1" lang="zh-CN" altLang="en-US" sz="1400" b="1" kern="0" dirty="0">
                  <a:gradFill>
                    <a:gsLst>
                      <a:gs pos="0">
                        <a:srgbClr val="0082FF"/>
                      </a:gs>
                      <a:gs pos="100000">
                        <a:srgbClr val="8254F0"/>
                      </a:gs>
                    </a:gsLst>
                    <a:lin ang="5400000" scaled="1"/>
                  </a:gradFill>
                  <a:latin typeface="微软雅黑" panose="020B0503020204020204" charset="-122"/>
                  <a:ea typeface="微软雅黑" panose="020B0503020204020204" charset="-122"/>
                  <a:cs typeface="Helvetica"/>
                </a:rPr>
                <a:t>部署问答</a:t>
              </a:r>
              <a:endParaRPr kumimoji="1" lang="zh-CN" altLang="en-US" sz="1400" b="1" kern="0" dirty="0">
                <a:gradFill>
                  <a:gsLst>
                    <a:gs pos="0">
                      <a:srgbClr val="0082FF"/>
                    </a:gs>
                    <a:gs pos="100000">
                      <a:srgbClr val="8254F0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Helvetica"/>
              </a:endParaRPr>
            </a:p>
          </p:txBody>
        </p:sp>
        <p:sp>
          <p:nvSpPr>
            <p:cNvPr id="53" name="流程图: 资料带 132"/>
            <p:cNvSpPr/>
            <p:nvPr>
              <p:custDataLst>
                <p:tags r:id="rId34"/>
              </p:custDataLst>
            </p:nvPr>
          </p:nvSpPr>
          <p:spPr>
            <a:xfrm>
              <a:off x="6144" y="9523"/>
              <a:ext cx="1162" cy="547"/>
            </a:xfrm>
            <a:prstGeom prst="flowChartPunchedTap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p>
              <a:pPr defTabSz="608965" fontAlgn="base" hangingPunct="0"/>
              <a:r>
                <a:rPr kumimoji="1" lang="zh-CN" altLang="en-US" sz="1400" b="1" kern="0" dirty="0">
                  <a:gradFill>
                    <a:gsLst>
                      <a:gs pos="0">
                        <a:srgbClr val="0082FF"/>
                      </a:gs>
                      <a:gs pos="100000">
                        <a:srgbClr val="8254F0"/>
                      </a:gs>
                    </a:gsLst>
                    <a:lin ang="5400000" scaled="1"/>
                  </a:gra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常见</a:t>
              </a:r>
              <a:r>
                <a:rPr kumimoji="1" lang="en-US" altLang="zh-CN" sz="1400" b="1" kern="0" dirty="0">
                  <a:gradFill>
                    <a:gsLst>
                      <a:gs pos="0">
                        <a:srgbClr val="0082FF"/>
                      </a:gs>
                      <a:gs pos="100000">
                        <a:srgbClr val="8254F0"/>
                      </a:gs>
                    </a:gsLst>
                    <a:lin ang="5400000" scaled="1"/>
                  </a:gra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FAQ</a:t>
              </a:r>
              <a:endParaRPr kumimoji="1" lang="en-US" altLang="zh-CN" sz="1400" b="1" kern="0" dirty="0">
                <a:gradFill>
                  <a:gsLst>
                    <a:gs pos="0">
                      <a:srgbClr val="0082FF"/>
                    </a:gs>
                    <a:gs pos="100000">
                      <a:srgbClr val="8254F0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59" name="流程图: 资料带 133"/>
            <p:cNvSpPr/>
            <p:nvPr>
              <p:custDataLst>
                <p:tags r:id="rId35"/>
              </p:custDataLst>
            </p:nvPr>
          </p:nvSpPr>
          <p:spPr>
            <a:xfrm>
              <a:off x="8210" y="9523"/>
              <a:ext cx="1124" cy="547"/>
            </a:xfrm>
            <a:prstGeom prst="flowChartPunchedTap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p>
              <a:pPr defTabSz="608965" fontAlgn="base" hangingPunct="0"/>
              <a:r>
                <a:rPr kumimoji="1" lang="zh-CN" altLang="en-US" sz="1400" b="1" kern="0" dirty="0">
                  <a:gradFill>
                    <a:gsLst>
                      <a:gs pos="0">
                        <a:srgbClr val="0082FF"/>
                      </a:gs>
                      <a:gs pos="100000">
                        <a:srgbClr val="8254F0"/>
                      </a:gs>
                    </a:gsLst>
                    <a:lin ang="5400000" scaled="1"/>
                  </a:gradFill>
                  <a:latin typeface="微软雅黑" panose="020B0503020204020204" charset="-122"/>
                  <a:ea typeface="微软雅黑" panose="020B0503020204020204" charset="-122"/>
                  <a:cs typeface="Helvetica"/>
                </a:rPr>
                <a:t>系统操作</a:t>
              </a:r>
              <a:endParaRPr kumimoji="1" lang="zh-CN" altLang="en-US" sz="1400" b="1" kern="0" dirty="0">
                <a:gradFill>
                  <a:gsLst>
                    <a:gs pos="0">
                      <a:srgbClr val="0082FF"/>
                    </a:gs>
                    <a:gs pos="100000">
                      <a:srgbClr val="8254F0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Helvetica"/>
              </a:endParaRPr>
            </a:p>
          </p:txBody>
        </p:sp>
        <p:sp>
          <p:nvSpPr>
            <p:cNvPr id="54" name="流程图: 资料带 134"/>
            <p:cNvSpPr/>
            <p:nvPr>
              <p:custDataLst>
                <p:tags r:id="rId36"/>
              </p:custDataLst>
            </p:nvPr>
          </p:nvSpPr>
          <p:spPr>
            <a:xfrm>
              <a:off x="2012" y="8891"/>
              <a:ext cx="1701" cy="547"/>
            </a:xfrm>
            <a:prstGeom prst="flowChartPunchedTap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p>
              <a:pPr defTabSz="608965" fontAlgn="base" hangingPunct="0"/>
              <a:r>
                <a:rPr kumimoji="1" lang="zh-CN" altLang="en-US" sz="1400" b="1" kern="0" dirty="0">
                  <a:gradFill>
                    <a:gsLst>
                      <a:gs pos="0">
                        <a:srgbClr val="0082FF"/>
                      </a:gs>
                      <a:gs pos="100000">
                        <a:srgbClr val="8254F0"/>
                      </a:gs>
                    </a:gsLst>
                    <a:lin ang="5400000" scaled="1"/>
                  </a:gradFill>
                  <a:latin typeface="微软雅黑" panose="020B0503020204020204" charset="-122"/>
                  <a:ea typeface="微软雅黑" panose="020B0503020204020204" charset="-122"/>
                  <a:cs typeface="Helvetica"/>
                </a:rPr>
                <a:t>交付问答</a:t>
              </a:r>
              <a:endParaRPr kumimoji="1" lang="zh-CN" altLang="en-US" sz="1400" b="1" kern="0" dirty="0">
                <a:gradFill>
                  <a:gsLst>
                    <a:gs pos="0">
                      <a:srgbClr val="0082FF"/>
                    </a:gs>
                    <a:gs pos="100000">
                      <a:srgbClr val="8254F0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Helvetica"/>
              </a:endParaRPr>
            </a:p>
          </p:txBody>
        </p:sp>
        <p:sp>
          <p:nvSpPr>
            <p:cNvPr id="161" name="流程图: 资料带 135"/>
            <p:cNvSpPr/>
            <p:nvPr>
              <p:custDataLst>
                <p:tags r:id="rId37"/>
              </p:custDataLst>
            </p:nvPr>
          </p:nvSpPr>
          <p:spPr>
            <a:xfrm>
              <a:off x="2012" y="9523"/>
              <a:ext cx="1701" cy="547"/>
            </a:xfrm>
            <a:prstGeom prst="flowChartPunchedTap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p>
              <a:pPr defTabSz="608965" fontAlgn="base" hangingPunct="0"/>
              <a:r>
                <a:rPr kumimoji="1" lang="zh-CN" altLang="en-US" sz="1400" b="1" kern="0" dirty="0">
                  <a:gradFill>
                    <a:gsLst>
                      <a:gs pos="0">
                        <a:srgbClr val="0082FF"/>
                      </a:gs>
                      <a:gs pos="100000">
                        <a:srgbClr val="8254F0"/>
                      </a:gs>
                    </a:gsLst>
                    <a:lin ang="5400000" scaled="1"/>
                  </a:gradFill>
                  <a:latin typeface="微软雅黑" panose="020B0503020204020204" charset="-122"/>
                  <a:ea typeface="微软雅黑" panose="020B0503020204020204" charset="-122"/>
                  <a:cs typeface="Helvetica"/>
                </a:rPr>
                <a:t>模型匹配</a:t>
              </a:r>
              <a:endParaRPr kumimoji="1" lang="zh-CN" altLang="en-US" sz="1400" b="1" kern="0" dirty="0">
                <a:gradFill>
                  <a:gsLst>
                    <a:gs pos="0">
                      <a:srgbClr val="0082FF"/>
                    </a:gs>
                    <a:gs pos="100000">
                      <a:srgbClr val="8254F0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Helvetica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8058150" y="1629278"/>
            <a:ext cx="3064510" cy="3608837"/>
            <a:chOff x="173" y="3944"/>
            <a:chExt cx="4826" cy="5683"/>
          </a:xfrm>
        </p:grpSpPr>
        <p:sp>
          <p:nvSpPr>
            <p:cNvPr id="72" name="TextBox 146"/>
            <p:cNvSpPr txBox="1"/>
            <p:nvPr>
              <p:custDataLst>
                <p:tags r:id="rId38"/>
              </p:custDataLst>
            </p:nvPr>
          </p:nvSpPr>
          <p:spPr>
            <a:xfrm>
              <a:off x="212" y="8486"/>
              <a:ext cx="3747" cy="1141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ctr" anchorCtr="0">
              <a:noAutofit/>
            </a:bodyPr>
            <a:lstStyle/>
            <a:p>
              <a:pPr algn="r" defTabSz="609600" fontAlgn="base">
                <a:lnSpc>
                  <a:spcPct val="120000"/>
                </a:lnSpc>
                <a:defRPr/>
              </a:pPr>
              <a:r>
                <a:rPr lang="zh-CN" altLang="en-US" sz="110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通</a:t>
              </a:r>
              <a:r>
                <a:rPr lang="zh-CN" altLang="en-US" sz="11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利用人工智能和机器学习技术，对监控视频进行智能分析，例如人员识别、物体追踪、行为分析等</a:t>
              </a:r>
              <a:endParaRPr lang="zh-CN" altLang="en-US" sz="11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73" name="TextBox 147"/>
            <p:cNvSpPr txBox="1"/>
            <p:nvPr>
              <p:custDataLst>
                <p:tags r:id="rId39"/>
              </p:custDataLst>
            </p:nvPr>
          </p:nvSpPr>
          <p:spPr>
            <a:xfrm>
              <a:off x="559" y="7953"/>
              <a:ext cx="3400" cy="624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 lnSpcReduction="10000"/>
            </a:bodyPr>
            <a:lstStyle/>
            <a:p>
              <a:pPr algn="r" defTabSz="609600" fontAlgn="base">
                <a:lnSpc>
                  <a:spcPct val="120000"/>
                </a:lnSpc>
                <a:spcAft>
                  <a:spcPts val="800"/>
                </a:spcAft>
              </a:pPr>
              <a:r>
                <a:rPr lang="zh-CN" altLang="en-US" sz="1800" b="1" cap="all" spc="27" smtClean="0"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视频分析</a:t>
              </a:r>
              <a:endParaRPr lang="zh-CN" altLang="en-US" sz="1800" b="1" cap="all" spc="27" smtClean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TextBox 146"/>
            <p:cNvSpPr txBox="1"/>
            <p:nvPr>
              <p:custDataLst>
                <p:tags r:id="rId40"/>
              </p:custDataLst>
            </p:nvPr>
          </p:nvSpPr>
          <p:spPr>
            <a:xfrm>
              <a:off x="212" y="6573"/>
              <a:ext cx="3747" cy="1141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ctr" anchorCtr="0">
              <a:normAutofit fontScale="60000" lnSpcReduction="20000"/>
            </a:bodyPr>
            <a:lstStyle/>
            <a:p>
              <a:pPr algn="r" defTabSz="609600" fontAlgn="base">
                <a:lnSpc>
                  <a:spcPct val="120000"/>
                </a:lnSpc>
                <a:buClrTx/>
                <a:buSzTx/>
                <a:buFontTx/>
                <a:defRPr/>
              </a:pPr>
              <a:r>
                <a:rPr lang="zh-CN" altLang="en-US" sz="1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支持用户查看存储在设备中的历史录像，以便用户回放视频并检查特定时间段内发生的事件</a:t>
              </a:r>
              <a:endPara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75" name="TextBox 147"/>
            <p:cNvSpPr txBox="1"/>
            <p:nvPr>
              <p:custDataLst>
                <p:tags r:id="rId41"/>
              </p:custDataLst>
            </p:nvPr>
          </p:nvSpPr>
          <p:spPr>
            <a:xfrm>
              <a:off x="559" y="5948"/>
              <a:ext cx="3400" cy="624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 lnSpcReduction="10000"/>
            </a:bodyPr>
            <a:lstStyle/>
            <a:p>
              <a:pPr algn="r" defTabSz="609600" fontAlgn="base">
                <a:lnSpc>
                  <a:spcPct val="120000"/>
                </a:lnSpc>
                <a:spcAft>
                  <a:spcPts val="800"/>
                </a:spcAft>
              </a:pPr>
              <a:r>
                <a:rPr lang="zh-CN" altLang="en-US" sz="1800" b="1" cap="all" spc="27"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视频回访</a:t>
              </a:r>
              <a:endParaRPr lang="zh-CN" altLang="en-US" sz="1800" b="1" cap="all" spc="27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146"/>
            <p:cNvSpPr txBox="1"/>
            <p:nvPr>
              <p:custDataLst>
                <p:tags r:id="rId42"/>
              </p:custDataLst>
            </p:nvPr>
          </p:nvSpPr>
          <p:spPr>
            <a:xfrm>
              <a:off x="173" y="4568"/>
              <a:ext cx="3786" cy="1141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ctr" anchorCtr="0">
              <a:normAutofit fontScale="70000" lnSpcReduction="20000"/>
            </a:bodyPr>
            <a:lstStyle/>
            <a:p>
              <a:pPr algn="r" defTabSz="609600" fontAlgn="base">
                <a:lnSpc>
                  <a:spcPct val="120000"/>
                </a:lnSpc>
                <a:defRPr/>
              </a:pPr>
              <a:r>
                <a:rPr lang="zh-CN" altLang="en-US" sz="18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提供实时视频监控功能，用户可以通过APP查看监控设备的实时画面，了解实时监控情况</a:t>
              </a:r>
              <a:endPara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77" name="TextBox 147"/>
            <p:cNvSpPr txBox="1"/>
            <p:nvPr>
              <p:custDataLst>
                <p:tags r:id="rId43"/>
              </p:custDataLst>
            </p:nvPr>
          </p:nvSpPr>
          <p:spPr>
            <a:xfrm>
              <a:off x="559" y="3944"/>
              <a:ext cx="3400" cy="624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 fontScale="97500" lnSpcReduction="10000"/>
            </a:bodyPr>
            <a:lstStyle/>
            <a:p>
              <a:pPr algn="r" defTabSz="609600" fontAlgn="base">
                <a:lnSpc>
                  <a:spcPct val="120000"/>
                </a:lnSpc>
                <a:spcAft>
                  <a:spcPts val="800"/>
                </a:spcAft>
              </a:pPr>
              <a:r>
                <a:rPr lang="zh-CN" altLang="en-US" sz="1800" b="1" cap="all" spc="27"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实时监控</a:t>
              </a:r>
              <a:endParaRPr lang="zh-CN" altLang="en-US" sz="1800" b="1" cap="all" spc="27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Oval 55"/>
            <p:cNvSpPr/>
            <p:nvPr>
              <p:custDataLst>
                <p:tags r:id="rId44"/>
              </p:custDataLst>
            </p:nvPr>
          </p:nvSpPr>
          <p:spPr>
            <a:xfrm>
              <a:off x="4195" y="8434"/>
              <a:ext cx="804" cy="803"/>
            </a:xfrm>
            <a:prstGeom prst="ellipse">
              <a:avLst/>
            </a:prstGeom>
            <a:solidFill>
              <a:srgbClr val="0070C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lIns="90000" tIns="46800" rIns="90000" bIns="46800" anchor="ctr">
              <a:normAutofit/>
            </a:bodyPr>
            <a:lstStyle/>
            <a:p>
              <a:pPr algn="ctr" defTabSz="913765" fontAlgn="base">
                <a:defRPr/>
              </a:pPr>
              <a:endParaRPr lang="id-ID" sz="9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79" name="Freeform 101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>
              <a:off x="4387" y="8636"/>
              <a:ext cx="459" cy="353"/>
            </a:xfrm>
            <a:custGeom>
              <a:avLst/>
              <a:gdLst>
                <a:gd name="T0" fmla="*/ 169963 w 497"/>
                <a:gd name="T1" fmla="*/ 527777 h 382"/>
                <a:gd name="T2" fmla="*/ 169963 w 497"/>
                <a:gd name="T3" fmla="*/ 527777 h 382"/>
                <a:gd name="T4" fmla="*/ 337802 w 497"/>
                <a:gd name="T5" fmla="*/ 698028 h 382"/>
                <a:gd name="T6" fmla="*/ 526887 w 497"/>
                <a:gd name="T7" fmla="*/ 810819 h 382"/>
                <a:gd name="T8" fmla="*/ 715971 w 497"/>
                <a:gd name="T9" fmla="*/ 717181 h 382"/>
                <a:gd name="T10" fmla="*/ 828572 w 497"/>
                <a:gd name="T11" fmla="*/ 549058 h 382"/>
                <a:gd name="T12" fmla="*/ 526887 w 497"/>
                <a:gd name="T13" fmla="*/ 698028 h 382"/>
                <a:gd name="T14" fmla="*/ 169963 w 497"/>
                <a:gd name="T15" fmla="*/ 527777 h 382"/>
                <a:gd name="T16" fmla="*/ 1034653 w 497"/>
                <a:gd name="T17" fmla="*/ 263889 h 382"/>
                <a:gd name="T18" fmla="*/ 1034653 w 497"/>
                <a:gd name="T19" fmla="*/ 263889 h 382"/>
                <a:gd name="T20" fmla="*/ 582125 w 497"/>
                <a:gd name="T21" fmla="*/ 19153 h 382"/>
                <a:gd name="T22" fmla="*/ 469524 w 497"/>
                <a:gd name="T23" fmla="*/ 19153 h 382"/>
                <a:gd name="T24" fmla="*/ 19121 w 497"/>
                <a:gd name="T25" fmla="*/ 263889 h 382"/>
                <a:gd name="T26" fmla="*/ 19121 w 497"/>
                <a:gd name="T27" fmla="*/ 340501 h 382"/>
                <a:gd name="T28" fmla="*/ 469524 w 497"/>
                <a:gd name="T29" fmla="*/ 585237 h 382"/>
                <a:gd name="T30" fmla="*/ 582125 w 497"/>
                <a:gd name="T31" fmla="*/ 585237 h 382"/>
                <a:gd name="T32" fmla="*/ 866814 w 497"/>
                <a:gd name="T33" fmla="*/ 414986 h 382"/>
                <a:gd name="T34" fmla="*/ 565129 w 497"/>
                <a:gd name="T35" fmla="*/ 340501 h 382"/>
                <a:gd name="T36" fmla="*/ 526887 w 497"/>
                <a:gd name="T37" fmla="*/ 357526 h 382"/>
                <a:gd name="T38" fmla="*/ 431282 w 497"/>
                <a:gd name="T39" fmla="*/ 283042 h 382"/>
                <a:gd name="T40" fmla="*/ 526887 w 497"/>
                <a:gd name="T41" fmla="*/ 227710 h 382"/>
                <a:gd name="T42" fmla="*/ 622491 w 497"/>
                <a:gd name="T43" fmla="*/ 263889 h 382"/>
                <a:gd name="T44" fmla="*/ 941173 w 497"/>
                <a:gd name="T45" fmla="*/ 376680 h 382"/>
                <a:gd name="T46" fmla="*/ 1034653 w 497"/>
                <a:gd name="T47" fmla="*/ 340501 h 382"/>
                <a:gd name="T48" fmla="*/ 1034653 w 497"/>
                <a:gd name="T49" fmla="*/ 263889 h 382"/>
                <a:gd name="T50" fmla="*/ 902931 w 497"/>
                <a:gd name="T51" fmla="*/ 736334 h 382"/>
                <a:gd name="T52" fmla="*/ 902931 w 497"/>
                <a:gd name="T53" fmla="*/ 736334 h 382"/>
                <a:gd name="T54" fmla="*/ 979414 w 497"/>
                <a:gd name="T55" fmla="*/ 717181 h 382"/>
                <a:gd name="T56" fmla="*/ 941173 w 497"/>
                <a:gd name="T57" fmla="*/ 376680 h 382"/>
                <a:gd name="T58" fmla="*/ 866814 w 497"/>
                <a:gd name="T59" fmla="*/ 414986 h 382"/>
                <a:gd name="T60" fmla="*/ 902931 w 497"/>
                <a:gd name="T61" fmla="*/ 736334 h 38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square" lIns="90000" tIns="46800" rIns="90000" bIns="46800" anchor="ctr">
              <a:normAutofit lnSpcReduction="10000"/>
            </a:bodyPr>
            <a:lstStyle/>
            <a:p>
              <a:pPr defTabSz="609600" fontAlgn="base"/>
              <a:endParaRPr lang="en-US" sz="9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80" name="Oval 52"/>
            <p:cNvSpPr/>
            <p:nvPr>
              <p:custDataLst>
                <p:tags r:id="rId46"/>
              </p:custDataLst>
            </p:nvPr>
          </p:nvSpPr>
          <p:spPr>
            <a:xfrm>
              <a:off x="4195" y="6430"/>
              <a:ext cx="804" cy="803"/>
            </a:xfrm>
            <a:prstGeom prst="ellipse">
              <a:avLst/>
            </a:prstGeom>
            <a:solidFill>
              <a:srgbClr val="00B0F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lIns="90000" tIns="46800" rIns="90000" bIns="46800" anchor="ctr">
              <a:normAutofit/>
            </a:bodyPr>
            <a:lstStyle/>
            <a:p>
              <a:pPr algn="ctr" defTabSz="913765" fontAlgn="base">
                <a:defRPr/>
              </a:pPr>
              <a:endParaRPr lang="id-ID" sz="9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68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4440" y="6623"/>
              <a:ext cx="394" cy="426"/>
            </a:xfrm>
            <a:custGeom>
              <a:avLst/>
              <a:gdLst>
                <a:gd name="T0" fmla="*/ 695750 w 426"/>
                <a:gd name="T1" fmla="*/ 395009 h 462"/>
                <a:gd name="T2" fmla="*/ 695750 w 426"/>
                <a:gd name="T3" fmla="*/ 395009 h 462"/>
                <a:gd name="T4" fmla="*/ 319151 w 426"/>
                <a:gd name="T5" fmla="*/ 38227 h 462"/>
                <a:gd name="T6" fmla="*/ 206385 w 426"/>
                <a:gd name="T7" fmla="*/ 21237 h 462"/>
                <a:gd name="T8" fmla="*/ 148937 w 426"/>
                <a:gd name="T9" fmla="*/ 114680 h 462"/>
                <a:gd name="T10" fmla="*/ 74469 w 426"/>
                <a:gd name="T11" fmla="*/ 622245 h 462"/>
                <a:gd name="T12" fmla="*/ 55320 w 426"/>
                <a:gd name="T13" fmla="*/ 866471 h 462"/>
                <a:gd name="T14" fmla="*/ 527664 w 426"/>
                <a:gd name="T15" fmla="*/ 885584 h 462"/>
                <a:gd name="T16" fmla="*/ 865964 w 426"/>
                <a:gd name="T17" fmla="*/ 564905 h 462"/>
                <a:gd name="T18" fmla="*/ 695750 w 426"/>
                <a:gd name="T19" fmla="*/ 395009 h 462"/>
                <a:gd name="T20" fmla="*/ 506387 w 426"/>
                <a:gd name="T21" fmla="*/ 830368 h 462"/>
                <a:gd name="T22" fmla="*/ 506387 w 426"/>
                <a:gd name="T23" fmla="*/ 830368 h 462"/>
                <a:gd name="T24" fmla="*/ 112767 w 426"/>
                <a:gd name="T25" fmla="*/ 830368 h 462"/>
                <a:gd name="T26" fmla="*/ 412769 w 426"/>
                <a:gd name="T27" fmla="*/ 603132 h 462"/>
                <a:gd name="T28" fmla="*/ 791495 w 426"/>
                <a:gd name="T29" fmla="*/ 584018 h 462"/>
                <a:gd name="T30" fmla="*/ 506387 w 426"/>
                <a:gd name="T31" fmla="*/ 830368 h 462"/>
                <a:gd name="T32" fmla="*/ 431918 w 426"/>
                <a:gd name="T33" fmla="*/ 639235 h 462"/>
                <a:gd name="T34" fmla="*/ 431918 w 426"/>
                <a:gd name="T35" fmla="*/ 639235 h 462"/>
                <a:gd name="T36" fmla="*/ 206385 w 426"/>
                <a:gd name="T37" fmla="*/ 770904 h 462"/>
                <a:gd name="T38" fmla="*/ 355322 w 426"/>
                <a:gd name="T39" fmla="*/ 770904 h 462"/>
                <a:gd name="T40" fmla="*/ 470216 w 426"/>
                <a:gd name="T41" fmla="*/ 622245 h 462"/>
                <a:gd name="T42" fmla="*/ 470216 w 426"/>
                <a:gd name="T43" fmla="*/ 622245 h 462"/>
                <a:gd name="T44" fmla="*/ 431918 w 426"/>
                <a:gd name="T45" fmla="*/ 639235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26" h="462">
                  <a:moveTo>
                    <a:pt x="327" y="186"/>
                  </a:moveTo>
                  <a:lnTo>
                    <a:pt x="327" y="186"/>
                  </a:lnTo>
                  <a:cubicBezTo>
                    <a:pt x="274" y="63"/>
                    <a:pt x="238" y="18"/>
                    <a:pt x="150" y="18"/>
                  </a:cubicBezTo>
                  <a:cubicBezTo>
                    <a:pt x="114" y="18"/>
                    <a:pt x="123" y="0"/>
                    <a:pt x="97" y="10"/>
                  </a:cubicBezTo>
                  <a:cubicBezTo>
                    <a:pt x="70" y="18"/>
                    <a:pt x="97" y="27"/>
                    <a:pt x="70" y="54"/>
                  </a:cubicBezTo>
                  <a:cubicBezTo>
                    <a:pt x="0" y="107"/>
                    <a:pt x="8" y="169"/>
                    <a:pt x="35" y="293"/>
                  </a:cubicBezTo>
                  <a:cubicBezTo>
                    <a:pt x="53" y="346"/>
                    <a:pt x="8" y="354"/>
                    <a:pt x="26" y="408"/>
                  </a:cubicBezTo>
                  <a:cubicBezTo>
                    <a:pt x="35" y="444"/>
                    <a:pt x="141" y="461"/>
                    <a:pt x="248" y="417"/>
                  </a:cubicBezTo>
                  <a:cubicBezTo>
                    <a:pt x="354" y="382"/>
                    <a:pt x="425" y="301"/>
                    <a:pt x="407" y="266"/>
                  </a:cubicBezTo>
                  <a:cubicBezTo>
                    <a:pt x="389" y="213"/>
                    <a:pt x="354" y="239"/>
                    <a:pt x="327" y="186"/>
                  </a:cubicBezTo>
                  <a:close/>
                  <a:moveTo>
                    <a:pt x="238" y="391"/>
                  </a:moveTo>
                  <a:lnTo>
                    <a:pt x="238" y="391"/>
                  </a:lnTo>
                  <a:cubicBezTo>
                    <a:pt x="141" y="426"/>
                    <a:pt x="61" y="399"/>
                    <a:pt x="53" y="391"/>
                  </a:cubicBezTo>
                  <a:cubicBezTo>
                    <a:pt x="53" y="382"/>
                    <a:pt x="88" y="319"/>
                    <a:pt x="194" y="284"/>
                  </a:cubicBezTo>
                  <a:cubicBezTo>
                    <a:pt x="310" y="239"/>
                    <a:pt x="372" y="257"/>
                    <a:pt x="372" y="275"/>
                  </a:cubicBezTo>
                  <a:cubicBezTo>
                    <a:pt x="380" y="284"/>
                    <a:pt x="336" y="354"/>
                    <a:pt x="238" y="391"/>
                  </a:cubicBezTo>
                  <a:close/>
                  <a:moveTo>
                    <a:pt x="203" y="301"/>
                  </a:moveTo>
                  <a:lnTo>
                    <a:pt x="203" y="301"/>
                  </a:lnTo>
                  <a:cubicBezTo>
                    <a:pt x="150" y="319"/>
                    <a:pt x="123" y="337"/>
                    <a:pt x="97" y="363"/>
                  </a:cubicBezTo>
                  <a:cubicBezTo>
                    <a:pt x="114" y="373"/>
                    <a:pt x="141" y="382"/>
                    <a:pt x="167" y="363"/>
                  </a:cubicBezTo>
                  <a:cubicBezTo>
                    <a:pt x="212" y="354"/>
                    <a:pt x="230" y="319"/>
                    <a:pt x="221" y="293"/>
                  </a:cubicBezTo>
                  <a:cubicBezTo>
                    <a:pt x="221" y="293"/>
                    <a:pt x="212" y="301"/>
                    <a:pt x="203" y="3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square" lIns="90000" tIns="46800" rIns="90000" bIns="46800" anchor="ctr">
              <a:normAutofit/>
            </a:bodyPr>
            <a:lstStyle/>
            <a:p>
              <a:pPr defTabSz="609600" fontAlgn="base"/>
              <a:endParaRPr lang="en-US" sz="9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82" name="Oval 48"/>
            <p:cNvSpPr/>
            <p:nvPr>
              <p:custDataLst>
                <p:tags r:id="rId48"/>
              </p:custDataLst>
            </p:nvPr>
          </p:nvSpPr>
          <p:spPr>
            <a:xfrm>
              <a:off x="4196" y="4425"/>
              <a:ext cx="803" cy="804"/>
            </a:xfrm>
            <a:prstGeom prst="ellipse">
              <a:avLst/>
            </a:prstGeom>
            <a:solidFill>
              <a:srgbClr val="20AF8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lIns="90000" tIns="46800" rIns="90000" bIns="46800" anchor="ctr">
              <a:normAutofit/>
            </a:bodyPr>
            <a:lstStyle/>
            <a:p>
              <a:pPr algn="ctr" defTabSz="913765" fontAlgn="base">
                <a:defRPr/>
              </a:pPr>
              <a:endParaRPr lang="id-ID" sz="9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83" name="Freeform 28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>
              <a:off x="4396" y="4620"/>
              <a:ext cx="459" cy="386"/>
            </a:xfrm>
            <a:custGeom>
              <a:avLst/>
              <a:gdLst>
                <a:gd name="T0" fmla="*/ 262914 w 498"/>
                <a:gd name="T1" fmla="*/ 172018 h 418"/>
                <a:gd name="T2" fmla="*/ 262914 w 498"/>
                <a:gd name="T3" fmla="*/ 172018 h 418"/>
                <a:gd name="T4" fmla="*/ 76330 w 498"/>
                <a:gd name="T5" fmla="*/ 547911 h 418"/>
                <a:gd name="T6" fmla="*/ 733616 w 498"/>
                <a:gd name="T7" fmla="*/ 246347 h 418"/>
                <a:gd name="T8" fmla="*/ 19082 w 498"/>
                <a:gd name="T9" fmla="*/ 811247 h 418"/>
                <a:gd name="T10" fmla="*/ 93292 w 498"/>
                <a:gd name="T11" fmla="*/ 849474 h 418"/>
                <a:gd name="T12" fmla="*/ 205667 w 498"/>
                <a:gd name="T13" fmla="*/ 660466 h 418"/>
                <a:gd name="T14" fmla="*/ 621241 w 498"/>
                <a:gd name="T15" fmla="*/ 660466 h 418"/>
                <a:gd name="T16" fmla="*/ 994410 w 498"/>
                <a:gd name="T17" fmla="*/ 152905 h 418"/>
                <a:gd name="T18" fmla="*/ 262914 w 498"/>
                <a:gd name="T19" fmla="*/ 172018 h 4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98" h="418">
                  <a:moveTo>
                    <a:pt x="124" y="81"/>
                  </a:moveTo>
                  <a:lnTo>
                    <a:pt x="124" y="81"/>
                  </a:lnTo>
                  <a:cubicBezTo>
                    <a:pt x="27" y="134"/>
                    <a:pt x="36" y="222"/>
                    <a:pt x="36" y="258"/>
                  </a:cubicBezTo>
                  <a:cubicBezTo>
                    <a:pt x="159" y="107"/>
                    <a:pt x="346" y="116"/>
                    <a:pt x="346" y="116"/>
                  </a:cubicBezTo>
                  <a:cubicBezTo>
                    <a:pt x="346" y="116"/>
                    <a:pt x="80" y="204"/>
                    <a:pt x="9" y="382"/>
                  </a:cubicBezTo>
                  <a:cubicBezTo>
                    <a:pt x="0" y="400"/>
                    <a:pt x="36" y="417"/>
                    <a:pt x="44" y="400"/>
                  </a:cubicBezTo>
                  <a:cubicBezTo>
                    <a:pt x="62" y="355"/>
                    <a:pt x="97" y="311"/>
                    <a:pt x="97" y="311"/>
                  </a:cubicBezTo>
                  <a:cubicBezTo>
                    <a:pt x="151" y="329"/>
                    <a:pt x="230" y="355"/>
                    <a:pt x="293" y="311"/>
                  </a:cubicBezTo>
                  <a:cubicBezTo>
                    <a:pt x="363" y="258"/>
                    <a:pt x="363" y="134"/>
                    <a:pt x="469" y="72"/>
                  </a:cubicBezTo>
                  <a:cubicBezTo>
                    <a:pt x="497" y="63"/>
                    <a:pt x="249" y="0"/>
                    <a:pt x="124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square" lIns="90000" tIns="46800" rIns="90000" bIns="46800" anchor="ctr">
              <a:normAutofit/>
            </a:bodyPr>
            <a:lstStyle/>
            <a:p>
              <a:pPr defTabSz="609600" fontAlgn="base"/>
              <a:endParaRPr lang="en-US" sz="9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5" name="Oval 67"/>
          <p:cNvSpPr/>
          <p:nvPr>
            <p:custDataLst>
              <p:tags r:id="rId50"/>
            </p:custDataLst>
          </p:nvPr>
        </p:nvSpPr>
        <p:spPr bwMode="auto">
          <a:xfrm>
            <a:off x="10634345" y="5488940"/>
            <a:ext cx="509905" cy="510540"/>
          </a:xfrm>
          <a:prstGeom prst="ellipse">
            <a:avLst/>
          </a:prstGeom>
          <a:solidFill>
            <a:srgbClr val="70AD4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90000" tIns="46800" rIns="90000" bIns="46800" anchor="ctr">
            <a:normAutofit/>
          </a:bodyPr>
          <a:p>
            <a:pPr algn="ctr" defTabSz="913765" fontAlgn="base">
              <a:defRPr/>
            </a:pPr>
            <a:endParaRPr lang="id-ID" sz="9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6" name="Freeform 104"/>
          <p:cNvSpPr>
            <a:spLocks noChangeArrowheads="1"/>
          </p:cNvSpPr>
          <p:nvPr>
            <p:custDataLst>
              <p:tags r:id="rId51"/>
            </p:custDataLst>
          </p:nvPr>
        </p:nvSpPr>
        <p:spPr bwMode="auto">
          <a:xfrm>
            <a:off x="10789285" y="5636895"/>
            <a:ext cx="219075" cy="147320"/>
          </a:xfrm>
          <a:custGeom>
            <a:avLst/>
            <a:gdLst>
              <a:gd name="T0" fmla="*/ 243449 w 497"/>
              <a:gd name="T1" fmla="*/ 305707 h 337"/>
              <a:gd name="T2" fmla="*/ 243449 w 497"/>
              <a:gd name="T3" fmla="*/ 305707 h 337"/>
              <a:gd name="T4" fmla="*/ 265036 w 497"/>
              <a:gd name="T5" fmla="*/ 388974 h 337"/>
              <a:gd name="T6" fmla="*/ 339390 w 497"/>
              <a:gd name="T7" fmla="*/ 368752 h 337"/>
              <a:gd name="T8" fmla="*/ 477305 w 497"/>
              <a:gd name="T9" fmla="*/ 10706 h 337"/>
              <a:gd name="T10" fmla="*/ 243449 w 497"/>
              <a:gd name="T11" fmla="*/ 305707 h 337"/>
              <a:gd name="T12" fmla="*/ 297416 w 497"/>
              <a:gd name="T13" fmla="*/ 84456 h 337"/>
              <a:gd name="T14" fmla="*/ 297416 w 497"/>
              <a:gd name="T15" fmla="*/ 84456 h 337"/>
              <a:gd name="T16" fmla="*/ 328597 w 497"/>
              <a:gd name="T17" fmla="*/ 84456 h 337"/>
              <a:gd name="T18" fmla="*/ 371770 w 497"/>
              <a:gd name="T19" fmla="*/ 30928 h 337"/>
              <a:gd name="T20" fmla="*/ 297416 w 497"/>
              <a:gd name="T21" fmla="*/ 20222 h 337"/>
              <a:gd name="T22" fmla="*/ 0 w 497"/>
              <a:gd name="T23" fmla="*/ 336635 h 337"/>
              <a:gd name="T24" fmla="*/ 0 w 497"/>
              <a:gd name="T25" fmla="*/ 368752 h 337"/>
              <a:gd name="T26" fmla="*/ 31181 w 497"/>
              <a:gd name="T27" fmla="*/ 399679 h 337"/>
              <a:gd name="T28" fmla="*/ 63561 w 497"/>
              <a:gd name="T29" fmla="*/ 368752 h 337"/>
              <a:gd name="T30" fmla="*/ 63561 w 497"/>
              <a:gd name="T31" fmla="*/ 336635 h 337"/>
              <a:gd name="T32" fmla="*/ 297416 w 497"/>
              <a:gd name="T33" fmla="*/ 84456 h 337"/>
              <a:gd name="T34" fmla="*/ 509684 w 497"/>
              <a:gd name="T35" fmla="*/ 116573 h 337"/>
              <a:gd name="T36" fmla="*/ 509684 w 497"/>
              <a:gd name="T37" fmla="*/ 116573 h 337"/>
              <a:gd name="T38" fmla="*/ 488098 w 497"/>
              <a:gd name="T39" fmla="*/ 179618 h 337"/>
              <a:gd name="T40" fmla="*/ 530072 w 497"/>
              <a:gd name="T41" fmla="*/ 336635 h 337"/>
              <a:gd name="T42" fmla="*/ 530072 w 497"/>
              <a:gd name="T43" fmla="*/ 368752 h 337"/>
              <a:gd name="T44" fmla="*/ 562452 w 497"/>
              <a:gd name="T45" fmla="*/ 399679 h 337"/>
              <a:gd name="T46" fmla="*/ 562452 w 497"/>
              <a:gd name="T47" fmla="*/ 399679 h 337"/>
              <a:gd name="T48" fmla="*/ 594832 w 497"/>
              <a:gd name="T49" fmla="*/ 368752 h 337"/>
              <a:gd name="T50" fmla="*/ 594832 w 497"/>
              <a:gd name="T51" fmla="*/ 336635 h 337"/>
              <a:gd name="T52" fmla="*/ 509684 w 497"/>
              <a:gd name="T53" fmla="*/ 116573 h 33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497" h="337">
                <a:moveTo>
                  <a:pt x="203" y="257"/>
                </a:moveTo>
                <a:lnTo>
                  <a:pt x="203" y="257"/>
                </a:lnTo>
                <a:cubicBezTo>
                  <a:pt x="186" y="283"/>
                  <a:pt x="194" y="310"/>
                  <a:pt x="221" y="327"/>
                </a:cubicBezTo>
                <a:cubicBezTo>
                  <a:pt x="239" y="336"/>
                  <a:pt x="266" y="336"/>
                  <a:pt x="283" y="310"/>
                </a:cubicBezTo>
                <a:cubicBezTo>
                  <a:pt x="301" y="274"/>
                  <a:pt x="407" y="9"/>
                  <a:pt x="398" y="9"/>
                </a:cubicBezTo>
                <a:cubicBezTo>
                  <a:pt x="389" y="0"/>
                  <a:pt x="221" y="230"/>
                  <a:pt x="203" y="257"/>
                </a:cubicBezTo>
                <a:close/>
                <a:moveTo>
                  <a:pt x="248" y="71"/>
                </a:moveTo>
                <a:lnTo>
                  <a:pt x="248" y="71"/>
                </a:lnTo>
                <a:cubicBezTo>
                  <a:pt x="257" y="71"/>
                  <a:pt x="266" y="71"/>
                  <a:pt x="274" y="71"/>
                </a:cubicBezTo>
                <a:cubicBezTo>
                  <a:pt x="292" y="53"/>
                  <a:pt x="301" y="44"/>
                  <a:pt x="310" y="26"/>
                </a:cubicBezTo>
                <a:cubicBezTo>
                  <a:pt x="292" y="17"/>
                  <a:pt x="274" y="17"/>
                  <a:pt x="248" y="17"/>
                </a:cubicBezTo>
                <a:cubicBezTo>
                  <a:pt x="106" y="17"/>
                  <a:pt x="0" y="133"/>
                  <a:pt x="0" y="283"/>
                </a:cubicBezTo>
                <a:cubicBezTo>
                  <a:pt x="0" y="292"/>
                  <a:pt x="0" y="301"/>
                  <a:pt x="0" y="310"/>
                </a:cubicBezTo>
                <a:cubicBezTo>
                  <a:pt x="0" y="327"/>
                  <a:pt x="17" y="336"/>
                  <a:pt x="26" y="336"/>
                </a:cubicBezTo>
                <a:cubicBezTo>
                  <a:pt x="44" y="336"/>
                  <a:pt x="53" y="319"/>
                  <a:pt x="53" y="310"/>
                </a:cubicBezTo>
                <a:cubicBezTo>
                  <a:pt x="53" y="301"/>
                  <a:pt x="53" y="292"/>
                  <a:pt x="53" y="283"/>
                </a:cubicBezTo>
                <a:cubicBezTo>
                  <a:pt x="53" y="160"/>
                  <a:pt x="132" y="71"/>
                  <a:pt x="248" y="71"/>
                </a:cubicBezTo>
                <a:close/>
                <a:moveTo>
                  <a:pt x="425" y="98"/>
                </a:moveTo>
                <a:lnTo>
                  <a:pt x="425" y="98"/>
                </a:lnTo>
                <a:cubicBezTo>
                  <a:pt x="416" y="115"/>
                  <a:pt x="416" y="133"/>
                  <a:pt x="407" y="151"/>
                </a:cubicBezTo>
                <a:cubicBezTo>
                  <a:pt x="433" y="186"/>
                  <a:pt x="442" y="239"/>
                  <a:pt x="442" y="283"/>
                </a:cubicBezTo>
                <a:cubicBezTo>
                  <a:pt x="442" y="292"/>
                  <a:pt x="442" y="301"/>
                  <a:pt x="442" y="310"/>
                </a:cubicBezTo>
                <a:cubicBezTo>
                  <a:pt x="442" y="319"/>
                  <a:pt x="451" y="336"/>
                  <a:pt x="469" y="336"/>
                </a:cubicBezTo>
                <a:cubicBezTo>
                  <a:pt x="478" y="336"/>
                  <a:pt x="496" y="327"/>
                  <a:pt x="496" y="310"/>
                </a:cubicBezTo>
                <a:cubicBezTo>
                  <a:pt x="496" y="301"/>
                  <a:pt x="496" y="292"/>
                  <a:pt x="496" y="283"/>
                </a:cubicBezTo>
                <a:cubicBezTo>
                  <a:pt x="496" y="213"/>
                  <a:pt x="469" y="151"/>
                  <a:pt x="425" y="9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wrap="square" lIns="90000" tIns="46800" rIns="90000" bIns="46800" anchor="ctr">
            <a:normAutofit fontScale="37500" lnSpcReduction="20000"/>
          </a:bodyPr>
          <a:p>
            <a:pPr defTabSz="609600" fontAlgn="base"/>
            <a:endParaRPr lang="en-US" sz="90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7" name="TextBox 147"/>
          <p:cNvSpPr txBox="1"/>
          <p:nvPr>
            <p:custDataLst>
              <p:tags r:id="rId52"/>
            </p:custDataLst>
          </p:nvPr>
        </p:nvSpPr>
        <p:spPr>
          <a:xfrm>
            <a:off x="9315450" y="5355590"/>
            <a:ext cx="1146810" cy="39624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 lnSpcReduction="10000"/>
          </a:bodyPr>
          <a:p>
            <a:pPr algn="r" defTabSz="609600" fontAlgn="base">
              <a:lnSpc>
                <a:spcPct val="120000"/>
              </a:lnSpc>
              <a:spcAft>
                <a:spcPts val="800"/>
              </a:spcAft>
            </a:pPr>
            <a:r>
              <a:rPr lang="zh-CN" altLang="en-US" sz="1800" b="1" cap="all" spc="27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统计分析</a:t>
            </a:r>
            <a:endParaRPr lang="zh-CN" altLang="en-US" sz="1800" b="1" cap="all" spc="27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146"/>
          <p:cNvSpPr txBox="1"/>
          <p:nvPr>
            <p:custDataLst>
              <p:tags r:id="rId53"/>
            </p:custDataLst>
          </p:nvPr>
        </p:nvSpPr>
        <p:spPr>
          <a:xfrm>
            <a:off x="8453194" y="5727043"/>
            <a:ext cx="2159202" cy="724700"/>
          </a:xfrm>
          <a:prstGeom prst="rect">
            <a:avLst/>
          </a:prstGeom>
          <a:noFill/>
        </p:spPr>
        <p:txBody>
          <a:bodyPr wrap="square" lIns="90000" tIns="46800" rIns="90000" bIns="46800" rtlCol="0" anchor="ctr" anchorCtr="0">
            <a:noAutofit/>
          </a:bodyPr>
          <a:p>
            <a:pPr defTabSz="609600" fontAlgn="base">
              <a:lnSpc>
                <a:spcPct val="120000"/>
              </a:lnSpc>
              <a:defRPr/>
            </a:pPr>
            <a:r>
              <a:rPr lang="zh-CN" altLang="en-US" sz="11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收集和分析视频监控数据，提供用户使用情况统计、异常事件分析等功能，帮助用户更好地管理和利用监控资源</a:t>
            </a:r>
            <a:endParaRPr lang="zh-CN" altLang="en-US" sz="11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平行四边形 29"/>
          <p:cNvSpPr/>
          <p:nvPr>
            <p:custDataLst>
              <p:tags r:id="rId1"/>
            </p:custDataLst>
          </p:nvPr>
        </p:nvSpPr>
        <p:spPr>
          <a:xfrm>
            <a:off x="5330825" y="4397375"/>
            <a:ext cx="5590540" cy="612775"/>
          </a:xfrm>
          <a:prstGeom prst="parallelogram">
            <a:avLst>
              <a:gd name="adj" fmla="val 48207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l" defTabSz="609600" fontAlgn="base">
              <a:buClrTx/>
              <a:buSzTx/>
              <a:buFontTx/>
            </a:pPr>
            <a:endParaRPr lang="zh-CN" altLang="en-US" sz="2135" b="1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22" name="平行四边形 21"/>
          <p:cNvSpPr/>
          <p:nvPr>
            <p:custDataLst>
              <p:tags r:id="rId2"/>
            </p:custDataLst>
          </p:nvPr>
        </p:nvSpPr>
        <p:spPr>
          <a:xfrm>
            <a:off x="5306695" y="3541395"/>
            <a:ext cx="5590540" cy="612775"/>
          </a:xfrm>
          <a:prstGeom prst="parallelogram">
            <a:avLst>
              <a:gd name="adj" fmla="val 48207"/>
            </a:avLst>
          </a:prstGeom>
          <a:noFill/>
          <a:ln w="15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l" defTabSz="609600" fontAlgn="base">
              <a:buClrTx/>
              <a:buSzTx/>
              <a:buFontTx/>
              <a:defRPr/>
            </a:pPr>
            <a:endParaRPr lang="zh-CN" altLang="en-US" sz="2135" b="1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平行四边形 14"/>
          <p:cNvSpPr/>
          <p:nvPr>
            <p:custDataLst>
              <p:tags r:id="rId3"/>
            </p:custDataLst>
          </p:nvPr>
        </p:nvSpPr>
        <p:spPr>
          <a:xfrm>
            <a:off x="5327015" y="2694305"/>
            <a:ext cx="5563870" cy="571500"/>
          </a:xfrm>
          <a:prstGeom prst="parallelogram">
            <a:avLst>
              <a:gd name="adj" fmla="val 48207"/>
            </a:avLst>
          </a:prstGeom>
          <a:noFill/>
          <a:ln w="15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l" defTabSz="609600" fontAlgn="base">
              <a:buClrTx/>
              <a:buSzTx/>
              <a:buFontTx/>
              <a:defRPr/>
            </a:pPr>
            <a:endParaRPr lang="zh-CN" altLang="en-US" sz="2135" b="1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平行四边形 8"/>
          <p:cNvSpPr/>
          <p:nvPr>
            <p:custDataLst>
              <p:tags r:id="rId4"/>
            </p:custDataLst>
          </p:nvPr>
        </p:nvSpPr>
        <p:spPr>
          <a:xfrm>
            <a:off x="4425315" y="1816100"/>
            <a:ext cx="1073785" cy="612775"/>
          </a:xfrm>
          <a:prstGeom prst="parallelogram">
            <a:avLst>
              <a:gd name="adj" fmla="val 48207"/>
            </a:avLst>
          </a:prstGeom>
          <a:noFill/>
          <a:ln w="15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defTabSz="609600" fontAlgn="base"/>
            <a:endParaRPr lang="zh-CN" altLang="en-US" sz="2135" b="1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0" name="文本框 10"/>
          <p:cNvSpPr txBox="1"/>
          <p:nvPr>
            <p:custDataLst>
              <p:tags r:id="rId5"/>
            </p:custDataLst>
          </p:nvPr>
        </p:nvSpPr>
        <p:spPr>
          <a:xfrm>
            <a:off x="4605655" y="1802765"/>
            <a:ext cx="1021080" cy="66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01</a:t>
            </a:r>
            <a:endParaRPr kumimoji="0" lang="en-US" altLang="zh-CN" sz="3735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平行四边形 24"/>
          <p:cNvSpPr/>
          <p:nvPr>
            <p:custDataLst>
              <p:tags r:id="rId6"/>
            </p:custDataLst>
          </p:nvPr>
        </p:nvSpPr>
        <p:spPr>
          <a:xfrm>
            <a:off x="5330825" y="1830070"/>
            <a:ext cx="5590540" cy="612140"/>
          </a:xfrm>
          <a:prstGeom prst="parallelogram">
            <a:avLst>
              <a:gd name="adj" fmla="val 48207"/>
            </a:avLst>
          </a:prstGeom>
          <a:noFill/>
          <a:ln w="158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l" defTabSz="609600" fontAlgn="base">
              <a:buClrTx/>
              <a:buSzTx/>
              <a:buFontTx/>
              <a:defRPr/>
            </a:pPr>
            <a:endParaRPr lang="zh-CN" altLang="en-US" sz="2135" b="1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>
            <p:custDataLst>
              <p:tags r:id="rId7"/>
            </p:custDataLst>
          </p:nvPr>
        </p:nvSpPr>
        <p:spPr>
          <a:xfrm>
            <a:off x="5678805" y="1905635"/>
            <a:ext cx="2851785" cy="460375"/>
          </a:xfrm>
          <a:prstGeom prst="rect">
            <a:avLst/>
          </a:prstGeom>
          <a:ln w="15875">
            <a:noFill/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背景分析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011779" y="1242243"/>
            <a:ext cx="2494244" cy="1603102"/>
            <a:chOff x="-142237" y="2176774"/>
            <a:chExt cx="3399912" cy="1603102"/>
          </a:xfrm>
        </p:grpSpPr>
        <p:sp>
          <p:nvSpPr>
            <p:cNvPr id="39" name="文本框 38"/>
            <p:cNvSpPr txBox="1"/>
            <p:nvPr/>
          </p:nvSpPr>
          <p:spPr>
            <a:xfrm>
              <a:off x="-61126" y="2176774"/>
              <a:ext cx="3237690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目录</a:t>
              </a:r>
              <a:endPara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-142237" y="3325118"/>
              <a:ext cx="3399912" cy="45475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5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CONTENTS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1" name="平行四边形 10"/>
          <p:cNvSpPr/>
          <p:nvPr>
            <p:custDataLst>
              <p:tags r:id="rId8"/>
            </p:custDataLst>
          </p:nvPr>
        </p:nvSpPr>
        <p:spPr>
          <a:xfrm>
            <a:off x="4425315" y="2684780"/>
            <a:ext cx="1073785" cy="580390"/>
          </a:xfrm>
          <a:prstGeom prst="parallelogram">
            <a:avLst>
              <a:gd name="adj" fmla="val 48207"/>
            </a:avLst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文本框 10"/>
          <p:cNvSpPr txBox="1"/>
          <p:nvPr>
            <p:custDataLst>
              <p:tags r:id="rId9"/>
            </p:custDataLst>
          </p:nvPr>
        </p:nvSpPr>
        <p:spPr>
          <a:xfrm>
            <a:off x="4605020" y="2668905"/>
            <a:ext cx="1016635" cy="66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02</a:t>
            </a:r>
            <a:endParaRPr kumimoji="0" lang="zh-CN" altLang="en-US" sz="3735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5793105" y="2753360"/>
            <a:ext cx="2811145" cy="460375"/>
          </a:xfrm>
          <a:prstGeom prst="rect">
            <a:avLst/>
          </a:prstGeom>
          <a:ln w="15875">
            <a:noFill/>
          </a:ln>
        </p:spPr>
        <p:txBody>
          <a:bodyPr wrap="square" lIns="91440" tIns="45720" rIns="91440" bIns="45720">
            <a:spAutoFit/>
          </a:bodyPr>
          <a:lstStyle/>
          <a:p>
            <a:pPr indent="0" defTabSz="609600" fontAlgn="base">
              <a:buFont typeface="Wingdings" panose="05000000000000000000" pitchFamily="2" charset="2"/>
              <a:buNone/>
            </a:pPr>
            <a:r>
              <a:rPr kumimoji="1"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 </a:t>
            </a: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解决方案</a:t>
            </a:r>
            <a:endParaRPr kumimoji="1"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平行四边形 16"/>
          <p:cNvSpPr/>
          <p:nvPr>
            <p:custDataLst>
              <p:tags r:id="rId11"/>
            </p:custDataLst>
          </p:nvPr>
        </p:nvSpPr>
        <p:spPr>
          <a:xfrm>
            <a:off x="4425315" y="3541395"/>
            <a:ext cx="1073785" cy="612775"/>
          </a:xfrm>
          <a:prstGeom prst="parallelogram">
            <a:avLst>
              <a:gd name="adj" fmla="val 48207"/>
            </a:avLst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0"/>
          <p:cNvSpPr txBox="1"/>
          <p:nvPr>
            <p:custDataLst>
              <p:tags r:id="rId12"/>
            </p:custDataLst>
          </p:nvPr>
        </p:nvSpPr>
        <p:spPr>
          <a:xfrm>
            <a:off x="4605020" y="3514090"/>
            <a:ext cx="1021715" cy="66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03</a:t>
            </a:r>
            <a:endParaRPr kumimoji="0" lang="zh-CN" altLang="en-US" sz="3735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>
            <p:custDataLst>
              <p:tags r:id="rId13"/>
            </p:custDataLst>
          </p:nvPr>
        </p:nvSpPr>
        <p:spPr>
          <a:xfrm>
            <a:off x="5975350" y="3604895"/>
            <a:ext cx="2313305" cy="460375"/>
          </a:xfrm>
          <a:prstGeom prst="rect">
            <a:avLst/>
          </a:prstGeom>
          <a:ln w="15875">
            <a:noFill/>
          </a:ln>
        </p:spPr>
        <p:txBody>
          <a:bodyPr wrap="square" lIns="91440" tIns="45720" rIns="91440" bIns="45720">
            <a:spAutoFit/>
          </a:bodyPr>
          <a:lstStyle/>
          <a:p>
            <a:pPr indent="0" defTabSz="609600" fontAlgn="base">
              <a:buFont typeface="Wingdings" panose="05000000000000000000" pitchFamily="2" charset="2"/>
              <a:buNone/>
            </a:pP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应用场景</a:t>
            </a:r>
            <a:endParaRPr kumimoji="1"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6" name="平行四边形 25"/>
          <p:cNvSpPr/>
          <p:nvPr>
            <p:custDataLst>
              <p:tags r:id="rId14"/>
            </p:custDataLst>
          </p:nvPr>
        </p:nvSpPr>
        <p:spPr>
          <a:xfrm>
            <a:off x="4425315" y="4397375"/>
            <a:ext cx="1073785" cy="612775"/>
          </a:xfrm>
          <a:prstGeom prst="parallelogram">
            <a:avLst>
              <a:gd name="adj" fmla="val 48207"/>
            </a:avLst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文本框 10"/>
          <p:cNvSpPr txBox="1"/>
          <p:nvPr>
            <p:custDataLst>
              <p:tags r:id="rId15"/>
            </p:custDataLst>
          </p:nvPr>
        </p:nvSpPr>
        <p:spPr>
          <a:xfrm>
            <a:off x="4605020" y="4370070"/>
            <a:ext cx="1021715" cy="66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04</a:t>
            </a:r>
            <a:endParaRPr kumimoji="0" lang="zh-CN" altLang="en-US" sz="3735" b="0" i="1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>
            <p:custDataLst>
              <p:tags r:id="rId16"/>
            </p:custDataLst>
          </p:nvPr>
        </p:nvSpPr>
        <p:spPr>
          <a:xfrm>
            <a:off x="5975350" y="4460875"/>
            <a:ext cx="3053080" cy="460375"/>
          </a:xfrm>
          <a:prstGeom prst="rect">
            <a:avLst/>
          </a:prstGeom>
          <a:ln w="15875">
            <a:noFill/>
          </a:ln>
        </p:spPr>
        <p:txBody>
          <a:bodyPr wrap="square" lIns="91440" tIns="45720" rIns="91440" bIns="45720">
            <a:spAutoFit/>
          </a:bodyPr>
          <a:lstStyle/>
          <a:p>
            <a:pPr indent="0" defTabSz="609600" fontAlgn="base">
              <a:buFont typeface="Wingdings" panose="05000000000000000000" pitchFamily="2" charset="2"/>
              <a:buNone/>
            </a:pP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案例分享</a:t>
            </a:r>
            <a:endParaRPr kumimoji="1"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19278" y="162423"/>
            <a:ext cx="8870400" cy="660376"/>
          </a:xfrm>
        </p:spPr>
        <p:txBody>
          <a:bodyPr/>
          <a:lstStyle/>
          <a:p>
            <a:r>
              <a:rPr lang="zh-CN" altLang="en-US" sz="2800" b="1">
                <a:solidFill>
                  <a:srgbClr val="00B0F0"/>
                </a:solidFill>
                <a:latin typeface="微软雅黑" panose="020B0503020204020204" charset="-122"/>
                <a:cs typeface="微软雅黑" panose="020B0503020204020204" charset="-122"/>
                <a:sym typeface="+mn-lt"/>
              </a:rPr>
              <a:t>广东</a:t>
            </a:r>
            <a:r>
              <a:rPr sz="2800" b="1">
                <a:solidFill>
                  <a:srgbClr val="00B0F0"/>
                </a:solidFill>
                <a:latin typeface="微软雅黑" panose="020B0503020204020204" charset="-122"/>
                <a:cs typeface="微软雅黑" panose="020B0503020204020204" charset="-122"/>
                <a:sym typeface="+mn-lt"/>
              </a:rPr>
              <a:t>某</a:t>
            </a:r>
            <a:r>
              <a:rPr lang="zh-CN" altLang="en-US" sz="2800" b="1">
                <a:solidFill>
                  <a:srgbClr val="00B0F0"/>
                </a:solidFill>
                <a:latin typeface="微软雅黑" panose="020B0503020204020204" charset="-122"/>
                <a:cs typeface="微软雅黑" panose="020B0503020204020204" charset="-122"/>
                <a:sym typeface="+mn-lt"/>
              </a:rPr>
              <a:t>工业园智慧园区</a:t>
            </a:r>
            <a:endParaRPr lang="zh-CN" altLang="en-US" sz="2800" b="1">
              <a:solidFill>
                <a:srgbClr val="00B0F0"/>
              </a:solidFill>
              <a:latin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cxnSp>
        <p:nvCxnSpPr>
          <p:cNvPr id="1086" name="连接符: 肘形 1085"/>
          <p:cNvCxnSpPr/>
          <p:nvPr/>
        </p:nvCxnSpPr>
        <p:spPr>
          <a:xfrm rot="5400000" flipH="1" flipV="1">
            <a:off x="13073270" y="-225287"/>
            <a:ext cx="12700" cy="12700"/>
          </a:xfrm>
          <a:prstGeom prst="bentConnector3">
            <a:avLst>
              <a:gd name="adj1" fmla="val 1800000"/>
            </a:avLst>
          </a:prstGeom>
          <a:ln w="28575">
            <a:solidFill>
              <a:srgbClr val="C7C7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7395837" y="1081385"/>
            <a:ext cx="4647277" cy="2513972"/>
            <a:chOff x="14443" y="1182"/>
            <a:chExt cx="3834" cy="6520"/>
          </a:xfrm>
        </p:grpSpPr>
        <p:sp>
          <p:nvSpPr>
            <p:cNvPr id="4" name="圆角矩形 3"/>
            <p:cNvSpPr/>
            <p:nvPr/>
          </p:nvSpPr>
          <p:spPr>
            <a:xfrm>
              <a:off x="14559" y="1182"/>
              <a:ext cx="1319" cy="804"/>
            </a:xfrm>
            <a:prstGeom prst="roundRect">
              <a:avLst/>
            </a:prstGeom>
            <a:solidFill>
              <a:srgbClr val="9DC3E6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defTabSz="224536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35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Times New Roman" panose="02020603050405020304" charset="0"/>
                </a:rPr>
                <a:t>产品价值</a:t>
              </a:r>
              <a:endParaRPr lang="zh-CN" altLang="en-US" sz="1335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Times New Roman" panose="0202060305040502030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4443" y="2032"/>
              <a:ext cx="3834" cy="5670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marL="285750" indent="-285750" defTabSz="609600" fontAlgn="base">
                <a:lnSpc>
                  <a:spcPct val="150000"/>
                </a:lnSpc>
                <a:buFont typeface="Wingdings" panose="05000000000000000000" charset="0"/>
                <a:buChar char="l"/>
              </a:pPr>
              <a:r>
                <a:rPr lang="zh-CN" altLang="en-US" sz="14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便捷生活：</a:t>
              </a:r>
              <a:r>
                <a:rPr lang="zh-CN" altLang="en-US" sz="14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服务等级得到提升，园区业主和访客能够更方便的停车，节省时间和能源，提升效率。</a:t>
              </a:r>
              <a:endParaRPr lang="zh-CN" altLang="en-US" sz="14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endParaRPr>
            </a:p>
            <a:p>
              <a:pPr marL="285750" indent="-285750" defTabSz="609600" fontAlgn="base">
                <a:lnSpc>
                  <a:spcPct val="150000"/>
                </a:lnSpc>
                <a:buFont typeface="Wingdings" panose="05000000000000000000" charset="0"/>
                <a:buChar char="l"/>
              </a:pPr>
              <a:r>
                <a:rPr lang="zh-CN" altLang="en-US" sz="14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提升安全：</a:t>
              </a:r>
              <a:r>
                <a:rPr lang="zh-CN" altLang="en-US" sz="14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视频监控、电子巡更、公共广播、安防管理平台的全面应用使得园区的安防等级得到提升，园区企业的资产和人员的安全更有保障。</a:t>
              </a:r>
              <a:endParaRPr lang="zh-CN" altLang="en-US" sz="14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marL="285750" indent="-285750" defTabSz="609600" fontAlgn="base">
                <a:lnSpc>
                  <a:spcPct val="150000"/>
                </a:lnSpc>
                <a:buFont typeface="Wingdings" panose="05000000000000000000" charset="0"/>
                <a:buChar char="l"/>
              </a:pPr>
              <a:r>
                <a:rPr lang="zh-CN" altLang="en-US" sz="14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提升管理：</a:t>
              </a:r>
              <a:r>
                <a:rPr lang="zh-CN" altLang="en-US" sz="14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新技术、智慧管理平台的全面应用提升了园区业务弹性，减少了人力投入。</a:t>
              </a:r>
              <a:endParaRPr lang="zh-CN" altLang="en-US" sz="12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marL="285750" indent="-285750" defTabSz="609600" fontAlgn="base">
                <a:lnSpc>
                  <a:spcPct val="150000"/>
                </a:lnSpc>
                <a:buFont typeface="Wingdings" panose="05000000000000000000" charset="0"/>
                <a:buChar char="l"/>
              </a:pPr>
              <a:r>
                <a:rPr lang="zh-CN" altLang="en-US" sz="1400" b="1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低碳低能耗：</a:t>
              </a:r>
              <a:r>
                <a:rPr lang="zh-CN" altLang="en-US" sz="14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楼宇空调能耗管理等应用使得园区更加智能、高效、节能、环保。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285750" indent="-285750" defTabSz="609600" fontAlgn="base">
                <a:lnSpc>
                  <a:spcPct val="150000"/>
                </a:lnSpc>
                <a:buFont typeface="Wingdings" panose="05000000000000000000" charset="0"/>
                <a:buChar char="l"/>
              </a:pP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  <a:p>
              <a:pPr marL="285750" indent="-285750" defTabSz="609600" fontAlgn="base">
                <a:lnSpc>
                  <a:spcPct val="150000"/>
                </a:lnSpc>
                <a:buFont typeface="Wingdings" panose="05000000000000000000" charset="0"/>
                <a:buChar char="l"/>
              </a:pP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  <a:p>
              <a:pPr marL="285750" indent="-285750" defTabSz="609600" fontAlgn="base">
                <a:buFont typeface="Wingdings" panose="05000000000000000000" charset="0"/>
                <a:buChar char="l"/>
              </a:pPr>
              <a:endPara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405" y="1118870"/>
            <a:ext cx="3378835" cy="17284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3330" y="1479550"/>
            <a:ext cx="3528060" cy="158178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944620" y="1118870"/>
            <a:ext cx="2982595" cy="272415"/>
          </a:xfrm>
          <a:prstGeom prst="rect">
            <a:avLst/>
          </a:prstGeom>
          <a:solidFill>
            <a:srgbClr val="18B4FF"/>
          </a:solidFill>
          <a:ln>
            <a:solidFill>
              <a:srgbClr val="000000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marL="0" marR="0" lvl="0" indent="0" algn="ctr" defTabSz="609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空调能耗管理</a:t>
            </a:r>
            <a:endParaRPr kumimoji="1" lang="zh-CN" altLang="en-US" sz="14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05" y="3182620"/>
            <a:ext cx="6461125" cy="3575685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7392670" y="4464050"/>
            <a:ext cx="4480560" cy="2315210"/>
            <a:chOff x="12301" y="7089"/>
            <a:chExt cx="6643" cy="3586"/>
          </a:xfrm>
        </p:grpSpPr>
        <p:grpSp>
          <p:nvGrpSpPr>
            <p:cNvPr id="11" name="组合 10"/>
            <p:cNvGrpSpPr/>
            <p:nvPr/>
          </p:nvGrpSpPr>
          <p:grpSpPr>
            <a:xfrm>
              <a:off x="12301" y="7089"/>
              <a:ext cx="6643" cy="3586"/>
              <a:chOff x="12307" y="4679"/>
              <a:chExt cx="6893" cy="6138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12307" y="4679"/>
                <a:ext cx="6893" cy="6138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  <a:alpha val="20000"/>
                </a:schemeClr>
              </a:solidFill>
              <a:ln w="19050" cap="flat" cmpd="sng" algn="ctr">
                <a:solidFill>
                  <a:schemeClr val="tx2">
                    <a:lumMod val="60000"/>
                    <a:lumOff val="40000"/>
                  </a:schemeClr>
                </a:solidFill>
                <a:prstDash val="lgDash"/>
              </a:ln>
              <a:effectLst/>
            </p:spPr>
            <p:txBody>
              <a:bodyPr rtlCol="0" anchor="ctr"/>
              <a:lstStyle/>
              <a:p>
                <a:pPr algn="ctr" defTabSz="2694940" fontAlgn="base">
                  <a:lnSpc>
                    <a:spcPct val="120000"/>
                  </a:lnSpc>
                  <a:defRPr/>
                </a:pPr>
                <a:endParaRPr lang="zh-CN" altLang="en-US" sz="2000" b="1" kern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  <a:sym typeface="Times New Roman" panose="02020603050405020304" charset="0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2490" y="4679"/>
                <a:ext cx="6639" cy="9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09600" fontAlgn="base" hangingPunct="0">
                  <a:lnSpc>
                    <a:spcPct val="120000"/>
                  </a:lnSpc>
                </a:pPr>
                <a:r>
                  <a:rPr lang="zh-CN" altLang="en-US" sz="1400" b="1" kern="0" dirty="0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  <a:sym typeface="Times New Roman" panose="02020603050405020304" charset="0"/>
                  </a:rPr>
                  <a:t>落地情况</a:t>
                </a:r>
                <a:endParaRPr lang="zh-CN" altLang="en-US" sz="1400" b="1" kern="0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Times New Roman" panose="02020603050405020304" charset="0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12424" y="6430"/>
                <a:ext cx="6776" cy="7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609600" fontAlgn="base" hangingPunct="0">
                  <a:lnSpc>
                    <a:spcPct val="120000"/>
                  </a:lnSpc>
                </a:pPr>
                <a:endParaRPr lang="en-US" altLang="zh-CN" sz="1100" kern="0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sym typeface="Times New Roman" panose="02020603050405020304" charset="0"/>
                </a:endParaRPr>
              </a:p>
            </p:txBody>
          </p:sp>
        </p:grpSp>
        <p:sp>
          <p:nvSpPr>
            <p:cNvPr id="12" name="文本框 11"/>
            <p:cNvSpPr txBox="1"/>
            <p:nvPr/>
          </p:nvSpPr>
          <p:spPr>
            <a:xfrm>
              <a:off x="12365" y="7521"/>
              <a:ext cx="6542" cy="1528"/>
            </a:xfrm>
            <a:prstGeom prst="rect">
              <a:avLst/>
            </a:prstGeom>
          </p:spPr>
          <p:txBody>
            <a:bodyPr vert="horz" lIns="0" tIns="0" rIns="0" bIns="0" rtlCol="0" anchor="t">
              <a:noAutofit/>
            </a:bodyPr>
            <a:lstStyle/>
            <a:p>
              <a:pPr marL="285750" indent="-285750" algn="l" defTabSz="609600" fontAlgn="base">
                <a:lnSpc>
                  <a:spcPct val="120000"/>
                </a:lnSpc>
                <a:buClrTx/>
                <a:buSzTx/>
                <a:buFont typeface="Wingdings" panose="05000000000000000000" charset="0"/>
                <a:buChar char=""/>
                <a:defRPr/>
              </a:pPr>
              <a:r>
                <a:rPr lang="zh-CN" altLang="en-US" sz="1400" dirty="0">
                  <a:latin typeface="微软雅黑" panose="020B0503020204020204" charset="-122"/>
                  <a:ea typeface="微软雅黑" panose="020B0503020204020204" charset="-122"/>
                </a:rPr>
                <a:t>包含</a:t>
              </a:r>
              <a:r>
                <a:rPr lang="en-US" altLang="zh-CN" sz="1400" dirty="0">
                  <a:latin typeface="微软雅黑" panose="020B0503020204020204" charset="-122"/>
                  <a:ea typeface="微软雅黑" panose="020B0503020204020204" charset="-122"/>
                </a:rPr>
                <a:t>14</a:t>
              </a:r>
              <a:r>
                <a:rPr lang="zh-CN" altLang="en-US" sz="1400" dirty="0">
                  <a:latin typeface="微软雅黑" panose="020B0503020204020204" charset="-122"/>
                  <a:ea typeface="微软雅黑" panose="020B0503020204020204" charset="-122"/>
                </a:rPr>
                <a:t>个</a:t>
              </a:r>
              <a:r>
                <a:rPr lang="en-US" altLang="zh-CN" sz="1400" dirty="0">
                  <a:latin typeface="微软雅黑" panose="020B0503020204020204" charset="-122"/>
                  <a:ea typeface="微软雅黑" panose="020B0503020204020204" charset="-122"/>
                </a:rPr>
                <a:t>AI</a:t>
              </a:r>
              <a:r>
                <a:rPr lang="zh-CN" altLang="en-US" sz="1400" dirty="0">
                  <a:latin typeface="微软雅黑" panose="020B0503020204020204" charset="-122"/>
                  <a:ea typeface="微软雅黑" panose="020B0503020204020204" charset="-122"/>
                </a:rPr>
                <a:t>能力，如：人脸识别、人脸对比、重点区域监控、车牌识别等</a:t>
              </a:r>
              <a:endParaRPr lang="zh-CN" altLang="en-US" sz="1400" dirty="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285750" indent="-285750" algn="l" defTabSz="609600" fontAlgn="base">
                <a:lnSpc>
                  <a:spcPct val="120000"/>
                </a:lnSpc>
                <a:buClrTx/>
                <a:buSzTx/>
                <a:buFont typeface="Wingdings" panose="05000000000000000000" charset="0"/>
                <a:buChar char=""/>
                <a:defRPr/>
              </a:pPr>
              <a:r>
                <a:rPr lang="zh-CN" altLang="en-US" sz="1400" dirty="0">
                  <a:latin typeface="微软雅黑" panose="020B0503020204020204" charset="-122"/>
                  <a:ea typeface="微软雅黑" panose="020B0503020204020204" charset="-122"/>
                </a:rPr>
                <a:t>某软件谷项目，出台了100余项考核指标，平台累计辅助企业完成政府申报1500多次，协助50多个项目完成线上的管理，累计用户3万多。</a:t>
              </a:r>
              <a:endParaRPr lang="zh-CN" altLang="en-US" sz="14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7195" y="3182620"/>
            <a:ext cx="1906905" cy="22098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219450" y="3150235"/>
            <a:ext cx="1210945" cy="294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>
            <a:spAutoFit/>
          </a:bodyPr>
          <a:p>
            <a:pPr algn="ctr" defTabSz="609600" fontAlgn="base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</a:pPr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园区全景</a:t>
            </a:r>
            <a:endParaRPr lang="zh-CN" altLang="en-US" sz="12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" name="文本框 26"/>
          <p:cNvSpPr txBox="1"/>
          <p:nvPr/>
        </p:nvSpPr>
        <p:spPr>
          <a:xfrm>
            <a:off x="339725" y="288925"/>
            <a:ext cx="87877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609600" fontAlgn="base">
              <a:buClrTx/>
              <a:buSzTx/>
              <a:buFontTx/>
            </a:pPr>
            <a:r>
              <a:rPr kumimoji="1" lang="zh-CN" altLang="en-US" sz="2800" b="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中国（南京）软件谷，线上政务服务平台</a:t>
            </a:r>
            <a:endParaRPr kumimoji="1" lang="zh-CN" altLang="en-US" sz="2800" b="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"/>
          <a:srcRect r="1583" b="2896"/>
          <a:stretch>
            <a:fillRect/>
          </a:stretch>
        </p:blipFill>
        <p:spPr>
          <a:xfrm>
            <a:off x="6703060" y="1428115"/>
            <a:ext cx="4899660" cy="2375535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 rot="0">
            <a:off x="722630" y="1494155"/>
            <a:ext cx="2037080" cy="379730"/>
            <a:chOff x="814327" y="3219334"/>
            <a:chExt cx="2028051" cy="432536"/>
          </a:xfrm>
        </p:grpSpPr>
        <p:grpSp>
          <p:nvGrpSpPr>
            <p:cNvPr id="31" name="组合 30"/>
            <p:cNvGrpSpPr/>
            <p:nvPr/>
          </p:nvGrpSpPr>
          <p:grpSpPr>
            <a:xfrm>
              <a:off x="814327" y="3219334"/>
              <a:ext cx="2028051" cy="432536"/>
              <a:chOff x="4304040" y="1286668"/>
              <a:chExt cx="5738419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2" name="圆角矩形 154"/>
              <p:cNvSpPr/>
              <p:nvPr/>
            </p:nvSpPr>
            <p:spPr>
              <a:xfrm>
                <a:off x="4304040" y="1286668"/>
                <a:ext cx="5738419" cy="2757793"/>
              </a:xfrm>
              <a:prstGeom prst="roundRect">
                <a:avLst/>
              </a:prstGeom>
              <a:gradFill>
                <a:gsLst>
                  <a:gs pos="0">
                    <a:srgbClr val="2E80F9">
                      <a:alpha val="86000"/>
                    </a:srgbClr>
                  </a:gs>
                  <a:gs pos="100000">
                    <a:srgbClr val="0665EB"/>
                  </a:gs>
                </a:gsLst>
                <a:lin ang="16200000" scaled="0"/>
              </a:gradFill>
            </p:spPr>
            <p:txBody>
              <a:bodyPr vert="horz" lIns="0" tIns="0" rIns="0" bIns="0" rtlCol="0" anchor="ctr" anchorCtr="0">
                <a:noAutofit/>
              </a:bodyPr>
              <a:lstStyle/>
              <a:p>
                <a:pPr defTabSz="1828800" fontAlgn="base" hangingPunct="1">
                  <a:defRPr/>
                </a:pPr>
                <a:endParaRPr kumimoji="1" lang="zh-CN" altLang="en-US" sz="1600" b="1" kern="120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3" name="圆角矩形 155"/>
              <p:cNvSpPr/>
              <p:nvPr/>
            </p:nvSpPr>
            <p:spPr>
              <a:xfrm>
                <a:off x="4351924" y="1439931"/>
                <a:ext cx="5690532" cy="2584452"/>
              </a:xfrm>
              <a:prstGeom prst="roundRect">
                <a:avLst/>
              </a:prstGeom>
              <a:gradFill>
                <a:gsLst>
                  <a:gs pos="0">
                    <a:srgbClr val="2E80F9">
                      <a:alpha val="86000"/>
                    </a:srgbClr>
                  </a:gs>
                  <a:gs pos="100000">
                    <a:srgbClr val="0665EB"/>
                  </a:gs>
                </a:gsLst>
                <a:lin ang="16200000" scaled="0"/>
              </a:gradFill>
            </p:spPr>
            <p:txBody>
              <a:bodyPr vert="horz" lIns="0" tIns="0" rIns="0" bIns="0" rtlCol="0" anchor="ctr" anchorCtr="0">
                <a:noAutofit/>
              </a:bodyPr>
              <a:lstStyle/>
              <a:p>
                <a:pPr defTabSz="1828800" fontAlgn="base" hangingPunct="1">
                  <a:defRPr/>
                </a:pPr>
                <a:endParaRPr kumimoji="1" lang="zh-CN" altLang="en-US" sz="1600" b="1" kern="120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34" name="TextBox 75"/>
            <p:cNvSpPr txBox="1"/>
            <p:nvPr/>
          </p:nvSpPr>
          <p:spPr>
            <a:xfrm>
              <a:off x="1106552" y="3327130"/>
              <a:ext cx="1536026" cy="215444"/>
            </a:xfrm>
            <a:prstGeom prst="rect">
              <a:avLst/>
            </a:prstGeom>
            <a:noFill/>
          </p:spPr>
          <p:txBody>
            <a:bodyPr vert="horz" lIns="0" tIns="0" rIns="0" bIns="0" rtlCol="0" anchor="ctr" anchorCtr="0">
              <a:noAutofit/>
            </a:bodyPr>
            <a:lstStyle>
              <a:defPPr>
                <a:defRPr lang="zh-CN"/>
              </a:defPPr>
              <a:lvl1pPr lvl="0" algn="ctr">
                <a:buClrTx/>
                <a:buSzTx/>
                <a:buFontTx/>
                <a:defRPr kumimoji="1" sz="1400" b="1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defTabSz="1828800" fontAlgn="base" hangingPunct="1">
                <a:defRPr/>
              </a:pPr>
              <a:r>
                <a:rPr lang="zh-CN" altLang="en-US" sz="1600" kern="1200" dirty="0"/>
                <a:t>方案介绍</a:t>
              </a:r>
              <a:endParaRPr lang="zh-CN" altLang="en-US" sz="1600" kern="1200" dirty="0"/>
            </a:p>
          </p:txBody>
        </p:sp>
      </p:grpSp>
      <p:grpSp>
        <p:nvGrpSpPr>
          <p:cNvPr id="35" name="组合 34"/>
          <p:cNvGrpSpPr/>
          <p:nvPr/>
        </p:nvGrpSpPr>
        <p:grpSpPr>
          <a:xfrm rot="0">
            <a:off x="722630" y="2023110"/>
            <a:ext cx="5659755" cy="1562735"/>
            <a:chOff x="7136263" y="5354842"/>
            <a:chExt cx="4159109" cy="1246007"/>
          </a:xfrm>
        </p:grpSpPr>
        <p:sp>
          <p:nvSpPr>
            <p:cNvPr id="36" name="圆角矩形 168"/>
            <p:cNvSpPr/>
            <p:nvPr/>
          </p:nvSpPr>
          <p:spPr>
            <a:xfrm>
              <a:off x="7136263" y="5354842"/>
              <a:ext cx="4159109" cy="1246007"/>
            </a:xfrm>
            <a:prstGeom prst="roundRect">
              <a:avLst>
                <a:gd name="adj" fmla="val 10064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828800" fontAlgn="base" hangingPunct="1">
                <a:defRPr/>
              </a:pPr>
              <a:endParaRPr lang="zh-CN" altLang="en-US" sz="1400" kern="120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7241157" y="5453410"/>
              <a:ext cx="3983799" cy="11032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defTabSz="609600" fontAlgn="base">
                <a:lnSpc>
                  <a:spcPct val="150000"/>
                </a:lnSpc>
              </a:pPr>
              <a:r>
                <a:rPr lang="zh-CN" altLang="en-US" sz="1400" spc="4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为鼓励创业创新，打造线上政务服务平台，汇聚惠企政策，梳理政务服务，打造产业赋能、政策服务、科技孵化、金融扶持、服务超市、创业学院、高企培育等专项业务板块，为企业发展保驾护航。</a:t>
              </a:r>
              <a:endParaRPr lang="zh-CN" altLang="en-US" sz="1400" spc="4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 rot="0">
            <a:off x="760095" y="3709035"/>
            <a:ext cx="2037080" cy="379730"/>
            <a:chOff x="814327" y="3219334"/>
            <a:chExt cx="2028051" cy="432536"/>
          </a:xfrm>
        </p:grpSpPr>
        <p:grpSp>
          <p:nvGrpSpPr>
            <p:cNvPr id="39" name="组合 38"/>
            <p:cNvGrpSpPr/>
            <p:nvPr/>
          </p:nvGrpSpPr>
          <p:grpSpPr>
            <a:xfrm>
              <a:off x="814327" y="3219334"/>
              <a:ext cx="2028051" cy="432536"/>
              <a:chOff x="4304040" y="1286668"/>
              <a:chExt cx="5738419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圆角矩形 154"/>
              <p:cNvSpPr/>
              <p:nvPr/>
            </p:nvSpPr>
            <p:spPr>
              <a:xfrm>
                <a:off x="4304040" y="1286668"/>
                <a:ext cx="5738419" cy="2757793"/>
              </a:xfrm>
              <a:prstGeom prst="roundRect">
                <a:avLst/>
              </a:prstGeom>
              <a:gradFill>
                <a:gsLst>
                  <a:gs pos="0">
                    <a:srgbClr val="2E80F9">
                      <a:alpha val="86000"/>
                    </a:srgbClr>
                  </a:gs>
                  <a:gs pos="100000">
                    <a:srgbClr val="0665EB"/>
                  </a:gs>
                </a:gsLst>
                <a:lin ang="16200000" scaled="0"/>
              </a:gradFill>
            </p:spPr>
            <p:txBody>
              <a:bodyPr vert="horz" lIns="0" tIns="0" rIns="0" bIns="0" rtlCol="0" anchor="ctr" anchorCtr="0">
                <a:noAutofit/>
              </a:bodyPr>
              <a:lstStyle/>
              <a:p>
                <a:pPr defTabSz="1828800" fontAlgn="base" hangingPunct="1">
                  <a:defRPr/>
                </a:pPr>
                <a:endParaRPr kumimoji="1" lang="zh-CN" altLang="en-US" sz="1600" b="1" kern="120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1" name="圆角矩形 155"/>
              <p:cNvSpPr/>
              <p:nvPr/>
            </p:nvSpPr>
            <p:spPr>
              <a:xfrm>
                <a:off x="4351924" y="1439931"/>
                <a:ext cx="5690532" cy="2584452"/>
              </a:xfrm>
              <a:prstGeom prst="roundRect">
                <a:avLst/>
              </a:prstGeom>
              <a:gradFill>
                <a:gsLst>
                  <a:gs pos="0">
                    <a:srgbClr val="2E80F9">
                      <a:alpha val="86000"/>
                    </a:srgbClr>
                  </a:gs>
                  <a:gs pos="100000">
                    <a:srgbClr val="0665EB"/>
                  </a:gs>
                </a:gsLst>
                <a:lin ang="16200000" scaled="0"/>
              </a:gradFill>
            </p:spPr>
            <p:txBody>
              <a:bodyPr vert="horz" lIns="0" tIns="0" rIns="0" bIns="0" rtlCol="0" anchor="ctr" anchorCtr="0">
                <a:noAutofit/>
              </a:bodyPr>
              <a:lstStyle/>
              <a:p>
                <a:pPr defTabSz="1828800" fontAlgn="base" hangingPunct="1">
                  <a:defRPr/>
                </a:pPr>
                <a:endParaRPr kumimoji="1" lang="zh-CN" altLang="en-US" sz="1600" b="1" kern="120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42" name="TextBox 75"/>
            <p:cNvSpPr txBox="1"/>
            <p:nvPr/>
          </p:nvSpPr>
          <p:spPr>
            <a:xfrm>
              <a:off x="1106552" y="3327130"/>
              <a:ext cx="1536026" cy="215444"/>
            </a:xfrm>
            <a:prstGeom prst="rect">
              <a:avLst/>
            </a:prstGeom>
            <a:noFill/>
          </p:spPr>
          <p:txBody>
            <a:bodyPr vert="horz" lIns="0" tIns="0" rIns="0" bIns="0" rtlCol="0" anchor="ctr" anchorCtr="0">
              <a:noAutofit/>
            </a:bodyPr>
            <a:lstStyle>
              <a:defPPr>
                <a:defRPr lang="zh-CN"/>
              </a:defPPr>
              <a:lvl1pPr lvl="0" algn="ctr">
                <a:buClrTx/>
                <a:buSzTx/>
                <a:buFontTx/>
                <a:defRPr kumimoji="1" sz="1400" b="1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pPr defTabSz="1828800" fontAlgn="base" hangingPunct="1">
                <a:defRPr/>
              </a:pPr>
              <a:r>
                <a:rPr lang="zh-CN" altLang="en-US" sz="1600" kern="1200" dirty="0"/>
                <a:t>客户价值</a:t>
              </a:r>
              <a:endParaRPr lang="zh-CN" altLang="en-US" sz="1600" kern="1200" dirty="0"/>
            </a:p>
          </p:txBody>
        </p:sp>
      </p:grpSp>
      <p:grpSp>
        <p:nvGrpSpPr>
          <p:cNvPr id="43" name="组合 42"/>
          <p:cNvGrpSpPr/>
          <p:nvPr/>
        </p:nvGrpSpPr>
        <p:grpSpPr>
          <a:xfrm rot="0">
            <a:off x="793750" y="4210685"/>
            <a:ext cx="5659755" cy="2004695"/>
            <a:chOff x="7189459" y="5454717"/>
            <a:chExt cx="4159109" cy="2284766"/>
          </a:xfrm>
        </p:grpSpPr>
        <p:sp>
          <p:nvSpPr>
            <p:cNvPr id="44" name="圆角矩形 168"/>
            <p:cNvSpPr/>
            <p:nvPr/>
          </p:nvSpPr>
          <p:spPr>
            <a:xfrm>
              <a:off x="7189459" y="5454717"/>
              <a:ext cx="4159109" cy="2284766"/>
            </a:xfrm>
            <a:prstGeom prst="roundRect">
              <a:avLst>
                <a:gd name="adj" fmla="val 10064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828800" fontAlgn="base" hangingPunct="1">
                <a:defRPr/>
              </a:pPr>
              <a:endParaRPr lang="zh-CN" altLang="en-US" sz="1400" kern="120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7311618" y="5601890"/>
              <a:ext cx="3984581" cy="19453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l" defTabSz="609600" fontAlgn="base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1400" spc="4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重大项目全流程管理，多图合一；</a:t>
              </a:r>
              <a:endParaRPr lang="en-US" altLang="zh-CN" sz="1400" spc="4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  <a:p>
              <a:pPr marL="342900" indent="-342900" algn="l" defTabSz="609600" fontAlgn="base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1400" spc="4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智能企业标签、精准匹配；</a:t>
              </a:r>
              <a:endParaRPr lang="en-US" altLang="zh-CN" sz="1400" spc="4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  <a:p>
              <a:pPr marL="342900" indent="-342900" algn="l" defTabSz="609600" fontAlgn="base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1400" spc="4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免审即享，主动兑现；</a:t>
              </a:r>
              <a:endParaRPr lang="en-US" altLang="zh-CN" sz="1400" spc="4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  <a:p>
              <a:pPr marL="342900" indent="-342900" algn="l" defTabSz="609600" fontAlgn="base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1400" spc="4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在线学习，专家指导；</a:t>
              </a:r>
              <a:endParaRPr lang="en-US" altLang="zh-CN" sz="1400" spc="4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  <a:p>
              <a:pPr marL="342900" indent="-342900" algn="l" defTabSz="609600" fontAlgn="base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1400" spc="4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实景展示，物联感知。</a:t>
              </a:r>
              <a:endParaRPr lang="zh-CN" altLang="en-US" sz="1400" spc="4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060" y="3956685"/>
            <a:ext cx="4899660" cy="247269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谢 谢！</a:t>
            </a:r>
            <a:endParaRPr lang="zh-CN" altLang="en-US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2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3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4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5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6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7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8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9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10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11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12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13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14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15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16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17.xml><?xml version="1.0" encoding="utf-8"?>
<p:tagLst xmlns:p="http://schemas.openxmlformats.org/presentationml/2006/main">
  <p:tag name="KSO_WM_AICARD_INVALID" val="Invalid"/>
</p:tagLst>
</file>

<file path=ppt/tags/tag18.xml><?xml version="1.0" encoding="utf-8"?>
<p:tagLst xmlns:p="http://schemas.openxmlformats.org/presentationml/2006/main">
  <p:tag name="KSO_WM_AICARD_INVALID" val="Invalid"/>
</p:tagLst>
</file>

<file path=ppt/tags/tag19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20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21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22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23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24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25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26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27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28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29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30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31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32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33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34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35.xml><?xml version="1.0" encoding="utf-8"?>
<p:tagLst xmlns:p="http://schemas.openxmlformats.org/presentationml/2006/main">
  <p:tag name="KSO_WM_AICARD_INVALID" val="Invalid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AICARD_INVALID" val="Invalid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71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72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73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74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75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76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77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78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79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80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81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82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83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84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85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86.xml><?xml version="1.0" encoding="utf-8"?>
<p:tagLst xmlns:p="http://schemas.openxmlformats.org/presentationml/2006/main">
  <p:tag name="KSO_WM_AICARD_INVALID" val="Invalid"/>
</p:tagLst>
</file>

<file path=ppt/tags/tag87.xml><?xml version="1.0" encoding="utf-8"?>
<p:tagLst xmlns:p="http://schemas.openxmlformats.org/presentationml/2006/main">
  <p:tag name="KSO_WM_AICARD_INVALID" val="Invalid"/>
</p:tagLst>
</file>

<file path=ppt/tags/tag88.xml><?xml version="1.0" encoding="utf-8"?>
<p:tagLst xmlns:p="http://schemas.openxmlformats.org/presentationml/2006/main">
  <p:tag name="KSO_WM_AICARD_INVALID" val="Invalid"/>
</p:tagLst>
</file>

<file path=ppt/tags/tag89.xml><?xml version="1.0" encoding="utf-8"?>
<p:tagLst xmlns:p="http://schemas.openxmlformats.org/presentationml/2006/main">
  <p:tag name="KSO_WM_AICARD_INVALID" val="Invalid"/>
</p:tagLst>
</file>

<file path=ppt/tags/tag90.xml><?xml version="1.0" encoding="utf-8"?>
<p:tagLst xmlns:p="http://schemas.openxmlformats.org/presentationml/2006/main">
  <p:tag name="KSO_WM_AICARD_INVALID" val="Invalid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ISLIDE.ICON" val="#393597;#393597;#143405;#143405;#149705;#131850;"/>
  <p:tag name="KSO_WM_SPECIAL_SOURCE" val="bdnull"/>
</p:tagLst>
</file>

<file path=ppt/tags/tag93.xml><?xml version="1.0" encoding="utf-8"?>
<p:tagLst xmlns:p="http://schemas.openxmlformats.org/presentationml/2006/main">
  <p:tag name="KSO_WM_AICARD_INVALID" val="Invalid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170383_6*l_h_f*1_5_1"/>
  <p:tag name="KSO_WM_TEMPLATE_CATEGORY" val="diagram"/>
  <p:tag name="KSO_WM_TEMPLATE_INDEX" val="20170383"/>
  <p:tag name="KSO_WM_UNIT_LAYERLEVEL" val="1_1_1"/>
  <p:tag name="KSO_WM_TAG_VERSION" val="1.0"/>
  <p:tag name="KSO_WM_BEAUTIFY_FLAG" val="#wm#"/>
  <p:tag name="KSO_WM_UNIT_PRESET_TEXT" val="Lorem ipsum dolor sit amet"/>
  <p:tag name="KSO_WM_UNIT_TEXT_FILL_FORE_SCHEMECOLOR_INDEX" val="13"/>
  <p:tag name="KSO_WM_UNIT_TEXT_FILL_TYPE" val="1"/>
</p:tagLst>
</file>

<file path=ppt/tags/tag129.xml><?xml version="1.0" encoding="utf-8"?>
<p:tagLst xmlns:p="http://schemas.openxmlformats.org/presentationml/2006/main">
  <p:tag name="KSO_WM_UNIT_ISCONTENTS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5_1"/>
  <p:tag name="KSO_WM_UNIT_ID" val="diagram20170383_6*l_h_a*1_5_1"/>
  <p:tag name="KSO_WM_TEMPLATE_CATEGORY" val="diagram"/>
  <p:tag name="KSO_WM_TEMPLATE_INDEX" val="20170383"/>
  <p:tag name="KSO_WM_UNIT_LAYERLEVEL" val="1_1_1"/>
  <p:tag name="KSO_WM_TAG_VERSION" val="1.0"/>
  <p:tag name="KSO_WM_BEAUTIFY_FLAG" val="#wm#"/>
  <p:tag name="KSO_WM_UNIT_PRESET_TEXT" val="LOREM IPSUM"/>
  <p:tag name="KSO_WM_UNIT_TEXT_FILL_FORE_SCHEMECOLOR_INDEX" val="13"/>
  <p:tag name="KSO_WM_UNIT_TEXT_FILL_TYPE" val="1"/>
</p:tagLst>
</file>

<file path=ppt/tags/tag130.xml><?xml version="1.0" encoding="utf-8"?>
<p:tagLst xmlns:p="http://schemas.openxmlformats.org/presentationml/2006/main"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170383_6*l_h_f*1_3_1"/>
  <p:tag name="KSO_WM_TEMPLATE_CATEGORY" val="diagram"/>
  <p:tag name="KSO_WM_TEMPLATE_INDEX" val="20170383"/>
  <p:tag name="KSO_WM_UNIT_LAYERLEVEL" val="1_1_1"/>
  <p:tag name="KSO_WM_TAG_VERSION" val="1.0"/>
  <p:tag name="KSO_WM_BEAUTIFY_FLAG" val="#wm#"/>
  <p:tag name="KSO_WM_UNIT_PRESET_TEXT" val="Lorem ipsum dolor sit amet"/>
  <p:tag name="KSO_WM_UNIT_TEXT_FILL_FORE_SCHEMECOLOR_INDEX" val="13"/>
  <p:tag name="KSO_WM_UNIT_TEXT_FILL_TYPE" val="1"/>
</p:tagLst>
</file>

<file path=ppt/tags/tag131.xml><?xml version="1.0" encoding="utf-8"?>
<p:tagLst xmlns:p="http://schemas.openxmlformats.org/presentationml/2006/main">
  <p:tag name="KSO_WM_UNIT_ISCONTENTS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170383_6*l_h_a*1_3_1"/>
  <p:tag name="KSO_WM_TEMPLATE_CATEGORY" val="diagram"/>
  <p:tag name="KSO_WM_TEMPLATE_INDEX" val="20170383"/>
  <p:tag name="KSO_WM_UNIT_LAYERLEVEL" val="1_1_1"/>
  <p:tag name="KSO_WM_TAG_VERSION" val="1.0"/>
  <p:tag name="KSO_WM_BEAUTIFY_FLAG" val="#wm#"/>
  <p:tag name="KSO_WM_UNIT_PRESET_TEXT" val="LOREM IPSUM"/>
  <p:tag name="KSO_WM_UNIT_TEXT_FILL_FORE_SCHEMECOLOR_INDEX" val="13"/>
  <p:tag name="KSO_WM_UNIT_TEXT_FILL_TYPE" val="1"/>
</p:tagLst>
</file>

<file path=ppt/tags/tag132.xml><?xml version="1.0" encoding="utf-8"?>
<p:tagLst xmlns:p="http://schemas.openxmlformats.org/presentationml/2006/main"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70383_6*l_h_f*1_1_1"/>
  <p:tag name="KSO_WM_TEMPLATE_CATEGORY" val="diagram"/>
  <p:tag name="KSO_WM_TEMPLATE_INDEX" val="20170383"/>
  <p:tag name="KSO_WM_UNIT_LAYERLEVEL" val="1_1_1"/>
  <p:tag name="KSO_WM_TAG_VERSION" val="1.0"/>
  <p:tag name="KSO_WM_BEAUTIFY_FLAG" val="#wm#"/>
  <p:tag name="KSO_WM_UNIT_PRESET_TEXT" val="Lorem ipsum dolor sit amet"/>
  <p:tag name="KSO_WM_UNIT_TEXT_FILL_FORE_SCHEMECOLOR_INDEX" val="13"/>
  <p:tag name="KSO_WM_UNIT_TEXT_FILL_TYPE" val="1"/>
</p:tagLst>
</file>

<file path=ppt/tags/tag133.xml><?xml version="1.0" encoding="utf-8"?>
<p:tagLst xmlns:p="http://schemas.openxmlformats.org/presentationml/2006/main">
  <p:tag name="KSO_WM_UNIT_ISCONTENTS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70383_6*l_h_a*1_1_1"/>
  <p:tag name="KSO_WM_TEMPLATE_CATEGORY" val="diagram"/>
  <p:tag name="KSO_WM_TEMPLATE_INDEX" val="20170383"/>
  <p:tag name="KSO_WM_UNIT_LAYERLEVEL" val="1_1_1"/>
  <p:tag name="KSO_WM_TAG_VERSION" val="1.0"/>
  <p:tag name="KSO_WM_BEAUTIFY_FLAG" val="#wm#"/>
  <p:tag name="KSO_WM_UNIT_PRESET_TEXT" val="LOREM IPSUM"/>
  <p:tag name="KSO_WM_UNIT_TEXT_FILL_FORE_SCHEMECOLOR_INDEX" val="13"/>
  <p:tag name="KSO_WM_UNIT_TEXT_FILL_TYPE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170383_6*l_h_i*1_5_1"/>
  <p:tag name="KSO_WM_TEMPLATE_CATEGORY" val="diagram"/>
  <p:tag name="KSO_WM_TEMPLATE_INDEX" val="20170383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170383_6*l_h_i*1_5_2"/>
  <p:tag name="KSO_WM_TEMPLATE_CATEGORY" val="diagram"/>
  <p:tag name="KSO_WM_TEMPLATE_INDEX" val="20170383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170383_6*l_h_i*1_3_1"/>
  <p:tag name="KSO_WM_TEMPLATE_CATEGORY" val="diagram"/>
  <p:tag name="KSO_WM_TEMPLATE_INDEX" val="20170383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170383_6*l_h_i*1_3_2"/>
  <p:tag name="KSO_WM_TEMPLATE_CATEGORY" val="diagram"/>
  <p:tag name="KSO_WM_TEMPLATE_INDEX" val="20170383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170383_6*l_h_i*1_1_1"/>
  <p:tag name="KSO_WM_TEMPLATE_CATEGORY" val="diagram"/>
  <p:tag name="KSO_WM_TEMPLATE_INDEX" val="20170383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170383_6*l_h_i*1_1_2"/>
  <p:tag name="KSO_WM_TEMPLATE_CATEGORY" val="diagram"/>
  <p:tag name="KSO_WM_TEMPLATE_INDEX" val="20170383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170383_6*l_h_i*1_6_1"/>
  <p:tag name="KSO_WM_TEMPLATE_CATEGORY" val="diagram"/>
  <p:tag name="KSO_WM_TEMPLATE_INDEX" val="20170383"/>
  <p:tag name="KSO_WM_UNIT_LAYERLEVEL" val="1_1_1"/>
  <p:tag name="KSO_WM_TAG_VERSION" val="1.0"/>
  <p:tag name="KSO_WM_BEAUTIFY_FLAG" val="#wm#"/>
  <p:tag name="KSO_WM_UNIT_FILL_FORE_SCHEMECOLOR_INDEX" val="10"/>
  <p:tag name="KSO_WM_UNIT_FILL_TYPE" val="1"/>
  <p:tag name="KSO_WM_UNIT_TEXT_FILL_FORE_SCHEMECOLOR_INDEX" val="2"/>
  <p:tag name="KSO_WM_UNIT_TEXT_FILL_TYPE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170383_6*l_h_i*1_6_2"/>
  <p:tag name="KSO_WM_TEMPLATE_CATEGORY" val="diagram"/>
  <p:tag name="KSO_WM_TEMPLATE_INDEX" val="20170383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42.xml><?xml version="1.0" encoding="utf-8"?>
<p:tagLst xmlns:p="http://schemas.openxmlformats.org/presentationml/2006/main">
  <p:tag name="KSO_WM_UNIT_ISCONTENTSTITLE" val="0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6_1"/>
  <p:tag name="KSO_WM_UNIT_ID" val="diagram20170383_6*l_h_a*1_6_1"/>
  <p:tag name="KSO_WM_TEMPLATE_CATEGORY" val="diagram"/>
  <p:tag name="KSO_WM_TEMPLATE_INDEX" val="20170383"/>
  <p:tag name="KSO_WM_UNIT_LAYERLEVEL" val="1_1_1"/>
  <p:tag name="KSO_WM_TAG_VERSION" val="1.0"/>
  <p:tag name="KSO_WM_BEAUTIFY_FLAG" val="#wm#"/>
  <p:tag name="KSO_WM_UNIT_PRESET_TEXT" val="LOREM IPSUM"/>
  <p:tag name="KSO_WM_UNIT_TEXT_FILL_FORE_SCHEMECOLOR_INDEX" val="13"/>
  <p:tag name="KSO_WM_UNIT_TEXT_FILL_TYPE" val="1"/>
</p:tagLst>
</file>

<file path=ppt/tags/tag143.xml><?xml version="1.0" encoding="utf-8"?>
<p:tagLst xmlns:p="http://schemas.openxmlformats.org/presentationml/2006/main">
  <p:tag name="KSO_WM_UNIT_NOCLEAR" val="0"/>
  <p:tag name="KSO_WM_UNIT_VALUE" val="1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170383_6*l_h_f*1_6_1"/>
  <p:tag name="KSO_WM_TEMPLATE_CATEGORY" val="diagram"/>
  <p:tag name="KSO_WM_TEMPLATE_INDEX" val="20170383"/>
  <p:tag name="KSO_WM_UNIT_LAYERLEVEL" val="1_1_1"/>
  <p:tag name="KSO_WM_TAG_VERSION" val="1.0"/>
  <p:tag name="KSO_WM_BEAUTIFY_FLAG" val="#wm#"/>
  <p:tag name="KSO_WM_UNIT_PRESET_TEXT" val="Lorem ipsum dolor sit amet"/>
  <p:tag name="KSO_WM_UNIT_TEXT_FILL_FORE_SCHEMECOLOR_INDEX" val="13"/>
  <p:tag name="KSO_WM_UNIT_TEXT_FILL_TYPE" val="1"/>
</p:tagLst>
</file>

<file path=ppt/tags/tag144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145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146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147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148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149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150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151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152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153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154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155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156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157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158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159.xml><?xml version="1.0" encoding="utf-8"?>
<p:tagLst xmlns:p="http://schemas.openxmlformats.org/presentationml/2006/main">
  <p:tag name="KSO_WM_DIAGRAM_VIRTUALLY_FRAME" val="{&quot;height&quot;:358.4,&quot;left&quot;:348.45,&quot;top&quot;:124.45,&quot;width&quot;:531}"/>
</p:tagLst>
</file>

<file path=ppt/tags/tag160.xml><?xml version="1.0" encoding="utf-8"?>
<p:tagLst xmlns:p="http://schemas.openxmlformats.org/presentationml/2006/main">
  <p:tag name="ISLIDE.ICON" val="#373109;#369430;#161487;#21426;#404766;#373016;#400140;#49744;#94389;#393630;"/>
</p:tagLst>
</file>

<file path=ppt/tags/tag161.xml><?xml version="1.0" encoding="utf-8"?>
<p:tagLst xmlns:p="http://schemas.openxmlformats.org/presentationml/2006/main">
  <p:tag name="KSO_WM_AICARD_INVALID" val="Invalid"/>
</p:tagLst>
</file>

<file path=ppt/theme/theme1.xml><?xml version="1.0" encoding="utf-8"?>
<a:theme xmlns:a="http://schemas.openxmlformats.org/drawingml/2006/main" name="PPT Template CN-16X9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Autofit/>
      </a:bodyPr>
      <a:lstStyle>
        <a:defPPr>
          <a:defRPr kumimoji="1" dirty="0" smtClean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3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ACFFE"/>
      </a:accent1>
      <a:accent2>
        <a:srgbClr val="495AFF"/>
      </a:accent2>
      <a:accent3>
        <a:srgbClr val="8253EF"/>
      </a:accent3>
      <a:accent4>
        <a:srgbClr val="FF66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">
      <a:dk1>
        <a:srgbClr val="2E2E32"/>
      </a:dk1>
      <a:lt1>
        <a:srgbClr val="FFFFFF"/>
      </a:lt1>
      <a:dk2>
        <a:srgbClr val="A7A7A7"/>
      </a:dk2>
      <a:lt2>
        <a:srgbClr val="595757"/>
      </a:lt2>
      <a:accent1>
        <a:srgbClr val="28E6E6"/>
      </a:accent1>
      <a:accent2>
        <a:srgbClr val="00F0BE"/>
      </a:accent2>
      <a:accent3>
        <a:srgbClr val="00B4FF"/>
      </a:accent3>
      <a:accent4>
        <a:srgbClr val="0082FF"/>
      </a:accent4>
      <a:accent5>
        <a:srgbClr val="8254F0"/>
      </a:accent5>
      <a:accent6>
        <a:srgbClr val="FF6E00"/>
      </a:accent6>
      <a:hlink>
        <a:srgbClr val="FFFFFF"/>
      </a:hlink>
      <a:folHlink>
        <a:srgbClr val="FFFFFF"/>
      </a:folHlink>
    </a:clrScheme>
    <a:fontScheme name="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  <a:extLst>
      <a:ext uri="{D81B5157-A7B6-4480-A006-42BB1BC3E7BB}">
        <wpsdc:hlinkScheme xmlns:wpsdc="http://www.wps.cn/officeDocument/2017/drawingmlCustomData" underline="false"/>
      </a:ext>
    </a:extLst>
  </a:themeElements>
  <a:objectDefaults>
    <a:spDef>
      <a:spPr>
        <a:solidFill>
          <a:schemeClr val="bg1"/>
        </a:solidFill>
        <a:ln w="6350">
          <a:gradFill>
            <a:gsLst>
              <a:gs pos="0">
                <a:schemeClr val="accent2"/>
              </a:gs>
              <a:gs pos="10000">
                <a:schemeClr val="accent2">
                  <a:alpha val="0"/>
                </a:schemeClr>
              </a:gs>
              <a:gs pos="100000">
                <a:schemeClr val="accent2"/>
              </a:gs>
              <a:gs pos="90000">
                <a:schemeClr val="accent2">
                  <a:alpha val="0"/>
                </a:schemeClr>
              </a:gs>
              <a:gs pos="92000">
                <a:srgbClr val="495AFF"/>
              </a:gs>
              <a:gs pos="8000">
                <a:schemeClr val="accent2"/>
              </a:gs>
            </a:gsLst>
            <a:lin ang="0" scaled="0"/>
          </a:gradFill>
        </a:ln>
        <a:effectLst>
          <a:outerShdw blurRad="172720" dist="64770" dir="2700004" sx="98000" sy="98000" algn="tl" rotWithShape="0">
            <a:schemeClr val="accent2">
              <a:lumMod val="75000"/>
              <a:alpha val="22000"/>
            </a:schemeClr>
          </a:outerShdw>
        </a:effectLst>
      </a:spPr>
      <a:bodyPr lIns="0" tIns="0" rIns="0" bIns="0" rtlCol="0" anchor="ctr"/>
      <a:lstStyle>
        <a:defPPr algn="ctr">
          <a:defRPr sz="1200" b="1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gradFill flip="none" rotWithShape="1">
            <a:gsLst>
              <a:gs pos="40000">
                <a:schemeClr val="accent4"/>
              </a:gs>
              <a:gs pos="100000">
                <a:schemeClr val="accent5"/>
              </a:gs>
            </a:gsLst>
            <a:lin ang="0" scaled="1"/>
            <a:tileRect/>
          </a:gra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bg1"/>
        </a:solidFill>
      </a:spPr>
      <a:bodyPr wrap="square">
        <a:spAutoFit/>
      </a:bodyPr>
      <a:lstStyle>
        <a:defPPr algn="ctr">
          <a:lnSpc>
            <a:spcPct val="110000"/>
          </a:lnSpc>
          <a:spcBef>
            <a:spcPts val="0"/>
          </a:spcBef>
          <a:spcAft>
            <a:spcPts val="0"/>
          </a:spcAft>
          <a:buClrTx/>
          <a:buSzTx/>
          <a:buFont typeface="Wingdings" panose="05000000000000000000" charset="0"/>
          <a:buNone/>
          <a:defRPr sz="1400" b="1" dirty="0" smtClean="0">
            <a:latin typeface="微软雅黑" panose="020B0503020204020204" charset="-122"/>
            <a:ea typeface="微软雅黑" panose="020B0503020204020204" charset="-122"/>
            <a:sym typeface="+mn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PPT Template CN-16X9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Autofit/>
      </a:bodyPr>
      <a:lstStyle>
        <a:defPPr>
          <a:defRPr kumimoji="1" dirty="0" smtClean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PPT Template CN-16X9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Autofit/>
      </a:bodyPr>
      <a:lstStyle>
        <a:defPPr>
          <a:defRPr kumimoji="1" dirty="0" smtClean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Office 主题​​">
  <a:themeElements>
    <a:clrScheme name="">
      <a:dk1>
        <a:srgbClr val="2E2E32"/>
      </a:dk1>
      <a:lt1>
        <a:srgbClr val="FFFFFF"/>
      </a:lt1>
      <a:dk2>
        <a:srgbClr val="A7A7A7"/>
      </a:dk2>
      <a:lt2>
        <a:srgbClr val="595757"/>
      </a:lt2>
      <a:accent1>
        <a:srgbClr val="28E6E6"/>
      </a:accent1>
      <a:accent2>
        <a:srgbClr val="00F0BE"/>
      </a:accent2>
      <a:accent3>
        <a:srgbClr val="00B4FF"/>
      </a:accent3>
      <a:accent4>
        <a:srgbClr val="0082FF"/>
      </a:accent4>
      <a:accent5>
        <a:srgbClr val="8254F0"/>
      </a:accent5>
      <a:accent6>
        <a:srgbClr val="FF6E00"/>
      </a:accent6>
      <a:hlink>
        <a:srgbClr val="FFFFFF"/>
      </a:hlink>
      <a:folHlink>
        <a:srgbClr val="FFFFFF"/>
      </a:folHlink>
    </a:clrScheme>
    <a:fontScheme name="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  <a:extLst>
      <a:ext uri="{D81B5157-A7B6-4480-A006-42BB1BC3E7BB}">
        <wpsdc:hlinkScheme xmlns:wpsdc="http://www.wps.cn/officeDocument/2017/drawingmlCustomData" underline="false"/>
      </a:ext>
    </a:extLst>
  </a:themeElements>
  <a:objectDefaults>
    <a:spDef>
      <a:spPr>
        <a:solidFill>
          <a:schemeClr val="bg1"/>
        </a:solidFill>
        <a:ln w="6350">
          <a:gradFill>
            <a:gsLst>
              <a:gs pos="0">
                <a:schemeClr val="accent2"/>
              </a:gs>
              <a:gs pos="10000">
                <a:schemeClr val="accent2">
                  <a:alpha val="0"/>
                </a:schemeClr>
              </a:gs>
              <a:gs pos="100000">
                <a:schemeClr val="accent2"/>
              </a:gs>
              <a:gs pos="90000">
                <a:schemeClr val="accent2">
                  <a:alpha val="0"/>
                </a:schemeClr>
              </a:gs>
              <a:gs pos="92000">
                <a:srgbClr val="495AFF"/>
              </a:gs>
              <a:gs pos="8000">
                <a:schemeClr val="accent2"/>
              </a:gs>
            </a:gsLst>
            <a:lin ang="0" scaled="0"/>
          </a:gradFill>
        </a:ln>
        <a:effectLst>
          <a:outerShdw blurRad="172720" dist="64770" dir="2700004" sx="98000" sy="98000" algn="tl" rotWithShape="0">
            <a:schemeClr val="accent2">
              <a:lumMod val="75000"/>
              <a:alpha val="22000"/>
            </a:schemeClr>
          </a:outerShdw>
        </a:effectLst>
      </a:spPr>
      <a:bodyPr lIns="0" tIns="0" rIns="0" bIns="0" rtlCol="0" anchor="ctr"/>
      <a:lstStyle>
        <a:defPPr algn="ctr">
          <a:defRPr sz="1200" b="1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gradFill flip="none" rotWithShape="1">
            <a:gsLst>
              <a:gs pos="40000">
                <a:schemeClr val="accent4"/>
              </a:gs>
              <a:gs pos="100000">
                <a:schemeClr val="accent5"/>
              </a:gs>
            </a:gsLst>
            <a:lin ang="0" scaled="1"/>
            <a:tileRect/>
          </a:gra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bg1"/>
        </a:solidFill>
      </a:spPr>
      <a:bodyPr wrap="square">
        <a:spAutoFit/>
      </a:bodyPr>
      <a:lstStyle>
        <a:defPPr algn="ctr">
          <a:lnSpc>
            <a:spcPct val="110000"/>
          </a:lnSpc>
          <a:spcBef>
            <a:spcPts val="0"/>
          </a:spcBef>
          <a:spcAft>
            <a:spcPts val="0"/>
          </a:spcAft>
          <a:buClrTx/>
          <a:buSzTx/>
          <a:buFont typeface="Wingdings" panose="05000000000000000000" charset="0"/>
          <a:buNone/>
          <a:defRPr sz="1400" b="1" dirty="0" smtClean="0">
            <a:latin typeface="微软雅黑" panose="020B0503020204020204" charset="-122"/>
            <a:ea typeface="微软雅黑" panose="020B0503020204020204" charset="-122"/>
            <a:sym typeface="+mn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PPT Template CN-16X9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Autofit/>
      </a:bodyPr>
      <a:lstStyle>
        <a:defPPr>
          <a:defRPr kumimoji="1" dirty="0" smtClean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7946</Words>
  <Application>WPS 演示</Application>
  <PresentationFormat>宽屏</PresentationFormat>
  <Paragraphs>1571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37</vt:i4>
      </vt:variant>
      <vt:variant>
        <vt:lpstr>主题</vt:lpstr>
      </vt:variant>
      <vt:variant>
        <vt:i4>7</vt:i4>
      </vt:variant>
      <vt:variant>
        <vt:lpstr>幻灯片标题</vt:lpstr>
      </vt:variant>
      <vt:variant>
        <vt:i4>28</vt:i4>
      </vt:variant>
    </vt:vector>
  </HeadingPairs>
  <TitlesOfParts>
    <vt:vector size="72" baseType="lpstr">
      <vt:lpstr>Arial</vt:lpstr>
      <vt:lpstr>宋体</vt:lpstr>
      <vt:lpstr>Wingdings</vt:lpstr>
      <vt:lpstr>Calibri</vt:lpstr>
      <vt:lpstr>微软雅黑</vt:lpstr>
      <vt:lpstr>Arial</vt:lpstr>
      <vt:lpstr>Times</vt:lpstr>
      <vt:lpstr>Good Times</vt:lpstr>
      <vt:lpstr>Heiti SC Light</vt:lpstr>
      <vt:lpstr>Microsoft JhengHei UI</vt:lpstr>
      <vt:lpstr>方正兰亭中粗黑简体</vt:lpstr>
      <vt:lpstr>方正兰亭准黑简体</vt:lpstr>
      <vt:lpstr>Wingdings</vt:lpstr>
      <vt:lpstr>FZLanTingHeiS-M-GB</vt:lpstr>
      <vt:lpstr>Calibri</vt:lpstr>
      <vt:lpstr>Roboto</vt:lpstr>
      <vt:lpstr>Heiti SC</vt:lpstr>
      <vt:lpstr>Times</vt:lpstr>
      <vt:lpstr>方正兰亭细黑简体</vt:lpstr>
      <vt:lpstr>方正黑体简体</vt:lpstr>
      <vt:lpstr>Songti SC</vt:lpstr>
      <vt:lpstr>等线</vt:lpstr>
      <vt:lpstr>Helvetica</vt:lpstr>
      <vt:lpstr>Times New Roman</vt:lpstr>
      <vt:lpstr>Arial Unicode MS</vt:lpstr>
      <vt:lpstr>微软雅黑</vt:lpstr>
      <vt:lpstr>OPPOSans R</vt:lpstr>
      <vt:lpstr>FZLanTingHeiS-M-GB</vt:lpstr>
      <vt:lpstr>Heiti SC</vt:lpstr>
      <vt:lpstr>Heiti SC Light</vt:lpstr>
      <vt:lpstr>Helvetica</vt:lpstr>
      <vt:lpstr>OPPOSans R</vt:lpstr>
      <vt:lpstr>Songti SC</vt:lpstr>
      <vt:lpstr>Windsor Std Light</vt:lpstr>
      <vt:lpstr>Helvetica LT Pro</vt:lpstr>
      <vt:lpstr>Radam</vt:lpstr>
      <vt:lpstr>KSOFC9B4417F</vt:lpstr>
      <vt:lpstr>PPT Template CN-16X9</vt:lpstr>
      <vt:lpstr>1_Office 主题​​</vt:lpstr>
      <vt:lpstr>2_Office 主题​​</vt:lpstr>
      <vt:lpstr>1_PPT Template CN-16X9</vt:lpstr>
      <vt:lpstr>2_PPT Template CN-16X9</vt:lpstr>
      <vt:lpstr>3_Office 主题​​</vt:lpstr>
      <vt:lpstr>1_PPT Template CN-16X9</vt:lpstr>
      <vt:lpstr>AI视觉监管 智慧园区解决方案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智算底座，全站生态兼容，高效性能加速</vt:lpstr>
      <vt:lpstr>视频汇聚</vt:lpstr>
      <vt:lpstr>云-边-端协同体系-支持大规模视频推理，低延迟高吞吐 </vt:lpstr>
      <vt:lpstr>PowerPoint 演示文稿</vt:lpstr>
      <vt:lpstr>PowerPoint 演示文稿</vt:lpstr>
      <vt:lpstr>园区应用编排-在线快速AI应用开发</vt:lpstr>
      <vt:lpstr>AI智达，及时触达园区安保关键告警和通知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基于人员轨迹，实现人员异常行为精准追溯</vt:lpstr>
      <vt:lpstr>PowerPoint 演示文稿</vt:lpstr>
      <vt:lpstr>扩展场景：智慧园区智能体问答助手</vt:lpstr>
      <vt:lpstr>PowerPoint 演示文稿</vt:lpstr>
      <vt:lpstr>广东某工业园智慧园区</vt:lpstr>
      <vt:lpstr>PowerPoint 演示文稿</vt:lpstr>
      <vt:lpstr>谢 谢！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智能群聊助手介绍</dc:title>
  <dc:creator>Whale Cloud</dc:creator>
  <cp:lastModifiedBy>xulii</cp:lastModifiedBy>
  <cp:revision>577</cp:revision>
  <dcterms:created xsi:type="dcterms:W3CDTF">2026-01-12T08:08:00Z</dcterms:created>
  <dcterms:modified xsi:type="dcterms:W3CDTF">2026-10-16T06:53:55Z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0x010100FD0B4A9DF2305E499FB17FB6CB07562C</vt:lpwstr>
  </property>
  <property fmtid="{D5CDD505-2E9C-101B-9397-08002B2CF9AE}" pid="3" name="TaxKeyword">
    <vt:lpwstr/>
  </property>
  <property fmtid="{D5CDD505-2E9C-101B-9397-08002B2CF9AE}" pid="4" name="DocumentTag">
    <vt:lpwstr/>
  </property>
  <property fmtid="{D5CDD505-2E9C-101B-9397-08002B2CF9AE}" pid="5" name="ICV">
    <vt:lpwstr>2EA755C2F26649E9B77946C474D6E385_13</vt:lpwstr>
  </property>
  <property fmtid="{D5CDD505-2E9C-101B-9397-08002B2CF9AE}" pid="6" name="KSOProductBuildVer">
    <vt:lpwstr>2052-12.1.0.28505</vt:lpwstr>
  </property>
</Properties>
</file>