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Default Extension="png" ContentType="image/png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31.xml" ContentType="application/vnd.openxmlformats-officedocument.presentationml.slide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slides/slide7.xml" ContentType="application/vnd.openxmlformats-officedocument.presentationml.slide+xml"/>
  <Override PartName="/ppt/slides/slide27.xml" ContentType="application/vnd.openxmlformats-officedocument.presentationml.slide+xml"/>
  <Override PartName="/ppt/viewProps.xml" ContentType="application/vnd.openxmlformats-officedocument.presentationml.viewProps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26.xml" ContentType="application/vnd.openxmlformats-officedocument.presentationml.slide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slides/slide15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28.xml" ContentType="application/vnd.openxmlformats-officedocument.presentationml.slide+xml"/>
  <Override PartName="/ppt/slides/slide8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4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3.xml" ContentType="application/vnd.openxmlformats-officedocument.presentationml.slide+xml"/>
  <Override PartName="/ppt/slides/slide23.xml" ContentType="application/vnd.openxmlformats-officedocument.presentationml.slide+xml"/>
  <Override PartName="/ppt/slides/slide29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34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2" Type="http://schemas.openxmlformats.org/officeDocument/2006/relationships/slide" Target="slides/slide12.xml" /><Relationship Id="rId37" Type="http://schemas.openxmlformats.org/officeDocument/2006/relationships/viewProps" Target="viewProps.xml" /><Relationship Id="rId26" Type="http://schemas.openxmlformats.org/officeDocument/2006/relationships/slide" Target="slides/slide26.xml" /><Relationship Id="rId0" Type="http://schemas.openxmlformats.org/officeDocument/2006/relationships/slideMaster" Target="slideMasters/slideMaster1.xml" /><Relationship Id="rId1" Type="http://schemas.openxmlformats.org/officeDocument/2006/relationships/slide" Target="slides/slide1.xml" /><Relationship Id="rId15" Type="http://schemas.openxmlformats.org/officeDocument/2006/relationships/slide" Target="slides/slide15.xml" /><Relationship Id="rId10" Type="http://schemas.openxmlformats.org/officeDocument/2006/relationships/slide" Target="slides/slide10.xml" /><Relationship Id="rId14" Type="http://schemas.openxmlformats.org/officeDocument/2006/relationships/slide" Target="slides/slide14.xml" /><Relationship Id="rId8" Type="http://schemas.openxmlformats.org/officeDocument/2006/relationships/slide" Target="slides/slide8.xml" /><Relationship Id="rId32" Type="http://schemas.openxmlformats.org/officeDocument/2006/relationships/slide" Target="slides/slide32.xml" /><Relationship Id="rId11" Type="http://schemas.openxmlformats.org/officeDocument/2006/relationships/slide" Target="slides/slide11.xml" /><Relationship Id="rId13" Type="http://schemas.openxmlformats.org/officeDocument/2006/relationships/slide" Target="slides/slide13.xml" /><Relationship Id="rId16" Type="http://schemas.openxmlformats.org/officeDocument/2006/relationships/slide" Target="slides/slide16.xml" /><Relationship Id="rId17" Type="http://schemas.openxmlformats.org/officeDocument/2006/relationships/slide" Target="slides/slide17.xml" /><Relationship Id="rId18" Type="http://schemas.openxmlformats.org/officeDocument/2006/relationships/slide" Target="slides/slide18.xml" /><Relationship Id="rId19" Type="http://schemas.openxmlformats.org/officeDocument/2006/relationships/slide" Target="slides/slide19.xml" /><Relationship Id="rId2" Type="http://schemas.openxmlformats.org/officeDocument/2006/relationships/slide" Target="slides/slide2.xml" /><Relationship Id="rId20" Type="http://schemas.openxmlformats.org/officeDocument/2006/relationships/slide" Target="slides/slide20.xml" /><Relationship Id="rId4" Type="http://schemas.openxmlformats.org/officeDocument/2006/relationships/slide" Target="slides/slide4.xml" /><Relationship Id="rId34" Type="http://schemas.openxmlformats.org/officeDocument/2006/relationships/notesMaster" Target="notesMasters/notesMaster1.xml" /><Relationship Id="rId21" Type="http://schemas.openxmlformats.org/officeDocument/2006/relationships/slide" Target="slides/slide21.xml" /><Relationship Id="rId22" Type="http://schemas.openxmlformats.org/officeDocument/2006/relationships/slide" Target="slides/slide22.xml" /><Relationship Id="rId23" Type="http://schemas.openxmlformats.org/officeDocument/2006/relationships/slide" Target="slides/slide23.xml" /><Relationship Id="rId9" Type="http://schemas.openxmlformats.org/officeDocument/2006/relationships/slide" Target="slides/slide9.xml" /><Relationship Id="rId24" Type="http://schemas.openxmlformats.org/officeDocument/2006/relationships/slide" Target="slides/slide24.xml" /><Relationship Id="rId27" Type="http://schemas.openxmlformats.org/officeDocument/2006/relationships/slide" Target="slides/slide27.xml" /><Relationship Id="rId25" Type="http://schemas.openxmlformats.org/officeDocument/2006/relationships/slide" Target="slides/slide25.xml" /><Relationship Id="rId28" Type="http://schemas.openxmlformats.org/officeDocument/2006/relationships/slide" Target="slides/slide28.xml" /><Relationship Id="rId29" Type="http://schemas.openxmlformats.org/officeDocument/2006/relationships/slide" Target="slides/slide29.xml" /><Relationship Id="rId3" Type="http://schemas.openxmlformats.org/officeDocument/2006/relationships/slide" Target="slides/slide3.xml" /><Relationship Id="rId30" Type="http://schemas.openxmlformats.org/officeDocument/2006/relationships/slide" Target="slides/slide30.xml" /><Relationship Id="rId7" Type="http://schemas.openxmlformats.org/officeDocument/2006/relationships/slide" Target="slides/slide7.xml" /><Relationship Id="rId31" Type="http://schemas.openxmlformats.org/officeDocument/2006/relationships/slide" Target="slides/slide31.xml" /><Relationship Id="rId33" Type="http://schemas.openxmlformats.org/officeDocument/2006/relationships/slide" Target="slides/slide33.xml" /><Relationship Id="rId35" Type="http://schemas.openxmlformats.org/officeDocument/2006/relationships/presProps" Target="presProps.xml" /><Relationship Id="rId36" Type="http://schemas.openxmlformats.org/officeDocument/2006/relationships/tableStyles" Target="tableStyles.xml" /><Relationship Id="rId5" Type="http://schemas.openxmlformats.org/officeDocument/2006/relationships/slide" Target="slides/slide5.xml" /><Relationship Id="rId6" Type="http://schemas.openxmlformats.org/officeDocument/2006/relationships/slide" Target="slides/slide6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pn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9.svg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2.svg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image" Target="media/image35.svg" /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6.svg" /><Relationship Id="rId5" Type="http://schemas.openxmlformats.org/officeDocument/2006/relationships/image" Target="media/image39.png" /><Relationship Id="rId2" Type="http://schemas.openxmlformats.org/officeDocument/2006/relationships/image" Target="media/image37.svg" /><Relationship Id="rId3" Type="http://schemas.openxmlformats.org/officeDocument/2006/relationships/image" Target="media/image3.svg" /><Relationship Id="rId4" Type="http://schemas.openxmlformats.org/officeDocument/2006/relationships/image" Target="media/image38.svg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40.svg" /><Relationship Id="rId2" Type="http://schemas.openxmlformats.org/officeDocument/2006/relationships/image" Target="media/image41.png" /><Relationship Id="rId3" Type="http://schemas.openxmlformats.org/officeDocument/2006/relationships/image" Target="media/image42.svg" /><Relationship Id="rId4" Type="http://schemas.openxmlformats.org/officeDocument/2006/relationships/image" Target="media/image36.svg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8.svg" /><Relationship Id="rId1" Type="http://schemas.openxmlformats.org/officeDocument/2006/relationships/image" Target="media/image43.svg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44.svg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.svg" /><Relationship Id="rId3" Type="http://schemas.openxmlformats.org/officeDocument/2006/relationships/image" Target="media/image4.png" /><Relationship Id="rId2" Type="http://schemas.openxmlformats.org/officeDocument/2006/relationships/image" Target="media/image3.svg" 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image" Target="media/image5.svg" /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3" Type="http://schemas.openxmlformats.org/officeDocument/2006/relationships/image" Target="media/image8.svg" /><Relationship Id="rId1" Type="http://schemas.openxmlformats.org/officeDocument/2006/relationships/image" Target="media/image6.svg" /><Relationship Id="rId2" Type="http://schemas.openxmlformats.org/officeDocument/2006/relationships/image" Target="media/image7.svg" /><Relationship Id="rId4" Type="http://schemas.openxmlformats.org/officeDocument/2006/relationships/image" Target="media/image9.svg" /><Relationship Id="rId5" Type="http://schemas.openxmlformats.org/officeDocument/2006/relationships/image" Target="media/image10.png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3" Type="http://schemas.openxmlformats.org/officeDocument/2006/relationships/image" Target="media/image12.svg" /><Relationship Id="rId2" Type="http://schemas.openxmlformats.org/officeDocument/2006/relationships/image" Target="media/image3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1.svg" /><Relationship Id="rId4" Type="http://schemas.openxmlformats.org/officeDocument/2006/relationships/image" Target="media/image13.png" /></Relationships>
</file>

<file path=ppt/slides/_rels/slide1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4.svg" /></Relationships>
</file>

<file path=ppt/slides/_rels/slide1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5.svg" /></Relationships>
</file>

<file path=ppt/slides/_rels/slide1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6.svg" /></Relationships>
</file>

<file path=ppt/slides/_rels/slide1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7.svg" /></Relationships>
</file>

<file path=ppt/slides/_rels/slide1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8.svg" /></Relationships>
</file>

<file path=ppt/slides/_rels/slide2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0.svg" /></Relationships>
</file>

<file path=ppt/slides/_rels/slide2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1.svg" /></Relationships>
</file>

<file path=ppt/slides/_rels/slide2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2.svg" /></Relationships>
</file>

<file path=ppt/slides/_rels/slide2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3.svg" /></Relationships>
</file>

<file path=ppt/slides/_rels/slide2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4.svg" /></Relationships>
</file>

<file path=ppt/slides/_rels/slide2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5.svg" /></Relationships>
</file>

<file path=ppt/slides/_rels/slide2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6.svg" /></Relationships>
</file>

<file path=ppt/slides/_rels/slide2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7.svg" /><Relationship Id="rId2" Type="http://schemas.openxmlformats.org/officeDocument/2006/relationships/image" Target="media/image28.svg" /><Relationship Id="rId4" Type="http://schemas.openxmlformats.org/officeDocument/2006/relationships/image" Target="media/image30.svg" /><Relationship Id="rId3" Type="http://schemas.openxmlformats.org/officeDocument/2006/relationships/image" Target="media/image29.svg" /></Relationships>
</file>

<file path=ppt/slides/_rels/slide2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1.svg" /></Relationships>
</file>

<file path=ppt/slides/_rels/slide3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3.svg" 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image" Target="media/image34.svg" /><Relationship Id="rId0" Type="http://schemas.openxmlformats.org/officeDocument/2006/relationships/slideLayout" Target="../slideLayouts/slideLayout1.xml" /></Relationships>
</file>

<file path=ppt/slides/_rels/slide3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 descr="&lt;Slide style={{&#13;&#10;    width: 1280, height: 720,&#13;&#10;    position: 'relative',&#13;&#10;    background: '#0A3F78',&#13;&#10;    fontFamily: '&quot;Microsoft YaHei&quot;, &quot;PingFang SC&quot;, sans-serif',&#13;&#10;}}&gt;&#13;&#10;    &lt;Image src='assets/cover_campus.png' style={{&#13;&#10;        position: 'absolute', top: 0, left: 0, width: 1280, height: 720, objectFit: 'cover',&#13;&#10;    }} /&gt;&#13;&#10;    &lt;Box style={{&#13;&#10;        position: 'absolute', top: 0, left: 0, width: 1280, height: 720,&#13;&#10;        background: 'linear-gradient(102deg, rgba(8,48,92,0.96) 0%, rgba(8,48,92,0.84) 36%, rgba(10,63,120,0.38) 66%, rgba(10,63,120,0.06) 100%)',&#13;&#10;    }} /&gt;&#13;&#10;    &lt;Box style={{&#13;&#10;        position: 'absolute', top: 0, left: 0, width: 1280, height: 720,&#13;&#10;        paddingTop: 54, paddingBottom: 54, paddingLeft: 84, paddingRight: 84,&#13;&#10;        flexDirection: 'column', justifyContent: 'space-between',&#13;&#10;    }}&gt;&#13;&#10;        &lt;Box style={{ flexDirection: 'row', alignItems: 'center', gap: 14 }}&gt;&#13;&#10;            &lt;Box style={{ width: 40, height: 4, background: '#0FA3A3' }} /&gt;&#13;&#10;            &lt;Text style={{ fontSize: 15, color: '#BFE3E3', letterSpacing: 5, fontWeight: 'bold' }}&gt;VIRSICAL 威思客&lt;/Text&gt;&#13;&#10;        &lt;/Box&gt;&#13;&#10;&#13;&#10;        &lt;Box style={{ flexDirection: 'column', gap: 18, maxWidth: 900 }}&gt;&#13;&#10;            &lt;Text style={{ fontSize: 14, color: '#7FC6C6', letterSpacing: 5 }}&gt;ESG · SPACE · ENERGY &amp;amp; CARBON · SAFETY&lt;/Text&gt;&#13;&#10;            &lt;Text style={{ fontSize: 58, color: '#FFFFFF', fontWeight: 'bold', lineHeight: 1.22 }}&gt;&#13;&#10;                ESG 与空间能碳环境管理&lt;br /&gt;综合安全管理框架&#13;&#10;            &lt;/Text&gt;&#13;&#10;            &lt;Box style={{ width: 104, height: 5, background: '#E8912B' }} /&gt;&#13;&#10;            &lt;Text style={{ fontSize: 21, color: '#D9E8F4', lineHeight: 1.55 }}&gt;&#13;&#10;                办公楼以内已验证，办公楼以外可复制 —— 让集团全域 ESG 有据可依&#13;&#10;            &lt;/Text&gt;&#13;&#10;        &lt;/Box&gt;&#13;&#10;&#13;&#10;        &lt;Box style={{ flexDirection: 'row', justifyContent: 'space-between', alignItems: 'flex-end' }}&gt;&#13;&#10;            &lt;Box style={{ flexDirection: 'row', gap: 12 }}&gt;&#13;&#10;                &lt;Box style={{ paddingTop: 8, paddingBottom: 8, paddingLeft: 16, paddingRight: 16, borderRadius: 4, border: '1px solid rgba(191,227,227,0.45)' }}&gt;&#13;&#10;                    &lt;Text style={{ fontSize: 14, color: '#CFE6E6' }}&gt;五类非办公场景&lt;/Text&gt;&#13;&#10;                &lt;/Box&gt;&#13;&#10;                &lt;Box style={{ paddingTop: 8, paddingBottom: 8, paddingLeft: 16, paddingRight: 16, borderRadius: 4, border: '1px solid rgba(191,227,227,0.45)' }}&gt;&#13;&#10;                    &lt;Text style={{ fontSize: 14, color: '#CFE6E6' }}&gt;九大已部署模块&lt;/Text&gt;&#13;&#10;                &lt;/Box&gt;&#13;&#10;                &lt;Box style={{ paddingTop: 8, paddingBottom: 8, paddingLeft: 16, paddingRight: 16, borderRadius: 4, border: '1px solid rgba(232,145,43,0.7)' }}&gt;&#13;&#10;                    &lt;Text style={{ fontSize: 14, color: '#F5C98A' }}&gt;E / S / G 可审计口径&lt;/Text&gt;&#13;&#10;                &lt;/Box&gt;&#13;&#10;            &lt;/Box&gt;&#13;&#10;            &lt;Box style={{ flexDirection: 'column', alignItems: 'flex-end', gap: 6 }}&gt;&#13;&#10;                &lt;Text style={{ fontSize: 17, color: '#FFFFFF', fontWeight: 'bold' }}&gt;面向大型跨国集团&lt;/Text&gt;&#13;&#10;                &lt;Text style={{ fontSize: 14, color: '#A9C4DC' }}&gt;2026 年 9 月&lt;/Text&gt;&#13;&#10;            &lt;/Box&gt;&#13;&#10;        &lt;/Box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A3F78"/>
          </a:solidFill>
          <a:ln/>
        </p:spPr>
        <p:txBody>
          <a:bodyPr/>
          <a:p/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1"/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8305C">
                  <a:alpha val="96000"/>
                </a:srgbClr>
              </a:gs>
              <a:gs pos="36000">
                <a:srgbClr val="08305C">
                  <a:alpha val="84000"/>
                </a:srgbClr>
              </a:gs>
              <a:gs pos="66000">
                <a:srgbClr val="0A3F78">
                  <a:alpha val="38000"/>
                </a:srgbClr>
              </a:gs>
              <a:gs pos="100000">
                <a:srgbClr val="0A3F78">
                  <a:alpha val="6000"/>
                </a:srgbClr>
              </a:gs>
            </a:gsLst>
            <a:lin ang="720000" scaled="1"/>
          </a:gradFill>
          <a:ln/>
        </p:spPr>
        <p:txBody>
          <a:bodyPr/>
          <a:p/>
        </p:txBody>
      </p:sp>
      <p:sp>
        <p:nvSpPr>
          <p:cNvPr id="5" name=""/>
          <p:cNvSpPr/>
          <p:nvPr/>
        </p:nvSpPr>
        <p:spPr>
          <a:xfrm rot="0" flipH="0" flipV="0">
            <a:off x="800100" y="581025"/>
            <a:ext cx="381000" cy="38100"/>
          </a:xfrm>
          <a:prstGeom prst="rect">
            <a:avLst/>
          </a:prstGeom>
          <a:solidFill>
            <a:srgbClr val="0FA3A3"/>
          </a:solidFill>
          <a:ln/>
        </p:spPr>
        <p:txBody>
          <a:bodyPr/>
          <a:p/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1314450" y="514350"/>
            <a:ext cx="1714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 spc="375">
                <a:solidFill>
                  <a:srgbClr val="BFE3E3"/>
                </a:solidFill>
                <a:latin typeface="Microsoft YaHei"/>
                <a:ea typeface="Microsoft YaHei"/>
              </a:rPr>
              <a:t>VIRSICAL </a:t>
            </a:r>
            <a:r>
              <a:rPr lang="zh-CN" sz="1125" b="1" spc="375">
                <a:solidFill>
                  <a:srgbClr val="BFE3E3"/>
                </a:solidFill>
                <a:latin typeface="Microsoft YaHei"/>
                <a:ea typeface="Microsoft YaHei"/>
              </a:rPr>
              <a:t>威思客</a:t>
            </a:r>
            <a:endParaRPr/>
          </a:p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800100" y="1943100"/>
            <a:ext cx="8572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75">
                <a:solidFill>
                  <a:srgbClr val="7FC6C6"/>
                </a:solidFill>
                <a:latin typeface="Microsoft YaHei"/>
                <a:ea typeface="Microsoft YaHei"/>
              </a:rPr>
              <a:t>ESG · SPACE · ENERGY &amp; CARBON · SAFETY</a:t>
            </a:r>
            <a:endParaRPr/>
          </a:p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800100" y="2276475"/>
            <a:ext cx="8572500" cy="1619250"/>
          </a:xfrm>
          <a:prstGeom prst="rect"/>
        </p:spPr>
        <p:txBody>
          <a:bodyPr wrap="none" lIns="0" tIns="0" rIns="0" bIns="0"/>
          <a:p>
            <a:pPr>
              <a:lnSpc>
                <a:spcPct val="122000"/>
              </a:lnSpc>
            </a:pPr>
            <a:r>
              <a:rPr lang="en-US" sz="4350" b="1">
                <a:solidFill>
                  <a:srgbClr val="FFFFFF"/>
                </a:solidFill>
                <a:latin typeface="Microsoft YaHei"/>
                <a:ea typeface="Microsoft YaHei"/>
              </a:rPr>
              <a:t>ESG </a:t>
            </a: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与空间能碳环境管理</a:t>
            </a:r>
            <a:endParaRPr/>
          </a:p>
          <a:p>
            <a:pPr>
              <a:lnSpc>
                <a:spcPct val="122000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综合安全管理框架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800100" y="4067175"/>
            <a:ext cx="990600" cy="47625"/>
          </a:xfrm>
          <a:prstGeom prst="rect">
            <a:avLst/>
          </a:prstGeom>
          <a:solidFill>
            <a:srgbClr val="E8912B"/>
          </a:solidFill>
          <a:ln/>
        </p:spPr>
        <p:txBody>
          <a:bodyPr/>
          <a:p/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800100" y="4286250"/>
            <a:ext cx="8572500" cy="3810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575">
                <a:solidFill>
                  <a:srgbClr val="D9E8F4"/>
                </a:solidFill>
                <a:latin typeface="Microsoft YaHei"/>
                <a:ea typeface="Microsoft YaHei"/>
              </a:rPr>
              <a:t>办公楼以内已验证，办公楼以外可复制</a:t>
            </a:r>
            <a:r>
              <a:rPr lang="en-US" sz="1575">
                <a:solidFill>
                  <a:srgbClr val="D9E8F4"/>
                </a:solidFill>
                <a:latin typeface="Microsoft YaHei"/>
                <a:ea typeface="Microsoft YaHei"/>
              </a:rPr>
              <a:t> —— </a:t>
            </a:r>
            <a:r>
              <a:rPr lang="zh-CN" sz="1575">
                <a:solidFill>
                  <a:srgbClr val="D9E8F4"/>
                </a:solidFill>
                <a:latin typeface="Microsoft YaHei"/>
                <a:ea typeface="Microsoft YaHei"/>
              </a:rPr>
              <a:t>让集团全域</a:t>
            </a:r>
            <a:r>
              <a:rPr lang="en-US" sz="1575">
                <a:solidFill>
                  <a:srgbClr val="D9E8F4"/>
                </a:solidFill>
                <a:latin typeface="Microsoft YaHei"/>
                <a:ea typeface="Microsoft YaHei"/>
              </a:rPr>
              <a:t> ESG </a:t>
            </a:r>
            <a:r>
              <a:rPr lang="zh-CN" sz="1575">
                <a:solidFill>
                  <a:srgbClr val="D9E8F4"/>
                </a:solidFill>
                <a:latin typeface="Microsoft YaHei"/>
                <a:ea typeface="Microsoft YaHei"/>
              </a:rPr>
              <a:t>有据可依</a:t>
            </a:r>
            <a:endParaRPr/>
          </a:p>
        </p:txBody>
      </p:sp>
      <p:sp>
        <p:nvSpPr>
          <p:cNvPr id="11" name=""/>
          <p:cNvSpPr/>
          <p:nvPr/>
        </p:nvSpPr>
        <p:spPr>
          <a:xfrm rot="0" flipH="0" flipV="0">
            <a:off x="800100" y="6029325"/>
            <a:ext cx="1238250" cy="314325"/>
          </a:xfrm>
          <a:prstGeom prst="roundRect">
            <a:avLst>
              <a:gd name="adj" fmla="val 12121"/>
            </a:avLst>
          </a:prstGeom>
          <a:ln w="12700">
            <a:solidFill>
              <a:srgbClr val="BFE3E3">
                <a:alpha val="4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952500" y="6105525"/>
            <a:ext cx="933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CFE6E6"/>
                </a:solidFill>
                <a:latin typeface="Microsoft YaHei"/>
                <a:ea typeface="Microsoft YaHei"/>
              </a:rPr>
              <a:t>五类非办公场景</a:t>
            </a:r>
            <a:endParaRPr/>
          </a:p>
        </p:txBody>
      </p:sp>
      <p:sp>
        <p:nvSpPr>
          <p:cNvPr id="13" name=""/>
          <p:cNvSpPr/>
          <p:nvPr/>
        </p:nvSpPr>
        <p:spPr>
          <a:xfrm rot="0" flipH="0" flipV="0">
            <a:off x="2152650" y="6029325"/>
            <a:ext cx="1238250" cy="314325"/>
          </a:xfrm>
          <a:prstGeom prst="roundRect">
            <a:avLst>
              <a:gd name="adj" fmla="val 12121"/>
            </a:avLst>
          </a:prstGeom>
          <a:ln w="12700">
            <a:solidFill>
              <a:srgbClr val="BFE3E3">
                <a:alpha val="4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" descr="{&quot;isTemplate&quot;:true,&quot;type&quot;:&quot;text&quot;}"/>
          <p:cNvSpPr txBox="1"/>
          <p:nvPr/>
        </p:nvSpPr>
        <p:spPr>
          <a:xfrm rot="0" flipH="0" flipV="0">
            <a:off x="2305050" y="6105525"/>
            <a:ext cx="933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CFE6E6"/>
                </a:solidFill>
                <a:latin typeface="Microsoft YaHei"/>
                <a:ea typeface="Microsoft YaHei"/>
              </a:rPr>
              <a:t>九大已部署模块</a:t>
            </a:r>
            <a:endParaRPr/>
          </a:p>
        </p:txBody>
      </p:sp>
      <p:sp>
        <p:nvSpPr>
          <p:cNvPr id="15" name=""/>
          <p:cNvSpPr/>
          <p:nvPr/>
        </p:nvSpPr>
        <p:spPr>
          <a:xfrm rot="0" flipH="0" flipV="0">
            <a:off x="3505200" y="6029325"/>
            <a:ext cx="1533525" cy="314325"/>
          </a:xfrm>
          <a:prstGeom prst="roundRect">
            <a:avLst>
              <a:gd name="adj" fmla="val 12121"/>
            </a:avLst>
          </a:prstGeom>
          <a:ln w="12700">
            <a:solidFill>
              <a:srgbClr val="E8912B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3657600" y="6105525"/>
            <a:ext cx="1228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5C98A"/>
                </a:solidFill>
                <a:latin typeface="Microsoft YaHei"/>
                <a:ea typeface="Microsoft YaHei"/>
              </a:rPr>
              <a:t>E / S / G </a:t>
            </a:r>
            <a:r>
              <a:rPr lang="zh-CN" sz="1050">
                <a:solidFill>
                  <a:srgbClr val="F5C98A"/>
                </a:solidFill>
                <a:latin typeface="Microsoft YaHei"/>
                <a:ea typeface="Microsoft YaHei"/>
              </a:rPr>
              <a:t>可审计口径</a:t>
            </a:r>
            <a:endParaRPr/>
          </a:p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10096500" y="5924550"/>
            <a:ext cx="1295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Microsoft YaHei"/>
                <a:ea typeface="Microsoft YaHei"/>
              </a:rPr>
              <a:t>面向大型跨国集团</a:t>
            </a:r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10610850" y="6181725"/>
            <a:ext cx="7810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A9C4DC"/>
                </a:solidFill>
                <a:latin typeface="Microsoft YaHei"/>
                <a:ea typeface="Microsoft YaHei"/>
              </a:rPr>
              <a:t>2026 </a:t>
            </a:r>
            <a:r>
              <a:rPr lang="zh-CN" sz="1050">
                <a:solidFill>
                  <a:srgbClr val="A9C4DC"/>
                </a:solidFill>
                <a:latin typeface="Microsoft YaHei"/>
                <a:ea typeface="Microsoft YaHei"/>
              </a:rPr>
              <a:t>年</a:t>
            </a:r>
            <a:r>
              <a:rPr lang="en-US" sz="1050">
                <a:solidFill>
                  <a:srgbClr val="A9C4DC"/>
                </a:solidFill>
                <a:latin typeface="Microsoft YaHei"/>
                <a:ea typeface="Microsoft YaHei"/>
              </a:rPr>
              <a:t> 9 </a:t>
            </a:r>
            <a:r>
              <a:rPr lang="zh-CN" sz="1050">
                <a:solidFill>
                  <a:srgbClr val="A9C4DC"/>
                </a:solidFill>
                <a:latin typeface="Microsoft YaHei"/>
                <a:ea typeface="Microsoft YaHei"/>
              </a:rPr>
              <a:t>月</a:t>
            </a:r>
            <a:endParaRPr/>
          </a:p>
        </p:txBody>
      </p:sp>
    </p:spTree>
  </p:cSld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242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本次汇报的四个议题&lt;/Text&gt;&#13;&#10;            &lt;Text style={{ fontSize: 15, color: '#6B7C93' }}&gt;先讲治理边界的扩展，再讲支撑它的底座 —— 因为您最关心的是「还能替我管什么」&lt;/Text&gt;&#13;&#10;        &lt;/Box&gt;&#13;&#10;        &lt;Text style={{ fontSize: 15, color: '#93A3B8', letterSpacing: 3 }}&gt;CONTENTS&lt;/Text&gt;&#13;&#10;    &lt;/Box&gt;&#13;&#10;&#13;&#10;    &lt;Box style={{ height: 536, flexDirection: 'row', gap: 28 }}&gt;&#13;&#10;        &lt;Box style={{&#13;&#10;            width: 320, height: 536, borderRadius: 8, padding: 30,&#13;&#10;            background: 'linear-gradient(160deg, #0E5AA7 0%, #0A3F78 100%)',&#13;&#10;            flexDirection: 'column', justifyContent: 'space-between',&#13;&#10;        }}&gt;&#13;&#10;            &lt;Box style={{ flexDirection: 'column', gap: 16 }}&gt;&#13;&#10;                &lt;FAIcon name='layer-group' style={{ fill: 'rgba(255,255,255,0.92)', width: 64, height: 64 }} /&gt;&#13;&#10;                &lt;Text style={{ fontSize: 28, fontWeight: 'bold', color: '#FFFFFF', lineHeight: 1.3 }}&gt;四个议题&lt;/Text&gt;&#13;&#10;                &lt;Text style={{ fontSize: 15, color: '#BDD6EC', lineHeight: 1.6 }}&gt;&#13;&#10;                    从办公楼以外的场景扩展开始，回到已在运行的九大模块，再展开规划项与技术底座，最后给出实施节奏与价值口径。&#13;&#10;                &lt;/Text&gt;&#13;&#10;            &lt;/Box&gt;&#13;&#10;            &lt;Box style={{ flexDirection: 'column', gap: 8 }}&gt;&#13;&#10;                &lt;Text style={{ fontSize: 72, fontWeight: 'bold', color: '#E8912B', fontFamily: '&quot;Arial&quot;, sans-serif', lineHeight: 1 }}&gt;33&lt;/Text&gt;&#13;&#10;                &lt;Text style={{ fontSize: 14, color: '#8FD3D3', lineHeight: 1.5 }}&gt;页完整方案，覆盖五类场景与九大模块&lt;/Text&gt;&#13;&#10;            &lt;/Box&gt;&#13;&#10;        &lt;/Box&gt;&#13;&#10;&#13;&#10;        &lt;Box style={{ flex: 1, flexDirection: 'column', gap: 8, justifyContent: 'center' }}&gt;&#13;&#10;            {[&#13;&#10;                ['01', '办公楼以外的新规划', '把治理半径推到 IDC、实验室、食堂、工厂与公寓五类场景。', '04–12'],&#13;&#10;                ['02', '已部署能力矩阵', '九大模块已在客户生产环境运行，含字节跳动、宝洁、默沙东等。', '13–21'],&#13;&#10;                ['03', '规划部署与全域协同', '水资源、废弃物、应急职业健康、无障碍、数字孪生与技术底座。', '22–29'],&#13;&#10;                ['04', '实施部署与价值', '分期推进路径与 E / S / G 三维价值收口，区分可复制与需改造项。', '30–32'],&#13;&#10;            ].map(function (it, i) {&#13;&#10;                return (&#13;&#10;                    &lt;Box key={i} style={{ height: 120, background: '#F4F7FB', borderRadius: 6, paddingTop: 16, paddingBottom: 16, paddingLeft: 20, paddingRight: 20, flexDirection: 'row', gap: 18, alignItems: 'center' }}&gt;&#13;&#10;                        &lt;Text style={{ fontSize: 40, fontWeight: 'bold', color: '#0FA3A3', fontFamily: '&quot;Arial&quot;, sans-serif', lineHeight: 1, width: 58 }}&gt;{it[0]}&lt;/Text&gt;&#13;&#10;                        &lt;Box style={{ flexDirection: 'column', gap: 5, width: 556 }}&gt;&#13;&#10;                            &lt;Text style={{ fontSize: 19, fontWeight: 'bold', color: '#16233A' }}&gt;{it[1]}&lt;/Text&gt;&#13;&#10;                            &lt;Text style={{ fontSize: 13, color: '#6B7C93', lineHeight: 1.5 }}&gt;{it[2]}&lt;/Text&gt;&#13;&#10;                        &lt;/Box&gt;&#13;&#10;                        &lt;Box style={{ paddingTop: 6, paddingBottom: 6, paddingLeft: 12, paddingRight: 12, borderRadius: 4, background: '#FFFFFF', border: '1px solid #E3EAF3', width: 86, alignItems: 'center' }}&gt;&#13;&#10;                            &lt;Text style={{ fontSize: 13, color: '#0E5AA7', fontFamily: '&quot;Arial&quot;, sans-serif' }}&gt;{it[3]}&lt;/Text&gt;&#13;&#10;                        &lt;/Box&gt;&#13;&#10;                    &lt;/Box&gt;&#13;&#10;                );&#13;&#10;            })}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02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4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54006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本次汇报的四个议题</a:t>
            </a:r>
            <a:endParaRPr/>
          </a:p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5400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先讲治理边界的扩展，再讲支撑它的底座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因为您最关心的是「还能替我管什么」</a:t>
            </a:r>
            <a:endParaRPr/>
          </a:p>
        </p:txBody>
      </p:sp>
      <p:sp>
        <p:nvSpPr>
          <p:cNvPr id="246" name="" descr="{&quot;isTemplate&quot;:true,&quot;type&quot;:&quot;text&quot;}"/>
          <p:cNvSpPr txBox="1"/>
          <p:nvPr/>
        </p:nvSpPr>
        <p:spPr>
          <a:xfrm rot="0" flipH="0" flipV="0">
            <a:off x="10582275" y="581025"/>
            <a:ext cx="10001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CONTENTS</a:t>
            </a:r>
            <a:endParaRPr/>
          </a:p>
        </p:txBody>
      </p:sp>
      <p:sp>
        <p:nvSpPr>
          <p:cNvPr id="247" name=""/>
          <p:cNvSpPr/>
          <p:nvPr/>
        </p:nvSpPr>
        <p:spPr>
          <a:xfrm rot="0" flipH="0" flipV="0">
            <a:off x="609600" y="1143000"/>
            <a:ext cx="3048000" cy="5105400"/>
          </a:xfrm>
          <a:prstGeom prst="roundRect">
            <a:avLst>
              <a:gd name="adj" fmla="val 2500"/>
            </a:avLst>
          </a:prstGeom>
          <a:gradFill>
            <a:gsLst>
              <a:gs pos="0">
                <a:srgbClr val="0E5AA7"/>
              </a:gs>
              <a:gs pos="100000">
                <a:srgbClr val="0A3F78"/>
              </a:gs>
            </a:gsLst>
            <a:lin ang="4200000" scaled="1"/>
          </a:gradFill>
          <a:ln/>
        </p:spPr>
        <p:txBody>
          <a:bodyPr/>
          <a:p/>
        </p:txBody>
      </p:sp>
      <p:pic>
        <p:nvPicPr>
          <p:cNvPr id="24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95350" y="1428750"/>
            <a:ext cx="609600" cy="609600"/>
          </a:xfrm>
          <a:prstGeom prst="rect">
            <a:avLst/>
          </a:prstGeom>
          <a:ln/>
        </p:spPr>
      </p:pic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895350" y="2190750"/>
            <a:ext cx="2476500" cy="41910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100" b="1">
                <a:solidFill>
                  <a:srgbClr val="FFFFFF"/>
                </a:solidFill>
                <a:latin typeface="Microsoft YaHei"/>
                <a:ea typeface="Microsoft YaHei"/>
              </a:rPr>
              <a:t>四个议题</a:t>
            </a:r>
            <a:endParaRPr/>
          </a:p>
        </p:txBody>
      </p:sp>
      <p:sp>
        <p:nvSpPr>
          <p:cNvPr id="250" name="" descr="{&quot;isTemplate&quot;:true,&quot;type&quot;:&quot;text&quot;}"/>
          <p:cNvSpPr txBox="1"/>
          <p:nvPr/>
        </p:nvSpPr>
        <p:spPr>
          <a:xfrm rot="0" flipH="0" flipV="0">
            <a:off x="895350" y="2762250"/>
            <a:ext cx="2476500" cy="1104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BDD6EC"/>
                </a:solidFill>
                <a:latin typeface="Microsoft YaHei"/>
                <a:ea typeface="Microsoft YaHei"/>
              </a:rPr>
              <a:t>从办公楼以外的场景扩展开始，回到已在运行的九大模块，再展开规划项与技术底座，最后给出实施节奏与价值口径。</a:t>
            </a:r>
            <a:endParaRPr/>
          </a:p>
        </p:txBody>
      </p:sp>
      <p:sp>
        <p:nvSpPr>
          <p:cNvPr id="251" name="" descr="{&quot;isTemplate&quot;:true,&quot;type&quot;:&quot;text&quot;}"/>
          <p:cNvSpPr txBox="1"/>
          <p:nvPr/>
        </p:nvSpPr>
        <p:spPr>
          <a:xfrm rot="0" flipH="0" flipV="0">
            <a:off x="895350" y="4810125"/>
            <a:ext cx="2476500" cy="8286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E8912B"/>
                </a:solidFill>
                <a:latin typeface="Arial"/>
                <a:ea typeface="Arial"/>
              </a:rPr>
              <a:t>33</a:t>
            </a:r>
            <a:endParaRPr/>
          </a:p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895350" y="5715000"/>
            <a:ext cx="24765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8FD3D3"/>
                </a:solidFill>
                <a:latin typeface="Microsoft YaHei"/>
                <a:ea typeface="Microsoft YaHei"/>
              </a:rPr>
              <a:t>页完整方案，覆盖五类场景与九大模块</a:t>
            </a:r>
            <a:endParaRPr/>
          </a:p>
        </p:txBody>
      </p:sp>
      <p:sp>
        <p:nvSpPr>
          <p:cNvPr id="253" name=""/>
          <p:cNvSpPr/>
          <p:nvPr/>
        </p:nvSpPr>
        <p:spPr>
          <a:xfrm rot="0" flipH="0" flipV="0">
            <a:off x="3924300" y="1295400"/>
            <a:ext cx="7658100" cy="114300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254" name="" descr="{&quot;isTemplate&quot;:true,&quot;type&quot;:&quot;text&quot;}"/>
          <p:cNvSpPr txBox="1"/>
          <p:nvPr/>
        </p:nvSpPr>
        <p:spPr>
          <a:xfrm rot="0" flipH="0" flipV="0">
            <a:off x="4114800" y="1638300"/>
            <a:ext cx="5524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FA3A3"/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255" name="" descr="{&quot;isTemplate&quot;:true,&quot;type&quot;:&quot;text&quot;}"/>
          <p:cNvSpPr txBox="1"/>
          <p:nvPr/>
        </p:nvSpPr>
        <p:spPr>
          <a:xfrm rot="0" flipH="0" flipV="0">
            <a:off x="4838700" y="1619250"/>
            <a:ext cx="52959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6233A"/>
                </a:solidFill>
                <a:latin typeface="Microsoft YaHei"/>
                <a:ea typeface="Microsoft YaHei"/>
              </a:rPr>
              <a:t>办公楼以外的新规划</a:t>
            </a:r>
            <a:endParaRPr/>
          </a:p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4838700" y="1885950"/>
            <a:ext cx="52959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把治理半径推到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IDC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、实验室、食堂、工厂与公寓五类场景。</a:t>
            </a:r>
            <a:endParaRPr/>
          </a:p>
        </p:txBody>
      </p:sp>
      <p:sp>
        <p:nvSpPr>
          <p:cNvPr id="257" name=""/>
          <p:cNvSpPr/>
          <p:nvPr/>
        </p:nvSpPr>
        <p:spPr>
          <a:xfrm rot="0" flipH="0" flipV="0">
            <a:off x="10306050" y="1733550"/>
            <a:ext cx="819150" cy="2667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3EAF3"/>
            </a:solidFill>
            <a:prstDash val="solid"/>
          </a:ln>
        </p:spPr>
        <p:txBody>
          <a:bodyPr/>
          <a:p/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10544175" y="1790700"/>
            <a:ext cx="352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0E5AA7"/>
                </a:solidFill>
                <a:latin typeface="Arial"/>
                <a:ea typeface="Arial"/>
              </a:rPr>
              <a:t>04–12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3924300" y="2514600"/>
            <a:ext cx="7658100" cy="114300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4114800" y="2857500"/>
            <a:ext cx="5524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FA3A3"/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4838700" y="2838450"/>
            <a:ext cx="52959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6233A"/>
                </a:solidFill>
                <a:latin typeface="Microsoft YaHei"/>
                <a:ea typeface="Microsoft YaHei"/>
              </a:rPr>
              <a:t>已部署能力矩阵</a:t>
            </a:r>
            <a:endParaRPr/>
          </a:p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4838700" y="3105150"/>
            <a:ext cx="52959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九大模块已在客户生产环境运行，含字节跳动、宝洁、默沙东等。</a:t>
            </a:r>
            <a:endParaRPr/>
          </a:p>
        </p:txBody>
      </p:sp>
      <p:sp>
        <p:nvSpPr>
          <p:cNvPr id="263" name=""/>
          <p:cNvSpPr/>
          <p:nvPr/>
        </p:nvSpPr>
        <p:spPr>
          <a:xfrm rot="0" flipH="0" flipV="0">
            <a:off x="10306050" y="2952750"/>
            <a:ext cx="819150" cy="2667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3EAF3"/>
            </a:solidFill>
            <a:prstDash val="solid"/>
          </a:ln>
        </p:spPr>
        <p:txBody>
          <a:bodyPr/>
          <a:p/>
        </p:txBody>
      </p:sp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10544175" y="3009900"/>
            <a:ext cx="352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0E5AA7"/>
                </a:solidFill>
                <a:latin typeface="Arial"/>
                <a:ea typeface="Arial"/>
              </a:rPr>
              <a:t>13–21</a:t>
            </a:r>
            <a:endParaRPr/>
          </a:p>
        </p:txBody>
      </p:sp>
      <p:sp>
        <p:nvSpPr>
          <p:cNvPr id="265" name=""/>
          <p:cNvSpPr/>
          <p:nvPr/>
        </p:nvSpPr>
        <p:spPr>
          <a:xfrm rot="0" flipH="0" flipV="0">
            <a:off x="3924300" y="3733800"/>
            <a:ext cx="7658100" cy="114300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266" name="" descr="{&quot;isTemplate&quot;:true,&quot;type&quot;:&quot;text&quot;}"/>
          <p:cNvSpPr txBox="1"/>
          <p:nvPr/>
        </p:nvSpPr>
        <p:spPr>
          <a:xfrm rot="0" flipH="0" flipV="0">
            <a:off x="4114800" y="4076700"/>
            <a:ext cx="5524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FA3A3"/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267" name="" descr="{&quot;isTemplate&quot;:true,&quot;type&quot;:&quot;text&quot;}"/>
          <p:cNvSpPr txBox="1"/>
          <p:nvPr/>
        </p:nvSpPr>
        <p:spPr>
          <a:xfrm rot="0" flipH="0" flipV="0">
            <a:off x="4838700" y="4057650"/>
            <a:ext cx="52959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6233A"/>
                </a:solidFill>
                <a:latin typeface="Microsoft YaHei"/>
                <a:ea typeface="Microsoft YaHei"/>
              </a:rPr>
              <a:t>规划部署与全域协同</a:t>
            </a:r>
            <a:endParaRPr/>
          </a:p>
        </p:txBody>
      </p:sp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4838700" y="4324350"/>
            <a:ext cx="52959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水资源、废弃物、应急职业健康、无障碍、数字孪生与技术底座。</a:t>
            </a:r>
            <a:endParaRPr/>
          </a:p>
        </p:txBody>
      </p:sp>
      <p:sp>
        <p:nvSpPr>
          <p:cNvPr id="269" name=""/>
          <p:cNvSpPr/>
          <p:nvPr/>
        </p:nvSpPr>
        <p:spPr>
          <a:xfrm rot="0" flipH="0" flipV="0">
            <a:off x="10306050" y="4171950"/>
            <a:ext cx="819150" cy="2667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3EAF3"/>
            </a:solidFill>
            <a:prstDash val="solid"/>
          </a:ln>
        </p:spPr>
        <p:txBody>
          <a:bodyPr/>
          <a:p/>
        </p:txBody>
      </p:sp>
      <p:sp>
        <p:nvSpPr>
          <p:cNvPr id="270" name="" descr="{&quot;isTemplate&quot;:true,&quot;type&quot;:&quot;text&quot;}"/>
          <p:cNvSpPr txBox="1"/>
          <p:nvPr/>
        </p:nvSpPr>
        <p:spPr>
          <a:xfrm rot="0" flipH="0" flipV="0">
            <a:off x="10544175" y="4229100"/>
            <a:ext cx="352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0E5AA7"/>
                </a:solidFill>
                <a:latin typeface="Arial"/>
                <a:ea typeface="Arial"/>
              </a:rPr>
              <a:t>22–29</a:t>
            </a:r>
            <a:endParaRPr/>
          </a:p>
        </p:txBody>
      </p:sp>
      <p:sp>
        <p:nvSpPr>
          <p:cNvPr id="271" name=""/>
          <p:cNvSpPr/>
          <p:nvPr/>
        </p:nvSpPr>
        <p:spPr>
          <a:xfrm rot="0" flipH="0" flipV="0">
            <a:off x="3924300" y="4953000"/>
            <a:ext cx="7658100" cy="114300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4114800" y="5295900"/>
            <a:ext cx="5524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FA3A3"/>
                </a:solidFill>
                <a:latin typeface="Arial"/>
                <a:ea typeface="Arial"/>
              </a:rPr>
              <a:t>04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4838700" y="5276850"/>
            <a:ext cx="52959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6233A"/>
                </a:solidFill>
                <a:latin typeface="Microsoft YaHei"/>
                <a:ea typeface="Microsoft YaHei"/>
              </a:rPr>
              <a:t>实施部署与价值</a:t>
            </a:r>
            <a:endParaRPr/>
          </a:p>
        </p:txBody>
      </p:sp>
      <p:sp>
        <p:nvSpPr>
          <p:cNvPr id="274" name="" descr="{&quot;isTemplate&quot;:true,&quot;type&quot;:&quot;text&quot;}"/>
          <p:cNvSpPr txBox="1"/>
          <p:nvPr/>
        </p:nvSpPr>
        <p:spPr>
          <a:xfrm rot="0" flipH="0" flipV="0">
            <a:off x="4838700" y="5543550"/>
            <a:ext cx="52959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分期推进路径与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E / S / G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三维价值收口，区分可复制与需改造项。</a:t>
            </a:r>
            <a:endParaRPr/>
          </a:p>
        </p:txBody>
      </p:sp>
      <p:sp>
        <p:nvSpPr>
          <p:cNvPr id="275" name=""/>
          <p:cNvSpPr/>
          <p:nvPr/>
        </p:nvSpPr>
        <p:spPr>
          <a:xfrm rot="0" flipH="0" flipV="0">
            <a:off x="10306050" y="5391150"/>
            <a:ext cx="819150" cy="2667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3EAF3"/>
            </a:solidFill>
            <a:prstDash val="solid"/>
          </a:ln>
        </p:spPr>
        <p:txBody>
          <a:bodyPr/>
          <a:p/>
        </p:txBody>
      </p:sp>
      <p:sp>
        <p:nvSpPr>
          <p:cNvPr id="276" name="" descr="{&quot;isTemplate&quot;:true,&quot;type&quot;:&quot;text&quot;}"/>
          <p:cNvSpPr txBox="1"/>
          <p:nvPr/>
        </p:nvSpPr>
        <p:spPr>
          <a:xfrm rot="0" flipH="0" flipV="0">
            <a:off x="10544175" y="5448300"/>
            <a:ext cx="352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0E5AA7"/>
                </a:solidFill>
                <a:latin typeface="Arial"/>
                <a:ea typeface="Arial"/>
              </a:rPr>
              <a:t>30–32</a:t>
            </a:r>
            <a:endParaRPr/>
          </a:p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02 / 33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478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框架总览：一张图看清治理边界&lt;/Text&gt;&#13;&#10;            &lt;Text style={{ fontSize: 15, color: '#6B7C93' }}&gt;三层能力共用一个数据底座 —— 组织架构、人员权限与碳账户全域统一&lt;/Text&gt;&#13;&#10;        &lt;/Box&gt;&#13;&#10;        &lt;Text style={{ fontSize: 15, color: '#93A3B8', letterSpacing: 3 }}&gt;FRAMEWORK&lt;/Text&gt;&#13;&#10;    &lt;/Box&gt;&#13;&#10;&#13;&#10;    &lt;Box style={{ height: 536, flexDirection: 'row', gap: 28 }}&gt;&#13;&#10;        &lt;Box style={{ flex: 1.5, flexDirection: 'column', gap: 12 }}&gt;&#13;&#10;            &lt;Box style={{ flexDirection: 'column', gap: 4 }}&gt;&#13;&#10;                &lt;Text style={{ fontSize: 20, fontWeight: 'bold', color: '#16233A' }}&gt;三层能力结构&lt;/Text&gt;&#13;&#10;                &lt;Text style={{ fontSize: 14, color: '#6B7C93' }}&gt;越靠内越是底座，越靠外越是场景 —— 场景可增删，底座只建一次&lt;/Text&gt;&#13;&#10;            &lt;/Box&gt;&#13;&#10;&#13;&#10;            &lt;Box style={{ height: 396, justifyContent: 'center', alignItems: 'center' }}&gt;&#13;&#10;                &lt;svg width='600' height='396' viewBox='0 0 600 396' style={{ width: 600, height: 396 }}&gt;&#13;&#10;                    &lt;circle cx='300' cy='198' r='180' fill='rgba(232,145,43,0.07)' stroke='#E3EAF3' strokeWidth='1.5' /&gt;&#13;&#10;                    &lt;circle cx='300' cy='198' r='139' fill='rgba(14,90,167,0.07)' stroke='#E3EAF3' strokeWidth='1.5' /&gt;&#13;&#10;                    &lt;circle cx='300' cy='198' r='98' fill='rgba(15,163,163,0.09)' stroke='#E3EAF3' strokeWidth='1.5' /&gt;&#13;&#10;                    &lt;circle cx='300' cy='198' r='57' fill='#0E5AA7' /&gt;&#13;&#10;                    &lt;text x='300' y='193' textAnchor='middle' fontSize='14' fontWeight='bold' fill='#FFFFFF'&gt;统一数据底座&lt;/text&gt;&#13;&#10;                    &lt;text x='300' y='211' textAnchor='middle' fontSize='11' fill='#9DC0DE'&gt;组织 · 权限 · 碳账户&lt;/text&gt;&#13;&#10;                    &lt;text x='300' y='34' textAnchor='middle' fontSize='16' fontWeight='bold' fill='#8A5209'&gt;办公楼以外 · 5 大专项（新规划）&lt;/text&gt;&#13;&#10;                    &lt;text x='300' y='77' textAnchor='middle' fontSize='16' fontWeight='bold' fill='#0E5AA7'&gt;办公楼以内 · 9 大模块（已部署）&lt;/text&gt;&#13;&#10;                    &lt;text x='300' y='120' textAnchor='middle' fontSize='14' fontWeight='bold' fill='#0A7A7A'&gt;规划部署项 · 5 个模块&lt;/text&gt;&#13;&#10;                    &lt;line x1='300' y1='300' x2='300' y2='352' stroke='#E3EAF3' strokeWidth='1.5' /&gt;&#13;&#10;                    &lt;text x='300' y='374' textAnchor='middle' fontSize='12' fill='#93A3B8'&gt;数据一次采集，三处复用：运营看板 / 集团报告 / 监管迎检&lt;/text&gt;&#13;&#10;                &lt;/svg&gt;&#13;&#10;            &lt;/Box&gt;&#13;&#10;        &lt;/Box&gt;&#13;&#10;&#13;&#10;        &lt;Box style={{ flex: 1, flexDirection: 'column', justifyContent: 'space-between' }}&gt;&#13;&#10;            &lt;Box style={{ flexDirection: 'column', gap: 4 }}&gt;&#13;&#10;                &lt;Text style={{ fontSize: 20, fontWeight: 'bold', color: '#16233A' }}&gt;三层能力规模&lt;/Text&gt;&#13;&#10;                &lt;Text style={{ fontSize: 14, color: '#6B7C93' }}&gt;场景数量决定覆盖半径，底座决定复制成本&lt;/Text&gt;&#13;&#10;            &lt;/Box&gt;&#13;&#10;&#13;&#10;            {[&#13;&#10;                ['5', '办公楼以外的专项场景', 'IDC / 实验室 / 食堂 / 工厂 / 员工公寓', '#E8912B'],&#13;&#10;                ['9', '已部署或部署中模块', '空间 · 环境 · 能源 · 安全 · 厕卫 · 储物 · 访客 · 客流 · 积分', '#0E5AA7'],&#13;&#10;                ['5', '规划部署模块', '水资源 · 废弃物 · 应急职业健康 · 无障碍空间 · 数字孪生', '#0FA3A3'],&#13;&#10;            ].map(function (it, i) {&#13;&#10;                return (&#13;&#10;                    &lt;Box key={i} style={{ flexDirection: 'row', alignItems: 'flex-end', gap: 16 }}&gt;&#13;&#10;                        &lt;Text style={{ fontSize: 72, fontWeight: 'bold', color: it[3], fontFamily: '&quot;Arial&quot;, sans-serif', lineHeight: 1, width: 96 }}&gt;{it[0]}&lt;/Text&gt;&#13;&#10;                        &lt;Box style={{ flex: 1, flexDirection: 'column', gap: 3, paddingBottom: 6 }}&gt;&#13;&#10;                            &lt;Text style={{ fontSize: 17, fontWeight: 'bold', color: '#16233A' }}&gt;{it[1]}&lt;/Text&gt;&#13;&#10;                            &lt;Text style={{ fontSize: 12, color: '#6B7C93', lineHeight: 1.45 }}&gt;{it[2]}&lt;/Text&gt;&#13;&#10;                        &lt;/Box&gt;&#13;&#10;                    &lt;/Box&gt;&#13;&#10;                );&#13;&#10;            })}&#13;&#10;&#13;&#10;            &lt;Box style={{ background: 'rgba(232,145,43,0.12)', borderRadius: 6, paddingTop: 14, paddingBottom: 14, paddingLeft: 16, paddingRight: 16 }}&gt;&#13;&#10;                &lt;Text style={{ fontSize: 13, fontWeight: 'bold', color: '#8A5209', lineHeight: 1.55 }}&gt;&#13;&#10;                    判断：方案的价值不在单点功能，而在同一套数据底座同时管住办公楼内外 —— 否则每扩一个场景就要重建一次组织与权限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03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80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45434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框架总览：一张图看清治理边界</a:t>
            </a:r>
            <a:endParaRPr/>
          </a:p>
        </p:txBody>
      </p:sp>
      <p:sp>
        <p:nvSpPr>
          <p:cNvPr id="481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45434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三层能力共用一个数据底座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组织架构、人员权限与碳账户全域统一</a:t>
            </a:r>
            <a:endParaRPr/>
          </a:p>
        </p:txBody>
      </p:sp>
      <p:sp>
        <p:nvSpPr>
          <p:cNvPr id="482" name="" descr="{&quot;isTemplate&quot;:true,&quot;type&quot;:&quot;text&quot;}"/>
          <p:cNvSpPr txBox="1"/>
          <p:nvPr/>
        </p:nvSpPr>
        <p:spPr>
          <a:xfrm rot="0" flipH="0" flipV="0">
            <a:off x="10382250" y="581025"/>
            <a:ext cx="12001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FRAMEWORK</a:t>
            </a:r>
            <a:endParaRPr/>
          </a:p>
        </p:txBody>
      </p:sp>
      <p:sp>
        <p:nvSpPr>
          <p:cNvPr id="483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4198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三层能力结构</a:t>
            </a:r>
            <a:endParaRPr/>
          </a:p>
        </p:txBody>
      </p:sp>
      <p:sp>
        <p:nvSpPr>
          <p:cNvPr id="484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4198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越靠内越是底座，越靠外越是场景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场景可增删，底座只建一次</a:t>
            </a:r>
            <a:endParaRPr/>
          </a:p>
        </p:txBody>
      </p:sp>
      <p:pic>
        <p:nvPicPr>
          <p:cNvPr id="48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62025" y="1685925"/>
            <a:ext cx="5715000" cy="3771900"/>
          </a:xfrm>
          <a:prstGeom prst="rect">
            <a:avLst/>
          </a:prstGeom>
          <a:ln/>
        </p:spPr>
      </p:pic>
      <p:sp>
        <p:nvSpPr>
          <p:cNvPr id="486" name="" descr="{&quot;isTemplate&quot;:true,&quot;type&quot;:&quot;text&quot;}"/>
          <p:cNvSpPr txBox="1"/>
          <p:nvPr/>
        </p:nvSpPr>
        <p:spPr>
          <a:xfrm rot="0" flipH="0" flipV="0">
            <a:off x="7296150" y="1143000"/>
            <a:ext cx="42862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三层能力规模</a:t>
            </a:r>
            <a:endParaRPr/>
          </a:p>
        </p:txBody>
      </p:sp>
      <p:sp>
        <p:nvSpPr>
          <p:cNvPr id="487" name="" descr="{&quot;isTemplate&quot;:true,&quot;type&quot;:&quot;text&quot;}"/>
          <p:cNvSpPr txBox="1"/>
          <p:nvPr/>
        </p:nvSpPr>
        <p:spPr>
          <a:xfrm rot="0" flipH="0" flipV="0">
            <a:off x="7296150" y="1409700"/>
            <a:ext cx="42862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场景数量决定覆盖半径，底座决定复制成本</a:t>
            </a:r>
            <a:endParaRPr/>
          </a:p>
        </p:txBody>
      </p:sp>
      <p:sp>
        <p:nvSpPr>
          <p:cNvPr id="488" name="" descr="{&quot;isTemplate&quot;:true,&quot;type&quot;:&quot;text&quot;}"/>
          <p:cNvSpPr txBox="1"/>
          <p:nvPr/>
        </p:nvSpPr>
        <p:spPr>
          <a:xfrm rot="0" flipH="0" flipV="0">
            <a:off x="7296150" y="1933575"/>
            <a:ext cx="914400" cy="8286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E8912B"/>
                </a:solidFill>
                <a:latin typeface="Arial"/>
                <a:ea typeface="Arial"/>
              </a:rPr>
              <a:t>5</a:t>
            </a:r>
            <a:endParaRPr/>
          </a:p>
        </p:txBody>
      </p:sp>
      <p:sp>
        <p:nvSpPr>
          <p:cNvPr id="489" name="" descr="{&quot;isTemplate&quot;:true,&quot;type&quot;:&quot;text&quot;}"/>
          <p:cNvSpPr txBox="1"/>
          <p:nvPr/>
        </p:nvSpPr>
        <p:spPr>
          <a:xfrm rot="0" flipH="0" flipV="0">
            <a:off x="8362950" y="2276475"/>
            <a:ext cx="3219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6233A"/>
                </a:solidFill>
                <a:latin typeface="Microsoft YaHei"/>
                <a:ea typeface="Microsoft YaHei"/>
              </a:rPr>
              <a:t>办公楼以外的专项场景</a:t>
            </a:r>
            <a:endParaRPr/>
          </a:p>
        </p:txBody>
      </p:sp>
      <p:sp>
        <p:nvSpPr>
          <p:cNvPr id="490" name="" descr="{&quot;isTemplate&quot;:true,&quot;type&quot;:&quot;text&quot;}"/>
          <p:cNvSpPr txBox="1"/>
          <p:nvPr/>
        </p:nvSpPr>
        <p:spPr>
          <a:xfrm rot="0" flipH="0" flipV="0">
            <a:off x="8362950" y="2505075"/>
            <a:ext cx="3219450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IDC /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实验室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食堂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工厂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员工公寓</a:t>
            </a:r>
            <a:endParaRPr/>
          </a:p>
        </p:txBody>
      </p:sp>
      <p:sp>
        <p:nvSpPr>
          <p:cNvPr id="491" name="" descr="{&quot;isTemplate&quot;:true,&quot;type&quot;:&quot;text&quot;}"/>
          <p:cNvSpPr txBox="1"/>
          <p:nvPr/>
        </p:nvSpPr>
        <p:spPr>
          <a:xfrm rot="0" flipH="0" flipV="0">
            <a:off x="7296150" y="3133725"/>
            <a:ext cx="914400" cy="8286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0E5AA7"/>
                </a:solidFill>
                <a:latin typeface="Arial"/>
                <a:ea typeface="Arial"/>
              </a:rPr>
              <a:t>9</a:t>
            </a:r>
            <a:endParaRPr/>
          </a:p>
        </p:txBody>
      </p:sp>
      <p:sp>
        <p:nvSpPr>
          <p:cNvPr id="492" name="" descr="{&quot;isTemplate&quot;:true,&quot;type&quot;:&quot;text&quot;}"/>
          <p:cNvSpPr txBox="1"/>
          <p:nvPr/>
        </p:nvSpPr>
        <p:spPr>
          <a:xfrm rot="0" flipH="0" flipV="0">
            <a:off x="8362950" y="3476625"/>
            <a:ext cx="3219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6233A"/>
                </a:solidFill>
                <a:latin typeface="Microsoft YaHei"/>
                <a:ea typeface="Microsoft YaHei"/>
              </a:rPr>
              <a:t>已部署或部署中模块</a:t>
            </a:r>
            <a:endParaRPr/>
          </a:p>
        </p:txBody>
      </p:sp>
      <p:sp>
        <p:nvSpPr>
          <p:cNvPr id="493" name="" descr="{&quot;isTemplate&quot;:true,&quot;type&quot;:&quot;text&quot;}"/>
          <p:cNvSpPr txBox="1"/>
          <p:nvPr/>
        </p:nvSpPr>
        <p:spPr>
          <a:xfrm rot="0" flipH="0" flipV="0">
            <a:off x="8362950" y="3705225"/>
            <a:ext cx="3219450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空间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环境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能源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安全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厕卫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储物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访客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客流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积分</a:t>
            </a:r>
            <a:endParaRPr/>
          </a:p>
        </p:txBody>
      </p:sp>
      <p:sp>
        <p:nvSpPr>
          <p:cNvPr id="494" name="" descr="{&quot;isTemplate&quot;:true,&quot;type&quot;:&quot;text&quot;}"/>
          <p:cNvSpPr txBox="1"/>
          <p:nvPr/>
        </p:nvSpPr>
        <p:spPr>
          <a:xfrm rot="0" flipH="0" flipV="0">
            <a:off x="7296150" y="4324350"/>
            <a:ext cx="914400" cy="8286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0FA3A3"/>
                </a:solidFill>
                <a:latin typeface="Arial"/>
                <a:ea typeface="Arial"/>
              </a:rPr>
              <a:t>5</a:t>
            </a:r>
            <a:endParaRPr/>
          </a:p>
        </p:txBody>
      </p:sp>
      <p:sp>
        <p:nvSpPr>
          <p:cNvPr id="495" name="" descr="{&quot;isTemplate&quot;:true,&quot;type&quot;:&quot;text&quot;}"/>
          <p:cNvSpPr txBox="1"/>
          <p:nvPr/>
        </p:nvSpPr>
        <p:spPr>
          <a:xfrm rot="0" flipH="0" flipV="0">
            <a:off x="8362950" y="4667250"/>
            <a:ext cx="3219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6233A"/>
                </a:solidFill>
                <a:latin typeface="Microsoft YaHei"/>
                <a:ea typeface="Microsoft YaHei"/>
              </a:rPr>
              <a:t>规划部署模块</a:t>
            </a:r>
            <a:endParaRPr/>
          </a:p>
        </p:txBody>
      </p:sp>
      <p:sp>
        <p:nvSpPr>
          <p:cNvPr id="496" name="" descr="{&quot;isTemplate&quot;:true,&quot;type&quot;:&quot;text&quot;}"/>
          <p:cNvSpPr txBox="1"/>
          <p:nvPr/>
        </p:nvSpPr>
        <p:spPr>
          <a:xfrm rot="0" flipH="0" flipV="0">
            <a:off x="8362950" y="4895850"/>
            <a:ext cx="3219450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水资源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废弃物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应急职业健康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无障碍空间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数字孪生</a:t>
            </a:r>
            <a:endParaRPr/>
          </a:p>
        </p:txBody>
      </p:sp>
      <p:sp>
        <p:nvSpPr>
          <p:cNvPr id="497" name=""/>
          <p:cNvSpPr/>
          <p:nvPr/>
        </p:nvSpPr>
        <p:spPr>
          <a:xfrm rot="0" flipH="0" flipV="0">
            <a:off x="7296150" y="5514975"/>
            <a:ext cx="4286250" cy="733425"/>
          </a:xfrm>
          <a:prstGeom prst="roundRect">
            <a:avLst>
              <a:gd name="adj" fmla="val 7792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498" name="" descr="{&quot;isTemplate&quot;:true,&quot;type&quot;:&quot;text&quot;}"/>
          <p:cNvSpPr txBox="1"/>
          <p:nvPr/>
        </p:nvSpPr>
        <p:spPr>
          <a:xfrm rot="0" flipH="0" flipV="0">
            <a:off x="7448550" y="5648325"/>
            <a:ext cx="39814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判断：方案的价值不在单点功能，而在同一套数据底座同时管住办公楼内外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否则每扩一个场景就要重建一次组织与权限。</a:t>
            </a:r>
            <a:endParaRPr/>
          </a:p>
        </p:txBody>
      </p:sp>
      <p:sp>
        <p:nvSpPr>
          <p:cNvPr id="499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500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03 / 33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559" name="" descr="&lt;Slide style={{&#13;&#10;    width: 1280, height: 720,&#13;&#10;    position: 'relative',&#13;&#10;    background: 'linear-gradient(135deg, #0A3F78 0%, #0E5AA7 55%, #0FA3A3 100%)',&#13;&#10;    fontFamily: '&quot;Microsoft YaHei&quot;, &quot;PingFang SC&quot;, sans-serif',&#13;&#10;}}&gt;&#13;&#10;    &lt;Box style={{&#13;&#10;        position: 'absolute', top: 0, right: 0, width: 660, height: 720,&#13;&#10;        background: 'radial-gradient(circle at 78% 28%, rgba(255,255,255,0.18) 0%, rgba(255,255,255,0) 62%)',&#13;&#10;    }} /&gt;&#13;&#10;    &lt;Box style={{ position: 'absolute', top: 54, left: 64 }}&gt;&#13;&#10;        &lt;Text style={{ fontSize: 132, fontWeight: 'bold', color: 'rgba(255,255,255,0.20)', fontFamily: '&quot;Arial&quot;, sans-serif', lineHeight: 1 }}&gt;01&lt;/Text&gt;&#13;&#10;    &lt;/Box&gt;&#13;&#10;    &lt;Box style={{ position: 'absolute', top: 262, left: 64, width: 1010, flexDirection: 'column', gap: 22 }}&gt;&#13;&#10;        &lt;Text style={{ fontSize: 58, fontWeight: 'bold', color: '#FFFFFF', lineHeight: 1.15 }}&gt;办公楼以外的新规划&lt;/Text&gt;&#13;&#10;        &lt;Box style={{ width: 96, height: 5, background: '#E8912B' }} /&gt;&#13;&#10;        &lt;Text style={{ fontSize: 19, color: '#D9E8F4', lineHeight: 1.5 }}&gt;&#13;&#10;            IDC 机房 · 实验室 · 智慧食堂 · 工厂低碳运营 · 员工公寓 —— 五个独立能耗结构与独立监管口径的场景&#13;&#10;        &lt;/Text&gt;&#13;&#10;    &lt;/Box&gt;&#13;&#10;    &lt;Box style={{ position: 'absolute', bottom: 52, left: 64, right: 64, flexDirection: 'row', justifyContent: 'space-between' }}&gt;&#13;&#10;        &lt;Text style={{ fontSize: 13, color: 'rgba(255,255,255,0.62)' }}&gt;威思客 VIRSICAL ｜ ESG 与空间能碳环境管理框架&lt;/Text&gt;&#13;&#10;        &lt;Text style={{ fontSize: 13, color: 'rgba(255,255,255,0.62)' }}&gt;04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3F78"/>
              </a:gs>
              <a:gs pos="55000">
                <a:srgbClr val="0E5AA7"/>
              </a:gs>
              <a:gs pos="100000">
                <a:srgbClr val="0FA3A3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61" name=""/>
          <p:cNvSpPr/>
          <p:nvPr/>
        </p:nvSpPr>
        <p:spPr>
          <a:xfrm rot="0" flipH="0" flipV="0">
            <a:off x="5905500" y="0"/>
            <a:ext cx="6286500" cy="6858000"/>
          </a:xfrm>
          <a:prstGeom prst="rect">
            <a:avLst/>
          </a:prstGeom>
          <a:gradFill>
            <a:gsLst>
              <a:gs pos="0">
                <a:srgbClr val="FFFFFF">
                  <a:alpha val="18000"/>
                </a:srgbClr>
              </a:gs>
              <a:gs pos="62000">
                <a:srgbClr val="FFFFFF">
                  <a:alpha val="0"/>
                </a:srgbClr>
              </a:gs>
            </a:gsLst>
            <a:path path="circle">
              <a:fillToRect l="78000" t="28000" r="22000" b="72000"/>
            </a:path>
          </a:gradFill>
          <a:ln/>
        </p:spPr>
        <p:txBody>
          <a:bodyPr/>
          <a:p/>
        </p:txBody>
      </p:sp>
      <p:sp>
        <p:nvSpPr>
          <p:cNvPr id="562" name="" descr="{&quot;isTemplate&quot;:true,&quot;type&quot;:&quot;text&quot;}"/>
          <p:cNvSpPr txBox="1"/>
          <p:nvPr/>
        </p:nvSpPr>
        <p:spPr>
          <a:xfrm rot="0" flipH="0" flipV="0">
            <a:off x="609600" y="514350"/>
            <a:ext cx="1400175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900" b="1">
                <a:solidFill>
                  <a:srgbClr val="FFFFFF">
                    <a:alpha val="20000"/>
                  </a:srgbClr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563" name="" descr="{&quot;isTemplate&quot;:true,&quot;type&quot;:&quot;text&quot;}"/>
          <p:cNvSpPr txBox="1"/>
          <p:nvPr/>
        </p:nvSpPr>
        <p:spPr>
          <a:xfrm rot="0" flipH="0" flipV="0">
            <a:off x="609600" y="2495550"/>
            <a:ext cx="9620250" cy="77152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办公楼以外的新规划</a:t>
            </a:r>
            <a:endParaRPr/>
          </a:p>
        </p:txBody>
      </p:sp>
      <p:sp>
        <p:nvSpPr>
          <p:cNvPr id="564" name=""/>
          <p:cNvSpPr/>
          <p:nvPr/>
        </p:nvSpPr>
        <p:spPr>
          <a:xfrm rot="0" flipH="0" flipV="0">
            <a:off x="609600" y="3476625"/>
            <a:ext cx="914400" cy="47625"/>
          </a:xfrm>
          <a:prstGeom prst="rect">
            <a:avLst/>
          </a:prstGeom>
          <a:solidFill>
            <a:srgbClr val="E8912B"/>
          </a:solidFill>
          <a:ln/>
        </p:spPr>
        <p:txBody>
          <a:bodyPr/>
          <a:p/>
        </p:txBody>
      </p:sp>
      <p:sp>
        <p:nvSpPr>
          <p:cNvPr id="565" name="" descr="{&quot;isTemplate&quot;:true,&quot;type&quot;:&quot;text&quot;}"/>
          <p:cNvSpPr txBox="1"/>
          <p:nvPr/>
        </p:nvSpPr>
        <p:spPr>
          <a:xfrm rot="0" flipH="0" flipV="0">
            <a:off x="609600" y="3733800"/>
            <a:ext cx="9620250" cy="3333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IDC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机房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实验室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智慧食堂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工厂低碳运营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员工公寓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——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五个独立能耗结构与独立监管口径的场景</a:t>
            </a:r>
            <a:endParaRPr/>
          </a:p>
        </p:txBody>
      </p:sp>
      <p:sp>
        <p:nvSpPr>
          <p:cNvPr id="566" name="" descr="{&quot;isTemplate&quot;:true,&quot;type&quot;:&quot;text&quot;}"/>
          <p:cNvSpPr txBox="1"/>
          <p:nvPr/>
        </p:nvSpPr>
        <p:spPr>
          <a:xfrm rot="0" flipH="0" flipV="0">
            <a:off x="609600" y="621030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567" name="" descr="{&quot;isTemplate&quot;:true,&quot;type&quot;:&quot;text&quot;}"/>
          <p:cNvSpPr txBox="1"/>
          <p:nvPr/>
        </p:nvSpPr>
        <p:spPr>
          <a:xfrm rot="0" flipH="0" flipV="0">
            <a:off x="11163300" y="62103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04 / 33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568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五大专项：把治理半径推到办公楼之外&lt;/Text&gt;&#13;&#10;            &lt;Text style={{ fontSize: 15, color: '#6B7C93' }}&gt;五类场景共享同一数据底座，但各自有独立的指标口径与监管要求&lt;/Text&gt;&#13;&#10;        &lt;/Box&gt;&#13;&#10;        &lt;Text style={{ fontSize: 15, color: '#93A3B8', letterSpacing: 3 }}&gt;SCENARIOS&lt;/Text&gt;&#13;&#10;    &lt;/Box&gt;&#13;&#10;&#13;&#10;    &lt;Box style={{ height: 536, flexDirection: 'row', gap: 28 }}&gt;&#13;&#10;        &lt;Box style={{ flex: 1.62, flexDirection: 'column', gap: 10 }}&gt;&#13;&#10;            &lt;Box style={{ flexDirection: 'column', gap: 4 }}&gt;&#13;&#10;                &lt;Text style={{ fontSize: 20, fontWeight: 'bold', color: '#16233A' }}&gt;园区治理半径示意&lt;/Text&gt;&#13;&#10;                &lt;Text style={{ fontSize: 14, color: '#6B7C93' }}&gt;以办公职场为已验证底座，向五类非办公场景复制&lt;/Text&gt;&#13;&#10;            &lt;/Box&gt;&#13;&#10;&#13;&#10;            &lt;Box style={{ height: 452, justifyContent: 'center', alignItems: 'center' }}&gt;&#13;&#10;                &lt;svg width='682' height='434' viewBox='0 0 700 446' style={{ width: 682, height: 434 }}&gt;&#13;&#10;                    &lt;rect x='14' y='12' width='672' height='422' rx='10' fill='#F4F7FB' stroke='#E3EAF3' strokeWidth='1.5' /&gt;&#13;&#10;                    &lt;line x1='350' y1='205' x2='350' y2='76' stroke='#0FA3A3' strokeWidth='1.5' strokeDasharray='5 5' /&gt;&#13;&#10;                    &lt;line x1='350' y1='205' x2='136' y2='205' stroke='#0FA3A3' strokeWidth='1.5' strokeDasharray='5 5' /&gt;&#13;&#10;                    &lt;line x1='350' y1='205' x2='564' y2='205' stroke='#0FA3A3' strokeWidth='1.5' strokeDasharray='5 5' /&gt;&#13;&#10;                    &lt;line x1='350' y1='205' x2='196' y2='350' stroke='#0FA3A3' strokeWidth='1.5' strokeDasharray='5 5' /&gt;&#13;&#10;                    &lt;line x1='350' y1='205' x2='504' y2='350' stroke='#0FA3A3' strokeWidth='1.5' strokeDasharray='5 5' /&gt;&#13;&#10;&#13;&#10;                    &lt;circle cx='350' cy='205' r='60' fill='#0E5AA7' /&gt;&#13;&#10;                    &lt;text x='350' y='199' textAnchor='middle' fontSize='15' fontWeight='bold' fill='#FFFFFF'&gt;办公职场&lt;/text&gt;&#13;&#10;                    &lt;text x='350' y='218' textAnchor='middle' fontSize='11' fill='#9DC0DE'&gt;9 模块已部署&lt;/text&gt;&#13;&#10;&#13;&#10;                    &lt;circle cx='350' cy='76' r='36' fill='#E8912B' /&gt;&#13;&#10;                    &lt;text x='350' y='82' textAnchor='middle' fontSize='13' fontWeight='bold' fill='#FFFFFF'&gt;食堂&lt;/text&gt;&#13;&#10;                    &lt;text x='350' y='130' textAnchor='middle' fontSize='11' fill='#8A5209'&gt;餐饮减碳与食安&lt;/text&gt;&#13;&#10;&#13;&#10;                    &lt;circle cx='136' cy='205' r='36' fill='#0FA3A3' /&gt;&#13;&#10;                    &lt;text x='136' y='210' textAnchor='middle' fontSize='13' fontWeight='bold' fill='#FFFFFF'&gt;IDC&lt;/text&gt;&#13;&#10;                    &lt;text x='136' y='259' textAnchor='middle' fontSize='11' fill='#0A7A7A'&gt;PUE 与配电安全&lt;/text&gt;&#13;&#10;&#13;&#10;                    &lt;circle cx='564' cy='205' r='36' fill='#0FA3A3' /&gt;&#13;&#10;                    &lt;text x='564' y='210' textAnchor='middle' fontSize='13' fontWeight='bold' fill='#FFFFFF'&gt;工厂&lt;/text&gt;&#13;&#10;                    &lt;text x='564' y='259' textAnchor='middle' fontSize='11' fill='#0A7A7A'&gt;单位产品碳与安环&lt;/text&gt;&#13;&#10;&#13;&#10;                    &lt;circle cx='196' cy='350' r='36' fill='#0E5AA7' /&gt;&#13;&#10;                    &lt;text x='196' y='355' textAnchor='middle' fontSize='13' fontWeight='bold' fill='#FFFFFF'&gt;实验室&lt;/text&gt;&#13;&#10;                    &lt;text x='196' y='404' textAnchor='middle' fontSize='11' fill='#16233A'&gt;危化品与 CNAS 合规&lt;/text&gt;&#13;&#10;&#13;&#10;                    &lt;circle cx='504' cy='350' r='36' fill='#0E5AA7' /&gt;&#13;&#10;                    &lt;text x='504' y='355' textAnchor='middle' fontSize='13' fontWeight='bold' fill='#FFFFFF'&gt;公寓&lt;/text&gt;&#13;&#10;                    &lt;text x='504' y='404' textAnchor='middle' fontSize='11' fill='#16233A'&gt;分户计量与住宿安全&lt;/text&gt;&#13;&#10;                &lt;/svg&gt;&#13;&#10;            &lt;/Box&gt;&#13;&#10;        &lt;/Box&gt;&#13;&#10;&#13;&#10;        &lt;Box style={{ flex: 1, flexDirection: 'column', justifyContent: 'space-between' }}&gt;&#13;&#10;            &lt;Box style={{ flexDirection: 'column', gap: 4 }}&gt;&#13;&#10;                &lt;Text style={{ fontSize: 20, fontWeight: 'bold', color: '#16233A' }}&gt;为什么不能照搬办公方案&lt;/Text&gt;&#13;&#10;                &lt;Text style={{ fontSize: 14, color: '#6B7C93' }}&gt;三个维度上，五类场景与办公职场完全不同&lt;/Text&gt;&#13;&#10;            &lt;/Box&gt;&#13;&#10;&#13;&#10;            &lt;Box style={{ flexDirection: 'column', gap: 10 }}&gt;&#13;&#10;                &lt;Box style={{ background: '#F4F7FB', borderRadius: 6, padding: 14, flexDirection: 'column', gap: 5 }}&gt;&#13;&#10;                    &lt;Text style={{ fontSize: 16, fontWeight: 'bold', color: '#0FA3A3' }}&gt;能耗结构不同&lt;/Text&gt;&#13;&#10;                    &lt;Text style={{ fontSize: 13, color: '#16233A', lineHeight: 1.5 }}&gt;&#13;&#10;                        办公以人均面积能耗计；机房看 PUE，工厂看单位产品碳，公寓看分户用量 —— 计量颗粒度与对标口径都不通用。&#13;&#10;                    &lt;/Text&gt;&#13;&#10;                &lt;/Box&gt;&#13;&#10;                &lt;Box style={{ background: '#F4F7FB', borderRadius: 6, padding: 14, flexDirection: 'column', gap: 5 }}&gt;&#13;&#10;                    &lt;Text style={{ fontSize: 16, fontWeight: 'bold', color: '#0E5AA7' }}&gt;安全风险不同&lt;/Text&gt;&#13;&#10;                    &lt;Text style={{ fontSize: 13, color: '#16233A', lineHeight: 1.5 }}&gt;&#13;&#10;                        办公关注消防与用电；实验室有危化品与气体泄漏，工厂有高压、燃气与高危作业，公寓有违规电器与夜间安全。&#13;&#10;                    &lt;/Text&gt;&#13;&#10;                &lt;/Box&gt;&#13;&#10;                &lt;Box style={{ background: '#F4F7FB', borderRadius: 6, padding: 14, flexDirection: 'column', gap: 5 }}&gt;&#13;&#10;                    &lt;Text style={{ fontSize: 16, fontWeight: 'bold', color: '#E8912B' }}&gt;监管口径不同&lt;/Text&gt;&#13;&#10;                    &lt;Text style={{ fontSize: 13, color: '#16233A', lineHeight: 1.5 }}&gt;&#13;&#10;                        办公无强制外部检查；实验室面对 CNAS / GLP 与环保安监，工厂面对安监、环保与双碳考核，公寓面对消防与卫健。&#13;&#10;                    &lt;/Text&gt;&#13;&#10;                &lt;/Box&gt;&#13;&#10;            &lt;/Box&gt;&#13;&#10;&#13;&#10;            &lt;Box style={{ background: 'rgba(232,145,43,0.12)', borderRadius: 6, paddingTop: 14, paddingBottom: 14, paddingLeft: 16, paddingRight: 16 }}&gt;&#13;&#10;                &lt;Text style={{ fontSize: 13, fontWeight: 'bold', color: '#8A5209', lineHeight: 1.55 }}&gt;&#13;&#10;                    判断：办公楼以外的场景不是「复制办公方案」，而是要接三套新指标（PUE / 单位产品碳 / 分户能耗）与三套新监管，这正是本轮规划的核心工作量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05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70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55054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五大专项：把治理半径推到办公楼之外</a:t>
            </a:r>
            <a:endParaRPr/>
          </a:p>
        </p:txBody>
      </p:sp>
      <p:sp>
        <p:nvSpPr>
          <p:cNvPr id="571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5505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五类场景共享同一数据底座，但各自有独立的指标口径与监管要求</a:t>
            </a:r>
            <a:endParaRPr/>
          </a:p>
        </p:txBody>
      </p:sp>
      <p:sp>
        <p:nvSpPr>
          <p:cNvPr id="572" name="" descr="{&quot;isTemplate&quot;:true,&quot;type&quot;:&quot;text&quot;}"/>
          <p:cNvSpPr txBox="1"/>
          <p:nvPr/>
        </p:nvSpPr>
        <p:spPr>
          <a:xfrm rot="0" flipH="0" flipV="0">
            <a:off x="10515600" y="581025"/>
            <a:ext cx="1066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SCENARIOS</a:t>
            </a:r>
            <a:endParaRPr/>
          </a:p>
        </p:txBody>
      </p:sp>
      <p:sp>
        <p:nvSpPr>
          <p:cNvPr id="573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6198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园区治理半径示意</a:t>
            </a:r>
            <a:endParaRPr/>
          </a:p>
        </p:txBody>
      </p:sp>
      <p:sp>
        <p:nvSpPr>
          <p:cNvPr id="574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619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以办公职场为已验证底座，向五类非办公场景复制</a:t>
            </a:r>
            <a:endParaRPr/>
          </a:p>
        </p:txBody>
      </p:sp>
      <p:pic>
        <p:nvPicPr>
          <p:cNvPr id="57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76275" y="1752600"/>
            <a:ext cx="6496050" cy="4133850"/>
          </a:xfrm>
          <a:prstGeom prst="rect">
            <a:avLst/>
          </a:prstGeom>
          <a:ln/>
        </p:spPr>
      </p:pic>
      <p:sp>
        <p:nvSpPr>
          <p:cNvPr id="576" name="" descr="{&quot;isTemplate&quot;:true,&quot;type&quot;:&quot;text&quot;}"/>
          <p:cNvSpPr txBox="1"/>
          <p:nvPr/>
        </p:nvSpPr>
        <p:spPr>
          <a:xfrm rot="0" flipH="0" flipV="0">
            <a:off x="7496175" y="1143000"/>
            <a:ext cx="4086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为什么不能照搬办公方案</a:t>
            </a:r>
            <a:endParaRPr/>
          </a:p>
        </p:txBody>
      </p:sp>
      <p:sp>
        <p:nvSpPr>
          <p:cNvPr id="577" name="" descr="{&quot;isTemplate&quot;:true,&quot;type&quot;:&quot;text&quot;}"/>
          <p:cNvSpPr txBox="1"/>
          <p:nvPr/>
        </p:nvSpPr>
        <p:spPr>
          <a:xfrm rot="0" flipH="0" flipV="0">
            <a:off x="7496175" y="1409700"/>
            <a:ext cx="4086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三个维度上，五类场景与办公职场完全不同</a:t>
            </a:r>
            <a:endParaRPr/>
          </a:p>
        </p:txBody>
      </p:sp>
      <p:sp>
        <p:nvSpPr>
          <p:cNvPr id="578" name=""/>
          <p:cNvSpPr/>
          <p:nvPr/>
        </p:nvSpPr>
        <p:spPr>
          <a:xfrm rot="0" flipH="0" flipV="0">
            <a:off x="7496175" y="1905000"/>
            <a:ext cx="4086225" cy="952500"/>
          </a:xfrm>
          <a:prstGeom prst="roundRect">
            <a:avLst>
              <a:gd name="adj" fmla="val 6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579" name="" descr="{&quot;isTemplate&quot;:true,&quot;type&quot;:&quot;text&quot;}"/>
          <p:cNvSpPr txBox="1"/>
          <p:nvPr/>
        </p:nvSpPr>
        <p:spPr>
          <a:xfrm rot="0" flipH="0" flipV="0">
            <a:off x="7629525" y="2038350"/>
            <a:ext cx="3819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A3A3"/>
                </a:solidFill>
                <a:latin typeface="Microsoft YaHei"/>
                <a:ea typeface="Microsoft YaHei"/>
              </a:rPr>
              <a:t>能耗结构不同</a:t>
            </a:r>
            <a:endParaRPr/>
          </a:p>
        </p:txBody>
      </p:sp>
      <p:sp>
        <p:nvSpPr>
          <p:cNvPr id="580" name="" descr="{&quot;isTemplate&quot;:true,&quot;type&quot;:&quot;text&quot;}"/>
          <p:cNvSpPr txBox="1"/>
          <p:nvPr/>
        </p:nvSpPr>
        <p:spPr>
          <a:xfrm rot="0" flipH="0" flipV="0">
            <a:off x="7629525" y="2276475"/>
            <a:ext cx="38195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办公以人均面积能耗计；机房看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PUE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，工厂看单位产品碳，公寓看分户用量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——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计量颗粒度与对标口径都不通用。</a:t>
            </a:r>
            <a:endParaRPr/>
          </a:p>
        </p:txBody>
      </p:sp>
      <p:sp>
        <p:nvSpPr>
          <p:cNvPr id="581" name=""/>
          <p:cNvSpPr/>
          <p:nvPr/>
        </p:nvSpPr>
        <p:spPr>
          <a:xfrm rot="0" flipH="0" flipV="0">
            <a:off x="7496175" y="2952750"/>
            <a:ext cx="4086225" cy="952500"/>
          </a:xfrm>
          <a:prstGeom prst="roundRect">
            <a:avLst>
              <a:gd name="adj" fmla="val 6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582" name="" descr="{&quot;isTemplate&quot;:true,&quot;type&quot;:&quot;text&quot;}"/>
          <p:cNvSpPr txBox="1"/>
          <p:nvPr/>
        </p:nvSpPr>
        <p:spPr>
          <a:xfrm rot="0" flipH="0" flipV="0">
            <a:off x="7629525" y="3086100"/>
            <a:ext cx="3819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安全风险不同</a:t>
            </a:r>
            <a:endParaRPr/>
          </a:p>
        </p:txBody>
      </p:sp>
      <p:sp>
        <p:nvSpPr>
          <p:cNvPr id="583" name="" descr="{&quot;isTemplate&quot;:true,&quot;type&quot;:&quot;text&quot;}"/>
          <p:cNvSpPr txBox="1"/>
          <p:nvPr/>
        </p:nvSpPr>
        <p:spPr>
          <a:xfrm rot="0" flipH="0" flipV="0">
            <a:off x="7629525" y="3324225"/>
            <a:ext cx="38195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办公关注消防与用电；实验室有危化品与气体泄漏，工厂有高压、燃气与高危作业，公寓有违规电器与夜间安全。</a:t>
            </a:r>
            <a:endParaRPr/>
          </a:p>
        </p:txBody>
      </p:sp>
      <p:sp>
        <p:nvSpPr>
          <p:cNvPr id="584" name=""/>
          <p:cNvSpPr/>
          <p:nvPr/>
        </p:nvSpPr>
        <p:spPr>
          <a:xfrm rot="0" flipH="0" flipV="0">
            <a:off x="7496175" y="4000500"/>
            <a:ext cx="4086225" cy="952500"/>
          </a:xfrm>
          <a:prstGeom prst="roundRect">
            <a:avLst>
              <a:gd name="adj" fmla="val 6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585" name="" descr="{&quot;isTemplate&quot;:true,&quot;type&quot;:&quot;text&quot;}"/>
          <p:cNvSpPr txBox="1"/>
          <p:nvPr/>
        </p:nvSpPr>
        <p:spPr>
          <a:xfrm rot="0" flipH="0" flipV="0">
            <a:off x="7629525" y="4133850"/>
            <a:ext cx="3819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E8912B"/>
                </a:solidFill>
                <a:latin typeface="Microsoft YaHei"/>
                <a:ea typeface="Microsoft YaHei"/>
              </a:rPr>
              <a:t>监管口径不同</a:t>
            </a:r>
            <a:endParaRPr/>
          </a:p>
        </p:txBody>
      </p:sp>
      <p:sp>
        <p:nvSpPr>
          <p:cNvPr id="586" name="" descr="{&quot;isTemplate&quot;:true,&quot;type&quot;:&quot;text&quot;}"/>
          <p:cNvSpPr txBox="1"/>
          <p:nvPr/>
        </p:nvSpPr>
        <p:spPr>
          <a:xfrm rot="0" flipH="0" flipV="0">
            <a:off x="7629525" y="4371975"/>
            <a:ext cx="38195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办公无强制外部检查；实验室面对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CNAS / GLP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与环保安监，工厂面对安监、环保与双碳考核，公寓面对消防与卫健。</a:t>
            </a:r>
            <a:endParaRPr/>
          </a:p>
        </p:txBody>
      </p:sp>
      <p:sp>
        <p:nvSpPr>
          <p:cNvPr id="587" name=""/>
          <p:cNvSpPr/>
          <p:nvPr/>
        </p:nvSpPr>
        <p:spPr>
          <a:xfrm rot="0" flipH="0" flipV="0">
            <a:off x="7496175" y="5286375"/>
            <a:ext cx="4086225" cy="962025"/>
          </a:xfrm>
          <a:prstGeom prst="roundRect">
            <a:avLst>
              <a:gd name="adj" fmla="val 5941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588" name="" descr="{&quot;isTemplate&quot;:true,&quot;type&quot;:&quot;text&quot;}"/>
          <p:cNvSpPr txBox="1"/>
          <p:nvPr/>
        </p:nvSpPr>
        <p:spPr>
          <a:xfrm rot="0" flipH="0" flipV="0">
            <a:off x="7648575" y="5419725"/>
            <a:ext cx="3781425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判断：办公楼以外的场景不是「复制办公方案」，而是要接三套新指标（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PUE /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单位产品碳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/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分户能耗）与三套新监管，这正是本轮规划的核心工作量。</a:t>
            </a:r>
            <a:endParaRPr/>
          </a:p>
        </p:txBody>
      </p:sp>
      <p:sp>
        <p:nvSpPr>
          <p:cNvPr id="589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590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05 / 33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591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IDC 机房 · 数据中心 · 配电室&lt;/Text&gt;&#13;&#10;            &lt;Text style={{ fontSize: 15, color: '#6B7C93' }}&gt;PUE 实时计算 + 配电安全监测，把机房从「黑盒」变成可对标的能效单元&lt;/Text&gt;&#13;&#10;        &lt;/Box&gt;&#13;&#10;        &lt;Text style={{ fontSize: 15, color: '#93A3B8', letterSpacing: 3 }}&gt;DATA CENTER&lt;/Text&gt;&#13;&#10;    &lt;/Box&gt;&#13;&#10;&#13;&#10;    &lt;Box style={{ height: 536, flexDirection: 'row', gap: 26 }}&gt;&#13;&#10;        &lt;Box style={{ width: 588, height: 536, borderRadius: 8, overflow: 'hidden', position: 'relative' }}&gt;&#13;&#10;            &lt;Image src='assets/security_abstract.png' style={{ width: 588, height: 536, objectFit: 'cover' }} /&gt;&#13;&#10;            &lt;Box style={{&#13;&#10;                position: 'absolute', top: 0, left: 0, width: 588, height: 536,&#13;&#10;                background: 'linear-gradient(180deg, rgba(8,48,92,0.18) 0%, rgba(8,48,92,0.34) 52%, rgba(8,48,92,0.92) 100%)',&#13;&#10;            }} /&gt;&#13;&#10;            &lt;Box style={{ position: 'absolute', top: 20, left: 24, width: 120, height: 30, flexDirection: 'row' }}&gt;&#13;&#10;                &lt;Box style={{ paddingTop: 6, paddingBottom: 6, paddingLeft: 12, paddingRight: 12, borderRadius: 4, background: 'rgba(15,163,163,0.92)' }}&gt;&#13;&#10;                    &lt;Text style={{ fontSize: 13, fontWeight: 'bold', color: '#FFFFFF' }}&gt;专项 01&lt;/Text&gt;&#13;&#10;                &lt;/Box&gt;&#13;&#10;            &lt;/Box&gt;&#13;&#10;            &lt;Box style={{ position: 'absolute', top: 410, left: 24, width: 540, height: 100, flexDirection: 'column', gap: 10, justifyContent: 'flex-end' }}&gt;&#13;&#10;                &lt;Text style={{ fontSize: 30, fontWeight: 'bold', color: '#E8912B', fontFamily: '&quot;Arial&quot;, sans-serif', lineHeight: 1 }}&gt;PUE 实时计算&lt;/Text&gt;&#13;&#10;                &lt;Text style={{ fontSize: 14, color: '#D9E8F4', lineHeight: 1.55 }}&gt;&#13;&#10;                    IT 设备 / 空调 / 照明 / UPS 四路分项计量，PUE 曲线实时可见，优化效果可量化验证。&#13;&#10;                &lt;/Text&gt;&#13;&#10;            &lt;/Box&gt;&#13;&#10;        &lt;/Box&gt;&#13;&#10;&#13;&#10;        &lt;Box style={{ flex: 1, flexDirection: 'column', justifyContent: 'space-between' }}&gt;&#13;&#10;            &lt;Box style={{ flexDirection: 'column', gap: 4 }}&gt;&#13;&#10;                &lt;Text style={{ fontSize: 20, fontWeight: 'bold', color: '#16233A' }}&gt;四组核心能力&lt;/Text&gt;&#13;&#10;                &lt;Text style={{ fontSize: 14, color: '#6B7C93' }}&gt;环境、能效、温控、安防四条线并行监测与联动&lt;/Text&gt;&#13;&#10;            &lt;/Box&gt;&#13;&#10;&#13;&#10;            &lt;Box style={{ flexDirection: 'column', gap: 10 }}&gt;&#13;&#10;                {[&#13;&#10;                    ['magnifying-glass', '环境精准监测', '温湿度、露点、洁净度、漏水、烟感、门禁视频联动，异常即刻定位到机柜级区域。'],&#13;&#10;                    ['gauge', '能耗与 PUE 管理', 'IT 设备 / 空调 / 照明 / UPS 分项计量，PUE 实时计算与优化，识别低效回路。'],&#13;&#10;                    ['temperature-half', '智能温控', '精密空调联动、冷热气流管控、自然冷源利用策略，按负载动态调整送风。'],&#13;&#10;                    ['server', '运维与安防', 'UPS 状态监控、消防联动、远程巡检、故障预警，减少现场值守频次。'],&#13;&#10;                ].map(function (it, i) {&#13;&#10;                    return (&#13;&#10;                        &lt;Box key={i} style={{ background: '#F4F7FB', borderRadius: 6, paddingTop: 13, paddingBottom: 13, paddingLeft: 16, paddingRight: 16, flexDirection: 'row', gap: 14, alignItems: 'flex-start' }}&gt;&#13;&#10;                            &lt;FAIcon name={it[0]} style={{ fill: '#0E5AA7', width: 22, height: 22, marginTop: 2 }} /&gt;&#13;&#10;                            &lt;Box style={{ flexDirection: 'column', gap: 4, width: 400 }}&gt;&#13;&#10;                                &lt;Text style={{ fontSize: 15, fontWeight: 'bold', color: '#0E5AA7' }}&gt;{it[1]}&lt;/Text&gt;&#13;&#10;                                &lt;Text style={{ fontSize: 13, color: '#16233A', lineHeight: 1.5 }}&gt;{it[2]}&lt;/Text&gt;&#13;&#10;                            &lt;/Box&gt;&#13;&#10;                        &lt;/Box&gt;&#13;&#10;                    );&#13;&#10;                })}&#13;&#10;            &lt;/Box&gt;&#13;&#10;&#13;&#10;            &lt;Box style={{ background: 'rgba(232,145,43,0.12)', borderRadius: 6, paddingTop: 14, paddingBottom: 14, paddingLeft: 16, paddingRight: 16 }}&gt;&#13;&#10;                &lt;Text style={{ fontSize: 13, fontWeight: 'bold', color: '#8A5209', lineHeight: 1.55 }}&gt;&#13;&#10;                    判断：PUE 是数据中心唯一被集团层面直接考核的环保指标，能实时算才谈得上优化 —— 只看月度电费永远找不到低效回路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06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93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46577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IDC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机房</a:t>
            </a: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数据中心</a:t>
            </a: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配电室</a:t>
            </a:r>
            <a:endParaRPr/>
          </a:p>
        </p:txBody>
      </p:sp>
      <p:sp>
        <p:nvSpPr>
          <p:cNvPr id="594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46577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PUE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实时计算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+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配电安全监测，把机房从「黑盒」变成可对标的能效单元</a:t>
            </a:r>
            <a:endParaRPr/>
          </a:p>
        </p:txBody>
      </p:sp>
      <p:sp>
        <p:nvSpPr>
          <p:cNvPr id="595" name="" descr="{&quot;isTemplate&quot;:true,&quot;type&quot;:&quot;text&quot;}"/>
          <p:cNvSpPr txBox="1"/>
          <p:nvPr/>
        </p:nvSpPr>
        <p:spPr>
          <a:xfrm rot="0" flipH="0" flipV="0">
            <a:off x="10287000" y="581025"/>
            <a:ext cx="1295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DATA CENTER</a:t>
            </a:r>
            <a:endParaRPr/>
          </a:p>
        </p:txBody>
      </p:sp>
      <p:sp>
        <p:nvSpPr>
          <p:cNvPr id="596" name="" descr="{&quot;isTemplate&quot;:true,&quot;type&quot;:&quot;text&quot;}"/>
          <p:cNvSpPr txBox="1"/>
          <p:nvPr/>
        </p:nvSpPr>
        <p:spPr>
          <a:xfrm rot="0" flipH="0" flipV="0">
            <a:off x="6457950" y="1143000"/>
            <a:ext cx="5124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四组核心能力</a:t>
            </a:r>
            <a:endParaRPr/>
          </a:p>
        </p:txBody>
      </p:sp>
      <p:sp>
        <p:nvSpPr>
          <p:cNvPr id="597" name="" descr="{&quot;isTemplate&quot;:true,&quot;type&quot;:&quot;text&quot;}"/>
          <p:cNvSpPr txBox="1"/>
          <p:nvPr/>
        </p:nvSpPr>
        <p:spPr>
          <a:xfrm rot="0" flipH="0" flipV="0">
            <a:off x="6457950" y="1409700"/>
            <a:ext cx="5124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环境、能效、温控、安防四条线并行监测与联动</a:t>
            </a:r>
            <a:endParaRPr/>
          </a:p>
        </p:txBody>
      </p:sp>
      <p:sp>
        <p:nvSpPr>
          <p:cNvPr id="598" name=""/>
          <p:cNvSpPr/>
          <p:nvPr/>
        </p:nvSpPr>
        <p:spPr>
          <a:xfrm rot="0" flipH="0" flipV="0">
            <a:off x="6457950" y="1590675"/>
            <a:ext cx="5124450" cy="904875"/>
          </a:xfrm>
          <a:prstGeom prst="roundRect">
            <a:avLst>
              <a:gd name="adj" fmla="val 6316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59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610350" y="1733550"/>
            <a:ext cx="209550" cy="209550"/>
          </a:xfrm>
          <a:prstGeom prst="rect">
            <a:avLst/>
          </a:prstGeom>
          <a:ln/>
        </p:spPr>
      </p:pic>
      <p:sp>
        <p:nvSpPr>
          <p:cNvPr id="600" name="" descr="{&quot;isTemplate&quot;:true,&quot;type&quot;:&quot;text&quot;}"/>
          <p:cNvSpPr txBox="1"/>
          <p:nvPr/>
        </p:nvSpPr>
        <p:spPr>
          <a:xfrm rot="0" flipH="0" flipV="0">
            <a:off x="6953250" y="1714500"/>
            <a:ext cx="3810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环境精准监测</a:t>
            </a:r>
            <a:endParaRPr/>
          </a:p>
        </p:txBody>
      </p:sp>
      <p:sp>
        <p:nvSpPr>
          <p:cNvPr id="601" name="" descr="{&quot;isTemplate&quot;:true,&quot;type&quot;:&quot;text&quot;}"/>
          <p:cNvSpPr txBox="1"/>
          <p:nvPr/>
        </p:nvSpPr>
        <p:spPr>
          <a:xfrm rot="0" flipH="0" flipV="0">
            <a:off x="6953250" y="1924050"/>
            <a:ext cx="3810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温湿度、露点、洁净度、漏水、烟感、门禁视频联动，异常即刻定位到机柜级区域。</a:t>
            </a:r>
            <a:endParaRPr/>
          </a:p>
        </p:txBody>
      </p:sp>
      <p:sp>
        <p:nvSpPr>
          <p:cNvPr id="602" name=""/>
          <p:cNvSpPr/>
          <p:nvPr/>
        </p:nvSpPr>
        <p:spPr>
          <a:xfrm rot="0" flipH="0" flipV="0">
            <a:off x="6457950" y="2590800"/>
            <a:ext cx="5124450" cy="904875"/>
          </a:xfrm>
          <a:prstGeom prst="roundRect">
            <a:avLst>
              <a:gd name="adj" fmla="val 6316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60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610350" y="2733675"/>
            <a:ext cx="209550" cy="209550"/>
          </a:xfrm>
          <a:prstGeom prst="rect">
            <a:avLst/>
          </a:prstGeom>
          <a:ln/>
        </p:spPr>
      </p:pic>
      <p:sp>
        <p:nvSpPr>
          <p:cNvPr id="604" name="" descr="{&quot;isTemplate&quot;:true,&quot;type&quot;:&quot;text&quot;}"/>
          <p:cNvSpPr txBox="1"/>
          <p:nvPr/>
        </p:nvSpPr>
        <p:spPr>
          <a:xfrm rot="0" flipH="0" flipV="0">
            <a:off x="6953250" y="2714625"/>
            <a:ext cx="3810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能耗与</a:t>
            </a:r>
            <a:r>
              <a:rPr lang="en-US" sz="1125" b="1">
                <a:solidFill>
                  <a:srgbClr val="0E5AA7"/>
                </a:solidFill>
                <a:latin typeface="Microsoft YaHei"/>
                <a:ea typeface="Microsoft YaHei"/>
              </a:rPr>
              <a:t> PUE </a:t>
            </a: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管理</a:t>
            </a:r>
            <a:endParaRPr/>
          </a:p>
        </p:txBody>
      </p:sp>
      <p:sp>
        <p:nvSpPr>
          <p:cNvPr id="605" name="" descr="{&quot;isTemplate&quot;:true,&quot;type&quot;:&quot;text&quot;}"/>
          <p:cNvSpPr txBox="1"/>
          <p:nvPr/>
        </p:nvSpPr>
        <p:spPr>
          <a:xfrm rot="0" flipH="0" flipV="0">
            <a:off x="6953250" y="2924175"/>
            <a:ext cx="3810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IT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设备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空调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照明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/ UPS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分项计量，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PUE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实时计算与优化，识别低效回路。</a:t>
            </a:r>
            <a:endParaRPr/>
          </a:p>
        </p:txBody>
      </p:sp>
      <p:sp>
        <p:nvSpPr>
          <p:cNvPr id="606" name=""/>
          <p:cNvSpPr/>
          <p:nvPr/>
        </p:nvSpPr>
        <p:spPr>
          <a:xfrm rot="0" flipH="0" flipV="0">
            <a:off x="6457950" y="3590925"/>
            <a:ext cx="5124450" cy="904875"/>
          </a:xfrm>
          <a:prstGeom prst="roundRect">
            <a:avLst>
              <a:gd name="adj" fmla="val 6316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60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610350" y="3733800"/>
            <a:ext cx="209550" cy="209550"/>
          </a:xfrm>
          <a:prstGeom prst="rect">
            <a:avLst/>
          </a:prstGeom>
          <a:ln/>
        </p:spPr>
      </p:pic>
      <p:sp>
        <p:nvSpPr>
          <p:cNvPr id="608" name="" descr="{&quot;isTemplate&quot;:true,&quot;type&quot;:&quot;text&quot;}"/>
          <p:cNvSpPr txBox="1"/>
          <p:nvPr/>
        </p:nvSpPr>
        <p:spPr>
          <a:xfrm rot="0" flipH="0" flipV="0">
            <a:off x="6953250" y="3714750"/>
            <a:ext cx="3810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智能温控</a:t>
            </a:r>
            <a:endParaRPr/>
          </a:p>
        </p:txBody>
      </p:sp>
      <p:sp>
        <p:nvSpPr>
          <p:cNvPr id="609" name="" descr="{&quot;isTemplate&quot;:true,&quot;type&quot;:&quot;text&quot;}"/>
          <p:cNvSpPr txBox="1"/>
          <p:nvPr/>
        </p:nvSpPr>
        <p:spPr>
          <a:xfrm rot="0" flipH="0" flipV="0">
            <a:off x="6953250" y="3924300"/>
            <a:ext cx="3810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精密空调联动、冷热气流管控、自然冷源利用策略，按负载动态调整送风。</a:t>
            </a:r>
            <a:endParaRPr/>
          </a:p>
        </p:txBody>
      </p:sp>
      <p:sp>
        <p:nvSpPr>
          <p:cNvPr id="610" name=""/>
          <p:cNvSpPr/>
          <p:nvPr/>
        </p:nvSpPr>
        <p:spPr>
          <a:xfrm rot="0" flipH="0" flipV="0">
            <a:off x="6457950" y="4591050"/>
            <a:ext cx="5124450" cy="904875"/>
          </a:xfrm>
          <a:prstGeom prst="roundRect">
            <a:avLst>
              <a:gd name="adj" fmla="val 6316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61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6610350" y="4733925"/>
            <a:ext cx="209550" cy="209550"/>
          </a:xfrm>
          <a:prstGeom prst="rect">
            <a:avLst/>
          </a:prstGeom>
          <a:ln/>
        </p:spPr>
      </p:pic>
      <p:sp>
        <p:nvSpPr>
          <p:cNvPr id="612" name="" descr="{&quot;isTemplate&quot;:true,&quot;type&quot;:&quot;text&quot;}"/>
          <p:cNvSpPr txBox="1"/>
          <p:nvPr/>
        </p:nvSpPr>
        <p:spPr>
          <a:xfrm rot="0" flipH="0" flipV="0">
            <a:off x="6953250" y="4714875"/>
            <a:ext cx="3810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运维与安防</a:t>
            </a:r>
            <a:endParaRPr/>
          </a:p>
        </p:txBody>
      </p:sp>
      <p:sp>
        <p:nvSpPr>
          <p:cNvPr id="613" name="" descr="{&quot;isTemplate&quot;:true,&quot;type&quot;:&quot;text&quot;}"/>
          <p:cNvSpPr txBox="1"/>
          <p:nvPr/>
        </p:nvSpPr>
        <p:spPr>
          <a:xfrm rot="0" flipH="0" flipV="0">
            <a:off x="6953250" y="4924425"/>
            <a:ext cx="3810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UPS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状态监控、消防联动、远程巡检、故障预警，减少现场值守频次。</a:t>
            </a:r>
            <a:endParaRPr/>
          </a:p>
        </p:txBody>
      </p:sp>
      <p:sp>
        <p:nvSpPr>
          <p:cNvPr id="614" name=""/>
          <p:cNvSpPr/>
          <p:nvPr/>
        </p:nvSpPr>
        <p:spPr>
          <a:xfrm rot="0" flipH="0" flipV="0">
            <a:off x="6457950" y="5514975"/>
            <a:ext cx="5124450" cy="733425"/>
          </a:xfrm>
          <a:prstGeom prst="roundRect">
            <a:avLst>
              <a:gd name="adj" fmla="val 7792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615" name="" descr="{&quot;isTemplate&quot;:true,&quot;type&quot;:&quot;text&quot;}"/>
          <p:cNvSpPr txBox="1"/>
          <p:nvPr/>
        </p:nvSpPr>
        <p:spPr>
          <a:xfrm rot="0" flipH="0" flipV="0">
            <a:off x="6610350" y="5648325"/>
            <a:ext cx="48196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PUE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是数据中心唯一被集团层面直接考核的环保指标，能实时算才谈得上优化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只看月度电费永远找不到低效回路。</a:t>
            </a:r>
            <a:endParaRPr/>
          </a:p>
        </p:txBody>
      </p:sp>
      <p:sp>
        <p:nvSpPr>
          <p:cNvPr id="616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617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06 / 33</a:t>
            </a:r>
            <a:endParaRPr/>
          </a:p>
        </p:txBody>
      </p:sp>
      <p:sp>
        <p:nvSpPr>
          <p:cNvPr id="618" name=""/>
          <p:cNvSpPr/>
          <p:nvPr/>
        </p:nvSpPr>
        <p:spPr>
          <a:xfrm rot="0" flipH="0" flipV="0">
            <a:off x="609600" y="1143000"/>
            <a:ext cx="5600700" cy="5105400"/>
          </a:xfrm>
          <a:prstGeom prst="roundRect">
            <a:avLst>
              <a:gd name="adj" fmla="val 1493"/>
            </a:avLst>
          </a:prstGeom>
          <a:ln/>
        </p:spPr>
        <p:txBody>
          <a:bodyPr/>
          <a:p/>
        </p:txBody>
      </p:sp>
      <p:pic>
        <p:nvPicPr>
          <p:cNvPr id="619" name=""/>
          <p:cNvPicPr>
            <a:picLocks noChangeAspect="1"/>
          </p:cNvPicPr>
          <p:nvPr/>
        </p:nvPicPr>
        <p:blipFill>
          <a:blip r:embed="rId5"/>
          <a:srcRect l="13432" t="0" r="13432" b="0"/>
          <a:stretch>
            <a:fillRect/>
          </a:stretch>
        </p:blipFill>
        <p:spPr>
          <a:xfrm rot="0" flipH="0" flipV="0">
            <a:off x="609600" y="1143000"/>
            <a:ext cx="5600700" cy="5105400"/>
          </a:xfrm>
          <a:custGeom>
            <a:pathLst>
              <a:path w="588" h="536">
                <a:moveTo>
                  <a:pt x="580" y="0"/>
                </a:moveTo>
                <a:cubicBezTo>
                  <a:pt x="585" y="0"/>
                  <a:pt x="588" y="4"/>
                  <a:pt x="588" y="8"/>
                </a:cubicBezTo>
                <a:lnTo>
                  <a:pt x="588" y="528"/>
                </a:lnTo>
                <a:cubicBezTo>
                  <a:pt x="588" y="532"/>
                  <a:pt x="584" y="536"/>
                  <a:pt x="580" y="536"/>
                </a:cubicBezTo>
                <a:lnTo>
                  <a:pt x="8" y="536"/>
                </a:lnTo>
                <a:cubicBezTo>
                  <a:pt x="4" y="536"/>
                  <a:pt x="0" y="532"/>
                  <a:pt x="0" y="52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580" y="0"/>
                </a:lnTo>
                <a:close/>
              </a:path>
            </a:pathLst>
          </a:custGeom>
          <a:ln/>
        </p:spPr>
      </p:pic>
      <p:sp>
        <p:nvSpPr>
          <p:cNvPr id="620" name=""/>
          <p:cNvSpPr/>
          <p:nvPr/>
        </p:nvSpPr>
        <p:spPr>
          <a:xfrm rot="0" flipH="0" flipV="0">
            <a:off x="609600" y="1143000"/>
            <a:ext cx="5600700" cy="5105400"/>
          </a:xfrm>
          <a:custGeom>
            <a:pathLst>
              <a:path w="588" h="536">
                <a:moveTo>
                  <a:pt x="580" y="0"/>
                </a:moveTo>
                <a:cubicBezTo>
                  <a:pt x="585" y="0"/>
                  <a:pt x="588" y="4"/>
                  <a:pt x="588" y="8"/>
                </a:cubicBezTo>
                <a:lnTo>
                  <a:pt x="588" y="528"/>
                </a:lnTo>
                <a:cubicBezTo>
                  <a:pt x="588" y="532"/>
                  <a:pt x="584" y="536"/>
                  <a:pt x="580" y="536"/>
                </a:cubicBezTo>
                <a:lnTo>
                  <a:pt x="8" y="536"/>
                </a:lnTo>
                <a:cubicBezTo>
                  <a:pt x="4" y="536"/>
                  <a:pt x="0" y="532"/>
                  <a:pt x="0" y="52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580" y="0"/>
                </a:lnTo>
                <a:close/>
              </a:path>
            </a:pathLst>
          </a:custGeom>
          <a:gradFill>
            <a:gsLst>
              <a:gs pos="0">
                <a:srgbClr val="08305C">
                  <a:alpha val="18000"/>
                </a:srgbClr>
              </a:gs>
              <a:gs pos="52000">
                <a:srgbClr val="08305C">
                  <a:alpha val="34000"/>
                </a:srgbClr>
              </a:gs>
              <a:gs pos="100000">
                <a:srgbClr val="08305C">
                  <a:alpha val="92000"/>
                </a:srgbClr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621" name=""/>
          <p:cNvSpPr/>
          <p:nvPr/>
        </p:nvSpPr>
        <p:spPr>
          <a:xfrm rot="0" flipH="0" flipV="0">
            <a:off x="838200" y="1333500"/>
            <a:ext cx="666750" cy="285750"/>
          </a:xfrm>
          <a:prstGeom prst="roundRect">
            <a:avLst>
              <a:gd name="adj" fmla="val 13333"/>
            </a:avLst>
          </a:prstGeom>
          <a:solidFill>
            <a:srgbClr val="0FA3A3">
              <a:alpha val="92000"/>
            </a:srgbClr>
          </a:solidFill>
          <a:ln/>
        </p:spPr>
        <p:txBody>
          <a:bodyPr/>
          <a:p/>
        </p:txBody>
      </p:sp>
      <p:sp>
        <p:nvSpPr>
          <p:cNvPr id="622" name="" descr="{&quot;isTemplate&quot;:true,&quot;type&quot;:&quot;text&quot;}"/>
          <p:cNvSpPr txBox="1"/>
          <p:nvPr/>
        </p:nvSpPr>
        <p:spPr>
          <a:xfrm rot="0" flipH="0" flipV="0">
            <a:off x="952500" y="1390650"/>
            <a:ext cx="4381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FFFFFF"/>
                </a:solidFill>
                <a:latin typeface="Microsoft YaHei"/>
                <a:ea typeface="Microsoft YaHei"/>
              </a:rPr>
              <a:t>专项</a:t>
            </a:r>
            <a:r>
              <a:rPr lang="en-US" sz="975" b="1">
                <a:solidFill>
                  <a:srgbClr val="FFFFFF"/>
                </a:solidFill>
                <a:latin typeface="Microsoft YaHei"/>
                <a:ea typeface="Microsoft YaHei"/>
              </a:rPr>
              <a:t> 01</a:t>
            </a:r>
            <a:endParaRPr/>
          </a:p>
        </p:txBody>
      </p:sp>
      <p:sp>
        <p:nvSpPr>
          <p:cNvPr id="623" name="" descr="{&quot;isTemplate&quot;:true,&quot;type&quot;:&quot;text&quot;}"/>
          <p:cNvSpPr txBox="1"/>
          <p:nvPr/>
        </p:nvSpPr>
        <p:spPr>
          <a:xfrm rot="0" flipH="0" flipV="0">
            <a:off x="838200" y="5057775"/>
            <a:ext cx="51435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E8912B"/>
                </a:solidFill>
                <a:latin typeface="Arial"/>
                <a:ea typeface="Arial"/>
              </a:rPr>
              <a:t>PUE </a:t>
            </a:r>
            <a:r>
              <a:rPr lang="zh-CN" sz="2250" b="1">
                <a:solidFill>
                  <a:srgbClr val="E8912B"/>
                </a:solidFill>
                <a:latin typeface="Arial"/>
                <a:ea typeface="Arial"/>
              </a:rPr>
              <a:t>实时计算</a:t>
            </a:r>
            <a:endParaRPr/>
          </a:p>
        </p:txBody>
      </p:sp>
      <p:sp>
        <p:nvSpPr>
          <p:cNvPr id="624" name="" descr="{&quot;isTemplate&quot;:true,&quot;type&quot;:&quot;text&quot;}"/>
          <p:cNvSpPr txBox="1"/>
          <p:nvPr/>
        </p:nvSpPr>
        <p:spPr>
          <a:xfrm rot="0" flipH="0" flipV="0">
            <a:off x="838200" y="5495925"/>
            <a:ext cx="51435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050">
                <a:solidFill>
                  <a:srgbClr val="D9E8F4"/>
                </a:solidFill>
                <a:latin typeface="Microsoft YaHei"/>
                <a:ea typeface="Microsoft YaHei"/>
              </a:rPr>
              <a:t>IT </a:t>
            </a: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设备</a:t>
            </a:r>
            <a:r>
              <a:rPr lang="en-US" sz="1050">
                <a:solidFill>
                  <a:srgbClr val="D9E8F4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空调</a:t>
            </a:r>
            <a:r>
              <a:rPr lang="en-US" sz="1050">
                <a:solidFill>
                  <a:srgbClr val="D9E8F4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照明</a:t>
            </a:r>
            <a:r>
              <a:rPr lang="en-US" sz="1050">
                <a:solidFill>
                  <a:srgbClr val="D9E8F4"/>
                </a:solidFill>
                <a:latin typeface="Microsoft YaHei"/>
                <a:ea typeface="Microsoft YaHei"/>
              </a:rPr>
              <a:t> / UPS </a:t>
            </a: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四路分项计量，</a:t>
            </a:r>
            <a:r>
              <a:rPr lang="en-US" sz="1050">
                <a:solidFill>
                  <a:srgbClr val="D9E8F4"/>
                </a:solidFill>
                <a:latin typeface="Microsoft YaHei"/>
                <a:ea typeface="Microsoft YaHei"/>
              </a:rPr>
              <a:t>PUE </a:t>
            </a: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曲线实时可见，优化效果可量化验证。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625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Lab 实验室专项（一）：环境与排风安全&lt;/Text&gt;&#13;&#10;            &lt;Text style={{ fontSize: 15, color: '#6B7C93' }}&gt;从「监测到超标」到「自动切断」的秒级联锁 —— 实验室安全的合规底线&lt;/Text&gt;&#13;&#10;        &lt;/Box&gt;&#13;&#10;        &lt;Text style={{ fontSize: 15, color: '#93A3B8', letterSpacing: 3 }}&gt;LABORATORY&lt;/Text&gt;&#13;&#10;    &lt;/Box&gt;&#13;&#10;&#13;&#10;    &lt;Box style={{ height: 536, flexDirection: 'row', gap: 26 }}&gt;&#13;&#10;        &lt;Box style={{ width: 650, height: 536, flexDirection: 'column', gap: 8 }}&gt;&#13;&#10;            &lt;Box style={{ height: 46, flexDirection: 'column', gap: 4 }}&gt;&#13;&#10;                &lt;Text style={{ fontSize: 20, fontWeight: 'bold', color: '#16233A' }}&gt;监测与联锁链路&lt;/Text&gt;&#13;&#10;                &lt;Text style={{ fontSize: 14, color: '#6B7C93' }}&gt;两项监测 → 一处判定 → 四类动作，全程无需人工介入&lt;/Text&gt;&#13;&#10;            &lt;/Box&gt;&#13;&#10;            &lt;Box style={{ height: 482, justifyContent: 'center', alignItems: 'center' }}&gt;&#13;&#10;                &lt;svg width='650' height='482' viewBox='0 0 650 482' style={{ width: 650, height: 482 }}&gt;&#13;&#10;                    &lt;text x='0' y='16' fontSize='13' fontWeight='bold' fill='#16233A'&gt;① 监测项&lt;/text&gt;&#13;&#10;                    &lt;rect x='6' y='26' width='306' height='142' rx='6' fill='#F4F7FB' /&gt;&#13;&#10;                    &lt;text x='22' y='56' fontSize='14' fontWeight='bold' fill='#0E5AA7'&gt;气体传感&lt;/text&gt;&#13;&#10;                    &lt;text x='22' y='84' fontSize='12' fill='#16233A'&gt;可燃气体 · 有毒有害气体 · VOC&lt;/text&gt;&#13;&#10;                    &lt;text x='22' y='106' fontSize='12' fill='#16233A'&gt;臭氧 · 氯气 · 氨气&lt;/text&gt;&#13;&#10;                    &lt;text x='22' y='136' fontSize='11' fill='#6B7C93'&gt;按试剂存放与实验区域分别布点&lt;/text&gt;&#13;&#10;&#13;&#10;                    &lt;rect x='330' y='26' width='314' height='142' rx='6' fill='#F4F7FB' /&gt;&#13;&#10;                    &lt;text x='346' y='56' fontSize='14' fontWeight='bold' fill='#0E5AA7'&gt;微环境&lt;/text&gt;&#13;&#10;                    &lt;text x='346' y='84' fontSize='12' fill='#16233A'&gt;温湿度 · 压差 · 洁净度（悬浮粒子）&lt;/text&gt;&#13;&#10;                    &lt;text x='346' y='106' fontSize='12' fill='#16233A'&gt;照度 · 噪音 · 通风柜面风速&lt;/text&gt;&#13;&#10;                    &lt;text x='346' y='136' fontSize='11' fill='#6B7C93'&gt;面风速是判断通风柜是否有效工作的关键&lt;/text&gt;&#13;&#10;&#13;&#10;                    &lt;rect x='150' y='186' width='352' height='40' rx='20' fill='rgba(232,145,43,0.14)' /&gt;&#13;&#10;                    &lt;text x='326' y='211' textAnchor='middle' fontSize='13' fontWeight='bold' fill='#8A5209'&gt;超标 / 越限判定 · 秒级触发&lt;/text&gt;&#13;&#10;                    &lt;path d='M326 226 L326 250' stroke='#E8912B' strokeWidth='2' /&gt;&#13;&#10;                    &lt;path d='M319 243 L326 255 L333 243 Z' fill='#E8912B' /&gt;&#13;&#10;&#13;&#10;                    &lt;text x='0' y='278' fontSize='13' fontWeight='bold' fill='#16233A'&gt;② 联锁动作&lt;/text&gt;&#13;&#10;                    &lt;rect x='6' y='288' width='306' height='84' rx='6' fill='rgba(15,163,163,0.10)' /&gt;&#13;&#10;                    &lt;text x='22' y='318' fontSize='14' fontWeight='bold' fill='#0A7A7A'&gt;自动联锁排风&lt;/text&gt;&#13;&#10;                    &lt;text x='22' y='344' fontSize='11' fill='#16233A'&gt;超标即启动，不等人工确认&lt;/text&gt;&#13;&#10;&#13;&#10;                    &lt;rect x='330' y='288' width='314' height='84' rx='6' fill='rgba(15,163,163,0.10)' /&gt;&#13;&#10;                    &lt;text x='346' y='318' fontSize='14' fontWeight='bold' fill='#0A7A7A'&gt;声光报警&lt;/text&gt;&#13;&#10;                    &lt;text x='346' y='344' fontSize='11' fill='#16233A'&gt;现场即时可感知，覆盖实验区&lt;/text&gt;&#13;&#10;&#13;&#10;                    &lt;rect x='6' y='382' width='306' height='88' rx='6' fill='rgba(15,163,163,0.10)' /&gt;&#13;&#10;                    &lt;text x='22' y='412' fontSize='14' fontWeight='bold' fill='#0A7A7A'&gt;推送告警&lt;/text&gt;&#13;&#10;                    &lt;text x='22' y='438' fontSize='11' fill='#16233A'&gt;同步至实验室负责人与安全员，处理过程留痕&lt;/text&gt;&#13;&#10;&#13;&#10;                    &lt;rect x='330' y='382' width='314' height='88' rx='6' fill='rgba(15,163,163,0.10)' /&gt;&#13;&#10;                    &lt;text x='346' y='412' fontSize='14' fontWeight='bold' fill='#0A7A7A'&gt;门禁互锁&lt;/text&gt;&#13;&#10;                    &lt;text x='346' y='438' fontSize='11' fill='#16233A'&gt;阻断人员进入，防止事态扩大&lt;/text&gt;&#13;&#10;                &lt;/svg&gt;&#13;&#10;            &lt;/Box&gt;&#13;&#10;        &lt;/Box&gt;&#13;&#10;&#13;&#10;        &lt;Box style={{ width: 476, height: 536, flexDirection: 'column', justifyContent: 'space-between' }}&gt;&#13;&#10;            &lt;Box style={{ height: 46, flexDirection: 'column', gap: 4 }}&gt;&#13;&#10;                &lt;Text style={{ fontSize: 20, fontWeight: 'bold', color: '#16233A' }}&gt;通风柜与排风管控&lt;/Text&gt;&#13;&#10;                &lt;Text style={{ fontSize: 14, color: '#6B7C93' }}&gt;在安全前提下同步降低排风能耗&lt;/Text&gt;&#13;&#10;            &lt;/Box&gt;&#13;&#10;&#13;&#10;            &lt;Box style={{ height: 132, borderRadius: 6, overflow: 'hidden' }}&gt;&#13;&#10;                &lt;Image src='assets/lab_clean.png' style={{ width: 476, height: 132, objectFit: 'cover' }} /&gt;&#13;&#10;            &lt;/Box&gt;&#13;&#10;&#13;&#10;            &lt;Box style={{ height: 118, background: '#F4F7FB', borderRadius: 6, padding: 14, flexDirection: 'column', gap: 6 }}&gt;&#13;&#10;                &lt;Box style={{ height: 22, flexDirection: 'row', alignItems: 'center', gap: 10 }}&gt;&#13;&#10;                    &lt;FAIcon name='flask' style={{ fill: '#0E5AA7', width: 20, height: 20 }} /&gt;&#13;&#10;                    &lt;Text style={{ fontSize: 15, fontWeight: 'bold', color: '#0E5AA7' }}&gt;VAV 通风柜与排风系统&lt;/Text&gt;&#13;&#10;                &lt;/Box&gt;&#13;&#10;                &lt;Text style={{ fontSize: 12.5, color: '#16233A', lineHeight: 1.5 }}&gt;&#13;&#10;                    变风量自动调节维持面风速恒定，人离开自动降风量、夜间节能；排风风机变频联动与管网风压平衡，避免多柜同排时防护失效。&#13;&#10;                &lt;/Text&gt;&#13;&#10;            &lt;/Box&gt;&#13;&#10;&#13;&#10;            &lt;Box style={{ height: 118, background: '#F4F7FB', borderRadius: 6, padding: 14, flexDirection: 'column', gap: 6 }}&gt;&#13;&#10;                &lt;Box style={{ height: 22, flexDirection: 'row', alignItems: 'center', gap: 10 }}&gt;&#13;&#10;                    &lt;FAIcon name='magnifying-glass' style={{ fill: '#0E5AA7', width: 20, height: 20 }} /&gt;&#13;&#10;                    &lt;Text style={{ fontSize: 15, fontWeight: 'bold', color: '#0E5AA7' }}&gt;空间预约与特殊环境&lt;/Text&gt;&#13;&#10;                &lt;/Box&gt;&#13;&#10;                &lt;Text style={{ fontSize: 12.5, color: '#16233A', lineHeight: 1.5 }}&gt;&#13;&#10;                    实验室预约与排班管控使用冲突；高低温环境独立管控，含恒照度与恒温恒湿两档策略。&#13;&#10;                &lt;/Text&gt;&#13;&#10;            &lt;/Box&gt;&#13;&#10;&#13;&#10;            &lt;Box style={{ height: 89, background: 'rgba(232,145,43,0.12)', borderRadius: 6, padding: 14, justifyContent: 'center' }}&gt;&#13;&#10;                &lt;Text style={{ fontSize: 13, fontWeight: 'bold', color: '#8A5209', lineHeight: 1.55 }}&gt;&#13;&#10;                    判断：实验室的环保风险不在能耗高，而在超标那一刻有没有自动切断 —— 联锁是合规底线，报警只是提醒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07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27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58674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Lab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实验室专项（一）：环境与排风安全</a:t>
            </a:r>
            <a:endParaRPr/>
          </a:p>
        </p:txBody>
      </p:sp>
      <p:sp>
        <p:nvSpPr>
          <p:cNvPr id="628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5867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从「监测到超标」到「自动切断」的秒级联锁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实验室安全的合规底线</a:t>
            </a:r>
            <a:endParaRPr/>
          </a:p>
        </p:txBody>
      </p:sp>
      <p:sp>
        <p:nvSpPr>
          <p:cNvPr id="629" name="" descr="{&quot;isTemplate&quot;:true,&quot;type&quot;:&quot;text&quot;}"/>
          <p:cNvSpPr txBox="1"/>
          <p:nvPr/>
        </p:nvSpPr>
        <p:spPr>
          <a:xfrm rot="0" flipH="0" flipV="0">
            <a:off x="10344150" y="581025"/>
            <a:ext cx="1238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LABORATORY</a:t>
            </a:r>
            <a:endParaRPr/>
          </a:p>
        </p:txBody>
      </p:sp>
      <p:sp>
        <p:nvSpPr>
          <p:cNvPr id="630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1912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监测与联锁链路</a:t>
            </a:r>
            <a:endParaRPr/>
          </a:p>
        </p:txBody>
      </p:sp>
      <p:sp>
        <p:nvSpPr>
          <p:cNvPr id="631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1912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两项监测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一处判定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四类动作，全程无需人工介入</a:t>
            </a:r>
            <a:endParaRPr/>
          </a:p>
        </p:txBody>
      </p:sp>
      <p:pic>
        <p:nvPicPr>
          <p:cNvPr id="63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657350"/>
            <a:ext cx="6191250" cy="4591050"/>
          </a:xfrm>
          <a:prstGeom prst="rect">
            <a:avLst/>
          </a:prstGeom>
          <a:ln/>
        </p:spPr>
      </p:pic>
      <p:sp>
        <p:nvSpPr>
          <p:cNvPr id="633" name="" descr="{&quot;isTemplate&quot;:true,&quot;type&quot;:&quot;text&quot;}"/>
          <p:cNvSpPr txBox="1"/>
          <p:nvPr/>
        </p:nvSpPr>
        <p:spPr>
          <a:xfrm rot="0" flipH="0" flipV="0">
            <a:off x="7048500" y="1143000"/>
            <a:ext cx="45339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通风柜与排风管控</a:t>
            </a:r>
            <a:endParaRPr/>
          </a:p>
        </p:txBody>
      </p:sp>
      <p:sp>
        <p:nvSpPr>
          <p:cNvPr id="634" name="" descr="{&quot;isTemplate&quot;:true,&quot;type&quot;:&quot;text&quot;}"/>
          <p:cNvSpPr txBox="1"/>
          <p:nvPr/>
        </p:nvSpPr>
        <p:spPr>
          <a:xfrm rot="0" flipH="0" flipV="0">
            <a:off x="7048500" y="1409700"/>
            <a:ext cx="45339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在安全前提下同步降低排风能耗</a:t>
            </a:r>
            <a:endParaRPr/>
          </a:p>
        </p:txBody>
      </p:sp>
      <p:sp>
        <p:nvSpPr>
          <p:cNvPr id="635" name=""/>
          <p:cNvSpPr/>
          <p:nvPr/>
        </p:nvSpPr>
        <p:spPr>
          <a:xfrm rot="0" flipH="0" flipV="0">
            <a:off x="7048500" y="1657350"/>
            <a:ext cx="4533900" cy="1257300"/>
          </a:xfrm>
          <a:prstGeom prst="roundRect">
            <a:avLst>
              <a:gd name="adj" fmla="val 4545"/>
            </a:avLst>
          </a:prstGeom>
          <a:ln/>
        </p:spPr>
        <p:txBody>
          <a:bodyPr/>
          <a:p/>
        </p:txBody>
      </p:sp>
      <p:pic>
        <p:nvPicPr>
          <p:cNvPr id="636" name=""/>
          <p:cNvPicPr>
            <a:picLocks noChangeAspect="1"/>
          </p:cNvPicPr>
          <p:nvPr/>
        </p:nvPicPr>
        <p:blipFill>
          <a:blip r:embed="rId2"/>
          <a:srcRect l="0" t="29201" r="0" b="29201"/>
          <a:stretch>
            <a:fillRect/>
          </a:stretch>
        </p:blipFill>
        <p:spPr>
          <a:xfrm rot="0" flipH="0" flipV="0">
            <a:off x="7048500" y="1657350"/>
            <a:ext cx="4533900" cy="1257300"/>
          </a:xfrm>
          <a:custGeom>
            <a:pathLst>
              <a:path w="476" h="132">
                <a:moveTo>
                  <a:pt x="470" y="0"/>
                </a:moveTo>
                <a:cubicBezTo>
                  <a:pt x="473" y="0"/>
                  <a:pt x="476" y="3"/>
                  <a:pt x="476" y="6"/>
                </a:cubicBezTo>
                <a:lnTo>
                  <a:pt x="476" y="126"/>
                </a:lnTo>
                <a:cubicBezTo>
                  <a:pt x="476" y="129"/>
                  <a:pt x="473" y="132"/>
                  <a:pt x="470" y="132"/>
                </a:cubicBezTo>
                <a:lnTo>
                  <a:pt x="6" y="132"/>
                </a:lnTo>
                <a:cubicBezTo>
                  <a:pt x="3" y="132"/>
                  <a:pt x="0" y="129"/>
                  <a:pt x="0" y="12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lnTo>
                  <a:pt x="470" y="0"/>
                </a:lnTo>
                <a:close/>
              </a:path>
            </a:pathLst>
          </a:custGeom>
          <a:ln/>
        </p:spPr>
      </p:pic>
      <p:sp>
        <p:nvSpPr>
          <p:cNvPr id="637" name=""/>
          <p:cNvSpPr/>
          <p:nvPr/>
        </p:nvSpPr>
        <p:spPr>
          <a:xfrm rot="0" flipH="0" flipV="0">
            <a:off x="7048500" y="3000375"/>
            <a:ext cx="4533900" cy="1123950"/>
          </a:xfrm>
          <a:prstGeom prst="roundRect">
            <a:avLst>
              <a:gd name="adj" fmla="val 5085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63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7181850" y="3143250"/>
            <a:ext cx="190500" cy="190500"/>
          </a:xfrm>
          <a:prstGeom prst="rect">
            <a:avLst/>
          </a:prstGeom>
          <a:ln/>
        </p:spPr>
      </p:pic>
      <p:sp>
        <p:nvSpPr>
          <p:cNvPr id="639" name="" descr="{&quot;isTemplate&quot;:true,&quot;type&quot;:&quot;text&quot;}"/>
          <p:cNvSpPr txBox="1"/>
          <p:nvPr/>
        </p:nvSpPr>
        <p:spPr>
          <a:xfrm rot="0" flipH="0" flipV="0">
            <a:off x="7467600" y="3152775"/>
            <a:ext cx="14859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5AA7"/>
                </a:solidFill>
                <a:latin typeface="Microsoft YaHei"/>
                <a:ea typeface="Microsoft YaHei"/>
              </a:rPr>
              <a:t>VAV </a:t>
            </a: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通风柜与排风系统</a:t>
            </a:r>
            <a:endParaRPr/>
          </a:p>
        </p:txBody>
      </p:sp>
      <p:sp>
        <p:nvSpPr>
          <p:cNvPr id="640" name="" descr="{&quot;isTemplate&quot;:true,&quot;type&quot;:&quot;text&quot;}"/>
          <p:cNvSpPr txBox="1"/>
          <p:nvPr/>
        </p:nvSpPr>
        <p:spPr>
          <a:xfrm rot="0" flipH="0" flipV="0">
            <a:off x="7181850" y="3400425"/>
            <a:ext cx="4267200" cy="4286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变风量自动调节维持面风速恒定，人离开自动降风量、夜间节能；排风风机变频联动与管网风压平衡，避免多柜同排时防护失效。</a:t>
            </a:r>
            <a:endParaRPr/>
          </a:p>
        </p:txBody>
      </p:sp>
      <p:sp>
        <p:nvSpPr>
          <p:cNvPr id="641" name=""/>
          <p:cNvSpPr/>
          <p:nvPr/>
        </p:nvSpPr>
        <p:spPr>
          <a:xfrm rot="0" flipH="0" flipV="0">
            <a:off x="7048500" y="4200525"/>
            <a:ext cx="4533900" cy="1123950"/>
          </a:xfrm>
          <a:prstGeom prst="roundRect">
            <a:avLst>
              <a:gd name="adj" fmla="val 5085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64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7181850" y="4343400"/>
            <a:ext cx="190500" cy="190500"/>
          </a:xfrm>
          <a:prstGeom prst="rect">
            <a:avLst/>
          </a:prstGeom>
          <a:ln/>
        </p:spPr>
      </p:pic>
      <p:sp>
        <p:nvSpPr>
          <p:cNvPr id="643" name="" descr="{&quot;isTemplate&quot;:true,&quot;type&quot;:&quot;text&quot;}"/>
          <p:cNvSpPr txBox="1"/>
          <p:nvPr/>
        </p:nvSpPr>
        <p:spPr>
          <a:xfrm rot="0" flipH="0" flipV="0">
            <a:off x="7467600" y="4352925"/>
            <a:ext cx="12858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空间预约与特殊环境</a:t>
            </a:r>
            <a:endParaRPr/>
          </a:p>
        </p:txBody>
      </p:sp>
      <p:sp>
        <p:nvSpPr>
          <p:cNvPr id="644" name="" descr="{&quot;isTemplate&quot;:true,&quot;type&quot;:&quot;text&quot;}"/>
          <p:cNvSpPr txBox="1"/>
          <p:nvPr/>
        </p:nvSpPr>
        <p:spPr>
          <a:xfrm rot="0" flipH="0" flipV="0">
            <a:off x="7181850" y="4600575"/>
            <a:ext cx="4267200" cy="4286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实验室预约与排班管控使用冲突；高低温环境独立管控，含恒照度与恒温恒湿两档策略。</a:t>
            </a:r>
            <a:endParaRPr/>
          </a:p>
        </p:txBody>
      </p:sp>
      <p:sp>
        <p:nvSpPr>
          <p:cNvPr id="645" name=""/>
          <p:cNvSpPr/>
          <p:nvPr/>
        </p:nvSpPr>
        <p:spPr>
          <a:xfrm rot="0" flipH="0" flipV="0">
            <a:off x="7048500" y="5400675"/>
            <a:ext cx="4533900" cy="847725"/>
          </a:xfrm>
          <a:prstGeom prst="roundRect">
            <a:avLst>
              <a:gd name="adj" fmla="val 6742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646" name="" descr="{&quot;isTemplate&quot;:true,&quot;type&quot;:&quot;text&quot;}"/>
          <p:cNvSpPr txBox="1"/>
          <p:nvPr/>
        </p:nvSpPr>
        <p:spPr>
          <a:xfrm rot="0" flipH="0" flipV="0">
            <a:off x="7181850" y="5591175"/>
            <a:ext cx="426720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判断：实验室的环保风险不在能耗高，而在超标那一刻有没有自动切断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联锁是合规底线，报警只是提醒。</a:t>
            </a:r>
            <a:endParaRPr/>
          </a:p>
        </p:txBody>
      </p:sp>
      <p:sp>
        <p:nvSpPr>
          <p:cNvPr id="647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648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07 / 33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a16="http://schemas.microsoft.com/office/drawing/2014/main" xmlns:mc="http://schemas.openxmlformats.org/markup-compatibility/2006" mc:Ignorable="asvg a16">
  <p:cSld>
    <p:spTree>
      <p:nvGrpSpPr>
        <p:cNvPr id="649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Lab 实验室专项（二）：危化品与合规输出&lt;/Text&gt;&#13;&#10;            &lt;Text style={{ fontSize: 15, color: '#6B7C93' }}&gt;从试剂入库到迎检导出，全链路留痕 —— 检查时不需要临时补台账&lt;/Text&gt;&#13;&#10;        &lt;/Box&gt;&#13;&#10;        &lt;Text style={{ fontSize: 15, color: '#93A3B8', letterSpacing: 3 }}&gt;COMPLIANCE&lt;/Text&gt;&#13;&#10;    &lt;/Box&gt;&#13;&#10;&#13;&#10;    &lt;Box style={{ height: 536, flexDirection: 'column', gap: 16 }}&gt;&#13;&#10;        &lt;Table&#13;&#10;            style={{ height: 348 }}&#13;&#10;            defaultTextStyle={{ fontSize: 13, textAlign: 'left', color: '#16233A' }}&#13;&#10;            defaultCellStyle={{&#13;&#10;                border: {&#13;&#10;                    left: { width: 1, color: '#E3EAF3' },&#13;&#10;                    right: { width: 1, color: '#E3EAF3' },&#13;&#10;                    top: { width: 1, color: '#E3EAF3' },&#13;&#10;                    bottom: { width: 1, color: '#E3EAF3' },&#13;&#10;                },&#13;&#10;            }}&#13;&#10;            cells={[&#13;&#10;                [&#13;&#10;                    { text: '管理环节', textStyle: { bold: true, color: '#FFFFFF' }, cellStyle: { background: { color: '#0E5AA7' } } },&#13;&#10;                    { text: '关键能力', textStyle: { bold: true, color: '#FFFFFF' }, cellStyle: { background: { color: '#0E5AA7' } } },&#13;&#10;                    { text: '形成的治理产出', textStyle: { bold: true, color: '#FFFFFF' }, cellStyle: { background: { color: '#0E5AA7' } } },&#13;&#10;                ],&#13;&#10;                ['危化品与试剂', '入库扫码、领用审批、余量追踪、过期预警、双人双锁管控', '危化品台账全程可追溯，责任到人'],&#13;&#10;                ['废液与废弃物', '废液分类称重、转运台账、处置全链路留痕', '环保处置凭证链完整，可应对环保核查'],&#13;&#10;                ['实验空间安防', '门禁分级权限（实验区域 / 试剂库房）、视频联动、紧急喷淋', '权限分级与事件记录可回溯、可定责'],&#13;&#10;                ['应急响应', '应急排风、事故一键停机、应急疏散预案数字化', '预案可演练、可验证，非纸面文件'],&#13;&#10;                ['合规报告输出', '环境监测报表、职业健康记录、ESG 碳排放分项统计', 'CNAS / 安监 / 环保迎检数据一键导出'],&#13;&#10;            ]}&#13;&#10;        /&gt;&#13;&#10;&#13;&#10;        &lt;Box style={{ height: 172, flexDirection: 'row', gap: 14 }}&gt;&#13;&#10;            &lt;Box style={{ flex: 1.1, background: '#F4F7FB', borderRadius: 6, padding: 18, flexDirection: 'column', gap: 8 }}&gt;&#13;&#10;                &lt;Box style={{ flexDirection: 'row', alignItems: 'center', gap: 10 }}&gt;&#13;&#10;                    &lt;FAIcon name='clipboard-check' style={{ fill: '#0E5AA7', width: 24, height: 24 }} /&gt;&#13;&#10;                    &lt;Text style={{ fontSize: 17, fontWeight: 'bold', color: '#16233A' }}&gt;迎检口径一键导出&lt;/Text&gt;&#13;&#10;                &lt;/Box&gt;&#13;&#10;                &lt;Text style={{ fontSize: 13, color: '#16233A', lineHeight: 1.55 }}&gt;&#13;&#10;                    面向 CNAS、安监与环保三类检查，报表按监管口径预置模板，权限内一键生成，避免跨部门收集数据。&#13;&#10;                &lt;/Text&gt;&#13;&#10;            &lt;/Box&gt;&#13;&#10;            &lt;Box style={{ flex: 1, background: '#F4F7FB', borderRadius: 6, padding: 18, flexDirection: 'column', gap: 8 }}&gt;&#13;&#10;                &lt;Box style={{ flexDirection: 'row', alignItems: 'center', gap: 10 }}&gt;&#13;&#10;                    &lt;FAIcon name='shield-halved' style={{ fill: '#0E5AA7', width: 24, height: 24 }} /&gt;&#13;&#10;                    &lt;Text style={{ fontSize: 17, fontWeight: 'bold', color: '#16233A' }}&gt;危化品单独建账&lt;/Text&gt;&#13;&#10;                &lt;/Box&gt;&#13;&#10;                &lt;Text style={{ fontSize: 13, color: '#16233A', lineHeight: 1.55 }}&gt;&#13;&#10;                    危化品与普通物料分开管理，入库、领用、余量与销毁各自留痕；双人双锁在系统层面强制生效。&#13;&#10;                &lt;/Text&gt;&#13;&#10;            &lt;/Box&gt;&#13;&#10;            &lt;Box style={{ flex: 1, background: 'rgba(232,145,43,0.12)', borderRadius: 6, padding: 18, flexDirection: 'column', justifyContent: 'center' }}&gt;&#13;&#10;                &lt;Text style={{ fontSize: 13, fontWeight: 'bold', color: '#8A5209', lineHeight: 1.6 }}&gt;&#13;&#10;                    判断：检查时能一键导出，比事后补台账省的是几周人力，而对集团更重要的是 —— 数据能直接进 ESG 报告，不必二次加工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08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51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61912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Lab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实验室专项（二）：危化品与合规输出</a:t>
            </a:r>
            <a:endParaRPr/>
          </a:p>
        </p:txBody>
      </p:sp>
      <p:sp>
        <p:nvSpPr>
          <p:cNvPr id="652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6191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从试剂入库到迎检导出，全链路留痕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检查时不需要临时补台账</a:t>
            </a:r>
            <a:endParaRPr/>
          </a:p>
        </p:txBody>
      </p:sp>
      <p:sp>
        <p:nvSpPr>
          <p:cNvPr id="653" name="" descr="{&quot;isTemplate&quot;:true,&quot;type&quot;:&quot;text&quot;}"/>
          <p:cNvSpPr txBox="1"/>
          <p:nvPr/>
        </p:nvSpPr>
        <p:spPr>
          <a:xfrm rot="0" flipH="0" flipV="0">
            <a:off x="10344150" y="581025"/>
            <a:ext cx="1238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COMPLIANCE</a:t>
            </a:r>
            <a:endParaRPr/>
          </a:p>
        </p:txBody>
      </p:sp>
      <p:graphicFrame>
        <p:nvGraphicFramePr>
          <p:cNvPr id="654" name=""/>
          <p:cNvGraphicFramePr/>
          <p:nvPr/>
        </p:nvGraphicFramePr>
        <p:xfrm rot="0" flipH="0" flipV="0">
          <a:off x="609600" y="1143000"/>
          <a:ext cx="10972800" cy="3314700"/>
        </p:xfrm>
        <a:graphic>
          <a:graphicData uri="http://schemas.openxmlformats.org/drawingml/2006/table">
            <a:tbl>
              <a:tblGrid>
                <a:gridCol w="1413971">
                  <a:extLst>
                    <a:ext uri="{9D8B030D-6E8A-4147-A177-3AD203B41FA5}">
                      <a16:colId val="1"/>
                    </a:ext>
                  </a:extLst>
                </a:gridCol>
                <a:gridCol w="5836664">
                  <a:extLst>
                    <a:ext uri="{9D8B030D-6E8A-4147-A177-3AD203B41FA5}">
                      <a16:colId val="2"/>
                    </a:ext>
                  </a:extLst>
                </a:gridCol>
                <a:gridCol w="3722165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5524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管理环节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关键能力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形成的治理产出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5524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危化品与试剂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入库扫码、领用审批、余量追踪、过期预警、双人双锁管控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危化品台账全程可追溯，责任到人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5524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废液与废弃物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废液分类称重、转运台账、处置全链路留痕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环保处置凭证链完整，可应对环保核查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5524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实验空间安防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门禁分级权限（实验区域 / 试剂库房）、视频联动、紧急喷淋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权限分级与事件记录可回溯、可定责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5524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应急响应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应急排风、事故一键停机、应急疏散预案数字化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预案可演练、可验证，非纸面文件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5524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合规报告输出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环境监测报表、职业健康记录、ESG 碳排放分项统计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CNAS / 安监 / 环保迎检数据一键导出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</a:tbl>
          </a:graphicData>
        </a:graphic>
      </p:graphicFrame>
      <p:sp>
        <p:nvSpPr>
          <p:cNvPr id="655" name=""/>
          <p:cNvSpPr/>
          <p:nvPr/>
        </p:nvSpPr>
        <p:spPr>
          <a:xfrm rot="0" flipH="0" flipV="0">
            <a:off x="609600" y="4610100"/>
            <a:ext cx="3800475" cy="1638300"/>
          </a:xfrm>
          <a:prstGeom prst="roundRect">
            <a:avLst>
              <a:gd name="adj" fmla="val 3488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65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81050" y="4781550"/>
            <a:ext cx="228600" cy="228600"/>
          </a:xfrm>
          <a:prstGeom prst="rect">
            <a:avLst/>
          </a:prstGeom>
          <a:ln/>
        </p:spPr>
      </p:pic>
      <p:sp>
        <p:nvSpPr>
          <p:cNvPr id="657" name="" descr="{&quot;isTemplate&quot;:true,&quot;type&quot;:&quot;text&quot;}"/>
          <p:cNvSpPr txBox="1"/>
          <p:nvPr/>
        </p:nvSpPr>
        <p:spPr>
          <a:xfrm rot="0" flipH="0" flipV="0">
            <a:off x="1104900" y="4800600"/>
            <a:ext cx="1295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6233A"/>
                </a:solidFill>
                <a:latin typeface="Microsoft YaHei"/>
                <a:ea typeface="Microsoft YaHei"/>
              </a:rPr>
              <a:t>迎检口径一键导出</a:t>
            </a:r>
            <a:endParaRPr/>
          </a:p>
        </p:txBody>
      </p:sp>
      <p:sp>
        <p:nvSpPr>
          <p:cNvPr id="658" name="" descr="{&quot;isTemplate&quot;:true,&quot;type&quot;:&quot;text&quot;}"/>
          <p:cNvSpPr txBox="1"/>
          <p:nvPr/>
        </p:nvSpPr>
        <p:spPr>
          <a:xfrm rot="0" flipH="0" flipV="0">
            <a:off x="781050" y="5086350"/>
            <a:ext cx="3457575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面向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CNAS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、安监与环保三类检查，报表按监管口径预置模板，权限内一键生成，避免跨部门收集数据。</a:t>
            </a:r>
            <a:endParaRPr/>
          </a:p>
        </p:txBody>
      </p:sp>
      <p:sp>
        <p:nvSpPr>
          <p:cNvPr id="659" name=""/>
          <p:cNvSpPr/>
          <p:nvPr/>
        </p:nvSpPr>
        <p:spPr>
          <a:xfrm rot="0" flipH="0" flipV="0">
            <a:off x="4543425" y="4610100"/>
            <a:ext cx="3448050" cy="1638300"/>
          </a:xfrm>
          <a:prstGeom prst="roundRect">
            <a:avLst>
              <a:gd name="adj" fmla="val 3488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66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714875" y="4781550"/>
            <a:ext cx="228600" cy="228600"/>
          </a:xfrm>
          <a:prstGeom prst="rect">
            <a:avLst/>
          </a:prstGeom>
          <a:ln/>
        </p:spPr>
      </p:pic>
      <p:sp>
        <p:nvSpPr>
          <p:cNvPr id="661" name="" descr="{&quot;isTemplate&quot;:true,&quot;type&quot;:&quot;text&quot;}"/>
          <p:cNvSpPr txBox="1"/>
          <p:nvPr/>
        </p:nvSpPr>
        <p:spPr>
          <a:xfrm rot="0" flipH="0" flipV="0">
            <a:off x="5038725" y="4800600"/>
            <a:ext cx="11334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6233A"/>
                </a:solidFill>
                <a:latin typeface="Microsoft YaHei"/>
                <a:ea typeface="Microsoft YaHei"/>
              </a:rPr>
              <a:t>危化品单独建账</a:t>
            </a:r>
            <a:endParaRPr/>
          </a:p>
        </p:txBody>
      </p:sp>
      <p:sp>
        <p:nvSpPr>
          <p:cNvPr id="662" name="" descr="{&quot;isTemplate&quot;:true,&quot;type&quot;:&quot;text&quot;}"/>
          <p:cNvSpPr txBox="1"/>
          <p:nvPr/>
        </p:nvSpPr>
        <p:spPr>
          <a:xfrm rot="0" flipH="0" flipV="0">
            <a:off x="4714875" y="5086350"/>
            <a:ext cx="31051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危化品与普通物料分开管理，入库、领用、余量与销毁各自留痕；双人双锁在系统层面强制生效。</a:t>
            </a:r>
            <a:endParaRPr/>
          </a:p>
        </p:txBody>
      </p:sp>
      <p:sp>
        <p:nvSpPr>
          <p:cNvPr id="663" name=""/>
          <p:cNvSpPr/>
          <p:nvPr/>
        </p:nvSpPr>
        <p:spPr>
          <a:xfrm rot="0" flipH="0" flipV="0">
            <a:off x="8124825" y="4610100"/>
            <a:ext cx="3457575" cy="1638300"/>
          </a:xfrm>
          <a:prstGeom prst="roundRect">
            <a:avLst>
              <a:gd name="adj" fmla="val 3488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664" name="" descr="{&quot;isTemplate&quot;:true,&quot;type&quot;:&quot;text&quot;}"/>
          <p:cNvSpPr txBox="1"/>
          <p:nvPr/>
        </p:nvSpPr>
        <p:spPr>
          <a:xfrm rot="0" flipH="0" flipV="0">
            <a:off x="8296275" y="5076825"/>
            <a:ext cx="3114675" cy="714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判断：检查时能一键导出，比事后补台账省的是几周人力，而对集团更重要的是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数据能直接进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ESG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报告，不必二次加工。</a:t>
            </a:r>
            <a:endParaRPr/>
          </a:p>
        </p:txBody>
      </p:sp>
      <p:sp>
        <p:nvSpPr>
          <p:cNvPr id="665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666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08 / 33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667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智慧食堂与餐饮减碳&lt;/Text&gt;&#13;&#10;            &lt;Text style={{ fontSize: 15, color: '#6B7C93' }}&gt;消费侧与经营侧同管 —— 员工能感知的减碳，才做得下去&lt;/Text&gt;&#13;&#10;        &lt;/Box&gt;&#13;&#10;        &lt;Text style={{ fontSize: 15, color: '#93A3B8', letterSpacing: 3 }}&gt;CATERING&lt;/Text&gt;&#13;&#10;    &lt;/Box&gt;&#13;&#10;&#13;&#10;    &lt;Box style={{ height: 536, flexDirection: 'row', gap: 26 }}&gt;&#13;&#10;        &lt;Box style={{ width: 630, flexDirection: 'column', gap: 10 }}&gt;&#13;&#10;            &lt;Box style={{ flexDirection: 'column', gap: 4 }}&gt;&#13;&#10;                &lt;Text style={{ fontSize: 20, fontWeight: 'bold', color: '#16233A' }}&gt;两条治理链路&lt;/Text&gt;&#13;&#10;                &lt;Text style={{ fontSize: 14, color: '#6B7C93' }}&gt;浪费发生在消费侧，成本发生在经营侧，两侧必须同管&lt;/Text&gt;&#13;&#10;            &lt;/Box&gt;&#13;&#10;            &lt;Box style={{ height: 456, justifyContent: 'center', alignItems: 'center' }}&gt;&#13;&#10;                &lt;svg width='630' height='446' viewBox='0 0 630 446' style={{ width: 630, height: 446 }}&gt;&#13;&#10;                    &lt;rect x='4' y='8' width='622' height='196' rx='8' fill='#F4F7FB' /&gt;&#13;&#10;                    &lt;rect x='4' y='8' width='6' height='196' rx='3' fill='#0FA3A3' /&gt;&#13;&#10;                    &lt;text x='28' y='38' fontSize='15' fontWeight='bold' fill='#0A7A7A'&gt;消费侧 · 员工行为与浪费治理&lt;/text&gt;&#13;&#10;                    &lt;text x='28' y='68' fontSize='12' fill='#16233A'&gt;· 按需订餐、智能备餐，从源头减少过量生产&lt;/text&gt;&#13;&#10;                    &lt;text x='28' y='93' fontSize='12' fill='#16233A'&gt;· 剩餐重量监测、光盘行为统计，浪费可量化&lt;/text&gt;&#13;&#10;                    &lt;text x='28' y='118' fontSize='12' fill='#16233A'&gt;· 餐饮碳足迹核算，按菜品与餐次拆分&lt;/text&gt;&#13;&#10;                    &lt;text x='28' y='143' fontSize='12' fill='#16233A'&gt;· 光盘积分联动 ESG 账户，行为即时得到反馈&lt;/text&gt;&#13;&#10;                    &lt;text x='28' y='176' fontSize='11' fill='#6B7C93'&gt;员工侧的关键：让减碳被看见、被回报&lt;/text&gt;&#13;&#10;&#13;&#10;                    &lt;rect x='4' y='240' width='622' height='200' rx='8' fill='#F4F7FB' /&gt;&#13;&#10;                    &lt;rect x='4' y='240' width='6' height='200' rx='3' fill='#0E5AA7' /&gt;&#13;&#10;                    &lt;text x='28' y='270' fontSize='15' fontWeight='bold' fill='#0E5AA7'&gt;经营侧 · 供应链与食安治理&lt;/text&gt;&#13;&#10;                    &lt;text x='28' y='300' fontSize='12' fill='#16233A'&gt;· 食材供应链：供应商溯源、智能库存、过期预警、按需采购&lt;/text&gt;&#13;&#10;                    &lt;text x='28' y='325' fontSize='12' fill='#16233A'&gt;· 能耗水耗：灶具 / 蒸箱 / 冷库 / 洗碗机分项计量，节水节气&lt;/text&gt;&#13;&#10;                    &lt;text x='28' y='350' fontSize='12' fill='#16233A'&gt;· 食品安全：明厨亮灶、留样管理、消杀记录、健康管理&lt;/text&gt;&#13;&#10;                    &lt;text x='28' y='375' fontSize='12' fill='#16233A'&gt;· 餐厨废弃物：分类称重、收运台账、资源化追踪与减碳核算&lt;/text&gt;&#13;&#10;                    &lt;text x='28' y='408' fontSize='11' fill='#6B7C93'&gt;经营侧的关键：把食材、能耗、废弃三本账合到一套口径&lt;/text&gt;&#13;&#10;                &lt;/svg&gt;&#13;&#10;            &lt;/Box&gt;&#13;&#10;        &lt;/Box&gt;&#13;&#10;&#13;&#10;        &lt;Box style={{ flex: 1, flexDirection: 'column', justifyContent: 'space-between' }}&gt;&#13;&#10;            &lt;Box style={{ flexDirection: 'column', gap: 4 }}&gt;&#13;&#10;                &lt;Text style={{ fontSize: 20, fontWeight: 'bold', color: '#16233A' }}&gt;这个场景的特殊价值&lt;/Text&gt;&#13;&#10;                &lt;Text style={{ fontSize: 14, color: '#6B7C93' }}&gt;为什么食堂值得单独做一个专项&lt;/Text&gt;&#13;&#10;            &lt;/Box&gt;&#13;&#10;&#13;&#10;            &lt;Box style={{ flexDirection: 'column', gap: 10 }}&gt;&#13;&#10;                &lt;Box style={{ background: '#F4F7FB', borderRadius: 6, padding: 16, flexDirection: 'column', gap: 6 }}&gt;&#13;&#10;                    &lt;Text style={{ fontSize: 16, fontWeight: 'bold', color: '#0FA3A3' }}&gt;E · 环境&lt;/Text&gt;&#13;&#10;                    &lt;Text style={{ fontSize: 13, color: '#16233A', lineHeight: 1.55 }}&gt;&#13;&#10;                        降低食物浪费与餐饮环节碳排放；分项计量让蒸箱、冷库等高耗设备单独可对标。&#13;&#10;                    &lt;/Text&gt;&#13;&#10;                &lt;/Box&gt;&#13;&#10;                &lt;Box style={{ background: '#F4F7FB', borderRadius: 6, padding: 16, flexDirection: 'column', gap: 6 }}&gt;&#13;&#10;                    &lt;Text style={{ fontSize: 16, fontWeight: 'bold', color: '#0E5AA7' }}&gt;S · 社会&lt;/Text&gt;&#13;&#10;                    &lt;Text style={{ fontSize: 13, color: '#16233A', lineHeight: 1.55 }}&gt;&#13;&#10;                        优化就餐体验、倡导健康饮食；明厨亮灶与留样管理直接提升员工对食安的信任度。&#13;&#10;                    &lt;/Text&gt;&#13;&#10;                &lt;/Box&gt;&#13;&#10;                &lt;Box style={{ background: '#F4F7FB', borderRadius: 6, padding: 16, flexDirection: 'column', gap: 6 }}&gt;&#13;&#10;                    &lt;Text style={{ fontSize: 16, fontWeight: 'bold', color: '#E8912B' }}&gt;员工参与度&lt;/Text&gt;&#13;&#10;                    &lt;Text style={{ fontSize: 13, color: '#16233A', lineHeight: 1.55 }}&gt;&#13;&#10;                        食堂是全公司接触频率最高的 ESG 触点 —— 光盘积分是把员工行为接进碳账户的天然入口。&#13;&#10;                    &lt;/Text&gt;&#13;&#10;                &lt;/Box&gt;&#13;&#10;            &lt;/Box&gt;&#13;&#10;&#13;&#10;            &lt;Box style={{ background: 'rgba(232,145,43,0.12)', borderRadius: 6, paddingTop: 14, paddingBottom: 14, paddingLeft: 16, paddingRight: 16 }}&gt;&#13;&#10;                &lt;Text style={{ fontSize: 13, fontWeight: 'bold', color: '#8A5209', lineHeight: 1.55 }}&gt;&#13;&#10;                    判断：食堂是集团范围内最容易做出「员工可感知」减碳成果的场景，也是 ESG 文化落地成本最低的起点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09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69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36861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智慧食堂与餐饮减碳</a:t>
            </a:r>
            <a:endParaRPr/>
          </a:p>
        </p:txBody>
      </p:sp>
      <p:sp>
        <p:nvSpPr>
          <p:cNvPr id="670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36861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消费侧与经营侧同管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员工能感知的减碳，才做得下去</a:t>
            </a:r>
            <a:endParaRPr/>
          </a:p>
        </p:txBody>
      </p:sp>
      <p:sp>
        <p:nvSpPr>
          <p:cNvPr id="671" name="" descr="{&quot;isTemplate&quot;:true,&quot;type&quot;:&quot;text&quot;}"/>
          <p:cNvSpPr txBox="1"/>
          <p:nvPr/>
        </p:nvSpPr>
        <p:spPr>
          <a:xfrm rot="0" flipH="0" flipV="0">
            <a:off x="10639425" y="581025"/>
            <a:ext cx="942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CATERING</a:t>
            </a:r>
            <a:endParaRPr/>
          </a:p>
        </p:txBody>
      </p:sp>
      <p:sp>
        <p:nvSpPr>
          <p:cNvPr id="672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000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两条治理链路</a:t>
            </a:r>
            <a:endParaRPr/>
          </a:p>
        </p:txBody>
      </p:sp>
      <p:sp>
        <p:nvSpPr>
          <p:cNvPr id="673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000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浪费发生在消费侧，成本发生在经营侧，两侧必须同管</a:t>
            </a:r>
            <a:endParaRPr/>
          </a:p>
        </p:txBody>
      </p:sp>
      <p:pic>
        <p:nvPicPr>
          <p:cNvPr id="67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714500"/>
            <a:ext cx="6000750" cy="4248150"/>
          </a:xfrm>
          <a:prstGeom prst="rect">
            <a:avLst/>
          </a:prstGeom>
          <a:ln/>
        </p:spPr>
      </p:pic>
      <p:sp>
        <p:nvSpPr>
          <p:cNvPr id="675" name="" descr="{&quot;isTemplate&quot;:true,&quot;type&quot;:&quot;text&quot;}"/>
          <p:cNvSpPr txBox="1"/>
          <p:nvPr/>
        </p:nvSpPr>
        <p:spPr>
          <a:xfrm rot="0" flipH="0" flipV="0">
            <a:off x="6858000" y="1143000"/>
            <a:ext cx="47244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这个场景的特殊价值</a:t>
            </a:r>
            <a:endParaRPr/>
          </a:p>
        </p:txBody>
      </p:sp>
      <p:sp>
        <p:nvSpPr>
          <p:cNvPr id="676" name="" descr="{&quot;isTemplate&quot;:true,&quot;type&quot;:&quot;text&quot;}"/>
          <p:cNvSpPr txBox="1"/>
          <p:nvPr/>
        </p:nvSpPr>
        <p:spPr>
          <a:xfrm rot="0" flipH="0" flipV="0">
            <a:off x="6858000" y="1409700"/>
            <a:ext cx="4724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为什么食堂值得单独做一个专项</a:t>
            </a:r>
            <a:endParaRPr/>
          </a:p>
        </p:txBody>
      </p:sp>
      <p:sp>
        <p:nvSpPr>
          <p:cNvPr id="677" name=""/>
          <p:cNvSpPr/>
          <p:nvPr/>
        </p:nvSpPr>
        <p:spPr>
          <a:xfrm rot="0" flipH="0" flipV="0">
            <a:off x="6858000" y="1924050"/>
            <a:ext cx="4724400" cy="1019175"/>
          </a:xfrm>
          <a:prstGeom prst="roundRect">
            <a:avLst>
              <a:gd name="adj" fmla="val 5607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678" name="" descr="{&quot;isTemplate&quot;:true,&quot;type&quot;:&quot;text&quot;}"/>
          <p:cNvSpPr txBox="1"/>
          <p:nvPr/>
        </p:nvSpPr>
        <p:spPr>
          <a:xfrm rot="0" flipH="0" flipV="0">
            <a:off x="7010400" y="2076450"/>
            <a:ext cx="441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FA3A3"/>
                </a:solidFill>
                <a:latin typeface="Microsoft YaHei"/>
                <a:ea typeface="Microsoft YaHei"/>
              </a:rPr>
              <a:t>E · </a:t>
            </a:r>
            <a:r>
              <a:rPr lang="zh-CN" sz="1200" b="1">
                <a:solidFill>
                  <a:srgbClr val="0FA3A3"/>
                </a:solidFill>
                <a:latin typeface="Microsoft YaHei"/>
                <a:ea typeface="Microsoft YaHei"/>
              </a:rPr>
              <a:t>环境</a:t>
            </a:r>
            <a:endParaRPr/>
          </a:p>
        </p:txBody>
      </p:sp>
      <p:sp>
        <p:nvSpPr>
          <p:cNvPr id="679" name="" descr="{&quot;isTemplate&quot;:true,&quot;type&quot;:&quot;text&quot;}"/>
          <p:cNvSpPr txBox="1"/>
          <p:nvPr/>
        </p:nvSpPr>
        <p:spPr>
          <a:xfrm rot="0" flipH="0" flipV="0">
            <a:off x="7010400" y="2324100"/>
            <a:ext cx="441960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降低食物浪费与餐饮环节碳排放；分项计量让蒸箱、冷库等高耗设备单独可对标。</a:t>
            </a:r>
            <a:endParaRPr/>
          </a:p>
        </p:txBody>
      </p:sp>
      <p:sp>
        <p:nvSpPr>
          <p:cNvPr id="680" name=""/>
          <p:cNvSpPr/>
          <p:nvPr/>
        </p:nvSpPr>
        <p:spPr>
          <a:xfrm rot="0" flipH="0" flipV="0">
            <a:off x="6858000" y="3038475"/>
            <a:ext cx="4724400" cy="1019175"/>
          </a:xfrm>
          <a:prstGeom prst="roundRect">
            <a:avLst>
              <a:gd name="adj" fmla="val 5607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681" name="" descr="{&quot;isTemplate&quot;:true,&quot;type&quot;:&quot;text&quot;}"/>
          <p:cNvSpPr txBox="1"/>
          <p:nvPr/>
        </p:nvSpPr>
        <p:spPr>
          <a:xfrm rot="0" flipH="0" flipV="0">
            <a:off x="7010400" y="3190875"/>
            <a:ext cx="441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5AA7"/>
                </a:solidFill>
                <a:latin typeface="Microsoft YaHei"/>
                <a:ea typeface="Microsoft YaHei"/>
              </a:rPr>
              <a:t>S · </a:t>
            </a: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社会</a:t>
            </a:r>
            <a:endParaRPr/>
          </a:p>
        </p:txBody>
      </p:sp>
      <p:sp>
        <p:nvSpPr>
          <p:cNvPr id="682" name="" descr="{&quot;isTemplate&quot;:true,&quot;type&quot;:&quot;text&quot;}"/>
          <p:cNvSpPr txBox="1"/>
          <p:nvPr/>
        </p:nvSpPr>
        <p:spPr>
          <a:xfrm rot="0" flipH="0" flipV="0">
            <a:off x="7010400" y="3438525"/>
            <a:ext cx="441960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优化就餐体验、倡导健康饮食；明厨亮灶与留样管理直接提升员工对食安的信任度。</a:t>
            </a:r>
            <a:endParaRPr/>
          </a:p>
        </p:txBody>
      </p:sp>
      <p:sp>
        <p:nvSpPr>
          <p:cNvPr id="683" name=""/>
          <p:cNvSpPr/>
          <p:nvPr/>
        </p:nvSpPr>
        <p:spPr>
          <a:xfrm rot="0" flipH="0" flipV="0">
            <a:off x="6858000" y="4152900"/>
            <a:ext cx="4724400" cy="1019175"/>
          </a:xfrm>
          <a:prstGeom prst="roundRect">
            <a:avLst>
              <a:gd name="adj" fmla="val 5607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684" name="" descr="{&quot;isTemplate&quot;:true,&quot;type&quot;:&quot;text&quot;}"/>
          <p:cNvSpPr txBox="1"/>
          <p:nvPr/>
        </p:nvSpPr>
        <p:spPr>
          <a:xfrm rot="0" flipH="0" flipV="0">
            <a:off x="7010400" y="4305300"/>
            <a:ext cx="441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E8912B"/>
                </a:solidFill>
                <a:latin typeface="Microsoft YaHei"/>
                <a:ea typeface="Microsoft YaHei"/>
              </a:rPr>
              <a:t>员工参与度</a:t>
            </a:r>
            <a:endParaRPr/>
          </a:p>
        </p:txBody>
      </p:sp>
      <p:sp>
        <p:nvSpPr>
          <p:cNvPr id="685" name="" descr="{&quot;isTemplate&quot;:true,&quot;type&quot;:&quot;text&quot;}"/>
          <p:cNvSpPr txBox="1"/>
          <p:nvPr/>
        </p:nvSpPr>
        <p:spPr>
          <a:xfrm rot="0" flipH="0" flipV="0">
            <a:off x="7010400" y="4552950"/>
            <a:ext cx="441960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食堂是全公司接触频率最高的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触点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——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光盘积分是把员工行为接进碳账户的天然入口。</a:t>
            </a:r>
            <a:endParaRPr/>
          </a:p>
        </p:txBody>
      </p:sp>
      <p:sp>
        <p:nvSpPr>
          <p:cNvPr id="686" name=""/>
          <p:cNvSpPr/>
          <p:nvPr/>
        </p:nvSpPr>
        <p:spPr>
          <a:xfrm rot="0" flipH="0" flipV="0">
            <a:off x="6858000" y="5514975"/>
            <a:ext cx="4724400" cy="733425"/>
          </a:xfrm>
          <a:prstGeom prst="roundRect">
            <a:avLst>
              <a:gd name="adj" fmla="val 7792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687" name="" descr="{&quot;isTemplate&quot;:true,&quot;type&quot;:&quot;text&quot;}"/>
          <p:cNvSpPr txBox="1"/>
          <p:nvPr/>
        </p:nvSpPr>
        <p:spPr>
          <a:xfrm rot="0" flipH="0" flipV="0">
            <a:off x="7010400" y="5648325"/>
            <a:ext cx="441960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判断：食堂是集团范围内最容易做出「员工可感知」减碳成果的场景，也是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ESG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文化落地成本最低的起点。</a:t>
            </a:r>
            <a:endParaRPr/>
          </a:p>
        </p:txBody>
      </p:sp>
      <p:sp>
        <p:nvSpPr>
          <p:cNvPr id="688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689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09 / 33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9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工厂低碳安全运营（一）：能源碳效与环境健康&lt;/Text&gt;&#13;&#10;            &lt;Text style={{ fontSize: 15, color: '#6B7C93' }}&gt;两个硬指标：单位产品碳足迹、单位产值能耗 —— 没有分项计量就无从对标&lt;/Text&gt;&#13;&#10;        &lt;/Box&gt;&#13;&#10;        &lt;Text style={{ fontSize: 15, color: '#93A3B8', letterSpacing: 3 }}&gt;FACTORY&lt;/Text&gt;&#13;&#10;    &lt;/Box&gt;&#13;&#10;&#13;&#10;    &lt;Box style={{ height: 536, flexDirection: 'column', gap: 16 }}&gt;&#13;&#10;        &lt;Box style={{ height: 196, borderRadius: 8, overflow: 'hidden', position: 'relative' }}&gt;&#13;&#10;            &lt;Image src='assets/factory_floor.png' style={{ width: 1152, height: 196, objectFit: 'cover' }} /&gt;&#13;&#10;            &lt;Box style={{&#13;&#10;                position: 'absolute', top: 0, left: 0, width: 1152, height: 196,&#13;&#10;                background: 'linear-gradient(90deg, rgba(8,48,92,0.95) 0%, rgba(8,48,92,0.78) 42%, rgba(8,48,92,0.10) 100%)',&#13;&#10;            }} /&gt;&#13;&#10;            &lt;Box style={{ position: 'absolute', top: 0, left: 0, width: 760, height: 196, padding: 30, flexDirection: 'column', justifyContent: 'center', gap: 12 }}&gt;&#13;&#10;                &lt;Text style={{ fontSize: 28, fontWeight: 'bold', color: '#FFFFFF', lineHeight: 1.3 }}&gt;工厂低碳安全运营专项&lt;/Text&gt;&#13;&#10;                &lt;Box style={{ width: 76, height: 4, background: '#E8912B' }} /&gt;&#13;&#10;                &lt;Text style={{ fontSize: 15, color: '#D9E8F4', lineHeight: 1.55 }}&gt;&#13;&#10;                    四个能力域：能源碳效 · 环境健康 · 安全应急 · 仓储物流&#13;&#10;                &lt;/Text&gt;&#13;&#10;            &lt;/Box&gt;&#13;&#10;        &lt;/Box&gt;&#13;&#10;&#13;&#10;        &lt;Box style={{ height: 324, flexDirection: 'row', gap: 14 }}&gt;&#13;&#10;            &lt;Box style={{ flex: 1, background: '#F4F7FB', borderRadius: 6, padding: 18, flexDirection: 'column', gap: 9 }}&gt;&#13;&#10;                &lt;Box style={{ flexDirection: 'row', alignItems: 'center', gap: 10 }}&gt;&#13;&#10;                    &lt;FAIcon name='gauge' style={{ fill: '#0FA3A3', width: 24, height: 24 }} /&gt;&#13;&#10;                    &lt;Text style={{ fontSize: 18, fontWeight: 'bold', color: '#16233A' }}&gt;能源碳效管理&lt;/Text&gt;&#13;&#10;                &lt;/Box&gt;&#13;&#10;                &lt;Text style={{ fontSize: 13, color: '#16233A', lineHeight: 1.5 }}&gt;&#13;&#10;                    &lt;span style={{ fontWeight: 'bold', color: '#0A7A7A' }}&gt;分项计量：&lt;/span&gt;生产回路、动力设备（空压机 / 制冷站 / 锅炉）、照明、办公、后勤各自独立计量&#13;&#10;                &lt;/Text&gt;&#13;&#10;                &lt;Text style={{ fontSize: 13, color: '#16233A', lineHeight: 1.5 }}&gt;&#13;&#10;                    &lt;span style={{ fontWeight: 'bold', color: '#0A7A7A' }}&gt;工艺用能管控：&lt;/span&gt;关键工序能耗对标、单位产品碳足迹核算、峰谷电价优化调度&#13;&#10;                &lt;/Text&gt;&#13;&#10;                &lt;Text style={{ fontSize: 13, color: '#16233A', lineHeight: 1.5 }}&gt;&#13;&#10;                    &lt;span style={{ fontWeight: 'bold', color: '#0A7A7A' }}&gt;动力系统节能：&lt;/span&gt;空压机群控、制冷机组变频联动、余热回收利用监控&#13;&#10;                &lt;/Text&gt;&#13;&#10;                &lt;Box style={{ marginTop: 'auto', background: 'rgba(15,163,163,0.14)', borderRadius: 5, paddingTop: 10, paddingBottom: 10, paddingLeft: 12, paddingRight: 12 }}&gt;&#13;&#10;                    &lt;Text style={{ fontSize: 12, fontWeight: 'bold', color: '#0A7A7A', lineHeight: 1.5 }}&gt;&#13;&#10;                        E 深化生产侧碳减排 · S 保障生产用能稳定 · G 构建碳资产体系&#13;&#10;                    &lt;/Text&gt;&#13;&#10;                &lt;/Box&gt;&#13;&#10;            &lt;/Box&gt;&#13;&#10;&#13;&#10;            &lt;Box style={{ flex: 1, background: '#F4F7FB', borderRadius: 6, padding: 18, flexDirection: 'column', gap: 9 }}&gt;&#13;&#10;                &lt;Box style={{ flexDirection: 'row', alignItems: 'center', gap: 10 }}&gt;&#13;&#10;                    &lt;FAIcon name='temperature-half' style={{ fill: '#0E5AA7', width: 24, height: 24 }} /&gt;&#13;&#10;                    &lt;Text style={{ fontSize: 18, fontWeight: 'bold', color: '#16233A' }}&gt;环境健康管理&lt;/Text&gt;&#13;&#10;                &lt;/Box&gt;&#13;&#10;                &lt;Text style={{ fontSize: 13, color: '#16233A', lineHeight: 1.5 }}&gt;&#13;&#10;                    &lt;span style={{ fontWeight: 'bold', color: '#0E5AA7' }}&gt;职业危害监测：&lt;/span&gt;粉尘、噪声、有毒有害气体、高温高湿实时点位监测&#13;&#10;                &lt;/Text&gt;&#13;&#10;                &lt;Text style={{ fontSize: 13, color: '#16233A', lineHeight: 1.5 }}&gt;&#13;&#10;                    &lt;span style={{ fontWeight: 'bold', color: '#0E5AA7' }}&gt;环境联动管控：&lt;/span&gt;除尘、通风、新风系统按需联动，超标分级预警&#13;&#10;                &lt;/Text&gt;&#13;&#10;                &lt;Text style={{ fontSize: 13, color: '#16233A', lineHeight: 1.5 }}&gt;&#13;&#10;                    &lt;span style={{ fontWeight: 'bold', color: '#0E5AA7' }}&gt;员工防护联动：&lt;/span&gt;危害区域门禁提醒、防护装备佩戴识别、职业健康台账联动&#13;&#10;                &lt;/Text&gt;&#13;&#10;                &lt;Box style={{ marginTop: 'auto', background: 'rgba(14,90,167,0.12)', borderRadius: 5, paddingTop: 10, paddingBottom: 10, paddingLeft: 12, paddingRight: 12 }}&gt;&#13;&#10;                    &lt;Text style={{ fontSize: 12, fontWeight: 'bold', color: '#0E5AA7', lineHeight: 1.5 }}&gt;&#13;&#10;                        S 守护一线员工职业健康 · E 精准管控废气与无组织排放 · G 健全合规体系&#13;&#10;                    &lt;/Text&gt;&#13;&#10;                &lt;/Box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10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68008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工厂低碳安全运营（一）：能源碳效与环境健康</a:t>
            </a:r>
            <a:endParaRPr/>
          </a:p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6800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两个硬指标：单位产品碳足迹、单位产值能耗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没有分项计量就无从对标</a:t>
            </a:r>
            <a:endParaRPr/>
          </a:p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10725150" y="581025"/>
            <a:ext cx="857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FACTORY</a:t>
            </a:r>
            <a:endParaRPr/>
          </a:p>
        </p:txBody>
      </p:sp>
      <p:sp>
        <p:nvSpPr>
          <p:cNvPr id="24" name=""/>
          <p:cNvSpPr/>
          <p:nvPr/>
        </p:nvSpPr>
        <p:spPr>
          <a:xfrm rot="0" flipH="0" flipV="0">
            <a:off x="609600" y="3162300"/>
            <a:ext cx="5419725" cy="3086100"/>
          </a:xfrm>
          <a:prstGeom prst="roundRect">
            <a:avLst>
              <a:gd name="adj" fmla="val 18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2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81050" y="3333750"/>
            <a:ext cx="228600" cy="228600"/>
          </a:xfrm>
          <a:prstGeom prst="rect">
            <a:avLst/>
          </a:prstGeom>
          <a:ln/>
        </p:spPr>
      </p:pic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1104900" y="3343275"/>
            <a:ext cx="1028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6233A"/>
                </a:solidFill>
                <a:latin typeface="Microsoft YaHei"/>
                <a:ea typeface="Microsoft YaHei"/>
              </a:rPr>
              <a:t>能源碳效管理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781050" y="3648075"/>
            <a:ext cx="50768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0A7A7A"/>
                </a:solidFill>
                <a:latin typeface="Microsoft YaHei"/>
                <a:ea typeface="Microsoft YaHei"/>
              </a:rPr>
              <a:t>分项计量：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生产回路、动力设备（空压机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制冷站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锅炉）、照明、办公、后勤各自独立计量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781050" y="4181475"/>
            <a:ext cx="5076825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0A7A7A"/>
                </a:solidFill>
                <a:latin typeface="Microsoft YaHei"/>
                <a:ea typeface="Microsoft YaHei"/>
              </a:rPr>
              <a:t>工艺用能管控：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关键工序能耗对标、单位产品碳足迹核算、峰谷电价优化调度</a:t>
            </a:r>
            <a:endParaRPr/>
          </a:p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781050" y="4495800"/>
            <a:ext cx="5076825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0A7A7A"/>
                </a:solidFill>
                <a:latin typeface="Microsoft YaHei"/>
                <a:ea typeface="Microsoft YaHei"/>
              </a:rPr>
              <a:t>动力系统节能：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空压机群控、制冷机组变频联动、余热回收利用监控</a:t>
            </a:r>
            <a:endParaRPr/>
          </a:p>
        </p:txBody>
      </p:sp>
      <p:sp>
        <p:nvSpPr>
          <p:cNvPr id="30" name=""/>
          <p:cNvSpPr/>
          <p:nvPr/>
        </p:nvSpPr>
        <p:spPr>
          <a:xfrm rot="0" flipH="0" flipV="0">
            <a:off x="781050" y="5676900"/>
            <a:ext cx="5076825" cy="400050"/>
          </a:xfrm>
          <a:prstGeom prst="roundRect">
            <a:avLst>
              <a:gd name="adj" fmla="val 11905"/>
            </a:avLst>
          </a:prstGeom>
          <a:solidFill>
            <a:srgbClr val="0FA3A3">
              <a:alpha val="14000"/>
            </a:srgbClr>
          </a:solidFill>
          <a:ln/>
        </p:spPr>
        <p:txBody>
          <a:bodyPr/>
          <a:p/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895350" y="5772150"/>
            <a:ext cx="4848225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900" b="1">
                <a:solidFill>
                  <a:srgbClr val="0A7A7A"/>
                </a:solidFill>
                <a:latin typeface="Microsoft YaHei"/>
                <a:ea typeface="Microsoft YaHei"/>
              </a:rPr>
              <a:t>E </a:t>
            </a:r>
            <a:r>
              <a:rPr lang="zh-CN" sz="900" b="1">
                <a:solidFill>
                  <a:srgbClr val="0A7A7A"/>
                </a:solidFill>
                <a:latin typeface="Microsoft YaHei"/>
                <a:ea typeface="Microsoft YaHei"/>
              </a:rPr>
              <a:t>深化生产侧碳减排</a:t>
            </a:r>
            <a:r>
              <a:rPr lang="en-US" sz="900" b="1">
                <a:solidFill>
                  <a:srgbClr val="0A7A7A"/>
                </a:solidFill>
                <a:latin typeface="Microsoft YaHei"/>
                <a:ea typeface="Microsoft YaHei"/>
              </a:rPr>
              <a:t> · S </a:t>
            </a:r>
            <a:r>
              <a:rPr lang="zh-CN" sz="900" b="1">
                <a:solidFill>
                  <a:srgbClr val="0A7A7A"/>
                </a:solidFill>
                <a:latin typeface="Microsoft YaHei"/>
                <a:ea typeface="Microsoft YaHei"/>
              </a:rPr>
              <a:t>保障生产用能稳定</a:t>
            </a:r>
            <a:r>
              <a:rPr lang="en-US" sz="900" b="1">
                <a:solidFill>
                  <a:srgbClr val="0A7A7A"/>
                </a:solidFill>
                <a:latin typeface="Microsoft YaHei"/>
                <a:ea typeface="Microsoft YaHei"/>
              </a:rPr>
              <a:t> · G </a:t>
            </a:r>
            <a:r>
              <a:rPr lang="zh-CN" sz="900" b="1">
                <a:solidFill>
                  <a:srgbClr val="0A7A7A"/>
                </a:solidFill>
                <a:latin typeface="Microsoft YaHei"/>
                <a:ea typeface="Microsoft YaHei"/>
              </a:rPr>
              <a:t>构建碳资产体系</a:t>
            </a:r>
            <a:endParaRPr/>
          </a:p>
        </p:txBody>
      </p:sp>
      <p:sp>
        <p:nvSpPr>
          <p:cNvPr id="32" name=""/>
          <p:cNvSpPr/>
          <p:nvPr/>
        </p:nvSpPr>
        <p:spPr>
          <a:xfrm rot="0" flipH="0" flipV="0">
            <a:off x="6162675" y="3162300"/>
            <a:ext cx="5419725" cy="3086100"/>
          </a:xfrm>
          <a:prstGeom prst="roundRect">
            <a:avLst>
              <a:gd name="adj" fmla="val 18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3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334125" y="3333750"/>
            <a:ext cx="228600" cy="228600"/>
          </a:xfrm>
          <a:prstGeom prst="rect">
            <a:avLst/>
          </a:prstGeom>
          <a:ln/>
        </p:spPr>
      </p:pic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6657975" y="3343275"/>
            <a:ext cx="1028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6233A"/>
                </a:solidFill>
                <a:latin typeface="Microsoft YaHei"/>
                <a:ea typeface="Microsoft YaHei"/>
              </a:rPr>
              <a:t>环境健康管理</a:t>
            </a:r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6334125" y="3648075"/>
            <a:ext cx="5076825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0E5AA7"/>
                </a:solidFill>
                <a:latin typeface="Microsoft YaHei"/>
                <a:ea typeface="Microsoft YaHei"/>
              </a:rPr>
              <a:t>职业危害监测：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粉尘、噪声、有毒有害气体、高温高湿实时点位监测</a:t>
            </a:r>
            <a:endParaRPr/>
          </a:p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6334125" y="3962400"/>
            <a:ext cx="5076825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0E5AA7"/>
                </a:solidFill>
                <a:latin typeface="Microsoft YaHei"/>
                <a:ea typeface="Microsoft YaHei"/>
              </a:rPr>
              <a:t>环境联动管控：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除尘、通风、新风系统按需联动，超标分级预警</a:t>
            </a:r>
            <a:endParaRPr/>
          </a:p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6334125" y="4276725"/>
            <a:ext cx="5076825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 b="1">
                <a:solidFill>
                  <a:srgbClr val="0E5AA7"/>
                </a:solidFill>
                <a:latin typeface="Microsoft YaHei"/>
                <a:ea typeface="Microsoft YaHei"/>
              </a:rPr>
              <a:t>员工防护联动：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危害区域门禁提醒、防护装备佩戴识别、职业健康台账联动</a:t>
            </a:r>
            <a:endParaRPr/>
          </a:p>
        </p:txBody>
      </p:sp>
      <p:sp>
        <p:nvSpPr>
          <p:cNvPr id="38" name=""/>
          <p:cNvSpPr/>
          <p:nvPr/>
        </p:nvSpPr>
        <p:spPr>
          <a:xfrm rot="0" flipH="0" flipV="0">
            <a:off x="6334125" y="5676900"/>
            <a:ext cx="5076825" cy="400050"/>
          </a:xfrm>
          <a:prstGeom prst="roundRect">
            <a:avLst>
              <a:gd name="adj" fmla="val 11905"/>
            </a:avLst>
          </a:prstGeom>
          <a:solidFill>
            <a:srgbClr val="0E5AA7">
              <a:alpha val="12000"/>
            </a:srgbClr>
          </a:solidFill>
          <a:ln/>
        </p:spPr>
        <p:txBody>
          <a:bodyPr/>
          <a:p/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6448425" y="5772150"/>
            <a:ext cx="4848225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900" b="1">
                <a:solidFill>
                  <a:srgbClr val="0E5AA7"/>
                </a:solidFill>
                <a:latin typeface="Microsoft YaHei"/>
                <a:ea typeface="Microsoft YaHei"/>
              </a:rPr>
              <a:t>S </a:t>
            </a:r>
            <a:r>
              <a:rPr lang="zh-CN" sz="900" b="1">
                <a:solidFill>
                  <a:srgbClr val="0E5AA7"/>
                </a:solidFill>
                <a:latin typeface="Microsoft YaHei"/>
                <a:ea typeface="Microsoft YaHei"/>
              </a:rPr>
              <a:t>守护一线员工职业健康</a:t>
            </a:r>
            <a:r>
              <a:rPr lang="en-US" sz="900" b="1">
                <a:solidFill>
                  <a:srgbClr val="0E5AA7"/>
                </a:solidFill>
                <a:latin typeface="Microsoft YaHei"/>
                <a:ea typeface="Microsoft YaHei"/>
              </a:rPr>
              <a:t> · E </a:t>
            </a:r>
            <a:r>
              <a:rPr lang="zh-CN" sz="900" b="1">
                <a:solidFill>
                  <a:srgbClr val="0E5AA7"/>
                </a:solidFill>
                <a:latin typeface="Microsoft YaHei"/>
                <a:ea typeface="Microsoft YaHei"/>
              </a:rPr>
              <a:t>精准管控废气与无组织排放</a:t>
            </a:r>
            <a:r>
              <a:rPr lang="en-US" sz="900" b="1">
                <a:solidFill>
                  <a:srgbClr val="0E5AA7"/>
                </a:solidFill>
                <a:latin typeface="Microsoft YaHei"/>
                <a:ea typeface="Microsoft YaHei"/>
              </a:rPr>
              <a:t> · G </a:t>
            </a:r>
            <a:r>
              <a:rPr lang="zh-CN" sz="900" b="1">
                <a:solidFill>
                  <a:srgbClr val="0E5AA7"/>
                </a:solidFill>
                <a:latin typeface="Microsoft YaHei"/>
                <a:ea typeface="Microsoft YaHei"/>
              </a:rPr>
              <a:t>健全合规体系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10 / 33</a:t>
            </a:r>
            <a:endParaRPr/>
          </a:p>
        </p:txBody>
      </p:sp>
      <p:sp>
        <p:nvSpPr>
          <p:cNvPr id="42" name=""/>
          <p:cNvSpPr/>
          <p:nvPr/>
        </p:nvSpPr>
        <p:spPr>
          <a:xfrm rot="0" flipH="0" flipV="0">
            <a:off x="609600" y="1143000"/>
            <a:ext cx="10972800" cy="1866900"/>
          </a:xfrm>
          <a:prstGeom prst="roundRect">
            <a:avLst>
              <a:gd name="adj" fmla="val 4082"/>
            </a:avLst>
          </a:prstGeom>
          <a:ln/>
        </p:spPr>
        <p:txBody>
          <a:bodyPr/>
          <a:p/>
        </p:txBody>
      </p:sp>
      <p:pic>
        <p:nvPicPr>
          <p:cNvPr id="43" name=""/>
          <p:cNvPicPr>
            <a:picLocks noChangeAspect="1"/>
          </p:cNvPicPr>
          <p:nvPr/>
        </p:nvPicPr>
        <p:blipFill>
          <a:blip r:embed="rId3"/>
          <a:srcRect l="0" t="37239" r="0" b="37239"/>
          <a:stretch>
            <a:fillRect/>
          </a:stretch>
        </p:blipFill>
        <p:spPr>
          <a:xfrm rot="0" flipH="0" flipV="0">
            <a:off x="609600" y="1143000"/>
            <a:ext cx="10972800" cy="1866900"/>
          </a:xfrm>
          <a:custGeom>
            <a:pathLst>
              <a:path w="1152" h="196">
                <a:moveTo>
                  <a:pt x="1144" y="0"/>
                </a:moveTo>
                <a:cubicBezTo>
                  <a:pt x="1149" y="0"/>
                  <a:pt x="1152" y="4"/>
                  <a:pt x="1152" y="8"/>
                </a:cubicBezTo>
                <a:lnTo>
                  <a:pt x="1152" y="188"/>
                </a:lnTo>
                <a:cubicBezTo>
                  <a:pt x="1152" y="192"/>
                  <a:pt x="1148" y="196"/>
                  <a:pt x="1144" y="196"/>
                </a:cubicBezTo>
                <a:lnTo>
                  <a:pt x="8" y="196"/>
                </a:lnTo>
                <a:cubicBezTo>
                  <a:pt x="4" y="196"/>
                  <a:pt x="0" y="192"/>
                  <a:pt x="0" y="18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1144" y="0"/>
                </a:lnTo>
                <a:close/>
              </a:path>
            </a:pathLst>
          </a:custGeom>
          <a:ln/>
        </p:spPr>
      </p:pic>
      <p:sp>
        <p:nvSpPr>
          <p:cNvPr id="44" name=""/>
          <p:cNvSpPr/>
          <p:nvPr/>
        </p:nvSpPr>
        <p:spPr>
          <a:xfrm rot="0" flipH="0" flipV="0">
            <a:off x="609600" y="1143000"/>
            <a:ext cx="10972800" cy="1866900"/>
          </a:xfrm>
          <a:custGeom>
            <a:pathLst>
              <a:path w="1152" h="196">
                <a:moveTo>
                  <a:pt x="1144" y="0"/>
                </a:moveTo>
                <a:cubicBezTo>
                  <a:pt x="1149" y="0"/>
                  <a:pt x="1152" y="4"/>
                  <a:pt x="1152" y="8"/>
                </a:cubicBezTo>
                <a:lnTo>
                  <a:pt x="1152" y="188"/>
                </a:lnTo>
                <a:cubicBezTo>
                  <a:pt x="1152" y="192"/>
                  <a:pt x="1148" y="196"/>
                  <a:pt x="1144" y="196"/>
                </a:cubicBezTo>
                <a:lnTo>
                  <a:pt x="8" y="196"/>
                </a:lnTo>
                <a:cubicBezTo>
                  <a:pt x="4" y="196"/>
                  <a:pt x="0" y="192"/>
                  <a:pt x="0" y="18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1144" y="0"/>
                </a:lnTo>
                <a:close/>
              </a:path>
            </a:pathLst>
          </a:custGeom>
          <a:gradFill>
            <a:gsLst>
              <a:gs pos="0">
                <a:srgbClr val="08305C">
                  <a:alpha val="95000"/>
                </a:srgbClr>
              </a:gs>
              <a:gs pos="42000">
                <a:srgbClr val="08305C">
                  <a:alpha val="78000"/>
                </a:srgbClr>
              </a:gs>
              <a:gs pos="100000">
                <a:srgbClr val="08305C">
                  <a:alpha val="1000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895350" y="1600200"/>
            <a:ext cx="6667500" cy="41910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100" b="1">
                <a:solidFill>
                  <a:srgbClr val="FFFFFF"/>
                </a:solidFill>
                <a:latin typeface="Microsoft YaHei"/>
                <a:ea typeface="Microsoft YaHei"/>
              </a:rPr>
              <a:t>工厂低碳安全运营专项</a:t>
            </a:r>
            <a:endParaRPr/>
          </a:p>
        </p:txBody>
      </p:sp>
      <p:sp>
        <p:nvSpPr>
          <p:cNvPr id="46" name=""/>
          <p:cNvSpPr/>
          <p:nvPr/>
        </p:nvSpPr>
        <p:spPr>
          <a:xfrm rot="0" flipH="0" flipV="0">
            <a:off x="895350" y="2133600"/>
            <a:ext cx="723900" cy="38100"/>
          </a:xfrm>
          <a:prstGeom prst="rect">
            <a:avLst/>
          </a:prstGeom>
          <a:solidFill>
            <a:srgbClr val="E8912B"/>
          </a:solidFill>
          <a:ln/>
        </p:spPr>
        <p:txBody>
          <a:bodyPr/>
          <a:p/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895350" y="2286000"/>
            <a:ext cx="66675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D9E8F4"/>
                </a:solidFill>
                <a:latin typeface="Microsoft YaHei"/>
                <a:ea typeface="Microsoft YaHei"/>
              </a:rPr>
              <a:t>四个能力域：能源碳效</a:t>
            </a:r>
            <a:r>
              <a:rPr lang="en-US" sz="11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125">
                <a:solidFill>
                  <a:srgbClr val="D9E8F4"/>
                </a:solidFill>
                <a:latin typeface="Microsoft YaHei"/>
                <a:ea typeface="Microsoft YaHei"/>
              </a:rPr>
              <a:t>环境健康</a:t>
            </a:r>
            <a:r>
              <a:rPr lang="en-US" sz="11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125">
                <a:solidFill>
                  <a:srgbClr val="D9E8F4"/>
                </a:solidFill>
                <a:latin typeface="Microsoft YaHei"/>
                <a:ea typeface="Microsoft YaHei"/>
              </a:rPr>
              <a:t>安全应急</a:t>
            </a:r>
            <a:r>
              <a:rPr lang="en-US" sz="11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125">
                <a:solidFill>
                  <a:srgbClr val="D9E8F4"/>
                </a:solidFill>
                <a:latin typeface="Microsoft YaHei"/>
                <a:ea typeface="Microsoft YaHei"/>
              </a:rPr>
              <a:t>仓储物流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a16="http://schemas.microsoft.com/office/drawing/2014/main" xmlns:mc="http://schemas.openxmlformats.org/markup-compatibility/2006" mc:Ignorable="asvg a16">
  <p:cSld>
    <p:spTree>
      <p:nvGrpSpPr>
        <p:cNvPr id="48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工厂低碳安全运营（二）：安全应急与仓储物流&lt;/Text&gt;&#13;&#10;            &lt;Text style={{ fontSize: 15, color: '#6B7C93' }}&gt;安全与环保事故的次生成本，远高于系统投入 —— 这块 ROI 不该用节能账算&lt;/Text&gt;&#13;&#10;        &lt;/Box&gt;&#13;&#10;        &lt;Text style={{ fontSize: 15, color: '#93A3B8', letterSpacing: 3 }}&gt;SAFETY &amp;amp; LOGISTICS&lt;/Text&gt;&#13;&#10;    &lt;/Box&gt;&#13;&#10;&#13;&#10;    &lt;Box style={{ height: 536, flexDirection: 'column', gap: 16 }}&gt;&#13;&#10;        &lt;Table&#13;&#10;            style={{ height: 316 }}&#13;&#10;            defaultTextStyle={{ fontSize: 13, textAlign: 'left', color: '#16233A' }}&#13;&#10;            defaultCellStyle={{&#13;&#10;                border: {&#13;&#10;                    left: { width: 1, color: '#E3EAF3' },&#13;&#10;                    right: { width: 1, color: '#E3EAF3' },&#13;&#10;                    top: { width: 1, color: '#E3EAF3' },&#13;&#10;                    bottom: { width: 1, color: '#E3EAF3' },&#13;&#10;                },&#13;&#10;            }}&#13;&#10;            cells={[&#13;&#10;                [&#13;&#10;                    { text: '能力模块', textStyle: { bold: true, color: '#FFFFFF' }, cellStyle: { background: { color: '#0E5AA7' } } },&#13;&#10;                    { text: '关键能力', textStyle: { bold: true, color: '#FFFFFF' }, cellStyle: { background: { color: '#0E5AA7' } } },&#13;&#10;                    { text: 'ESG 价值', textStyle: { bold: true, color: '#FFFFFF' }, cellStyle: { background: { color: '#0E5AA7' } } },&#13;&#10;                ],&#13;&#10;                ['消防物联全域覆盖', '消防栓、灭火器、烟感温感、可燃气体探测联动告警，隐患持续在线', 'S · 全域防范生产安全风险'],&#13;&#10;                ['人员安全管控', '高危区域电子围栏、人员定位、违章作业 AI 识别', 'S · 保障一线员工人身安全'],&#13;&#10;                ['应急闭环管理', '一键应急响应、疏散路径动态引导、应急物资台账管理', 'G · 健全安全生产治理体系'],&#13;&#10;                ['仓储环境监控', '温湿度、烟感、水浸、安防联动，危险品仓储分级管控', 'S · 保障仓储物资安全'],&#13;&#10;                ['物流能效管理', '厂内车辆调度优化、电动叉车充电管理、运输路径碳核算', 'E · 降低仓储物流碳排放'],&#13;&#10;                ['绿色包装管理', '循环包装台账、一次性包装减量追踪、包装物回收利用', 'E · 推动包装减量与循环利用'],&#13;&#10;            ]}&#13;&#10;        /&gt;&#13;&#10;&#13;&#10;        &lt;Box style={{ height: 204, flexDirection: 'row', gap: 14 }}&gt;&#13;&#10;            &lt;Box style={{ flex: 1.7, background: '#F4F7FB', borderRadius: 6, padding: 18, flexDirection: 'column', gap: 9 }}&gt;&#13;&#10;                &lt;Text style={{ fontSize: 16, fontWeight: 'bold', color: '#16233A' }}&gt;同类场景已验证客户&lt;/Text&gt;&#13;&#10;                {[&#13;&#10;                    ['工厂能源与环保', '宁德时代工厂 · 三一重工园区 · 美的智造基地 · 巴斯夫化工厂区'],&#13;&#10;                    ['环境与职业健康', '特斯拉上海超级工厂 · 中芯国际厂区 · 扬子江药业 · 万华化学'],&#13;&#10;                    ['安全应急管理', '中石化炼化厂区 · 宝钢股份 · 中化国际 · 国家能源集团'],&#13;&#10;                    ['仓储物流管理', '京东亚洲一号仓 · 宝洁供应链中心 · 一汽大众厂区 · 顺丰物流园'],&#13;&#10;                ].map(function (it, i) {&#13;&#10;                    return (&#13;&#10;                        &lt;Box key={i} style={{ flexDirection: 'row', gap: 12, alignItems: 'flex-start' }}&gt;&#13;&#10;                            &lt;Text style={{ fontSize: 12, fontWeight: 'bold', color: '#0E5AA7', width: 108 }}&gt;{it[0]}&lt;/Text&gt;&#13;&#10;                            &lt;Text style={{ fontSize: 12, color: '#6B7C93', lineHeight: 1.45, width: 780 }}&gt;{it[1]}&lt;/Text&gt;&#13;&#10;                        &lt;/Box&gt;&#13;&#10;                    );&#13;&#10;                })}&#13;&#10;            &lt;/Box&gt;&#13;&#10;&#13;&#10;            &lt;Box style={{ flex: 1, background: 'rgba(232,145,43,0.12)', borderRadius: 6, padding: 18, flexDirection: 'column', justifyContent: 'center', gap: 10 }}&gt;&#13;&#10;                &lt;FAIcon name='shield-halved' style={{ fill: '#E8912B', width: 30, height: 30 }} /&gt;&#13;&#10;                &lt;Text style={{ fontSize: 13, fontWeight: 'bold', color: '#8A5209', lineHeight: 1.6 }}&gt;&#13;&#10;                    判断：安全事故与环保违规的代价是停产、罚款与声誉损失，量级远高于系统投入。这部分不应与节能收益放在同一张 ROI 表里比较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11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68008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工厂低碳安全运营（二）：安全应急与仓储物流</a:t>
            </a:r>
            <a:endParaRPr/>
          </a:p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6800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安全与环保事故的次生成本，远高于系统投入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这块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ROI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不该用节能账算</a:t>
            </a:r>
            <a:endParaRPr/>
          </a:p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9629775" y="581025"/>
            <a:ext cx="19526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SAFETY &amp; LOGISTICS</a:t>
            </a:r>
            <a:endParaRPr/>
          </a:p>
        </p:txBody>
      </p:sp>
      <p:graphicFrame>
        <p:nvGraphicFramePr>
          <p:cNvPr id="53" name=""/>
          <p:cNvGraphicFramePr/>
          <p:nvPr/>
        </p:nvGraphicFramePr>
        <p:xfrm rot="0" flipH="0" flipV="0">
          <a:off x="609600" y="1143000"/>
          <a:ext cx="10972800" cy="3009900"/>
        </p:xfrm>
        <a:graphic>
          <a:graphicData uri="http://schemas.openxmlformats.org/drawingml/2006/table">
            <a:tbl>
              <a:tblGrid>
                <a:gridCol w="1822916">
                  <a:extLst>
                    <a:ext uri="{9D8B030D-6E8A-4147-A177-3AD203B41FA5}">
                      <a16:colId val="1"/>
                    </a:ext>
                  </a:extLst>
                </a:gridCol>
                <a:gridCol w="6412300">
                  <a:extLst>
                    <a:ext uri="{9D8B030D-6E8A-4147-A177-3AD203B41FA5}">
                      <a16:colId val="2"/>
                    </a:ext>
                  </a:extLst>
                </a:gridCol>
                <a:gridCol w="2737584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42998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能力模块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关键能力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ESG 价值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2998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消防物联全域覆盖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消防栓、灭火器、烟感温感、可燃气体探测联动告警，隐患持续在线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S · 全域防范生产安全风险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2998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人员安全管控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高危区域电子围栏、人员定位、违章作业 AI 识别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S · 保障一线员工人身安全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2998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应急闭环管理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一键应急响应、疏散路径动态引导、应急物资台账管理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G · 健全安全生产治理体系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42998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仓储环境监控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温湿度、烟感、水浸、安防联动，危险品仓储分级管控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S · 保障仓储物资安全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42998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物流能效管理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厂内车辆调度优化、电动叉车充电管理、运输路径碳核算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E · 降低仓储物流碳排放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42998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绿色包装管理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循环包装台账、一次性包装减量追踪、包装物回收利用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97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E · 推动包装减量与循环利用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</a:tbl>
          </a:graphicData>
        </a:graphic>
      </p:graphicFrame>
      <p:sp>
        <p:nvSpPr>
          <p:cNvPr id="54" name=""/>
          <p:cNvSpPr/>
          <p:nvPr/>
        </p:nvSpPr>
        <p:spPr>
          <a:xfrm rot="0" flipH="0" flipV="0">
            <a:off x="609600" y="4305300"/>
            <a:ext cx="6829425" cy="1943100"/>
          </a:xfrm>
          <a:prstGeom prst="roundRect">
            <a:avLst>
              <a:gd name="adj" fmla="val 2941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781050" y="4476750"/>
            <a:ext cx="6486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6233A"/>
                </a:solidFill>
                <a:latin typeface="Microsoft YaHei"/>
                <a:ea typeface="Microsoft YaHei"/>
              </a:rPr>
              <a:t>同类场景已验证客户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781050" y="4752975"/>
            <a:ext cx="7715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5AA7"/>
                </a:solidFill>
                <a:latin typeface="Microsoft YaHei"/>
                <a:ea typeface="Microsoft YaHei"/>
              </a:rPr>
              <a:t>工厂能源与环保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1666875" y="4752975"/>
            <a:ext cx="5600700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宁德时代工厂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三一重工园区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美的智造基地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巴斯夫化工厂区</a:t>
            </a:r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781050" y="5038725"/>
            <a:ext cx="7715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5AA7"/>
                </a:solidFill>
                <a:latin typeface="Microsoft YaHei"/>
                <a:ea typeface="Microsoft YaHei"/>
              </a:rPr>
              <a:t>环境与职业健康</a:t>
            </a:r>
            <a:endParaRPr/>
          </a:p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1666875" y="5038725"/>
            <a:ext cx="5600700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特斯拉上海超级工厂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中芯国际厂区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扬子江药业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万华化学</a:t>
            </a:r>
            <a:endParaRPr/>
          </a:p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781050" y="5324475"/>
            <a:ext cx="7715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5AA7"/>
                </a:solidFill>
                <a:latin typeface="Microsoft YaHei"/>
                <a:ea typeface="Microsoft YaHei"/>
              </a:rPr>
              <a:t>安全应急管理</a:t>
            </a:r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1666875" y="5324475"/>
            <a:ext cx="5600700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中石化炼化厂区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宝钢股份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中化国际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国家能源集团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781050" y="5610225"/>
            <a:ext cx="7715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5AA7"/>
                </a:solidFill>
                <a:latin typeface="Microsoft YaHei"/>
                <a:ea typeface="Microsoft YaHei"/>
              </a:rPr>
              <a:t>仓储物流管理</a:t>
            </a:r>
            <a:endParaRPr/>
          </a:p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1666875" y="5610225"/>
            <a:ext cx="5600700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京东亚洲一号仓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宝洁供应链中心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一汽大众厂区</a:t>
            </a:r>
            <a:r>
              <a:rPr lang="en-US" sz="900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B7C93"/>
                </a:solidFill>
                <a:latin typeface="Microsoft YaHei"/>
                <a:ea typeface="Microsoft YaHei"/>
              </a:rPr>
              <a:t>顺丰物流园</a:t>
            </a:r>
            <a:endParaRPr/>
          </a:p>
        </p:txBody>
      </p:sp>
      <p:sp>
        <p:nvSpPr>
          <p:cNvPr id="64" name=""/>
          <p:cNvSpPr/>
          <p:nvPr/>
        </p:nvSpPr>
        <p:spPr>
          <a:xfrm rot="0" flipH="0" flipV="0">
            <a:off x="7572375" y="4305300"/>
            <a:ext cx="4010025" cy="1943100"/>
          </a:xfrm>
          <a:prstGeom prst="roundRect">
            <a:avLst>
              <a:gd name="adj" fmla="val 2941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pic>
        <p:nvPicPr>
          <p:cNvPr id="6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743825" y="4733925"/>
            <a:ext cx="285750" cy="285750"/>
          </a:xfrm>
          <a:prstGeom prst="rect">
            <a:avLst/>
          </a:prstGeom>
          <a:ln/>
        </p:spPr>
      </p:pic>
      <p:sp>
        <p:nvSpPr>
          <p:cNvPr id="66" name="" descr="{&quot;isTemplate&quot;:true,&quot;type&quot;:&quot;text&quot;}"/>
          <p:cNvSpPr txBox="1"/>
          <p:nvPr/>
        </p:nvSpPr>
        <p:spPr>
          <a:xfrm rot="0" flipH="0" flipV="0">
            <a:off x="7743825" y="5114925"/>
            <a:ext cx="3667125" cy="714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判断：安全事故与环保违规的代价是停产、罚款与声誉损失，量级远高于系统投入。这部分不应与节能收益放在同一张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ROI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表里比较。</a:t>
            </a:r>
            <a:endParaRPr/>
          </a:p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11 / 33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69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员工公寓 / 宿舍专项&lt;/Text&gt;&#13;&#10;            &lt;Text style={{ fontSize: 15, color: '#6B7C93' }}&gt;唯一由员工个人行为直接产生能耗的场景 —— 分户计量是唯一可持续的节能机制&lt;/Text&gt;&#13;&#10;        &lt;/Box&gt;&#13;&#10;        &lt;Text style={{ fontSize: 15, color: '#93A3B8', letterSpacing: 3 }}&gt;DORMITORY&lt;/Text&gt;&#13;&#10;    &lt;/Box&gt;&#13;&#10;&#13;&#10;    &lt;Box style={{ height: 536, flexDirection: 'row', gap: 26 }}&gt;&#13;&#10;        &lt;Box style={{ width: 588, height: 536, borderRadius: 8, overflow: 'hidden', position: 'relative' }}&gt;&#13;&#10;            &lt;Image src='assets/ops_mobile.png' style={{ width: 588, height: 536, objectFit: 'cover' }} /&gt;&#13;&#10;            &lt;Box style={{&#13;&#10;                position: 'absolute', top: 0, left: 0, width: 588, height: 536,&#13;&#10;                background: 'linear-gradient(180deg, rgba(8,48,92,0.18) 0%, rgba(8,48,92,0.36) 50%, rgba(8,48,92,0.93) 100%)',&#13;&#10;            }} /&gt;&#13;&#10;            &lt;Box style={{ position: 'absolute', top: 20, left: 24, width: 120, height: 30, flexDirection: 'row' }}&gt;&#13;&#10;                &lt;Box style={{ paddingTop: 6, paddingBottom: 6, paddingLeft: 12, paddingRight: 12, borderRadius: 4, background: 'rgba(14,90,167,0.92)' }}&gt;&#13;&#10;                    &lt;Text style={{ fontSize: 13, fontWeight: 'bold', color: '#FFFFFF' }}&gt;专项 05&lt;/Text&gt;&#13;&#10;                &lt;/Box&gt;&#13;&#10;            &lt;/Box&gt;&#13;&#10;            &lt;Box style={{ position: 'absolute', top: 410, left: 24, width: 540, height: 100, flexDirection: 'column', gap: 10, justifyContent: 'flex-end' }}&gt;&#13;&#10;                &lt;Text style={{ fontSize: 28, fontWeight: 'bold', color: '#E8912B', fontFamily: '&quot;Arial&quot;, sans-serif', lineHeight: 1 }}&gt;分户计量 + 阶梯计费&lt;/Text&gt;&#13;&#10;                &lt;Text style={{ fontSize: 14, color: '#D9E8F4', lineHeight: 1.55 }}&gt;&#13;&#10;                    用量到户、超额自付，把节能动机交到使用者手上 —— 无人断电与节水策略作为兜底。&#13;&#10;                &lt;/Text&gt;&#13;&#10;            &lt;/Box&gt;&#13;&#10;        &lt;/Box&gt;&#13;&#10;&#13;&#10;        &lt;Box style={{ flex: 1, flexDirection: 'column', justifyContent: 'space-between' }}&gt;&#13;&#10;            &lt;Box style={{ flexDirection: 'column', gap: 4 }}&gt;&#13;&#10;                &lt;Text style={{ fontSize: 20, fontWeight: 'bold', color: '#16233A' }}&gt;四个管理维度&lt;/Text&gt;&#13;&#10;                &lt;Text style={{ fontSize: 14, color: '#6B7C93' }}&gt;住宿、能耗、安全、服务四条线统一纳入同一平台&lt;/Text&gt;&#13;&#10;            &lt;/Box&gt;&#13;&#10;&#13;&#10;            &lt;Box style={{ flexDirection: 'column', gap: 9 }}&gt;&#13;&#10;                {[&#13;&#10;                    ['right-to-bracket', '入住管理', '入住审批、智能门锁、访客登记、退房验房全流程数字化，房源状态实时可见。'],&#13;&#10;                    ['bolt', '能源水耗管理', '分户计量、超额阶梯计费、无人断电与节水策略，能耗可归户、可考核。'],&#13;&#10;                    ['shield-halved', '安全管理', '消防报警、违规电器识别、应急疏散、夜间智能巡查，弥补夜间管理盲区。'],&#13;&#10;                    ['desktop', '生活服务', '线上报修、公共区域预约、公寓公告与便民服务，减少线下登记与沟通成本。'],&#13;&#10;                ].map(function (it, i) {&#13;&#10;                    return (&#13;&#10;                        &lt;Box key={i} style={{ background: '#F4F7FB', borderRadius: 6, paddingTop: 12, paddingBottom: 12, paddingLeft: 16, paddingRight: 16, flexDirection: 'row', gap: 14, alignItems: 'flex-start' }}&gt;&#13;&#10;                            &lt;FAIcon name={it[0]} style={{ fill: '#0E5AA7', width: 22, height: 22, marginTop: 2 }} /&gt;&#13;&#10;                            &lt;Box style={{ flexDirection: 'column', gap: 4, width: 400 }}&gt;&#13;&#10;                                &lt;Text style={{ fontSize: 15, fontWeight: 'bold', color: '#0E5AA7' }}&gt;{it[1]}&lt;/Text&gt;&#13;&#10;                                &lt;Text style={{ fontSize: 13, color: '#16233A', lineHeight: 1.5 }}&gt;{it[2]}&lt;/Text&gt;&#13;&#10;                            &lt;/Box&gt;&#13;&#10;                        &lt;/Box&gt;&#13;&#10;                    );&#13;&#10;                })}&#13;&#10;            &lt;/Box&gt;&#13;&#10;&#13;&#10;            &lt;Box style={{ background: 'rgba(232,145,43,0.12)', borderRadius: 6, paddingTop: 14, paddingBottom: 14, paddingLeft: 16, paddingRight: 16 }}&gt;&#13;&#10;                &lt;Text style={{ fontSize: 13, fontWeight: 'bold', color: '#8A5209', lineHeight: 1.55 }}&gt;&#13;&#10;                    判断：公寓场景靠制度压不出节能，只能靠「用量可见 + 超额自付」。分户计量与阶梯计费配套，节能才可持续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12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51149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员工公寓</a:t>
            </a: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宿舍专项</a:t>
            </a:r>
            <a:endParaRPr/>
          </a:p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51149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唯一由员工个人行为直接产生能耗的场景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分户计量是唯一可持续的节能机制</a:t>
            </a:r>
            <a:endParaRPr/>
          </a:p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10439400" y="581025"/>
            <a:ext cx="1143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DORMITORY</a:t>
            </a:r>
            <a:endParaRPr/>
          </a:p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6457950" y="1143000"/>
            <a:ext cx="5124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四个管理维度</a:t>
            </a:r>
            <a:endParaRPr/>
          </a:p>
        </p:txBody>
      </p:sp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6457950" y="1409700"/>
            <a:ext cx="5124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住宿、能耗、安全、服务四条线统一纳入同一平台</a:t>
            </a:r>
            <a:endParaRPr/>
          </a:p>
        </p:txBody>
      </p:sp>
      <p:sp>
        <p:nvSpPr>
          <p:cNvPr id="76" name=""/>
          <p:cNvSpPr/>
          <p:nvPr/>
        </p:nvSpPr>
        <p:spPr>
          <a:xfrm rot="0" flipH="0" flipV="0">
            <a:off x="6457950" y="1647825"/>
            <a:ext cx="5124450" cy="885825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7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610350" y="1781175"/>
            <a:ext cx="209550" cy="209550"/>
          </a:xfrm>
          <a:prstGeom prst="rect">
            <a:avLst/>
          </a:prstGeom>
          <a:ln/>
        </p:spPr>
      </p:pic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6953250" y="1762125"/>
            <a:ext cx="3810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入住管理</a:t>
            </a:r>
            <a:endParaRPr/>
          </a:p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6953250" y="1971675"/>
            <a:ext cx="3810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入住审批、智能门锁、访客登记、退房验房全流程数字化，房源状态实时可见。</a:t>
            </a:r>
            <a:endParaRPr/>
          </a:p>
        </p:txBody>
      </p:sp>
      <p:sp>
        <p:nvSpPr>
          <p:cNvPr id="80" name=""/>
          <p:cNvSpPr/>
          <p:nvPr/>
        </p:nvSpPr>
        <p:spPr>
          <a:xfrm rot="0" flipH="0" flipV="0">
            <a:off x="6457950" y="2619375"/>
            <a:ext cx="5124450" cy="885825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8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610350" y="2752725"/>
            <a:ext cx="209550" cy="209550"/>
          </a:xfrm>
          <a:prstGeom prst="rect">
            <a:avLst/>
          </a:prstGeom>
          <a:ln/>
        </p:spPr>
      </p:pic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6953250" y="2733675"/>
            <a:ext cx="3810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能源水耗管理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6953250" y="2943225"/>
            <a:ext cx="3810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分户计量、超额阶梯计费、无人断电与节水策略，能耗可归户、可考核。</a:t>
            </a:r>
            <a:endParaRPr/>
          </a:p>
        </p:txBody>
      </p:sp>
      <p:sp>
        <p:nvSpPr>
          <p:cNvPr id="84" name=""/>
          <p:cNvSpPr/>
          <p:nvPr/>
        </p:nvSpPr>
        <p:spPr>
          <a:xfrm rot="0" flipH="0" flipV="0">
            <a:off x="6457950" y="3590925"/>
            <a:ext cx="5124450" cy="885825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8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610350" y="3724275"/>
            <a:ext cx="209550" cy="209550"/>
          </a:xfrm>
          <a:prstGeom prst="rect">
            <a:avLst/>
          </a:prstGeom>
          <a:ln/>
        </p:spPr>
      </p:pic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6953250" y="3705225"/>
            <a:ext cx="3810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安全管理</a:t>
            </a:r>
            <a:endParaRPr/>
          </a:p>
        </p:txBody>
      </p:sp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6953250" y="3914775"/>
            <a:ext cx="3810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消防报警、违规电器识别、应急疏散、夜间智能巡查，弥补夜间管理盲区。</a:t>
            </a:r>
            <a:endParaRPr/>
          </a:p>
        </p:txBody>
      </p:sp>
      <p:sp>
        <p:nvSpPr>
          <p:cNvPr id="88" name=""/>
          <p:cNvSpPr/>
          <p:nvPr/>
        </p:nvSpPr>
        <p:spPr>
          <a:xfrm rot="0" flipH="0" flipV="0">
            <a:off x="6457950" y="4562475"/>
            <a:ext cx="5124450" cy="885825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8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6610350" y="4695825"/>
            <a:ext cx="209550" cy="209550"/>
          </a:xfrm>
          <a:prstGeom prst="rect">
            <a:avLst/>
          </a:prstGeom>
          <a:ln/>
        </p:spPr>
      </p:pic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6953250" y="4676775"/>
            <a:ext cx="3810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生活服务</a:t>
            </a:r>
            <a:endParaRPr/>
          </a:p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6953250" y="4886325"/>
            <a:ext cx="3810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线上报修、公共区域预约、公寓公告与便民服务，减少线下登记与沟通成本。</a:t>
            </a:r>
            <a:endParaRPr/>
          </a:p>
        </p:txBody>
      </p:sp>
      <p:sp>
        <p:nvSpPr>
          <p:cNvPr id="92" name=""/>
          <p:cNvSpPr/>
          <p:nvPr/>
        </p:nvSpPr>
        <p:spPr>
          <a:xfrm rot="0" flipH="0" flipV="0">
            <a:off x="6457950" y="5514975"/>
            <a:ext cx="5124450" cy="733425"/>
          </a:xfrm>
          <a:prstGeom prst="roundRect">
            <a:avLst>
              <a:gd name="adj" fmla="val 7792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6610350" y="5648325"/>
            <a:ext cx="48196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判断：公寓场景靠制度压不出节能，只能靠「用量可见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+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超额自付」。分户计量与阶梯计费配套，节能才可持续。</a:t>
            </a:r>
            <a:endParaRPr/>
          </a:p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12 / 33</a:t>
            </a:r>
            <a:endParaRPr/>
          </a:p>
        </p:txBody>
      </p:sp>
      <p:sp>
        <p:nvSpPr>
          <p:cNvPr id="96" name=""/>
          <p:cNvSpPr/>
          <p:nvPr/>
        </p:nvSpPr>
        <p:spPr>
          <a:xfrm rot="0" flipH="0" flipV="0">
            <a:off x="609600" y="1143000"/>
            <a:ext cx="5600700" cy="5105400"/>
          </a:xfrm>
          <a:prstGeom prst="roundRect">
            <a:avLst>
              <a:gd name="adj" fmla="val 1493"/>
            </a:avLst>
          </a:prstGeom>
          <a:ln/>
        </p:spPr>
        <p:txBody>
          <a:bodyPr/>
          <a:p/>
        </p:txBody>
      </p:sp>
      <p:pic>
        <p:nvPicPr>
          <p:cNvPr id="97" name=""/>
          <p:cNvPicPr>
            <a:picLocks noChangeAspect="1"/>
          </p:cNvPicPr>
          <p:nvPr/>
        </p:nvPicPr>
        <p:blipFill>
          <a:blip r:embed="rId5"/>
          <a:srcRect l="13432" t="0" r="13432" b="0"/>
          <a:stretch>
            <a:fillRect/>
          </a:stretch>
        </p:blipFill>
        <p:spPr>
          <a:xfrm rot="0" flipH="0" flipV="0">
            <a:off x="609600" y="1143000"/>
            <a:ext cx="5600700" cy="5105400"/>
          </a:xfrm>
          <a:custGeom>
            <a:pathLst>
              <a:path w="588" h="536">
                <a:moveTo>
                  <a:pt x="580" y="0"/>
                </a:moveTo>
                <a:cubicBezTo>
                  <a:pt x="585" y="0"/>
                  <a:pt x="588" y="4"/>
                  <a:pt x="588" y="8"/>
                </a:cubicBezTo>
                <a:lnTo>
                  <a:pt x="588" y="528"/>
                </a:lnTo>
                <a:cubicBezTo>
                  <a:pt x="588" y="532"/>
                  <a:pt x="584" y="536"/>
                  <a:pt x="580" y="536"/>
                </a:cubicBezTo>
                <a:lnTo>
                  <a:pt x="8" y="536"/>
                </a:lnTo>
                <a:cubicBezTo>
                  <a:pt x="4" y="536"/>
                  <a:pt x="0" y="532"/>
                  <a:pt x="0" y="52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580" y="0"/>
                </a:lnTo>
                <a:close/>
              </a:path>
            </a:pathLst>
          </a:custGeom>
          <a:ln/>
        </p:spPr>
      </p:pic>
      <p:sp>
        <p:nvSpPr>
          <p:cNvPr id="98" name=""/>
          <p:cNvSpPr/>
          <p:nvPr/>
        </p:nvSpPr>
        <p:spPr>
          <a:xfrm rot="0" flipH="0" flipV="0">
            <a:off x="609600" y="1143000"/>
            <a:ext cx="5600700" cy="5105400"/>
          </a:xfrm>
          <a:custGeom>
            <a:pathLst>
              <a:path w="588" h="536">
                <a:moveTo>
                  <a:pt x="580" y="0"/>
                </a:moveTo>
                <a:cubicBezTo>
                  <a:pt x="585" y="0"/>
                  <a:pt x="588" y="4"/>
                  <a:pt x="588" y="8"/>
                </a:cubicBezTo>
                <a:lnTo>
                  <a:pt x="588" y="528"/>
                </a:lnTo>
                <a:cubicBezTo>
                  <a:pt x="588" y="532"/>
                  <a:pt x="584" y="536"/>
                  <a:pt x="580" y="536"/>
                </a:cubicBezTo>
                <a:lnTo>
                  <a:pt x="8" y="536"/>
                </a:lnTo>
                <a:cubicBezTo>
                  <a:pt x="4" y="536"/>
                  <a:pt x="0" y="532"/>
                  <a:pt x="0" y="52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580" y="0"/>
                </a:lnTo>
                <a:close/>
              </a:path>
            </a:pathLst>
          </a:custGeom>
          <a:gradFill>
            <a:gsLst>
              <a:gs pos="0">
                <a:srgbClr val="08305C">
                  <a:alpha val="18000"/>
                </a:srgbClr>
              </a:gs>
              <a:gs pos="50000">
                <a:srgbClr val="08305C">
                  <a:alpha val="36000"/>
                </a:srgbClr>
              </a:gs>
              <a:gs pos="100000">
                <a:srgbClr val="08305C">
                  <a:alpha val="93000"/>
                </a:srgbClr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99" name=""/>
          <p:cNvSpPr/>
          <p:nvPr/>
        </p:nvSpPr>
        <p:spPr>
          <a:xfrm rot="0" flipH="0" flipV="0">
            <a:off x="838200" y="1333500"/>
            <a:ext cx="666750" cy="285750"/>
          </a:xfrm>
          <a:prstGeom prst="roundRect">
            <a:avLst>
              <a:gd name="adj" fmla="val 13333"/>
            </a:avLst>
          </a:prstGeom>
          <a:solidFill>
            <a:srgbClr val="0E5AA7">
              <a:alpha val="92000"/>
            </a:srgbClr>
          </a:solidFill>
          <a:ln/>
        </p:spPr>
        <p:txBody>
          <a:bodyPr/>
          <a:p/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952500" y="1390650"/>
            <a:ext cx="4381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FFFFFF"/>
                </a:solidFill>
                <a:latin typeface="Microsoft YaHei"/>
                <a:ea typeface="Microsoft YaHei"/>
              </a:rPr>
              <a:t>专项</a:t>
            </a:r>
            <a:r>
              <a:rPr lang="en-US" sz="975" b="1">
                <a:solidFill>
                  <a:srgbClr val="FFFFFF"/>
                </a:solidFill>
                <a:latin typeface="Microsoft YaHei"/>
                <a:ea typeface="Microsoft YaHei"/>
              </a:rPr>
              <a:t> 05</a:t>
            </a:r>
            <a:endParaRPr/>
          </a:p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838200" y="5076825"/>
            <a:ext cx="51435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E8912B"/>
                </a:solidFill>
                <a:latin typeface="Arial"/>
                <a:ea typeface="Arial"/>
              </a:rPr>
              <a:t>分户计量</a:t>
            </a:r>
            <a:r>
              <a:rPr lang="en-US" sz="2100" b="1">
                <a:solidFill>
                  <a:srgbClr val="E8912B"/>
                </a:solidFill>
                <a:latin typeface="Arial"/>
                <a:ea typeface="Arial"/>
              </a:rPr>
              <a:t> + </a:t>
            </a:r>
            <a:r>
              <a:rPr lang="zh-CN" sz="2100" b="1">
                <a:solidFill>
                  <a:srgbClr val="E8912B"/>
                </a:solidFill>
                <a:latin typeface="Arial"/>
                <a:ea typeface="Arial"/>
              </a:rPr>
              <a:t>阶梯计费</a:t>
            </a:r>
            <a:endParaRPr/>
          </a:p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838200" y="5495925"/>
            <a:ext cx="51435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用量到户、超额自付，把节能动机交到使用者手上</a:t>
            </a:r>
            <a:r>
              <a:rPr lang="en-US" sz="1050">
                <a:solidFill>
                  <a:srgbClr val="D9E8F4"/>
                </a:solidFill>
                <a:latin typeface="Microsoft YaHei"/>
                <a:ea typeface="Microsoft YaHei"/>
              </a:rPr>
              <a:t> —— </a:t>
            </a: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无人断电与节水策略作为兜底。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03" name="" descr="&lt;Slide style={{&#13;&#10;    width: 1280, height: 720,&#13;&#10;    position: 'relative',&#13;&#10;    background: 'linear-gradient(135deg, #0A3F78 0%, #0E5AA7 55%, #0FA3A3 100%)',&#13;&#10;    fontFamily: '&quot;Microsoft YaHei&quot;, &quot;PingFang SC&quot;, sans-serif',&#13;&#10;}}&gt;&#13;&#10;    &lt;Box style={{&#13;&#10;        position: 'absolute', top: 0, right: 0, width: 660, height: 720,&#13;&#10;        background: 'radial-gradient(circle at 78% 28%, rgba(255,255,255,0.18) 0%, rgba(255,255,255,0) 62%)',&#13;&#10;    }} /&gt;&#13;&#10;    &lt;Box style={{ position: 'absolute', top: 54, left: 64 }}&gt;&#13;&#10;        &lt;Text style={{ fontSize: 132, fontWeight: 'bold', color: 'rgba(255,255,255,0.20)', fontFamily: '&quot;Arial&quot;, sans-serif', lineHeight: 1 }}&gt;02&lt;/Text&gt;&#13;&#10;    &lt;/Box&gt;&#13;&#10;    &lt;Box style={{ position: 'absolute', top: 262, left: 64, width: 1010, flexDirection: 'column', gap: 22 }}&gt;&#13;&#10;        &lt;Text style={{ fontSize: 58, fontWeight: 'bold', color: '#FFFFFF', lineHeight: 1.15 }}&gt;已部署能力矩阵&lt;/Text&gt;&#13;&#10;        &lt;Box style={{ width: 96, height: 5, background: '#E8912B' }} /&gt;&#13;&#10;        &lt;Text style={{ fontSize: 19, color: '#D9E8F4', lineHeight: 1.5 }}&gt;&#13;&#10;            九大模块已在客户生产环境运行 —— 空间 · 环境 · 能源 · 安全 · 厕卫 · 储物 · 访客 · 客流 · 积分&#13;&#10;        &lt;/Text&gt;&#13;&#10;    &lt;/Box&gt;&#13;&#10;    &lt;Box style={{ position: 'absolute', bottom: 52, left: 64, right: 64, flexDirection: 'row', justifyContent: 'space-between' }}&gt;&#13;&#10;        &lt;Text style={{ fontSize: 13, color: 'rgba(255,255,255,0.62)' }}&gt;威思客 VIRSICAL ｜ ESG 与空间能碳环境管理框架&lt;/Text&gt;&#13;&#10;        &lt;Text style={{ fontSize: 13, color: 'rgba(255,255,255,0.62)' }}&gt;13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3F78"/>
              </a:gs>
              <a:gs pos="55000">
                <a:srgbClr val="0E5AA7"/>
              </a:gs>
              <a:gs pos="100000">
                <a:srgbClr val="0FA3A3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05" name=""/>
          <p:cNvSpPr/>
          <p:nvPr/>
        </p:nvSpPr>
        <p:spPr>
          <a:xfrm rot="0" flipH="0" flipV="0">
            <a:off x="5905500" y="0"/>
            <a:ext cx="6286500" cy="6858000"/>
          </a:xfrm>
          <a:prstGeom prst="rect">
            <a:avLst/>
          </a:prstGeom>
          <a:gradFill>
            <a:gsLst>
              <a:gs pos="0">
                <a:srgbClr val="FFFFFF">
                  <a:alpha val="18000"/>
                </a:srgbClr>
              </a:gs>
              <a:gs pos="62000">
                <a:srgbClr val="FFFFFF">
                  <a:alpha val="0"/>
                </a:srgbClr>
              </a:gs>
            </a:gsLst>
            <a:path path="circle">
              <a:fillToRect l="78000" t="28000" r="22000" b="72000"/>
            </a:path>
          </a:gradFill>
          <a:ln/>
        </p:spPr>
        <p:txBody>
          <a:bodyPr/>
          <a:p/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609600" y="514350"/>
            <a:ext cx="1400175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900" b="1">
                <a:solidFill>
                  <a:srgbClr val="FFFFFF">
                    <a:alpha val="20000"/>
                  </a:srgbClr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609600" y="2495550"/>
            <a:ext cx="9620250" cy="77152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已部署能力矩阵</a:t>
            </a:r>
            <a:endParaRPr/>
          </a:p>
        </p:txBody>
      </p:sp>
      <p:sp>
        <p:nvSpPr>
          <p:cNvPr id="108" name=""/>
          <p:cNvSpPr/>
          <p:nvPr/>
        </p:nvSpPr>
        <p:spPr>
          <a:xfrm rot="0" flipH="0" flipV="0">
            <a:off x="609600" y="3476625"/>
            <a:ext cx="914400" cy="47625"/>
          </a:xfrm>
          <a:prstGeom prst="rect">
            <a:avLst/>
          </a:prstGeom>
          <a:solidFill>
            <a:srgbClr val="E8912B"/>
          </a:solidFill>
          <a:ln/>
        </p:spPr>
        <p:txBody>
          <a:bodyPr/>
          <a:p/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609600" y="3733800"/>
            <a:ext cx="9620250" cy="3333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九大模块已在客户生产环境运行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——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空间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环境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能源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安全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厕卫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储物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访客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客流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积分</a:t>
            </a:r>
            <a:endParaRPr/>
          </a:p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609600" y="621030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11163300" y="62103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13 / 33</a:t>
            </a:r>
            <a:endParaRPr/>
          </a:p>
        </p:txBody>
      </p:sp>
    </p:spTree>
  </p:cSld>
</p:sld>
</file>

<file path=ppt/slides/slide14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12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6 }}&gt;&#13;&#10;            &lt;Text style={{ fontSize: 34, fontWeight: 'bold', color: '#16233A' }}&gt;MetaE 空间管理：从占用感知到自动动作&lt;/Text&gt;&#13;&#10;            &lt;Text style={{ fontSize: 15, color: '#6B7C93' }}&gt;占用感知必须有下游动作，否则只是传感器堆叠&lt;/Text&gt;&#13;&#10;        &lt;/Box&gt;&#13;&#10;        &lt;Text style={{ fontSize: 15, color: '#93A3B8', letterSpacing: 3 }}&gt;SPACE&lt;/Text&gt;&#13;&#10;    &lt;/Box&gt;&#13;&#10;&#13;&#10;    &lt;Box style={{ height: 536, flexDirection: 'row', gap: 26 }}&gt;&#13;&#10;        &lt;Box style={{ width: 592, height: 536, borderRadius: 8, overflow: 'hidden', position: 'relative' }}&gt;&#13;&#10;            &lt;Image src='assets/ai_space.png' style={{ width: 592, height: 536, objectFit: 'cover' }} /&gt;&#13;&#10;            &lt;Box style={{&#13;&#10;                position: 'absolute', top: 0, left: 0, width: 592, height: 536,&#13;&#10;                background: 'linear-gradient(180deg, rgba(8,48,92,0.20) 0%, rgba(8,48,92,0.38) 48%, rgba(8,48,92,0.93) 100%)',&#13;&#10;            }} /&gt;&#13;&#10;            &lt;Box style={{ position: 'absolute', top: 20, left: 24, width: 140, height: 30, flexDirection: 'row' }}&gt;&#13;&#10;                &lt;Box style={{ paddingTop: 6, paddingBottom: 6, paddingLeft: 12, paddingRight: 12, borderRadius: 4, background: 'rgba(14,90,167,0.92)' }}&gt;&#13;&#10;                    &lt;Text style={{ fontSize: 13, fontWeight: 'bold', color: '#FFFFFF' }}&gt;已部署模块&lt;/Text&gt;&#13;&#10;                &lt;/Box&gt;&#13;&#10;            &lt;/Box&gt;&#13;&#10;            &lt;Box style={{ position: 'absolute', top: 408, left: 24, width: 544, height: 104, flexDirection: 'column', gap: 10, justifyContent: 'flex-end' }}&gt;&#13;&#10;                &lt;Text style={{ fontSize: 30, fontWeight: 'bold', color: '#E8912B', fontFamily: '&quot;Arial&quot;, sans-serif', lineHeight: 1 }}&gt;联动 Metawork 自动释放&lt;/Text&gt;&#13;&#10;                &lt;Text style={{ fontSize: 14, color: '#D9E8F4', lineHeight: 1.55 }}&gt;&#13;&#10;                    会议室与工位感知到空闲即回写预约系统，释放可再用资源 —— 不是只看有没有人。&#13;&#10;                &lt;/Text&gt;&#13;&#10;            &lt;/Box&gt;&#13;&#10;        &lt;/Box&gt;&#13;&#10;&#13;&#10;        &lt;Box style={{ flex: 1, flexDirection: 'column', justifyContent: 'space-between' }}&gt;&#13;&#10;            &lt;Box style={{ flexDirection: 'row', alignItems: 'flex-end', gap: 14 }}&gt;&#13;&#10;                &lt;Text style={{ fontSize: 76, fontWeight: 'bold', color: '#0E5AA7', fontFamily: '&quot;Arial&quot;, sans-serif', lineHeight: 1 }}&gt;5&lt;/Text&gt;&#13;&#10;                &lt;Box style={{ flexDirection: 'column', gap: 3, paddingBottom: 8 }}&gt;&#13;&#10;                    &lt;Text style={{ fontSize: 18, fontWeight: 'bold', color: '#16233A' }}&gt;类占用对象&lt;/Text&gt;&#13;&#10;                    &lt;Text style={{ fontSize: 13, color: '#6B7C93' }}&gt;会议室 · 工位 · 访客区 · 电话亭 · 茶水间&lt;/Text&gt;&#13;&#10;                &lt;/Box&gt;&#13;&#10;            &lt;/Box&gt;&#13;&#10;&#13;&#10;            &lt;Box style={{ flexDirection: 'column', gap: 9 }}&gt;&#13;&#10;                {[&#13;&#10;                    ['arrows-rotate', '自动释放', '会议室与工位占用状态回写 Metawork 预约系统，空闲即释放，减少无效占位。'],&#13;&#10;                    ['temperature-half', '环境联动', '茶水间、访客区、食堂按实际人数联动 MetaE 微环境控制，避免空转。'],&#13;&#10;                    ['arrow-trend-up', '智能派梯', '电梯厅、公共区域与轿厢人数监测联动派梯，实现分区、分层、分流。'],&#13;&#10;                ].map(function (it, i) {&#13;&#10;                    return (&#13;&#10;                        &lt;Box key={i} style={{ background: '#F4F7FB', borderRadius: 6, paddingTop: 12, paddingBottom: 12, paddingLeft: 16, paddingRight: 16, flexDirection: 'row', gap: 14, alignItems: 'flex-start' }}&gt;&#13;&#10;                            &lt;FAIcon name={it[0]} style={{ fill: '#0E5AA7', width: 22, height: 22, marginTop: 2 }} /&gt;&#13;&#10;                            &lt;Box style={{ flexDirection: 'column', gap: 4, width: 386 }}&gt;&#13;&#10;                                &lt;Text style={{ fontSize: 15, fontWeight: 'bold', color: '#0E5AA7' }}&gt;{it[1]}&lt;/Text&gt;&#13;&#10;                                &lt;Text style={{ fontSize: 13, color: '#16233A', lineHeight: 1.5 }}&gt;{it[2]}&lt;/Text&gt;&#13;&#10;                            &lt;/Box&gt;&#13;&#10;                        &lt;/Box&gt;&#13;&#10;                    );&#13;&#10;                })}&#13;&#10;            &lt;/Box&gt;&#13;&#10;&#13;&#10;            &lt;Box style={{ background: 'rgba(232,145,43,0.12)', borderRadius: 6, paddingTop: 14, paddingBottom: 14, paddingLeft: 16, paddingRight: 16 }}&gt;&#13;&#10;                &lt;Text style={{ fontSize: 13, fontWeight: 'bold', color: '#8A5209', lineHeight: 1.55 }}&gt;&#13;&#10;                    判断：释放工位、调环境、派电梯 —— 这三件动作才真正产生效率；只做感知不做动作，等于把问题从「看不见」变成「看得见但没人管」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14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609600" y="361950"/>
            <a:ext cx="59912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MetaE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空间管理：从占用感知到自动动作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609600" y="809625"/>
            <a:ext cx="59912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占用感知必须有下游动作，否则只是传感器堆叠</a:t>
            </a:r>
            <a:endParaRPr/>
          </a:p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10991850" y="581025"/>
            <a:ext cx="5905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SPACE</a:t>
            </a:r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6496050" y="1143000"/>
            <a:ext cx="409575" cy="876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700" b="1">
                <a:solidFill>
                  <a:srgbClr val="0E5AA7"/>
                </a:solidFill>
                <a:latin typeface="Arial"/>
                <a:ea typeface="Arial"/>
              </a:rPr>
              <a:t>5</a:t>
            </a:r>
            <a:endParaRPr/>
          </a:p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7038975" y="1552575"/>
            <a:ext cx="2152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6233A"/>
                </a:solidFill>
                <a:latin typeface="Microsoft YaHei"/>
                <a:ea typeface="Microsoft YaHei"/>
              </a:rPr>
              <a:t>类占用对象</a:t>
            </a:r>
            <a:endParaRPr/>
          </a:p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7038975" y="1790700"/>
            <a:ext cx="2152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会议室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工位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访客区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电话亭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茶水间</a:t>
            </a:r>
            <a:endParaRPr/>
          </a:p>
        </p:txBody>
      </p:sp>
      <p:sp>
        <p:nvSpPr>
          <p:cNvPr id="120" name=""/>
          <p:cNvSpPr/>
          <p:nvPr/>
        </p:nvSpPr>
        <p:spPr>
          <a:xfrm rot="0" flipH="0" flipV="0">
            <a:off x="6496050" y="2352675"/>
            <a:ext cx="5086350" cy="885825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12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648450" y="2486025"/>
            <a:ext cx="209550" cy="209550"/>
          </a:xfrm>
          <a:prstGeom prst="rect">
            <a:avLst/>
          </a:prstGeom>
          <a:ln/>
        </p:spPr>
      </p:pic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6991350" y="2466975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自动释放</a:t>
            </a:r>
            <a:endParaRPr/>
          </a:p>
        </p:txBody>
      </p:sp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6991350" y="2676525"/>
            <a:ext cx="3676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会议室与工位占用状态回写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Metawork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预约系统，空闲即释放，减少无效占位。</a:t>
            </a:r>
            <a:endParaRPr/>
          </a:p>
        </p:txBody>
      </p:sp>
      <p:sp>
        <p:nvSpPr>
          <p:cNvPr id="124" name=""/>
          <p:cNvSpPr/>
          <p:nvPr/>
        </p:nvSpPr>
        <p:spPr>
          <a:xfrm rot="0" flipH="0" flipV="0">
            <a:off x="6496050" y="3324225"/>
            <a:ext cx="5086350" cy="885825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12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648450" y="3457575"/>
            <a:ext cx="209550" cy="209550"/>
          </a:xfrm>
          <a:prstGeom prst="rect">
            <a:avLst/>
          </a:prstGeom>
          <a:ln/>
        </p:spPr>
      </p:pic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6991350" y="3438525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环境联动</a:t>
            </a:r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6991350" y="3648075"/>
            <a:ext cx="3676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茶水间、访客区、食堂按实际人数联动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MetaE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微环境控制，避免空转。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6496050" y="4295775"/>
            <a:ext cx="5086350" cy="885825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12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648450" y="4429125"/>
            <a:ext cx="209550" cy="209550"/>
          </a:xfrm>
          <a:prstGeom prst="rect">
            <a:avLst/>
          </a:prstGeom>
          <a:ln/>
        </p:spPr>
      </p:pic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6991350" y="4410075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智能派梯</a:t>
            </a:r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6991350" y="4619625"/>
            <a:ext cx="3676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电梯厅、公共区域与轿厢人数监测联动派梯，实现分区、分层、分流。</a:t>
            </a:r>
            <a:endParaRPr/>
          </a:p>
        </p:txBody>
      </p:sp>
      <p:sp>
        <p:nvSpPr>
          <p:cNvPr id="132" name=""/>
          <p:cNvSpPr/>
          <p:nvPr/>
        </p:nvSpPr>
        <p:spPr>
          <a:xfrm rot="0" flipH="0" flipV="0">
            <a:off x="6496050" y="5514975"/>
            <a:ext cx="5086350" cy="733425"/>
          </a:xfrm>
          <a:prstGeom prst="roundRect">
            <a:avLst>
              <a:gd name="adj" fmla="val 7792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6648450" y="5648325"/>
            <a:ext cx="47815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判断：释放工位、调环境、派电梯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这三件动作才真正产生效率；只做感知不做动作，等于把问题从「看不见」变成「看得见但没人管」。</a:t>
            </a:r>
            <a:endParaRPr/>
          </a:p>
        </p:txBody>
      </p:sp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14 / 33</a:t>
            </a:r>
            <a:endParaRPr/>
          </a:p>
        </p:txBody>
      </p:sp>
      <p:sp>
        <p:nvSpPr>
          <p:cNvPr id="136" name=""/>
          <p:cNvSpPr/>
          <p:nvPr/>
        </p:nvSpPr>
        <p:spPr>
          <a:xfrm rot="0" flipH="0" flipV="0">
            <a:off x="609600" y="1143000"/>
            <a:ext cx="5638800" cy="5105400"/>
          </a:xfrm>
          <a:prstGeom prst="roundRect">
            <a:avLst>
              <a:gd name="adj" fmla="val 1493"/>
            </a:avLst>
          </a:prstGeom>
          <a:ln/>
        </p:spPr>
        <p:txBody>
          <a:bodyPr/>
          <a:p/>
        </p:txBody>
      </p:sp>
      <p:pic>
        <p:nvPicPr>
          <p:cNvPr id="137" name=""/>
          <p:cNvPicPr>
            <a:picLocks noChangeAspect="1"/>
          </p:cNvPicPr>
          <p:nvPr/>
        </p:nvPicPr>
        <p:blipFill>
          <a:blip r:embed="rId4"/>
          <a:srcRect l="13184" t="0" r="13184" b="0"/>
          <a:stretch>
            <a:fillRect/>
          </a:stretch>
        </p:blipFill>
        <p:spPr>
          <a:xfrm rot="0" flipH="0" flipV="0">
            <a:off x="609600" y="1143000"/>
            <a:ext cx="5638800" cy="5105400"/>
          </a:xfrm>
          <a:custGeom>
            <a:pathLst>
              <a:path w="592" h="536">
                <a:moveTo>
                  <a:pt x="584" y="0"/>
                </a:moveTo>
                <a:cubicBezTo>
                  <a:pt x="589" y="0"/>
                  <a:pt x="592" y="4"/>
                  <a:pt x="592" y="8"/>
                </a:cubicBezTo>
                <a:lnTo>
                  <a:pt x="592" y="528"/>
                </a:lnTo>
                <a:cubicBezTo>
                  <a:pt x="592" y="532"/>
                  <a:pt x="588" y="536"/>
                  <a:pt x="584" y="536"/>
                </a:cubicBezTo>
                <a:lnTo>
                  <a:pt x="8" y="536"/>
                </a:lnTo>
                <a:cubicBezTo>
                  <a:pt x="4" y="536"/>
                  <a:pt x="0" y="532"/>
                  <a:pt x="0" y="52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584" y="0"/>
                </a:lnTo>
                <a:close/>
              </a:path>
            </a:pathLst>
          </a:custGeom>
          <a:ln/>
        </p:spPr>
      </p:pic>
      <p:sp>
        <p:nvSpPr>
          <p:cNvPr id="138" name=""/>
          <p:cNvSpPr/>
          <p:nvPr/>
        </p:nvSpPr>
        <p:spPr>
          <a:xfrm rot="0" flipH="0" flipV="0">
            <a:off x="609600" y="1143000"/>
            <a:ext cx="5638800" cy="5105400"/>
          </a:xfrm>
          <a:custGeom>
            <a:pathLst>
              <a:path w="592" h="536">
                <a:moveTo>
                  <a:pt x="584" y="0"/>
                </a:moveTo>
                <a:cubicBezTo>
                  <a:pt x="589" y="0"/>
                  <a:pt x="592" y="4"/>
                  <a:pt x="592" y="8"/>
                </a:cubicBezTo>
                <a:lnTo>
                  <a:pt x="592" y="528"/>
                </a:lnTo>
                <a:cubicBezTo>
                  <a:pt x="592" y="532"/>
                  <a:pt x="588" y="536"/>
                  <a:pt x="584" y="536"/>
                </a:cubicBezTo>
                <a:lnTo>
                  <a:pt x="8" y="536"/>
                </a:lnTo>
                <a:cubicBezTo>
                  <a:pt x="4" y="536"/>
                  <a:pt x="0" y="532"/>
                  <a:pt x="0" y="52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584" y="0"/>
                </a:lnTo>
                <a:close/>
              </a:path>
            </a:pathLst>
          </a:custGeom>
          <a:gradFill>
            <a:gsLst>
              <a:gs pos="0">
                <a:srgbClr val="08305C">
                  <a:alpha val="20000"/>
                </a:srgbClr>
              </a:gs>
              <a:gs pos="48000">
                <a:srgbClr val="08305C">
                  <a:alpha val="38000"/>
                </a:srgbClr>
              </a:gs>
              <a:gs pos="100000">
                <a:srgbClr val="08305C">
                  <a:alpha val="93000"/>
                </a:srgbClr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139" name=""/>
          <p:cNvSpPr/>
          <p:nvPr/>
        </p:nvSpPr>
        <p:spPr>
          <a:xfrm rot="0" flipH="0" flipV="0">
            <a:off x="838200" y="1333500"/>
            <a:ext cx="847725" cy="285750"/>
          </a:xfrm>
          <a:prstGeom prst="roundRect">
            <a:avLst>
              <a:gd name="adj" fmla="val 13333"/>
            </a:avLst>
          </a:prstGeom>
          <a:solidFill>
            <a:srgbClr val="0E5AA7">
              <a:alpha val="92000"/>
            </a:srgbClr>
          </a:solidFill>
          <a:ln/>
        </p:spPr>
        <p:txBody>
          <a:bodyPr/>
          <a:p/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952500" y="139065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FFFFFF"/>
                </a:solidFill>
                <a:latin typeface="Microsoft YaHei"/>
                <a:ea typeface="Microsoft YaHei"/>
              </a:rPr>
              <a:t>已部署模块</a:t>
            </a:r>
            <a:endParaRPr/>
          </a:p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838200" y="5324475"/>
            <a:ext cx="51816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E8912B"/>
                </a:solidFill>
                <a:latin typeface="Arial"/>
                <a:ea typeface="Arial"/>
              </a:rPr>
              <a:t>联动</a:t>
            </a:r>
            <a:r>
              <a:rPr lang="en-US" sz="2250" b="1">
                <a:solidFill>
                  <a:srgbClr val="E8912B"/>
                </a:solidFill>
                <a:latin typeface="Arial"/>
                <a:ea typeface="Arial"/>
              </a:rPr>
              <a:t> Metawork </a:t>
            </a:r>
            <a:r>
              <a:rPr lang="zh-CN" sz="2250" b="1">
                <a:solidFill>
                  <a:srgbClr val="E8912B"/>
                </a:solidFill>
                <a:latin typeface="Arial"/>
                <a:ea typeface="Arial"/>
              </a:rPr>
              <a:t>自动释放</a:t>
            </a:r>
            <a:endParaRPr/>
          </a:p>
        </p:txBody>
      </p:sp>
      <p:sp>
        <p:nvSpPr>
          <p:cNvPr id="142" name="" descr="{&quot;isTemplate&quot;:true,&quot;type&quot;:&quot;text&quot;}"/>
          <p:cNvSpPr txBox="1"/>
          <p:nvPr/>
        </p:nvSpPr>
        <p:spPr>
          <a:xfrm rot="0" flipH="0" flipV="0">
            <a:off x="838200" y="5762625"/>
            <a:ext cx="51816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会议室与工位感知到空闲即回写预约系统，释放可再用资源</a:t>
            </a:r>
            <a:r>
              <a:rPr lang="en-US" sz="1050">
                <a:solidFill>
                  <a:srgbClr val="D9E8F4"/>
                </a:solidFill>
                <a:latin typeface="Microsoft YaHei"/>
                <a:ea typeface="Microsoft YaHei"/>
              </a:rPr>
              <a:t> —— </a:t>
            </a:r>
            <a:r>
              <a:rPr lang="zh-CN" sz="1050">
                <a:solidFill>
                  <a:srgbClr val="D9E8F4"/>
                </a:solidFill>
                <a:latin typeface="Microsoft YaHei"/>
                <a:ea typeface="Microsoft YaHei"/>
              </a:rPr>
              <a:t>不是只看有没有人。</a:t>
            </a:r>
            <a:endParaRPr/>
          </a:p>
        </p:txBody>
      </p:sp>
    </p:spTree>
  </p:cSld>
</p:sld>
</file>

<file path=ppt/slides/slide15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43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MetaE 环境管理：舒适度与能耗的平衡&lt;/Text&gt;&#13;&#10;            &lt;Text style={{ fontSize: 15, color: '#6B7C93' }}&gt;全域统一温度一定浪费 —— 按点位与时段精准调控，才能同时拿到舒适度和能耗&lt;/Text&gt;&#13;&#10;        &lt;/Box&gt;&#13;&#10;        &lt;Text style={{ fontSize: 15, color: '#93A3B8', letterSpacing: 3 }}&gt;ENVIRONMENT&lt;/Text&gt;&#13;&#10;    &lt;/Box&gt;&#13;&#10;&#13;&#10;    &lt;Box style={{ height: 536, flexDirection: 'row', gap: 26 }}&gt;&#13;&#10;        &lt;Box style={{ width: 680, flexDirection: 'column', gap: 10 }}&gt;&#13;&#10;            &lt;Box style={{ flexDirection: 'column', gap: 4 }}&gt;&#13;&#10;                &lt;Text style={{ fontSize: 20, fontWeight: 'bold', color: '#16233A' }}&gt;监测 — 算法 — 控制 闭环&lt;/Text&gt;&#13;&#10;                &lt;Text style={{ fontSize: 14, color: '#6B7C93' }}&gt;三段缺一不可：没有算法就是手动开关，没有控制就只是个仪表盘&lt;/Text&gt;&#13;&#10;            &lt;/Box&gt;&#13;&#10;            &lt;Box style={{ height: 456, justifyContent: 'center', alignItems: 'center' }}&gt;&#13;&#10;                &lt;svg width='678' height='446' viewBox='0 0 678 446' style={{ width: 678, height: 446 }}&gt;&#13;&#10;                    &lt;rect x='4' y='8' width='670' height='128' rx='8' fill='#F4F7FB' /&gt;&#13;&#10;                    &lt;rect x='4' y='8' width='6' height='128' rx='3' fill='#0FA3A3' /&gt;&#13;&#10;                    &lt;text x='26' y='34' fontSize='14' fontWeight='bold' fill='#0A7A7A'&gt;① 环境监测&lt;/text&gt;&#13;&#10;                    &lt;text x='26' y='60' fontSize='12' fill='#16233A'&gt;温湿度 · PM2.5 / PM10 · TVOC · 二氧化碳 · 臭氧 · 甲醛&lt;/text&gt;&#13;&#10;                    &lt;text x='26' y='84' fontSize='12' fill='#16233A'&gt;噪声 · 水浸 · 火灾烟雾（独立点位）&lt;/text&gt;&#13;&#10;                    &lt;text x='26' y='112' fontSize='11' fill='#6B7C93'&gt;二氧化碳超标自动联动净化系统&lt;/text&gt;&#13;&#10;&#13;&#10;                    &lt;path d='M339 140 L339 158' stroke='#0FA3A3' strokeWidth='2' /&gt;&#13;&#10;                    &lt;path d='M332 152 L339 164 L346 152 Z' fill='#0FA3A3' /&gt;&#13;&#10;&#13;&#10;                    &lt;rect x='4' y='168' width='670' height='90' rx='8' fill='rgba(15,163,163,0.10)' /&gt;&#13;&#10;                    &lt;rect x='4' y='168' width='6' height='90' rx='3' fill='#0A7A7A' /&gt;&#13;&#10;                    &lt;text x='26' y='194' fontSize='14' fontWeight='bold' fill='#0A7A7A'&gt;② 场景算法&lt;/text&gt;&#13;&#10;                    &lt;text x='26' y='222' fontSize='12' fill='#16233A'&gt;感应 · 时间 · 模式 · 自适应 · 预测 五种策略叠加&lt;/text&gt;&#13;&#10;                    &lt;text x='26' y='244' fontSize='11' fill='#6B7C93'&gt;按区域与时段自动选择策略，无需人工切换&lt;/text&gt;&#13;&#10;&#13;&#10;                    &lt;path d='M339 262 L339 280' stroke='#0E5AA7' strokeWidth='2' /&gt;&#13;&#10;                    &lt;path d='M332 274 L339 286 L346 274 Z' fill='#0E5AA7' /&gt;&#13;&#10;&#13;&#10;                    &lt;rect x='4' y='290' width='670' height='128' rx='8' fill='#F4F7FB' /&gt;&#13;&#10;                    &lt;rect x='4' y='290' width='6' height='128' rx='3' fill='#0E5AA7' /&gt;&#13;&#10;                    &lt;text x='26' y='316' fontSize='14' fontWeight='bold' fill='#0E5AA7'&gt;③ 环境控制&lt;/text&gt;&#13;&#10;                    &lt;text x='26' y='342' fontSize='12' fill='#16233A'&gt;空调 — 风机盘管联动&lt;/text&gt;&#13;&#10;                    &lt;text x='26' y='366' fontSize='12' fill='#16233A'&gt;照明 — 对接三方智能照明系统&lt;/text&gt;&#13;&#10;                    &lt;text x='26' y='390' fontSize='12' fill='#16233A'&gt;窗帘 — 联动三方系统；插座 — 按需局部换新&lt;/text&gt;&#13;&#10;                    &lt;text x='26' y='410' fontSize='11' fill='#6B7C93'&gt;存量设备优先利旧，不要求整体更换&lt;/text&gt;&#13;&#10;                &lt;/svg&gt;&#13;&#10;            &lt;/Box&gt;&#13;&#10;        &lt;/Box&gt;&#13;&#10;&#13;&#10;        &lt;Box style={{ flex: 1, flexDirection: 'column', justifyContent: 'space-between' }}&gt;&#13;&#10;            &lt;Box style={{ flexDirection: 'column', gap: 4 }}&gt;&#13;&#10;                &lt;Text style={{ fontSize: 20, fontWeight: 'bold', color: '#16233A' }}&gt;这个模块解决什么&lt;/Text&gt;&#13;&#10;                &lt;Text style={{ fontSize: 14, color: '#6B7C93' }}&gt;两类矛盾：舒适度诉求 vs 能耗考核&lt;/Text&gt;&#13;&#10;            &lt;/Box&gt;&#13;&#10;&#13;&#10;            &lt;Box style={{ flexDirection: 'column', gap: 9 }}&gt;&#13;&#10;                &lt;Box style={{ background: '#F4F7FB', borderRadius: 6, padding: 14, flexDirection: 'column', gap: 5 }}&gt;&#13;&#10;                    &lt;Text style={{ fontSize: 15, fontWeight: 'bold', color: '#0E5AA7' }}&gt;精准调控替代全域统一&lt;/Text&gt;&#13;&#10;                    &lt;Text style={{ fontSize: 13, color: '#16233A', lineHeight: 1.5 }}&gt;&#13;&#10;                        按实际使用状态分区调控，避免全域过度通风 / 制冷造成的能源浪费。&#13;&#10;                    &lt;/Text&gt;&#13;&#10;                &lt;/Box&gt;&#13;&#10;                &lt;Box style={{ background: '#F4F7FB', borderRadius: 6, padding: 14, flexDirection: 'column', gap: 5 }}&gt;&#13;&#10;                    &lt;Text style={{ fontSize: 15, fontWeight: 'bold', color: '#0E5AA7' }}&gt;员工健康可量化&lt;/Text&gt;&#13;&#10;                    &lt;Text style={{ fontSize: 13, color: '#16233A', lineHeight: 1.5 }}&gt;&#13;&#10;                        空气质量数据在线留存，支撑 WELL 与健康建筑认证，而非仅在申报期临时检测。&#13;&#10;                    &lt;/Text&gt;&#13;&#10;                &lt;/Box&gt;&#13;&#10;                &lt;Box style={{ background: '#F4F7FB', borderRadius: 6, padding: 14, flexDirection: 'column', gap: 5 }}&gt;&#13;&#10;                    &lt;Text style={{ fontSize: 15, fontWeight: 'bold', color: '#0E5AA7' }}&gt;兼容存量三方系统&lt;/Text&gt;&#13;&#10;                    &lt;Text style={{ fontSize: 13, color: '#16233A', lineHeight: 1.5 }}&gt;&#13;&#10;                        照明与窗帘对接既有三方系统，插座按需换新，降低改造范围与现场扰动。&#13;&#10;                    &lt;/Text&gt;&#13;&#10;                &lt;/Box&gt;&#13;&#10;            &lt;/Box&gt;&#13;&#10;&#13;&#10;            &lt;Box style={{ background: 'rgba(232,145,43,0.12)', borderRadius: 6, paddingTop: 14, paddingBottom: 14, paddingLeft: 16, paddingRight: 16 }}&gt;&#13;&#10;                &lt;Text style={{ fontSize: 13, fontWeight: 'bold', color: '#8A5209', lineHeight: 1.55 }}&gt;&#13;&#10;                    判断：个性化精准调控是同时满足员工体感与集团能耗指标的唯一路径，也直接对应 WELL 认证的现场数据要求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15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6673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MetaE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环境管理：舒适度与能耗的平衡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667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全域统一温度一定浪费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按点位与时段精准调控，才能同时拿到舒适度和能耗</a:t>
            </a:r>
            <a:endParaRPr/>
          </a:p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10191750" y="581025"/>
            <a:ext cx="1390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ENVIRONMENT</a:t>
            </a:r>
            <a:endParaRPr/>
          </a:p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477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监测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—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算法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—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控制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闭环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477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三段缺一不可：没有算法就是手动开关，没有控制就只是个仪表盘</a:t>
            </a:r>
            <a:endParaRPr/>
          </a:p>
        </p:txBody>
      </p:sp>
      <p:pic>
        <p:nvPicPr>
          <p:cNvPr id="15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19125" y="1714500"/>
            <a:ext cx="6457950" cy="4248150"/>
          </a:xfrm>
          <a:prstGeom prst="rect">
            <a:avLst/>
          </a:prstGeom>
          <a:ln/>
        </p:spPr>
      </p:pic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7334250" y="1143000"/>
            <a:ext cx="42481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这个模块解决什么</a:t>
            </a:r>
            <a:endParaRPr/>
          </a:p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7334250" y="1409700"/>
            <a:ext cx="4248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两类矛盾：舒适度诉求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vs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能耗考核</a:t>
            </a:r>
            <a:endParaRPr/>
          </a:p>
        </p:txBody>
      </p:sp>
      <p:sp>
        <p:nvSpPr>
          <p:cNvPr id="153" name=""/>
          <p:cNvSpPr/>
          <p:nvPr/>
        </p:nvSpPr>
        <p:spPr>
          <a:xfrm rot="0" flipH="0" flipV="0">
            <a:off x="7334250" y="2171700"/>
            <a:ext cx="4248150" cy="714375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7467600" y="2305050"/>
            <a:ext cx="398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精准调控替代全域统一</a:t>
            </a:r>
            <a:endParaRPr/>
          </a:p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7467600" y="2524125"/>
            <a:ext cx="398145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按实际使用状态分区调控，避免全域过度通风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制冷造成的能源浪费。</a:t>
            </a:r>
            <a:endParaRPr/>
          </a:p>
        </p:txBody>
      </p:sp>
      <p:sp>
        <p:nvSpPr>
          <p:cNvPr id="156" name=""/>
          <p:cNvSpPr/>
          <p:nvPr/>
        </p:nvSpPr>
        <p:spPr>
          <a:xfrm rot="0" flipH="0" flipV="0">
            <a:off x="7334250" y="2971800"/>
            <a:ext cx="4248150" cy="933450"/>
          </a:xfrm>
          <a:prstGeom prst="roundRect">
            <a:avLst>
              <a:gd name="adj" fmla="val 6122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7467600" y="3105150"/>
            <a:ext cx="398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员工健康可量化</a:t>
            </a:r>
            <a:endParaRPr/>
          </a:p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7467600" y="3324225"/>
            <a:ext cx="39814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空气质量数据在线留存，支撑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WELL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与健康建筑认证，而非仅在申报期临时检测。</a:t>
            </a:r>
            <a:endParaRPr/>
          </a:p>
        </p:txBody>
      </p:sp>
      <p:sp>
        <p:nvSpPr>
          <p:cNvPr id="159" name=""/>
          <p:cNvSpPr/>
          <p:nvPr/>
        </p:nvSpPr>
        <p:spPr>
          <a:xfrm rot="0" flipH="0" flipV="0">
            <a:off x="7334250" y="3990975"/>
            <a:ext cx="4248150" cy="933450"/>
          </a:xfrm>
          <a:prstGeom prst="roundRect">
            <a:avLst>
              <a:gd name="adj" fmla="val 6122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7467600" y="4124325"/>
            <a:ext cx="398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兼容存量三方系统</a:t>
            </a:r>
            <a:endParaRPr/>
          </a:p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7467600" y="4343400"/>
            <a:ext cx="39814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照明与窗帘对接既有三方系统，插座按需换新，降低改造范围与现场扰动。</a:t>
            </a:r>
            <a:endParaRPr/>
          </a:p>
        </p:txBody>
      </p:sp>
      <p:sp>
        <p:nvSpPr>
          <p:cNvPr id="162" name=""/>
          <p:cNvSpPr/>
          <p:nvPr/>
        </p:nvSpPr>
        <p:spPr>
          <a:xfrm rot="0" flipH="0" flipV="0">
            <a:off x="7334250" y="5514975"/>
            <a:ext cx="4248150" cy="733425"/>
          </a:xfrm>
          <a:prstGeom prst="roundRect">
            <a:avLst>
              <a:gd name="adj" fmla="val 7792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7486650" y="5648325"/>
            <a:ext cx="39433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判断：个性化精准调控是同时满足员工体感与集团能耗指标的唯一路径，也直接对应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WELL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认证的现场数据要求。</a:t>
            </a:r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15 / 33</a:t>
            </a:r>
            <a:endParaRPr/>
          </a:p>
        </p:txBody>
      </p:sp>
    </p:spTree>
  </p:cSld>
</p:sld>
</file>

<file path=ppt/slides/slide16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66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MetaE 能源管理：分项计量与能流可视化&lt;/Text&gt;&#13;&#10;            &lt;Text style={{ fontSize: 15, color: '#6B7C93' }}&gt;总表只能告诉你「用了多少」，分项计量才能告诉你「浪费在哪」&lt;/Text&gt;&#13;&#10;        &lt;/Box&gt;&#13;&#10;        &lt;Text style={{ fontSize: 15, color: '#93A3B8', letterSpacing: 3 }}&gt;ENERGY&lt;/Text&gt;&#13;&#10;    &lt;/Box&gt;&#13;&#10;&#13;&#10;    &lt;Box style={{ height: 536, flexDirection: 'column', gap: 12 }}&gt;&#13;&#10;        &lt;Box style={{ height: 48, flexDirection: 'row', alignItems: 'center', justifyContent: 'space-between' }}&gt;&#13;&#10;            &lt;Text style={{ fontSize: 20, fontWeight: 'bold', color: '#16233A' }}&gt;四类能源品类，全线分项接入&lt;/Text&gt;&#13;&#10;            &lt;Text style={{ fontSize: 13, color: '#6B7C93' }}&gt;电 · 水 · 冷 · 气 ｜ 源侧到末端逐级计量&lt;/Text&gt;&#13;&#10;        &lt;/Box&gt;&#13;&#10;&#13;&#10;        &lt;Box style={{ height: 246, justifyContent: 'center', alignItems: 'center' }}&gt;&#13;&#10;            &lt;svg width='1152' height='246' viewBox='0 0 1152 250' style={{ width: 1152, height: 246 }}&gt;&#13;&#10;                &lt;rect x='0' y='0' width='104' height='56' rx='6' fill='#0E5AA7' /&gt;&#13;&#10;                &lt;text x='52' y='34' fontSize='15' fontWeight='bold' fill='#FFFFFF' textAnchor='middle'&gt;电&lt;/text&gt;&#13;&#10;                &lt;rect x='116' y='10' width='194' height='36' rx='5' fill='#F4F7FB' /&gt;&#13;&#10;                &lt;text x='213' y='33' fontSize='13' fill='#16233A' textAnchor='middle'&gt;市电总进线&lt;/text&gt;&#13;&#10;                &lt;rect x='320' y='10' width='194' height='36' rx='5' fill='#F4F7FB' /&gt;&#13;&#10;                &lt;text x='417' y='33' fontSize='13' fill='#16233A' textAnchor='middle'&gt;光伏发电&lt;/text&gt;&#13;&#10;                &lt;rect x='524' y='10' width='194' height='36' rx='5' fill='#F4F7FB' /&gt;&#13;&#10;                &lt;text x='621' y='33' fontSize='13' fill='#16233A' textAnchor='middle'&gt;风电接入&lt;/text&gt;&#13;&#10;                &lt;rect x='728' y='10' width='194' height='36' rx='5' fill='#F4F7FB' /&gt;&#13;&#10;                &lt;text x='825' y='33' fontSize='13' fill='#16233A' textAnchor='middle'&gt;储能系统&lt;/text&gt;&#13;&#10;                &lt;rect x='932' y='10' width='194' height='36' rx='5' fill='#F4F7FB' /&gt;&#13;&#10;                &lt;text x='1029' y='33' fontSize='13' fill='#16233A' textAnchor='middle'&gt;充电桩&lt;/text&gt;&#13;&#10;&#13;&#10;                &lt;rect x='0' y='64' width='104' height='56' rx='6' fill='#0FA3A3' /&gt;&#13;&#10;                &lt;text x='52' y='98' fontSize='15' fontWeight='bold' fill='#FFFFFF' textAnchor='middle'&gt;水&lt;/text&gt;&#13;&#10;                &lt;rect x='116' y='74' width='245' height='36' rx='5' fill='#F4F7FB' /&gt;&#13;&#10;                &lt;text x='238' y='97' fontSize='13' fill='#16233A' textAnchor='middle'&gt;自来水总表&lt;/text&gt;&#13;&#10;                &lt;rect x='371' y='74' width='245' height='36' rx='5' fill='#F4F7FB' /&gt;&#13;&#10;                &lt;text x='493' y='97' fontSize='13' fill='#16233A' textAnchor='middle'&gt;直饮水&lt;/text&gt;&#13;&#10;                &lt;rect x='626' y='74' width='245' height='36' rx='5' fill='#F4F7FB' /&gt;&#13;&#10;                &lt;text x='748' y='97' fontSize='13' fill='#16233A' textAnchor='middle'&gt;中水回用&lt;/text&gt;&#13;&#10;                &lt;rect x='881' y='74' width='245' height='36' rx='5' fill='#F4F7FB' /&gt;&#13;&#10;                &lt;text x='1003' y='97' fontSize='13' fill='#16233A' textAnchor='middle'&gt;雨水回收&lt;/text&gt;&#13;&#10;&#13;&#10;                &lt;rect x='0' y='128' width='104' height='56' rx='6' fill='#3D7FBF' /&gt;&#13;&#10;                &lt;text x='52' y='162' fontSize='15' fontWeight='bold' fill='#FFFFFF' textAnchor='middle'&gt;冷&lt;/text&gt;&#13;&#10;                &lt;rect x='116' y='138' width='245' height='36' rx='5' fill='#F4F7FB' /&gt;&#13;&#10;                &lt;text x='238' y='161' fontSize='13' fill='#16233A' textAnchor='middle'&gt;冷冻机组&lt;/text&gt;&#13;&#10;                &lt;rect x='371' y='138' width='245' height='36' rx='5' fill='#F4F7FB' /&gt;&#13;&#10;                &lt;text x='493' y='161' fontSize='13' fill='#16233A' textAnchor='middle'&gt;冷冻泵&lt;/text&gt;&#13;&#10;                &lt;rect x='626' y='138' width='245' height='36' rx='5' fill='#F4F7FB' /&gt;&#13;&#10;                &lt;text x='748' y='161' fontSize='13' fill='#16233A' textAnchor='middle'&gt;冷却塔&lt;/text&gt;&#13;&#10;                &lt;rect x='881' y='138' width='245' height='36' rx='5' fill='#F4F7FB' /&gt;&#13;&#10;                &lt;text x='1003' y='161' fontSize='13' fill='#16233A' textAnchor='middle'&gt;冷却泵&lt;/text&gt;&#13;&#10;&#13;&#10;                &lt;rect x='0' y='192' width='104' height='56' rx='6' fill='#6B7C93' /&gt;&#13;&#10;                &lt;text x='52' y='226' fontSize='15' fontWeight='bold' fill='#FFFFFF' textAnchor='middle'&gt;气&lt;/text&gt;&#13;&#10;                &lt;rect x='116' y='202' width='330' height='36' rx='5' fill='#F4F7FB' /&gt;&#13;&#10;                &lt;text x='281' y='225' fontSize='13' fill='#16233A' textAnchor='middle'&gt;燃气&lt;/text&gt;&#13;&#10;                &lt;rect x='456' y='202' width='330' height='36' rx='5' fill='#F4F7FB' /&gt;&#13;&#10;                &lt;text x='621' y='225' fontSize='13' fill='#16233A' textAnchor='middle'&gt;空压机&lt;/text&gt;&#13;&#10;                &lt;rect x='796' y='202' width='330' height='36' rx='5' fill='#F4F7FB' /&gt;&#13;&#10;                &lt;text x='961' y='225' fontSize='13' fill='#16233A' textAnchor='middle'&gt;车辆燃油&lt;/text&gt;&#13;&#10;            &lt;/svg&gt;&#13;&#10;        &lt;/Box&gt;&#13;&#10;&#13;&#10;        &lt;Box style={{ height: 176, flexDirection: 'row', gap: 16 }}&gt;&#13;&#10;            &lt;Box style={{ width: 373, height: 176, background: '#F4F7FB', borderRadius: 6, padding: 16, flexDirection: 'column', gap: 8 }}&gt;&#13;&#10;                &lt;Text style={{ fontSize: 16, fontWeight: 'bold', color: '#0E5AA7' }}&gt;安全用能 · 与计量共用点位&lt;/Text&gt;&#13;&#10;                &lt;Text style={{ fontSize: 13, color: '#16233A', lineHeight: 1.55 }}&gt;&#13;&#10;                    &lt;span style={{ color: '#6B7C93' }}&gt;监测项&lt;/span&gt; 线缆温度 · 剩余电流 · 过载 · 火灾预警 · 配电室环境&lt;br /&gt;&#13;&#10;                    用电安全隐患与能源浪费往往是同一个点位的两种解释，一次布点同时解决。&#13;&#10;                &lt;/Text&gt;&#13;&#10;            &lt;/Box&gt;&#13;&#10;            &lt;Box style={{ width: 373, height: 176, background: '#F4F7FB', borderRadius: 6, padding: 16, flexDirection: 'column', gap: 8 }}&gt;&#13;&#10;                &lt;Text style={{ fontSize: 16, fontWeight: 'bold', color: '#0E5AA7' }}&gt;设备用能 · 下到单机级&lt;/Text&gt;&#13;&#10;                &lt;Text style={{ fontSize: 13, color: '#16233A', lineHeight: 1.55 }}&gt;&#13;&#10;                    &lt;span style={{ color: '#6B7C93' }}&gt;监测项&lt;/span&gt; 饮水机 · 打印机 · 微波炉 · 冷冻柜等&lt;br /&gt;&#13;&#10;                    办公区真正跑冒滴漏的常常是 7×24 小时待机的小设备，只有单机计量才看得见。&#13;&#10;                &lt;/Text&gt;&#13;&#10;            &lt;/Box&gt;&#13;&#10;            &lt;Box style={{ width: 374, height: 176, background: '#F4F7FB', borderRadius: 6, padding: 16, flexDirection: 'column', gap: 8 }}&gt;&#13;&#10;                &lt;Text style={{ fontSize: 16, fontWeight: 'bold', color: '#0E5AA7' }}&gt;用能分析 · 直接产出整改清单&lt;/Text&gt;&#13;&#10;                &lt;Text style={{ fontSize: 13, color: '#16233A', lineHeight: 1.55 }}&gt;&#13;&#10;                    &lt;span style={{ color: '#6B7C93' }}&gt;输出项&lt;/span&gt; 告警阈值 · 分项报表 · 线损分析 · 能流图&lt;br /&gt;&#13;&#10;                    数据不停留在看板，而是转成「哪个回路、哪台设备、该做什么」的可执行条目。&#13;&#10;                &lt;/Text&gt;&#13;&#10;            &lt;/Box&gt;&#13;&#10;        &lt;/Box&gt;&#13;&#10;&#13;&#10;        &lt;Box style={{ height: 30, background: 'rgba(232,145,43,0.12)', borderRadius: 6, paddingLeft: 16, paddingRight: 16, justifyContent: 'center' }}&gt;&#13;&#10;            &lt;Text style={{ fontSize: 12, fontWeight: 'bold', color: '#8A5209' }}&gt;&#13;&#10;                判断：线损与能流图是发现跑冒滴漏的唯一手段 —— 只看总表，永远找不到浪费点。&#13;&#10;            &lt;/Text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16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9912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MetaE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能源管理：分项计量与能流可视化</a:t>
            </a:r>
            <a:endParaRPr/>
          </a:p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9912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总表只能告诉你「用了多少」，分项计量才能告诉你「浪费在哪」</a:t>
            </a:r>
            <a:endParaRPr/>
          </a:p>
        </p:txBody>
      </p:sp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10848975" y="581025"/>
            <a:ext cx="7334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ENERGY</a:t>
            </a:r>
            <a:endParaRPr/>
          </a:p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609600" y="1257300"/>
            <a:ext cx="2476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四类能源品类，全线分项接入</a:t>
            </a:r>
            <a:endParaRPr/>
          </a:p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9458325" y="1295400"/>
            <a:ext cx="21240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电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水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冷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气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源侧到末端逐级计量</a:t>
            </a:r>
            <a:endParaRPr/>
          </a:p>
        </p:txBody>
      </p:sp>
      <p:pic>
        <p:nvPicPr>
          <p:cNvPr id="17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714500"/>
            <a:ext cx="10972800" cy="2343150"/>
          </a:xfrm>
          <a:prstGeom prst="rect">
            <a:avLst/>
          </a:prstGeom>
          <a:ln/>
        </p:spPr>
      </p:pic>
      <p:sp>
        <p:nvSpPr>
          <p:cNvPr id="174" name=""/>
          <p:cNvSpPr/>
          <p:nvPr/>
        </p:nvSpPr>
        <p:spPr>
          <a:xfrm rot="0" flipH="0" flipV="0">
            <a:off x="609600" y="4171950"/>
            <a:ext cx="3552825" cy="1676400"/>
          </a:xfrm>
          <a:prstGeom prst="roundRect">
            <a:avLst>
              <a:gd name="adj" fmla="val 3409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762000" y="4324350"/>
            <a:ext cx="32480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安全用能</a:t>
            </a:r>
            <a:r>
              <a:rPr lang="en-US" sz="1200" b="1">
                <a:solidFill>
                  <a:srgbClr val="0E5AA7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与计量共用点位</a:t>
            </a:r>
            <a:endParaRPr/>
          </a:p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762000" y="4591050"/>
            <a:ext cx="3248025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监测项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线缆温度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剩余电流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过载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火灾预警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配电室环境</a:t>
            </a:r>
            <a:endParaRPr/>
          </a:p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用电安全隐患与能源浪费往往是同一个点位的两种解释，一次布点同时解决。</a:t>
            </a:r>
            <a:endParaRPr/>
          </a:p>
        </p:txBody>
      </p:sp>
      <p:sp>
        <p:nvSpPr>
          <p:cNvPr id="177" name=""/>
          <p:cNvSpPr/>
          <p:nvPr/>
        </p:nvSpPr>
        <p:spPr>
          <a:xfrm rot="0" flipH="0" flipV="0">
            <a:off x="4314825" y="4171950"/>
            <a:ext cx="3552825" cy="1676400"/>
          </a:xfrm>
          <a:prstGeom prst="roundRect">
            <a:avLst>
              <a:gd name="adj" fmla="val 3409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4467225" y="4324350"/>
            <a:ext cx="32480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设备用能</a:t>
            </a:r>
            <a:r>
              <a:rPr lang="en-US" sz="1200" b="1">
                <a:solidFill>
                  <a:srgbClr val="0E5AA7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下到单机级</a:t>
            </a:r>
            <a:endParaRPr/>
          </a:p>
        </p:txBody>
      </p:sp>
      <p:sp>
        <p:nvSpPr>
          <p:cNvPr id="179" name="" descr="{&quot;isTemplate&quot;:true,&quot;type&quot;:&quot;text&quot;}"/>
          <p:cNvSpPr txBox="1"/>
          <p:nvPr/>
        </p:nvSpPr>
        <p:spPr>
          <a:xfrm rot="0" flipH="0" flipV="0">
            <a:off x="4467225" y="4591050"/>
            <a:ext cx="3248025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监测项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饮水机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打印机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微波炉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冷冻柜等</a:t>
            </a:r>
            <a:endParaRPr/>
          </a:p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办公区真正跑冒滴漏的常常是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7×24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小时待机的小设备，只有单机计量才看得见。</a:t>
            </a:r>
            <a:endParaRPr/>
          </a:p>
        </p:txBody>
      </p:sp>
      <p:sp>
        <p:nvSpPr>
          <p:cNvPr id="180" name=""/>
          <p:cNvSpPr/>
          <p:nvPr/>
        </p:nvSpPr>
        <p:spPr>
          <a:xfrm rot="0" flipH="0" flipV="0">
            <a:off x="8020050" y="4171950"/>
            <a:ext cx="3562350" cy="1676400"/>
          </a:xfrm>
          <a:prstGeom prst="roundRect">
            <a:avLst>
              <a:gd name="adj" fmla="val 3409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8172450" y="4324350"/>
            <a:ext cx="3257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用能分析</a:t>
            </a:r>
            <a:r>
              <a:rPr lang="en-US" sz="1200" b="1">
                <a:solidFill>
                  <a:srgbClr val="0E5AA7"/>
                </a:solidFill>
                <a:latin typeface="Microsoft YaHei"/>
                <a:ea typeface="Microsoft YaHei"/>
              </a:rPr>
              <a:t> · </a:t>
            </a: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直接产出整改清单</a:t>
            </a:r>
            <a:endParaRPr/>
          </a:p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8172450" y="4591050"/>
            <a:ext cx="3257550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输出项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告警阈值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分项报表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线损分析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能流图</a:t>
            </a:r>
            <a:endParaRPr/>
          </a:p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数据不停留在看板，而是转成「哪个回路、哪台设备、该做什么」的可执行条目。</a:t>
            </a:r>
            <a:endParaRPr/>
          </a:p>
        </p:txBody>
      </p:sp>
      <p:sp>
        <p:nvSpPr>
          <p:cNvPr id="183" name=""/>
          <p:cNvSpPr/>
          <p:nvPr/>
        </p:nvSpPr>
        <p:spPr>
          <a:xfrm rot="0" flipH="0" flipV="0">
            <a:off x="609600" y="5962650"/>
            <a:ext cx="10972800" cy="285750"/>
          </a:xfrm>
          <a:prstGeom prst="roundRect">
            <a:avLst>
              <a:gd name="adj" fmla="val 20000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762000" y="6038850"/>
            <a:ext cx="106680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8A5209"/>
                </a:solidFill>
                <a:latin typeface="Microsoft YaHei"/>
                <a:ea typeface="Microsoft YaHei"/>
              </a:rPr>
              <a:t>判断：线损与能流图是发现跑冒滴漏的唯一手段</a:t>
            </a:r>
            <a:r>
              <a:rPr lang="en-US" sz="900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00" b="1">
                <a:solidFill>
                  <a:srgbClr val="8A5209"/>
                </a:solidFill>
                <a:latin typeface="Microsoft YaHei"/>
                <a:ea typeface="Microsoft YaHei"/>
              </a:rPr>
              <a:t>只看总表，永远找不到浪费点。</a:t>
            </a:r>
            <a:endParaRPr/>
          </a:p>
        </p:txBody>
      </p:sp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16 / 33</a:t>
            </a:r>
            <a:endParaRPr/>
          </a:p>
        </p:txBody>
      </p:sp>
    </p:spTree>
  </p:cSld>
</p:sld>
</file>

<file path=ppt/slides/slide17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87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MetaE 安全管理：消防物联与用电安全&lt;/Text&gt;&#13;&#10;            &lt;Text style={{ fontSize: 15, color: '#6B7C93' }}&gt;安全的关键不是「有没有系统」，而是隐患从发生到被发现需要多久&lt;/Text&gt;&#13;&#10;        &lt;/Box&gt;&#13;&#10;        &lt;Text style={{ fontSize: 15, color: '#93A3B8', letterSpacing: 3 }}&gt;SAFETY&lt;/Text&gt;&#13;&#10;    &lt;/Box&gt;&#13;&#10;&#13;&#10;    &lt;Box style={{ height: 536, flexDirection: 'row', gap: 26 }}&gt;&#13;&#10;        &lt;Box style={{ width: 712, flexDirection: 'column', gap: 10 }}&gt;&#13;&#10;            &lt;Box style={{ height: 46, flexDirection: 'column', gap: 4 }}&gt;&#13;&#10;                &lt;Text style={{ fontSize: 20, fontWeight: 'bold', color: '#16233A' }}&gt;物联告警网络：四段闭环&lt;/Text&gt;&#13;&#10;                &lt;Text style={{ fontSize: 14, color: '#6B7C93' }}&gt;感知 → 监测 → 判定 → 闭环，缺任何一段告警都会烂在系统里&lt;/Text&gt;&#13;&#10;            &lt;/Box&gt;&#13;&#10;            &lt;Box style={{ height: 480, justifyContent: 'center', alignItems: 'center' }}&gt;&#13;&#10;                &lt;svg width='712' height='480' viewBox='0 0 712 480' style={{ width: 712, height: 480 }}&gt;&#13;&#10;                    &lt;rect x='0' y='0' width='712' height='108' rx='8' fill='#F4F7FB' /&gt;&#13;&#10;                    &lt;rect x='0' y='0' width='6' height='108' rx='3' fill='#0E5AA7' /&gt;&#13;&#10;                    &lt;text x='26' y='36' fontSize='16' fontWeight='bold' fill='#0E5AA7'&gt;① 感知层 · 全域物联覆盖&lt;/text&gt;&#13;&#10;                    &lt;text x='26' y='62' fontSize='12' fill='#16233A'&gt;消防栓 · 灭火器 · 烟感温感 · 可燃气体探测&lt;/text&gt;&#13;&#10;                    &lt;text x='26' y='84' fontSize='11' fill='#6B7C93'&gt;隐患暴露不再依赖巡检周期，任何一点异常即时上报&lt;/text&gt;&#13;&#10;&#13;&#10;                    &lt;path d='M356 108 L356 124' stroke='#0E5AA7' strokeWidth='2' /&gt;&#13;&#10;                    &lt;path d='M349 118 L356 130 L363 118 Z' fill='#0E5AA7' /&gt;&#13;&#10;&#13;&#10;                    &lt;rect x='0' y='132' width='712' height='108' rx='8' fill='rgba(15,163,163,0.10)' /&gt;&#13;&#10;                    &lt;rect x='0' y='132' width='6' height='108' rx='3' fill='#0A7A7A' /&gt;&#13;&#10;                    &lt;text x='26' y='168' fontSize='16' fontWeight='bold' fill='#0A7A7A'&gt;② 状态监测 · 设备不是「装了就算」&lt;/text&gt;&#13;&#10;                    &lt;text x='26' y='194' fontSize='12' fill='#16233A'&gt;灭火器温度 · 压力 · 电量 · 通信在线状态&lt;/text&gt;&#13;&#10;                    &lt;text x='26' y='216' fontSize='11' fill='#6B7C93'&gt;失效、过期、被挪用三类情况自动暴露，不用等人去数&lt;/text&gt;&#13;&#10;&#13;&#10;                    &lt;path d='M356 240 L356 256' stroke='#0E5AA7' strokeWidth='2' /&gt;&#13;&#10;                    &lt;path d='M349 250 L356 262 L363 250 Z' fill='#0E5AA7' /&gt;&#13;&#10;&#13;&#10;                    &lt;rect x='0' y='264' width='712' height='108' rx='8' fill='#F4F7FB' /&gt;&#13;&#10;                    &lt;rect x='0' y='264' width='6' height='108' rx='3' fill='#0E5AA7' /&gt;&#13;&#10;                    &lt;text x='26' y='300' fontSize='16' fontWeight='bold' fill='#0E5AA7'&gt;③ 平台判定 · 对接存量系统&lt;/text&gt;&#13;&#10;                    &lt;text x='26' y='326' fontSize='12' fill='#16233A'&gt;告警阈值 · 分级规则 · 对接既有消防主机与三方平台&lt;/text&gt;&#13;&#10;                    &lt;text x='26' y='348' fontSize='11' fill='#6B7C93'&gt;不推翻客户已有的消防与安防投资，只做增量接入&lt;/text&gt;&#13;&#10;&#13;&#10;                    &lt;path d='M356 372 L356 388' stroke='#E8912B' strokeWidth='2' /&gt;&#13;&#10;                    &lt;path d='M349 382 L356 394 L363 382 Z' fill='#E8912B' /&gt;&#13;&#10;&#13;&#10;                    &lt;rect x='0' y='396' width='712' height='84' rx='8' fill='rgba(232,145,43,0.10)' /&gt;&#13;&#10;                    &lt;rect x='0' y='396' width='6' height='84' rx='3' fill='#E8912B' /&gt;&#13;&#10;                    &lt;text x='26' y='430' fontSize='16' fontWeight='bold' fill='#8A5209'&gt;④ 运维闭环 · 告警必须有归属&lt;/text&gt;&#13;&#10;                    &lt;text x='26' y='456' fontSize='12' fill='#16233A'&gt;工单派发 · 处理留痕 · 台账归档 —— 每条告警有责任人、有时间戳、有结果&lt;/text&gt;&#13;&#10;                &lt;/svg&gt;&#13;&#10;            &lt;/Box&gt;&#13;&#10;        &lt;/Box&gt;&#13;&#10;&#13;&#10;        &lt;Box style={{ width: 414, height: 536, flexDirection: 'column', justifyContent: 'space-between' }}&gt;&#13;&#10;            &lt;Box style={{ height: 46, flexDirection: 'column', gap: 4 }}&gt;&#13;&#10;                &lt;Text style={{ fontSize: 20, fontWeight: 'bold', color: '#16233A' }}&gt;对运营意味着什么&lt;/Text&gt;&#13;&#10;                &lt;Text style={{ fontSize: 14, color: '#6B7C93' }}&gt;从「抽查合格」到「持续合规」&lt;/Text&gt;&#13;&#10;            &lt;/Box&gt;&#13;&#10;&#13;&#10;            &lt;Box style={{ height: 354, flexDirection: 'column', gap: 9 }}&gt;&#13;&#10;                &lt;Box style={{ height: 112, background: '#F4F7FB', borderRadius: 6, padding: 14, flexDirection: 'column', gap: 6 }}&gt;&#13;&#10;                    &lt;Text style={{ fontSize: 15, fontWeight: 'bold', color: '#0E5AA7' }}&gt;从月检到在线&lt;/Text&gt;&#13;&#10;                    &lt;Text style={{ fontSize: 13, color: '#16233A', lineHeight: 1.5 }}&gt;&#13;&#10;                        灭火器与消防设施的状态巡检周期由月降到分钟级，隐患暴露时间缩短两个数量级。&#13;&#10;                    &lt;/Text&gt;&#13;&#10;                &lt;/Box&gt;&#13;&#10;                &lt;Box style={{ height: 112, background: '#F4F7FB', borderRadius: 6, padding: 14, flexDirection: 'column', gap: 6 }}&gt;&#13;&#10;                    &lt;Text style={{ fontSize: 15, fontWeight: 'bold', color: '#0E5AA7' }}&gt;告警不再孤立&lt;/Text&gt;&#13;&#10;                    &lt;Text style={{ fontSize: 13, color: '#16233A', lineHeight: 1.5 }}&gt;&#13;&#10;                        消防、用电、环境三类告警进同一平台，可联合判断是设备故障还是违规作业。&#13;&#10;                    &lt;/Text&gt;&#13;&#10;                &lt;/Box&gt;&#13;&#10;                &lt;Box style={{ height: 112, background: '#F4F7FB', borderRadius: 6, padding: 14, flexDirection: 'column', gap: 6 }}&gt;&#13;&#10;                    &lt;Text style={{ fontSize: 15, fontWeight: 'bold', color: '#0E5AA7' }}&gt;存量系统利旧&lt;/Text&gt;&#13;&#10;                    &lt;Text style={{ fontSize: 13, color: '#16233A', lineHeight: 1.5 }}&gt;&#13;&#10;                        对接既有消防主机、安防与 BA 平台，改造范围可控，现场扰动小、工期可预期。&#13;&#10;                    &lt;/Text&gt;&#13;&#10;                &lt;/Box&gt;&#13;&#10;            &lt;/Box&gt;&#13;&#10;&#13;&#10;            &lt;Box style={{ height: 104, background: 'rgba(232,145,43,0.12)', borderRadius: 6, padding: 16, justifyContent: 'center' }}&gt;&#13;&#10;                &lt;Text style={{ fontSize: 13, fontWeight: 'bold', color: '#8A5209', lineHeight: 1.55 }}&gt;&#13;&#10;                    判断：消防物联的价值在于把安全从周期性的抽样检查，变成全天候的连续证据链 —— 这是集团总部审计唯一认可的形态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17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6673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MetaE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安全管理：消防物联与用电安全</a:t>
            </a:r>
            <a:endParaRPr/>
          </a:p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667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安全的关键不是「有没有系统」，而是隐患从发生到被发现需要多久</a:t>
            </a:r>
            <a:endParaRPr/>
          </a:p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10896600" y="581025"/>
            <a:ext cx="685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SAFETY</a:t>
            </a:r>
            <a:endParaRPr/>
          </a:p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7818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物联告警网络：四段闭环</a:t>
            </a:r>
            <a:endParaRPr/>
          </a:p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781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感知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监测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判定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闭环，缺任何一段告警都会烂在系统里</a:t>
            </a:r>
            <a:endParaRPr/>
          </a:p>
        </p:txBody>
      </p:sp>
      <p:pic>
        <p:nvPicPr>
          <p:cNvPr id="19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676400"/>
            <a:ext cx="6781800" cy="4572000"/>
          </a:xfrm>
          <a:prstGeom prst="rect">
            <a:avLst/>
          </a:prstGeom>
          <a:ln/>
        </p:spPr>
      </p:pic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7639050" y="1143000"/>
            <a:ext cx="39433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对运营意味着什么</a:t>
            </a:r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7639050" y="1409700"/>
            <a:ext cx="39433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从「抽查合格」到「持续合规」</a:t>
            </a:r>
            <a:endParaRPr/>
          </a:p>
        </p:txBody>
      </p:sp>
      <p:sp>
        <p:nvSpPr>
          <p:cNvPr id="197" name=""/>
          <p:cNvSpPr/>
          <p:nvPr/>
        </p:nvSpPr>
        <p:spPr>
          <a:xfrm rot="0" flipH="0" flipV="0">
            <a:off x="7639050" y="1733550"/>
            <a:ext cx="3943350" cy="1066800"/>
          </a:xfrm>
          <a:prstGeom prst="roundRect">
            <a:avLst>
              <a:gd name="adj" fmla="val 5357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7772400" y="1866900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从月检到在线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7772400" y="2095500"/>
            <a:ext cx="3676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灭火器与消防设施的状态巡检周期由月降到分钟级，隐患暴露时间缩短两个数量级。</a:t>
            </a:r>
            <a:endParaRPr/>
          </a:p>
        </p:txBody>
      </p:sp>
      <p:sp>
        <p:nvSpPr>
          <p:cNvPr id="200" name=""/>
          <p:cNvSpPr/>
          <p:nvPr/>
        </p:nvSpPr>
        <p:spPr>
          <a:xfrm rot="0" flipH="0" flipV="0">
            <a:off x="7639050" y="2886075"/>
            <a:ext cx="3943350" cy="1066800"/>
          </a:xfrm>
          <a:prstGeom prst="roundRect">
            <a:avLst>
              <a:gd name="adj" fmla="val 5357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7772400" y="3019425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告警不再孤立</a:t>
            </a:r>
            <a:endParaRPr/>
          </a:p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7772400" y="3248025"/>
            <a:ext cx="3676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消防、用电、环境三类告警进同一平台，可联合判断是设备故障还是违规作业。</a:t>
            </a:r>
            <a:endParaRPr/>
          </a:p>
        </p:txBody>
      </p:sp>
      <p:sp>
        <p:nvSpPr>
          <p:cNvPr id="203" name=""/>
          <p:cNvSpPr/>
          <p:nvPr/>
        </p:nvSpPr>
        <p:spPr>
          <a:xfrm rot="0" flipH="0" flipV="0">
            <a:off x="7639050" y="4038600"/>
            <a:ext cx="3943350" cy="1066800"/>
          </a:xfrm>
          <a:prstGeom prst="roundRect">
            <a:avLst>
              <a:gd name="adj" fmla="val 5357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7772400" y="4171950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存量系统利旧</a:t>
            </a:r>
            <a:endParaRPr/>
          </a:p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7772400" y="4400550"/>
            <a:ext cx="3676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对接既有消防主机、安防与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BA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平台，改造范围可控，现场扰动小、工期可预期。</a:t>
            </a:r>
            <a:endParaRPr/>
          </a:p>
        </p:txBody>
      </p:sp>
      <p:sp>
        <p:nvSpPr>
          <p:cNvPr id="206" name=""/>
          <p:cNvSpPr/>
          <p:nvPr/>
        </p:nvSpPr>
        <p:spPr>
          <a:xfrm rot="0" flipH="0" flipV="0">
            <a:off x="7639050" y="5257800"/>
            <a:ext cx="3943350" cy="990600"/>
          </a:xfrm>
          <a:prstGeom prst="roundRect">
            <a:avLst>
              <a:gd name="adj" fmla="val 5769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7791450" y="5524500"/>
            <a:ext cx="36385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判断：消防物联的价值在于把安全从周期性的抽样检查，变成全天候的连续证据链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这是集团总部审计唯一认可的形态。</a:t>
            </a:r>
            <a:endParaRPr/>
          </a:p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17 / 33</a:t>
            </a:r>
            <a:endParaRPr/>
          </a:p>
        </p:txBody>
      </p:sp>
    </p:spTree>
  </p:cSld>
</p:sld>
</file>

<file path=ppt/slides/slide18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210" name="" descr="&lt;Slide style={{&#10;    width: 1280, height: 720, background: '#FFFFFF',&#10;    fontFamily: '&quot;Microsoft YaHei&quot;, &quot;PingFang SC&quot;, sans-serif',&#10;    paddingTop: 20, paddingBottom: 20, paddingLeft: 64, paddingRight: 64,&#10;    flexDirection: 'column',&#10;}}&gt;&#10;    &lt;Box style={{ height: 100, flexDirection: 'row', alignItems: 'center', justifyContent: 'space-between' }}&gt;&#10;        &lt;Box style={{ flexDirection: 'column', gap: 4 }}&gt;&#10;            &lt;Text style={{ fontSize: 34, fontWeight: 'bold', color: '#16233A' }}&gt;厕卫管理：从厕位状态到保洁调度&lt;/Text&gt;&#10;            &lt;Text style={{ fontSize: 15, color: '#6B7C93' }}&gt;已落地无锡 · 上海 · 北京三地园区 —— 使用频率最高、也最容易产生投诉的场景&lt;/Text&gt;&#10;        &lt;/Box&gt;&#10;        &lt;Text style={{ fontSize: 15, color: '#93A3B8', letterSpacing: 3 }}&gt;HYGIENE&lt;/Text&gt;&#10;    &lt;/Box&gt;&#10;&#10;    &lt;Box style={{ height: 536, flexDirection: 'row', gap: 26 }}&gt;&#10;        &lt;Box style={{ width: 340, height: 536, flexDirection: 'column', justifyContent: 'space-between' }}&gt;&#10;            &lt;Box style={{ flexDirection: 'column', gap: 10 }}&gt;&#10;                &lt;Text style={{ fontSize: 12, color: '#93A3B8', letterSpacing: 2 }}&gt;已部署模块 · B5&lt;/Text&gt;&#10;                &lt;Text style={{ fontSize: 36, fontWeight: 'bold', color: '#16233A', lineHeight: 1.3 }}&gt;厕卫管理&lt;/Text&gt;&#10;                &lt;Box style={{ width: 64, height: 4, background: '#0FA3A3', borderRadius: 2 }} /&gt;&#10;                &lt;Text style={{ fontSize: 14, color: '#6B7C93', lineHeight: 1.7 }}&gt;&#10;                    厕位、人流、耗材、保洁这四件事原本全靠人工巡查。三地园区上线后，状态在线、动作自动触发，保洁从「定时巡楼」转为「按需响应」。&#10;                &lt;/Text&gt;&#10;            &lt;/Box&gt;&#10;&#10;            &lt;Box style={{ height: 150, background: 'rgba(232,145,43,0.12)', borderRadius: 6, padding: 16, justifyContent: 'center' }}&gt;&#10;                &lt;Text style={{ fontSize: 13, fontWeight: 'bold', color: '#8A5209', lineHeight: 1.6 }}&gt;&#10;                    判断：厕所是所有楼宇里使用频率最高、投诉最集中的设施。把它做好的性价比远超它在功能清单上的权重 —— 也是行政负责人最快能拿到正反馈的模块。&#10;                &lt;/Text&gt;&#10;            &lt;/Box&gt;&#10;        &lt;/Box&gt;&#10;&#10;        &lt;Box style={{ width: 786, height: 536, justifyContent: 'center', alignItems: 'center' }}&gt;&#10;            &lt;svg width='786' height='536' viewBox='0 0 786 536' style={{ width: 786, height: 536 }}&gt;&#10;                &lt;rect x='0' y='0' width='786' height='168' rx='8' fill='#F4F7FB' /&gt;&#10;                &lt;rect x='0' y='0' width='6' height='168' rx='3' fill='#0E5AA7' /&gt;&#10;                &lt;text x='26' y='30' fontSize='16' fontWeight='bold' fill='#0E5AA7'&gt;① 感知层 · 状态替代巡查&lt;/text&gt;&#10;                &lt;text x='760' y='30' fontSize='12' fill='#6B7C93' textAnchor='end'&gt;厕位 · 人流 · 耗材&lt;/text&gt;&#10;&#10;                &lt;rect x='26' y='46' width='235' height='106' rx='6' fill='#FFFFFF' /&gt;&#10;                &lt;rect x='26' y='46' width='4' height='106' rx='2' fill='#0E5AA7' /&gt;&#10;                &lt;text x='44' y='76' fontSize='14' fontWeight='bold' fill='#0E5AA7'&gt;厕位占用监测&lt;/text&gt;&#10;                &lt;text x='44' y='102' fontSize='12' fill='#16233A'&gt;厕位实时状态在线&lt;/text&gt;&#10;                &lt;text x='44' y='126' fontSize='11' fill='#6B7C93'&gt;空位直接可见，不必逐个推门&lt;/text&gt;&#10;&#10;                &lt;rect x='275' y='46' width='235' height='106' rx='6' fill='#FFFFFF' /&gt;&#10;                &lt;rect x='275' y='46' width='4' height='106' rx='2' fill='#0E5AA7' /&gt;&#10;                &lt;text x='293' y='76' fontSize='14' fontWeight='bold' fill='#0E5AA7'&gt;人流量与使用频次&lt;/text&gt;&#10;                &lt;text x='293' y='102' fontSize='12' fill='#16233A'&gt;分时段使用强度统计&lt;/text&gt;&#10;                &lt;text x='293' y='126' fontSize='11' fill='#6B7C93'&gt;支撑保洁排班与设施配置&lt;/text&gt;&#10;&#10;                &lt;rect x='524' y='46' width='235' height='106' rx='6' fill='#FFFFFF' /&gt;&#10;                &lt;rect x='524' y='46' width='4' height='106' rx='2' fill='#0E5AA7' /&gt;&#10;                &lt;text x='542' y='76' fontSize='14' fontWeight='bold' fill='#0E5AA7'&gt;厕纸与耗材余量&lt;/text&gt;&#10;                &lt;text x='542' y='102' fontSize='12' fill='#16233A'&gt;余量低于阈值即预警&lt;/text&gt;&#10;                &lt;text x='542' y='126' fontSize='11' fill='#6B7C93'&gt;补充由系统触发，不靠人工巡楼&lt;/text&gt;&#10;&#10;                &lt;rect x='0' y='184' width='786' height='168' rx='8' fill='rgba(15,163,163,0.10)' /&gt;&#10;                &lt;rect x='0' y='184' width='6' height='168' rx='3' fill='#0A7A7A' /&gt;&#10;                &lt;text x='26' y='214' fontSize='16' fontWeight='bold' fill='#0A7A7A'&gt;② 服务层 · 现场引导与安全兜底&lt;/text&gt;&#10;                &lt;text x='760' y='214' fontSize='12' fill='#6B7C93' textAnchor='end'&gt;引导 · 调度 · 报警&lt;/text&gt;&#10;&#10;                &lt;rect x='26' y='230' width='235' height='106' rx='6' fill='#FFFFFF' /&gt;&#10;                &lt;rect x='26' y='230' width='4' height='106' rx='2' fill='#0FA3A3' /&gt;&#10;                &lt;text x='44' y='260' fontSize='14' fontWeight='bold' fill='#0A7A7A'&gt;信息显示屏&lt;/text&gt;&#10;                &lt;text x='44' y='286' fontSize='12' fill='#16233A'&gt;入口屏显示空位分布&lt;/text&gt;&#10;                &lt;text x='44' y='310' fontSize='11' fill='#6B7C93'&gt;引导至就近空闲厕位&lt;/text&gt;&#10;&#10;                &lt;rect x='275' y='230' width='235' height='106' rx='6' fill='#FFFFFF' /&gt;&#10;                &lt;rect x='275' y='230' width='4' height='106' rx='2' fill='#0FA3A3' /&gt;&#10;                &lt;text x='293' y='260' fontSize='14' fontWeight='bold' fill='#0A7A7A'&gt;智能手环&lt;/text&gt;&#10;                &lt;text x='293' y='286' fontSize='12' fill='#16233A'&gt;保洁人员定位与状态&lt;/text&gt;&#10;                &lt;text x='293' y='310' fontSize='11' fill='#6B7C93'&gt;就近派单，缩短响应时间&lt;/text&gt;&#10;&#10;                &lt;rect x='524' y='230' width='235' height='106' rx='6' fill='#FFFFFF' /&gt;&#10;                &lt;rect x='524' y='230' width='4' height='106' rx='2' fill='#0FA3A3' /&gt;&#10;                &lt;text x='542' y='260' fontSize='14' fontWeight='bold' fill='#0A7A7A'&gt;紧急告警&lt;/text&gt;&#10;                &lt;text x='542' y='286' fontSize='12' fill='#16233A'&gt;跌倒与超时滞留识别&lt;/text&gt;&#10;                &lt;text x='542' y='310' fontSize='11' fill='#6B7C93'&gt;异常即时推送至值班人员&lt;/text&gt;&#10;&#10;                &lt;rect x='0' y='368' width='786' height='168' rx='8' fill='#F4F7FB' /&gt;&#10;                &lt;rect x='0' y='368' width='6' height='168' rx='3' fill='#3D7FBF' /&gt;&#10;                &lt;text x='26' y='398' fontSize='16' fontWeight='bold' fill='#2A5F96'&gt;③ 运营层 · 按需排班与数据沉淀&lt;/text&gt;&#10;                &lt;text x='760' y='398' fontSize='12' fill='#6B7C93' textAnchor='end'&gt;排班 · 补货 · 报表&lt;/text&gt;&#10;&#10;                &lt;rect x='26' y='414' width='235' height='106' rx='6' fill='#FFFFFF' /&gt;&#10;                &lt;rect x='26' y='414' width='4' height='106' rx='2' fill='#3D7FBF' /&gt;&#10;                &lt;text x='44' y='444' fontSize='14' fontWeight='bold' fill='#2A5F96'&gt;灵活保洁&lt;/text&gt;&#10;                &lt;text x='44' y='470' fontSize='12' fill='#16233A'&gt;按实际使用动态排班&lt;/text&gt;&#10;                &lt;text x='44' y='494' fontSize='11' fill='#6B7C93'&gt;不必按固定频次空跑巡检&lt;/text&gt;&#10;&#10;                &lt;rect x='275' y='414' width='235' height='106' rx='6' fill='#FFFFFF' /&gt;&#10;                &lt;rect x='275' y='414' width='4' height='106' rx='2' fill='#3D7FBF' /&gt;&#10;                &lt;text x='293' y='444' fontSize='14' fontWeight='bold' fill='#2A5F96'&gt;耗材补充联动&lt;/text&gt;&#10;                &lt;text x='293' y='470' fontSize='12' fill='#16233A'&gt;余量触发补货动作&lt;/text&gt;&#10;                &lt;text x='293' y='494' fontSize='11' fill='#6B7C93'&gt;避免出现无纸可用的时段&lt;/text&gt;&#10;&#10;                &lt;rect x='524' y='414' width='235' height='106' rx='6' fill='#FFFFFF' /&gt;&#10;                &lt;rect x='524' y='414' width='4' height='106' rx='2' fill='#3D7FBF' /&gt;&#10;                &lt;text x='542' y='444' fontSize='14' fontWeight='bold' fill='#2A5F96'&gt;使用数据统计&lt;/text&gt;&#10;                &lt;text x='542' y='470' fontSize='12' fill='#16233A'&gt;按楼栋与时段出报表&lt;/text&gt;&#10;                &lt;text x='542' y='494' fontSize='11' fill='#6B7C93'&gt;为厕位数量与布局提供依据&lt;/text&gt;&#10;            &lt;/svg&gt;&#10;        &lt;/Box&gt;&#10;    &lt;/Box&gt;&#10;&#10;    &lt;Box style={{ height: 44, flexDirection: 'row', alignItems: 'center', justifyContent: 'space-between' }}&gt;&#10;        &lt;Text style={{ fontSize: 13, color: '#93A3B8' }}&gt;威思客 VIRSICAL ｜ ESG 与空间能碳环境管理框架&lt;/Text&gt;&#10;        &lt;Text style={{ fontSize: 13, color: '#93A3B8' }}&gt;18 / 33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0673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厕卫管理：从厕位状态到保洁调度</a:t>
            </a:r>
            <a:endParaRPr/>
          </a:p>
        </p:txBody>
      </p:sp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067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已落地无锡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上海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北京三地园区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使用频率最高、也最容易产生投诉的场景</a:t>
            </a:r>
            <a:endParaRPr/>
          </a:p>
        </p:txBody>
      </p:sp>
      <p:sp>
        <p:nvSpPr>
          <p:cNvPr id="214" name="" descr="{&quot;isTemplate&quot;:true,&quot;type&quot;:&quot;text&quot;}"/>
          <p:cNvSpPr txBox="1"/>
          <p:nvPr/>
        </p:nvSpPr>
        <p:spPr>
          <a:xfrm rot="0" flipH="0" flipV="0">
            <a:off x="10763250" y="581025"/>
            <a:ext cx="8191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HYGIENE</a:t>
            </a:r>
            <a:endParaRPr/>
          </a:p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32385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93A3B8"/>
                </a:solidFill>
                <a:latin typeface="Microsoft YaHei"/>
                <a:ea typeface="Microsoft YaHei"/>
              </a:rPr>
              <a:t>已部署模块</a:t>
            </a:r>
            <a:r>
              <a:rPr lang="en-US" sz="900" spc="150">
                <a:solidFill>
                  <a:srgbClr val="93A3B8"/>
                </a:solidFill>
                <a:latin typeface="Microsoft YaHei"/>
                <a:ea typeface="Microsoft YaHei"/>
              </a:rPr>
              <a:t> · B5</a:t>
            </a:r>
            <a:endParaRPr/>
          </a:p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609600" y="1381125"/>
            <a:ext cx="3238500" cy="5429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700" b="1">
                <a:solidFill>
                  <a:srgbClr val="16233A"/>
                </a:solidFill>
                <a:latin typeface="Microsoft YaHei"/>
                <a:ea typeface="Microsoft YaHei"/>
              </a:rPr>
              <a:t>厕卫管理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609600" y="2019300"/>
            <a:ext cx="609600" cy="38100"/>
          </a:xfrm>
          <a:prstGeom prst="roundRect">
            <a:avLst>
              <a:gd name="adj" fmla="val 50000"/>
            </a:avLst>
          </a:prstGeom>
          <a:solidFill>
            <a:srgbClr val="0FA3A3"/>
          </a:solidFill>
          <a:ln/>
        </p:spPr>
        <p:txBody>
          <a:bodyPr/>
          <a:p/>
        </p:txBody>
      </p:sp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609600" y="2152650"/>
            <a:ext cx="3238500" cy="8191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厕位、人流、耗材、保洁这四件事原本全靠人工巡查。三地园区上线后，状态在线、动作自动触发，保洁从「定时巡楼」转为「按需响应」。</a:t>
            </a:r>
            <a:endParaRPr/>
          </a:p>
        </p:txBody>
      </p:sp>
      <p:sp>
        <p:nvSpPr>
          <p:cNvPr id="219" name=""/>
          <p:cNvSpPr/>
          <p:nvPr/>
        </p:nvSpPr>
        <p:spPr>
          <a:xfrm rot="0" flipH="0" flipV="0">
            <a:off x="609600" y="4819650"/>
            <a:ext cx="3238500" cy="1428750"/>
          </a:xfrm>
          <a:prstGeom prst="roundRect">
            <a:avLst>
              <a:gd name="adj" fmla="val 4000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762000" y="5181600"/>
            <a:ext cx="2933700" cy="714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判断：厕所是所有楼宇里使用频率最高、投诉最集中的设施。把它做好的性价比远超它在功能清单上的权重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也是行政负责人最快能拿到正反馈的模块。</a:t>
            </a:r>
            <a:endParaRPr/>
          </a:p>
        </p:txBody>
      </p:sp>
      <p:pic>
        <p:nvPicPr>
          <p:cNvPr id="22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095750" y="1143000"/>
            <a:ext cx="7486650" cy="5105400"/>
          </a:xfrm>
          <a:prstGeom prst="rect">
            <a:avLst/>
          </a:prstGeom>
          <a:ln/>
        </p:spPr>
      </p:pic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18 / 33</a:t>
            </a:r>
            <a:endParaRPr/>
          </a:p>
        </p:txBody>
      </p:sp>
    </p:spTree>
  </p:cSld>
</p:sld>
</file>

<file path=ppt/slides/slide19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224" name="" descr="&lt;Slide style={{&#10;    width: 1280, height: 720, background: '#FFFFFF',&#10;    fontFamily: '&quot;Microsoft YaHei&quot;, &quot;PingFang SC&quot;, sans-serif',&#10;    paddingTop: 20, paddingBottom: 20, paddingLeft: 64, paddingRight: 64,&#10;    flexDirection: 'column',&#10;}}&gt;&#10;    &lt;Box style={{ height: 100, flexDirection: 'row', alignItems: 'center', justifyContent: 'space-between' }}&gt;&#10;        &lt;Box style={{ flexDirection: 'column', gap: 4 }}&gt;&#10;            &lt;Text style={{ fontSize: 34, fontWeight: 'bold', color: '#16233A' }}&gt;储物柜管理：柜体与授权全生命周期在线&lt;/Text&gt;&#10;            &lt;Text style={{ fontSize: 15, color: '#6B7C93' }}&gt;已落地上海园区 —— 员工与访客两类主体，柜体状态与授权记录全在线可查&lt;/Text&gt;&#10;        &lt;/Box&gt;&#10;        &lt;Text style={{ fontSize: 15, color: '#93A3B8', letterSpacing: 3 }}&gt;LOCKER&lt;/Text&gt;&#10;    &lt;/Box&gt;&#10;&#10;    &lt;Box style={{ height: 536, flexDirection: 'column', gap: 12 }}&gt;&#10;        &lt;Box style={{ height: 34, flexDirection: 'row', alignItems: 'center', justifyContent: 'space-between' }}&gt;&#10;            &lt;Text style={{ fontSize: 20, fontWeight: 'bold', color: '#16233A' }}&gt;三条线：员工柜 / 访客柜 / 运营统计&lt;/Text&gt;&#10;            &lt;Text style={{ fontSize: 13, color: '#6B7C93' }}&gt;已部署模块 · B6 ｜ 上海园区&lt;/Text&gt;&#10;        &lt;/Box&gt;&#10;&#10;        &lt;Box style={{ height: 340, alignItems: 'center' }}&gt;&#10;            &lt;svg width='1152' height='340' viewBox='0 0 1152 340' style={{ width: 1152, height: 340 }}&gt;&#10;                &lt;rect x='0' y='0' width='368' height='340' rx='8' fill='#F4F7FB' /&gt;&#10;                &lt;rect x='0' y='0' width='368' height='5' rx='2' fill='#0E5AA7' /&gt;&#10;                &lt;text x='24' y='46' fontSize='20' fontWeight='bold' fill='#0E5AA7'&gt;员工储物柜&lt;/text&gt;&#10;                &lt;text x='24' y='72' fontSize='12' fill='#6B7C93'&gt;面向常规使用需求，预约即用&lt;/text&gt;&#10;                &lt;path d='M24 88 L344 88' stroke='#E3EAF3' strokeWidth='1' /&gt;&#10;&#10;                &lt;rect x='20' y='102' width='328' height='92' rx='6' fill='#FFFFFF' /&gt;&#10;                &lt;rect x='20' y='102' width='4' height='92' rx='2' fill='#0E5AA7' /&gt;&#10;                &lt;text x='38' y='136' fontSize='14' fontWeight='bold' fill='#0E5AA7'&gt;预约预定&lt;/text&gt;&#10;                &lt;text x='38' y='162' fontSize='12' fill='#16233A'&gt;线上选柜，员工自助取用&lt;/text&gt;&#10;                &lt;text x='38' y='184' fontSize='11' fill='#6B7C93'&gt;免去行政人工分配与登记&lt;/text&gt;&#10;&#10;                &lt;rect x='20' y='206' width='328' height='92' rx='6' fill='#FFFFFF' /&gt;&#10;                &lt;rect x='20' y='206' width='4' height='92' rx='2' fill='#0E5AA7' /&gt;&#10;                &lt;text x='38' y='240' fontSize='14' fontWeight='bold' fill='#0E5AA7'&gt;定期更新&lt;/text&gt;&#10;                &lt;text x='38' y='266' fontSize='12' fill='#16233A'&gt;使用周期与到期失效管理&lt;/text&gt;&#10;                &lt;text x='38' y='288' fontSize='11' fill='#6B7C93'&gt;长期闲置的柜体自动释放&lt;/text&gt;&#10;&#10;                &lt;rect x='20' y='308' width='328' height='32' rx='6' fill='rgba(14,90,167,0.10)' /&gt;&#10;                &lt;text x='38' y='329' fontSize='12' fontWeight='bold' fill='#0E5AA7'&gt;上海园区已上线 · 员工侧&lt;/text&gt;&#10;&#10;                &lt;rect x='392' y='0' width='368' height='340' rx='8' fill='rgba(15,163,163,0.10)' /&gt;&#10;                &lt;rect x='392' y='0' width='368' height='5' rx='2' fill='#0FA3A3' /&gt;&#10;                &lt;text x='416' y='46' fontSize='20' fontWeight='bold' fill='#0A7A7A'&gt;访客储物柜&lt;/text&gt;&#10;                &lt;text x='416' y='72' fontSize='12' fill='#6B7C93'&gt;临时授权使用，人走柜清&lt;/text&gt;&#10;                &lt;path d='M416 88 L736 88' stroke='#E3EAF3' strokeWidth='1' /&gt;&#10;&#10;                &lt;rect x='412' y='102' width='328' height='92' rx='6' fill='#FFFFFF' /&gt;&#10;                &lt;rect x='412' y='102' width='4' height='92' rx='2' fill='#0FA3A3' /&gt;&#10;                &lt;text x='430' y='136' fontSize='14' fontWeight='bold' fill='#0A7A7A'&gt;访客柜&lt;/text&gt;&#10;                &lt;text x='430' y='162' fontSize='12' fill='#16233A'&gt;按到访临时授权使用&lt;/text&gt;&#10;                &lt;text x='430' y='184' fontSize='11' fill='#6B7C93'&gt;授权与访客身份一一对应&lt;/text&gt;&#10;&#10;                &lt;rect x='412' y='206' width='328' height='92' rx='6' fill='#FFFFFF' /&gt;&#10;                &lt;rect x='412' y='206' width='4' height='92' rx='2' fill='#0FA3A3' /&gt;&#10;                &lt;text x='430' y='240' fontSize='14' fontWeight='bold' fill='#0A7A7A'&gt;到期回收&lt;/text&gt;&#10;                &lt;text x='430' y='266' fontSize='12' fill='#16233A'&gt;超期自动回收并提醒&lt;/text&gt;&#10;                &lt;text x='430' y='288' fontSize='11' fill='#6B7C93'&gt;避免访客柜被长期占用&lt;/text&gt;&#10;&#10;                &lt;rect x='412' y='308' width='328' height='32' rx='6' fill='rgba(15,163,163,0.16)' /&gt;&#10;                &lt;text x='430' y='329' fontSize='12' fontWeight='bold' fill='#0A7A7A'&gt;柜体状态与授权记录全在线可查&lt;/text&gt;&#10;&#10;                &lt;rect x='784' y='0' width='368' height='340' rx='8' fill='#F4F7FB' /&gt;&#10;                &lt;rect x='784' y='0' width='368' height='5' rx='2' fill='#3D7FBF' /&gt;&#10;                &lt;text x='808' y='46' fontSize='20' fontWeight='bold' fill='#2A5F96'&gt;运营与统计&lt;/text&gt;&#10;                &lt;text x='808' y='72' fontSize='12' fill='#6B7C93'&gt;让柜体这项资产看得清&lt;/text&gt;&#10;                &lt;path d='M808 88 L1128 88' stroke='#E3EAF3' strokeWidth='1' /&gt;&#10;&#10;                &lt;rect x='804' y='102' width='328' height='92' rx='6' fill='#FFFFFF' /&gt;&#10;                &lt;rect x='804' y='102' width='4' height='92' rx='2' fill='#3D7FBF' /&gt;&#10;                &lt;text x='822' y='136' fontSize='14' fontWeight='bold' fill='#2A5F96'&gt;统计分析&lt;/text&gt;&#10;                &lt;text x='822' y='162' fontSize='12' fill='#16233A'&gt;柜体使用率与周转率&lt;/text&gt;&#10;                &lt;text x='822' y='184' fontSize='11' fill='#6B7C93'&gt;识别低效柜体与高需求区域&lt;/text&gt;&#10;&#10;                &lt;rect x='804' y='206' width='328' height='92' rx='6' fill='#FFFFFF' /&gt;&#10;                &lt;rect x='804' y='206' width='4' height='92' rx='2' fill='#3D7FBF' /&gt;&#10;                &lt;text x='822' y='240' fontSize='14' fontWeight='bold' fill='#2A5F96'&gt;报表报告&lt;/text&gt;&#10;                &lt;text x='822' y='266' fontSize='12' fill='#16233A'&gt;台账自动生成&lt;/text&gt;&#10;                &lt;text x='822' y='288' fontSize='11' fill='#6B7C93'&gt;按楼栋或部门导出，便于资产盘点&lt;/text&gt;&#10;&#10;                &lt;rect x='804' y='308' width='328' height='32' rx='6' fill='rgba(61,127,191,0.14)' /&gt;&#10;                &lt;text x='822' y='329' fontSize='12' fontWeight='bold' fill='#2A5F96'&gt;支撑柜体增减与位置调整决策&lt;/text&gt;&#10;            &lt;/svg&gt;&#10;        &lt;/Box&gt;&#10;&#10;        &lt;Box style={{ height: 138, flexDirection: 'row', gap: 16 }}&gt;&#10;            &lt;Box style={{ width: 373, height: 138, background: '#F4F7FB', borderRadius: 6, padding: 16, flexDirection: 'column', gap: 6 }}&gt;&#10;                &lt;Text style={{ fontSize: 15, fontWeight: 'bold', color: '#0E5AA7' }}&gt;员工侧：预约即用&lt;/Text&gt;&#10;                &lt;Text style={{ fontSize: 13, color: '#16233A', lineHeight: 1.5 }}&gt;&#10;                    从「找行政领钥匙」变成线上预约、自助取用。行政不再承担柜体分配与钥匙管理的人工协调，员工也不必等人开柜。&#10;                &lt;/Text&gt;&#10;            &lt;/Box&gt;&#10;            &lt;Box style={{ width: 373, height: 138, background: '#F4F7FB', borderRadius: 6, padding: 16, flexDirection: 'column', gap: 6 }}&gt;&#10;                &lt;Text style={{ fontSize: 15, fontWeight: 'bold', color: '#0E5AA7' }}&gt;访客侧：临时授权&lt;/Text&gt;&#10;                &lt;Text style={{ fontSize: 13, color: '#16233A', lineHeight: 1.5 }}&gt;&#10;                    访客柜随到访授权开放，超期自动回收。既保证临时可用的便利，又避免柜体被长期占用而失去临时属性。&#10;                &lt;/Text&gt;&#10;            &lt;/Box&gt;&#10;            &lt;Box style={{ width: 374, height: 138, background: 'rgba(232,145,43,0.12)', borderRadius: 6, padding: 16, justifyContent: 'center' }}&gt;&#10;                &lt;Text style={{ fontSize: 13, fontWeight: 'bold', color: '#8A5209', lineHeight: 1.6 }}&gt;&#10;                    判断：储物柜看似小设施，却把「找行政领钥匙」变成员工自助，是行政投入产出比最高的小改造。&#10;                &lt;/Text&gt;&#10;            &lt;/Box&gt;&#10;        &lt;/Box&gt;&#10;    &lt;/Box&gt;&#10;&#10;    &lt;Box style={{ height: 44, flexDirection: 'row', alignItems: 'center', justifyContent: 'space-between' }}&gt;&#10;        &lt;Text style={{ fontSize: 13, color: '#93A3B8' }}&gt;威思客 VIRSICAL ｜ ESG 与空间能碳环境管理框架&lt;/Text&gt;&#10;        &lt;Text style={{ fontSize: 13, color: '#93A3B8' }}&gt;19 / 33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8293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储物柜管理：柜体与授权全生命周期在线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829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已落地上海园区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员工与访客两类主体，柜体状态与授权记录全在线可查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10858500" y="581025"/>
            <a:ext cx="7239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LOCKER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609600" y="1190625"/>
            <a:ext cx="30765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三条线：员工柜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访客柜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运营统计</a:t>
            </a:r>
            <a:endParaRPr/>
          </a:p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10010775" y="1228725"/>
            <a:ext cx="15716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已部署模块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B6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上海园区</a:t>
            </a:r>
            <a:endParaRPr/>
          </a:p>
        </p:txBody>
      </p:sp>
      <p:pic>
        <p:nvPicPr>
          <p:cNvPr id="23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581150"/>
            <a:ext cx="10972800" cy="3238500"/>
          </a:xfrm>
          <a:prstGeom prst="rect">
            <a:avLst/>
          </a:prstGeom>
          <a:ln/>
        </p:spPr>
      </p:pic>
      <p:sp>
        <p:nvSpPr>
          <p:cNvPr id="232" name=""/>
          <p:cNvSpPr/>
          <p:nvPr/>
        </p:nvSpPr>
        <p:spPr>
          <a:xfrm rot="0" flipH="0" flipV="0">
            <a:off x="609600" y="4933950"/>
            <a:ext cx="3552825" cy="131445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762000" y="5086350"/>
            <a:ext cx="32480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员工侧：预约即用</a:t>
            </a:r>
            <a:endParaRPr/>
          </a:p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762000" y="5314950"/>
            <a:ext cx="32480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从「找行政领钥匙」变成线上预约、自助取用。行政不再承担柜体分配与钥匙管理的人工协调，员工也不必等人开柜。</a:t>
            </a:r>
            <a:endParaRPr/>
          </a:p>
        </p:txBody>
      </p:sp>
      <p:sp>
        <p:nvSpPr>
          <p:cNvPr id="235" name=""/>
          <p:cNvSpPr/>
          <p:nvPr/>
        </p:nvSpPr>
        <p:spPr>
          <a:xfrm rot="0" flipH="0" flipV="0">
            <a:off x="4314825" y="4933950"/>
            <a:ext cx="3552825" cy="131445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4467225" y="5086350"/>
            <a:ext cx="32480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访客侧：临时授权</a:t>
            </a:r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4467225" y="5314950"/>
            <a:ext cx="32480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访客柜随到访授权开放，超期自动回收。既保证临时可用的便利，又避免柜体被长期占用而失去临时属性。</a:t>
            </a:r>
            <a:endParaRPr/>
          </a:p>
        </p:txBody>
      </p:sp>
      <p:sp>
        <p:nvSpPr>
          <p:cNvPr id="238" name=""/>
          <p:cNvSpPr/>
          <p:nvPr/>
        </p:nvSpPr>
        <p:spPr>
          <a:xfrm rot="0" flipH="0" flipV="0">
            <a:off x="8020050" y="4933950"/>
            <a:ext cx="3562350" cy="1314450"/>
          </a:xfrm>
          <a:prstGeom prst="roundRect">
            <a:avLst>
              <a:gd name="adj" fmla="val 4348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8172450" y="5353050"/>
            <a:ext cx="3257550" cy="476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判断：储物柜看似小设施，却把「找行政领钥匙」变成员工自助，是行政投入产出比最高的小改造。</a:t>
            </a:r>
            <a:endParaRPr/>
          </a:p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241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19 / 33</a:t>
            </a:r>
            <a:endParaRPr/>
          </a:p>
        </p:txBody>
      </p:sp>
    </p:spTree>
  </p:cSld>
</p:sld>
</file>

<file path=ppt/slides/slide20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279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Metawork 访客管理：全流程可追溯&lt;/Text&gt;&#13;&#10;            &lt;Text style={{ fontSize: 15, color: '#6B7C93' }}&gt;访客管理的核心诉求不是「约得快」，而是「查得到」&lt;/Text&gt;&#13;&#10;        &lt;/Box&gt;&#13;&#10;        &lt;Text style={{ fontSize: 15, color: '#93A3B8', letterSpacing: 3 }}&gt;VISITOR&lt;/Text&gt;&#13;&#10;    &lt;/Box&gt;&#13;&#10;&#13;&#10;    &lt;Box style={{ height: 536, flexDirection: 'row', gap: 26 }}&gt;&#13;&#10;        &lt;Box style={{ width: 340, height: 536, flexDirection: 'column', justifyContent: 'space-between' }}&gt;&#13;&#10;            &lt;Box style={{ flexDirection: 'column', gap: 10 }}&gt;&#13;&#10;                &lt;Text style={{ fontSize: 12, color: '#93A3B8', letterSpacing: 2 }}&gt;已部署模块 · B7&lt;/Text&gt;&#13;&#10;                &lt;Text style={{ fontSize: 36, fontWeight: 'bold', color: '#16233A', lineHeight: 1.3 }}&gt;全流程&lt;br /&gt;可追溯&lt;/Text&gt;&#13;&#10;                &lt;Box style={{ width: 64, height: 4, background: '#0E5AA7', borderRadius: 2 }} /&gt;&#13;&#10;                &lt;Text style={{ fontSize: 14, color: '#6B7C93', lineHeight: 1.7 }}&gt;&#13;&#10;                    园区每天都在接待外部人员。谁进来、去了哪、什么时候离开、由谁审批 —— 这四个问题必须在事后能一条条还原。&#13;&#10;                &lt;/Text&gt;&#13;&#10;            &lt;/Box&gt;&#13;&#10;&#13;&#10;            &lt;Box style={{ height: 150, background: 'rgba(232,145,43,0.12)', borderRadius: 6, padding: 16, justifyContent: 'center' }}&gt;&#13;&#10;                &lt;Text style={{ fontSize: 13, fontWeight: 'bold', color: '#8A5209', lineHeight: 1.6 }}&gt;&#13;&#10;                    判断：治理要求是「可追溯」，所以动线追踪与记录归档比预约体验更关键 —— 预约体验决定员工愿不愿意用，动线留痕决定审计能不能过。&#13;&#10;                &lt;/Text&gt;&#13;&#10;            &lt;/Box&gt;&#13;&#10;        &lt;/Box&gt;&#13;&#10;&#13;&#10;        &lt;Box style={{ width: 786, height: 536, justifyContent: 'flex-start', alignItems: 'center' }}&gt;&#13;&#10;            &lt;svg width='786' height='536' viewBox='0 0 786 536' style={{ width: 786, height: 536 }}&gt;&#13;&#10;                &lt;rect x='0' y='0' width='145' height='160' rx='6' fill='#F4F7FB' /&gt;&#13;&#10;                &lt;rect x='0' y='0' width='145' height='4' rx='2' fill='#0E5AA7' /&gt;&#13;&#10;                &lt;text x='16' y='38' fontSize='12' fill='#93A3B8' letterSpacing='1'&gt;01&lt;/text&gt;&#13;&#10;                &lt;text x='16' y='70' fontSize='15' fontWeight='bold' fill='#0E5AA7'&gt;预约审批&lt;/text&gt;&#13;&#10;                &lt;path d='M16 82 L129 82' stroke='#E3EAF3' strokeWidth='1' /&gt;&#13;&#10;                &lt;text x='16' y='106' fontSize='11' fill='#16233A'&gt;在线提交申请&lt;/text&gt;&#13;&#10;                &lt;text x='16' y='126' fontSize='11' fill='#16233A'&gt;审批流按需配置&lt;/text&gt;&#13;&#10;                &lt;text x='16' y='146' fontSize='11' fill='#16233A'&gt;分组邀请与批量导入&lt;/text&gt;&#13;&#10;&#13;&#10;                &lt;path d='M149 72 L157 80 L149 88' stroke='#93A3B8' strokeWidth='2' fill='none' /&gt;&#13;&#10;&#13;&#10;                &lt;rect x='160' y='0' width='145' height='160' rx='6' fill='#F4F7FB' /&gt;&#13;&#10;                &lt;rect x='160' y='0' width='145' height='4' rx='2' fill='#0E5AA7' /&gt;&#13;&#10;                &lt;text x='176' y='38' fontSize='12' fill='#93A3B8' letterSpacing='1'&gt;02&lt;/text&gt;&#13;&#10;                &lt;text x='176' y='70' fontSize='15' fontWeight='bold' fill='#0E5AA7'&gt;签到核验&lt;/text&gt;&#13;&#10;                &lt;path d='M176 82 L289 82' stroke='#E3EAF3' strokeWidth='1' /&gt;&#13;&#10;                &lt;text x='176' y='106' fontSize='11' fill='#16233A'&gt;证件读取核验&lt;/text&gt;&#13;&#10;                &lt;text x='176' y='126' fontSize='11' fill='#16233A'&gt;人证合一比对&lt;/text&gt;&#13;&#10;                &lt;text x='176' y='146' fontSize='11' fill='#16233A'&gt;自助机与闸机通行&lt;/text&gt;&#13;&#10;&#13;&#10;                &lt;path d='M309 72 L317 80 L309 88' stroke='#93A3B8' strokeWidth='2' fill='none' /&gt;&#13;&#10;&#13;&#10;                &lt;rect x='320' y='0' width='145' height='160' rx='6' fill='rgba(15,163,163,0.10)' /&gt;&#13;&#10;                &lt;rect x='320' y='0' width='145' height='4' rx='2' fill='#0FA3A3' /&gt;&#13;&#10;                &lt;text x='336' y='38' fontSize='12' fill='#93A3B8' letterSpacing='1'&gt;03&lt;/text&gt;&#13;&#10;                &lt;text x='336' y='70' fontSize='15' fontWeight='bold' fill='#0A7A7A'&gt;权限分级&lt;/text&gt;&#13;&#10;                &lt;path d='M336 82 L449 82' stroke='#E3EAF3' strokeWidth='1' /&gt;&#13;&#10;                &lt;text x='336' y='106' fontSize='11' fill='#16233A'&gt;按访客类型分级授权&lt;/text&gt;&#13;&#10;                &lt;text x='336' y='126' fontSize='11' fill='#16233A'&gt;门禁权限按时限自动失效&lt;/text&gt;&#13;&#10;                &lt;text x='336' y='146' fontSize='11' fill='#16233A'&gt;涉密区域单独管控&lt;/text&gt;&#13;&#10;&#13;&#10;                &lt;path d='M469 72 L477 80 L469 88' stroke='#93A3B8' strokeWidth='2' fill='none' /&gt;&#13;&#10;&#13;&#10;                &lt;rect x='480' y='0' width='145' height='160' rx='6' fill='#F4F7FB' /&gt;&#13;&#10;                &lt;rect x='480' y='0' width='145' height='4' rx='2' fill='#0E5AA7' /&gt;&#13;&#10;                &lt;text x='496' y='38' fontSize='12' fill='#93A3B8' letterSpacing='1'&gt;04&lt;/text&gt;&#13;&#10;                &lt;text x='496' y='70' fontSize='15' fontWeight='bold' fill='#0E5AA7'&gt;动线追踪&lt;/text&gt;&#13;&#10;                &lt;path d='M496 82 L609 82' stroke='#E3EAF3' strokeWidth='1' /&gt;&#13;&#10;                &lt;text x='496' y='106' fontSize='11' fill='#16233A'&gt;门禁与定位双留痕&lt;/text&gt;&#13;&#10;                &lt;text x='496' y='126' fontSize='11' fill='#16233A'&gt;到访区域与时长记录&lt;/text&gt;&#13;&#10;                &lt;text x='496' y='146' fontSize='11' fill='#16233A'&gt;越界与超时提醒&lt;/text&gt;&#13;&#10;&#13;&#10;                &lt;path d='M629 72 L637 80 L629 88' stroke='#93A3B8' strokeWidth='2' fill='none' /&gt;&#13;&#10;&#13;&#10;                &lt;rect x='640' y='0' width='145' height='160' rx='6' fill='#F4F7FB' /&gt;&#13;&#10;                &lt;rect x='640' y='0' width='145' height='4' rx='2' fill='#0E5AA7' /&gt;&#13;&#10;                &lt;text x='656' y='38' fontSize='12' fill='#93A3B8' letterSpacing='1'&gt;05&lt;/text&gt;&#13;&#10;                &lt;text x='656' y='70' fontSize='15' fontWeight='bold' fill='#0E5AA7'&gt;签退归档&lt;/text&gt;&#13;&#10;                &lt;path d='M656 82 L769 82' stroke='#E3EAF3' strokeWidth='1' /&gt;&#13;&#10;                &lt;text x='656' y='106' fontSize='11' fill='#16233A'&gt;自动签退与超时提醒&lt;/text&gt;&#13;&#10;                &lt;text x='656' y='126' fontSize='11' fill='#16233A'&gt;全量记录归档&lt;/text&gt;&#13;&#10;                &lt;text x='656' y='146' fontSize='11' fill='#16233A'&gt;可导出审计留痕&lt;/text&gt;&#13;&#10;&#13;&#10;                &lt;text x='0' y='196' fontSize='14' fontWeight='bold' fill='#16233A'&gt;访客数据看板 · 把记录变成决策依据&lt;/text&gt;&#13;&#10;&#13;&#10;                &lt;rect x='0' y='212' width='252' height='180' rx='6' fill='#FFFFFF' stroke='#E3EAF3' /&gt;&#13;&#10;                &lt;text x='16' y='242' fontSize='14' fontWeight='bold' fill='#0E5AA7'&gt;量级统计&lt;/text&gt;&#13;&#10;                &lt;text x='16' y='270' fontSize='11' fill='#16233A'&gt;日 / 周 / 月到访量趋势&lt;/text&gt;&#13;&#10;                &lt;text x='16' y='290' fontSize='11' fill='#16233A'&gt;团队访客与个人访客占比&lt;/text&gt;&#13;&#10;                &lt;text x='16' y='310' fontSize='11' fill='#16233A'&gt;常访单位与高频接待部门&lt;/text&gt;&#13;&#10;                &lt;text x='16' y='344' fontSize='11' fill='#6B7C93'&gt;输出：接待资源与前台人力&lt;/text&gt;&#13;&#10;                &lt;text x='16' y='362' fontSize='11' fill='#6B7C93'&gt;的量化配置依据&lt;/text&gt;&#13;&#10;&#13;&#10;                &lt;rect x='267' y='212' width='252' height='180' rx='6' fill='#FFFFFF' stroke='#E3EAF3' /&gt;&#13;&#10;                &lt;text x='283' y='242' fontSize='14' fontWeight='bold' fill='#0E5AA7'&gt;到访时段分析&lt;/text&gt;&#13;&#10;                &lt;text x='283' y='270' fontSize='11' fill='#16233A'&gt;识别日内与周内峰值时段&lt;/text&gt;&#13;&#10;                &lt;text x='283' y='290' fontSize='11' fill='#16233A'&gt;闸机通道使用率分布&lt;/text&gt;&#13;&#10;                &lt;text x='283' y='310' fontSize='11' fill='#16233A'&gt;高峰期排队与滞留时长&lt;/text&gt;&#13;&#10;                &lt;text x='283' y='344' fontSize='11' fill='#6B7C93'&gt;输出：通道排班与预约&lt;/text&gt;&#13;&#10;                &lt;text x='283' y='362' fontSize='11' fill='#6B7C93'&gt;时段错峰的调整建议&lt;/text&gt;&#13;&#10;&#13;&#10;                &lt;rect x='534' y='212' width='252' height='180' rx='6' fill='#FFFFFF' stroke='#E3EAF3' /&gt;&#13;&#10;                &lt;text x='550' y='242' fontSize='14' fontWeight='bold' fill='#0E5AA7'&gt;来访区域热力分布&lt;/text&gt;&#13;&#10;                &lt;text x='550' y='270' fontSize='11' fill='#16233A'&gt;楼层与会议室被占用密度&lt;/text&gt;&#13;&#10;                &lt;text x='550' y='290' fontSize='11' fill='#16233A'&gt;高敏感区域的访客触达记录&lt;/text&gt;&#13;&#10;                &lt;text x='550' y='310' fontSize='11' fill='#16233A'&gt;接待动线与引导点优化&lt;/text&gt;&#13;&#10;                &lt;text x='550' y='344' fontSize='11' fill='#6B7C93'&gt;输出：安全管控范围与&lt;/text&gt;&#13;&#10;                &lt;text x='550' y='362' fontSize='11' fill='#6B7C93'&gt;接待空间分配的校准&lt;/text&gt;&#13;&#10;&#13;&#10;                &lt;rect x='0' y='412' width='786' height='90' rx='6' fill='rgba(14,90,167,0.10)' /&gt;&#13;&#10;                &lt;rect x='0' y='412' width='4' height='90' rx='2' fill='#0E5AA7' /&gt;&#13;&#10;                &lt;text x='20' y='444' fontSize='14' fontWeight='bold' fill='#0E5AA7'&gt;与楼宇环境控制联动&lt;/text&gt;&#13;&#10;                &lt;text x='20' y='470' fontSize='12' fill='#16233A'&gt;预约量达到阈值时，系统自动调整大堂与接待区空调、新风运行策略，无需人工提前干预。&lt;/text&gt;&#13;&#10;                &lt;text x='20' y='490' fontSize='11' fill='#6B7C93'&gt;访客峰值从「事后抱怨」变成「事前调度」，也让接待区的能耗与人数匹配。&lt;/text&gt;&#13;&#10;            &lt;/svg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0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3244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Metawork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访客管理：全流程可追溯</a:t>
            </a:r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3244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访客管理的核心诉求不是「约得快」，而是「查得到」</a:t>
            </a:r>
            <a:endParaRPr/>
          </a:p>
        </p:txBody>
      </p:sp>
      <p:sp>
        <p:nvSpPr>
          <p:cNvPr id="283" name="" descr="{&quot;isTemplate&quot;:true,&quot;type&quot;:&quot;text&quot;}"/>
          <p:cNvSpPr txBox="1"/>
          <p:nvPr/>
        </p:nvSpPr>
        <p:spPr>
          <a:xfrm rot="0" flipH="0" flipV="0">
            <a:off x="10820400" y="581025"/>
            <a:ext cx="762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VISITOR</a:t>
            </a:r>
            <a:endParaRPr/>
          </a:p>
        </p:txBody>
      </p:sp>
      <p:sp>
        <p:nvSpPr>
          <p:cNvPr id="284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32385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93A3B8"/>
                </a:solidFill>
                <a:latin typeface="Microsoft YaHei"/>
                <a:ea typeface="Microsoft YaHei"/>
              </a:rPr>
              <a:t>已部署模块</a:t>
            </a:r>
            <a:r>
              <a:rPr lang="en-US" sz="900" spc="150">
                <a:solidFill>
                  <a:srgbClr val="93A3B8"/>
                </a:solidFill>
                <a:latin typeface="Microsoft YaHei"/>
                <a:ea typeface="Microsoft YaHei"/>
              </a:rPr>
              <a:t> · B7</a:t>
            </a:r>
            <a:endParaRPr/>
          </a:p>
        </p:txBody>
      </p:sp>
      <p:sp>
        <p:nvSpPr>
          <p:cNvPr id="285" name="" descr="{&quot;isTemplate&quot;:true,&quot;type&quot;:&quot;text&quot;}"/>
          <p:cNvSpPr txBox="1"/>
          <p:nvPr/>
        </p:nvSpPr>
        <p:spPr>
          <a:xfrm rot="0" flipH="0" flipV="0">
            <a:off x="609600" y="1381125"/>
            <a:ext cx="3238500" cy="10763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700" b="1">
                <a:solidFill>
                  <a:srgbClr val="16233A"/>
                </a:solidFill>
                <a:latin typeface="Microsoft YaHei"/>
                <a:ea typeface="Microsoft YaHei"/>
              </a:rPr>
              <a:t>全流程</a:t>
            </a:r>
            <a:endParaRPr/>
          </a:p>
          <a:p>
            <a:pPr>
              <a:lnSpc>
                <a:spcPct val="130000"/>
              </a:lnSpc>
            </a:pPr>
            <a:r>
              <a:rPr lang="zh-CN" sz="2700" b="1">
                <a:solidFill>
                  <a:srgbClr val="16233A"/>
                </a:solidFill>
                <a:latin typeface="Microsoft YaHei"/>
                <a:ea typeface="Microsoft YaHei"/>
              </a:rPr>
              <a:t>可追溯</a:t>
            </a:r>
            <a:endParaRPr/>
          </a:p>
        </p:txBody>
      </p:sp>
      <p:sp>
        <p:nvSpPr>
          <p:cNvPr id="286" name=""/>
          <p:cNvSpPr/>
          <p:nvPr/>
        </p:nvSpPr>
        <p:spPr>
          <a:xfrm rot="0" flipH="0" flipV="0">
            <a:off x="609600" y="2552700"/>
            <a:ext cx="609600" cy="38100"/>
          </a:xfrm>
          <a:prstGeom prst="roundRect">
            <a:avLst>
              <a:gd name="adj" fmla="val 50000"/>
            </a:avLst>
          </a:prstGeom>
          <a:solidFill>
            <a:srgbClr val="0E5AA7"/>
          </a:solidFill>
          <a:ln/>
        </p:spPr>
        <p:txBody>
          <a:bodyPr/>
          <a:p/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609600" y="2686050"/>
            <a:ext cx="3238500" cy="8191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园区每天都在接待外部人员。谁进来、去了哪、什么时候离开、由谁审批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这四个问题必须在事后能一条条还原。</a:t>
            </a:r>
            <a:endParaRPr/>
          </a:p>
        </p:txBody>
      </p:sp>
      <p:sp>
        <p:nvSpPr>
          <p:cNvPr id="288" name=""/>
          <p:cNvSpPr/>
          <p:nvPr/>
        </p:nvSpPr>
        <p:spPr>
          <a:xfrm rot="0" flipH="0" flipV="0">
            <a:off x="609600" y="4819650"/>
            <a:ext cx="3238500" cy="1428750"/>
          </a:xfrm>
          <a:prstGeom prst="roundRect">
            <a:avLst>
              <a:gd name="adj" fmla="val 4000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289" name="" descr="{&quot;isTemplate&quot;:true,&quot;type&quot;:&quot;text&quot;}"/>
          <p:cNvSpPr txBox="1"/>
          <p:nvPr/>
        </p:nvSpPr>
        <p:spPr>
          <a:xfrm rot="0" flipH="0" flipV="0">
            <a:off x="762000" y="5181600"/>
            <a:ext cx="2933700" cy="714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判断：治理要求是「可追溯」，所以动线追踪与记录归档比预约体验更关键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预约体验决定员工愿不愿意用，动线留痕决定审计能不能过。</a:t>
            </a:r>
            <a:endParaRPr/>
          </a:p>
        </p:txBody>
      </p:sp>
      <p:pic>
        <p:nvPicPr>
          <p:cNvPr id="29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095750" y="1143000"/>
            <a:ext cx="7486650" cy="5105400"/>
          </a:xfrm>
          <a:prstGeom prst="rect">
            <a:avLst/>
          </a:prstGeom>
          <a:ln/>
        </p:spPr>
      </p:pic>
      <p:sp>
        <p:nvSpPr>
          <p:cNvPr id="291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20 / 33</a:t>
            </a:r>
            <a:endParaRPr/>
          </a:p>
        </p:txBody>
      </p:sp>
    </p:spTree>
  </p:cSld>
</p:sld>
</file>

<file path=ppt/slides/slide21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a16="http://schemas.microsoft.com/office/drawing/2014/main" xmlns:mc="http://schemas.openxmlformats.org/markup-compatibility/2006" mc:Ignorable="asvg a16">
  <p:cSld>
    <p:spTree>
      <p:nvGrpSpPr>
        <p:cNvPr id="293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MetaE 空间客流：全域客流数据底座&lt;/Text&gt;&#13;&#10;            &lt;Text style={{ fontSize: 15, color: '#6B7C93' }}&gt;覆盖工厂、门店、办公区、实验室四类场景的同一套客流底座&lt;/Text&gt;&#13;&#10;        &lt;/Box&gt;&#13;&#10;        &lt;Text style={{ fontSize: 15, color: '#93A3B8', letterSpacing: 3 }}&gt;FOOTFALL&lt;/Text&gt;&#13;&#10;    &lt;/Box&gt;&#13;&#10;&#13;&#10;    &lt;Box style={{ height: 536, flexDirection: 'row', gap: 26 }}&gt;&#13;&#10;        &lt;Box style={{ width: 700, height: 536, flexDirection: 'column', gap: 10 }}&gt;&#13;&#10;            &lt;Box style={{ height: 36, flexDirection: 'row', alignItems: 'center', justifyContent: 'space-between' }}&gt;&#13;&#10;                &lt;Text style={{ fontSize: 20, fontWeight: 'bold', color: '#16233A' }}&gt;全域空间热力图谱&lt;/Text&gt;&#13;&#10;                &lt;Text style={{ fontSize: 13, color: '#6B7C93' }}&gt;区域 × 时段 · 人员密度&lt;/Text&gt;&#13;&#10;            &lt;/Box&gt;&#13;&#10;&#13;&#10;            &lt;Box style={{ height: 420, alignItems: 'center' }}&gt;&#13;&#10;                &lt;svg width='700' height='420' viewBox='0 0 700 420' style={{ width: 700, height: 420 }}&gt;&#13;&#10;                    &lt;text x='96' y='55' fontSize='12' fill='#16233A' textAnchor='end'&gt;生产车间&lt;/text&gt;&#13;&#10;                    &lt;text x='96' y='99' fontSize='12' fill='#16233A' textAnchor='end'&gt;仓储物流&lt;/text&gt;&#13;&#10;                    &lt;text x='96' y='143' fontSize='12' fill='#16233A' textAnchor='end'&gt;研发办公&lt;/text&gt;&#13;&#10;                    &lt;text x='96' y='187' fontSize='12' fill='#16233A' textAnchor='end'&gt;实验室&lt;/text&gt;&#13;&#10;                    &lt;text x='96' y='231' fontSize='12' fill='#16233A' textAnchor='end'&gt;食堂餐饮&lt;/text&gt;&#13;&#10;                    &lt;text x='96' y='275' fontSize='12' fill='#16233A' textAnchor='end'&gt;会议楼层&lt;/text&gt;&#13;&#10;                    &lt;text x='96' y='319' fontSize='12' fill='#16233A' textAnchor='end'&gt;公共大厅&lt;/text&gt;&#13;&#10;                    &lt;text x='96' y='363' fontSize='12' fill='#16233A' textAnchor='end'&gt;停车与出入&lt;/text&gt;&#13;&#10;&#13;&#10;                    &lt;rect x='104' y='30' width='71' height='40' rx='4' fill='rgba(14,90,167,0.56)' /&gt;&#13;&#10;                    &lt;rect x='179' y='30' width='71' height='40' rx='4' fill='rgba(14,90,167,0.83)' /&gt;&#13;&#10;                    &lt;rect x='254' y='30' width='71' height='40' rx='4' fill='rgba(14,90,167,0.92)' /&gt;&#13;&#10;                    &lt;rect x='329' y='30' width='71' height='40' rx='4' fill='rgba(14,90,167,0.70)' /&gt;&#13;&#10;                    &lt;rect x='404' y='30' width='71' height='40' rx='4' fill='rgba(14,90,167,0.87)' /&gt;&#13;&#10;                    &lt;rect x='479' y='30' width='71' height='40' rx='4' fill='rgba(14,90,167,0.83)' /&gt;&#13;&#10;                    &lt;rect x='554' y='30' width='71' height='40' rx='4' fill='rgba(14,90,167,0.61)' /&gt;&#13;&#10;                    &lt;rect x='629' y='30' width='71' height='40' rx='4' fill='rgba(14,90,167,0.30)' /&gt;&#13;&#10;&#13;&#10;                    &lt;rect x='104' y='74' width='71' height='40' rx='4' fill='rgba(14,90,167,0.39)' /&gt;&#13;&#10;                    &lt;rect x='179' y='74' width='71' height='40' rx='4' fill='rgba(14,90,167,0.70)' /&gt;&#13;&#10;                    &lt;rect x='254' y='74' width='71' height='40' rx='4' fill='rgba(14,90,167,0.78)' /&gt;&#13;&#10;                    &lt;rect x='329' y='74' width='71' height='40' rx='4' fill='rgba(14,90,167,0.56)' /&gt;&#13;&#10;                    &lt;rect x='404' y='74' width='71' height='40' rx='4' fill='rgba(14,90,167,0.74)' /&gt;&#13;&#10;                    &lt;rect x='479' y='74' width='71' height='40' rx='4' fill='rgba(14,90,167,0.78)' /&gt;&#13;&#10;                    &lt;rect x='554' y='74' width='71' height='40' rx='4' fill='rgba(14,90,167,0.52)' /&gt;&#13;&#10;                    &lt;rect x='629' y='74' width='71' height='40' rx='4' fill='rgba(14,90,167,0.26)' /&gt;&#13;&#10;&#13;&#10;                    &lt;rect x='104' y='118' width='71' height='40' rx='4' fill='rgba(14,90,167,0.17)' /&gt;&#13;&#10;                    &lt;rect x='179' y='118' width='71' height='40' rx='4' fill='rgba(14,90,167,0.48)' /&gt;&#13;&#10;                    &lt;rect x='254' y='118' width='71' height='40' rx='4' fill='rgba(14,90,167,0.83)' /&gt;&#13;&#10;                    &lt;rect x='329' y='118' width='71' height='40' rx='4' fill='rgba(14,90,167,0.61)' /&gt;&#13;&#10;                    &lt;rect x='404' y='118' width='71' height='40' rx='4' fill='rgba(14,90,167,0.87)' /&gt;&#13;&#10;                    &lt;rect x='479' y='118' width='71' height='40' rx='4' fill='rgba(14,90,167,0.83)' /&gt;&#13;&#10;                    &lt;rect x='554' y='118' width='71' height='40' rx='4' fill='rgba(14,90,167,0.39)' /&gt;&#13;&#10;                    &lt;rect x='629' y='118' width='71' height='40' rx='4' fill='rgba(14,90,167,0.15)' /&gt;&#13;&#10;&#13;&#10;                    &lt;rect x='104' y='162' width='71' height='40' rx='4' fill='rgba(14,90,167,0.21)' /&gt;&#13;&#10;                    &lt;rect x='179' y='162' width='71' height='40' rx='4' fill='rgba(14,90,167,0.52)' /&gt;&#13;&#10;                    &lt;rect x='254' y='162' width='71' height='40' rx='4' fill='rgba(14,90,167,0.78)' /&gt;&#13;&#10;                    &lt;rect x='329' y='162' width='71' height='40' rx='4' fill='rgba(14,90,167,0.48)' /&gt;&#13;&#10;                    &lt;rect x='404' y='162' width='71' height='40' rx='4' fill='rgba(14,90,167,0.83)' /&gt;&#13;&#10;                    &lt;rect x='479' y='162' width='71' height='40' rx='4' fill='rgba(14,90,167,0.74)' /&gt;&#13;&#10;                    &lt;rect x='554' y='162' width='71' height='40' rx='4' fill='rgba(14,90,167,0.34)' /&gt;&#13;&#10;                    &lt;rect x='629' y='162' width='71' height='40' rx='4' fill='rgba(14,90,167,0.12)' /&gt;&#13;&#10;&#13;&#10;                    &lt;rect x='104' y='206' width='71' height='40' rx='4' fill='rgba(14,90,167,0.12)' /&gt;&#13;&#10;                    &lt;rect x='179' y='206' width='71' height='40' rx='4' fill='rgba(14,90,167,0.34)' /&gt;&#13;&#10;                    &lt;rect x='254' y='206' width='71' height='40' rx='4' fill='rgba(14,90,167,0.21)' /&gt;&#13;&#10;                    &lt;rect x='329' y='206' width='71' height='40' rx='4' fill='rgba(14,90,167,0.94)' /&gt;&#13;&#10;                    &lt;rect x='404' y='206' width='71' height='40' rx='4' fill='rgba(14,90,167,0.26)' /&gt;&#13;&#10;                    &lt;rect x='479' y='206' width='71' height='40' rx='4' fill='rgba(14,90,167,0.17)' /&gt;&#13;&#10;                    &lt;rect x='554' y='206' width='71' height='40' rx='4' fill='rgba(14,90,167,0.56)' /&gt;&#13;&#10;                    &lt;rect x='629' y='206' width='71' height='40' rx='4' fill='rgba(14,90,167,0.17)' /&gt;&#13;&#10;&#13;&#10;                    &lt;rect x='104' y='250' width='71' height='40' rx='4' fill='rgba(14,90,167,0.11)' /&gt;&#13;&#10;                    &lt;rect x='179' y='250' width='71' height='40' rx='4' fill='rgba(14,90,167,0.30)' /&gt;&#13;&#10;                    &lt;rect x='254' y='250' width='71' height='40' rx='4' fill='rgba(14,90,167,0.70)' /&gt;&#13;&#10;                    &lt;rect x='329' y='250' width='71' height='40' rx='4' fill='rgba(14,90,167,0.34)' /&gt;&#13;&#10;                    &lt;rect x='404' y='250' width='71' height='40' rx='4' fill='rgba(14,90,167,0.78)' /&gt;&#13;&#10;                    &lt;rect x='479' y='250' width='71' height='40' rx='4' fill='rgba(14,90,167,0.61)' /&gt;&#13;&#10;                    &lt;rect x='554' y='250' width='71' height='40' rx='4' fill='rgba(14,90,167,0.21)' /&gt;&#13;&#10;                    &lt;rect x='629' y='250' width='71' height='40' rx='4' fill='rgba(14,90,167,0.11)' /&gt;&#13;&#10;&#13;&#10;                    &lt;rect x='104' y='294' width='71' height='40' rx='4' fill='rgba(14,90,167,0.26)' /&gt;&#13;&#10;                    &lt;rect x='179' y='294' width='71' height='40' rx='4' fill='rgba(14,90,167,0.65)' /&gt;&#13;&#10;                    &lt;rect x='254' y='294' width='71' height='40' rx='4' fill='rgba(14,90,167,0.43)' /&gt;&#13;&#10;                    &lt;rect x='329' y='294' width='71' height='40' rx='4' fill='rgba(14,90,167,0.83)' /&gt;&#13;&#10;                    &lt;rect x='404' y='294' width='71' height='40' rx='4' fill='rgba(14,90,167,0.48)' /&gt;&#13;&#10;                    &lt;rect x='479' y='294' width='71' height='40' rx='4' fill='rgba(14,90,167,0.52)' /&gt;&#13;&#10;                    &lt;rect x='554' y='294' width='71' height='40' rx='4' fill='rgba(14,90,167,0.34)' /&gt;&#13;&#10;                    &lt;rect x='629' y='294' width='71' height='40' rx='4' fill='rgba(14,90,167,0.17)' /&gt;&#13;&#10;&#13;&#10;                    &lt;rect x='104' y='338' width='71' height='40' rx='4' fill='rgba(14,90,167,0.48)' /&gt;&#13;&#10;                    &lt;rect x='179' y='338' width='71' height='40' rx='4' fill='rgba(14,90,167,0.87)' /&gt;&#13;&#10;                    &lt;rect x='254' y='338' width='71' height='40' rx='4' fill='rgba(14,90,167,0.39)' /&gt;&#13;&#10;                    &lt;rect x='329' y='338' width='71' height='40' rx='4' fill='rgba(14,90,167,0.56)' /&gt;&#13;&#10;                    &lt;rect x='404' y='338' width='71' height='40' rx='4' fill='rgba(14,90,167,0.34)' /&gt;&#13;&#10;                    &lt;rect x='479' y='338' width='71' height='40' rx='4' fill='rgba(14,90,167,0.74)' /&gt;&#13;&#10;                    &lt;rect x='554' y='338' width='71' height='40' rx='4' fill='rgba(14,90,167,0.65)' /&gt;&#13;&#10;                    &lt;rect x='629' y='338' width='71' height='40' rx='4' fill='rgba(14,90,167,0.30)' /&gt;&#13;&#10;&#13;&#10;                    &lt;text x='139.5' y='400' fontSize='12' fill='#6B7C93' textAnchor='middle'&gt;06:00&lt;/text&gt;&#13;&#10;                    &lt;text x='214.5' y='400' fontSize='12' fill='#6B7C93' textAnchor='middle'&gt;08:00&lt;/text&gt;&#13;&#10;                    &lt;text x='289.5' y='400' fontSize='12' fill='#6B7C93' textAnchor='middle'&gt;10:00&lt;/text&gt;&#13;&#10;                    &lt;text x='364.5' y='400' fontSize='12' fill='#6B7C93' textAnchor='middle'&gt;12:00&lt;/text&gt;&#13;&#10;                    &lt;text x='439.5' y='400' fontSize='12' fill='#6B7C93' textAnchor='middle'&gt;14:00&lt;/text&gt;&#13;&#10;                    &lt;text x='514.5' y='400' fontSize='12' fill='#6B7C93' textAnchor='middle'&gt;16:00&lt;/text&gt;&#13;&#10;                    &lt;text x='589.5' y='400' fontSize='12' fill='#6B7C93' textAnchor='middle'&gt;18:00&lt;/text&gt;&#13;&#10;                    &lt;text x='664.5' y='400' fontSize='12' fill='#6B7C93' textAnchor='middle'&gt;20:00&lt;/text&gt;&#13;&#10;&#13;&#10;                    &lt;text x='104' y='416' fontSize='11' fill='#93A3B8'&gt;颜色越深 = 该区域该时段人员密度越高&lt;/text&gt;&#13;&#10;                    &lt;text x='700' y='416' fontSize='11' fill='#93A3B8' textAnchor='end'&gt;数据口径：门禁 · 客流设备 · 定位融合&lt;/text&gt;&#13;&#10;                &lt;/svg&gt;&#13;&#10;            &lt;/Box&gt;&#13;&#10;        &lt;/Box&gt;&#13;&#10;&#13;&#10;        &lt;Box style={{ width: 426, height: 536, flexDirection: 'column', gap: 10 }}&gt;&#13;&#10;            &lt;Box style={{ height: 36, flexDirection: 'row', alignItems: 'center' }}&gt;&#13;&#10;                &lt;Text style={{ fontSize: 20, fontWeight: 'bold', color: '#16233A' }}&gt;覆盖场景与决策输出&lt;/Text&gt;&#13;&#10;            &lt;/Box&gt;&#13;&#10;&#13;&#10;            &lt;Table&#13;&#10;                style={{ height: 296 }}&#13;&#10;                defaultTextStyle={{ fontSize: 11, textAlign: 'left', color: '#16233A' }}&#13;&#10;                defaultCellStyle={{&#13;&#10;                    border: {&#13;&#10;                        left: { width: 1, color: '#E3EAF3' },&#13;&#10;                        right: { width: 1, color: '#E3EAF3' },&#13;&#10;                        top: { width: 1, color: '#E3EAF3' },&#13;&#10;                        bottom: { width: 1, color: '#E3EAF3' },&#13;&#10;                    },&#13;&#10;                }}&#13;&#10;                cells={[&#13;&#10;                    [&#13;&#10;                        { text: '场景', textStyle: { bold: true, color: '#FFFFFF' }, cellStyle: { background: { color: '#0E5AA7' } } },&#13;&#10;                        { text: '监测对象', textStyle: { bold: true, color: '#FFFFFF' }, cellStyle: { background: { color: '#0E5AA7' } } },&#13;&#10;                        { text: '决策输出', textStyle: { bold: true, color: '#FFFFFF' }, cellStyle: { background: { color: '#0E5AA7' } } },&#13;&#10;                    ],&#13;&#10;                    ['工厂', '车间工位与通道密度、高危区触达', '安全容量与疏散预案'],&#13;&#10;                    ['门店', '客流峰值、停留时长、动线', '服务人力与活动时段'],&#13;&#10;                    ['办公区', '工位、会议室、电话亭占用', '空间收缩与改造依据'],&#13;&#10;                    ['实验室', '人员进出与高危区域时长', '权限管控与应急联动'],&#13;&#10;                ]}&#13;&#10;            /&gt;&#13;&#10;&#13;&#10;            &lt;Box style={{ height: 172, background: 'rgba(232,145,43,0.12)', borderRadius: 6, padding: 16, flexDirection: 'column', gap: 8, justifyContent: 'center' }}&gt;&#13;&#10;                &lt;Text style={{ fontSize: 13, fontWeight: 'bold', color: '#8A5209', lineHeight: 1.6 }}&gt;&#13;&#10;                    判断：客流数据的用处不是统计，而是反向校准空间配置 —— 哪个区域该扩、哪个该收，靠热力图说话，而不是靠部门汇报。&#13;&#10;                &lt;/Text&gt;&#13;&#10;                &lt;Text style={{ fontSize: 12, color: '#8A5209', lineHeight: 1.55 }}&gt;&#13;&#10;                    联动：高密度区域自动触发高峰预警与调度建议，同时作为高密度区域风险管控的前置输入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1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95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3435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MetaE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空间客流：全域客流数据底座</a:t>
            </a:r>
            <a:endParaRPr/>
          </a:p>
        </p:txBody>
      </p:sp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3435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覆盖工厂、门店、办公区、实验室四类场景的同一套客流底座</a:t>
            </a:r>
            <a:endParaRPr/>
          </a:p>
        </p:txBody>
      </p:sp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10639425" y="581025"/>
            <a:ext cx="942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FOOTFALL</a:t>
            </a:r>
            <a:endParaRPr/>
          </a:p>
        </p:txBody>
      </p:sp>
      <p:sp>
        <p:nvSpPr>
          <p:cNvPr id="298" name="" descr="{&quot;isTemplate&quot;:true,&quot;type&quot;:&quot;text&quot;}"/>
          <p:cNvSpPr txBox="1"/>
          <p:nvPr/>
        </p:nvSpPr>
        <p:spPr>
          <a:xfrm rot="0" flipH="0" flipV="0">
            <a:off x="609600" y="1200150"/>
            <a:ext cx="1524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全域空间热力图谱</a:t>
            </a:r>
            <a:endParaRPr/>
          </a:p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6010275" y="1238250"/>
            <a:ext cx="12668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区域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×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时段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人员密度</a:t>
            </a:r>
            <a:endParaRPr/>
          </a:p>
        </p:txBody>
      </p:sp>
      <p:pic>
        <p:nvPicPr>
          <p:cNvPr id="30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581150"/>
            <a:ext cx="6667500" cy="4000500"/>
          </a:xfrm>
          <a:prstGeom prst="rect">
            <a:avLst/>
          </a:prstGeom>
          <a:ln/>
        </p:spPr>
      </p:pic>
      <p:sp>
        <p:nvSpPr>
          <p:cNvPr id="301" name="" descr="{&quot;isTemplate&quot;:true,&quot;type&quot;:&quot;text&quot;}"/>
          <p:cNvSpPr txBox="1"/>
          <p:nvPr/>
        </p:nvSpPr>
        <p:spPr>
          <a:xfrm rot="0" flipH="0" flipV="0">
            <a:off x="7524750" y="1200150"/>
            <a:ext cx="1714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覆盖场景与决策输出</a:t>
            </a:r>
            <a:endParaRPr/>
          </a:p>
        </p:txBody>
      </p:sp>
      <p:graphicFrame>
        <p:nvGraphicFramePr>
          <p:cNvPr id="302" name=""/>
          <p:cNvGraphicFramePr/>
          <p:nvPr/>
        </p:nvGraphicFramePr>
        <p:xfrm rot="0" flipH="0" flipV="0">
          <a:off x="7524750" y="1581150"/>
          <a:ext cx="4057650" cy="2819400"/>
        </p:xfrm>
        <a:graphic>
          <a:graphicData uri="http://schemas.openxmlformats.org/drawingml/2006/table">
            <a:tbl>
              <a:tblGrid>
                <a:gridCol w="530558">
                  <a:extLst>
                    <a:ext uri="{9D8B030D-6E8A-4147-A177-3AD203B41FA5}">
                      <a16:colId val="1"/>
                    </a:ext>
                  </a:extLst>
                </a:gridCol>
                <a:gridCol w="2174542">
                  <a:extLst>
                    <a:ext uri="{9D8B030D-6E8A-4147-A177-3AD203B41FA5}">
                      <a16:colId val="2"/>
                    </a:ext>
                  </a:extLst>
                </a:gridCol>
                <a:gridCol w="1352550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56388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场景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监测对象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决策输出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E5AA7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56388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工厂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车间工位与通道密度、高危区触达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安全容量与疏散预案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56388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门店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客流峰值、停留时长、动线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服务人力与活动时段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56388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办公区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工位、会议室、电话亭占用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空间收缩与改造依据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56388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实验室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人员进出与高危区域时长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825">
                          <a:solidFill>
                            <a:srgbClr val="16233A"/>
                          </a:solidFill>
                          <a:latin typeface="Microsoft YaHei"/>
                          <a:ea typeface="Microsoft YaHei"/>
                        </a:rPr>
                        <a:t>权限管控与应急联动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</a:tbl>
          </a:graphicData>
        </a:graphic>
      </p:graphicFrame>
      <p:sp>
        <p:nvSpPr>
          <p:cNvPr id="303" name=""/>
          <p:cNvSpPr/>
          <p:nvPr/>
        </p:nvSpPr>
        <p:spPr>
          <a:xfrm rot="0" flipH="0" flipV="0">
            <a:off x="7524750" y="4495800"/>
            <a:ext cx="4057650" cy="1638300"/>
          </a:xfrm>
          <a:prstGeom prst="roundRect">
            <a:avLst>
              <a:gd name="adj" fmla="val 3488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7677150" y="4829175"/>
            <a:ext cx="3752850" cy="476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判断：客流数据的用处不是统计，而是反向校准空间配置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哪个区域该扩、哪个该收，靠热力图说话，而不是靠部门汇报。</a:t>
            </a:r>
            <a:endParaRPr/>
          </a:p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7677150" y="5381625"/>
            <a:ext cx="3752850" cy="4286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00">
                <a:solidFill>
                  <a:srgbClr val="8A5209"/>
                </a:solidFill>
                <a:latin typeface="Microsoft YaHei"/>
                <a:ea typeface="Microsoft YaHei"/>
              </a:rPr>
              <a:t>联动：高密度区域自动触发高峰预警与调度建议，同时作为高密度区域风险管控的前置输入。</a:t>
            </a:r>
            <a:endParaRPr/>
          </a:p>
        </p:txBody>
      </p:sp>
      <p:sp>
        <p:nvSpPr>
          <p:cNvPr id="306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21 / 33</a:t>
            </a:r>
            <a:endParaRPr/>
          </a:p>
        </p:txBody>
      </p:sp>
    </p:spTree>
  </p:cSld>
</p:sld>
</file>

<file path=ppt/slides/slide22.xml><?xml version="1.0" encoding="utf-8"?>
<p:sld xmlns:p="http://schemas.openxmlformats.org/presentationml/2006/main" xmlns:a="http://schemas.openxmlformats.org/drawingml/2006/main">
  <p:cSld>
    <p:spTree>
      <p:nvGrpSpPr>
        <p:cNvPr id="308" name="" descr="&lt;Slide style={{&#13;&#10;    width: 1280, height: 720,&#13;&#10;    position: 'relative',&#13;&#10;    background: 'linear-gradient(135deg, #0A3F78 0%, #0E5AA7 55%, #0FA3A3 100%)',&#13;&#10;    fontFamily: '&quot;Microsoft YaHei&quot;, &quot;PingFang SC&quot;, sans-serif',&#13;&#10;}}&gt;&#13;&#10;    &lt;Box style={{&#13;&#10;        position: 'absolute', top: 0, right: 0, width: 660, height: 720,&#13;&#10;        background: 'radial-gradient(circle at 78% 28%, rgba(255,255,255,0.18) 0%, rgba(255,255,255,0) 62%)',&#13;&#10;    }} /&gt;&#13;&#10;    &lt;Box style={{ position: 'absolute', top: 54, left: 64 }}&gt;&#13;&#10;        &lt;Text style={{ fontSize: 132, fontWeight: 'bold', color: 'rgba(255,255,255,0.20)', fontFamily: '&quot;Arial&quot;, sans-serif', lineHeight: 1 }}&gt;03&lt;/Text&gt;&#13;&#10;    &lt;/Box&gt;&#13;&#10;    &lt;Box style={{ position: 'absolute', top: 262, left: 64, width: 1010, flexDirection: 'column', gap: 22 }}&gt;&#13;&#10;        &lt;Text style={{ fontSize: 58, fontWeight: 'bold', color: '#FFFFFF', lineHeight: 1.15 }}&gt;规划部署与全域协同&lt;/Text&gt;&#13;&#10;        &lt;Box style={{ width: 96, height: 5, background: '#E8912B' }} /&gt;&#13;&#10;        &lt;Text style={{ fontSize: 19, color: '#D9E8F4', lineHeight: 1.5 }}&gt;&#13;&#10;            五个规划模块 —— 水资源 · 废弃物 · 应急与职业健康 · 无障碍包容 · 数字孪生&#13;&#10;        &lt;/Text&gt;&#13;&#10;    &lt;/Box&gt;&#13;&#10;    &lt;Box style={{ position: 'absolute', bottom: 52, left: 64, right: 64, flexDirection: 'row', justifyContent: 'space-between' }}&gt;&#13;&#10;        &lt;Text style={{ fontSize: 13, color: 'rgba(255,255,255,0.62)' }}&gt;威思客 VIRSICAL ｜ ESG 与空间能碳环境管理框架&lt;/Text&gt;&#13;&#10;        &lt;Text style={{ fontSize: 13, color: 'rgba(255,255,255,0.62)' }}&gt;22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3F78"/>
              </a:gs>
              <a:gs pos="55000">
                <a:srgbClr val="0E5AA7"/>
              </a:gs>
              <a:gs pos="100000">
                <a:srgbClr val="0FA3A3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310" name=""/>
          <p:cNvSpPr/>
          <p:nvPr/>
        </p:nvSpPr>
        <p:spPr>
          <a:xfrm rot="0" flipH="0" flipV="0">
            <a:off x="5905500" y="0"/>
            <a:ext cx="6286500" cy="6858000"/>
          </a:xfrm>
          <a:prstGeom prst="rect">
            <a:avLst/>
          </a:prstGeom>
          <a:gradFill>
            <a:gsLst>
              <a:gs pos="0">
                <a:srgbClr val="FFFFFF">
                  <a:alpha val="18000"/>
                </a:srgbClr>
              </a:gs>
              <a:gs pos="62000">
                <a:srgbClr val="FFFFFF">
                  <a:alpha val="0"/>
                </a:srgbClr>
              </a:gs>
            </a:gsLst>
            <a:path path="circle">
              <a:fillToRect l="78000" t="28000" r="22000" b="72000"/>
            </a:path>
          </a:gradFill>
          <a:ln/>
        </p:spPr>
        <p:txBody>
          <a:bodyPr/>
          <a:p/>
        </p:txBody>
      </p:sp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609600" y="514350"/>
            <a:ext cx="1400175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900" b="1">
                <a:solidFill>
                  <a:srgbClr val="FFFFFF">
                    <a:alpha val="20000"/>
                  </a:srgbClr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312" name="" descr="{&quot;isTemplate&quot;:true,&quot;type&quot;:&quot;text&quot;}"/>
          <p:cNvSpPr txBox="1"/>
          <p:nvPr/>
        </p:nvSpPr>
        <p:spPr>
          <a:xfrm rot="0" flipH="0" flipV="0">
            <a:off x="609600" y="2495550"/>
            <a:ext cx="9620250" cy="77152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规划部署与全域协同</a:t>
            </a:r>
            <a:endParaRPr/>
          </a:p>
        </p:txBody>
      </p:sp>
      <p:sp>
        <p:nvSpPr>
          <p:cNvPr id="313" name=""/>
          <p:cNvSpPr/>
          <p:nvPr/>
        </p:nvSpPr>
        <p:spPr>
          <a:xfrm rot="0" flipH="0" flipV="0">
            <a:off x="609600" y="3476625"/>
            <a:ext cx="914400" cy="47625"/>
          </a:xfrm>
          <a:prstGeom prst="rect">
            <a:avLst/>
          </a:prstGeom>
          <a:solidFill>
            <a:srgbClr val="E8912B"/>
          </a:solidFill>
          <a:ln/>
        </p:spPr>
        <p:txBody>
          <a:bodyPr/>
          <a:p/>
        </p:txBody>
      </p:sp>
      <p:sp>
        <p:nvSpPr>
          <p:cNvPr id="314" name="" descr="{&quot;isTemplate&quot;:true,&quot;type&quot;:&quot;text&quot;}"/>
          <p:cNvSpPr txBox="1"/>
          <p:nvPr/>
        </p:nvSpPr>
        <p:spPr>
          <a:xfrm rot="0" flipH="0" flipV="0">
            <a:off x="609600" y="3733800"/>
            <a:ext cx="9620250" cy="3333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五个规划模块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——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水资源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废弃物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应急与职业健康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无障碍包容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·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数字孪生</a:t>
            </a:r>
            <a:endParaRPr/>
          </a:p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609600" y="621030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11163300" y="62103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22 / 33</a:t>
            </a:r>
            <a:endParaRPr/>
          </a:p>
        </p:txBody>
      </p:sp>
    </p:spTree>
  </p:cSld>
</p:sld>
</file>

<file path=ppt/slides/slide23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317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水资源精细化管理&lt;/Text&gt;&#13;&#10;            &lt;Text style={{ fontSize: 15, color: '#6B7C93' }}&gt;唯一会「持续流血」的能源品类 —— 管网漏损不会自己停下来&lt;/Text&gt;&#13;&#10;        &lt;/Box&gt;&#13;&#10;        &lt;Text style={{ fontSize: 15, color: '#93A3B8', letterSpacing: 3 }}&gt;WATER&lt;/Text&gt;&#13;&#10;    &lt;/Box&gt;&#13;&#10;&#13;&#10;    &lt;Box style={{ height: 536, flexDirection: 'column', gap: 12 }}&gt;&#13;&#10;        &lt;Box style={{ height: 36, flexDirection: 'row', alignItems: 'center', justifyContent: 'space-between' }}&gt;&#13;&#10;            &lt;Text style={{ fontSize: 20, fontWeight: 'bold', color: '#16233A' }}&gt;水链路全流程分项计量&lt;/Text&gt;&#13;&#10;            &lt;Text style={{ fontSize: 13, color: '#6B7C93' }}&gt;来源 → 分项 → 回用 → 漏损，四段各有独立口径&lt;/Text&gt;&#13;&#10;        &lt;/Box&gt;&#13;&#10;&#13;&#10;        &lt;Box style={{ height: 258, alignItems: 'center' }}&gt;&#13;&#10;            &lt;svg width='1152' height='258' viewBox='0 0 1152 258' style={{ width: 1152, height: 258 }}&gt;&#13;&#10;                &lt;rect x='0' y='0' width='273' height='258' rx='8' fill='#F4F7FB' /&gt;&#13;&#10;                &lt;rect x='0' y='0' width='273' height='5' rx='2' fill='#0E5AA7' /&gt;&#13;&#10;                &lt;text x='24' y='46' fontSize='12' fill='#93A3B8' letterSpacing='1'&gt;01&lt;/text&gt;&#13;&#10;                &lt;text x='24' y='80' fontSize='18' fontWeight='bold' fill='#0E5AA7'&gt;给水来源&lt;/text&gt;&#13;&#10;                &lt;path d='M24 96 L249 96' stroke='#E3EAF3' strokeWidth='1' /&gt;&#13;&#10;                &lt;text x='24' y='128' fontSize='13' fill='#16233A'&gt;市政自来水总表&lt;/text&gt;&#13;&#10;                &lt;text x='24' y='160' fontSize='13' fill='#16233A'&gt;自备井与备用水源&lt;/text&gt;&#13;&#10;                &lt;text x='24' y='192' fontSize='13' fill='#16233A'&gt;进水压力与瞬时流量&lt;/text&gt;&#13;&#10;                &lt;text x='24' y='224' fontSize='12' fill='#6B7C93'&gt;总入口是所有后续分项的&lt;/text&gt;&#13;&#10;                &lt;text x='24' y='242' fontSize='12' fill='#6B7C93'&gt;差值校验基准&lt;/text&gt;&#13;&#10;&#13;&#10;                &lt;path d='M278 129 L288 129' stroke='#93A3B8' strokeWidth='2' /&gt;&#13;&#10;&#13;&#10;                &lt;rect x='293' y='0' width='273' height='258' rx='8' fill='#F4F7FB' /&gt;&#13;&#10;                &lt;rect x='293' y='0' width='273' height='5' rx='2' fill='#0FA3A3' /&gt;&#13;&#10;                &lt;text x='317' y='46' fontSize='12' fill='#93A3B8' letterSpacing='1'&gt;02&lt;/text&gt;&#13;&#10;                &lt;text x='317' y='80' fontSize='18' fontWeight='bold' fill='#0A7A7A'&gt;分项计量&lt;/text&gt;&#13;&#10;                &lt;path d='M317 96 L542 96' stroke='#E3EAF3' strokeWidth='1' /&gt;&#13;&#10;                &lt;text x='317' y='128' fontSize='13' fill='#16233A'&gt;直饮水系统&lt;/text&gt;&#13;&#10;                &lt;text x='317' y='160' fontSize='13' fill='#16233A'&gt;生活用水（厕卫 / 茶水间）&lt;/text&gt;&#13;&#10;                &lt;text x='317' y='192' fontSize='13' fill='#16233A'&gt;绿化灌溉&lt;/text&gt;&#13;&#10;                &lt;text x='317' y='224' fontSize='13' fill='#16233A'&gt;空调补水&lt;/text&gt;&#13;&#10;                &lt;text x='317' y='248' fontSize='11' fill='#6B7C93'&gt;四路独立，可定位到回路&lt;/text&gt;&#13;&#10;&#13;&#10;                &lt;path d='M571 129 L581 129' stroke='#93A3B8' strokeWidth='2' /&gt;&#13;&#10;&#13;&#10;                &lt;rect x='586' y='0' width='273' height='258' rx='8' fill='#F4F7FB' /&gt;&#13;&#10;                &lt;rect x='586' y='0' width='273' height='5' rx='2' fill='#0FA3A3' /&gt;&#13;&#10;                &lt;text x='610' y='46' fontSize='12' fill='#93A3B8' letterSpacing='1'&gt;03&lt;/text&gt;&#13;&#10;                &lt;text x='610' y='80' fontSize='18' fontWeight='bold' fill='#0A7A7A'&gt;回收与回用&lt;/text&gt;&#13;&#10;                &lt;path d='M610 96 L835 96' stroke='#E3EAF3' strokeWidth='1' /&gt;&#13;&#10;                &lt;text x='610' y='128' fontSize='13' fill='#16233A'&gt;中水回用系统&lt;/text&gt;&#13;&#10;                &lt;text x='610' y='160' fontSize='13' fill='#16233A'&gt;雨水回收&lt;/text&gt;&#13;&#10;                &lt;text x='610' y='192' fontSize='13' fill='#16233A'&gt;空调冷凝水回收&lt;/text&gt;&#13;&#10;                &lt;text x='610' y='224' fontSize='13' fill='#16233A'&gt;绿化与道路冲洗回用&lt;/text&gt;&#13;&#10;                &lt;text x='610' y='248' fontSize='11' fill='#6B7C93'&gt;回用量单独计量，回用率可算&lt;/text&gt;&#13;&#10;&#13;&#10;                &lt;path d='M864 129 L874 129' stroke='#E8912B' strokeWidth='2' /&gt;&#13;&#10;&#13;&#10;                &lt;rect x='879' y='0' width='273' height='258' rx='8' fill='rgba(232,145,43,0.10)' /&gt;&#13;&#10;                &lt;rect x='879' y='0' width='273' height='5' rx='2' fill='#E8912B' /&gt;&#13;&#10;                &lt;text x='903' y='46' fontSize='12' fill='#93A3B8' letterSpacing='1'&gt;04&lt;/text&gt;&#13;&#10;                &lt;text x='903' y='80' fontSize='18' fontWeight='bold' fill='#8A5209'&gt;漏损与定额&lt;/text&gt;&#13;&#10;                &lt;path d='M903 96 L1128 96' stroke='#E3EAF3' strokeWidth='1' /&gt;&#13;&#10;                &lt;text x='903' y='128' fontSize='13' fill='#16233A'&gt;管网漏损实时监测与告警&lt;/text&gt;&#13;&#10;                &lt;text x='903' y='160' fontSize='13' fill='#16233A'&gt;分区计量（DMA）与夜间最小流量&lt;/text&gt;&#13;&#10;                &lt;text x='903' y='192' fontSize='13' fill='#16233A'&gt;用水定额管控&lt;/text&gt;&#13;&#10;                &lt;text x='903' y='224' fontSize='13' fill='#16233A'&gt;节水成效统计与报表&lt;/text&gt;&#13;&#10;                &lt;text x='903' y='248' fontSize='11' fill='#6B7C93'&gt;支撑节水型建筑认证申报&lt;/text&gt;&#13;&#10;            &lt;/svg&gt;&#13;&#10;        &lt;/Box&gt;&#13;&#10;&#13;&#10;        &lt;Box style={{ height: 176, flexDirection: 'row', gap: 16 }}&gt;&#13;&#10;            &lt;Box style={{ width: 373, height: 176, background: '#F4F7FB', borderRadius: 6, padding: 16, flexDirection: 'column', gap: 8 }}&gt;&#13;&#10;                &lt;Text style={{ fontSize: 16, fontWeight: 'bold', color: '#0E5AA7' }}&gt;分项到末端&lt;/Text&gt;&#13;&#10;                &lt;Text style={{ fontSize: 13, color: '#16233A', lineHeight: 1.55 }}&gt;&#13;&#10;                    直饮水、生活用水、绿化、空调补水四路独立计量，异常能定位到具体回路，而不是只看到「整栋楼这个月多花了 800 吨」。&#13;&#10;                &lt;/Text&gt;&#13;&#10;            &lt;/Box&gt;&#13;&#10;            &lt;Box style={{ width: 373, height: 176, background: '#F4F7FB', borderRadius: 6, padding: 16, flexDirection: 'column', gap: 8 }}&gt;&#13;&#10;                &lt;Text style={{ fontSize: 16, fontWeight: 'bold', color: '#0E5AA7' }}&gt;漏损按小时发现&lt;/Text&gt;&#13;&#10;                &lt;Text style={{ fontSize: 13, color: '#16233A', lineHeight: 1.55 }}&gt;&#13;&#10;                    夜间最小流量法自动识别管网漏点，把发现时点从「季度水费异常」提前到「当晚告警」，避免漏水连续数周无人知。&#13;&#10;                &lt;/Text&gt;&#13;&#10;            &lt;/Box&gt;&#13;&#10;            &lt;Box style={{ width: 374, height: 176, background: '#F4F7FB', borderRadius: 6, padding: 16, flexDirection: 'column', gap: 8 }}&gt;&#13;&#10;                &lt;Text style={{ fontSize: 16, fontWeight: 'bold', color: '#0E5AA7' }}&gt;回用率可核算&lt;/Text&gt;&#13;&#10;                &lt;Text style={{ fontSize: 13, color: '#16233A', lineHeight: 1.55 }}&gt;&#13;&#10;                    中水与雨水回用量单独计量，回用率、节水率、漏损率三类指标在线留存，直接对应 ESG 报告与节水认证口径。&#13;&#10;                &lt;/Text&gt;&#13;&#10;            &lt;/Box&gt;&#13;&#10;        &lt;/Box&gt;&#13;&#10;&#13;&#10;        &lt;Box style={{ height: 30, background: 'rgba(232,145,43,0.12)', borderRadius: 6, paddingLeft: 16, paddingRight: 16, justifyContent: 'center' }}&gt;&#13;&#10;            &lt;Text style={{ fontSize: 12, fontWeight: 'bold', color: '#8A5209' }}&gt;&#13;&#10;                判断：水是继电之后最容易被忽略的成本项，也是唯一存在「漏损」这种持续流血式浪费的品类。&#13;&#10;            &lt;/Text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3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9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39719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水资源精细化管理</a:t>
            </a:r>
            <a:endParaRPr/>
          </a:p>
        </p:txBody>
      </p:sp>
      <p:sp>
        <p:nvSpPr>
          <p:cNvPr id="320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39719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唯一会「持续流血」的能源品类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管网漏损不会自己停下来</a:t>
            </a:r>
            <a:endParaRPr/>
          </a:p>
        </p:txBody>
      </p:sp>
      <p:sp>
        <p:nvSpPr>
          <p:cNvPr id="321" name="" descr="{&quot;isTemplate&quot;:true,&quot;type&quot;:&quot;text&quot;}"/>
          <p:cNvSpPr txBox="1"/>
          <p:nvPr/>
        </p:nvSpPr>
        <p:spPr>
          <a:xfrm rot="0" flipH="0" flipV="0">
            <a:off x="10934700" y="581025"/>
            <a:ext cx="647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WATER</a:t>
            </a:r>
            <a:endParaRPr/>
          </a:p>
        </p:txBody>
      </p:sp>
      <p:sp>
        <p:nvSpPr>
          <p:cNvPr id="322" name="" descr="{&quot;isTemplate&quot;:true,&quot;type&quot;:&quot;text&quot;}"/>
          <p:cNvSpPr txBox="1"/>
          <p:nvPr/>
        </p:nvSpPr>
        <p:spPr>
          <a:xfrm rot="0" flipH="0" flipV="0">
            <a:off x="609600" y="1200150"/>
            <a:ext cx="1905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水链路全流程分项计量</a:t>
            </a:r>
            <a:endParaRPr/>
          </a:p>
        </p:txBody>
      </p:sp>
      <p:sp>
        <p:nvSpPr>
          <p:cNvPr id="323" name="" descr="{&quot;isTemplate&quot;:true,&quot;type&quot;:&quot;text&quot;}"/>
          <p:cNvSpPr txBox="1"/>
          <p:nvPr/>
        </p:nvSpPr>
        <p:spPr>
          <a:xfrm rot="0" flipH="0" flipV="0">
            <a:off x="8877300" y="1238250"/>
            <a:ext cx="2705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来源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→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分项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→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回用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→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漏损，四段各有独立口径</a:t>
            </a:r>
            <a:endParaRPr/>
          </a:p>
        </p:txBody>
      </p:sp>
      <p:pic>
        <p:nvPicPr>
          <p:cNvPr id="32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600200"/>
            <a:ext cx="10972800" cy="2457450"/>
          </a:xfrm>
          <a:prstGeom prst="rect">
            <a:avLst/>
          </a:prstGeom>
          <a:ln/>
        </p:spPr>
      </p:pic>
      <p:sp>
        <p:nvSpPr>
          <p:cNvPr id="325" name=""/>
          <p:cNvSpPr/>
          <p:nvPr/>
        </p:nvSpPr>
        <p:spPr>
          <a:xfrm rot="0" flipH="0" flipV="0">
            <a:off x="609600" y="4171950"/>
            <a:ext cx="3552825" cy="1676400"/>
          </a:xfrm>
          <a:prstGeom prst="roundRect">
            <a:avLst>
              <a:gd name="adj" fmla="val 3409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26" name="" descr="{&quot;isTemplate&quot;:true,&quot;type&quot;:&quot;text&quot;}"/>
          <p:cNvSpPr txBox="1"/>
          <p:nvPr/>
        </p:nvSpPr>
        <p:spPr>
          <a:xfrm rot="0" flipH="0" flipV="0">
            <a:off x="762000" y="4324350"/>
            <a:ext cx="32480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分项到末端</a:t>
            </a:r>
            <a:endParaRPr/>
          </a:p>
        </p:txBody>
      </p:sp>
      <p:sp>
        <p:nvSpPr>
          <p:cNvPr id="327" name="" descr="{&quot;isTemplate&quot;:true,&quot;type&quot;:&quot;text&quot;}"/>
          <p:cNvSpPr txBox="1"/>
          <p:nvPr/>
        </p:nvSpPr>
        <p:spPr>
          <a:xfrm rot="0" flipH="0" flipV="0">
            <a:off x="762000" y="4591050"/>
            <a:ext cx="3248025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直饮水、生活用水、绿化、空调补水四路独立计量，异常能定位到具体回路，而不是只看到「整栋楼这个月多花了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800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吨」。</a:t>
            </a:r>
            <a:endParaRPr/>
          </a:p>
        </p:txBody>
      </p:sp>
      <p:sp>
        <p:nvSpPr>
          <p:cNvPr id="328" name=""/>
          <p:cNvSpPr/>
          <p:nvPr/>
        </p:nvSpPr>
        <p:spPr>
          <a:xfrm rot="0" flipH="0" flipV="0">
            <a:off x="4314825" y="4171950"/>
            <a:ext cx="3552825" cy="1676400"/>
          </a:xfrm>
          <a:prstGeom prst="roundRect">
            <a:avLst>
              <a:gd name="adj" fmla="val 3409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29" name="" descr="{&quot;isTemplate&quot;:true,&quot;type&quot;:&quot;text&quot;}"/>
          <p:cNvSpPr txBox="1"/>
          <p:nvPr/>
        </p:nvSpPr>
        <p:spPr>
          <a:xfrm rot="0" flipH="0" flipV="0">
            <a:off x="4467225" y="4324350"/>
            <a:ext cx="32480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漏损按小时发现</a:t>
            </a:r>
            <a:endParaRPr/>
          </a:p>
        </p:txBody>
      </p:sp>
      <p:sp>
        <p:nvSpPr>
          <p:cNvPr id="330" name="" descr="{&quot;isTemplate&quot;:true,&quot;type&quot;:&quot;text&quot;}"/>
          <p:cNvSpPr txBox="1"/>
          <p:nvPr/>
        </p:nvSpPr>
        <p:spPr>
          <a:xfrm rot="0" flipH="0" flipV="0">
            <a:off x="4467225" y="4591050"/>
            <a:ext cx="3248025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夜间最小流量法自动识别管网漏点，把发现时点从「季度水费异常」提前到「当晚告警」，避免漏水连续数周无人知。</a:t>
            </a:r>
            <a:endParaRPr/>
          </a:p>
        </p:txBody>
      </p:sp>
      <p:sp>
        <p:nvSpPr>
          <p:cNvPr id="331" name=""/>
          <p:cNvSpPr/>
          <p:nvPr/>
        </p:nvSpPr>
        <p:spPr>
          <a:xfrm rot="0" flipH="0" flipV="0">
            <a:off x="8020050" y="4171950"/>
            <a:ext cx="3562350" cy="1676400"/>
          </a:xfrm>
          <a:prstGeom prst="roundRect">
            <a:avLst>
              <a:gd name="adj" fmla="val 3409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32" name="" descr="{&quot;isTemplate&quot;:true,&quot;type&quot;:&quot;text&quot;}"/>
          <p:cNvSpPr txBox="1"/>
          <p:nvPr/>
        </p:nvSpPr>
        <p:spPr>
          <a:xfrm rot="0" flipH="0" flipV="0">
            <a:off x="8172450" y="4324350"/>
            <a:ext cx="3257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回用率可核算</a:t>
            </a:r>
            <a:endParaRPr/>
          </a:p>
        </p:txBody>
      </p:sp>
      <p:sp>
        <p:nvSpPr>
          <p:cNvPr id="333" name="" descr="{&quot;isTemplate&quot;:true,&quot;type&quot;:&quot;text&quot;}"/>
          <p:cNvSpPr txBox="1"/>
          <p:nvPr/>
        </p:nvSpPr>
        <p:spPr>
          <a:xfrm rot="0" flipH="0" flipV="0">
            <a:off x="8172450" y="4591050"/>
            <a:ext cx="32575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中水与雨水回用量单独计量，回用率、节水率、漏损率三类指标在线留存，直接对应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报告与节水认证口径。</a:t>
            </a:r>
            <a:endParaRPr/>
          </a:p>
        </p:txBody>
      </p:sp>
      <p:sp>
        <p:nvSpPr>
          <p:cNvPr id="334" name=""/>
          <p:cNvSpPr/>
          <p:nvPr/>
        </p:nvSpPr>
        <p:spPr>
          <a:xfrm rot="0" flipH="0" flipV="0">
            <a:off x="609600" y="5962650"/>
            <a:ext cx="10972800" cy="285750"/>
          </a:xfrm>
          <a:prstGeom prst="roundRect">
            <a:avLst>
              <a:gd name="adj" fmla="val 20000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335" name="" descr="{&quot;isTemplate&quot;:true,&quot;type&quot;:&quot;text&quot;}"/>
          <p:cNvSpPr txBox="1"/>
          <p:nvPr/>
        </p:nvSpPr>
        <p:spPr>
          <a:xfrm rot="0" flipH="0" flipV="0">
            <a:off x="762000" y="6038850"/>
            <a:ext cx="106680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8A5209"/>
                </a:solidFill>
                <a:latin typeface="Microsoft YaHei"/>
                <a:ea typeface="Microsoft YaHei"/>
              </a:rPr>
              <a:t>判断：水是继电之后最容易被忽略的成本项，也是唯一存在「漏损」这种持续流血式浪费的品类。</a:t>
            </a:r>
            <a:endParaRPr/>
          </a:p>
        </p:txBody>
      </p:sp>
      <p:sp>
        <p:nvSpPr>
          <p:cNvPr id="336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337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23 / 33</a:t>
            </a:r>
            <a:endParaRPr/>
          </a:p>
        </p:txBody>
      </p:sp>
    </p:spTree>
  </p:cSld>
</p:sld>
</file>

<file path=ppt/slides/slide24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338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废弃物与垃圾分类管理&lt;/Text&gt;&#13;&#10;            &lt;Text style={{ fontSize: 15, color: '#6B7C93' }}&gt;普通垃圾管减量，危险废物管合规 —— 两条线不能混&lt;/Text&gt;&#13;&#10;        &lt;/Box&gt;&#13;&#10;        &lt;Text style={{ fontSize: 15, color: '#93A3B8', letterSpacing: 3 }}&gt;WASTE&lt;/Text&gt;&#13;&#10;    &lt;/Box&gt;&#13;&#10;&#13;&#10;    &lt;Box style={{ height: 536, flexDirection: 'row', gap: 26 }}&gt;&#13;&#10;        &lt;Box style={{ width: 668, height: 536, flexDirection: 'column', gap: 10 }}&gt;&#13;&#10;            &lt;Box style={{ height: 30, flexDirection: 'row', alignItems: 'center', justifyContent: 'space-between' }}&gt;&#13;&#10;                &lt;Text style={{ fontSize: 20, fontWeight: 'bold', color: '#16233A' }}&gt;投放 — 清运 — 减量 全链路&lt;/Text&gt;&#13;&#10;                &lt;Text style={{ fontSize: 13, color: '#6B7C93' }}&gt;四段都有数据才算真的「管起来」&lt;/Text&gt;&#13;&#10;            &lt;/Box&gt;&#13;&#10;            &lt;Box style={{ height: 496, justifyContent: 'center', alignItems: 'center' }}&gt;&#13;&#10;                &lt;svg width='668' height='486' viewBox='0 0 668 486' style={{ width: 668, height: 486 }}&gt;&#13;&#10;                    &lt;rect x='0' y='0' width='668' height='106' rx='8' fill='#F4F7FB' /&gt;&#13;&#10;                    &lt;rect x='0' y='0' width='6' height='106' rx='3' fill='#0E5AA7' /&gt;&#13;&#10;                    &lt;text x='26' y='36' fontSize='16' fontWeight='bold' fill='#0E5AA7'&gt;① 分类投放&lt;/text&gt;&#13;&#10;                    &lt;text x='26' y='62' fontSize='12' fill='#16233A'&gt;办公垃圾 · 可回收物 · 厨余垃圾 · 危险废物（电池 / 打印耗材）&lt;/text&gt;&#13;&#10;                    &lt;text x='26' y='84' fontSize='11' fill='#6B7C93'&gt;投放点按楼栋与楼层布设，危废独立专用容器&lt;/text&gt;&#13;&#10;&#13;&#10;                    &lt;path d='M334 106 L334 122' stroke='#0FA3A3' strokeWidth='2' /&gt;&#13;&#10;                    &lt;path d='M327 116 L334 128 L341 116 Z' fill='#0FA3A3' /&gt;&#13;&#10;&#13;&#10;                    &lt;rect x='0' y='130' width='668' height='106' rx='8' fill='rgba(15,163,163,0.10)' /&gt;&#13;&#10;                    &lt;rect x='0' y='130' width='6' height='106' rx='3' fill='#0A7A7A' /&gt;&#13;&#10;                    &lt;text x='26' y='166' fontSize='16' fontWeight='bold' fill='#0A7A7A'&gt;② 投放监测&lt;/text&gt;&#13;&#10;                    &lt;text x='26' y='192' fontSize='12' fill='#16233A'&gt;满溢监测 · 投放准确率 · 错投识别 · 清运超时提醒&lt;/text&gt;&#13;&#10;                    &lt;text x='26' y='214' fontSize='11' fill='#6B7C93'&gt;由设备代替人工巡桶，满溢才叫车，不满溢不空跑&lt;/text&gt;&#13;&#10;&#13;&#10;                    &lt;path d='M334 236 L334 252' stroke='#0E5AA7' strokeWidth='2' /&gt;&#13;&#10;                    &lt;path d='M327 246 L334 258 L341 246 Z' fill='#0E5AA7' /&gt;&#13;&#10;&#13;&#10;                    &lt;rect x='0' y='260' width='668' height='106' rx='8' fill='#F4F7FB' /&gt;&#13;&#10;                    &lt;rect x='0' y='260' width='6' height='106' rx='3' fill='#0E5AA7' /&gt;&#13;&#10;                    &lt;text x='26' y='296' fontSize='16' fontWeight='bold' fill='#0E5AA7'&gt;③ 清运调度&lt;/text&gt;&#13;&#10;                    &lt;text x='26' y='322' fontSize='12' fill='#16233A'&gt;满溢触发清运 · 路线优化 · 称重计量 · 清运量与去向记录&lt;/text&gt;&#13;&#10;                    &lt;text x='26' y='344' fontSize='11' fill='#6B7C93'&gt;每一次清运有重量、有时间、有承接方，台账自动生成&lt;/text&gt;&#13;&#10;&#13;&#10;                    &lt;path d='M334 366 L334 382' stroke='#E8912B' strokeWidth='2' /&gt;&#13;&#10;                    &lt;path d='M327 376 L334 388 L341 376 Z' fill='#E8912B' /&gt;&#13;&#10;&#13;&#10;                    &lt;rect x='0' y='390' width='668' height='96' rx='8' fill='rgba(232,145,43,0.10)' /&gt;&#13;&#10;                    &lt;rect x='0' y='390' width='6' height='96' rx='3' fill='#E8912B' /&gt;&#13;&#10;                    &lt;text x='26' y='424' fontSize='16' fontWeight='bold' fill='#8A5209'&gt;④ 减量、台账与合规&lt;/text&gt;&#13;&#10;                    &lt;text x='26' y='450' fontSize='12' fill='#16233A'&gt;人均垃圾产量 · 减量率 · 分类准确率 · 危废独立台账与转移联单归档&lt;/text&gt;&#13;&#10;                    &lt;text x='26' y='472' fontSize='11' fill='#6B7C93'&gt;减量数据按月输出，直接进 ESG 报告废弃物章节&lt;/text&gt;&#13;&#10;                &lt;/svg&gt;&#13;&#10;            &lt;/Box&gt;&#13;&#10;        &lt;/Box&gt;&#13;&#10;&#13;&#10;        &lt;Box style={{ width: 458, height: 536, flexDirection: 'column', justifyContent: 'space-between' }}&gt;&#13;&#10;            &lt;Box style={{ height: 46, flexDirection: 'column', gap: 4 }}&gt;&#13;&#10;                &lt;Text style={{ fontSize: 20, fontWeight: 'bold', color: '#16233A' }}&gt;两条线，两种风险&lt;/Text&gt;&#13;&#10;                &lt;Text style={{ fontSize: 14, color: '#6B7C93' }}&gt;减量是效率问题，合规是底线问题&lt;/Text&gt;&#13;&#10;            &lt;/Box&gt;&#13;&#10;&#13;&#10;            &lt;Box style={{ height: 356, flexDirection: 'column', gap: 12 }}&gt;&#13;&#10;                &lt;Box style={{ height: 172, background: 'rgba(232,145,43,0.10)', borderRadius: 6, padding: 16, flexDirection: 'column', gap: 8 }}&gt;&#13;&#10;                    &lt;Text style={{ fontSize: 16, fontWeight: 'bold', color: '#8A5209' }}&gt;危废必须单独建账&lt;/Text&gt;&#13;&#10;                    &lt;Text style={{ fontSize: 13, color: '#16233A', lineHeight: 1.55 }}&gt;&#13;&#10;                        电池、打印耗材等危险废物的合规要求与其他垃圾完全不同：来源、数量、暂存条件、转移联单缺一不可，容错率为零。&#13;&#10;                    &lt;/Text&gt;&#13;&#10;                &lt;/Box&gt;&#13;&#10;                &lt;Box style={{ height: 172, background: '#F4F7FB', borderRadius: 6, padding: 16, flexDirection: 'column', gap: 8 }}&gt;&#13;&#10;                    &lt;Text style={{ fontSize: 16, fontWeight: 'bold', color: '#0E5AA7' }}&gt;减量率是可交付指标&lt;/Text&gt;&#13;&#10;                    &lt;Text style={{ fontSize: 13, color: '#16233A', lineHeight: 1.55 }}&gt;&#13;&#10;                        人均垃圾产量、减量率、分类准确率可按月输出，直接回应集团 ESG 报告「废弃物管理」章节的量化披露要求。&#13;&#10;                    &lt;/Text&gt;&#13;&#10;                &lt;/Box&gt;&#13;&#10;            &lt;/Box&gt;&#13;&#10;&#13;&#10;            &lt;Box style={{ height: 128, background: 'rgba(232,145,43,0.12)', borderRadius: 6, padding: 16, justifyContent: 'center' }}&gt;&#13;&#10;                &lt;Text style={{ fontSize: 13, fontWeight: 'bold', color: '#8A5209', lineHeight: 1.6 }}&gt;&#13;&#10;                    判断：危废的合规风险等级远高于普通垃圾，必须单独建账、单独留痕 —— 一旦混投，整改成本远超分类本身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4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40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34004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废弃物与垃圾分类管理</a:t>
            </a:r>
            <a:endParaRPr/>
          </a:p>
        </p:txBody>
      </p:sp>
      <p:sp>
        <p:nvSpPr>
          <p:cNvPr id="341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34004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普通垃圾管减量，危险废物管合规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两条线不能混</a:t>
            </a:r>
            <a:endParaRPr/>
          </a:p>
        </p:txBody>
      </p:sp>
      <p:sp>
        <p:nvSpPr>
          <p:cNvPr id="342" name="" descr="{&quot;isTemplate&quot;:true,&quot;type&quot;:&quot;text&quot;}"/>
          <p:cNvSpPr txBox="1"/>
          <p:nvPr/>
        </p:nvSpPr>
        <p:spPr>
          <a:xfrm rot="0" flipH="0" flipV="0">
            <a:off x="10944225" y="581025"/>
            <a:ext cx="6381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WASTE</a:t>
            </a:r>
            <a:endParaRPr/>
          </a:p>
        </p:txBody>
      </p:sp>
      <p:sp>
        <p:nvSpPr>
          <p:cNvPr id="343" name="" descr="{&quot;isTemplate&quot;:true,&quot;type&quot;:&quot;text&quot;}"/>
          <p:cNvSpPr txBox="1"/>
          <p:nvPr/>
        </p:nvSpPr>
        <p:spPr>
          <a:xfrm rot="0" flipH="0" flipV="0">
            <a:off x="609600" y="1171575"/>
            <a:ext cx="2409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投放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—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清运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—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减量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全链路</a:t>
            </a:r>
            <a:endParaRPr/>
          </a:p>
        </p:txBody>
      </p:sp>
      <p:sp>
        <p:nvSpPr>
          <p:cNvPr id="344" name="" descr="{&quot;isTemplate&quot;:true,&quot;type&quot;:&quot;text&quot;}"/>
          <p:cNvSpPr txBox="1"/>
          <p:nvPr/>
        </p:nvSpPr>
        <p:spPr>
          <a:xfrm rot="0" flipH="0" flipV="0">
            <a:off x="5114925" y="1209675"/>
            <a:ext cx="18573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四段都有数据才算真的「管起来」</a:t>
            </a:r>
            <a:endParaRPr/>
          </a:p>
        </p:txBody>
      </p:sp>
      <p:pic>
        <p:nvPicPr>
          <p:cNvPr id="34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571625"/>
            <a:ext cx="6362700" cy="4629150"/>
          </a:xfrm>
          <a:prstGeom prst="rect">
            <a:avLst/>
          </a:prstGeom>
          <a:ln/>
        </p:spPr>
      </p:pic>
      <p:sp>
        <p:nvSpPr>
          <p:cNvPr id="346" name="" descr="{&quot;isTemplate&quot;:true,&quot;type&quot;:&quot;text&quot;}"/>
          <p:cNvSpPr txBox="1"/>
          <p:nvPr/>
        </p:nvSpPr>
        <p:spPr>
          <a:xfrm rot="0" flipH="0" flipV="0">
            <a:off x="7219950" y="1143000"/>
            <a:ext cx="4362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两条线，两种风险</a:t>
            </a:r>
            <a:endParaRPr/>
          </a:p>
        </p:txBody>
      </p:sp>
      <p:sp>
        <p:nvSpPr>
          <p:cNvPr id="347" name="" descr="{&quot;isTemplate&quot;:true,&quot;type&quot;:&quot;text&quot;}"/>
          <p:cNvSpPr txBox="1"/>
          <p:nvPr/>
        </p:nvSpPr>
        <p:spPr>
          <a:xfrm rot="0" flipH="0" flipV="0">
            <a:off x="7219950" y="1409700"/>
            <a:ext cx="4362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减量是效率问题，合规是底线问题</a:t>
            </a:r>
            <a:endParaRPr/>
          </a:p>
        </p:txBody>
      </p:sp>
      <p:sp>
        <p:nvSpPr>
          <p:cNvPr id="348" name=""/>
          <p:cNvSpPr/>
          <p:nvPr/>
        </p:nvSpPr>
        <p:spPr>
          <a:xfrm rot="0" flipH="0" flipV="0">
            <a:off x="7219950" y="1609725"/>
            <a:ext cx="4362450" cy="1638300"/>
          </a:xfrm>
          <a:prstGeom prst="roundRect">
            <a:avLst>
              <a:gd name="adj" fmla="val 3488"/>
            </a:avLst>
          </a:prstGeom>
          <a:solidFill>
            <a:srgbClr val="E8912B">
              <a:alpha val="10000"/>
            </a:srgbClr>
          </a:solidFill>
          <a:ln/>
        </p:spPr>
        <p:txBody>
          <a:bodyPr/>
          <a:p/>
        </p:txBody>
      </p:sp>
      <p:sp>
        <p:nvSpPr>
          <p:cNvPr id="349" name="" descr="{&quot;isTemplate&quot;:true,&quot;type&quot;:&quot;text&quot;}"/>
          <p:cNvSpPr txBox="1"/>
          <p:nvPr/>
        </p:nvSpPr>
        <p:spPr>
          <a:xfrm rot="0" flipH="0" flipV="0">
            <a:off x="7372350" y="1762125"/>
            <a:ext cx="4057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8A5209"/>
                </a:solidFill>
                <a:latin typeface="Microsoft YaHei"/>
                <a:ea typeface="Microsoft YaHei"/>
              </a:rPr>
              <a:t>危废必须单独建账</a:t>
            </a:r>
            <a:endParaRPr/>
          </a:p>
        </p:txBody>
      </p:sp>
      <p:sp>
        <p:nvSpPr>
          <p:cNvPr id="350" name="" descr="{&quot;isTemplate&quot;:true,&quot;type&quot;:&quot;text&quot;}"/>
          <p:cNvSpPr txBox="1"/>
          <p:nvPr/>
        </p:nvSpPr>
        <p:spPr>
          <a:xfrm rot="0" flipH="0" flipV="0">
            <a:off x="7372350" y="2028825"/>
            <a:ext cx="40576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电池、打印耗材等危险废物的合规要求与其他垃圾完全不同：来源、数量、暂存条件、转移联单缺一不可，容错率为零。</a:t>
            </a:r>
            <a:endParaRPr/>
          </a:p>
        </p:txBody>
      </p:sp>
      <p:sp>
        <p:nvSpPr>
          <p:cNvPr id="351" name=""/>
          <p:cNvSpPr/>
          <p:nvPr/>
        </p:nvSpPr>
        <p:spPr>
          <a:xfrm rot="0" flipH="0" flipV="0">
            <a:off x="7219950" y="3362325"/>
            <a:ext cx="4362450" cy="1638300"/>
          </a:xfrm>
          <a:prstGeom prst="roundRect">
            <a:avLst>
              <a:gd name="adj" fmla="val 3488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52" name="" descr="{&quot;isTemplate&quot;:true,&quot;type&quot;:&quot;text&quot;}"/>
          <p:cNvSpPr txBox="1"/>
          <p:nvPr/>
        </p:nvSpPr>
        <p:spPr>
          <a:xfrm rot="0" flipH="0" flipV="0">
            <a:off x="7372350" y="3514725"/>
            <a:ext cx="4057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减量率是可交付指标</a:t>
            </a:r>
            <a:endParaRPr/>
          </a:p>
        </p:txBody>
      </p:sp>
      <p:sp>
        <p:nvSpPr>
          <p:cNvPr id="353" name="" descr="{&quot;isTemplate&quot;:true,&quot;type&quot;:&quot;text&quot;}"/>
          <p:cNvSpPr txBox="1"/>
          <p:nvPr/>
        </p:nvSpPr>
        <p:spPr>
          <a:xfrm rot="0" flipH="0" flipV="0">
            <a:off x="7372350" y="3781425"/>
            <a:ext cx="40576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人均垃圾产量、减量率、分类准确率可按月输出，直接回应集团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报告「废弃物管理」章节的量化披露要求。</a:t>
            </a:r>
            <a:endParaRPr/>
          </a:p>
        </p:txBody>
      </p:sp>
      <p:sp>
        <p:nvSpPr>
          <p:cNvPr id="354" name=""/>
          <p:cNvSpPr/>
          <p:nvPr/>
        </p:nvSpPr>
        <p:spPr>
          <a:xfrm rot="0" flipH="0" flipV="0">
            <a:off x="7219950" y="5029200"/>
            <a:ext cx="4362450" cy="1219200"/>
          </a:xfrm>
          <a:prstGeom prst="roundRect">
            <a:avLst>
              <a:gd name="adj" fmla="val 4688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355" name="" descr="{&quot;isTemplate&quot;:true,&quot;type&quot;:&quot;text&quot;}"/>
          <p:cNvSpPr txBox="1"/>
          <p:nvPr/>
        </p:nvSpPr>
        <p:spPr>
          <a:xfrm rot="0" flipH="0" flipV="0">
            <a:off x="7372350" y="5400675"/>
            <a:ext cx="4057650" cy="476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判断：危废的合规风险等级远高于普通垃圾，必须单独建账、单独留痕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一旦混投，整改成本远超分类本身。</a:t>
            </a:r>
            <a:endParaRPr/>
          </a:p>
        </p:txBody>
      </p:sp>
      <p:sp>
        <p:nvSpPr>
          <p:cNvPr id="356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357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24 / 33</a:t>
            </a:r>
            <a:endParaRPr/>
          </a:p>
        </p:txBody>
      </p:sp>
    </p:spTree>
  </p:cSld>
</p:sld>
</file>

<file path=ppt/slides/slide25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358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应急职业健康与无障碍包容空间&lt;/Text&gt;&#13;&#10;            &lt;Text style={{ fontSize: 15, color: '#6B7C93' }}&gt;这两块不直接产生效益，但直接决定集团 ESG 报告里 S 维度的成色&lt;/Text&gt;&#13;&#10;        &lt;/Box&gt;&#13;&#10;        &lt;Text style={{ fontSize: 15, color: '#93A3B8', letterSpacing: 3 }}&gt;SAFETY &amp;amp; INCLUSION&lt;/Text&gt;&#13;&#10;    &lt;/Box&gt;&#13;&#10;&#13;&#10;    &lt;Box style={{ height: 536, flexDirection: 'column', gap: 10 }}&gt;&#13;&#10;        &lt;Box style={{ height: 36, flexDirection: 'row', alignItems: 'center', justifyContent: 'space-between' }}&gt;&#13;&#10;            &lt;Text style={{ fontSize: 20, fontWeight: 'bold', color: '#16233A' }}&gt;两个 S 维度模块，同一套底座&lt;/Text&gt;&#13;&#10;            &lt;Text style={{ fontSize: 13, color: '#6B7C93' }}&gt;点位 · 路径 · 台账 · 预约，四类能力共用平台&lt;/Text&gt;&#13;&#10;        &lt;/Box&gt;&#13;&#10;&#13;&#10;        &lt;Box style={{ height: 300, alignItems: 'center' }}&gt;&#13;&#10;            &lt;svg width='1152' height='300' viewBox='0 0 1152 300' style={{ width: 1152, height: 300 }}&gt;&#13;&#10;                &lt;rect x='0' y='0' width='566' height='300' rx='8' fill='#F4F7FB' /&gt;&#13;&#10;                &lt;rect x='0' y='0' width='566' height='5' rx='2' fill='#0E5AA7' /&gt;&#13;&#10;                &lt;text x='24' y='44' fontSize='20' fontWeight='bold' fill='#0E5AA7'&gt;应急与职业健康&lt;/text&gt;&#13;&#10;                &lt;text x='24' y='70' fontSize='12' fill='#6B7C93'&gt;AED 点位 · 疏散路径 · 演练台账 · 危害因素监测&lt;/text&gt;&#13;&#10;                &lt;path d='M24 84 L542 84' stroke='#E3EAF3' strokeWidth='1' /&gt;&#13;&#10;&#13;&#10;                &lt;rect x='24' y='96' width='518' height='34' rx='5' fill='#FFFFFF' /&gt;&#13;&#10;                &lt;text x='40' y='118' fontSize='13' fill='#16233A'&gt;AED 点位管理 · 有效期与电池状态预警&lt;/text&gt;&#13;&#10;&#13;&#10;                &lt;rect x='24' y='137' width='518' height='34' rx='5' fill='#FFFFFF' /&gt;&#13;&#10;                &lt;text x='40' y='159' fontSize='13' fill='#16233A'&gt;应急疏散路径动态引导（按实时人流调整）&lt;/text&gt;&#13;&#10;&#13;&#10;                &lt;rect x='24' y='178' width='518' height='34' rx='5' fill='#FFFFFF' /&gt;&#13;&#10;                &lt;text x='40' y='200' fontSize='13' fill='#16233A'&gt;消防演练计划、执行与效果记录管理&lt;/text&gt;&#13;&#10;&#13;&#10;                &lt;rect x='24' y='219' width='518' height='34' rx='5' fill='#FFFFFF' /&gt;&#13;&#10;                &lt;text x='40' y='241' fontSize='13' fill='#16233A'&gt;职业健康台账 · 危害因素监测与岗位暴露记录&lt;/text&gt;&#13;&#10;&#13;&#10;                &lt;rect x='24' y='262' width='518' height='32' rx='5' fill='rgba(14,90,167,0.10)' /&gt;&#13;&#10;                &lt;text x='40' y='283' fontSize='12' fill='#0E5AA7'&gt;AED 与应急物资到期自动预警，不靠人工盘表&lt;/text&gt;&#13;&#10;&#13;&#10;                &lt;rect x='586' y='0' width='566' height='300' rx='8' fill='#F4F7FB' /&gt;&#13;&#10;                &lt;rect x='586' y='0' width='566' height='5' rx='2' fill='#3D7FBF' /&gt;&#13;&#10;                &lt;text x='610' y='44' fontSize='20' fontWeight='bold' fill='#2A5F96'&gt;无障碍与包容性空间&lt;/text&gt;&#13;&#10;                &lt;text x='610' y='70' fontSize='12' fill='#6B7C93'&gt;设施状态 · 路径导航 · 服务预约 · 多元空间配置&lt;/text&gt;&#13;&#10;                &lt;path d='M610 84 L1128 84' stroke='#E3EAF3' strokeWidth='1' /&gt;&#13;&#10;&#13;&#10;                &lt;rect x='610' y='96' width='518' height='34' rx='5' fill='#FFFFFF' /&gt;&#13;&#10;                &lt;text x='626' y='118' fontSize='13' fill='#16233A'&gt;无障碍电梯 / 卫生间 / 坡道状态监测&lt;/text&gt;&#13;&#10;&#13;&#10;                &lt;rect x='610' y='137' width='518' height='34' rx='5' fill='#FFFFFF' /&gt;&#13;&#10;                &lt;text x='626' y='159' fontSize='13' fill='#16233A'&gt;无障碍路径导航与占用告警&lt;/text&gt;&#13;&#10;&#13;&#10;                &lt;rect x='610' y='178' width='518' height='34' rx='5' fill='#FFFFFF' /&gt;&#13;&#10;                &lt;text x='626' y='200' fontSize='13' fill='#16233A'&gt;特殊人群服务预约（轮椅、陪同、无障碍车位）&lt;/text&gt;&#13;&#10;&#13;&#10;                &lt;rect x='610' y='219' width='518' height='34' rx='5' fill='#FFFFFF' /&gt;&#13;&#10;                &lt;text x='626' y='241' fontSize='13' fill='#16233A'&gt;多元包容空间配置（性别中立卫生间 / 祈祷室）&lt;/text&gt;&#13;&#10;&#13;&#10;                &lt;rect x='610' y='260' width='518' height='34' rx='5' fill='#FFFFFF' /&gt;&#13;&#10;                &lt;text x='626' y='282' fontSize='13' fill='#16233A'&gt;心理检测与疏导室预约与使用记录&lt;/text&gt;&#13;&#10;            &lt;/svg&gt;&#13;&#10;        &lt;/Box&gt;&#13;&#10;&#13;&#10;        &lt;Box style={{ height: 140, flexDirection: 'row', gap: 16 }}&gt;&#13;&#10;            &lt;Box style={{ width: 373, height: 140, background: '#F4F7FB', borderRadius: 6, padding: 14, flexDirection: 'column', gap: 6 }}&gt;&#13;&#10;                &lt;Text style={{ fontSize: 15, fontWeight: 'bold', color: '#0E5AA7' }}&gt;应急从「预案」到「在场」&lt;/Text&gt;&#13;&#10;                &lt;Text style={{ fontSize: 12.5, color: '#16233A', lineHeight: 1.55 }}&gt;&#13;&#10;                    设备与物资的可用状态在线上，疏散路径按实时人流动态调整，演练记录自动成台账。&#13;&#10;                &lt;/Text&gt;&#13;&#10;            &lt;/Box&gt;&#13;&#10;            &lt;Box style={{ width: 373, height: 140, background: '#F4F7FB', borderRadius: 6, padding: 14, flexDirection: 'column', gap: 6 }}&gt;&#13;&#10;                &lt;Text style={{ fontSize: 15, fontWeight: 'bold', color: '#0E5AA7' }}&gt;职业健康台账可审计&lt;/Text&gt;&#13;&#10;                &lt;Text style={{ fontSize: 12.5, color: '#16233A', lineHeight: 1.55 }}&gt;&#13;&#10;                    危害因素监测与岗位暴露数据持续留存，替代事后补录的纸质台账，审计时能直接调取原始记录。&#13;&#10;                &lt;/Text&gt;&#13;&#10;            &lt;/Box&gt;&#13;&#10;            &lt;Box style={{ width: 374, height: 140, background: '#F4F7FB', borderRadius: 6, padding: 14, flexDirection: 'column', gap: 6 }}&gt;&#13;&#10;                &lt;Text style={{ fontSize: 15, fontWeight: 'bold', color: '#0E5AA7' }}&gt;包容性空间不是加分项&lt;/Text&gt;&#13;&#10;                &lt;Text style={{ fontSize: 12.5, color: '#16233A', lineHeight: 1.55 }}&gt;&#13;&#10;                    无障碍路径、性别中立卫生间、祈祷室与心理疏导室，是跨国集团总部审计与多元包容披露的固定问项。&#13;&#10;                &lt;/Text&gt;&#13;&#10;            &lt;/Box&gt;&#13;&#10;        &lt;/Box&gt;&#13;&#10;&#13;&#10;        &lt;Box style={{ height: 30, background: 'rgba(232,145,43,0.12)', borderRadius: 6, paddingLeft: 16, paddingRight: 16, justifyContent: 'center' }}&gt;&#13;&#10;            &lt;Text style={{ fontSize: 12, fontWeight: 'bold', color: '#8A5209' }}&gt;&#13;&#10;                判断：缺这两块不影响日常运营，但会实打实影响集团的 ESG 评级与总部审计结论。&#13;&#10;            &lt;/Text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5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60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45339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应急职业健康与无障碍包容空间</a:t>
            </a:r>
            <a:endParaRPr/>
          </a:p>
        </p:txBody>
      </p:sp>
      <p:sp>
        <p:nvSpPr>
          <p:cNvPr id="361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45339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这两块不直接产生效益，但直接决定集团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ESG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报告里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S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维度的成色</a:t>
            </a:r>
            <a:endParaRPr/>
          </a:p>
        </p:txBody>
      </p:sp>
      <p:sp>
        <p:nvSpPr>
          <p:cNvPr id="362" name="" descr="{&quot;isTemplate&quot;:true,&quot;type&quot;:&quot;text&quot;}"/>
          <p:cNvSpPr txBox="1"/>
          <p:nvPr/>
        </p:nvSpPr>
        <p:spPr>
          <a:xfrm rot="0" flipH="0" flipV="0">
            <a:off x="9553575" y="581025"/>
            <a:ext cx="20288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SAFETY &amp; INCLUSION</a:t>
            </a:r>
            <a:endParaRPr/>
          </a:p>
        </p:txBody>
      </p:sp>
      <p:sp>
        <p:nvSpPr>
          <p:cNvPr id="363" name="" descr="{&quot;isTemplate&quot;:true,&quot;type&quot;:&quot;text&quot;}"/>
          <p:cNvSpPr txBox="1"/>
          <p:nvPr/>
        </p:nvSpPr>
        <p:spPr>
          <a:xfrm rot="0" flipH="0" flipV="0">
            <a:off x="609600" y="1200150"/>
            <a:ext cx="25146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两个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S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维度模块，同一套底座</a:t>
            </a:r>
            <a:endParaRPr/>
          </a:p>
        </p:txBody>
      </p:sp>
      <p:sp>
        <p:nvSpPr>
          <p:cNvPr id="364" name="" descr="{&quot;isTemplate&quot;:true,&quot;type&quot;:&quot;text&quot;}"/>
          <p:cNvSpPr txBox="1"/>
          <p:nvPr/>
        </p:nvSpPr>
        <p:spPr>
          <a:xfrm rot="0" flipH="0" flipV="0">
            <a:off x="9163050" y="1238250"/>
            <a:ext cx="24193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点位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路径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台账</a:t>
            </a:r>
            <a:r>
              <a:rPr lang="en-US" sz="975">
                <a:solidFill>
                  <a:srgbClr val="6B7C93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预约，四类能力共用平台</a:t>
            </a:r>
            <a:endParaRPr/>
          </a:p>
        </p:txBody>
      </p:sp>
      <p:pic>
        <p:nvPicPr>
          <p:cNvPr id="36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581150"/>
            <a:ext cx="10972800" cy="2857500"/>
          </a:xfrm>
          <a:prstGeom prst="rect">
            <a:avLst/>
          </a:prstGeom>
          <a:ln/>
        </p:spPr>
      </p:pic>
      <p:sp>
        <p:nvSpPr>
          <p:cNvPr id="366" name=""/>
          <p:cNvSpPr/>
          <p:nvPr/>
        </p:nvSpPr>
        <p:spPr>
          <a:xfrm rot="0" flipH="0" flipV="0">
            <a:off x="609600" y="4533900"/>
            <a:ext cx="3552825" cy="1333500"/>
          </a:xfrm>
          <a:prstGeom prst="roundRect">
            <a:avLst>
              <a:gd name="adj" fmla="val 4286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67" name="" descr="{&quot;isTemplate&quot;:true,&quot;type&quot;:&quot;text&quot;}"/>
          <p:cNvSpPr txBox="1"/>
          <p:nvPr/>
        </p:nvSpPr>
        <p:spPr>
          <a:xfrm rot="0" flipH="0" flipV="0">
            <a:off x="742950" y="4667250"/>
            <a:ext cx="32861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应急从「预案」到「在场」</a:t>
            </a:r>
            <a:endParaRPr/>
          </a:p>
        </p:txBody>
      </p:sp>
      <p:sp>
        <p:nvSpPr>
          <p:cNvPr id="368" name="" descr="{&quot;isTemplate&quot;:true,&quot;type&quot;:&quot;text&quot;}"/>
          <p:cNvSpPr txBox="1"/>
          <p:nvPr/>
        </p:nvSpPr>
        <p:spPr>
          <a:xfrm rot="0" flipH="0" flipV="0">
            <a:off x="742950" y="4895850"/>
            <a:ext cx="32861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设备与物资的可用状态在线上，疏散路径按实时人流动态调整，演练记录自动成台账。</a:t>
            </a:r>
            <a:endParaRPr/>
          </a:p>
        </p:txBody>
      </p:sp>
      <p:sp>
        <p:nvSpPr>
          <p:cNvPr id="369" name=""/>
          <p:cNvSpPr/>
          <p:nvPr/>
        </p:nvSpPr>
        <p:spPr>
          <a:xfrm rot="0" flipH="0" flipV="0">
            <a:off x="4314825" y="4533900"/>
            <a:ext cx="3552825" cy="1333500"/>
          </a:xfrm>
          <a:prstGeom prst="roundRect">
            <a:avLst>
              <a:gd name="adj" fmla="val 4286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70" name="" descr="{&quot;isTemplate&quot;:true,&quot;type&quot;:&quot;text&quot;}"/>
          <p:cNvSpPr txBox="1"/>
          <p:nvPr/>
        </p:nvSpPr>
        <p:spPr>
          <a:xfrm rot="0" flipH="0" flipV="0">
            <a:off x="4448175" y="4667250"/>
            <a:ext cx="32861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职业健康台账可审计</a:t>
            </a:r>
            <a:endParaRPr/>
          </a:p>
        </p:txBody>
      </p:sp>
      <p:sp>
        <p:nvSpPr>
          <p:cNvPr id="371" name="" descr="{&quot;isTemplate&quot;:true,&quot;type&quot;:&quot;text&quot;}"/>
          <p:cNvSpPr txBox="1"/>
          <p:nvPr/>
        </p:nvSpPr>
        <p:spPr>
          <a:xfrm rot="0" flipH="0" flipV="0">
            <a:off x="4448175" y="4895850"/>
            <a:ext cx="32861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危害因素监测与岗位暴露数据持续留存，替代事后补录的纸质台账，审计时能直接调取原始记录。</a:t>
            </a:r>
            <a:endParaRPr/>
          </a:p>
        </p:txBody>
      </p:sp>
      <p:sp>
        <p:nvSpPr>
          <p:cNvPr id="372" name=""/>
          <p:cNvSpPr/>
          <p:nvPr/>
        </p:nvSpPr>
        <p:spPr>
          <a:xfrm rot="0" flipH="0" flipV="0">
            <a:off x="8020050" y="4533900"/>
            <a:ext cx="3562350" cy="1333500"/>
          </a:xfrm>
          <a:prstGeom prst="roundRect">
            <a:avLst>
              <a:gd name="adj" fmla="val 4286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73" name="" descr="{&quot;isTemplate&quot;:true,&quot;type&quot;:&quot;text&quot;}"/>
          <p:cNvSpPr txBox="1"/>
          <p:nvPr/>
        </p:nvSpPr>
        <p:spPr>
          <a:xfrm rot="0" flipH="0" flipV="0">
            <a:off x="8153400" y="4667250"/>
            <a:ext cx="3295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包容性空间不是加分项</a:t>
            </a:r>
            <a:endParaRPr/>
          </a:p>
        </p:txBody>
      </p:sp>
      <p:sp>
        <p:nvSpPr>
          <p:cNvPr id="374" name="" descr="{&quot;isTemplate&quot;:true,&quot;type&quot;:&quot;text&quot;}"/>
          <p:cNvSpPr txBox="1"/>
          <p:nvPr/>
        </p:nvSpPr>
        <p:spPr>
          <a:xfrm rot="0" flipH="0" flipV="0">
            <a:off x="8153400" y="4895850"/>
            <a:ext cx="3295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无障碍路径、性别中立卫生间、祈祷室与心理疏导室，是跨国集团总部审计与多元包容披露的固定问项。</a:t>
            </a:r>
            <a:endParaRPr/>
          </a:p>
        </p:txBody>
      </p:sp>
      <p:sp>
        <p:nvSpPr>
          <p:cNvPr id="375" name=""/>
          <p:cNvSpPr/>
          <p:nvPr/>
        </p:nvSpPr>
        <p:spPr>
          <a:xfrm rot="0" flipH="0" flipV="0">
            <a:off x="609600" y="5962650"/>
            <a:ext cx="10972800" cy="285750"/>
          </a:xfrm>
          <a:prstGeom prst="roundRect">
            <a:avLst>
              <a:gd name="adj" fmla="val 20000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376" name="" descr="{&quot;isTemplate&quot;:true,&quot;type&quot;:&quot;text&quot;}"/>
          <p:cNvSpPr txBox="1"/>
          <p:nvPr/>
        </p:nvSpPr>
        <p:spPr>
          <a:xfrm rot="0" flipH="0" flipV="0">
            <a:off x="762000" y="6038850"/>
            <a:ext cx="106680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8A5209"/>
                </a:solidFill>
                <a:latin typeface="Microsoft YaHei"/>
                <a:ea typeface="Microsoft YaHei"/>
              </a:rPr>
              <a:t>判断：缺这两块不影响日常运营，但会实打实影响集团的</a:t>
            </a:r>
            <a:r>
              <a:rPr lang="en-US" sz="900" b="1">
                <a:solidFill>
                  <a:srgbClr val="8A5209"/>
                </a:solidFill>
                <a:latin typeface="Microsoft YaHei"/>
                <a:ea typeface="Microsoft YaHei"/>
              </a:rPr>
              <a:t> ESG </a:t>
            </a:r>
            <a:r>
              <a:rPr lang="zh-CN" sz="900" b="1">
                <a:solidFill>
                  <a:srgbClr val="8A5209"/>
                </a:solidFill>
                <a:latin typeface="Microsoft YaHei"/>
                <a:ea typeface="Microsoft YaHei"/>
              </a:rPr>
              <a:t>评级与总部审计结论。</a:t>
            </a:r>
            <a:endParaRPr/>
          </a:p>
        </p:txBody>
      </p:sp>
      <p:sp>
        <p:nvSpPr>
          <p:cNvPr id="377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378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25 / 33</a:t>
            </a:r>
            <a:endParaRPr/>
          </a:p>
        </p:txBody>
      </p:sp>
    </p:spTree>
  </p:cSld>
</p:sld>
</file>

<file path=ppt/slides/slide26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379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数字孪生可视化：让改造决策有据可依&lt;/Text&gt;&#13;&#10;            &lt;Text style={{ fontSize: 15, color: '#6B7C93' }}&gt;孪生模型的真正用途不是展示，而是「改之前先算一遍」&lt;/Text&gt;&#13;&#10;        &lt;/Box&gt;&#13;&#10;        &lt;Text style={{ fontSize: 15, color: '#93A3B8', letterSpacing: 3 }}&gt;DIGITAL TWIN&lt;/Text&gt;&#13;&#10;    &lt;/Box&gt;&#13;&#10;&#13;&#10;    &lt;Box style={{ height: 536, flexDirection: 'row', gap: 26 }}&gt;&#13;&#10;        &lt;Box style={{ width: 712, height: 536, flexDirection: 'column', gap: 10 }}&gt;&#13;&#10;            &lt;Box style={{ height: 46, flexDirection: 'column', gap: 4 }}&gt;&#13;&#10;                &lt;Text style={{ fontSize: 20, fontWeight: 'bold', color: '#16233A' }}&gt;三层视图：物理 → 孪生 → 决策&lt;/Text&gt;&#13;&#10;                &lt;Text style={{ fontSize: 14, color: '#6B7C93' }}&gt;只有走到第三层，模型才开始产生投资回报&lt;/Text&gt;&#13;&#10;            &lt;/Box&gt;&#13;&#10;            &lt;Box style={{ height: 480, alignItems: 'center' }}&gt;&#13;&#10;                &lt;svg width='712' height='480' viewBox='0 0 712 480' style={{ width: 712, height: 480 }}&gt;&#13;&#10;                    &lt;rect x='0' y='0' width='712' height='146' rx='8' fill='#F4F7FB' /&gt;&#13;&#10;                    &lt;rect x='0' y='0' width='6' height='146' rx='3' fill='#0E5AA7' /&gt;&#13;&#10;                    &lt;text x='26' y='34' fontSize='12' fill='#93A3B8' letterSpacing='1'&gt;物理层&lt;/text&gt;&#13;&#10;                    &lt;text x='26' y='66' fontSize='17' fontWeight='bold' fill='#0E5AA7'&gt;毫米级实景数字孪生模型&lt;/text&gt;&#13;&#10;                    &lt;text x='26' y='96' fontSize='12.5' fill='#16233A'&gt;全园区毫米级 3D 实景建模，楼栋、楼层、机房、管线空间归属完整&lt;/text&gt;&#13;&#10;                    &lt;text x='26' y='120' fontSize='12.5' fill='#16233A'&gt;改造前后的空间关系在模型里可直接比对，不再依赖二维图纸&lt;/text&gt;&#13;&#10;                    &lt;text x='26' y='140' fontSize='11.5' fill='#6B7C93'&gt;一次建模，后续所有空间类分析共用同一底图&lt;/text&gt;&#13;&#10;&#13;&#10;                    &lt;path d='M356 146 L356 162' stroke='#0FA3A3' strokeWidth='2' /&gt;&#13;&#10;                    &lt;path d='M349 156 L356 168 L363 156 Z' fill='#0FA3A3' /&gt;&#13;&#10;&#13;&#10;                    &lt;rect x='0' y='167' width='712' height='146' rx='8' fill='rgba(15,163,163,0.10)' /&gt;&#13;&#10;                    &lt;rect x='0' y='167' width='6' height='146' rx='3' fill='#0A7A7A' /&gt;&#13;&#10;                    &lt;text x='26' y='201' fontSize='12' fill='#93A3B8' letterSpacing='1'&gt;孪生层&lt;/text&gt;&#13;&#10;                    &lt;text x='26' y='233' fontSize='17' fontWeight='bold' fill='#0A7A7A'&gt;虚实同步：空间 · 人流 · 设备&lt;/text&gt;&#13;&#10;                    &lt;text x='26' y='263' fontSize='12.5' fill='#16233A'&gt;空间热力图、人流轨迹、设备运行状态实时映射到模型上&lt;/text&gt;&#13;&#10;                    &lt;text x='26' y='287' fontSize='12.5' fill='#16233A'&gt;与 MetaE 空间、环境、能源、客流各模块共用同一套点位数据&lt;/text&gt;&#13;&#10;                    &lt;text x='26' y='307' fontSize='11.5' fill='#6B7C93'&gt;不为孪生单独布点，避免重复投资与数据打架&lt;/text&gt;&#13;&#10;&#13;&#10;                    &lt;path d='M356 313 L356 329' stroke='#E8912B' strokeWidth='2' /&gt;&#13;&#10;                    &lt;path d='M349 323 L356 335 L363 323 Z' fill='#E8912B' /&gt;&#13;&#10;&#13;&#10;                    &lt;rect x='0' y='334' width='712' height='146' rx='8' fill='rgba(232,145,43,0.10)' /&gt;&#13;&#10;                    &lt;rect x='0' y='334' width='6' height='146' rx='3' fill='#E8912B' /&gt;&#13;&#10;                    &lt;text x='26' y='368' fontSize='12' fill='#93A3B8' letterSpacing='1'&gt;决策层&lt;/text&gt;&#13;&#10;                    &lt;text x='26' y='400' fontSize='17' fontWeight='bold' fill='#8A5209'&gt;模拟推演与效果预判&lt;/text&gt;&#13;&#10;                    &lt;text x='26' y='430' fontSize='12.5' fill='#16233A'&gt;节能改造方案在模型中预演，预估减排量与投资回收周期&lt;/text&gt;&#13;&#10;                    &lt;text x='26' y='454' fontSize='12.5' fill='#16233A'&gt;空间调整方案（工位重排、会议室增减）模拟后再动工&lt;/text&gt;&#13;&#10;                    &lt;text x='26' y='474' fontSize='11.5' fill='#6B7C93'&gt;把「改完再测」变成「算过再改」&lt;/text&gt;&#13;&#10;                &lt;/svg&gt;&#13;&#10;            &lt;/Box&gt;&#13;&#10;        &lt;/Box&gt;&#13;&#10;&#13;&#10;        &lt;Box style={{ width: 414, height: 536, flexDirection: 'column', justifyContent: 'space-between' }}&gt;&#13;&#10;            &lt;Box style={{ height: 46, flexDirection: 'column', gap: 4 }}&gt;&#13;&#10;                &lt;Text style={{ fontSize: 20, fontWeight: 'bold', color: '#16233A' }}&gt;避免三个常见误区&lt;/Text&gt;&#13;&#10;                &lt;Text style={{ fontSize: 14, color: '#6B7C93' }}&gt;模型不是目的，决策才是&lt;/Text&gt;&#13;&#10;            &lt;/Box&gt;&#13;&#10;&#13;&#10;            &lt;Box style={{ height: 372, flexDirection: 'column', gap: 9 }}&gt;&#13;&#10;                &lt;Box style={{ height: 118, background: '#F4F7FB', borderRadius: 6, padding: 14, flexDirection: 'column', gap: 6 }}&gt;&#13;&#10;                    &lt;Text style={{ fontSize: 15, fontWeight: 'bold', color: '#0E5AA7' }}&gt;不是「好看的 3D」&lt;/Text&gt;&#13;&#10;                    &lt;Text style={{ fontSize: 13, color: '#16233A', lineHeight: 1.5 }}&gt;&#13;&#10;                        孪生模型的价值不在汇报展示，而在于它是全部空间数据的统一坐标系。&#13;&#10;                    &lt;/Text&gt;&#13;&#10;                &lt;/Box&gt;&#13;&#10;                &lt;Box style={{ height: 118, background: '#F4F7FB', borderRadius: 6, padding: 14, flexDirection: 'column', gap: 6 }}&gt;&#13;&#10;                    &lt;Text style={{ fontSize: 15, fontWeight: 'bold', color: '#0E5AA7' }}&gt;改造决策有据可依&lt;/Text&gt;&#13;&#10;                    &lt;Text style={{ fontSize: 13, color: '#16233A', lineHeight: 1.5 }}&gt;&#13;&#10;                        空调分区调整、照明改造、工位重排，先看模型里的推演结果，再排施工计划。&#13;&#10;                    &lt;/Text&gt;&#13;&#10;                &lt;/Box&gt;&#13;&#10;                &lt;Box style={{ height: 118, background: '#F4F7FB', borderRadius: 6, padding: 14, flexDirection: 'column', gap: 6 }}&gt;&#13;&#10;                    &lt;Text style={{ fontSize: 15, fontWeight: 'bold', color: '#0E5AA7' }}&gt;与既有数据打通&lt;/Text&gt;&#13;&#10;                    &lt;Text style={{ fontSize: 13, color: '#16233A', lineHeight: 1.5 }}&gt;&#13;&#10;                        复用 MetaE 已部署的点位数据，不需要为孪生再布一层感知网络。&#13;&#10;                    &lt;/Text&gt;&#13;&#10;                &lt;/Box&gt;&#13;&#10;            &lt;/Box&gt;&#13;&#10;&#13;&#10;            &lt;Box style={{ height: 104, background: 'rgba(232,145,43,0.12)', borderRadius: 6, padding: 16, justifyContent: 'center' }}&gt;&#13;&#10;                &lt;Text style={{ fontSize: 13, fontWeight: 'bold', color: '#8A5209', lineHeight: 1.55 }}&gt;&#13;&#10;                    判断：把改造投资的减排效果在模型里先预演一遍，而不是改完再测 —— 这是孪生模型唯一能算清 ROI 的用法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6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81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5054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数字孪生可视化：让改造决策有据可依</a:t>
            </a:r>
            <a:endParaRPr/>
          </a:p>
        </p:txBody>
      </p:sp>
      <p:sp>
        <p:nvSpPr>
          <p:cNvPr id="382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505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孪生模型的真正用途不是展示，而是「改之前先算一遍」</a:t>
            </a:r>
            <a:endParaRPr/>
          </a:p>
        </p:txBody>
      </p:sp>
      <p:sp>
        <p:nvSpPr>
          <p:cNvPr id="383" name="" descr="{&quot;isTemplate&quot;:true,&quot;type&quot;:&quot;text&quot;}"/>
          <p:cNvSpPr txBox="1"/>
          <p:nvPr/>
        </p:nvSpPr>
        <p:spPr>
          <a:xfrm rot="0" flipH="0" flipV="0">
            <a:off x="10248900" y="581025"/>
            <a:ext cx="1333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DIGITAL TWIN</a:t>
            </a:r>
            <a:endParaRPr/>
          </a:p>
        </p:txBody>
      </p:sp>
      <p:sp>
        <p:nvSpPr>
          <p:cNvPr id="384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7818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三层视图：物理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→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孪生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→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决策</a:t>
            </a:r>
            <a:endParaRPr/>
          </a:p>
        </p:txBody>
      </p:sp>
      <p:sp>
        <p:nvSpPr>
          <p:cNvPr id="385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781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只有走到第三层，模型才开始产生投资回报</a:t>
            </a:r>
            <a:endParaRPr/>
          </a:p>
        </p:txBody>
      </p:sp>
      <p:pic>
        <p:nvPicPr>
          <p:cNvPr id="38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676400"/>
            <a:ext cx="6781800" cy="4572000"/>
          </a:xfrm>
          <a:prstGeom prst="rect">
            <a:avLst/>
          </a:prstGeom>
          <a:ln/>
        </p:spPr>
      </p:pic>
      <p:sp>
        <p:nvSpPr>
          <p:cNvPr id="387" name="" descr="{&quot;isTemplate&quot;:true,&quot;type&quot;:&quot;text&quot;}"/>
          <p:cNvSpPr txBox="1"/>
          <p:nvPr/>
        </p:nvSpPr>
        <p:spPr>
          <a:xfrm rot="0" flipH="0" flipV="0">
            <a:off x="7639050" y="1143000"/>
            <a:ext cx="39433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避免三个常见误区</a:t>
            </a:r>
            <a:endParaRPr/>
          </a:p>
        </p:txBody>
      </p:sp>
      <p:sp>
        <p:nvSpPr>
          <p:cNvPr id="388" name="" descr="{&quot;isTemplate&quot;:true,&quot;type&quot;:&quot;text&quot;}"/>
          <p:cNvSpPr txBox="1"/>
          <p:nvPr/>
        </p:nvSpPr>
        <p:spPr>
          <a:xfrm rot="0" flipH="0" flipV="0">
            <a:off x="7639050" y="1409700"/>
            <a:ext cx="39433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模型不是目的，决策才是</a:t>
            </a:r>
            <a:endParaRPr/>
          </a:p>
        </p:txBody>
      </p:sp>
      <p:sp>
        <p:nvSpPr>
          <p:cNvPr id="389" name=""/>
          <p:cNvSpPr/>
          <p:nvPr/>
        </p:nvSpPr>
        <p:spPr>
          <a:xfrm rot="0" flipH="0" flipV="0">
            <a:off x="7639050" y="1647825"/>
            <a:ext cx="3943350" cy="1123950"/>
          </a:xfrm>
          <a:prstGeom prst="roundRect">
            <a:avLst>
              <a:gd name="adj" fmla="val 5085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90" name="" descr="{&quot;isTemplate&quot;:true,&quot;type&quot;:&quot;text&quot;}"/>
          <p:cNvSpPr txBox="1"/>
          <p:nvPr/>
        </p:nvSpPr>
        <p:spPr>
          <a:xfrm rot="0" flipH="0" flipV="0">
            <a:off x="7772400" y="1781175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不是「好看的</a:t>
            </a:r>
            <a:r>
              <a:rPr lang="en-US" sz="1125" b="1">
                <a:solidFill>
                  <a:srgbClr val="0E5AA7"/>
                </a:solidFill>
                <a:latin typeface="Microsoft YaHei"/>
                <a:ea typeface="Microsoft YaHei"/>
              </a:rPr>
              <a:t> 3D</a:t>
            </a: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」</a:t>
            </a:r>
            <a:endParaRPr/>
          </a:p>
        </p:txBody>
      </p:sp>
      <p:sp>
        <p:nvSpPr>
          <p:cNvPr id="391" name="" descr="{&quot;isTemplate&quot;:true,&quot;type&quot;:&quot;text&quot;}"/>
          <p:cNvSpPr txBox="1"/>
          <p:nvPr/>
        </p:nvSpPr>
        <p:spPr>
          <a:xfrm rot="0" flipH="0" flipV="0">
            <a:off x="7772400" y="2009775"/>
            <a:ext cx="3676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孪生模型的价值不在汇报展示，而在于它是全部空间数据的统一坐标系。</a:t>
            </a:r>
            <a:endParaRPr/>
          </a:p>
        </p:txBody>
      </p:sp>
      <p:sp>
        <p:nvSpPr>
          <p:cNvPr id="392" name=""/>
          <p:cNvSpPr/>
          <p:nvPr/>
        </p:nvSpPr>
        <p:spPr>
          <a:xfrm rot="0" flipH="0" flipV="0">
            <a:off x="7639050" y="2857500"/>
            <a:ext cx="3943350" cy="1123950"/>
          </a:xfrm>
          <a:prstGeom prst="roundRect">
            <a:avLst>
              <a:gd name="adj" fmla="val 5085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93" name="" descr="{&quot;isTemplate&quot;:true,&quot;type&quot;:&quot;text&quot;}"/>
          <p:cNvSpPr txBox="1"/>
          <p:nvPr/>
        </p:nvSpPr>
        <p:spPr>
          <a:xfrm rot="0" flipH="0" flipV="0">
            <a:off x="7772400" y="2990850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改造决策有据可依</a:t>
            </a:r>
            <a:endParaRPr/>
          </a:p>
        </p:txBody>
      </p:sp>
      <p:sp>
        <p:nvSpPr>
          <p:cNvPr id="394" name="" descr="{&quot;isTemplate&quot;:true,&quot;type&quot;:&quot;text&quot;}"/>
          <p:cNvSpPr txBox="1"/>
          <p:nvPr/>
        </p:nvSpPr>
        <p:spPr>
          <a:xfrm rot="0" flipH="0" flipV="0">
            <a:off x="7772400" y="3219450"/>
            <a:ext cx="36766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空调分区调整、照明改造、工位重排，先看模型里的推演结果，再排施工计划。</a:t>
            </a:r>
            <a:endParaRPr/>
          </a:p>
        </p:txBody>
      </p:sp>
      <p:sp>
        <p:nvSpPr>
          <p:cNvPr id="395" name=""/>
          <p:cNvSpPr/>
          <p:nvPr/>
        </p:nvSpPr>
        <p:spPr>
          <a:xfrm rot="0" flipH="0" flipV="0">
            <a:off x="7639050" y="4067175"/>
            <a:ext cx="3943350" cy="1123950"/>
          </a:xfrm>
          <a:prstGeom prst="roundRect">
            <a:avLst>
              <a:gd name="adj" fmla="val 5085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396" name="" descr="{&quot;isTemplate&quot;:true,&quot;type&quot;:&quot;text&quot;}"/>
          <p:cNvSpPr txBox="1"/>
          <p:nvPr/>
        </p:nvSpPr>
        <p:spPr>
          <a:xfrm rot="0" flipH="0" flipV="0">
            <a:off x="7772400" y="4200525"/>
            <a:ext cx="3676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与既有数据打通</a:t>
            </a:r>
            <a:endParaRPr/>
          </a:p>
        </p:txBody>
      </p:sp>
      <p:sp>
        <p:nvSpPr>
          <p:cNvPr id="397" name="" descr="{&quot;isTemplate&quot;:true,&quot;type&quot;:&quot;text&quot;}"/>
          <p:cNvSpPr txBox="1"/>
          <p:nvPr/>
        </p:nvSpPr>
        <p:spPr>
          <a:xfrm rot="0" flipH="0" flipV="0">
            <a:off x="7772400" y="4429125"/>
            <a:ext cx="367665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复用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MetaE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已部署的点位数据，不需要为孪生再布一层感知网络。</a:t>
            </a:r>
            <a:endParaRPr/>
          </a:p>
        </p:txBody>
      </p:sp>
      <p:sp>
        <p:nvSpPr>
          <p:cNvPr id="398" name=""/>
          <p:cNvSpPr/>
          <p:nvPr/>
        </p:nvSpPr>
        <p:spPr>
          <a:xfrm rot="0" flipH="0" flipV="0">
            <a:off x="7639050" y="5257800"/>
            <a:ext cx="3943350" cy="990600"/>
          </a:xfrm>
          <a:prstGeom prst="roundRect">
            <a:avLst>
              <a:gd name="adj" fmla="val 5769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399" name="" descr="{&quot;isTemplate&quot;:true,&quot;type&quot;:&quot;text&quot;}"/>
          <p:cNvSpPr txBox="1"/>
          <p:nvPr/>
        </p:nvSpPr>
        <p:spPr>
          <a:xfrm rot="0" flipH="0" flipV="0">
            <a:off x="7791450" y="5524500"/>
            <a:ext cx="36385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判断：把改造投资的减排效果在模型里先预演一遍，而不是改完再测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这是孪生模型唯一能算清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ROI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的用法。</a:t>
            </a:r>
            <a:endParaRPr/>
          </a:p>
        </p:txBody>
      </p:sp>
      <p:sp>
        <p:nvSpPr>
          <p:cNvPr id="400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401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26 / 33</a:t>
            </a:r>
            <a:endParaRPr/>
          </a:p>
        </p:txBody>
      </p:sp>
    </p:spTree>
  </p:cSld>
</p:sld>
</file>

<file path=ppt/slides/slide27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402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技术架构：从办公到工业的统一底座&lt;/Text&gt;&#13;&#10;            &lt;Text style={{ fontSize: 15, color: '#6B7C93' }}&gt;同一套平台向下兼容工业协议，向上支撑办公与工业两类场景的展示与运营&lt;/Text&gt;&#13;&#10;        &lt;/Box&gt;&#13;&#10;        &lt;Text style={{ fontSize: 15, color: '#93A3B8', letterSpacing: 3 }}&gt;ARCHITECTURE&lt;/Text&gt;&#13;&#10;    &lt;/Box&gt;&#13;&#10;&#13;&#10;    &lt;Box style={{ height: 536, flexDirection: 'row', gap: 26 }}&gt;&#13;&#10;        &lt;Box style={{ width: 645, height: 536, flexDirection: 'column', gap: 10 }}&gt;&#13;&#10;            &lt;Box style={{ height: 46, flexDirection: 'column', gap: 4 }}&gt;&#13;&#10;                &lt;Text style={{ fontSize: 20, fontWeight: 'bold', color: '#16233A' }}&gt;五层架构：三层复用，两层新增&lt;/Text&gt;&#13;&#10;                &lt;Text style={{ fontSize: 14, color: '#6B7C93' }}&gt;橙色两层是把办公能力延伸到工厂场景必须补齐的部分&lt;/Text&gt;&#13;&#10;            &lt;/Box&gt;&#13;&#10;            &lt;Box style={{ height: 480, alignItems: 'center' }}&gt;&#13;&#10;                &lt;svg width='645' height='480' viewBox='0 0 645 480' style={{ width: 645, height: 480 }}&gt;&#13;&#10;                    &lt;rect x='0' y='0' width='645' height='88' rx='8' fill='#F4F7FB' /&gt;&#13;&#10;                    &lt;rect x='0' y='0' width='6' height='88' rx='3' fill='#0E5AA7' /&gt;&#13;&#10;                    &lt;text x='24' y='44' fontSize='15' fontWeight='bold' fill='#0E5AA7'&gt;展示层&lt;/text&gt;&#13;&#10;                    &lt;text x='24' y='68' fontSize='11' fill='#6B7C93'&gt;多终端&lt;/text&gt;&#13;&#10;                    &lt;path d='M136 16 L136 72' stroke='#E3EAF3' strokeWidth='1' /&gt;&#13;&#10;                    &lt;text x='158' y='42' fontSize='12' fill='#16233A'&gt;大屏 ESG 看板 · 会议信息屏 · 环境控制屏 · 厕卫信息屏&lt;/text&gt;&#13;&#10;                    &lt;text x='158' y='66' fontSize='12' fill='#16233A'&gt;移动端 / WEB 端 · AI 数字人 · AI 机器人&lt;/text&gt;&#13;&#10;&#13;&#10;                    &lt;rect x='0' y='98' width='645' height='88' rx='8' fill='#F4F7FB' /&gt;&#13;&#10;                    &lt;rect x='0' y='98' width='6' height='88' rx='3' fill='#0E5AA7' /&gt;&#13;&#10;                    &lt;text x='24' y='142' fontSize='15' fontWeight='bold' fill='#0E5AA7'&gt;应用层&lt;/text&gt;&#13;&#10;                    &lt;text x='24' y='166' fontSize='11' fill='#6B7C93'&gt;九 + 五&lt;/text&gt;&#13;&#10;                    &lt;path d='M136 114 L136 170' stroke='#E3EAF3' strokeWidth='1' /&gt;&#13;&#10;                    &lt;text x='158' y='140' fontSize='12' fill='#16233A'&gt;MetaE 空间 / 环境 / 能源 / 安全 / 厕卫 / 储物（已部署）&lt;/text&gt;&#13;&#10;                    &lt;text x='158' y='164' fontSize='12' fill='#16233A'&gt;Metawork 访客 · 空间客流 · ESG 积分 · 五个规划模块&lt;/text&gt;&#13;&#10;&#13;&#10;                    &lt;rect x='0' y='196' width='645' height='88' rx='8' fill='rgba(15,163,163,0.10)' /&gt;&#13;&#10;                    &lt;rect x='0' y='196' width='6' height='88' rx='3' fill='#0FA3A3' /&gt;&#13;&#10;                    &lt;text x='24' y='240' fontSize='15' fontWeight='bold' fill='#0A7A7A'&gt;平台层&lt;/text&gt;&#13;&#10;                    &lt;text x='24' y='264' fontSize='11' fill='#6B7C93'&gt;统一底座&lt;/text&gt;&#13;&#10;                    &lt;path d='M136 212 L136 268' stroke='#E3EAF3' strokeWidth='1' /&gt;&#13;&#10;                    &lt;text x='158' y='238' fontSize='12' fill='#16233A'&gt;组织架构 · 人员权限 · 碳账户体系（跨站点统一）&lt;/text&gt;&#13;&#10;                    &lt;text x='158' y='262' fontSize='12' fill='#16233A'&gt;告警与工单 · 报表输出 · 开放 API 对接&lt;/text&gt;&#13;&#10;&#13;&#10;                    &lt;rect x='0' y='294' width='645' height='88' rx='8' fill='rgba(232,145,43,0.10)' /&gt;&#13;&#10;                    &lt;rect x='0' y='294' width='6' height='88' rx='3' fill='#E8912B' /&gt;&#13;&#10;                    &lt;text x='24' y='338' fontSize='15' fontWeight='bold' fill='#8A5209'&gt;工业接入层&lt;/text&gt;&#13;&#10;                    &lt;text x='24' y='362' fontSize='11' fill='#6B7C93'&gt;新增&lt;/text&gt;&#13;&#10;                    &lt;path d='M136 310 L136 366' stroke='#E3EAF3' strokeWidth='1' /&gt;&#13;&#10;                    &lt;text x='158' y='336' fontSize='12' fill='#16233A'&gt;Modbus / OPC UA 协议原生接入&lt;/text&gt;&#13;&#10;                    &lt;text x='158' y='360' fontSize='12' fill='#16233A'&gt;工业级传感网络 · 边缘计算节点（就地预处理）&lt;/text&gt;&#13;&#10;&#13;&#10;                    &lt;rect x='0' y='392' width='645' height='88' rx='8' fill='rgba(232,145,43,0.10)' /&gt;&#13;&#10;                    &lt;rect x='0' y='392' width='6' height='88' rx='3' fill='#E8912B' /&gt;&#13;&#10;                    &lt;text x='24' y='436' fontSize='15' fontWeight='bold' fill='#8A5209'&gt;系统对接层&lt;/text&gt;&#13;&#10;                    &lt;text x='24' y='460' fontSize='11' fill='#6B7C93'&gt;新增&lt;/text&gt;&#13;&#10;                    &lt;path d='M136 408 L136 464' stroke='#E3EAF3' strokeWidth='1' /&gt;&#13;&#10;                    &lt;text x='158' y='434' fontSize='12' fill='#16233A'&gt;MES / ERP 生产系统对接 · 既有工控网络旁路采集&lt;/text&gt;&#13;&#10;                    &lt;text x='158' y='458' fontSize='12' fill='#16233A'&gt;既有能源管理系统对接，不要求客户推翻现有投资&lt;/text&gt;&#13;&#10;                &lt;/svg&gt;&#13;&#10;            &lt;/Box&gt;&#13;&#10;        &lt;/Box&gt;&#13;&#10;&#13;&#10;        &lt;Box style={{ width: 481, height: 536, flexDirection: 'column', justifyContent: 'space-between' }}&gt;&#13;&#10;            &lt;Box style={{ height: 46, flexDirection: 'column', gap: 4 }}&gt;&#13;&#10;                &lt;Text style={{ fontSize: 20, fontWeight: 'bold', color: '#16233A' }}&gt;跨行业的真实门槛&lt;/Text&gt;&#13;&#10;                &lt;Text style={{ fontSize: 14, color: '#6B7C93' }}&gt;工厂场景与办公场景的差别在接入侧&lt;/Text&gt;&#13;&#10;            &lt;/Box&gt;&#13;&#10;&#13;&#10;            &lt;Box style={{ height: 336, flexDirection: 'column', gap: 9 }}&gt;&#13;&#10;                &lt;Box style={{ height: 106, background: '#F4F7FB', borderRadius: 6, padding: 14, flexDirection: 'column', gap: 5 }}&gt;&#13;&#10;                    &lt;Text style={{ fontSize: 15, fontWeight: 'bold', color: '#0E5AA7' }}&gt;与办公模块共享同一底座&lt;/Text&gt;&#13;&#10;                    &lt;Text style={{ fontSize: 12.5, color: '#16233A', lineHeight: 1.5 }}&gt;&#13;&#10;                        组织架构、人员权限、碳账户全部共用，新站点接入无需重建账号与权限体系。&#13;&#10;                    &lt;/Text&gt;&#13;&#10;                &lt;/Box&gt;&#13;&#10;                &lt;Box style={{ height: 106, background: '#F4F7FB', borderRadius: 6, padding: 14, flexDirection: 'column', gap: 5 }}&gt;&#13;&#10;                    &lt;Text style={{ fontSize: 15, fontWeight: 'bold', color: '#0E5AA7' }}&gt;原生工业协议，不是转接&lt;/Text&gt;&#13;&#10;                    &lt;Text style={{ fontSize: 12.5, color: '#16233A', lineHeight: 1.5 }}&gt;&#13;&#10;                        Modbus / OPC UA 直连，边缘节点就地预处理，不把海量原始点位全部灌回中心平台。&#13;&#10;                    &lt;/Text&gt;&#13;&#10;                &lt;/Box&gt;&#13;&#10;                &lt;Box style={{ height: 106, background: '#F4F7FB', borderRadius: 6, padding: 14, flexDirection: 'column', gap: 5 }}&gt;&#13;&#10;                    &lt;Text style={{ fontSize: 15, fontWeight: 'bold', color: '#0E5AA7' }}&gt;不推翻既有工控网络&lt;/Text&gt;&#13;&#10;                    &lt;Text style={{ fontSize: 12.5, color: '#16233A', lineHeight: 1.5 }}&gt;&#13;&#10;                        旁路采集、只读接入为主，客户既有 MES / ERP 与工控系统继续运行，改造风险可控。&#13;&#10;                    &lt;/Text&gt;&#13;&#10;                &lt;/Box&gt;&#13;&#10;            &lt;/Box&gt;&#13;&#10;&#13;&#10;            &lt;Box style={{ height: 130, background: 'rgba(232,145,43,0.12)', borderRadius: 6, padding: 16, justifyContent: 'center' }}&gt;&#13;&#10;                &lt;Text style={{ fontSize: 13, fontWeight: 'bold', color: '#8A5209', lineHeight: 1.6 }}&gt;&#13;&#10;                    判断：办公类厂商跨到工厂场景的障碍集中在接入侧 —— 是否原生支持工业协议、是否具备边缘侧预处理能力，决定了能不能接进客户既有的工控网络而不推翻它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7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04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1816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技术架构：从办公到工业的统一底座</a:t>
            </a:r>
            <a:endParaRPr/>
          </a:p>
        </p:txBody>
      </p:sp>
      <p:sp>
        <p:nvSpPr>
          <p:cNvPr id="405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1816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同一套平台向下兼容工业协议，向上支撑办公与工业两类场景的展示与运营</a:t>
            </a:r>
            <a:endParaRPr/>
          </a:p>
        </p:txBody>
      </p:sp>
      <p:sp>
        <p:nvSpPr>
          <p:cNvPr id="406" name="" descr="{&quot;isTemplate&quot;:true,&quot;type&quot;:&quot;text&quot;}"/>
          <p:cNvSpPr txBox="1"/>
          <p:nvPr/>
        </p:nvSpPr>
        <p:spPr>
          <a:xfrm rot="0" flipH="0" flipV="0">
            <a:off x="10172700" y="581025"/>
            <a:ext cx="1409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ARCHITECTURE</a:t>
            </a:r>
            <a:endParaRPr/>
          </a:p>
        </p:txBody>
      </p:sp>
      <p:sp>
        <p:nvSpPr>
          <p:cNvPr id="407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1436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五层架构：三层复用，两层新增</a:t>
            </a:r>
            <a:endParaRPr/>
          </a:p>
        </p:txBody>
      </p:sp>
      <p:sp>
        <p:nvSpPr>
          <p:cNvPr id="408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143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橙色两层是把办公能力延伸到工厂场景必须补齐的部分</a:t>
            </a:r>
            <a:endParaRPr/>
          </a:p>
        </p:txBody>
      </p:sp>
      <p:pic>
        <p:nvPicPr>
          <p:cNvPr id="40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676400"/>
            <a:ext cx="6143625" cy="4572000"/>
          </a:xfrm>
          <a:prstGeom prst="rect">
            <a:avLst/>
          </a:prstGeom>
          <a:ln/>
        </p:spPr>
      </p:pic>
      <p:sp>
        <p:nvSpPr>
          <p:cNvPr id="410" name="" descr="{&quot;isTemplate&quot;:true,&quot;type&quot;:&quot;text&quot;}"/>
          <p:cNvSpPr txBox="1"/>
          <p:nvPr/>
        </p:nvSpPr>
        <p:spPr>
          <a:xfrm rot="0" flipH="0" flipV="0">
            <a:off x="7000875" y="1143000"/>
            <a:ext cx="45815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跨行业的真实门槛</a:t>
            </a:r>
            <a:endParaRPr/>
          </a:p>
        </p:txBody>
      </p:sp>
      <p:sp>
        <p:nvSpPr>
          <p:cNvPr id="411" name="" descr="{&quot;isTemplate&quot;:true,&quot;type&quot;:&quot;text&quot;}"/>
          <p:cNvSpPr txBox="1"/>
          <p:nvPr/>
        </p:nvSpPr>
        <p:spPr>
          <a:xfrm rot="0" flipH="0" flipV="0">
            <a:off x="7000875" y="1409700"/>
            <a:ext cx="45815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工厂场景与办公场景的差别在接入侧</a:t>
            </a:r>
            <a:endParaRPr/>
          </a:p>
        </p:txBody>
      </p:sp>
      <p:sp>
        <p:nvSpPr>
          <p:cNvPr id="412" name=""/>
          <p:cNvSpPr/>
          <p:nvPr/>
        </p:nvSpPr>
        <p:spPr>
          <a:xfrm rot="0" flipH="0" flipV="0">
            <a:off x="7000875" y="1695450"/>
            <a:ext cx="4581525" cy="1009650"/>
          </a:xfrm>
          <a:prstGeom prst="roundRect">
            <a:avLst>
              <a:gd name="adj" fmla="val 566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413" name="" descr="{&quot;isTemplate&quot;:true,&quot;type&quot;:&quot;text&quot;}"/>
          <p:cNvSpPr txBox="1"/>
          <p:nvPr/>
        </p:nvSpPr>
        <p:spPr>
          <a:xfrm rot="0" flipH="0" flipV="0">
            <a:off x="7134225" y="1828800"/>
            <a:ext cx="43148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与办公模块共享同一底座</a:t>
            </a:r>
            <a:endParaRPr/>
          </a:p>
        </p:txBody>
      </p:sp>
      <p:sp>
        <p:nvSpPr>
          <p:cNvPr id="414" name="" descr="{&quot;isTemplate&quot;:true,&quot;type&quot;:&quot;text&quot;}"/>
          <p:cNvSpPr txBox="1"/>
          <p:nvPr/>
        </p:nvSpPr>
        <p:spPr>
          <a:xfrm rot="0" flipH="0" flipV="0">
            <a:off x="7134225" y="2047875"/>
            <a:ext cx="4314825" cy="2190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组织架构、人员权限、碳账户全部共用，新站点接入无需重建账号与权限体系。</a:t>
            </a:r>
            <a:endParaRPr/>
          </a:p>
        </p:txBody>
      </p:sp>
      <p:sp>
        <p:nvSpPr>
          <p:cNvPr id="415" name=""/>
          <p:cNvSpPr/>
          <p:nvPr/>
        </p:nvSpPr>
        <p:spPr>
          <a:xfrm rot="0" flipH="0" flipV="0">
            <a:off x="7000875" y="2790825"/>
            <a:ext cx="4581525" cy="1009650"/>
          </a:xfrm>
          <a:prstGeom prst="roundRect">
            <a:avLst>
              <a:gd name="adj" fmla="val 566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416" name="" descr="{&quot;isTemplate&quot;:true,&quot;type&quot;:&quot;text&quot;}"/>
          <p:cNvSpPr txBox="1"/>
          <p:nvPr/>
        </p:nvSpPr>
        <p:spPr>
          <a:xfrm rot="0" flipH="0" flipV="0">
            <a:off x="7134225" y="2924175"/>
            <a:ext cx="43148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原生工业协议，不是转接</a:t>
            </a:r>
            <a:endParaRPr/>
          </a:p>
        </p:txBody>
      </p:sp>
      <p:sp>
        <p:nvSpPr>
          <p:cNvPr id="417" name="" descr="{&quot;isTemplate&quot;:true,&quot;type&quot;:&quot;text&quot;}"/>
          <p:cNvSpPr txBox="1"/>
          <p:nvPr/>
        </p:nvSpPr>
        <p:spPr>
          <a:xfrm rot="0" flipH="0" flipV="0">
            <a:off x="7134225" y="3143250"/>
            <a:ext cx="4314825" cy="4286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Modbus / OPC UA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直连，边缘节点就地预处理，不把海量原始点位全部灌回中心平台。</a:t>
            </a:r>
            <a:endParaRPr/>
          </a:p>
        </p:txBody>
      </p:sp>
      <p:sp>
        <p:nvSpPr>
          <p:cNvPr id="418" name=""/>
          <p:cNvSpPr/>
          <p:nvPr/>
        </p:nvSpPr>
        <p:spPr>
          <a:xfrm rot="0" flipH="0" flipV="0">
            <a:off x="7000875" y="3886200"/>
            <a:ext cx="4581525" cy="1009650"/>
          </a:xfrm>
          <a:prstGeom prst="roundRect">
            <a:avLst>
              <a:gd name="adj" fmla="val 566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419" name="" descr="{&quot;isTemplate&quot;:true,&quot;type&quot;:&quot;text&quot;}"/>
          <p:cNvSpPr txBox="1"/>
          <p:nvPr/>
        </p:nvSpPr>
        <p:spPr>
          <a:xfrm rot="0" flipH="0" flipV="0">
            <a:off x="7134225" y="4019550"/>
            <a:ext cx="43148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5AA7"/>
                </a:solidFill>
                <a:latin typeface="Microsoft YaHei"/>
                <a:ea typeface="Microsoft YaHei"/>
              </a:rPr>
              <a:t>不推翻既有工控网络</a:t>
            </a:r>
            <a:endParaRPr/>
          </a:p>
        </p:txBody>
      </p:sp>
      <p:sp>
        <p:nvSpPr>
          <p:cNvPr id="420" name="" descr="{&quot;isTemplate&quot;:true,&quot;type&quot;:&quot;text&quot;}"/>
          <p:cNvSpPr txBox="1"/>
          <p:nvPr/>
        </p:nvSpPr>
        <p:spPr>
          <a:xfrm rot="0" flipH="0" flipV="0">
            <a:off x="7134225" y="4238625"/>
            <a:ext cx="4314825" cy="4286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旁路采集、只读接入为主，客户既有</a:t>
            </a: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 MES / ERP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与工控系统继续运行，改造风险可控。</a:t>
            </a:r>
            <a:endParaRPr/>
          </a:p>
        </p:txBody>
      </p:sp>
      <p:sp>
        <p:nvSpPr>
          <p:cNvPr id="421" name=""/>
          <p:cNvSpPr/>
          <p:nvPr/>
        </p:nvSpPr>
        <p:spPr>
          <a:xfrm rot="0" flipH="0" flipV="0">
            <a:off x="7000875" y="5010150"/>
            <a:ext cx="4581525" cy="1238250"/>
          </a:xfrm>
          <a:prstGeom prst="roundRect">
            <a:avLst>
              <a:gd name="adj" fmla="val 4615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422" name="" descr="{&quot;isTemplate&quot;:true,&quot;type&quot;:&quot;text&quot;}"/>
          <p:cNvSpPr txBox="1"/>
          <p:nvPr/>
        </p:nvSpPr>
        <p:spPr>
          <a:xfrm rot="0" flipH="0" flipV="0">
            <a:off x="7153275" y="5276850"/>
            <a:ext cx="4276725" cy="714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判断：办公类厂商跨到工厂场景的障碍集中在接入侧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是否原生支持工业协议、是否具备边缘侧预处理能力，决定了能不能接进客户既有的工控网络而不推翻它。</a:t>
            </a:r>
            <a:endParaRPr/>
          </a:p>
        </p:txBody>
      </p:sp>
      <p:sp>
        <p:nvSpPr>
          <p:cNvPr id="423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424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27 / 33</a:t>
            </a:r>
            <a:endParaRPr/>
          </a:p>
        </p:txBody>
      </p:sp>
    </p:spTree>
  </p:cSld>
</p:sld>
</file>

<file path=ppt/slides/slide28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425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展示与交互：把数据送到该看到的人面前&lt;/Text&gt;&#13;&#10;            &lt;Text style={{ fontSize: 15, color: '#6B7C93' }}&gt;同一套数据源，四类终端 —— 存量屏幕优先利旧，不为展示再花一遍钱&lt;/Text&gt;&#13;&#10;        &lt;/Box&gt;&#13;&#10;        &lt;Text style={{ fontSize: 15, color: '#93A3B8', letterSpacing: 3 }}&gt;INTERFACE&lt;/Text&gt;&#13;&#10;    &lt;/Box&gt;&#13;&#10;&#13;&#10;    &lt;Box style={{ height: 536, flexDirection: 'column', gap: 12 }}&gt;&#13;&#10;        &lt;Box style={{ height: 484, flexDirection: 'row', flexWrap: 'wrap', gap: 16 }}&gt;&#13;&#10;            &lt;Box style={{ width: 568, height: 234, background: '#F4F7FB', borderRadius: 8, padding: 20, flexDirection: 'column', gap: 10 }}&gt;&#13;&#10;                &lt;Box style={{ height: 32, flexDirection: 'row', alignItems: 'center', gap: 12 }}&gt;&#13;&#10;                    &lt;FAIcon name='display' style={{ fill: '#0E5AA7', width: 30, height: 30 }} /&gt;&#13;&#10;                    &lt;Text style={{ fontSize: 20, fontWeight: 'bold', color: '#16233A' }}&gt;屏幕类 · 场景化信息触点&lt;/Text&gt;&#13;&#10;                &lt;/Box&gt;&#13;&#10;                &lt;Text style={{ fontSize: 13.5, color: '#16233A', lineHeight: 1.5 }}&gt;&#13;&#10;                    让每个空间里的「当下状态」被看见，而不是等人来问。&#13;&#10;                &lt;/Text&gt;&#13;&#10;                &lt;Box style={{ height: 1, background: '#E3EAF3' }} /&gt;&#13;&#10;                &lt;Text style={{ fontSize: 12.5, color: '#16233A', lineHeight: 1.6 }}&gt;&#13;&#10;                    · ESG 数据看板（北京落地竖屏 / 上海 75 寸大屏利旧）&lt;br /&gt;&#13;&#10;                    · 会议信息屏（亿联展板 / iPad）· 室内环境控制屏&lt;br /&gt;&#13;&#10;                    · 厕卫信息屏（22 寸）· 展厅首层 LED 交互大屏&#13;&#10;                &lt;/Text&gt;&#13;&#10;            &lt;/Box&gt;&#13;&#10;&#13;&#10;            &lt;Box style={{ width: 568, height: 234, background: '#F4F7FB', borderRadius: 8, padding: 20, flexDirection: 'column', gap: 10 }}&gt;&#13;&#10;                &lt;Box style={{ height: 32, flexDirection: 'row', alignItems: 'center', gap: 12 }}&gt;&#13;&#10;                    &lt;FAIcon name='robot' style={{ fill: '#0FA3A3', width: 30, height: 30 }} /&gt;&#13;&#10;                    &lt;Text style={{ fontSize: 20, fontWeight: 'bold', color: '#16233A' }}&gt;AI 数字人 · 可对话的入口&lt;/Text&gt;&#13;&#10;                &lt;/Box&gt;&#13;&#10;                &lt;Text style={{ fontSize: 13.5, color: '#16233A', lineHeight: 1.5 }}&gt;&#13;&#10;                    把静态看板变成可提问的入口，降低非技术用户的使用门槛。&#13;&#10;                &lt;/Text&gt;&#13;&#10;                &lt;Box style={{ height: 1, background: '#E3EAF3' }} /&gt;&#13;&#10;                &lt;Text style={{ fontSize: 12.5, color: '#16233A', lineHeight: 1.6 }}&gt;&#13;&#10;                    · 以虚拟形象承担信息播报与问答交互&lt;br /&gt;&#13;&#10;                    · 与空间、环境、能源数据联动呈现&lt;br /&gt;&#13;&#10;                    · 适合展厅、大堂、前台等对外的接待场景&#13;&#10;                &lt;/Text&gt;&#13;&#10;            &lt;/Box&gt;&#13;&#10;&#13;&#10;            &lt;Box style={{ width: 568, height: 234, background: '#F4F7FB', borderRadius: 8, padding: 20, flexDirection: 'column', gap: 10 }}&gt;&#13;&#10;                &lt;Box style={{ height: 32, flexDirection: 'row', alignItems: 'center', gap: 12 }}&gt;&#13;&#10;                    &lt;FAIcon name='microchip' style={{ fill: '#0E5AA7', width: 30, height: 30 }} /&gt;&#13;&#10;                    &lt;Text style={{ fontSize: 20, fontWeight: 'bold', color: '#16233A' }}&gt;AI 机器人 · 走向物理空间&lt;/Text&gt;&#13;&#10;                &lt;/Box&gt;&#13;&#10;                &lt;Text style={{ fontSize: 13.5, color: '#16233A', lineHeight: 1.5 }}&gt;&#13;&#10;                    把平台能力从固定屏幕延伸到可移动的实体交互终端。&#13;&#10;                &lt;/Text&gt;&#13;&#10;                &lt;Box style={{ height: 1, background: '#E3EAF3' }} /&gt;&#13;&#10;                &lt;Text style={{ fontSize: 12.5, color: '#16233A', lineHeight: 1.6 }}&gt;&#13;&#10;                    · 承担导览与信息问答，作为移动交互载体&lt;br /&gt;&#13;&#10;                    · 与空间占用、访客、环境数据联动&lt;br /&gt;&#13;&#10;                    · 适合展厅、园区、大型园区的引导场景&#13;&#10;                &lt;/Text&gt;&#13;&#10;            &lt;/Box&gt;&#13;&#10;&#13;&#10;            &lt;Box style={{ width: 568, height: 234, background: '#F4F7FB', borderRadius: 8, padding: 20, flexDirection: 'column', gap: 10 }}&gt;&#13;&#10;                &lt;Box style={{ height: 32, flexDirection: 'row', alignItems: 'center', gap: 12 }}&gt;&#13;&#10;                    &lt;FAIcon name='mobile-screen' style={{ fill: '#0FA3A3', width: 30, height: 30 }} /&gt;&#13;&#10;                    &lt;Text style={{ fontSize: 20, fontWeight: 'bold', color: '#16233A' }}&gt;移动端与 WEB 端 · 随时可处置&lt;/Text&gt;&#13;&#10;                &lt;/Box&gt;&#13;&#10;                &lt;Text style={{ fontSize: 13.5, color: '#16233A', lineHeight: 1.5 }}&gt;&#13;&#10;                    管理动作不绑在办公桌前，随时随地可查、可批、可处置。&#13;&#10;                &lt;/Text&gt;&#13;&#10;                &lt;Box style={{ height: 1, background: '#E3EAF3' }} /&gt;&#13;&#10;                &lt;Text style={{ fontSize: 12.5, color: '#16233A', lineHeight: 1.6 }}&gt;&#13;&#10;                    · 管理端：告警接收、工单处置与现场巡检&lt;br /&gt;&#13;&#10;                    · 员工端：空间预约、积分查询与绿色行为参与&lt;br /&gt;&#13;&#10;                    · WEB 端：系统配置、报表导出与权限管理&#13;&#10;                &lt;/Text&gt;&#13;&#10;            &lt;/Box&gt;&#13;&#10;        &lt;/Box&gt;&#13;&#10;&#13;&#10;        &lt;Box style={{ height: 40, background: 'rgba(232,145,43,0.12)', borderRadius: 6, paddingLeft: 16, paddingRight: 16, justifyContent: 'center' }}&gt;&#13;&#10;            &lt;Text style={{ fontSize: 12.5, fontWeight: 'bold', color: '#8A5209' }}&gt;&#13;&#10;                判断：存量屏幕利旧 + 三方信发系统对接，是控制展示层投入的关键 —— 不是把屏幕全部换掉，而是让已有屏幕接进同一套数据源。&#13;&#10;            &lt;/Text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8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27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8293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展示与交互：把数据送到该看到的人面前</a:t>
            </a:r>
            <a:endParaRPr/>
          </a:p>
        </p:txBody>
      </p:sp>
      <p:sp>
        <p:nvSpPr>
          <p:cNvPr id="428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829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同一套数据源，四类终端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存量屏幕优先利旧，不为展示再花一遍钱</a:t>
            </a:r>
            <a:endParaRPr/>
          </a:p>
        </p:txBody>
      </p:sp>
      <p:sp>
        <p:nvSpPr>
          <p:cNvPr id="429" name="" descr="{&quot;isTemplate&quot;:true,&quot;type&quot;:&quot;text&quot;}"/>
          <p:cNvSpPr txBox="1"/>
          <p:nvPr/>
        </p:nvSpPr>
        <p:spPr>
          <a:xfrm rot="0" flipH="0" flipV="0">
            <a:off x="10553700" y="581025"/>
            <a:ext cx="1028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INTERFACE</a:t>
            </a:r>
            <a:endParaRPr/>
          </a:p>
        </p:txBody>
      </p:sp>
      <p:sp>
        <p:nvSpPr>
          <p:cNvPr id="430" name=""/>
          <p:cNvSpPr/>
          <p:nvPr/>
        </p:nvSpPr>
        <p:spPr>
          <a:xfrm rot="0" flipH="0" flipV="0">
            <a:off x="609600" y="1143000"/>
            <a:ext cx="5410200" cy="2228850"/>
          </a:xfrm>
          <a:prstGeom prst="roundRect">
            <a:avLst>
              <a:gd name="adj" fmla="val 3419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43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00100" y="1343025"/>
            <a:ext cx="285750" cy="285750"/>
          </a:xfrm>
          <a:prstGeom prst="rect">
            <a:avLst/>
          </a:prstGeom>
          <a:ln/>
        </p:spPr>
      </p:pic>
      <p:sp>
        <p:nvSpPr>
          <p:cNvPr id="432" name="" descr="{&quot;isTemplate&quot;:true,&quot;type&quot;:&quot;text&quot;}"/>
          <p:cNvSpPr txBox="1"/>
          <p:nvPr/>
        </p:nvSpPr>
        <p:spPr>
          <a:xfrm rot="0" flipH="0" flipV="0">
            <a:off x="1200150" y="1371600"/>
            <a:ext cx="21050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屏幕类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场景化信息触点</a:t>
            </a:r>
            <a:endParaRPr/>
          </a:p>
        </p:txBody>
      </p:sp>
      <p:sp>
        <p:nvSpPr>
          <p:cNvPr id="433" name="" descr="{&quot;isTemplate&quot;:true,&quot;type&quot;:&quot;text&quot;}"/>
          <p:cNvSpPr txBox="1"/>
          <p:nvPr/>
        </p:nvSpPr>
        <p:spPr>
          <a:xfrm rot="0" flipH="0" flipV="0">
            <a:off x="800100" y="1733550"/>
            <a:ext cx="5029200" cy="2381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13">
                <a:solidFill>
                  <a:srgbClr val="16233A"/>
                </a:solidFill>
                <a:latin typeface="Microsoft YaHei"/>
                <a:ea typeface="Microsoft YaHei"/>
              </a:rPr>
              <a:t>让每个空间里的「当下状态」被看见，而不是等人来问。</a:t>
            </a:r>
            <a:endParaRPr/>
          </a:p>
        </p:txBody>
      </p:sp>
      <p:sp>
        <p:nvSpPr>
          <p:cNvPr id="434" name=""/>
          <p:cNvSpPr/>
          <p:nvPr/>
        </p:nvSpPr>
        <p:spPr>
          <a:xfrm rot="0" flipH="0" flipV="0">
            <a:off x="800100" y="2066925"/>
            <a:ext cx="5029200" cy="9525"/>
          </a:xfrm>
          <a:prstGeom prst="rect">
            <a:avLst/>
          </a:prstGeom>
          <a:solidFill>
            <a:srgbClr val="E3EAF3"/>
          </a:solidFill>
          <a:ln/>
        </p:spPr>
        <p:txBody>
          <a:bodyPr/>
          <a:p/>
        </p:txBody>
      </p:sp>
      <p:sp>
        <p:nvSpPr>
          <p:cNvPr id="435" name="" descr="{&quot;isTemplate&quot;:true,&quot;type&quot;:&quot;text&quot;}"/>
          <p:cNvSpPr txBox="1"/>
          <p:nvPr/>
        </p:nvSpPr>
        <p:spPr>
          <a:xfrm rot="0" flipH="0" flipV="0">
            <a:off x="800100" y="2171700"/>
            <a:ext cx="5029200" cy="6858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ESG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数据看板（北京落地竖屏</a:t>
            </a: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 /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上海</a:t>
            </a: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 75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寸大屏利旧）</a:t>
            </a:r>
            <a:endParaRPr/>
          </a:p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会议信息屏（亿联展板</a:t>
            </a: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 / iPad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）·</a:t>
            </a: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室内环境控制屏</a:t>
            </a:r>
            <a:endParaRPr/>
          </a:p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厕卫信息屏（</a:t>
            </a: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22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寸）·</a:t>
            </a: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展厅首层</a:t>
            </a: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 LED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交互大屏</a:t>
            </a:r>
            <a:endParaRPr/>
          </a:p>
        </p:txBody>
      </p:sp>
      <p:sp>
        <p:nvSpPr>
          <p:cNvPr id="436" name=""/>
          <p:cNvSpPr/>
          <p:nvPr/>
        </p:nvSpPr>
        <p:spPr>
          <a:xfrm rot="0" flipH="0" flipV="0">
            <a:off x="6172200" y="1143000"/>
            <a:ext cx="5410200" cy="2228850"/>
          </a:xfrm>
          <a:prstGeom prst="roundRect">
            <a:avLst>
              <a:gd name="adj" fmla="val 3419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43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362700" y="1343025"/>
            <a:ext cx="285750" cy="285750"/>
          </a:xfrm>
          <a:prstGeom prst="rect">
            <a:avLst/>
          </a:prstGeom>
          <a:ln/>
        </p:spPr>
      </p:pic>
      <p:sp>
        <p:nvSpPr>
          <p:cNvPr id="438" name="" descr="{&quot;isTemplate&quot;:true,&quot;type&quot;:&quot;text&quot;}"/>
          <p:cNvSpPr txBox="1"/>
          <p:nvPr/>
        </p:nvSpPr>
        <p:spPr>
          <a:xfrm rot="0" flipH="0" flipV="0">
            <a:off x="6762750" y="1371600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AI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数字人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可对话的入口</a:t>
            </a:r>
            <a:endParaRPr/>
          </a:p>
        </p:txBody>
      </p:sp>
      <p:sp>
        <p:nvSpPr>
          <p:cNvPr id="439" name="" descr="{&quot;isTemplate&quot;:true,&quot;type&quot;:&quot;text&quot;}"/>
          <p:cNvSpPr txBox="1"/>
          <p:nvPr/>
        </p:nvSpPr>
        <p:spPr>
          <a:xfrm rot="0" flipH="0" flipV="0">
            <a:off x="6362700" y="1733550"/>
            <a:ext cx="5029200" cy="2381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13">
                <a:solidFill>
                  <a:srgbClr val="16233A"/>
                </a:solidFill>
                <a:latin typeface="Microsoft YaHei"/>
                <a:ea typeface="Microsoft YaHei"/>
              </a:rPr>
              <a:t>把静态看板变成可提问的入口，降低非技术用户的使用门槛。</a:t>
            </a:r>
            <a:endParaRPr/>
          </a:p>
        </p:txBody>
      </p:sp>
      <p:sp>
        <p:nvSpPr>
          <p:cNvPr id="440" name=""/>
          <p:cNvSpPr/>
          <p:nvPr/>
        </p:nvSpPr>
        <p:spPr>
          <a:xfrm rot="0" flipH="0" flipV="0">
            <a:off x="6362700" y="2066925"/>
            <a:ext cx="5029200" cy="9525"/>
          </a:xfrm>
          <a:prstGeom prst="rect">
            <a:avLst/>
          </a:prstGeom>
          <a:solidFill>
            <a:srgbClr val="E3EAF3"/>
          </a:solidFill>
          <a:ln/>
        </p:spPr>
        <p:txBody>
          <a:bodyPr/>
          <a:p/>
        </p:txBody>
      </p:sp>
      <p:sp>
        <p:nvSpPr>
          <p:cNvPr id="441" name="" descr="{&quot;isTemplate&quot;:true,&quot;type&quot;:&quot;text&quot;}"/>
          <p:cNvSpPr txBox="1"/>
          <p:nvPr/>
        </p:nvSpPr>
        <p:spPr>
          <a:xfrm rot="0" flipH="0" flipV="0">
            <a:off x="6362700" y="2171700"/>
            <a:ext cx="5029200" cy="6858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以虚拟形象承担信息播报与问答交互</a:t>
            </a:r>
            <a:endParaRPr/>
          </a:p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与空间、环境、能源数据联动呈现</a:t>
            </a:r>
            <a:endParaRPr/>
          </a:p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适合展厅、大堂、前台等对外的接待场景</a:t>
            </a:r>
            <a:endParaRPr/>
          </a:p>
        </p:txBody>
      </p:sp>
      <p:sp>
        <p:nvSpPr>
          <p:cNvPr id="442" name=""/>
          <p:cNvSpPr/>
          <p:nvPr/>
        </p:nvSpPr>
        <p:spPr>
          <a:xfrm rot="0" flipH="0" flipV="0">
            <a:off x="609600" y="3524250"/>
            <a:ext cx="5410200" cy="2228850"/>
          </a:xfrm>
          <a:prstGeom prst="roundRect">
            <a:avLst>
              <a:gd name="adj" fmla="val 3419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44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00100" y="3724275"/>
            <a:ext cx="285750" cy="285750"/>
          </a:xfrm>
          <a:prstGeom prst="rect">
            <a:avLst/>
          </a:prstGeom>
          <a:ln/>
        </p:spPr>
      </p:pic>
      <p:sp>
        <p:nvSpPr>
          <p:cNvPr id="444" name="" descr="{&quot;isTemplate&quot;:true,&quot;type&quot;:&quot;text&quot;}"/>
          <p:cNvSpPr txBox="1"/>
          <p:nvPr/>
        </p:nvSpPr>
        <p:spPr>
          <a:xfrm rot="0" flipH="0" flipV="0">
            <a:off x="1200150" y="3752850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AI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机器人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走向物理空间</a:t>
            </a:r>
            <a:endParaRPr/>
          </a:p>
        </p:txBody>
      </p:sp>
      <p:sp>
        <p:nvSpPr>
          <p:cNvPr id="445" name="" descr="{&quot;isTemplate&quot;:true,&quot;type&quot;:&quot;text&quot;}"/>
          <p:cNvSpPr txBox="1"/>
          <p:nvPr/>
        </p:nvSpPr>
        <p:spPr>
          <a:xfrm rot="0" flipH="0" flipV="0">
            <a:off x="800100" y="4114800"/>
            <a:ext cx="5029200" cy="2381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13">
                <a:solidFill>
                  <a:srgbClr val="16233A"/>
                </a:solidFill>
                <a:latin typeface="Microsoft YaHei"/>
                <a:ea typeface="Microsoft YaHei"/>
              </a:rPr>
              <a:t>把平台能力从固定屏幕延伸到可移动的实体交互终端。</a:t>
            </a:r>
            <a:endParaRPr/>
          </a:p>
        </p:txBody>
      </p:sp>
      <p:sp>
        <p:nvSpPr>
          <p:cNvPr id="446" name=""/>
          <p:cNvSpPr/>
          <p:nvPr/>
        </p:nvSpPr>
        <p:spPr>
          <a:xfrm rot="0" flipH="0" flipV="0">
            <a:off x="800100" y="4448175"/>
            <a:ext cx="5029200" cy="9525"/>
          </a:xfrm>
          <a:prstGeom prst="rect">
            <a:avLst/>
          </a:prstGeom>
          <a:solidFill>
            <a:srgbClr val="E3EAF3"/>
          </a:solidFill>
          <a:ln/>
        </p:spPr>
        <p:txBody>
          <a:bodyPr/>
          <a:p/>
        </p:txBody>
      </p:sp>
      <p:sp>
        <p:nvSpPr>
          <p:cNvPr id="447" name="" descr="{&quot;isTemplate&quot;:true,&quot;type&quot;:&quot;text&quot;}"/>
          <p:cNvSpPr txBox="1"/>
          <p:nvPr/>
        </p:nvSpPr>
        <p:spPr>
          <a:xfrm rot="0" flipH="0" flipV="0">
            <a:off x="800100" y="4552950"/>
            <a:ext cx="5029200" cy="6858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承担导览与信息问答，作为移动交互载体</a:t>
            </a:r>
            <a:endParaRPr/>
          </a:p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与空间占用、访客、环境数据联动</a:t>
            </a:r>
            <a:endParaRPr/>
          </a:p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适合展厅、园区、大型园区的引导场景</a:t>
            </a:r>
            <a:endParaRPr/>
          </a:p>
        </p:txBody>
      </p:sp>
      <p:sp>
        <p:nvSpPr>
          <p:cNvPr id="448" name=""/>
          <p:cNvSpPr/>
          <p:nvPr/>
        </p:nvSpPr>
        <p:spPr>
          <a:xfrm rot="0" flipH="0" flipV="0">
            <a:off x="6172200" y="3524250"/>
            <a:ext cx="5410200" cy="2228850"/>
          </a:xfrm>
          <a:prstGeom prst="roundRect">
            <a:avLst>
              <a:gd name="adj" fmla="val 3419"/>
            </a:avLst>
          </a:prstGeom>
          <a:solidFill>
            <a:srgbClr val="F4F7FB"/>
          </a:solidFill>
          <a:ln/>
        </p:spPr>
        <p:txBody>
          <a:bodyPr/>
          <a:p/>
        </p:txBody>
      </p:sp>
      <p:pic>
        <p:nvPicPr>
          <p:cNvPr id="44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6362700" y="3724275"/>
            <a:ext cx="285750" cy="285750"/>
          </a:xfrm>
          <a:prstGeom prst="rect">
            <a:avLst/>
          </a:prstGeom>
          <a:ln/>
        </p:spPr>
      </p:pic>
      <p:sp>
        <p:nvSpPr>
          <p:cNvPr id="450" name="" descr="{&quot;isTemplate&quot;:true,&quot;type&quot;:&quot;text&quot;}"/>
          <p:cNvSpPr txBox="1"/>
          <p:nvPr/>
        </p:nvSpPr>
        <p:spPr>
          <a:xfrm rot="0" flipH="0" flipV="0">
            <a:off x="6762750" y="3752850"/>
            <a:ext cx="2667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移动端与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WEB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端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随时可处置</a:t>
            </a:r>
            <a:endParaRPr/>
          </a:p>
        </p:txBody>
      </p:sp>
      <p:sp>
        <p:nvSpPr>
          <p:cNvPr id="451" name="" descr="{&quot;isTemplate&quot;:true,&quot;type&quot;:&quot;text&quot;}"/>
          <p:cNvSpPr txBox="1"/>
          <p:nvPr/>
        </p:nvSpPr>
        <p:spPr>
          <a:xfrm rot="0" flipH="0" flipV="0">
            <a:off x="6362700" y="4114800"/>
            <a:ext cx="5029200" cy="2381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13">
                <a:solidFill>
                  <a:srgbClr val="16233A"/>
                </a:solidFill>
                <a:latin typeface="Microsoft YaHei"/>
                <a:ea typeface="Microsoft YaHei"/>
              </a:rPr>
              <a:t>管理动作不绑在办公桌前，随时随地可查、可批、可处置。</a:t>
            </a:r>
            <a:endParaRPr/>
          </a:p>
        </p:txBody>
      </p:sp>
      <p:sp>
        <p:nvSpPr>
          <p:cNvPr id="452" name=""/>
          <p:cNvSpPr/>
          <p:nvPr/>
        </p:nvSpPr>
        <p:spPr>
          <a:xfrm rot="0" flipH="0" flipV="0">
            <a:off x="6362700" y="4448175"/>
            <a:ext cx="5029200" cy="9525"/>
          </a:xfrm>
          <a:prstGeom prst="rect">
            <a:avLst/>
          </a:prstGeom>
          <a:solidFill>
            <a:srgbClr val="E3EAF3"/>
          </a:solidFill>
          <a:ln/>
        </p:spPr>
        <p:txBody>
          <a:bodyPr/>
          <a:p/>
        </p:txBody>
      </p:sp>
      <p:sp>
        <p:nvSpPr>
          <p:cNvPr id="453" name="" descr="{&quot;isTemplate&quot;:true,&quot;type&quot;:&quot;text&quot;}"/>
          <p:cNvSpPr txBox="1"/>
          <p:nvPr/>
        </p:nvSpPr>
        <p:spPr>
          <a:xfrm rot="0" flipH="0" flipV="0">
            <a:off x="6362700" y="4552950"/>
            <a:ext cx="5029200" cy="6858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管理端：告警接收、工单处置与现场巡检</a:t>
            </a:r>
            <a:endParaRPr/>
          </a:p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员工端：空间预约、积分查询与绿色行为参与</a:t>
            </a:r>
            <a:endParaRPr/>
          </a:p>
          <a:p>
            <a:pPr>
              <a:lnSpc>
                <a:spcPct val="160000"/>
              </a:lnSpc>
            </a:pPr>
            <a:r>
              <a:rPr lang="en-US" sz="938">
                <a:solidFill>
                  <a:srgbClr val="16233A"/>
                </a:solidFill>
                <a:latin typeface="Microsoft YaHei"/>
                <a:ea typeface="Microsoft YaHei"/>
              </a:rPr>
              <a:t>· WEB </a:t>
            </a:r>
            <a:r>
              <a:rPr lang="zh-CN" sz="938">
                <a:solidFill>
                  <a:srgbClr val="16233A"/>
                </a:solidFill>
                <a:latin typeface="Microsoft YaHei"/>
                <a:ea typeface="Microsoft YaHei"/>
              </a:rPr>
              <a:t>端：系统配置、报表导出与权限管理</a:t>
            </a:r>
            <a:endParaRPr/>
          </a:p>
        </p:txBody>
      </p:sp>
      <p:sp>
        <p:nvSpPr>
          <p:cNvPr id="454" name=""/>
          <p:cNvSpPr/>
          <p:nvPr/>
        </p:nvSpPr>
        <p:spPr>
          <a:xfrm rot="0" flipH="0" flipV="0">
            <a:off x="609600" y="5867400"/>
            <a:ext cx="10972800" cy="381000"/>
          </a:xfrm>
          <a:prstGeom prst="roundRect">
            <a:avLst>
              <a:gd name="adj" fmla="val 15000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455" name="" descr="{&quot;isTemplate&quot;:true,&quot;type&quot;:&quot;text&quot;}"/>
          <p:cNvSpPr txBox="1"/>
          <p:nvPr/>
        </p:nvSpPr>
        <p:spPr>
          <a:xfrm rot="0" flipH="0" flipV="0">
            <a:off x="762000" y="5991225"/>
            <a:ext cx="106680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8A5209"/>
                </a:solidFill>
                <a:latin typeface="Microsoft YaHei"/>
                <a:ea typeface="Microsoft YaHei"/>
              </a:rPr>
              <a:t>判断：存量屏幕利旧</a:t>
            </a:r>
            <a:r>
              <a:rPr lang="en-US" sz="938" b="1">
                <a:solidFill>
                  <a:srgbClr val="8A5209"/>
                </a:solidFill>
                <a:latin typeface="Microsoft YaHei"/>
                <a:ea typeface="Microsoft YaHei"/>
              </a:rPr>
              <a:t> + </a:t>
            </a:r>
            <a:r>
              <a:rPr lang="zh-CN" sz="938" b="1">
                <a:solidFill>
                  <a:srgbClr val="8A5209"/>
                </a:solidFill>
                <a:latin typeface="Microsoft YaHei"/>
                <a:ea typeface="Microsoft YaHei"/>
              </a:rPr>
              <a:t>三方信发系统对接，是控制展示层投入的关键</a:t>
            </a:r>
            <a:r>
              <a:rPr lang="en-US" sz="938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38" b="1">
                <a:solidFill>
                  <a:srgbClr val="8A5209"/>
                </a:solidFill>
                <a:latin typeface="Microsoft YaHei"/>
                <a:ea typeface="Microsoft YaHei"/>
              </a:rPr>
              <a:t>不是把屏幕全部换掉，而是让已有屏幕接进同一套数据源。</a:t>
            </a:r>
            <a:endParaRPr/>
          </a:p>
        </p:txBody>
      </p:sp>
      <p:sp>
        <p:nvSpPr>
          <p:cNvPr id="456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457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28 / 33</a:t>
            </a:r>
            <a:endParaRPr/>
          </a:p>
        </p:txBody>
      </p:sp>
    </p:spTree>
  </p:cSld>
</p:sld>
</file>

<file path=ppt/slides/slide29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458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ESG 数据看板与积分激励体系&lt;/Text&gt;&#13;&#10;            &lt;Text style={{ fontSize: 15, color: '#6B7C93' }}&gt;柔性减排只能靠行为引导 —— 积分是唯一可规模化、可持续的抓手&lt;/Text&gt;&#13;&#10;        &lt;/Box&gt;&#13;&#10;        &lt;Text style={{ fontSize: 15, color: '#93A3B8', letterSpacing: 3 }}&gt;INCENTIVE&lt;/Text&gt;&#13;&#10;    &lt;/Box&gt;&#13;&#10;&#13;&#10;    &lt;Box style={{ height: 536, flexDirection: 'row', gap: 26 }}&gt;&#13;&#10;        &lt;Box style={{ width: 692, height: 536, flexDirection: 'column', gap: 10 }}&gt;&#13;&#10;            &lt;Box style={{ height: 46, flexDirection: 'column', gap: 4 }}&gt;&#13;&#10;                &lt;Text style={{ fontSize: 20, fontWeight: 'bold', color: '#16233A' }}&gt;积分闭环：行为 → 量化 → 入账 → 兑换&lt;/Text&gt;&#13;&#10;                &lt;Text style={{ fontSize: 14, color: '#6B7C93' }}&gt;四段打通才是运营体系，断在任何一段都只是一个活动&lt;/Text&gt;&#13;&#10;            &lt;/Box&gt;&#13;&#10;            &lt;Box style={{ height: 480, alignItems: 'center' }}&gt;&#13;&#10;                &lt;svg width='692' height='480' viewBox='0 0 692 480' style={{ width: 692, height: 480 }}&gt;&#13;&#10;                    &lt;rect x='0' y='0' width='692' height='108' rx='8' fill='#F4F7FB' /&gt;&#13;&#10;                    &lt;rect x='0' y='0' width='6' height='108' rx='3' fill='#0E5AA7' /&gt;&#13;&#10;                    &lt;text x='26' y='38' fontSize='16' fontWeight='bold' fill='#0E5AA7'&gt;① 绿色行为发生&lt;/text&gt;&#13;&#10;                    &lt;text x='26' y='64' fontSize='12' fill='#16233A'&gt;双面打印 · 光盘行动 · 绿色通勤 · 随手关灯 · 垃圾分类&lt;/text&gt;&#13;&#10;                    &lt;text x='26' y='88' fontSize='11' fill='#6B7C93'&gt;从已部署系统里自动识别行为，不额外增加填报动作&lt;/text&gt;&#13;&#10;&#13;&#10;                    &lt;path d='M346 108 L346 124' stroke='#0FA3A3' strokeWidth='2' /&gt;&#13;&#10;                    &lt;path d='M339 118 L346 130 L353 118 Z' fill='#0FA3A3' /&gt;&#13;&#10;&#13;&#10;                    &lt;rect x='0' y='132' width='692' height='108' rx='8' fill='rgba(15,163,163,0.10)' /&gt;&#13;&#10;                    &lt;rect x='0' y='132' width='6' height='108' rx='3' fill='#0A7A7A' /&gt;&#13;&#10;                    &lt;text x='26' y='170' fontSize='16' fontWeight='bold' fill='#0A7A7A'&gt;② 场景减碳量化&lt;/text&gt;&#13;&#10;                    &lt;text x='26' y='196' fontSize='12' fill='#16233A'&gt;按预设折算系数把行为换算为减碳量，口径统一、可复核&lt;/text&gt;&#13;&#10;                    &lt;text x='26' y='220' fontSize='11' fill='#6B7C93'&gt;同一套折算系数覆盖集团所有站点，避免各地各算一套&lt;/text&gt;&#13;&#10;&#13;&#10;                    &lt;path d='M346 240 L346 256' stroke='#0E5AA7' strokeWidth='2' /&gt;&#13;&#10;                    &lt;path d='M339 250 L346 262 L353 250 Z' fill='#0E5AA7' /&gt;&#13;&#10;&#13;&#10;                    &lt;rect x='0' y='264' width='692' height='108' rx='8' fill='#F4F7FB' /&gt;&#13;&#10;                    &lt;rect x='0' y='264' width='6' height='108' rx='3' fill='#0E5AA7' /&gt;&#13;&#10;                    &lt;text x='26' y='302' fontSize='16' fontWeight='bold' fill='#0E5AA7'&gt;③ 积分入账与排名&lt;/text&gt;&#13;&#10;                    &lt;text x='26' y='328' fontSize='12' fill='#16233A'&gt;个人积分账户 · 部门积分账户 · 减碳排行榜&lt;/text&gt;&#13;&#10;                    &lt;text x='26' y='352' fontSize='11' fill='#6B7C93'&gt;部门维度支撑 ESG 文化运营与年度考核挂钩&lt;/text&gt;&#13;&#10;&#13;&#10;                    &lt;path d='M346 372 L346 388' stroke='#E8912B' strokeWidth='2' /&gt;&#13;&#10;                    &lt;path d='M339 382 L346 394 L353 382 Z' fill='#E8912B' /&gt;&#13;&#10;&#13;&#10;                    &lt;rect x='0' y='396' width='692' height='84' rx='8' fill='rgba(232,145,43,0.10)' /&gt;&#13;&#10;                    &lt;rect x='0' y='396' width='6' height='84' rx='3' fill='#E8912B' /&gt;&#13;&#10;                    &lt;text x='26' y='428' fontSize='16' fontWeight='bold' fill='#8A5209'&gt;④ 碳普惠兑换与运营&lt;/text&gt;&#13;&#10;                    &lt;text x='26' y='454' fontSize='12' fill='#16233A'&gt;停车优惠 · 餐补 · 年假 · 周边福利 ｜ 配套物品领用柜 ｜ 主题活动与科普&lt;/text&gt;&#13;&#10;                &lt;/svg&gt;&#13;&#10;            &lt;/Box&gt;&#13;&#10;        &lt;/Box&gt;&#13;&#10;&#13;&#10;        &lt;Box style={{ width: 434, height: 536, flexDirection: 'column', justifyContent: 'space-between' }}&gt;&#13;&#10;            &lt;Box style={{ height: 46, flexDirection: 'column', gap: 4 }}&gt;&#13;&#10;                &lt;Text style={{ fontSize: 20, fontWeight: 'bold', color: '#16233A' }}&gt;为什么必须用积分&lt;/Text&gt;&#13;&#10;                &lt;Text style={{ fontSize: 14, color: '#6B7C93' }}&gt;柔性减排没有制度抓手&lt;/Text&gt;&#13;&#10;            &lt;/Box&gt;&#13;&#10;&#13;&#10;            &lt;Box style={{ height: 310, flexDirection: 'column', gap: 10 }}&gt;&#13;&#10;                &lt;Box style={{ height: 150, background: '#F4F7FB', borderRadius: 6, padding: 16, flexDirection: 'column', gap: 8 }}&gt;&#13;&#10;                    &lt;Text style={{ fontSize: 16, fontWeight: 'bold', color: '#0E5AA7' }}&gt;制度压不出柔性减排&lt;/Text&gt;&#13;&#10;                    &lt;Text style={{ fontSize: 13, color: '#16233A', lineHeight: 1.55 }}&gt;&#13;&#10;                        关灯、少打印、低碳通勤这类行为无法用制度强制，但累计起来的减排量相当可观。只有正向激励能把它持续做下去。&#13;&#10;                    &lt;/Text&gt;&#13;&#10;                &lt;/Box&gt;&#13;&#10;                &lt;Box style={{ height: 150, background: '#F4F7FB', borderRadius: 6, padding: 16, flexDirection: 'column', gap: 8 }}&gt;&#13;&#10;                    &lt;Text style={{ fontSize: 16, fontWeight: 'bold', color: '#0E5AA7' }}&gt;兑换权益要真实有用&lt;/Text&gt;&#13;&#10;                    &lt;Text style={{ fontSize: 13, color: '#16233A', lineHeight: 1.55 }}&gt;&#13;&#10;                        停车优惠、餐补、年假、周边福利四类权益比「积分换小礼品」的持续参与度高得多，也更符合跨国集团员工的期待。&#13;&#10;                    &lt;/Text&gt;&#13;&#10;                &lt;/Box&gt;&#13;&#10;            &lt;/Box&gt;&#13;&#10;&#13;&#10;            &lt;Box style={{ height: 150, background: 'rgba(232,145,43,0.12)', borderRadius: 6, padding: 16, justifyContent: 'center' }}&gt;&#13;&#10;                &lt;Text style={{ fontSize: 13, fontWeight: 'bold', color: '#8A5209', lineHeight: 1.6 }}&gt;&#13;&#10;                    判断：办公场景的柔性减排空间靠制度压不出来，只能靠行为引导 —— 积分是唯一可规模化、可持续的抓手，也是把 ESG 从报告变成日常参与的方式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29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60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42957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ESG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数据看板与积分激励体系</a:t>
            </a:r>
            <a:endParaRPr/>
          </a:p>
        </p:txBody>
      </p:sp>
      <p:sp>
        <p:nvSpPr>
          <p:cNvPr id="461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4295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柔性减排只能靠行为引导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积分是唯一可规模化、可持续的抓手</a:t>
            </a:r>
            <a:endParaRPr/>
          </a:p>
        </p:txBody>
      </p:sp>
      <p:sp>
        <p:nvSpPr>
          <p:cNvPr id="462" name="" descr="{&quot;isTemplate&quot;:true,&quot;type&quot;:&quot;text&quot;}"/>
          <p:cNvSpPr txBox="1"/>
          <p:nvPr/>
        </p:nvSpPr>
        <p:spPr>
          <a:xfrm rot="0" flipH="0" flipV="0">
            <a:off x="10572750" y="581025"/>
            <a:ext cx="1009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INCENTIVE</a:t>
            </a:r>
            <a:endParaRPr/>
          </a:p>
        </p:txBody>
      </p:sp>
      <p:sp>
        <p:nvSpPr>
          <p:cNvPr id="463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5913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积分闭环：行为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→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量化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→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入账</a:t>
            </a:r>
            <a:r>
              <a:rPr lang="en-US" sz="1500" b="1">
                <a:solidFill>
                  <a:srgbClr val="16233A"/>
                </a:solidFill>
                <a:latin typeface="Microsoft YaHei"/>
                <a:ea typeface="Microsoft YaHei"/>
              </a:rPr>
              <a:t> → </a:t>
            </a: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兑换</a:t>
            </a:r>
            <a:endParaRPr/>
          </a:p>
        </p:txBody>
      </p:sp>
      <p:sp>
        <p:nvSpPr>
          <p:cNvPr id="464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5913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四段打通才是运营体系，断在任何一段都只是一个活动</a:t>
            </a:r>
            <a:endParaRPr/>
          </a:p>
        </p:txBody>
      </p:sp>
      <p:pic>
        <p:nvPicPr>
          <p:cNvPr id="46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676400"/>
            <a:ext cx="6591300" cy="4572000"/>
          </a:xfrm>
          <a:prstGeom prst="rect">
            <a:avLst/>
          </a:prstGeom>
          <a:ln/>
        </p:spPr>
      </p:pic>
      <p:sp>
        <p:nvSpPr>
          <p:cNvPr id="466" name="" descr="{&quot;isTemplate&quot;:true,&quot;type&quot;:&quot;text&quot;}"/>
          <p:cNvSpPr txBox="1"/>
          <p:nvPr/>
        </p:nvSpPr>
        <p:spPr>
          <a:xfrm rot="0" flipH="0" flipV="0">
            <a:off x="7448550" y="1143000"/>
            <a:ext cx="41338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为什么必须用积分</a:t>
            </a:r>
            <a:endParaRPr/>
          </a:p>
        </p:txBody>
      </p:sp>
      <p:sp>
        <p:nvSpPr>
          <p:cNvPr id="467" name="" descr="{&quot;isTemplate&quot;:true,&quot;type&quot;:&quot;text&quot;}"/>
          <p:cNvSpPr txBox="1"/>
          <p:nvPr/>
        </p:nvSpPr>
        <p:spPr>
          <a:xfrm rot="0" flipH="0" flipV="0">
            <a:off x="7448550" y="1409700"/>
            <a:ext cx="41338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柔性减排没有制度抓手</a:t>
            </a:r>
            <a:endParaRPr/>
          </a:p>
        </p:txBody>
      </p:sp>
      <p:sp>
        <p:nvSpPr>
          <p:cNvPr id="468" name=""/>
          <p:cNvSpPr/>
          <p:nvPr/>
        </p:nvSpPr>
        <p:spPr>
          <a:xfrm rot="0" flipH="0" flipV="0">
            <a:off x="7448550" y="1724025"/>
            <a:ext cx="4133850" cy="1428750"/>
          </a:xfrm>
          <a:prstGeom prst="roundRect">
            <a:avLst>
              <a:gd name="adj" fmla="val 4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469" name="" descr="{&quot;isTemplate&quot;:true,&quot;type&quot;:&quot;text&quot;}"/>
          <p:cNvSpPr txBox="1"/>
          <p:nvPr/>
        </p:nvSpPr>
        <p:spPr>
          <a:xfrm rot="0" flipH="0" flipV="0">
            <a:off x="7600950" y="1876425"/>
            <a:ext cx="38290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制度压不出柔性减排</a:t>
            </a:r>
            <a:endParaRPr/>
          </a:p>
        </p:txBody>
      </p:sp>
      <p:sp>
        <p:nvSpPr>
          <p:cNvPr id="470" name="" descr="{&quot;isTemplate&quot;:true,&quot;type&quot;:&quot;text&quot;}"/>
          <p:cNvSpPr txBox="1"/>
          <p:nvPr/>
        </p:nvSpPr>
        <p:spPr>
          <a:xfrm rot="0" flipH="0" flipV="0">
            <a:off x="7600950" y="2143125"/>
            <a:ext cx="38290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关灯、少打印、低碳通勤这类行为无法用制度强制，但累计起来的减排量相当可观。只有正向激励能把它持续做下去。</a:t>
            </a:r>
            <a:endParaRPr/>
          </a:p>
        </p:txBody>
      </p:sp>
      <p:sp>
        <p:nvSpPr>
          <p:cNvPr id="471" name=""/>
          <p:cNvSpPr/>
          <p:nvPr/>
        </p:nvSpPr>
        <p:spPr>
          <a:xfrm rot="0" flipH="0" flipV="0">
            <a:off x="7448550" y="3248025"/>
            <a:ext cx="4133850" cy="1428750"/>
          </a:xfrm>
          <a:prstGeom prst="roundRect">
            <a:avLst>
              <a:gd name="adj" fmla="val 400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472" name="" descr="{&quot;isTemplate&quot;:true,&quot;type&quot;:&quot;text&quot;}"/>
          <p:cNvSpPr txBox="1"/>
          <p:nvPr/>
        </p:nvSpPr>
        <p:spPr>
          <a:xfrm rot="0" flipH="0" flipV="0">
            <a:off x="7600950" y="3400425"/>
            <a:ext cx="38290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兑换权益要真实有用</a:t>
            </a:r>
            <a:endParaRPr/>
          </a:p>
        </p:txBody>
      </p:sp>
      <p:sp>
        <p:nvSpPr>
          <p:cNvPr id="473" name="" descr="{&quot;isTemplate&quot;:true,&quot;type&quot;:&quot;text&quot;}"/>
          <p:cNvSpPr txBox="1"/>
          <p:nvPr/>
        </p:nvSpPr>
        <p:spPr>
          <a:xfrm rot="0" flipH="0" flipV="0">
            <a:off x="7600950" y="3667125"/>
            <a:ext cx="38290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停车优惠、餐补、年假、周边福利四类权益比「积分换小礼品」的持续参与度高得多，也更符合跨国集团员工的期待。</a:t>
            </a:r>
            <a:endParaRPr/>
          </a:p>
        </p:txBody>
      </p:sp>
      <p:sp>
        <p:nvSpPr>
          <p:cNvPr id="474" name=""/>
          <p:cNvSpPr/>
          <p:nvPr/>
        </p:nvSpPr>
        <p:spPr>
          <a:xfrm rot="0" flipH="0" flipV="0">
            <a:off x="7448550" y="4819650"/>
            <a:ext cx="4133850" cy="1428750"/>
          </a:xfrm>
          <a:prstGeom prst="roundRect">
            <a:avLst>
              <a:gd name="adj" fmla="val 4000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475" name="" descr="{&quot;isTemplate&quot;:true,&quot;type&quot;:&quot;text&quot;}"/>
          <p:cNvSpPr txBox="1"/>
          <p:nvPr/>
        </p:nvSpPr>
        <p:spPr>
          <a:xfrm rot="0" flipH="0" flipV="0">
            <a:off x="7600950" y="5181600"/>
            <a:ext cx="3829050" cy="714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判断：办公场景的柔性减排空间靠制度压不出来，只能靠行为引导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积分是唯一可规模化、可持续的抓手，也是把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ESG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从报告变成日常参与的方式。</a:t>
            </a:r>
            <a:endParaRPr/>
          </a:p>
        </p:txBody>
      </p:sp>
      <p:sp>
        <p:nvSpPr>
          <p:cNvPr id="476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477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29 / 33</a:t>
            </a:r>
            <a:endParaRPr/>
          </a:p>
        </p:txBody>
      </p:sp>
    </p:spTree>
  </p:cSld>
</p:sld>
</file>

<file path=ppt/slides/slide30.xml><?xml version="1.0" encoding="utf-8"?>
<p:sld xmlns:p="http://schemas.openxmlformats.org/presentationml/2006/main" xmlns:a="http://schemas.openxmlformats.org/drawingml/2006/main">
  <p:cSld>
    <p:spTree>
      <p:nvGrpSpPr>
        <p:cNvPr id="501" name="" descr="&lt;Slide style={{&#13;&#10;    width: 1280, height: 720,&#13;&#10;    position: 'relative',&#13;&#10;    background: 'linear-gradient(135deg, #0A3F78 0%, #0E5AA7 55%, #0FA3A3 100%)',&#13;&#10;    fontFamily: '&quot;Microsoft YaHei&quot;, &quot;PingFang SC&quot;, sans-serif',&#13;&#10;}}&gt;&#13;&#10;    &lt;Box style={{&#13;&#10;        position: 'absolute', top: 0, right: 0, width: 660, height: 720,&#13;&#10;        background: 'radial-gradient(circle at 78% 28%, rgba(255,255,255,0.18) 0%, rgba(255,255,255,0) 62%)',&#13;&#10;    }} /&gt;&#13;&#10;    &lt;Box style={{ position: 'absolute', top: 54, left: 64 }}&gt;&#13;&#10;        &lt;Text style={{ fontSize: 132, fontWeight: 'bold', color: 'rgba(255,255,255,0.20)', fontFamily: '&quot;Arial&quot;, sans-serif', lineHeight: 1 }}&gt;04&lt;/Text&gt;&#13;&#10;    &lt;/Box&gt;&#13;&#10;    &lt;Box style={{ position: 'absolute', top: 262, left: 64, width: 1010, flexDirection: 'column', gap: 22 }}&gt;&#13;&#10;        &lt;Text style={{ fontSize: 58, fontWeight: 'bold', color: '#FFFFFF', lineHeight: 1.15 }}&gt;实施部署与价值&lt;/Text&gt;&#13;&#10;        &lt;Box style={{ width: 96, height: 5, background: '#E8912B' }} /&gt;&#13;&#10;        &lt;Text style={{ fontSize: 19, color: '#D9E8F4', lineHeight: 1.5 }}&gt;&#13;&#10;            从已跑通到全场景覆盖 —— 四步推进路径，以及 E / S / G 三维价值的收口&#13;&#10;        &lt;/Text&gt;&#13;&#10;    &lt;/Box&gt;&#13;&#10;    &lt;Box style={{ position: 'absolute', bottom: 52, left: 64, right: 64, flexDirection: 'row', justifyContent: 'space-between' }}&gt;&#13;&#10;        &lt;Text style={{ fontSize: 13, color: 'rgba(255,255,255,0.62)' }}&gt;威思客 VIRSICAL ｜ ESG 与空间能碳环境管理框架&lt;/Text&gt;&#13;&#10;        &lt;Text style={{ fontSize: 13, color: 'rgba(255,255,255,0.62)' }}&gt;30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3F78"/>
              </a:gs>
              <a:gs pos="55000">
                <a:srgbClr val="0E5AA7"/>
              </a:gs>
              <a:gs pos="100000">
                <a:srgbClr val="0FA3A3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03" name=""/>
          <p:cNvSpPr/>
          <p:nvPr/>
        </p:nvSpPr>
        <p:spPr>
          <a:xfrm rot="0" flipH="0" flipV="0">
            <a:off x="5905500" y="0"/>
            <a:ext cx="6286500" cy="6858000"/>
          </a:xfrm>
          <a:prstGeom prst="rect">
            <a:avLst/>
          </a:prstGeom>
          <a:gradFill>
            <a:gsLst>
              <a:gs pos="0">
                <a:srgbClr val="FFFFFF">
                  <a:alpha val="18000"/>
                </a:srgbClr>
              </a:gs>
              <a:gs pos="62000">
                <a:srgbClr val="FFFFFF">
                  <a:alpha val="0"/>
                </a:srgbClr>
              </a:gs>
            </a:gsLst>
            <a:path path="circle">
              <a:fillToRect l="78000" t="28000" r="22000" b="72000"/>
            </a:path>
          </a:gradFill>
          <a:ln/>
        </p:spPr>
        <p:txBody>
          <a:bodyPr/>
          <a:p/>
        </p:txBody>
      </p:sp>
      <p:sp>
        <p:nvSpPr>
          <p:cNvPr id="504" name="" descr="{&quot;isTemplate&quot;:true,&quot;type&quot;:&quot;text&quot;}"/>
          <p:cNvSpPr txBox="1"/>
          <p:nvPr/>
        </p:nvSpPr>
        <p:spPr>
          <a:xfrm rot="0" flipH="0" flipV="0">
            <a:off x="609600" y="514350"/>
            <a:ext cx="1400175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900" b="1">
                <a:solidFill>
                  <a:srgbClr val="FFFFFF">
                    <a:alpha val="20000"/>
                  </a:srgbClr>
                </a:solidFill>
                <a:latin typeface="Arial"/>
                <a:ea typeface="Arial"/>
              </a:rPr>
              <a:t>04</a:t>
            </a:r>
            <a:endParaRPr/>
          </a:p>
        </p:txBody>
      </p:sp>
      <p:sp>
        <p:nvSpPr>
          <p:cNvPr id="505" name="" descr="{&quot;isTemplate&quot;:true,&quot;type&quot;:&quot;text&quot;}"/>
          <p:cNvSpPr txBox="1"/>
          <p:nvPr/>
        </p:nvSpPr>
        <p:spPr>
          <a:xfrm rot="0" flipH="0" flipV="0">
            <a:off x="609600" y="2495550"/>
            <a:ext cx="9620250" cy="77152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实施部署与价值</a:t>
            </a:r>
            <a:endParaRPr/>
          </a:p>
        </p:txBody>
      </p:sp>
      <p:sp>
        <p:nvSpPr>
          <p:cNvPr id="506" name=""/>
          <p:cNvSpPr/>
          <p:nvPr/>
        </p:nvSpPr>
        <p:spPr>
          <a:xfrm rot="0" flipH="0" flipV="0">
            <a:off x="609600" y="3476625"/>
            <a:ext cx="914400" cy="47625"/>
          </a:xfrm>
          <a:prstGeom prst="rect">
            <a:avLst/>
          </a:prstGeom>
          <a:solidFill>
            <a:srgbClr val="E8912B"/>
          </a:solidFill>
          <a:ln/>
        </p:spPr>
        <p:txBody>
          <a:bodyPr/>
          <a:p/>
        </p:txBody>
      </p:sp>
      <p:sp>
        <p:nvSpPr>
          <p:cNvPr id="507" name="" descr="{&quot;isTemplate&quot;:true,&quot;type&quot;:&quot;text&quot;}"/>
          <p:cNvSpPr txBox="1"/>
          <p:nvPr/>
        </p:nvSpPr>
        <p:spPr>
          <a:xfrm rot="0" flipH="0" flipV="0">
            <a:off x="609600" y="3733800"/>
            <a:ext cx="9620250" cy="3333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从已跑通到全场景覆盖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——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四步推进路径，以及</a:t>
            </a:r>
            <a:r>
              <a:rPr lang="en-US" sz="1425">
                <a:solidFill>
                  <a:srgbClr val="D9E8F4"/>
                </a:solidFill>
                <a:latin typeface="Microsoft YaHei"/>
                <a:ea typeface="Microsoft YaHei"/>
              </a:rPr>
              <a:t> E / S / G </a:t>
            </a: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三维价值的收口</a:t>
            </a:r>
            <a:endParaRPr/>
          </a:p>
        </p:txBody>
      </p:sp>
      <p:sp>
        <p:nvSpPr>
          <p:cNvPr id="508" name="" descr="{&quot;isTemplate&quot;:true,&quot;type&quot;:&quot;text&quot;}"/>
          <p:cNvSpPr txBox="1"/>
          <p:nvPr/>
        </p:nvSpPr>
        <p:spPr>
          <a:xfrm rot="0" flipH="0" flipV="0">
            <a:off x="609600" y="621030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509" name="" descr="{&quot;isTemplate&quot;:true,&quot;type&quot;:&quot;text&quot;}"/>
          <p:cNvSpPr txBox="1"/>
          <p:nvPr/>
        </p:nvSpPr>
        <p:spPr>
          <a:xfrm rot="0" flipH="0" flipV="0">
            <a:off x="11163300" y="62103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30 / 33</a:t>
            </a:r>
            <a:endParaRPr/>
          </a:p>
        </p:txBody>
      </p:sp>
    </p:spTree>
  </p:cSld>
</p:sld>
</file>

<file path=ppt/slides/slide31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510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实施路径：从已跑通到全场景覆盖&lt;/Text&gt;&#13;&#10;            &lt;Text style={{ fontSize: 15, color: '#6B7C93' }}&gt;先复制跑通的，再啃需要现场改造的 —— 这是多站点项目控制风险的唯一稳妥顺序&lt;/Text&gt;&#13;&#10;        &lt;/Box&gt;&#13;&#10;        &lt;Text style={{ fontSize: 15, color: '#93A3B8', letterSpacing: 3 }}&gt;ROADMAP&lt;/Text&gt;&#13;&#10;    &lt;/Box&gt;&#13;&#10;&#13;&#10;    &lt;Box style={{ height: 536, flexDirection: 'column', gap: 12 }}&gt;&#13;&#10;        &lt;Box style={{ height: 36, flexDirection: 'row', alignItems: 'center', justifyContent: 'space-between' }}&gt;&#13;&#10;            &lt;Text style={{ fontSize: 20, fontWeight: 'bold', color: '#16233A' }}&gt;四步推进：从复制到运营&lt;/Text&gt;&#13;&#10;            &lt;Text style={{ fontSize: 13, color: '#6B7C93' }}&gt;前两步决定项目能否收敛，后两步决定价值能否持续&lt;/Text&gt;&#13;&#10;        &lt;/Box&gt;&#13;&#10;&#13;&#10;        &lt;Box style={{ height: 296, alignItems: 'center' }}&gt;&#13;&#10;            &lt;svg width='1152' height='296' viewBox='0 0 1152 296' style={{ width: 1152, height: 296 }}&gt;&#13;&#10;                &lt;path d='M135 36 L1017 36' stroke='#E3EAF3' strokeWidth='2' /&gt;&#13;&#10;&#13;&#10;                &lt;circle cx='135' cy='36' r='22' fill='#0E5AA7' /&gt;&#13;&#10;                &lt;text x='135' y='43' fontSize='18' fontWeight='bold' fill='#FFFFFF' textAnchor='middle'&gt;1&lt;/text&gt;&#13;&#10;                &lt;rect x='0' y='72' width='270' height='224' rx='8' fill='#F4F7FB' /&gt;&#13;&#10;                &lt;text x='20' y='110' fontSize='17' fontWeight='bold' fill='#0E5AA7'&gt;复制已部署模块&lt;/text&gt;&#13;&#10;                &lt;path d='M20 126 L250 126' stroke='#E3EAF3' strokeWidth='1' /&gt;&#13;&#10;                &lt;text x='20' y='158' fontSize='12' fill='#16233A'&gt;组织架构与碳账户直接下沉&lt;/text&gt;&#13;&#10;                &lt;text x='20' y='184' fontSize='12' fill='#16233A'&gt;九大模块按站点快速开通&lt;/text&gt;&#13;&#10;                &lt;text x='20' y='210' fontSize='12' fill='#16233A'&gt;已验证能力无需重新验证&lt;/text&gt;&#13;&#10;                &lt;text x='20' y='238' fontSize='12' fill='#16233A'&gt;权限体系随组织同步下发&lt;/text&gt;&#13;&#10;                &lt;text x='20' y='272' fontSize='11' fill='#6B7C93'&gt;周期最短 · 风险最低&lt;/text&gt;&#13;&#10;&#13;&#10;                &lt;circle cx='429' cy='36' r='22' fill='#0FA3A3' /&gt;&#13;&#10;                &lt;text x='429' y='43' fontSize='18' fontWeight='bold' fill='#FFFFFF' textAnchor='middle'&gt;2&lt;/text&gt;&#13;&#10;                &lt;rect x='294' y='72' width='270' height='224' rx='8' fill='#F4F7FB' /&gt;&#13;&#10;                &lt;text x='314' y='110' fontSize='17' fontWeight='bold' fill='#0A7A7A'&gt;接入工业侧&lt;/text&gt;&#13;&#10;                &lt;path d='M314 126 L544 126' stroke='#E3EAF3' strokeWidth='1' /&gt;&#13;&#10;                &lt;text x='314' y='158' fontSize='12' fill='#16233A'&gt;Modbus / OPC UA 接入设备&lt;/text&gt;&#13;&#10;                &lt;text x='314' y='184' fontSize='12' fill='#16233A'&gt;MES / ERP 对接，打通工厂四域&lt;/text&gt;&#13;&#10;                &lt;text x='314' y='210' fontSize='12' fill='#16233A'&gt;边缘计算节点就地部署&lt;/text&gt;&#13;&#10;                &lt;text x='314' y='238' fontSize='12' fill='#16233A'&gt;既有工控网络旁路采集&lt;/text&gt;&#13;&#10;                &lt;text x='314' y='272' fontSize='11' fill='#6B7C93'&gt;需现场勘察与联调&lt;/text&gt;&#13;&#10;&#13;&#10;                &lt;circle cx='723' cy='36' r='22' fill='#0E5AA7' /&gt;&#13;&#10;                &lt;text x='723' y='43' fontSize='18' fontWeight='bold' fill='#FFFFFF' textAnchor='middle'&gt;3&lt;/text&gt;&#13;&#10;                &lt;rect x='588' y='72' width='270' height='224' rx='8' fill='#F4F7FB' /&gt;&#13;&#10;                &lt;text x='608' y='110' fontSize='17' fontWeight='bold' fill='#0E5AA7'&gt;上线规划部署项&lt;/text&gt;&#13;&#10;                &lt;path d='M608 126 L838 126' stroke='#E3EAF3' strokeWidth='1' /&gt;&#13;&#10;                &lt;text x='608' y='158' fontSize='12' fill='#16233A'&gt;水资源精细化管理&lt;/text&gt;&#13;&#10;                &lt;text x='608' y='184' fontSize='12' fill='#16233A'&gt;废弃物与垃圾分类管理&lt;/text&gt;&#13;&#10;                &lt;text x='608' y='210' fontSize='12' fill='#16233A'&gt;应急职业健康与无障碍空间&lt;/text&gt;&#13;&#10;                &lt;text x='608' y='238' fontSize='12' fill='#16233A'&gt;数字孪生可视化&lt;/text&gt;&#13;&#10;                &lt;text x='608' y='272' fontSize='11' fill='#6B7C93'&gt;按站点优先级分批上线&lt;/text&gt;&#13;&#10;&#13;&#10;                &lt;circle cx='1017' cy='36' r='22' fill='#E8912B' /&gt;&#13;&#10;                &lt;text x='1017' y='43' fontSize='18' fontWeight='bold' fill='#FFFFFF' textAnchor='middle'&gt;4&lt;/text&gt;&#13;&#10;                &lt;rect x='882' y='72' width='270' height='224' rx='8' fill='rgba(232,145,43,0.10)' /&gt;&#13;&#10;                &lt;text x='902' y='110' fontSize='17' fontWeight='bold' fill='#8A5209'&gt;开启积分激励运营&lt;/text&gt;&#13;&#10;                &lt;path d='M902 126 L1132 126' stroke='#E3EAF3' strokeWidth='1' /&gt;&#13;&#10;                &lt;text x='902' y='158' fontSize='12' fill='#16233A'&gt;绿色行为识别与减碳量化&lt;/text&gt;&#13;&#10;                &lt;text x='902' y='184' fontSize='12' fill='#16233A'&gt;碳普惠兑换权益配置&lt;/text&gt;&#13;&#10;                &lt;text x='902' y='210' fontSize='12' fill='#16233A'&gt;物品领用柜与兑换落地&lt;/text&gt;&#13;&#10;                &lt;text x='902' y='238' fontSize='12' fill='#16233A'&gt;ESG 文化运营与排行榜&lt;/text&gt;&#13;&#10;                &lt;text x='902' y='272' fontSize='11' fill='#6B7C93'&gt;长期运营 · 持续产出数据&lt;/text&gt;&#13;&#10;            &lt;/svg&gt;&#13;&#10;        &lt;/Box&gt;&#13;&#10;&#13;&#10;        &lt;Box style={{ height: 180, flexDirection: 'row', gap: 16 }}&gt;&#13;&#10;            &lt;Box style={{ width: 373, height: 180, background: '#F4F7FB', borderRadius: 6, padding: 16, flexDirection: 'column', gap: 8 }}&gt;&#13;&#10;                &lt;Text style={{ fontSize: 16, fontWeight: 'bold', color: '#0E5AA7' }}&gt;每阶段都有可交付物&lt;/Text&gt;&#13;&#10;                &lt;Text style={{ fontSize: 13, color: '#16233A', lineHeight: 1.55 }}&gt;&#13;&#10;                    ① 站点上线清单　② 工业协议接入与联调报告&lt;br /&gt;&#13;&#10;                    ③ 规划项上线清单　④ 运营数据与月度报表&lt;br /&gt;&#13;&#10;                    每个阶段都能验收，不把风险堆到项目末期。&#13;&#10;                &lt;/Text&gt;&#13;&#10;            &lt;/Box&gt;&#13;&#10;            &lt;Box style={{ width: 373, height: 180, background: '#F4F7FB', borderRadius: 6, padding: 16, flexDirection: 'column', gap: 8 }}&gt;&#13;&#10;                &lt;Text style={{ fontSize: 16, fontWeight: 'bold', color: '#0E5AA7' }}&gt;两期结构本身就是说服力&lt;/Text&gt;&#13;&#10;                &lt;Text style={{ fontSize: 13, color: '#16233A', lineHeight: 1.55 }}&gt;&#13;&#10;                    右侧九大模块已在生产环境持续运行，这正是左侧五个新专项可以被复制的最有力证据 —— 不是方案推演，是已验证的底座。&#13;&#10;                &lt;/Text&gt;&#13;&#10;            &lt;/Box&gt;&#13;&#10;            &lt;Box style={{ width: 374, height: 180, background: 'rgba(232,145,43,0.12)', borderRadius: 6, padding: 16, justifyContent: 'center' }}&gt;&#13;&#10;                &lt;Text style={{ fontSize: 13, fontWeight: 'bold', color: '#8A5209', lineHeight: 1.6 }}&gt;&#13;&#10;                    判断：先复制跑通的、再啃需要现场改造的，是控制跨国多站点项目风险的基本顺序 —— 顺序错了，风险会集中爆发在项目末段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31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12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52578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实施路径：从已跑通到全场景覆盖</a:t>
            </a:r>
            <a:endParaRPr/>
          </a:p>
        </p:txBody>
      </p:sp>
      <p:sp>
        <p:nvSpPr>
          <p:cNvPr id="513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5257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先复制跑通的，再啃需要现场改造的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这是多站点项目控制风险的唯一稳妥顺序</a:t>
            </a:r>
            <a:endParaRPr/>
          </a:p>
        </p:txBody>
      </p:sp>
      <p:sp>
        <p:nvSpPr>
          <p:cNvPr id="514" name="" descr="{&quot;isTemplate&quot;:true,&quot;type&quot;:&quot;text&quot;}"/>
          <p:cNvSpPr txBox="1"/>
          <p:nvPr/>
        </p:nvSpPr>
        <p:spPr>
          <a:xfrm rot="0" flipH="0" flipV="0">
            <a:off x="10629900" y="581025"/>
            <a:ext cx="952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ROADMAP</a:t>
            </a:r>
            <a:endParaRPr/>
          </a:p>
        </p:txBody>
      </p:sp>
      <p:sp>
        <p:nvSpPr>
          <p:cNvPr id="515" name="" descr="{&quot;isTemplate&quot;:true,&quot;type&quot;:&quot;text&quot;}"/>
          <p:cNvSpPr txBox="1"/>
          <p:nvPr/>
        </p:nvSpPr>
        <p:spPr>
          <a:xfrm rot="0" flipH="0" flipV="0">
            <a:off x="609600" y="1200150"/>
            <a:ext cx="2095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四步推进：从复制到运营</a:t>
            </a:r>
            <a:endParaRPr/>
          </a:p>
        </p:txBody>
      </p:sp>
      <p:sp>
        <p:nvSpPr>
          <p:cNvPr id="516" name="" descr="{&quot;isTemplate&quot;:true,&quot;type&quot;:&quot;text&quot;}"/>
          <p:cNvSpPr txBox="1"/>
          <p:nvPr/>
        </p:nvSpPr>
        <p:spPr>
          <a:xfrm rot="0" flipH="0" flipV="0">
            <a:off x="8734425" y="1238250"/>
            <a:ext cx="28479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B7C93"/>
                </a:solidFill>
                <a:latin typeface="Microsoft YaHei"/>
                <a:ea typeface="Microsoft YaHei"/>
              </a:rPr>
              <a:t>前两步决定项目能否收敛，后两步决定价值能否持续</a:t>
            </a:r>
            <a:endParaRPr/>
          </a:p>
        </p:txBody>
      </p:sp>
      <p:pic>
        <p:nvPicPr>
          <p:cNvPr id="51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600200"/>
            <a:ext cx="10972800" cy="2819400"/>
          </a:xfrm>
          <a:prstGeom prst="rect">
            <a:avLst/>
          </a:prstGeom>
          <a:ln/>
        </p:spPr>
      </p:pic>
      <p:sp>
        <p:nvSpPr>
          <p:cNvPr id="518" name=""/>
          <p:cNvSpPr/>
          <p:nvPr/>
        </p:nvSpPr>
        <p:spPr>
          <a:xfrm rot="0" flipH="0" flipV="0">
            <a:off x="609600" y="4533900"/>
            <a:ext cx="3552825" cy="1714500"/>
          </a:xfrm>
          <a:prstGeom prst="roundRect">
            <a:avLst>
              <a:gd name="adj" fmla="val 3333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519" name="" descr="{&quot;isTemplate&quot;:true,&quot;type&quot;:&quot;text&quot;}"/>
          <p:cNvSpPr txBox="1"/>
          <p:nvPr/>
        </p:nvSpPr>
        <p:spPr>
          <a:xfrm rot="0" flipH="0" flipV="0">
            <a:off x="762000" y="4686300"/>
            <a:ext cx="32480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每阶段都有可交付物</a:t>
            </a:r>
            <a:endParaRPr/>
          </a:p>
        </p:txBody>
      </p:sp>
      <p:sp>
        <p:nvSpPr>
          <p:cNvPr id="520" name="" descr="{&quot;isTemplate&quot;:true,&quot;type&quot;:&quot;text&quot;}"/>
          <p:cNvSpPr txBox="1"/>
          <p:nvPr/>
        </p:nvSpPr>
        <p:spPr>
          <a:xfrm rot="0" flipH="0" flipV="0">
            <a:off x="762000" y="4953000"/>
            <a:ext cx="3248025" cy="69532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①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站点上线清单　②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工业协议接入与联调报告</a:t>
            </a:r>
            <a:endParaRPr/>
          </a:p>
          <a:p>
            <a:pPr>
              <a:lnSpc>
                <a:spcPct val="155000"/>
              </a:lnSpc>
            </a:pP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③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规划项上线清单　④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运营数据与月度报表</a:t>
            </a:r>
            <a:endParaRPr/>
          </a:p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每个阶段都能验收，不把风险堆到项目末期。</a:t>
            </a:r>
            <a:endParaRPr/>
          </a:p>
        </p:txBody>
      </p:sp>
      <p:sp>
        <p:nvSpPr>
          <p:cNvPr id="521" name=""/>
          <p:cNvSpPr/>
          <p:nvPr/>
        </p:nvSpPr>
        <p:spPr>
          <a:xfrm rot="0" flipH="0" flipV="0">
            <a:off x="4314825" y="4533900"/>
            <a:ext cx="3552825" cy="1714500"/>
          </a:xfrm>
          <a:prstGeom prst="roundRect">
            <a:avLst>
              <a:gd name="adj" fmla="val 3333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522" name="" descr="{&quot;isTemplate&quot;:true,&quot;type&quot;:&quot;text&quot;}"/>
          <p:cNvSpPr txBox="1"/>
          <p:nvPr/>
        </p:nvSpPr>
        <p:spPr>
          <a:xfrm rot="0" flipH="0" flipV="0">
            <a:off x="4467225" y="4686300"/>
            <a:ext cx="32480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两期结构本身就是说服力</a:t>
            </a:r>
            <a:endParaRPr/>
          </a:p>
        </p:txBody>
      </p:sp>
      <p:sp>
        <p:nvSpPr>
          <p:cNvPr id="523" name="" descr="{&quot;isTemplate&quot;:true,&quot;type&quot;:&quot;text&quot;}"/>
          <p:cNvSpPr txBox="1"/>
          <p:nvPr/>
        </p:nvSpPr>
        <p:spPr>
          <a:xfrm rot="0" flipH="0" flipV="0">
            <a:off x="4467225" y="4953000"/>
            <a:ext cx="3248025" cy="6953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右侧九大模块已在生产环境持续运行，这正是左侧五个新专项可以被复制的最有力证据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——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不是方案推演，是已验证的底座。</a:t>
            </a:r>
            <a:endParaRPr/>
          </a:p>
        </p:txBody>
      </p:sp>
      <p:sp>
        <p:nvSpPr>
          <p:cNvPr id="524" name=""/>
          <p:cNvSpPr/>
          <p:nvPr/>
        </p:nvSpPr>
        <p:spPr>
          <a:xfrm rot="0" flipH="0" flipV="0">
            <a:off x="8020050" y="4533900"/>
            <a:ext cx="3562350" cy="1714500"/>
          </a:xfrm>
          <a:prstGeom prst="roundRect">
            <a:avLst>
              <a:gd name="adj" fmla="val 3333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525" name="" descr="{&quot;isTemplate&quot;:true,&quot;type&quot;:&quot;text&quot;}"/>
          <p:cNvSpPr txBox="1"/>
          <p:nvPr/>
        </p:nvSpPr>
        <p:spPr>
          <a:xfrm rot="0" flipH="0" flipV="0">
            <a:off x="8172450" y="5038725"/>
            <a:ext cx="3257550" cy="714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判断：先复制跑通的、再啃需要现场改造的，是控制跨国多站点项目风险的基本顺序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顺序错了，风险会集中爆发在项目末段。</a:t>
            </a:r>
            <a:endParaRPr/>
          </a:p>
        </p:txBody>
      </p:sp>
      <p:sp>
        <p:nvSpPr>
          <p:cNvPr id="526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527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31 / 33</a:t>
            </a:r>
            <a:endParaRPr/>
          </a:p>
        </p:txBody>
      </p:sp>
    </p:spTree>
  </p:cSld>
</p:sld>
</file>

<file path=ppt/slides/slide32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528" name="" descr="&lt;Slide style={{&#13;&#10;    width: 1280, height: 720, background: '#FFFFFF',&#13;&#10;    fontFamily: '&quot;Microsoft YaHei&quot;, &quot;PingFang SC&quot;, sans-serif',&#13;&#10;    paddingTop: 20, paddingBottom: 20, paddingLeft: 64, paddingRight: 64,&#13;&#10;    flexDirection: 'column',&#13;&#10;}}&gt;&#13;&#10;    &lt;Box style={{ height: 100, flexDirection: 'row', alignItems: 'center', justifyContent: 'space-between' }}&gt;&#13;&#10;        &lt;Box style={{ flexDirection: 'column', gap: 4 }}&gt;&#13;&#10;            &lt;Text style={{ fontSize: 34, fontWeight: 'bold', color: '#16233A' }}&gt;E / S / G 三维价值收口&lt;/Text&gt;&#13;&#10;            &lt;Text style={{ fontSize: 15, color: '#6B7C93' }}&gt;每一个价值点都要对应一个可采集项 —— 否则它进不了 ESG 报告&lt;/Text&gt;&#13;&#10;        &lt;/Box&gt;&#13;&#10;        &lt;Text style={{ fontSize: 15, color: '#93A3B8', letterSpacing: 3 }}&gt;VALUE&lt;/Text&gt;&#13;&#10;    &lt;/Box&gt;&#13;&#10;&#13;&#10;    &lt;Box style={{ height: 536, flexDirection: 'row', gap: 26 }}&gt;&#13;&#10;        &lt;Box style={{ width: 668, height: 536, flexDirection: 'column', gap: 10 }}&gt;&#13;&#10;            &lt;Box style={{ height: 46, flexDirection: 'column', gap: 4 }}&gt;&#13;&#10;                &lt;Text style={{ fontSize: 20, fontWeight: 'bold', color: '#16233A' }}&gt;三维价值矩阵&lt;/Text&gt;&#13;&#10;                &lt;Text style={{ fontSize: 14, color: '#6B7C93' }}&gt;E · 全场景碳减排与能效 ｜ S · 健康安全与包容 ｜ G · 治理与合规&lt;/Text&gt;&#13;&#10;            &lt;/Box&gt;&#13;&#10;            &lt;Box style={{ height: 480, alignItems: 'center' }}&gt;&#13;&#10;                &lt;svg width='668' height='480' viewBox='0 0 668 480' style={{ width: 668, height: 480 }}&gt;&#13;&#10;                    &lt;rect x='0' y='0' width='213' height='72' rx='8' fill='#0FA3A3' /&gt;&#13;&#10;                    &lt;text x='18' y='50' fontSize='34' fontWeight='bold' fill='#FFFFFF'&gt;E&lt;/text&gt;&#13;&#10;                    &lt;text x='64' y='38' fontSize='13' fontWeight='bold' fill='#FFFFFF'&gt;环境 Environmental&lt;/text&gt;&#13;&#10;                    &lt;text x='64' y='58' fontSize='11' fill='rgba(255,255,255,0.85)'&gt;碳减排与能效提升&lt;/text&gt;&#13;&#10;&#13;&#10;                    &lt;rect x='0' y='86' width='213' height='104' rx='6' fill='#F4F7FB' /&gt;&#13;&#10;                    &lt;text x='14' y='116' fontSize='14' fontWeight='bold' fill='#0A7A7A'&gt;全场景碳减排&lt;/text&gt;&#13;&#10;                    &lt;text x='14' y='142' fontSize='11.5' fill='#16233A'&gt;PUE · 单位产品碳 · 分户能耗&lt;/text&gt;&#13;&#10;                    &lt;text x='14' y='164' fontSize='11.5' fill='#16233A'&gt;水资源与固废减量数据&lt;/text&gt;&#13;&#10;&#13;&#10;                    &lt;rect x='0' y='202' width='213' height='104' rx='6' fill='#F4F7FB' /&gt;&#13;&#10;                    &lt;text x='14' y='232' fontSize='14' fontWeight='bold' fill='#0A7A7A'&gt;能效可量化对比&lt;/text&gt;&#13;&#10;                    &lt;text x='14' y='258' fontSize='11.5' fill='#16233A'&gt;分项计量与线损分析&lt;/text&gt;&#13;&#10;                    &lt;text x='14' y='280' fontSize='11.5' fill='#16233A'&gt;改造前后节能效果核算&lt;/text&gt;&#13;&#10;&#13;&#10;                    &lt;rect x='0' y='318' width='213' height='104' rx='6' fill='#F4F7FB' /&gt;&#13;&#10;                    &lt;text x='14' y='348' fontSize='14' fontWeight='bold' fill='#0A7A7A'&gt;新能源与资源回用&lt;/text&gt;&#13;&#10;                    &lt;text x='14' y='374' fontSize='11.5' fill='#16233A'&gt;光伏 · 储能 · 充电桩计量&lt;/text&gt;&#13;&#10;                    &lt;text x='14' y='396' fontSize='11.5' fill='#16233A'&gt;中水与雨水回用率核算&lt;/text&gt;&#13;&#10;&#13;&#10;                    &lt;rect x='227' y='0' width='213' height='72' rx='8' fill='#0E5AA7' /&gt;&#13;&#10;                    &lt;text x='245' y='50' fontSize='34' fontWeight='bold' fill='#FFFFFF'&gt;S&lt;/text&gt;&#13;&#10;                    &lt;text x='291' y='38' fontSize='13' fontWeight='bold' fill='#FFFFFF'&gt;社会 Social&lt;/text&gt;&#13;&#10;                    &lt;text x='291' y='58' fontSize='11' fill='rgba(255,255,255,0.85)'&gt;健康安全与包容性&lt;/text&gt;&#13;&#10;&#13;&#10;                    &lt;rect x='227' y='86' width='213' height='104' rx='6' fill='#F4F7FB' /&gt;&#13;&#10;                    &lt;text x='241' y='116' fontSize='14' fontWeight='bold' fill='#0E5AA7'&gt;职业健康与人安全&lt;/text&gt;&#13;&#10;                    &lt;text x='241' y='142' fontSize='11.5' fill='#16233A'&gt;危害因素监测 · AED 台账&lt;/text&gt;&#13;&#10;                    &lt;text x='241' y='164' fontSize='11.5' fill='#16233A'&gt;应急疏散与演练记录&lt;/text&gt;&#13;&#10;&#13;&#10;                    &lt;rect x='227' y='202' width='213' height='104' rx='6' fill='#F4F7FB' /&gt;&#13;&#10;                    &lt;text x='241' y='232' fontSize='14' fontWeight='bold' fill='#0E5AA7'&gt;员工体验与包容&lt;/text&gt;&#13;&#10;                    &lt;text x='241' y='258' fontSize='11.5' fill='#16233A'&gt;环境舒适度 · 厕卫与储物&lt;/text&gt;&#13;&#10;                    &lt;text x='241' y='280' fontSize='11.5' fill='#16233A'&gt;无障碍与心理疏导空间&lt;/text&gt;&#13;&#10;&#13;&#10;                    &lt;rect x='227' y='318' width='213' height='104' rx='6' fill='#F4F7FB' /&gt;&#13;&#10;                    &lt;text x='241' y='348' fontSize='14' fontWeight='bold' fill='#0E5AA7'&gt;访客与通行秩序&lt;/text&gt;&#13;&#10;                    &lt;text x='241' y='374' fontSize='11.5' fill='#16233A'&gt;全流程可追溯与动线留痕&lt;/text&gt;&#13;&#10;                    &lt;text x='241' y='396' fontSize='11.5' fill='#16233A'&gt;访客峰值与接待调度&lt;/text&gt;&#13;&#10;&#13;&#10;                    &lt;rect x='454' y='0' width='213' height='72' rx='8' fill='#E8912B' /&gt;&#13;&#10;                    &lt;text x='472' y='50' fontSize='34' fontWeight='bold' fill='#FFFFFF'&gt;G&lt;/text&gt;&#13;&#10;                    &lt;text x='518' y='38' fontSize='13' fontWeight='bold' fill='#FFFFFF'&gt;治理 Governance&lt;/text&gt;&#13;&#10;                    &lt;text x='518' y='58' fontSize='11' fill='rgba(255,255,255,0.85)'&gt;合规与可审计内控&lt;/text&gt;&#13;&#10;&#13;&#10;                    &lt;rect x='454' y='86' width='213' height='104' rx='6' fill='#F4F7FB' /&gt;&#13;&#10;                    &lt;text x='468' y='116' fontSize='14' fontWeight='bold' fill='#8A5209'&gt;碳资产治理体系&lt;/text&gt;&#13;&#10;                    &lt;text x='468' y='142' fontSize='11.5' fill='#16233A'&gt;组织架构与权限统一&lt;/text&gt;&#13;&#10;                    &lt;text x='468' y='164' fontSize='11.5' fill='#16233A'&gt;跨站点碳账户口径一致&lt;/text&gt;&#13;&#10;&#13;&#10;                    &lt;rect x='454' y='202' width='213' height='104' rx='6' fill='#F4F7FB' /&gt;&#13;&#10;                    &lt;text x='468' y='232' fontSize='14' fontWeight='bold' fill='#8A5209'&gt;合规迎检能力&lt;/text&gt;&#13;&#10;                    &lt;text x='468' y='258' fontSize='11.5' fill='#16233A'&gt;消防 · 危废 · 职业健康&lt;/text&gt;&#13;&#10;                    &lt;text x='468' y='280' fontSize='11.5' fill='#16233A'&gt;无障碍四类证据在线&lt;/text&gt;&#13;&#10;&#13;&#10;                    &lt;rect x='454' y='318' width='213' height='104' rx='6' fill='#F4F7FB' /&gt;&#13;&#10;                    &lt;text x='468' y='348' fontSize='14' fontWeight='bold' fill='#8A5209'&gt;可审计内控与考核&lt;/text&gt;&#13;&#10;                    &lt;text x='468' y='374' fontSize='11.5' fill='#16233A'&gt;告警闭环与工单留痕&lt;/text&gt;&#13;&#10;                    &lt;text x='468' y='396' fontSize='11.5' fill='#16233A'&gt;减碳排名与部门考核挂钩&lt;/text&gt;&#13;&#10;&#13;&#10;                    &lt;rect x='0' y='434' width='667' height='46' rx='6' fill='rgba(232,145,43,0.10)' /&gt;&#13;&#10;                    &lt;text x='16' y='462' fontSize='12' fill='#8A5209'&gt;三维价值全部有系统可采集、可导出的数据支撑 —— 没有一项停留在承诺口径。&lt;/text&gt;&#13;&#10;                &lt;/svg&gt;&#13;&#10;            &lt;/Box&gt;&#13;&#10;        &lt;/Box&gt;&#13;&#10;&#13;&#10;        &lt;Box style={{ width: 458, height: 536, flexDirection: 'column', justifyContent: 'space-between' }}&gt;&#13;&#10;            &lt;Box style={{ height: 46, flexDirection: 'column', gap: 4 }}&gt;&#13;&#10;                &lt;Text style={{ fontSize: 20, fontWeight: 'bold', color: '#16233A' }}&gt;收口方式&lt;/Text&gt;&#13;&#10;                &lt;Text style={{ fontSize: 14, color: '#6B7C93' }}&gt;从能力清单转向可采集项清单&lt;/Text&gt;&#13;&#10;            &lt;/Box&gt;&#13;&#10;&#13;&#10;            &lt;Box style={{ height: 332, flexDirection: 'column', gap: 12 }}&gt;&#13;&#10;                &lt;Box style={{ height: 160, background: '#F4F7FB', borderRadius: 6, padding: 16, flexDirection: 'column', gap: 8 }}&gt;&#13;&#10;                    &lt;Text style={{ fontSize: 16, fontWeight: 'bold', color: '#0E5AA7' }}&gt;全部落到可采集项&lt;/Text&gt;&#13;&#10;                    &lt;Text style={{ fontSize: 13, color: '#16233A', lineHeight: 1.55 }}&gt;&#13;&#10;                        矩阵里每个价值点都对应具体的采集对象与导出报表 —— 说明白「数据从哪来、谁导出、多久出一份」，而不是停在价值描述。&#13;&#10;                    &lt;/Text&gt;&#13;&#10;                &lt;/Box&gt;&#13;&#10;                &lt;Box style={{ height: 160, background: '#F4F7FB', borderRadius: 6, padding: 16, flexDirection: 'column', gap: 8 }}&gt;&#13;&#10;                    &lt;Text style={{ fontSize: 16, fontWeight: 'bold', color: '#0E5AA7' }}&gt;与集团报告口径对齐&lt;/Text&gt;&#13;&#10;                    &lt;Text style={{ fontSize: 13, color: '#16233A', lineHeight: 1.55 }}&gt;&#13;&#10;                        E / S / G 三类指标均可按站点、按月度导出，直接支撑集团 ESG 报告编制与总部审计取证。&#13;&#10;                    &lt;/Text&gt;&#13;&#10;                &lt;/Box&gt;&#13;&#10;            &lt;/Box&gt;&#13;&#10;&#13;&#10;            &lt;Box style={{ height: 158, background: 'rgba(232,145,43,0.12)', borderRadius: 6, padding: 16, justifyContent: 'center' }}&gt;&#13;&#10;                &lt;Text style={{ fontSize: 13, fontWeight: 'bold', color: '#8A5209', lineHeight: 1.6 }}&gt;&#13;&#10;                    判断：三项价值均可被系统采集与导出，这是「能写进报告」与「只能口头承诺」的分界线 —— 也是这份框架区别于普通智慧楼宇方案的关键。&#13;&#10;                &lt;/Text&gt;&#13;&#10;            &lt;/Box&gt;&#13;&#10;        &lt;/Box&gt;&#13;&#10;    &lt;/Box&gt;&#13;&#10;&#13;&#10;    &lt;Box style={{ height: 44, flexDirection: 'row', alignItems: 'center', justifyContent: 'space-between' }}&gt;&#13;&#10;        &lt;Text style={{ fontSize: 13, color: '#93A3B8' }}&gt;威思客 VIRSICAL ｜ ESG 与空间能碳环境管理框架&lt;/Text&gt;&#13;&#10;        &lt;Text style={{ fontSize: 13, color: '#93A3B8' }}&gt;32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30" name="" descr="{&quot;isTemplate&quot;:true,&quot;type&quot;:&quot;text&quot;}"/>
          <p:cNvSpPr txBox="1"/>
          <p:nvPr/>
        </p:nvSpPr>
        <p:spPr>
          <a:xfrm rot="0" flipH="0" flipV="0">
            <a:off x="609600" y="371475"/>
            <a:ext cx="41814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6233A"/>
                </a:solidFill>
                <a:latin typeface="Microsoft YaHei"/>
                <a:ea typeface="Microsoft YaHei"/>
              </a:rPr>
              <a:t>E / S / G </a:t>
            </a:r>
            <a:r>
              <a:rPr lang="zh-CN" sz="2550" b="1">
                <a:solidFill>
                  <a:srgbClr val="16233A"/>
                </a:solidFill>
                <a:latin typeface="Microsoft YaHei"/>
                <a:ea typeface="Microsoft YaHei"/>
              </a:rPr>
              <a:t>三维价值收口</a:t>
            </a:r>
            <a:endParaRPr/>
          </a:p>
        </p:txBody>
      </p:sp>
      <p:sp>
        <p:nvSpPr>
          <p:cNvPr id="531" name="" descr="{&quot;isTemplate&quot;:true,&quot;type&quot;:&quot;text&quot;}"/>
          <p:cNvSpPr txBox="1"/>
          <p:nvPr/>
        </p:nvSpPr>
        <p:spPr>
          <a:xfrm rot="0" flipH="0" flipV="0">
            <a:off x="609600" y="800100"/>
            <a:ext cx="41814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每一个价值点都要对应一个可采集项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——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否则它进不了</a:t>
            </a:r>
            <a:r>
              <a:rPr lang="en-US" sz="1125">
                <a:solidFill>
                  <a:srgbClr val="6B7C93"/>
                </a:solidFill>
                <a:latin typeface="Microsoft YaHei"/>
                <a:ea typeface="Microsoft YaHei"/>
              </a:rPr>
              <a:t> ESG </a:t>
            </a:r>
            <a:r>
              <a:rPr lang="zh-CN" sz="1125">
                <a:solidFill>
                  <a:srgbClr val="6B7C93"/>
                </a:solidFill>
                <a:latin typeface="Microsoft YaHei"/>
                <a:ea typeface="Microsoft YaHei"/>
              </a:rPr>
              <a:t>报告</a:t>
            </a:r>
            <a:endParaRPr/>
          </a:p>
        </p:txBody>
      </p:sp>
      <p:sp>
        <p:nvSpPr>
          <p:cNvPr id="532" name="" descr="{&quot;isTemplate&quot;:true,&quot;type&quot;:&quot;text&quot;}"/>
          <p:cNvSpPr txBox="1"/>
          <p:nvPr/>
        </p:nvSpPr>
        <p:spPr>
          <a:xfrm rot="0" flipH="0" flipV="0">
            <a:off x="10982325" y="581025"/>
            <a:ext cx="6000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225">
                <a:solidFill>
                  <a:srgbClr val="93A3B8"/>
                </a:solidFill>
                <a:latin typeface="Microsoft YaHei"/>
                <a:ea typeface="Microsoft YaHei"/>
              </a:rPr>
              <a:t>VALUE</a:t>
            </a:r>
            <a:endParaRPr/>
          </a:p>
        </p:txBody>
      </p:sp>
      <p:sp>
        <p:nvSpPr>
          <p:cNvPr id="533" name="" descr="{&quot;isTemplate&quot;:true,&quot;type&quot;:&quot;text&quot;}"/>
          <p:cNvSpPr txBox="1"/>
          <p:nvPr/>
        </p:nvSpPr>
        <p:spPr>
          <a:xfrm rot="0" flipH="0" flipV="0">
            <a:off x="609600" y="1143000"/>
            <a:ext cx="63627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三维价值矩阵</a:t>
            </a:r>
            <a:endParaRPr/>
          </a:p>
        </p:txBody>
      </p:sp>
      <p:sp>
        <p:nvSpPr>
          <p:cNvPr id="534" name="" descr="{&quot;isTemplate&quot;:true,&quot;type&quot;:&quot;text&quot;}"/>
          <p:cNvSpPr txBox="1"/>
          <p:nvPr/>
        </p:nvSpPr>
        <p:spPr>
          <a:xfrm rot="0" flipH="0" flipV="0">
            <a:off x="609600" y="1409700"/>
            <a:ext cx="6362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E ·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全场景碳减排与能效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｜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S ·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健康安全与包容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｜</a:t>
            </a:r>
            <a:r>
              <a:rPr lang="en-US" sz="1050">
                <a:solidFill>
                  <a:srgbClr val="6B7C93"/>
                </a:solidFill>
                <a:latin typeface="Microsoft YaHei"/>
                <a:ea typeface="Microsoft YaHei"/>
              </a:rPr>
              <a:t> G · </a:t>
            </a: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治理与合规</a:t>
            </a:r>
            <a:endParaRPr/>
          </a:p>
        </p:txBody>
      </p:sp>
      <p:pic>
        <p:nvPicPr>
          <p:cNvPr id="53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09600" y="1676400"/>
            <a:ext cx="6362700" cy="4572000"/>
          </a:xfrm>
          <a:prstGeom prst="rect">
            <a:avLst/>
          </a:prstGeom>
          <a:ln/>
        </p:spPr>
      </p:pic>
      <p:sp>
        <p:nvSpPr>
          <p:cNvPr id="536" name="" descr="{&quot;isTemplate&quot;:true,&quot;type&quot;:&quot;text&quot;}"/>
          <p:cNvSpPr txBox="1"/>
          <p:nvPr/>
        </p:nvSpPr>
        <p:spPr>
          <a:xfrm rot="0" flipH="0" flipV="0">
            <a:off x="7219950" y="1143000"/>
            <a:ext cx="4362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6233A"/>
                </a:solidFill>
                <a:latin typeface="Microsoft YaHei"/>
                <a:ea typeface="Microsoft YaHei"/>
              </a:rPr>
              <a:t>收口方式</a:t>
            </a:r>
            <a:endParaRPr/>
          </a:p>
        </p:txBody>
      </p:sp>
      <p:sp>
        <p:nvSpPr>
          <p:cNvPr id="537" name="" descr="{&quot;isTemplate&quot;:true,&quot;type&quot;:&quot;text&quot;}"/>
          <p:cNvSpPr txBox="1"/>
          <p:nvPr/>
        </p:nvSpPr>
        <p:spPr>
          <a:xfrm rot="0" flipH="0" flipV="0">
            <a:off x="7219950" y="1409700"/>
            <a:ext cx="4362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C93"/>
                </a:solidFill>
                <a:latin typeface="Microsoft YaHei"/>
                <a:ea typeface="Microsoft YaHei"/>
              </a:rPr>
              <a:t>从能力清单转向可采集项清单</a:t>
            </a:r>
            <a:endParaRPr/>
          </a:p>
        </p:txBody>
      </p:sp>
      <p:sp>
        <p:nvSpPr>
          <p:cNvPr id="538" name=""/>
          <p:cNvSpPr/>
          <p:nvPr/>
        </p:nvSpPr>
        <p:spPr>
          <a:xfrm rot="0" flipH="0" flipV="0">
            <a:off x="7219950" y="1581150"/>
            <a:ext cx="4362450" cy="1524000"/>
          </a:xfrm>
          <a:prstGeom prst="roundRect">
            <a:avLst>
              <a:gd name="adj" fmla="val 375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539" name="" descr="{&quot;isTemplate&quot;:true,&quot;type&quot;:&quot;text&quot;}"/>
          <p:cNvSpPr txBox="1"/>
          <p:nvPr/>
        </p:nvSpPr>
        <p:spPr>
          <a:xfrm rot="0" flipH="0" flipV="0">
            <a:off x="7372350" y="1733550"/>
            <a:ext cx="4057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全部落到可采集项</a:t>
            </a:r>
            <a:endParaRPr/>
          </a:p>
        </p:txBody>
      </p:sp>
      <p:sp>
        <p:nvSpPr>
          <p:cNvPr id="540" name="" descr="{&quot;isTemplate&quot;:true,&quot;type&quot;:&quot;text&quot;}"/>
          <p:cNvSpPr txBox="1"/>
          <p:nvPr/>
        </p:nvSpPr>
        <p:spPr>
          <a:xfrm rot="0" flipH="0" flipV="0">
            <a:off x="7372350" y="2000250"/>
            <a:ext cx="40576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矩阵里每个价值点都对应具体的采集对象与导出报表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——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说明白「数据从哪来、谁导出、多久出一份」，而不是停在价值描述。</a:t>
            </a:r>
            <a:endParaRPr/>
          </a:p>
        </p:txBody>
      </p:sp>
      <p:sp>
        <p:nvSpPr>
          <p:cNvPr id="541" name=""/>
          <p:cNvSpPr/>
          <p:nvPr/>
        </p:nvSpPr>
        <p:spPr>
          <a:xfrm rot="0" flipH="0" flipV="0">
            <a:off x="7219950" y="3219450"/>
            <a:ext cx="4362450" cy="1524000"/>
          </a:xfrm>
          <a:prstGeom prst="roundRect">
            <a:avLst>
              <a:gd name="adj" fmla="val 3750"/>
            </a:avLst>
          </a:prstGeom>
          <a:solidFill>
            <a:srgbClr val="F4F7FB"/>
          </a:solidFill>
          <a:ln/>
        </p:spPr>
        <p:txBody>
          <a:bodyPr/>
          <a:p/>
        </p:txBody>
      </p:sp>
      <p:sp>
        <p:nvSpPr>
          <p:cNvPr id="542" name="" descr="{&quot;isTemplate&quot;:true,&quot;type&quot;:&quot;text&quot;}"/>
          <p:cNvSpPr txBox="1"/>
          <p:nvPr/>
        </p:nvSpPr>
        <p:spPr>
          <a:xfrm rot="0" flipH="0" flipV="0">
            <a:off x="7372350" y="3371850"/>
            <a:ext cx="4057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E5AA7"/>
                </a:solidFill>
                <a:latin typeface="Microsoft YaHei"/>
                <a:ea typeface="Microsoft YaHei"/>
              </a:rPr>
              <a:t>与集团报告口径对齐</a:t>
            </a:r>
            <a:endParaRPr/>
          </a:p>
        </p:txBody>
      </p:sp>
      <p:sp>
        <p:nvSpPr>
          <p:cNvPr id="543" name="" descr="{&quot;isTemplate&quot;:true,&quot;type&quot;:&quot;text&quot;}"/>
          <p:cNvSpPr txBox="1"/>
          <p:nvPr/>
        </p:nvSpPr>
        <p:spPr>
          <a:xfrm rot="0" flipH="0" flipV="0">
            <a:off x="7372350" y="3638550"/>
            <a:ext cx="405765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E / S / G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三类指标均可按站点、按月度导出，直接支撑集团</a:t>
            </a:r>
            <a:r>
              <a:rPr lang="en-US" sz="975">
                <a:solidFill>
                  <a:srgbClr val="16233A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16233A"/>
                </a:solidFill>
                <a:latin typeface="Microsoft YaHei"/>
                <a:ea typeface="Microsoft YaHei"/>
              </a:rPr>
              <a:t>报告编制与总部审计取证。</a:t>
            </a:r>
            <a:endParaRPr/>
          </a:p>
        </p:txBody>
      </p:sp>
      <p:sp>
        <p:nvSpPr>
          <p:cNvPr id="544" name=""/>
          <p:cNvSpPr/>
          <p:nvPr/>
        </p:nvSpPr>
        <p:spPr>
          <a:xfrm rot="0" flipH="0" flipV="0">
            <a:off x="7219950" y="4743450"/>
            <a:ext cx="4362450" cy="1504950"/>
          </a:xfrm>
          <a:prstGeom prst="roundRect">
            <a:avLst>
              <a:gd name="adj" fmla="val 3797"/>
            </a:avLst>
          </a:prstGeom>
          <a:solidFill>
            <a:srgbClr val="E8912B">
              <a:alpha val="12000"/>
            </a:srgbClr>
          </a:solidFill>
          <a:ln/>
        </p:spPr>
        <p:txBody>
          <a:bodyPr/>
          <a:p/>
        </p:txBody>
      </p:sp>
      <p:sp>
        <p:nvSpPr>
          <p:cNvPr id="545" name="" descr="{&quot;isTemplate&quot;:true,&quot;type&quot;:&quot;text&quot;}"/>
          <p:cNvSpPr txBox="1"/>
          <p:nvPr/>
        </p:nvSpPr>
        <p:spPr>
          <a:xfrm rot="0" flipH="0" flipV="0">
            <a:off x="7372350" y="5257800"/>
            <a:ext cx="4057650" cy="476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判断：三项价值均可被系统采集与导出，这是「能写进报告」与「只能口头承诺」的分界线</a:t>
            </a:r>
            <a:r>
              <a:rPr lang="en-US" sz="975" b="1">
                <a:solidFill>
                  <a:srgbClr val="8A5209"/>
                </a:solidFill>
                <a:latin typeface="Microsoft YaHei"/>
                <a:ea typeface="Microsoft YaHei"/>
              </a:rPr>
              <a:t> —— </a:t>
            </a:r>
            <a:r>
              <a:rPr lang="zh-CN" sz="975" b="1">
                <a:solidFill>
                  <a:srgbClr val="8A5209"/>
                </a:solidFill>
                <a:latin typeface="Microsoft YaHei"/>
                <a:ea typeface="Microsoft YaHei"/>
              </a:rPr>
              <a:t>也是这份框架区别于普通智慧楼宇方案的关键。</a:t>
            </a:r>
            <a:endParaRPr/>
          </a:p>
        </p:txBody>
      </p:sp>
      <p:sp>
        <p:nvSpPr>
          <p:cNvPr id="546" name="" descr="{&quot;isTemplate&quot;:true,&quot;type&quot;:&quot;text&quot;}"/>
          <p:cNvSpPr txBox="1"/>
          <p:nvPr/>
        </p:nvSpPr>
        <p:spPr>
          <a:xfrm rot="0" flipH="0" flipV="0">
            <a:off x="609600" y="638175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93A3B8"/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547" name="" descr="{&quot;isTemplate&quot;:true,&quot;type&quot;:&quot;text&quot;}"/>
          <p:cNvSpPr txBox="1"/>
          <p:nvPr/>
        </p:nvSpPr>
        <p:spPr>
          <a:xfrm rot="0" flipH="0" flipV="0">
            <a:off x="11163300" y="63817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3A3B8"/>
                </a:solidFill>
                <a:latin typeface="Microsoft YaHei"/>
                <a:ea typeface="Microsoft YaHei"/>
              </a:rPr>
              <a:t>32 / 33</a:t>
            </a:r>
            <a:endParaRPr/>
          </a:p>
        </p:txBody>
      </p:sp>
    </p:spTree>
  </p:cSld>
</p:sld>
</file>

<file path=ppt/slides/slide33.xml><?xml version="1.0" encoding="utf-8"?>
<p:sld xmlns:p="http://schemas.openxmlformats.org/presentationml/2006/main" xmlns:a="http://schemas.openxmlformats.org/drawingml/2006/main">
  <p:cSld>
    <p:spTree>
      <p:nvGrpSpPr>
        <p:cNvPr id="548" name="" descr="&lt;Slide style={{&#13;&#10;    width: 1280, height: 720,&#13;&#10;    position: 'relative',&#13;&#10;    background: 'linear-gradient(135deg, #0A3F78 0%, #0E5AA7 55%, #0FA3A3 100%)',&#13;&#10;    fontFamily: '&quot;Microsoft YaHei&quot;, &quot;PingFang SC&quot;, sans-serif',&#13;&#10;}}&gt;&#13;&#10;    &lt;Box style={{&#13;&#10;        position: 'absolute', top: 0, left: 0, width: 1280, height: 720,&#13;&#10;        background: 'radial-gradient(circle at 50% 42%, rgba(255,255,255,0.16) 0%, rgba(255,255,255,0) 58%)',&#13;&#10;    }} /&gt;&#13;&#10;&#13;&#10;    &lt;Box style={{ position: 'absolute', top: 148, left: 0, width: 1280, flexDirection: 'column', alignItems: 'center', gap: 14 }}&gt;&#13;&#10;        &lt;Text style={{ fontSize: 14, color: 'rgba(255,255,255,0.68)', letterSpacing: 6 }}&gt;结语&lt;/Text&gt;&#13;&#10;    &lt;/Box&gt;&#13;&#10;&#13;&#10;    &lt;Box style={{ position: 'absolute', top: 214, left: 0, width: 1280, flexDirection: 'column', alignItems: 'center', gap: 26 }}&gt;&#13;&#10;        &lt;Text style={{ fontSize: 56, fontWeight: 'bold', color: '#FFFFFF', lineHeight: 1.28, textAlign: 'center' }}&gt;&#13;&#10;            办公楼以内已验证&lt;br /&gt;&#13;&#10;            &lt;span style={{ color: '#FFD9A8' }}&gt;办公楼以外可复制&lt;/span&gt;&#13;&#10;        &lt;/Text&gt;&#13;&#10;        &lt;Box style={{ width: 112, height: 5, background: '#E8912B', borderRadius: 2 }} /&gt;&#13;&#10;        &lt;Text style={{ fontSize: 19, color: '#D9E8F4', lineHeight: 1.6, textAlign: 'center' }}&gt;&#13;&#10;            九大模块已在生产环境运行，五个非办公专项可直接复用同一套底座&lt;br /&gt;&#13;&#10;            期待与贵司进入现场勘察与方案深化阶段&#13;&#10;        &lt;/Text&gt;&#13;&#10;    &lt;/Box&gt;&#13;&#10;&#13;&#10;    &lt;Box style={{ position: 'absolute', bottom: 96, left: 0, width: 1280, flexDirection: 'column', alignItems: 'center', gap: 10 }}&gt;&#13;&#10;        &lt;Text style={{ fontSize: 20, fontWeight: 'bold', color: '#FFFFFF', letterSpacing: 2 }}&gt;威思客 VIRSICAL&lt;/Text&gt;&#13;&#10;        &lt;Text style={{ fontSize: 13, color: 'rgba(255,255,255,0.62)' }}&gt;ESG 与空间能碳环境管理 · 综合安全管理框架 · 面向大型跨国集团&lt;/Text&gt;&#13;&#10;    &lt;/Box&gt;&#13;&#10;&#13;&#10;    &lt;Box style={{ position: 'absolute', bottom: 44, left: 64, right: 64, flexDirection: 'row', justifyContent: 'space-between' }}&gt;&#13;&#10;        &lt;Text style={{ fontSize: 13, color: 'rgba(255,255,255,0.5)' }}&gt;威思客 VIRSICAL ｜ ESG 与空间能碳环境管理框架&lt;/Text&gt;&#13;&#10;        &lt;Text style={{ fontSize: 13, color: 'rgba(255,255,255,0.5)' }}&gt;33 / 3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3F78"/>
              </a:gs>
              <a:gs pos="55000">
                <a:srgbClr val="0E5AA7"/>
              </a:gs>
              <a:gs pos="100000">
                <a:srgbClr val="0FA3A3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5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16000"/>
                </a:srgbClr>
              </a:gs>
              <a:gs pos="58000">
                <a:srgbClr val="FFFFFF">
                  <a:alpha val="0"/>
                </a:srgbClr>
              </a:gs>
            </a:gsLst>
            <a:path path="circle">
              <a:fillToRect l="50000" t="42000" r="50000" b="58000"/>
            </a:path>
          </a:gradFill>
          <a:ln/>
        </p:spPr>
        <p:txBody>
          <a:bodyPr/>
          <a:p/>
        </p:txBody>
      </p:sp>
      <p:sp>
        <p:nvSpPr>
          <p:cNvPr id="551" name="" descr="{&quot;isTemplate&quot;:true,&quot;type&quot;:&quot;text&quot;}"/>
          <p:cNvSpPr txBox="1"/>
          <p:nvPr/>
        </p:nvSpPr>
        <p:spPr>
          <a:xfrm rot="0" flipH="0" flipV="0">
            <a:off x="5905500" y="1409700"/>
            <a:ext cx="381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450">
                <a:solidFill>
                  <a:srgbClr val="FFFFFF">
                    <a:alpha val="68000"/>
                  </a:srgbClr>
                </a:solidFill>
                <a:latin typeface="Microsoft YaHei"/>
                <a:ea typeface="Microsoft YaHei"/>
              </a:rPr>
              <a:t>结语</a:t>
            </a:r>
            <a:endParaRPr/>
          </a:p>
        </p:txBody>
      </p:sp>
      <p:sp>
        <p:nvSpPr>
          <p:cNvPr id="552" name="" descr="{&quot;isTemplate&quot;:true,&quot;type&quot;:&quot;text&quot;}"/>
          <p:cNvSpPr txBox="1"/>
          <p:nvPr/>
        </p:nvSpPr>
        <p:spPr>
          <a:xfrm rot="0" flipH="0" flipV="0">
            <a:off x="3962400" y="2038350"/>
            <a:ext cx="4267200" cy="1647825"/>
          </a:xfrm>
          <a:prstGeom prst="rect"/>
        </p:spPr>
        <p:txBody>
          <a:bodyPr wrap="none" lIns="0" tIns="0" rIns="0" bIns="0"/>
          <a:p>
            <a:pPr algn="ctr">
              <a:lnSpc>
                <a:spcPct val="128000"/>
              </a:lnSpc>
            </a:pPr>
            <a:r>
              <a:rPr lang="zh-CN" sz="4200" b="1">
                <a:solidFill>
                  <a:srgbClr val="FFFFFF"/>
                </a:solidFill>
                <a:latin typeface="Microsoft YaHei"/>
                <a:ea typeface="Microsoft YaHei"/>
              </a:rPr>
              <a:t>办公楼以内已验证</a:t>
            </a:r>
            <a:endParaRPr/>
          </a:p>
          <a:p>
            <a:pPr algn="ctr">
              <a:lnSpc>
                <a:spcPct val="128000"/>
              </a:lnSpc>
            </a:pPr>
            <a:r>
              <a:rPr lang="zh-CN" sz="4200" b="1">
                <a:solidFill>
                  <a:srgbClr val="FFD9A8"/>
                </a:solidFill>
                <a:latin typeface="Microsoft YaHei"/>
                <a:ea typeface="Microsoft YaHei"/>
              </a:rPr>
              <a:t>办公楼以外可复制</a:t>
            </a:r>
            <a:endParaRPr/>
          </a:p>
        </p:txBody>
      </p:sp>
      <p:sp>
        <p:nvSpPr>
          <p:cNvPr id="553" name=""/>
          <p:cNvSpPr/>
          <p:nvPr/>
        </p:nvSpPr>
        <p:spPr>
          <a:xfrm rot="0" flipH="0" flipV="0">
            <a:off x="5562600" y="3933825"/>
            <a:ext cx="1066800" cy="47625"/>
          </a:xfrm>
          <a:prstGeom prst="roundRect">
            <a:avLst>
              <a:gd name="adj" fmla="val 40000"/>
            </a:avLst>
          </a:prstGeom>
          <a:solidFill>
            <a:srgbClr val="E8912B"/>
          </a:solidFill>
          <a:ln/>
        </p:spPr>
        <p:txBody>
          <a:bodyPr/>
          <a:p/>
        </p:txBody>
      </p:sp>
      <p:sp>
        <p:nvSpPr>
          <p:cNvPr id="554" name="" descr="{&quot;isTemplate&quot;:true,&quot;type&quot;:&quot;text&quot;}"/>
          <p:cNvSpPr txBox="1"/>
          <p:nvPr/>
        </p:nvSpPr>
        <p:spPr>
          <a:xfrm rot="0" flipH="0" flipV="0">
            <a:off x="3381375" y="4229100"/>
            <a:ext cx="5429250" cy="695325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九大模块已在生产环境运行，五个非办公专项可直接复用同一套底座</a:t>
            </a:r>
            <a:endParaRPr/>
          </a:p>
          <a:p>
            <a:pPr algn="ctr">
              <a:lnSpc>
                <a:spcPct val="160000"/>
              </a:lnSpc>
            </a:pPr>
            <a:r>
              <a:rPr lang="zh-CN" sz="1425">
                <a:solidFill>
                  <a:srgbClr val="D9E8F4"/>
                </a:solidFill>
                <a:latin typeface="Microsoft YaHei"/>
                <a:ea typeface="Microsoft YaHei"/>
              </a:rPr>
              <a:t>期待与贵司进入现场勘察与方案深化阶段</a:t>
            </a:r>
            <a:endParaRPr/>
          </a:p>
        </p:txBody>
      </p:sp>
      <p:sp>
        <p:nvSpPr>
          <p:cNvPr id="555" name="" descr="{&quot;isTemplate&quot;:true,&quot;type&quot;:&quot;text&quot;}"/>
          <p:cNvSpPr txBox="1"/>
          <p:nvPr/>
        </p:nvSpPr>
        <p:spPr>
          <a:xfrm rot="0" flipH="0" flipV="0">
            <a:off x="5219700" y="5467350"/>
            <a:ext cx="17526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 spc="150">
                <a:solidFill>
                  <a:srgbClr val="FFFFFF"/>
                </a:solidFill>
                <a:latin typeface="Microsoft YaHei"/>
                <a:ea typeface="Microsoft YaHei"/>
              </a:rPr>
              <a:t>威思客</a:t>
            </a:r>
            <a:r>
              <a:rPr lang="en-US" sz="1500" b="1" spc="150">
                <a:solidFill>
                  <a:srgbClr val="FFFFFF"/>
                </a:solidFill>
                <a:latin typeface="Microsoft YaHei"/>
                <a:ea typeface="Microsoft YaHei"/>
              </a:rPr>
              <a:t> VIRSICAL</a:t>
            </a:r>
            <a:endParaRPr/>
          </a:p>
        </p:txBody>
      </p:sp>
      <p:sp>
        <p:nvSpPr>
          <p:cNvPr id="556" name="" descr="{&quot;isTemplate&quot;:true,&quot;type&quot;:&quot;text&quot;}"/>
          <p:cNvSpPr txBox="1"/>
          <p:nvPr/>
        </p:nvSpPr>
        <p:spPr>
          <a:xfrm rot="0" flipH="0" flipV="0">
            <a:off x="4314825" y="5791200"/>
            <a:ext cx="35718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ESG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与空间能碳环境管理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综合安全管理框架</a:t>
            </a:r>
            <a:r>
              <a:rPr lang="en-US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面向大型跨国集团</a:t>
            </a:r>
            <a:endParaRPr/>
          </a:p>
        </p:txBody>
      </p:sp>
      <p:sp>
        <p:nvSpPr>
          <p:cNvPr id="557" name="" descr="{&quot;isTemplate&quot;:true,&quot;type&quot;:&quot;text&quot;}"/>
          <p:cNvSpPr txBox="1"/>
          <p:nvPr/>
        </p:nvSpPr>
        <p:spPr>
          <a:xfrm rot="0" flipH="0" flipV="0">
            <a:off x="609600" y="6286500"/>
            <a:ext cx="2781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威思客</a:t>
            </a:r>
            <a:r>
              <a:rPr lang="en-US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 VIRSICAL </a:t>
            </a:r>
            <a:r>
              <a:rPr lang="zh-CN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｜</a:t>
            </a:r>
            <a:r>
              <a:rPr lang="en-US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 ESG </a:t>
            </a:r>
            <a:r>
              <a:rPr lang="zh-CN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与空间能碳环境管理框架</a:t>
            </a:r>
            <a:endParaRPr/>
          </a:p>
        </p:txBody>
      </p:sp>
      <p:sp>
        <p:nvSpPr>
          <p:cNvPr id="558" name="" descr="{&quot;isTemplate&quot;:true,&quot;type&quot;:&quot;text&quot;}"/>
          <p:cNvSpPr txBox="1"/>
          <p:nvPr/>
        </p:nvSpPr>
        <p:spPr>
          <a:xfrm rot="0" flipH="0" flipV="0">
            <a:off x="11163300" y="62865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33 / 33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2026-09-15T16:42:22Z</dcterms:created>
  <dcterms:modified xsi:type="dcterms:W3CDTF">2026-09-15T16:42:22Z</dcterms:modified>
</cp:coreProperties>
</file>