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1.svg" ContentType="image/svg+xml"/>
  <Override PartName="/ppt/media/image13.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63" r:id="rId4"/>
    <p:sldId id="257" r:id="rId5"/>
    <p:sldId id="258" r:id="rId6"/>
    <p:sldId id="259" r:id="rId7"/>
    <p:sldId id="260" r:id="rId8"/>
    <p:sldId id="261" r:id="rId9"/>
    <p:sldId id="262"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userDrawn="1">
          <p15:clr>
            <a:srgbClr val="A4A3A4"/>
          </p15:clr>
        </p15:guide>
        <p15:guide id="2" pos="3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9DE6"/>
    <a:srgbClr val="7286FB"/>
    <a:srgbClr val="8A94FB"/>
    <a:srgbClr val="4874CB"/>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3"/>
        <p:guide pos="383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8" Type="http://schemas.openxmlformats.org/officeDocument/2006/relationships/slideLayout" Target="../slideLayouts/slideLayout2.xml"/><Relationship Id="rId37" Type="http://schemas.openxmlformats.org/officeDocument/2006/relationships/tags" Target="../tags/tag90.xml"/><Relationship Id="rId36" Type="http://schemas.openxmlformats.org/officeDocument/2006/relationships/image" Target="../media/image11.svg"/><Relationship Id="rId35" Type="http://schemas.openxmlformats.org/officeDocument/2006/relationships/image" Target="../media/image10.png"/><Relationship Id="rId34" Type="http://schemas.openxmlformats.org/officeDocument/2006/relationships/tags" Target="../tags/tag89.xml"/><Relationship Id="rId33" Type="http://schemas.openxmlformats.org/officeDocument/2006/relationships/image" Target="../media/image9.svg"/><Relationship Id="rId32" Type="http://schemas.openxmlformats.org/officeDocument/2006/relationships/image" Target="../media/image8.png"/><Relationship Id="rId31" Type="http://schemas.openxmlformats.org/officeDocument/2006/relationships/tags" Target="../tags/tag88.xml"/><Relationship Id="rId30" Type="http://schemas.openxmlformats.org/officeDocument/2006/relationships/image" Target="../media/image7.svg"/><Relationship Id="rId3" Type="http://schemas.openxmlformats.org/officeDocument/2006/relationships/tags" Target="../tags/tag66.xml"/><Relationship Id="rId29" Type="http://schemas.openxmlformats.org/officeDocument/2006/relationships/image" Target="../media/image6.png"/><Relationship Id="rId28" Type="http://schemas.openxmlformats.org/officeDocument/2006/relationships/tags" Target="../tags/tag87.xml"/><Relationship Id="rId27" Type="http://schemas.openxmlformats.org/officeDocument/2006/relationships/image" Target="../media/image5.svg"/><Relationship Id="rId26" Type="http://schemas.openxmlformats.org/officeDocument/2006/relationships/image" Target="../media/image4.png"/><Relationship Id="rId25" Type="http://schemas.openxmlformats.org/officeDocument/2006/relationships/tags" Target="../tags/tag86.xml"/><Relationship Id="rId24" Type="http://schemas.openxmlformats.org/officeDocument/2006/relationships/image" Target="../media/image3.svg"/><Relationship Id="rId23" Type="http://schemas.openxmlformats.org/officeDocument/2006/relationships/image" Target="../media/image2.png"/><Relationship Id="rId22" Type="http://schemas.openxmlformats.org/officeDocument/2006/relationships/tags" Target="../tags/tag85.xml"/><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3" Type="http://schemas.openxmlformats.org/officeDocument/2006/relationships/slideLayout" Target="../slideLayouts/slideLayout2.xml"/><Relationship Id="rId22" Type="http://schemas.openxmlformats.org/officeDocument/2006/relationships/tags" Target="../tags/tag111.xml"/><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tags" Target="../tags/tag93.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image" Target="../media/image13.svg"/><Relationship Id="rId1" Type="http://schemas.openxmlformats.org/officeDocument/2006/relationships/tags" Target="../tags/tag9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0" Type="http://schemas.openxmlformats.org/officeDocument/2006/relationships/slideLayout" Target="../slideLayouts/slideLayout2.xml"/><Relationship Id="rId3" Type="http://schemas.openxmlformats.org/officeDocument/2006/relationships/tags" Target="../tags/tag115.xml"/><Relationship Id="rId29" Type="http://schemas.openxmlformats.org/officeDocument/2006/relationships/tags" Target="../tags/tag133.xml"/><Relationship Id="rId28" Type="http://schemas.openxmlformats.org/officeDocument/2006/relationships/image" Target="../media/image22.svg"/><Relationship Id="rId27" Type="http://schemas.openxmlformats.org/officeDocument/2006/relationships/image" Target="../media/image21.png"/><Relationship Id="rId26" Type="http://schemas.openxmlformats.org/officeDocument/2006/relationships/tags" Target="../tags/tag132.xml"/><Relationship Id="rId25" Type="http://schemas.openxmlformats.org/officeDocument/2006/relationships/image" Target="../media/image20.svg"/><Relationship Id="rId24" Type="http://schemas.openxmlformats.org/officeDocument/2006/relationships/image" Target="../media/image19.png"/><Relationship Id="rId23" Type="http://schemas.openxmlformats.org/officeDocument/2006/relationships/tags" Target="../tags/tag131.xml"/><Relationship Id="rId22" Type="http://schemas.openxmlformats.org/officeDocument/2006/relationships/image" Target="../media/image18.svg"/><Relationship Id="rId21" Type="http://schemas.openxmlformats.org/officeDocument/2006/relationships/image" Target="../media/image17.png"/><Relationship Id="rId20" Type="http://schemas.openxmlformats.org/officeDocument/2006/relationships/tags" Target="../tags/tag130.xml"/><Relationship Id="rId2" Type="http://schemas.openxmlformats.org/officeDocument/2006/relationships/tags" Target="../tags/tag114.xml"/><Relationship Id="rId19" Type="http://schemas.openxmlformats.org/officeDocument/2006/relationships/image" Target="../media/image16.svg"/><Relationship Id="rId18" Type="http://schemas.openxmlformats.org/officeDocument/2006/relationships/image" Target="../media/image15.png"/><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3.xml"/></Relationships>
</file>

<file path=ppt/slides/_rels/slide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image" Target="../media/image24.svg"/><Relationship Id="rId7" Type="http://schemas.openxmlformats.org/officeDocument/2006/relationships/image" Target="../media/image23.png"/><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7" Type="http://schemas.openxmlformats.org/officeDocument/2006/relationships/slideLayout" Target="../slideLayouts/slideLayout2.xml"/><Relationship Id="rId26" Type="http://schemas.openxmlformats.org/officeDocument/2006/relationships/tags" Target="../tags/tag157.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tags" Target="../tags/tag135.xml"/><Relationship Id="rId19" Type="http://schemas.openxmlformats.org/officeDocument/2006/relationships/tags" Target="../tags/tag150.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4.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2217420"/>
            <a:ext cx="12191365" cy="2513965"/>
          </a:xfrm>
          <a:prstGeom prst="rect">
            <a:avLst/>
          </a:prstGeom>
          <a:solidFill>
            <a:srgbClr val="3B8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文本框 13"/>
          <p:cNvSpPr txBox="1"/>
          <p:nvPr/>
        </p:nvSpPr>
        <p:spPr>
          <a:xfrm>
            <a:off x="-135890" y="2644140"/>
            <a:ext cx="12191365" cy="1660525"/>
          </a:xfrm>
          <a:prstGeom prst="rect">
            <a:avLst/>
          </a:prstGeom>
          <a:noFill/>
        </p:spPr>
        <p:txBody>
          <a:bodyPr wrap="square" rtlCol="0">
            <a:spAutoFit/>
          </a:bodyPr>
          <a:lstStyle/>
          <a:p>
            <a:pPr algn="ctr"/>
            <a:r>
              <a:rPr lang="zh-CN" altLang="en-US" sz="5400" b="1" dirty="0">
                <a:solidFill>
                  <a:schemeClr val="bg1"/>
                </a:solidFill>
                <a:effectLst/>
                <a:latin typeface="微软雅黑" panose="020B0503020204020204" charset="-122"/>
                <a:ea typeface="微软雅黑" panose="020B0503020204020204" charset="-122"/>
                <a:cs typeface="微软雅黑" panose="020B0503020204020204" charset="-122"/>
                <a:sym typeface="+mn-ea"/>
              </a:rPr>
              <a:t>通用视频监控接入管理展示平台</a:t>
            </a:r>
            <a:endParaRPr lang="zh-CN" altLang="en-US" sz="5400" b="1"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a:p>
            <a:pPr algn="ctr"/>
            <a:endParaRPr lang="zh-CN" altLang="en-US" sz="2400" b="1"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a:p>
            <a:pPr algn="ctr"/>
            <a:r>
              <a:rPr lang="zh-CN" altLang="en-US" sz="2400" b="1" dirty="0">
                <a:solidFill>
                  <a:schemeClr val="bg1"/>
                </a:solidFill>
                <a:effectLst/>
                <a:latin typeface="微软雅黑" panose="020B0503020204020204" charset="-122"/>
                <a:ea typeface="微软雅黑" panose="020B0503020204020204" charset="-122"/>
                <a:cs typeface="微软雅黑" panose="020B0503020204020204" charset="-122"/>
                <a:sym typeface="+mn-ea"/>
              </a:rPr>
              <a:t>成都炬联智能科技有限公司</a:t>
            </a:r>
            <a:endParaRPr lang="zh-CN" altLang="en-US" sz="2400" b="1"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pic>
        <p:nvPicPr>
          <p:cNvPr id="5" name="图片 4" descr="F:\张兰\炬联智能\ppt模板\0.png0"/>
          <p:cNvPicPr>
            <a:picLocks noChangeAspect="1"/>
          </p:cNvPicPr>
          <p:nvPr/>
        </p:nvPicPr>
        <p:blipFill>
          <a:blip r:embed="rId1" cstate="print"/>
          <a:srcRect/>
          <a:stretch>
            <a:fillRect/>
          </a:stretch>
        </p:blipFill>
        <p:spPr>
          <a:xfrm>
            <a:off x="8683943" y="225425"/>
            <a:ext cx="3232785" cy="22225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任意多边形: 形状 12"/>
          <p:cNvSpPr/>
          <p:nvPr>
            <p:custDataLst>
              <p:tags r:id="rId1"/>
            </p:custDataLst>
          </p:nvPr>
        </p:nvSpPr>
        <p:spPr>
          <a:xfrm flipV="1">
            <a:off x="7316470" y="1642745"/>
            <a:ext cx="1983105" cy="4351020"/>
          </a:xfrm>
          <a:custGeom>
            <a:avLst/>
            <a:gdLst>
              <a:gd name="connsiteX0" fmla="*/ 285 w 3123"/>
              <a:gd name="connsiteY0" fmla="*/ 6466 h 6466"/>
              <a:gd name="connsiteX1" fmla="*/ 2838 w 3123"/>
              <a:gd name="connsiteY1" fmla="*/ 6466 h 6466"/>
              <a:gd name="connsiteX2" fmla="*/ 3123 w 3123"/>
              <a:gd name="connsiteY2" fmla="*/ 6106 h 6466"/>
              <a:gd name="connsiteX3" fmla="*/ 3123 w 3123"/>
              <a:gd name="connsiteY3" fmla="*/ 622 h 6466"/>
              <a:gd name="connsiteX4" fmla="*/ 2838 w 3123"/>
              <a:gd name="connsiteY4" fmla="*/ 261 h 6466"/>
              <a:gd name="connsiteX5" fmla="*/ 1795 w 3123"/>
              <a:gd name="connsiteY5" fmla="*/ 261 h 6466"/>
              <a:gd name="connsiteX6" fmla="*/ 1554 w 3123"/>
              <a:gd name="connsiteY6" fmla="*/ 0 h 6466"/>
              <a:gd name="connsiteX7" fmla="*/ 1328 w 3123"/>
              <a:gd name="connsiteY7" fmla="*/ 261 h 6466"/>
              <a:gd name="connsiteX8" fmla="*/ 285 w 3123"/>
              <a:gd name="connsiteY8" fmla="*/ 261 h 6466"/>
              <a:gd name="connsiteX9" fmla="*/ 0 w 3123"/>
              <a:gd name="connsiteY9" fmla="*/ 622 h 6466"/>
              <a:gd name="connsiteX10" fmla="*/ 0 w 3123"/>
              <a:gd name="connsiteY10" fmla="*/ 6106 h 6466"/>
              <a:gd name="connsiteX11" fmla="*/ 285 w 3123"/>
              <a:gd name="connsiteY11" fmla="*/ 6466 h 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 h="6466">
                <a:moveTo>
                  <a:pt x="285" y="6466"/>
                </a:moveTo>
                <a:lnTo>
                  <a:pt x="2838" y="6466"/>
                </a:lnTo>
                <a:cubicBezTo>
                  <a:pt x="2995" y="6466"/>
                  <a:pt x="3123" y="6305"/>
                  <a:pt x="3123" y="6106"/>
                </a:cubicBezTo>
                <a:lnTo>
                  <a:pt x="3123" y="622"/>
                </a:lnTo>
                <a:cubicBezTo>
                  <a:pt x="3123" y="423"/>
                  <a:pt x="2995" y="261"/>
                  <a:pt x="2838" y="261"/>
                </a:cubicBezTo>
                <a:lnTo>
                  <a:pt x="1795" y="261"/>
                </a:lnTo>
                <a:lnTo>
                  <a:pt x="1554" y="0"/>
                </a:lnTo>
                <a:lnTo>
                  <a:pt x="1328" y="261"/>
                </a:lnTo>
                <a:lnTo>
                  <a:pt x="285" y="261"/>
                </a:lnTo>
                <a:cubicBezTo>
                  <a:pt x="128" y="261"/>
                  <a:pt x="0" y="423"/>
                  <a:pt x="0" y="622"/>
                </a:cubicBezTo>
                <a:lnTo>
                  <a:pt x="0" y="6106"/>
                </a:lnTo>
                <a:cubicBezTo>
                  <a:pt x="0" y="6305"/>
                  <a:pt x="128" y="6466"/>
                  <a:pt x="285" y="6466"/>
                </a:cubicBezTo>
                <a:close/>
              </a:path>
            </a:pathLst>
          </a:custGeom>
          <a:solidFill>
            <a:srgbClr val="4874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2" name="任意多边形: 形状 12"/>
          <p:cNvSpPr/>
          <p:nvPr>
            <p:custDataLst>
              <p:tags r:id="rId2"/>
            </p:custDataLst>
          </p:nvPr>
        </p:nvSpPr>
        <p:spPr>
          <a:xfrm flipV="1">
            <a:off x="9528175" y="1642745"/>
            <a:ext cx="1983105" cy="4351020"/>
          </a:xfrm>
          <a:custGeom>
            <a:avLst/>
            <a:gdLst>
              <a:gd name="connsiteX0" fmla="*/ 285 w 3123"/>
              <a:gd name="connsiteY0" fmla="*/ 6466 h 6466"/>
              <a:gd name="connsiteX1" fmla="*/ 2838 w 3123"/>
              <a:gd name="connsiteY1" fmla="*/ 6466 h 6466"/>
              <a:gd name="connsiteX2" fmla="*/ 3123 w 3123"/>
              <a:gd name="connsiteY2" fmla="*/ 6106 h 6466"/>
              <a:gd name="connsiteX3" fmla="*/ 3123 w 3123"/>
              <a:gd name="connsiteY3" fmla="*/ 622 h 6466"/>
              <a:gd name="connsiteX4" fmla="*/ 2838 w 3123"/>
              <a:gd name="connsiteY4" fmla="*/ 261 h 6466"/>
              <a:gd name="connsiteX5" fmla="*/ 1795 w 3123"/>
              <a:gd name="connsiteY5" fmla="*/ 261 h 6466"/>
              <a:gd name="connsiteX6" fmla="*/ 1554 w 3123"/>
              <a:gd name="connsiteY6" fmla="*/ 0 h 6466"/>
              <a:gd name="connsiteX7" fmla="*/ 1328 w 3123"/>
              <a:gd name="connsiteY7" fmla="*/ 261 h 6466"/>
              <a:gd name="connsiteX8" fmla="*/ 285 w 3123"/>
              <a:gd name="connsiteY8" fmla="*/ 261 h 6466"/>
              <a:gd name="connsiteX9" fmla="*/ 0 w 3123"/>
              <a:gd name="connsiteY9" fmla="*/ 622 h 6466"/>
              <a:gd name="connsiteX10" fmla="*/ 0 w 3123"/>
              <a:gd name="connsiteY10" fmla="*/ 6106 h 6466"/>
              <a:gd name="connsiteX11" fmla="*/ 285 w 3123"/>
              <a:gd name="connsiteY11" fmla="*/ 6466 h 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 h="6466">
                <a:moveTo>
                  <a:pt x="285" y="6466"/>
                </a:moveTo>
                <a:lnTo>
                  <a:pt x="2838" y="6466"/>
                </a:lnTo>
                <a:cubicBezTo>
                  <a:pt x="2995" y="6466"/>
                  <a:pt x="3123" y="6305"/>
                  <a:pt x="3123" y="6106"/>
                </a:cubicBezTo>
                <a:lnTo>
                  <a:pt x="3123" y="622"/>
                </a:lnTo>
                <a:cubicBezTo>
                  <a:pt x="3123" y="423"/>
                  <a:pt x="2995" y="261"/>
                  <a:pt x="2838" y="261"/>
                </a:cubicBezTo>
                <a:lnTo>
                  <a:pt x="1795" y="261"/>
                </a:lnTo>
                <a:lnTo>
                  <a:pt x="1554" y="0"/>
                </a:lnTo>
                <a:lnTo>
                  <a:pt x="1328" y="261"/>
                </a:lnTo>
                <a:lnTo>
                  <a:pt x="285" y="261"/>
                </a:lnTo>
                <a:cubicBezTo>
                  <a:pt x="128" y="261"/>
                  <a:pt x="0" y="423"/>
                  <a:pt x="0" y="622"/>
                </a:cubicBezTo>
                <a:lnTo>
                  <a:pt x="0" y="6106"/>
                </a:lnTo>
                <a:cubicBezTo>
                  <a:pt x="0" y="6305"/>
                  <a:pt x="128" y="6466"/>
                  <a:pt x="285" y="6466"/>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1" name="任意多边形: 形状 12"/>
          <p:cNvSpPr/>
          <p:nvPr>
            <p:custDataLst>
              <p:tags r:id="rId3"/>
            </p:custDataLst>
          </p:nvPr>
        </p:nvSpPr>
        <p:spPr>
          <a:xfrm flipV="1">
            <a:off x="5107305" y="1642745"/>
            <a:ext cx="1983105" cy="4351020"/>
          </a:xfrm>
          <a:custGeom>
            <a:avLst/>
            <a:gdLst>
              <a:gd name="connsiteX0" fmla="*/ 285 w 3123"/>
              <a:gd name="connsiteY0" fmla="*/ 6466 h 6466"/>
              <a:gd name="connsiteX1" fmla="*/ 2838 w 3123"/>
              <a:gd name="connsiteY1" fmla="*/ 6466 h 6466"/>
              <a:gd name="connsiteX2" fmla="*/ 3123 w 3123"/>
              <a:gd name="connsiteY2" fmla="*/ 6106 h 6466"/>
              <a:gd name="connsiteX3" fmla="*/ 3123 w 3123"/>
              <a:gd name="connsiteY3" fmla="*/ 622 h 6466"/>
              <a:gd name="connsiteX4" fmla="*/ 2838 w 3123"/>
              <a:gd name="connsiteY4" fmla="*/ 261 h 6466"/>
              <a:gd name="connsiteX5" fmla="*/ 1795 w 3123"/>
              <a:gd name="connsiteY5" fmla="*/ 261 h 6466"/>
              <a:gd name="connsiteX6" fmla="*/ 1554 w 3123"/>
              <a:gd name="connsiteY6" fmla="*/ 0 h 6466"/>
              <a:gd name="connsiteX7" fmla="*/ 1328 w 3123"/>
              <a:gd name="connsiteY7" fmla="*/ 261 h 6466"/>
              <a:gd name="connsiteX8" fmla="*/ 285 w 3123"/>
              <a:gd name="connsiteY8" fmla="*/ 261 h 6466"/>
              <a:gd name="connsiteX9" fmla="*/ 0 w 3123"/>
              <a:gd name="connsiteY9" fmla="*/ 622 h 6466"/>
              <a:gd name="connsiteX10" fmla="*/ 0 w 3123"/>
              <a:gd name="connsiteY10" fmla="*/ 6106 h 6466"/>
              <a:gd name="connsiteX11" fmla="*/ 285 w 3123"/>
              <a:gd name="connsiteY11" fmla="*/ 6466 h 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 h="6466">
                <a:moveTo>
                  <a:pt x="285" y="6466"/>
                </a:moveTo>
                <a:lnTo>
                  <a:pt x="2838" y="6466"/>
                </a:lnTo>
                <a:cubicBezTo>
                  <a:pt x="2995" y="6466"/>
                  <a:pt x="3123" y="6305"/>
                  <a:pt x="3123" y="6106"/>
                </a:cubicBezTo>
                <a:lnTo>
                  <a:pt x="3123" y="622"/>
                </a:lnTo>
                <a:cubicBezTo>
                  <a:pt x="3123" y="423"/>
                  <a:pt x="2995" y="261"/>
                  <a:pt x="2838" y="261"/>
                </a:cubicBezTo>
                <a:lnTo>
                  <a:pt x="1795" y="261"/>
                </a:lnTo>
                <a:lnTo>
                  <a:pt x="1554" y="0"/>
                </a:lnTo>
                <a:lnTo>
                  <a:pt x="1328" y="261"/>
                </a:lnTo>
                <a:lnTo>
                  <a:pt x="285" y="261"/>
                </a:lnTo>
                <a:cubicBezTo>
                  <a:pt x="128" y="261"/>
                  <a:pt x="0" y="423"/>
                  <a:pt x="0" y="622"/>
                </a:cubicBezTo>
                <a:lnTo>
                  <a:pt x="0" y="6106"/>
                </a:lnTo>
                <a:cubicBezTo>
                  <a:pt x="0" y="6305"/>
                  <a:pt x="128" y="6466"/>
                  <a:pt x="285" y="6466"/>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0" name="任意多边形: 形状 12"/>
          <p:cNvSpPr/>
          <p:nvPr>
            <p:custDataLst>
              <p:tags r:id="rId4"/>
            </p:custDataLst>
          </p:nvPr>
        </p:nvSpPr>
        <p:spPr>
          <a:xfrm flipV="1">
            <a:off x="2914015" y="1642745"/>
            <a:ext cx="1983105" cy="4351020"/>
          </a:xfrm>
          <a:custGeom>
            <a:avLst/>
            <a:gdLst>
              <a:gd name="connsiteX0" fmla="*/ 285 w 3123"/>
              <a:gd name="connsiteY0" fmla="*/ 6466 h 6466"/>
              <a:gd name="connsiteX1" fmla="*/ 2838 w 3123"/>
              <a:gd name="connsiteY1" fmla="*/ 6466 h 6466"/>
              <a:gd name="connsiteX2" fmla="*/ 3123 w 3123"/>
              <a:gd name="connsiteY2" fmla="*/ 6106 h 6466"/>
              <a:gd name="connsiteX3" fmla="*/ 3123 w 3123"/>
              <a:gd name="connsiteY3" fmla="*/ 622 h 6466"/>
              <a:gd name="connsiteX4" fmla="*/ 2838 w 3123"/>
              <a:gd name="connsiteY4" fmla="*/ 261 h 6466"/>
              <a:gd name="connsiteX5" fmla="*/ 1795 w 3123"/>
              <a:gd name="connsiteY5" fmla="*/ 261 h 6466"/>
              <a:gd name="connsiteX6" fmla="*/ 1554 w 3123"/>
              <a:gd name="connsiteY6" fmla="*/ 0 h 6466"/>
              <a:gd name="connsiteX7" fmla="*/ 1328 w 3123"/>
              <a:gd name="connsiteY7" fmla="*/ 261 h 6466"/>
              <a:gd name="connsiteX8" fmla="*/ 285 w 3123"/>
              <a:gd name="connsiteY8" fmla="*/ 261 h 6466"/>
              <a:gd name="connsiteX9" fmla="*/ 0 w 3123"/>
              <a:gd name="connsiteY9" fmla="*/ 622 h 6466"/>
              <a:gd name="connsiteX10" fmla="*/ 0 w 3123"/>
              <a:gd name="connsiteY10" fmla="*/ 6106 h 6466"/>
              <a:gd name="connsiteX11" fmla="*/ 285 w 3123"/>
              <a:gd name="connsiteY11" fmla="*/ 6466 h 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 h="6466">
                <a:moveTo>
                  <a:pt x="285" y="6466"/>
                </a:moveTo>
                <a:lnTo>
                  <a:pt x="2838" y="6466"/>
                </a:lnTo>
                <a:cubicBezTo>
                  <a:pt x="2995" y="6466"/>
                  <a:pt x="3123" y="6305"/>
                  <a:pt x="3123" y="6106"/>
                </a:cubicBezTo>
                <a:lnTo>
                  <a:pt x="3123" y="622"/>
                </a:lnTo>
                <a:cubicBezTo>
                  <a:pt x="3123" y="423"/>
                  <a:pt x="2995" y="261"/>
                  <a:pt x="2838" y="261"/>
                </a:cubicBezTo>
                <a:lnTo>
                  <a:pt x="1795" y="261"/>
                </a:lnTo>
                <a:lnTo>
                  <a:pt x="1554" y="0"/>
                </a:lnTo>
                <a:lnTo>
                  <a:pt x="1328" y="261"/>
                </a:lnTo>
                <a:lnTo>
                  <a:pt x="285" y="261"/>
                </a:lnTo>
                <a:cubicBezTo>
                  <a:pt x="128" y="261"/>
                  <a:pt x="0" y="423"/>
                  <a:pt x="0" y="622"/>
                </a:cubicBezTo>
                <a:lnTo>
                  <a:pt x="0" y="6106"/>
                </a:lnTo>
                <a:cubicBezTo>
                  <a:pt x="0" y="6305"/>
                  <a:pt x="128" y="6466"/>
                  <a:pt x="285" y="6466"/>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4" name="文本框 3"/>
          <p:cNvSpPr txBox="1"/>
          <p:nvPr/>
        </p:nvSpPr>
        <p:spPr>
          <a:xfrm>
            <a:off x="454025" y="447611"/>
            <a:ext cx="2621280" cy="583565"/>
          </a:xfrm>
          <a:prstGeom prst="rect">
            <a:avLst/>
          </a:prstGeom>
          <a:noFill/>
        </p:spPr>
        <p:txBody>
          <a:bodyPr wrap="none" rtlCol="0">
            <a:spAutoFit/>
          </a:bodyPr>
          <a:lstStyle/>
          <a:p>
            <a:r>
              <a:rPr lang="zh-CN" altLang="en-US" sz="3200" b="1" dirty="0">
                <a:solidFill>
                  <a:srgbClr val="323232"/>
                </a:solidFill>
                <a:latin typeface="+mn-ea"/>
              </a:rPr>
              <a:t>行业发展背景</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6" name="组合 5"/>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13" name="任意多边形: 形状 12"/>
          <p:cNvSpPr/>
          <p:nvPr>
            <p:custDataLst>
              <p:tags r:id="rId5"/>
            </p:custDataLst>
          </p:nvPr>
        </p:nvSpPr>
        <p:spPr>
          <a:xfrm flipV="1">
            <a:off x="704850" y="1642745"/>
            <a:ext cx="1983105" cy="4351020"/>
          </a:xfrm>
          <a:custGeom>
            <a:avLst/>
            <a:gdLst>
              <a:gd name="connsiteX0" fmla="*/ 285 w 3123"/>
              <a:gd name="connsiteY0" fmla="*/ 6466 h 6466"/>
              <a:gd name="connsiteX1" fmla="*/ 2838 w 3123"/>
              <a:gd name="connsiteY1" fmla="*/ 6466 h 6466"/>
              <a:gd name="connsiteX2" fmla="*/ 3123 w 3123"/>
              <a:gd name="connsiteY2" fmla="*/ 6106 h 6466"/>
              <a:gd name="connsiteX3" fmla="*/ 3123 w 3123"/>
              <a:gd name="connsiteY3" fmla="*/ 622 h 6466"/>
              <a:gd name="connsiteX4" fmla="*/ 2838 w 3123"/>
              <a:gd name="connsiteY4" fmla="*/ 261 h 6466"/>
              <a:gd name="connsiteX5" fmla="*/ 1795 w 3123"/>
              <a:gd name="connsiteY5" fmla="*/ 261 h 6466"/>
              <a:gd name="connsiteX6" fmla="*/ 1554 w 3123"/>
              <a:gd name="connsiteY6" fmla="*/ 0 h 6466"/>
              <a:gd name="connsiteX7" fmla="*/ 1328 w 3123"/>
              <a:gd name="connsiteY7" fmla="*/ 261 h 6466"/>
              <a:gd name="connsiteX8" fmla="*/ 285 w 3123"/>
              <a:gd name="connsiteY8" fmla="*/ 261 h 6466"/>
              <a:gd name="connsiteX9" fmla="*/ 0 w 3123"/>
              <a:gd name="connsiteY9" fmla="*/ 622 h 6466"/>
              <a:gd name="connsiteX10" fmla="*/ 0 w 3123"/>
              <a:gd name="connsiteY10" fmla="*/ 6106 h 6466"/>
              <a:gd name="connsiteX11" fmla="*/ 285 w 3123"/>
              <a:gd name="connsiteY11" fmla="*/ 6466 h 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 h="6466">
                <a:moveTo>
                  <a:pt x="285" y="6466"/>
                </a:moveTo>
                <a:lnTo>
                  <a:pt x="2838" y="6466"/>
                </a:lnTo>
                <a:cubicBezTo>
                  <a:pt x="2995" y="6466"/>
                  <a:pt x="3123" y="6305"/>
                  <a:pt x="3123" y="6106"/>
                </a:cubicBezTo>
                <a:lnTo>
                  <a:pt x="3123" y="622"/>
                </a:lnTo>
                <a:cubicBezTo>
                  <a:pt x="3123" y="423"/>
                  <a:pt x="2995" y="261"/>
                  <a:pt x="2838" y="261"/>
                </a:cubicBezTo>
                <a:lnTo>
                  <a:pt x="1795" y="261"/>
                </a:lnTo>
                <a:lnTo>
                  <a:pt x="1554" y="0"/>
                </a:lnTo>
                <a:lnTo>
                  <a:pt x="1328" y="261"/>
                </a:lnTo>
                <a:lnTo>
                  <a:pt x="285" y="261"/>
                </a:lnTo>
                <a:cubicBezTo>
                  <a:pt x="128" y="261"/>
                  <a:pt x="0" y="423"/>
                  <a:pt x="0" y="622"/>
                </a:cubicBezTo>
                <a:lnTo>
                  <a:pt x="0" y="6106"/>
                </a:lnTo>
                <a:cubicBezTo>
                  <a:pt x="0" y="6305"/>
                  <a:pt x="128" y="6466"/>
                  <a:pt x="285" y="6466"/>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矩形 9"/>
          <p:cNvSpPr/>
          <p:nvPr>
            <p:custDataLst>
              <p:tags r:id="rId6"/>
            </p:custDataLst>
          </p:nvPr>
        </p:nvSpPr>
        <p:spPr>
          <a:xfrm>
            <a:off x="868680" y="2529840"/>
            <a:ext cx="1656080" cy="1426210"/>
          </a:xfrm>
          <a:prstGeom prst="rect">
            <a:avLst/>
          </a:prstGeom>
          <a:ln>
            <a:noFill/>
            <a:prstDash val="sysDash"/>
          </a:ln>
        </p:spPr>
        <p:txBody>
          <a:bodyPr vert="horz" wrap="square" lIns="0" tIns="0" rIns="0" bIns="0" rtlCol="0" anchor="t">
            <a:noAutofit/>
          </a:bodyPr>
          <a:lstStyle/>
          <a:p>
            <a:pPr algn="just">
              <a:lnSpc>
                <a:spcPct val="150000"/>
              </a:lnSpc>
              <a:spcBef>
                <a:spcPct val="0"/>
              </a:spcBef>
              <a:spcAft>
                <a:spcPct val="0"/>
              </a:spcAft>
            </a:pPr>
            <a:r>
              <a:rPr lang="zh-CN" altLang="en-US" sz="1000" kern="0">
                <a:ln>
                  <a:noFill/>
                  <a:prstDash val="sysDot"/>
                </a:ln>
                <a:solidFill>
                  <a:schemeClr val="tx1">
                    <a:lumMod val="85000"/>
                    <a:lumOff val="15000"/>
                  </a:schemeClr>
                </a:solidFill>
                <a:latin typeface="+mn-ea"/>
                <a:cs typeface="+mn-ea"/>
              </a:rPr>
              <a:t>根据国家工业和信息化部发布的《安全应急产业统计年鉴（</a:t>
            </a:r>
            <a:r>
              <a:rPr lang="en-US" altLang="zh-CN" sz="1000" kern="0">
                <a:ln>
                  <a:noFill/>
                  <a:prstDash val="sysDot"/>
                </a:ln>
                <a:solidFill>
                  <a:schemeClr val="tx1">
                    <a:lumMod val="85000"/>
                    <a:lumOff val="15000"/>
                  </a:schemeClr>
                </a:solidFill>
                <a:latin typeface="+mn-ea"/>
                <a:cs typeface="+mn-ea"/>
              </a:rPr>
              <a:t>2024</a:t>
            </a:r>
            <a:r>
              <a:rPr lang="zh-CN" altLang="en-US" sz="1000" kern="0">
                <a:ln>
                  <a:noFill/>
                  <a:prstDash val="sysDot"/>
                </a:ln>
                <a:solidFill>
                  <a:schemeClr val="tx1">
                    <a:lumMod val="85000"/>
                    <a:lumOff val="15000"/>
                  </a:schemeClr>
                </a:solidFill>
                <a:latin typeface="+mn-ea"/>
                <a:cs typeface="+mn-ea"/>
              </a:rPr>
              <a:t>）》数据显示，</a:t>
            </a:r>
            <a:r>
              <a:rPr lang="en-US" altLang="zh-CN" sz="1000" kern="0">
                <a:ln>
                  <a:noFill/>
                  <a:prstDash val="sysDot"/>
                </a:ln>
                <a:solidFill>
                  <a:schemeClr val="tx1">
                    <a:lumMod val="85000"/>
                    <a:lumOff val="15000"/>
                  </a:schemeClr>
                </a:solidFill>
                <a:latin typeface="+mn-ea"/>
                <a:cs typeface="+mn-ea"/>
              </a:rPr>
              <a:t>2023 </a:t>
            </a:r>
            <a:r>
              <a:rPr lang="zh-CN" altLang="en-US" sz="1000" kern="0">
                <a:ln>
                  <a:noFill/>
                  <a:prstDash val="sysDot"/>
                </a:ln>
                <a:solidFill>
                  <a:schemeClr val="tx1">
                    <a:lumMod val="85000"/>
                    <a:lumOff val="15000"/>
                  </a:schemeClr>
                </a:solidFill>
                <a:latin typeface="+mn-ea"/>
                <a:cs typeface="+mn-ea"/>
              </a:rPr>
              <a:t>年中国安视集中数字监控管理平台市场规模已达到约</a:t>
            </a:r>
            <a:r>
              <a:rPr lang="en-US" altLang="zh-CN" sz="1000" kern="0">
                <a:ln>
                  <a:noFill/>
                  <a:prstDash val="sysDot"/>
                </a:ln>
                <a:solidFill>
                  <a:schemeClr val="tx1">
                    <a:lumMod val="85000"/>
                    <a:lumOff val="15000"/>
                  </a:schemeClr>
                </a:solidFill>
                <a:latin typeface="+mn-ea"/>
                <a:cs typeface="+mn-ea"/>
              </a:rPr>
              <a:t> 876.3 </a:t>
            </a:r>
            <a:r>
              <a:rPr lang="zh-CN" altLang="en-US" sz="1000" kern="0">
                <a:ln>
                  <a:noFill/>
                  <a:prstDash val="sysDot"/>
                </a:ln>
                <a:solidFill>
                  <a:schemeClr val="tx1">
                    <a:lumMod val="85000"/>
                    <a:lumOff val="15000"/>
                  </a:schemeClr>
                </a:solidFill>
                <a:latin typeface="+mn-ea"/>
                <a:cs typeface="+mn-ea"/>
              </a:rPr>
              <a:t>亿元人民币，较</a:t>
            </a:r>
            <a:r>
              <a:rPr lang="en-US" altLang="zh-CN" sz="1000" kern="0">
                <a:ln>
                  <a:noFill/>
                  <a:prstDash val="sysDot"/>
                </a:ln>
                <a:solidFill>
                  <a:schemeClr val="tx1">
                    <a:lumMod val="85000"/>
                    <a:lumOff val="15000"/>
                  </a:schemeClr>
                </a:solidFill>
                <a:latin typeface="+mn-ea"/>
                <a:cs typeface="+mn-ea"/>
              </a:rPr>
              <a:t> 2022 </a:t>
            </a:r>
            <a:r>
              <a:rPr lang="zh-CN" altLang="en-US" sz="1000" kern="0">
                <a:ln>
                  <a:noFill/>
                  <a:prstDash val="sysDot"/>
                </a:ln>
                <a:solidFill>
                  <a:schemeClr val="tx1">
                    <a:lumMod val="85000"/>
                    <a:lumOff val="15000"/>
                  </a:schemeClr>
                </a:solidFill>
                <a:latin typeface="+mn-ea"/>
                <a:cs typeface="+mn-ea"/>
              </a:rPr>
              <a:t>年同比增长</a:t>
            </a:r>
            <a:r>
              <a:rPr lang="en-US" altLang="zh-CN" sz="1000" kern="0">
                <a:ln>
                  <a:noFill/>
                  <a:prstDash val="sysDot"/>
                </a:ln>
                <a:solidFill>
                  <a:schemeClr val="tx1">
                    <a:lumMod val="85000"/>
                    <a:lumOff val="15000"/>
                  </a:schemeClr>
                </a:solidFill>
                <a:latin typeface="+mn-ea"/>
                <a:cs typeface="+mn-ea"/>
              </a:rPr>
              <a:t> 14.8%</a:t>
            </a:r>
            <a:r>
              <a:rPr lang="zh-CN" altLang="en-US" sz="1000" kern="0">
                <a:ln>
                  <a:noFill/>
                  <a:prstDash val="sysDot"/>
                </a:ln>
                <a:solidFill>
                  <a:schemeClr val="tx1">
                    <a:lumMod val="85000"/>
                    <a:lumOff val="15000"/>
                  </a:schemeClr>
                </a:solidFill>
                <a:latin typeface="+mn-ea"/>
                <a:cs typeface="+mn-ea"/>
              </a:rPr>
              <a:t>。预计</a:t>
            </a:r>
            <a:r>
              <a:rPr lang="en-US" altLang="zh-CN" sz="1000" kern="0">
                <a:ln>
                  <a:noFill/>
                  <a:prstDash val="sysDot"/>
                </a:ln>
                <a:solidFill>
                  <a:schemeClr val="tx1">
                    <a:lumMod val="85000"/>
                    <a:lumOff val="15000"/>
                  </a:schemeClr>
                </a:solidFill>
                <a:latin typeface="+mn-ea"/>
                <a:cs typeface="+mn-ea"/>
              </a:rPr>
              <a:t> 2025 </a:t>
            </a:r>
            <a:r>
              <a:rPr lang="zh-CN" altLang="en-US" sz="1000" kern="0">
                <a:ln>
                  <a:noFill/>
                  <a:prstDash val="sysDot"/>
                </a:ln>
                <a:solidFill>
                  <a:schemeClr val="tx1">
                    <a:lumMod val="85000"/>
                    <a:lumOff val="15000"/>
                  </a:schemeClr>
                </a:solidFill>
                <a:latin typeface="+mn-ea"/>
                <a:cs typeface="+mn-ea"/>
              </a:rPr>
              <a:t>年中国安视集中数字监控管理平台市场规模将突破</a:t>
            </a:r>
            <a:r>
              <a:rPr lang="en-US" altLang="zh-CN" sz="1000" kern="0">
                <a:ln>
                  <a:noFill/>
                  <a:prstDash val="sysDot"/>
                </a:ln>
                <a:solidFill>
                  <a:schemeClr val="tx1">
                    <a:lumMod val="85000"/>
                    <a:lumOff val="15000"/>
                  </a:schemeClr>
                </a:solidFill>
                <a:latin typeface="+mn-ea"/>
                <a:cs typeface="+mn-ea"/>
              </a:rPr>
              <a:t> 1850 </a:t>
            </a:r>
            <a:r>
              <a:rPr lang="zh-CN" altLang="en-US" sz="1000" kern="0">
                <a:ln>
                  <a:noFill/>
                  <a:prstDash val="sysDot"/>
                </a:ln>
                <a:solidFill>
                  <a:schemeClr val="tx1">
                    <a:lumMod val="85000"/>
                    <a:lumOff val="15000"/>
                  </a:schemeClr>
                </a:solidFill>
                <a:latin typeface="+mn-ea"/>
                <a:cs typeface="+mn-ea"/>
              </a:rPr>
              <a:t>亿元人民币，年复合增长率维持在</a:t>
            </a:r>
            <a:r>
              <a:rPr lang="en-US" altLang="zh-CN" sz="1000" kern="0">
                <a:ln>
                  <a:noFill/>
                  <a:prstDash val="sysDot"/>
                </a:ln>
                <a:solidFill>
                  <a:schemeClr val="tx1">
                    <a:lumMod val="85000"/>
                    <a:lumOff val="15000"/>
                  </a:schemeClr>
                </a:solidFill>
                <a:latin typeface="+mn-ea"/>
                <a:cs typeface="+mn-ea"/>
              </a:rPr>
              <a:t> 16.3% </a:t>
            </a:r>
            <a:r>
              <a:rPr lang="zh-CN" altLang="en-US" sz="1000" kern="0">
                <a:ln>
                  <a:noFill/>
                  <a:prstDash val="sysDot"/>
                </a:ln>
                <a:solidFill>
                  <a:schemeClr val="tx1">
                    <a:lumMod val="85000"/>
                    <a:lumOff val="15000"/>
                  </a:schemeClr>
                </a:solidFill>
                <a:latin typeface="+mn-ea"/>
                <a:cs typeface="+mn-ea"/>
              </a:rPr>
              <a:t>左右。</a:t>
            </a:r>
            <a:endParaRPr lang="zh-CN" altLang="en-US" sz="1000" kern="0">
              <a:ln>
                <a:noFill/>
                <a:prstDash val="sysDot"/>
              </a:ln>
              <a:solidFill>
                <a:schemeClr val="tx1">
                  <a:lumMod val="85000"/>
                  <a:lumOff val="15000"/>
                </a:schemeClr>
              </a:solidFill>
              <a:latin typeface="+mn-ea"/>
              <a:cs typeface="+mn-ea"/>
            </a:endParaRPr>
          </a:p>
        </p:txBody>
      </p:sp>
      <p:sp>
        <p:nvSpPr>
          <p:cNvPr id="11" name="矩形 10"/>
          <p:cNvSpPr/>
          <p:nvPr>
            <p:custDataLst>
              <p:tags r:id="rId7"/>
            </p:custDataLst>
          </p:nvPr>
        </p:nvSpPr>
        <p:spPr>
          <a:xfrm>
            <a:off x="868680" y="2026920"/>
            <a:ext cx="1656080" cy="414020"/>
          </a:xfrm>
          <a:prstGeom prst="rect">
            <a:avLst/>
          </a:prstGeom>
          <a:noFill/>
        </p:spPr>
        <p:txBody>
          <a:bodyPr wrap="square" lIns="0" tIns="0" rIns="0" bIns="0" rtlCol="0" anchor="ctr">
            <a:noAutofit/>
          </a:bodyPr>
          <a:lstStyle/>
          <a:p>
            <a:pPr algn="ctr">
              <a:spcBef>
                <a:spcPct val="0"/>
              </a:spcBef>
              <a:spcAft>
                <a:spcPct val="0"/>
              </a:spcAft>
            </a:pPr>
            <a:r>
              <a:rPr lang="zh-CN" altLang="en-US" sz="1400" b="1" kern="0">
                <a:solidFill>
                  <a:schemeClr val="accent1"/>
                </a:solidFill>
                <a:latin typeface="+mn-ea"/>
                <a:cs typeface="+mn-ea"/>
              </a:rPr>
              <a:t>市场规模持续扩大</a:t>
            </a:r>
            <a:endParaRPr lang="zh-CN" altLang="en-US" sz="1400" b="1" kern="0">
              <a:solidFill>
                <a:schemeClr val="accent1"/>
              </a:solidFill>
              <a:latin typeface="+mn-ea"/>
              <a:cs typeface="+mn-ea"/>
            </a:endParaRPr>
          </a:p>
        </p:txBody>
      </p:sp>
      <p:sp>
        <p:nvSpPr>
          <p:cNvPr id="12" name="矩形 11"/>
          <p:cNvSpPr/>
          <p:nvPr>
            <p:custDataLst>
              <p:tags r:id="rId8"/>
            </p:custDataLst>
          </p:nvPr>
        </p:nvSpPr>
        <p:spPr>
          <a:xfrm>
            <a:off x="3082925" y="2529840"/>
            <a:ext cx="1656080" cy="1426210"/>
          </a:xfrm>
          <a:prstGeom prst="rect">
            <a:avLst/>
          </a:prstGeom>
          <a:ln>
            <a:noFill/>
            <a:prstDash val="sysDash"/>
          </a:ln>
        </p:spPr>
        <p:txBody>
          <a:bodyPr vert="horz" wrap="square" lIns="0" tIns="0" rIns="0" bIns="0" rtlCol="0" anchor="t">
            <a:noAutofit/>
          </a:bodyPr>
          <a:lstStyle/>
          <a:p>
            <a:pPr marL="171450" indent="-171450" algn="just">
              <a:lnSpc>
                <a:spcPct val="150000"/>
              </a:lnSpc>
              <a:spcBef>
                <a:spcPct val="0"/>
              </a:spcBef>
              <a:spcAft>
                <a:spcPct val="0"/>
              </a:spcAft>
              <a:buFont typeface="Arial" panose="020B0604020202020204" pitchFamily="34" charset="0"/>
              <a:buChar char="•"/>
            </a:pPr>
            <a:r>
              <a:rPr lang="zh-CN" altLang="en-US" sz="1000" kern="0">
                <a:ln>
                  <a:noFill/>
                  <a:prstDash val="sysDot"/>
                </a:ln>
                <a:solidFill>
                  <a:schemeClr val="tx1">
                    <a:lumMod val="85000"/>
                    <a:lumOff val="15000"/>
                  </a:schemeClr>
                </a:solidFill>
                <a:latin typeface="+mn-ea"/>
                <a:cs typeface="+mn-ea"/>
              </a:rPr>
              <a:t>云化改造加速：截至</a:t>
            </a:r>
            <a:r>
              <a:rPr lang="en-US" altLang="zh-CN" sz="1000" kern="0">
                <a:ln>
                  <a:noFill/>
                  <a:prstDash val="sysDot"/>
                </a:ln>
                <a:solidFill>
                  <a:schemeClr val="tx1">
                    <a:lumMod val="85000"/>
                    <a:lumOff val="15000"/>
                  </a:schemeClr>
                </a:solidFill>
                <a:latin typeface="+mn-ea"/>
                <a:cs typeface="+mn-ea"/>
              </a:rPr>
              <a:t> 2023 </a:t>
            </a:r>
            <a:r>
              <a:rPr lang="zh-CN" altLang="en-US" sz="1000" kern="0">
                <a:ln>
                  <a:noFill/>
                  <a:prstDash val="sysDot"/>
                </a:ln>
                <a:solidFill>
                  <a:schemeClr val="tx1">
                    <a:lumMod val="85000"/>
                    <a:lumOff val="15000"/>
                  </a:schemeClr>
                </a:solidFill>
                <a:latin typeface="+mn-ea"/>
                <a:cs typeface="+mn-ea"/>
              </a:rPr>
              <a:t>年底，全国已有超过</a:t>
            </a:r>
            <a:r>
              <a:rPr lang="en-US" altLang="zh-CN" sz="1000" kern="0">
                <a:ln>
                  <a:noFill/>
                  <a:prstDash val="sysDot"/>
                </a:ln>
                <a:solidFill>
                  <a:schemeClr val="tx1">
                    <a:lumMod val="85000"/>
                    <a:lumOff val="15000"/>
                  </a:schemeClr>
                </a:solidFill>
                <a:latin typeface="+mn-ea"/>
                <a:cs typeface="+mn-ea"/>
              </a:rPr>
              <a:t> 65% </a:t>
            </a:r>
            <a:r>
              <a:rPr lang="zh-CN" altLang="en-US" sz="1000" kern="0">
                <a:ln>
                  <a:noFill/>
                  <a:prstDash val="sysDot"/>
                </a:ln>
                <a:solidFill>
                  <a:schemeClr val="tx1">
                    <a:lumMod val="85000"/>
                    <a:lumOff val="15000"/>
                  </a:schemeClr>
                </a:solidFill>
                <a:latin typeface="+mn-ea"/>
                <a:cs typeface="+mn-ea"/>
              </a:rPr>
              <a:t>的大型安视平台完成或启动云化改造</a:t>
            </a:r>
            <a:endParaRPr lang="zh-CN" altLang="en-US" sz="1000" kern="0">
              <a:ln>
                <a:noFill/>
                <a:prstDash val="sysDot"/>
              </a:ln>
              <a:solidFill>
                <a:schemeClr val="tx1">
                  <a:lumMod val="85000"/>
                  <a:lumOff val="15000"/>
                </a:schemeClr>
              </a:solidFill>
              <a:latin typeface="+mn-ea"/>
              <a:cs typeface="+mn-ea"/>
            </a:endParaRPr>
          </a:p>
          <a:p>
            <a:pPr marL="171450" indent="-171450" algn="just">
              <a:lnSpc>
                <a:spcPct val="150000"/>
              </a:lnSpc>
              <a:spcBef>
                <a:spcPct val="0"/>
              </a:spcBef>
              <a:spcAft>
                <a:spcPct val="0"/>
              </a:spcAft>
              <a:buFont typeface="Arial" panose="020B0604020202020204" pitchFamily="34" charset="0"/>
              <a:buChar char="•"/>
            </a:pPr>
            <a:r>
              <a:rPr lang="zh-CN" altLang="en-US" sz="1000" kern="0">
                <a:ln>
                  <a:noFill/>
                  <a:prstDash val="sysDot"/>
                </a:ln>
                <a:solidFill>
                  <a:schemeClr val="tx1">
                    <a:lumMod val="85000"/>
                    <a:lumOff val="15000"/>
                  </a:schemeClr>
                </a:solidFill>
                <a:latin typeface="+mn-ea"/>
                <a:cs typeface="+mn-ea"/>
              </a:rPr>
              <a:t>接入能力增强：全国已有超</a:t>
            </a:r>
            <a:r>
              <a:rPr lang="en-US" altLang="zh-CN" sz="1000" kern="0">
                <a:ln>
                  <a:noFill/>
                  <a:prstDash val="sysDot"/>
                </a:ln>
                <a:solidFill>
                  <a:schemeClr val="tx1">
                    <a:lumMod val="85000"/>
                    <a:lumOff val="15000"/>
                  </a:schemeClr>
                </a:solidFill>
                <a:latin typeface="+mn-ea"/>
                <a:cs typeface="+mn-ea"/>
              </a:rPr>
              <a:t> 90% </a:t>
            </a:r>
            <a:r>
              <a:rPr lang="zh-CN" altLang="en-US" sz="1000" kern="0">
                <a:ln>
                  <a:noFill/>
                  <a:prstDash val="sysDot"/>
                </a:ln>
                <a:solidFill>
                  <a:schemeClr val="tx1">
                    <a:lumMod val="85000"/>
                    <a:lumOff val="15000"/>
                  </a:schemeClr>
                </a:solidFill>
                <a:latin typeface="+mn-ea"/>
                <a:cs typeface="+mn-ea"/>
              </a:rPr>
              <a:t>的重点安防项目采用集中式数字监控管理平台，</a:t>
            </a:r>
            <a:endParaRPr lang="zh-CN" altLang="en-US" sz="1000" kern="0">
              <a:ln>
                <a:noFill/>
                <a:prstDash val="sysDot"/>
              </a:ln>
              <a:solidFill>
                <a:schemeClr val="tx1">
                  <a:lumMod val="85000"/>
                  <a:lumOff val="15000"/>
                </a:schemeClr>
              </a:solidFill>
              <a:latin typeface="+mn-ea"/>
              <a:cs typeface="+mn-ea"/>
            </a:endParaRPr>
          </a:p>
          <a:p>
            <a:pPr marL="171450" indent="-171450" algn="just">
              <a:lnSpc>
                <a:spcPct val="150000"/>
              </a:lnSpc>
              <a:spcBef>
                <a:spcPct val="0"/>
              </a:spcBef>
              <a:spcAft>
                <a:spcPct val="0"/>
              </a:spcAft>
              <a:buFont typeface="Arial" panose="020B0604020202020204" pitchFamily="34" charset="0"/>
              <a:buChar char="•"/>
            </a:pPr>
            <a:r>
              <a:rPr lang="zh-CN" altLang="en-US" sz="1000" kern="0">
                <a:ln>
                  <a:noFill/>
                  <a:prstDash val="sysDot"/>
                </a:ln>
                <a:solidFill>
                  <a:schemeClr val="tx1">
                    <a:lumMod val="85000"/>
                    <a:lumOff val="15000"/>
                  </a:schemeClr>
                </a:solidFill>
                <a:latin typeface="+mn-ea"/>
                <a:cs typeface="+mn-ea"/>
              </a:rPr>
              <a:t>数据安全强化：等保</a:t>
            </a:r>
            <a:r>
              <a:rPr lang="en-US" altLang="zh-CN" sz="1000" kern="0">
                <a:ln>
                  <a:noFill/>
                  <a:prstDash val="sysDot"/>
                </a:ln>
                <a:solidFill>
                  <a:schemeClr val="tx1">
                    <a:lumMod val="85000"/>
                    <a:lumOff val="15000"/>
                  </a:schemeClr>
                </a:solidFill>
                <a:latin typeface="+mn-ea"/>
                <a:cs typeface="+mn-ea"/>
              </a:rPr>
              <a:t> 2.0 </a:t>
            </a:r>
            <a:r>
              <a:rPr lang="zh-CN" altLang="en-US" sz="1000" kern="0">
                <a:ln>
                  <a:noFill/>
                  <a:prstDash val="sysDot"/>
                </a:ln>
                <a:solidFill>
                  <a:schemeClr val="tx1">
                    <a:lumMod val="85000"/>
                    <a:lumOff val="15000"/>
                  </a:schemeClr>
                </a:solidFill>
                <a:latin typeface="+mn-ea"/>
                <a:cs typeface="+mn-ea"/>
              </a:rPr>
              <a:t>标准推动平台加密算法全面升级</a:t>
            </a:r>
            <a:endParaRPr lang="zh-CN" altLang="en-US" sz="1000" kern="0">
              <a:ln>
                <a:noFill/>
                <a:prstDash val="sysDot"/>
              </a:ln>
              <a:solidFill>
                <a:schemeClr val="tx1">
                  <a:lumMod val="85000"/>
                  <a:lumOff val="15000"/>
                </a:schemeClr>
              </a:solidFill>
              <a:latin typeface="+mn-ea"/>
              <a:cs typeface="+mn-ea"/>
            </a:endParaRPr>
          </a:p>
        </p:txBody>
      </p:sp>
      <p:sp>
        <p:nvSpPr>
          <p:cNvPr id="14" name="矩形 13"/>
          <p:cNvSpPr/>
          <p:nvPr>
            <p:custDataLst>
              <p:tags r:id="rId9"/>
            </p:custDataLst>
          </p:nvPr>
        </p:nvSpPr>
        <p:spPr>
          <a:xfrm>
            <a:off x="3064510" y="2026920"/>
            <a:ext cx="1656080" cy="414020"/>
          </a:xfrm>
          <a:prstGeom prst="rect">
            <a:avLst/>
          </a:prstGeom>
          <a:noFill/>
        </p:spPr>
        <p:txBody>
          <a:bodyPr wrap="square" lIns="0" tIns="0" rIns="0" bIns="0" rtlCol="0" anchor="ctr">
            <a:noAutofit/>
          </a:bodyPr>
          <a:lstStyle/>
          <a:p>
            <a:pPr algn="ctr">
              <a:spcBef>
                <a:spcPct val="0"/>
              </a:spcBef>
              <a:spcAft>
                <a:spcPct val="0"/>
              </a:spcAft>
            </a:pPr>
            <a:r>
              <a:rPr lang="zh-CN" altLang="en-US" sz="1400" b="1" kern="0">
                <a:solidFill>
                  <a:schemeClr val="accent1"/>
                </a:solidFill>
                <a:latin typeface="+mn-ea"/>
                <a:cs typeface="+mn-ea"/>
              </a:rPr>
              <a:t>技术水平不断提升</a:t>
            </a:r>
            <a:endParaRPr lang="zh-CN" altLang="en-US" sz="1400" b="1" kern="0">
              <a:solidFill>
                <a:schemeClr val="accent1"/>
              </a:solidFill>
              <a:latin typeface="+mn-ea"/>
              <a:cs typeface="+mn-ea"/>
            </a:endParaRPr>
          </a:p>
        </p:txBody>
      </p:sp>
      <p:sp>
        <p:nvSpPr>
          <p:cNvPr id="15" name="矩形 14"/>
          <p:cNvSpPr/>
          <p:nvPr>
            <p:custDataLst>
              <p:tags r:id="rId10"/>
            </p:custDataLst>
          </p:nvPr>
        </p:nvSpPr>
        <p:spPr>
          <a:xfrm>
            <a:off x="5288915" y="2529840"/>
            <a:ext cx="1656080" cy="1426210"/>
          </a:xfrm>
          <a:prstGeom prst="rect">
            <a:avLst/>
          </a:prstGeom>
          <a:ln>
            <a:noFill/>
            <a:prstDash val="sysDash"/>
          </a:ln>
        </p:spPr>
        <p:txBody>
          <a:bodyPr vert="horz" wrap="square" lIns="0" tIns="0" rIns="0" bIns="0" rtlCol="0" anchor="t">
            <a:noAutofit/>
          </a:bodyPr>
          <a:lstStyle/>
          <a:p>
            <a:pPr algn="just">
              <a:lnSpc>
                <a:spcPct val="150000"/>
              </a:lnSpc>
              <a:spcBef>
                <a:spcPct val="0"/>
              </a:spcBef>
              <a:spcAft>
                <a:spcPct val="0"/>
              </a:spcAft>
            </a:pPr>
            <a:r>
              <a:rPr lang="zh-CN" altLang="en-US" sz="1000" kern="0">
                <a:ln>
                  <a:noFill/>
                  <a:prstDash val="sysDot"/>
                </a:ln>
                <a:solidFill>
                  <a:schemeClr val="tx1">
                    <a:lumMod val="85000"/>
                    <a:lumOff val="15000"/>
                  </a:schemeClr>
                </a:solidFill>
                <a:latin typeface="+mn-ea"/>
                <a:cs typeface="+mn-ea"/>
              </a:rPr>
              <a:t>海康威视、大华股份、宇视科技等头部企业在集中监控平台市场占据较大份额。</a:t>
            </a:r>
            <a:r>
              <a:rPr lang="en-US" altLang="zh-CN" sz="1000" kern="0">
                <a:ln>
                  <a:noFill/>
                  <a:prstDash val="sysDot"/>
                </a:ln>
                <a:solidFill>
                  <a:schemeClr val="tx1">
                    <a:lumMod val="85000"/>
                    <a:lumOff val="15000"/>
                  </a:schemeClr>
                </a:solidFill>
                <a:latin typeface="+mn-ea"/>
                <a:cs typeface="+mn-ea"/>
              </a:rPr>
              <a:t>2024 </a:t>
            </a:r>
            <a:r>
              <a:rPr lang="zh-CN" altLang="en-US" sz="1000" kern="0">
                <a:ln>
                  <a:noFill/>
                  <a:prstDash val="sysDot"/>
                </a:ln>
                <a:solidFill>
                  <a:schemeClr val="tx1">
                    <a:lumMod val="85000"/>
                    <a:lumOff val="15000"/>
                  </a:schemeClr>
                </a:solidFill>
                <a:latin typeface="+mn-ea"/>
                <a:cs typeface="+mn-ea"/>
              </a:rPr>
              <a:t>年，这些头部企业的合计份额达到</a:t>
            </a:r>
            <a:r>
              <a:rPr lang="en-US" altLang="zh-CN" sz="1000" kern="0">
                <a:ln>
                  <a:noFill/>
                  <a:prstDash val="sysDot"/>
                </a:ln>
                <a:solidFill>
                  <a:schemeClr val="tx1">
                    <a:lumMod val="85000"/>
                    <a:lumOff val="15000"/>
                  </a:schemeClr>
                </a:solidFill>
                <a:latin typeface="+mn-ea"/>
                <a:cs typeface="+mn-ea"/>
              </a:rPr>
              <a:t> 61.3%</a:t>
            </a:r>
            <a:r>
              <a:rPr lang="zh-CN" altLang="en-US" sz="1000" kern="0">
                <a:ln>
                  <a:noFill/>
                  <a:prstDash val="sysDot"/>
                </a:ln>
                <a:solidFill>
                  <a:schemeClr val="tx1">
                    <a:lumMod val="85000"/>
                    <a:lumOff val="15000"/>
                  </a:schemeClr>
                </a:solidFill>
                <a:latin typeface="+mn-ea"/>
                <a:cs typeface="+mn-ea"/>
              </a:rPr>
              <a:t>，较</a:t>
            </a:r>
            <a:r>
              <a:rPr lang="en-US" altLang="zh-CN" sz="1000" kern="0">
                <a:ln>
                  <a:noFill/>
                  <a:prstDash val="sysDot"/>
                </a:ln>
                <a:solidFill>
                  <a:schemeClr val="tx1">
                    <a:lumMod val="85000"/>
                    <a:lumOff val="15000"/>
                  </a:schemeClr>
                </a:solidFill>
                <a:latin typeface="+mn-ea"/>
                <a:cs typeface="+mn-ea"/>
              </a:rPr>
              <a:t> 2023 </a:t>
            </a:r>
            <a:r>
              <a:rPr lang="zh-CN" altLang="en-US" sz="1000" kern="0">
                <a:ln>
                  <a:noFill/>
                  <a:prstDash val="sysDot"/>
                </a:ln>
                <a:solidFill>
                  <a:schemeClr val="tx1">
                    <a:lumMod val="85000"/>
                    <a:lumOff val="15000"/>
                  </a:schemeClr>
                </a:solidFill>
                <a:latin typeface="+mn-ea"/>
                <a:cs typeface="+mn-ea"/>
              </a:rPr>
              <a:t>年上升</a:t>
            </a:r>
            <a:r>
              <a:rPr lang="en-US" altLang="zh-CN" sz="1000" kern="0">
                <a:ln>
                  <a:noFill/>
                  <a:prstDash val="sysDot"/>
                </a:ln>
                <a:solidFill>
                  <a:schemeClr val="tx1">
                    <a:lumMod val="85000"/>
                    <a:lumOff val="15000"/>
                  </a:schemeClr>
                </a:solidFill>
                <a:latin typeface="+mn-ea"/>
                <a:cs typeface="+mn-ea"/>
              </a:rPr>
              <a:t> 4.2 </a:t>
            </a:r>
            <a:r>
              <a:rPr lang="zh-CN" altLang="en-US" sz="1000" kern="0">
                <a:ln>
                  <a:noFill/>
                  <a:prstDash val="sysDot"/>
                </a:ln>
                <a:solidFill>
                  <a:schemeClr val="tx1">
                    <a:lumMod val="85000"/>
                    <a:lumOff val="15000"/>
                  </a:schemeClr>
                </a:solidFill>
                <a:latin typeface="+mn-ea"/>
                <a:cs typeface="+mn-ea"/>
              </a:rPr>
              <a:t>个百分点。部分新兴企业通过差异化产品策略和细分领域深耕，也在逐步扩大市场份额。</a:t>
            </a:r>
            <a:endParaRPr lang="zh-CN" altLang="en-US" sz="1000" kern="0">
              <a:ln>
                <a:noFill/>
                <a:prstDash val="sysDot"/>
              </a:ln>
              <a:solidFill>
                <a:schemeClr val="tx1">
                  <a:lumMod val="85000"/>
                  <a:lumOff val="15000"/>
                </a:schemeClr>
              </a:solidFill>
              <a:latin typeface="+mn-ea"/>
              <a:cs typeface="+mn-ea"/>
            </a:endParaRPr>
          </a:p>
        </p:txBody>
      </p:sp>
      <p:sp>
        <p:nvSpPr>
          <p:cNvPr id="16" name="矩形 15"/>
          <p:cNvSpPr/>
          <p:nvPr>
            <p:custDataLst>
              <p:tags r:id="rId11"/>
            </p:custDataLst>
          </p:nvPr>
        </p:nvSpPr>
        <p:spPr>
          <a:xfrm>
            <a:off x="5138420" y="2026920"/>
            <a:ext cx="1901190" cy="414020"/>
          </a:xfrm>
          <a:prstGeom prst="rect">
            <a:avLst/>
          </a:prstGeom>
          <a:noFill/>
        </p:spPr>
        <p:txBody>
          <a:bodyPr wrap="square" lIns="0" tIns="0" rIns="0" bIns="0" rtlCol="0" anchor="ctr">
            <a:noAutofit/>
          </a:bodyPr>
          <a:lstStyle/>
          <a:p>
            <a:pPr algn="ctr">
              <a:spcBef>
                <a:spcPct val="0"/>
              </a:spcBef>
              <a:spcAft>
                <a:spcPct val="0"/>
              </a:spcAft>
            </a:pPr>
            <a:r>
              <a:rPr lang="zh-CN" altLang="en-US" sz="1400" b="1" kern="0">
                <a:solidFill>
                  <a:schemeClr val="accent1"/>
                </a:solidFill>
                <a:latin typeface="+mn-ea"/>
                <a:cs typeface="+mn-ea"/>
              </a:rPr>
              <a:t>市场竞争格局相对集中</a:t>
            </a:r>
            <a:endParaRPr lang="zh-CN" altLang="en-US" sz="1400" b="1" kern="0">
              <a:solidFill>
                <a:schemeClr val="accent1"/>
              </a:solidFill>
              <a:latin typeface="+mn-ea"/>
              <a:cs typeface="+mn-ea"/>
            </a:endParaRPr>
          </a:p>
        </p:txBody>
      </p:sp>
      <p:sp>
        <p:nvSpPr>
          <p:cNvPr id="8" name="矩形 7"/>
          <p:cNvSpPr/>
          <p:nvPr>
            <p:custDataLst>
              <p:tags r:id="rId12"/>
            </p:custDataLst>
          </p:nvPr>
        </p:nvSpPr>
        <p:spPr>
          <a:xfrm>
            <a:off x="7486015" y="2529840"/>
            <a:ext cx="1656080" cy="1426210"/>
          </a:xfrm>
          <a:prstGeom prst="rect">
            <a:avLst/>
          </a:prstGeom>
          <a:ln>
            <a:noFill/>
            <a:prstDash val="sysDash"/>
          </a:ln>
        </p:spPr>
        <p:txBody>
          <a:bodyPr vert="horz" wrap="square" lIns="0" tIns="0" rIns="0" bIns="0" rtlCol="0" anchor="t">
            <a:noAutofit/>
          </a:bodyPr>
          <a:lstStyle/>
          <a:p>
            <a:pPr algn="just">
              <a:lnSpc>
                <a:spcPct val="150000"/>
              </a:lnSpc>
              <a:spcBef>
                <a:spcPct val="0"/>
              </a:spcBef>
              <a:spcAft>
                <a:spcPct val="0"/>
              </a:spcAft>
            </a:pPr>
            <a:r>
              <a:rPr lang="zh-CN" altLang="en-US" sz="1000" kern="0">
                <a:ln>
                  <a:noFill/>
                  <a:prstDash val="sysDot"/>
                </a:ln>
                <a:solidFill>
                  <a:srgbClr val="FFFFFF"/>
                </a:solidFill>
                <a:latin typeface="+mn-ea"/>
                <a:cs typeface="+mn-ea"/>
              </a:rPr>
              <a:t>政府及公共安全部门仍占据最大份额，占比约为</a:t>
            </a:r>
            <a:r>
              <a:rPr lang="en-US" altLang="zh-CN" sz="1000" kern="0">
                <a:ln>
                  <a:noFill/>
                  <a:prstDash val="sysDot"/>
                </a:ln>
                <a:solidFill>
                  <a:srgbClr val="FFFFFF"/>
                </a:solidFill>
                <a:latin typeface="+mn-ea"/>
                <a:cs typeface="+mn-ea"/>
              </a:rPr>
              <a:t> 54%</a:t>
            </a:r>
            <a:r>
              <a:rPr lang="zh-CN" altLang="en-US" sz="1000" kern="0">
                <a:ln>
                  <a:noFill/>
                  <a:prstDash val="sysDot"/>
                </a:ln>
                <a:solidFill>
                  <a:srgbClr val="FFFFFF"/>
                </a:solidFill>
                <a:latin typeface="+mn-ea"/>
                <a:cs typeface="+mn-ea"/>
              </a:rPr>
              <a:t>，但来自能源、金融、医疗及智能制造等行业的企业级需求增速明显，预计</a:t>
            </a:r>
            <a:r>
              <a:rPr lang="en-US" altLang="zh-CN" sz="1000" kern="0">
                <a:ln>
                  <a:noFill/>
                  <a:prstDash val="sysDot"/>
                </a:ln>
                <a:solidFill>
                  <a:srgbClr val="FFFFFF"/>
                </a:solidFill>
                <a:latin typeface="+mn-ea"/>
                <a:cs typeface="+mn-ea"/>
              </a:rPr>
              <a:t> 2025 </a:t>
            </a:r>
            <a:r>
              <a:rPr lang="zh-CN" altLang="en-US" sz="1000" kern="0">
                <a:ln>
                  <a:noFill/>
                  <a:prstDash val="sysDot"/>
                </a:ln>
                <a:solidFill>
                  <a:srgbClr val="FFFFFF"/>
                </a:solidFill>
                <a:latin typeface="+mn-ea"/>
                <a:cs typeface="+mn-ea"/>
              </a:rPr>
              <a:t>年企业市场占比将提升至</a:t>
            </a:r>
            <a:r>
              <a:rPr lang="en-US" altLang="zh-CN" sz="1000" kern="0">
                <a:ln>
                  <a:noFill/>
                  <a:prstDash val="sysDot"/>
                </a:ln>
                <a:solidFill>
                  <a:srgbClr val="FFFFFF"/>
                </a:solidFill>
                <a:latin typeface="+mn-ea"/>
                <a:cs typeface="+mn-ea"/>
              </a:rPr>
              <a:t> 38%</a:t>
            </a:r>
            <a:r>
              <a:rPr lang="zh-CN" altLang="en-US" sz="1000" kern="0">
                <a:ln>
                  <a:noFill/>
                  <a:prstDash val="sysDot"/>
                </a:ln>
                <a:solidFill>
                  <a:srgbClr val="FFFFFF"/>
                </a:solidFill>
                <a:latin typeface="+mn-ea"/>
                <a:cs typeface="+mn-ea"/>
              </a:rPr>
              <a:t>。在平安城市、智慧交通、智慧社区、工业园区和大型商业综合体等领域的应用不断深化。</a:t>
            </a:r>
            <a:endParaRPr lang="zh-CN" altLang="en-US" sz="1000" kern="0">
              <a:ln>
                <a:noFill/>
                <a:prstDash val="sysDot"/>
              </a:ln>
              <a:solidFill>
                <a:srgbClr val="FFFFFF"/>
              </a:solidFill>
              <a:latin typeface="+mn-ea"/>
              <a:cs typeface="+mn-ea"/>
            </a:endParaRPr>
          </a:p>
        </p:txBody>
      </p:sp>
      <p:sp>
        <p:nvSpPr>
          <p:cNvPr id="9" name="矩形 8"/>
          <p:cNvSpPr/>
          <p:nvPr>
            <p:custDataLst>
              <p:tags r:id="rId13"/>
            </p:custDataLst>
          </p:nvPr>
        </p:nvSpPr>
        <p:spPr>
          <a:xfrm>
            <a:off x="7467600" y="2026920"/>
            <a:ext cx="1656080" cy="414020"/>
          </a:xfrm>
          <a:prstGeom prst="rect">
            <a:avLst/>
          </a:prstGeom>
          <a:noFill/>
        </p:spPr>
        <p:txBody>
          <a:bodyPr wrap="square" lIns="0" tIns="0" rIns="0" bIns="0" rtlCol="0" anchor="ctr">
            <a:noAutofit/>
          </a:bodyPr>
          <a:lstStyle/>
          <a:p>
            <a:pPr algn="ctr">
              <a:spcBef>
                <a:spcPct val="0"/>
              </a:spcBef>
              <a:spcAft>
                <a:spcPct val="0"/>
              </a:spcAft>
            </a:pPr>
            <a:r>
              <a:rPr lang="zh-CN" altLang="en-US" sz="1400" b="1" kern="0">
                <a:solidFill>
                  <a:srgbClr val="FFFFFF"/>
                </a:solidFill>
                <a:latin typeface="+mn-ea"/>
                <a:cs typeface="+mn-ea"/>
              </a:rPr>
              <a:t>应用领域不断拓展</a:t>
            </a:r>
            <a:endParaRPr lang="zh-CN" altLang="en-US" sz="1400" b="1" kern="0">
              <a:solidFill>
                <a:srgbClr val="FFFFFF"/>
              </a:solidFill>
              <a:latin typeface="+mn-ea"/>
              <a:cs typeface="+mn-ea"/>
            </a:endParaRPr>
          </a:p>
        </p:txBody>
      </p:sp>
      <p:sp>
        <p:nvSpPr>
          <p:cNvPr id="21" name="矩形 20"/>
          <p:cNvSpPr/>
          <p:nvPr>
            <p:custDataLst>
              <p:tags r:id="rId14"/>
            </p:custDataLst>
          </p:nvPr>
        </p:nvSpPr>
        <p:spPr>
          <a:xfrm>
            <a:off x="9692005" y="2529840"/>
            <a:ext cx="1656080" cy="1426210"/>
          </a:xfrm>
          <a:prstGeom prst="rect">
            <a:avLst/>
          </a:prstGeom>
          <a:ln>
            <a:noFill/>
            <a:prstDash val="sysDash"/>
          </a:ln>
        </p:spPr>
        <p:txBody>
          <a:bodyPr vert="horz" wrap="square" lIns="0" tIns="0" rIns="0" bIns="0" rtlCol="0" anchor="t">
            <a:noAutofit/>
          </a:bodyPr>
          <a:lstStyle/>
          <a:p>
            <a:pPr algn="just">
              <a:lnSpc>
                <a:spcPct val="150000"/>
              </a:lnSpc>
              <a:spcBef>
                <a:spcPct val="0"/>
              </a:spcBef>
              <a:spcAft>
                <a:spcPct val="0"/>
              </a:spcAft>
            </a:pPr>
            <a:r>
              <a:rPr lang="zh-CN" altLang="en-US" sz="1000" kern="0">
                <a:ln>
                  <a:noFill/>
                  <a:prstDash val="sysDot"/>
                </a:ln>
                <a:solidFill>
                  <a:schemeClr val="tx1">
                    <a:lumMod val="85000"/>
                    <a:lumOff val="15000"/>
                  </a:schemeClr>
                </a:solidFill>
                <a:latin typeface="+mn-ea"/>
                <a:cs typeface="+mn-ea"/>
              </a:rPr>
              <a:t>华东、华南及京津冀地区仍是市场核心区域，合计贡献超</a:t>
            </a:r>
            <a:r>
              <a:rPr lang="en-US" altLang="zh-CN" sz="1000" kern="0">
                <a:ln>
                  <a:noFill/>
                  <a:prstDash val="sysDot"/>
                </a:ln>
                <a:solidFill>
                  <a:schemeClr val="tx1">
                    <a:lumMod val="85000"/>
                    <a:lumOff val="15000"/>
                  </a:schemeClr>
                </a:solidFill>
                <a:latin typeface="+mn-ea"/>
                <a:cs typeface="+mn-ea"/>
              </a:rPr>
              <a:t> 60% </a:t>
            </a:r>
            <a:r>
              <a:rPr lang="zh-CN" altLang="en-US" sz="1000" kern="0">
                <a:ln>
                  <a:noFill/>
                  <a:prstDash val="sysDot"/>
                </a:ln>
                <a:solidFill>
                  <a:schemeClr val="tx1">
                    <a:lumMod val="85000"/>
                    <a:lumOff val="15000"/>
                  </a:schemeClr>
                </a:solidFill>
                <a:latin typeface="+mn-ea"/>
                <a:cs typeface="+mn-ea"/>
              </a:rPr>
              <a:t>的市场份额，但中西部地区在新型城镇化与新基建投资推动下，市场增速领先全国，年增长率达</a:t>
            </a:r>
            <a:r>
              <a:rPr lang="en-US" altLang="zh-CN" sz="1000" kern="0">
                <a:ln>
                  <a:noFill/>
                  <a:prstDash val="sysDot"/>
                </a:ln>
                <a:solidFill>
                  <a:schemeClr val="tx1">
                    <a:lumMod val="85000"/>
                    <a:lumOff val="15000"/>
                  </a:schemeClr>
                </a:solidFill>
                <a:latin typeface="+mn-ea"/>
                <a:cs typeface="+mn-ea"/>
              </a:rPr>
              <a:t> 21.5%</a:t>
            </a:r>
            <a:r>
              <a:rPr lang="zh-CN" altLang="en-US" sz="1000" kern="0">
                <a:ln>
                  <a:noFill/>
                  <a:prstDash val="sysDot"/>
                </a:ln>
                <a:solidFill>
                  <a:schemeClr val="tx1">
                    <a:lumMod val="85000"/>
                    <a:lumOff val="15000"/>
                  </a:schemeClr>
                </a:solidFill>
                <a:latin typeface="+mn-ea"/>
                <a:cs typeface="+mn-ea"/>
              </a:rPr>
              <a:t>，展现出强劲潜力。</a:t>
            </a:r>
            <a:endParaRPr lang="zh-CN" altLang="en-US" sz="1000" kern="0">
              <a:ln>
                <a:noFill/>
                <a:prstDash val="sysDot"/>
              </a:ln>
              <a:solidFill>
                <a:schemeClr val="tx1">
                  <a:lumMod val="85000"/>
                  <a:lumOff val="15000"/>
                </a:schemeClr>
              </a:solidFill>
              <a:latin typeface="+mn-ea"/>
              <a:cs typeface="+mn-ea"/>
            </a:endParaRPr>
          </a:p>
        </p:txBody>
      </p:sp>
      <p:sp>
        <p:nvSpPr>
          <p:cNvPr id="22" name="矩形 21"/>
          <p:cNvSpPr/>
          <p:nvPr>
            <p:custDataLst>
              <p:tags r:id="rId15"/>
            </p:custDataLst>
          </p:nvPr>
        </p:nvSpPr>
        <p:spPr>
          <a:xfrm>
            <a:off x="9673590" y="2026920"/>
            <a:ext cx="1656080" cy="414020"/>
          </a:xfrm>
          <a:prstGeom prst="rect">
            <a:avLst/>
          </a:prstGeom>
          <a:noFill/>
        </p:spPr>
        <p:txBody>
          <a:bodyPr wrap="square" lIns="0" tIns="0" rIns="0" bIns="0" rtlCol="0" anchor="ctr">
            <a:noAutofit/>
          </a:bodyPr>
          <a:lstStyle/>
          <a:p>
            <a:pPr algn="ctr">
              <a:spcBef>
                <a:spcPct val="0"/>
              </a:spcBef>
              <a:spcAft>
                <a:spcPct val="0"/>
              </a:spcAft>
            </a:pPr>
            <a:r>
              <a:rPr lang="zh-CN" altLang="en-US" sz="1400" b="1" kern="0">
                <a:solidFill>
                  <a:schemeClr val="accent1"/>
                </a:solidFill>
                <a:latin typeface="+mn-ea"/>
                <a:cs typeface="+mn-ea"/>
              </a:rPr>
              <a:t>区域发展存在差异</a:t>
            </a:r>
            <a:endParaRPr lang="zh-CN" altLang="en-US" sz="1400" b="1" kern="0">
              <a:solidFill>
                <a:schemeClr val="accent1"/>
              </a:solidFill>
              <a:latin typeface="+mn-ea"/>
              <a:cs typeface="+mn-ea"/>
            </a:endParaRPr>
          </a:p>
        </p:txBody>
      </p:sp>
      <p:grpSp>
        <p:nvGrpSpPr>
          <p:cNvPr id="29" name="组合 28"/>
          <p:cNvGrpSpPr/>
          <p:nvPr/>
        </p:nvGrpSpPr>
        <p:grpSpPr>
          <a:xfrm>
            <a:off x="695960" y="6106795"/>
            <a:ext cx="10800080" cy="119380"/>
            <a:chOff x="1096" y="9617"/>
            <a:chExt cx="17008" cy="188"/>
          </a:xfrm>
        </p:grpSpPr>
        <p:cxnSp>
          <p:nvCxnSpPr>
            <p:cNvPr id="3" name="直接箭头连接符 2"/>
            <p:cNvCxnSpPr/>
            <p:nvPr>
              <p:custDataLst>
                <p:tags r:id="rId16"/>
              </p:custDataLst>
            </p:nvPr>
          </p:nvCxnSpPr>
          <p:spPr>
            <a:xfrm>
              <a:off x="1096" y="9711"/>
              <a:ext cx="17008" cy="0"/>
            </a:xfrm>
            <a:prstGeom prst="straightConnector1">
              <a:avLst/>
            </a:prstGeom>
            <a:ln w="28575">
              <a:solidFill>
                <a:srgbClr val="DDDDDD">
                  <a:alpha val="40000"/>
                </a:srgb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custDataLst>
                <p:tags r:id="rId17"/>
              </p:custDataLst>
            </p:nvPr>
          </p:nvSpPr>
          <p:spPr>
            <a:xfrm>
              <a:off x="2575" y="9617"/>
              <a:ext cx="189" cy="189"/>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custDataLst>
                <p:tags r:id="rId18"/>
              </p:custDataLst>
            </p:nvPr>
          </p:nvSpPr>
          <p:spPr>
            <a:xfrm>
              <a:off x="6051" y="9617"/>
              <a:ext cx="189" cy="189"/>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19"/>
              </p:custDataLst>
            </p:nvPr>
          </p:nvSpPr>
          <p:spPr>
            <a:xfrm>
              <a:off x="9520" y="9617"/>
              <a:ext cx="189" cy="189"/>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custDataLst>
                <p:tags r:id="rId20"/>
              </p:custDataLst>
            </p:nvPr>
          </p:nvSpPr>
          <p:spPr>
            <a:xfrm>
              <a:off x="16450" y="9617"/>
              <a:ext cx="189" cy="189"/>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custDataLst>
                <p:tags r:id="rId21"/>
              </p:custDataLst>
            </p:nvPr>
          </p:nvSpPr>
          <p:spPr>
            <a:xfrm>
              <a:off x="12984" y="9617"/>
              <a:ext cx="189" cy="1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3" descr="343435383038363b343532323337393bc9cfcad0cdcbb3f6"/>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1449070" y="1370965"/>
            <a:ext cx="494665" cy="494665"/>
          </a:xfrm>
          <a:prstGeom prst="rect">
            <a:avLst/>
          </a:prstGeom>
        </p:spPr>
      </p:pic>
      <p:pic>
        <p:nvPicPr>
          <p:cNvPr id="25" name="图片 13" descr="343435383038363b343532323339363bd5bdc2d4c4bfb1ea"/>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10260965" y="1320165"/>
            <a:ext cx="499745" cy="499745"/>
          </a:xfrm>
          <a:prstGeom prst="rect">
            <a:avLst/>
          </a:prstGeom>
        </p:spPr>
      </p:pic>
      <p:pic>
        <p:nvPicPr>
          <p:cNvPr id="26" name="图片 6" descr="343435383038363b343532323338363bb9d8bcfcb5e3"/>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8054975" y="1320165"/>
            <a:ext cx="499745" cy="499745"/>
          </a:xfrm>
          <a:prstGeom prst="rect">
            <a:avLst/>
          </a:prstGeom>
        </p:spPr>
      </p:pic>
      <p:pic>
        <p:nvPicPr>
          <p:cNvPr id="27" name="图片 15" descr="343435383038363b343532323430353bcdf8c2e7d3aacffa"/>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3652520" y="1320165"/>
            <a:ext cx="499745" cy="499745"/>
          </a:xfrm>
          <a:prstGeom prst="rect">
            <a:avLst/>
          </a:prstGeom>
        </p:spPr>
      </p:pic>
      <p:pic>
        <p:nvPicPr>
          <p:cNvPr id="28" name="图片 17" descr="343435383038363b343532323430323bcdc6b9e3b7bdb0b8"/>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5855335" y="1320165"/>
            <a:ext cx="499745" cy="499745"/>
          </a:xfrm>
          <a:prstGeom prst="rect">
            <a:avLst/>
          </a:prstGeom>
        </p:spPr>
      </p:pic>
    </p:spTree>
    <p:custDataLst>
      <p:tags r:id="rId3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 name="矩形 74"/>
          <p:cNvSpPr/>
          <p:nvPr/>
        </p:nvSpPr>
        <p:spPr>
          <a:xfrm>
            <a:off x="1329690" y="2506345"/>
            <a:ext cx="1834515" cy="2284095"/>
          </a:xfrm>
          <a:prstGeom prst="rect">
            <a:avLst/>
          </a:prstGeom>
          <a:noFill/>
          <a:ln w="28575" cmpd="sng">
            <a:solidFill>
              <a:schemeClr val="accent1">
                <a:shade val="50000"/>
              </a:schemeClr>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54025" y="447611"/>
            <a:ext cx="1808480" cy="583565"/>
          </a:xfrm>
          <a:prstGeom prst="rect">
            <a:avLst/>
          </a:prstGeom>
          <a:noFill/>
        </p:spPr>
        <p:txBody>
          <a:bodyPr wrap="none" rtlCol="0">
            <a:spAutoFit/>
          </a:bodyPr>
          <a:lstStyle/>
          <a:p>
            <a:r>
              <a:rPr lang="zh-CN" altLang="en-US" sz="3200" b="1" dirty="0">
                <a:solidFill>
                  <a:srgbClr val="323232"/>
                </a:solidFill>
                <a:latin typeface="+mn-ea"/>
              </a:rPr>
              <a:t>系统架构</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6" name="组合 5"/>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69" name="圆角矩形 68"/>
          <p:cNvSpPr/>
          <p:nvPr/>
        </p:nvSpPr>
        <p:spPr>
          <a:xfrm>
            <a:off x="3859530" y="3465830"/>
            <a:ext cx="1436370" cy="575310"/>
          </a:xfrm>
          <a:prstGeom prst="roundRect">
            <a:avLst/>
          </a:prstGeom>
          <a:solidFill>
            <a:schemeClr val="bg1"/>
          </a:solidFill>
          <a:ln>
            <a:solidFill>
              <a:schemeClr val="accent1"/>
            </a:solidFill>
            <a:prstDash val="solid"/>
          </a:ln>
          <a:effectLst>
            <a:outerShdw blurRad="203200" dist="101600" dir="8100000" algn="tr" rotWithShape="0">
              <a:schemeClr val="accent1">
                <a:lumMod val="7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400">
                <a:solidFill>
                  <a:schemeClr val="tx1"/>
                </a:solidFill>
                <a:latin typeface="微软雅黑" panose="020B0503020204020204" charset="-122"/>
                <a:ea typeface="微软雅黑" panose="020B0503020204020204" charset="-122"/>
              </a:rPr>
              <a:t>视频监控接入网关</a:t>
            </a:r>
            <a:endParaRPr lang="zh-CN" sz="1400">
              <a:solidFill>
                <a:schemeClr val="tx1"/>
              </a:solidFill>
              <a:latin typeface="微软雅黑" panose="020B0503020204020204" charset="-122"/>
              <a:ea typeface="微软雅黑" panose="020B0503020204020204" charset="-122"/>
            </a:endParaRPr>
          </a:p>
        </p:txBody>
      </p:sp>
      <p:sp>
        <p:nvSpPr>
          <p:cNvPr id="71" name="文本框 70"/>
          <p:cNvSpPr txBox="1"/>
          <p:nvPr/>
        </p:nvSpPr>
        <p:spPr>
          <a:xfrm>
            <a:off x="920750" y="1355090"/>
            <a:ext cx="8775700" cy="506730"/>
          </a:xfrm>
          <a:prstGeom prst="rect">
            <a:avLst/>
          </a:prstGeom>
        </p:spPr>
        <p:txBody>
          <a:bodyPr wrap="square">
            <a:spAutoFit/>
          </a:bodyPr>
          <a:p>
            <a:pPr indent="0" fontAlgn="auto">
              <a:lnSpc>
                <a:spcPct val="150000"/>
              </a:lnSpc>
              <a:spcBef>
                <a:spcPct val="0"/>
              </a:spcBef>
              <a:spcAft>
                <a:spcPct val="0"/>
              </a:spcAft>
              <a:buFont typeface="Wingdings" panose="05000000000000000000" charset="0"/>
              <a:buNone/>
            </a:pPr>
            <a:r>
              <a:rPr lang="zh-CN" b="1" i="0">
                <a:solidFill>
                  <a:srgbClr val="1F2329"/>
                </a:solidFill>
                <a:latin typeface="微软雅黑" panose="020B0503020204020204" charset="-122"/>
                <a:ea typeface="微软雅黑" panose="020B0503020204020204" charset="-122"/>
                <a:cs typeface="微软雅黑" panose="020B0503020204020204" charset="-122"/>
              </a:rPr>
              <a:t>依托</a:t>
            </a:r>
            <a:r>
              <a:rPr lang="zh-CN" altLang="en-US" b="1" i="0">
                <a:solidFill>
                  <a:srgbClr val="1F2329"/>
                </a:solidFill>
                <a:latin typeface="微软雅黑" panose="020B0503020204020204" charset="-122"/>
                <a:ea typeface="微软雅黑" panose="020B0503020204020204" charset="-122"/>
                <a:cs typeface="微软雅黑" panose="020B0503020204020204" charset="-122"/>
              </a:rPr>
              <a:t>视频流媒体平台，进行多元化组织、区域管理，可配合大屏显示</a:t>
            </a:r>
            <a:endParaRPr lang="zh-CN" altLang="en-US" b="1" i="0">
              <a:solidFill>
                <a:srgbClr val="1F2329"/>
              </a:solidFill>
              <a:latin typeface="微软雅黑" panose="020B0503020204020204" charset="-122"/>
              <a:ea typeface="微软雅黑" panose="020B0503020204020204" charset="-122"/>
              <a:cs typeface="微软雅黑" panose="020B0503020204020204" charset="-122"/>
            </a:endParaRPr>
          </a:p>
        </p:txBody>
      </p:sp>
      <p:sp>
        <p:nvSpPr>
          <p:cNvPr id="73" name="圆角矩形 72"/>
          <p:cNvSpPr/>
          <p:nvPr/>
        </p:nvSpPr>
        <p:spPr>
          <a:xfrm>
            <a:off x="1593215" y="3498850"/>
            <a:ext cx="1306830" cy="364490"/>
          </a:xfrm>
          <a:prstGeom prst="roundRect">
            <a:avLst/>
          </a:prstGeom>
          <a:solidFill>
            <a:schemeClr val="bg1"/>
          </a:solidFill>
          <a:ln>
            <a:solidFill>
              <a:schemeClr val="accent1"/>
            </a:solidFill>
            <a:prstDash val="solid"/>
          </a:ln>
          <a:effectLst>
            <a:outerShdw blurRad="203200" dist="101600" dir="8100000" algn="tr" rotWithShape="0">
              <a:schemeClr val="accent1">
                <a:lumMod val="7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400">
                <a:solidFill>
                  <a:schemeClr val="tx1"/>
                </a:solidFill>
                <a:latin typeface="微软雅黑" panose="020B0503020204020204" charset="-122"/>
                <a:ea typeface="微软雅黑" panose="020B0503020204020204" charset="-122"/>
              </a:rPr>
              <a:t>摄像头</a:t>
            </a:r>
            <a:endParaRPr lang="zh-CN" sz="1400">
              <a:solidFill>
                <a:schemeClr val="tx1"/>
              </a:solidFill>
              <a:latin typeface="微软雅黑" panose="020B0503020204020204" charset="-122"/>
              <a:ea typeface="微软雅黑" panose="020B0503020204020204" charset="-122"/>
            </a:endParaRPr>
          </a:p>
        </p:txBody>
      </p:sp>
      <p:sp>
        <p:nvSpPr>
          <p:cNvPr id="74" name="圆角矩形 73"/>
          <p:cNvSpPr/>
          <p:nvPr/>
        </p:nvSpPr>
        <p:spPr>
          <a:xfrm>
            <a:off x="1593215" y="4117975"/>
            <a:ext cx="1306830" cy="364490"/>
          </a:xfrm>
          <a:prstGeom prst="roundRect">
            <a:avLst/>
          </a:prstGeom>
          <a:solidFill>
            <a:schemeClr val="bg1"/>
          </a:solidFill>
          <a:ln>
            <a:solidFill>
              <a:schemeClr val="accent1"/>
            </a:solidFill>
            <a:prstDash val="solid"/>
          </a:ln>
          <a:effectLst>
            <a:outerShdw blurRad="203200" dist="101600" dir="8100000" algn="tr" rotWithShape="0">
              <a:schemeClr val="accent1">
                <a:lumMod val="7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tx1"/>
                </a:solidFill>
                <a:latin typeface="微软雅黑" panose="020B0503020204020204" charset="-122"/>
                <a:ea typeface="微软雅黑" panose="020B0503020204020204" charset="-122"/>
              </a:rPr>
              <a:t>NVR</a:t>
            </a:r>
            <a:endParaRPr lang="en-US" altLang="zh-CN" sz="1400">
              <a:solidFill>
                <a:schemeClr val="tx1"/>
              </a:solidFill>
              <a:latin typeface="微软雅黑" panose="020B0503020204020204" charset="-122"/>
              <a:ea typeface="微软雅黑" panose="020B0503020204020204" charset="-122"/>
            </a:endParaRPr>
          </a:p>
        </p:txBody>
      </p:sp>
      <p:sp>
        <p:nvSpPr>
          <p:cNvPr id="76" name="文本框 75"/>
          <p:cNvSpPr txBox="1"/>
          <p:nvPr/>
        </p:nvSpPr>
        <p:spPr>
          <a:xfrm>
            <a:off x="1532890" y="2649220"/>
            <a:ext cx="1479550" cy="337185"/>
          </a:xfrm>
          <a:prstGeom prst="rect">
            <a:avLst/>
          </a:prstGeom>
          <a:noFill/>
        </p:spPr>
        <p:txBody>
          <a:bodyPr wrap="square" rtlCol="0">
            <a:spAutoFit/>
          </a:bodyPr>
          <a:p>
            <a:pPr algn="ctr"/>
            <a:r>
              <a:rPr lang="zh-CN" altLang="en-US" sz="1600"/>
              <a:t>监控设备</a:t>
            </a:r>
            <a:endParaRPr lang="zh-CN" altLang="en-US" sz="1600"/>
          </a:p>
        </p:txBody>
      </p:sp>
      <p:sp>
        <p:nvSpPr>
          <p:cNvPr id="78" name="圆角矩形 77"/>
          <p:cNvSpPr/>
          <p:nvPr/>
        </p:nvSpPr>
        <p:spPr>
          <a:xfrm>
            <a:off x="5991225" y="3465830"/>
            <a:ext cx="1530985" cy="575310"/>
          </a:xfrm>
          <a:prstGeom prst="roundRect">
            <a:avLst/>
          </a:prstGeom>
          <a:solidFill>
            <a:schemeClr val="bg1"/>
          </a:solidFill>
          <a:ln>
            <a:solidFill>
              <a:schemeClr val="accent1"/>
            </a:solidFill>
            <a:prstDash val="solid"/>
          </a:ln>
          <a:effectLst>
            <a:outerShdw blurRad="203200" dist="101600" dir="8100000" algn="tr" rotWithShape="0">
              <a:schemeClr val="accent1">
                <a:lumMod val="7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400">
                <a:solidFill>
                  <a:schemeClr val="tx1"/>
                </a:solidFill>
                <a:latin typeface="微软雅黑" panose="020B0503020204020204" charset="-122"/>
                <a:ea typeface="微软雅黑" panose="020B0503020204020204" charset="-122"/>
              </a:rPr>
              <a:t>云端服务器</a:t>
            </a:r>
            <a:r>
              <a:rPr lang="en-US" altLang="zh-CN" sz="1400">
                <a:solidFill>
                  <a:schemeClr val="tx1"/>
                </a:solidFill>
                <a:latin typeface="微软雅黑" panose="020B0503020204020204" charset="-122"/>
                <a:ea typeface="微软雅黑" panose="020B0503020204020204" charset="-122"/>
              </a:rPr>
              <a:t>/</a:t>
            </a:r>
            <a:r>
              <a:rPr lang="zh-CN" altLang="en-US" sz="1400">
                <a:solidFill>
                  <a:schemeClr val="tx1"/>
                </a:solidFill>
                <a:latin typeface="微软雅黑" panose="020B0503020204020204" charset="-122"/>
                <a:ea typeface="微软雅黑" panose="020B0503020204020204" charset="-122"/>
              </a:rPr>
              <a:t>视频流平台</a:t>
            </a:r>
            <a:endParaRPr lang="zh-CN" altLang="en-US" sz="1400">
              <a:solidFill>
                <a:schemeClr val="tx1"/>
              </a:solidFill>
              <a:latin typeface="微软雅黑" panose="020B0503020204020204" charset="-122"/>
              <a:ea typeface="微软雅黑" panose="020B0503020204020204" charset="-122"/>
            </a:endParaRPr>
          </a:p>
        </p:txBody>
      </p:sp>
      <p:sp>
        <p:nvSpPr>
          <p:cNvPr id="79" name="圆角矩形 78"/>
          <p:cNvSpPr/>
          <p:nvPr/>
        </p:nvSpPr>
        <p:spPr>
          <a:xfrm>
            <a:off x="8532495" y="3465830"/>
            <a:ext cx="1530985" cy="575310"/>
          </a:xfrm>
          <a:prstGeom prst="roundRect">
            <a:avLst/>
          </a:prstGeom>
          <a:solidFill>
            <a:schemeClr val="bg1"/>
          </a:solidFill>
          <a:ln>
            <a:solidFill>
              <a:schemeClr val="accent1"/>
            </a:solidFill>
            <a:prstDash val="solid"/>
          </a:ln>
          <a:effectLst>
            <a:outerShdw blurRad="203200" dist="101600" dir="8100000" algn="tr" rotWithShape="0">
              <a:schemeClr val="accent1">
                <a:lumMod val="7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latin typeface="微软雅黑" panose="020B0503020204020204" charset="-122"/>
                <a:ea typeface="微软雅黑" panose="020B0503020204020204" charset="-122"/>
              </a:rPr>
              <a:t>视频监控接入管理展示平台</a:t>
            </a:r>
            <a:endParaRPr lang="zh-CN" altLang="en-US" sz="1400">
              <a:solidFill>
                <a:schemeClr val="tx1"/>
              </a:solidFill>
              <a:latin typeface="微软雅黑" panose="020B0503020204020204" charset="-122"/>
              <a:ea typeface="微软雅黑" panose="020B0503020204020204" charset="-122"/>
            </a:endParaRPr>
          </a:p>
        </p:txBody>
      </p:sp>
      <p:sp>
        <p:nvSpPr>
          <p:cNvPr id="81" name="右箭头 80"/>
          <p:cNvSpPr/>
          <p:nvPr/>
        </p:nvSpPr>
        <p:spPr>
          <a:xfrm>
            <a:off x="3237230" y="3624580"/>
            <a:ext cx="525145" cy="1562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2" name="右箭头 81"/>
          <p:cNvSpPr/>
          <p:nvPr/>
        </p:nvSpPr>
        <p:spPr>
          <a:xfrm>
            <a:off x="5393055" y="3624580"/>
            <a:ext cx="525145" cy="1562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3" name="右箭头 82"/>
          <p:cNvSpPr/>
          <p:nvPr/>
        </p:nvSpPr>
        <p:spPr>
          <a:xfrm>
            <a:off x="7764780" y="3624580"/>
            <a:ext cx="525145" cy="1562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4025" y="447611"/>
            <a:ext cx="1808480" cy="583565"/>
          </a:xfrm>
          <a:prstGeom prst="rect">
            <a:avLst/>
          </a:prstGeom>
          <a:noFill/>
        </p:spPr>
        <p:txBody>
          <a:bodyPr wrap="none" rtlCol="0">
            <a:spAutoFit/>
          </a:bodyPr>
          <a:lstStyle/>
          <a:p>
            <a:r>
              <a:rPr lang="zh-CN" altLang="en-US" sz="3200" b="1" dirty="0">
                <a:solidFill>
                  <a:srgbClr val="323232"/>
                </a:solidFill>
                <a:latin typeface="+mn-ea"/>
              </a:rPr>
              <a:t>核心功能</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6" name="组合 5"/>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3" name="组合 2"/>
          <p:cNvGrpSpPr/>
          <p:nvPr/>
        </p:nvGrpSpPr>
        <p:grpSpPr>
          <a:xfrm>
            <a:off x="958850" y="1622425"/>
            <a:ext cx="10274935" cy="4086860"/>
            <a:chOff x="1510" y="3074"/>
            <a:chExt cx="16181" cy="6436"/>
          </a:xfrm>
        </p:grpSpPr>
        <p:sp>
          <p:nvSpPr>
            <p:cNvPr id="37" name="任意多边形: 形状 36"/>
            <p:cNvSpPr/>
            <p:nvPr>
              <p:custDataLst>
                <p:tags r:id="rId1"/>
              </p:custDataLst>
            </p:nvPr>
          </p:nvSpPr>
          <p:spPr>
            <a:xfrm flipH="1" flipV="1">
              <a:off x="7727" y="6536"/>
              <a:ext cx="9318" cy="2974"/>
            </a:xfrm>
            <a:custGeom>
              <a:avLst/>
              <a:gdLst>
                <a:gd name="connsiteX0" fmla="*/ 0 w 5907575"/>
                <a:gd name="connsiteY0" fmla="*/ 1888309 h 1888308"/>
                <a:gd name="connsiteX1" fmla="*/ 2197363 w 5907575"/>
                <a:gd name="connsiteY1" fmla="*/ 1888309 h 1888308"/>
                <a:gd name="connsiteX2" fmla="*/ 3273069 w 5907575"/>
                <a:gd name="connsiteY2" fmla="*/ 0 h 1888308"/>
                <a:gd name="connsiteX3" fmla="*/ 5907576 w 5907575"/>
                <a:gd name="connsiteY3" fmla="*/ 0 h 1888308"/>
                <a:gd name="connsiteX0-1" fmla="*/ 0 w 4942376"/>
                <a:gd name="connsiteY0-2" fmla="*/ 1907359 h 1907359"/>
                <a:gd name="connsiteX1-3" fmla="*/ 1232163 w 4942376"/>
                <a:gd name="connsiteY1-4" fmla="*/ 1888309 h 1907359"/>
                <a:gd name="connsiteX2-5" fmla="*/ 2307869 w 4942376"/>
                <a:gd name="connsiteY2-6" fmla="*/ 0 h 1907359"/>
                <a:gd name="connsiteX3-7" fmla="*/ 4942376 w 4942376"/>
                <a:gd name="connsiteY3-8" fmla="*/ 0 h 1907359"/>
                <a:gd name="connsiteX0-9" fmla="*/ 0 w 4936026"/>
                <a:gd name="connsiteY0-10" fmla="*/ 1881959 h 1888309"/>
                <a:gd name="connsiteX1-11" fmla="*/ 1225813 w 4936026"/>
                <a:gd name="connsiteY1-12" fmla="*/ 1888309 h 1888309"/>
                <a:gd name="connsiteX2-13" fmla="*/ 2301519 w 4936026"/>
                <a:gd name="connsiteY2-14" fmla="*/ 0 h 1888309"/>
                <a:gd name="connsiteX3-15" fmla="*/ 4936026 w 4936026"/>
                <a:gd name="connsiteY3-16" fmla="*/ 0 h 1888309"/>
                <a:gd name="connsiteX0-17" fmla="*/ 0 w 4936026"/>
                <a:gd name="connsiteY0-18" fmla="*/ 1896246 h 1896246"/>
                <a:gd name="connsiteX1-19" fmla="*/ 1225813 w 4936026"/>
                <a:gd name="connsiteY1-20" fmla="*/ 1888309 h 1896246"/>
                <a:gd name="connsiteX2-21" fmla="*/ 2301519 w 4936026"/>
                <a:gd name="connsiteY2-22" fmla="*/ 0 h 1896246"/>
                <a:gd name="connsiteX3-23" fmla="*/ 4936026 w 4936026"/>
                <a:gd name="connsiteY3-24" fmla="*/ 0 h 1896246"/>
                <a:gd name="connsiteX0-25" fmla="*/ 0 w 4926501"/>
                <a:gd name="connsiteY0-26" fmla="*/ 1886721 h 1888309"/>
                <a:gd name="connsiteX1-27" fmla="*/ 1216288 w 4926501"/>
                <a:gd name="connsiteY1-28" fmla="*/ 1888309 h 1888309"/>
                <a:gd name="connsiteX2-29" fmla="*/ 2291994 w 4926501"/>
                <a:gd name="connsiteY2-30" fmla="*/ 0 h 1888309"/>
                <a:gd name="connsiteX3-31" fmla="*/ 4926501 w 4926501"/>
                <a:gd name="connsiteY3-32" fmla="*/ 0 h 1888309"/>
                <a:gd name="connsiteX0-33" fmla="*/ 0 w 5713901"/>
                <a:gd name="connsiteY0-34" fmla="*/ 1886721 h 1888309"/>
                <a:gd name="connsiteX1-35" fmla="*/ 2003688 w 5713901"/>
                <a:gd name="connsiteY1-36" fmla="*/ 1888309 h 1888309"/>
                <a:gd name="connsiteX2-37" fmla="*/ 3079394 w 5713901"/>
                <a:gd name="connsiteY2-38" fmla="*/ 0 h 1888309"/>
                <a:gd name="connsiteX3-39" fmla="*/ 5713901 w 5713901"/>
                <a:gd name="connsiteY3-40" fmla="*/ 0 h 1888309"/>
                <a:gd name="connsiteX0-41" fmla="*/ 0 w 5917101"/>
                <a:gd name="connsiteY0-42" fmla="*/ 1880371 h 1888309"/>
                <a:gd name="connsiteX1-43" fmla="*/ 2206888 w 5917101"/>
                <a:gd name="connsiteY1-44" fmla="*/ 1888309 h 1888309"/>
                <a:gd name="connsiteX2-45" fmla="*/ 3282594 w 5917101"/>
                <a:gd name="connsiteY2-46" fmla="*/ 0 h 1888309"/>
                <a:gd name="connsiteX3-47" fmla="*/ 5917101 w 5917101"/>
                <a:gd name="connsiteY3-48" fmla="*/ 0 h 1888309"/>
              </a:gdLst>
              <a:ahLst/>
              <a:cxnLst>
                <a:cxn ang="0">
                  <a:pos x="connsiteX0-1" y="connsiteY0-2"/>
                </a:cxn>
                <a:cxn ang="0">
                  <a:pos x="connsiteX1-3" y="connsiteY1-4"/>
                </a:cxn>
                <a:cxn ang="0">
                  <a:pos x="connsiteX2-5" y="connsiteY2-6"/>
                </a:cxn>
                <a:cxn ang="0">
                  <a:pos x="connsiteX3-7" y="connsiteY3-8"/>
                </a:cxn>
              </a:cxnLst>
              <a:rect l="l" t="t" r="r" b="b"/>
              <a:pathLst>
                <a:path w="5917101" h="1888309">
                  <a:moveTo>
                    <a:pt x="0" y="1880371"/>
                  </a:moveTo>
                  <a:lnTo>
                    <a:pt x="2206888" y="1888309"/>
                  </a:lnTo>
                  <a:lnTo>
                    <a:pt x="3282594" y="0"/>
                  </a:lnTo>
                  <a:lnTo>
                    <a:pt x="5917101" y="0"/>
                  </a:lnTo>
                </a:path>
              </a:pathLst>
            </a:custGeom>
            <a:ln w="25400">
              <a:gradFill flip="none" rotWithShape="1">
                <a:gsLst>
                  <a:gs pos="0">
                    <a:schemeClr val="accent1">
                      <a:alpha val="0"/>
                    </a:schemeClr>
                  </a:gs>
                  <a:gs pos="46800">
                    <a:schemeClr val="accent1"/>
                  </a:gs>
                  <a:gs pos="100000">
                    <a:schemeClr val="accent1">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ym typeface="+mn-ea"/>
              </a:endParaRPr>
            </a:p>
          </p:txBody>
        </p:sp>
        <p:sp>
          <p:nvSpPr>
            <p:cNvPr id="38" name="任意多边形: 形状 37"/>
            <p:cNvSpPr/>
            <p:nvPr>
              <p:custDataLst>
                <p:tags r:id="rId2"/>
              </p:custDataLst>
            </p:nvPr>
          </p:nvSpPr>
          <p:spPr>
            <a:xfrm flipH="1" flipV="1">
              <a:off x="4312" y="6428"/>
              <a:ext cx="12949" cy="2461"/>
            </a:xfrm>
            <a:custGeom>
              <a:avLst/>
              <a:gdLst>
                <a:gd name="connsiteX0" fmla="*/ 0 w 7638210"/>
                <a:gd name="connsiteY0" fmla="*/ 1425988 h 1425987"/>
                <a:gd name="connsiteX1" fmla="*/ 4674824 w 7638210"/>
                <a:gd name="connsiteY1" fmla="*/ 1425988 h 1425987"/>
                <a:gd name="connsiteX2" fmla="*/ 5507569 w 7638210"/>
                <a:gd name="connsiteY2" fmla="*/ 0 h 1425987"/>
                <a:gd name="connsiteX3" fmla="*/ 7638211 w 7638210"/>
                <a:gd name="connsiteY3" fmla="*/ 0 h 1425987"/>
                <a:gd name="connsiteX0-1" fmla="*/ 0 w 7841411"/>
                <a:gd name="connsiteY0-2" fmla="*/ 1432338 h 1432338"/>
                <a:gd name="connsiteX1-3" fmla="*/ 4878024 w 7841411"/>
                <a:gd name="connsiteY1-4" fmla="*/ 1425988 h 1432338"/>
                <a:gd name="connsiteX2-5" fmla="*/ 5710769 w 7841411"/>
                <a:gd name="connsiteY2-6" fmla="*/ 0 h 1432338"/>
                <a:gd name="connsiteX3-7" fmla="*/ 7841411 w 7841411"/>
                <a:gd name="connsiteY3-8" fmla="*/ 0 h 1432338"/>
                <a:gd name="connsiteX0-9" fmla="*/ 0 w 8222411"/>
                <a:gd name="connsiteY0-10" fmla="*/ 1432338 h 1432338"/>
                <a:gd name="connsiteX1-11" fmla="*/ 5259024 w 8222411"/>
                <a:gd name="connsiteY1-12" fmla="*/ 1425988 h 1432338"/>
                <a:gd name="connsiteX2-13" fmla="*/ 6091769 w 8222411"/>
                <a:gd name="connsiteY2-14" fmla="*/ 0 h 1432338"/>
                <a:gd name="connsiteX3-15" fmla="*/ 8222411 w 8222411"/>
                <a:gd name="connsiteY3-16" fmla="*/ 0 h 1432338"/>
              </a:gdLst>
              <a:ahLst/>
              <a:cxnLst>
                <a:cxn ang="0">
                  <a:pos x="connsiteX0-1" y="connsiteY0-2"/>
                </a:cxn>
                <a:cxn ang="0">
                  <a:pos x="connsiteX1-3" y="connsiteY1-4"/>
                </a:cxn>
                <a:cxn ang="0">
                  <a:pos x="connsiteX2-5" y="connsiteY2-6"/>
                </a:cxn>
                <a:cxn ang="0">
                  <a:pos x="connsiteX3-7" y="connsiteY3-8"/>
                </a:cxn>
              </a:cxnLst>
              <a:rect l="l" t="t" r="r" b="b"/>
              <a:pathLst>
                <a:path w="8222411" h="1432338">
                  <a:moveTo>
                    <a:pt x="0" y="1432338"/>
                  </a:moveTo>
                  <a:lnTo>
                    <a:pt x="5259024" y="1425988"/>
                  </a:lnTo>
                  <a:lnTo>
                    <a:pt x="6091769" y="0"/>
                  </a:lnTo>
                  <a:lnTo>
                    <a:pt x="8222411" y="0"/>
                  </a:lnTo>
                </a:path>
              </a:pathLst>
            </a:custGeom>
            <a:ln w="25400">
              <a:gradFill flip="none" rotWithShape="1">
                <a:gsLst>
                  <a:gs pos="0">
                    <a:schemeClr val="accent1">
                      <a:alpha val="0"/>
                    </a:schemeClr>
                  </a:gs>
                  <a:gs pos="46800">
                    <a:schemeClr val="accent1"/>
                  </a:gs>
                  <a:gs pos="100000">
                    <a:schemeClr val="accent1">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ym typeface="+mn-ea"/>
              </a:endParaRPr>
            </a:p>
          </p:txBody>
        </p:sp>
        <p:sp>
          <p:nvSpPr>
            <p:cNvPr id="33" name="任意多边形: 形状 32"/>
            <p:cNvSpPr/>
            <p:nvPr>
              <p:custDataLst>
                <p:tags r:id="rId3"/>
              </p:custDataLst>
            </p:nvPr>
          </p:nvSpPr>
          <p:spPr>
            <a:xfrm flipH="1">
              <a:off x="6052" y="3074"/>
              <a:ext cx="9348" cy="2974"/>
            </a:xfrm>
            <a:custGeom>
              <a:avLst/>
              <a:gdLst>
                <a:gd name="connsiteX0" fmla="*/ 0 w 5907575"/>
                <a:gd name="connsiteY0" fmla="*/ 1888309 h 1888308"/>
                <a:gd name="connsiteX1" fmla="*/ 2197363 w 5907575"/>
                <a:gd name="connsiteY1" fmla="*/ 1888309 h 1888308"/>
                <a:gd name="connsiteX2" fmla="*/ 3273069 w 5907575"/>
                <a:gd name="connsiteY2" fmla="*/ 0 h 1888308"/>
                <a:gd name="connsiteX3" fmla="*/ 5907576 w 5907575"/>
                <a:gd name="connsiteY3" fmla="*/ 0 h 1888308"/>
                <a:gd name="connsiteX0-1" fmla="*/ 0 w 4942376"/>
                <a:gd name="connsiteY0-2" fmla="*/ 1907359 h 1907359"/>
                <a:gd name="connsiteX1-3" fmla="*/ 1232163 w 4942376"/>
                <a:gd name="connsiteY1-4" fmla="*/ 1888309 h 1907359"/>
                <a:gd name="connsiteX2-5" fmla="*/ 2307869 w 4942376"/>
                <a:gd name="connsiteY2-6" fmla="*/ 0 h 1907359"/>
                <a:gd name="connsiteX3-7" fmla="*/ 4942376 w 4942376"/>
                <a:gd name="connsiteY3-8" fmla="*/ 0 h 1907359"/>
                <a:gd name="connsiteX0-9" fmla="*/ 0 w 4936026"/>
                <a:gd name="connsiteY0-10" fmla="*/ 1881959 h 1888309"/>
                <a:gd name="connsiteX1-11" fmla="*/ 1225813 w 4936026"/>
                <a:gd name="connsiteY1-12" fmla="*/ 1888309 h 1888309"/>
                <a:gd name="connsiteX2-13" fmla="*/ 2301519 w 4936026"/>
                <a:gd name="connsiteY2-14" fmla="*/ 0 h 1888309"/>
                <a:gd name="connsiteX3-15" fmla="*/ 4936026 w 4936026"/>
                <a:gd name="connsiteY3-16" fmla="*/ 0 h 1888309"/>
                <a:gd name="connsiteX0-17" fmla="*/ 0 w 4936026"/>
                <a:gd name="connsiteY0-18" fmla="*/ 1896246 h 1896246"/>
                <a:gd name="connsiteX1-19" fmla="*/ 1225813 w 4936026"/>
                <a:gd name="connsiteY1-20" fmla="*/ 1888309 h 1896246"/>
                <a:gd name="connsiteX2-21" fmla="*/ 2301519 w 4936026"/>
                <a:gd name="connsiteY2-22" fmla="*/ 0 h 1896246"/>
                <a:gd name="connsiteX3-23" fmla="*/ 4936026 w 4936026"/>
                <a:gd name="connsiteY3-24" fmla="*/ 0 h 1896246"/>
                <a:gd name="connsiteX0-25" fmla="*/ 0 w 4926501"/>
                <a:gd name="connsiteY0-26" fmla="*/ 1886721 h 1888309"/>
                <a:gd name="connsiteX1-27" fmla="*/ 1216288 w 4926501"/>
                <a:gd name="connsiteY1-28" fmla="*/ 1888309 h 1888309"/>
                <a:gd name="connsiteX2-29" fmla="*/ 2291994 w 4926501"/>
                <a:gd name="connsiteY2-30" fmla="*/ 0 h 1888309"/>
                <a:gd name="connsiteX3-31" fmla="*/ 4926501 w 4926501"/>
                <a:gd name="connsiteY3-32" fmla="*/ 0 h 1888309"/>
                <a:gd name="connsiteX0-33" fmla="*/ 0 w 5669451"/>
                <a:gd name="connsiteY0-34" fmla="*/ 1886721 h 1888309"/>
                <a:gd name="connsiteX1-35" fmla="*/ 1959238 w 5669451"/>
                <a:gd name="connsiteY1-36" fmla="*/ 1888309 h 1888309"/>
                <a:gd name="connsiteX2-37" fmla="*/ 3034944 w 5669451"/>
                <a:gd name="connsiteY2-38" fmla="*/ 0 h 1888309"/>
                <a:gd name="connsiteX3-39" fmla="*/ 5669451 w 5669451"/>
                <a:gd name="connsiteY3-40" fmla="*/ 0 h 1888309"/>
                <a:gd name="connsiteX0-41" fmla="*/ 0 w 5917101"/>
                <a:gd name="connsiteY0-42" fmla="*/ 1893071 h 1893071"/>
                <a:gd name="connsiteX1-43" fmla="*/ 2206888 w 5917101"/>
                <a:gd name="connsiteY1-44" fmla="*/ 1888309 h 1893071"/>
                <a:gd name="connsiteX2-45" fmla="*/ 3282594 w 5917101"/>
                <a:gd name="connsiteY2-46" fmla="*/ 0 h 1893071"/>
                <a:gd name="connsiteX3-47" fmla="*/ 5917101 w 5917101"/>
                <a:gd name="connsiteY3-48" fmla="*/ 0 h 1893071"/>
                <a:gd name="connsiteX0-49" fmla="*/ 0 w 5936151"/>
                <a:gd name="connsiteY0-50" fmla="*/ 1886721 h 1888309"/>
                <a:gd name="connsiteX1-51" fmla="*/ 2225938 w 5936151"/>
                <a:gd name="connsiteY1-52" fmla="*/ 1888309 h 1888309"/>
                <a:gd name="connsiteX2-53" fmla="*/ 3301644 w 5936151"/>
                <a:gd name="connsiteY2-54" fmla="*/ 0 h 1888309"/>
                <a:gd name="connsiteX3-55" fmla="*/ 5936151 w 5936151"/>
                <a:gd name="connsiteY3-56" fmla="*/ 0 h 1888309"/>
              </a:gdLst>
              <a:ahLst/>
              <a:cxnLst>
                <a:cxn ang="0">
                  <a:pos x="connsiteX0-1" y="connsiteY0-2"/>
                </a:cxn>
                <a:cxn ang="0">
                  <a:pos x="connsiteX1-3" y="connsiteY1-4"/>
                </a:cxn>
                <a:cxn ang="0">
                  <a:pos x="connsiteX2-5" y="connsiteY2-6"/>
                </a:cxn>
                <a:cxn ang="0">
                  <a:pos x="connsiteX3-7" y="connsiteY3-8"/>
                </a:cxn>
              </a:cxnLst>
              <a:rect l="l" t="t" r="r" b="b"/>
              <a:pathLst>
                <a:path w="5936151" h="1888309">
                  <a:moveTo>
                    <a:pt x="0" y="1886721"/>
                  </a:moveTo>
                  <a:lnTo>
                    <a:pt x="2225938" y="1888309"/>
                  </a:lnTo>
                  <a:lnTo>
                    <a:pt x="3301644" y="0"/>
                  </a:lnTo>
                  <a:lnTo>
                    <a:pt x="5936151" y="0"/>
                  </a:lnTo>
                </a:path>
              </a:pathLst>
            </a:custGeom>
            <a:ln w="25400">
              <a:gradFill flip="none" rotWithShape="1">
                <a:gsLst>
                  <a:gs pos="0">
                    <a:schemeClr val="accent1">
                      <a:alpha val="0"/>
                    </a:schemeClr>
                  </a:gs>
                  <a:gs pos="46800">
                    <a:schemeClr val="accent1"/>
                  </a:gs>
                  <a:gs pos="100000">
                    <a:schemeClr val="accent1">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ym typeface="+mn-ea"/>
              </a:endParaRPr>
            </a:p>
          </p:txBody>
        </p:sp>
        <p:sp>
          <p:nvSpPr>
            <p:cNvPr id="35" name="任意多边形: 形状 34"/>
            <p:cNvSpPr/>
            <p:nvPr>
              <p:custDataLst>
                <p:tags r:id="rId4"/>
              </p:custDataLst>
            </p:nvPr>
          </p:nvSpPr>
          <p:spPr>
            <a:xfrm flipH="1">
              <a:off x="2643" y="3717"/>
              <a:ext cx="12959" cy="2450"/>
            </a:xfrm>
            <a:custGeom>
              <a:avLst/>
              <a:gdLst>
                <a:gd name="connsiteX0" fmla="*/ 0 w 7638210"/>
                <a:gd name="connsiteY0" fmla="*/ 1425988 h 1425987"/>
                <a:gd name="connsiteX1" fmla="*/ 4674824 w 7638210"/>
                <a:gd name="connsiteY1" fmla="*/ 1425988 h 1425987"/>
                <a:gd name="connsiteX2" fmla="*/ 5507569 w 7638210"/>
                <a:gd name="connsiteY2" fmla="*/ 0 h 1425987"/>
                <a:gd name="connsiteX3" fmla="*/ 7638211 w 7638210"/>
                <a:gd name="connsiteY3" fmla="*/ 0 h 1425987"/>
                <a:gd name="connsiteX0-1" fmla="*/ 0 w 7841411"/>
                <a:gd name="connsiteY0-2" fmla="*/ 1432338 h 1432338"/>
                <a:gd name="connsiteX1-3" fmla="*/ 4878024 w 7841411"/>
                <a:gd name="connsiteY1-4" fmla="*/ 1425988 h 1432338"/>
                <a:gd name="connsiteX2-5" fmla="*/ 5710769 w 7841411"/>
                <a:gd name="connsiteY2-6" fmla="*/ 0 h 1432338"/>
                <a:gd name="connsiteX3-7" fmla="*/ 7841411 w 7841411"/>
                <a:gd name="connsiteY3-8" fmla="*/ 0 h 1432338"/>
                <a:gd name="connsiteX0-9" fmla="*/ 0 w 8228761"/>
                <a:gd name="connsiteY0-10" fmla="*/ 1438688 h 1438688"/>
                <a:gd name="connsiteX1-11" fmla="*/ 5265374 w 8228761"/>
                <a:gd name="connsiteY1-12" fmla="*/ 1425988 h 1438688"/>
                <a:gd name="connsiteX2-13" fmla="*/ 6098119 w 8228761"/>
                <a:gd name="connsiteY2-14" fmla="*/ 0 h 1438688"/>
                <a:gd name="connsiteX3-15" fmla="*/ 8228761 w 8228761"/>
                <a:gd name="connsiteY3-16" fmla="*/ 0 h 1438688"/>
                <a:gd name="connsiteX0-17" fmla="*/ 0 w 8228761"/>
                <a:gd name="connsiteY0-18" fmla="*/ 1419638 h 1425988"/>
                <a:gd name="connsiteX1-19" fmla="*/ 5265374 w 8228761"/>
                <a:gd name="connsiteY1-20" fmla="*/ 1425988 h 1425988"/>
                <a:gd name="connsiteX2-21" fmla="*/ 6098119 w 8228761"/>
                <a:gd name="connsiteY2-22" fmla="*/ 0 h 1425988"/>
                <a:gd name="connsiteX3-23" fmla="*/ 8228761 w 8228761"/>
                <a:gd name="connsiteY3-24" fmla="*/ 0 h 1425988"/>
              </a:gdLst>
              <a:ahLst/>
              <a:cxnLst>
                <a:cxn ang="0">
                  <a:pos x="connsiteX0-1" y="connsiteY0-2"/>
                </a:cxn>
                <a:cxn ang="0">
                  <a:pos x="connsiteX1-3" y="connsiteY1-4"/>
                </a:cxn>
                <a:cxn ang="0">
                  <a:pos x="connsiteX2-5" y="connsiteY2-6"/>
                </a:cxn>
                <a:cxn ang="0">
                  <a:pos x="connsiteX3-7" y="connsiteY3-8"/>
                </a:cxn>
              </a:cxnLst>
              <a:rect l="l" t="t" r="r" b="b"/>
              <a:pathLst>
                <a:path w="8228761" h="1425988">
                  <a:moveTo>
                    <a:pt x="0" y="1419638"/>
                  </a:moveTo>
                  <a:lnTo>
                    <a:pt x="5265374" y="1425988"/>
                  </a:lnTo>
                  <a:lnTo>
                    <a:pt x="6098119" y="0"/>
                  </a:lnTo>
                  <a:lnTo>
                    <a:pt x="8228761" y="0"/>
                  </a:lnTo>
                </a:path>
              </a:pathLst>
            </a:custGeom>
            <a:ln w="25400">
              <a:gradFill flip="none" rotWithShape="1">
                <a:gsLst>
                  <a:gs pos="0">
                    <a:schemeClr val="accent1">
                      <a:alpha val="0"/>
                    </a:schemeClr>
                  </a:gs>
                  <a:gs pos="46800">
                    <a:schemeClr val="accent1"/>
                  </a:gs>
                  <a:gs pos="100000">
                    <a:schemeClr val="accent1">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ym typeface="+mn-ea"/>
              </a:endParaRPr>
            </a:p>
          </p:txBody>
        </p:sp>
        <p:cxnSp>
          <p:nvCxnSpPr>
            <p:cNvPr id="8" name="直接连接符 7"/>
            <p:cNvCxnSpPr/>
            <p:nvPr>
              <p:custDataLst>
                <p:tags r:id="rId5"/>
              </p:custDataLst>
            </p:nvPr>
          </p:nvCxnSpPr>
          <p:spPr>
            <a:xfrm flipH="1">
              <a:off x="2170" y="6285"/>
              <a:ext cx="14430" cy="0"/>
            </a:xfrm>
            <a:prstGeom prst="line">
              <a:avLst/>
            </a:prstGeom>
            <a:noFill/>
            <a:ln w="25400" cap="flat" cmpd="sng" algn="ctr">
              <a:solidFill>
                <a:schemeClr val="accent1"/>
              </a:solidFill>
              <a:prstDash val="solid"/>
            </a:ln>
            <a:effectLst/>
          </p:spPr>
        </p:cxnSp>
        <p:sp>
          <p:nvSpPr>
            <p:cNvPr id="10" name="AutoShape 1"/>
            <p:cNvSpPr/>
            <p:nvPr>
              <p:custDataLst>
                <p:tags r:id="rId6"/>
              </p:custDataLst>
            </p:nvPr>
          </p:nvSpPr>
          <p:spPr bwMode="auto">
            <a:xfrm rot="12540000">
              <a:off x="15143" y="5205"/>
              <a:ext cx="2548" cy="24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flip="none" rotWithShape="0">
              <a:gsLst>
                <a:gs pos="12000">
                  <a:schemeClr val="accent1">
                    <a:lumMod val="40000"/>
                    <a:lumOff val="60000"/>
                  </a:schemeClr>
                </a:gs>
                <a:gs pos="33000">
                  <a:schemeClr val="accent1"/>
                </a:gs>
                <a:gs pos="71000">
                  <a:schemeClr val="accent1">
                    <a:lumMod val="75000"/>
                  </a:schemeClr>
                </a:gs>
              </a:gsLst>
              <a:lin ang="2700000" scaled="1"/>
              <a:tileRect/>
            </a:gradFill>
            <a:ln w="25400" cap="flat">
              <a:noFill/>
              <a:miter lim="800000"/>
              <a:headEnd type="none" w="med" len="med"/>
              <a:tailEnd type="none" w="med" len="med"/>
            </a:ln>
            <a:effectLst>
              <a:outerShdw blurRad="63500" dist="190500" dir="2400000" sx="102000" sy="102000" algn="ctr" rotWithShape="0">
                <a:schemeClr val="accent1">
                  <a:alpha val="15000"/>
                </a:schemeClr>
              </a:outerShdw>
            </a:effectLst>
          </p:spPr>
          <p:txBody>
            <a:bodyPr lIns="0" tIns="0" rIns="0" bIns="0"/>
            <a:lstStyle/>
            <a:p>
              <a:endParaRPr lang="en-US" kern="0">
                <a:solidFill>
                  <a:prstClr val="black"/>
                </a:solidFill>
                <a:latin typeface="等线" panose="02010600030101010101" charset="-122"/>
                <a:cs typeface="Arial" panose="020B0604020202020204"/>
                <a:sym typeface="Arial" panose="020B0604020202020204"/>
              </a:endParaRPr>
            </a:p>
          </p:txBody>
        </p:sp>
        <p:sp>
          <p:nvSpPr>
            <p:cNvPr id="12" name="AutoShape 1"/>
            <p:cNvSpPr/>
            <p:nvPr>
              <p:custDataLst>
                <p:tags r:id="rId7"/>
              </p:custDataLst>
            </p:nvPr>
          </p:nvSpPr>
          <p:spPr bwMode="auto">
            <a:xfrm rot="12540000">
              <a:off x="15794" y="5746"/>
              <a:ext cx="1338" cy="130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FFFFF"/>
            </a:solidFill>
            <a:ln w="25400" cap="flat">
              <a:noFill/>
              <a:miter lim="800000"/>
              <a:headEnd type="none" w="med" len="med"/>
              <a:tailEnd type="none" w="med" len="med"/>
            </a:ln>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800" b="0" i="0" u="none" strike="noStrike" kern="0" cap="none" spc="0" normalizeH="0" baseline="0" noProof="0">
                <a:ln>
                  <a:noFill/>
                </a:ln>
                <a:solidFill>
                  <a:prstClr val="black"/>
                </a:solidFill>
                <a:effectLst/>
                <a:uLnTx/>
                <a:uFillTx/>
                <a:latin typeface="等线" panose="02010600030101010101" charset="-122"/>
                <a:ea typeface="+mn-ea"/>
                <a:cs typeface="Arial" panose="020B0604020202020204"/>
                <a:sym typeface="Arial" panose="020B0604020202020204"/>
              </a:endParaRPr>
            </a:p>
          </p:txBody>
        </p:sp>
        <p:pic>
          <p:nvPicPr>
            <p:cNvPr id="9" name="图形 5"/>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16277" y="6146"/>
              <a:ext cx="451" cy="393"/>
            </a:xfrm>
            <a:prstGeom prst="rect">
              <a:avLst/>
            </a:prstGeom>
            <a:effectLst>
              <a:outerShdw blurRad="76200" dist="38100" dir="8100000" algn="tr" rotWithShape="0">
                <a:schemeClr val="accent1">
                  <a:lumMod val="75000"/>
                  <a:alpha val="40000"/>
                </a:schemeClr>
              </a:outerShdw>
            </a:effectLst>
          </p:spPr>
        </p:pic>
        <p:sp>
          <p:nvSpPr>
            <p:cNvPr id="24" name="正文"/>
            <p:cNvSpPr txBox="1"/>
            <p:nvPr>
              <p:custDataLst>
                <p:tags r:id="rId11"/>
              </p:custDataLst>
            </p:nvPr>
          </p:nvSpPr>
          <p:spPr>
            <a:xfrm flipH="1">
              <a:off x="7601" y="4507"/>
              <a:ext cx="2835" cy="1304"/>
            </a:xfrm>
            <a:prstGeom prst="rect">
              <a:avLst/>
            </a:prstGeom>
            <a:noFill/>
          </p:spPr>
          <p:txBody>
            <a:bodyPr wrap="square" lIns="0" tIns="0" rIns="0" bIns="0" rtlCol="0" anchor="t" anchorCtr="0">
              <a:noAutofit/>
            </a:bodyPr>
            <a:lstStyle/>
            <a:p>
              <a:pPr indent="0" fontAlgn="auto">
                <a:lnSpc>
                  <a:spcPct val="130000"/>
                </a:lnSpc>
              </a:pPr>
              <a:r>
                <a:rPr lang="zh-CN" altLang="en-US" sz="1200" spc="150" dirty="0">
                  <a:solidFill>
                    <a:schemeClr val="tx1">
                      <a:lumMod val="85000"/>
                      <a:lumOff val="15000"/>
                    </a:schemeClr>
                  </a:solidFill>
                  <a:latin typeface="+mn-ea"/>
                  <a:sym typeface="+mn-ea"/>
                </a:rPr>
                <a:t>接入摄像头与建筑</a:t>
              </a:r>
              <a:r>
                <a:rPr lang="en-US" altLang="zh-CN" sz="1200" spc="150" dirty="0">
                  <a:solidFill>
                    <a:schemeClr val="tx1">
                      <a:lumMod val="85000"/>
                      <a:lumOff val="15000"/>
                    </a:schemeClr>
                  </a:solidFill>
                  <a:latin typeface="+mn-ea"/>
                  <a:sym typeface="+mn-ea"/>
                </a:rPr>
                <a:t>/</a:t>
              </a:r>
              <a:r>
                <a:rPr lang="zh-CN" altLang="en-US" sz="1200" spc="150" dirty="0">
                  <a:solidFill>
                    <a:schemeClr val="tx1">
                      <a:lumMod val="85000"/>
                      <a:lumOff val="15000"/>
                    </a:schemeClr>
                  </a:solidFill>
                  <a:latin typeface="+mn-ea"/>
                  <a:sym typeface="+mn-ea"/>
                </a:rPr>
                <a:t>园区自有区域组织树关联，方便分组管理</a:t>
              </a:r>
              <a:endParaRPr lang="zh-CN" altLang="en-US" sz="1200" spc="150" dirty="0">
                <a:solidFill>
                  <a:schemeClr val="tx1">
                    <a:lumMod val="85000"/>
                    <a:lumOff val="15000"/>
                  </a:schemeClr>
                </a:solidFill>
                <a:latin typeface="+mn-ea"/>
                <a:sym typeface="+mn-ea"/>
              </a:endParaRPr>
            </a:p>
          </p:txBody>
        </p:sp>
        <p:sp>
          <p:nvSpPr>
            <p:cNvPr id="25" name="标题"/>
            <p:cNvSpPr txBox="1"/>
            <p:nvPr>
              <p:custDataLst>
                <p:tags r:id="rId12"/>
              </p:custDataLst>
            </p:nvPr>
          </p:nvSpPr>
          <p:spPr>
            <a:xfrm flipH="1">
              <a:off x="7610" y="3798"/>
              <a:ext cx="2827" cy="580"/>
            </a:xfrm>
            <a:prstGeom prst="rect">
              <a:avLst/>
            </a:prstGeom>
            <a:noFill/>
          </p:spPr>
          <p:txBody>
            <a:bodyPr wrap="square" lIns="0" tIns="0" rIns="0" bIns="0" rtlCol="0" anchor="b">
              <a:noAutofit/>
            </a:bodyPr>
            <a:lstStyle/>
            <a:p>
              <a:r>
                <a:rPr lang="zh-CN" altLang="en-US" b="1" spc="300" dirty="0">
                  <a:gradFill>
                    <a:gsLst>
                      <a:gs pos="36000">
                        <a:schemeClr val="accent1"/>
                      </a:gs>
                      <a:gs pos="99999">
                        <a:schemeClr val="accent1">
                          <a:lumMod val="75000"/>
                        </a:schemeClr>
                      </a:gs>
                    </a:gsLst>
                    <a:lin ang="2700000" scaled="1"/>
                  </a:gradFill>
                  <a:latin typeface="+mn-ea"/>
                </a:rPr>
                <a:t>设备区域管理</a:t>
              </a:r>
              <a:endParaRPr lang="zh-CN" altLang="en-US" b="1" spc="300" dirty="0">
                <a:gradFill>
                  <a:gsLst>
                    <a:gs pos="36000">
                      <a:schemeClr val="accent1"/>
                    </a:gs>
                    <a:gs pos="99999">
                      <a:schemeClr val="accent1">
                        <a:lumMod val="75000"/>
                      </a:schemeClr>
                    </a:gs>
                  </a:gsLst>
                  <a:lin ang="2700000" scaled="1"/>
                </a:gradFill>
                <a:latin typeface="+mn-ea"/>
              </a:endParaRPr>
            </a:p>
          </p:txBody>
        </p:sp>
        <p:sp>
          <p:nvSpPr>
            <p:cNvPr id="39" name="正文"/>
            <p:cNvSpPr txBox="1"/>
            <p:nvPr>
              <p:custDataLst>
                <p:tags r:id="rId13"/>
              </p:custDataLst>
            </p:nvPr>
          </p:nvSpPr>
          <p:spPr>
            <a:xfrm flipH="1">
              <a:off x="3312" y="4507"/>
              <a:ext cx="2835" cy="1304"/>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buFont typeface="Wingdings" panose="05000000000000000000" charset="0"/>
                <a:buNone/>
              </a:pPr>
              <a:r>
                <a:rPr lang="zh-CN" altLang="en-US" sz="1200">
                  <a:latin typeface="微软雅黑" panose="020B0503020204020204" charset="-122"/>
                  <a:ea typeface="微软雅黑" panose="020B0503020204020204" charset="-122"/>
                  <a:cs typeface="微软雅黑" panose="020B0503020204020204" charset="-122"/>
                  <a:sym typeface="+mn-ea"/>
                </a:rPr>
                <a:t>支持多品牌、多类型视频设备的接入，将分散的视频资源统一整合到平台上，形成视频数据资源池。</a:t>
              </a:r>
              <a:endParaRPr lang="zh-CN" altLang="en-US" sz="1200" spc="150" dirty="0">
                <a:solidFill>
                  <a:schemeClr val="tx1">
                    <a:lumMod val="85000"/>
                    <a:lumOff val="15000"/>
                  </a:schemeClr>
                </a:solidFill>
                <a:latin typeface="+mn-ea"/>
                <a:sym typeface="+mn-ea"/>
              </a:endParaRPr>
            </a:p>
          </p:txBody>
        </p:sp>
        <p:sp>
          <p:nvSpPr>
            <p:cNvPr id="40" name="标题"/>
            <p:cNvSpPr txBox="1"/>
            <p:nvPr>
              <p:custDataLst>
                <p:tags r:id="rId14"/>
              </p:custDataLst>
            </p:nvPr>
          </p:nvSpPr>
          <p:spPr>
            <a:xfrm flipH="1">
              <a:off x="3319" y="3798"/>
              <a:ext cx="2827" cy="580"/>
            </a:xfrm>
            <a:prstGeom prst="rect">
              <a:avLst/>
            </a:prstGeom>
            <a:noFill/>
          </p:spPr>
          <p:txBody>
            <a:bodyPr wrap="square" lIns="0" tIns="0" rIns="0" bIns="0" rtlCol="0" anchor="b">
              <a:noAutofit/>
            </a:bodyPr>
            <a:lstStyle/>
            <a:p>
              <a:r>
                <a:rPr lang="zh-CN" altLang="en-US" b="1">
                  <a:latin typeface="微软雅黑" panose="020B0503020204020204" charset="-122"/>
                  <a:ea typeface="微软雅黑" panose="020B0503020204020204" charset="-122"/>
                  <a:cs typeface="微软雅黑" panose="020B0503020204020204" charset="-122"/>
                  <a:sym typeface="+mn-ea"/>
                </a:rPr>
                <a:t>视频接入与汇聚</a:t>
              </a:r>
              <a:endParaRPr lang="zh-CN" altLang="en-US" b="1" spc="300" dirty="0">
                <a:gradFill>
                  <a:gsLst>
                    <a:gs pos="36000">
                      <a:schemeClr val="accent1"/>
                    </a:gs>
                    <a:gs pos="99999">
                      <a:schemeClr val="accent1">
                        <a:lumMod val="75000"/>
                      </a:schemeClr>
                    </a:gs>
                  </a:gsLst>
                  <a:lin ang="2700000" scaled="1"/>
                </a:gradFill>
                <a:latin typeface="微软雅黑" panose="020B0503020204020204" charset="-122"/>
                <a:ea typeface="微软雅黑" panose="020B0503020204020204" charset="-122"/>
                <a:cs typeface="微软雅黑" panose="020B0503020204020204" charset="-122"/>
                <a:sym typeface="+mn-ea"/>
              </a:endParaRPr>
            </a:p>
          </p:txBody>
        </p:sp>
        <p:sp>
          <p:nvSpPr>
            <p:cNvPr id="43" name="正文"/>
            <p:cNvSpPr txBox="1"/>
            <p:nvPr>
              <p:custDataLst>
                <p:tags r:id="rId15"/>
              </p:custDataLst>
            </p:nvPr>
          </p:nvSpPr>
          <p:spPr>
            <a:xfrm flipH="1">
              <a:off x="8974" y="7564"/>
              <a:ext cx="2835" cy="1304"/>
            </a:xfrm>
            <a:prstGeom prst="rect">
              <a:avLst/>
            </a:prstGeom>
            <a:noFill/>
          </p:spPr>
          <p:txBody>
            <a:bodyPr wrap="square" lIns="0" tIns="0" rIns="0" bIns="0" rtlCol="0" anchor="t" anchorCtr="0">
              <a:noAutofit/>
            </a:bodyPr>
            <a:lstStyle/>
            <a:p>
              <a:pPr indent="0" fontAlgn="auto">
                <a:lnSpc>
                  <a:spcPct val="150000"/>
                </a:lnSpc>
                <a:spcBef>
                  <a:spcPct val="0"/>
                </a:spcBef>
                <a:spcAft>
                  <a:spcPct val="0"/>
                </a:spcAft>
                <a:buFont typeface="Wingdings" panose="05000000000000000000" charset="0"/>
                <a:buNone/>
              </a:pPr>
              <a:r>
                <a:rPr lang="zh-CN" altLang="en-US" sz="1200">
                  <a:latin typeface="微软雅黑" panose="020B0503020204020204" charset="-122"/>
                  <a:ea typeface="微软雅黑" panose="020B0503020204020204" charset="-122"/>
                  <a:cs typeface="微软雅黑" panose="020B0503020204020204" charset="-122"/>
                  <a:sym typeface="+mn-ea"/>
                </a:rPr>
                <a:t>根据摄像头型号和参数，支持远程对前端设备进行云台控制、镜头调节等操作</a:t>
              </a:r>
              <a:endParaRPr lang="zh-CN" altLang="en-US" sz="1200" spc="150" dirty="0">
                <a:solidFill>
                  <a:schemeClr val="tx1">
                    <a:lumMod val="85000"/>
                    <a:lumOff val="15000"/>
                  </a:schemeClr>
                </a:solidFill>
                <a:latin typeface="+mn-ea"/>
                <a:sym typeface="+mn-ea"/>
              </a:endParaRPr>
            </a:p>
          </p:txBody>
        </p:sp>
        <p:sp>
          <p:nvSpPr>
            <p:cNvPr id="44" name="标题"/>
            <p:cNvSpPr txBox="1"/>
            <p:nvPr>
              <p:custDataLst>
                <p:tags r:id="rId16"/>
              </p:custDataLst>
            </p:nvPr>
          </p:nvSpPr>
          <p:spPr>
            <a:xfrm flipH="1">
              <a:off x="8982" y="6855"/>
              <a:ext cx="2827" cy="580"/>
            </a:xfrm>
            <a:prstGeom prst="rect">
              <a:avLst/>
            </a:prstGeom>
            <a:noFill/>
          </p:spPr>
          <p:txBody>
            <a:bodyPr wrap="square" lIns="0" tIns="0" rIns="0" bIns="0" rtlCol="0" anchor="b">
              <a:noAutofit/>
            </a:bodyPr>
            <a:lstStyle/>
            <a:p>
              <a:r>
                <a:rPr lang="zh-CN" altLang="en-US" b="1" spc="300" dirty="0">
                  <a:gradFill>
                    <a:gsLst>
                      <a:gs pos="36000">
                        <a:schemeClr val="accent1"/>
                      </a:gs>
                      <a:gs pos="99999">
                        <a:schemeClr val="accent1">
                          <a:lumMod val="75000"/>
                        </a:schemeClr>
                      </a:gs>
                    </a:gsLst>
                    <a:lin ang="2700000" scaled="1"/>
                  </a:gradFill>
                  <a:latin typeface="+mn-ea"/>
                </a:rPr>
                <a:t>远程控制</a:t>
              </a:r>
              <a:endParaRPr lang="zh-CN" altLang="en-US" b="1" spc="300" dirty="0">
                <a:gradFill>
                  <a:gsLst>
                    <a:gs pos="36000">
                      <a:schemeClr val="accent1"/>
                    </a:gs>
                    <a:gs pos="99999">
                      <a:schemeClr val="accent1">
                        <a:lumMod val="75000"/>
                      </a:schemeClr>
                    </a:gs>
                  </a:gsLst>
                  <a:lin ang="2700000" scaled="1"/>
                </a:gradFill>
                <a:latin typeface="+mn-ea"/>
              </a:endParaRPr>
            </a:p>
          </p:txBody>
        </p:sp>
        <p:sp>
          <p:nvSpPr>
            <p:cNvPr id="11" name="图形 15"/>
            <p:cNvSpPr/>
            <p:nvPr>
              <p:custDataLst>
                <p:tags r:id="rId17"/>
              </p:custDataLst>
            </p:nvPr>
          </p:nvSpPr>
          <p:spPr>
            <a:xfrm>
              <a:off x="1510" y="4757"/>
              <a:ext cx="1450" cy="3101"/>
            </a:xfrm>
            <a:custGeom>
              <a:avLst/>
              <a:gdLst>
                <a:gd name="connsiteX0" fmla="*/ 96537 w 1124449"/>
                <a:gd name="connsiteY0" fmla="*/ 17265 h 2405060"/>
                <a:gd name="connsiteX1" fmla="*/ 1094918 w 1124449"/>
                <a:gd name="connsiteY1" fmla="*/ 1119002 h 2405060"/>
                <a:gd name="connsiteX2" fmla="*/ 1095353 w 1124449"/>
                <a:gd name="connsiteY2" fmla="*/ 1271430 h 2405060"/>
                <a:gd name="connsiteX3" fmla="*/ 93063 w 1124449"/>
                <a:gd name="connsiteY3" fmla="*/ 2390538 h 2405060"/>
                <a:gd name="connsiteX4" fmla="*/ 21408 w 1124449"/>
                <a:gd name="connsiteY4" fmla="*/ 2347111 h 2405060"/>
                <a:gd name="connsiteX5" fmla="*/ 5775 w 1124449"/>
                <a:gd name="connsiteY5" fmla="*/ 70245 h 2405060"/>
                <a:gd name="connsiteX6" fmla="*/ 96537 w 1124449"/>
                <a:gd name="connsiteY6" fmla="*/ 17265 h 240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449" h="2405060">
                  <a:moveTo>
                    <a:pt x="96537" y="17265"/>
                  </a:moveTo>
                  <a:lnTo>
                    <a:pt x="1094918" y="1119002"/>
                  </a:lnTo>
                  <a:cubicBezTo>
                    <a:pt x="1134002" y="1161994"/>
                    <a:pt x="1134437" y="1228003"/>
                    <a:pt x="1095353" y="1271430"/>
                  </a:cubicBezTo>
                  <a:lnTo>
                    <a:pt x="93063" y="2390538"/>
                  </a:lnTo>
                  <a:cubicBezTo>
                    <a:pt x="61361" y="2425713"/>
                    <a:pt x="4472" y="2391406"/>
                    <a:pt x="21408" y="2347111"/>
                  </a:cubicBezTo>
                  <a:cubicBezTo>
                    <a:pt x="171665" y="1954099"/>
                    <a:pt x="642846" y="1238425"/>
                    <a:pt x="5775" y="70245"/>
                  </a:cubicBezTo>
                  <a:cubicBezTo>
                    <a:pt x="-22018" y="19002"/>
                    <a:pt x="57453" y="-25728"/>
                    <a:pt x="96537" y="17265"/>
                  </a:cubicBezTo>
                  <a:close/>
                </a:path>
              </a:pathLst>
            </a:custGeom>
            <a:gradFill flip="none" rotWithShape="0">
              <a:gsLst>
                <a:gs pos="12000">
                  <a:schemeClr val="accent1">
                    <a:lumMod val="40000"/>
                    <a:lumOff val="60000"/>
                  </a:schemeClr>
                </a:gs>
                <a:gs pos="33000">
                  <a:schemeClr val="accent1"/>
                </a:gs>
                <a:gs pos="71000">
                  <a:schemeClr val="accent1">
                    <a:lumMod val="75000"/>
                  </a:schemeClr>
                </a:gs>
              </a:gsLst>
              <a:lin ang="2700000" scaled="1"/>
              <a:tileRect/>
            </a:gradFill>
            <a:ln w="25400" cap="flat">
              <a:noFill/>
              <a:miter lim="800000"/>
              <a:headEnd type="none" w="med" len="med"/>
              <a:tailEnd type="none" w="med" len="med"/>
            </a:ln>
            <a:effectLst>
              <a:outerShdw blurRad="63500" dist="190500" dir="2400000" sx="102000" sy="102000" algn="ctr" rotWithShape="0">
                <a:schemeClr val="accent1">
                  <a:alpha val="15000"/>
                </a:schemeClr>
              </a:outerShdw>
            </a:effectLst>
          </p:spPr>
          <p:txBody>
            <a:bodyPr lIns="0" tIns="0" rIns="0" bIns="0"/>
            <a:lstStyle/>
            <a:p>
              <a:endParaRPr lang="zh-CN" altLang="en-US" kern="0">
                <a:solidFill>
                  <a:prstClr val="black"/>
                </a:solidFill>
                <a:latin typeface="等线" panose="02010600030101010101" charset="-122"/>
                <a:cs typeface="Arial" panose="020B0604020202020204"/>
              </a:endParaRPr>
            </a:p>
          </p:txBody>
        </p:sp>
        <p:sp>
          <p:nvSpPr>
            <p:cNvPr id="13" name="正文"/>
            <p:cNvSpPr txBox="1"/>
            <p:nvPr>
              <p:custDataLst>
                <p:tags r:id="rId18"/>
              </p:custDataLst>
            </p:nvPr>
          </p:nvSpPr>
          <p:spPr>
            <a:xfrm flipH="1">
              <a:off x="12087" y="4507"/>
              <a:ext cx="2835" cy="1304"/>
            </a:xfrm>
            <a:prstGeom prst="rect">
              <a:avLst/>
            </a:prstGeom>
            <a:noFill/>
          </p:spPr>
          <p:txBody>
            <a:bodyPr wrap="square" lIns="0" tIns="0" rIns="0" bIns="0" rtlCol="0" anchor="t" anchorCtr="0">
              <a:noAutofit/>
            </a:bodyPr>
            <a:lstStyle/>
            <a:p>
              <a:pPr indent="0" fontAlgn="auto">
                <a:lnSpc>
                  <a:spcPct val="130000"/>
                </a:lnSpc>
              </a:pPr>
              <a:r>
                <a:rPr lang="zh-CN" altLang="en-US" sz="1200" spc="150" dirty="0">
                  <a:solidFill>
                    <a:schemeClr val="tx1">
                      <a:lumMod val="85000"/>
                      <a:lumOff val="15000"/>
                    </a:schemeClr>
                  </a:solidFill>
                  <a:latin typeface="+mn-ea"/>
                  <a:sym typeface="+mn-ea"/>
                </a:rPr>
                <a:t>可定制展示画面，匹配大屏可视化风格</a:t>
              </a:r>
              <a:endParaRPr lang="zh-CN" altLang="en-US" sz="1200" spc="150" dirty="0">
                <a:solidFill>
                  <a:schemeClr val="tx1">
                    <a:lumMod val="85000"/>
                    <a:lumOff val="15000"/>
                  </a:schemeClr>
                </a:solidFill>
                <a:latin typeface="+mn-ea"/>
                <a:sym typeface="+mn-ea"/>
              </a:endParaRPr>
            </a:p>
          </p:txBody>
        </p:sp>
        <p:sp>
          <p:nvSpPr>
            <p:cNvPr id="14" name="标题"/>
            <p:cNvSpPr txBox="1"/>
            <p:nvPr>
              <p:custDataLst>
                <p:tags r:id="rId19"/>
              </p:custDataLst>
            </p:nvPr>
          </p:nvSpPr>
          <p:spPr>
            <a:xfrm flipH="1">
              <a:off x="12095" y="3798"/>
              <a:ext cx="2827" cy="580"/>
            </a:xfrm>
            <a:prstGeom prst="rect">
              <a:avLst/>
            </a:prstGeom>
            <a:noFill/>
          </p:spPr>
          <p:txBody>
            <a:bodyPr wrap="square" lIns="0" tIns="0" rIns="0" bIns="0" rtlCol="0" anchor="b">
              <a:noAutofit/>
            </a:bodyPr>
            <a:lstStyle/>
            <a:p>
              <a:r>
                <a:rPr lang="zh-CN" altLang="en-US" b="1" spc="300" dirty="0">
                  <a:gradFill>
                    <a:gsLst>
                      <a:gs pos="36000">
                        <a:schemeClr val="accent1"/>
                      </a:gs>
                      <a:gs pos="99999">
                        <a:schemeClr val="accent1">
                          <a:lumMod val="75000"/>
                        </a:schemeClr>
                      </a:gs>
                    </a:gsLst>
                    <a:lin ang="2700000" scaled="1"/>
                  </a:gradFill>
                  <a:latin typeface="+mn-ea"/>
                </a:rPr>
                <a:t>监控画面展示</a:t>
              </a:r>
              <a:endParaRPr lang="zh-CN" altLang="en-US" b="1" spc="300" dirty="0">
                <a:gradFill>
                  <a:gsLst>
                    <a:gs pos="36000">
                      <a:schemeClr val="accent1"/>
                    </a:gs>
                    <a:gs pos="99999">
                      <a:schemeClr val="accent1">
                        <a:lumMod val="75000"/>
                      </a:schemeClr>
                    </a:gs>
                  </a:gsLst>
                  <a:lin ang="2700000" scaled="1"/>
                </a:gradFill>
                <a:latin typeface="+mn-ea"/>
              </a:endParaRPr>
            </a:p>
          </p:txBody>
        </p:sp>
        <p:sp>
          <p:nvSpPr>
            <p:cNvPr id="15" name="正文"/>
            <p:cNvSpPr txBox="1"/>
            <p:nvPr>
              <p:custDataLst>
                <p:tags r:id="rId20"/>
              </p:custDataLst>
            </p:nvPr>
          </p:nvSpPr>
          <p:spPr>
            <a:xfrm flipH="1">
              <a:off x="4722" y="7564"/>
              <a:ext cx="2835" cy="1304"/>
            </a:xfrm>
            <a:prstGeom prst="rect">
              <a:avLst/>
            </a:prstGeom>
            <a:noFill/>
          </p:spPr>
          <p:txBody>
            <a:bodyPr wrap="square" lIns="0" tIns="0" rIns="0" bIns="0" rtlCol="0" anchor="t" anchorCtr="0">
              <a:noAutofit/>
            </a:bodyPr>
            <a:lstStyle/>
            <a:p>
              <a:pPr indent="0" fontAlgn="auto">
                <a:lnSpc>
                  <a:spcPct val="130000"/>
                </a:lnSpc>
              </a:pPr>
              <a:r>
                <a:rPr lang="zh-CN" altLang="en-US" sz="1200" spc="150" dirty="0">
                  <a:solidFill>
                    <a:schemeClr val="tx1">
                      <a:lumMod val="85000"/>
                      <a:lumOff val="15000"/>
                    </a:schemeClr>
                  </a:solidFill>
                  <a:latin typeface="+mn-ea"/>
                  <a:sym typeface="+mn-ea"/>
                </a:rPr>
                <a:t>利用已建监控平台，调用平台监控历史回放</a:t>
              </a:r>
              <a:endParaRPr lang="zh-CN" altLang="en-US" sz="1200" spc="150" dirty="0">
                <a:solidFill>
                  <a:schemeClr val="tx1">
                    <a:lumMod val="85000"/>
                    <a:lumOff val="15000"/>
                  </a:schemeClr>
                </a:solidFill>
                <a:latin typeface="+mn-ea"/>
                <a:sym typeface="+mn-ea"/>
              </a:endParaRPr>
            </a:p>
          </p:txBody>
        </p:sp>
        <p:sp>
          <p:nvSpPr>
            <p:cNvPr id="16" name="标题"/>
            <p:cNvSpPr txBox="1"/>
            <p:nvPr>
              <p:custDataLst>
                <p:tags r:id="rId21"/>
              </p:custDataLst>
            </p:nvPr>
          </p:nvSpPr>
          <p:spPr>
            <a:xfrm flipH="1">
              <a:off x="4469" y="6855"/>
              <a:ext cx="3502" cy="580"/>
            </a:xfrm>
            <a:prstGeom prst="rect">
              <a:avLst/>
            </a:prstGeom>
            <a:noFill/>
          </p:spPr>
          <p:txBody>
            <a:bodyPr wrap="square" lIns="0" tIns="0" rIns="0" bIns="0" rtlCol="0" anchor="b">
              <a:noAutofit/>
            </a:bodyPr>
            <a:lstStyle/>
            <a:p>
              <a:r>
                <a:rPr lang="zh-CN" altLang="en-US" b="1">
                  <a:latin typeface="微软雅黑" panose="020B0503020204020204" charset="-122"/>
                  <a:ea typeface="微软雅黑" panose="020B0503020204020204" charset="-122"/>
                  <a:cs typeface="微软雅黑" panose="020B0503020204020204" charset="-122"/>
                  <a:sym typeface="+mn-ea"/>
                </a:rPr>
                <a:t>视频存储与回放调用</a:t>
              </a:r>
              <a:endParaRPr lang="zh-CN" altLang="en-US" b="1" spc="300" dirty="0">
                <a:gradFill>
                  <a:gsLst>
                    <a:gs pos="36000">
                      <a:schemeClr val="accent1"/>
                    </a:gs>
                    <a:gs pos="99999">
                      <a:schemeClr val="accent1">
                        <a:lumMod val="75000"/>
                      </a:schemeClr>
                    </a:gs>
                  </a:gsLst>
                  <a:lin ang="2700000" scaled="1"/>
                </a:gra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2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4025" y="447611"/>
            <a:ext cx="1808480" cy="583565"/>
          </a:xfrm>
          <a:prstGeom prst="rect">
            <a:avLst/>
          </a:prstGeom>
          <a:noFill/>
        </p:spPr>
        <p:txBody>
          <a:bodyPr wrap="none" rtlCol="0">
            <a:spAutoFit/>
          </a:bodyPr>
          <a:lstStyle/>
          <a:p>
            <a:r>
              <a:rPr lang="zh-CN" altLang="en-US" sz="3200" b="1" dirty="0">
                <a:solidFill>
                  <a:srgbClr val="323232"/>
                </a:solidFill>
                <a:latin typeface="+mn-ea"/>
              </a:rPr>
              <a:t>核心功能</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6" name="组合 5"/>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pic>
        <p:nvPicPr>
          <p:cNvPr id="2" name="图片 1"/>
          <p:cNvPicPr>
            <a:picLocks noChangeAspect="1"/>
          </p:cNvPicPr>
          <p:nvPr/>
        </p:nvPicPr>
        <p:blipFill>
          <a:blip r:embed="rId1"/>
          <a:stretch>
            <a:fillRect/>
          </a:stretch>
        </p:blipFill>
        <p:spPr>
          <a:xfrm>
            <a:off x="1085215" y="1717675"/>
            <a:ext cx="10384790" cy="4789805"/>
          </a:xfrm>
          <a:prstGeom prst="rect">
            <a:avLst/>
          </a:prstGeom>
        </p:spPr>
      </p:pic>
      <p:sp>
        <p:nvSpPr>
          <p:cNvPr id="3" name="文本框 2"/>
          <p:cNvSpPr txBox="1"/>
          <p:nvPr/>
        </p:nvSpPr>
        <p:spPr>
          <a:xfrm rot="19920000">
            <a:off x="8081010" y="4806950"/>
            <a:ext cx="1713230" cy="368300"/>
          </a:xfrm>
          <a:prstGeom prst="rect">
            <a:avLst/>
          </a:prstGeom>
          <a:noFill/>
        </p:spPr>
        <p:txBody>
          <a:bodyPr wrap="square" rtlCol="0">
            <a:spAutoFit/>
          </a:bodyPr>
          <a:p>
            <a:pPr algn="ctr"/>
            <a:r>
              <a:rPr lang="zh-CN" altLang="en-US">
                <a:solidFill>
                  <a:srgbClr val="FF0000"/>
                </a:solidFill>
                <a:latin typeface="微软雅黑" panose="020B0503020204020204" charset="-122"/>
                <a:ea typeface="微软雅黑" panose="020B0503020204020204" charset="-122"/>
              </a:rPr>
              <a:t>图片示例</a:t>
            </a:r>
            <a:endParaRPr lang="zh-CN" altLang="en-US">
              <a:solidFill>
                <a:srgbClr val="FF0000"/>
              </a:solidFill>
              <a:latin typeface="微软雅黑" panose="020B0503020204020204" charset="-122"/>
              <a:ea typeface="微软雅黑" panose="020B0503020204020204" charset="-122"/>
            </a:endParaRPr>
          </a:p>
        </p:txBody>
      </p:sp>
      <p:sp>
        <p:nvSpPr>
          <p:cNvPr id="8" name="五边形 7"/>
          <p:cNvSpPr/>
          <p:nvPr/>
        </p:nvSpPr>
        <p:spPr>
          <a:xfrm>
            <a:off x="652780" y="1221105"/>
            <a:ext cx="1937385" cy="420370"/>
          </a:xfrm>
          <a:prstGeom prst="homePlat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监控画面展示</a:t>
            </a:r>
            <a:endParaRPr lang="zh-CN" alt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4025" y="447611"/>
            <a:ext cx="1808480" cy="583565"/>
          </a:xfrm>
          <a:prstGeom prst="rect">
            <a:avLst/>
          </a:prstGeom>
          <a:noFill/>
        </p:spPr>
        <p:txBody>
          <a:bodyPr wrap="none" rtlCol="0">
            <a:spAutoFit/>
          </a:bodyPr>
          <a:lstStyle/>
          <a:p>
            <a:r>
              <a:rPr lang="zh-CN" altLang="en-US" sz="3200" b="1" dirty="0">
                <a:solidFill>
                  <a:srgbClr val="323232"/>
                </a:solidFill>
                <a:latin typeface="+mn-ea"/>
              </a:rPr>
              <a:t>主要特点</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6" name="组合 5"/>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55" name="组合 54"/>
          <p:cNvGrpSpPr/>
          <p:nvPr/>
        </p:nvGrpSpPr>
        <p:grpSpPr>
          <a:xfrm>
            <a:off x="742315" y="1470660"/>
            <a:ext cx="10746740" cy="4013200"/>
            <a:chOff x="1169" y="2316"/>
            <a:chExt cx="16924" cy="6320"/>
          </a:xfrm>
        </p:grpSpPr>
        <p:grpSp>
          <p:nvGrpSpPr>
            <p:cNvPr id="56" name="组合 55"/>
            <p:cNvGrpSpPr/>
            <p:nvPr/>
          </p:nvGrpSpPr>
          <p:grpSpPr>
            <a:xfrm>
              <a:off x="1169" y="2316"/>
              <a:ext cx="16925" cy="6321"/>
              <a:chOff x="1168" y="2891"/>
              <a:chExt cx="16925" cy="6321"/>
            </a:xfrm>
          </p:grpSpPr>
          <p:sp useBgFill="1">
            <p:nvSpPr>
              <p:cNvPr id="58" name="圆角矩形 57"/>
              <p:cNvSpPr/>
              <p:nvPr>
                <p:custDataLst>
                  <p:tags r:id="rId1"/>
                </p:custDataLst>
              </p:nvPr>
            </p:nvSpPr>
            <p:spPr>
              <a:xfrm>
                <a:off x="1168" y="2891"/>
                <a:ext cx="4070" cy="6321"/>
              </a:xfrm>
              <a:prstGeom prst="roundRect">
                <a:avLst>
                  <a:gd name="adj" fmla="val 13095"/>
                </a:avLst>
              </a:prstGeom>
              <a:ln>
                <a:noFill/>
              </a:ln>
            </p:spPr>
            <p:style>
              <a:lnRef idx="2">
                <a:srgbClr val="3FACE3">
                  <a:lumMod val="75000"/>
                </a:srgbClr>
              </a:lnRef>
              <a:fillRef idx="1">
                <a:srgbClr val="3FACE3"/>
              </a:fillRef>
              <a:effectRef idx="0">
                <a:srgbClr val="FFFFFF"/>
              </a:effectRef>
              <a:fontRef idx="minor">
                <a:srgbClr val="FFFFFF"/>
              </a:fontRef>
            </p:style>
            <p:txBody>
              <a:bodyPr lIns="125730" tIns="1115695" rIns="125730" rtlCol="0" anchor="t" anchorCtr="0"/>
              <a:p>
                <a:pPr indent="0" algn="l" fontAlgn="auto">
                  <a:lnSpc>
                    <a:spcPct val="130000"/>
                  </a:lnSpc>
                </a:pPr>
                <a:endParaRPr lang="zh-CN" altLang="en-US" sz="1400" dirty="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useBgFill="1">
            <p:nvSpPr>
              <p:cNvPr id="59" name="圆角矩形 58"/>
              <p:cNvSpPr/>
              <p:nvPr>
                <p:custDataLst>
                  <p:tags r:id="rId2"/>
                </p:custDataLst>
              </p:nvPr>
            </p:nvSpPr>
            <p:spPr>
              <a:xfrm>
                <a:off x="5453" y="2891"/>
                <a:ext cx="4070" cy="6321"/>
              </a:xfrm>
              <a:prstGeom prst="roundRect">
                <a:avLst>
                  <a:gd name="adj" fmla="val 13095"/>
                </a:avLst>
              </a:prstGeom>
              <a:ln>
                <a:noFill/>
              </a:ln>
            </p:spPr>
            <p:style>
              <a:lnRef idx="2">
                <a:srgbClr val="3FACE3">
                  <a:lumMod val="75000"/>
                </a:srgbClr>
              </a:lnRef>
              <a:fillRef idx="1">
                <a:srgbClr val="3FACE3"/>
              </a:fillRef>
              <a:effectRef idx="0">
                <a:srgbClr val="FFFFFF"/>
              </a:effectRef>
              <a:fontRef idx="minor">
                <a:srgbClr val="FFFFFF"/>
              </a:fontRef>
            </p:style>
            <p:txBody>
              <a:bodyPr vertOverflow="overflow" horzOverflow="overflow" vert="horz" wrap="square" lIns="125730" tIns="1115695" rIns="125730" numCol="1" spcCol="0" rtlCol="0" fromWordArt="0" anchor="t" anchorCtr="0" forceAA="0" compatLnSpc="1">
                <a:noAutofit/>
              </a:bodyPr>
              <a:p>
                <a:pPr lvl="0" algn="l">
                  <a:lnSpc>
                    <a:spcPct val="130000"/>
                  </a:lnSpc>
                  <a:buClrTx/>
                  <a:buSzTx/>
                  <a:buFontTx/>
                </a:pPr>
                <a:endParaRPr lang="zh-CN" altLang="en-US" sz="14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useBgFill="1">
            <p:nvSpPr>
              <p:cNvPr id="60" name="圆角矩形 59"/>
              <p:cNvSpPr/>
              <p:nvPr>
                <p:custDataLst>
                  <p:tags r:id="rId3"/>
                </p:custDataLst>
              </p:nvPr>
            </p:nvSpPr>
            <p:spPr>
              <a:xfrm>
                <a:off x="9738" y="2891"/>
                <a:ext cx="4070" cy="6321"/>
              </a:xfrm>
              <a:prstGeom prst="roundRect">
                <a:avLst>
                  <a:gd name="adj" fmla="val 13095"/>
                </a:avLst>
              </a:prstGeom>
              <a:ln>
                <a:noFill/>
              </a:ln>
            </p:spPr>
            <p:style>
              <a:lnRef idx="2">
                <a:srgbClr val="3FACE3">
                  <a:lumMod val="75000"/>
                </a:srgbClr>
              </a:lnRef>
              <a:fillRef idx="1">
                <a:srgbClr val="3FACE3"/>
              </a:fillRef>
              <a:effectRef idx="0">
                <a:srgbClr val="FFFFFF"/>
              </a:effectRef>
              <a:fontRef idx="minor">
                <a:srgbClr val="FFFFFF"/>
              </a:fontRef>
            </p:style>
            <p:txBody>
              <a:bodyPr vertOverflow="overflow" horzOverflow="overflow" vert="horz" wrap="square" lIns="125730" tIns="1115695" rIns="125730" numCol="1" spcCol="0" rtlCol="0" fromWordArt="0" anchor="t" anchorCtr="0" forceAA="0" compatLnSpc="1">
                <a:noAutofit/>
              </a:bodyPr>
              <a:p>
                <a:pPr lvl="0" algn="l">
                  <a:lnSpc>
                    <a:spcPct val="130000"/>
                  </a:lnSpc>
                  <a:buClrTx/>
                  <a:buSzTx/>
                  <a:buFontTx/>
                </a:pPr>
                <a:endParaRPr lang="zh-CN" altLang="en-US" sz="14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useBgFill="1">
            <p:nvSpPr>
              <p:cNvPr id="61" name="圆角矩形 60"/>
              <p:cNvSpPr/>
              <p:nvPr>
                <p:custDataLst>
                  <p:tags r:id="rId4"/>
                </p:custDataLst>
              </p:nvPr>
            </p:nvSpPr>
            <p:spPr>
              <a:xfrm>
                <a:off x="14023" y="2891"/>
                <a:ext cx="4070" cy="6321"/>
              </a:xfrm>
              <a:prstGeom prst="roundRect">
                <a:avLst>
                  <a:gd name="adj" fmla="val 13095"/>
                </a:avLst>
              </a:prstGeom>
              <a:ln>
                <a:noFill/>
              </a:ln>
            </p:spPr>
            <p:style>
              <a:lnRef idx="2">
                <a:srgbClr val="3FACE3">
                  <a:lumMod val="75000"/>
                </a:srgbClr>
              </a:lnRef>
              <a:fillRef idx="1">
                <a:srgbClr val="3FACE3"/>
              </a:fillRef>
              <a:effectRef idx="0">
                <a:srgbClr val="FFFFFF"/>
              </a:effectRef>
              <a:fontRef idx="minor">
                <a:srgbClr val="FFFFFF"/>
              </a:fontRef>
            </p:style>
            <p:txBody>
              <a:bodyPr vertOverflow="overflow" horzOverflow="overflow" vert="horz" wrap="square" lIns="125730" tIns="1115695" rIns="125730" numCol="1" spcCol="0" rtlCol="0" fromWordArt="0" anchor="t" anchorCtr="0" forceAA="0" compatLnSpc="1">
                <a:noAutofit/>
              </a:bodyPr>
              <a:p>
                <a:pPr lvl="0" algn="l">
                  <a:lnSpc>
                    <a:spcPct val="130000"/>
                  </a:lnSpc>
                  <a:buClrTx/>
                  <a:buSzTx/>
                  <a:buFontTx/>
                </a:pPr>
                <a:endParaRPr lang="zh-CN" altLang="en-US" sz="14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2" name="圆角矩形 61"/>
              <p:cNvSpPr/>
              <p:nvPr>
                <p:custDataLst>
                  <p:tags r:id="rId5"/>
                </p:custDataLst>
              </p:nvPr>
            </p:nvSpPr>
            <p:spPr>
              <a:xfrm>
                <a:off x="1168" y="2891"/>
                <a:ext cx="4070" cy="6321"/>
              </a:xfrm>
              <a:prstGeom prst="roundRect">
                <a:avLst>
                  <a:gd name="adj" fmla="val 13095"/>
                </a:avLst>
              </a:prstGeom>
              <a:solidFill>
                <a:srgbClr val="FFFFFF">
                  <a:alpha val="15000"/>
                </a:srgbClr>
              </a:solidFill>
              <a:ln>
                <a:solidFill>
                  <a:srgbClr val="3FACE3"/>
                </a:solidFill>
              </a:ln>
            </p:spPr>
            <p:style>
              <a:lnRef idx="2">
                <a:srgbClr val="3FACE3">
                  <a:lumMod val="75000"/>
                </a:srgbClr>
              </a:lnRef>
              <a:fillRef idx="1">
                <a:srgbClr val="3FACE3"/>
              </a:fillRef>
              <a:effectRef idx="0">
                <a:srgbClr val="FFFFFF"/>
              </a:effectRef>
              <a:fontRef idx="minor">
                <a:srgbClr val="FFFFFF"/>
              </a:fontRef>
            </p:style>
            <p:txBody>
              <a:bodyPr lIns="125730" tIns="1115695" rIns="125730" rtlCol="0" anchor="t" anchorCtr="0"/>
              <a:p>
                <a:pPr indent="0" algn="ctr" fontAlgn="auto">
                  <a:lnSpc>
                    <a:spcPct val="130000"/>
                  </a:lnSpc>
                </a:pPr>
                <a:r>
                  <a:rPr lang="zh-CN" altLang="en-US" sz="1600" b="1">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多协议支持</a:t>
                </a:r>
                <a:endParaRPr lang="zh-CN" altLang="en-US" sz="1600" b="1">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algn="l" fontAlgn="auto">
                  <a:lnSpc>
                    <a:spcPct val="130000"/>
                  </a:lnSpc>
                </a:pPr>
                <a:r>
                  <a:rPr lang="en-US" altLang="zh-CN"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支持多种主流及私有协议接入，包括但不限于</a:t>
                </a:r>
                <a:r>
                  <a:rPr lang="en-US" altLang="zh-CN"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GB28181</a:t>
                </a:r>
                <a:r>
                  <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altLang="zh-CN"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RTSP</a:t>
                </a:r>
                <a:r>
                  <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altLang="zh-CN"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ONVIF</a:t>
                </a:r>
                <a:r>
                  <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altLang="zh-CN"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RTMP</a:t>
                </a:r>
                <a:r>
                  <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altLang="zh-CN"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FLV</a:t>
                </a:r>
                <a:r>
                  <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altLang="zh-CN"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WEBSOCKET </a:t>
                </a:r>
                <a:r>
                  <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等，以及海康、大华、华为等厂家的私有协议与</a:t>
                </a:r>
                <a:r>
                  <a:rPr lang="en-US" altLang="zh-CN"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SDK </a:t>
                </a:r>
                <a:r>
                  <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接入。</a:t>
                </a:r>
                <a:endParaRPr lang="zh-CN" altLang="en-US" sz="1400" dirty="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3" name="椭圆 62"/>
              <p:cNvSpPr/>
              <p:nvPr>
                <p:custDataLst>
                  <p:tags r:id="rId6"/>
                </p:custDataLst>
              </p:nvPr>
            </p:nvSpPr>
            <p:spPr>
              <a:xfrm>
                <a:off x="2723" y="3457"/>
                <a:ext cx="961" cy="961"/>
              </a:xfrm>
              <a:prstGeom prst="ellipse">
                <a:avLst/>
              </a:prstGeom>
              <a:noFill/>
              <a:ln w="25400">
                <a:solidFill>
                  <a:srgbClr val="3FACE3"/>
                </a:solidFill>
              </a:ln>
            </p:spPr>
            <p:style>
              <a:lnRef idx="2">
                <a:srgbClr val="3FACE3">
                  <a:lumMod val="75000"/>
                </a:srgbClr>
              </a:lnRef>
              <a:fillRef idx="1">
                <a:srgbClr val="3FACE3"/>
              </a:fillRef>
              <a:effectRef idx="0">
                <a:srgbClr val="FFFFFF"/>
              </a:effectRef>
              <a:fontRef idx="minor">
                <a:srgbClr val="FFFFFF"/>
              </a:fontRef>
            </p:style>
            <p:txBody>
              <a:bodyPr rtlCol="0" anchor="ctr"/>
              <a:p>
                <a:pPr algn="ctr"/>
                <a:endParaRPr lang="zh-CN" altLang="en-US" sz="2000">
                  <a:solidFill>
                    <a:srgbClr val="FFFFFF"/>
                  </a:solidFill>
                  <a:latin typeface="微软雅黑" panose="020B0503020204020204" charset="-122"/>
                  <a:ea typeface="微软雅黑" panose="020B0503020204020204" charset="-122"/>
                </a:endParaRPr>
              </a:p>
            </p:txBody>
          </p:sp>
          <p:cxnSp>
            <p:nvCxnSpPr>
              <p:cNvPr id="64" name="直接连接符 63"/>
              <p:cNvCxnSpPr/>
              <p:nvPr>
                <p:custDataLst>
                  <p:tags r:id="rId7"/>
                </p:custDataLst>
              </p:nvPr>
            </p:nvCxnSpPr>
            <p:spPr>
              <a:xfrm>
                <a:off x="2903" y="8785"/>
                <a:ext cx="601" cy="0"/>
              </a:xfrm>
              <a:prstGeom prst="line">
                <a:avLst/>
              </a:prstGeom>
              <a:ln w="44450" cap="rnd">
                <a:solidFill>
                  <a:srgbClr val="3FACE3"/>
                </a:solidFill>
              </a:ln>
            </p:spPr>
            <p:style>
              <a:lnRef idx="2">
                <a:srgbClr val="3FACE3"/>
              </a:lnRef>
              <a:fillRef idx="0">
                <a:srgbClr val="FFFFFF"/>
              </a:fillRef>
              <a:effectRef idx="0">
                <a:srgbClr val="FFFFFF"/>
              </a:effectRef>
              <a:fontRef idx="minor">
                <a:srgbClr val="333333"/>
              </a:fontRef>
            </p:style>
          </p:cxnSp>
          <p:sp>
            <p:nvSpPr>
              <p:cNvPr id="65" name="圆角矩形 64"/>
              <p:cNvSpPr/>
              <p:nvPr>
                <p:custDataLst>
                  <p:tags r:id="rId8"/>
                </p:custDataLst>
              </p:nvPr>
            </p:nvSpPr>
            <p:spPr>
              <a:xfrm>
                <a:off x="5453" y="2891"/>
                <a:ext cx="4070" cy="6321"/>
              </a:xfrm>
              <a:prstGeom prst="roundRect">
                <a:avLst>
                  <a:gd name="adj" fmla="val 13095"/>
                </a:avLst>
              </a:prstGeom>
              <a:solidFill>
                <a:srgbClr val="FFFFFF">
                  <a:alpha val="15000"/>
                </a:srgbClr>
              </a:solidFill>
              <a:ln>
                <a:solidFill>
                  <a:srgbClr val="6B86FB"/>
                </a:solidFill>
              </a:ln>
            </p:spPr>
            <p:style>
              <a:lnRef idx="2">
                <a:srgbClr val="3FACE3">
                  <a:lumMod val="75000"/>
                </a:srgbClr>
              </a:lnRef>
              <a:fillRef idx="1">
                <a:srgbClr val="3FACE3"/>
              </a:fillRef>
              <a:effectRef idx="0">
                <a:srgbClr val="FFFFFF"/>
              </a:effectRef>
              <a:fontRef idx="minor">
                <a:srgbClr val="FFFFFF"/>
              </a:fontRef>
            </p:style>
            <p:txBody>
              <a:bodyPr vertOverflow="overflow" horzOverflow="overflow" vert="horz" wrap="square" lIns="125730" tIns="1115695" rIns="125730" numCol="1" spcCol="0" rtlCol="0" fromWordArt="0" anchor="t" anchorCtr="0" forceAA="0" compatLnSpc="1">
                <a:noAutofit/>
              </a:bodyPr>
              <a:p>
                <a:pPr lvl="0" algn="ctr">
                  <a:lnSpc>
                    <a:spcPct val="130000"/>
                  </a:lnSpc>
                  <a:buClrTx/>
                  <a:buSzTx/>
                  <a:buFontTx/>
                </a:pPr>
                <a:r>
                  <a:rPr lang="zh-CN" altLang="en-US" sz="1600" b="1">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高度集成与兼容性</a:t>
                </a:r>
                <a:endParaRPr lang="zh-CN" altLang="en-US" sz="1600" b="1">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lvl="0" algn="l">
                  <a:lnSpc>
                    <a:spcPct val="130000"/>
                  </a:lnSpc>
                  <a:buClrTx/>
                  <a:buSzTx/>
                  <a:buFontTx/>
                </a:pPr>
                <a:r>
                  <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能够将各部门、各场所的各类视频资源统一汇集起来，对不同的流媒体协议进行差异化转换，形成统一协议输出，实现多终端无差异播放。</a:t>
                </a:r>
                <a:endPar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6" name="椭圆 65"/>
              <p:cNvSpPr/>
              <p:nvPr>
                <p:custDataLst>
                  <p:tags r:id="rId9"/>
                </p:custDataLst>
              </p:nvPr>
            </p:nvSpPr>
            <p:spPr>
              <a:xfrm>
                <a:off x="7008" y="3457"/>
                <a:ext cx="961" cy="961"/>
              </a:xfrm>
              <a:prstGeom prst="ellipse">
                <a:avLst/>
              </a:prstGeom>
              <a:noFill/>
              <a:ln w="25400">
                <a:solidFill>
                  <a:srgbClr val="6B86FB"/>
                </a:solidFill>
              </a:ln>
            </p:spPr>
            <p:style>
              <a:lnRef idx="2">
                <a:srgbClr val="3FACE3">
                  <a:lumMod val="75000"/>
                </a:srgbClr>
              </a:lnRef>
              <a:fillRef idx="1">
                <a:srgbClr val="3FACE3"/>
              </a:fillRef>
              <a:effectRef idx="0">
                <a:srgbClr val="FFFFFF"/>
              </a:effectRef>
              <a:fontRef idx="minor">
                <a:srgbClr val="FFFFFF"/>
              </a:fontRef>
            </p:style>
            <p:txBody>
              <a:bodyPr rtlCol="0" anchor="ctr"/>
              <a:p>
                <a:pPr algn="ctr"/>
                <a:endParaRPr lang="zh-CN" altLang="en-US" sz="2000">
                  <a:solidFill>
                    <a:srgbClr val="FFFFFF"/>
                  </a:solidFill>
                  <a:latin typeface="微软雅黑" panose="020B0503020204020204" charset="-122"/>
                  <a:ea typeface="微软雅黑" panose="020B0503020204020204" charset="-122"/>
                </a:endParaRPr>
              </a:p>
            </p:txBody>
          </p:sp>
          <p:cxnSp>
            <p:nvCxnSpPr>
              <p:cNvPr id="67" name="直接连接符 66"/>
              <p:cNvCxnSpPr/>
              <p:nvPr>
                <p:custDataLst>
                  <p:tags r:id="rId10"/>
                </p:custDataLst>
              </p:nvPr>
            </p:nvCxnSpPr>
            <p:spPr>
              <a:xfrm>
                <a:off x="7188" y="8785"/>
                <a:ext cx="601" cy="0"/>
              </a:xfrm>
              <a:prstGeom prst="line">
                <a:avLst/>
              </a:prstGeom>
              <a:ln w="44450" cap="rnd">
                <a:solidFill>
                  <a:srgbClr val="6B86FB"/>
                </a:solidFill>
              </a:ln>
            </p:spPr>
            <p:style>
              <a:lnRef idx="2">
                <a:srgbClr val="3FACE3"/>
              </a:lnRef>
              <a:fillRef idx="0">
                <a:srgbClr val="FFFFFF"/>
              </a:fillRef>
              <a:effectRef idx="0">
                <a:srgbClr val="FFFFFF"/>
              </a:effectRef>
              <a:fontRef idx="minor">
                <a:srgbClr val="333333"/>
              </a:fontRef>
            </p:style>
          </p:cxnSp>
          <p:sp>
            <p:nvSpPr>
              <p:cNvPr id="68" name="圆角矩形 67"/>
              <p:cNvSpPr/>
              <p:nvPr>
                <p:custDataLst>
                  <p:tags r:id="rId11"/>
                </p:custDataLst>
              </p:nvPr>
            </p:nvSpPr>
            <p:spPr>
              <a:xfrm>
                <a:off x="9738" y="2891"/>
                <a:ext cx="4070" cy="6321"/>
              </a:xfrm>
              <a:prstGeom prst="roundRect">
                <a:avLst>
                  <a:gd name="adj" fmla="val 13095"/>
                </a:avLst>
              </a:prstGeom>
              <a:solidFill>
                <a:srgbClr val="FFFFFF">
                  <a:alpha val="15000"/>
                </a:srgbClr>
              </a:solidFill>
              <a:ln>
                <a:solidFill>
                  <a:srgbClr val="4C9DE6"/>
                </a:solidFill>
              </a:ln>
            </p:spPr>
            <p:style>
              <a:lnRef idx="2">
                <a:srgbClr val="3FACE3">
                  <a:lumMod val="75000"/>
                </a:srgbClr>
              </a:lnRef>
              <a:fillRef idx="1">
                <a:srgbClr val="3FACE3"/>
              </a:fillRef>
              <a:effectRef idx="0">
                <a:srgbClr val="FFFFFF"/>
              </a:effectRef>
              <a:fontRef idx="minor">
                <a:srgbClr val="FFFFFF"/>
              </a:fontRef>
            </p:style>
            <p:txBody>
              <a:bodyPr vertOverflow="overflow" horzOverflow="overflow" vert="horz" wrap="square" lIns="125730" tIns="1115695" rIns="125730" numCol="1" spcCol="0" rtlCol="0" fromWordArt="0" anchor="t" anchorCtr="0" forceAA="0" compatLnSpc="1">
                <a:noAutofit/>
              </a:bodyPr>
              <a:p>
                <a:pPr lvl="0" algn="ctr">
                  <a:lnSpc>
                    <a:spcPct val="130000"/>
                  </a:lnSpc>
                  <a:buClrTx/>
                  <a:buSzTx/>
                  <a:buFontTx/>
                </a:pPr>
                <a:r>
                  <a:rPr lang="zh-CN" altLang="en-US" sz="1600" b="1">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高性能与可扩展性</a:t>
                </a:r>
                <a:endParaRPr lang="zh-CN" altLang="en-US" sz="1600" b="1">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lvl="0" algn="l">
                  <a:lnSpc>
                    <a:spcPct val="130000"/>
                  </a:lnSpc>
                  <a:buClrTx/>
                  <a:buSzTx/>
                  <a:buFontTx/>
                </a:pPr>
                <a:r>
                  <a:rPr lang="en-US" altLang="zh-CN"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基于分布式架构，支持大规模并发访问，通过增加从机流媒体服务器的数量来满足大并发量访问的需求。同时，平台提供丰富的</a:t>
                </a:r>
                <a:r>
                  <a:rPr lang="en-US" altLang="zh-CN"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API </a:t>
                </a:r>
                <a:r>
                  <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接口和</a:t>
                </a:r>
                <a:r>
                  <a:rPr lang="en-US" altLang="zh-CN"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 SDK</a:t>
                </a:r>
                <a:r>
                  <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，支持功能灵活拓展和集成。</a:t>
                </a:r>
                <a:endPar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9" name="椭圆 68"/>
              <p:cNvSpPr/>
              <p:nvPr>
                <p:custDataLst>
                  <p:tags r:id="rId12"/>
                </p:custDataLst>
              </p:nvPr>
            </p:nvSpPr>
            <p:spPr>
              <a:xfrm>
                <a:off x="11293" y="3457"/>
                <a:ext cx="961" cy="961"/>
              </a:xfrm>
              <a:prstGeom prst="ellipse">
                <a:avLst/>
              </a:prstGeom>
              <a:noFill/>
              <a:ln w="25400">
                <a:solidFill>
                  <a:srgbClr val="4C9DE6"/>
                </a:solidFill>
              </a:ln>
            </p:spPr>
            <p:style>
              <a:lnRef idx="2">
                <a:srgbClr val="3FACE3">
                  <a:lumMod val="75000"/>
                </a:srgbClr>
              </a:lnRef>
              <a:fillRef idx="1">
                <a:srgbClr val="3FACE3"/>
              </a:fillRef>
              <a:effectRef idx="0">
                <a:srgbClr val="FFFFFF"/>
              </a:effectRef>
              <a:fontRef idx="minor">
                <a:srgbClr val="FFFFFF"/>
              </a:fontRef>
            </p:style>
            <p:txBody>
              <a:bodyPr rtlCol="0" anchor="ctr"/>
              <a:p>
                <a:pPr algn="ctr"/>
                <a:endParaRPr lang="zh-CN" altLang="en-US" sz="2000">
                  <a:solidFill>
                    <a:srgbClr val="FFFFFF"/>
                  </a:solidFill>
                  <a:latin typeface="微软雅黑" panose="020B0503020204020204" charset="-122"/>
                  <a:ea typeface="微软雅黑" panose="020B0503020204020204" charset="-122"/>
                </a:endParaRPr>
              </a:p>
            </p:txBody>
          </p:sp>
          <p:cxnSp>
            <p:nvCxnSpPr>
              <p:cNvPr id="70" name="直接连接符 69"/>
              <p:cNvCxnSpPr/>
              <p:nvPr>
                <p:custDataLst>
                  <p:tags r:id="rId13"/>
                </p:custDataLst>
              </p:nvPr>
            </p:nvCxnSpPr>
            <p:spPr>
              <a:xfrm>
                <a:off x="11473" y="8785"/>
                <a:ext cx="601" cy="0"/>
              </a:xfrm>
              <a:prstGeom prst="line">
                <a:avLst/>
              </a:prstGeom>
              <a:ln w="44450" cap="rnd">
                <a:solidFill>
                  <a:srgbClr val="4C9DE6"/>
                </a:solidFill>
              </a:ln>
            </p:spPr>
            <p:style>
              <a:lnRef idx="2">
                <a:srgbClr val="3FACE3"/>
              </a:lnRef>
              <a:fillRef idx="0">
                <a:srgbClr val="FFFFFF"/>
              </a:fillRef>
              <a:effectRef idx="0">
                <a:srgbClr val="FFFFFF"/>
              </a:effectRef>
              <a:fontRef idx="minor">
                <a:srgbClr val="333333"/>
              </a:fontRef>
            </p:style>
          </p:cxnSp>
          <p:sp>
            <p:nvSpPr>
              <p:cNvPr id="71" name="圆角矩形 70"/>
              <p:cNvSpPr/>
              <p:nvPr>
                <p:custDataLst>
                  <p:tags r:id="rId14"/>
                </p:custDataLst>
              </p:nvPr>
            </p:nvSpPr>
            <p:spPr>
              <a:xfrm>
                <a:off x="14023" y="2891"/>
                <a:ext cx="4070" cy="6321"/>
              </a:xfrm>
              <a:prstGeom prst="roundRect">
                <a:avLst>
                  <a:gd name="adj" fmla="val 13095"/>
                </a:avLst>
              </a:prstGeom>
              <a:solidFill>
                <a:srgbClr val="FFFFFF">
                  <a:alpha val="15000"/>
                </a:srgbClr>
              </a:solidFill>
              <a:ln>
                <a:solidFill>
                  <a:srgbClr val="7995A7"/>
                </a:solidFill>
              </a:ln>
            </p:spPr>
            <p:style>
              <a:lnRef idx="2">
                <a:srgbClr val="3FACE3">
                  <a:lumMod val="75000"/>
                </a:srgbClr>
              </a:lnRef>
              <a:fillRef idx="1">
                <a:srgbClr val="3FACE3"/>
              </a:fillRef>
              <a:effectRef idx="0">
                <a:srgbClr val="FFFFFF"/>
              </a:effectRef>
              <a:fontRef idx="minor">
                <a:srgbClr val="FFFFFF"/>
              </a:fontRef>
            </p:style>
            <p:txBody>
              <a:bodyPr vertOverflow="overflow" horzOverflow="overflow" vert="horz" wrap="square" lIns="125730" tIns="1115695" rIns="125730" numCol="1" spcCol="0" rtlCol="0" fromWordArt="0" anchor="t" anchorCtr="0" forceAA="0" compatLnSpc="1">
                <a:noAutofit/>
              </a:bodyPr>
              <a:p>
                <a:pPr lvl="0" algn="ctr">
                  <a:lnSpc>
                    <a:spcPct val="130000"/>
                  </a:lnSpc>
                  <a:buClrTx/>
                  <a:buSzTx/>
                  <a:buFontTx/>
                </a:pPr>
                <a:r>
                  <a:rPr lang="zh-CN" altLang="en-US" sz="1600" b="1">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安全可靠</a:t>
                </a:r>
                <a:endPar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lvl="0" algn="l">
                  <a:lnSpc>
                    <a:spcPct val="130000"/>
                  </a:lnSpc>
                  <a:buClrTx/>
                  <a:buSzTx/>
                  <a:buFontTx/>
                </a:pPr>
                <a:r>
                  <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采用视频加密等核心安全防范技术，确保系统的安全稳定。同时，支持对视频资源的在线状态、图像质量、录像完整性等进行智能监测，及时发现设备故障。</a:t>
                </a:r>
                <a:endParaRPr lang="zh-CN" altLang="en-US" sz="1400">
                  <a:solidFill>
                    <a:srgbClr val="333333">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2" name="椭圆 71"/>
              <p:cNvSpPr/>
              <p:nvPr>
                <p:custDataLst>
                  <p:tags r:id="rId15"/>
                </p:custDataLst>
              </p:nvPr>
            </p:nvSpPr>
            <p:spPr>
              <a:xfrm>
                <a:off x="15578" y="3457"/>
                <a:ext cx="961" cy="961"/>
              </a:xfrm>
              <a:prstGeom prst="ellipse">
                <a:avLst/>
              </a:prstGeom>
              <a:noFill/>
              <a:ln w="25400">
                <a:solidFill>
                  <a:srgbClr val="7995A7"/>
                </a:solidFill>
              </a:ln>
            </p:spPr>
            <p:style>
              <a:lnRef idx="2">
                <a:srgbClr val="3FACE3">
                  <a:lumMod val="75000"/>
                </a:srgbClr>
              </a:lnRef>
              <a:fillRef idx="1">
                <a:srgbClr val="3FACE3"/>
              </a:fillRef>
              <a:effectRef idx="0">
                <a:srgbClr val="FFFFFF"/>
              </a:effectRef>
              <a:fontRef idx="minor">
                <a:srgbClr val="FFFFFF"/>
              </a:fontRef>
            </p:style>
            <p:txBody>
              <a:bodyPr rtlCol="0" anchor="ctr"/>
              <a:p>
                <a:pPr algn="ctr"/>
                <a:endParaRPr lang="zh-CN" altLang="en-US" sz="2000">
                  <a:solidFill>
                    <a:srgbClr val="FFFFFF"/>
                  </a:solidFill>
                  <a:latin typeface="微软雅黑" panose="020B0503020204020204" charset="-122"/>
                  <a:ea typeface="微软雅黑" panose="020B0503020204020204" charset="-122"/>
                </a:endParaRPr>
              </a:p>
            </p:txBody>
          </p:sp>
          <p:cxnSp>
            <p:nvCxnSpPr>
              <p:cNvPr id="73" name="直接连接符 72"/>
              <p:cNvCxnSpPr/>
              <p:nvPr>
                <p:custDataLst>
                  <p:tags r:id="rId16"/>
                </p:custDataLst>
              </p:nvPr>
            </p:nvCxnSpPr>
            <p:spPr>
              <a:xfrm>
                <a:off x="15758" y="8785"/>
                <a:ext cx="601" cy="0"/>
              </a:xfrm>
              <a:prstGeom prst="line">
                <a:avLst/>
              </a:prstGeom>
              <a:ln w="44450" cap="rnd">
                <a:solidFill>
                  <a:srgbClr val="7995A7"/>
                </a:solidFill>
              </a:ln>
            </p:spPr>
            <p:style>
              <a:lnRef idx="2">
                <a:srgbClr val="3FACE3"/>
              </a:lnRef>
              <a:fillRef idx="0">
                <a:srgbClr val="FFFFFF"/>
              </a:fillRef>
              <a:effectRef idx="0">
                <a:srgbClr val="FFFFFF"/>
              </a:effectRef>
              <a:fontRef idx="minor">
                <a:srgbClr val="333333"/>
              </a:fontRef>
            </p:style>
          </p:cxnSp>
        </p:grpSp>
        <p:pic>
          <p:nvPicPr>
            <p:cNvPr id="74" name="图片 4" descr="343439383331313b343532303032303bb8f6c8cbd0c5cfa2"/>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3005" y="3178"/>
              <a:ext cx="397" cy="397"/>
            </a:xfrm>
            <a:prstGeom prst="rect">
              <a:avLst/>
            </a:prstGeom>
          </p:spPr>
        </p:pic>
        <p:pic>
          <p:nvPicPr>
            <p:cNvPr id="75" name="图片 3" descr="343439383331313b343532303031393bd2b5bca8b9dcc0ed"/>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7290" y="3178"/>
              <a:ext cx="397" cy="397"/>
            </a:xfrm>
            <a:prstGeom prst="rect">
              <a:avLst/>
            </a:prstGeom>
          </p:spPr>
        </p:pic>
        <p:pic>
          <p:nvPicPr>
            <p:cNvPr id="76" name="图片 11" descr="343439383331313b343532303032373bbfcdbba7b5b5b0b8"/>
            <p:cNvPicPr>
              <a:picLocks noChangeAspect="1"/>
            </p:cNvPicPr>
            <p:nvPr>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a:off x="11575" y="3178"/>
              <a:ext cx="397" cy="397"/>
            </a:xfrm>
            <a:prstGeom prst="rect">
              <a:avLst/>
            </a:prstGeom>
          </p:spPr>
        </p:pic>
        <p:pic>
          <p:nvPicPr>
            <p:cNvPr id="77" name="图片 8" descr="343439383331313b343532303032343bb7a2b2bcb9dcc0ed"/>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15809" y="3119"/>
              <a:ext cx="498" cy="498"/>
            </a:xfrm>
            <a:prstGeom prst="rect">
              <a:avLst/>
            </a:prstGeom>
          </p:spPr>
        </p:pic>
      </p:grpSp>
    </p:spTree>
    <p:custDataLst>
      <p:tags r:id="rId2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4025" y="447611"/>
            <a:ext cx="1808480" cy="583565"/>
          </a:xfrm>
          <a:prstGeom prst="rect">
            <a:avLst/>
          </a:prstGeom>
          <a:noFill/>
        </p:spPr>
        <p:txBody>
          <a:bodyPr wrap="none" rtlCol="0">
            <a:spAutoFit/>
          </a:bodyPr>
          <a:lstStyle/>
          <a:p>
            <a:r>
              <a:rPr lang="zh-CN" altLang="en-US" sz="3200" b="1" dirty="0">
                <a:solidFill>
                  <a:srgbClr val="323232"/>
                </a:solidFill>
                <a:latin typeface="+mn-ea"/>
              </a:rPr>
              <a:t>应用场景</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6" name="组合 5"/>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89" name="组合 88"/>
          <p:cNvGrpSpPr/>
          <p:nvPr/>
        </p:nvGrpSpPr>
        <p:grpSpPr>
          <a:xfrm>
            <a:off x="676910" y="1431925"/>
            <a:ext cx="10806430" cy="4537710"/>
            <a:chOff x="1066" y="1979"/>
            <a:chExt cx="17018" cy="7146"/>
          </a:xfrm>
        </p:grpSpPr>
        <p:sp>
          <p:nvSpPr>
            <p:cNvPr id="61" name="椭圆 60"/>
            <p:cNvSpPr/>
            <p:nvPr>
              <p:custDataLst>
                <p:tags r:id="rId1"/>
              </p:custDataLst>
            </p:nvPr>
          </p:nvSpPr>
          <p:spPr>
            <a:xfrm>
              <a:off x="1066" y="2298"/>
              <a:ext cx="6445" cy="6446"/>
            </a:xfrm>
            <a:prstGeom prst="ellipse">
              <a:avLst/>
            </a:prstGeom>
            <a:gradFill flip="none" rotWithShape="1">
              <a:gsLst>
                <a:gs pos="85000">
                  <a:schemeClr val="accent1">
                    <a:alpha val="0"/>
                  </a:schemeClr>
                </a:gs>
                <a:gs pos="15000">
                  <a:schemeClr val="accent1">
                    <a:alpha val="0"/>
                  </a:schemeClr>
                </a:gs>
                <a:gs pos="51000">
                  <a:schemeClr val="accent1">
                    <a:alpha val="10000"/>
                  </a:schemeClr>
                </a:gs>
              </a:gsLst>
              <a:lin ang="5400000"/>
            </a:gradFill>
            <a:ln w="857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useBgFill="1">
          <p:nvSpPr>
            <p:cNvPr id="62" name="椭圆 61"/>
            <p:cNvSpPr/>
            <p:nvPr>
              <p:custDataLst>
                <p:tags r:id="rId2"/>
              </p:custDataLst>
            </p:nvPr>
          </p:nvSpPr>
          <p:spPr>
            <a:xfrm>
              <a:off x="1582" y="2792"/>
              <a:ext cx="5450" cy="5450"/>
            </a:xfrm>
            <a:prstGeom prst="ellipse">
              <a:avLst/>
            </a:prstGeom>
            <a:ln>
              <a:noFill/>
            </a:ln>
            <a:effectLst>
              <a:outerShdw blurRad="368300" dist="38100" dir="5400000" algn="t" rotWithShape="0">
                <a:schemeClr val="accent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a:solidFill>
                  <a:schemeClr val="lt1"/>
                </a:solidFill>
                <a:cs typeface="微软雅黑" panose="020B0503020204020204" charset="-122"/>
                <a:sym typeface="+mn-ea"/>
              </a:endParaRPr>
            </a:p>
          </p:txBody>
        </p:sp>
        <p:sp>
          <p:nvSpPr>
            <p:cNvPr id="63" name="椭圆 62"/>
            <p:cNvSpPr/>
            <p:nvPr>
              <p:custDataLst>
                <p:tags r:id="rId3"/>
              </p:custDataLst>
            </p:nvPr>
          </p:nvSpPr>
          <p:spPr>
            <a:xfrm>
              <a:off x="1582" y="2792"/>
              <a:ext cx="5450" cy="5450"/>
            </a:xfrm>
            <a:prstGeom prst="ellipse">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a:solidFill>
                  <a:schemeClr val="lt1"/>
                </a:solidFill>
                <a:cs typeface="微软雅黑" panose="020B0503020204020204" charset="-122"/>
                <a:sym typeface="+mn-ea"/>
              </a:endParaRPr>
            </a:p>
          </p:txBody>
        </p:sp>
        <p:sp>
          <p:nvSpPr>
            <p:cNvPr id="64" name="椭圆 63"/>
            <p:cNvSpPr/>
            <p:nvPr>
              <p:custDataLst>
                <p:tags r:id="rId4"/>
              </p:custDataLst>
            </p:nvPr>
          </p:nvSpPr>
          <p:spPr>
            <a:xfrm>
              <a:off x="2459" y="3650"/>
              <a:ext cx="3713" cy="3713"/>
            </a:xfrm>
            <a:prstGeom prst="ellipse">
              <a:avLst/>
            </a:prstGeom>
            <a:gradFill>
              <a:gsLst>
                <a:gs pos="74000">
                  <a:schemeClr val="accent1">
                    <a:alpha val="85000"/>
                  </a:schemeClr>
                </a:gs>
                <a:gs pos="10000">
                  <a:schemeClr val="accent1">
                    <a:alpha val="40000"/>
                  </a:schemeClr>
                </a:gs>
              </a:gsLst>
              <a:lin ang="2700000" scaled="0"/>
            </a:gradFill>
            <a:ln>
              <a:noFill/>
            </a:ln>
            <a:effectLst>
              <a:outerShdw blurRad="177800" dist="38100" dir="2700000" algn="tl" rotWithShape="0">
                <a:schemeClr val="accent1">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a:solidFill>
                  <a:schemeClr val="lt1"/>
                </a:solidFill>
                <a:cs typeface="微软雅黑" panose="020B0503020204020204" charset="-122"/>
                <a:sym typeface="+mn-ea"/>
              </a:endParaRPr>
            </a:p>
          </p:txBody>
        </p:sp>
        <p:sp>
          <p:nvSpPr>
            <p:cNvPr id="65" name="椭圆 64"/>
            <p:cNvSpPr/>
            <p:nvPr>
              <p:custDataLst>
                <p:tags r:id="rId5"/>
              </p:custDataLst>
            </p:nvPr>
          </p:nvSpPr>
          <p:spPr>
            <a:xfrm>
              <a:off x="2971" y="4162"/>
              <a:ext cx="2689" cy="2689"/>
            </a:xfrm>
            <a:prstGeom prst="ellipse">
              <a:avLst/>
            </a:prstGeom>
            <a:noFill/>
            <a:ln w="19050">
              <a:gradFill>
                <a:gsLst>
                  <a:gs pos="0">
                    <a:schemeClr val="accent1">
                      <a:lumMod val="20000"/>
                      <a:lumOff val="80000"/>
                      <a:alpha val="67000"/>
                    </a:schemeClr>
                  </a:gs>
                  <a:gs pos="100000">
                    <a:schemeClr val="accent1">
                      <a:lumMod val="20000"/>
                      <a:lumOff val="80000"/>
                      <a:alpha val="53000"/>
                    </a:schemeClr>
                  </a:gs>
                </a:gsLst>
                <a:lin ang="2700000" scaled="1"/>
              </a:gradFill>
            </a:ln>
            <a:effectLst>
              <a:outerShdw blurRad="63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3200" b="1">
                <a:solidFill>
                  <a:schemeClr val="accent1"/>
                </a:solidFill>
                <a:cs typeface="微软雅黑" panose="020B0503020204020204" charset="-122"/>
                <a:sym typeface="+mn-ea"/>
              </a:endParaRPr>
            </a:p>
          </p:txBody>
        </p:sp>
        <p:pic>
          <p:nvPicPr>
            <p:cNvPr id="66" name="图片 9" descr="个人能力"/>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3596" y="4787"/>
              <a:ext cx="1440" cy="1440"/>
            </a:xfrm>
            <a:prstGeom prst="rect">
              <a:avLst/>
            </a:prstGeom>
          </p:spPr>
        </p:pic>
        <p:sp>
          <p:nvSpPr>
            <p:cNvPr id="67" name="弧形 66"/>
            <p:cNvSpPr/>
            <p:nvPr>
              <p:custDataLst>
                <p:tags r:id="rId9"/>
              </p:custDataLst>
            </p:nvPr>
          </p:nvSpPr>
          <p:spPr>
            <a:xfrm rot="1620000">
              <a:off x="2125" y="3349"/>
              <a:ext cx="4375" cy="4375"/>
            </a:xfrm>
            <a:prstGeom prst="arc">
              <a:avLst/>
            </a:prstGeom>
            <a:noFill/>
            <a:ln w="28575" cap="rnd">
              <a:gradFill>
                <a:gsLst>
                  <a:gs pos="0">
                    <a:schemeClr val="accent1">
                      <a:alpha val="0"/>
                    </a:schemeClr>
                  </a:gs>
                  <a:gs pos="100000">
                    <a:schemeClr val="accent1">
                      <a:alpha val="63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68" name="弧形 67"/>
            <p:cNvSpPr/>
            <p:nvPr>
              <p:custDataLst>
                <p:tags r:id="rId10"/>
              </p:custDataLst>
            </p:nvPr>
          </p:nvSpPr>
          <p:spPr>
            <a:xfrm rot="11520000">
              <a:off x="2125" y="3349"/>
              <a:ext cx="4375" cy="4375"/>
            </a:xfrm>
            <a:prstGeom prst="arc">
              <a:avLst/>
            </a:prstGeom>
            <a:noFill/>
            <a:ln w="28575" cap="rnd">
              <a:gradFill>
                <a:gsLst>
                  <a:gs pos="0">
                    <a:schemeClr val="accent1">
                      <a:alpha val="0"/>
                    </a:schemeClr>
                  </a:gs>
                  <a:gs pos="100000">
                    <a:schemeClr val="accent1">
                      <a:alpha val="5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sym typeface="+mn-ea"/>
              </a:endParaRPr>
            </a:p>
          </p:txBody>
        </p:sp>
        <p:grpSp>
          <p:nvGrpSpPr>
            <p:cNvPr id="87" name="组合 86"/>
            <p:cNvGrpSpPr/>
            <p:nvPr/>
          </p:nvGrpSpPr>
          <p:grpSpPr>
            <a:xfrm>
              <a:off x="5703" y="1979"/>
              <a:ext cx="12350" cy="1134"/>
              <a:chOff x="5703" y="2603"/>
              <a:chExt cx="12350" cy="1134"/>
            </a:xfrm>
          </p:grpSpPr>
          <p:sp>
            <p:nvSpPr>
              <p:cNvPr id="69" name="矩形"/>
              <p:cNvSpPr/>
              <p:nvPr>
                <p:custDataLst>
                  <p:tags r:id="rId11"/>
                </p:custDataLst>
              </p:nvPr>
            </p:nvSpPr>
            <p:spPr>
              <a:xfrm>
                <a:off x="8989" y="2603"/>
                <a:ext cx="9065"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p>
                <a:pPr indent="0" fontAlgn="auto">
                  <a:lnSpc>
                    <a:spcPct val="150000"/>
                  </a:lnSpc>
                  <a:spcBef>
                    <a:spcPct val="0"/>
                  </a:spcBef>
                  <a:spcAft>
                    <a:spcPct val="0"/>
                  </a:spcAft>
                  <a:buFont typeface="Arial" panose="020B0604020202020204"/>
                  <a:buChar char="•"/>
                </a:pPr>
                <a:r>
                  <a:rPr lang="zh-CN" altLang="en-US" sz="1400">
                    <a:latin typeface="微软雅黑" panose="020B0503020204020204" charset="-122"/>
                    <a:ea typeface="微软雅黑" panose="020B0503020204020204" charset="-122"/>
                    <a:cs typeface="微软雅黑" panose="020B0503020204020204" charset="-122"/>
                    <a:sym typeface="+mn-ea"/>
                  </a:rPr>
                  <a:t>可用于城市治安监控、公共场所监控等，公安机关和相关部门通过平台实时监控城市重点区域和治安复杂场所，提高治安管理水平。</a:t>
                </a:r>
                <a:endParaRPr lang="zh-CN" altLang="en-US" sz="1400" kern="0" dirty="0">
                  <a:ln>
                    <a:noFill/>
                    <a:prstDash val="sysDot"/>
                  </a:ln>
                  <a:solidFill>
                    <a:schemeClr val="tx1">
                      <a:lumMod val="85000"/>
                      <a:lumOff val="15000"/>
                    </a:schemeClr>
                  </a:solidFill>
                  <a:latin typeface="+mn-ea"/>
                  <a:cs typeface="+mn-ea"/>
                  <a:sym typeface="+mn-ea"/>
                </a:endParaRPr>
              </a:p>
            </p:txBody>
          </p:sp>
          <p:sp useBgFill="1">
            <p:nvSpPr>
              <p:cNvPr id="70" name="圆角矩形"/>
              <p:cNvSpPr/>
              <p:nvPr>
                <p:custDataLst>
                  <p:tags r:id="rId12"/>
                </p:custDataLst>
              </p:nvPr>
            </p:nvSpPr>
            <p:spPr>
              <a:xfrm>
                <a:off x="5713" y="2792"/>
                <a:ext cx="2772" cy="756"/>
              </a:xfrm>
              <a:prstGeom prst="roundRect">
                <a:avLst>
                  <a:gd name="adj" fmla="val 50000"/>
                </a:avLst>
              </a:prstGeom>
              <a:ln>
                <a:noFill/>
              </a:ln>
              <a:effectLst>
                <a:outerShdw blurRad="177800" dist="381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dirty="0">
                  <a:solidFill>
                    <a:schemeClr val="accent1"/>
                  </a:solidFill>
                  <a:cs typeface="微软雅黑" panose="020B0503020204020204" charset="-122"/>
                  <a:sym typeface="+mn-ea"/>
                </a:endParaRPr>
              </a:p>
            </p:txBody>
          </p:sp>
          <p:sp>
            <p:nvSpPr>
              <p:cNvPr id="71" name="圆角矩形"/>
              <p:cNvSpPr/>
              <p:nvPr>
                <p:custDataLst>
                  <p:tags r:id="rId13"/>
                </p:custDataLst>
              </p:nvPr>
            </p:nvSpPr>
            <p:spPr>
              <a:xfrm>
                <a:off x="5703" y="2792"/>
                <a:ext cx="2772" cy="756"/>
              </a:xfrm>
              <a:prstGeom prst="roundRect">
                <a:avLst>
                  <a:gd name="adj" fmla="val 50000"/>
                </a:avLst>
              </a:prstGeom>
              <a:solidFill>
                <a:schemeClr val="bg1">
                  <a:alpha val="20000"/>
                </a:schemeClr>
              </a:solidFill>
              <a:ln>
                <a:solidFill>
                  <a:schemeClr val="accent1">
                    <a:alpha val="30000"/>
                  </a:schemeClr>
                </a:solidFill>
              </a:ln>
              <a:effectLst>
                <a:outerShdw blurRad="177800" dist="38100" dir="2700000" algn="t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b="1" dirty="0">
                    <a:solidFill>
                      <a:schemeClr val="accent1"/>
                    </a:solidFill>
                    <a:cs typeface="微软雅黑" panose="020B0503020204020204" charset="-122"/>
                    <a:sym typeface="+mn-ea"/>
                  </a:rPr>
                  <a:t>智慧安防</a:t>
                </a:r>
                <a:endParaRPr lang="zh-CN" altLang="en-US" b="1" dirty="0">
                  <a:solidFill>
                    <a:schemeClr val="accent1"/>
                  </a:solidFill>
                  <a:cs typeface="微软雅黑" panose="020B0503020204020204" charset="-122"/>
                  <a:sym typeface="+mn-ea"/>
                </a:endParaRPr>
              </a:p>
            </p:txBody>
          </p:sp>
        </p:grpSp>
        <p:grpSp>
          <p:nvGrpSpPr>
            <p:cNvPr id="88" name="组合 87"/>
            <p:cNvGrpSpPr/>
            <p:nvPr/>
          </p:nvGrpSpPr>
          <p:grpSpPr>
            <a:xfrm>
              <a:off x="6535" y="3431"/>
              <a:ext cx="11520" cy="1134"/>
              <a:chOff x="6535" y="3779"/>
              <a:chExt cx="11520" cy="1134"/>
            </a:xfrm>
          </p:grpSpPr>
          <p:sp>
            <p:nvSpPr>
              <p:cNvPr id="72" name="矩形"/>
              <p:cNvSpPr/>
              <p:nvPr>
                <p:custDataLst>
                  <p:tags r:id="rId14"/>
                </p:custDataLst>
              </p:nvPr>
            </p:nvSpPr>
            <p:spPr>
              <a:xfrm>
                <a:off x="9843" y="3779"/>
                <a:ext cx="821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p>
                <a:pPr algn="just" defTabSz="1216025">
                  <a:lnSpc>
                    <a:spcPct val="150000"/>
                  </a:lnSpc>
                  <a:spcBef>
                    <a:spcPct val="0"/>
                  </a:spcBef>
                  <a:spcAft>
                    <a:spcPct val="0"/>
                  </a:spcAft>
                </a:pPr>
                <a:r>
                  <a:rPr lang="zh-CN" altLang="en-US" sz="1400" kern="0" dirty="0">
                    <a:ln>
                      <a:noFill/>
                      <a:prstDash val="sysDot"/>
                    </a:ln>
                    <a:solidFill>
                      <a:schemeClr val="tx1">
                        <a:lumMod val="85000"/>
                        <a:lumOff val="15000"/>
                      </a:schemeClr>
                    </a:solidFill>
                    <a:latin typeface="+mn-ea"/>
                    <a:cs typeface="+mn-ea"/>
                    <a:sym typeface="+mn-ea"/>
                  </a:rPr>
                  <a:t>园区各区域视频监控查看，可引入</a:t>
                </a:r>
                <a:r>
                  <a:rPr lang="en-US" altLang="zh-CN" sz="1400" kern="0" dirty="0">
                    <a:ln>
                      <a:noFill/>
                      <a:prstDash val="sysDot"/>
                    </a:ln>
                    <a:solidFill>
                      <a:schemeClr val="tx1">
                        <a:lumMod val="85000"/>
                        <a:lumOff val="15000"/>
                      </a:schemeClr>
                    </a:solidFill>
                    <a:latin typeface="+mn-ea"/>
                    <a:cs typeface="+mn-ea"/>
                    <a:sym typeface="+mn-ea"/>
                  </a:rPr>
                  <a:t>AI</a:t>
                </a:r>
                <a:r>
                  <a:rPr lang="zh-CN" altLang="en-US" sz="1400" kern="0" dirty="0">
                    <a:ln>
                      <a:noFill/>
                      <a:prstDash val="sysDot"/>
                    </a:ln>
                    <a:solidFill>
                      <a:schemeClr val="tx1">
                        <a:lumMod val="85000"/>
                        <a:lumOff val="15000"/>
                      </a:schemeClr>
                    </a:solidFill>
                    <a:latin typeface="+mn-ea"/>
                    <a:cs typeface="+mn-ea"/>
                    <a:sym typeface="+mn-ea"/>
                  </a:rPr>
                  <a:t>分析，对异常行为进行实时监控和预警</a:t>
                </a:r>
                <a:endParaRPr lang="zh-CN" altLang="en-US" sz="1400" kern="0" dirty="0">
                  <a:ln>
                    <a:noFill/>
                    <a:prstDash val="sysDot"/>
                  </a:ln>
                  <a:solidFill>
                    <a:schemeClr val="tx1">
                      <a:lumMod val="85000"/>
                      <a:lumOff val="15000"/>
                    </a:schemeClr>
                  </a:solidFill>
                  <a:latin typeface="+mn-ea"/>
                  <a:cs typeface="+mn-ea"/>
                  <a:sym typeface="+mn-ea"/>
                </a:endParaRPr>
              </a:p>
            </p:txBody>
          </p:sp>
          <p:sp useBgFill="1">
            <p:nvSpPr>
              <p:cNvPr id="73" name="圆角矩形"/>
              <p:cNvSpPr/>
              <p:nvPr>
                <p:custDataLst>
                  <p:tags r:id="rId15"/>
                </p:custDataLst>
              </p:nvPr>
            </p:nvSpPr>
            <p:spPr>
              <a:xfrm>
                <a:off x="6545" y="3968"/>
                <a:ext cx="2772" cy="756"/>
              </a:xfrm>
              <a:prstGeom prst="roundRect">
                <a:avLst>
                  <a:gd name="adj" fmla="val 50000"/>
                </a:avLst>
              </a:prstGeom>
              <a:ln>
                <a:noFill/>
              </a:ln>
              <a:effectLst>
                <a:outerShdw blurRad="177800" dist="38100" dir="2700000" algn="tl" rotWithShape="0">
                  <a:schemeClr val="accent2">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dirty="0">
                  <a:solidFill>
                    <a:schemeClr val="accent2"/>
                  </a:solidFill>
                  <a:cs typeface="微软雅黑" panose="020B0503020204020204" charset="-122"/>
                  <a:sym typeface="+mn-ea"/>
                </a:endParaRPr>
              </a:p>
            </p:txBody>
          </p:sp>
          <p:sp>
            <p:nvSpPr>
              <p:cNvPr id="74" name="圆角矩形"/>
              <p:cNvSpPr/>
              <p:nvPr>
                <p:custDataLst>
                  <p:tags r:id="rId16"/>
                </p:custDataLst>
              </p:nvPr>
            </p:nvSpPr>
            <p:spPr>
              <a:xfrm>
                <a:off x="6535" y="3968"/>
                <a:ext cx="2772" cy="756"/>
              </a:xfrm>
              <a:prstGeom prst="roundRect">
                <a:avLst>
                  <a:gd name="adj" fmla="val 50000"/>
                </a:avLst>
              </a:prstGeom>
              <a:solidFill>
                <a:schemeClr val="bg1">
                  <a:alpha val="20000"/>
                </a:schemeClr>
              </a:solidFill>
              <a:ln>
                <a:solidFill>
                  <a:srgbClr val="7286FB">
                    <a:alpha val="30000"/>
                  </a:srgbClr>
                </a:solidFill>
              </a:ln>
              <a:effectLst>
                <a:outerShdw blurRad="177800" dist="38100" dir="2700000" algn="tl" rotWithShape="0">
                  <a:schemeClr val="accent2">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b="1" dirty="0">
                    <a:solidFill>
                      <a:srgbClr val="8A94FB"/>
                    </a:solidFill>
                    <a:cs typeface="微软雅黑" panose="020B0503020204020204" charset="-122"/>
                    <a:sym typeface="+mn-ea"/>
                  </a:rPr>
                  <a:t>智慧园区</a:t>
                </a:r>
                <a:endParaRPr lang="zh-CN" altLang="en-US" b="1" dirty="0">
                  <a:solidFill>
                    <a:srgbClr val="8A94FB"/>
                  </a:solidFill>
                  <a:cs typeface="微软雅黑" panose="020B0503020204020204" charset="-122"/>
                  <a:sym typeface="+mn-ea"/>
                </a:endParaRPr>
              </a:p>
            </p:txBody>
          </p:sp>
        </p:grpSp>
        <p:grpSp>
          <p:nvGrpSpPr>
            <p:cNvPr id="84" name="组合 83"/>
            <p:cNvGrpSpPr/>
            <p:nvPr/>
          </p:nvGrpSpPr>
          <p:grpSpPr>
            <a:xfrm>
              <a:off x="5688" y="7991"/>
              <a:ext cx="12366" cy="1134"/>
              <a:chOff x="5688" y="7679"/>
              <a:chExt cx="12366" cy="1134"/>
            </a:xfrm>
          </p:grpSpPr>
          <p:sp>
            <p:nvSpPr>
              <p:cNvPr id="75" name="矩形"/>
              <p:cNvSpPr/>
              <p:nvPr>
                <p:custDataLst>
                  <p:tags r:id="rId17"/>
                </p:custDataLst>
              </p:nvPr>
            </p:nvSpPr>
            <p:spPr>
              <a:xfrm>
                <a:off x="8974" y="7679"/>
                <a:ext cx="9080"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p>
                <a:pPr indent="0" fontAlgn="auto">
                  <a:lnSpc>
                    <a:spcPct val="150000"/>
                  </a:lnSpc>
                  <a:spcBef>
                    <a:spcPct val="0"/>
                  </a:spcBef>
                  <a:spcAft>
                    <a:spcPct val="0"/>
                  </a:spcAft>
                  <a:buFont typeface="Arial" panose="020B0604020202020204"/>
                  <a:buChar char="•"/>
                </a:pPr>
                <a:r>
                  <a:rPr lang="zh-CN" altLang="en-US" sz="1400">
                    <a:latin typeface="微软雅黑" panose="020B0503020204020204" charset="-122"/>
                    <a:ea typeface="微软雅黑" panose="020B0503020204020204" charset="-122"/>
                    <a:cs typeface="微软雅黑" panose="020B0503020204020204" charset="-122"/>
                    <a:sym typeface="+mn-ea"/>
                  </a:rPr>
                  <a:t>学校可实时监控校园内的教学楼、宿舍、食堂等区域，保障学生安全，还可结合视频技术实现远程教学和会议等功能。</a:t>
                </a:r>
                <a:endParaRPr lang="zh-CN" altLang="en-US" sz="1400" kern="0" dirty="0">
                  <a:ln>
                    <a:noFill/>
                    <a:prstDash val="sysDot"/>
                  </a:ln>
                  <a:solidFill>
                    <a:schemeClr val="tx1">
                      <a:lumMod val="85000"/>
                      <a:lumOff val="15000"/>
                    </a:schemeClr>
                  </a:solidFill>
                  <a:latin typeface="+mn-ea"/>
                  <a:cs typeface="+mn-ea"/>
                  <a:sym typeface="+mn-ea"/>
                </a:endParaRPr>
              </a:p>
            </p:txBody>
          </p:sp>
          <p:sp useBgFill="1">
            <p:nvSpPr>
              <p:cNvPr id="76" name="圆角矩形"/>
              <p:cNvSpPr/>
              <p:nvPr>
                <p:custDataLst>
                  <p:tags r:id="rId18"/>
                </p:custDataLst>
              </p:nvPr>
            </p:nvSpPr>
            <p:spPr>
              <a:xfrm>
                <a:off x="5698" y="7880"/>
                <a:ext cx="2772" cy="756"/>
              </a:xfrm>
              <a:prstGeom prst="roundRect">
                <a:avLst>
                  <a:gd name="adj" fmla="val 50000"/>
                </a:avLst>
              </a:prstGeom>
              <a:ln>
                <a:noFill/>
              </a:ln>
              <a:effectLst>
                <a:outerShdw blurRad="177800" dist="38100" dir="2700000" algn="tl" rotWithShape="0">
                  <a:schemeClr val="accent5">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dirty="0">
                  <a:solidFill>
                    <a:schemeClr val="accent5"/>
                  </a:solidFill>
                  <a:cs typeface="微软雅黑" panose="020B0503020204020204" charset="-122"/>
                  <a:sym typeface="+mn-ea"/>
                </a:endParaRPr>
              </a:p>
            </p:txBody>
          </p:sp>
          <p:sp>
            <p:nvSpPr>
              <p:cNvPr id="77" name="圆角矩形"/>
              <p:cNvSpPr/>
              <p:nvPr>
                <p:custDataLst>
                  <p:tags r:id="rId19"/>
                </p:custDataLst>
              </p:nvPr>
            </p:nvSpPr>
            <p:spPr>
              <a:xfrm>
                <a:off x="5688" y="7868"/>
                <a:ext cx="2772" cy="756"/>
              </a:xfrm>
              <a:prstGeom prst="roundRect">
                <a:avLst>
                  <a:gd name="adj" fmla="val 50000"/>
                </a:avLst>
              </a:prstGeom>
              <a:solidFill>
                <a:schemeClr val="bg1">
                  <a:alpha val="20000"/>
                </a:schemeClr>
              </a:solidFill>
              <a:ln>
                <a:solidFill>
                  <a:schemeClr val="accent5">
                    <a:alpha val="30000"/>
                  </a:schemeClr>
                </a:solidFill>
              </a:ln>
              <a:effectLst>
                <a:outerShdw blurRad="177800" dist="38100" dir="2700000" algn="tl" rotWithShape="0">
                  <a:schemeClr val="accent5">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b="1" dirty="0">
                    <a:solidFill>
                      <a:schemeClr val="accent5"/>
                    </a:solidFill>
                    <a:cs typeface="微软雅黑" panose="020B0503020204020204" charset="-122"/>
                    <a:sym typeface="+mn-ea"/>
                  </a:rPr>
                  <a:t>智慧校园</a:t>
                </a:r>
                <a:endParaRPr lang="zh-CN" altLang="en-US" b="1" dirty="0">
                  <a:solidFill>
                    <a:schemeClr val="accent5"/>
                  </a:solidFill>
                  <a:cs typeface="微软雅黑" panose="020B0503020204020204" charset="-122"/>
                  <a:sym typeface="+mn-ea"/>
                </a:endParaRPr>
              </a:p>
            </p:txBody>
          </p:sp>
        </p:grpSp>
        <p:grpSp>
          <p:nvGrpSpPr>
            <p:cNvPr id="86" name="组合 85"/>
            <p:cNvGrpSpPr/>
            <p:nvPr/>
          </p:nvGrpSpPr>
          <p:grpSpPr>
            <a:xfrm>
              <a:off x="6910" y="5039"/>
              <a:ext cx="11174" cy="1134"/>
              <a:chOff x="6910" y="4955"/>
              <a:chExt cx="11174" cy="1134"/>
            </a:xfrm>
          </p:grpSpPr>
          <p:sp>
            <p:nvSpPr>
              <p:cNvPr id="78" name="矩形"/>
              <p:cNvSpPr/>
              <p:nvPr>
                <p:custDataLst>
                  <p:tags r:id="rId20"/>
                </p:custDataLst>
              </p:nvPr>
            </p:nvSpPr>
            <p:spPr>
              <a:xfrm>
                <a:off x="10218" y="4955"/>
                <a:ext cx="7867"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p>
                <a:pPr algn="just" defTabSz="1216025">
                  <a:lnSpc>
                    <a:spcPct val="150000"/>
                  </a:lnSpc>
                  <a:spcBef>
                    <a:spcPct val="0"/>
                  </a:spcBef>
                  <a:spcAft>
                    <a:spcPct val="0"/>
                  </a:spcAft>
                </a:pPr>
                <a:r>
                  <a:rPr lang="zh-CN" altLang="en-US" sz="1400">
                    <a:latin typeface="微软雅黑" panose="020B0503020204020204" charset="-122"/>
                    <a:ea typeface="微软雅黑" panose="020B0503020204020204" charset="-122"/>
                    <a:cs typeface="微软雅黑" panose="020B0503020204020204" charset="-122"/>
                    <a:sym typeface="+mn-ea"/>
                  </a:rPr>
                  <a:t>工地管理人员可以通过平台实时了解施工进度，对工人进行实时监控，防止违规操作和安全事故的发生。</a:t>
                </a:r>
                <a:endParaRPr lang="zh-CN" altLang="en-US" sz="1400" kern="0" dirty="0">
                  <a:ln>
                    <a:noFill/>
                    <a:prstDash val="sysDot"/>
                  </a:ln>
                  <a:solidFill>
                    <a:schemeClr val="tx1">
                      <a:lumMod val="85000"/>
                      <a:lumOff val="15000"/>
                    </a:schemeClr>
                  </a:solidFill>
                  <a:latin typeface="+mn-ea"/>
                  <a:cs typeface="+mn-ea"/>
                  <a:sym typeface="+mn-ea"/>
                </a:endParaRPr>
              </a:p>
            </p:txBody>
          </p:sp>
          <p:sp useBgFill="1">
            <p:nvSpPr>
              <p:cNvPr id="79" name="圆角矩形"/>
              <p:cNvSpPr/>
              <p:nvPr>
                <p:custDataLst>
                  <p:tags r:id="rId21"/>
                </p:custDataLst>
              </p:nvPr>
            </p:nvSpPr>
            <p:spPr>
              <a:xfrm>
                <a:off x="6920" y="5144"/>
                <a:ext cx="2772" cy="756"/>
              </a:xfrm>
              <a:prstGeom prst="roundRect">
                <a:avLst>
                  <a:gd name="adj" fmla="val 50000"/>
                </a:avLst>
              </a:prstGeom>
              <a:ln>
                <a:noFill/>
              </a:ln>
              <a:effectLst>
                <a:outerShdw blurRad="177800" dist="38100" dir="2700000" algn="tl" rotWithShape="0">
                  <a:schemeClr val="accent3">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dirty="0">
                  <a:solidFill>
                    <a:schemeClr val="accent3"/>
                  </a:solidFill>
                  <a:cs typeface="微软雅黑" panose="020B0503020204020204" charset="-122"/>
                  <a:sym typeface="+mn-ea"/>
                </a:endParaRPr>
              </a:p>
            </p:txBody>
          </p:sp>
          <p:sp>
            <p:nvSpPr>
              <p:cNvPr id="80" name="圆角矩形"/>
              <p:cNvSpPr/>
              <p:nvPr>
                <p:custDataLst>
                  <p:tags r:id="rId22"/>
                </p:custDataLst>
              </p:nvPr>
            </p:nvSpPr>
            <p:spPr>
              <a:xfrm>
                <a:off x="6910" y="5144"/>
                <a:ext cx="2772" cy="756"/>
              </a:xfrm>
              <a:prstGeom prst="roundRect">
                <a:avLst>
                  <a:gd name="adj" fmla="val 50000"/>
                </a:avLst>
              </a:prstGeom>
              <a:solidFill>
                <a:schemeClr val="bg1">
                  <a:alpha val="20000"/>
                </a:schemeClr>
              </a:solidFill>
              <a:ln>
                <a:solidFill>
                  <a:srgbClr val="4C9DE6">
                    <a:alpha val="30000"/>
                  </a:srgbClr>
                </a:solidFill>
              </a:ln>
              <a:effectLst>
                <a:outerShdw blurRad="177800" dist="38100" dir="2700000" algn="tl" rotWithShape="0">
                  <a:schemeClr val="accent3">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b="1" dirty="0">
                    <a:solidFill>
                      <a:srgbClr val="4C9DE6"/>
                    </a:solidFill>
                    <a:cs typeface="微软雅黑" panose="020B0503020204020204" charset="-122"/>
                    <a:sym typeface="+mn-ea"/>
                  </a:rPr>
                  <a:t>智慧工地</a:t>
                </a:r>
                <a:endParaRPr lang="zh-CN" altLang="en-US" b="1" dirty="0">
                  <a:solidFill>
                    <a:srgbClr val="4C9DE6"/>
                  </a:solidFill>
                  <a:cs typeface="微软雅黑" panose="020B0503020204020204" charset="-122"/>
                  <a:sym typeface="+mn-ea"/>
                </a:endParaRPr>
              </a:p>
            </p:txBody>
          </p:sp>
        </p:grpSp>
        <p:grpSp>
          <p:nvGrpSpPr>
            <p:cNvPr id="85" name="组合 84"/>
            <p:cNvGrpSpPr/>
            <p:nvPr/>
          </p:nvGrpSpPr>
          <p:grpSpPr>
            <a:xfrm>
              <a:off x="6535" y="6575"/>
              <a:ext cx="11518" cy="1134"/>
              <a:chOff x="6535" y="6131"/>
              <a:chExt cx="11518" cy="1134"/>
            </a:xfrm>
          </p:grpSpPr>
          <p:sp>
            <p:nvSpPr>
              <p:cNvPr id="81" name="矩形"/>
              <p:cNvSpPr/>
              <p:nvPr>
                <p:custDataLst>
                  <p:tags r:id="rId23"/>
                </p:custDataLst>
              </p:nvPr>
            </p:nvSpPr>
            <p:spPr>
              <a:xfrm>
                <a:off x="9843" y="6131"/>
                <a:ext cx="8211"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p>
                <a:pPr indent="0" fontAlgn="auto">
                  <a:lnSpc>
                    <a:spcPct val="150000"/>
                  </a:lnSpc>
                  <a:spcBef>
                    <a:spcPct val="0"/>
                  </a:spcBef>
                  <a:spcAft>
                    <a:spcPct val="0"/>
                  </a:spcAft>
                  <a:buFont typeface="Arial" panose="020B0604020202020204"/>
                  <a:buChar char="•"/>
                </a:pPr>
                <a:r>
                  <a:rPr lang="zh-CN" altLang="en-US" sz="1400">
                    <a:latin typeface="微软雅黑" panose="020B0503020204020204" charset="-122"/>
                    <a:ea typeface="微软雅黑" panose="020B0503020204020204" charset="-122"/>
                    <a:cs typeface="微软雅黑" panose="020B0503020204020204" charset="-122"/>
                    <a:sym typeface="+mn-ea"/>
                  </a:rPr>
                  <a:t>工厂可实时监控生产线的运行情况，及时发现安全隐患，预防安全事故的发生。同时，结合 </a:t>
                </a:r>
                <a:r>
                  <a:rPr lang="en-US" altLang="zh-CN" sz="1400">
                    <a:latin typeface="微软雅黑" panose="020B0503020204020204" charset="-122"/>
                    <a:ea typeface="微软雅黑" panose="020B0503020204020204" charset="-122"/>
                    <a:cs typeface="微软雅黑" panose="020B0503020204020204" charset="-122"/>
                    <a:sym typeface="+mn-ea"/>
                  </a:rPr>
                  <a:t>AI </a:t>
                </a:r>
                <a:r>
                  <a:rPr lang="zh-CN" altLang="en-US" sz="1400">
                    <a:latin typeface="微软雅黑" panose="020B0503020204020204" charset="-122"/>
                    <a:ea typeface="微软雅黑" panose="020B0503020204020204" charset="-122"/>
                    <a:cs typeface="微软雅黑" panose="020B0503020204020204" charset="-122"/>
                    <a:sym typeface="+mn-ea"/>
                  </a:rPr>
                  <a:t>智能分析技术，可实现人脸检测、车辆识别等功能，提高安全管理水平。</a:t>
                </a:r>
                <a:endParaRPr lang="zh-CN" altLang="en-US" sz="1400" kern="0" dirty="0">
                  <a:ln>
                    <a:noFill/>
                    <a:prstDash val="sysDot"/>
                  </a:ln>
                  <a:solidFill>
                    <a:schemeClr val="tx1">
                      <a:lumMod val="85000"/>
                      <a:lumOff val="15000"/>
                    </a:schemeClr>
                  </a:solidFill>
                  <a:latin typeface="+mn-ea"/>
                  <a:cs typeface="+mn-ea"/>
                  <a:sym typeface="+mn-ea"/>
                </a:endParaRPr>
              </a:p>
            </p:txBody>
          </p:sp>
          <p:sp useBgFill="1">
            <p:nvSpPr>
              <p:cNvPr id="82" name="圆角矩形"/>
              <p:cNvSpPr/>
              <p:nvPr>
                <p:custDataLst>
                  <p:tags r:id="rId24"/>
                </p:custDataLst>
              </p:nvPr>
            </p:nvSpPr>
            <p:spPr>
              <a:xfrm>
                <a:off x="6545" y="6320"/>
                <a:ext cx="2772" cy="756"/>
              </a:xfrm>
              <a:prstGeom prst="roundRect">
                <a:avLst>
                  <a:gd name="adj" fmla="val 50000"/>
                </a:avLst>
              </a:prstGeom>
              <a:ln>
                <a:noFill/>
              </a:ln>
              <a:effectLst>
                <a:outerShdw blurRad="177800" dist="38100" dir="2700000" algn="tl" rotWithShape="0">
                  <a:schemeClr val="accent4">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dirty="0">
                  <a:solidFill>
                    <a:schemeClr val="accent4"/>
                  </a:solidFill>
                  <a:cs typeface="微软雅黑" panose="020B0503020204020204" charset="-122"/>
                  <a:sym typeface="+mn-ea"/>
                </a:endParaRPr>
              </a:p>
            </p:txBody>
          </p:sp>
          <p:sp>
            <p:nvSpPr>
              <p:cNvPr id="83" name="圆角矩形"/>
              <p:cNvSpPr/>
              <p:nvPr>
                <p:custDataLst>
                  <p:tags r:id="rId25"/>
                </p:custDataLst>
              </p:nvPr>
            </p:nvSpPr>
            <p:spPr>
              <a:xfrm>
                <a:off x="6535" y="6320"/>
                <a:ext cx="2772" cy="756"/>
              </a:xfrm>
              <a:prstGeom prst="roundRect">
                <a:avLst>
                  <a:gd name="adj" fmla="val 50000"/>
                </a:avLst>
              </a:prstGeom>
              <a:solidFill>
                <a:schemeClr val="bg1">
                  <a:alpha val="20000"/>
                </a:schemeClr>
              </a:solidFill>
              <a:ln>
                <a:solidFill>
                  <a:schemeClr val="accent4">
                    <a:alpha val="30000"/>
                  </a:schemeClr>
                </a:solidFill>
              </a:ln>
              <a:effectLst>
                <a:outerShdw blurRad="177800" dist="38100" dir="2700000" algn="tl" rotWithShape="0">
                  <a:schemeClr val="accent4">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b="1" dirty="0">
                    <a:solidFill>
                      <a:schemeClr val="accent4"/>
                    </a:solidFill>
                    <a:cs typeface="微软雅黑" panose="020B0503020204020204" charset="-122"/>
                    <a:sym typeface="+mn-ea"/>
                  </a:rPr>
                  <a:t>智慧工厂</a:t>
                </a:r>
                <a:endParaRPr lang="zh-CN" altLang="en-US" b="1" dirty="0">
                  <a:solidFill>
                    <a:schemeClr val="accent4"/>
                  </a:solidFill>
                  <a:cs typeface="微软雅黑" panose="020B0503020204020204" charset="-122"/>
                  <a:sym typeface="+mn-ea"/>
                </a:endParaRPr>
              </a:p>
            </p:txBody>
          </p:sp>
        </p:grpSp>
      </p:grpSp>
    </p:spTree>
    <p:custDataLst>
      <p:tags r:id="rId2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112645"/>
            <a:ext cx="12191365" cy="2513965"/>
          </a:xfrm>
          <a:prstGeom prst="rect">
            <a:avLst/>
          </a:prstGeom>
          <a:solidFill>
            <a:srgbClr val="3B8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9" name="组合 88"/>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90"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91"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92"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93"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文本框 30"/>
          <p:cNvSpPr txBox="1"/>
          <p:nvPr/>
        </p:nvSpPr>
        <p:spPr>
          <a:xfrm>
            <a:off x="3324827" y="2670376"/>
            <a:ext cx="6107931" cy="1569660"/>
          </a:xfrm>
          <a:prstGeom prst="rect">
            <a:avLst/>
          </a:prstGeom>
          <a:noFill/>
        </p:spPr>
        <p:txBody>
          <a:bodyPr wrap="square" rtlCol="0">
            <a:spAutoFit/>
          </a:bodyPr>
          <a:lstStyle/>
          <a:p>
            <a:pPr algn="dist"/>
            <a:r>
              <a:rPr lang="zh-CN" altLang="en-US" sz="9600" dirty="0">
                <a:solidFill>
                  <a:schemeClr val="bg2"/>
                </a:solidFill>
                <a:latin typeface="微软雅黑" panose="020B0503020204020204" charset="-122"/>
                <a:ea typeface="微软雅黑" panose="020B0503020204020204" charset="-122"/>
              </a:rPr>
              <a:t>感谢聆听</a:t>
            </a:r>
            <a:endParaRPr lang="zh-CN" altLang="en-US" sz="9600" dirty="0">
              <a:solidFill>
                <a:srgbClr val="666666"/>
              </a:solidFill>
              <a:latin typeface="微软雅黑" panose="020B0503020204020204" charset="-122"/>
              <a:ea typeface="微软雅黑" panose="020B0503020204020204" charset="-122"/>
            </a:endParaRPr>
          </a:p>
        </p:txBody>
      </p:sp>
      <p:pic>
        <p:nvPicPr>
          <p:cNvPr id="5" name="图片 4" descr="F:\张兰\炬联智能\ppt模板\0.png0"/>
          <p:cNvPicPr>
            <a:picLocks noChangeAspect="1"/>
          </p:cNvPicPr>
          <p:nvPr/>
        </p:nvPicPr>
        <p:blipFill>
          <a:blip r:embed="rId1" cstate="print"/>
          <a:srcRect/>
          <a:stretch>
            <a:fillRect/>
          </a:stretch>
        </p:blipFill>
        <p:spPr>
          <a:xfrm>
            <a:off x="8683943" y="225425"/>
            <a:ext cx="3232785" cy="22225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6917_4*l_h_f*1_3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UNIT_USESOURCEFORMAT_APPLY" val="0"/>
</p:tagLst>
</file>

<file path=ppt/tags/tag10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6917_4*l_h_a*1_3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36000001430511475,&quot;transparency&quot;:0},{&quot;brightness&quot;:-0.25,&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3"/>
  <p:tag name="KSO_WM_UNIT_TEXT_FILL_TYPE" val="3"/>
  <p:tag name="KSO_WM_UNIT_TEXT_TYPE" val="1"/>
  <p:tag name="KSO_WM_UNIT_USESOURCEFORMAT_APPLY" val="0"/>
</p:tagLst>
</file>

<file path=ppt/tags/tag1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6917_4*l_h_f*1_1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UNIT_USESOURCEFORMAT_APPLY" val="0"/>
</p:tagLst>
</file>

<file path=ppt/tags/tag10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6917_4*l_h_a*1_1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36000001430511475,&quot;transparency&quot;:0},{&quot;brightness&quot;:-0.25,&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3"/>
  <p:tag name="KSO_WM_UNIT_TEXT_FILL_TYPE" val="3"/>
  <p:tag name="KSO_WM_UNIT_TEXT_TYPE" val="1"/>
  <p:tag name="KSO_WM_UNIT_USESOURCEFORMAT_APPLY" val="0"/>
</p:tagLst>
</file>

<file path=ppt/tags/tag10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6917_4*l_h_f*1_4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UNIT_USESOURCEFORMAT_APPLY" val="0"/>
</p:tagLst>
</file>

<file path=ppt/tags/tag10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diagram20236917_4*l_h_a*1_4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36000001430511475,&quot;transparency&quot;:0},{&quot;brightness&quot;:-0.25,&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3"/>
  <p:tag name="KSO_WM_UNIT_TEXT_FILL_TYPE" val="3"/>
  <p:tag name="KSO_WM_UNIT_TEXT_TYPE" val="1"/>
  <p:tag name="KSO_WM_UNIT_USESOURCEFORMAT_APPLY" val="0"/>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i*1_4"/>
  <p:tag name="KSO_WM_TEMPLATE_CATEGORY" val="diagram"/>
  <p:tag name="KSO_WM_TEMPLATE_INDEX" val="20236917"/>
  <p:tag name="KSO_WM_UNIT_LAYERLEVEL" val="1_1"/>
  <p:tag name="KSO_WM_TAG_VERSION" val="3.0"/>
  <p:tag name="KSO_WM_DIAGRAM_GROUP_CODE" val="l1-1"/>
  <p:tag name="KSO_WM_UNIT_TYPE" val="l_i"/>
  <p:tag name="KSO_WM_UNIT_INDEX" val="1_4"/>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gradient&quot;:[{&quot;brightness&quot;:0.6000000238418579,&quot;colorType&quot;:1,&quot;foreColorIndex&quot;:5,&quot;pos&quot;:0.11999999731779099,&quot;transparency&quot;:0},{&quot;brightness&quot;:0,&quot;colorType&quot;:1,&quot;foreColorIndex&quot;:5,&quot;pos&quot;:0.33000001311302185,&quot;transparency&quot;:0},{&quot;brightness&quot;:-0.25,&quot;colorType&quot;:1,&quot;foreColorIndex&quot;:5,&quot;pos&quot;:0.7099999785423279,&quot;transparency&quot;:0}],&quot;type&quot;:3},&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USESOURCEFORMAT_APPLY" val="0"/>
</p:tagLst>
</file>

<file path=ppt/tags/tag1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6917_4*l_h_f*1_5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UNIT_USESOURCEFORMAT_APPLY" val="0"/>
</p:tagLst>
</file>

<file path=ppt/tags/tag1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diagram20236917_4*l_h_a*1_5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36000001430511475,&quot;transparency&quot;:0},{&quot;brightness&quot;:-0.25,&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3"/>
  <p:tag name="KSO_WM_UNIT_TEXT_FILL_TYPE" val="3"/>
  <p:tag name="KSO_WM_UNIT_TEXT_TYPE" val="1"/>
  <p:tag name="KSO_WM_UNIT_USESOURCEFORMAT_APPLY" val="0"/>
</p:tagLst>
</file>

<file path=ppt/tags/tag1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6917_4*l_h_f*1_2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6917_4*l_h_a*1_2_1"/>
  <p:tag name="KSO_WM_TEMPLATE_CATEGORY" val="diagram"/>
  <p:tag name="KSO_WM_TEMPLATE_INDEX" val="20236917"/>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36000001430511475,&quot;transparency&quot;:0},{&quot;brightness&quot;:-0.25,&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3"/>
  <p:tag name="KSO_WM_UNIT_TEXT_FILL_TYPE" val="3"/>
  <p:tag name="KSO_WM_UNIT_TEXT_TYPE" val="1"/>
  <p:tag name="KSO_WM_UNIT_USESOURCEFORMAT_APPLY" val="0"/>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1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1_3"/>
  <p:tag name="KSO_WM_DIAGRAM_VERSION" val="3"/>
  <p:tag name="KSO_WM_DIAGRAM_COLOR_TRICK" val="1"/>
  <p:tag name="KSO_WM_DIAGRAM_COLOR_TEXT_CAN_REMOVE" val="n"/>
  <p:tag name="KSO_WM_DIAGRAM_GROUP_CODE" val="l1-1"/>
  <p:tag name="KSO_WM_UNIT_TEXT_TYPE" val="1"/>
  <p:tag name="KSO_WM_DIAGRAM_VIRTUALLY_FRAME" val="{&quot;height&quot;:343,&quot;width&quot;:846.25}"/>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2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2_3"/>
  <p:tag name="KSO_WM_DIAGRAM_VERSION" val="3"/>
  <p:tag name="KSO_WM_DIAGRAM_COLOR_TRICK" val="1"/>
  <p:tag name="KSO_WM_DIAGRAM_COLOR_TEXT_CAN_REMOVE" val="n"/>
  <p:tag name="KSO_WM_DIAGRAM_GROUP_CODE" val="l1-1"/>
  <p:tag name="KSO_WM_UNIT_TEXT_TYPE" val="1"/>
  <p:tag name="KSO_WM_DIAGRAM_VIRTUALLY_FRAME" val="{&quot;height&quot;:343,&quot;width&quot;:846.25}"/>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3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3_3"/>
  <p:tag name="KSO_WM_DIAGRAM_VERSION" val="3"/>
  <p:tag name="KSO_WM_DIAGRAM_COLOR_TRICK" val="1"/>
  <p:tag name="KSO_WM_DIAGRAM_COLOR_TEXT_CAN_REMOVE" val="n"/>
  <p:tag name="KSO_WM_DIAGRAM_GROUP_CODE" val="l1-1"/>
  <p:tag name="KSO_WM_UNIT_TEXT_TYPE" val="1"/>
  <p:tag name="KSO_WM_DIAGRAM_VIRTUALLY_FRAME" val="{&quot;height&quot;:343,&quot;width&quot;:846.25}"/>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4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4_3"/>
  <p:tag name="KSO_WM_DIAGRAM_VERSION" val="3"/>
  <p:tag name="KSO_WM_DIAGRAM_COLOR_TRICK" val="1"/>
  <p:tag name="KSO_WM_DIAGRAM_COLOR_TEXT_CAN_REMOVE" val="n"/>
  <p:tag name="KSO_WM_DIAGRAM_GROUP_CODE" val="l1-1"/>
  <p:tag name="KSO_WM_UNIT_TEXT_TYPE" val="1"/>
  <p:tag name="KSO_WM_DIAGRAM_VIRTUALLY_FRAME" val="{&quot;height&quot;:343,&quot;width&quot;:846.25}"/>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f*1_1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1_1"/>
  <p:tag name="KSO_WM_DIAGRAM_VERSION" val="3"/>
  <p:tag name="KSO_WM_DIAGRAM_COLOR_TRICK" val="1"/>
  <p:tag name="KSO_WM_DIAGRAM_COLOR_TEXT_CAN_REMOVE" val="n"/>
  <p:tag name="KSO_WM_DIAGRAM_GROUP_CODE" val="l1-1"/>
  <p:tag name="KSO_WM_DIAGRAM_VIRTUALLY_FRAME" val="{&quot;height&quot;:343,&quot;width&quot;:846.25}"/>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
  <p:tag name="KSO_WM_UNIT_LINE_FORE_SCHEMECOLOR_INDEX" val="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USESOURCEFORMAT_APPLY"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1_2"/>
  <p:tag name="KSO_WM_TEMPLATE_CATEGORY" val="diagram"/>
  <p:tag name="KSO_WM_TEMPLATE_INDEX" val="20233247"/>
  <p:tag name="KSO_WM_UNIT_LAYERLEVEL" val="1_1_1"/>
  <p:tag name="KSO_WM_TAG_VERSION" val="3.0"/>
  <p:tag name="KSO_WM_UNIT_TYPE" val="l_h_i"/>
  <p:tag name="KSO_WM_UNIT_INDEX" val="1_1_2"/>
  <p:tag name="KSO_WM_DIAGRAM_VERSION" val="3"/>
  <p:tag name="KSO_WM_DIAGRAM_COLOR_TRICK" val="1"/>
  <p:tag name="KSO_WM_DIAGRAM_COLOR_TEXT_CAN_REMOVE" val="n"/>
  <p:tag name="KSO_WM_DIAGRAM_GROUP_CODE" val="l1-1"/>
  <p:tag name="KSO_WM_DIAGRAM_VIRTUALLY_FRAME" val="{&quot;height&quot;:343,&quot;width&quot;:846.25}"/>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2"/>
  <p:tag name="KSO_WM_UNIT_TEXT_FILL_TYPE" val="1"/>
  <p:tag name="KSO_WM_UNIT_USESOURCEFORMAT_APPLY"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1_1"/>
  <p:tag name="KSO_WM_TEMPLATE_CATEGORY" val="diagram"/>
  <p:tag name="KSO_WM_TEMPLATE_INDEX" val="20233247"/>
  <p:tag name="KSO_WM_UNIT_LAYERLEVEL" val="1_1_1"/>
  <p:tag name="KSO_WM_TAG_VERSION" val="3.0"/>
  <p:tag name="KSO_WM_UNIT_TYPE" val="l_h_i"/>
  <p:tag name="KSO_WM_UNIT_INDEX" val="1_1_1"/>
  <p:tag name="KSO_WM_DIAGRAM_VERSION" val="3"/>
  <p:tag name="KSO_WM_DIAGRAM_COLOR_TRICK" val="1"/>
  <p:tag name="KSO_WM_DIAGRAM_COLOR_TEXT_CAN_REMOVE" val="n"/>
  <p:tag name="KSO_WM_DIAGRAM_GROUP_CODE" val="l1-1"/>
  <p:tag name="KSO_WM_DIAGRAM_VIRTUALLY_FRAME" val="{&quot;height&quot;:343,&quot;width&quot;:846.25}"/>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f*1_2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2_1"/>
  <p:tag name="KSO_WM_DIAGRAM_VERSION" val="3"/>
  <p:tag name="KSO_WM_DIAGRAM_COLOR_TRICK" val="1"/>
  <p:tag name="KSO_WM_DIAGRAM_COLOR_TEXT_CAN_REMOVE" val="n"/>
  <p:tag name="KSO_WM_DIAGRAM_GROUP_CODE" val="l1-1"/>
  <p:tag name="KSO_WM_DIAGRAM_VIRTUALLY_FRAME" val="{&quot;height&quot;:343,&quot;width&quot;:846.25}"/>
  <p:tag name="KSO_WM_UNIT_VALUE" val="180"/>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
  <p:tag name="KSO_WM_UNIT_LINE_FORE_SCHEMECOLOR_INDEX" val="6"/>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2_2"/>
  <p:tag name="KSO_WM_TEMPLATE_CATEGORY" val="diagram"/>
  <p:tag name="KSO_WM_TEMPLATE_INDEX" val="20233247"/>
  <p:tag name="KSO_WM_UNIT_LAYERLEVEL" val="1_1_1"/>
  <p:tag name="KSO_WM_TAG_VERSION" val="3.0"/>
  <p:tag name="KSO_WM_UNIT_TYPE" val="l_h_i"/>
  <p:tag name="KSO_WM_UNIT_INDEX" val="1_2_2"/>
  <p:tag name="KSO_WM_DIAGRAM_VERSION" val="3"/>
  <p:tag name="KSO_WM_DIAGRAM_COLOR_TRICK" val="1"/>
  <p:tag name="KSO_WM_DIAGRAM_COLOR_TEXT_CAN_REMOVE" val="n"/>
  <p:tag name="KSO_WM_DIAGRAM_GROUP_CODE" val="l1-1"/>
  <p:tag name="KSO_WM_DIAGRAM_VIRTUALLY_FRAME" val="{&quot;height&quot;:343,&quot;width&quot;:846.25}"/>
  <p:tag name="KSO_WM_UNIT_LINE_FORE_SCHEMECOLOR_INDEX" val="6"/>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2"/>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2_1"/>
  <p:tag name="KSO_WM_TEMPLATE_CATEGORY" val="diagram"/>
  <p:tag name="KSO_WM_TEMPLATE_INDEX" val="20233247"/>
  <p:tag name="KSO_WM_UNIT_LAYERLEVEL" val="1_1_1"/>
  <p:tag name="KSO_WM_TAG_VERSION" val="3.0"/>
  <p:tag name="KSO_WM_UNIT_TYPE" val="l_h_i"/>
  <p:tag name="KSO_WM_UNIT_INDEX" val="1_2_1"/>
  <p:tag name="KSO_WM_DIAGRAM_VERSION" val="3"/>
  <p:tag name="KSO_WM_DIAGRAM_COLOR_TRICK" val="1"/>
  <p:tag name="KSO_WM_DIAGRAM_COLOR_TEXT_CAN_REMOVE" val="n"/>
  <p:tag name="KSO_WM_DIAGRAM_GROUP_CODE" val="l1-1"/>
  <p:tag name="KSO_WM_DIAGRAM_VIRTUALLY_FRAME" val="{&quot;height&quot;:343,&quot;width&quot;:846.25}"/>
  <p:tag name="KSO_WM_UNIT_LINE_FORE_SCHEMECOLOR_INDEX" val="6"/>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f*1_3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3_1"/>
  <p:tag name="KSO_WM_DIAGRAM_VERSION" val="3"/>
  <p:tag name="KSO_WM_DIAGRAM_COLOR_TRICK" val="1"/>
  <p:tag name="KSO_WM_DIAGRAM_COLOR_TEXT_CAN_REMOVE" val="n"/>
  <p:tag name="KSO_WM_DIAGRAM_GROUP_CODE" val="l1-1"/>
  <p:tag name="KSO_WM_DIAGRAM_VIRTUALLY_FRAME" val="{&quot;height&quot;:343,&quot;width&quot;:846.25}"/>
  <p:tag name="KSO_WM_UNIT_VALUE" val="180"/>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
  <p:tag name="KSO_WM_UNIT_LINE_FORE_SCHEMECOLOR_INDEX" val="7"/>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3_2"/>
  <p:tag name="KSO_WM_TEMPLATE_CATEGORY" val="diagram"/>
  <p:tag name="KSO_WM_TEMPLATE_INDEX" val="20233247"/>
  <p:tag name="KSO_WM_UNIT_LAYERLEVEL" val="1_1_1"/>
  <p:tag name="KSO_WM_TAG_VERSION" val="3.0"/>
  <p:tag name="KSO_WM_UNIT_TYPE" val="l_h_i"/>
  <p:tag name="KSO_WM_UNIT_INDEX" val="1_3_2"/>
  <p:tag name="KSO_WM_DIAGRAM_VERSION" val="3"/>
  <p:tag name="KSO_WM_DIAGRAM_COLOR_TRICK" val="1"/>
  <p:tag name="KSO_WM_DIAGRAM_COLOR_TEXT_CAN_REMOVE" val="n"/>
  <p:tag name="KSO_WM_DIAGRAM_GROUP_CODE" val="l1-1"/>
  <p:tag name="KSO_WM_DIAGRAM_VIRTUALLY_FRAME" val="{&quot;height&quot;:343,&quot;width&quot;:846.25}"/>
  <p:tag name="KSO_WM_UNIT_LINE_FORE_SCHEMECOLOR_INDEX" val="7"/>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2"/>
  <p:tag name="KSO_WM_UNIT_TEXT_FILL_TYPE" val="1"/>
  <p:tag name="KSO_WM_UNIT_USESOURCEFORMAT_APPLY"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3_1"/>
  <p:tag name="KSO_WM_TEMPLATE_CATEGORY" val="diagram"/>
  <p:tag name="KSO_WM_TEMPLATE_INDEX" val="20233247"/>
  <p:tag name="KSO_WM_UNIT_LAYERLEVEL" val="1_1_1"/>
  <p:tag name="KSO_WM_TAG_VERSION" val="3.0"/>
  <p:tag name="KSO_WM_UNIT_TYPE" val="l_h_i"/>
  <p:tag name="KSO_WM_UNIT_INDEX" val="1_3_1"/>
  <p:tag name="KSO_WM_DIAGRAM_VERSION" val="3"/>
  <p:tag name="KSO_WM_DIAGRAM_COLOR_TRICK" val="1"/>
  <p:tag name="KSO_WM_DIAGRAM_COLOR_TEXT_CAN_REMOVE" val="n"/>
  <p:tag name="KSO_WM_DIAGRAM_GROUP_CODE" val="l1-1"/>
  <p:tag name="KSO_WM_DIAGRAM_VIRTUALLY_FRAME" val="{&quot;height&quot;:343,&quot;width&quot;:846.25}"/>
  <p:tag name="KSO_WM_UNIT_LINE_FORE_SCHEMECOLOR_INDEX" val="7"/>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f*1_4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4_1"/>
  <p:tag name="KSO_WM_DIAGRAM_VERSION" val="3"/>
  <p:tag name="KSO_WM_DIAGRAM_COLOR_TRICK" val="1"/>
  <p:tag name="KSO_WM_DIAGRAM_COLOR_TEXT_CAN_REMOVE" val="n"/>
  <p:tag name="KSO_WM_DIAGRAM_GROUP_CODE" val="l1-1"/>
  <p:tag name="KSO_WM_DIAGRAM_VIRTUALLY_FRAME" val="{&quot;height&quot;:343,&quot;width&quot;:846.25}"/>
  <p:tag name="KSO_WM_UNIT_VALUE" val="180"/>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
  <p:tag name="KSO_WM_UNIT_LINE_FORE_SCHEMECOLOR_INDEX" val="8"/>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4_2"/>
  <p:tag name="KSO_WM_TEMPLATE_CATEGORY" val="diagram"/>
  <p:tag name="KSO_WM_TEMPLATE_INDEX" val="20233247"/>
  <p:tag name="KSO_WM_UNIT_LAYERLEVEL" val="1_1_1"/>
  <p:tag name="KSO_WM_TAG_VERSION" val="3.0"/>
  <p:tag name="KSO_WM_UNIT_TYPE" val="l_h_i"/>
  <p:tag name="KSO_WM_UNIT_INDEX" val="1_4_2"/>
  <p:tag name="KSO_WM_DIAGRAM_VERSION" val="3"/>
  <p:tag name="KSO_WM_DIAGRAM_COLOR_TRICK" val="1"/>
  <p:tag name="KSO_WM_DIAGRAM_COLOR_TEXT_CAN_REMOVE" val="n"/>
  <p:tag name="KSO_WM_DIAGRAM_GROUP_CODE" val="l1-1"/>
  <p:tag name="KSO_WM_DIAGRAM_VIRTUALLY_FRAME" val="{&quot;height&quot;:343,&quot;width&quot;:846.25}"/>
  <p:tag name="KSO_WM_UNIT_LINE_FORE_SCHEMECOLOR_INDEX" val="8"/>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2"/>
  <p:tag name="KSO_WM_UNIT_TEXT_FILL_TYPE" val="1"/>
  <p:tag name="KSO_WM_UNIT_USESOURCEFORMAT_APPLY"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4_1"/>
  <p:tag name="KSO_WM_TEMPLATE_CATEGORY" val="diagram"/>
  <p:tag name="KSO_WM_TEMPLATE_INDEX" val="20233247"/>
  <p:tag name="KSO_WM_UNIT_LAYERLEVEL" val="1_1_1"/>
  <p:tag name="KSO_WM_TAG_VERSION" val="3.0"/>
  <p:tag name="KSO_WM_UNIT_TYPE" val="l_h_i"/>
  <p:tag name="KSO_WM_UNIT_INDEX" val="1_4_1"/>
  <p:tag name="KSO_WM_DIAGRAM_VERSION" val="3"/>
  <p:tag name="KSO_WM_DIAGRAM_COLOR_TRICK" val="1"/>
  <p:tag name="KSO_WM_DIAGRAM_COLOR_TEXT_CAN_REMOVE" val="n"/>
  <p:tag name="KSO_WM_DIAGRAM_GROUP_CODE" val="l1-1"/>
  <p:tag name="KSO_WM_DIAGRAM_VIRTUALLY_FRAME" val="{&quot;height&quot;:343,&quot;width&quot;:846.25}"/>
  <p:tag name="KSO_WM_UNIT_LINE_FORE_SCHEMECOLOR_INDEX" val="8"/>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x*1_1_1"/>
  <p:tag name="KSO_WM_TEMPLATE_CATEGORY" val="diagram"/>
  <p:tag name="KSO_WM_TEMPLATE_INDEX" val="20233247"/>
  <p:tag name="KSO_WM_UNIT_LAYERLEVEL" val="1_1_1"/>
  <p:tag name="KSO_WM_TAG_VERSION" val="3.0"/>
  <p:tag name="KSO_WM_UNIT_VALUE" val="70*70"/>
  <p:tag name="KSO_WM_UNIT_TYPE" val="l_h_x"/>
  <p:tag name="KSO_WM_UNIT_INDEX" val="1_1_1"/>
  <p:tag name="KSO_WM_DIAGRAM_VERSION" val="3"/>
  <p:tag name="KSO_WM_DIAGRAM_COLOR_TRICK" val="1"/>
  <p:tag name="KSO_WM_DIAGRAM_COLOR_TEXT_CAN_REMOVE" val="n"/>
  <p:tag name="KSO_WM_DIAGRAM_GROUP_CODE" val="l1-1"/>
  <p:tag name="KSO_WM_DIAGRAM_VIRTUALLY_FRAME" val="{&quot;height&quot;:316,&quot;left&quot;:58.4,&quot;top&quot;:144.55,&quot;width&quot;:846.25}"/>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x*1_2_1"/>
  <p:tag name="KSO_WM_TEMPLATE_CATEGORY" val="diagram"/>
  <p:tag name="KSO_WM_TEMPLATE_INDEX" val="20233247"/>
  <p:tag name="KSO_WM_UNIT_LAYERLEVEL" val="1_1_1"/>
  <p:tag name="KSO_WM_TAG_VERSION" val="3.0"/>
  <p:tag name="KSO_WM_UNIT_VALUE" val="70*70"/>
  <p:tag name="KSO_WM_UNIT_TYPE" val="l_h_x"/>
  <p:tag name="KSO_WM_UNIT_INDEX" val="1_2_1"/>
  <p:tag name="KSO_WM_DIAGRAM_VERSION" val="3"/>
  <p:tag name="KSO_WM_DIAGRAM_COLOR_TRICK" val="1"/>
  <p:tag name="KSO_WM_DIAGRAM_COLOR_TEXT_CAN_REMOVE" val="n"/>
  <p:tag name="KSO_WM_DIAGRAM_GROUP_CODE" val="l1-1"/>
  <p:tag name="KSO_WM_DIAGRAM_VIRTUALLY_FRAME" val="{&quot;height&quot;:316,&quot;left&quot;:58.4,&quot;top&quot;:144.55,&quot;width&quot;:846.25}"/>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6"/>
  <p:tag name="KSO_WM_UNIT_FILL_TYPE" val="1"/>
  <p:tag name="KSO_WM_UNIT_USESOURCEFORMAT_APPLY"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x*1_3_1"/>
  <p:tag name="KSO_WM_TEMPLATE_CATEGORY" val="diagram"/>
  <p:tag name="KSO_WM_TEMPLATE_INDEX" val="20233247"/>
  <p:tag name="KSO_WM_UNIT_LAYERLEVEL" val="1_1_1"/>
  <p:tag name="KSO_WM_TAG_VERSION" val="3.0"/>
  <p:tag name="KSO_WM_UNIT_VALUE" val="70*70"/>
  <p:tag name="KSO_WM_UNIT_TYPE" val="l_h_x"/>
  <p:tag name="KSO_WM_UNIT_INDEX" val="1_3_1"/>
  <p:tag name="KSO_WM_DIAGRAM_VERSION" val="3"/>
  <p:tag name="KSO_WM_DIAGRAM_COLOR_TRICK" val="1"/>
  <p:tag name="KSO_WM_DIAGRAM_COLOR_TEXT_CAN_REMOVE" val="n"/>
  <p:tag name="KSO_WM_DIAGRAM_GROUP_CODE" val="l1-1"/>
  <p:tag name="KSO_WM_DIAGRAM_VIRTUALLY_FRAME" val="{&quot;height&quot;:316,&quot;left&quot;:58.4,&quot;top&quot;:144.55,&quot;width&quot;:846.25}"/>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7"/>
  <p:tag name="KSO_WM_UNIT_FILL_TYPE" val="1"/>
  <p:tag name="KSO_WM_UNIT_USESOURCEFORMAT_APPLY"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x*1_4_1"/>
  <p:tag name="KSO_WM_TEMPLATE_CATEGORY" val="diagram"/>
  <p:tag name="KSO_WM_TEMPLATE_INDEX" val="20233247"/>
  <p:tag name="KSO_WM_UNIT_LAYERLEVEL" val="1_1_1"/>
  <p:tag name="KSO_WM_TAG_VERSION" val="3.0"/>
  <p:tag name="KSO_WM_UNIT_VALUE" val="88*88"/>
  <p:tag name="KSO_WM_UNIT_TYPE" val="l_h_x"/>
  <p:tag name="KSO_WM_UNIT_INDEX" val="1_4_1"/>
  <p:tag name="KSO_WM_DIAGRAM_VERSION" val="3"/>
  <p:tag name="KSO_WM_DIAGRAM_COLOR_TRICK" val="1"/>
  <p:tag name="KSO_WM_DIAGRAM_COLOR_TEXT_CAN_REMOVE" val="n"/>
  <p:tag name="KSO_WM_DIAGRAM_GROUP_CODE" val="l1-1"/>
  <p:tag name="KSO_WM_DIAGRAM_VIRTUALLY_FRAME" val="{&quot;height&quot;:316,&quot;left&quot;:58.4,&quot;top&quot;:144.55,&quot;width&quot;:846.25}"/>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8"/>
  <p:tag name="KSO_WM_UNIT_FILL_TYPE" val="1"/>
  <p:tag name="KSO_WM_UNIT_USESOURCEFORMAT_APPLY" val="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i*1_1"/>
  <p:tag name="KSO_WM_TEMPLATE_CATEGORY" val="diagram"/>
  <p:tag name="KSO_WM_TEMPLATE_INDEX" val="20231496"/>
  <p:tag name="KSO_WM_UNIT_LAYERLEVEL" val="1_1"/>
  <p:tag name="KSO_WM_TAG_VERSION" val="3.0"/>
  <p:tag name="KSO_WM_DIAGRAM_GROUP_CODE" val="l1-1"/>
  <p:tag name="KSO_WM_UNIT_TYPE" val="l_i"/>
  <p:tag name="KSO_WM_UNIT_INDEX" val="1_1"/>
  <p:tag name="KSO_WM_DIAGRAM_VERSION" val="3"/>
  <p:tag name="KSO_WM_DIAGRAM_COLOR_TRICK" val="1"/>
  <p:tag name="KSO_WM_DIAGRAM_COLOR_TEXT_CAN_REMOVE" val="n"/>
  <p:tag name="KSO_WM_UNIT_FILL_TYPE" val="3"/>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gradient&quot;:[{&quot;brightness&quot;:0,&quot;colorType&quot;:1,&quot;foreColorIndex&quot;:5,&quot;pos&quot;:0.8500000238418579,&quot;transparency&quot;:1},{&quot;brightness&quot;:0,&quot;colorType&quot;:1,&quot;foreColorIndex&quot;:5,&quot;pos&quot;:0.15000000596046448,&quot;transparency&quot;:1},{&quot;brightness&quot;:0,&quot;colorType&quot;:1,&quot;foreColorIndex&quot;:5,&quot;pos&quot;:0.5099999904632568,&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i*1_2"/>
  <p:tag name="KSO_WM_TEMPLATE_CATEGORY" val="diagram"/>
  <p:tag name="KSO_WM_TEMPLATE_INDEX" val="20231496"/>
  <p:tag name="KSO_WM_UNIT_LAYERLEVEL" val="1_1"/>
  <p:tag name="KSO_WM_TAG_VERSION" val="3.0"/>
  <p:tag name="KSO_WM_DIAGRAM_GROUP_CODE" val="l1-1"/>
  <p:tag name="KSO_WM_UNIT_TYPE" val="l_i"/>
  <p:tag name="KSO_WM_UNIT_INDEX" val="1_2"/>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brightness&quot;:-0.25,&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i*1_3"/>
  <p:tag name="KSO_WM_TEMPLATE_CATEGORY" val="diagram"/>
  <p:tag name="KSO_WM_TEMPLATE_INDEX" val="20231496"/>
  <p:tag name="KSO_WM_UNIT_LAYERLEVEL" val="1_1"/>
  <p:tag name="KSO_WM_TAG_VERSION" val="3.0"/>
  <p:tag name="KSO_WM_DIAGRAM_GROUP_CODE" val="l1-1"/>
  <p:tag name="KSO_WM_UNIT_TYPE" val="l_i"/>
  <p:tag name="KSO_WM_UNIT_INDEX" val="1_3"/>
  <p:tag name="KSO_WM_DIAGRAM_VERSION" val="3"/>
  <p:tag name="KSO_WM_DIAGRAM_COLOR_TRICK" val="1"/>
  <p:tag name="KSO_WM_DIAGRAM_COLOR_TEXT_CAN_REMOVE" val="n"/>
  <p:tag name="KSO_WM_UNIT_FILL_TYPE" val="1"/>
  <p:tag name="KSO_WM_UNIT_FILL_FORE_SCHEMECOLOR_INDEX" val="14"/>
  <p:tag name="KSO_WM_UNIT_FILL_FORE_SCHEMECOLOR_INDEX_BRIGHTNESS" val="0"/>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solid&quot;:{&quot;brightness&quot;:0,&quot;colorType&quot;:1,&quot;foreColorIndex&quot;:14,&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i*1_4"/>
  <p:tag name="KSO_WM_TEMPLATE_CATEGORY" val="diagram"/>
  <p:tag name="KSO_WM_TEMPLATE_INDEX" val="20231496"/>
  <p:tag name="KSO_WM_UNIT_LAYERLEVEL" val="1_1"/>
  <p:tag name="KSO_WM_TAG_VERSION" val="3.0"/>
  <p:tag name="KSO_WM_DIAGRAM_GROUP_CODE" val="l1-1"/>
  <p:tag name="KSO_WM_UNIT_TYPE" val="l_i"/>
  <p:tag name="KSO_WM_UNIT_INDEX" val="1_4"/>
  <p:tag name="KSO_WM_DIAGRAM_VERSION" val="3"/>
  <p:tag name="KSO_WM_DIAGRAM_COLOR_TRICK" val="1"/>
  <p:tag name="KSO_WM_DIAGRAM_COLOR_TEXT_CAN_REMOVE" val="n"/>
  <p:tag name="KSO_WM_UNIT_FILL_TYPE" val="3"/>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gradient&quot;:[{&quot;brightness&quot;:0,&quot;colorType&quot;:1,&quot;foreColorIndex&quot;:5,&quot;pos&quot;:0.7400000095367432,&quot;transparency&quot;:0.15000000596046448},{&quot;brightness&quot;:0,&quot;colorType&quot;:1,&quot;foreColorIndex&quot;:5,&quot;pos&quot;:0.10000000149011612,&quot;transparency&quot;:0.6000000238418579}],&quot;type&quot;:3},&quot;glow&quot;:{&quot;colorType&quot;:0},&quot;line&quot;:{&quot;type&quot;:0},&quot;shadow&quot;:{&quot;brightness&quot;:-0.5,&quot;colorType&quot;:1,&quot;foreColorIndex&quot;:5,&quot;transparency&quot;:0.66000002622604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i*1_5"/>
  <p:tag name="KSO_WM_TEMPLATE_CATEGORY" val="diagram"/>
  <p:tag name="KSO_WM_TEMPLATE_INDEX" val="20231496"/>
  <p:tag name="KSO_WM_UNIT_LAYERLEVEL" val="1_1"/>
  <p:tag name="KSO_WM_TAG_VERSION" val="3.0"/>
  <p:tag name="KSO_WM_DIAGRAM_GROUP_CODE" val="l1-1"/>
  <p:tag name="KSO_WM_UNIT_TYPE" val="l_i"/>
  <p:tag name="KSO_WM_UNIT_INDEX" val="1_5"/>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gradient&quot;:[{&quot;brightness&quot;:0.800000011920929,&quot;colorType&quot;:1,&quot;foreColorIndex&quot;:5,&quot;pos&quot;:0,&quot;transparency&quot;:0.33000001311302185},{&quot;brightness&quot;:0.800000011920929,&quot;colorType&quot;:1,&quot;foreColorIndex&quot;:5,&quot;pos&quot;:1,&quot;transparency&quot;:0.4699999988079071}],&quot;type&quot;:2},&quot;shadow&quot;:{&quot;brightness&quot;:-0.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SHADOW_SCHEMECOLOR_INDEX" val="5"/>
  <p:tag name="KSO_WM_UNIT_TEXT_FILL_FORE_SCHEMECOLOR_INDEX" val="5"/>
  <p:tag name="KSO_WM_UNIT_TEXT_FILL_TYPE" val="1"/>
  <p:tag name="KSO_WM_UNIT_USESOURCEFORMAT_APPLY"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x*1_1"/>
  <p:tag name="KSO_WM_TEMPLATE_CATEGORY" val="diagram"/>
  <p:tag name="KSO_WM_TEMPLATE_INDEX" val="20231496"/>
  <p:tag name="KSO_WM_UNIT_LAYERLEVEL" val="1_1"/>
  <p:tag name="KSO_WM_TAG_VERSION" val="3.0"/>
  <p:tag name="KSO_WM_UNIT_VALUE" val="254*254"/>
  <p:tag name="KSO_WM_DIAGRAM_GROUP_CODE" val="l1-1"/>
  <p:tag name="KSO_WM_UNIT_TYPE" val="l_x"/>
  <p:tag name="KSO_WM_UNIT_INDEX" val="1_1"/>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i*1_6"/>
  <p:tag name="KSO_WM_TEMPLATE_CATEGORY" val="diagram"/>
  <p:tag name="KSO_WM_TEMPLATE_INDEX" val="20231496"/>
  <p:tag name="KSO_WM_UNIT_LAYERLEVEL" val="1_1"/>
  <p:tag name="KSO_WM_TAG_VERSION" val="3.0"/>
  <p:tag name="KSO_WM_DIAGRAM_GROUP_CODE" val="l1-1"/>
  <p:tag name="KSO_WM_UNIT_TYPE" val="l_i"/>
  <p:tag name="KSO_WM_UNIT_INDEX" val="1_6"/>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3700000047683716}],&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i*1_7"/>
  <p:tag name="KSO_WM_TEMPLATE_CATEGORY" val="diagram"/>
  <p:tag name="KSO_WM_TEMPLATE_INDEX" val="20231496"/>
  <p:tag name="KSO_WM_UNIT_LAYERLEVEL" val="1_1"/>
  <p:tag name="KSO_WM_TAG_VERSION" val="3.0"/>
  <p:tag name="KSO_WM_DIAGRAM_GROUP_CODE" val="l1-1"/>
  <p:tag name="KSO_WM_UNIT_TYPE" val="l_i"/>
  <p:tag name="KSO_WM_UNIT_INDEX" val="1_7"/>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44999998807907104}],&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f*1_1_1"/>
  <p:tag name="KSO_WM_TEMPLATE_CATEGORY" val="diagram"/>
  <p:tag name="KSO_WM_TEMPLATE_INDEX" val="20231496"/>
  <p:tag name="KSO_WM_UNIT_LAYERLEVEL" val="1_1_1"/>
  <p:tag name="KSO_WM_TAG_VERSION" val="3.0"/>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PRESET_TEXT" val="添加文本具体内容，可酌情增减文字，以便观者准确地理解您传达的思想添加文本具体内容，简明扼要地阐述观点。"/>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i*1_1_1"/>
  <p:tag name="KSO_WM_TEMPLATE_CATEGORY" val="diagram"/>
  <p:tag name="KSO_WM_TEMPLATE_INDEX" val="20231496"/>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5"/>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a*1_1_1"/>
  <p:tag name="KSO_WM_TEMPLATE_CATEGORY" val="diagram"/>
  <p:tag name="KSO_WM_TEMPLATE_INDEX" val="2023149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1_1"/>
  <p:tag name="KSO_WM_DIAGRAM_VERSION" val="3"/>
  <p:tag name="KSO_WM_DIAGRAM_COLOR_TRICK" val="1"/>
  <p:tag name="KSO_WM_DIAGRAM_COLOR_TEXT_CAN_REMOVE" val="n"/>
  <p:tag name="KSO_WM_UNIT_PRESET_TEXT" val="添加标题"/>
  <p:tag name="KSO_WM_UNIT_FILL_TYPE" val="1"/>
  <p:tag name="KSO_WM_UNIT_FILL_FORE_SCHEMECOLOR_INDEX" val="14"/>
  <p:tag name="KSO_WM_UNIT_FILL_FORE_SCHEMECOLOR_INDEX_BRIGHTNESS" val="0"/>
  <p:tag name="KSO_WM_UNIT_LINE_FORE_SCHEMECOLOR_INDEX" val="5"/>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solid&quot;:{&quot;brightness&quot;:0,&quot;colorType&quot;:1,&quot;foreColorIndex&quot;:14,&quot;transparency&quot;:0.800000011920929},&quot;type&quot;:1},&quot;glow&quot;:{&quot;colorType&quot;:0},&quot;line&quot;:{&quot;solidLine&quot;:{&quot;brightness&quot;:0,&quot;colorType&quot;:1,&quot;foreColorIndex&quot;:5,&quot;transparency&quot;:0.699999988079071},&quot;type&quot;:1},&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LINE_FILL_TYPE" val="2"/>
  <p:tag name="KSO_WM_UNIT_SHADOW_SCHEMECOLOR_INDEX" val="5"/>
  <p:tag name="KSO_WM_UNIT_USESOURCEFORMAT_APPLY"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f*1_2_1"/>
  <p:tag name="KSO_WM_TEMPLATE_CATEGORY" val="diagram"/>
  <p:tag name="KSO_WM_TEMPLATE_INDEX" val="20231496"/>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UNIT_PRESET_TEXT" val="添加文本具体内容，可酌情增减文字，以便观者准确地理解您传达的思想。添加文本具体内容，简明扼要地阐述观点。"/>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i*1_2_1"/>
  <p:tag name="KSO_WM_TEMPLATE_CATEGORY" val="diagram"/>
  <p:tag name="KSO_WM_TEMPLATE_INDEX" val="20231496"/>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6"/>
  <p:tag name="KSO_WM_UNIT_TEXT_FILL_FORE_SCHEMECOLOR_INDEX" val="6"/>
  <p:tag name="KSO_WM_UNIT_TEXT_FILL_TYPE" val="1"/>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a*1_2_1"/>
  <p:tag name="KSO_WM_TEMPLATE_CATEGORY" val="diagram"/>
  <p:tag name="KSO_WM_TEMPLATE_INDEX" val="2023149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2_1"/>
  <p:tag name="KSO_WM_DIAGRAM_VERSION" val="3"/>
  <p:tag name="KSO_WM_DIAGRAM_COLOR_TRICK" val="1"/>
  <p:tag name="KSO_WM_DIAGRAM_COLOR_TEXT_CAN_REMOVE" val="n"/>
  <p:tag name="KSO_WM_UNIT_PRESET_TEXT" val="添加标题"/>
  <p:tag name="KSO_WM_UNIT_FILL_TYPE" val="1"/>
  <p:tag name="KSO_WM_UNIT_FILL_FORE_SCHEMECOLOR_INDEX" val="14"/>
  <p:tag name="KSO_WM_UNIT_FILL_FORE_SCHEMECOLOR_INDEX_BRIGHTNESS" val="0"/>
  <p:tag name="KSO_WM_UNIT_LINE_FORE_SCHEMECOLOR_INDEX" val="6"/>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solid&quot;:{&quot;brightness&quot;:0,&quot;colorType&quot;:1,&quot;foreColorIndex&quot;:14,&quot;transparency&quot;:0.800000011920929},&quot;type&quot;:1},&quot;glow&quot;:{&quot;colorType&quot;:0},&quot;line&quot;:{&quot;solidLine&quot;:{&quot;brightness&quot;:0,&quot;colorType&quot;:1,&quot;foreColorIndex&quot;:5,&quot;transparency&quot;:0.699999988079071},&quot;type&quot;:1},&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LINE_FILL_TYPE" val="2"/>
  <p:tag name="KSO_WM_UNIT_SHADOW_SCHEMECOLOR_INDEX" val="6"/>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f*1_5_1"/>
  <p:tag name="KSO_WM_TEMPLATE_CATEGORY" val="diagram"/>
  <p:tag name="KSO_WM_TEMPLATE_INDEX" val="20231496"/>
  <p:tag name="KSO_WM_UNIT_LAYERLEVEL" val="1_1_1"/>
  <p:tag name="KSO_WM_TAG_VERSION" val="3.0"/>
  <p:tag name="KSO_WM_UNIT_SUBTYPE" val="a"/>
  <p:tag name="KSO_WM_UNIT_NOCLEAR" val="0"/>
  <p:tag name="KSO_WM_DIAGRAM_GROUP_CODE" val="l1-1"/>
  <p:tag name="KSO_WM_UNIT_TYPE" val="l_h_f"/>
  <p:tag name="KSO_WM_UNIT_INDEX" val="1_5_1"/>
  <p:tag name="KSO_WM_DIAGRAM_VERSION" val="3"/>
  <p:tag name="KSO_WM_DIAGRAM_COLOR_TRICK" val="1"/>
  <p:tag name="KSO_WM_DIAGRAM_COLOR_TEXT_CAN_REMOVE" val="n"/>
  <p:tag name="KSO_WM_UNIT_PRESET_TEXT" val="添加文本具体内容，可酌情增减文字，以便观者准确地理解您传达的思想添加文本具体内容，简明扼要地阐述观点。"/>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i*1_5_1"/>
  <p:tag name="KSO_WM_TEMPLATE_CATEGORY" val="diagram"/>
  <p:tag name="KSO_WM_TEMPLATE_INDEX" val="20231496"/>
  <p:tag name="KSO_WM_UNIT_LAYERLEVEL" val="1_1_1"/>
  <p:tag name="KSO_WM_TAG_VERSION" val="3.0"/>
  <p:tag name="KSO_WM_DIAGRAM_GROUP_CODE" val="l1-1"/>
  <p:tag name="KSO_WM_UNIT_TYPE" val="l_h_i"/>
  <p:tag name="KSO_WM_UNIT_INDEX" val="1_5_1"/>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9"/>
  <p:tag name="KSO_WM_UNIT_TEXT_FILL_FORE_SCHEMECOLOR_INDEX" val="9"/>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a*1_5_1"/>
  <p:tag name="KSO_WM_TEMPLATE_CATEGORY" val="diagram"/>
  <p:tag name="KSO_WM_TEMPLATE_INDEX" val="2023149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5_1"/>
  <p:tag name="KSO_WM_DIAGRAM_VERSION" val="3"/>
  <p:tag name="KSO_WM_DIAGRAM_COLOR_TRICK" val="1"/>
  <p:tag name="KSO_WM_DIAGRAM_COLOR_TEXT_CAN_REMOVE" val="n"/>
  <p:tag name="KSO_WM_UNIT_PRESET_TEXT" val="添加标题"/>
  <p:tag name="KSO_WM_UNIT_FILL_TYPE" val="1"/>
  <p:tag name="KSO_WM_UNIT_FILL_FORE_SCHEMECOLOR_INDEX" val="14"/>
  <p:tag name="KSO_WM_UNIT_FILL_FORE_SCHEMECOLOR_INDEX_BRIGHTNESS" val="0"/>
  <p:tag name="KSO_WM_UNIT_LINE_FORE_SCHEMECOLOR_INDEX" val="9"/>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solid&quot;:{&quot;brightness&quot;:0,&quot;colorType&quot;:1,&quot;foreColorIndex&quot;:14,&quot;transparency&quot;:0.800000011920929},&quot;type&quot;:1},&quot;glow&quot;:{&quot;colorType&quot;:0},&quot;line&quot;:{&quot;solidLine&quot;:{&quot;brightness&quot;:0,&quot;colorType&quot;:1,&quot;foreColorIndex&quot;:5,&quot;transparency&quot;:0.699999988079071},&quot;type&quot;:1},&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LINE_FILL_TYPE" val="2"/>
  <p:tag name="KSO_WM_UNIT_SHADOW_SCHEMECOLOR_INDEX" val="9"/>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f*1_3_1"/>
  <p:tag name="KSO_WM_TEMPLATE_CATEGORY" val="diagram"/>
  <p:tag name="KSO_WM_TEMPLATE_INDEX" val="20231496"/>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UNIT_PRESET_TEXT" val="添加文本具体内容，可酌情增减文字，以便观者准确地理解您传达的思想。添加文本具体内容，简明扼要地阐述观点。"/>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i*1_3_1"/>
  <p:tag name="KSO_WM_TEMPLATE_CATEGORY" val="diagram"/>
  <p:tag name="KSO_WM_TEMPLATE_INDEX" val="20231496"/>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7"/>
  <p:tag name="KSO_WM_UNIT_TEXT_FILL_FORE_SCHEMECOLOR_INDEX" val="7"/>
  <p:tag name="KSO_WM_UNIT_TEXT_FILL_TYPE" val="1"/>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a*1_3_1"/>
  <p:tag name="KSO_WM_TEMPLATE_CATEGORY" val="diagram"/>
  <p:tag name="KSO_WM_TEMPLATE_INDEX" val="2023149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3_1"/>
  <p:tag name="KSO_WM_DIAGRAM_VERSION" val="3"/>
  <p:tag name="KSO_WM_DIAGRAM_COLOR_TRICK" val="1"/>
  <p:tag name="KSO_WM_DIAGRAM_COLOR_TEXT_CAN_REMOVE" val="n"/>
  <p:tag name="KSO_WM_UNIT_PRESET_TEXT" val="添加标题"/>
  <p:tag name="KSO_WM_UNIT_FILL_TYPE" val="1"/>
  <p:tag name="KSO_WM_UNIT_FILL_FORE_SCHEMECOLOR_INDEX" val="14"/>
  <p:tag name="KSO_WM_UNIT_FILL_FORE_SCHEMECOLOR_INDEX_BRIGHTNESS" val="0"/>
  <p:tag name="KSO_WM_UNIT_LINE_FORE_SCHEMECOLOR_INDEX" val="7"/>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solid&quot;:{&quot;brightness&quot;:0,&quot;colorType&quot;:1,&quot;foreColorIndex&quot;:14,&quot;transparency&quot;:0.800000011920929},&quot;type&quot;:1},&quot;glow&quot;:{&quot;colorType&quot;:0},&quot;line&quot;:{&quot;solidLine&quot;:{&quot;brightness&quot;:0,&quot;colorType&quot;:1,&quot;foreColorIndex&quot;:5,&quot;transparency&quot;:0.699999988079071},&quot;type&quot;:1},&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LINE_FILL_TYPE" val="2"/>
  <p:tag name="KSO_WM_UNIT_SHADOW_SCHEMECOLOR_INDEX" val="7"/>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f*1_4_1"/>
  <p:tag name="KSO_WM_TEMPLATE_CATEGORY" val="diagram"/>
  <p:tag name="KSO_WM_TEMPLATE_INDEX" val="20231496"/>
  <p:tag name="KSO_WM_UNIT_LAYERLEVEL" val="1_1_1"/>
  <p:tag name="KSO_WM_TAG_VERSION" val="3.0"/>
  <p:tag name="KSO_WM_UNIT_SUBTYPE" val="a"/>
  <p:tag name="KSO_WM_UNIT_NOCLEAR" val="0"/>
  <p:tag name="KSO_WM_DIAGRAM_GROUP_CODE" val="l1-1"/>
  <p:tag name="KSO_WM_UNIT_TYPE" val="l_h_f"/>
  <p:tag name="KSO_WM_UNIT_INDEX" val="1_4_1"/>
  <p:tag name="KSO_WM_DIAGRAM_VERSION" val="3"/>
  <p:tag name="KSO_WM_DIAGRAM_COLOR_TRICK" val="1"/>
  <p:tag name="KSO_WM_DIAGRAM_COLOR_TEXT_CAN_REMOVE" val="n"/>
  <p:tag name="KSO_WM_UNIT_PRESET_TEXT" val="添加文本具体内容，可酌情增减文字，以便观者准确地理解您传达的思想。添加文本具体内容，简明扼要地阐述观点。"/>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i*1_4_1"/>
  <p:tag name="KSO_WM_TEMPLATE_CATEGORY" val="diagram"/>
  <p:tag name="KSO_WM_TEMPLATE_INDEX" val="20231496"/>
  <p:tag name="KSO_WM_UNIT_LAYERLEVEL" val="1_1_1"/>
  <p:tag name="KSO_WM_TAG_VERSION" val="3.0"/>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type&quot;:0},&quot;glow&quot;:{&quot;colorType&quot;:0},&quot;line&quot;:{&quot;type&quot;:0},&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8"/>
  <p:tag name="KSO_WM_UNIT_TEXT_FILL_FORE_SCHEMECOLOR_INDEX" val="8"/>
  <p:tag name="KSO_WM_UNIT_TEXT_FILL_TYPE" val="1"/>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96_4*l_h_a*1_4_1"/>
  <p:tag name="KSO_WM_TEMPLATE_CATEGORY" val="diagram"/>
  <p:tag name="KSO_WM_TEMPLATE_INDEX" val="20231496"/>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4_1"/>
  <p:tag name="KSO_WM_DIAGRAM_VERSION" val="3"/>
  <p:tag name="KSO_WM_DIAGRAM_COLOR_TRICK" val="1"/>
  <p:tag name="KSO_WM_DIAGRAM_COLOR_TEXT_CAN_REMOVE" val="n"/>
  <p:tag name="KSO_WM_UNIT_PRESET_TEXT" val="添加标题"/>
  <p:tag name="KSO_WM_UNIT_FILL_TYPE" val="1"/>
  <p:tag name="KSO_WM_UNIT_FILL_FORE_SCHEMECOLOR_INDEX" val="14"/>
  <p:tag name="KSO_WM_UNIT_FILL_FORE_SCHEMECOLOR_INDEX_BRIGHTNESS" val="0"/>
  <p:tag name="KSO_WM_UNIT_LINE_FORE_SCHEMECOLOR_INDEX" val="8"/>
  <p:tag name="KSO_WM_UNIT_TEXT_FILL_FORE_SCHEMECOLOR_INDEX" val="1"/>
  <p:tag name="KSO_WM_UNIT_TEXT_FILL_TYPE" val="1"/>
  <p:tag name="KSO_WM_UNIT_TEXT_TYPE" val="1"/>
  <p:tag name="KSO_WM_DIAGRAM_MAX_ITEMCNT" val="5"/>
  <p:tag name="KSO_WM_DIAGRAM_MIN_ITEMCNT" val="2"/>
  <p:tag name="KSO_WM_DIAGRAM_VIRTUALLY_FRAME" val="{&quot;height&quot;:322.3,&quot;left&quot;:54.500006103515624,&quot;top&quot;:145.55,&quot;width&quot;:851.5499877929688}"/>
  <p:tag name="KSO_WM_DIAGRAM_COLOR_MATCH_VALUE" val="{&quot;shape&quot;:{&quot;fill&quot;:{&quot;solid&quot;:{&quot;brightness&quot;:0,&quot;colorType&quot;:1,&quot;foreColorIndex&quot;:14,&quot;transparency&quot;:0.800000011920929},&quot;type&quot;:1},&quot;glow&quot;:{&quot;colorType&quot;:0},&quot;line&quot;:{&quot;solidLine&quot;:{&quot;brightness&quot;:0,&quot;colorType&quot;:1,&quot;foreColorIndex&quot;:5,&quot;transparency&quot;:0.699999988079071},&quot;type&quot;:1},&quot;shadow&quot;:{&quot;brightness&quot;:-0.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LINE_FILL_TYPE" val="2"/>
  <p:tag name="KSO_WM_UNIT_SHADOW_SCHEMECOLOR_INDEX" val="8"/>
  <p:tag name="KSO_WM_UNIT_USESOURCEFORMAT_APPLY" val="1"/>
</p:tagLst>
</file>

<file path=ppt/tags/tag157.xml><?xml version="1.0" encoding="utf-8"?>
<p:tagLst xmlns:p="http://schemas.openxmlformats.org/presentationml/2006/main">
  <p:tag name="KSO_WM_BEAUTIFY_FLAG" val="#wm#"/>
  <p:tag name="KSO_WM_TEMPLATE_CATEGORY" val="custom"/>
  <p:tag name="KSO_WM_TEMPLATE_INDEX" val="20205081"/>
</p:tagLst>
</file>

<file path=ppt/tags/tag15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13_1*l_h_i*1_1_2"/>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13_1*l_h_i*1_1_2"/>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13_1*l_h_i*1_1_2"/>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13_1*l_h_i*1_1_2"/>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13_1*l_h_i*1_1_2"/>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213_1*l_h_f*1_1_1"/>
  <p:tag name="KSO_WM_TEMPLATE_CATEGORY" val="diagram"/>
  <p:tag name="KSO_WM_TEMPLATE_INDEX" val="20233213"/>
  <p:tag name="KSO_WM_UNIT_LAYERLEVEL" val="1_1_1"/>
  <p:tag name="KSO_WM_TAG_VERSION" val="3.0"/>
  <p:tag name="KSO_WM_UNIT_TEXT_FILL_FORE_SCHEMECOLOR_INDEX_BRIGHTNESS" val="0.25"/>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TEXT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13_1*l_h_a*1_1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FILL_FORE_SCHEMECOLOR_INDEX" val="1"/>
  <p:tag name="KSO_WM_UNIT_TEXT_FILL_TYPE" val="1"/>
  <p:tag name="KSO_WM_UNIT_TEXT_TYPE" val="1"/>
  <p:tag name="KSO_WM_UNIT_USESOURCEFORMAT_APPLY" val="0"/>
</p:tagLst>
</file>

<file path=ppt/tags/tag7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213_1*l_h_f*1_2_1"/>
  <p:tag name="KSO_WM_TEMPLATE_CATEGORY" val="diagram"/>
  <p:tag name="KSO_WM_TEMPLATE_INDEX" val="20233213"/>
  <p:tag name="KSO_WM_UNIT_LAYERLEVEL" val="1_1_1"/>
  <p:tag name="KSO_WM_TAG_VERSION" val="3.0"/>
  <p:tag name="KSO_WM_UNIT_TEXT_FILL_FORE_SCHEMECOLOR_INDEX_BRIGHTNESS" val="0.25"/>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TEXT_TYPE" val="1"/>
  <p:tag name="KSO_WM_UNIT_USESOURCEFORMAT_APPLY" val="0"/>
</p:tagLst>
</file>

<file path=ppt/tags/tag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13_1*l_h_a*1_2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FILL_FORE_SCHEMECOLOR_INDEX" val="1"/>
  <p:tag name="KSO_WM_UNIT_TEXT_FILL_TYPE" val="1"/>
  <p:tag name="KSO_WM_UNIT_TEXT_TYPE" val="1"/>
  <p:tag name="KSO_WM_UNIT_USESOURCEFORMAT_APPLY" val="0"/>
</p:tagLst>
</file>

<file path=ppt/tags/tag7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213_1*l_h_f*1_3_1"/>
  <p:tag name="KSO_WM_TEMPLATE_CATEGORY" val="diagram"/>
  <p:tag name="KSO_WM_TEMPLATE_INDEX" val="20233213"/>
  <p:tag name="KSO_WM_UNIT_LAYERLEVEL" val="1_1_1"/>
  <p:tag name="KSO_WM_TAG_VERSION" val="3.0"/>
  <p:tag name="KSO_WM_UNIT_TEXT_FILL_FORE_SCHEMECOLOR_INDEX_BRIGHTNESS" val="0.25"/>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TEXT_TYPE" val="1"/>
  <p:tag name="KSO_WM_UNIT_USESOURCEFORMAT_APPLY" val="0"/>
</p:tagLst>
</file>

<file path=ppt/tags/tag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13_1*l_h_a*1_3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FILL_FORE_SCHEMECOLOR_INDEX" val="1"/>
  <p:tag name="KSO_WM_UNIT_TEXT_FILL_TYPE" val="1"/>
  <p:tag name="KSO_WM_UNIT_TEXT_TYPE" val="1"/>
  <p:tag name="KSO_WM_UNIT_USESOURCEFORMAT_APPLY" val="0"/>
</p:tagLst>
</file>

<file path=ppt/tags/tag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3213_1*l_h_f*1_4_1"/>
  <p:tag name="KSO_WM_TEMPLATE_CATEGORY" val="diagram"/>
  <p:tag name="KSO_WM_TEMPLATE_INDEX" val="20233213"/>
  <p:tag name="KSO_WM_UNIT_LAYERLEVEL" val="1_1_1"/>
  <p:tag name="KSO_WM_TAG_VERSION" val="3.0"/>
  <p:tag name="KSO_WM_UNIT_TEXT_FILL_FORE_SCHEMECOLOR_INDEX_BRIGHTNESS" val="0.25"/>
  <p:tag name="KSO_WM_UNIT_TEXT_FILL_TYPE" val="1"/>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3213_1*l_h_a*1_4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TYPE" val="1"/>
  <p:tag name="KSO_WM_UNIT_USESOURCEFORMAT_APPLY" val="0"/>
</p:tagLst>
</file>

<file path=ppt/tags/tag7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3213_1*l_h_f*1_5_1"/>
  <p:tag name="KSO_WM_TEMPLATE_CATEGORY" val="diagram"/>
  <p:tag name="KSO_WM_TEMPLATE_INDEX" val="20233213"/>
  <p:tag name="KSO_WM_UNIT_LAYERLEVEL" val="1_1_1"/>
  <p:tag name="KSO_WM_TAG_VERSION" val="3.0"/>
  <p:tag name="KSO_WM_UNIT_TEXT_FILL_FORE_SCHEMECOLOR_INDEX_BRIGHTNESS" val="0.25"/>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TEXT_TYPE" val="1"/>
  <p:tag name="KSO_WM_UNIT_USESOURCEFORMAT_APPLY" val="0"/>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3213_1*l_h_a*1_5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FILL_FORE_SCHEMECOLOR_INDEX" val="1"/>
  <p:tag name="KSO_WM_UNIT_TEXT_FILL_TYPE" val="1"/>
  <p:tag name="KSO_WM_UNIT_TEXT_TYPE" val="1"/>
  <p:tag name="KSO_WM_UNIT_USESOURCEFORMAT_APPLY" val="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3213_1*l_i*1_1"/>
  <p:tag name="KSO_WM_TEMPLATE_CATEGORY" val="diagram"/>
  <p:tag name="KSO_WM_TEMPLATE_INDEX" val="20233213"/>
  <p:tag name="KSO_WM_UNIT_LAYERLEVEL" val="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type&quot;:0},&quot;glow&quot;:{&quot;colorType&quot;:0},&quot;line&quot;:{&quot;solidLine&quot;:{&quot;brightness&quot;:0,&quot;colorType&quot;:2,&quot;rgb&quot;:&quot;#dddddd&quot;,&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3213_1*l_h_i*1_1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3213_1*l_h_i*1_2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
  <p:tag name="KSO_WM_UNIT_ID" val="diagram20233213_1*l_h_i*1_3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1"/>
  <p:tag name="KSO_WM_UNIT_ID" val="diagram20233213_1*l_h_i*1_5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1"/>
  <p:tag name="KSO_WM_UNIT_ID" val="diagram20233213_1*l_h_i*1_4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85.xml><?xml version="1.0" encoding="utf-8"?>
<p:tagLst xmlns:p="http://schemas.openxmlformats.org/presentationml/2006/main">
  <p:tag name="KSO_WM_UNIT_VALUE" val="137*137"/>
  <p:tag name="KSO_WM_UNIT_HIGHLIGHT" val="0"/>
  <p:tag name="KSO_WM_UNIT_COMPATIBLE" val="0"/>
  <p:tag name="KSO_WM_UNIT_DIAGRAM_ISNUMVISUAL" val="0"/>
  <p:tag name="KSO_WM_UNIT_DIAGRAM_ISREFERUNIT" val="0"/>
  <p:tag name="KSO_WM_UNIT_TYPE" val="l_h_x"/>
  <p:tag name="KSO_WM_UNIT_INDEX" val="1_1_1"/>
  <p:tag name="KSO_WM_UNIT_ID" val="diagram20233213_1*l_h_x*1_1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TRICK" val="1"/>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0"/>
</p:tagLst>
</file>

<file path=ppt/tags/tag86.xml><?xml version="1.0" encoding="utf-8"?>
<p:tagLst xmlns:p="http://schemas.openxmlformats.org/presentationml/2006/main">
  <p:tag name="KSO_WM_UNIT_VALUE" val="139*139"/>
  <p:tag name="KSO_WM_UNIT_HIGHLIGHT" val="0"/>
  <p:tag name="KSO_WM_UNIT_COMPATIBLE" val="0"/>
  <p:tag name="KSO_WM_UNIT_DIAGRAM_ISNUMVISUAL" val="0"/>
  <p:tag name="KSO_WM_UNIT_DIAGRAM_ISREFERUNIT" val="0"/>
  <p:tag name="KSO_WM_UNIT_TYPE" val="l_h_x"/>
  <p:tag name="KSO_WM_UNIT_INDEX" val="1_5_1"/>
  <p:tag name="KSO_WM_UNIT_ID" val="diagram20233213_1*l_h_x*1_5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TRICK" val="1"/>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0"/>
</p:tagLst>
</file>

<file path=ppt/tags/tag87.xml><?xml version="1.0" encoding="utf-8"?>
<p:tagLst xmlns:p="http://schemas.openxmlformats.org/presentationml/2006/main">
  <p:tag name="KSO_WM_UNIT_VALUE" val="139*139"/>
  <p:tag name="KSO_WM_UNIT_HIGHLIGHT" val="0"/>
  <p:tag name="KSO_WM_UNIT_COMPATIBLE" val="0"/>
  <p:tag name="KSO_WM_UNIT_DIAGRAM_ISNUMVISUAL" val="0"/>
  <p:tag name="KSO_WM_UNIT_DIAGRAM_ISREFERUNIT" val="0"/>
  <p:tag name="KSO_WM_UNIT_TYPE" val="l_h_x"/>
  <p:tag name="KSO_WM_UNIT_INDEX" val="1_4_1"/>
  <p:tag name="KSO_WM_UNIT_ID" val="diagram20233213_1*l_h_x*1_4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TRICK" val="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88.xml><?xml version="1.0" encoding="utf-8"?>
<p:tagLst xmlns:p="http://schemas.openxmlformats.org/presentationml/2006/main">
  <p:tag name="KSO_WM_UNIT_VALUE" val="139*139"/>
  <p:tag name="KSO_WM_UNIT_HIGHLIGHT" val="0"/>
  <p:tag name="KSO_WM_UNIT_COMPATIBLE" val="0"/>
  <p:tag name="KSO_WM_UNIT_DIAGRAM_ISNUMVISUAL" val="0"/>
  <p:tag name="KSO_WM_UNIT_DIAGRAM_ISREFERUNIT" val="0"/>
  <p:tag name="KSO_WM_UNIT_TYPE" val="l_h_x"/>
  <p:tag name="KSO_WM_UNIT_INDEX" val="1_2_1"/>
  <p:tag name="KSO_WM_UNIT_ID" val="diagram20233213_1*l_h_x*1_2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TRICK" val="1"/>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0"/>
</p:tagLst>
</file>

<file path=ppt/tags/tag89.xml><?xml version="1.0" encoding="utf-8"?>
<p:tagLst xmlns:p="http://schemas.openxmlformats.org/presentationml/2006/main">
  <p:tag name="KSO_WM_UNIT_VALUE" val="139*139"/>
  <p:tag name="KSO_WM_UNIT_HIGHLIGHT" val="0"/>
  <p:tag name="KSO_WM_UNIT_COMPATIBLE" val="0"/>
  <p:tag name="KSO_WM_UNIT_DIAGRAM_ISNUMVISUAL" val="0"/>
  <p:tag name="KSO_WM_UNIT_DIAGRAM_ISREFERUNIT" val="0"/>
  <p:tag name="KSO_WM_UNIT_TYPE" val="l_h_x"/>
  <p:tag name="KSO_WM_UNIT_INDEX" val="1_3_1"/>
  <p:tag name="KSO_WM_UNIT_ID" val="diagram20233213_1*l_h_x*1_3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width&quot;:850.8992309570312}"/>
  <p:tag name="KSO_WM_DIAGRAM_COLOR_TRICK" val="1"/>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h_i*1_4_1"/>
  <p:tag name="KSO_WM_TEMPLATE_CATEGORY" val="diagram"/>
  <p:tag name="KSO_WM_TEMPLATE_INDEX" val="20236917"/>
  <p:tag name="KSO_WM_UNIT_LAYERLEVEL" val="1_1_1"/>
  <p:tag name="KSO_WM_TAG_VERSION" val="3.0"/>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46799999475479126,&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h_i*1_2_1"/>
  <p:tag name="KSO_WM_TEMPLATE_CATEGORY" val="diagram"/>
  <p:tag name="KSO_WM_TEMPLATE_INDEX" val="20236917"/>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46799999475479126,&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h_i*1_3_1"/>
  <p:tag name="KSO_WM_TEMPLATE_CATEGORY" val="diagram"/>
  <p:tag name="KSO_WM_TEMPLATE_INDEX" val="20236917"/>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46799999475479126,&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h_i*1_1_1"/>
  <p:tag name="KSO_WM_TEMPLATE_CATEGORY" val="diagram"/>
  <p:tag name="KSO_WM_TEMPLATE_INDEX" val="20236917"/>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46799999475479126,&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i*1_1"/>
  <p:tag name="KSO_WM_TEMPLATE_CATEGORY" val="diagram"/>
  <p:tag name="KSO_WM_TEMPLATE_INDEX" val="20236917"/>
  <p:tag name="KSO_WM_UNIT_LAYERLEVEL" val="1_1"/>
  <p:tag name="KSO_WM_TAG_VERSION" val="3.0"/>
  <p:tag name="KSO_WM_DIAGRAM_GROUP_CODE" val="l1-1"/>
  <p:tag name="KSO_WM_UNIT_TYPE" val="l_i"/>
  <p:tag name="KSO_WM_UNIT_INDEX" val="1_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i*1_2"/>
  <p:tag name="KSO_WM_TEMPLATE_CATEGORY" val="diagram"/>
  <p:tag name="KSO_WM_TEMPLATE_INDEX" val="20236917"/>
  <p:tag name="KSO_WM_UNIT_LAYERLEVEL" val="1_1"/>
  <p:tag name="KSO_WM_TAG_VERSION" val="3.0"/>
  <p:tag name="KSO_WM_DIAGRAM_GROUP_CODE" val="l1-1"/>
  <p:tag name="KSO_WM_UNIT_TYPE" val="l_i"/>
  <p:tag name="KSO_WM_UNIT_INDEX" val="1_2"/>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gradient&quot;:[{&quot;brightness&quot;:0.6000000238418579,&quot;colorType&quot;:1,&quot;foreColorIndex&quot;:5,&quot;pos&quot;:0.11999999731779099,&quot;transparency&quot;:0},{&quot;brightness&quot;:0,&quot;colorType&quot;:1,&quot;foreColorIndex&quot;:5,&quot;pos&quot;:0.33000001311302185,&quot;transparency&quot;:0},{&quot;brightness&quot;:-0.25,&quot;colorType&quot;:1,&quot;foreColorIndex&quot;:5,&quot;pos&quot;:0.7099999785423279,&quot;transparency&quot;:0}],&quot;type&quot;:3},&quot;glow&quot;:{&quot;colorType&quot;:0},&quot;line&quot;:{&quot;type&quot;:0},&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USESOURCEFORMAT_APPLY"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i*1_3"/>
  <p:tag name="KSO_WM_TEMPLATE_CATEGORY" val="diagram"/>
  <p:tag name="KSO_WM_TEMPLATE_INDEX" val="20236917"/>
  <p:tag name="KSO_WM_UNIT_LAYERLEVEL" val="1_1"/>
  <p:tag name="KSO_WM_TAG_VERSION" val="3.0"/>
  <p:tag name="KSO_WM_DIAGRAM_GROUP_CODE" val="l1-1"/>
  <p:tag name="KSO_WM_UNIT_TYPE" val="l_i"/>
  <p:tag name="KSO_WM_UNIT_INDEX" val="1_3"/>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7_4*l_x*1_1"/>
  <p:tag name="KSO_WM_TEMPLATE_CATEGORY" val="diagram"/>
  <p:tag name="KSO_WM_TEMPLATE_INDEX" val="20236917"/>
  <p:tag name="KSO_WM_UNIT_LAYERLEVEL" val="1_1"/>
  <p:tag name="KSO_WM_TAG_VERSION" val="3.0"/>
  <p:tag name="KSO_WM_DIAGRAM_GROUP_CODE" val="l1-1"/>
  <p:tag name="KSO_WM_UNIT_TYPE" val="l_x"/>
  <p:tag name="KSO_WM_UNIT_INDEX" val="1_1"/>
  <p:tag name="KSO_WM_DIAGRAM_VERSION" val="3"/>
  <p:tag name="KSO_WM_DIAGRAM_COLOR_TRICK" val="1"/>
  <p:tag name="KSO_WM_DIAGRAM_COLOR_TEXT_CAN_REMOVE" val="n"/>
  <p:tag name="KSO_WM_DIAGRAM_MAX_ITEMCNT" val="6"/>
  <p:tag name="KSO_WM_DIAGRAM_MIN_ITEMCNT" val="2"/>
  <p:tag name="KSO_WM_DIAGRAM_VIRTUALLY_FRAME" val="{&quot;height&quot;:321.79998779296875,&quot;width&quot;:831.1456909179688}"/>
  <p:tag name="KSO_WM_UNIT_VALUE" val="69*79"/>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TYPE" val="1"/>
  <p:tag name="KSO_WM_UNIT_SHADOW_SCHEMECOLOR_INDEX" val="5"/>
  <p:tag name="KSO_WM_UNIT_USESOURCEFORMAT_APPLY" val="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1555</Words>
  <Application>WPS 演示</Application>
  <PresentationFormat>宽屏</PresentationFormat>
  <Paragraphs>110</Paragraphs>
  <Slides>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vt:i4>
      </vt:variant>
    </vt:vector>
  </HeadingPairs>
  <TitlesOfParts>
    <vt:vector size="23" baseType="lpstr">
      <vt:lpstr>Arial</vt:lpstr>
      <vt:lpstr>宋体</vt:lpstr>
      <vt:lpstr>Wingdings</vt:lpstr>
      <vt:lpstr>Wingdings</vt:lpstr>
      <vt:lpstr>微软雅黑</vt:lpstr>
      <vt:lpstr>Arial Unicode MS</vt:lpstr>
      <vt:lpstr>Calibri</vt:lpstr>
      <vt:lpstr>Inter</vt:lpstr>
      <vt:lpstr>Arial</vt:lpstr>
      <vt:lpstr>Segoe Print</vt:lpstr>
      <vt:lpstr>等线</vt:lpstr>
      <vt:lpstr>思源黑体 CN Regular</vt:lpstr>
      <vt:lpstr>黑体</vt:lpstr>
      <vt:lpstr>江城圆体 400W</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蓝色星空</cp:lastModifiedBy>
  <cp:revision>176</cp:revision>
  <dcterms:created xsi:type="dcterms:W3CDTF">2019-06-19T02:08:00Z</dcterms:created>
  <dcterms:modified xsi:type="dcterms:W3CDTF">2025-10-22T03:05:40Z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1F859344230D4E98A5B5E3A223103144_11</vt:lpwstr>
  </property>
</Properties>
</file>