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4"/>
  </p:handoutMasterIdLst>
  <p:sldIdLst>
    <p:sldId id="318" r:id="rId3"/>
    <p:sldId id="354" r:id="rId5"/>
    <p:sldId id="320" r:id="rId6"/>
    <p:sldId id="332" r:id="rId7"/>
    <p:sldId id="325" r:id="rId8"/>
    <p:sldId id="333" r:id="rId9"/>
    <p:sldId id="355" r:id="rId10"/>
    <p:sldId id="327" r:id="rId11"/>
    <p:sldId id="345" r:id="rId12"/>
    <p:sldId id="337" r:id="rId13"/>
  </p:sldIdLst>
  <p:sldSz cx="12192000" cy="6858000"/>
  <p:notesSz cx="6858000" cy="9144000"/>
  <p:embeddedFontLst>
    <p:embeddedFont>
      <p:font typeface="MiSans Light" panose="00000400000000000000" charset="-122"/>
      <p:regular r:id="rId19"/>
    </p:embeddedFont>
    <p:embeddedFont>
      <p:font typeface="思源宋体 CN Heavy" panose="02020900000000000000" charset="-122"/>
      <p:bold r:id="rId20"/>
    </p:embeddedFont>
    <p:embeddedFont>
      <p:font typeface="微软雅黑" panose="020B0503020204020204" charset="-122"/>
      <p:regular r:id="rId21"/>
    </p:embeddedFont>
    <p:embeddedFont>
      <p:font typeface="Montserrat" panose="00000500000000000000"/>
      <p:regular r:id="rId22"/>
    </p:embeddedFont>
    <p:embeddedFont>
      <p:font typeface="Montserrat ExtraBold" panose="00000900000000000000" charset="0"/>
      <p:bold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5C3EF26-24B7-4CB6-ACC5-A9CC96F73EED}">
          <p14:sldIdLst>
            <p14:sldId id="318"/>
            <p14:sldId id="354"/>
            <p14:sldId id="320"/>
            <p14:sldId id="332"/>
            <p14:sldId id="325"/>
            <p14:sldId id="333"/>
            <p14:sldId id="355"/>
            <p14:sldId id="327"/>
            <p14:sldId id="345"/>
            <p14:sldId id="337"/>
          </p14:sldIdLst>
        </p14:section>
      </p14:sectionLst>
    </p:ext>
    <p:ext uri="{EFAFB233-063F-42B5-8137-9DF3F51BA10A}">
      <p15:sldGuideLst xmlns:p15="http://schemas.microsoft.com/office/powerpoint/2012/main">
        <p15:guide id="1" pos="3632" userDrawn="1">
          <p15:clr>
            <a:srgbClr val="A4A3A4"/>
          </p15:clr>
        </p15:guide>
        <p15:guide id="2" orient="horz" pos="22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AFA"/>
    <a:srgbClr val="2E66FB"/>
    <a:srgbClr val="44546A"/>
    <a:srgbClr val="C9E7FF"/>
    <a:srgbClr val="7F7F7F"/>
    <a:srgbClr val="746DFF"/>
    <a:srgbClr val="2A5CE3"/>
    <a:srgbClr val="5F87FA"/>
    <a:srgbClr val="3969E6"/>
    <a:srgbClr val="75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426" autoAdjust="0"/>
    <p:restoredTop sz="94924" autoAdjust="0"/>
  </p:normalViewPr>
  <p:slideViewPr>
    <p:cSldViewPr snapToGrid="0" showGuides="1">
      <p:cViewPr varScale="1">
        <p:scale>
          <a:sx n="142" d="100"/>
          <a:sy n="142" d="100"/>
        </p:scale>
        <p:origin x="492" y="132"/>
      </p:cViewPr>
      <p:guideLst>
        <p:guide pos="3632"/>
        <p:guide orient="horz" pos="22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83.xml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Sans Light" panose="00000400000000000000" charset="-122"/>
              <a:ea typeface="思源宋体 CN Heavy" panose="020209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MiSans Light" panose="00000400000000000000" charset="-122"/>
              </a:rPr>
            </a:fld>
            <a:endParaRPr lang="zh-CN" altLang="en-US">
              <a:latin typeface="MiSans Light" panose="0000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Sans Light" panose="00000400000000000000" charset="-122"/>
              <a:ea typeface="思源宋体 CN Heavy" panose="020209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MiSans Light" panose="00000400000000000000" charset="-122"/>
              </a:rPr>
            </a:fld>
            <a:endParaRPr lang="zh-CN" altLang="en-US">
              <a:latin typeface="MiSans Light" panose="0000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fld id="{88B30F0F-2FCE-41B7-BA44-BA2C511509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Sans Light" panose="00000400000000000000" charset="-122"/>
                <a:ea typeface="MiSans Light" panose="00000400000000000000" charset="-122"/>
              </a:defRPr>
            </a:lvl1pPr>
          </a:lstStyle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Sans Light" panose="00000400000000000000" charset="-122"/>
        <a:ea typeface="MiSans Light" panose="000004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5581650" y="1125538"/>
            <a:ext cx="6059488" cy="3809998"/>
          </a:xfrm>
          <a:custGeom>
            <a:avLst/>
            <a:gdLst>
              <a:gd name="connsiteX0" fmla="*/ 158801 w 6059488"/>
              <a:gd name="connsiteY0" fmla="*/ 0 h 3809998"/>
              <a:gd name="connsiteX1" fmla="*/ 5900687 w 6059488"/>
              <a:gd name="connsiteY1" fmla="*/ 0 h 3809998"/>
              <a:gd name="connsiteX2" fmla="*/ 6059488 w 6059488"/>
              <a:gd name="connsiteY2" fmla="*/ 158801 h 3809998"/>
              <a:gd name="connsiteX3" fmla="*/ 6059488 w 6059488"/>
              <a:gd name="connsiteY3" fmla="*/ 3651197 h 3809998"/>
              <a:gd name="connsiteX4" fmla="*/ 5900687 w 6059488"/>
              <a:gd name="connsiteY4" fmla="*/ 3809998 h 3809998"/>
              <a:gd name="connsiteX5" fmla="*/ 158801 w 6059488"/>
              <a:gd name="connsiteY5" fmla="*/ 3809998 h 3809998"/>
              <a:gd name="connsiteX6" fmla="*/ 0 w 6059488"/>
              <a:gd name="connsiteY6" fmla="*/ 3651197 h 3809998"/>
              <a:gd name="connsiteX7" fmla="*/ 0 w 6059488"/>
              <a:gd name="connsiteY7" fmla="*/ 158801 h 3809998"/>
              <a:gd name="connsiteX8" fmla="*/ 158801 w 6059488"/>
              <a:gd name="connsiteY8" fmla="*/ 0 h 380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9488" h="3809998">
                <a:moveTo>
                  <a:pt x="158801" y="0"/>
                </a:moveTo>
                <a:lnTo>
                  <a:pt x="5900687" y="0"/>
                </a:lnTo>
                <a:cubicBezTo>
                  <a:pt x="5988390" y="0"/>
                  <a:pt x="6059488" y="71098"/>
                  <a:pt x="6059488" y="158801"/>
                </a:cubicBezTo>
                <a:lnTo>
                  <a:pt x="6059488" y="3651197"/>
                </a:lnTo>
                <a:cubicBezTo>
                  <a:pt x="6059488" y="3738900"/>
                  <a:pt x="5988390" y="3809998"/>
                  <a:pt x="5900687" y="3809998"/>
                </a:cubicBezTo>
                <a:lnTo>
                  <a:pt x="158801" y="3809998"/>
                </a:lnTo>
                <a:cubicBezTo>
                  <a:pt x="71098" y="3809998"/>
                  <a:pt x="0" y="3738900"/>
                  <a:pt x="0" y="3651197"/>
                </a:cubicBezTo>
                <a:lnTo>
                  <a:pt x="0" y="158801"/>
                </a:lnTo>
                <a:cubicBezTo>
                  <a:pt x="0" y="71098"/>
                  <a:pt x="71098" y="0"/>
                  <a:pt x="158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7372350" y="0"/>
            <a:ext cx="4819650" cy="6858000"/>
          </a:xfrm>
          <a:custGeom>
            <a:avLst/>
            <a:gdLst>
              <a:gd name="connsiteX0" fmla="*/ 0 w 4819650"/>
              <a:gd name="connsiteY0" fmla="*/ 0 h 6858000"/>
              <a:gd name="connsiteX1" fmla="*/ 4819650 w 4819650"/>
              <a:gd name="connsiteY1" fmla="*/ 0 h 6858000"/>
              <a:gd name="connsiteX2" fmla="*/ 4819650 w 4819650"/>
              <a:gd name="connsiteY2" fmla="*/ 6858000 h 6858000"/>
              <a:gd name="connsiteX3" fmla="*/ 0 w 4819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9650" h="6858000">
                <a:moveTo>
                  <a:pt x="0" y="0"/>
                </a:moveTo>
                <a:lnTo>
                  <a:pt x="4819650" y="0"/>
                </a:lnTo>
                <a:lnTo>
                  <a:pt x="4819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4499428"/>
            <a:ext cx="12192000" cy="2358571"/>
          </a:xfrm>
          <a:custGeom>
            <a:avLst/>
            <a:gdLst>
              <a:gd name="connsiteX0" fmla="*/ 0 w 12192000"/>
              <a:gd name="connsiteY0" fmla="*/ 0 h 2358571"/>
              <a:gd name="connsiteX1" fmla="*/ 12192000 w 12192000"/>
              <a:gd name="connsiteY1" fmla="*/ 0 h 2358571"/>
              <a:gd name="connsiteX2" fmla="*/ 12192000 w 12192000"/>
              <a:gd name="connsiteY2" fmla="*/ 2358571 h 2358571"/>
              <a:gd name="connsiteX3" fmla="*/ 0 w 12192000"/>
              <a:gd name="connsiteY3" fmla="*/ 2358571 h 235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58571">
                <a:moveTo>
                  <a:pt x="0" y="0"/>
                </a:moveTo>
                <a:lnTo>
                  <a:pt x="12192000" y="0"/>
                </a:lnTo>
                <a:lnTo>
                  <a:pt x="12192000" y="2358571"/>
                </a:lnTo>
                <a:lnTo>
                  <a:pt x="0" y="2358571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6995562" y="3429000"/>
            <a:ext cx="1435383" cy="987034"/>
          </a:xfrm>
          <a:custGeom>
            <a:avLst/>
            <a:gdLst>
              <a:gd name="connsiteX0" fmla="*/ 132894 w 1435383"/>
              <a:gd name="connsiteY0" fmla="*/ 0 h 987034"/>
              <a:gd name="connsiteX1" fmla="*/ 1302489 w 1435383"/>
              <a:gd name="connsiteY1" fmla="*/ 0 h 987034"/>
              <a:gd name="connsiteX2" fmla="*/ 1435383 w 1435383"/>
              <a:gd name="connsiteY2" fmla="*/ 132894 h 987034"/>
              <a:gd name="connsiteX3" fmla="*/ 1435383 w 1435383"/>
              <a:gd name="connsiteY3" fmla="*/ 854140 h 987034"/>
              <a:gd name="connsiteX4" fmla="*/ 1302489 w 1435383"/>
              <a:gd name="connsiteY4" fmla="*/ 987034 h 987034"/>
              <a:gd name="connsiteX5" fmla="*/ 132894 w 1435383"/>
              <a:gd name="connsiteY5" fmla="*/ 987034 h 987034"/>
              <a:gd name="connsiteX6" fmla="*/ 0 w 1435383"/>
              <a:gd name="connsiteY6" fmla="*/ 854140 h 987034"/>
              <a:gd name="connsiteX7" fmla="*/ 0 w 1435383"/>
              <a:gd name="connsiteY7" fmla="*/ 132894 h 987034"/>
              <a:gd name="connsiteX8" fmla="*/ 132894 w 1435383"/>
              <a:gd name="connsiteY8" fmla="*/ 0 h 9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5383" h="987034">
                <a:moveTo>
                  <a:pt x="132894" y="0"/>
                </a:moveTo>
                <a:lnTo>
                  <a:pt x="1302489" y="0"/>
                </a:lnTo>
                <a:cubicBezTo>
                  <a:pt x="1375884" y="0"/>
                  <a:pt x="1435383" y="59499"/>
                  <a:pt x="1435383" y="132894"/>
                </a:cubicBezTo>
                <a:lnTo>
                  <a:pt x="1435383" y="854140"/>
                </a:lnTo>
                <a:cubicBezTo>
                  <a:pt x="1435383" y="927535"/>
                  <a:pt x="1375884" y="987034"/>
                  <a:pt x="1302489" y="987034"/>
                </a:cubicBezTo>
                <a:lnTo>
                  <a:pt x="132894" y="987034"/>
                </a:lnTo>
                <a:cubicBezTo>
                  <a:pt x="59499" y="987034"/>
                  <a:pt x="0" y="927535"/>
                  <a:pt x="0" y="854140"/>
                </a:cubicBezTo>
                <a:lnTo>
                  <a:pt x="0" y="132894"/>
                </a:lnTo>
                <a:cubicBezTo>
                  <a:pt x="0" y="59499"/>
                  <a:pt x="59499" y="0"/>
                  <a:pt x="13289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382945" y="4586513"/>
            <a:ext cx="3048000" cy="1825385"/>
          </a:xfrm>
          <a:custGeom>
            <a:avLst/>
            <a:gdLst>
              <a:gd name="connsiteX0" fmla="*/ 91196 w 3048000"/>
              <a:gd name="connsiteY0" fmla="*/ 0 h 1825385"/>
              <a:gd name="connsiteX1" fmla="*/ 2956804 w 3048000"/>
              <a:gd name="connsiteY1" fmla="*/ 0 h 1825385"/>
              <a:gd name="connsiteX2" fmla="*/ 3048000 w 3048000"/>
              <a:gd name="connsiteY2" fmla="*/ 91196 h 1825385"/>
              <a:gd name="connsiteX3" fmla="*/ 3048000 w 3048000"/>
              <a:gd name="connsiteY3" fmla="*/ 1734189 h 1825385"/>
              <a:gd name="connsiteX4" fmla="*/ 2956804 w 3048000"/>
              <a:gd name="connsiteY4" fmla="*/ 1825385 h 1825385"/>
              <a:gd name="connsiteX5" fmla="*/ 91196 w 3048000"/>
              <a:gd name="connsiteY5" fmla="*/ 1825385 h 1825385"/>
              <a:gd name="connsiteX6" fmla="*/ 0 w 3048000"/>
              <a:gd name="connsiteY6" fmla="*/ 1734189 h 1825385"/>
              <a:gd name="connsiteX7" fmla="*/ 0 w 3048000"/>
              <a:gd name="connsiteY7" fmla="*/ 91196 h 1825385"/>
              <a:gd name="connsiteX8" fmla="*/ 91196 w 3048000"/>
              <a:gd name="connsiteY8" fmla="*/ 0 h 182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1825385">
                <a:moveTo>
                  <a:pt x="91196" y="0"/>
                </a:moveTo>
                <a:lnTo>
                  <a:pt x="2956804" y="0"/>
                </a:lnTo>
                <a:cubicBezTo>
                  <a:pt x="3007170" y="0"/>
                  <a:pt x="3048000" y="40830"/>
                  <a:pt x="3048000" y="91196"/>
                </a:cubicBezTo>
                <a:lnTo>
                  <a:pt x="3048000" y="1734189"/>
                </a:lnTo>
                <a:cubicBezTo>
                  <a:pt x="3048000" y="1784555"/>
                  <a:pt x="3007170" y="1825385"/>
                  <a:pt x="2956804" y="1825385"/>
                </a:cubicBezTo>
                <a:lnTo>
                  <a:pt x="91196" y="1825385"/>
                </a:lnTo>
                <a:cubicBezTo>
                  <a:pt x="40830" y="1825385"/>
                  <a:pt x="0" y="1784555"/>
                  <a:pt x="0" y="1734189"/>
                </a:cubicBezTo>
                <a:lnTo>
                  <a:pt x="0" y="91196"/>
                </a:lnTo>
                <a:cubicBezTo>
                  <a:pt x="0" y="40830"/>
                  <a:pt x="40830" y="0"/>
                  <a:pt x="911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633830" y="3146474"/>
            <a:ext cx="3007308" cy="1330312"/>
          </a:xfrm>
          <a:custGeom>
            <a:avLst/>
            <a:gdLst>
              <a:gd name="connsiteX0" fmla="*/ 147678 w 3007308"/>
              <a:gd name="connsiteY0" fmla="*/ 0 h 1330312"/>
              <a:gd name="connsiteX1" fmla="*/ 2859630 w 3007308"/>
              <a:gd name="connsiteY1" fmla="*/ 0 h 1330312"/>
              <a:gd name="connsiteX2" fmla="*/ 3007308 w 3007308"/>
              <a:gd name="connsiteY2" fmla="*/ 147678 h 1330312"/>
              <a:gd name="connsiteX3" fmla="*/ 3007308 w 3007308"/>
              <a:gd name="connsiteY3" fmla="*/ 1182634 h 1330312"/>
              <a:gd name="connsiteX4" fmla="*/ 2859630 w 3007308"/>
              <a:gd name="connsiteY4" fmla="*/ 1330312 h 1330312"/>
              <a:gd name="connsiteX5" fmla="*/ 147678 w 3007308"/>
              <a:gd name="connsiteY5" fmla="*/ 1330312 h 1330312"/>
              <a:gd name="connsiteX6" fmla="*/ 0 w 3007308"/>
              <a:gd name="connsiteY6" fmla="*/ 1182634 h 1330312"/>
              <a:gd name="connsiteX7" fmla="*/ 0 w 3007308"/>
              <a:gd name="connsiteY7" fmla="*/ 147678 h 1330312"/>
              <a:gd name="connsiteX8" fmla="*/ 147678 w 3007308"/>
              <a:gd name="connsiteY8" fmla="*/ 0 h 133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308" h="1330312">
                <a:moveTo>
                  <a:pt x="147678" y="0"/>
                </a:moveTo>
                <a:lnTo>
                  <a:pt x="2859630" y="0"/>
                </a:lnTo>
                <a:cubicBezTo>
                  <a:pt x="2941190" y="0"/>
                  <a:pt x="3007308" y="66118"/>
                  <a:pt x="3007308" y="147678"/>
                </a:cubicBezTo>
                <a:lnTo>
                  <a:pt x="3007308" y="1182634"/>
                </a:lnTo>
                <a:cubicBezTo>
                  <a:pt x="3007308" y="1264194"/>
                  <a:pt x="2941190" y="1330312"/>
                  <a:pt x="2859630" y="1330312"/>
                </a:cubicBezTo>
                <a:lnTo>
                  <a:pt x="147678" y="1330312"/>
                </a:lnTo>
                <a:cubicBezTo>
                  <a:pt x="66118" y="1330312"/>
                  <a:pt x="0" y="1264194"/>
                  <a:pt x="0" y="1182634"/>
                </a:cubicBezTo>
                <a:lnTo>
                  <a:pt x="0" y="147678"/>
                </a:lnTo>
                <a:cubicBezTo>
                  <a:pt x="0" y="66118"/>
                  <a:pt x="66118" y="0"/>
                  <a:pt x="1476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8633830" y="4677284"/>
            <a:ext cx="1255034" cy="749882"/>
          </a:xfrm>
          <a:custGeom>
            <a:avLst/>
            <a:gdLst>
              <a:gd name="connsiteX0" fmla="*/ 100964 w 1255034"/>
              <a:gd name="connsiteY0" fmla="*/ 0 h 749882"/>
              <a:gd name="connsiteX1" fmla="*/ 1154070 w 1255034"/>
              <a:gd name="connsiteY1" fmla="*/ 0 h 749882"/>
              <a:gd name="connsiteX2" fmla="*/ 1255034 w 1255034"/>
              <a:gd name="connsiteY2" fmla="*/ 100964 h 749882"/>
              <a:gd name="connsiteX3" fmla="*/ 1255034 w 1255034"/>
              <a:gd name="connsiteY3" fmla="*/ 648918 h 749882"/>
              <a:gd name="connsiteX4" fmla="*/ 1154070 w 1255034"/>
              <a:gd name="connsiteY4" fmla="*/ 749882 h 749882"/>
              <a:gd name="connsiteX5" fmla="*/ 100964 w 1255034"/>
              <a:gd name="connsiteY5" fmla="*/ 749882 h 749882"/>
              <a:gd name="connsiteX6" fmla="*/ 0 w 1255034"/>
              <a:gd name="connsiteY6" fmla="*/ 648918 h 749882"/>
              <a:gd name="connsiteX7" fmla="*/ 0 w 1255034"/>
              <a:gd name="connsiteY7" fmla="*/ 100964 h 749882"/>
              <a:gd name="connsiteX8" fmla="*/ 100964 w 1255034"/>
              <a:gd name="connsiteY8" fmla="*/ 0 h 74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034" h="749882">
                <a:moveTo>
                  <a:pt x="100964" y="0"/>
                </a:moveTo>
                <a:lnTo>
                  <a:pt x="1154070" y="0"/>
                </a:lnTo>
                <a:cubicBezTo>
                  <a:pt x="1209831" y="0"/>
                  <a:pt x="1255034" y="45203"/>
                  <a:pt x="1255034" y="100964"/>
                </a:cubicBezTo>
                <a:lnTo>
                  <a:pt x="1255034" y="648918"/>
                </a:lnTo>
                <a:cubicBezTo>
                  <a:pt x="1255034" y="704679"/>
                  <a:pt x="1209831" y="749882"/>
                  <a:pt x="1154070" y="749882"/>
                </a:cubicBezTo>
                <a:lnTo>
                  <a:pt x="100964" y="749882"/>
                </a:lnTo>
                <a:cubicBezTo>
                  <a:pt x="45203" y="749882"/>
                  <a:pt x="0" y="704679"/>
                  <a:pt x="0" y="648918"/>
                </a:cubicBezTo>
                <a:lnTo>
                  <a:pt x="0" y="100964"/>
                </a:lnTo>
                <a:cubicBezTo>
                  <a:pt x="0" y="45203"/>
                  <a:pt x="45203" y="0"/>
                  <a:pt x="100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6487887" y="1148162"/>
            <a:ext cx="5110246" cy="5089126"/>
          </a:xfrm>
          <a:custGeom>
            <a:avLst/>
            <a:gdLst>
              <a:gd name="connsiteX0" fmla="*/ 267637 w 5110246"/>
              <a:gd name="connsiteY0" fmla="*/ 0 h 5089126"/>
              <a:gd name="connsiteX1" fmla="*/ 4842609 w 5110246"/>
              <a:gd name="connsiteY1" fmla="*/ 0 h 5089126"/>
              <a:gd name="connsiteX2" fmla="*/ 5110246 w 5110246"/>
              <a:gd name="connsiteY2" fmla="*/ 267637 h 5089126"/>
              <a:gd name="connsiteX3" fmla="*/ 5110246 w 5110246"/>
              <a:gd name="connsiteY3" fmla="*/ 4821489 h 5089126"/>
              <a:gd name="connsiteX4" fmla="*/ 4842609 w 5110246"/>
              <a:gd name="connsiteY4" fmla="*/ 5089126 h 5089126"/>
              <a:gd name="connsiteX5" fmla="*/ 267637 w 5110246"/>
              <a:gd name="connsiteY5" fmla="*/ 5089126 h 5089126"/>
              <a:gd name="connsiteX6" fmla="*/ 0 w 5110246"/>
              <a:gd name="connsiteY6" fmla="*/ 4821489 h 5089126"/>
              <a:gd name="connsiteX7" fmla="*/ 0 w 5110246"/>
              <a:gd name="connsiteY7" fmla="*/ 267637 h 5089126"/>
              <a:gd name="connsiteX8" fmla="*/ 267637 w 5110246"/>
              <a:gd name="connsiteY8" fmla="*/ 0 h 508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0246" h="5089126">
                <a:moveTo>
                  <a:pt x="267637" y="0"/>
                </a:moveTo>
                <a:lnTo>
                  <a:pt x="4842609" y="0"/>
                </a:lnTo>
                <a:cubicBezTo>
                  <a:pt x="4990421" y="0"/>
                  <a:pt x="5110246" y="119825"/>
                  <a:pt x="5110246" y="267637"/>
                </a:cubicBezTo>
                <a:lnTo>
                  <a:pt x="5110246" y="4821489"/>
                </a:lnTo>
                <a:cubicBezTo>
                  <a:pt x="5110246" y="4969301"/>
                  <a:pt x="4990421" y="5089126"/>
                  <a:pt x="4842609" y="5089126"/>
                </a:cubicBezTo>
                <a:lnTo>
                  <a:pt x="267637" y="5089126"/>
                </a:lnTo>
                <a:cubicBezTo>
                  <a:pt x="119825" y="5089126"/>
                  <a:pt x="0" y="4969301"/>
                  <a:pt x="0" y="4821489"/>
                </a:cubicBezTo>
                <a:lnTo>
                  <a:pt x="0" y="267637"/>
                </a:lnTo>
                <a:cubicBezTo>
                  <a:pt x="0" y="119825"/>
                  <a:pt x="119825" y="0"/>
                  <a:pt x="2676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1055687" y="1183704"/>
            <a:ext cx="5230812" cy="3693096"/>
          </a:xfrm>
          <a:custGeom>
            <a:avLst/>
            <a:gdLst>
              <a:gd name="connsiteX0" fmla="*/ 224319 w 5230812"/>
              <a:gd name="connsiteY0" fmla="*/ 0 h 3693096"/>
              <a:gd name="connsiteX1" fmla="*/ 5006493 w 5230812"/>
              <a:gd name="connsiteY1" fmla="*/ 0 h 3693096"/>
              <a:gd name="connsiteX2" fmla="*/ 5230812 w 5230812"/>
              <a:gd name="connsiteY2" fmla="*/ 224319 h 3693096"/>
              <a:gd name="connsiteX3" fmla="*/ 5230812 w 5230812"/>
              <a:gd name="connsiteY3" fmla="*/ 3468777 h 3693096"/>
              <a:gd name="connsiteX4" fmla="*/ 5006493 w 5230812"/>
              <a:gd name="connsiteY4" fmla="*/ 3693096 h 3693096"/>
              <a:gd name="connsiteX5" fmla="*/ 224319 w 5230812"/>
              <a:gd name="connsiteY5" fmla="*/ 3693096 h 3693096"/>
              <a:gd name="connsiteX6" fmla="*/ 0 w 5230812"/>
              <a:gd name="connsiteY6" fmla="*/ 3468777 h 3693096"/>
              <a:gd name="connsiteX7" fmla="*/ 0 w 5230812"/>
              <a:gd name="connsiteY7" fmla="*/ 224319 h 3693096"/>
              <a:gd name="connsiteX8" fmla="*/ 224319 w 5230812"/>
              <a:gd name="connsiteY8" fmla="*/ 0 h 369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0812" h="3693096">
                <a:moveTo>
                  <a:pt x="224319" y="0"/>
                </a:moveTo>
                <a:lnTo>
                  <a:pt x="5006493" y="0"/>
                </a:lnTo>
                <a:cubicBezTo>
                  <a:pt x="5130381" y="0"/>
                  <a:pt x="5230812" y="100431"/>
                  <a:pt x="5230812" y="224319"/>
                </a:cubicBezTo>
                <a:lnTo>
                  <a:pt x="5230812" y="3468777"/>
                </a:lnTo>
                <a:cubicBezTo>
                  <a:pt x="5230812" y="3592665"/>
                  <a:pt x="5130381" y="3693096"/>
                  <a:pt x="5006493" y="3693096"/>
                </a:cubicBezTo>
                <a:lnTo>
                  <a:pt x="224319" y="3693096"/>
                </a:lnTo>
                <a:cubicBezTo>
                  <a:pt x="100431" y="3693096"/>
                  <a:pt x="0" y="3592665"/>
                  <a:pt x="0" y="3468777"/>
                </a:cubicBezTo>
                <a:lnTo>
                  <a:pt x="0" y="224319"/>
                </a:lnTo>
                <a:cubicBezTo>
                  <a:pt x="0" y="100431"/>
                  <a:pt x="100431" y="0"/>
                  <a:pt x="2243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6095999" y="1148163"/>
            <a:ext cx="5545135" cy="3056888"/>
          </a:xfrm>
          <a:custGeom>
            <a:avLst/>
            <a:gdLst>
              <a:gd name="connsiteX0" fmla="*/ 0 w 5545135"/>
              <a:gd name="connsiteY0" fmla="*/ 0 h 3056888"/>
              <a:gd name="connsiteX1" fmla="*/ 5545135 w 5545135"/>
              <a:gd name="connsiteY1" fmla="*/ 0 h 3056888"/>
              <a:gd name="connsiteX2" fmla="*/ 5545135 w 5545135"/>
              <a:gd name="connsiteY2" fmla="*/ 3056888 h 3056888"/>
              <a:gd name="connsiteX3" fmla="*/ 0 w 5545135"/>
              <a:gd name="connsiteY3" fmla="*/ 3056888 h 30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5135" h="3056888">
                <a:moveTo>
                  <a:pt x="0" y="0"/>
                </a:moveTo>
                <a:lnTo>
                  <a:pt x="5545135" y="0"/>
                </a:lnTo>
                <a:lnTo>
                  <a:pt x="5545135" y="3056888"/>
                </a:lnTo>
                <a:lnTo>
                  <a:pt x="0" y="3056888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1055689" y="4205050"/>
            <a:ext cx="5040310" cy="2032238"/>
          </a:xfrm>
          <a:custGeom>
            <a:avLst/>
            <a:gdLst>
              <a:gd name="connsiteX0" fmla="*/ 0 w 5040310"/>
              <a:gd name="connsiteY0" fmla="*/ 0 h 2032238"/>
              <a:gd name="connsiteX1" fmla="*/ 5040310 w 5040310"/>
              <a:gd name="connsiteY1" fmla="*/ 0 h 2032238"/>
              <a:gd name="connsiteX2" fmla="*/ 5040310 w 5040310"/>
              <a:gd name="connsiteY2" fmla="*/ 2032238 h 2032238"/>
              <a:gd name="connsiteX3" fmla="*/ 0 w 5040310"/>
              <a:gd name="connsiteY3" fmla="*/ 2032238 h 20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0310" h="2032238">
                <a:moveTo>
                  <a:pt x="0" y="0"/>
                </a:moveTo>
                <a:lnTo>
                  <a:pt x="5040310" y="0"/>
                </a:lnTo>
                <a:lnTo>
                  <a:pt x="5040310" y="2032238"/>
                </a:lnTo>
                <a:lnTo>
                  <a:pt x="0" y="2032238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4619624" y="1148162"/>
            <a:ext cx="7021513" cy="3881038"/>
          </a:xfrm>
          <a:custGeom>
            <a:avLst/>
            <a:gdLst>
              <a:gd name="connsiteX0" fmla="*/ 291272 w 7021513"/>
              <a:gd name="connsiteY0" fmla="*/ 0 h 3881038"/>
              <a:gd name="connsiteX1" fmla="*/ 6730241 w 7021513"/>
              <a:gd name="connsiteY1" fmla="*/ 0 h 3881038"/>
              <a:gd name="connsiteX2" fmla="*/ 7021513 w 7021513"/>
              <a:gd name="connsiteY2" fmla="*/ 291272 h 3881038"/>
              <a:gd name="connsiteX3" fmla="*/ 7021513 w 7021513"/>
              <a:gd name="connsiteY3" fmla="*/ 3589766 h 3881038"/>
              <a:gd name="connsiteX4" fmla="*/ 6730241 w 7021513"/>
              <a:gd name="connsiteY4" fmla="*/ 3881038 h 3881038"/>
              <a:gd name="connsiteX5" fmla="*/ 291272 w 7021513"/>
              <a:gd name="connsiteY5" fmla="*/ 3881038 h 3881038"/>
              <a:gd name="connsiteX6" fmla="*/ 0 w 7021513"/>
              <a:gd name="connsiteY6" fmla="*/ 3589766 h 3881038"/>
              <a:gd name="connsiteX7" fmla="*/ 0 w 7021513"/>
              <a:gd name="connsiteY7" fmla="*/ 291272 h 3881038"/>
              <a:gd name="connsiteX8" fmla="*/ 291272 w 7021513"/>
              <a:gd name="connsiteY8" fmla="*/ 0 h 38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1513" h="3881038">
                <a:moveTo>
                  <a:pt x="291272" y="0"/>
                </a:moveTo>
                <a:lnTo>
                  <a:pt x="6730241" y="0"/>
                </a:lnTo>
                <a:cubicBezTo>
                  <a:pt x="6891106" y="0"/>
                  <a:pt x="7021513" y="130407"/>
                  <a:pt x="7021513" y="291272"/>
                </a:cubicBezTo>
                <a:lnTo>
                  <a:pt x="7021513" y="3589766"/>
                </a:lnTo>
                <a:cubicBezTo>
                  <a:pt x="7021513" y="3750631"/>
                  <a:pt x="6891106" y="3881038"/>
                  <a:pt x="6730241" y="3881038"/>
                </a:cubicBezTo>
                <a:lnTo>
                  <a:pt x="291272" y="3881038"/>
                </a:lnTo>
                <a:cubicBezTo>
                  <a:pt x="130407" y="3881038"/>
                  <a:pt x="0" y="3750631"/>
                  <a:pt x="0" y="3589766"/>
                </a:cubicBezTo>
                <a:lnTo>
                  <a:pt x="0" y="291272"/>
                </a:lnTo>
                <a:cubicBezTo>
                  <a:pt x="0" y="130407"/>
                  <a:pt x="130407" y="0"/>
                  <a:pt x="2912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4906055" y="1266825"/>
            <a:ext cx="2379889" cy="4932475"/>
          </a:xfrm>
          <a:custGeom>
            <a:avLst/>
            <a:gdLst>
              <a:gd name="connsiteX0" fmla="*/ 291870 w 2379889"/>
              <a:gd name="connsiteY0" fmla="*/ 0 h 4932475"/>
              <a:gd name="connsiteX1" fmla="*/ 2088019 w 2379889"/>
              <a:gd name="connsiteY1" fmla="*/ 0 h 4932475"/>
              <a:gd name="connsiteX2" fmla="*/ 2379889 w 2379889"/>
              <a:gd name="connsiteY2" fmla="*/ 291870 h 4932475"/>
              <a:gd name="connsiteX3" fmla="*/ 2379889 w 2379889"/>
              <a:gd name="connsiteY3" fmla="*/ 4640605 h 4932475"/>
              <a:gd name="connsiteX4" fmla="*/ 2088019 w 2379889"/>
              <a:gd name="connsiteY4" fmla="*/ 4932475 h 4932475"/>
              <a:gd name="connsiteX5" fmla="*/ 291870 w 2379889"/>
              <a:gd name="connsiteY5" fmla="*/ 4932475 h 4932475"/>
              <a:gd name="connsiteX6" fmla="*/ 0 w 2379889"/>
              <a:gd name="connsiteY6" fmla="*/ 4640605 h 4932475"/>
              <a:gd name="connsiteX7" fmla="*/ 0 w 2379889"/>
              <a:gd name="connsiteY7" fmla="*/ 291870 h 4932475"/>
              <a:gd name="connsiteX8" fmla="*/ 291870 w 2379889"/>
              <a:gd name="connsiteY8" fmla="*/ 0 h 493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889" h="4932475">
                <a:moveTo>
                  <a:pt x="291870" y="0"/>
                </a:moveTo>
                <a:lnTo>
                  <a:pt x="2088019" y="0"/>
                </a:lnTo>
                <a:cubicBezTo>
                  <a:pt x="2249214" y="0"/>
                  <a:pt x="2379889" y="130675"/>
                  <a:pt x="2379889" y="291870"/>
                </a:cubicBezTo>
                <a:lnTo>
                  <a:pt x="2379889" y="4640605"/>
                </a:lnTo>
                <a:cubicBezTo>
                  <a:pt x="2379889" y="4801800"/>
                  <a:pt x="2249214" y="4932475"/>
                  <a:pt x="2088019" y="4932475"/>
                </a:cubicBezTo>
                <a:lnTo>
                  <a:pt x="291870" y="4932475"/>
                </a:lnTo>
                <a:cubicBezTo>
                  <a:pt x="130675" y="4932475"/>
                  <a:pt x="0" y="4801800"/>
                  <a:pt x="0" y="4640605"/>
                </a:cubicBezTo>
                <a:lnTo>
                  <a:pt x="0" y="291870"/>
                </a:lnTo>
                <a:cubicBezTo>
                  <a:pt x="0" y="130675"/>
                  <a:pt x="130675" y="0"/>
                  <a:pt x="291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6095997" y="0"/>
            <a:ext cx="6096001" cy="4724400"/>
          </a:xfrm>
          <a:custGeom>
            <a:avLst/>
            <a:gdLst>
              <a:gd name="connsiteX0" fmla="*/ 0 w 6096001"/>
              <a:gd name="connsiteY0" fmla="*/ 0 h 4724400"/>
              <a:gd name="connsiteX1" fmla="*/ 6096001 w 6096001"/>
              <a:gd name="connsiteY1" fmla="*/ 0 h 4724400"/>
              <a:gd name="connsiteX2" fmla="*/ 6096001 w 6096001"/>
              <a:gd name="connsiteY2" fmla="*/ 4724400 h 4724400"/>
              <a:gd name="connsiteX3" fmla="*/ 0 w 6096001"/>
              <a:gd name="connsiteY3" fmla="*/ 4724400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4724400">
                <a:moveTo>
                  <a:pt x="0" y="0"/>
                </a:moveTo>
                <a:lnTo>
                  <a:pt x="6096001" y="0"/>
                </a:lnTo>
                <a:lnTo>
                  <a:pt x="6096001" y="4724400"/>
                </a:lnTo>
                <a:lnTo>
                  <a:pt x="0" y="4724400"/>
                </a:lnTo>
                <a:close/>
              </a:path>
            </a:pathLst>
          </a:custGeom>
          <a:solidFill>
            <a:srgbClr val="FFCE4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4732947" y="2669872"/>
            <a:ext cx="3167968" cy="2785813"/>
          </a:xfrm>
          <a:custGeom>
            <a:avLst/>
            <a:gdLst>
              <a:gd name="connsiteX0" fmla="*/ 197848 w 3167968"/>
              <a:gd name="connsiteY0" fmla="*/ 0 h 2785813"/>
              <a:gd name="connsiteX1" fmla="*/ 2970120 w 3167968"/>
              <a:gd name="connsiteY1" fmla="*/ 0 h 2785813"/>
              <a:gd name="connsiteX2" fmla="*/ 3167968 w 3167968"/>
              <a:gd name="connsiteY2" fmla="*/ 197848 h 2785813"/>
              <a:gd name="connsiteX3" fmla="*/ 3167968 w 3167968"/>
              <a:gd name="connsiteY3" fmla="*/ 2587965 h 2785813"/>
              <a:gd name="connsiteX4" fmla="*/ 2970120 w 3167968"/>
              <a:gd name="connsiteY4" fmla="*/ 2785813 h 2785813"/>
              <a:gd name="connsiteX5" fmla="*/ 197848 w 3167968"/>
              <a:gd name="connsiteY5" fmla="*/ 2785813 h 2785813"/>
              <a:gd name="connsiteX6" fmla="*/ 0 w 3167968"/>
              <a:gd name="connsiteY6" fmla="*/ 2587965 h 2785813"/>
              <a:gd name="connsiteX7" fmla="*/ 0 w 3167968"/>
              <a:gd name="connsiteY7" fmla="*/ 197848 h 2785813"/>
              <a:gd name="connsiteX8" fmla="*/ 197848 w 3167968"/>
              <a:gd name="connsiteY8" fmla="*/ 0 h 27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7968" h="2785813">
                <a:moveTo>
                  <a:pt x="197848" y="0"/>
                </a:moveTo>
                <a:lnTo>
                  <a:pt x="2970120" y="0"/>
                </a:lnTo>
                <a:cubicBezTo>
                  <a:pt x="3079388" y="0"/>
                  <a:pt x="3167968" y="88580"/>
                  <a:pt x="3167968" y="197848"/>
                </a:cubicBezTo>
                <a:lnTo>
                  <a:pt x="3167968" y="2587965"/>
                </a:lnTo>
                <a:cubicBezTo>
                  <a:pt x="3167968" y="2697233"/>
                  <a:pt x="3079388" y="2785813"/>
                  <a:pt x="2970120" y="2785813"/>
                </a:cubicBezTo>
                <a:lnTo>
                  <a:pt x="197848" y="2785813"/>
                </a:lnTo>
                <a:cubicBezTo>
                  <a:pt x="88580" y="2785813"/>
                  <a:pt x="0" y="2697233"/>
                  <a:pt x="0" y="2587965"/>
                </a:cubicBezTo>
                <a:lnTo>
                  <a:pt x="0" y="197848"/>
                </a:lnTo>
                <a:cubicBezTo>
                  <a:pt x="0" y="88580"/>
                  <a:pt x="88580" y="0"/>
                  <a:pt x="19784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8473170" y="2669872"/>
            <a:ext cx="3167968" cy="2785813"/>
          </a:xfrm>
          <a:custGeom>
            <a:avLst/>
            <a:gdLst>
              <a:gd name="connsiteX0" fmla="*/ 197848 w 3167968"/>
              <a:gd name="connsiteY0" fmla="*/ 0 h 2785813"/>
              <a:gd name="connsiteX1" fmla="*/ 2970120 w 3167968"/>
              <a:gd name="connsiteY1" fmla="*/ 0 h 2785813"/>
              <a:gd name="connsiteX2" fmla="*/ 3167968 w 3167968"/>
              <a:gd name="connsiteY2" fmla="*/ 197848 h 2785813"/>
              <a:gd name="connsiteX3" fmla="*/ 3167968 w 3167968"/>
              <a:gd name="connsiteY3" fmla="*/ 2587965 h 2785813"/>
              <a:gd name="connsiteX4" fmla="*/ 2970120 w 3167968"/>
              <a:gd name="connsiteY4" fmla="*/ 2785813 h 2785813"/>
              <a:gd name="connsiteX5" fmla="*/ 197848 w 3167968"/>
              <a:gd name="connsiteY5" fmla="*/ 2785813 h 2785813"/>
              <a:gd name="connsiteX6" fmla="*/ 0 w 3167968"/>
              <a:gd name="connsiteY6" fmla="*/ 2587965 h 2785813"/>
              <a:gd name="connsiteX7" fmla="*/ 0 w 3167968"/>
              <a:gd name="connsiteY7" fmla="*/ 197848 h 2785813"/>
              <a:gd name="connsiteX8" fmla="*/ 197848 w 3167968"/>
              <a:gd name="connsiteY8" fmla="*/ 0 h 27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7968" h="2785813">
                <a:moveTo>
                  <a:pt x="197848" y="0"/>
                </a:moveTo>
                <a:lnTo>
                  <a:pt x="2970120" y="0"/>
                </a:lnTo>
                <a:cubicBezTo>
                  <a:pt x="3079388" y="0"/>
                  <a:pt x="3167968" y="88580"/>
                  <a:pt x="3167968" y="197848"/>
                </a:cubicBezTo>
                <a:lnTo>
                  <a:pt x="3167968" y="2587965"/>
                </a:lnTo>
                <a:cubicBezTo>
                  <a:pt x="3167968" y="2697233"/>
                  <a:pt x="3079388" y="2785813"/>
                  <a:pt x="2970120" y="2785813"/>
                </a:cubicBezTo>
                <a:lnTo>
                  <a:pt x="197848" y="2785813"/>
                </a:lnTo>
                <a:cubicBezTo>
                  <a:pt x="88580" y="2785813"/>
                  <a:pt x="0" y="2697233"/>
                  <a:pt x="0" y="2587965"/>
                </a:cubicBezTo>
                <a:lnTo>
                  <a:pt x="0" y="197848"/>
                </a:lnTo>
                <a:cubicBezTo>
                  <a:pt x="0" y="88580"/>
                  <a:pt x="88580" y="0"/>
                  <a:pt x="1978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1055688" y="2669872"/>
            <a:ext cx="3167968" cy="2785813"/>
          </a:xfrm>
          <a:custGeom>
            <a:avLst/>
            <a:gdLst>
              <a:gd name="connsiteX0" fmla="*/ 197848 w 3167968"/>
              <a:gd name="connsiteY0" fmla="*/ 0 h 2785813"/>
              <a:gd name="connsiteX1" fmla="*/ 2970120 w 3167968"/>
              <a:gd name="connsiteY1" fmla="*/ 0 h 2785813"/>
              <a:gd name="connsiteX2" fmla="*/ 3167968 w 3167968"/>
              <a:gd name="connsiteY2" fmla="*/ 197848 h 2785813"/>
              <a:gd name="connsiteX3" fmla="*/ 3167968 w 3167968"/>
              <a:gd name="connsiteY3" fmla="*/ 2587965 h 2785813"/>
              <a:gd name="connsiteX4" fmla="*/ 2970120 w 3167968"/>
              <a:gd name="connsiteY4" fmla="*/ 2785813 h 2785813"/>
              <a:gd name="connsiteX5" fmla="*/ 197848 w 3167968"/>
              <a:gd name="connsiteY5" fmla="*/ 2785813 h 2785813"/>
              <a:gd name="connsiteX6" fmla="*/ 0 w 3167968"/>
              <a:gd name="connsiteY6" fmla="*/ 2587965 h 2785813"/>
              <a:gd name="connsiteX7" fmla="*/ 0 w 3167968"/>
              <a:gd name="connsiteY7" fmla="*/ 197848 h 2785813"/>
              <a:gd name="connsiteX8" fmla="*/ 197848 w 3167968"/>
              <a:gd name="connsiteY8" fmla="*/ 0 h 27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7968" h="2785813">
                <a:moveTo>
                  <a:pt x="197848" y="0"/>
                </a:moveTo>
                <a:lnTo>
                  <a:pt x="2970120" y="0"/>
                </a:lnTo>
                <a:cubicBezTo>
                  <a:pt x="3079388" y="0"/>
                  <a:pt x="3167968" y="88580"/>
                  <a:pt x="3167968" y="197848"/>
                </a:cubicBezTo>
                <a:lnTo>
                  <a:pt x="3167968" y="2587965"/>
                </a:lnTo>
                <a:cubicBezTo>
                  <a:pt x="3167968" y="2697233"/>
                  <a:pt x="3079388" y="2785813"/>
                  <a:pt x="2970120" y="2785813"/>
                </a:cubicBezTo>
                <a:lnTo>
                  <a:pt x="197848" y="2785813"/>
                </a:lnTo>
                <a:cubicBezTo>
                  <a:pt x="88580" y="2785813"/>
                  <a:pt x="0" y="2697233"/>
                  <a:pt x="0" y="2587965"/>
                </a:cubicBezTo>
                <a:lnTo>
                  <a:pt x="0" y="197848"/>
                </a:lnTo>
                <a:cubicBezTo>
                  <a:pt x="0" y="88580"/>
                  <a:pt x="88580" y="0"/>
                  <a:pt x="1978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2.xml"/><Relationship Id="rId3" Type="http://schemas.openxmlformats.org/officeDocument/2006/relationships/tags" Target="../tags/tag2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3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themeOverride" Target="../theme/themeOverride4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tags" Target="../tags/tag5.xml"/><Relationship Id="rId2" Type="http://schemas.microsoft.com/office/2007/relationships/hdphoto" Target="../media/image3.wdp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2" Type="http://schemas.openxmlformats.org/officeDocument/2006/relationships/notesSlide" Target="../notesSlides/notesSlide5.xml"/><Relationship Id="rId31" Type="http://schemas.openxmlformats.org/officeDocument/2006/relationships/slideLayout" Target="../slideLayouts/slideLayout2.xml"/><Relationship Id="rId30" Type="http://schemas.openxmlformats.org/officeDocument/2006/relationships/themeOverride" Target="../theme/themeOverride5.xml"/><Relationship Id="rId3" Type="http://schemas.openxmlformats.org/officeDocument/2006/relationships/tags" Target="../tags/tag6.xml"/><Relationship Id="rId29" Type="http://schemas.openxmlformats.org/officeDocument/2006/relationships/tags" Target="../tags/tag32.xml"/><Relationship Id="rId28" Type="http://schemas.openxmlformats.org/officeDocument/2006/relationships/tags" Target="../tags/tag31.xml"/><Relationship Id="rId27" Type="http://schemas.openxmlformats.org/officeDocument/2006/relationships/tags" Target="../tags/tag30.xml"/><Relationship Id="rId26" Type="http://schemas.openxmlformats.org/officeDocument/2006/relationships/tags" Target="../tags/tag29.xml"/><Relationship Id="rId25" Type="http://schemas.openxmlformats.org/officeDocument/2006/relationships/tags" Target="../tags/tag28.xml"/><Relationship Id="rId24" Type="http://schemas.openxmlformats.org/officeDocument/2006/relationships/tags" Target="../tags/tag27.xml"/><Relationship Id="rId23" Type="http://schemas.openxmlformats.org/officeDocument/2006/relationships/tags" Target="../tags/tag26.xml"/><Relationship Id="rId22" Type="http://schemas.openxmlformats.org/officeDocument/2006/relationships/tags" Target="../tags/tag25.xml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microsoft.com/office/2007/relationships/hdphoto" Target="../media/image3.wdp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6.xml"/><Relationship Id="rId3" Type="http://schemas.openxmlformats.org/officeDocument/2006/relationships/tags" Target="../tags/tag33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2" Type="http://schemas.openxmlformats.org/officeDocument/2006/relationships/slideLayout" Target="../slideLayouts/slideLayout17.xml"/><Relationship Id="rId41" Type="http://schemas.openxmlformats.org/officeDocument/2006/relationships/tags" Target="../tags/tag74.xml"/><Relationship Id="rId40" Type="http://schemas.openxmlformats.org/officeDocument/2006/relationships/tags" Target="../tags/tag73.xml"/><Relationship Id="rId4" Type="http://schemas.openxmlformats.org/officeDocument/2006/relationships/tags" Target="../tags/tag37.xml"/><Relationship Id="rId39" Type="http://schemas.openxmlformats.org/officeDocument/2006/relationships/tags" Target="../tags/tag72.xml"/><Relationship Id="rId38" Type="http://schemas.openxmlformats.org/officeDocument/2006/relationships/tags" Target="../tags/tag71.xml"/><Relationship Id="rId37" Type="http://schemas.openxmlformats.org/officeDocument/2006/relationships/tags" Target="../tags/tag70.xml"/><Relationship Id="rId36" Type="http://schemas.openxmlformats.org/officeDocument/2006/relationships/tags" Target="../tags/tag69.xml"/><Relationship Id="rId35" Type="http://schemas.openxmlformats.org/officeDocument/2006/relationships/tags" Target="../tags/tag68.xml"/><Relationship Id="rId34" Type="http://schemas.openxmlformats.org/officeDocument/2006/relationships/tags" Target="../tags/tag67.xml"/><Relationship Id="rId33" Type="http://schemas.openxmlformats.org/officeDocument/2006/relationships/tags" Target="../tags/tag66.xml"/><Relationship Id="rId32" Type="http://schemas.openxmlformats.org/officeDocument/2006/relationships/tags" Target="../tags/tag65.xml"/><Relationship Id="rId31" Type="http://schemas.openxmlformats.org/officeDocument/2006/relationships/tags" Target="../tags/tag64.xml"/><Relationship Id="rId30" Type="http://schemas.openxmlformats.org/officeDocument/2006/relationships/tags" Target="../tags/tag63.xml"/><Relationship Id="rId3" Type="http://schemas.openxmlformats.org/officeDocument/2006/relationships/tags" Target="../tags/tag36.xml"/><Relationship Id="rId29" Type="http://schemas.openxmlformats.org/officeDocument/2006/relationships/tags" Target="../tags/tag62.xml"/><Relationship Id="rId28" Type="http://schemas.openxmlformats.org/officeDocument/2006/relationships/tags" Target="../tags/tag61.xml"/><Relationship Id="rId27" Type="http://schemas.openxmlformats.org/officeDocument/2006/relationships/tags" Target="../tags/tag60.xml"/><Relationship Id="rId26" Type="http://schemas.openxmlformats.org/officeDocument/2006/relationships/tags" Target="../tags/tag59.xml"/><Relationship Id="rId25" Type="http://schemas.openxmlformats.org/officeDocument/2006/relationships/tags" Target="../tags/tag58.xml"/><Relationship Id="rId24" Type="http://schemas.openxmlformats.org/officeDocument/2006/relationships/tags" Target="../tags/tag57.xml"/><Relationship Id="rId23" Type="http://schemas.openxmlformats.org/officeDocument/2006/relationships/tags" Target="../tags/tag56.xml"/><Relationship Id="rId22" Type="http://schemas.openxmlformats.org/officeDocument/2006/relationships/tags" Target="../tags/tag55.xml"/><Relationship Id="rId21" Type="http://schemas.openxmlformats.org/officeDocument/2006/relationships/tags" Target="../tags/tag54.xml"/><Relationship Id="rId20" Type="http://schemas.openxmlformats.org/officeDocument/2006/relationships/tags" Target="../tags/tag53.xml"/><Relationship Id="rId2" Type="http://schemas.openxmlformats.org/officeDocument/2006/relationships/tags" Target="../tags/tag35.xml"/><Relationship Id="rId19" Type="http://schemas.openxmlformats.org/officeDocument/2006/relationships/tags" Target="../tags/tag52.xml"/><Relationship Id="rId18" Type="http://schemas.openxmlformats.org/officeDocument/2006/relationships/tags" Target="../tags/tag51.xml"/><Relationship Id="rId17" Type="http://schemas.openxmlformats.org/officeDocument/2006/relationships/tags" Target="../tags/tag50.xml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tags" Target="../tags/tag3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7.xml"/><Relationship Id="rId3" Type="http://schemas.openxmlformats.org/officeDocument/2006/relationships/tags" Target="../tags/tag75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microsoft.com/office/2007/relationships/hdphoto" Target="../media/image3.wdp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VCG41N1410470348" descr="雪地上&#10;&#10;中度可信度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633041" y="2362472"/>
            <a:ext cx="9289816" cy="10147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应急指挥管理平台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26510" y="2178967"/>
            <a:ext cx="576901" cy="0"/>
          </a:xfrm>
          <a:prstGeom prst="line">
            <a:avLst/>
          </a:prstGeom>
          <a:ln w="19050">
            <a:solidFill>
              <a:srgbClr val="044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850886" y="1346936"/>
            <a:ext cx="0" cy="1613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755015" y="4667250"/>
            <a:ext cx="1713865" cy="441960"/>
            <a:chOff x="1189" y="7350"/>
            <a:chExt cx="2699" cy="696"/>
          </a:xfrm>
        </p:grpSpPr>
        <p:sp>
          <p:nvSpPr>
            <p:cNvPr id="14" name="矩形: 圆角 13"/>
            <p:cNvSpPr/>
            <p:nvPr/>
          </p:nvSpPr>
          <p:spPr>
            <a:xfrm>
              <a:off x="1768" y="7350"/>
              <a:ext cx="2120" cy="696"/>
            </a:xfrm>
            <a:prstGeom prst="roundRect">
              <a:avLst>
                <a:gd name="adj" fmla="val 50000"/>
              </a:avLst>
            </a:prstGeom>
            <a:solidFill>
              <a:srgbClr val="C5E5FF"/>
            </a:solidFill>
            <a:ln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1189" y="7350"/>
              <a:ext cx="2463" cy="696"/>
            </a:xfrm>
            <a:prstGeom prst="roundRect">
              <a:avLst>
                <a:gd name="adj" fmla="val 50000"/>
              </a:avLst>
            </a:prstGeom>
            <a:solidFill>
              <a:srgbClr val="044AFA"/>
            </a:solidFill>
            <a:ln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15" y="7426"/>
              <a:ext cx="2047" cy="483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2025</a:t>
              </a:r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</a:rPr>
                <a:t>年</a:t>
              </a:r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9</a:t>
              </a:r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  <a:endParaRPr lang="zh-CN" altLang="en-US" sz="1400" b="0" i="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26440" y="361981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en-US" altLang="zh-CN" sz="1600" b="0" i="0">
                <a:solidFill>
                  <a:srgbClr val="1F23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 </a:t>
            </a:r>
            <a:r>
              <a:rPr lang="zh-CN" altLang="en-US" sz="1600" b="0" i="0">
                <a:solidFill>
                  <a:srgbClr val="1F23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端与移动端协同赋能应急管理数字化</a:t>
            </a:r>
            <a:endParaRPr lang="zh-CN" altLang="en-US" sz="1600" b="0" i="0">
              <a:solidFill>
                <a:srgbClr val="1F23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雪地上&#10;&#10;中度可信度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633041" y="2362472"/>
            <a:ext cx="9289816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rPr>
              <a:t> 感 谢 观 看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82069" y="1835300"/>
            <a:ext cx="4347946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800" dirty="0">
                <a:solidFill>
                  <a:srgbClr val="044AFA"/>
                </a:solidFill>
                <a:latin typeface="+mj-lt"/>
                <a:ea typeface="+mj-ea"/>
              </a:rPr>
              <a:t>Thanks for watching</a:t>
            </a:r>
            <a:endParaRPr lang="en-US" altLang="zh-CN" sz="2800" dirty="0">
              <a:solidFill>
                <a:srgbClr val="044AFA"/>
              </a:solidFill>
              <a:latin typeface="+mj-lt"/>
              <a:ea typeface="+mj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26510" y="2178967"/>
            <a:ext cx="576901" cy="0"/>
          </a:xfrm>
          <a:prstGeom prst="line">
            <a:avLst/>
          </a:prstGeom>
          <a:ln w="19050">
            <a:solidFill>
              <a:srgbClr val="044A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850886" y="1346936"/>
            <a:ext cx="0" cy="1613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755015" y="4667250"/>
            <a:ext cx="1713865" cy="441960"/>
            <a:chOff x="1189" y="7350"/>
            <a:chExt cx="2699" cy="696"/>
          </a:xfrm>
        </p:grpSpPr>
        <p:sp>
          <p:nvSpPr>
            <p:cNvPr id="3" name="矩形: 圆角 13"/>
            <p:cNvSpPr/>
            <p:nvPr/>
          </p:nvSpPr>
          <p:spPr>
            <a:xfrm>
              <a:off x="1768" y="7350"/>
              <a:ext cx="2120" cy="696"/>
            </a:xfrm>
            <a:prstGeom prst="roundRect">
              <a:avLst>
                <a:gd name="adj" fmla="val 50000"/>
              </a:avLst>
            </a:prstGeom>
            <a:solidFill>
              <a:srgbClr val="C5E5FF"/>
            </a:solidFill>
            <a:ln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: 圆角 12"/>
            <p:cNvSpPr/>
            <p:nvPr/>
          </p:nvSpPr>
          <p:spPr>
            <a:xfrm>
              <a:off x="1189" y="7350"/>
              <a:ext cx="2463" cy="696"/>
            </a:xfrm>
            <a:prstGeom prst="roundRect">
              <a:avLst>
                <a:gd name="adj" fmla="val 50000"/>
              </a:avLst>
            </a:prstGeom>
            <a:solidFill>
              <a:srgbClr val="044AFA"/>
            </a:solidFill>
            <a:ln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15" y="7426"/>
              <a:ext cx="2047" cy="483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2025</a:t>
              </a:r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</a:rPr>
                <a:t>年</a:t>
              </a:r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9</a:t>
              </a:r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  <a:endParaRPr lang="zh-CN" altLang="en-US" sz="1400" b="0" i="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雪地上&#10;&#10;中度可信度描述已自动生成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>
            <a:alphaModFix amt="61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6"/>
          <p:cNvSpPr txBox="1"/>
          <p:nvPr>
            <p:custDataLst>
              <p:tags r:id="rId3"/>
            </p:custDataLst>
          </p:nvPr>
        </p:nvSpPr>
        <p:spPr>
          <a:xfrm>
            <a:off x="811685" y="524800"/>
            <a:ext cx="3356296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</a:rPr>
              <a:t>系统架构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83786" y="115149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/>
        </p:nvGrpSpPr>
        <p:grpSpPr>
          <a:xfrm>
            <a:off x="1050290" y="1308100"/>
            <a:ext cx="9949815" cy="4158615"/>
            <a:chOff x="1402" y="2689"/>
            <a:chExt cx="15669" cy="6549"/>
          </a:xfrm>
        </p:grpSpPr>
        <p:sp>
          <p:nvSpPr>
            <p:cNvPr id="3" name="矩形 2"/>
            <p:cNvSpPr/>
            <p:nvPr/>
          </p:nvSpPr>
          <p:spPr>
            <a:xfrm>
              <a:off x="1819" y="2689"/>
              <a:ext cx="2302" cy="689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</a:rPr>
                <a:t>前端层</a:t>
              </a: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819" y="4254"/>
              <a:ext cx="2302" cy="689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</a:rPr>
                <a:t>应用层</a:t>
              </a: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819" y="5819"/>
              <a:ext cx="2302" cy="689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</a:rPr>
                <a:t>服务层</a:t>
              </a: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819" y="7184"/>
              <a:ext cx="2302" cy="689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</a:rPr>
                <a:t>数据层</a:t>
              </a: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819" y="8549"/>
              <a:ext cx="2302" cy="689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</a:rPr>
                <a:t>基础设施层</a:t>
              </a:r>
              <a:endParaRPr lang="zh-CN" altLang="en-US" sz="1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601" y="8607"/>
              <a:ext cx="3345" cy="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  <a:effectLst>
              <a:outerShdw blurRad="203200" dist="101600" dir="8100000" algn="tr" rotWithShape="0">
                <a:srgbClr val="FF5DA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云服务器</a:t>
              </a:r>
              <a:endPara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8750" y="8607"/>
              <a:ext cx="2917" cy="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  <a:effectLst>
              <a:outerShdw blurRad="203200" dist="101600" dir="8100000" algn="tr" rotWithShape="0">
                <a:srgbClr val="FF5DA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网络设备</a:t>
              </a:r>
              <a:endPara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2980" y="8607"/>
              <a:ext cx="3327" cy="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  <a:effectLst>
              <a:outerShdw blurRad="203200" dist="101600" dir="8100000" algn="tr" rotWithShape="0">
                <a:srgbClr val="FF5DA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安全防护系统</a:t>
              </a:r>
              <a:endPara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4601" y="7242"/>
              <a:ext cx="3346" cy="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  <a:effectLst>
              <a:outerShdw blurRad="203200" dist="101600" dir="8100000" algn="tr" rotWithShape="0">
                <a:srgbClr val="FF5DA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应急数据库（</a:t>
              </a:r>
              <a:r>
                <a:rPr lang="en-US" altLang="zh-CN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MySQL</a:t>
              </a:r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）</a:t>
              </a:r>
              <a:endPara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9088" y="7240"/>
              <a:ext cx="2481" cy="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  <a:effectLst>
              <a:outerShdw blurRad="203200" dist="101600" dir="8100000" algn="tr" rotWithShape="0">
                <a:srgbClr val="FF5DA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缓存（</a:t>
              </a:r>
              <a:r>
                <a:rPr lang="en-US" altLang="zh-CN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Redis</a:t>
              </a:r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）</a:t>
              </a:r>
              <a:endPara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711" y="7240"/>
              <a:ext cx="3576" cy="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  <a:effectLst>
              <a:outerShdw blurRad="203200" dist="101600" dir="8100000" algn="tr" rotWithShape="0">
                <a:srgbClr val="FF5DA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文件存储（</a:t>
              </a:r>
              <a:r>
                <a:rPr lang="en-US" altLang="zh-CN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MinIO</a:t>
              </a:r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）</a:t>
              </a:r>
              <a:endPara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4601" y="5877"/>
              <a:ext cx="2481" cy="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  <a:effectLst>
              <a:outerShdw blurRad="203200" dist="101600" dir="8100000" algn="tr" rotWithShape="0">
                <a:srgbClr val="FF5DA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数据服务</a:t>
              </a:r>
              <a:endPara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7562" y="5877"/>
              <a:ext cx="2481" cy="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  <a:effectLst>
              <a:outerShdw blurRad="203200" dist="101600" dir="8100000" algn="tr" rotWithShape="0">
                <a:srgbClr val="FF5DA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预警服务</a:t>
              </a:r>
              <a:endPara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0684" y="5877"/>
              <a:ext cx="2481" cy="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  <a:effectLst>
              <a:outerShdw blurRad="203200" dist="101600" dir="8100000" algn="tr" rotWithShape="0">
                <a:srgbClr val="FF5DA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通知服务</a:t>
              </a:r>
              <a:endPara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13806" y="5819"/>
              <a:ext cx="2481" cy="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  <a:effectLst>
              <a:outerShdw blurRad="203200" dist="101600" dir="8100000" algn="tr" rotWithShape="0">
                <a:srgbClr val="FF5DA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权限服务</a:t>
              </a:r>
              <a:endPara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4601" y="3904"/>
              <a:ext cx="11705" cy="1357"/>
              <a:chOff x="4601" y="3904"/>
              <a:chExt cx="11705" cy="1357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4601" y="3904"/>
                <a:ext cx="2481" cy="5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  <a:prstDash val="solid"/>
              </a:ln>
              <a:effectLst>
                <a:outerShdw blurRad="203200" dist="101600" dir="8100000" algn="tr" rotWithShape="0">
                  <a:srgbClr val="FF5DA9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应急指挥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7562" y="3904"/>
                <a:ext cx="2481" cy="5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  <a:prstDash val="solid"/>
              </a:ln>
              <a:effectLst>
                <a:outerShdw blurRad="203200" dist="101600" dir="8100000" algn="tr" rotWithShape="0">
                  <a:srgbClr val="FF5DA9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事件管理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>
                <a:off x="10684" y="3904"/>
                <a:ext cx="2481" cy="5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  <a:prstDash val="solid"/>
              </a:ln>
              <a:effectLst>
                <a:outerShdw blurRad="203200" dist="101600" dir="8100000" algn="tr" rotWithShape="0">
                  <a:srgbClr val="FF5DA9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物资管理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13806" y="3904"/>
                <a:ext cx="2481" cy="5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  <a:prstDash val="solid"/>
              </a:ln>
              <a:effectLst>
                <a:outerShdw blurRad="203200" dist="101600" dir="8100000" algn="tr" rotWithShape="0">
                  <a:srgbClr val="FF5DA9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预案管理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4601" y="4687"/>
                <a:ext cx="2481" cy="5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  <a:prstDash val="solid"/>
              </a:ln>
              <a:effectLst>
                <a:outerShdw blurRad="203200" dist="101600" dir="8100000" algn="tr" rotWithShape="0">
                  <a:srgbClr val="FF5DA9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救援队伍管理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0" name="圆角矩形 29"/>
              <p:cNvSpPr/>
              <p:nvPr/>
            </p:nvSpPr>
            <p:spPr>
              <a:xfrm>
                <a:off x="7582" y="4687"/>
                <a:ext cx="2481" cy="5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  <a:prstDash val="solid"/>
              </a:ln>
              <a:effectLst>
                <a:outerShdw blurRad="203200" dist="101600" dir="8100000" algn="tr" rotWithShape="0">
                  <a:srgbClr val="FF5DA9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应急人员管理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10704" y="4687"/>
                <a:ext cx="2481" cy="5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  <a:prstDash val="solid"/>
              </a:ln>
              <a:effectLst>
                <a:outerShdw blurRad="203200" dist="101600" dir="8100000" algn="tr" rotWithShape="0">
                  <a:srgbClr val="FF5DA9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通知管理</a:t>
                </a:r>
                <a:endPara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13826" y="4687"/>
                <a:ext cx="2481" cy="5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  <a:prstDash val="solid"/>
              </a:ln>
              <a:effectLst>
                <a:outerShdw blurRad="203200" dist="101600" dir="8100000" algn="tr" rotWithShape="0">
                  <a:srgbClr val="FF5DA9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……</a:t>
                </a:r>
                <a:endParaRPr lang="en-US" altLang="zh-CN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9" name="圆角矩形 38"/>
            <p:cNvSpPr/>
            <p:nvPr/>
          </p:nvSpPr>
          <p:spPr>
            <a:xfrm>
              <a:off x="4625" y="2747"/>
              <a:ext cx="5419" cy="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  <a:effectLst>
              <a:outerShdw blurRad="203200" dist="101600" dir="8100000" algn="tr" rotWithShape="0">
                <a:srgbClr val="FF5DA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web</a:t>
              </a:r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端</a:t>
              </a:r>
              <a:endPara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10704" y="2747"/>
              <a:ext cx="5583" cy="5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olid"/>
            </a:ln>
            <a:effectLst>
              <a:outerShdw blurRad="203200" dist="101600" dir="8100000" algn="tr" rotWithShape="0">
                <a:srgbClr val="FF5DA9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移动端</a:t>
              </a:r>
              <a:endPara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1402" y="8302"/>
              <a:ext cx="15669" cy="0"/>
            </a:xfrm>
            <a:prstGeom prst="line">
              <a:avLst/>
            </a:prstGeom>
            <a:ln w="25400">
              <a:prstDash val="dash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1402" y="6846"/>
              <a:ext cx="15669" cy="0"/>
            </a:xfrm>
            <a:prstGeom prst="line">
              <a:avLst/>
            </a:prstGeom>
            <a:ln w="25400">
              <a:prstDash val="dash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1402" y="5526"/>
              <a:ext cx="15669" cy="0"/>
            </a:xfrm>
            <a:prstGeom prst="line">
              <a:avLst/>
            </a:prstGeom>
            <a:ln w="25400">
              <a:prstDash val="dash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1402" y="3677"/>
              <a:ext cx="15669" cy="0"/>
            </a:xfrm>
            <a:prstGeom prst="line">
              <a:avLst/>
            </a:prstGeom>
            <a:ln w="25400">
              <a:prstDash val="dash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811530" y="5787390"/>
            <a:ext cx="10642600" cy="736600"/>
            <a:chOff x="1278" y="9026"/>
            <a:chExt cx="16760" cy="1160"/>
          </a:xfrm>
        </p:grpSpPr>
        <p:sp>
          <p:nvSpPr>
            <p:cNvPr id="49" name="文本框 48"/>
            <p:cNvSpPr txBox="1"/>
            <p:nvPr/>
          </p:nvSpPr>
          <p:spPr>
            <a:xfrm>
              <a:off x="1278" y="9026"/>
              <a:ext cx="8000" cy="1161"/>
            </a:xfrm>
            <a:prstGeom prst="rect">
              <a:avLst/>
            </a:prstGeom>
          </p:spPr>
          <p:txBody>
            <a:bodyPr>
              <a:spAutoFit/>
            </a:bodyPr>
            <a:p>
              <a:pPr marL="285750" indent="-28575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charset="0"/>
                <a:buChar char="Ø"/>
              </a:pPr>
              <a:r>
                <a:rPr lang="en-US" altLang="zh-CN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Web </a:t>
              </a:r>
              <a:r>
                <a:rPr lang="zh-CN" altLang="en-US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端录入风险数据</a:t>
              </a:r>
              <a:r>
                <a:rPr lang="en-US" altLang="zh-CN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→</a:t>
              </a:r>
              <a:r>
                <a:rPr lang="zh-CN" altLang="en-US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触发预警服务</a:t>
              </a:r>
              <a:r>
                <a:rPr lang="en-US" altLang="zh-CN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​</a:t>
              </a:r>
              <a:endParaRPr lang="en-US" altLang="zh-CN" sz="1400" b="0" i="0">
                <a:solidFill>
                  <a:srgbClr val="1F23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85750" indent="-28575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charset="0"/>
                <a:buChar char="Ø"/>
              </a:pPr>
              <a:r>
                <a:rPr lang="zh-CN" altLang="en-US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预警信息同步至移动端</a:t>
              </a:r>
              <a:r>
                <a:rPr lang="en-US" altLang="zh-CN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→</a:t>
              </a:r>
              <a:r>
                <a:rPr lang="zh-CN" altLang="en-US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现场人员接收任务</a:t>
              </a:r>
              <a:r>
                <a:rPr lang="en-US" altLang="zh-CN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​</a:t>
              </a:r>
              <a:endParaRPr lang="zh-CN" altLang="en-US" sz="1400" b="0" i="0">
                <a:solidFill>
                  <a:srgbClr val="1F23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038" y="9026"/>
              <a:ext cx="8000" cy="1161"/>
            </a:xfrm>
            <a:prstGeom prst="rect">
              <a:avLst/>
            </a:prstGeom>
          </p:spPr>
          <p:txBody>
            <a:bodyPr>
              <a:spAutoFit/>
            </a:bodyPr>
            <a:p>
              <a:pPr marL="285750" indent="-28575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charset="0"/>
                <a:buChar char="Ø"/>
              </a:pPr>
              <a:r>
                <a:rPr lang="zh-CN" altLang="en-US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移动端反馈处置进度</a:t>
              </a:r>
              <a:r>
                <a:rPr lang="en-US" altLang="zh-CN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→Web </a:t>
              </a:r>
              <a:r>
                <a:rPr lang="zh-CN" altLang="en-US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端实时更新指挥总览</a:t>
              </a:r>
              <a:r>
                <a:rPr lang="en-US" altLang="zh-CN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​</a:t>
              </a:r>
              <a:endParaRPr lang="en-US" altLang="zh-CN" sz="1400" b="0" i="0">
                <a:solidFill>
                  <a:srgbClr val="1F23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85750" indent="-28575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charset="0"/>
                <a:buChar char="Ø"/>
              </a:pPr>
              <a:r>
                <a:rPr lang="zh-CN" altLang="en-US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处置完成后，数据归档至数据层</a:t>
              </a:r>
              <a:r>
                <a:rPr lang="en-US" altLang="zh-CN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→</a:t>
              </a:r>
              <a:r>
                <a:rPr lang="zh-CN" altLang="en-US" sz="1400" b="0" i="0">
                  <a:solidFill>
                    <a:srgbClr val="1F23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支撑后续统计分析</a:t>
              </a:r>
              <a:endParaRPr lang="zh-CN" altLang="en-US" sz="1400" b="0" i="0">
                <a:solidFill>
                  <a:srgbClr val="1F23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图片 1027" descr="雪地上&#10;&#10;中度可信度描述已自动生成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6"/>
          <p:cNvSpPr txBox="1"/>
          <p:nvPr>
            <p:custDataLst>
              <p:tags r:id="rId3"/>
            </p:custDataLst>
          </p:nvPr>
        </p:nvSpPr>
        <p:spPr>
          <a:xfrm>
            <a:off x="811685" y="524800"/>
            <a:ext cx="3356296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</a:rPr>
              <a:t>功能总览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83786" y="115149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86435" y="1388745"/>
            <a:ext cx="109423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dirty="0">
                <a:solidFill>
                  <a:srgbClr val="2C70FF"/>
                </a:solidFill>
                <a:latin typeface="+mj-ea"/>
                <a:ea typeface="+mj-ea"/>
              </a:rPr>
              <a:t>围绕</a:t>
            </a:r>
            <a:r>
              <a:rPr lang="en-US" altLang="zh-CN" dirty="0">
                <a:solidFill>
                  <a:srgbClr val="2C70FF"/>
                </a:solidFill>
                <a:latin typeface="+mj-ea"/>
                <a:ea typeface="+mj-ea"/>
              </a:rPr>
              <a:t> “</a:t>
            </a:r>
            <a:r>
              <a:rPr lang="zh-CN" altLang="en-US" dirty="0">
                <a:solidFill>
                  <a:srgbClr val="2C70FF"/>
                </a:solidFill>
                <a:latin typeface="+mj-ea"/>
                <a:ea typeface="+mj-ea"/>
              </a:rPr>
              <a:t>风险识别</a:t>
            </a:r>
            <a:r>
              <a:rPr lang="en-US" altLang="zh-CN" dirty="0">
                <a:solidFill>
                  <a:srgbClr val="2C70FF"/>
                </a:solidFill>
                <a:latin typeface="+mj-ea"/>
                <a:ea typeface="+mj-ea"/>
              </a:rPr>
              <a:t> - </a:t>
            </a:r>
            <a:r>
              <a:rPr lang="zh-CN" altLang="en-US" dirty="0">
                <a:solidFill>
                  <a:srgbClr val="2C70FF"/>
                </a:solidFill>
                <a:latin typeface="+mj-ea"/>
                <a:ea typeface="+mj-ea"/>
              </a:rPr>
              <a:t>预警发布</a:t>
            </a:r>
            <a:r>
              <a:rPr lang="en-US" altLang="zh-CN" dirty="0">
                <a:solidFill>
                  <a:srgbClr val="2C70FF"/>
                </a:solidFill>
                <a:latin typeface="+mj-ea"/>
                <a:ea typeface="+mj-ea"/>
              </a:rPr>
              <a:t> - </a:t>
            </a:r>
            <a:r>
              <a:rPr lang="zh-CN" altLang="en-US" dirty="0">
                <a:solidFill>
                  <a:srgbClr val="2C70FF"/>
                </a:solidFill>
                <a:latin typeface="+mj-ea"/>
                <a:ea typeface="+mj-ea"/>
              </a:rPr>
              <a:t>应急处置</a:t>
            </a:r>
            <a:r>
              <a:rPr lang="en-US" altLang="zh-CN" dirty="0">
                <a:solidFill>
                  <a:srgbClr val="2C70FF"/>
                </a:solidFill>
                <a:latin typeface="+mj-ea"/>
                <a:ea typeface="+mj-ea"/>
              </a:rPr>
              <a:t> - </a:t>
            </a:r>
            <a:r>
              <a:rPr lang="zh-CN" altLang="en-US" dirty="0">
                <a:solidFill>
                  <a:srgbClr val="2C70FF"/>
                </a:solidFill>
                <a:latin typeface="+mj-ea"/>
                <a:ea typeface="+mj-ea"/>
              </a:rPr>
              <a:t>资源保障</a:t>
            </a:r>
            <a:r>
              <a:rPr lang="en-US" altLang="zh-CN" dirty="0">
                <a:solidFill>
                  <a:srgbClr val="2C70FF"/>
                </a:solidFill>
                <a:latin typeface="+mj-ea"/>
                <a:ea typeface="+mj-ea"/>
              </a:rPr>
              <a:t> - </a:t>
            </a:r>
            <a:r>
              <a:rPr lang="zh-CN" altLang="en-US" dirty="0">
                <a:solidFill>
                  <a:srgbClr val="2C70FF"/>
                </a:solidFill>
                <a:latin typeface="+mj-ea"/>
                <a:ea typeface="+mj-ea"/>
              </a:rPr>
              <a:t>事后复盘</a:t>
            </a:r>
            <a:r>
              <a:rPr lang="en-US" altLang="zh-CN" dirty="0">
                <a:solidFill>
                  <a:srgbClr val="2C70FF"/>
                </a:solidFill>
                <a:latin typeface="+mj-ea"/>
                <a:ea typeface="+mj-ea"/>
              </a:rPr>
              <a:t>” </a:t>
            </a:r>
            <a:r>
              <a:rPr lang="zh-CN" altLang="en-US" dirty="0">
                <a:solidFill>
                  <a:srgbClr val="2C70FF"/>
                </a:solidFill>
                <a:latin typeface="+mj-ea"/>
                <a:ea typeface="+mj-ea"/>
              </a:rPr>
              <a:t>应急管理全流程，构建</a:t>
            </a:r>
            <a:r>
              <a:rPr lang="en-US" altLang="zh-CN" dirty="0">
                <a:solidFill>
                  <a:srgbClr val="2C70FF"/>
                </a:solidFill>
                <a:latin typeface="+mj-ea"/>
                <a:ea typeface="+mj-ea"/>
              </a:rPr>
              <a:t> Web </a:t>
            </a:r>
            <a:r>
              <a:rPr lang="zh-CN" altLang="en-US" dirty="0">
                <a:solidFill>
                  <a:srgbClr val="2C70FF"/>
                </a:solidFill>
                <a:latin typeface="+mj-ea"/>
                <a:ea typeface="+mj-ea"/>
              </a:rPr>
              <a:t>端统筹</a:t>
            </a:r>
            <a:r>
              <a:rPr lang="en-US" altLang="zh-CN" dirty="0">
                <a:solidFill>
                  <a:srgbClr val="2C70FF"/>
                </a:solidFill>
                <a:latin typeface="+mj-ea"/>
                <a:ea typeface="+mj-ea"/>
              </a:rPr>
              <a:t> + </a:t>
            </a:r>
            <a:r>
              <a:rPr lang="zh-CN" altLang="en-US" dirty="0">
                <a:solidFill>
                  <a:srgbClr val="2C70FF"/>
                </a:solidFill>
                <a:latin typeface="+mj-ea"/>
                <a:ea typeface="+mj-ea"/>
              </a:rPr>
              <a:t>移动端执行的功能体系。</a:t>
            </a:r>
            <a:endParaRPr lang="zh-CN" altLang="en-US" dirty="0">
              <a:solidFill>
                <a:srgbClr val="2C70FF"/>
              </a:solidFill>
              <a:latin typeface="+mj-ea"/>
              <a:ea typeface="+mj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4"/>
            </p:custDataLst>
          </p:nvPr>
        </p:nvGraphicFramePr>
        <p:xfrm>
          <a:off x="621665" y="2476500"/>
          <a:ext cx="11007090" cy="4010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950"/>
                <a:gridCol w="3310255"/>
                <a:gridCol w="2849245"/>
                <a:gridCol w="2961640"/>
              </a:tblGrid>
              <a:tr h="3752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功能类别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web</a:t>
                      </a: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端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移动端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协同关系</a:t>
                      </a:r>
                      <a:endParaRPr lang="zh-CN" altLang="en-US" sz="16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  <a:tr h="9080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事件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/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风险管理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应急指挥总览、事件录入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/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跟踪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/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结案、风险分级管控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事件接收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/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处置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/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反馈、风险现场上报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Web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端统筹调度，移动端现场执行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  <a:tr h="640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</a:rPr>
                        <a:t>预警任务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预警信息发布、任务分配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/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监控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任务确认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/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执行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/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结果上报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Web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端发令，移动端响应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  <a:tr h="9067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</a:rPr>
                        <a:t>资源管理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应急物资入库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/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出库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/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盘点、救援队伍信息管理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</a:rPr>
                        <a:t>救援队伍信息查看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Web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端管理资源，移动端查询调用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  <a:tr h="11798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</a:rPr>
                        <a:t>基础信息支撑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预案管理（录入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/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更新</a:t>
                      </a: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/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查询）、人员排班、应急电话管理、通知管理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</a:rPr>
                        <a:t>预案查看、应急电话查看、消息中心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Web </a:t>
                      </a:r>
                      <a:r>
                        <a:rPr lang="zh-CN" altLang="en-US" sz="14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端维护基础数据，移动端便捷查阅</a:t>
                      </a:r>
                      <a:endParaRPr lang="zh-CN" altLang="en-US" sz="14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雪地上&#10;&#10;中度可信度描述已自动生成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>
            <a:alphaModFix amt="6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2108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062038" y="2099233"/>
            <a:ext cx="445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44546A"/>
                </a:solidFill>
                <a:latin typeface="+mj-ea"/>
                <a:ea typeface="+mj-ea"/>
              </a:rPr>
              <a:t>全局可视化监控，支撑指挥决策</a:t>
            </a:r>
            <a:endParaRPr lang="zh-CN" altLang="en-US" sz="2400" dirty="0">
              <a:solidFill>
                <a:srgbClr val="44546A"/>
              </a:solidFill>
              <a:latin typeface="+mj-ea"/>
              <a:ea typeface="+mj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13155" y="2976880"/>
            <a:ext cx="4009390" cy="1706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C70FF"/>
                </a:solidFill>
                <a:latin typeface="+mj-ea"/>
                <a:ea typeface="+mj-ea"/>
              </a:defRPr>
            </a:lvl1pPr>
          </a:lstStyle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4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实时展示区域内事件数量、风险等级分布、物资储备情况、人员在岗状态</a:t>
            </a:r>
            <a:r>
              <a:rPr lang="en-US" altLang="zh-CN" sz="14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​</a:t>
            </a:r>
            <a:endParaRPr lang="en-US" altLang="zh-CN" sz="1400" dirty="0">
              <a:solidFill>
                <a:srgbClr val="44546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4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支持钻取查看单个事件详情、处置进度</a:t>
            </a:r>
            <a:r>
              <a:rPr lang="en-US" altLang="zh-CN" sz="14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​</a:t>
            </a:r>
            <a:endParaRPr lang="en-US" altLang="zh-CN" sz="1400" dirty="0">
              <a:solidFill>
                <a:srgbClr val="44546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4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提供数据统计图表（事件趋势、处置效率分析）</a:t>
            </a:r>
            <a:endParaRPr lang="zh-CN" altLang="en-US" sz="1400" dirty="0">
              <a:solidFill>
                <a:srgbClr val="44546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774053" y="5335300"/>
            <a:ext cx="2262467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sz="2400" dirty="0">
                <a:solidFill>
                  <a:srgbClr val="3065FC"/>
                </a:solidFill>
              </a:rPr>
              <a:t>应急指挥总览</a:t>
            </a:r>
            <a:endParaRPr lang="zh-CN" altLang="en-US" sz="2400" dirty="0">
              <a:solidFill>
                <a:srgbClr val="3065FC"/>
              </a:solidFill>
            </a:endParaRPr>
          </a:p>
        </p:txBody>
      </p:sp>
      <p:sp>
        <p:nvSpPr>
          <p:cNvPr id="2" name="文本框 6"/>
          <p:cNvSpPr txBox="1"/>
          <p:nvPr>
            <p:custDataLst>
              <p:tags r:id="rId3"/>
            </p:custDataLst>
          </p:nvPr>
        </p:nvSpPr>
        <p:spPr>
          <a:xfrm>
            <a:off x="811685" y="524800"/>
            <a:ext cx="3356296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</a:rPr>
              <a:t>应急指挥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83786" y="115149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1217372" y="5308709"/>
            <a:ext cx="533400" cy="533400"/>
          </a:xfrm>
          <a:prstGeom prst="ellipse">
            <a:avLst/>
          </a:prstGeom>
          <a:solidFill>
            <a:srgbClr val="2E66FB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等腰三角形 33"/>
          <p:cNvSpPr/>
          <p:nvPr/>
        </p:nvSpPr>
        <p:spPr>
          <a:xfrm rot="5400000">
            <a:off x="1412634" y="5517071"/>
            <a:ext cx="142876" cy="92867"/>
          </a:xfrm>
          <a:prstGeom prst="triangle">
            <a:avLst>
              <a:gd name="adj" fmla="val 52985"/>
            </a:avLst>
          </a:pr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>
            <a:off x="767993" y="2272696"/>
            <a:ext cx="179271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6792595" y="1315720"/>
            <a:ext cx="5109210" cy="5053330"/>
            <a:chOff x="10697" y="2072"/>
            <a:chExt cx="8046" cy="795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7" y="2072"/>
              <a:ext cx="8046" cy="398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97" y="6248"/>
              <a:ext cx="8030" cy="378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 rot="19920000">
              <a:off x="15427" y="5999"/>
              <a:ext cx="269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图片示例</a:t>
              </a:r>
              <a:endPara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雪地上&#10;&#10;中度可信度描述已自动生成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>
            <a:alphaModFix amt="61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6"/>
          <p:cNvSpPr txBox="1"/>
          <p:nvPr>
            <p:custDataLst>
              <p:tags r:id="rId3"/>
            </p:custDataLst>
          </p:nvPr>
        </p:nvSpPr>
        <p:spPr>
          <a:xfrm>
            <a:off x="811530" y="524510"/>
            <a:ext cx="4321810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</a:rPr>
              <a:t>应急事件</a:t>
            </a:r>
            <a:r>
              <a:rPr lang="en-US" altLang="zh-CN" sz="3200" dirty="0">
                <a:solidFill>
                  <a:schemeClr val="tx2"/>
                </a:solidFill>
                <a:latin typeface="+mj-lt"/>
                <a:ea typeface="+mj-ea"/>
              </a:rPr>
              <a:t>/</a:t>
            </a:r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</a:rPr>
              <a:t>风险管理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83786" y="115149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408940" y="1913890"/>
            <a:ext cx="11414125" cy="1637665"/>
            <a:chOff x="644" y="3014"/>
            <a:chExt cx="17975" cy="2579"/>
          </a:xfrm>
        </p:grpSpPr>
        <p:sp>
          <p:nvSpPr>
            <p:cNvPr id="22" name="文本框 21"/>
            <p:cNvSpPr txBox="1"/>
            <p:nvPr/>
          </p:nvSpPr>
          <p:spPr>
            <a:xfrm>
              <a:off x="644" y="3014"/>
              <a:ext cx="220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44546A"/>
                  </a:solidFill>
                  <a:latin typeface="+mj-ea"/>
                  <a:ea typeface="+mj-ea"/>
                </a:rPr>
                <a:t>事件管理</a:t>
              </a:r>
              <a:endParaRPr lang="zh-CN" altLang="en-US" sz="2400" dirty="0">
                <a:solidFill>
                  <a:srgbClr val="44546A"/>
                </a:solidFill>
                <a:latin typeface="+mj-ea"/>
                <a:ea typeface="+mj-ea"/>
              </a:endParaRPr>
            </a:p>
          </p:txBody>
        </p:sp>
        <p:grpSp>
          <p:nvGrpSpPr>
            <p:cNvPr id="24" name="组合 23"/>
            <p:cNvGrpSpPr/>
            <p:nvPr>
              <p:custDataLst>
                <p:tags r:id="rId4"/>
              </p:custDataLst>
            </p:nvPr>
          </p:nvGrpSpPr>
          <p:grpSpPr>
            <a:xfrm>
              <a:off x="7063" y="3153"/>
              <a:ext cx="3716" cy="2441"/>
              <a:chOff x="6365078" y="2631083"/>
              <a:chExt cx="2359555" cy="1550172"/>
            </a:xfrm>
          </p:grpSpPr>
          <p:sp>
            <p:nvSpPr>
              <p:cNvPr id="111" name="矩形: 圆角 110"/>
              <p:cNvSpPr/>
              <p:nvPr>
                <p:custDataLst>
                  <p:tags r:id="rId5"/>
                </p:custDataLst>
              </p:nvPr>
            </p:nvSpPr>
            <p:spPr>
              <a:xfrm>
                <a:off x="6365078" y="2631083"/>
                <a:ext cx="2359555" cy="1550172"/>
              </a:xfrm>
              <a:prstGeom prst="roundRect">
                <a:avLst>
                  <a:gd name="adj" fmla="val 0"/>
                </a:avLst>
              </a:prstGeom>
              <a:solidFill>
                <a:srgbClr val="2E66FB"/>
              </a:solidFill>
              <a:ln>
                <a:noFill/>
                <a:prstDash val="solid"/>
              </a:ln>
              <a:effectLst>
                <a:outerShdw blurRad="88900" dist="38100" dir="2700000" sx="104000" sy="104000" algn="tl" rotWithShape="0">
                  <a:srgbClr val="2E66F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706708" y="3598188"/>
                <a:ext cx="1858645" cy="368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sz="2400">
                    <a:solidFill>
                      <a:srgbClr val="2C70FF"/>
                    </a:solidFill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1800" b="1" dirty="0">
                    <a:solidFill>
                      <a:srgbClr val="FFFFFF"/>
                    </a:solidFill>
                  </a:rPr>
                  <a:t>分配</a:t>
                </a:r>
                <a:endParaRPr lang="zh-CN" altLang="en-US" sz="18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文本框 75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482553" y="2949218"/>
                <a:ext cx="2183130" cy="33083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（指定处置人员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+mn-ea"/>
                  </a:rPr>
                  <a:t> / 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队伍）</a:t>
                </a:r>
                <a:endParaRPr lang="zh-CN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cxnSp>
          <p:nvCxnSpPr>
            <p:cNvPr id="62" name="直接连接符 61"/>
            <p:cNvCxnSpPr/>
            <p:nvPr/>
          </p:nvCxnSpPr>
          <p:spPr>
            <a:xfrm>
              <a:off x="861" y="3957"/>
              <a:ext cx="548" cy="0"/>
            </a:xfrm>
            <a:prstGeom prst="line">
              <a:avLst/>
            </a:prstGeom>
            <a:ln w="28575">
              <a:solidFill>
                <a:srgbClr val="044A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矩形: 圆角 108"/>
            <p:cNvSpPr/>
            <p:nvPr>
              <p:custDataLst>
                <p:tags r:id="rId8"/>
              </p:custDataLst>
            </p:nvPr>
          </p:nvSpPr>
          <p:spPr>
            <a:xfrm>
              <a:off x="3187" y="3153"/>
              <a:ext cx="3672" cy="244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2225">
              <a:solidFill>
                <a:srgbClr val="2A5CE3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>
              <p:custDataLst>
                <p:tags r:id="rId9"/>
              </p:custDataLst>
            </p:nvPr>
          </p:nvSpPr>
          <p:spPr>
            <a:xfrm>
              <a:off x="3409" y="3567"/>
              <a:ext cx="2827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rgbClr val="2C70FF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sz="1800" b="1" dirty="0"/>
                <a:t>录入</a:t>
              </a:r>
              <a:endParaRPr lang="zh-CN" altLang="en-US" sz="1800" b="1" dirty="0"/>
            </a:p>
          </p:txBody>
        </p:sp>
        <p:sp>
          <p:nvSpPr>
            <p:cNvPr id="75" name="文本框 74"/>
            <p:cNvSpPr txBox="1"/>
            <p:nvPr>
              <p:custDataLst>
                <p:tags r:id="rId10"/>
              </p:custDataLst>
            </p:nvPr>
          </p:nvSpPr>
          <p:spPr>
            <a:xfrm>
              <a:off x="3294" y="4227"/>
              <a:ext cx="3437" cy="8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" dirty="0">
                  <a:solidFill>
                    <a:srgbClr val="2C70FF"/>
                  </a:solidFill>
                  <a:latin typeface="+mn-ea"/>
                </a:rPr>
                <a:t>web</a:t>
              </a:r>
              <a:r>
                <a:rPr lang="zh-CN" altLang="en-US" sz="1200" dirty="0">
                  <a:solidFill>
                    <a:srgbClr val="2C70FF"/>
                  </a:solidFill>
                  <a:latin typeface="+mn-ea"/>
                </a:rPr>
                <a:t>端录入或移动端上报</a:t>
              </a:r>
              <a:endParaRPr lang="zh-CN" altLang="en-US" sz="1200" dirty="0">
                <a:solidFill>
                  <a:srgbClr val="2C70FF"/>
                </a:solidFill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rgbClr val="2C70FF"/>
                  </a:solidFill>
                  <a:latin typeface="+mn-ea"/>
                </a:rPr>
                <a:t>（事件类型、地点、严重程度）</a:t>
              </a:r>
              <a:endParaRPr lang="zh-CN" altLang="en-US" sz="1200" dirty="0">
                <a:solidFill>
                  <a:srgbClr val="2C70FF"/>
                </a:solidFill>
                <a:latin typeface="+mn-ea"/>
              </a:endParaRPr>
            </a:p>
          </p:txBody>
        </p:sp>
        <p:grpSp>
          <p:nvGrpSpPr>
            <p:cNvPr id="25" name="组合 24"/>
            <p:cNvGrpSpPr/>
            <p:nvPr>
              <p:custDataLst>
                <p:tags r:id="rId11"/>
              </p:custDataLst>
            </p:nvPr>
          </p:nvGrpSpPr>
          <p:grpSpPr>
            <a:xfrm>
              <a:off x="10983" y="3153"/>
              <a:ext cx="3716" cy="2441"/>
              <a:chOff x="8908517" y="2631083"/>
              <a:chExt cx="2359555" cy="1550172"/>
            </a:xfrm>
          </p:grpSpPr>
          <p:sp>
            <p:nvSpPr>
              <p:cNvPr id="110" name="矩形: 圆角 109"/>
              <p:cNvSpPr/>
              <p:nvPr>
                <p:custDataLst>
                  <p:tags r:id="rId12"/>
                </p:custDataLst>
              </p:nvPr>
            </p:nvSpPr>
            <p:spPr>
              <a:xfrm>
                <a:off x="8908517" y="2631083"/>
                <a:ext cx="2359555" cy="1550172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>
                <a:solidFill>
                  <a:srgbClr val="2A5CE3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文本框 9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9112352" y="2893973"/>
                <a:ext cx="1868805" cy="368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sz="2400">
                    <a:solidFill>
                      <a:srgbClr val="2C70FF"/>
                    </a:solidFill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1800" b="1" dirty="0"/>
                  <a:t>跟踪</a:t>
                </a:r>
                <a:endParaRPr lang="zh-CN" altLang="en-US" sz="1800" b="1" dirty="0"/>
              </a:p>
            </p:txBody>
          </p:sp>
          <p:sp>
            <p:nvSpPr>
              <p:cNvPr id="100" name="文本框 9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12352" y="3371493"/>
                <a:ext cx="1793875" cy="33083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rgbClr val="2C70FF"/>
                    </a:solidFill>
                    <a:latin typeface="+mn-ea"/>
                  </a:rPr>
                  <a:t>（实时更新处置状态）</a:t>
                </a:r>
                <a:endParaRPr lang="zh-CN" altLang="en-US" sz="1200" dirty="0">
                  <a:solidFill>
                    <a:srgbClr val="2C70FF"/>
                  </a:solidFill>
                  <a:latin typeface="+mn-ea"/>
                </a:endParaRPr>
              </a:p>
            </p:txBody>
          </p:sp>
        </p:grpSp>
        <p:grpSp>
          <p:nvGrpSpPr>
            <p:cNvPr id="3" name="组合 2"/>
            <p:cNvGrpSpPr/>
            <p:nvPr>
              <p:custDataLst>
                <p:tags r:id="rId15"/>
              </p:custDataLst>
            </p:nvPr>
          </p:nvGrpSpPr>
          <p:grpSpPr>
            <a:xfrm>
              <a:off x="14903" y="3153"/>
              <a:ext cx="3716" cy="2441"/>
              <a:chOff x="6365078" y="2631083"/>
              <a:chExt cx="2359555" cy="1550172"/>
            </a:xfrm>
          </p:grpSpPr>
          <p:sp>
            <p:nvSpPr>
              <p:cNvPr id="5" name="矩形: 圆角 110"/>
              <p:cNvSpPr/>
              <p:nvPr>
                <p:custDataLst>
                  <p:tags r:id="rId16"/>
                </p:custDataLst>
              </p:nvPr>
            </p:nvSpPr>
            <p:spPr>
              <a:xfrm>
                <a:off x="6365078" y="2631083"/>
                <a:ext cx="2359555" cy="1550172"/>
              </a:xfrm>
              <a:prstGeom prst="roundRect">
                <a:avLst>
                  <a:gd name="adj" fmla="val 0"/>
                </a:avLst>
              </a:prstGeom>
              <a:solidFill>
                <a:srgbClr val="2E66FB"/>
              </a:solidFill>
              <a:ln>
                <a:noFill/>
                <a:prstDash val="solid"/>
              </a:ln>
              <a:effectLst>
                <a:outerShdw blurRad="88900" dist="38100" dir="2700000" sx="104000" sy="104000" algn="tl" rotWithShape="0">
                  <a:srgbClr val="2E66F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6706708" y="3598188"/>
                <a:ext cx="1858645" cy="368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sz="2400">
                    <a:solidFill>
                      <a:srgbClr val="2C70FF"/>
                    </a:solidFill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1800" b="1" dirty="0">
                    <a:solidFill>
                      <a:srgbClr val="FFFFFF"/>
                    </a:solidFill>
                  </a:rPr>
                  <a:t>结案</a:t>
                </a:r>
                <a:endParaRPr lang="zh-CN" altLang="en-US" sz="18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482553" y="2949218"/>
                <a:ext cx="2183130" cy="33083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（归档处置报告）</a:t>
                </a:r>
                <a:endParaRPr lang="zh-CN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408940" y="4239895"/>
            <a:ext cx="8924925" cy="1638300"/>
            <a:chOff x="644" y="3014"/>
            <a:chExt cx="14055" cy="2580"/>
          </a:xfrm>
        </p:grpSpPr>
        <p:sp>
          <p:nvSpPr>
            <p:cNvPr id="10" name="文本框 9"/>
            <p:cNvSpPr txBox="1"/>
            <p:nvPr/>
          </p:nvSpPr>
          <p:spPr>
            <a:xfrm>
              <a:off x="644" y="3014"/>
              <a:ext cx="220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44546A"/>
                  </a:solidFill>
                  <a:latin typeface="+mj-ea"/>
                  <a:ea typeface="+mj-ea"/>
                </a:rPr>
                <a:t>风险管理</a:t>
              </a:r>
              <a:endParaRPr lang="zh-CN" altLang="en-US" sz="2400" dirty="0">
                <a:solidFill>
                  <a:srgbClr val="44546A"/>
                </a:solidFill>
                <a:latin typeface="+mj-ea"/>
                <a:ea typeface="+mj-ea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19"/>
              </p:custDataLst>
            </p:nvPr>
          </p:nvGrpSpPr>
          <p:grpSpPr>
            <a:xfrm>
              <a:off x="7063" y="3153"/>
              <a:ext cx="3716" cy="2441"/>
              <a:chOff x="6365078" y="2631083"/>
              <a:chExt cx="2359555" cy="1550172"/>
            </a:xfrm>
          </p:grpSpPr>
          <p:sp>
            <p:nvSpPr>
              <p:cNvPr id="12" name="矩形: 圆角 110"/>
              <p:cNvSpPr/>
              <p:nvPr>
                <p:custDataLst>
                  <p:tags r:id="rId20"/>
                </p:custDataLst>
              </p:nvPr>
            </p:nvSpPr>
            <p:spPr>
              <a:xfrm>
                <a:off x="6365078" y="2631083"/>
                <a:ext cx="2359555" cy="1550172"/>
              </a:xfrm>
              <a:prstGeom prst="roundRect">
                <a:avLst>
                  <a:gd name="adj" fmla="val 0"/>
                </a:avLst>
              </a:prstGeom>
              <a:solidFill>
                <a:srgbClr val="2E66FB"/>
              </a:solidFill>
              <a:ln>
                <a:noFill/>
                <a:prstDash val="solid"/>
              </a:ln>
              <a:effectLst>
                <a:outerShdw blurRad="88900" dist="38100" dir="2700000" sx="104000" sy="104000" algn="tl" rotWithShape="0">
                  <a:srgbClr val="2E66FB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6706708" y="3598188"/>
                <a:ext cx="1858645" cy="368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sz="2400">
                    <a:solidFill>
                      <a:srgbClr val="2C70FF"/>
                    </a:solidFill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1800" b="1" dirty="0">
                    <a:solidFill>
                      <a:srgbClr val="FFFFFF"/>
                    </a:solidFill>
                  </a:rPr>
                  <a:t>巡查</a:t>
                </a:r>
                <a:endParaRPr lang="zh-CN" altLang="en-US" sz="18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482553" y="2949218"/>
                <a:ext cx="2183130" cy="33086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（</a:t>
                </a:r>
                <a:r>
                  <a:rPr lang="zh-CN" sz="1200" dirty="0">
                    <a:solidFill>
                      <a:schemeClr val="bg1"/>
                    </a:solidFill>
                    <a:latin typeface="+mn-ea"/>
                  </a:rPr>
                  <a:t>风险巡查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）</a:t>
                </a:r>
                <a:endParaRPr lang="zh-CN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cxnSp>
          <p:nvCxnSpPr>
            <p:cNvPr id="15" name="直接连接符 14"/>
            <p:cNvCxnSpPr/>
            <p:nvPr/>
          </p:nvCxnSpPr>
          <p:spPr>
            <a:xfrm>
              <a:off x="861" y="3957"/>
              <a:ext cx="548" cy="0"/>
            </a:xfrm>
            <a:prstGeom prst="line">
              <a:avLst/>
            </a:prstGeom>
            <a:ln w="28575">
              <a:solidFill>
                <a:srgbClr val="044A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: 圆角 108"/>
            <p:cNvSpPr/>
            <p:nvPr>
              <p:custDataLst>
                <p:tags r:id="rId23"/>
              </p:custDataLst>
            </p:nvPr>
          </p:nvSpPr>
          <p:spPr>
            <a:xfrm>
              <a:off x="3187" y="3153"/>
              <a:ext cx="3672" cy="244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2225">
              <a:solidFill>
                <a:srgbClr val="2A5CE3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24"/>
              </p:custDataLst>
            </p:nvPr>
          </p:nvSpPr>
          <p:spPr>
            <a:xfrm>
              <a:off x="3409" y="3567"/>
              <a:ext cx="2827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rgbClr val="2C70FF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sz="1800" b="1" dirty="0"/>
                <a:t>录入</a:t>
              </a:r>
              <a:endParaRPr lang="zh-CN" altLang="en-US" sz="1800" b="1" dirty="0"/>
            </a:p>
          </p:txBody>
        </p:sp>
        <p:sp>
          <p:nvSpPr>
            <p:cNvPr id="18" name="文本框 17"/>
            <p:cNvSpPr txBox="1"/>
            <p:nvPr>
              <p:custDataLst>
                <p:tags r:id="rId25"/>
              </p:custDataLst>
            </p:nvPr>
          </p:nvSpPr>
          <p:spPr>
            <a:xfrm>
              <a:off x="3294" y="4227"/>
              <a:ext cx="3437" cy="8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" dirty="0">
                  <a:solidFill>
                    <a:srgbClr val="2C70FF"/>
                  </a:solidFill>
                  <a:latin typeface="+mn-ea"/>
                </a:rPr>
                <a:t>web</a:t>
              </a:r>
              <a:r>
                <a:rPr lang="zh-CN" altLang="en-US" sz="1200" dirty="0">
                  <a:solidFill>
                    <a:srgbClr val="2C70FF"/>
                  </a:solidFill>
                  <a:latin typeface="+mn-ea"/>
                </a:rPr>
                <a:t>端录入或移动端上报</a:t>
              </a:r>
              <a:endParaRPr lang="zh-CN" altLang="en-US" sz="1200" dirty="0">
                <a:solidFill>
                  <a:srgbClr val="2C70FF"/>
                </a:solidFill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rgbClr val="2C70FF"/>
                  </a:solidFill>
                  <a:latin typeface="+mn-ea"/>
                </a:rPr>
                <a:t>（风险点、风险等级）</a:t>
              </a:r>
              <a:endParaRPr lang="zh-CN" altLang="en-US" sz="1200" dirty="0">
                <a:solidFill>
                  <a:srgbClr val="2C70FF"/>
                </a:solidFill>
                <a:latin typeface="+mn-ea"/>
              </a:endParaRPr>
            </a:p>
          </p:txBody>
        </p:sp>
        <p:grpSp>
          <p:nvGrpSpPr>
            <p:cNvPr id="19" name="组合 18"/>
            <p:cNvGrpSpPr/>
            <p:nvPr>
              <p:custDataLst>
                <p:tags r:id="rId26"/>
              </p:custDataLst>
            </p:nvPr>
          </p:nvGrpSpPr>
          <p:grpSpPr>
            <a:xfrm>
              <a:off x="10983" y="3153"/>
              <a:ext cx="3716" cy="2441"/>
              <a:chOff x="8908517" y="2631083"/>
              <a:chExt cx="2359555" cy="1550172"/>
            </a:xfrm>
          </p:grpSpPr>
          <p:sp>
            <p:nvSpPr>
              <p:cNvPr id="20" name="矩形: 圆角 109"/>
              <p:cNvSpPr/>
              <p:nvPr>
                <p:custDataLst>
                  <p:tags r:id="rId27"/>
                </p:custDataLst>
              </p:nvPr>
            </p:nvSpPr>
            <p:spPr>
              <a:xfrm>
                <a:off x="8908517" y="2631083"/>
                <a:ext cx="2359555" cy="1550172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19050">
                <a:solidFill>
                  <a:srgbClr val="2A5CE3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9112352" y="2893973"/>
                <a:ext cx="1868805" cy="368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sz="2400">
                    <a:solidFill>
                      <a:srgbClr val="2C70FF"/>
                    </a:solidFill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1800" b="1" dirty="0"/>
                  <a:t>结案或转事件</a:t>
                </a:r>
                <a:endParaRPr lang="zh-CN" altLang="en-US" sz="1800" b="1" dirty="0"/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9112352" y="3371493"/>
                <a:ext cx="1793875" cy="57091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rgbClr val="2C70FF"/>
                    </a:solidFill>
                    <a:latin typeface="+mn-ea"/>
                  </a:rPr>
                  <a:t>（根据风险监测情况进行后续处置）</a:t>
                </a:r>
                <a:endParaRPr lang="zh-CN" altLang="en-US" sz="1200" dirty="0">
                  <a:solidFill>
                    <a:srgbClr val="2C70FF"/>
                  </a:solidFill>
                  <a:latin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雪地上&#10;&#10;中度可信度描述已自动生成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>
            <a:alphaModFix amt="6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188550" y="3207254"/>
            <a:ext cx="3022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C70F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</a:rPr>
              <a:t>添加小标题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305959" y="3439086"/>
            <a:ext cx="4202015" cy="311432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Montserrat" panose="00000500000000000000"/>
                <a:ea typeface="MiSans Light" panose="00000400000000000000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单击此处输入你的正文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983786" y="115149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3"/>
            </p:custDataLst>
          </p:nvPr>
        </p:nvSpPr>
        <p:spPr>
          <a:xfrm>
            <a:off x="811530" y="524510"/>
            <a:ext cx="4408170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</a:rPr>
              <a:t>风险预警任务管理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3155" y="2976880"/>
            <a:ext cx="829818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C70FF"/>
                </a:solidFill>
                <a:latin typeface="+mj-ea"/>
                <a:ea typeface="+mj-ea"/>
              </a:defRPr>
            </a:lvl1pPr>
          </a:lstStyle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sz="18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预警类型、预警级别、通知对象</a:t>
            </a:r>
            <a:endParaRPr lang="zh-CN" sz="1800" dirty="0">
              <a:solidFill>
                <a:srgbClr val="44546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sz="18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任务处理通知</a:t>
            </a:r>
            <a:endParaRPr lang="zh-CN" sz="1800" dirty="0">
              <a:solidFill>
                <a:srgbClr val="44546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sz="18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任务处理状态、处理进度回执</a:t>
            </a:r>
            <a:endParaRPr lang="zh-CN" sz="1800" dirty="0">
              <a:solidFill>
                <a:srgbClr val="44546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u"/>
            </a:pPr>
            <a:r>
              <a:rPr lang="zh-CN" sz="18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任务超时提醒</a:t>
            </a:r>
            <a:endParaRPr lang="zh-CN" sz="1800" dirty="0">
              <a:solidFill>
                <a:srgbClr val="44546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67715" y="2099310"/>
            <a:ext cx="8707120" cy="459740"/>
            <a:chOff x="1209" y="3306"/>
            <a:chExt cx="13712" cy="724"/>
          </a:xfrm>
        </p:grpSpPr>
        <p:sp>
          <p:nvSpPr>
            <p:cNvPr id="3" name="文本框 2"/>
            <p:cNvSpPr txBox="1"/>
            <p:nvPr/>
          </p:nvSpPr>
          <p:spPr>
            <a:xfrm>
              <a:off x="1673" y="3306"/>
              <a:ext cx="1324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rgbClr val="44546A"/>
                  </a:solidFill>
                  <a:latin typeface="+mj-ea"/>
                  <a:ea typeface="+mj-ea"/>
                </a:rPr>
                <a:t>根据自然灾害、生产任务等情况，由上层管理者下发预警任务</a:t>
              </a:r>
              <a:endParaRPr lang="zh-CN" altLang="en-US" sz="2400" dirty="0">
                <a:solidFill>
                  <a:srgbClr val="44546A"/>
                </a:solidFill>
                <a:latin typeface="+mj-ea"/>
                <a:ea typeface="+mj-ea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1209" y="3579"/>
              <a:ext cx="282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>
            <p:custDataLst>
              <p:tags r:id="rId1"/>
            </p:custDataLst>
          </p:nvPr>
        </p:nvSpPr>
        <p:spPr>
          <a:xfrm>
            <a:off x="811685" y="524800"/>
            <a:ext cx="3356296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</a:rPr>
              <a:t>应急物资管理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983786" y="115149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767715" y="1595120"/>
            <a:ext cx="3220720" cy="460375"/>
            <a:chOff x="1209" y="3306"/>
            <a:chExt cx="5072" cy="725"/>
          </a:xfrm>
        </p:grpSpPr>
        <p:sp>
          <p:nvSpPr>
            <p:cNvPr id="11" name="文本框 10"/>
            <p:cNvSpPr txBox="1"/>
            <p:nvPr/>
          </p:nvSpPr>
          <p:spPr>
            <a:xfrm>
              <a:off x="1673" y="3306"/>
              <a:ext cx="460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400" dirty="0">
                  <a:solidFill>
                    <a:srgbClr val="44546A"/>
                  </a:solidFill>
                  <a:latin typeface="+mj-ea"/>
                  <a:ea typeface="+mj-ea"/>
                </a:rPr>
                <a:t>物资全生命周期管理</a:t>
              </a:r>
              <a:endParaRPr lang="zh-CN" altLang="en-US" sz="2400" dirty="0">
                <a:solidFill>
                  <a:srgbClr val="44546A"/>
                </a:solidFill>
                <a:latin typeface="+mj-ea"/>
                <a:ea typeface="+mj-ea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209" y="3579"/>
              <a:ext cx="282" cy="0"/>
            </a:xfrm>
            <a:prstGeom prst="lin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任意多边形: 形状 8"/>
          <p:cNvSpPr/>
          <p:nvPr>
            <p:custDataLst>
              <p:tags r:id="rId2"/>
            </p:custDataLst>
          </p:nvPr>
        </p:nvSpPr>
        <p:spPr>
          <a:xfrm>
            <a:off x="4791037" y="2052944"/>
            <a:ext cx="2597012" cy="2597012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gradFill>
              <a:gsLst>
                <a:gs pos="70000">
                  <a:schemeClr val="accent1">
                    <a:alpha val="0"/>
                  </a:schemeClr>
                </a:gs>
                <a:gs pos="33000">
                  <a:schemeClr val="accent1">
                    <a:alpha val="30000"/>
                  </a:schemeClr>
                </a:gs>
              </a:gsLst>
              <a:lin ang="18900000" scaled="1"/>
            </a:gra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8" name="任意多边形: 形状 8"/>
          <p:cNvSpPr/>
          <p:nvPr>
            <p:custDataLst>
              <p:tags r:id="rId3"/>
            </p:custDataLst>
          </p:nvPr>
        </p:nvSpPr>
        <p:spPr>
          <a:xfrm>
            <a:off x="5161250" y="2450784"/>
            <a:ext cx="1838168" cy="1838168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  <a:effectLst>
            <a:outerShdw blurRad="228600" sx="102000" sy="102000" algn="ctr" rotWithShape="0">
              <a:schemeClr val="accent1">
                <a:alpha val="25000"/>
              </a:schemeClr>
            </a:outerShdw>
          </a:effectLst>
          <a:scene3d>
            <a:camera prst="isometricTopUp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9" name="任意多边形: 形状 8"/>
          <p:cNvSpPr/>
          <p:nvPr>
            <p:custDataLst>
              <p:tags r:id="rId4"/>
            </p:custDataLst>
          </p:nvPr>
        </p:nvSpPr>
        <p:spPr>
          <a:xfrm>
            <a:off x="5314123" y="2868884"/>
            <a:ext cx="904349" cy="904349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0" name="任意多边形: 形状 8"/>
          <p:cNvSpPr/>
          <p:nvPr>
            <p:custDataLst>
              <p:tags r:id="rId5"/>
            </p:custDataLst>
          </p:nvPr>
        </p:nvSpPr>
        <p:spPr>
          <a:xfrm>
            <a:off x="4641847" y="2486393"/>
            <a:ext cx="904349" cy="904349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1" name="任意多边形: 形状 3"/>
          <p:cNvSpPr/>
          <p:nvPr>
            <p:custDataLst>
              <p:tags r:id="rId6"/>
            </p:custDataLst>
          </p:nvPr>
        </p:nvSpPr>
        <p:spPr>
          <a:xfrm>
            <a:off x="4966013" y="1888405"/>
            <a:ext cx="904349" cy="904349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6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13500000" scaled="0"/>
          </a:gra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wrap="none" rtlCol="0" anchor="ctr"/>
          <a:p>
            <a:pPr algn="ctr"/>
            <a:endParaRPr lang="en-US" altLang="zh-CN" b="1">
              <a:solidFill>
                <a:schemeClr val="lt1"/>
              </a:solidFill>
            </a:endParaRPr>
          </a:p>
        </p:txBody>
      </p:sp>
      <p:sp>
        <p:nvSpPr>
          <p:cNvPr id="152" name="任意多边形: 形状 8"/>
          <p:cNvSpPr/>
          <p:nvPr>
            <p:custDataLst>
              <p:tags r:id="rId7"/>
            </p:custDataLst>
          </p:nvPr>
        </p:nvSpPr>
        <p:spPr>
          <a:xfrm>
            <a:off x="5639517" y="2275194"/>
            <a:ext cx="904349" cy="904349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rtlCol="0" anchor="ctr"/>
          <a:p>
            <a:pPr algn="ctr"/>
            <a:endParaRPr lang="en-US" altLang="zh-CN" b="1">
              <a:solidFill>
                <a:schemeClr val="lt1"/>
              </a:solidFill>
            </a:endParaRPr>
          </a:p>
        </p:txBody>
      </p:sp>
      <p:sp>
        <p:nvSpPr>
          <p:cNvPr id="153" name="任意多边形: 形状 3"/>
          <p:cNvSpPr/>
          <p:nvPr>
            <p:custDataLst>
              <p:tags r:id="rId8"/>
            </p:custDataLst>
          </p:nvPr>
        </p:nvSpPr>
        <p:spPr>
          <a:xfrm>
            <a:off x="5645043" y="1505914"/>
            <a:ext cx="904349" cy="904349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4000">
                <a:schemeClr val="accent1"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13500000" scaled="0"/>
          </a:gra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wrap="none" rtlCol="0" anchor="ctr"/>
          <a:p>
            <a:pPr algn="ctr"/>
            <a:endParaRPr lang="en-US" altLang="zh-CN" b="1">
              <a:solidFill>
                <a:schemeClr val="lt1"/>
              </a:solidFill>
            </a:endParaRPr>
          </a:p>
        </p:txBody>
      </p:sp>
      <p:sp>
        <p:nvSpPr>
          <p:cNvPr id="154" name="任意多边形: 形状 8"/>
          <p:cNvSpPr/>
          <p:nvPr>
            <p:custDataLst>
              <p:tags r:id="rId9"/>
            </p:custDataLst>
          </p:nvPr>
        </p:nvSpPr>
        <p:spPr>
          <a:xfrm>
            <a:off x="6309951" y="1892702"/>
            <a:ext cx="904349" cy="904349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7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rtlCol="0" anchor="ctr"/>
          <a:p>
            <a:pPr algn="ctr"/>
            <a:endParaRPr lang="en-US" altLang="zh-CN" b="1">
              <a:solidFill>
                <a:schemeClr val="lt1"/>
              </a:solidFill>
            </a:endParaRPr>
          </a:p>
        </p:txBody>
      </p:sp>
      <p:sp>
        <p:nvSpPr>
          <p:cNvPr id="155" name="任意多边形: 形状 8"/>
          <p:cNvSpPr/>
          <p:nvPr>
            <p:custDataLst>
              <p:tags r:id="rId10"/>
            </p:custDataLst>
          </p:nvPr>
        </p:nvSpPr>
        <p:spPr>
          <a:xfrm>
            <a:off x="5989469" y="2855377"/>
            <a:ext cx="904349" cy="904349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6" name="任意多边形: 形状 8"/>
          <p:cNvSpPr/>
          <p:nvPr>
            <p:custDataLst>
              <p:tags r:id="rId11"/>
            </p:custDataLst>
          </p:nvPr>
        </p:nvSpPr>
        <p:spPr>
          <a:xfrm>
            <a:off x="6656833" y="2470430"/>
            <a:ext cx="904349" cy="904349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96" name="组合 195"/>
          <p:cNvGrpSpPr/>
          <p:nvPr>
            <p:custDataLst>
              <p:tags r:id="rId12"/>
            </p:custDataLst>
          </p:nvPr>
        </p:nvGrpSpPr>
        <p:grpSpPr>
          <a:xfrm>
            <a:off x="4140200" y="3245485"/>
            <a:ext cx="220980" cy="1246505"/>
            <a:chOff x="6520" y="5111"/>
            <a:chExt cx="348" cy="1963"/>
          </a:xfrm>
        </p:grpSpPr>
        <p:cxnSp>
          <p:nvCxnSpPr>
            <p:cNvPr id="146" name="直接连接符 145"/>
            <p:cNvCxnSpPr/>
            <p:nvPr>
              <p:custDataLst>
                <p:tags r:id="rId13"/>
              </p:custDataLst>
            </p:nvPr>
          </p:nvCxnSpPr>
          <p:spPr>
            <a:xfrm>
              <a:off x="6698" y="5278"/>
              <a:ext cx="0" cy="1797"/>
            </a:xfrm>
            <a:prstGeom prst="line">
              <a:avLst/>
            </a:prstGeom>
            <a:ln w="9525"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7" name="椭圆 146"/>
            <p:cNvSpPr/>
            <p:nvPr>
              <p:custDataLst>
                <p:tags r:id="rId14"/>
              </p:custDataLst>
            </p:nvPr>
          </p:nvSpPr>
          <p:spPr>
            <a:xfrm>
              <a:off x="6520" y="5111"/>
              <a:ext cx="348" cy="348"/>
            </a:xfrm>
            <a:prstGeom prst="ellipse">
              <a:avLst/>
            </a:prstGeom>
            <a:gradFill>
              <a:gsLst>
                <a:gs pos="3000">
                  <a:schemeClr val="accent1">
                    <a:alpha val="0"/>
                  </a:schemeClr>
                </a:gs>
                <a:gs pos="100000">
                  <a:schemeClr val="accent1">
                    <a:alpha val="5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50800" dir="5400000" algn="ctr" rotWithShape="0">
                <a:schemeClr val="accent1">
                  <a:alpha val="59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57" name="椭圆 156"/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6639" y="5230"/>
              <a:ext cx="110" cy="11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cxnSp>
        <p:nvCxnSpPr>
          <p:cNvPr id="160" name="直接连接符 159"/>
          <p:cNvCxnSpPr/>
          <p:nvPr>
            <p:custDataLst>
              <p:tags r:id="rId16"/>
            </p:custDataLst>
          </p:nvPr>
        </p:nvCxnSpPr>
        <p:spPr>
          <a:xfrm>
            <a:off x="5310440" y="3955577"/>
            <a:ext cx="0" cy="1141334"/>
          </a:xfrm>
          <a:prstGeom prst="line">
            <a:avLst/>
          </a:prstGeom>
          <a:ln w="9525"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1" name="直接连接符 160"/>
          <p:cNvCxnSpPr/>
          <p:nvPr>
            <p:custDataLst>
              <p:tags r:id="rId17"/>
            </p:custDataLst>
          </p:nvPr>
        </p:nvCxnSpPr>
        <p:spPr>
          <a:xfrm>
            <a:off x="7925870" y="3358203"/>
            <a:ext cx="0" cy="1141334"/>
          </a:xfrm>
          <a:prstGeom prst="line">
            <a:avLst/>
          </a:prstGeom>
          <a:ln w="9525"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2" name="标题"/>
          <p:cNvSpPr txBox="1"/>
          <p:nvPr>
            <p:custDataLst>
              <p:tags r:id="rId18"/>
            </p:custDataLst>
          </p:nvPr>
        </p:nvSpPr>
        <p:spPr>
          <a:xfrm>
            <a:off x="1558587" y="3179543"/>
            <a:ext cx="2319506" cy="36100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/>
            <a:r>
              <a:rPr lang="zh-CN" altLang="en-US" sz="2000" b="1" spc="300" dirty="0">
                <a:solidFill>
                  <a:schemeClr val="accent1"/>
                </a:solidFill>
                <a:latin typeface="+mn-ea"/>
              </a:rPr>
              <a:t>入库</a:t>
            </a:r>
            <a:endParaRPr lang="zh-CN" altLang="en-US" sz="2000" b="1" spc="3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3" name="正文"/>
          <p:cNvSpPr txBox="1"/>
          <p:nvPr>
            <p:custDataLst>
              <p:tags r:id="rId19"/>
            </p:custDataLst>
          </p:nvPr>
        </p:nvSpPr>
        <p:spPr>
          <a:xfrm>
            <a:off x="1557359" y="3619132"/>
            <a:ext cx="2307227" cy="10308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r" fontAlgn="auto">
              <a:lnSpc>
                <a:spcPct val="15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录入物资名称、规格、数量、存放地点、有效期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64" name="标题"/>
          <p:cNvSpPr txBox="1"/>
          <p:nvPr>
            <p:custDataLst>
              <p:tags r:id="rId20"/>
            </p:custDataLst>
          </p:nvPr>
        </p:nvSpPr>
        <p:spPr>
          <a:xfrm>
            <a:off x="8314500" y="3179543"/>
            <a:ext cx="2319506" cy="36100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l"/>
            <a:r>
              <a:rPr lang="zh-CN" altLang="en-US" sz="2000" b="1" spc="300" dirty="0">
                <a:solidFill>
                  <a:srgbClr val="2E66FB"/>
                </a:solidFill>
                <a:latin typeface="+mn-ea"/>
              </a:rPr>
              <a:t>预警</a:t>
            </a:r>
            <a:endParaRPr lang="zh-CN" altLang="en-US" sz="2000" b="1" spc="300" dirty="0">
              <a:solidFill>
                <a:srgbClr val="2E66FB"/>
              </a:solidFill>
              <a:latin typeface="+mn-ea"/>
            </a:endParaRPr>
          </a:p>
        </p:txBody>
      </p:sp>
      <p:sp>
        <p:nvSpPr>
          <p:cNvPr id="165" name="正文"/>
          <p:cNvSpPr txBox="1"/>
          <p:nvPr>
            <p:custDataLst>
              <p:tags r:id="rId21"/>
            </p:custDataLst>
          </p:nvPr>
        </p:nvSpPr>
        <p:spPr>
          <a:xfrm>
            <a:off x="8313272" y="3619132"/>
            <a:ext cx="2307227" cy="10308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l" fontAlgn="auto">
              <a:lnSpc>
                <a:spcPct val="15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库存低于阈值时自动提醒补货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68" name="椭圆 167"/>
          <p:cNvSpPr/>
          <p:nvPr>
            <p:custDataLst>
              <p:tags r:id="rId22"/>
            </p:custDataLst>
          </p:nvPr>
        </p:nvSpPr>
        <p:spPr>
          <a:xfrm>
            <a:off x="6756907" y="3835856"/>
            <a:ext cx="221022" cy="221022"/>
          </a:xfrm>
          <a:prstGeom prst="ellipse">
            <a:avLst/>
          </a:prstGeom>
          <a:gradFill>
            <a:gsLst>
              <a:gs pos="3000">
                <a:schemeClr val="accent1">
                  <a:alpha val="0"/>
                </a:schemeClr>
              </a:gs>
              <a:gs pos="100000">
                <a:schemeClr val="accent1">
                  <a:alpha val="5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50800" dir="5400000" algn="ctr" rotWithShape="0">
              <a:schemeClr val="accent1">
                <a:alpha val="59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9" name="椭圆 168"/>
          <p:cNvSpPr>
            <a:spLocks noChangeAspect="1"/>
          </p:cNvSpPr>
          <p:nvPr>
            <p:custDataLst>
              <p:tags r:id="rId23"/>
            </p:custDataLst>
          </p:nvPr>
        </p:nvSpPr>
        <p:spPr>
          <a:xfrm>
            <a:off x="6832423" y="3911372"/>
            <a:ext cx="69613" cy="69613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170" name="直接连接符 169"/>
          <p:cNvCxnSpPr/>
          <p:nvPr>
            <p:custDataLst>
              <p:tags r:id="rId24"/>
            </p:custDataLst>
          </p:nvPr>
        </p:nvCxnSpPr>
        <p:spPr>
          <a:xfrm>
            <a:off x="6866805" y="3957419"/>
            <a:ext cx="0" cy="1141334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1" name="标题"/>
          <p:cNvSpPr txBox="1"/>
          <p:nvPr>
            <p:custDataLst>
              <p:tags r:id="rId25"/>
            </p:custDataLst>
          </p:nvPr>
        </p:nvSpPr>
        <p:spPr>
          <a:xfrm>
            <a:off x="2892088" y="4826773"/>
            <a:ext cx="2319506" cy="36100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/>
            <a:r>
              <a:rPr lang="zh-CN" altLang="en-US" sz="2000" b="1" spc="300" dirty="0">
                <a:solidFill>
                  <a:srgbClr val="2E66FB"/>
                </a:solidFill>
                <a:latin typeface="+mn-ea"/>
              </a:rPr>
              <a:t>出库</a:t>
            </a:r>
            <a:endParaRPr lang="zh-CN" altLang="en-US" sz="2000" b="1" spc="300" dirty="0">
              <a:solidFill>
                <a:srgbClr val="2E66FB"/>
              </a:solidFill>
              <a:latin typeface="+mn-ea"/>
            </a:endParaRPr>
          </a:p>
        </p:txBody>
      </p:sp>
      <p:sp>
        <p:nvSpPr>
          <p:cNvPr id="172" name="正文"/>
          <p:cNvSpPr txBox="1"/>
          <p:nvPr>
            <p:custDataLst>
              <p:tags r:id="rId26"/>
            </p:custDataLst>
          </p:nvPr>
        </p:nvSpPr>
        <p:spPr>
          <a:xfrm>
            <a:off x="2890860" y="5266362"/>
            <a:ext cx="2307227" cy="10308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r" fontAlgn="auto">
              <a:lnSpc>
                <a:spcPct val="15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关联应急事件申请出库，自动扣减库存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73" name="标题"/>
          <p:cNvSpPr txBox="1"/>
          <p:nvPr>
            <p:custDataLst>
              <p:tags r:id="rId27"/>
            </p:custDataLst>
          </p:nvPr>
        </p:nvSpPr>
        <p:spPr>
          <a:xfrm>
            <a:off x="6977930" y="4907200"/>
            <a:ext cx="2319506" cy="36100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l"/>
            <a:r>
              <a:rPr lang="zh-CN" altLang="en-US" sz="2000" b="1" spc="300" dirty="0">
                <a:solidFill>
                  <a:schemeClr val="accent1"/>
                </a:solidFill>
                <a:latin typeface="+mn-ea"/>
              </a:rPr>
              <a:t>盘点</a:t>
            </a:r>
            <a:endParaRPr lang="zh-CN" altLang="en-US" sz="2000" b="1" spc="3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74" name="正文"/>
          <p:cNvSpPr txBox="1"/>
          <p:nvPr>
            <p:custDataLst>
              <p:tags r:id="rId28"/>
            </p:custDataLst>
          </p:nvPr>
        </p:nvSpPr>
        <p:spPr>
          <a:xfrm>
            <a:off x="6976702" y="5346789"/>
            <a:ext cx="2307227" cy="10308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l" fontAlgn="auto">
              <a:lnSpc>
                <a:spcPct val="15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支持定期盘点，生成库存差异报表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75" name="任意多边形: 形状 8"/>
          <p:cNvSpPr/>
          <p:nvPr>
            <p:custDataLst>
              <p:tags r:id="rId29"/>
            </p:custDataLst>
          </p:nvPr>
        </p:nvSpPr>
        <p:spPr>
          <a:xfrm>
            <a:off x="4641847" y="2486393"/>
            <a:ext cx="904349" cy="904349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800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0"/>
          </a:grad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76" name="任意多边形: 形状 8"/>
          <p:cNvSpPr/>
          <p:nvPr>
            <p:custDataLst>
              <p:tags r:id="rId30"/>
            </p:custDataLst>
          </p:nvPr>
        </p:nvSpPr>
        <p:spPr>
          <a:xfrm>
            <a:off x="5314123" y="2868884"/>
            <a:ext cx="904349" cy="904349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800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0"/>
          </a:grad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77" name="任意多边形: 形状 8"/>
          <p:cNvSpPr/>
          <p:nvPr>
            <p:custDataLst>
              <p:tags r:id="rId31"/>
            </p:custDataLst>
          </p:nvPr>
        </p:nvSpPr>
        <p:spPr>
          <a:xfrm>
            <a:off x="5989469" y="2855377"/>
            <a:ext cx="904349" cy="904349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8000"/>
                </a:schemeClr>
              </a:gs>
              <a:gs pos="100000">
                <a:schemeClr val="accent1">
                  <a:alpha val="20000"/>
                </a:schemeClr>
              </a:gs>
            </a:gsLst>
            <a:lin ang="5400000" scaled="0"/>
          </a:gradFill>
          <a:ln>
            <a:noFill/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78" name="任意多边形: 形状 8"/>
          <p:cNvSpPr/>
          <p:nvPr>
            <p:custDataLst>
              <p:tags r:id="rId32"/>
            </p:custDataLst>
          </p:nvPr>
        </p:nvSpPr>
        <p:spPr>
          <a:xfrm>
            <a:off x="6656833" y="2470430"/>
            <a:ext cx="904349" cy="904349"/>
          </a:xfrm>
          <a:custGeom>
            <a:avLst/>
            <a:gdLst>
              <a:gd name="connsiteX0" fmla="*/ 0 w 935355"/>
              <a:gd name="connsiteY0" fmla="*/ 0 h 935355"/>
              <a:gd name="connsiteX1" fmla="*/ 935355 w 935355"/>
              <a:gd name="connsiteY1" fmla="*/ 0 h 935355"/>
              <a:gd name="connsiteX2" fmla="*/ 935355 w 935355"/>
              <a:gd name="connsiteY2" fmla="*/ 935355 h 935355"/>
              <a:gd name="connsiteX3" fmla="*/ 0 w 935355"/>
              <a:gd name="connsiteY3" fmla="*/ 935355 h 935355"/>
              <a:gd name="connsiteX4" fmla="*/ 0 w 935355"/>
              <a:gd name="connsiteY4" fmla="*/ 0 h 935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355" h="935355">
                <a:moveTo>
                  <a:pt x="0" y="0"/>
                </a:moveTo>
                <a:lnTo>
                  <a:pt x="935355" y="0"/>
                </a:lnTo>
                <a:lnTo>
                  <a:pt x="935355" y="935355"/>
                </a:lnTo>
                <a:lnTo>
                  <a:pt x="0" y="93535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8000"/>
                </a:schemeClr>
              </a:gs>
              <a:gs pos="100000">
                <a:schemeClr val="accent1">
                  <a:alpha val="20000"/>
                </a:schemeClr>
              </a:gs>
            </a:gsLst>
            <a:lin ang="5400000" scaled="0"/>
          </a:gradFill>
          <a:ln>
            <a:noFill/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97" name="组合 196"/>
          <p:cNvGrpSpPr/>
          <p:nvPr>
            <p:custDataLst>
              <p:tags r:id="rId33"/>
            </p:custDataLst>
          </p:nvPr>
        </p:nvGrpSpPr>
        <p:grpSpPr>
          <a:xfrm>
            <a:off x="5085715" y="3881755"/>
            <a:ext cx="220980" cy="1246505"/>
            <a:chOff x="6520" y="5111"/>
            <a:chExt cx="348" cy="1963"/>
          </a:xfrm>
        </p:grpSpPr>
        <p:cxnSp>
          <p:nvCxnSpPr>
            <p:cNvPr id="198" name="直接连接符 197"/>
            <p:cNvCxnSpPr/>
            <p:nvPr>
              <p:custDataLst>
                <p:tags r:id="rId34"/>
              </p:custDataLst>
            </p:nvPr>
          </p:nvCxnSpPr>
          <p:spPr>
            <a:xfrm>
              <a:off x="6698" y="5278"/>
              <a:ext cx="0" cy="1797"/>
            </a:xfrm>
            <a:prstGeom prst="line">
              <a:avLst/>
            </a:prstGeom>
            <a:ln w="9525"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9" name="椭圆 198"/>
            <p:cNvSpPr/>
            <p:nvPr>
              <p:custDataLst>
                <p:tags r:id="rId35"/>
              </p:custDataLst>
            </p:nvPr>
          </p:nvSpPr>
          <p:spPr>
            <a:xfrm>
              <a:off x="6520" y="5111"/>
              <a:ext cx="348" cy="348"/>
            </a:xfrm>
            <a:prstGeom prst="ellipse">
              <a:avLst/>
            </a:prstGeom>
            <a:gradFill>
              <a:gsLst>
                <a:gs pos="3000">
                  <a:schemeClr val="accent1">
                    <a:alpha val="0"/>
                  </a:schemeClr>
                </a:gs>
                <a:gs pos="100000">
                  <a:schemeClr val="accent1">
                    <a:alpha val="5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50800" dir="5400000" algn="ctr" rotWithShape="0">
                <a:schemeClr val="accent1">
                  <a:alpha val="59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00" name="椭圆 199"/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6639" y="5230"/>
              <a:ext cx="110" cy="11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201" name="组合 200"/>
          <p:cNvGrpSpPr/>
          <p:nvPr>
            <p:custDataLst>
              <p:tags r:id="rId37"/>
            </p:custDataLst>
          </p:nvPr>
        </p:nvGrpSpPr>
        <p:grpSpPr>
          <a:xfrm>
            <a:off x="7799705" y="3275965"/>
            <a:ext cx="220980" cy="1246505"/>
            <a:chOff x="6520" y="5111"/>
            <a:chExt cx="348" cy="1963"/>
          </a:xfrm>
        </p:grpSpPr>
        <p:cxnSp>
          <p:nvCxnSpPr>
            <p:cNvPr id="202" name="直接连接符 201"/>
            <p:cNvCxnSpPr/>
            <p:nvPr>
              <p:custDataLst>
                <p:tags r:id="rId38"/>
              </p:custDataLst>
            </p:nvPr>
          </p:nvCxnSpPr>
          <p:spPr>
            <a:xfrm>
              <a:off x="6698" y="5278"/>
              <a:ext cx="0" cy="1797"/>
            </a:xfrm>
            <a:prstGeom prst="line">
              <a:avLst/>
            </a:prstGeom>
            <a:ln w="9525"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3" name="椭圆 202"/>
            <p:cNvSpPr/>
            <p:nvPr>
              <p:custDataLst>
                <p:tags r:id="rId39"/>
              </p:custDataLst>
            </p:nvPr>
          </p:nvSpPr>
          <p:spPr>
            <a:xfrm>
              <a:off x="6520" y="5111"/>
              <a:ext cx="348" cy="348"/>
            </a:xfrm>
            <a:prstGeom prst="ellipse">
              <a:avLst/>
            </a:prstGeom>
            <a:gradFill>
              <a:gsLst>
                <a:gs pos="3000">
                  <a:schemeClr val="accent1">
                    <a:alpha val="0"/>
                  </a:schemeClr>
                </a:gs>
                <a:gs pos="100000">
                  <a:schemeClr val="accent1">
                    <a:alpha val="5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50800" dir="5400000" algn="ctr" rotWithShape="0">
                <a:schemeClr val="accent1">
                  <a:alpha val="59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04" name="椭圆 203"/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6639" y="5230"/>
              <a:ext cx="110" cy="11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</p:spTree>
    <p:custDataLst>
      <p:tags r:id="rId4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雪地上&#10;&#10;中度可信度描述已自动生成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1188085" y="1637665"/>
            <a:ext cx="4724400" cy="3696970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2E66FB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1181789" y="4090716"/>
            <a:ext cx="4737046" cy="1243173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44AFA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44015" y="2137135"/>
            <a:ext cx="351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2E66FB"/>
                </a:solidFill>
                <a:latin typeface="+mj-lt"/>
              </a:rPr>
              <a:t>1</a:t>
            </a:r>
            <a:endParaRPr lang="zh-CN" altLang="en-US" sz="3200" dirty="0">
              <a:solidFill>
                <a:srgbClr val="2E66FB"/>
              </a:solidFill>
              <a:latin typeface="+mj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644015" y="3242035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2E66FB"/>
                </a:solidFill>
                <a:latin typeface="+mj-lt"/>
              </a:rPr>
              <a:t>2</a:t>
            </a:r>
            <a:endParaRPr lang="zh-CN" altLang="en-US" sz="3200" dirty="0">
              <a:solidFill>
                <a:srgbClr val="2E66FB"/>
              </a:solidFill>
              <a:latin typeface="+mj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644015" y="4380908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3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256634" y="1954024"/>
            <a:ext cx="302203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C70F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dirty="0">
                <a:solidFill>
                  <a:srgbClr val="2E66FB"/>
                </a:solidFill>
              </a:rPr>
              <a:t>应急人员排班管理</a:t>
            </a:r>
            <a:endParaRPr lang="zh-CN" altLang="en-US" sz="1800" dirty="0">
              <a:solidFill>
                <a:srgbClr val="2E66FB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267430" y="2292462"/>
            <a:ext cx="3354952" cy="57086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Montserrat" panose="00000500000000000000"/>
                <a:ea typeface="MiSans Light" panose="00000400000000000000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rgbClr val="44546A"/>
                </a:solidFill>
              </a:rPr>
              <a:t>支持批量排班、调班申请审批、在岗人员实时统计，避免人员空缺</a:t>
            </a:r>
            <a:endParaRPr lang="zh-CN" altLang="en-US" sz="1200" dirty="0">
              <a:solidFill>
                <a:srgbClr val="44546A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262984" y="3109724"/>
            <a:ext cx="302203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C70F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dirty="0">
                <a:solidFill>
                  <a:srgbClr val="2E66FB"/>
                </a:solidFill>
              </a:rPr>
              <a:t>应急电话管理</a:t>
            </a:r>
            <a:endParaRPr lang="zh-CN" altLang="en-US" sz="1800" dirty="0">
              <a:solidFill>
                <a:srgbClr val="2E66FB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273780" y="3448162"/>
            <a:ext cx="3354952" cy="57086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Montserrat" panose="00000500000000000000"/>
                <a:ea typeface="MiSans Light" panose="00000400000000000000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rgbClr val="44546A"/>
                </a:solidFill>
              </a:rPr>
              <a:t>指挥中心电话、救援队伍电话、医疗</a:t>
            </a:r>
            <a:r>
              <a:rPr lang="en-US" altLang="zh-CN" sz="1200" dirty="0">
                <a:solidFill>
                  <a:srgbClr val="44546A"/>
                </a:solidFill>
              </a:rPr>
              <a:t> / </a:t>
            </a:r>
            <a:r>
              <a:rPr lang="zh-CN" altLang="en-US" sz="1200" dirty="0">
                <a:solidFill>
                  <a:srgbClr val="44546A"/>
                </a:solidFill>
              </a:rPr>
              <a:t>消防等联动单位电话、物资供应商电话</a:t>
            </a:r>
            <a:endParaRPr lang="zh-CN" altLang="en-US" sz="1200" dirty="0">
              <a:solidFill>
                <a:srgbClr val="44546A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262984" y="4265424"/>
            <a:ext cx="302203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C70F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</a:rPr>
              <a:t>预案管理</a:t>
            </a:r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273780" y="4603862"/>
            <a:ext cx="3354952" cy="57086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Montserrat" panose="00000500000000000000"/>
                <a:ea typeface="MiSans Light" panose="00000400000000000000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预案上传（支持</a:t>
            </a:r>
            <a:r>
              <a:rPr lang="en-US" altLang="zh-CN" sz="1200" dirty="0">
                <a:solidFill>
                  <a:schemeClr val="bg1"/>
                </a:solidFill>
              </a:rPr>
              <a:t> Word/PDF </a:t>
            </a:r>
            <a:r>
              <a:rPr lang="zh-CN" altLang="en-US" sz="1200" dirty="0">
                <a:solidFill>
                  <a:schemeClr val="bg1"/>
                </a:solidFill>
              </a:rPr>
              <a:t>格式）、分类归档、版本管理（历史版本追溯）、关键词搜索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1682115" y="3007183"/>
            <a:ext cx="3641003" cy="0"/>
          </a:xfrm>
          <a:prstGeom prst="line">
            <a:avLst/>
          </a:prstGeom>
          <a:ln w="12700" cap="rnd">
            <a:solidFill>
              <a:srgbClr val="85A8F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6"/>
          <p:cNvSpPr txBox="1"/>
          <p:nvPr>
            <p:custDataLst>
              <p:tags r:id="rId3"/>
            </p:custDataLst>
          </p:nvPr>
        </p:nvSpPr>
        <p:spPr>
          <a:xfrm>
            <a:off x="811685" y="524800"/>
            <a:ext cx="3356296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</a:rPr>
              <a:t>基础信息支撑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983786" y="115149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6468745" y="1637030"/>
            <a:ext cx="4724400" cy="3696970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2E66FB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924675" y="3241400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2E66FB"/>
                </a:solidFill>
                <a:latin typeface="+mj-lt"/>
              </a:rPr>
              <a:t>2</a:t>
            </a:r>
            <a:endParaRPr lang="zh-CN" altLang="en-US" sz="3200" dirty="0">
              <a:solidFill>
                <a:srgbClr val="2E66FB"/>
              </a:solidFill>
              <a:latin typeface="+mj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43644" y="3109089"/>
            <a:ext cx="302203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C70F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dirty="0">
                <a:solidFill>
                  <a:srgbClr val="2E66FB"/>
                </a:solidFill>
              </a:rPr>
              <a:t>救援队伍管理</a:t>
            </a:r>
            <a:endParaRPr lang="zh-CN" altLang="en-US" sz="1800" dirty="0">
              <a:solidFill>
                <a:srgbClr val="2E66FB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54440" y="3447527"/>
            <a:ext cx="3354952" cy="57086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bg1">
                    <a:lumMod val="65000"/>
                  </a:schemeClr>
                </a:solidFill>
                <a:latin typeface="Montserrat" panose="00000500000000000000"/>
                <a:ea typeface="MiSans Light" panose="00000400000000000000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rgbClr val="44546A"/>
                </a:solidFill>
              </a:rPr>
              <a:t>队伍状态监控（待命</a:t>
            </a:r>
            <a:r>
              <a:rPr lang="en-US" altLang="zh-CN" sz="1200" dirty="0">
                <a:solidFill>
                  <a:srgbClr val="44546A"/>
                </a:solidFill>
              </a:rPr>
              <a:t> / </a:t>
            </a:r>
            <a:r>
              <a:rPr lang="zh-CN" altLang="en-US" sz="1200" dirty="0">
                <a:solidFill>
                  <a:srgbClr val="44546A"/>
                </a:solidFill>
              </a:rPr>
              <a:t>执行任务）、任务历史记录查询、队伍能力评估</a:t>
            </a:r>
            <a:endParaRPr lang="zh-CN" altLang="en-US" sz="1200" dirty="0">
              <a:solidFill>
                <a:srgbClr val="44546A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924675" y="4264660"/>
            <a:ext cx="3984625" cy="700388"/>
            <a:chOff x="10905" y="6716"/>
            <a:chExt cx="6275" cy="1103"/>
          </a:xfrm>
        </p:grpSpPr>
        <p:sp>
          <p:nvSpPr>
            <p:cNvPr id="6" name="文本框 5"/>
            <p:cNvSpPr txBox="1"/>
            <p:nvPr/>
          </p:nvSpPr>
          <p:spPr>
            <a:xfrm>
              <a:off x="10905" y="6898"/>
              <a:ext cx="680" cy="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1"/>
                  </a:solidFill>
                  <a:latin typeface="+mj-lt"/>
                </a:rPr>
                <a:t>3</a:t>
              </a:r>
              <a:endParaRPr lang="en-US" altLang="zh-CN" sz="320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880" y="6716"/>
              <a:ext cx="4759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rgbClr val="2C70FF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sz="1800" dirty="0">
                  <a:solidFill>
                    <a:schemeClr val="accent1"/>
                  </a:solidFill>
                </a:rPr>
                <a:t>应急资源点位管理</a:t>
              </a:r>
              <a:endParaRPr lang="zh-CN" altLang="en-US" sz="1800" dirty="0">
                <a:solidFill>
                  <a:schemeClr val="accent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897" y="7249"/>
              <a:ext cx="5283" cy="521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1400">
                  <a:solidFill>
                    <a:schemeClr val="bg1">
                      <a:lumMod val="65000"/>
                    </a:schemeClr>
                  </a:solidFill>
                  <a:latin typeface="Montserrat" panose="00000500000000000000"/>
                  <a:ea typeface="MiSans Light" panose="00000400000000000000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根据救援队伍地址，可在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GIS</a:t>
              </a: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地图显示点位信息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468799" y="1661206"/>
            <a:ext cx="4737046" cy="1243173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rgbClr val="044AFA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924675" y="1953260"/>
            <a:ext cx="3978275" cy="1053288"/>
            <a:chOff x="10905" y="3076"/>
            <a:chExt cx="6265" cy="1659"/>
          </a:xfrm>
        </p:grpSpPr>
        <p:sp>
          <p:nvSpPr>
            <p:cNvPr id="4" name="文本框 3"/>
            <p:cNvSpPr txBox="1"/>
            <p:nvPr/>
          </p:nvSpPr>
          <p:spPr>
            <a:xfrm>
              <a:off x="10905" y="3365"/>
              <a:ext cx="553" cy="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+mj-lt"/>
                </a:rPr>
                <a:t>1</a:t>
              </a:r>
              <a:endParaRPr lang="en-US" altLang="zh-CN" sz="3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870" y="3076"/>
              <a:ext cx="4759" cy="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rgbClr val="2C70FF"/>
                  </a:solidFill>
                  <a:latin typeface="+mj-ea"/>
                  <a:ea typeface="+mj-ea"/>
                </a:defRPr>
              </a:lvl1pPr>
            </a:lstStyle>
            <a:p>
              <a:r>
                <a:rPr lang="zh-CN" altLang="en-US" sz="1800" dirty="0">
                  <a:solidFill>
                    <a:schemeClr val="bg1"/>
                  </a:solidFill>
                </a:rPr>
                <a:t>通知管理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887" y="3609"/>
              <a:ext cx="5283" cy="899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1400">
                  <a:solidFill>
                    <a:schemeClr val="bg1">
                      <a:lumMod val="65000"/>
                    </a:schemeClr>
                  </a:solidFill>
                  <a:latin typeface="Montserrat" panose="00000500000000000000"/>
                  <a:ea typeface="MiSans Light" panose="00000400000000000000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</a:rPr>
                <a:t>事件通知、预警通知；系统内消息、短信、邮件（支持多渠道同步发送）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10965" y="4735"/>
              <a:ext cx="5734" cy="0"/>
            </a:xfrm>
            <a:prstGeom prst="line">
              <a:avLst/>
            </a:prstGeom>
            <a:ln w="12700" cap="rnd">
              <a:solidFill>
                <a:srgbClr val="85A8F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 descr="雪地上&#10;&#10;中度可信度描述已自动生成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>
            <a:alphaModFix amt="46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6"/>
          <p:cNvSpPr txBox="1"/>
          <p:nvPr>
            <p:custDataLst>
              <p:tags r:id="rId3"/>
            </p:custDataLst>
          </p:nvPr>
        </p:nvSpPr>
        <p:spPr>
          <a:xfrm>
            <a:off x="811685" y="524800"/>
            <a:ext cx="3356296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3200" dirty="0">
                <a:solidFill>
                  <a:schemeClr val="tx2"/>
                </a:solidFill>
                <a:latin typeface="+mj-lt"/>
                <a:ea typeface="+mj-ea"/>
              </a:rPr>
              <a:t>系统价值</a:t>
            </a:r>
            <a:endParaRPr lang="zh-CN" altLang="en-US" sz="320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83786" y="1151497"/>
            <a:ext cx="4572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398260" y="1776730"/>
            <a:ext cx="2240280" cy="5848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200" dirty="0">
                <a:solidFill>
                  <a:srgbClr val="2E66FB"/>
                </a:solidFill>
                <a:latin typeface="+mj-lt"/>
                <a:ea typeface="+mj-ea"/>
              </a:rPr>
              <a:t>03</a:t>
            </a:r>
            <a:endParaRPr lang="zh-CN" altLang="en-US" sz="3200" dirty="0">
              <a:solidFill>
                <a:srgbClr val="2E66FB"/>
              </a:solidFill>
              <a:latin typeface="+mj-lt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07150" y="2614295"/>
            <a:ext cx="177355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C70F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dirty="0">
                <a:solidFill>
                  <a:srgbClr val="44546A"/>
                </a:solidFill>
              </a:rPr>
              <a:t>协同高效</a:t>
            </a:r>
            <a:endParaRPr lang="zh-CN" altLang="en-US" sz="1800" dirty="0">
              <a:solidFill>
                <a:srgbClr val="44546A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549390" y="6181725"/>
            <a:ext cx="24511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6427470" y="3256280"/>
            <a:ext cx="2393315" cy="203390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marL="285750" indent="-285750" fontAlgn="auto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 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端与移动端数据实时同步，打破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“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信息孤岛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，实现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“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指挥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- 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执行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 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无缝衔接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​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多角色（指挥人员、现场处置人员、后勤保障人员）协同作业，提升整体应急响应能力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5"/>
            </p:custDataLst>
          </p:nvPr>
        </p:nvSpPr>
        <p:spPr>
          <a:xfrm>
            <a:off x="8983345" y="1776730"/>
            <a:ext cx="2587625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200" dirty="0">
                <a:solidFill>
                  <a:srgbClr val="2E66FB"/>
                </a:solidFill>
                <a:latin typeface="+mj-lt"/>
                <a:ea typeface="+mj-ea"/>
              </a:rPr>
              <a:t>04</a:t>
            </a:r>
            <a:endParaRPr lang="zh-CN" altLang="en-US" sz="3200" dirty="0">
              <a:solidFill>
                <a:srgbClr val="2E66FB"/>
              </a:solidFill>
              <a:latin typeface="+mj-lt"/>
              <a:ea typeface="+mj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954135" y="2614295"/>
            <a:ext cx="196723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C70F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dirty="0">
                <a:solidFill>
                  <a:srgbClr val="44546A"/>
                </a:solidFill>
              </a:rPr>
              <a:t>风险可控</a:t>
            </a:r>
            <a:endParaRPr lang="zh-CN" altLang="en-US" sz="1800" dirty="0">
              <a:solidFill>
                <a:srgbClr val="44546A"/>
              </a:solidFill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9135110" y="6181725"/>
            <a:ext cx="24511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9012555" y="3256280"/>
            <a:ext cx="2393315" cy="203390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marL="285750" indent="-285750" fontAlgn="auto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风险分级管控与预警机制，实现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“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早识别、早预警、早处置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”​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应急资源动态监控，确保关键时刻物资、队伍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“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调得出、用得上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6"/>
            </p:custDataLst>
          </p:nvPr>
        </p:nvSpPr>
        <p:spPr>
          <a:xfrm>
            <a:off x="3829050" y="1776730"/>
            <a:ext cx="2161540" cy="5848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200" dirty="0">
                <a:solidFill>
                  <a:srgbClr val="2E66FB"/>
                </a:solidFill>
                <a:latin typeface="+mj-lt"/>
                <a:ea typeface="+mj-ea"/>
              </a:rPr>
              <a:t>02</a:t>
            </a:r>
            <a:endParaRPr lang="zh-CN" altLang="en-US" sz="3200" dirty="0">
              <a:solidFill>
                <a:srgbClr val="2E66FB"/>
              </a:solidFill>
              <a:latin typeface="+mj-lt"/>
              <a:ea typeface="+mj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799840" y="2614295"/>
            <a:ext cx="193484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C70F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dirty="0">
                <a:solidFill>
                  <a:srgbClr val="44546A"/>
                </a:solidFill>
              </a:rPr>
              <a:t>管理规范</a:t>
            </a:r>
            <a:endParaRPr lang="zh-CN" altLang="en-US" sz="1800" dirty="0">
              <a:solidFill>
                <a:srgbClr val="44546A"/>
              </a:solidFill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3980815" y="6181725"/>
            <a:ext cx="24511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3858260" y="3256280"/>
            <a:ext cx="2393315" cy="203390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marL="285750" indent="-285750" fontAlgn="auto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实现应急事件、物资、人员全流程标准化管理，避免人工操作漏洞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​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预案、应急电话等基础数据集中维护，确保信息准确性与时效性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1355714" y="1776656"/>
            <a:ext cx="2240553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200" dirty="0">
                <a:solidFill>
                  <a:srgbClr val="2E66FB"/>
                </a:solidFill>
                <a:latin typeface="+mj-lt"/>
                <a:ea typeface="+mj-ea"/>
              </a:rPr>
              <a:t>01</a:t>
            </a:r>
            <a:endParaRPr lang="zh-CN" altLang="en-US" sz="3200" dirty="0">
              <a:solidFill>
                <a:srgbClr val="2E66FB"/>
              </a:solidFill>
              <a:latin typeface="+mj-lt"/>
              <a:ea typeface="+mj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269365" y="2614295"/>
            <a:ext cx="196088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C70F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dirty="0">
                <a:solidFill>
                  <a:srgbClr val="44546A"/>
                </a:solidFill>
              </a:rPr>
              <a:t>效率提升</a:t>
            </a:r>
            <a:endParaRPr lang="zh-CN" altLang="en-US" sz="1800" dirty="0">
              <a:solidFill>
                <a:srgbClr val="44546A"/>
              </a:solidFill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1392857" y="6181433"/>
            <a:ext cx="244831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1256030" y="3256280"/>
            <a:ext cx="2426335" cy="195770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marL="285750" indent="-285750" fontAlgn="auto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 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端：通过可视化总览与自动化预警，减少指挥决策时间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移动端：现场处置数据实时上报，避免信息滞后，提升处置效率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5.2.10"/>
</p:tagLst>
</file>

<file path=ppt/tags/tag10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11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12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13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14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15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16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17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18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19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2.xml><?xml version="1.0" encoding="utf-8"?>
<p:tagLst xmlns:p="http://schemas.openxmlformats.org/presentationml/2006/main">
  <p:tag name="PA" val="v5.2.10"/>
</p:tagLst>
</file>

<file path=ppt/tags/tag20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21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22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23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24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25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26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27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28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29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3.xml><?xml version="1.0" encoding="utf-8"?>
<p:tagLst xmlns:p="http://schemas.openxmlformats.org/presentationml/2006/main">
  <p:tag name="PA" val="v5.2.10"/>
</p:tagLst>
</file>

<file path=ppt/tags/tag30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31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32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33.xml><?xml version="1.0" encoding="utf-8"?>
<p:tagLst xmlns:p="http://schemas.openxmlformats.org/presentationml/2006/main">
  <p:tag name="PA" val="v5.2.10"/>
</p:tagLst>
</file>

<file path=ppt/tags/tag34.xml><?xml version="1.0" encoding="utf-8"?>
<p:tagLst xmlns:p="http://schemas.openxmlformats.org/presentationml/2006/main">
  <p:tag name="PA" val="v5.2.10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13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99999988079071,&quot;transparency&quot;:1},{&quot;brightness&quot;:0,&quot;colorType&quot;:1,&quot;foreColorIndex&quot;:5,&quot;pos&quot;:0.33000001311302185,&quot;transparency&quot;:0.69999998807907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14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4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1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16"/>
  <p:tag name="KSO_WM_UNIT_FILL_FORE_SCHEMECOLOR_INDEX_BRIGHTNESS" val="0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2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16"/>
  <p:tag name="KSO_WM_UNIT_FILL_FORE_SCHEMECOLOR_INDEX_BRIGHTNESS" val="0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3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gradient&quot;:[{&quot;brightness&quot;:0.4000000059604645,&quot;colorType&quot;:1,&quot;foreColorIndex&quot;:5,&quot;pos&quot;:0.36000001430511475,&quot;transparency&quot;:0},{&quot;brightness&quot;:0.600000023841857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TABLE_ENDDRAG_ORIGIN_RECT" val="866*315"/>
  <p:tag name="TABLE_ENDDRAG_RECT" val="48*195*866*315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4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gradient&quot;:[{&quot;brightness&quot;:0,&quot;colorType&quot;:1,&quot;foreColorIndex&quot;:5,&quot;pos&quot;:0.029999999329447746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5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5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gradient&quot;:[{&quot;brightness&quot;:0,&quot;colorType&quot;:1,&quot;foreColorIndex&quot;:5,&quot;pos&quot;:0.14000000059604645,&quot;transparency&quot;:0},{&quot;brightness&quot;:0.600000023841857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6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6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gradient&quot;:[{&quot;brightness&quot;:0,&quot;colorType&quot;:1,&quot;foreColorIndex&quot;:5,&quot;pos&quot;:0.5699999928474426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7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7"/>
  <p:tag name="KSO_WM_DIAGRAM_VERSION" val="3"/>
  <p:tag name="KSO_WM_DIAGRAM_COLOR_TRICK" val="1"/>
  <p:tag name="KSO_WM_DIAGRAM_COLOR_TEXT_CAN_REMOVE" val="n"/>
  <p:tag name="KSO_WM_UNIT_FILL_TYPE" val="1"/>
  <p:tag name="KSO_WM_UNIT_FILL_FORE_SCHEMECOLOR_INDEX" val="16"/>
  <p:tag name="KSO_WM_UNIT_FILL_FORE_SCHEMECOLOR_INDEX_BRIGHTNESS" val="0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8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8"/>
  <p:tag name="KSO_WM_DIAGRAM_VERSION" val="3"/>
  <p:tag name="KSO_WM_DIAGRAM_COLOR_TRICK" val="1"/>
  <p:tag name="KSO_WM_DIAGRAM_COLOR_TEXT_CAN_REMOVE" val="n"/>
  <p:tag name="KSO_WM_UNIT_FILL_TYPE" val="1"/>
  <p:tag name="KSO_WM_UNIT_FILL_FORE_SCHEMECOLOR_INDEX" val="16"/>
  <p:tag name="KSO_WM_UNIT_FILL_FORE_SCHEMECOLOR_INDEX_BRIGHTNESS" val="0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DIAGRAM_VIRTUALLY_FRAME" val="{&quot;height&quot;:383.5982677165354,&quot;left&quot;:47.95,&quot;top&quot;:118.57590551181102,&quot;width&quot;:864.05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1_1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1_3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gradient&quot;:[{&quot;brightness&quot;:0,&quot;colorType&quot;:1,&quot;foreColorIndex&quot;:5,&quot;pos&quot;:0.029999999329447746,&quot;transparency&quot;:1},{&quot;brightness&quot;:0,&quot;colorType&quot;:1,&quot;foreColorIndex&quot;:5,&quot;pos&quot;:1,&quot;transparency&quot;:0.4300000071525574}],&quot;type&quot;:3},&quot;glow&quot;:{&quot;colorType&quot;:0},&quot;line&quot;:{&quot;type&quot;:0},&quot;shadow&quot;:{&quot;brightness&quot;:0,&quot;colorType&quot;:1,&quot;foreColorIndex&quot;:5,&quot;transparency&quot;:0.4099999964237213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1_2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solid&quot;:{&quot;brightness&quot;:0,&quot;colorType&quot;:1,&quot;foreColorIndex&quot;:5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2_1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PA" val="v5.2.10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4_1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4976_3*l_h_a*1_1_1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976_3*l_h_f*1_1_1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4976_3*l_h_a*1_4_1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4976_3*l_h_f*1_4_1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3_3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gradient&quot;:[{&quot;brightness&quot;:0,&quot;colorType&quot;:1,&quot;foreColorIndex&quot;:5,&quot;pos&quot;:0.029999999329447746,&quot;transparency&quot;:1},{&quot;brightness&quot;:0,&quot;colorType&quot;:1,&quot;foreColorIndex&quot;:5,&quot;pos&quot;:1,&quot;transparency&quot;:0.4300000071525574}],&quot;type&quot;:3},&quot;glow&quot;:{&quot;colorType&quot;:0},&quot;line&quot;:{&quot;type&quot;:0},&quot;shadow&quot;:{&quot;brightness&quot;:0,&quot;colorType&quot;:1,&quot;foreColorIndex&quot;:5,&quot;transparency&quot;:0.4099999964237213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3_2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solid&quot;:{&quot;brightness&quot;:0,&quot;colorType&quot;:1,&quot;foreColorIndex&quot;:5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3_1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4976_3*l_h_a*1_2_1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4976_3*l_h_f*1_2_1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PA" val="v5.2.10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4976_3*l_h_a*1_3_1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4976_3*l_h_f*1_3_1"/>
  <p:tag name="KSO_WM_TEMPLATE_CATEGORY" val="diagram"/>
  <p:tag name="KSO_WM_TEMPLATE_INDEX" val="20234976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9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9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gradient&quot;:[{&quot;brightness&quot;:0,&quot;colorType&quot;:1,&quot;foreColorIndex&quot;:5,&quot;pos&quot;:0,&quot;transparency&quot;:0.219999998807907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10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0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gradient&quot;:[{&quot;brightness&quot;:0,&quot;colorType&quot;:1,&quot;foreColorIndex&quot;:5,&quot;pos&quot;:0,&quot;transparency&quot;:0.219999998807907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11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1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gradient&quot;:[{&quot;brightness&quot;:0,&quot;colorType&quot;:1,&quot;foreColorIndex&quot;:5,&quot;pos&quot;:0,&quot;transparency&quot;:0.2199999988079071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i*1_12"/>
  <p:tag name="KSO_WM_TEMPLATE_CATEGORY" val="diagram"/>
  <p:tag name="KSO_WM_TEMPLATE_INDEX" val="20234976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2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gradient&quot;:[{&quot;brightness&quot;:0,&quot;colorType&quot;:1,&quot;foreColorIndex&quot;:5,&quot;pos&quot;:0,&quot;transparency&quot;:0.2199999988079071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DIAGRAM_VIRTUALLY_FRAME" val="{&quot;height&quot;:383.5982677165354,&quot;left&quot;:47.95,&quot;top&quot;:118.57590551181102,&quot;width&quot;:864.05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1_1"/>
  <p:tag name="KSO_WM_TEMPLATE_CATEGORY" val="diagram"/>
  <p:tag name="KSO_WM_TEMPLATE_INDEX" val="20234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1_3"/>
  <p:tag name="KSO_WM_TEMPLATE_CATEGORY" val="diagram"/>
  <p:tag name="KSO_WM_TEMPLATE_INDEX" val="20234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gradient&quot;:[{&quot;brightness&quot;:0,&quot;colorType&quot;:1,&quot;foreColorIndex&quot;:5,&quot;pos&quot;:0.029999999329447746,&quot;transparency&quot;:1},{&quot;brightness&quot;:0,&quot;colorType&quot;:1,&quot;foreColorIndex&quot;:5,&quot;pos&quot;:1,&quot;transparency&quot;:0.4300000071525574}],&quot;type&quot;:3},&quot;glow&quot;:{&quot;colorType&quot;:0},&quot;line&quot;:{&quot;type&quot;:0},&quot;shadow&quot;:{&quot;brightness&quot;:0,&quot;colorType&quot;:1,&quot;foreColorIndex&quot;:5,&quot;transparency&quot;:0.4099999964237213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1_2"/>
  <p:tag name="KSO_WM_TEMPLATE_CATEGORY" val="diagram"/>
  <p:tag name="KSO_WM_TEMPLATE_INDEX" val="20234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solid&quot;:{&quot;brightness&quot;:0,&quot;colorType&quot;:1,&quot;foreColorIndex&quot;:5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70.xml><?xml version="1.0" encoding="utf-8"?>
<p:tagLst xmlns:p="http://schemas.openxmlformats.org/presentationml/2006/main">
  <p:tag name="KSO_WM_DIAGRAM_VIRTUALLY_FRAME" val="{&quot;height&quot;:383.5982677165354,&quot;left&quot;:47.95,&quot;top&quot;:118.57590551181102,&quot;width&quot;:864.05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1_1"/>
  <p:tag name="KSO_WM_TEMPLATE_CATEGORY" val="diagram"/>
  <p:tag name="KSO_WM_TEMPLATE_INDEX" val="20234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80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1_3"/>
  <p:tag name="KSO_WM_TEMPLATE_CATEGORY" val="diagram"/>
  <p:tag name="KSO_WM_TEMPLATE_INDEX" val="20234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gradient&quot;:[{&quot;brightness&quot;:0,&quot;colorType&quot;:1,&quot;foreColorIndex&quot;:5,&quot;pos&quot;:0.029999999329447746,&quot;transparency&quot;:1},{&quot;brightness&quot;:0,&quot;colorType&quot;:1,&quot;foreColorIndex&quot;:5,&quot;pos&quot;:1,&quot;transparency&quot;:0.4300000071525574}],&quot;type&quot;:3},&quot;glow&quot;:{&quot;colorType&quot;:0},&quot;line&quot;:{&quot;type&quot;:0},&quot;shadow&quot;:{&quot;brightness&quot;:0,&quot;colorType&quot;:1,&quot;foreColorIndex&quot;:5,&quot;transparency&quot;:0.4099999964237213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76_3*l_h_i*1_1_2"/>
  <p:tag name="KSO_WM_TEMPLATE_CATEGORY" val="diagram"/>
  <p:tag name="KSO_WM_TEMPLATE_INDEX" val="20234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83.5982677165354,&quot;left&quot;:47.95,&quot;top&quot;:118.57590551181102,&quot;width&quot;:864.05}"/>
  <p:tag name="KSO_WM_DIAGRAM_COLOR_MATCH_VALUE" val="{&quot;shape&quot;:{&quot;fill&quot;:{&quot;solid&quot;:{&quot;brightness&quot;:0,&quot;colorType&quot;:1,&quot;foreColorIndex&quot;:5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SLIDE_ID" val="diagram20231870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870"/>
  <p:tag name="KSO_WM_SLIDE_TYPE" val="text"/>
  <p:tag name="KSO_WM_SLIDE_SUBTYPE" val="diag"/>
  <p:tag name="KSO_WM_SLIDE_SIZE" val="864.05*382.75"/>
  <p:tag name="KSO_WM_SLIDE_POSITION" val="47.95*119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65&quot;:[20231870],&quot;70&quot;:[3332201]}"/>
</p:tagLst>
</file>

<file path=ppt/tags/tag75.xml><?xml version="1.0" encoding="utf-8"?>
<p:tagLst xmlns:p="http://schemas.openxmlformats.org/presentationml/2006/main">
  <p:tag name="PA" val="v5.2.10"/>
</p:tagLst>
</file>

<file path=ppt/tags/tag76.xml><?xml version="1.0" encoding="utf-8"?>
<p:tagLst xmlns:p="http://schemas.openxmlformats.org/presentationml/2006/main">
  <p:tag name="PA" val="v5.2.10"/>
</p:tagLst>
</file>

<file path=ppt/tags/tag77.xml><?xml version="1.0" encoding="utf-8"?>
<p:tagLst xmlns:p="http://schemas.openxmlformats.org/presentationml/2006/main">
  <p:tag name="PA" val="v5.2.10"/>
</p:tagLst>
</file>

<file path=ppt/tags/tag78.xml><?xml version="1.0" encoding="utf-8"?>
<p:tagLst xmlns:p="http://schemas.openxmlformats.org/presentationml/2006/main">
  <p:tag name="PA" val="v5.2.10"/>
</p:tagLst>
</file>

<file path=ppt/tags/tag79.xml><?xml version="1.0" encoding="utf-8"?>
<p:tagLst xmlns:p="http://schemas.openxmlformats.org/presentationml/2006/main">
  <p:tag name="PA" val="v5.2.10"/>
</p:tagLst>
</file>

<file path=ppt/tags/tag8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ags/tag80.xml><?xml version="1.0" encoding="utf-8"?>
<p:tagLst xmlns:p="http://schemas.openxmlformats.org/presentationml/2006/main">
  <p:tag name="PA" val="v5.2.10"/>
</p:tagLst>
</file>

<file path=ppt/tags/tag81.xml><?xml version="1.0" encoding="utf-8"?>
<p:tagLst xmlns:p="http://schemas.openxmlformats.org/presentationml/2006/main">
  <p:tag name="PA" val="v5.2.10"/>
</p:tagLst>
</file>

<file path=ppt/tags/tag82.xml><?xml version="1.0" encoding="utf-8"?>
<p:tagLst xmlns:p="http://schemas.openxmlformats.org/presentationml/2006/main">
  <p:tag name="PA" val="v5.2.10"/>
</p:tagLst>
</file>

<file path=ppt/tags/tag83.xml><?xml version="1.0" encoding="utf-8"?>
<p:tagLst xmlns:p="http://schemas.openxmlformats.org/presentationml/2006/main">
  <p:tag name="KSO_WPP_MARK_KEY" val="94bceb8b-8dc7-4068-9bec-3c941faf476c"/>
  <p:tag name="COMMONDATA" val="eyJoZGlkIjoiMjM5MTBlNmI2YTY3ZjIxYzUzNmRhMGQyM2YxMDkyYjgifQ=="/>
  <p:tag name="resource_record_key" val="{&quot;65&quot;:[20231870],&quot;70&quot;:[3332201]}"/>
</p:tagLst>
</file>

<file path=ppt/tags/tag9.xml><?xml version="1.0" encoding="utf-8"?>
<p:tagLst xmlns:p="http://schemas.openxmlformats.org/presentationml/2006/main">
  <p:tag name="KSO_WM_DIAGRAM_VIRTUALLY_FRAME" val="{&quot;height&quot;:126.71078740157478,&quot;left&quot;:159.34850393700782,&quot;top&quot;:123.36488188976378,&quot;width&quot;:771.5948031496062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4AFA"/>
      </a:accent1>
      <a:accent2>
        <a:srgbClr val="C5E5FF"/>
      </a:accent2>
      <a:accent3>
        <a:srgbClr val="FFCD4E"/>
      </a:accent3>
      <a:accent4>
        <a:srgbClr val="FFB458"/>
      </a:accent4>
      <a:accent5>
        <a:srgbClr val="FAFAFA"/>
      </a:accent5>
      <a:accent6>
        <a:srgbClr val="70AD47"/>
      </a:accent6>
      <a:hlink>
        <a:srgbClr val="0563C1"/>
      </a:hlink>
      <a:folHlink>
        <a:srgbClr val="954F72"/>
      </a:folHlink>
    </a:clrScheme>
    <a:fontScheme name="稻壳儿-常规宋体05">
      <a:majorFont>
        <a:latin typeface="Montserrat ExtraBold"/>
        <a:ea typeface="思源宋体 CN Heavy"/>
        <a:cs typeface=""/>
      </a:majorFont>
      <a:minorFont>
        <a:latin typeface="Montserrat"/>
        <a:ea typeface="MiSans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  <a:prstDash val="solid"/>
        </a:ln>
        <a:effectLst>
          <a:outerShdw blurRad="203200" dist="101600" dir="8100000" algn="tr" rotWithShape="0">
            <a:srgbClr val="FF5DA9">
              <a:alpha val="10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Light"/>
        <a:ea typeface=""/>
        <a:cs typeface=""/>
        <a:font script="Jpan" typeface="游ゴシック"/>
        <a:font script="Hang" typeface="맑은 고딕"/>
        <a:font script="Hans" typeface="MiSans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 Heavy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Light"/>
        <a:ea typeface=""/>
        <a:cs typeface=""/>
        <a:font script="Jpan" typeface="ＭＳ Ｐゴシック"/>
        <a:font script="Hang" typeface="맑은 고딕"/>
        <a:font script="Hans" typeface="思源宋体 CN Heavy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44AFA"/>
    </a:accent1>
    <a:accent2>
      <a:srgbClr val="C5E5FF"/>
    </a:accent2>
    <a:accent3>
      <a:srgbClr val="FFCD4E"/>
    </a:accent3>
    <a:accent4>
      <a:srgbClr val="FFB458"/>
    </a:accent4>
    <a:accent5>
      <a:srgbClr val="FAFAFA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44AFA"/>
    </a:accent1>
    <a:accent2>
      <a:srgbClr val="C5E5FF"/>
    </a:accent2>
    <a:accent3>
      <a:srgbClr val="FFCD4E"/>
    </a:accent3>
    <a:accent4>
      <a:srgbClr val="FFB458"/>
    </a:accent4>
    <a:accent5>
      <a:srgbClr val="FAFAFA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44AFA"/>
    </a:accent1>
    <a:accent2>
      <a:srgbClr val="C5E5FF"/>
    </a:accent2>
    <a:accent3>
      <a:srgbClr val="FFCD4E"/>
    </a:accent3>
    <a:accent4>
      <a:srgbClr val="FFB458"/>
    </a:accent4>
    <a:accent5>
      <a:srgbClr val="FAFAFA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44AFA"/>
    </a:accent1>
    <a:accent2>
      <a:srgbClr val="C5E5FF"/>
    </a:accent2>
    <a:accent3>
      <a:srgbClr val="FFCD4E"/>
    </a:accent3>
    <a:accent4>
      <a:srgbClr val="FFB458"/>
    </a:accent4>
    <a:accent5>
      <a:srgbClr val="FAFAFA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44AFA"/>
    </a:accent1>
    <a:accent2>
      <a:srgbClr val="C5E5FF"/>
    </a:accent2>
    <a:accent3>
      <a:srgbClr val="FFCD4E"/>
    </a:accent3>
    <a:accent4>
      <a:srgbClr val="FFB458"/>
    </a:accent4>
    <a:accent5>
      <a:srgbClr val="FAFAFA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44AFA"/>
    </a:accent1>
    <a:accent2>
      <a:srgbClr val="C5E5FF"/>
    </a:accent2>
    <a:accent3>
      <a:srgbClr val="FFCD4E"/>
    </a:accent3>
    <a:accent4>
      <a:srgbClr val="FFB458"/>
    </a:accent4>
    <a:accent5>
      <a:srgbClr val="FAFAFA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44AFA"/>
    </a:accent1>
    <a:accent2>
      <a:srgbClr val="C5E5FF"/>
    </a:accent2>
    <a:accent3>
      <a:srgbClr val="FFCD4E"/>
    </a:accent3>
    <a:accent4>
      <a:srgbClr val="FFB458"/>
    </a:accent4>
    <a:accent5>
      <a:srgbClr val="FAFAFA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1565</Words>
  <Application>WPS 演示</Application>
  <PresentationFormat>宽屏</PresentationFormat>
  <Paragraphs>263</Paragraphs>
  <Slides>10</Slides>
  <Notes>21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宋体</vt:lpstr>
      <vt:lpstr>Wingdings</vt:lpstr>
      <vt:lpstr>MiSans Light</vt:lpstr>
      <vt:lpstr>思源宋体 CN Heavy</vt:lpstr>
      <vt:lpstr>微软雅黑</vt:lpstr>
      <vt:lpstr>Wingdings</vt:lpstr>
      <vt:lpstr>Montserrat</vt:lpstr>
      <vt:lpstr>Montserrat ExtraBold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hui ming</dc:creator>
  <cp:lastModifiedBy>蓝色星空</cp:lastModifiedBy>
  <cp:revision>148</cp:revision>
  <dcterms:created xsi:type="dcterms:W3CDTF">2022-06-27T07:27:00Z</dcterms:created>
  <dcterms:modified xsi:type="dcterms:W3CDTF">2025-10-17T09:33:26Z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05FD78A4BE934826A1B944C6CE5E105F_13</vt:lpwstr>
  </property>
  <property fmtid="{D5CDD505-2E9C-101B-9397-08002B2CF9AE}" pid="3" name="KSOProductBuildVer">
    <vt:lpwstr>2052-12.1.0.23125</vt:lpwstr>
  </property>
  <property fmtid="{D5CDD505-2E9C-101B-9397-08002B2CF9AE}" pid="4" name="KSOTemplateUUID">
    <vt:lpwstr>v1.0_mb_7aNvqpYRxchb4s8WCNTZUg==</vt:lpwstr>
  </property>
</Properties>
</file>