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2"/>
  </p:handoutMasterIdLst>
  <p:sldIdLst>
    <p:sldId id="290" r:id="rId3"/>
    <p:sldId id="483" r:id="rId5"/>
    <p:sldId id="511" r:id="rId6"/>
    <p:sldId id="309" r:id="rId7"/>
    <p:sldId id="489" r:id="rId8"/>
    <p:sldId id="514" r:id="rId9"/>
    <p:sldId id="512" r:id="rId10"/>
    <p:sldId id="270" r:id="rId11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4" userDrawn="1">
          <p15:clr>
            <a:srgbClr val="A4A3A4"/>
          </p15:clr>
        </p15:guide>
        <p15:guide id="2" pos="374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AC46"/>
    <a:srgbClr val="AED096"/>
    <a:srgbClr val="FFFFFF"/>
    <a:srgbClr val="F7FAF5"/>
    <a:srgbClr val="FE9F00"/>
    <a:srgbClr val="0376C0"/>
    <a:srgbClr val="DAE5FB"/>
    <a:srgbClr val="4F9FD3"/>
    <a:srgbClr val="11B07E"/>
    <a:srgbClr val="1B5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84230" autoAdjust="0"/>
  </p:normalViewPr>
  <p:slideViewPr>
    <p:cSldViewPr snapToGrid="0" showGuides="1">
      <p:cViewPr varScale="1">
        <p:scale>
          <a:sx n="70" d="100"/>
          <a:sy n="70" d="100"/>
        </p:scale>
        <p:origin x="931" y="34"/>
      </p:cViewPr>
      <p:guideLst>
        <p:guide orient="horz" pos="2144"/>
        <p:guide pos="374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1440000" cy="1440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4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5" Type="http://schemas.openxmlformats.org/officeDocument/2006/relationships/notesSlide" Target="../notesSlides/notesSlide3.xml"/><Relationship Id="rId24" Type="http://schemas.openxmlformats.org/officeDocument/2006/relationships/slideLayout" Target="../slideLayouts/slideLayout2.xml"/><Relationship Id="rId23" Type="http://schemas.openxmlformats.org/officeDocument/2006/relationships/tags" Target="../tags/tag27.xml"/><Relationship Id="rId22" Type="http://schemas.openxmlformats.org/officeDocument/2006/relationships/tags" Target="../tags/tag26.xml"/><Relationship Id="rId21" Type="http://schemas.openxmlformats.org/officeDocument/2006/relationships/tags" Target="../tags/tag25.xml"/><Relationship Id="rId20" Type="http://schemas.openxmlformats.org/officeDocument/2006/relationships/tags" Target="../tags/tag24.xml"/><Relationship Id="rId2" Type="http://schemas.openxmlformats.org/officeDocument/2006/relationships/image" Target="../media/image3.jpeg"/><Relationship Id="rId19" Type="http://schemas.openxmlformats.org/officeDocument/2006/relationships/tags" Target="../tags/tag23.xml"/><Relationship Id="rId18" Type="http://schemas.openxmlformats.org/officeDocument/2006/relationships/tags" Target="../tags/tag22.xml"/><Relationship Id="rId17" Type="http://schemas.openxmlformats.org/officeDocument/2006/relationships/tags" Target="../tags/tag21.xml"/><Relationship Id="rId16" Type="http://schemas.openxmlformats.org/officeDocument/2006/relationships/tags" Target="../tags/tag20.xml"/><Relationship Id="rId15" Type="http://schemas.openxmlformats.org/officeDocument/2006/relationships/tags" Target="../tags/tag19.xml"/><Relationship Id="rId14" Type="http://schemas.openxmlformats.org/officeDocument/2006/relationships/tags" Target="../tags/tag18.xml"/><Relationship Id="rId13" Type="http://schemas.openxmlformats.org/officeDocument/2006/relationships/tags" Target="../tags/tag17.xml"/><Relationship Id="rId12" Type="http://schemas.openxmlformats.org/officeDocument/2006/relationships/tags" Target="../tags/tag16.xml"/><Relationship Id="rId11" Type="http://schemas.openxmlformats.org/officeDocument/2006/relationships/tags" Target="../tags/tag15.xml"/><Relationship Id="rId10" Type="http://schemas.openxmlformats.org/officeDocument/2006/relationships/tags" Target="../tags/tag14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30.xml"/><Relationship Id="rId2" Type="http://schemas.openxmlformats.org/officeDocument/2006/relationships/image" Target="../media/image5.png"/><Relationship Id="rId1" Type="http://schemas.openxmlformats.org/officeDocument/2006/relationships/tags" Target="../tags/tag2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7" Type="http://schemas.openxmlformats.org/officeDocument/2006/relationships/slideLayout" Target="../slideLayouts/slideLayout2.xml"/><Relationship Id="rId6" Type="http://schemas.openxmlformats.org/officeDocument/2006/relationships/tags" Target="../tags/tag32.xml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tags" Target="../tags/tag31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image" Target="../media/image5.png"/><Relationship Id="rId19" Type="http://schemas.openxmlformats.org/officeDocument/2006/relationships/notesSlide" Target="../notesSlides/notesSlide7.xml"/><Relationship Id="rId18" Type="http://schemas.openxmlformats.org/officeDocument/2006/relationships/slideLayout" Target="../slideLayouts/slideLayout2.xml"/><Relationship Id="rId17" Type="http://schemas.openxmlformats.org/officeDocument/2006/relationships/tags" Target="../tags/tag47.xml"/><Relationship Id="rId16" Type="http://schemas.openxmlformats.org/officeDocument/2006/relationships/tags" Target="../tags/tag46.xml"/><Relationship Id="rId15" Type="http://schemas.openxmlformats.org/officeDocument/2006/relationships/tags" Target="../tags/tag45.xml"/><Relationship Id="rId14" Type="http://schemas.openxmlformats.org/officeDocument/2006/relationships/tags" Target="../tags/tag44.xml"/><Relationship Id="rId13" Type="http://schemas.openxmlformats.org/officeDocument/2006/relationships/image" Target="../media/image9.png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tags" Target="../tags/tag33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48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timg (6)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-202565" y="-116840"/>
            <a:ext cx="12477115" cy="702437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-588010" y="-280035"/>
            <a:ext cx="12954000" cy="718756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accent1">
                  <a:lumMod val="75000"/>
                  <a:alpha val="0"/>
                </a:schemeClr>
              </a:gs>
              <a:gs pos="75000">
                <a:schemeClr val="accent1">
                  <a:alpha val="5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-202565" y="2204720"/>
            <a:ext cx="12568555" cy="1974850"/>
          </a:xfrm>
          <a:prstGeom prst="rect">
            <a:avLst/>
          </a:prstGeom>
          <a:solidFill>
            <a:srgbClr val="0376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0" y="2661254"/>
            <a:ext cx="1219136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智慧物业管理系统</a:t>
            </a:r>
            <a:endParaRPr lang="zh-CN" altLang="en-US" sz="6000" b="1" dirty="0">
              <a:solidFill>
                <a:schemeClr val="bg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7" name="对角圆角矩形 12"/>
          <p:cNvSpPr/>
          <p:nvPr/>
        </p:nvSpPr>
        <p:spPr>
          <a:xfrm>
            <a:off x="500380" y="368935"/>
            <a:ext cx="3996055" cy="647700"/>
          </a:xfrm>
          <a:prstGeom prst="round2DiagRect">
            <a:avLst/>
          </a:prstGeom>
          <a:gradFill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8900000" scaled="0"/>
          </a:gradFill>
          <a:ln w="25400">
            <a:noFill/>
          </a:ln>
          <a:effectLst>
            <a:outerShdw blurRad="673100" dist="266700" dir="8100000" sx="59000" sy="59000" algn="tr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endParaRPr sz="1015">
              <a:sym typeface="+mn-ea"/>
            </a:endParaRPr>
          </a:p>
        </p:txBody>
      </p:sp>
      <p:sp>
        <p:nvSpPr>
          <p:cNvPr id="8" name="对角圆角矩形 14"/>
          <p:cNvSpPr/>
          <p:nvPr/>
        </p:nvSpPr>
        <p:spPr>
          <a:xfrm>
            <a:off x="536575" y="405130"/>
            <a:ext cx="3924300" cy="575945"/>
          </a:xfrm>
          <a:prstGeom prst="round2DiagRect">
            <a:avLst/>
          </a:prstGeom>
          <a:gradFill>
            <a:gsLst>
              <a:gs pos="0">
                <a:srgbClr val="1A2940"/>
              </a:gs>
              <a:gs pos="100000">
                <a:srgbClr val="5B5442"/>
              </a:gs>
            </a:gsLst>
            <a:lin ang="0" scaled="0"/>
          </a:gradFill>
          <a:ln w="254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endParaRPr sz="1015"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36575" y="478155"/>
            <a:ext cx="385826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sz="2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 Light" panose="020B0502040204020203" charset="-122"/>
              </a:rPr>
              <a:t>成都炬联智能科技有限公司</a:t>
            </a:r>
            <a:endParaRPr lang="zh-CN" sz="2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 Light" panose="020B0502040204020203" charset="-122"/>
            </a:endParaRPr>
          </a:p>
        </p:txBody>
      </p:sp>
      <p:pic>
        <p:nvPicPr>
          <p:cNvPr id="10" name="图片 9" descr="F:\张兰\炬联智能\ppt模板\0.png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66763" y="1125855"/>
            <a:ext cx="3232785" cy="22225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54025" y="447611"/>
            <a:ext cx="3840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行业发展现状与趋势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94" name="object 8"/>
          <p:cNvSpPr txBox="1"/>
          <p:nvPr/>
        </p:nvSpPr>
        <p:spPr>
          <a:xfrm>
            <a:off x="938530" y="1547495"/>
            <a:ext cx="3265805" cy="511175"/>
          </a:xfrm>
          <a:prstGeom prst="rect">
            <a:avLst/>
          </a:prstGeom>
          <a:solidFill>
            <a:srgbClr val="6FAC46"/>
          </a:solidFill>
        </p:spPr>
        <p:txBody>
          <a:bodyPr vert="horz" wrap="square" lIns="0" tIns="97790" rIns="0" bIns="0" rtlCol="0">
            <a:noAutofit/>
          </a:bodyPr>
          <a:lstStyle/>
          <a:p>
            <a:pPr marL="635" algn="ctr">
              <a:lnSpc>
                <a:spcPct val="100000"/>
              </a:lnSpc>
              <a:spcBef>
                <a:spcPts val="770"/>
              </a:spcBef>
            </a:pPr>
            <a:r>
              <a:rPr lang="zh-CN" dirty="0">
                <a:solidFill>
                  <a:schemeClr val="bg1"/>
                </a:solidFill>
                <a:latin typeface="微软雅黑" panose="020B0503020204020204" charset="-122"/>
                <a:cs typeface="微软雅黑" panose="020B0503020204020204" charset="-122"/>
              </a:rPr>
              <a:t>行业规模扩容</a:t>
            </a:r>
            <a:endParaRPr lang="zh-CN" dirty="0">
              <a:solidFill>
                <a:schemeClr val="bg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5" name="object 9"/>
          <p:cNvSpPr txBox="1"/>
          <p:nvPr/>
        </p:nvSpPr>
        <p:spPr>
          <a:xfrm>
            <a:off x="4549140" y="1546225"/>
            <a:ext cx="3277235" cy="509905"/>
          </a:xfrm>
          <a:prstGeom prst="rect">
            <a:avLst/>
          </a:prstGeom>
          <a:solidFill>
            <a:srgbClr val="6FAC46"/>
          </a:solidFill>
        </p:spPr>
        <p:txBody>
          <a:bodyPr vert="horz" wrap="square" lIns="0" tIns="97790" rIns="0" bIns="0" rtlCol="0">
            <a:noAutofit/>
          </a:bodyPr>
          <a:lstStyle/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lang="zh-CN" dirty="0">
                <a:solidFill>
                  <a:schemeClr val="bg1"/>
                </a:solidFill>
                <a:latin typeface="微软雅黑" panose="020B0503020204020204" charset="-122"/>
                <a:cs typeface="微软雅黑" panose="020B0503020204020204" charset="-122"/>
              </a:rPr>
              <a:t>技术驱动转型</a:t>
            </a:r>
            <a:endParaRPr lang="zh-CN" dirty="0">
              <a:solidFill>
                <a:schemeClr val="bg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6" name="object 10"/>
          <p:cNvSpPr txBox="1"/>
          <p:nvPr/>
        </p:nvSpPr>
        <p:spPr>
          <a:xfrm>
            <a:off x="8171180" y="1550670"/>
            <a:ext cx="3275965" cy="520700"/>
          </a:xfrm>
          <a:prstGeom prst="rect">
            <a:avLst/>
          </a:prstGeom>
          <a:solidFill>
            <a:srgbClr val="6FAC46"/>
          </a:solidFill>
        </p:spPr>
        <p:txBody>
          <a:bodyPr vert="horz" wrap="square" lIns="0" tIns="97790" rIns="0" bIns="0" rtlCol="0">
            <a:noAutofit/>
          </a:bodyPr>
          <a:lstStyle/>
          <a:p>
            <a:pPr marL="1270" algn="ctr">
              <a:lnSpc>
                <a:spcPct val="100000"/>
              </a:lnSpc>
              <a:spcBef>
                <a:spcPts val="770"/>
              </a:spcBef>
            </a:pPr>
            <a:r>
              <a:rPr lang="zh-CN" dirty="0">
                <a:solidFill>
                  <a:schemeClr val="bg1"/>
                </a:solidFill>
                <a:latin typeface="微软雅黑" panose="020B0503020204020204" charset="-122"/>
                <a:cs typeface="微软雅黑" panose="020B0503020204020204" charset="-122"/>
              </a:rPr>
              <a:t>业主需求升级</a:t>
            </a:r>
            <a:endParaRPr lang="zh-CN" dirty="0">
              <a:solidFill>
                <a:schemeClr val="bg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8" name="object 12"/>
          <p:cNvSpPr txBox="1"/>
          <p:nvPr/>
        </p:nvSpPr>
        <p:spPr>
          <a:xfrm>
            <a:off x="925830" y="2672080"/>
            <a:ext cx="3278505" cy="200977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46355" rIns="0" bIns="0" rtlCol="0">
            <a:noAutofit/>
          </a:bodyPr>
          <a:lstStyle/>
          <a:p>
            <a:pPr marL="434975" marR="289560" indent="-342900">
              <a:lnSpc>
                <a:spcPct val="150000"/>
              </a:lnSpc>
              <a:spcBef>
                <a:spcPts val="365"/>
              </a:spcBef>
              <a:tabLst>
                <a:tab pos="434975" algn="l"/>
              </a:tabLst>
            </a:pPr>
            <a:r>
              <a:rPr dirty="0">
                <a:solidFill>
                  <a:srgbClr val="5BBAA4"/>
                </a:solidFill>
                <a:latin typeface="Wingdings" panose="05000000000000000000"/>
                <a:cs typeface="Wingdings" panose="05000000000000000000"/>
              </a:rPr>
              <a:t></a:t>
            </a:r>
            <a:r>
              <a:rPr dirty="0">
                <a:solidFill>
                  <a:srgbClr val="5BBAA4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lang="zh-CN" altLang="en-US">
                <a:latin typeface="微软雅黑" panose="020B0503020204020204" charset="-122"/>
                <a:cs typeface="微软雅黑" panose="020B0503020204020204" charset="-122"/>
              </a:rPr>
              <a:t>城市化进程加快，全国城镇物业覆盖率超</a:t>
            </a:r>
            <a:r>
              <a:rPr lang="en-US" altLang="zh-CN">
                <a:latin typeface="微软雅黑" panose="020B0503020204020204" charset="-122"/>
                <a:cs typeface="微软雅黑" panose="020B0503020204020204" charset="-122"/>
              </a:rPr>
              <a:t>85%</a:t>
            </a:r>
            <a:r>
              <a:rPr lang="zh-CN" altLang="en-US">
                <a:latin typeface="微软雅黑" panose="020B0503020204020204" charset="-122"/>
                <a:cs typeface="微软雅黑" panose="020B0503020204020204" charset="-122"/>
              </a:rPr>
              <a:t>，商业</a:t>
            </a:r>
            <a:r>
              <a:rPr lang="en-US" altLang="zh-CN">
                <a:latin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>
                <a:latin typeface="微软雅黑" panose="020B0503020204020204" charset="-122"/>
                <a:cs typeface="微软雅黑" panose="020B0503020204020204" charset="-122"/>
              </a:rPr>
              <a:t>住宅</a:t>
            </a:r>
            <a:r>
              <a:rPr lang="en-US" altLang="zh-CN">
                <a:latin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>
                <a:latin typeface="微软雅黑" panose="020B0503020204020204" charset="-122"/>
                <a:cs typeface="微软雅黑" panose="020B0503020204020204" charset="-122"/>
              </a:rPr>
              <a:t>产业园区物业需求持续增长</a:t>
            </a:r>
            <a:endParaRPr lang="zh-CN" altLang="en-US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0" name="object 14"/>
          <p:cNvSpPr txBox="1"/>
          <p:nvPr/>
        </p:nvSpPr>
        <p:spPr>
          <a:xfrm>
            <a:off x="4549140" y="2672080"/>
            <a:ext cx="3277235" cy="200977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46355" rIns="0" bIns="0" rtlCol="0">
            <a:noAutofit/>
          </a:bodyPr>
          <a:lstStyle/>
          <a:p>
            <a:pPr marL="433705" marR="290195" indent="-342900" algn="just">
              <a:lnSpc>
                <a:spcPct val="150000"/>
              </a:lnSpc>
              <a:spcBef>
                <a:spcPts val="365"/>
              </a:spcBef>
            </a:pPr>
            <a:r>
              <a:rPr dirty="0">
                <a:solidFill>
                  <a:srgbClr val="5BBAA4"/>
                </a:solidFill>
                <a:latin typeface="Wingdings" panose="05000000000000000000"/>
                <a:cs typeface="Wingdings" panose="05000000000000000000"/>
              </a:rPr>
              <a:t></a:t>
            </a:r>
            <a:r>
              <a:rPr lang="zh-CN" altLang="en-US">
                <a:latin typeface="微软雅黑" panose="020B0503020204020204" charset="-122"/>
                <a:cs typeface="微软雅黑" panose="020B0503020204020204" charset="-122"/>
              </a:rPr>
              <a:t> 物联网、AI、大数据技术普及，政策推动“智慧社区”建设，传统物业向数字化升级成必然</a:t>
            </a:r>
            <a:endParaRPr lang="zh-CN" altLang="en-US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2" name="object 16"/>
          <p:cNvSpPr/>
          <p:nvPr/>
        </p:nvSpPr>
        <p:spPr>
          <a:xfrm>
            <a:off x="8170545" y="2672080"/>
            <a:ext cx="3276600" cy="1993265"/>
          </a:xfrm>
          <a:custGeom>
            <a:avLst/>
            <a:gdLst/>
            <a:ahLst/>
            <a:cxnLst/>
            <a:rect l="l" t="t" r="r" b="b"/>
            <a:pathLst>
              <a:path w="3276600" h="2961640">
                <a:moveTo>
                  <a:pt x="3276600" y="0"/>
                </a:moveTo>
                <a:lnTo>
                  <a:pt x="0" y="0"/>
                </a:lnTo>
                <a:lnTo>
                  <a:pt x="0" y="2961132"/>
                </a:lnTo>
                <a:lnTo>
                  <a:pt x="3276600" y="2961132"/>
                </a:lnTo>
                <a:lnTo>
                  <a:pt x="327660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103" name="object 17"/>
          <p:cNvSpPr txBox="1"/>
          <p:nvPr/>
        </p:nvSpPr>
        <p:spPr>
          <a:xfrm>
            <a:off x="8170671" y="2672206"/>
            <a:ext cx="3276600" cy="129286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434975" marR="38735" indent="-342900">
              <a:lnSpc>
                <a:spcPct val="150000"/>
              </a:lnSpc>
              <a:spcBef>
                <a:spcPts val="365"/>
              </a:spcBef>
              <a:tabLst>
                <a:tab pos="434340" algn="l"/>
              </a:tabLst>
            </a:pPr>
            <a:r>
              <a:rPr dirty="0">
                <a:solidFill>
                  <a:srgbClr val="5BBAA4"/>
                </a:solidFill>
                <a:latin typeface="Wingdings" panose="05000000000000000000"/>
                <a:cs typeface="Wingdings" panose="05000000000000000000"/>
              </a:rPr>
              <a:t></a:t>
            </a:r>
            <a:r>
              <a:rPr lang="zh-CN" altLang="en-US">
                <a:latin typeface="微软雅黑" panose="020B0503020204020204" charset="-122"/>
                <a:cs typeface="微软雅黑" panose="020B0503020204020204" charset="-122"/>
              </a:rPr>
              <a:t>	从“基础维修保洁”向“实时响应、透明化服务、个性化体验”转变</a:t>
            </a:r>
            <a:endParaRPr lang="zh-CN" altLang="en-US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4" name="object 18"/>
          <p:cNvSpPr txBox="1"/>
          <p:nvPr/>
        </p:nvSpPr>
        <p:spPr>
          <a:xfrm>
            <a:off x="926465" y="5391150"/>
            <a:ext cx="10520680" cy="530860"/>
          </a:xfrm>
          <a:prstGeom prst="rect">
            <a:avLst/>
          </a:prstGeom>
          <a:solidFill>
            <a:srgbClr val="0376C0"/>
          </a:solidFill>
        </p:spPr>
        <p:txBody>
          <a:bodyPr vert="horz" wrap="square" lIns="0" tIns="66675" rIns="0" bIns="0" rtlCol="0">
            <a:noAutofit/>
          </a:bodyPr>
          <a:lstStyle/>
          <a:p>
            <a:pPr marL="2540" algn="ctr">
              <a:lnSpc>
                <a:spcPct val="100000"/>
              </a:lnSpc>
              <a:spcBef>
                <a:spcPts val="525"/>
              </a:spcBef>
            </a:pPr>
            <a:r>
              <a:rPr sz="2000" dirty="0">
                <a:solidFill>
                  <a:schemeClr val="bg1"/>
                </a:solidFill>
                <a:latin typeface="微软雅黑" panose="020B0503020204020204" charset="-122"/>
                <a:cs typeface="微软雅黑" panose="020B0503020204020204" charset="-122"/>
              </a:rPr>
              <a:t>智慧</a:t>
            </a:r>
            <a:r>
              <a:rPr lang="zh-CN" sz="2000" dirty="0">
                <a:solidFill>
                  <a:schemeClr val="bg1"/>
                </a:solidFill>
                <a:latin typeface="微软雅黑" panose="020B0503020204020204" charset="-122"/>
                <a:cs typeface="微软雅黑" panose="020B0503020204020204" charset="-122"/>
              </a:rPr>
              <a:t>物业</a:t>
            </a:r>
            <a:r>
              <a:rPr sz="2000" dirty="0">
                <a:solidFill>
                  <a:schemeClr val="bg1"/>
                </a:solidFill>
                <a:latin typeface="微软雅黑" panose="020B0503020204020204" charset="-122"/>
                <a:cs typeface="微软雅黑" panose="020B0503020204020204" charset="-122"/>
              </a:rPr>
              <a:t>建设</a:t>
            </a:r>
            <a:endParaRPr sz="2000" dirty="0">
              <a:solidFill>
                <a:schemeClr val="bg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5" name="object 19"/>
          <p:cNvSpPr/>
          <p:nvPr/>
        </p:nvSpPr>
        <p:spPr>
          <a:xfrm>
            <a:off x="2145283" y="2169667"/>
            <a:ext cx="840105" cy="434340"/>
          </a:xfrm>
          <a:custGeom>
            <a:avLst/>
            <a:gdLst/>
            <a:ahLst/>
            <a:cxnLst/>
            <a:rect l="l" t="t" r="r" b="b"/>
            <a:pathLst>
              <a:path w="840105" h="434339">
                <a:moveTo>
                  <a:pt x="839724" y="0"/>
                </a:moveTo>
                <a:lnTo>
                  <a:pt x="0" y="0"/>
                </a:lnTo>
                <a:lnTo>
                  <a:pt x="0" y="271906"/>
                </a:lnTo>
                <a:lnTo>
                  <a:pt x="419862" y="434339"/>
                </a:lnTo>
                <a:lnTo>
                  <a:pt x="839724" y="271906"/>
                </a:lnTo>
                <a:lnTo>
                  <a:pt x="839724" y="0"/>
                </a:lnTo>
                <a:close/>
              </a:path>
            </a:pathLst>
          </a:custGeom>
          <a:solidFill>
            <a:srgbClr val="FE9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20"/>
          <p:cNvSpPr txBox="1"/>
          <p:nvPr/>
        </p:nvSpPr>
        <p:spPr>
          <a:xfrm>
            <a:off x="2324861" y="2188032"/>
            <a:ext cx="482600" cy="258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要求</a:t>
            </a:r>
            <a:endParaRPr sz="1600" spc="-5" dirty="0">
              <a:solidFill>
                <a:srgbClr val="FFF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7" name="object 21"/>
          <p:cNvSpPr/>
          <p:nvPr/>
        </p:nvSpPr>
        <p:spPr>
          <a:xfrm>
            <a:off x="5768340" y="2159000"/>
            <a:ext cx="838200" cy="434340"/>
          </a:xfrm>
          <a:custGeom>
            <a:avLst/>
            <a:gdLst/>
            <a:ahLst/>
            <a:cxnLst/>
            <a:rect l="l" t="t" r="r" b="b"/>
            <a:pathLst>
              <a:path w="838200" h="434339">
                <a:moveTo>
                  <a:pt x="838200" y="0"/>
                </a:moveTo>
                <a:lnTo>
                  <a:pt x="0" y="0"/>
                </a:lnTo>
                <a:lnTo>
                  <a:pt x="0" y="271907"/>
                </a:lnTo>
                <a:lnTo>
                  <a:pt x="419100" y="434340"/>
                </a:lnTo>
                <a:lnTo>
                  <a:pt x="838200" y="271907"/>
                </a:lnTo>
                <a:lnTo>
                  <a:pt x="838200" y="0"/>
                </a:lnTo>
                <a:close/>
              </a:path>
            </a:pathLst>
          </a:custGeom>
          <a:solidFill>
            <a:srgbClr val="FE9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22"/>
          <p:cNvSpPr txBox="1"/>
          <p:nvPr/>
        </p:nvSpPr>
        <p:spPr>
          <a:xfrm>
            <a:off x="5947028" y="2178558"/>
            <a:ext cx="482600" cy="258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要求</a:t>
            </a:r>
            <a:endParaRPr sz="1600" dirty="0">
              <a:solidFill>
                <a:srgbClr val="FFF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9" name="object 23"/>
          <p:cNvSpPr/>
          <p:nvPr/>
        </p:nvSpPr>
        <p:spPr>
          <a:xfrm>
            <a:off x="9389871" y="2169667"/>
            <a:ext cx="838200" cy="434340"/>
          </a:xfrm>
          <a:custGeom>
            <a:avLst/>
            <a:gdLst/>
            <a:ahLst/>
            <a:cxnLst/>
            <a:rect l="l" t="t" r="r" b="b"/>
            <a:pathLst>
              <a:path w="838200" h="434339">
                <a:moveTo>
                  <a:pt x="838200" y="0"/>
                </a:moveTo>
                <a:lnTo>
                  <a:pt x="0" y="0"/>
                </a:lnTo>
                <a:lnTo>
                  <a:pt x="0" y="271906"/>
                </a:lnTo>
                <a:lnTo>
                  <a:pt x="419100" y="434339"/>
                </a:lnTo>
                <a:lnTo>
                  <a:pt x="838200" y="271906"/>
                </a:lnTo>
                <a:lnTo>
                  <a:pt x="838200" y="0"/>
                </a:lnTo>
                <a:close/>
              </a:path>
            </a:pathLst>
          </a:custGeom>
          <a:solidFill>
            <a:srgbClr val="FE9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object 24"/>
          <p:cNvSpPr txBox="1"/>
          <p:nvPr/>
        </p:nvSpPr>
        <p:spPr>
          <a:xfrm>
            <a:off x="9568942" y="2188032"/>
            <a:ext cx="482600" cy="258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要求</a:t>
            </a:r>
            <a:endParaRPr sz="1600" spc="-5" dirty="0">
              <a:solidFill>
                <a:srgbClr val="FFF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1" name="object 25"/>
          <p:cNvSpPr/>
          <p:nvPr/>
        </p:nvSpPr>
        <p:spPr>
          <a:xfrm>
            <a:off x="2208783" y="4812791"/>
            <a:ext cx="840105" cy="434340"/>
          </a:xfrm>
          <a:custGeom>
            <a:avLst/>
            <a:gdLst/>
            <a:ahLst/>
            <a:cxnLst/>
            <a:rect l="l" t="t" r="r" b="b"/>
            <a:pathLst>
              <a:path w="840105" h="434339">
                <a:moveTo>
                  <a:pt x="839724" y="0"/>
                </a:moveTo>
                <a:lnTo>
                  <a:pt x="0" y="0"/>
                </a:lnTo>
                <a:lnTo>
                  <a:pt x="0" y="271945"/>
                </a:lnTo>
                <a:lnTo>
                  <a:pt x="419862" y="434340"/>
                </a:lnTo>
                <a:lnTo>
                  <a:pt x="839724" y="271945"/>
                </a:lnTo>
                <a:lnTo>
                  <a:pt x="839724" y="0"/>
                </a:lnTo>
                <a:close/>
              </a:path>
            </a:pathLst>
          </a:custGeom>
          <a:solidFill>
            <a:srgbClr val="FE9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" name="object 26"/>
          <p:cNvSpPr/>
          <p:nvPr/>
        </p:nvSpPr>
        <p:spPr>
          <a:xfrm>
            <a:off x="5813552" y="4802123"/>
            <a:ext cx="838200" cy="434340"/>
          </a:xfrm>
          <a:custGeom>
            <a:avLst/>
            <a:gdLst/>
            <a:ahLst/>
            <a:cxnLst/>
            <a:rect l="l" t="t" r="r" b="b"/>
            <a:pathLst>
              <a:path w="838200" h="434339">
                <a:moveTo>
                  <a:pt x="838200" y="0"/>
                </a:moveTo>
                <a:lnTo>
                  <a:pt x="0" y="0"/>
                </a:lnTo>
                <a:lnTo>
                  <a:pt x="0" y="271945"/>
                </a:lnTo>
                <a:lnTo>
                  <a:pt x="419100" y="434339"/>
                </a:lnTo>
                <a:lnTo>
                  <a:pt x="838200" y="271945"/>
                </a:lnTo>
                <a:lnTo>
                  <a:pt x="838200" y="0"/>
                </a:lnTo>
                <a:close/>
              </a:path>
            </a:pathLst>
          </a:custGeom>
          <a:solidFill>
            <a:srgbClr val="FE9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" name="object 27"/>
          <p:cNvSpPr txBox="1"/>
          <p:nvPr/>
        </p:nvSpPr>
        <p:spPr>
          <a:xfrm>
            <a:off x="2426335" y="4850130"/>
            <a:ext cx="632460" cy="258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32225" algn="l"/>
              </a:tabLst>
            </a:pPr>
            <a:r>
              <a:rPr sz="16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驱动</a:t>
            </a:r>
            <a:endParaRPr sz="2400" baseline="3000" dirty="0">
              <a:solidFill>
                <a:srgbClr val="FFF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4" name="object 28"/>
          <p:cNvSpPr/>
          <p:nvPr/>
        </p:nvSpPr>
        <p:spPr>
          <a:xfrm>
            <a:off x="9502901" y="4834128"/>
            <a:ext cx="838200" cy="434340"/>
          </a:xfrm>
          <a:custGeom>
            <a:avLst/>
            <a:gdLst/>
            <a:ahLst/>
            <a:cxnLst/>
            <a:rect l="l" t="t" r="r" b="b"/>
            <a:pathLst>
              <a:path w="838200" h="434339">
                <a:moveTo>
                  <a:pt x="838200" y="0"/>
                </a:moveTo>
                <a:lnTo>
                  <a:pt x="0" y="0"/>
                </a:lnTo>
                <a:lnTo>
                  <a:pt x="0" y="271945"/>
                </a:lnTo>
                <a:lnTo>
                  <a:pt x="419100" y="434340"/>
                </a:lnTo>
                <a:lnTo>
                  <a:pt x="838200" y="271945"/>
                </a:lnTo>
                <a:lnTo>
                  <a:pt x="838200" y="0"/>
                </a:lnTo>
                <a:close/>
              </a:path>
            </a:pathLst>
          </a:custGeom>
          <a:solidFill>
            <a:srgbClr val="FE9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" name="object 29"/>
          <p:cNvSpPr txBox="1"/>
          <p:nvPr/>
        </p:nvSpPr>
        <p:spPr>
          <a:xfrm>
            <a:off x="9694672" y="4866741"/>
            <a:ext cx="482600" cy="258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驱动</a:t>
            </a:r>
            <a:endParaRPr sz="1600" dirty="0">
              <a:solidFill>
                <a:srgbClr val="FFF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object 27"/>
          <p:cNvSpPr txBox="1"/>
          <p:nvPr/>
        </p:nvSpPr>
        <p:spPr>
          <a:xfrm>
            <a:off x="6022340" y="4853305"/>
            <a:ext cx="598170" cy="246380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32225" algn="l"/>
              </a:tabLst>
            </a:pPr>
            <a:r>
              <a:rPr sz="16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驱动</a:t>
            </a:r>
            <a:endParaRPr sz="2400" baseline="3000" dirty="0">
              <a:solidFill>
                <a:srgbClr val="FFF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54025" y="447611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痛点分析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27680" name="矩形 83"/>
          <p:cNvSpPr/>
          <p:nvPr/>
        </p:nvSpPr>
        <p:spPr>
          <a:xfrm>
            <a:off x="5130800" y="1605915"/>
            <a:ext cx="3406775" cy="83248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algn="just" fontAlgn="auto">
              <a:lnSpc>
                <a:spcPct val="10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人工派单响应超时，工单遗漏率高，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手工排班易出错，人员调配混乱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681" name="矩形 84"/>
          <p:cNvSpPr/>
          <p:nvPr/>
        </p:nvSpPr>
        <p:spPr>
          <a:xfrm>
            <a:off x="5147945" y="2338705"/>
            <a:ext cx="3561080" cy="73596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algn="just" fontAlgn="auto">
              <a:lnSpc>
                <a:spcPct val="10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库存不清导致重复采购或短缺，报损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调拨无追溯，盘点耗时</a:t>
            </a:r>
            <a:r>
              <a:rPr 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长</a:t>
            </a:r>
            <a:endParaRPr 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682" name="矩形 85"/>
          <p:cNvSpPr/>
          <p:nvPr/>
        </p:nvSpPr>
        <p:spPr>
          <a:xfrm>
            <a:off x="5130800" y="3201670"/>
            <a:ext cx="3406775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algn="just" fontAlgn="auto">
              <a:lnSpc>
                <a:spcPct val="10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业主反馈渠道单一（多靠电话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上门），维修进度不透明，满意度低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683" name="矩形 86"/>
          <p:cNvSpPr/>
          <p:nvPr/>
        </p:nvSpPr>
        <p:spPr>
          <a:xfrm>
            <a:off x="5198745" y="4012565"/>
            <a:ext cx="3406775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algn="just" fontAlgn="auto">
              <a:lnSpc>
                <a:spcPct val="10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员工工作成果无量化标准，巡检流于形式，隐患发现滞后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内容占位符 1" descr="479bf5a4-a802-11f0-b645-266e9c23c2df"/>
          <p:cNvPicPr>
            <a:picLocks noChangeAspect="1"/>
          </p:cNvPicPr>
          <p:nvPr>
            <p:ph idx="16394"/>
            <p:custDataLst>
              <p:tags r:id="rId1"/>
            </p:custDataLst>
          </p:nvPr>
        </p:nvPicPr>
        <p:blipFill>
          <a:blip r:embed="rId2"/>
          <a:srcRect l="30990" r="5568"/>
          <a:stretch>
            <a:fillRect/>
          </a:stretch>
        </p:blipFill>
        <p:spPr>
          <a:xfrm>
            <a:off x="8709025" y="876935"/>
            <a:ext cx="3385820" cy="5332095"/>
          </a:xfrm>
          <a:custGeom>
            <a:avLst/>
            <a:gdLst>
              <a:gd name="connisteX0" fmla="*/ 0 w 3581400"/>
              <a:gd name="connsiteY0" fmla="*/ 0 h 4724400"/>
              <a:gd name="connisteX1" fmla="*/ 3378200 w 3581400"/>
              <a:gd name="connsiteY1" fmla="*/ 0 h 4724400"/>
              <a:gd name="connisteX2" fmla="*/ 3581400 w 3581400"/>
              <a:gd name="connsiteY2" fmla="*/ 203200 h 4724400"/>
              <a:gd name="connisteX3" fmla="*/ 3581400 w 3581400"/>
              <a:gd name="connsiteY3" fmla="*/ 4521200 h 4724400"/>
              <a:gd name="connisteX4" fmla="*/ 3378200 w 3581400"/>
              <a:gd name="connsiteY4" fmla="*/ 4724400 h 4724400"/>
              <a:gd name="connisteX5" fmla="*/ 0 w 3581400"/>
              <a:gd name="connsiteY5" fmla="*/ 4724400 h 4724400"/>
              <a:gd name="connisteX6" fmla="*/ 0 w 3581400"/>
              <a:gd name="connsiteY6" fmla="*/ 0 h 4724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581400" h="4724400">
                <a:moveTo>
                  <a:pt x="0" y="0"/>
                </a:moveTo>
                <a:lnTo>
                  <a:pt x="3378200" y="0"/>
                </a:lnTo>
                <a:cubicBezTo>
                  <a:pt x="3490424" y="0"/>
                  <a:pt x="3581400" y="90976"/>
                  <a:pt x="3581400" y="203200"/>
                </a:cubicBezTo>
                <a:lnTo>
                  <a:pt x="3581400" y="4521200"/>
                </a:lnTo>
                <a:cubicBezTo>
                  <a:pt x="3581400" y="4633424"/>
                  <a:pt x="3490424" y="4724400"/>
                  <a:pt x="3378200" y="4724400"/>
                </a:cubicBezTo>
                <a:lnTo>
                  <a:pt x="0" y="472440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9" name="矩形 86"/>
          <p:cNvSpPr/>
          <p:nvPr/>
        </p:nvSpPr>
        <p:spPr>
          <a:xfrm>
            <a:off x="5199380" y="4858385"/>
            <a:ext cx="3406775" cy="54927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algn="just" fontAlgn="auto">
              <a:lnSpc>
                <a:spcPct val="10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人力冗余、物资浪费，运营成本年均超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30%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占比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2" name="直接连接符 41"/>
          <p:cNvCxnSpPr/>
          <p:nvPr/>
        </p:nvCxnSpPr>
        <p:spPr>
          <a:xfrm>
            <a:off x="3431540" y="1831340"/>
            <a:ext cx="1524000" cy="5715"/>
          </a:xfrm>
          <a:prstGeom prst="line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>
            <a:off x="3431540" y="2595245"/>
            <a:ext cx="1524000" cy="5715"/>
          </a:xfrm>
          <a:prstGeom prst="line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3431540" y="3427095"/>
            <a:ext cx="1524000" cy="5715"/>
          </a:xfrm>
          <a:prstGeom prst="line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3431540" y="4277360"/>
            <a:ext cx="1524000" cy="5715"/>
          </a:xfrm>
          <a:prstGeom prst="line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>
            <a:off x="3431540" y="5116195"/>
            <a:ext cx="1524000" cy="5715"/>
          </a:xfrm>
          <a:prstGeom prst="line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2" name="圆角矩形 71"/>
          <p:cNvSpPr/>
          <p:nvPr>
            <p:custDataLst>
              <p:tags r:id="rId3"/>
            </p:custDataLst>
          </p:nvPr>
        </p:nvSpPr>
        <p:spPr>
          <a:xfrm>
            <a:off x="884984" y="1566018"/>
            <a:ext cx="512927" cy="511504"/>
          </a:xfrm>
          <a:prstGeom prst="roundRect">
            <a:avLst/>
          </a:prstGeom>
          <a:solidFill>
            <a:srgbClr val="0376C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2" tIns="60946" rIns="121892" bIns="60946" anchor="ctr"/>
          <a:lstStyle/>
          <a:p>
            <a:pPr algn="ctr">
              <a:defRPr/>
            </a:pPr>
            <a:r>
              <a:rPr lang="en-US" altLang="zh-CN" sz="20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1</a:t>
            </a:r>
            <a:endParaRPr lang="en-US" altLang="zh-CN" sz="20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73" name="组合 72"/>
          <p:cNvGrpSpPr/>
          <p:nvPr>
            <p:custDataLst>
              <p:tags r:id="rId4"/>
            </p:custDataLst>
          </p:nvPr>
        </p:nvGrpSpPr>
        <p:grpSpPr>
          <a:xfrm>
            <a:off x="1766570" y="1565910"/>
            <a:ext cx="2543810" cy="511810"/>
            <a:chOff x="6339097" y="1573726"/>
            <a:chExt cx="3744416" cy="511504"/>
          </a:xfrm>
          <a:solidFill>
            <a:srgbClr val="0376C0"/>
          </a:solidFill>
        </p:grpSpPr>
        <p:sp>
          <p:nvSpPr>
            <p:cNvPr id="74" name="圆角矩形 73"/>
            <p:cNvSpPr/>
            <p:nvPr>
              <p:custDataLst>
                <p:tags r:id="rId5"/>
              </p:custDataLst>
            </p:nvPr>
          </p:nvSpPr>
          <p:spPr>
            <a:xfrm>
              <a:off x="6339097" y="1573726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60" tIns="60980" rIns="121960" bIns="60980" anchor="ctr"/>
            <a:lstStyle/>
            <a:p>
              <a:pPr algn="ctr">
                <a:defRPr/>
              </a:pPr>
              <a:endParaRPr lang="zh-CN" altLang="en-US" sz="36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75" name="矩形 74"/>
            <p:cNvSpPr/>
            <p:nvPr>
              <p:custDataLst>
                <p:tags r:id="rId6"/>
              </p:custDataLst>
            </p:nvPr>
          </p:nvSpPr>
          <p:spPr>
            <a:xfrm>
              <a:off x="6723350" y="1614014"/>
              <a:ext cx="2653075" cy="429003"/>
            </a:xfrm>
            <a:prstGeom prst="rect">
              <a:avLst/>
            </a:prstGeom>
            <a:grpFill/>
          </p:spPr>
          <p:txBody>
            <a:bodyPr wrap="square" lIns="121960" tIns="60980" rIns="121960" bIns="60980">
              <a:spAutoFit/>
            </a:bodyPr>
            <a:lstStyle/>
            <a:p>
              <a:pPr>
                <a:defRPr/>
              </a:pPr>
              <a:r>
                <a:rPr lang="zh-CN" altLang="en-US" sz="200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运营效率低</a:t>
              </a:r>
              <a:endParaRPr lang="zh-CN" altLang="en-US" sz="2000" b="1" kern="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76" name="圆角矩形 75"/>
          <p:cNvSpPr/>
          <p:nvPr>
            <p:custDataLst>
              <p:tags r:id="rId7"/>
            </p:custDataLst>
          </p:nvPr>
        </p:nvSpPr>
        <p:spPr>
          <a:xfrm>
            <a:off x="884984" y="2349920"/>
            <a:ext cx="512927" cy="511504"/>
          </a:xfrm>
          <a:prstGeom prst="roundRect">
            <a:avLst/>
          </a:prstGeom>
          <a:solidFill>
            <a:srgbClr val="0376C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2" tIns="60946" rIns="121892" bIns="60946" anchor="ctr"/>
          <a:lstStyle/>
          <a:p>
            <a:pPr algn="ctr">
              <a:defRPr/>
            </a:pPr>
            <a:r>
              <a:rPr lang="en-US" altLang="zh-CN" sz="20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2</a:t>
            </a:r>
            <a:endParaRPr lang="en-US" altLang="zh-CN" sz="20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77" name="组合 76"/>
          <p:cNvGrpSpPr/>
          <p:nvPr>
            <p:custDataLst>
              <p:tags r:id="rId8"/>
            </p:custDataLst>
          </p:nvPr>
        </p:nvGrpSpPr>
        <p:grpSpPr>
          <a:xfrm>
            <a:off x="1742440" y="2350135"/>
            <a:ext cx="2543810" cy="511810"/>
            <a:chOff x="6315199" y="2410178"/>
            <a:chExt cx="3744416" cy="511504"/>
          </a:xfrm>
          <a:solidFill>
            <a:srgbClr val="0376C0"/>
          </a:solidFill>
        </p:grpSpPr>
        <p:sp>
          <p:nvSpPr>
            <p:cNvPr id="78" name="圆角矩形 77"/>
            <p:cNvSpPr/>
            <p:nvPr>
              <p:custDataLst>
                <p:tags r:id="rId9"/>
              </p:custDataLst>
            </p:nvPr>
          </p:nvSpPr>
          <p:spPr>
            <a:xfrm>
              <a:off x="6315199" y="2410178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60" tIns="60980" rIns="121960" bIns="60980" anchor="ctr"/>
            <a:lstStyle/>
            <a:p>
              <a:pPr algn="ctr">
                <a:defRPr/>
              </a:pPr>
              <a:endParaRPr lang="zh-CN" altLang="en-US" sz="36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79" name="矩形 78"/>
            <p:cNvSpPr/>
            <p:nvPr>
              <p:custDataLst>
                <p:tags r:id="rId10"/>
              </p:custDataLst>
            </p:nvPr>
          </p:nvSpPr>
          <p:spPr>
            <a:xfrm>
              <a:off x="6747248" y="2450466"/>
              <a:ext cx="2653075" cy="429003"/>
            </a:xfrm>
            <a:prstGeom prst="rect">
              <a:avLst/>
            </a:prstGeom>
            <a:grpFill/>
          </p:spPr>
          <p:txBody>
            <a:bodyPr wrap="square" lIns="121960" tIns="60980" rIns="121960" bIns="60980">
              <a:spAutoFit/>
            </a:bodyPr>
            <a:lstStyle/>
            <a:p>
              <a:pPr>
                <a:defRPr/>
              </a:pPr>
              <a:r>
                <a:rPr lang="zh-CN" altLang="en-US" sz="200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物资管理乱</a:t>
              </a:r>
              <a:endParaRPr lang="zh-CN" altLang="en-US" sz="2000" b="1" kern="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80" name="圆角矩形 79"/>
          <p:cNvSpPr/>
          <p:nvPr>
            <p:custDataLst>
              <p:tags r:id="rId11"/>
            </p:custDataLst>
          </p:nvPr>
        </p:nvSpPr>
        <p:spPr>
          <a:xfrm>
            <a:off x="884984" y="3172714"/>
            <a:ext cx="512927" cy="511504"/>
          </a:xfrm>
          <a:prstGeom prst="roundRect">
            <a:avLst/>
          </a:prstGeom>
          <a:solidFill>
            <a:srgbClr val="0376C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2" tIns="60946" rIns="121892" bIns="60946" anchor="ctr"/>
          <a:lstStyle/>
          <a:p>
            <a:pPr algn="ctr">
              <a:defRPr/>
            </a:pPr>
            <a:r>
              <a:rPr lang="en-US" altLang="zh-CN" sz="20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3</a:t>
            </a:r>
            <a:endParaRPr lang="en-US" altLang="zh-CN" sz="20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81" name="组合 80"/>
          <p:cNvGrpSpPr/>
          <p:nvPr>
            <p:custDataLst>
              <p:tags r:id="rId12"/>
            </p:custDataLst>
          </p:nvPr>
        </p:nvGrpSpPr>
        <p:grpSpPr>
          <a:xfrm>
            <a:off x="1766570" y="3172460"/>
            <a:ext cx="2543810" cy="511810"/>
            <a:chOff x="6339097" y="3296031"/>
            <a:chExt cx="3744416" cy="511504"/>
          </a:xfrm>
          <a:solidFill>
            <a:srgbClr val="0376C0"/>
          </a:solidFill>
        </p:grpSpPr>
        <p:sp>
          <p:nvSpPr>
            <p:cNvPr id="82" name="圆角矩形 81"/>
            <p:cNvSpPr/>
            <p:nvPr>
              <p:custDataLst>
                <p:tags r:id="rId13"/>
              </p:custDataLst>
            </p:nvPr>
          </p:nvSpPr>
          <p:spPr>
            <a:xfrm>
              <a:off x="6339097" y="3296031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60" tIns="60980" rIns="121960" bIns="60980" anchor="ctr"/>
            <a:lstStyle/>
            <a:p>
              <a:pPr algn="ctr">
                <a:defRPr/>
              </a:pPr>
              <a:endParaRPr lang="zh-CN" altLang="en-US" sz="36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83" name="矩形 82"/>
            <p:cNvSpPr/>
            <p:nvPr>
              <p:custDataLst>
                <p:tags r:id="rId14"/>
              </p:custDataLst>
            </p:nvPr>
          </p:nvSpPr>
          <p:spPr>
            <a:xfrm>
              <a:off x="6723349" y="3336319"/>
              <a:ext cx="2736305" cy="429003"/>
            </a:xfrm>
            <a:prstGeom prst="rect">
              <a:avLst/>
            </a:prstGeom>
            <a:grpFill/>
          </p:spPr>
          <p:txBody>
            <a:bodyPr wrap="square" lIns="121960" tIns="60980" rIns="121960" bIns="60980">
              <a:spAutoFit/>
            </a:bodyPr>
            <a:lstStyle/>
            <a:p>
              <a:pPr>
                <a:defRPr/>
              </a:pPr>
              <a:r>
                <a:rPr lang="zh-CN" altLang="en-US" sz="200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服务体验差</a:t>
              </a:r>
              <a:endParaRPr lang="zh-CN" altLang="en-US" sz="2000" b="1" kern="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94" name="圆角矩形 93"/>
          <p:cNvSpPr/>
          <p:nvPr>
            <p:custDataLst>
              <p:tags r:id="rId15"/>
            </p:custDataLst>
          </p:nvPr>
        </p:nvSpPr>
        <p:spPr>
          <a:xfrm>
            <a:off x="885113" y="4016455"/>
            <a:ext cx="512927" cy="511504"/>
          </a:xfrm>
          <a:prstGeom prst="roundRect">
            <a:avLst/>
          </a:prstGeom>
          <a:solidFill>
            <a:srgbClr val="0376C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2" tIns="60946" rIns="121892" bIns="60946" anchor="ctr"/>
          <a:lstStyle/>
          <a:p>
            <a:pPr algn="ctr">
              <a:defRPr/>
            </a:pPr>
            <a:r>
              <a:rPr lang="en-US" altLang="zh-CN" sz="20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4</a:t>
            </a:r>
            <a:endParaRPr lang="en-US" altLang="zh-CN" sz="20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95" name="组合 94"/>
          <p:cNvGrpSpPr/>
          <p:nvPr>
            <p:custDataLst>
              <p:tags r:id="rId16"/>
            </p:custDataLst>
          </p:nvPr>
        </p:nvGrpSpPr>
        <p:grpSpPr>
          <a:xfrm>
            <a:off x="1766570" y="4016375"/>
            <a:ext cx="2543810" cy="511810"/>
            <a:chOff x="6339097" y="5057483"/>
            <a:chExt cx="3744416" cy="511504"/>
          </a:xfrm>
          <a:solidFill>
            <a:srgbClr val="0376C0"/>
          </a:solidFill>
        </p:grpSpPr>
        <p:sp>
          <p:nvSpPr>
            <p:cNvPr id="96" name="圆角矩形 95"/>
            <p:cNvSpPr/>
            <p:nvPr>
              <p:custDataLst>
                <p:tags r:id="rId17"/>
              </p:custDataLst>
            </p:nvPr>
          </p:nvSpPr>
          <p:spPr>
            <a:xfrm>
              <a:off x="6339097" y="5057483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60" tIns="60980" rIns="121960" bIns="60980" anchor="ctr"/>
            <a:lstStyle/>
            <a:p>
              <a:pPr algn="ctr">
                <a:defRPr/>
              </a:pPr>
              <a:endParaRPr lang="zh-CN" altLang="en-US" sz="36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97" name="矩形 96"/>
            <p:cNvSpPr/>
            <p:nvPr>
              <p:custDataLst>
                <p:tags r:id="rId18"/>
              </p:custDataLst>
            </p:nvPr>
          </p:nvSpPr>
          <p:spPr>
            <a:xfrm>
              <a:off x="6723478" y="5085978"/>
              <a:ext cx="2736174" cy="429003"/>
            </a:xfrm>
            <a:prstGeom prst="rect">
              <a:avLst/>
            </a:prstGeom>
            <a:grpFill/>
          </p:spPr>
          <p:txBody>
            <a:bodyPr wrap="square" lIns="121960" tIns="60980" rIns="121960" bIns="60980">
              <a:spAutoFit/>
            </a:bodyPr>
            <a:lstStyle/>
            <a:p>
              <a:pPr>
                <a:defRPr/>
              </a:pPr>
              <a:r>
                <a:rPr lang="zh-CN" altLang="en-US" sz="200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绩效难管控</a:t>
              </a:r>
              <a:endParaRPr lang="zh-CN" altLang="en-US" sz="2000" b="1" kern="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01" name="圆角矩形 100"/>
          <p:cNvSpPr/>
          <p:nvPr>
            <p:custDataLst>
              <p:tags r:id="rId19"/>
            </p:custDataLst>
          </p:nvPr>
        </p:nvSpPr>
        <p:spPr>
          <a:xfrm>
            <a:off x="885113" y="4846773"/>
            <a:ext cx="512927" cy="511504"/>
          </a:xfrm>
          <a:prstGeom prst="roundRect">
            <a:avLst/>
          </a:prstGeom>
          <a:solidFill>
            <a:srgbClr val="0376C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2" tIns="60946" rIns="121892" bIns="60946" anchor="ctr"/>
          <a:lstStyle/>
          <a:p>
            <a:pPr algn="ctr">
              <a:defRPr/>
            </a:pPr>
            <a:r>
              <a:rPr lang="en-US" sz="20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5</a:t>
            </a:r>
            <a:endParaRPr lang="en-US" sz="20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102" name="组合 101"/>
          <p:cNvGrpSpPr/>
          <p:nvPr>
            <p:custDataLst>
              <p:tags r:id="rId20"/>
            </p:custDataLst>
          </p:nvPr>
        </p:nvGrpSpPr>
        <p:grpSpPr>
          <a:xfrm>
            <a:off x="1766570" y="4846955"/>
            <a:ext cx="2543810" cy="511810"/>
            <a:chOff x="6339097" y="5057483"/>
            <a:chExt cx="3744416" cy="511504"/>
          </a:xfrm>
          <a:solidFill>
            <a:srgbClr val="0376C0"/>
          </a:solidFill>
        </p:grpSpPr>
        <p:sp>
          <p:nvSpPr>
            <p:cNvPr id="103" name="圆角矩形 102"/>
            <p:cNvSpPr/>
            <p:nvPr>
              <p:custDataLst>
                <p:tags r:id="rId21"/>
              </p:custDataLst>
            </p:nvPr>
          </p:nvSpPr>
          <p:spPr>
            <a:xfrm>
              <a:off x="6339097" y="5057483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60" tIns="60980" rIns="121960" bIns="60980" anchor="ctr"/>
            <a:lstStyle/>
            <a:p>
              <a:pPr algn="ctr">
                <a:defRPr/>
              </a:pPr>
              <a:endParaRPr lang="zh-CN" altLang="en-US" sz="36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endParaRPr>
            </a:p>
          </p:txBody>
        </p:sp>
        <p:sp>
          <p:nvSpPr>
            <p:cNvPr id="104" name="矩形 103"/>
            <p:cNvSpPr/>
            <p:nvPr>
              <p:custDataLst>
                <p:tags r:id="rId22"/>
              </p:custDataLst>
            </p:nvPr>
          </p:nvSpPr>
          <p:spPr>
            <a:xfrm>
              <a:off x="6723478" y="5085978"/>
              <a:ext cx="2736174" cy="429003"/>
            </a:xfrm>
            <a:prstGeom prst="rect">
              <a:avLst/>
            </a:prstGeom>
            <a:grpFill/>
          </p:spPr>
          <p:txBody>
            <a:bodyPr wrap="square" lIns="121960" tIns="60980" rIns="121960" bIns="60980">
              <a:spAutoFit/>
            </a:bodyPr>
            <a:lstStyle/>
            <a:p>
              <a:pPr>
                <a:defRPr/>
              </a:pPr>
              <a:r>
                <a:rPr lang="zh-CN" altLang="en-US" sz="200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成本高企</a:t>
              </a:r>
              <a:endParaRPr lang="zh-CN" altLang="en-US" sz="2000" b="1" kern="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</p:grpSp>
    </p:spTree>
    <p:custDataLst>
      <p:tags r:id="rId2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54025" y="447611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总体思路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61" name="object 4"/>
          <p:cNvSpPr/>
          <p:nvPr/>
        </p:nvSpPr>
        <p:spPr>
          <a:xfrm>
            <a:off x="3881120" y="1233805"/>
            <a:ext cx="547370" cy="2131060"/>
          </a:xfrm>
          <a:custGeom>
            <a:avLst/>
            <a:gdLst/>
            <a:ahLst/>
            <a:cxnLst/>
            <a:rect l="l" t="t" r="r" b="b"/>
            <a:pathLst>
              <a:path w="547370" h="2131060">
                <a:moveTo>
                  <a:pt x="105663" y="0"/>
                </a:moveTo>
                <a:lnTo>
                  <a:pt x="0" y="105663"/>
                </a:lnTo>
                <a:lnTo>
                  <a:pt x="33811" y="140687"/>
                </a:lnTo>
                <a:lnTo>
                  <a:pt x="66121" y="176604"/>
                </a:lnTo>
                <a:lnTo>
                  <a:pt x="96927" y="213373"/>
                </a:lnTo>
                <a:lnTo>
                  <a:pt x="126231" y="250954"/>
                </a:lnTo>
                <a:lnTo>
                  <a:pt x="154032" y="289306"/>
                </a:lnTo>
                <a:lnTo>
                  <a:pt x="180330" y="328390"/>
                </a:lnTo>
                <a:lnTo>
                  <a:pt x="205125" y="368163"/>
                </a:lnTo>
                <a:lnTo>
                  <a:pt x="228418" y="408586"/>
                </a:lnTo>
                <a:lnTo>
                  <a:pt x="250208" y="449619"/>
                </a:lnTo>
                <a:lnTo>
                  <a:pt x="270495" y="491219"/>
                </a:lnTo>
                <a:lnTo>
                  <a:pt x="289280" y="533347"/>
                </a:lnTo>
                <a:lnTo>
                  <a:pt x="306561" y="575963"/>
                </a:lnTo>
                <a:lnTo>
                  <a:pt x="322340" y="619025"/>
                </a:lnTo>
                <a:lnTo>
                  <a:pt x="336616" y="662493"/>
                </a:lnTo>
                <a:lnTo>
                  <a:pt x="349390" y="706326"/>
                </a:lnTo>
                <a:lnTo>
                  <a:pt x="360660" y="750484"/>
                </a:lnTo>
                <a:lnTo>
                  <a:pt x="370428" y="794927"/>
                </a:lnTo>
                <a:lnTo>
                  <a:pt x="378693" y="839613"/>
                </a:lnTo>
                <a:lnTo>
                  <a:pt x="385456" y="884502"/>
                </a:lnTo>
                <a:lnTo>
                  <a:pt x="390715" y="929553"/>
                </a:lnTo>
                <a:lnTo>
                  <a:pt x="394472" y="974726"/>
                </a:lnTo>
                <a:lnTo>
                  <a:pt x="396726" y="1019981"/>
                </a:lnTo>
                <a:lnTo>
                  <a:pt x="397478" y="1065275"/>
                </a:lnTo>
                <a:lnTo>
                  <a:pt x="396726" y="1110570"/>
                </a:lnTo>
                <a:lnTo>
                  <a:pt x="394472" y="1155825"/>
                </a:lnTo>
                <a:lnTo>
                  <a:pt x="390715" y="1200998"/>
                </a:lnTo>
                <a:lnTo>
                  <a:pt x="385456" y="1246049"/>
                </a:lnTo>
                <a:lnTo>
                  <a:pt x="378693" y="1290938"/>
                </a:lnTo>
                <a:lnTo>
                  <a:pt x="370428" y="1335624"/>
                </a:lnTo>
                <a:lnTo>
                  <a:pt x="360660" y="1380067"/>
                </a:lnTo>
                <a:lnTo>
                  <a:pt x="349390" y="1424225"/>
                </a:lnTo>
                <a:lnTo>
                  <a:pt x="336616" y="1468058"/>
                </a:lnTo>
                <a:lnTo>
                  <a:pt x="322340" y="1511526"/>
                </a:lnTo>
                <a:lnTo>
                  <a:pt x="306561" y="1554588"/>
                </a:lnTo>
                <a:lnTo>
                  <a:pt x="289280" y="1597204"/>
                </a:lnTo>
                <a:lnTo>
                  <a:pt x="270495" y="1639332"/>
                </a:lnTo>
                <a:lnTo>
                  <a:pt x="250208" y="1680932"/>
                </a:lnTo>
                <a:lnTo>
                  <a:pt x="228418" y="1721965"/>
                </a:lnTo>
                <a:lnTo>
                  <a:pt x="205125" y="1762388"/>
                </a:lnTo>
                <a:lnTo>
                  <a:pt x="180330" y="1802161"/>
                </a:lnTo>
                <a:lnTo>
                  <a:pt x="154032" y="1841245"/>
                </a:lnTo>
                <a:lnTo>
                  <a:pt x="126231" y="1879597"/>
                </a:lnTo>
                <a:lnTo>
                  <a:pt x="96927" y="1917178"/>
                </a:lnTo>
                <a:lnTo>
                  <a:pt x="66121" y="1953947"/>
                </a:lnTo>
                <a:lnTo>
                  <a:pt x="33811" y="1989864"/>
                </a:lnTo>
                <a:lnTo>
                  <a:pt x="0" y="2024888"/>
                </a:lnTo>
                <a:lnTo>
                  <a:pt x="105663" y="2130552"/>
                </a:lnTo>
                <a:lnTo>
                  <a:pt x="138949" y="2096206"/>
                </a:lnTo>
                <a:lnTo>
                  <a:pt x="170929" y="2061080"/>
                </a:lnTo>
                <a:lnTo>
                  <a:pt x="201604" y="2025207"/>
                </a:lnTo>
                <a:lnTo>
                  <a:pt x="230974" y="1988616"/>
                </a:lnTo>
                <a:lnTo>
                  <a:pt x="259039" y="1951339"/>
                </a:lnTo>
                <a:lnTo>
                  <a:pt x="285798" y="1913407"/>
                </a:lnTo>
                <a:lnTo>
                  <a:pt x="311251" y="1874851"/>
                </a:lnTo>
                <a:lnTo>
                  <a:pt x="335400" y="1835703"/>
                </a:lnTo>
                <a:lnTo>
                  <a:pt x="358243" y="1795994"/>
                </a:lnTo>
                <a:lnTo>
                  <a:pt x="379781" y="1755755"/>
                </a:lnTo>
                <a:lnTo>
                  <a:pt x="400013" y="1715016"/>
                </a:lnTo>
                <a:lnTo>
                  <a:pt x="418940" y="1673810"/>
                </a:lnTo>
                <a:lnTo>
                  <a:pt x="436562" y="1632168"/>
                </a:lnTo>
                <a:lnTo>
                  <a:pt x="452878" y="1590120"/>
                </a:lnTo>
                <a:lnTo>
                  <a:pt x="467890" y="1547698"/>
                </a:lnTo>
                <a:lnTo>
                  <a:pt x="481596" y="1504933"/>
                </a:lnTo>
                <a:lnTo>
                  <a:pt x="493996" y="1461856"/>
                </a:lnTo>
                <a:lnTo>
                  <a:pt x="505091" y="1418498"/>
                </a:lnTo>
                <a:lnTo>
                  <a:pt x="514881" y="1374891"/>
                </a:lnTo>
                <a:lnTo>
                  <a:pt x="523366" y="1331065"/>
                </a:lnTo>
                <a:lnTo>
                  <a:pt x="530545" y="1287053"/>
                </a:lnTo>
                <a:lnTo>
                  <a:pt x="536419" y="1242885"/>
                </a:lnTo>
                <a:lnTo>
                  <a:pt x="540988" y="1198591"/>
                </a:lnTo>
                <a:lnTo>
                  <a:pt x="544251" y="1154205"/>
                </a:lnTo>
                <a:lnTo>
                  <a:pt x="546209" y="1109756"/>
                </a:lnTo>
                <a:lnTo>
                  <a:pt x="546862" y="1065275"/>
                </a:lnTo>
                <a:lnTo>
                  <a:pt x="546209" y="1020795"/>
                </a:lnTo>
                <a:lnTo>
                  <a:pt x="544251" y="976346"/>
                </a:lnTo>
                <a:lnTo>
                  <a:pt x="540988" y="931960"/>
                </a:lnTo>
                <a:lnTo>
                  <a:pt x="536419" y="887666"/>
                </a:lnTo>
                <a:lnTo>
                  <a:pt x="530545" y="843498"/>
                </a:lnTo>
                <a:lnTo>
                  <a:pt x="523366" y="799486"/>
                </a:lnTo>
                <a:lnTo>
                  <a:pt x="514881" y="755660"/>
                </a:lnTo>
                <a:lnTo>
                  <a:pt x="505091" y="712053"/>
                </a:lnTo>
                <a:lnTo>
                  <a:pt x="493996" y="668695"/>
                </a:lnTo>
                <a:lnTo>
                  <a:pt x="481596" y="625618"/>
                </a:lnTo>
                <a:lnTo>
                  <a:pt x="467890" y="582853"/>
                </a:lnTo>
                <a:lnTo>
                  <a:pt x="452878" y="540431"/>
                </a:lnTo>
                <a:lnTo>
                  <a:pt x="436562" y="498383"/>
                </a:lnTo>
                <a:lnTo>
                  <a:pt x="418940" y="456741"/>
                </a:lnTo>
                <a:lnTo>
                  <a:pt x="400013" y="415535"/>
                </a:lnTo>
                <a:lnTo>
                  <a:pt x="379781" y="374796"/>
                </a:lnTo>
                <a:lnTo>
                  <a:pt x="358243" y="334557"/>
                </a:lnTo>
                <a:lnTo>
                  <a:pt x="335400" y="294848"/>
                </a:lnTo>
                <a:lnTo>
                  <a:pt x="311251" y="255700"/>
                </a:lnTo>
                <a:lnTo>
                  <a:pt x="285798" y="217144"/>
                </a:lnTo>
                <a:lnTo>
                  <a:pt x="259039" y="179212"/>
                </a:lnTo>
                <a:lnTo>
                  <a:pt x="230974" y="141935"/>
                </a:lnTo>
                <a:lnTo>
                  <a:pt x="201604" y="105344"/>
                </a:lnTo>
                <a:lnTo>
                  <a:pt x="170929" y="69471"/>
                </a:lnTo>
                <a:lnTo>
                  <a:pt x="138949" y="34345"/>
                </a:lnTo>
                <a:lnTo>
                  <a:pt x="105663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5"/>
          <p:cNvSpPr/>
          <p:nvPr/>
        </p:nvSpPr>
        <p:spPr>
          <a:xfrm>
            <a:off x="3881120" y="1233805"/>
            <a:ext cx="547370" cy="2131060"/>
          </a:xfrm>
          <a:custGeom>
            <a:avLst/>
            <a:gdLst/>
            <a:ahLst/>
            <a:cxnLst/>
            <a:rect l="l" t="t" r="r" b="b"/>
            <a:pathLst>
              <a:path w="547370" h="2131060">
                <a:moveTo>
                  <a:pt x="105663" y="0"/>
                </a:moveTo>
                <a:lnTo>
                  <a:pt x="138949" y="34345"/>
                </a:lnTo>
                <a:lnTo>
                  <a:pt x="170929" y="69471"/>
                </a:lnTo>
                <a:lnTo>
                  <a:pt x="201604" y="105344"/>
                </a:lnTo>
                <a:lnTo>
                  <a:pt x="230974" y="141935"/>
                </a:lnTo>
                <a:lnTo>
                  <a:pt x="259039" y="179212"/>
                </a:lnTo>
                <a:lnTo>
                  <a:pt x="285798" y="217144"/>
                </a:lnTo>
                <a:lnTo>
                  <a:pt x="311251" y="255700"/>
                </a:lnTo>
                <a:lnTo>
                  <a:pt x="335400" y="294848"/>
                </a:lnTo>
                <a:lnTo>
                  <a:pt x="358243" y="334557"/>
                </a:lnTo>
                <a:lnTo>
                  <a:pt x="379781" y="374796"/>
                </a:lnTo>
                <a:lnTo>
                  <a:pt x="400013" y="415535"/>
                </a:lnTo>
                <a:lnTo>
                  <a:pt x="418940" y="456741"/>
                </a:lnTo>
                <a:lnTo>
                  <a:pt x="436562" y="498383"/>
                </a:lnTo>
                <a:lnTo>
                  <a:pt x="452878" y="540431"/>
                </a:lnTo>
                <a:lnTo>
                  <a:pt x="467890" y="582853"/>
                </a:lnTo>
                <a:lnTo>
                  <a:pt x="481596" y="625618"/>
                </a:lnTo>
                <a:lnTo>
                  <a:pt x="493996" y="668695"/>
                </a:lnTo>
                <a:lnTo>
                  <a:pt x="505091" y="712053"/>
                </a:lnTo>
                <a:lnTo>
                  <a:pt x="514881" y="755660"/>
                </a:lnTo>
                <a:lnTo>
                  <a:pt x="523366" y="799486"/>
                </a:lnTo>
                <a:lnTo>
                  <a:pt x="530545" y="843498"/>
                </a:lnTo>
                <a:lnTo>
                  <a:pt x="536419" y="887666"/>
                </a:lnTo>
                <a:lnTo>
                  <a:pt x="540988" y="931960"/>
                </a:lnTo>
                <a:lnTo>
                  <a:pt x="544251" y="976346"/>
                </a:lnTo>
                <a:lnTo>
                  <a:pt x="546209" y="1020795"/>
                </a:lnTo>
                <a:lnTo>
                  <a:pt x="546862" y="1065275"/>
                </a:lnTo>
                <a:lnTo>
                  <a:pt x="546209" y="1109756"/>
                </a:lnTo>
                <a:lnTo>
                  <a:pt x="544251" y="1154205"/>
                </a:lnTo>
                <a:lnTo>
                  <a:pt x="540988" y="1198591"/>
                </a:lnTo>
                <a:lnTo>
                  <a:pt x="536419" y="1242885"/>
                </a:lnTo>
                <a:lnTo>
                  <a:pt x="530545" y="1287053"/>
                </a:lnTo>
                <a:lnTo>
                  <a:pt x="523366" y="1331065"/>
                </a:lnTo>
                <a:lnTo>
                  <a:pt x="514881" y="1374891"/>
                </a:lnTo>
                <a:lnTo>
                  <a:pt x="505091" y="1418498"/>
                </a:lnTo>
                <a:lnTo>
                  <a:pt x="493996" y="1461856"/>
                </a:lnTo>
                <a:lnTo>
                  <a:pt x="481596" y="1504933"/>
                </a:lnTo>
                <a:lnTo>
                  <a:pt x="467890" y="1547698"/>
                </a:lnTo>
                <a:lnTo>
                  <a:pt x="452878" y="1590120"/>
                </a:lnTo>
                <a:lnTo>
                  <a:pt x="436562" y="1632168"/>
                </a:lnTo>
                <a:lnTo>
                  <a:pt x="418940" y="1673810"/>
                </a:lnTo>
                <a:lnTo>
                  <a:pt x="400013" y="1715016"/>
                </a:lnTo>
                <a:lnTo>
                  <a:pt x="379781" y="1755755"/>
                </a:lnTo>
                <a:lnTo>
                  <a:pt x="358243" y="1795994"/>
                </a:lnTo>
                <a:lnTo>
                  <a:pt x="335400" y="1835703"/>
                </a:lnTo>
                <a:lnTo>
                  <a:pt x="311251" y="1874851"/>
                </a:lnTo>
                <a:lnTo>
                  <a:pt x="285798" y="1913407"/>
                </a:lnTo>
                <a:lnTo>
                  <a:pt x="259039" y="1951339"/>
                </a:lnTo>
                <a:lnTo>
                  <a:pt x="230974" y="1988616"/>
                </a:lnTo>
                <a:lnTo>
                  <a:pt x="201604" y="2025207"/>
                </a:lnTo>
                <a:lnTo>
                  <a:pt x="170929" y="2061080"/>
                </a:lnTo>
                <a:lnTo>
                  <a:pt x="138949" y="2096206"/>
                </a:lnTo>
                <a:lnTo>
                  <a:pt x="105663" y="2130552"/>
                </a:lnTo>
                <a:lnTo>
                  <a:pt x="0" y="2024888"/>
                </a:lnTo>
                <a:lnTo>
                  <a:pt x="33811" y="1989864"/>
                </a:lnTo>
                <a:lnTo>
                  <a:pt x="66121" y="1953947"/>
                </a:lnTo>
                <a:lnTo>
                  <a:pt x="96927" y="1917178"/>
                </a:lnTo>
                <a:lnTo>
                  <a:pt x="126231" y="1879597"/>
                </a:lnTo>
                <a:lnTo>
                  <a:pt x="154032" y="1841245"/>
                </a:lnTo>
                <a:lnTo>
                  <a:pt x="180330" y="1802161"/>
                </a:lnTo>
                <a:lnTo>
                  <a:pt x="205125" y="1762388"/>
                </a:lnTo>
                <a:lnTo>
                  <a:pt x="228418" y="1721965"/>
                </a:lnTo>
                <a:lnTo>
                  <a:pt x="250208" y="1680932"/>
                </a:lnTo>
                <a:lnTo>
                  <a:pt x="270495" y="1639332"/>
                </a:lnTo>
                <a:lnTo>
                  <a:pt x="289280" y="1597204"/>
                </a:lnTo>
                <a:lnTo>
                  <a:pt x="306561" y="1554588"/>
                </a:lnTo>
                <a:lnTo>
                  <a:pt x="322340" y="1511526"/>
                </a:lnTo>
                <a:lnTo>
                  <a:pt x="336616" y="1468058"/>
                </a:lnTo>
                <a:lnTo>
                  <a:pt x="349390" y="1424225"/>
                </a:lnTo>
                <a:lnTo>
                  <a:pt x="360660" y="1380067"/>
                </a:lnTo>
                <a:lnTo>
                  <a:pt x="370428" y="1335624"/>
                </a:lnTo>
                <a:lnTo>
                  <a:pt x="378693" y="1290938"/>
                </a:lnTo>
                <a:lnTo>
                  <a:pt x="385456" y="1246049"/>
                </a:lnTo>
                <a:lnTo>
                  <a:pt x="390715" y="1200998"/>
                </a:lnTo>
                <a:lnTo>
                  <a:pt x="394472" y="1155825"/>
                </a:lnTo>
                <a:lnTo>
                  <a:pt x="396726" y="1110570"/>
                </a:lnTo>
                <a:lnTo>
                  <a:pt x="397478" y="1065275"/>
                </a:lnTo>
                <a:lnTo>
                  <a:pt x="396726" y="1019981"/>
                </a:lnTo>
                <a:lnTo>
                  <a:pt x="394472" y="974726"/>
                </a:lnTo>
                <a:lnTo>
                  <a:pt x="390715" y="929553"/>
                </a:lnTo>
                <a:lnTo>
                  <a:pt x="385456" y="884502"/>
                </a:lnTo>
                <a:lnTo>
                  <a:pt x="378693" y="839613"/>
                </a:lnTo>
                <a:lnTo>
                  <a:pt x="370428" y="794927"/>
                </a:lnTo>
                <a:lnTo>
                  <a:pt x="360660" y="750484"/>
                </a:lnTo>
                <a:lnTo>
                  <a:pt x="349390" y="706326"/>
                </a:lnTo>
                <a:lnTo>
                  <a:pt x="336616" y="662493"/>
                </a:lnTo>
                <a:lnTo>
                  <a:pt x="322340" y="619025"/>
                </a:lnTo>
                <a:lnTo>
                  <a:pt x="306561" y="575963"/>
                </a:lnTo>
                <a:lnTo>
                  <a:pt x="289280" y="533347"/>
                </a:lnTo>
                <a:lnTo>
                  <a:pt x="270495" y="491219"/>
                </a:lnTo>
                <a:lnTo>
                  <a:pt x="250208" y="449619"/>
                </a:lnTo>
                <a:lnTo>
                  <a:pt x="228418" y="408586"/>
                </a:lnTo>
                <a:lnTo>
                  <a:pt x="205125" y="368163"/>
                </a:lnTo>
                <a:lnTo>
                  <a:pt x="180330" y="328390"/>
                </a:lnTo>
                <a:lnTo>
                  <a:pt x="154032" y="289306"/>
                </a:lnTo>
                <a:lnTo>
                  <a:pt x="126231" y="250954"/>
                </a:lnTo>
                <a:lnTo>
                  <a:pt x="96927" y="213373"/>
                </a:lnTo>
                <a:lnTo>
                  <a:pt x="66121" y="176604"/>
                </a:lnTo>
                <a:lnTo>
                  <a:pt x="33811" y="140687"/>
                </a:lnTo>
                <a:lnTo>
                  <a:pt x="0" y="105663"/>
                </a:lnTo>
                <a:lnTo>
                  <a:pt x="105663" y="0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"/>
          <p:cNvSpPr/>
          <p:nvPr/>
        </p:nvSpPr>
        <p:spPr>
          <a:xfrm>
            <a:off x="7519035" y="1233805"/>
            <a:ext cx="548005" cy="2131060"/>
          </a:xfrm>
          <a:custGeom>
            <a:avLst/>
            <a:gdLst/>
            <a:ahLst/>
            <a:cxnLst/>
            <a:rect l="l" t="t" r="r" b="b"/>
            <a:pathLst>
              <a:path w="548004" h="2131060">
                <a:moveTo>
                  <a:pt x="441737" y="0"/>
                </a:moveTo>
                <a:lnTo>
                  <a:pt x="407930" y="34861"/>
                </a:lnTo>
                <a:lnTo>
                  <a:pt x="375936" y="69993"/>
                </a:lnTo>
                <a:lnTo>
                  <a:pt x="345249" y="105874"/>
                </a:lnTo>
                <a:lnTo>
                  <a:pt x="315869" y="142473"/>
                </a:lnTo>
                <a:lnTo>
                  <a:pt x="287795" y="179757"/>
                </a:lnTo>
                <a:lnTo>
                  <a:pt x="261027" y="217696"/>
                </a:lnTo>
                <a:lnTo>
                  <a:pt x="235566" y="256258"/>
                </a:lnTo>
                <a:lnTo>
                  <a:pt x="211411" y="295413"/>
                </a:lnTo>
                <a:lnTo>
                  <a:pt x="188562" y="335129"/>
                </a:lnTo>
                <a:lnTo>
                  <a:pt x="167020" y="375375"/>
                </a:lnTo>
                <a:lnTo>
                  <a:pt x="146784" y="416120"/>
                </a:lnTo>
                <a:lnTo>
                  <a:pt x="127855" y="457332"/>
                </a:lnTo>
                <a:lnTo>
                  <a:pt x="110232" y="498981"/>
                </a:lnTo>
                <a:lnTo>
                  <a:pt x="93915" y="541034"/>
                </a:lnTo>
                <a:lnTo>
                  <a:pt x="78904" y="583462"/>
                </a:lnTo>
                <a:lnTo>
                  <a:pt x="65200" y="626233"/>
                </a:lnTo>
                <a:lnTo>
                  <a:pt x="52802" y="669315"/>
                </a:lnTo>
                <a:lnTo>
                  <a:pt x="41710" y="712677"/>
                </a:lnTo>
                <a:lnTo>
                  <a:pt x="31924" y="756289"/>
                </a:lnTo>
                <a:lnTo>
                  <a:pt x="23445" y="800118"/>
                </a:lnTo>
                <a:lnTo>
                  <a:pt x="16272" y="844135"/>
                </a:lnTo>
                <a:lnTo>
                  <a:pt x="10405" y="888307"/>
                </a:lnTo>
                <a:lnTo>
                  <a:pt x="5844" y="932603"/>
                </a:lnTo>
                <a:lnTo>
                  <a:pt x="2590" y="976993"/>
                </a:lnTo>
                <a:lnTo>
                  <a:pt x="642" y="1021444"/>
                </a:lnTo>
                <a:lnTo>
                  <a:pt x="0" y="1065926"/>
                </a:lnTo>
                <a:lnTo>
                  <a:pt x="664" y="1110408"/>
                </a:lnTo>
                <a:lnTo>
                  <a:pt x="2634" y="1154858"/>
                </a:lnTo>
                <a:lnTo>
                  <a:pt x="5910" y="1199246"/>
                </a:lnTo>
                <a:lnTo>
                  <a:pt x="10493" y="1243539"/>
                </a:lnTo>
                <a:lnTo>
                  <a:pt x="16381" y="1287707"/>
                </a:lnTo>
                <a:lnTo>
                  <a:pt x="23576" y="1331719"/>
                </a:lnTo>
                <a:lnTo>
                  <a:pt x="32077" y="1375543"/>
                </a:lnTo>
                <a:lnTo>
                  <a:pt x="41884" y="1419148"/>
                </a:lnTo>
                <a:lnTo>
                  <a:pt x="52997" y="1462504"/>
                </a:lnTo>
                <a:lnTo>
                  <a:pt x="65416" y="1505578"/>
                </a:lnTo>
                <a:lnTo>
                  <a:pt x="79141" y="1548340"/>
                </a:lnTo>
                <a:lnTo>
                  <a:pt x="94172" y="1590758"/>
                </a:lnTo>
                <a:lnTo>
                  <a:pt x="110509" y="1632801"/>
                </a:lnTo>
                <a:lnTo>
                  <a:pt x="128153" y="1674438"/>
                </a:lnTo>
                <a:lnTo>
                  <a:pt x="147102" y="1715638"/>
                </a:lnTo>
                <a:lnTo>
                  <a:pt x="167357" y="1756370"/>
                </a:lnTo>
                <a:lnTo>
                  <a:pt x="188918" y="1796602"/>
                </a:lnTo>
                <a:lnTo>
                  <a:pt x="211786" y="1836303"/>
                </a:lnTo>
                <a:lnTo>
                  <a:pt x="235959" y="1875442"/>
                </a:lnTo>
                <a:lnTo>
                  <a:pt x="261438" y="1913988"/>
                </a:lnTo>
                <a:lnTo>
                  <a:pt x="288223" y="1951910"/>
                </a:lnTo>
                <a:lnTo>
                  <a:pt x="316314" y="1989176"/>
                </a:lnTo>
                <a:lnTo>
                  <a:pt x="345711" y="2025755"/>
                </a:lnTo>
                <a:lnTo>
                  <a:pt x="376414" y="2061616"/>
                </a:lnTo>
                <a:lnTo>
                  <a:pt x="408423" y="2096728"/>
                </a:lnTo>
                <a:lnTo>
                  <a:pt x="441737" y="2131060"/>
                </a:lnTo>
                <a:lnTo>
                  <a:pt x="547401" y="2025396"/>
                </a:lnTo>
                <a:lnTo>
                  <a:pt x="513074" y="1989848"/>
                </a:lnTo>
                <a:lnTo>
                  <a:pt x="480758" y="1953916"/>
                </a:lnTo>
                <a:lnTo>
                  <a:pt x="449946" y="1917133"/>
                </a:lnTo>
                <a:lnTo>
                  <a:pt x="420637" y="1879539"/>
                </a:lnTo>
                <a:lnTo>
                  <a:pt x="392833" y="1841175"/>
                </a:lnTo>
                <a:lnTo>
                  <a:pt x="366532" y="1802080"/>
                </a:lnTo>
                <a:lnTo>
                  <a:pt x="341735" y="1762297"/>
                </a:lnTo>
                <a:lnTo>
                  <a:pt x="318442" y="1721865"/>
                </a:lnTo>
                <a:lnTo>
                  <a:pt x="296652" y="1680824"/>
                </a:lnTo>
                <a:lnTo>
                  <a:pt x="276366" y="1639216"/>
                </a:lnTo>
                <a:lnTo>
                  <a:pt x="257584" y="1597082"/>
                </a:lnTo>
                <a:lnTo>
                  <a:pt x="240305" y="1554461"/>
                </a:lnTo>
                <a:lnTo>
                  <a:pt x="224531" y="1511394"/>
                </a:lnTo>
                <a:lnTo>
                  <a:pt x="210259" y="1467922"/>
                </a:lnTo>
                <a:lnTo>
                  <a:pt x="197492" y="1424085"/>
                </a:lnTo>
                <a:lnTo>
                  <a:pt x="186228" y="1379924"/>
                </a:lnTo>
                <a:lnTo>
                  <a:pt x="176467" y="1335480"/>
                </a:lnTo>
                <a:lnTo>
                  <a:pt x="168210" y="1290792"/>
                </a:lnTo>
                <a:lnTo>
                  <a:pt x="161457" y="1245903"/>
                </a:lnTo>
                <a:lnTo>
                  <a:pt x="156207" y="1200851"/>
                </a:lnTo>
                <a:lnTo>
                  <a:pt x="152461" y="1155679"/>
                </a:lnTo>
                <a:lnTo>
                  <a:pt x="150218" y="1110426"/>
                </a:lnTo>
                <a:lnTo>
                  <a:pt x="149478" y="1065133"/>
                </a:lnTo>
                <a:lnTo>
                  <a:pt x="150243" y="1019840"/>
                </a:lnTo>
                <a:lnTo>
                  <a:pt x="152510" y="974588"/>
                </a:lnTo>
                <a:lnTo>
                  <a:pt x="156281" y="929419"/>
                </a:lnTo>
                <a:lnTo>
                  <a:pt x="161556" y="884371"/>
                </a:lnTo>
                <a:lnTo>
                  <a:pt x="168334" y="839486"/>
                </a:lnTo>
                <a:lnTo>
                  <a:pt x="176615" y="794805"/>
                </a:lnTo>
                <a:lnTo>
                  <a:pt x="186400" y="750368"/>
                </a:lnTo>
                <a:lnTo>
                  <a:pt x="197688" y="706215"/>
                </a:lnTo>
                <a:lnTo>
                  <a:pt x="210479" y="662387"/>
                </a:lnTo>
                <a:lnTo>
                  <a:pt x="224774" y="618926"/>
                </a:lnTo>
                <a:lnTo>
                  <a:pt x="240572" y="575870"/>
                </a:lnTo>
                <a:lnTo>
                  <a:pt x="257873" y="533261"/>
                </a:lnTo>
                <a:lnTo>
                  <a:pt x="276678" y="491140"/>
                </a:lnTo>
                <a:lnTo>
                  <a:pt x="296986" y="449547"/>
                </a:lnTo>
                <a:lnTo>
                  <a:pt x="318797" y="408522"/>
                </a:lnTo>
                <a:lnTo>
                  <a:pt x="342111" y="368107"/>
                </a:lnTo>
                <a:lnTo>
                  <a:pt x="366929" y="328341"/>
                </a:lnTo>
                <a:lnTo>
                  <a:pt x="393250" y="289266"/>
                </a:lnTo>
                <a:lnTo>
                  <a:pt x="421074" y="250921"/>
                </a:lnTo>
                <a:lnTo>
                  <a:pt x="450401" y="213348"/>
                </a:lnTo>
                <a:lnTo>
                  <a:pt x="481231" y="176587"/>
                </a:lnTo>
                <a:lnTo>
                  <a:pt x="513565" y="140679"/>
                </a:lnTo>
                <a:lnTo>
                  <a:pt x="547401" y="105663"/>
                </a:lnTo>
                <a:lnTo>
                  <a:pt x="441737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"/>
          <p:cNvSpPr/>
          <p:nvPr/>
        </p:nvSpPr>
        <p:spPr>
          <a:xfrm>
            <a:off x="7519035" y="1233805"/>
            <a:ext cx="548005" cy="2131060"/>
          </a:xfrm>
          <a:custGeom>
            <a:avLst/>
            <a:gdLst/>
            <a:ahLst/>
            <a:cxnLst/>
            <a:rect l="l" t="t" r="r" b="b"/>
            <a:pathLst>
              <a:path w="548004" h="2131060">
                <a:moveTo>
                  <a:pt x="441737" y="2131060"/>
                </a:moveTo>
                <a:lnTo>
                  <a:pt x="408423" y="2096728"/>
                </a:lnTo>
                <a:lnTo>
                  <a:pt x="376414" y="2061616"/>
                </a:lnTo>
                <a:lnTo>
                  <a:pt x="345711" y="2025755"/>
                </a:lnTo>
                <a:lnTo>
                  <a:pt x="316314" y="1989176"/>
                </a:lnTo>
                <a:lnTo>
                  <a:pt x="288223" y="1951910"/>
                </a:lnTo>
                <a:lnTo>
                  <a:pt x="261438" y="1913988"/>
                </a:lnTo>
                <a:lnTo>
                  <a:pt x="235959" y="1875442"/>
                </a:lnTo>
                <a:lnTo>
                  <a:pt x="211786" y="1836303"/>
                </a:lnTo>
                <a:lnTo>
                  <a:pt x="188918" y="1796602"/>
                </a:lnTo>
                <a:lnTo>
                  <a:pt x="167357" y="1756370"/>
                </a:lnTo>
                <a:lnTo>
                  <a:pt x="147102" y="1715638"/>
                </a:lnTo>
                <a:lnTo>
                  <a:pt x="128153" y="1674438"/>
                </a:lnTo>
                <a:lnTo>
                  <a:pt x="110509" y="1632801"/>
                </a:lnTo>
                <a:lnTo>
                  <a:pt x="94172" y="1590758"/>
                </a:lnTo>
                <a:lnTo>
                  <a:pt x="79141" y="1548340"/>
                </a:lnTo>
                <a:lnTo>
                  <a:pt x="65416" y="1505578"/>
                </a:lnTo>
                <a:lnTo>
                  <a:pt x="52997" y="1462504"/>
                </a:lnTo>
                <a:lnTo>
                  <a:pt x="41884" y="1419148"/>
                </a:lnTo>
                <a:lnTo>
                  <a:pt x="32077" y="1375543"/>
                </a:lnTo>
                <a:lnTo>
                  <a:pt x="23576" y="1331719"/>
                </a:lnTo>
                <a:lnTo>
                  <a:pt x="16381" y="1287707"/>
                </a:lnTo>
                <a:lnTo>
                  <a:pt x="10493" y="1243539"/>
                </a:lnTo>
                <a:lnTo>
                  <a:pt x="5910" y="1199246"/>
                </a:lnTo>
                <a:lnTo>
                  <a:pt x="2634" y="1154858"/>
                </a:lnTo>
                <a:lnTo>
                  <a:pt x="664" y="1110408"/>
                </a:lnTo>
                <a:lnTo>
                  <a:pt x="0" y="1065926"/>
                </a:lnTo>
                <a:lnTo>
                  <a:pt x="642" y="1021444"/>
                </a:lnTo>
                <a:lnTo>
                  <a:pt x="2590" y="976993"/>
                </a:lnTo>
                <a:lnTo>
                  <a:pt x="5844" y="932603"/>
                </a:lnTo>
                <a:lnTo>
                  <a:pt x="10405" y="888307"/>
                </a:lnTo>
                <a:lnTo>
                  <a:pt x="16272" y="844135"/>
                </a:lnTo>
                <a:lnTo>
                  <a:pt x="23445" y="800118"/>
                </a:lnTo>
                <a:lnTo>
                  <a:pt x="31924" y="756289"/>
                </a:lnTo>
                <a:lnTo>
                  <a:pt x="41710" y="712677"/>
                </a:lnTo>
                <a:lnTo>
                  <a:pt x="52802" y="669315"/>
                </a:lnTo>
                <a:lnTo>
                  <a:pt x="65200" y="626233"/>
                </a:lnTo>
                <a:lnTo>
                  <a:pt x="78904" y="583462"/>
                </a:lnTo>
                <a:lnTo>
                  <a:pt x="93915" y="541034"/>
                </a:lnTo>
                <a:lnTo>
                  <a:pt x="110232" y="498981"/>
                </a:lnTo>
                <a:lnTo>
                  <a:pt x="127855" y="457332"/>
                </a:lnTo>
                <a:lnTo>
                  <a:pt x="146784" y="416120"/>
                </a:lnTo>
                <a:lnTo>
                  <a:pt x="167020" y="375375"/>
                </a:lnTo>
                <a:lnTo>
                  <a:pt x="188562" y="335129"/>
                </a:lnTo>
                <a:lnTo>
                  <a:pt x="211411" y="295413"/>
                </a:lnTo>
                <a:lnTo>
                  <a:pt x="235566" y="256258"/>
                </a:lnTo>
                <a:lnTo>
                  <a:pt x="261027" y="217696"/>
                </a:lnTo>
                <a:lnTo>
                  <a:pt x="287795" y="179757"/>
                </a:lnTo>
                <a:lnTo>
                  <a:pt x="315869" y="142473"/>
                </a:lnTo>
                <a:lnTo>
                  <a:pt x="345249" y="105874"/>
                </a:lnTo>
                <a:lnTo>
                  <a:pt x="375936" y="69993"/>
                </a:lnTo>
                <a:lnTo>
                  <a:pt x="407930" y="34861"/>
                </a:lnTo>
                <a:lnTo>
                  <a:pt x="441229" y="508"/>
                </a:lnTo>
                <a:lnTo>
                  <a:pt x="441610" y="254"/>
                </a:lnTo>
                <a:lnTo>
                  <a:pt x="441737" y="0"/>
                </a:lnTo>
                <a:lnTo>
                  <a:pt x="547401" y="105663"/>
                </a:lnTo>
                <a:lnTo>
                  <a:pt x="513565" y="140679"/>
                </a:lnTo>
                <a:lnTo>
                  <a:pt x="481231" y="176587"/>
                </a:lnTo>
                <a:lnTo>
                  <a:pt x="450401" y="213348"/>
                </a:lnTo>
                <a:lnTo>
                  <a:pt x="421074" y="250921"/>
                </a:lnTo>
                <a:lnTo>
                  <a:pt x="393250" y="289266"/>
                </a:lnTo>
                <a:lnTo>
                  <a:pt x="366929" y="328341"/>
                </a:lnTo>
                <a:lnTo>
                  <a:pt x="342111" y="368107"/>
                </a:lnTo>
                <a:lnTo>
                  <a:pt x="318797" y="408522"/>
                </a:lnTo>
                <a:lnTo>
                  <a:pt x="296986" y="449547"/>
                </a:lnTo>
                <a:lnTo>
                  <a:pt x="276678" y="491140"/>
                </a:lnTo>
                <a:lnTo>
                  <a:pt x="257873" y="533261"/>
                </a:lnTo>
                <a:lnTo>
                  <a:pt x="240572" y="575870"/>
                </a:lnTo>
                <a:lnTo>
                  <a:pt x="224774" y="618926"/>
                </a:lnTo>
                <a:lnTo>
                  <a:pt x="210479" y="662387"/>
                </a:lnTo>
                <a:lnTo>
                  <a:pt x="197688" y="706215"/>
                </a:lnTo>
                <a:lnTo>
                  <a:pt x="186400" y="750368"/>
                </a:lnTo>
                <a:lnTo>
                  <a:pt x="176615" y="794805"/>
                </a:lnTo>
                <a:lnTo>
                  <a:pt x="168334" y="839486"/>
                </a:lnTo>
                <a:lnTo>
                  <a:pt x="161556" y="884371"/>
                </a:lnTo>
                <a:lnTo>
                  <a:pt x="156281" y="929419"/>
                </a:lnTo>
                <a:lnTo>
                  <a:pt x="152510" y="974588"/>
                </a:lnTo>
                <a:lnTo>
                  <a:pt x="150243" y="1019840"/>
                </a:lnTo>
                <a:lnTo>
                  <a:pt x="149478" y="1065133"/>
                </a:lnTo>
                <a:lnTo>
                  <a:pt x="150218" y="1110426"/>
                </a:lnTo>
                <a:lnTo>
                  <a:pt x="152461" y="1155679"/>
                </a:lnTo>
                <a:lnTo>
                  <a:pt x="156207" y="1200851"/>
                </a:lnTo>
                <a:lnTo>
                  <a:pt x="161457" y="1245903"/>
                </a:lnTo>
                <a:lnTo>
                  <a:pt x="168210" y="1290792"/>
                </a:lnTo>
                <a:lnTo>
                  <a:pt x="176467" y="1335480"/>
                </a:lnTo>
                <a:lnTo>
                  <a:pt x="186228" y="1379924"/>
                </a:lnTo>
                <a:lnTo>
                  <a:pt x="197492" y="1424085"/>
                </a:lnTo>
                <a:lnTo>
                  <a:pt x="210259" y="1467922"/>
                </a:lnTo>
                <a:lnTo>
                  <a:pt x="224531" y="1511394"/>
                </a:lnTo>
                <a:lnTo>
                  <a:pt x="240305" y="1554461"/>
                </a:lnTo>
                <a:lnTo>
                  <a:pt x="257584" y="1597082"/>
                </a:lnTo>
                <a:lnTo>
                  <a:pt x="276366" y="1639216"/>
                </a:lnTo>
                <a:lnTo>
                  <a:pt x="296652" y="1680824"/>
                </a:lnTo>
                <a:lnTo>
                  <a:pt x="318442" y="1721865"/>
                </a:lnTo>
                <a:lnTo>
                  <a:pt x="341735" y="1762297"/>
                </a:lnTo>
                <a:lnTo>
                  <a:pt x="366532" y="1802080"/>
                </a:lnTo>
                <a:lnTo>
                  <a:pt x="392833" y="1841175"/>
                </a:lnTo>
                <a:lnTo>
                  <a:pt x="420637" y="1879539"/>
                </a:lnTo>
                <a:lnTo>
                  <a:pt x="449946" y="1917133"/>
                </a:lnTo>
                <a:lnTo>
                  <a:pt x="480758" y="1953916"/>
                </a:lnTo>
                <a:lnTo>
                  <a:pt x="513074" y="1989848"/>
                </a:lnTo>
                <a:lnTo>
                  <a:pt x="546893" y="2024888"/>
                </a:lnTo>
                <a:lnTo>
                  <a:pt x="547274" y="2025142"/>
                </a:lnTo>
                <a:lnTo>
                  <a:pt x="547401" y="2025396"/>
                </a:lnTo>
                <a:lnTo>
                  <a:pt x="441737" y="2131060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8"/>
          <p:cNvSpPr/>
          <p:nvPr/>
        </p:nvSpPr>
        <p:spPr>
          <a:xfrm>
            <a:off x="4510405" y="1228090"/>
            <a:ext cx="2927350" cy="215709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8" name="object 9"/>
          <p:cNvSpPr txBox="1"/>
          <p:nvPr/>
        </p:nvSpPr>
        <p:spPr>
          <a:xfrm>
            <a:off x="5596255" y="1710690"/>
            <a:ext cx="915670" cy="230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015" marR="5080" indent="-234950">
              <a:lnSpc>
                <a:spcPct val="129000"/>
              </a:lnSpc>
              <a:spcBef>
                <a:spcPts val="100"/>
              </a:spcBef>
            </a:pPr>
            <a:r>
              <a:rPr lang="zh-CN" sz="1100" spc="-5" dirty="0">
                <a:latin typeface="Arial" panose="020B0604020202020204"/>
                <a:cs typeface="Arial" panose="020B0604020202020204"/>
              </a:rPr>
              <a:t>服务响应快</a:t>
            </a:r>
            <a:endParaRPr lang="zh-CN" sz="11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9" name="object 10"/>
          <p:cNvSpPr txBox="1"/>
          <p:nvPr/>
        </p:nvSpPr>
        <p:spPr>
          <a:xfrm>
            <a:off x="6216650" y="2527300"/>
            <a:ext cx="726440" cy="448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550" marR="5080" indent="-70485">
              <a:lnSpc>
                <a:spcPct val="129000"/>
              </a:lnSpc>
              <a:spcBef>
                <a:spcPts val="100"/>
              </a:spcBef>
            </a:pPr>
            <a:r>
              <a:rPr lang="zh-CN" sz="1100" dirty="0">
                <a:latin typeface="微软雅黑" panose="020B0503020204020204" charset="-122"/>
                <a:cs typeface="微软雅黑" panose="020B0503020204020204" charset="-122"/>
              </a:rPr>
              <a:t>信息透明可查</a:t>
            </a:r>
            <a:endParaRPr lang="zh-CN" sz="11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0" name="object 11"/>
          <p:cNvSpPr txBox="1"/>
          <p:nvPr/>
        </p:nvSpPr>
        <p:spPr>
          <a:xfrm>
            <a:off x="5032375" y="2527300"/>
            <a:ext cx="726440" cy="448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9000"/>
              </a:lnSpc>
              <a:spcBef>
                <a:spcPts val="100"/>
              </a:spcBef>
            </a:pPr>
            <a:r>
              <a:rPr lang="zh-CN" sz="1100" dirty="0">
                <a:latin typeface="微软雅黑" panose="020B0503020204020204" charset="-122"/>
                <a:cs typeface="微软雅黑" panose="020B0503020204020204" charset="-122"/>
              </a:rPr>
              <a:t>反馈渠道多元化</a:t>
            </a:r>
            <a:endParaRPr lang="zh-CN" sz="11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1" name="object 12"/>
          <p:cNvSpPr/>
          <p:nvPr/>
        </p:nvSpPr>
        <p:spPr>
          <a:xfrm>
            <a:off x="2300605" y="1266825"/>
            <a:ext cx="939165" cy="939165"/>
          </a:xfrm>
          <a:custGeom>
            <a:avLst/>
            <a:gdLst/>
            <a:ahLst/>
            <a:cxnLst/>
            <a:rect l="l" t="t" r="r" b="b"/>
            <a:pathLst>
              <a:path w="955675" h="955675">
                <a:moveTo>
                  <a:pt x="477774" y="0"/>
                </a:moveTo>
                <a:lnTo>
                  <a:pt x="428918" y="2466"/>
                </a:lnTo>
                <a:lnTo>
                  <a:pt x="381474" y="9705"/>
                </a:lnTo>
                <a:lnTo>
                  <a:pt x="335684" y="21476"/>
                </a:lnTo>
                <a:lnTo>
                  <a:pt x="291786" y="37540"/>
                </a:lnTo>
                <a:lnTo>
                  <a:pt x="250021" y="57656"/>
                </a:lnTo>
                <a:lnTo>
                  <a:pt x="210629" y="81586"/>
                </a:lnTo>
                <a:lnTo>
                  <a:pt x="173849" y="109087"/>
                </a:lnTo>
                <a:lnTo>
                  <a:pt x="139922" y="139922"/>
                </a:lnTo>
                <a:lnTo>
                  <a:pt x="109087" y="173849"/>
                </a:lnTo>
                <a:lnTo>
                  <a:pt x="81586" y="210629"/>
                </a:lnTo>
                <a:lnTo>
                  <a:pt x="57656" y="250021"/>
                </a:lnTo>
                <a:lnTo>
                  <a:pt x="37540" y="291786"/>
                </a:lnTo>
                <a:lnTo>
                  <a:pt x="21476" y="335684"/>
                </a:lnTo>
                <a:lnTo>
                  <a:pt x="9705" y="381474"/>
                </a:lnTo>
                <a:lnTo>
                  <a:pt x="2466" y="428918"/>
                </a:lnTo>
                <a:lnTo>
                  <a:pt x="0" y="477774"/>
                </a:lnTo>
                <a:lnTo>
                  <a:pt x="2466" y="526629"/>
                </a:lnTo>
                <a:lnTo>
                  <a:pt x="9705" y="574073"/>
                </a:lnTo>
                <a:lnTo>
                  <a:pt x="21476" y="619863"/>
                </a:lnTo>
                <a:lnTo>
                  <a:pt x="37540" y="663761"/>
                </a:lnTo>
                <a:lnTo>
                  <a:pt x="57656" y="705526"/>
                </a:lnTo>
                <a:lnTo>
                  <a:pt x="81586" y="744918"/>
                </a:lnTo>
                <a:lnTo>
                  <a:pt x="109087" y="781698"/>
                </a:lnTo>
                <a:lnTo>
                  <a:pt x="139922" y="815625"/>
                </a:lnTo>
                <a:lnTo>
                  <a:pt x="173849" y="846460"/>
                </a:lnTo>
                <a:lnTo>
                  <a:pt x="210629" y="873961"/>
                </a:lnTo>
                <a:lnTo>
                  <a:pt x="250021" y="897891"/>
                </a:lnTo>
                <a:lnTo>
                  <a:pt x="291786" y="918007"/>
                </a:lnTo>
                <a:lnTo>
                  <a:pt x="335684" y="934071"/>
                </a:lnTo>
                <a:lnTo>
                  <a:pt x="381474" y="945842"/>
                </a:lnTo>
                <a:lnTo>
                  <a:pt x="428918" y="953081"/>
                </a:lnTo>
                <a:lnTo>
                  <a:pt x="477774" y="955548"/>
                </a:lnTo>
                <a:lnTo>
                  <a:pt x="526629" y="953081"/>
                </a:lnTo>
                <a:lnTo>
                  <a:pt x="574073" y="945842"/>
                </a:lnTo>
                <a:lnTo>
                  <a:pt x="619863" y="934071"/>
                </a:lnTo>
                <a:lnTo>
                  <a:pt x="663761" y="918007"/>
                </a:lnTo>
                <a:lnTo>
                  <a:pt x="705526" y="897891"/>
                </a:lnTo>
                <a:lnTo>
                  <a:pt x="744918" y="873961"/>
                </a:lnTo>
                <a:lnTo>
                  <a:pt x="781698" y="846460"/>
                </a:lnTo>
                <a:lnTo>
                  <a:pt x="815625" y="815625"/>
                </a:lnTo>
                <a:lnTo>
                  <a:pt x="846460" y="781698"/>
                </a:lnTo>
                <a:lnTo>
                  <a:pt x="873961" y="744918"/>
                </a:lnTo>
                <a:lnTo>
                  <a:pt x="897891" y="705526"/>
                </a:lnTo>
                <a:lnTo>
                  <a:pt x="918007" y="663761"/>
                </a:lnTo>
                <a:lnTo>
                  <a:pt x="934071" y="619863"/>
                </a:lnTo>
                <a:lnTo>
                  <a:pt x="945842" y="574073"/>
                </a:lnTo>
                <a:lnTo>
                  <a:pt x="953081" y="526629"/>
                </a:lnTo>
                <a:lnTo>
                  <a:pt x="955548" y="477774"/>
                </a:lnTo>
                <a:lnTo>
                  <a:pt x="953081" y="428918"/>
                </a:lnTo>
                <a:lnTo>
                  <a:pt x="945842" y="381474"/>
                </a:lnTo>
                <a:lnTo>
                  <a:pt x="934071" y="335684"/>
                </a:lnTo>
                <a:lnTo>
                  <a:pt x="918007" y="291786"/>
                </a:lnTo>
                <a:lnTo>
                  <a:pt x="897891" y="250021"/>
                </a:lnTo>
                <a:lnTo>
                  <a:pt x="873961" y="210629"/>
                </a:lnTo>
                <a:lnTo>
                  <a:pt x="846460" y="173849"/>
                </a:lnTo>
                <a:lnTo>
                  <a:pt x="815625" y="139922"/>
                </a:lnTo>
                <a:lnTo>
                  <a:pt x="781698" y="109087"/>
                </a:lnTo>
                <a:lnTo>
                  <a:pt x="744918" y="81586"/>
                </a:lnTo>
                <a:lnTo>
                  <a:pt x="705526" y="57656"/>
                </a:lnTo>
                <a:lnTo>
                  <a:pt x="663761" y="37540"/>
                </a:lnTo>
                <a:lnTo>
                  <a:pt x="619863" y="21476"/>
                </a:lnTo>
                <a:lnTo>
                  <a:pt x="574073" y="9705"/>
                </a:lnTo>
                <a:lnTo>
                  <a:pt x="526629" y="2466"/>
                </a:lnTo>
                <a:lnTo>
                  <a:pt x="477774" y="0"/>
                </a:lnTo>
                <a:close/>
              </a:path>
            </a:pathLst>
          </a:custGeom>
          <a:solidFill>
            <a:srgbClr val="6FAC46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13"/>
          <p:cNvSpPr/>
          <p:nvPr/>
        </p:nvSpPr>
        <p:spPr>
          <a:xfrm>
            <a:off x="2284095" y="1250315"/>
            <a:ext cx="955675" cy="955675"/>
          </a:xfrm>
          <a:custGeom>
            <a:avLst/>
            <a:gdLst/>
            <a:ahLst/>
            <a:cxnLst/>
            <a:rect l="l" t="t" r="r" b="b"/>
            <a:pathLst>
              <a:path w="955675" h="955675">
                <a:moveTo>
                  <a:pt x="0" y="477774"/>
                </a:moveTo>
                <a:lnTo>
                  <a:pt x="2466" y="428918"/>
                </a:lnTo>
                <a:lnTo>
                  <a:pt x="9705" y="381474"/>
                </a:lnTo>
                <a:lnTo>
                  <a:pt x="21476" y="335684"/>
                </a:lnTo>
                <a:lnTo>
                  <a:pt x="37540" y="291786"/>
                </a:lnTo>
                <a:lnTo>
                  <a:pt x="57656" y="250021"/>
                </a:lnTo>
                <a:lnTo>
                  <a:pt x="81586" y="210629"/>
                </a:lnTo>
                <a:lnTo>
                  <a:pt x="109087" y="173849"/>
                </a:lnTo>
                <a:lnTo>
                  <a:pt x="139922" y="139922"/>
                </a:lnTo>
                <a:lnTo>
                  <a:pt x="173849" y="109087"/>
                </a:lnTo>
                <a:lnTo>
                  <a:pt x="210629" y="81586"/>
                </a:lnTo>
                <a:lnTo>
                  <a:pt x="250021" y="57656"/>
                </a:lnTo>
                <a:lnTo>
                  <a:pt x="291786" y="37540"/>
                </a:lnTo>
                <a:lnTo>
                  <a:pt x="335684" y="21476"/>
                </a:lnTo>
                <a:lnTo>
                  <a:pt x="381474" y="9705"/>
                </a:lnTo>
                <a:lnTo>
                  <a:pt x="428918" y="2466"/>
                </a:lnTo>
                <a:lnTo>
                  <a:pt x="477774" y="0"/>
                </a:lnTo>
                <a:lnTo>
                  <a:pt x="526629" y="2466"/>
                </a:lnTo>
                <a:lnTo>
                  <a:pt x="574073" y="9705"/>
                </a:lnTo>
                <a:lnTo>
                  <a:pt x="619863" y="21476"/>
                </a:lnTo>
                <a:lnTo>
                  <a:pt x="663761" y="37540"/>
                </a:lnTo>
                <a:lnTo>
                  <a:pt x="705526" y="57656"/>
                </a:lnTo>
                <a:lnTo>
                  <a:pt x="744918" y="81586"/>
                </a:lnTo>
                <a:lnTo>
                  <a:pt x="781698" y="109087"/>
                </a:lnTo>
                <a:lnTo>
                  <a:pt x="815625" y="139922"/>
                </a:lnTo>
                <a:lnTo>
                  <a:pt x="846460" y="173849"/>
                </a:lnTo>
                <a:lnTo>
                  <a:pt x="873961" y="210629"/>
                </a:lnTo>
                <a:lnTo>
                  <a:pt x="897891" y="250021"/>
                </a:lnTo>
                <a:lnTo>
                  <a:pt x="918007" y="291786"/>
                </a:lnTo>
                <a:lnTo>
                  <a:pt x="934071" y="335684"/>
                </a:lnTo>
                <a:lnTo>
                  <a:pt x="945842" y="381474"/>
                </a:lnTo>
                <a:lnTo>
                  <a:pt x="953081" y="428918"/>
                </a:lnTo>
                <a:lnTo>
                  <a:pt x="955548" y="477774"/>
                </a:lnTo>
                <a:lnTo>
                  <a:pt x="953081" y="526629"/>
                </a:lnTo>
                <a:lnTo>
                  <a:pt x="945842" y="574073"/>
                </a:lnTo>
                <a:lnTo>
                  <a:pt x="934071" y="619863"/>
                </a:lnTo>
                <a:lnTo>
                  <a:pt x="918007" y="663761"/>
                </a:lnTo>
                <a:lnTo>
                  <a:pt x="897891" y="705526"/>
                </a:lnTo>
                <a:lnTo>
                  <a:pt x="873961" y="744918"/>
                </a:lnTo>
                <a:lnTo>
                  <a:pt x="846460" y="781698"/>
                </a:lnTo>
                <a:lnTo>
                  <a:pt x="815625" y="815625"/>
                </a:lnTo>
                <a:lnTo>
                  <a:pt x="781698" y="846460"/>
                </a:lnTo>
                <a:lnTo>
                  <a:pt x="744918" y="873961"/>
                </a:lnTo>
                <a:lnTo>
                  <a:pt x="705526" y="897891"/>
                </a:lnTo>
                <a:lnTo>
                  <a:pt x="663761" y="918007"/>
                </a:lnTo>
                <a:lnTo>
                  <a:pt x="619863" y="934071"/>
                </a:lnTo>
                <a:lnTo>
                  <a:pt x="574073" y="945842"/>
                </a:lnTo>
                <a:lnTo>
                  <a:pt x="526629" y="953081"/>
                </a:lnTo>
                <a:lnTo>
                  <a:pt x="477774" y="955548"/>
                </a:lnTo>
                <a:lnTo>
                  <a:pt x="428918" y="953081"/>
                </a:lnTo>
                <a:lnTo>
                  <a:pt x="381474" y="945842"/>
                </a:lnTo>
                <a:lnTo>
                  <a:pt x="335684" y="934071"/>
                </a:lnTo>
                <a:lnTo>
                  <a:pt x="291786" y="918007"/>
                </a:lnTo>
                <a:lnTo>
                  <a:pt x="250021" y="897891"/>
                </a:lnTo>
                <a:lnTo>
                  <a:pt x="210629" y="873961"/>
                </a:lnTo>
                <a:lnTo>
                  <a:pt x="173849" y="846460"/>
                </a:lnTo>
                <a:lnTo>
                  <a:pt x="139922" y="815625"/>
                </a:lnTo>
                <a:lnTo>
                  <a:pt x="109087" y="781698"/>
                </a:lnTo>
                <a:lnTo>
                  <a:pt x="81586" y="744918"/>
                </a:lnTo>
                <a:lnTo>
                  <a:pt x="57656" y="705526"/>
                </a:lnTo>
                <a:lnTo>
                  <a:pt x="37540" y="663761"/>
                </a:lnTo>
                <a:lnTo>
                  <a:pt x="21476" y="619863"/>
                </a:lnTo>
                <a:lnTo>
                  <a:pt x="9705" y="574073"/>
                </a:lnTo>
                <a:lnTo>
                  <a:pt x="2466" y="526629"/>
                </a:lnTo>
                <a:lnTo>
                  <a:pt x="0" y="477774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14"/>
          <p:cNvSpPr txBox="1"/>
          <p:nvPr/>
        </p:nvSpPr>
        <p:spPr>
          <a:xfrm>
            <a:off x="2539365" y="1402715"/>
            <a:ext cx="520065" cy="7194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lang="zh-CN" sz="1400" dirty="0">
                <a:latin typeface="微软雅黑" panose="020B0503020204020204" charset="-122"/>
                <a:cs typeface="微软雅黑" panose="020B0503020204020204" charset="-122"/>
              </a:rPr>
              <a:t>提升管理效率</a:t>
            </a:r>
            <a:endParaRPr lang="zh-CN" sz="1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3" name="object 15"/>
          <p:cNvSpPr/>
          <p:nvPr/>
        </p:nvSpPr>
        <p:spPr>
          <a:xfrm>
            <a:off x="1931670" y="2048510"/>
            <a:ext cx="469900" cy="467995"/>
          </a:xfrm>
          <a:custGeom>
            <a:avLst/>
            <a:gdLst/>
            <a:ahLst/>
            <a:cxnLst/>
            <a:rect l="l" t="t" r="r" b="b"/>
            <a:pathLst>
              <a:path w="469900" h="467994">
                <a:moveTo>
                  <a:pt x="234695" y="0"/>
                </a:moveTo>
                <a:lnTo>
                  <a:pt x="187382" y="4754"/>
                </a:lnTo>
                <a:lnTo>
                  <a:pt x="143321" y="18389"/>
                </a:lnTo>
                <a:lnTo>
                  <a:pt x="103454" y="39962"/>
                </a:lnTo>
                <a:lnTo>
                  <a:pt x="68722" y="68532"/>
                </a:lnTo>
                <a:lnTo>
                  <a:pt x="40069" y="103156"/>
                </a:lnTo>
                <a:lnTo>
                  <a:pt x="18436" y="142892"/>
                </a:lnTo>
                <a:lnTo>
                  <a:pt x="4766" y="186799"/>
                </a:lnTo>
                <a:lnTo>
                  <a:pt x="0" y="233933"/>
                </a:lnTo>
                <a:lnTo>
                  <a:pt x="4766" y="281068"/>
                </a:lnTo>
                <a:lnTo>
                  <a:pt x="18436" y="324975"/>
                </a:lnTo>
                <a:lnTo>
                  <a:pt x="40069" y="364711"/>
                </a:lnTo>
                <a:lnTo>
                  <a:pt x="68722" y="399335"/>
                </a:lnTo>
                <a:lnTo>
                  <a:pt x="103454" y="427905"/>
                </a:lnTo>
                <a:lnTo>
                  <a:pt x="143321" y="449478"/>
                </a:lnTo>
                <a:lnTo>
                  <a:pt x="187382" y="463113"/>
                </a:lnTo>
                <a:lnTo>
                  <a:pt x="234695" y="467867"/>
                </a:lnTo>
                <a:lnTo>
                  <a:pt x="282009" y="463113"/>
                </a:lnTo>
                <a:lnTo>
                  <a:pt x="326070" y="449478"/>
                </a:lnTo>
                <a:lnTo>
                  <a:pt x="365937" y="427905"/>
                </a:lnTo>
                <a:lnTo>
                  <a:pt x="400669" y="399335"/>
                </a:lnTo>
                <a:lnTo>
                  <a:pt x="429322" y="364711"/>
                </a:lnTo>
                <a:lnTo>
                  <a:pt x="450955" y="324975"/>
                </a:lnTo>
                <a:lnTo>
                  <a:pt x="464625" y="281068"/>
                </a:lnTo>
                <a:lnTo>
                  <a:pt x="469391" y="233933"/>
                </a:lnTo>
                <a:lnTo>
                  <a:pt x="464625" y="186799"/>
                </a:lnTo>
                <a:lnTo>
                  <a:pt x="450955" y="142892"/>
                </a:lnTo>
                <a:lnTo>
                  <a:pt x="429322" y="103156"/>
                </a:lnTo>
                <a:lnTo>
                  <a:pt x="400669" y="68532"/>
                </a:lnTo>
                <a:lnTo>
                  <a:pt x="365937" y="39962"/>
                </a:lnTo>
                <a:lnTo>
                  <a:pt x="326070" y="18389"/>
                </a:lnTo>
                <a:lnTo>
                  <a:pt x="282009" y="4754"/>
                </a:lnTo>
                <a:lnTo>
                  <a:pt x="234695" y="0"/>
                </a:lnTo>
                <a:close/>
              </a:path>
            </a:pathLst>
          </a:custGeom>
          <a:solidFill>
            <a:srgbClr val="6FAC46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16"/>
          <p:cNvSpPr/>
          <p:nvPr/>
        </p:nvSpPr>
        <p:spPr>
          <a:xfrm>
            <a:off x="1931670" y="2048510"/>
            <a:ext cx="469900" cy="467995"/>
          </a:xfrm>
          <a:custGeom>
            <a:avLst/>
            <a:gdLst/>
            <a:ahLst/>
            <a:cxnLst/>
            <a:rect l="l" t="t" r="r" b="b"/>
            <a:pathLst>
              <a:path w="469900" h="467994">
                <a:moveTo>
                  <a:pt x="0" y="233933"/>
                </a:moveTo>
                <a:lnTo>
                  <a:pt x="4766" y="186799"/>
                </a:lnTo>
                <a:lnTo>
                  <a:pt x="18436" y="142892"/>
                </a:lnTo>
                <a:lnTo>
                  <a:pt x="40069" y="103156"/>
                </a:lnTo>
                <a:lnTo>
                  <a:pt x="68722" y="68532"/>
                </a:lnTo>
                <a:lnTo>
                  <a:pt x="103454" y="39962"/>
                </a:lnTo>
                <a:lnTo>
                  <a:pt x="143321" y="18389"/>
                </a:lnTo>
                <a:lnTo>
                  <a:pt x="187382" y="4754"/>
                </a:lnTo>
                <a:lnTo>
                  <a:pt x="234695" y="0"/>
                </a:lnTo>
                <a:lnTo>
                  <a:pt x="282009" y="4754"/>
                </a:lnTo>
                <a:lnTo>
                  <a:pt x="326070" y="18389"/>
                </a:lnTo>
                <a:lnTo>
                  <a:pt x="365937" y="39962"/>
                </a:lnTo>
                <a:lnTo>
                  <a:pt x="400669" y="68532"/>
                </a:lnTo>
                <a:lnTo>
                  <a:pt x="429322" y="103156"/>
                </a:lnTo>
                <a:lnTo>
                  <a:pt x="450955" y="142892"/>
                </a:lnTo>
                <a:lnTo>
                  <a:pt x="464625" y="186799"/>
                </a:lnTo>
                <a:lnTo>
                  <a:pt x="469391" y="233933"/>
                </a:lnTo>
                <a:lnTo>
                  <a:pt x="464625" y="281068"/>
                </a:lnTo>
                <a:lnTo>
                  <a:pt x="450955" y="324975"/>
                </a:lnTo>
                <a:lnTo>
                  <a:pt x="429322" y="364711"/>
                </a:lnTo>
                <a:lnTo>
                  <a:pt x="400669" y="399335"/>
                </a:lnTo>
                <a:lnTo>
                  <a:pt x="365937" y="427905"/>
                </a:lnTo>
                <a:lnTo>
                  <a:pt x="326070" y="449478"/>
                </a:lnTo>
                <a:lnTo>
                  <a:pt x="282009" y="463113"/>
                </a:lnTo>
                <a:lnTo>
                  <a:pt x="234695" y="467867"/>
                </a:lnTo>
                <a:lnTo>
                  <a:pt x="187382" y="463113"/>
                </a:lnTo>
                <a:lnTo>
                  <a:pt x="143321" y="449478"/>
                </a:lnTo>
                <a:lnTo>
                  <a:pt x="103454" y="427905"/>
                </a:lnTo>
                <a:lnTo>
                  <a:pt x="68722" y="399335"/>
                </a:lnTo>
                <a:lnTo>
                  <a:pt x="40069" y="364711"/>
                </a:lnTo>
                <a:lnTo>
                  <a:pt x="18436" y="324975"/>
                </a:lnTo>
                <a:lnTo>
                  <a:pt x="4766" y="281068"/>
                </a:lnTo>
                <a:lnTo>
                  <a:pt x="0" y="233933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17"/>
          <p:cNvSpPr/>
          <p:nvPr/>
        </p:nvSpPr>
        <p:spPr>
          <a:xfrm>
            <a:off x="3317240" y="1437640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136397" y="0"/>
                </a:moveTo>
                <a:lnTo>
                  <a:pt x="93293" y="6955"/>
                </a:lnTo>
                <a:lnTo>
                  <a:pt x="55851" y="26322"/>
                </a:lnTo>
                <a:lnTo>
                  <a:pt x="26322" y="55851"/>
                </a:lnTo>
                <a:lnTo>
                  <a:pt x="6955" y="93293"/>
                </a:lnTo>
                <a:lnTo>
                  <a:pt x="0" y="136398"/>
                </a:lnTo>
                <a:lnTo>
                  <a:pt x="6955" y="179502"/>
                </a:lnTo>
                <a:lnTo>
                  <a:pt x="26322" y="216944"/>
                </a:lnTo>
                <a:lnTo>
                  <a:pt x="55851" y="246473"/>
                </a:lnTo>
                <a:lnTo>
                  <a:pt x="93293" y="265840"/>
                </a:lnTo>
                <a:lnTo>
                  <a:pt x="136397" y="272796"/>
                </a:lnTo>
                <a:lnTo>
                  <a:pt x="179502" y="265840"/>
                </a:lnTo>
                <a:lnTo>
                  <a:pt x="216944" y="246473"/>
                </a:lnTo>
                <a:lnTo>
                  <a:pt x="246473" y="216944"/>
                </a:lnTo>
                <a:lnTo>
                  <a:pt x="265840" y="179502"/>
                </a:lnTo>
                <a:lnTo>
                  <a:pt x="272795" y="136398"/>
                </a:lnTo>
                <a:lnTo>
                  <a:pt x="265840" y="93293"/>
                </a:lnTo>
                <a:lnTo>
                  <a:pt x="246473" y="55851"/>
                </a:lnTo>
                <a:lnTo>
                  <a:pt x="216944" y="26322"/>
                </a:lnTo>
                <a:lnTo>
                  <a:pt x="179502" y="6955"/>
                </a:lnTo>
                <a:lnTo>
                  <a:pt x="136397" y="0"/>
                </a:lnTo>
                <a:close/>
              </a:path>
            </a:pathLst>
          </a:custGeom>
          <a:solidFill>
            <a:srgbClr val="6FAC46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18"/>
          <p:cNvSpPr/>
          <p:nvPr/>
        </p:nvSpPr>
        <p:spPr>
          <a:xfrm>
            <a:off x="3317240" y="1437640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0" y="136398"/>
                </a:moveTo>
                <a:lnTo>
                  <a:pt x="6955" y="93293"/>
                </a:lnTo>
                <a:lnTo>
                  <a:pt x="26322" y="55851"/>
                </a:lnTo>
                <a:lnTo>
                  <a:pt x="55851" y="26322"/>
                </a:lnTo>
                <a:lnTo>
                  <a:pt x="93293" y="6955"/>
                </a:lnTo>
                <a:lnTo>
                  <a:pt x="136397" y="0"/>
                </a:lnTo>
                <a:lnTo>
                  <a:pt x="179502" y="6955"/>
                </a:lnTo>
                <a:lnTo>
                  <a:pt x="216944" y="26322"/>
                </a:lnTo>
                <a:lnTo>
                  <a:pt x="246473" y="55851"/>
                </a:lnTo>
                <a:lnTo>
                  <a:pt x="265840" y="93293"/>
                </a:lnTo>
                <a:lnTo>
                  <a:pt x="272795" y="136398"/>
                </a:lnTo>
                <a:lnTo>
                  <a:pt x="265840" y="179502"/>
                </a:lnTo>
                <a:lnTo>
                  <a:pt x="246473" y="216944"/>
                </a:lnTo>
                <a:lnTo>
                  <a:pt x="216944" y="246473"/>
                </a:lnTo>
                <a:lnTo>
                  <a:pt x="179502" y="265840"/>
                </a:lnTo>
                <a:lnTo>
                  <a:pt x="136397" y="272796"/>
                </a:lnTo>
                <a:lnTo>
                  <a:pt x="93293" y="265840"/>
                </a:lnTo>
                <a:lnTo>
                  <a:pt x="55851" y="246473"/>
                </a:lnTo>
                <a:lnTo>
                  <a:pt x="26322" y="216944"/>
                </a:lnTo>
                <a:lnTo>
                  <a:pt x="6955" y="179502"/>
                </a:lnTo>
                <a:lnTo>
                  <a:pt x="0" y="136398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19"/>
          <p:cNvSpPr/>
          <p:nvPr/>
        </p:nvSpPr>
        <p:spPr>
          <a:xfrm>
            <a:off x="3215005" y="1819910"/>
            <a:ext cx="955675" cy="955675"/>
          </a:xfrm>
          <a:custGeom>
            <a:avLst/>
            <a:gdLst/>
            <a:ahLst/>
            <a:cxnLst/>
            <a:rect l="l" t="t" r="r" b="b"/>
            <a:pathLst>
              <a:path w="955675" h="955675">
                <a:moveTo>
                  <a:pt x="477774" y="0"/>
                </a:moveTo>
                <a:lnTo>
                  <a:pt x="428918" y="2466"/>
                </a:lnTo>
                <a:lnTo>
                  <a:pt x="381474" y="9705"/>
                </a:lnTo>
                <a:lnTo>
                  <a:pt x="335684" y="21476"/>
                </a:lnTo>
                <a:lnTo>
                  <a:pt x="291786" y="37540"/>
                </a:lnTo>
                <a:lnTo>
                  <a:pt x="250021" y="57656"/>
                </a:lnTo>
                <a:lnTo>
                  <a:pt x="210629" y="81586"/>
                </a:lnTo>
                <a:lnTo>
                  <a:pt x="173849" y="109087"/>
                </a:lnTo>
                <a:lnTo>
                  <a:pt x="139922" y="139922"/>
                </a:lnTo>
                <a:lnTo>
                  <a:pt x="109087" y="173849"/>
                </a:lnTo>
                <a:lnTo>
                  <a:pt x="81586" y="210629"/>
                </a:lnTo>
                <a:lnTo>
                  <a:pt x="57656" y="250021"/>
                </a:lnTo>
                <a:lnTo>
                  <a:pt x="37540" y="291786"/>
                </a:lnTo>
                <a:lnTo>
                  <a:pt x="21476" y="335684"/>
                </a:lnTo>
                <a:lnTo>
                  <a:pt x="9705" y="381474"/>
                </a:lnTo>
                <a:lnTo>
                  <a:pt x="2466" y="428918"/>
                </a:lnTo>
                <a:lnTo>
                  <a:pt x="0" y="477774"/>
                </a:lnTo>
                <a:lnTo>
                  <a:pt x="2466" y="526629"/>
                </a:lnTo>
                <a:lnTo>
                  <a:pt x="9705" y="574073"/>
                </a:lnTo>
                <a:lnTo>
                  <a:pt x="21476" y="619863"/>
                </a:lnTo>
                <a:lnTo>
                  <a:pt x="37540" y="663761"/>
                </a:lnTo>
                <a:lnTo>
                  <a:pt x="57656" y="705526"/>
                </a:lnTo>
                <a:lnTo>
                  <a:pt x="81586" y="744918"/>
                </a:lnTo>
                <a:lnTo>
                  <a:pt x="109087" y="781698"/>
                </a:lnTo>
                <a:lnTo>
                  <a:pt x="139922" y="815625"/>
                </a:lnTo>
                <a:lnTo>
                  <a:pt x="173849" y="846460"/>
                </a:lnTo>
                <a:lnTo>
                  <a:pt x="210629" y="873961"/>
                </a:lnTo>
                <a:lnTo>
                  <a:pt x="250021" y="897891"/>
                </a:lnTo>
                <a:lnTo>
                  <a:pt x="291786" y="918007"/>
                </a:lnTo>
                <a:lnTo>
                  <a:pt x="335684" y="934071"/>
                </a:lnTo>
                <a:lnTo>
                  <a:pt x="381474" y="945842"/>
                </a:lnTo>
                <a:lnTo>
                  <a:pt x="428918" y="953081"/>
                </a:lnTo>
                <a:lnTo>
                  <a:pt x="477774" y="955548"/>
                </a:lnTo>
                <a:lnTo>
                  <a:pt x="526629" y="953081"/>
                </a:lnTo>
                <a:lnTo>
                  <a:pt x="574073" y="945842"/>
                </a:lnTo>
                <a:lnTo>
                  <a:pt x="619863" y="934071"/>
                </a:lnTo>
                <a:lnTo>
                  <a:pt x="663761" y="918007"/>
                </a:lnTo>
                <a:lnTo>
                  <a:pt x="705526" y="897891"/>
                </a:lnTo>
                <a:lnTo>
                  <a:pt x="744918" y="873961"/>
                </a:lnTo>
                <a:lnTo>
                  <a:pt x="781698" y="846460"/>
                </a:lnTo>
                <a:lnTo>
                  <a:pt x="815625" y="815625"/>
                </a:lnTo>
                <a:lnTo>
                  <a:pt x="846460" y="781698"/>
                </a:lnTo>
                <a:lnTo>
                  <a:pt x="873961" y="744918"/>
                </a:lnTo>
                <a:lnTo>
                  <a:pt x="897891" y="705526"/>
                </a:lnTo>
                <a:lnTo>
                  <a:pt x="918007" y="663761"/>
                </a:lnTo>
                <a:lnTo>
                  <a:pt x="934071" y="619863"/>
                </a:lnTo>
                <a:lnTo>
                  <a:pt x="945842" y="574073"/>
                </a:lnTo>
                <a:lnTo>
                  <a:pt x="953081" y="526629"/>
                </a:lnTo>
                <a:lnTo>
                  <a:pt x="955548" y="477774"/>
                </a:lnTo>
                <a:lnTo>
                  <a:pt x="953081" y="428918"/>
                </a:lnTo>
                <a:lnTo>
                  <a:pt x="945842" y="381474"/>
                </a:lnTo>
                <a:lnTo>
                  <a:pt x="934071" y="335684"/>
                </a:lnTo>
                <a:lnTo>
                  <a:pt x="918007" y="291786"/>
                </a:lnTo>
                <a:lnTo>
                  <a:pt x="897891" y="250021"/>
                </a:lnTo>
                <a:lnTo>
                  <a:pt x="873961" y="210629"/>
                </a:lnTo>
                <a:lnTo>
                  <a:pt x="846460" y="173849"/>
                </a:lnTo>
                <a:lnTo>
                  <a:pt x="815625" y="139922"/>
                </a:lnTo>
                <a:lnTo>
                  <a:pt x="781698" y="109087"/>
                </a:lnTo>
                <a:lnTo>
                  <a:pt x="744918" y="81586"/>
                </a:lnTo>
                <a:lnTo>
                  <a:pt x="705526" y="57656"/>
                </a:lnTo>
                <a:lnTo>
                  <a:pt x="663761" y="37540"/>
                </a:lnTo>
                <a:lnTo>
                  <a:pt x="619863" y="21476"/>
                </a:lnTo>
                <a:lnTo>
                  <a:pt x="574073" y="9705"/>
                </a:lnTo>
                <a:lnTo>
                  <a:pt x="526629" y="2466"/>
                </a:lnTo>
                <a:lnTo>
                  <a:pt x="477774" y="0"/>
                </a:lnTo>
                <a:close/>
              </a:path>
            </a:pathLst>
          </a:custGeom>
          <a:solidFill>
            <a:srgbClr val="6FAC46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20"/>
          <p:cNvSpPr/>
          <p:nvPr/>
        </p:nvSpPr>
        <p:spPr>
          <a:xfrm>
            <a:off x="3215005" y="1819910"/>
            <a:ext cx="955675" cy="955675"/>
          </a:xfrm>
          <a:custGeom>
            <a:avLst/>
            <a:gdLst/>
            <a:ahLst/>
            <a:cxnLst/>
            <a:rect l="l" t="t" r="r" b="b"/>
            <a:pathLst>
              <a:path w="955675" h="955675">
                <a:moveTo>
                  <a:pt x="0" y="477774"/>
                </a:moveTo>
                <a:lnTo>
                  <a:pt x="2466" y="428918"/>
                </a:lnTo>
                <a:lnTo>
                  <a:pt x="9705" y="381474"/>
                </a:lnTo>
                <a:lnTo>
                  <a:pt x="21476" y="335684"/>
                </a:lnTo>
                <a:lnTo>
                  <a:pt x="37540" y="291786"/>
                </a:lnTo>
                <a:lnTo>
                  <a:pt x="57656" y="250021"/>
                </a:lnTo>
                <a:lnTo>
                  <a:pt x="81586" y="210629"/>
                </a:lnTo>
                <a:lnTo>
                  <a:pt x="109087" y="173849"/>
                </a:lnTo>
                <a:lnTo>
                  <a:pt x="139922" y="139922"/>
                </a:lnTo>
                <a:lnTo>
                  <a:pt x="173849" y="109087"/>
                </a:lnTo>
                <a:lnTo>
                  <a:pt x="210629" y="81586"/>
                </a:lnTo>
                <a:lnTo>
                  <a:pt x="250021" y="57656"/>
                </a:lnTo>
                <a:lnTo>
                  <a:pt x="291786" y="37540"/>
                </a:lnTo>
                <a:lnTo>
                  <a:pt x="335684" y="21476"/>
                </a:lnTo>
                <a:lnTo>
                  <a:pt x="381474" y="9705"/>
                </a:lnTo>
                <a:lnTo>
                  <a:pt x="428918" y="2466"/>
                </a:lnTo>
                <a:lnTo>
                  <a:pt x="477774" y="0"/>
                </a:lnTo>
                <a:lnTo>
                  <a:pt x="526629" y="2466"/>
                </a:lnTo>
                <a:lnTo>
                  <a:pt x="574073" y="9705"/>
                </a:lnTo>
                <a:lnTo>
                  <a:pt x="619863" y="21476"/>
                </a:lnTo>
                <a:lnTo>
                  <a:pt x="663761" y="37540"/>
                </a:lnTo>
                <a:lnTo>
                  <a:pt x="705526" y="57656"/>
                </a:lnTo>
                <a:lnTo>
                  <a:pt x="744918" y="81586"/>
                </a:lnTo>
                <a:lnTo>
                  <a:pt x="781698" y="109087"/>
                </a:lnTo>
                <a:lnTo>
                  <a:pt x="815625" y="139922"/>
                </a:lnTo>
                <a:lnTo>
                  <a:pt x="846460" y="173849"/>
                </a:lnTo>
                <a:lnTo>
                  <a:pt x="873961" y="210629"/>
                </a:lnTo>
                <a:lnTo>
                  <a:pt x="897891" y="250021"/>
                </a:lnTo>
                <a:lnTo>
                  <a:pt x="918007" y="291786"/>
                </a:lnTo>
                <a:lnTo>
                  <a:pt x="934071" y="335684"/>
                </a:lnTo>
                <a:lnTo>
                  <a:pt x="945842" y="381474"/>
                </a:lnTo>
                <a:lnTo>
                  <a:pt x="953081" y="428918"/>
                </a:lnTo>
                <a:lnTo>
                  <a:pt x="955548" y="477774"/>
                </a:lnTo>
                <a:lnTo>
                  <a:pt x="953081" y="526629"/>
                </a:lnTo>
                <a:lnTo>
                  <a:pt x="945842" y="574073"/>
                </a:lnTo>
                <a:lnTo>
                  <a:pt x="934071" y="619863"/>
                </a:lnTo>
                <a:lnTo>
                  <a:pt x="918007" y="663761"/>
                </a:lnTo>
                <a:lnTo>
                  <a:pt x="897891" y="705526"/>
                </a:lnTo>
                <a:lnTo>
                  <a:pt x="873961" y="744918"/>
                </a:lnTo>
                <a:lnTo>
                  <a:pt x="846460" y="781698"/>
                </a:lnTo>
                <a:lnTo>
                  <a:pt x="815625" y="815625"/>
                </a:lnTo>
                <a:lnTo>
                  <a:pt x="781698" y="846460"/>
                </a:lnTo>
                <a:lnTo>
                  <a:pt x="744918" y="873961"/>
                </a:lnTo>
                <a:lnTo>
                  <a:pt x="705526" y="897891"/>
                </a:lnTo>
                <a:lnTo>
                  <a:pt x="663761" y="918007"/>
                </a:lnTo>
                <a:lnTo>
                  <a:pt x="619863" y="934071"/>
                </a:lnTo>
                <a:lnTo>
                  <a:pt x="574073" y="945842"/>
                </a:lnTo>
                <a:lnTo>
                  <a:pt x="526629" y="953081"/>
                </a:lnTo>
                <a:lnTo>
                  <a:pt x="477774" y="955548"/>
                </a:lnTo>
                <a:lnTo>
                  <a:pt x="428918" y="953081"/>
                </a:lnTo>
                <a:lnTo>
                  <a:pt x="381474" y="945842"/>
                </a:lnTo>
                <a:lnTo>
                  <a:pt x="335684" y="934071"/>
                </a:lnTo>
                <a:lnTo>
                  <a:pt x="291786" y="918007"/>
                </a:lnTo>
                <a:lnTo>
                  <a:pt x="250021" y="897891"/>
                </a:lnTo>
                <a:lnTo>
                  <a:pt x="210629" y="873961"/>
                </a:lnTo>
                <a:lnTo>
                  <a:pt x="173849" y="846460"/>
                </a:lnTo>
                <a:lnTo>
                  <a:pt x="139922" y="815625"/>
                </a:lnTo>
                <a:lnTo>
                  <a:pt x="109087" y="781698"/>
                </a:lnTo>
                <a:lnTo>
                  <a:pt x="81586" y="744918"/>
                </a:lnTo>
                <a:lnTo>
                  <a:pt x="57656" y="705526"/>
                </a:lnTo>
                <a:lnTo>
                  <a:pt x="37540" y="663761"/>
                </a:lnTo>
                <a:lnTo>
                  <a:pt x="21476" y="619863"/>
                </a:lnTo>
                <a:lnTo>
                  <a:pt x="9705" y="574073"/>
                </a:lnTo>
                <a:lnTo>
                  <a:pt x="2466" y="526629"/>
                </a:lnTo>
                <a:lnTo>
                  <a:pt x="0" y="477774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21"/>
          <p:cNvSpPr txBox="1"/>
          <p:nvPr/>
        </p:nvSpPr>
        <p:spPr>
          <a:xfrm>
            <a:off x="3413125" y="1973580"/>
            <a:ext cx="560705" cy="574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0965" marR="5080" indent="-88900">
              <a:lnSpc>
                <a:spcPct val="129000"/>
              </a:lnSpc>
              <a:spcBef>
                <a:spcPts val="95"/>
              </a:spcBef>
            </a:pPr>
            <a:r>
              <a:rPr sz="1400" dirty="0">
                <a:latin typeface="微软雅黑" panose="020B0503020204020204" charset="-122"/>
                <a:cs typeface="微软雅黑" panose="020B0503020204020204" charset="-122"/>
              </a:rPr>
              <a:t>智能化 运营</a:t>
            </a:r>
            <a:endParaRPr sz="1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0" name="object 22"/>
          <p:cNvSpPr/>
          <p:nvPr/>
        </p:nvSpPr>
        <p:spPr>
          <a:xfrm>
            <a:off x="3315335" y="2833370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136398" y="0"/>
                </a:moveTo>
                <a:lnTo>
                  <a:pt x="93293" y="6955"/>
                </a:lnTo>
                <a:lnTo>
                  <a:pt x="55851" y="26322"/>
                </a:lnTo>
                <a:lnTo>
                  <a:pt x="26322" y="55851"/>
                </a:lnTo>
                <a:lnTo>
                  <a:pt x="6955" y="93293"/>
                </a:lnTo>
                <a:lnTo>
                  <a:pt x="0" y="136397"/>
                </a:lnTo>
                <a:lnTo>
                  <a:pt x="6955" y="179502"/>
                </a:lnTo>
                <a:lnTo>
                  <a:pt x="26322" y="216944"/>
                </a:lnTo>
                <a:lnTo>
                  <a:pt x="55851" y="246473"/>
                </a:lnTo>
                <a:lnTo>
                  <a:pt x="93293" y="265840"/>
                </a:lnTo>
                <a:lnTo>
                  <a:pt x="136398" y="272795"/>
                </a:lnTo>
                <a:lnTo>
                  <a:pt x="179502" y="265840"/>
                </a:lnTo>
                <a:lnTo>
                  <a:pt x="216944" y="246473"/>
                </a:lnTo>
                <a:lnTo>
                  <a:pt x="246473" y="216944"/>
                </a:lnTo>
                <a:lnTo>
                  <a:pt x="265840" y="179502"/>
                </a:lnTo>
                <a:lnTo>
                  <a:pt x="272795" y="136397"/>
                </a:lnTo>
                <a:lnTo>
                  <a:pt x="265840" y="93293"/>
                </a:lnTo>
                <a:lnTo>
                  <a:pt x="246473" y="55851"/>
                </a:lnTo>
                <a:lnTo>
                  <a:pt x="216944" y="26322"/>
                </a:lnTo>
                <a:lnTo>
                  <a:pt x="179502" y="6955"/>
                </a:lnTo>
                <a:lnTo>
                  <a:pt x="136398" y="0"/>
                </a:lnTo>
                <a:close/>
              </a:path>
            </a:pathLst>
          </a:custGeom>
          <a:solidFill>
            <a:srgbClr val="6FAC46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01" name="object 23"/>
          <p:cNvSpPr/>
          <p:nvPr/>
        </p:nvSpPr>
        <p:spPr>
          <a:xfrm>
            <a:off x="3315335" y="2833370"/>
            <a:ext cx="273050" cy="273050"/>
          </a:xfrm>
          <a:custGeom>
            <a:avLst/>
            <a:gdLst/>
            <a:ahLst/>
            <a:cxnLst/>
            <a:rect l="l" t="t" r="r" b="b"/>
            <a:pathLst>
              <a:path w="273050" h="273050">
                <a:moveTo>
                  <a:pt x="0" y="136397"/>
                </a:moveTo>
                <a:lnTo>
                  <a:pt x="6955" y="93293"/>
                </a:lnTo>
                <a:lnTo>
                  <a:pt x="26322" y="55851"/>
                </a:lnTo>
                <a:lnTo>
                  <a:pt x="55851" y="26322"/>
                </a:lnTo>
                <a:lnTo>
                  <a:pt x="93293" y="6955"/>
                </a:lnTo>
                <a:lnTo>
                  <a:pt x="136398" y="0"/>
                </a:lnTo>
                <a:lnTo>
                  <a:pt x="179502" y="6955"/>
                </a:lnTo>
                <a:lnTo>
                  <a:pt x="216944" y="26322"/>
                </a:lnTo>
                <a:lnTo>
                  <a:pt x="246473" y="55851"/>
                </a:lnTo>
                <a:lnTo>
                  <a:pt x="265840" y="93293"/>
                </a:lnTo>
                <a:lnTo>
                  <a:pt x="272795" y="136397"/>
                </a:lnTo>
                <a:lnTo>
                  <a:pt x="265840" y="179502"/>
                </a:lnTo>
                <a:lnTo>
                  <a:pt x="246473" y="216944"/>
                </a:lnTo>
                <a:lnTo>
                  <a:pt x="216944" y="246473"/>
                </a:lnTo>
                <a:lnTo>
                  <a:pt x="179502" y="265840"/>
                </a:lnTo>
                <a:lnTo>
                  <a:pt x="136398" y="272795"/>
                </a:lnTo>
                <a:lnTo>
                  <a:pt x="93293" y="265840"/>
                </a:lnTo>
                <a:lnTo>
                  <a:pt x="55851" y="246473"/>
                </a:lnTo>
                <a:lnTo>
                  <a:pt x="26322" y="216944"/>
                </a:lnTo>
                <a:lnTo>
                  <a:pt x="6955" y="179502"/>
                </a:lnTo>
                <a:lnTo>
                  <a:pt x="0" y="136397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24"/>
          <p:cNvSpPr/>
          <p:nvPr/>
        </p:nvSpPr>
        <p:spPr>
          <a:xfrm>
            <a:off x="2300605" y="2365375"/>
            <a:ext cx="955675" cy="955675"/>
          </a:xfrm>
          <a:custGeom>
            <a:avLst/>
            <a:gdLst/>
            <a:ahLst/>
            <a:cxnLst/>
            <a:rect l="l" t="t" r="r" b="b"/>
            <a:pathLst>
              <a:path w="955675" h="955675">
                <a:moveTo>
                  <a:pt x="477774" y="0"/>
                </a:moveTo>
                <a:lnTo>
                  <a:pt x="428918" y="2466"/>
                </a:lnTo>
                <a:lnTo>
                  <a:pt x="381474" y="9705"/>
                </a:lnTo>
                <a:lnTo>
                  <a:pt x="335684" y="21476"/>
                </a:lnTo>
                <a:lnTo>
                  <a:pt x="291786" y="37540"/>
                </a:lnTo>
                <a:lnTo>
                  <a:pt x="250021" y="57656"/>
                </a:lnTo>
                <a:lnTo>
                  <a:pt x="210629" y="81586"/>
                </a:lnTo>
                <a:lnTo>
                  <a:pt x="173849" y="109087"/>
                </a:lnTo>
                <a:lnTo>
                  <a:pt x="139922" y="139922"/>
                </a:lnTo>
                <a:lnTo>
                  <a:pt x="109087" y="173849"/>
                </a:lnTo>
                <a:lnTo>
                  <a:pt x="81586" y="210629"/>
                </a:lnTo>
                <a:lnTo>
                  <a:pt x="57656" y="250021"/>
                </a:lnTo>
                <a:lnTo>
                  <a:pt x="37540" y="291786"/>
                </a:lnTo>
                <a:lnTo>
                  <a:pt x="21476" y="335684"/>
                </a:lnTo>
                <a:lnTo>
                  <a:pt x="9705" y="381474"/>
                </a:lnTo>
                <a:lnTo>
                  <a:pt x="2466" y="428918"/>
                </a:lnTo>
                <a:lnTo>
                  <a:pt x="0" y="477774"/>
                </a:lnTo>
                <a:lnTo>
                  <a:pt x="2466" y="526629"/>
                </a:lnTo>
                <a:lnTo>
                  <a:pt x="9705" y="574073"/>
                </a:lnTo>
                <a:lnTo>
                  <a:pt x="21476" y="619863"/>
                </a:lnTo>
                <a:lnTo>
                  <a:pt x="37540" y="663761"/>
                </a:lnTo>
                <a:lnTo>
                  <a:pt x="57656" y="705526"/>
                </a:lnTo>
                <a:lnTo>
                  <a:pt x="81586" y="744918"/>
                </a:lnTo>
                <a:lnTo>
                  <a:pt x="109087" y="781698"/>
                </a:lnTo>
                <a:lnTo>
                  <a:pt x="139922" y="815625"/>
                </a:lnTo>
                <a:lnTo>
                  <a:pt x="173849" y="846460"/>
                </a:lnTo>
                <a:lnTo>
                  <a:pt x="210629" y="873961"/>
                </a:lnTo>
                <a:lnTo>
                  <a:pt x="250021" y="897891"/>
                </a:lnTo>
                <a:lnTo>
                  <a:pt x="291786" y="918007"/>
                </a:lnTo>
                <a:lnTo>
                  <a:pt x="335684" y="934071"/>
                </a:lnTo>
                <a:lnTo>
                  <a:pt x="381474" y="945842"/>
                </a:lnTo>
                <a:lnTo>
                  <a:pt x="428918" y="953081"/>
                </a:lnTo>
                <a:lnTo>
                  <a:pt x="477774" y="955548"/>
                </a:lnTo>
                <a:lnTo>
                  <a:pt x="526629" y="953081"/>
                </a:lnTo>
                <a:lnTo>
                  <a:pt x="574073" y="945842"/>
                </a:lnTo>
                <a:lnTo>
                  <a:pt x="619863" y="934071"/>
                </a:lnTo>
                <a:lnTo>
                  <a:pt x="663761" y="918007"/>
                </a:lnTo>
                <a:lnTo>
                  <a:pt x="705526" y="897891"/>
                </a:lnTo>
                <a:lnTo>
                  <a:pt x="744918" y="873961"/>
                </a:lnTo>
                <a:lnTo>
                  <a:pt x="781698" y="846460"/>
                </a:lnTo>
                <a:lnTo>
                  <a:pt x="815625" y="815625"/>
                </a:lnTo>
                <a:lnTo>
                  <a:pt x="846460" y="781698"/>
                </a:lnTo>
                <a:lnTo>
                  <a:pt x="873961" y="744918"/>
                </a:lnTo>
                <a:lnTo>
                  <a:pt x="897891" y="705526"/>
                </a:lnTo>
                <a:lnTo>
                  <a:pt x="918007" y="663761"/>
                </a:lnTo>
                <a:lnTo>
                  <a:pt x="934071" y="619863"/>
                </a:lnTo>
                <a:lnTo>
                  <a:pt x="945842" y="574073"/>
                </a:lnTo>
                <a:lnTo>
                  <a:pt x="953081" y="526629"/>
                </a:lnTo>
                <a:lnTo>
                  <a:pt x="955548" y="477774"/>
                </a:lnTo>
                <a:lnTo>
                  <a:pt x="953081" y="428918"/>
                </a:lnTo>
                <a:lnTo>
                  <a:pt x="945842" y="381474"/>
                </a:lnTo>
                <a:lnTo>
                  <a:pt x="934071" y="335684"/>
                </a:lnTo>
                <a:lnTo>
                  <a:pt x="918007" y="291786"/>
                </a:lnTo>
                <a:lnTo>
                  <a:pt x="897891" y="250021"/>
                </a:lnTo>
                <a:lnTo>
                  <a:pt x="873961" y="210629"/>
                </a:lnTo>
                <a:lnTo>
                  <a:pt x="846460" y="173849"/>
                </a:lnTo>
                <a:lnTo>
                  <a:pt x="815625" y="139922"/>
                </a:lnTo>
                <a:lnTo>
                  <a:pt x="781698" y="109087"/>
                </a:lnTo>
                <a:lnTo>
                  <a:pt x="744918" y="81586"/>
                </a:lnTo>
                <a:lnTo>
                  <a:pt x="705526" y="57656"/>
                </a:lnTo>
                <a:lnTo>
                  <a:pt x="663761" y="37540"/>
                </a:lnTo>
                <a:lnTo>
                  <a:pt x="619863" y="21476"/>
                </a:lnTo>
                <a:lnTo>
                  <a:pt x="574073" y="9705"/>
                </a:lnTo>
                <a:lnTo>
                  <a:pt x="526629" y="2466"/>
                </a:lnTo>
                <a:lnTo>
                  <a:pt x="477774" y="0"/>
                </a:lnTo>
                <a:close/>
              </a:path>
            </a:pathLst>
          </a:custGeom>
          <a:solidFill>
            <a:srgbClr val="6FAC46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object 25"/>
          <p:cNvSpPr/>
          <p:nvPr/>
        </p:nvSpPr>
        <p:spPr>
          <a:xfrm>
            <a:off x="2300605" y="2365375"/>
            <a:ext cx="955675" cy="955675"/>
          </a:xfrm>
          <a:custGeom>
            <a:avLst/>
            <a:gdLst/>
            <a:ahLst/>
            <a:cxnLst/>
            <a:rect l="l" t="t" r="r" b="b"/>
            <a:pathLst>
              <a:path w="955675" h="955675">
                <a:moveTo>
                  <a:pt x="0" y="477774"/>
                </a:moveTo>
                <a:lnTo>
                  <a:pt x="2466" y="428918"/>
                </a:lnTo>
                <a:lnTo>
                  <a:pt x="9705" y="381474"/>
                </a:lnTo>
                <a:lnTo>
                  <a:pt x="21476" y="335684"/>
                </a:lnTo>
                <a:lnTo>
                  <a:pt x="37540" y="291786"/>
                </a:lnTo>
                <a:lnTo>
                  <a:pt x="57656" y="250021"/>
                </a:lnTo>
                <a:lnTo>
                  <a:pt x="81586" y="210629"/>
                </a:lnTo>
                <a:lnTo>
                  <a:pt x="109087" y="173849"/>
                </a:lnTo>
                <a:lnTo>
                  <a:pt x="139922" y="139922"/>
                </a:lnTo>
                <a:lnTo>
                  <a:pt x="173849" y="109087"/>
                </a:lnTo>
                <a:lnTo>
                  <a:pt x="210629" y="81586"/>
                </a:lnTo>
                <a:lnTo>
                  <a:pt x="250021" y="57656"/>
                </a:lnTo>
                <a:lnTo>
                  <a:pt x="291786" y="37540"/>
                </a:lnTo>
                <a:lnTo>
                  <a:pt x="335684" y="21476"/>
                </a:lnTo>
                <a:lnTo>
                  <a:pt x="381474" y="9705"/>
                </a:lnTo>
                <a:lnTo>
                  <a:pt x="428918" y="2466"/>
                </a:lnTo>
                <a:lnTo>
                  <a:pt x="477774" y="0"/>
                </a:lnTo>
                <a:lnTo>
                  <a:pt x="526629" y="2466"/>
                </a:lnTo>
                <a:lnTo>
                  <a:pt x="574073" y="9705"/>
                </a:lnTo>
                <a:lnTo>
                  <a:pt x="619863" y="21476"/>
                </a:lnTo>
                <a:lnTo>
                  <a:pt x="663761" y="37540"/>
                </a:lnTo>
                <a:lnTo>
                  <a:pt x="705526" y="57656"/>
                </a:lnTo>
                <a:lnTo>
                  <a:pt x="744918" y="81586"/>
                </a:lnTo>
                <a:lnTo>
                  <a:pt x="781698" y="109087"/>
                </a:lnTo>
                <a:lnTo>
                  <a:pt x="815625" y="139922"/>
                </a:lnTo>
                <a:lnTo>
                  <a:pt x="846460" y="173849"/>
                </a:lnTo>
                <a:lnTo>
                  <a:pt x="873961" y="210629"/>
                </a:lnTo>
                <a:lnTo>
                  <a:pt x="897891" y="250021"/>
                </a:lnTo>
                <a:lnTo>
                  <a:pt x="918007" y="291786"/>
                </a:lnTo>
                <a:lnTo>
                  <a:pt x="934071" y="335684"/>
                </a:lnTo>
                <a:lnTo>
                  <a:pt x="945842" y="381474"/>
                </a:lnTo>
                <a:lnTo>
                  <a:pt x="953081" y="428918"/>
                </a:lnTo>
                <a:lnTo>
                  <a:pt x="955548" y="477774"/>
                </a:lnTo>
                <a:lnTo>
                  <a:pt x="953081" y="526629"/>
                </a:lnTo>
                <a:lnTo>
                  <a:pt x="945842" y="574073"/>
                </a:lnTo>
                <a:lnTo>
                  <a:pt x="934071" y="619863"/>
                </a:lnTo>
                <a:lnTo>
                  <a:pt x="918007" y="663761"/>
                </a:lnTo>
                <a:lnTo>
                  <a:pt x="897891" y="705526"/>
                </a:lnTo>
                <a:lnTo>
                  <a:pt x="873961" y="744918"/>
                </a:lnTo>
                <a:lnTo>
                  <a:pt x="846460" y="781698"/>
                </a:lnTo>
                <a:lnTo>
                  <a:pt x="815625" y="815625"/>
                </a:lnTo>
                <a:lnTo>
                  <a:pt x="781698" y="846460"/>
                </a:lnTo>
                <a:lnTo>
                  <a:pt x="744918" y="873961"/>
                </a:lnTo>
                <a:lnTo>
                  <a:pt x="705526" y="897891"/>
                </a:lnTo>
                <a:lnTo>
                  <a:pt x="663761" y="918007"/>
                </a:lnTo>
                <a:lnTo>
                  <a:pt x="619863" y="934071"/>
                </a:lnTo>
                <a:lnTo>
                  <a:pt x="574073" y="945842"/>
                </a:lnTo>
                <a:lnTo>
                  <a:pt x="526629" y="953081"/>
                </a:lnTo>
                <a:lnTo>
                  <a:pt x="477774" y="955548"/>
                </a:lnTo>
                <a:lnTo>
                  <a:pt x="428918" y="953081"/>
                </a:lnTo>
                <a:lnTo>
                  <a:pt x="381474" y="945842"/>
                </a:lnTo>
                <a:lnTo>
                  <a:pt x="335684" y="934071"/>
                </a:lnTo>
                <a:lnTo>
                  <a:pt x="291786" y="918007"/>
                </a:lnTo>
                <a:lnTo>
                  <a:pt x="250021" y="897891"/>
                </a:lnTo>
                <a:lnTo>
                  <a:pt x="210629" y="873961"/>
                </a:lnTo>
                <a:lnTo>
                  <a:pt x="173849" y="846460"/>
                </a:lnTo>
                <a:lnTo>
                  <a:pt x="139922" y="815625"/>
                </a:lnTo>
                <a:lnTo>
                  <a:pt x="109087" y="781698"/>
                </a:lnTo>
                <a:lnTo>
                  <a:pt x="81586" y="744918"/>
                </a:lnTo>
                <a:lnTo>
                  <a:pt x="57656" y="705526"/>
                </a:lnTo>
                <a:lnTo>
                  <a:pt x="37540" y="663761"/>
                </a:lnTo>
                <a:lnTo>
                  <a:pt x="21476" y="619863"/>
                </a:lnTo>
                <a:lnTo>
                  <a:pt x="9705" y="574073"/>
                </a:lnTo>
                <a:lnTo>
                  <a:pt x="2466" y="526629"/>
                </a:lnTo>
                <a:lnTo>
                  <a:pt x="0" y="477774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26"/>
          <p:cNvSpPr txBox="1"/>
          <p:nvPr/>
        </p:nvSpPr>
        <p:spPr>
          <a:xfrm>
            <a:off x="2625725" y="2519680"/>
            <a:ext cx="433705" cy="567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9000"/>
              </a:lnSpc>
              <a:spcBef>
                <a:spcPts val="95"/>
              </a:spcBef>
            </a:pPr>
            <a:r>
              <a:rPr lang="zh-CN" sz="1400" dirty="0">
                <a:latin typeface="微软雅黑" panose="020B0503020204020204" charset="-122"/>
                <a:cs typeface="微软雅黑" panose="020B0503020204020204" charset="-122"/>
              </a:rPr>
              <a:t>降低成本</a:t>
            </a:r>
            <a:endParaRPr lang="zh-CN" sz="14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5" name="object 27"/>
          <p:cNvSpPr/>
          <p:nvPr/>
        </p:nvSpPr>
        <p:spPr>
          <a:xfrm>
            <a:off x="7916545" y="1416050"/>
            <a:ext cx="1758950" cy="1758950"/>
          </a:xfrm>
          <a:custGeom>
            <a:avLst/>
            <a:gdLst/>
            <a:ahLst/>
            <a:cxnLst/>
            <a:rect l="l" t="t" r="r" b="b"/>
            <a:pathLst>
              <a:path w="1758950" h="1758950">
                <a:moveTo>
                  <a:pt x="879348" y="0"/>
                </a:moveTo>
                <a:lnTo>
                  <a:pt x="831100" y="1301"/>
                </a:lnTo>
                <a:lnTo>
                  <a:pt x="783533" y="5159"/>
                </a:lnTo>
                <a:lnTo>
                  <a:pt x="736713" y="11509"/>
                </a:lnTo>
                <a:lnTo>
                  <a:pt x="690707" y="20282"/>
                </a:lnTo>
                <a:lnTo>
                  <a:pt x="645583" y="31411"/>
                </a:lnTo>
                <a:lnTo>
                  <a:pt x="601406" y="44829"/>
                </a:lnTo>
                <a:lnTo>
                  <a:pt x="558245" y="60470"/>
                </a:lnTo>
                <a:lnTo>
                  <a:pt x="516167" y="78267"/>
                </a:lnTo>
                <a:lnTo>
                  <a:pt x="475238" y="98151"/>
                </a:lnTo>
                <a:lnTo>
                  <a:pt x="435525" y="120057"/>
                </a:lnTo>
                <a:lnTo>
                  <a:pt x="397096" y="143917"/>
                </a:lnTo>
                <a:lnTo>
                  <a:pt x="360017" y="169663"/>
                </a:lnTo>
                <a:lnTo>
                  <a:pt x="324356" y="197230"/>
                </a:lnTo>
                <a:lnTo>
                  <a:pt x="290180" y="226550"/>
                </a:lnTo>
                <a:lnTo>
                  <a:pt x="257556" y="257556"/>
                </a:lnTo>
                <a:lnTo>
                  <a:pt x="226550" y="290180"/>
                </a:lnTo>
                <a:lnTo>
                  <a:pt x="197230" y="324356"/>
                </a:lnTo>
                <a:lnTo>
                  <a:pt x="169663" y="360017"/>
                </a:lnTo>
                <a:lnTo>
                  <a:pt x="143917" y="397096"/>
                </a:lnTo>
                <a:lnTo>
                  <a:pt x="120057" y="435525"/>
                </a:lnTo>
                <a:lnTo>
                  <a:pt x="98151" y="475238"/>
                </a:lnTo>
                <a:lnTo>
                  <a:pt x="78267" y="516167"/>
                </a:lnTo>
                <a:lnTo>
                  <a:pt x="60470" y="558245"/>
                </a:lnTo>
                <a:lnTo>
                  <a:pt x="44829" y="601406"/>
                </a:lnTo>
                <a:lnTo>
                  <a:pt x="31411" y="645583"/>
                </a:lnTo>
                <a:lnTo>
                  <a:pt x="20282" y="690707"/>
                </a:lnTo>
                <a:lnTo>
                  <a:pt x="11509" y="736713"/>
                </a:lnTo>
                <a:lnTo>
                  <a:pt x="5159" y="783533"/>
                </a:lnTo>
                <a:lnTo>
                  <a:pt x="1301" y="831100"/>
                </a:lnTo>
                <a:lnTo>
                  <a:pt x="0" y="879348"/>
                </a:lnTo>
                <a:lnTo>
                  <a:pt x="1301" y="927595"/>
                </a:lnTo>
                <a:lnTo>
                  <a:pt x="5159" y="975162"/>
                </a:lnTo>
                <a:lnTo>
                  <a:pt x="11509" y="1021982"/>
                </a:lnTo>
                <a:lnTo>
                  <a:pt x="20282" y="1067988"/>
                </a:lnTo>
                <a:lnTo>
                  <a:pt x="31411" y="1113112"/>
                </a:lnTo>
                <a:lnTo>
                  <a:pt x="44829" y="1157289"/>
                </a:lnTo>
                <a:lnTo>
                  <a:pt x="60470" y="1200450"/>
                </a:lnTo>
                <a:lnTo>
                  <a:pt x="78267" y="1242528"/>
                </a:lnTo>
                <a:lnTo>
                  <a:pt x="98151" y="1283457"/>
                </a:lnTo>
                <a:lnTo>
                  <a:pt x="120057" y="1323170"/>
                </a:lnTo>
                <a:lnTo>
                  <a:pt x="143917" y="1361599"/>
                </a:lnTo>
                <a:lnTo>
                  <a:pt x="169663" y="1398678"/>
                </a:lnTo>
                <a:lnTo>
                  <a:pt x="197230" y="1434339"/>
                </a:lnTo>
                <a:lnTo>
                  <a:pt x="226550" y="1468515"/>
                </a:lnTo>
                <a:lnTo>
                  <a:pt x="257555" y="1501139"/>
                </a:lnTo>
                <a:lnTo>
                  <a:pt x="290180" y="1532145"/>
                </a:lnTo>
                <a:lnTo>
                  <a:pt x="324356" y="1561465"/>
                </a:lnTo>
                <a:lnTo>
                  <a:pt x="360017" y="1589032"/>
                </a:lnTo>
                <a:lnTo>
                  <a:pt x="397096" y="1614778"/>
                </a:lnTo>
                <a:lnTo>
                  <a:pt x="435525" y="1638638"/>
                </a:lnTo>
                <a:lnTo>
                  <a:pt x="475238" y="1660544"/>
                </a:lnTo>
                <a:lnTo>
                  <a:pt x="516167" y="1680428"/>
                </a:lnTo>
                <a:lnTo>
                  <a:pt x="558245" y="1698225"/>
                </a:lnTo>
                <a:lnTo>
                  <a:pt x="601406" y="1713866"/>
                </a:lnTo>
                <a:lnTo>
                  <a:pt x="645583" y="1727284"/>
                </a:lnTo>
                <a:lnTo>
                  <a:pt x="690707" y="1738413"/>
                </a:lnTo>
                <a:lnTo>
                  <a:pt x="736713" y="1747186"/>
                </a:lnTo>
                <a:lnTo>
                  <a:pt x="783533" y="1753536"/>
                </a:lnTo>
                <a:lnTo>
                  <a:pt x="831100" y="1757394"/>
                </a:lnTo>
                <a:lnTo>
                  <a:pt x="879348" y="1758696"/>
                </a:lnTo>
                <a:lnTo>
                  <a:pt x="927595" y="1757394"/>
                </a:lnTo>
                <a:lnTo>
                  <a:pt x="975162" y="1753536"/>
                </a:lnTo>
                <a:lnTo>
                  <a:pt x="1021982" y="1747186"/>
                </a:lnTo>
                <a:lnTo>
                  <a:pt x="1067988" y="1738413"/>
                </a:lnTo>
                <a:lnTo>
                  <a:pt x="1113112" y="1727284"/>
                </a:lnTo>
                <a:lnTo>
                  <a:pt x="1157289" y="1713866"/>
                </a:lnTo>
                <a:lnTo>
                  <a:pt x="1200450" y="1698225"/>
                </a:lnTo>
                <a:lnTo>
                  <a:pt x="1242528" y="1680428"/>
                </a:lnTo>
                <a:lnTo>
                  <a:pt x="1283457" y="1660544"/>
                </a:lnTo>
                <a:lnTo>
                  <a:pt x="1323170" y="1638638"/>
                </a:lnTo>
                <a:lnTo>
                  <a:pt x="1361599" y="1614778"/>
                </a:lnTo>
                <a:lnTo>
                  <a:pt x="1398678" y="1589032"/>
                </a:lnTo>
                <a:lnTo>
                  <a:pt x="1434339" y="1561465"/>
                </a:lnTo>
                <a:lnTo>
                  <a:pt x="1468515" y="1532145"/>
                </a:lnTo>
                <a:lnTo>
                  <a:pt x="1501139" y="1501139"/>
                </a:lnTo>
                <a:lnTo>
                  <a:pt x="1532145" y="1468515"/>
                </a:lnTo>
                <a:lnTo>
                  <a:pt x="1561465" y="1434339"/>
                </a:lnTo>
                <a:lnTo>
                  <a:pt x="1589032" y="1398678"/>
                </a:lnTo>
                <a:lnTo>
                  <a:pt x="1614778" y="1361599"/>
                </a:lnTo>
                <a:lnTo>
                  <a:pt x="1638638" y="1323170"/>
                </a:lnTo>
                <a:lnTo>
                  <a:pt x="1660544" y="1283457"/>
                </a:lnTo>
                <a:lnTo>
                  <a:pt x="1680428" y="1242528"/>
                </a:lnTo>
                <a:lnTo>
                  <a:pt x="1698225" y="1200450"/>
                </a:lnTo>
                <a:lnTo>
                  <a:pt x="1713866" y="1157289"/>
                </a:lnTo>
                <a:lnTo>
                  <a:pt x="1727284" y="1113112"/>
                </a:lnTo>
                <a:lnTo>
                  <a:pt x="1738413" y="1067988"/>
                </a:lnTo>
                <a:lnTo>
                  <a:pt x="1747186" y="1021982"/>
                </a:lnTo>
                <a:lnTo>
                  <a:pt x="1753536" y="975162"/>
                </a:lnTo>
                <a:lnTo>
                  <a:pt x="1757394" y="927595"/>
                </a:lnTo>
                <a:lnTo>
                  <a:pt x="1758695" y="879348"/>
                </a:lnTo>
                <a:lnTo>
                  <a:pt x="1757394" y="831100"/>
                </a:lnTo>
                <a:lnTo>
                  <a:pt x="1753536" y="783533"/>
                </a:lnTo>
                <a:lnTo>
                  <a:pt x="1747186" y="736713"/>
                </a:lnTo>
                <a:lnTo>
                  <a:pt x="1738413" y="690707"/>
                </a:lnTo>
                <a:lnTo>
                  <a:pt x="1727284" y="645583"/>
                </a:lnTo>
                <a:lnTo>
                  <a:pt x="1713866" y="601406"/>
                </a:lnTo>
                <a:lnTo>
                  <a:pt x="1698225" y="558245"/>
                </a:lnTo>
                <a:lnTo>
                  <a:pt x="1680428" y="516167"/>
                </a:lnTo>
                <a:lnTo>
                  <a:pt x="1660544" y="475238"/>
                </a:lnTo>
                <a:lnTo>
                  <a:pt x="1638638" y="435525"/>
                </a:lnTo>
                <a:lnTo>
                  <a:pt x="1614778" y="397096"/>
                </a:lnTo>
                <a:lnTo>
                  <a:pt x="1589032" y="360017"/>
                </a:lnTo>
                <a:lnTo>
                  <a:pt x="1561465" y="324356"/>
                </a:lnTo>
                <a:lnTo>
                  <a:pt x="1532145" y="290180"/>
                </a:lnTo>
                <a:lnTo>
                  <a:pt x="1501140" y="257556"/>
                </a:lnTo>
                <a:lnTo>
                  <a:pt x="1468515" y="226550"/>
                </a:lnTo>
                <a:lnTo>
                  <a:pt x="1434339" y="197230"/>
                </a:lnTo>
                <a:lnTo>
                  <a:pt x="1398678" y="169663"/>
                </a:lnTo>
                <a:lnTo>
                  <a:pt x="1361599" y="143917"/>
                </a:lnTo>
                <a:lnTo>
                  <a:pt x="1323170" y="120057"/>
                </a:lnTo>
                <a:lnTo>
                  <a:pt x="1283457" y="98151"/>
                </a:lnTo>
                <a:lnTo>
                  <a:pt x="1242528" y="78267"/>
                </a:lnTo>
                <a:lnTo>
                  <a:pt x="1200450" y="60470"/>
                </a:lnTo>
                <a:lnTo>
                  <a:pt x="1157289" y="44829"/>
                </a:lnTo>
                <a:lnTo>
                  <a:pt x="1113112" y="31411"/>
                </a:lnTo>
                <a:lnTo>
                  <a:pt x="1067988" y="20282"/>
                </a:lnTo>
                <a:lnTo>
                  <a:pt x="1021982" y="11509"/>
                </a:lnTo>
                <a:lnTo>
                  <a:pt x="975162" y="5159"/>
                </a:lnTo>
                <a:lnTo>
                  <a:pt x="927595" y="1301"/>
                </a:lnTo>
                <a:lnTo>
                  <a:pt x="879348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28"/>
          <p:cNvSpPr/>
          <p:nvPr/>
        </p:nvSpPr>
        <p:spPr>
          <a:xfrm>
            <a:off x="7916545" y="1416050"/>
            <a:ext cx="1758950" cy="1758950"/>
          </a:xfrm>
          <a:custGeom>
            <a:avLst/>
            <a:gdLst/>
            <a:ahLst/>
            <a:cxnLst/>
            <a:rect l="l" t="t" r="r" b="b"/>
            <a:pathLst>
              <a:path w="1758950" h="1758950">
                <a:moveTo>
                  <a:pt x="0" y="879348"/>
                </a:moveTo>
                <a:lnTo>
                  <a:pt x="1301" y="831100"/>
                </a:lnTo>
                <a:lnTo>
                  <a:pt x="5159" y="783533"/>
                </a:lnTo>
                <a:lnTo>
                  <a:pt x="11509" y="736713"/>
                </a:lnTo>
                <a:lnTo>
                  <a:pt x="20282" y="690707"/>
                </a:lnTo>
                <a:lnTo>
                  <a:pt x="31411" y="645583"/>
                </a:lnTo>
                <a:lnTo>
                  <a:pt x="44829" y="601406"/>
                </a:lnTo>
                <a:lnTo>
                  <a:pt x="60470" y="558245"/>
                </a:lnTo>
                <a:lnTo>
                  <a:pt x="78267" y="516167"/>
                </a:lnTo>
                <a:lnTo>
                  <a:pt x="98151" y="475238"/>
                </a:lnTo>
                <a:lnTo>
                  <a:pt x="120057" y="435525"/>
                </a:lnTo>
                <a:lnTo>
                  <a:pt x="143917" y="397096"/>
                </a:lnTo>
                <a:lnTo>
                  <a:pt x="169663" y="360017"/>
                </a:lnTo>
                <a:lnTo>
                  <a:pt x="197230" y="324356"/>
                </a:lnTo>
                <a:lnTo>
                  <a:pt x="226550" y="290180"/>
                </a:lnTo>
                <a:lnTo>
                  <a:pt x="257556" y="257556"/>
                </a:lnTo>
                <a:lnTo>
                  <a:pt x="290180" y="226550"/>
                </a:lnTo>
                <a:lnTo>
                  <a:pt x="324356" y="197230"/>
                </a:lnTo>
                <a:lnTo>
                  <a:pt x="360017" y="169663"/>
                </a:lnTo>
                <a:lnTo>
                  <a:pt x="397096" y="143917"/>
                </a:lnTo>
                <a:lnTo>
                  <a:pt x="435525" y="120057"/>
                </a:lnTo>
                <a:lnTo>
                  <a:pt x="475238" y="98151"/>
                </a:lnTo>
                <a:lnTo>
                  <a:pt x="516167" y="78267"/>
                </a:lnTo>
                <a:lnTo>
                  <a:pt x="558245" y="60470"/>
                </a:lnTo>
                <a:lnTo>
                  <a:pt x="601406" y="44829"/>
                </a:lnTo>
                <a:lnTo>
                  <a:pt x="645583" y="31411"/>
                </a:lnTo>
                <a:lnTo>
                  <a:pt x="690707" y="20282"/>
                </a:lnTo>
                <a:lnTo>
                  <a:pt x="736713" y="11509"/>
                </a:lnTo>
                <a:lnTo>
                  <a:pt x="783533" y="5159"/>
                </a:lnTo>
                <a:lnTo>
                  <a:pt x="831100" y="1301"/>
                </a:lnTo>
                <a:lnTo>
                  <a:pt x="879348" y="0"/>
                </a:lnTo>
                <a:lnTo>
                  <a:pt x="927595" y="1301"/>
                </a:lnTo>
                <a:lnTo>
                  <a:pt x="975162" y="5159"/>
                </a:lnTo>
                <a:lnTo>
                  <a:pt x="1021982" y="11509"/>
                </a:lnTo>
                <a:lnTo>
                  <a:pt x="1067988" y="20282"/>
                </a:lnTo>
                <a:lnTo>
                  <a:pt x="1113112" y="31411"/>
                </a:lnTo>
                <a:lnTo>
                  <a:pt x="1157289" y="44829"/>
                </a:lnTo>
                <a:lnTo>
                  <a:pt x="1200450" y="60470"/>
                </a:lnTo>
                <a:lnTo>
                  <a:pt x="1242528" y="78267"/>
                </a:lnTo>
                <a:lnTo>
                  <a:pt x="1283457" y="98151"/>
                </a:lnTo>
                <a:lnTo>
                  <a:pt x="1323170" y="120057"/>
                </a:lnTo>
                <a:lnTo>
                  <a:pt x="1361599" y="143917"/>
                </a:lnTo>
                <a:lnTo>
                  <a:pt x="1398678" y="169663"/>
                </a:lnTo>
                <a:lnTo>
                  <a:pt x="1434339" y="197230"/>
                </a:lnTo>
                <a:lnTo>
                  <a:pt x="1468515" y="226550"/>
                </a:lnTo>
                <a:lnTo>
                  <a:pt x="1501140" y="257556"/>
                </a:lnTo>
                <a:lnTo>
                  <a:pt x="1532145" y="290180"/>
                </a:lnTo>
                <a:lnTo>
                  <a:pt x="1561465" y="324356"/>
                </a:lnTo>
                <a:lnTo>
                  <a:pt x="1589032" y="360017"/>
                </a:lnTo>
                <a:lnTo>
                  <a:pt x="1614778" y="397096"/>
                </a:lnTo>
                <a:lnTo>
                  <a:pt x="1638638" y="435525"/>
                </a:lnTo>
                <a:lnTo>
                  <a:pt x="1660544" y="475238"/>
                </a:lnTo>
                <a:lnTo>
                  <a:pt x="1680428" y="516167"/>
                </a:lnTo>
                <a:lnTo>
                  <a:pt x="1698225" y="558245"/>
                </a:lnTo>
                <a:lnTo>
                  <a:pt x="1713866" y="601406"/>
                </a:lnTo>
                <a:lnTo>
                  <a:pt x="1727284" y="645583"/>
                </a:lnTo>
                <a:lnTo>
                  <a:pt x="1738413" y="690707"/>
                </a:lnTo>
                <a:lnTo>
                  <a:pt x="1747186" y="736713"/>
                </a:lnTo>
                <a:lnTo>
                  <a:pt x="1753536" y="783533"/>
                </a:lnTo>
                <a:lnTo>
                  <a:pt x="1757394" y="831100"/>
                </a:lnTo>
                <a:lnTo>
                  <a:pt x="1758695" y="879348"/>
                </a:lnTo>
                <a:lnTo>
                  <a:pt x="1757394" y="927595"/>
                </a:lnTo>
                <a:lnTo>
                  <a:pt x="1753536" y="975162"/>
                </a:lnTo>
                <a:lnTo>
                  <a:pt x="1747186" y="1021982"/>
                </a:lnTo>
                <a:lnTo>
                  <a:pt x="1738413" y="1067988"/>
                </a:lnTo>
                <a:lnTo>
                  <a:pt x="1727284" y="1113112"/>
                </a:lnTo>
                <a:lnTo>
                  <a:pt x="1713866" y="1157289"/>
                </a:lnTo>
                <a:lnTo>
                  <a:pt x="1698225" y="1200450"/>
                </a:lnTo>
                <a:lnTo>
                  <a:pt x="1680428" y="1242528"/>
                </a:lnTo>
                <a:lnTo>
                  <a:pt x="1660544" y="1283457"/>
                </a:lnTo>
                <a:lnTo>
                  <a:pt x="1638638" y="1323170"/>
                </a:lnTo>
                <a:lnTo>
                  <a:pt x="1614778" y="1361599"/>
                </a:lnTo>
                <a:lnTo>
                  <a:pt x="1589032" y="1398678"/>
                </a:lnTo>
                <a:lnTo>
                  <a:pt x="1561465" y="1434339"/>
                </a:lnTo>
                <a:lnTo>
                  <a:pt x="1532145" y="1468515"/>
                </a:lnTo>
                <a:lnTo>
                  <a:pt x="1501139" y="1501139"/>
                </a:lnTo>
                <a:lnTo>
                  <a:pt x="1468515" y="1532145"/>
                </a:lnTo>
                <a:lnTo>
                  <a:pt x="1434339" y="1561465"/>
                </a:lnTo>
                <a:lnTo>
                  <a:pt x="1398678" y="1589032"/>
                </a:lnTo>
                <a:lnTo>
                  <a:pt x="1361599" y="1614778"/>
                </a:lnTo>
                <a:lnTo>
                  <a:pt x="1323170" y="1638638"/>
                </a:lnTo>
                <a:lnTo>
                  <a:pt x="1283457" y="1660544"/>
                </a:lnTo>
                <a:lnTo>
                  <a:pt x="1242528" y="1680428"/>
                </a:lnTo>
                <a:lnTo>
                  <a:pt x="1200450" y="1698225"/>
                </a:lnTo>
                <a:lnTo>
                  <a:pt x="1157289" y="1713866"/>
                </a:lnTo>
                <a:lnTo>
                  <a:pt x="1113112" y="1727284"/>
                </a:lnTo>
                <a:lnTo>
                  <a:pt x="1067988" y="1738413"/>
                </a:lnTo>
                <a:lnTo>
                  <a:pt x="1021982" y="1747186"/>
                </a:lnTo>
                <a:lnTo>
                  <a:pt x="975162" y="1753536"/>
                </a:lnTo>
                <a:lnTo>
                  <a:pt x="927595" y="1757394"/>
                </a:lnTo>
                <a:lnTo>
                  <a:pt x="879348" y="1758696"/>
                </a:lnTo>
                <a:lnTo>
                  <a:pt x="831100" y="1757394"/>
                </a:lnTo>
                <a:lnTo>
                  <a:pt x="783533" y="1753536"/>
                </a:lnTo>
                <a:lnTo>
                  <a:pt x="736713" y="1747186"/>
                </a:lnTo>
                <a:lnTo>
                  <a:pt x="690707" y="1738413"/>
                </a:lnTo>
                <a:lnTo>
                  <a:pt x="645583" y="1727284"/>
                </a:lnTo>
                <a:lnTo>
                  <a:pt x="601406" y="1713866"/>
                </a:lnTo>
                <a:lnTo>
                  <a:pt x="558245" y="1698225"/>
                </a:lnTo>
                <a:lnTo>
                  <a:pt x="516167" y="1680428"/>
                </a:lnTo>
                <a:lnTo>
                  <a:pt x="475238" y="1660544"/>
                </a:lnTo>
                <a:lnTo>
                  <a:pt x="435525" y="1638638"/>
                </a:lnTo>
                <a:lnTo>
                  <a:pt x="397096" y="1614778"/>
                </a:lnTo>
                <a:lnTo>
                  <a:pt x="360017" y="1589032"/>
                </a:lnTo>
                <a:lnTo>
                  <a:pt x="324356" y="1561465"/>
                </a:lnTo>
                <a:lnTo>
                  <a:pt x="290180" y="1532145"/>
                </a:lnTo>
                <a:lnTo>
                  <a:pt x="257555" y="1501139"/>
                </a:lnTo>
                <a:lnTo>
                  <a:pt x="226550" y="1468515"/>
                </a:lnTo>
                <a:lnTo>
                  <a:pt x="197230" y="1434339"/>
                </a:lnTo>
                <a:lnTo>
                  <a:pt x="169663" y="1398678"/>
                </a:lnTo>
                <a:lnTo>
                  <a:pt x="143917" y="1361599"/>
                </a:lnTo>
                <a:lnTo>
                  <a:pt x="120057" y="1323170"/>
                </a:lnTo>
                <a:lnTo>
                  <a:pt x="98151" y="1283457"/>
                </a:lnTo>
                <a:lnTo>
                  <a:pt x="78267" y="1242528"/>
                </a:lnTo>
                <a:lnTo>
                  <a:pt x="60470" y="1200450"/>
                </a:lnTo>
                <a:lnTo>
                  <a:pt x="44829" y="1157289"/>
                </a:lnTo>
                <a:lnTo>
                  <a:pt x="31411" y="1113112"/>
                </a:lnTo>
                <a:lnTo>
                  <a:pt x="20282" y="1067988"/>
                </a:lnTo>
                <a:lnTo>
                  <a:pt x="11509" y="1021982"/>
                </a:lnTo>
                <a:lnTo>
                  <a:pt x="5159" y="975162"/>
                </a:lnTo>
                <a:lnTo>
                  <a:pt x="1301" y="927595"/>
                </a:lnTo>
                <a:lnTo>
                  <a:pt x="0" y="879348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29"/>
          <p:cNvSpPr txBox="1"/>
          <p:nvPr/>
        </p:nvSpPr>
        <p:spPr>
          <a:xfrm>
            <a:off x="8218170" y="2048510"/>
            <a:ext cx="1158240" cy="443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CN" sz="1400">
                <a:latin typeface="微软雅黑" panose="020B0503020204020204" charset="-122"/>
                <a:cs typeface="微软雅黑" panose="020B0503020204020204" charset="-122"/>
              </a:rPr>
              <a:t>简化工作流程量化工作成果</a:t>
            </a:r>
            <a:endParaRPr lang="zh-CN" sz="1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8" name="object 30"/>
          <p:cNvSpPr txBox="1"/>
          <p:nvPr/>
        </p:nvSpPr>
        <p:spPr>
          <a:xfrm>
            <a:off x="2444750" y="3527425"/>
            <a:ext cx="7169150" cy="320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71140" algn="l"/>
                <a:tab pos="5555615" algn="l"/>
              </a:tabLst>
            </a:pPr>
            <a:r>
              <a:rPr sz="2000" dirty="0">
                <a:latin typeface="微软雅黑" panose="020B0503020204020204" charset="-122"/>
                <a:cs typeface="微软雅黑" panose="020B0503020204020204" charset="-122"/>
              </a:rPr>
              <a:t>运营者需求	</a:t>
            </a:r>
            <a:r>
              <a:rPr lang="en-US" sz="2000" dirty="0">
                <a:latin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sz="2000" dirty="0">
                <a:latin typeface="微软雅黑" panose="020B0503020204020204" charset="-122"/>
                <a:cs typeface="微软雅黑" panose="020B0503020204020204" charset="-122"/>
              </a:rPr>
              <a:t>业主</a:t>
            </a:r>
            <a:r>
              <a:rPr sz="2000" dirty="0">
                <a:latin typeface="微软雅黑" panose="020B0503020204020204" charset="-122"/>
                <a:cs typeface="微软雅黑" panose="020B0503020204020204" charset="-122"/>
              </a:rPr>
              <a:t>需求	</a:t>
            </a:r>
            <a:r>
              <a:rPr lang="en-US" sz="2000" dirty="0">
                <a:latin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dirty="0">
                <a:latin typeface="微软雅黑" panose="020B0503020204020204" charset="-122"/>
                <a:cs typeface="微软雅黑" panose="020B0503020204020204" charset="-122"/>
              </a:rPr>
              <a:t>员工需求</a:t>
            </a:r>
            <a:endParaRPr sz="20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9" name="object 31"/>
          <p:cNvSpPr txBox="1"/>
          <p:nvPr/>
        </p:nvSpPr>
        <p:spPr>
          <a:xfrm>
            <a:off x="1163955" y="4170045"/>
            <a:ext cx="9436735" cy="551815"/>
          </a:xfrm>
          <a:prstGeom prst="rect">
            <a:avLst/>
          </a:prstGeom>
          <a:solidFill>
            <a:srgbClr val="0376C0"/>
          </a:solidFill>
        </p:spPr>
        <p:txBody>
          <a:bodyPr vert="horz" wrap="square" lIns="0" tIns="99060" rIns="0" bIns="0" rtlCol="0">
            <a:noAutofit/>
          </a:bodyPr>
          <a:lstStyle/>
          <a:p>
            <a:pPr marL="1270" algn="ctr">
              <a:lnSpc>
                <a:spcPct val="100000"/>
              </a:lnSpc>
              <a:spcBef>
                <a:spcPts val="780"/>
              </a:spcBef>
            </a:pPr>
            <a:r>
              <a:rPr sz="16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三位一体打造智慧</a:t>
            </a:r>
            <a:r>
              <a:rPr lang="zh-CN" sz="16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物业，</a:t>
            </a:r>
            <a:r>
              <a:rPr lang="zh-CN" altLang="en-US" sz="16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解决传统物业</a:t>
            </a:r>
            <a:r>
              <a:rPr lang="en-US" altLang="zh-CN" sz="16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16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效率低、成本高、服务差</a:t>
            </a:r>
            <a:r>
              <a:rPr lang="en-US" altLang="zh-CN" sz="16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 sz="16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痛点，助力数字化转型</a:t>
            </a:r>
            <a:endParaRPr lang="zh-CN" altLang="en-US" sz="1600" dirty="0">
              <a:solidFill>
                <a:srgbClr val="FFF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0" name="object 32"/>
          <p:cNvSpPr/>
          <p:nvPr/>
        </p:nvSpPr>
        <p:spPr>
          <a:xfrm>
            <a:off x="2059305" y="4972050"/>
            <a:ext cx="1356360" cy="1356360"/>
          </a:xfrm>
          <a:custGeom>
            <a:avLst/>
            <a:gdLst/>
            <a:ahLst/>
            <a:cxnLst/>
            <a:rect l="l" t="t" r="r" b="b"/>
            <a:pathLst>
              <a:path w="1356360" h="1356359">
                <a:moveTo>
                  <a:pt x="678180" y="0"/>
                </a:moveTo>
                <a:lnTo>
                  <a:pt x="629750" y="1702"/>
                </a:lnTo>
                <a:lnTo>
                  <a:pt x="582238" y="6735"/>
                </a:lnTo>
                <a:lnTo>
                  <a:pt x="535761" y="14981"/>
                </a:lnTo>
                <a:lnTo>
                  <a:pt x="490431" y="26328"/>
                </a:lnTo>
                <a:lnTo>
                  <a:pt x="446364" y="40659"/>
                </a:lnTo>
                <a:lnTo>
                  <a:pt x="403675" y="57861"/>
                </a:lnTo>
                <a:lnTo>
                  <a:pt x="362479" y="77818"/>
                </a:lnTo>
                <a:lnTo>
                  <a:pt x="322890" y="100415"/>
                </a:lnTo>
                <a:lnTo>
                  <a:pt x="285023" y="125539"/>
                </a:lnTo>
                <a:lnTo>
                  <a:pt x="248993" y="153073"/>
                </a:lnTo>
                <a:lnTo>
                  <a:pt x="214915" y="182903"/>
                </a:lnTo>
                <a:lnTo>
                  <a:pt x="182903" y="214915"/>
                </a:lnTo>
                <a:lnTo>
                  <a:pt x="153073" y="248993"/>
                </a:lnTo>
                <a:lnTo>
                  <a:pt x="125539" y="285023"/>
                </a:lnTo>
                <a:lnTo>
                  <a:pt x="100415" y="322890"/>
                </a:lnTo>
                <a:lnTo>
                  <a:pt x="77818" y="362479"/>
                </a:lnTo>
                <a:lnTo>
                  <a:pt x="57861" y="403675"/>
                </a:lnTo>
                <a:lnTo>
                  <a:pt x="40659" y="446364"/>
                </a:lnTo>
                <a:lnTo>
                  <a:pt x="26328" y="490431"/>
                </a:lnTo>
                <a:lnTo>
                  <a:pt x="14981" y="535761"/>
                </a:lnTo>
                <a:lnTo>
                  <a:pt x="6735" y="582238"/>
                </a:lnTo>
                <a:lnTo>
                  <a:pt x="1702" y="629750"/>
                </a:lnTo>
                <a:lnTo>
                  <a:pt x="0" y="678179"/>
                </a:lnTo>
                <a:lnTo>
                  <a:pt x="1702" y="726612"/>
                </a:lnTo>
                <a:lnTo>
                  <a:pt x="6735" y="774126"/>
                </a:lnTo>
                <a:lnTo>
                  <a:pt x="14981" y="820606"/>
                </a:lnTo>
                <a:lnTo>
                  <a:pt x="26328" y="865937"/>
                </a:lnTo>
                <a:lnTo>
                  <a:pt x="40659" y="910005"/>
                </a:lnTo>
                <a:lnTo>
                  <a:pt x="57861" y="952695"/>
                </a:lnTo>
                <a:lnTo>
                  <a:pt x="77818" y="993891"/>
                </a:lnTo>
                <a:lnTo>
                  <a:pt x="100415" y="1033481"/>
                </a:lnTo>
                <a:lnTo>
                  <a:pt x="125539" y="1071347"/>
                </a:lnTo>
                <a:lnTo>
                  <a:pt x="153073" y="1107377"/>
                </a:lnTo>
                <a:lnTo>
                  <a:pt x="182903" y="1141454"/>
                </a:lnTo>
                <a:lnTo>
                  <a:pt x="214915" y="1173465"/>
                </a:lnTo>
                <a:lnTo>
                  <a:pt x="248993" y="1203294"/>
                </a:lnTo>
                <a:lnTo>
                  <a:pt x="285023" y="1230827"/>
                </a:lnTo>
                <a:lnTo>
                  <a:pt x="322890" y="1255950"/>
                </a:lnTo>
                <a:lnTo>
                  <a:pt x="362479" y="1278546"/>
                </a:lnTo>
                <a:lnTo>
                  <a:pt x="403675" y="1298502"/>
                </a:lnTo>
                <a:lnTo>
                  <a:pt x="446364" y="1315702"/>
                </a:lnTo>
                <a:lnTo>
                  <a:pt x="490431" y="1330033"/>
                </a:lnTo>
                <a:lnTo>
                  <a:pt x="535761" y="1341379"/>
                </a:lnTo>
                <a:lnTo>
                  <a:pt x="582238" y="1349625"/>
                </a:lnTo>
                <a:lnTo>
                  <a:pt x="629750" y="1354657"/>
                </a:lnTo>
                <a:lnTo>
                  <a:pt x="678180" y="1356359"/>
                </a:lnTo>
                <a:lnTo>
                  <a:pt x="726609" y="1354657"/>
                </a:lnTo>
                <a:lnTo>
                  <a:pt x="774121" y="1349625"/>
                </a:lnTo>
                <a:lnTo>
                  <a:pt x="820598" y="1341379"/>
                </a:lnTo>
                <a:lnTo>
                  <a:pt x="865928" y="1330033"/>
                </a:lnTo>
                <a:lnTo>
                  <a:pt x="909995" y="1315702"/>
                </a:lnTo>
                <a:lnTo>
                  <a:pt x="952684" y="1298502"/>
                </a:lnTo>
                <a:lnTo>
                  <a:pt x="993880" y="1278546"/>
                </a:lnTo>
                <a:lnTo>
                  <a:pt x="1033469" y="1255950"/>
                </a:lnTo>
                <a:lnTo>
                  <a:pt x="1071336" y="1230827"/>
                </a:lnTo>
                <a:lnTo>
                  <a:pt x="1107366" y="1203294"/>
                </a:lnTo>
                <a:lnTo>
                  <a:pt x="1141444" y="1173465"/>
                </a:lnTo>
                <a:lnTo>
                  <a:pt x="1173456" y="1141454"/>
                </a:lnTo>
                <a:lnTo>
                  <a:pt x="1203286" y="1107377"/>
                </a:lnTo>
                <a:lnTo>
                  <a:pt x="1230820" y="1071347"/>
                </a:lnTo>
                <a:lnTo>
                  <a:pt x="1255944" y="1033481"/>
                </a:lnTo>
                <a:lnTo>
                  <a:pt x="1278541" y="993891"/>
                </a:lnTo>
                <a:lnTo>
                  <a:pt x="1298498" y="952695"/>
                </a:lnTo>
                <a:lnTo>
                  <a:pt x="1315700" y="910005"/>
                </a:lnTo>
                <a:lnTo>
                  <a:pt x="1330031" y="865937"/>
                </a:lnTo>
                <a:lnTo>
                  <a:pt x="1341378" y="820606"/>
                </a:lnTo>
                <a:lnTo>
                  <a:pt x="1349624" y="774126"/>
                </a:lnTo>
                <a:lnTo>
                  <a:pt x="1354657" y="726612"/>
                </a:lnTo>
                <a:lnTo>
                  <a:pt x="1356360" y="678179"/>
                </a:lnTo>
                <a:lnTo>
                  <a:pt x="1354657" y="629750"/>
                </a:lnTo>
                <a:lnTo>
                  <a:pt x="1349624" y="582238"/>
                </a:lnTo>
                <a:lnTo>
                  <a:pt x="1341378" y="535761"/>
                </a:lnTo>
                <a:lnTo>
                  <a:pt x="1330031" y="490431"/>
                </a:lnTo>
                <a:lnTo>
                  <a:pt x="1315700" y="446364"/>
                </a:lnTo>
                <a:lnTo>
                  <a:pt x="1298498" y="403675"/>
                </a:lnTo>
                <a:lnTo>
                  <a:pt x="1278541" y="362479"/>
                </a:lnTo>
                <a:lnTo>
                  <a:pt x="1255944" y="322890"/>
                </a:lnTo>
                <a:lnTo>
                  <a:pt x="1230820" y="285023"/>
                </a:lnTo>
                <a:lnTo>
                  <a:pt x="1203286" y="248993"/>
                </a:lnTo>
                <a:lnTo>
                  <a:pt x="1173456" y="214915"/>
                </a:lnTo>
                <a:lnTo>
                  <a:pt x="1141444" y="182903"/>
                </a:lnTo>
                <a:lnTo>
                  <a:pt x="1107366" y="153073"/>
                </a:lnTo>
                <a:lnTo>
                  <a:pt x="1071336" y="125539"/>
                </a:lnTo>
                <a:lnTo>
                  <a:pt x="1033469" y="100415"/>
                </a:lnTo>
                <a:lnTo>
                  <a:pt x="993880" y="77818"/>
                </a:lnTo>
                <a:lnTo>
                  <a:pt x="952684" y="57861"/>
                </a:lnTo>
                <a:lnTo>
                  <a:pt x="909995" y="40659"/>
                </a:lnTo>
                <a:lnTo>
                  <a:pt x="865928" y="26328"/>
                </a:lnTo>
                <a:lnTo>
                  <a:pt x="820598" y="14981"/>
                </a:lnTo>
                <a:lnTo>
                  <a:pt x="774121" y="6735"/>
                </a:lnTo>
                <a:lnTo>
                  <a:pt x="726609" y="1702"/>
                </a:lnTo>
                <a:lnTo>
                  <a:pt x="67818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" name="object 33"/>
          <p:cNvSpPr/>
          <p:nvPr/>
        </p:nvSpPr>
        <p:spPr>
          <a:xfrm>
            <a:off x="2059305" y="4972050"/>
            <a:ext cx="1356360" cy="1356360"/>
          </a:xfrm>
          <a:custGeom>
            <a:avLst/>
            <a:gdLst/>
            <a:ahLst/>
            <a:cxnLst/>
            <a:rect l="l" t="t" r="r" b="b"/>
            <a:pathLst>
              <a:path w="1356360" h="1356359">
                <a:moveTo>
                  <a:pt x="0" y="678179"/>
                </a:moveTo>
                <a:lnTo>
                  <a:pt x="1702" y="629750"/>
                </a:lnTo>
                <a:lnTo>
                  <a:pt x="6735" y="582238"/>
                </a:lnTo>
                <a:lnTo>
                  <a:pt x="14981" y="535761"/>
                </a:lnTo>
                <a:lnTo>
                  <a:pt x="26328" y="490431"/>
                </a:lnTo>
                <a:lnTo>
                  <a:pt x="40659" y="446364"/>
                </a:lnTo>
                <a:lnTo>
                  <a:pt x="57861" y="403675"/>
                </a:lnTo>
                <a:lnTo>
                  <a:pt x="77818" y="362479"/>
                </a:lnTo>
                <a:lnTo>
                  <a:pt x="100415" y="322890"/>
                </a:lnTo>
                <a:lnTo>
                  <a:pt x="125539" y="285023"/>
                </a:lnTo>
                <a:lnTo>
                  <a:pt x="153073" y="248993"/>
                </a:lnTo>
                <a:lnTo>
                  <a:pt x="182903" y="214915"/>
                </a:lnTo>
                <a:lnTo>
                  <a:pt x="214915" y="182903"/>
                </a:lnTo>
                <a:lnTo>
                  <a:pt x="248993" y="153073"/>
                </a:lnTo>
                <a:lnTo>
                  <a:pt x="285023" y="125539"/>
                </a:lnTo>
                <a:lnTo>
                  <a:pt x="322890" y="100415"/>
                </a:lnTo>
                <a:lnTo>
                  <a:pt x="362479" y="77818"/>
                </a:lnTo>
                <a:lnTo>
                  <a:pt x="403675" y="57861"/>
                </a:lnTo>
                <a:lnTo>
                  <a:pt x="446364" y="40659"/>
                </a:lnTo>
                <a:lnTo>
                  <a:pt x="490431" y="26328"/>
                </a:lnTo>
                <a:lnTo>
                  <a:pt x="535761" y="14981"/>
                </a:lnTo>
                <a:lnTo>
                  <a:pt x="582238" y="6735"/>
                </a:lnTo>
                <a:lnTo>
                  <a:pt x="629750" y="1702"/>
                </a:lnTo>
                <a:lnTo>
                  <a:pt x="678180" y="0"/>
                </a:lnTo>
                <a:lnTo>
                  <a:pt x="726609" y="1702"/>
                </a:lnTo>
                <a:lnTo>
                  <a:pt x="774121" y="6735"/>
                </a:lnTo>
                <a:lnTo>
                  <a:pt x="820598" y="14981"/>
                </a:lnTo>
                <a:lnTo>
                  <a:pt x="865928" y="26328"/>
                </a:lnTo>
                <a:lnTo>
                  <a:pt x="909995" y="40659"/>
                </a:lnTo>
                <a:lnTo>
                  <a:pt x="952684" y="57861"/>
                </a:lnTo>
                <a:lnTo>
                  <a:pt x="993880" y="77818"/>
                </a:lnTo>
                <a:lnTo>
                  <a:pt x="1033469" y="100415"/>
                </a:lnTo>
                <a:lnTo>
                  <a:pt x="1071336" y="125539"/>
                </a:lnTo>
                <a:lnTo>
                  <a:pt x="1107366" y="153073"/>
                </a:lnTo>
                <a:lnTo>
                  <a:pt x="1141444" y="182903"/>
                </a:lnTo>
                <a:lnTo>
                  <a:pt x="1173456" y="214915"/>
                </a:lnTo>
                <a:lnTo>
                  <a:pt x="1203286" y="248993"/>
                </a:lnTo>
                <a:lnTo>
                  <a:pt x="1230820" y="285023"/>
                </a:lnTo>
                <a:lnTo>
                  <a:pt x="1255944" y="322890"/>
                </a:lnTo>
                <a:lnTo>
                  <a:pt x="1278541" y="362479"/>
                </a:lnTo>
                <a:lnTo>
                  <a:pt x="1298498" y="403675"/>
                </a:lnTo>
                <a:lnTo>
                  <a:pt x="1315700" y="446364"/>
                </a:lnTo>
                <a:lnTo>
                  <a:pt x="1330031" y="490431"/>
                </a:lnTo>
                <a:lnTo>
                  <a:pt x="1341378" y="535761"/>
                </a:lnTo>
                <a:lnTo>
                  <a:pt x="1349624" y="582238"/>
                </a:lnTo>
                <a:lnTo>
                  <a:pt x="1354657" y="629750"/>
                </a:lnTo>
                <a:lnTo>
                  <a:pt x="1356360" y="678179"/>
                </a:lnTo>
                <a:lnTo>
                  <a:pt x="1354657" y="726612"/>
                </a:lnTo>
                <a:lnTo>
                  <a:pt x="1349624" y="774126"/>
                </a:lnTo>
                <a:lnTo>
                  <a:pt x="1341378" y="820606"/>
                </a:lnTo>
                <a:lnTo>
                  <a:pt x="1330031" y="865937"/>
                </a:lnTo>
                <a:lnTo>
                  <a:pt x="1315700" y="910005"/>
                </a:lnTo>
                <a:lnTo>
                  <a:pt x="1298498" y="952695"/>
                </a:lnTo>
                <a:lnTo>
                  <a:pt x="1278541" y="993891"/>
                </a:lnTo>
                <a:lnTo>
                  <a:pt x="1255944" y="1033481"/>
                </a:lnTo>
                <a:lnTo>
                  <a:pt x="1230820" y="1071347"/>
                </a:lnTo>
                <a:lnTo>
                  <a:pt x="1203286" y="1107377"/>
                </a:lnTo>
                <a:lnTo>
                  <a:pt x="1173456" y="1141454"/>
                </a:lnTo>
                <a:lnTo>
                  <a:pt x="1141444" y="1173465"/>
                </a:lnTo>
                <a:lnTo>
                  <a:pt x="1107366" y="1203294"/>
                </a:lnTo>
                <a:lnTo>
                  <a:pt x="1071336" y="1230827"/>
                </a:lnTo>
                <a:lnTo>
                  <a:pt x="1033469" y="1255950"/>
                </a:lnTo>
                <a:lnTo>
                  <a:pt x="993880" y="1278546"/>
                </a:lnTo>
                <a:lnTo>
                  <a:pt x="952684" y="1298502"/>
                </a:lnTo>
                <a:lnTo>
                  <a:pt x="909995" y="1315702"/>
                </a:lnTo>
                <a:lnTo>
                  <a:pt x="865928" y="1330033"/>
                </a:lnTo>
                <a:lnTo>
                  <a:pt x="820598" y="1341379"/>
                </a:lnTo>
                <a:lnTo>
                  <a:pt x="774121" y="1349625"/>
                </a:lnTo>
                <a:lnTo>
                  <a:pt x="726609" y="1354657"/>
                </a:lnTo>
                <a:lnTo>
                  <a:pt x="678180" y="1356359"/>
                </a:lnTo>
                <a:lnTo>
                  <a:pt x="629750" y="1354657"/>
                </a:lnTo>
                <a:lnTo>
                  <a:pt x="582238" y="1349625"/>
                </a:lnTo>
                <a:lnTo>
                  <a:pt x="535761" y="1341379"/>
                </a:lnTo>
                <a:lnTo>
                  <a:pt x="490431" y="1330033"/>
                </a:lnTo>
                <a:lnTo>
                  <a:pt x="446364" y="1315702"/>
                </a:lnTo>
                <a:lnTo>
                  <a:pt x="403675" y="1298502"/>
                </a:lnTo>
                <a:lnTo>
                  <a:pt x="362479" y="1278546"/>
                </a:lnTo>
                <a:lnTo>
                  <a:pt x="322890" y="1255950"/>
                </a:lnTo>
                <a:lnTo>
                  <a:pt x="285023" y="1230827"/>
                </a:lnTo>
                <a:lnTo>
                  <a:pt x="248993" y="1203294"/>
                </a:lnTo>
                <a:lnTo>
                  <a:pt x="214915" y="1173465"/>
                </a:lnTo>
                <a:lnTo>
                  <a:pt x="182903" y="1141454"/>
                </a:lnTo>
                <a:lnTo>
                  <a:pt x="153073" y="1107377"/>
                </a:lnTo>
                <a:lnTo>
                  <a:pt x="125539" y="1071347"/>
                </a:lnTo>
                <a:lnTo>
                  <a:pt x="100415" y="1033481"/>
                </a:lnTo>
                <a:lnTo>
                  <a:pt x="77818" y="993891"/>
                </a:lnTo>
                <a:lnTo>
                  <a:pt x="57861" y="952695"/>
                </a:lnTo>
                <a:lnTo>
                  <a:pt x="40659" y="910005"/>
                </a:lnTo>
                <a:lnTo>
                  <a:pt x="26328" y="865937"/>
                </a:lnTo>
                <a:lnTo>
                  <a:pt x="14981" y="820606"/>
                </a:lnTo>
                <a:lnTo>
                  <a:pt x="6735" y="774126"/>
                </a:lnTo>
                <a:lnTo>
                  <a:pt x="1702" y="726612"/>
                </a:lnTo>
                <a:lnTo>
                  <a:pt x="0" y="678179"/>
                </a:lnTo>
                <a:close/>
              </a:path>
            </a:pathLst>
          </a:custGeom>
          <a:solidFill>
            <a:srgbClr val="0376C0"/>
          </a:solidFill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34"/>
          <p:cNvSpPr txBox="1"/>
          <p:nvPr/>
        </p:nvSpPr>
        <p:spPr>
          <a:xfrm>
            <a:off x="2306955" y="5146675"/>
            <a:ext cx="862330" cy="885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1130" marR="5080" indent="-139065">
              <a:lnSpc>
                <a:spcPct val="129000"/>
              </a:lnSpc>
              <a:spcBef>
                <a:spcPts val="100"/>
              </a:spcBef>
            </a:pPr>
            <a:r>
              <a:rPr sz="2200" b="1" spc="-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管理智 慧化</a:t>
            </a:r>
            <a:endParaRPr sz="2200" b="1" spc="-5" dirty="0">
              <a:solidFill>
                <a:srgbClr val="FFF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3" name="object 35"/>
          <p:cNvSpPr/>
          <p:nvPr/>
        </p:nvSpPr>
        <p:spPr>
          <a:xfrm>
            <a:off x="4042410" y="5431790"/>
            <a:ext cx="386080" cy="475615"/>
          </a:xfrm>
          <a:custGeom>
            <a:avLst/>
            <a:gdLst/>
            <a:ahLst/>
            <a:cxnLst/>
            <a:rect l="l" t="t" r="r" b="b"/>
            <a:pathLst>
              <a:path w="386079" h="475614">
                <a:moveTo>
                  <a:pt x="0" y="0"/>
                </a:moveTo>
                <a:lnTo>
                  <a:pt x="0" y="475488"/>
                </a:lnTo>
                <a:lnTo>
                  <a:pt x="385571" y="237744"/>
                </a:lnTo>
                <a:lnTo>
                  <a:pt x="0" y="0"/>
                </a:lnTo>
                <a:close/>
              </a:path>
            </a:pathLst>
          </a:custGeom>
          <a:solidFill>
            <a:srgbClr val="BAD2B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" name="object 36"/>
          <p:cNvSpPr/>
          <p:nvPr/>
        </p:nvSpPr>
        <p:spPr>
          <a:xfrm>
            <a:off x="5252720" y="5039995"/>
            <a:ext cx="1259205" cy="1259205"/>
          </a:xfrm>
          <a:custGeom>
            <a:avLst/>
            <a:gdLst/>
            <a:ahLst/>
            <a:cxnLst/>
            <a:rect l="l" t="t" r="r" b="b"/>
            <a:pathLst>
              <a:path w="1259204" h="1259204">
                <a:moveTo>
                  <a:pt x="629412" y="0"/>
                </a:moveTo>
                <a:lnTo>
                  <a:pt x="582440" y="1726"/>
                </a:lnTo>
                <a:lnTo>
                  <a:pt x="536405" y="6824"/>
                </a:lnTo>
                <a:lnTo>
                  <a:pt x="491430" y="15173"/>
                </a:lnTo>
                <a:lnTo>
                  <a:pt x="447635" y="26649"/>
                </a:lnTo>
                <a:lnTo>
                  <a:pt x="405142" y="41133"/>
                </a:lnTo>
                <a:lnTo>
                  <a:pt x="364074" y="58501"/>
                </a:lnTo>
                <a:lnTo>
                  <a:pt x="324552" y="78633"/>
                </a:lnTo>
                <a:lnTo>
                  <a:pt x="286697" y="101406"/>
                </a:lnTo>
                <a:lnTo>
                  <a:pt x="250632" y="126698"/>
                </a:lnTo>
                <a:lnTo>
                  <a:pt x="216477" y="154389"/>
                </a:lnTo>
                <a:lnTo>
                  <a:pt x="184356" y="184356"/>
                </a:lnTo>
                <a:lnTo>
                  <a:pt x="154389" y="216477"/>
                </a:lnTo>
                <a:lnTo>
                  <a:pt x="126698" y="250632"/>
                </a:lnTo>
                <a:lnTo>
                  <a:pt x="101406" y="286697"/>
                </a:lnTo>
                <a:lnTo>
                  <a:pt x="78633" y="324552"/>
                </a:lnTo>
                <a:lnTo>
                  <a:pt x="58501" y="364074"/>
                </a:lnTo>
                <a:lnTo>
                  <a:pt x="41133" y="405142"/>
                </a:lnTo>
                <a:lnTo>
                  <a:pt x="26649" y="447635"/>
                </a:lnTo>
                <a:lnTo>
                  <a:pt x="15173" y="491430"/>
                </a:lnTo>
                <a:lnTo>
                  <a:pt x="6824" y="536405"/>
                </a:lnTo>
                <a:lnTo>
                  <a:pt x="1726" y="582440"/>
                </a:lnTo>
                <a:lnTo>
                  <a:pt x="0" y="629412"/>
                </a:lnTo>
                <a:lnTo>
                  <a:pt x="1726" y="676385"/>
                </a:lnTo>
                <a:lnTo>
                  <a:pt x="6824" y="722421"/>
                </a:lnTo>
                <a:lnTo>
                  <a:pt x="15173" y="767397"/>
                </a:lnTo>
                <a:lnTo>
                  <a:pt x="26649" y="811193"/>
                </a:lnTo>
                <a:lnTo>
                  <a:pt x="41133" y="853686"/>
                </a:lnTo>
                <a:lnTo>
                  <a:pt x="58501" y="894754"/>
                </a:lnTo>
                <a:lnTo>
                  <a:pt x="78633" y="934277"/>
                </a:lnTo>
                <a:lnTo>
                  <a:pt x="101406" y="972132"/>
                </a:lnTo>
                <a:lnTo>
                  <a:pt x="126698" y="1008197"/>
                </a:lnTo>
                <a:lnTo>
                  <a:pt x="154389" y="1042351"/>
                </a:lnTo>
                <a:lnTo>
                  <a:pt x="184356" y="1074472"/>
                </a:lnTo>
                <a:lnTo>
                  <a:pt x="216477" y="1104438"/>
                </a:lnTo>
                <a:lnTo>
                  <a:pt x="250632" y="1132128"/>
                </a:lnTo>
                <a:lnTo>
                  <a:pt x="286697" y="1157421"/>
                </a:lnTo>
                <a:lnTo>
                  <a:pt x="324552" y="1180193"/>
                </a:lnTo>
                <a:lnTo>
                  <a:pt x="364074" y="1200324"/>
                </a:lnTo>
                <a:lnTo>
                  <a:pt x="405142" y="1217692"/>
                </a:lnTo>
                <a:lnTo>
                  <a:pt x="447635" y="1232175"/>
                </a:lnTo>
                <a:lnTo>
                  <a:pt x="491430" y="1243651"/>
                </a:lnTo>
                <a:lnTo>
                  <a:pt x="536405" y="1251999"/>
                </a:lnTo>
                <a:lnTo>
                  <a:pt x="582440" y="1257097"/>
                </a:lnTo>
                <a:lnTo>
                  <a:pt x="629412" y="1258824"/>
                </a:lnTo>
                <a:lnTo>
                  <a:pt x="676383" y="1257097"/>
                </a:lnTo>
                <a:lnTo>
                  <a:pt x="722418" y="1251999"/>
                </a:lnTo>
                <a:lnTo>
                  <a:pt x="767393" y="1243651"/>
                </a:lnTo>
                <a:lnTo>
                  <a:pt x="811188" y="1232175"/>
                </a:lnTo>
                <a:lnTo>
                  <a:pt x="853681" y="1217692"/>
                </a:lnTo>
                <a:lnTo>
                  <a:pt x="894749" y="1200324"/>
                </a:lnTo>
                <a:lnTo>
                  <a:pt x="934271" y="1180193"/>
                </a:lnTo>
                <a:lnTo>
                  <a:pt x="972126" y="1157421"/>
                </a:lnTo>
                <a:lnTo>
                  <a:pt x="1008191" y="1132128"/>
                </a:lnTo>
                <a:lnTo>
                  <a:pt x="1042346" y="1104438"/>
                </a:lnTo>
                <a:lnTo>
                  <a:pt x="1074467" y="1074472"/>
                </a:lnTo>
                <a:lnTo>
                  <a:pt x="1104434" y="1042351"/>
                </a:lnTo>
                <a:lnTo>
                  <a:pt x="1132125" y="1008197"/>
                </a:lnTo>
                <a:lnTo>
                  <a:pt x="1157417" y="972132"/>
                </a:lnTo>
                <a:lnTo>
                  <a:pt x="1180190" y="934277"/>
                </a:lnTo>
                <a:lnTo>
                  <a:pt x="1200322" y="894754"/>
                </a:lnTo>
                <a:lnTo>
                  <a:pt x="1217690" y="853686"/>
                </a:lnTo>
                <a:lnTo>
                  <a:pt x="1232174" y="811193"/>
                </a:lnTo>
                <a:lnTo>
                  <a:pt x="1243650" y="767397"/>
                </a:lnTo>
                <a:lnTo>
                  <a:pt x="1251999" y="722421"/>
                </a:lnTo>
                <a:lnTo>
                  <a:pt x="1257097" y="676385"/>
                </a:lnTo>
                <a:lnTo>
                  <a:pt x="1258823" y="629412"/>
                </a:lnTo>
                <a:lnTo>
                  <a:pt x="1257097" y="582440"/>
                </a:lnTo>
                <a:lnTo>
                  <a:pt x="1251999" y="536405"/>
                </a:lnTo>
                <a:lnTo>
                  <a:pt x="1243650" y="491430"/>
                </a:lnTo>
                <a:lnTo>
                  <a:pt x="1232174" y="447635"/>
                </a:lnTo>
                <a:lnTo>
                  <a:pt x="1217690" y="405142"/>
                </a:lnTo>
                <a:lnTo>
                  <a:pt x="1200322" y="364074"/>
                </a:lnTo>
                <a:lnTo>
                  <a:pt x="1180190" y="324552"/>
                </a:lnTo>
                <a:lnTo>
                  <a:pt x="1157417" y="286697"/>
                </a:lnTo>
                <a:lnTo>
                  <a:pt x="1132125" y="250632"/>
                </a:lnTo>
                <a:lnTo>
                  <a:pt x="1104434" y="216477"/>
                </a:lnTo>
                <a:lnTo>
                  <a:pt x="1074467" y="184356"/>
                </a:lnTo>
                <a:lnTo>
                  <a:pt x="1042346" y="154389"/>
                </a:lnTo>
                <a:lnTo>
                  <a:pt x="1008191" y="126698"/>
                </a:lnTo>
                <a:lnTo>
                  <a:pt x="972126" y="101406"/>
                </a:lnTo>
                <a:lnTo>
                  <a:pt x="934271" y="78633"/>
                </a:lnTo>
                <a:lnTo>
                  <a:pt x="894749" y="58501"/>
                </a:lnTo>
                <a:lnTo>
                  <a:pt x="853681" y="41133"/>
                </a:lnTo>
                <a:lnTo>
                  <a:pt x="811188" y="26649"/>
                </a:lnTo>
                <a:lnTo>
                  <a:pt x="767393" y="15173"/>
                </a:lnTo>
                <a:lnTo>
                  <a:pt x="722418" y="6824"/>
                </a:lnTo>
                <a:lnTo>
                  <a:pt x="676383" y="1726"/>
                </a:lnTo>
                <a:lnTo>
                  <a:pt x="629412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" name="object 37"/>
          <p:cNvSpPr/>
          <p:nvPr/>
        </p:nvSpPr>
        <p:spPr>
          <a:xfrm>
            <a:off x="5252720" y="5039995"/>
            <a:ext cx="1259205" cy="1259205"/>
          </a:xfrm>
          <a:custGeom>
            <a:avLst/>
            <a:gdLst/>
            <a:ahLst/>
            <a:cxnLst/>
            <a:rect l="l" t="t" r="r" b="b"/>
            <a:pathLst>
              <a:path w="1259204" h="1259204">
                <a:moveTo>
                  <a:pt x="0" y="629412"/>
                </a:moveTo>
                <a:lnTo>
                  <a:pt x="1726" y="582440"/>
                </a:lnTo>
                <a:lnTo>
                  <a:pt x="6824" y="536405"/>
                </a:lnTo>
                <a:lnTo>
                  <a:pt x="15173" y="491430"/>
                </a:lnTo>
                <a:lnTo>
                  <a:pt x="26649" y="447635"/>
                </a:lnTo>
                <a:lnTo>
                  <a:pt x="41133" y="405142"/>
                </a:lnTo>
                <a:lnTo>
                  <a:pt x="58501" y="364074"/>
                </a:lnTo>
                <a:lnTo>
                  <a:pt x="78633" y="324552"/>
                </a:lnTo>
                <a:lnTo>
                  <a:pt x="101406" y="286697"/>
                </a:lnTo>
                <a:lnTo>
                  <a:pt x="126698" y="250632"/>
                </a:lnTo>
                <a:lnTo>
                  <a:pt x="154389" y="216477"/>
                </a:lnTo>
                <a:lnTo>
                  <a:pt x="184356" y="184356"/>
                </a:lnTo>
                <a:lnTo>
                  <a:pt x="216477" y="154389"/>
                </a:lnTo>
                <a:lnTo>
                  <a:pt x="250632" y="126698"/>
                </a:lnTo>
                <a:lnTo>
                  <a:pt x="286697" y="101406"/>
                </a:lnTo>
                <a:lnTo>
                  <a:pt x="324552" y="78633"/>
                </a:lnTo>
                <a:lnTo>
                  <a:pt x="364074" y="58501"/>
                </a:lnTo>
                <a:lnTo>
                  <a:pt x="405142" y="41133"/>
                </a:lnTo>
                <a:lnTo>
                  <a:pt x="447635" y="26649"/>
                </a:lnTo>
                <a:lnTo>
                  <a:pt x="491430" y="15173"/>
                </a:lnTo>
                <a:lnTo>
                  <a:pt x="536405" y="6824"/>
                </a:lnTo>
                <a:lnTo>
                  <a:pt x="582440" y="1726"/>
                </a:lnTo>
                <a:lnTo>
                  <a:pt x="629412" y="0"/>
                </a:lnTo>
                <a:lnTo>
                  <a:pt x="676383" y="1726"/>
                </a:lnTo>
                <a:lnTo>
                  <a:pt x="722418" y="6824"/>
                </a:lnTo>
                <a:lnTo>
                  <a:pt x="767393" y="15173"/>
                </a:lnTo>
                <a:lnTo>
                  <a:pt x="811188" y="26649"/>
                </a:lnTo>
                <a:lnTo>
                  <a:pt x="853681" y="41133"/>
                </a:lnTo>
                <a:lnTo>
                  <a:pt x="894749" y="58501"/>
                </a:lnTo>
                <a:lnTo>
                  <a:pt x="934271" y="78633"/>
                </a:lnTo>
                <a:lnTo>
                  <a:pt x="972126" y="101406"/>
                </a:lnTo>
                <a:lnTo>
                  <a:pt x="1008191" y="126698"/>
                </a:lnTo>
                <a:lnTo>
                  <a:pt x="1042346" y="154389"/>
                </a:lnTo>
                <a:lnTo>
                  <a:pt x="1074467" y="184356"/>
                </a:lnTo>
                <a:lnTo>
                  <a:pt x="1104434" y="216477"/>
                </a:lnTo>
                <a:lnTo>
                  <a:pt x="1132125" y="250632"/>
                </a:lnTo>
                <a:lnTo>
                  <a:pt x="1157417" y="286697"/>
                </a:lnTo>
                <a:lnTo>
                  <a:pt x="1180190" y="324552"/>
                </a:lnTo>
                <a:lnTo>
                  <a:pt x="1200322" y="364074"/>
                </a:lnTo>
                <a:lnTo>
                  <a:pt x="1217690" y="405142"/>
                </a:lnTo>
                <a:lnTo>
                  <a:pt x="1232174" y="447635"/>
                </a:lnTo>
                <a:lnTo>
                  <a:pt x="1243650" y="491430"/>
                </a:lnTo>
                <a:lnTo>
                  <a:pt x="1251999" y="536405"/>
                </a:lnTo>
                <a:lnTo>
                  <a:pt x="1257097" y="582440"/>
                </a:lnTo>
                <a:lnTo>
                  <a:pt x="1258823" y="629412"/>
                </a:lnTo>
                <a:lnTo>
                  <a:pt x="1257097" y="676385"/>
                </a:lnTo>
                <a:lnTo>
                  <a:pt x="1251999" y="722421"/>
                </a:lnTo>
                <a:lnTo>
                  <a:pt x="1243650" y="767397"/>
                </a:lnTo>
                <a:lnTo>
                  <a:pt x="1232174" y="811193"/>
                </a:lnTo>
                <a:lnTo>
                  <a:pt x="1217690" y="853686"/>
                </a:lnTo>
                <a:lnTo>
                  <a:pt x="1200322" y="894754"/>
                </a:lnTo>
                <a:lnTo>
                  <a:pt x="1180190" y="934277"/>
                </a:lnTo>
                <a:lnTo>
                  <a:pt x="1157417" y="972132"/>
                </a:lnTo>
                <a:lnTo>
                  <a:pt x="1132125" y="1008197"/>
                </a:lnTo>
                <a:lnTo>
                  <a:pt x="1104434" y="1042351"/>
                </a:lnTo>
                <a:lnTo>
                  <a:pt x="1074467" y="1074472"/>
                </a:lnTo>
                <a:lnTo>
                  <a:pt x="1042346" y="1104438"/>
                </a:lnTo>
                <a:lnTo>
                  <a:pt x="1008191" y="1132128"/>
                </a:lnTo>
                <a:lnTo>
                  <a:pt x="972126" y="1157421"/>
                </a:lnTo>
                <a:lnTo>
                  <a:pt x="934271" y="1180193"/>
                </a:lnTo>
                <a:lnTo>
                  <a:pt x="894749" y="1200324"/>
                </a:lnTo>
                <a:lnTo>
                  <a:pt x="853681" y="1217692"/>
                </a:lnTo>
                <a:lnTo>
                  <a:pt x="811188" y="1232175"/>
                </a:lnTo>
                <a:lnTo>
                  <a:pt x="767393" y="1243651"/>
                </a:lnTo>
                <a:lnTo>
                  <a:pt x="722418" y="1251999"/>
                </a:lnTo>
                <a:lnTo>
                  <a:pt x="676383" y="1257097"/>
                </a:lnTo>
                <a:lnTo>
                  <a:pt x="629412" y="1258824"/>
                </a:lnTo>
                <a:lnTo>
                  <a:pt x="582440" y="1257097"/>
                </a:lnTo>
                <a:lnTo>
                  <a:pt x="536405" y="1251999"/>
                </a:lnTo>
                <a:lnTo>
                  <a:pt x="491430" y="1243651"/>
                </a:lnTo>
                <a:lnTo>
                  <a:pt x="447635" y="1232175"/>
                </a:lnTo>
                <a:lnTo>
                  <a:pt x="405142" y="1217692"/>
                </a:lnTo>
                <a:lnTo>
                  <a:pt x="364074" y="1200324"/>
                </a:lnTo>
                <a:lnTo>
                  <a:pt x="324552" y="1180193"/>
                </a:lnTo>
                <a:lnTo>
                  <a:pt x="286697" y="1157421"/>
                </a:lnTo>
                <a:lnTo>
                  <a:pt x="250632" y="1132128"/>
                </a:lnTo>
                <a:lnTo>
                  <a:pt x="216477" y="1104438"/>
                </a:lnTo>
                <a:lnTo>
                  <a:pt x="184356" y="1074472"/>
                </a:lnTo>
                <a:lnTo>
                  <a:pt x="154389" y="1042351"/>
                </a:lnTo>
                <a:lnTo>
                  <a:pt x="126698" y="1008197"/>
                </a:lnTo>
                <a:lnTo>
                  <a:pt x="101406" y="972132"/>
                </a:lnTo>
                <a:lnTo>
                  <a:pt x="78633" y="934277"/>
                </a:lnTo>
                <a:lnTo>
                  <a:pt x="58501" y="894754"/>
                </a:lnTo>
                <a:lnTo>
                  <a:pt x="41133" y="853686"/>
                </a:lnTo>
                <a:lnTo>
                  <a:pt x="26649" y="811193"/>
                </a:lnTo>
                <a:lnTo>
                  <a:pt x="15173" y="767397"/>
                </a:lnTo>
                <a:lnTo>
                  <a:pt x="6824" y="722421"/>
                </a:lnTo>
                <a:lnTo>
                  <a:pt x="1726" y="676385"/>
                </a:lnTo>
                <a:lnTo>
                  <a:pt x="0" y="629412"/>
                </a:lnTo>
                <a:close/>
              </a:path>
            </a:pathLst>
          </a:custGeom>
          <a:solidFill>
            <a:srgbClr val="0376C0"/>
          </a:solidFill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38"/>
          <p:cNvSpPr txBox="1"/>
          <p:nvPr/>
        </p:nvSpPr>
        <p:spPr>
          <a:xfrm>
            <a:off x="5470525" y="5186045"/>
            <a:ext cx="825500" cy="846455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sz="2100" b="1" spc="-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工作智</a:t>
            </a:r>
            <a:endParaRPr sz="2100" b="1">
              <a:latin typeface="微软雅黑" panose="020B0503020204020204" charset="-122"/>
              <a:cs typeface="微软雅黑" panose="020B0503020204020204" charset="-122"/>
            </a:endParaRPr>
          </a:p>
          <a:p>
            <a:pPr marL="144780">
              <a:lnSpc>
                <a:spcPct val="100000"/>
              </a:lnSpc>
              <a:spcBef>
                <a:spcPts val="735"/>
              </a:spcBef>
            </a:pPr>
            <a:r>
              <a:rPr sz="21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慧化</a:t>
            </a:r>
            <a:endParaRPr sz="2100" b="1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7" name="object 39"/>
          <p:cNvSpPr/>
          <p:nvPr/>
        </p:nvSpPr>
        <p:spPr>
          <a:xfrm>
            <a:off x="7273290" y="5451475"/>
            <a:ext cx="386080" cy="475615"/>
          </a:xfrm>
          <a:custGeom>
            <a:avLst/>
            <a:gdLst/>
            <a:ahLst/>
            <a:cxnLst/>
            <a:rect l="l" t="t" r="r" b="b"/>
            <a:pathLst>
              <a:path w="386079" h="475614">
                <a:moveTo>
                  <a:pt x="0" y="0"/>
                </a:moveTo>
                <a:lnTo>
                  <a:pt x="0" y="475488"/>
                </a:lnTo>
                <a:lnTo>
                  <a:pt x="385572" y="237744"/>
                </a:lnTo>
                <a:lnTo>
                  <a:pt x="0" y="0"/>
                </a:lnTo>
                <a:close/>
              </a:path>
            </a:pathLst>
          </a:custGeom>
          <a:solidFill>
            <a:srgbClr val="BAD2B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" name="object 40"/>
          <p:cNvSpPr/>
          <p:nvPr/>
        </p:nvSpPr>
        <p:spPr>
          <a:xfrm>
            <a:off x="8525510" y="5011420"/>
            <a:ext cx="1356360" cy="1356360"/>
          </a:xfrm>
          <a:custGeom>
            <a:avLst/>
            <a:gdLst/>
            <a:ahLst/>
            <a:cxnLst/>
            <a:rect l="l" t="t" r="r" b="b"/>
            <a:pathLst>
              <a:path w="1356359" h="1356359">
                <a:moveTo>
                  <a:pt x="678180" y="0"/>
                </a:moveTo>
                <a:lnTo>
                  <a:pt x="629750" y="1702"/>
                </a:lnTo>
                <a:lnTo>
                  <a:pt x="582238" y="6735"/>
                </a:lnTo>
                <a:lnTo>
                  <a:pt x="535761" y="14981"/>
                </a:lnTo>
                <a:lnTo>
                  <a:pt x="490431" y="26328"/>
                </a:lnTo>
                <a:lnTo>
                  <a:pt x="446364" y="40659"/>
                </a:lnTo>
                <a:lnTo>
                  <a:pt x="403675" y="57861"/>
                </a:lnTo>
                <a:lnTo>
                  <a:pt x="362479" y="77818"/>
                </a:lnTo>
                <a:lnTo>
                  <a:pt x="322890" y="100415"/>
                </a:lnTo>
                <a:lnTo>
                  <a:pt x="285023" y="125539"/>
                </a:lnTo>
                <a:lnTo>
                  <a:pt x="248993" y="153073"/>
                </a:lnTo>
                <a:lnTo>
                  <a:pt x="214915" y="182903"/>
                </a:lnTo>
                <a:lnTo>
                  <a:pt x="182903" y="214915"/>
                </a:lnTo>
                <a:lnTo>
                  <a:pt x="153073" y="248993"/>
                </a:lnTo>
                <a:lnTo>
                  <a:pt x="125539" y="285023"/>
                </a:lnTo>
                <a:lnTo>
                  <a:pt x="100415" y="322890"/>
                </a:lnTo>
                <a:lnTo>
                  <a:pt x="77818" y="362479"/>
                </a:lnTo>
                <a:lnTo>
                  <a:pt x="57861" y="403675"/>
                </a:lnTo>
                <a:lnTo>
                  <a:pt x="40659" y="446364"/>
                </a:lnTo>
                <a:lnTo>
                  <a:pt x="26328" y="490431"/>
                </a:lnTo>
                <a:lnTo>
                  <a:pt x="14981" y="535761"/>
                </a:lnTo>
                <a:lnTo>
                  <a:pt x="6735" y="582238"/>
                </a:lnTo>
                <a:lnTo>
                  <a:pt x="1702" y="629750"/>
                </a:lnTo>
                <a:lnTo>
                  <a:pt x="0" y="678179"/>
                </a:lnTo>
                <a:lnTo>
                  <a:pt x="1702" y="726612"/>
                </a:lnTo>
                <a:lnTo>
                  <a:pt x="6735" y="774126"/>
                </a:lnTo>
                <a:lnTo>
                  <a:pt x="14981" y="820606"/>
                </a:lnTo>
                <a:lnTo>
                  <a:pt x="26328" y="865937"/>
                </a:lnTo>
                <a:lnTo>
                  <a:pt x="40659" y="910005"/>
                </a:lnTo>
                <a:lnTo>
                  <a:pt x="57861" y="952695"/>
                </a:lnTo>
                <a:lnTo>
                  <a:pt x="77818" y="993891"/>
                </a:lnTo>
                <a:lnTo>
                  <a:pt x="100415" y="1033481"/>
                </a:lnTo>
                <a:lnTo>
                  <a:pt x="125539" y="1071347"/>
                </a:lnTo>
                <a:lnTo>
                  <a:pt x="153073" y="1107377"/>
                </a:lnTo>
                <a:lnTo>
                  <a:pt x="182903" y="1141454"/>
                </a:lnTo>
                <a:lnTo>
                  <a:pt x="214915" y="1173465"/>
                </a:lnTo>
                <a:lnTo>
                  <a:pt x="248993" y="1203294"/>
                </a:lnTo>
                <a:lnTo>
                  <a:pt x="285023" y="1230827"/>
                </a:lnTo>
                <a:lnTo>
                  <a:pt x="322890" y="1255950"/>
                </a:lnTo>
                <a:lnTo>
                  <a:pt x="362479" y="1278546"/>
                </a:lnTo>
                <a:lnTo>
                  <a:pt x="403675" y="1298502"/>
                </a:lnTo>
                <a:lnTo>
                  <a:pt x="446364" y="1315702"/>
                </a:lnTo>
                <a:lnTo>
                  <a:pt x="490431" y="1330033"/>
                </a:lnTo>
                <a:lnTo>
                  <a:pt x="535761" y="1341379"/>
                </a:lnTo>
                <a:lnTo>
                  <a:pt x="582238" y="1349625"/>
                </a:lnTo>
                <a:lnTo>
                  <a:pt x="629750" y="1354657"/>
                </a:lnTo>
                <a:lnTo>
                  <a:pt x="678180" y="1356359"/>
                </a:lnTo>
                <a:lnTo>
                  <a:pt x="726609" y="1354657"/>
                </a:lnTo>
                <a:lnTo>
                  <a:pt x="774121" y="1349625"/>
                </a:lnTo>
                <a:lnTo>
                  <a:pt x="820598" y="1341379"/>
                </a:lnTo>
                <a:lnTo>
                  <a:pt x="865928" y="1330033"/>
                </a:lnTo>
                <a:lnTo>
                  <a:pt x="909995" y="1315702"/>
                </a:lnTo>
                <a:lnTo>
                  <a:pt x="952684" y="1298502"/>
                </a:lnTo>
                <a:lnTo>
                  <a:pt x="993880" y="1278546"/>
                </a:lnTo>
                <a:lnTo>
                  <a:pt x="1033469" y="1255950"/>
                </a:lnTo>
                <a:lnTo>
                  <a:pt x="1071336" y="1230827"/>
                </a:lnTo>
                <a:lnTo>
                  <a:pt x="1107366" y="1203294"/>
                </a:lnTo>
                <a:lnTo>
                  <a:pt x="1141444" y="1173465"/>
                </a:lnTo>
                <a:lnTo>
                  <a:pt x="1173456" y="1141454"/>
                </a:lnTo>
                <a:lnTo>
                  <a:pt x="1203286" y="1107377"/>
                </a:lnTo>
                <a:lnTo>
                  <a:pt x="1230820" y="1071347"/>
                </a:lnTo>
                <a:lnTo>
                  <a:pt x="1255944" y="1033481"/>
                </a:lnTo>
                <a:lnTo>
                  <a:pt x="1278541" y="993891"/>
                </a:lnTo>
                <a:lnTo>
                  <a:pt x="1298498" y="952695"/>
                </a:lnTo>
                <a:lnTo>
                  <a:pt x="1315700" y="910005"/>
                </a:lnTo>
                <a:lnTo>
                  <a:pt x="1330031" y="865937"/>
                </a:lnTo>
                <a:lnTo>
                  <a:pt x="1341378" y="820606"/>
                </a:lnTo>
                <a:lnTo>
                  <a:pt x="1349624" y="774126"/>
                </a:lnTo>
                <a:lnTo>
                  <a:pt x="1354657" y="726612"/>
                </a:lnTo>
                <a:lnTo>
                  <a:pt x="1356360" y="678179"/>
                </a:lnTo>
                <a:lnTo>
                  <a:pt x="1354657" y="629750"/>
                </a:lnTo>
                <a:lnTo>
                  <a:pt x="1349624" y="582238"/>
                </a:lnTo>
                <a:lnTo>
                  <a:pt x="1341378" y="535761"/>
                </a:lnTo>
                <a:lnTo>
                  <a:pt x="1330031" y="490431"/>
                </a:lnTo>
                <a:lnTo>
                  <a:pt x="1315700" y="446364"/>
                </a:lnTo>
                <a:lnTo>
                  <a:pt x="1298498" y="403675"/>
                </a:lnTo>
                <a:lnTo>
                  <a:pt x="1278541" y="362479"/>
                </a:lnTo>
                <a:lnTo>
                  <a:pt x="1255944" y="322890"/>
                </a:lnTo>
                <a:lnTo>
                  <a:pt x="1230820" y="285023"/>
                </a:lnTo>
                <a:lnTo>
                  <a:pt x="1203286" y="248993"/>
                </a:lnTo>
                <a:lnTo>
                  <a:pt x="1173456" y="214915"/>
                </a:lnTo>
                <a:lnTo>
                  <a:pt x="1141444" y="182903"/>
                </a:lnTo>
                <a:lnTo>
                  <a:pt x="1107366" y="153073"/>
                </a:lnTo>
                <a:lnTo>
                  <a:pt x="1071336" y="125539"/>
                </a:lnTo>
                <a:lnTo>
                  <a:pt x="1033469" y="100415"/>
                </a:lnTo>
                <a:lnTo>
                  <a:pt x="993880" y="77818"/>
                </a:lnTo>
                <a:lnTo>
                  <a:pt x="952684" y="57861"/>
                </a:lnTo>
                <a:lnTo>
                  <a:pt x="909995" y="40659"/>
                </a:lnTo>
                <a:lnTo>
                  <a:pt x="865928" y="26328"/>
                </a:lnTo>
                <a:lnTo>
                  <a:pt x="820598" y="14981"/>
                </a:lnTo>
                <a:lnTo>
                  <a:pt x="774121" y="6735"/>
                </a:lnTo>
                <a:lnTo>
                  <a:pt x="726609" y="1702"/>
                </a:lnTo>
                <a:lnTo>
                  <a:pt x="67818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" name="object 41"/>
          <p:cNvSpPr/>
          <p:nvPr/>
        </p:nvSpPr>
        <p:spPr>
          <a:xfrm>
            <a:off x="8525510" y="5011420"/>
            <a:ext cx="1356360" cy="1356360"/>
          </a:xfrm>
          <a:custGeom>
            <a:avLst/>
            <a:gdLst/>
            <a:ahLst/>
            <a:cxnLst/>
            <a:rect l="l" t="t" r="r" b="b"/>
            <a:pathLst>
              <a:path w="1356359" h="1356359">
                <a:moveTo>
                  <a:pt x="0" y="678179"/>
                </a:moveTo>
                <a:lnTo>
                  <a:pt x="1702" y="629750"/>
                </a:lnTo>
                <a:lnTo>
                  <a:pt x="6735" y="582238"/>
                </a:lnTo>
                <a:lnTo>
                  <a:pt x="14981" y="535761"/>
                </a:lnTo>
                <a:lnTo>
                  <a:pt x="26328" y="490431"/>
                </a:lnTo>
                <a:lnTo>
                  <a:pt x="40659" y="446364"/>
                </a:lnTo>
                <a:lnTo>
                  <a:pt x="57861" y="403675"/>
                </a:lnTo>
                <a:lnTo>
                  <a:pt x="77818" y="362479"/>
                </a:lnTo>
                <a:lnTo>
                  <a:pt x="100415" y="322890"/>
                </a:lnTo>
                <a:lnTo>
                  <a:pt x="125539" y="285023"/>
                </a:lnTo>
                <a:lnTo>
                  <a:pt x="153073" y="248993"/>
                </a:lnTo>
                <a:lnTo>
                  <a:pt x="182903" y="214915"/>
                </a:lnTo>
                <a:lnTo>
                  <a:pt x="214915" y="182903"/>
                </a:lnTo>
                <a:lnTo>
                  <a:pt x="248993" y="153073"/>
                </a:lnTo>
                <a:lnTo>
                  <a:pt x="285023" y="125539"/>
                </a:lnTo>
                <a:lnTo>
                  <a:pt x="322890" y="100415"/>
                </a:lnTo>
                <a:lnTo>
                  <a:pt x="362479" y="77818"/>
                </a:lnTo>
                <a:lnTo>
                  <a:pt x="403675" y="57861"/>
                </a:lnTo>
                <a:lnTo>
                  <a:pt x="446364" y="40659"/>
                </a:lnTo>
                <a:lnTo>
                  <a:pt x="490431" y="26328"/>
                </a:lnTo>
                <a:lnTo>
                  <a:pt x="535761" y="14981"/>
                </a:lnTo>
                <a:lnTo>
                  <a:pt x="582238" y="6735"/>
                </a:lnTo>
                <a:lnTo>
                  <a:pt x="629750" y="1702"/>
                </a:lnTo>
                <a:lnTo>
                  <a:pt x="678180" y="0"/>
                </a:lnTo>
                <a:lnTo>
                  <a:pt x="726609" y="1702"/>
                </a:lnTo>
                <a:lnTo>
                  <a:pt x="774121" y="6735"/>
                </a:lnTo>
                <a:lnTo>
                  <a:pt x="820598" y="14981"/>
                </a:lnTo>
                <a:lnTo>
                  <a:pt x="865928" y="26328"/>
                </a:lnTo>
                <a:lnTo>
                  <a:pt x="909995" y="40659"/>
                </a:lnTo>
                <a:lnTo>
                  <a:pt x="952684" y="57861"/>
                </a:lnTo>
                <a:lnTo>
                  <a:pt x="993880" y="77818"/>
                </a:lnTo>
                <a:lnTo>
                  <a:pt x="1033469" y="100415"/>
                </a:lnTo>
                <a:lnTo>
                  <a:pt x="1071336" y="125539"/>
                </a:lnTo>
                <a:lnTo>
                  <a:pt x="1107366" y="153073"/>
                </a:lnTo>
                <a:lnTo>
                  <a:pt x="1141444" y="182903"/>
                </a:lnTo>
                <a:lnTo>
                  <a:pt x="1173456" y="214915"/>
                </a:lnTo>
                <a:lnTo>
                  <a:pt x="1203286" y="248993"/>
                </a:lnTo>
                <a:lnTo>
                  <a:pt x="1230820" y="285023"/>
                </a:lnTo>
                <a:lnTo>
                  <a:pt x="1255944" y="322890"/>
                </a:lnTo>
                <a:lnTo>
                  <a:pt x="1278541" y="362479"/>
                </a:lnTo>
                <a:lnTo>
                  <a:pt x="1298498" y="403675"/>
                </a:lnTo>
                <a:lnTo>
                  <a:pt x="1315700" y="446364"/>
                </a:lnTo>
                <a:lnTo>
                  <a:pt x="1330031" y="490431"/>
                </a:lnTo>
                <a:lnTo>
                  <a:pt x="1341378" y="535761"/>
                </a:lnTo>
                <a:lnTo>
                  <a:pt x="1349624" y="582238"/>
                </a:lnTo>
                <a:lnTo>
                  <a:pt x="1354657" y="629750"/>
                </a:lnTo>
                <a:lnTo>
                  <a:pt x="1356360" y="678179"/>
                </a:lnTo>
                <a:lnTo>
                  <a:pt x="1354657" y="726612"/>
                </a:lnTo>
                <a:lnTo>
                  <a:pt x="1349624" y="774126"/>
                </a:lnTo>
                <a:lnTo>
                  <a:pt x="1341378" y="820606"/>
                </a:lnTo>
                <a:lnTo>
                  <a:pt x="1330031" y="865937"/>
                </a:lnTo>
                <a:lnTo>
                  <a:pt x="1315700" y="910005"/>
                </a:lnTo>
                <a:lnTo>
                  <a:pt x="1298498" y="952695"/>
                </a:lnTo>
                <a:lnTo>
                  <a:pt x="1278541" y="993891"/>
                </a:lnTo>
                <a:lnTo>
                  <a:pt x="1255944" y="1033481"/>
                </a:lnTo>
                <a:lnTo>
                  <a:pt x="1230820" y="1071347"/>
                </a:lnTo>
                <a:lnTo>
                  <a:pt x="1203286" y="1107377"/>
                </a:lnTo>
                <a:lnTo>
                  <a:pt x="1173456" y="1141454"/>
                </a:lnTo>
                <a:lnTo>
                  <a:pt x="1141444" y="1173465"/>
                </a:lnTo>
                <a:lnTo>
                  <a:pt x="1107366" y="1203294"/>
                </a:lnTo>
                <a:lnTo>
                  <a:pt x="1071336" y="1230827"/>
                </a:lnTo>
                <a:lnTo>
                  <a:pt x="1033469" y="1255950"/>
                </a:lnTo>
                <a:lnTo>
                  <a:pt x="993880" y="1278546"/>
                </a:lnTo>
                <a:lnTo>
                  <a:pt x="952684" y="1298502"/>
                </a:lnTo>
                <a:lnTo>
                  <a:pt x="909995" y="1315702"/>
                </a:lnTo>
                <a:lnTo>
                  <a:pt x="865928" y="1330033"/>
                </a:lnTo>
                <a:lnTo>
                  <a:pt x="820598" y="1341379"/>
                </a:lnTo>
                <a:lnTo>
                  <a:pt x="774121" y="1349625"/>
                </a:lnTo>
                <a:lnTo>
                  <a:pt x="726609" y="1354657"/>
                </a:lnTo>
                <a:lnTo>
                  <a:pt x="678180" y="1356359"/>
                </a:lnTo>
                <a:lnTo>
                  <a:pt x="629750" y="1354657"/>
                </a:lnTo>
                <a:lnTo>
                  <a:pt x="582238" y="1349625"/>
                </a:lnTo>
                <a:lnTo>
                  <a:pt x="535761" y="1341379"/>
                </a:lnTo>
                <a:lnTo>
                  <a:pt x="490431" y="1330033"/>
                </a:lnTo>
                <a:lnTo>
                  <a:pt x="446364" y="1315702"/>
                </a:lnTo>
                <a:lnTo>
                  <a:pt x="403675" y="1298502"/>
                </a:lnTo>
                <a:lnTo>
                  <a:pt x="362479" y="1278546"/>
                </a:lnTo>
                <a:lnTo>
                  <a:pt x="322890" y="1255950"/>
                </a:lnTo>
                <a:lnTo>
                  <a:pt x="285023" y="1230827"/>
                </a:lnTo>
                <a:lnTo>
                  <a:pt x="248993" y="1203294"/>
                </a:lnTo>
                <a:lnTo>
                  <a:pt x="214915" y="1173465"/>
                </a:lnTo>
                <a:lnTo>
                  <a:pt x="182903" y="1141454"/>
                </a:lnTo>
                <a:lnTo>
                  <a:pt x="153073" y="1107377"/>
                </a:lnTo>
                <a:lnTo>
                  <a:pt x="125539" y="1071347"/>
                </a:lnTo>
                <a:lnTo>
                  <a:pt x="100415" y="1033481"/>
                </a:lnTo>
                <a:lnTo>
                  <a:pt x="77818" y="993891"/>
                </a:lnTo>
                <a:lnTo>
                  <a:pt x="57861" y="952695"/>
                </a:lnTo>
                <a:lnTo>
                  <a:pt x="40659" y="910005"/>
                </a:lnTo>
                <a:lnTo>
                  <a:pt x="26328" y="865937"/>
                </a:lnTo>
                <a:lnTo>
                  <a:pt x="14981" y="820606"/>
                </a:lnTo>
                <a:lnTo>
                  <a:pt x="6735" y="774126"/>
                </a:lnTo>
                <a:lnTo>
                  <a:pt x="1702" y="726612"/>
                </a:lnTo>
                <a:lnTo>
                  <a:pt x="0" y="678179"/>
                </a:lnTo>
                <a:close/>
              </a:path>
            </a:pathLst>
          </a:custGeom>
          <a:solidFill>
            <a:srgbClr val="0376C0"/>
          </a:solidFill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42"/>
          <p:cNvSpPr txBox="1"/>
          <p:nvPr/>
        </p:nvSpPr>
        <p:spPr>
          <a:xfrm>
            <a:off x="8773795" y="5186045"/>
            <a:ext cx="862330" cy="885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1130" marR="5080" indent="-139065">
              <a:lnSpc>
                <a:spcPct val="129000"/>
              </a:lnSpc>
              <a:spcBef>
                <a:spcPts val="100"/>
              </a:spcBef>
            </a:pPr>
            <a:r>
              <a:rPr sz="2200" b="1" spc="-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生活智 慧化</a:t>
            </a:r>
            <a:endParaRPr sz="2200" b="1" spc="-5" dirty="0">
              <a:solidFill>
                <a:srgbClr val="FFF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文本框 50"/>
          <p:cNvSpPr txBox="1"/>
          <p:nvPr/>
        </p:nvSpPr>
        <p:spPr>
          <a:xfrm>
            <a:off x="454025" y="447611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功能总览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2" name="矩形 51"/>
          <p:cNvSpPr/>
          <p:nvPr>
            <p:custDataLst>
              <p:tags r:id="rId1"/>
            </p:custDataLst>
          </p:nvPr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13" name="object 58"/>
          <p:cNvSpPr/>
          <p:nvPr/>
        </p:nvSpPr>
        <p:spPr>
          <a:xfrm>
            <a:off x="845662" y="897648"/>
            <a:ext cx="527291" cy="9951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8" name="箭头: V 形 97"/>
          <p:cNvSpPr/>
          <p:nvPr/>
        </p:nvSpPr>
        <p:spPr>
          <a:xfrm>
            <a:off x="1121410" y="1591945"/>
            <a:ext cx="3690620" cy="646430"/>
          </a:xfrm>
          <a:prstGeom prst="chevron">
            <a:avLst/>
          </a:prstGeom>
          <a:solidFill>
            <a:srgbClr val="6FAC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</a:rPr>
              <a:t>工单管理</a:t>
            </a:r>
            <a:endParaRPr lang="zh-CN" altLang="en-US" sz="2000" dirty="0">
              <a:solidFill>
                <a:schemeClr val="bg1"/>
              </a:solidFill>
            </a:endParaRPr>
          </a:p>
        </p:txBody>
      </p:sp>
      <p:sp>
        <p:nvSpPr>
          <p:cNvPr id="99" name="箭头: V 形 98"/>
          <p:cNvSpPr/>
          <p:nvPr/>
        </p:nvSpPr>
        <p:spPr>
          <a:xfrm>
            <a:off x="4502785" y="1591945"/>
            <a:ext cx="4058920" cy="646430"/>
          </a:xfrm>
          <a:prstGeom prst="chevron">
            <a:avLst/>
          </a:prstGeom>
          <a:solidFill>
            <a:srgbClr val="FE9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</a:rPr>
              <a:t>物资管理</a:t>
            </a:r>
            <a:endParaRPr lang="zh-CN" altLang="en-US" sz="2000" dirty="0">
              <a:solidFill>
                <a:schemeClr val="bg1"/>
              </a:solidFill>
            </a:endParaRPr>
          </a:p>
        </p:txBody>
      </p:sp>
      <p:sp>
        <p:nvSpPr>
          <p:cNvPr id="100" name="箭头: V 形 99"/>
          <p:cNvSpPr/>
          <p:nvPr/>
        </p:nvSpPr>
        <p:spPr>
          <a:xfrm>
            <a:off x="8263255" y="1591945"/>
            <a:ext cx="2842260" cy="646430"/>
          </a:xfrm>
          <a:prstGeom prst="chevron">
            <a:avLst/>
          </a:prstGeom>
          <a:solidFill>
            <a:srgbClr val="0376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</a:rPr>
              <a:t>设置</a:t>
            </a:r>
            <a:endParaRPr lang="zh-CN" altLang="en-US" sz="2000" dirty="0">
              <a:solidFill>
                <a:schemeClr val="bg1"/>
              </a:solidFill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6779895" y="4250690"/>
            <a:ext cx="1899285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出入库流水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870200" y="3067050"/>
            <a:ext cx="204724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排班管理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3" name="文本框 102"/>
          <p:cNvSpPr txBox="1"/>
          <p:nvPr/>
        </p:nvSpPr>
        <p:spPr>
          <a:xfrm>
            <a:off x="2870200" y="3641090"/>
            <a:ext cx="204724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班次管理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4" name="文本框 103"/>
          <p:cNvSpPr txBox="1"/>
          <p:nvPr/>
        </p:nvSpPr>
        <p:spPr>
          <a:xfrm>
            <a:off x="2870200" y="2510790"/>
            <a:ext cx="204724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绩效管理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5" name="文本框 104"/>
          <p:cNvSpPr txBox="1"/>
          <p:nvPr/>
        </p:nvSpPr>
        <p:spPr>
          <a:xfrm>
            <a:off x="1364702" y="4237823"/>
            <a:ext cx="237600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评价管理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6" name="文本框 105"/>
          <p:cNvSpPr txBox="1"/>
          <p:nvPr/>
        </p:nvSpPr>
        <p:spPr>
          <a:xfrm>
            <a:off x="1337310" y="3655526"/>
            <a:ext cx="237600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巡检工单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7" name="文本框 106"/>
          <p:cNvSpPr txBox="1"/>
          <p:nvPr/>
        </p:nvSpPr>
        <p:spPr>
          <a:xfrm>
            <a:off x="6763385" y="2531745"/>
            <a:ext cx="1899285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调拨管理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8" name="文本框 107"/>
          <p:cNvSpPr txBox="1"/>
          <p:nvPr/>
        </p:nvSpPr>
        <p:spPr>
          <a:xfrm>
            <a:off x="6779895" y="3081020"/>
            <a:ext cx="1899285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盘点管理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9" name="文本框 108"/>
          <p:cNvSpPr txBox="1"/>
          <p:nvPr/>
        </p:nvSpPr>
        <p:spPr>
          <a:xfrm>
            <a:off x="6779895" y="3651885"/>
            <a:ext cx="1899285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报损管理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0" name="文本框 109"/>
          <p:cNvSpPr txBox="1"/>
          <p:nvPr/>
        </p:nvSpPr>
        <p:spPr>
          <a:xfrm>
            <a:off x="1337310" y="3054337"/>
            <a:ext cx="237600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服务工单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1" name="文本框 110"/>
          <p:cNvSpPr txBox="1"/>
          <p:nvPr/>
        </p:nvSpPr>
        <p:spPr>
          <a:xfrm>
            <a:off x="8947150" y="2504440"/>
            <a:ext cx="1768475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区域配置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2" name="文本框 111"/>
          <p:cNvSpPr txBox="1"/>
          <p:nvPr/>
        </p:nvSpPr>
        <p:spPr>
          <a:xfrm>
            <a:off x="8963660" y="3613150"/>
            <a:ext cx="1768475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抢单开关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4" name="文本框 113"/>
          <p:cNvSpPr txBox="1"/>
          <p:nvPr/>
        </p:nvSpPr>
        <p:spPr>
          <a:xfrm>
            <a:off x="1305295" y="2504452"/>
            <a:ext cx="237600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维修工单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5" name="文本框 114"/>
          <p:cNvSpPr txBox="1"/>
          <p:nvPr/>
        </p:nvSpPr>
        <p:spPr>
          <a:xfrm>
            <a:off x="2870200" y="4237990"/>
            <a:ext cx="204724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意见投诉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25390" y="3100070"/>
            <a:ext cx="204724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物资类别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25390" y="3674110"/>
            <a:ext cx="204724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物资基础信息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25390" y="2543810"/>
            <a:ext cx="204724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仓库管理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25390" y="4271010"/>
            <a:ext cx="204724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入库管理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779895" y="5400040"/>
            <a:ext cx="1899285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物资位置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779895" y="4801235"/>
            <a:ext cx="1899285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库存查询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025390" y="4823460"/>
            <a:ext cx="204724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出库管理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025390" y="5420360"/>
            <a:ext cx="2047240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领用管理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940800" y="3080385"/>
            <a:ext cx="1768475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员工维护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8964295" y="4250690"/>
            <a:ext cx="1768475" cy="460375"/>
          </a:xfrm>
          <a:prstGeom prst="rect">
            <a:avLst/>
          </a:prstGeom>
          <a:noFill/>
          <a:ln w="12700" cmpd="sng">
            <a:noFill/>
            <a:prstDash val="solid"/>
          </a:ln>
        </p:spPr>
        <p:txBody>
          <a:bodyPr wrap="square" rtlCol="0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数据权限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74420" y="2451100"/>
            <a:ext cx="3403600" cy="3562350"/>
          </a:xfrm>
          <a:prstGeom prst="rect">
            <a:avLst/>
          </a:prstGeom>
          <a:noFill/>
          <a:ln>
            <a:solidFill>
              <a:srgbClr val="6FAC4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4681220" y="2451100"/>
            <a:ext cx="3683000" cy="3562350"/>
          </a:xfrm>
          <a:prstGeom prst="rect">
            <a:avLst/>
          </a:prstGeom>
          <a:noFill/>
          <a:ln>
            <a:solidFill>
              <a:srgbClr val="FE9F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8567420" y="2451100"/>
            <a:ext cx="2337435" cy="3562350"/>
          </a:xfrm>
          <a:prstGeom prst="rect">
            <a:avLst/>
          </a:prstGeom>
          <a:noFill/>
          <a:ln>
            <a:solidFill>
              <a:srgbClr val="0376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文本框 50"/>
          <p:cNvSpPr txBox="1"/>
          <p:nvPr/>
        </p:nvSpPr>
        <p:spPr>
          <a:xfrm>
            <a:off x="454025" y="447611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业务流程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2" name="矩形 51"/>
          <p:cNvSpPr/>
          <p:nvPr>
            <p:custDataLst>
              <p:tags r:id="rId1"/>
            </p:custDataLst>
          </p:nvPr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13" name="object 58"/>
          <p:cNvSpPr/>
          <p:nvPr/>
        </p:nvSpPr>
        <p:spPr>
          <a:xfrm>
            <a:off x="934562" y="897648"/>
            <a:ext cx="527291" cy="9951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430" y="1162050"/>
            <a:ext cx="4888865" cy="359473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5035" y="1161415"/>
            <a:ext cx="4560570" cy="359537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450" y="3474720"/>
            <a:ext cx="5591175" cy="3022600"/>
          </a:xfrm>
          <a:prstGeom prst="rect">
            <a:avLst/>
          </a:prstGeom>
        </p:spPr>
      </p:pic>
      <p:cxnSp>
        <p:nvCxnSpPr>
          <p:cNvPr id="20" name="Straight Connector 45"/>
          <p:cNvCxnSpPr>
            <a:endCxn id="59" idx="2"/>
          </p:cNvCxnSpPr>
          <p:nvPr/>
        </p:nvCxnSpPr>
        <p:spPr>
          <a:xfrm flipV="1">
            <a:off x="5399735" y="2097514"/>
            <a:ext cx="1619885" cy="2540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8"/>
          <p:cNvCxnSpPr/>
          <p:nvPr/>
        </p:nvCxnSpPr>
        <p:spPr>
          <a:xfrm flipH="1">
            <a:off x="6207443" y="2111693"/>
            <a:ext cx="1905" cy="1244600"/>
          </a:xfrm>
          <a:prstGeom prst="line">
            <a:avLst/>
          </a:prstGeom>
          <a:ln w="12700">
            <a:solidFill>
              <a:schemeClr val="tx1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组合 29"/>
          <p:cNvGrpSpPr/>
          <p:nvPr/>
        </p:nvGrpSpPr>
        <p:grpSpPr>
          <a:xfrm>
            <a:off x="6002655" y="3098760"/>
            <a:ext cx="435610" cy="460153"/>
            <a:chOff x="13017" y="-253"/>
            <a:chExt cx="1056" cy="1115"/>
          </a:xfrm>
        </p:grpSpPr>
        <p:sp>
          <p:nvSpPr>
            <p:cNvPr id="64" name="Oval 8"/>
            <p:cNvSpPr/>
            <p:nvPr/>
          </p:nvSpPr>
          <p:spPr>
            <a:xfrm>
              <a:off x="13017" y="-253"/>
              <a:ext cx="1056" cy="1115"/>
            </a:xfrm>
            <a:prstGeom prst="ellipse">
              <a:avLst/>
            </a:prstGeom>
            <a:solidFill>
              <a:srgbClr val="4D8689"/>
            </a:solidFill>
            <a:ln w="28575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8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70" name="Freeform 104"/>
            <p:cNvSpPr>
              <a:spLocks noEditPoints="1"/>
            </p:cNvSpPr>
            <p:nvPr/>
          </p:nvSpPr>
          <p:spPr bwMode="auto">
            <a:xfrm>
              <a:off x="13267" y="38"/>
              <a:ext cx="557" cy="578"/>
            </a:xfrm>
            <a:custGeom>
              <a:avLst/>
              <a:gdLst>
                <a:gd name="T0" fmla="*/ 53 w 120"/>
                <a:gd name="T1" fmla="*/ 35 h 118"/>
                <a:gd name="T2" fmla="*/ 47 w 120"/>
                <a:gd name="T3" fmla="*/ 9 h 118"/>
                <a:gd name="T4" fmla="*/ 21 w 120"/>
                <a:gd name="T5" fmla="*/ 2 h 118"/>
                <a:gd name="T6" fmla="*/ 36 w 120"/>
                <a:gd name="T7" fmla="*/ 17 h 118"/>
                <a:gd name="T8" fmla="*/ 32 w 120"/>
                <a:gd name="T9" fmla="*/ 32 h 118"/>
                <a:gd name="T10" fmla="*/ 17 w 120"/>
                <a:gd name="T11" fmla="*/ 36 h 118"/>
                <a:gd name="T12" fmla="*/ 2 w 120"/>
                <a:gd name="T13" fmla="*/ 21 h 118"/>
                <a:gd name="T14" fmla="*/ 9 w 120"/>
                <a:gd name="T15" fmla="*/ 47 h 118"/>
                <a:gd name="T16" fmla="*/ 36 w 120"/>
                <a:gd name="T17" fmla="*/ 53 h 118"/>
                <a:gd name="T18" fmla="*/ 36 w 120"/>
                <a:gd name="T19" fmla="*/ 53 h 118"/>
                <a:gd name="T20" fmla="*/ 98 w 120"/>
                <a:gd name="T21" fmla="*/ 115 h 118"/>
                <a:gd name="T22" fmla="*/ 107 w 120"/>
                <a:gd name="T23" fmla="*/ 118 h 118"/>
                <a:gd name="T24" fmla="*/ 115 w 120"/>
                <a:gd name="T25" fmla="*/ 115 h 118"/>
                <a:gd name="T26" fmla="*/ 115 w 120"/>
                <a:gd name="T27" fmla="*/ 97 h 118"/>
                <a:gd name="T28" fmla="*/ 53 w 120"/>
                <a:gd name="T29" fmla="*/ 35 h 118"/>
                <a:gd name="T30" fmla="*/ 108 w 120"/>
                <a:gd name="T31" fmla="*/ 113 h 118"/>
                <a:gd name="T32" fmla="*/ 103 w 120"/>
                <a:gd name="T33" fmla="*/ 108 h 118"/>
                <a:gd name="T34" fmla="*/ 108 w 120"/>
                <a:gd name="T35" fmla="*/ 103 h 118"/>
                <a:gd name="T36" fmla="*/ 113 w 120"/>
                <a:gd name="T37" fmla="*/ 108 h 118"/>
                <a:gd name="T38" fmla="*/ 108 w 120"/>
                <a:gd name="T39" fmla="*/ 113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0" h="118">
                  <a:moveTo>
                    <a:pt x="53" y="35"/>
                  </a:moveTo>
                  <a:cubicBezTo>
                    <a:pt x="56" y="26"/>
                    <a:pt x="54" y="16"/>
                    <a:pt x="47" y="9"/>
                  </a:cubicBezTo>
                  <a:cubicBezTo>
                    <a:pt x="40" y="2"/>
                    <a:pt x="30" y="0"/>
                    <a:pt x="21" y="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30"/>
                    <a:pt x="2" y="40"/>
                    <a:pt x="9" y="47"/>
                  </a:cubicBezTo>
                  <a:cubicBezTo>
                    <a:pt x="17" y="54"/>
                    <a:pt x="27" y="56"/>
                    <a:pt x="36" y="53"/>
                  </a:cubicBezTo>
                  <a:cubicBezTo>
                    <a:pt x="36" y="53"/>
                    <a:pt x="36" y="53"/>
                    <a:pt x="36" y="53"/>
                  </a:cubicBezTo>
                  <a:cubicBezTo>
                    <a:pt x="98" y="115"/>
                    <a:pt x="98" y="115"/>
                    <a:pt x="98" y="115"/>
                  </a:cubicBezTo>
                  <a:cubicBezTo>
                    <a:pt x="100" y="117"/>
                    <a:pt x="103" y="118"/>
                    <a:pt x="107" y="118"/>
                  </a:cubicBezTo>
                  <a:cubicBezTo>
                    <a:pt x="110" y="118"/>
                    <a:pt x="113" y="117"/>
                    <a:pt x="115" y="115"/>
                  </a:cubicBezTo>
                  <a:cubicBezTo>
                    <a:pt x="120" y="110"/>
                    <a:pt x="120" y="102"/>
                    <a:pt x="115" y="97"/>
                  </a:cubicBezTo>
                  <a:lnTo>
                    <a:pt x="53" y="35"/>
                  </a:lnTo>
                  <a:close/>
                  <a:moveTo>
                    <a:pt x="108" y="113"/>
                  </a:moveTo>
                  <a:cubicBezTo>
                    <a:pt x="105" y="113"/>
                    <a:pt x="103" y="110"/>
                    <a:pt x="103" y="108"/>
                  </a:cubicBezTo>
                  <a:cubicBezTo>
                    <a:pt x="103" y="105"/>
                    <a:pt x="105" y="103"/>
                    <a:pt x="108" y="103"/>
                  </a:cubicBezTo>
                  <a:cubicBezTo>
                    <a:pt x="110" y="103"/>
                    <a:pt x="113" y="105"/>
                    <a:pt x="113" y="108"/>
                  </a:cubicBezTo>
                  <a:cubicBezTo>
                    <a:pt x="113" y="110"/>
                    <a:pt x="110" y="113"/>
                    <a:pt x="108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5021580" y="1818005"/>
            <a:ext cx="487045" cy="487045"/>
            <a:chOff x="3357554" y="2500312"/>
            <a:chExt cx="636196" cy="636164"/>
          </a:xfrm>
        </p:grpSpPr>
        <p:sp>
          <p:nvSpPr>
            <p:cNvPr id="28" name="Rectangle 22"/>
            <p:cNvSpPr/>
            <p:nvPr/>
          </p:nvSpPr>
          <p:spPr>
            <a:xfrm>
              <a:off x="3357554" y="2500312"/>
              <a:ext cx="636196" cy="636164"/>
            </a:xfrm>
            <a:prstGeom prst="ellipse">
              <a:avLst/>
            </a:prstGeom>
            <a:solidFill>
              <a:srgbClr val="11B0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29" name="Freeform 23"/>
            <p:cNvSpPr>
              <a:spLocks noEditPoints="1"/>
            </p:cNvSpPr>
            <p:nvPr/>
          </p:nvSpPr>
          <p:spPr bwMode="auto">
            <a:xfrm>
              <a:off x="3477620" y="2660940"/>
              <a:ext cx="389082" cy="322810"/>
            </a:xfrm>
            <a:custGeom>
              <a:avLst/>
              <a:gdLst/>
              <a:ahLst/>
              <a:cxnLst>
                <a:cxn ang="0">
                  <a:pos x="312" y="110"/>
                </a:cxn>
                <a:cxn ang="0">
                  <a:pos x="323" y="138"/>
                </a:cxn>
                <a:cxn ang="0">
                  <a:pos x="350" y="127"/>
                </a:cxn>
                <a:cxn ang="0">
                  <a:pos x="339" y="100"/>
                </a:cxn>
                <a:cxn ang="0">
                  <a:pos x="25" y="100"/>
                </a:cxn>
                <a:cxn ang="0">
                  <a:pos x="15" y="127"/>
                </a:cxn>
                <a:cxn ang="0">
                  <a:pos x="42" y="138"/>
                </a:cxn>
                <a:cxn ang="0">
                  <a:pos x="53" y="110"/>
                </a:cxn>
                <a:cxn ang="0">
                  <a:pos x="270" y="60"/>
                </a:cxn>
                <a:cxn ang="0">
                  <a:pos x="248" y="69"/>
                </a:cxn>
                <a:cxn ang="0">
                  <a:pos x="239" y="91"/>
                </a:cxn>
                <a:cxn ang="0">
                  <a:pos x="252" y="116"/>
                </a:cxn>
                <a:cxn ang="0">
                  <a:pos x="276" y="121"/>
                </a:cxn>
                <a:cxn ang="0">
                  <a:pos x="297" y="103"/>
                </a:cxn>
                <a:cxn ang="0">
                  <a:pos x="297" y="80"/>
                </a:cxn>
                <a:cxn ang="0">
                  <a:pos x="276" y="62"/>
                </a:cxn>
                <a:cxn ang="0">
                  <a:pos x="330" y="183"/>
                </a:cxn>
                <a:cxn ang="0">
                  <a:pos x="321" y="152"/>
                </a:cxn>
                <a:cxn ang="0">
                  <a:pos x="350" y="158"/>
                </a:cxn>
                <a:cxn ang="0">
                  <a:pos x="364" y="185"/>
                </a:cxn>
                <a:cxn ang="0">
                  <a:pos x="83" y="63"/>
                </a:cxn>
                <a:cxn ang="0">
                  <a:pos x="65" y="85"/>
                </a:cxn>
                <a:cxn ang="0">
                  <a:pos x="71" y="109"/>
                </a:cxn>
                <a:cxn ang="0">
                  <a:pos x="96" y="121"/>
                </a:cxn>
                <a:cxn ang="0">
                  <a:pos x="118" y="112"/>
                </a:cxn>
                <a:cxn ang="0">
                  <a:pos x="127" y="91"/>
                </a:cxn>
                <a:cxn ang="0">
                  <a:pos x="112" y="65"/>
                </a:cxn>
                <a:cxn ang="0">
                  <a:pos x="35" y="150"/>
                </a:cxn>
                <a:cxn ang="0">
                  <a:pos x="36" y="176"/>
                </a:cxn>
                <a:cxn ang="0">
                  <a:pos x="0" y="185"/>
                </a:cxn>
                <a:cxn ang="0">
                  <a:pos x="15" y="158"/>
                </a:cxn>
                <a:cxn ang="0">
                  <a:pos x="183" y="0"/>
                </a:cxn>
                <a:cxn ang="0">
                  <a:pos x="151" y="13"/>
                </a:cxn>
                <a:cxn ang="0">
                  <a:pos x="138" y="45"/>
                </a:cxn>
                <a:cxn ang="0">
                  <a:pos x="158" y="81"/>
                </a:cxn>
                <a:cxn ang="0">
                  <a:pos x="192" y="89"/>
                </a:cxn>
                <a:cxn ang="0">
                  <a:pos x="225" y="62"/>
                </a:cxn>
                <a:cxn ang="0">
                  <a:pos x="225" y="27"/>
                </a:cxn>
                <a:cxn ang="0">
                  <a:pos x="192" y="0"/>
                </a:cxn>
                <a:cxn ang="0">
                  <a:pos x="265" y="174"/>
                </a:cxn>
                <a:cxn ang="0">
                  <a:pos x="256" y="136"/>
                </a:cxn>
                <a:cxn ang="0">
                  <a:pos x="279" y="136"/>
                </a:cxn>
                <a:cxn ang="0">
                  <a:pos x="316" y="165"/>
                </a:cxn>
                <a:cxn ang="0">
                  <a:pos x="100" y="272"/>
                </a:cxn>
                <a:cxn ang="0">
                  <a:pos x="51" y="165"/>
                </a:cxn>
                <a:cxn ang="0">
                  <a:pos x="85" y="136"/>
                </a:cxn>
                <a:cxn ang="0">
                  <a:pos x="109" y="136"/>
                </a:cxn>
                <a:cxn ang="0">
                  <a:pos x="100" y="174"/>
                </a:cxn>
                <a:cxn ang="0">
                  <a:pos x="252" y="159"/>
                </a:cxn>
                <a:cxn ang="0">
                  <a:pos x="210" y="109"/>
                </a:cxn>
                <a:cxn ang="0">
                  <a:pos x="154" y="109"/>
                </a:cxn>
                <a:cxn ang="0">
                  <a:pos x="112" y="159"/>
                </a:cxn>
              </a:cxnLst>
              <a:rect l="0" t="0" r="r" b="b"/>
              <a:pathLst>
                <a:path w="364" h="301">
                  <a:moveTo>
                    <a:pt x="332" y="98"/>
                  </a:moveTo>
                  <a:lnTo>
                    <a:pt x="332" y="98"/>
                  </a:lnTo>
                  <a:lnTo>
                    <a:pt x="323" y="100"/>
                  </a:lnTo>
                  <a:lnTo>
                    <a:pt x="317" y="105"/>
                  </a:lnTo>
                  <a:lnTo>
                    <a:pt x="312" y="110"/>
                  </a:lnTo>
                  <a:lnTo>
                    <a:pt x="310" y="120"/>
                  </a:lnTo>
                  <a:lnTo>
                    <a:pt x="310" y="120"/>
                  </a:lnTo>
                  <a:lnTo>
                    <a:pt x="312" y="127"/>
                  </a:lnTo>
                  <a:lnTo>
                    <a:pt x="317" y="134"/>
                  </a:lnTo>
                  <a:lnTo>
                    <a:pt x="323" y="138"/>
                  </a:lnTo>
                  <a:lnTo>
                    <a:pt x="332" y="139"/>
                  </a:lnTo>
                  <a:lnTo>
                    <a:pt x="332" y="139"/>
                  </a:lnTo>
                  <a:lnTo>
                    <a:pt x="339" y="138"/>
                  </a:lnTo>
                  <a:lnTo>
                    <a:pt x="346" y="134"/>
                  </a:lnTo>
                  <a:lnTo>
                    <a:pt x="350" y="127"/>
                  </a:lnTo>
                  <a:lnTo>
                    <a:pt x="352" y="120"/>
                  </a:lnTo>
                  <a:lnTo>
                    <a:pt x="352" y="120"/>
                  </a:lnTo>
                  <a:lnTo>
                    <a:pt x="350" y="110"/>
                  </a:lnTo>
                  <a:lnTo>
                    <a:pt x="346" y="105"/>
                  </a:lnTo>
                  <a:lnTo>
                    <a:pt x="339" y="100"/>
                  </a:lnTo>
                  <a:lnTo>
                    <a:pt x="332" y="98"/>
                  </a:lnTo>
                  <a:lnTo>
                    <a:pt x="332" y="98"/>
                  </a:lnTo>
                  <a:close/>
                  <a:moveTo>
                    <a:pt x="35" y="98"/>
                  </a:moveTo>
                  <a:lnTo>
                    <a:pt x="35" y="98"/>
                  </a:lnTo>
                  <a:lnTo>
                    <a:pt x="25" y="100"/>
                  </a:lnTo>
                  <a:lnTo>
                    <a:pt x="20" y="105"/>
                  </a:lnTo>
                  <a:lnTo>
                    <a:pt x="15" y="110"/>
                  </a:lnTo>
                  <a:lnTo>
                    <a:pt x="13" y="120"/>
                  </a:lnTo>
                  <a:lnTo>
                    <a:pt x="13" y="120"/>
                  </a:lnTo>
                  <a:lnTo>
                    <a:pt x="15" y="127"/>
                  </a:lnTo>
                  <a:lnTo>
                    <a:pt x="20" y="134"/>
                  </a:lnTo>
                  <a:lnTo>
                    <a:pt x="25" y="138"/>
                  </a:lnTo>
                  <a:lnTo>
                    <a:pt x="35" y="139"/>
                  </a:lnTo>
                  <a:lnTo>
                    <a:pt x="35" y="139"/>
                  </a:lnTo>
                  <a:lnTo>
                    <a:pt x="42" y="138"/>
                  </a:lnTo>
                  <a:lnTo>
                    <a:pt x="49" y="134"/>
                  </a:lnTo>
                  <a:lnTo>
                    <a:pt x="53" y="127"/>
                  </a:lnTo>
                  <a:lnTo>
                    <a:pt x="54" y="120"/>
                  </a:lnTo>
                  <a:lnTo>
                    <a:pt x="54" y="120"/>
                  </a:lnTo>
                  <a:lnTo>
                    <a:pt x="53" y="110"/>
                  </a:lnTo>
                  <a:lnTo>
                    <a:pt x="49" y="105"/>
                  </a:lnTo>
                  <a:lnTo>
                    <a:pt x="42" y="100"/>
                  </a:lnTo>
                  <a:lnTo>
                    <a:pt x="35" y="98"/>
                  </a:lnTo>
                  <a:lnTo>
                    <a:pt x="35" y="98"/>
                  </a:lnTo>
                  <a:close/>
                  <a:moveTo>
                    <a:pt x="270" y="60"/>
                  </a:moveTo>
                  <a:lnTo>
                    <a:pt x="270" y="60"/>
                  </a:lnTo>
                  <a:lnTo>
                    <a:pt x="263" y="62"/>
                  </a:lnTo>
                  <a:lnTo>
                    <a:pt x="258" y="63"/>
                  </a:lnTo>
                  <a:lnTo>
                    <a:pt x="252" y="65"/>
                  </a:lnTo>
                  <a:lnTo>
                    <a:pt x="248" y="69"/>
                  </a:lnTo>
                  <a:lnTo>
                    <a:pt x="245" y="74"/>
                  </a:lnTo>
                  <a:lnTo>
                    <a:pt x="241" y="80"/>
                  </a:lnTo>
                  <a:lnTo>
                    <a:pt x="239" y="85"/>
                  </a:lnTo>
                  <a:lnTo>
                    <a:pt x="239" y="91"/>
                  </a:lnTo>
                  <a:lnTo>
                    <a:pt x="239" y="91"/>
                  </a:lnTo>
                  <a:lnTo>
                    <a:pt x="239" y="98"/>
                  </a:lnTo>
                  <a:lnTo>
                    <a:pt x="241" y="103"/>
                  </a:lnTo>
                  <a:lnTo>
                    <a:pt x="245" y="109"/>
                  </a:lnTo>
                  <a:lnTo>
                    <a:pt x="248" y="112"/>
                  </a:lnTo>
                  <a:lnTo>
                    <a:pt x="252" y="116"/>
                  </a:lnTo>
                  <a:lnTo>
                    <a:pt x="258" y="120"/>
                  </a:lnTo>
                  <a:lnTo>
                    <a:pt x="263" y="121"/>
                  </a:lnTo>
                  <a:lnTo>
                    <a:pt x="270" y="121"/>
                  </a:lnTo>
                  <a:lnTo>
                    <a:pt x="270" y="121"/>
                  </a:lnTo>
                  <a:lnTo>
                    <a:pt x="276" y="121"/>
                  </a:lnTo>
                  <a:lnTo>
                    <a:pt x="281" y="120"/>
                  </a:lnTo>
                  <a:lnTo>
                    <a:pt x="287" y="116"/>
                  </a:lnTo>
                  <a:lnTo>
                    <a:pt x="292" y="112"/>
                  </a:lnTo>
                  <a:lnTo>
                    <a:pt x="296" y="109"/>
                  </a:lnTo>
                  <a:lnTo>
                    <a:pt x="297" y="103"/>
                  </a:lnTo>
                  <a:lnTo>
                    <a:pt x="299" y="98"/>
                  </a:lnTo>
                  <a:lnTo>
                    <a:pt x="301" y="91"/>
                  </a:lnTo>
                  <a:lnTo>
                    <a:pt x="301" y="91"/>
                  </a:lnTo>
                  <a:lnTo>
                    <a:pt x="299" y="85"/>
                  </a:lnTo>
                  <a:lnTo>
                    <a:pt x="297" y="80"/>
                  </a:lnTo>
                  <a:lnTo>
                    <a:pt x="296" y="74"/>
                  </a:lnTo>
                  <a:lnTo>
                    <a:pt x="292" y="69"/>
                  </a:lnTo>
                  <a:lnTo>
                    <a:pt x="287" y="65"/>
                  </a:lnTo>
                  <a:lnTo>
                    <a:pt x="281" y="63"/>
                  </a:lnTo>
                  <a:lnTo>
                    <a:pt x="276" y="62"/>
                  </a:lnTo>
                  <a:lnTo>
                    <a:pt x="270" y="60"/>
                  </a:lnTo>
                  <a:lnTo>
                    <a:pt x="270" y="60"/>
                  </a:lnTo>
                  <a:close/>
                  <a:moveTo>
                    <a:pt x="364" y="248"/>
                  </a:moveTo>
                  <a:lnTo>
                    <a:pt x="330" y="248"/>
                  </a:lnTo>
                  <a:lnTo>
                    <a:pt x="330" y="183"/>
                  </a:lnTo>
                  <a:lnTo>
                    <a:pt x="330" y="183"/>
                  </a:lnTo>
                  <a:lnTo>
                    <a:pt x="330" y="176"/>
                  </a:lnTo>
                  <a:lnTo>
                    <a:pt x="328" y="167"/>
                  </a:lnTo>
                  <a:lnTo>
                    <a:pt x="321" y="152"/>
                  </a:lnTo>
                  <a:lnTo>
                    <a:pt x="321" y="152"/>
                  </a:lnTo>
                  <a:lnTo>
                    <a:pt x="332" y="150"/>
                  </a:lnTo>
                  <a:lnTo>
                    <a:pt x="332" y="150"/>
                  </a:lnTo>
                  <a:lnTo>
                    <a:pt x="337" y="152"/>
                  </a:lnTo>
                  <a:lnTo>
                    <a:pt x="345" y="154"/>
                  </a:lnTo>
                  <a:lnTo>
                    <a:pt x="350" y="158"/>
                  </a:lnTo>
                  <a:lnTo>
                    <a:pt x="355" y="161"/>
                  </a:lnTo>
                  <a:lnTo>
                    <a:pt x="359" y="167"/>
                  </a:lnTo>
                  <a:lnTo>
                    <a:pt x="363" y="172"/>
                  </a:lnTo>
                  <a:lnTo>
                    <a:pt x="364" y="178"/>
                  </a:lnTo>
                  <a:lnTo>
                    <a:pt x="364" y="185"/>
                  </a:lnTo>
                  <a:lnTo>
                    <a:pt x="364" y="248"/>
                  </a:lnTo>
                  <a:close/>
                  <a:moveTo>
                    <a:pt x="96" y="60"/>
                  </a:moveTo>
                  <a:lnTo>
                    <a:pt x="96" y="60"/>
                  </a:lnTo>
                  <a:lnTo>
                    <a:pt x="89" y="62"/>
                  </a:lnTo>
                  <a:lnTo>
                    <a:pt x="83" y="63"/>
                  </a:lnTo>
                  <a:lnTo>
                    <a:pt x="78" y="65"/>
                  </a:lnTo>
                  <a:lnTo>
                    <a:pt x="74" y="69"/>
                  </a:lnTo>
                  <a:lnTo>
                    <a:pt x="71" y="74"/>
                  </a:lnTo>
                  <a:lnTo>
                    <a:pt x="67" y="80"/>
                  </a:lnTo>
                  <a:lnTo>
                    <a:pt x="65" y="85"/>
                  </a:lnTo>
                  <a:lnTo>
                    <a:pt x="65" y="91"/>
                  </a:lnTo>
                  <a:lnTo>
                    <a:pt x="65" y="91"/>
                  </a:lnTo>
                  <a:lnTo>
                    <a:pt x="65" y="98"/>
                  </a:lnTo>
                  <a:lnTo>
                    <a:pt x="67" y="103"/>
                  </a:lnTo>
                  <a:lnTo>
                    <a:pt x="71" y="109"/>
                  </a:lnTo>
                  <a:lnTo>
                    <a:pt x="74" y="112"/>
                  </a:lnTo>
                  <a:lnTo>
                    <a:pt x="78" y="116"/>
                  </a:lnTo>
                  <a:lnTo>
                    <a:pt x="83" y="120"/>
                  </a:lnTo>
                  <a:lnTo>
                    <a:pt x="89" y="121"/>
                  </a:lnTo>
                  <a:lnTo>
                    <a:pt x="96" y="121"/>
                  </a:lnTo>
                  <a:lnTo>
                    <a:pt x="96" y="121"/>
                  </a:lnTo>
                  <a:lnTo>
                    <a:pt x="102" y="121"/>
                  </a:lnTo>
                  <a:lnTo>
                    <a:pt x="107" y="120"/>
                  </a:lnTo>
                  <a:lnTo>
                    <a:pt x="112" y="116"/>
                  </a:lnTo>
                  <a:lnTo>
                    <a:pt x="118" y="112"/>
                  </a:lnTo>
                  <a:lnTo>
                    <a:pt x="122" y="109"/>
                  </a:lnTo>
                  <a:lnTo>
                    <a:pt x="123" y="103"/>
                  </a:lnTo>
                  <a:lnTo>
                    <a:pt x="125" y="98"/>
                  </a:lnTo>
                  <a:lnTo>
                    <a:pt x="127" y="91"/>
                  </a:lnTo>
                  <a:lnTo>
                    <a:pt x="127" y="91"/>
                  </a:lnTo>
                  <a:lnTo>
                    <a:pt x="125" y="85"/>
                  </a:lnTo>
                  <a:lnTo>
                    <a:pt x="123" y="80"/>
                  </a:lnTo>
                  <a:lnTo>
                    <a:pt x="122" y="74"/>
                  </a:lnTo>
                  <a:lnTo>
                    <a:pt x="118" y="69"/>
                  </a:lnTo>
                  <a:lnTo>
                    <a:pt x="112" y="65"/>
                  </a:lnTo>
                  <a:lnTo>
                    <a:pt x="107" y="63"/>
                  </a:lnTo>
                  <a:lnTo>
                    <a:pt x="102" y="62"/>
                  </a:lnTo>
                  <a:lnTo>
                    <a:pt x="96" y="60"/>
                  </a:lnTo>
                  <a:lnTo>
                    <a:pt x="96" y="60"/>
                  </a:lnTo>
                  <a:close/>
                  <a:moveTo>
                    <a:pt x="35" y="150"/>
                  </a:moveTo>
                  <a:lnTo>
                    <a:pt x="35" y="150"/>
                  </a:lnTo>
                  <a:lnTo>
                    <a:pt x="44" y="152"/>
                  </a:lnTo>
                  <a:lnTo>
                    <a:pt x="44" y="152"/>
                  </a:lnTo>
                  <a:lnTo>
                    <a:pt x="38" y="167"/>
                  </a:lnTo>
                  <a:lnTo>
                    <a:pt x="36" y="176"/>
                  </a:lnTo>
                  <a:lnTo>
                    <a:pt x="35" y="183"/>
                  </a:lnTo>
                  <a:lnTo>
                    <a:pt x="35" y="248"/>
                  </a:lnTo>
                  <a:lnTo>
                    <a:pt x="0" y="248"/>
                  </a:lnTo>
                  <a:lnTo>
                    <a:pt x="0" y="185"/>
                  </a:lnTo>
                  <a:lnTo>
                    <a:pt x="0" y="185"/>
                  </a:lnTo>
                  <a:lnTo>
                    <a:pt x="0" y="178"/>
                  </a:lnTo>
                  <a:lnTo>
                    <a:pt x="2" y="172"/>
                  </a:lnTo>
                  <a:lnTo>
                    <a:pt x="6" y="167"/>
                  </a:lnTo>
                  <a:lnTo>
                    <a:pt x="9" y="161"/>
                  </a:lnTo>
                  <a:lnTo>
                    <a:pt x="15" y="158"/>
                  </a:lnTo>
                  <a:lnTo>
                    <a:pt x="20" y="154"/>
                  </a:lnTo>
                  <a:lnTo>
                    <a:pt x="27" y="152"/>
                  </a:lnTo>
                  <a:lnTo>
                    <a:pt x="35" y="150"/>
                  </a:lnTo>
                  <a:lnTo>
                    <a:pt x="35" y="150"/>
                  </a:lnTo>
                  <a:close/>
                  <a:moveTo>
                    <a:pt x="183" y="0"/>
                  </a:moveTo>
                  <a:lnTo>
                    <a:pt x="183" y="0"/>
                  </a:lnTo>
                  <a:lnTo>
                    <a:pt x="174" y="0"/>
                  </a:lnTo>
                  <a:lnTo>
                    <a:pt x="165" y="4"/>
                  </a:lnTo>
                  <a:lnTo>
                    <a:pt x="158" y="7"/>
                  </a:lnTo>
                  <a:lnTo>
                    <a:pt x="151" y="13"/>
                  </a:lnTo>
                  <a:lnTo>
                    <a:pt x="145" y="20"/>
                  </a:lnTo>
                  <a:lnTo>
                    <a:pt x="141" y="27"/>
                  </a:lnTo>
                  <a:lnTo>
                    <a:pt x="138" y="36"/>
                  </a:lnTo>
                  <a:lnTo>
                    <a:pt x="138" y="45"/>
                  </a:lnTo>
                  <a:lnTo>
                    <a:pt x="138" y="45"/>
                  </a:lnTo>
                  <a:lnTo>
                    <a:pt x="138" y="54"/>
                  </a:lnTo>
                  <a:lnTo>
                    <a:pt x="141" y="62"/>
                  </a:lnTo>
                  <a:lnTo>
                    <a:pt x="145" y="71"/>
                  </a:lnTo>
                  <a:lnTo>
                    <a:pt x="151" y="76"/>
                  </a:lnTo>
                  <a:lnTo>
                    <a:pt x="158" y="81"/>
                  </a:lnTo>
                  <a:lnTo>
                    <a:pt x="165" y="87"/>
                  </a:lnTo>
                  <a:lnTo>
                    <a:pt x="174" y="89"/>
                  </a:lnTo>
                  <a:lnTo>
                    <a:pt x="183" y="91"/>
                  </a:lnTo>
                  <a:lnTo>
                    <a:pt x="183" y="91"/>
                  </a:lnTo>
                  <a:lnTo>
                    <a:pt x="192" y="89"/>
                  </a:lnTo>
                  <a:lnTo>
                    <a:pt x="200" y="87"/>
                  </a:lnTo>
                  <a:lnTo>
                    <a:pt x="209" y="81"/>
                  </a:lnTo>
                  <a:lnTo>
                    <a:pt x="214" y="76"/>
                  </a:lnTo>
                  <a:lnTo>
                    <a:pt x="219" y="71"/>
                  </a:lnTo>
                  <a:lnTo>
                    <a:pt x="225" y="62"/>
                  </a:lnTo>
                  <a:lnTo>
                    <a:pt x="227" y="54"/>
                  </a:lnTo>
                  <a:lnTo>
                    <a:pt x="229" y="45"/>
                  </a:lnTo>
                  <a:lnTo>
                    <a:pt x="229" y="45"/>
                  </a:lnTo>
                  <a:lnTo>
                    <a:pt x="227" y="36"/>
                  </a:lnTo>
                  <a:lnTo>
                    <a:pt x="225" y="27"/>
                  </a:lnTo>
                  <a:lnTo>
                    <a:pt x="219" y="20"/>
                  </a:lnTo>
                  <a:lnTo>
                    <a:pt x="214" y="13"/>
                  </a:lnTo>
                  <a:lnTo>
                    <a:pt x="209" y="7"/>
                  </a:lnTo>
                  <a:lnTo>
                    <a:pt x="200" y="4"/>
                  </a:lnTo>
                  <a:lnTo>
                    <a:pt x="192" y="0"/>
                  </a:lnTo>
                  <a:lnTo>
                    <a:pt x="183" y="0"/>
                  </a:lnTo>
                  <a:lnTo>
                    <a:pt x="183" y="0"/>
                  </a:lnTo>
                  <a:close/>
                  <a:moveTo>
                    <a:pt x="319" y="272"/>
                  </a:moveTo>
                  <a:lnTo>
                    <a:pt x="265" y="272"/>
                  </a:lnTo>
                  <a:lnTo>
                    <a:pt x="265" y="174"/>
                  </a:lnTo>
                  <a:lnTo>
                    <a:pt x="265" y="174"/>
                  </a:lnTo>
                  <a:lnTo>
                    <a:pt x="265" y="163"/>
                  </a:lnTo>
                  <a:lnTo>
                    <a:pt x="263" y="154"/>
                  </a:lnTo>
                  <a:lnTo>
                    <a:pt x="259" y="145"/>
                  </a:lnTo>
                  <a:lnTo>
                    <a:pt x="256" y="136"/>
                  </a:lnTo>
                  <a:lnTo>
                    <a:pt x="256" y="136"/>
                  </a:lnTo>
                  <a:lnTo>
                    <a:pt x="263" y="134"/>
                  </a:lnTo>
                  <a:lnTo>
                    <a:pt x="270" y="134"/>
                  </a:lnTo>
                  <a:lnTo>
                    <a:pt x="270" y="134"/>
                  </a:lnTo>
                  <a:lnTo>
                    <a:pt x="279" y="136"/>
                  </a:lnTo>
                  <a:lnTo>
                    <a:pt x="288" y="138"/>
                  </a:lnTo>
                  <a:lnTo>
                    <a:pt x="297" y="143"/>
                  </a:lnTo>
                  <a:lnTo>
                    <a:pt x="305" y="149"/>
                  </a:lnTo>
                  <a:lnTo>
                    <a:pt x="310" y="156"/>
                  </a:lnTo>
                  <a:lnTo>
                    <a:pt x="316" y="165"/>
                  </a:lnTo>
                  <a:lnTo>
                    <a:pt x="317" y="174"/>
                  </a:lnTo>
                  <a:lnTo>
                    <a:pt x="319" y="183"/>
                  </a:lnTo>
                  <a:lnTo>
                    <a:pt x="319" y="272"/>
                  </a:lnTo>
                  <a:close/>
                  <a:moveTo>
                    <a:pt x="100" y="174"/>
                  </a:moveTo>
                  <a:lnTo>
                    <a:pt x="100" y="272"/>
                  </a:lnTo>
                  <a:lnTo>
                    <a:pt x="45" y="272"/>
                  </a:lnTo>
                  <a:lnTo>
                    <a:pt x="45" y="183"/>
                  </a:lnTo>
                  <a:lnTo>
                    <a:pt x="45" y="183"/>
                  </a:lnTo>
                  <a:lnTo>
                    <a:pt x="47" y="174"/>
                  </a:lnTo>
                  <a:lnTo>
                    <a:pt x="51" y="165"/>
                  </a:lnTo>
                  <a:lnTo>
                    <a:pt x="54" y="156"/>
                  </a:lnTo>
                  <a:lnTo>
                    <a:pt x="60" y="149"/>
                  </a:lnTo>
                  <a:lnTo>
                    <a:pt x="67" y="143"/>
                  </a:lnTo>
                  <a:lnTo>
                    <a:pt x="76" y="138"/>
                  </a:lnTo>
                  <a:lnTo>
                    <a:pt x="85" y="136"/>
                  </a:lnTo>
                  <a:lnTo>
                    <a:pt x="96" y="134"/>
                  </a:lnTo>
                  <a:lnTo>
                    <a:pt x="96" y="134"/>
                  </a:lnTo>
                  <a:lnTo>
                    <a:pt x="103" y="134"/>
                  </a:lnTo>
                  <a:lnTo>
                    <a:pt x="109" y="136"/>
                  </a:lnTo>
                  <a:lnTo>
                    <a:pt x="109" y="136"/>
                  </a:lnTo>
                  <a:lnTo>
                    <a:pt x="105" y="145"/>
                  </a:lnTo>
                  <a:lnTo>
                    <a:pt x="102" y="154"/>
                  </a:lnTo>
                  <a:lnTo>
                    <a:pt x="100" y="163"/>
                  </a:lnTo>
                  <a:lnTo>
                    <a:pt x="100" y="174"/>
                  </a:lnTo>
                  <a:lnTo>
                    <a:pt x="100" y="174"/>
                  </a:lnTo>
                  <a:close/>
                  <a:moveTo>
                    <a:pt x="111" y="301"/>
                  </a:moveTo>
                  <a:lnTo>
                    <a:pt x="254" y="301"/>
                  </a:lnTo>
                  <a:lnTo>
                    <a:pt x="254" y="174"/>
                  </a:lnTo>
                  <a:lnTo>
                    <a:pt x="254" y="174"/>
                  </a:lnTo>
                  <a:lnTo>
                    <a:pt x="252" y="159"/>
                  </a:lnTo>
                  <a:lnTo>
                    <a:pt x="248" y="145"/>
                  </a:lnTo>
                  <a:lnTo>
                    <a:pt x="241" y="134"/>
                  </a:lnTo>
                  <a:lnTo>
                    <a:pt x="232" y="123"/>
                  </a:lnTo>
                  <a:lnTo>
                    <a:pt x="223" y="114"/>
                  </a:lnTo>
                  <a:lnTo>
                    <a:pt x="210" y="109"/>
                  </a:lnTo>
                  <a:lnTo>
                    <a:pt x="198" y="103"/>
                  </a:lnTo>
                  <a:lnTo>
                    <a:pt x="183" y="101"/>
                  </a:lnTo>
                  <a:lnTo>
                    <a:pt x="183" y="101"/>
                  </a:lnTo>
                  <a:lnTo>
                    <a:pt x="169" y="103"/>
                  </a:lnTo>
                  <a:lnTo>
                    <a:pt x="154" y="109"/>
                  </a:lnTo>
                  <a:lnTo>
                    <a:pt x="143" y="114"/>
                  </a:lnTo>
                  <a:lnTo>
                    <a:pt x="132" y="123"/>
                  </a:lnTo>
                  <a:lnTo>
                    <a:pt x="123" y="134"/>
                  </a:lnTo>
                  <a:lnTo>
                    <a:pt x="116" y="145"/>
                  </a:lnTo>
                  <a:lnTo>
                    <a:pt x="112" y="159"/>
                  </a:lnTo>
                  <a:lnTo>
                    <a:pt x="111" y="174"/>
                  </a:lnTo>
                  <a:lnTo>
                    <a:pt x="111" y="30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</p:grpSp>
      <p:sp>
        <p:nvSpPr>
          <p:cNvPr id="59" name="Oval 3"/>
          <p:cNvSpPr/>
          <p:nvPr/>
        </p:nvSpPr>
        <p:spPr>
          <a:xfrm>
            <a:off x="7019925" y="1867535"/>
            <a:ext cx="434340" cy="459105"/>
          </a:xfrm>
          <a:prstGeom prst="ellipse">
            <a:avLst/>
          </a:prstGeom>
          <a:solidFill>
            <a:srgbClr val="E19520"/>
          </a:solidFill>
          <a:ln w="28575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8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91" name="Freeform 15"/>
          <p:cNvSpPr/>
          <p:nvPr/>
        </p:nvSpPr>
        <p:spPr bwMode="auto">
          <a:xfrm>
            <a:off x="7235190" y="1952625"/>
            <a:ext cx="164465" cy="171450"/>
          </a:xfrm>
          <a:custGeom>
            <a:avLst/>
            <a:gdLst>
              <a:gd name="T0" fmla="*/ 0 w 91"/>
              <a:gd name="T1" fmla="*/ 82 h 90"/>
              <a:gd name="T2" fmla="*/ 8 w 91"/>
              <a:gd name="T3" fmla="*/ 90 h 90"/>
              <a:gd name="T4" fmla="*/ 91 w 91"/>
              <a:gd name="T5" fmla="*/ 8 h 90"/>
              <a:gd name="T6" fmla="*/ 83 w 91"/>
              <a:gd name="T7" fmla="*/ 0 h 90"/>
              <a:gd name="T8" fmla="*/ 0 w 91"/>
              <a:gd name="T9" fmla="*/ 82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" h="90">
                <a:moveTo>
                  <a:pt x="0" y="82"/>
                </a:moveTo>
                <a:lnTo>
                  <a:pt x="8" y="90"/>
                </a:lnTo>
                <a:lnTo>
                  <a:pt x="91" y="8"/>
                </a:lnTo>
                <a:lnTo>
                  <a:pt x="83" y="0"/>
                </a:lnTo>
                <a:lnTo>
                  <a:pt x="0" y="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93" name="Freeform 17"/>
          <p:cNvSpPr/>
          <p:nvPr/>
        </p:nvSpPr>
        <p:spPr bwMode="auto">
          <a:xfrm>
            <a:off x="7121525" y="1995170"/>
            <a:ext cx="201295" cy="208915"/>
          </a:xfrm>
          <a:custGeom>
            <a:avLst/>
            <a:gdLst>
              <a:gd name="T0" fmla="*/ 147 w 167"/>
              <a:gd name="T1" fmla="*/ 145 h 165"/>
              <a:gd name="T2" fmla="*/ 20 w 167"/>
              <a:gd name="T3" fmla="*/ 145 h 165"/>
              <a:gd name="T4" fmla="*/ 20 w 167"/>
              <a:gd name="T5" fmla="*/ 20 h 165"/>
              <a:gd name="T6" fmla="*/ 139 w 167"/>
              <a:gd name="T7" fmla="*/ 20 h 165"/>
              <a:gd name="T8" fmla="*/ 160 w 167"/>
              <a:gd name="T9" fmla="*/ 0 h 165"/>
              <a:gd name="T10" fmla="*/ 0 w 167"/>
              <a:gd name="T11" fmla="*/ 0 h 165"/>
              <a:gd name="T12" fmla="*/ 0 w 167"/>
              <a:gd name="T13" fmla="*/ 165 h 165"/>
              <a:gd name="T14" fmla="*/ 167 w 167"/>
              <a:gd name="T15" fmla="*/ 165 h 165"/>
              <a:gd name="T16" fmla="*/ 167 w 167"/>
              <a:gd name="T17" fmla="*/ 61 h 165"/>
              <a:gd name="T18" fmla="*/ 147 w 167"/>
              <a:gd name="T19" fmla="*/ 81 h 165"/>
              <a:gd name="T20" fmla="*/ 147 w 167"/>
              <a:gd name="T21" fmla="*/ 145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7" h="165">
                <a:moveTo>
                  <a:pt x="147" y="145"/>
                </a:moveTo>
                <a:lnTo>
                  <a:pt x="20" y="145"/>
                </a:lnTo>
                <a:lnTo>
                  <a:pt x="20" y="20"/>
                </a:lnTo>
                <a:lnTo>
                  <a:pt x="139" y="20"/>
                </a:lnTo>
                <a:lnTo>
                  <a:pt x="160" y="0"/>
                </a:lnTo>
                <a:lnTo>
                  <a:pt x="0" y="0"/>
                </a:lnTo>
                <a:lnTo>
                  <a:pt x="0" y="165"/>
                </a:lnTo>
                <a:lnTo>
                  <a:pt x="167" y="165"/>
                </a:lnTo>
                <a:lnTo>
                  <a:pt x="167" y="61"/>
                </a:lnTo>
                <a:lnTo>
                  <a:pt x="147" y="81"/>
                </a:lnTo>
                <a:lnTo>
                  <a:pt x="147" y="14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grpSp>
        <p:nvGrpSpPr>
          <p:cNvPr id="45" name="组合 42"/>
          <p:cNvGrpSpPr/>
          <p:nvPr/>
        </p:nvGrpSpPr>
        <p:grpSpPr>
          <a:xfrm>
            <a:off x="392491" y="4756674"/>
            <a:ext cx="11433176" cy="2056765"/>
            <a:chOff x="-6792194" y="5069344"/>
            <a:chExt cx="17353973" cy="4278738"/>
          </a:xfrm>
          <a:solidFill>
            <a:srgbClr val="0376C0"/>
          </a:solidFill>
        </p:grpSpPr>
        <p:sp>
          <p:nvSpPr>
            <p:cNvPr id="57" name="TextBox 36"/>
            <p:cNvSpPr/>
            <p:nvPr/>
          </p:nvSpPr>
          <p:spPr>
            <a:xfrm>
              <a:off x="-6792194" y="5069344"/>
              <a:ext cx="1904222" cy="63804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zh-CN" altLang="en-US" sz="14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服务处理流程</a:t>
              </a:r>
              <a:endParaRPr lang="zh-CN" altLang="en-US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31" name="TextBox 36"/>
            <p:cNvSpPr/>
            <p:nvPr/>
          </p:nvSpPr>
          <p:spPr>
            <a:xfrm>
              <a:off x="7922780" y="5069344"/>
              <a:ext cx="2638999" cy="638046"/>
            </a:xfrm>
            <a:prstGeom prst="rect">
              <a:avLst/>
            </a:prstGeom>
            <a:solidFill>
              <a:srgbClr val="0376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zh-CN" altLang="en-US" sz="14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意见投诉处理流程</a:t>
              </a:r>
              <a:endParaRPr lang="zh-CN" altLang="en-US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35" name="TextBox 36"/>
            <p:cNvSpPr/>
            <p:nvPr/>
          </p:nvSpPr>
          <p:spPr>
            <a:xfrm>
              <a:off x="973482" y="8710036"/>
              <a:ext cx="1904222" cy="638046"/>
            </a:xfrm>
            <a:prstGeom prst="rect">
              <a:avLst/>
            </a:prstGeom>
            <a:solidFill>
              <a:srgbClr val="0376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 eaLnBrk="1" hangingPunct="1">
                <a:buFont typeface="Arial" panose="020B0604020202020204" pitchFamily="34" charset="0"/>
                <a:buNone/>
              </a:pPr>
              <a:r>
                <a:rPr lang="zh-CN" altLang="en-US" sz="14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维修处理流程</a:t>
              </a:r>
              <a:endParaRPr lang="zh-CN" altLang="en-US" sz="1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</p:spTree>
    <p:custDataLst>
      <p:tags r:id="rId6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文本框 50"/>
          <p:cNvSpPr txBox="1"/>
          <p:nvPr/>
        </p:nvSpPr>
        <p:spPr>
          <a:xfrm>
            <a:off x="454025" y="447611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323232"/>
                </a:solidFill>
                <a:latin typeface="+mn-ea"/>
              </a:rPr>
              <a:t>产品优势</a:t>
            </a:r>
            <a:endParaRPr lang="zh-CN" altLang="en-US" sz="3200" b="1" dirty="0">
              <a:solidFill>
                <a:srgbClr val="323232"/>
              </a:solidFill>
              <a:latin typeface="+mn-ea"/>
            </a:endParaRPr>
          </a:p>
        </p:txBody>
      </p:sp>
      <p:sp>
        <p:nvSpPr>
          <p:cNvPr id="52" name="矩形 51"/>
          <p:cNvSpPr/>
          <p:nvPr>
            <p:custDataLst>
              <p:tags r:id="rId1"/>
            </p:custDataLst>
          </p:nvPr>
        </p:nvSpPr>
        <p:spPr>
          <a:xfrm>
            <a:off x="303530" y="505392"/>
            <a:ext cx="144001" cy="46800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00A7E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n-ea"/>
            </a:endParaRPr>
          </a:p>
        </p:txBody>
      </p:sp>
      <p:sp>
        <p:nvSpPr>
          <p:cNvPr id="13" name="object 58"/>
          <p:cNvSpPr/>
          <p:nvPr/>
        </p:nvSpPr>
        <p:spPr>
          <a:xfrm>
            <a:off x="1024732" y="1431048"/>
            <a:ext cx="527291" cy="9951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7" name="空心弧 40"/>
          <p:cNvSpPr>
            <a:spLocks noChangeArrowheads="1"/>
          </p:cNvSpPr>
          <p:nvPr/>
        </p:nvSpPr>
        <p:spPr bwMode="auto">
          <a:xfrm rot="5400000">
            <a:off x="1058224" y="1984660"/>
            <a:ext cx="3241561" cy="3242820"/>
          </a:xfrm>
          <a:custGeom>
            <a:avLst/>
            <a:gdLst>
              <a:gd name="G0" fmla="+- 10531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531"/>
              <a:gd name="G18" fmla="*/ 10531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10531 10800 0"/>
              <a:gd name="G26" fmla="?: G9 G17 G25"/>
              <a:gd name="G27" fmla="?: G9 0 21600"/>
              <a:gd name="G28" fmla="cos 10800 11796480"/>
              <a:gd name="G29" fmla="sin 10800 11796480"/>
              <a:gd name="G30" fmla="sin 10531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34 w 21600"/>
              <a:gd name="T15" fmla="*/ 10800 h 21600"/>
              <a:gd name="T16" fmla="*/ 10800 w 21600"/>
              <a:gd name="T17" fmla="*/ 269 h 21600"/>
              <a:gd name="T18" fmla="*/ 21466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69" y="10800"/>
                </a:moveTo>
                <a:cubicBezTo>
                  <a:pt x="269" y="4983"/>
                  <a:pt x="4983" y="269"/>
                  <a:pt x="10800" y="269"/>
                </a:cubicBezTo>
                <a:cubicBezTo>
                  <a:pt x="16616" y="268"/>
                  <a:pt x="21330" y="4983"/>
                  <a:pt x="21331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bg1">
              <a:lumMod val="65000"/>
              <a:alpha val="39999"/>
            </a:schemeClr>
          </a:solidFill>
          <a:ln>
            <a:noFill/>
          </a:ln>
        </p:spPr>
        <p:txBody>
          <a:bodyPr lIns="109717" tIns="54859" rIns="109717" bIns="54859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/>
            <a:endParaRPr lang="zh-CN" altLang="zh-CN" sz="2880" dirty="0">
              <a:ea typeface="阿里巴巴普惠体 L" panose="00020600040101010101" pitchFamily="18" charset="-122"/>
              <a:sym typeface="Arial" panose="020B0604020202020204" pitchFamily="34" charset="0"/>
            </a:endParaRPr>
          </a:p>
        </p:txBody>
      </p:sp>
      <p:sp>
        <p:nvSpPr>
          <p:cNvPr id="31" name="椭圆 30"/>
          <p:cNvSpPr>
            <a:spLocks noChangeArrowheads="1"/>
          </p:cNvSpPr>
          <p:nvPr/>
        </p:nvSpPr>
        <p:spPr bwMode="auto">
          <a:xfrm>
            <a:off x="2942492" y="1916573"/>
            <a:ext cx="208526" cy="207882"/>
          </a:xfrm>
          <a:prstGeom prst="ellipse">
            <a:avLst/>
          </a:prstGeom>
          <a:solidFill>
            <a:srgbClr val="6FAC46"/>
          </a:solidFill>
          <a:ln>
            <a:noFill/>
          </a:ln>
          <a:effectLst/>
        </p:spPr>
        <p:txBody>
          <a:bodyPr lIns="109717" tIns="54859" rIns="109717" bIns="54859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/>
            <a:endParaRPr lang="zh-CN" altLang="zh-CN" sz="2880" dirty="0">
              <a:solidFill>
                <a:srgbClr val="FFFFFF"/>
              </a:solidFill>
              <a:ea typeface="阿里巴巴普惠体 L" panose="00020600040101010101" pitchFamily="18" charset="-122"/>
              <a:sym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>
            <p:custDataLst>
              <p:tags r:id="rId3"/>
            </p:custDataLst>
          </p:nvPr>
        </p:nvSpPr>
        <p:spPr>
          <a:xfrm>
            <a:off x="3899054" y="1300123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 dirty="0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效率提升</a:t>
            </a:r>
            <a:endParaRPr lang="zh-CN" altLang="en-US" sz="2000" b="1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33" name="矩形 32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422140" y="1673225"/>
            <a:ext cx="7065010" cy="388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</a14:hiddenLine>
            </a:ext>
          </a:extLst>
        </p:spPr>
        <p:txBody>
          <a:bodyPr wrap="square" lIns="109717" tIns="54859" rIns="109717" bIns="54859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工单响应时间、物资盘点耗时等明显缩短，提升效率。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TextBox 33"/>
          <p:cNvSpPr txBox="1"/>
          <p:nvPr>
            <p:custDataLst>
              <p:tags r:id="rId5"/>
            </p:custDataLst>
          </p:nvPr>
        </p:nvSpPr>
        <p:spPr>
          <a:xfrm>
            <a:off x="4861426" y="2220516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 dirty="0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成本降低</a:t>
            </a:r>
            <a:endParaRPr lang="zh-CN" altLang="en-US" sz="2000" b="1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36" name="矩形 3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223510" y="2593340"/>
            <a:ext cx="5321300" cy="388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</a14:hiddenLine>
            </a:ext>
          </a:extLst>
        </p:spPr>
        <p:txBody>
          <a:bodyPr wrap="square" lIns="109717" tIns="54859" rIns="109717" bIns="54859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智能排班减少冗余人力，物资安全库存预警降低采购浪费等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7" name="椭圆 3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165749" y="3480784"/>
            <a:ext cx="208526" cy="207882"/>
          </a:xfrm>
          <a:prstGeom prst="ellipse">
            <a:avLst/>
          </a:prstGeom>
          <a:solidFill>
            <a:srgbClr val="FE9F00"/>
          </a:solidFill>
          <a:ln>
            <a:noFill/>
          </a:ln>
          <a:effectLst/>
        </p:spPr>
        <p:txBody>
          <a:bodyPr lIns="109717" tIns="54859" rIns="109717" bIns="54859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/>
            <a:endParaRPr lang="zh-CN" altLang="zh-CN" sz="2880" dirty="0">
              <a:solidFill>
                <a:srgbClr val="FFFFFF"/>
              </a:solidFill>
              <a:ea typeface="阿里巴巴普惠体 L" panose="00020600040101010101" pitchFamily="18" charset="-122"/>
              <a:sym typeface="Arial" panose="020B0604020202020204" pitchFamily="34" charset="0"/>
            </a:endParaRPr>
          </a:p>
        </p:txBody>
      </p:sp>
      <p:sp>
        <p:nvSpPr>
          <p:cNvPr id="38" name="椭圆 37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926989" y="4439782"/>
            <a:ext cx="208526" cy="207882"/>
          </a:xfrm>
          <a:prstGeom prst="ellipse">
            <a:avLst/>
          </a:prstGeom>
          <a:solidFill>
            <a:schemeClr val="accent1">
              <a:lumMod val="90000"/>
            </a:schemeClr>
          </a:solidFill>
          <a:ln>
            <a:noFill/>
          </a:ln>
          <a:effectLst/>
        </p:spPr>
        <p:txBody>
          <a:bodyPr lIns="109717" tIns="54859" rIns="109717" bIns="54859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/>
            <a:endParaRPr lang="zh-CN" altLang="zh-CN" sz="2880" dirty="0">
              <a:solidFill>
                <a:srgbClr val="FFFFFF"/>
              </a:solidFill>
              <a:ea typeface="阿里巴巴普惠体 L" panose="00020600040101010101" pitchFamily="18" charset="-122"/>
              <a:sym typeface="Arial" panose="020B0604020202020204" pitchFamily="34" charset="0"/>
            </a:endParaRPr>
          </a:p>
        </p:txBody>
      </p:sp>
      <p:sp>
        <p:nvSpPr>
          <p:cNvPr id="39" name="椭圆 38"/>
          <p:cNvSpPr>
            <a:spLocks noChangeArrowheads="1"/>
          </p:cNvSpPr>
          <p:nvPr/>
        </p:nvSpPr>
        <p:spPr bwMode="auto">
          <a:xfrm>
            <a:off x="3037742" y="5064782"/>
            <a:ext cx="208526" cy="207882"/>
          </a:xfrm>
          <a:prstGeom prst="ellipse">
            <a:avLst/>
          </a:prstGeom>
          <a:solidFill>
            <a:srgbClr val="6FAC46"/>
          </a:solidFill>
          <a:ln>
            <a:noFill/>
          </a:ln>
          <a:effectLst/>
        </p:spPr>
        <p:txBody>
          <a:bodyPr lIns="109717" tIns="54859" rIns="109717" bIns="54859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/>
            <a:endParaRPr lang="zh-CN" altLang="zh-CN" sz="2880" dirty="0">
              <a:solidFill>
                <a:srgbClr val="FFFFFF"/>
              </a:solidFill>
              <a:ea typeface="阿里巴巴普惠体 L" panose="00020600040101010101" pitchFamily="18" charset="-122"/>
              <a:sym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>
            <p:custDataLst>
              <p:tags r:id="rId9"/>
            </p:custDataLst>
          </p:nvPr>
        </p:nvSpPr>
        <p:spPr>
          <a:xfrm>
            <a:off x="5213216" y="3287742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 dirty="0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管控精准</a:t>
            </a:r>
            <a:endParaRPr lang="zh-CN" altLang="en-US" sz="2000" b="1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41" name="矩形 4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651500" y="3660775"/>
            <a:ext cx="5617845" cy="388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</a14:hiddenLine>
            </a:ext>
          </a:extLst>
        </p:spPr>
        <p:txBody>
          <a:bodyPr wrap="square" lIns="109717" tIns="54859" rIns="109717" bIns="54859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绩效量化透明，巡检全程可追溯，隐患发现率提升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2" name="TextBox 41"/>
          <p:cNvSpPr txBox="1"/>
          <p:nvPr>
            <p:custDataLst>
              <p:tags r:id="rId11"/>
            </p:custDataLst>
          </p:nvPr>
        </p:nvSpPr>
        <p:spPr>
          <a:xfrm>
            <a:off x="3970150" y="5194975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 dirty="0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安全可靠</a:t>
            </a:r>
            <a:endParaRPr lang="zh-CN" altLang="en-US" sz="2000" b="1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43" name="矩形 42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279900" y="5568315"/>
            <a:ext cx="7160260" cy="388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</a14:hiddenLine>
            </a:ext>
          </a:extLst>
        </p:spPr>
        <p:txBody>
          <a:bodyPr wrap="square" lIns="109717" tIns="54859" rIns="109717" bIns="54859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员工权限分级，数据加密存储，物资流转全留痕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1724619" y="2564624"/>
            <a:ext cx="2082894" cy="2082894"/>
            <a:chOff x="1227357" y="2008499"/>
            <a:chExt cx="2301530" cy="2301530"/>
          </a:xfrm>
        </p:grpSpPr>
        <p:sp>
          <p:nvSpPr>
            <p:cNvPr id="7" name="椭圆 6"/>
            <p:cNvSpPr>
              <a:spLocks noChangeArrowheads="1"/>
            </p:cNvSpPr>
            <p:nvPr/>
          </p:nvSpPr>
          <p:spPr bwMode="auto">
            <a:xfrm>
              <a:off x="1227357" y="2008499"/>
              <a:ext cx="2301530" cy="2301530"/>
            </a:xfrm>
            <a:prstGeom prst="ellipse">
              <a:avLst/>
            </a:prstGeom>
            <a:solidFill>
              <a:schemeClr val="accent1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/>
              <a:endParaRPr lang="zh-CN" altLang="zh-CN" sz="2160" dirty="0">
                <a:solidFill>
                  <a:srgbClr val="FFFFFF"/>
                </a:solidFill>
                <a:ea typeface="阿里巴巴普惠体 L" panose="00020600040101010101" pitchFamily="18" charset="-122"/>
                <a:sym typeface="Arial" panose="020B0604020202020204" pitchFamily="34" charset="0"/>
              </a:endParaRPr>
            </a:p>
          </p:txBody>
        </p:sp>
        <p:pic>
          <p:nvPicPr>
            <p:cNvPr id="8" name="Picture 2" descr="G:\PPT模板\2016\奖杯1.pn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7035" y="2740481"/>
              <a:ext cx="1008781" cy="10531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椭圆 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846344" y="2568289"/>
            <a:ext cx="208526" cy="207882"/>
          </a:xfrm>
          <a:prstGeom prst="ellipse">
            <a:avLst/>
          </a:prstGeom>
          <a:solidFill>
            <a:schemeClr val="accent1">
              <a:lumMod val="90000"/>
            </a:schemeClr>
          </a:solidFill>
          <a:ln>
            <a:noFill/>
          </a:ln>
          <a:effectLst/>
        </p:spPr>
        <p:txBody>
          <a:bodyPr lIns="109717" tIns="54859" rIns="109717" bIns="54859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/>
            <a:endParaRPr lang="zh-CN" altLang="zh-CN" sz="2880" dirty="0">
              <a:solidFill>
                <a:srgbClr val="FFFFFF"/>
              </a:solidFill>
              <a:ea typeface="阿里巴巴普惠体 L" panose="00020600040101010101" pitchFamily="18" charset="-122"/>
              <a:sym typeface="Arial" panose="020B0604020202020204" pitchFamily="34" charset="0"/>
            </a:endParaRPr>
          </a:p>
        </p:txBody>
      </p:sp>
      <p:sp>
        <p:nvSpPr>
          <p:cNvPr id="10" name="TextBox 41"/>
          <p:cNvSpPr txBox="1"/>
          <p:nvPr>
            <p:custDataLst>
              <p:tags r:id="rId15"/>
            </p:custDataLst>
          </p:nvPr>
        </p:nvSpPr>
        <p:spPr>
          <a:xfrm>
            <a:off x="4918840" y="4281845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 dirty="0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服务优化</a:t>
            </a:r>
            <a:endParaRPr lang="zh-CN" altLang="en-US" sz="2000" b="1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11" name="矩形 1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380990" y="4655185"/>
            <a:ext cx="4926330" cy="388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</a14:hiddenLine>
            </a:ext>
          </a:extLst>
        </p:spPr>
        <p:txBody>
          <a:bodyPr wrap="square" lIns="109717" tIns="54859" rIns="109717" bIns="54859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业主端一站式操作（报修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评价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查进度），满意度提升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7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timg (6)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-202565" y="-116840"/>
            <a:ext cx="12477115" cy="702437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-588010" y="-280035"/>
            <a:ext cx="12954000" cy="718756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accent1">
                  <a:lumMod val="75000"/>
                  <a:alpha val="0"/>
                </a:schemeClr>
              </a:gs>
              <a:gs pos="75000">
                <a:schemeClr val="accent1">
                  <a:alpha val="5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-203200" y="2204720"/>
            <a:ext cx="12569190" cy="1974850"/>
          </a:xfrm>
          <a:prstGeom prst="rect">
            <a:avLst/>
          </a:prstGeom>
          <a:solidFill>
            <a:srgbClr val="0376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-201930" y="2661285"/>
            <a:ext cx="1239329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谢谢观看！</a:t>
            </a:r>
            <a:endParaRPr lang="zh-CN" altLang="en-US" sz="6000" b="1" dirty="0">
              <a:solidFill>
                <a:schemeClr val="bg1"/>
              </a:solidFill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2" name="对角圆角矩形 12"/>
          <p:cNvSpPr/>
          <p:nvPr/>
        </p:nvSpPr>
        <p:spPr>
          <a:xfrm>
            <a:off x="500380" y="368935"/>
            <a:ext cx="3996055" cy="647700"/>
          </a:xfrm>
          <a:prstGeom prst="round2DiagRect">
            <a:avLst/>
          </a:prstGeom>
          <a:gradFill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8900000" scaled="0"/>
          </a:gradFill>
          <a:ln w="25400">
            <a:noFill/>
          </a:ln>
          <a:effectLst>
            <a:outerShdw blurRad="673100" dist="266700" dir="8100000" sx="59000" sy="59000" algn="tr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endParaRPr sz="1015">
              <a:sym typeface="+mn-ea"/>
            </a:endParaRPr>
          </a:p>
        </p:txBody>
      </p:sp>
      <p:sp>
        <p:nvSpPr>
          <p:cNvPr id="13" name="对角圆角矩形 14"/>
          <p:cNvSpPr/>
          <p:nvPr/>
        </p:nvSpPr>
        <p:spPr>
          <a:xfrm>
            <a:off x="536575" y="405130"/>
            <a:ext cx="3924300" cy="575945"/>
          </a:xfrm>
          <a:prstGeom prst="round2DiagRect">
            <a:avLst/>
          </a:prstGeom>
          <a:gradFill>
            <a:gsLst>
              <a:gs pos="0">
                <a:srgbClr val="1A2940"/>
              </a:gs>
              <a:gs pos="100000">
                <a:srgbClr val="5B5442"/>
              </a:gs>
            </a:gsLst>
            <a:lin ang="0" scaled="0"/>
          </a:gradFill>
          <a:ln w="254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endParaRPr sz="1015"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36575" y="478155"/>
            <a:ext cx="385826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sz="2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 Light" panose="020B0502040204020203" charset="-122"/>
              </a:rPr>
              <a:t>成都炬联智能科技有限公司</a:t>
            </a:r>
            <a:endParaRPr lang="zh-CN" sz="2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 Light" panose="020B0502040204020203" charset="-122"/>
            </a:endParaRPr>
          </a:p>
        </p:txBody>
      </p:sp>
      <p:pic>
        <p:nvPicPr>
          <p:cNvPr id="16" name="图片 15" descr="F:\张兰\炬联智能\ppt模板\0.png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66763" y="1125855"/>
            <a:ext cx="3232785" cy="22225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10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11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12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13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14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15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16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17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18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19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20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21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22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23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24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25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26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2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2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29.xml><?xml version="1.0" encoding="utf-8"?>
<p:tagLst xmlns:p="http://schemas.openxmlformats.org/presentationml/2006/main">
  <p:tag name="REFSHAPE" val="1524711956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3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31.xml><?xml version="1.0" encoding="utf-8"?>
<p:tagLst xmlns:p="http://schemas.openxmlformats.org/presentationml/2006/main">
  <p:tag name="REFSHAPE" val="1524711956"/>
</p:tagLst>
</file>

<file path=ppt/tags/tag3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33.xml><?xml version="1.0" encoding="utf-8"?>
<p:tagLst xmlns:p="http://schemas.openxmlformats.org/presentationml/2006/main">
  <p:tag name="REFSHAPE" val="1524711956"/>
</p:tagLst>
</file>

<file path=ppt/tags/tag34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35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36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37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38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39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0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41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42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43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44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45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46.xml><?xml version="1.0" encoding="utf-8"?>
<p:tagLst xmlns:p="http://schemas.openxmlformats.org/presentationml/2006/main">
  <p:tag name="KSO_WM_DIAGRAM_VIRTUALLY_FRAME" val="{&quot;height&quot;:408.9781102362205,&quot;left&quot;:251.212125984252,&quot;top&quot;:91.67188976377948,&quot;width&quot;:717.237874015748}"/>
</p:tagLst>
</file>

<file path=ppt/tags/tag4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  <p:tag name="MH_PIC_SOURCE_TYPE" val="generate_slide_ai*{&quot;id&quot;:&quot;VCG41N1415350090&quot;,&quot;product_name&quot;:&quot;wps-wpp-pc&quot;,&quot;intention_code&quot;:&quot;wps_wpp_generate_theme_pay&quot;}*auto_gallery_ai_v2.1.6_ONLINE*6230636131306536303666303166633466636431326433666265366363393636-slide-6"/>
</p:tagLst>
</file>

<file path=ppt/tags/tag7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8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ags/tag9.xml><?xml version="1.0" encoding="utf-8"?>
<p:tagLst xmlns:p="http://schemas.openxmlformats.org/presentationml/2006/main">
  <p:tag name="KSO_WM_DIAGRAM_VIRTUALLY_FRAME" val="{&quot;height&quot;:298.65,&quot;left&quot;:456.0337795275591,&quot;top&quot;:114.95,&quot;width&quot;:364.0547244094487}"/>
</p:tagLst>
</file>

<file path=ppt/theme/theme1.xml><?xml version="1.0" encoding="utf-8"?>
<a:theme xmlns:a="http://schemas.openxmlformats.org/drawingml/2006/main" name="Office 主题​​">
  <a:themeElements>
    <a:clrScheme name="2019空白演示文档">
      <a:dk1>
        <a:srgbClr val="000000"/>
      </a:dk1>
      <a:lt1>
        <a:srgbClr val="FFFFFF"/>
      </a:lt1>
      <a:dk2>
        <a:srgbClr val="E6E4E4"/>
      </a:dk2>
      <a:lt2>
        <a:srgbClr val="FFFFFF"/>
      </a:lt2>
      <a:accent1>
        <a:srgbClr val="477DEA"/>
      </a:accent1>
      <a:accent2>
        <a:srgbClr val="9B9B9B"/>
      </a:accent2>
      <a:accent3>
        <a:srgbClr val="F3B745"/>
      </a:accent3>
      <a:accent4>
        <a:srgbClr val="477EE7"/>
      </a:accent4>
      <a:accent5>
        <a:srgbClr val="4BA151"/>
      </a:accent5>
      <a:accent6>
        <a:srgbClr val="E9403C"/>
      </a:accent6>
      <a:hlink>
        <a:srgbClr val="0563C1"/>
      </a:hlink>
      <a:folHlink>
        <a:srgbClr val="954D72"/>
      </a:folHlink>
    </a:clrScheme>
    <a:fontScheme name="2019空白演示文档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lang="zh-CN" altLang="en-US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775</Words>
  <Application>WPS 演示</Application>
  <PresentationFormat>宽屏</PresentationFormat>
  <Paragraphs>181</Paragraphs>
  <Slides>8</Slides>
  <Notes>33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微软雅黑 Light</vt:lpstr>
      <vt:lpstr>Wingdings</vt:lpstr>
      <vt:lpstr>Times New Roman</vt:lpstr>
      <vt:lpstr>Arial Unicode MS</vt:lpstr>
      <vt:lpstr>Times New Roman</vt:lpstr>
      <vt:lpstr>Arial</vt:lpstr>
      <vt:lpstr>阿里巴巴普惠体 L</vt:lpstr>
      <vt:lpstr>Arial Unicode MS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蓝色星空</cp:lastModifiedBy>
  <cp:revision>1566</cp:revision>
  <dcterms:created xsi:type="dcterms:W3CDTF">2017-08-03T09:01:00Z</dcterms:created>
  <dcterms:modified xsi:type="dcterms:W3CDTF">2025-10-17T10:21:13Z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E6B2EFFBB8774FF2B515CBE0C6573292</vt:lpwstr>
  </property>
</Properties>
</file>