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345" r:id="rId4"/>
    <p:sldId id="2356" r:id="rId6"/>
    <p:sldId id="2358" r:id="rId7"/>
    <p:sldId id="2353" r:id="rId8"/>
    <p:sldId id="2382" r:id="rId9"/>
    <p:sldId id="2385" r:id="rId10"/>
    <p:sldId id="2386" r:id="rId11"/>
    <p:sldId id="2362" r:id="rId12"/>
    <p:sldId id="2368"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2" userDrawn="1">
          <p15:clr>
            <a:srgbClr val="A4A3A4"/>
          </p15:clr>
        </p15:guide>
        <p15:guide id="2" pos="38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D5ED"/>
    <a:srgbClr val="C1C1C1"/>
    <a:srgbClr val="5981CA"/>
    <a:srgbClr val="3F424F"/>
    <a:srgbClr val="9B754F"/>
    <a:srgbClr val="FCDC95"/>
    <a:srgbClr val="BC9B7B"/>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8" autoAdjust="0"/>
    <p:restoredTop sz="94660"/>
  </p:normalViewPr>
  <p:slideViewPr>
    <p:cSldViewPr snapToGrid="0" showGuides="1">
      <p:cViewPr>
        <p:scale>
          <a:sx n="90" d="100"/>
          <a:sy n="90" d="100"/>
        </p:scale>
        <p:origin x="259" y="-106"/>
      </p:cViewPr>
      <p:guideLst>
        <p:guide orient="horz" pos="2102"/>
        <p:guide pos="3843"/>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阿里巴巴普惠体 R" panose="00020600040101010101" pitchFamily="18" charset="-122"/>
                <a:ea typeface="阿里巴巴普惠体 R" panose="00020600040101010101" pitchFamily="18"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阿里巴巴普惠体 R" panose="00020600040101010101" pitchFamily="18" charset="-122"/>
                <a:ea typeface="阿里巴巴普惠体 R" panose="00020600040101010101" pitchFamily="18" charset="-122"/>
              </a:defRPr>
            </a:lvl1pPr>
          </a:lstStyle>
          <a:p>
            <a:fld id="{160DAEDB-F8EB-4B37-B651-17F046B807DC}"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阿里巴巴普惠体 R" panose="00020600040101010101" pitchFamily="18" charset="-122"/>
                <a:ea typeface="阿里巴巴普惠体 R" panose="00020600040101010101" pitchFamily="18"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阿里巴巴普惠体 R" panose="00020600040101010101" pitchFamily="18" charset="-122"/>
                <a:ea typeface="阿里巴巴普惠体 R" panose="00020600040101010101" pitchFamily="18" charset="-122"/>
              </a:defRPr>
            </a:lvl1pPr>
          </a:lstStyle>
          <a:p>
            <a:fld id="{86751F25-9338-4986-A1F2-54D37A03FFF1}"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阿里巴巴普惠体 R" panose="00020600040101010101" pitchFamily="18" charset="-122"/>
        <a:ea typeface="阿里巴巴普惠体 R" panose="00020600040101010101" pitchFamily="18" charset="-122"/>
        <a:cs typeface="+mn-cs"/>
      </a:defRPr>
    </a:lvl1pPr>
    <a:lvl2pPr marL="457200" algn="l" defTabSz="914400" rtl="0" eaLnBrk="1" latinLnBrk="0" hangingPunct="1">
      <a:defRPr sz="1200" kern="1200">
        <a:solidFill>
          <a:schemeClr val="tx1"/>
        </a:solidFill>
        <a:latin typeface="阿里巴巴普惠体 R" panose="00020600040101010101" pitchFamily="18" charset="-122"/>
        <a:ea typeface="阿里巴巴普惠体 R" panose="00020600040101010101" pitchFamily="18" charset="-122"/>
        <a:cs typeface="+mn-cs"/>
      </a:defRPr>
    </a:lvl2pPr>
    <a:lvl3pPr marL="914400" algn="l" defTabSz="914400" rtl="0" eaLnBrk="1" latinLnBrk="0" hangingPunct="1">
      <a:defRPr sz="1200" kern="1200">
        <a:solidFill>
          <a:schemeClr val="tx1"/>
        </a:solidFill>
        <a:latin typeface="阿里巴巴普惠体 R" panose="00020600040101010101" pitchFamily="18" charset="-122"/>
        <a:ea typeface="阿里巴巴普惠体 R" panose="00020600040101010101" pitchFamily="18" charset="-122"/>
        <a:cs typeface="+mn-cs"/>
      </a:defRPr>
    </a:lvl3pPr>
    <a:lvl4pPr marL="1371600" algn="l" defTabSz="914400" rtl="0" eaLnBrk="1" latinLnBrk="0" hangingPunct="1">
      <a:defRPr sz="1200" kern="1200">
        <a:solidFill>
          <a:schemeClr val="tx1"/>
        </a:solidFill>
        <a:latin typeface="阿里巴巴普惠体 R" panose="00020600040101010101" pitchFamily="18" charset="-122"/>
        <a:ea typeface="阿里巴巴普惠体 R" panose="00020600040101010101" pitchFamily="18" charset="-122"/>
        <a:cs typeface="+mn-cs"/>
      </a:defRPr>
    </a:lvl4pPr>
    <a:lvl5pPr marL="1828800" algn="l" defTabSz="914400" rtl="0" eaLnBrk="1" latinLnBrk="0" hangingPunct="1">
      <a:defRPr sz="1200" kern="1200">
        <a:solidFill>
          <a:schemeClr val="tx1"/>
        </a:solidFill>
        <a:latin typeface="阿里巴巴普惠体 R" panose="00020600040101010101" pitchFamily="18" charset="-122"/>
        <a:ea typeface="阿里巴巴普惠体 R" panose="00020600040101010101" pitchFamily="18"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998766-6A9C-4F2F-8D78-A8B7F422C2B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998766-6A9C-4F2F-8D78-A8B7F422C2B3}" type="slidenum">
              <a:rPr lang="zh-CN" altLang="en-US" smtClean="0">
                <a:solidFill>
                  <a:prstClr val="black"/>
                </a:solidFill>
                <a:latin typeface="Calibri" panose="020F0502020204030204"/>
                <a:ea typeface="宋体" panose="02010600030101010101" pitchFamily="2" charset="-122"/>
              </a:rPr>
            </a:fld>
            <a:endParaRPr lang="zh-CN" altLang="en-US">
              <a:solidFill>
                <a:prstClr val="black"/>
              </a:solidFill>
              <a:latin typeface="Calibri" panose="020F0502020204030204"/>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www.1ppt.com/xiazai/"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4" name="TextBox 3"/>
          <p:cNvSpPr txBox="1"/>
          <p:nvPr userDrawn="1"/>
        </p:nvSpPr>
        <p:spPr>
          <a:xfrm>
            <a:off x="2123604" y="6858000"/>
            <a:ext cx="1224136"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下载</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http://www.1ppt.com/xiazai/</a:t>
            </a:r>
            <a:endParaRPr kumimoji="0" lang="en-US" altLang="zh-CN" sz="100" b="0" i="0" u="none" strike="noStrike" kern="0" cap="none" spc="0" normalizeH="0" baseline="0" noProof="0" dirty="0">
              <a:ln>
                <a:noFill/>
              </a:ln>
              <a:solidFill>
                <a:prstClr val="black"/>
              </a:solidFill>
              <a:effectLst/>
              <a:uLnTx/>
              <a:uFillTx/>
            </a:endParaRPr>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3"/>
            <a:ext cx="10972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1"/>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41"/>
            <a:ext cx="80264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3" name="平行四边形 2"/>
          <p:cNvSpPr/>
          <p:nvPr userDrawn="1"/>
        </p:nvSpPr>
        <p:spPr>
          <a:xfrm>
            <a:off x="-1290682" y="294519"/>
            <a:ext cx="2584540" cy="2365194"/>
          </a:xfrm>
          <a:prstGeom prst="parallelogram">
            <a:avLst>
              <a:gd name="adj" fmla="val 100148"/>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4" name="平行四边形 3"/>
          <p:cNvSpPr/>
          <p:nvPr userDrawn="1"/>
        </p:nvSpPr>
        <p:spPr>
          <a:xfrm>
            <a:off x="511671" y="-888078"/>
            <a:ext cx="2584540" cy="2365194"/>
          </a:xfrm>
          <a:prstGeom prst="parallelogram">
            <a:avLst>
              <a:gd name="adj" fmla="val 10014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5" name="平行四边形 4"/>
          <p:cNvSpPr/>
          <p:nvPr userDrawn="1"/>
        </p:nvSpPr>
        <p:spPr>
          <a:xfrm>
            <a:off x="9095790" y="5427303"/>
            <a:ext cx="2584540" cy="2365194"/>
          </a:xfrm>
          <a:prstGeom prst="parallelogram">
            <a:avLst>
              <a:gd name="adj" fmla="val 100148"/>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6" name="平行四边形 5"/>
          <p:cNvSpPr/>
          <p:nvPr userDrawn="1"/>
        </p:nvSpPr>
        <p:spPr>
          <a:xfrm>
            <a:off x="10898143" y="4244706"/>
            <a:ext cx="2584540" cy="2365194"/>
          </a:xfrm>
          <a:prstGeom prst="parallelogram">
            <a:avLst>
              <a:gd name="adj" fmla="val 10014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3" name="平行四边形 2"/>
          <p:cNvSpPr/>
          <p:nvPr userDrawn="1"/>
        </p:nvSpPr>
        <p:spPr>
          <a:xfrm>
            <a:off x="-1764002" y="-20138"/>
            <a:ext cx="6772289" cy="930128"/>
          </a:xfrm>
          <a:prstGeom prst="parallelogram">
            <a:avLst>
              <a:gd name="adj" fmla="val 10014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4" name="平行四边形 3"/>
          <p:cNvSpPr/>
          <p:nvPr userDrawn="1"/>
        </p:nvSpPr>
        <p:spPr>
          <a:xfrm>
            <a:off x="-1788384" y="-155534"/>
            <a:ext cx="6772289" cy="930128"/>
          </a:xfrm>
          <a:prstGeom prst="parallelogram">
            <a:avLst>
              <a:gd name="adj" fmla="val 100148"/>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5" name="平行四边形 4"/>
          <p:cNvSpPr/>
          <p:nvPr userDrawn="1"/>
        </p:nvSpPr>
        <p:spPr>
          <a:xfrm>
            <a:off x="7834860" y="6399026"/>
            <a:ext cx="6772289" cy="930128"/>
          </a:xfrm>
          <a:prstGeom prst="parallelogram">
            <a:avLst>
              <a:gd name="adj" fmla="val 10014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6" name="平行四边形 5"/>
          <p:cNvSpPr/>
          <p:nvPr userDrawn="1"/>
        </p:nvSpPr>
        <p:spPr>
          <a:xfrm>
            <a:off x="8084593" y="6396864"/>
            <a:ext cx="6772289" cy="930128"/>
          </a:xfrm>
          <a:prstGeom prst="parallelogram">
            <a:avLst>
              <a:gd name="adj" fmla="val 100148"/>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9EA17E80-96A6-4509-A64B-F86AA87E1762}"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fld id="{00C9BE40-34EB-4680-AB44-538561DC2FE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0"/>
    </mc:Choice>
    <mc:Fallback>
      <p:transition advClick="0"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 y="0"/>
            <a:ext cx="12194037" cy="6858000"/>
          </a:xfrm>
          <a:prstGeom prst="rect">
            <a:avLst/>
          </a:prstGeom>
        </p:spPr>
      </p:pic>
      <p:sp>
        <p:nvSpPr>
          <p:cNvPr id="3" name="object 10"/>
          <p:cNvSpPr/>
          <p:nvPr userDrawn="1"/>
        </p:nvSpPr>
        <p:spPr>
          <a:xfrm>
            <a:off x="11267440" y="0"/>
            <a:ext cx="918210" cy="1573530"/>
          </a:xfrm>
          <a:custGeom>
            <a:avLst/>
            <a:gdLst/>
            <a:ahLst/>
            <a:cxnLst/>
            <a:rect l="l" t="t" r="r" b="b"/>
            <a:pathLst>
              <a:path w="745490" h="1343025">
                <a:moveTo>
                  <a:pt x="691236" y="0"/>
                </a:moveTo>
                <a:lnTo>
                  <a:pt x="646242" y="131"/>
                </a:lnTo>
                <a:lnTo>
                  <a:pt x="601217" y="3289"/>
                </a:lnTo>
                <a:lnTo>
                  <a:pt x="556320" y="9507"/>
                </a:lnTo>
                <a:lnTo>
                  <a:pt x="511707" y="18815"/>
                </a:lnTo>
                <a:lnTo>
                  <a:pt x="467536" y="31245"/>
                </a:lnTo>
                <a:lnTo>
                  <a:pt x="423966" y="46828"/>
                </a:lnTo>
                <a:lnTo>
                  <a:pt x="381152" y="65597"/>
                </a:lnTo>
                <a:lnTo>
                  <a:pt x="339254" y="87583"/>
                </a:lnTo>
                <a:lnTo>
                  <a:pt x="298428" y="112817"/>
                </a:lnTo>
                <a:lnTo>
                  <a:pt x="259475" y="140840"/>
                </a:lnTo>
                <a:lnTo>
                  <a:pt x="223110" y="171100"/>
                </a:lnTo>
                <a:lnTo>
                  <a:pt x="189364" y="203438"/>
                </a:lnTo>
                <a:lnTo>
                  <a:pt x="158269" y="237698"/>
                </a:lnTo>
                <a:lnTo>
                  <a:pt x="129856" y="273721"/>
                </a:lnTo>
                <a:lnTo>
                  <a:pt x="104157" y="311350"/>
                </a:lnTo>
                <a:lnTo>
                  <a:pt x="81202" y="350429"/>
                </a:lnTo>
                <a:lnTo>
                  <a:pt x="61023" y="390798"/>
                </a:lnTo>
                <a:lnTo>
                  <a:pt x="43651" y="432300"/>
                </a:lnTo>
                <a:lnTo>
                  <a:pt x="29119" y="474779"/>
                </a:lnTo>
                <a:lnTo>
                  <a:pt x="17456" y="518076"/>
                </a:lnTo>
                <a:lnTo>
                  <a:pt x="8694" y="562033"/>
                </a:lnTo>
                <a:lnTo>
                  <a:pt x="2865" y="606494"/>
                </a:lnTo>
                <a:lnTo>
                  <a:pt x="0" y="651300"/>
                </a:lnTo>
                <a:lnTo>
                  <a:pt x="129" y="696294"/>
                </a:lnTo>
                <a:lnTo>
                  <a:pt x="3286" y="741319"/>
                </a:lnTo>
                <a:lnTo>
                  <a:pt x="9500" y="786217"/>
                </a:lnTo>
                <a:lnTo>
                  <a:pt x="18804" y="830830"/>
                </a:lnTo>
                <a:lnTo>
                  <a:pt x="31228" y="875000"/>
                </a:lnTo>
                <a:lnTo>
                  <a:pt x="46803" y="918571"/>
                </a:lnTo>
                <a:lnTo>
                  <a:pt x="65562" y="961384"/>
                </a:lnTo>
                <a:lnTo>
                  <a:pt x="87535" y="1003282"/>
                </a:lnTo>
                <a:lnTo>
                  <a:pt x="112754" y="1044108"/>
                </a:lnTo>
                <a:lnTo>
                  <a:pt x="140778" y="1083061"/>
                </a:lnTo>
                <a:lnTo>
                  <a:pt x="171039" y="1119427"/>
                </a:lnTo>
                <a:lnTo>
                  <a:pt x="203381" y="1153172"/>
                </a:lnTo>
                <a:lnTo>
                  <a:pt x="237644" y="1184267"/>
                </a:lnTo>
                <a:lnTo>
                  <a:pt x="273672" y="1212680"/>
                </a:lnTo>
                <a:lnTo>
                  <a:pt x="311307" y="1238380"/>
                </a:lnTo>
                <a:lnTo>
                  <a:pt x="350390" y="1261335"/>
                </a:lnTo>
                <a:lnTo>
                  <a:pt x="390765" y="1281514"/>
                </a:lnTo>
                <a:lnTo>
                  <a:pt x="432273" y="1298885"/>
                </a:lnTo>
                <a:lnTo>
                  <a:pt x="474757" y="1313418"/>
                </a:lnTo>
                <a:lnTo>
                  <a:pt x="518058" y="1325081"/>
                </a:lnTo>
                <a:lnTo>
                  <a:pt x="562020" y="1333843"/>
                </a:lnTo>
                <a:lnTo>
                  <a:pt x="606484" y="1339672"/>
                </a:lnTo>
                <a:lnTo>
                  <a:pt x="651293" y="1342537"/>
                </a:lnTo>
                <a:lnTo>
                  <a:pt x="696288" y="1342407"/>
                </a:lnTo>
                <a:lnTo>
                  <a:pt x="741312" y="1339251"/>
                </a:lnTo>
                <a:lnTo>
                  <a:pt x="745341" y="1338693"/>
                </a:lnTo>
                <a:lnTo>
                  <a:pt x="745341" y="4083"/>
                </a:lnTo>
                <a:lnTo>
                  <a:pt x="736043" y="2864"/>
                </a:lnTo>
                <a:lnTo>
                  <a:pt x="691236" y="0"/>
                </a:lnTo>
                <a:close/>
              </a:path>
            </a:pathLst>
          </a:custGeom>
          <a:solidFill>
            <a:schemeClr val="accent5">
              <a:lumMod val="20000"/>
              <a:lumOff val="80000"/>
            </a:schemeClr>
          </a:solidFill>
        </p:spPr>
        <p:txBody>
          <a:bodyPr wrap="square" lIns="0" tIns="0" rIns="0" bIns="0" rtlCol="0"/>
          <a:lstStyle/>
          <a:p/>
        </p:txBody>
      </p:sp>
      <p:pic>
        <p:nvPicPr>
          <p:cNvPr id="4" name="图片 3" descr="F:\张兰\炬联智能\ppt模板\logo2.pnglogo2"/>
          <p:cNvPicPr>
            <a:picLocks noChangeAspect="1"/>
          </p:cNvPicPr>
          <p:nvPr userDrawn="1"/>
        </p:nvPicPr>
        <p:blipFill>
          <a:blip r:embed="rId13"/>
          <a:srcRect/>
          <a:stretch>
            <a:fillRect/>
          </a:stretch>
        </p:blipFill>
        <p:spPr>
          <a:xfrm>
            <a:off x="11452860" y="114935"/>
            <a:ext cx="732790" cy="10109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0" advClick="0" advTm="3000"/>
    </mc:Choice>
    <mc:Fallback>
      <p:transition advClick="0" advTm="3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mc:AlternateContent xmlns:mc="http://schemas.openxmlformats.org/markup-compatibility/2006">
    <mc:Choice xmlns:p14="http://schemas.microsoft.com/office/powerpoint/2010/main" Requires="p14">
      <p:transition p14:dur="0" advTm="0"/>
    </mc:Choice>
    <mc:Fallback>
      <p:transition advTm="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0" Type="http://schemas.openxmlformats.org/officeDocument/2006/relationships/notesSlide" Target="../notesSlides/notesSlide6.xml"/><Relationship Id="rId2" Type="http://schemas.openxmlformats.org/officeDocument/2006/relationships/tags" Target="../tags/tag3.xml"/><Relationship Id="rId19" Type="http://schemas.openxmlformats.org/officeDocument/2006/relationships/slideLayout" Target="../slideLayouts/slideLayout3.xml"/><Relationship Id="rId18" Type="http://schemas.openxmlformats.org/officeDocument/2006/relationships/tags" Target="../tags/tag19.xml"/><Relationship Id="rId17" Type="http://schemas.openxmlformats.org/officeDocument/2006/relationships/tags" Target="../tags/tag18.xml"/><Relationship Id="rId16" Type="http://schemas.openxmlformats.org/officeDocument/2006/relationships/tags" Target="../tags/tag17.xml"/><Relationship Id="rId15" Type="http://schemas.openxmlformats.org/officeDocument/2006/relationships/tags" Target="../tags/tag16.xml"/><Relationship Id="rId14" Type="http://schemas.openxmlformats.org/officeDocument/2006/relationships/tags" Target="../tags/tag15.xml"/><Relationship Id="rId13" Type="http://schemas.openxmlformats.org/officeDocument/2006/relationships/tags" Target="../tags/tag14.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9" Type="http://schemas.openxmlformats.org/officeDocument/2006/relationships/tags" Target="../tags/tag28.xml"/><Relationship Id="rId8" Type="http://schemas.openxmlformats.org/officeDocument/2006/relationships/tags" Target="../tags/tag27.xml"/><Relationship Id="rId7" Type="http://schemas.openxmlformats.org/officeDocument/2006/relationships/tags" Target="../tags/tag26.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0" Type="http://schemas.openxmlformats.org/officeDocument/2006/relationships/notesSlide" Target="../notesSlides/notesSlide7.xml"/><Relationship Id="rId2" Type="http://schemas.openxmlformats.org/officeDocument/2006/relationships/tags" Target="../tags/tag21.xml"/><Relationship Id="rId19" Type="http://schemas.openxmlformats.org/officeDocument/2006/relationships/slideLayout" Target="../slideLayouts/slideLayout3.xml"/><Relationship Id="rId18" Type="http://schemas.openxmlformats.org/officeDocument/2006/relationships/tags" Target="../tags/tag37.xml"/><Relationship Id="rId17" Type="http://schemas.openxmlformats.org/officeDocument/2006/relationships/tags" Target="../tags/tag36.xml"/><Relationship Id="rId16" Type="http://schemas.openxmlformats.org/officeDocument/2006/relationships/tags" Target="../tags/tag35.xml"/><Relationship Id="rId15" Type="http://schemas.openxmlformats.org/officeDocument/2006/relationships/tags" Target="../tags/tag34.xml"/><Relationship Id="rId14" Type="http://schemas.openxmlformats.org/officeDocument/2006/relationships/tags" Target="../tags/tag33.xml"/><Relationship Id="rId13" Type="http://schemas.openxmlformats.org/officeDocument/2006/relationships/tags" Target="../tags/tag32.xml"/><Relationship Id="rId12" Type="http://schemas.openxmlformats.org/officeDocument/2006/relationships/tags" Target="../tags/tag31.xml"/><Relationship Id="rId11" Type="http://schemas.openxmlformats.org/officeDocument/2006/relationships/tags" Target="../tags/tag30.xml"/><Relationship Id="rId10" Type="http://schemas.openxmlformats.org/officeDocument/2006/relationships/tags" Target="../tags/tag29.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直角三角形 71"/>
          <p:cNvSpPr/>
          <p:nvPr/>
        </p:nvSpPr>
        <p:spPr>
          <a:xfrm rot="5400000">
            <a:off x="1588" y="-1"/>
            <a:ext cx="3715658" cy="3715658"/>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71" name="直角三角形 70"/>
          <p:cNvSpPr/>
          <p:nvPr/>
        </p:nvSpPr>
        <p:spPr>
          <a:xfrm rot="16200000">
            <a:off x="8689233" y="3356819"/>
            <a:ext cx="3501180" cy="350118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2" name="直角三角形 1"/>
          <p:cNvSpPr/>
          <p:nvPr/>
        </p:nvSpPr>
        <p:spPr>
          <a:xfrm rot="5400000">
            <a:off x="1588" y="0"/>
            <a:ext cx="3257921" cy="3257921"/>
          </a:xfrm>
          <a:prstGeom prst="r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70" name="直角三角形 69"/>
          <p:cNvSpPr/>
          <p:nvPr/>
        </p:nvSpPr>
        <p:spPr>
          <a:xfrm rot="16200000">
            <a:off x="9120547" y="3788134"/>
            <a:ext cx="3069865" cy="3069865"/>
          </a:xfrm>
          <a:prstGeom prst="r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3" name="平行四边形 2"/>
          <p:cNvSpPr/>
          <p:nvPr/>
        </p:nvSpPr>
        <p:spPr>
          <a:xfrm>
            <a:off x="1781419" y="2"/>
            <a:ext cx="3088716" cy="1805556"/>
          </a:xfrm>
          <a:prstGeom prst="parallelogram">
            <a:avLst>
              <a:gd name="adj" fmla="val 100148"/>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73" name="平行四边形 72"/>
          <p:cNvSpPr/>
          <p:nvPr/>
        </p:nvSpPr>
        <p:spPr>
          <a:xfrm>
            <a:off x="-2438922" y="1167126"/>
            <a:ext cx="3234853" cy="2990774"/>
          </a:xfrm>
          <a:prstGeom prst="parallelogram">
            <a:avLst>
              <a:gd name="adj" fmla="val 1001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74" name="平行四边形 73"/>
          <p:cNvSpPr/>
          <p:nvPr/>
        </p:nvSpPr>
        <p:spPr>
          <a:xfrm>
            <a:off x="11681703" y="2998581"/>
            <a:ext cx="3048130" cy="2818139"/>
          </a:xfrm>
          <a:prstGeom prst="parallelogram">
            <a:avLst>
              <a:gd name="adj" fmla="val 1001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75" name="平行四边形 74"/>
          <p:cNvSpPr/>
          <p:nvPr/>
        </p:nvSpPr>
        <p:spPr>
          <a:xfrm>
            <a:off x="7497122" y="5167086"/>
            <a:ext cx="2910426" cy="1701334"/>
          </a:xfrm>
          <a:prstGeom prst="parallelogram">
            <a:avLst>
              <a:gd name="adj" fmla="val 100148"/>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14" name="矩形 13"/>
          <p:cNvSpPr/>
          <p:nvPr/>
        </p:nvSpPr>
        <p:spPr>
          <a:xfrm>
            <a:off x="652531" y="2684757"/>
            <a:ext cx="10745765" cy="1106805"/>
          </a:xfrm>
          <a:prstGeom prst="rect">
            <a:avLst/>
          </a:prstGeom>
        </p:spPr>
        <p:txBody>
          <a:bodyPr vert="horz"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6600" b="1" kern="100" dirty="0">
                <a:solidFill>
                  <a:srgbClr val="002060"/>
                </a:solidFill>
                <a:cs typeface="+mn-ea"/>
                <a:sym typeface="+mn-lt"/>
              </a:rPr>
              <a:t>设备设施管理系统</a:t>
            </a:r>
            <a:endParaRPr lang="zh-CN" altLang="zh-CN" sz="6600" b="1" kern="100" dirty="0">
              <a:solidFill>
                <a:srgbClr val="002060"/>
              </a:solidFill>
              <a:cs typeface="+mn-ea"/>
              <a:sym typeface="+mn-lt"/>
            </a:endParaRPr>
          </a:p>
        </p:txBody>
      </p:sp>
      <p:sp>
        <p:nvSpPr>
          <p:cNvPr id="15" name="文本框 14"/>
          <p:cNvSpPr txBox="1"/>
          <p:nvPr/>
        </p:nvSpPr>
        <p:spPr bwMode="auto">
          <a:xfrm rot="21562602">
            <a:off x="3204665" y="1595073"/>
            <a:ext cx="5782671" cy="461665"/>
          </a:xfrm>
          <a:prstGeom prst="rect">
            <a:avLst/>
          </a:prstGeom>
          <a:noFill/>
        </p:spPr>
        <p:txBody>
          <a:bodyPr wrap="square">
            <a:spAutoFit/>
            <a:scene3d>
              <a:camera prst="orthographicFront"/>
              <a:lightRig rig="threePt" dir="t"/>
            </a:scene3d>
            <a:sp3d contourW="12700"/>
          </a:bodyPr>
          <a:lstStyle/>
          <a:p>
            <a:pPr algn="ctr" eaLnBrk="1" fontAlgn="auto" hangingPunct="1">
              <a:spcBef>
                <a:spcPts val="0"/>
              </a:spcBef>
              <a:spcAft>
                <a:spcPts val="0"/>
              </a:spcAft>
              <a:defRPr/>
            </a:pPr>
            <a:r>
              <a:rPr lang="zh-CN" altLang="en-US" sz="2400" dirty="0">
                <a:solidFill>
                  <a:schemeClr val="tx1">
                    <a:lumMod val="65000"/>
                    <a:lumOff val="35000"/>
                  </a:schemeClr>
                </a:solidFill>
                <a:cs typeface="+mn-ea"/>
                <a:sym typeface="+mn-lt"/>
              </a:rPr>
              <a:t>炬联智能科技有限公司</a:t>
            </a:r>
            <a:endParaRPr lang="zh-CN" altLang="en-US" sz="2400" dirty="0">
              <a:solidFill>
                <a:schemeClr val="tx1">
                  <a:lumMod val="65000"/>
                  <a:lumOff val="35000"/>
                </a:scheme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933408" y="1394461"/>
            <a:ext cx="3733323" cy="707886"/>
          </a:xfrm>
          <a:prstGeom prst="rect">
            <a:avLst/>
          </a:prstGeom>
          <a:noFill/>
        </p:spPr>
        <p:txBody>
          <a:bodyPr wrap="square" rtlCol="0">
            <a:spAutoFit/>
          </a:bodyPr>
          <a:lstStyle/>
          <a:p>
            <a:pPr lvl="0">
              <a:defRPr/>
            </a:pPr>
            <a:r>
              <a:rPr lang="zh-CN" altLang="en-US" sz="2000" dirty="0">
                <a:solidFill>
                  <a:sysClr val="windowText" lastClr="000000"/>
                </a:solidFill>
                <a:cs typeface="+mn-ea"/>
                <a:sym typeface="+mn-lt"/>
              </a:rPr>
              <a:t>设备管理信息零散，缺乏长期，完整的信息管理</a:t>
            </a:r>
            <a:endParaRPr lang="en-US" altLang="zh-CN" sz="2000" dirty="0">
              <a:solidFill>
                <a:sysClr val="windowText" lastClr="000000"/>
              </a:solidFill>
              <a:cs typeface="+mn-ea"/>
              <a:sym typeface="+mn-lt"/>
            </a:endParaRPr>
          </a:p>
        </p:txBody>
      </p:sp>
      <p:sp>
        <p:nvSpPr>
          <p:cNvPr id="7" name="Content Placeholder 2"/>
          <p:cNvSpPr txBox="1"/>
          <p:nvPr/>
        </p:nvSpPr>
        <p:spPr>
          <a:xfrm>
            <a:off x="1974437" y="2217843"/>
            <a:ext cx="3838553" cy="1383773"/>
          </a:xfrm>
          <a:prstGeom prst="rect">
            <a:avLst/>
          </a:prstGeom>
        </p:spPr>
        <p:txBody>
          <a:bodyPr vert="horz" lIns="91262" tIns="45631" rIns="91262" bIns="45631"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defRPr/>
            </a:pPr>
            <a:r>
              <a:rPr lang="zh-CN" altLang="en-US" dirty="0">
                <a:solidFill>
                  <a:schemeClr val="bg2">
                    <a:lumMod val="50000"/>
                  </a:schemeClr>
                </a:solidFill>
                <a:cs typeface="+mn-ea"/>
                <a:sym typeface="+mn-lt"/>
              </a:rPr>
              <a:t>传统的管理模式信息记录在纸质介质和分散在不同的</a:t>
            </a:r>
            <a:r>
              <a:rPr lang="en-US" altLang="zh-CN" dirty="0">
                <a:solidFill>
                  <a:schemeClr val="bg2">
                    <a:lumMod val="50000"/>
                  </a:schemeClr>
                </a:solidFill>
                <a:cs typeface="+mn-ea"/>
                <a:sym typeface="+mn-lt"/>
              </a:rPr>
              <a:t>Excel , Word</a:t>
            </a:r>
            <a:r>
              <a:rPr lang="zh-CN" altLang="en-US" dirty="0">
                <a:solidFill>
                  <a:schemeClr val="bg2">
                    <a:lumMod val="50000"/>
                  </a:schemeClr>
                </a:solidFill>
                <a:cs typeface="+mn-ea"/>
                <a:sym typeface="+mn-lt"/>
              </a:rPr>
              <a:t>文档中，员工对信息进行整理和分析工作量大，信息的准确性，一致性无法保证</a:t>
            </a:r>
            <a:endParaRPr kumimoji="0" lang="zh-CN" altLang="en-US" b="0" i="0" u="none" strike="noStrike" kern="1200" cap="none" spc="0" normalizeH="0" baseline="0" noProof="0" dirty="0">
              <a:ln>
                <a:noFill/>
              </a:ln>
              <a:solidFill>
                <a:schemeClr val="bg2">
                  <a:lumMod val="50000"/>
                </a:schemeClr>
              </a:solidFill>
              <a:effectLst/>
              <a:uLnTx/>
              <a:uFillTx/>
              <a:cs typeface="+mn-ea"/>
              <a:sym typeface="+mn-lt"/>
            </a:endParaRPr>
          </a:p>
        </p:txBody>
      </p:sp>
      <p:sp>
        <p:nvSpPr>
          <p:cNvPr id="8" name="文本框 7"/>
          <p:cNvSpPr txBox="1"/>
          <p:nvPr/>
        </p:nvSpPr>
        <p:spPr>
          <a:xfrm>
            <a:off x="1945955" y="3892328"/>
            <a:ext cx="4000581" cy="400110"/>
          </a:xfrm>
          <a:prstGeom prst="rect">
            <a:avLst/>
          </a:prstGeom>
          <a:noFill/>
        </p:spPr>
        <p:txBody>
          <a:bodyPr wrap="square" rtlCol="0">
            <a:spAutoFit/>
          </a:bodyPr>
          <a:lstStyle/>
          <a:p>
            <a:pPr lvl="0">
              <a:defRPr/>
            </a:pPr>
            <a:r>
              <a:rPr lang="zh-CN" altLang="en-US" sz="2000" dirty="0"/>
              <a:t>设备维修保养计划管理难度较大</a:t>
            </a:r>
            <a:endParaRPr kumimoji="0" lang="zh-CN" altLang="en-US" sz="2000" b="1" i="0" u="none" strike="noStrike" kern="1200" cap="none" spc="0" normalizeH="0" baseline="0" noProof="0" dirty="0">
              <a:ln>
                <a:noFill/>
              </a:ln>
              <a:solidFill>
                <a:prstClr val="black">
                  <a:lumMod val="50000"/>
                  <a:lumOff val="50000"/>
                </a:prstClr>
              </a:solidFill>
              <a:effectLst/>
              <a:uLnTx/>
              <a:uFillTx/>
              <a:cs typeface="+mn-ea"/>
              <a:sym typeface="+mn-lt"/>
            </a:endParaRPr>
          </a:p>
        </p:txBody>
      </p:sp>
      <p:sp>
        <p:nvSpPr>
          <p:cNvPr id="9" name="Content Placeholder 2"/>
          <p:cNvSpPr txBox="1"/>
          <p:nvPr/>
        </p:nvSpPr>
        <p:spPr>
          <a:xfrm>
            <a:off x="1941980" y="4383157"/>
            <a:ext cx="3733323" cy="2233118"/>
          </a:xfrm>
          <a:prstGeom prst="rect">
            <a:avLst/>
          </a:prstGeom>
        </p:spPr>
        <p:txBody>
          <a:bodyPr vert="horz" lIns="91262" tIns="45631" rIns="91262" bIns="45631"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defRPr/>
            </a:pPr>
            <a:r>
              <a:rPr lang="zh-CN" altLang="en-US" dirty="0">
                <a:solidFill>
                  <a:schemeClr val="bg2">
                    <a:lumMod val="50000"/>
                  </a:schemeClr>
                </a:solidFill>
              </a:rPr>
              <a:t>每个设备的不同部件均有定期的检修和保养工作，由于信息量较大，计划的整理和安排消耗了相关人员大量时间，并且可能存在计划执行延误。</a:t>
            </a:r>
            <a:endParaRPr lang="en-US" altLang="zh-CN" dirty="0">
              <a:solidFill>
                <a:schemeClr val="bg2">
                  <a:lumMod val="50000"/>
                </a:schemeClr>
              </a:solidFill>
            </a:endParaRPr>
          </a:p>
          <a:p>
            <a:pPr marL="0" lvl="0" indent="0">
              <a:lnSpc>
                <a:spcPct val="150000"/>
              </a:lnSpc>
              <a:buNone/>
              <a:defRPr/>
            </a:pPr>
            <a:r>
              <a:rPr lang="zh-CN" altLang="en-US" dirty="0">
                <a:solidFill>
                  <a:schemeClr val="bg2">
                    <a:lumMod val="50000"/>
                  </a:schemeClr>
                </a:solidFill>
              </a:rPr>
              <a:t>同时，如何达到最优的设备使用效率，合理安排维修保养人员的工作量也是传统管理模式中经常不能处理的问题。</a:t>
            </a:r>
            <a:endParaRPr kumimoji="0" lang="zh-CN" altLang="en-US" b="0" i="0" u="none" strike="noStrike" kern="1200" cap="none" spc="0" normalizeH="0" baseline="0" noProof="0" dirty="0">
              <a:ln>
                <a:noFill/>
              </a:ln>
              <a:solidFill>
                <a:schemeClr val="bg2">
                  <a:lumMod val="50000"/>
                </a:schemeClr>
              </a:solidFill>
              <a:effectLst/>
              <a:uLnTx/>
              <a:uFillTx/>
              <a:cs typeface="+mn-ea"/>
              <a:sym typeface="+mn-lt"/>
            </a:endParaRPr>
          </a:p>
        </p:txBody>
      </p:sp>
      <p:sp>
        <p:nvSpPr>
          <p:cNvPr id="10" name="文本框 9"/>
          <p:cNvSpPr txBox="1"/>
          <p:nvPr/>
        </p:nvSpPr>
        <p:spPr>
          <a:xfrm>
            <a:off x="7616472" y="1388704"/>
            <a:ext cx="3505616" cy="707886"/>
          </a:xfrm>
          <a:prstGeom prst="rect">
            <a:avLst/>
          </a:prstGeom>
          <a:noFill/>
        </p:spPr>
        <p:txBody>
          <a:bodyPr wrap="square" rtlCol="0">
            <a:spAutoFit/>
          </a:bodyPr>
          <a:lstStyle/>
          <a:p>
            <a:pPr lvl="0">
              <a:defRPr/>
            </a:pPr>
            <a:r>
              <a:rPr lang="zh-CN" altLang="en-US" sz="2000" dirty="0"/>
              <a:t>缺少科学手段对制度执行情况进行有效的监管、评估</a:t>
            </a:r>
            <a:endParaRPr kumimoji="0" lang="zh-CN" altLang="en-US" sz="2000" b="1" i="0" u="none" strike="noStrike" kern="1200" cap="none" spc="0" normalizeH="0" baseline="0" noProof="0" dirty="0">
              <a:ln>
                <a:noFill/>
              </a:ln>
              <a:solidFill>
                <a:prstClr val="black">
                  <a:lumMod val="50000"/>
                  <a:lumOff val="50000"/>
                </a:prstClr>
              </a:solidFill>
              <a:effectLst/>
              <a:uLnTx/>
              <a:uFillTx/>
              <a:cs typeface="+mn-ea"/>
              <a:sym typeface="+mn-lt"/>
            </a:endParaRPr>
          </a:p>
        </p:txBody>
      </p:sp>
      <p:sp>
        <p:nvSpPr>
          <p:cNvPr id="11" name="Content Placeholder 2"/>
          <p:cNvSpPr txBox="1"/>
          <p:nvPr/>
        </p:nvSpPr>
        <p:spPr>
          <a:xfrm>
            <a:off x="7641663" y="2234532"/>
            <a:ext cx="3505615" cy="1194467"/>
          </a:xfrm>
          <a:prstGeom prst="rect">
            <a:avLst/>
          </a:prstGeom>
        </p:spPr>
        <p:txBody>
          <a:bodyPr vert="horz" lIns="91262" tIns="45631" rIns="91262" bIns="45631"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defRPr/>
            </a:pPr>
            <a:r>
              <a:rPr lang="zh-CN" altLang="en-US" dirty="0">
                <a:solidFill>
                  <a:schemeClr val="bg2">
                    <a:lumMod val="50000"/>
                  </a:schemeClr>
                </a:solidFill>
              </a:rPr>
              <a:t>设备管理工作的改进由于缺少历史数据的支持，更多的依靠个人经验判断，无法进行科学的评估和建议</a:t>
            </a:r>
            <a:endParaRPr kumimoji="0" lang="zh-CN" altLang="en-US" b="0" i="0" u="none" strike="noStrike" kern="1200" cap="none" spc="0" normalizeH="0" baseline="0" noProof="0" dirty="0">
              <a:ln>
                <a:noFill/>
              </a:ln>
              <a:solidFill>
                <a:schemeClr val="bg2">
                  <a:lumMod val="50000"/>
                </a:schemeClr>
              </a:solidFill>
              <a:effectLst/>
              <a:uLnTx/>
              <a:uFillTx/>
              <a:cs typeface="+mn-ea"/>
              <a:sym typeface="+mn-lt"/>
            </a:endParaRPr>
          </a:p>
        </p:txBody>
      </p:sp>
      <p:sp>
        <p:nvSpPr>
          <p:cNvPr id="12" name="文本框 11"/>
          <p:cNvSpPr txBox="1"/>
          <p:nvPr/>
        </p:nvSpPr>
        <p:spPr>
          <a:xfrm>
            <a:off x="7620449" y="3892328"/>
            <a:ext cx="3526829" cy="400110"/>
          </a:xfrm>
          <a:prstGeom prst="rect">
            <a:avLst/>
          </a:prstGeom>
          <a:noFill/>
        </p:spPr>
        <p:txBody>
          <a:bodyPr wrap="square" rtlCol="0">
            <a:spAutoFit/>
          </a:bodyPr>
          <a:lstStyle/>
          <a:p>
            <a:pPr lvl="0">
              <a:defRPr/>
            </a:pPr>
            <a:r>
              <a:rPr lang="zh-CN" altLang="en-US" sz="2000" dirty="0"/>
              <a:t>信息缺乏综合分析，利用率低</a:t>
            </a:r>
            <a:endParaRPr kumimoji="0" lang="zh-CN" altLang="en-US" sz="2000" b="1" i="0" u="none" strike="noStrike" kern="1200" cap="none" spc="0" normalizeH="0" baseline="0" noProof="0" dirty="0">
              <a:ln>
                <a:noFill/>
              </a:ln>
              <a:solidFill>
                <a:srgbClr val="002060"/>
              </a:solidFill>
              <a:effectLst/>
              <a:uLnTx/>
              <a:uFillTx/>
              <a:cs typeface="+mn-ea"/>
              <a:sym typeface="+mn-lt"/>
            </a:endParaRPr>
          </a:p>
        </p:txBody>
      </p:sp>
      <p:sp>
        <p:nvSpPr>
          <p:cNvPr id="13" name="Content Placeholder 2"/>
          <p:cNvSpPr txBox="1"/>
          <p:nvPr/>
        </p:nvSpPr>
        <p:spPr>
          <a:xfrm>
            <a:off x="7616473" y="4324328"/>
            <a:ext cx="3505615" cy="2151117"/>
          </a:xfrm>
          <a:prstGeom prst="rect">
            <a:avLst/>
          </a:prstGeom>
        </p:spPr>
        <p:txBody>
          <a:bodyPr vert="horz" lIns="91262" tIns="45631" rIns="91262" bIns="45631" rtlCol="0">
            <a:noAutofit/>
          </a:bodyPr>
          <a:lstStyle>
            <a:lvl1pPr marL="342900" indent="-342900" algn="l" defTabSz="914400" rtl="0" eaLnBrk="1" latinLnBrk="0" hangingPunct="1">
              <a:spcBef>
                <a:spcPct val="20000"/>
              </a:spcBef>
              <a:buFont typeface="Arial" panose="020B0604020202020204"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50000"/>
              </a:lnSpc>
              <a:buNone/>
              <a:defRPr/>
            </a:pPr>
            <a:r>
              <a:rPr lang="zh-CN" altLang="en-US" dirty="0">
                <a:solidFill>
                  <a:schemeClr val="bg2">
                    <a:lumMod val="50000"/>
                  </a:schemeClr>
                </a:solidFill>
              </a:rPr>
              <a:t>设备的历史变更记录，历史维修记录，历史文档等各种动态信息缺乏有效的管理手段，在日常管理中，尽管对这些信息进行了登记，但是由于缺乏管理平台，这类动态信息的后期利用率低，未能充分发挥信息对设备管理工作改进的指导作用。</a:t>
            </a:r>
            <a:endParaRPr kumimoji="0" lang="zh-CN" altLang="en-US" b="0" i="0" u="none" strike="noStrike" kern="1200" cap="none" spc="0" normalizeH="0" baseline="0" noProof="0" dirty="0">
              <a:ln>
                <a:noFill/>
              </a:ln>
              <a:solidFill>
                <a:schemeClr val="bg2">
                  <a:lumMod val="50000"/>
                </a:schemeClr>
              </a:solidFill>
              <a:effectLst/>
              <a:uLnTx/>
              <a:uFillTx/>
              <a:cs typeface="+mn-ea"/>
              <a:sym typeface="+mn-lt"/>
            </a:endParaRPr>
          </a:p>
        </p:txBody>
      </p:sp>
      <p:sp>
        <p:nvSpPr>
          <p:cNvPr id="14" name="剪去单角的矩形 45"/>
          <p:cNvSpPr/>
          <p:nvPr/>
        </p:nvSpPr>
        <p:spPr>
          <a:xfrm flipV="1">
            <a:off x="1267069" y="1526647"/>
            <a:ext cx="521341" cy="432000"/>
          </a:xfrm>
          <a:prstGeom prst="snip1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5" name="剪去单角的矩形 46"/>
          <p:cNvSpPr/>
          <p:nvPr/>
        </p:nvSpPr>
        <p:spPr>
          <a:xfrm flipV="1">
            <a:off x="1264529" y="3892328"/>
            <a:ext cx="521341" cy="432000"/>
          </a:xfrm>
          <a:prstGeom prst="snip1Rect">
            <a:avLst>
              <a:gd name="adj" fmla="val 5000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6" name="剪去单角的矩形 47"/>
          <p:cNvSpPr/>
          <p:nvPr/>
        </p:nvSpPr>
        <p:spPr>
          <a:xfrm flipV="1">
            <a:off x="6966046" y="1526647"/>
            <a:ext cx="521341" cy="432000"/>
          </a:xfrm>
          <a:prstGeom prst="snip1Rect">
            <a:avLst>
              <a:gd name="adj" fmla="val 5000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7" name="剪去单角的矩形 48"/>
          <p:cNvSpPr/>
          <p:nvPr/>
        </p:nvSpPr>
        <p:spPr>
          <a:xfrm flipV="1">
            <a:off x="6952207" y="3892328"/>
            <a:ext cx="521341" cy="432000"/>
          </a:xfrm>
          <a:prstGeom prst="snip1Rect">
            <a:avLst>
              <a:gd name="adj" fmla="val 5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8" name="文本框 17"/>
          <p:cNvSpPr txBox="1"/>
          <p:nvPr/>
        </p:nvSpPr>
        <p:spPr>
          <a:xfrm>
            <a:off x="5119857" y="187294"/>
            <a:ext cx="1928733" cy="52322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行业痛点</a:t>
            </a:r>
            <a:endParaRPr lang="zh-CN" altLang="en-US" sz="2800" b="1" spc="600" dirty="0">
              <a:cs typeface="+mn-ea"/>
              <a:sym typeface="+mn-lt"/>
            </a:endParaRPr>
          </a:p>
        </p:txBody>
      </p:sp>
      <p:sp>
        <p:nvSpPr>
          <p:cNvPr id="19"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0"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150996" y="2045940"/>
            <a:ext cx="5169134" cy="2951898"/>
          </a:xfrm>
          <a:prstGeom prst="rect">
            <a:avLst/>
          </a:prstGeom>
          <a:noFill/>
        </p:spPr>
        <p:txBody>
          <a:bodyPr wrap="square" rtlCol="0">
            <a:spAutoFit/>
          </a:bodyPr>
          <a:lstStyle>
            <a:defPPr>
              <a:defRPr lang="zh-CN"/>
            </a:defPPr>
            <a:lvl1pPr>
              <a:lnSpc>
                <a:spcPct val="120000"/>
              </a:lnSpc>
              <a:defRPr>
                <a:solidFill>
                  <a:schemeClr val="tx1">
                    <a:lumMod val="75000"/>
                    <a:lumOff val="25000"/>
                  </a:schemeClr>
                </a:solidFill>
                <a:latin typeface="张海山锐线体简" panose="02000000000000000000" pitchFamily="2" charset="-122"/>
                <a:ea typeface="张海山锐线体简" panose="02000000000000000000" pitchFamily="2" charset="-122"/>
              </a:defRPr>
            </a:lvl1pPr>
          </a:lstStyle>
          <a:p>
            <a:pPr>
              <a:lnSpc>
                <a:spcPct val="150000"/>
              </a:lnSpc>
            </a:pPr>
            <a:r>
              <a:rPr lang="zh-CN" altLang="zh-CN" dirty="0">
                <a:latin typeface="微软雅黑" panose="020B0503020204020204" pitchFamily="34" charset="-122"/>
                <a:ea typeface="微软雅黑" panose="020B0503020204020204" pitchFamily="34" charset="-122"/>
              </a:rPr>
              <a:t>设备设施管理是一套专用于物联网智能设备设施在线监控和管理的软件系统；该系统能够将各种不同种类的智能终端按不同分类或区域进行展示，还能够对智能终端的运行情况进行远程监测，收集设备运行数据和设备报警信息，可对设备维修工单进行在线管理，与物业管理系统进行工单联动，同步维修工单信息。</a:t>
            </a:r>
            <a:endParaRPr lang="zh-CN" altLang="zh-CN" dirty="0">
              <a:latin typeface="微软雅黑" panose="020B0503020204020204" pitchFamily="34" charset="-122"/>
              <a:ea typeface="微软雅黑" panose="020B0503020204020204" pitchFamily="34" charset="-122"/>
            </a:endParaRPr>
          </a:p>
        </p:txBody>
      </p:sp>
      <p:sp>
        <p:nvSpPr>
          <p:cNvPr id="19" name="文本框 18"/>
          <p:cNvSpPr txBox="1"/>
          <p:nvPr/>
        </p:nvSpPr>
        <p:spPr>
          <a:xfrm>
            <a:off x="5119857" y="200858"/>
            <a:ext cx="1928733" cy="52322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系统概述</a:t>
            </a:r>
            <a:endParaRPr lang="zh-CN" altLang="en-US" sz="2800" b="1" spc="600" dirty="0">
              <a:cs typeface="+mn-ea"/>
              <a:sym typeface="+mn-lt"/>
            </a:endParaRPr>
          </a:p>
        </p:txBody>
      </p:sp>
      <p:sp>
        <p:nvSpPr>
          <p:cNvPr id="20"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3"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56550" y="2045940"/>
            <a:ext cx="5018753" cy="30112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1497203" y="4919477"/>
            <a:ext cx="9174040" cy="1346907"/>
          </a:xfrm>
          <a:prstGeom prst="rect">
            <a:avLst/>
          </a:prstGeom>
          <a:noFill/>
        </p:spPr>
        <p:txBody>
          <a:bodyPr wrap="square" rtlCol="0">
            <a:spAutoFit/>
          </a:bodyPr>
          <a:lstStyle/>
          <a:p>
            <a:pPr>
              <a:lnSpc>
                <a:spcPct val="150000"/>
              </a:lnSpc>
              <a:defRPr sz="1800" spc="0">
                <a:solidFill>
                  <a:srgbClr val="000000"/>
                </a:solidFill>
              </a:defRPr>
            </a:pPr>
            <a:r>
              <a:rPr lang="zh-CN" altLang="en-US" sz="1400" spc="24" dirty="0">
                <a:solidFill>
                  <a:prstClr val="black"/>
                </a:solidFill>
                <a:cs typeface="+mn-ea"/>
                <a:sym typeface="+mn-lt"/>
              </a:rPr>
              <a:t>智能设备设施管理系统主要包含两大模块：一是设备的集成接入，二是设备的在线管理维护。</a:t>
            </a:r>
            <a:endParaRPr lang="en-US" altLang="zh-CN" sz="1400" spc="24" dirty="0">
              <a:solidFill>
                <a:prstClr val="black"/>
              </a:solidFill>
              <a:cs typeface="+mn-ea"/>
              <a:sym typeface="+mn-lt"/>
            </a:endParaRPr>
          </a:p>
          <a:p>
            <a:pPr marL="285750" indent="-285750">
              <a:lnSpc>
                <a:spcPct val="150000"/>
              </a:lnSpc>
              <a:buFont typeface="Wingdings" panose="05000000000000000000" pitchFamily="2" charset="2"/>
              <a:buChar char="Ø"/>
              <a:defRPr sz="1800" spc="0">
                <a:solidFill>
                  <a:srgbClr val="000000"/>
                </a:solidFill>
              </a:defRPr>
            </a:pPr>
            <a:r>
              <a:rPr lang="zh-CN" altLang="en-US" sz="1400" spc="24" dirty="0">
                <a:solidFill>
                  <a:prstClr val="black"/>
                </a:solidFill>
                <a:cs typeface="+mn-ea"/>
                <a:sym typeface="+mn-lt"/>
              </a:rPr>
              <a:t>集成接入包含两部分：</a:t>
            </a:r>
            <a:endParaRPr lang="en-US" altLang="zh-CN" sz="1400" spc="24" dirty="0">
              <a:solidFill>
                <a:prstClr val="black"/>
              </a:solidFill>
              <a:cs typeface="+mn-ea"/>
              <a:sym typeface="+mn-lt"/>
            </a:endParaRPr>
          </a:p>
          <a:p>
            <a:pPr marL="742950" lvl="1" indent="-285750">
              <a:lnSpc>
                <a:spcPct val="150000"/>
              </a:lnSpc>
              <a:buFont typeface="Wingdings" panose="05000000000000000000" pitchFamily="2" charset="2"/>
              <a:buChar char="l"/>
              <a:defRPr sz="1800" spc="0">
                <a:solidFill>
                  <a:srgbClr val="000000"/>
                </a:solidFill>
              </a:defRPr>
            </a:pPr>
            <a:r>
              <a:rPr lang="zh-CN" altLang="en-US" sz="1400" spc="24" dirty="0">
                <a:solidFill>
                  <a:prstClr val="black"/>
                </a:solidFill>
                <a:cs typeface="+mn-ea"/>
                <a:sym typeface="+mn-lt"/>
              </a:rPr>
              <a:t>其他系统接口对接，获取设备相关信息</a:t>
            </a:r>
            <a:endParaRPr lang="en-US" altLang="zh-CN" sz="1400" spc="24" dirty="0">
              <a:solidFill>
                <a:prstClr val="black"/>
              </a:solidFill>
              <a:cs typeface="+mn-ea"/>
              <a:sym typeface="+mn-lt"/>
            </a:endParaRPr>
          </a:p>
          <a:p>
            <a:pPr marL="742950" lvl="1" indent="-285750">
              <a:lnSpc>
                <a:spcPct val="150000"/>
              </a:lnSpc>
              <a:buFont typeface="Wingdings" panose="05000000000000000000" pitchFamily="2" charset="2"/>
              <a:buChar char="l"/>
              <a:defRPr sz="1800" spc="0">
                <a:solidFill>
                  <a:srgbClr val="000000"/>
                </a:solidFill>
              </a:defRPr>
            </a:pPr>
            <a:r>
              <a:rPr lang="zh-CN" altLang="en-US" sz="1400" spc="24" dirty="0">
                <a:solidFill>
                  <a:prstClr val="black"/>
                </a:solidFill>
                <a:cs typeface="+mn-ea"/>
                <a:sym typeface="+mn-lt"/>
              </a:rPr>
              <a:t>单个设备接入，通过物联网协议进行接入（如</a:t>
            </a:r>
            <a:r>
              <a:rPr lang="en-US" altLang="zh-CN" sz="1400" spc="24" dirty="0">
                <a:solidFill>
                  <a:prstClr val="black"/>
                </a:solidFill>
                <a:cs typeface="+mn-ea"/>
                <a:sym typeface="+mn-lt"/>
              </a:rPr>
              <a:t>TCP/IP</a:t>
            </a:r>
            <a:r>
              <a:rPr lang="zh-CN" altLang="en-US" sz="1400" spc="24" dirty="0">
                <a:solidFill>
                  <a:prstClr val="black"/>
                </a:solidFill>
                <a:cs typeface="+mn-ea"/>
                <a:sym typeface="+mn-lt"/>
              </a:rPr>
              <a:t>，</a:t>
            </a:r>
            <a:r>
              <a:rPr lang="en-US" altLang="zh-CN" sz="1400" spc="24" dirty="0">
                <a:solidFill>
                  <a:prstClr val="black"/>
                </a:solidFill>
                <a:cs typeface="+mn-ea"/>
                <a:sym typeface="+mn-lt"/>
              </a:rPr>
              <a:t>UDP</a:t>
            </a:r>
            <a:r>
              <a:rPr lang="zh-CN" altLang="en-US" sz="1400" spc="24" dirty="0">
                <a:solidFill>
                  <a:prstClr val="black"/>
                </a:solidFill>
                <a:cs typeface="+mn-ea"/>
                <a:sym typeface="+mn-lt"/>
              </a:rPr>
              <a:t>等协议）</a:t>
            </a:r>
            <a:endParaRPr lang="zh-CN" altLang="en-US" sz="1400" spc="24" dirty="0">
              <a:solidFill>
                <a:prstClr val="black"/>
              </a:solidFill>
              <a:cs typeface="+mn-ea"/>
              <a:sym typeface="+mn-lt"/>
            </a:endParaRPr>
          </a:p>
        </p:txBody>
      </p:sp>
      <p:sp>
        <p:nvSpPr>
          <p:cNvPr id="16" name="文本框 15"/>
          <p:cNvSpPr txBox="1"/>
          <p:nvPr/>
        </p:nvSpPr>
        <p:spPr>
          <a:xfrm>
            <a:off x="5119857" y="200858"/>
            <a:ext cx="1928733" cy="52322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功能模块</a:t>
            </a:r>
            <a:endParaRPr lang="zh-CN" altLang="en-US" sz="2800" b="1" spc="600" dirty="0">
              <a:cs typeface="+mn-ea"/>
              <a:sym typeface="+mn-lt"/>
            </a:endParaRPr>
          </a:p>
        </p:txBody>
      </p:sp>
      <p:sp>
        <p:nvSpPr>
          <p:cNvPr id="19"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0"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pic>
        <p:nvPicPr>
          <p:cNvPr id="3" name="图片 2"/>
          <p:cNvPicPr>
            <a:picLocks noChangeAspect="1"/>
          </p:cNvPicPr>
          <p:nvPr/>
        </p:nvPicPr>
        <p:blipFill>
          <a:blip r:embed="rId1"/>
          <a:stretch>
            <a:fillRect/>
          </a:stretch>
        </p:blipFill>
        <p:spPr>
          <a:xfrm>
            <a:off x="675761" y="1400889"/>
            <a:ext cx="10840477" cy="3263576"/>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5119857" y="200858"/>
            <a:ext cx="1928733" cy="52322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集成接入</a:t>
            </a:r>
            <a:endParaRPr lang="zh-CN" altLang="en-US" sz="2800" b="1" spc="600" dirty="0">
              <a:cs typeface="+mn-ea"/>
              <a:sym typeface="+mn-lt"/>
            </a:endParaRPr>
          </a:p>
        </p:txBody>
      </p:sp>
      <p:sp>
        <p:nvSpPr>
          <p:cNvPr id="19"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0"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10" name="Rectangle 17"/>
          <p:cNvSpPr/>
          <p:nvPr/>
        </p:nvSpPr>
        <p:spPr bwMode="auto">
          <a:xfrm>
            <a:off x="712061" y="1899710"/>
            <a:ext cx="3305006" cy="3263862"/>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2" name="Rectangle 17"/>
          <p:cNvSpPr/>
          <p:nvPr/>
        </p:nvSpPr>
        <p:spPr bwMode="auto">
          <a:xfrm>
            <a:off x="4491617" y="1899710"/>
            <a:ext cx="3305006" cy="3263862"/>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3" name="Rectangle 17"/>
          <p:cNvSpPr/>
          <p:nvPr/>
        </p:nvSpPr>
        <p:spPr bwMode="auto">
          <a:xfrm>
            <a:off x="8271173" y="1899710"/>
            <a:ext cx="3305006" cy="3263862"/>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4" name="Rectangle 21"/>
          <p:cNvSpPr/>
          <p:nvPr/>
        </p:nvSpPr>
        <p:spPr bwMode="auto">
          <a:xfrm>
            <a:off x="1682127"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供应商管理</a:t>
            </a:r>
            <a:endParaRPr lang="en-US" altLang="zh-CN" sz="2000" b="1" dirty="0">
              <a:solidFill>
                <a:srgbClr val="000000">
                  <a:lumMod val="95000"/>
                  <a:lumOff val="5000"/>
                </a:srgbClr>
              </a:solidFill>
              <a:latin typeface="+mn-ea"/>
              <a:cs typeface="Bebas Neue" charset="0"/>
              <a:sym typeface="Bebas Neue" charset="0"/>
            </a:endParaRPr>
          </a:p>
        </p:txBody>
      </p:sp>
      <p:sp>
        <p:nvSpPr>
          <p:cNvPr id="15" name="Rectangle 23"/>
          <p:cNvSpPr/>
          <p:nvPr/>
        </p:nvSpPr>
        <p:spPr bwMode="auto">
          <a:xfrm>
            <a:off x="5467611"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系统集成</a:t>
            </a:r>
            <a:endParaRPr lang="en-US" altLang="zh-CN" sz="2000" b="1" dirty="0">
              <a:solidFill>
                <a:srgbClr val="000000">
                  <a:lumMod val="95000"/>
                  <a:lumOff val="5000"/>
                </a:srgbClr>
              </a:solidFill>
              <a:latin typeface="+mn-ea"/>
              <a:cs typeface="Bebas Neue" charset="0"/>
              <a:sym typeface="Bebas Neue" charset="0"/>
            </a:endParaRPr>
          </a:p>
        </p:txBody>
      </p:sp>
      <p:sp>
        <p:nvSpPr>
          <p:cNvPr id="17" name="Rectangle 25"/>
          <p:cNvSpPr/>
          <p:nvPr/>
        </p:nvSpPr>
        <p:spPr bwMode="auto">
          <a:xfrm>
            <a:off x="9250226"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设备接入</a:t>
            </a:r>
            <a:endParaRPr lang="en-US" altLang="zh-CN" sz="2000" b="1" dirty="0">
              <a:solidFill>
                <a:srgbClr val="000000">
                  <a:lumMod val="95000"/>
                  <a:lumOff val="5000"/>
                </a:srgbClr>
              </a:solidFill>
              <a:latin typeface="+mn-ea"/>
              <a:cs typeface="Bebas Neue" charset="0"/>
              <a:sym typeface="Bebas Neue" charset="0"/>
            </a:endParaRPr>
          </a:p>
        </p:txBody>
      </p:sp>
      <p:sp>
        <p:nvSpPr>
          <p:cNvPr id="23" name="Rectangle 20"/>
          <p:cNvSpPr/>
          <p:nvPr/>
        </p:nvSpPr>
        <p:spPr bwMode="auto">
          <a:xfrm>
            <a:off x="4691316" y="2962771"/>
            <a:ext cx="2905608" cy="198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与其他系统进行标准化接口对接</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接口配置内容展示</a:t>
            </a:r>
            <a:endParaRPr lang="en-US" sz="1400" dirty="0">
              <a:solidFill>
                <a:srgbClr val="000000">
                  <a:lumMod val="75000"/>
                  <a:lumOff val="25000"/>
                </a:srgbClr>
              </a:solidFill>
              <a:latin typeface="+mn-ea"/>
              <a:cs typeface="Lato Light" charset="0"/>
              <a:sym typeface="Lato Light" charset="0"/>
            </a:endParaRPr>
          </a:p>
        </p:txBody>
      </p:sp>
      <p:grpSp>
        <p:nvGrpSpPr>
          <p:cNvPr id="24" name="Group 2"/>
          <p:cNvGrpSpPr/>
          <p:nvPr/>
        </p:nvGrpSpPr>
        <p:grpSpPr>
          <a:xfrm>
            <a:off x="5761912" y="1429382"/>
            <a:ext cx="911713" cy="901130"/>
            <a:chOff x="3291510" y="2125758"/>
            <a:chExt cx="675409" cy="675951"/>
          </a:xfrm>
          <a:solidFill>
            <a:srgbClr val="1F497D"/>
          </a:solidFill>
        </p:grpSpPr>
        <p:sp>
          <p:nvSpPr>
            <p:cNvPr id="25" name="Oval 7"/>
            <p:cNvSpPr/>
            <p:nvPr/>
          </p:nvSpPr>
          <p:spPr bwMode="auto">
            <a:xfrm>
              <a:off x="3291510"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6" name="Freeform 6"/>
            <p:cNvSpPr>
              <a:spLocks noEditPoints="1"/>
            </p:cNvSpPr>
            <p:nvPr/>
          </p:nvSpPr>
          <p:spPr bwMode="auto">
            <a:xfrm>
              <a:off x="3437830" y="2341712"/>
              <a:ext cx="385407" cy="256486"/>
            </a:xfrm>
            <a:custGeom>
              <a:avLst/>
              <a:gdLst>
                <a:gd name="T0" fmla="*/ 176 w 176"/>
                <a:gd name="T1" fmla="*/ 99 h 117"/>
                <a:gd name="T2" fmla="*/ 176 w 176"/>
                <a:gd name="T3" fmla="*/ 108 h 117"/>
                <a:gd name="T4" fmla="*/ 161 w 176"/>
                <a:gd name="T5" fmla="*/ 117 h 117"/>
                <a:gd name="T6" fmla="*/ 15 w 176"/>
                <a:gd name="T7" fmla="*/ 117 h 117"/>
                <a:gd name="T8" fmla="*/ 0 w 176"/>
                <a:gd name="T9" fmla="*/ 108 h 117"/>
                <a:gd name="T10" fmla="*/ 0 w 176"/>
                <a:gd name="T11" fmla="*/ 99 h 117"/>
                <a:gd name="T12" fmla="*/ 15 w 176"/>
                <a:gd name="T13" fmla="*/ 99 h 117"/>
                <a:gd name="T14" fmla="*/ 161 w 176"/>
                <a:gd name="T15" fmla="*/ 99 h 117"/>
                <a:gd name="T16" fmla="*/ 176 w 176"/>
                <a:gd name="T17" fmla="*/ 99 h 117"/>
                <a:gd name="T18" fmla="*/ 24 w 176"/>
                <a:gd name="T19" fmla="*/ 79 h 117"/>
                <a:gd name="T20" fmla="*/ 24 w 176"/>
                <a:gd name="T21" fmla="*/ 14 h 117"/>
                <a:gd name="T22" fmla="*/ 38 w 176"/>
                <a:gd name="T23" fmla="*/ 0 h 117"/>
                <a:gd name="T24" fmla="*/ 138 w 176"/>
                <a:gd name="T25" fmla="*/ 0 h 117"/>
                <a:gd name="T26" fmla="*/ 152 w 176"/>
                <a:gd name="T27" fmla="*/ 14 h 117"/>
                <a:gd name="T28" fmla="*/ 152 w 176"/>
                <a:gd name="T29" fmla="*/ 79 h 117"/>
                <a:gd name="T30" fmla="*/ 138 w 176"/>
                <a:gd name="T31" fmla="*/ 93 h 117"/>
                <a:gd name="T32" fmla="*/ 38 w 176"/>
                <a:gd name="T33" fmla="*/ 93 h 117"/>
                <a:gd name="T34" fmla="*/ 24 w 176"/>
                <a:gd name="T35" fmla="*/ 79 h 117"/>
                <a:gd name="T36" fmla="*/ 35 w 176"/>
                <a:gd name="T37" fmla="*/ 79 h 117"/>
                <a:gd name="T38" fmla="*/ 38 w 176"/>
                <a:gd name="T39" fmla="*/ 82 h 117"/>
                <a:gd name="T40" fmla="*/ 138 w 176"/>
                <a:gd name="T41" fmla="*/ 82 h 117"/>
                <a:gd name="T42" fmla="*/ 141 w 176"/>
                <a:gd name="T43" fmla="*/ 79 h 117"/>
                <a:gd name="T44" fmla="*/ 141 w 176"/>
                <a:gd name="T45" fmla="*/ 14 h 117"/>
                <a:gd name="T46" fmla="*/ 138 w 176"/>
                <a:gd name="T47" fmla="*/ 11 h 117"/>
                <a:gd name="T48" fmla="*/ 38 w 176"/>
                <a:gd name="T49" fmla="*/ 11 h 117"/>
                <a:gd name="T50" fmla="*/ 35 w 176"/>
                <a:gd name="T51" fmla="*/ 14 h 117"/>
                <a:gd name="T52" fmla="*/ 35 w 176"/>
                <a:gd name="T53" fmla="*/ 79 h 117"/>
                <a:gd name="T54" fmla="*/ 97 w 176"/>
                <a:gd name="T55" fmla="*/ 107 h 117"/>
                <a:gd name="T56" fmla="*/ 95 w 176"/>
                <a:gd name="T57" fmla="*/ 105 h 117"/>
                <a:gd name="T58" fmla="*/ 81 w 176"/>
                <a:gd name="T59" fmla="*/ 105 h 117"/>
                <a:gd name="T60" fmla="*/ 79 w 176"/>
                <a:gd name="T61" fmla="*/ 107 h 117"/>
                <a:gd name="T62" fmla="*/ 81 w 176"/>
                <a:gd name="T63" fmla="*/ 108 h 117"/>
                <a:gd name="T64" fmla="*/ 95 w 176"/>
                <a:gd name="T65" fmla="*/ 108 h 117"/>
                <a:gd name="T66" fmla="*/ 97 w 176"/>
                <a:gd name="T67" fmla="*/ 10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6" h="117">
                  <a:moveTo>
                    <a:pt x="176" y="99"/>
                  </a:moveTo>
                  <a:cubicBezTo>
                    <a:pt x="176" y="108"/>
                    <a:pt x="176" y="108"/>
                    <a:pt x="176" y="108"/>
                  </a:cubicBezTo>
                  <a:cubicBezTo>
                    <a:pt x="176" y="113"/>
                    <a:pt x="169" y="117"/>
                    <a:pt x="161" y="117"/>
                  </a:cubicBezTo>
                  <a:cubicBezTo>
                    <a:pt x="15" y="117"/>
                    <a:pt x="15" y="117"/>
                    <a:pt x="15" y="117"/>
                  </a:cubicBezTo>
                  <a:cubicBezTo>
                    <a:pt x="7" y="117"/>
                    <a:pt x="0" y="113"/>
                    <a:pt x="0" y="108"/>
                  </a:cubicBezTo>
                  <a:cubicBezTo>
                    <a:pt x="0" y="99"/>
                    <a:pt x="0" y="99"/>
                    <a:pt x="0" y="99"/>
                  </a:cubicBezTo>
                  <a:cubicBezTo>
                    <a:pt x="15" y="99"/>
                    <a:pt x="15" y="99"/>
                    <a:pt x="15" y="99"/>
                  </a:cubicBezTo>
                  <a:cubicBezTo>
                    <a:pt x="161" y="99"/>
                    <a:pt x="161" y="99"/>
                    <a:pt x="161" y="99"/>
                  </a:cubicBezTo>
                  <a:lnTo>
                    <a:pt x="176" y="99"/>
                  </a:lnTo>
                  <a:close/>
                  <a:moveTo>
                    <a:pt x="24" y="79"/>
                  </a:moveTo>
                  <a:cubicBezTo>
                    <a:pt x="24" y="14"/>
                    <a:pt x="24" y="14"/>
                    <a:pt x="24" y="14"/>
                  </a:cubicBezTo>
                  <a:cubicBezTo>
                    <a:pt x="24" y="6"/>
                    <a:pt x="30" y="0"/>
                    <a:pt x="38" y="0"/>
                  </a:cubicBezTo>
                  <a:cubicBezTo>
                    <a:pt x="138" y="0"/>
                    <a:pt x="138" y="0"/>
                    <a:pt x="138" y="0"/>
                  </a:cubicBezTo>
                  <a:cubicBezTo>
                    <a:pt x="146" y="0"/>
                    <a:pt x="152" y="6"/>
                    <a:pt x="152" y="14"/>
                  </a:cubicBezTo>
                  <a:cubicBezTo>
                    <a:pt x="152" y="79"/>
                    <a:pt x="152" y="79"/>
                    <a:pt x="152" y="79"/>
                  </a:cubicBezTo>
                  <a:cubicBezTo>
                    <a:pt x="152" y="87"/>
                    <a:pt x="146" y="93"/>
                    <a:pt x="138" y="93"/>
                  </a:cubicBezTo>
                  <a:cubicBezTo>
                    <a:pt x="38" y="93"/>
                    <a:pt x="38" y="93"/>
                    <a:pt x="38" y="93"/>
                  </a:cubicBezTo>
                  <a:cubicBezTo>
                    <a:pt x="30" y="93"/>
                    <a:pt x="24" y="87"/>
                    <a:pt x="24" y="79"/>
                  </a:cubicBezTo>
                  <a:close/>
                  <a:moveTo>
                    <a:pt x="35" y="79"/>
                  </a:moveTo>
                  <a:cubicBezTo>
                    <a:pt x="35" y="80"/>
                    <a:pt x="37" y="82"/>
                    <a:pt x="38" y="82"/>
                  </a:cubicBezTo>
                  <a:cubicBezTo>
                    <a:pt x="138" y="82"/>
                    <a:pt x="138" y="82"/>
                    <a:pt x="138" y="82"/>
                  </a:cubicBezTo>
                  <a:cubicBezTo>
                    <a:pt x="139" y="82"/>
                    <a:pt x="141" y="80"/>
                    <a:pt x="141" y="79"/>
                  </a:cubicBezTo>
                  <a:cubicBezTo>
                    <a:pt x="141" y="14"/>
                    <a:pt x="141" y="14"/>
                    <a:pt x="141" y="14"/>
                  </a:cubicBezTo>
                  <a:cubicBezTo>
                    <a:pt x="141" y="13"/>
                    <a:pt x="139" y="11"/>
                    <a:pt x="138" y="11"/>
                  </a:cubicBezTo>
                  <a:cubicBezTo>
                    <a:pt x="38" y="11"/>
                    <a:pt x="38" y="11"/>
                    <a:pt x="38" y="11"/>
                  </a:cubicBezTo>
                  <a:cubicBezTo>
                    <a:pt x="37" y="11"/>
                    <a:pt x="35" y="13"/>
                    <a:pt x="35" y="14"/>
                  </a:cubicBezTo>
                  <a:lnTo>
                    <a:pt x="35" y="79"/>
                  </a:lnTo>
                  <a:close/>
                  <a:moveTo>
                    <a:pt x="97" y="107"/>
                  </a:moveTo>
                  <a:cubicBezTo>
                    <a:pt x="97" y="106"/>
                    <a:pt x="96" y="105"/>
                    <a:pt x="95" y="105"/>
                  </a:cubicBezTo>
                  <a:cubicBezTo>
                    <a:pt x="81" y="105"/>
                    <a:pt x="81" y="105"/>
                    <a:pt x="81" y="105"/>
                  </a:cubicBezTo>
                  <a:cubicBezTo>
                    <a:pt x="80" y="105"/>
                    <a:pt x="79" y="106"/>
                    <a:pt x="79" y="107"/>
                  </a:cubicBezTo>
                  <a:cubicBezTo>
                    <a:pt x="79" y="107"/>
                    <a:pt x="80" y="108"/>
                    <a:pt x="81" y="108"/>
                  </a:cubicBezTo>
                  <a:cubicBezTo>
                    <a:pt x="95" y="108"/>
                    <a:pt x="95" y="108"/>
                    <a:pt x="95" y="108"/>
                  </a:cubicBezTo>
                  <a:cubicBezTo>
                    <a:pt x="96" y="108"/>
                    <a:pt x="97" y="107"/>
                    <a:pt x="97" y="107"/>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grpSp>
        <p:nvGrpSpPr>
          <p:cNvPr id="27" name="Group 1"/>
          <p:cNvGrpSpPr/>
          <p:nvPr/>
        </p:nvGrpSpPr>
        <p:grpSpPr>
          <a:xfrm>
            <a:off x="1935786" y="1429382"/>
            <a:ext cx="912443" cy="901130"/>
            <a:chOff x="1328007" y="2125758"/>
            <a:chExt cx="675950" cy="675951"/>
          </a:xfrm>
          <a:solidFill>
            <a:srgbClr val="1F497D"/>
          </a:solidFill>
        </p:grpSpPr>
        <p:sp>
          <p:nvSpPr>
            <p:cNvPr id="28" name="Oval 4"/>
            <p:cNvSpPr/>
            <p:nvPr/>
          </p:nvSpPr>
          <p:spPr bwMode="auto">
            <a:xfrm>
              <a:off x="1328007" y="2125758"/>
              <a:ext cx="675950"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9" name="Freeform 8"/>
            <p:cNvSpPr>
              <a:spLocks noEditPoints="1"/>
            </p:cNvSpPr>
            <p:nvPr/>
          </p:nvSpPr>
          <p:spPr bwMode="auto">
            <a:xfrm>
              <a:off x="1560757" y="2287931"/>
              <a:ext cx="244316" cy="364048"/>
            </a:xfrm>
            <a:custGeom>
              <a:avLst/>
              <a:gdLst>
                <a:gd name="T0" fmla="*/ 85 w 94"/>
                <a:gd name="T1" fmla="*/ 44 h 140"/>
                <a:gd name="T2" fmla="*/ 45 w 94"/>
                <a:gd name="T3" fmla="*/ 90 h 140"/>
                <a:gd name="T4" fmla="*/ 26 w 94"/>
                <a:gd name="T5" fmla="*/ 105 h 140"/>
                <a:gd name="T6" fmla="*/ 26 w 94"/>
                <a:gd name="T7" fmla="*/ 108 h 140"/>
                <a:gd name="T8" fmla="*/ 35 w 94"/>
                <a:gd name="T9" fmla="*/ 123 h 140"/>
                <a:gd name="T10" fmla="*/ 17 w 94"/>
                <a:gd name="T11" fmla="*/ 140 h 140"/>
                <a:gd name="T12" fmla="*/ 0 w 94"/>
                <a:gd name="T13" fmla="*/ 123 h 140"/>
                <a:gd name="T14" fmla="*/ 9 w 94"/>
                <a:gd name="T15" fmla="*/ 108 h 140"/>
                <a:gd name="T16" fmla="*/ 9 w 94"/>
                <a:gd name="T17" fmla="*/ 33 h 140"/>
                <a:gd name="T18" fmla="*/ 0 w 94"/>
                <a:gd name="T19" fmla="*/ 17 h 140"/>
                <a:gd name="T20" fmla="*/ 17 w 94"/>
                <a:gd name="T21" fmla="*/ 0 h 140"/>
                <a:gd name="T22" fmla="*/ 35 w 94"/>
                <a:gd name="T23" fmla="*/ 17 h 140"/>
                <a:gd name="T24" fmla="*/ 26 w 94"/>
                <a:gd name="T25" fmla="*/ 33 h 140"/>
                <a:gd name="T26" fmla="*/ 26 w 94"/>
                <a:gd name="T27" fmla="*/ 78 h 140"/>
                <a:gd name="T28" fmla="*/ 40 w 94"/>
                <a:gd name="T29" fmla="*/ 73 h 140"/>
                <a:gd name="T30" fmla="*/ 67 w 94"/>
                <a:gd name="T31" fmla="*/ 44 h 140"/>
                <a:gd name="T32" fmla="*/ 58 w 94"/>
                <a:gd name="T33" fmla="*/ 29 h 140"/>
                <a:gd name="T34" fmla="*/ 76 w 94"/>
                <a:gd name="T35" fmla="*/ 11 h 140"/>
                <a:gd name="T36" fmla="*/ 94 w 94"/>
                <a:gd name="T37" fmla="*/ 29 h 140"/>
                <a:gd name="T38" fmla="*/ 85 w 94"/>
                <a:gd name="T39" fmla="*/ 44 h 140"/>
                <a:gd name="T40" fmla="*/ 17 w 94"/>
                <a:gd name="T41" fmla="*/ 9 h 140"/>
                <a:gd name="T42" fmla="*/ 9 w 94"/>
                <a:gd name="T43" fmla="*/ 17 h 140"/>
                <a:gd name="T44" fmla="*/ 17 w 94"/>
                <a:gd name="T45" fmla="*/ 26 h 140"/>
                <a:gd name="T46" fmla="*/ 26 w 94"/>
                <a:gd name="T47" fmla="*/ 17 h 140"/>
                <a:gd name="T48" fmla="*/ 17 w 94"/>
                <a:gd name="T49" fmla="*/ 9 h 140"/>
                <a:gd name="T50" fmla="*/ 17 w 94"/>
                <a:gd name="T51" fmla="*/ 114 h 140"/>
                <a:gd name="T52" fmla="*/ 9 w 94"/>
                <a:gd name="T53" fmla="*/ 123 h 140"/>
                <a:gd name="T54" fmla="*/ 17 w 94"/>
                <a:gd name="T55" fmla="*/ 132 h 140"/>
                <a:gd name="T56" fmla="*/ 26 w 94"/>
                <a:gd name="T57" fmla="*/ 123 h 140"/>
                <a:gd name="T58" fmla="*/ 17 w 94"/>
                <a:gd name="T59" fmla="*/ 114 h 140"/>
                <a:gd name="T60" fmla="*/ 76 w 94"/>
                <a:gd name="T61" fmla="*/ 20 h 140"/>
                <a:gd name="T62" fmla="*/ 67 w 94"/>
                <a:gd name="T63" fmla="*/ 29 h 140"/>
                <a:gd name="T64" fmla="*/ 76 w 94"/>
                <a:gd name="T65" fmla="*/ 38 h 140"/>
                <a:gd name="T66" fmla="*/ 85 w 94"/>
                <a:gd name="T67" fmla="*/ 29 h 140"/>
                <a:gd name="T68" fmla="*/ 76 w 94"/>
                <a:gd name="T69" fmla="*/ 2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4" h="140">
                  <a:moveTo>
                    <a:pt x="85" y="44"/>
                  </a:moveTo>
                  <a:cubicBezTo>
                    <a:pt x="84" y="77"/>
                    <a:pt x="61" y="85"/>
                    <a:pt x="45" y="90"/>
                  </a:cubicBezTo>
                  <a:cubicBezTo>
                    <a:pt x="31" y="94"/>
                    <a:pt x="26" y="96"/>
                    <a:pt x="26" y="105"/>
                  </a:cubicBezTo>
                  <a:cubicBezTo>
                    <a:pt x="26" y="108"/>
                    <a:pt x="26" y="108"/>
                    <a:pt x="26" y="108"/>
                  </a:cubicBezTo>
                  <a:cubicBezTo>
                    <a:pt x="31" y="111"/>
                    <a:pt x="35" y="116"/>
                    <a:pt x="35" y="123"/>
                  </a:cubicBezTo>
                  <a:cubicBezTo>
                    <a:pt x="35" y="132"/>
                    <a:pt x="27" y="140"/>
                    <a:pt x="17" y="140"/>
                  </a:cubicBezTo>
                  <a:cubicBezTo>
                    <a:pt x="8" y="140"/>
                    <a:pt x="0" y="132"/>
                    <a:pt x="0" y="123"/>
                  </a:cubicBezTo>
                  <a:cubicBezTo>
                    <a:pt x="0" y="116"/>
                    <a:pt x="3" y="111"/>
                    <a:pt x="9" y="108"/>
                  </a:cubicBezTo>
                  <a:cubicBezTo>
                    <a:pt x="9" y="33"/>
                    <a:pt x="9" y="33"/>
                    <a:pt x="9" y="33"/>
                  </a:cubicBezTo>
                  <a:cubicBezTo>
                    <a:pt x="3" y="29"/>
                    <a:pt x="0" y="24"/>
                    <a:pt x="0" y="17"/>
                  </a:cubicBezTo>
                  <a:cubicBezTo>
                    <a:pt x="0" y="8"/>
                    <a:pt x="8" y="0"/>
                    <a:pt x="17" y="0"/>
                  </a:cubicBezTo>
                  <a:cubicBezTo>
                    <a:pt x="27" y="0"/>
                    <a:pt x="35" y="8"/>
                    <a:pt x="35" y="17"/>
                  </a:cubicBezTo>
                  <a:cubicBezTo>
                    <a:pt x="35" y="24"/>
                    <a:pt x="31" y="29"/>
                    <a:pt x="26" y="33"/>
                  </a:cubicBezTo>
                  <a:cubicBezTo>
                    <a:pt x="26" y="78"/>
                    <a:pt x="26" y="78"/>
                    <a:pt x="26" y="78"/>
                  </a:cubicBezTo>
                  <a:cubicBezTo>
                    <a:pt x="31" y="76"/>
                    <a:pt x="36" y="74"/>
                    <a:pt x="40" y="73"/>
                  </a:cubicBezTo>
                  <a:cubicBezTo>
                    <a:pt x="57" y="67"/>
                    <a:pt x="67" y="63"/>
                    <a:pt x="67" y="44"/>
                  </a:cubicBezTo>
                  <a:cubicBezTo>
                    <a:pt x="62" y="41"/>
                    <a:pt x="58" y="36"/>
                    <a:pt x="58" y="29"/>
                  </a:cubicBezTo>
                  <a:cubicBezTo>
                    <a:pt x="58" y="19"/>
                    <a:pt x="66" y="11"/>
                    <a:pt x="76" y="11"/>
                  </a:cubicBezTo>
                  <a:cubicBezTo>
                    <a:pt x="86" y="11"/>
                    <a:pt x="94" y="19"/>
                    <a:pt x="94" y="29"/>
                  </a:cubicBezTo>
                  <a:cubicBezTo>
                    <a:pt x="94" y="36"/>
                    <a:pt x="90" y="41"/>
                    <a:pt x="85" y="44"/>
                  </a:cubicBezTo>
                  <a:close/>
                  <a:moveTo>
                    <a:pt x="17" y="9"/>
                  </a:moveTo>
                  <a:cubicBezTo>
                    <a:pt x="13" y="9"/>
                    <a:pt x="9" y="12"/>
                    <a:pt x="9" y="17"/>
                  </a:cubicBezTo>
                  <a:cubicBezTo>
                    <a:pt x="9" y="22"/>
                    <a:pt x="13" y="26"/>
                    <a:pt x="17" y="26"/>
                  </a:cubicBezTo>
                  <a:cubicBezTo>
                    <a:pt x="22" y="26"/>
                    <a:pt x="26" y="22"/>
                    <a:pt x="26" y="17"/>
                  </a:cubicBezTo>
                  <a:cubicBezTo>
                    <a:pt x="26" y="12"/>
                    <a:pt x="22" y="9"/>
                    <a:pt x="17" y="9"/>
                  </a:cubicBezTo>
                  <a:close/>
                  <a:moveTo>
                    <a:pt x="17" y="114"/>
                  </a:moveTo>
                  <a:cubicBezTo>
                    <a:pt x="13" y="114"/>
                    <a:pt x="9" y="118"/>
                    <a:pt x="9" y="123"/>
                  </a:cubicBezTo>
                  <a:cubicBezTo>
                    <a:pt x="9" y="128"/>
                    <a:pt x="13" y="132"/>
                    <a:pt x="17" y="132"/>
                  </a:cubicBezTo>
                  <a:cubicBezTo>
                    <a:pt x="22" y="132"/>
                    <a:pt x="26" y="128"/>
                    <a:pt x="26" y="123"/>
                  </a:cubicBezTo>
                  <a:cubicBezTo>
                    <a:pt x="26" y="118"/>
                    <a:pt x="22" y="114"/>
                    <a:pt x="17" y="114"/>
                  </a:cubicBezTo>
                  <a:close/>
                  <a:moveTo>
                    <a:pt x="76" y="20"/>
                  </a:moveTo>
                  <a:cubicBezTo>
                    <a:pt x="71" y="20"/>
                    <a:pt x="67" y="24"/>
                    <a:pt x="67" y="29"/>
                  </a:cubicBezTo>
                  <a:cubicBezTo>
                    <a:pt x="67" y="34"/>
                    <a:pt x="71" y="38"/>
                    <a:pt x="76" y="38"/>
                  </a:cubicBezTo>
                  <a:cubicBezTo>
                    <a:pt x="81" y="38"/>
                    <a:pt x="85" y="34"/>
                    <a:pt x="85" y="29"/>
                  </a:cubicBezTo>
                  <a:cubicBezTo>
                    <a:pt x="85" y="24"/>
                    <a:pt x="81" y="20"/>
                    <a:pt x="76" y="20"/>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1F497D"/>
                </a:solidFill>
                <a:effectLst/>
                <a:uLnTx/>
                <a:uFillTx/>
                <a:latin typeface="+mn-ea"/>
                <a:sym typeface="Gill Sans" charset="0"/>
              </a:endParaRPr>
            </a:p>
          </p:txBody>
        </p:sp>
      </p:grpSp>
      <p:grpSp>
        <p:nvGrpSpPr>
          <p:cNvPr id="30" name="Group 3"/>
          <p:cNvGrpSpPr/>
          <p:nvPr/>
        </p:nvGrpSpPr>
        <p:grpSpPr>
          <a:xfrm>
            <a:off x="9500606" y="1429382"/>
            <a:ext cx="911713" cy="901130"/>
            <a:chOff x="5258922" y="2125758"/>
            <a:chExt cx="675409" cy="675951"/>
          </a:xfrm>
          <a:solidFill>
            <a:srgbClr val="1F497D"/>
          </a:solidFill>
        </p:grpSpPr>
        <p:sp>
          <p:nvSpPr>
            <p:cNvPr id="31" name="Oval 10"/>
            <p:cNvSpPr/>
            <p:nvPr/>
          </p:nvSpPr>
          <p:spPr bwMode="auto">
            <a:xfrm>
              <a:off x="5258922"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32" name="Freeform 11"/>
            <p:cNvSpPr>
              <a:spLocks noEditPoints="1"/>
            </p:cNvSpPr>
            <p:nvPr/>
          </p:nvSpPr>
          <p:spPr bwMode="auto">
            <a:xfrm>
              <a:off x="5442652" y="2316469"/>
              <a:ext cx="308223" cy="306972"/>
            </a:xfrm>
            <a:custGeom>
              <a:avLst/>
              <a:gdLst>
                <a:gd name="T0" fmla="*/ 141 w 152"/>
                <a:gd name="T1" fmla="*/ 152 h 152"/>
                <a:gd name="T2" fmla="*/ 132 w 152"/>
                <a:gd name="T3" fmla="*/ 148 h 152"/>
                <a:gd name="T4" fmla="*/ 101 w 152"/>
                <a:gd name="T5" fmla="*/ 117 h 152"/>
                <a:gd name="T6" fmla="*/ 65 w 152"/>
                <a:gd name="T7" fmla="*/ 128 h 152"/>
                <a:gd name="T8" fmla="*/ 0 w 152"/>
                <a:gd name="T9" fmla="*/ 64 h 152"/>
                <a:gd name="T10" fmla="*/ 65 w 152"/>
                <a:gd name="T11" fmla="*/ 0 h 152"/>
                <a:gd name="T12" fmla="*/ 129 w 152"/>
                <a:gd name="T13" fmla="*/ 64 h 152"/>
                <a:gd name="T14" fmla="*/ 118 w 152"/>
                <a:gd name="T15" fmla="*/ 100 h 152"/>
                <a:gd name="T16" fmla="*/ 149 w 152"/>
                <a:gd name="T17" fmla="*/ 132 h 152"/>
                <a:gd name="T18" fmla="*/ 152 w 152"/>
                <a:gd name="T19" fmla="*/ 140 h 152"/>
                <a:gd name="T20" fmla="*/ 141 w 152"/>
                <a:gd name="T21" fmla="*/ 152 h 152"/>
                <a:gd name="T22" fmla="*/ 65 w 152"/>
                <a:gd name="T23" fmla="*/ 23 h 152"/>
                <a:gd name="T24" fmla="*/ 24 w 152"/>
                <a:gd name="T25" fmla="*/ 64 h 152"/>
                <a:gd name="T26" fmla="*/ 65 w 152"/>
                <a:gd name="T27" fmla="*/ 105 h 152"/>
                <a:gd name="T28" fmla="*/ 106 w 152"/>
                <a:gd name="T29" fmla="*/ 64 h 152"/>
                <a:gd name="T30" fmla="*/ 65 w 152"/>
                <a:gd name="T31" fmla="*/ 23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2" h="152">
                  <a:moveTo>
                    <a:pt x="141" y="152"/>
                  </a:moveTo>
                  <a:cubicBezTo>
                    <a:pt x="138" y="152"/>
                    <a:pt x="135" y="151"/>
                    <a:pt x="132" y="148"/>
                  </a:cubicBezTo>
                  <a:cubicBezTo>
                    <a:pt x="101" y="117"/>
                    <a:pt x="101" y="117"/>
                    <a:pt x="101" y="117"/>
                  </a:cubicBezTo>
                  <a:cubicBezTo>
                    <a:pt x="90" y="124"/>
                    <a:pt x="78" y="128"/>
                    <a:pt x="65" y="128"/>
                  </a:cubicBezTo>
                  <a:cubicBezTo>
                    <a:pt x="29" y="128"/>
                    <a:pt x="0" y="100"/>
                    <a:pt x="0" y="64"/>
                  </a:cubicBezTo>
                  <a:cubicBezTo>
                    <a:pt x="0" y="28"/>
                    <a:pt x="29" y="0"/>
                    <a:pt x="65" y="0"/>
                  </a:cubicBezTo>
                  <a:cubicBezTo>
                    <a:pt x="100" y="0"/>
                    <a:pt x="129" y="28"/>
                    <a:pt x="129" y="64"/>
                  </a:cubicBezTo>
                  <a:cubicBezTo>
                    <a:pt x="129" y="77"/>
                    <a:pt x="125" y="90"/>
                    <a:pt x="118" y="100"/>
                  </a:cubicBezTo>
                  <a:cubicBezTo>
                    <a:pt x="149" y="132"/>
                    <a:pt x="149" y="132"/>
                    <a:pt x="149" y="132"/>
                  </a:cubicBezTo>
                  <a:cubicBezTo>
                    <a:pt x="151" y="134"/>
                    <a:pt x="152" y="137"/>
                    <a:pt x="152" y="140"/>
                  </a:cubicBezTo>
                  <a:cubicBezTo>
                    <a:pt x="152" y="147"/>
                    <a:pt x="147" y="152"/>
                    <a:pt x="141" y="152"/>
                  </a:cubicBezTo>
                  <a:close/>
                  <a:moveTo>
                    <a:pt x="65" y="23"/>
                  </a:moveTo>
                  <a:cubicBezTo>
                    <a:pt x="42" y="23"/>
                    <a:pt x="24" y="41"/>
                    <a:pt x="24" y="64"/>
                  </a:cubicBezTo>
                  <a:cubicBezTo>
                    <a:pt x="24" y="87"/>
                    <a:pt x="42" y="105"/>
                    <a:pt x="65" y="105"/>
                  </a:cubicBezTo>
                  <a:cubicBezTo>
                    <a:pt x="87" y="105"/>
                    <a:pt x="106" y="87"/>
                    <a:pt x="106" y="64"/>
                  </a:cubicBezTo>
                  <a:cubicBezTo>
                    <a:pt x="106" y="41"/>
                    <a:pt x="87" y="23"/>
                    <a:pt x="65" y="23"/>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sp>
        <p:nvSpPr>
          <p:cNvPr id="33" name="Rectangle 20"/>
          <p:cNvSpPr/>
          <p:nvPr/>
        </p:nvSpPr>
        <p:spPr bwMode="auto">
          <a:xfrm>
            <a:off x="916601" y="2962286"/>
            <a:ext cx="2895926" cy="198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供应商分类：系统供应商和设备供应商</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记录供应商基础信息</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记录供应商对应的系统或设备列表</a:t>
            </a:r>
            <a:endParaRPr lang="en-US" sz="1400" dirty="0">
              <a:solidFill>
                <a:srgbClr val="000000">
                  <a:lumMod val="75000"/>
                  <a:lumOff val="25000"/>
                </a:srgbClr>
              </a:solidFill>
              <a:latin typeface="+mn-ea"/>
              <a:cs typeface="Lato Light" charset="0"/>
              <a:sym typeface="Lato Light" charset="0"/>
            </a:endParaRPr>
          </a:p>
        </p:txBody>
      </p:sp>
      <p:sp>
        <p:nvSpPr>
          <p:cNvPr id="34" name="Rectangle 20"/>
          <p:cNvSpPr/>
          <p:nvPr/>
        </p:nvSpPr>
        <p:spPr bwMode="auto">
          <a:xfrm>
            <a:off x="8428777" y="2962286"/>
            <a:ext cx="3051162" cy="198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通过物联网协议接入设备</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定义设备的接入方式</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定义设备的功能（属性、服务和事件）</a:t>
            </a:r>
            <a:endParaRPr lang="en-US" altLang="zh-CN" sz="1400" dirty="0">
              <a:solidFill>
                <a:srgbClr val="000000">
                  <a:lumMod val="75000"/>
                  <a:lumOff val="25000"/>
                </a:srgbClr>
              </a:solidFill>
              <a:latin typeface="+mn-ea"/>
              <a:cs typeface="Lato Light" charset="0"/>
              <a:sym typeface="Lato Light" charset="0"/>
            </a:endParaRPr>
          </a:p>
          <a:p>
            <a:pPr defTabSz="967740" fontAlgn="base">
              <a:lnSpc>
                <a:spcPct val="200000"/>
              </a:lnSpc>
              <a:spcBef>
                <a:spcPct val="0"/>
              </a:spcBef>
              <a:spcAft>
                <a:spcPct val="0"/>
              </a:spcAft>
            </a:pPr>
            <a:r>
              <a:rPr lang="zh-CN" altLang="en-US" sz="1400" dirty="0">
                <a:solidFill>
                  <a:srgbClr val="000000">
                    <a:lumMod val="75000"/>
                    <a:lumOff val="25000"/>
                  </a:srgbClr>
                </a:solidFill>
                <a:latin typeface="+mn-ea"/>
                <a:cs typeface="Lato Light" charset="0"/>
                <a:sym typeface="Lato Light" charset="0"/>
              </a:rPr>
              <a:t>记录设备基础信息</a:t>
            </a:r>
            <a:endParaRPr lang="en-US" sz="1400" dirty="0">
              <a:solidFill>
                <a:srgbClr val="000000">
                  <a:lumMod val="75000"/>
                  <a:lumOff val="25000"/>
                </a:srgbClr>
              </a:solidFill>
              <a:latin typeface="+mn-ea"/>
              <a:cs typeface="Lato Light" charset="0"/>
              <a:sym typeface="Lato Light"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5119857" y="200858"/>
            <a:ext cx="1910080" cy="52197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设备管理</a:t>
            </a:r>
            <a:endParaRPr lang="zh-CN" altLang="en-US" sz="2800" b="1" spc="600" dirty="0">
              <a:cs typeface="+mn-ea"/>
              <a:sym typeface="+mn-lt"/>
            </a:endParaRPr>
          </a:p>
        </p:txBody>
      </p:sp>
      <p:sp>
        <p:nvSpPr>
          <p:cNvPr id="19"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0"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10" name="Rectangle 17"/>
          <p:cNvSpPr/>
          <p:nvPr>
            <p:custDataLst>
              <p:tags r:id="rId1"/>
            </p:custDataLst>
          </p:nvPr>
        </p:nvSpPr>
        <p:spPr bwMode="auto">
          <a:xfrm>
            <a:off x="71183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2" name="Rectangle 17"/>
          <p:cNvSpPr/>
          <p:nvPr>
            <p:custDataLst>
              <p:tags r:id="rId2"/>
            </p:custDataLst>
          </p:nvPr>
        </p:nvSpPr>
        <p:spPr bwMode="auto">
          <a:xfrm>
            <a:off x="449135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3" name="Rectangle 17"/>
          <p:cNvSpPr/>
          <p:nvPr>
            <p:custDataLst>
              <p:tags r:id="rId3"/>
            </p:custDataLst>
          </p:nvPr>
        </p:nvSpPr>
        <p:spPr bwMode="auto">
          <a:xfrm>
            <a:off x="827087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5" name="Rectangle 23"/>
          <p:cNvSpPr/>
          <p:nvPr>
            <p:custDataLst>
              <p:tags r:id="rId4"/>
            </p:custDataLst>
          </p:nvPr>
        </p:nvSpPr>
        <p:spPr bwMode="auto">
          <a:xfrm>
            <a:off x="5467611"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基础配置</a:t>
            </a:r>
            <a:endParaRPr lang="zh-CN" altLang="en-US" sz="2000" b="1" dirty="0">
              <a:solidFill>
                <a:srgbClr val="000000">
                  <a:lumMod val="95000"/>
                  <a:lumOff val="5000"/>
                </a:srgbClr>
              </a:solidFill>
              <a:latin typeface="+mn-ea"/>
              <a:cs typeface="Bebas Neue" charset="0"/>
              <a:sym typeface="Bebas Neue" charset="0"/>
            </a:endParaRPr>
          </a:p>
        </p:txBody>
      </p:sp>
      <p:sp>
        <p:nvSpPr>
          <p:cNvPr id="17" name="Rectangle 25"/>
          <p:cNvSpPr/>
          <p:nvPr>
            <p:custDataLst>
              <p:tags r:id="rId5"/>
            </p:custDataLst>
          </p:nvPr>
        </p:nvSpPr>
        <p:spPr bwMode="auto">
          <a:xfrm>
            <a:off x="9250226"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设备监控</a:t>
            </a:r>
            <a:endParaRPr lang="en-US" altLang="zh-CN" sz="2000" b="1" dirty="0">
              <a:solidFill>
                <a:srgbClr val="000000">
                  <a:lumMod val="95000"/>
                  <a:lumOff val="5000"/>
                </a:srgbClr>
              </a:solidFill>
              <a:latin typeface="+mn-ea"/>
              <a:cs typeface="Bebas Neue" charset="0"/>
              <a:sym typeface="Bebas Neue" charset="0"/>
            </a:endParaRPr>
          </a:p>
        </p:txBody>
      </p:sp>
      <p:sp>
        <p:nvSpPr>
          <p:cNvPr id="23" name="Rectangle 20"/>
          <p:cNvSpPr/>
          <p:nvPr>
            <p:custDataLst>
              <p:tags r:id="rId6"/>
            </p:custDataLst>
          </p:nvPr>
        </p:nvSpPr>
        <p:spPr bwMode="auto">
          <a:xfrm>
            <a:off x="4662805" y="2976880"/>
            <a:ext cx="2878455" cy="3269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分类管理：</a:t>
            </a:r>
            <a:r>
              <a:rPr lang="zh-CN" altLang="en-US" sz="1400" dirty="0">
                <a:solidFill>
                  <a:srgbClr val="000000">
                    <a:lumMod val="75000"/>
                    <a:lumOff val="25000"/>
                  </a:srgbClr>
                </a:solidFill>
                <a:latin typeface="+mn-ea"/>
                <a:cs typeface="Lato Light" charset="0"/>
                <a:sym typeface="+mn-ea"/>
              </a:rPr>
              <a:t>将接入物联网平台的智能设备（平台接入或其他系统接入）进行分类，同类别设备统一页面展示，便于查看信息及管理；</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区域管理：</a:t>
            </a:r>
            <a:r>
              <a:rPr lang="zh-CN" altLang="en-US" sz="1400" dirty="0">
                <a:solidFill>
                  <a:srgbClr val="000000">
                    <a:lumMod val="75000"/>
                    <a:lumOff val="25000"/>
                  </a:srgbClr>
                </a:solidFill>
                <a:latin typeface="+mn-ea"/>
                <a:cs typeface="Lato Light" charset="0"/>
                <a:sym typeface="+mn-ea"/>
              </a:rPr>
              <a:t>将接入物联网平台的智能设备（平台接入或其他系统接入）进行区域划分，同区域的设备统一页面展示，便于设备定位查看和管理。</a:t>
            </a:r>
            <a:endParaRPr lang="zh-CN" altLang="en-US" sz="1400" dirty="0">
              <a:solidFill>
                <a:srgbClr val="000000">
                  <a:lumMod val="75000"/>
                  <a:lumOff val="25000"/>
                </a:srgbClr>
              </a:solidFill>
              <a:latin typeface="+mn-ea"/>
              <a:cs typeface="Lato Light" charset="0"/>
              <a:sym typeface="Lato Light" charset="0"/>
            </a:endParaRPr>
          </a:p>
        </p:txBody>
      </p:sp>
      <p:grpSp>
        <p:nvGrpSpPr>
          <p:cNvPr id="24" name="Group 2"/>
          <p:cNvGrpSpPr/>
          <p:nvPr>
            <p:custDataLst>
              <p:tags r:id="rId7"/>
            </p:custDataLst>
          </p:nvPr>
        </p:nvGrpSpPr>
        <p:grpSpPr>
          <a:xfrm>
            <a:off x="5761912" y="1429382"/>
            <a:ext cx="911713" cy="901130"/>
            <a:chOff x="3291510" y="2125758"/>
            <a:chExt cx="675409" cy="675951"/>
          </a:xfrm>
          <a:solidFill>
            <a:srgbClr val="1F497D"/>
          </a:solidFill>
        </p:grpSpPr>
        <p:sp>
          <p:nvSpPr>
            <p:cNvPr id="25" name="Oval 7"/>
            <p:cNvSpPr/>
            <p:nvPr>
              <p:custDataLst>
                <p:tags r:id="rId8"/>
              </p:custDataLst>
            </p:nvPr>
          </p:nvSpPr>
          <p:spPr bwMode="auto">
            <a:xfrm>
              <a:off x="3291510"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6" name="Freeform 6"/>
            <p:cNvSpPr>
              <a:spLocks noEditPoints="1"/>
            </p:cNvSpPr>
            <p:nvPr>
              <p:custDataLst>
                <p:tags r:id="rId9"/>
              </p:custDataLst>
            </p:nvPr>
          </p:nvSpPr>
          <p:spPr bwMode="auto">
            <a:xfrm>
              <a:off x="3437830" y="2341712"/>
              <a:ext cx="385407" cy="256486"/>
            </a:xfrm>
            <a:custGeom>
              <a:avLst/>
              <a:gdLst>
                <a:gd name="T0" fmla="*/ 176 w 176"/>
                <a:gd name="T1" fmla="*/ 99 h 117"/>
                <a:gd name="T2" fmla="*/ 176 w 176"/>
                <a:gd name="T3" fmla="*/ 108 h 117"/>
                <a:gd name="T4" fmla="*/ 161 w 176"/>
                <a:gd name="T5" fmla="*/ 117 h 117"/>
                <a:gd name="T6" fmla="*/ 15 w 176"/>
                <a:gd name="T7" fmla="*/ 117 h 117"/>
                <a:gd name="T8" fmla="*/ 0 w 176"/>
                <a:gd name="T9" fmla="*/ 108 h 117"/>
                <a:gd name="T10" fmla="*/ 0 w 176"/>
                <a:gd name="T11" fmla="*/ 99 h 117"/>
                <a:gd name="T12" fmla="*/ 15 w 176"/>
                <a:gd name="T13" fmla="*/ 99 h 117"/>
                <a:gd name="T14" fmla="*/ 161 w 176"/>
                <a:gd name="T15" fmla="*/ 99 h 117"/>
                <a:gd name="T16" fmla="*/ 176 w 176"/>
                <a:gd name="T17" fmla="*/ 99 h 117"/>
                <a:gd name="T18" fmla="*/ 24 w 176"/>
                <a:gd name="T19" fmla="*/ 79 h 117"/>
                <a:gd name="T20" fmla="*/ 24 w 176"/>
                <a:gd name="T21" fmla="*/ 14 h 117"/>
                <a:gd name="T22" fmla="*/ 38 w 176"/>
                <a:gd name="T23" fmla="*/ 0 h 117"/>
                <a:gd name="T24" fmla="*/ 138 w 176"/>
                <a:gd name="T25" fmla="*/ 0 h 117"/>
                <a:gd name="T26" fmla="*/ 152 w 176"/>
                <a:gd name="T27" fmla="*/ 14 h 117"/>
                <a:gd name="T28" fmla="*/ 152 w 176"/>
                <a:gd name="T29" fmla="*/ 79 h 117"/>
                <a:gd name="T30" fmla="*/ 138 w 176"/>
                <a:gd name="T31" fmla="*/ 93 h 117"/>
                <a:gd name="T32" fmla="*/ 38 w 176"/>
                <a:gd name="T33" fmla="*/ 93 h 117"/>
                <a:gd name="T34" fmla="*/ 24 w 176"/>
                <a:gd name="T35" fmla="*/ 79 h 117"/>
                <a:gd name="T36" fmla="*/ 35 w 176"/>
                <a:gd name="T37" fmla="*/ 79 h 117"/>
                <a:gd name="T38" fmla="*/ 38 w 176"/>
                <a:gd name="T39" fmla="*/ 82 h 117"/>
                <a:gd name="T40" fmla="*/ 138 w 176"/>
                <a:gd name="T41" fmla="*/ 82 h 117"/>
                <a:gd name="T42" fmla="*/ 141 w 176"/>
                <a:gd name="T43" fmla="*/ 79 h 117"/>
                <a:gd name="T44" fmla="*/ 141 w 176"/>
                <a:gd name="T45" fmla="*/ 14 h 117"/>
                <a:gd name="T46" fmla="*/ 138 w 176"/>
                <a:gd name="T47" fmla="*/ 11 h 117"/>
                <a:gd name="T48" fmla="*/ 38 w 176"/>
                <a:gd name="T49" fmla="*/ 11 h 117"/>
                <a:gd name="T50" fmla="*/ 35 w 176"/>
                <a:gd name="T51" fmla="*/ 14 h 117"/>
                <a:gd name="T52" fmla="*/ 35 w 176"/>
                <a:gd name="T53" fmla="*/ 79 h 117"/>
                <a:gd name="T54" fmla="*/ 97 w 176"/>
                <a:gd name="T55" fmla="*/ 107 h 117"/>
                <a:gd name="T56" fmla="*/ 95 w 176"/>
                <a:gd name="T57" fmla="*/ 105 h 117"/>
                <a:gd name="T58" fmla="*/ 81 w 176"/>
                <a:gd name="T59" fmla="*/ 105 h 117"/>
                <a:gd name="T60" fmla="*/ 79 w 176"/>
                <a:gd name="T61" fmla="*/ 107 h 117"/>
                <a:gd name="T62" fmla="*/ 81 w 176"/>
                <a:gd name="T63" fmla="*/ 108 h 117"/>
                <a:gd name="T64" fmla="*/ 95 w 176"/>
                <a:gd name="T65" fmla="*/ 108 h 117"/>
                <a:gd name="T66" fmla="*/ 97 w 176"/>
                <a:gd name="T67" fmla="*/ 10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6" h="117">
                  <a:moveTo>
                    <a:pt x="176" y="99"/>
                  </a:moveTo>
                  <a:cubicBezTo>
                    <a:pt x="176" y="108"/>
                    <a:pt x="176" y="108"/>
                    <a:pt x="176" y="108"/>
                  </a:cubicBezTo>
                  <a:cubicBezTo>
                    <a:pt x="176" y="113"/>
                    <a:pt x="169" y="117"/>
                    <a:pt x="161" y="117"/>
                  </a:cubicBezTo>
                  <a:cubicBezTo>
                    <a:pt x="15" y="117"/>
                    <a:pt x="15" y="117"/>
                    <a:pt x="15" y="117"/>
                  </a:cubicBezTo>
                  <a:cubicBezTo>
                    <a:pt x="7" y="117"/>
                    <a:pt x="0" y="113"/>
                    <a:pt x="0" y="108"/>
                  </a:cubicBezTo>
                  <a:cubicBezTo>
                    <a:pt x="0" y="99"/>
                    <a:pt x="0" y="99"/>
                    <a:pt x="0" y="99"/>
                  </a:cubicBezTo>
                  <a:cubicBezTo>
                    <a:pt x="15" y="99"/>
                    <a:pt x="15" y="99"/>
                    <a:pt x="15" y="99"/>
                  </a:cubicBezTo>
                  <a:cubicBezTo>
                    <a:pt x="161" y="99"/>
                    <a:pt x="161" y="99"/>
                    <a:pt x="161" y="99"/>
                  </a:cubicBezTo>
                  <a:lnTo>
                    <a:pt x="176" y="99"/>
                  </a:lnTo>
                  <a:close/>
                  <a:moveTo>
                    <a:pt x="24" y="79"/>
                  </a:moveTo>
                  <a:cubicBezTo>
                    <a:pt x="24" y="14"/>
                    <a:pt x="24" y="14"/>
                    <a:pt x="24" y="14"/>
                  </a:cubicBezTo>
                  <a:cubicBezTo>
                    <a:pt x="24" y="6"/>
                    <a:pt x="30" y="0"/>
                    <a:pt x="38" y="0"/>
                  </a:cubicBezTo>
                  <a:cubicBezTo>
                    <a:pt x="138" y="0"/>
                    <a:pt x="138" y="0"/>
                    <a:pt x="138" y="0"/>
                  </a:cubicBezTo>
                  <a:cubicBezTo>
                    <a:pt x="146" y="0"/>
                    <a:pt x="152" y="6"/>
                    <a:pt x="152" y="14"/>
                  </a:cubicBezTo>
                  <a:cubicBezTo>
                    <a:pt x="152" y="79"/>
                    <a:pt x="152" y="79"/>
                    <a:pt x="152" y="79"/>
                  </a:cubicBezTo>
                  <a:cubicBezTo>
                    <a:pt x="152" y="87"/>
                    <a:pt x="146" y="93"/>
                    <a:pt x="138" y="93"/>
                  </a:cubicBezTo>
                  <a:cubicBezTo>
                    <a:pt x="38" y="93"/>
                    <a:pt x="38" y="93"/>
                    <a:pt x="38" y="93"/>
                  </a:cubicBezTo>
                  <a:cubicBezTo>
                    <a:pt x="30" y="93"/>
                    <a:pt x="24" y="87"/>
                    <a:pt x="24" y="79"/>
                  </a:cubicBezTo>
                  <a:close/>
                  <a:moveTo>
                    <a:pt x="35" y="79"/>
                  </a:moveTo>
                  <a:cubicBezTo>
                    <a:pt x="35" y="80"/>
                    <a:pt x="37" y="82"/>
                    <a:pt x="38" y="82"/>
                  </a:cubicBezTo>
                  <a:cubicBezTo>
                    <a:pt x="138" y="82"/>
                    <a:pt x="138" y="82"/>
                    <a:pt x="138" y="82"/>
                  </a:cubicBezTo>
                  <a:cubicBezTo>
                    <a:pt x="139" y="82"/>
                    <a:pt x="141" y="80"/>
                    <a:pt x="141" y="79"/>
                  </a:cubicBezTo>
                  <a:cubicBezTo>
                    <a:pt x="141" y="14"/>
                    <a:pt x="141" y="14"/>
                    <a:pt x="141" y="14"/>
                  </a:cubicBezTo>
                  <a:cubicBezTo>
                    <a:pt x="141" y="13"/>
                    <a:pt x="139" y="11"/>
                    <a:pt x="138" y="11"/>
                  </a:cubicBezTo>
                  <a:cubicBezTo>
                    <a:pt x="38" y="11"/>
                    <a:pt x="38" y="11"/>
                    <a:pt x="38" y="11"/>
                  </a:cubicBezTo>
                  <a:cubicBezTo>
                    <a:pt x="37" y="11"/>
                    <a:pt x="35" y="13"/>
                    <a:pt x="35" y="14"/>
                  </a:cubicBezTo>
                  <a:lnTo>
                    <a:pt x="35" y="79"/>
                  </a:lnTo>
                  <a:close/>
                  <a:moveTo>
                    <a:pt x="97" y="107"/>
                  </a:moveTo>
                  <a:cubicBezTo>
                    <a:pt x="97" y="106"/>
                    <a:pt x="96" y="105"/>
                    <a:pt x="95" y="105"/>
                  </a:cubicBezTo>
                  <a:cubicBezTo>
                    <a:pt x="81" y="105"/>
                    <a:pt x="81" y="105"/>
                    <a:pt x="81" y="105"/>
                  </a:cubicBezTo>
                  <a:cubicBezTo>
                    <a:pt x="80" y="105"/>
                    <a:pt x="79" y="106"/>
                    <a:pt x="79" y="107"/>
                  </a:cubicBezTo>
                  <a:cubicBezTo>
                    <a:pt x="79" y="107"/>
                    <a:pt x="80" y="108"/>
                    <a:pt x="81" y="108"/>
                  </a:cubicBezTo>
                  <a:cubicBezTo>
                    <a:pt x="95" y="108"/>
                    <a:pt x="95" y="108"/>
                    <a:pt x="95" y="108"/>
                  </a:cubicBezTo>
                  <a:cubicBezTo>
                    <a:pt x="96" y="108"/>
                    <a:pt x="97" y="107"/>
                    <a:pt x="97" y="107"/>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grpSp>
        <p:nvGrpSpPr>
          <p:cNvPr id="27" name="Group 1"/>
          <p:cNvGrpSpPr/>
          <p:nvPr>
            <p:custDataLst>
              <p:tags r:id="rId10"/>
            </p:custDataLst>
          </p:nvPr>
        </p:nvGrpSpPr>
        <p:grpSpPr>
          <a:xfrm>
            <a:off x="1935786" y="1429382"/>
            <a:ext cx="912443" cy="901130"/>
            <a:chOff x="1328007" y="2125758"/>
            <a:chExt cx="675950" cy="675951"/>
          </a:xfrm>
          <a:solidFill>
            <a:srgbClr val="1F497D"/>
          </a:solidFill>
        </p:grpSpPr>
        <p:sp>
          <p:nvSpPr>
            <p:cNvPr id="28" name="Oval 4"/>
            <p:cNvSpPr/>
            <p:nvPr>
              <p:custDataLst>
                <p:tags r:id="rId11"/>
              </p:custDataLst>
            </p:nvPr>
          </p:nvSpPr>
          <p:spPr bwMode="auto">
            <a:xfrm>
              <a:off x="1328007" y="2125758"/>
              <a:ext cx="675950"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9" name="Freeform 8"/>
            <p:cNvSpPr>
              <a:spLocks noEditPoints="1"/>
            </p:cNvSpPr>
            <p:nvPr>
              <p:custDataLst>
                <p:tags r:id="rId12"/>
              </p:custDataLst>
            </p:nvPr>
          </p:nvSpPr>
          <p:spPr bwMode="auto">
            <a:xfrm>
              <a:off x="1560757" y="2287931"/>
              <a:ext cx="244316" cy="364048"/>
            </a:xfrm>
            <a:custGeom>
              <a:avLst/>
              <a:gdLst>
                <a:gd name="T0" fmla="*/ 85 w 94"/>
                <a:gd name="T1" fmla="*/ 44 h 140"/>
                <a:gd name="T2" fmla="*/ 45 w 94"/>
                <a:gd name="T3" fmla="*/ 90 h 140"/>
                <a:gd name="T4" fmla="*/ 26 w 94"/>
                <a:gd name="T5" fmla="*/ 105 h 140"/>
                <a:gd name="T6" fmla="*/ 26 w 94"/>
                <a:gd name="T7" fmla="*/ 108 h 140"/>
                <a:gd name="T8" fmla="*/ 35 w 94"/>
                <a:gd name="T9" fmla="*/ 123 h 140"/>
                <a:gd name="T10" fmla="*/ 17 w 94"/>
                <a:gd name="T11" fmla="*/ 140 h 140"/>
                <a:gd name="T12" fmla="*/ 0 w 94"/>
                <a:gd name="T13" fmla="*/ 123 h 140"/>
                <a:gd name="T14" fmla="*/ 9 w 94"/>
                <a:gd name="T15" fmla="*/ 108 h 140"/>
                <a:gd name="T16" fmla="*/ 9 w 94"/>
                <a:gd name="T17" fmla="*/ 33 h 140"/>
                <a:gd name="T18" fmla="*/ 0 w 94"/>
                <a:gd name="T19" fmla="*/ 17 h 140"/>
                <a:gd name="T20" fmla="*/ 17 w 94"/>
                <a:gd name="T21" fmla="*/ 0 h 140"/>
                <a:gd name="T22" fmla="*/ 35 w 94"/>
                <a:gd name="T23" fmla="*/ 17 h 140"/>
                <a:gd name="T24" fmla="*/ 26 w 94"/>
                <a:gd name="T25" fmla="*/ 33 h 140"/>
                <a:gd name="T26" fmla="*/ 26 w 94"/>
                <a:gd name="T27" fmla="*/ 78 h 140"/>
                <a:gd name="T28" fmla="*/ 40 w 94"/>
                <a:gd name="T29" fmla="*/ 73 h 140"/>
                <a:gd name="T30" fmla="*/ 67 w 94"/>
                <a:gd name="T31" fmla="*/ 44 h 140"/>
                <a:gd name="T32" fmla="*/ 58 w 94"/>
                <a:gd name="T33" fmla="*/ 29 h 140"/>
                <a:gd name="T34" fmla="*/ 76 w 94"/>
                <a:gd name="T35" fmla="*/ 11 h 140"/>
                <a:gd name="T36" fmla="*/ 94 w 94"/>
                <a:gd name="T37" fmla="*/ 29 h 140"/>
                <a:gd name="T38" fmla="*/ 85 w 94"/>
                <a:gd name="T39" fmla="*/ 44 h 140"/>
                <a:gd name="T40" fmla="*/ 17 w 94"/>
                <a:gd name="T41" fmla="*/ 9 h 140"/>
                <a:gd name="T42" fmla="*/ 9 w 94"/>
                <a:gd name="T43" fmla="*/ 17 h 140"/>
                <a:gd name="T44" fmla="*/ 17 w 94"/>
                <a:gd name="T45" fmla="*/ 26 h 140"/>
                <a:gd name="T46" fmla="*/ 26 w 94"/>
                <a:gd name="T47" fmla="*/ 17 h 140"/>
                <a:gd name="T48" fmla="*/ 17 w 94"/>
                <a:gd name="T49" fmla="*/ 9 h 140"/>
                <a:gd name="T50" fmla="*/ 17 w 94"/>
                <a:gd name="T51" fmla="*/ 114 h 140"/>
                <a:gd name="T52" fmla="*/ 9 w 94"/>
                <a:gd name="T53" fmla="*/ 123 h 140"/>
                <a:gd name="T54" fmla="*/ 17 w 94"/>
                <a:gd name="T55" fmla="*/ 132 h 140"/>
                <a:gd name="T56" fmla="*/ 26 w 94"/>
                <a:gd name="T57" fmla="*/ 123 h 140"/>
                <a:gd name="T58" fmla="*/ 17 w 94"/>
                <a:gd name="T59" fmla="*/ 114 h 140"/>
                <a:gd name="T60" fmla="*/ 76 w 94"/>
                <a:gd name="T61" fmla="*/ 20 h 140"/>
                <a:gd name="T62" fmla="*/ 67 w 94"/>
                <a:gd name="T63" fmla="*/ 29 h 140"/>
                <a:gd name="T64" fmla="*/ 76 w 94"/>
                <a:gd name="T65" fmla="*/ 38 h 140"/>
                <a:gd name="T66" fmla="*/ 85 w 94"/>
                <a:gd name="T67" fmla="*/ 29 h 140"/>
                <a:gd name="T68" fmla="*/ 76 w 94"/>
                <a:gd name="T69" fmla="*/ 2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4" h="140">
                  <a:moveTo>
                    <a:pt x="85" y="44"/>
                  </a:moveTo>
                  <a:cubicBezTo>
                    <a:pt x="84" y="77"/>
                    <a:pt x="61" y="85"/>
                    <a:pt x="45" y="90"/>
                  </a:cubicBezTo>
                  <a:cubicBezTo>
                    <a:pt x="31" y="94"/>
                    <a:pt x="26" y="96"/>
                    <a:pt x="26" y="105"/>
                  </a:cubicBezTo>
                  <a:cubicBezTo>
                    <a:pt x="26" y="108"/>
                    <a:pt x="26" y="108"/>
                    <a:pt x="26" y="108"/>
                  </a:cubicBezTo>
                  <a:cubicBezTo>
                    <a:pt x="31" y="111"/>
                    <a:pt x="35" y="116"/>
                    <a:pt x="35" y="123"/>
                  </a:cubicBezTo>
                  <a:cubicBezTo>
                    <a:pt x="35" y="132"/>
                    <a:pt x="27" y="140"/>
                    <a:pt x="17" y="140"/>
                  </a:cubicBezTo>
                  <a:cubicBezTo>
                    <a:pt x="8" y="140"/>
                    <a:pt x="0" y="132"/>
                    <a:pt x="0" y="123"/>
                  </a:cubicBezTo>
                  <a:cubicBezTo>
                    <a:pt x="0" y="116"/>
                    <a:pt x="3" y="111"/>
                    <a:pt x="9" y="108"/>
                  </a:cubicBezTo>
                  <a:cubicBezTo>
                    <a:pt x="9" y="33"/>
                    <a:pt x="9" y="33"/>
                    <a:pt x="9" y="33"/>
                  </a:cubicBezTo>
                  <a:cubicBezTo>
                    <a:pt x="3" y="29"/>
                    <a:pt x="0" y="24"/>
                    <a:pt x="0" y="17"/>
                  </a:cubicBezTo>
                  <a:cubicBezTo>
                    <a:pt x="0" y="8"/>
                    <a:pt x="8" y="0"/>
                    <a:pt x="17" y="0"/>
                  </a:cubicBezTo>
                  <a:cubicBezTo>
                    <a:pt x="27" y="0"/>
                    <a:pt x="35" y="8"/>
                    <a:pt x="35" y="17"/>
                  </a:cubicBezTo>
                  <a:cubicBezTo>
                    <a:pt x="35" y="24"/>
                    <a:pt x="31" y="29"/>
                    <a:pt x="26" y="33"/>
                  </a:cubicBezTo>
                  <a:cubicBezTo>
                    <a:pt x="26" y="78"/>
                    <a:pt x="26" y="78"/>
                    <a:pt x="26" y="78"/>
                  </a:cubicBezTo>
                  <a:cubicBezTo>
                    <a:pt x="31" y="76"/>
                    <a:pt x="36" y="74"/>
                    <a:pt x="40" y="73"/>
                  </a:cubicBezTo>
                  <a:cubicBezTo>
                    <a:pt x="57" y="67"/>
                    <a:pt x="67" y="63"/>
                    <a:pt x="67" y="44"/>
                  </a:cubicBezTo>
                  <a:cubicBezTo>
                    <a:pt x="62" y="41"/>
                    <a:pt x="58" y="36"/>
                    <a:pt x="58" y="29"/>
                  </a:cubicBezTo>
                  <a:cubicBezTo>
                    <a:pt x="58" y="19"/>
                    <a:pt x="66" y="11"/>
                    <a:pt x="76" y="11"/>
                  </a:cubicBezTo>
                  <a:cubicBezTo>
                    <a:pt x="86" y="11"/>
                    <a:pt x="94" y="19"/>
                    <a:pt x="94" y="29"/>
                  </a:cubicBezTo>
                  <a:cubicBezTo>
                    <a:pt x="94" y="36"/>
                    <a:pt x="90" y="41"/>
                    <a:pt x="85" y="44"/>
                  </a:cubicBezTo>
                  <a:close/>
                  <a:moveTo>
                    <a:pt x="17" y="9"/>
                  </a:moveTo>
                  <a:cubicBezTo>
                    <a:pt x="13" y="9"/>
                    <a:pt x="9" y="12"/>
                    <a:pt x="9" y="17"/>
                  </a:cubicBezTo>
                  <a:cubicBezTo>
                    <a:pt x="9" y="22"/>
                    <a:pt x="13" y="26"/>
                    <a:pt x="17" y="26"/>
                  </a:cubicBezTo>
                  <a:cubicBezTo>
                    <a:pt x="22" y="26"/>
                    <a:pt x="26" y="22"/>
                    <a:pt x="26" y="17"/>
                  </a:cubicBezTo>
                  <a:cubicBezTo>
                    <a:pt x="26" y="12"/>
                    <a:pt x="22" y="9"/>
                    <a:pt x="17" y="9"/>
                  </a:cubicBezTo>
                  <a:close/>
                  <a:moveTo>
                    <a:pt x="17" y="114"/>
                  </a:moveTo>
                  <a:cubicBezTo>
                    <a:pt x="13" y="114"/>
                    <a:pt x="9" y="118"/>
                    <a:pt x="9" y="123"/>
                  </a:cubicBezTo>
                  <a:cubicBezTo>
                    <a:pt x="9" y="128"/>
                    <a:pt x="13" y="132"/>
                    <a:pt x="17" y="132"/>
                  </a:cubicBezTo>
                  <a:cubicBezTo>
                    <a:pt x="22" y="132"/>
                    <a:pt x="26" y="128"/>
                    <a:pt x="26" y="123"/>
                  </a:cubicBezTo>
                  <a:cubicBezTo>
                    <a:pt x="26" y="118"/>
                    <a:pt x="22" y="114"/>
                    <a:pt x="17" y="114"/>
                  </a:cubicBezTo>
                  <a:close/>
                  <a:moveTo>
                    <a:pt x="76" y="20"/>
                  </a:moveTo>
                  <a:cubicBezTo>
                    <a:pt x="71" y="20"/>
                    <a:pt x="67" y="24"/>
                    <a:pt x="67" y="29"/>
                  </a:cubicBezTo>
                  <a:cubicBezTo>
                    <a:pt x="67" y="34"/>
                    <a:pt x="71" y="38"/>
                    <a:pt x="76" y="38"/>
                  </a:cubicBezTo>
                  <a:cubicBezTo>
                    <a:pt x="81" y="38"/>
                    <a:pt x="85" y="34"/>
                    <a:pt x="85" y="29"/>
                  </a:cubicBezTo>
                  <a:cubicBezTo>
                    <a:pt x="85" y="24"/>
                    <a:pt x="81" y="20"/>
                    <a:pt x="76" y="20"/>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1F497D"/>
                </a:solidFill>
                <a:effectLst/>
                <a:uLnTx/>
                <a:uFillTx/>
                <a:latin typeface="+mn-ea"/>
                <a:sym typeface="Gill Sans" charset="0"/>
              </a:endParaRPr>
            </a:p>
          </p:txBody>
        </p:sp>
      </p:grpSp>
      <p:grpSp>
        <p:nvGrpSpPr>
          <p:cNvPr id="30" name="Group 3"/>
          <p:cNvGrpSpPr/>
          <p:nvPr>
            <p:custDataLst>
              <p:tags r:id="rId13"/>
            </p:custDataLst>
          </p:nvPr>
        </p:nvGrpSpPr>
        <p:grpSpPr>
          <a:xfrm>
            <a:off x="9500606" y="1429382"/>
            <a:ext cx="911713" cy="901130"/>
            <a:chOff x="5258922" y="2125758"/>
            <a:chExt cx="675409" cy="675951"/>
          </a:xfrm>
          <a:solidFill>
            <a:srgbClr val="1F497D"/>
          </a:solidFill>
        </p:grpSpPr>
        <p:sp>
          <p:nvSpPr>
            <p:cNvPr id="31" name="Oval 10"/>
            <p:cNvSpPr/>
            <p:nvPr>
              <p:custDataLst>
                <p:tags r:id="rId14"/>
              </p:custDataLst>
            </p:nvPr>
          </p:nvSpPr>
          <p:spPr bwMode="auto">
            <a:xfrm>
              <a:off x="5258922"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32" name="Freeform 11"/>
            <p:cNvSpPr>
              <a:spLocks noEditPoints="1"/>
            </p:cNvSpPr>
            <p:nvPr>
              <p:custDataLst>
                <p:tags r:id="rId15"/>
              </p:custDataLst>
            </p:nvPr>
          </p:nvSpPr>
          <p:spPr bwMode="auto">
            <a:xfrm>
              <a:off x="5442652" y="2316469"/>
              <a:ext cx="308223" cy="306972"/>
            </a:xfrm>
            <a:custGeom>
              <a:avLst/>
              <a:gdLst>
                <a:gd name="T0" fmla="*/ 141 w 152"/>
                <a:gd name="T1" fmla="*/ 152 h 152"/>
                <a:gd name="T2" fmla="*/ 132 w 152"/>
                <a:gd name="T3" fmla="*/ 148 h 152"/>
                <a:gd name="T4" fmla="*/ 101 w 152"/>
                <a:gd name="T5" fmla="*/ 117 h 152"/>
                <a:gd name="T6" fmla="*/ 65 w 152"/>
                <a:gd name="T7" fmla="*/ 128 h 152"/>
                <a:gd name="T8" fmla="*/ 0 w 152"/>
                <a:gd name="T9" fmla="*/ 64 h 152"/>
                <a:gd name="T10" fmla="*/ 65 w 152"/>
                <a:gd name="T11" fmla="*/ 0 h 152"/>
                <a:gd name="T12" fmla="*/ 129 w 152"/>
                <a:gd name="T13" fmla="*/ 64 h 152"/>
                <a:gd name="T14" fmla="*/ 118 w 152"/>
                <a:gd name="T15" fmla="*/ 100 h 152"/>
                <a:gd name="T16" fmla="*/ 149 w 152"/>
                <a:gd name="T17" fmla="*/ 132 h 152"/>
                <a:gd name="T18" fmla="*/ 152 w 152"/>
                <a:gd name="T19" fmla="*/ 140 h 152"/>
                <a:gd name="T20" fmla="*/ 141 w 152"/>
                <a:gd name="T21" fmla="*/ 152 h 152"/>
                <a:gd name="T22" fmla="*/ 65 w 152"/>
                <a:gd name="T23" fmla="*/ 23 h 152"/>
                <a:gd name="T24" fmla="*/ 24 w 152"/>
                <a:gd name="T25" fmla="*/ 64 h 152"/>
                <a:gd name="T26" fmla="*/ 65 w 152"/>
                <a:gd name="T27" fmla="*/ 105 h 152"/>
                <a:gd name="T28" fmla="*/ 106 w 152"/>
                <a:gd name="T29" fmla="*/ 64 h 152"/>
                <a:gd name="T30" fmla="*/ 65 w 152"/>
                <a:gd name="T31" fmla="*/ 23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2" h="152">
                  <a:moveTo>
                    <a:pt x="141" y="152"/>
                  </a:moveTo>
                  <a:cubicBezTo>
                    <a:pt x="138" y="152"/>
                    <a:pt x="135" y="151"/>
                    <a:pt x="132" y="148"/>
                  </a:cubicBezTo>
                  <a:cubicBezTo>
                    <a:pt x="101" y="117"/>
                    <a:pt x="101" y="117"/>
                    <a:pt x="101" y="117"/>
                  </a:cubicBezTo>
                  <a:cubicBezTo>
                    <a:pt x="90" y="124"/>
                    <a:pt x="78" y="128"/>
                    <a:pt x="65" y="128"/>
                  </a:cubicBezTo>
                  <a:cubicBezTo>
                    <a:pt x="29" y="128"/>
                    <a:pt x="0" y="100"/>
                    <a:pt x="0" y="64"/>
                  </a:cubicBezTo>
                  <a:cubicBezTo>
                    <a:pt x="0" y="28"/>
                    <a:pt x="29" y="0"/>
                    <a:pt x="65" y="0"/>
                  </a:cubicBezTo>
                  <a:cubicBezTo>
                    <a:pt x="100" y="0"/>
                    <a:pt x="129" y="28"/>
                    <a:pt x="129" y="64"/>
                  </a:cubicBezTo>
                  <a:cubicBezTo>
                    <a:pt x="129" y="77"/>
                    <a:pt x="125" y="90"/>
                    <a:pt x="118" y="100"/>
                  </a:cubicBezTo>
                  <a:cubicBezTo>
                    <a:pt x="149" y="132"/>
                    <a:pt x="149" y="132"/>
                    <a:pt x="149" y="132"/>
                  </a:cubicBezTo>
                  <a:cubicBezTo>
                    <a:pt x="151" y="134"/>
                    <a:pt x="152" y="137"/>
                    <a:pt x="152" y="140"/>
                  </a:cubicBezTo>
                  <a:cubicBezTo>
                    <a:pt x="152" y="147"/>
                    <a:pt x="147" y="152"/>
                    <a:pt x="141" y="152"/>
                  </a:cubicBezTo>
                  <a:close/>
                  <a:moveTo>
                    <a:pt x="65" y="23"/>
                  </a:moveTo>
                  <a:cubicBezTo>
                    <a:pt x="42" y="23"/>
                    <a:pt x="24" y="41"/>
                    <a:pt x="24" y="64"/>
                  </a:cubicBezTo>
                  <a:cubicBezTo>
                    <a:pt x="24" y="87"/>
                    <a:pt x="42" y="105"/>
                    <a:pt x="65" y="105"/>
                  </a:cubicBezTo>
                  <a:cubicBezTo>
                    <a:pt x="87" y="105"/>
                    <a:pt x="106" y="87"/>
                    <a:pt x="106" y="64"/>
                  </a:cubicBezTo>
                  <a:cubicBezTo>
                    <a:pt x="106" y="41"/>
                    <a:pt x="87" y="23"/>
                    <a:pt x="65" y="23"/>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sp>
        <p:nvSpPr>
          <p:cNvPr id="33" name="Rectangle 20"/>
          <p:cNvSpPr/>
          <p:nvPr>
            <p:custDataLst>
              <p:tags r:id="rId16"/>
            </p:custDataLst>
          </p:nvPr>
        </p:nvSpPr>
        <p:spPr bwMode="auto">
          <a:xfrm>
            <a:off x="873125" y="2976245"/>
            <a:ext cx="298640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设备概览：</a:t>
            </a:r>
            <a:r>
              <a:rPr lang="zh-CN" altLang="en-US" sz="1400" dirty="0">
                <a:solidFill>
                  <a:srgbClr val="000000">
                    <a:lumMod val="75000"/>
                    <a:lumOff val="25000"/>
                  </a:srgbClr>
                </a:solidFill>
                <a:latin typeface="+mn-ea"/>
                <a:cs typeface="Lato Light" charset="0"/>
                <a:sym typeface="+mn-ea"/>
              </a:rPr>
              <a:t>展示接入物联网平台的所有设备总数、在线数、离线数和故障数；</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系统概览：</a:t>
            </a:r>
            <a:r>
              <a:rPr lang="zh-CN" altLang="en-US" sz="1400" dirty="0">
                <a:solidFill>
                  <a:srgbClr val="000000">
                    <a:lumMod val="75000"/>
                    <a:lumOff val="25000"/>
                  </a:srgbClr>
                </a:solidFill>
                <a:latin typeface="+mn-ea"/>
                <a:cs typeface="Lato Light" charset="0"/>
                <a:sym typeface="+mn-ea"/>
              </a:rPr>
              <a:t>用于展示通过物联网平台接入的系统名称，可点击系统系统，跳转至其他系统的登录页；</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区域概览：</a:t>
            </a:r>
            <a:r>
              <a:rPr lang="zh-CN" altLang="en-US" sz="1400" dirty="0">
                <a:solidFill>
                  <a:srgbClr val="000000">
                    <a:lumMod val="75000"/>
                    <a:lumOff val="25000"/>
                  </a:srgbClr>
                </a:solidFill>
                <a:latin typeface="+mn-ea"/>
                <a:cs typeface="Lato Light" charset="0"/>
                <a:sym typeface="+mn-ea"/>
              </a:rPr>
              <a:t>用于展示所有区域的设备数量；</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分类概览：</a:t>
            </a:r>
            <a:r>
              <a:rPr lang="zh-CN" altLang="en-US" sz="1400" dirty="0">
                <a:solidFill>
                  <a:srgbClr val="000000">
                    <a:lumMod val="75000"/>
                    <a:lumOff val="25000"/>
                  </a:srgbClr>
                </a:solidFill>
                <a:latin typeface="+mn-ea"/>
                <a:cs typeface="Lato Light" charset="0"/>
                <a:sym typeface="+mn-ea"/>
              </a:rPr>
              <a:t>用于展示所有分类的设备数量。</a:t>
            </a:r>
            <a:endParaRPr lang="zh-CN" altLang="en-US" sz="1400" dirty="0">
              <a:solidFill>
                <a:srgbClr val="000000">
                  <a:lumMod val="75000"/>
                  <a:lumOff val="25000"/>
                </a:srgbClr>
              </a:solidFill>
              <a:latin typeface="+mn-ea"/>
              <a:cs typeface="Lato Light" charset="0"/>
              <a:sym typeface="Lato Light" charset="0"/>
            </a:endParaRPr>
          </a:p>
        </p:txBody>
      </p:sp>
      <p:sp>
        <p:nvSpPr>
          <p:cNvPr id="34" name="Rectangle 20"/>
          <p:cNvSpPr/>
          <p:nvPr>
            <p:custDataLst>
              <p:tags r:id="rId17"/>
            </p:custDataLst>
          </p:nvPr>
        </p:nvSpPr>
        <p:spPr bwMode="auto">
          <a:xfrm>
            <a:off x="8428990" y="2976245"/>
            <a:ext cx="2993390" cy="1982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可视概览：</a:t>
            </a:r>
            <a:r>
              <a:rPr lang="zh-CN" altLang="en-US" sz="1400" dirty="0">
                <a:solidFill>
                  <a:srgbClr val="000000">
                    <a:lumMod val="75000"/>
                    <a:lumOff val="25000"/>
                  </a:srgbClr>
                </a:solidFill>
                <a:latin typeface="+mn-ea"/>
                <a:cs typeface="Lato Light" charset="0"/>
                <a:sym typeface="+mn-ea"/>
              </a:rPr>
              <a:t>展示该分类的所有设备总数、在线数、离线数和故障数以及单个设备的运行状态</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设备列表：</a:t>
            </a:r>
            <a:r>
              <a:rPr lang="zh-CN" altLang="en-US" sz="1400" dirty="0">
                <a:solidFill>
                  <a:srgbClr val="000000">
                    <a:lumMod val="75000"/>
                    <a:lumOff val="25000"/>
                  </a:srgbClr>
                </a:solidFill>
                <a:latin typeface="+mn-ea"/>
                <a:cs typeface="Lato Light" charset="0"/>
                <a:sym typeface="+mn-ea"/>
              </a:rPr>
              <a:t>列表展示该分类系统中所有设备</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mn-ea"/>
              </a:rPr>
              <a:t>事件管理：</a:t>
            </a:r>
            <a:r>
              <a:rPr lang="zh-CN" altLang="en-US" sz="1400" dirty="0">
                <a:solidFill>
                  <a:srgbClr val="000000">
                    <a:lumMod val="75000"/>
                    <a:lumOff val="25000"/>
                  </a:srgbClr>
                </a:solidFill>
                <a:latin typeface="+mn-ea"/>
                <a:cs typeface="Lato Light" charset="0"/>
                <a:sym typeface="+mn-ea"/>
              </a:rPr>
              <a:t>列表展示该分类系统中所有设备的告警信息</a:t>
            </a:r>
            <a:endParaRPr lang="zh-CN" altLang="en-US" sz="1400" dirty="0">
              <a:solidFill>
                <a:srgbClr val="000000">
                  <a:lumMod val="75000"/>
                  <a:lumOff val="25000"/>
                </a:srgbClr>
              </a:solidFill>
              <a:latin typeface="+mn-ea"/>
              <a:cs typeface="Lato Light" charset="0"/>
              <a:sym typeface="Lato Light" charset="0"/>
            </a:endParaRPr>
          </a:p>
        </p:txBody>
      </p:sp>
      <p:sp>
        <p:nvSpPr>
          <p:cNvPr id="2" name="Rectangle 21"/>
          <p:cNvSpPr/>
          <p:nvPr>
            <p:custDataLst>
              <p:tags r:id="rId18"/>
            </p:custDataLst>
          </p:nvPr>
        </p:nvSpPr>
        <p:spPr bwMode="auto">
          <a:xfrm>
            <a:off x="1682127"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首页</a:t>
            </a:r>
            <a:endParaRPr lang="zh-CN" altLang="en-US" sz="2000" b="1" dirty="0">
              <a:solidFill>
                <a:srgbClr val="000000">
                  <a:lumMod val="95000"/>
                  <a:lumOff val="5000"/>
                </a:srgbClr>
              </a:solidFill>
              <a:latin typeface="+mn-ea"/>
              <a:cs typeface="Bebas Neue" charset="0"/>
              <a:sym typeface="Bebas Neue"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nvSpPr>
        <p:spPr>
          <a:xfrm>
            <a:off x="5119857" y="200858"/>
            <a:ext cx="1910080" cy="52197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设备管理</a:t>
            </a:r>
            <a:endParaRPr lang="zh-CN" altLang="en-US" sz="2800" b="1" spc="600" dirty="0">
              <a:cs typeface="+mn-ea"/>
              <a:sym typeface="+mn-lt"/>
            </a:endParaRPr>
          </a:p>
        </p:txBody>
      </p:sp>
      <p:sp>
        <p:nvSpPr>
          <p:cNvPr id="19"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0"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1"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2"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10" name="Rectangle 17"/>
          <p:cNvSpPr/>
          <p:nvPr>
            <p:custDataLst>
              <p:tags r:id="rId1"/>
            </p:custDataLst>
          </p:nvPr>
        </p:nvSpPr>
        <p:spPr bwMode="auto">
          <a:xfrm>
            <a:off x="71183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2" name="Rectangle 17"/>
          <p:cNvSpPr/>
          <p:nvPr>
            <p:custDataLst>
              <p:tags r:id="rId2"/>
            </p:custDataLst>
          </p:nvPr>
        </p:nvSpPr>
        <p:spPr bwMode="auto">
          <a:xfrm>
            <a:off x="449135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3" name="Rectangle 17"/>
          <p:cNvSpPr/>
          <p:nvPr>
            <p:custDataLst>
              <p:tags r:id="rId3"/>
            </p:custDataLst>
          </p:nvPr>
        </p:nvSpPr>
        <p:spPr bwMode="auto">
          <a:xfrm>
            <a:off x="8270875" y="1899920"/>
            <a:ext cx="3305175" cy="4346575"/>
          </a:xfrm>
          <a:prstGeom prst="rect">
            <a:avLst/>
          </a:prstGeom>
          <a:noFill/>
          <a:ln w="9525" cap="flat">
            <a:solidFill>
              <a:srgbClr val="1F497D"/>
            </a:solidFill>
            <a:prstDash val="solid"/>
            <a:miter lim="800000"/>
            <a:headEnd type="none" w="med" len="med"/>
            <a:tailEnd type="none" w="med" len="med"/>
          </a:ln>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15" name="Rectangle 23"/>
          <p:cNvSpPr/>
          <p:nvPr>
            <p:custDataLst>
              <p:tags r:id="rId4"/>
            </p:custDataLst>
          </p:nvPr>
        </p:nvSpPr>
        <p:spPr bwMode="auto">
          <a:xfrm>
            <a:off x="5467611"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基础配置</a:t>
            </a:r>
            <a:endParaRPr lang="zh-CN" altLang="en-US" sz="2000" b="1" dirty="0">
              <a:solidFill>
                <a:srgbClr val="000000">
                  <a:lumMod val="95000"/>
                  <a:lumOff val="5000"/>
                </a:srgbClr>
              </a:solidFill>
              <a:latin typeface="+mn-ea"/>
              <a:cs typeface="Bebas Neue" charset="0"/>
              <a:sym typeface="Bebas Neue" charset="0"/>
            </a:endParaRPr>
          </a:p>
        </p:txBody>
      </p:sp>
      <p:sp>
        <p:nvSpPr>
          <p:cNvPr id="17" name="Rectangle 25"/>
          <p:cNvSpPr/>
          <p:nvPr>
            <p:custDataLst>
              <p:tags r:id="rId5"/>
            </p:custDataLst>
          </p:nvPr>
        </p:nvSpPr>
        <p:spPr bwMode="auto">
          <a:xfrm>
            <a:off x="9250226"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lstStyle/>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操作日志</a:t>
            </a:r>
            <a:endParaRPr lang="zh-CN" altLang="en-US" sz="2000" b="1" dirty="0">
              <a:solidFill>
                <a:srgbClr val="000000">
                  <a:lumMod val="95000"/>
                  <a:lumOff val="5000"/>
                </a:srgbClr>
              </a:solidFill>
              <a:latin typeface="+mn-ea"/>
              <a:cs typeface="Bebas Neue" charset="0"/>
              <a:sym typeface="Bebas Neue" charset="0"/>
            </a:endParaRPr>
          </a:p>
        </p:txBody>
      </p:sp>
      <p:sp>
        <p:nvSpPr>
          <p:cNvPr id="23" name="Rectangle 20"/>
          <p:cNvSpPr/>
          <p:nvPr>
            <p:custDataLst>
              <p:tags r:id="rId6"/>
            </p:custDataLst>
          </p:nvPr>
        </p:nvSpPr>
        <p:spPr bwMode="auto">
          <a:xfrm>
            <a:off x="4662805" y="2976880"/>
            <a:ext cx="2878455" cy="3269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Bebas Neue" charset="0"/>
              </a:rPr>
              <a:t>报警规则</a:t>
            </a:r>
            <a:r>
              <a:rPr lang="zh-CN" altLang="en-US" sz="1400" b="1" dirty="0">
                <a:solidFill>
                  <a:srgbClr val="000000">
                    <a:lumMod val="75000"/>
                    <a:lumOff val="25000"/>
                  </a:srgbClr>
                </a:solidFill>
                <a:latin typeface="+mn-ea"/>
                <a:cs typeface="Lato Light" charset="0"/>
                <a:sym typeface="+mn-ea"/>
              </a:rPr>
              <a:t>：</a:t>
            </a:r>
            <a:r>
              <a:rPr lang="zh-CN" altLang="en-US" sz="1400" dirty="0">
                <a:solidFill>
                  <a:srgbClr val="000000">
                    <a:lumMod val="75000"/>
                    <a:lumOff val="25000"/>
                  </a:srgbClr>
                </a:solidFill>
                <a:latin typeface="+mn-ea"/>
                <a:cs typeface="Lato Light" charset="0"/>
                <a:sym typeface="Lato Light" charset="0"/>
              </a:rPr>
              <a:t>用于设置相关智能设备的报警条件</a:t>
            </a:r>
            <a:r>
              <a:rPr lang="zh-CN" altLang="en-US" sz="1400" dirty="0">
                <a:solidFill>
                  <a:srgbClr val="000000">
                    <a:lumMod val="75000"/>
                    <a:lumOff val="25000"/>
                  </a:srgbClr>
                </a:solidFill>
                <a:latin typeface="+mn-ea"/>
                <a:cs typeface="Lato Light" charset="0"/>
                <a:sym typeface="+mn-ea"/>
              </a:rPr>
              <a:t>；</a:t>
            </a:r>
            <a:endParaRPr lang="zh-CN" altLang="en-US" sz="1400" dirty="0">
              <a:solidFill>
                <a:srgbClr val="000000">
                  <a:lumMod val="75000"/>
                  <a:lumOff val="25000"/>
                </a:srgbClr>
              </a:solidFill>
              <a:latin typeface="+mn-ea"/>
              <a:cs typeface="Lato Light" charset="0"/>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Bebas Neue" charset="0"/>
              </a:rPr>
              <a:t>实时报警</a:t>
            </a:r>
            <a:r>
              <a:rPr lang="zh-CN" altLang="en-US" sz="1400" b="1" dirty="0">
                <a:solidFill>
                  <a:srgbClr val="000000">
                    <a:lumMod val="75000"/>
                    <a:lumOff val="25000"/>
                  </a:srgbClr>
                </a:solidFill>
                <a:latin typeface="+mn-ea"/>
                <a:cs typeface="Lato Light" charset="0"/>
                <a:sym typeface="+mn-ea"/>
              </a:rPr>
              <a:t>：</a:t>
            </a:r>
            <a:r>
              <a:rPr lang="zh-CN" altLang="en-US" sz="1400" dirty="0">
                <a:solidFill>
                  <a:srgbClr val="000000">
                    <a:lumMod val="75000"/>
                    <a:lumOff val="25000"/>
                  </a:srgbClr>
                </a:solidFill>
                <a:latin typeface="+mn-ea"/>
                <a:cs typeface="Lato Light" charset="0"/>
                <a:sym typeface="+mn-ea"/>
              </a:rPr>
              <a:t>用于展示当日发生的报警信息；报警故障确认（生成工单</a:t>
            </a:r>
            <a:r>
              <a:rPr lang="en-US" altLang="zh-CN" sz="1400" dirty="0">
                <a:solidFill>
                  <a:srgbClr val="000000">
                    <a:lumMod val="75000"/>
                    <a:lumOff val="25000"/>
                  </a:srgbClr>
                </a:solidFill>
                <a:latin typeface="+mn-ea"/>
                <a:cs typeface="Lato Light" charset="0"/>
                <a:sym typeface="+mn-ea"/>
              </a:rPr>
              <a:t>/</a:t>
            </a:r>
            <a:r>
              <a:rPr lang="zh-CN" altLang="en-US" sz="1400" dirty="0">
                <a:solidFill>
                  <a:srgbClr val="000000">
                    <a:lumMod val="75000"/>
                    <a:lumOff val="25000"/>
                  </a:srgbClr>
                </a:solidFill>
                <a:latin typeface="+mn-ea"/>
                <a:cs typeface="Lato Light" charset="0"/>
                <a:sym typeface="+mn-ea"/>
              </a:rPr>
              <a:t>误报）；</a:t>
            </a:r>
            <a:endParaRPr lang="zh-CN" altLang="en-US" sz="1400" dirty="0">
              <a:solidFill>
                <a:srgbClr val="000000">
                  <a:lumMod val="75000"/>
                  <a:lumOff val="25000"/>
                </a:srgbClr>
              </a:solidFill>
              <a:latin typeface="+mn-ea"/>
              <a:cs typeface="Lato Light" charset="0"/>
              <a:sym typeface="+mn-ea"/>
            </a:endParaRPr>
          </a:p>
          <a:p>
            <a:pPr marL="285750" indent="-285750">
              <a:lnSpc>
                <a:spcPct val="150000"/>
              </a:lnSpc>
              <a:buFont typeface="Wingdings" panose="05000000000000000000" pitchFamily="2" charset="2"/>
              <a:buChar char="Ø"/>
            </a:pPr>
            <a:r>
              <a:rPr lang="zh-CN" altLang="en-US" sz="1400" b="1" dirty="0">
                <a:solidFill>
                  <a:srgbClr val="000000">
                    <a:lumMod val="75000"/>
                    <a:lumOff val="25000"/>
                  </a:srgbClr>
                </a:solidFill>
                <a:latin typeface="+mn-ea"/>
                <a:cs typeface="Lato Light" charset="0"/>
                <a:sym typeface="Bebas Neue" charset="0"/>
              </a:rPr>
              <a:t>历史报警：</a:t>
            </a:r>
            <a:r>
              <a:rPr lang="zh-CN" altLang="en-US" sz="1400" dirty="0">
                <a:solidFill>
                  <a:srgbClr val="000000">
                    <a:lumMod val="75000"/>
                    <a:lumOff val="25000"/>
                  </a:srgbClr>
                </a:solidFill>
                <a:latin typeface="+mn-ea"/>
                <a:cs typeface="Lato Light" charset="0"/>
                <a:sym typeface="Lato Light" charset="0"/>
              </a:rPr>
              <a:t>用于展示所有设备发生的报警信息，报警详情可查看报警工单。</a:t>
            </a:r>
            <a:endParaRPr lang="zh-CN" altLang="en-US" sz="1400" dirty="0">
              <a:solidFill>
                <a:srgbClr val="000000">
                  <a:lumMod val="75000"/>
                  <a:lumOff val="25000"/>
                </a:srgbClr>
              </a:solidFill>
              <a:latin typeface="+mn-ea"/>
              <a:cs typeface="Lato Light" charset="0"/>
              <a:sym typeface="Lato Light" charset="0"/>
            </a:endParaRPr>
          </a:p>
        </p:txBody>
      </p:sp>
      <p:grpSp>
        <p:nvGrpSpPr>
          <p:cNvPr id="24" name="Group 2"/>
          <p:cNvGrpSpPr/>
          <p:nvPr>
            <p:custDataLst>
              <p:tags r:id="rId7"/>
            </p:custDataLst>
          </p:nvPr>
        </p:nvGrpSpPr>
        <p:grpSpPr>
          <a:xfrm>
            <a:off x="5761912" y="1429382"/>
            <a:ext cx="911713" cy="901130"/>
            <a:chOff x="3291510" y="2125758"/>
            <a:chExt cx="675409" cy="675951"/>
          </a:xfrm>
          <a:solidFill>
            <a:srgbClr val="1F497D"/>
          </a:solidFill>
        </p:grpSpPr>
        <p:sp>
          <p:nvSpPr>
            <p:cNvPr id="25" name="Oval 7"/>
            <p:cNvSpPr/>
            <p:nvPr>
              <p:custDataLst>
                <p:tags r:id="rId8"/>
              </p:custDataLst>
            </p:nvPr>
          </p:nvSpPr>
          <p:spPr bwMode="auto">
            <a:xfrm>
              <a:off x="3291510"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6" name="Freeform 6"/>
            <p:cNvSpPr>
              <a:spLocks noEditPoints="1"/>
            </p:cNvSpPr>
            <p:nvPr>
              <p:custDataLst>
                <p:tags r:id="rId9"/>
              </p:custDataLst>
            </p:nvPr>
          </p:nvSpPr>
          <p:spPr bwMode="auto">
            <a:xfrm>
              <a:off x="3437830" y="2341712"/>
              <a:ext cx="385407" cy="256486"/>
            </a:xfrm>
            <a:custGeom>
              <a:avLst/>
              <a:gdLst>
                <a:gd name="T0" fmla="*/ 176 w 176"/>
                <a:gd name="T1" fmla="*/ 99 h 117"/>
                <a:gd name="T2" fmla="*/ 176 w 176"/>
                <a:gd name="T3" fmla="*/ 108 h 117"/>
                <a:gd name="T4" fmla="*/ 161 w 176"/>
                <a:gd name="T5" fmla="*/ 117 h 117"/>
                <a:gd name="T6" fmla="*/ 15 w 176"/>
                <a:gd name="T7" fmla="*/ 117 h 117"/>
                <a:gd name="T8" fmla="*/ 0 w 176"/>
                <a:gd name="T9" fmla="*/ 108 h 117"/>
                <a:gd name="T10" fmla="*/ 0 w 176"/>
                <a:gd name="T11" fmla="*/ 99 h 117"/>
                <a:gd name="T12" fmla="*/ 15 w 176"/>
                <a:gd name="T13" fmla="*/ 99 h 117"/>
                <a:gd name="T14" fmla="*/ 161 w 176"/>
                <a:gd name="T15" fmla="*/ 99 h 117"/>
                <a:gd name="T16" fmla="*/ 176 w 176"/>
                <a:gd name="T17" fmla="*/ 99 h 117"/>
                <a:gd name="T18" fmla="*/ 24 w 176"/>
                <a:gd name="T19" fmla="*/ 79 h 117"/>
                <a:gd name="T20" fmla="*/ 24 w 176"/>
                <a:gd name="T21" fmla="*/ 14 h 117"/>
                <a:gd name="T22" fmla="*/ 38 w 176"/>
                <a:gd name="T23" fmla="*/ 0 h 117"/>
                <a:gd name="T24" fmla="*/ 138 w 176"/>
                <a:gd name="T25" fmla="*/ 0 h 117"/>
                <a:gd name="T26" fmla="*/ 152 w 176"/>
                <a:gd name="T27" fmla="*/ 14 h 117"/>
                <a:gd name="T28" fmla="*/ 152 w 176"/>
                <a:gd name="T29" fmla="*/ 79 h 117"/>
                <a:gd name="T30" fmla="*/ 138 w 176"/>
                <a:gd name="T31" fmla="*/ 93 h 117"/>
                <a:gd name="T32" fmla="*/ 38 w 176"/>
                <a:gd name="T33" fmla="*/ 93 h 117"/>
                <a:gd name="T34" fmla="*/ 24 w 176"/>
                <a:gd name="T35" fmla="*/ 79 h 117"/>
                <a:gd name="T36" fmla="*/ 35 w 176"/>
                <a:gd name="T37" fmla="*/ 79 h 117"/>
                <a:gd name="T38" fmla="*/ 38 w 176"/>
                <a:gd name="T39" fmla="*/ 82 h 117"/>
                <a:gd name="T40" fmla="*/ 138 w 176"/>
                <a:gd name="T41" fmla="*/ 82 h 117"/>
                <a:gd name="T42" fmla="*/ 141 w 176"/>
                <a:gd name="T43" fmla="*/ 79 h 117"/>
                <a:gd name="T44" fmla="*/ 141 w 176"/>
                <a:gd name="T45" fmla="*/ 14 h 117"/>
                <a:gd name="T46" fmla="*/ 138 w 176"/>
                <a:gd name="T47" fmla="*/ 11 h 117"/>
                <a:gd name="T48" fmla="*/ 38 w 176"/>
                <a:gd name="T49" fmla="*/ 11 h 117"/>
                <a:gd name="T50" fmla="*/ 35 w 176"/>
                <a:gd name="T51" fmla="*/ 14 h 117"/>
                <a:gd name="T52" fmla="*/ 35 w 176"/>
                <a:gd name="T53" fmla="*/ 79 h 117"/>
                <a:gd name="T54" fmla="*/ 97 w 176"/>
                <a:gd name="T55" fmla="*/ 107 h 117"/>
                <a:gd name="T56" fmla="*/ 95 w 176"/>
                <a:gd name="T57" fmla="*/ 105 h 117"/>
                <a:gd name="T58" fmla="*/ 81 w 176"/>
                <a:gd name="T59" fmla="*/ 105 h 117"/>
                <a:gd name="T60" fmla="*/ 79 w 176"/>
                <a:gd name="T61" fmla="*/ 107 h 117"/>
                <a:gd name="T62" fmla="*/ 81 w 176"/>
                <a:gd name="T63" fmla="*/ 108 h 117"/>
                <a:gd name="T64" fmla="*/ 95 w 176"/>
                <a:gd name="T65" fmla="*/ 108 h 117"/>
                <a:gd name="T66" fmla="*/ 97 w 176"/>
                <a:gd name="T67" fmla="*/ 10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6" h="117">
                  <a:moveTo>
                    <a:pt x="176" y="99"/>
                  </a:moveTo>
                  <a:cubicBezTo>
                    <a:pt x="176" y="108"/>
                    <a:pt x="176" y="108"/>
                    <a:pt x="176" y="108"/>
                  </a:cubicBezTo>
                  <a:cubicBezTo>
                    <a:pt x="176" y="113"/>
                    <a:pt x="169" y="117"/>
                    <a:pt x="161" y="117"/>
                  </a:cubicBezTo>
                  <a:cubicBezTo>
                    <a:pt x="15" y="117"/>
                    <a:pt x="15" y="117"/>
                    <a:pt x="15" y="117"/>
                  </a:cubicBezTo>
                  <a:cubicBezTo>
                    <a:pt x="7" y="117"/>
                    <a:pt x="0" y="113"/>
                    <a:pt x="0" y="108"/>
                  </a:cubicBezTo>
                  <a:cubicBezTo>
                    <a:pt x="0" y="99"/>
                    <a:pt x="0" y="99"/>
                    <a:pt x="0" y="99"/>
                  </a:cubicBezTo>
                  <a:cubicBezTo>
                    <a:pt x="15" y="99"/>
                    <a:pt x="15" y="99"/>
                    <a:pt x="15" y="99"/>
                  </a:cubicBezTo>
                  <a:cubicBezTo>
                    <a:pt x="161" y="99"/>
                    <a:pt x="161" y="99"/>
                    <a:pt x="161" y="99"/>
                  </a:cubicBezTo>
                  <a:lnTo>
                    <a:pt x="176" y="99"/>
                  </a:lnTo>
                  <a:close/>
                  <a:moveTo>
                    <a:pt x="24" y="79"/>
                  </a:moveTo>
                  <a:cubicBezTo>
                    <a:pt x="24" y="14"/>
                    <a:pt x="24" y="14"/>
                    <a:pt x="24" y="14"/>
                  </a:cubicBezTo>
                  <a:cubicBezTo>
                    <a:pt x="24" y="6"/>
                    <a:pt x="30" y="0"/>
                    <a:pt x="38" y="0"/>
                  </a:cubicBezTo>
                  <a:cubicBezTo>
                    <a:pt x="138" y="0"/>
                    <a:pt x="138" y="0"/>
                    <a:pt x="138" y="0"/>
                  </a:cubicBezTo>
                  <a:cubicBezTo>
                    <a:pt x="146" y="0"/>
                    <a:pt x="152" y="6"/>
                    <a:pt x="152" y="14"/>
                  </a:cubicBezTo>
                  <a:cubicBezTo>
                    <a:pt x="152" y="79"/>
                    <a:pt x="152" y="79"/>
                    <a:pt x="152" y="79"/>
                  </a:cubicBezTo>
                  <a:cubicBezTo>
                    <a:pt x="152" y="87"/>
                    <a:pt x="146" y="93"/>
                    <a:pt x="138" y="93"/>
                  </a:cubicBezTo>
                  <a:cubicBezTo>
                    <a:pt x="38" y="93"/>
                    <a:pt x="38" y="93"/>
                    <a:pt x="38" y="93"/>
                  </a:cubicBezTo>
                  <a:cubicBezTo>
                    <a:pt x="30" y="93"/>
                    <a:pt x="24" y="87"/>
                    <a:pt x="24" y="79"/>
                  </a:cubicBezTo>
                  <a:close/>
                  <a:moveTo>
                    <a:pt x="35" y="79"/>
                  </a:moveTo>
                  <a:cubicBezTo>
                    <a:pt x="35" y="80"/>
                    <a:pt x="37" y="82"/>
                    <a:pt x="38" y="82"/>
                  </a:cubicBezTo>
                  <a:cubicBezTo>
                    <a:pt x="138" y="82"/>
                    <a:pt x="138" y="82"/>
                    <a:pt x="138" y="82"/>
                  </a:cubicBezTo>
                  <a:cubicBezTo>
                    <a:pt x="139" y="82"/>
                    <a:pt x="141" y="80"/>
                    <a:pt x="141" y="79"/>
                  </a:cubicBezTo>
                  <a:cubicBezTo>
                    <a:pt x="141" y="14"/>
                    <a:pt x="141" y="14"/>
                    <a:pt x="141" y="14"/>
                  </a:cubicBezTo>
                  <a:cubicBezTo>
                    <a:pt x="141" y="13"/>
                    <a:pt x="139" y="11"/>
                    <a:pt x="138" y="11"/>
                  </a:cubicBezTo>
                  <a:cubicBezTo>
                    <a:pt x="38" y="11"/>
                    <a:pt x="38" y="11"/>
                    <a:pt x="38" y="11"/>
                  </a:cubicBezTo>
                  <a:cubicBezTo>
                    <a:pt x="37" y="11"/>
                    <a:pt x="35" y="13"/>
                    <a:pt x="35" y="14"/>
                  </a:cubicBezTo>
                  <a:lnTo>
                    <a:pt x="35" y="79"/>
                  </a:lnTo>
                  <a:close/>
                  <a:moveTo>
                    <a:pt x="97" y="107"/>
                  </a:moveTo>
                  <a:cubicBezTo>
                    <a:pt x="97" y="106"/>
                    <a:pt x="96" y="105"/>
                    <a:pt x="95" y="105"/>
                  </a:cubicBezTo>
                  <a:cubicBezTo>
                    <a:pt x="81" y="105"/>
                    <a:pt x="81" y="105"/>
                    <a:pt x="81" y="105"/>
                  </a:cubicBezTo>
                  <a:cubicBezTo>
                    <a:pt x="80" y="105"/>
                    <a:pt x="79" y="106"/>
                    <a:pt x="79" y="107"/>
                  </a:cubicBezTo>
                  <a:cubicBezTo>
                    <a:pt x="79" y="107"/>
                    <a:pt x="80" y="108"/>
                    <a:pt x="81" y="108"/>
                  </a:cubicBezTo>
                  <a:cubicBezTo>
                    <a:pt x="95" y="108"/>
                    <a:pt x="95" y="108"/>
                    <a:pt x="95" y="108"/>
                  </a:cubicBezTo>
                  <a:cubicBezTo>
                    <a:pt x="96" y="108"/>
                    <a:pt x="97" y="107"/>
                    <a:pt x="97" y="107"/>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grpSp>
        <p:nvGrpSpPr>
          <p:cNvPr id="27" name="Group 1"/>
          <p:cNvGrpSpPr/>
          <p:nvPr>
            <p:custDataLst>
              <p:tags r:id="rId10"/>
            </p:custDataLst>
          </p:nvPr>
        </p:nvGrpSpPr>
        <p:grpSpPr>
          <a:xfrm>
            <a:off x="1935786" y="1429382"/>
            <a:ext cx="912443" cy="901130"/>
            <a:chOff x="1328007" y="2125758"/>
            <a:chExt cx="675950" cy="675951"/>
          </a:xfrm>
          <a:solidFill>
            <a:srgbClr val="1F497D"/>
          </a:solidFill>
        </p:grpSpPr>
        <p:sp>
          <p:nvSpPr>
            <p:cNvPr id="28" name="Oval 4"/>
            <p:cNvSpPr/>
            <p:nvPr>
              <p:custDataLst>
                <p:tags r:id="rId11"/>
              </p:custDataLst>
            </p:nvPr>
          </p:nvSpPr>
          <p:spPr bwMode="auto">
            <a:xfrm>
              <a:off x="1328007" y="2125758"/>
              <a:ext cx="675950"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29" name="Freeform 8"/>
            <p:cNvSpPr>
              <a:spLocks noEditPoints="1"/>
            </p:cNvSpPr>
            <p:nvPr>
              <p:custDataLst>
                <p:tags r:id="rId12"/>
              </p:custDataLst>
            </p:nvPr>
          </p:nvSpPr>
          <p:spPr bwMode="auto">
            <a:xfrm>
              <a:off x="1560757" y="2287931"/>
              <a:ext cx="244316" cy="364048"/>
            </a:xfrm>
            <a:custGeom>
              <a:avLst/>
              <a:gdLst>
                <a:gd name="T0" fmla="*/ 85 w 94"/>
                <a:gd name="T1" fmla="*/ 44 h 140"/>
                <a:gd name="T2" fmla="*/ 45 w 94"/>
                <a:gd name="T3" fmla="*/ 90 h 140"/>
                <a:gd name="T4" fmla="*/ 26 w 94"/>
                <a:gd name="T5" fmla="*/ 105 h 140"/>
                <a:gd name="T6" fmla="*/ 26 w 94"/>
                <a:gd name="T7" fmla="*/ 108 h 140"/>
                <a:gd name="T8" fmla="*/ 35 w 94"/>
                <a:gd name="T9" fmla="*/ 123 h 140"/>
                <a:gd name="T10" fmla="*/ 17 w 94"/>
                <a:gd name="T11" fmla="*/ 140 h 140"/>
                <a:gd name="T12" fmla="*/ 0 w 94"/>
                <a:gd name="T13" fmla="*/ 123 h 140"/>
                <a:gd name="T14" fmla="*/ 9 w 94"/>
                <a:gd name="T15" fmla="*/ 108 h 140"/>
                <a:gd name="T16" fmla="*/ 9 w 94"/>
                <a:gd name="T17" fmla="*/ 33 h 140"/>
                <a:gd name="T18" fmla="*/ 0 w 94"/>
                <a:gd name="T19" fmla="*/ 17 h 140"/>
                <a:gd name="T20" fmla="*/ 17 w 94"/>
                <a:gd name="T21" fmla="*/ 0 h 140"/>
                <a:gd name="T22" fmla="*/ 35 w 94"/>
                <a:gd name="T23" fmla="*/ 17 h 140"/>
                <a:gd name="T24" fmla="*/ 26 w 94"/>
                <a:gd name="T25" fmla="*/ 33 h 140"/>
                <a:gd name="T26" fmla="*/ 26 w 94"/>
                <a:gd name="T27" fmla="*/ 78 h 140"/>
                <a:gd name="T28" fmla="*/ 40 w 94"/>
                <a:gd name="T29" fmla="*/ 73 h 140"/>
                <a:gd name="T30" fmla="*/ 67 w 94"/>
                <a:gd name="T31" fmla="*/ 44 h 140"/>
                <a:gd name="T32" fmla="*/ 58 w 94"/>
                <a:gd name="T33" fmla="*/ 29 h 140"/>
                <a:gd name="T34" fmla="*/ 76 w 94"/>
                <a:gd name="T35" fmla="*/ 11 h 140"/>
                <a:gd name="T36" fmla="*/ 94 w 94"/>
                <a:gd name="T37" fmla="*/ 29 h 140"/>
                <a:gd name="T38" fmla="*/ 85 w 94"/>
                <a:gd name="T39" fmla="*/ 44 h 140"/>
                <a:gd name="T40" fmla="*/ 17 w 94"/>
                <a:gd name="T41" fmla="*/ 9 h 140"/>
                <a:gd name="T42" fmla="*/ 9 w 94"/>
                <a:gd name="T43" fmla="*/ 17 h 140"/>
                <a:gd name="T44" fmla="*/ 17 w 94"/>
                <a:gd name="T45" fmla="*/ 26 h 140"/>
                <a:gd name="T46" fmla="*/ 26 w 94"/>
                <a:gd name="T47" fmla="*/ 17 h 140"/>
                <a:gd name="T48" fmla="*/ 17 w 94"/>
                <a:gd name="T49" fmla="*/ 9 h 140"/>
                <a:gd name="T50" fmla="*/ 17 w 94"/>
                <a:gd name="T51" fmla="*/ 114 h 140"/>
                <a:gd name="T52" fmla="*/ 9 w 94"/>
                <a:gd name="T53" fmla="*/ 123 h 140"/>
                <a:gd name="T54" fmla="*/ 17 w 94"/>
                <a:gd name="T55" fmla="*/ 132 h 140"/>
                <a:gd name="T56" fmla="*/ 26 w 94"/>
                <a:gd name="T57" fmla="*/ 123 h 140"/>
                <a:gd name="T58" fmla="*/ 17 w 94"/>
                <a:gd name="T59" fmla="*/ 114 h 140"/>
                <a:gd name="T60" fmla="*/ 76 w 94"/>
                <a:gd name="T61" fmla="*/ 20 h 140"/>
                <a:gd name="T62" fmla="*/ 67 w 94"/>
                <a:gd name="T63" fmla="*/ 29 h 140"/>
                <a:gd name="T64" fmla="*/ 76 w 94"/>
                <a:gd name="T65" fmla="*/ 38 h 140"/>
                <a:gd name="T66" fmla="*/ 85 w 94"/>
                <a:gd name="T67" fmla="*/ 29 h 140"/>
                <a:gd name="T68" fmla="*/ 76 w 94"/>
                <a:gd name="T69" fmla="*/ 2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4" h="140">
                  <a:moveTo>
                    <a:pt x="85" y="44"/>
                  </a:moveTo>
                  <a:cubicBezTo>
                    <a:pt x="84" y="77"/>
                    <a:pt x="61" y="85"/>
                    <a:pt x="45" y="90"/>
                  </a:cubicBezTo>
                  <a:cubicBezTo>
                    <a:pt x="31" y="94"/>
                    <a:pt x="26" y="96"/>
                    <a:pt x="26" y="105"/>
                  </a:cubicBezTo>
                  <a:cubicBezTo>
                    <a:pt x="26" y="108"/>
                    <a:pt x="26" y="108"/>
                    <a:pt x="26" y="108"/>
                  </a:cubicBezTo>
                  <a:cubicBezTo>
                    <a:pt x="31" y="111"/>
                    <a:pt x="35" y="116"/>
                    <a:pt x="35" y="123"/>
                  </a:cubicBezTo>
                  <a:cubicBezTo>
                    <a:pt x="35" y="132"/>
                    <a:pt x="27" y="140"/>
                    <a:pt x="17" y="140"/>
                  </a:cubicBezTo>
                  <a:cubicBezTo>
                    <a:pt x="8" y="140"/>
                    <a:pt x="0" y="132"/>
                    <a:pt x="0" y="123"/>
                  </a:cubicBezTo>
                  <a:cubicBezTo>
                    <a:pt x="0" y="116"/>
                    <a:pt x="3" y="111"/>
                    <a:pt x="9" y="108"/>
                  </a:cubicBezTo>
                  <a:cubicBezTo>
                    <a:pt x="9" y="33"/>
                    <a:pt x="9" y="33"/>
                    <a:pt x="9" y="33"/>
                  </a:cubicBezTo>
                  <a:cubicBezTo>
                    <a:pt x="3" y="29"/>
                    <a:pt x="0" y="24"/>
                    <a:pt x="0" y="17"/>
                  </a:cubicBezTo>
                  <a:cubicBezTo>
                    <a:pt x="0" y="8"/>
                    <a:pt x="8" y="0"/>
                    <a:pt x="17" y="0"/>
                  </a:cubicBezTo>
                  <a:cubicBezTo>
                    <a:pt x="27" y="0"/>
                    <a:pt x="35" y="8"/>
                    <a:pt x="35" y="17"/>
                  </a:cubicBezTo>
                  <a:cubicBezTo>
                    <a:pt x="35" y="24"/>
                    <a:pt x="31" y="29"/>
                    <a:pt x="26" y="33"/>
                  </a:cubicBezTo>
                  <a:cubicBezTo>
                    <a:pt x="26" y="78"/>
                    <a:pt x="26" y="78"/>
                    <a:pt x="26" y="78"/>
                  </a:cubicBezTo>
                  <a:cubicBezTo>
                    <a:pt x="31" y="76"/>
                    <a:pt x="36" y="74"/>
                    <a:pt x="40" y="73"/>
                  </a:cubicBezTo>
                  <a:cubicBezTo>
                    <a:pt x="57" y="67"/>
                    <a:pt x="67" y="63"/>
                    <a:pt x="67" y="44"/>
                  </a:cubicBezTo>
                  <a:cubicBezTo>
                    <a:pt x="62" y="41"/>
                    <a:pt x="58" y="36"/>
                    <a:pt x="58" y="29"/>
                  </a:cubicBezTo>
                  <a:cubicBezTo>
                    <a:pt x="58" y="19"/>
                    <a:pt x="66" y="11"/>
                    <a:pt x="76" y="11"/>
                  </a:cubicBezTo>
                  <a:cubicBezTo>
                    <a:pt x="86" y="11"/>
                    <a:pt x="94" y="19"/>
                    <a:pt x="94" y="29"/>
                  </a:cubicBezTo>
                  <a:cubicBezTo>
                    <a:pt x="94" y="36"/>
                    <a:pt x="90" y="41"/>
                    <a:pt x="85" y="44"/>
                  </a:cubicBezTo>
                  <a:close/>
                  <a:moveTo>
                    <a:pt x="17" y="9"/>
                  </a:moveTo>
                  <a:cubicBezTo>
                    <a:pt x="13" y="9"/>
                    <a:pt x="9" y="12"/>
                    <a:pt x="9" y="17"/>
                  </a:cubicBezTo>
                  <a:cubicBezTo>
                    <a:pt x="9" y="22"/>
                    <a:pt x="13" y="26"/>
                    <a:pt x="17" y="26"/>
                  </a:cubicBezTo>
                  <a:cubicBezTo>
                    <a:pt x="22" y="26"/>
                    <a:pt x="26" y="22"/>
                    <a:pt x="26" y="17"/>
                  </a:cubicBezTo>
                  <a:cubicBezTo>
                    <a:pt x="26" y="12"/>
                    <a:pt x="22" y="9"/>
                    <a:pt x="17" y="9"/>
                  </a:cubicBezTo>
                  <a:close/>
                  <a:moveTo>
                    <a:pt x="17" y="114"/>
                  </a:moveTo>
                  <a:cubicBezTo>
                    <a:pt x="13" y="114"/>
                    <a:pt x="9" y="118"/>
                    <a:pt x="9" y="123"/>
                  </a:cubicBezTo>
                  <a:cubicBezTo>
                    <a:pt x="9" y="128"/>
                    <a:pt x="13" y="132"/>
                    <a:pt x="17" y="132"/>
                  </a:cubicBezTo>
                  <a:cubicBezTo>
                    <a:pt x="22" y="132"/>
                    <a:pt x="26" y="128"/>
                    <a:pt x="26" y="123"/>
                  </a:cubicBezTo>
                  <a:cubicBezTo>
                    <a:pt x="26" y="118"/>
                    <a:pt x="22" y="114"/>
                    <a:pt x="17" y="114"/>
                  </a:cubicBezTo>
                  <a:close/>
                  <a:moveTo>
                    <a:pt x="76" y="20"/>
                  </a:moveTo>
                  <a:cubicBezTo>
                    <a:pt x="71" y="20"/>
                    <a:pt x="67" y="24"/>
                    <a:pt x="67" y="29"/>
                  </a:cubicBezTo>
                  <a:cubicBezTo>
                    <a:pt x="67" y="34"/>
                    <a:pt x="71" y="38"/>
                    <a:pt x="76" y="38"/>
                  </a:cubicBezTo>
                  <a:cubicBezTo>
                    <a:pt x="81" y="38"/>
                    <a:pt x="85" y="34"/>
                    <a:pt x="85" y="29"/>
                  </a:cubicBezTo>
                  <a:cubicBezTo>
                    <a:pt x="85" y="24"/>
                    <a:pt x="81" y="20"/>
                    <a:pt x="76" y="20"/>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1F497D"/>
                </a:solidFill>
                <a:effectLst/>
                <a:uLnTx/>
                <a:uFillTx/>
                <a:latin typeface="+mn-ea"/>
                <a:sym typeface="Gill Sans" charset="0"/>
              </a:endParaRPr>
            </a:p>
          </p:txBody>
        </p:sp>
      </p:grpSp>
      <p:grpSp>
        <p:nvGrpSpPr>
          <p:cNvPr id="30" name="Group 3"/>
          <p:cNvGrpSpPr/>
          <p:nvPr>
            <p:custDataLst>
              <p:tags r:id="rId13"/>
            </p:custDataLst>
          </p:nvPr>
        </p:nvGrpSpPr>
        <p:grpSpPr>
          <a:xfrm>
            <a:off x="9500606" y="1429382"/>
            <a:ext cx="911713" cy="901130"/>
            <a:chOff x="5258922" y="2125758"/>
            <a:chExt cx="675409" cy="675951"/>
          </a:xfrm>
          <a:solidFill>
            <a:srgbClr val="1F497D"/>
          </a:solidFill>
        </p:grpSpPr>
        <p:sp>
          <p:nvSpPr>
            <p:cNvPr id="31" name="Oval 10"/>
            <p:cNvSpPr/>
            <p:nvPr>
              <p:custDataLst>
                <p:tags r:id="rId14"/>
              </p:custDataLst>
            </p:nvPr>
          </p:nvSpPr>
          <p:spPr bwMode="auto">
            <a:xfrm>
              <a:off x="5258922" y="2125758"/>
              <a:ext cx="675409" cy="675951"/>
            </a:xfrm>
            <a:prstGeom prst="ellipse">
              <a:avLst/>
            </a:prstGeom>
            <a:grpFill/>
            <a:ln>
              <a:noFill/>
            </a:ln>
            <a:extLst>
              <a:ext uri="{91240B29-F687-4F45-9708-019B960494DF}">
                <a14:hiddenLine xmlns:a14="http://schemas.microsoft.com/office/drawing/2010/main" w="25400">
                  <a:solidFill>
                    <a:schemeClr val="tx1">
                      <a:alpha val="89999"/>
                    </a:schemeClr>
                  </a:solidFill>
                  <a:miter lim="800000"/>
                  <a:headEnd type="none" w="med" len="med"/>
                  <a:tailEnd type="none" w="med" len="med"/>
                </a14:hiddenLine>
              </a:ext>
            </a:extLst>
          </p:spPr>
          <p:txBody>
            <a:bodyPr lIns="0" tIns="0" rIns="0" bIns="0"/>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sp>
          <p:nvSpPr>
            <p:cNvPr id="32" name="Freeform 11"/>
            <p:cNvSpPr>
              <a:spLocks noEditPoints="1"/>
            </p:cNvSpPr>
            <p:nvPr>
              <p:custDataLst>
                <p:tags r:id="rId15"/>
              </p:custDataLst>
            </p:nvPr>
          </p:nvSpPr>
          <p:spPr bwMode="auto">
            <a:xfrm>
              <a:off x="5442652" y="2316469"/>
              <a:ext cx="308223" cy="306972"/>
            </a:xfrm>
            <a:custGeom>
              <a:avLst/>
              <a:gdLst>
                <a:gd name="T0" fmla="*/ 141 w 152"/>
                <a:gd name="T1" fmla="*/ 152 h 152"/>
                <a:gd name="T2" fmla="*/ 132 w 152"/>
                <a:gd name="T3" fmla="*/ 148 h 152"/>
                <a:gd name="T4" fmla="*/ 101 w 152"/>
                <a:gd name="T5" fmla="*/ 117 h 152"/>
                <a:gd name="T6" fmla="*/ 65 w 152"/>
                <a:gd name="T7" fmla="*/ 128 h 152"/>
                <a:gd name="T8" fmla="*/ 0 w 152"/>
                <a:gd name="T9" fmla="*/ 64 h 152"/>
                <a:gd name="T10" fmla="*/ 65 w 152"/>
                <a:gd name="T11" fmla="*/ 0 h 152"/>
                <a:gd name="T12" fmla="*/ 129 w 152"/>
                <a:gd name="T13" fmla="*/ 64 h 152"/>
                <a:gd name="T14" fmla="*/ 118 w 152"/>
                <a:gd name="T15" fmla="*/ 100 h 152"/>
                <a:gd name="T16" fmla="*/ 149 w 152"/>
                <a:gd name="T17" fmla="*/ 132 h 152"/>
                <a:gd name="T18" fmla="*/ 152 w 152"/>
                <a:gd name="T19" fmla="*/ 140 h 152"/>
                <a:gd name="T20" fmla="*/ 141 w 152"/>
                <a:gd name="T21" fmla="*/ 152 h 152"/>
                <a:gd name="T22" fmla="*/ 65 w 152"/>
                <a:gd name="T23" fmla="*/ 23 h 152"/>
                <a:gd name="T24" fmla="*/ 24 w 152"/>
                <a:gd name="T25" fmla="*/ 64 h 152"/>
                <a:gd name="T26" fmla="*/ 65 w 152"/>
                <a:gd name="T27" fmla="*/ 105 h 152"/>
                <a:gd name="T28" fmla="*/ 106 w 152"/>
                <a:gd name="T29" fmla="*/ 64 h 152"/>
                <a:gd name="T30" fmla="*/ 65 w 152"/>
                <a:gd name="T31" fmla="*/ 23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2" h="152">
                  <a:moveTo>
                    <a:pt x="141" y="152"/>
                  </a:moveTo>
                  <a:cubicBezTo>
                    <a:pt x="138" y="152"/>
                    <a:pt x="135" y="151"/>
                    <a:pt x="132" y="148"/>
                  </a:cubicBezTo>
                  <a:cubicBezTo>
                    <a:pt x="101" y="117"/>
                    <a:pt x="101" y="117"/>
                    <a:pt x="101" y="117"/>
                  </a:cubicBezTo>
                  <a:cubicBezTo>
                    <a:pt x="90" y="124"/>
                    <a:pt x="78" y="128"/>
                    <a:pt x="65" y="128"/>
                  </a:cubicBezTo>
                  <a:cubicBezTo>
                    <a:pt x="29" y="128"/>
                    <a:pt x="0" y="100"/>
                    <a:pt x="0" y="64"/>
                  </a:cubicBezTo>
                  <a:cubicBezTo>
                    <a:pt x="0" y="28"/>
                    <a:pt x="29" y="0"/>
                    <a:pt x="65" y="0"/>
                  </a:cubicBezTo>
                  <a:cubicBezTo>
                    <a:pt x="100" y="0"/>
                    <a:pt x="129" y="28"/>
                    <a:pt x="129" y="64"/>
                  </a:cubicBezTo>
                  <a:cubicBezTo>
                    <a:pt x="129" y="77"/>
                    <a:pt x="125" y="90"/>
                    <a:pt x="118" y="100"/>
                  </a:cubicBezTo>
                  <a:cubicBezTo>
                    <a:pt x="149" y="132"/>
                    <a:pt x="149" y="132"/>
                    <a:pt x="149" y="132"/>
                  </a:cubicBezTo>
                  <a:cubicBezTo>
                    <a:pt x="151" y="134"/>
                    <a:pt x="152" y="137"/>
                    <a:pt x="152" y="140"/>
                  </a:cubicBezTo>
                  <a:cubicBezTo>
                    <a:pt x="152" y="147"/>
                    <a:pt x="147" y="152"/>
                    <a:pt x="141" y="152"/>
                  </a:cubicBezTo>
                  <a:close/>
                  <a:moveTo>
                    <a:pt x="65" y="23"/>
                  </a:moveTo>
                  <a:cubicBezTo>
                    <a:pt x="42" y="23"/>
                    <a:pt x="24" y="41"/>
                    <a:pt x="24" y="64"/>
                  </a:cubicBezTo>
                  <a:cubicBezTo>
                    <a:pt x="24" y="87"/>
                    <a:pt x="42" y="105"/>
                    <a:pt x="65" y="105"/>
                  </a:cubicBezTo>
                  <a:cubicBezTo>
                    <a:pt x="87" y="105"/>
                    <a:pt x="106" y="87"/>
                    <a:pt x="106" y="64"/>
                  </a:cubicBezTo>
                  <a:cubicBezTo>
                    <a:pt x="106" y="41"/>
                    <a:pt x="87" y="23"/>
                    <a:pt x="65" y="23"/>
                  </a:cubicBezTo>
                  <a:close/>
                </a:path>
              </a:pathLst>
            </a:custGeom>
            <a:solidFill>
              <a:srgbClr val="FFFFFF"/>
            </a:solidFill>
            <a:ln>
              <a:noFill/>
            </a:ln>
          </p:spPr>
          <p:txBody>
            <a:bodyPr vert="horz" wrap="square" lIns="96757" tIns="48378" rIns="96757" bIns="48378" numCol="1" anchor="t" anchorCtr="0" compatLnSpc="1"/>
            <a:lstStyle/>
            <a:p>
              <a:pPr marL="0" marR="0" lvl="0" indent="0" algn="ctr" defTabSz="967740" eaLnBrk="1" fontAlgn="base" latinLnBrk="0" hangingPunct="1">
                <a:lnSpc>
                  <a:spcPct val="100000"/>
                </a:lnSpc>
                <a:spcBef>
                  <a:spcPct val="0"/>
                </a:spcBef>
                <a:spcAft>
                  <a:spcPct val="0"/>
                </a:spcAft>
                <a:buClrTx/>
                <a:buSzTx/>
                <a:buFontTx/>
                <a:buNone/>
                <a:defRPr/>
              </a:pPr>
              <a:endParaRPr kumimoji="0" lang="en-US" sz="2965" b="0" i="0" u="none" strike="noStrike" kern="0" cap="none" spc="0" normalizeH="0" baseline="0" noProof="0">
                <a:ln>
                  <a:noFill/>
                </a:ln>
                <a:solidFill>
                  <a:srgbClr val="000000"/>
                </a:solidFill>
                <a:effectLst/>
                <a:uLnTx/>
                <a:uFillTx/>
                <a:latin typeface="+mn-ea"/>
                <a:sym typeface="Gill Sans" charset="0"/>
              </a:endParaRPr>
            </a:p>
          </p:txBody>
        </p:sp>
      </p:grpSp>
      <p:sp>
        <p:nvSpPr>
          <p:cNvPr id="33" name="Rectangle 20"/>
          <p:cNvSpPr/>
          <p:nvPr>
            <p:custDataLst>
              <p:tags r:id="rId16"/>
            </p:custDataLst>
          </p:nvPr>
        </p:nvSpPr>
        <p:spPr bwMode="auto">
          <a:xfrm>
            <a:off x="873125" y="2976245"/>
            <a:ext cx="298640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dirty="0">
                <a:solidFill>
                  <a:srgbClr val="000000">
                    <a:lumMod val="75000"/>
                    <a:lumOff val="25000"/>
                  </a:srgbClr>
                </a:solidFill>
                <a:latin typeface="+mn-ea"/>
                <a:cs typeface="Lato Light" charset="0"/>
                <a:sym typeface="Lato Light" charset="0"/>
              </a:rPr>
              <a:t>设备管理用于列表展示通过物联网平台接入的所有智能设备，包含平台直接接入的设备和其他系统接口对接的设备；</a:t>
            </a:r>
            <a:endParaRPr lang="zh-CN" altLang="en-US" sz="1400" dirty="0">
              <a:solidFill>
                <a:srgbClr val="000000">
                  <a:lumMod val="75000"/>
                  <a:lumOff val="25000"/>
                </a:srgbClr>
              </a:solidFill>
              <a:latin typeface="+mn-ea"/>
              <a:cs typeface="Lato Light" charset="0"/>
              <a:sym typeface="Lato Light" charset="0"/>
            </a:endParaRPr>
          </a:p>
          <a:p>
            <a:pPr marL="285750" indent="-285750">
              <a:lnSpc>
                <a:spcPct val="150000"/>
              </a:lnSpc>
              <a:buFont typeface="Wingdings" panose="05000000000000000000" pitchFamily="2" charset="2"/>
              <a:buChar char="Ø"/>
            </a:pPr>
            <a:r>
              <a:rPr lang="zh-CN" altLang="en-US" sz="1400" dirty="0">
                <a:solidFill>
                  <a:srgbClr val="000000">
                    <a:lumMod val="75000"/>
                    <a:lumOff val="25000"/>
                  </a:srgbClr>
                </a:solidFill>
                <a:latin typeface="+mn-ea"/>
                <a:cs typeface="Lato Light" charset="0"/>
                <a:sym typeface="Lato Light" charset="0"/>
              </a:rPr>
              <a:t>设备详情包含：设备信息、运行状态、设备预警、养护计划、报警工单。</a:t>
            </a:r>
            <a:endParaRPr lang="zh-CN" altLang="en-US" sz="1400" dirty="0">
              <a:solidFill>
                <a:srgbClr val="000000">
                  <a:lumMod val="75000"/>
                  <a:lumOff val="25000"/>
                </a:srgbClr>
              </a:solidFill>
              <a:latin typeface="+mn-ea"/>
              <a:cs typeface="Lato Light" charset="0"/>
              <a:sym typeface="Lato Light" charset="0"/>
            </a:endParaRPr>
          </a:p>
          <a:p>
            <a:pPr marL="285750" indent="-285750">
              <a:lnSpc>
                <a:spcPct val="150000"/>
              </a:lnSpc>
              <a:buFont typeface="Wingdings" panose="05000000000000000000" pitchFamily="2" charset="2"/>
              <a:buChar char="Ø"/>
            </a:pPr>
            <a:endParaRPr lang="zh-CN" altLang="en-US" sz="1400" dirty="0">
              <a:solidFill>
                <a:srgbClr val="000000">
                  <a:lumMod val="75000"/>
                  <a:lumOff val="25000"/>
                </a:srgbClr>
              </a:solidFill>
              <a:latin typeface="+mn-ea"/>
              <a:cs typeface="Lato Light" charset="0"/>
              <a:sym typeface="Lato Light" charset="0"/>
            </a:endParaRPr>
          </a:p>
        </p:txBody>
      </p:sp>
      <p:sp>
        <p:nvSpPr>
          <p:cNvPr id="34" name="Rectangle 20"/>
          <p:cNvSpPr/>
          <p:nvPr>
            <p:custDataLst>
              <p:tags r:id="rId17"/>
            </p:custDataLst>
          </p:nvPr>
        </p:nvSpPr>
        <p:spPr bwMode="auto">
          <a:xfrm>
            <a:off x="8428990" y="2976245"/>
            <a:ext cx="2993390" cy="2604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t"/>
          <a:lstStyle/>
          <a:p>
            <a:pPr marL="285750" indent="-285750">
              <a:lnSpc>
                <a:spcPct val="150000"/>
              </a:lnSpc>
              <a:buFont typeface="Wingdings" panose="05000000000000000000" pitchFamily="2" charset="2"/>
              <a:buChar char="Ø"/>
            </a:pPr>
            <a:r>
              <a:rPr lang="zh-CN" altLang="en-US" sz="1400" dirty="0">
                <a:solidFill>
                  <a:srgbClr val="000000">
                    <a:lumMod val="75000"/>
                    <a:lumOff val="25000"/>
                  </a:srgbClr>
                </a:solidFill>
                <a:latin typeface="+mn-ea"/>
                <a:cs typeface="Lato Light" charset="0"/>
                <a:sym typeface="Lato Light" charset="0"/>
              </a:rPr>
              <a:t>可查看系统操作日志</a:t>
            </a:r>
            <a:endParaRPr lang="zh-CN" altLang="en-US" sz="1400" dirty="0">
              <a:solidFill>
                <a:srgbClr val="000000">
                  <a:lumMod val="75000"/>
                  <a:lumOff val="25000"/>
                </a:srgbClr>
              </a:solidFill>
              <a:latin typeface="+mn-ea"/>
              <a:cs typeface="Lato Light" charset="0"/>
              <a:sym typeface="Lato Light" charset="0"/>
            </a:endParaRPr>
          </a:p>
        </p:txBody>
      </p:sp>
      <p:sp>
        <p:nvSpPr>
          <p:cNvPr id="2" name="Rectangle 21"/>
          <p:cNvSpPr/>
          <p:nvPr>
            <p:custDataLst>
              <p:tags r:id="rId18"/>
            </p:custDataLst>
          </p:nvPr>
        </p:nvSpPr>
        <p:spPr bwMode="auto">
          <a:xfrm>
            <a:off x="1682127" y="2559818"/>
            <a:ext cx="1477968" cy="260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nchor="ctr"/>
          <a:p>
            <a:pPr algn="ctr" defTabSz="967740" fontAlgn="base">
              <a:lnSpc>
                <a:spcPct val="90000"/>
              </a:lnSpc>
              <a:spcBef>
                <a:spcPct val="0"/>
              </a:spcBef>
              <a:spcAft>
                <a:spcPct val="0"/>
              </a:spcAft>
            </a:pPr>
            <a:r>
              <a:rPr lang="zh-CN" altLang="en-US" sz="2000" b="1" dirty="0">
                <a:solidFill>
                  <a:srgbClr val="000000">
                    <a:lumMod val="95000"/>
                    <a:lumOff val="5000"/>
                  </a:srgbClr>
                </a:solidFill>
                <a:latin typeface="+mn-ea"/>
                <a:cs typeface="Bebas Neue" charset="0"/>
                <a:sym typeface="Bebas Neue" charset="0"/>
              </a:rPr>
              <a:t>设备管理</a:t>
            </a:r>
            <a:endParaRPr lang="zh-CN" altLang="en-US" sz="2000" b="1" dirty="0">
              <a:solidFill>
                <a:srgbClr val="000000">
                  <a:lumMod val="95000"/>
                  <a:lumOff val="5000"/>
                </a:srgbClr>
              </a:solidFill>
              <a:latin typeface="+mn-ea"/>
              <a:cs typeface="Bebas Neue" charset="0"/>
              <a:sym typeface="Bebas Neue"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1637076" y="2087889"/>
            <a:ext cx="588755" cy="605751"/>
            <a:chOff x="2073007" y="2225818"/>
            <a:chExt cx="588755" cy="605751"/>
          </a:xfrm>
        </p:grpSpPr>
        <p:sp>
          <p:nvSpPr>
            <p:cNvPr id="7" name="椭圆 6"/>
            <p:cNvSpPr/>
            <p:nvPr/>
          </p:nvSpPr>
          <p:spPr>
            <a:xfrm>
              <a:off x="2073007" y="2225818"/>
              <a:ext cx="588755" cy="588755"/>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8" name="文本框 7"/>
            <p:cNvSpPr txBox="1"/>
            <p:nvPr/>
          </p:nvSpPr>
          <p:spPr>
            <a:xfrm>
              <a:off x="2175910" y="2246794"/>
              <a:ext cx="431528"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prstClr val="white"/>
                  </a:solidFill>
                  <a:effectLst/>
                  <a:uLnTx/>
                  <a:uFillTx/>
                  <a:cs typeface="+mn-ea"/>
                  <a:sym typeface="+mn-lt"/>
                </a:rPr>
                <a:t>1</a:t>
              </a:r>
              <a:endParaRPr kumimoji="0" lang="zh-CN" altLang="en-US" sz="3200" b="0" i="0" u="none" strike="noStrike" kern="1200" cap="none" spc="0" normalizeH="0" baseline="0" noProof="0" dirty="0">
                <a:ln>
                  <a:noFill/>
                </a:ln>
                <a:solidFill>
                  <a:prstClr val="white"/>
                </a:solidFill>
                <a:effectLst/>
                <a:uLnTx/>
                <a:uFillTx/>
                <a:cs typeface="+mn-ea"/>
                <a:sym typeface="+mn-lt"/>
              </a:endParaRPr>
            </a:p>
          </p:txBody>
        </p:sp>
      </p:grpSp>
      <p:grpSp>
        <p:nvGrpSpPr>
          <p:cNvPr id="9" name="组合 8"/>
          <p:cNvGrpSpPr/>
          <p:nvPr/>
        </p:nvGrpSpPr>
        <p:grpSpPr>
          <a:xfrm>
            <a:off x="1623118" y="3415783"/>
            <a:ext cx="588755" cy="607169"/>
            <a:chOff x="2073007" y="3267086"/>
            <a:chExt cx="588755" cy="607169"/>
          </a:xfrm>
        </p:grpSpPr>
        <p:sp>
          <p:nvSpPr>
            <p:cNvPr id="10" name="椭圆 9"/>
            <p:cNvSpPr/>
            <p:nvPr/>
          </p:nvSpPr>
          <p:spPr>
            <a:xfrm>
              <a:off x="2073007" y="3267086"/>
              <a:ext cx="588755" cy="588755"/>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1" name="文本框 10"/>
            <p:cNvSpPr txBox="1"/>
            <p:nvPr/>
          </p:nvSpPr>
          <p:spPr>
            <a:xfrm>
              <a:off x="2175910" y="3289480"/>
              <a:ext cx="431528"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prstClr val="white"/>
                  </a:solidFill>
                  <a:effectLst/>
                  <a:uLnTx/>
                  <a:uFillTx/>
                  <a:cs typeface="+mn-ea"/>
                  <a:sym typeface="+mn-lt"/>
                </a:rPr>
                <a:t>2</a:t>
              </a:r>
              <a:endParaRPr kumimoji="0" lang="zh-CN" altLang="en-US" sz="3200" b="0" i="0" u="none" strike="noStrike" kern="1200" cap="none" spc="0" normalizeH="0" baseline="0" noProof="0" dirty="0">
                <a:ln>
                  <a:noFill/>
                </a:ln>
                <a:solidFill>
                  <a:prstClr val="white"/>
                </a:solidFill>
                <a:effectLst/>
                <a:uLnTx/>
                <a:uFillTx/>
                <a:cs typeface="+mn-ea"/>
                <a:sym typeface="+mn-lt"/>
              </a:endParaRPr>
            </a:p>
          </p:txBody>
        </p:sp>
      </p:grpSp>
      <p:grpSp>
        <p:nvGrpSpPr>
          <p:cNvPr id="12" name="组合 11"/>
          <p:cNvGrpSpPr/>
          <p:nvPr/>
        </p:nvGrpSpPr>
        <p:grpSpPr>
          <a:xfrm>
            <a:off x="1621559" y="4763606"/>
            <a:ext cx="588755" cy="611149"/>
            <a:chOff x="2073007" y="4313154"/>
            <a:chExt cx="588755" cy="611149"/>
          </a:xfrm>
        </p:grpSpPr>
        <p:sp>
          <p:nvSpPr>
            <p:cNvPr id="13" name="椭圆 12"/>
            <p:cNvSpPr/>
            <p:nvPr/>
          </p:nvSpPr>
          <p:spPr>
            <a:xfrm>
              <a:off x="2073007" y="4313154"/>
              <a:ext cx="588755" cy="588755"/>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cs typeface="+mn-ea"/>
                <a:sym typeface="+mn-lt"/>
              </a:endParaRPr>
            </a:p>
          </p:txBody>
        </p:sp>
        <p:sp>
          <p:nvSpPr>
            <p:cNvPr id="14" name="文本框 13"/>
            <p:cNvSpPr txBox="1"/>
            <p:nvPr/>
          </p:nvSpPr>
          <p:spPr>
            <a:xfrm>
              <a:off x="2175910" y="4339528"/>
              <a:ext cx="431528"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prstClr val="white"/>
                  </a:solidFill>
                  <a:effectLst/>
                  <a:uLnTx/>
                  <a:uFillTx/>
                  <a:cs typeface="+mn-ea"/>
                  <a:sym typeface="+mn-lt"/>
                </a:rPr>
                <a:t>3</a:t>
              </a:r>
              <a:endParaRPr kumimoji="0" lang="zh-CN" altLang="en-US" sz="3200" b="0" i="0" u="none" strike="noStrike" kern="1200" cap="none" spc="0" normalizeH="0" baseline="0" noProof="0" dirty="0">
                <a:ln>
                  <a:noFill/>
                </a:ln>
                <a:solidFill>
                  <a:prstClr val="white"/>
                </a:solidFill>
                <a:effectLst/>
                <a:uLnTx/>
                <a:uFillTx/>
                <a:cs typeface="+mn-ea"/>
                <a:sym typeface="+mn-lt"/>
              </a:endParaRPr>
            </a:p>
          </p:txBody>
        </p:sp>
      </p:grpSp>
      <p:sp>
        <p:nvSpPr>
          <p:cNvPr id="15" name="文本框 16"/>
          <p:cNvSpPr txBox="1"/>
          <p:nvPr/>
        </p:nvSpPr>
        <p:spPr>
          <a:xfrm>
            <a:off x="2506253" y="2087889"/>
            <a:ext cx="2584979" cy="346249"/>
          </a:xfrm>
          <a:prstGeom prst="rect">
            <a:avLst/>
          </a:prstGeom>
          <a:noFill/>
        </p:spPr>
        <p:txBody>
          <a:bodyPr wrap="square" lIns="68580" tIns="34290" rIns="68580" bIns="34290"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1" kern="0" dirty="0">
                <a:solidFill>
                  <a:srgbClr val="002060"/>
                </a:solidFill>
                <a:cs typeface="+mn-ea"/>
                <a:sym typeface="+mn-lt"/>
              </a:rPr>
              <a:t>全闭环维修流程</a:t>
            </a:r>
            <a:endParaRPr kumimoji="0" lang="en-US" altLang="zh-CN" sz="1800" b="1" i="0" u="none" strike="noStrike" kern="0" cap="none" spc="0" normalizeH="0" baseline="0" noProof="0" dirty="0">
              <a:ln>
                <a:noFill/>
              </a:ln>
              <a:solidFill>
                <a:srgbClr val="002060"/>
              </a:solidFill>
              <a:effectLst/>
              <a:uLnTx/>
              <a:uFillTx/>
              <a:cs typeface="+mn-ea"/>
              <a:sym typeface="+mn-lt"/>
            </a:endParaRPr>
          </a:p>
        </p:txBody>
      </p:sp>
      <p:sp>
        <p:nvSpPr>
          <p:cNvPr id="16" name="矩形 15"/>
          <p:cNvSpPr/>
          <p:nvPr/>
        </p:nvSpPr>
        <p:spPr>
          <a:xfrm>
            <a:off x="2506252" y="2444947"/>
            <a:ext cx="8064192" cy="764440"/>
          </a:xfrm>
          <a:prstGeom prst="rect">
            <a:avLst/>
          </a:prstGeom>
        </p:spPr>
        <p:txBody>
          <a:bodyPr wrap="square" lIns="68580" tIns="34290" rIns="68580" bIns="34290">
            <a:spAutoFit/>
          </a:bodyPr>
          <a:lstStyle/>
          <a:p>
            <a:pPr lvl="0">
              <a:lnSpc>
                <a:spcPct val="150000"/>
              </a:lnSpc>
              <a:defRPr/>
            </a:pPr>
            <a:r>
              <a:rPr lang="zh-CN" altLang="en-US" sz="1600" dirty="0">
                <a:solidFill>
                  <a:prstClr val="black">
                    <a:lumMod val="85000"/>
                    <a:lumOff val="15000"/>
                  </a:prstClr>
                </a:solidFill>
                <a:cs typeface="+mn-ea"/>
                <a:sym typeface="+mn-lt"/>
              </a:rPr>
              <a:t>看得见的高效，设备告警后自动生成维修工单，流转至相关部门和维修人员，高效率响应；</a:t>
            </a:r>
            <a:endParaRPr lang="en-US" altLang="zh-CN" sz="1600" dirty="0">
              <a:solidFill>
                <a:prstClr val="black">
                  <a:lumMod val="85000"/>
                  <a:lumOff val="15000"/>
                </a:prstClr>
              </a:solidFill>
              <a:cs typeface="+mn-ea"/>
              <a:sym typeface="+mn-lt"/>
            </a:endParaRPr>
          </a:p>
          <a:p>
            <a:pPr lvl="0">
              <a:lnSpc>
                <a:spcPct val="150000"/>
              </a:lnSpc>
              <a:defRPr/>
            </a:pPr>
            <a:r>
              <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rPr>
              <a:t>派工、维修、评价，流程闭环，确保问题迅速解决</a:t>
            </a:r>
            <a:endPar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endParaRPr>
          </a:p>
        </p:txBody>
      </p:sp>
      <p:sp>
        <p:nvSpPr>
          <p:cNvPr id="17" name="文本框 18"/>
          <p:cNvSpPr txBox="1"/>
          <p:nvPr/>
        </p:nvSpPr>
        <p:spPr>
          <a:xfrm>
            <a:off x="2506253" y="3415783"/>
            <a:ext cx="2039474" cy="346249"/>
          </a:xfrm>
          <a:prstGeom prst="rect">
            <a:avLst/>
          </a:prstGeom>
          <a:noFill/>
        </p:spPr>
        <p:txBody>
          <a:bodyPr wrap="square" lIns="68580" tIns="34290" rIns="68580" bIns="34290"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002060"/>
                </a:solidFill>
                <a:effectLst/>
                <a:uLnTx/>
                <a:uFillTx/>
                <a:cs typeface="+mn-ea"/>
                <a:sym typeface="+mn-lt"/>
              </a:rPr>
              <a:t>标准化巡检保养</a:t>
            </a:r>
            <a:endParaRPr kumimoji="0" lang="en-US" altLang="zh-CN" sz="1800" b="1" i="0" u="none" strike="noStrike" kern="0" cap="none" spc="0" normalizeH="0" baseline="0" noProof="0" dirty="0">
              <a:ln>
                <a:noFill/>
              </a:ln>
              <a:solidFill>
                <a:srgbClr val="002060"/>
              </a:solidFill>
              <a:effectLst/>
              <a:uLnTx/>
              <a:uFillTx/>
              <a:cs typeface="+mn-ea"/>
              <a:sym typeface="+mn-lt"/>
            </a:endParaRPr>
          </a:p>
        </p:txBody>
      </p:sp>
      <p:sp>
        <p:nvSpPr>
          <p:cNvPr id="18" name="矩形 17"/>
          <p:cNvSpPr/>
          <p:nvPr/>
        </p:nvSpPr>
        <p:spPr>
          <a:xfrm>
            <a:off x="2506251" y="3764109"/>
            <a:ext cx="8064192" cy="764440"/>
          </a:xfrm>
          <a:prstGeom prst="rect">
            <a:avLst/>
          </a:prstGeom>
        </p:spPr>
        <p:txBody>
          <a:bodyPr wrap="square" lIns="68580" tIns="34290" rIns="68580" bIns="34290">
            <a:spAutoFit/>
          </a:bodyPr>
          <a:lstStyle/>
          <a:p>
            <a:pPr>
              <a:lnSpc>
                <a:spcPct val="150000"/>
              </a:lnSpc>
              <a:defRPr/>
            </a:pPr>
            <a:r>
              <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rPr>
              <a:t>保养时间到期提醒，记录养护时间、养护人信息，</a:t>
            </a:r>
            <a:r>
              <a:rPr lang="zh-CN" altLang="en-US" sz="1600" dirty="0">
                <a:solidFill>
                  <a:prstClr val="black">
                    <a:lumMod val="85000"/>
                    <a:lumOff val="15000"/>
                  </a:prstClr>
                </a:solidFill>
                <a:cs typeface="+mn-ea"/>
                <a:sym typeface="+mn-lt"/>
              </a:rPr>
              <a:t>真实记录，自动处理；</a:t>
            </a:r>
            <a:endParaRPr lang="en-US" altLang="zh-CN" sz="1600" dirty="0">
              <a:solidFill>
                <a:prstClr val="black">
                  <a:lumMod val="85000"/>
                  <a:lumOff val="15000"/>
                </a:prstClr>
              </a:solidFill>
              <a:cs typeface="+mn-ea"/>
              <a:sym typeface="+mn-lt"/>
            </a:endParaRPr>
          </a:p>
          <a:p>
            <a:pPr lvl="0">
              <a:lnSpc>
                <a:spcPct val="150000"/>
              </a:lnSpc>
              <a:defRPr/>
            </a:pPr>
            <a:r>
              <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rPr>
              <a:t>巡检有据可查，现场定位</a:t>
            </a:r>
            <a:r>
              <a:rPr kumimoji="0" lang="en-US" altLang="zh-CN" sz="1600" b="0" i="0" u="none" strike="noStrike" kern="1200" cap="none" spc="0" normalizeH="0" baseline="0" noProof="0" dirty="0">
                <a:ln>
                  <a:noFill/>
                </a:ln>
                <a:solidFill>
                  <a:prstClr val="black">
                    <a:lumMod val="85000"/>
                    <a:lumOff val="15000"/>
                  </a:prstClr>
                </a:solidFill>
                <a:effectLst/>
                <a:uLnTx/>
                <a:uFillTx/>
                <a:cs typeface="+mn-ea"/>
                <a:sym typeface="+mn-lt"/>
              </a:rPr>
              <a:t>+</a:t>
            </a:r>
            <a:r>
              <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rPr>
              <a:t>拍照记录，有效规避假巡检</a:t>
            </a:r>
            <a:endPar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endParaRPr>
          </a:p>
        </p:txBody>
      </p:sp>
      <p:sp>
        <p:nvSpPr>
          <p:cNvPr id="19" name="文本框 20"/>
          <p:cNvSpPr txBox="1"/>
          <p:nvPr/>
        </p:nvSpPr>
        <p:spPr>
          <a:xfrm>
            <a:off x="2506253" y="4763606"/>
            <a:ext cx="3035505" cy="346249"/>
          </a:xfrm>
          <a:prstGeom prst="rect">
            <a:avLst/>
          </a:prstGeom>
          <a:noFill/>
        </p:spPr>
        <p:txBody>
          <a:bodyPr wrap="square" lIns="68580" tIns="34290" rIns="68580" bIns="34290"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b="1" kern="0" dirty="0">
                <a:solidFill>
                  <a:srgbClr val="002060"/>
                </a:solidFill>
                <a:cs typeface="+mn-ea"/>
                <a:sym typeface="+mn-lt"/>
              </a:rPr>
              <a:t>多维设备统一监测管理</a:t>
            </a:r>
            <a:endParaRPr kumimoji="0" lang="en-US" altLang="zh-CN" sz="1800" b="1" i="0" u="none" strike="noStrike" kern="0" cap="none" spc="0" normalizeH="0" baseline="0" noProof="0" dirty="0">
              <a:ln>
                <a:noFill/>
              </a:ln>
              <a:solidFill>
                <a:srgbClr val="002060"/>
              </a:solidFill>
              <a:effectLst/>
              <a:uLnTx/>
              <a:uFillTx/>
              <a:cs typeface="+mn-ea"/>
              <a:sym typeface="+mn-lt"/>
            </a:endParaRPr>
          </a:p>
        </p:txBody>
      </p:sp>
      <p:sp>
        <p:nvSpPr>
          <p:cNvPr id="20" name="矩形 19"/>
          <p:cNvSpPr/>
          <p:nvPr/>
        </p:nvSpPr>
        <p:spPr>
          <a:xfrm>
            <a:off x="2506251" y="5111933"/>
            <a:ext cx="8064191" cy="395108"/>
          </a:xfrm>
          <a:prstGeom prst="rect">
            <a:avLst/>
          </a:prstGeom>
        </p:spPr>
        <p:txBody>
          <a:bodyPr wrap="square" lIns="68580" tIns="34290" rIns="68580" bIns="34290">
            <a:spAutoFit/>
          </a:bodyPr>
          <a:lstStyle/>
          <a:p>
            <a:pPr lvl="0">
              <a:lnSpc>
                <a:spcPct val="150000"/>
              </a:lnSpc>
              <a:defRPr/>
            </a:pPr>
            <a:r>
              <a:rPr lang="zh-CN" altLang="en-US" sz="1600" dirty="0">
                <a:solidFill>
                  <a:prstClr val="black">
                    <a:lumMod val="85000"/>
                    <a:lumOff val="15000"/>
                  </a:prstClr>
                </a:solidFill>
                <a:cs typeface="+mn-ea"/>
                <a:sym typeface="+mn-lt"/>
              </a:rPr>
              <a:t>不同系统接入的同类设备进行整合管理，一个系统即可管理所有智能设备</a:t>
            </a:r>
            <a:endParaRPr kumimoji="0" lang="zh-CN" altLang="en-US" sz="1600" b="0" i="0" u="none" strike="noStrike" kern="1200" cap="none" spc="0" normalizeH="0" baseline="0" noProof="0" dirty="0">
              <a:ln>
                <a:noFill/>
              </a:ln>
              <a:solidFill>
                <a:prstClr val="black">
                  <a:lumMod val="85000"/>
                  <a:lumOff val="15000"/>
                </a:prstClr>
              </a:solidFill>
              <a:effectLst/>
              <a:uLnTx/>
              <a:uFillTx/>
              <a:cs typeface="+mn-ea"/>
              <a:sym typeface="+mn-lt"/>
            </a:endParaRPr>
          </a:p>
        </p:txBody>
      </p:sp>
      <p:sp>
        <p:nvSpPr>
          <p:cNvPr id="21" name="文本框 20"/>
          <p:cNvSpPr txBox="1"/>
          <p:nvPr/>
        </p:nvSpPr>
        <p:spPr>
          <a:xfrm>
            <a:off x="5131633" y="195454"/>
            <a:ext cx="1928733" cy="523220"/>
          </a:xfrm>
          <a:prstGeom prst="rect">
            <a:avLst/>
          </a:prstGeom>
          <a:noFill/>
        </p:spPr>
        <p:txBody>
          <a:bodyPr wrap="none" rtlCol="0">
            <a:spAutoFit/>
            <a:scene3d>
              <a:camera prst="orthographicFront"/>
              <a:lightRig rig="threePt" dir="t"/>
            </a:scene3d>
            <a:sp3d contourW="12700"/>
          </a:bodyPr>
          <a:lstStyle/>
          <a:p>
            <a:pPr defTabSz="914400">
              <a:defRPr/>
            </a:pPr>
            <a:r>
              <a:rPr lang="zh-CN" altLang="en-US" sz="2800" b="1" spc="600" dirty="0">
                <a:cs typeface="+mn-ea"/>
                <a:sym typeface="+mn-lt"/>
              </a:rPr>
              <a:t>系统优势</a:t>
            </a:r>
            <a:endParaRPr lang="zh-CN" altLang="en-US" sz="2800" b="1" spc="600" dirty="0">
              <a:cs typeface="+mn-ea"/>
              <a:sym typeface="+mn-lt"/>
            </a:endParaRPr>
          </a:p>
        </p:txBody>
      </p:sp>
      <p:sp>
        <p:nvSpPr>
          <p:cNvPr id="22" name="6"/>
          <p:cNvSpPr/>
          <p:nvPr/>
        </p:nvSpPr>
        <p:spPr bwMode="auto">
          <a:xfrm rot="5400000">
            <a:off x="5531735"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3" name="6"/>
          <p:cNvSpPr/>
          <p:nvPr/>
        </p:nvSpPr>
        <p:spPr bwMode="auto">
          <a:xfrm rot="5400000">
            <a:off x="5802968"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4" name="6"/>
          <p:cNvSpPr/>
          <p:nvPr/>
        </p:nvSpPr>
        <p:spPr bwMode="auto">
          <a:xfrm rot="5400000">
            <a:off x="6074201"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
        <p:nvSpPr>
          <p:cNvPr id="25" name="6"/>
          <p:cNvSpPr/>
          <p:nvPr/>
        </p:nvSpPr>
        <p:spPr bwMode="auto">
          <a:xfrm rot="5400000">
            <a:off x="6345434" y="734101"/>
            <a:ext cx="153591" cy="133545"/>
          </a:xfrm>
          <a:custGeom>
            <a:avLst/>
            <a:gdLst>
              <a:gd name="T0" fmla="*/ 365 w 1306"/>
              <a:gd name="T1" fmla="*/ 1149 h 1149"/>
              <a:gd name="T2" fmla="*/ 300 w 1306"/>
              <a:gd name="T3" fmla="*/ 1111 h 1149"/>
              <a:gd name="T4" fmla="*/ 12 w 1306"/>
              <a:gd name="T5" fmla="*/ 613 h 1149"/>
              <a:gd name="T6" fmla="*/ 12 w 1306"/>
              <a:gd name="T7" fmla="*/ 537 h 1149"/>
              <a:gd name="T8" fmla="*/ 300 w 1306"/>
              <a:gd name="T9" fmla="*/ 38 h 1149"/>
              <a:gd name="T10" fmla="*/ 365 w 1306"/>
              <a:gd name="T11" fmla="*/ 0 h 1149"/>
              <a:gd name="T12" fmla="*/ 941 w 1306"/>
              <a:gd name="T13" fmla="*/ 0 h 1149"/>
              <a:gd name="T14" fmla="*/ 1006 w 1306"/>
              <a:gd name="T15" fmla="*/ 38 h 1149"/>
              <a:gd name="T16" fmla="*/ 1294 w 1306"/>
              <a:gd name="T17" fmla="*/ 537 h 1149"/>
              <a:gd name="T18" fmla="*/ 1294 w 1306"/>
              <a:gd name="T19" fmla="*/ 613 h 1149"/>
              <a:gd name="T20" fmla="*/ 1006 w 1306"/>
              <a:gd name="T21" fmla="*/ 1111 h 1149"/>
              <a:gd name="T22" fmla="*/ 941 w 1306"/>
              <a:gd name="T23" fmla="*/ 1149 h 1149"/>
              <a:gd name="T24" fmla="*/ 365 w 1306"/>
              <a:gd name="T25" fmla="*/ 1149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06" h="1149">
                <a:moveTo>
                  <a:pt x="365" y="1149"/>
                </a:moveTo>
                <a:cubicBezTo>
                  <a:pt x="341" y="1149"/>
                  <a:pt x="312" y="1132"/>
                  <a:pt x="300" y="1111"/>
                </a:cubicBezTo>
                <a:cubicBezTo>
                  <a:pt x="12" y="613"/>
                  <a:pt x="12" y="613"/>
                  <a:pt x="12" y="613"/>
                </a:cubicBezTo>
                <a:cubicBezTo>
                  <a:pt x="0" y="592"/>
                  <a:pt x="0" y="558"/>
                  <a:pt x="12" y="537"/>
                </a:cubicBezTo>
                <a:cubicBezTo>
                  <a:pt x="300" y="38"/>
                  <a:pt x="300" y="38"/>
                  <a:pt x="300" y="38"/>
                </a:cubicBezTo>
                <a:cubicBezTo>
                  <a:pt x="312" y="17"/>
                  <a:pt x="341" y="0"/>
                  <a:pt x="365" y="0"/>
                </a:cubicBezTo>
                <a:cubicBezTo>
                  <a:pt x="941" y="0"/>
                  <a:pt x="941" y="0"/>
                  <a:pt x="941" y="0"/>
                </a:cubicBezTo>
                <a:cubicBezTo>
                  <a:pt x="965" y="0"/>
                  <a:pt x="994" y="17"/>
                  <a:pt x="1006" y="38"/>
                </a:cubicBezTo>
                <a:cubicBezTo>
                  <a:pt x="1294" y="537"/>
                  <a:pt x="1294" y="537"/>
                  <a:pt x="1294" y="537"/>
                </a:cubicBezTo>
                <a:cubicBezTo>
                  <a:pt x="1306" y="558"/>
                  <a:pt x="1306" y="592"/>
                  <a:pt x="1294" y="613"/>
                </a:cubicBezTo>
                <a:cubicBezTo>
                  <a:pt x="1006" y="1111"/>
                  <a:pt x="1006" y="1111"/>
                  <a:pt x="1006" y="1111"/>
                </a:cubicBezTo>
                <a:cubicBezTo>
                  <a:pt x="994" y="1132"/>
                  <a:pt x="965" y="1149"/>
                  <a:pt x="941" y="1149"/>
                </a:cubicBezTo>
                <a:lnTo>
                  <a:pt x="365" y="1149"/>
                </a:lnTo>
                <a:close/>
              </a:path>
            </a:pathLst>
          </a:custGeom>
          <a:solidFill>
            <a:srgbClr val="002060"/>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a:solidFill>
                <a:srgbClr val="FFFFFF"/>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直角三角形 71"/>
          <p:cNvSpPr/>
          <p:nvPr/>
        </p:nvSpPr>
        <p:spPr>
          <a:xfrm rot="5400000">
            <a:off x="1588" y="-1"/>
            <a:ext cx="3715658" cy="3715658"/>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71" name="直角三角形 70"/>
          <p:cNvSpPr/>
          <p:nvPr/>
        </p:nvSpPr>
        <p:spPr>
          <a:xfrm rot="16200000">
            <a:off x="8689233" y="3356819"/>
            <a:ext cx="3501180" cy="350118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2" name="直角三角形 1"/>
          <p:cNvSpPr/>
          <p:nvPr/>
        </p:nvSpPr>
        <p:spPr>
          <a:xfrm rot="5400000">
            <a:off x="1588" y="0"/>
            <a:ext cx="3257921" cy="3257921"/>
          </a:xfrm>
          <a:prstGeom prst="r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70" name="直角三角形 69"/>
          <p:cNvSpPr/>
          <p:nvPr/>
        </p:nvSpPr>
        <p:spPr>
          <a:xfrm rot="16200000">
            <a:off x="9120547" y="3788134"/>
            <a:ext cx="3069865" cy="3069865"/>
          </a:xfrm>
          <a:prstGeom prst="r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3" name="平行四边形 2"/>
          <p:cNvSpPr/>
          <p:nvPr/>
        </p:nvSpPr>
        <p:spPr>
          <a:xfrm>
            <a:off x="1781419" y="2"/>
            <a:ext cx="3088716" cy="1805556"/>
          </a:xfrm>
          <a:prstGeom prst="parallelogram">
            <a:avLst>
              <a:gd name="adj" fmla="val 100148"/>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73" name="平行四边形 72"/>
          <p:cNvSpPr/>
          <p:nvPr/>
        </p:nvSpPr>
        <p:spPr>
          <a:xfrm>
            <a:off x="-2438922" y="1167126"/>
            <a:ext cx="3234853" cy="2990774"/>
          </a:xfrm>
          <a:prstGeom prst="parallelogram">
            <a:avLst>
              <a:gd name="adj" fmla="val 1001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74" name="平行四边形 73"/>
          <p:cNvSpPr/>
          <p:nvPr/>
        </p:nvSpPr>
        <p:spPr>
          <a:xfrm>
            <a:off x="11681703" y="2998581"/>
            <a:ext cx="3048130" cy="2818139"/>
          </a:xfrm>
          <a:prstGeom prst="parallelogram">
            <a:avLst>
              <a:gd name="adj" fmla="val 1001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75" name="平行四边形 74"/>
          <p:cNvSpPr/>
          <p:nvPr/>
        </p:nvSpPr>
        <p:spPr>
          <a:xfrm>
            <a:off x="7497122" y="5167086"/>
            <a:ext cx="2910426" cy="1701334"/>
          </a:xfrm>
          <a:prstGeom prst="parallelogram">
            <a:avLst>
              <a:gd name="adj" fmla="val 100148"/>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prstClr val="white"/>
              </a:solidFill>
              <a:cs typeface="+mn-ea"/>
              <a:sym typeface="+mn-lt"/>
            </a:endParaRPr>
          </a:p>
        </p:txBody>
      </p:sp>
      <p:sp>
        <p:nvSpPr>
          <p:cNvPr id="14" name="矩形 13"/>
          <p:cNvSpPr/>
          <p:nvPr/>
        </p:nvSpPr>
        <p:spPr>
          <a:xfrm>
            <a:off x="652531" y="3071445"/>
            <a:ext cx="10745765" cy="1107996"/>
          </a:xfrm>
          <a:prstGeom prst="rect">
            <a:avLst/>
          </a:prstGeom>
        </p:spPr>
        <p:txBody>
          <a:bodyPr vert="horz"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6600" b="1" kern="100" dirty="0">
                <a:solidFill>
                  <a:srgbClr val="002060"/>
                </a:solidFill>
                <a:cs typeface="+mn-ea"/>
                <a:sym typeface="+mn-lt"/>
              </a:rPr>
              <a:t>感谢您的观看</a:t>
            </a:r>
            <a:endParaRPr lang="zh-CN" altLang="zh-CN" sz="6600" b="1" kern="100" dirty="0">
              <a:solidFill>
                <a:srgbClr val="002060"/>
              </a:solidFill>
              <a:cs typeface="+mn-ea"/>
              <a:sym typeface="+mn-lt"/>
            </a:endParaRPr>
          </a:p>
        </p:txBody>
      </p:sp>
      <p:sp>
        <p:nvSpPr>
          <p:cNvPr id="15" name="文本框 14"/>
          <p:cNvSpPr txBox="1"/>
          <p:nvPr/>
        </p:nvSpPr>
        <p:spPr bwMode="auto">
          <a:xfrm rot="21562602">
            <a:off x="3204665" y="1595073"/>
            <a:ext cx="5782671" cy="460375"/>
          </a:xfrm>
          <a:prstGeom prst="rect">
            <a:avLst/>
          </a:prstGeom>
          <a:noFill/>
        </p:spPr>
        <p:txBody>
          <a:bodyPr wrap="square">
            <a:spAutoFit/>
            <a:scene3d>
              <a:camera prst="orthographicFront"/>
              <a:lightRig rig="threePt" dir="t"/>
            </a:scene3d>
            <a:sp3d contourW="12700"/>
          </a:bodyPr>
          <a:lstStyle/>
          <a:p>
            <a:pPr algn="ctr">
              <a:defRPr/>
            </a:pPr>
            <a:r>
              <a:rPr lang="zh-CN" altLang="en-US" sz="2400" b="1" dirty="0">
                <a:solidFill>
                  <a:prstClr val="black">
                    <a:lumMod val="65000"/>
                    <a:lumOff val="35000"/>
                  </a:prstClr>
                </a:solidFill>
                <a:cs typeface="+mn-ea"/>
                <a:sym typeface="+mn-lt"/>
              </a:rPr>
              <a:t>炬联智能科技有限公司</a:t>
            </a:r>
            <a:endParaRPr lang="zh-CN" altLang="en-US" sz="2400" b="1" dirty="0">
              <a:solidFill>
                <a:prstClr val="black">
                  <a:lumMod val="65000"/>
                  <a:lumOff val="35000"/>
                </a:prstClr>
              </a:solidFill>
              <a:cs typeface="+mn-ea"/>
              <a:sym typeface="+mn-l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tags/tag1.xml><?xml version="1.0" encoding="utf-8"?>
<p:tagLst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ags/tag10.xml><?xml version="1.0" encoding="utf-8"?>
<p:tagLst xmlns:p="http://schemas.openxmlformats.org/presentationml/2006/main">
  <p:tag name="KSO_WM_DIAGRAM_VIRTUALLY_FRAME" val="{&quot;height&quot;:383.55023622047247,&quot;left&quot;:56.05,&quot;top&quot;:112.54976377952755,&quot;width&quot;:855.45}"/>
</p:tagLst>
</file>

<file path=ppt/tags/tag11.xml><?xml version="1.0" encoding="utf-8"?>
<p:tagLst xmlns:p="http://schemas.openxmlformats.org/presentationml/2006/main">
  <p:tag name="KSO_WM_DIAGRAM_VIRTUALLY_FRAME" val="{&quot;height&quot;:383.55023622047247,&quot;left&quot;:56.05,&quot;top&quot;:112.54976377952755,&quot;width&quot;:855.45}"/>
</p:tagLst>
</file>

<file path=ppt/tags/tag12.xml><?xml version="1.0" encoding="utf-8"?>
<p:tagLst xmlns:p="http://schemas.openxmlformats.org/presentationml/2006/main">
  <p:tag name="KSO_WM_DIAGRAM_VIRTUALLY_FRAME" val="{&quot;height&quot;:383.55023622047247,&quot;left&quot;:56.05,&quot;top&quot;:112.54976377952755,&quot;width&quot;:855.45}"/>
</p:tagLst>
</file>

<file path=ppt/tags/tag13.xml><?xml version="1.0" encoding="utf-8"?>
<p:tagLst xmlns:p="http://schemas.openxmlformats.org/presentationml/2006/main">
  <p:tag name="KSO_WM_DIAGRAM_VIRTUALLY_FRAME" val="{&quot;height&quot;:383.55023622047247,&quot;left&quot;:56.05,&quot;top&quot;:112.54976377952755,&quot;width&quot;:855.45}"/>
</p:tagLst>
</file>

<file path=ppt/tags/tag14.xml><?xml version="1.0" encoding="utf-8"?>
<p:tagLst xmlns:p="http://schemas.openxmlformats.org/presentationml/2006/main">
  <p:tag name="KSO_WM_DIAGRAM_VIRTUALLY_FRAME" val="{&quot;height&quot;:383.55023622047247,&quot;left&quot;:56.05,&quot;top&quot;:112.54976377952755,&quot;width&quot;:855.45}"/>
</p:tagLst>
</file>

<file path=ppt/tags/tag15.xml><?xml version="1.0" encoding="utf-8"?>
<p:tagLst xmlns:p="http://schemas.openxmlformats.org/presentationml/2006/main">
  <p:tag name="KSO_WM_DIAGRAM_VIRTUALLY_FRAME" val="{&quot;height&quot;:383.55023622047247,&quot;left&quot;:56.05,&quot;top&quot;:112.54976377952755,&quot;width&quot;:855.45}"/>
</p:tagLst>
</file>

<file path=ppt/tags/tag16.xml><?xml version="1.0" encoding="utf-8"?>
<p:tagLst xmlns:p="http://schemas.openxmlformats.org/presentationml/2006/main">
  <p:tag name="KSO_WM_DIAGRAM_VIRTUALLY_FRAME" val="{&quot;height&quot;:383.55023622047247,&quot;left&quot;:56.05,&quot;top&quot;:112.54976377952755,&quot;width&quot;:855.45}"/>
</p:tagLst>
</file>

<file path=ppt/tags/tag17.xml><?xml version="1.0" encoding="utf-8"?>
<p:tagLst xmlns:p="http://schemas.openxmlformats.org/presentationml/2006/main">
  <p:tag name="KSO_WM_DIAGRAM_VIRTUALLY_FRAME" val="{&quot;height&quot;:383.55023622047247,&quot;left&quot;:56.05,&quot;top&quot;:112.54976377952755,&quot;width&quot;:855.45}"/>
</p:tagLst>
</file>

<file path=ppt/tags/tag18.xml><?xml version="1.0" encoding="utf-8"?>
<p:tagLst xmlns:p="http://schemas.openxmlformats.org/presentationml/2006/main">
  <p:tag name="KSO_WM_DIAGRAM_VIRTUALLY_FRAME" val="{&quot;height&quot;:383.55023622047247,&quot;left&quot;:56.05,&quot;top&quot;:112.54976377952755,&quot;width&quot;:855.45}"/>
</p:tagLst>
</file>

<file path=ppt/tags/tag19.xml><?xml version="1.0" encoding="utf-8"?>
<p:tagLst xmlns:p="http://schemas.openxmlformats.org/presentationml/2006/main">
  <p:tag name="KSO_WM_DIAGRAM_VIRTUALLY_FRAME" val="{&quot;height&quot;:383.55023622047247,&quot;left&quot;:56.05,&quot;top&quot;:112.54976377952755,&quot;width&quot;:855.45}"/>
</p:tagLst>
</file>

<file path=ppt/tags/tag2.xml><?xml version="1.0" encoding="utf-8"?>
<p:tagLst xmlns:p="http://schemas.openxmlformats.org/presentationml/2006/main">
  <p:tag name="KSO_WM_DIAGRAM_VIRTUALLY_FRAME" val="{&quot;height&quot;:383.55023622047247,&quot;left&quot;:56.05,&quot;top&quot;:112.54976377952755,&quot;width&quot;:855.45}"/>
</p:tagLst>
</file>

<file path=ppt/tags/tag20.xml><?xml version="1.0" encoding="utf-8"?>
<p:tagLst xmlns:p="http://schemas.openxmlformats.org/presentationml/2006/main">
  <p:tag name="KSO_WM_DIAGRAM_VIRTUALLY_FRAME" val="{&quot;height&quot;:383.55023622047247,&quot;left&quot;:56.05,&quot;top&quot;:112.54976377952755,&quot;width&quot;:855.45}"/>
</p:tagLst>
</file>

<file path=ppt/tags/tag21.xml><?xml version="1.0" encoding="utf-8"?>
<p:tagLst xmlns:p="http://schemas.openxmlformats.org/presentationml/2006/main">
  <p:tag name="KSO_WM_DIAGRAM_VIRTUALLY_FRAME" val="{&quot;height&quot;:383.55023622047247,&quot;left&quot;:56.05,&quot;top&quot;:112.54976377952755,&quot;width&quot;:855.45}"/>
</p:tagLst>
</file>

<file path=ppt/tags/tag22.xml><?xml version="1.0" encoding="utf-8"?>
<p:tagLst xmlns:p="http://schemas.openxmlformats.org/presentationml/2006/main">
  <p:tag name="KSO_WM_DIAGRAM_VIRTUALLY_FRAME" val="{&quot;height&quot;:383.55023622047247,&quot;left&quot;:56.05,&quot;top&quot;:112.54976377952755,&quot;width&quot;:855.45}"/>
</p:tagLst>
</file>

<file path=ppt/tags/tag23.xml><?xml version="1.0" encoding="utf-8"?>
<p:tagLst xmlns:p="http://schemas.openxmlformats.org/presentationml/2006/main">
  <p:tag name="KSO_WM_DIAGRAM_VIRTUALLY_FRAME" val="{&quot;height&quot;:383.55023622047247,&quot;left&quot;:56.05,&quot;top&quot;:112.54976377952755,&quot;width&quot;:855.45}"/>
</p:tagLst>
</file>

<file path=ppt/tags/tag24.xml><?xml version="1.0" encoding="utf-8"?>
<p:tagLst xmlns:p="http://schemas.openxmlformats.org/presentationml/2006/main">
  <p:tag name="KSO_WM_DIAGRAM_VIRTUALLY_FRAME" val="{&quot;height&quot;:383.55023622047247,&quot;left&quot;:56.05,&quot;top&quot;:112.54976377952755,&quot;width&quot;:855.45}"/>
</p:tagLst>
</file>

<file path=ppt/tags/tag25.xml><?xml version="1.0" encoding="utf-8"?>
<p:tagLst xmlns:p="http://schemas.openxmlformats.org/presentationml/2006/main">
  <p:tag name="KSO_WM_DIAGRAM_VIRTUALLY_FRAME" val="{&quot;height&quot;:383.55023622047247,&quot;left&quot;:56.05,&quot;top&quot;:112.54976377952755,&quot;width&quot;:855.45}"/>
</p:tagLst>
</file>

<file path=ppt/tags/tag26.xml><?xml version="1.0" encoding="utf-8"?>
<p:tagLst xmlns:p="http://schemas.openxmlformats.org/presentationml/2006/main">
  <p:tag name="KSO_WM_DIAGRAM_VIRTUALLY_FRAME" val="{&quot;height&quot;:383.55023622047247,&quot;left&quot;:56.05,&quot;top&quot;:112.54976377952755,&quot;width&quot;:855.45}"/>
</p:tagLst>
</file>

<file path=ppt/tags/tag27.xml><?xml version="1.0" encoding="utf-8"?>
<p:tagLst xmlns:p="http://schemas.openxmlformats.org/presentationml/2006/main">
  <p:tag name="KSO_WM_DIAGRAM_VIRTUALLY_FRAME" val="{&quot;height&quot;:383.55023622047247,&quot;left&quot;:56.05,&quot;top&quot;:112.54976377952755,&quot;width&quot;:855.45}"/>
</p:tagLst>
</file>

<file path=ppt/tags/tag28.xml><?xml version="1.0" encoding="utf-8"?>
<p:tagLst xmlns:p="http://schemas.openxmlformats.org/presentationml/2006/main">
  <p:tag name="KSO_WM_DIAGRAM_VIRTUALLY_FRAME" val="{&quot;height&quot;:383.55023622047247,&quot;left&quot;:56.05,&quot;top&quot;:112.54976377952755,&quot;width&quot;:855.45}"/>
</p:tagLst>
</file>

<file path=ppt/tags/tag29.xml><?xml version="1.0" encoding="utf-8"?>
<p:tagLst xmlns:p="http://schemas.openxmlformats.org/presentationml/2006/main">
  <p:tag name="KSO_WM_DIAGRAM_VIRTUALLY_FRAME" val="{&quot;height&quot;:383.55023622047247,&quot;left&quot;:56.05,&quot;top&quot;:112.54976377952755,&quot;width&quot;:855.45}"/>
</p:tagLst>
</file>

<file path=ppt/tags/tag3.xml><?xml version="1.0" encoding="utf-8"?>
<p:tagLst xmlns:p="http://schemas.openxmlformats.org/presentationml/2006/main">
  <p:tag name="KSO_WM_DIAGRAM_VIRTUALLY_FRAME" val="{&quot;height&quot;:383.55023622047247,&quot;left&quot;:56.05,&quot;top&quot;:112.54976377952755,&quot;width&quot;:855.45}"/>
</p:tagLst>
</file>

<file path=ppt/tags/tag30.xml><?xml version="1.0" encoding="utf-8"?>
<p:tagLst xmlns:p="http://schemas.openxmlformats.org/presentationml/2006/main">
  <p:tag name="KSO_WM_DIAGRAM_VIRTUALLY_FRAME" val="{&quot;height&quot;:383.55023622047247,&quot;left&quot;:56.05,&quot;top&quot;:112.54976377952755,&quot;width&quot;:855.45}"/>
</p:tagLst>
</file>

<file path=ppt/tags/tag31.xml><?xml version="1.0" encoding="utf-8"?>
<p:tagLst xmlns:p="http://schemas.openxmlformats.org/presentationml/2006/main">
  <p:tag name="KSO_WM_DIAGRAM_VIRTUALLY_FRAME" val="{&quot;height&quot;:383.55023622047247,&quot;left&quot;:56.05,&quot;top&quot;:112.54976377952755,&quot;width&quot;:855.45}"/>
</p:tagLst>
</file>

<file path=ppt/tags/tag32.xml><?xml version="1.0" encoding="utf-8"?>
<p:tagLst xmlns:p="http://schemas.openxmlformats.org/presentationml/2006/main">
  <p:tag name="KSO_WM_DIAGRAM_VIRTUALLY_FRAME" val="{&quot;height&quot;:383.55023622047247,&quot;left&quot;:56.05,&quot;top&quot;:112.54976377952755,&quot;width&quot;:855.45}"/>
</p:tagLst>
</file>

<file path=ppt/tags/tag33.xml><?xml version="1.0" encoding="utf-8"?>
<p:tagLst xmlns:p="http://schemas.openxmlformats.org/presentationml/2006/main">
  <p:tag name="KSO_WM_DIAGRAM_VIRTUALLY_FRAME" val="{&quot;height&quot;:383.55023622047247,&quot;left&quot;:56.05,&quot;top&quot;:112.54976377952755,&quot;width&quot;:855.45}"/>
</p:tagLst>
</file>

<file path=ppt/tags/tag34.xml><?xml version="1.0" encoding="utf-8"?>
<p:tagLst xmlns:p="http://schemas.openxmlformats.org/presentationml/2006/main">
  <p:tag name="KSO_WM_DIAGRAM_VIRTUALLY_FRAME" val="{&quot;height&quot;:383.55023622047247,&quot;left&quot;:56.05,&quot;top&quot;:112.54976377952755,&quot;width&quot;:855.45}"/>
</p:tagLst>
</file>

<file path=ppt/tags/tag35.xml><?xml version="1.0" encoding="utf-8"?>
<p:tagLst xmlns:p="http://schemas.openxmlformats.org/presentationml/2006/main">
  <p:tag name="KSO_WM_DIAGRAM_VIRTUALLY_FRAME" val="{&quot;height&quot;:383.55023622047247,&quot;left&quot;:56.05,&quot;top&quot;:112.54976377952755,&quot;width&quot;:855.45}"/>
</p:tagLst>
</file>

<file path=ppt/tags/tag36.xml><?xml version="1.0" encoding="utf-8"?>
<p:tagLst xmlns:p="http://schemas.openxmlformats.org/presentationml/2006/main">
  <p:tag name="KSO_WM_DIAGRAM_VIRTUALLY_FRAME" val="{&quot;height&quot;:383.55023622047247,&quot;left&quot;:56.05,&quot;top&quot;:112.54976377952755,&quot;width&quot;:855.45}"/>
</p:tagLst>
</file>

<file path=ppt/tags/tag37.xml><?xml version="1.0" encoding="utf-8"?>
<p:tagLst xmlns:p="http://schemas.openxmlformats.org/presentationml/2006/main">
  <p:tag name="KSO_WM_DIAGRAM_VIRTUALLY_FRAME" val="{&quot;height&quot;:383.55023622047247,&quot;left&quot;:56.05,&quot;top&quot;:112.54976377952755,&quot;width&quot;:855.45}"/>
</p:tagLst>
</file>

<file path=ppt/tags/tag38.xml><?xml version="1.0" encoding="utf-8"?>
<p:tagLst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ags/tag4.xml><?xml version="1.0" encoding="utf-8"?>
<p:tagLst xmlns:p="http://schemas.openxmlformats.org/presentationml/2006/main">
  <p:tag name="KSO_WM_DIAGRAM_VIRTUALLY_FRAME" val="{&quot;height&quot;:383.55023622047247,&quot;left&quot;:56.05,&quot;top&quot;:112.54976377952755,&quot;width&quot;:855.45}"/>
</p:tagLst>
</file>

<file path=ppt/tags/tag5.xml><?xml version="1.0" encoding="utf-8"?>
<p:tagLst xmlns:p="http://schemas.openxmlformats.org/presentationml/2006/main">
  <p:tag name="KSO_WM_DIAGRAM_VIRTUALLY_FRAME" val="{&quot;height&quot;:383.55023622047247,&quot;left&quot;:56.05,&quot;top&quot;:112.54976377952755,&quot;width&quot;:855.45}"/>
</p:tagLst>
</file>

<file path=ppt/tags/tag6.xml><?xml version="1.0" encoding="utf-8"?>
<p:tagLst xmlns:p="http://schemas.openxmlformats.org/presentationml/2006/main">
  <p:tag name="KSO_WM_DIAGRAM_VIRTUALLY_FRAME" val="{&quot;height&quot;:383.55023622047247,&quot;left&quot;:56.05,&quot;top&quot;:112.54976377952755,&quot;width&quot;:855.45}"/>
</p:tagLst>
</file>

<file path=ppt/tags/tag7.xml><?xml version="1.0" encoding="utf-8"?>
<p:tagLst xmlns:p="http://schemas.openxmlformats.org/presentationml/2006/main">
  <p:tag name="KSO_WM_DIAGRAM_VIRTUALLY_FRAME" val="{&quot;height&quot;:383.55023622047247,&quot;left&quot;:56.05,&quot;top&quot;:112.54976377952755,&quot;width&quot;:855.45}"/>
</p:tagLst>
</file>

<file path=ppt/tags/tag8.xml><?xml version="1.0" encoding="utf-8"?>
<p:tagLst xmlns:p="http://schemas.openxmlformats.org/presentationml/2006/main">
  <p:tag name="KSO_WM_DIAGRAM_VIRTUALLY_FRAME" val="{&quot;height&quot;:383.55023622047247,&quot;left&quot;:56.05,&quot;top&quot;:112.54976377952755,&quot;width&quot;:855.45}"/>
</p:tagLst>
</file>

<file path=ppt/tags/tag9.xml><?xml version="1.0" encoding="utf-8"?>
<p:tagLst xmlns:p="http://schemas.openxmlformats.org/presentationml/2006/main">
  <p:tag name="KSO_WM_DIAGRAM_VIRTUALLY_FRAME" val="{&quot;height&quot;:383.55023622047247,&quot;left&quot;:56.05,&quot;top&quot;:112.54976377952755,&quot;width&quot;:855.45}"/>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mjarsww">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1528</Words>
  <Application>WPS 演示</Application>
  <PresentationFormat>宽屏</PresentationFormat>
  <Paragraphs>118</Paragraphs>
  <Slides>9</Slides>
  <Notes>24</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9</vt:i4>
      </vt:variant>
    </vt:vector>
  </HeadingPairs>
  <TitlesOfParts>
    <vt:vector size="23" baseType="lpstr">
      <vt:lpstr>Arial</vt:lpstr>
      <vt:lpstr>宋体</vt:lpstr>
      <vt:lpstr>Wingdings</vt:lpstr>
      <vt:lpstr>阿里巴巴普惠体 R</vt:lpstr>
      <vt:lpstr>张海山锐线体简</vt:lpstr>
      <vt:lpstr>微软雅黑</vt:lpstr>
      <vt:lpstr>Gill Sans</vt:lpstr>
      <vt:lpstr>Bebas Neue</vt:lpstr>
      <vt:lpstr>Segoe Print</vt:lpstr>
      <vt:lpstr>Lato Light</vt:lpstr>
      <vt:lpstr>Calibri</vt:lpstr>
      <vt:lpstr>Arial Unicode MS</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蓝色商务</dc:title>
  <dc:creator>第一PPT</dc:creator>
  <cp:keywords>www.1ppt.com</cp:keywords>
  <dc:description>www.1ppt.com</dc:description>
  <cp:lastModifiedBy>L</cp:lastModifiedBy>
  <cp:revision>121</cp:revision>
  <dcterms:created xsi:type="dcterms:W3CDTF">2019-01-02T05:18:00Z</dcterms:created>
  <dcterms:modified xsi:type="dcterms:W3CDTF">2025-10-14T07:51:49Z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3CAC89AC686A4B4A8208B795B0F7BECE_13</vt:lpwstr>
  </property>
</Properties>
</file>