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1"/>
  </p:handoutMasterIdLst>
  <p:sldIdLst>
    <p:sldId id="256" r:id="rId3"/>
    <p:sldId id="266" r:id="rId5"/>
    <p:sldId id="264" r:id="rId6"/>
    <p:sldId id="262" r:id="rId7"/>
    <p:sldId id="269" r:id="rId8"/>
    <p:sldId id="263" r:id="rId9"/>
    <p:sldId id="27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6" userDrawn="1">
          <p15:clr>
            <a:srgbClr val="A4A3A4"/>
          </p15:clr>
        </p15:guide>
        <p15:guide id="2" pos="37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86D1"/>
    <a:srgbClr val="FFFFFF"/>
    <a:srgbClr val="3C7388"/>
    <a:srgbClr val="77AEC3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540" y="108"/>
      </p:cViewPr>
      <p:guideLst>
        <p:guide orient="horz" pos="2276"/>
        <p:guide pos="379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</a:fld>
            <a:endParaRPr lang="zh-CN" altLang="en-US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</a:fld>
            <a:endParaRPr lang="zh-CN" altLang="en-US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阿里巴巴普惠体 R" panose="00020600040101010101" pitchFamily="18" charset="-122"/>
                <a:ea typeface="阿里巴巴普惠体 R" panose="00020600040101010101" pitchFamily="18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阿里巴巴普惠体 R" panose="00020600040101010101" pitchFamily="18" charset="-122"/>
                <a:ea typeface="阿里巴巴普惠体 R" panose="00020600040101010101" pitchFamily="18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阿里巴巴普惠体 R" panose="00020600040101010101" pitchFamily="18" charset="-122"/>
                <a:ea typeface="阿里巴巴普惠体 R" panose="00020600040101010101" pitchFamily="18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阿里巴巴普惠体 R" panose="00020600040101010101" pitchFamily="18" charset="-122"/>
                <a:ea typeface="阿里巴巴普惠体 R" panose="00020600040101010101" pitchFamily="18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阿里巴巴普惠体 R" panose="00020600040101010101" pitchFamily="18" charset="-122"/>
        <a:ea typeface="阿里巴巴普惠体 R" panose="00020600040101010101" pitchFamily="18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阿里巴巴普惠体 R" panose="00020600040101010101" pitchFamily="18" charset="-122"/>
        <a:ea typeface="阿里巴巴普惠体 R" panose="00020600040101010101" pitchFamily="18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阿里巴巴普惠体 R" panose="00020600040101010101" pitchFamily="18" charset="-122"/>
        <a:ea typeface="阿里巴巴普惠体 R" panose="00020600040101010101" pitchFamily="18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阿里巴巴普惠体 R" panose="00020600040101010101" pitchFamily="18" charset="-122"/>
        <a:ea typeface="阿里巴巴普惠体 R" panose="00020600040101010101" pitchFamily="18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阿里巴巴普惠体 R" panose="00020600040101010101" pitchFamily="18" charset="-122"/>
        <a:ea typeface="阿里巴巴普惠体 R" panose="00020600040101010101" pitchFamily="18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阿里巴巴普惠体 R" panose="00020600040101010101" pitchFamily="18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阿里巴巴普惠体 R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阿里巴巴普惠体 R" panose="00020600040101010101" pitchFamily="18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阿里巴巴普惠体 R" panose="00020600040101010101" pitchFamily="18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阿里巴巴普惠体 R" panose="00020600040101010101" pitchFamily="18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阿里巴巴普惠体 R" panose="00020600040101010101" pitchFamily="18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阿里巴巴普惠体 R" panose="00020600040101010101" pitchFamily="18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阿里巴巴普惠体 R" panose="00020600040101010101" pitchFamily="18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阿里巴巴普惠体 R" panose="00020600040101010101" pitchFamily="18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阿里巴巴普惠体 R" panose="00020600040101010101" pitchFamily="18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阿里巴巴普惠体 R" panose="00020600040101010101" pitchFamily="18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5" Type="http://schemas.openxmlformats.org/officeDocument/2006/relationships/notesSlide" Target="../notesSlides/notesSlide2.xml"/><Relationship Id="rId24" Type="http://schemas.openxmlformats.org/officeDocument/2006/relationships/slideLayout" Target="../slideLayouts/slideLayout1.xml"/><Relationship Id="rId23" Type="http://schemas.openxmlformats.org/officeDocument/2006/relationships/tags" Target="../tags/tag84.xml"/><Relationship Id="rId22" Type="http://schemas.openxmlformats.org/officeDocument/2006/relationships/image" Target="../media/image2.png"/><Relationship Id="rId21" Type="http://schemas.openxmlformats.org/officeDocument/2006/relationships/tags" Target="../tags/tag83.xml"/><Relationship Id="rId20" Type="http://schemas.openxmlformats.org/officeDocument/2006/relationships/tags" Target="../tags/tag82.xml"/><Relationship Id="rId2" Type="http://schemas.openxmlformats.org/officeDocument/2006/relationships/tags" Target="../tags/tag64.xml"/><Relationship Id="rId19" Type="http://schemas.openxmlformats.org/officeDocument/2006/relationships/tags" Target="../tags/tag81.xml"/><Relationship Id="rId18" Type="http://schemas.openxmlformats.org/officeDocument/2006/relationships/tags" Target="../tags/tag80.xml"/><Relationship Id="rId17" Type="http://schemas.openxmlformats.org/officeDocument/2006/relationships/tags" Target="../tags/tag79.xml"/><Relationship Id="rId16" Type="http://schemas.openxmlformats.org/officeDocument/2006/relationships/tags" Target="../tags/tag78.xml"/><Relationship Id="rId15" Type="http://schemas.openxmlformats.org/officeDocument/2006/relationships/tags" Target="../tags/tag77.xml"/><Relationship Id="rId14" Type="http://schemas.openxmlformats.org/officeDocument/2006/relationships/tags" Target="../tags/tag76.xml"/><Relationship Id="rId13" Type="http://schemas.openxmlformats.org/officeDocument/2006/relationships/tags" Target="../tags/tag75.xml"/><Relationship Id="rId12" Type="http://schemas.openxmlformats.org/officeDocument/2006/relationships/tags" Target="../tags/tag74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tags" Target="../tags/tag6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tags" Target="../tags/tag90.xml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4" Type="http://schemas.openxmlformats.org/officeDocument/2006/relationships/notesSlide" Target="../notesSlides/notesSlide3.xml"/><Relationship Id="rId13" Type="http://schemas.openxmlformats.org/officeDocument/2006/relationships/slideLayout" Target="../slideLayouts/slideLayout1.xml"/><Relationship Id="rId12" Type="http://schemas.openxmlformats.org/officeDocument/2006/relationships/tags" Target="../tags/tag95.xml"/><Relationship Id="rId11" Type="http://schemas.openxmlformats.org/officeDocument/2006/relationships/image" Target="../media/image2.png"/><Relationship Id="rId10" Type="http://schemas.openxmlformats.org/officeDocument/2006/relationships/tags" Target="../tags/tag94.xml"/><Relationship Id="rId1" Type="http://schemas.openxmlformats.org/officeDocument/2006/relationships/tags" Target="../tags/tag85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tags" Target="../tags/tag102.xml"/><Relationship Id="rId7" Type="http://schemas.openxmlformats.org/officeDocument/2006/relationships/image" Target="../media/image2.png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4" Type="http://schemas.openxmlformats.org/officeDocument/2006/relationships/tags" Target="../tags/tag99.xml"/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0" Type="http://schemas.openxmlformats.org/officeDocument/2006/relationships/notesSlide" Target="../notesSlides/notesSlide4.xml"/><Relationship Id="rId1" Type="http://schemas.openxmlformats.org/officeDocument/2006/relationships/tags" Target="../tags/tag96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11.xml"/><Relationship Id="rId8" Type="http://schemas.openxmlformats.org/officeDocument/2006/relationships/tags" Target="../tags/tag110.xml"/><Relationship Id="rId7" Type="http://schemas.openxmlformats.org/officeDocument/2006/relationships/tags" Target="../tags/tag109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1" Type="http://schemas.openxmlformats.org/officeDocument/2006/relationships/notesSlide" Target="../notesSlides/notesSlide5.xml"/><Relationship Id="rId40" Type="http://schemas.openxmlformats.org/officeDocument/2006/relationships/slideLayout" Target="../slideLayouts/slideLayout1.xml"/><Relationship Id="rId4" Type="http://schemas.openxmlformats.org/officeDocument/2006/relationships/tags" Target="../tags/tag106.xml"/><Relationship Id="rId39" Type="http://schemas.openxmlformats.org/officeDocument/2006/relationships/tags" Target="../tags/tag140.xml"/><Relationship Id="rId38" Type="http://schemas.openxmlformats.org/officeDocument/2006/relationships/tags" Target="../tags/tag139.xml"/><Relationship Id="rId37" Type="http://schemas.openxmlformats.org/officeDocument/2006/relationships/tags" Target="../tags/tag138.xml"/><Relationship Id="rId36" Type="http://schemas.openxmlformats.org/officeDocument/2006/relationships/tags" Target="../tags/tag137.xml"/><Relationship Id="rId35" Type="http://schemas.openxmlformats.org/officeDocument/2006/relationships/tags" Target="../tags/tag136.xml"/><Relationship Id="rId34" Type="http://schemas.openxmlformats.org/officeDocument/2006/relationships/tags" Target="../tags/tag135.xml"/><Relationship Id="rId33" Type="http://schemas.openxmlformats.org/officeDocument/2006/relationships/tags" Target="../tags/tag134.xml"/><Relationship Id="rId32" Type="http://schemas.openxmlformats.org/officeDocument/2006/relationships/tags" Target="../tags/tag133.xml"/><Relationship Id="rId31" Type="http://schemas.openxmlformats.org/officeDocument/2006/relationships/tags" Target="../tags/tag132.xml"/><Relationship Id="rId30" Type="http://schemas.openxmlformats.org/officeDocument/2006/relationships/tags" Target="../tags/tag131.xml"/><Relationship Id="rId3" Type="http://schemas.openxmlformats.org/officeDocument/2006/relationships/tags" Target="../tags/tag105.xml"/><Relationship Id="rId29" Type="http://schemas.openxmlformats.org/officeDocument/2006/relationships/tags" Target="../tags/tag130.xml"/><Relationship Id="rId28" Type="http://schemas.openxmlformats.org/officeDocument/2006/relationships/tags" Target="../tags/tag129.xml"/><Relationship Id="rId27" Type="http://schemas.openxmlformats.org/officeDocument/2006/relationships/tags" Target="../tags/tag128.xml"/><Relationship Id="rId26" Type="http://schemas.openxmlformats.org/officeDocument/2006/relationships/image" Target="../media/image2.png"/><Relationship Id="rId25" Type="http://schemas.openxmlformats.org/officeDocument/2006/relationships/tags" Target="../tags/tag127.xml"/><Relationship Id="rId24" Type="http://schemas.openxmlformats.org/officeDocument/2006/relationships/tags" Target="../tags/tag126.xml"/><Relationship Id="rId23" Type="http://schemas.openxmlformats.org/officeDocument/2006/relationships/tags" Target="../tags/tag125.xml"/><Relationship Id="rId22" Type="http://schemas.openxmlformats.org/officeDocument/2006/relationships/tags" Target="../tags/tag124.xml"/><Relationship Id="rId21" Type="http://schemas.openxmlformats.org/officeDocument/2006/relationships/tags" Target="../tags/tag123.xml"/><Relationship Id="rId20" Type="http://schemas.openxmlformats.org/officeDocument/2006/relationships/tags" Target="../tags/tag122.xml"/><Relationship Id="rId2" Type="http://schemas.openxmlformats.org/officeDocument/2006/relationships/tags" Target="../tags/tag104.xml"/><Relationship Id="rId19" Type="http://schemas.openxmlformats.org/officeDocument/2006/relationships/tags" Target="../tags/tag121.xml"/><Relationship Id="rId18" Type="http://schemas.openxmlformats.org/officeDocument/2006/relationships/tags" Target="../tags/tag120.xml"/><Relationship Id="rId17" Type="http://schemas.openxmlformats.org/officeDocument/2006/relationships/tags" Target="../tags/tag119.xml"/><Relationship Id="rId16" Type="http://schemas.openxmlformats.org/officeDocument/2006/relationships/tags" Target="../tags/tag118.xml"/><Relationship Id="rId15" Type="http://schemas.openxmlformats.org/officeDocument/2006/relationships/tags" Target="../tags/tag117.xml"/><Relationship Id="rId14" Type="http://schemas.openxmlformats.org/officeDocument/2006/relationships/tags" Target="../tags/tag116.xml"/><Relationship Id="rId13" Type="http://schemas.openxmlformats.org/officeDocument/2006/relationships/tags" Target="../tags/tag115.xml"/><Relationship Id="rId12" Type="http://schemas.openxmlformats.org/officeDocument/2006/relationships/tags" Target="../tags/tag114.xml"/><Relationship Id="rId11" Type="http://schemas.openxmlformats.org/officeDocument/2006/relationships/tags" Target="../tags/tag113.xml"/><Relationship Id="rId10" Type="http://schemas.openxmlformats.org/officeDocument/2006/relationships/tags" Target="../tags/tag112.xml"/><Relationship Id="rId1" Type="http://schemas.openxmlformats.org/officeDocument/2006/relationships/tags" Target="../tags/tag103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49.xml"/><Relationship Id="rId8" Type="http://schemas.openxmlformats.org/officeDocument/2006/relationships/tags" Target="../tags/tag148.xml"/><Relationship Id="rId7" Type="http://schemas.openxmlformats.org/officeDocument/2006/relationships/tags" Target="../tags/tag147.xml"/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Relationship Id="rId3" Type="http://schemas.openxmlformats.org/officeDocument/2006/relationships/tags" Target="../tags/tag143.xml"/><Relationship Id="rId24" Type="http://schemas.openxmlformats.org/officeDocument/2006/relationships/notesSlide" Target="../notesSlides/notesSlide6.xml"/><Relationship Id="rId23" Type="http://schemas.openxmlformats.org/officeDocument/2006/relationships/slideLayout" Target="../slideLayouts/slideLayout1.xml"/><Relationship Id="rId22" Type="http://schemas.openxmlformats.org/officeDocument/2006/relationships/tags" Target="../tags/tag161.xml"/><Relationship Id="rId21" Type="http://schemas.openxmlformats.org/officeDocument/2006/relationships/image" Target="../media/image2.png"/><Relationship Id="rId20" Type="http://schemas.openxmlformats.org/officeDocument/2006/relationships/tags" Target="../tags/tag160.xml"/><Relationship Id="rId2" Type="http://schemas.openxmlformats.org/officeDocument/2006/relationships/tags" Target="../tags/tag142.xml"/><Relationship Id="rId19" Type="http://schemas.openxmlformats.org/officeDocument/2006/relationships/tags" Target="../tags/tag159.xml"/><Relationship Id="rId18" Type="http://schemas.openxmlformats.org/officeDocument/2006/relationships/tags" Target="../tags/tag158.xml"/><Relationship Id="rId17" Type="http://schemas.openxmlformats.org/officeDocument/2006/relationships/tags" Target="../tags/tag157.xml"/><Relationship Id="rId16" Type="http://schemas.openxmlformats.org/officeDocument/2006/relationships/tags" Target="../tags/tag156.xml"/><Relationship Id="rId15" Type="http://schemas.openxmlformats.org/officeDocument/2006/relationships/tags" Target="../tags/tag155.xml"/><Relationship Id="rId14" Type="http://schemas.openxmlformats.org/officeDocument/2006/relationships/tags" Target="../tags/tag154.xml"/><Relationship Id="rId13" Type="http://schemas.openxmlformats.org/officeDocument/2006/relationships/tags" Target="../tags/tag153.xml"/><Relationship Id="rId12" Type="http://schemas.openxmlformats.org/officeDocument/2006/relationships/tags" Target="../tags/tag152.xml"/><Relationship Id="rId11" Type="http://schemas.openxmlformats.org/officeDocument/2006/relationships/tags" Target="../tags/tag151.xml"/><Relationship Id="rId10" Type="http://schemas.openxmlformats.org/officeDocument/2006/relationships/tags" Target="../tags/tag150.xml"/><Relationship Id="rId1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6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2519680" y="2566670"/>
            <a:ext cx="9356725" cy="614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4000" b="1" dirty="0">
                <a:solidFill>
                  <a:srgbClr val="3C7388"/>
                </a:solidFill>
                <a:latin typeface="微软雅黑" panose="020B0503020204020204" charset="-122"/>
                <a:ea typeface="微软雅黑" panose="020B0503020204020204" charset="-122"/>
                <a:cs typeface="阿里巴巴普惠体 B" panose="00020600040101010101" charset="-122"/>
              </a:rPr>
              <a:t>多层级多区域能耗监测管理系统</a:t>
            </a:r>
            <a:endParaRPr lang="zh-CN" altLang="en-US" sz="4000" b="1" dirty="0">
              <a:solidFill>
                <a:srgbClr val="3C7388"/>
              </a:solidFill>
              <a:latin typeface="微软雅黑" panose="020B0503020204020204" charset="-122"/>
              <a:ea typeface="微软雅黑" panose="020B0503020204020204" charset="-122"/>
              <a:cs typeface="阿里巴巴普惠体 B" panose="00020600040101010101" charset="-122"/>
            </a:endParaRPr>
          </a:p>
        </p:txBody>
      </p:sp>
      <p:sp>
        <p:nvSpPr>
          <p:cNvPr id="44" name="Rectangle 4"/>
          <p:cNvSpPr txBox="1">
            <a:spLocks noChangeArrowheads="1"/>
          </p:cNvSpPr>
          <p:nvPr/>
        </p:nvSpPr>
        <p:spPr>
          <a:xfrm>
            <a:off x="5984875" y="3257550"/>
            <a:ext cx="5880100" cy="394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zh-CN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阿里巴巴普惠体 R" panose="00020600040101010101" pitchFamily="18" charset="-122"/>
              </a:rPr>
              <a:t>成都炬联智能科技有限公司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阿里巴巴普惠体 R" panose="00020600040101010101" pitchFamily="18" charset="-122"/>
            </a:endParaRPr>
          </a:p>
        </p:txBody>
      </p:sp>
      <p:cxnSp>
        <p:nvCxnSpPr>
          <p:cNvPr id="46" name="直接连接符 5"/>
          <p:cNvCxnSpPr>
            <a:cxnSpLocks noChangeShapeType="1"/>
          </p:cNvCxnSpPr>
          <p:nvPr/>
        </p:nvCxnSpPr>
        <p:spPr bwMode="auto">
          <a:xfrm flipH="1">
            <a:off x="4638040" y="3181350"/>
            <a:ext cx="7114540" cy="0"/>
          </a:xfrm>
          <a:prstGeom prst="line">
            <a:avLst/>
          </a:prstGeom>
          <a:noFill/>
          <a:ln w="12700">
            <a:solidFill>
              <a:srgbClr val="3C7388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" name="椭圆 22"/>
          <p:cNvSpPr>
            <a:spLocks noChangeArrowheads="1"/>
          </p:cNvSpPr>
          <p:nvPr/>
        </p:nvSpPr>
        <p:spPr bwMode="auto">
          <a:xfrm>
            <a:off x="11257280" y="4115435"/>
            <a:ext cx="528320" cy="529590"/>
          </a:xfrm>
          <a:prstGeom prst="ellipse">
            <a:avLst/>
          </a:prstGeom>
          <a:solidFill>
            <a:srgbClr val="3C7388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sz="2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Freeform 59"/>
          <p:cNvSpPr>
            <a:spLocks noChangeArrowheads="1"/>
          </p:cNvSpPr>
          <p:nvPr/>
        </p:nvSpPr>
        <p:spPr bwMode="auto">
          <a:xfrm>
            <a:off x="11374755" y="4226560"/>
            <a:ext cx="293370" cy="306705"/>
          </a:xfrm>
          <a:custGeom>
            <a:avLst/>
            <a:gdLst>
              <a:gd name="T0" fmla="*/ 73627430 w 581"/>
              <a:gd name="T1" fmla="*/ 67678707 h 609"/>
              <a:gd name="T2" fmla="*/ 61659637 w 581"/>
              <a:gd name="T3" fmla="*/ 78678142 h 609"/>
              <a:gd name="T4" fmla="*/ 54244957 w 581"/>
              <a:gd name="T5" fmla="*/ 72208055 h 609"/>
              <a:gd name="T6" fmla="*/ 57106883 w 581"/>
              <a:gd name="T7" fmla="*/ 65867111 h 609"/>
              <a:gd name="T8" fmla="*/ 61659637 w 581"/>
              <a:gd name="T9" fmla="*/ 69490662 h 609"/>
              <a:gd name="T10" fmla="*/ 71806401 w 581"/>
              <a:gd name="T11" fmla="*/ 61338122 h 609"/>
              <a:gd name="T12" fmla="*/ 73627430 w 581"/>
              <a:gd name="T13" fmla="*/ 67678707 h 609"/>
              <a:gd name="T14" fmla="*/ 61659637 w 581"/>
              <a:gd name="T15" fmla="*/ 64055516 h 609"/>
              <a:gd name="T16" fmla="*/ 49691843 w 581"/>
              <a:gd name="T17" fmla="*/ 69490662 h 609"/>
              <a:gd name="T18" fmla="*/ 51513233 w 581"/>
              <a:gd name="T19" fmla="*/ 75054951 h 609"/>
              <a:gd name="T20" fmla="*/ 3772261 w 581"/>
              <a:gd name="T21" fmla="*/ 78678142 h 609"/>
              <a:gd name="T22" fmla="*/ 0 w 581"/>
              <a:gd name="T23" fmla="*/ 10999436 h 609"/>
              <a:gd name="T24" fmla="*/ 10146404 w 581"/>
              <a:gd name="T25" fmla="*/ 7246742 h 609"/>
              <a:gd name="T26" fmla="*/ 17561444 w 581"/>
              <a:gd name="T27" fmla="*/ 18246178 h 609"/>
              <a:gd name="T28" fmla="*/ 24845922 w 581"/>
              <a:gd name="T29" fmla="*/ 7246742 h 609"/>
              <a:gd name="T30" fmla="*/ 28488341 w 581"/>
              <a:gd name="T31" fmla="*/ 10999436 h 609"/>
              <a:gd name="T32" fmla="*/ 43318061 w 581"/>
              <a:gd name="T33" fmla="*/ 10999436 h 609"/>
              <a:gd name="T34" fmla="*/ 46960119 w 581"/>
              <a:gd name="T35" fmla="*/ 7246742 h 609"/>
              <a:gd name="T36" fmla="*/ 54244957 w 581"/>
              <a:gd name="T37" fmla="*/ 18246178 h 609"/>
              <a:gd name="T38" fmla="*/ 61659637 w 581"/>
              <a:gd name="T39" fmla="*/ 7246742 h 609"/>
              <a:gd name="T40" fmla="*/ 71806401 w 581"/>
              <a:gd name="T41" fmla="*/ 10999436 h 609"/>
              <a:gd name="T42" fmla="*/ 66212751 w 581"/>
              <a:gd name="T43" fmla="*/ 59526167 h 609"/>
              <a:gd name="T44" fmla="*/ 10146404 w 581"/>
              <a:gd name="T45" fmla="*/ 63149718 h 609"/>
              <a:gd name="T46" fmla="*/ 12878128 w 581"/>
              <a:gd name="T47" fmla="*/ 65867111 h 609"/>
              <a:gd name="T48" fmla="*/ 39545439 w 581"/>
              <a:gd name="T49" fmla="*/ 63149718 h 609"/>
              <a:gd name="T50" fmla="*/ 39545439 w 581"/>
              <a:gd name="T51" fmla="*/ 63149718 h 609"/>
              <a:gd name="T52" fmla="*/ 39545439 w 581"/>
              <a:gd name="T53" fmla="*/ 63149718 h 609"/>
              <a:gd name="T54" fmla="*/ 12878128 w 581"/>
              <a:gd name="T55" fmla="*/ 60431965 h 609"/>
              <a:gd name="T56" fmla="*/ 58017218 w 581"/>
              <a:gd name="T57" fmla="*/ 28339815 h 609"/>
              <a:gd name="T58" fmla="*/ 13788823 w 581"/>
              <a:gd name="T59" fmla="*/ 28339815 h 609"/>
              <a:gd name="T60" fmla="*/ 13788823 w 581"/>
              <a:gd name="T61" fmla="*/ 35715700 h 609"/>
              <a:gd name="T62" fmla="*/ 61659637 w 581"/>
              <a:gd name="T63" fmla="*/ 31963007 h 609"/>
              <a:gd name="T64" fmla="*/ 58017218 w 581"/>
              <a:gd name="T65" fmla="*/ 43868240 h 609"/>
              <a:gd name="T66" fmla="*/ 35903020 w 581"/>
              <a:gd name="T67" fmla="*/ 43868240 h 609"/>
              <a:gd name="T68" fmla="*/ 13788823 w 581"/>
              <a:gd name="T69" fmla="*/ 43868240 h 609"/>
              <a:gd name="T70" fmla="*/ 13788823 w 581"/>
              <a:gd name="T71" fmla="*/ 51244484 h 609"/>
              <a:gd name="T72" fmla="*/ 35903020 w 581"/>
              <a:gd name="T73" fmla="*/ 51244484 h 609"/>
              <a:gd name="T74" fmla="*/ 61659637 w 581"/>
              <a:gd name="T75" fmla="*/ 47491791 h 609"/>
              <a:gd name="T76" fmla="*/ 54244957 w 581"/>
              <a:gd name="T77" fmla="*/ 14622627 h 609"/>
              <a:gd name="T78" fmla="*/ 50602538 w 581"/>
              <a:gd name="T79" fmla="*/ 10999436 h 609"/>
              <a:gd name="T80" fmla="*/ 54244957 w 581"/>
              <a:gd name="T81" fmla="*/ 0 h 609"/>
              <a:gd name="T82" fmla="*/ 58017218 w 581"/>
              <a:gd name="T83" fmla="*/ 10999436 h 609"/>
              <a:gd name="T84" fmla="*/ 35903020 w 581"/>
              <a:gd name="T85" fmla="*/ 14622627 h 609"/>
              <a:gd name="T86" fmla="*/ 32260601 w 581"/>
              <a:gd name="T87" fmla="*/ 10999436 h 609"/>
              <a:gd name="T88" fmla="*/ 35903020 w 581"/>
              <a:gd name="T89" fmla="*/ 0 h 609"/>
              <a:gd name="T90" fmla="*/ 39545439 w 581"/>
              <a:gd name="T91" fmla="*/ 10999436 h 609"/>
              <a:gd name="T92" fmla="*/ 17561444 w 581"/>
              <a:gd name="T93" fmla="*/ 14622627 h 609"/>
              <a:gd name="T94" fmla="*/ 13788823 w 581"/>
              <a:gd name="T95" fmla="*/ 10999436 h 609"/>
              <a:gd name="T96" fmla="*/ 17561444 w 581"/>
              <a:gd name="T97" fmla="*/ 0 h 609"/>
              <a:gd name="T98" fmla="*/ 21203502 w 581"/>
              <a:gd name="T99" fmla="*/ 10999436 h 60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581" h="609">
                <a:moveTo>
                  <a:pt x="566" y="523"/>
                </a:moveTo>
                <a:lnTo>
                  <a:pt x="566" y="523"/>
                </a:lnTo>
                <a:cubicBezTo>
                  <a:pt x="495" y="594"/>
                  <a:pt x="495" y="594"/>
                  <a:pt x="495" y="594"/>
                </a:cubicBezTo>
                <a:cubicBezTo>
                  <a:pt x="488" y="601"/>
                  <a:pt x="481" y="608"/>
                  <a:pt x="474" y="608"/>
                </a:cubicBezTo>
                <a:cubicBezTo>
                  <a:pt x="467" y="608"/>
                  <a:pt x="460" y="601"/>
                  <a:pt x="453" y="594"/>
                </a:cubicBezTo>
                <a:cubicBezTo>
                  <a:pt x="417" y="558"/>
                  <a:pt x="417" y="558"/>
                  <a:pt x="417" y="558"/>
                </a:cubicBezTo>
                <a:cubicBezTo>
                  <a:pt x="410" y="551"/>
                  <a:pt x="410" y="544"/>
                  <a:pt x="410" y="537"/>
                </a:cubicBezTo>
                <a:cubicBezTo>
                  <a:pt x="410" y="523"/>
                  <a:pt x="417" y="509"/>
                  <a:pt x="439" y="509"/>
                </a:cubicBezTo>
                <a:cubicBezTo>
                  <a:pt x="446" y="509"/>
                  <a:pt x="453" y="516"/>
                  <a:pt x="453" y="523"/>
                </a:cubicBezTo>
                <a:cubicBezTo>
                  <a:pt x="474" y="537"/>
                  <a:pt x="474" y="537"/>
                  <a:pt x="474" y="537"/>
                </a:cubicBezTo>
                <a:cubicBezTo>
                  <a:pt x="530" y="481"/>
                  <a:pt x="530" y="481"/>
                  <a:pt x="530" y="481"/>
                </a:cubicBezTo>
                <a:cubicBezTo>
                  <a:pt x="537" y="474"/>
                  <a:pt x="545" y="474"/>
                  <a:pt x="552" y="474"/>
                </a:cubicBezTo>
                <a:cubicBezTo>
                  <a:pt x="566" y="474"/>
                  <a:pt x="580" y="488"/>
                  <a:pt x="580" y="502"/>
                </a:cubicBezTo>
                <a:cubicBezTo>
                  <a:pt x="580" y="509"/>
                  <a:pt x="573" y="516"/>
                  <a:pt x="566" y="523"/>
                </a:cubicBezTo>
                <a:close/>
                <a:moveTo>
                  <a:pt x="474" y="495"/>
                </a:moveTo>
                <a:lnTo>
                  <a:pt x="474" y="495"/>
                </a:lnTo>
                <a:cubicBezTo>
                  <a:pt x="467" y="488"/>
                  <a:pt x="453" y="481"/>
                  <a:pt x="439" y="481"/>
                </a:cubicBezTo>
                <a:cubicBezTo>
                  <a:pt x="403" y="481"/>
                  <a:pt x="382" y="509"/>
                  <a:pt x="382" y="537"/>
                </a:cubicBezTo>
                <a:cubicBezTo>
                  <a:pt x="382" y="558"/>
                  <a:pt x="389" y="573"/>
                  <a:pt x="396" y="580"/>
                </a:cubicBezTo>
                <a:cubicBezTo>
                  <a:pt x="424" y="608"/>
                  <a:pt x="424" y="608"/>
                  <a:pt x="424" y="608"/>
                </a:cubicBezTo>
                <a:cubicBezTo>
                  <a:pt x="29" y="608"/>
                  <a:pt x="29" y="608"/>
                  <a:pt x="29" y="608"/>
                </a:cubicBezTo>
                <a:cubicBezTo>
                  <a:pt x="15" y="608"/>
                  <a:pt x="0" y="594"/>
                  <a:pt x="0" y="580"/>
                </a:cubicBezTo>
                <a:cubicBezTo>
                  <a:pt x="0" y="85"/>
                  <a:pt x="0" y="85"/>
                  <a:pt x="0" y="85"/>
                </a:cubicBezTo>
                <a:cubicBezTo>
                  <a:pt x="0" y="71"/>
                  <a:pt x="15" y="56"/>
                  <a:pt x="29" y="56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85"/>
                  <a:pt x="78" y="85"/>
                  <a:pt x="78" y="85"/>
                </a:cubicBezTo>
                <a:cubicBezTo>
                  <a:pt x="78" y="120"/>
                  <a:pt x="106" y="141"/>
                  <a:pt x="135" y="141"/>
                </a:cubicBezTo>
                <a:cubicBezTo>
                  <a:pt x="163" y="141"/>
                  <a:pt x="191" y="120"/>
                  <a:pt x="191" y="85"/>
                </a:cubicBezTo>
                <a:cubicBezTo>
                  <a:pt x="191" y="56"/>
                  <a:pt x="191" y="56"/>
                  <a:pt x="191" y="56"/>
                </a:cubicBezTo>
                <a:cubicBezTo>
                  <a:pt x="219" y="56"/>
                  <a:pt x="219" y="56"/>
                  <a:pt x="219" y="56"/>
                </a:cubicBezTo>
                <a:cubicBezTo>
                  <a:pt x="219" y="85"/>
                  <a:pt x="219" y="85"/>
                  <a:pt x="219" y="85"/>
                </a:cubicBezTo>
                <a:cubicBezTo>
                  <a:pt x="219" y="120"/>
                  <a:pt x="248" y="141"/>
                  <a:pt x="276" y="141"/>
                </a:cubicBezTo>
                <a:cubicBezTo>
                  <a:pt x="304" y="141"/>
                  <a:pt x="333" y="120"/>
                  <a:pt x="333" y="85"/>
                </a:cubicBezTo>
                <a:cubicBezTo>
                  <a:pt x="333" y="56"/>
                  <a:pt x="333" y="56"/>
                  <a:pt x="333" y="56"/>
                </a:cubicBezTo>
                <a:cubicBezTo>
                  <a:pt x="361" y="56"/>
                  <a:pt x="361" y="56"/>
                  <a:pt x="361" y="56"/>
                </a:cubicBezTo>
                <a:cubicBezTo>
                  <a:pt x="361" y="85"/>
                  <a:pt x="361" y="85"/>
                  <a:pt x="361" y="85"/>
                </a:cubicBezTo>
                <a:cubicBezTo>
                  <a:pt x="361" y="120"/>
                  <a:pt x="389" y="141"/>
                  <a:pt x="417" y="141"/>
                </a:cubicBezTo>
                <a:cubicBezTo>
                  <a:pt x="446" y="141"/>
                  <a:pt x="474" y="120"/>
                  <a:pt x="474" y="85"/>
                </a:cubicBezTo>
                <a:cubicBezTo>
                  <a:pt x="474" y="56"/>
                  <a:pt x="474" y="56"/>
                  <a:pt x="474" y="56"/>
                </a:cubicBezTo>
                <a:cubicBezTo>
                  <a:pt x="523" y="56"/>
                  <a:pt x="523" y="56"/>
                  <a:pt x="523" y="56"/>
                </a:cubicBezTo>
                <a:cubicBezTo>
                  <a:pt x="537" y="56"/>
                  <a:pt x="552" y="71"/>
                  <a:pt x="552" y="85"/>
                </a:cubicBezTo>
                <a:cubicBezTo>
                  <a:pt x="552" y="445"/>
                  <a:pt x="552" y="445"/>
                  <a:pt x="552" y="445"/>
                </a:cubicBezTo>
                <a:cubicBezTo>
                  <a:pt x="530" y="445"/>
                  <a:pt x="516" y="452"/>
                  <a:pt x="509" y="460"/>
                </a:cubicBezTo>
                <a:lnTo>
                  <a:pt x="474" y="495"/>
                </a:lnTo>
                <a:close/>
                <a:moveTo>
                  <a:pt x="78" y="488"/>
                </a:moveTo>
                <a:lnTo>
                  <a:pt x="78" y="488"/>
                </a:lnTo>
                <a:cubicBezTo>
                  <a:pt x="78" y="502"/>
                  <a:pt x="85" y="509"/>
                  <a:pt x="99" y="509"/>
                </a:cubicBezTo>
                <a:cubicBezTo>
                  <a:pt x="283" y="509"/>
                  <a:pt x="283" y="509"/>
                  <a:pt x="283" y="509"/>
                </a:cubicBezTo>
                <a:cubicBezTo>
                  <a:pt x="297" y="509"/>
                  <a:pt x="304" y="502"/>
                  <a:pt x="304" y="488"/>
                </a:cubicBezTo>
                <a:cubicBezTo>
                  <a:pt x="304" y="474"/>
                  <a:pt x="297" y="467"/>
                  <a:pt x="283" y="467"/>
                </a:cubicBezTo>
                <a:cubicBezTo>
                  <a:pt x="99" y="467"/>
                  <a:pt x="99" y="467"/>
                  <a:pt x="99" y="467"/>
                </a:cubicBezTo>
                <a:cubicBezTo>
                  <a:pt x="85" y="467"/>
                  <a:pt x="78" y="474"/>
                  <a:pt x="78" y="488"/>
                </a:cubicBezTo>
                <a:close/>
                <a:moveTo>
                  <a:pt x="446" y="219"/>
                </a:moveTo>
                <a:lnTo>
                  <a:pt x="446" y="219"/>
                </a:lnTo>
                <a:cubicBezTo>
                  <a:pt x="106" y="219"/>
                  <a:pt x="106" y="219"/>
                  <a:pt x="106" y="219"/>
                </a:cubicBezTo>
                <a:cubicBezTo>
                  <a:pt x="92" y="219"/>
                  <a:pt x="78" y="233"/>
                  <a:pt x="78" y="247"/>
                </a:cubicBezTo>
                <a:cubicBezTo>
                  <a:pt x="78" y="262"/>
                  <a:pt x="92" y="276"/>
                  <a:pt x="106" y="276"/>
                </a:cubicBezTo>
                <a:cubicBezTo>
                  <a:pt x="446" y="276"/>
                  <a:pt x="446" y="276"/>
                  <a:pt x="446" y="276"/>
                </a:cubicBezTo>
                <a:cubicBezTo>
                  <a:pt x="460" y="276"/>
                  <a:pt x="474" y="262"/>
                  <a:pt x="474" y="247"/>
                </a:cubicBezTo>
                <a:cubicBezTo>
                  <a:pt x="474" y="233"/>
                  <a:pt x="460" y="219"/>
                  <a:pt x="446" y="219"/>
                </a:cubicBezTo>
                <a:close/>
                <a:moveTo>
                  <a:pt x="446" y="339"/>
                </a:moveTo>
                <a:lnTo>
                  <a:pt x="446" y="339"/>
                </a:lnTo>
                <a:cubicBezTo>
                  <a:pt x="276" y="339"/>
                  <a:pt x="276" y="339"/>
                  <a:pt x="276" y="339"/>
                </a:cubicBezTo>
                <a:cubicBezTo>
                  <a:pt x="226" y="339"/>
                  <a:pt x="226" y="339"/>
                  <a:pt x="226" y="339"/>
                </a:cubicBezTo>
                <a:cubicBezTo>
                  <a:pt x="106" y="339"/>
                  <a:pt x="106" y="339"/>
                  <a:pt x="106" y="339"/>
                </a:cubicBezTo>
                <a:cubicBezTo>
                  <a:pt x="92" y="339"/>
                  <a:pt x="78" y="353"/>
                  <a:pt x="78" y="367"/>
                </a:cubicBezTo>
                <a:cubicBezTo>
                  <a:pt x="78" y="389"/>
                  <a:pt x="92" y="396"/>
                  <a:pt x="106" y="396"/>
                </a:cubicBezTo>
                <a:cubicBezTo>
                  <a:pt x="226" y="396"/>
                  <a:pt x="226" y="396"/>
                  <a:pt x="226" y="396"/>
                </a:cubicBezTo>
                <a:cubicBezTo>
                  <a:pt x="276" y="396"/>
                  <a:pt x="276" y="396"/>
                  <a:pt x="276" y="396"/>
                </a:cubicBezTo>
                <a:cubicBezTo>
                  <a:pt x="446" y="396"/>
                  <a:pt x="446" y="396"/>
                  <a:pt x="446" y="396"/>
                </a:cubicBezTo>
                <a:cubicBezTo>
                  <a:pt x="460" y="396"/>
                  <a:pt x="474" y="389"/>
                  <a:pt x="474" y="367"/>
                </a:cubicBezTo>
                <a:cubicBezTo>
                  <a:pt x="474" y="353"/>
                  <a:pt x="460" y="339"/>
                  <a:pt x="446" y="339"/>
                </a:cubicBezTo>
                <a:close/>
                <a:moveTo>
                  <a:pt x="417" y="113"/>
                </a:moveTo>
                <a:lnTo>
                  <a:pt x="417" y="113"/>
                </a:lnTo>
                <a:cubicBezTo>
                  <a:pt x="403" y="113"/>
                  <a:pt x="389" y="106"/>
                  <a:pt x="389" y="85"/>
                </a:cubicBezTo>
                <a:cubicBezTo>
                  <a:pt x="389" y="28"/>
                  <a:pt x="389" y="28"/>
                  <a:pt x="389" y="28"/>
                </a:cubicBezTo>
                <a:cubicBezTo>
                  <a:pt x="389" y="14"/>
                  <a:pt x="403" y="0"/>
                  <a:pt x="417" y="0"/>
                </a:cubicBezTo>
                <a:cubicBezTo>
                  <a:pt x="431" y="0"/>
                  <a:pt x="446" y="14"/>
                  <a:pt x="446" y="28"/>
                </a:cubicBezTo>
                <a:cubicBezTo>
                  <a:pt x="446" y="85"/>
                  <a:pt x="446" y="85"/>
                  <a:pt x="446" y="85"/>
                </a:cubicBezTo>
                <a:cubicBezTo>
                  <a:pt x="446" y="106"/>
                  <a:pt x="431" y="113"/>
                  <a:pt x="417" y="113"/>
                </a:cubicBezTo>
                <a:close/>
                <a:moveTo>
                  <a:pt x="276" y="113"/>
                </a:moveTo>
                <a:lnTo>
                  <a:pt x="276" y="113"/>
                </a:lnTo>
                <a:cubicBezTo>
                  <a:pt x="262" y="113"/>
                  <a:pt x="248" y="106"/>
                  <a:pt x="248" y="85"/>
                </a:cubicBezTo>
                <a:cubicBezTo>
                  <a:pt x="248" y="28"/>
                  <a:pt x="248" y="28"/>
                  <a:pt x="248" y="28"/>
                </a:cubicBezTo>
                <a:cubicBezTo>
                  <a:pt x="248" y="14"/>
                  <a:pt x="262" y="0"/>
                  <a:pt x="276" y="0"/>
                </a:cubicBezTo>
                <a:cubicBezTo>
                  <a:pt x="290" y="0"/>
                  <a:pt x="304" y="14"/>
                  <a:pt x="304" y="28"/>
                </a:cubicBezTo>
                <a:cubicBezTo>
                  <a:pt x="304" y="85"/>
                  <a:pt x="304" y="85"/>
                  <a:pt x="304" y="85"/>
                </a:cubicBezTo>
                <a:cubicBezTo>
                  <a:pt x="304" y="106"/>
                  <a:pt x="290" y="113"/>
                  <a:pt x="276" y="113"/>
                </a:cubicBezTo>
                <a:close/>
                <a:moveTo>
                  <a:pt x="135" y="113"/>
                </a:moveTo>
                <a:lnTo>
                  <a:pt x="135" y="113"/>
                </a:lnTo>
                <a:cubicBezTo>
                  <a:pt x="121" y="113"/>
                  <a:pt x="106" y="106"/>
                  <a:pt x="106" y="85"/>
                </a:cubicBezTo>
                <a:cubicBezTo>
                  <a:pt x="106" y="28"/>
                  <a:pt x="106" y="28"/>
                  <a:pt x="106" y="28"/>
                </a:cubicBezTo>
                <a:cubicBezTo>
                  <a:pt x="106" y="14"/>
                  <a:pt x="121" y="0"/>
                  <a:pt x="135" y="0"/>
                </a:cubicBezTo>
                <a:cubicBezTo>
                  <a:pt x="149" y="0"/>
                  <a:pt x="163" y="14"/>
                  <a:pt x="163" y="28"/>
                </a:cubicBezTo>
                <a:cubicBezTo>
                  <a:pt x="163" y="85"/>
                  <a:pt x="163" y="85"/>
                  <a:pt x="163" y="85"/>
                </a:cubicBezTo>
                <a:cubicBezTo>
                  <a:pt x="163" y="106"/>
                  <a:pt x="149" y="113"/>
                  <a:pt x="135" y="11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none" lIns="34290" tIns="17145" rIns="34290" bIns="17145" anchor="ctr"/>
          <a:lstStyle/>
          <a:p>
            <a:endParaRPr lang="en-US" sz="2400">
              <a:latin typeface="Roboto Light"/>
              <a:ea typeface="阿里巴巴普惠体 R" panose="00020600040101010101" pitchFamily="18" charset="-122"/>
            </a:endParaRPr>
          </a:p>
        </p:txBody>
      </p:sp>
      <p:sp>
        <p:nvSpPr>
          <p:cNvPr id="53" name="椭圆 65"/>
          <p:cNvSpPr>
            <a:spLocks noChangeArrowheads="1"/>
          </p:cNvSpPr>
          <p:nvPr/>
        </p:nvSpPr>
        <p:spPr bwMode="auto">
          <a:xfrm>
            <a:off x="10391140" y="4116070"/>
            <a:ext cx="528320" cy="528320"/>
          </a:xfrm>
          <a:prstGeom prst="ellipse">
            <a:avLst/>
          </a:prstGeom>
          <a:solidFill>
            <a:srgbClr val="3C7388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sz="2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Freeform 110"/>
          <p:cNvSpPr>
            <a:spLocks noChangeArrowheads="1"/>
          </p:cNvSpPr>
          <p:nvPr/>
        </p:nvSpPr>
        <p:spPr bwMode="auto">
          <a:xfrm>
            <a:off x="10516870" y="4227830"/>
            <a:ext cx="306705" cy="304165"/>
          </a:xfrm>
          <a:custGeom>
            <a:avLst/>
            <a:gdLst>
              <a:gd name="T0" fmla="*/ 78678142 w 609"/>
              <a:gd name="T1" fmla="*/ 71002280 h 602"/>
              <a:gd name="T2" fmla="*/ 78678142 w 609"/>
              <a:gd name="T3" fmla="*/ 71002280 h 602"/>
              <a:gd name="T4" fmla="*/ 71302258 w 609"/>
              <a:gd name="T5" fmla="*/ 78441997 h 602"/>
              <a:gd name="T6" fmla="*/ 65867111 w 609"/>
              <a:gd name="T7" fmla="*/ 76614673 h 602"/>
              <a:gd name="T8" fmla="*/ 44774038 w 609"/>
              <a:gd name="T9" fmla="*/ 54426302 h 602"/>
              <a:gd name="T10" fmla="*/ 29245613 w 609"/>
              <a:gd name="T11" fmla="*/ 59125033 h 602"/>
              <a:gd name="T12" fmla="*/ 0 w 609"/>
              <a:gd name="T13" fmla="*/ 29497307 h 602"/>
              <a:gd name="T14" fmla="*/ 29245613 w 609"/>
              <a:gd name="T15" fmla="*/ 0 h 602"/>
              <a:gd name="T16" fmla="*/ 58491226 w 609"/>
              <a:gd name="T17" fmla="*/ 29497307 h 602"/>
              <a:gd name="T18" fmla="*/ 54867675 w 609"/>
              <a:gd name="T19" fmla="*/ 44376380 h 602"/>
              <a:gd name="T20" fmla="*/ 75960749 w 609"/>
              <a:gd name="T21" fmla="*/ 65520668 h 602"/>
              <a:gd name="T22" fmla="*/ 78678142 w 609"/>
              <a:gd name="T23" fmla="*/ 71002280 h 602"/>
              <a:gd name="T24" fmla="*/ 29245613 w 609"/>
              <a:gd name="T25" fmla="*/ 7439717 h 602"/>
              <a:gd name="T26" fmla="*/ 29245613 w 609"/>
              <a:gd name="T27" fmla="*/ 7439717 h 602"/>
              <a:gd name="T28" fmla="*/ 7246742 w 609"/>
              <a:gd name="T29" fmla="*/ 29497307 h 602"/>
              <a:gd name="T30" fmla="*/ 29245613 w 609"/>
              <a:gd name="T31" fmla="*/ 51685677 h 602"/>
              <a:gd name="T32" fmla="*/ 51244484 w 609"/>
              <a:gd name="T33" fmla="*/ 29497307 h 602"/>
              <a:gd name="T34" fmla="*/ 29245613 w 609"/>
              <a:gd name="T35" fmla="*/ 7439717 h 602"/>
              <a:gd name="T36" fmla="*/ 42056644 w 609"/>
              <a:gd name="T37" fmla="*/ 33282375 h 602"/>
              <a:gd name="T38" fmla="*/ 42056644 w 609"/>
              <a:gd name="T39" fmla="*/ 33282375 h 602"/>
              <a:gd name="T40" fmla="*/ 32868804 w 609"/>
              <a:gd name="T41" fmla="*/ 33282375 h 602"/>
              <a:gd name="T42" fmla="*/ 32868804 w 609"/>
              <a:gd name="T43" fmla="*/ 41504973 h 602"/>
              <a:gd name="T44" fmla="*/ 29245613 w 609"/>
              <a:gd name="T45" fmla="*/ 45290042 h 602"/>
              <a:gd name="T46" fmla="*/ 25622062 w 609"/>
              <a:gd name="T47" fmla="*/ 41504973 h 602"/>
              <a:gd name="T48" fmla="*/ 25622062 w 609"/>
              <a:gd name="T49" fmla="*/ 33282375 h 602"/>
              <a:gd name="T50" fmla="*/ 17340380 w 609"/>
              <a:gd name="T51" fmla="*/ 33282375 h 602"/>
              <a:gd name="T52" fmla="*/ 13716829 w 609"/>
              <a:gd name="T53" fmla="*/ 29497307 h 602"/>
              <a:gd name="T54" fmla="*/ 17340380 w 609"/>
              <a:gd name="T55" fmla="*/ 25842658 h 602"/>
              <a:gd name="T56" fmla="*/ 25622062 w 609"/>
              <a:gd name="T57" fmla="*/ 25842658 h 602"/>
              <a:gd name="T58" fmla="*/ 25622062 w 609"/>
              <a:gd name="T59" fmla="*/ 16575978 h 602"/>
              <a:gd name="T60" fmla="*/ 29245613 w 609"/>
              <a:gd name="T61" fmla="*/ 12921329 h 602"/>
              <a:gd name="T62" fmla="*/ 32868804 w 609"/>
              <a:gd name="T63" fmla="*/ 16575978 h 602"/>
              <a:gd name="T64" fmla="*/ 32868804 w 609"/>
              <a:gd name="T65" fmla="*/ 25842658 h 602"/>
              <a:gd name="T66" fmla="*/ 42056644 w 609"/>
              <a:gd name="T67" fmla="*/ 25842658 h 602"/>
              <a:gd name="T68" fmla="*/ 45679835 w 609"/>
              <a:gd name="T69" fmla="*/ 29497307 h 602"/>
              <a:gd name="T70" fmla="*/ 42056644 w 609"/>
              <a:gd name="T71" fmla="*/ 33282375 h 60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09" h="602">
                <a:moveTo>
                  <a:pt x="608" y="544"/>
                </a:moveTo>
                <a:lnTo>
                  <a:pt x="608" y="544"/>
                </a:lnTo>
                <a:cubicBezTo>
                  <a:pt x="608" y="573"/>
                  <a:pt x="579" y="601"/>
                  <a:pt x="551" y="601"/>
                </a:cubicBezTo>
                <a:cubicBezTo>
                  <a:pt x="530" y="601"/>
                  <a:pt x="516" y="594"/>
                  <a:pt x="509" y="587"/>
                </a:cubicBezTo>
                <a:cubicBezTo>
                  <a:pt x="346" y="417"/>
                  <a:pt x="346" y="417"/>
                  <a:pt x="346" y="417"/>
                </a:cubicBezTo>
                <a:cubicBezTo>
                  <a:pt x="311" y="438"/>
                  <a:pt x="269" y="453"/>
                  <a:pt x="226" y="453"/>
                </a:cubicBezTo>
                <a:cubicBezTo>
                  <a:pt x="106" y="453"/>
                  <a:pt x="0" y="347"/>
                  <a:pt x="0" y="226"/>
                </a:cubicBezTo>
                <a:cubicBezTo>
                  <a:pt x="0" y="99"/>
                  <a:pt x="106" y="0"/>
                  <a:pt x="226" y="0"/>
                </a:cubicBezTo>
                <a:cubicBezTo>
                  <a:pt x="353" y="0"/>
                  <a:pt x="452" y="99"/>
                  <a:pt x="452" y="226"/>
                </a:cubicBezTo>
                <a:cubicBezTo>
                  <a:pt x="452" y="269"/>
                  <a:pt x="445" y="304"/>
                  <a:pt x="424" y="340"/>
                </a:cubicBezTo>
                <a:cubicBezTo>
                  <a:pt x="587" y="502"/>
                  <a:pt x="587" y="502"/>
                  <a:pt x="587" y="502"/>
                </a:cubicBezTo>
                <a:cubicBezTo>
                  <a:pt x="601" y="516"/>
                  <a:pt x="608" y="530"/>
                  <a:pt x="608" y="544"/>
                </a:cubicBezTo>
                <a:close/>
                <a:moveTo>
                  <a:pt x="226" y="57"/>
                </a:moveTo>
                <a:lnTo>
                  <a:pt x="226" y="57"/>
                </a:lnTo>
                <a:cubicBezTo>
                  <a:pt x="134" y="57"/>
                  <a:pt x="56" y="127"/>
                  <a:pt x="56" y="226"/>
                </a:cubicBezTo>
                <a:cubicBezTo>
                  <a:pt x="56" y="318"/>
                  <a:pt x="134" y="396"/>
                  <a:pt x="226" y="396"/>
                </a:cubicBezTo>
                <a:cubicBezTo>
                  <a:pt x="325" y="396"/>
                  <a:pt x="396" y="318"/>
                  <a:pt x="396" y="226"/>
                </a:cubicBezTo>
                <a:cubicBezTo>
                  <a:pt x="396" y="127"/>
                  <a:pt x="325" y="57"/>
                  <a:pt x="226" y="57"/>
                </a:cubicBezTo>
                <a:close/>
                <a:moveTo>
                  <a:pt x="325" y="255"/>
                </a:moveTo>
                <a:lnTo>
                  <a:pt x="325" y="255"/>
                </a:lnTo>
                <a:cubicBezTo>
                  <a:pt x="254" y="255"/>
                  <a:pt x="254" y="255"/>
                  <a:pt x="254" y="255"/>
                </a:cubicBezTo>
                <a:cubicBezTo>
                  <a:pt x="254" y="318"/>
                  <a:pt x="254" y="318"/>
                  <a:pt x="254" y="318"/>
                </a:cubicBezTo>
                <a:cubicBezTo>
                  <a:pt x="254" y="333"/>
                  <a:pt x="247" y="347"/>
                  <a:pt x="226" y="347"/>
                </a:cubicBezTo>
                <a:cubicBezTo>
                  <a:pt x="212" y="347"/>
                  <a:pt x="198" y="333"/>
                  <a:pt x="198" y="318"/>
                </a:cubicBezTo>
                <a:cubicBezTo>
                  <a:pt x="198" y="255"/>
                  <a:pt x="198" y="255"/>
                  <a:pt x="198" y="255"/>
                </a:cubicBezTo>
                <a:cubicBezTo>
                  <a:pt x="134" y="255"/>
                  <a:pt x="134" y="255"/>
                  <a:pt x="134" y="255"/>
                </a:cubicBezTo>
                <a:cubicBezTo>
                  <a:pt x="120" y="255"/>
                  <a:pt x="106" y="241"/>
                  <a:pt x="106" y="226"/>
                </a:cubicBezTo>
                <a:cubicBezTo>
                  <a:pt x="106" y="205"/>
                  <a:pt x="120" y="198"/>
                  <a:pt x="134" y="198"/>
                </a:cubicBezTo>
                <a:cubicBezTo>
                  <a:pt x="198" y="198"/>
                  <a:pt x="198" y="198"/>
                  <a:pt x="198" y="198"/>
                </a:cubicBezTo>
                <a:cubicBezTo>
                  <a:pt x="198" y="127"/>
                  <a:pt x="198" y="127"/>
                  <a:pt x="198" y="127"/>
                </a:cubicBezTo>
                <a:cubicBezTo>
                  <a:pt x="198" y="113"/>
                  <a:pt x="212" y="99"/>
                  <a:pt x="226" y="99"/>
                </a:cubicBezTo>
                <a:cubicBezTo>
                  <a:pt x="247" y="99"/>
                  <a:pt x="254" y="113"/>
                  <a:pt x="254" y="127"/>
                </a:cubicBezTo>
                <a:cubicBezTo>
                  <a:pt x="254" y="198"/>
                  <a:pt x="254" y="198"/>
                  <a:pt x="254" y="198"/>
                </a:cubicBezTo>
                <a:cubicBezTo>
                  <a:pt x="325" y="198"/>
                  <a:pt x="325" y="198"/>
                  <a:pt x="325" y="198"/>
                </a:cubicBezTo>
                <a:cubicBezTo>
                  <a:pt x="339" y="198"/>
                  <a:pt x="353" y="205"/>
                  <a:pt x="353" y="226"/>
                </a:cubicBezTo>
                <a:cubicBezTo>
                  <a:pt x="353" y="241"/>
                  <a:pt x="339" y="255"/>
                  <a:pt x="325" y="2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none" lIns="34290" tIns="17145" rIns="34290" bIns="17145" anchor="ctr"/>
          <a:lstStyle/>
          <a:p>
            <a:endParaRPr lang="en-US" sz="2400">
              <a:latin typeface="Roboto Light"/>
              <a:ea typeface="阿里巴巴普惠体 R" panose="00020600040101010101" pitchFamily="18" charset="-122"/>
            </a:endParaRPr>
          </a:p>
        </p:txBody>
      </p:sp>
      <p:sp>
        <p:nvSpPr>
          <p:cNvPr id="59" name="椭圆 16"/>
          <p:cNvSpPr>
            <a:spLocks noChangeArrowheads="1"/>
          </p:cNvSpPr>
          <p:nvPr/>
        </p:nvSpPr>
        <p:spPr bwMode="auto">
          <a:xfrm>
            <a:off x="8656320" y="4115435"/>
            <a:ext cx="529590" cy="529590"/>
          </a:xfrm>
          <a:prstGeom prst="ellipse">
            <a:avLst/>
          </a:prstGeom>
          <a:solidFill>
            <a:srgbClr val="3C73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sz="2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Freeform 75"/>
          <p:cNvSpPr>
            <a:spLocks noChangeArrowheads="1"/>
          </p:cNvSpPr>
          <p:nvPr/>
        </p:nvSpPr>
        <p:spPr bwMode="auto">
          <a:xfrm>
            <a:off x="8768715" y="4251325"/>
            <a:ext cx="304800" cy="257810"/>
          </a:xfrm>
          <a:custGeom>
            <a:avLst/>
            <a:gdLst>
              <a:gd name="T0" fmla="*/ 74657633 w 602"/>
              <a:gd name="T1" fmla="*/ 66362244 h 510"/>
              <a:gd name="T2" fmla="*/ 74657633 w 602"/>
              <a:gd name="T3" fmla="*/ 66362244 h 510"/>
              <a:gd name="T4" fmla="*/ 3654665 w 602"/>
              <a:gd name="T5" fmla="*/ 66362244 h 510"/>
              <a:gd name="T6" fmla="*/ 0 w 602"/>
              <a:gd name="T7" fmla="*/ 62711741 h 510"/>
              <a:gd name="T8" fmla="*/ 0 w 602"/>
              <a:gd name="T9" fmla="*/ 3650503 h 510"/>
              <a:gd name="T10" fmla="*/ 3654665 w 602"/>
              <a:gd name="T11" fmla="*/ 0 h 510"/>
              <a:gd name="T12" fmla="*/ 7308970 w 602"/>
              <a:gd name="T13" fmla="*/ 3650503 h 510"/>
              <a:gd name="T14" fmla="*/ 7308970 w 602"/>
              <a:gd name="T15" fmla="*/ 50717076 h 510"/>
              <a:gd name="T16" fmla="*/ 7308970 w 602"/>
              <a:gd name="T17" fmla="*/ 50717076 h 510"/>
              <a:gd name="T18" fmla="*/ 7308970 w 602"/>
              <a:gd name="T19" fmla="*/ 58930528 h 510"/>
              <a:gd name="T20" fmla="*/ 74657633 w 602"/>
              <a:gd name="T21" fmla="*/ 58930528 h 510"/>
              <a:gd name="T22" fmla="*/ 78442719 w 602"/>
              <a:gd name="T23" fmla="*/ 62711741 h 510"/>
              <a:gd name="T24" fmla="*/ 74657633 w 602"/>
              <a:gd name="T25" fmla="*/ 66362244 h 510"/>
              <a:gd name="T26" fmla="*/ 66434636 w 602"/>
              <a:gd name="T27" fmla="*/ 55280025 h 510"/>
              <a:gd name="T28" fmla="*/ 66434636 w 602"/>
              <a:gd name="T29" fmla="*/ 55280025 h 510"/>
              <a:gd name="T30" fmla="*/ 58995246 w 602"/>
              <a:gd name="T31" fmla="*/ 55280025 h 510"/>
              <a:gd name="T32" fmla="*/ 55340580 w 602"/>
              <a:gd name="T33" fmla="*/ 51629522 h 510"/>
              <a:gd name="T34" fmla="*/ 55340580 w 602"/>
              <a:gd name="T35" fmla="*/ 25814941 h 510"/>
              <a:gd name="T36" fmla="*/ 58995246 w 602"/>
              <a:gd name="T37" fmla="*/ 22164077 h 510"/>
              <a:gd name="T38" fmla="*/ 66434636 w 602"/>
              <a:gd name="T39" fmla="*/ 22164077 h 510"/>
              <a:gd name="T40" fmla="*/ 70089301 w 602"/>
              <a:gd name="T41" fmla="*/ 25814941 h 510"/>
              <a:gd name="T42" fmla="*/ 70089301 w 602"/>
              <a:gd name="T43" fmla="*/ 51629522 h 510"/>
              <a:gd name="T44" fmla="*/ 66434636 w 602"/>
              <a:gd name="T45" fmla="*/ 55280025 h 510"/>
              <a:gd name="T46" fmla="*/ 45159830 w 602"/>
              <a:gd name="T47" fmla="*/ 55280025 h 510"/>
              <a:gd name="T48" fmla="*/ 45159830 w 602"/>
              <a:gd name="T49" fmla="*/ 55280025 h 510"/>
              <a:gd name="T50" fmla="*/ 37850860 w 602"/>
              <a:gd name="T51" fmla="*/ 55280025 h 510"/>
              <a:gd name="T52" fmla="*/ 34065774 w 602"/>
              <a:gd name="T53" fmla="*/ 51629522 h 510"/>
              <a:gd name="T54" fmla="*/ 34065774 w 602"/>
              <a:gd name="T55" fmla="*/ 11082219 h 510"/>
              <a:gd name="T56" fmla="*/ 37850860 w 602"/>
              <a:gd name="T57" fmla="*/ 7431355 h 510"/>
              <a:gd name="T58" fmla="*/ 45159830 w 602"/>
              <a:gd name="T59" fmla="*/ 7431355 h 510"/>
              <a:gd name="T60" fmla="*/ 48814495 w 602"/>
              <a:gd name="T61" fmla="*/ 11082219 h 510"/>
              <a:gd name="T62" fmla="*/ 48814495 w 602"/>
              <a:gd name="T63" fmla="*/ 51629522 h 510"/>
              <a:gd name="T64" fmla="*/ 45159830 w 602"/>
              <a:gd name="T65" fmla="*/ 55280025 h 510"/>
              <a:gd name="T66" fmla="*/ 24929472 w 602"/>
              <a:gd name="T67" fmla="*/ 55280025 h 510"/>
              <a:gd name="T68" fmla="*/ 24929472 w 602"/>
              <a:gd name="T69" fmla="*/ 55280025 h 510"/>
              <a:gd name="T70" fmla="*/ 17489720 w 602"/>
              <a:gd name="T71" fmla="*/ 55280025 h 510"/>
              <a:gd name="T72" fmla="*/ 13835055 w 602"/>
              <a:gd name="T73" fmla="*/ 51629522 h 510"/>
              <a:gd name="T74" fmla="*/ 13835055 w 602"/>
              <a:gd name="T75" fmla="*/ 44198166 h 510"/>
              <a:gd name="T76" fmla="*/ 17489720 w 602"/>
              <a:gd name="T77" fmla="*/ 40547302 h 510"/>
              <a:gd name="T78" fmla="*/ 24929472 w 602"/>
              <a:gd name="T79" fmla="*/ 40547302 h 510"/>
              <a:gd name="T80" fmla="*/ 28583776 w 602"/>
              <a:gd name="T81" fmla="*/ 44198166 h 510"/>
              <a:gd name="T82" fmla="*/ 28583776 w 602"/>
              <a:gd name="T83" fmla="*/ 51629522 h 510"/>
              <a:gd name="T84" fmla="*/ 24929472 w 602"/>
              <a:gd name="T85" fmla="*/ 55280025 h 51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602" h="510">
                <a:moveTo>
                  <a:pt x="572" y="509"/>
                </a:moveTo>
                <a:lnTo>
                  <a:pt x="572" y="509"/>
                </a:lnTo>
                <a:cubicBezTo>
                  <a:pt x="28" y="509"/>
                  <a:pt x="28" y="509"/>
                  <a:pt x="28" y="509"/>
                </a:cubicBezTo>
                <a:cubicBezTo>
                  <a:pt x="14" y="509"/>
                  <a:pt x="0" y="502"/>
                  <a:pt x="0" y="481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14"/>
                  <a:pt x="14" y="0"/>
                  <a:pt x="28" y="0"/>
                </a:cubicBezTo>
                <a:cubicBezTo>
                  <a:pt x="42" y="0"/>
                  <a:pt x="56" y="14"/>
                  <a:pt x="56" y="28"/>
                </a:cubicBezTo>
                <a:cubicBezTo>
                  <a:pt x="56" y="389"/>
                  <a:pt x="56" y="389"/>
                  <a:pt x="56" y="389"/>
                </a:cubicBezTo>
                <a:cubicBezTo>
                  <a:pt x="56" y="452"/>
                  <a:pt x="56" y="452"/>
                  <a:pt x="56" y="452"/>
                </a:cubicBezTo>
                <a:cubicBezTo>
                  <a:pt x="572" y="452"/>
                  <a:pt x="572" y="452"/>
                  <a:pt x="572" y="452"/>
                </a:cubicBezTo>
                <a:cubicBezTo>
                  <a:pt x="594" y="452"/>
                  <a:pt x="601" y="467"/>
                  <a:pt x="601" y="481"/>
                </a:cubicBezTo>
                <a:cubicBezTo>
                  <a:pt x="601" y="502"/>
                  <a:pt x="594" y="509"/>
                  <a:pt x="572" y="509"/>
                </a:cubicBezTo>
                <a:close/>
                <a:moveTo>
                  <a:pt x="509" y="424"/>
                </a:moveTo>
                <a:lnTo>
                  <a:pt x="509" y="424"/>
                </a:lnTo>
                <a:cubicBezTo>
                  <a:pt x="452" y="424"/>
                  <a:pt x="452" y="424"/>
                  <a:pt x="452" y="424"/>
                </a:cubicBezTo>
                <a:cubicBezTo>
                  <a:pt x="438" y="424"/>
                  <a:pt x="424" y="417"/>
                  <a:pt x="424" y="396"/>
                </a:cubicBezTo>
                <a:cubicBezTo>
                  <a:pt x="424" y="198"/>
                  <a:pt x="424" y="198"/>
                  <a:pt x="424" y="198"/>
                </a:cubicBezTo>
                <a:cubicBezTo>
                  <a:pt x="424" y="184"/>
                  <a:pt x="438" y="170"/>
                  <a:pt x="452" y="170"/>
                </a:cubicBezTo>
                <a:cubicBezTo>
                  <a:pt x="509" y="170"/>
                  <a:pt x="509" y="170"/>
                  <a:pt x="509" y="170"/>
                </a:cubicBezTo>
                <a:cubicBezTo>
                  <a:pt x="523" y="170"/>
                  <a:pt x="537" y="184"/>
                  <a:pt x="537" y="198"/>
                </a:cubicBezTo>
                <a:cubicBezTo>
                  <a:pt x="537" y="396"/>
                  <a:pt x="537" y="396"/>
                  <a:pt x="537" y="396"/>
                </a:cubicBezTo>
                <a:cubicBezTo>
                  <a:pt x="537" y="417"/>
                  <a:pt x="523" y="424"/>
                  <a:pt x="509" y="424"/>
                </a:cubicBezTo>
                <a:close/>
                <a:moveTo>
                  <a:pt x="346" y="424"/>
                </a:moveTo>
                <a:lnTo>
                  <a:pt x="346" y="424"/>
                </a:lnTo>
                <a:cubicBezTo>
                  <a:pt x="290" y="424"/>
                  <a:pt x="290" y="424"/>
                  <a:pt x="290" y="424"/>
                </a:cubicBezTo>
                <a:cubicBezTo>
                  <a:pt x="276" y="424"/>
                  <a:pt x="261" y="417"/>
                  <a:pt x="261" y="396"/>
                </a:cubicBezTo>
                <a:cubicBezTo>
                  <a:pt x="261" y="85"/>
                  <a:pt x="261" y="85"/>
                  <a:pt x="261" y="85"/>
                </a:cubicBezTo>
                <a:cubicBezTo>
                  <a:pt x="261" y="71"/>
                  <a:pt x="276" y="57"/>
                  <a:pt x="290" y="57"/>
                </a:cubicBezTo>
                <a:cubicBezTo>
                  <a:pt x="346" y="57"/>
                  <a:pt x="346" y="57"/>
                  <a:pt x="346" y="57"/>
                </a:cubicBezTo>
                <a:cubicBezTo>
                  <a:pt x="367" y="57"/>
                  <a:pt x="374" y="71"/>
                  <a:pt x="374" y="85"/>
                </a:cubicBezTo>
                <a:cubicBezTo>
                  <a:pt x="374" y="396"/>
                  <a:pt x="374" y="396"/>
                  <a:pt x="374" y="396"/>
                </a:cubicBezTo>
                <a:cubicBezTo>
                  <a:pt x="374" y="417"/>
                  <a:pt x="367" y="424"/>
                  <a:pt x="346" y="424"/>
                </a:cubicBezTo>
                <a:close/>
                <a:moveTo>
                  <a:pt x="191" y="424"/>
                </a:moveTo>
                <a:lnTo>
                  <a:pt x="191" y="424"/>
                </a:lnTo>
                <a:cubicBezTo>
                  <a:pt x="134" y="424"/>
                  <a:pt x="134" y="424"/>
                  <a:pt x="134" y="424"/>
                </a:cubicBezTo>
                <a:cubicBezTo>
                  <a:pt x="113" y="424"/>
                  <a:pt x="106" y="417"/>
                  <a:pt x="106" y="396"/>
                </a:cubicBezTo>
                <a:cubicBezTo>
                  <a:pt x="106" y="339"/>
                  <a:pt x="106" y="339"/>
                  <a:pt x="106" y="339"/>
                </a:cubicBezTo>
                <a:cubicBezTo>
                  <a:pt x="106" y="325"/>
                  <a:pt x="113" y="311"/>
                  <a:pt x="134" y="311"/>
                </a:cubicBezTo>
                <a:cubicBezTo>
                  <a:pt x="191" y="311"/>
                  <a:pt x="191" y="311"/>
                  <a:pt x="191" y="311"/>
                </a:cubicBezTo>
                <a:cubicBezTo>
                  <a:pt x="205" y="311"/>
                  <a:pt x="219" y="325"/>
                  <a:pt x="219" y="339"/>
                </a:cubicBezTo>
                <a:cubicBezTo>
                  <a:pt x="219" y="396"/>
                  <a:pt x="219" y="396"/>
                  <a:pt x="219" y="396"/>
                </a:cubicBezTo>
                <a:cubicBezTo>
                  <a:pt x="219" y="417"/>
                  <a:pt x="205" y="424"/>
                  <a:pt x="191" y="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none" lIns="34290" tIns="17145" rIns="34290" bIns="17145" anchor="ctr"/>
          <a:lstStyle/>
          <a:p>
            <a:endParaRPr lang="en-US" sz="2400">
              <a:latin typeface="Roboto Light"/>
              <a:ea typeface="阿里巴巴普惠体 R" panose="00020600040101010101" pitchFamily="18" charset="-122"/>
            </a:endParaRPr>
          </a:p>
        </p:txBody>
      </p:sp>
      <p:sp>
        <p:nvSpPr>
          <p:cNvPr id="62" name="椭圆 16"/>
          <p:cNvSpPr>
            <a:spLocks noChangeArrowheads="1"/>
          </p:cNvSpPr>
          <p:nvPr/>
        </p:nvSpPr>
        <p:spPr bwMode="auto">
          <a:xfrm>
            <a:off x="9523730" y="4115435"/>
            <a:ext cx="529590" cy="529590"/>
          </a:xfrm>
          <a:prstGeom prst="ellipse">
            <a:avLst/>
          </a:prstGeom>
          <a:solidFill>
            <a:srgbClr val="3C7388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sz="2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Freeform 84"/>
          <p:cNvSpPr>
            <a:spLocks noChangeArrowheads="1"/>
          </p:cNvSpPr>
          <p:nvPr/>
        </p:nvSpPr>
        <p:spPr bwMode="auto">
          <a:xfrm>
            <a:off x="9648190" y="4227830"/>
            <a:ext cx="304800" cy="304800"/>
          </a:xfrm>
          <a:custGeom>
            <a:avLst/>
            <a:gdLst>
              <a:gd name="T0" fmla="*/ 43332858 w 602"/>
              <a:gd name="T1" fmla="*/ 34979440 h 602"/>
              <a:gd name="T2" fmla="*/ 43332858 w 602"/>
              <a:gd name="T3" fmla="*/ 34979440 h 602"/>
              <a:gd name="T4" fmla="*/ 43332858 w 602"/>
              <a:gd name="T5" fmla="*/ 0 h 602"/>
              <a:gd name="T6" fmla="*/ 78442719 w 602"/>
              <a:gd name="T7" fmla="*/ 34979440 h 602"/>
              <a:gd name="T8" fmla="*/ 43332858 w 602"/>
              <a:gd name="T9" fmla="*/ 34979440 h 602"/>
              <a:gd name="T10" fmla="*/ 36023527 w 602"/>
              <a:gd name="T11" fmla="*/ 78442719 h 602"/>
              <a:gd name="T12" fmla="*/ 36023527 w 602"/>
              <a:gd name="T13" fmla="*/ 78442719 h 602"/>
              <a:gd name="T14" fmla="*/ 0 w 602"/>
              <a:gd name="T15" fmla="*/ 42419192 h 602"/>
              <a:gd name="T16" fmla="*/ 36023527 w 602"/>
              <a:gd name="T17" fmla="*/ 7308970 h 602"/>
              <a:gd name="T18" fmla="*/ 36023527 w 602"/>
              <a:gd name="T19" fmla="*/ 42419192 h 602"/>
              <a:gd name="T20" fmla="*/ 71002968 w 602"/>
              <a:gd name="T21" fmla="*/ 42419192 h 602"/>
              <a:gd name="T22" fmla="*/ 36023527 w 602"/>
              <a:gd name="T23" fmla="*/ 78442719 h 60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602" h="602">
                <a:moveTo>
                  <a:pt x="332" y="268"/>
                </a:moveTo>
                <a:lnTo>
                  <a:pt x="332" y="268"/>
                </a:lnTo>
                <a:cubicBezTo>
                  <a:pt x="332" y="0"/>
                  <a:pt x="332" y="0"/>
                  <a:pt x="332" y="0"/>
                </a:cubicBezTo>
                <a:cubicBezTo>
                  <a:pt x="481" y="0"/>
                  <a:pt x="601" y="120"/>
                  <a:pt x="601" y="268"/>
                </a:cubicBezTo>
                <a:lnTo>
                  <a:pt x="332" y="268"/>
                </a:lnTo>
                <a:close/>
                <a:moveTo>
                  <a:pt x="276" y="601"/>
                </a:moveTo>
                <a:lnTo>
                  <a:pt x="276" y="601"/>
                </a:lnTo>
                <a:cubicBezTo>
                  <a:pt x="120" y="601"/>
                  <a:pt x="0" y="480"/>
                  <a:pt x="0" y="325"/>
                </a:cubicBezTo>
                <a:cubicBezTo>
                  <a:pt x="0" y="176"/>
                  <a:pt x="120" y="56"/>
                  <a:pt x="276" y="56"/>
                </a:cubicBezTo>
                <a:cubicBezTo>
                  <a:pt x="276" y="325"/>
                  <a:pt x="276" y="325"/>
                  <a:pt x="276" y="325"/>
                </a:cubicBezTo>
                <a:cubicBezTo>
                  <a:pt x="544" y="325"/>
                  <a:pt x="544" y="325"/>
                  <a:pt x="544" y="325"/>
                </a:cubicBezTo>
                <a:cubicBezTo>
                  <a:pt x="544" y="480"/>
                  <a:pt x="424" y="601"/>
                  <a:pt x="276" y="6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none" lIns="34290" tIns="17145" rIns="34290" bIns="17145" anchor="ctr"/>
          <a:lstStyle/>
          <a:p>
            <a:endParaRPr lang="en-US" sz="2400">
              <a:latin typeface="Roboto Light"/>
              <a:ea typeface="阿里巴巴普惠体 R" panose="00020600040101010101" pitchFamily="18" charset="-122"/>
            </a:endParaRPr>
          </a:p>
        </p:txBody>
      </p:sp>
      <p:pic>
        <p:nvPicPr>
          <p:cNvPr id="10" name="图片 9" descr="F:\张兰\炬联智能\ppt模板\0.png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516303" y="444500"/>
            <a:ext cx="3232785" cy="22225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7"/>
          <p:cNvGrpSpPr/>
          <p:nvPr userDrawn="1"/>
        </p:nvGrpSpPr>
        <p:grpSpPr bwMode="auto">
          <a:xfrm>
            <a:off x="475615" y="444230"/>
            <a:ext cx="485775" cy="255905"/>
            <a:chOff x="0" y="0"/>
            <a:chExt cx="1041399" cy="549275"/>
          </a:xfrm>
          <a:solidFill>
            <a:srgbClr val="3C7388"/>
          </a:solidFill>
        </p:grpSpPr>
        <p:sp>
          <p:nvSpPr>
            <p:cNvPr id="13" name="Freeform 16"/>
            <p:cNvSpPr/>
            <p:nvPr/>
          </p:nvSpPr>
          <p:spPr bwMode="auto">
            <a:xfrm>
              <a:off x="0" y="0"/>
              <a:ext cx="361950" cy="549275"/>
            </a:xfrm>
            <a:custGeom>
              <a:avLst/>
              <a:gdLst>
                <a:gd name="T0" fmla="*/ 4 w 400"/>
                <a:gd name="T1" fmla="*/ 92 h 608"/>
                <a:gd name="T2" fmla="*/ 96 w 400"/>
                <a:gd name="T3" fmla="*/ 0 h 608"/>
                <a:gd name="T4" fmla="*/ 400 w 400"/>
                <a:gd name="T5" fmla="*/ 304 h 608"/>
                <a:gd name="T6" fmla="*/ 96 w 400"/>
                <a:gd name="T7" fmla="*/ 608 h 608"/>
                <a:gd name="T8" fmla="*/ 0 w 400"/>
                <a:gd name="T9" fmla="*/ 512 h 608"/>
                <a:gd name="T10" fmla="*/ 212 w 400"/>
                <a:gd name="T11" fmla="*/ 300 h 608"/>
                <a:gd name="T12" fmla="*/ 4 w 400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3381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6 w 399"/>
                <a:gd name="T3" fmla="*/ 0 h 608"/>
                <a:gd name="T4" fmla="*/ 399 w 399"/>
                <a:gd name="T5" fmla="*/ 304 h 608"/>
                <a:gd name="T6" fmla="*/ 96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  <p:sp>
          <p:nvSpPr>
            <p:cNvPr id="15" name="Freeform 18"/>
            <p:cNvSpPr/>
            <p:nvPr/>
          </p:nvSpPr>
          <p:spPr bwMode="auto">
            <a:xfrm>
              <a:off x="6810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5 w 399"/>
                <a:gd name="T3" fmla="*/ 0 h 608"/>
                <a:gd name="T4" fmla="*/ 399 w 399"/>
                <a:gd name="T5" fmla="*/ 304 h 608"/>
                <a:gd name="T6" fmla="*/ 95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</p:grpSp>
      <p:sp>
        <p:nvSpPr>
          <p:cNvPr id="31" name="Title 1"/>
          <p:cNvSpPr txBox="1"/>
          <p:nvPr/>
        </p:nvSpPr>
        <p:spPr>
          <a:xfrm>
            <a:off x="1066795" y="382444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>
              <a:buClrTx/>
              <a:buSzTx/>
              <a:buFontTx/>
            </a:pP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行业背景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6" name="直接连接符 5"/>
          <p:cNvCxnSpPr>
            <a:cxnSpLocks noChangeShapeType="1"/>
          </p:cNvCxnSpPr>
          <p:nvPr/>
        </p:nvCxnSpPr>
        <p:spPr bwMode="auto">
          <a:xfrm flipH="1">
            <a:off x="920115" y="832485"/>
            <a:ext cx="11124565" cy="0"/>
          </a:xfrm>
          <a:prstGeom prst="line">
            <a:avLst/>
          </a:prstGeom>
          <a:noFill/>
          <a:ln w="12700">
            <a:solidFill>
              <a:srgbClr val="3C7388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流程图: 数据 3"/>
          <p:cNvSpPr/>
          <p:nvPr>
            <p:custDataLst>
              <p:tags r:id="rId1"/>
            </p:custDataLst>
          </p:nvPr>
        </p:nvSpPr>
        <p:spPr>
          <a:xfrm rot="16200000" flipH="1">
            <a:off x="217170" y="1496060"/>
            <a:ext cx="576580" cy="208280"/>
          </a:xfrm>
          <a:prstGeom prst="flowChartInputOutput">
            <a:avLst/>
          </a:prstGeom>
          <a:solidFill>
            <a:srgbClr val="77A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5" name="圆角矩形 4"/>
          <p:cNvSpPr/>
          <p:nvPr>
            <p:custDataLst>
              <p:tags r:id="rId2"/>
            </p:custDataLst>
          </p:nvPr>
        </p:nvSpPr>
        <p:spPr>
          <a:xfrm>
            <a:off x="593090" y="1082040"/>
            <a:ext cx="3434080" cy="5342255"/>
          </a:xfrm>
          <a:prstGeom prst="roundRect">
            <a:avLst>
              <a:gd name="adj" fmla="val 6769"/>
            </a:avLst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6" name="五边形 5"/>
          <p:cNvSpPr/>
          <p:nvPr>
            <p:custDataLst>
              <p:tags r:id="rId3"/>
            </p:custDataLst>
          </p:nvPr>
        </p:nvSpPr>
        <p:spPr>
          <a:xfrm>
            <a:off x="400685" y="1454150"/>
            <a:ext cx="2700655" cy="454660"/>
          </a:xfrm>
          <a:prstGeom prst="homePlate">
            <a:avLst>
              <a:gd name="adj" fmla="val 33465"/>
            </a:avLst>
          </a:prstGeom>
          <a:solidFill>
            <a:srgbClr val="3C7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7" name="TextBox 6"/>
          <p:cNvSpPr txBox="1"/>
          <p:nvPr>
            <p:custDataLst>
              <p:tags r:id="rId4"/>
            </p:custDataLst>
          </p:nvPr>
        </p:nvSpPr>
        <p:spPr>
          <a:xfrm>
            <a:off x="800735" y="2142490"/>
            <a:ext cx="3020060" cy="13963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indent="0" fontAlgn="auto">
              <a:lnSpc>
                <a:spcPct val="100000"/>
              </a:lnSpc>
            </a:pP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《巴黎协定》目标：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《巴黎协定》旨在将全球平均气温较前工业化时期上升幅度控制在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2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摄氏度以内，并努力将温度上升幅度限制在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1.5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摄氏度以内。各国需制定并提交国家自主贡献目标，以实现减排承诺。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766445" y="1555750"/>
            <a:ext cx="1779270" cy="2381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>
              <a:defRPr sz="1400" b="1">
                <a:solidFill>
                  <a:schemeClr val="bg2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sz="1800"/>
              <a:t>全球趋势</a:t>
            </a:r>
            <a:endParaRPr lang="zh-CN" altLang="en-US" sz="1800" dirty="0">
              <a:solidFill>
                <a:schemeClr val="bg1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9" name="TextBox 8"/>
          <p:cNvSpPr txBox="1"/>
          <p:nvPr>
            <p:custDataLst>
              <p:tags r:id="rId6"/>
            </p:custDataLst>
          </p:nvPr>
        </p:nvSpPr>
        <p:spPr>
          <a:xfrm>
            <a:off x="802005" y="3535680"/>
            <a:ext cx="3018790" cy="10236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indent="0" fontAlgn="auto">
              <a:lnSpc>
                <a:spcPct val="100000"/>
              </a:lnSpc>
            </a:pP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国际减排行动：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许多国家纷纷制定了减排目标和计划，如欧盟提出到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2030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年温室气体排放量较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1990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年至少减少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55%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；美国重新加入《巴黎协定》，并设定了到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2030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年将温室气体排放量较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2005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年减少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50%-52%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的目标。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</p:txBody>
      </p:sp>
      <p:sp>
        <p:nvSpPr>
          <p:cNvPr id="10" name="TextBox 9"/>
          <p:cNvSpPr txBox="1"/>
          <p:nvPr>
            <p:custDataLst>
              <p:tags r:id="rId7"/>
            </p:custDataLst>
          </p:nvPr>
        </p:nvSpPr>
        <p:spPr>
          <a:xfrm>
            <a:off x="802005" y="5020945"/>
            <a:ext cx="3018790" cy="13811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indent="0" fontAlgn="auto">
              <a:lnSpc>
                <a:spcPct val="100000"/>
              </a:lnSpc>
            </a:pP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全球重视程度：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全球范围内对节能减排、应对气候变化的重视程度不断提高，可持续发展成为各国的共同追求。国际组织和企业也积极参与其中，推动绿色技术的研发和应用。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</p:txBody>
      </p:sp>
      <p:sp>
        <p:nvSpPr>
          <p:cNvPr id="11" name="流程图: 数据 10"/>
          <p:cNvSpPr/>
          <p:nvPr>
            <p:custDataLst>
              <p:tags r:id="rId8"/>
            </p:custDataLst>
          </p:nvPr>
        </p:nvSpPr>
        <p:spPr>
          <a:xfrm rot="16200000" flipH="1">
            <a:off x="4070985" y="1496060"/>
            <a:ext cx="576580" cy="208280"/>
          </a:xfrm>
          <a:prstGeom prst="flowChartInputOutput">
            <a:avLst/>
          </a:prstGeom>
          <a:solidFill>
            <a:srgbClr val="77A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3" name="圆角矩形 2"/>
          <p:cNvSpPr/>
          <p:nvPr>
            <p:custDataLst>
              <p:tags r:id="rId9"/>
            </p:custDataLst>
          </p:nvPr>
        </p:nvSpPr>
        <p:spPr>
          <a:xfrm>
            <a:off x="4446270" y="1082040"/>
            <a:ext cx="3434080" cy="5342890"/>
          </a:xfrm>
          <a:prstGeom prst="roundRect">
            <a:avLst>
              <a:gd name="adj" fmla="val 6769"/>
            </a:avLst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16" name="五边形 15"/>
          <p:cNvSpPr/>
          <p:nvPr>
            <p:custDataLst>
              <p:tags r:id="rId10"/>
            </p:custDataLst>
          </p:nvPr>
        </p:nvSpPr>
        <p:spPr>
          <a:xfrm>
            <a:off x="4254500" y="1454150"/>
            <a:ext cx="2700655" cy="454660"/>
          </a:xfrm>
          <a:prstGeom prst="homePlate">
            <a:avLst>
              <a:gd name="adj" fmla="val 33465"/>
            </a:avLst>
          </a:prstGeom>
          <a:solidFill>
            <a:srgbClr val="3C7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17" name="TextBox 13"/>
          <p:cNvSpPr txBox="1"/>
          <p:nvPr>
            <p:custDataLst>
              <p:tags r:id="rId11"/>
            </p:custDataLst>
          </p:nvPr>
        </p:nvSpPr>
        <p:spPr>
          <a:xfrm>
            <a:off x="4645660" y="2142490"/>
            <a:ext cx="3030220" cy="11760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indent="0" fontAlgn="auto">
              <a:lnSpc>
                <a:spcPct val="100000"/>
              </a:lnSpc>
            </a:pP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能耗双控政策：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我国实施能源消费总量和强度双控行动，对各地区能源消费总量和强度进行指标分解和考核。这促使企业加强能耗管理，提高能源利用效率。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  <a:p>
            <a:pPr indent="0" fontAlgn="auto">
              <a:lnSpc>
                <a:spcPct val="100000"/>
              </a:lnSpc>
            </a:pP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</p:txBody>
      </p:sp>
      <p:sp>
        <p:nvSpPr>
          <p:cNvPr id="18" name="TextBox 14"/>
          <p:cNvSpPr txBox="1"/>
          <p:nvPr>
            <p:custDataLst>
              <p:tags r:id="rId12"/>
            </p:custDataLst>
          </p:nvPr>
        </p:nvSpPr>
        <p:spPr>
          <a:xfrm>
            <a:off x="4620895" y="1555750"/>
            <a:ext cx="1779270" cy="2381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>
              <a:defRPr sz="1400" b="1">
                <a:solidFill>
                  <a:schemeClr val="bg2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sz="1800">
                <a:sym typeface="+mn-ea"/>
              </a:rPr>
              <a:t>国内政策</a:t>
            </a:r>
            <a:endParaRPr lang="zh-CN" altLang="en-US" sz="1800" dirty="0">
              <a:solidFill>
                <a:schemeClr val="bg1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19" name="TextBox 15"/>
          <p:cNvSpPr txBox="1"/>
          <p:nvPr>
            <p:custDataLst>
              <p:tags r:id="rId13"/>
            </p:custDataLst>
          </p:nvPr>
        </p:nvSpPr>
        <p:spPr>
          <a:xfrm>
            <a:off x="4659630" y="3543935"/>
            <a:ext cx="3015615" cy="12484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indent="0" fontAlgn="auto">
              <a:lnSpc>
                <a:spcPct val="100000"/>
              </a:lnSpc>
            </a:pP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碳排放权交易政策：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全国碳排放权交易市场正式上线，通过市场机制推动企业减排。企业可以通过购买或出售碳排放配额来实现减排目标，这为企业提供了经济激励。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  <a:p>
            <a:pPr indent="0" fontAlgn="auto">
              <a:lnSpc>
                <a:spcPct val="100000"/>
              </a:lnSpc>
            </a:pP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</p:txBody>
      </p:sp>
      <p:sp>
        <p:nvSpPr>
          <p:cNvPr id="20" name="TextBox 16"/>
          <p:cNvSpPr txBox="1"/>
          <p:nvPr>
            <p:custDataLst>
              <p:tags r:id="rId14"/>
            </p:custDataLst>
          </p:nvPr>
        </p:nvSpPr>
        <p:spPr>
          <a:xfrm>
            <a:off x="4652010" y="5020945"/>
            <a:ext cx="3028950" cy="4286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indent="0" fontAlgn="auto">
              <a:lnSpc>
                <a:spcPct val="100000"/>
              </a:lnSpc>
            </a:pP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绿色发展政策机遇：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国家出台了一系列鼓励绿色发展的政策，如对新能源产业的补贴和支持。企业若能积极响应政策，加强节能减排，将获得更多的发展机遇和政策支持。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  <a:p>
            <a:pPr indent="0" fontAlgn="auto">
              <a:lnSpc>
                <a:spcPct val="100000"/>
              </a:lnSpc>
            </a:pP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</p:txBody>
      </p:sp>
      <p:sp>
        <p:nvSpPr>
          <p:cNvPr id="22" name="流程图: 数据 21"/>
          <p:cNvSpPr/>
          <p:nvPr>
            <p:custDataLst>
              <p:tags r:id="rId15"/>
            </p:custDataLst>
          </p:nvPr>
        </p:nvSpPr>
        <p:spPr>
          <a:xfrm rot="16200000" flipH="1">
            <a:off x="7879080" y="1496060"/>
            <a:ext cx="576580" cy="208280"/>
          </a:xfrm>
          <a:prstGeom prst="flowChartInputOutput">
            <a:avLst/>
          </a:prstGeom>
          <a:solidFill>
            <a:srgbClr val="77AE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23" name="圆角矩形 22"/>
          <p:cNvSpPr/>
          <p:nvPr>
            <p:custDataLst>
              <p:tags r:id="rId16"/>
            </p:custDataLst>
          </p:nvPr>
        </p:nvSpPr>
        <p:spPr>
          <a:xfrm>
            <a:off x="8294370" y="1082040"/>
            <a:ext cx="3434080" cy="5342890"/>
          </a:xfrm>
          <a:prstGeom prst="roundRect">
            <a:avLst>
              <a:gd name="adj" fmla="val 6769"/>
            </a:avLst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24" name="五边形 23"/>
          <p:cNvSpPr/>
          <p:nvPr>
            <p:custDataLst>
              <p:tags r:id="rId17"/>
            </p:custDataLst>
          </p:nvPr>
        </p:nvSpPr>
        <p:spPr>
          <a:xfrm>
            <a:off x="8102600" y="1454150"/>
            <a:ext cx="2700655" cy="454660"/>
          </a:xfrm>
          <a:prstGeom prst="homePlate">
            <a:avLst>
              <a:gd name="adj" fmla="val 33465"/>
            </a:avLst>
          </a:prstGeom>
          <a:solidFill>
            <a:srgbClr val="3C7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25" name="TextBox 13"/>
          <p:cNvSpPr txBox="1"/>
          <p:nvPr>
            <p:custDataLst>
              <p:tags r:id="rId18"/>
            </p:custDataLst>
          </p:nvPr>
        </p:nvSpPr>
        <p:spPr>
          <a:xfrm>
            <a:off x="8449945" y="2142490"/>
            <a:ext cx="3042920" cy="11480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indent="0" fontAlgn="auto">
              <a:lnSpc>
                <a:spcPct val="100000"/>
              </a:lnSpc>
            </a:pP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建筑行业现状：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建筑行业是能耗和碳排放的大户，目前我国建筑能耗占全社会总能耗的比重约为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30%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。建筑能耗主要集中在供暖、制冷、照明等方面，且存在能源浪费现象。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</p:txBody>
      </p:sp>
      <p:sp>
        <p:nvSpPr>
          <p:cNvPr id="26" name="TextBox 14"/>
          <p:cNvSpPr txBox="1"/>
          <p:nvPr>
            <p:custDataLst>
              <p:tags r:id="rId19"/>
            </p:custDataLst>
          </p:nvPr>
        </p:nvSpPr>
        <p:spPr>
          <a:xfrm>
            <a:off x="8468995" y="1555750"/>
            <a:ext cx="1779270" cy="2381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>
              <a:defRPr sz="1400" b="1">
                <a:solidFill>
                  <a:schemeClr val="bg2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sz="1800">
                <a:sym typeface="+mn-ea"/>
              </a:rPr>
              <a:t>行业发展</a:t>
            </a:r>
            <a:endParaRPr lang="zh-CN" altLang="en-US" sz="1800" dirty="0">
              <a:solidFill>
                <a:schemeClr val="bg1"/>
              </a:solidFill>
              <a:latin typeface="阿里巴巴普惠体 B" panose="00020600040101010101" charset="-122"/>
              <a:ea typeface="阿里巴巴普惠体 B" panose="00020600040101010101" charset="-122"/>
            </a:endParaRPr>
          </a:p>
        </p:txBody>
      </p:sp>
      <p:sp>
        <p:nvSpPr>
          <p:cNvPr id="27" name="TextBox 15"/>
          <p:cNvSpPr txBox="1"/>
          <p:nvPr>
            <p:custDataLst>
              <p:tags r:id="rId20"/>
            </p:custDataLst>
          </p:nvPr>
        </p:nvSpPr>
        <p:spPr>
          <a:xfrm>
            <a:off x="8469630" y="3543935"/>
            <a:ext cx="3031490" cy="12484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indent="0" fontAlgn="auto">
              <a:lnSpc>
                <a:spcPct val="100000"/>
              </a:lnSpc>
            </a:pP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工业行业现状：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工业行业是碳排放的主要来源之一，一些高耗能行业如钢铁、水泥、化工等的碳排放占比较大。工业生产过程中的能源利用效率有待提高，节能减排任务艰巨。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</p:txBody>
      </p:sp>
      <p:sp>
        <p:nvSpPr>
          <p:cNvPr id="28" name="TextBox 16"/>
          <p:cNvSpPr txBox="1"/>
          <p:nvPr>
            <p:custDataLst>
              <p:tags r:id="rId21"/>
            </p:custDataLst>
          </p:nvPr>
        </p:nvSpPr>
        <p:spPr>
          <a:xfrm>
            <a:off x="8468995" y="5020945"/>
            <a:ext cx="3031490" cy="14077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indent="0" fontAlgn="auto">
              <a:lnSpc>
                <a:spcPct val="100000"/>
              </a:lnSpc>
            </a:pP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数字化管理必要性：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数字化管理可以实现对能耗和碳排放的实时监测、精准分析和有效控制。通过建立能耗监测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  <a:sym typeface="+mn-ea"/>
              </a:rPr>
              <a:t>管理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cs typeface="阿里巴巴普惠体 R" panose="00020600040101010101" pitchFamily="18" charset="-122"/>
              </a:rPr>
              <a:t>系统，企业可以及时发现高能耗环节，采取针对性的节能措施，提高能源利用效率，降低碳排放。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</p:txBody>
      </p:sp>
      <p:pic>
        <p:nvPicPr>
          <p:cNvPr id="29" name="图片 28" descr="F:\张兰\炬联智能\ppt模板\0.png0"/>
          <p:cNvPicPr>
            <a:picLocks noChangeAspect="1"/>
          </p:cNvPicPr>
          <p:nvPr/>
        </p:nvPicPr>
        <p:blipFill>
          <a:blip r:embed="rId22"/>
          <a:srcRect/>
          <a:stretch>
            <a:fillRect/>
          </a:stretch>
        </p:blipFill>
        <p:spPr>
          <a:xfrm>
            <a:off x="8516303" y="444500"/>
            <a:ext cx="3232785" cy="222250"/>
          </a:xfrm>
          <a:prstGeom prst="rect">
            <a:avLst/>
          </a:prstGeom>
        </p:spPr>
      </p:pic>
    </p:spTree>
    <p:custDataLst>
      <p:tags r:id="rId2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7"/>
          <p:cNvGrpSpPr/>
          <p:nvPr userDrawn="1"/>
        </p:nvGrpSpPr>
        <p:grpSpPr bwMode="auto">
          <a:xfrm>
            <a:off x="475615" y="444230"/>
            <a:ext cx="485775" cy="255905"/>
            <a:chOff x="0" y="0"/>
            <a:chExt cx="1041399" cy="549275"/>
          </a:xfrm>
          <a:solidFill>
            <a:srgbClr val="3C7388"/>
          </a:solidFill>
        </p:grpSpPr>
        <p:sp>
          <p:nvSpPr>
            <p:cNvPr id="13" name="Freeform 16"/>
            <p:cNvSpPr/>
            <p:nvPr/>
          </p:nvSpPr>
          <p:spPr bwMode="auto">
            <a:xfrm>
              <a:off x="0" y="0"/>
              <a:ext cx="361950" cy="549275"/>
            </a:xfrm>
            <a:custGeom>
              <a:avLst/>
              <a:gdLst>
                <a:gd name="T0" fmla="*/ 4 w 400"/>
                <a:gd name="T1" fmla="*/ 92 h 608"/>
                <a:gd name="T2" fmla="*/ 96 w 400"/>
                <a:gd name="T3" fmla="*/ 0 h 608"/>
                <a:gd name="T4" fmla="*/ 400 w 400"/>
                <a:gd name="T5" fmla="*/ 304 h 608"/>
                <a:gd name="T6" fmla="*/ 96 w 400"/>
                <a:gd name="T7" fmla="*/ 608 h 608"/>
                <a:gd name="T8" fmla="*/ 0 w 400"/>
                <a:gd name="T9" fmla="*/ 512 h 608"/>
                <a:gd name="T10" fmla="*/ 212 w 400"/>
                <a:gd name="T11" fmla="*/ 300 h 608"/>
                <a:gd name="T12" fmla="*/ 4 w 400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3381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6 w 399"/>
                <a:gd name="T3" fmla="*/ 0 h 608"/>
                <a:gd name="T4" fmla="*/ 399 w 399"/>
                <a:gd name="T5" fmla="*/ 304 h 608"/>
                <a:gd name="T6" fmla="*/ 96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  <p:sp>
          <p:nvSpPr>
            <p:cNvPr id="15" name="Freeform 18"/>
            <p:cNvSpPr/>
            <p:nvPr/>
          </p:nvSpPr>
          <p:spPr bwMode="auto">
            <a:xfrm>
              <a:off x="6810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5 w 399"/>
                <a:gd name="T3" fmla="*/ 0 h 608"/>
                <a:gd name="T4" fmla="*/ 399 w 399"/>
                <a:gd name="T5" fmla="*/ 304 h 608"/>
                <a:gd name="T6" fmla="*/ 95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</p:grpSp>
      <p:sp>
        <p:nvSpPr>
          <p:cNvPr id="31" name="Title 1"/>
          <p:cNvSpPr txBox="1"/>
          <p:nvPr/>
        </p:nvSpPr>
        <p:spPr>
          <a:xfrm>
            <a:off x="1066795" y="382444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>
              <a:buClrTx/>
              <a:buSzTx/>
              <a:buFontTx/>
            </a:pP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痛点分析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6" name="直接连接符 5"/>
          <p:cNvCxnSpPr>
            <a:cxnSpLocks noChangeShapeType="1"/>
          </p:cNvCxnSpPr>
          <p:nvPr/>
        </p:nvCxnSpPr>
        <p:spPr bwMode="auto">
          <a:xfrm flipH="1">
            <a:off x="1066800" y="832485"/>
            <a:ext cx="11124565" cy="0"/>
          </a:xfrm>
          <a:prstGeom prst="line">
            <a:avLst/>
          </a:prstGeom>
          <a:noFill/>
          <a:ln w="12700">
            <a:solidFill>
              <a:srgbClr val="3C7388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" name="组合 3"/>
          <p:cNvGrpSpPr/>
          <p:nvPr>
            <p:custDataLst>
              <p:tags r:id="rId1"/>
            </p:custDataLst>
          </p:nvPr>
        </p:nvGrpSpPr>
        <p:grpSpPr>
          <a:xfrm>
            <a:off x="1014763" y="1372350"/>
            <a:ext cx="10030911" cy="4797587"/>
            <a:chOff x="1423" y="1859"/>
            <a:chExt cx="11096" cy="5307"/>
          </a:xfrm>
        </p:grpSpPr>
        <p:sp>
          <p:nvSpPr>
            <p:cNvPr id="28" name="矩形 27"/>
            <p:cNvSpPr/>
            <p:nvPr>
              <p:custDataLst>
                <p:tags r:id="rId2"/>
              </p:custDataLst>
            </p:nvPr>
          </p:nvSpPr>
          <p:spPr>
            <a:xfrm>
              <a:off x="4483" y="2116"/>
              <a:ext cx="8036" cy="13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4" tIns="34291" rIns="68584" bIns="34291" rtlCol="0" anchor="ctr"/>
            <a:lstStyle/>
            <a:p>
              <a:pPr algn="ctr"/>
              <a:endParaRPr lang="zh-CN" altLang="en-US"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9" name="矩形 28"/>
            <p:cNvSpPr/>
            <p:nvPr>
              <p:custDataLst>
                <p:tags r:id="rId3"/>
              </p:custDataLst>
            </p:nvPr>
          </p:nvSpPr>
          <p:spPr>
            <a:xfrm>
              <a:off x="5753" y="1859"/>
              <a:ext cx="5536" cy="516"/>
            </a:xfrm>
            <a:prstGeom prst="rect">
              <a:avLst/>
            </a:prstGeom>
            <a:solidFill>
              <a:srgbClr val="3C73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4" tIns="34291" rIns="68584" bIns="34291" rtlCol="0" anchor="ctr"/>
            <a:lstStyle/>
            <a:p>
              <a:pPr algn="ctr"/>
              <a:r>
                <a:rPr lang="zh-CN" altLang="en-US" b="1" dirty="0">
                  <a:latin typeface="微软雅黑" panose="020B0503020204020204" charset="-122"/>
                  <a:ea typeface="微软雅黑" panose="020B0503020204020204" charset="-122"/>
                </a:rPr>
                <a:t>企业能耗痛点</a:t>
              </a:r>
              <a:endParaRPr lang="zh-CN" altLang="en-US" b="1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0" name="六边形 29"/>
            <p:cNvSpPr/>
            <p:nvPr/>
          </p:nvSpPr>
          <p:spPr>
            <a:xfrm>
              <a:off x="1423" y="3820"/>
              <a:ext cx="1875" cy="1616"/>
            </a:xfrm>
            <a:prstGeom prst="hexagon">
              <a:avLst/>
            </a:prstGeom>
            <a:solidFill>
              <a:srgbClr val="3C73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4" tIns="34291" rIns="68584" bIns="34291" rtlCol="0" anchor="ctr"/>
            <a:lstStyle/>
            <a:p>
              <a:pPr algn="ctr"/>
              <a:r>
                <a:rPr lang="zh-CN" altLang="en-US" sz="2800" b="1" dirty="0">
                  <a:latin typeface="微软雅黑" panose="020B0503020204020204" charset="-122"/>
                  <a:ea typeface="微软雅黑" panose="020B0503020204020204" charset="-122"/>
                </a:rPr>
                <a:t>痛点</a:t>
              </a:r>
              <a:endParaRPr lang="zh-CN" altLang="en-US" sz="2800" b="1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3" name="直接箭头连接符 2"/>
            <p:cNvCxnSpPr>
              <a:stCxn id="30" idx="5"/>
              <a:endCxn id="28" idx="1"/>
            </p:cNvCxnSpPr>
            <p:nvPr/>
          </p:nvCxnSpPr>
          <p:spPr>
            <a:xfrm flipV="1">
              <a:off x="2894" y="2777"/>
              <a:ext cx="1589" cy="1043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箭头连接符 31"/>
            <p:cNvCxnSpPr>
              <a:stCxn id="30" idx="0"/>
              <a:endCxn id="35" idx="1"/>
            </p:cNvCxnSpPr>
            <p:nvPr/>
          </p:nvCxnSpPr>
          <p:spPr>
            <a:xfrm flipV="1">
              <a:off x="3298" y="4625"/>
              <a:ext cx="1185" cy="3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箭头连接符 32"/>
            <p:cNvCxnSpPr>
              <a:stCxn id="30" idx="1"/>
              <a:endCxn id="38" idx="1"/>
            </p:cNvCxnSpPr>
            <p:nvPr/>
          </p:nvCxnSpPr>
          <p:spPr>
            <a:xfrm>
              <a:off x="2894" y="5436"/>
              <a:ext cx="1589" cy="1069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>
              <p:custDataLst>
                <p:tags r:id="rId4"/>
              </p:custDataLst>
            </p:nvPr>
          </p:nvSpPr>
          <p:spPr>
            <a:xfrm>
              <a:off x="4949" y="2544"/>
              <a:ext cx="7145" cy="694"/>
            </a:xfrm>
            <a:prstGeom prst="rect">
              <a:avLst/>
            </a:prstGeom>
            <a:noFill/>
          </p:spPr>
          <p:txBody>
            <a:bodyPr wrap="square" lIns="68584" tIns="34291" rIns="68584" bIns="34291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阿里巴巴普惠体 R" panose="00020600040101010101" pitchFamily="18" charset="-122"/>
                  <a:ea typeface="阿里巴巴普惠体 R" panose="00020600040101010101" pitchFamily="18" charset="-122"/>
                </a:rPr>
                <a:t>能源浪费严重，缺乏有效的能耗监测手段；能耗成本高，影响企业经济效益；难以精准定位高能耗环节。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35" name="矩形 34"/>
            <p:cNvSpPr/>
            <p:nvPr>
              <p:custDataLst>
                <p:tags r:id="rId5"/>
              </p:custDataLst>
            </p:nvPr>
          </p:nvSpPr>
          <p:spPr>
            <a:xfrm>
              <a:off x="4483" y="3964"/>
              <a:ext cx="8036" cy="13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4" tIns="34291" rIns="68584" bIns="34291" rtlCol="0" anchor="ctr"/>
            <a:lstStyle/>
            <a:p>
              <a:pPr algn="ctr"/>
              <a:endParaRPr lang="zh-CN" altLang="en-US"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36" name="矩形 35"/>
            <p:cNvSpPr/>
            <p:nvPr>
              <p:custDataLst>
                <p:tags r:id="rId6"/>
              </p:custDataLst>
            </p:nvPr>
          </p:nvSpPr>
          <p:spPr>
            <a:xfrm>
              <a:off x="5753" y="3719"/>
              <a:ext cx="5536" cy="516"/>
            </a:xfrm>
            <a:prstGeom prst="rect">
              <a:avLst/>
            </a:prstGeom>
            <a:solidFill>
              <a:srgbClr val="3C73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4" tIns="34291" rIns="68584" bIns="34291" rtlCol="0" anchor="ctr"/>
            <a:lstStyle/>
            <a:p>
              <a:pPr algn="ctr"/>
              <a:r>
                <a:rPr lang="zh-CN" altLang="en-US" b="1">
                  <a:latin typeface="微软雅黑" panose="020B0503020204020204" charset="-122"/>
                  <a:ea typeface="微软雅黑" panose="020B0503020204020204" charset="-122"/>
                </a:rPr>
                <a:t>碳排放管理难题</a:t>
              </a:r>
              <a:endParaRPr lang="zh-CN" altLang="en-US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7" name="TextBox 36"/>
            <p:cNvSpPr txBox="1"/>
            <p:nvPr>
              <p:custDataLst>
                <p:tags r:id="rId7"/>
              </p:custDataLst>
            </p:nvPr>
          </p:nvSpPr>
          <p:spPr>
            <a:xfrm>
              <a:off x="4949" y="4420"/>
              <a:ext cx="7145" cy="694"/>
            </a:xfrm>
            <a:prstGeom prst="rect">
              <a:avLst/>
            </a:prstGeom>
            <a:noFill/>
          </p:spPr>
          <p:txBody>
            <a:bodyPr wrap="square" lIns="68584" tIns="34291" rIns="68584" bIns="34291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阿里巴巴普惠体 R" panose="00020600040101010101" pitchFamily="18" charset="-122"/>
                  <a:ea typeface="阿里巴巴普惠体 R" panose="00020600040101010101" pitchFamily="18" charset="-122"/>
                </a:rPr>
                <a:t>碳排放计算复杂，缺乏统一标准；难以实时跟踪碳排放数据，无法满足监管要求；不同建筑、项目之间碳排放对比分析困难。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38" name="矩形 37"/>
            <p:cNvSpPr/>
            <p:nvPr>
              <p:custDataLst>
                <p:tags r:id="rId8"/>
              </p:custDataLst>
            </p:nvPr>
          </p:nvSpPr>
          <p:spPr>
            <a:xfrm>
              <a:off x="4483" y="5845"/>
              <a:ext cx="8036" cy="13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4" tIns="34291" rIns="68584" bIns="34291" rtlCol="0" anchor="ctr"/>
            <a:lstStyle/>
            <a:p>
              <a:pPr algn="ctr"/>
              <a:endParaRPr lang="zh-CN" altLang="en-US"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39" name="矩形 38"/>
            <p:cNvSpPr/>
            <p:nvPr>
              <p:custDataLst>
                <p:tags r:id="rId9"/>
              </p:custDataLst>
            </p:nvPr>
          </p:nvSpPr>
          <p:spPr>
            <a:xfrm>
              <a:off x="5753" y="5600"/>
              <a:ext cx="5536" cy="516"/>
            </a:xfrm>
            <a:prstGeom prst="rect">
              <a:avLst/>
            </a:prstGeom>
            <a:solidFill>
              <a:srgbClr val="3C73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4" tIns="34291" rIns="68584" bIns="34291" rtlCol="0" anchor="ctr"/>
            <a:lstStyle/>
            <a:p>
              <a:pPr algn="ctr"/>
              <a:r>
                <a:rPr lang="zh-CN" altLang="en-US" b="1">
                  <a:latin typeface="微软雅黑" panose="020B0503020204020204" charset="-122"/>
                  <a:ea typeface="微软雅黑" panose="020B0503020204020204" charset="-122"/>
                </a:rPr>
                <a:t>管理效率低下</a:t>
              </a:r>
              <a:endParaRPr lang="zh-CN" altLang="en-US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0" name="TextBox 39"/>
            <p:cNvSpPr txBox="1"/>
            <p:nvPr>
              <p:custDataLst>
                <p:tags r:id="rId10"/>
              </p:custDataLst>
            </p:nvPr>
          </p:nvSpPr>
          <p:spPr>
            <a:xfrm>
              <a:off x="4949" y="6301"/>
              <a:ext cx="7145" cy="694"/>
            </a:xfrm>
            <a:prstGeom prst="rect">
              <a:avLst/>
            </a:prstGeom>
            <a:noFill/>
          </p:spPr>
          <p:txBody>
            <a:bodyPr wrap="square" lIns="68584" tIns="34291" rIns="68584" bIns="34291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阿里巴巴普惠体 R" panose="00020600040101010101" pitchFamily="18" charset="-122"/>
                  <a:ea typeface="阿里巴巴普惠体 R" panose="00020600040101010101" pitchFamily="18" charset="-122"/>
                </a:rPr>
                <a:t>传统人工记录和分析数据，工作量大且易出错；各部门之间数据不互通，协同困难。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</p:grpSp>
      <p:pic>
        <p:nvPicPr>
          <p:cNvPr id="5" name="图片 4" descr="F:\张兰\炬联智能\ppt模板\0.png0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>
          <a:xfrm>
            <a:off x="8516303" y="444500"/>
            <a:ext cx="3232785" cy="222250"/>
          </a:xfrm>
          <a:prstGeom prst="rect">
            <a:avLst/>
          </a:prstGeom>
        </p:spPr>
      </p:pic>
    </p:spTree>
    <p:custDataLst>
      <p:tags r:id="rId1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7"/>
          <p:cNvGrpSpPr/>
          <p:nvPr userDrawn="1"/>
        </p:nvGrpSpPr>
        <p:grpSpPr bwMode="auto">
          <a:xfrm>
            <a:off x="475615" y="444230"/>
            <a:ext cx="485775" cy="255905"/>
            <a:chOff x="0" y="0"/>
            <a:chExt cx="1041399" cy="549275"/>
          </a:xfrm>
          <a:solidFill>
            <a:srgbClr val="3C7388"/>
          </a:solidFill>
        </p:grpSpPr>
        <p:sp>
          <p:nvSpPr>
            <p:cNvPr id="13" name="Freeform 16"/>
            <p:cNvSpPr/>
            <p:nvPr/>
          </p:nvSpPr>
          <p:spPr bwMode="auto">
            <a:xfrm>
              <a:off x="0" y="0"/>
              <a:ext cx="361950" cy="549275"/>
            </a:xfrm>
            <a:custGeom>
              <a:avLst/>
              <a:gdLst>
                <a:gd name="T0" fmla="*/ 4 w 400"/>
                <a:gd name="T1" fmla="*/ 92 h 608"/>
                <a:gd name="T2" fmla="*/ 96 w 400"/>
                <a:gd name="T3" fmla="*/ 0 h 608"/>
                <a:gd name="T4" fmla="*/ 400 w 400"/>
                <a:gd name="T5" fmla="*/ 304 h 608"/>
                <a:gd name="T6" fmla="*/ 96 w 400"/>
                <a:gd name="T7" fmla="*/ 608 h 608"/>
                <a:gd name="T8" fmla="*/ 0 w 400"/>
                <a:gd name="T9" fmla="*/ 512 h 608"/>
                <a:gd name="T10" fmla="*/ 212 w 400"/>
                <a:gd name="T11" fmla="*/ 300 h 608"/>
                <a:gd name="T12" fmla="*/ 4 w 400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3381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6 w 399"/>
                <a:gd name="T3" fmla="*/ 0 h 608"/>
                <a:gd name="T4" fmla="*/ 399 w 399"/>
                <a:gd name="T5" fmla="*/ 304 h 608"/>
                <a:gd name="T6" fmla="*/ 96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  <p:sp>
          <p:nvSpPr>
            <p:cNvPr id="15" name="Freeform 18"/>
            <p:cNvSpPr/>
            <p:nvPr/>
          </p:nvSpPr>
          <p:spPr bwMode="auto">
            <a:xfrm>
              <a:off x="6810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5 w 399"/>
                <a:gd name="T3" fmla="*/ 0 h 608"/>
                <a:gd name="T4" fmla="*/ 399 w 399"/>
                <a:gd name="T5" fmla="*/ 304 h 608"/>
                <a:gd name="T6" fmla="*/ 95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</p:grpSp>
      <p:sp>
        <p:nvSpPr>
          <p:cNvPr id="31" name="Title 1"/>
          <p:cNvSpPr txBox="1"/>
          <p:nvPr/>
        </p:nvSpPr>
        <p:spPr>
          <a:xfrm>
            <a:off x="1066795" y="382444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系统概述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6" name="直接连接符 5"/>
          <p:cNvCxnSpPr>
            <a:cxnSpLocks noChangeShapeType="1"/>
          </p:cNvCxnSpPr>
          <p:nvPr/>
        </p:nvCxnSpPr>
        <p:spPr bwMode="auto">
          <a:xfrm flipH="1">
            <a:off x="1066800" y="832485"/>
            <a:ext cx="11124565" cy="0"/>
          </a:xfrm>
          <a:prstGeom prst="line">
            <a:avLst/>
          </a:prstGeom>
          <a:noFill/>
          <a:ln w="12700">
            <a:solidFill>
              <a:srgbClr val="3C7388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圆角矩形 26"/>
          <p:cNvSpPr/>
          <p:nvPr/>
        </p:nvSpPr>
        <p:spPr>
          <a:xfrm>
            <a:off x="1123950" y="1336675"/>
            <a:ext cx="10393045" cy="297688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449070" y="1426210"/>
            <a:ext cx="9778365" cy="281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0" algn="just" fontAlgn="auto">
              <a:lnSpc>
                <a:spcPct val="150000"/>
              </a:lnSpc>
            </a:pPr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阿里巴巴普惠体 R" panose="00020600040101010101" pitchFamily="18" charset="-122"/>
              </a:rPr>
              <a:t>集监测、分析、管理于一体的综合性平台，以精准、高效、智能为核心，助力企业实现节能减排目标，提升绿色竞争力。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阿里巴巴普惠体 R" panose="00020600040101010101" pitchFamily="18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400">
                <a:sym typeface="+mn-ea"/>
              </a:rPr>
              <a:t>系统具备全面的监测能力，可实时收集能耗和碳排放的各项数据，例如对建筑内的水电消耗、设备运行状态等进行精准监测，确保数据的及时获取。</a:t>
            </a:r>
            <a:endParaRPr lang="zh-CN" altLang="en-US" sz="1400">
              <a:sym typeface="+mn-ea"/>
            </a:endParaRPr>
          </a:p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400">
                <a:sym typeface="+mn-ea"/>
              </a:rPr>
              <a:t>能够对监测到的数据进行深度分析，通过多种维度的对比和趋势分析，如不同区域、不同时间段的能耗对比，为企业提供有价值的洞察。</a:t>
            </a:r>
            <a:endParaRPr lang="zh-CN" altLang="en-US" sz="1400"/>
          </a:p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400">
                <a:sym typeface="+mn-ea"/>
              </a:rPr>
              <a:t>作为综合性平台，系统可对能耗和碳排放进行有效管理，包括设备管理、项目与建筑管理等，帮助企业优化资源配置，实现节能减排。</a:t>
            </a:r>
            <a:endParaRPr lang="zh-CN" altLang="en-US" sz="1400"/>
          </a:p>
          <a:p>
            <a:pPr indent="0" algn="just" fontAlgn="auto">
              <a:lnSpc>
                <a:spcPct val="150000"/>
              </a:lnSpc>
            </a:pP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阿里巴巴普惠体 R" panose="00020600040101010101" pitchFamily="18" charset="-122"/>
            </a:endParaRPr>
          </a:p>
        </p:txBody>
      </p:sp>
      <p:sp>
        <p:nvSpPr>
          <p:cNvPr id="40" name="矩形 93"/>
          <p:cNvSpPr/>
          <p:nvPr/>
        </p:nvSpPr>
        <p:spPr>
          <a:xfrm>
            <a:off x="1020445" y="1230630"/>
            <a:ext cx="411480" cy="411480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rgbClr val="3C7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41" name="矩形 93"/>
          <p:cNvSpPr/>
          <p:nvPr/>
        </p:nvSpPr>
        <p:spPr>
          <a:xfrm rot="10800000">
            <a:off x="11230610" y="4013200"/>
            <a:ext cx="411480" cy="411480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rgbClr val="3C7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阿里巴巴普惠体 R" panose="00020600040101010101" pitchFamily="18" charset="-122"/>
            </a:endParaRPr>
          </a:p>
        </p:txBody>
      </p:sp>
      <p:sp>
        <p:nvSpPr>
          <p:cNvPr id="42" name="Freeform 5"/>
          <p:cNvSpPr/>
          <p:nvPr>
            <p:custDataLst>
              <p:tags r:id="rId1"/>
            </p:custDataLst>
          </p:nvPr>
        </p:nvSpPr>
        <p:spPr bwMode="auto">
          <a:xfrm>
            <a:off x="5208905" y="4700270"/>
            <a:ext cx="1443990" cy="1301750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3C738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chemeClr val="bg1"/>
              </a:solidFill>
              <a:ea typeface="阿里巴巴普惠体 R" panose="00020600040101010101" pitchFamily="18" charset="-122"/>
            </a:endParaRPr>
          </a:p>
        </p:txBody>
      </p:sp>
      <p:sp>
        <p:nvSpPr>
          <p:cNvPr id="43" name="TextBox 42"/>
          <p:cNvSpPr txBox="1"/>
          <p:nvPr>
            <p:custDataLst>
              <p:tags r:id="rId2"/>
            </p:custDataLst>
          </p:nvPr>
        </p:nvSpPr>
        <p:spPr>
          <a:xfrm>
            <a:off x="5013960" y="5126990"/>
            <a:ext cx="1749425" cy="4673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ctr"/>
            <a:r>
              <a:rPr lang="zh-CN" altLang="en-US" sz="2400" b="1">
                <a:sym typeface="+mn-ea"/>
              </a:rPr>
              <a:t>分析</a:t>
            </a:r>
            <a:endParaRPr lang="zh-CN" altLang="en-US" sz="2400" b="1" dirty="0">
              <a:latin typeface="阿里巴巴普惠体 B" panose="00020600040101010101" charset="-122"/>
              <a:ea typeface="阿里巴巴普惠体 B" panose="00020600040101010101" charset="-122"/>
              <a:sym typeface="+mn-ea"/>
            </a:endParaRPr>
          </a:p>
        </p:txBody>
      </p:sp>
      <p:sp>
        <p:nvSpPr>
          <p:cNvPr id="44" name="Freeform 5"/>
          <p:cNvSpPr/>
          <p:nvPr>
            <p:custDataLst>
              <p:tags r:id="rId3"/>
            </p:custDataLst>
          </p:nvPr>
        </p:nvSpPr>
        <p:spPr bwMode="auto">
          <a:xfrm>
            <a:off x="2022475" y="4700270"/>
            <a:ext cx="1443990" cy="1301750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3C738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chemeClr val="bg1"/>
              </a:solidFill>
              <a:ea typeface="阿里巴巴普惠体 R" panose="00020600040101010101" pitchFamily="18" charset="-122"/>
            </a:endParaRPr>
          </a:p>
        </p:txBody>
      </p:sp>
      <p:sp>
        <p:nvSpPr>
          <p:cNvPr id="45" name="Freeform 5"/>
          <p:cNvSpPr/>
          <p:nvPr>
            <p:custDataLst>
              <p:tags r:id="rId4"/>
            </p:custDataLst>
          </p:nvPr>
        </p:nvSpPr>
        <p:spPr bwMode="auto">
          <a:xfrm>
            <a:off x="8587105" y="4700270"/>
            <a:ext cx="1443990" cy="1301750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3C7388"/>
          </a:solidFill>
          <a:ln w="9525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chemeClr val="bg1"/>
              </a:solidFill>
              <a:ea typeface="阿里巴巴普惠体 R" panose="00020600040101010101" pitchFamily="18" charset="-122"/>
            </a:endParaRPr>
          </a:p>
        </p:txBody>
      </p:sp>
      <p:sp>
        <p:nvSpPr>
          <p:cNvPr id="47" name="TextBox 46"/>
          <p:cNvSpPr txBox="1"/>
          <p:nvPr>
            <p:custDataLst>
              <p:tags r:id="rId5"/>
            </p:custDataLst>
          </p:nvPr>
        </p:nvSpPr>
        <p:spPr>
          <a:xfrm>
            <a:off x="1851025" y="5126990"/>
            <a:ext cx="1749425" cy="4673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ctr"/>
            <a:r>
              <a:rPr lang="zh-CN" altLang="en-US" sz="2400" b="1">
                <a:sym typeface="+mn-ea"/>
              </a:rPr>
              <a:t>监测</a:t>
            </a:r>
            <a:endParaRPr lang="zh-CN" altLang="en-US" sz="2400" b="1" dirty="0">
              <a:latin typeface="阿里巴巴普惠体 B" panose="00020600040101010101" charset="-122"/>
              <a:ea typeface="阿里巴巴普惠体 B" panose="00020600040101010101" charset="-122"/>
              <a:sym typeface="+mn-ea"/>
            </a:endParaRPr>
          </a:p>
        </p:txBody>
      </p:sp>
      <p:sp>
        <p:nvSpPr>
          <p:cNvPr id="48" name="TextBox 47"/>
          <p:cNvSpPr txBox="1"/>
          <p:nvPr>
            <p:custDataLst>
              <p:tags r:id="rId6"/>
            </p:custDataLst>
          </p:nvPr>
        </p:nvSpPr>
        <p:spPr>
          <a:xfrm>
            <a:off x="8414385" y="5126990"/>
            <a:ext cx="1749425" cy="4673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algn="ctr"/>
            <a:r>
              <a:rPr lang="zh-CN" altLang="en-US" sz="2400" b="1">
                <a:sym typeface="+mn-ea"/>
              </a:rPr>
              <a:t>管理</a:t>
            </a:r>
            <a:endParaRPr lang="zh-CN" altLang="en-US" sz="2400" b="1" dirty="0">
              <a:latin typeface="阿里巴巴普惠体 B" panose="00020600040101010101" charset="-122"/>
              <a:ea typeface="阿里巴巴普惠体 B" panose="00020600040101010101" charset="-122"/>
              <a:sym typeface="+mn-ea"/>
            </a:endParaRPr>
          </a:p>
        </p:txBody>
      </p:sp>
      <p:pic>
        <p:nvPicPr>
          <p:cNvPr id="6" name="图片 5" descr="F:\张兰\炬联智能\ppt模板\0.png0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8516303" y="444500"/>
            <a:ext cx="3232785" cy="222250"/>
          </a:xfrm>
          <a:prstGeom prst="rect">
            <a:avLst/>
          </a:prstGeom>
        </p:spPr>
      </p:pic>
    </p:spTree>
    <p:custDataLst>
      <p:tags r:id="rId8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7"/>
          <p:cNvGrpSpPr/>
          <p:nvPr userDrawn="1"/>
        </p:nvGrpSpPr>
        <p:grpSpPr bwMode="auto">
          <a:xfrm>
            <a:off x="475615" y="444230"/>
            <a:ext cx="485775" cy="255905"/>
            <a:chOff x="0" y="0"/>
            <a:chExt cx="1041399" cy="549275"/>
          </a:xfrm>
          <a:solidFill>
            <a:srgbClr val="3C7388"/>
          </a:solidFill>
        </p:grpSpPr>
        <p:sp>
          <p:nvSpPr>
            <p:cNvPr id="13" name="Freeform 16"/>
            <p:cNvSpPr/>
            <p:nvPr/>
          </p:nvSpPr>
          <p:spPr bwMode="auto">
            <a:xfrm>
              <a:off x="0" y="0"/>
              <a:ext cx="361950" cy="549275"/>
            </a:xfrm>
            <a:custGeom>
              <a:avLst/>
              <a:gdLst>
                <a:gd name="T0" fmla="*/ 4 w 400"/>
                <a:gd name="T1" fmla="*/ 92 h 608"/>
                <a:gd name="T2" fmla="*/ 96 w 400"/>
                <a:gd name="T3" fmla="*/ 0 h 608"/>
                <a:gd name="T4" fmla="*/ 400 w 400"/>
                <a:gd name="T5" fmla="*/ 304 h 608"/>
                <a:gd name="T6" fmla="*/ 96 w 400"/>
                <a:gd name="T7" fmla="*/ 608 h 608"/>
                <a:gd name="T8" fmla="*/ 0 w 400"/>
                <a:gd name="T9" fmla="*/ 512 h 608"/>
                <a:gd name="T10" fmla="*/ 212 w 400"/>
                <a:gd name="T11" fmla="*/ 300 h 608"/>
                <a:gd name="T12" fmla="*/ 4 w 400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3381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6 w 399"/>
                <a:gd name="T3" fmla="*/ 0 h 608"/>
                <a:gd name="T4" fmla="*/ 399 w 399"/>
                <a:gd name="T5" fmla="*/ 304 h 608"/>
                <a:gd name="T6" fmla="*/ 96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  <p:sp>
          <p:nvSpPr>
            <p:cNvPr id="15" name="Freeform 18"/>
            <p:cNvSpPr/>
            <p:nvPr/>
          </p:nvSpPr>
          <p:spPr bwMode="auto">
            <a:xfrm>
              <a:off x="6810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5 w 399"/>
                <a:gd name="T3" fmla="*/ 0 h 608"/>
                <a:gd name="T4" fmla="*/ 399 w 399"/>
                <a:gd name="T5" fmla="*/ 304 h 608"/>
                <a:gd name="T6" fmla="*/ 95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</p:grpSp>
      <p:sp>
        <p:nvSpPr>
          <p:cNvPr id="3" name="Shape 1624"/>
          <p:cNvSpPr/>
          <p:nvPr>
            <p:custDataLst>
              <p:tags r:id="rId1"/>
            </p:custDataLst>
          </p:nvPr>
        </p:nvSpPr>
        <p:spPr>
          <a:xfrm>
            <a:off x="896620" y="2473960"/>
            <a:ext cx="10469880" cy="2532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1730" y="16970"/>
                  <a:pt x="4055" y="13284"/>
                  <a:pt x="7055" y="10308"/>
                </a:cubicBezTo>
                <a:cubicBezTo>
                  <a:pt x="10098" y="7290"/>
                  <a:pt x="13901" y="4973"/>
                  <a:pt x="18380" y="2877"/>
                </a:cubicBezTo>
                <a:lnTo>
                  <a:pt x="18198" y="0"/>
                </a:lnTo>
                <a:lnTo>
                  <a:pt x="21600" y="4603"/>
                </a:lnTo>
                <a:lnTo>
                  <a:pt x="18924" y="11507"/>
                </a:lnTo>
                <a:lnTo>
                  <a:pt x="18743" y="8630"/>
                </a:lnTo>
                <a:cubicBezTo>
                  <a:pt x="14655" y="9764"/>
                  <a:pt x="11069" y="11155"/>
                  <a:pt x="8004" y="13185"/>
                </a:cubicBezTo>
                <a:cubicBezTo>
                  <a:pt x="4885" y="15251"/>
                  <a:pt x="2242" y="17999"/>
                  <a:pt x="0" y="21600"/>
                </a:cubicBezTo>
                <a:close/>
              </a:path>
            </a:pathLst>
          </a:custGeom>
          <a:solidFill>
            <a:srgbClr val="3C7388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4" name="Text Placeholder 3"/>
          <p:cNvSpPr txBox="1"/>
          <p:nvPr>
            <p:custDataLst>
              <p:tags r:id="rId2"/>
            </p:custDataLst>
          </p:nvPr>
        </p:nvSpPr>
        <p:spPr>
          <a:xfrm>
            <a:off x="575310" y="2656205"/>
            <a:ext cx="1945640" cy="38163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基础设置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Text Placeholder 4"/>
          <p:cNvSpPr txBox="1"/>
          <p:nvPr>
            <p:custDataLst>
              <p:tags r:id="rId3"/>
            </p:custDataLst>
          </p:nvPr>
        </p:nvSpPr>
        <p:spPr>
          <a:xfrm>
            <a:off x="665480" y="3036570"/>
            <a:ext cx="1866265" cy="117284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分类管理（建筑类别、能耗分类、分项能耗、气候分区、能耗标准）、区域管理、预警策略、碳排放分类管理、碳排放因子</a:t>
            </a:r>
            <a:endParaRPr lang="zh-CN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6" name="Shape 1626"/>
          <p:cNvSpPr/>
          <p:nvPr>
            <p:custDataLst>
              <p:tags r:id="rId4"/>
            </p:custDataLst>
          </p:nvPr>
        </p:nvSpPr>
        <p:spPr>
          <a:xfrm flipV="1">
            <a:off x="2912745" y="3002915"/>
            <a:ext cx="635" cy="1236345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lstStyle/>
          <a:p>
            <a:pPr lvl="0"/>
            <a:endParaRPr sz="1300">
              <a:ea typeface="阿里巴巴普惠体 R" panose="00020600040101010101" pitchFamily="18" charset="-122"/>
            </a:endParaRPr>
          </a:p>
        </p:txBody>
      </p:sp>
      <p:sp>
        <p:nvSpPr>
          <p:cNvPr id="7" name="Shape 1627"/>
          <p:cNvSpPr/>
          <p:nvPr>
            <p:custDataLst>
              <p:tags r:id="rId5"/>
            </p:custDataLst>
          </p:nvPr>
        </p:nvSpPr>
        <p:spPr>
          <a:xfrm flipV="1">
            <a:off x="3844290" y="4043680"/>
            <a:ext cx="635" cy="1044575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lstStyle/>
          <a:p>
            <a:pPr lvl="0"/>
            <a:endParaRPr sz="1300">
              <a:ea typeface="阿里巴巴普惠体 R" panose="00020600040101010101" pitchFamily="18" charset="-122"/>
            </a:endParaRPr>
          </a:p>
        </p:txBody>
      </p:sp>
      <p:sp>
        <p:nvSpPr>
          <p:cNvPr id="8" name="Shape 1628"/>
          <p:cNvSpPr/>
          <p:nvPr>
            <p:custDataLst>
              <p:tags r:id="rId6"/>
            </p:custDataLst>
          </p:nvPr>
        </p:nvSpPr>
        <p:spPr>
          <a:xfrm flipV="1">
            <a:off x="4885055" y="2004060"/>
            <a:ext cx="0" cy="1911985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lstStyle/>
          <a:p>
            <a:pPr lvl="0"/>
            <a:endParaRPr sz="1300">
              <a:ea typeface="阿里巴巴普惠体 R" panose="00020600040101010101" pitchFamily="18" charset="-122"/>
            </a:endParaRPr>
          </a:p>
        </p:txBody>
      </p:sp>
      <p:sp>
        <p:nvSpPr>
          <p:cNvPr id="9" name="Shape 1629"/>
          <p:cNvSpPr/>
          <p:nvPr>
            <p:custDataLst>
              <p:tags r:id="rId7"/>
            </p:custDataLst>
          </p:nvPr>
        </p:nvSpPr>
        <p:spPr>
          <a:xfrm flipV="1">
            <a:off x="5969635" y="3606800"/>
            <a:ext cx="0" cy="1269365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lstStyle/>
          <a:p>
            <a:pPr lvl="0"/>
            <a:endParaRPr sz="1300">
              <a:ea typeface="阿里巴巴普惠体 R" panose="00020600040101010101" pitchFamily="18" charset="-122"/>
            </a:endParaRPr>
          </a:p>
        </p:txBody>
      </p:sp>
      <p:sp>
        <p:nvSpPr>
          <p:cNvPr id="10" name="Shape 1630"/>
          <p:cNvSpPr/>
          <p:nvPr>
            <p:custDataLst>
              <p:tags r:id="rId8"/>
            </p:custDataLst>
          </p:nvPr>
        </p:nvSpPr>
        <p:spPr>
          <a:xfrm>
            <a:off x="2715260" y="2701925"/>
            <a:ext cx="394335" cy="3943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C7388"/>
          </a:solidFill>
          <a:ln w="12700" cap="flat">
            <a:noFill/>
            <a:miter lim="400000"/>
          </a:ln>
          <a:effectLst/>
        </p:spPr>
        <p:txBody>
          <a:bodyPr wrap="square" lIns="14288" tIns="14288" rIns="14288" bIns="14288" numCol="1" anchor="ctr">
            <a:noAutofit/>
          </a:bodyPr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11" name="Shape 1636"/>
          <p:cNvSpPr/>
          <p:nvPr>
            <p:custDataLst>
              <p:tags r:id="rId9"/>
            </p:custDataLst>
          </p:nvPr>
        </p:nvSpPr>
        <p:spPr>
          <a:xfrm>
            <a:off x="3643630" y="5010150"/>
            <a:ext cx="394335" cy="3943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C7388"/>
          </a:solidFill>
          <a:ln w="12700" cap="flat">
            <a:noFill/>
            <a:miter lim="400000"/>
          </a:ln>
          <a:effectLst/>
        </p:spPr>
        <p:txBody>
          <a:bodyPr wrap="square" lIns="14288" tIns="14288" rIns="14288" bIns="14288" numCol="1" anchor="ctr">
            <a:noAutofit/>
          </a:bodyPr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16" name="Shape 1642"/>
          <p:cNvSpPr/>
          <p:nvPr>
            <p:custDataLst>
              <p:tags r:id="rId10"/>
            </p:custDataLst>
          </p:nvPr>
        </p:nvSpPr>
        <p:spPr>
          <a:xfrm>
            <a:off x="4690745" y="1633855"/>
            <a:ext cx="394335" cy="3943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C7388"/>
          </a:solidFill>
          <a:ln w="12700" cap="flat">
            <a:noFill/>
            <a:miter lim="400000"/>
          </a:ln>
          <a:effectLst/>
        </p:spPr>
        <p:txBody>
          <a:bodyPr wrap="square" lIns="14288" tIns="14288" rIns="14288" bIns="14288" numCol="1" anchor="ctr">
            <a:noAutofit/>
          </a:bodyPr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17" name="Shape 1648"/>
          <p:cNvSpPr/>
          <p:nvPr>
            <p:custDataLst>
              <p:tags r:id="rId11"/>
            </p:custDataLst>
          </p:nvPr>
        </p:nvSpPr>
        <p:spPr>
          <a:xfrm>
            <a:off x="5749290" y="4716145"/>
            <a:ext cx="409575" cy="4095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C7388"/>
          </a:solidFill>
          <a:ln w="12700" cap="flat">
            <a:noFill/>
            <a:miter lim="400000"/>
          </a:ln>
          <a:effectLst/>
        </p:spPr>
        <p:txBody>
          <a:bodyPr wrap="square" lIns="14288" tIns="14288" rIns="14288" bIns="14288" numCol="1" anchor="ctr">
            <a:noAutofit/>
          </a:bodyPr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18" name="Shape 1653"/>
          <p:cNvSpPr/>
          <p:nvPr>
            <p:custDataLst>
              <p:tags r:id="rId12"/>
            </p:custDataLst>
          </p:nvPr>
        </p:nvSpPr>
        <p:spPr>
          <a:xfrm>
            <a:off x="2858135" y="4186555"/>
            <a:ext cx="107315" cy="1073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19" name="Shape 1654"/>
          <p:cNvSpPr/>
          <p:nvPr>
            <p:custDataLst>
              <p:tags r:id="rId13"/>
            </p:custDataLst>
          </p:nvPr>
        </p:nvSpPr>
        <p:spPr>
          <a:xfrm>
            <a:off x="3759835" y="3896995"/>
            <a:ext cx="167640" cy="1676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20" name="Shape 1655"/>
          <p:cNvSpPr/>
          <p:nvPr>
            <p:custDataLst>
              <p:tags r:id="rId14"/>
            </p:custDataLst>
          </p:nvPr>
        </p:nvSpPr>
        <p:spPr>
          <a:xfrm>
            <a:off x="4778375" y="3658870"/>
            <a:ext cx="215265" cy="2152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21" name="Shape 1656"/>
          <p:cNvSpPr/>
          <p:nvPr>
            <p:custDataLst>
              <p:tags r:id="rId15"/>
            </p:custDataLst>
          </p:nvPr>
        </p:nvSpPr>
        <p:spPr>
          <a:xfrm>
            <a:off x="5848350" y="3435350"/>
            <a:ext cx="223520" cy="2235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22" name="Text Placeholder 3"/>
          <p:cNvSpPr txBox="1"/>
          <p:nvPr>
            <p:custDataLst>
              <p:tags r:id="rId16"/>
            </p:custDataLst>
          </p:nvPr>
        </p:nvSpPr>
        <p:spPr>
          <a:xfrm>
            <a:off x="1066165" y="5022215"/>
            <a:ext cx="2376170" cy="38163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项目、建筑、设备管理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Text Placeholder 4"/>
          <p:cNvSpPr txBox="1"/>
          <p:nvPr>
            <p:custDataLst>
              <p:tags r:id="rId17"/>
            </p:custDataLst>
          </p:nvPr>
        </p:nvSpPr>
        <p:spPr>
          <a:xfrm>
            <a:off x="1301115" y="5398135"/>
            <a:ext cx="2101215" cy="7791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项目管理、建筑管理、碳排放设备管理、能耗设备管理、。</a:t>
            </a:r>
            <a:endParaRPr lang="zh-CN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24" name="Text Placeholder 3"/>
          <p:cNvSpPr txBox="1"/>
          <p:nvPr>
            <p:custDataLst>
              <p:tags r:id="rId18"/>
            </p:custDataLst>
          </p:nvPr>
        </p:nvSpPr>
        <p:spPr>
          <a:xfrm>
            <a:off x="5278755" y="1660525"/>
            <a:ext cx="1730375" cy="38163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基础报表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Text Placeholder 4"/>
          <p:cNvSpPr txBox="1"/>
          <p:nvPr>
            <p:custDataLst>
              <p:tags r:id="rId19"/>
            </p:custDataLst>
          </p:nvPr>
        </p:nvSpPr>
        <p:spPr>
          <a:xfrm>
            <a:off x="5266055" y="2035810"/>
            <a:ext cx="1743075" cy="9798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能耗报表（日抄表、月抄表、成本预估）、碳排放报表（碳排放日抄表、碳排放月抄表）</a:t>
            </a:r>
            <a:endParaRPr lang="zh-CN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26" name="Text Placeholder 3"/>
          <p:cNvSpPr txBox="1"/>
          <p:nvPr>
            <p:custDataLst>
              <p:tags r:id="rId20"/>
            </p:custDataLst>
          </p:nvPr>
        </p:nvSpPr>
        <p:spPr>
          <a:xfrm>
            <a:off x="6340475" y="4742180"/>
            <a:ext cx="2518410" cy="39624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电能质量管理、告警管理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" name="Text Placeholder 4"/>
          <p:cNvSpPr txBox="1"/>
          <p:nvPr>
            <p:custDataLst>
              <p:tags r:id="rId21"/>
            </p:custDataLst>
          </p:nvPr>
        </p:nvSpPr>
        <p:spPr>
          <a:xfrm>
            <a:off x="6309360" y="5110480"/>
            <a:ext cx="2183765" cy="6026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电能智能管理、告警管理（设备告警、系统告警）</a:t>
            </a:r>
            <a:endParaRPr lang="zh-CN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28" name="Text Placeholder 4"/>
          <p:cNvSpPr txBox="1"/>
          <p:nvPr>
            <p:custDataLst>
              <p:tags r:id="rId22"/>
            </p:custDataLst>
          </p:nvPr>
        </p:nvSpPr>
        <p:spPr>
          <a:xfrm>
            <a:off x="2792730" y="2767965"/>
            <a:ext cx="240030" cy="28829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200" dirty="0">
                <a:solidFill>
                  <a:srgbClr val="FCFCFC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01</a:t>
            </a:r>
            <a:endParaRPr lang="id-ID" sz="1200" dirty="0">
              <a:solidFill>
                <a:srgbClr val="FCFCFC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29" name="Text Placeholder 4"/>
          <p:cNvSpPr txBox="1"/>
          <p:nvPr>
            <p:custDataLst>
              <p:tags r:id="rId23"/>
            </p:custDataLst>
          </p:nvPr>
        </p:nvSpPr>
        <p:spPr>
          <a:xfrm>
            <a:off x="3721100" y="5062855"/>
            <a:ext cx="240030" cy="28829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200" dirty="0">
                <a:solidFill>
                  <a:srgbClr val="FCFCFC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02</a:t>
            </a:r>
            <a:endParaRPr lang="id-ID" sz="1200" dirty="0">
              <a:solidFill>
                <a:srgbClr val="FCFCFC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30" name="Text Placeholder 4"/>
          <p:cNvSpPr txBox="1"/>
          <p:nvPr>
            <p:custDataLst>
              <p:tags r:id="rId24"/>
            </p:custDataLst>
          </p:nvPr>
        </p:nvSpPr>
        <p:spPr>
          <a:xfrm>
            <a:off x="4771390" y="1686560"/>
            <a:ext cx="240030" cy="28829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200" dirty="0">
                <a:solidFill>
                  <a:srgbClr val="FCFCFC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03</a:t>
            </a:r>
            <a:endParaRPr lang="id-ID" sz="1200" dirty="0">
              <a:solidFill>
                <a:srgbClr val="FCFCFC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32" name="Text Placeholder 4"/>
          <p:cNvSpPr txBox="1"/>
          <p:nvPr>
            <p:custDataLst>
              <p:tags r:id="rId25"/>
            </p:custDataLst>
          </p:nvPr>
        </p:nvSpPr>
        <p:spPr>
          <a:xfrm>
            <a:off x="5826125" y="4788535"/>
            <a:ext cx="248920" cy="29908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200" dirty="0">
                <a:solidFill>
                  <a:srgbClr val="FCFCFC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04</a:t>
            </a:r>
            <a:endParaRPr lang="id-ID" sz="1200" dirty="0">
              <a:solidFill>
                <a:srgbClr val="FCFCFC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pic>
        <p:nvPicPr>
          <p:cNvPr id="37" name="图片 36" descr="F:\张兰\炬联智能\ppt模板\0.png0"/>
          <p:cNvPicPr>
            <a:picLocks noChangeAspect="1"/>
          </p:cNvPicPr>
          <p:nvPr/>
        </p:nvPicPr>
        <p:blipFill>
          <a:blip r:embed="rId26"/>
          <a:srcRect/>
          <a:stretch>
            <a:fillRect/>
          </a:stretch>
        </p:blipFill>
        <p:spPr>
          <a:xfrm>
            <a:off x="8516303" y="444500"/>
            <a:ext cx="3232785" cy="222250"/>
          </a:xfrm>
          <a:prstGeom prst="rect">
            <a:avLst/>
          </a:prstGeom>
        </p:spPr>
      </p:pic>
      <p:sp>
        <p:nvSpPr>
          <p:cNvPr id="51" name="Title 1"/>
          <p:cNvSpPr txBox="1"/>
          <p:nvPr/>
        </p:nvSpPr>
        <p:spPr>
          <a:xfrm>
            <a:off x="1066795" y="382444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>
              <a:buClrTx/>
              <a:buSzTx/>
              <a:buFontTx/>
            </a:pP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功能总览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Shape 1629"/>
          <p:cNvSpPr/>
          <p:nvPr>
            <p:custDataLst>
              <p:tags r:id="rId27"/>
            </p:custDataLst>
          </p:nvPr>
        </p:nvSpPr>
        <p:spPr>
          <a:xfrm flipV="1">
            <a:off x="9058275" y="3230880"/>
            <a:ext cx="0" cy="1269365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lstStyle/>
          <a:p>
            <a:pPr lvl="0"/>
            <a:endParaRPr sz="1300">
              <a:ea typeface="阿里巴巴普惠体 R" panose="00020600040101010101" pitchFamily="18" charset="-122"/>
            </a:endParaRPr>
          </a:p>
        </p:txBody>
      </p:sp>
      <p:sp>
        <p:nvSpPr>
          <p:cNvPr id="39" name="Shape 1648"/>
          <p:cNvSpPr/>
          <p:nvPr>
            <p:custDataLst>
              <p:tags r:id="rId28"/>
            </p:custDataLst>
          </p:nvPr>
        </p:nvSpPr>
        <p:spPr>
          <a:xfrm>
            <a:off x="8859520" y="4340225"/>
            <a:ext cx="394335" cy="3943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C7388"/>
          </a:solidFill>
          <a:ln w="12700" cap="flat">
            <a:noFill/>
            <a:miter lim="400000"/>
          </a:ln>
          <a:effectLst/>
        </p:spPr>
        <p:txBody>
          <a:bodyPr wrap="square" lIns="14288" tIns="14288" rIns="14288" bIns="14288" numCol="1" anchor="ctr">
            <a:noAutofit/>
          </a:bodyPr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40" name="Shape 1656"/>
          <p:cNvSpPr/>
          <p:nvPr>
            <p:custDataLst>
              <p:tags r:id="rId29"/>
            </p:custDataLst>
          </p:nvPr>
        </p:nvSpPr>
        <p:spPr>
          <a:xfrm>
            <a:off x="8922385" y="3072130"/>
            <a:ext cx="288000" cy="28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41" name="Text Placeholder 3"/>
          <p:cNvSpPr txBox="1"/>
          <p:nvPr>
            <p:custDataLst>
              <p:tags r:id="rId30"/>
            </p:custDataLst>
          </p:nvPr>
        </p:nvSpPr>
        <p:spPr>
          <a:xfrm>
            <a:off x="9450705" y="4366260"/>
            <a:ext cx="1729740" cy="38163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碳排放管理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2" name="Text Placeholder 4"/>
          <p:cNvSpPr txBox="1"/>
          <p:nvPr>
            <p:custDataLst>
              <p:tags r:id="rId31"/>
            </p:custDataLst>
          </p:nvPr>
        </p:nvSpPr>
        <p:spPr>
          <a:xfrm>
            <a:off x="9419590" y="4734560"/>
            <a:ext cx="2101215" cy="1193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区域项目碳排放统计、建筑碳排放统计、建筑碳排放分项统计、建筑碳排放对比分析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43" name="Text Placeholder 4"/>
          <p:cNvSpPr txBox="1"/>
          <p:nvPr>
            <p:custDataLst>
              <p:tags r:id="rId32"/>
            </p:custDataLst>
          </p:nvPr>
        </p:nvSpPr>
        <p:spPr>
          <a:xfrm>
            <a:off x="8936355" y="4412615"/>
            <a:ext cx="240030" cy="28829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200" dirty="0">
                <a:solidFill>
                  <a:srgbClr val="FCFCFC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0</a:t>
            </a:r>
            <a:r>
              <a:rPr lang="en-US" altLang="id-ID" sz="1200" dirty="0">
                <a:solidFill>
                  <a:srgbClr val="FCFCFC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6</a:t>
            </a:r>
            <a:endParaRPr lang="en-US" altLang="id-ID" sz="1200" dirty="0">
              <a:solidFill>
                <a:srgbClr val="FCFCFC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cxnSp>
        <p:nvCxnSpPr>
          <p:cNvPr id="44" name="直接连接符 5"/>
          <p:cNvCxnSpPr>
            <a:cxnSpLocks noChangeShapeType="1"/>
          </p:cNvCxnSpPr>
          <p:nvPr/>
        </p:nvCxnSpPr>
        <p:spPr bwMode="auto">
          <a:xfrm flipH="1">
            <a:off x="1066800" y="832485"/>
            <a:ext cx="11124565" cy="0"/>
          </a:xfrm>
          <a:prstGeom prst="line">
            <a:avLst/>
          </a:prstGeom>
          <a:noFill/>
          <a:ln w="12700">
            <a:solidFill>
              <a:srgbClr val="3C7388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Shape 1628"/>
          <p:cNvSpPr/>
          <p:nvPr>
            <p:custDataLst>
              <p:tags r:id="rId33"/>
            </p:custDataLst>
          </p:nvPr>
        </p:nvSpPr>
        <p:spPr>
          <a:xfrm flipV="1">
            <a:off x="7794625" y="1438275"/>
            <a:ext cx="0" cy="1911985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19050" tIns="19050" rIns="19050" bIns="19050" anchor="ctr"/>
          <a:lstStyle/>
          <a:p>
            <a:pPr lvl="0"/>
            <a:endParaRPr sz="1300">
              <a:ea typeface="阿里巴巴普惠体 R" panose="00020600040101010101" pitchFamily="18" charset="-122"/>
            </a:endParaRPr>
          </a:p>
        </p:txBody>
      </p:sp>
      <p:sp>
        <p:nvSpPr>
          <p:cNvPr id="47" name="Shape 1642"/>
          <p:cNvSpPr/>
          <p:nvPr>
            <p:custDataLst>
              <p:tags r:id="rId34"/>
            </p:custDataLst>
          </p:nvPr>
        </p:nvSpPr>
        <p:spPr>
          <a:xfrm>
            <a:off x="7600315" y="1305560"/>
            <a:ext cx="394335" cy="3943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C7388"/>
          </a:solidFill>
          <a:ln w="12700" cap="flat">
            <a:noFill/>
            <a:miter lim="400000"/>
          </a:ln>
          <a:effectLst/>
        </p:spPr>
        <p:txBody>
          <a:bodyPr wrap="square" lIns="14288" tIns="14288" rIns="14288" bIns="14288" numCol="1" anchor="ctr">
            <a:noAutofit/>
          </a:bodyPr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48" name="Shape 1655"/>
          <p:cNvSpPr/>
          <p:nvPr>
            <p:custDataLst>
              <p:tags r:id="rId35"/>
            </p:custDataLst>
          </p:nvPr>
        </p:nvSpPr>
        <p:spPr>
          <a:xfrm>
            <a:off x="7687945" y="3232785"/>
            <a:ext cx="252000" cy="252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 sz="140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49" name="Text Placeholder 3"/>
          <p:cNvSpPr txBox="1"/>
          <p:nvPr>
            <p:custDataLst>
              <p:tags r:id="rId36"/>
            </p:custDataLst>
          </p:nvPr>
        </p:nvSpPr>
        <p:spPr>
          <a:xfrm>
            <a:off x="8188325" y="1332230"/>
            <a:ext cx="1730375" cy="38163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能耗管理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0" name="Text Placeholder 4"/>
          <p:cNvSpPr txBox="1"/>
          <p:nvPr>
            <p:custDataLst>
              <p:tags r:id="rId37"/>
            </p:custDataLst>
          </p:nvPr>
        </p:nvSpPr>
        <p:spPr>
          <a:xfrm>
            <a:off x="8175625" y="1707515"/>
            <a:ext cx="1743075" cy="9798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区域项目统计、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  <a:sym typeface="+mn-ea"/>
              </a:rPr>
              <a:t>建筑能耗概览、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建筑能耗统计、节能诊断</a:t>
            </a:r>
            <a:endParaRPr lang="zh-CN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52" name="Text Placeholder 4"/>
          <p:cNvSpPr txBox="1"/>
          <p:nvPr>
            <p:custDataLst>
              <p:tags r:id="rId38"/>
            </p:custDataLst>
          </p:nvPr>
        </p:nvSpPr>
        <p:spPr>
          <a:xfrm>
            <a:off x="7680960" y="1358265"/>
            <a:ext cx="240030" cy="28829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200" dirty="0">
                <a:solidFill>
                  <a:srgbClr val="FCFCFC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0</a:t>
            </a:r>
            <a:r>
              <a:rPr lang="en-US" altLang="id-ID" sz="1200" dirty="0">
                <a:solidFill>
                  <a:srgbClr val="FCFCFC"/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rPr>
              <a:t>5</a:t>
            </a:r>
            <a:endParaRPr lang="en-US" altLang="id-ID" sz="1200" dirty="0">
              <a:solidFill>
                <a:srgbClr val="FCFCFC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</p:spTree>
    <p:custDataLst>
      <p:tags r:id="rId39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7"/>
          <p:cNvGrpSpPr/>
          <p:nvPr userDrawn="1"/>
        </p:nvGrpSpPr>
        <p:grpSpPr bwMode="auto">
          <a:xfrm>
            <a:off x="475615" y="444230"/>
            <a:ext cx="485775" cy="255905"/>
            <a:chOff x="0" y="0"/>
            <a:chExt cx="1041399" cy="549275"/>
          </a:xfrm>
          <a:solidFill>
            <a:srgbClr val="3C7388"/>
          </a:solidFill>
        </p:grpSpPr>
        <p:sp>
          <p:nvSpPr>
            <p:cNvPr id="13" name="Freeform 16"/>
            <p:cNvSpPr/>
            <p:nvPr/>
          </p:nvSpPr>
          <p:spPr bwMode="auto">
            <a:xfrm>
              <a:off x="0" y="0"/>
              <a:ext cx="361950" cy="549275"/>
            </a:xfrm>
            <a:custGeom>
              <a:avLst/>
              <a:gdLst>
                <a:gd name="T0" fmla="*/ 4 w 400"/>
                <a:gd name="T1" fmla="*/ 92 h 608"/>
                <a:gd name="T2" fmla="*/ 96 w 400"/>
                <a:gd name="T3" fmla="*/ 0 h 608"/>
                <a:gd name="T4" fmla="*/ 400 w 400"/>
                <a:gd name="T5" fmla="*/ 304 h 608"/>
                <a:gd name="T6" fmla="*/ 96 w 400"/>
                <a:gd name="T7" fmla="*/ 608 h 608"/>
                <a:gd name="T8" fmla="*/ 0 w 400"/>
                <a:gd name="T9" fmla="*/ 512 h 608"/>
                <a:gd name="T10" fmla="*/ 212 w 400"/>
                <a:gd name="T11" fmla="*/ 300 h 608"/>
                <a:gd name="T12" fmla="*/ 4 w 400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3381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6 w 399"/>
                <a:gd name="T3" fmla="*/ 0 h 608"/>
                <a:gd name="T4" fmla="*/ 399 w 399"/>
                <a:gd name="T5" fmla="*/ 304 h 608"/>
                <a:gd name="T6" fmla="*/ 96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  <p:sp>
          <p:nvSpPr>
            <p:cNvPr id="15" name="Freeform 18"/>
            <p:cNvSpPr/>
            <p:nvPr/>
          </p:nvSpPr>
          <p:spPr bwMode="auto">
            <a:xfrm>
              <a:off x="6810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5 w 399"/>
                <a:gd name="T3" fmla="*/ 0 h 608"/>
                <a:gd name="T4" fmla="*/ 399 w 399"/>
                <a:gd name="T5" fmla="*/ 304 h 608"/>
                <a:gd name="T6" fmla="*/ 95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ea typeface="阿里巴巴普惠体 R" panose="00020600040101010101" pitchFamily="18" charset="-122"/>
              </a:endParaRPr>
            </a:p>
          </p:txBody>
        </p:sp>
      </p:grpSp>
      <p:cxnSp>
        <p:nvCxnSpPr>
          <p:cNvPr id="46" name="直接连接符 5"/>
          <p:cNvCxnSpPr>
            <a:cxnSpLocks noChangeShapeType="1"/>
          </p:cNvCxnSpPr>
          <p:nvPr/>
        </p:nvCxnSpPr>
        <p:spPr bwMode="auto">
          <a:xfrm flipH="1">
            <a:off x="1066800" y="832485"/>
            <a:ext cx="11124565" cy="0"/>
          </a:xfrm>
          <a:prstGeom prst="line">
            <a:avLst/>
          </a:prstGeom>
          <a:noFill/>
          <a:ln w="12700">
            <a:solidFill>
              <a:srgbClr val="3C7388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Shape 5166"/>
          <p:cNvSpPr/>
          <p:nvPr/>
        </p:nvSpPr>
        <p:spPr>
          <a:xfrm>
            <a:off x="2385695" y="1788160"/>
            <a:ext cx="1920240" cy="1485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31" y="0"/>
                </a:moveTo>
                <a:lnTo>
                  <a:pt x="4125" y="12945"/>
                </a:lnTo>
                <a:lnTo>
                  <a:pt x="0" y="21600"/>
                </a:lnTo>
                <a:lnTo>
                  <a:pt x="21600" y="7769"/>
                </a:lnTo>
                <a:lnTo>
                  <a:pt x="1713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algn="ctr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lang="en-US" sz="1600" b="1" dirty="0">
              <a:solidFill>
                <a:schemeClr val="bg1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Lato Light"/>
            </a:endParaRPr>
          </a:p>
        </p:txBody>
      </p:sp>
      <p:sp>
        <p:nvSpPr>
          <p:cNvPr id="4" name="Shape 5167"/>
          <p:cNvSpPr/>
          <p:nvPr/>
        </p:nvSpPr>
        <p:spPr>
          <a:xfrm>
            <a:off x="1752600" y="2669540"/>
            <a:ext cx="3094990" cy="15468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039" y="0"/>
                </a:moveTo>
                <a:lnTo>
                  <a:pt x="2561" y="13286"/>
                </a:lnTo>
                <a:lnTo>
                  <a:pt x="0" y="21600"/>
                </a:lnTo>
                <a:lnTo>
                  <a:pt x="21600" y="8314"/>
                </a:lnTo>
                <a:cubicBezTo>
                  <a:pt x="21600" y="8314"/>
                  <a:pt x="19039" y="0"/>
                  <a:pt x="19039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algn="ctr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lang="en-US" sz="1600" b="1" dirty="0">
              <a:solidFill>
                <a:schemeClr val="bg1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Lato Light"/>
            </a:endParaRPr>
          </a:p>
        </p:txBody>
      </p:sp>
      <p:sp>
        <p:nvSpPr>
          <p:cNvPr id="16" name="Shape 5168"/>
          <p:cNvSpPr/>
          <p:nvPr/>
        </p:nvSpPr>
        <p:spPr>
          <a:xfrm>
            <a:off x="1121410" y="3624580"/>
            <a:ext cx="4268470" cy="15468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43" y="0"/>
                </a:moveTo>
                <a:lnTo>
                  <a:pt x="1857" y="13286"/>
                </a:lnTo>
                <a:lnTo>
                  <a:pt x="0" y="21600"/>
                </a:lnTo>
                <a:lnTo>
                  <a:pt x="21600" y="8314"/>
                </a:lnTo>
                <a:cubicBezTo>
                  <a:pt x="21600" y="8314"/>
                  <a:pt x="19743" y="0"/>
                  <a:pt x="19743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algn="ctr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lang="en-US" sz="1600" b="1" dirty="0">
              <a:solidFill>
                <a:schemeClr val="bg1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Lato Light"/>
            </a:endParaRPr>
          </a:p>
        </p:txBody>
      </p:sp>
      <p:sp>
        <p:nvSpPr>
          <p:cNvPr id="17" name="Shape 5169"/>
          <p:cNvSpPr/>
          <p:nvPr/>
        </p:nvSpPr>
        <p:spPr>
          <a:xfrm>
            <a:off x="475615" y="4580255"/>
            <a:ext cx="5441950" cy="15468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57" y="13286"/>
                </a:moveTo>
                <a:lnTo>
                  <a:pt x="0" y="21600"/>
                </a:lnTo>
                <a:lnTo>
                  <a:pt x="21600" y="8314"/>
                </a:lnTo>
                <a:lnTo>
                  <a:pt x="20143" y="0"/>
                </a:lnTo>
                <a:cubicBezTo>
                  <a:pt x="20143" y="0"/>
                  <a:pt x="1457" y="13286"/>
                  <a:pt x="1457" y="1328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algn="ctr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lang="en-US" sz="1600" b="1" dirty="0">
              <a:solidFill>
                <a:schemeClr val="bg1"/>
              </a:solidFill>
              <a:latin typeface="阿里巴巴普惠体 R" panose="00020600040101010101" pitchFamily="18" charset="-122"/>
              <a:ea typeface="阿里巴巴普惠体 R" panose="00020600040101010101" pitchFamily="18" charset="-122"/>
              <a:cs typeface="Lato Light"/>
            </a:endParaRPr>
          </a:p>
        </p:txBody>
      </p:sp>
      <p:grpSp>
        <p:nvGrpSpPr>
          <p:cNvPr id="38" name="组合 37"/>
          <p:cNvGrpSpPr/>
          <p:nvPr/>
        </p:nvGrpSpPr>
        <p:grpSpPr>
          <a:xfrm rot="0">
            <a:off x="2684780" y="1135380"/>
            <a:ext cx="1488440" cy="1214755"/>
            <a:chOff x="2313735" y="1108481"/>
            <a:chExt cx="857881" cy="706418"/>
          </a:xfrm>
        </p:grpSpPr>
        <p:sp>
          <p:nvSpPr>
            <p:cNvPr id="5" name="Shape 5171"/>
            <p:cNvSpPr/>
            <p:nvPr/>
          </p:nvSpPr>
          <p:spPr>
            <a:xfrm>
              <a:off x="2313735" y="1108481"/>
              <a:ext cx="849654" cy="687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C738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>
                  <a:solidFill>
                    <a:srgbClr val="4C4C4C"/>
                  </a:solidFill>
                </a:defRPr>
              </a:pPr>
              <a:endParaRPr 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Lato Light"/>
              </a:endParaRPr>
            </a:p>
          </p:txBody>
        </p:sp>
        <p:sp>
          <p:nvSpPr>
            <p:cNvPr id="9" name="Shape 5176"/>
            <p:cNvSpPr/>
            <p:nvPr/>
          </p:nvSpPr>
          <p:spPr>
            <a:xfrm>
              <a:off x="2329102" y="1462581"/>
              <a:ext cx="842514" cy="3523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lvl1pPr defTabSz="584200">
                <a:lnSpc>
                  <a:spcPct val="100000"/>
                </a:lnSpc>
                <a:spcBef>
                  <a:spcPts val="0"/>
                </a:spcBef>
                <a:defRPr sz="1500" cap="all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algn="ctr"/>
              <a:r>
                <a:rPr lang="zh-CN" altLang="en-US" sz="18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数据精准性</a:t>
              </a:r>
              <a:endPara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 rot="0">
            <a:off x="2174875" y="2669540"/>
            <a:ext cx="2508250" cy="595630"/>
            <a:chOff x="1944344" y="2047198"/>
            <a:chExt cx="1589745" cy="432411"/>
          </a:xfrm>
        </p:grpSpPr>
        <p:sp>
          <p:nvSpPr>
            <p:cNvPr id="6" name="Shape 5173"/>
            <p:cNvSpPr/>
            <p:nvPr/>
          </p:nvSpPr>
          <p:spPr>
            <a:xfrm>
              <a:off x="1944344" y="2047198"/>
              <a:ext cx="1589745" cy="4324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16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18440" y="0"/>
                  </a:lnTo>
                  <a:cubicBezTo>
                    <a:pt x="18440" y="0"/>
                    <a:pt x="3160" y="0"/>
                    <a:pt x="3160" y="0"/>
                  </a:cubicBezTo>
                  <a:close/>
                </a:path>
              </a:pathLst>
            </a:custGeom>
            <a:solidFill>
              <a:srgbClr val="3C7388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ctr">
                <a:defRPr>
                  <a:solidFill>
                    <a:srgbClr val="4C4C4C"/>
                  </a:solidFill>
                </a:defRPr>
              </a:pPr>
              <a:endParaRPr 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Lato Light"/>
              </a:endParaRPr>
            </a:p>
          </p:txBody>
        </p:sp>
        <p:sp>
          <p:nvSpPr>
            <p:cNvPr id="10" name="Shape 5177"/>
            <p:cNvSpPr/>
            <p:nvPr/>
          </p:nvSpPr>
          <p:spPr>
            <a:xfrm>
              <a:off x="2191740" y="2087244"/>
              <a:ext cx="1099552" cy="3523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lvl1pPr defTabSz="584200">
                <a:lnSpc>
                  <a:spcPct val="100000"/>
                </a:lnSpc>
                <a:spcBef>
                  <a:spcPts val="0"/>
                </a:spcBef>
                <a:defRPr sz="1500" cap="all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algn="ctr"/>
              <a:r>
                <a:rPr lang="zh-CN" altLang="en-US" sz="18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功能全面性</a:t>
              </a:r>
              <a:endPara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 rot="0">
            <a:off x="1588453" y="3624580"/>
            <a:ext cx="3681095" cy="595630"/>
            <a:chOff x="1574955" y="2740898"/>
            <a:chExt cx="2333121" cy="432412"/>
          </a:xfrm>
        </p:grpSpPr>
        <p:sp>
          <p:nvSpPr>
            <p:cNvPr id="7" name="Shape 5172"/>
            <p:cNvSpPr/>
            <p:nvPr/>
          </p:nvSpPr>
          <p:spPr>
            <a:xfrm>
              <a:off x="1574955" y="2740898"/>
              <a:ext cx="2333121" cy="432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3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19447" y="0"/>
                  </a:lnTo>
                  <a:cubicBezTo>
                    <a:pt x="19447" y="0"/>
                    <a:pt x="2153" y="0"/>
                    <a:pt x="2153" y="0"/>
                  </a:cubicBezTo>
                  <a:close/>
                </a:path>
              </a:pathLst>
            </a:custGeom>
            <a:solidFill>
              <a:srgbClr val="3C7388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ctr">
                <a:defRPr>
                  <a:solidFill>
                    <a:srgbClr val="4C4C4C"/>
                  </a:solidFill>
                </a:defRPr>
              </a:pPr>
              <a:endParaRPr 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Lato Light"/>
              </a:endParaRPr>
            </a:p>
          </p:txBody>
        </p:sp>
        <p:sp>
          <p:nvSpPr>
            <p:cNvPr id="11" name="Shape 5178"/>
            <p:cNvSpPr/>
            <p:nvPr/>
          </p:nvSpPr>
          <p:spPr>
            <a:xfrm>
              <a:off x="1815028" y="2780945"/>
              <a:ext cx="1849246" cy="3523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lvl1pPr defTabSz="584200">
                <a:lnSpc>
                  <a:spcPct val="100000"/>
                </a:lnSpc>
                <a:spcBef>
                  <a:spcPts val="0"/>
                </a:spcBef>
                <a:defRPr sz="1500" cap="all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algn="ctr"/>
              <a:r>
                <a:rPr lang="zh-CN" altLang="en-US" sz="18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智能分析能力</a:t>
              </a:r>
              <a:endPara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 rot="0">
            <a:off x="1001713" y="4580255"/>
            <a:ext cx="4854575" cy="595630"/>
            <a:chOff x="1205565" y="3434598"/>
            <a:chExt cx="3076490" cy="432407"/>
          </a:xfrm>
        </p:grpSpPr>
        <p:sp>
          <p:nvSpPr>
            <p:cNvPr id="8" name="Shape 5174"/>
            <p:cNvSpPr/>
            <p:nvPr/>
          </p:nvSpPr>
          <p:spPr>
            <a:xfrm>
              <a:off x="1205565" y="3434598"/>
              <a:ext cx="3076490" cy="4324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19967" y="0"/>
                  </a:lnTo>
                  <a:lnTo>
                    <a:pt x="1633" y="0"/>
                  </a:lnTo>
                  <a:lnTo>
                    <a:pt x="0" y="21600"/>
                  </a:lnTo>
                  <a:cubicBezTo>
                    <a:pt x="0" y="2160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rgbClr val="3C7388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ctr">
                <a:defRPr>
                  <a:solidFill>
                    <a:srgbClr val="4C4C4C"/>
                  </a:solidFill>
                </a:defRPr>
              </a:pPr>
              <a:endParaRPr 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Lato Light"/>
              </a:endParaRPr>
            </a:p>
          </p:txBody>
        </p:sp>
        <p:sp>
          <p:nvSpPr>
            <p:cNvPr id="18" name="Shape 5179"/>
            <p:cNvSpPr/>
            <p:nvPr/>
          </p:nvSpPr>
          <p:spPr>
            <a:xfrm>
              <a:off x="1422332" y="3474643"/>
              <a:ext cx="2634639" cy="3523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lvl1pPr defTabSz="584200">
                <a:lnSpc>
                  <a:spcPct val="100000"/>
                </a:lnSpc>
                <a:spcBef>
                  <a:spcPts val="0"/>
                </a:spcBef>
                <a:defRPr sz="1500" cap="all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algn="ctr"/>
              <a:r>
                <a:rPr lang="zh-CN" altLang="en-US" sz="18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灵活扩展性</a:t>
              </a:r>
              <a:endPara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 rot="0">
            <a:off x="414655" y="5521960"/>
            <a:ext cx="6028690" cy="595630"/>
            <a:chOff x="827585" y="4118665"/>
            <a:chExt cx="3819870" cy="432407"/>
          </a:xfrm>
        </p:grpSpPr>
        <p:sp>
          <p:nvSpPr>
            <p:cNvPr id="19" name="Shape 5175"/>
            <p:cNvSpPr/>
            <p:nvPr/>
          </p:nvSpPr>
          <p:spPr>
            <a:xfrm>
              <a:off x="827585" y="4118665"/>
              <a:ext cx="3819870" cy="4324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15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0285" y="0"/>
                  </a:lnTo>
                  <a:cubicBezTo>
                    <a:pt x="20285" y="0"/>
                    <a:pt x="1315" y="0"/>
                    <a:pt x="1315" y="0"/>
                  </a:cubicBezTo>
                  <a:close/>
                </a:path>
              </a:pathLst>
            </a:custGeom>
            <a:solidFill>
              <a:srgbClr val="3C7388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ctr">
                <a:defRPr>
                  <a:solidFill>
                    <a:srgbClr val="4C4C4C"/>
                  </a:solidFill>
                </a:defRPr>
              </a:pPr>
              <a:endParaRPr lang="en-US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Lato Light"/>
              </a:endParaRPr>
            </a:p>
          </p:txBody>
        </p:sp>
        <p:sp>
          <p:nvSpPr>
            <p:cNvPr id="20" name="Shape 5180"/>
            <p:cNvSpPr/>
            <p:nvPr/>
          </p:nvSpPr>
          <p:spPr>
            <a:xfrm>
              <a:off x="1072475" y="4158709"/>
              <a:ext cx="3334354" cy="3523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lvl1pPr defTabSz="584200">
                <a:lnSpc>
                  <a:spcPct val="100000"/>
                </a:lnSpc>
                <a:spcBef>
                  <a:spcPts val="0"/>
                </a:spcBef>
                <a:defRPr sz="1500" cap="all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algn="ctr"/>
              <a:r>
                <a:rPr lang="zh-CN" altLang="en-US" sz="1800" b="1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用户体验好</a:t>
              </a:r>
              <a:endPara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21" name="Round Same Side Corner Rectangle 67"/>
          <p:cNvSpPr/>
          <p:nvPr>
            <p:custDataLst>
              <p:tags r:id="rId1"/>
            </p:custDataLst>
          </p:nvPr>
        </p:nvSpPr>
        <p:spPr>
          <a:xfrm rot="10800000" flipH="1">
            <a:off x="6920230" y="1395095"/>
            <a:ext cx="69215" cy="708660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3C7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82" tIns="41141" rIns="82282" bIns="41141" rtlCol="0" anchor="ctr"/>
          <a:lstStyle/>
          <a:p>
            <a:pPr algn="ctr"/>
            <a:endParaRPr lang="bg-BG" sz="2400" dirty="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22" name="Round Same Side Corner Rectangle 68"/>
          <p:cNvSpPr/>
          <p:nvPr>
            <p:custDataLst>
              <p:tags r:id="rId2"/>
            </p:custDataLst>
          </p:nvPr>
        </p:nvSpPr>
        <p:spPr>
          <a:xfrm rot="10800000" flipH="1">
            <a:off x="6917690" y="2470785"/>
            <a:ext cx="69215" cy="708660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3C7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82" tIns="41141" rIns="82282" bIns="41141" rtlCol="0" anchor="ctr"/>
          <a:lstStyle/>
          <a:p>
            <a:pPr algn="ctr"/>
            <a:endParaRPr lang="bg-BG" sz="2400" dirty="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23" name="Round Same Side Corner Rectangle 69"/>
          <p:cNvSpPr/>
          <p:nvPr>
            <p:custDataLst>
              <p:tags r:id="rId3"/>
            </p:custDataLst>
          </p:nvPr>
        </p:nvSpPr>
        <p:spPr>
          <a:xfrm rot="10800000" flipH="1">
            <a:off x="6920230" y="3448685"/>
            <a:ext cx="69215" cy="708660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3C7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82" tIns="41141" rIns="82282" bIns="41141" rtlCol="0" anchor="ctr"/>
          <a:lstStyle/>
          <a:p>
            <a:pPr algn="ctr"/>
            <a:endParaRPr lang="bg-BG" sz="2400" dirty="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grpSp>
        <p:nvGrpSpPr>
          <p:cNvPr id="39" name="组合 38"/>
          <p:cNvGrpSpPr/>
          <p:nvPr>
            <p:custDataLst>
              <p:tags r:id="rId4"/>
            </p:custDataLst>
          </p:nvPr>
        </p:nvGrpSpPr>
        <p:grpSpPr>
          <a:xfrm rot="0">
            <a:off x="7108825" y="1377950"/>
            <a:ext cx="4089400" cy="817131"/>
            <a:chOff x="5228512" y="1109269"/>
            <a:chExt cx="2969099" cy="593609"/>
          </a:xfrm>
        </p:grpSpPr>
        <p:sp>
          <p:nvSpPr>
            <p:cNvPr id="24" name="TextBox 20"/>
            <p:cNvSpPr txBox="1"/>
            <p:nvPr>
              <p:custDataLst>
                <p:tags r:id="rId5"/>
              </p:custDataLst>
            </p:nvPr>
          </p:nvSpPr>
          <p:spPr>
            <a:xfrm>
              <a:off x="5228512" y="1302932"/>
              <a:ext cx="2969099" cy="399946"/>
            </a:xfrm>
            <a:prstGeom prst="rect">
              <a:avLst/>
            </a:prstGeom>
            <a:noFill/>
          </p:spPr>
          <p:txBody>
            <a:bodyPr wrap="square" lIns="34290" tIns="17145" rIns="34290" bIns="17145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阿里巴巴普惠体 R" panose="00020600040101010101" pitchFamily="18" charset="-122"/>
                  <a:ea typeface="阿里巴巴普惠体 R" panose="00020600040101010101" pitchFamily="18" charset="-122"/>
                </a:rPr>
                <a:t>采用先进的数据采集和处理技术，确保能耗和碳排放数据的准确性。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5" name="Rectangle 71"/>
            <p:cNvSpPr/>
            <p:nvPr>
              <p:custDataLst>
                <p:tags r:id="rId6"/>
              </p:custDataLst>
            </p:nvPr>
          </p:nvSpPr>
          <p:spPr>
            <a:xfrm>
              <a:off x="5228513" y="1109269"/>
              <a:ext cx="1300356" cy="203433"/>
            </a:xfrm>
            <a:prstGeom prst="rect">
              <a:avLst/>
            </a:prstGeom>
          </p:spPr>
          <p:txBody>
            <a:bodyPr wrap="square" lIns="34290" tIns="17145" rIns="34290" bIns="17145">
              <a:spAutoFit/>
            </a:bodyPr>
            <a:lstStyle/>
            <a:p>
              <a:r>
                <a:rPr lang="zh-CN" altLang="en-US" sz="1600" dirty="0">
                  <a:solidFill>
                    <a:srgbClr val="3C7388"/>
                  </a:solidFill>
                  <a:latin typeface="阿里巴巴普惠体 M" panose="00020600040101010101" charset="-122"/>
                  <a:ea typeface="阿里巴巴普惠体 M" panose="00020600040101010101" charset="-122"/>
                </a:rPr>
                <a:t>数据精准性</a:t>
              </a:r>
              <a:endParaRPr lang="zh-CN" altLang="en-US" sz="1600" dirty="0">
                <a:solidFill>
                  <a:srgbClr val="3C7388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</p:grpSp>
      <p:grpSp>
        <p:nvGrpSpPr>
          <p:cNvPr id="40" name="组合 39"/>
          <p:cNvGrpSpPr/>
          <p:nvPr>
            <p:custDataLst>
              <p:tags r:id="rId7"/>
            </p:custDataLst>
          </p:nvPr>
        </p:nvGrpSpPr>
        <p:grpSpPr>
          <a:xfrm rot="0">
            <a:off x="7108825" y="2424430"/>
            <a:ext cx="4089400" cy="817490"/>
            <a:chOff x="5228512" y="1869180"/>
            <a:chExt cx="2969099" cy="593071"/>
          </a:xfrm>
        </p:grpSpPr>
        <p:sp>
          <p:nvSpPr>
            <p:cNvPr id="26" name="TextBox 22"/>
            <p:cNvSpPr txBox="1"/>
            <p:nvPr>
              <p:custDataLst>
                <p:tags r:id="rId8"/>
              </p:custDataLst>
            </p:nvPr>
          </p:nvSpPr>
          <p:spPr>
            <a:xfrm>
              <a:off x="5228512" y="2062843"/>
              <a:ext cx="2969099" cy="399408"/>
            </a:xfrm>
            <a:prstGeom prst="rect">
              <a:avLst/>
            </a:prstGeom>
            <a:noFill/>
          </p:spPr>
          <p:txBody>
            <a:bodyPr wrap="square" lIns="34290" tIns="17145" rIns="34290" bIns="17145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阿里巴巴普惠体 R" panose="00020600040101010101" pitchFamily="18" charset="-122"/>
                  <a:ea typeface="阿里巴巴普惠体 R" panose="00020600040101010101" pitchFamily="18" charset="-122"/>
                </a:rPr>
                <a:t>涵盖从监测到管理的全流程功能，一站式解决企业相关需求。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7" name="Rectangle 73"/>
            <p:cNvSpPr/>
            <p:nvPr>
              <p:custDataLst>
                <p:tags r:id="rId9"/>
              </p:custDataLst>
            </p:nvPr>
          </p:nvSpPr>
          <p:spPr>
            <a:xfrm>
              <a:off x="5228513" y="1869180"/>
              <a:ext cx="1300356" cy="203159"/>
            </a:xfrm>
            <a:prstGeom prst="rect">
              <a:avLst/>
            </a:prstGeom>
          </p:spPr>
          <p:txBody>
            <a:bodyPr wrap="square" lIns="34290" tIns="17145" rIns="34290" bIns="17145">
              <a:spAutoFit/>
            </a:bodyPr>
            <a:lstStyle/>
            <a:p>
              <a:r>
                <a:rPr lang="zh-CN" altLang="en-US" sz="1600" dirty="0">
                  <a:solidFill>
                    <a:srgbClr val="3C7388"/>
                  </a:solidFill>
                  <a:latin typeface="阿里巴巴普惠体 M" panose="00020600040101010101" charset="-122"/>
                  <a:ea typeface="阿里巴巴普惠体 M" panose="00020600040101010101" charset="-122"/>
                </a:rPr>
                <a:t>功能全面性</a:t>
              </a:r>
              <a:endParaRPr lang="zh-CN" altLang="en-US" sz="1600" dirty="0">
                <a:solidFill>
                  <a:srgbClr val="3C7388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</p:grpSp>
      <p:grpSp>
        <p:nvGrpSpPr>
          <p:cNvPr id="41" name="组合 40"/>
          <p:cNvGrpSpPr/>
          <p:nvPr>
            <p:custDataLst>
              <p:tags r:id="rId10"/>
            </p:custDataLst>
          </p:nvPr>
        </p:nvGrpSpPr>
        <p:grpSpPr>
          <a:xfrm rot="0">
            <a:off x="7108825" y="3470275"/>
            <a:ext cx="4089400" cy="559045"/>
            <a:chOff x="5228512" y="2629091"/>
            <a:chExt cx="2969099" cy="405576"/>
          </a:xfrm>
        </p:grpSpPr>
        <p:sp>
          <p:nvSpPr>
            <p:cNvPr id="28" name="TextBox 24"/>
            <p:cNvSpPr txBox="1"/>
            <p:nvPr>
              <p:custDataLst>
                <p:tags r:id="rId11"/>
              </p:custDataLst>
            </p:nvPr>
          </p:nvSpPr>
          <p:spPr>
            <a:xfrm>
              <a:off x="5228512" y="2822754"/>
              <a:ext cx="2969099" cy="211913"/>
            </a:xfrm>
            <a:prstGeom prst="rect">
              <a:avLst/>
            </a:prstGeom>
            <a:noFill/>
          </p:spPr>
          <p:txBody>
            <a:bodyPr wrap="square" lIns="34290" tIns="17145" rIns="34290" bIns="17145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阿里巴巴普惠体 R" panose="00020600040101010101" pitchFamily="18" charset="-122"/>
                  <a:ea typeface="阿里巴巴普惠体 R" panose="00020600040101010101" pitchFamily="18" charset="-122"/>
                </a:rPr>
                <a:t>强大的数据分析和对比功能，为决策提供有力支持。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29" name="Rectangle 75"/>
            <p:cNvSpPr/>
            <p:nvPr>
              <p:custDataLst>
                <p:tags r:id="rId12"/>
              </p:custDataLst>
            </p:nvPr>
          </p:nvSpPr>
          <p:spPr>
            <a:xfrm>
              <a:off x="5228513" y="2629091"/>
              <a:ext cx="1300356" cy="203160"/>
            </a:xfrm>
            <a:prstGeom prst="rect">
              <a:avLst/>
            </a:prstGeom>
          </p:spPr>
          <p:txBody>
            <a:bodyPr wrap="square" lIns="34290" tIns="17145" rIns="34290" bIns="17145">
              <a:spAutoFit/>
            </a:bodyPr>
            <a:lstStyle/>
            <a:p>
              <a:r>
                <a:rPr lang="zh-CN" altLang="en-US" sz="1600" dirty="0">
                  <a:solidFill>
                    <a:srgbClr val="3C7388"/>
                  </a:solidFill>
                  <a:latin typeface="阿里巴巴普惠体 M" panose="00020600040101010101" charset="-122"/>
                  <a:ea typeface="阿里巴巴普惠体 M" panose="00020600040101010101" charset="-122"/>
                </a:rPr>
                <a:t>智能分析能力</a:t>
              </a:r>
              <a:endParaRPr lang="zh-CN" altLang="en-US" sz="1600" dirty="0">
                <a:solidFill>
                  <a:srgbClr val="3C7388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</p:grpSp>
      <p:sp>
        <p:nvSpPr>
          <p:cNvPr id="30" name="Round Same Side Corner Rectangle 76"/>
          <p:cNvSpPr/>
          <p:nvPr>
            <p:custDataLst>
              <p:tags r:id="rId13"/>
            </p:custDataLst>
          </p:nvPr>
        </p:nvSpPr>
        <p:spPr>
          <a:xfrm rot="10800000" flipH="1">
            <a:off x="6917690" y="4441190"/>
            <a:ext cx="69215" cy="708660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3C7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82" tIns="41141" rIns="82282" bIns="41141" rtlCol="0" anchor="ctr"/>
          <a:lstStyle/>
          <a:p>
            <a:pPr algn="ctr"/>
            <a:endParaRPr lang="bg-BG" sz="2400" dirty="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sp>
        <p:nvSpPr>
          <p:cNvPr id="32" name="Round Same Side Corner Rectangle 77"/>
          <p:cNvSpPr/>
          <p:nvPr>
            <p:custDataLst>
              <p:tags r:id="rId14"/>
            </p:custDataLst>
          </p:nvPr>
        </p:nvSpPr>
        <p:spPr>
          <a:xfrm rot="10800000" flipH="1">
            <a:off x="6920230" y="5419090"/>
            <a:ext cx="69215" cy="708660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3C7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82" tIns="41141" rIns="82282" bIns="41141" rtlCol="0" anchor="ctr"/>
          <a:lstStyle/>
          <a:p>
            <a:pPr algn="ctr"/>
            <a:endParaRPr lang="bg-BG" sz="2400" dirty="0">
              <a:latin typeface="阿里巴巴普惠体 R" panose="00020600040101010101" pitchFamily="18" charset="-122"/>
              <a:ea typeface="阿里巴巴普惠体 R" panose="00020600040101010101" pitchFamily="18" charset="-122"/>
            </a:endParaRPr>
          </a:p>
        </p:txBody>
      </p:sp>
      <p:grpSp>
        <p:nvGrpSpPr>
          <p:cNvPr id="42" name="组合 41"/>
          <p:cNvGrpSpPr/>
          <p:nvPr>
            <p:custDataLst>
              <p:tags r:id="rId15"/>
            </p:custDataLst>
          </p:nvPr>
        </p:nvGrpSpPr>
        <p:grpSpPr>
          <a:xfrm rot="0">
            <a:off x="7108825" y="4394835"/>
            <a:ext cx="4089400" cy="817489"/>
            <a:chOff x="5228512" y="3299800"/>
            <a:chExt cx="2969099" cy="593072"/>
          </a:xfrm>
        </p:grpSpPr>
        <p:sp>
          <p:nvSpPr>
            <p:cNvPr id="34" name="TextBox 28"/>
            <p:cNvSpPr txBox="1"/>
            <p:nvPr>
              <p:custDataLst>
                <p:tags r:id="rId16"/>
              </p:custDataLst>
            </p:nvPr>
          </p:nvSpPr>
          <p:spPr>
            <a:xfrm>
              <a:off x="5228512" y="3493463"/>
              <a:ext cx="2969099" cy="399409"/>
            </a:xfrm>
            <a:prstGeom prst="rect">
              <a:avLst/>
            </a:prstGeom>
            <a:noFill/>
          </p:spPr>
          <p:txBody>
            <a:bodyPr wrap="square" lIns="34290" tIns="17145" rIns="34290" bIns="17145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阿里巴巴普惠体 R" panose="00020600040101010101" pitchFamily="18" charset="-122"/>
                  <a:ea typeface="阿里巴巴普惠体 R" panose="00020600040101010101" pitchFamily="18" charset="-122"/>
                </a:rPr>
                <a:t>系统架构灵活，可根据企业发展和业务需求进行功能扩展。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43" name="Rectangle 79"/>
            <p:cNvSpPr/>
            <p:nvPr>
              <p:custDataLst>
                <p:tags r:id="rId17"/>
              </p:custDataLst>
            </p:nvPr>
          </p:nvSpPr>
          <p:spPr>
            <a:xfrm>
              <a:off x="5228513" y="3299800"/>
              <a:ext cx="1300356" cy="203160"/>
            </a:xfrm>
            <a:prstGeom prst="rect">
              <a:avLst/>
            </a:prstGeom>
          </p:spPr>
          <p:txBody>
            <a:bodyPr wrap="square" lIns="34290" tIns="17145" rIns="34290" bIns="17145">
              <a:spAutoFit/>
            </a:bodyPr>
            <a:lstStyle/>
            <a:p>
              <a:r>
                <a:rPr lang="zh-CN" altLang="en-US" sz="1600" dirty="0">
                  <a:solidFill>
                    <a:srgbClr val="3C7388"/>
                  </a:solidFill>
                  <a:latin typeface="阿里巴巴普惠体 M" panose="00020600040101010101" charset="-122"/>
                  <a:ea typeface="阿里巴巴普惠体 M" panose="00020600040101010101" charset="-122"/>
                </a:rPr>
                <a:t>灵活扩展性</a:t>
              </a:r>
              <a:endParaRPr lang="zh-CN" altLang="en-US" sz="1600" dirty="0">
                <a:solidFill>
                  <a:srgbClr val="3C7388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</p:grpSp>
      <p:grpSp>
        <p:nvGrpSpPr>
          <p:cNvPr id="44" name="组合 43"/>
          <p:cNvGrpSpPr/>
          <p:nvPr>
            <p:custDataLst>
              <p:tags r:id="rId18"/>
            </p:custDataLst>
          </p:nvPr>
        </p:nvGrpSpPr>
        <p:grpSpPr>
          <a:xfrm rot="0">
            <a:off x="7108825" y="5440680"/>
            <a:ext cx="4089400" cy="559008"/>
            <a:chOff x="5228512" y="4059711"/>
            <a:chExt cx="2969099" cy="405606"/>
          </a:xfrm>
        </p:grpSpPr>
        <p:sp>
          <p:nvSpPr>
            <p:cNvPr id="45" name="TextBox 30"/>
            <p:cNvSpPr txBox="1"/>
            <p:nvPr>
              <p:custDataLst>
                <p:tags r:id="rId19"/>
              </p:custDataLst>
            </p:nvPr>
          </p:nvSpPr>
          <p:spPr>
            <a:xfrm>
              <a:off x="5228512" y="4253374"/>
              <a:ext cx="2969099" cy="211943"/>
            </a:xfrm>
            <a:prstGeom prst="rect">
              <a:avLst/>
            </a:prstGeom>
            <a:noFill/>
          </p:spPr>
          <p:txBody>
            <a:bodyPr wrap="square" lIns="34290" tIns="17145" rIns="34290" bIns="17145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阿里巴巴普惠体 R" panose="00020600040101010101" pitchFamily="18" charset="-122"/>
                  <a:ea typeface="阿里巴巴普惠体 R" panose="00020600040101010101" pitchFamily="18" charset="-122"/>
                </a:rPr>
                <a:t>界面简洁直观，操作方便，易于上手。</a:t>
              </a: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 R" panose="00020600040101010101" pitchFamily="18" charset="-122"/>
                <a:ea typeface="阿里巴巴普惠体 R" panose="00020600040101010101" pitchFamily="18" charset="-122"/>
              </a:endParaRPr>
            </a:p>
          </p:txBody>
        </p:sp>
        <p:sp>
          <p:nvSpPr>
            <p:cNvPr id="47" name="Rectangle 81"/>
            <p:cNvSpPr/>
            <p:nvPr>
              <p:custDataLst>
                <p:tags r:id="rId20"/>
              </p:custDataLst>
            </p:nvPr>
          </p:nvSpPr>
          <p:spPr>
            <a:xfrm>
              <a:off x="5228513" y="4059711"/>
              <a:ext cx="1300356" cy="203188"/>
            </a:xfrm>
            <a:prstGeom prst="rect">
              <a:avLst/>
            </a:prstGeom>
          </p:spPr>
          <p:txBody>
            <a:bodyPr wrap="square" lIns="34290" tIns="17145" rIns="34290" bIns="17145">
              <a:spAutoFit/>
            </a:bodyPr>
            <a:lstStyle/>
            <a:p>
              <a:r>
                <a:rPr lang="zh-CN" altLang="en-US" sz="1600" dirty="0">
                  <a:solidFill>
                    <a:srgbClr val="3C7388"/>
                  </a:solidFill>
                  <a:latin typeface="阿里巴巴普惠体 M" panose="00020600040101010101" charset="-122"/>
                  <a:ea typeface="阿里巴巴普惠体 M" panose="00020600040101010101" charset="-122"/>
                </a:rPr>
                <a:t>用户体验好</a:t>
              </a:r>
              <a:endParaRPr lang="zh-CN" altLang="en-US" sz="1600" dirty="0">
                <a:solidFill>
                  <a:srgbClr val="3C7388"/>
                </a:solidFill>
                <a:latin typeface="阿里巴巴普惠体 M" panose="00020600040101010101" charset="-122"/>
                <a:ea typeface="阿里巴巴普惠体 M" panose="00020600040101010101" charset="-122"/>
              </a:endParaRPr>
            </a:p>
          </p:txBody>
        </p:sp>
      </p:grpSp>
      <p:pic>
        <p:nvPicPr>
          <p:cNvPr id="50" name="图片 49" descr="F:\张兰\炬联智能\ppt模板\0.png0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>
          <a:xfrm>
            <a:off x="8516303" y="444500"/>
            <a:ext cx="3232785" cy="222250"/>
          </a:xfrm>
          <a:prstGeom prst="rect">
            <a:avLst/>
          </a:prstGeom>
        </p:spPr>
      </p:pic>
      <p:sp>
        <p:nvSpPr>
          <p:cNvPr id="51" name="Title 1"/>
          <p:cNvSpPr txBox="1"/>
          <p:nvPr/>
        </p:nvSpPr>
        <p:spPr>
          <a:xfrm>
            <a:off x="1066795" y="382444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>
              <a:buClrTx/>
              <a:buSzTx/>
              <a:buFontTx/>
            </a:pP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产品优势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2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5586730" y="2814320"/>
            <a:ext cx="6289675" cy="614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3600" b="1" dirty="0">
                <a:solidFill>
                  <a:srgbClr val="3C7388"/>
                </a:solidFill>
                <a:latin typeface="阿里巴巴普惠体 B" panose="00020600040101010101" charset="-122"/>
                <a:ea typeface="阿里巴巴普惠体 B" panose="00020600040101010101" charset="-122"/>
                <a:cs typeface="阿里巴巴普惠体 B" panose="00020600040101010101" charset="-122"/>
              </a:rPr>
              <a:t>感谢您的观看</a:t>
            </a:r>
            <a:endParaRPr lang="zh-CN" altLang="en-US" sz="3600" b="1" dirty="0">
              <a:solidFill>
                <a:srgbClr val="3C7388"/>
              </a:solidFill>
              <a:latin typeface="阿里巴巴普惠体 B" panose="00020600040101010101" charset="-122"/>
              <a:ea typeface="阿里巴巴普惠体 B" panose="00020600040101010101" charset="-122"/>
              <a:cs typeface="阿里巴巴普惠体 B" panose="00020600040101010101" charset="-122"/>
            </a:endParaRPr>
          </a:p>
        </p:txBody>
      </p:sp>
      <p:cxnSp>
        <p:nvCxnSpPr>
          <p:cNvPr id="46" name="直接连接符 5"/>
          <p:cNvCxnSpPr>
            <a:cxnSpLocks noChangeShapeType="1"/>
          </p:cNvCxnSpPr>
          <p:nvPr/>
        </p:nvCxnSpPr>
        <p:spPr bwMode="auto">
          <a:xfrm flipH="1">
            <a:off x="6433185" y="3429000"/>
            <a:ext cx="5319395" cy="0"/>
          </a:xfrm>
          <a:prstGeom prst="line">
            <a:avLst/>
          </a:prstGeom>
          <a:noFill/>
          <a:ln w="12700">
            <a:solidFill>
              <a:srgbClr val="3C7388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" name="椭圆 22"/>
          <p:cNvSpPr>
            <a:spLocks noChangeArrowheads="1"/>
          </p:cNvSpPr>
          <p:nvPr/>
        </p:nvSpPr>
        <p:spPr bwMode="auto">
          <a:xfrm>
            <a:off x="11257280" y="3943985"/>
            <a:ext cx="528320" cy="529590"/>
          </a:xfrm>
          <a:prstGeom prst="ellipse">
            <a:avLst/>
          </a:prstGeom>
          <a:solidFill>
            <a:srgbClr val="3C7388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sz="2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Freeform 59"/>
          <p:cNvSpPr>
            <a:spLocks noChangeArrowheads="1"/>
          </p:cNvSpPr>
          <p:nvPr/>
        </p:nvSpPr>
        <p:spPr bwMode="auto">
          <a:xfrm>
            <a:off x="11374755" y="4055110"/>
            <a:ext cx="293370" cy="306705"/>
          </a:xfrm>
          <a:custGeom>
            <a:avLst/>
            <a:gdLst>
              <a:gd name="T0" fmla="*/ 73627430 w 581"/>
              <a:gd name="T1" fmla="*/ 67678707 h 609"/>
              <a:gd name="T2" fmla="*/ 61659637 w 581"/>
              <a:gd name="T3" fmla="*/ 78678142 h 609"/>
              <a:gd name="T4" fmla="*/ 54244957 w 581"/>
              <a:gd name="T5" fmla="*/ 72208055 h 609"/>
              <a:gd name="T6" fmla="*/ 57106883 w 581"/>
              <a:gd name="T7" fmla="*/ 65867111 h 609"/>
              <a:gd name="T8" fmla="*/ 61659637 w 581"/>
              <a:gd name="T9" fmla="*/ 69490662 h 609"/>
              <a:gd name="T10" fmla="*/ 71806401 w 581"/>
              <a:gd name="T11" fmla="*/ 61338122 h 609"/>
              <a:gd name="T12" fmla="*/ 73627430 w 581"/>
              <a:gd name="T13" fmla="*/ 67678707 h 609"/>
              <a:gd name="T14" fmla="*/ 61659637 w 581"/>
              <a:gd name="T15" fmla="*/ 64055516 h 609"/>
              <a:gd name="T16" fmla="*/ 49691843 w 581"/>
              <a:gd name="T17" fmla="*/ 69490662 h 609"/>
              <a:gd name="T18" fmla="*/ 51513233 w 581"/>
              <a:gd name="T19" fmla="*/ 75054951 h 609"/>
              <a:gd name="T20" fmla="*/ 3772261 w 581"/>
              <a:gd name="T21" fmla="*/ 78678142 h 609"/>
              <a:gd name="T22" fmla="*/ 0 w 581"/>
              <a:gd name="T23" fmla="*/ 10999436 h 609"/>
              <a:gd name="T24" fmla="*/ 10146404 w 581"/>
              <a:gd name="T25" fmla="*/ 7246742 h 609"/>
              <a:gd name="T26" fmla="*/ 17561444 w 581"/>
              <a:gd name="T27" fmla="*/ 18246178 h 609"/>
              <a:gd name="T28" fmla="*/ 24845922 w 581"/>
              <a:gd name="T29" fmla="*/ 7246742 h 609"/>
              <a:gd name="T30" fmla="*/ 28488341 w 581"/>
              <a:gd name="T31" fmla="*/ 10999436 h 609"/>
              <a:gd name="T32" fmla="*/ 43318061 w 581"/>
              <a:gd name="T33" fmla="*/ 10999436 h 609"/>
              <a:gd name="T34" fmla="*/ 46960119 w 581"/>
              <a:gd name="T35" fmla="*/ 7246742 h 609"/>
              <a:gd name="T36" fmla="*/ 54244957 w 581"/>
              <a:gd name="T37" fmla="*/ 18246178 h 609"/>
              <a:gd name="T38" fmla="*/ 61659637 w 581"/>
              <a:gd name="T39" fmla="*/ 7246742 h 609"/>
              <a:gd name="T40" fmla="*/ 71806401 w 581"/>
              <a:gd name="T41" fmla="*/ 10999436 h 609"/>
              <a:gd name="T42" fmla="*/ 66212751 w 581"/>
              <a:gd name="T43" fmla="*/ 59526167 h 609"/>
              <a:gd name="T44" fmla="*/ 10146404 w 581"/>
              <a:gd name="T45" fmla="*/ 63149718 h 609"/>
              <a:gd name="T46" fmla="*/ 12878128 w 581"/>
              <a:gd name="T47" fmla="*/ 65867111 h 609"/>
              <a:gd name="T48" fmla="*/ 39545439 w 581"/>
              <a:gd name="T49" fmla="*/ 63149718 h 609"/>
              <a:gd name="T50" fmla="*/ 39545439 w 581"/>
              <a:gd name="T51" fmla="*/ 63149718 h 609"/>
              <a:gd name="T52" fmla="*/ 39545439 w 581"/>
              <a:gd name="T53" fmla="*/ 63149718 h 609"/>
              <a:gd name="T54" fmla="*/ 12878128 w 581"/>
              <a:gd name="T55" fmla="*/ 60431965 h 609"/>
              <a:gd name="T56" fmla="*/ 58017218 w 581"/>
              <a:gd name="T57" fmla="*/ 28339815 h 609"/>
              <a:gd name="T58" fmla="*/ 13788823 w 581"/>
              <a:gd name="T59" fmla="*/ 28339815 h 609"/>
              <a:gd name="T60" fmla="*/ 13788823 w 581"/>
              <a:gd name="T61" fmla="*/ 35715700 h 609"/>
              <a:gd name="T62" fmla="*/ 61659637 w 581"/>
              <a:gd name="T63" fmla="*/ 31963007 h 609"/>
              <a:gd name="T64" fmla="*/ 58017218 w 581"/>
              <a:gd name="T65" fmla="*/ 43868240 h 609"/>
              <a:gd name="T66" fmla="*/ 35903020 w 581"/>
              <a:gd name="T67" fmla="*/ 43868240 h 609"/>
              <a:gd name="T68" fmla="*/ 13788823 w 581"/>
              <a:gd name="T69" fmla="*/ 43868240 h 609"/>
              <a:gd name="T70" fmla="*/ 13788823 w 581"/>
              <a:gd name="T71" fmla="*/ 51244484 h 609"/>
              <a:gd name="T72" fmla="*/ 35903020 w 581"/>
              <a:gd name="T73" fmla="*/ 51244484 h 609"/>
              <a:gd name="T74" fmla="*/ 61659637 w 581"/>
              <a:gd name="T75" fmla="*/ 47491791 h 609"/>
              <a:gd name="T76" fmla="*/ 54244957 w 581"/>
              <a:gd name="T77" fmla="*/ 14622627 h 609"/>
              <a:gd name="T78" fmla="*/ 50602538 w 581"/>
              <a:gd name="T79" fmla="*/ 10999436 h 609"/>
              <a:gd name="T80" fmla="*/ 54244957 w 581"/>
              <a:gd name="T81" fmla="*/ 0 h 609"/>
              <a:gd name="T82" fmla="*/ 58017218 w 581"/>
              <a:gd name="T83" fmla="*/ 10999436 h 609"/>
              <a:gd name="T84" fmla="*/ 35903020 w 581"/>
              <a:gd name="T85" fmla="*/ 14622627 h 609"/>
              <a:gd name="T86" fmla="*/ 32260601 w 581"/>
              <a:gd name="T87" fmla="*/ 10999436 h 609"/>
              <a:gd name="T88" fmla="*/ 35903020 w 581"/>
              <a:gd name="T89" fmla="*/ 0 h 609"/>
              <a:gd name="T90" fmla="*/ 39545439 w 581"/>
              <a:gd name="T91" fmla="*/ 10999436 h 609"/>
              <a:gd name="T92" fmla="*/ 17561444 w 581"/>
              <a:gd name="T93" fmla="*/ 14622627 h 609"/>
              <a:gd name="T94" fmla="*/ 13788823 w 581"/>
              <a:gd name="T95" fmla="*/ 10999436 h 609"/>
              <a:gd name="T96" fmla="*/ 17561444 w 581"/>
              <a:gd name="T97" fmla="*/ 0 h 609"/>
              <a:gd name="T98" fmla="*/ 21203502 w 581"/>
              <a:gd name="T99" fmla="*/ 10999436 h 60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581" h="609">
                <a:moveTo>
                  <a:pt x="566" y="523"/>
                </a:moveTo>
                <a:lnTo>
                  <a:pt x="566" y="523"/>
                </a:lnTo>
                <a:cubicBezTo>
                  <a:pt x="495" y="594"/>
                  <a:pt x="495" y="594"/>
                  <a:pt x="495" y="594"/>
                </a:cubicBezTo>
                <a:cubicBezTo>
                  <a:pt x="488" y="601"/>
                  <a:pt x="481" y="608"/>
                  <a:pt x="474" y="608"/>
                </a:cubicBezTo>
                <a:cubicBezTo>
                  <a:pt x="467" y="608"/>
                  <a:pt x="460" y="601"/>
                  <a:pt x="453" y="594"/>
                </a:cubicBezTo>
                <a:cubicBezTo>
                  <a:pt x="417" y="558"/>
                  <a:pt x="417" y="558"/>
                  <a:pt x="417" y="558"/>
                </a:cubicBezTo>
                <a:cubicBezTo>
                  <a:pt x="410" y="551"/>
                  <a:pt x="410" y="544"/>
                  <a:pt x="410" y="537"/>
                </a:cubicBezTo>
                <a:cubicBezTo>
                  <a:pt x="410" y="523"/>
                  <a:pt x="417" y="509"/>
                  <a:pt x="439" y="509"/>
                </a:cubicBezTo>
                <a:cubicBezTo>
                  <a:pt x="446" y="509"/>
                  <a:pt x="453" y="516"/>
                  <a:pt x="453" y="523"/>
                </a:cubicBezTo>
                <a:cubicBezTo>
                  <a:pt x="474" y="537"/>
                  <a:pt x="474" y="537"/>
                  <a:pt x="474" y="537"/>
                </a:cubicBezTo>
                <a:cubicBezTo>
                  <a:pt x="530" y="481"/>
                  <a:pt x="530" y="481"/>
                  <a:pt x="530" y="481"/>
                </a:cubicBezTo>
                <a:cubicBezTo>
                  <a:pt x="537" y="474"/>
                  <a:pt x="545" y="474"/>
                  <a:pt x="552" y="474"/>
                </a:cubicBezTo>
                <a:cubicBezTo>
                  <a:pt x="566" y="474"/>
                  <a:pt x="580" y="488"/>
                  <a:pt x="580" y="502"/>
                </a:cubicBezTo>
                <a:cubicBezTo>
                  <a:pt x="580" y="509"/>
                  <a:pt x="573" y="516"/>
                  <a:pt x="566" y="523"/>
                </a:cubicBezTo>
                <a:close/>
                <a:moveTo>
                  <a:pt x="474" y="495"/>
                </a:moveTo>
                <a:lnTo>
                  <a:pt x="474" y="495"/>
                </a:lnTo>
                <a:cubicBezTo>
                  <a:pt x="467" y="488"/>
                  <a:pt x="453" y="481"/>
                  <a:pt x="439" y="481"/>
                </a:cubicBezTo>
                <a:cubicBezTo>
                  <a:pt x="403" y="481"/>
                  <a:pt x="382" y="509"/>
                  <a:pt x="382" y="537"/>
                </a:cubicBezTo>
                <a:cubicBezTo>
                  <a:pt x="382" y="558"/>
                  <a:pt x="389" y="573"/>
                  <a:pt x="396" y="580"/>
                </a:cubicBezTo>
                <a:cubicBezTo>
                  <a:pt x="424" y="608"/>
                  <a:pt x="424" y="608"/>
                  <a:pt x="424" y="608"/>
                </a:cubicBezTo>
                <a:cubicBezTo>
                  <a:pt x="29" y="608"/>
                  <a:pt x="29" y="608"/>
                  <a:pt x="29" y="608"/>
                </a:cubicBezTo>
                <a:cubicBezTo>
                  <a:pt x="15" y="608"/>
                  <a:pt x="0" y="594"/>
                  <a:pt x="0" y="580"/>
                </a:cubicBezTo>
                <a:cubicBezTo>
                  <a:pt x="0" y="85"/>
                  <a:pt x="0" y="85"/>
                  <a:pt x="0" y="85"/>
                </a:cubicBezTo>
                <a:cubicBezTo>
                  <a:pt x="0" y="71"/>
                  <a:pt x="15" y="56"/>
                  <a:pt x="29" y="56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85"/>
                  <a:pt x="78" y="85"/>
                  <a:pt x="78" y="85"/>
                </a:cubicBezTo>
                <a:cubicBezTo>
                  <a:pt x="78" y="120"/>
                  <a:pt x="106" y="141"/>
                  <a:pt x="135" y="141"/>
                </a:cubicBezTo>
                <a:cubicBezTo>
                  <a:pt x="163" y="141"/>
                  <a:pt x="191" y="120"/>
                  <a:pt x="191" y="85"/>
                </a:cubicBezTo>
                <a:cubicBezTo>
                  <a:pt x="191" y="56"/>
                  <a:pt x="191" y="56"/>
                  <a:pt x="191" y="56"/>
                </a:cubicBezTo>
                <a:cubicBezTo>
                  <a:pt x="219" y="56"/>
                  <a:pt x="219" y="56"/>
                  <a:pt x="219" y="56"/>
                </a:cubicBezTo>
                <a:cubicBezTo>
                  <a:pt x="219" y="85"/>
                  <a:pt x="219" y="85"/>
                  <a:pt x="219" y="85"/>
                </a:cubicBezTo>
                <a:cubicBezTo>
                  <a:pt x="219" y="120"/>
                  <a:pt x="248" y="141"/>
                  <a:pt x="276" y="141"/>
                </a:cubicBezTo>
                <a:cubicBezTo>
                  <a:pt x="304" y="141"/>
                  <a:pt x="333" y="120"/>
                  <a:pt x="333" y="85"/>
                </a:cubicBezTo>
                <a:cubicBezTo>
                  <a:pt x="333" y="56"/>
                  <a:pt x="333" y="56"/>
                  <a:pt x="333" y="56"/>
                </a:cubicBezTo>
                <a:cubicBezTo>
                  <a:pt x="361" y="56"/>
                  <a:pt x="361" y="56"/>
                  <a:pt x="361" y="56"/>
                </a:cubicBezTo>
                <a:cubicBezTo>
                  <a:pt x="361" y="85"/>
                  <a:pt x="361" y="85"/>
                  <a:pt x="361" y="85"/>
                </a:cubicBezTo>
                <a:cubicBezTo>
                  <a:pt x="361" y="120"/>
                  <a:pt x="389" y="141"/>
                  <a:pt x="417" y="141"/>
                </a:cubicBezTo>
                <a:cubicBezTo>
                  <a:pt x="446" y="141"/>
                  <a:pt x="474" y="120"/>
                  <a:pt x="474" y="85"/>
                </a:cubicBezTo>
                <a:cubicBezTo>
                  <a:pt x="474" y="56"/>
                  <a:pt x="474" y="56"/>
                  <a:pt x="474" y="56"/>
                </a:cubicBezTo>
                <a:cubicBezTo>
                  <a:pt x="523" y="56"/>
                  <a:pt x="523" y="56"/>
                  <a:pt x="523" y="56"/>
                </a:cubicBezTo>
                <a:cubicBezTo>
                  <a:pt x="537" y="56"/>
                  <a:pt x="552" y="71"/>
                  <a:pt x="552" y="85"/>
                </a:cubicBezTo>
                <a:cubicBezTo>
                  <a:pt x="552" y="445"/>
                  <a:pt x="552" y="445"/>
                  <a:pt x="552" y="445"/>
                </a:cubicBezTo>
                <a:cubicBezTo>
                  <a:pt x="530" y="445"/>
                  <a:pt x="516" y="452"/>
                  <a:pt x="509" y="460"/>
                </a:cubicBezTo>
                <a:lnTo>
                  <a:pt x="474" y="495"/>
                </a:lnTo>
                <a:close/>
                <a:moveTo>
                  <a:pt x="78" y="488"/>
                </a:moveTo>
                <a:lnTo>
                  <a:pt x="78" y="488"/>
                </a:lnTo>
                <a:cubicBezTo>
                  <a:pt x="78" y="502"/>
                  <a:pt x="85" y="509"/>
                  <a:pt x="99" y="509"/>
                </a:cubicBezTo>
                <a:cubicBezTo>
                  <a:pt x="283" y="509"/>
                  <a:pt x="283" y="509"/>
                  <a:pt x="283" y="509"/>
                </a:cubicBezTo>
                <a:cubicBezTo>
                  <a:pt x="297" y="509"/>
                  <a:pt x="304" y="502"/>
                  <a:pt x="304" y="488"/>
                </a:cubicBezTo>
                <a:cubicBezTo>
                  <a:pt x="304" y="474"/>
                  <a:pt x="297" y="467"/>
                  <a:pt x="283" y="467"/>
                </a:cubicBezTo>
                <a:cubicBezTo>
                  <a:pt x="99" y="467"/>
                  <a:pt x="99" y="467"/>
                  <a:pt x="99" y="467"/>
                </a:cubicBezTo>
                <a:cubicBezTo>
                  <a:pt x="85" y="467"/>
                  <a:pt x="78" y="474"/>
                  <a:pt x="78" y="488"/>
                </a:cubicBezTo>
                <a:close/>
                <a:moveTo>
                  <a:pt x="446" y="219"/>
                </a:moveTo>
                <a:lnTo>
                  <a:pt x="446" y="219"/>
                </a:lnTo>
                <a:cubicBezTo>
                  <a:pt x="106" y="219"/>
                  <a:pt x="106" y="219"/>
                  <a:pt x="106" y="219"/>
                </a:cubicBezTo>
                <a:cubicBezTo>
                  <a:pt x="92" y="219"/>
                  <a:pt x="78" y="233"/>
                  <a:pt x="78" y="247"/>
                </a:cubicBezTo>
                <a:cubicBezTo>
                  <a:pt x="78" y="262"/>
                  <a:pt x="92" y="276"/>
                  <a:pt x="106" y="276"/>
                </a:cubicBezTo>
                <a:cubicBezTo>
                  <a:pt x="446" y="276"/>
                  <a:pt x="446" y="276"/>
                  <a:pt x="446" y="276"/>
                </a:cubicBezTo>
                <a:cubicBezTo>
                  <a:pt x="460" y="276"/>
                  <a:pt x="474" y="262"/>
                  <a:pt x="474" y="247"/>
                </a:cubicBezTo>
                <a:cubicBezTo>
                  <a:pt x="474" y="233"/>
                  <a:pt x="460" y="219"/>
                  <a:pt x="446" y="219"/>
                </a:cubicBezTo>
                <a:close/>
                <a:moveTo>
                  <a:pt x="446" y="339"/>
                </a:moveTo>
                <a:lnTo>
                  <a:pt x="446" y="339"/>
                </a:lnTo>
                <a:cubicBezTo>
                  <a:pt x="276" y="339"/>
                  <a:pt x="276" y="339"/>
                  <a:pt x="276" y="339"/>
                </a:cubicBezTo>
                <a:cubicBezTo>
                  <a:pt x="226" y="339"/>
                  <a:pt x="226" y="339"/>
                  <a:pt x="226" y="339"/>
                </a:cubicBezTo>
                <a:cubicBezTo>
                  <a:pt x="106" y="339"/>
                  <a:pt x="106" y="339"/>
                  <a:pt x="106" y="339"/>
                </a:cubicBezTo>
                <a:cubicBezTo>
                  <a:pt x="92" y="339"/>
                  <a:pt x="78" y="353"/>
                  <a:pt x="78" y="367"/>
                </a:cubicBezTo>
                <a:cubicBezTo>
                  <a:pt x="78" y="389"/>
                  <a:pt x="92" y="396"/>
                  <a:pt x="106" y="396"/>
                </a:cubicBezTo>
                <a:cubicBezTo>
                  <a:pt x="226" y="396"/>
                  <a:pt x="226" y="396"/>
                  <a:pt x="226" y="396"/>
                </a:cubicBezTo>
                <a:cubicBezTo>
                  <a:pt x="276" y="396"/>
                  <a:pt x="276" y="396"/>
                  <a:pt x="276" y="396"/>
                </a:cubicBezTo>
                <a:cubicBezTo>
                  <a:pt x="446" y="396"/>
                  <a:pt x="446" y="396"/>
                  <a:pt x="446" y="396"/>
                </a:cubicBezTo>
                <a:cubicBezTo>
                  <a:pt x="460" y="396"/>
                  <a:pt x="474" y="389"/>
                  <a:pt x="474" y="367"/>
                </a:cubicBezTo>
                <a:cubicBezTo>
                  <a:pt x="474" y="353"/>
                  <a:pt x="460" y="339"/>
                  <a:pt x="446" y="339"/>
                </a:cubicBezTo>
                <a:close/>
                <a:moveTo>
                  <a:pt x="417" y="113"/>
                </a:moveTo>
                <a:lnTo>
                  <a:pt x="417" y="113"/>
                </a:lnTo>
                <a:cubicBezTo>
                  <a:pt x="403" y="113"/>
                  <a:pt x="389" y="106"/>
                  <a:pt x="389" y="85"/>
                </a:cubicBezTo>
                <a:cubicBezTo>
                  <a:pt x="389" y="28"/>
                  <a:pt x="389" y="28"/>
                  <a:pt x="389" y="28"/>
                </a:cubicBezTo>
                <a:cubicBezTo>
                  <a:pt x="389" y="14"/>
                  <a:pt x="403" y="0"/>
                  <a:pt x="417" y="0"/>
                </a:cubicBezTo>
                <a:cubicBezTo>
                  <a:pt x="431" y="0"/>
                  <a:pt x="446" y="14"/>
                  <a:pt x="446" y="28"/>
                </a:cubicBezTo>
                <a:cubicBezTo>
                  <a:pt x="446" y="85"/>
                  <a:pt x="446" y="85"/>
                  <a:pt x="446" y="85"/>
                </a:cubicBezTo>
                <a:cubicBezTo>
                  <a:pt x="446" y="106"/>
                  <a:pt x="431" y="113"/>
                  <a:pt x="417" y="113"/>
                </a:cubicBezTo>
                <a:close/>
                <a:moveTo>
                  <a:pt x="276" y="113"/>
                </a:moveTo>
                <a:lnTo>
                  <a:pt x="276" y="113"/>
                </a:lnTo>
                <a:cubicBezTo>
                  <a:pt x="262" y="113"/>
                  <a:pt x="248" y="106"/>
                  <a:pt x="248" y="85"/>
                </a:cubicBezTo>
                <a:cubicBezTo>
                  <a:pt x="248" y="28"/>
                  <a:pt x="248" y="28"/>
                  <a:pt x="248" y="28"/>
                </a:cubicBezTo>
                <a:cubicBezTo>
                  <a:pt x="248" y="14"/>
                  <a:pt x="262" y="0"/>
                  <a:pt x="276" y="0"/>
                </a:cubicBezTo>
                <a:cubicBezTo>
                  <a:pt x="290" y="0"/>
                  <a:pt x="304" y="14"/>
                  <a:pt x="304" y="28"/>
                </a:cubicBezTo>
                <a:cubicBezTo>
                  <a:pt x="304" y="85"/>
                  <a:pt x="304" y="85"/>
                  <a:pt x="304" y="85"/>
                </a:cubicBezTo>
                <a:cubicBezTo>
                  <a:pt x="304" y="106"/>
                  <a:pt x="290" y="113"/>
                  <a:pt x="276" y="113"/>
                </a:cubicBezTo>
                <a:close/>
                <a:moveTo>
                  <a:pt x="135" y="113"/>
                </a:moveTo>
                <a:lnTo>
                  <a:pt x="135" y="113"/>
                </a:lnTo>
                <a:cubicBezTo>
                  <a:pt x="121" y="113"/>
                  <a:pt x="106" y="106"/>
                  <a:pt x="106" y="85"/>
                </a:cubicBezTo>
                <a:cubicBezTo>
                  <a:pt x="106" y="28"/>
                  <a:pt x="106" y="28"/>
                  <a:pt x="106" y="28"/>
                </a:cubicBezTo>
                <a:cubicBezTo>
                  <a:pt x="106" y="14"/>
                  <a:pt x="121" y="0"/>
                  <a:pt x="135" y="0"/>
                </a:cubicBezTo>
                <a:cubicBezTo>
                  <a:pt x="149" y="0"/>
                  <a:pt x="163" y="14"/>
                  <a:pt x="163" y="28"/>
                </a:cubicBezTo>
                <a:cubicBezTo>
                  <a:pt x="163" y="85"/>
                  <a:pt x="163" y="85"/>
                  <a:pt x="163" y="85"/>
                </a:cubicBezTo>
                <a:cubicBezTo>
                  <a:pt x="163" y="106"/>
                  <a:pt x="149" y="113"/>
                  <a:pt x="135" y="11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none" lIns="34290" tIns="17145" rIns="34290" bIns="17145" anchor="ctr"/>
          <a:lstStyle/>
          <a:p>
            <a:endParaRPr lang="en-US" sz="2400">
              <a:latin typeface="Roboto Light"/>
              <a:ea typeface="阿里巴巴普惠体 R" panose="00020600040101010101" pitchFamily="18" charset="-122"/>
            </a:endParaRPr>
          </a:p>
        </p:txBody>
      </p:sp>
      <p:sp>
        <p:nvSpPr>
          <p:cNvPr id="53" name="椭圆 65"/>
          <p:cNvSpPr>
            <a:spLocks noChangeArrowheads="1"/>
          </p:cNvSpPr>
          <p:nvPr/>
        </p:nvSpPr>
        <p:spPr bwMode="auto">
          <a:xfrm>
            <a:off x="10391140" y="3944620"/>
            <a:ext cx="528320" cy="528320"/>
          </a:xfrm>
          <a:prstGeom prst="ellipse">
            <a:avLst/>
          </a:prstGeom>
          <a:solidFill>
            <a:srgbClr val="3C7388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sz="2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Freeform 110"/>
          <p:cNvSpPr>
            <a:spLocks noChangeArrowheads="1"/>
          </p:cNvSpPr>
          <p:nvPr/>
        </p:nvSpPr>
        <p:spPr bwMode="auto">
          <a:xfrm>
            <a:off x="10516870" y="4056380"/>
            <a:ext cx="306705" cy="304165"/>
          </a:xfrm>
          <a:custGeom>
            <a:avLst/>
            <a:gdLst>
              <a:gd name="T0" fmla="*/ 78678142 w 609"/>
              <a:gd name="T1" fmla="*/ 71002280 h 602"/>
              <a:gd name="T2" fmla="*/ 78678142 w 609"/>
              <a:gd name="T3" fmla="*/ 71002280 h 602"/>
              <a:gd name="T4" fmla="*/ 71302258 w 609"/>
              <a:gd name="T5" fmla="*/ 78441997 h 602"/>
              <a:gd name="T6" fmla="*/ 65867111 w 609"/>
              <a:gd name="T7" fmla="*/ 76614673 h 602"/>
              <a:gd name="T8" fmla="*/ 44774038 w 609"/>
              <a:gd name="T9" fmla="*/ 54426302 h 602"/>
              <a:gd name="T10" fmla="*/ 29245613 w 609"/>
              <a:gd name="T11" fmla="*/ 59125033 h 602"/>
              <a:gd name="T12" fmla="*/ 0 w 609"/>
              <a:gd name="T13" fmla="*/ 29497307 h 602"/>
              <a:gd name="T14" fmla="*/ 29245613 w 609"/>
              <a:gd name="T15" fmla="*/ 0 h 602"/>
              <a:gd name="T16" fmla="*/ 58491226 w 609"/>
              <a:gd name="T17" fmla="*/ 29497307 h 602"/>
              <a:gd name="T18" fmla="*/ 54867675 w 609"/>
              <a:gd name="T19" fmla="*/ 44376380 h 602"/>
              <a:gd name="T20" fmla="*/ 75960749 w 609"/>
              <a:gd name="T21" fmla="*/ 65520668 h 602"/>
              <a:gd name="T22" fmla="*/ 78678142 w 609"/>
              <a:gd name="T23" fmla="*/ 71002280 h 602"/>
              <a:gd name="T24" fmla="*/ 29245613 w 609"/>
              <a:gd name="T25" fmla="*/ 7439717 h 602"/>
              <a:gd name="T26" fmla="*/ 29245613 w 609"/>
              <a:gd name="T27" fmla="*/ 7439717 h 602"/>
              <a:gd name="T28" fmla="*/ 7246742 w 609"/>
              <a:gd name="T29" fmla="*/ 29497307 h 602"/>
              <a:gd name="T30" fmla="*/ 29245613 w 609"/>
              <a:gd name="T31" fmla="*/ 51685677 h 602"/>
              <a:gd name="T32" fmla="*/ 51244484 w 609"/>
              <a:gd name="T33" fmla="*/ 29497307 h 602"/>
              <a:gd name="T34" fmla="*/ 29245613 w 609"/>
              <a:gd name="T35" fmla="*/ 7439717 h 602"/>
              <a:gd name="T36" fmla="*/ 42056644 w 609"/>
              <a:gd name="T37" fmla="*/ 33282375 h 602"/>
              <a:gd name="T38" fmla="*/ 42056644 w 609"/>
              <a:gd name="T39" fmla="*/ 33282375 h 602"/>
              <a:gd name="T40" fmla="*/ 32868804 w 609"/>
              <a:gd name="T41" fmla="*/ 33282375 h 602"/>
              <a:gd name="T42" fmla="*/ 32868804 w 609"/>
              <a:gd name="T43" fmla="*/ 41504973 h 602"/>
              <a:gd name="T44" fmla="*/ 29245613 w 609"/>
              <a:gd name="T45" fmla="*/ 45290042 h 602"/>
              <a:gd name="T46" fmla="*/ 25622062 w 609"/>
              <a:gd name="T47" fmla="*/ 41504973 h 602"/>
              <a:gd name="T48" fmla="*/ 25622062 w 609"/>
              <a:gd name="T49" fmla="*/ 33282375 h 602"/>
              <a:gd name="T50" fmla="*/ 17340380 w 609"/>
              <a:gd name="T51" fmla="*/ 33282375 h 602"/>
              <a:gd name="T52" fmla="*/ 13716829 w 609"/>
              <a:gd name="T53" fmla="*/ 29497307 h 602"/>
              <a:gd name="T54" fmla="*/ 17340380 w 609"/>
              <a:gd name="T55" fmla="*/ 25842658 h 602"/>
              <a:gd name="T56" fmla="*/ 25622062 w 609"/>
              <a:gd name="T57" fmla="*/ 25842658 h 602"/>
              <a:gd name="T58" fmla="*/ 25622062 w 609"/>
              <a:gd name="T59" fmla="*/ 16575978 h 602"/>
              <a:gd name="T60" fmla="*/ 29245613 w 609"/>
              <a:gd name="T61" fmla="*/ 12921329 h 602"/>
              <a:gd name="T62" fmla="*/ 32868804 w 609"/>
              <a:gd name="T63" fmla="*/ 16575978 h 602"/>
              <a:gd name="T64" fmla="*/ 32868804 w 609"/>
              <a:gd name="T65" fmla="*/ 25842658 h 602"/>
              <a:gd name="T66" fmla="*/ 42056644 w 609"/>
              <a:gd name="T67" fmla="*/ 25842658 h 602"/>
              <a:gd name="T68" fmla="*/ 45679835 w 609"/>
              <a:gd name="T69" fmla="*/ 29497307 h 602"/>
              <a:gd name="T70" fmla="*/ 42056644 w 609"/>
              <a:gd name="T71" fmla="*/ 33282375 h 60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09" h="602">
                <a:moveTo>
                  <a:pt x="608" y="544"/>
                </a:moveTo>
                <a:lnTo>
                  <a:pt x="608" y="544"/>
                </a:lnTo>
                <a:cubicBezTo>
                  <a:pt x="608" y="573"/>
                  <a:pt x="579" y="601"/>
                  <a:pt x="551" y="601"/>
                </a:cubicBezTo>
                <a:cubicBezTo>
                  <a:pt x="530" y="601"/>
                  <a:pt x="516" y="594"/>
                  <a:pt x="509" y="587"/>
                </a:cubicBezTo>
                <a:cubicBezTo>
                  <a:pt x="346" y="417"/>
                  <a:pt x="346" y="417"/>
                  <a:pt x="346" y="417"/>
                </a:cubicBezTo>
                <a:cubicBezTo>
                  <a:pt x="311" y="438"/>
                  <a:pt x="269" y="453"/>
                  <a:pt x="226" y="453"/>
                </a:cubicBezTo>
                <a:cubicBezTo>
                  <a:pt x="106" y="453"/>
                  <a:pt x="0" y="347"/>
                  <a:pt x="0" y="226"/>
                </a:cubicBezTo>
                <a:cubicBezTo>
                  <a:pt x="0" y="99"/>
                  <a:pt x="106" y="0"/>
                  <a:pt x="226" y="0"/>
                </a:cubicBezTo>
                <a:cubicBezTo>
                  <a:pt x="353" y="0"/>
                  <a:pt x="452" y="99"/>
                  <a:pt x="452" y="226"/>
                </a:cubicBezTo>
                <a:cubicBezTo>
                  <a:pt x="452" y="269"/>
                  <a:pt x="445" y="304"/>
                  <a:pt x="424" y="340"/>
                </a:cubicBezTo>
                <a:cubicBezTo>
                  <a:pt x="587" y="502"/>
                  <a:pt x="587" y="502"/>
                  <a:pt x="587" y="502"/>
                </a:cubicBezTo>
                <a:cubicBezTo>
                  <a:pt x="601" y="516"/>
                  <a:pt x="608" y="530"/>
                  <a:pt x="608" y="544"/>
                </a:cubicBezTo>
                <a:close/>
                <a:moveTo>
                  <a:pt x="226" y="57"/>
                </a:moveTo>
                <a:lnTo>
                  <a:pt x="226" y="57"/>
                </a:lnTo>
                <a:cubicBezTo>
                  <a:pt x="134" y="57"/>
                  <a:pt x="56" y="127"/>
                  <a:pt x="56" y="226"/>
                </a:cubicBezTo>
                <a:cubicBezTo>
                  <a:pt x="56" y="318"/>
                  <a:pt x="134" y="396"/>
                  <a:pt x="226" y="396"/>
                </a:cubicBezTo>
                <a:cubicBezTo>
                  <a:pt x="325" y="396"/>
                  <a:pt x="396" y="318"/>
                  <a:pt x="396" y="226"/>
                </a:cubicBezTo>
                <a:cubicBezTo>
                  <a:pt x="396" y="127"/>
                  <a:pt x="325" y="57"/>
                  <a:pt x="226" y="57"/>
                </a:cubicBezTo>
                <a:close/>
                <a:moveTo>
                  <a:pt x="325" y="255"/>
                </a:moveTo>
                <a:lnTo>
                  <a:pt x="325" y="255"/>
                </a:lnTo>
                <a:cubicBezTo>
                  <a:pt x="254" y="255"/>
                  <a:pt x="254" y="255"/>
                  <a:pt x="254" y="255"/>
                </a:cubicBezTo>
                <a:cubicBezTo>
                  <a:pt x="254" y="318"/>
                  <a:pt x="254" y="318"/>
                  <a:pt x="254" y="318"/>
                </a:cubicBezTo>
                <a:cubicBezTo>
                  <a:pt x="254" y="333"/>
                  <a:pt x="247" y="347"/>
                  <a:pt x="226" y="347"/>
                </a:cubicBezTo>
                <a:cubicBezTo>
                  <a:pt x="212" y="347"/>
                  <a:pt x="198" y="333"/>
                  <a:pt x="198" y="318"/>
                </a:cubicBezTo>
                <a:cubicBezTo>
                  <a:pt x="198" y="255"/>
                  <a:pt x="198" y="255"/>
                  <a:pt x="198" y="255"/>
                </a:cubicBezTo>
                <a:cubicBezTo>
                  <a:pt x="134" y="255"/>
                  <a:pt x="134" y="255"/>
                  <a:pt x="134" y="255"/>
                </a:cubicBezTo>
                <a:cubicBezTo>
                  <a:pt x="120" y="255"/>
                  <a:pt x="106" y="241"/>
                  <a:pt x="106" y="226"/>
                </a:cubicBezTo>
                <a:cubicBezTo>
                  <a:pt x="106" y="205"/>
                  <a:pt x="120" y="198"/>
                  <a:pt x="134" y="198"/>
                </a:cubicBezTo>
                <a:cubicBezTo>
                  <a:pt x="198" y="198"/>
                  <a:pt x="198" y="198"/>
                  <a:pt x="198" y="198"/>
                </a:cubicBezTo>
                <a:cubicBezTo>
                  <a:pt x="198" y="127"/>
                  <a:pt x="198" y="127"/>
                  <a:pt x="198" y="127"/>
                </a:cubicBezTo>
                <a:cubicBezTo>
                  <a:pt x="198" y="113"/>
                  <a:pt x="212" y="99"/>
                  <a:pt x="226" y="99"/>
                </a:cubicBezTo>
                <a:cubicBezTo>
                  <a:pt x="247" y="99"/>
                  <a:pt x="254" y="113"/>
                  <a:pt x="254" y="127"/>
                </a:cubicBezTo>
                <a:cubicBezTo>
                  <a:pt x="254" y="198"/>
                  <a:pt x="254" y="198"/>
                  <a:pt x="254" y="198"/>
                </a:cubicBezTo>
                <a:cubicBezTo>
                  <a:pt x="325" y="198"/>
                  <a:pt x="325" y="198"/>
                  <a:pt x="325" y="198"/>
                </a:cubicBezTo>
                <a:cubicBezTo>
                  <a:pt x="339" y="198"/>
                  <a:pt x="353" y="205"/>
                  <a:pt x="353" y="226"/>
                </a:cubicBezTo>
                <a:cubicBezTo>
                  <a:pt x="353" y="241"/>
                  <a:pt x="339" y="255"/>
                  <a:pt x="325" y="2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none" lIns="34290" tIns="17145" rIns="34290" bIns="17145" anchor="ctr"/>
          <a:lstStyle/>
          <a:p>
            <a:endParaRPr lang="en-US" sz="2400">
              <a:latin typeface="Roboto Light"/>
              <a:ea typeface="阿里巴巴普惠体 R" panose="00020600040101010101" pitchFamily="18" charset="-122"/>
            </a:endParaRPr>
          </a:p>
        </p:txBody>
      </p:sp>
      <p:sp>
        <p:nvSpPr>
          <p:cNvPr id="59" name="椭圆 16"/>
          <p:cNvSpPr>
            <a:spLocks noChangeArrowheads="1"/>
          </p:cNvSpPr>
          <p:nvPr/>
        </p:nvSpPr>
        <p:spPr bwMode="auto">
          <a:xfrm>
            <a:off x="8656320" y="3943985"/>
            <a:ext cx="529590" cy="529590"/>
          </a:xfrm>
          <a:prstGeom prst="ellipse">
            <a:avLst/>
          </a:prstGeom>
          <a:solidFill>
            <a:srgbClr val="3C73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sz="2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Freeform 75"/>
          <p:cNvSpPr>
            <a:spLocks noChangeArrowheads="1"/>
          </p:cNvSpPr>
          <p:nvPr/>
        </p:nvSpPr>
        <p:spPr bwMode="auto">
          <a:xfrm>
            <a:off x="8768715" y="4079875"/>
            <a:ext cx="304800" cy="257810"/>
          </a:xfrm>
          <a:custGeom>
            <a:avLst/>
            <a:gdLst>
              <a:gd name="T0" fmla="*/ 74657633 w 602"/>
              <a:gd name="T1" fmla="*/ 66362244 h 510"/>
              <a:gd name="T2" fmla="*/ 74657633 w 602"/>
              <a:gd name="T3" fmla="*/ 66362244 h 510"/>
              <a:gd name="T4" fmla="*/ 3654665 w 602"/>
              <a:gd name="T5" fmla="*/ 66362244 h 510"/>
              <a:gd name="T6" fmla="*/ 0 w 602"/>
              <a:gd name="T7" fmla="*/ 62711741 h 510"/>
              <a:gd name="T8" fmla="*/ 0 w 602"/>
              <a:gd name="T9" fmla="*/ 3650503 h 510"/>
              <a:gd name="T10" fmla="*/ 3654665 w 602"/>
              <a:gd name="T11" fmla="*/ 0 h 510"/>
              <a:gd name="T12" fmla="*/ 7308970 w 602"/>
              <a:gd name="T13" fmla="*/ 3650503 h 510"/>
              <a:gd name="T14" fmla="*/ 7308970 w 602"/>
              <a:gd name="T15" fmla="*/ 50717076 h 510"/>
              <a:gd name="T16" fmla="*/ 7308970 w 602"/>
              <a:gd name="T17" fmla="*/ 50717076 h 510"/>
              <a:gd name="T18" fmla="*/ 7308970 w 602"/>
              <a:gd name="T19" fmla="*/ 58930528 h 510"/>
              <a:gd name="T20" fmla="*/ 74657633 w 602"/>
              <a:gd name="T21" fmla="*/ 58930528 h 510"/>
              <a:gd name="T22" fmla="*/ 78442719 w 602"/>
              <a:gd name="T23" fmla="*/ 62711741 h 510"/>
              <a:gd name="T24" fmla="*/ 74657633 w 602"/>
              <a:gd name="T25" fmla="*/ 66362244 h 510"/>
              <a:gd name="T26" fmla="*/ 66434636 w 602"/>
              <a:gd name="T27" fmla="*/ 55280025 h 510"/>
              <a:gd name="T28" fmla="*/ 66434636 w 602"/>
              <a:gd name="T29" fmla="*/ 55280025 h 510"/>
              <a:gd name="T30" fmla="*/ 58995246 w 602"/>
              <a:gd name="T31" fmla="*/ 55280025 h 510"/>
              <a:gd name="T32" fmla="*/ 55340580 w 602"/>
              <a:gd name="T33" fmla="*/ 51629522 h 510"/>
              <a:gd name="T34" fmla="*/ 55340580 w 602"/>
              <a:gd name="T35" fmla="*/ 25814941 h 510"/>
              <a:gd name="T36" fmla="*/ 58995246 w 602"/>
              <a:gd name="T37" fmla="*/ 22164077 h 510"/>
              <a:gd name="T38" fmla="*/ 66434636 w 602"/>
              <a:gd name="T39" fmla="*/ 22164077 h 510"/>
              <a:gd name="T40" fmla="*/ 70089301 w 602"/>
              <a:gd name="T41" fmla="*/ 25814941 h 510"/>
              <a:gd name="T42" fmla="*/ 70089301 w 602"/>
              <a:gd name="T43" fmla="*/ 51629522 h 510"/>
              <a:gd name="T44" fmla="*/ 66434636 w 602"/>
              <a:gd name="T45" fmla="*/ 55280025 h 510"/>
              <a:gd name="T46" fmla="*/ 45159830 w 602"/>
              <a:gd name="T47" fmla="*/ 55280025 h 510"/>
              <a:gd name="T48" fmla="*/ 45159830 w 602"/>
              <a:gd name="T49" fmla="*/ 55280025 h 510"/>
              <a:gd name="T50" fmla="*/ 37850860 w 602"/>
              <a:gd name="T51" fmla="*/ 55280025 h 510"/>
              <a:gd name="T52" fmla="*/ 34065774 w 602"/>
              <a:gd name="T53" fmla="*/ 51629522 h 510"/>
              <a:gd name="T54" fmla="*/ 34065774 w 602"/>
              <a:gd name="T55" fmla="*/ 11082219 h 510"/>
              <a:gd name="T56" fmla="*/ 37850860 w 602"/>
              <a:gd name="T57" fmla="*/ 7431355 h 510"/>
              <a:gd name="T58" fmla="*/ 45159830 w 602"/>
              <a:gd name="T59" fmla="*/ 7431355 h 510"/>
              <a:gd name="T60" fmla="*/ 48814495 w 602"/>
              <a:gd name="T61" fmla="*/ 11082219 h 510"/>
              <a:gd name="T62" fmla="*/ 48814495 w 602"/>
              <a:gd name="T63" fmla="*/ 51629522 h 510"/>
              <a:gd name="T64" fmla="*/ 45159830 w 602"/>
              <a:gd name="T65" fmla="*/ 55280025 h 510"/>
              <a:gd name="T66" fmla="*/ 24929472 w 602"/>
              <a:gd name="T67" fmla="*/ 55280025 h 510"/>
              <a:gd name="T68" fmla="*/ 24929472 w 602"/>
              <a:gd name="T69" fmla="*/ 55280025 h 510"/>
              <a:gd name="T70" fmla="*/ 17489720 w 602"/>
              <a:gd name="T71" fmla="*/ 55280025 h 510"/>
              <a:gd name="T72" fmla="*/ 13835055 w 602"/>
              <a:gd name="T73" fmla="*/ 51629522 h 510"/>
              <a:gd name="T74" fmla="*/ 13835055 w 602"/>
              <a:gd name="T75" fmla="*/ 44198166 h 510"/>
              <a:gd name="T76" fmla="*/ 17489720 w 602"/>
              <a:gd name="T77" fmla="*/ 40547302 h 510"/>
              <a:gd name="T78" fmla="*/ 24929472 w 602"/>
              <a:gd name="T79" fmla="*/ 40547302 h 510"/>
              <a:gd name="T80" fmla="*/ 28583776 w 602"/>
              <a:gd name="T81" fmla="*/ 44198166 h 510"/>
              <a:gd name="T82" fmla="*/ 28583776 w 602"/>
              <a:gd name="T83" fmla="*/ 51629522 h 510"/>
              <a:gd name="T84" fmla="*/ 24929472 w 602"/>
              <a:gd name="T85" fmla="*/ 55280025 h 51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602" h="510">
                <a:moveTo>
                  <a:pt x="572" y="509"/>
                </a:moveTo>
                <a:lnTo>
                  <a:pt x="572" y="509"/>
                </a:lnTo>
                <a:cubicBezTo>
                  <a:pt x="28" y="509"/>
                  <a:pt x="28" y="509"/>
                  <a:pt x="28" y="509"/>
                </a:cubicBezTo>
                <a:cubicBezTo>
                  <a:pt x="14" y="509"/>
                  <a:pt x="0" y="502"/>
                  <a:pt x="0" y="481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14"/>
                  <a:pt x="14" y="0"/>
                  <a:pt x="28" y="0"/>
                </a:cubicBezTo>
                <a:cubicBezTo>
                  <a:pt x="42" y="0"/>
                  <a:pt x="56" y="14"/>
                  <a:pt x="56" y="28"/>
                </a:cubicBezTo>
                <a:cubicBezTo>
                  <a:pt x="56" y="389"/>
                  <a:pt x="56" y="389"/>
                  <a:pt x="56" y="389"/>
                </a:cubicBezTo>
                <a:cubicBezTo>
                  <a:pt x="56" y="452"/>
                  <a:pt x="56" y="452"/>
                  <a:pt x="56" y="452"/>
                </a:cubicBezTo>
                <a:cubicBezTo>
                  <a:pt x="572" y="452"/>
                  <a:pt x="572" y="452"/>
                  <a:pt x="572" y="452"/>
                </a:cubicBezTo>
                <a:cubicBezTo>
                  <a:pt x="594" y="452"/>
                  <a:pt x="601" y="467"/>
                  <a:pt x="601" y="481"/>
                </a:cubicBezTo>
                <a:cubicBezTo>
                  <a:pt x="601" y="502"/>
                  <a:pt x="594" y="509"/>
                  <a:pt x="572" y="509"/>
                </a:cubicBezTo>
                <a:close/>
                <a:moveTo>
                  <a:pt x="509" y="424"/>
                </a:moveTo>
                <a:lnTo>
                  <a:pt x="509" y="424"/>
                </a:lnTo>
                <a:cubicBezTo>
                  <a:pt x="452" y="424"/>
                  <a:pt x="452" y="424"/>
                  <a:pt x="452" y="424"/>
                </a:cubicBezTo>
                <a:cubicBezTo>
                  <a:pt x="438" y="424"/>
                  <a:pt x="424" y="417"/>
                  <a:pt x="424" y="396"/>
                </a:cubicBezTo>
                <a:cubicBezTo>
                  <a:pt x="424" y="198"/>
                  <a:pt x="424" y="198"/>
                  <a:pt x="424" y="198"/>
                </a:cubicBezTo>
                <a:cubicBezTo>
                  <a:pt x="424" y="184"/>
                  <a:pt x="438" y="170"/>
                  <a:pt x="452" y="170"/>
                </a:cubicBezTo>
                <a:cubicBezTo>
                  <a:pt x="509" y="170"/>
                  <a:pt x="509" y="170"/>
                  <a:pt x="509" y="170"/>
                </a:cubicBezTo>
                <a:cubicBezTo>
                  <a:pt x="523" y="170"/>
                  <a:pt x="537" y="184"/>
                  <a:pt x="537" y="198"/>
                </a:cubicBezTo>
                <a:cubicBezTo>
                  <a:pt x="537" y="396"/>
                  <a:pt x="537" y="396"/>
                  <a:pt x="537" y="396"/>
                </a:cubicBezTo>
                <a:cubicBezTo>
                  <a:pt x="537" y="417"/>
                  <a:pt x="523" y="424"/>
                  <a:pt x="509" y="424"/>
                </a:cubicBezTo>
                <a:close/>
                <a:moveTo>
                  <a:pt x="346" y="424"/>
                </a:moveTo>
                <a:lnTo>
                  <a:pt x="346" y="424"/>
                </a:lnTo>
                <a:cubicBezTo>
                  <a:pt x="290" y="424"/>
                  <a:pt x="290" y="424"/>
                  <a:pt x="290" y="424"/>
                </a:cubicBezTo>
                <a:cubicBezTo>
                  <a:pt x="276" y="424"/>
                  <a:pt x="261" y="417"/>
                  <a:pt x="261" y="396"/>
                </a:cubicBezTo>
                <a:cubicBezTo>
                  <a:pt x="261" y="85"/>
                  <a:pt x="261" y="85"/>
                  <a:pt x="261" y="85"/>
                </a:cubicBezTo>
                <a:cubicBezTo>
                  <a:pt x="261" y="71"/>
                  <a:pt x="276" y="57"/>
                  <a:pt x="290" y="57"/>
                </a:cubicBezTo>
                <a:cubicBezTo>
                  <a:pt x="346" y="57"/>
                  <a:pt x="346" y="57"/>
                  <a:pt x="346" y="57"/>
                </a:cubicBezTo>
                <a:cubicBezTo>
                  <a:pt x="367" y="57"/>
                  <a:pt x="374" y="71"/>
                  <a:pt x="374" y="85"/>
                </a:cubicBezTo>
                <a:cubicBezTo>
                  <a:pt x="374" y="396"/>
                  <a:pt x="374" y="396"/>
                  <a:pt x="374" y="396"/>
                </a:cubicBezTo>
                <a:cubicBezTo>
                  <a:pt x="374" y="417"/>
                  <a:pt x="367" y="424"/>
                  <a:pt x="346" y="424"/>
                </a:cubicBezTo>
                <a:close/>
                <a:moveTo>
                  <a:pt x="191" y="424"/>
                </a:moveTo>
                <a:lnTo>
                  <a:pt x="191" y="424"/>
                </a:lnTo>
                <a:cubicBezTo>
                  <a:pt x="134" y="424"/>
                  <a:pt x="134" y="424"/>
                  <a:pt x="134" y="424"/>
                </a:cubicBezTo>
                <a:cubicBezTo>
                  <a:pt x="113" y="424"/>
                  <a:pt x="106" y="417"/>
                  <a:pt x="106" y="396"/>
                </a:cubicBezTo>
                <a:cubicBezTo>
                  <a:pt x="106" y="339"/>
                  <a:pt x="106" y="339"/>
                  <a:pt x="106" y="339"/>
                </a:cubicBezTo>
                <a:cubicBezTo>
                  <a:pt x="106" y="325"/>
                  <a:pt x="113" y="311"/>
                  <a:pt x="134" y="311"/>
                </a:cubicBezTo>
                <a:cubicBezTo>
                  <a:pt x="191" y="311"/>
                  <a:pt x="191" y="311"/>
                  <a:pt x="191" y="311"/>
                </a:cubicBezTo>
                <a:cubicBezTo>
                  <a:pt x="205" y="311"/>
                  <a:pt x="219" y="325"/>
                  <a:pt x="219" y="339"/>
                </a:cubicBezTo>
                <a:cubicBezTo>
                  <a:pt x="219" y="396"/>
                  <a:pt x="219" y="396"/>
                  <a:pt x="219" y="396"/>
                </a:cubicBezTo>
                <a:cubicBezTo>
                  <a:pt x="219" y="417"/>
                  <a:pt x="205" y="424"/>
                  <a:pt x="191" y="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none" lIns="34290" tIns="17145" rIns="34290" bIns="17145" anchor="ctr"/>
          <a:lstStyle/>
          <a:p>
            <a:endParaRPr lang="en-US" sz="2400">
              <a:latin typeface="Roboto Light"/>
              <a:ea typeface="阿里巴巴普惠体 R" panose="00020600040101010101" pitchFamily="18" charset="-122"/>
            </a:endParaRPr>
          </a:p>
        </p:txBody>
      </p:sp>
      <p:sp>
        <p:nvSpPr>
          <p:cNvPr id="62" name="椭圆 16"/>
          <p:cNvSpPr>
            <a:spLocks noChangeArrowheads="1"/>
          </p:cNvSpPr>
          <p:nvPr/>
        </p:nvSpPr>
        <p:spPr bwMode="auto">
          <a:xfrm>
            <a:off x="9523730" y="3943985"/>
            <a:ext cx="529590" cy="529590"/>
          </a:xfrm>
          <a:prstGeom prst="ellipse">
            <a:avLst/>
          </a:prstGeom>
          <a:solidFill>
            <a:srgbClr val="3C7388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sz="24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Freeform 84"/>
          <p:cNvSpPr>
            <a:spLocks noChangeArrowheads="1"/>
          </p:cNvSpPr>
          <p:nvPr/>
        </p:nvSpPr>
        <p:spPr bwMode="auto">
          <a:xfrm>
            <a:off x="9648190" y="4056380"/>
            <a:ext cx="304800" cy="304800"/>
          </a:xfrm>
          <a:custGeom>
            <a:avLst/>
            <a:gdLst>
              <a:gd name="T0" fmla="*/ 43332858 w 602"/>
              <a:gd name="T1" fmla="*/ 34979440 h 602"/>
              <a:gd name="T2" fmla="*/ 43332858 w 602"/>
              <a:gd name="T3" fmla="*/ 34979440 h 602"/>
              <a:gd name="T4" fmla="*/ 43332858 w 602"/>
              <a:gd name="T5" fmla="*/ 0 h 602"/>
              <a:gd name="T6" fmla="*/ 78442719 w 602"/>
              <a:gd name="T7" fmla="*/ 34979440 h 602"/>
              <a:gd name="T8" fmla="*/ 43332858 w 602"/>
              <a:gd name="T9" fmla="*/ 34979440 h 602"/>
              <a:gd name="T10" fmla="*/ 36023527 w 602"/>
              <a:gd name="T11" fmla="*/ 78442719 h 602"/>
              <a:gd name="T12" fmla="*/ 36023527 w 602"/>
              <a:gd name="T13" fmla="*/ 78442719 h 602"/>
              <a:gd name="T14" fmla="*/ 0 w 602"/>
              <a:gd name="T15" fmla="*/ 42419192 h 602"/>
              <a:gd name="T16" fmla="*/ 36023527 w 602"/>
              <a:gd name="T17" fmla="*/ 7308970 h 602"/>
              <a:gd name="T18" fmla="*/ 36023527 w 602"/>
              <a:gd name="T19" fmla="*/ 42419192 h 602"/>
              <a:gd name="T20" fmla="*/ 71002968 w 602"/>
              <a:gd name="T21" fmla="*/ 42419192 h 602"/>
              <a:gd name="T22" fmla="*/ 36023527 w 602"/>
              <a:gd name="T23" fmla="*/ 78442719 h 60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602" h="602">
                <a:moveTo>
                  <a:pt x="332" y="268"/>
                </a:moveTo>
                <a:lnTo>
                  <a:pt x="332" y="268"/>
                </a:lnTo>
                <a:cubicBezTo>
                  <a:pt x="332" y="0"/>
                  <a:pt x="332" y="0"/>
                  <a:pt x="332" y="0"/>
                </a:cubicBezTo>
                <a:cubicBezTo>
                  <a:pt x="481" y="0"/>
                  <a:pt x="601" y="120"/>
                  <a:pt x="601" y="268"/>
                </a:cubicBezTo>
                <a:lnTo>
                  <a:pt x="332" y="268"/>
                </a:lnTo>
                <a:close/>
                <a:moveTo>
                  <a:pt x="276" y="601"/>
                </a:moveTo>
                <a:lnTo>
                  <a:pt x="276" y="601"/>
                </a:lnTo>
                <a:cubicBezTo>
                  <a:pt x="120" y="601"/>
                  <a:pt x="0" y="480"/>
                  <a:pt x="0" y="325"/>
                </a:cubicBezTo>
                <a:cubicBezTo>
                  <a:pt x="0" y="176"/>
                  <a:pt x="120" y="56"/>
                  <a:pt x="276" y="56"/>
                </a:cubicBezTo>
                <a:cubicBezTo>
                  <a:pt x="276" y="325"/>
                  <a:pt x="276" y="325"/>
                  <a:pt x="276" y="325"/>
                </a:cubicBezTo>
                <a:cubicBezTo>
                  <a:pt x="544" y="325"/>
                  <a:pt x="544" y="325"/>
                  <a:pt x="544" y="325"/>
                </a:cubicBezTo>
                <a:cubicBezTo>
                  <a:pt x="544" y="480"/>
                  <a:pt x="424" y="601"/>
                  <a:pt x="276" y="6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wrap="none" lIns="34290" tIns="17145" rIns="34290" bIns="17145" anchor="ctr"/>
          <a:lstStyle/>
          <a:p>
            <a:endParaRPr lang="en-US" sz="2400">
              <a:latin typeface="Roboto Light"/>
              <a:ea typeface="阿里巴巴普惠体 R" panose="00020600040101010101" pitchFamily="18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DIAGRAM_VIRTUALLY_FRAME" val="{&quot;height&quot;:389.51937007874017,&quot;left&quot;:58.8771653543307,&quot;top&quot;:119.68062992125984,&quot;width&quot;:833.6344094488189}"/>
</p:tagLst>
</file>

<file path=ppt/tags/tag101.xml><?xml version="1.0" encoding="utf-8"?>
<p:tagLst xmlns:p="http://schemas.openxmlformats.org/presentationml/2006/main">
  <p:tag name="KSO_WM_DIAGRAM_VIRTUALLY_FRAME" val="{&quot;height&quot;:389.51937007874017,&quot;left&quot;:58.8771653543307,&quot;top&quot;:119.68062992125984,&quot;width&quot;:833.6344094488189}"/>
</p:tagLst>
</file>

<file path=ppt/tags/tag102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03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04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05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06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07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08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09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11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12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13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14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15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16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17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18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19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21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22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23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24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25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26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27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28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29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31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32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33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34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35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36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37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38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39.xml><?xml version="1.0" encoding="utf-8"?>
<p:tagLst xmlns:p="http://schemas.openxmlformats.org/presentationml/2006/main">
  <p:tag name="KSO_WM_DIAGRAM_VIRTUALLY_FRAME" val="{&quot;height&quot;:391.85,&quot;left&quot;:25.5,&quot;top&quot;:78.05,&quot;width&quot;:818.6}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41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42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43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44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45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46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47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48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49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51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52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53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54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55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56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57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58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59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DIAGRAM_VIRTUALLY_FRAME" val="{&quot;height&quot;:384.3,&quot;left&quot;:544.7,&quot;top&quot;:108.5,&quot;width&quot;:337.05}"/>
</p:tagLst>
</file>

<file path=ppt/tags/tag161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62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3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64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65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66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67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68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69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71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72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73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74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75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76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77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78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79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81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82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83.xml><?xml version="1.0" encoding="utf-8"?>
<p:tagLst xmlns:p="http://schemas.openxmlformats.org/presentationml/2006/main">
  <p:tag name="KSO_WM_DIAGRAM_VIRTUALLY_FRAME" val="{&quot;height&quot;:420.65,&quot;left&quot;:31.55,&quot;top&quot;:85.2,&quot;width&quot;:903.5}"/>
</p:tagLst>
</file>

<file path=ppt/tags/tag8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85.xml><?xml version="1.0" encoding="utf-8"?>
<p:tagLst xmlns:p="http://schemas.openxmlformats.org/presentationml/2006/main">
  <p:tag name="KSO_WM_DIAGRAM_VIRTUALLY_FRAME" val="{&quot;height&quot;:377.7627559055119,&quot;left&quot;:79.90259842519684,&quot;top&quot;:108.05905511811025,&quot;width&quot;:789.8355118110236}"/>
</p:tagLst>
</file>

<file path=ppt/tags/tag86.xml><?xml version="1.0" encoding="utf-8"?>
<p:tagLst xmlns:p="http://schemas.openxmlformats.org/presentationml/2006/main">
  <p:tag name="KSO_WM_DIAGRAM_VIRTUALLY_FRAME" val="{&quot;height&quot;:377.7627559055119,&quot;left&quot;:79.90259842519684,&quot;top&quot;:108.05905511811025,&quot;width&quot;:789.8355118110236}"/>
</p:tagLst>
</file>

<file path=ppt/tags/tag87.xml><?xml version="1.0" encoding="utf-8"?>
<p:tagLst xmlns:p="http://schemas.openxmlformats.org/presentationml/2006/main">
  <p:tag name="KSO_WM_DIAGRAM_VIRTUALLY_FRAME" val="{&quot;height&quot;:377.7627559055119,&quot;left&quot;:79.90259842519684,&quot;top&quot;:108.05905511811025,&quot;width&quot;:789.8355118110236}"/>
</p:tagLst>
</file>

<file path=ppt/tags/tag88.xml><?xml version="1.0" encoding="utf-8"?>
<p:tagLst xmlns:p="http://schemas.openxmlformats.org/presentationml/2006/main">
  <p:tag name="KSO_WM_DIAGRAM_VIRTUALLY_FRAME" val="{&quot;height&quot;:377.7627559055119,&quot;left&quot;:79.90259842519684,&quot;top&quot;:108.05905511811025,&quot;width&quot;:789.8355118110236}"/>
</p:tagLst>
</file>

<file path=ppt/tags/tag89.xml><?xml version="1.0" encoding="utf-8"?>
<p:tagLst xmlns:p="http://schemas.openxmlformats.org/presentationml/2006/main">
  <p:tag name="KSO_WM_DIAGRAM_VIRTUALLY_FRAME" val="{&quot;height&quot;:377.7627559055119,&quot;left&quot;:79.90259842519684,&quot;top&quot;:108.05905511811025,&quot;width&quot;:789.8355118110236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DIAGRAM_VIRTUALLY_FRAME" val="{&quot;height&quot;:377.7627559055119,&quot;left&quot;:79.90259842519684,&quot;top&quot;:108.05905511811025,&quot;width&quot;:789.8355118110236}"/>
</p:tagLst>
</file>

<file path=ppt/tags/tag91.xml><?xml version="1.0" encoding="utf-8"?>
<p:tagLst xmlns:p="http://schemas.openxmlformats.org/presentationml/2006/main">
  <p:tag name="KSO_WM_DIAGRAM_VIRTUALLY_FRAME" val="{&quot;height&quot;:377.7627559055119,&quot;left&quot;:79.90259842519684,&quot;top&quot;:108.05905511811025,&quot;width&quot;:789.8355118110236}"/>
</p:tagLst>
</file>

<file path=ppt/tags/tag92.xml><?xml version="1.0" encoding="utf-8"?>
<p:tagLst xmlns:p="http://schemas.openxmlformats.org/presentationml/2006/main">
  <p:tag name="KSO_WM_DIAGRAM_VIRTUALLY_FRAME" val="{&quot;height&quot;:377.7627559055119,&quot;left&quot;:79.90259842519684,&quot;top&quot;:108.05905511811025,&quot;width&quot;:789.8355118110236}"/>
</p:tagLst>
</file>

<file path=ppt/tags/tag93.xml><?xml version="1.0" encoding="utf-8"?>
<p:tagLst xmlns:p="http://schemas.openxmlformats.org/presentationml/2006/main">
  <p:tag name="KSO_WM_DIAGRAM_VIRTUALLY_FRAME" val="{&quot;height&quot;:377.7627559055119,&quot;left&quot;:79.90259842519684,&quot;top&quot;:108.05905511811025,&quot;width&quot;:789.8355118110236}"/>
</p:tagLst>
</file>

<file path=ppt/tags/tag94.xml><?xml version="1.0" encoding="utf-8"?>
<p:tagLst xmlns:p="http://schemas.openxmlformats.org/presentationml/2006/main">
  <p:tag name="KSO_WM_DIAGRAM_VIRTUALLY_FRAME" val="{&quot;height&quot;:377.7627559055119,&quot;left&quot;:79.90259842519684,&quot;top&quot;:108.05905511811025,&quot;width&quot;:789.8355118110236}"/>
</p:tagLst>
</file>

<file path=ppt/tags/tag95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6.xml><?xml version="1.0" encoding="utf-8"?>
<p:tagLst xmlns:p="http://schemas.openxmlformats.org/presentationml/2006/main">
  <p:tag name="KSO_WM_DIAGRAM_VIRTUALLY_FRAME" val="{&quot;height&quot;:389.51937007874017,&quot;left&quot;:58.8771653543307,&quot;top&quot;:119.68062992125984,&quot;width&quot;:833.6344094488189}"/>
</p:tagLst>
</file>

<file path=ppt/tags/tag97.xml><?xml version="1.0" encoding="utf-8"?>
<p:tagLst xmlns:p="http://schemas.openxmlformats.org/presentationml/2006/main">
  <p:tag name="KSO_WM_DIAGRAM_VIRTUALLY_FRAME" val="{&quot;height&quot;:389.51937007874017,&quot;left&quot;:58.8771653543307,&quot;top&quot;:119.68062992125984,&quot;width&quot;:833.6344094488189}"/>
</p:tagLst>
</file>

<file path=ppt/tags/tag98.xml><?xml version="1.0" encoding="utf-8"?>
<p:tagLst xmlns:p="http://schemas.openxmlformats.org/presentationml/2006/main">
  <p:tag name="KSO_WM_DIAGRAM_VIRTUALLY_FRAME" val="{&quot;height&quot;:389.51937007874017,&quot;left&quot;:58.8771653543307,&quot;top&quot;:119.68062992125984,&quot;width&quot;:833.6344094488189}"/>
</p:tagLst>
</file>

<file path=ppt/tags/tag99.xml><?xml version="1.0" encoding="utf-8"?>
<p:tagLst xmlns:p="http://schemas.openxmlformats.org/presentationml/2006/main">
  <p:tag name="KSO_WM_DIAGRAM_VIRTUALLY_FRAME" val="{&quot;height&quot;:389.51937007874017,&quot;left&quot;:58.8771653543307,&quot;top&quot;:119.68062992125984,&quot;width&quot;:833.6344094488189}"/>
</p:tagLst>
</file>

<file path=ppt/theme/theme1.xml><?xml version="1.0" encoding="utf-8"?>
<a:theme xmlns:a="http://schemas.openxmlformats.org/drawingml/2006/main" name="办公资源网: wwwa.bangongziyuan.com​​&#10;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1634</Words>
  <Application>WPS 演示</Application>
  <PresentationFormat>宽屏</PresentationFormat>
  <Paragraphs>135</Paragraphs>
  <Slides>7</Slides>
  <Notes>20</Notes>
  <HiddenSlides>0</HiddenSlides>
  <MMClips>0</MMClips>
  <ScaleCrop>false</ScaleCrop>
  <HeadingPairs>
    <vt:vector size="6" baseType="variant">
      <vt:variant>
        <vt:lpstr>已用的字体</vt:lpstr>
      </vt:variant>
      <vt:variant>
        <vt:i4>32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40" baseType="lpstr">
      <vt:lpstr>Arial</vt:lpstr>
      <vt:lpstr>宋体</vt:lpstr>
      <vt:lpstr>Wingdings</vt:lpstr>
      <vt:lpstr>阿里巴巴普惠体 R</vt:lpstr>
      <vt:lpstr>微软雅黑</vt:lpstr>
      <vt:lpstr>阿里巴巴普惠体 B</vt:lpstr>
      <vt:lpstr>Calibri</vt:lpstr>
      <vt:lpstr>Roboto Light</vt:lpstr>
      <vt:lpstr>U.S. 101</vt:lpstr>
      <vt:lpstr>Segoe Print</vt:lpstr>
      <vt:lpstr>Roboto</vt:lpstr>
      <vt:lpstr>Times New Roman</vt:lpstr>
      <vt:lpstr>Open Sans Light</vt:lpstr>
      <vt:lpstr>Wingdings</vt:lpstr>
      <vt:lpstr>Gill Sans</vt:lpstr>
      <vt:lpstr>Lato Light</vt:lpstr>
      <vt:lpstr>Helvetica Neue</vt:lpstr>
      <vt:lpstr>阿里巴巴普惠体 M</vt:lpstr>
      <vt:lpstr>Open Sans</vt:lpstr>
      <vt:lpstr>Open Sans</vt:lpstr>
      <vt:lpstr>华文黑体</vt:lpstr>
      <vt:lpstr>Aller Light</vt:lpstr>
      <vt:lpstr>Aller Light</vt:lpstr>
      <vt:lpstr>STIXGeneral-Bold</vt:lpstr>
      <vt:lpstr>Lato Regular</vt:lpstr>
      <vt:lpstr>Oxygen</vt:lpstr>
      <vt:lpstr>Roboto Light</vt:lpstr>
      <vt:lpstr>Helvetica</vt:lpstr>
      <vt:lpstr>Arial Unicode MS</vt:lpstr>
      <vt:lpstr>黑体</vt:lpstr>
      <vt:lpstr>DejaVu Math TeX Gyre</vt:lpstr>
      <vt:lpstr>Verdana</vt:lpstr>
      <vt:lpstr>办公资源网: wwwa.bangongziyuan.com​​
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办公资源网:www.bangongziyuan.com</Company>
  <LinksUpToDate>false</LinksUpToDate>
  <SharedDoc>false</SharedDoc>
  <HyperlinksChanged>false</HyperlinksChanged>
  <AppVersion>14.0000</AppVersion>
  <Manager>办公资源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办公资源网</dc:creator>
  <cp:keywords>www.bangongziyuan.com</cp:keywords>
  <cp:lastModifiedBy>L</cp:lastModifiedBy>
  <cp:revision>34</cp:revision>
  <dcterms:created xsi:type="dcterms:W3CDTF">2019-06-19T02:08:00Z</dcterms:created>
  <dcterms:modified xsi:type="dcterms:W3CDTF">2025-10-17T07:13:53Z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DCB47DCC3AB04B00BCECCC5A72D5197B_12</vt:lpwstr>
  </property>
</Properties>
</file>