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60" r:id="rId5"/>
    <p:sldId id="266" r:id="rId6"/>
    <p:sldId id="259" r:id="rId7"/>
    <p:sldId id="277" r:id="rId8"/>
    <p:sldId id="264" r:id="rId9"/>
    <p:sldId id="27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0" userDrawn="1">
          <p15:clr>
            <a:srgbClr val="A4A3A4"/>
          </p15:clr>
        </p15:guide>
        <p15:guide id="2" pos="38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2525"/>
    <a:srgbClr val="B22020"/>
    <a:srgbClr val="B12020"/>
    <a:srgbClr val="FFFFFF"/>
    <a:srgbClr val="A5A5A5"/>
    <a:srgbClr val="ED7D31"/>
    <a:srgbClr val="891818"/>
    <a:srgbClr val="E82A2A"/>
    <a:srgbClr val="DCDCDC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0" y="108"/>
      </p:cViewPr>
      <p:guideLst>
        <p:guide orient="horz" pos="2240"/>
        <p:guide pos="385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宋体" panose="02010600030101010101" pitchFamily="2" charset="-122"/>
                <a:ea typeface="宋体" panose="02010600030101010101" pitchFamily="2" charset="-122"/>
              </a:rPr>
            </a:fld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宋体" panose="02010600030101010101" pitchFamily="2" charset="-122"/>
                <a:ea typeface="宋体" panose="02010600030101010101" pitchFamily="2" charset="-122"/>
              </a:rPr>
            </a:fld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宋体" panose="02010600030101010101" pitchFamily="2" charset="-122"/>
                <a:cs typeface="+mn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宋体" panose="02010600030101010101" pitchFamily="2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宋体" panose="02010600030101010101" pitchFamily="2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宋体" panose="02010600030101010101" pitchFamily="2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宋体" panose="02010600030101010101" pitchFamily="2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宋体" panose="02010600030101010101" pitchFamily="2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宋体" panose="0201060003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9" Type="http://schemas.openxmlformats.org/officeDocument/2006/relationships/notesSlide" Target="../notesSlides/notesSlide2.xml"/><Relationship Id="rId18" Type="http://schemas.openxmlformats.org/officeDocument/2006/relationships/slideLayout" Target="../slideLayouts/slideLayout1.xml"/><Relationship Id="rId17" Type="http://schemas.openxmlformats.org/officeDocument/2006/relationships/tags" Target="../tags/tag78.xml"/><Relationship Id="rId16" Type="http://schemas.openxmlformats.org/officeDocument/2006/relationships/tags" Target="../tags/tag77.xml"/><Relationship Id="rId15" Type="http://schemas.openxmlformats.org/officeDocument/2006/relationships/tags" Target="../tags/tag76.xml"/><Relationship Id="rId14" Type="http://schemas.openxmlformats.org/officeDocument/2006/relationships/tags" Target="../tags/tag75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tags" Target="../tags/tag86.xml"/><Relationship Id="rId7" Type="http://schemas.openxmlformats.org/officeDocument/2006/relationships/tags" Target="../tags/tag85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1" Type="http://schemas.openxmlformats.org/officeDocument/2006/relationships/notesSlide" Target="../notesSlides/notesSlide3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80.xml"/><Relationship Id="rId19" Type="http://schemas.openxmlformats.org/officeDocument/2006/relationships/tags" Target="../tags/tag97.xml"/><Relationship Id="rId18" Type="http://schemas.openxmlformats.org/officeDocument/2006/relationships/tags" Target="../tags/tag96.xml"/><Relationship Id="rId17" Type="http://schemas.openxmlformats.org/officeDocument/2006/relationships/tags" Target="../tags/tag95.xml"/><Relationship Id="rId16" Type="http://schemas.openxmlformats.org/officeDocument/2006/relationships/tags" Target="../tags/tag94.xml"/><Relationship Id="rId15" Type="http://schemas.openxmlformats.org/officeDocument/2006/relationships/tags" Target="../tags/tag93.xml"/><Relationship Id="rId14" Type="http://schemas.openxmlformats.org/officeDocument/2006/relationships/tags" Target="../tags/tag92.xml"/><Relationship Id="rId13" Type="http://schemas.openxmlformats.org/officeDocument/2006/relationships/tags" Target="../tags/tag91.xml"/><Relationship Id="rId12" Type="http://schemas.openxmlformats.org/officeDocument/2006/relationships/tags" Target="../tags/tag90.xml"/><Relationship Id="rId11" Type="http://schemas.openxmlformats.org/officeDocument/2006/relationships/tags" Target="../tags/tag89.xml"/><Relationship Id="rId10" Type="http://schemas.openxmlformats.org/officeDocument/2006/relationships/tags" Target="../tags/tag88.xml"/><Relationship Id="rId1" Type="http://schemas.openxmlformats.org/officeDocument/2006/relationships/tags" Target="../tags/tag7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1" Type="http://schemas.openxmlformats.org/officeDocument/2006/relationships/notesSlide" Target="../notesSlides/notesSlide4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9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2" Type="http://schemas.openxmlformats.org/officeDocument/2006/relationships/notesSlide" Target="../notesSlides/notesSlide5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116.xml"/><Relationship Id="rId1" Type="http://schemas.openxmlformats.org/officeDocument/2006/relationships/tags" Target="../tags/tag107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25.xml"/><Relationship Id="rId8" Type="http://schemas.openxmlformats.org/officeDocument/2006/relationships/tags" Target="../tags/tag124.xml"/><Relationship Id="rId7" Type="http://schemas.openxmlformats.org/officeDocument/2006/relationships/tags" Target="../tags/tag123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1" Type="http://schemas.openxmlformats.org/officeDocument/2006/relationships/notesSlide" Target="../notesSlides/notesSlide6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1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6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文本框 19"/>
          <p:cNvSpPr txBox="1">
            <a:spLocks noChangeArrowheads="1"/>
          </p:cNvSpPr>
          <p:nvPr/>
        </p:nvSpPr>
        <p:spPr bwMode="auto">
          <a:xfrm>
            <a:off x="440055" y="1945640"/>
            <a:ext cx="7441565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6000" b="1" dirty="0">
                <a:gradFill>
                  <a:gsLst>
                    <a:gs pos="0">
                      <a:srgbClr val="E82A2A"/>
                    </a:gs>
                    <a:gs pos="100000">
                      <a:srgbClr val="891818"/>
                    </a:gs>
                  </a:gsLst>
                  <a:lin ang="15360000" scaled="0"/>
                </a:gradFill>
                <a:latin typeface="阿里巴巴普惠体 B" panose="00020600040101010101" charset="-122"/>
                <a:ea typeface="阿里巴巴普惠体 B" panose="00020600040101010101" charset="-122"/>
              </a:rPr>
              <a:t>酒店</a:t>
            </a:r>
            <a:r>
              <a:rPr lang="en-US" altLang="zh-CN" sz="6000" b="1" dirty="0">
                <a:gradFill>
                  <a:gsLst>
                    <a:gs pos="0">
                      <a:srgbClr val="E82A2A"/>
                    </a:gs>
                    <a:gs pos="100000">
                      <a:srgbClr val="891818"/>
                    </a:gs>
                  </a:gsLst>
                  <a:lin ang="15360000" scaled="0"/>
                </a:gradFill>
                <a:latin typeface="阿里巴巴普惠体 B" panose="00020600040101010101" charset="-122"/>
                <a:ea typeface="阿里巴巴普惠体 B" panose="00020600040101010101" charset="-122"/>
              </a:rPr>
              <a:t>/</a:t>
            </a:r>
            <a:r>
              <a:rPr lang="zh-CN" altLang="en-US" sz="6000" b="1" dirty="0">
                <a:gradFill>
                  <a:gsLst>
                    <a:gs pos="0">
                      <a:srgbClr val="E82A2A"/>
                    </a:gs>
                    <a:gs pos="100000">
                      <a:srgbClr val="891818"/>
                    </a:gs>
                  </a:gsLst>
                  <a:lin ang="15360000" scaled="0"/>
                </a:gradFill>
                <a:latin typeface="阿里巴巴普惠体 B" panose="00020600040101010101" charset="-122"/>
                <a:ea typeface="阿里巴巴普惠体 B" panose="00020600040101010101" charset="-122"/>
              </a:rPr>
              <a:t>公寓智慧住宿管理系统</a:t>
            </a:r>
            <a:endParaRPr lang="zh-CN" altLang="en-US" sz="6000" b="1" dirty="0">
              <a:gradFill>
                <a:gsLst>
                  <a:gs pos="0">
                    <a:srgbClr val="E82A2A"/>
                  </a:gs>
                  <a:gs pos="100000">
                    <a:srgbClr val="891818"/>
                  </a:gs>
                </a:gsLst>
                <a:lin ang="15360000" scaled="0"/>
              </a:gra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858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/>
          <a:srcRect l="18189" t="511" r="12343" b="511"/>
          <a:stretch>
            <a:fillRect/>
          </a:stretch>
        </p:blipFill>
        <p:spPr>
          <a:xfrm>
            <a:off x="8548370" y="1594485"/>
            <a:ext cx="2980690" cy="427799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694" h="6200">
                <a:moveTo>
                  <a:pt x="540" y="0"/>
                </a:moveTo>
                <a:lnTo>
                  <a:pt x="4154" y="0"/>
                </a:lnTo>
                <a:cubicBezTo>
                  <a:pt x="4452" y="0"/>
                  <a:pt x="4694" y="242"/>
                  <a:pt x="4694" y="540"/>
                </a:cubicBezTo>
                <a:lnTo>
                  <a:pt x="4694" y="5660"/>
                </a:lnTo>
                <a:cubicBezTo>
                  <a:pt x="4694" y="5958"/>
                  <a:pt x="4452" y="6200"/>
                  <a:pt x="4154" y="6200"/>
                </a:cubicBezTo>
                <a:lnTo>
                  <a:pt x="540" y="6200"/>
                </a:lnTo>
                <a:cubicBezTo>
                  <a:pt x="242" y="6200"/>
                  <a:pt x="0" y="5958"/>
                  <a:pt x="0" y="5660"/>
                </a:cubicBezTo>
                <a:lnTo>
                  <a:pt x="0" y="540"/>
                </a:lnTo>
                <a:cubicBezTo>
                  <a:pt x="0" y="242"/>
                  <a:pt x="242" y="0"/>
                  <a:pt x="540" y="0"/>
                </a:cubicBezTo>
                <a:close/>
              </a:path>
            </a:pathLst>
          </a:custGeom>
          <a:ln>
            <a:solidFill>
              <a:srgbClr val="FFFFFF"/>
            </a:solidFill>
          </a:ln>
        </p:spPr>
      </p:pic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774065" y="1593850"/>
            <a:ext cx="7230110" cy="1426619"/>
            <a:chOff x="1643" y="1467"/>
            <a:chExt cx="11386" cy="1748"/>
          </a:xfrm>
        </p:grpSpPr>
        <p:grpSp>
          <p:nvGrpSpPr>
            <p:cNvPr id="14" name="组合 13"/>
            <p:cNvGrpSpPr/>
            <p:nvPr/>
          </p:nvGrpSpPr>
          <p:grpSpPr>
            <a:xfrm>
              <a:off x="1643" y="1467"/>
              <a:ext cx="11386" cy="1562"/>
              <a:chOff x="1043608" y="931293"/>
              <a:chExt cx="7230171" cy="991807"/>
            </a:xfrm>
          </p:grpSpPr>
          <p:sp>
            <p:nvSpPr>
              <p:cNvPr id="3" name="圆角矩形 2"/>
              <p:cNvSpPr/>
              <p:nvPr>
                <p:custDataLst>
                  <p:tags r:id="rId3"/>
                </p:custDataLst>
              </p:nvPr>
            </p:nvSpPr>
            <p:spPr>
              <a:xfrm>
                <a:off x="1043608" y="931293"/>
                <a:ext cx="7230171" cy="991807"/>
              </a:xfrm>
              <a:prstGeom prst="roundRect">
                <a:avLst>
                  <a:gd name="adj" fmla="val 3181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4" name="圆角矩形 3"/>
              <p:cNvSpPr/>
              <p:nvPr>
                <p:custDataLst>
                  <p:tags r:id="rId4"/>
                </p:custDataLst>
              </p:nvPr>
            </p:nvSpPr>
            <p:spPr>
              <a:xfrm>
                <a:off x="1158242" y="1049805"/>
                <a:ext cx="7005678" cy="833295"/>
              </a:xfrm>
              <a:prstGeom prst="roundRect">
                <a:avLst>
                  <a:gd name="adj" fmla="val 3181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6" name="TextBox 4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403649" y="1098953"/>
                <a:ext cx="5819556" cy="723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国家将智慧住宿纳入服务业数字化升级重点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一线城市要求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2025 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年星级酒店智慧化改造率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≥80%</a:t>
                </a:r>
                <a:endParaRPr lang="en-US" altLang="zh-CN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多地对智能化升级住宿业态给予补贴、税收减免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</p:grpSp>
        <p:sp>
          <p:nvSpPr>
            <p:cNvPr id="8" name="椭圆 3"/>
            <p:cNvSpPr/>
            <p:nvPr>
              <p:custDataLst>
                <p:tags r:id="rId6"/>
              </p:custDataLst>
            </p:nvPr>
          </p:nvSpPr>
          <p:spPr>
            <a:xfrm>
              <a:off x="9697" y="2426"/>
              <a:ext cx="2665" cy="789"/>
            </a:xfrm>
            <a:custGeom>
              <a:avLst/>
              <a:gdLst/>
              <a:ahLst/>
              <a:cxnLst/>
              <a:rect l="l" t="t" r="r" b="b"/>
              <a:pathLst>
                <a:path w="2351938" h="759728">
                  <a:moveTo>
                    <a:pt x="888713" y="0"/>
                  </a:moveTo>
                  <a:cubicBezTo>
                    <a:pt x="989142" y="0"/>
                    <a:pt x="1080300" y="39692"/>
                    <a:pt x="1146929" y="104688"/>
                  </a:cubicBezTo>
                  <a:cubicBezTo>
                    <a:pt x="1213558" y="39692"/>
                    <a:pt x="1304716" y="0"/>
                    <a:pt x="1405145" y="0"/>
                  </a:cubicBezTo>
                  <a:cubicBezTo>
                    <a:pt x="1521252" y="0"/>
                    <a:pt x="1624968" y="53053"/>
                    <a:pt x="1692052" y="137326"/>
                  </a:cubicBezTo>
                  <a:cubicBezTo>
                    <a:pt x="1759136" y="53053"/>
                    <a:pt x="1862852" y="0"/>
                    <a:pt x="1978959" y="0"/>
                  </a:cubicBezTo>
                  <a:cubicBezTo>
                    <a:pt x="2184950" y="0"/>
                    <a:pt x="2351938" y="166988"/>
                    <a:pt x="2351938" y="372979"/>
                  </a:cubicBezTo>
                  <a:cubicBezTo>
                    <a:pt x="2351938" y="578970"/>
                    <a:pt x="2184950" y="745958"/>
                    <a:pt x="1978959" y="745958"/>
                  </a:cubicBezTo>
                  <a:cubicBezTo>
                    <a:pt x="1862852" y="745958"/>
                    <a:pt x="1759136" y="692905"/>
                    <a:pt x="1692052" y="608632"/>
                  </a:cubicBezTo>
                  <a:cubicBezTo>
                    <a:pt x="1624968" y="692905"/>
                    <a:pt x="1521252" y="745958"/>
                    <a:pt x="1405145" y="745958"/>
                  </a:cubicBezTo>
                  <a:cubicBezTo>
                    <a:pt x="1304716" y="745958"/>
                    <a:pt x="1213558" y="706266"/>
                    <a:pt x="1146929" y="641270"/>
                  </a:cubicBezTo>
                  <a:cubicBezTo>
                    <a:pt x="1080300" y="706266"/>
                    <a:pt x="989142" y="745958"/>
                    <a:pt x="888713" y="745958"/>
                  </a:cubicBezTo>
                  <a:cubicBezTo>
                    <a:pt x="792121" y="745958"/>
                    <a:pt x="704104" y="709240"/>
                    <a:pt x="638721" y="648055"/>
                  </a:cubicBezTo>
                  <a:cubicBezTo>
                    <a:pt x="571263" y="717061"/>
                    <a:pt x="477103" y="759728"/>
                    <a:pt x="372979" y="759728"/>
                  </a:cubicBezTo>
                  <a:cubicBezTo>
                    <a:pt x="166988" y="759728"/>
                    <a:pt x="0" y="592740"/>
                    <a:pt x="0" y="386749"/>
                  </a:cubicBezTo>
                  <a:cubicBezTo>
                    <a:pt x="0" y="180758"/>
                    <a:pt x="166988" y="13770"/>
                    <a:pt x="372979" y="13770"/>
                  </a:cubicBezTo>
                  <a:cubicBezTo>
                    <a:pt x="469571" y="13770"/>
                    <a:pt x="557588" y="50488"/>
                    <a:pt x="622972" y="111673"/>
                  </a:cubicBezTo>
                  <a:cubicBezTo>
                    <a:pt x="690430" y="42667"/>
                    <a:pt x="784589" y="0"/>
                    <a:pt x="888713" y="0"/>
                  </a:cubicBezTo>
                  <a:close/>
                </a:path>
              </a:pathLst>
            </a:custGeom>
            <a:solidFill>
              <a:srgbClr val="E8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zh-CN" altLang="en-US" sz="2400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政策引导</a:t>
              </a:r>
              <a:endParaRPr lang="zh-CN" altLang="en-US" sz="2400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7"/>
            </p:custDataLst>
          </p:nvPr>
        </p:nvGrpSpPr>
        <p:grpSpPr>
          <a:xfrm>
            <a:off x="774065" y="3159760"/>
            <a:ext cx="7230110" cy="1628140"/>
            <a:chOff x="1643" y="1044"/>
            <a:chExt cx="11386" cy="2415"/>
          </a:xfrm>
        </p:grpSpPr>
        <p:grpSp>
          <p:nvGrpSpPr>
            <p:cNvPr id="22" name="组合 21"/>
            <p:cNvGrpSpPr/>
            <p:nvPr/>
          </p:nvGrpSpPr>
          <p:grpSpPr>
            <a:xfrm>
              <a:off x="1643" y="1044"/>
              <a:ext cx="11386" cy="1985"/>
              <a:chOff x="1043608" y="662705"/>
              <a:chExt cx="7230171" cy="1260395"/>
            </a:xfrm>
          </p:grpSpPr>
          <p:sp>
            <p:nvSpPr>
              <p:cNvPr id="23" name="圆角矩形 22"/>
              <p:cNvSpPr/>
              <p:nvPr>
                <p:custDataLst>
                  <p:tags r:id="rId8"/>
                </p:custDataLst>
              </p:nvPr>
            </p:nvSpPr>
            <p:spPr>
              <a:xfrm>
                <a:off x="1043608" y="662705"/>
                <a:ext cx="7230171" cy="1260395"/>
              </a:xfrm>
              <a:prstGeom prst="roundRect">
                <a:avLst>
                  <a:gd name="adj" fmla="val 3181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24" name="圆角矩形 23"/>
              <p:cNvSpPr/>
              <p:nvPr>
                <p:custDataLst>
                  <p:tags r:id="rId9"/>
                </p:custDataLst>
              </p:nvPr>
            </p:nvSpPr>
            <p:spPr>
              <a:xfrm>
                <a:off x="1158544" y="828429"/>
                <a:ext cx="7005379" cy="1054668"/>
              </a:xfrm>
              <a:prstGeom prst="roundRect">
                <a:avLst>
                  <a:gd name="adj" fmla="val 3181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25" name="TextBox 4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403656" y="830162"/>
                <a:ext cx="6568495" cy="91981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消费端：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65%+ 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年轻住客重视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“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自助入住、智能控房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”</a:t>
                </a:r>
                <a:endParaRPr lang="en-US" altLang="zh-CN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供给端：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2024 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年智慧管理系统采购量同比增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47%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，中小住宿需升级求生存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运营端：人力成本占比超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30%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，传统模式效率低，需降本增效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</p:grpSp>
        <p:sp>
          <p:nvSpPr>
            <p:cNvPr id="26" name="椭圆 3"/>
            <p:cNvSpPr/>
            <p:nvPr>
              <p:custDataLst>
                <p:tags r:id="rId11"/>
              </p:custDataLst>
            </p:nvPr>
          </p:nvSpPr>
          <p:spPr>
            <a:xfrm>
              <a:off x="9697" y="2581"/>
              <a:ext cx="2665" cy="878"/>
            </a:xfrm>
            <a:custGeom>
              <a:avLst/>
              <a:gdLst/>
              <a:ahLst/>
              <a:cxnLst/>
              <a:rect l="l" t="t" r="r" b="b"/>
              <a:pathLst>
                <a:path w="2351938" h="759728">
                  <a:moveTo>
                    <a:pt x="888713" y="0"/>
                  </a:moveTo>
                  <a:cubicBezTo>
                    <a:pt x="989142" y="0"/>
                    <a:pt x="1080300" y="39692"/>
                    <a:pt x="1146929" y="104688"/>
                  </a:cubicBezTo>
                  <a:cubicBezTo>
                    <a:pt x="1213558" y="39692"/>
                    <a:pt x="1304716" y="0"/>
                    <a:pt x="1405145" y="0"/>
                  </a:cubicBezTo>
                  <a:cubicBezTo>
                    <a:pt x="1521252" y="0"/>
                    <a:pt x="1624968" y="53053"/>
                    <a:pt x="1692052" y="137326"/>
                  </a:cubicBezTo>
                  <a:cubicBezTo>
                    <a:pt x="1759136" y="53053"/>
                    <a:pt x="1862852" y="0"/>
                    <a:pt x="1978959" y="0"/>
                  </a:cubicBezTo>
                  <a:cubicBezTo>
                    <a:pt x="2184950" y="0"/>
                    <a:pt x="2351938" y="166988"/>
                    <a:pt x="2351938" y="372979"/>
                  </a:cubicBezTo>
                  <a:cubicBezTo>
                    <a:pt x="2351938" y="578970"/>
                    <a:pt x="2184950" y="745958"/>
                    <a:pt x="1978959" y="745958"/>
                  </a:cubicBezTo>
                  <a:cubicBezTo>
                    <a:pt x="1862852" y="745958"/>
                    <a:pt x="1759136" y="692905"/>
                    <a:pt x="1692052" y="608632"/>
                  </a:cubicBezTo>
                  <a:cubicBezTo>
                    <a:pt x="1624968" y="692905"/>
                    <a:pt x="1521252" y="745958"/>
                    <a:pt x="1405145" y="745958"/>
                  </a:cubicBezTo>
                  <a:cubicBezTo>
                    <a:pt x="1304716" y="745958"/>
                    <a:pt x="1213558" y="706266"/>
                    <a:pt x="1146929" y="641270"/>
                  </a:cubicBezTo>
                  <a:cubicBezTo>
                    <a:pt x="1080300" y="706266"/>
                    <a:pt x="989142" y="745958"/>
                    <a:pt x="888713" y="745958"/>
                  </a:cubicBezTo>
                  <a:cubicBezTo>
                    <a:pt x="792121" y="745958"/>
                    <a:pt x="704104" y="709240"/>
                    <a:pt x="638721" y="648055"/>
                  </a:cubicBezTo>
                  <a:cubicBezTo>
                    <a:pt x="571263" y="717061"/>
                    <a:pt x="477103" y="759728"/>
                    <a:pt x="372979" y="759728"/>
                  </a:cubicBezTo>
                  <a:cubicBezTo>
                    <a:pt x="166988" y="759728"/>
                    <a:pt x="0" y="592740"/>
                    <a:pt x="0" y="386749"/>
                  </a:cubicBezTo>
                  <a:cubicBezTo>
                    <a:pt x="0" y="180758"/>
                    <a:pt x="166988" y="13770"/>
                    <a:pt x="372979" y="13770"/>
                  </a:cubicBezTo>
                  <a:cubicBezTo>
                    <a:pt x="469571" y="13770"/>
                    <a:pt x="557588" y="50488"/>
                    <a:pt x="622972" y="111673"/>
                  </a:cubicBezTo>
                  <a:cubicBezTo>
                    <a:pt x="690430" y="42667"/>
                    <a:pt x="784589" y="0"/>
                    <a:pt x="888713" y="0"/>
                  </a:cubicBezTo>
                  <a:close/>
                </a:path>
              </a:pathLst>
            </a:custGeom>
            <a:solidFill>
              <a:srgbClr val="E8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zh-CN" altLang="en-US" sz="2400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市场压力</a:t>
              </a:r>
              <a:endParaRPr lang="zh-CN" altLang="en-US" sz="2400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grpSp>
        <p:nvGrpSpPr>
          <p:cNvPr id="27" name="组合 26"/>
          <p:cNvGrpSpPr/>
          <p:nvPr>
            <p:custDataLst>
              <p:tags r:id="rId12"/>
            </p:custDataLst>
          </p:nvPr>
        </p:nvGrpSpPr>
        <p:grpSpPr>
          <a:xfrm>
            <a:off x="774065" y="4871085"/>
            <a:ext cx="7230110" cy="1365250"/>
            <a:chOff x="1643" y="1467"/>
            <a:chExt cx="11386" cy="1750"/>
          </a:xfrm>
        </p:grpSpPr>
        <p:grpSp>
          <p:nvGrpSpPr>
            <p:cNvPr id="28" name="组合 27"/>
            <p:cNvGrpSpPr/>
            <p:nvPr/>
          </p:nvGrpSpPr>
          <p:grpSpPr>
            <a:xfrm>
              <a:off x="1643" y="1467"/>
              <a:ext cx="11386" cy="1562"/>
              <a:chOff x="1043608" y="931293"/>
              <a:chExt cx="7230171" cy="991807"/>
            </a:xfrm>
          </p:grpSpPr>
          <p:sp>
            <p:nvSpPr>
              <p:cNvPr id="29" name="圆角矩形 28"/>
              <p:cNvSpPr/>
              <p:nvPr>
                <p:custDataLst>
                  <p:tags r:id="rId13"/>
                </p:custDataLst>
              </p:nvPr>
            </p:nvSpPr>
            <p:spPr>
              <a:xfrm>
                <a:off x="1043608" y="931293"/>
                <a:ext cx="7230171" cy="991807"/>
              </a:xfrm>
              <a:prstGeom prst="roundRect">
                <a:avLst>
                  <a:gd name="adj" fmla="val 3181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30" name="圆角矩形 29"/>
              <p:cNvSpPr/>
              <p:nvPr>
                <p:custDataLst>
                  <p:tags r:id="rId14"/>
                </p:custDataLst>
              </p:nvPr>
            </p:nvSpPr>
            <p:spPr>
              <a:xfrm>
                <a:off x="1158242" y="1049805"/>
                <a:ext cx="7005678" cy="833295"/>
              </a:xfrm>
              <a:prstGeom prst="roundRect">
                <a:avLst>
                  <a:gd name="adj" fmla="val 3181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31" name="TextBox 4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1403656" y="1105464"/>
                <a:ext cx="6479595" cy="75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智能硬件（门锁、传感器）价格降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40%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，兼容性提升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•AI 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客需预测、风险识别准确率超</a:t>
                </a: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 92%</a:t>
                </a:r>
                <a:endParaRPr lang="en-US" altLang="zh-CN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云端平台实现多终端联动，支持跨区域管控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</p:grpSp>
        <p:sp>
          <p:nvSpPr>
            <p:cNvPr id="32" name="椭圆 3"/>
            <p:cNvSpPr/>
            <p:nvPr>
              <p:custDataLst>
                <p:tags r:id="rId16"/>
              </p:custDataLst>
            </p:nvPr>
          </p:nvSpPr>
          <p:spPr>
            <a:xfrm>
              <a:off x="9777" y="2464"/>
              <a:ext cx="2585" cy="753"/>
            </a:xfrm>
            <a:custGeom>
              <a:avLst/>
              <a:gdLst/>
              <a:ahLst/>
              <a:cxnLst/>
              <a:rect l="l" t="t" r="r" b="b"/>
              <a:pathLst>
                <a:path w="2351938" h="759728">
                  <a:moveTo>
                    <a:pt x="888713" y="0"/>
                  </a:moveTo>
                  <a:cubicBezTo>
                    <a:pt x="989142" y="0"/>
                    <a:pt x="1080300" y="39692"/>
                    <a:pt x="1146929" y="104688"/>
                  </a:cubicBezTo>
                  <a:cubicBezTo>
                    <a:pt x="1213558" y="39692"/>
                    <a:pt x="1304716" y="0"/>
                    <a:pt x="1405145" y="0"/>
                  </a:cubicBezTo>
                  <a:cubicBezTo>
                    <a:pt x="1521252" y="0"/>
                    <a:pt x="1624968" y="53053"/>
                    <a:pt x="1692052" y="137326"/>
                  </a:cubicBezTo>
                  <a:cubicBezTo>
                    <a:pt x="1759136" y="53053"/>
                    <a:pt x="1862852" y="0"/>
                    <a:pt x="1978959" y="0"/>
                  </a:cubicBezTo>
                  <a:cubicBezTo>
                    <a:pt x="2184950" y="0"/>
                    <a:pt x="2351938" y="166988"/>
                    <a:pt x="2351938" y="372979"/>
                  </a:cubicBezTo>
                  <a:cubicBezTo>
                    <a:pt x="2351938" y="578970"/>
                    <a:pt x="2184950" y="745958"/>
                    <a:pt x="1978959" y="745958"/>
                  </a:cubicBezTo>
                  <a:cubicBezTo>
                    <a:pt x="1862852" y="745958"/>
                    <a:pt x="1759136" y="692905"/>
                    <a:pt x="1692052" y="608632"/>
                  </a:cubicBezTo>
                  <a:cubicBezTo>
                    <a:pt x="1624968" y="692905"/>
                    <a:pt x="1521252" y="745958"/>
                    <a:pt x="1405145" y="745958"/>
                  </a:cubicBezTo>
                  <a:cubicBezTo>
                    <a:pt x="1304716" y="745958"/>
                    <a:pt x="1213558" y="706266"/>
                    <a:pt x="1146929" y="641270"/>
                  </a:cubicBezTo>
                  <a:cubicBezTo>
                    <a:pt x="1080300" y="706266"/>
                    <a:pt x="989142" y="745958"/>
                    <a:pt x="888713" y="745958"/>
                  </a:cubicBezTo>
                  <a:cubicBezTo>
                    <a:pt x="792121" y="745958"/>
                    <a:pt x="704104" y="709240"/>
                    <a:pt x="638721" y="648055"/>
                  </a:cubicBezTo>
                  <a:cubicBezTo>
                    <a:pt x="571263" y="717061"/>
                    <a:pt x="477103" y="759728"/>
                    <a:pt x="372979" y="759728"/>
                  </a:cubicBezTo>
                  <a:cubicBezTo>
                    <a:pt x="166988" y="759728"/>
                    <a:pt x="0" y="592740"/>
                    <a:pt x="0" y="386749"/>
                  </a:cubicBezTo>
                  <a:cubicBezTo>
                    <a:pt x="0" y="180758"/>
                    <a:pt x="166988" y="13770"/>
                    <a:pt x="372979" y="13770"/>
                  </a:cubicBezTo>
                  <a:cubicBezTo>
                    <a:pt x="469571" y="13770"/>
                    <a:pt x="557588" y="50488"/>
                    <a:pt x="622972" y="111673"/>
                  </a:cubicBezTo>
                  <a:cubicBezTo>
                    <a:pt x="690430" y="42667"/>
                    <a:pt x="784589" y="0"/>
                    <a:pt x="888713" y="0"/>
                  </a:cubicBezTo>
                  <a:close/>
                </a:path>
              </a:pathLst>
            </a:custGeom>
            <a:solidFill>
              <a:srgbClr val="E8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zh-CN" altLang="en-US" sz="2400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技术支撑</a:t>
              </a:r>
              <a:endParaRPr lang="zh-CN" altLang="en-US" sz="2400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sp>
        <p:nvSpPr>
          <p:cNvPr id="9" name="矩形 8"/>
          <p:cNvSpPr/>
          <p:nvPr userDrawn="1"/>
        </p:nvSpPr>
        <p:spPr>
          <a:xfrm>
            <a:off x="334010" y="272415"/>
            <a:ext cx="2019300" cy="645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l"/>
            <a:r>
              <a:rPr lang="zh-CN" altLang="en-US" sz="3600" b="1" dirty="0">
                <a:solidFill>
                  <a:srgbClr val="E82A2A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行业背景</a:t>
            </a:r>
            <a:endParaRPr lang="zh-CN" altLang="en-US" sz="3600" b="1" dirty="0">
              <a:solidFill>
                <a:srgbClr val="E82A2A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</p:spTree>
    <p:custDataLst>
      <p:tags r:id="rId17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858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29"/>
          <p:cNvSpPr>
            <a:spLocks noChangeAspect="1"/>
          </p:cNvSpPr>
          <p:nvPr/>
        </p:nvSpPr>
        <p:spPr bwMode="auto">
          <a:xfrm>
            <a:off x="1016000" y="2614930"/>
            <a:ext cx="2003425" cy="2003425"/>
          </a:xfrm>
          <a:prstGeom prst="ellipse">
            <a:avLst/>
          </a:prstGeom>
          <a:solidFill>
            <a:schemeClr val="bg2"/>
          </a:solidFill>
          <a:ln w="57150">
            <a:solidFill>
              <a:srgbClr val="E82A2A"/>
            </a:solidFill>
            <a:round/>
          </a:ln>
          <a:effectLst/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痛点</a:t>
            </a:r>
            <a:endParaRPr lang="zh-CN" altLang="en-US" sz="3600" b="1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334010" y="272415"/>
            <a:ext cx="2019300" cy="645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l"/>
            <a:r>
              <a:rPr lang="zh-CN" altLang="en-US" sz="3600" b="1" dirty="0">
                <a:solidFill>
                  <a:srgbClr val="E82A2A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痛点分析</a:t>
            </a:r>
            <a:endParaRPr lang="zh-CN" altLang="en-US" sz="3600" b="1" dirty="0">
              <a:solidFill>
                <a:srgbClr val="E82A2A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1" name="矩形 33"/>
          <p:cNvSpPr/>
          <p:nvPr>
            <p:custDataLst>
              <p:tags r:id="rId1"/>
            </p:custDataLst>
          </p:nvPr>
        </p:nvSpPr>
        <p:spPr bwMode="auto">
          <a:xfrm>
            <a:off x="2422525" y="1666240"/>
            <a:ext cx="6789420" cy="52832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E82A2A"/>
            </a:solidFill>
            <a:miter lim="800000"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>
                <a:srgbClr val="FF0000"/>
              </a:buClr>
              <a:buSzPct val="70000"/>
              <a:buFontTx/>
              <a:buNone/>
              <a:defRPr/>
            </a:pPr>
            <a:endParaRPr lang="zh-CN" altLang="en-US" sz="2800" dirty="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2" name="TextBox 14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35680" y="1742440"/>
            <a:ext cx="25965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8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入住与房态管理低效</a:t>
            </a:r>
            <a:endParaRPr lang="zh-CN" altLang="en-US" sz="1800" b="1" dirty="0">
              <a:solidFill>
                <a:schemeClr val="tx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3" name="TextBox 14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347720" y="2233930"/>
            <a:ext cx="7948930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人工办理繁琐：入住登记依赖人工录入信息，高峰期排队时间长，易出错；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房态掌控滞后：房间状态（空净、住净、住脏等）靠人工记录，无法实时更新，易出现房态冲突。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信息查询不便：入住人员信息、房间使用记录分散存储，查询需翻找纸质档案，效率低。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</p:txBody>
      </p:sp>
      <p:sp>
        <p:nvSpPr>
          <p:cNvPr id="15" name="矩形 32"/>
          <p:cNvSpPr/>
          <p:nvPr>
            <p:custDataLst>
              <p:tags r:id="rId4"/>
            </p:custDataLst>
          </p:nvPr>
        </p:nvSpPr>
        <p:spPr bwMode="auto">
          <a:xfrm>
            <a:off x="3383915" y="3286760"/>
            <a:ext cx="5828030" cy="52832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E82A2A"/>
            </a:solidFill>
            <a:miter lim="800000"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fontAlgn="ctr">
              <a:spcBef>
                <a:spcPct val="0"/>
              </a:spcBef>
              <a:buClr>
                <a:srgbClr val="FF0000"/>
              </a:buClr>
              <a:buSzPct val="70000"/>
              <a:buFontTx/>
              <a:buNone/>
              <a:defRPr/>
            </a:pPr>
            <a:endParaRPr lang="zh-CN" altLang="en-US" sz="2800" dirty="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6" name="TextBox 14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94530" y="3362960"/>
            <a:ext cx="25965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800" b="1" dirty="0">
                <a:latin typeface="阿里巴巴普惠体 R" panose="00020600040101010101" charset="-122"/>
                <a:ea typeface="阿里巴巴普惠体 R" panose="00020600040101010101" charset="-122"/>
              </a:rPr>
              <a:t>订单与账单管理混乱</a:t>
            </a:r>
            <a:endParaRPr lang="zh-CN" altLang="en-US" sz="18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7" name="TextBox 14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182745" y="3886200"/>
            <a:ext cx="7653020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预订流程不规范：无统一订单管理平台，预订信息易遗漏、重复，无法实时跟踪预抵情况；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账单结算复杂：人工核算入住费用、押金，易出现计算错误，结账退房流程耗时久；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开票管理繁琐：发票开具需手动核对订单信息，记录分散，易出现漏开、错开问题。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</p:txBody>
      </p:sp>
      <p:sp>
        <p:nvSpPr>
          <p:cNvPr id="19" name="矩形 31"/>
          <p:cNvSpPr/>
          <p:nvPr>
            <p:custDataLst>
              <p:tags r:id="rId7"/>
            </p:custDataLst>
          </p:nvPr>
        </p:nvSpPr>
        <p:spPr bwMode="auto">
          <a:xfrm>
            <a:off x="2422525" y="4844415"/>
            <a:ext cx="6789420" cy="52832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E82A2A"/>
            </a:solidFill>
            <a:miter lim="800000"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fontAlgn="ctr">
              <a:spcBef>
                <a:spcPct val="0"/>
              </a:spcBef>
              <a:buClr>
                <a:srgbClr val="FF0000"/>
              </a:buClr>
              <a:buSzPct val="70000"/>
              <a:buFontTx/>
              <a:buNone/>
              <a:defRPr/>
            </a:pPr>
            <a:endParaRPr lang="zh-CN" altLang="en-US" sz="2800" dirty="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0" name="TextBox 14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535680" y="4920615"/>
            <a:ext cx="25965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800" b="1" dirty="0">
                <a:latin typeface="阿里巴巴普惠体 R" panose="00020600040101010101" charset="-122"/>
                <a:ea typeface="阿里巴巴普惠体 R" panose="00020600040101010101" charset="-122"/>
              </a:rPr>
              <a:t>附加服务管理缺失</a:t>
            </a:r>
            <a:endParaRPr lang="zh-CN" altLang="en-US" sz="18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1" name="TextBox 1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384550" y="5450205"/>
            <a:ext cx="8550275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失物招领无记录：员工遗失物品无系统化登记与跟踪，找回难度大；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物品借用无管控：住宿期间物品借用靠口头记录，无归还提醒，易出现物品遗失；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•</a:t>
            </a: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数据统计困难：无法自动统计房态、入住率、订单量等数据，难以支撑管理决策。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</p:txBody>
      </p:sp>
      <p:sp>
        <p:nvSpPr>
          <p:cNvPr id="24" name="椭圆 38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359660" y="1426845"/>
            <a:ext cx="1007110" cy="1007110"/>
          </a:xfrm>
          <a:prstGeom prst="ellipse">
            <a:avLst/>
          </a:prstGeom>
          <a:solidFill>
            <a:srgbClr val="DCDC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fontAlgn="ctr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5" name="椭圆 3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>
            <a:off x="2422525" y="1489710"/>
            <a:ext cx="880745" cy="880745"/>
          </a:xfrm>
          <a:prstGeom prst="ellipse">
            <a:avLst/>
          </a:prstGeom>
          <a:solidFill>
            <a:srgbClr val="E82A2A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6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355215" y="1658620"/>
            <a:ext cx="101536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1</a:t>
            </a:r>
            <a:endParaRPr lang="en-US" altLang="zh-CN" sz="2800" b="1" dirty="0">
              <a:solidFill>
                <a:schemeClr val="bg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9" name="椭圆 35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3322320" y="3049905"/>
            <a:ext cx="1005840" cy="1004570"/>
          </a:xfrm>
          <a:prstGeom prst="ellipse">
            <a:avLst/>
          </a:prstGeom>
          <a:solidFill>
            <a:srgbClr val="DCDC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fontAlgn="ctr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0" name="椭圆 36"/>
          <p:cNvSpPr>
            <a:spLocks noChangeAspect="1"/>
          </p:cNvSpPr>
          <p:nvPr>
            <p:custDataLst>
              <p:tags r:id="rId14"/>
            </p:custDataLst>
          </p:nvPr>
        </p:nvSpPr>
        <p:spPr bwMode="auto">
          <a:xfrm>
            <a:off x="3384550" y="3112135"/>
            <a:ext cx="882015" cy="879475"/>
          </a:xfrm>
          <a:prstGeom prst="ellipse">
            <a:avLst/>
          </a:prstGeom>
          <a:solidFill>
            <a:srgbClr val="E82A2A">
              <a:alpha val="8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fontAlgn="ctr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1" name="Rectangle 13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317240" y="3280410"/>
            <a:ext cx="101536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2</a:t>
            </a:r>
            <a:endParaRPr lang="en-US" altLang="zh-CN" sz="2800" b="1" dirty="0">
              <a:solidFill>
                <a:schemeClr val="bg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4" name="椭圆 41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2360295" y="4606925"/>
            <a:ext cx="1005840" cy="1004570"/>
          </a:xfrm>
          <a:prstGeom prst="ellipse">
            <a:avLst/>
          </a:prstGeom>
          <a:solidFill>
            <a:srgbClr val="DCDC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fontAlgn="ctr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5" name="椭圆 42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>
            <a:off x="2422525" y="4669155"/>
            <a:ext cx="882015" cy="879475"/>
          </a:xfrm>
          <a:prstGeom prst="ellipse">
            <a:avLst/>
          </a:prstGeom>
          <a:solidFill>
            <a:srgbClr val="E82A2A">
              <a:alpha val="8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fontAlgn="ctr" hangingPunct="0">
              <a:buClr>
                <a:srgbClr val="FF0000"/>
              </a:buClr>
              <a:buSzPct val="70000"/>
            </a:pPr>
            <a:endParaRPr lang="zh-CN" altLang="en-US" sz="2800">
              <a:solidFill>
                <a:schemeClr val="tx2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6" name="Rectangle 1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55215" y="4837430"/>
            <a:ext cx="101536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3</a:t>
            </a:r>
            <a:endParaRPr lang="en-US" altLang="zh-CN" sz="2800" b="1" dirty="0">
              <a:solidFill>
                <a:schemeClr val="bg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</p:spTree>
    <p:custDataLst>
      <p:tags r:id="rId1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858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>
            <p:custDataLst>
              <p:tags r:id="rId1"/>
            </p:custDataLst>
          </p:nvPr>
        </p:nvSpPr>
        <p:spPr bwMode="auto">
          <a:xfrm flipH="1">
            <a:off x="2228850" y="2332355"/>
            <a:ext cx="3220720" cy="2101215"/>
          </a:xfrm>
          <a:prstGeom prst="parallelogram">
            <a:avLst>
              <a:gd name="adj" fmla="val 87273"/>
            </a:avLst>
          </a:prstGeom>
          <a:noFill/>
          <a:ln w="38100" cmpd="sng">
            <a:solidFill>
              <a:srgbClr val="E82A2A"/>
            </a:solidFill>
            <a:round/>
          </a:ln>
          <a:effectLst/>
        </p:spPr>
        <p:txBody>
          <a:bodyPr/>
          <a:lstStyle/>
          <a:p>
            <a:endParaRPr lang="zh-CN" altLang="en-US" sz="2000"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4" name="平行四边形 3"/>
          <p:cNvSpPr/>
          <p:nvPr>
            <p:custDataLst>
              <p:tags r:id="rId2"/>
            </p:custDataLst>
          </p:nvPr>
        </p:nvSpPr>
        <p:spPr bwMode="auto">
          <a:xfrm flipH="1">
            <a:off x="4431665" y="2332355"/>
            <a:ext cx="3220720" cy="2101215"/>
          </a:xfrm>
          <a:prstGeom prst="parallelogram">
            <a:avLst>
              <a:gd name="adj" fmla="val 87273"/>
            </a:avLst>
          </a:prstGeom>
          <a:noFill/>
          <a:ln w="38100" cmpd="sng">
            <a:solidFill>
              <a:srgbClr val="E82A2A"/>
            </a:solidFill>
            <a:round/>
          </a:ln>
          <a:effectLst/>
        </p:spPr>
        <p:txBody>
          <a:bodyPr/>
          <a:lstStyle/>
          <a:p>
            <a:endParaRPr lang="zh-CN" altLang="en-US" sz="2000"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6" name="平行四边形 5"/>
          <p:cNvSpPr/>
          <p:nvPr/>
        </p:nvSpPr>
        <p:spPr bwMode="auto">
          <a:xfrm flipH="1">
            <a:off x="6633845" y="2332355"/>
            <a:ext cx="3220720" cy="2101215"/>
          </a:xfrm>
          <a:prstGeom prst="parallelogram">
            <a:avLst>
              <a:gd name="adj" fmla="val 87273"/>
            </a:avLst>
          </a:prstGeom>
          <a:noFill/>
          <a:ln w="38100" cmpd="sng">
            <a:solidFill>
              <a:srgbClr val="E82A2A"/>
            </a:solidFill>
            <a:round/>
          </a:ln>
          <a:effectLst/>
        </p:spPr>
        <p:txBody>
          <a:bodyPr/>
          <a:lstStyle/>
          <a:p>
            <a:endParaRPr lang="zh-CN" altLang="en-US" sz="2000"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8" name="TextBox 6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62810" y="1845945"/>
            <a:ext cx="1817370" cy="3371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解决核心问题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9" name="TextBox 6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59275" y="1845945"/>
            <a:ext cx="1817370" cy="3371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60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实现功能目标</a:t>
            </a:r>
            <a:endParaRPr lang="zh-CN" altLang="en-US" sz="160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0" name="TextBox 6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511925" y="1845945"/>
            <a:ext cx="1817370" cy="3371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60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达成效果目标</a:t>
            </a:r>
            <a:endParaRPr lang="zh-CN" altLang="en-US" sz="160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1" name="平行四边形 10"/>
          <p:cNvSpPr/>
          <p:nvPr>
            <p:custDataLst>
              <p:tags r:id="rId6"/>
            </p:custDataLst>
          </p:nvPr>
        </p:nvSpPr>
        <p:spPr bwMode="auto">
          <a:xfrm>
            <a:off x="1871980" y="2313940"/>
            <a:ext cx="1747520" cy="2119630"/>
          </a:xfrm>
          <a:prstGeom prst="parallelogram">
            <a:avLst>
              <a:gd name="adj" fmla="val 20417"/>
            </a:avLst>
          </a:prstGeom>
          <a:solidFill>
            <a:srgbClr val="E82A2A"/>
          </a:solidFill>
          <a:ln w="3175" cap="flat" cmpd="sng" algn="ctr">
            <a:noFill/>
            <a:prstDash val="solid"/>
          </a:ln>
          <a:effectLst/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实现自助入住与刷脸入住，实时管控房态，规范订单与账单管理，完善附加服务记录</a:t>
            </a: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+mn-cs"/>
            </a:endParaRPr>
          </a:p>
        </p:txBody>
      </p:sp>
      <p:sp>
        <p:nvSpPr>
          <p:cNvPr id="12" name="平行四边形 11"/>
          <p:cNvSpPr/>
          <p:nvPr>
            <p:custDataLst>
              <p:tags r:id="rId7"/>
            </p:custDataLst>
          </p:nvPr>
        </p:nvSpPr>
        <p:spPr bwMode="auto">
          <a:xfrm>
            <a:off x="4075430" y="2313940"/>
            <a:ext cx="1745615" cy="2119630"/>
          </a:xfrm>
          <a:prstGeom prst="parallelogram">
            <a:avLst>
              <a:gd name="adj" fmla="val 20417"/>
            </a:avLst>
          </a:prstGeom>
          <a:solidFill>
            <a:srgbClr val="E82A2A"/>
          </a:solidFill>
          <a:ln w="3175" cap="flat" cmpd="sng" algn="ctr">
            <a:noFill/>
            <a:prstDash val="solid"/>
          </a:ln>
          <a:effectLst/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覆盖房态图、订单、房单、设置等核心模块，满足全流程管理需求</a:t>
            </a: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+mn-cs"/>
            </a:endParaRPr>
          </a:p>
        </p:txBody>
      </p:sp>
      <p:sp>
        <p:nvSpPr>
          <p:cNvPr id="13" name="平行四边形 12"/>
          <p:cNvSpPr/>
          <p:nvPr>
            <p:custDataLst>
              <p:tags r:id="rId8"/>
            </p:custDataLst>
          </p:nvPr>
        </p:nvSpPr>
        <p:spPr bwMode="auto">
          <a:xfrm>
            <a:off x="6277610" y="2313940"/>
            <a:ext cx="1747520" cy="2119630"/>
          </a:xfrm>
          <a:prstGeom prst="parallelogram">
            <a:avLst>
              <a:gd name="adj" fmla="val 20417"/>
            </a:avLst>
          </a:prstGeom>
          <a:solidFill>
            <a:srgbClr val="E82A2A"/>
          </a:solidFill>
          <a:ln w="3175" cap="flat" cmpd="sng" algn="ctr">
            <a:noFill/>
            <a:prstDash val="solid"/>
          </a:ln>
          <a:effectLst/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入住办理时间缩短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 50% </a:t>
            </a: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以上，房态管理准确率达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 100%</a:t>
            </a: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，账单结算误差率降为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+mn-cs"/>
              </a:rPr>
              <a:t> 0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+mn-cs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gray">
          <a:xfrm>
            <a:off x="2000250" y="4807585"/>
            <a:ext cx="761301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rgbClr val="D17E7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实现</a:t>
            </a:r>
            <a:r>
              <a:rPr lang="en-US" altLang="zh-CN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“</a:t>
            </a:r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入住</a:t>
            </a:r>
            <a:r>
              <a:rPr lang="en-US" altLang="zh-CN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- </a:t>
            </a:r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管理</a:t>
            </a:r>
            <a:r>
              <a:rPr lang="en-US" altLang="zh-CN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- </a:t>
            </a:r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结算</a:t>
            </a:r>
            <a:r>
              <a:rPr lang="en-US" altLang="zh-CN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- </a:t>
            </a:r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服务</a:t>
            </a:r>
            <a:r>
              <a:rPr lang="en-US" altLang="zh-CN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” </a:t>
            </a:r>
            <a:r>
              <a:rPr lang="zh-CN" altLang="en-US" sz="2400" b="1" dirty="0">
                <a:solidFill>
                  <a:schemeClr val="tx1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全流程智能化</a:t>
            </a:r>
            <a:endParaRPr lang="zh-CN" altLang="en-US" sz="2400" b="1" dirty="0">
              <a:solidFill>
                <a:schemeClr val="tx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16" name="矩形 17"/>
          <p:cNvSpPr/>
          <p:nvPr/>
        </p:nvSpPr>
        <p:spPr bwMode="auto">
          <a:xfrm>
            <a:off x="8479790" y="1312545"/>
            <a:ext cx="2281555" cy="3121660"/>
          </a:xfrm>
          <a:custGeom>
            <a:avLst/>
            <a:gdLst/>
            <a:ahLst/>
            <a:cxnLst/>
            <a:rect l="l" t="t" r="r" b="b"/>
            <a:pathLst>
              <a:path w="1809407" h="3440675">
                <a:moveTo>
                  <a:pt x="1139906" y="0"/>
                </a:moveTo>
                <a:lnTo>
                  <a:pt x="1809407" y="792244"/>
                </a:lnTo>
                <a:lnTo>
                  <a:pt x="1563950" y="750317"/>
                </a:lnTo>
                <a:lnTo>
                  <a:pt x="1104411" y="3440675"/>
                </a:lnTo>
                <a:lnTo>
                  <a:pt x="0" y="3440675"/>
                </a:lnTo>
                <a:lnTo>
                  <a:pt x="490848" y="567021"/>
                </a:lnTo>
                <a:lnTo>
                  <a:pt x="245391" y="525095"/>
                </a:lnTo>
                <a:close/>
              </a:path>
            </a:pathLst>
          </a:custGeom>
          <a:solidFill>
            <a:srgbClr val="E82A2A"/>
          </a:solidFill>
          <a:ln w="3175" cap="flat" cmpd="sng" algn="ctr">
            <a:noFill/>
            <a:prstDash val="solid"/>
          </a:ln>
          <a:effectLst/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+mn-cs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334010" y="272415"/>
            <a:ext cx="2019300" cy="645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l"/>
            <a:r>
              <a:rPr lang="zh-CN" altLang="en-US" sz="3600" b="1" dirty="0">
                <a:solidFill>
                  <a:srgbClr val="E82A2A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系统概述</a:t>
            </a:r>
            <a:endParaRPr lang="zh-CN" altLang="en-US" sz="3600" b="1" dirty="0">
              <a:solidFill>
                <a:srgbClr val="E82A2A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858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334010" y="272415"/>
            <a:ext cx="2019300" cy="645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l"/>
            <a:r>
              <a:rPr lang="zh-CN" altLang="en-US" sz="3600" b="1" dirty="0">
                <a:solidFill>
                  <a:srgbClr val="E82A2A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功能总览</a:t>
            </a:r>
            <a:endParaRPr lang="zh-CN" altLang="en-US" sz="3600" b="1" dirty="0">
              <a:solidFill>
                <a:srgbClr val="E82A2A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521460" y="1250950"/>
            <a:ext cx="10222230" cy="774065"/>
            <a:chOff x="1161" y="2879"/>
            <a:chExt cx="16098" cy="1219"/>
          </a:xfrm>
        </p:grpSpPr>
        <p:grpSp>
          <p:nvGrpSpPr>
            <p:cNvPr id="2" name="组合 1"/>
            <p:cNvGrpSpPr/>
            <p:nvPr/>
          </p:nvGrpSpPr>
          <p:grpSpPr>
            <a:xfrm>
              <a:off x="2316" y="2932"/>
              <a:ext cx="14943" cy="1161"/>
              <a:chOff x="562412" y="1130197"/>
              <a:chExt cx="9488222" cy="737298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62412" y="1530281"/>
                <a:ext cx="9488222" cy="337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en-US" altLang="zh-CN" sz="16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房态概览  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入住登记  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房态修改  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入住信息查看</a:t>
                </a:r>
                <a:endParaRPr lang="zh-CN" altLang="en-US" sz="1600" dirty="0">
                  <a:solidFill>
                    <a:schemeClr val="tx1"/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47" name="Rectangle 11"/>
              <p:cNvSpPr>
                <a:spLocks noChangeArrowheads="1"/>
              </p:cNvSpPr>
              <p:nvPr/>
            </p:nvSpPr>
            <p:spPr bwMode="gray">
              <a:xfrm>
                <a:off x="562412" y="1130197"/>
                <a:ext cx="2423096" cy="4604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E82A2A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房态图管理</a:t>
                </a:r>
                <a:endParaRPr lang="zh-CN" altLang="en-US" sz="2400" b="1" dirty="0">
                  <a:solidFill>
                    <a:srgbClr val="E82A2A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1161" y="2879"/>
              <a:ext cx="1006" cy="1219"/>
              <a:chOff x="622078" y="1100038"/>
              <a:chExt cx="638591" cy="773822"/>
            </a:xfrm>
          </p:grpSpPr>
          <p:sp>
            <p:nvSpPr>
              <p:cNvPr id="94" name="矩形 2"/>
              <p:cNvSpPr/>
              <p:nvPr/>
            </p:nvSpPr>
            <p:spPr>
              <a:xfrm rot="5400000">
                <a:off x="554462" y="1167653"/>
                <a:ext cx="773822" cy="638591"/>
              </a:xfrm>
              <a:custGeom>
                <a:avLst/>
                <a:gdLst/>
                <a:ahLst/>
                <a:cxnLst/>
                <a:rect l="l" t="t" r="r" b="b"/>
                <a:pathLst>
                  <a:path w="811496" h="669681">
                    <a:moveTo>
                      <a:pt x="1" y="405747"/>
                    </a:moveTo>
                    <a:lnTo>
                      <a:pt x="405749" y="0"/>
                    </a:lnTo>
                    <a:lnTo>
                      <a:pt x="811495" y="405747"/>
                    </a:lnTo>
                    <a:close/>
                    <a:moveTo>
                      <a:pt x="0" y="669681"/>
                    </a:moveTo>
                    <a:lnTo>
                      <a:pt x="0" y="405748"/>
                    </a:lnTo>
                    <a:lnTo>
                      <a:pt x="811496" y="405748"/>
                    </a:lnTo>
                    <a:lnTo>
                      <a:pt x="811496" y="669681"/>
                    </a:lnTo>
                    <a:close/>
                  </a:path>
                </a:pathLst>
              </a:custGeom>
              <a:solidFill>
                <a:srgbClr val="E82A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  <p:sp>
            <p:nvSpPr>
              <p:cNvPr id="7" name="TextBox 13"/>
              <p:cNvSpPr txBox="1"/>
              <p:nvPr/>
            </p:nvSpPr>
            <p:spPr>
              <a:xfrm>
                <a:off x="622593" y="1132960"/>
                <a:ext cx="38023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000" dirty="0">
                    <a:solidFill>
                      <a:schemeClr val="bg1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1</a:t>
                </a:r>
                <a:endParaRPr lang="en-US" altLang="zh-CN" sz="4000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1521460" y="2244090"/>
            <a:ext cx="4929505" cy="774065"/>
            <a:chOff x="1161" y="2879"/>
            <a:chExt cx="7763" cy="1219"/>
          </a:xfrm>
        </p:grpSpPr>
        <p:grpSp>
          <p:nvGrpSpPr>
            <p:cNvPr id="13" name="组合 12"/>
            <p:cNvGrpSpPr/>
            <p:nvPr/>
          </p:nvGrpSpPr>
          <p:grpSpPr>
            <a:xfrm>
              <a:off x="2316" y="2932"/>
              <a:ext cx="6608" cy="1161"/>
              <a:chOff x="562412" y="1130197"/>
              <a:chExt cx="4195822" cy="737324"/>
            </a:xfrm>
          </p:grpSpPr>
          <p:sp>
            <p:nvSpPr>
              <p:cNvPr id="17" name="TextBox 20"/>
              <p:cNvSpPr txBox="1"/>
              <p:nvPr/>
            </p:nvSpPr>
            <p:spPr>
              <a:xfrm>
                <a:off x="562412" y="1530307"/>
                <a:ext cx="4195822" cy="337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en-US" altLang="zh-CN" sz="16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当前房态统计  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</a:rPr>
                  <a:t>远期房态统计  </a:t>
                </a:r>
                <a:endParaRPr lang="en-US" altLang="zh-CN" sz="1600" dirty="0">
                  <a:solidFill>
                    <a:schemeClr val="tx1"/>
                  </a:solidFill>
                  <a:latin typeface="阿里巴巴普惠体 R" panose="00020600040101010101" charset="-122"/>
                  <a:ea typeface="阿里巴巴普惠体 R" panose="00020600040101010101" charset="-122"/>
                </a:endParaRPr>
              </a:p>
            </p:txBody>
          </p:sp>
          <p:sp>
            <p:nvSpPr>
              <p:cNvPr id="22" name="Rectangle 11"/>
              <p:cNvSpPr>
                <a:spLocks noChangeArrowheads="1"/>
              </p:cNvSpPr>
              <p:nvPr/>
            </p:nvSpPr>
            <p:spPr bwMode="gray">
              <a:xfrm>
                <a:off x="562412" y="1130197"/>
                <a:ext cx="2423096" cy="4604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E82A2A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房态统计</a:t>
                </a:r>
                <a:endParaRPr lang="zh-CN" altLang="en-US" sz="2000" dirty="0">
                  <a:solidFill>
                    <a:srgbClr val="E82A2A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1161" y="2879"/>
              <a:ext cx="1006" cy="1219"/>
              <a:chOff x="622078" y="1100038"/>
              <a:chExt cx="638591" cy="773822"/>
            </a:xfrm>
          </p:grpSpPr>
          <p:sp>
            <p:nvSpPr>
              <p:cNvPr id="24" name="矩形 2"/>
              <p:cNvSpPr/>
              <p:nvPr/>
            </p:nvSpPr>
            <p:spPr>
              <a:xfrm rot="5400000">
                <a:off x="554462" y="1167653"/>
                <a:ext cx="773822" cy="638591"/>
              </a:xfrm>
              <a:custGeom>
                <a:avLst/>
                <a:gdLst/>
                <a:ahLst/>
                <a:cxnLst/>
                <a:rect l="l" t="t" r="r" b="b"/>
                <a:pathLst>
                  <a:path w="811496" h="669681">
                    <a:moveTo>
                      <a:pt x="1" y="405747"/>
                    </a:moveTo>
                    <a:lnTo>
                      <a:pt x="405749" y="0"/>
                    </a:lnTo>
                    <a:lnTo>
                      <a:pt x="811495" y="405747"/>
                    </a:lnTo>
                    <a:close/>
                    <a:moveTo>
                      <a:pt x="0" y="669681"/>
                    </a:moveTo>
                    <a:lnTo>
                      <a:pt x="0" y="405748"/>
                    </a:lnTo>
                    <a:lnTo>
                      <a:pt x="811496" y="405748"/>
                    </a:lnTo>
                    <a:lnTo>
                      <a:pt x="811496" y="669681"/>
                    </a:lnTo>
                    <a:close/>
                  </a:path>
                </a:pathLst>
              </a:custGeom>
              <a:solidFill>
                <a:srgbClr val="E82A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622593" y="1132960"/>
                <a:ext cx="479895" cy="706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000" dirty="0">
                    <a:solidFill>
                      <a:schemeClr val="bg1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2</a:t>
                </a:r>
                <a:endParaRPr lang="en-US" altLang="zh-CN" sz="4000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</p:grpSp>
      <p:grpSp>
        <p:nvGrpSpPr>
          <p:cNvPr id="27" name="组合 26"/>
          <p:cNvGrpSpPr/>
          <p:nvPr>
            <p:custDataLst>
              <p:tags r:id="rId1"/>
            </p:custDataLst>
          </p:nvPr>
        </p:nvGrpSpPr>
        <p:grpSpPr>
          <a:xfrm>
            <a:off x="1521460" y="3237230"/>
            <a:ext cx="9768205" cy="774065"/>
            <a:chOff x="1161" y="2879"/>
            <a:chExt cx="15383" cy="1219"/>
          </a:xfrm>
        </p:grpSpPr>
        <p:grpSp>
          <p:nvGrpSpPr>
            <p:cNvPr id="28" name="组合 27"/>
            <p:cNvGrpSpPr/>
            <p:nvPr/>
          </p:nvGrpSpPr>
          <p:grpSpPr>
            <a:xfrm>
              <a:off x="2316" y="2932"/>
              <a:ext cx="14228" cy="1113"/>
              <a:chOff x="562412" y="1130197"/>
              <a:chExt cx="9034224" cy="706815"/>
            </a:xfrm>
          </p:grpSpPr>
          <p:sp>
            <p:nvSpPr>
              <p:cNvPr id="31" name="TextBox 20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562412" y="1530281"/>
                <a:ext cx="9034224" cy="306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订单分类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预定入住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订单详情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订单修改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预定分房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预定换房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取消预定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取消分房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订单跟踪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</a:t>
                </a:r>
                <a:endParaRPr lang="en-US" altLang="zh-CN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endParaRPr>
              </a:p>
            </p:txBody>
          </p:sp>
          <p:sp>
            <p:nvSpPr>
              <p:cNvPr id="32" name="Rectangle 11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gray">
              <a:xfrm>
                <a:off x="562412" y="1130197"/>
                <a:ext cx="2423096" cy="4604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E82A2A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订单管理</a:t>
                </a:r>
                <a:endParaRPr lang="zh-CN" altLang="en-US" sz="2000" dirty="0">
                  <a:solidFill>
                    <a:srgbClr val="E82A2A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1161" y="2879"/>
              <a:ext cx="1006" cy="1219"/>
              <a:chOff x="622078" y="1100038"/>
              <a:chExt cx="638591" cy="773822"/>
            </a:xfrm>
          </p:grpSpPr>
          <p:sp>
            <p:nvSpPr>
              <p:cNvPr id="35" name="矩形 2"/>
              <p:cNvSpPr/>
              <p:nvPr/>
            </p:nvSpPr>
            <p:spPr>
              <a:xfrm rot="5400000">
                <a:off x="554462" y="1167653"/>
                <a:ext cx="773822" cy="638591"/>
              </a:xfrm>
              <a:custGeom>
                <a:avLst/>
                <a:gdLst/>
                <a:ahLst/>
                <a:cxnLst/>
                <a:rect l="l" t="t" r="r" b="b"/>
                <a:pathLst>
                  <a:path w="811496" h="669681">
                    <a:moveTo>
                      <a:pt x="1" y="405747"/>
                    </a:moveTo>
                    <a:lnTo>
                      <a:pt x="405749" y="0"/>
                    </a:lnTo>
                    <a:lnTo>
                      <a:pt x="811495" y="405747"/>
                    </a:lnTo>
                    <a:close/>
                    <a:moveTo>
                      <a:pt x="0" y="669681"/>
                    </a:moveTo>
                    <a:lnTo>
                      <a:pt x="0" y="405748"/>
                    </a:lnTo>
                    <a:lnTo>
                      <a:pt x="811496" y="405748"/>
                    </a:lnTo>
                    <a:lnTo>
                      <a:pt x="811496" y="669681"/>
                    </a:lnTo>
                    <a:close/>
                  </a:path>
                </a:pathLst>
              </a:custGeom>
              <a:solidFill>
                <a:srgbClr val="E82A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  <p:sp>
            <p:nvSpPr>
              <p:cNvPr id="36" name="TextBox 13"/>
              <p:cNvSpPr txBox="1"/>
              <p:nvPr/>
            </p:nvSpPr>
            <p:spPr>
              <a:xfrm>
                <a:off x="622593" y="1132960"/>
                <a:ext cx="479895" cy="706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000" dirty="0">
                    <a:solidFill>
                      <a:schemeClr val="bg1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3</a:t>
                </a:r>
                <a:endParaRPr lang="en-US" altLang="zh-CN" sz="4000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</p:grpSp>
      <p:grpSp>
        <p:nvGrpSpPr>
          <p:cNvPr id="37" name="组合 36"/>
          <p:cNvGrpSpPr/>
          <p:nvPr>
            <p:custDataLst>
              <p:tags r:id="rId4"/>
            </p:custDataLst>
          </p:nvPr>
        </p:nvGrpSpPr>
        <p:grpSpPr>
          <a:xfrm>
            <a:off x="1521460" y="4230370"/>
            <a:ext cx="9768205" cy="774065"/>
            <a:chOff x="1161" y="2879"/>
            <a:chExt cx="15383" cy="1219"/>
          </a:xfrm>
        </p:grpSpPr>
        <p:grpSp>
          <p:nvGrpSpPr>
            <p:cNvPr id="38" name="组合 37"/>
            <p:cNvGrpSpPr/>
            <p:nvPr/>
          </p:nvGrpSpPr>
          <p:grpSpPr>
            <a:xfrm>
              <a:off x="2316" y="2932"/>
              <a:ext cx="14228" cy="1113"/>
              <a:chOff x="562412" y="1130197"/>
              <a:chExt cx="9034224" cy="706815"/>
            </a:xfrm>
          </p:grpSpPr>
          <p:sp>
            <p:nvSpPr>
              <p:cNvPr id="39" name="TextBox 2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562412" y="1530281"/>
                <a:ext cx="9034224" cy="306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在住房单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当日入住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当日离店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所有房单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开票管理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失物招领</a:t>
                </a:r>
                <a:r>
                  <a:rPr lang="en-US" altLang="zh-CN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  •</a:t>
                </a:r>
                <a:r>
                  <a:rPr lang="zh-CN" altLang="en-US" sz="1400" dirty="0"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物品借用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endParaRPr>
              </a:p>
            </p:txBody>
          </p:sp>
          <p:sp>
            <p:nvSpPr>
              <p:cNvPr id="40" name="Rectangle 11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gray">
              <a:xfrm>
                <a:off x="562412" y="1130197"/>
                <a:ext cx="2423096" cy="4604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E82A2A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房单管理</a:t>
                </a:r>
                <a:endParaRPr lang="zh-CN" altLang="en-US" sz="2000" dirty="0">
                  <a:solidFill>
                    <a:srgbClr val="E82A2A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1161" y="2879"/>
              <a:ext cx="1006" cy="1219"/>
              <a:chOff x="622078" y="1100038"/>
              <a:chExt cx="638591" cy="773822"/>
            </a:xfrm>
          </p:grpSpPr>
          <p:sp>
            <p:nvSpPr>
              <p:cNvPr id="42" name="矩形 2"/>
              <p:cNvSpPr/>
              <p:nvPr/>
            </p:nvSpPr>
            <p:spPr>
              <a:xfrm rot="5400000">
                <a:off x="554462" y="1167653"/>
                <a:ext cx="773822" cy="638591"/>
              </a:xfrm>
              <a:custGeom>
                <a:avLst/>
                <a:gdLst/>
                <a:ahLst/>
                <a:cxnLst/>
                <a:rect l="l" t="t" r="r" b="b"/>
                <a:pathLst>
                  <a:path w="811496" h="669681">
                    <a:moveTo>
                      <a:pt x="1" y="405747"/>
                    </a:moveTo>
                    <a:lnTo>
                      <a:pt x="405749" y="0"/>
                    </a:lnTo>
                    <a:lnTo>
                      <a:pt x="811495" y="405747"/>
                    </a:lnTo>
                    <a:close/>
                    <a:moveTo>
                      <a:pt x="0" y="669681"/>
                    </a:moveTo>
                    <a:lnTo>
                      <a:pt x="0" y="405748"/>
                    </a:lnTo>
                    <a:lnTo>
                      <a:pt x="811496" y="405748"/>
                    </a:lnTo>
                    <a:lnTo>
                      <a:pt x="811496" y="669681"/>
                    </a:lnTo>
                    <a:close/>
                  </a:path>
                </a:pathLst>
              </a:custGeom>
              <a:solidFill>
                <a:srgbClr val="E82A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  <p:sp>
            <p:nvSpPr>
              <p:cNvPr id="43" name="TextBox 13"/>
              <p:cNvSpPr txBox="1"/>
              <p:nvPr/>
            </p:nvSpPr>
            <p:spPr>
              <a:xfrm>
                <a:off x="622593" y="1132960"/>
                <a:ext cx="479895" cy="706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000" dirty="0">
                    <a:solidFill>
                      <a:schemeClr val="bg1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4</a:t>
                </a:r>
                <a:endParaRPr lang="en-US" altLang="zh-CN" sz="4000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</p:grpSp>
      <p:grpSp>
        <p:nvGrpSpPr>
          <p:cNvPr id="44" name="组合 43"/>
          <p:cNvGrpSpPr/>
          <p:nvPr>
            <p:custDataLst>
              <p:tags r:id="rId7"/>
            </p:custDataLst>
          </p:nvPr>
        </p:nvGrpSpPr>
        <p:grpSpPr>
          <a:xfrm>
            <a:off x="1521460" y="5257165"/>
            <a:ext cx="9627870" cy="774065"/>
            <a:chOff x="1161" y="2879"/>
            <a:chExt cx="15162" cy="1219"/>
          </a:xfrm>
        </p:grpSpPr>
        <p:grpSp>
          <p:nvGrpSpPr>
            <p:cNvPr id="45" name="组合 44"/>
            <p:cNvGrpSpPr/>
            <p:nvPr/>
          </p:nvGrpSpPr>
          <p:grpSpPr>
            <a:xfrm>
              <a:off x="2316" y="2932"/>
              <a:ext cx="14007" cy="1113"/>
              <a:chOff x="562412" y="1130197"/>
              <a:chExt cx="8893898" cy="706815"/>
            </a:xfrm>
          </p:grpSpPr>
          <p:sp>
            <p:nvSpPr>
              <p:cNvPr id="46" name="TextBox 20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562412" y="1530281"/>
                <a:ext cx="8893898" cy="306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en-US" altLang="zh-CN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•</a:t>
                </a:r>
                <a:r>
                  <a:rPr lang="zh-CN" altLang="en-US" sz="1400" dirty="0">
                    <a:solidFill>
                      <a:schemeClr val="tx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sym typeface="+mn-ea"/>
                  </a:rPr>
                  <a:t>客房资料管理（房型、朝向类别、区域管理、特色管理、景观类别、客房编号、房态颜色配置）</a:t>
                </a:r>
                <a:endParaRPr lang="zh-CN" altLang="en-US" sz="1400" dirty="0">
                  <a:solidFill>
                    <a:schemeClr val="tx1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endParaRPr>
              </a:p>
            </p:txBody>
          </p:sp>
          <p:sp>
            <p:nvSpPr>
              <p:cNvPr id="48" name="Rectangle 11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gray">
              <a:xfrm>
                <a:off x="562412" y="1130197"/>
                <a:ext cx="2423096" cy="4604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E82A2A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设置管理</a:t>
                </a:r>
                <a:endParaRPr lang="zh-CN" altLang="en-US" sz="2000" dirty="0">
                  <a:solidFill>
                    <a:srgbClr val="E82A2A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  <p:grpSp>
          <p:nvGrpSpPr>
            <p:cNvPr id="49" name="组合 48"/>
            <p:cNvGrpSpPr/>
            <p:nvPr/>
          </p:nvGrpSpPr>
          <p:grpSpPr>
            <a:xfrm>
              <a:off x="1161" y="2879"/>
              <a:ext cx="1006" cy="1219"/>
              <a:chOff x="622078" y="1100038"/>
              <a:chExt cx="638591" cy="773822"/>
            </a:xfrm>
          </p:grpSpPr>
          <p:sp>
            <p:nvSpPr>
              <p:cNvPr id="50" name="矩形 2"/>
              <p:cNvSpPr/>
              <p:nvPr/>
            </p:nvSpPr>
            <p:spPr>
              <a:xfrm rot="5400000">
                <a:off x="554462" y="1167653"/>
                <a:ext cx="773822" cy="638591"/>
              </a:xfrm>
              <a:custGeom>
                <a:avLst/>
                <a:gdLst/>
                <a:ahLst/>
                <a:cxnLst/>
                <a:rect l="l" t="t" r="r" b="b"/>
                <a:pathLst>
                  <a:path w="811496" h="669681">
                    <a:moveTo>
                      <a:pt x="1" y="405747"/>
                    </a:moveTo>
                    <a:lnTo>
                      <a:pt x="405749" y="0"/>
                    </a:lnTo>
                    <a:lnTo>
                      <a:pt x="811495" y="405747"/>
                    </a:lnTo>
                    <a:close/>
                    <a:moveTo>
                      <a:pt x="0" y="669681"/>
                    </a:moveTo>
                    <a:lnTo>
                      <a:pt x="0" y="405748"/>
                    </a:lnTo>
                    <a:lnTo>
                      <a:pt x="811496" y="405748"/>
                    </a:lnTo>
                    <a:lnTo>
                      <a:pt x="811496" y="669681"/>
                    </a:lnTo>
                    <a:close/>
                  </a:path>
                </a:pathLst>
              </a:custGeom>
              <a:solidFill>
                <a:srgbClr val="E82A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  <p:sp>
            <p:nvSpPr>
              <p:cNvPr id="51" name="TextBox 13"/>
              <p:cNvSpPr txBox="1"/>
              <p:nvPr/>
            </p:nvSpPr>
            <p:spPr>
              <a:xfrm>
                <a:off x="622593" y="1132960"/>
                <a:ext cx="436730" cy="706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000" dirty="0">
                    <a:solidFill>
                      <a:schemeClr val="bg1"/>
                    </a:solidFill>
                    <a:latin typeface="阿里巴巴普惠体 M" panose="00020600040101010101" charset="-122"/>
                    <a:ea typeface="阿里巴巴普惠体 M" panose="00020600040101010101" charset="-122"/>
                  </a:rPr>
                  <a:t>5</a:t>
                </a:r>
                <a:endParaRPr lang="en-US" altLang="zh-CN" sz="4000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</a:endParaRPr>
              </a:p>
            </p:txBody>
          </p:sp>
        </p:grpSp>
      </p:grpSp>
    </p:spTree>
    <p:custDataLst>
      <p:tags r:id="rId10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858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六边形 9"/>
          <p:cNvSpPr>
            <a:spLocks noChangeArrowheads="1"/>
          </p:cNvSpPr>
          <p:nvPr/>
        </p:nvSpPr>
        <p:spPr bwMode="auto">
          <a:xfrm rot="16200000">
            <a:off x="8420100" y="1471930"/>
            <a:ext cx="2101215" cy="1811020"/>
          </a:xfrm>
          <a:prstGeom prst="hexagon">
            <a:avLst>
              <a:gd name="adj" fmla="val 28044"/>
              <a:gd name="vf" fmla="val 115470"/>
            </a:avLst>
          </a:prstGeom>
          <a:solidFill>
            <a:srgbClr val="E82A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chemeClr val="lt1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4" name="六边形 23"/>
          <p:cNvSpPr/>
          <p:nvPr/>
        </p:nvSpPr>
        <p:spPr>
          <a:xfrm rot="16200000">
            <a:off x="9315450" y="3067685"/>
            <a:ext cx="2101215" cy="1811655"/>
          </a:xfrm>
          <a:prstGeom prst="hexagon">
            <a:avLst>
              <a:gd name="adj" fmla="val 28044"/>
              <a:gd name="vf" fmla="val 115470"/>
            </a:avLst>
          </a:prstGeom>
          <a:solidFill>
            <a:srgbClr val="CF252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38" name="六边形 37"/>
          <p:cNvSpPr/>
          <p:nvPr/>
        </p:nvSpPr>
        <p:spPr>
          <a:xfrm rot="16200000">
            <a:off x="8424545" y="4660900"/>
            <a:ext cx="2101215" cy="1811655"/>
          </a:xfrm>
          <a:prstGeom prst="hexagon">
            <a:avLst>
              <a:gd name="adj" fmla="val 28044"/>
              <a:gd name="vf" fmla="val 115470"/>
            </a:avLst>
          </a:prstGeom>
          <a:solidFill>
            <a:srgbClr val="8918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grpSp>
        <p:nvGrpSpPr>
          <p:cNvPr id="46" name="组合 45"/>
          <p:cNvGrpSpPr/>
          <p:nvPr>
            <p:custDataLst>
              <p:tags r:id="rId1"/>
            </p:custDataLst>
          </p:nvPr>
        </p:nvGrpSpPr>
        <p:grpSpPr>
          <a:xfrm>
            <a:off x="1802765" y="3157220"/>
            <a:ext cx="7658100" cy="312420"/>
            <a:chOff x="2072079" y="2251151"/>
            <a:chExt cx="4890364" cy="228143"/>
          </a:xfrm>
          <a:solidFill>
            <a:srgbClr val="CF2525"/>
          </a:solidFill>
        </p:grpSpPr>
        <p:cxnSp>
          <p:nvCxnSpPr>
            <p:cNvPr id="13" name="直接连接符​​ 10"/>
            <p:cNvCxnSpPr/>
            <p:nvPr>
              <p:custDataLst>
                <p:tags r:id="rId2"/>
              </p:custDataLst>
            </p:nvPr>
          </p:nvCxnSpPr>
          <p:spPr bwMode="auto">
            <a:xfrm>
              <a:off x="3565999" y="2462712"/>
              <a:ext cx="3396444" cy="16582"/>
            </a:xfrm>
            <a:prstGeom prst="line">
              <a:avLst/>
            </a:prstGeom>
            <a:solidFill>
              <a:srgbClr val="CF2525"/>
            </a:solidFill>
            <a:ln w="57150">
              <a:solidFill>
                <a:srgbClr val="CF252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矩形​​ 13"/>
            <p:cNvSpPr/>
            <p:nvPr>
              <p:custDataLst>
                <p:tags r:id="rId3"/>
              </p:custDataLst>
            </p:nvPr>
          </p:nvSpPr>
          <p:spPr bwMode="auto">
            <a:xfrm>
              <a:off x="2072079" y="2251151"/>
              <a:ext cx="1793388" cy="216839"/>
            </a:xfrm>
            <a:prstGeom prst="rect">
              <a:avLst/>
            </a:prstGeom>
            <a:solidFill>
              <a:srgbClr val="CF2525"/>
            </a:solidFill>
            <a:ln w="57150">
              <a:solidFill>
                <a:srgbClr val="CF252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zh-CN" altLang="en-US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技术优势</a:t>
              </a:r>
              <a:endParaRPr lang="zh-CN" altLang="en-US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grpSp>
        <p:nvGrpSpPr>
          <p:cNvPr id="47" name="组合 46"/>
          <p:cNvGrpSpPr/>
          <p:nvPr>
            <p:custDataLst>
              <p:tags r:id="rId4"/>
            </p:custDataLst>
          </p:nvPr>
        </p:nvGrpSpPr>
        <p:grpSpPr>
          <a:xfrm>
            <a:off x="911860" y="4769485"/>
            <a:ext cx="7658100" cy="297180"/>
            <a:chOff x="1421561" y="3428284"/>
            <a:chExt cx="4890363" cy="216839"/>
          </a:xfrm>
        </p:grpSpPr>
        <p:cxnSp>
          <p:nvCxnSpPr>
            <p:cNvPr id="27" name="直接连接符​​ 14"/>
            <p:cNvCxnSpPr/>
            <p:nvPr>
              <p:custDataLst>
                <p:tags r:id="rId5"/>
              </p:custDataLst>
            </p:nvPr>
          </p:nvCxnSpPr>
          <p:spPr bwMode="auto">
            <a:xfrm flipV="1">
              <a:off x="2463850" y="3638259"/>
              <a:ext cx="3848074" cy="2551"/>
            </a:xfrm>
            <a:prstGeom prst="line">
              <a:avLst/>
            </a:prstGeom>
            <a:ln w="57150">
              <a:solidFill>
                <a:srgbClr val="891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矩形​​ 17"/>
            <p:cNvSpPr/>
            <p:nvPr>
              <p:custDataLst>
                <p:tags r:id="rId6"/>
              </p:custDataLst>
            </p:nvPr>
          </p:nvSpPr>
          <p:spPr bwMode="auto">
            <a:xfrm>
              <a:off x="1421561" y="3428284"/>
              <a:ext cx="1793388" cy="216839"/>
            </a:xfrm>
            <a:prstGeom prst="rect">
              <a:avLst/>
            </a:prstGeom>
            <a:solidFill>
              <a:srgbClr val="891818"/>
            </a:solidFill>
            <a:ln w="57150">
              <a:solidFill>
                <a:srgbClr val="8918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zh-CN" altLang="en-US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应用价值</a:t>
              </a:r>
              <a:endParaRPr lang="zh-CN" altLang="en-US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11860" y="1991995"/>
            <a:ext cx="764921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全流程覆盖：从入住登记到账单结算，从房态管理到附加服务，覆盖员工住宿管理全场景，无需依赖其他工具；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操作便捷性：界面设计简洁，右键菜单、双击查看等操作逻辑清晰，管理人员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5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分钟可掌握核心操作；支持自助入住，员工无需排队；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数据精准化：房态实时更新、订单状态可追溯、账单自动核算，数据误差率低，保障管理准确性。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41" name="TextBox 40"/>
          <p:cNvSpPr txBox="1"/>
          <p:nvPr>
            <p:custDataLst>
              <p:tags r:id="rId7"/>
            </p:custDataLst>
          </p:nvPr>
        </p:nvSpPr>
        <p:spPr>
          <a:xfrm>
            <a:off x="1802765" y="3571240"/>
            <a:ext cx="75469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兼容性强：支持多版本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Windows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操作系统，仅需谷歌浏览器即可运行，硬件要求门槛低；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稳定性高：基于指定网络地址访问，数据实时同步，避免信息滞后；支持多人同时操作，无卡顿问题；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安全性好：账户密码登录，操作日志全程记录，关键操作（如订单修改、退房结算）可追溯，保障数据安全。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42" name="TextBox 41"/>
          <p:cNvSpPr txBox="1"/>
          <p:nvPr>
            <p:custDataLst>
              <p:tags r:id="rId8"/>
            </p:custDataLst>
          </p:nvPr>
        </p:nvSpPr>
        <p:spPr>
          <a:xfrm>
            <a:off x="897890" y="5153025"/>
            <a:ext cx="76631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提升管理效率：减少人工录入、核算工作量，入住办理、账单结算效率提升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 50%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以上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降低管理成本：自助入住替代部分人工服务，减少人力投入；数据自动统计，省去人工整理时间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171450" indent="-171450" algn="just">
              <a:buFont typeface="Wingdings" panose="05000000000000000000" charset="0"/>
              <a:buChar char="Ø"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改善员工体验：刷脸入住、自助办理简化流程，账单透明化，附加服务有记录，提升员工住宿满意度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897255" y="1579880"/>
            <a:ext cx="7664450" cy="297180"/>
            <a:chOff x="1411357" y="1099175"/>
            <a:chExt cx="4894547" cy="216839"/>
          </a:xfrm>
          <a:solidFill>
            <a:srgbClr val="E82A2A"/>
          </a:solidFill>
        </p:grpSpPr>
        <p:cxnSp>
          <p:nvCxnSpPr>
            <p:cNvPr id="48" name="直接连接符​​ 6"/>
            <p:cNvCxnSpPr/>
            <p:nvPr/>
          </p:nvCxnSpPr>
          <p:spPr bwMode="auto">
            <a:xfrm flipV="1">
              <a:off x="2459837" y="1309150"/>
              <a:ext cx="3846067" cy="2551"/>
            </a:xfrm>
            <a:prstGeom prst="line">
              <a:avLst/>
            </a:prstGeom>
            <a:grpFill/>
            <a:ln w="57150">
              <a:solidFill>
                <a:srgbClr val="E8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矩形​​ 9"/>
            <p:cNvSpPr/>
            <p:nvPr/>
          </p:nvSpPr>
          <p:spPr bwMode="auto">
            <a:xfrm>
              <a:off x="1411357" y="1099175"/>
              <a:ext cx="1793388" cy="216839"/>
            </a:xfrm>
            <a:prstGeom prst="rect">
              <a:avLst/>
            </a:prstGeom>
            <a:solidFill>
              <a:srgbClr val="E82A2A"/>
            </a:solidFill>
            <a:ln w="57150">
              <a:solidFill>
                <a:srgbClr val="E82A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zh-CN" altLang="en-US" sz="2000" b="1" kern="0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</a:rPr>
                <a:t>功能优势</a:t>
              </a:r>
              <a:endParaRPr lang="zh-CN" altLang="en-US" sz="2000" b="1" kern="0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</a:endParaRPr>
            </a:p>
          </p:txBody>
        </p:sp>
      </p:grpSp>
      <p:sp>
        <p:nvSpPr>
          <p:cNvPr id="18" name="矩形 17"/>
          <p:cNvSpPr/>
          <p:nvPr userDrawn="1"/>
        </p:nvSpPr>
        <p:spPr>
          <a:xfrm>
            <a:off x="334010" y="272415"/>
            <a:ext cx="4314825" cy="645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l"/>
            <a:r>
              <a:rPr lang="zh-CN" altLang="en-US" sz="3600" b="1" dirty="0">
                <a:solidFill>
                  <a:srgbClr val="E82A2A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产品优势与核心价值</a:t>
            </a:r>
            <a:endParaRPr lang="zh-CN" altLang="en-US" sz="3600" b="1" dirty="0">
              <a:solidFill>
                <a:srgbClr val="E82A2A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文本框 19"/>
          <p:cNvSpPr txBox="1">
            <a:spLocks noChangeArrowheads="1"/>
          </p:cNvSpPr>
          <p:nvPr/>
        </p:nvSpPr>
        <p:spPr bwMode="auto">
          <a:xfrm>
            <a:off x="440055" y="1907613"/>
            <a:ext cx="6234113" cy="101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6000" b="1" dirty="0">
                <a:gradFill>
                  <a:gsLst>
                    <a:gs pos="0">
                      <a:srgbClr val="E82A2A"/>
                    </a:gs>
                    <a:gs pos="100000">
                      <a:srgbClr val="891818"/>
                    </a:gs>
                  </a:gsLst>
                  <a:lin ang="15360000" scaled="0"/>
                </a:gradFill>
                <a:latin typeface="阿里巴巴普惠体 B" panose="00020600040101010101" charset="-122"/>
                <a:ea typeface="阿里巴巴普惠体 B" panose="00020600040101010101" charset="-122"/>
              </a:rPr>
              <a:t>感谢您的观看</a:t>
            </a:r>
            <a:endParaRPr lang="zh-CN" altLang="en-US" sz="6000" b="1" dirty="0">
              <a:gradFill>
                <a:gsLst>
                  <a:gs pos="0">
                    <a:srgbClr val="E82A2A"/>
                  </a:gs>
                  <a:gs pos="100000">
                    <a:srgbClr val="891818"/>
                  </a:gs>
                </a:gsLst>
                <a:lin ang="15360000" scaled="0"/>
              </a:gra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1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2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3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4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5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10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07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08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09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1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2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3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4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5.xml><?xml version="1.0" encoding="utf-8"?>
<p:tagLst xmlns:p="http://schemas.openxmlformats.org/presentationml/2006/main">
  <p:tag name="KSO_WM_DIAGRAM_VIRTUALLY_FRAME" val="{&quot;height&quot;:220,&quot;left&quot;:119.79999999999995,&quot;top&quot;:280.1,&quot;width&quot;:769.1499615808298}"/>
</p:tagLst>
</file>

<file path=ppt/tags/tag11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17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18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19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1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2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3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4.xml><?xml version="1.0" encoding="utf-8"?>
<p:tagLst xmlns:p="http://schemas.openxmlformats.org/presentationml/2006/main">
  <p:tag name="KSO_WM_DIAGRAM_VIRTUALLY_FRAME" val="{&quot;height&quot;:207.95,&quot;left&quot;:70.7,&quot;top&quot;:248.6,&quot;width&quot;:674.25}"/>
</p:tagLst>
</file>

<file path=ppt/tags/tag12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2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4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5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6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7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8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69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1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2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3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4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5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6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7.xml><?xml version="1.0" encoding="utf-8"?>
<p:tagLst xmlns:p="http://schemas.openxmlformats.org/presentationml/2006/main">
  <p:tag name="KSO_WM_DIAGRAM_VIRTUALLY_FRAME" val="{&quot;height&quot;:365.55,&quot;left&quot;:60.95,&quot;top&quot;:125.5,&quot;width&quot;:569.3}"/>
</p:tagLst>
</file>

<file path=ppt/tags/tag7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9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1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2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3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4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5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6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7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8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89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1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2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3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4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5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6.xml><?xml version="1.0" encoding="utf-8"?>
<p:tagLst xmlns:p="http://schemas.openxmlformats.org/presentationml/2006/main">
  <p:tag name="KSO_WM_DIAGRAM_VIRTUALLY_FRAME" val="{&quot;height&quot;:440.3,&quot;left&quot;:185.45,&quot;top&quot;:112.35,&quot;width&quot;:774.55}"/>
</p:tagLst>
</file>

<file path=ppt/tags/tag9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8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ags/tag99.xml><?xml version="1.0" encoding="utf-8"?>
<p:tagLst xmlns:p="http://schemas.openxmlformats.org/presentationml/2006/main">
  <p:tag name="KSO_WM_DIAGRAM_VIRTUALLY_FRAME" val="{&quot;height&quot;:203.75,&quot;left&quot;:147.4,&quot;top&quot;:211.35,&quot;width&quot;:508.45}"/>
</p:tagLst>
</file>

<file path=ppt/theme/theme1.xml><?xml version="1.0" encoding="utf-8"?>
<a:theme xmlns:a="http://schemas.openxmlformats.org/drawingml/2006/main" name="办公资源网: www.bangongziyuan.com​​&#10;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1467</Words>
  <Application>WPS 演示</Application>
  <PresentationFormat>宽屏</PresentationFormat>
  <Paragraphs>120</Paragraphs>
  <Slides>7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阿里巴巴普惠体 B</vt:lpstr>
      <vt:lpstr>阿里巴巴普惠体 R</vt:lpstr>
      <vt:lpstr>阿里巴巴普惠体 M</vt:lpstr>
      <vt:lpstr>Wingdings</vt:lpstr>
      <vt:lpstr>微软雅黑</vt:lpstr>
      <vt:lpstr>Arial Unicode MS</vt:lpstr>
      <vt:lpstr>办公资源网: www.bangongziyuan.com​​
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办公资源网:www.bangongziyuan.com</Company>
  <LinksUpToDate>false</LinksUpToDate>
  <SharedDoc>false</SharedDoc>
  <HyperlinksChanged>false</HyperlinksChanged>
  <AppVersion>14.0000</AppVersion>
  <Manager>办公资源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办公资源网</dc:creator>
  <cp:keywords>www.bangongziyuan.com</cp:keywords>
  <cp:lastModifiedBy>L</cp:lastModifiedBy>
  <cp:revision>47</cp:revision>
  <dcterms:created xsi:type="dcterms:W3CDTF">2019-06-19T02:08:00Z</dcterms:created>
  <dcterms:modified xsi:type="dcterms:W3CDTF">2025-10-24T07:44:29Z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DA649A0138F94038AA7299330FFAA43B_12</vt:lpwstr>
  </property>
</Properties>
</file>