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1.svg" ContentType="image/svg+xml"/>
  <Override PartName="/ppt/media/image13.svg" ContentType="image/svg+xml"/>
  <Override PartName="/ppt/media/image15.svg" ContentType="image/svg+xml"/>
  <Override PartName="/ppt/media/image17.svg" ContentType="image/svg+xml"/>
  <Override PartName="/ppt/media/image19.svg" ContentType="image/svg+xml"/>
  <Override PartName="/ppt/media/image21.svg" ContentType="image/svg+xml"/>
  <Override PartName="/ppt/media/image23.svg" ContentType="image/svg+xml"/>
  <Override PartName="/ppt/media/image3.svg" ContentType="image/svg+xml"/>
  <Override PartName="/ppt/media/image5.svg" ContentType="image/svg+xml"/>
  <Override PartName="/ppt/media/image7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63" r:id="rId4"/>
    <p:sldId id="257" r:id="rId5"/>
    <p:sldId id="266" r:id="rId6"/>
    <p:sldId id="267" r:id="rId7"/>
    <p:sldId id="258" r:id="rId8"/>
    <p:sldId id="260" r:id="rId9"/>
    <p:sldId id="262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6A3"/>
    <a:srgbClr val="4C9DE6"/>
    <a:srgbClr val="7286FB"/>
    <a:srgbClr val="8A94FB"/>
    <a:srgbClr val="4874CB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1" Type="http://schemas.openxmlformats.org/officeDocument/2006/relationships/slideLayout" Target="../slideLayouts/slideLayout2.xml"/><Relationship Id="rId30" Type="http://schemas.openxmlformats.org/officeDocument/2006/relationships/tags" Target="../tags/tag85.xml"/><Relationship Id="rId3" Type="http://schemas.openxmlformats.org/officeDocument/2006/relationships/tags" Target="../tags/tag66.xml"/><Relationship Id="rId29" Type="http://schemas.openxmlformats.org/officeDocument/2006/relationships/image" Target="../media/image9.svg"/><Relationship Id="rId28" Type="http://schemas.openxmlformats.org/officeDocument/2006/relationships/image" Target="../media/image8.png"/><Relationship Id="rId27" Type="http://schemas.openxmlformats.org/officeDocument/2006/relationships/tags" Target="../tags/tag84.xml"/><Relationship Id="rId26" Type="http://schemas.openxmlformats.org/officeDocument/2006/relationships/image" Target="../media/image7.svg"/><Relationship Id="rId25" Type="http://schemas.openxmlformats.org/officeDocument/2006/relationships/image" Target="../media/image6.png"/><Relationship Id="rId24" Type="http://schemas.openxmlformats.org/officeDocument/2006/relationships/tags" Target="../tags/tag83.xml"/><Relationship Id="rId23" Type="http://schemas.openxmlformats.org/officeDocument/2006/relationships/image" Target="../media/image5.svg"/><Relationship Id="rId22" Type="http://schemas.openxmlformats.org/officeDocument/2006/relationships/image" Target="../media/image4.png"/><Relationship Id="rId21" Type="http://schemas.openxmlformats.org/officeDocument/2006/relationships/tags" Target="../tags/tag82.xml"/><Relationship Id="rId20" Type="http://schemas.openxmlformats.org/officeDocument/2006/relationships/image" Target="../media/image3.svg"/><Relationship Id="rId2" Type="http://schemas.openxmlformats.org/officeDocument/2006/relationships/tags" Target="../tags/tag65.xml"/><Relationship Id="rId19" Type="http://schemas.openxmlformats.org/officeDocument/2006/relationships/image" Target="../media/image2.png"/><Relationship Id="rId18" Type="http://schemas.openxmlformats.org/officeDocument/2006/relationships/tags" Target="../tags/tag81.xml"/><Relationship Id="rId17" Type="http://schemas.openxmlformats.org/officeDocument/2006/relationships/tags" Target="../tags/tag80.xml"/><Relationship Id="rId16" Type="http://schemas.openxmlformats.org/officeDocument/2006/relationships/tags" Target="../tags/tag79.xml"/><Relationship Id="rId15" Type="http://schemas.openxmlformats.org/officeDocument/2006/relationships/tags" Target="../tags/tag78.xml"/><Relationship Id="rId14" Type="http://schemas.openxmlformats.org/officeDocument/2006/relationships/tags" Target="../tags/tag77.xml"/><Relationship Id="rId13" Type="http://schemas.openxmlformats.org/officeDocument/2006/relationships/tags" Target="../tags/tag76.xml"/><Relationship Id="rId12" Type="http://schemas.openxmlformats.org/officeDocument/2006/relationships/tags" Target="../tags/tag75.xml"/><Relationship Id="rId11" Type="http://schemas.openxmlformats.org/officeDocument/2006/relationships/tags" Target="../tags/tag74.xml"/><Relationship Id="rId10" Type="http://schemas.openxmlformats.org/officeDocument/2006/relationships/tags" Target="../tags/tag73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image" Target="../media/image11.svg"/><Relationship Id="rId7" Type="http://schemas.openxmlformats.org/officeDocument/2006/relationships/image" Target="../media/image10.png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3" Type="http://schemas.openxmlformats.org/officeDocument/2006/relationships/slideLayout" Target="../slideLayouts/slideLayout2.xml"/><Relationship Id="rId22" Type="http://schemas.openxmlformats.org/officeDocument/2006/relationships/tags" Target="../tags/tag101.xml"/><Relationship Id="rId21" Type="http://schemas.openxmlformats.org/officeDocument/2006/relationships/image" Target="../media/image15.svg"/><Relationship Id="rId20" Type="http://schemas.openxmlformats.org/officeDocument/2006/relationships/image" Target="../media/image14.png"/><Relationship Id="rId2" Type="http://schemas.openxmlformats.org/officeDocument/2006/relationships/tags" Target="../tags/tag87.xml"/><Relationship Id="rId19" Type="http://schemas.openxmlformats.org/officeDocument/2006/relationships/tags" Target="../tags/tag100.xml"/><Relationship Id="rId18" Type="http://schemas.openxmlformats.org/officeDocument/2006/relationships/image" Target="../media/image13.svg"/><Relationship Id="rId17" Type="http://schemas.openxmlformats.org/officeDocument/2006/relationships/image" Target="../media/image12.png"/><Relationship Id="rId16" Type="http://schemas.openxmlformats.org/officeDocument/2006/relationships/tags" Target="../tags/tag99.xml"/><Relationship Id="rId15" Type="http://schemas.openxmlformats.org/officeDocument/2006/relationships/tags" Target="../tags/tag98.xml"/><Relationship Id="rId14" Type="http://schemas.openxmlformats.org/officeDocument/2006/relationships/tags" Target="../tags/tag97.xml"/><Relationship Id="rId13" Type="http://schemas.openxmlformats.org/officeDocument/2006/relationships/tags" Target="../tags/tag96.xml"/><Relationship Id="rId12" Type="http://schemas.openxmlformats.org/officeDocument/2006/relationships/tags" Target="../tags/tag95.xml"/><Relationship Id="rId11" Type="http://schemas.openxmlformats.org/officeDocument/2006/relationships/tags" Target="../tags/tag94.xml"/><Relationship Id="rId10" Type="http://schemas.openxmlformats.org/officeDocument/2006/relationships/tags" Target="../tags/tag93.xml"/><Relationship Id="rId1" Type="http://schemas.openxmlformats.org/officeDocument/2006/relationships/tags" Target="../tags/tag8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4" Type="http://schemas.openxmlformats.org/officeDocument/2006/relationships/slideLayout" Target="../slideLayouts/slideLayout2.xml"/><Relationship Id="rId23" Type="http://schemas.openxmlformats.org/officeDocument/2006/relationships/tags" Target="../tags/tag125.xml"/><Relationship Id="rId22" Type="http://schemas.openxmlformats.org/officeDocument/2006/relationships/tags" Target="../tags/tag124.xml"/><Relationship Id="rId21" Type="http://schemas.openxmlformats.org/officeDocument/2006/relationships/tags" Target="../tags/tag123.xml"/><Relationship Id="rId20" Type="http://schemas.openxmlformats.org/officeDocument/2006/relationships/tags" Target="../tags/tag122.xml"/><Relationship Id="rId2" Type="http://schemas.openxmlformats.org/officeDocument/2006/relationships/tags" Target="../tags/tag104.xml"/><Relationship Id="rId19" Type="http://schemas.openxmlformats.org/officeDocument/2006/relationships/tags" Target="../tags/tag121.xml"/><Relationship Id="rId18" Type="http://schemas.openxmlformats.org/officeDocument/2006/relationships/tags" Target="../tags/tag120.xml"/><Relationship Id="rId17" Type="http://schemas.openxmlformats.org/officeDocument/2006/relationships/tags" Target="../tags/tag119.xml"/><Relationship Id="rId16" Type="http://schemas.openxmlformats.org/officeDocument/2006/relationships/tags" Target="../tags/tag118.xml"/><Relationship Id="rId15" Type="http://schemas.openxmlformats.org/officeDocument/2006/relationships/tags" Target="../tags/tag117.xml"/><Relationship Id="rId14" Type="http://schemas.openxmlformats.org/officeDocument/2006/relationships/tags" Target="../tags/tag116.xml"/><Relationship Id="rId13" Type="http://schemas.openxmlformats.org/officeDocument/2006/relationships/tags" Target="../tags/tag115.xml"/><Relationship Id="rId12" Type="http://schemas.openxmlformats.org/officeDocument/2006/relationships/tags" Target="../tags/tag114.xml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tags" Target="../tags/tag10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34.xml"/><Relationship Id="rId8" Type="http://schemas.openxmlformats.org/officeDocument/2006/relationships/tags" Target="../tags/tag133.xml"/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141.xml"/><Relationship Id="rId15" Type="http://schemas.openxmlformats.org/officeDocument/2006/relationships/tags" Target="../tags/tag140.xml"/><Relationship Id="rId14" Type="http://schemas.openxmlformats.org/officeDocument/2006/relationships/tags" Target="../tags/tag139.xml"/><Relationship Id="rId13" Type="http://schemas.openxmlformats.org/officeDocument/2006/relationships/tags" Target="../tags/tag138.xml"/><Relationship Id="rId12" Type="http://schemas.openxmlformats.org/officeDocument/2006/relationships/tags" Target="../tags/tag137.xml"/><Relationship Id="rId11" Type="http://schemas.openxmlformats.org/officeDocument/2006/relationships/tags" Target="../tags/tag136.xml"/><Relationship Id="rId10" Type="http://schemas.openxmlformats.org/officeDocument/2006/relationships/tags" Target="../tags/tag135.xml"/><Relationship Id="rId1" Type="http://schemas.openxmlformats.org/officeDocument/2006/relationships/tags" Target="../tags/tag12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0" Type="http://schemas.openxmlformats.org/officeDocument/2006/relationships/slideLayout" Target="../slideLayouts/slideLayout2.xml"/><Relationship Id="rId3" Type="http://schemas.openxmlformats.org/officeDocument/2006/relationships/tags" Target="../tags/tag144.xml"/><Relationship Id="rId29" Type="http://schemas.openxmlformats.org/officeDocument/2006/relationships/tags" Target="../tags/tag162.xml"/><Relationship Id="rId28" Type="http://schemas.openxmlformats.org/officeDocument/2006/relationships/image" Target="../media/image23.svg"/><Relationship Id="rId27" Type="http://schemas.openxmlformats.org/officeDocument/2006/relationships/image" Target="../media/image22.png"/><Relationship Id="rId26" Type="http://schemas.openxmlformats.org/officeDocument/2006/relationships/tags" Target="../tags/tag161.xml"/><Relationship Id="rId25" Type="http://schemas.openxmlformats.org/officeDocument/2006/relationships/tags" Target="../tags/tag160.xml"/><Relationship Id="rId24" Type="http://schemas.openxmlformats.org/officeDocument/2006/relationships/image" Target="../media/image21.svg"/><Relationship Id="rId23" Type="http://schemas.openxmlformats.org/officeDocument/2006/relationships/image" Target="../media/image20.png"/><Relationship Id="rId22" Type="http://schemas.openxmlformats.org/officeDocument/2006/relationships/tags" Target="../tags/tag159.xml"/><Relationship Id="rId21" Type="http://schemas.openxmlformats.org/officeDocument/2006/relationships/tags" Target="../tags/tag158.xml"/><Relationship Id="rId20" Type="http://schemas.openxmlformats.org/officeDocument/2006/relationships/image" Target="../media/image19.svg"/><Relationship Id="rId2" Type="http://schemas.openxmlformats.org/officeDocument/2006/relationships/tags" Target="../tags/tag143.xml"/><Relationship Id="rId19" Type="http://schemas.openxmlformats.org/officeDocument/2006/relationships/image" Target="../media/image18.png"/><Relationship Id="rId18" Type="http://schemas.openxmlformats.org/officeDocument/2006/relationships/tags" Target="../tags/tag157.xml"/><Relationship Id="rId17" Type="http://schemas.openxmlformats.org/officeDocument/2006/relationships/tags" Target="../tags/tag156.xml"/><Relationship Id="rId16" Type="http://schemas.openxmlformats.org/officeDocument/2006/relationships/image" Target="../media/image17.svg"/><Relationship Id="rId15" Type="http://schemas.openxmlformats.org/officeDocument/2006/relationships/image" Target="../media/image16.png"/><Relationship Id="rId14" Type="http://schemas.openxmlformats.org/officeDocument/2006/relationships/tags" Target="../tags/tag155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tags" Target="../tags/tag14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0" y="2217420"/>
            <a:ext cx="12191365" cy="2513965"/>
          </a:xfrm>
          <a:prstGeom prst="rect">
            <a:avLst/>
          </a:prstGeom>
          <a:solidFill>
            <a:srgbClr val="3B86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-135890" y="2644140"/>
            <a:ext cx="12191365" cy="1953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spcAft>
                <a:spcPts val="3000"/>
              </a:spcAft>
            </a:pPr>
            <a:r>
              <a:rPr lang="zh-CN" altLang="en-US" sz="72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行业大数据平台</a:t>
            </a:r>
            <a:endParaRPr lang="zh-CN" altLang="en-US" sz="7200" b="1" dirty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/>
            <a:r>
              <a:rPr lang="zh-CN" altLang="en-US" sz="2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成都炬联智能科技有限公司</a:t>
            </a:r>
            <a:endParaRPr lang="zh-CN" altLang="en-US" sz="2400" b="1" dirty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 descr="F:\张兰\炬联智能\ppt模板\0.png0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8683943" y="225425"/>
            <a:ext cx="3232785" cy="22225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" name="任意多边形: 形状 12"/>
          <p:cNvSpPr/>
          <p:nvPr>
            <p:custDataLst>
              <p:tags r:id="rId1"/>
            </p:custDataLst>
          </p:nvPr>
        </p:nvSpPr>
        <p:spPr>
          <a:xfrm flipV="1">
            <a:off x="8841740" y="1148715"/>
            <a:ext cx="2419350" cy="4845050"/>
          </a:xfrm>
          <a:custGeom>
            <a:avLst/>
            <a:gdLst>
              <a:gd name="connsiteX0" fmla="*/ 285 w 3123"/>
              <a:gd name="connsiteY0" fmla="*/ 6466 h 6466"/>
              <a:gd name="connsiteX1" fmla="*/ 2838 w 3123"/>
              <a:gd name="connsiteY1" fmla="*/ 6466 h 6466"/>
              <a:gd name="connsiteX2" fmla="*/ 3123 w 3123"/>
              <a:gd name="connsiteY2" fmla="*/ 6106 h 6466"/>
              <a:gd name="connsiteX3" fmla="*/ 3123 w 3123"/>
              <a:gd name="connsiteY3" fmla="*/ 622 h 6466"/>
              <a:gd name="connsiteX4" fmla="*/ 2838 w 3123"/>
              <a:gd name="connsiteY4" fmla="*/ 261 h 6466"/>
              <a:gd name="connsiteX5" fmla="*/ 1795 w 3123"/>
              <a:gd name="connsiteY5" fmla="*/ 261 h 6466"/>
              <a:gd name="connsiteX6" fmla="*/ 1554 w 3123"/>
              <a:gd name="connsiteY6" fmla="*/ 0 h 6466"/>
              <a:gd name="connsiteX7" fmla="*/ 1328 w 3123"/>
              <a:gd name="connsiteY7" fmla="*/ 261 h 6466"/>
              <a:gd name="connsiteX8" fmla="*/ 285 w 3123"/>
              <a:gd name="connsiteY8" fmla="*/ 261 h 6466"/>
              <a:gd name="connsiteX9" fmla="*/ 0 w 3123"/>
              <a:gd name="connsiteY9" fmla="*/ 622 h 6466"/>
              <a:gd name="connsiteX10" fmla="*/ 0 w 3123"/>
              <a:gd name="connsiteY10" fmla="*/ 6106 h 6466"/>
              <a:gd name="connsiteX11" fmla="*/ 285 w 3123"/>
              <a:gd name="connsiteY11" fmla="*/ 6466 h 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23" h="6466">
                <a:moveTo>
                  <a:pt x="285" y="6466"/>
                </a:moveTo>
                <a:lnTo>
                  <a:pt x="2838" y="6466"/>
                </a:lnTo>
                <a:cubicBezTo>
                  <a:pt x="2995" y="6466"/>
                  <a:pt x="3123" y="6305"/>
                  <a:pt x="3123" y="6106"/>
                </a:cubicBezTo>
                <a:lnTo>
                  <a:pt x="3123" y="622"/>
                </a:lnTo>
                <a:cubicBezTo>
                  <a:pt x="3123" y="423"/>
                  <a:pt x="2995" y="261"/>
                  <a:pt x="2838" y="261"/>
                </a:cubicBezTo>
                <a:lnTo>
                  <a:pt x="1795" y="261"/>
                </a:lnTo>
                <a:lnTo>
                  <a:pt x="1554" y="0"/>
                </a:lnTo>
                <a:lnTo>
                  <a:pt x="1328" y="261"/>
                </a:lnTo>
                <a:lnTo>
                  <a:pt x="285" y="261"/>
                </a:lnTo>
                <a:cubicBezTo>
                  <a:pt x="128" y="261"/>
                  <a:pt x="0" y="423"/>
                  <a:pt x="0" y="622"/>
                </a:cubicBezTo>
                <a:lnTo>
                  <a:pt x="0" y="6106"/>
                </a:lnTo>
                <a:cubicBezTo>
                  <a:pt x="0" y="6305"/>
                  <a:pt x="128" y="6466"/>
                  <a:pt x="285" y="6466"/>
                </a:cubicBezTo>
                <a:close/>
              </a:path>
            </a:pathLst>
          </a:custGeom>
          <a:solidFill>
            <a:srgbClr val="2F56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1" name="任意多边形: 形状 12"/>
          <p:cNvSpPr/>
          <p:nvPr>
            <p:custDataLst>
              <p:tags r:id="rId2"/>
            </p:custDataLst>
          </p:nvPr>
        </p:nvSpPr>
        <p:spPr>
          <a:xfrm flipV="1">
            <a:off x="6120765" y="1642745"/>
            <a:ext cx="1983105" cy="4351020"/>
          </a:xfrm>
          <a:custGeom>
            <a:avLst/>
            <a:gdLst>
              <a:gd name="connsiteX0" fmla="*/ 285 w 3123"/>
              <a:gd name="connsiteY0" fmla="*/ 6466 h 6466"/>
              <a:gd name="connsiteX1" fmla="*/ 2838 w 3123"/>
              <a:gd name="connsiteY1" fmla="*/ 6466 h 6466"/>
              <a:gd name="connsiteX2" fmla="*/ 3123 w 3123"/>
              <a:gd name="connsiteY2" fmla="*/ 6106 h 6466"/>
              <a:gd name="connsiteX3" fmla="*/ 3123 w 3123"/>
              <a:gd name="connsiteY3" fmla="*/ 622 h 6466"/>
              <a:gd name="connsiteX4" fmla="*/ 2838 w 3123"/>
              <a:gd name="connsiteY4" fmla="*/ 261 h 6466"/>
              <a:gd name="connsiteX5" fmla="*/ 1795 w 3123"/>
              <a:gd name="connsiteY5" fmla="*/ 261 h 6466"/>
              <a:gd name="connsiteX6" fmla="*/ 1554 w 3123"/>
              <a:gd name="connsiteY6" fmla="*/ 0 h 6466"/>
              <a:gd name="connsiteX7" fmla="*/ 1328 w 3123"/>
              <a:gd name="connsiteY7" fmla="*/ 261 h 6466"/>
              <a:gd name="connsiteX8" fmla="*/ 285 w 3123"/>
              <a:gd name="connsiteY8" fmla="*/ 261 h 6466"/>
              <a:gd name="connsiteX9" fmla="*/ 0 w 3123"/>
              <a:gd name="connsiteY9" fmla="*/ 622 h 6466"/>
              <a:gd name="connsiteX10" fmla="*/ 0 w 3123"/>
              <a:gd name="connsiteY10" fmla="*/ 6106 h 6466"/>
              <a:gd name="connsiteX11" fmla="*/ 285 w 3123"/>
              <a:gd name="connsiteY11" fmla="*/ 6466 h 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23" h="6466">
                <a:moveTo>
                  <a:pt x="285" y="6466"/>
                </a:moveTo>
                <a:lnTo>
                  <a:pt x="2838" y="6466"/>
                </a:lnTo>
                <a:cubicBezTo>
                  <a:pt x="2995" y="6466"/>
                  <a:pt x="3123" y="6305"/>
                  <a:pt x="3123" y="6106"/>
                </a:cubicBezTo>
                <a:lnTo>
                  <a:pt x="3123" y="622"/>
                </a:lnTo>
                <a:cubicBezTo>
                  <a:pt x="3123" y="423"/>
                  <a:pt x="2995" y="261"/>
                  <a:pt x="2838" y="261"/>
                </a:cubicBezTo>
                <a:lnTo>
                  <a:pt x="1795" y="261"/>
                </a:lnTo>
                <a:lnTo>
                  <a:pt x="1554" y="0"/>
                </a:lnTo>
                <a:lnTo>
                  <a:pt x="1328" y="261"/>
                </a:lnTo>
                <a:lnTo>
                  <a:pt x="285" y="261"/>
                </a:lnTo>
                <a:cubicBezTo>
                  <a:pt x="128" y="261"/>
                  <a:pt x="0" y="423"/>
                  <a:pt x="0" y="622"/>
                </a:cubicBezTo>
                <a:lnTo>
                  <a:pt x="0" y="6106"/>
                </a:lnTo>
                <a:cubicBezTo>
                  <a:pt x="0" y="6305"/>
                  <a:pt x="128" y="6466"/>
                  <a:pt x="285" y="6466"/>
                </a:cubicBezTo>
                <a:close/>
              </a:path>
            </a:pathLst>
          </a:custGeom>
          <a:solidFill>
            <a:schemeClr val="tx1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0" name="任意多边形: 形状 12"/>
          <p:cNvSpPr/>
          <p:nvPr>
            <p:custDataLst>
              <p:tags r:id="rId3"/>
            </p:custDataLst>
          </p:nvPr>
        </p:nvSpPr>
        <p:spPr>
          <a:xfrm flipV="1">
            <a:off x="3400425" y="1642745"/>
            <a:ext cx="1983105" cy="4351020"/>
          </a:xfrm>
          <a:custGeom>
            <a:avLst/>
            <a:gdLst>
              <a:gd name="connsiteX0" fmla="*/ 285 w 3123"/>
              <a:gd name="connsiteY0" fmla="*/ 6466 h 6466"/>
              <a:gd name="connsiteX1" fmla="*/ 2838 w 3123"/>
              <a:gd name="connsiteY1" fmla="*/ 6466 h 6466"/>
              <a:gd name="connsiteX2" fmla="*/ 3123 w 3123"/>
              <a:gd name="connsiteY2" fmla="*/ 6106 h 6466"/>
              <a:gd name="connsiteX3" fmla="*/ 3123 w 3123"/>
              <a:gd name="connsiteY3" fmla="*/ 622 h 6466"/>
              <a:gd name="connsiteX4" fmla="*/ 2838 w 3123"/>
              <a:gd name="connsiteY4" fmla="*/ 261 h 6466"/>
              <a:gd name="connsiteX5" fmla="*/ 1795 w 3123"/>
              <a:gd name="connsiteY5" fmla="*/ 261 h 6466"/>
              <a:gd name="connsiteX6" fmla="*/ 1554 w 3123"/>
              <a:gd name="connsiteY6" fmla="*/ 0 h 6466"/>
              <a:gd name="connsiteX7" fmla="*/ 1328 w 3123"/>
              <a:gd name="connsiteY7" fmla="*/ 261 h 6466"/>
              <a:gd name="connsiteX8" fmla="*/ 285 w 3123"/>
              <a:gd name="connsiteY8" fmla="*/ 261 h 6466"/>
              <a:gd name="connsiteX9" fmla="*/ 0 w 3123"/>
              <a:gd name="connsiteY9" fmla="*/ 622 h 6466"/>
              <a:gd name="connsiteX10" fmla="*/ 0 w 3123"/>
              <a:gd name="connsiteY10" fmla="*/ 6106 h 6466"/>
              <a:gd name="connsiteX11" fmla="*/ 285 w 3123"/>
              <a:gd name="connsiteY11" fmla="*/ 6466 h 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23" h="6466">
                <a:moveTo>
                  <a:pt x="285" y="6466"/>
                </a:moveTo>
                <a:lnTo>
                  <a:pt x="2838" y="6466"/>
                </a:lnTo>
                <a:cubicBezTo>
                  <a:pt x="2995" y="6466"/>
                  <a:pt x="3123" y="6305"/>
                  <a:pt x="3123" y="6106"/>
                </a:cubicBezTo>
                <a:lnTo>
                  <a:pt x="3123" y="622"/>
                </a:lnTo>
                <a:cubicBezTo>
                  <a:pt x="3123" y="423"/>
                  <a:pt x="2995" y="261"/>
                  <a:pt x="2838" y="261"/>
                </a:cubicBezTo>
                <a:lnTo>
                  <a:pt x="1795" y="261"/>
                </a:lnTo>
                <a:lnTo>
                  <a:pt x="1554" y="0"/>
                </a:lnTo>
                <a:lnTo>
                  <a:pt x="1328" y="261"/>
                </a:lnTo>
                <a:lnTo>
                  <a:pt x="285" y="261"/>
                </a:lnTo>
                <a:cubicBezTo>
                  <a:pt x="128" y="261"/>
                  <a:pt x="0" y="423"/>
                  <a:pt x="0" y="622"/>
                </a:cubicBezTo>
                <a:lnTo>
                  <a:pt x="0" y="6106"/>
                </a:lnTo>
                <a:cubicBezTo>
                  <a:pt x="0" y="6305"/>
                  <a:pt x="128" y="6466"/>
                  <a:pt x="285" y="6466"/>
                </a:cubicBezTo>
                <a:close/>
              </a:path>
            </a:pathLst>
          </a:custGeom>
          <a:solidFill>
            <a:schemeClr val="tx1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4025" y="447611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行业发展背景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7" name="半闭框 6"/>
          <p:cNvSpPr/>
          <p:nvPr/>
        </p:nvSpPr>
        <p:spPr>
          <a:xfrm flipH="1">
            <a:off x="11598275" y="-24765"/>
            <a:ext cx="596900" cy="619125"/>
          </a:xfrm>
          <a:prstGeom prst="halfFrame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17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18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  <p:sp>
          <p:nvSpPr>
            <p:cNvPr id="19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</p:grpSp>
      <p:sp>
        <p:nvSpPr>
          <p:cNvPr id="13" name="任意多边形: 形状 12"/>
          <p:cNvSpPr/>
          <p:nvPr>
            <p:custDataLst>
              <p:tags r:id="rId4"/>
            </p:custDataLst>
          </p:nvPr>
        </p:nvSpPr>
        <p:spPr>
          <a:xfrm flipV="1">
            <a:off x="704850" y="1642745"/>
            <a:ext cx="1983105" cy="4351020"/>
          </a:xfrm>
          <a:custGeom>
            <a:avLst/>
            <a:gdLst>
              <a:gd name="connsiteX0" fmla="*/ 285 w 3123"/>
              <a:gd name="connsiteY0" fmla="*/ 6466 h 6466"/>
              <a:gd name="connsiteX1" fmla="*/ 2838 w 3123"/>
              <a:gd name="connsiteY1" fmla="*/ 6466 h 6466"/>
              <a:gd name="connsiteX2" fmla="*/ 3123 w 3123"/>
              <a:gd name="connsiteY2" fmla="*/ 6106 h 6466"/>
              <a:gd name="connsiteX3" fmla="*/ 3123 w 3123"/>
              <a:gd name="connsiteY3" fmla="*/ 622 h 6466"/>
              <a:gd name="connsiteX4" fmla="*/ 2838 w 3123"/>
              <a:gd name="connsiteY4" fmla="*/ 261 h 6466"/>
              <a:gd name="connsiteX5" fmla="*/ 1795 w 3123"/>
              <a:gd name="connsiteY5" fmla="*/ 261 h 6466"/>
              <a:gd name="connsiteX6" fmla="*/ 1554 w 3123"/>
              <a:gd name="connsiteY6" fmla="*/ 0 h 6466"/>
              <a:gd name="connsiteX7" fmla="*/ 1328 w 3123"/>
              <a:gd name="connsiteY7" fmla="*/ 261 h 6466"/>
              <a:gd name="connsiteX8" fmla="*/ 285 w 3123"/>
              <a:gd name="connsiteY8" fmla="*/ 261 h 6466"/>
              <a:gd name="connsiteX9" fmla="*/ 0 w 3123"/>
              <a:gd name="connsiteY9" fmla="*/ 622 h 6466"/>
              <a:gd name="connsiteX10" fmla="*/ 0 w 3123"/>
              <a:gd name="connsiteY10" fmla="*/ 6106 h 6466"/>
              <a:gd name="connsiteX11" fmla="*/ 285 w 3123"/>
              <a:gd name="connsiteY11" fmla="*/ 6466 h 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23" h="6466">
                <a:moveTo>
                  <a:pt x="285" y="6466"/>
                </a:moveTo>
                <a:lnTo>
                  <a:pt x="2838" y="6466"/>
                </a:lnTo>
                <a:cubicBezTo>
                  <a:pt x="2995" y="6466"/>
                  <a:pt x="3123" y="6305"/>
                  <a:pt x="3123" y="6106"/>
                </a:cubicBezTo>
                <a:lnTo>
                  <a:pt x="3123" y="622"/>
                </a:lnTo>
                <a:cubicBezTo>
                  <a:pt x="3123" y="423"/>
                  <a:pt x="2995" y="261"/>
                  <a:pt x="2838" y="261"/>
                </a:cubicBezTo>
                <a:lnTo>
                  <a:pt x="1795" y="261"/>
                </a:lnTo>
                <a:lnTo>
                  <a:pt x="1554" y="0"/>
                </a:lnTo>
                <a:lnTo>
                  <a:pt x="1328" y="261"/>
                </a:lnTo>
                <a:lnTo>
                  <a:pt x="285" y="261"/>
                </a:lnTo>
                <a:cubicBezTo>
                  <a:pt x="128" y="261"/>
                  <a:pt x="0" y="423"/>
                  <a:pt x="0" y="622"/>
                </a:cubicBezTo>
                <a:lnTo>
                  <a:pt x="0" y="6106"/>
                </a:lnTo>
                <a:cubicBezTo>
                  <a:pt x="0" y="6305"/>
                  <a:pt x="128" y="6466"/>
                  <a:pt x="285" y="6466"/>
                </a:cubicBezTo>
                <a:close/>
              </a:path>
            </a:pathLst>
          </a:custGeom>
          <a:solidFill>
            <a:schemeClr val="tx1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>
            <p:custDataLst>
              <p:tags r:id="rId5"/>
            </p:custDataLst>
          </p:nvPr>
        </p:nvSpPr>
        <p:spPr>
          <a:xfrm>
            <a:off x="868680" y="2529840"/>
            <a:ext cx="1656080" cy="1426210"/>
          </a:xfrm>
          <a:prstGeom prst="rect">
            <a:avLst/>
          </a:prstGeom>
          <a:ln>
            <a:noFill/>
            <a:prstDash val="sysDash"/>
          </a:ln>
        </p:spPr>
        <p:txBody>
          <a:bodyPr vert="horz" wrap="square" lIns="0" tIns="0" rIns="0" bIns="0" rtlCol="0" anchor="t"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大数据平台软件正逐步向智能化、实时化和一体化方向发展。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2024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年，支持实时数据处理的平台软件市场规模达到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67.4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亿元，同比增长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31.5%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。平台架构从传统的集中式数据仓库向云原生、微服务化、边缘云协同的混合架构演进，能更好地应对海量数据处理和实时性要求。</a:t>
            </a:r>
            <a:endParaRPr lang="zh-CN" altLang="en-US" sz="1000" kern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1" name="矩形 10"/>
          <p:cNvSpPr/>
          <p:nvPr>
            <p:custDataLst>
              <p:tags r:id="rId6"/>
            </p:custDataLst>
          </p:nvPr>
        </p:nvSpPr>
        <p:spPr>
          <a:xfrm>
            <a:off x="868680" y="2026920"/>
            <a:ext cx="1656080" cy="4140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400" b="1" kern="0">
                <a:solidFill>
                  <a:schemeClr val="accent1"/>
                </a:solidFill>
                <a:latin typeface="+mn-ea"/>
                <a:cs typeface="+mn-ea"/>
              </a:rPr>
              <a:t>技术架构不断演进</a:t>
            </a:r>
            <a:endParaRPr lang="zh-CN" altLang="en-US" sz="1400" b="1" kern="0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12" name="矩形 11"/>
          <p:cNvSpPr/>
          <p:nvPr>
            <p:custDataLst>
              <p:tags r:id="rId7"/>
            </p:custDataLst>
          </p:nvPr>
        </p:nvSpPr>
        <p:spPr>
          <a:xfrm>
            <a:off x="3569335" y="2529840"/>
            <a:ext cx="1656080" cy="1426210"/>
          </a:xfrm>
          <a:prstGeom prst="rect">
            <a:avLst/>
          </a:prstGeom>
          <a:ln>
            <a:noFill/>
            <a:prstDash val="sysDash"/>
          </a:ln>
        </p:spPr>
        <p:txBody>
          <a:bodyPr vert="horz" wrap="square" lIns="0" tIns="0" rIns="0" bIns="0" rtlCol="0" anchor="t">
            <a:noAutofit/>
          </a:bodyPr>
          <a:lstStyle/>
          <a:p>
            <a:pPr indent="0"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金融行业的大数据平台集成了数据整合、数据开发、建模分析、质量管控、可视交互等功能，支持同时处理离线数据和在线数据，具备数据化服务能力，可提供实时的数据服务。</a:t>
            </a:r>
            <a:endParaRPr lang="zh-CN" altLang="en-US" sz="1000" kern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4" name="矩形 13"/>
          <p:cNvSpPr/>
          <p:nvPr>
            <p:custDataLst>
              <p:tags r:id="rId8"/>
            </p:custDataLst>
          </p:nvPr>
        </p:nvSpPr>
        <p:spPr>
          <a:xfrm>
            <a:off x="3550920" y="2026920"/>
            <a:ext cx="1656080" cy="4140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400" b="1" kern="0">
                <a:solidFill>
                  <a:schemeClr val="accent1"/>
                </a:solidFill>
                <a:latin typeface="+mn-ea"/>
                <a:cs typeface="+mn-ea"/>
              </a:rPr>
              <a:t>功能日益丰富完善</a:t>
            </a:r>
            <a:endParaRPr lang="zh-CN" altLang="en-US" sz="1400" b="1" kern="0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15" name="矩形 14"/>
          <p:cNvSpPr/>
          <p:nvPr>
            <p:custDataLst>
              <p:tags r:id="rId9"/>
            </p:custDataLst>
          </p:nvPr>
        </p:nvSpPr>
        <p:spPr>
          <a:xfrm>
            <a:off x="6302375" y="2529840"/>
            <a:ext cx="1656080" cy="1426210"/>
          </a:xfrm>
          <a:prstGeom prst="rect">
            <a:avLst/>
          </a:prstGeom>
          <a:ln>
            <a:noFill/>
            <a:prstDash val="sysDash"/>
          </a:ln>
        </p:spPr>
        <p:txBody>
          <a:bodyPr vert="horz" wrap="square" lIns="0" tIns="0" rIns="0" bIns="0" rtlCol="0" anchor="t"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2024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年，中国大数据平台整体市场规模达到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215.5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亿元人民币，相比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2023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年增长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20.2%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。其中，大数据平台公有云服务市场规模达到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89.9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亿元人民币，同比增长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24.6%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，预计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2025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年整体市场规模将突破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 250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亿元人民币。</a:t>
            </a:r>
            <a:endParaRPr lang="zh-CN" altLang="en-US" sz="1000" kern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6" name="矩形 15"/>
          <p:cNvSpPr/>
          <p:nvPr>
            <p:custDataLst>
              <p:tags r:id="rId10"/>
            </p:custDataLst>
          </p:nvPr>
        </p:nvSpPr>
        <p:spPr>
          <a:xfrm>
            <a:off x="6151880" y="2026920"/>
            <a:ext cx="1901190" cy="4140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400" b="1" kern="0">
                <a:solidFill>
                  <a:schemeClr val="accent1"/>
                </a:solidFill>
                <a:latin typeface="+mn-ea"/>
                <a:cs typeface="+mn-ea"/>
              </a:rPr>
              <a:t>市场规模持续增长</a:t>
            </a:r>
            <a:endParaRPr lang="zh-CN" altLang="en-US" sz="1400" b="1" kern="0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8" name="矩形 7"/>
          <p:cNvSpPr/>
          <p:nvPr>
            <p:custDataLst>
              <p:tags r:id="rId11"/>
            </p:custDataLst>
          </p:nvPr>
        </p:nvSpPr>
        <p:spPr>
          <a:xfrm>
            <a:off x="9223375" y="2529840"/>
            <a:ext cx="1656080" cy="1426210"/>
          </a:xfrm>
          <a:prstGeom prst="rect">
            <a:avLst/>
          </a:prstGeom>
          <a:ln>
            <a:noFill/>
            <a:prstDash val="sysDash"/>
          </a:ln>
        </p:spPr>
        <p:txBody>
          <a:bodyPr vert="horz" wrap="square" lIns="0" tIns="0" rIns="0" bIns="0" rtlCol="0" anchor="t">
            <a:no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大数据平台软件广泛应用于金融、电信、政务、制造和零售等多个行业。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2024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年，金融行业在大数据平台软件上的投入占比最高，达到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 28.3%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，电信行业占比为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 22.1%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，政务领域则成为大数据平台软件增长最快的行业之一，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2024 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年同比增长率达到</a:t>
            </a:r>
            <a:r>
              <a:rPr lang="en-US" altLang="zh-CN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 26.8%</a:t>
            </a:r>
            <a:r>
              <a:rPr lang="zh-CN" altLang="en-US" sz="1000" kern="0">
                <a:ln>
                  <a:noFill/>
                  <a:prstDash val="sysDot"/>
                </a:ln>
                <a:solidFill>
                  <a:srgbClr val="FFFFFF"/>
                </a:solidFill>
                <a:latin typeface="+mn-ea"/>
                <a:cs typeface="+mn-ea"/>
              </a:rPr>
              <a:t>。</a:t>
            </a:r>
            <a:endParaRPr lang="zh-CN" altLang="en-US" sz="1000" kern="0">
              <a:ln>
                <a:noFill/>
                <a:prstDash val="sysDot"/>
              </a:ln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9" name="矩形 8"/>
          <p:cNvSpPr/>
          <p:nvPr>
            <p:custDataLst>
              <p:tags r:id="rId12"/>
            </p:custDataLst>
          </p:nvPr>
        </p:nvSpPr>
        <p:spPr>
          <a:xfrm>
            <a:off x="9204960" y="2026920"/>
            <a:ext cx="1656080" cy="4140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400" b="1" kern="0">
                <a:solidFill>
                  <a:srgbClr val="FFFFFF"/>
                </a:solidFill>
                <a:latin typeface="+mn-ea"/>
                <a:cs typeface="+mn-ea"/>
              </a:rPr>
              <a:t>行业应用广泛深入</a:t>
            </a:r>
            <a:endParaRPr lang="zh-CN" altLang="en-US" sz="1400" b="1" kern="0">
              <a:solidFill>
                <a:srgbClr val="FFFFFF"/>
              </a:solidFill>
              <a:latin typeface="+mn-ea"/>
              <a:cs typeface="+mn-ea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695960" y="6106795"/>
            <a:ext cx="10800080" cy="120015"/>
            <a:chOff x="1096" y="9617"/>
            <a:chExt cx="17008" cy="189"/>
          </a:xfrm>
        </p:grpSpPr>
        <p:cxnSp>
          <p:nvCxnSpPr>
            <p:cNvPr id="3" name="直接箭头连接符 2"/>
            <p:cNvCxnSpPr/>
            <p:nvPr>
              <p:custDataLst>
                <p:tags r:id="rId13"/>
              </p:custDataLst>
            </p:nvPr>
          </p:nvCxnSpPr>
          <p:spPr>
            <a:xfrm>
              <a:off x="1096" y="9711"/>
              <a:ext cx="17008" cy="0"/>
            </a:xfrm>
            <a:prstGeom prst="straightConnector1">
              <a:avLst/>
            </a:prstGeom>
            <a:ln w="28575">
              <a:solidFill>
                <a:srgbClr val="DDDDDD">
                  <a:alpha val="40000"/>
                </a:srgb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椭圆 22"/>
            <p:cNvSpPr/>
            <p:nvPr>
              <p:custDataLst>
                <p:tags r:id="rId14"/>
              </p:custDataLst>
            </p:nvPr>
          </p:nvSpPr>
          <p:spPr>
            <a:xfrm>
              <a:off x="2575" y="9617"/>
              <a:ext cx="189" cy="189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椭圆 37"/>
            <p:cNvSpPr/>
            <p:nvPr>
              <p:custDataLst>
                <p:tags r:id="rId15"/>
              </p:custDataLst>
            </p:nvPr>
          </p:nvSpPr>
          <p:spPr>
            <a:xfrm>
              <a:off x="6801" y="9617"/>
              <a:ext cx="189" cy="189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椭圆 38"/>
            <p:cNvSpPr/>
            <p:nvPr>
              <p:custDataLst>
                <p:tags r:id="rId16"/>
              </p:custDataLst>
            </p:nvPr>
          </p:nvSpPr>
          <p:spPr>
            <a:xfrm>
              <a:off x="11051" y="9617"/>
              <a:ext cx="189" cy="189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椭圆 40"/>
            <p:cNvSpPr/>
            <p:nvPr>
              <p:custDataLst>
                <p:tags r:id="rId17"/>
              </p:custDataLst>
            </p:nvPr>
          </p:nvSpPr>
          <p:spPr>
            <a:xfrm>
              <a:off x="15735" y="9617"/>
              <a:ext cx="189" cy="18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24" name="图片 3" descr="343435383038363b343532323337393bc9cfcad0cdcbb3f6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449070" y="1370965"/>
            <a:ext cx="494665" cy="494665"/>
          </a:xfrm>
          <a:prstGeom prst="rect">
            <a:avLst/>
          </a:prstGeom>
        </p:spPr>
      </p:pic>
      <p:pic>
        <p:nvPicPr>
          <p:cNvPr id="27" name="图片 15" descr="343435383038363b343532323430353bcdf8c2e7d3aacffa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4138930" y="1320165"/>
            <a:ext cx="499745" cy="499745"/>
          </a:xfrm>
          <a:prstGeom prst="rect">
            <a:avLst/>
          </a:prstGeom>
        </p:spPr>
      </p:pic>
      <p:pic>
        <p:nvPicPr>
          <p:cNvPr id="28" name="图片 17" descr="343435383038363b343532323430323bcdc6b9e3b7bdb0b8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6868795" y="1320165"/>
            <a:ext cx="499745" cy="499745"/>
          </a:xfrm>
          <a:prstGeom prst="rect">
            <a:avLst/>
          </a:prstGeom>
        </p:spPr>
      </p:pic>
      <p:pic>
        <p:nvPicPr>
          <p:cNvPr id="34" name="图片 13" descr="343435383038363b343532323339363bd5bdc2d4c4bfb1ea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9859010" y="1320165"/>
            <a:ext cx="499745" cy="499745"/>
          </a:xfrm>
          <a:prstGeom prst="rect">
            <a:avLst/>
          </a:prstGeom>
        </p:spPr>
      </p:pic>
    </p:spTree>
    <p:custDataLst>
      <p:tags r:id="rId30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痛点分析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7" name="半闭框 6"/>
          <p:cNvSpPr/>
          <p:nvPr/>
        </p:nvSpPr>
        <p:spPr>
          <a:xfrm flipH="1">
            <a:off x="11598275" y="-24765"/>
            <a:ext cx="596900" cy="619125"/>
          </a:xfrm>
          <a:prstGeom prst="halfFrame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17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18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  <p:sp>
          <p:nvSpPr>
            <p:cNvPr id="19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</p:grpSp>
      <p:sp useBgFill="1">
        <p:nvSpPr>
          <p:cNvPr id="107" name="任意多边形: 形状 6"/>
          <p:cNvSpPr/>
          <p:nvPr>
            <p:custDataLst>
              <p:tags r:id="rId1"/>
            </p:custDataLst>
          </p:nvPr>
        </p:nvSpPr>
        <p:spPr>
          <a:xfrm>
            <a:off x="603250" y="1341120"/>
            <a:ext cx="3667760" cy="5040000"/>
          </a:xfrm>
          <a:custGeom>
            <a:avLst/>
            <a:gdLst>
              <a:gd name="connsiteX0" fmla="*/ 2388112 w 2760124"/>
              <a:gd name="connsiteY0" fmla="*/ 2785093 h 2785093"/>
              <a:gd name="connsiteX1" fmla="*/ 91488 w 2760124"/>
              <a:gd name="connsiteY1" fmla="*/ 2785093 h 2785093"/>
              <a:gd name="connsiteX2" fmla="*/ 539 w 2760124"/>
              <a:gd name="connsiteY2" fmla="*/ 2683829 h 2785093"/>
              <a:gd name="connsiteX3" fmla="*/ 281064 w 2760124"/>
              <a:gd name="connsiteY3" fmla="*/ 81671 h 2785093"/>
              <a:gd name="connsiteX4" fmla="*/ 372013 w 2760124"/>
              <a:gd name="connsiteY4" fmla="*/ 0 h 2785093"/>
              <a:gd name="connsiteX5" fmla="*/ 2668637 w 2760124"/>
              <a:gd name="connsiteY5" fmla="*/ 0 h 2785093"/>
              <a:gd name="connsiteX6" fmla="*/ 2759586 w 2760124"/>
              <a:gd name="connsiteY6" fmla="*/ 101264 h 2785093"/>
              <a:gd name="connsiteX7" fmla="*/ 2479061 w 2760124"/>
              <a:gd name="connsiteY7" fmla="*/ 2703423 h 2785093"/>
              <a:gd name="connsiteX8" fmla="*/ 2388112 w 2760124"/>
              <a:gd name="connsiteY8" fmla="*/ 2785093 h 278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0124" h="2785093">
                <a:moveTo>
                  <a:pt x="2388112" y="2785093"/>
                </a:moveTo>
                <a:lnTo>
                  <a:pt x="91488" y="2785093"/>
                </a:lnTo>
                <a:cubicBezTo>
                  <a:pt x="37088" y="2785093"/>
                  <a:pt x="-5302" y="2737900"/>
                  <a:pt x="539" y="2683829"/>
                </a:cubicBezTo>
                <a:lnTo>
                  <a:pt x="281064" y="81671"/>
                </a:lnTo>
                <a:cubicBezTo>
                  <a:pt x="286104" y="35230"/>
                  <a:pt x="325290" y="0"/>
                  <a:pt x="372013" y="0"/>
                </a:cubicBezTo>
                <a:lnTo>
                  <a:pt x="2668637" y="0"/>
                </a:lnTo>
                <a:cubicBezTo>
                  <a:pt x="2723037" y="0"/>
                  <a:pt x="2765426" y="47194"/>
                  <a:pt x="2759586" y="101264"/>
                </a:cubicBezTo>
                <a:lnTo>
                  <a:pt x="2479061" y="2703423"/>
                </a:lnTo>
                <a:cubicBezTo>
                  <a:pt x="2474068" y="2749863"/>
                  <a:pt x="2434834" y="2785093"/>
                  <a:pt x="2388112" y="2785093"/>
                </a:cubicBezTo>
                <a:close/>
              </a:path>
            </a:pathLst>
          </a:custGeom>
          <a:ln w="38100" cap="flat" cmpd="sng" algn="ctr">
            <a:noFill/>
            <a:prstDash val="solid"/>
            <a:miter lim="800000"/>
          </a:ln>
          <a:effectLst>
            <a:outerShdw blurRad="101600" algn="t" rotWithShape="0">
              <a:srgbClr val="3FACE3">
                <a:alpha val="4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ts val="1000"/>
              </a:spcBef>
              <a:spcAft>
                <a:spcPts val="0"/>
              </a:spcAft>
              <a:buClrTx/>
              <a:buSzTx/>
              <a:buFontTx/>
            </a:pPr>
            <a:endParaRPr lang="zh-CN" altLang="en-US" sz="2400" kern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sym typeface="微软雅黑" panose="020B0503020204020204" charset="-122"/>
            </a:endParaRPr>
          </a:p>
        </p:txBody>
      </p:sp>
      <p:sp useBgFill="1">
        <p:nvSpPr>
          <p:cNvPr id="108" name="任意多边形: 形状 7"/>
          <p:cNvSpPr/>
          <p:nvPr>
            <p:custDataLst>
              <p:tags r:id="rId2"/>
            </p:custDataLst>
          </p:nvPr>
        </p:nvSpPr>
        <p:spPr>
          <a:xfrm>
            <a:off x="4257040" y="1341120"/>
            <a:ext cx="3667760" cy="5040000"/>
          </a:xfrm>
          <a:custGeom>
            <a:avLst/>
            <a:gdLst>
              <a:gd name="connsiteX0" fmla="*/ 2388111 w 2760124"/>
              <a:gd name="connsiteY0" fmla="*/ 2785093 h 2785093"/>
              <a:gd name="connsiteX1" fmla="*/ 91488 w 2760124"/>
              <a:gd name="connsiteY1" fmla="*/ 2785093 h 2785093"/>
              <a:gd name="connsiteX2" fmla="*/ 539 w 2760124"/>
              <a:gd name="connsiteY2" fmla="*/ 2683829 h 2785093"/>
              <a:gd name="connsiteX3" fmla="*/ 281064 w 2760124"/>
              <a:gd name="connsiteY3" fmla="*/ 81671 h 2785093"/>
              <a:gd name="connsiteX4" fmla="*/ 372013 w 2760124"/>
              <a:gd name="connsiteY4" fmla="*/ 0 h 2785093"/>
              <a:gd name="connsiteX5" fmla="*/ 2668637 w 2760124"/>
              <a:gd name="connsiteY5" fmla="*/ 0 h 2785093"/>
              <a:gd name="connsiteX6" fmla="*/ 2759586 w 2760124"/>
              <a:gd name="connsiteY6" fmla="*/ 101264 h 2785093"/>
              <a:gd name="connsiteX7" fmla="*/ 2479061 w 2760124"/>
              <a:gd name="connsiteY7" fmla="*/ 2703423 h 2785093"/>
              <a:gd name="connsiteX8" fmla="*/ 2388111 w 2760124"/>
              <a:gd name="connsiteY8" fmla="*/ 2785093 h 278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0124" h="2785093">
                <a:moveTo>
                  <a:pt x="2388111" y="2785093"/>
                </a:moveTo>
                <a:lnTo>
                  <a:pt x="91488" y="2785093"/>
                </a:lnTo>
                <a:cubicBezTo>
                  <a:pt x="37088" y="2785093"/>
                  <a:pt x="-5302" y="2737900"/>
                  <a:pt x="539" y="2683829"/>
                </a:cubicBezTo>
                <a:lnTo>
                  <a:pt x="281064" y="81671"/>
                </a:lnTo>
                <a:cubicBezTo>
                  <a:pt x="286056" y="35230"/>
                  <a:pt x="325291" y="0"/>
                  <a:pt x="372013" y="0"/>
                </a:cubicBezTo>
                <a:lnTo>
                  <a:pt x="2668637" y="0"/>
                </a:lnTo>
                <a:cubicBezTo>
                  <a:pt x="2723037" y="0"/>
                  <a:pt x="2765426" y="47194"/>
                  <a:pt x="2759586" y="101264"/>
                </a:cubicBezTo>
                <a:lnTo>
                  <a:pt x="2479061" y="2703423"/>
                </a:lnTo>
                <a:cubicBezTo>
                  <a:pt x="2474068" y="2749863"/>
                  <a:pt x="2434834" y="2785093"/>
                  <a:pt x="2388111" y="2785093"/>
                </a:cubicBezTo>
                <a:close/>
              </a:path>
            </a:pathLst>
          </a:custGeom>
          <a:ln w="38100" cap="flat" cmpd="sng" algn="ctr">
            <a:noFill/>
            <a:prstDash val="solid"/>
            <a:miter lim="800000"/>
          </a:ln>
          <a:effectLst>
            <a:outerShdw blurRad="101600" algn="t" rotWithShape="0">
              <a:srgbClr val="6B86FB">
                <a:alpha val="4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ts val="1000"/>
              </a:spcBef>
              <a:spcAft>
                <a:spcPts val="0"/>
              </a:spcAft>
              <a:buClrTx/>
              <a:buSzTx/>
              <a:buFontTx/>
            </a:pPr>
            <a:endParaRPr lang="zh-CN" altLang="en-US" sz="2400" kern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sym typeface="微软雅黑" panose="020B0503020204020204" charset="-122"/>
            </a:endParaRPr>
          </a:p>
        </p:txBody>
      </p:sp>
      <p:sp useBgFill="1">
        <p:nvSpPr>
          <p:cNvPr id="109" name="任意多边形: 形状 8"/>
          <p:cNvSpPr/>
          <p:nvPr>
            <p:custDataLst>
              <p:tags r:id="rId3"/>
            </p:custDataLst>
          </p:nvPr>
        </p:nvSpPr>
        <p:spPr>
          <a:xfrm>
            <a:off x="7912100" y="1341120"/>
            <a:ext cx="3667760" cy="5040000"/>
          </a:xfrm>
          <a:custGeom>
            <a:avLst/>
            <a:gdLst>
              <a:gd name="connsiteX0" fmla="*/ 2388112 w 2760124"/>
              <a:gd name="connsiteY0" fmla="*/ 2785093 h 2785093"/>
              <a:gd name="connsiteX1" fmla="*/ 91488 w 2760124"/>
              <a:gd name="connsiteY1" fmla="*/ 2785093 h 2785093"/>
              <a:gd name="connsiteX2" fmla="*/ 539 w 2760124"/>
              <a:gd name="connsiteY2" fmla="*/ 2683829 h 2785093"/>
              <a:gd name="connsiteX3" fmla="*/ 281064 w 2760124"/>
              <a:gd name="connsiteY3" fmla="*/ 81671 h 2785093"/>
              <a:gd name="connsiteX4" fmla="*/ 372013 w 2760124"/>
              <a:gd name="connsiteY4" fmla="*/ 0 h 2785093"/>
              <a:gd name="connsiteX5" fmla="*/ 2668637 w 2760124"/>
              <a:gd name="connsiteY5" fmla="*/ 0 h 2785093"/>
              <a:gd name="connsiteX6" fmla="*/ 2759586 w 2760124"/>
              <a:gd name="connsiteY6" fmla="*/ 101264 h 2785093"/>
              <a:gd name="connsiteX7" fmla="*/ 2479061 w 2760124"/>
              <a:gd name="connsiteY7" fmla="*/ 2703423 h 2785093"/>
              <a:gd name="connsiteX8" fmla="*/ 2388112 w 2760124"/>
              <a:gd name="connsiteY8" fmla="*/ 2785093 h 278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0124" h="2785093">
                <a:moveTo>
                  <a:pt x="2388112" y="2785093"/>
                </a:moveTo>
                <a:lnTo>
                  <a:pt x="91488" y="2785093"/>
                </a:lnTo>
                <a:cubicBezTo>
                  <a:pt x="37088" y="2785093"/>
                  <a:pt x="-5302" y="2737900"/>
                  <a:pt x="539" y="2683829"/>
                </a:cubicBezTo>
                <a:lnTo>
                  <a:pt x="281064" y="81671"/>
                </a:lnTo>
                <a:cubicBezTo>
                  <a:pt x="286056" y="35230"/>
                  <a:pt x="325291" y="0"/>
                  <a:pt x="372013" y="0"/>
                </a:cubicBezTo>
                <a:lnTo>
                  <a:pt x="2668637" y="0"/>
                </a:lnTo>
                <a:cubicBezTo>
                  <a:pt x="2723037" y="0"/>
                  <a:pt x="2765427" y="47194"/>
                  <a:pt x="2759586" y="101264"/>
                </a:cubicBezTo>
                <a:lnTo>
                  <a:pt x="2479061" y="2703423"/>
                </a:lnTo>
                <a:cubicBezTo>
                  <a:pt x="2474069" y="2749863"/>
                  <a:pt x="2434834" y="2785093"/>
                  <a:pt x="2388112" y="2785093"/>
                </a:cubicBezTo>
                <a:close/>
              </a:path>
            </a:pathLst>
          </a:custGeom>
          <a:ln w="38100" cap="flat" cmpd="sng" algn="ctr">
            <a:noFill/>
            <a:prstDash val="solid"/>
            <a:miter lim="800000"/>
          </a:ln>
          <a:effectLst>
            <a:outerShdw blurRad="101600" algn="t" rotWithShape="0">
              <a:srgbClr val="4C9DE6">
                <a:alpha val="40000"/>
              </a:srgb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ts val="1000"/>
              </a:spcBef>
              <a:spcAft>
                <a:spcPts val="0"/>
              </a:spcAft>
              <a:buClrTx/>
              <a:buSzTx/>
              <a:buFontTx/>
            </a:pPr>
            <a:endParaRPr lang="zh-CN" altLang="en-US" sz="2400" kern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3" name="PA-文本框 26"/>
          <p:cNvSpPr txBox="1"/>
          <p:nvPr>
            <p:custDataLst>
              <p:tags r:id="rId4"/>
            </p:custDataLst>
          </p:nvPr>
        </p:nvSpPr>
        <p:spPr>
          <a:xfrm>
            <a:off x="1299845" y="2980690"/>
            <a:ext cx="2275205" cy="297307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9pPr>
          </a:lstStyle>
          <a:p>
            <a:pPr marL="171450" marR="0" lvl="0" indent="-171450" algn="l" defTabSz="914400" rtl="0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标准不统一：不同行业、不同企业的数据标准差异较大，导致多源异构数据难以整合。例如，工业领域设备异构性强，数据标准不统一，部分企业有效数据利用率不足</a:t>
            </a:r>
            <a:r>
              <a:rPr kumimoji="0" lang="en-US" altLang="zh-CN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 30%</a:t>
            </a: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。</a:t>
            </a:r>
            <a:endParaRPr kumimoji="0" lang="zh-CN" altLang="en-US" sz="1200" b="0" i="0" u="none" strike="noStrike" kern="1200" cap="none" spc="40" normalizeH="0" baseline="0" noProof="0" dirty="0">
              <a:ln>
                <a:noFill/>
              </a:ln>
              <a:solidFill>
                <a:srgbClr val="333333">
                  <a:lumMod val="85000"/>
                  <a:lumOff val="15000"/>
                </a:srgbClr>
              </a:solidFill>
              <a:effectLst/>
              <a:uLnTx/>
              <a:uFillTx/>
              <a:latin typeface="微软雅黑" panose="020B0503020204020204" charset="-122"/>
              <a:cs typeface="Arial" panose="020B0604020202020204" pitchFamily="34" charset="0"/>
            </a:endParaRPr>
          </a:p>
          <a:p>
            <a:pPr marL="171450" marR="0" lvl="0" indent="-171450" algn="l" defTabSz="914400" rtl="0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质量参差不齐：不同行业多源数据如</a:t>
            </a:r>
            <a:r>
              <a:rPr kumimoji="0" lang="en-US" altLang="zh-CN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 GPS</a:t>
            </a: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、视频监控、业务数据等存在缺失，需要复杂的清洗流程，增加了数据治理的难度和成本。</a:t>
            </a:r>
            <a:endParaRPr kumimoji="0" lang="zh-CN" altLang="en-US" sz="1200" b="0" i="0" u="none" strike="noStrike" kern="1200" cap="none" spc="40" normalizeH="0" baseline="0" noProof="0" dirty="0">
              <a:ln>
                <a:noFill/>
              </a:ln>
              <a:solidFill>
                <a:srgbClr val="333333">
                  <a:lumMod val="85000"/>
                  <a:lumOff val="15000"/>
                </a:srgbClr>
              </a:solidFill>
              <a:effectLst/>
              <a:uLnTx/>
              <a:uFillTx/>
              <a:latin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114" name="直接连接符 113"/>
          <p:cNvCxnSpPr/>
          <p:nvPr>
            <p:custDataLst>
              <p:tags r:id="rId5"/>
            </p:custDataLst>
          </p:nvPr>
        </p:nvCxnSpPr>
        <p:spPr>
          <a:xfrm>
            <a:off x="2148205" y="6223000"/>
            <a:ext cx="461010" cy="0"/>
          </a:xfrm>
          <a:prstGeom prst="line">
            <a:avLst/>
          </a:prstGeom>
          <a:noFill/>
          <a:ln w="12700" cap="flat" cmpd="sng" algn="ctr">
            <a:solidFill>
              <a:srgbClr val="3FACE3"/>
            </a:solidFill>
            <a:prstDash val="solid"/>
            <a:miter lim="800000"/>
          </a:ln>
          <a:effectLst/>
        </p:spPr>
      </p:cxnSp>
      <p:pic>
        <p:nvPicPr>
          <p:cNvPr id="115" name="图标" descr="树状图电脑显示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2149475" y="1478915"/>
            <a:ext cx="575310" cy="575310"/>
          </a:xfrm>
          <a:prstGeom prst="rect">
            <a:avLst/>
          </a:prstGeom>
        </p:spPr>
      </p:pic>
      <p:sp>
        <p:nvSpPr>
          <p:cNvPr id="116" name="PA-文本框 23"/>
          <p:cNvSpPr txBox="1"/>
          <p:nvPr>
            <p:custDataLst>
              <p:tags r:id="rId9"/>
            </p:custDataLst>
          </p:nvPr>
        </p:nvSpPr>
        <p:spPr>
          <a:xfrm>
            <a:off x="1298575" y="2345055"/>
            <a:ext cx="2277110" cy="36893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FACE3"/>
                </a:solidFill>
                <a:effectLst/>
                <a:uLnTx/>
                <a:uFillTx/>
                <a:latin typeface="微软雅黑" panose="020B0503020204020204" charset="-122"/>
                <a:cs typeface="+mn-ea"/>
              </a:rPr>
              <a:t>数据治理难度大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FACE3"/>
              </a:solidFill>
              <a:effectLst/>
              <a:uLnTx/>
              <a:uFillTx/>
              <a:latin typeface="微软雅黑" panose="020B0503020204020204" charset="-122"/>
              <a:cs typeface="+mn-ea"/>
            </a:endParaRPr>
          </a:p>
        </p:txBody>
      </p:sp>
      <p:sp>
        <p:nvSpPr>
          <p:cNvPr id="117" name="PA-文本框 26"/>
          <p:cNvSpPr txBox="1"/>
          <p:nvPr>
            <p:custDataLst>
              <p:tags r:id="rId10"/>
            </p:custDataLst>
          </p:nvPr>
        </p:nvSpPr>
        <p:spPr>
          <a:xfrm>
            <a:off x="4953635" y="2980690"/>
            <a:ext cx="2275205" cy="11976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9pPr>
          </a:lstStyle>
          <a:p>
            <a:pPr marL="171450" marR="0" lvl="0" indent="-171450" algn="l" defTabSz="914400" rtl="0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算法模型泛化能力弱：面向特定工业场景的</a:t>
            </a:r>
            <a:r>
              <a:rPr kumimoji="0" lang="en-US" altLang="zh-CN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 AI </a:t>
            </a: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模型泛化能力弱、训练成本高，可解释性与实时决策支持能力难以满足高可靠性工业需求。</a:t>
            </a:r>
            <a:endParaRPr kumimoji="0" lang="zh-CN" altLang="en-US" sz="1200" b="0" i="0" u="none" strike="noStrike" kern="1200" cap="none" spc="40" normalizeH="0" baseline="0" noProof="0" dirty="0">
              <a:ln>
                <a:noFill/>
              </a:ln>
              <a:solidFill>
                <a:srgbClr val="333333">
                  <a:lumMod val="85000"/>
                  <a:lumOff val="15000"/>
                </a:srgbClr>
              </a:solidFill>
              <a:effectLst/>
              <a:uLnTx/>
              <a:uFillTx/>
              <a:latin typeface="微软雅黑" panose="020B0503020204020204" charset="-122"/>
              <a:cs typeface="Arial" panose="020B0604020202020204" pitchFamily="34" charset="0"/>
            </a:endParaRPr>
          </a:p>
          <a:p>
            <a:pPr marL="171450" marR="0" lvl="0" indent="-171450" algn="l" defTabSz="914400" rtl="0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系统兼容性差：大数据平台建设常涉及多个厂家产品，各厂家间衔接困难，兼容性问题突出。例如，在大数据资源管理局建设中，很多产品不能兼容多种数据库的驱动程序及字段映射，导致数据归集困难。</a:t>
            </a:r>
            <a:endParaRPr kumimoji="0" lang="zh-CN" altLang="en-US" sz="1200" b="0" i="0" u="none" strike="noStrike" kern="1200" cap="none" spc="40" normalizeH="0" baseline="0" noProof="0" dirty="0">
              <a:ln>
                <a:noFill/>
              </a:ln>
              <a:solidFill>
                <a:srgbClr val="333333">
                  <a:lumMod val="85000"/>
                  <a:lumOff val="15000"/>
                </a:srgbClr>
              </a:solidFill>
              <a:effectLst/>
              <a:uLnTx/>
              <a:uFillTx/>
              <a:latin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118" name="直接连接符 4"/>
          <p:cNvCxnSpPr/>
          <p:nvPr>
            <p:custDataLst>
              <p:tags r:id="rId11"/>
            </p:custDataLst>
          </p:nvPr>
        </p:nvCxnSpPr>
        <p:spPr>
          <a:xfrm>
            <a:off x="5801995" y="6223000"/>
            <a:ext cx="461010" cy="0"/>
          </a:xfrm>
          <a:prstGeom prst="line">
            <a:avLst/>
          </a:prstGeom>
          <a:noFill/>
          <a:ln w="12700" cap="flat" cmpd="sng" algn="ctr">
            <a:solidFill>
              <a:srgbClr val="6B86FB"/>
            </a:solidFill>
            <a:prstDash val="solid"/>
            <a:miter lim="800000"/>
          </a:ln>
          <a:effectLst/>
        </p:spPr>
      </p:cxnSp>
      <p:sp>
        <p:nvSpPr>
          <p:cNvPr id="119" name="PA-文本框 23"/>
          <p:cNvSpPr txBox="1"/>
          <p:nvPr>
            <p:custDataLst>
              <p:tags r:id="rId12"/>
            </p:custDataLst>
          </p:nvPr>
        </p:nvSpPr>
        <p:spPr>
          <a:xfrm>
            <a:off x="4952365" y="2345055"/>
            <a:ext cx="2277110" cy="36893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6B86FB"/>
                </a:solidFill>
                <a:effectLst/>
                <a:uLnTx/>
                <a:uFillTx/>
                <a:latin typeface="微软雅黑" panose="020B0503020204020204" charset="-122"/>
                <a:cs typeface="+mn-ea"/>
              </a:rPr>
              <a:t>技术适配性问题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6B86FB"/>
              </a:solidFill>
              <a:effectLst/>
              <a:uLnTx/>
              <a:uFillTx/>
              <a:latin typeface="微软雅黑" panose="020B0503020204020204" charset="-122"/>
              <a:cs typeface="+mn-ea"/>
            </a:endParaRPr>
          </a:p>
        </p:txBody>
      </p:sp>
      <p:sp>
        <p:nvSpPr>
          <p:cNvPr id="120" name="PA-文本框 26"/>
          <p:cNvSpPr txBox="1"/>
          <p:nvPr>
            <p:custDataLst>
              <p:tags r:id="rId13"/>
            </p:custDataLst>
          </p:nvPr>
        </p:nvSpPr>
        <p:spPr>
          <a:xfrm>
            <a:off x="8608695" y="2980055"/>
            <a:ext cx="2275205" cy="11976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9pPr>
          </a:lstStyle>
          <a:p>
            <a:pPr marL="171450" marR="0" lvl="0" indent="-171450" algn="l" defTabSz="914400" rtl="0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法规要求严格：《数据安全法》《个人信息保护法》等对数据使用、存储、传输等环节提出了严格的合规要求，企业需要投入大量资源确保合规，增加了运营成本。</a:t>
            </a:r>
            <a:endParaRPr kumimoji="0" lang="zh-CN" altLang="en-US" sz="1200" b="0" i="0" u="none" strike="noStrike" kern="1200" cap="none" spc="40" normalizeH="0" baseline="0" noProof="0" dirty="0">
              <a:ln>
                <a:noFill/>
              </a:ln>
              <a:solidFill>
                <a:srgbClr val="333333">
                  <a:lumMod val="85000"/>
                  <a:lumOff val="15000"/>
                </a:srgbClr>
              </a:solidFill>
              <a:effectLst/>
              <a:uLnTx/>
              <a:uFillTx/>
              <a:latin typeface="微软雅黑" panose="020B0503020204020204" charset="-122"/>
              <a:cs typeface="Arial" panose="020B0604020202020204" pitchFamily="34" charset="0"/>
            </a:endParaRPr>
          </a:p>
          <a:p>
            <a:pPr marL="171450" marR="0" lvl="0" indent="-171450" algn="l" defTabSz="914400" rtl="0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200" b="0" i="0" u="none" strike="noStrike" kern="1200" cap="none" spc="40" normalizeH="0" baseline="0" noProof="0" dirty="0">
                <a:ln>
                  <a:noFill/>
                </a:ln>
                <a:solidFill>
                  <a:srgbClr val="333333">
                    <a:lumMod val="85000"/>
                    <a:lumOff val="15000"/>
                  </a:srgbClr>
                </a:solidFill>
                <a:effectLst/>
                <a:uLnTx/>
                <a:uFillTx/>
                <a:latin typeface="微软雅黑" panose="020B0503020204020204" charset="-122"/>
                <a:cs typeface="Arial" panose="020B0604020202020204" pitchFamily="34" charset="0"/>
              </a:rPr>
              <a:t>安全风险多样：金融行业在数字化过程中，数据全生命周期都面临安全问题，如数据收集、存储、使用等环节都可能存在安全漏洞，安全合规挑战大。</a:t>
            </a:r>
            <a:endParaRPr kumimoji="0" lang="zh-CN" altLang="en-US" sz="1200" b="0" i="0" u="none" strike="noStrike" kern="1200" cap="none" spc="40" normalizeH="0" baseline="0" noProof="0" dirty="0">
              <a:ln>
                <a:noFill/>
              </a:ln>
              <a:solidFill>
                <a:srgbClr val="333333">
                  <a:lumMod val="85000"/>
                  <a:lumOff val="15000"/>
                </a:srgbClr>
              </a:solidFill>
              <a:effectLst/>
              <a:uLnTx/>
              <a:uFillTx/>
              <a:latin typeface="微软雅黑" panose="020B0503020204020204" charset="-122"/>
              <a:cs typeface="Arial" panose="020B0604020202020204" pitchFamily="34" charset="0"/>
            </a:endParaRPr>
          </a:p>
        </p:txBody>
      </p:sp>
      <p:cxnSp>
        <p:nvCxnSpPr>
          <p:cNvPr id="121" name="直接连接符 11"/>
          <p:cNvCxnSpPr/>
          <p:nvPr>
            <p:custDataLst>
              <p:tags r:id="rId14"/>
            </p:custDataLst>
          </p:nvPr>
        </p:nvCxnSpPr>
        <p:spPr>
          <a:xfrm>
            <a:off x="9457055" y="6222365"/>
            <a:ext cx="461010" cy="0"/>
          </a:xfrm>
          <a:prstGeom prst="line">
            <a:avLst/>
          </a:prstGeom>
          <a:noFill/>
          <a:ln w="12700" cap="flat" cmpd="sng" algn="ctr">
            <a:solidFill>
              <a:srgbClr val="4C9DE6"/>
            </a:solidFill>
            <a:prstDash val="solid"/>
            <a:miter lim="800000"/>
          </a:ln>
          <a:effectLst/>
        </p:spPr>
      </p:cxnSp>
      <p:sp>
        <p:nvSpPr>
          <p:cNvPr id="122" name="PA-文本框 23"/>
          <p:cNvSpPr txBox="1"/>
          <p:nvPr>
            <p:custDataLst>
              <p:tags r:id="rId15"/>
            </p:custDataLst>
          </p:nvPr>
        </p:nvSpPr>
        <p:spPr>
          <a:xfrm>
            <a:off x="8607425" y="2344420"/>
            <a:ext cx="2277110" cy="36893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C9DE6"/>
                </a:solidFill>
                <a:effectLst/>
                <a:uLnTx/>
                <a:uFillTx/>
                <a:latin typeface="微软雅黑" panose="020B0503020204020204" charset="-122"/>
                <a:cs typeface="+mn-ea"/>
              </a:rPr>
              <a:t>安全合规压力大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4C9DE6"/>
              </a:solidFill>
              <a:effectLst/>
              <a:uLnTx/>
              <a:uFillTx/>
              <a:latin typeface="微软雅黑" panose="020B0503020204020204" charset="-122"/>
              <a:cs typeface="+mn-ea"/>
            </a:endParaRPr>
          </a:p>
        </p:txBody>
      </p:sp>
      <p:pic>
        <p:nvPicPr>
          <p:cNvPr id="123" name="图片 14" descr="上升趋势柱形图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803265" y="1478280"/>
            <a:ext cx="575310" cy="575310"/>
          </a:xfrm>
          <a:prstGeom prst="rect">
            <a:avLst/>
          </a:prstGeom>
        </p:spPr>
      </p:pic>
      <p:pic>
        <p:nvPicPr>
          <p:cNvPr id="124" name="图标" descr="任务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rcRect/>
          <a:stretch>
            <a:fillRect/>
          </a:stretch>
        </p:blipFill>
        <p:spPr>
          <a:xfrm>
            <a:off x="9458325" y="1497330"/>
            <a:ext cx="575310" cy="575310"/>
          </a:xfrm>
          <a:prstGeom prst="rect">
            <a:avLst/>
          </a:prstGeom>
        </p:spPr>
      </p:pic>
    </p:spTree>
    <p:custDataLst>
      <p:tags r:id="rId2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平台框架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7" name="半闭框 6"/>
          <p:cNvSpPr/>
          <p:nvPr/>
        </p:nvSpPr>
        <p:spPr>
          <a:xfrm flipH="1">
            <a:off x="11598275" y="-24765"/>
            <a:ext cx="596900" cy="619125"/>
          </a:xfrm>
          <a:prstGeom prst="halfFrame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17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18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  <p:sp>
          <p:nvSpPr>
            <p:cNvPr id="19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</p:grpSp>
      <p:sp>
        <p:nvSpPr>
          <p:cNvPr id="2" name="圆角矩形 1"/>
          <p:cNvSpPr/>
          <p:nvPr/>
        </p:nvSpPr>
        <p:spPr>
          <a:xfrm>
            <a:off x="775970" y="5368925"/>
            <a:ext cx="1987550" cy="58547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数据源</a:t>
            </a:r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775970" y="4134485"/>
            <a:ext cx="1987550" cy="58547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专题数据分析</a:t>
            </a:r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775970" y="2900045"/>
            <a:ext cx="1987550" cy="58547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数据治理组件</a:t>
            </a:r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775970" y="1672590"/>
            <a:ext cx="1987550" cy="58547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数据可视化</a:t>
            </a:r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800735" y="2597785"/>
            <a:ext cx="10260000" cy="4445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800735" y="3810000"/>
            <a:ext cx="10260000" cy="1270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775970" y="5043170"/>
            <a:ext cx="10260000" cy="127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圆角矩形 12"/>
          <p:cNvSpPr/>
          <p:nvPr/>
        </p:nvSpPr>
        <p:spPr>
          <a:xfrm>
            <a:off x="3588385" y="1765300"/>
            <a:ext cx="1632585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产业分析图</a:t>
            </a:r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5480685" y="1772920"/>
            <a:ext cx="1632585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数据监测图</a:t>
            </a:r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7339330" y="1778000"/>
            <a:ext cx="1632585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数据趋势分析</a:t>
            </a:r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3592195" y="2973070"/>
            <a:ext cx="1294130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数据抽取</a:t>
            </a:r>
            <a:endParaRPr lang="zh-CN" altLang="en-US"/>
          </a:p>
        </p:txBody>
      </p:sp>
      <p:sp>
        <p:nvSpPr>
          <p:cNvPr id="20" name="圆角矩形 19"/>
          <p:cNvSpPr/>
          <p:nvPr/>
        </p:nvSpPr>
        <p:spPr>
          <a:xfrm>
            <a:off x="5106035" y="2985770"/>
            <a:ext cx="1294130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数据清洗</a:t>
            </a:r>
            <a:endParaRPr lang="zh-CN" altLang="en-US"/>
          </a:p>
        </p:txBody>
      </p:sp>
      <p:sp>
        <p:nvSpPr>
          <p:cNvPr id="21" name="圆角矩形 20"/>
          <p:cNvSpPr/>
          <p:nvPr/>
        </p:nvSpPr>
        <p:spPr>
          <a:xfrm>
            <a:off x="6619875" y="2985770"/>
            <a:ext cx="1294130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数据转换</a:t>
            </a:r>
            <a:endParaRPr lang="zh-CN" altLang="en-US"/>
          </a:p>
        </p:txBody>
      </p:sp>
      <p:sp>
        <p:nvSpPr>
          <p:cNvPr id="22" name="圆角矩形 21"/>
          <p:cNvSpPr/>
          <p:nvPr/>
        </p:nvSpPr>
        <p:spPr>
          <a:xfrm>
            <a:off x="8133715" y="2985770"/>
            <a:ext cx="1294130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数据加载</a:t>
            </a:r>
            <a:endParaRPr lang="zh-CN" altLang="en-US"/>
          </a:p>
        </p:txBody>
      </p:sp>
      <p:sp>
        <p:nvSpPr>
          <p:cNvPr id="23" name="圆角矩形 22"/>
          <p:cNvSpPr/>
          <p:nvPr/>
        </p:nvSpPr>
        <p:spPr>
          <a:xfrm>
            <a:off x="9647555" y="2985770"/>
            <a:ext cx="1294130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数据管理</a:t>
            </a:r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9240520" y="1785620"/>
            <a:ext cx="1632585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数据趋势分析</a:t>
            </a:r>
            <a:endParaRPr lang="zh-CN" altLang="en-US"/>
          </a:p>
        </p:txBody>
      </p:sp>
      <p:sp>
        <p:nvSpPr>
          <p:cNvPr id="30" name="圆角矩形 29"/>
          <p:cNvSpPr/>
          <p:nvPr/>
        </p:nvSpPr>
        <p:spPr>
          <a:xfrm>
            <a:off x="3588385" y="4210050"/>
            <a:ext cx="5511800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各业务专题数据</a:t>
            </a:r>
            <a:endParaRPr lang="zh-CN" altLang="en-US"/>
          </a:p>
        </p:txBody>
      </p:sp>
      <p:sp>
        <p:nvSpPr>
          <p:cNvPr id="35" name="文本框 34"/>
          <p:cNvSpPr txBox="1"/>
          <p:nvPr/>
        </p:nvSpPr>
        <p:spPr>
          <a:xfrm>
            <a:off x="4932680" y="44202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25" name="圆角矩形 24"/>
          <p:cNvSpPr/>
          <p:nvPr/>
        </p:nvSpPr>
        <p:spPr>
          <a:xfrm>
            <a:off x="3588385" y="5421630"/>
            <a:ext cx="2709545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已建业务系统对接</a:t>
            </a:r>
            <a:endParaRPr lang="zh-CN" altLang="en-US"/>
          </a:p>
        </p:txBody>
      </p:sp>
      <p:sp>
        <p:nvSpPr>
          <p:cNvPr id="26" name="圆角矩形 25"/>
          <p:cNvSpPr/>
          <p:nvPr/>
        </p:nvSpPr>
        <p:spPr>
          <a:xfrm>
            <a:off x="6619875" y="5447030"/>
            <a:ext cx="2709545" cy="436880"/>
          </a:xfrm>
          <a:prstGeom prst="round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/>
              <a:t>表格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4025" y="447611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数据处理流程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7" name="半闭框 6"/>
          <p:cNvSpPr/>
          <p:nvPr/>
        </p:nvSpPr>
        <p:spPr>
          <a:xfrm flipH="1">
            <a:off x="11598275" y="-24765"/>
            <a:ext cx="596900" cy="619125"/>
          </a:xfrm>
          <a:prstGeom prst="halfFrame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17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18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  <p:sp>
          <p:nvSpPr>
            <p:cNvPr id="19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990600" y="1602740"/>
            <a:ext cx="10327005" cy="4599940"/>
            <a:chOff x="2180" y="3194"/>
            <a:chExt cx="16263" cy="7244"/>
          </a:xfrm>
        </p:grpSpPr>
        <p:sp>
          <p:nvSpPr>
            <p:cNvPr id="28" name="任意多边形: 形状 2"/>
            <p:cNvSpPr/>
            <p:nvPr>
              <p:custDataLst>
                <p:tags r:id="rId1"/>
              </p:custDataLst>
            </p:nvPr>
          </p:nvSpPr>
          <p:spPr>
            <a:xfrm rot="649508" flipH="1">
              <a:off x="2324" y="3518"/>
              <a:ext cx="14754" cy="4001"/>
            </a:xfrm>
            <a:custGeom>
              <a:avLst/>
              <a:gdLst>
                <a:gd name="connsiteX0" fmla="*/ 5187950 w 9625458"/>
                <a:gd name="connsiteY0" fmla="*/ 0 h 2501900"/>
                <a:gd name="connsiteX1" fmla="*/ 5318006 w 9625458"/>
                <a:gd name="connsiteY1" fmla="*/ 1584 h 2501900"/>
                <a:gd name="connsiteX2" fmla="*/ 4924212 w 9625458"/>
                <a:gd name="connsiteY2" fmla="*/ 6147 h 2501900"/>
                <a:gd name="connsiteX3" fmla="*/ 266700 w 9625458"/>
                <a:gd name="connsiteY3" fmla="*/ 1190625 h 2501900"/>
                <a:gd name="connsiteX4" fmla="*/ 5454650 w 9625458"/>
                <a:gd name="connsiteY4" fmla="*/ 2381250 h 2501900"/>
                <a:gd name="connsiteX5" fmla="*/ 9457924 w 9625458"/>
                <a:gd name="connsiteY5" fmla="*/ 1947973 h 2501900"/>
                <a:gd name="connsiteX6" fmla="*/ 9625458 w 9625458"/>
                <a:gd name="connsiteY6" fmla="*/ 1896557 h 2501900"/>
                <a:gd name="connsiteX7" fmla="*/ 9489880 w 9625458"/>
                <a:gd name="connsiteY7" fmla="*/ 1950368 h 2501900"/>
                <a:gd name="connsiteX8" fmla="*/ 5187950 w 9625458"/>
                <a:gd name="connsiteY8" fmla="*/ 2501900 h 2501900"/>
                <a:gd name="connsiteX9" fmla="*/ 0 w 9625458"/>
                <a:gd name="connsiteY9" fmla="*/ 1250950 h 2501900"/>
                <a:gd name="connsiteX10" fmla="*/ 5187950 w 9625458"/>
                <a:gd name="connsiteY10" fmla="*/ 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25458" h="2501900">
                  <a:moveTo>
                    <a:pt x="5187950" y="0"/>
                  </a:moveTo>
                  <a:lnTo>
                    <a:pt x="5318006" y="1584"/>
                  </a:lnTo>
                  <a:lnTo>
                    <a:pt x="4924212" y="6147"/>
                  </a:lnTo>
                  <a:cubicBezTo>
                    <a:pt x="2308157" y="67119"/>
                    <a:pt x="266700" y="574159"/>
                    <a:pt x="266700" y="1190625"/>
                  </a:cubicBezTo>
                  <a:cubicBezTo>
                    <a:pt x="266700" y="1848189"/>
                    <a:pt x="2589424" y="2381250"/>
                    <a:pt x="5454650" y="2381250"/>
                  </a:cubicBezTo>
                  <a:cubicBezTo>
                    <a:pt x="7066340" y="2381250"/>
                    <a:pt x="8506378" y="2212586"/>
                    <a:pt x="9457924" y="1947973"/>
                  </a:cubicBezTo>
                  <a:lnTo>
                    <a:pt x="9625458" y="1896557"/>
                  </a:lnTo>
                  <a:lnTo>
                    <a:pt x="9489880" y="1950368"/>
                  </a:lnTo>
                  <a:cubicBezTo>
                    <a:pt x="8557568" y="2283123"/>
                    <a:pt x="6978717" y="2501900"/>
                    <a:pt x="5187950" y="2501900"/>
                  </a:cubicBezTo>
                  <a:cubicBezTo>
                    <a:pt x="2322724" y="2501900"/>
                    <a:pt x="0" y="1941831"/>
                    <a:pt x="0" y="1250950"/>
                  </a:cubicBezTo>
                  <a:cubicBezTo>
                    <a:pt x="0" y="560069"/>
                    <a:pt x="2322724" y="0"/>
                    <a:pt x="518795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0"/>
                  </a:schemeClr>
                </a:gs>
                <a:gs pos="91000">
                  <a:schemeClr val="accent1">
                    <a:alpha val="10000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ea"/>
                <a:cs typeface="+mn-cs"/>
              </a:endParaRPr>
            </a:p>
          </p:txBody>
        </p:sp>
        <p:grpSp>
          <p:nvGrpSpPr>
            <p:cNvPr id="60" name="组合 59"/>
            <p:cNvGrpSpPr/>
            <p:nvPr/>
          </p:nvGrpSpPr>
          <p:grpSpPr>
            <a:xfrm>
              <a:off x="10476" y="7741"/>
              <a:ext cx="6080" cy="2033"/>
              <a:chOff x="11976" y="7601"/>
              <a:chExt cx="6080" cy="2033"/>
            </a:xfrm>
          </p:grpSpPr>
          <p:cxnSp>
            <p:nvCxnSpPr>
              <p:cNvPr id="36" name="直接箭头连接符 35"/>
              <p:cNvCxnSpPr/>
              <p:nvPr>
                <p:custDataLst>
                  <p:tags r:id="rId2"/>
                </p:custDataLst>
              </p:nvPr>
            </p:nvCxnSpPr>
            <p:spPr>
              <a:xfrm flipV="1">
                <a:off x="11976" y="7601"/>
                <a:ext cx="0" cy="2033"/>
              </a:xfrm>
              <a:prstGeom prst="straightConnector1">
                <a:avLst/>
              </a:prstGeom>
              <a:ln w="19050">
                <a:gradFill>
                  <a:gsLst>
                    <a:gs pos="100000">
                      <a:schemeClr val="accent5">
                        <a:alpha val="0"/>
                      </a:schemeClr>
                    </a:gs>
                    <a:gs pos="0">
                      <a:schemeClr val="accent5">
                        <a:alpha val="57000"/>
                      </a:schemeClr>
                    </a:gs>
                  </a:gsLst>
                  <a:lin ang="5400000" scaled="1"/>
                </a:gradFill>
                <a:headEnd type="oval"/>
                <a:tailEnd type="none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37" name="文本框 3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2428" y="8530"/>
                <a:ext cx="5628" cy="1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结合业务目标，运用统计学方法、算法模型或可视化工具，对数据进行探索、计算、挖掘和解读，从中发现隐藏的规律、关联关系或潜在问题，最终形成可落地的业务洞察或决策建议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40" name="序号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2428" y="7964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5"/>
                    </a:solidFill>
                    <a:effectLst/>
                    <a:latin typeface="+mn-ea"/>
                    <a:cs typeface="+mn-ea"/>
                  </a:rPr>
                  <a:t>数据分析</a:t>
                </a:r>
                <a:endParaRPr lang="zh-CN" altLang="en-US" sz="1600" b="1">
                  <a:solidFill>
                    <a:schemeClr val="accent5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>
              <a:off x="12165" y="5533"/>
              <a:ext cx="2962" cy="2008"/>
              <a:chOff x="13095" y="5623"/>
              <a:chExt cx="2962" cy="2008"/>
            </a:xfrm>
          </p:grpSpPr>
          <p:cxnSp>
            <p:nvCxnSpPr>
              <p:cNvPr id="38" name="直接箭头连接符 37"/>
              <p:cNvCxnSpPr/>
              <p:nvPr>
                <p:custDataLst>
                  <p:tags r:id="rId5"/>
                </p:custDataLst>
              </p:nvPr>
            </p:nvCxnSpPr>
            <p:spPr>
              <a:xfrm flipV="1">
                <a:off x="13095" y="5655"/>
                <a:ext cx="0" cy="1976"/>
              </a:xfrm>
              <a:prstGeom prst="straightConnector1">
                <a:avLst/>
              </a:prstGeom>
              <a:ln w="19050">
                <a:gradFill>
                  <a:gsLst>
                    <a:gs pos="97000">
                      <a:schemeClr val="accent6">
                        <a:alpha val="0"/>
                      </a:schemeClr>
                    </a:gs>
                    <a:gs pos="0">
                      <a:schemeClr val="accent6">
                        <a:alpha val="57000"/>
                      </a:schemeClr>
                    </a:gs>
                  </a:gsLst>
                  <a:lin ang="16200000" scaled="1"/>
                </a:gradFill>
                <a:tailEnd type="oval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41" name="文本框 40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3371" y="6170"/>
                <a:ext cx="2686" cy="1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将分析的结果进行图表呈现，并支持上层应用调用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42" name="序号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3371" y="5623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6"/>
                    </a:solidFill>
                    <a:effectLst/>
                    <a:latin typeface="+mn-ea"/>
                    <a:cs typeface="+mn-ea"/>
                  </a:rPr>
                  <a:t>数据呈现服务</a:t>
                </a:r>
                <a:endParaRPr lang="zh-CN" altLang="en-US" sz="1600" b="1">
                  <a:solidFill>
                    <a:schemeClr val="accent6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  <p:grpSp>
          <p:nvGrpSpPr>
            <p:cNvPr id="62" name="组合 61"/>
            <p:cNvGrpSpPr/>
            <p:nvPr/>
          </p:nvGrpSpPr>
          <p:grpSpPr>
            <a:xfrm>
              <a:off x="15461" y="3654"/>
              <a:ext cx="2982" cy="1708"/>
              <a:chOff x="13371" y="2904"/>
              <a:chExt cx="2982" cy="1708"/>
            </a:xfrm>
          </p:grpSpPr>
          <p:cxnSp>
            <p:nvCxnSpPr>
              <p:cNvPr id="39" name="直接箭头连接符 38"/>
              <p:cNvCxnSpPr/>
              <p:nvPr>
                <p:custDataLst>
                  <p:tags r:id="rId8"/>
                </p:custDataLst>
              </p:nvPr>
            </p:nvCxnSpPr>
            <p:spPr>
              <a:xfrm flipV="1">
                <a:off x="13371" y="2904"/>
                <a:ext cx="0" cy="1709"/>
              </a:xfrm>
              <a:prstGeom prst="straightConnector1">
                <a:avLst/>
              </a:prstGeom>
              <a:ln w="19050">
                <a:gradFill>
                  <a:gsLst>
                    <a:gs pos="100000">
                      <a:schemeClr val="accent1">
                        <a:alpha val="0"/>
                      </a:schemeClr>
                    </a:gs>
                    <a:gs pos="0">
                      <a:schemeClr val="accent1">
                        <a:alpha val="57000"/>
                      </a:schemeClr>
                    </a:gs>
                  </a:gsLst>
                  <a:lin ang="16200000" scaled="1"/>
                </a:gradFill>
                <a:tailEnd type="oval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43" name="文本框 42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3667" y="3453"/>
                <a:ext cx="2686" cy="1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通过接口调用数据，进行数据可视化展示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44" name="序号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3667" y="2906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1"/>
                    </a:solidFill>
                    <a:effectLst/>
                    <a:latin typeface="+mn-ea"/>
                    <a:cs typeface="+mn-ea"/>
                  </a:rPr>
                  <a:t>上层数据可视化</a:t>
                </a:r>
                <a:endParaRPr lang="zh-CN" altLang="en-US" sz="1600" b="1">
                  <a:solidFill>
                    <a:schemeClr val="accent1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  <p:grpSp>
          <p:nvGrpSpPr>
            <p:cNvPr id="59" name="组合 58"/>
            <p:cNvGrpSpPr/>
            <p:nvPr/>
          </p:nvGrpSpPr>
          <p:grpSpPr>
            <a:xfrm>
              <a:off x="7498" y="4967"/>
              <a:ext cx="3043" cy="2036"/>
              <a:chOff x="8218" y="5257"/>
              <a:chExt cx="3043" cy="2036"/>
            </a:xfrm>
          </p:grpSpPr>
          <p:cxnSp>
            <p:nvCxnSpPr>
              <p:cNvPr id="33" name="直接箭头连接符 32"/>
              <p:cNvCxnSpPr/>
              <p:nvPr>
                <p:custDataLst>
                  <p:tags r:id="rId11"/>
                </p:custDataLst>
              </p:nvPr>
            </p:nvCxnSpPr>
            <p:spPr>
              <a:xfrm flipV="1">
                <a:off x="8218" y="5257"/>
                <a:ext cx="0" cy="2037"/>
              </a:xfrm>
              <a:prstGeom prst="straightConnector1">
                <a:avLst/>
              </a:prstGeom>
              <a:ln w="19050">
                <a:gradFill>
                  <a:gsLst>
                    <a:gs pos="100000">
                      <a:schemeClr val="accent4">
                        <a:alpha val="0"/>
                      </a:schemeClr>
                    </a:gs>
                    <a:gs pos="0">
                      <a:schemeClr val="accent4">
                        <a:alpha val="57000"/>
                      </a:schemeClr>
                    </a:gs>
                  </a:gsLst>
                  <a:lin ang="16200000" scaled="1"/>
                </a:gradFill>
                <a:tailEnd type="oval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45" name="文本框 44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8575" y="5804"/>
                <a:ext cx="2686" cy="1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将高质量数据按相关的专题进行存储，便于后续数据调用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46" name="序号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8575" y="5257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4"/>
                    </a:solidFill>
                    <a:effectLst/>
                    <a:latin typeface="+mn-ea"/>
                    <a:cs typeface="+mn-ea"/>
                  </a:rPr>
                  <a:t>专题数据集群</a:t>
                </a:r>
                <a:endParaRPr lang="zh-CN" altLang="en-US" sz="1600" b="1">
                  <a:solidFill>
                    <a:schemeClr val="accent4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  <p:grpSp>
          <p:nvGrpSpPr>
            <p:cNvPr id="56" name="组合 55"/>
            <p:cNvGrpSpPr/>
            <p:nvPr/>
          </p:nvGrpSpPr>
          <p:grpSpPr>
            <a:xfrm>
              <a:off x="4260" y="3194"/>
              <a:ext cx="3025" cy="3084"/>
              <a:chOff x="4680" y="3194"/>
              <a:chExt cx="3025" cy="3084"/>
            </a:xfrm>
          </p:grpSpPr>
          <p:cxnSp>
            <p:nvCxnSpPr>
              <p:cNvPr id="29" name="直接箭头连接符 28"/>
              <p:cNvCxnSpPr/>
              <p:nvPr>
                <p:custDataLst>
                  <p:tags r:id="rId14"/>
                </p:custDataLst>
              </p:nvPr>
            </p:nvCxnSpPr>
            <p:spPr>
              <a:xfrm flipV="1">
                <a:off x="4680" y="3194"/>
                <a:ext cx="0" cy="3085"/>
              </a:xfrm>
              <a:prstGeom prst="straightConnector1">
                <a:avLst/>
              </a:prstGeom>
              <a:ln w="19050">
                <a:gradFill>
                  <a:gsLst>
                    <a:gs pos="100000">
                      <a:schemeClr val="accent2">
                        <a:alpha val="0"/>
                      </a:schemeClr>
                    </a:gs>
                    <a:gs pos="0">
                      <a:schemeClr val="accent2">
                        <a:alpha val="57000"/>
                      </a:schemeClr>
                    </a:gs>
                  </a:gsLst>
                  <a:lin ang="16200000" scaled="1"/>
                </a:gradFill>
                <a:tailEnd type="oval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47" name="文本框 46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5019" y="3741"/>
                <a:ext cx="2686" cy="1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按照预设规则和业务需求，筛选、采集并提取出目标数据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48" name="序号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5019" y="3194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2"/>
                    </a:solidFill>
                    <a:effectLst/>
                    <a:latin typeface="+mn-ea"/>
                    <a:cs typeface="+mn-ea"/>
                  </a:rPr>
                  <a:t>数据抽取</a:t>
                </a:r>
                <a:endParaRPr lang="zh-CN" altLang="en-US" sz="1600" b="1">
                  <a:solidFill>
                    <a:schemeClr val="accent2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2180" y="4965"/>
              <a:ext cx="3025" cy="2808"/>
              <a:chOff x="2780" y="5635"/>
              <a:chExt cx="3025" cy="2808"/>
            </a:xfrm>
          </p:grpSpPr>
          <p:cxnSp>
            <p:nvCxnSpPr>
              <p:cNvPr id="32" name="直接箭头连接符 31"/>
              <p:cNvCxnSpPr/>
              <p:nvPr>
                <p:custDataLst>
                  <p:tags r:id="rId17"/>
                </p:custDataLst>
              </p:nvPr>
            </p:nvCxnSpPr>
            <p:spPr>
              <a:xfrm flipV="1">
                <a:off x="2780" y="5635"/>
                <a:ext cx="0" cy="2739"/>
              </a:xfrm>
              <a:prstGeom prst="straightConnector1">
                <a:avLst/>
              </a:prstGeom>
              <a:ln w="19050">
                <a:gradFill>
                  <a:gsLst>
                    <a:gs pos="100000">
                      <a:schemeClr val="accent1">
                        <a:alpha val="0"/>
                      </a:schemeClr>
                    </a:gs>
                    <a:gs pos="0">
                      <a:schemeClr val="accent1">
                        <a:alpha val="57000"/>
                      </a:schemeClr>
                    </a:gs>
                  </a:gsLst>
                  <a:lin ang="5400000" scaled="1"/>
                </a:gradFill>
                <a:headEnd type="oval"/>
                <a:tailEnd type="none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49" name="文本框 48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3119" y="7435"/>
                <a:ext cx="2686" cy="1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采集不同业务系统的数据，集中存储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50" name="序号"/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3119" y="6888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1"/>
                    </a:solidFill>
                    <a:effectLst/>
                    <a:latin typeface="+mn-ea"/>
                    <a:cs typeface="+mn-ea"/>
                  </a:rPr>
                  <a:t>数据源</a:t>
                </a:r>
                <a:endParaRPr lang="zh-CN" altLang="en-US" sz="1600" b="1">
                  <a:solidFill>
                    <a:schemeClr val="accent1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  <p:grpSp>
          <p:nvGrpSpPr>
            <p:cNvPr id="58" name="组合 57"/>
            <p:cNvGrpSpPr/>
            <p:nvPr/>
          </p:nvGrpSpPr>
          <p:grpSpPr>
            <a:xfrm>
              <a:off x="5806" y="6768"/>
              <a:ext cx="3795" cy="3670"/>
              <a:chOff x="6856" y="6768"/>
              <a:chExt cx="3795" cy="3670"/>
            </a:xfrm>
          </p:grpSpPr>
          <p:cxnSp>
            <p:nvCxnSpPr>
              <p:cNvPr id="34" name="直接箭头连接符 33"/>
              <p:cNvCxnSpPr/>
              <p:nvPr>
                <p:custDataLst>
                  <p:tags r:id="rId20"/>
                </p:custDataLst>
              </p:nvPr>
            </p:nvCxnSpPr>
            <p:spPr>
              <a:xfrm flipV="1">
                <a:off x="6856" y="6768"/>
                <a:ext cx="0" cy="2326"/>
              </a:xfrm>
              <a:prstGeom prst="straightConnector1">
                <a:avLst/>
              </a:prstGeom>
              <a:ln w="19050">
                <a:gradFill>
                  <a:gsLst>
                    <a:gs pos="100000">
                      <a:schemeClr val="accent3">
                        <a:alpha val="0"/>
                      </a:schemeClr>
                    </a:gs>
                    <a:gs pos="0">
                      <a:schemeClr val="accent3">
                        <a:alpha val="57000"/>
                      </a:schemeClr>
                    </a:gs>
                  </a:gsLst>
                  <a:lin ang="5400000" scaled="1"/>
                </a:gradFill>
                <a:headEnd type="oval"/>
                <a:tailEnd type="none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51" name="文本框 50"/>
              <p:cNvSpPr txBox="1"/>
              <p:nvPr>
                <p:custDataLst>
                  <p:tags r:id="rId21"/>
                </p:custDataLst>
              </p:nvPr>
            </p:nvSpPr>
            <p:spPr>
              <a:xfrm>
                <a:off x="7192" y="8229"/>
                <a:ext cx="3459" cy="22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0" algn="l" fontAlgn="auto">
                  <a:lnSpc>
                    <a:spcPct val="140000"/>
                  </a:lnSpc>
                </a:pPr>
                <a:r>
                  <a:rPr lang="zh-CN" altLang="en-US" sz="1200" kern="0" dirty="0">
                    <a:ln>
                      <a:noFill/>
                      <a:prstDash val="sysDot"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  <a:sym typeface="+mn-ea"/>
                  </a:rPr>
                  <a:t>通过一系列规则和方法，识别并处理原始数据中的错误、缺失、重复、不一致等问题，最终将数据转化为符合业务标准、可直接用于分析或建模的高质量数据</a:t>
                </a:r>
                <a:endParaRPr lang="zh-CN" altLang="en-US" sz="1200" kern="0" dirty="0">
                  <a:ln>
                    <a:noFill/>
                    <a:prstDash val="sysDot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  <a:sym typeface="+mn-ea"/>
                </a:endParaRPr>
              </a:p>
            </p:txBody>
          </p:sp>
          <p:sp>
            <p:nvSpPr>
              <p:cNvPr id="53" name="序号"/>
              <p:cNvSpPr txBox="1"/>
              <p:nvPr>
                <p:custDataLst>
                  <p:tags r:id="rId22"/>
                </p:custDataLst>
              </p:nvPr>
            </p:nvSpPr>
            <p:spPr>
              <a:xfrm>
                <a:off x="7202" y="7682"/>
                <a:ext cx="2686" cy="50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b" anchorCtr="0">
                <a:noAutofit/>
              </a:bodyPr>
              <a:lstStyle/>
              <a:p>
                <a:pPr algn="l"/>
                <a:r>
                  <a:rPr lang="zh-CN" altLang="en-US" sz="1600" b="1">
                    <a:solidFill>
                      <a:schemeClr val="accent3"/>
                    </a:solidFill>
                    <a:effectLst/>
                    <a:latin typeface="+mn-ea"/>
                    <a:cs typeface="+mn-ea"/>
                  </a:rPr>
                  <a:t>数据清洗</a:t>
                </a:r>
                <a:endParaRPr lang="zh-CN" altLang="en-US" sz="1600" b="1">
                  <a:solidFill>
                    <a:schemeClr val="accent3"/>
                  </a:solidFill>
                  <a:effectLst/>
                  <a:latin typeface="+mn-ea"/>
                  <a:cs typeface="+mn-ea"/>
                </a:endParaRPr>
              </a:p>
            </p:txBody>
          </p:sp>
        </p:grpSp>
      </p:grpSp>
    </p:spTree>
    <p:custDataLst>
      <p:tags r:id="rId2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核心功能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7" name="半闭框 6"/>
          <p:cNvSpPr/>
          <p:nvPr/>
        </p:nvSpPr>
        <p:spPr>
          <a:xfrm flipH="1">
            <a:off x="11598275" y="-24765"/>
            <a:ext cx="596900" cy="619125"/>
          </a:xfrm>
          <a:prstGeom prst="halfFrame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17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18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  <p:sp>
          <p:nvSpPr>
            <p:cNvPr id="19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</p:grpSp>
      <p:sp>
        <p:nvSpPr>
          <p:cNvPr id="45" name="矩形: 圆角 2"/>
          <p:cNvSpPr/>
          <p:nvPr>
            <p:custDataLst>
              <p:tags r:id="rId1"/>
            </p:custDataLst>
          </p:nvPr>
        </p:nvSpPr>
        <p:spPr>
          <a:xfrm>
            <a:off x="696595" y="2707495"/>
            <a:ext cx="3225116" cy="3100220"/>
          </a:xfrm>
          <a:prstGeom prst="roundRect">
            <a:avLst>
              <a:gd name="adj" fmla="val 0"/>
            </a:avLst>
          </a:prstGeom>
          <a:solidFill>
            <a:srgbClr val="333333">
              <a:lumMod val="40000"/>
              <a:lumOff val="60000"/>
              <a:alpha val="15000"/>
            </a:srgbClr>
          </a:solidFill>
          <a:ln w="15875" cap="flat" cmpd="sng" algn="ctr">
            <a:noFill/>
            <a:prstDash val="solid"/>
            <a:miter lim="800000"/>
          </a:ln>
          <a:effectLst/>
        </p:spPr>
        <p:txBody>
          <a:bodyPr lIns="82296" tIns="41148" rIns="82296" bIns="41148" rtlCol="0" anchor="ctr"/>
          <a:p>
            <a:endParaRPr lang="zh-CN" altLang="en-US" sz="144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矩形 45"/>
          <p:cNvSpPr/>
          <p:nvPr>
            <p:custDataLst>
              <p:tags r:id="rId2"/>
            </p:custDataLst>
          </p:nvPr>
        </p:nvSpPr>
        <p:spPr>
          <a:xfrm>
            <a:off x="960970" y="3938707"/>
            <a:ext cx="2698269" cy="160273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dirty="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cs typeface="微软雅黑" panose="020B0503020204020204" charset="-122"/>
              </a:rPr>
              <a:t>汇聚多源异构数据，进行清洗、转换、整合，形成标准数据资产。</a:t>
            </a:r>
            <a:endParaRPr lang="zh-CN" altLang="en-US" sz="1600" dirty="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" name="圆角矩形 59"/>
          <p:cNvSpPr/>
          <p:nvPr>
            <p:custDataLst>
              <p:tags r:id="rId3"/>
            </p:custDataLst>
          </p:nvPr>
        </p:nvSpPr>
        <p:spPr>
          <a:xfrm>
            <a:off x="960970" y="2271308"/>
            <a:ext cx="692953" cy="679005"/>
          </a:xfrm>
          <a:prstGeom prst="roundRect">
            <a:avLst>
              <a:gd name="adj" fmla="val 0"/>
            </a:avLst>
          </a:prstGeom>
          <a:solidFill>
            <a:srgbClr val="3FACE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>
            <a:norm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01</a:t>
            </a:r>
            <a:endParaRPr lang="en-US" altLang="zh-CN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48" name="矩形 6"/>
          <p:cNvSpPr/>
          <p:nvPr>
            <p:custDataLst>
              <p:tags r:id="rId4"/>
            </p:custDataLst>
          </p:nvPr>
        </p:nvSpPr>
        <p:spPr>
          <a:xfrm>
            <a:off x="964140" y="3125295"/>
            <a:ext cx="2699537" cy="45457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200" b="1">
                <a:solidFill>
                  <a:srgbClr val="3FACE3"/>
                </a:solidFill>
                <a:latin typeface="微软雅黑" panose="020B0503020204020204" charset="-122"/>
                <a:cs typeface="微软雅黑" panose="020B0503020204020204" charset="-122"/>
              </a:rPr>
              <a:t>数据集成与治理</a:t>
            </a:r>
            <a:endParaRPr lang="zh-CN" altLang="en-US" sz="2200" b="1">
              <a:solidFill>
                <a:srgbClr val="3FACE3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" name="矩形: 圆角 2"/>
          <p:cNvSpPr/>
          <p:nvPr>
            <p:custDataLst>
              <p:tags r:id="rId5"/>
            </p:custDataLst>
          </p:nvPr>
        </p:nvSpPr>
        <p:spPr>
          <a:xfrm>
            <a:off x="4475186" y="2707495"/>
            <a:ext cx="3225116" cy="3100220"/>
          </a:xfrm>
          <a:prstGeom prst="roundRect">
            <a:avLst>
              <a:gd name="adj" fmla="val 0"/>
            </a:avLst>
          </a:prstGeom>
          <a:solidFill>
            <a:srgbClr val="333333">
              <a:lumMod val="40000"/>
              <a:lumOff val="60000"/>
              <a:alpha val="15000"/>
            </a:srgbClr>
          </a:solidFill>
          <a:ln w="15875" cap="flat" cmpd="sng" algn="ctr">
            <a:noFill/>
            <a:prstDash val="solid"/>
            <a:miter lim="800000"/>
          </a:ln>
          <a:effectLst/>
        </p:spPr>
        <p:txBody>
          <a:bodyPr lIns="82296" tIns="41148" rIns="82296" bIns="41148" rtlCol="0" anchor="ctr"/>
          <a:p>
            <a:endParaRPr lang="zh-CN" altLang="en-US" sz="144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矩形 7"/>
          <p:cNvSpPr/>
          <p:nvPr>
            <p:custDataLst>
              <p:tags r:id="rId6"/>
            </p:custDataLst>
          </p:nvPr>
        </p:nvSpPr>
        <p:spPr>
          <a:xfrm>
            <a:off x="4739561" y="3943779"/>
            <a:ext cx="2698269" cy="160273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dirty="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cs typeface="微软雅黑" panose="020B0503020204020204" charset="-122"/>
              </a:rPr>
              <a:t>提供大规模数据的存储和分布式计算能力。</a:t>
            </a:r>
            <a:endParaRPr lang="zh-CN" altLang="en-US" sz="1600" dirty="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" name="圆角矩形 39"/>
          <p:cNvSpPr/>
          <p:nvPr>
            <p:custDataLst>
              <p:tags r:id="rId7"/>
            </p:custDataLst>
          </p:nvPr>
        </p:nvSpPr>
        <p:spPr>
          <a:xfrm>
            <a:off x="4739561" y="2271308"/>
            <a:ext cx="692953" cy="679005"/>
          </a:xfrm>
          <a:prstGeom prst="roundRect">
            <a:avLst>
              <a:gd name="adj" fmla="val 0"/>
            </a:avLst>
          </a:prstGeom>
          <a:solidFill>
            <a:srgbClr val="6B86F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>
            <a:norm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02</a:t>
            </a:r>
            <a:endParaRPr lang="en-US" altLang="zh-CN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3" name="矩形 9"/>
          <p:cNvSpPr/>
          <p:nvPr>
            <p:custDataLst>
              <p:tags r:id="rId8"/>
            </p:custDataLst>
          </p:nvPr>
        </p:nvSpPr>
        <p:spPr>
          <a:xfrm>
            <a:off x="4745267" y="3137341"/>
            <a:ext cx="2699537" cy="44252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200" b="1">
                <a:solidFill>
                  <a:srgbClr val="6B86FB"/>
                </a:solidFill>
                <a:latin typeface="微软雅黑" panose="020B0503020204020204" charset="-122"/>
                <a:cs typeface="微软雅黑" panose="020B0503020204020204" charset="-122"/>
              </a:rPr>
              <a:t>数据存储与计算</a:t>
            </a:r>
            <a:r>
              <a:rPr lang="en-US" altLang="zh-CN" sz="2200" b="1">
                <a:solidFill>
                  <a:srgbClr val="6B86FB"/>
                </a:solidFill>
                <a:latin typeface="微软雅黑" panose="020B0503020204020204" charset="-122"/>
                <a:cs typeface="微软雅黑" panose="020B0503020204020204" charset="-122"/>
              </a:rPr>
              <a:t>​</a:t>
            </a:r>
            <a:endParaRPr lang="en-US" altLang="zh-CN" sz="2200" b="1">
              <a:solidFill>
                <a:srgbClr val="6B86FB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矩形: 圆角 2"/>
          <p:cNvSpPr/>
          <p:nvPr>
            <p:custDataLst>
              <p:tags r:id="rId9"/>
            </p:custDataLst>
          </p:nvPr>
        </p:nvSpPr>
        <p:spPr>
          <a:xfrm>
            <a:off x="8253778" y="2707495"/>
            <a:ext cx="3225116" cy="3100220"/>
          </a:xfrm>
          <a:prstGeom prst="roundRect">
            <a:avLst>
              <a:gd name="adj" fmla="val 0"/>
            </a:avLst>
          </a:prstGeom>
          <a:solidFill>
            <a:srgbClr val="333333">
              <a:lumMod val="40000"/>
              <a:lumOff val="60000"/>
              <a:alpha val="15000"/>
            </a:srgbClr>
          </a:solidFill>
          <a:ln w="15875" cap="flat" cmpd="sng" algn="ctr">
            <a:noFill/>
            <a:prstDash val="solid"/>
            <a:miter lim="800000"/>
          </a:ln>
          <a:effectLst/>
        </p:spPr>
        <p:txBody>
          <a:bodyPr lIns="82296" tIns="41148" rIns="82296" bIns="41148" rtlCol="0" anchor="ctr"/>
          <a:p>
            <a:endParaRPr lang="zh-CN" altLang="en-US" sz="144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5" name="矩形 10"/>
          <p:cNvSpPr/>
          <p:nvPr>
            <p:custDataLst>
              <p:tags r:id="rId10"/>
            </p:custDataLst>
          </p:nvPr>
        </p:nvSpPr>
        <p:spPr>
          <a:xfrm>
            <a:off x="8518152" y="3938707"/>
            <a:ext cx="2698269" cy="160273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dirty="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cs typeface="微软雅黑" panose="020B0503020204020204" charset="-122"/>
              </a:rPr>
              <a:t>将数据资产做异构数据源转换</a:t>
            </a:r>
            <a:endParaRPr lang="zh-CN" altLang="en-US" sz="1600" dirty="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6" name="圆角矩形 64"/>
          <p:cNvSpPr/>
          <p:nvPr>
            <p:custDataLst>
              <p:tags r:id="rId11"/>
            </p:custDataLst>
          </p:nvPr>
        </p:nvSpPr>
        <p:spPr>
          <a:xfrm>
            <a:off x="8518152" y="2271308"/>
            <a:ext cx="692953" cy="679005"/>
          </a:xfrm>
          <a:prstGeom prst="roundRect">
            <a:avLst>
              <a:gd name="adj" fmla="val 0"/>
            </a:avLst>
          </a:prstGeom>
          <a:solidFill>
            <a:srgbClr val="4C9DE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>
            <a:norm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</a:t>
            </a:r>
            <a:endParaRPr lang="en-US" altLang="zh-CN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58" name="直接连接符 79"/>
          <p:cNvCxnSpPr/>
          <p:nvPr>
            <p:custDataLst>
              <p:tags r:id="rId12"/>
            </p:custDataLst>
          </p:nvPr>
        </p:nvCxnSpPr>
        <p:spPr>
          <a:xfrm flipV="1">
            <a:off x="881721" y="3743437"/>
            <a:ext cx="2839649" cy="0"/>
          </a:xfrm>
          <a:prstGeom prst="line">
            <a:avLst/>
          </a:prstGeom>
          <a:noFill/>
          <a:ln w="22225" cap="flat" cmpd="sng" algn="ctr">
            <a:solidFill>
              <a:srgbClr val="3FACE3">
                <a:alpha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59" name="直接连接符 73"/>
          <p:cNvCxnSpPr/>
          <p:nvPr>
            <p:custDataLst>
              <p:tags r:id="rId13"/>
            </p:custDataLst>
          </p:nvPr>
        </p:nvCxnSpPr>
        <p:spPr>
          <a:xfrm>
            <a:off x="4660312" y="3743437"/>
            <a:ext cx="2839649" cy="0"/>
          </a:xfrm>
          <a:prstGeom prst="line">
            <a:avLst/>
          </a:prstGeom>
          <a:noFill/>
          <a:ln w="22225" cap="flat" cmpd="sng" algn="ctr">
            <a:solidFill>
              <a:srgbClr val="6B86FB">
                <a:alpha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60" name="直接连接符 74"/>
          <p:cNvCxnSpPr/>
          <p:nvPr>
            <p:custDataLst>
              <p:tags r:id="rId14"/>
            </p:custDataLst>
          </p:nvPr>
        </p:nvCxnSpPr>
        <p:spPr>
          <a:xfrm flipV="1">
            <a:off x="8438903" y="3743437"/>
            <a:ext cx="2839649" cy="0"/>
          </a:xfrm>
          <a:prstGeom prst="line">
            <a:avLst/>
          </a:prstGeom>
          <a:noFill/>
          <a:ln w="22225" cap="flat" cmpd="sng" algn="ctr">
            <a:solidFill>
              <a:srgbClr val="4C9DE6">
                <a:alpha val="50000"/>
              </a:srgbClr>
            </a:solidFill>
            <a:prstDash val="solid"/>
            <a:miter lim="800000"/>
          </a:ln>
          <a:effectLst/>
        </p:spPr>
      </p:cxnSp>
      <p:sp>
        <p:nvSpPr>
          <p:cNvPr id="61" name="矩形 11"/>
          <p:cNvSpPr/>
          <p:nvPr>
            <p:custDataLst>
              <p:tags r:id="rId15"/>
            </p:custDataLst>
          </p:nvPr>
        </p:nvSpPr>
        <p:spPr>
          <a:xfrm>
            <a:off x="8518152" y="3142413"/>
            <a:ext cx="2699537" cy="44252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200" b="1" dirty="0">
                <a:solidFill>
                  <a:srgbClr val="4C9DE6"/>
                </a:solidFill>
                <a:latin typeface="微软雅黑" panose="020B0503020204020204" charset="-122"/>
                <a:cs typeface="微软雅黑" panose="020B0503020204020204" charset="-122"/>
              </a:rPr>
              <a:t>数据</a:t>
            </a:r>
            <a:r>
              <a:rPr lang="en-US" altLang="zh-CN" sz="2200" b="1" dirty="0">
                <a:solidFill>
                  <a:srgbClr val="4C9DE6"/>
                </a:solidFill>
                <a:latin typeface="微软雅黑" panose="020B0503020204020204" charset="-122"/>
                <a:cs typeface="微软雅黑" panose="020B0503020204020204" charset="-122"/>
              </a:rPr>
              <a:t>ETL</a:t>
            </a:r>
            <a:endParaRPr lang="en-US" altLang="zh-CN" sz="2200" b="1" dirty="0">
              <a:solidFill>
                <a:srgbClr val="4C9DE6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主要特点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7" name="半闭框 6"/>
          <p:cNvSpPr/>
          <p:nvPr/>
        </p:nvSpPr>
        <p:spPr>
          <a:xfrm flipH="1">
            <a:off x="11598275" y="-24765"/>
            <a:ext cx="596900" cy="619125"/>
          </a:xfrm>
          <a:prstGeom prst="halfFrame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17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  <a:latin typeface="+mn-ea"/>
              </a:endParaRPr>
            </a:p>
          </p:txBody>
        </p:sp>
        <p:sp>
          <p:nvSpPr>
            <p:cNvPr id="18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  <p:sp>
          <p:nvSpPr>
            <p:cNvPr id="19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n-ea"/>
              </a:endParaRPr>
            </a:p>
          </p:txBody>
        </p:sp>
      </p:grpSp>
      <p:sp useBgFill="1">
        <p:nvSpPr>
          <p:cNvPr id="58" name="圆角矩形 57"/>
          <p:cNvSpPr/>
          <p:nvPr>
            <p:custDataLst>
              <p:tags r:id="rId1"/>
            </p:custDataLst>
          </p:nvPr>
        </p:nvSpPr>
        <p:spPr>
          <a:xfrm>
            <a:off x="742315" y="1470660"/>
            <a:ext cx="2584450" cy="4795520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lIns="125730" tIns="1115695" rIns="125730" rtlCol="0" anchor="t" anchorCtr="0"/>
          <a:p>
            <a:pPr indent="0" algn="l" fontAlgn="auto">
              <a:lnSpc>
                <a:spcPct val="130000"/>
              </a:lnSpc>
            </a:pPr>
            <a:endParaRPr lang="zh-CN" altLang="en-US" sz="1400" dirty="0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 useBgFill="1">
        <p:nvSpPr>
          <p:cNvPr id="59" name="圆角矩形 58"/>
          <p:cNvSpPr/>
          <p:nvPr>
            <p:custDataLst>
              <p:tags r:id="rId2"/>
            </p:custDataLst>
          </p:nvPr>
        </p:nvSpPr>
        <p:spPr>
          <a:xfrm>
            <a:off x="3463290" y="1470660"/>
            <a:ext cx="2584450" cy="4795520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endParaRPr lang="zh-CN" altLang="en-US" sz="1400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 useBgFill="1">
        <p:nvSpPr>
          <p:cNvPr id="60" name="圆角矩形 59"/>
          <p:cNvSpPr/>
          <p:nvPr>
            <p:custDataLst>
              <p:tags r:id="rId3"/>
            </p:custDataLst>
          </p:nvPr>
        </p:nvSpPr>
        <p:spPr>
          <a:xfrm>
            <a:off x="6184265" y="1470660"/>
            <a:ext cx="2584450" cy="4795520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endParaRPr lang="zh-CN" altLang="en-US" sz="1400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 useBgFill="1">
        <p:nvSpPr>
          <p:cNvPr id="61" name="圆角矩形 60"/>
          <p:cNvSpPr/>
          <p:nvPr>
            <p:custDataLst>
              <p:tags r:id="rId4"/>
            </p:custDataLst>
          </p:nvPr>
        </p:nvSpPr>
        <p:spPr>
          <a:xfrm>
            <a:off x="8905240" y="1470660"/>
            <a:ext cx="2584450" cy="4795520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endParaRPr lang="zh-CN" altLang="en-US" sz="1400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2" name="圆角矩形 61"/>
          <p:cNvSpPr/>
          <p:nvPr>
            <p:custDataLst>
              <p:tags r:id="rId5"/>
            </p:custDataLst>
          </p:nvPr>
        </p:nvSpPr>
        <p:spPr>
          <a:xfrm>
            <a:off x="742315" y="1470660"/>
            <a:ext cx="2584450" cy="4795520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rgbClr val="3FACE3"/>
            </a:solidFill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lIns="125730" tIns="1115695" rIns="125730" rtlCol="0" anchor="t" anchorCtr="0"/>
          <a:p>
            <a:pPr indent="0" algn="ctr" fontAlgn="auto">
              <a:lnSpc>
                <a:spcPct val="130000"/>
              </a:lnSpc>
            </a:pPr>
            <a:r>
              <a:rPr lang="zh-CN" altLang="en-US" sz="1600" b="1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集成性与易用性</a:t>
            </a:r>
            <a:endParaRPr lang="zh-CN" altLang="en-US" sz="1600" b="1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l" fontAlgn="auto">
              <a:lnSpc>
                <a:spcPct val="130000"/>
              </a:lnSpc>
            </a:pPr>
            <a:r>
              <a:rPr lang="en-US" altLang="zh-CN" sz="1400" dirty="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​</a:t>
            </a:r>
            <a:r>
              <a:rPr lang="zh-CN" altLang="en-US" sz="1400" dirty="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将多种大数据技术和工具集成在一个统一的框架内，用户无需在不同的系统和工具之间进行切换和整合，降低了大数据应用的开发难度和复杂性。</a:t>
            </a:r>
            <a:endParaRPr lang="zh-CN" altLang="en-US" sz="1400" dirty="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64" name="直接连接符 63"/>
          <p:cNvCxnSpPr/>
          <p:nvPr>
            <p:custDataLst>
              <p:tags r:id="rId6"/>
            </p:custDataLst>
          </p:nvPr>
        </p:nvCxnSpPr>
        <p:spPr>
          <a:xfrm>
            <a:off x="1844040" y="5942330"/>
            <a:ext cx="381635" cy="0"/>
          </a:xfrm>
          <a:prstGeom prst="line">
            <a:avLst/>
          </a:prstGeom>
          <a:ln w="44450" cap="rnd">
            <a:solidFill>
              <a:srgbClr val="3FACE3"/>
            </a:solidFill>
          </a:ln>
        </p:spPr>
        <p:style>
          <a:lnRef idx="2">
            <a:srgbClr val="3FACE3"/>
          </a:lnRef>
          <a:fillRef idx="0">
            <a:srgbClr val="FFFFFF"/>
          </a:fillRef>
          <a:effectRef idx="0">
            <a:srgbClr val="FFFFFF"/>
          </a:effectRef>
          <a:fontRef idx="minor">
            <a:srgbClr val="333333"/>
          </a:fontRef>
        </p:style>
      </p:cxnSp>
      <p:sp>
        <p:nvSpPr>
          <p:cNvPr id="65" name="圆角矩形 64"/>
          <p:cNvSpPr/>
          <p:nvPr>
            <p:custDataLst>
              <p:tags r:id="rId7"/>
            </p:custDataLst>
          </p:nvPr>
        </p:nvSpPr>
        <p:spPr>
          <a:xfrm>
            <a:off x="3463290" y="1470660"/>
            <a:ext cx="2584450" cy="4795520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rgbClr val="6B86FB"/>
            </a:solidFill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1600" b="1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高性能与可扩展性</a:t>
            </a:r>
            <a:endParaRPr lang="zh-CN" altLang="en-US" sz="1600" b="1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zh-CN" altLang="en-US" sz="140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采用分布式计算架构、内存计算技术以及优化的数据存储和处理算法，具备卓越的性能表现，能快速处理大规模数据量，并在短时间内返回准确的分析结果。而且可以根据业务需求的增长，方便地添加新的节点、存储资源和计算能力。</a:t>
            </a:r>
            <a:endParaRPr lang="zh-CN" altLang="en-US" sz="140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67" name="直接连接符 66"/>
          <p:cNvCxnSpPr/>
          <p:nvPr>
            <p:custDataLst>
              <p:tags r:id="rId8"/>
            </p:custDataLst>
          </p:nvPr>
        </p:nvCxnSpPr>
        <p:spPr>
          <a:xfrm>
            <a:off x="4565015" y="5942330"/>
            <a:ext cx="381635" cy="0"/>
          </a:xfrm>
          <a:prstGeom prst="line">
            <a:avLst/>
          </a:prstGeom>
          <a:ln w="44450" cap="rnd">
            <a:solidFill>
              <a:srgbClr val="6B86FB"/>
            </a:solidFill>
          </a:ln>
        </p:spPr>
        <p:style>
          <a:lnRef idx="2">
            <a:srgbClr val="3FACE3"/>
          </a:lnRef>
          <a:fillRef idx="0">
            <a:srgbClr val="FFFFFF"/>
          </a:fillRef>
          <a:effectRef idx="0">
            <a:srgbClr val="FFFFFF"/>
          </a:effectRef>
          <a:fontRef idx="minor">
            <a:srgbClr val="333333"/>
          </a:fontRef>
        </p:style>
      </p:cxnSp>
      <p:sp>
        <p:nvSpPr>
          <p:cNvPr id="68" name="圆角矩形 67"/>
          <p:cNvSpPr/>
          <p:nvPr>
            <p:custDataLst>
              <p:tags r:id="rId9"/>
            </p:custDataLst>
          </p:nvPr>
        </p:nvSpPr>
        <p:spPr>
          <a:xfrm>
            <a:off x="6184265" y="1470660"/>
            <a:ext cx="2584450" cy="4795520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rgbClr val="4C9DE6"/>
            </a:solidFill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1600" b="1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数据一致性与准确性</a:t>
            </a:r>
            <a:endParaRPr lang="zh-CN" altLang="en-US" sz="1600" b="1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en-US" altLang="zh-CN" sz="140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​</a:t>
            </a:r>
            <a:r>
              <a:rPr lang="zh-CN" altLang="en-US" sz="140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在数据采集、存储和处理过程中，严格遵循数据质量管理规范和元数据管理标准，通过对数据来源的追溯和数据质量的监控，确保数据的一致性和准确性，为企业提供可靠的数据支持。</a:t>
            </a:r>
            <a:endParaRPr lang="zh-CN" altLang="en-US" sz="140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70" name="直接连接符 69"/>
          <p:cNvCxnSpPr/>
          <p:nvPr>
            <p:custDataLst>
              <p:tags r:id="rId10"/>
            </p:custDataLst>
          </p:nvPr>
        </p:nvCxnSpPr>
        <p:spPr>
          <a:xfrm>
            <a:off x="7285990" y="5942330"/>
            <a:ext cx="381635" cy="0"/>
          </a:xfrm>
          <a:prstGeom prst="line">
            <a:avLst/>
          </a:prstGeom>
          <a:ln w="44450" cap="rnd">
            <a:solidFill>
              <a:srgbClr val="4C9DE6"/>
            </a:solidFill>
          </a:ln>
        </p:spPr>
        <p:style>
          <a:lnRef idx="2">
            <a:srgbClr val="3FACE3"/>
          </a:lnRef>
          <a:fillRef idx="0">
            <a:srgbClr val="FFFFFF"/>
          </a:fillRef>
          <a:effectRef idx="0">
            <a:srgbClr val="FFFFFF"/>
          </a:effectRef>
          <a:fontRef idx="minor">
            <a:srgbClr val="333333"/>
          </a:fontRef>
        </p:style>
      </p:cxnSp>
      <p:sp>
        <p:nvSpPr>
          <p:cNvPr id="71" name="圆角矩形 70"/>
          <p:cNvSpPr/>
          <p:nvPr>
            <p:custDataLst>
              <p:tags r:id="rId11"/>
            </p:custDataLst>
          </p:nvPr>
        </p:nvSpPr>
        <p:spPr>
          <a:xfrm>
            <a:off x="8905240" y="1470660"/>
            <a:ext cx="2584450" cy="4795520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rgbClr val="7995A7"/>
            </a:solidFill>
          </a:ln>
        </p:spPr>
        <p:style>
          <a:lnRef idx="2">
            <a:srgbClr val="3FACE3">
              <a:lumMod val="75000"/>
            </a:srgbClr>
          </a:lnRef>
          <a:fillRef idx="1">
            <a:srgbClr val="3FACE3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1600" b="1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灵活的应用支持</a:t>
            </a:r>
            <a:endParaRPr lang="zh-CN" altLang="en-US" sz="140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zh-CN" altLang="en-US" sz="1400">
                <a:solidFill>
                  <a:srgbClr val="333333">
                    <a:lumMod val="85000"/>
                    <a:lumOff val="1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能够支持多种应用场景和业务需求，无论是传统的商业智能分析、数据挖掘与预测，还是新兴的人工智能、物联网、实时监控等领域，都能提供相应的技术和工具，还支持与企业现有的业务系统和应用进行无缝集成。</a:t>
            </a:r>
            <a:endParaRPr lang="zh-CN" altLang="en-US" sz="1400">
              <a:solidFill>
                <a:srgbClr val="333333">
                  <a:lumMod val="85000"/>
                  <a:lumOff val="1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73" name="直接连接符 72"/>
          <p:cNvCxnSpPr/>
          <p:nvPr>
            <p:custDataLst>
              <p:tags r:id="rId12"/>
            </p:custDataLst>
          </p:nvPr>
        </p:nvCxnSpPr>
        <p:spPr>
          <a:xfrm>
            <a:off x="10006965" y="5942330"/>
            <a:ext cx="381635" cy="0"/>
          </a:xfrm>
          <a:prstGeom prst="line">
            <a:avLst/>
          </a:prstGeom>
          <a:ln w="44450" cap="rnd">
            <a:solidFill>
              <a:srgbClr val="7995A7"/>
            </a:solidFill>
          </a:ln>
        </p:spPr>
        <p:style>
          <a:lnRef idx="2">
            <a:srgbClr val="3FACE3"/>
          </a:lnRef>
          <a:fillRef idx="0">
            <a:srgbClr val="FFFFFF"/>
          </a:fillRef>
          <a:effectRef idx="0">
            <a:srgbClr val="FFFFFF"/>
          </a:effectRef>
          <a:fontRef idx="minor">
            <a:srgbClr val="333333"/>
          </a:fontRef>
        </p:style>
      </p:cxnSp>
      <p:grpSp>
        <p:nvGrpSpPr>
          <p:cNvPr id="78" name="组合 77"/>
          <p:cNvGrpSpPr/>
          <p:nvPr/>
        </p:nvGrpSpPr>
        <p:grpSpPr>
          <a:xfrm>
            <a:off x="1729740" y="1785620"/>
            <a:ext cx="540000" cy="540000"/>
            <a:chOff x="2724" y="2992"/>
            <a:chExt cx="960" cy="1148"/>
          </a:xfrm>
        </p:grpSpPr>
        <p:sp>
          <p:nvSpPr>
            <p:cNvPr id="63" name="椭圆 62"/>
            <p:cNvSpPr>
              <a:spLocks noChangeAspect="1"/>
            </p:cNvSpPr>
            <p:nvPr>
              <p:custDataLst>
                <p:tags r:id="rId13"/>
              </p:custDataLst>
            </p:nvPr>
          </p:nvSpPr>
          <p:spPr>
            <a:xfrm>
              <a:off x="2724" y="2992"/>
              <a:ext cx="961" cy="1148"/>
            </a:xfrm>
            <a:prstGeom prst="ellipse">
              <a:avLst/>
            </a:prstGeom>
            <a:noFill/>
            <a:ln w="25400">
              <a:solidFill>
                <a:srgbClr val="3FACE3"/>
              </a:solidFill>
            </a:ln>
          </p:spPr>
          <p:style>
            <a:lnRef idx="2">
              <a:srgbClr val="3FACE3">
                <a:lumMod val="75000"/>
              </a:srgbClr>
            </a:lnRef>
            <a:fillRef idx="1">
              <a:srgbClr val="3FACE3"/>
            </a:fillRef>
            <a:effectRef idx="0">
              <a:srgbClr val="FFFFFF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74" name="图片 4" descr="343439383331313b343532303032303bb8f6c8cbd0c5cfa2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005" y="3346"/>
              <a:ext cx="397" cy="474"/>
            </a:xfrm>
            <a:prstGeom prst="rect">
              <a:avLst/>
            </a:prstGeom>
          </p:spPr>
        </p:pic>
      </p:grpSp>
      <p:grpSp>
        <p:nvGrpSpPr>
          <p:cNvPr id="79" name="组合 78"/>
          <p:cNvGrpSpPr/>
          <p:nvPr/>
        </p:nvGrpSpPr>
        <p:grpSpPr>
          <a:xfrm>
            <a:off x="4450715" y="1785620"/>
            <a:ext cx="540000" cy="540000"/>
            <a:chOff x="7009" y="2992"/>
            <a:chExt cx="960" cy="1148"/>
          </a:xfrm>
        </p:grpSpPr>
        <p:sp>
          <p:nvSpPr>
            <p:cNvPr id="66" name="椭圆 65"/>
            <p:cNvSpPr>
              <a:spLocks noChangeAspect="1"/>
            </p:cNvSpPr>
            <p:nvPr>
              <p:custDataLst>
                <p:tags r:id="rId17"/>
              </p:custDataLst>
            </p:nvPr>
          </p:nvSpPr>
          <p:spPr>
            <a:xfrm>
              <a:off x="7009" y="2992"/>
              <a:ext cx="961" cy="1148"/>
            </a:xfrm>
            <a:prstGeom prst="ellipse">
              <a:avLst/>
            </a:prstGeom>
            <a:noFill/>
            <a:ln w="25400">
              <a:solidFill>
                <a:srgbClr val="6B86FB"/>
              </a:solidFill>
            </a:ln>
          </p:spPr>
          <p:style>
            <a:lnRef idx="2">
              <a:srgbClr val="3FACE3">
                <a:lumMod val="75000"/>
              </a:srgbClr>
            </a:lnRef>
            <a:fillRef idx="1">
              <a:srgbClr val="3FACE3"/>
            </a:fillRef>
            <a:effectRef idx="0">
              <a:srgbClr val="FFFFFF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75" name="图片 3" descr="343439383331313b343532303031393bd2b5bca8b9dcc0ed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7290" y="3346"/>
              <a:ext cx="397" cy="474"/>
            </a:xfrm>
            <a:prstGeom prst="rect">
              <a:avLst/>
            </a:prstGeom>
          </p:spPr>
        </p:pic>
      </p:grpSp>
      <p:grpSp>
        <p:nvGrpSpPr>
          <p:cNvPr id="80" name="组合 79"/>
          <p:cNvGrpSpPr/>
          <p:nvPr/>
        </p:nvGrpSpPr>
        <p:grpSpPr>
          <a:xfrm>
            <a:off x="7171690" y="1785620"/>
            <a:ext cx="540000" cy="540000"/>
            <a:chOff x="11294" y="2992"/>
            <a:chExt cx="960" cy="1148"/>
          </a:xfrm>
        </p:grpSpPr>
        <p:sp>
          <p:nvSpPr>
            <p:cNvPr id="69" name="椭圆 68"/>
            <p:cNvSpPr>
              <a:spLocks noChangeAspect="1"/>
            </p:cNvSpPr>
            <p:nvPr>
              <p:custDataLst>
                <p:tags r:id="rId21"/>
              </p:custDataLst>
            </p:nvPr>
          </p:nvSpPr>
          <p:spPr>
            <a:xfrm>
              <a:off x="11294" y="2992"/>
              <a:ext cx="961" cy="1148"/>
            </a:xfrm>
            <a:prstGeom prst="ellipse">
              <a:avLst/>
            </a:prstGeom>
            <a:noFill/>
            <a:ln w="25400">
              <a:solidFill>
                <a:srgbClr val="4C9DE6"/>
              </a:solidFill>
            </a:ln>
          </p:spPr>
          <p:style>
            <a:lnRef idx="2">
              <a:srgbClr val="3FACE3">
                <a:lumMod val="75000"/>
              </a:srgbClr>
            </a:lnRef>
            <a:fillRef idx="1">
              <a:srgbClr val="3FACE3"/>
            </a:fillRef>
            <a:effectRef idx="0">
              <a:srgbClr val="FFFFFF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76" name="图片 11" descr="343439383331313b343532303032373bbfcdbba7b5b5b0b8"/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23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11575" y="3346"/>
              <a:ext cx="397" cy="474"/>
            </a:xfrm>
            <a:prstGeom prst="rect">
              <a:avLst/>
            </a:prstGeom>
          </p:spPr>
        </p:pic>
      </p:grpSp>
      <p:grpSp>
        <p:nvGrpSpPr>
          <p:cNvPr id="81" name="组合 80"/>
          <p:cNvGrpSpPr/>
          <p:nvPr/>
        </p:nvGrpSpPr>
        <p:grpSpPr>
          <a:xfrm>
            <a:off x="9892665" y="1785620"/>
            <a:ext cx="540000" cy="540000"/>
            <a:chOff x="15579" y="2992"/>
            <a:chExt cx="960" cy="1148"/>
          </a:xfrm>
        </p:grpSpPr>
        <p:sp>
          <p:nvSpPr>
            <p:cNvPr id="72" name="椭圆 71"/>
            <p:cNvSpPr>
              <a:spLocks noChangeAspect="1"/>
            </p:cNvSpPr>
            <p:nvPr>
              <p:custDataLst>
                <p:tags r:id="rId25"/>
              </p:custDataLst>
            </p:nvPr>
          </p:nvSpPr>
          <p:spPr>
            <a:xfrm>
              <a:off x="15579" y="2992"/>
              <a:ext cx="961" cy="1148"/>
            </a:xfrm>
            <a:prstGeom prst="ellipse">
              <a:avLst/>
            </a:prstGeom>
            <a:noFill/>
            <a:ln w="25400">
              <a:solidFill>
                <a:srgbClr val="7995A7"/>
              </a:solidFill>
            </a:ln>
          </p:spPr>
          <p:style>
            <a:lnRef idx="2">
              <a:srgbClr val="3FACE3">
                <a:lumMod val="75000"/>
              </a:srgbClr>
            </a:lnRef>
            <a:fillRef idx="1">
              <a:srgbClr val="3FACE3"/>
            </a:fillRef>
            <a:effectRef idx="0">
              <a:srgbClr val="FFFFFF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77" name="图片 8" descr="343439383331313b343532303032343bb7a2b2bcb9dcc0ed"/>
            <p:cNvPicPr>
              <a:picLocks noChangeAspect="1"/>
            </p:cNvPicPr>
            <p:nvPr>
              <p:custDataLst>
                <p:tags r:id="rId26"/>
              </p:custDataLst>
            </p:nvPr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5809" y="3275"/>
              <a:ext cx="498" cy="595"/>
            </a:xfrm>
            <a:prstGeom prst="rect">
              <a:avLst/>
            </a:prstGeom>
          </p:spPr>
        </p:pic>
      </p:grpSp>
    </p:spTree>
    <p:custDataLst>
      <p:tags r:id="rId29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2112645"/>
            <a:ext cx="12191365" cy="2513965"/>
          </a:xfrm>
          <a:prstGeom prst="rect">
            <a:avLst/>
          </a:prstGeom>
          <a:solidFill>
            <a:srgbClr val="3B86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grpSp>
        <p:nvGrpSpPr>
          <p:cNvPr id="89" name="组合 88"/>
          <p:cNvGrpSpPr/>
          <p:nvPr/>
        </p:nvGrpSpPr>
        <p:grpSpPr>
          <a:xfrm>
            <a:off x="0" y="6603365"/>
            <a:ext cx="12192000" cy="317500"/>
            <a:chOff x="0" y="9553"/>
            <a:chExt cx="19200" cy="500"/>
          </a:xfrm>
          <a:gradFill>
            <a:gsLst>
              <a:gs pos="0">
                <a:srgbClr val="00B0F0"/>
              </a:gs>
              <a:gs pos="100000">
                <a:schemeClr val="accent1">
                  <a:lumMod val="75000"/>
                </a:schemeClr>
              </a:gs>
              <a:gs pos="75000">
                <a:schemeClr val="accent1"/>
              </a:gs>
            </a:gsLst>
            <a:lin ang="10800000" scaled="0"/>
          </a:gradFill>
        </p:grpSpPr>
        <p:sp>
          <p:nvSpPr>
            <p:cNvPr id="90" name="Rectangle 44"/>
            <p:cNvSpPr/>
            <p:nvPr/>
          </p:nvSpPr>
          <p:spPr>
            <a:xfrm>
              <a:off x="510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</a:endParaRPr>
            </a:p>
          </p:txBody>
        </p:sp>
        <p:sp>
          <p:nvSpPr>
            <p:cNvPr id="91" name="Rectangle 51"/>
            <p:cNvSpPr/>
            <p:nvPr/>
          </p:nvSpPr>
          <p:spPr>
            <a:xfrm>
              <a:off x="8091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</a:endParaRPr>
            </a:p>
          </p:txBody>
        </p:sp>
        <p:sp>
          <p:nvSpPr>
            <p:cNvPr id="92" name="Rectangle 56"/>
            <p:cNvSpPr/>
            <p:nvPr/>
          </p:nvSpPr>
          <p:spPr>
            <a:xfrm>
              <a:off x="11092" y="9553"/>
              <a:ext cx="30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>
                <a:solidFill>
                  <a:schemeClr val="accent5"/>
                </a:solidFill>
              </a:endParaRPr>
            </a:p>
          </p:txBody>
        </p:sp>
        <p:sp>
          <p:nvSpPr>
            <p:cNvPr id="93" name="Rectangle 34"/>
            <p:cNvSpPr/>
            <p:nvPr/>
          </p:nvSpPr>
          <p:spPr>
            <a:xfrm>
              <a:off x="0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37"/>
            <p:cNvSpPr/>
            <p:nvPr/>
          </p:nvSpPr>
          <p:spPr>
            <a:xfrm>
              <a:off x="14096" y="9553"/>
              <a:ext cx="5104" cy="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文本框 30"/>
          <p:cNvSpPr txBox="1"/>
          <p:nvPr/>
        </p:nvSpPr>
        <p:spPr>
          <a:xfrm>
            <a:off x="3324827" y="2670376"/>
            <a:ext cx="6107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9600" dirty="0">
                <a:solidFill>
                  <a:schemeClr val="bg2"/>
                </a:solidFill>
                <a:latin typeface="微软雅黑" panose="020B0503020204020204" charset="-122"/>
                <a:ea typeface="微软雅黑" panose="020B0503020204020204" charset="-122"/>
              </a:rPr>
              <a:t>感谢聆听</a:t>
            </a:r>
            <a:endParaRPr lang="zh-CN" altLang="en-US" sz="9600" dirty="0">
              <a:solidFill>
                <a:srgbClr val="6666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 descr="F:\张兰\炬联智能\ppt模板\0.png0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8683943" y="225425"/>
            <a:ext cx="3232785" cy="22225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VALUE" val="160*160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3_1"/>
  <p:tag name="KSO_WM_UNIT_ID" val="diagram40492921_1*l_h_x*1_3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i*1_1"/>
  <p:tag name="KSO_WM_TEMPLATE_CATEGORY" val="diagram"/>
  <p:tag name="KSO_WM_TEMPLATE_INDEX" val="40493033"/>
  <p:tag name="KSO_WM_UNIT_LAYERLEVEL" val="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i"/>
  <p:tag name="KSO_WM_UNIT_INDEX" val="1_1"/>
  <p:tag name="KSO_WM_DIAGRAM_VIRTUALLY_FRAME" val="{&quot;height&quot;:378.9945759308762,&quot;left&quot;:43.15874015748032,&quot;top&quot;:108.3054240691238,&quot;width&quot;:870.1134731223822}"/>
  <p:tag name="KSO_WM_UNIT_FILL_TYPE" val="3"/>
  <p:tag name="KSO_WM_UNIT_LINE_FORE_SCHEMECOLOR_INDEX" val="-2"/>
  <p:tag name="KSO_WM_DIAGRAM_MAX_ITEMCNT" val="7"/>
  <p:tag name="KSO_WM_DIAGRAM_MIN_ITEMCNT" val="3"/>
  <p:tag name="KSO_WM_DIAGRAM_COLOR_MATCH_VALUE" val="{&quot;shape&quot;:{&quot;fill&quot;:{&quot;gradient&quot;:[{&quot;brightness&quot;:0,&quot;colorType&quot;:1,&quot;foreColorIndex&quot;:14,&quot;pos&quot;:0,&quot;transparency&quot;:1},{&quot;brightness&quot;:0,&quot;colorType&quot;:1,&quot;foreColorIndex&quot;:5,&quot;pos&quot;:0.9100000262260437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5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5_1"/>
  <p:tag name="KSO_WM_DIAGRAM_VIRTUALLY_FRAME" val="{&quot;height&quot;:378.9945759308762,&quot;left&quot;:43.15874015748032,&quot;top&quot;:108.3054240691238,&quot;width&quot;:870.1134731223822}"/>
  <p:tag name="KSO_WM_UNIT_LINE_FORE_SCHEMECOLOR_INDEX" val="9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5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5_1"/>
  <p:tag name="KSO_WM_UNIT_PRESET_TEXT" val="简明地阐述您的观点。根据需要可酌情增减文字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5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5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6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6_1"/>
  <p:tag name="KSO_WM_DIAGRAM_VIRTUALLY_FRAME" val="{&quot;height&quot;:378.9945759308762,&quot;left&quot;:43.15874015748032,&quot;top&quot;:108.3054240691238,&quot;width&quot;:870.1134731223822}"/>
  <p:tag name="KSO_WM_UNIT_LINE_FORE_SCHEMECOLOR_INDEX" val="10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.9700000286102295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6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6_1"/>
  <p:tag name="KSO_WM_UNIT_PRESET_TEXT" val="单击添加文本，简明扼要地阐述您的观点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6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6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7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7_1"/>
  <p:tag name="KSO_WM_DIAGRAM_VIRTUALLY_FRAME" val="{&quot;height&quot;:378.9945759308762,&quot;left&quot;:43.15874015748032,&quot;top&quot;:108.3054240691238,&quot;width&quot;:870.1134731223822}"/>
  <p:tag name="KSO_WM_UNIT_LINE_FORE_SCHEMECOLOR_INDEX" val="5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7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7_1"/>
  <p:tag name="KSO_WM_UNIT_PRESET_TEXT" val="单击此处添加文本，简明扼要地阐述您的观点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7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7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4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4_1"/>
  <p:tag name="KSO_WM_DIAGRAM_VIRTUALLY_FRAME" val="{&quot;height&quot;:378.9945759308762,&quot;left&quot;:43.15874015748032,&quot;top&quot;:108.3054240691238,&quot;width&quot;:870.1134731223822}"/>
  <p:tag name="KSO_WM_UNIT_LINE_FORE_SCHEMECOLOR_INDEX" val="8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4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4_1"/>
  <p:tag name="KSO_WM_UNIT_PRESET_TEXT" val="单击此处添加文本，简明扼要地阐述您的观点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4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4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2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2_1"/>
  <p:tag name="KSO_WM_DIAGRAM_VIRTUALLY_FRAME" val="{&quot;height&quot;:378.9945759308762,&quot;left&quot;:43.15874015748032,&quot;top&quot;:108.3054240691238,&quot;width&quot;:870.1134731223822}"/>
  <p:tag name="KSO_WM_UNIT_LINE_FORE_SCHEMECOLOR_INDEX" val="6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2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2_1"/>
  <p:tag name="KSO_WM_UNIT_PRESET_TEXT" val="单击此处添加文本，简明扼要地阐述您的观点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2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2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1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1_1"/>
  <p:tag name="KSO_WM_DIAGRAM_VIRTUALLY_FRAME" val="{&quot;height&quot;:378.9945759308762,&quot;left&quot;:43.15874015748032,&quot;top&quot;:108.3054240691238,&quot;width&quot;:870.1134731223822}"/>
  <p:tag name="KSO_WM_UNIT_LINE_FORE_SCHEMECOLOR_INDEX" val="5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1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1_1"/>
  <p:tag name="KSO_WM_UNIT_PRESET_TEXT" val="简明扼要地阐述您的观点。根据需要可酌情增减文字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1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1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3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TYPE" val="m_h_i"/>
  <p:tag name="KSO_WM_UNIT_INDEX" val="1_3_1"/>
  <p:tag name="KSO_WM_DIAGRAM_VIRTUALLY_FRAME" val="{&quot;height&quot;:378.9945759308762,&quot;left&quot;:43.15874015748032,&quot;top&quot;:108.3054240691238,&quot;width&quot;:870.1134731223822}"/>
  <p:tag name="KSO_WM_UNIT_LINE_FORE_SCHEMECOLOR_INDEX" val="7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,&quot;transparency&quot;:0.430000007152557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f*1_3_1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DIAGRAM_GROUP_CODE" val="m1-1"/>
  <p:tag name="KSO_WM_UNIT_TYPE" val="m_h_f"/>
  <p:tag name="KSO_WM_UNIT_INDEX" val="1_3_1"/>
  <p:tag name="KSO_WM_UNIT_PRESET_TEXT" val="单击添加文本，简明扼要地阐述您的观点"/>
  <p:tag name="KSO_WM_UNIT_TEXT_TYPE" val="1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40493033_5*m_h_i*1_3_2"/>
  <p:tag name="KSO_WM_TEMPLATE_CATEGORY" val="diagram"/>
  <p:tag name="KSO_WM_TEMPLATE_INDEX" val="40493033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m1-1"/>
  <p:tag name="KSO_WM_UNIT_SUBTYPE" val="nb"/>
  <p:tag name="KSO_WM_UNIT_TYPE" val="m_h_i"/>
  <p:tag name="KSO_WM_UNIT_INDEX" val="1_3_2"/>
  <p:tag name="KSO_WM_DIAGRAM_VIRTUALLY_FRAME" val="{&quot;height&quot;:378.9945759308762,&quot;left&quot;:43.15874015748032,&quot;top&quot;:108.3054240691238,&quot;width&quot;:870.1134731223822}"/>
  <p:tag name="KSO_WM_UNIT_LINE_FORE_SCHEMECOLOR_INDEX" val="-2"/>
  <p:tag name="KSO_WM_UNIT_TEXT_FILL_FORE_SCHEMECOLOR_INDEX" val="1"/>
  <p:tag name="KSO_WM_UNIT_TEXT_FILL_TYPE" val="1"/>
  <p:tag name="KSO_WM_DIAGRAM_MAX_ITEMCNT" val="7"/>
  <p:tag name="KSO_WM_DIAGRAM_MIN_ITEMCNT" val="3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2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31973_2*l_h_i*1_1_3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"/>
  <p:tag name="KSO_WM_UNIT_TEXT_FILL_FORE_SCHEMECOLOR_INDEX" val="14"/>
  <p:tag name="KSO_WM_UNIT_TEXT_FILL_TYPE" val="1"/>
  <p:tag name="KSO_WM_UNIT_USESOURCEFORMAT_APPLY" val="1"/>
</p:tagLst>
</file>

<file path=ppt/tags/tag127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973_2*l_h_f*1_1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52"/>
  <p:tag name="KSO_WM_UNIT_TEXT_TYPE" val="1"/>
  <p:tag name="KSO_WM_UNIT_TEXT_LAYER_COUNT" val="1"/>
  <p:tag name="KSO_WM_UNIT_PRESET_TEXT" val="单击此处添加文本具体内容，简明扼要地阐述您的观点。根据需要可酌情增减文字，单击此处添加文本具体内容"/>
  <p:tag name="KSO_WM_UNIT_TEXT_FILL_FORE_SCHEMECOLOR_INDEX" val="1"/>
  <p:tag name="KSO_WM_UNIT_TEXT_FILL_TYPE" val="1"/>
  <p:tag name="KSO_WM_UNIT_USESOURCEFORMAT_APPLY" val="1"/>
</p:tagLst>
</file>

<file path=ppt/tags/tag128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973_2*l_h_i*1_1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PRESET_TEXT" val="01"/>
  <p:tag name="KSO_WM_UNIT_FILL_TYPE" val="1"/>
  <p:tag name="KSO_WM_UNIT_FILL_FORE_SCHEMECOLOR_INDEX" val="5"/>
  <p:tag name="KSO_WM_UNIT_FILL_FORE_SCHEMECOLOR_INDEX_BRIGHTNESS" val="0"/>
  <p:tag name="KSO_WM_UNIT_USESOURCEFORMAT_APPLY" val="1"/>
</p:tagLst>
</file>

<file path=ppt/tags/tag12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1973_2*l_h_a*1_1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10"/>
  <p:tag name="KSO_WM_UNIT_TEXT_TYPE" val="1"/>
  <p:tag name="KSO_WM_UNIT_PRESET_TEXT" val="添加标题"/>
  <p:tag name="KSO_WM_UNIT_TEXT_FILL_FORE_SCHEMECOLOR_INDEX" val="1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31973_2*l_h_i*1_2_3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"/>
  <p:tag name="KSO_WM_UNIT_TEXT_FILL_FORE_SCHEMECOLOR_INDEX" val="14"/>
  <p:tag name="KSO_WM_UNIT_TEXT_FILL_TYPE" val="1"/>
  <p:tag name="KSO_WM_UNIT_USESOURCEFORMAT_APPLY" val="1"/>
</p:tagLst>
</file>

<file path=ppt/tags/tag131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973_2*l_h_f*1_2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UNIT_PRESET_TEXT" val="单击此处添加文本具体内容，简明扼要地阐述您的观点。根据需要可酌情增减文字，单击此处添加文本具体内容"/>
  <p:tag name="KSO_WM_UNIT_TEXT_FILL_FORE_SCHEMECOLOR_INDEX" val="1"/>
  <p:tag name="KSO_WM_UNIT_TEXT_FILL_TYPE" val="1"/>
  <p:tag name="KSO_WM_UNIT_USESOURCEFORMAT_APPLY" val="1"/>
</p:tagLst>
</file>

<file path=ppt/tags/tag132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973_2*l_h_i*1_2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PRESET_TEXT" val="02"/>
  <p:tag name="KSO_WM_UNIT_FILL_TYPE" val="1"/>
  <p:tag name="KSO_WM_UNIT_FILL_FORE_SCHEMECOLOR_INDEX" val="5"/>
  <p:tag name="KSO_WM_UNIT_FILL_FORE_SCHEMECOLOR_INDEX_BRIGHTNESS" val="0"/>
  <p:tag name="KSO_WM_UNIT_USESOURCEFORMAT_APPLY" val="1"/>
</p:tagLst>
</file>

<file path=ppt/tags/tag133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231973_2*l_h_a*1_2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10"/>
  <p:tag name="KSO_WM_UNIT_TEXT_TYPE" val="1"/>
  <p:tag name="KSO_WM_UNIT_PRESET_TEXT" val="添加标题"/>
  <p:tag name="KSO_WM_UNIT_TEXT_FILL_FORE_SCHEMECOLOR_INDEX" val="1"/>
  <p:tag name="KSO_WM_UNIT_TEXT_FILL_TYPE" val="1"/>
  <p:tag name="KSO_WM_UNIT_USESOURCEFORMAT_APPLY" val="1"/>
</p:tagLst>
</file>

<file path=ppt/tags/tag134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31973_2*l_h_i*1_3_3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4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"/>
  <p:tag name="KSO_WM_UNIT_TEXT_FILL_FORE_SCHEMECOLOR_INDEX" val="14"/>
  <p:tag name="KSO_WM_UNIT_TEXT_FILL_TYPE" val="1"/>
  <p:tag name="KSO_WM_UNIT_USESOURCEFORMAT_APPLY" val="1"/>
</p:tagLst>
</file>

<file path=ppt/tags/tag135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973_2*l_h_f*1_3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UNIT_PRESET_TEXT" val="单击此处添加文本具体内容，简明扼要地阐述您的观点。根据需要可酌情增减文字，单击此处添加文本具体内容"/>
  <p:tag name="KSO_WM_UNIT_TEXT_FILL_FORE_SCHEMECOLOR_INDEX" val="1"/>
  <p:tag name="KSO_WM_UNIT_TEXT_FILL_TYPE" val="1"/>
  <p:tag name="KSO_WM_UNIT_USESOURCEFORMAT_APPLY" val="1"/>
</p:tagLst>
</file>

<file path=ppt/tags/tag13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973_2*l_h_i*1_3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PRESET_TEXT" val="03"/>
  <p:tag name="KSO_WM_UNIT_FILL_TYPE" val="1"/>
  <p:tag name="KSO_WM_UNIT_FILL_FORE_SCHEMECOLOR_INDEX" val="5"/>
  <p:tag name="KSO_WM_UNIT_FILL_FORE_SCHEMECOLOR_INDEX_BRIGHTNESS" val="0"/>
  <p:tag name="KSO_WM_UNIT_USESOURCEFORMAT_APPLY" val="1"/>
</p:tagLst>
</file>

<file path=ppt/tags/tag137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973_2*l_h_i*1_1_2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38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973_2*l_h_i*1_2_2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6"/>
  <p:tag name="KSO_WM_UNIT_LINE_FILL_TYPE" val="2"/>
  <p:tag name="KSO_WM_UNIT_USESOURCEFORMAT_APPLY" val="1"/>
</p:tagLst>
</file>

<file path=ppt/tags/tag13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973_2*l_h_i*1_3_2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7"/>
  <p:tag name="KSO_WM_UNIT_LINE_FILL_TYPE" val="2"/>
  <p:tag name="KSO_WM_UNIT_USESOURCEFORMAT_APPLY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0231973_2*l_h_a*1_3_1"/>
  <p:tag name="KSO_WM_TEMPLATE_CATEGORY" val="diagram"/>
  <p:tag name="KSO_WM_TEMPLATE_INDEX" val="20231973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326.01237148953635,&quot;left&quot;:54.85000000000002,&quot;top&quot;:155.06558590877512,&quot;width&quot;:848.9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10"/>
  <p:tag name="KSO_WM_UNIT_TEXT_TYPE" val="1"/>
  <p:tag name="KSO_WM_UNIT_PRESET_TEXT" val="添加标题"/>
  <p:tag name="KSO_WM_UNIT_TEXT_FILL_FORE_SCHEMECOLOR_INDEX" val="1"/>
  <p:tag name="KSO_WM_UNIT_TEXT_FILL_TYPE" val="1"/>
  <p:tag name="KSO_WM_UNIT_USESOURCEFORMAT_APPLY" val="1"/>
</p:tagLst>
</file>

<file path=ppt/tags/tag14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1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1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width&quot;:846.25}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2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2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width&quot;:846.25}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3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3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width&quot;:846.25}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4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width&quot;:846.25}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1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1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5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1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1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2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2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VALUE" val="180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6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2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6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3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3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VALUE" val="180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7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1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3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3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7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4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VALUE" val="180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8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8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1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1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1_1"/>
  <p:tag name="KSO_WM_TEMPLATE_CATEGORY" val="diagram"/>
  <p:tag name="KSO_WM_TEMPLATE_INDEX" val="20233247"/>
  <p:tag name="KSO_WM_UNIT_LAYERLEVEL" val="1_1_1"/>
  <p:tag name="KSO_WM_TAG_VERSION" val="3.0"/>
  <p:tag name="KSO_WM_UNIT_VALUE" val="70*70"/>
  <p:tag name="KSO_WM_UNIT_TYPE" val="l_h_x"/>
  <p:tag name="KSO_WM_UNIT_INDEX" val="1_1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16,&quot;left&quot;:58.4,&quot;top&quot;:144.55,&quot;width&quot;:846.25}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TYPE" val="1"/>
  <p:tag name="KSO_WM_UNIT_USESOURCEFORMAT_APPLY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2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2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6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2_1"/>
  <p:tag name="KSO_WM_TEMPLATE_CATEGORY" val="diagram"/>
  <p:tag name="KSO_WM_TEMPLATE_INDEX" val="20233247"/>
  <p:tag name="KSO_WM_UNIT_LAYERLEVEL" val="1_1_1"/>
  <p:tag name="KSO_WM_TAG_VERSION" val="3.0"/>
  <p:tag name="KSO_WM_UNIT_VALUE" val="70*70"/>
  <p:tag name="KSO_WM_UNIT_TYPE" val="l_h_x"/>
  <p:tag name="KSO_WM_UNIT_INDEX" val="1_2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16,&quot;left&quot;:58.4,&quot;top&quot;:144.55,&quot;width&quot;:846.25}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6"/>
  <p:tag name="KSO_WM_UNIT_FILL_TYPE" val="1"/>
  <p:tag name="KSO_WM_UNIT_USESOURCEFORMAT_APPLY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3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3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7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3_1"/>
  <p:tag name="KSO_WM_TEMPLATE_CATEGORY" val="diagram"/>
  <p:tag name="KSO_WM_TEMPLATE_INDEX" val="20233247"/>
  <p:tag name="KSO_WM_UNIT_LAYERLEVEL" val="1_1_1"/>
  <p:tag name="KSO_WM_TAG_VERSION" val="3.0"/>
  <p:tag name="KSO_WM_UNIT_VALUE" val="70*70"/>
  <p:tag name="KSO_WM_UNIT_TYPE" val="l_h_x"/>
  <p:tag name="KSO_WM_UNIT_INDEX" val="1_3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16,&quot;left&quot;:58.4,&quot;top&quot;:144.55,&quot;width&quot;:846.25}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7"/>
  <p:tag name="KSO_WM_UNIT_FILL_TYPE" val="1"/>
  <p:tag name="KSO_WM_UNIT_USESOURCEFORMAT_APPLY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4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width&quot;:846.25}"/>
  <p:tag name="KSO_WM_UNIT_LINE_FORE_SCHEMECOLOR_INDEX" val="8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4_1"/>
  <p:tag name="KSO_WM_TEMPLATE_CATEGORY" val="diagram"/>
  <p:tag name="KSO_WM_TEMPLATE_INDEX" val="20233247"/>
  <p:tag name="KSO_WM_UNIT_LAYERLEVEL" val="1_1_1"/>
  <p:tag name="KSO_WM_TAG_VERSION" val="3.0"/>
  <p:tag name="KSO_WM_UNIT_VALUE" val="88*88"/>
  <p:tag name="KSO_WM_UNIT_TYPE" val="l_h_x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16,&quot;left&quot;:58.4,&quot;top&quot;:144.55,&quot;width&quot;:846.25}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8"/>
  <p:tag name="KSO_WM_UNIT_FILL_TYPE" val="1"/>
  <p:tag name="KSO_WM_UNIT_USESOURCEFORMAT_APPLY" val="1"/>
</p:tagLst>
</file>

<file path=ppt/tags/tag16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2"/>
  <p:tag name="KSO_WM_UNIT_ID" val="diagram20233213_1*l_h_i*1_1_2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FILL_TYPE" val="1"/>
  <p:tag name="KSO_WM_UNIT_FILL_FORE_SCHEMECOLOR_INDEX" val="13"/>
  <p:tag name="KSO_WM_UNIT_FILL_FORE_SCHEMECOLOR_INDEX_BRIGHTNESS" val="0.6"/>
  <p:tag name="KSO_WM_UNIT_TEXT_FILL_FORE_SCHEMECOLOR_INDEX" val="13"/>
  <p:tag name="KSO_WM_UNIT_TEXT_FILL_TYPE" val="1"/>
  <p:tag name="KSO_WM_UNIT_USESOURCEFORMAT_APPLY" val="0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2"/>
  <p:tag name="KSO_WM_UNIT_ID" val="diagram20233213_1*l_h_i*1_1_2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FILL_TYPE" val="1"/>
  <p:tag name="KSO_WM_UNIT_FILL_FORE_SCHEMECOLOR_INDEX" val="13"/>
  <p:tag name="KSO_WM_UNIT_FILL_FORE_SCHEMECOLOR_INDEX_BRIGHTNESS" val="0.6"/>
  <p:tag name="KSO_WM_UNIT_TEXT_FILL_FORE_SCHEMECOLOR_INDEX" val="13"/>
  <p:tag name="KSO_WM_UNIT_TEXT_FILL_TYPE" val="1"/>
  <p:tag name="KSO_WM_UNIT_USESOURCEFORMAT_APPLY" val="0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2"/>
  <p:tag name="KSO_WM_UNIT_ID" val="diagram20233213_1*l_h_i*1_1_2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FILL_TYPE" val="1"/>
  <p:tag name="KSO_WM_UNIT_FILL_FORE_SCHEMECOLOR_INDEX" val="13"/>
  <p:tag name="KSO_WM_UNIT_FILL_FORE_SCHEMECOLOR_INDEX_BRIGHTNESS" val="0.6"/>
  <p:tag name="KSO_WM_UNIT_TEXT_FILL_FORE_SCHEMECOLOR_INDEX" val="13"/>
  <p:tag name="KSO_WM_UNIT_TEXT_FILL_TYPE" val="1"/>
  <p:tag name="KSO_WM_UNIT_USESOURCEFORMAT_APPLY" val="0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2"/>
  <p:tag name="KSO_WM_UNIT_ID" val="diagram20233213_1*l_h_i*1_1_2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.6000000238418579,&quot;colorType&quot;:1,&quot;foreColorIndex&quot;:13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FILL_TYPE" val="1"/>
  <p:tag name="KSO_WM_UNIT_FILL_FORE_SCHEMECOLOR_INDEX" val="13"/>
  <p:tag name="KSO_WM_UNIT_FILL_FORE_SCHEMECOLOR_INDEX_BRIGHTNESS" val="0.6"/>
  <p:tag name="KSO_WM_UNIT_TEXT_FILL_FORE_SCHEMECOLOR_INDEX" val="13"/>
  <p:tag name="KSO_WM_UNIT_TEXT_FILL_TYPE" val="1"/>
  <p:tag name="KSO_WM_UNIT_USESOURCEFORMAT_APPLY" val="0"/>
</p:tagLst>
</file>

<file path=ppt/tags/tag6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3213_1*l_h_f*1_1_1"/>
  <p:tag name="KSO_WM_TEMPLATE_CATEGORY" val="diagram"/>
  <p:tag name="KSO_WM_TEMPLATE_INDEX" val="20233213"/>
  <p:tag name="KSO_WM_UNIT_LAYERLEVEL" val="1_1_1"/>
  <p:tag name="KSO_WM_TAG_VERSION" val="3.0"/>
  <p:tag name="KSO_WM_UNIT_TEXT_FILL_FORE_SCHEMECOLOR_INDEX_BRIGHTNESS" val="0.25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单击此处添加文本具体内容，简明扼要地阐述您的观点。根据需要可酌情增减文字，单击此处添加文本具体内容。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3213_1*l_h_a*1_1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添加标题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3213_1*l_h_f*1_2_1"/>
  <p:tag name="KSO_WM_TEMPLATE_CATEGORY" val="diagram"/>
  <p:tag name="KSO_WM_TEMPLATE_INDEX" val="20233213"/>
  <p:tag name="KSO_WM_UNIT_LAYERLEVEL" val="1_1_1"/>
  <p:tag name="KSO_WM_TAG_VERSION" val="3.0"/>
  <p:tag name="KSO_WM_UNIT_TEXT_FILL_FORE_SCHEMECOLOR_INDEX_BRIGHTNESS" val="0.25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单击此处添加文本具体内容，简明扼要地阐述您的观点。根据需要可酌情增减文字，单击此处添加文本具体内容。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7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3213_1*l_h_a*1_2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添加标题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7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3_1"/>
  <p:tag name="KSO_WM_UNIT_ID" val="diagram20233213_1*l_h_f*1_3_1"/>
  <p:tag name="KSO_WM_TEMPLATE_CATEGORY" val="diagram"/>
  <p:tag name="KSO_WM_TEMPLATE_INDEX" val="20233213"/>
  <p:tag name="KSO_WM_UNIT_LAYERLEVEL" val="1_1_1"/>
  <p:tag name="KSO_WM_TAG_VERSION" val="3.0"/>
  <p:tag name="KSO_WM_UNIT_TEXT_FILL_FORE_SCHEMECOLOR_INDEX_BRIGHTNESS" val="0.25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单击此处添加文本具体内容，简明扼要地阐述您的观点。根据需要可酌情增减文字，单击此处添加文本具体内容。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3213_1*l_h_a*1_3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添加标题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7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4_1"/>
  <p:tag name="KSO_WM_UNIT_ID" val="diagram20233213_1*l_h_f*1_4_1"/>
  <p:tag name="KSO_WM_TEMPLATE_CATEGORY" val="diagram"/>
  <p:tag name="KSO_WM_TEMPLATE_INDEX" val="20233213"/>
  <p:tag name="KSO_WM_UNIT_LAYERLEVEL" val="1_1_1"/>
  <p:tag name="KSO_WM_TAG_VERSION" val="3.0"/>
  <p:tag name="KSO_WM_UNIT_TEXT_FILL_FORE_SCHEMECOLOR_INDEX_BRIGHTNESS" val="0.25"/>
  <p:tag name="KSO_WM_UNIT_TEXT_FILL_TYPE" val="1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单击此处添加文本具体内容，简明扼要地阐述您的观点。根据需要可酌情增减文字，单击此处添加文本具体内容。"/>
  <p:tag name="KSO_WM_UNIT_TEXT_TYPE" val="1"/>
  <p:tag name="KSO_WM_UNIT_USESOURCEFORMAT_APPLY" val="0"/>
</p:tagLst>
</file>

<file path=ppt/tags/tag7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diagram20233213_1*l_h_a*1_4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PRESET_TEXT" val="添加标题"/>
  <p:tag name="KSO_WM_UNIT_TEXT_TYPE" val="1"/>
  <p:tag name="KSO_WM_UNIT_USESOURCEFORMAT_APPLY" val="0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i"/>
  <p:tag name="KSO_WM_UNIT_INDEX" val="1_1"/>
  <p:tag name="KSO_WM_UNIT_ID" val="diagram20233213_1*l_i*1_1"/>
  <p:tag name="KSO_WM_TEMPLATE_CATEGORY" val="diagram"/>
  <p:tag name="KSO_WM_TEMPLATE_INDEX" val="20233213"/>
  <p:tag name="KSO_WM_UNIT_LAYERLEVEL" val="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type&quot;:0},&quot;glow&quot;:{&quot;colorType&quot;:0},&quot;line&quot;:{&quot;solidLine&quot;:{&quot;brightness&quot;:0,&quot;colorType&quot;:2,&quot;rgb&quot;:&quot;#dddddd&quot;,&quot;transparency&quot;:0.600000023841857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COLOR_TRICK" val="1"/>
  <p:tag name="KSO_WM_UNIT_USESOURCEFORMAT_APPLY" val="0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1"/>
  <p:tag name="KSO_WM_UNIT_ID" val="diagram20233213_1*l_h_i*1_1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,&quot;colorType&quot;:2,&quot;rgb&quot;:&quot;#dddddd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TEXT_FILL_FORE_SCHEMECOLOR_INDEX" val="2"/>
  <p:tag name="KSO_WM_UNIT_TEXT_FILL_TYPE" val="1"/>
  <p:tag name="KSO_WM_UNIT_USESOURCEFORMAT_APPLY" val="0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2_1"/>
  <p:tag name="KSO_WM_UNIT_ID" val="diagram20233213_1*l_h_i*1_2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,&quot;colorType&quot;:2,&quot;rgb&quot;:&quot;#dddddd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TEXT_FILL_FORE_SCHEMECOLOR_INDEX" val="2"/>
  <p:tag name="KSO_WM_UNIT_TEXT_FILL_TYPE" val="1"/>
  <p:tag name="KSO_WM_UNIT_USESOURCEFORMAT_APPLY" val="0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3_1"/>
  <p:tag name="KSO_WM_UNIT_ID" val="diagram20233213_1*l_h_i*1_3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,&quot;colorType&quot;:2,&quot;rgb&quot;:&quot;#dddddd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TEXT_FILL_FORE_SCHEMECOLOR_INDEX" val="2"/>
  <p:tag name="KSO_WM_UNIT_TEXT_FILL_TYPE" val="1"/>
  <p:tag name="KSO_WM_UNIT_USESOURCEFORMAT_APPLY" val="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4_1"/>
  <p:tag name="KSO_WM_UNIT_ID" val="diagram20233213_1*l_h_i*1_4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COLOR_TRICK" val="1"/>
  <p:tag name="KSO_WM_UNIT_FILL_TYPE" val="1"/>
  <p:tag name="KSO_WM_UNIT_FILL_FORE_SCHEMECOLOR_INDEX" val="5"/>
  <p:tag name="KSO_WM_UNIT_FILL_FORE_SCHEMECOLOR_INDEX_BRIGHTNESS" val="0"/>
  <p:tag name="KSO_WM_UNIT_TEXT_FILL_FORE_SCHEMECOLOR_INDEX" val="2"/>
  <p:tag name="KSO_WM_UNIT_TEXT_FILL_TYPE" val="1"/>
  <p:tag name="KSO_WM_UNIT_USESOURCEFORMAT_APPLY" val="0"/>
</p:tagLst>
</file>

<file path=ppt/tags/tag81.xml><?xml version="1.0" encoding="utf-8"?>
<p:tagLst xmlns:p="http://schemas.openxmlformats.org/presentationml/2006/main">
  <p:tag name="KSO_WM_UNIT_VALUE" val="137*137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1_1"/>
  <p:tag name="KSO_WM_UNIT_ID" val="diagram20233213_1*l_h_x*1_1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TRICK" val="1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82.xml><?xml version="1.0" encoding="utf-8"?>
<p:tagLst xmlns:p="http://schemas.openxmlformats.org/presentationml/2006/main">
  <p:tag name="KSO_WM_UNIT_VALUE" val="139*139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2_1"/>
  <p:tag name="KSO_WM_UNIT_ID" val="diagram20233213_1*l_h_x*1_2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TRICK" val="1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83.xml><?xml version="1.0" encoding="utf-8"?>
<p:tagLst xmlns:p="http://schemas.openxmlformats.org/presentationml/2006/main">
  <p:tag name="KSO_WM_UNIT_VALUE" val="139*139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3_1"/>
  <p:tag name="KSO_WM_UNIT_ID" val="diagram20233213_1*l_h_x*1_3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TRICK" val="1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84.xml><?xml version="1.0" encoding="utf-8"?>
<p:tagLst xmlns:p="http://schemas.openxmlformats.org/presentationml/2006/main">
  <p:tag name="KSO_WM_UNIT_VALUE" val="139*139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5_1"/>
  <p:tag name="KSO_WM_UNIT_ID" val="diagram20233213_1*l_h_x*1_5_1"/>
  <p:tag name="KSO_WM_TEMPLATE_CATEGORY" val="diagram"/>
  <p:tag name="KSO_WM_TEMPLATE_INDEX" val="20233213"/>
  <p:tag name="KSO_WM_UNIT_LAYERLEVEL" val="1_1_1"/>
  <p:tag name="KSO_WM_TAG_VERSION" val="3.0"/>
  <p:tag name="KSO_WM_DIAGRAM_GROUP_CODE" val="l1-1"/>
  <p:tag name="KSO_WM_DIAGRAM_VERSION" val="3"/>
  <p:tag name="KSO_WM_DIAGRAM_COLOR_TEXT_CAN_REMOVE" val="n"/>
  <p:tag name="KSO_WM_DIAGRAM_MAX_ITEMCNT" val="5"/>
  <p:tag name="KSO_WM_DIAGRAM_MIN_ITEMCNT" val="5"/>
  <p:tag name="KSO_WM_DIAGRAM_VIRTUALLY_FRAME" val="{&quot;height&quot;:309.9469299316406,&quot;width&quot;:850.8992309570312}"/>
  <p:tag name="KSO_WM_DIAGRAM_COLOR_TRICK" val="1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1"/>
  <p:tag name="KSO_WM_UNIT_ID" val="diagram40492921_1*l_h_i*1_1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LINE_FORE_SCHEMECOLOR_INDEX" val="-2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HADOW_SCHEMECOLOR_INDEX" val="5"/>
  <p:tag name="KSO_WM_UNIT_USESOURCEFORMAT_APPLY" val="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2_1"/>
  <p:tag name="KSO_WM_UNIT_ID" val="diagram40492921_1*l_h_i*1_2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LINE_FORE_SCHEMECOLOR_INDEX" val="-2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HADOW_SCHEMECOLOR_INDEX" val="6"/>
  <p:tag name="KSO_WM_UNIT_USESOURCEFORMAT_APPLY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3_1"/>
  <p:tag name="KSO_WM_UNIT_ID" val="diagram40492921_1*l_h_i*1_3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LINE_FORE_SCHEMECOLOR_INDEX" val="-2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HADOW_SCHEMECOLOR_INDEX" val="7"/>
  <p:tag name="KSO_WM_UNIT_USESOURCEFORMAT_APPLY" val="1"/>
</p:tagLst>
</file>

<file path=ppt/tags/tag89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40492921_1*l_h_f*1_1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PRESET_TEXT" val="单击此处添加正文，文字是您思想的提炼，请言简意赅阐述内容。"/>
  <p:tag name="KSO_WM_UNIT_LINE_FORE_SCHEMECOLOR_INDEX" val="-2"/>
  <p:tag name="KSO_WM_UNIT_TEXT_FILL_FORE_SCHEMECOLOR_INDEX" val="1"/>
  <p:tag name="KSO_WM_UNIT_TEXT_FILL_TYPE" val="1"/>
  <p:tag name="KSO_WM_UNIT_TEXT_TYPE" val="1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1_3"/>
  <p:tag name="KSO_WM_UNIT_ID" val="diagram40492921_1*l_h_i*1_1_3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LINE_FORE_SCHEMECOLOR_INDEX" val="5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91.xml><?xml version="1.0" encoding="utf-8"?>
<p:tagLst xmlns:p="http://schemas.openxmlformats.org/presentationml/2006/main">
  <p:tag name="KSO_WM_UNIT_VALUE" val="160*160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1_1"/>
  <p:tag name="KSO_WM_UNIT_ID" val="diagram40492921_1*l_h_x*1_1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ags/tag9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40492921_1*l_h_a*1_1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PRESET_TEXT" val="添加标题"/>
  <p:tag name="KSO_WM_UNIT_LINE_FORE_SCHEMECOLOR_INDEX" val="-2"/>
  <p:tag name="KSO_WM_UNIT_TEXT_FILL_FORE_SCHEMECOLOR_INDEX" val="1"/>
  <p:tag name="KSO_WM_UNIT_TEXT_FILL_TYPE" val="1"/>
  <p:tag name="KSO_WM_UNIT_TEXT_TYPE" val="1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93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40492921_1*l_h_f*1_2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PRESET_TEXT" val="为了演示发布的良好效果。根据需要可酌情增减文字。"/>
  <p:tag name="KSO_WM_UNIT_LINE_FORE_SCHEMECOLOR_INDEX" val="-2"/>
  <p:tag name="KSO_WM_UNIT_TEXT_FILL_FORE_SCHEMECOLOR_INDEX" val="1"/>
  <p:tag name="KSO_WM_UNIT_TEXT_FILL_TYPE" val="1"/>
  <p:tag name="KSO_WM_UNIT_TEXT_TYPE" val="1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2_3"/>
  <p:tag name="KSO_WM_UNIT_ID" val="diagram40492921_1*l_h_i*1_2_3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LINE_FORE_SCHEMECOLOR_INDEX" val="6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9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40492921_1*l_h_a*1_2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PRESET_TEXT" val="添加标题"/>
  <p:tag name="KSO_WM_UNIT_LINE_FORE_SCHEMECOLOR_INDEX" val="-2"/>
  <p:tag name="KSO_WM_UNIT_TEXT_FILL_FORE_SCHEMECOLOR_INDEX" val="1"/>
  <p:tag name="KSO_WM_UNIT_TEXT_FILL_TYPE" val="1"/>
  <p:tag name="KSO_WM_UNIT_TEXT_TYPE" val="1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96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3_1"/>
  <p:tag name="KSO_WM_UNIT_ID" val="diagram40492921_1*l_h_f*1_3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PRESET_TEXT" val="单击此处添加正文，文字是您思想的提炼，请言简意赅阐述内容。"/>
  <p:tag name="KSO_WM_UNIT_LINE_FORE_SCHEMECOLOR_INDEX" val="-2"/>
  <p:tag name="KSO_WM_UNIT_TEXT_FILL_FORE_SCHEMECOLOR_INDEX" val="1"/>
  <p:tag name="KSO_WM_UNIT_TEXT_FILL_TYPE" val="1"/>
  <p:tag name="KSO_WM_UNIT_TEXT_TYPE" val="1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UNIT_INDEX" val="1_3_3"/>
  <p:tag name="KSO_WM_UNIT_ID" val="diagram40492921_1*l_h_i*1_3_3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LINE_FORE_SCHEMECOLOR_INDEX" val="7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1"/>
</p:tagLst>
</file>

<file path=ppt/tags/tag9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40492921_1*l_h_a*1_3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PRESET_TEXT" val="添加标题"/>
  <p:tag name="KSO_WM_UNIT_LINE_FORE_SCHEMECOLOR_INDEX" val="-2"/>
  <p:tag name="KSO_WM_UNIT_TEXT_FILL_FORE_SCHEMECOLOR_INDEX" val="1"/>
  <p:tag name="KSO_WM_UNIT_TEXT_FILL_TYPE" val="1"/>
  <p:tag name="KSO_WM_UNIT_TEXT_TYPE" val="1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1"/>
</p:tagLst>
</file>

<file path=ppt/tags/tag99.xml><?xml version="1.0" encoding="utf-8"?>
<p:tagLst xmlns:p="http://schemas.openxmlformats.org/presentationml/2006/main">
  <p:tag name="KSO_WM_UNIT_VALUE" val="160*160"/>
  <p:tag name="KSO_WM_UNIT_HIGHLIGHT" val="0"/>
  <p:tag name="KSO_WM_UNIT_COMPATIBLE" val="0"/>
  <p:tag name="KSO_WM_UNIT_DIAGRAM_ISNUMVISUAL" val="0"/>
  <p:tag name="KSO_WM_UNIT_DIAGRAM_ISREFERUNIT" val="0"/>
  <p:tag name="KSO_WM_UNIT_TYPE" val="l_h_x"/>
  <p:tag name="KSO_WM_UNIT_INDEX" val="1_2_1"/>
  <p:tag name="KSO_WM_UNIT_ID" val="diagram40492921_1*l_h_x*1_2_1"/>
  <p:tag name="KSO_WM_TEMPLATE_CATEGORY" val="diagram"/>
  <p:tag name="KSO_WM_TEMPLATE_INDEX" val="40492921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  <p:tag name="KSO_WM_DIAGRAM_MAX_ITEMCNT" val="4"/>
  <p:tag name="KSO_WM_DIAGRAM_MIN_ITEMCNT" val="3"/>
  <p:tag name="KSO_WM_DIAGRAM_VIRTUALLY_FRAME" val="{&quot;height&quot;:295,&quot;left&quot;:47.5,&quot;top&quot;:150.6,&quot;width&quot;:864.6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USESOURCEFORMAT_APPLY" val="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1823</Words>
  <Application>WPS 演示</Application>
  <PresentationFormat>宽屏</PresentationFormat>
  <Paragraphs>138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Wingdings</vt:lpstr>
      <vt:lpstr>微软雅黑</vt:lpstr>
      <vt:lpstr>思源黑体 CN Regular</vt:lpstr>
      <vt:lpstr>Arial</vt:lpstr>
      <vt:lpstr>Arial Unicode MS</vt:lpstr>
      <vt:lpstr>Calibri</vt:lpstr>
      <vt:lpstr>黑体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蓝色星空</cp:lastModifiedBy>
  <cp:revision>201</cp:revision>
  <dcterms:created xsi:type="dcterms:W3CDTF">2019-06-19T02:08:00Z</dcterms:created>
  <dcterms:modified xsi:type="dcterms:W3CDTF">2025-10-23T07:49:07Z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249C2117FC5044A7B7CBB876627C357C_13</vt:lpwstr>
  </property>
</Properties>
</file>