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image57.svg" ContentType="image/svg+xml"/>
  <Override PartName="/ppt/media/image59.svg" ContentType="image/svg+xml"/>
  <Override PartName="/ppt/media/image6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5"/>
  </p:handoutMasterIdLst>
  <p:sldIdLst>
    <p:sldId id="290" r:id="rId3"/>
    <p:sldId id="441" r:id="rId5"/>
    <p:sldId id="482" r:id="rId6"/>
    <p:sldId id="483" r:id="rId7"/>
    <p:sldId id="484" r:id="rId8"/>
    <p:sldId id="309" r:id="rId9"/>
    <p:sldId id="485" r:id="rId10"/>
    <p:sldId id="486" r:id="rId11"/>
    <p:sldId id="487" r:id="rId12"/>
    <p:sldId id="488" r:id="rId13"/>
    <p:sldId id="489" r:id="rId14"/>
    <p:sldId id="490" r:id="rId15"/>
    <p:sldId id="506" r:id="rId16"/>
    <p:sldId id="491" r:id="rId17"/>
    <p:sldId id="492" r:id="rId18"/>
    <p:sldId id="493" r:id="rId19"/>
    <p:sldId id="494" r:id="rId20"/>
    <p:sldId id="495" r:id="rId21"/>
    <p:sldId id="496" r:id="rId22"/>
    <p:sldId id="497" r:id="rId23"/>
    <p:sldId id="503" r:id="rId24"/>
    <p:sldId id="498" r:id="rId25"/>
    <p:sldId id="507" r:id="rId26"/>
    <p:sldId id="499" r:id="rId27"/>
    <p:sldId id="500" r:id="rId28"/>
    <p:sldId id="501" r:id="rId29"/>
    <p:sldId id="502" r:id="rId30"/>
    <p:sldId id="508" r:id="rId31"/>
    <p:sldId id="504" r:id="rId32"/>
    <p:sldId id="505" r:id="rId33"/>
    <p:sldId id="270" r:id="rId3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5" userDrawn="1">
          <p15:clr>
            <a:srgbClr val="A4A3A4"/>
          </p15:clr>
        </p15:guide>
        <p15:guide id="2" pos="36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76C0"/>
    <a:srgbClr val="DAE5FB"/>
    <a:srgbClr val="4F9FD3"/>
    <a:srgbClr val="11B07E"/>
    <a:srgbClr val="1B57CF"/>
    <a:srgbClr val="8FCB93"/>
    <a:srgbClr val="2496ED"/>
    <a:srgbClr val="3DCD58"/>
    <a:srgbClr val="1A7A45"/>
    <a:srgbClr val="3B8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4230" autoAdjust="0"/>
  </p:normalViewPr>
  <p:slideViewPr>
    <p:cSldViewPr snapToGrid="0" showGuides="1">
      <p:cViewPr varScale="1">
        <p:scale>
          <a:sx n="70" d="100"/>
          <a:sy n="70" d="100"/>
        </p:scale>
        <p:origin x="931" y="34"/>
      </p:cViewPr>
      <p:guideLst>
        <p:guide orient="horz" pos="2065"/>
        <p:guide pos="3694"/>
      </p:guideLst>
    </p:cSldViewPr>
  </p:slideViewPr>
  <p:notesTextViewPr>
    <p:cViewPr>
      <p:scale>
        <a:sx n="3" d="2"/>
        <a:sy n="3" d="2"/>
      </p:scale>
      <p:origin x="0" y="0"/>
    </p:cViewPr>
  </p:notesTextViewPr>
  <p:gridSpacing cx="1440000" cy="1440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2C05145-4BF8-459C-97B2-2CEF4558E91F}" type="doc">
      <dgm:prSet loTypeId="urn:microsoft.com/office/officeart/2005/8/layout/list1#2" loCatId="list" qsTypeId="urn:microsoft.com/office/officeart/2005/8/quickstyle/simple1#11" qsCatId="simple" csTypeId="urn:microsoft.com/office/officeart/2005/8/colors/colorful1#2" csCatId="colorful" phldr="1"/>
      <dgm:spPr/>
      <dgm:t>
        <a:bodyPr/>
        <a:lstStyle/>
        <a:p>
          <a:endParaRPr lang="zh-CN" altLang="en-US"/>
        </a:p>
      </dgm:t>
    </dgm:pt>
    <dgm:pt modelId="{ED0F801F-5508-48B6-9324-53620F6B1CD8}">
      <dgm:prSet phldrT="[文本]" custT="1"/>
      <dgm:spPr/>
      <dgm:t>
        <a:bodyPr/>
        <a:lstStyle/>
        <a:p>
          <a:r>
            <a:rPr lang="zh-CN" altLang="en-US" sz="1600" dirty="0">
              <a:latin typeface="微软雅黑" panose="020B0503020204020204" charset="-122"/>
              <a:ea typeface="微软雅黑" panose="020B0503020204020204" charset="-122"/>
            </a:rPr>
            <a:t>云计算</a:t>
          </a:r>
        </a:p>
      </dgm:t>
    </dgm:pt>
    <dgm:pt modelId="{B1211259-F51D-44EC-B36A-55451678D9F6}" cxnId="{D4C15416-132C-4276-B54A-87C22B2CFDDC}" type="parTrans">
      <dgm:prSet/>
      <dgm:spPr/>
      <dgm:t>
        <a:bodyPr/>
        <a:lstStyle/>
        <a:p>
          <a:endParaRPr lang="zh-CN" altLang="en-US"/>
        </a:p>
      </dgm:t>
    </dgm:pt>
    <dgm:pt modelId="{FE83E6F0-72EF-4C5F-927F-50B71AA9CDCE}" cxnId="{D4C15416-132C-4276-B54A-87C22B2CFDDC}" type="sibTrans">
      <dgm:prSet/>
      <dgm:spPr/>
      <dgm:t>
        <a:bodyPr/>
        <a:lstStyle/>
        <a:p>
          <a:endParaRPr lang="zh-CN" altLang="en-US"/>
        </a:p>
      </dgm:t>
    </dgm:pt>
    <dgm:pt modelId="{B64E78D4-5CD7-4836-AE72-E9543466ABBD}">
      <dgm:prSet phldrT="[文本]" custT="1"/>
      <dgm:spPr/>
      <dgm:t>
        <a:bodyPr/>
        <a:lstStyle/>
        <a:p>
          <a:r>
            <a:rPr lang="zh-CN" altLang="en-US" sz="1600" dirty="0">
              <a:latin typeface="微软雅黑" panose="020B0503020204020204" charset="-122"/>
              <a:ea typeface="微软雅黑" panose="020B0503020204020204" charset="-122"/>
            </a:rPr>
            <a:t>物联网</a:t>
          </a:r>
        </a:p>
      </dgm:t>
    </dgm:pt>
    <dgm:pt modelId="{63B71E6F-F277-4BBF-AD6E-258E4E2F5C6D}" cxnId="{0ADF8B46-043C-45D7-AAF3-DA5584B6C325}" type="parTrans">
      <dgm:prSet/>
      <dgm:spPr/>
      <dgm:t>
        <a:bodyPr/>
        <a:lstStyle/>
        <a:p>
          <a:endParaRPr lang="zh-CN" altLang="en-US"/>
        </a:p>
      </dgm:t>
    </dgm:pt>
    <dgm:pt modelId="{8FAB4B1B-46EC-4C9A-8D55-7EA0C1F66BAF}" cxnId="{0ADF8B46-043C-45D7-AAF3-DA5584B6C325}" type="sibTrans">
      <dgm:prSet/>
      <dgm:spPr/>
      <dgm:t>
        <a:bodyPr/>
        <a:lstStyle/>
        <a:p>
          <a:endParaRPr lang="zh-CN" altLang="en-US"/>
        </a:p>
      </dgm:t>
    </dgm:pt>
    <dgm:pt modelId="{749EF97A-1F0D-4AE0-B98D-6624CBDF5A2A}">
      <dgm:prSet phldrT="[文本]"/>
      <dgm:spPr/>
      <dgm:t>
        <a:bodyPr/>
        <a:lstStyle/>
        <a:p>
          <a:r>
            <a:rPr lang="zh-CN" altLang="en-US" dirty="0"/>
            <a:t>大数据</a:t>
          </a:r>
        </a:p>
      </dgm:t>
    </dgm:pt>
    <dgm:pt modelId="{42D1E746-0EC4-4C5A-989D-0E07E26AEC3B}" cxnId="{190782BF-F4A2-441D-8A03-FAACE0B0A17E}" type="parTrans">
      <dgm:prSet/>
      <dgm:spPr/>
      <dgm:t>
        <a:bodyPr/>
        <a:lstStyle/>
        <a:p>
          <a:endParaRPr lang="zh-CN" altLang="en-US"/>
        </a:p>
      </dgm:t>
    </dgm:pt>
    <dgm:pt modelId="{34407342-E314-4CCD-A84C-811090396A96}" cxnId="{190782BF-F4A2-441D-8A03-FAACE0B0A17E}" type="sibTrans">
      <dgm:prSet/>
      <dgm:spPr/>
      <dgm:t>
        <a:bodyPr/>
        <a:lstStyle/>
        <a:p>
          <a:endParaRPr lang="zh-CN" altLang="en-US"/>
        </a:p>
      </dgm:t>
    </dgm:pt>
    <dgm:pt modelId="{051B2DC1-8107-4A86-9336-D3E52CB5CFD7}">
      <dgm:prSet custT="1"/>
      <dgm:spPr/>
      <dgm:t>
        <a:bodyPr/>
        <a:lstStyle/>
        <a:p>
          <a:r>
            <a:rPr lang="zh-CN" altLang="en-US" sz="1400" dirty="0">
              <a:latin typeface="微软雅黑" panose="020B0503020204020204" charset="-122"/>
              <a:ea typeface="微软雅黑" panose="020B0503020204020204" charset="-122"/>
            </a:rPr>
            <a:t>利用云计算技术，构建基础设施平台资源，包含计算资源、存储资源、网络资源、安全资源等，承载智慧园区智慧应用系统，实现统一维护、管理、运营</a:t>
          </a:r>
        </a:p>
      </dgm:t>
    </dgm:pt>
    <dgm:pt modelId="{A1A0D920-E9E4-410C-9181-2D320298F1AE}" cxnId="{9186658B-0DD9-4A99-AFBF-6D2D7EA3912D}" type="parTrans">
      <dgm:prSet/>
      <dgm:spPr/>
    </dgm:pt>
    <dgm:pt modelId="{C8054264-9BB4-4BD5-9499-A0B7C72CFE8E}" cxnId="{9186658B-0DD9-4A99-AFBF-6D2D7EA3912D}" type="sibTrans">
      <dgm:prSet/>
      <dgm:spPr/>
    </dgm:pt>
    <dgm:pt modelId="{61BAA071-B792-469C-B197-D79CB1B79F33}">
      <dgm:prSet custT="1"/>
      <dgm:spPr/>
      <dgm:t>
        <a:bodyPr/>
        <a:lstStyle/>
        <a:p>
          <a:r>
            <a:rPr lang="zh-CN" altLang="en-US" sz="1400" dirty="0">
              <a:latin typeface="微软雅黑" panose="020B0503020204020204" charset="-122"/>
              <a:ea typeface="微软雅黑" panose="020B0503020204020204" charset="-122"/>
            </a:rPr>
            <a:t>利用物联网技术，构建透彻感知的前端设备，包含摄像头、门禁、停车道闸、环境监测传感器等，全面感知园区安防、生产环境等</a:t>
          </a:r>
        </a:p>
      </dgm:t>
    </dgm:pt>
    <dgm:pt modelId="{4594153F-3A0E-4A0C-A6F6-9D9F46D6284C}" cxnId="{C96C26A4-CF81-4F2D-869E-CD1D7D1E9AA3}" type="parTrans">
      <dgm:prSet/>
      <dgm:spPr/>
    </dgm:pt>
    <dgm:pt modelId="{FE69264D-EE04-450F-B169-95D3B2DD181F}" cxnId="{C96C26A4-CF81-4F2D-869E-CD1D7D1E9AA3}" type="sibTrans">
      <dgm:prSet/>
      <dgm:spPr/>
    </dgm:pt>
    <dgm:pt modelId="{5CD6C2F2-E64E-43FE-A3C5-8BC1F2408A21}">
      <dgm:prSet custT="1"/>
      <dgm:spPr/>
      <dgm:t>
        <a:bodyPr/>
        <a:lstStyle/>
        <a:p>
          <a:r>
            <a:rPr lang="zh-CN" altLang="en-US" sz="1400" dirty="0">
              <a:latin typeface="微软雅黑" panose="020B0503020204020204" charset="-122"/>
              <a:ea typeface="微软雅黑" panose="020B0503020204020204" charset="-122"/>
            </a:rPr>
            <a:t>基于数据中心、各类传感设备、智慧应用系统等，全面采集园区生产、经营、安防、环境等数据，深度挖掘分析，支撑决策分析，促进园区良性发展</a:t>
          </a:r>
        </a:p>
      </dgm:t>
    </dgm:pt>
    <dgm:pt modelId="{F1168686-E0D8-4BA9-BD36-A27AA90BFD17}" cxnId="{847EA264-906B-4511-816E-9CA0845C87E1}" type="parTrans">
      <dgm:prSet/>
      <dgm:spPr/>
    </dgm:pt>
    <dgm:pt modelId="{BADCCD3B-7C6A-40CB-B80C-54CDB8727953}" cxnId="{847EA264-906B-4511-816E-9CA0845C87E1}" type="sibTrans">
      <dgm:prSet/>
      <dgm:spPr/>
    </dgm:pt>
    <dgm:pt modelId="{20C54ED4-6382-499C-A5E7-9CD6E27971B2}" type="pres">
      <dgm:prSet presAssocID="{E2C05145-4BF8-459C-97B2-2CEF4558E91F}" presName="linear" presStyleCnt="0">
        <dgm:presLayoutVars>
          <dgm:dir/>
          <dgm:animLvl val="lvl"/>
          <dgm:resizeHandles val="exact"/>
        </dgm:presLayoutVars>
      </dgm:prSet>
      <dgm:spPr/>
    </dgm:pt>
    <dgm:pt modelId="{781B6339-D9A9-4BE2-8DFA-D100B7819832}" type="pres">
      <dgm:prSet presAssocID="{ED0F801F-5508-48B6-9324-53620F6B1CD8}" presName="parentLin" presStyleCnt="0"/>
      <dgm:spPr/>
    </dgm:pt>
    <dgm:pt modelId="{D92747DD-9683-45A6-B59D-1BDA075E5FEC}" type="pres">
      <dgm:prSet presAssocID="{ED0F801F-5508-48B6-9324-53620F6B1CD8}" presName="parentLeftMargin" presStyleLbl="node1" presStyleIdx="0" presStyleCnt="3"/>
      <dgm:spPr/>
    </dgm:pt>
    <dgm:pt modelId="{9D51B551-6A88-4B99-BDE8-7C16F4CA3938}" type="pres">
      <dgm:prSet presAssocID="{ED0F801F-5508-48B6-9324-53620F6B1CD8}" presName="parentText" presStyleLbl="node1" presStyleIdx="0" presStyleCnt="3">
        <dgm:presLayoutVars>
          <dgm:chMax val="0"/>
          <dgm:bulletEnabled val="1"/>
        </dgm:presLayoutVars>
      </dgm:prSet>
      <dgm:spPr/>
    </dgm:pt>
    <dgm:pt modelId="{AE1D9143-00AA-4CA5-A8BA-A5E30150A545}" type="pres">
      <dgm:prSet presAssocID="{ED0F801F-5508-48B6-9324-53620F6B1CD8}" presName="negativeSpace" presStyleCnt="0"/>
      <dgm:spPr/>
    </dgm:pt>
    <dgm:pt modelId="{2D7C7B83-27C1-437B-93C5-BF61E86EB97A}" type="pres">
      <dgm:prSet presAssocID="{ED0F801F-5508-48B6-9324-53620F6B1CD8}" presName="childText" presStyleLbl="conFgAcc1" presStyleIdx="0" presStyleCnt="3">
        <dgm:presLayoutVars>
          <dgm:bulletEnabled val="1"/>
        </dgm:presLayoutVars>
      </dgm:prSet>
      <dgm:spPr/>
    </dgm:pt>
    <dgm:pt modelId="{472E46E2-9582-4912-A2B9-E03EAF5E4C9A}" type="pres">
      <dgm:prSet presAssocID="{FE83E6F0-72EF-4C5F-927F-50B71AA9CDCE}" presName="spaceBetweenRectangles" presStyleCnt="0"/>
      <dgm:spPr/>
    </dgm:pt>
    <dgm:pt modelId="{31D25A3A-3E4F-4C4A-AB3A-2BB2A07F122F}" type="pres">
      <dgm:prSet presAssocID="{B64E78D4-5CD7-4836-AE72-E9543466ABBD}" presName="parentLin" presStyleCnt="0"/>
      <dgm:spPr/>
    </dgm:pt>
    <dgm:pt modelId="{6234CAE3-F89E-44A9-80F5-E8AD52D7E715}" type="pres">
      <dgm:prSet presAssocID="{B64E78D4-5CD7-4836-AE72-E9543466ABBD}" presName="parentLeftMargin" presStyleLbl="node1" presStyleIdx="0" presStyleCnt="3"/>
      <dgm:spPr/>
    </dgm:pt>
    <dgm:pt modelId="{C632A451-3DC8-4033-9FB6-425B7C413513}" type="pres">
      <dgm:prSet presAssocID="{B64E78D4-5CD7-4836-AE72-E9543466ABBD}" presName="parentText" presStyleLbl="node1" presStyleIdx="1" presStyleCnt="3">
        <dgm:presLayoutVars>
          <dgm:chMax val="0"/>
          <dgm:bulletEnabled val="1"/>
        </dgm:presLayoutVars>
      </dgm:prSet>
      <dgm:spPr/>
    </dgm:pt>
    <dgm:pt modelId="{64B12719-15A3-4B9D-9B83-FDE90E3EC418}" type="pres">
      <dgm:prSet presAssocID="{B64E78D4-5CD7-4836-AE72-E9543466ABBD}" presName="negativeSpace" presStyleCnt="0"/>
      <dgm:spPr/>
    </dgm:pt>
    <dgm:pt modelId="{50ABE9D7-2040-4A38-B8CE-6B8444E45655}" type="pres">
      <dgm:prSet presAssocID="{B64E78D4-5CD7-4836-AE72-E9543466ABBD}" presName="childText" presStyleLbl="conFgAcc1" presStyleIdx="1" presStyleCnt="3">
        <dgm:presLayoutVars>
          <dgm:bulletEnabled val="1"/>
        </dgm:presLayoutVars>
      </dgm:prSet>
      <dgm:spPr/>
    </dgm:pt>
    <dgm:pt modelId="{FC8D1729-DF87-4AF1-94A7-35702862F0E7}" type="pres">
      <dgm:prSet presAssocID="{8FAB4B1B-46EC-4C9A-8D55-7EA0C1F66BAF}" presName="spaceBetweenRectangles" presStyleCnt="0"/>
      <dgm:spPr/>
    </dgm:pt>
    <dgm:pt modelId="{B8D9CFE9-06BA-4505-8D5A-5A5C3860613B}" type="pres">
      <dgm:prSet presAssocID="{749EF97A-1F0D-4AE0-B98D-6624CBDF5A2A}" presName="parentLin" presStyleCnt="0"/>
      <dgm:spPr/>
    </dgm:pt>
    <dgm:pt modelId="{69ACD73B-1F71-40F5-8469-8E86B294718D}" type="pres">
      <dgm:prSet presAssocID="{749EF97A-1F0D-4AE0-B98D-6624CBDF5A2A}" presName="parentLeftMargin" presStyleLbl="node1" presStyleIdx="1" presStyleCnt="3"/>
      <dgm:spPr/>
    </dgm:pt>
    <dgm:pt modelId="{16DE9104-6404-4BEB-9CA7-066EFEB8E064}" type="pres">
      <dgm:prSet presAssocID="{749EF97A-1F0D-4AE0-B98D-6624CBDF5A2A}" presName="parentText" presStyleLbl="node1" presStyleIdx="2" presStyleCnt="3">
        <dgm:presLayoutVars>
          <dgm:chMax val="0"/>
          <dgm:bulletEnabled val="1"/>
        </dgm:presLayoutVars>
      </dgm:prSet>
      <dgm:spPr/>
    </dgm:pt>
    <dgm:pt modelId="{3CCA03FB-0917-4526-9FCE-56494A486F76}" type="pres">
      <dgm:prSet presAssocID="{749EF97A-1F0D-4AE0-B98D-6624CBDF5A2A}" presName="negativeSpace" presStyleCnt="0"/>
      <dgm:spPr/>
    </dgm:pt>
    <dgm:pt modelId="{7AF6FA85-6E83-4858-8AB8-D352EDA2FF97}" type="pres">
      <dgm:prSet presAssocID="{749EF97A-1F0D-4AE0-B98D-6624CBDF5A2A}" presName="childText" presStyleLbl="conFgAcc1" presStyleIdx="2" presStyleCnt="3">
        <dgm:presLayoutVars>
          <dgm:bulletEnabled val="1"/>
        </dgm:presLayoutVars>
      </dgm:prSet>
      <dgm:spPr/>
    </dgm:pt>
  </dgm:ptLst>
  <dgm:cxnLst>
    <dgm:cxn modelId="{6A9D5D05-AE89-440B-99D6-31BC4E2D7E27}" type="presOf" srcId="{5CD6C2F2-E64E-43FE-A3C5-8BC1F2408A21}" destId="{7AF6FA85-6E83-4858-8AB8-D352EDA2FF97}" srcOrd="0" destOrd="0" presId="urn:microsoft.com/office/officeart/2005/8/layout/list1#2"/>
    <dgm:cxn modelId="{D4C15416-132C-4276-B54A-87C22B2CFDDC}" srcId="{E2C05145-4BF8-459C-97B2-2CEF4558E91F}" destId="{ED0F801F-5508-48B6-9324-53620F6B1CD8}" srcOrd="0" destOrd="0" parTransId="{B1211259-F51D-44EC-B36A-55451678D9F6}" sibTransId="{FE83E6F0-72EF-4C5F-927F-50B71AA9CDCE}"/>
    <dgm:cxn modelId="{FAE13232-8AC1-48A0-96FD-EEEAD8A85C31}" type="presOf" srcId="{749EF97A-1F0D-4AE0-B98D-6624CBDF5A2A}" destId="{69ACD73B-1F71-40F5-8469-8E86B294718D}" srcOrd="0" destOrd="0" presId="urn:microsoft.com/office/officeart/2005/8/layout/list1#2"/>
    <dgm:cxn modelId="{67EE6862-806E-46E3-8B64-EC2E8C704FF0}" type="presOf" srcId="{ED0F801F-5508-48B6-9324-53620F6B1CD8}" destId="{D92747DD-9683-45A6-B59D-1BDA075E5FEC}" srcOrd="0" destOrd="0" presId="urn:microsoft.com/office/officeart/2005/8/layout/list1#2"/>
    <dgm:cxn modelId="{847EA264-906B-4511-816E-9CA0845C87E1}" srcId="{749EF97A-1F0D-4AE0-B98D-6624CBDF5A2A}" destId="{5CD6C2F2-E64E-43FE-A3C5-8BC1F2408A21}" srcOrd="0" destOrd="0" parTransId="{F1168686-E0D8-4BA9-BD36-A27AA90BFD17}" sibTransId="{BADCCD3B-7C6A-40CB-B80C-54CDB8727953}"/>
    <dgm:cxn modelId="{0ADF8B46-043C-45D7-AAF3-DA5584B6C325}" srcId="{E2C05145-4BF8-459C-97B2-2CEF4558E91F}" destId="{B64E78D4-5CD7-4836-AE72-E9543466ABBD}" srcOrd="1" destOrd="0" parTransId="{63B71E6F-F277-4BBF-AD6E-258E4E2F5C6D}" sibTransId="{8FAB4B1B-46EC-4C9A-8D55-7EA0C1F66BAF}"/>
    <dgm:cxn modelId="{70F0CC67-3EA7-4C04-9623-3030DBC0483E}" type="presOf" srcId="{E2C05145-4BF8-459C-97B2-2CEF4558E91F}" destId="{20C54ED4-6382-499C-A5E7-9CD6E27971B2}" srcOrd="0" destOrd="0" presId="urn:microsoft.com/office/officeart/2005/8/layout/list1#2"/>
    <dgm:cxn modelId="{33A8AA6E-558A-4A81-A335-62840FFE78CB}" type="presOf" srcId="{749EF97A-1F0D-4AE0-B98D-6624CBDF5A2A}" destId="{16DE9104-6404-4BEB-9CA7-066EFEB8E064}" srcOrd="1" destOrd="0" presId="urn:microsoft.com/office/officeart/2005/8/layout/list1#2"/>
    <dgm:cxn modelId="{F67AD883-72BC-45B9-997C-9BFB1EBA66E9}" type="presOf" srcId="{61BAA071-B792-469C-B197-D79CB1B79F33}" destId="{50ABE9D7-2040-4A38-B8CE-6B8444E45655}" srcOrd="0" destOrd="0" presId="urn:microsoft.com/office/officeart/2005/8/layout/list1#2"/>
    <dgm:cxn modelId="{9186658B-0DD9-4A99-AFBF-6D2D7EA3912D}" srcId="{ED0F801F-5508-48B6-9324-53620F6B1CD8}" destId="{051B2DC1-8107-4A86-9336-D3E52CB5CFD7}" srcOrd="0" destOrd="0" parTransId="{A1A0D920-E9E4-410C-9181-2D320298F1AE}" sibTransId="{C8054264-9BB4-4BD5-9499-A0B7C72CFE8E}"/>
    <dgm:cxn modelId="{72D76293-EDB0-451A-9678-22A970804D01}" type="presOf" srcId="{051B2DC1-8107-4A86-9336-D3E52CB5CFD7}" destId="{2D7C7B83-27C1-437B-93C5-BF61E86EB97A}" srcOrd="0" destOrd="0" presId="urn:microsoft.com/office/officeart/2005/8/layout/list1#2"/>
    <dgm:cxn modelId="{9366C29D-ADCA-4264-9CD5-8CFC102B99A2}" type="presOf" srcId="{B64E78D4-5CD7-4836-AE72-E9543466ABBD}" destId="{6234CAE3-F89E-44A9-80F5-E8AD52D7E715}" srcOrd="0" destOrd="0" presId="urn:microsoft.com/office/officeart/2005/8/layout/list1#2"/>
    <dgm:cxn modelId="{C96C26A4-CF81-4F2D-869E-CD1D7D1E9AA3}" srcId="{B64E78D4-5CD7-4836-AE72-E9543466ABBD}" destId="{61BAA071-B792-469C-B197-D79CB1B79F33}" srcOrd="0" destOrd="0" parTransId="{4594153F-3A0E-4A0C-A6F6-9D9F46D6284C}" sibTransId="{FE69264D-EE04-450F-B169-95D3B2DD181F}"/>
    <dgm:cxn modelId="{FC05B4A5-B08F-45BA-872B-E0E332C59776}" type="presOf" srcId="{B64E78D4-5CD7-4836-AE72-E9543466ABBD}" destId="{C632A451-3DC8-4033-9FB6-425B7C413513}" srcOrd="1" destOrd="0" presId="urn:microsoft.com/office/officeart/2005/8/layout/list1#2"/>
    <dgm:cxn modelId="{B49E80B6-EAE0-49A8-9BDD-C1C16097A9F3}" type="presOf" srcId="{ED0F801F-5508-48B6-9324-53620F6B1CD8}" destId="{9D51B551-6A88-4B99-BDE8-7C16F4CA3938}" srcOrd="1" destOrd="0" presId="urn:microsoft.com/office/officeart/2005/8/layout/list1#2"/>
    <dgm:cxn modelId="{190782BF-F4A2-441D-8A03-FAACE0B0A17E}" srcId="{E2C05145-4BF8-459C-97B2-2CEF4558E91F}" destId="{749EF97A-1F0D-4AE0-B98D-6624CBDF5A2A}" srcOrd="2" destOrd="0" parTransId="{42D1E746-0EC4-4C5A-989D-0E07E26AEC3B}" sibTransId="{34407342-E314-4CCD-A84C-811090396A96}"/>
    <dgm:cxn modelId="{770C5733-1734-4518-B77A-DDF55009757B}" type="presParOf" srcId="{20C54ED4-6382-499C-A5E7-9CD6E27971B2}" destId="{781B6339-D9A9-4BE2-8DFA-D100B7819832}" srcOrd="0" destOrd="0" presId="urn:microsoft.com/office/officeart/2005/8/layout/list1#2"/>
    <dgm:cxn modelId="{E0EAC7AB-BA6E-4AEC-9685-525A59F67E73}" type="presParOf" srcId="{781B6339-D9A9-4BE2-8DFA-D100B7819832}" destId="{D92747DD-9683-45A6-B59D-1BDA075E5FEC}" srcOrd="0" destOrd="0" presId="urn:microsoft.com/office/officeart/2005/8/layout/list1#2"/>
    <dgm:cxn modelId="{6AEC9F47-6611-4DFF-953D-34C77D79E197}" type="presParOf" srcId="{781B6339-D9A9-4BE2-8DFA-D100B7819832}" destId="{9D51B551-6A88-4B99-BDE8-7C16F4CA3938}" srcOrd="1" destOrd="0" presId="urn:microsoft.com/office/officeart/2005/8/layout/list1#2"/>
    <dgm:cxn modelId="{C6107DEF-FD28-4148-8F43-11759E3F528D}" type="presParOf" srcId="{20C54ED4-6382-499C-A5E7-9CD6E27971B2}" destId="{AE1D9143-00AA-4CA5-A8BA-A5E30150A545}" srcOrd="1" destOrd="0" presId="urn:microsoft.com/office/officeart/2005/8/layout/list1#2"/>
    <dgm:cxn modelId="{86143B32-C56B-42EF-819C-99DFDB647716}" type="presParOf" srcId="{20C54ED4-6382-499C-A5E7-9CD6E27971B2}" destId="{2D7C7B83-27C1-437B-93C5-BF61E86EB97A}" srcOrd="2" destOrd="0" presId="urn:microsoft.com/office/officeart/2005/8/layout/list1#2"/>
    <dgm:cxn modelId="{BF09DA51-4E3E-48F3-B457-F1137A03BD02}" type="presParOf" srcId="{20C54ED4-6382-499C-A5E7-9CD6E27971B2}" destId="{472E46E2-9582-4912-A2B9-E03EAF5E4C9A}" srcOrd="3" destOrd="0" presId="urn:microsoft.com/office/officeart/2005/8/layout/list1#2"/>
    <dgm:cxn modelId="{8CEB7FC6-3000-4991-A907-72F89C6D9793}" type="presParOf" srcId="{20C54ED4-6382-499C-A5E7-9CD6E27971B2}" destId="{31D25A3A-3E4F-4C4A-AB3A-2BB2A07F122F}" srcOrd="4" destOrd="0" presId="urn:microsoft.com/office/officeart/2005/8/layout/list1#2"/>
    <dgm:cxn modelId="{E77A6FC3-7A83-455C-8CC0-5C963971ECA9}" type="presParOf" srcId="{31D25A3A-3E4F-4C4A-AB3A-2BB2A07F122F}" destId="{6234CAE3-F89E-44A9-80F5-E8AD52D7E715}" srcOrd="0" destOrd="0" presId="urn:microsoft.com/office/officeart/2005/8/layout/list1#2"/>
    <dgm:cxn modelId="{431FB7B0-D6E1-43ED-8B36-3D5F1503F9B9}" type="presParOf" srcId="{31D25A3A-3E4F-4C4A-AB3A-2BB2A07F122F}" destId="{C632A451-3DC8-4033-9FB6-425B7C413513}" srcOrd="1" destOrd="0" presId="urn:microsoft.com/office/officeart/2005/8/layout/list1#2"/>
    <dgm:cxn modelId="{6B9181F3-5354-4090-9B01-BDD0A2D67A77}" type="presParOf" srcId="{20C54ED4-6382-499C-A5E7-9CD6E27971B2}" destId="{64B12719-15A3-4B9D-9B83-FDE90E3EC418}" srcOrd="5" destOrd="0" presId="urn:microsoft.com/office/officeart/2005/8/layout/list1#2"/>
    <dgm:cxn modelId="{65787E06-865F-40A6-838C-34F366FC14C4}" type="presParOf" srcId="{20C54ED4-6382-499C-A5E7-9CD6E27971B2}" destId="{50ABE9D7-2040-4A38-B8CE-6B8444E45655}" srcOrd="6" destOrd="0" presId="urn:microsoft.com/office/officeart/2005/8/layout/list1#2"/>
    <dgm:cxn modelId="{831ACBA4-293C-44EE-B4EE-39813F7D67E7}" type="presParOf" srcId="{20C54ED4-6382-499C-A5E7-9CD6E27971B2}" destId="{FC8D1729-DF87-4AF1-94A7-35702862F0E7}" srcOrd="7" destOrd="0" presId="urn:microsoft.com/office/officeart/2005/8/layout/list1#2"/>
    <dgm:cxn modelId="{271491D9-5F6A-4A78-964B-C19BBE96B3AE}" type="presParOf" srcId="{20C54ED4-6382-499C-A5E7-9CD6E27971B2}" destId="{B8D9CFE9-06BA-4505-8D5A-5A5C3860613B}" srcOrd="8" destOrd="0" presId="urn:microsoft.com/office/officeart/2005/8/layout/list1#2"/>
    <dgm:cxn modelId="{FEAC8674-A56D-42AF-B96F-6A2E3F1FDF54}" type="presParOf" srcId="{B8D9CFE9-06BA-4505-8D5A-5A5C3860613B}" destId="{69ACD73B-1F71-40F5-8469-8E86B294718D}" srcOrd="0" destOrd="0" presId="urn:microsoft.com/office/officeart/2005/8/layout/list1#2"/>
    <dgm:cxn modelId="{5CC51DD8-042D-4AFA-BEDF-227C6A644AF6}" type="presParOf" srcId="{B8D9CFE9-06BA-4505-8D5A-5A5C3860613B}" destId="{16DE9104-6404-4BEB-9CA7-066EFEB8E064}" srcOrd="1" destOrd="0" presId="urn:microsoft.com/office/officeart/2005/8/layout/list1#2"/>
    <dgm:cxn modelId="{74FBB79A-15E5-4894-BBEC-0BABC4479118}" type="presParOf" srcId="{20C54ED4-6382-499C-A5E7-9CD6E27971B2}" destId="{3CCA03FB-0917-4526-9FCE-56494A486F76}" srcOrd="9" destOrd="0" presId="urn:microsoft.com/office/officeart/2005/8/layout/list1#2"/>
    <dgm:cxn modelId="{4D7B431D-E001-4922-8F50-B682B0858920}" type="presParOf" srcId="{20C54ED4-6382-499C-A5E7-9CD6E27971B2}" destId="{7AF6FA85-6E83-4858-8AB8-D352EDA2FF97}" srcOrd="10" destOrd="0" presId="urn:microsoft.com/office/officeart/2005/8/layout/list1#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938787" cy="4453912"/>
        <a:chOff x="0" y="0"/>
        <a:chExt cx="5938787" cy="4453912"/>
      </a:xfrm>
    </dsp:grpSpPr>
    <dsp:sp modelId="{2D7C7B83-27C1-437B-93C5-BF61E86EB97A}">
      <dsp:nvSpPr>
        <dsp:cNvPr id="5" name="矩形 4"/>
        <dsp:cNvSpPr/>
      </dsp:nvSpPr>
      <dsp:spPr bwMode="white">
        <a:xfrm>
          <a:off x="0" y="303371"/>
          <a:ext cx="5938787" cy="1129030"/>
        </a:xfrm>
        <a:prstGeom prst="rect">
          <a:avLst/>
        </a:prstGeom>
      </dsp:spPr>
      <dsp:style>
        <a:lnRef idx="2">
          <a:schemeClr val="accent2"/>
        </a:lnRef>
        <a:fillRef idx="1">
          <a:schemeClr val="lt1">
            <a:alpha val="90000"/>
          </a:schemeClr>
        </a:fillRef>
        <a:effectRef idx="0">
          <a:scrgbClr r="0" g="0" b="0"/>
        </a:effectRef>
        <a:fontRef idx="minor"/>
      </dsp:style>
      <dsp:txBody>
        <a:bodyPr lIns="460915" tIns="374904" rIns="460915" bIns="99568"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marL="114300" lvl="1" indent="-114300">
            <a:lnSpc>
              <a:spcPct val="100000"/>
            </a:lnSpc>
            <a:spcBef>
              <a:spcPct val="0"/>
            </a:spcBef>
            <a:spcAft>
              <a:spcPct val="15000"/>
            </a:spcAft>
            <a:buChar char="•"/>
          </a:pPr>
          <a:r>
            <a:rPr lang="zh-CN" altLang="en-US" sz="1400" dirty="0">
              <a:solidFill>
                <a:schemeClr val="dk1"/>
              </a:solidFill>
              <a:latin typeface="微软雅黑" panose="020B0503020204020204" charset="-122"/>
              <a:ea typeface="微软雅黑" panose="020B0503020204020204" charset="-122"/>
            </a:rPr>
            <a:t>利用云计算技术，构建基础设施平台资源，包含计算资源、存储资源、网络资源、安全资源等，承载智慧园区智慧应用系统，实现统一维护、管理、运营</a:t>
          </a:r>
          <a:endParaRPr>
            <a:solidFill>
              <a:schemeClr val="dk1"/>
            </a:solidFill>
          </a:endParaRPr>
        </a:p>
      </dsp:txBody>
      <dsp:txXfrm>
        <a:off x="0" y="303371"/>
        <a:ext cx="5938787" cy="1129030"/>
      </dsp:txXfrm>
    </dsp:sp>
    <dsp:sp modelId="{9D51B551-6A88-4B99-BDE8-7C16F4CA3938}">
      <dsp:nvSpPr>
        <dsp:cNvPr id="4" name="圆角矩形 3"/>
        <dsp:cNvSpPr/>
      </dsp:nvSpPr>
      <dsp:spPr bwMode="white">
        <a:xfrm>
          <a:off x="296939" y="37691"/>
          <a:ext cx="4157151" cy="531360"/>
        </a:xfrm>
        <a:prstGeom prst="roundRect">
          <a:avLst/>
        </a:prstGeom>
      </dsp:spPr>
      <dsp:style>
        <a:lnRef idx="2">
          <a:schemeClr val="lt1"/>
        </a:lnRef>
        <a:fillRef idx="1">
          <a:schemeClr val="accent2"/>
        </a:fillRef>
        <a:effectRef idx="0">
          <a:scrgbClr r="0" g="0" b="0"/>
        </a:effectRef>
        <a:fontRef idx="minor">
          <a:schemeClr val="lt1"/>
        </a:fontRef>
      </dsp:style>
      <dsp:txBody>
        <a:bodyPr lIns="157130" tIns="0" rIns="15713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CN" altLang="en-US" sz="1600" dirty="0">
              <a:latin typeface="微软雅黑" panose="020B0503020204020204" charset="-122"/>
              <a:ea typeface="微软雅黑" panose="020B0503020204020204" charset="-122"/>
            </a:rPr>
            <a:t>云计算</a:t>
          </a:r>
        </a:p>
      </dsp:txBody>
      <dsp:txXfrm>
        <a:off x="296939" y="37691"/>
        <a:ext cx="4157151" cy="531360"/>
      </dsp:txXfrm>
    </dsp:sp>
    <dsp:sp modelId="{50ABE9D7-2040-4A38-B8CE-6B8444E45655}">
      <dsp:nvSpPr>
        <dsp:cNvPr id="8" name="矩形 7"/>
        <dsp:cNvSpPr/>
      </dsp:nvSpPr>
      <dsp:spPr bwMode="white">
        <a:xfrm>
          <a:off x="0" y="1795281"/>
          <a:ext cx="5938787" cy="1129030"/>
        </a:xfrm>
        <a:prstGeom prst="rect">
          <a:avLst/>
        </a:prstGeom>
      </dsp:spPr>
      <dsp:style>
        <a:lnRef idx="2">
          <a:schemeClr val="accent3"/>
        </a:lnRef>
        <a:fillRef idx="1">
          <a:schemeClr val="lt1">
            <a:alpha val="90000"/>
          </a:schemeClr>
        </a:fillRef>
        <a:effectRef idx="0">
          <a:scrgbClr r="0" g="0" b="0"/>
        </a:effectRef>
        <a:fontRef idx="minor"/>
      </dsp:style>
      <dsp:txBody>
        <a:bodyPr lIns="460915" tIns="374904" rIns="460915" bIns="99568"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marL="114300" lvl="1" indent="-114300">
            <a:lnSpc>
              <a:spcPct val="100000"/>
            </a:lnSpc>
            <a:spcBef>
              <a:spcPct val="0"/>
            </a:spcBef>
            <a:spcAft>
              <a:spcPct val="15000"/>
            </a:spcAft>
            <a:buChar char="•"/>
          </a:pPr>
          <a:r>
            <a:rPr lang="zh-CN" altLang="en-US" sz="1400" dirty="0">
              <a:solidFill>
                <a:schemeClr val="dk1"/>
              </a:solidFill>
              <a:latin typeface="微软雅黑" panose="020B0503020204020204" charset="-122"/>
              <a:ea typeface="微软雅黑" panose="020B0503020204020204" charset="-122"/>
            </a:rPr>
            <a:t>利用物联网技术，构建透彻感知的前端设备，包含摄像头、门禁、停车道闸、环境监测传感器等，全面感知园区安防、生产环境等</a:t>
          </a:r>
          <a:endParaRPr>
            <a:solidFill>
              <a:schemeClr val="dk1"/>
            </a:solidFill>
          </a:endParaRPr>
        </a:p>
      </dsp:txBody>
      <dsp:txXfrm>
        <a:off x="0" y="1795281"/>
        <a:ext cx="5938787" cy="1129030"/>
      </dsp:txXfrm>
    </dsp:sp>
    <dsp:sp modelId="{C632A451-3DC8-4033-9FB6-425B7C413513}">
      <dsp:nvSpPr>
        <dsp:cNvPr id="7" name="圆角矩形 6"/>
        <dsp:cNvSpPr/>
      </dsp:nvSpPr>
      <dsp:spPr bwMode="white">
        <a:xfrm>
          <a:off x="296939" y="1529601"/>
          <a:ext cx="4157151" cy="531360"/>
        </a:xfrm>
        <a:prstGeom prst="roundRect">
          <a:avLst/>
        </a:prstGeom>
      </dsp:spPr>
      <dsp:style>
        <a:lnRef idx="2">
          <a:schemeClr val="lt1"/>
        </a:lnRef>
        <a:fillRef idx="1">
          <a:schemeClr val="accent3"/>
        </a:fillRef>
        <a:effectRef idx="0">
          <a:scrgbClr r="0" g="0" b="0"/>
        </a:effectRef>
        <a:fontRef idx="minor">
          <a:schemeClr val="lt1"/>
        </a:fontRef>
      </dsp:style>
      <dsp:txBody>
        <a:bodyPr lIns="157130" tIns="0" rIns="15713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CN" altLang="en-US" sz="1600" dirty="0">
              <a:latin typeface="微软雅黑" panose="020B0503020204020204" charset="-122"/>
              <a:ea typeface="微软雅黑" panose="020B0503020204020204" charset="-122"/>
            </a:rPr>
            <a:t>物联网</a:t>
          </a:r>
        </a:p>
      </dsp:txBody>
      <dsp:txXfrm>
        <a:off x="296939" y="1529601"/>
        <a:ext cx="4157151" cy="531360"/>
      </dsp:txXfrm>
    </dsp:sp>
    <dsp:sp modelId="{7AF6FA85-6E83-4858-8AB8-D352EDA2FF97}">
      <dsp:nvSpPr>
        <dsp:cNvPr id="11" name="矩形 10"/>
        <dsp:cNvSpPr/>
      </dsp:nvSpPr>
      <dsp:spPr bwMode="white">
        <a:xfrm>
          <a:off x="0" y="3287191"/>
          <a:ext cx="5938787" cy="1129030"/>
        </a:xfrm>
        <a:prstGeom prst="rect">
          <a:avLst/>
        </a:prstGeom>
      </dsp:spPr>
      <dsp:style>
        <a:lnRef idx="2">
          <a:schemeClr val="accent4"/>
        </a:lnRef>
        <a:fillRef idx="1">
          <a:schemeClr val="lt1">
            <a:alpha val="90000"/>
          </a:schemeClr>
        </a:fillRef>
        <a:effectRef idx="0">
          <a:scrgbClr r="0" g="0" b="0"/>
        </a:effectRef>
        <a:fontRef idx="minor"/>
      </dsp:style>
      <dsp:txBody>
        <a:bodyPr lIns="460915" tIns="374904" rIns="460915" bIns="99568"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pPr marL="114300" lvl="1" indent="-114300">
            <a:lnSpc>
              <a:spcPct val="100000"/>
            </a:lnSpc>
            <a:spcBef>
              <a:spcPct val="0"/>
            </a:spcBef>
            <a:spcAft>
              <a:spcPct val="15000"/>
            </a:spcAft>
            <a:buChar char="•"/>
          </a:pPr>
          <a:r>
            <a:rPr lang="zh-CN" altLang="en-US" sz="1400" dirty="0">
              <a:solidFill>
                <a:schemeClr val="dk1"/>
              </a:solidFill>
              <a:latin typeface="微软雅黑" panose="020B0503020204020204" charset="-122"/>
              <a:ea typeface="微软雅黑" panose="020B0503020204020204" charset="-122"/>
            </a:rPr>
            <a:t>基于数据中心、各类传感设备、智慧应用系统等，全面采集园区生产、经营、安防、环境等数据，深度挖掘分析，支撑决策分析，促进园区良性发展</a:t>
          </a:r>
          <a:endParaRPr>
            <a:solidFill>
              <a:schemeClr val="dk1"/>
            </a:solidFill>
          </a:endParaRPr>
        </a:p>
      </dsp:txBody>
      <dsp:txXfrm>
        <a:off x="0" y="3287191"/>
        <a:ext cx="5938787" cy="1129030"/>
      </dsp:txXfrm>
    </dsp:sp>
    <dsp:sp modelId="{16DE9104-6404-4BEB-9CA7-066EFEB8E064}">
      <dsp:nvSpPr>
        <dsp:cNvPr id="10" name="圆角矩形 9"/>
        <dsp:cNvSpPr/>
      </dsp:nvSpPr>
      <dsp:spPr bwMode="white">
        <a:xfrm>
          <a:off x="296939" y="3021511"/>
          <a:ext cx="4157151" cy="531360"/>
        </a:xfrm>
        <a:prstGeom prst="roundRect">
          <a:avLst/>
        </a:prstGeom>
      </dsp:spPr>
      <dsp:style>
        <a:lnRef idx="2">
          <a:schemeClr val="lt1"/>
        </a:lnRef>
        <a:fillRef idx="1">
          <a:schemeClr val="accent4"/>
        </a:fillRef>
        <a:effectRef idx="0">
          <a:scrgbClr r="0" g="0" b="0"/>
        </a:effectRef>
        <a:fontRef idx="minor">
          <a:schemeClr val="lt1"/>
        </a:fontRef>
      </dsp:style>
      <dsp:txBody>
        <a:bodyPr lIns="157130" tIns="0" rIns="15713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zh-CN" altLang="en-US" dirty="0"/>
            <a:t>大数据</a:t>
          </a:r>
        </a:p>
      </dsp:txBody>
      <dsp:txXfrm>
        <a:off x="296939" y="3021511"/>
        <a:ext cx="4157151" cy="531360"/>
      </dsp:txXfrm>
    </dsp:sp>
    <dsp:sp modelId="{D92747DD-9683-45A6-B59D-1BDA075E5FEC}">
      <dsp:nvSpPr>
        <dsp:cNvPr id="3" name="矩形 2" hidden="1"/>
        <dsp:cNvSpPr/>
      </dsp:nvSpPr>
      <dsp:spPr>
        <a:xfrm>
          <a:off x="0" y="37691"/>
          <a:ext cx="296939" cy="531360"/>
        </a:xfrm>
        <a:prstGeom prst="rect">
          <a:avLst/>
        </a:prstGeom>
      </dsp:spPr>
      <dsp:txXfrm>
        <a:off x="0" y="37691"/>
        <a:ext cx="296939" cy="531360"/>
      </dsp:txXfrm>
    </dsp:sp>
    <dsp:sp modelId="{6234CAE3-F89E-44A9-80F5-E8AD52D7E715}">
      <dsp:nvSpPr>
        <dsp:cNvPr id="6" name="矩形 5" hidden="1"/>
        <dsp:cNvSpPr/>
      </dsp:nvSpPr>
      <dsp:spPr>
        <a:xfrm>
          <a:off x="0" y="1529601"/>
          <a:ext cx="296939" cy="531360"/>
        </a:xfrm>
        <a:prstGeom prst="rect">
          <a:avLst/>
        </a:prstGeom>
      </dsp:spPr>
      <dsp:txXfrm>
        <a:off x="0" y="1529601"/>
        <a:ext cx="296939" cy="531360"/>
      </dsp:txXfrm>
    </dsp:sp>
    <dsp:sp modelId="{69ACD73B-1F71-40F5-8469-8E86B294718D}">
      <dsp:nvSpPr>
        <dsp:cNvPr id="9" name="矩形 8" hidden="1"/>
        <dsp:cNvSpPr/>
      </dsp:nvSpPr>
      <dsp:spPr>
        <a:xfrm>
          <a:off x="0" y="3021511"/>
          <a:ext cx="296939" cy="531360"/>
        </a:xfrm>
        <a:prstGeom prst="rect">
          <a:avLst/>
        </a:prstGeom>
      </dsp:spPr>
      <dsp:txXfrm>
        <a:off x="0" y="3021511"/>
        <a:ext cx="296939"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9" Type="http://schemas.openxmlformats.org/officeDocument/2006/relationships/notesSlide" Target="../notesSlides/notesSlide10.xml"/><Relationship Id="rId18" Type="http://schemas.openxmlformats.org/officeDocument/2006/relationships/slideLayout" Target="../slideLayouts/slideLayout2.xml"/><Relationship Id="rId17" Type="http://schemas.openxmlformats.org/officeDocument/2006/relationships/tags" Target="../tags/tag20.xml"/><Relationship Id="rId16" Type="http://schemas.openxmlformats.org/officeDocument/2006/relationships/image" Target="../media/image33.png"/><Relationship Id="rId15" Type="http://schemas.openxmlformats.org/officeDocument/2006/relationships/image" Target="../media/image32.png"/><Relationship Id="rId14" Type="http://schemas.openxmlformats.org/officeDocument/2006/relationships/image" Target="../media/image31.png"/><Relationship Id="rId13" Type="http://schemas.openxmlformats.org/officeDocument/2006/relationships/image" Target="../media/image30.jpeg"/><Relationship Id="rId12" Type="http://schemas.openxmlformats.org/officeDocument/2006/relationships/image" Target="../media/image29.png"/><Relationship Id="rId11" Type="http://schemas.openxmlformats.org/officeDocument/2006/relationships/image" Target="../media/image28.jpeg"/><Relationship Id="rId10" Type="http://schemas.openxmlformats.org/officeDocument/2006/relationships/image" Target="../media/image27.jpeg"/><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image" Target="../media/image25.png"/><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1" Type="http://schemas.openxmlformats.org/officeDocument/2006/relationships/notesSlide" Target="../notesSlides/notesSlide11.xml"/><Relationship Id="rId10"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25.png"/><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2" Type="http://schemas.openxmlformats.org/officeDocument/2006/relationships/notesSlide" Target="../notesSlides/notesSlide12.xml"/><Relationship Id="rId11" Type="http://schemas.openxmlformats.org/officeDocument/2006/relationships/slideLayout" Target="../slideLayouts/slideLayout2.xml"/><Relationship Id="rId10" Type="http://schemas.openxmlformats.org/officeDocument/2006/relationships/tags" Target="../tags/tag36.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image" Target="../media/image35.png"/></Relationships>
</file>

<file path=ppt/slides/_rels/slide14.xml.rels><?xml version="1.0" encoding="UTF-8" standalone="yes"?>
<Relationships xmlns="http://schemas.openxmlformats.org/package/2006/relationships"><Relationship Id="rId9" Type="http://schemas.openxmlformats.org/officeDocument/2006/relationships/image" Target="../media/image36.jpeg"/><Relationship Id="rId8" Type="http://schemas.openxmlformats.org/officeDocument/2006/relationships/image" Target="../media/image25.png"/><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9" Type="http://schemas.openxmlformats.org/officeDocument/2006/relationships/notesSlide" Target="../notesSlides/notesSlide13.xml"/><Relationship Id="rId18" Type="http://schemas.openxmlformats.org/officeDocument/2006/relationships/slideLayout" Target="../slideLayouts/slideLayout2.xml"/><Relationship Id="rId17" Type="http://schemas.openxmlformats.org/officeDocument/2006/relationships/tags" Target="../tags/tag45.xml"/><Relationship Id="rId16" Type="http://schemas.openxmlformats.org/officeDocument/2006/relationships/image" Target="../media/image43.png"/><Relationship Id="rId15" Type="http://schemas.openxmlformats.org/officeDocument/2006/relationships/image" Target="../media/image42.jpeg"/><Relationship Id="rId14" Type="http://schemas.openxmlformats.org/officeDocument/2006/relationships/image" Target="../media/image41.jpeg"/><Relationship Id="rId13" Type="http://schemas.openxmlformats.org/officeDocument/2006/relationships/image" Target="../media/image40.jpeg"/><Relationship Id="rId12" Type="http://schemas.openxmlformats.org/officeDocument/2006/relationships/image" Target="../media/image39.jpeg"/><Relationship Id="rId11" Type="http://schemas.openxmlformats.org/officeDocument/2006/relationships/image" Target="../media/image38.jpeg"/><Relationship Id="rId10" Type="http://schemas.openxmlformats.org/officeDocument/2006/relationships/image" Target="../media/image37.jpeg"/><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0" Type="http://schemas.openxmlformats.org/officeDocument/2006/relationships/notesSlide" Target="../notesSlides/notesSlide14.xml"/><Relationship Id="rId1" Type="http://schemas.openxmlformats.org/officeDocument/2006/relationships/tags" Target="../tags/tag46.xml"/></Relationships>
</file>

<file path=ppt/slides/_rels/slide16.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image" Target="../media/image25.png"/><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1" Type="http://schemas.openxmlformats.org/officeDocument/2006/relationships/notesSlide" Target="../notesSlides/notesSlide15.xml"/><Relationship Id="rId10" Type="http://schemas.openxmlformats.org/officeDocument/2006/relationships/slideLayout" Target="../slideLayouts/slideLayout2.xml"/><Relationship Id="rId1" Type="http://schemas.openxmlformats.org/officeDocument/2006/relationships/tags" Target="../tags/tag54.xml"/></Relationships>
</file>

<file path=ppt/slides/_rels/slide17.xml.rels><?xml version="1.0" encoding="UTF-8" standalone="yes"?>
<Relationships xmlns="http://schemas.openxmlformats.org/package/2006/relationships"><Relationship Id="rId9" Type="http://schemas.openxmlformats.org/officeDocument/2006/relationships/image" Target="../media/image44.jpeg"/><Relationship Id="rId8" Type="http://schemas.openxmlformats.org/officeDocument/2006/relationships/image" Target="../media/image25.png"/><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2" Type="http://schemas.openxmlformats.org/officeDocument/2006/relationships/notesSlide" Target="../notesSlides/notesSlide16.xml"/><Relationship Id="rId11" Type="http://schemas.openxmlformats.org/officeDocument/2006/relationships/slideLayout" Target="../slideLayouts/slideLayout2.xml"/><Relationship Id="rId10" Type="http://schemas.openxmlformats.org/officeDocument/2006/relationships/tags" Target="../tags/tag69.xml"/><Relationship Id="rId1" Type="http://schemas.openxmlformats.org/officeDocument/2006/relationships/tags" Target="../tags/tag62.xml"/></Relationships>
</file>

<file path=ppt/slides/_rels/slide18.xml.rels><?xml version="1.0" encoding="UTF-8" standalone="yes"?>
<Relationships xmlns="http://schemas.openxmlformats.org/package/2006/relationships"><Relationship Id="rId9" Type="http://schemas.openxmlformats.org/officeDocument/2006/relationships/image" Target="../media/image45.jpeg"/><Relationship Id="rId8" Type="http://schemas.openxmlformats.org/officeDocument/2006/relationships/image" Target="../media/image25.png"/><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notesSlide" Target="../notesSlides/notesSlide17.xml"/><Relationship Id="rId12" Type="http://schemas.openxmlformats.org/officeDocument/2006/relationships/slideLayout" Target="../slideLayouts/slideLayout2.xml"/><Relationship Id="rId11" Type="http://schemas.openxmlformats.org/officeDocument/2006/relationships/tags" Target="../tags/tag77.xml"/><Relationship Id="rId10" Type="http://schemas.openxmlformats.org/officeDocument/2006/relationships/image" Target="../media/image46.png"/><Relationship Id="rId1" Type="http://schemas.openxmlformats.org/officeDocument/2006/relationships/tags" Target="../tags/tag70.xml"/></Relationships>
</file>

<file path=ppt/slides/_rels/slide19.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25.png"/><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9" Type="http://schemas.openxmlformats.org/officeDocument/2006/relationships/notesSlide" Target="../notesSlides/notesSlide18.xml"/><Relationship Id="rId18" Type="http://schemas.openxmlformats.org/officeDocument/2006/relationships/slideLayout" Target="../slideLayouts/slideLayout2.xml"/><Relationship Id="rId17" Type="http://schemas.openxmlformats.org/officeDocument/2006/relationships/tags" Target="../tags/tag85.xml"/><Relationship Id="rId16" Type="http://schemas.openxmlformats.org/officeDocument/2006/relationships/image" Target="../media/image54.png"/><Relationship Id="rId15" Type="http://schemas.openxmlformats.org/officeDocument/2006/relationships/image" Target="../media/image53.jpeg"/><Relationship Id="rId14" Type="http://schemas.openxmlformats.org/officeDocument/2006/relationships/image" Target="../media/image52.jpeg"/><Relationship Id="rId13" Type="http://schemas.openxmlformats.org/officeDocument/2006/relationships/image" Target="../media/image51.jpeg"/><Relationship Id="rId12" Type="http://schemas.openxmlformats.org/officeDocument/2006/relationships/image" Target="../media/image50.jpeg"/><Relationship Id="rId11" Type="http://schemas.openxmlformats.org/officeDocument/2006/relationships/image" Target="../media/image49.jpeg"/><Relationship Id="rId10" Type="http://schemas.openxmlformats.org/officeDocument/2006/relationships/image" Target="../media/image48.jpeg"/><Relationship Id="rId1" Type="http://schemas.openxmlformats.org/officeDocument/2006/relationships/tags" Target="../tags/tag78.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 Type="http://schemas.openxmlformats.org/officeDocument/2006/relationships/image" Target="../media/image56.png"/><Relationship Id="rId8" Type="http://schemas.openxmlformats.org/officeDocument/2006/relationships/image" Target="../media/image55.png"/><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7" Type="http://schemas.openxmlformats.org/officeDocument/2006/relationships/notesSlide" Target="../notesSlides/notesSlide19.xml"/><Relationship Id="rId16" Type="http://schemas.openxmlformats.org/officeDocument/2006/relationships/slideLayout" Target="../slideLayouts/slideLayout2.xml"/><Relationship Id="rId15" Type="http://schemas.openxmlformats.org/officeDocument/2006/relationships/tags" Target="../tags/tag93.xml"/><Relationship Id="rId14" Type="http://schemas.openxmlformats.org/officeDocument/2006/relationships/image" Target="../media/image61.svg"/><Relationship Id="rId13" Type="http://schemas.openxmlformats.org/officeDocument/2006/relationships/image" Target="../media/image60.png"/><Relationship Id="rId12" Type="http://schemas.openxmlformats.org/officeDocument/2006/relationships/image" Target="../media/image59.svg"/><Relationship Id="rId11" Type="http://schemas.openxmlformats.org/officeDocument/2006/relationships/image" Target="../media/image58.png"/><Relationship Id="rId10" Type="http://schemas.openxmlformats.org/officeDocument/2006/relationships/image" Target="../media/image57.svg"/><Relationship Id="rId1" Type="http://schemas.openxmlformats.org/officeDocument/2006/relationships/tags" Target="../tags/tag86.xml"/></Relationships>
</file>

<file path=ppt/slides/_rels/slide21.xml.rels><?xml version="1.0" encoding="UTF-8" standalone="yes"?>
<Relationships xmlns="http://schemas.openxmlformats.org/package/2006/relationships"><Relationship Id="rId9" Type="http://schemas.openxmlformats.org/officeDocument/2006/relationships/image" Target="../media/image63.png"/><Relationship Id="rId8" Type="http://schemas.openxmlformats.org/officeDocument/2006/relationships/image" Target="../media/image62.png"/><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6" Type="http://schemas.openxmlformats.org/officeDocument/2006/relationships/notesSlide" Target="../notesSlides/notesSlide20.xml"/><Relationship Id="rId25" Type="http://schemas.openxmlformats.org/officeDocument/2006/relationships/slideLayout" Target="../slideLayouts/slideLayout2.xml"/><Relationship Id="rId24" Type="http://schemas.openxmlformats.org/officeDocument/2006/relationships/tags" Target="../tags/tag101.xml"/><Relationship Id="rId23" Type="http://schemas.openxmlformats.org/officeDocument/2006/relationships/image" Target="../media/image77.png"/><Relationship Id="rId22" Type="http://schemas.openxmlformats.org/officeDocument/2006/relationships/image" Target="../media/image76.png"/><Relationship Id="rId21" Type="http://schemas.openxmlformats.org/officeDocument/2006/relationships/image" Target="../media/image75.png"/><Relationship Id="rId20" Type="http://schemas.openxmlformats.org/officeDocument/2006/relationships/image" Target="../media/image74.jpeg"/><Relationship Id="rId2" Type="http://schemas.openxmlformats.org/officeDocument/2006/relationships/tags" Target="../tags/tag95.xml"/><Relationship Id="rId19" Type="http://schemas.openxmlformats.org/officeDocument/2006/relationships/image" Target="../media/image73.jpeg"/><Relationship Id="rId18" Type="http://schemas.openxmlformats.org/officeDocument/2006/relationships/image" Target="../media/image72.jpeg"/><Relationship Id="rId17" Type="http://schemas.openxmlformats.org/officeDocument/2006/relationships/image" Target="../media/image71.jpeg"/><Relationship Id="rId16" Type="http://schemas.openxmlformats.org/officeDocument/2006/relationships/image" Target="../media/image70.jpeg"/><Relationship Id="rId15" Type="http://schemas.openxmlformats.org/officeDocument/2006/relationships/image" Target="../media/image69.jpeg"/><Relationship Id="rId14" Type="http://schemas.openxmlformats.org/officeDocument/2006/relationships/image" Target="../media/image68.jpeg"/><Relationship Id="rId13" Type="http://schemas.openxmlformats.org/officeDocument/2006/relationships/image" Target="../media/image67.png"/><Relationship Id="rId12" Type="http://schemas.openxmlformats.org/officeDocument/2006/relationships/image" Target="../media/image66.png"/><Relationship Id="rId11" Type="http://schemas.openxmlformats.org/officeDocument/2006/relationships/image" Target="../media/image65.jpeg"/><Relationship Id="rId10" Type="http://schemas.openxmlformats.org/officeDocument/2006/relationships/image" Target="../media/image64.png"/><Relationship Id="rId1" Type="http://schemas.openxmlformats.org/officeDocument/2006/relationships/tags" Target="../tags/tag94.xml"/></Relationships>
</file>

<file path=ppt/slides/_rels/slide22.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image" Target="../media/image78.jpeg"/><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1" Type="http://schemas.openxmlformats.org/officeDocument/2006/relationships/notesSlide" Target="../notesSlides/notesSlide21.xml"/><Relationship Id="rId10" Type="http://schemas.openxmlformats.org/officeDocument/2006/relationships/slideLayout" Target="../slideLayouts/slideLayout2.xml"/><Relationship Id="rId1" Type="http://schemas.openxmlformats.org/officeDocument/2006/relationships/tags" Target="../tags/tag10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image" Target="../media/image35.png"/></Relationships>
</file>

<file path=ppt/slides/_rels/slide24.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image" Target="../media/image79.png"/><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1" Type="http://schemas.openxmlformats.org/officeDocument/2006/relationships/notesSlide" Target="../notesSlides/notesSlide22.xml"/><Relationship Id="rId10" Type="http://schemas.openxmlformats.org/officeDocument/2006/relationships/slideLayout" Target="../slideLayouts/slideLayout2.xml"/><Relationship Id="rId1" Type="http://schemas.openxmlformats.org/officeDocument/2006/relationships/tags" Target="../tags/tag111.xml"/></Relationships>
</file>

<file path=ppt/slides/_rels/slide25.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image" Target="../media/image80.png"/><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1" Type="http://schemas.openxmlformats.org/officeDocument/2006/relationships/notesSlide" Target="../notesSlides/notesSlide23.xml"/><Relationship Id="rId10" Type="http://schemas.openxmlformats.org/officeDocument/2006/relationships/slideLayout" Target="../slideLayouts/slideLayout2.xml"/><Relationship Id="rId1" Type="http://schemas.openxmlformats.org/officeDocument/2006/relationships/tags" Target="../tags/tag119.xml"/></Relationships>
</file>

<file path=ppt/slides/_rels/slide26.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image" Target="../media/image81.png"/><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1" Type="http://schemas.openxmlformats.org/officeDocument/2006/relationships/notesSlide" Target="../notesSlides/notesSlide24.xml"/><Relationship Id="rId10" Type="http://schemas.openxmlformats.org/officeDocument/2006/relationships/slideLayout" Target="../slideLayouts/slideLayout2.xml"/><Relationship Id="rId1" Type="http://schemas.openxmlformats.org/officeDocument/2006/relationships/tags" Target="../tags/tag127.xml"/></Relationships>
</file>

<file path=ppt/slides/_rels/slide27.xml.rels><?xml version="1.0" encoding="UTF-8" standalone="yes"?>
<Relationships xmlns="http://schemas.openxmlformats.org/package/2006/relationships"><Relationship Id="rId9" Type="http://schemas.openxmlformats.org/officeDocument/2006/relationships/image" Target="../media/image82.jpeg"/><Relationship Id="rId8" Type="http://schemas.openxmlformats.org/officeDocument/2006/relationships/hyperlink" Target="&#20572;&#36710;&#24341;&#23548;&#25130;&#23631;.mp4" TargetMode="Externa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6" Type="http://schemas.openxmlformats.org/officeDocument/2006/relationships/notesSlide" Target="../notesSlides/notesSlide25.xml"/><Relationship Id="rId15" Type="http://schemas.openxmlformats.org/officeDocument/2006/relationships/slideLayout" Target="../slideLayouts/slideLayout2.xml"/><Relationship Id="rId14" Type="http://schemas.openxmlformats.org/officeDocument/2006/relationships/tags" Target="../tags/tag142.xml"/><Relationship Id="rId13" Type="http://schemas.openxmlformats.org/officeDocument/2006/relationships/image" Target="../media/image86.jpeg"/><Relationship Id="rId12" Type="http://schemas.openxmlformats.org/officeDocument/2006/relationships/image" Target="../media/image85.png"/><Relationship Id="rId11" Type="http://schemas.openxmlformats.org/officeDocument/2006/relationships/image" Target="../media/image84.jpeg"/><Relationship Id="rId10" Type="http://schemas.openxmlformats.org/officeDocument/2006/relationships/image" Target="../media/image83.png"/><Relationship Id="rId1" Type="http://schemas.openxmlformats.org/officeDocument/2006/relationships/tags" Target="../tags/tag13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image" Target="../media/image87.png"/><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1" Type="http://schemas.openxmlformats.org/officeDocument/2006/relationships/notesSlide" Target="../notesSlides/notesSlide26.xml"/><Relationship Id="rId10" Type="http://schemas.openxmlformats.org/officeDocument/2006/relationships/slideLayout" Target="../slideLayouts/slideLayout2.xml"/><Relationship Id="rId1" Type="http://schemas.openxmlformats.org/officeDocument/2006/relationships/tags" Target="../tags/tag144.xml"/></Relationships>
</file>

<file path=ppt/slides/_rels/slide3.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4" Type="http://schemas.openxmlformats.org/officeDocument/2006/relationships/notesSlide" Target="../notesSlides/notesSlide3.xml"/><Relationship Id="rId13" Type="http://schemas.openxmlformats.org/officeDocument/2006/relationships/slideLayout" Target="../slideLayouts/slideLayout2.xml"/><Relationship Id="rId12" Type="http://schemas.openxmlformats.org/officeDocument/2006/relationships/tags" Target="../tags/tag6.xml"/><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image" Target="../media/image88.png"/><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1" Type="http://schemas.openxmlformats.org/officeDocument/2006/relationships/notesSlide" Target="../notesSlides/notesSlide27.xml"/><Relationship Id="rId10" Type="http://schemas.openxmlformats.org/officeDocument/2006/relationships/slideLayout" Target="../slideLayouts/slideLayout2.xml"/><Relationship Id="rId1" Type="http://schemas.openxmlformats.org/officeDocument/2006/relationships/tags" Target="../tags/tag152.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tags" Target="../tags/tag160.xml"/><Relationship Id="rId1" Type="http://schemas.openxmlformats.org/officeDocument/2006/relationships/image" Target="../media/image8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9" Type="http://schemas.openxmlformats.org/officeDocument/2006/relationships/tags" Target="../tags/tag12.xml"/><Relationship Id="rId8" Type="http://schemas.microsoft.com/office/2007/relationships/diagramDrawing" Target="../diagrams/drawing1.xml"/><Relationship Id="rId7" Type="http://schemas.openxmlformats.org/officeDocument/2006/relationships/diagramColors" Target="../diagrams/colors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3" Type="http://schemas.openxmlformats.org/officeDocument/2006/relationships/image" Target="../media/image24.png"/><Relationship Id="rId2" Type="http://schemas.openxmlformats.org/officeDocument/2006/relationships/image" Target="../media/image23.png"/><Relationship Id="rId11" Type="http://schemas.openxmlformats.org/officeDocument/2006/relationships/notesSlide" Target="../notesSlides/notesSlide9.xml"/><Relationship Id="rId10" Type="http://schemas.openxmlformats.org/officeDocument/2006/relationships/slideLayout" Target="../slideLayouts/slideLayout2.xml"/><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timg (6)"/>
          <p:cNvPicPr>
            <a:picLocks noChangeAspect="1"/>
          </p:cNvPicPr>
          <p:nvPr/>
        </p:nvPicPr>
        <p:blipFill>
          <a:blip r:embed="rId1" cstate="print"/>
          <a:stretch>
            <a:fillRect/>
          </a:stretch>
        </p:blipFill>
        <p:spPr>
          <a:xfrm>
            <a:off x="-202565" y="-116840"/>
            <a:ext cx="12477115" cy="7024370"/>
          </a:xfrm>
          <a:prstGeom prst="rect">
            <a:avLst/>
          </a:prstGeom>
        </p:spPr>
      </p:pic>
      <p:sp>
        <p:nvSpPr>
          <p:cNvPr id="4" name="矩形 3"/>
          <p:cNvSpPr/>
          <p:nvPr/>
        </p:nvSpPr>
        <p:spPr>
          <a:xfrm>
            <a:off x="-588010" y="-280035"/>
            <a:ext cx="12954000" cy="7187565"/>
          </a:xfrm>
          <a:prstGeom prst="rect">
            <a:avLst/>
          </a:prstGeom>
          <a:gradFill>
            <a:gsLst>
              <a:gs pos="0">
                <a:schemeClr val="bg1"/>
              </a:gs>
              <a:gs pos="100000">
                <a:schemeClr val="accent1">
                  <a:lumMod val="75000"/>
                  <a:alpha val="0"/>
                </a:schemeClr>
              </a:gs>
              <a:gs pos="75000">
                <a:schemeClr val="accent1">
                  <a:alpha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02564" y="2217420"/>
            <a:ext cx="12568554" cy="2513965"/>
          </a:xfrm>
          <a:prstGeom prst="rect">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文本框 13"/>
          <p:cNvSpPr txBox="1"/>
          <p:nvPr/>
        </p:nvSpPr>
        <p:spPr>
          <a:xfrm>
            <a:off x="0" y="2661254"/>
            <a:ext cx="12191365" cy="1938992"/>
          </a:xfrm>
          <a:prstGeom prst="rect">
            <a:avLst/>
          </a:prstGeom>
          <a:noFill/>
        </p:spPr>
        <p:txBody>
          <a:bodyPr wrap="square" rtlCol="0">
            <a:spAutoFit/>
          </a:bodyPr>
          <a:lstStyle/>
          <a:p>
            <a:pPr algn="ctr"/>
            <a:r>
              <a:rPr lang="zh-CN" altLang="en-US" sz="6000" b="1" dirty="0">
                <a:solidFill>
                  <a:schemeClr val="bg1"/>
                </a:solidFill>
                <a:effectLst/>
                <a:latin typeface="微软雅黑" panose="020B0503020204020204" charset="-122"/>
                <a:ea typeface="微软雅黑" panose="020B0503020204020204" charset="-122"/>
                <a:cs typeface="微软雅黑" panose="020B0503020204020204" charset="-122"/>
                <a:sym typeface="+mn-ea"/>
              </a:rPr>
              <a:t>智慧园区一体化</a:t>
            </a:r>
            <a:endParaRPr lang="en-US" altLang="zh-CN" sz="6000" b="1"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a:p>
            <a:pPr algn="ctr"/>
            <a:r>
              <a:rPr lang="zh-CN" altLang="en-US" sz="6000" b="1" dirty="0">
                <a:solidFill>
                  <a:schemeClr val="bg1"/>
                </a:solidFill>
                <a:effectLst/>
                <a:latin typeface="微软雅黑" panose="020B0503020204020204" charset="-122"/>
                <a:ea typeface="微软雅黑" panose="020B0503020204020204" charset="-122"/>
                <a:cs typeface="微软雅黑" panose="020B0503020204020204" charset="-122"/>
                <a:sym typeface="+mn-ea"/>
              </a:rPr>
              <a:t>解决方案</a:t>
            </a:r>
            <a:endParaRPr lang="zh-CN" altLang="en-US" sz="6000" b="1" dirty="0">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7" name="对角圆角矩形 12"/>
          <p:cNvSpPr/>
          <p:nvPr/>
        </p:nvSpPr>
        <p:spPr>
          <a:xfrm>
            <a:off x="500380" y="368935"/>
            <a:ext cx="3996055" cy="647700"/>
          </a:xfrm>
          <a:prstGeom prst="round2DiagRect">
            <a:avLst/>
          </a:prstGeom>
          <a:gradFill>
            <a:gsLst>
              <a:gs pos="0">
                <a:schemeClr val="bg1"/>
              </a:gs>
              <a:gs pos="51000">
                <a:schemeClr val="bg1">
                  <a:lumMod val="95000"/>
                </a:schemeClr>
              </a:gs>
              <a:gs pos="100000">
                <a:schemeClr val="bg1">
                  <a:lumMod val="75000"/>
                </a:schemeClr>
              </a:gs>
            </a:gsLst>
            <a:lin ang="18900000" scaled="0"/>
          </a:gradFill>
          <a:ln w="25400">
            <a:noFill/>
          </a:ln>
          <a:effectLst>
            <a:outerShdw blurRad="673100" dist="266700" dir="8100000" sx="59000" sy="59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sz="1015">
              <a:sym typeface="+mn-ea"/>
            </a:endParaRPr>
          </a:p>
        </p:txBody>
      </p:sp>
      <p:sp>
        <p:nvSpPr>
          <p:cNvPr id="8" name="对角圆角矩形 14"/>
          <p:cNvSpPr/>
          <p:nvPr/>
        </p:nvSpPr>
        <p:spPr>
          <a:xfrm>
            <a:off x="536575" y="405130"/>
            <a:ext cx="3924300" cy="575945"/>
          </a:xfrm>
          <a:prstGeom prst="round2DiagRect">
            <a:avLst/>
          </a:prstGeom>
          <a:gradFill>
            <a:gsLst>
              <a:gs pos="0">
                <a:srgbClr val="1A2940"/>
              </a:gs>
              <a:gs pos="100000">
                <a:srgbClr val="5B5442"/>
              </a:gs>
            </a:gsLst>
            <a:lin ang="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sz="1015">
              <a:sym typeface="+mn-ea"/>
            </a:endParaRPr>
          </a:p>
        </p:txBody>
      </p:sp>
      <p:sp>
        <p:nvSpPr>
          <p:cNvPr id="9" name="文本框 8"/>
          <p:cNvSpPr txBox="1"/>
          <p:nvPr/>
        </p:nvSpPr>
        <p:spPr>
          <a:xfrm>
            <a:off x="536575" y="478155"/>
            <a:ext cx="3858260" cy="429895"/>
          </a:xfrm>
          <a:prstGeom prst="rect">
            <a:avLst/>
          </a:prstGeom>
          <a:noFill/>
        </p:spPr>
        <p:txBody>
          <a:bodyPr wrap="square" rtlCol="0">
            <a:spAutoFit/>
          </a:bodyPr>
          <a:lstStyle/>
          <a:p>
            <a:pPr algn="dist"/>
            <a:r>
              <a:rPr lang="zh-CN" sz="2200" dirty="0">
                <a:solidFill>
                  <a:schemeClr val="bg1"/>
                </a:solidFill>
                <a:latin typeface="微软雅黑" panose="020B0503020204020204" charset="-122"/>
                <a:ea typeface="微软雅黑" panose="020B0503020204020204" charset="-122"/>
                <a:cs typeface="微软雅黑 Light" panose="020B0502040204020203" charset="-122"/>
              </a:rPr>
              <a:t>成都炬联智能科技有限公司</a:t>
            </a:r>
            <a:endParaRPr lang="zh-CN" sz="2200" dirty="0">
              <a:solidFill>
                <a:schemeClr val="bg1"/>
              </a:solidFill>
              <a:latin typeface="微软雅黑" panose="020B0503020204020204" charset="-122"/>
              <a:ea typeface="微软雅黑" panose="020B0503020204020204" charset="-122"/>
              <a:cs typeface="微软雅黑 Light" panose="020B0502040204020203" charset="-122"/>
            </a:endParaRPr>
          </a:p>
        </p:txBody>
      </p:sp>
      <p:pic>
        <p:nvPicPr>
          <p:cNvPr id="10" name="图片 9" descr="F:\张兰\炬联智能\ppt模板\0.png0"/>
          <p:cNvPicPr>
            <a:picLocks noChangeAspect="1"/>
          </p:cNvPicPr>
          <p:nvPr/>
        </p:nvPicPr>
        <p:blipFill>
          <a:blip r:embed="rId2"/>
          <a:srcRect/>
          <a:stretch>
            <a:fillRect/>
          </a:stretch>
        </p:blipFill>
        <p:spPr>
          <a:xfrm>
            <a:off x="766763" y="1125855"/>
            <a:ext cx="3232785" cy="22225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技术架构</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object 58"/>
          <p:cNvSpPr/>
          <p:nvPr/>
        </p:nvSpPr>
        <p:spPr>
          <a:xfrm>
            <a:off x="845662" y="897648"/>
            <a:ext cx="527291" cy="995159"/>
          </a:xfrm>
          <a:prstGeom prst="rect">
            <a:avLst/>
          </a:prstGeom>
          <a:blipFill>
            <a:blip r:embed="rId8" cstate="print"/>
            <a:stretch>
              <a:fillRect/>
            </a:stretch>
          </a:blipFill>
        </p:spPr>
        <p:txBody>
          <a:bodyPr wrap="square" lIns="0" tIns="0" rIns="0" bIns="0" rtlCol="0"/>
          <a:lstStyle/>
          <a:p/>
        </p:txBody>
      </p:sp>
      <p:grpSp>
        <p:nvGrpSpPr>
          <p:cNvPr id="98" name="组合 97"/>
          <p:cNvGrpSpPr/>
          <p:nvPr/>
        </p:nvGrpSpPr>
        <p:grpSpPr>
          <a:xfrm>
            <a:off x="301467" y="1007110"/>
            <a:ext cx="11677524" cy="5541646"/>
            <a:chOff x="301467" y="1007110"/>
            <a:chExt cx="11677524" cy="5541646"/>
          </a:xfrm>
        </p:grpSpPr>
        <p:sp>
          <p:nvSpPr>
            <p:cNvPr id="99" name="圆角矩形 109"/>
            <p:cNvSpPr>
              <a:spLocks noChangeArrowheads="1"/>
            </p:cNvSpPr>
            <p:nvPr/>
          </p:nvSpPr>
          <p:spPr bwMode="auto">
            <a:xfrm>
              <a:off x="301467" y="1016636"/>
              <a:ext cx="467868" cy="5527738"/>
            </a:xfrm>
            <a:prstGeom prst="roundRect">
              <a:avLst>
                <a:gd name="adj" fmla="val 3329"/>
              </a:avLst>
            </a:prstGeom>
            <a:solidFill>
              <a:schemeClr val="accent5">
                <a:lumMod val="60000"/>
                <a:lumOff val="4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pPr>
              <a:endParaRPr lang="en-US" altLang="zh-CN" sz="1050"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100" name="圆角矩形 109"/>
            <p:cNvSpPr>
              <a:spLocks noChangeArrowheads="1"/>
            </p:cNvSpPr>
            <p:nvPr/>
          </p:nvSpPr>
          <p:spPr bwMode="auto">
            <a:xfrm>
              <a:off x="897605" y="5601166"/>
              <a:ext cx="10403205" cy="947590"/>
            </a:xfrm>
            <a:prstGeom prst="roundRect">
              <a:avLst>
                <a:gd name="adj" fmla="val 3329"/>
              </a:avLst>
            </a:prstGeom>
            <a:solidFill>
              <a:schemeClr val="accent5">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eaLnBrk="0" fontAlgn="base" hangingPunct="0">
                <a:spcBef>
                  <a:spcPct val="0"/>
                </a:spcBef>
                <a:spcAft>
                  <a:spcPct val="0"/>
                </a:spcAft>
              </a:pPr>
              <a:r>
                <a:rPr lang="zh-CN" altLang="en-US" sz="1400" b="1" dirty="0">
                  <a:solidFill>
                    <a:schemeClr val="tx1"/>
                  </a:solidFill>
                  <a:latin typeface="微软雅黑" panose="020B0503020204020204" charset="-122"/>
                  <a:ea typeface="微软雅黑" panose="020B0503020204020204" charset="-122"/>
                  <a:sym typeface="宋体" panose="02010600030101010101" pitchFamily="2" charset="-122"/>
                </a:rPr>
                <a:t>基础</a:t>
              </a:r>
              <a:r>
                <a:rPr lang="zh-CN" altLang="en-US" sz="1400" b="1">
                  <a:solidFill>
                    <a:schemeClr val="tx1"/>
                  </a:solidFill>
                  <a:latin typeface="微软雅黑" panose="020B0503020204020204" charset="-122"/>
                  <a:ea typeface="微软雅黑" panose="020B0503020204020204" charset="-122"/>
                  <a:sym typeface="宋体" panose="02010600030101010101" pitchFamily="2" charset="-122"/>
                </a:rPr>
                <a:t>设施层</a:t>
              </a:r>
              <a:endParaRPr lang="zh-CN" altLang="en-US" sz="1400" b="1" dirty="0">
                <a:solidFill>
                  <a:schemeClr val="tx1"/>
                </a:solidFill>
                <a:latin typeface="微软雅黑" panose="020B0503020204020204" charset="-122"/>
                <a:ea typeface="微软雅黑" panose="020B0503020204020204" charset="-122"/>
                <a:sym typeface="宋体" panose="02010600030101010101" pitchFamily="2" charset="-122"/>
              </a:endParaRPr>
            </a:p>
          </p:txBody>
        </p:sp>
        <p:sp>
          <p:nvSpPr>
            <p:cNvPr id="101" name="矩形: 圆角 119"/>
            <p:cNvSpPr/>
            <p:nvPr/>
          </p:nvSpPr>
          <p:spPr bwMode="auto">
            <a:xfrm>
              <a:off x="905225" y="3051175"/>
              <a:ext cx="10379710" cy="1310640"/>
            </a:xfrm>
            <a:prstGeom prst="roundRect">
              <a:avLst>
                <a:gd name="adj" fmla="val 0"/>
              </a:avLst>
            </a:prstGeom>
            <a:solidFill>
              <a:schemeClr val="accent5">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eaLnBrk="0" fontAlgn="base" hangingPunct="0">
                <a:spcBef>
                  <a:spcPct val="0"/>
                </a:spcBef>
                <a:spcAft>
                  <a:spcPct val="0"/>
                </a:spcAft>
              </a:pPr>
              <a:endParaRPr lang="zh-CN" altLang="en-US" sz="1400" b="1" dirty="0">
                <a:solidFill>
                  <a:schemeClr val="bg1"/>
                </a:solidFill>
                <a:latin typeface="微软雅黑" panose="020B0503020204020204" charset="-122"/>
                <a:ea typeface="微软雅黑" panose="020B0503020204020204" charset="-122"/>
              </a:endParaRPr>
            </a:p>
          </p:txBody>
        </p:sp>
        <p:sp>
          <p:nvSpPr>
            <p:cNvPr id="102" name="文本框 101"/>
            <p:cNvSpPr txBox="1"/>
            <p:nvPr/>
          </p:nvSpPr>
          <p:spPr>
            <a:xfrm>
              <a:off x="397860" y="3077845"/>
              <a:ext cx="324485" cy="1753235"/>
            </a:xfrm>
            <a:prstGeom prst="rect">
              <a:avLst/>
            </a:prstGeom>
            <a:noFill/>
          </p:spPr>
          <p:txBody>
            <a:bodyPr wrap="square" rtlCol="0">
              <a:spAutoFit/>
            </a:bodyPr>
            <a:lstStyle/>
            <a:p>
              <a:pPr algn="ctr"/>
              <a:r>
                <a:rPr lang="zh-CN" altLang="en-US" b="1" dirty="0">
                  <a:latin typeface="微软雅黑" panose="020B0503020204020204" charset="-122"/>
                  <a:ea typeface="微软雅黑" panose="020B0503020204020204" charset="-122"/>
                </a:rPr>
                <a:t>安全防护体系</a:t>
              </a:r>
              <a:endParaRPr lang="zh-CN" altLang="en-US" b="1" dirty="0">
                <a:latin typeface="微软雅黑" panose="020B0503020204020204" charset="-122"/>
                <a:ea typeface="微软雅黑" panose="020B0503020204020204" charset="-122"/>
              </a:endParaRPr>
            </a:p>
          </p:txBody>
        </p:sp>
        <p:sp>
          <p:nvSpPr>
            <p:cNvPr id="103" name="圆角矩形 109"/>
            <p:cNvSpPr>
              <a:spLocks noChangeArrowheads="1"/>
            </p:cNvSpPr>
            <p:nvPr/>
          </p:nvSpPr>
          <p:spPr bwMode="auto">
            <a:xfrm>
              <a:off x="11434161" y="1007110"/>
              <a:ext cx="544830" cy="5537263"/>
            </a:xfrm>
            <a:prstGeom prst="roundRect">
              <a:avLst>
                <a:gd name="adj" fmla="val 3329"/>
              </a:avLst>
            </a:prstGeom>
            <a:solidFill>
              <a:schemeClr val="accent5">
                <a:lumMod val="60000"/>
                <a:lumOff val="4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pPr>
              <a:endParaRPr lang="en-US" altLang="zh-CN" sz="1050"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104" name="圆角矩形 109"/>
            <p:cNvSpPr>
              <a:spLocks noChangeArrowheads="1"/>
            </p:cNvSpPr>
            <p:nvPr/>
          </p:nvSpPr>
          <p:spPr bwMode="auto">
            <a:xfrm>
              <a:off x="897605" y="1007110"/>
              <a:ext cx="10417175" cy="323215"/>
            </a:xfrm>
            <a:prstGeom prst="roundRect">
              <a:avLst>
                <a:gd name="adj" fmla="val 3329"/>
              </a:avLst>
            </a:prstGeom>
            <a:solidFill>
              <a:schemeClr val="accent5">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eaLnBrk="0" fontAlgn="base" hangingPunct="0">
                <a:spcBef>
                  <a:spcPct val="0"/>
                </a:spcBef>
                <a:spcAft>
                  <a:spcPct val="0"/>
                </a:spcAft>
              </a:pPr>
              <a:r>
                <a:rPr lang="zh-CN" altLang="en-US" sz="1400" b="1" dirty="0">
                  <a:latin typeface="微软雅黑" panose="020B0503020204020204" charset="-122"/>
                  <a:ea typeface="微软雅黑" panose="020B0503020204020204" charset="-122"/>
                  <a:sym typeface="宋体" panose="02010600030101010101" pitchFamily="2" charset="-122"/>
                </a:rPr>
                <a:t>展现</a:t>
              </a:r>
              <a:r>
                <a:rPr lang="zh-CN" altLang="en-US" sz="1400" b="1" dirty="0">
                  <a:solidFill>
                    <a:schemeClr val="tx1"/>
                  </a:solidFill>
                  <a:effectLst/>
                  <a:latin typeface="微软雅黑" panose="020B0503020204020204" charset="-122"/>
                  <a:ea typeface="微软雅黑" panose="020B0503020204020204" charset="-122"/>
                  <a:sym typeface="宋体" panose="02010600030101010101" pitchFamily="2" charset="-122"/>
                </a:rPr>
                <a:t>层</a:t>
              </a:r>
              <a:endParaRPr lang="zh-CN" altLang="en-US" sz="1400" b="1" dirty="0">
                <a:solidFill>
                  <a:schemeClr val="tx1"/>
                </a:solidFill>
                <a:effectLst/>
                <a:latin typeface="微软雅黑" panose="020B0503020204020204" charset="-122"/>
                <a:ea typeface="微软雅黑" panose="020B0503020204020204" charset="-122"/>
                <a:sym typeface="宋体" panose="02010600030101010101" pitchFamily="2" charset="-122"/>
              </a:endParaRPr>
            </a:p>
          </p:txBody>
        </p:sp>
        <p:sp>
          <p:nvSpPr>
            <p:cNvPr id="105" name="矩形: 圆角 119"/>
            <p:cNvSpPr/>
            <p:nvPr/>
          </p:nvSpPr>
          <p:spPr bwMode="auto">
            <a:xfrm>
              <a:off x="2919445" y="1068070"/>
              <a:ext cx="1282065" cy="195580"/>
            </a:xfrm>
            <a:prstGeom prst="roundRect">
              <a:avLst/>
            </a:prstGeom>
            <a:solidFill>
              <a:srgbClr val="548235"/>
            </a:solidFill>
            <a:ln w="6350" cap="flat" cmpd="sng" algn="ctr">
              <a:solidFill>
                <a:schemeClr val="bg1"/>
              </a:solidFill>
              <a:prstDash val="sysDash"/>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b="1" dirty="0">
                  <a:solidFill>
                    <a:schemeClr val="bg1"/>
                  </a:solidFill>
                  <a:effectLst/>
                  <a:latin typeface="微软雅黑" panose="020B0503020204020204" charset="-122"/>
                  <a:ea typeface="微软雅黑" panose="020B0503020204020204" charset="-122"/>
                </a:rPr>
                <a:t>移动设备</a:t>
              </a:r>
              <a:endParaRPr lang="zh-CN" altLang="en-US" sz="1050" b="1" dirty="0">
                <a:solidFill>
                  <a:schemeClr val="bg1"/>
                </a:solidFill>
                <a:effectLst/>
                <a:latin typeface="微软雅黑" panose="020B0503020204020204" charset="-122"/>
                <a:ea typeface="微软雅黑" panose="020B0503020204020204" charset="-122"/>
              </a:endParaRPr>
            </a:p>
          </p:txBody>
        </p:sp>
        <p:sp>
          <p:nvSpPr>
            <p:cNvPr id="106" name="矩形: 圆角 119"/>
            <p:cNvSpPr/>
            <p:nvPr/>
          </p:nvSpPr>
          <p:spPr bwMode="auto">
            <a:xfrm>
              <a:off x="5139405" y="1068070"/>
              <a:ext cx="1282065" cy="195580"/>
            </a:xfrm>
            <a:prstGeom prst="roundRect">
              <a:avLst/>
            </a:prstGeom>
            <a:solidFill>
              <a:srgbClr val="548235"/>
            </a:solid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b="1" dirty="0">
                  <a:solidFill>
                    <a:schemeClr val="bg1"/>
                  </a:solidFill>
                  <a:latin typeface="微软雅黑" panose="020B0503020204020204" charset="-122"/>
                  <a:ea typeface="微软雅黑" panose="020B0503020204020204" charset="-122"/>
                </a:rPr>
                <a:t>监控中心</a:t>
              </a:r>
              <a:endParaRPr lang="zh-CN" altLang="en-US" sz="1050" b="1" dirty="0">
                <a:solidFill>
                  <a:schemeClr val="bg1"/>
                </a:solidFill>
                <a:latin typeface="微软雅黑" panose="020B0503020204020204" charset="-122"/>
                <a:ea typeface="微软雅黑" panose="020B0503020204020204" charset="-122"/>
              </a:endParaRPr>
            </a:p>
          </p:txBody>
        </p:sp>
        <p:sp>
          <p:nvSpPr>
            <p:cNvPr id="107" name="矩形: 圆角 119"/>
            <p:cNvSpPr/>
            <p:nvPr/>
          </p:nvSpPr>
          <p:spPr bwMode="auto">
            <a:xfrm>
              <a:off x="6997415" y="1068070"/>
              <a:ext cx="1282065" cy="195580"/>
            </a:xfrm>
            <a:prstGeom prst="roundRect">
              <a:avLst/>
            </a:prstGeom>
            <a:solidFill>
              <a:srgbClr val="548235"/>
            </a:solid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b="1" dirty="0">
                  <a:solidFill>
                    <a:schemeClr val="bg1"/>
                  </a:solidFill>
                  <a:latin typeface="微软雅黑" panose="020B0503020204020204" charset="-122"/>
                  <a:ea typeface="微软雅黑" panose="020B0503020204020204" charset="-122"/>
                </a:rPr>
                <a:t>展厅</a:t>
              </a:r>
              <a:endParaRPr lang="zh-CN" altLang="en-US" sz="1050" b="1" dirty="0">
                <a:solidFill>
                  <a:schemeClr val="bg1"/>
                </a:solidFill>
                <a:latin typeface="微软雅黑" panose="020B0503020204020204" charset="-122"/>
                <a:ea typeface="微软雅黑" panose="020B0503020204020204" charset="-122"/>
              </a:endParaRPr>
            </a:p>
          </p:txBody>
        </p:sp>
        <p:sp>
          <p:nvSpPr>
            <p:cNvPr id="108" name="矩形: 圆角 119"/>
            <p:cNvSpPr/>
            <p:nvPr/>
          </p:nvSpPr>
          <p:spPr bwMode="auto">
            <a:xfrm>
              <a:off x="8855425" y="1068070"/>
              <a:ext cx="1282065" cy="195580"/>
            </a:xfrm>
            <a:prstGeom prst="roundRect">
              <a:avLst/>
            </a:prstGeom>
            <a:solidFill>
              <a:srgbClr val="548235"/>
            </a:solidFill>
            <a:ln w="6350" cap="flat" cmpd="sng" algn="ctr">
              <a:solidFill>
                <a:schemeClr val="bg1"/>
              </a:solidFill>
              <a:prstDash val="sysDash"/>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en-US" altLang="zh-CN" sz="1050" b="1" dirty="0">
                  <a:solidFill>
                    <a:schemeClr val="bg1"/>
                  </a:solidFill>
                  <a:latin typeface="微软雅黑" panose="020B0503020204020204" charset="-122"/>
                  <a:ea typeface="微软雅黑" panose="020B0503020204020204" charset="-122"/>
                </a:rPr>
                <a:t>Web</a:t>
              </a:r>
              <a:endParaRPr lang="en-US" altLang="zh-CN" sz="1050" b="1" dirty="0">
                <a:solidFill>
                  <a:schemeClr val="bg1"/>
                </a:solidFill>
                <a:latin typeface="微软雅黑" panose="020B0503020204020204" charset="-122"/>
                <a:ea typeface="微软雅黑" panose="020B0503020204020204" charset="-122"/>
              </a:endParaRPr>
            </a:p>
          </p:txBody>
        </p:sp>
        <p:sp>
          <p:nvSpPr>
            <p:cNvPr id="109" name="圆角矩形 109"/>
            <p:cNvSpPr>
              <a:spLocks noChangeArrowheads="1"/>
            </p:cNvSpPr>
            <p:nvPr/>
          </p:nvSpPr>
          <p:spPr bwMode="auto">
            <a:xfrm>
              <a:off x="905225" y="1419225"/>
              <a:ext cx="10403205" cy="1514475"/>
            </a:xfrm>
            <a:prstGeom prst="roundRect">
              <a:avLst>
                <a:gd name="adj" fmla="val 3329"/>
              </a:avLst>
            </a:prstGeom>
            <a:solidFill>
              <a:schemeClr val="accent5">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eaLnBrk="0" fontAlgn="base" hangingPunct="0">
                <a:spcBef>
                  <a:spcPct val="0"/>
                </a:spcBef>
                <a:spcAft>
                  <a:spcPct val="0"/>
                </a:spcAft>
              </a:pPr>
              <a:r>
                <a:rPr lang="zh-CN" altLang="en-US" sz="1400" b="1" dirty="0">
                  <a:solidFill>
                    <a:schemeClr val="tx1"/>
                  </a:solidFill>
                  <a:effectLst/>
                  <a:latin typeface="微软雅黑" panose="020B0503020204020204" charset="-122"/>
                  <a:ea typeface="微软雅黑" panose="020B0503020204020204" charset="-122"/>
                  <a:sym typeface="宋体" panose="02010600030101010101" pitchFamily="2" charset="-122"/>
                </a:rPr>
                <a:t>应用层</a:t>
              </a:r>
              <a:endParaRPr lang="zh-CN" altLang="en-US" sz="1400" b="1" dirty="0">
                <a:solidFill>
                  <a:schemeClr val="tx1"/>
                </a:solidFill>
                <a:effectLst/>
                <a:latin typeface="微软雅黑" panose="020B0503020204020204" charset="-122"/>
                <a:ea typeface="微软雅黑" panose="020B0503020204020204" charset="-122"/>
                <a:sym typeface="宋体" panose="02010600030101010101" pitchFamily="2" charset="-122"/>
              </a:endParaRPr>
            </a:p>
          </p:txBody>
        </p:sp>
        <p:sp>
          <p:nvSpPr>
            <p:cNvPr id="110" name="圆角矩形 109"/>
            <p:cNvSpPr>
              <a:spLocks noChangeArrowheads="1"/>
            </p:cNvSpPr>
            <p:nvPr/>
          </p:nvSpPr>
          <p:spPr bwMode="auto">
            <a:xfrm>
              <a:off x="891255" y="3038475"/>
              <a:ext cx="10394950" cy="1335405"/>
            </a:xfrm>
            <a:prstGeom prst="roundRect">
              <a:avLst>
                <a:gd name="adj" fmla="val 3329"/>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eaLnBrk="0" fontAlgn="base" hangingPunct="0">
                <a:spcBef>
                  <a:spcPct val="0"/>
                </a:spcBef>
                <a:spcAft>
                  <a:spcPct val="0"/>
                </a:spcAft>
              </a:pPr>
              <a:r>
                <a:rPr lang="zh-CN" altLang="en-US" sz="1400" b="1" dirty="0">
                  <a:solidFill>
                    <a:schemeClr val="tx1"/>
                  </a:solidFill>
                  <a:effectLst/>
                  <a:latin typeface="微软雅黑" panose="020B0503020204020204" charset="-122"/>
                  <a:ea typeface="微软雅黑" panose="020B0503020204020204" charset="-122"/>
                  <a:sym typeface="宋体" panose="02010600030101010101" pitchFamily="2" charset="-122"/>
                </a:rPr>
                <a:t>服务层</a:t>
              </a:r>
              <a:endParaRPr lang="zh-CN" altLang="en-US" sz="1400" b="1" dirty="0">
                <a:solidFill>
                  <a:schemeClr val="tx1"/>
                </a:solidFill>
                <a:effectLst/>
                <a:latin typeface="微软雅黑" panose="020B0503020204020204" charset="-122"/>
                <a:ea typeface="微软雅黑" panose="020B0503020204020204" charset="-122"/>
                <a:sym typeface="宋体" panose="02010600030101010101" pitchFamily="2" charset="-122"/>
              </a:endParaRPr>
            </a:p>
          </p:txBody>
        </p:sp>
        <p:sp>
          <p:nvSpPr>
            <p:cNvPr id="111" name="矩形: 圆角 119"/>
            <p:cNvSpPr/>
            <p:nvPr/>
          </p:nvSpPr>
          <p:spPr bwMode="auto">
            <a:xfrm>
              <a:off x="2505425" y="6298200"/>
              <a:ext cx="907415" cy="216535"/>
            </a:xfrm>
            <a:prstGeom prst="roundRect">
              <a:avLst>
                <a:gd name="adj" fmla="val 6894"/>
              </a:avLst>
            </a:prstGeom>
            <a:solidFill>
              <a:schemeClr val="accent3">
                <a:lumMod val="40000"/>
                <a:lumOff val="60000"/>
                <a:alpha val="96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b="1" dirty="0">
                  <a:solidFill>
                    <a:schemeClr val="tx1"/>
                  </a:solidFill>
                  <a:latin typeface="微软雅黑" panose="020B0503020204020204" charset="-122"/>
                  <a:ea typeface="微软雅黑" panose="020B0503020204020204" charset="-122"/>
                </a:rPr>
                <a:t>摄像头</a:t>
              </a:r>
              <a:endParaRPr lang="zh-CN" altLang="en-US" sz="1050" b="1" dirty="0">
                <a:solidFill>
                  <a:schemeClr val="tx1"/>
                </a:solidFill>
                <a:latin typeface="微软雅黑" panose="020B0503020204020204" charset="-122"/>
                <a:ea typeface="微软雅黑" panose="020B0503020204020204" charset="-122"/>
              </a:endParaRPr>
            </a:p>
          </p:txBody>
        </p:sp>
        <p:sp>
          <p:nvSpPr>
            <p:cNvPr id="112" name="矩形: 圆角 119"/>
            <p:cNvSpPr/>
            <p:nvPr/>
          </p:nvSpPr>
          <p:spPr bwMode="auto">
            <a:xfrm>
              <a:off x="3764630" y="6298200"/>
              <a:ext cx="907415" cy="216535"/>
            </a:xfrm>
            <a:prstGeom prst="roundRect">
              <a:avLst>
                <a:gd name="adj" fmla="val 6894"/>
              </a:avLst>
            </a:prstGeom>
            <a:solidFill>
              <a:schemeClr val="accent3">
                <a:lumMod val="40000"/>
                <a:lumOff val="60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b="1" dirty="0">
                  <a:solidFill>
                    <a:schemeClr val="tx1"/>
                  </a:solidFill>
                  <a:latin typeface="微软雅黑" panose="020B0503020204020204" charset="-122"/>
                  <a:ea typeface="微软雅黑" panose="020B0503020204020204" charset="-122"/>
                </a:rPr>
                <a:t>环境监测</a:t>
              </a:r>
              <a:endParaRPr lang="zh-CN" altLang="en-US" sz="1050" b="1" dirty="0">
                <a:solidFill>
                  <a:schemeClr val="tx1"/>
                </a:solidFill>
                <a:latin typeface="微软雅黑" panose="020B0503020204020204" charset="-122"/>
                <a:ea typeface="微软雅黑" panose="020B0503020204020204" charset="-122"/>
              </a:endParaRPr>
            </a:p>
          </p:txBody>
        </p:sp>
        <p:sp>
          <p:nvSpPr>
            <p:cNvPr id="113" name="矩形: 圆角 119"/>
            <p:cNvSpPr/>
            <p:nvPr/>
          </p:nvSpPr>
          <p:spPr bwMode="auto">
            <a:xfrm>
              <a:off x="6316695" y="6298200"/>
              <a:ext cx="907415" cy="216535"/>
            </a:xfrm>
            <a:prstGeom prst="roundRect">
              <a:avLst>
                <a:gd name="adj" fmla="val 6894"/>
              </a:avLst>
            </a:prstGeom>
            <a:solidFill>
              <a:schemeClr val="accent3">
                <a:lumMod val="40000"/>
                <a:lumOff val="60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b="1" dirty="0">
                  <a:solidFill>
                    <a:schemeClr val="tx1"/>
                  </a:solidFill>
                  <a:latin typeface="微软雅黑" panose="020B0503020204020204" charset="-122"/>
                  <a:ea typeface="微软雅黑" panose="020B0503020204020204" charset="-122"/>
                </a:rPr>
                <a:t>大屏</a:t>
              </a:r>
              <a:endParaRPr lang="zh-CN" altLang="en-US" sz="1050" b="1" dirty="0">
                <a:solidFill>
                  <a:schemeClr val="tx1"/>
                </a:solidFill>
                <a:latin typeface="微软雅黑" panose="020B0503020204020204" charset="-122"/>
                <a:ea typeface="微软雅黑" panose="020B0503020204020204" charset="-122"/>
              </a:endParaRPr>
            </a:p>
          </p:txBody>
        </p:sp>
        <p:sp>
          <p:nvSpPr>
            <p:cNvPr id="114" name="矩形: 圆角 119"/>
            <p:cNvSpPr/>
            <p:nvPr/>
          </p:nvSpPr>
          <p:spPr bwMode="auto">
            <a:xfrm>
              <a:off x="5023835" y="6298835"/>
              <a:ext cx="907415" cy="216535"/>
            </a:xfrm>
            <a:prstGeom prst="roundRect">
              <a:avLst>
                <a:gd name="adj" fmla="val 6894"/>
              </a:avLst>
            </a:prstGeom>
            <a:solidFill>
              <a:schemeClr val="accent3">
                <a:lumMod val="40000"/>
                <a:lumOff val="60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b="1" dirty="0">
                  <a:solidFill>
                    <a:schemeClr val="tx1"/>
                  </a:solidFill>
                  <a:latin typeface="微软雅黑" panose="020B0503020204020204" charset="-122"/>
                  <a:ea typeface="微软雅黑" panose="020B0503020204020204" charset="-122"/>
                </a:rPr>
                <a:t>道闸</a:t>
              </a:r>
              <a:endParaRPr lang="zh-CN" altLang="en-US" sz="1050" b="1" dirty="0">
                <a:solidFill>
                  <a:schemeClr val="tx1"/>
                </a:solidFill>
                <a:latin typeface="微软雅黑" panose="020B0503020204020204" charset="-122"/>
                <a:ea typeface="微软雅黑" panose="020B0503020204020204" charset="-122"/>
              </a:endParaRPr>
            </a:p>
          </p:txBody>
        </p:sp>
        <p:sp>
          <p:nvSpPr>
            <p:cNvPr id="115" name="矩形: 圆角 119"/>
            <p:cNvSpPr/>
            <p:nvPr/>
          </p:nvSpPr>
          <p:spPr bwMode="auto">
            <a:xfrm>
              <a:off x="8954485" y="6298200"/>
              <a:ext cx="907415" cy="216535"/>
            </a:xfrm>
            <a:prstGeom prst="roundRect">
              <a:avLst>
                <a:gd name="adj" fmla="val 6894"/>
              </a:avLst>
            </a:prstGeom>
            <a:solidFill>
              <a:schemeClr val="accent3">
                <a:lumMod val="40000"/>
                <a:lumOff val="60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b="1" dirty="0">
                  <a:solidFill>
                    <a:schemeClr val="tx1"/>
                  </a:solidFill>
                  <a:latin typeface="微软雅黑" panose="020B0503020204020204" charset="-122"/>
                  <a:ea typeface="微软雅黑" panose="020B0503020204020204" charset="-122"/>
                </a:rPr>
                <a:t>报警探测器</a:t>
              </a:r>
              <a:endParaRPr lang="zh-CN" altLang="en-US" sz="1050" b="1" dirty="0">
                <a:solidFill>
                  <a:schemeClr val="tx1"/>
                </a:solidFill>
                <a:latin typeface="微软雅黑" panose="020B0503020204020204" charset="-122"/>
                <a:ea typeface="微软雅黑" panose="020B0503020204020204" charset="-122"/>
              </a:endParaRPr>
            </a:p>
          </p:txBody>
        </p:sp>
        <p:sp>
          <p:nvSpPr>
            <p:cNvPr id="116" name="矩形: 圆角 119"/>
            <p:cNvSpPr/>
            <p:nvPr/>
          </p:nvSpPr>
          <p:spPr bwMode="auto">
            <a:xfrm>
              <a:off x="2868010" y="3471545"/>
              <a:ext cx="2541270" cy="847725"/>
            </a:xfrm>
            <a:prstGeom prst="roundRect">
              <a:avLst>
                <a:gd name="adj" fmla="val 0"/>
              </a:avLst>
            </a:prstGeom>
            <a:noFill/>
            <a:ln w="6350" cap="flat" cmpd="sng" algn="ctr">
              <a:solidFill>
                <a:srgbClr val="548235"/>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endParaRPr lang="zh-CN" altLang="en-US" sz="1050" dirty="0">
                <a:solidFill>
                  <a:schemeClr val="tx1"/>
                </a:solidFill>
                <a:latin typeface="微软雅黑" panose="020B0503020204020204" charset="-122"/>
                <a:ea typeface="微软雅黑" panose="020B0503020204020204" charset="-122"/>
              </a:endParaRPr>
            </a:p>
          </p:txBody>
        </p:sp>
        <p:sp>
          <p:nvSpPr>
            <p:cNvPr id="117" name="矩形: 圆角 119"/>
            <p:cNvSpPr/>
            <p:nvPr/>
          </p:nvSpPr>
          <p:spPr bwMode="auto">
            <a:xfrm>
              <a:off x="3354420" y="3394075"/>
              <a:ext cx="1569085" cy="216535"/>
            </a:xfrm>
            <a:prstGeom prst="roundRect">
              <a:avLst>
                <a:gd name="adj" fmla="val 6894"/>
              </a:avLst>
            </a:prstGeom>
            <a:solidFill>
              <a:srgbClr val="548235"/>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pPr>
              <a:r>
                <a:rPr lang="zh-CN" altLang="en-US" sz="1050" b="1" dirty="0">
                  <a:solidFill>
                    <a:schemeClr val="bg1"/>
                  </a:solidFill>
                  <a:latin typeface="微软雅黑" panose="020B0503020204020204" charset="-122"/>
                  <a:ea typeface="微软雅黑" panose="020B0503020204020204" charset="-122"/>
                </a:rPr>
                <a:t>物联网平台服务</a:t>
              </a:r>
              <a:endParaRPr lang="zh-CN" altLang="en-US" sz="1050" b="1" dirty="0">
                <a:solidFill>
                  <a:schemeClr val="bg1"/>
                </a:solidFill>
                <a:latin typeface="微软雅黑" panose="020B0503020204020204" charset="-122"/>
                <a:ea typeface="微软雅黑" panose="020B0503020204020204" charset="-122"/>
              </a:endParaRPr>
            </a:p>
          </p:txBody>
        </p:sp>
        <p:sp>
          <p:nvSpPr>
            <p:cNvPr id="118" name="矩形: 圆角 119"/>
            <p:cNvSpPr/>
            <p:nvPr/>
          </p:nvSpPr>
          <p:spPr bwMode="auto">
            <a:xfrm>
              <a:off x="2996915" y="3644900"/>
              <a:ext cx="1078865" cy="263525"/>
            </a:xfrm>
            <a:prstGeom prst="roundRect">
              <a:avLst>
                <a:gd name="adj" fmla="val 6894"/>
              </a:avLst>
            </a:prstGeom>
            <a:no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接入管理</a:t>
              </a:r>
              <a:endPar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19" name="矩形: 圆角 119"/>
            <p:cNvSpPr/>
            <p:nvPr/>
          </p:nvSpPr>
          <p:spPr bwMode="auto">
            <a:xfrm>
              <a:off x="4223100" y="3642360"/>
              <a:ext cx="1078865" cy="263525"/>
            </a:xfrm>
            <a:prstGeom prst="roundRect">
              <a:avLst>
                <a:gd name="adj" fmla="val 6894"/>
              </a:avLst>
            </a:prstGeom>
            <a:no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联动控制</a:t>
              </a:r>
              <a:endPar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20" name="矩形: 圆角 119"/>
            <p:cNvSpPr/>
            <p:nvPr/>
          </p:nvSpPr>
          <p:spPr bwMode="auto">
            <a:xfrm>
              <a:off x="2996915" y="3985260"/>
              <a:ext cx="1078865" cy="263525"/>
            </a:xfrm>
            <a:prstGeom prst="roundRect">
              <a:avLst>
                <a:gd name="adj" fmla="val 6894"/>
              </a:avLst>
            </a:prstGeom>
            <a:no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应用管理</a:t>
              </a:r>
              <a:endPar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21" name="矩形: 圆角 119"/>
            <p:cNvSpPr/>
            <p:nvPr/>
          </p:nvSpPr>
          <p:spPr bwMode="auto">
            <a:xfrm>
              <a:off x="4223100" y="3982720"/>
              <a:ext cx="1078865" cy="263525"/>
            </a:xfrm>
            <a:prstGeom prst="roundRect">
              <a:avLst>
                <a:gd name="adj" fmla="val 6894"/>
              </a:avLst>
            </a:prstGeom>
            <a:no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认证鉴权</a:t>
              </a:r>
              <a:endPar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22" name="矩形: 圆角 119"/>
            <p:cNvSpPr/>
            <p:nvPr/>
          </p:nvSpPr>
          <p:spPr bwMode="auto">
            <a:xfrm>
              <a:off x="7090760" y="3471545"/>
              <a:ext cx="2331720" cy="847725"/>
            </a:xfrm>
            <a:prstGeom prst="roundRect">
              <a:avLst>
                <a:gd name="adj" fmla="val 0"/>
              </a:avLst>
            </a:prstGeom>
            <a:noFill/>
            <a:ln w="6350" cap="flat" cmpd="sng" algn="ctr">
              <a:solidFill>
                <a:srgbClr val="548235"/>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endParaRPr lang="zh-CN" altLang="en-US" sz="1050" dirty="0">
                <a:solidFill>
                  <a:schemeClr val="tx1"/>
                </a:solidFill>
                <a:latin typeface="微软雅黑" panose="020B0503020204020204" charset="-122"/>
                <a:ea typeface="微软雅黑" panose="020B0503020204020204" charset="-122"/>
              </a:endParaRPr>
            </a:p>
          </p:txBody>
        </p:sp>
        <p:sp>
          <p:nvSpPr>
            <p:cNvPr id="123" name="矩形: 圆角 119"/>
            <p:cNvSpPr/>
            <p:nvPr/>
          </p:nvSpPr>
          <p:spPr bwMode="auto">
            <a:xfrm>
              <a:off x="7535895" y="3394075"/>
              <a:ext cx="1439545" cy="216535"/>
            </a:xfrm>
            <a:prstGeom prst="roundRect">
              <a:avLst>
                <a:gd name="adj" fmla="val 6894"/>
              </a:avLst>
            </a:prstGeom>
            <a:solidFill>
              <a:srgbClr val="548235"/>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pPr>
              <a:r>
                <a:rPr lang="en-US" altLang="zh-CN" sz="1050" b="1" dirty="0">
                  <a:solidFill>
                    <a:schemeClr val="bg1"/>
                  </a:solidFill>
                  <a:latin typeface="微软雅黑" panose="020B0503020204020204" charset="-122"/>
                  <a:ea typeface="微软雅黑" panose="020B0503020204020204" charset="-122"/>
                </a:rPr>
                <a:t>AI</a:t>
              </a:r>
              <a:r>
                <a:rPr lang="zh-CN" altLang="en-US" sz="1050" b="1" dirty="0">
                  <a:solidFill>
                    <a:schemeClr val="bg1"/>
                  </a:solidFill>
                  <a:latin typeface="微软雅黑" panose="020B0503020204020204" charset="-122"/>
                  <a:ea typeface="微软雅黑" panose="020B0503020204020204" charset="-122"/>
                </a:rPr>
                <a:t>中台服务</a:t>
              </a:r>
              <a:endParaRPr lang="zh-CN" altLang="en-US" sz="1050" b="1" dirty="0">
                <a:solidFill>
                  <a:schemeClr val="bg1"/>
                </a:solidFill>
                <a:latin typeface="微软雅黑" panose="020B0503020204020204" charset="-122"/>
                <a:ea typeface="微软雅黑" panose="020B0503020204020204" charset="-122"/>
              </a:endParaRPr>
            </a:p>
          </p:txBody>
        </p:sp>
        <p:grpSp>
          <p:nvGrpSpPr>
            <p:cNvPr id="124" name="组合 123"/>
            <p:cNvGrpSpPr/>
            <p:nvPr/>
          </p:nvGrpSpPr>
          <p:grpSpPr>
            <a:xfrm>
              <a:off x="7208235" y="3642360"/>
              <a:ext cx="2114550" cy="606425"/>
              <a:chOff x="5794" y="6977"/>
              <a:chExt cx="2664" cy="952"/>
            </a:xfrm>
          </p:grpSpPr>
          <p:sp>
            <p:nvSpPr>
              <p:cNvPr id="171" name="矩形: 圆角 119"/>
              <p:cNvSpPr/>
              <p:nvPr/>
            </p:nvSpPr>
            <p:spPr bwMode="auto">
              <a:xfrm>
                <a:off x="5794" y="6981"/>
                <a:ext cx="1247" cy="414"/>
              </a:xfrm>
              <a:prstGeom prst="roundRect">
                <a:avLst>
                  <a:gd name="adj" fmla="val 6894"/>
                </a:avLst>
              </a:prstGeom>
              <a:no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人脸识别</a:t>
                </a:r>
                <a:endPar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72" name="矩形: 圆角 119"/>
              <p:cNvSpPr/>
              <p:nvPr/>
            </p:nvSpPr>
            <p:spPr bwMode="auto">
              <a:xfrm>
                <a:off x="7212" y="6977"/>
                <a:ext cx="1247" cy="414"/>
              </a:xfrm>
              <a:prstGeom prst="roundRect">
                <a:avLst>
                  <a:gd name="adj" fmla="val 6894"/>
                </a:avLst>
              </a:prstGeom>
              <a:no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图像识别</a:t>
                </a:r>
                <a:endPar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73" name="矩形: 圆角 119"/>
              <p:cNvSpPr/>
              <p:nvPr/>
            </p:nvSpPr>
            <p:spPr bwMode="auto">
              <a:xfrm>
                <a:off x="5794" y="7515"/>
                <a:ext cx="1247" cy="414"/>
              </a:xfrm>
              <a:prstGeom prst="roundRect">
                <a:avLst>
                  <a:gd name="adj" fmla="val 6894"/>
                </a:avLst>
              </a:prstGeom>
              <a:no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行为监控</a:t>
                </a:r>
                <a:endPar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174" name="矩形: 圆角 119"/>
              <p:cNvSpPr/>
              <p:nvPr/>
            </p:nvSpPr>
            <p:spPr bwMode="auto">
              <a:xfrm>
                <a:off x="7212" y="7511"/>
                <a:ext cx="1247" cy="414"/>
              </a:xfrm>
              <a:prstGeom prst="roundRect">
                <a:avLst>
                  <a:gd name="adj" fmla="val 6894"/>
                </a:avLst>
              </a:prstGeom>
              <a:no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语音识别</a:t>
                </a:r>
                <a:endPar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grpSp>
        <p:sp>
          <p:nvSpPr>
            <p:cNvPr id="125" name="矩形: 圆角 131"/>
            <p:cNvSpPr/>
            <p:nvPr/>
          </p:nvSpPr>
          <p:spPr bwMode="auto">
            <a:xfrm>
              <a:off x="1006190" y="1569085"/>
              <a:ext cx="551180" cy="273050"/>
            </a:xfrm>
            <a:prstGeom prst="roundRect">
              <a:avLst/>
            </a:prstGeom>
            <a:solidFill>
              <a:schemeClr val="bg1">
                <a:lumMod val="65000"/>
              </a:schemeClr>
            </a:solidFill>
            <a:ln w="6350" cap="flat" cmpd="sng" algn="ctr">
              <a:solidFill>
                <a:schemeClr val="bg1"/>
              </a:solidFill>
              <a:prstDash val="sysDash"/>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800" b="1" dirty="0">
                  <a:solidFill>
                    <a:schemeClr val="bg1"/>
                  </a:solidFill>
                  <a:latin typeface="微软雅黑" panose="020B0503020204020204" charset="-122"/>
                  <a:ea typeface="微软雅黑" panose="020B0503020204020204" charset="-122"/>
                </a:rPr>
                <a:t>统一</a:t>
              </a:r>
              <a:endParaRPr lang="zh-CN" altLang="en-US" sz="800" b="1" dirty="0">
                <a:solidFill>
                  <a:schemeClr val="bg1"/>
                </a:solidFill>
                <a:latin typeface="微软雅黑" panose="020B0503020204020204" charset="-122"/>
                <a:ea typeface="微软雅黑" panose="020B0503020204020204" charset="-122"/>
              </a:endParaRPr>
            </a:p>
            <a:p>
              <a:pPr algn="ctr" eaLnBrk="0" fontAlgn="base" hangingPunct="0">
                <a:spcBef>
                  <a:spcPct val="0"/>
                </a:spcBef>
                <a:spcAft>
                  <a:spcPct val="0"/>
                </a:spcAft>
              </a:pPr>
              <a:r>
                <a:rPr lang="zh-CN" altLang="en-US" sz="800" b="1" dirty="0">
                  <a:solidFill>
                    <a:schemeClr val="bg1"/>
                  </a:solidFill>
                  <a:latin typeface="微软雅黑" panose="020B0503020204020204" charset="-122"/>
                  <a:ea typeface="微软雅黑" panose="020B0503020204020204" charset="-122"/>
                </a:rPr>
                <a:t>认证</a:t>
              </a:r>
              <a:endParaRPr lang="zh-CN" altLang="en-US" sz="800" b="1" dirty="0">
                <a:solidFill>
                  <a:schemeClr val="bg1"/>
                </a:solidFill>
                <a:latin typeface="微软雅黑" panose="020B0503020204020204" charset="-122"/>
                <a:ea typeface="微软雅黑" panose="020B0503020204020204" charset="-122"/>
              </a:endParaRPr>
            </a:p>
          </p:txBody>
        </p:sp>
        <p:sp>
          <p:nvSpPr>
            <p:cNvPr id="126" name="矩形: 圆角 131"/>
            <p:cNvSpPr/>
            <p:nvPr/>
          </p:nvSpPr>
          <p:spPr bwMode="auto">
            <a:xfrm>
              <a:off x="4372960" y="3117215"/>
              <a:ext cx="3949700" cy="213995"/>
            </a:xfrm>
            <a:prstGeom prst="roundRect">
              <a:avLst/>
            </a:prstGeom>
            <a:solidFill>
              <a:srgbClr val="27A98B"/>
            </a:solid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00" b="1" dirty="0">
                  <a:solidFill>
                    <a:schemeClr val="bg1"/>
                  </a:solidFill>
                  <a:latin typeface="微软雅黑" panose="020B0503020204020204" charset="-122"/>
                  <a:ea typeface="微软雅黑" panose="020B0503020204020204" charset="-122"/>
                </a:rPr>
                <a:t>数据服务总线</a:t>
              </a:r>
              <a:r>
                <a:rPr lang="en-US" altLang="zh-CN" sz="1000" b="1" dirty="0">
                  <a:solidFill>
                    <a:schemeClr val="bg1"/>
                  </a:solidFill>
                  <a:latin typeface="微软雅黑" panose="020B0503020204020204" charset="-122"/>
                  <a:ea typeface="微软雅黑" panose="020B0503020204020204" charset="-122"/>
                </a:rPr>
                <a:t>(API</a:t>
              </a:r>
              <a:r>
                <a:rPr lang="zh-CN" altLang="en-US" sz="1000" b="1" dirty="0">
                  <a:solidFill>
                    <a:schemeClr val="bg1"/>
                  </a:solidFill>
                  <a:latin typeface="微软雅黑" panose="020B0503020204020204" charset="-122"/>
                  <a:ea typeface="微软雅黑" panose="020B0503020204020204" charset="-122"/>
                </a:rPr>
                <a:t>网关、数据与服务）</a:t>
              </a:r>
              <a:endParaRPr lang="zh-CN" altLang="en-US" sz="1000" b="1" dirty="0">
                <a:solidFill>
                  <a:schemeClr val="bg1"/>
                </a:solidFill>
                <a:latin typeface="微软雅黑" panose="020B0503020204020204" charset="-122"/>
                <a:ea typeface="微软雅黑" panose="020B0503020204020204" charset="-122"/>
              </a:endParaRPr>
            </a:p>
          </p:txBody>
        </p:sp>
        <p:sp>
          <p:nvSpPr>
            <p:cNvPr id="127" name="矩形: 圆角 131"/>
            <p:cNvSpPr/>
            <p:nvPr/>
          </p:nvSpPr>
          <p:spPr bwMode="auto">
            <a:xfrm>
              <a:off x="9317705" y="3117215"/>
              <a:ext cx="1551305" cy="213995"/>
            </a:xfrm>
            <a:prstGeom prst="roundRect">
              <a:avLst/>
            </a:prstGeom>
            <a:solidFill>
              <a:srgbClr val="27A98B"/>
            </a:solid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00" b="1" dirty="0">
                  <a:solidFill>
                    <a:schemeClr val="bg1"/>
                  </a:solidFill>
                  <a:latin typeface="微软雅黑" panose="020B0503020204020204" charset="-122"/>
                  <a:ea typeface="微软雅黑" panose="020B0503020204020204" charset="-122"/>
                </a:rPr>
                <a:t>应用管理</a:t>
              </a:r>
              <a:endParaRPr lang="zh-CN" altLang="en-US" sz="1000" b="1" dirty="0">
                <a:solidFill>
                  <a:schemeClr val="bg1"/>
                </a:solidFill>
                <a:latin typeface="微软雅黑" panose="020B0503020204020204" charset="-122"/>
                <a:ea typeface="微软雅黑" panose="020B0503020204020204" charset="-122"/>
              </a:endParaRPr>
            </a:p>
          </p:txBody>
        </p:sp>
        <p:sp>
          <p:nvSpPr>
            <p:cNvPr id="128" name="文本框 127"/>
            <p:cNvSpPr txBox="1"/>
            <p:nvPr/>
          </p:nvSpPr>
          <p:spPr>
            <a:xfrm>
              <a:off x="2052035" y="2239011"/>
              <a:ext cx="701675" cy="246221"/>
            </a:xfrm>
            <a:prstGeom prst="rect">
              <a:avLst/>
            </a:prstGeom>
            <a:solidFill>
              <a:srgbClr val="82CBBB"/>
            </a:solidFill>
            <a:ln>
              <a:solidFill>
                <a:schemeClr val="bg1"/>
              </a:solidFill>
            </a:ln>
          </p:spPr>
          <p:txBody>
            <a:bodyPr wrap="square" rtlCol="0">
              <a:spAutoFit/>
            </a:bodyPr>
            <a:lstStyle/>
            <a:p>
              <a:r>
                <a:rPr lang="zh-CN" altLang="en-US" sz="1000" dirty="0">
                  <a:solidFill>
                    <a:schemeClr val="bg1"/>
                  </a:solidFill>
                  <a:latin typeface="微软雅黑" panose="020B0503020204020204" charset="-122"/>
                  <a:ea typeface="微软雅黑" panose="020B0503020204020204" charset="-122"/>
                </a:rPr>
                <a:t>智慧安防</a:t>
              </a:r>
              <a:endParaRPr lang="zh-CN" altLang="en-US" sz="1000" dirty="0">
                <a:solidFill>
                  <a:schemeClr val="bg1"/>
                </a:solidFill>
                <a:latin typeface="微软雅黑" panose="020B0503020204020204" charset="-122"/>
                <a:ea typeface="微软雅黑" panose="020B0503020204020204" charset="-122"/>
              </a:endParaRPr>
            </a:p>
          </p:txBody>
        </p:sp>
        <p:sp>
          <p:nvSpPr>
            <p:cNvPr id="129" name="文本框 128"/>
            <p:cNvSpPr txBox="1"/>
            <p:nvPr/>
          </p:nvSpPr>
          <p:spPr>
            <a:xfrm>
              <a:off x="2024094" y="2590800"/>
              <a:ext cx="857567" cy="246221"/>
            </a:xfrm>
            <a:prstGeom prst="rect">
              <a:avLst/>
            </a:prstGeom>
            <a:solidFill>
              <a:srgbClr val="82CBBB"/>
            </a:solidFill>
            <a:ln>
              <a:solidFill>
                <a:schemeClr val="bg1"/>
              </a:solidFill>
            </a:ln>
          </p:spPr>
          <p:txBody>
            <a:bodyPr wrap="square" rtlCol="0">
              <a:spAutoFit/>
            </a:bodyPr>
            <a:lstStyle/>
            <a:p>
              <a:r>
                <a:rPr lang="zh-CN" altLang="en-US" sz="1000" dirty="0">
                  <a:solidFill>
                    <a:schemeClr val="bg1"/>
                  </a:solidFill>
                  <a:latin typeface="微软雅黑" panose="020B0503020204020204" charset="-122"/>
                  <a:ea typeface="微软雅黑" panose="020B0503020204020204" charset="-122"/>
                </a:rPr>
                <a:t>智慧一卡通</a:t>
              </a:r>
              <a:endParaRPr lang="zh-CN" altLang="en-US" sz="1000" dirty="0">
                <a:solidFill>
                  <a:schemeClr val="bg1"/>
                </a:solidFill>
                <a:latin typeface="微软雅黑" panose="020B0503020204020204" charset="-122"/>
                <a:ea typeface="微软雅黑" panose="020B0503020204020204" charset="-122"/>
              </a:endParaRPr>
            </a:p>
          </p:txBody>
        </p:sp>
        <p:sp>
          <p:nvSpPr>
            <p:cNvPr id="130" name="文本框 129"/>
            <p:cNvSpPr txBox="1"/>
            <p:nvPr/>
          </p:nvSpPr>
          <p:spPr>
            <a:xfrm>
              <a:off x="8240110" y="2239645"/>
              <a:ext cx="1100455" cy="246221"/>
            </a:xfrm>
            <a:prstGeom prst="rect">
              <a:avLst/>
            </a:prstGeom>
            <a:solidFill>
              <a:srgbClr val="82CBBB"/>
            </a:solidFill>
            <a:ln>
              <a:solidFill>
                <a:schemeClr val="bg1"/>
              </a:solidFill>
            </a:ln>
          </p:spPr>
          <p:txBody>
            <a:bodyPr wrap="square" rtlCol="0">
              <a:spAutoFit/>
            </a:bodyPr>
            <a:lstStyle>
              <a:defPPr>
                <a:defRPr lang="zh-CN"/>
              </a:defPPr>
              <a:lvl1pPr>
                <a:defRPr sz="1000">
                  <a:solidFill>
                    <a:schemeClr val="bg1"/>
                  </a:solidFill>
                  <a:latin typeface="微软雅黑" panose="020B0503020204020204" charset="-122"/>
                  <a:ea typeface="微软雅黑" panose="020B0503020204020204" charset="-122"/>
                </a:defRPr>
              </a:lvl1pPr>
            </a:lstStyle>
            <a:p>
              <a:r>
                <a:rPr lang="zh-CN" altLang="en-US" dirty="0"/>
                <a:t>酒店住宿服务</a:t>
              </a:r>
              <a:endParaRPr lang="zh-CN" altLang="en-US" dirty="0"/>
            </a:p>
          </p:txBody>
        </p:sp>
        <p:sp>
          <p:nvSpPr>
            <p:cNvPr id="131" name="文本框 130"/>
            <p:cNvSpPr txBox="1"/>
            <p:nvPr/>
          </p:nvSpPr>
          <p:spPr>
            <a:xfrm>
              <a:off x="3037237" y="2576196"/>
              <a:ext cx="707073" cy="246221"/>
            </a:xfrm>
            <a:prstGeom prst="rect">
              <a:avLst/>
            </a:prstGeom>
            <a:solidFill>
              <a:srgbClr val="82CBBB"/>
            </a:solidFill>
            <a:ln>
              <a:solidFill>
                <a:schemeClr val="bg1"/>
              </a:solidFill>
            </a:ln>
          </p:spPr>
          <p:txBody>
            <a:bodyPr wrap="square" rtlCol="0">
              <a:spAutoFit/>
            </a:bodyPr>
            <a:lstStyle>
              <a:defPPr>
                <a:defRPr lang="zh-CN"/>
              </a:defPPr>
              <a:lvl1pPr>
                <a:defRPr sz="1000">
                  <a:solidFill>
                    <a:schemeClr val="bg1"/>
                  </a:solidFill>
                  <a:latin typeface="微软雅黑" panose="020B0503020204020204" charset="-122"/>
                  <a:ea typeface="微软雅黑" panose="020B0503020204020204" charset="-122"/>
                </a:defRPr>
              </a:lvl1pPr>
            </a:lstStyle>
            <a:p>
              <a:r>
                <a:rPr lang="zh-CN" altLang="en-US" dirty="0"/>
                <a:t>应急管理</a:t>
              </a:r>
              <a:endParaRPr lang="zh-CN" altLang="en-US" dirty="0"/>
            </a:p>
          </p:txBody>
        </p:sp>
        <p:sp>
          <p:nvSpPr>
            <p:cNvPr id="132" name="文本框 131"/>
            <p:cNvSpPr txBox="1"/>
            <p:nvPr/>
          </p:nvSpPr>
          <p:spPr>
            <a:xfrm>
              <a:off x="6944710" y="2573655"/>
              <a:ext cx="1014095" cy="246221"/>
            </a:xfrm>
            <a:prstGeom prst="rect">
              <a:avLst/>
            </a:prstGeom>
            <a:solidFill>
              <a:srgbClr val="82CBBB"/>
            </a:solidFill>
            <a:ln>
              <a:solidFill>
                <a:schemeClr val="bg1"/>
              </a:solidFill>
            </a:ln>
          </p:spPr>
          <p:txBody>
            <a:bodyPr wrap="square" rtlCol="0">
              <a:spAutoFit/>
            </a:bodyPr>
            <a:lstStyle>
              <a:defPPr>
                <a:defRPr lang="zh-CN"/>
              </a:defPPr>
              <a:lvl1pPr>
                <a:defRPr sz="1000">
                  <a:solidFill>
                    <a:schemeClr val="bg1"/>
                  </a:solidFill>
                  <a:latin typeface="微软雅黑" panose="020B0503020204020204" charset="-122"/>
                  <a:ea typeface="微软雅黑" panose="020B0503020204020204" charset="-122"/>
                </a:defRPr>
              </a:lvl1pPr>
            </a:lstStyle>
            <a:p>
              <a:r>
                <a:rPr lang="zh-CN" altLang="en-US" dirty="0"/>
                <a:t>会议管理服务</a:t>
              </a:r>
              <a:endParaRPr lang="zh-CN" altLang="en-US" dirty="0"/>
            </a:p>
          </p:txBody>
        </p:sp>
        <p:sp>
          <p:nvSpPr>
            <p:cNvPr id="133" name="矩形: 圆角 119"/>
            <p:cNvSpPr/>
            <p:nvPr/>
          </p:nvSpPr>
          <p:spPr bwMode="auto">
            <a:xfrm>
              <a:off x="6700235" y="2066290"/>
              <a:ext cx="2798445" cy="847725"/>
            </a:xfrm>
            <a:prstGeom prst="roundRect">
              <a:avLst>
                <a:gd name="adj" fmla="val 0"/>
              </a:avLst>
            </a:prstGeom>
            <a:noFill/>
            <a:ln w="6350" cap="flat" cmpd="sng" algn="ctr">
              <a:solidFill>
                <a:srgbClr val="DCC287"/>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endParaRPr lang="zh-CN" altLang="en-US" sz="1050" dirty="0">
                <a:solidFill>
                  <a:schemeClr val="bg1"/>
                </a:solidFill>
                <a:latin typeface="微软雅黑" panose="020B0503020204020204" charset="-122"/>
                <a:ea typeface="微软雅黑" panose="020B0503020204020204" charset="-122"/>
              </a:endParaRPr>
            </a:p>
          </p:txBody>
        </p:sp>
        <p:sp>
          <p:nvSpPr>
            <p:cNvPr id="134" name="矩形: 圆角 119"/>
            <p:cNvSpPr/>
            <p:nvPr/>
          </p:nvSpPr>
          <p:spPr bwMode="auto">
            <a:xfrm>
              <a:off x="7672420" y="1940560"/>
              <a:ext cx="1151255" cy="215900"/>
            </a:xfrm>
            <a:prstGeom prst="roundRect">
              <a:avLst>
                <a:gd name="adj" fmla="val 6894"/>
              </a:avLst>
            </a:prstGeom>
            <a:solidFill>
              <a:srgbClr val="82CBB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pPr>
              <a:r>
                <a:rPr lang="zh-CN" altLang="en-US" sz="1050" b="1" dirty="0">
                  <a:solidFill>
                    <a:schemeClr val="tx1"/>
                  </a:solidFill>
                  <a:latin typeface="微软雅黑" panose="020B0503020204020204" charset="-122"/>
                  <a:ea typeface="微软雅黑" panose="020B0503020204020204" charset="-122"/>
                </a:rPr>
                <a:t>智慧服务</a:t>
              </a:r>
              <a:endParaRPr lang="zh-CN" altLang="en-US" sz="1050" b="1" dirty="0">
                <a:solidFill>
                  <a:schemeClr val="tx1"/>
                </a:solidFill>
                <a:latin typeface="微软雅黑" panose="020B0503020204020204" charset="-122"/>
                <a:ea typeface="微软雅黑" panose="020B0503020204020204" charset="-122"/>
              </a:endParaRPr>
            </a:p>
          </p:txBody>
        </p:sp>
        <p:sp>
          <p:nvSpPr>
            <p:cNvPr id="135" name="矩形: 圆角 119"/>
            <p:cNvSpPr/>
            <p:nvPr/>
          </p:nvSpPr>
          <p:spPr bwMode="auto">
            <a:xfrm>
              <a:off x="1677385" y="2056765"/>
              <a:ext cx="4744085" cy="847725"/>
            </a:xfrm>
            <a:prstGeom prst="roundRect">
              <a:avLst>
                <a:gd name="adj" fmla="val 0"/>
              </a:avLst>
            </a:prstGeom>
            <a:noFill/>
            <a:ln w="6350" cap="flat" cmpd="sng" algn="ctr">
              <a:solidFill>
                <a:srgbClr val="DCC287"/>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endParaRPr lang="zh-CN" altLang="en-US" sz="1050" dirty="0">
                <a:solidFill>
                  <a:schemeClr val="bg1"/>
                </a:solidFill>
                <a:latin typeface="微软雅黑" panose="020B0503020204020204" charset="-122"/>
                <a:ea typeface="微软雅黑" panose="020B0503020204020204" charset="-122"/>
              </a:endParaRPr>
            </a:p>
          </p:txBody>
        </p:sp>
        <p:sp>
          <p:nvSpPr>
            <p:cNvPr id="136" name="矩形: 圆角 119"/>
            <p:cNvSpPr/>
            <p:nvPr/>
          </p:nvSpPr>
          <p:spPr bwMode="auto">
            <a:xfrm>
              <a:off x="3363310" y="1940560"/>
              <a:ext cx="1244600" cy="216535"/>
            </a:xfrm>
            <a:prstGeom prst="roundRect">
              <a:avLst>
                <a:gd name="adj" fmla="val 6894"/>
              </a:avLst>
            </a:prstGeom>
            <a:solidFill>
              <a:srgbClr val="82CBB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pPr>
              <a:r>
                <a:rPr lang="zh-CN" sz="1050" b="1" dirty="0">
                  <a:solidFill>
                    <a:schemeClr val="tx1"/>
                  </a:solidFill>
                  <a:latin typeface="微软雅黑" panose="020B0503020204020204" charset="-122"/>
                  <a:ea typeface="微软雅黑" panose="020B0503020204020204" charset="-122"/>
                </a:rPr>
                <a:t>智慧管理</a:t>
              </a:r>
              <a:endParaRPr lang="zh-CN" sz="1050" b="1" dirty="0">
                <a:solidFill>
                  <a:schemeClr val="tx1"/>
                </a:solidFill>
                <a:latin typeface="微软雅黑" panose="020B0503020204020204" charset="-122"/>
                <a:ea typeface="微软雅黑" panose="020B0503020204020204" charset="-122"/>
              </a:endParaRPr>
            </a:p>
          </p:txBody>
        </p:sp>
        <p:sp>
          <p:nvSpPr>
            <p:cNvPr id="137" name="文本框 136"/>
            <p:cNvSpPr txBox="1"/>
            <p:nvPr/>
          </p:nvSpPr>
          <p:spPr>
            <a:xfrm>
              <a:off x="3837042" y="2586991"/>
              <a:ext cx="745468" cy="246221"/>
            </a:xfrm>
            <a:prstGeom prst="rect">
              <a:avLst/>
            </a:prstGeom>
            <a:solidFill>
              <a:srgbClr val="82CBBB"/>
            </a:solidFill>
            <a:ln>
              <a:solidFill>
                <a:schemeClr val="bg1"/>
              </a:solidFill>
            </a:ln>
          </p:spPr>
          <p:txBody>
            <a:bodyPr wrap="square" rtlCol="0">
              <a:spAutoFit/>
            </a:bodyPr>
            <a:lstStyle>
              <a:defPPr>
                <a:defRPr lang="zh-CN"/>
              </a:defPPr>
              <a:lvl1pPr>
                <a:defRPr sz="1000">
                  <a:solidFill>
                    <a:schemeClr val="bg1"/>
                  </a:solidFill>
                  <a:latin typeface="微软雅黑" panose="020B0503020204020204" charset="-122"/>
                  <a:ea typeface="微软雅黑" panose="020B0503020204020204" charset="-122"/>
                </a:defRPr>
              </a:lvl1pPr>
            </a:lstStyle>
            <a:p>
              <a:r>
                <a:rPr lang="zh-CN" altLang="en-US" dirty="0"/>
                <a:t>物业管理</a:t>
              </a:r>
              <a:endParaRPr lang="zh-CN" altLang="en-US" dirty="0"/>
            </a:p>
          </p:txBody>
        </p:sp>
        <p:grpSp>
          <p:nvGrpSpPr>
            <p:cNvPr id="138" name="组合 137"/>
            <p:cNvGrpSpPr/>
            <p:nvPr/>
          </p:nvGrpSpPr>
          <p:grpSpPr>
            <a:xfrm>
              <a:off x="9852375" y="2577465"/>
              <a:ext cx="1146175" cy="269875"/>
              <a:chOff x="10742" y="3278"/>
              <a:chExt cx="1358" cy="425"/>
            </a:xfrm>
            <a:solidFill>
              <a:srgbClr val="82CBBB"/>
            </a:solidFill>
          </p:grpSpPr>
          <p:sp>
            <p:nvSpPr>
              <p:cNvPr id="169" name="矩形: 圆角 119"/>
              <p:cNvSpPr/>
              <p:nvPr/>
            </p:nvSpPr>
            <p:spPr bwMode="auto">
              <a:xfrm>
                <a:off x="10742" y="3288"/>
                <a:ext cx="1347" cy="415"/>
              </a:xfrm>
              <a:prstGeom prst="roundRect">
                <a:avLst>
                  <a:gd name="adj" fmla="val 6894"/>
                </a:avLst>
              </a:prstGeom>
              <a:grp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endParaRPr lang="zh-CN" altLang="en-US" sz="1050" dirty="0">
                  <a:solidFill>
                    <a:schemeClr val="bg1"/>
                  </a:solidFill>
                  <a:latin typeface="微软雅黑" panose="020B0503020204020204" charset="-122"/>
                  <a:ea typeface="微软雅黑" panose="020B0503020204020204" charset="-122"/>
                </a:endParaRPr>
              </a:p>
            </p:txBody>
          </p:sp>
          <p:sp>
            <p:nvSpPr>
              <p:cNvPr id="170" name="文本框 169"/>
              <p:cNvSpPr txBox="1"/>
              <p:nvPr/>
            </p:nvSpPr>
            <p:spPr>
              <a:xfrm>
                <a:off x="10742" y="3278"/>
                <a:ext cx="1358" cy="388"/>
              </a:xfrm>
              <a:prstGeom prst="rect">
                <a:avLst/>
              </a:prstGeom>
              <a:grpFill/>
              <a:ln>
                <a:solidFill>
                  <a:schemeClr val="bg1"/>
                </a:solidFill>
              </a:ln>
            </p:spPr>
            <p:txBody>
              <a:bodyPr wrap="square" rtlCol="0">
                <a:spAutoFit/>
              </a:bodyPr>
              <a:lstStyle>
                <a:defPPr>
                  <a:defRPr lang="zh-CN"/>
                </a:defPPr>
                <a:lvl1pPr>
                  <a:defRPr sz="1000">
                    <a:solidFill>
                      <a:schemeClr val="bg1"/>
                    </a:solidFill>
                    <a:latin typeface="微软雅黑" panose="020B0503020204020204" charset="-122"/>
                    <a:ea typeface="微软雅黑" panose="020B0503020204020204" charset="-122"/>
                  </a:defRPr>
                </a:lvl1pPr>
              </a:lstStyle>
              <a:p>
                <a:r>
                  <a:rPr lang="zh-CN" altLang="en-US" dirty="0"/>
                  <a:t>大数据分析</a:t>
                </a:r>
                <a:endParaRPr lang="zh-CN" altLang="en-US" dirty="0"/>
              </a:p>
            </p:txBody>
          </p:sp>
        </p:grpSp>
        <p:sp>
          <p:nvSpPr>
            <p:cNvPr id="139" name="矩形: 圆角 119"/>
            <p:cNvSpPr/>
            <p:nvPr/>
          </p:nvSpPr>
          <p:spPr bwMode="auto">
            <a:xfrm>
              <a:off x="9649175" y="2059940"/>
              <a:ext cx="1581785" cy="847725"/>
            </a:xfrm>
            <a:prstGeom prst="roundRect">
              <a:avLst>
                <a:gd name="adj" fmla="val 0"/>
              </a:avLst>
            </a:prstGeom>
            <a:noFill/>
            <a:ln w="6350" cap="flat" cmpd="sng" algn="ctr">
              <a:solidFill>
                <a:srgbClr val="DCC287"/>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endParaRPr lang="zh-CN" altLang="en-US" sz="1050" dirty="0">
                <a:solidFill>
                  <a:schemeClr val="bg1"/>
                </a:solidFill>
                <a:latin typeface="微软雅黑" panose="020B0503020204020204" charset="-122"/>
                <a:ea typeface="微软雅黑" panose="020B0503020204020204" charset="-122"/>
              </a:endParaRPr>
            </a:p>
          </p:txBody>
        </p:sp>
        <p:sp>
          <p:nvSpPr>
            <p:cNvPr id="140" name="矩形: 圆角 119"/>
            <p:cNvSpPr/>
            <p:nvPr/>
          </p:nvSpPr>
          <p:spPr bwMode="auto">
            <a:xfrm>
              <a:off x="9864440" y="1940560"/>
              <a:ext cx="1151255" cy="215900"/>
            </a:xfrm>
            <a:prstGeom prst="roundRect">
              <a:avLst>
                <a:gd name="adj" fmla="val 6894"/>
              </a:avLst>
            </a:prstGeom>
            <a:solidFill>
              <a:srgbClr val="82CBBB"/>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pPr>
              <a:r>
                <a:rPr lang="zh-CN" altLang="en-US" sz="1050" b="1" dirty="0">
                  <a:solidFill>
                    <a:schemeClr val="tx1"/>
                  </a:solidFill>
                  <a:latin typeface="微软雅黑" panose="020B0503020204020204" charset="-122"/>
                  <a:ea typeface="微软雅黑" panose="020B0503020204020204" charset="-122"/>
                </a:rPr>
                <a:t>智慧决策</a:t>
              </a:r>
              <a:endParaRPr lang="zh-CN" altLang="en-US" sz="1050" b="1" dirty="0">
                <a:solidFill>
                  <a:schemeClr val="tx1"/>
                </a:solidFill>
                <a:latin typeface="微软雅黑" panose="020B0503020204020204" charset="-122"/>
                <a:ea typeface="微软雅黑" panose="020B0503020204020204" charset="-122"/>
              </a:endParaRPr>
            </a:p>
          </p:txBody>
        </p:sp>
        <p:sp>
          <p:nvSpPr>
            <p:cNvPr id="141" name="文本框 140"/>
            <p:cNvSpPr txBox="1"/>
            <p:nvPr/>
          </p:nvSpPr>
          <p:spPr>
            <a:xfrm>
              <a:off x="9853010" y="2274570"/>
              <a:ext cx="1136015" cy="246221"/>
            </a:xfrm>
            <a:prstGeom prst="rect">
              <a:avLst/>
            </a:prstGeom>
            <a:solidFill>
              <a:srgbClr val="82CBBB"/>
            </a:solidFill>
            <a:ln>
              <a:solidFill>
                <a:schemeClr val="bg1"/>
              </a:solidFill>
            </a:ln>
          </p:spPr>
          <p:txBody>
            <a:bodyPr wrap="square" rtlCol="0">
              <a:spAutoFit/>
            </a:bodyPr>
            <a:lstStyle>
              <a:defPPr>
                <a:defRPr lang="zh-CN"/>
              </a:defPPr>
              <a:lvl1pPr>
                <a:defRPr sz="1000">
                  <a:solidFill>
                    <a:schemeClr val="bg1"/>
                  </a:solidFill>
                  <a:latin typeface="微软雅黑" panose="020B0503020204020204" charset="-122"/>
                  <a:ea typeface="微软雅黑" panose="020B0503020204020204" charset="-122"/>
                </a:defRPr>
              </a:lvl1pPr>
            </a:lstStyle>
            <a:p>
              <a:r>
                <a:rPr lang="zh-CN" altLang="en-US" dirty="0"/>
                <a:t>园区态势管控</a:t>
              </a:r>
              <a:endParaRPr lang="zh-CN" altLang="en-US" dirty="0"/>
            </a:p>
          </p:txBody>
        </p:sp>
        <p:sp>
          <p:nvSpPr>
            <p:cNvPr id="142" name="矩形: 圆角 119"/>
            <p:cNvSpPr/>
            <p:nvPr/>
          </p:nvSpPr>
          <p:spPr bwMode="auto">
            <a:xfrm>
              <a:off x="1677385" y="1538605"/>
              <a:ext cx="9553575" cy="333375"/>
            </a:xfrm>
            <a:prstGeom prst="roundRect">
              <a:avLst>
                <a:gd name="adj" fmla="val 0"/>
              </a:avLst>
            </a:prstGeom>
            <a:solidFill>
              <a:srgbClr val="27A98B"/>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pPr>
              <a:r>
                <a:rPr lang="zh-CN" altLang="en-US" sz="1400" b="1" dirty="0">
                  <a:solidFill>
                    <a:schemeClr val="bg1"/>
                  </a:solidFill>
                  <a:latin typeface="微软雅黑" panose="020B0503020204020204" charset="-122"/>
                  <a:ea typeface="微软雅黑" panose="020B0503020204020204" charset="-122"/>
                </a:rPr>
                <a:t>智慧</a:t>
              </a:r>
              <a:r>
                <a:rPr lang="zh-CN" altLang="en-US" sz="1400" b="1" dirty="0">
                  <a:solidFill>
                    <a:schemeClr val="bg1"/>
                  </a:solidFill>
                  <a:latin typeface="微软雅黑" panose="020B0503020204020204" charset="-122"/>
                  <a:ea typeface="微软雅黑" panose="020B0503020204020204" charset="-122"/>
                  <a:sym typeface="+mn-ea"/>
                </a:rPr>
                <a:t>园区</a:t>
              </a:r>
              <a:r>
                <a:rPr lang="zh-CN" altLang="en-US" sz="1400" b="1" dirty="0">
                  <a:solidFill>
                    <a:schemeClr val="bg1"/>
                  </a:solidFill>
                  <a:latin typeface="微软雅黑" panose="020B0503020204020204" charset="-122"/>
                  <a:ea typeface="微软雅黑" panose="020B0503020204020204" charset="-122"/>
                </a:rPr>
                <a:t>运营管理平台</a:t>
              </a:r>
              <a:endParaRPr lang="zh-CN" altLang="en-US" sz="1400" b="1" dirty="0">
                <a:solidFill>
                  <a:schemeClr val="bg1"/>
                </a:solidFill>
                <a:latin typeface="微软雅黑" panose="020B0503020204020204" charset="-122"/>
                <a:ea typeface="微软雅黑" panose="020B0503020204020204" charset="-122"/>
              </a:endParaRPr>
            </a:p>
          </p:txBody>
        </p:sp>
        <p:sp>
          <p:nvSpPr>
            <p:cNvPr id="143" name="文本框 142"/>
            <p:cNvSpPr txBox="1"/>
            <p:nvPr/>
          </p:nvSpPr>
          <p:spPr>
            <a:xfrm>
              <a:off x="6944854" y="2254022"/>
              <a:ext cx="1013319" cy="241528"/>
            </a:xfrm>
            <a:prstGeom prst="rect">
              <a:avLst/>
            </a:prstGeom>
            <a:solidFill>
              <a:srgbClr val="82CBBB"/>
            </a:solidFill>
            <a:ln>
              <a:solidFill>
                <a:schemeClr val="bg1"/>
              </a:solidFill>
            </a:ln>
          </p:spPr>
          <p:txBody>
            <a:bodyPr wrap="square" rtlCol="0">
              <a:spAutoFit/>
            </a:bodyPr>
            <a:lstStyle>
              <a:defPPr>
                <a:defRPr lang="zh-CN"/>
              </a:defPPr>
              <a:lvl1pPr>
                <a:defRPr sz="1000">
                  <a:solidFill>
                    <a:schemeClr val="bg1"/>
                  </a:solidFill>
                  <a:latin typeface="微软雅黑" panose="020B0503020204020204" charset="-122"/>
                  <a:ea typeface="微软雅黑" panose="020B0503020204020204" charset="-122"/>
                </a:defRPr>
              </a:lvl1pPr>
            </a:lstStyle>
            <a:p>
              <a:r>
                <a:rPr lang="zh-CN" altLang="en-US" dirty="0"/>
                <a:t>信息发布服务</a:t>
              </a:r>
              <a:endParaRPr lang="zh-CN" altLang="en-US" dirty="0"/>
            </a:p>
          </p:txBody>
        </p:sp>
        <p:sp>
          <p:nvSpPr>
            <p:cNvPr id="144" name="文本框 143"/>
            <p:cNvSpPr txBox="1"/>
            <p:nvPr/>
          </p:nvSpPr>
          <p:spPr>
            <a:xfrm>
              <a:off x="3032475" y="2239011"/>
              <a:ext cx="711835" cy="246221"/>
            </a:xfrm>
            <a:prstGeom prst="rect">
              <a:avLst/>
            </a:prstGeom>
            <a:solidFill>
              <a:srgbClr val="82CBBB"/>
            </a:solidFill>
            <a:ln>
              <a:solidFill>
                <a:schemeClr val="bg1"/>
              </a:solidFill>
            </a:ln>
          </p:spPr>
          <p:txBody>
            <a:bodyPr wrap="square" rtlCol="0">
              <a:spAutoFit/>
            </a:bodyPr>
            <a:lstStyle>
              <a:defPPr>
                <a:defRPr lang="zh-CN"/>
              </a:defPPr>
              <a:lvl1pPr>
                <a:defRPr sz="1000">
                  <a:solidFill>
                    <a:schemeClr val="bg1"/>
                  </a:solidFill>
                  <a:latin typeface="微软雅黑" panose="020B0503020204020204" charset="-122"/>
                  <a:ea typeface="微软雅黑" panose="020B0503020204020204" charset="-122"/>
                </a:defRPr>
              </a:lvl1pPr>
            </a:lstStyle>
            <a:p>
              <a:r>
                <a:rPr lang="zh-CN" altLang="en-US" dirty="0"/>
                <a:t>访客管理</a:t>
              </a:r>
              <a:endParaRPr lang="zh-CN" altLang="en-US" dirty="0"/>
            </a:p>
          </p:txBody>
        </p:sp>
        <p:sp>
          <p:nvSpPr>
            <p:cNvPr id="145" name="文本框 144"/>
            <p:cNvSpPr txBox="1"/>
            <p:nvPr/>
          </p:nvSpPr>
          <p:spPr>
            <a:xfrm>
              <a:off x="4766661" y="2571539"/>
              <a:ext cx="1263649" cy="246221"/>
            </a:xfrm>
            <a:prstGeom prst="rect">
              <a:avLst/>
            </a:prstGeom>
            <a:solidFill>
              <a:srgbClr val="82CBBB"/>
            </a:solidFill>
            <a:ln>
              <a:solidFill>
                <a:schemeClr val="bg1"/>
              </a:solidFill>
            </a:ln>
          </p:spPr>
          <p:txBody>
            <a:bodyPr wrap="square" rtlCol="0">
              <a:spAutoFit/>
            </a:bodyPr>
            <a:lstStyle>
              <a:defPPr>
                <a:defRPr lang="zh-CN"/>
              </a:defPPr>
              <a:lvl1pPr>
                <a:defRPr sz="1000">
                  <a:solidFill>
                    <a:schemeClr val="bg1"/>
                  </a:solidFill>
                  <a:latin typeface="微软雅黑" panose="020B0503020204020204" charset="-122"/>
                  <a:ea typeface="微软雅黑" panose="020B0503020204020204" charset="-122"/>
                </a:defRPr>
              </a:lvl1pPr>
            </a:lstStyle>
            <a:p>
              <a:pPr algn="ctr"/>
              <a:r>
                <a:rPr lang="zh-CN" altLang="en-US" dirty="0"/>
                <a:t>设备设施管理</a:t>
              </a:r>
              <a:endParaRPr lang="zh-CN" altLang="en-US" dirty="0"/>
            </a:p>
          </p:txBody>
        </p:sp>
        <p:sp>
          <p:nvSpPr>
            <p:cNvPr id="146" name="矩形: 圆角 119"/>
            <p:cNvSpPr/>
            <p:nvPr/>
          </p:nvSpPr>
          <p:spPr bwMode="auto">
            <a:xfrm>
              <a:off x="10027000" y="6298200"/>
              <a:ext cx="907415" cy="216535"/>
            </a:xfrm>
            <a:prstGeom prst="roundRect">
              <a:avLst>
                <a:gd name="adj" fmla="val 6894"/>
              </a:avLst>
            </a:prstGeom>
            <a:solidFill>
              <a:schemeClr val="accent3">
                <a:lumMod val="40000"/>
                <a:lumOff val="60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b="1" dirty="0">
                  <a:solidFill>
                    <a:schemeClr val="tx1"/>
                  </a:solidFill>
                  <a:latin typeface="微软雅黑" panose="020B0503020204020204" charset="-122"/>
                  <a:ea typeface="微软雅黑" panose="020B0503020204020204" charset="-122"/>
                </a:rPr>
                <a:t>门禁</a:t>
              </a:r>
              <a:endParaRPr lang="zh-CN" altLang="en-US" sz="1050" b="1" dirty="0">
                <a:solidFill>
                  <a:schemeClr val="tx1"/>
                </a:solidFill>
                <a:latin typeface="微软雅黑" panose="020B0503020204020204" charset="-122"/>
                <a:ea typeface="微软雅黑" panose="020B0503020204020204" charset="-122"/>
              </a:endParaRPr>
            </a:p>
          </p:txBody>
        </p:sp>
        <p:sp>
          <p:nvSpPr>
            <p:cNvPr id="147" name="文本框 146"/>
            <p:cNvSpPr txBox="1"/>
            <p:nvPr/>
          </p:nvSpPr>
          <p:spPr>
            <a:xfrm>
              <a:off x="11516075" y="3077845"/>
              <a:ext cx="324485" cy="1753235"/>
            </a:xfrm>
            <a:prstGeom prst="rect">
              <a:avLst/>
            </a:prstGeom>
            <a:noFill/>
          </p:spPr>
          <p:txBody>
            <a:bodyPr wrap="square" rtlCol="0">
              <a:spAutoFit/>
            </a:bodyPr>
            <a:lstStyle/>
            <a:p>
              <a:pPr algn="ctr"/>
              <a:r>
                <a:rPr lang="zh-CN" altLang="en-US" b="1" dirty="0">
                  <a:latin typeface="微软雅黑" panose="020B0503020204020204" charset="-122"/>
                  <a:ea typeface="微软雅黑" panose="020B0503020204020204" charset="-122"/>
                </a:rPr>
                <a:t>运维管理体系</a:t>
              </a:r>
              <a:endParaRPr lang="zh-CN" altLang="en-US" b="1" dirty="0">
                <a:latin typeface="微软雅黑" panose="020B0503020204020204" charset="-122"/>
                <a:ea typeface="微软雅黑" panose="020B0503020204020204" charset="-122"/>
              </a:endParaRPr>
            </a:p>
          </p:txBody>
        </p:sp>
        <p:sp>
          <p:nvSpPr>
            <p:cNvPr id="148" name="圆角矩形 109"/>
            <p:cNvSpPr>
              <a:spLocks noChangeArrowheads="1"/>
            </p:cNvSpPr>
            <p:nvPr/>
          </p:nvSpPr>
          <p:spPr bwMode="auto">
            <a:xfrm>
              <a:off x="881730" y="4488180"/>
              <a:ext cx="10403205" cy="986790"/>
            </a:xfrm>
            <a:prstGeom prst="roundRect">
              <a:avLst>
                <a:gd name="adj" fmla="val 3329"/>
              </a:avLst>
            </a:prstGeom>
            <a:solidFill>
              <a:schemeClr val="accent5">
                <a:lumMod val="40000"/>
                <a:lumOff val="6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eaLnBrk="0" fontAlgn="base" hangingPunct="0">
                <a:spcBef>
                  <a:spcPct val="0"/>
                </a:spcBef>
                <a:spcAft>
                  <a:spcPct val="0"/>
                </a:spcAft>
              </a:pPr>
              <a:r>
                <a:rPr lang="zh-CN" altLang="en-US" sz="1400" b="1" dirty="0">
                  <a:solidFill>
                    <a:schemeClr val="tx1"/>
                  </a:solidFill>
                  <a:latin typeface="微软雅黑" panose="020B0503020204020204" charset="-122"/>
                  <a:ea typeface="微软雅黑" panose="020B0503020204020204" charset="-122"/>
                  <a:sym typeface="宋体" panose="02010600030101010101" pitchFamily="2" charset="-122"/>
                </a:rPr>
                <a:t>承载层</a:t>
              </a:r>
              <a:endParaRPr lang="zh-CN" altLang="en-US" sz="1400" b="1" dirty="0">
                <a:solidFill>
                  <a:schemeClr val="tx1"/>
                </a:solidFill>
                <a:latin typeface="微软雅黑" panose="020B0503020204020204" charset="-122"/>
                <a:ea typeface="微软雅黑" panose="020B0503020204020204" charset="-122"/>
                <a:sym typeface="宋体" panose="02010600030101010101" pitchFamily="2" charset="-122"/>
              </a:endParaRPr>
            </a:p>
          </p:txBody>
        </p:sp>
        <p:sp>
          <p:nvSpPr>
            <p:cNvPr id="149" name="矩形: 圆角 119"/>
            <p:cNvSpPr/>
            <p:nvPr/>
          </p:nvSpPr>
          <p:spPr bwMode="auto">
            <a:xfrm>
              <a:off x="2642585" y="4887595"/>
              <a:ext cx="1569085" cy="216535"/>
            </a:xfrm>
            <a:prstGeom prst="roundRect">
              <a:avLst>
                <a:gd name="adj" fmla="val 6894"/>
              </a:avLst>
            </a:prstGeom>
            <a:solidFill>
              <a:srgbClr val="548235"/>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pPr>
              <a:r>
                <a:rPr lang="zh-CN" altLang="en-US" sz="1050" b="1" dirty="0">
                  <a:solidFill>
                    <a:schemeClr val="bg1"/>
                  </a:solidFill>
                  <a:latin typeface="微软雅黑" panose="020B0503020204020204" charset="-122"/>
                  <a:ea typeface="微软雅黑" panose="020B0503020204020204" charset="-122"/>
                </a:rPr>
                <a:t>视频监控网络</a:t>
              </a:r>
              <a:endParaRPr lang="zh-CN" altLang="en-US" sz="1050" b="1" dirty="0">
                <a:solidFill>
                  <a:schemeClr val="bg1"/>
                </a:solidFill>
                <a:latin typeface="微软雅黑" panose="020B0503020204020204" charset="-122"/>
                <a:ea typeface="微软雅黑" panose="020B0503020204020204" charset="-122"/>
              </a:endParaRPr>
            </a:p>
          </p:txBody>
        </p:sp>
        <p:sp>
          <p:nvSpPr>
            <p:cNvPr id="150" name="矩形: 圆角 119"/>
            <p:cNvSpPr/>
            <p:nvPr/>
          </p:nvSpPr>
          <p:spPr bwMode="auto">
            <a:xfrm>
              <a:off x="5331810" y="4887595"/>
              <a:ext cx="1569085" cy="216535"/>
            </a:xfrm>
            <a:prstGeom prst="roundRect">
              <a:avLst>
                <a:gd name="adj" fmla="val 6894"/>
              </a:avLst>
            </a:prstGeom>
            <a:solidFill>
              <a:srgbClr val="548235"/>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pPr>
              <a:r>
                <a:rPr lang="zh-CN" altLang="en-US" sz="1050" b="1" dirty="0">
                  <a:solidFill>
                    <a:schemeClr val="bg1"/>
                  </a:solidFill>
                  <a:latin typeface="微软雅黑" panose="020B0503020204020204" charset="-122"/>
                  <a:ea typeface="微软雅黑" panose="020B0503020204020204" charset="-122"/>
                </a:rPr>
                <a:t>基础办公网络</a:t>
              </a:r>
              <a:endParaRPr lang="zh-CN" altLang="en-US" sz="1050" b="1" dirty="0">
                <a:solidFill>
                  <a:schemeClr val="bg1"/>
                </a:solidFill>
                <a:latin typeface="微软雅黑" panose="020B0503020204020204" charset="-122"/>
                <a:ea typeface="微软雅黑" panose="020B0503020204020204" charset="-122"/>
              </a:endParaRPr>
            </a:p>
          </p:txBody>
        </p:sp>
        <p:sp>
          <p:nvSpPr>
            <p:cNvPr id="151" name="矩形: 圆角 119"/>
            <p:cNvSpPr/>
            <p:nvPr/>
          </p:nvSpPr>
          <p:spPr bwMode="auto">
            <a:xfrm>
              <a:off x="8198200" y="4887595"/>
              <a:ext cx="1569085" cy="216535"/>
            </a:xfrm>
            <a:prstGeom prst="roundRect">
              <a:avLst>
                <a:gd name="adj" fmla="val 6894"/>
              </a:avLst>
            </a:prstGeom>
            <a:solidFill>
              <a:srgbClr val="548235"/>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eaLnBrk="0" fontAlgn="base" hangingPunct="0">
                <a:spcBef>
                  <a:spcPct val="0"/>
                </a:spcBef>
                <a:spcAft>
                  <a:spcPct val="0"/>
                </a:spcAft>
              </a:pPr>
              <a:r>
                <a:rPr lang="zh-CN" altLang="en-US" sz="1050" b="1" dirty="0">
                  <a:solidFill>
                    <a:schemeClr val="bg1"/>
                  </a:solidFill>
                  <a:latin typeface="微软雅黑" panose="020B0503020204020204" charset="-122"/>
                  <a:ea typeface="微软雅黑" panose="020B0503020204020204" charset="-122"/>
                </a:rPr>
                <a:t>物联网网络</a:t>
              </a:r>
              <a:endParaRPr lang="zh-CN" altLang="en-US" sz="1050" b="1" dirty="0">
                <a:solidFill>
                  <a:schemeClr val="bg1"/>
                </a:solidFill>
                <a:latin typeface="微软雅黑" panose="020B0503020204020204" charset="-122"/>
                <a:ea typeface="微软雅黑" panose="020B0503020204020204" charset="-122"/>
              </a:endParaRPr>
            </a:p>
          </p:txBody>
        </p:sp>
        <p:sp>
          <p:nvSpPr>
            <p:cNvPr id="152" name="矩形: 圆角 119"/>
            <p:cNvSpPr/>
            <p:nvPr/>
          </p:nvSpPr>
          <p:spPr bwMode="auto">
            <a:xfrm>
              <a:off x="8177245" y="5180330"/>
              <a:ext cx="1443990" cy="216535"/>
            </a:xfrm>
            <a:prstGeom prst="roundRect">
              <a:avLst>
                <a:gd name="adj" fmla="val 6894"/>
              </a:avLst>
            </a:prstGeom>
            <a:solidFill>
              <a:srgbClr val="82CBBB"/>
            </a:solid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en-US" altLang="zh-CN" sz="1050" dirty="0">
                  <a:solidFill>
                    <a:schemeClr val="tx1"/>
                  </a:solidFill>
                  <a:latin typeface="微软雅黑" panose="020B0503020204020204" charset="-122"/>
                  <a:ea typeface="微软雅黑" panose="020B0503020204020204" charset="-122"/>
                </a:rPr>
                <a:t>2G/3G/4G/5G</a:t>
              </a:r>
              <a:endParaRPr lang="en-US" altLang="zh-CN" sz="1050" dirty="0">
                <a:solidFill>
                  <a:schemeClr val="tx1"/>
                </a:solidFill>
                <a:latin typeface="微软雅黑" panose="020B0503020204020204" charset="-122"/>
                <a:ea typeface="微软雅黑" panose="020B0503020204020204" charset="-122"/>
              </a:endParaRPr>
            </a:p>
          </p:txBody>
        </p:sp>
        <p:sp>
          <p:nvSpPr>
            <p:cNvPr id="153" name="矩形: 圆角 119"/>
            <p:cNvSpPr/>
            <p:nvPr/>
          </p:nvSpPr>
          <p:spPr bwMode="auto">
            <a:xfrm>
              <a:off x="2758790" y="5180330"/>
              <a:ext cx="1443990" cy="216535"/>
            </a:xfrm>
            <a:prstGeom prst="roundRect">
              <a:avLst>
                <a:gd name="adj" fmla="val 6894"/>
              </a:avLst>
            </a:prstGeom>
            <a:solidFill>
              <a:srgbClr val="82CBBB"/>
            </a:solid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dirty="0">
                  <a:solidFill>
                    <a:schemeClr val="tx1"/>
                  </a:solidFill>
                  <a:latin typeface="微软雅黑" panose="020B0503020204020204" charset="-122"/>
                  <a:ea typeface="微软雅黑" panose="020B0503020204020204" charset="-122"/>
                </a:rPr>
                <a:t>有线网</a:t>
              </a:r>
              <a:endParaRPr lang="zh-CN" altLang="en-US" sz="1050" dirty="0">
                <a:solidFill>
                  <a:schemeClr val="tx1"/>
                </a:solidFill>
                <a:latin typeface="微软雅黑" panose="020B0503020204020204" charset="-122"/>
                <a:ea typeface="微软雅黑" panose="020B0503020204020204" charset="-122"/>
              </a:endParaRPr>
            </a:p>
          </p:txBody>
        </p:sp>
        <p:sp>
          <p:nvSpPr>
            <p:cNvPr id="154" name="矩形: 圆角 119"/>
            <p:cNvSpPr/>
            <p:nvPr/>
          </p:nvSpPr>
          <p:spPr bwMode="auto">
            <a:xfrm>
              <a:off x="4564730" y="5180330"/>
              <a:ext cx="1443990" cy="216535"/>
            </a:xfrm>
            <a:prstGeom prst="roundRect">
              <a:avLst>
                <a:gd name="adj" fmla="val 6894"/>
              </a:avLst>
            </a:prstGeom>
            <a:solidFill>
              <a:srgbClr val="82CBBB"/>
            </a:solid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en-US" altLang="zh-CN" sz="1050" dirty="0">
                  <a:solidFill>
                    <a:schemeClr val="tx1"/>
                  </a:solidFill>
                  <a:latin typeface="微软雅黑" panose="020B0503020204020204" charset="-122"/>
                  <a:ea typeface="微软雅黑" panose="020B0503020204020204" charset="-122"/>
                </a:rPr>
                <a:t>WIFI</a:t>
              </a:r>
              <a:endParaRPr lang="en-US" altLang="zh-CN" sz="1050" dirty="0">
                <a:solidFill>
                  <a:schemeClr val="tx1"/>
                </a:solidFill>
                <a:latin typeface="微软雅黑" panose="020B0503020204020204" charset="-122"/>
                <a:ea typeface="微软雅黑" panose="020B0503020204020204" charset="-122"/>
              </a:endParaRPr>
            </a:p>
          </p:txBody>
        </p:sp>
        <p:sp>
          <p:nvSpPr>
            <p:cNvPr id="155" name="矩形: 圆角 119"/>
            <p:cNvSpPr/>
            <p:nvPr/>
          </p:nvSpPr>
          <p:spPr bwMode="auto">
            <a:xfrm>
              <a:off x="6370670" y="5180330"/>
              <a:ext cx="1443990" cy="216535"/>
            </a:xfrm>
            <a:prstGeom prst="roundRect">
              <a:avLst>
                <a:gd name="adj" fmla="val 6894"/>
              </a:avLst>
            </a:prstGeom>
            <a:solidFill>
              <a:srgbClr val="82CBBB"/>
            </a:solid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dirty="0">
                  <a:solidFill>
                    <a:schemeClr val="tx1"/>
                  </a:solidFill>
                  <a:latin typeface="微软雅黑" panose="020B0503020204020204" charset="-122"/>
                  <a:ea typeface="微软雅黑" panose="020B0503020204020204" charset="-122"/>
                </a:rPr>
                <a:t>互联网</a:t>
              </a:r>
              <a:endParaRPr lang="zh-CN" altLang="en-US" sz="1050" dirty="0">
                <a:solidFill>
                  <a:schemeClr val="tx1"/>
                </a:solidFill>
                <a:latin typeface="微软雅黑" panose="020B0503020204020204" charset="-122"/>
                <a:ea typeface="微软雅黑" panose="020B0503020204020204" charset="-122"/>
              </a:endParaRPr>
            </a:p>
          </p:txBody>
        </p:sp>
        <p:sp>
          <p:nvSpPr>
            <p:cNvPr id="156" name="矩形: 圆角 131"/>
            <p:cNvSpPr/>
            <p:nvPr/>
          </p:nvSpPr>
          <p:spPr bwMode="auto">
            <a:xfrm>
              <a:off x="2013935" y="4606925"/>
              <a:ext cx="8667750" cy="224155"/>
            </a:xfrm>
            <a:prstGeom prst="roundRect">
              <a:avLst/>
            </a:prstGeom>
            <a:solidFill>
              <a:srgbClr val="548235"/>
            </a:solidFill>
            <a:ln w="6350" cap="flat" cmpd="sng" algn="ctr">
              <a:solidFill>
                <a:srgbClr val="2E75B6"/>
              </a:solidFill>
              <a:prstDash val="sysDash"/>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200" b="1" dirty="0">
                  <a:solidFill>
                    <a:schemeClr val="bg1"/>
                  </a:solidFill>
                  <a:latin typeface="微软雅黑" panose="020B0503020204020204" charset="-122"/>
                  <a:ea typeface="微软雅黑" panose="020B0503020204020204" charset="-122"/>
                </a:rPr>
                <a:t>云平台</a:t>
              </a:r>
              <a:endParaRPr lang="zh-CN" altLang="en-US" sz="1200" b="1" dirty="0">
                <a:solidFill>
                  <a:schemeClr val="bg1"/>
                </a:solidFill>
                <a:latin typeface="微软雅黑" panose="020B0503020204020204" charset="-122"/>
                <a:ea typeface="微软雅黑" panose="020B0503020204020204" charset="-122"/>
              </a:endParaRPr>
            </a:p>
          </p:txBody>
        </p:sp>
        <p:sp>
          <p:nvSpPr>
            <p:cNvPr id="157" name="object 46"/>
            <p:cNvSpPr/>
            <p:nvPr/>
          </p:nvSpPr>
          <p:spPr>
            <a:xfrm>
              <a:off x="2432781" y="5783602"/>
              <a:ext cx="435863" cy="321564"/>
            </a:xfrm>
            <a:prstGeom prst="rect">
              <a:avLst/>
            </a:prstGeom>
            <a:blipFill>
              <a:blip r:embed="rId9" cstate="print"/>
              <a:stretch>
                <a:fillRect/>
              </a:stretch>
            </a:blipFill>
          </p:spPr>
          <p:txBody>
            <a:bodyPr wrap="square" lIns="0" tIns="0" rIns="0" bIns="0" rtlCol="0"/>
            <a:lstStyle/>
            <a:p/>
          </p:txBody>
        </p:sp>
        <p:sp>
          <p:nvSpPr>
            <p:cNvPr id="158" name="object 48"/>
            <p:cNvSpPr/>
            <p:nvPr/>
          </p:nvSpPr>
          <p:spPr>
            <a:xfrm>
              <a:off x="9211786" y="5704481"/>
              <a:ext cx="393191" cy="478536"/>
            </a:xfrm>
            <a:prstGeom prst="rect">
              <a:avLst/>
            </a:prstGeom>
            <a:blipFill>
              <a:blip r:embed="rId10" cstate="print"/>
              <a:stretch>
                <a:fillRect/>
              </a:stretch>
            </a:blipFill>
          </p:spPr>
          <p:txBody>
            <a:bodyPr wrap="square" lIns="0" tIns="0" rIns="0" bIns="0" rtlCol="0"/>
            <a:lstStyle/>
            <a:p/>
          </p:txBody>
        </p:sp>
        <p:sp>
          <p:nvSpPr>
            <p:cNvPr id="159" name="object 56"/>
            <p:cNvSpPr/>
            <p:nvPr/>
          </p:nvSpPr>
          <p:spPr>
            <a:xfrm>
              <a:off x="3966051" y="5765949"/>
              <a:ext cx="406907" cy="356616"/>
            </a:xfrm>
            <a:prstGeom prst="rect">
              <a:avLst/>
            </a:prstGeom>
            <a:blipFill>
              <a:blip r:embed="rId11" cstate="print"/>
              <a:stretch>
                <a:fillRect/>
              </a:stretch>
            </a:blipFill>
          </p:spPr>
          <p:txBody>
            <a:bodyPr wrap="square" lIns="0" tIns="0" rIns="0" bIns="0" rtlCol="0"/>
            <a:lstStyle/>
            <a:p/>
          </p:txBody>
        </p:sp>
        <p:sp>
          <p:nvSpPr>
            <p:cNvPr id="160" name="object 49"/>
            <p:cNvSpPr/>
            <p:nvPr/>
          </p:nvSpPr>
          <p:spPr>
            <a:xfrm>
              <a:off x="10356818" y="5783601"/>
              <a:ext cx="248411" cy="376428"/>
            </a:xfrm>
            <a:prstGeom prst="rect">
              <a:avLst/>
            </a:prstGeom>
            <a:blipFill>
              <a:blip r:embed="rId12" cstate="print"/>
              <a:stretch>
                <a:fillRect/>
              </a:stretch>
            </a:blipFill>
          </p:spPr>
          <p:txBody>
            <a:bodyPr wrap="square" lIns="0" tIns="0" rIns="0" bIns="0" rtlCol="0"/>
            <a:lstStyle/>
            <a:p/>
          </p:txBody>
        </p:sp>
        <p:sp>
          <p:nvSpPr>
            <p:cNvPr id="161" name="object 53"/>
            <p:cNvSpPr/>
            <p:nvPr/>
          </p:nvSpPr>
          <p:spPr>
            <a:xfrm>
              <a:off x="5301711" y="5746136"/>
              <a:ext cx="431292" cy="451104"/>
            </a:xfrm>
            <a:prstGeom prst="rect">
              <a:avLst/>
            </a:prstGeom>
            <a:blipFill>
              <a:blip r:embed="rId13" cstate="print"/>
              <a:stretch>
                <a:fillRect/>
              </a:stretch>
            </a:blipFill>
          </p:spPr>
          <p:txBody>
            <a:bodyPr wrap="square" lIns="0" tIns="0" rIns="0" bIns="0" rtlCol="0"/>
            <a:lstStyle/>
            <a:p/>
          </p:txBody>
        </p:sp>
        <p:pic>
          <p:nvPicPr>
            <p:cNvPr id="162" name="图片 161"/>
            <p:cNvPicPr>
              <a:picLocks noChangeAspect="1"/>
            </p:cNvPicPr>
            <p:nvPr/>
          </p:nvPicPr>
          <p:blipFill>
            <a:blip r:embed="rId14"/>
            <a:stretch>
              <a:fillRect/>
            </a:stretch>
          </p:blipFill>
          <p:spPr>
            <a:xfrm>
              <a:off x="6222080" y="5714260"/>
              <a:ext cx="1096645" cy="482600"/>
            </a:xfrm>
            <a:prstGeom prst="rect">
              <a:avLst/>
            </a:prstGeom>
          </p:spPr>
        </p:pic>
        <p:sp>
          <p:nvSpPr>
            <p:cNvPr id="163" name="object 47"/>
            <p:cNvSpPr/>
            <p:nvPr/>
          </p:nvSpPr>
          <p:spPr>
            <a:xfrm>
              <a:off x="2996660" y="5821702"/>
              <a:ext cx="249936" cy="338328"/>
            </a:xfrm>
            <a:prstGeom prst="rect">
              <a:avLst/>
            </a:prstGeom>
            <a:blipFill>
              <a:blip r:embed="rId15" cstate="print"/>
              <a:stretch>
                <a:fillRect/>
              </a:stretch>
            </a:blipFill>
          </p:spPr>
          <p:txBody>
            <a:bodyPr wrap="square" lIns="0" tIns="0" rIns="0" bIns="0" rtlCol="0"/>
            <a:lstStyle/>
            <a:p/>
          </p:txBody>
        </p:sp>
        <p:sp>
          <p:nvSpPr>
            <p:cNvPr id="164" name="矩形: 圆角 119"/>
            <p:cNvSpPr/>
            <p:nvPr/>
          </p:nvSpPr>
          <p:spPr bwMode="auto">
            <a:xfrm>
              <a:off x="7672420" y="6298200"/>
              <a:ext cx="907415" cy="216535"/>
            </a:xfrm>
            <a:prstGeom prst="roundRect">
              <a:avLst>
                <a:gd name="adj" fmla="val 6894"/>
              </a:avLst>
            </a:prstGeom>
            <a:solidFill>
              <a:schemeClr val="accent3">
                <a:lumMod val="40000"/>
                <a:lumOff val="60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eaLnBrk="0" fontAlgn="base" hangingPunct="0">
                <a:spcBef>
                  <a:spcPct val="0"/>
                </a:spcBef>
                <a:spcAft>
                  <a:spcPct val="0"/>
                </a:spcAft>
              </a:pPr>
              <a:r>
                <a:rPr lang="zh-CN" altLang="en-US" sz="1050" b="1" dirty="0">
                  <a:solidFill>
                    <a:schemeClr val="tx1"/>
                  </a:solidFill>
                  <a:latin typeface="微软雅黑" panose="020B0503020204020204" charset="-122"/>
                  <a:ea typeface="微软雅黑" panose="020B0503020204020204" charset="-122"/>
                </a:rPr>
                <a:t>编码器</a:t>
              </a:r>
              <a:endParaRPr lang="zh-CN" altLang="en-US" sz="1050" b="1" dirty="0">
                <a:solidFill>
                  <a:schemeClr val="tx1"/>
                </a:solidFill>
                <a:latin typeface="微软雅黑" panose="020B0503020204020204" charset="-122"/>
                <a:ea typeface="微软雅黑" panose="020B0503020204020204" charset="-122"/>
              </a:endParaRPr>
            </a:p>
          </p:txBody>
        </p:sp>
        <p:sp>
          <p:nvSpPr>
            <p:cNvPr id="165" name="object 44"/>
            <p:cNvSpPr/>
            <p:nvPr/>
          </p:nvSpPr>
          <p:spPr>
            <a:xfrm>
              <a:off x="7862920" y="5831100"/>
              <a:ext cx="527050" cy="319405"/>
            </a:xfrm>
            <a:prstGeom prst="rect">
              <a:avLst/>
            </a:prstGeom>
            <a:blipFill>
              <a:blip r:embed="rId16" cstate="print"/>
              <a:stretch>
                <a:fillRect/>
              </a:stretch>
            </a:blipFill>
          </p:spPr>
          <p:txBody>
            <a:bodyPr wrap="square" lIns="0" tIns="0" rIns="0" bIns="0" rtlCol="0"/>
            <a:lstStyle/>
            <a:p/>
          </p:txBody>
        </p:sp>
        <p:sp>
          <p:nvSpPr>
            <p:cNvPr id="166" name="文本框 165"/>
            <p:cNvSpPr txBox="1"/>
            <p:nvPr/>
          </p:nvSpPr>
          <p:spPr>
            <a:xfrm>
              <a:off x="4766661" y="2233295"/>
              <a:ext cx="1263649" cy="246221"/>
            </a:xfrm>
            <a:prstGeom prst="rect">
              <a:avLst/>
            </a:prstGeom>
            <a:solidFill>
              <a:srgbClr val="82CBBB"/>
            </a:solidFill>
            <a:ln>
              <a:solidFill>
                <a:schemeClr val="bg1"/>
              </a:solidFill>
            </a:ln>
          </p:spPr>
          <p:txBody>
            <a:bodyPr wrap="square" rtlCol="0">
              <a:spAutoFit/>
            </a:bodyPr>
            <a:lstStyle>
              <a:defPPr>
                <a:defRPr lang="zh-CN"/>
              </a:defPPr>
              <a:lvl1pPr>
                <a:defRPr sz="1000">
                  <a:solidFill>
                    <a:schemeClr val="bg1"/>
                  </a:solidFill>
                  <a:latin typeface="微软雅黑" panose="020B0503020204020204" charset="-122"/>
                  <a:ea typeface="微软雅黑" panose="020B0503020204020204" charset="-122"/>
                </a:defRPr>
              </a:lvl1pPr>
            </a:lstStyle>
            <a:p>
              <a:pPr algn="ctr"/>
              <a:r>
                <a:rPr lang="zh-CN" altLang="en-US" dirty="0"/>
                <a:t>智能办公场景管理</a:t>
              </a:r>
              <a:endParaRPr lang="zh-CN" altLang="en-US" dirty="0"/>
            </a:p>
          </p:txBody>
        </p:sp>
        <p:sp>
          <p:nvSpPr>
            <p:cNvPr id="167" name="文本框 166"/>
            <p:cNvSpPr txBox="1"/>
            <p:nvPr/>
          </p:nvSpPr>
          <p:spPr>
            <a:xfrm>
              <a:off x="3870675" y="2239645"/>
              <a:ext cx="711835" cy="246221"/>
            </a:xfrm>
            <a:prstGeom prst="rect">
              <a:avLst/>
            </a:prstGeom>
            <a:solidFill>
              <a:srgbClr val="82CBBB"/>
            </a:solidFill>
            <a:ln>
              <a:solidFill>
                <a:schemeClr val="bg1"/>
              </a:solidFill>
            </a:ln>
          </p:spPr>
          <p:txBody>
            <a:bodyPr wrap="square" rtlCol="0">
              <a:spAutoFit/>
            </a:bodyPr>
            <a:lstStyle>
              <a:defPPr>
                <a:defRPr lang="zh-CN"/>
              </a:defPPr>
              <a:lvl1pPr>
                <a:defRPr sz="1000">
                  <a:solidFill>
                    <a:schemeClr val="bg1"/>
                  </a:solidFill>
                  <a:latin typeface="微软雅黑" panose="020B0503020204020204" charset="-122"/>
                  <a:ea typeface="微软雅黑" panose="020B0503020204020204" charset="-122"/>
                </a:defRPr>
              </a:lvl1pPr>
            </a:lstStyle>
            <a:p>
              <a:r>
                <a:rPr lang="zh-CN" altLang="en-US" dirty="0"/>
                <a:t>能耗管理</a:t>
              </a:r>
              <a:endParaRPr lang="zh-CN" altLang="en-US" dirty="0"/>
            </a:p>
          </p:txBody>
        </p:sp>
        <p:sp>
          <p:nvSpPr>
            <p:cNvPr id="168" name="文本框 167"/>
            <p:cNvSpPr txBox="1"/>
            <p:nvPr/>
          </p:nvSpPr>
          <p:spPr>
            <a:xfrm>
              <a:off x="8240110" y="2566273"/>
              <a:ext cx="1106170" cy="246221"/>
            </a:xfrm>
            <a:prstGeom prst="rect">
              <a:avLst/>
            </a:prstGeom>
            <a:solidFill>
              <a:srgbClr val="82CBBB"/>
            </a:solidFill>
            <a:ln>
              <a:solidFill>
                <a:schemeClr val="bg1"/>
              </a:solidFill>
            </a:ln>
          </p:spPr>
          <p:txBody>
            <a:bodyPr wrap="square" rtlCol="0">
              <a:spAutoFit/>
            </a:bodyPr>
            <a:lstStyle>
              <a:defPPr>
                <a:defRPr lang="zh-CN"/>
              </a:defPPr>
              <a:lvl1pPr>
                <a:defRPr sz="1000">
                  <a:solidFill>
                    <a:schemeClr val="bg1"/>
                  </a:solidFill>
                  <a:latin typeface="微软雅黑" panose="020B0503020204020204" charset="-122"/>
                  <a:ea typeface="微软雅黑" panose="020B0503020204020204" charset="-122"/>
                </a:defRPr>
              </a:lvl1pPr>
            </a:lstStyle>
            <a:p>
              <a:r>
                <a:rPr lang="zh-CN" altLang="en-US" dirty="0"/>
                <a:t>智慧停车服务</a:t>
              </a:r>
              <a:endParaRPr lang="zh-CN" altLang="en-US" dirty="0"/>
            </a:p>
          </p:txBody>
        </p:sp>
      </p:grpSp>
    </p:spTree>
    <p:custDataLst>
      <p:tags r:id="rId1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2646878" cy="584775"/>
          </a:xfrm>
          <a:prstGeom prst="rect">
            <a:avLst/>
          </a:prstGeom>
          <a:noFill/>
        </p:spPr>
        <p:txBody>
          <a:bodyPr wrap="none" rtlCol="0">
            <a:spAutoFit/>
          </a:bodyPr>
          <a:lstStyle/>
          <a:p>
            <a:r>
              <a:rPr lang="zh-CN" altLang="en-US" sz="3200" b="1" dirty="0">
                <a:solidFill>
                  <a:srgbClr val="323232"/>
                </a:solidFill>
                <a:latin typeface="+mn-ea"/>
              </a:rPr>
              <a:t>应用模块总览</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object 58"/>
          <p:cNvSpPr/>
          <p:nvPr/>
        </p:nvSpPr>
        <p:spPr>
          <a:xfrm>
            <a:off x="845662" y="897648"/>
            <a:ext cx="527291" cy="995159"/>
          </a:xfrm>
          <a:prstGeom prst="rect">
            <a:avLst/>
          </a:prstGeom>
          <a:blipFill>
            <a:blip r:embed="rId8" cstate="print"/>
            <a:stretch>
              <a:fillRect/>
            </a:stretch>
          </a:blipFill>
        </p:spPr>
        <p:txBody>
          <a:bodyPr wrap="square" lIns="0" tIns="0" rIns="0" bIns="0" rtlCol="0"/>
          <a:lstStyle/>
          <a:p/>
        </p:txBody>
      </p:sp>
      <p:sp>
        <p:nvSpPr>
          <p:cNvPr id="98" name="箭头: V 形 97"/>
          <p:cNvSpPr/>
          <p:nvPr/>
        </p:nvSpPr>
        <p:spPr>
          <a:xfrm>
            <a:off x="1044450" y="1592226"/>
            <a:ext cx="4140770" cy="646331"/>
          </a:xfrm>
          <a:prstGeom prst="chevron">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智慧管理</a:t>
            </a:r>
            <a:endParaRPr lang="zh-CN" altLang="en-US" dirty="0">
              <a:solidFill>
                <a:schemeClr val="bg1"/>
              </a:solidFill>
            </a:endParaRPr>
          </a:p>
        </p:txBody>
      </p:sp>
      <p:sp>
        <p:nvSpPr>
          <p:cNvPr id="99" name="箭头: V 形 98"/>
          <p:cNvSpPr/>
          <p:nvPr/>
        </p:nvSpPr>
        <p:spPr>
          <a:xfrm>
            <a:off x="5777400" y="1592226"/>
            <a:ext cx="2376000" cy="646331"/>
          </a:xfrm>
          <a:prstGeom prst="chevron">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智慧服务</a:t>
            </a:r>
            <a:endParaRPr lang="zh-CN" altLang="en-US" dirty="0">
              <a:solidFill>
                <a:schemeClr val="bg1"/>
              </a:solidFill>
            </a:endParaRPr>
          </a:p>
        </p:txBody>
      </p:sp>
      <p:sp>
        <p:nvSpPr>
          <p:cNvPr id="100" name="箭头: V 形 99"/>
          <p:cNvSpPr/>
          <p:nvPr/>
        </p:nvSpPr>
        <p:spPr>
          <a:xfrm>
            <a:off x="9037116" y="1606690"/>
            <a:ext cx="2376000" cy="646331"/>
          </a:xfrm>
          <a:prstGeom prst="chevron">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智慧决策</a:t>
            </a:r>
            <a:endParaRPr lang="zh-CN" altLang="en-US" dirty="0">
              <a:solidFill>
                <a:schemeClr val="bg1"/>
              </a:solidFill>
            </a:endParaRPr>
          </a:p>
        </p:txBody>
      </p:sp>
      <p:sp>
        <p:nvSpPr>
          <p:cNvPr id="101" name="文本框 100"/>
          <p:cNvSpPr txBox="1"/>
          <p:nvPr/>
        </p:nvSpPr>
        <p:spPr>
          <a:xfrm>
            <a:off x="6172511" y="4250874"/>
            <a:ext cx="2376000" cy="418191"/>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sym typeface="+mn-ea"/>
              </a:rPr>
              <a:t>智慧停车服务</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02" name="文本框 101"/>
          <p:cNvSpPr txBox="1"/>
          <p:nvPr/>
        </p:nvSpPr>
        <p:spPr>
          <a:xfrm>
            <a:off x="3392933" y="3067012"/>
            <a:ext cx="2376000" cy="460375"/>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sym typeface="+mn-ea"/>
              </a:rPr>
              <a:t>智慧安防</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03" name="文本框 102"/>
          <p:cNvSpPr txBox="1"/>
          <p:nvPr/>
        </p:nvSpPr>
        <p:spPr>
          <a:xfrm>
            <a:off x="3392609" y="3641139"/>
            <a:ext cx="2376000" cy="460375"/>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rPr>
              <a:t>智慧一卡通</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04" name="文本框 103"/>
          <p:cNvSpPr txBox="1"/>
          <p:nvPr/>
        </p:nvSpPr>
        <p:spPr>
          <a:xfrm>
            <a:off x="3392609" y="2510856"/>
            <a:ext cx="2376000" cy="460375"/>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sym typeface="+mn-ea"/>
              </a:rPr>
              <a:t>应急管理</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05" name="文本框 104"/>
          <p:cNvSpPr txBox="1"/>
          <p:nvPr/>
        </p:nvSpPr>
        <p:spPr>
          <a:xfrm>
            <a:off x="941792" y="4237823"/>
            <a:ext cx="2376000" cy="460375"/>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rPr>
              <a:t>访客管理</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06" name="文本框 105"/>
          <p:cNvSpPr txBox="1"/>
          <p:nvPr/>
        </p:nvSpPr>
        <p:spPr>
          <a:xfrm>
            <a:off x="914400" y="3655526"/>
            <a:ext cx="2376000" cy="418191"/>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sym typeface="+mn-ea"/>
              </a:rPr>
              <a:t>物业管理</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07" name="文本框 106"/>
          <p:cNvSpPr txBox="1"/>
          <p:nvPr/>
        </p:nvSpPr>
        <p:spPr>
          <a:xfrm>
            <a:off x="6155577" y="2531947"/>
            <a:ext cx="2376000" cy="418191"/>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sym typeface="+mn-ea"/>
              </a:rPr>
              <a:t>信息发布服务</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08" name="文本框 107"/>
          <p:cNvSpPr txBox="1"/>
          <p:nvPr/>
        </p:nvSpPr>
        <p:spPr>
          <a:xfrm>
            <a:off x="6172511" y="3080732"/>
            <a:ext cx="2376000" cy="418191"/>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sym typeface="+mn-ea"/>
              </a:rPr>
              <a:t>酒店住宿服务</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09" name="文本框 108"/>
          <p:cNvSpPr txBox="1"/>
          <p:nvPr/>
        </p:nvSpPr>
        <p:spPr>
          <a:xfrm>
            <a:off x="6172511" y="3651867"/>
            <a:ext cx="2376000" cy="418191"/>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rPr>
              <a:t>会议管理服务</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10" name="文本框 109"/>
          <p:cNvSpPr txBox="1"/>
          <p:nvPr/>
        </p:nvSpPr>
        <p:spPr>
          <a:xfrm>
            <a:off x="914400" y="3054337"/>
            <a:ext cx="2376000" cy="460375"/>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sym typeface="+mn-ea"/>
              </a:rPr>
              <a:t>设备设施管理</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11" name="文本框 110"/>
          <p:cNvSpPr txBox="1"/>
          <p:nvPr/>
        </p:nvSpPr>
        <p:spPr>
          <a:xfrm>
            <a:off x="9037116" y="2504452"/>
            <a:ext cx="2376000" cy="829945"/>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sym typeface="+mn-ea"/>
              </a:rPr>
              <a:t>大数据可视化（园区态势大屏展示）</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12" name="文本框 111"/>
          <p:cNvSpPr txBox="1"/>
          <p:nvPr/>
        </p:nvSpPr>
        <p:spPr>
          <a:xfrm>
            <a:off x="9053985" y="3613439"/>
            <a:ext cx="2376000" cy="418191"/>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sym typeface="+mn-ea"/>
              </a:rPr>
              <a:t>能源监测及管理</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13" name="矩形 112"/>
          <p:cNvSpPr/>
          <p:nvPr/>
        </p:nvSpPr>
        <p:spPr>
          <a:xfrm>
            <a:off x="941792" y="5313700"/>
            <a:ext cx="10129746" cy="501291"/>
          </a:xfrm>
          <a:prstGeom prst="rect">
            <a:avLst/>
          </a:prstGeom>
        </p:spPr>
        <p:txBody>
          <a:bodyPr wrap="square">
            <a:spAutoFit/>
          </a:bodyPr>
          <a:lstStyle/>
          <a:p>
            <a:pPr algn="r">
              <a:lnSpc>
                <a:spcPct val="150000"/>
              </a:lnSpc>
            </a:pPr>
            <a:r>
              <a:rPr lang="zh-CN" altLang="en-US" sz="2000" b="1" dirty="0">
                <a:solidFill>
                  <a:srgbClr val="FF0000"/>
                </a:solidFill>
                <a:sym typeface="+mn-ea"/>
              </a:rPr>
              <a:t>应用模块化：可根据园区的性质及管理方的运营需求灵活组合及配置全部或者部分模块。</a:t>
            </a:r>
            <a:endParaRPr lang="zh-CN" altLang="en-US" sz="2000" b="1" dirty="0">
              <a:solidFill>
                <a:srgbClr val="FF0000"/>
              </a:solidFill>
              <a:sym typeface="+mn-ea"/>
            </a:endParaRPr>
          </a:p>
        </p:txBody>
      </p:sp>
      <p:sp>
        <p:nvSpPr>
          <p:cNvPr id="114" name="文本框 113"/>
          <p:cNvSpPr txBox="1"/>
          <p:nvPr/>
        </p:nvSpPr>
        <p:spPr>
          <a:xfrm>
            <a:off x="882385" y="2504452"/>
            <a:ext cx="2376000" cy="418191"/>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rPr>
              <a:t>智慧办公场景管理</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15" name="文本框 114"/>
          <p:cNvSpPr txBox="1"/>
          <p:nvPr/>
        </p:nvSpPr>
        <p:spPr>
          <a:xfrm>
            <a:off x="3392609" y="4237823"/>
            <a:ext cx="2376000" cy="418191"/>
          </a:xfrm>
          <a:prstGeom prst="rect">
            <a:avLst/>
          </a:prstGeom>
          <a:noFill/>
          <a:ln w="12700" cmpd="sng">
            <a:noFill/>
            <a:prstDash val="solid"/>
          </a:ln>
        </p:spPr>
        <p:txBody>
          <a:bodyPr wrap="square" rtlCol="0">
            <a:spAutoFit/>
          </a:bodyPr>
          <a:lstStyle/>
          <a:p>
            <a:pPr marL="285750" indent="-285750" fontAlgn="auto">
              <a:lnSpc>
                <a:spcPct val="150000"/>
              </a:lnSpc>
              <a:buFont typeface="Wingdings" panose="05000000000000000000" pitchFamily="2" charset="2"/>
              <a:buChar char="Ø"/>
            </a:pPr>
            <a:r>
              <a:rPr lang="zh-CN" altLang="en-US" sz="1600" dirty="0">
                <a:latin typeface="微软雅黑" panose="020B0503020204020204" charset="-122"/>
                <a:ea typeface="微软雅黑" panose="020B0503020204020204" charset="-122"/>
                <a:cs typeface="微软雅黑" panose="020B0503020204020204" charset="-122"/>
              </a:rPr>
              <a:t>能耗管理</a:t>
            </a:r>
            <a:endParaRPr lang="zh-CN" altLang="en-US" sz="1600" dirty="0">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2646878" cy="584775"/>
          </a:xfrm>
          <a:prstGeom prst="rect">
            <a:avLst/>
          </a:prstGeom>
          <a:noFill/>
        </p:spPr>
        <p:txBody>
          <a:bodyPr wrap="none" rtlCol="0">
            <a:spAutoFit/>
          </a:bodyPr>
          <a:lstStyle/>
          <a:p>
            <a:r>
              <a:rPr lang="zh-CN" altLang="en-US" sz="3200" b="1" dirty="0">
                <a:solidFill>
                  <a:srgbClr val="323232"/>
                </a:solidFill>
                <a:latin typeface="+mn-ea"/>
              </a:rPr>
              <a:t>应用联动逻辑</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object 58"/>
          <p:cNvSpPr/>
          <p:nvPr/>
        </p:nvSpPr>
        <p:spPr>
          <a:xfrm>
            <a:off x="845662" y="897648"/>
            <a:ext cx="527291" cy="995159"/>
          </a:xfrm>
          <a:prstGeom prst="rect">
            <a:avLst/>
          </a:prstGeom>
          <a:blipFill>
            <a:blip r:embed="rId8" cstate="print"/>
            <a:stretch>
              <a:fillRect/>
            </a:stretch>
          </a:blipFill>
        </p:spPr>
        <p:txBody>
          <a:bodyPr wrap="square" lIns="0" tIns="0" rIns="0" bIns="0" rtlCol="0"/>
          <a:lstStyle/>
          <a:p/>
        </p:txBody>
      </p:sp>
      <p:pic>
        <p:nvPicPr>
          <p:cNvPr id="29" name="图片 28"/>
          <p:cNvPicPr>
            <a:picLocks noChangeAspect="1"/>
          </p:cNvPicPr>
          <p:nvPr/>
        </p:nvPicPr>
        <p:blipFill>
          <a:blip r:embed="rId9"/>
          <a:stretch>
            <a:fillRect/>
          </a:stretch>
        </p:blipFill>
        <p:spPr>
          <a:xfrm>
            <a:off x="419708" y="1265990"/>
            <a:ext cx="11352584" cy="5144399"/>
          </a:xfrm>
          <a:prstGeom prst="rect">
            <a:avLst/>
          </a:prstGeom>
        </p:spPr>
      </p:pic>
    </p:spTree>
    <p:custDataLst>
      <p:tags r:id="rId10"/>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1877060" y="2020570"/>
            <a:ext cx="2359660" cy="1684020"/>
          </a:xfrm>
          <a:prstGeom prst="rect">
            <a:avLst/>
          </a:prstGeom>
        </p:spPr>
      </p:pic>
      <p:sp>
        <p:nvSpPr>
          <p:cNvPr id="18" name="半闭框 17"/>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86"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8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89"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矩形 2"/>
          <p:cNvSpPr/>
          <p:nvPr/>
        </p:nvSpPr>
        <p:spPr>
          <a:xfrm>
            <a:off x="4312693" y="1718952"/>
            <a:ext cx="7879307" cy="2200896"/>
          </a:xfrm>
          <a:prstGeom prst="rect">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1"/>
          <p:cNvSpPr>
            <a:spLocks noChangeArrowheads="1"/>
          </p:cNvSpPr>
          <p:nvPr/>
        </p:nvSpPr>
        <p:spPr bwMode="auto">
          <a:xfrm>
            <a:off x="4939649" y="2354190"/>
            <a:ext cx="295465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buNone/>
              <a:defRPr/>
            </a:pPr>
            <a:r>
              <a:rPr kumimoji="1" lang="zh-CN" altLang="en-US" sz="5400" b="1" kern="100" dirty="0">
                <a:solidFill>
                  <a:schemeClr val="bg1"/>
                </a:solidFill>
                <a:latin typeface="微软雅黑" panose="020B0503020204020204" charset="-122"/>
                <a:ea typeface="微软雅黑" panose="020B0503020204020204" charset="-122"/>
                <a:cs typeface="Times New Roman" panose="02020603050405020304" pitchFamily="18" charset="0"/>
              </a:rPr>
              <a:t>智慧管理</a:t>
            </a:r>
            <a:endParaRPr lang="zh-CN" altLang="zh-CN" sz="540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7" name="矩形 6"/>
          <p:cNvSpPr/>
          <p:nvPr/>
        </p:nvSpPr>
        <p:spPr>
          <a:xfrm>
            <a:off x="3777" y="1715407"/>
            <a:ext cx="1807561" cy="2200896"/>
          </a:xfrm>
          <a:prstGeom prst="rect">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3467616" cy="584775"/>
          </a:xfrm>
          <a:prstGeom prst="rect">
            <a:avLst/>
          </a:prstGeom>
          <a:noFill/>
        </p:spPr>
        <p:txBody>
          <a:bodyPr wrap="none" rtlCol="0">
            <a:spAutoFit/>
          </a:bodyPr>
          <a:lstStyle/>
          <a:p>
            <a:r>
              <a:rPr lang="zh-CN" altLang="en-US" sz="3200" b="1" dirty="0">
                <a:solidFill>
                  <a:srgbClr val="323232"/>
                </a:solidFill>
                <a:latin typeface="+mn-ea"/>
              </a:rPr>
              <a:t>智慧办公场景管理</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object 58"/>
          <p:cNvSpPr/>
          <p:nvPr/>
        </p:nvSpPr>
        <p:spPr>
          <a:xfrm>
            <a:off x="845662" y="897648"/>
            <a:ext cx="527291" cy="995159"/>
          </a:xfrm>
          <a:prstGeom prst="rect">
            <a:avLst/>
          </a:prstGeom>
          <a:blipFill>
            <a:blip r:embed="rId8" cstate="print"/>
            <a:stretch>
              <a:fillRect/>
            </a:stretch>
          </a:blipFill>
        </p:spPr>
        <p:txBody>
          <a:bodyPr wrap="square" lIns="0" tIns="0" rIns="0" bIns="0" rtlCol="0"/>
          <a:lstStyle/>
          <a:p/>
        </p:txBody>
      </p:sp>
      <p:sp>
        <p:nvSpPr>
          <p:cNvPr id="14" name="矩形: 圆角 13"/>
          <p:cNvSpPr/>
          <p:nvPr/>
        </p:nvSpPr>
        <p:spPr>
          <a:xfrm>
            <a:off x="9701389" y="2481576"/>
            <a:ext cx="1706839" cy="3363686"/>
          </a:xfrm>
          <a:prstGeom prst="roundRect">
            <a:avLst/>
          </a:prstGeom>
          <a:solidFill>
            <a:schemeClr val="bg1"/>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覆盖区域</a:t>
            </a:r>
            <a:endParaRPr lang="zh-CN" altLang="en-US" dirty="0">
              <a:solidFill>
                <a:schemeClr val="tx1"/>
              </a:solidFill>
            </a:endParaRPr>
          </a:p>
        </p:txBody>
      </p:sp>
      <p:sp>
        <p:nvSpPr>
          <p:cNvPr id="15" name="椭圆 14"/>
          <p:cNvSpPr/>
          <p:nvPr/>
        </p:nvSpPr>
        <p:spPr>
          <a:xfrm>
            <a:off x="7950164" y="4614024"/>
            <a:ext cx="796915" cy="17995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空调回路</a:t>
            </a:r>
            <a:endParaRPr lang="zh-CN" altLang="en-US" dirty="0">
              <a:solidFill>
                <a:schemeClr val="tx1"/>
              </a:solidFill>
            </a:endParaRPr>
          </a:p>
        </p:txBody>
      </p:sp>
      <p:sp>
        <p:nvSpPr>
          <p:cNvPr id="16" name="椭圆 15"/>
          <p:cNvSpPr/>
          <p:nvPr/>
        </p:nvSpPr>
        <p:spPr>
          <a:xfrm>
            <a:off x="7048114" y="4638009"/>
            <a:ext cx="796915" cy="17995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照明回路</a:t>
            </a:r>
            <a:endParaRPr lang="zh-CN" altLang="en-US" dirty="0">
              <a:solidFill>
                <a:schemeClr val="tx1"/>
              </a:solidFill>
            </a:endParaRPr>
          </a:p>
        </p:txBody>
      </p:sp>
      <p:sp>
        <p:nvSpPr>
          <p:cNvPr id="17" name="矩形 23"/>
          <p:cNvSpPr/>
          <p:nvPr/>
        </p:nvSpPr>
        <p:spPr>
          <a:xfrm>
            <a:off x="403731" y="1619175"/>
            <a:ext cx="5360663" cy="2461828"/>
          </a:xfrm>
          <a:prstGeom prst="rect">
            <a:avLst/>
          </a:prstGeom>
        </p:spPr>
        <p:txBody>
          <a:bodyPr wrap="square">
            <a:spAutoFit/>
          </a:bodyPr>
          <a:lstStyle/>
          <a:p>
            <a:pPr defTabSz="913765">
              <a:lnSpc>
                <a:spcPct val="150000"/>
              </a:lnSpc>
              <a:spcBef>
                <a:spcPct val="20000"/>
              </a:spcBef>
              <a:buSzPct val="90000"/>
            </a:pPr>
            <a:r>
              <a:rPr lang="zh-CN" altLang="en-US" sz="1600" b="1" dirty="0">
                <a:latin typeface="微软雅黑" panose="020B0503020204020204" charset="-122"/>
                <a:ea typeface="微软雅黑" panose="020B0503020204020204" charset="-122"/>
              </a:rPr>
              <a:t>功能实现方式：</a:t>
            </a:r>
            <a:endParaRPr lang="en-US" altLang="zh-CN" sz="1600" b="1" dirty="0">
              <a:latin typeface="微软雅黑" panose="020B0503020204020204" charset="-122"/>
              <a:ea typeface="微软雅黑" panose="020B0503020204020204" charset="-122"/>
            </a:endParaRPr>
          </a:p>
          <a:p>
            <a:pPr defTabSz="913765">
              <a:lnSpc>
                <a:spcPct val="150000"/>
              </a:lnSpc>
              <a:spcBef>
                <a:spcPct val="20000"/>
              </a:spcBef>
              <a:buSzPct val="90000"/>
            </a:pPr>
            <a:r>
              <a:rPr lang="en-US" altLang="zh-CN" sz="1600" b="1" dirty="0">
                <a:latin typeface="微软雅黑" panose="020B0503020204020204" charset="-122"/>
                <a:ea typeface="微软雅黑" panose="020B0503020204020204" charset="-122"/>
              </a:rPr>
              <a:t>1</a:t>
            </a:r>
            <a:r>
              <a:rPr lang="zh-CN" altLang="en-US" sz="1600" b="1" dirty="0">
                <a:latin typeface="微软雅黑" panose="020B0503020204020204" charset="-122"/>
                <a:ea typeface="微软雅黑" panose="020B0503020204020204" charset="-122"/>
              </a:rPr>
              <a:t>、密集微波雷达实现对人体探测，从而实现人走灯灭，人在灯亮功能；</a:t>
            </a:r>
            <a:endParaRPr lang="en-US" altLang="zh-CN" sz="1600" b="1" dirty="0">
              <a:latin typeface="微软雅黑" panose="020B0503020204020204" charset="-122"/>
              <a:ea typeface="微软雅黑" panose="020B0503020204020204" charset="-122"/>
            </a:endParaRPr>
          </a:p>
          <a:p>
            <a:pPr defTabSz="913765">
              <a:lnSpc>
                <a:spcPct val="150000"/>
              </a:lnSpc>
              <a:spcBef>
                <a:spcPct val="20000"/>
              </a:spcBef>
              <a:buSzPct val="90000"/>
            </a:pPr>
            <a:r>
              <a:rPr lang="en-US" altLang="zh-CN" sz="1600" b="1" dirty="0">
                <a:latin typeface="微软雅黑" panose="020B0503020204020204" charset="-122"/>
                <a:ea typeface="微软雅黑" panose="020B0503020204020204" charset="-122"/>
              </a:rPr>
              <a:t>2</a:t>
            </a:r>
            <a:r>
              <a:rPr lang="zh-CN" altLang="en-US" sz="1600" b="1" dirty="0">
                <a:latin typeface="微软雅黑" panose="020B0503020204020204" charset="-122"/>
                <a:ea typeface="微软雅黑" panose="020B0503020204020204" charset="-122"/>
              </a:rPr>
              <a:t>、情景面板实现对特定办公场景的一键</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远程控制；</a:t>
            </a:r>
            <a:endParaRPr lang="en-US" altLang="zh-CN" sz="1600" b="1" dirty="0">
              <a:latin typeface="微软雅黑" panose="020B0503020204020204" charset="-122"/>
              <a:ea typeface="微软雅黑" panose="020B0503020204020204" charset="-122"/>
            </a:endParaRPr>
          </a:p>
          <a:p>
            <a:pPr defTabSz="913765">
              <a:lnSpc>
                <a:spcPct val="150000"/>
              </a:lnSpc>
              <a:spcBef>
                <a:spcPct val="20000"/>
              </a:spcBef>
              <a:buSzPct val="90000"/>
            </a:pPr>
            <a:r>
              <a:rPr lang="en-US" altLang="zh-CN" sz="1600" b="1" dirty="0">
                <a:latin typeface="微软雅黑" panose="020B0503020204020204" charset="-122"/>
                <a:ea typeface="微软雅黑" panose="020B0503020204020204" charset="-122"/>
              </a:rPr>
              <a:t>3</a:t>
            </a:r>
            <a:r>
              <a:rPr lang="zh-CN" altLang="en-US" sz="1600" b="1" dirty="0">
                <a:latin typeface="微软雅黑" panose="020B0503020204020204" charset="-122"/>
                <a:ea typeface="微软雅黑" panose="020B0503020204020204" charset="-122"/>
              </a:rPr>
              <a:t>、智能网关通过物业网接入物联网平台，实现远程控制</a:t>
            </a:r>
            <a:endParaRPr lang="en-US" altLang="zh-CN" sz="1600" b="1" dirty="0">
              <a:latin typeface="微软雅黑" panose="020B0503020204020204" charset="-122"/>
              <a:ea typeface="微软雅黑" panose="020B0503020204020204" charset="-122"/>
            </a:endParaRPr>
          </a:p>
          <a:p>
            <a:pPr defTabSz="913765">
              <a:lnSpc>
                <a:spcPct val="150000"/>
              </a:lnSpc>
              <a:spcBef>
                <a:spcPct val="20000"/>
              </a:spcBef>
              <a:buSzPct val="90000"/>
            </a:pPr>
            <a:endParaRPr lang="zh-CN" altLang="en-US" sz="1600" dirty="0">
              <a:solidFill>
                <a:prstClr val="black"/>
              </a:solidFill>
              <a:latin typeface="微软雅黑" panose="020B0503020204020204" charset="-122"/>
              <a:ea typeface="微软雅黑" panose="020B0503020204020204" charset="-122"/>
            </a:endParaRPr>
          </a:p>
        </p:txBody>
      </p:sp>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7548" y="3870852"/>
            <a:ext cx="523579" cy="415722"/>
          </a:xfrm>
          <a:prstGeom prst="rect">
            <a:avLst/>
          </a:prstGeom>
        </p:spPr>
      </p:pic>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61757" y="3889219"/>
            <a:ext cx="500447" cy="397355"/>
          </a:xfrm>
          <a:prstGeom prst="rect">
            <a:avLst/>
          </a:prstGeom>
        </p:spPr>
      </p:pic>
      <p:pic>
        <p:nvPicPr>
          <p:cNvPr id="21" name="图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04725" y="3873084"/>
            <a:ext cx="508720" cy="403924"/>
          </a:xfrm>
          <a:prstGeom prst="rect">
            <a:avLst/>
          </a:prstGeom>
        </p:spPr>
      </p:pic>
      <p:cxnSp>
        <p:nvCxnSpPr>
          <p:cNvPr id="22" name="直接连接符 21"/>
          <p:cNvCxnSpPr/>
          <p:nvPr/>
        </p:nvCxnSpPr>
        <p:spPr>
          <a:xfrm>
            <a:off x="8980714" y="2379262"/>
            <a:ext cx="0" cy="3929742"/>
          </a:xfrm>
          <a:prstGeom prst="line">
            <a:avLst/>
          </a:prstGeom>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9186195" y="2821287"/>
            <a:ext cx="523578" cy="463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微波雷达</a:t>
            </a:r>
            <a:endParaRPr lang="zh-CN" altLang="en-US" sz="1200" dirty="0"/>
          </a:p>
        </p:txBody>
      </p:sp>
      <p:sp>
        <p:nvSpPr>
          <p:cNvPr id="24" name="椭圆 23"/>
          <p:cNvSpPr/>
          <p:nvPr/>
        </p:nvSpPr>
        <p:spPr>
          <a:xfrm>
            <a:off x="5998029" y="1513114"/>
            <a:ext cx="3199724" cy="120458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物业网</a:t>
            </a:r>
            <a:r>
              <a:rPr lang="en-US" altLang="zh-CN" dirty="0"/>
              <a:t>/NB-IOT</a:t>
            </a:r>
            <a:endParaRPr lang="zh-CN" altLang="en-US" dirty="0"/>
          </a:p>
        </p:txBody>
      </p:sp>
      <p:sp>
        <p:nvSpPr>
          <p:cNvPr id="25" name="矩形 24"/>
          <p:cNvSpPr/>
          <p:nvPr/>
        </p:nvSpPr>
        <p:spPr>
          <a:xfrm>
            <a:off x="6857805" y="1233116"/>
            <a:ext cx="1480172" cy="559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物联网平台</a:t>
            </a:r>
            <a:endParaRPr lang="zh-CN" altLang="en-US" dirty="0"/>
          </a:p>
        </p:txBody>
      </p:sp>
      <p:sp>
        <p:nvSpPr>
          <p:cNvPr id="26" name="矩形 25"/>
          <p:cNvSpPr/>
          <p:nvPr/>
        </p:nvSpPr>
        <p:spPr>
          <a:xfrm>
            <a:off x="6857804" y="2488608"/>
            <a:ext cx="1287967" cy="740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智能网关</a:t>
            </a:r>
            <a:r>
              <a:rPr lang="en-US" altLang="zh-CN" dirty="0"/>
              <a:t>/</a:t>
            </a:r>
            <a:r>
              <a:rPr lang="zh-CN" altLang="en-US" dirty="0"/>
              <a:t>情景面板</a:t>
            </a:r>
            <a:endParaRPr lang="zh-CN" altLang="en-US" dirty="0"/>
          </a:p>
        </p:txBody>
      </p:sp>
      <p:sp>
        <p:nvSpPr>
          <p:cNvPr id="27" name="矩形 26"/>
          <p:cNvSpPr/>
          <p:nvPr/>
        </p:nvSpPr>
        <p:spPr>
          <a:xfrm>
            <a:off x="7173152" y="4358404"/>
            <a:ext cx="523578" cy="463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控制模块</a:t>
            </a:r>
            <a:endParaRPr lang="zh-CN" altLang="en-US" sz="1200" dirty="0"/>
          </a:p>
        </p:txBody>
      </p:sp>
      <p:sp>
        <p:nvSpPr>
          <p:cNvPr id="28" name="矩形 27"/>
          <p:cNvSpPr/>
          <p:nvPr/>
        </p:nvSpPr>
        <p:spPr>
          <a:xfrm>
            <a:off x="8010869" y="4338026"/>
            <a:ext cx="523578" cy="463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控制模块</a:t>
            </a:r>
            <a:endParaRPr lang="zh-CN" altLang="en-US" sz="1200" dirty="0"/>
          </a:p>
        </p:txBody>
      </p:sp>
      <p:sp>
        <p:nvSpPr>
          <p:cNvPr id="30" name="椭圆 29"/>
          <p:cNvSpPr/>
          <p:nvPr/>
        </p:nvSpPr>
        <p:spPr>
          <a:xfrm>
            <a:off x="6208638" y="4590387"/>
            <a:ext cx="796915" cy="17995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照明回路</a:t>
            </a:r>
            <a:endParaRPr lang="zh-CN" altLang="en-US" dirty="0">
              <a:solidFill>
                <a:schemeClr val="tx1"/>
              </a:solidFill>
            </a:endParaRPr>
          </a:p>
        </p:txBody>
      </p:sp>
      <p:sp>
        <p:nvSpPr>
          <p:cNvPr id="31" name="矩形 30"/>
          <p:cNvSpPr/>
          <p:nvPr/>
        </p:nvSpPr>
        <p:spPr>
          <a:xfrm>
            <a:off x="6345308" y="4358404"/>
            <a:ext cx="523578" cy="463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控制模块</a:t>
            </a:r>
            <a:endParaRPr lang="zh-CN" altLang="en-US" sz="1200" dirty="0"/>
          </a:p>
        </p:txBody>
      </p:sp>
      <p:pic>
        <p:nvPicPr>
          <p:cNvPr id="32" name="图片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800000">
            <a:off x="7233794" y="3265781"/>
            <a:ext cx="611235" cy="485321"/>
          </a:xfrm>
          <a:prstGeom prst="rect">
            <a:avLst/>
          </a:prstGeom>
        </p:spPr>
      </p:pic>
      <p:pic>
        <p:nvPicPr>
          <p:cNvPr id="33" name="图片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8125585" y="2725543"/>
            <a:ext cx="611235" cy="485321"/>
          </a:xfrm>
          <a:prstGeom prst="rect">
            <a:avLst/>
          </a:prstGeom>
        </p:spPr>
      </p:pic>
      <p:pic>
        <p:nvPicPr>
          <p:cNvPr id="34" name="图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012272">
            <a:off x="8753223" y="2993129"/>
            <a:ext cx="485335" cy="385356"/>
          </a:xfrm>
          <a:prstGeom prst="rect">
            <a:avLst/>
          </a:prstGeom>
        </p:spPr>
      </p:pic>
      <p:pic>
        <p:nvPicPr>
          <p:cNvPr id="35" name="图片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012272">
            <a:off x="8753222" y="3831506"/>
            <a:ext cx="485335" cy="385356"/>
          </a:xfrm>
          <a:prstGeom prst="rect">
            <a:avLst/>
          </a:prstGeom>
        </p:spPr>
      </p:pic>
      <p:pic>
        <p:nvPicPr>
          <p:cNvPr id="36" name="图片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012272">
            <a:off x="8753221" y="4788399"/>
            <a:ext cx="485335" cy="385356"/>
          </a:xfrm>
          <a:prstGeom prst="rect">
            <a:avLst/>
          </a:prstGeom>
        </p:spPr>
      </p:pic>
      <p:sp>
        <p:nvSpPr>
          <p:cNvPr id="37" name="矩形 36"/>
          <p:cNvSpPr/>
          <p:nvPr/>
        </p:nvSpPr>
        <p:spPr>
          <a:xfrm>
            <a:off x="9210465" y="3792200"/>
            <a:ext cx="523578" cy="463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微波雷达</a:t>
            </a:r>
            <a:endParaRPr lang="zh-CN" altLang="en-US" sz="1200" dirty="0"/>
          </a:p>
        </p:txBody>
      </p:sp>
      <p:sp>
        <p:nvSpPr>
          <p:cNvPr id="38" name="矩形 37"/>
          <p:cNvSpPr/>
          <p:nvPr/>
        </p:nvSpPr>
        <p:spPr>
          <a:xfrm>
            <a:off x="9201525" y="4749093"/>
            <a:ext cx="523578" cy="463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微波雷达</a:t>
            </a:r>
            <a:endParaRPr lang="zh-CN" altLang="en-US" sz="1200" dirty="0"/>
          </a:p>
        </p:txBody>
      </p:sp>
      <p:pic>
        <p:nvPicPr>
          <p:cNvPr id="39" name="图片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9679124" y="2937562"/>
            <a:ext cx="463967" cy="403441"/>
          </a:xfrm>
          <a:prstGeom prst="rect">
            <a:avLst/>
          </a:prstGeom>
        </p:spPr>
      </p:pic>
      <p:pic>
        <p:nvPicPr>
          <p:cNvPr id="40" name="图片 3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9670881" y="3815118"/>
            <a:ext cx="491694" cy="390407"/>
          </a:xfrm>
          <a:prstGeom prst="rect">
            <a:avLst/>
          </a:prstGeom>
        </p:spPr>
      </p:pic>
      <p:pic>
        <p:nvPicPr>
          <p:cNvPr id="41" name="图片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9683398" y="4727746"/>
            <a:ext cx="491694" cy="390405"/>
          </a:xfrm>
          <a:prstGeom prst="rect">
            <a:avLst/>
          </a:prstGeom>
        </p:spPr>
      </p:pic>
      <p:pic>
        <p:nvPicPr>
          <p:cNvPr id="42" name="Picture 2" descr="C:\Users\shi\Desktop\333.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927436" y="699063"/>
            <a:ext cx="465153" cy="60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5173835">
            <a:off x="8475426" y="819776"/>
            <a:ext cx="485335" cy="385356"/>
          </a:xfrm>
          <a:prstGeom prst="rect">
            <a:avLst/>
          </a:prstGeom>
        </p:spPr>
      </p:pic>
    </p:spTree>
    <p:custDataLst>
      <p:tags r:id="rId1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2646878" cy="584775"/>
          </a:xfrm>
          <a:prstGeom prst="rect">
            <a:avLst/>
          </a:prstGeom>
          <a:noFill/>
        </p:spPr>
        <p:txBody>
          <a:bodyPr wrap="none" rtlCol="0">
            <a:spAutoFit/>
          </a:bodyPr>
          <a:lstStyle/>
          <a:p>
            <a:r>
              <a:rPr lang="zh-CN" altLang="en-US" sz="3200" b="1" dirty="0">
                <a:solidFill>
                  <a:srgbClr val="323232"/>
                </a:solidFill>
                <a:latin typeface="+mn-ea"/>
              </a:rPr>
              <a:t>设备设施管理</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6" name="文本框 35"/>
          <p:cNvSpPr txBox="1"/>
          <p:nvPr/>
        </p:nvSpPr>
        <p:spPr>
          <a:xfrm>
            <a:off x="10401161" y="1568235"/>
            <a:ext cx="1890354" cy="4527009"/>
          </a:xfrm>
          <a:prstGeom prst="rect">
            <a:avLst/>
          </a:prstGeom>
          <a:noFill/>
        </p:spPr>
        <p:txBody>
          <a:bodyPr wrap="square">
            <a:spAutoFit/>
          </a:bodyPr>
          <a:lstStyle/>
          <a:p>
            <a:pPr>
              <a:lnSpc>
                <a:spcPct val="150000"/>
              </a:lnSpc>
            </a:pPr>
            <a:r>
              <a:rPr lang="zh-CN" altLang="en-US" dirty="0">
                <a:latin typeface="微软雅黑" panose="020B0503020204020204" charset="-122"/>
                <a:ea typeface="微软雅黑" panose="020B0503020204020204" charset="-122"/>
              </a:rPr>
              <a:t>可接入内容：</a:t>
            </a:r>
            <a:endParaRPr lang="en-US" altLang="zh-CN"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600" b="1" dirty="0">
                <a:latin typeface="微软雅黑" panose="020B0503020204020204" charset="-122"/>
                <a:ea typeface="微软雅黑" panose="020B0503020204020204" charset="-122"/>
              </a:rPr>
              <a:t>监控系统</a:t>
            </a:r>
            <a:endParaRPr lang="en-US" altLang="zh-CN" sz="16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600" b="1" dirty="0">
                <a:latin typeface="微软雅黑" panose="020B0503020204020204" charset="-122"/>
                <a:ea typeface="微软雅黑" panose="020B0503020204020204" charset="-122"/>
              </a:rPr>
              <a:t>楼宇自控系统</a:t>
            </a:r>
            <a:endParaRPr lang="en-US" altLang="zh-CN" sz="16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600" b="1" dirty="0">
                <a:latin typeface="微软雅黑" panose="020B0503020204020204" charset="-122"/>
                <a:ea typeface="微软雅黑" panose="020B0503020204020204" charset="-122"/>
              </a:rPr>
              <a:t>电梯</a:t>
            </a:r>
            <a:endParaRPr lang="en-US" altLang="zh-CN" sz="16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600" b="1" dirty="0">
                <a:latin typeface="微软雅黑" panose="020B0503020204020204" charset="-122"/>
                <a:ea typeface="微软雅黑" panose="020B0503020204020204" charset="-122"/>
              </a:rPr>
              <a:t>给排水</a:t>
            </a:r>
            <a:endParaRPr lang="en-US" altLang="zh-CN" sz="16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600" b="1" dirty="0">
                <a:latin typeface="微软雅黑" panose="020B0503020204020204" charset="-122"/>
                <a:ea typeface="微软雅黑" panose="020B0503020204020204" charset="-122"/>
              </a:rPr>
              <a:t>配电系统</a:t>
            </a:r>
            <a:endParaRPr lang="en-US" altLang="zh-CN" sz="16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600" b="1" dirty="0">
                <a:latin typeface="微软雅黑" panose="020B0503020204020204" charset="-122"/>
                <a:ea typeface="微软雅黑" panose="020B0503020204020204" charset="-122"/>
              </a:rPr>
              <a:t>空调系统</a:t>
            </a:r>
            <a:endParaRPr lang="en-US" altLang="zh-CN" sz="16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600" b="1" dirty="0">
                <a:latin typeface="微软雅黑" panose="020B0503020204020204" charset="-122"/>
                <a:ea typeface="微软雅黑" panose="020B0503020204020204" charset="-122"/>
              </a:rPr>
              <a:t>供暖</a:t>
            </a:r>
            <a:endParaRPr lang="en-US" altLang="zh-CN" sz="16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600" b="1" dirty="0">
                <a:latin typeface="微软雅黑" panose="020B0503020204020204" charset="-122"/>
                <a:ea typeface="微软雅黑" panose="020B0503020204020204" charset="-122"/>
              </a:rPr>
              <a:t>通风系统</a:t>
            </a:r>
            <a:endParaRPr lang="en-US" altLang="zh-CN" sz="16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600" b="1" dirty="0">
                <a:latin typeface="微软雅黑" panose="020B0503020204020204" charset="-122"/>
                <a:ea typeface="微软雅黑" panose="020B0503020204020204" charset="-122"/>
              </a:rPr>
              <a:t>智能照明</a:t>
            </a:r>
            <a:endParaRPr lang="en-US" altLang="zh-CN" sz="16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600" b="1" dirty="0">
                <a:latin typeface="微软雅黑" panose="020B0503020204020204" charset="-122"/>
                <a:ea typeface="微软雅黑" panose="020B0503020204020204" charset="-122"/>
              </a:rPr>
              <a:t>弱电设备</a:t>
            </a:r>
            <a:endParaRPr lang="en-US" altLang="zh-CN" sz="1600" b="1"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en-US" altLang="zh-CN" sz="1600" b="1" dirty="0">
                <a:latin typeface="微软雅黑" panose="020B0503020204020204" charset="-122"/>
                <a:ea typeface="微软雅黑" panose="020B0503020204020204" charset="-122"/>
              </a:rPr>
              <a:t>……</a:t>
            </a:r>
            <a:endParaRPr lang="zh-CN" altLang="en-US" sz="1600" b="1" dirty="0">
              <a:latin typeface="微软雅黑" panose="020B0503020204020204" charset="-122"/>
              <a:ea typeface="微软雅黑" panose="020B0503020204020204" charset="-122"/>
            </a:endParaRPr>
          </a:p>
        </p:txBody>
      </p:sp>
      <p:sp>
        <p:nvSpPr>
          <p:cNvPr id="38" name="TextBox 29"/>
          <p:cNvSpPr/>
          <p:nvPr/>
        </p:nvSpPr>
        <p:spPr>
          <a:xfrm>
            <a:off x="626683" y="1757842"/>
            <a:ext cx="2068484" cy="856396"/>
          </a:xfrm>
          <a:prstGeom prst="rect">
            <a:avLst/>
          </a:prstGeom>
          <a:noFill/>
          <a:ln w="9525">
            <a:solidFill>
              <a:srgbClr val="27A98B"/>
            </a:solidFill>
          </a:ln>
        </p:spPr>
        <p:txBody>
          <a:bodyPr wrap="square">
            <a:spAutoFit/>
          </a:bodyPr>
          <a:lstStyle/>
          <a:p>
            <a:pPr marL="171450" indent="-171450" eaLnBrk="1" hangingPunct="1">
              <a:lnSpc>
                <a:spcPct val="150000"/>
              </a:lnSpc>
              <a:buFont typeface="Wingdings" panose="05000000000000000000" charset="0"/>
              <a:buChar char="l"/>
            </a:pPr>
            <a:r>
              <a:rPr lang="zh-CN" sz="1200" dirty="0">
                <a:solidFill>
                  <a:srgbClr val="3F3F3F"/>
                </a:solidFill>
                <a:latin typeface="微软雅黑" panose="020B0503020204020204" charset="-122"/>
                <a:ea typeface="微软雅黑" panose="020B0503020204020204" charset="-122"/>
                <a:sym typeface="宋体" panose="02010600030101010101" pitchFamily="2" charset="-122"/>
              </a:rPr>
              <a:t>设备设施运行状态监控</a:t>
            </a:r>
            <a:endParaRPr lang="zh-CN" sz="1200" dirty="0">
              <a:solidFill>
                <a:srgbClr val="3F3F3F"/>
              </a:solidFill>
              <a:latin typeface="微软雅黑" panose="020B0503020204020204" charset="-122"/>
              <a:ea typeface="微软雅黑" panose="020B0503020204020204" charset="-122"/>
              <a:sym typeface="宋体" panose="02010600030101010101" pitchFamily="2" charset="-122"/>
            </a:endParaRPr>
          </a:p>
          <a:p>
            <a:pPr marL="171450" indent="-171450" eaLnBrk="1" hangingPunct="1">
              <a:lnSpc>
                <a:spcPct val="150000"/>
              </a:lnSpc>
              <a:buFont typeface="Wingdings" panose="05000000000000000000" charset="0"/>
              <a:buChar char="l"/>
            </a:pPr>
            <a:r>
              <a:rPr lang="zh-CN" sz="1200" dirty="0">
                <a:solidFill>
                  <a:srgbClr val="3F3F3F"/>
                </a:solidFill>
                <a:latin typeface="微软雅黑" panose="020B0503020204020204" charset="-122"/>
                <a:ea typeface="微软雅黑" panose="020B0503020204020204" charset="-122"/>
                <a:sym typeface="宋体" panose="02010600030101010101" pitchFamily="2" charset="-122"/>
              </a:rPr>
              <a:t>设备设施运行数据记录</a:t>
            </a:r>
            <a:endParaRPr lang="zh-CN" sz="1200" dirty="0">
              <a:solidFill>
                <a:srgbClr val="3F3F3F"/>
              </a:solidFill>
              <a:latin typeface="微软雅黑" panose="020B0503020204020204" charset="-122"/>
              <a:ea typeface="微软雅黑" panose="020B0503020204020204" charset="-122"/>
              <a:sym typeface="宋体" panose="02010600030101010101" pitchFamily="2" charset="-122"/>
            </a:endParaRPr>
          </a:p>
          <a:p>
            <a:pPr marL="171450" indent="-171450" eaLnBrk="1" hangingPunct="1">
              <a:lnSpc>
                <a:spcPct val="150000"/>
              </a:lnSpc>
              <a:buFont typeface="Wingdings" panose="05000000000000000000" charset="0"/>
              <a:buChar char="l"/>
            </a:pPr>
            <a:r>
              <a:rPr lang="zh-CN" sz="1200" dirty="0">
                <a:solidFill>
                  <a:srgbClr val="3F3F3F"/>
                </a:solidFill>
                <a:latin typeface="微软雅黑" panose="020B0503020204020204" charset="-122"/>
                <a:ea typeface="微软雅黑" panose="020B0503020204020204" charset="-122"/>
                <a:sym typeface="宋体" panose="02010600030101010101" pitchFamily="2" charset="-122"/>
              </a:rPr>
              <a:t>设备设施运行数据分析</a:t>
            </a:r>
            <a:endParaRPr lang="zh-CN" sz="1200" dirty="0">
              <a:solidFill>
                <a:srgbClr val="3F3F3F"/>
              </a:solidFill>
              <a:latin typeface="微软雅黑" panose="020B0503020204020204" charset="-122"/>
              <a:ea typeface="微软雅黑" panose="020B0503020204020204" charset="-122"/>
              <a:sym typeface="宋体" panose="02010600030101010101" pitchFamily="2" charset="-122"/>
            </a:endParaRPr>
          </a:p>
        </p:txBody>
      </p:sp>
      <p:sp>
        <p:nvSpPr>
          <p:cNvPr id="39" name="TextBox 31"/>
          <p:cNvSpPr/>
          <p:nvPr/>
        </p:nvSpPr>
        <p:spPr>
          <a:xfrm>
            <a:off x="621166" y="3380928"/>
            <a:ext cx="2068484" cy="856396"/>
          </a:xfrm>
          <a:prstGeom prst="rect">
            <a:avLst/>
          </a:prstGeom>
          <a:noFill/>
          <a:ln w="9525">
            <a:solidFill>
              <a:srgbClr val="27A98B"/>
            </a:solidFill>
          </a:ln>
        </p:spPr>
        <p:txBody>
          <a:bodyPr wrap="square">
            <a:spAutoFit/>
          </a:bodyPr>
          <a:lstStyle/>
          <a:p>
            <a:pPr marL="171450" indent="-171450" eaLnBrk="1" hangingPunct="1">
              <a:lnSpc>
                <a:spcPct val="150000"/>
              </a:lnSpc>
              <a:buFont typeface="Wingdings" panose="05000000000000000000" charset="0"/>
              <a:buChar char="l"/>
            </a:pPr>
            <a:r>
              <a:rPr lang="zh-CN" sz="1200" dirty="0">
                <a:solidFill>
                  <a:srgbClr val="3F3F3F"/>
                </a:solidFill>
                <a:latin typeface="微软雅黑" panose="020B0503020204020204" charset="-122"/>
                <a:ea typeface="微软雅黑" panose="020B0503020204020204" charset="-122"/>
                <a:sym typeface="宋体" panose="02010600030101010101" pitchFamily="2" charset="-122"/>
              </a:rPr>
              <a:t>设备离线预警</a:t>
            </a:r>
            <a:endParaRPr lang="zh-CN" sz="1200" dirty="0">
              <a:solidFill>
                <a:srgbClr val="3F3F3F"/>
              </a:solidFill>
              <a:latin typeface="微软雅黑" panose="020B0503020204020204" charset="-122"/>
              <a:ea typeface="微软雅黑" panose="020B0503020204020204" charset="-122"/>
              <a:sym typeface="宋体" panose="02010600030101010101" pitchFamily="2" charset="-122"/>
            </a:endParaRPr>
          </a:p>
          <a:p>
            <a:pPr marL="171450" indent="-171450" eaLnBrk="1" hangingPunct="1">
              <a:lnSpc>
                <a:spcPct val="150000"/>
              </a:lnSpc>
              <a:buFont typeface="Wingdings" panose="05000000000000000000" charset="0"/>
              <a:buChar char="l"/>
            </a:pPr>
            <a:r>
              <a:rPr lang="zh-CN" sz="1200" dirty="0">
                <a:solidFill>
                  <a:srgbClr val="3F3F3F"/>
                </a:solidFill>
                <a:latin typeface="微软雅黑" panose="020B0503020204020204" charset="-122"/>
                <a:ea typeface="微软雅黑" panose="020B0503020204020204" charset="-122"/>
                <a:sym typeface="宋体" panose="02010600030101010101" pitchFamily="2" charset="-122"/>
              </a:rPr>
              <a:t>设备运行告警</a:t>
            </a:r>
            <a:endParaRPr lang="zh-CN" sz="1200" dirty="0">
              <a:solidFill>
                <a:srgbClr val="3F3F3F"/>
              </a:solidFill>
              <a:latin typeface="微软雅黑" panose="020B0503020204020204" charset="-122"/>
              <a:ea typeface="微软雅黑" panose="020B0503020204020204" charset="-122"/>
              <a:sym typeface="宋体" panose="02010600030101010101" pitchFamily="2" charset="-122"/>
            </a:endParaRPr>
          </a:p>
          <a:p>
            <a:pPr marL="171450" indent="-171450" eaLnBrk="1" hangingPunct="1">
              <a:lnSpc>
                <a:spcPct val="150000"/>
              </a:lnSpc>
              <a:buFont typeface="Wingdings" panose="05000000000000000000" charset="0"/>
              <a:buChar char="l"/>
            </a:pPr>
            <a:r>
              <a:rPr lang="zh-CN" sz="1200" dirty="0">
                <a:solidFill>
                  <a:srgbClr val="3F3F3F"/>
                </a:solidFill>
                <a:latin typeface="微软雅黑" panose="020B0503020204020204" charset="-122"/>
                <a:ea typeface="微软雅黑" panose="020B0503020204020204" charset="-122"/>
                <a:sym typeface="宋体" panose="02010600030101010101" pitchFamily="2" charset="-122"/>
              </a:rPr>
              <a:t>设备告警确认及处理</a:t>
            </a:r>
            <a:endParaRPr lang="zh-CN" sz="1200" dirty="0">
              <a:solidFill>
                <a:srgbClr val="3F3F3F"/>
              </a:solidFill>
              <a:latin typeface="微软雅黑" panose="020B0503020204020204" charset="-122"/>
              <a:ea typeface="微软雅黑" panose="020B0503020204020204" charset="-122"/>
              <a:sym typeface="宋体" panose="02010600030101010101" pitchFamily="2" charset="-122"/>
            </a:endParaRPr>
          </a:p>
        </p:txBody>
      </p:sp>
      <p:grpSp>
        <p:nvGrpSpPr>
          <p:cNvPr id="40" name="组合 39"/>
          <p:cNvGrpSpPr/>
          <p:nvPr/>
        </p:nvGrpSpPr>
        <p:grpSpPr>
          <a:xfrm>
            <a:off x="6751273" y="1447800"/>
            <a:ext cx="3543144" cy="1389062"/>
            <a:chOff x="8011789" y="1182432"/>
            <a:chExt cx="4066923" cy="1444691"/>
          </a:xfrm>
        </p:grpSpPr>
        <p:sp>
          <p:nvSpPr>
            <p:cNvPr id="101" name="TextBox 30"/>
            <p:cNvSpPr/>
            <p:nvPr/>
          </p:nvSpPr>
          <p:spPr>
            <a:xfrm>
              <a:off x="9269472" y="1182432"/>
              <a:ext cx="2809240" cy="1444691"/>
            </a:xfrm>
            <a:prstGeom prst="rect">
              <a:avLst/>
            </a:prstGeom>
            <a:noFill/>
            <a:ln w="9525">
              <a:solidFill>
                <a:srgbClr val="27A98B"/>
              </a:solidFill>
            </a:ln>
          </p:spPr>
          <p:txBody>
            <a:bodyPr wrap="square">
              <a:spAutoFit/>
            </a:bodyPr>
            <a:lstStyle/>
            <a:p>
              <a:pPr marL="360045" indent="-171450" eaLnBrk="1" hangingPunct="1">
                <a:lnSpc>
                  <a:spcPct val="150000"/>
                </a:lnSpc>
                <a:buFont typeface="Wingdings" panose="05000000000000000000" charset="0"/>
                <a:buChar char="l"/>
              </a:pPr>
              <a:r>
                <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rPr>
                <a:t>设备基础信息维护：品牌、类型、位置管理</a:t>
              </a:r>
              <a:endPar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endParaRPr>
            </a:p>
            <a:p>
              <a:pPr marL="360045" indent="-171450" eaLnBrk="1" hangingPunct="1">
                <a:lnSpc>
                  <a:spcPct val="150000"/>
                </a:lnSpc>
                <a:buFont typeface="Wingdings" panose="05000000000000000000" charset="0"/>
                <a:buChar char="l"/>
              </a:pPr>
              <a:r>
                <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rPr>
                <a:t>设备维修记录</a:t>
              </a:r>
              <a:endPar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endParaRPr>
            </a:p>
            <a:p>
              <a:pPr marL="360045" indent="-171450" eaLnBrk="1" hangingPunct="1">
                <a:lnSpc>
                  <a:spcPct val="150000"/>
                </a:lnSpc>
                <a:buFont typeface="Wingdings" panose="05000000000000000000" charset="0"/>
                <a:buChar char="l"/>
              </a:pPr>
              <a:r>
                <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rPr>
                <a:t>设备保养记录</a:t>
              </a:r>
              <a:endPar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endParaRPr>
            </a:p>
            <a:p>
              <a:pPr marL="360045" indent="-171450" eaLnBrk="1" hangingPunct="1">
                <a:lnSpc>
                  <a:spcPct val="150000"/>
                </a:lnSpc>
                <a:buFont typeface="Wingdings" panose="05000000000000000000" charset="0"/>
                <a:buChar char="l"/>
              </a:pPr>
              <a:r>
                <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rPr>
                <a:t>设备告警记录</a:t>
              </a:r>
              <a:endPar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endParaRPr>
            </a:p>
          </p:txBody>
        </p:sp>
        <p:grpSp>
          <p:nvGrpSpPr>
            <p:cNvPr id="102" name="组合 41"/>
            <p:cNvGrpSpPr/>
            <p:nvPr/>
          </p:nvGrpSpPr>
          <p:grpSpPr>
            <a:xfrm>
              <a:off x="8011789" y="1827470"/>
              <a:ext cx="1440000" cy="320103"/>
              <a:chOff x="0" y="-32178"/>
              <a:chExt cx="1904539" cy="640276"/>
            </a:xfrm>
            <a:solidFill>
              <a:srgbClr val="5BBAA4"/>
            </a:solidFill>
          </p:grpSpPr>
          <p:sp>
            <p:nvSpPr>
              <p:cNvPr id="103" name="矩形 11"/>
              <p:cNvSpPr/>
              <p:nvPr/>
            </p:nvSpPr>
            <p:spPr>
              <a:xfrm>
                <a:off x="0" y="0"/>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pPr>
                <a:endParaRPr lang="zh-CN" altLang="zh-CN" sz="1400" dirty="0">
                  <a:solidFill>
                    <a:schemeClr val="tx1"/>
                  </a:solidFill>
                  <a:latin typeface="微软雅黑" panose="020B0503020204020204" charset="-122"/>
                  <a:ea typeface="微软雅黑" panose="020B0503020204020204" charset="-122"/>
                  <a:sym typeface="宋体" panose="02010600030101010101" pitchFamily="2" charset="-122"/>
                </a:endParaRPr>
              </a:p>
            </p:txBody>
          </p:sp>
          <p:sp>
            <p:nvSpPr>
              <p:cNvPr id="104" name="TextBox 37"/>
              <p:cNvSpPr/>
              <p:nvPr/>
            </p:nvSpPr>
            <p:spPr>
              <a:xfrm>
                <a:off x="0" y="-32178"/>
                <a:ext cx="1904539" cy="640276"/>
              </a:xfrm>
              <a:prstGeom prst="rect">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buFont typeface="Arial" panose="020B0604020202020204" pitchFamily="34" charset="0"/>
                  <a:buNone/>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设备档案</a:t>
                </a:r>
                <a:endParaRPr lang="zh-CN"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grpSp>
        <p:nvGrpSpPr>
          <p:cNvPr id="41" name="组合 43"/>
          <p:cNvGrpSpPr/>
          <p:nvPr/>
        </p:nvGrpSpPr>
        <p:grpSpPr>
          <a:xfrm>
            <a:off x="2079932" y="3606111"/>
            <a:ext cx="1254543" cy="307777"/>
            <a:chOff x="0" y="-32180"/>
            <a:chExt cx="1904222" cy="640276"/>
          </a:xfrm>
          <a:solidFill>
            <a:srgbClr val="0376C0"/>
          </a:solidFill>
        </p:grpSpPr>
        <p:sp>
          <p:nvSpPr>
            <p:cNvPr id="99" name="矩形 12"/>
            <p:cNvSpPr/>
            <p:nvPr/>
          </p:nvSpPr>
          <p:spPr>
            <a:xfrm>
              <a:off x="0" y="0"/>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pPr>
              <a:endParaRPr lang="zh-CN" altLang="zh-CN" sz="1400"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100" name="TextBox 38"/>
            <p:cNvSpPr/>
            <p:nvPr/>
          </p:nvSpPr>
          <p:spPr>
            <a:xfrm>
              <a:off x="634" y="-32180"/>
              <a:ext cx="1903588" cy="6402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buFont typeface="Arial" panose="020B0604020202020204" pitchFamily="34" charset="0"/>
                <a:buNone/>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设备告警</a:t>
              </a:r>
              <a:endParaRPr lang="zh-CN"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42" name="TextBox 32"/>
          <p:cNvSpPr/>
          <p:nvPr/>
        </p:nvSpPr>
        <p:spPr>
          <a:xfrm>
            <a:off x="8017438" y="3236886"/>
            <a:ext cx="2320663" cy="1167692"/>
          </a:xfrm>
          <a:prstGeom prst="rect">
            <a:avLst/>
          </a:prstGeom>
          <a:noFill/>
          <a:ln w="9525">
            <a:solidFill>
              <a:srgbClr val="27A98B"/>
            </a:solidFill>
          </a:ln>
        </p:spPr>
        <p:txBody>
          <a:bodyPr wrap="square">
            <a:spAutoFit/>
          </a:bodyPr>
          <a:lstStyle/>
          <a:p>
            <a:pPr marL="360045" indent="-171450" eaLnBrk="1" hangingPunct="1">
              <a:lnSpc>
                <a:spcPct val="150000"/>
              </a:lnSpc>
              <a:buFont typeface="Wingdings" panose="05000000000000000000" charset="0"/>
              <a:buChar char="l"/>
            </a:pPr>
            <a:r>
              <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rPr>
              <a:t>设备告警后自动生成维修工单</a:t>
            </a:r>
            <a:endPar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endParaRPr>
          </a:p>
          <a:p>
            <a:pPr marL="360045" indent="-171450" eaLnBrk="1" hangingPunct="1">
              <a:lnSpc>
                <a:spcPct val="150000"/>
              </a:lnSpc>
              <a:buFont typeface="Wingdings" panose="05000000000000000000" charset="0"/>
              <a:buChar char="l"/>
            </a:pPr>
            <a:r>
              <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rPr>
              <a:t>与物业管理工单联动，同步工单进度</a:t>
            </a:r>
            <a:endPar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endParaRPr>
          </a:p>
        </p:txBody>
      </p:sp>
      <p:grpSp>
        <p:nvGrpSpPr>
          <p:cNvPr id="43" name="组合 44"/>
          <p:cNvGrpSpPr/>
          <p:nvPr/>
        </p:nvGrpSpPr>
        <p:grpSpPr>
          <a:xfrm>
            <a:off x="7148308" y="3491048"/>
            <a:ext cx="1254543" cy="307777"/>
            <a:chOff x="0" y="-32180"/>
            <a:chExt cx="1904222" cy="640276"/>
          </a:xfrm>
          <a:solidFill>
            <a:srgbClr val="0376C0"/>
          </a:solidFill>
        </p:grpSpPr>
        <p:sp>
          <p:nvSpPr>
            <p:cNvPr id="97" name="矩形 13"/>
            <p:cNvSpPr/>
            <p:nvPr/>
          </p:nvSpPr>
          <p:spPr>
            <a:xfrm>
              <a:off x="0" y="0"/>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pPr>
              <a:endParaRPr lang="zh-CN" altLang="zh-CN" sz="1400"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98" name="TextBox 39"/>
            <p:cNvSpPr/>
            <p:nvPr/>
          </p:nvSpPr>
          <p:spPr>
            <a:xfrm>
              <a:off x="634" y="-32180"/>
              <a:ext cx="1902634" cy="6402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buFont typeface="Arial" panose="020B0604020202020204" pitchFamily="34" charset="0"/>
                <a:buNone/>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设备维修</a:t>
              </a:r>
              <a:endParaRPr lang="zh-CN"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44" name="组合 43"/>
          <p:cNvGrpSpPr/>
          <p:nvPr/>
        </p:nvGrpSpPr>
        <p:grpSpPr>
          <a:xfrm>
            <a:off x="3386854" y="2089597"/>
            <a:ext cx="3743432" cy="3092726"/>
            <a:chOff x="2895600" y="1897836"/>
            <a:chExt cx="3246120" cy="2553264"/>
          </a:xfrm>
        </p:grpSpPr>
        <p:sp>
          <p:nvSpPr>
            <p:cNvPr id="58" name="Oval 2"/>
            <p:cNvSpPr/>
            <p:nvPr/>
          </p:nvSpPr>
          <p:spPr>
            <a:xfrm>
              <a:off x="3322320" y="1932127"/>
              <a:ext cx="2427428" cy="2441359"/>
            </a:xfrm>
            <a:prstGeom prst="ellipse">
              <a:avLst/>
            </a:prstGeom>
            <a:noFill/>
            <a:ln w="53975" cmpd="dbl">
              <a:solidFill>
                <a:srgbClr val="2B2B2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9" name="Oval 3"/>
            <p:cNvSpPr/>
            <p:nvPr/>
          </p:nvSpPr>
          <p:spPr>
            <a:xfrm>
              <a:off x="3246120" y="1897837"/>
              <a:ext cx="762000" cy="766373"/>
            </a:xfrm>
            <a:prstGeom prst="ellipse">
              <a:avLst/>
            </a:prstGeom>
            <a:solidFill>
              <a:srgbClr val="E19520"/>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0" name="Oval 4"/>
            <p:cNvSpPr/>
            <p:nvPr/>
          </p:nvSpPr>
          <p:spPr>
            <a:xfrm>
              <a:off x="2895600" y="2769620"/>
              <a:ext cx="762000" cy="766373"/>
            </a:xfrm>
            <a:prstGeom prst="ellipse">
              <a:avLst/>
            </a:prstGeom>
            <a:solidFill>
              <a:srgbClr val="4D8689"/>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1" name="Oval 5"/>
            <p:cNvSpPr/>
            <p:nvPr/>
          </p:nvSpPr>
          <p:spPr>
            <a:xfrm>
              <a:off x="3246120" y="3684727"/>
              <a:ext cx="762000" cy="766373"/>
            </a:xfrm>
            <a:prstGeom prst="ellipse">
              <a:avLst/>
            </a:prstGeom>
            <a:solidFill>
              <a:srgbClr val="E19520"/>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2" name="Oval 6"/>
            <p:cNvSpPr/>
            <p:nvPr/>
          </p:nvSpPr>
          <p:spPr>
            <a:xfrm>
              <a:off x="5074920" y="1897836"/>
              <a:ext cx="762000" cy="766373"/>
            </a:xfrm>
            <a:prstGeom prst="ellipse">
              <a:avLst/>
            </a:prstGeom>
            <a:solidFill>
              <a:srgbClr val="4D8689"/>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3" name="Oval 7"/>
            <p:cNvSpPr/>
            <p:nvPr/>
          </p:nvSpPr>
          <p:spPr>
            <a:xfrm>
              <a:off x="5379720" y="2769619"/>
              <a:ext cx="762000" cy="766373"/>
            </a:xfrm>
            <a:prstGeom prst="ellipse">
              <a:avLst/>
            </a:prstGeom>
            <a:solidFill>
              <a:srgbClr val="E19520"/>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4" name="Oval 8"/>
            <p:cNvSpPr/>
            <p:nvPr/>
          </p:nvSpPr>
          <p:spPr>
            <a:xfrm>
              <a:off x="5074920" y="3684726"/>
              <a:ext cx="762000" cy="766373"/>
            </a:xfrm>
            <a:prstGeom prst="ellipse">
              <a:avLst/>
            </a:prstGeom>
            <a:solidFill>
              <a:srgbClr val="4D8689"/>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65" name="Group 25"/>
            <p:cNvGrpSpPr/>
            <p:nvPr/>
          </p:nvGrpSpPr>
          <p:grpSpPr>
            <a:xfrm>
              <a:off x="4168487" y="2695371"/>
              <a:ext cx="784513" cy="638379"/>
              <a:chOff x="1550139" y="1314466"/>
              <a:chExt cx="509139" cy="414300"/>
            </a:xfrm>
            <a:solidFill>
              <a:srgbClr val="45C1A4"/>
            </a:solidFill>
          </p:grpSpPr>
          <p:sp>
            <p:nvSpPr>
              <p:cNvPr id="94"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solidFill>
                <a:srgbClr val="E19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95"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solidFill>
                <a:srgbClr val="E19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96" name="Oval 7"/>
              <p:cNvSpPr>
                <a:spLocks noChangeArrowheads="1"/>
              </p:cNvSpPr>
              <p:nvPr/>
            </p:nvSpPr>
            <p:spPr bwMode="auto">
              <a:xfrm>
                <a:off x="1777255" y="1484179"/>
                <a:ext cx="52412" cy="54907"/>
              </a:xfrm>
              <a:prstGeom prst="ellipse">
                <a:avLst/>
              </a:prstGeom>
              <a:solidFill>
                <a:srgbClr val="E19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grpSp>
          <p:nvGrpSpPr>
            <p:cNvPr id="66" name="Group 29"/>
            <p:cNvGrpSpPr/>
            <p:nvPr/>
          </p:nvGrpSpPr>
          <p:grpSpPr>
            <a:xfrm>
              <a:off x="3443325" y="2088894"/>
              <a:ext cx="420251" cy="356896"/>
              <a:chOff x="2950272" y="1314466"/>
              <a:chExt cx="496661" cy="421788"/>
            </a:xfrm>
            <a:solidFill>
              <a:schemeClr val="bg1"/>
            </a:solidFill>
          </p:grpSpPr>
          <p:sp>
            <p:nvSpPr>
              <p:cNvPr id="83" name="Freeform 12"/>
              <p:cNvSpPr/>
              <p:nvPr/>
            </p:nvSpPr>
            <p:spPr bwMode="auto">
              <a:xfrm>
                <a:off x="3107507" y="1559052"/>
                <a:ext cx="89848" cy="89848"/>
              </a:xfrm>
              <a:custGeom>
                <a:avLst/>
                <a:gdLst>
                  <a:gd name="T0" fmla="*/ 36 w 36"/>
                  <a:gd name="T1" fmla="*/ 20 h 36"/>
                  <a:gd name="T2" fmla="*/ 16 w 36"/>
                  <a:gd name="T3" fmla="*/ 0 h 36"/>
                  <a:gd name="T4" fmla="*/ 16 w 36"/>
                  <a:gd name="T5" fmla="*/ 0 h 36"/>
                  <a:gd name="T6" fmla="*/ 0 w 36"/>
                  <a:gd name="T7" fmla="*/ 36 h 36"/>
                  <a:gd name="T8" fmla="*/ 36 w 36"/>
                  <a:gd name="T9" fmla="*/ 20 h 36"/>
                </a:gdLst>
                <a:ahLst/>
                <a:cxnLst>
                  <a:cxn ang="0">
                    <a:pos x="T0" y="T1"/>
                  </a:cxn>
                  <a:cxn ang="0">
                    <a:pos x="T2" y="T3"/>
                  </a:cxn>
                  <a:cxn ang="0">
                    <a:pos x="T4" y="T5"/>
                  </a:cxn>
                  <a:cxn ang="0">
                    <a:pos x="T6" y="T7"/>
                  </a:cxn>
                  <a:cxn ang="0">
                    <a:pos x="T8" y="T9"/>
                  </a:cxn>
                </a:cxnLst>
                <a:rect l="0" t="0" r="r" b="b"/>
                <a:pathLst>
                  <a:path w="36" h="36">
                    <a:moveTo>
                      <a:pt x="36" y="20"/>
                    </a:moveTo>
                    <a:lnTo>
                      <a:pt x="16" y="0"/>
                    </a:lnTo>
                    <a:lnTo>
                      <a:pt x="16" y="0"/>
                    </a:lnTo>
                    <a:lnTo>
                      <a:pt x="0" y="36"/>
                    </a:ln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84" name="Rectangle 13"/>
              <p:cNvSpPr>
                <a:spLocks noChangeArrowheads="1"/>
              </p:cNvSpPr>
              <p:nvPr/>
            </p:nvSpPr>
            <p:spPr bwMode="auto">
              <a:xfrm>
                <a:off x="3197355" y="1608968"/>
                <a:ext cx="2497" cy="2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88" name="Freeform 14"/>
              <p:cNvSpPr/>
              <p:nvPr/>
            </p:nvSpPr>
            <p:spPr bwMode="auto">
              <a:xfrm>
                <a:off x="3159917" y="1344415"/>
                <a:ext cx="227117" cy="222125"/>
              </a:xfrm>
              <a:custGeom>
                <a:avLst/>
                <a:gdLst>
                  <a:gd name="T0" fmla="*/ 81 w 91"/>
                  <a:gd name="T1" fmla="*/ 0 h 89"/>
                  <a:gd name="T2" fmla="*/ 0 w 91"/>
                  <a:gd name="T3" fmla="*/ 81 h 89"/>
                  <a:gd name="T4" fmla="*/ 8 w 91"/>
                  <a:gd name="T5" fmla="*/ 89 h 89"/>
                  <a:gd name="T6" fmla="*/ 91 w 91"/>
                  <a:gd name="T7" fmla="*/ 8 h 89"/>
                  <a:gd name="T8" fmla="*/ 81 w 91"/>
                  <a:gd name="T9" fmla="*/ 0 h 89"/>
                </a:gdLst>
                <a:ahLst/>
                <a:cxnLst>
                  <a:cxn ang="0">
                    <a:pos x="T0" y="T1"/>
                  </a:cxn>
                  <a:cxn ang="0">
                    <a:pos x="T2" y="T3"/>
                  </a:cxn>
                  <a:cxn ang="0">
                    <a:pos x="T4" y="T5"/>
                  </a:cxn>
                  <a:cxn ang="0">
                    <a:pos x="T6" y="T7"/>
                  </a:cxn>
                  <a:cxn ang="0">
                    <a:pos x="T8" y="T9"/>
                  </a:cxn>
                </a:cxnLst>
                <a:rect l="0" t="0" r="r" b="b"/>
                <a:pathLst>
                  <a:path w="91" h="89">
                    <a:moveTo>
                      <a:pt x="81" y="0"/>
                    </a:moveTo>
                    <a:lnTo>
                      <a:pt x="0" y="81"/>
                    </a:lnTo>
                    <a:lnTo>
                      <a:pt x="8" y="89"/>
                    </a:lnTo>
                    <a:lnTo>
                      <a:pt x="91" y="8"/>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91" name="Freeform 15"/>
              <p:cNvSpPr/>
              <p:nvPr/>
            </p:nvSpPr>
            <p:spPr bwMode="auto">
              <a:xfrm>
                <a:off x="3189867" y="1374365"/>
                <a:ext cx="227117" cy="224620"/>
              </a:xfrm>
              <a:custGeom>
                <a:avLst/>
                <a:gdLst>
                  <a:gd name="T0" fmla="*/ 0 w 91"/>
                  <a:gd name="T1" fmla="*/ 82 h 90"/>
                  <a:gd name="T2" fmla="*/ 8 w 91"/>
                  <a:gd name="T3" fmla="*/ 90 h 90"/>
                  <a:gd name="T4" fmla="*/ 91 w 91"/>
                  <a:gd name="T5" fmla="*/ 8 h 90"/>
                  <a:gd name="T6" fmla="*/ 83 w 91"/>
                  <a:gd name="T7" fmla="*/ 0 h 90"/>
                  <a:gd name="T8" fmla="*/ 0 w 91"/>
                  <a:gd name="T9" fmla="*/ 82 h 90"/>
                </a:gdLst>
                <a:ahLst/>
                <a:cxnLst>
                  <a:cxn ang="0">
                    <a:pos x="T0" y="T1"/>
                  </a:cxn>
                  <a:cxn ang="0">
                    <a:pos x="T2" y="T3"/>
                  </a:cxn>
                  <a:cxn ang="0">
                    <a:pos x="T4" y="T5"/>
                  </a:cxn>
                  <a:cxn ang="0">
                    <a:pos x="T6" y="T7"/>
                  </a:cxn>
                  <a:cxn ang="0">
                    <a:pos x="T8" y="T9"/>
                  </a:cxn>
                </a:cxnLst>
                <a:rect l="0" t="0" r="r" b="b"/>
                <a:pathLst>
                  <a:path w="91" h="90">
                    <a:moveTo>
                      <a:pt x="0" y="82"/>
                    </a:moveTo>
                    <a:lnTo>
                      <a:pt x="8" y="90"/>
                    </a:lnTo>
                    <a:lnTo>
                      <a:pt x="91" y="8"/>
                    </a:lnTo>
                    <a:lnTo>
                      <a:pt x="83" y="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92" name="Freeform 16"/>
              <p:cNvSpPr/>
              <p:nvPr/>
            </p:nvSpPr>
            <p:spPr bwMode="auto">
              <a:xfrm>
                <a:off x="3377051" y="1314466"/>
                <a:ext cx="69882" cy="6489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3"/>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93" name="Freeform 17"/>
              <p:cNvSpPr/>
              <p:nvPr/>
            </p:nvSpPr>
            <p:spPr bwMode="auto">
              <a:xfrm>
                <a:off x="2950272" y="1324449"/>
                <a:ext cx="416796" cy="411805"/>
              </a:xfrm>
              <a:custGeom>
                <a:avLst/>
                <a:gdLst>
                  <a:gd name="T0" fmla="*/ 147 w 167"/>
                  <a:gd name="T1" fmla="*/ 145 h 165"/>
                  <a:gd name="T2" fmla="*/ 20 w 167"/>
                  <a:gd name="T3" fmla="*/ 145 h 165"/>
                  <a:gd name="T4" fmla="*/ 20 w 167"/>
                  <a:gd name="T5" fmla="*/ 20 h 165"/>
                  <a:gd name="T6" fmla="*/ 139 w 167"/>
                  <a:gd name="T7" fmla="*/ 20 h 165"/>
                  <a:gd name="T8" fmla="*/ 160 w 167"/>
                  <a:gd name="T9" fmla="*/ 0 h 165"/>
                  <a:gd name="T10" fmla="*/ 0 w 167"/>
                  <a:gd name="T11" fmla="*/ 0 h 165"/>
                  <a:gd name="T12" fmla="*/ 0 w 167"/>
                  <a:gd name="T13" fmla="*/ 165 h 165"/>
                  <a:gd name="T14" fmla="*/ 167 w 167"/>
                  <a:gd name="T15" fmla="*/ 165 h 165"/>
                  <a:gd name="T16" fmla="*/ 167 w 167"/>
                  <a:gd name="T17" fmla="*/ 61 h 165"/>
                  <a:gd name="T18" fmla="*/ 147 w 167"/>
                  <a:gd name="T19" fmla="*/ 81 h 165"/>
                  <a:gd name="T20" fmla="*/ 147 w 167"/>
                  <a:gd name="T21" fmla="*/ 1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grpSp>
          <p:nvGrpSpPr>
            <p:cNvPr id="67" name="Group 36"/>
            <p:cNvGrpSpPr/>
            <p:nvPr/>
          </p:nvGrpSpPr>
          <p:grpSpPr>
            <a:xfrm>
              <a:off x="3069121" y="2966230"/>
              <a:ext cx="395238" cy="388965"/>
              <a:chOff x="1587575" y="2265358"/>
              <a:chExt cx="314468" cy="309477"/>
            </a:xfrm>
            <a:solidFill>
              <a:schemeClr val="bg1"/>
            </a:solidFill>
          </p:grpSpPr>
          <p:sp>
            <p:nvSpPr>
              <p:cNvPr id="81"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82"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grpSp>
          <p:nvGrpSpPr>
            <p:cNvPr id="68" name="Group 39"/>
            <p:cNvGrpSpPr/>
            <p:nvPr/>
          </p:nvGrpSpPr>
          <p:grpSpPr>
            <a:xfrm>
              <a:off x="5598494" y="2928587"/>
              <a:ext cx="324452" cy="406813"/>
              <a:chOff x="5106627" y="2260366"/>
              <a:chExt cx="324452" cy="406813"/>
            </a:xfrm>
            <a:solidFill>
              <a:schemeClr val="bg1"/>
            </a:solidFill>
          </p:grpSpPr>
          <p:sp>
            <p:nvSpPr>
              <p:cNvPr id="77"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78"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79"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80"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69" name="Freeform 103"/>
            <p:cNvSpPr>
              <a:spLocks noEditPoints="1"/>
            </p:cNvSpPr>
            <p:nvPr/>
          </p:nvSpPr>
          <p:spPr bwMode="auto">
            <a:xfrm>
              <a:off x="3409312" y="3881976"/>
              <a:ext cx="376864" cy="371872"/>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70" name="Freeform 104"/>
            <p:cNvSpPr>
              <a:spLocks noEditPoints="1"/>
            </p:cNvSpPr>
            <p:nvPr/>
          </p:nvSpPr>
          <p:spPr bwMode="auto">
            <a:xfrm>
              <a:off x="5256257" y="3859515"/>
              <a:ext cx="399325" cy="394333"/>
            </a:xfrm>
            <a:custGeom>
              <a:avLst/>
              <a:gdLst>
                <a:gd name="T0" fmla="*/ 53 w 120"/>
                <a:gd name="T1" fmla="*/ 35 h 118"/>
                <a:gd name="T2" fmla="*/ 47 w 120"/>
                <a:gd name="T3" fmla="*/ 9 h 118"/>
                <a:gd name="T4" fmla="*/ 21 w 120"/>
                <a:gd name="T5" fmla="*/ 2 h 118"/>
                <a:gd name="T6" fmla="*/ 36 w 120"/>
                <a:gd name="T7" fmla="*/ 17 h 118"/>
                <a:gd name="T8" fmla="*/ 32 w 120"/>
                <a:gd name="T9" fmla="*/ 32 h 118"/>
                <a:gd name="T10" fmla="*/ 17 w 120"/>
                <a:gd name="T11" fmla="*/ 36 h 118"/>
                <a:gd name="T12" fmla="*/ 2 w 120"/>
                <a:gd name="T13" fmla="*/ 21 h 118"/>
                <a:gd name="T14" fmla="*/ 9 w 120"/>
                <a:gd name="T15" fmla="*/ 47 h 118"/>
                <a:gd name="T16" fmla="*/ 36 w 120"/>
                <a:gd name="T17" fmla="*/ 53 h 118"/>
                <a:gd name="T18" fmla="*/ 36 w 120"/>
                <a:gd name="T19" fmla="*/ 53 h 118"/>
                <a:gd name="T20" fmla="*/ 98 w 120"/>
                <a:gd name="T21" fmla="*/ 115 h 118"/>
                <a:gd name="T22" fmla="*/ 107 w 120"/>
                <a:gd name="T23" fmla="*/ 118 h 118"/>
                <a:gd name="T24" fmla="*/ 115 w 120"/>
                <a:gd name="T25" fmla="*/ 115 h 118"/>
                <a:gd name="T26" fmla="*/ 115 w 120"/>
                <a:gd name="T27" fmla="*/ 97 h 118"/>
                <a:gd name="T28" fmla="*/ 53 w 120"/>
                <a:gd name="T29" fmla="*/ 35 h 118"/>
                <a:gd name="T30" fmla="*/ 108 w 120"/>
                <a:gd name="T31" fmla="*/ 113 h 118"/>
                <a:gd name="T32" fmla="*/ 103 w 120"/>
                <a:gd name="T33" fmla="*/ 108 h 118"/>
                <a:gd name="T34" fmla="*/ 108 w 120"/>
                <a:gd name="T35" fmla="*/ 103 h 118"/>
                <a:gd name="T36" fmla="*/ 113 w 120"/>
                <a:gd name="T37" fmla="*/ 108 h 118"/>
                <a:gd name="T38" fmla="*/ 108 w 120"/>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nvGrpSpPr>
            <p:cNvPr id="71" name="Group 46"/>
            <p:cNvGrpSpPr/>
            <p:nvPr/>
          </p:nvGrpSpPr>
          <p:grpSpPr>
            <a:xfrm>
              <a:off x="5247394" y="2020490"/>
              <a:ext cx="408188" cy="464493"/>
              <a:chOff x="2927811" y="2108124"/>
              <a:chExt cx="361887" cy="411804"/>
            </a:xfrm>
            <a:solidFill>
              <a:schemeClr val="bg1"/>
            </a:solidFill>
          </p:grpSpPr>
          <p:sp>
            <p:nvSpPr>
              <p:cNvPr id="73"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74"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75"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76"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72" name="Text Box 10"/>
            <p:cNvSpPr txBox="1">
              <a:spLocks noChangeArrowheads="1"/>
            </p:cNvSpPr>
            <p:nvPr/>
          </p:nvSpPr>
          <p:spPr bwMode="auto">
            <a:xfrm>
              <a:off x="3971508" y="3389800"/>
              <a:ext cx="1176214" cy="244142"/>
            </a:xfrm>
            <a:prstGeom prst="rect">
              <a:avLst/>
            </a:prstGeom>
            <a:noFill/>
            <a:ln w="9525">
              <a:noFill/>
              <a:miter lim="800000"/>
            </a:ln>
          </p:spPr>
          <p:txBody>
            <a:bodyPr wrap="square" lIns="45720" tIns="22860" rIns="45720" bIns="2286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087755"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dirty="0">
                  <a:solidFill>
                    <a:prstClr val="black">
                      <a:lumMod val="75000"/>
                    </a:prstClr>
                  </a:solidFill>
                  <a:latin typeface="微软雅黑" panose="020B0503020204020204" charset="-122"/>
                  <a:ea typeface="微软雅黑" panose="020B0503020204020204" charset="-122"/>
                  <a:cs typeface="+mn-ea"/>
                  <a:sym typeface="+mn-lt"/>
                </a:rPr>
                <a:t>功能概述</a:t>
              </a:r>
              <a:endParaRPr kumimoji="0" lang="en-US" b="1" i="0" u="none" strike="noStrike" kern="120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grpSp>
      <p:grpSp>
        <p:nvGrpSpPr>
          <p:cNvPr id="45" name="组合 42"/>
          <p:cNvGrpSpPr/>
          <p:nvPr/>
        </p:nvGrpSpPr>
        <p:grpSpPr>
          <a:xfrm>
            <a:off x="2387027" y="2094853"/>
            <a:ext cx="1254543" cy="307777"/>
            <a:chOff x="0" y="-32176"/>
            <a:chExt cx="1904222" cy="640276"/>
          </a:xfrm>
          <a:solidFill>
            <a:srgbClr val="0376C0"/>
          </a:solidFill>
        </p:grpSpPr>
        <p:sp>
          <p:nvSpPr>
            <p:cNvPr id="56" name="矩形 10"/>
            <p:cNvSpPr/>
            <p:nvPr/>
          </p:nvSpPr>
          <p:spPr>
            <a:xfrm>
              <a:off x="0" y="0"/>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pPr>
              <a:endParaRPr lang="zh-CN" altLang="zh-CN" sz="1400"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57" name="TextBox 36"/>
            <p:cNvSpPr/>
            <p:nvPr/>
          </p:nvSpPr>
          <p:spPr>
            <a:xfrm>
              <a:off x="0" y="-32176"/>
              <a:ext cx="1904222" cy="6402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buFont typeface="Arial" panose="020B0604020202020204" pitchFamily="34" charset="0"/>
                <a:buNone/>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在线监控</a:t>
              </a:r>
              <a:endParaRPr lang="zh-CN"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46" name="TextBox 31"/>
          <p:cNvSpPr/>
          <p:nvPr/>
        </p:nvSpPr>
        <p:spPr>
          <a:xfrm>
            <a:off x="156050" y="4721023"/>
            <a:ext cx="2404789" cy="1444691"/>
          </a:xfrm>
          <a:prstGeom prst="rect">
            <a:avLst/>
          </a:prstGeom>
          <a:noFill/>
          <a:ln w="9525">
            <a:solidFill>
              <a:srgbClr val="27A98B"/>
            </a:solidFill>
          </a:ln>
        </p:spPr>
        <p:txBody>
          <a:bodyPr wrap="square">
            <a:spAutoFit/>
          </a:bodyPr>
          <a:lstStyle/>
          <a:p>
            <a:pPr marL="171450" indent="-171450" eaLnBrk="1" hangingPunct="1">
              <a:lnSpc>
                <a:spcPct val="150000"/>
              </a:lnSpc>
              <a:buFont typeface="Wingdings" panose="05000000000000000000" charset="0"/>
              <a:buChar char="l"/>
            </a:pPr>
            <a:r>
              <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rPr>
              <a:t>标准接口对接第三方物联网系统</a:t>
            </a:r>
            <a:endParaRPr lang="en-US" altLang="zh-CN" sz="1200" dirty="0">
              <a:solidFill>
                <a:srgbClr val="3F3F3F"/>
              </a:solidFill>
              <a:latin typeface="微软雅黑" panose="020B0503020204020204" charset="-122"/>
              <a:ea typeface="微软雅黑" panose="020B0503020204020204" charset="-122"/>
              <a:sym typeface="宋体" panose="02010600030101010101" pitchFamily="2" charset="-122"/>
            </a:endParaRPr>
          </a:p>
          <a:p>
            <a:pPr marL="171450" indent="-171450" eaLnBrk="1" hangingPunct="1">
              <a:lnSpc>
                <a:spcPct val="150000"/>
              </a:lnSpc>
              <a:buFont typeface="Wingdings" panose="05000000000000000000" charset="0"/>
              <a:buChar char="l"/>
            </a:pPr>
            <a:r>
              <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rPr>
              <a:t>可集成对接楼宇</a:t>
            </a:r>
            <a:r>
              <a:rPr lang="en-US" altLang="zh-CN" sz="1200" dirty="0">
                <a:solidFill>
                  <a:srgbClr val="3F3F3F"/>
                </a:solidFill>
                <a:latin typeface="微软雅黑" panose="020B0503020204020204" charset="-122"/>
                <a:ea typeface="微软雅黑" panose="020B0503020204020204" charset="-122"/>
                <a:sym typeface="宋体" panose="02010600030101010101" pitchFamily="2" charset="-122"/>
              </a:rPr>
              <a:t>BA</a:t>
            </a:r>
            <a:r>
              <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rPr>
              <a:t>系统、视频监控系统、配电系统及各类软硬件系统</a:t>
            </a:r>
            <a:endParaRPr lang="zh-CN" sz="1200" dirty="0">
              <a:solidFill>
                <a:srgbClr val="3F3F3F"/>
              </a:solidFill>
              <a:latin typeface="微软雅黑" panose="020B0503020204020204" charset="-122"/>
              <a:ea typeface="微软雅黑" panose="020B0503020204020204" charset="-122"/>
              <a:sym typeface="宋体" panose="02010600030101010101" pitchFamily="2" charset="-122"/>
            </a:endParaRPr>
          </a:p>
        </p:txBody>
      </p:sp>
      <p:grpSp>
        <p:nvGrpSpPr>
          <p:cNvPr id="47" name="组合 43"/>
          <p:cNvGrpSpPr/>
          <p:nvPr/>
        </p:nvGrpSpPr>
        <p:grpSpPr>
          <a:xfrm>
            <a:off x="2487925" y="4948306"/>
            <a:ext cx="1254543" cy="307777"/>
            <a:chOff x="0" y="-32180"/>
            <a:chExt cx="1904222" cy="640276"/>
          </a:xfrm>
          <a:solidFill>
            <a:srgbClr val="0376C0"/>
          </a:solidFill>
        </p:grpSpPr>
        <p:sp>
          <p:nvSpPr>
            <p:cNvPr id="54" name="矩形 12"/>
            <p:cNvSpPr/>
            <p:nvPr/>
          </p:nvSpPr>
          <p:spPr>
            <a:xfrm>
              <a:off x="0" y="0"/>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pPr>
              <a:endParaRPr lang="zh-CN" altLang="zh-CN" sz="1400"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55" name="TextBox 38"/>
            <p:cNvSpPr/>
            <p:nvPr/>
          </p:nvSpPr>
          <p:spPr>
            <a:xfrm>
              <a:off x="634" y="-32180"/>
              <a:ext cx="1903588" cy="6402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buFont typeface="Arial" panose="020B0604020202020204" pitchFamily="34" charset="0"/>
                <a:buNone/>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集成汇总</a:t>
              </a:r>
              <a:endParaRPr lang="zh-CN"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48" name="TextBox 32"/>
          <p:cNvSpPr/>
          <p:nvPr/>
        </p:nvSpPr>
        <p:spPr>
          <a:xfrm>
            <a:off x="7946478" y="4574517"/>
            <a:ext cx="2208590" cy="856396"/>
          </a:xfrm>
          <a:prstGeom prst="rect">
            <a:avLst/>
          </a:prstGeom>
          <a:noFill/>
          <a:ln w="9525">
            <a:solidFill>
              <a:srgbClr val="27A98B"/>
            </a:solidFill>
          </a:ln>
        </p:spPr>
        <p:txBody>
          <a:bodyPr wrap="square">
            <a:spAutoFit/>
          </a:bodyPr>
          <a:lstStyle/>
          <a:p>
            <a:pPr marL="360045" indent="-171450" eaLnBrk="1" hangingPunct="1">
              <a:lnSpc>
                <a:spcPct val="150000"/>
              </a:lnSpc>
              <a:buFont typeface="Wingdings" panose="05000000000000000000" charset="0"/>
              <a:buChar char="l"/>
            </a:pPr>
            <a:r>
              <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rPr>
              <a:t>后台管理设备保养时间</a:t>
            </a:r>
            <a:endParaRPr lang="en-US" altLang="zh-CN" sz="1200" dirty="0">
              <a:solidFill>
                <a:srgbClr val="3F3F3F"/>
              </a:solidFill>
              <a:latin typeface="微软雅黑" panose="020B0503020204020204" charset="-122"/>
              <a:ea typeface="微软雅黑" panose="020B0503020204020204" charset="-122"/>
              <a:sym typeface="宋体" panose="02010600030101010101" pitchFamily="2" charset="-122"/>
            </a:endParaRPr>
          </a:p>
          <a:p>
            <a:pPr marL="360045" indent="-171450" eaLnBrk="1" hangingPunct="1">
              <a:lnSpc>
                <a:spcPct val="150000"/>
              </a:lnSpc>
              <a:buFont typeface="Wingdings" panose="05000000000000000000" charset="0"/>
              <a:buChar char="l"/>
            </a:pPr>
            <a:r>
              <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rPr>
              <a:t>定期提醒</a:t>
            </a:r>
            <a:endParaRPr lang="en-US" altLang="zh-CN" sz="1200" dirty="0">
              <a:solidFill>
                <a:srgbClr val="3F3F3F"/>
              </a:solidFill>
              <a:latin typeface="微软雅黑" panose="020B0503020204020204" charset="-122"/>
              <a:ea typeface="微软雅黑" panose="020B0503020204020204" charset="-122"/>
              <a:sym typeface="宋体" panose="02010600030101010101" pitchFamily="2" charset="-122"/>
            </a:endParaRPr>
          </a:p>
          <a:p>
            <a:pPr marL="360045" indent="-171450" eaLnBrk="1" hangingPunct="1">
              <a:lnSpc>
                <a:spcPct val="150000"/>
              </a:lnSpc>
              <a:buFont typeface="Wingdings" panose="05000000000000000000" charset="0"/>
              <a:buChar char="l"/>
            </a:pPr>
            <a:r>
              <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rPr>
              <a:t>记录设备保养情况</a:t>
            </a:r>
            <a:endParaRPr lang="zh-CN" altLang="en-US" sz="1200" dirty="0">
              <a:solidFill>
                <a:srgbClr val="3F3F3F"/>
              </a:solidFill>
              <a:latin typeface="微软雅黑" panose="020B0503020204020204" charset="-122"/>
              <a:ea typeface="微软雅黑" panose="020B0503020204020204" charset="-122"/>
              <a:sym typeface="宋体" panose="02010600030101010101" pitchFamily="2" charset="-122"/>
            </a:endParaRPr>
          </a:p>
        </p:txBody>
      </p:sp>
      <p:grpSp>
        <p:nvGrpSpPr>
          <p:cNvPr id="49" name="组合 44"/>
          <p:cNvGrpSpPr/>
          <p:nvPr/>
        </p:nvGrpSpPr>
        <p:grpSpPr>
          <a:xfrm>
            <a:off x="6826583" y="4880471"/>
            <a:ext cx="1254543" cy="307777"/>
            <a:chOff x="0" y="-32180"/>
            <a:chExt cx="1904222" cy="640276"/>
          </a:xfrm>
          <a:solidFill>
            <a:srgbClr val="0376C0"/>
          </a:solidFill>
        </p:grpSpPr>
        <p:sp>
          <p:nvSpPr>
            <p:cNvPr id="50" name="矩形 13"/>
            <p:cNvSpPr/>
            <p:nvPr/>
          </p:nvSpPr>
          <p:spPr>
            <a:xfrm>
              <a:off x="0" y="0"/>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pPr>
              <a:endParaRPr lang="zh-CN" altLang="zh-CN" sz="1400"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53" name="TextBox 39"/>
            <p:cNvSpPr/>
            <p:nvPr/>
          </p:nvSpPr>
          <p:spPr>
            <a:xfrm>
              <a:off x="634" y="-32180"/>
              <a:ext cx="1902634" cy="6402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eaLnBrk="1" hangingPunct="1">
                <a:buFont typeface="Arial" panose="020B0604020202020204" pitchFamily="34" charset="0"/>
                <a:buNone/>
              </a:pPr>
              <a:r>
                <a:rPr lang="zh-CN" altLang="en-US" sz="1400" dirty="0">
                  <a:solidFill>
                    <a:schemeClr val="bg1"/>
                  </a:solidFill>
                  <a:latin typeface="微软雅黑" panose="020B0503020204020204" charset="-122"/>
                  <a:ea typeface="微软雅黑" panose="020B0503020204020204" charset="-122"/>
                  <a:sym typeface="微软雅黑" panose="020B0503020204020204" charset="-122"/>
                </a:rPr>
                <a:t>设备保养</a:t>
              </a:r>
              <a:endParaRPr lang="zh-CN" altLang="en-US" sz="1400" dirty="0">
                <a:solidFill>
                  <a:schemeClr val="bg1"/>
                </a:solidFill>
                <a:latin typeface="微软雅黑" panose="020B0503020204020204" charset="-122"/>
                <a:ea typeface="微软雅黑" panose="020B0503020204020204" charset="-122"/>
                <a:sym typeface="微软雅黑" panose="020B0503020204020204" charset="-122"/>
              </a:endParaRPr>
            </a:p>
          </p:txBody>
        </p:sp>
      </p:grpSp>
    </p:spTree>
    <p:custDataLst>
      <p:tags r:id="rId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物业管理</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object 58"/>
          <p:cNvSpPr/>
          <p:nvPr/>
        </p:nvSpPr>
        <p:spPr>
          <a:xfrm>
            <a:off x="845662" y="897648"/>
            <a:ext cx="527291" cy="995159"/>
          </a:xfrm>
          <a:prstGeom prst="rect">
            <a:avLst/>
          </a:prstGeom>
          <a:blipFill>
            <a:blip r:embed="rId8" cstate="print"/>
            <a:stretch>
              <a:fillRect/>
            </a:stretch>
          </a:blipFill>
        </p:spPr>
        <p:txBody>
          <a:bodyPr wrap="square" lIns="0" tIns="0" rIns="0" bIns="0" rtlCol="0"/>
          <a:lstStyle/>
          <a:p/>
        </p:txBody>
      </p:sp>
      <p:sp>
        <p:nvSpPr>
          <p:cNvPr id="36" name="文本框 35"/>
          <p:cNvSpPr txBox="1"/>
          <p:nvPr/>
        </p:nvSpPr>
        <p:spPr>
          <a:xfrm>
            <a:off x="1264550" y="5455536"/>
            <a:ext cx="9738685" cy="584775"/>
          </a:xfrm>
          <a:prstGeom prst="rect">
            <a:avLst/>
          </a:prstGeom>
          <a:noFill/>
        </p:spPr>
        <p:txBody>
          <a:bodyPr wrap="square" rtlCol="0">
            <a:spAutoFit/>
          </a:bodyPr>
          <a:lstStyle/>
          <a:p>
            <a:r>
              <a:rPr lang="zh-CN" altLang="en-US" sz="1600" dirty="0">
                <a:solidFill>
                  <a:prstClr val="black"/>
                </a:solidFill>
                <a:latin typeface="微软雅黑" panose="020B0503020204020204" charset="-122"/>
                <a:ea typeface="微软雅黑" panose="020B0503020204020204" charset="-122"/>
              </a:rPr>
              <a:t>建立智慧化的办公环境，为后勤保障部门提供智慧化的管理手段，让员工体会智慧化的服务。</a:t>
            </a:r>
            <a:endParaRPr lang="zh-CN" altLang="en-US" sz="1600" dirty="0">
              <a:solidFill>
                <a:prstClr val="black"/>
              </a:solidFill>
              <a:latin typeface="微软雅黑" panose="020B0503020204020204" charset="-122"/>
              <a:ea typeface="微软雅黑" panose="020B0503020204020204" charset="-122"/>
            </a:endParaRPr>
          </a:p>
          <a:p>
            <a:endParaRPr lang="zh-CN" altLang="en-US" sz="1600" dirty="0">
              <a:solidFill>
                <a:prstClr val="black"/>
              </a:solidFill>
              <a:latin typeface="微软雅黑" panose="020B0503020204020204" charset="-122"/>
              <a:ea typeface="微软雅黑" panose="020B0503020204020204" charset="-122"/>
            </a:endParaRPr>
          </a:p>
        </p:txBody>
      </p:sp>
      <p:sp>
        <p:nvSpPr>
          <p:cNvPr id="37" name="Freeform 20250"/>
          <p:cNvSpPr/>
          <p:nvPr/>
        </p:nvSpPr>
        <p:spPr bwMode="auto">
          <a:xfrm>
            <a:off x="1765191" y="3427962"/>
            <a:ext cx="139236" cy="140146"/>
          </a:xfrm>
          <a:custGeom>
            <a:avLst/>
            <a:gdLst>
              <a:gd name="T0" fmla="*/ 33 w 65"/>
              <a:gd name="T1" fmla="*/ 0 h 65"/>
              <a:gd name="T2" fmla="*/ 32 w 65"/>
              <a:gd name="T3" fmla="*/ 0 h 65"/>
              <a:gd name="T4" fmla="*/ 4 w 65"/>
              <a:gd name="T5" fmla="*/ 16 h 65"/>
              <a:gd name="T6" fmla="*/ 3 w 65"/>
              <a:gd name="T7" fmla="*/ 20 h 65"/>
              <a:gd name="T8" fmla="*/ 0 w 65"/>
              <a:gd name="T9" fmla="*/ 33 h 65"/>
              <a:gd name="T10" fmla="*/ 1 w 65"/>
              <a:gd name="T11" fmla="*/ 38 h 65"/>
              <a:gd name="T12" fmla="*/ 1 w 65"/>
              <a:gd name="T13" fmla="*/ 42 h 65"/>
              <a:gd name="T14" fmla="*/ 25 w 65"/>
              <a:gd name="T15" fmla="*/ 64 h 65"/>
              <a:gd name="T16" fmla="*/ 29 w 65"/>
              <a:gd name="T17" fmla="*/ 65 h 65"/>
              <a:gd name="T18" fmla="*/ 33 w 65"/>
              <a:gd name="T19" fmla="*/ 65 h 65"/>
              <a:gd name="T20" fmla="*/ 33 w 65"/>
              <a:gd name="T21" fmla="*/ 65 h 65"/>
              <a:gd name="T22" fmla="*/ 53 w 65"/>
              <a:gd name="T23" fmla="*/ 58 h 65"/>
              <a:gd name="T24" fmla="*/ 56 w 65"/>
              <a:gd name="T25" fmla="*/ 55 h 65"/>
              <a:gd name="T26" fmla="*/ 63 w 65"/>
              <a:gd name="T27" fmla="*/ 44 h 65"/>
              <a:gd name="T28" fmla="*/ 64 w 65"/>
              <a:gd name="T29" fmla="*/ 40 h 65"/>
              <a:gd name="T30" fmla="*/ 65 w 65"/>
              <a:gd name="T31" fmla="*/ 32 h 65"/>
              <a:gd name="T32" fmla="*/ 64 w 65"/>
              <a:gd name="T33" fmla="*/ 23 h 65"/>
              <a:gd name="T34" fmla="*/ 62 w 65"/>
              <a:gd name="T35" fmla="*/ 19 h 65"/>
              <a:gd name="T36" fmla="*/ 49 w 65"/>
              <a:gd name="T37" fmla="*/ 5 h 65"/>
              <a:gd name="T38" fmla="*/ 46 w 65"/>
              <a:gd name="T39" fmla="*/ 3 h 65"/>
              <a:gd name="T40" fmla="*/ 33 w 65"/>
              <a:gd name="T4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 h="65">
                <a:moveTo>
                  <a:pt x="33" y="0"/>
                </a:moveTo>
                <a:cubicBezTo>
                  <a:pt x="32" y="0"/>
                  <a:pt x="32" y="0"/>
                  <a:pt x="32" y="0"/>
                </a:cubicBezTo>
                <a:cubicBezTo>
                  <a:pt x="20" y="0"/>
                  <a:pt x="10" y="7"/>
                  <a:pt x="4" y="16"/>
                </a:cubicBezTo>
                <a:cubicBezTo>
                  <a:pt x="4" y="18"/>
                  <a:pt x="3" y="19"/>
                  <a:pt x="3" y="20"/>
                </a:cubicBezTo>
                <a:cubicBezTo>
                  <a:pt x="1" y="24"/>
                  <a:pt x="0" y="29"/>
                  <a:pt x="0" y="33"/>
                </a:cubicBezTo>
                <a:cubicBezTo>
                  <a:pt x="0" y="35"/>
                  <a:pt x="0" y="36"/>
                  <a:pt x="1" y="38"/>
                </a:cubicBezTo>
                <a:cubicBezTo>
                  <a:pt x="1" y="39"/>
                  <a:pt x="1" y="41"/>
                  <a:pt x="1" y="42"/>
                </a:cubicBezTo>
                <a:cubicBezTo>
                  <a:pt x="5" y="53"/>
                  <a:pt x="14" y="61"/>
                  <a:pt x="25" y="64"/>
                </a:cubicBezTo>
                <a:cubicBezTo>
                  <a:pt x="26" y="64"/>
                  <a:pt x="28" y="65"/>
                  <a:pt x="29" y="65"/>
                </a:cubicBezTo>
                <a:cubicBezTo>
                  <a:pt x="30" y="65"/>
                  <a:pt x="31" y="65"/>
                  <a:pt x="33" y="65"/>
                </a:cubicBezTo>
                <a:cubicBezTo>
                  <a:pt x="33" y="65"/>
                  <a:pt x="33" y="65"/>
                  <a:pt x="33" y="65"/>
                </a:cubicBezTo>
                <a:cubicBezTo>
                  <a:pt x="41" y="65"/>
                  <a:pt x="48" y="62"/>
                  <a:pt x="53" y="58"/>
                </a:cubicBezTo>
                <a:cubicBezTo>
                  <a:pt x="54" y="57"/>
                  <a:pt x="55" y="56"/>
                  <a:pt x="56" y="55"/>
                </a:cubicBezTo>
                <a:cubicBezTo>
                  <a:pt x="59" y="52"/>
                  <a:pt x="62" y="48"/>
                  <a:pt x="63" y="44"/>
                </a:cubicBezTo>
                <a:cubicBezTo>
                  <a:pt x="64" y="42"/>
                  <a:pt x="64" y="41"/>
                  <a:pt x="64" y="40"/>
                </a:cubicBezTo>
                <a:cubicBezTo>
                  <a:pt x="65" y="37"/>
                  <a:pt x="65" y="35"/>
                  <a:pt x="65" y="32"/>
                </a:cubicBezTo>
                <a:cubicBezTo>
                  <a:pt x="65" y="29"/>
                  <a:pt x="64" y="26"/>
                  <a:pt x="64" y="23"/>
                </a:cubicBezTo>
                <a:cubicBezTo>
                  <a:pt x="63" y="22"/>
                  <a:pt x="63" y="20"/>
                  <a:pt x="62" y="19"/>
                </a:cubicBezTo>
                <a:cubicBezTo>
                  <a:pt x="59" y="13"/>
                  <a:pt x="55" y="8"/>
                  <a:pt x="49" y="5"/>
                </a:cubicBezTo>
                <a:cubicBezTo>
                  <a:pt x="48" y="4"/>
                  <a:pt x="47" y="3"/>
                  <a:pt x="46" y="3"/>
                </a:cubicBezTo>
                <a:cubicBezTo>
                  <a:pt x="42" y="1"/>
                  <a:pt x="37" y="0"/>
                  <a:pt x="33" y="0"/>
                </a:cubicBezTo>
              </a:path>
            </a:pathLst>
          </a:cu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38" name="组合 37"/>
          <p:cNvGrpSpPr/>
          <p:nvPr/>
        </p:nvGrpSpPr>
        <p:grpSpPr>
          <a:xfrm>
            <a:off x="4943284" y="2769702"/>
            <a:ext cx="219320" cy="217500"/>
            <a:chOff x="6591975" y="3025734"/>
            <a:chExt cx="219320" cy="217500"/>
          </a:xfrm>
          <a:solidFill>
            <a:srgbClr val="27A98B"/>
          </a:solidFill>
        </p:grpSpPr>
        <p:sp>
          <p:nvSpPr>
            <p:cNvPr id="39" name="Freeform 20290"/>
            <p:cNvSpPr/>
            <p:nvPr/>
          </p:nvSpPr>
          <p:spPr bwMode="auto">
            <a:xfrm>
              <a:off x="6664963" y="3098432"/>
              <a:ext cx="73345" cy="72102"/>
            </a:xfrm>
            <a:custGeom>
              <a:avLst/>
              <a:gdLst>
                <a:gd name="T0" fmla="*/ 25 w 50"/>
                <a:gd name="T1" fmla="*/ 0 h 49"/>
                <a:gd name="T2" fmla="*/ 24 w 50"/>
                <a:gd name="T3" fmla="*/ 0 h 49"/>
                <a:gd name="T4" fmla="*/ 0 w 50"/>
                <a:gd name="T5" fmla="*/ 25 h 49"/>
                <a:gd name="T6" fmla="*/ 10 w 50"/>
                <a:gd name="T7" fmla="*/ 44 h 49"/>
                <a:gd name="T8" fmla="*/ 14 w 50"/>
                <a:gd name="T9" fmla="*/ 47 h 49"/>
                <a:gd name="T10" fmla="*/ 24 w 50"/>
                <a:gd name="T11" fmla="*/ 49 h 49"/>
                <a:gd name="T12" fmla="*/ 25 w 50"/>
                <a:gd name="T13" fmla="*/ 49 h 49"/>
                <a:gd name="T14" fmla="*/ 25 w 50"/>
                <a:gd name="T15" fmla="*/ 49 h 49"/>
                <a:gd name="T16" fmla="*/ 28 w 50"/>
                <a:gd name="T17" fmla="*/ 49 h 49"/>
                <a:gd name="T18" fmla="*/ 36 w 50"/>
                <a:gd name="T19" fmla="*/ 47 h 49"/>
                <a:gd name="T20" fmla="*/ 39 w 50"/>
                <a:gd name="T21" fmla="*/ 45 h 49"/>
                <a:gd name="T22" fmla="*/ 50 w 50"/>
                <a:gd name="T23" fmla="*/ 24 h 49"/>
                <a:gd name="T24" fmla="*/ 25 w 5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25" y="0"/>
                  </a:moveTo>
                  <a:cubicBezTo>
                    <a:pt x="25" y="0"/>
                    <a:pt x="24" y="0"/>
                    <a:pt x="24" y="0"/>
                  </a:cubicBezTo>
                  <a:cubicBezTo>
                    <a:pt x="11" y="0"/>
                    <a:pt x="0" y="11"/>
                    <a:pt x="0" y="25"/>
                  </a:cubicBezTo>
                  <a:cubicBezTo>
                    <a:pt x="0" y="33"/>
                    <a:pt x="4" y="40"/>
                    <a:pt x="10" y="44"/>
                  </a:cubicBezTo>
                  <a:cubicBezTo>
                    <a:pt x="11" y="45"/>
                    <a:pt x="13" y="46"/>
                    <a:pt x="14" y="47"/>
                  </a:cubicBezTo>
                  <a:cubicBezTo>
                    <a:pt x="17" y="48"/>
                    <a:pt x="20" y="49"/>
                    <a:pt x="24" y="49"/>
                  </a:cubicBezTo>
                  <a:cubicBezTo>
                    <a:pt x="24" y="49"/>
                    <a:pt x="25" y="49"/>
                    <a:pt x="25" y="49"/>
                  </a:cubicBezTo>
                  <a:cubicBezTo>
                    <a:pt x="25" y="49"/>
                    <a:pt x="25" y="49"/>
                    <a:pt x="25" y="49"/>
                  </a:cubicBezTo>
                  <a:cubicBezTo>
                    <a:pt x="26" y="49"/>
                    <a:pt x="27" y="49"/>
                    <a:pt x="28" y="49"/>
                  </a:cubicBezTo>
                  <a:cubicBezTo>
                    <a:pt x="31" y="49"/>
                    <a:pt x="33" y="48"/>
                    <a:pt x="36" y="47"/>
                  </a:cubicBezTo>
                  <a:cubicBezTo>
                    <a:pt x="37" y="46"/>
                    <a:pt x="38" y="45"/>
                    <a:pt x="39" y="45"/>
                  </a:cubicBezTo>
                  <a:cubicBezTo>
                    <a:pt x="46" y="40"/>
                    <a:pt x="50" y="32"/>
                    <a:pt x="50" y="24"/>
                  </a:cubicBezTo>
                  <a:cubicBezTo>
                    <a:pt x="49" y="10"/>
                    <a:pt x="38" y="0"/>
                    <a:pt x="25"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40" name="Freeform 20291"/>
            <p:cNvSpPr>
              <a:spLocks noEditPoints="1"/>
            </p:cNvSpPr>
            <p:nvPr/>
          </p:nvSpPr>
          <p:spPr bwMode="auto">
            <a:xfrm>
              <a:off x="6591975" y="3025734"/>
              <a:ext cx="219320" cy="217500"/>
            </a:xfrm>
            <a:custGeom>
              <a:avLst/>
              <a:gdLst>
                <a:gd name="T0" fmla="*/ 31 w 102"/>
                <a:gd name="T1" fmla="*/ 81 h 101"/>
                <a:gd name="T2" fmla="*/ 14 w 102"/>
                <a:gd name="T3" fmla="*/ 51 h 101"/>
                <a:gd name="T4" fmla="*/ 50 w 102"/>
                <a:gd name="T5" fmla="*/ 13 h 101"/>
                <a:gd name="T6" fmla="*/ 51 w 102"/>
                <a:gd name="T7" fmla="*/ 13 h 101"/>
                <a:gd name="T8" fmla="*/ 88 w 102"/>
                <a:gd name="T9" fmla="*/ 50 h 101"/>
                <a:gd name="T10" fmla="*/ 71 w 102"/>
                <a:gd name="T11" fmla="*/ 81 h 101"/>
                <a:gd name="T12" fmla="*/ 67 w 102"/>
                <a:gd name="T13" fmla="*/ 83 h 101"/>
                <a:gd name="T14" fmla="*/ 55 w 102"/>
                <a:gd name="T15" fmla="*/ 87 h 101"/>
                <a:gd name="T16" fmla="*/ 51 w 102"/>
                <a:gd name="T17" fmla="*/ 87 h 101"/>
                <a:gd name="T18" fmla="*/ 51 w 102"/>
                <a:gd name="T19" fmla="*/ 87 h 101"/>
                <a:gd name="T20" fmla="*/ 51 w 102"/>
                <a:gd name="T21" fmla="*/ 87 h 101"/>
                <a:gd name="T22" fmla="*/ 34 w 102"/>
                <a:gd name="T23" fmla="*/ 83 h 101"/>
                <a:gd name="T24" fmla="*/ 31 w 102"/>
                <a:gd name="T25" fmla="*/ 81 h 101"/>
                <a:gd name="T26" fmla="*/ 51 w 102"/>
                <a:gd name="T27" fmla="*/ 0 h 101"/>
                <a:gd name="T28" fmla="*/ 50 w 102"/>
                <a:gd name="T29" fmla="*/ 0 h 101"/>
                <a:gd name="T30" fmla="*/ 0 w 102"/>
                <a:gd name="T31" fmla="*/ 51 h 101"/>
                <a:gd name="T32" fmla="*/ 24 w 102"/>
                <a:gd name="T33" fmla="*/ 93 h 101"/>
                <a:gd name="T34" fmla="*/ 28 w 102"/>
                <a:gd name="T35" fmla="*/ 95 h 101"/>
                <a:gd name="T36" fmla="*/ 51 w 102"/>
                <a:gd name="T37" fmla="*/ 101 h 101"/>
                <a:gd name="T38" fmla="*/ 51 w 102"/>
                <a:gd name="T39" fmla="*/ 101 h 101"/>
                <a:gd name="T40" fmla="*/ 52 w 102"/>
                <a:gd name="T41" fmla="*/ 101 h 101"/>
                <a:gd name="T42" fmla="*/ 56 w 102"/>
                <a:gd name="T43" fmla="*/ 101 h 101"/>
                <a:gd name="T44" fmla="*/ 73 w 102"/>
                <a:gd name="T45" fmla="*/ 96 h 101"/>
                <a:gd name="T46" fmla="*/ 77 w 102"/>
                <a:gd name="T47" fmla="*/ 93 h 101"/>
                <a:gd name="T48" fmla="*/ 101 w 102"/>
                <a:gd name="T49" fmla="*/ 49 h 101"/>
                <a:gd name="T50" fmla="*/ 51 w 102"/>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01">
                  <a:moveTo>
                    <a:pt x="31" y="81"/>
                  </a:moveTo>
                  <a:cubicBezTo>
                    <a:pt x="21" y="75"/>
                    <a:pt x="14" y="64"/>
                    <a:pt x="14" y="51"/>
                  </a:cubicBezTo>
                  <a:cubicBezTo>
                    <a:pt x="13" y="31"/>
                    <a:pt x="30" y="14"/>
                    <a:pt x="50" y="13"/>
                  </a:cubicBezTo>
                  <a:cubicBezTo>
                    <a:pt x="50" y="13"/>
                    <a:pt x="51" y="13"/>
                    <a:pt x="51" y="13"/>
                  </a:cubicBezTo>
                  <a:cubicBezTo>
                    <a:pt x="71" y="13"/>
                    <a:pt x="87" y="30"/>
                    <a:pt x="88" y="50"/>
                  </a:cubicBezTo>
                  <a:cubicBezTo>
                    <a:pt x="88" y="63"/>
                    <a:pt x="81" y="75"/>
                    <a:pt x="71" y="81"/>
                  </a:cubicBezTo>
                  <a:cubicBezTo>
                    <a:pt x="70" y="82"/>
                    <a:pt x="68" y="83"/>
                    <a:pt x="67" y="83"/>
                  </a:cubicBezTo>
                  <a:cubicBezTo>
                    <a:pt x="63" y="85"/>
                    <a:pt x="59" y="87"/>
                    <a:pt x="55" y="87"/>
                  </a:cubicBezTo>
                  <a:cubicBezTo>
                    <a:pt x="54" y="87"/>
                    <a:pt x="53" y="87"/>
                    <a:pt x="51" y="87"/>
                  </a:cubicBezTo>
                  <a:cubicBezTo>
                    <a:pt x="51" y="87"/>
                    <a:pt x="51" y="87"/>
                    <a:pt x="51" y="87"/>
                  </a:cubicBezTo>
                  <a:cubicBezTo>
                    <a:pt x="51" y="87"/>
                    <a:pt x="51" y="87"/>
                    <a:pt x="51" y="87"/>
                  </a:cubicBezTo>
                  <a:cubicBezTo>
                    <a:pt x="45" y="87"/>
                    <a:pt x="39" y="86"/>
                    <a:pt x="34" y="83"/>
                  </a:cubicBezTo>
                  <a:cubicBezTo>
                    <a:pt x="33" y="83"/>
                    <a:pt x="32" y="82"/>
                    <a:pt x="31" y="81"/>
                  </a:cubicBezTo>
                  <a:moveTo>
                    <a:pt x="51" y="0"/>
                  </a:moveTo>
                  <a:cubicBezTo>
                    <a:pt x="50" y="0"/>
                    <a:pt x="50" y="0"/>
                    <a:pt x="50" y="0"/>
                  </a:cubicBezTo>
                  <a:cubicBezTo>
                    <a:pt x="22" y="0"/>
                    <a:pt x="0" y="23"/>
                    <a:pt x="0" y="51"/>
                  </a:cubicBezTo>
                  <a:cubicBezTo>
                    <a:pt x="1" y="69"/>
                    <a:pt x="10" y="85"/>
                    <a:pt x="24" y="93"/>
                  </a:cubicBezTo>
                  <a:cubicBezTo>
                    <a:pt x="26" y="94"/>
                    <a:pt x="27" y="95"/>
                    <a:pt x="28" y="95"/>
                  </a:cubicBezTo>
                  <a:cubicBezTo>
                    <a:pt x="35" y="99"/>
                    <a:pt x="43" y="101"/>
                    <a:pt x="51" y="101"/>
                  </a:cubicBezTo>
                  <a:cubicBezTo>
                    <a:pt x="51" y="101"/>
                    <a:pt x="51" y="101"/>
                    <a:pt x="51" y="101"/>
                  </a:cubicBezTo>
                  <a:cubicBezTo>
                    <a:pt x="51" y="101"/>
                    <a:pt x="52" y="101"/>
                    <a:pt x="52" y="101"/>
                  </a:cubicBezTo>
                  <a:cubicBezTo>
                    <a:pt x="53" y="101"/>
                    <a:pt x="54" y="101"/>
                    <a:pt x="56" y="101"/>
                  </a:cubicBezTo>
                  <a:cubicBezTo>
                    <a:pt x="62" y="100"/>
                    <a:pt x="68" y="98"/>
                    <a:pt x="73" y="96"/>
                  </a:cubicBezTo>
                  <a:cubicBezTo>
                    <a:pt x="75" y="95"/>
                    <a:pt x="76" y="94"/>
                    <a:pt x="77" y="93"/>
                  </a:cubicBezTo>
                  <a:cubicBezTo>
                    <a:pt x="92" y="84"/>
                    <a:pt x="102" y="68"/>
                    <a:pt x="101" y="49"/>
                  </a:cubicBezTo>
                  <a:cubicBezTo>
                    <a:pt x="101" y="22"/>
                    <a:pt x="78" y="0"/>
                    <a:pt x="51"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41" name="组合 40"/>
          <p:cNvGrpSpPr/>
          <p:nvPr/>
        </p:nvGrpSpPr>
        <p:grpSpPr>
          <a:xfrm>
            <a:off x="2641873" y="3085891"/>
            <a:ext cx="159257" cy="159257"/>
            <a:chOff x="4290564" y="3341923"/>
            <a:chExt cx="159257" cy="159257"/>
          </a:xfrm>
          <a:solidFill>
            <a:srgbClr val="27A98B"/>
          </a:solidFill>
        </p:grpSpPr>
        <p:sp>
          <p:nvSpPr>
            <p:cNvPr id="42" name="Freeform 20321"/>
            <p:cNvSpPr/>
            <p:nvPr/>
          </p:nvSpPr>
          <p:spPr bwMode="auto">
            <a:xfrm>
              <a:off x="4335032" y="3386392"/>
              <a:ext cx="70322" cy="70322"/>
            </a:xfrm>
            <a:custGeom>
              <a:avLst/>
              <a:gdLst>
                <a:gd name="T0" fmla="*/ 18 w 36"/>
                <a:gd name="T1" fmla="*/ 0 h 36"/>
                <a:gd name="T2" fmla="*/ 18 w 36"/>
                <a:gd name="T3" fmla="*/ 0 h 36"/>
                <a:gd name="T4" fmla="*/ 16 w 36"/>
                <a:gd name="T5" fmla="*/ 0 h 36"/>
                <a:gd name="T6" fmla="*/ 0 w 36"/>
                <a:gd name="T7" fmla="*/ 19 h 36"/>
                <a:gd name="T8" fmla="*/ 0 w 36"/>
                <a:gd name="T9" fmla="*/ 21 h 36"/>
                <a:gd name="T10" fmla="*/ 2 w 36"/>
                <a:gd name="T11" fmla="*/ 26 h 36"/>
                <a:gd name="T12" fmla="*/ 18 w 36"/>
                <a:gd name="T13" fmla="*/ 36 h 36"/>
                <a:gd name="T14" fmla="*/ 18 w 36"/>
                <a:gd name="T15" fmla="*/ 36 h 36"/>
                <a:gd name="T16" fmla="*/ 19 w 36"/>
                <a:gd name="T17" fmla="*/ 36 h 36"/>
                <a:gd name="T18" fmla="*/ 22 w 36"/>
                <a:gd name="T19" fmla="*/ 36 h 36"/>
                <a:gd name="T20" fmla="*/ 32 w 36"/>
                <a:gd name="T21" fmla="*/ 30 h 36"/>
                <a:gd name="T22" fmla="*/ 34 w 36"/>
                <a:gd name="T23" fmla="*/ 27 h 36"/>
                <a:gd name="T24" fmla="*/ 36 w 36"/>
                <a:gd name="T25" fmla="*/ 18 h 36"/>
                <a:gd name="T26" fmla="*/ 20 w 36"/>
                <a:gd name="T27" fmla="*/ 0 h 36"/>
                <a:gd name="T28" fmla="*/ 18 w 36"/>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18" y="0"/>
                  </a:moveTo>
                  <a:cubicBezTo>
                    <a:pt x="18" y="0"/>
                    <a:pt x="18" y="0"/>
                    <a:pt x="18" y="0"/>
                  </a:cubicBezTo>
                  <a:cubicBezTo>
                    <a:pt x="17" y="0"/>
                    <a:pt x="17" y="0"/>
                    <a:pt x="16" y="0"/>
                  </a:cubicBezTo>
                  <a:cubicBezTo>
                    <a:pt x="7" y="1"/>
                    <a:pt x="0" y="9"/>
                    <a:pt x="0" y="19"/>
                  </a:cubicBezTo>
                  <a:cubicBezTo>
                    <a:pt x="0" y="20"/>
                    <a:pt x="0" y="20"/>
                    <a:pt x="0" y="21"/>
                  </a:cubicBezTo>
                  <a:cubicBezTo>
                    <a:pt x="1" y="23"/>
                    <a:pt x="1" y="24"/>
                    <a:pt x="2" y="26"/>
                  </a:cubicBezTo>
                  <a:cubicBezTo>
                    <a:pt x="4" y="32"/>
                    <a:pt x="11" y="36"/>
                    <a:pt x="18" y="36"/>
                  </a:cubicBezTo>
                  <a:cubicBezTo>
                    <a:pt x="18" y="36"/>
                    <a:pt x="18" y="36"/>
                    <a:pt x="18" y="36"/>
                  </a:cubicBezTo>
                  <a:cubicBezTo>
                    <a:pt x="18" y="36"/>
                    <a:pt x="18" y="36"/>
                    <a:pt x="19" y="36"/>
                  </a:cubicBezTo>
                  <a:cubicBezTo>
                    <a:pt x="20" y="36"/>
                    <a:pt x="21" y="36"/>
                    <a:pt x="22" y="36"/>
                  </a:cubicBezTo>
                  <a:cubicBezTo>
                    <a:pt x="26" y="35"/>
                    <a:pt x="29" y="33"/>
                    <a:pt x="32" y="30"/>
                  </a:cubicBezTo>
                  <a:cubicBezTo>
                    <a:pt x="33" y="29"/>
                    <a:pt x="34" y="28"/>
                    <a:pt x="34" y="27"/>
                  </a:cubicBezTo>
                  <a:cubicBezTo>
                    <a:pt x="36" y="24"/>
                    <a:pt x="36" y="21"/>
                    <a:pt x="36" y="18"/>
                  </a:cubicBezTo>
                  <a:cubicBezTo>
                    <a:pt x="36" y="9"/>
                    <a:pt x="29" y="1"/>
                    <a:pt x="20" y="0"/>
                  </a:cubicBezTo>
                  <a:cubicBezTo>
                    <a:pt x="20" y="0"/>
                    <a:pt x="19" y="0"/>
                    <a:pt x="18"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43" name="Freeform 20322"/>
            <p:cNvSpPr>
              <a:spLocks noEditPoints="1"/>
            </p:cNvSpPr>
            <p:nvPr/>
          </p:nvSpPr>
          <p:spPr bwMode="auto">
            <a:xfrm>
              <a:off x="4290564" y="3341923"/>
              <a:ext cx="159257" cy="159257"/>
            </a:xfrm>
            <a:custGeom>
              <a:avLst/>
              <a:gdLst>
                <a:gd name="T0" fmla="*/ 35 w 74"/>
                <a:gd name="T1" fmla="*/ 10 h 74"/>
                <a:gd name="T2" fmla="*/ 37 w 74"/>
                <a:gd name="T3" fmla="*/ 10 h 74"/>
                <a:gd name="T4" fmla="*/ 37 w 74"/>
                <a:gd name="T5" fmla="*/ 10 h 74"/>
                <a:gd name="T6" fmla="*/ 39 w 74"/>
                <a:gd name="T7" fmla="*/ 10 h 74"/>
                <a:gd name="T8" fmla="*/ 64 w 74"/>
                <a:gd name="T9" fmla="*/ 37 h 74"/>
                <a:gd name="T10" fmla="*/ 60 w 74"/>
                <a:gd name="T11" fmla="*/ 52 h 74"/>
                <a:gd name="T12" fmla="*/ 57 w 74"/>
                <a:gd name="T13" fmla="*/ 55 h 74"/>
                <a:gd name="T14" fmla="*/ 42 w 74"/>
                <a:gd name="T15" fmla="*/ 64 h 74"/>
                <a:gd name="T16" fmla="*/ 38 w 74"/>
                <a:gd name="T17" fmla="*/ 64 h 74"/>
                <a:gd name="T18" fmla="*/ 37 w 74"/>
                <a:gd name="T19" fmla="*/ 64 h 74"/>
                <a:gd name="T20" fmla="*/ 37 w 74"/>
                <a:gd name="T21" fmla="*/ 64 h 74"/>
                <a:gd name="T22" fmla="*/ 12 w 74"/>
                <a:gd name="T23" fmla="*/ 48 h 74"/>
                <a:gd name="T24" fmla="*/ 11 w 74"/>
                <a:gd name="T25" fmla="*/ 44 h 74"/>
                <a:gd name="T26" fmla="*/ 10 w 74"/>
                <a:gd name="T27" fmla="*/ 38 h 74"/>
                <a:gd name="T28" fmla="*/ 35 w 74"/>
                <a:gd name="T29" fmla="*/ 10 h 74"/>
                <a:gd name="T30" fmla="*/ 37 w 74"/>
                <a:gd name="T31" fmla="*/ 0 h 74"/>
                <a:gd name="T32" fmla="*/ 37 w 74"/>
                <a:gd name="T33" fmla="*/ 0 h 74"/>
                <a:gd name="T34" fmla="*/ 34 w 74"/>
                <a:gd name="T35" fmla="*/ 0 h 74"/>
                <a:gd name="T36" fmla="*/ 0 w 74"/>
                <a:gd name="T37" fmla="*/ 38 h 74"/>
                <a:gd name="T38" fmla="*/ 2 w 74"/>
                <a:gd name="T39" fmla="*/ 47 h 74"/>
                <a:gd name="T40" fmla="*/ 3 w 74"/>
                <a:gd name="T41" fmla="*/ 51 h 74"/>
                <a:gd name="T42" fmla="*/ 37 w 74"/>
                <a:gd name="T43" fmla="*/ 74 h 74"/>
                <a:gd name="T44" fmla="*/ 38 w 74"/>
                <a:gd name="T45" fmla="*/ 74 h 74"/>
                <a:gd name="T46" fmla="*/ 38 w 74"/>
                <a:gd name="T47" fmla="*/ 74 h 74"/>
                <a:gd name="T48" fmla="*/ 42 w 74"/>
                <a:gd name="T49" fmla="*/ 74 h 74"/>
                <a:gd name="T50" fmla="*/ 65 w 74"/>
                <a:gd name="T51" fmla="*/ 61 h 74"/>
                <a:gd name="T52" fmla="*/ 68 w 74"/>
                <a:gd name="T53" fmla="*/ 58 h 74"/>
                <a:gd name="T54" fmla="*/ 74 w 74"/>
                <a:gd name="T55" fmla="*/ 37 h 74"/>
                <a:gd name="T56" fmla="*/ 38 w 74"/>
                <a:gd name="T57" fmla="*/ 0 h 74"/>
                <a:gd name="T58" fmla="*/ 37 w 74"/>
                <a:gd name="T5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74">
                  <a:moveTo>
                    <a:pt x="35" y="10"/>
                  </a:moveTo>
                  <a:cubicBezTo>
                    <a:pt x="35" y="10"/>
                    <a:pt x="36" y="10"/>
                    <a:pt x="37" y="10"/>
                  </a:cubicBezTo>
                  <a:cubicBezTo>
                    <a:pt x="37" y="10"/>
                    <a:pt x="37" y="10"/>
                    <a:pt x="37" y="10"/>
                  </a:cubicBezTo>
                  <a:cubicBezTo>
                    <a:pt x="38" y="10"/>
                    <a:pt x="38" y="10"/>
                    <a:pt x="39" y="10"/>
                  </a:cubicBezTo>
                  <a:cubicBezTo>
                    <a:pt x="53" y="11"/>
                    <a:pt x="64" y="23"/>
                    <a:pt x="64" y="37"/>
                  </a:cubicBezTo>
                  <a:cubicBezTo>
                    <a:pt x="64" y="42"/>
                    <a:pt x="63" y="47"/>
                    <a:pt x="60" y="52"/>
                  </a:cubicBezTo>
                  <a:cubicBezTo>
                    <a:pt x="59" y="53"/>
                    <a:pt x="58" y="54"/>
                    <a:pt x="57" y="55"/>
                  </a:cubicBezTo>
                  <a:cubicBezTo>
                    <a:pt x="53" y="60"/>
                    <a:pt x="48" y="63"/>
                    <a:pt x="42" y="64"/>
                  </a:cubicBezTo>
                  <a:cubicBezTo>
                    <a:pt x="40" y="64"/>
                    <a:pt x="39" y="64"/>
                    <a:pt x="38" y="64"/>
                  </a:cubicBezTo>
                  <a:cubicBezTo>
                    <a:pt x="38" y="64"/>
                    <a:pt x="37" y="64"/>
                    <a:pt x="37" y="64"/>
                  </a:cubicBezTo>
                  <a:cubicBezTo>
                    <a:pt x="37" y="64"/>
                    <a:pt x="37" y="64"/>
                    <a:pt x="37" y="64"/>
                  </a:cubicBezTo>
                  <a:cubicBezTo>
                    <a:pt x="26" y="64"/>
                    <a:pt x="16" y="57"/>
                    <a:pt x="12" y="48"/>
                  </a:cubicBezTo>
                  <a:cubicBezTo>
                    <a:pt x="12" y="46"/>
                    <a:pt x="11" y="45"/>
                    <a:pt x="11" y="44"/>
                  </a:cubicBezTo>
                  <a:cubicBezTo>
                    <a:pt x="10" y="42"/>
                    <a:pt x="10" y="40"/>
                    <a:pt x="10" y="38"/>
                  </a:cubicBezTo>
                  <a:cubicBezTo>
                    <a:pt x="10" y="24"/>
                    <a:pt x="21" y="12"/>
                    <a:pt x="35" y="10"/>
                  </a:cubicBezTo>
                  <a:moveTo>
                    <a:pt x="37" y="0"/>
                  </a:moveTo>
                  <a:cubicBezTo>
                    <a:pt x="37" y="0"/>
                    <a:pt x="37" y="0"/>
                    <a:pt x="37" y="0"/>
                  </a:cubicBezTo>
                  <a:cubicBezTo>
                    <a:pt x="36" y="0"/>
                    <a:pt x="35" y="0"/>
                    <a:pt x="34" y="0"/>
                  </a:cubicBezTo>
                  <a:cubicBezTo>
                    <a:pt x="15" y="2"/>
                    <a:pt x="0" y="18"/>
                    <a:pt x="0" y="38"/>
                  </a:cubicBezTo>
                  <a:cubicBezTo>
                    <a:pt x="0" y="41"/>
                    <a:pt x="1" y="44"/>
                    <a:pt x="2" y="47"/>
                  </a:cubicBezTo>
                  <a:cubicBezTo>
                    <a:pt x="2" y="49"/>
                    <a:pt x="2" y="50"/>
                    <a:pt x="3" y="51"/>
                  </a:cubicBezTo>
                  <a:cubicBezTo>
                    <a:pt x="9" y="65"/>
                    <a:pt x="22" y="74"/>
                    <a:pt x="37" y="74"/>
                  </a:cubicBezTo>
                  <a:cubicBezTo>
                    <a:pt x="37" y="74"/>
                    <a:pt x="38" y="74"/>
                    <a:pt x="38" y="74"/>
                  </a:cubicBezTo>
                  <a:cubicBezTo>
                    <a:pt x="38" y="74"/>
                    <a:pt x="38" y="74"/>
                    <a:pt x="38" y="74"/>
                  </a:cubicBezTo>
                  <a:cubicBezTo>
                    <a:pt x="39" y="74"/>
                    <a:pt x="41" y="74"/>
                    <a:pt x="42" y="74"/>
                  </a:cubicBezTo>
                  <a:cubicBezTo>
                    <a:pt x="51" y="73"/>
                    <a:pt x="59" y="68"/>
                    <a:pt x="65" y="61"/>
                  </a:cubicBezTo>
                  <a:cubicBezTo>
                    <a:pt x="66" y="60"/>
                    <a:pt x="67" y="59"/>
                    <a:pt x="68" y="58"/>
                  </a:cubicBezTo>
                  <a:cubicBezTo>
                    <a:pt x="72" y="52"/>
                    <a:pt x="74" y="45"/>
                    <a:pt x="74" y="37"/>
                  </a:cubicBezTo>
                  <a:cubicBezTo>
                    <a:pt x="74" y="17"/>
                    <a:pt x="58" y="1"/>
                    <a:pt x="38" y="0"/>
                  </a:cubicBezTo>
                  <a:cubicBezTo>
                    <a:pt x="38" y="0"/>
                    <a:pt x="38" y="0"/>
                    <a:pt x="37"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sp>
        <p:nvSpPr>
          <p:cNvPr id="44" name="Freeform 20429"/>
          <p:cNvSpPr/>
          <p:nvPr/>
        </p:nvSpPr>
        <p:spPr bwMode="auto">
          <a:xfrm>
            <a:off x="7437903" y="3093796"/>
            <a:ext cx="120125" cy="113755"/>
          </a:xfrm>
          <a:custGeom>
            <a:avLst/>
            <a:gdLst>
              <a:gd name="T0" fmla="*/ 28 w 56"/>
              <a:gd name="T1" fmla="*/ 0 h 53"/>
              <a:gd name="T2" fmla="*/ 27 w 56"/>
              <a:gd name="T3" fmla="*/ 0 h 53"/>
              <a:gd name="T4" fmla="*/ 17 w 56"/>
              <a:gd name="T5" fmla="*/ 2 h 53"/>
              <a:gd name="T6" fmla="*/ 13 w 56"/>
              <a:gd name="T7" fmla="*/ 4 h 53"/>
              <a:gd name="T8" fmla="*/ 2 w 56"/>
              <a:gd name="T9" fmla="*/ 20 h 53"/>
              <a:gd name="T10" fmla="*/ 1 w 56"/>
              <a:gd name="T11" fmla="*/ 23 h 53"/>
              <a:gd name="T12" fmla="*/ 1 w 56"/>
              <a:gd name="T13" fmla="*/ 24 h 53"/>
              <a:gd name="T14" fmla="*/ 20 w 56"/>
              <a:gd name="T15" fmla="*/ 52 h 53"/>
              <a:gd name="T16" fmla="*/ 24 w 56"/>
              <a:gd name="T17" fmla="*/ 53 h 53"/>
              <a:gd name="T18" fmla="*/ 25 w 56"/>
              <a:gd name="T19" fmla="*/ 53 h 53"/>
              <a:gd name="T20" fmla="*/ 28 w 56"/>
              <a:gd name="T21" fmla="*/ 53 h 53"/>
              <a:gd name="T22" fmla="*/ 49 w 56"/>
              <a:gd name="T23" fmla="*/ 43 h 53"/>
              <a:gd name="T24" fmla="*/ 51 w 56"/>
              <a:gd name="T25" fmla="*/ 39 h 53"/>
              <a:gd name="T26" fmla="*/ 54 w 56"/>
              <a:gd name="T27" fmla="*/ 30 h 53"/>
              <a:gd name="T28" fmla="*/ 32 w 56"/>
              <a:gd name="T29" fmla="*/ 0 h 53"/>
              <a:gd name="T30" fmla="*/ 31 w 56"/>
              <a:gd name="T31" fmla="*/ 0 h 53"/>
              <a:gd name="T32" fmla="*/ 28 w 56"/>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28" y="0"/>
                </a:moveTo>
                <a:cubicBezTo>
                  <a:pt x="27" y="0"/>
                  <a:pt x="27" y="0"/>
                  <a:pt x="27" y="0"/>
                </a:cubicBezTo>
                <a:cubicBezTo>
                  <a:pt x="23" y="0"/>
                  <a:pt x="20" y="1"/>
                  <a:pt x="17" y="2"/>
                </a:cubicBezTo>
                <a:cubicBezTo>
                  <a:pt x="15" y="3"/>
                  <a:pt x="14" y="3"/>
                  <a:pt x="13" y="4"/>
                </a:cubicBezTo>
                <a:cubicBezTo>
                  <a:pt x="8" y="8"/>
                  <a:pt x="4" y="13"/>
                  <a:pt x="2" y="20"/>
                </a:cubicBezTo>
                <a:cubicBezTo>
                  <a:pt x="2" y="21"/>
                  <a:pt x="1" y="22"/>
                  <a:pt x="1" y="23"/>
                </a:cubicBezTo>
                <a:cubicBezTo>
                  <a:pt x="1" y="23"/>
                  <a:pt x="1" y="23"/>
                  <a:pt x="1" y="24"/>
                </a:cubicBezTo>
                <a:cubicBezTo>
                  <a:pt x="0" y="37"/>
                  <a:pt x="8" y="49"/>
                  <a:pt x="20" y="52"/>
                </a:cubicBezTo>
                <a:cubicBezTo>
                  <a:pt x="21" y="53"/>
                  <a:pt x="23" y="53"/>
                  <a:pt x="24" y="53"/>
                </a:cubicBezTo>
                <a:cubicBezTo>
                  <a:pt x="24" y="53"/>
                  <a:pt x="24" y="53"/>
                  <a:pt x="25" y="53"/>
                </a:cubicBezTo>
                <a:cubicBezTo>
                  <a:pt x="26" y="53"/>
                  <a:pt x="27" y="53"/>
                  <a:pt x="28" y="53"/>
                </a:cubicBezTo>
                <a:cubicBezTo>
                  <a:pt x="36" y="53"/>
                  <a:pt x="44" y="49"/>
                  <a:pt x="49" y="43"/>
                </a:cubicBezTo>
                <a:cubicBezTo>
                  <a:pt x="50" y="42"/>
                  <a:pt x="50" y="41"/>
                  <a:pt x="51" y="39"/>
                </a:cubicBezTo>
                <a:cubicBezTo>
                  <a:pt x="53" y="37"/>
                  <a:pt x="54" y="34"/>
                  <a:pt x="54" y="30"/>
                </a:cubicBezTo>
                <a:cubicBezTo>
                  <a:pt x="56" y="16"/>
                  <a:pt x="46" y="2"/>
                  <a:pt x="32" y="0"/>
                </a:cubicBezTo>
                <a:cubicBezTo>
                  <a:pt x="31" y="0"/>
                  <a:pt x="31" y="0"/>
                  <a:pt x="31" y="0"/>
                </a:cubicBezTo>
                <a:cubicBezTo>
                  <a:pt x="30" y="0"/>
                  <a:pt x="29" y="0"/>
                  <a:pt x="28" y="0"/>
                </a:cubicBezTo>
              </a:path>
            </a:pathLst>
          </a:cu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45" name="组合 44"/>
          <p:cNvGrpSpPr/>
          <p:nvPr/>
        </p:nvGrpSpPr>
        <p:grpSpPr>
          <a:xfrm>
            <a:off x="8294316" y="2748357"/>
            <a:ext cx="231099" cy="222895"/>
            <a:chOff x="9943007" y="3004389"/>
            <a:chExt cx="231099" cy="222895"/>
          </a:xfrm>
          <a:solidFill>
            <a:srgbClr val="27A98B"/>
          </a:solidFill>
        </p:grpSpPr>
        <p:sp>
          <p:nvSpPr>
            <p:cNvPr id="46" name="Freeform 20452"/>
            <p:cNvSpPr/>
            <p:nvPr/>
          </p:nvSpPr>
          <p:spPr bwMode="auto">
            <a:xfrm>
              <a:off x="10004809" y="3061138"/>
              <a:ext cx="112814" cy="109396"/>
            </a:xfrm>
            <a:custGeom>
              <a:avLst/>
              <a:gdLst>
                <a:gd name="T0" fmla="*/ 35 w 70"/>
                <a:gd name="T1" fmla="*/ 0 h 68"/>
                <a:gd name="T2" fmla="*/ 30 w 70"/>
                <a:gd name="T3" fmla="*/ 0 h 68"/>
                <a:gd name="T4" fmla="*/ 26 w 70"/>
                <a:gd name="T5" fmla="*/ 1 h 68"/>
                <a:gd name="T6" fmla="*/ 6 w 70"/>
                <a:gd name="T7" fmla="*/ 17 h 68"/>
                <a:gd name="T8" fmla="*/ 4 w 70"/>
                <a:gd name="T9" fmla="*/ 21 h 68"/>
                <a:gd name="T10" fmla="*/ 2 w 70"/>
                <a:gd name="T11" fmla="*/ 29 h 68"/>
                <a:gd name="T12" fmla="*/ 17 w 70"/>
                <a:gd name="T13" fmla="*/ 62 h 68"/>
                <a:gd name="T14" fmla="*/ 21 w 70"/>
                <a:gd name="T15" fmla="*/ 64 h 68"/>
                <a:gd name="T16" fmla="*/ 30 w 70"/>
                <a:gd name="T17" fmla="*/ 67 h 68"/>
                <a:gd name="T18" fmla="*/ 35 w 70"/>
                <a:gd name="T19" fmla="*/ 68 h 68"/>
                <a:gd name="T20" fmla="*/ 69 w 70"/>
                <a:gd name="T21" fmla="*/ 39 h 68"/>
                <a:gd name="T22" fmla="*/ 65 w 70"/>
                <a:gd name="T23" fmla="*/ 17 h 68"/>
                <a:gd name="T24" fmla="*/ 62 w 70"/>
                <a:gd name="T25" fmla="*/ 13 h 68"/>
                <a:gd name="T26" fmla="*/ 51 w 70"/>
                <a:gd name="T27" fmla="*/ 3 h 68"/>
                <a:gd name="T28" fmla="*/ 47 w 70"/>
                <a:gd name="T29" fmla="*/ 2 h 68"/>
                <a:gd name="T30" fmla="*/ 40 w 70"/>
                <a:gd name="T31" fmla="*/ 0 h 68"/>
                <a:gd name="T32" fmla="*/ 35 w 70"/>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8">
                  <a:moveTo>
                    <a:pt x="35" y="0"/>
                  </a:moveTo>
                  <a:cubicBezTo>
                    <a:pt x="34" y="0"/>
                    <a:pt x="32" y="0"/>
                    <a:pt x="30" y="0"/>
                  </a:cubicBezTo>
                  <a:cubicBezTo>
                    <a:pt x="29" y="0"/>
                    <a:pt x="28" y="0"/>
                    <a:pt x="26" y="1"/>
                  </a:cubicBezTo>
                  <a:cubicBezTo>
                    <a:pt x="17" y="3"/>
                    <a:pt x="10" y="9"/>
                    <a:pt x="6" y="17"/>
                  </a:cubicBezTo>
                  <a:cubicBezTo>
                    <a:pt x="5" y="19"/>
                    <a:pt x="4" y="20"/>
                    <a:pt x="4" y="21"/>
                  </a:cubicBezTo>
                  <a:cubicBezTo>
                    <a:pt x="3" y="24"/>
                    <a:pt x="2" y="26"/>
                    <a:pt x="2" y="29"/>
                  </a:cubicBezTo>
                  <a:cubicBezTo>
                    <a:pt x="0" y="42"/>
                    <a:pt x="6" y="55"/>
                    <a:pt x="17" y="62"/>
                  </a:cubicBezTo>
                  <a:cubicBezTo>
                    <a:pt x="18" y="63"/>
                    <a:pt x="19" y="64"/>
                    <a:pt x="21" y="64"/>
                  </a:cubicBezTo>
                  <a:cubicBezTo>
                    <a:pt x="24" y="66"/>
                    <a:pt x="27" y="67"/>
                    <a:pt x="30" y="67"/>
                  </a:cubicBezTo>
                  <a:cubicBezTo>
                    <a:pt x="32" y="68"/>
                    <a:pt x="34" y="68"/>
                    <a:pt x="35" y="68"/>
                  </a:cubicBezTo>
                  <a:cubicBezTo>
                    <a:pt x="52" y="68"/>
                    <a:pt x="66" y="56"/>
                    <a:pt x="69" y="39"/>
                  </a:cubicBezTo>
                  <a:cubicBezTo>
                    <a:pt x="70" y="31"/>
                    <a:pt x="68" y="23"/>
                    <a:pt x="65" y="17"/>
                  </a:cubicBezTo>
                  <a:cubicBezTo>
                    <a:pt x="64" y="15"/>
                    <a:pt x="63" y="14"/>
                    <a:pt x="62" y="13"/>
                  </a:cubicBezTo>
                  <a:cubicBezTo>
                    <a:pt x="59" y="9"/>
                    <a:pt x="55" y="6"/>
                    <a:pt x="51" y="3"/>
                  </a:cubicBezTo>
                  <a:cubicBezTo>
                    <a:pt x="49" y="3"/>
                    <a:pt x="48" y="2"/>
                    <a:pt x="47" y="2"/>
                  </a:cubicBezTo>
                  <a:cubicBezTo>
                    <a:pt x="45" y="1"/>
                    <a:pt x="43" y="0"/>
                    <a:pt x="40" y="0"/>
                  </a:cubicBezTo>
                  <a:cubicBezTo>
                    <a:pt x="39" y="0"/>
                    <a:pt x="37" y="0"/>
                    <a:pt x="35"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47" name="Freeform 20453"/>
            <p:cNvSpPr>
              <a:spLocks noEditPoints="1"/>
            </p:cNvSpPr>
            <p:nvPr/>
          </p:nvSpPr>
          <p:spPr bwMode="auto">
            <a:xfrm>
              <a:off x="9943007" y="3004389"/>
              <a:ext cx="231099" cy="222895"/>
            </a:xfrm>
            <a:custGeom>
              <a:avLst/>
              <a:gdLst>
                <a:gd name="T0" fmla="*/ 65 w 143"/>
                <a:gd name="T1" fmla="*/ 19 h 138"/>
                <a:gd name="T2" fmla="*/ 72 w 143"/>
                <a:gd name="T3" fmla="*/ 18 h 138"/>
                <a:gd name="T4" fmla="*/ 80 w 143"/>
                <a:gd name="T5" fmla="*/ 19 h 138"/>
                <a:gd name="T6" fmla="*/ 90 w 143"/>
                <a:gd name="T7" fmla="*/ 21 h 138"/>
                <a:gd name="T8" fmla="*/ 94 w 143"/>
                <a:gd name="T9" fmla="*/ 23 h 138"/>
                <a:gd name="T10" fmla="*/ 112 w 143"/>
                <a:gd name="T11" fmla="*/ 38 h 138"/>
                <a:gd name="T12" fmla="*/ 115 w 143"/>
                <a:gd name="T13" fmla="*/ 41 h 138"/>
                <a:gd name="T14" fmla="*/ 122 w 143"/>
                <a:gd name="T15" fmla="*/ 76 h 138"/>
                <a:gd name="T16" fmla="*/ 72 w 143"/>
                <a:gd name="T17" fmla="*/ 119 h 138"/>
                <a:gd name="T18" fmla="*/ 65 w 143"/>
                <a:gd name="T19" fmla="*/ 119 h 138"/>
                <a:gd name="T20" fmla="*/ 49 w 143"/>
                <a:gd name="T21" fmla="*/ 114 h 138"/>
                <a:gd name="T22" fmla="*/ 45 w 143"/>
                <a:gd name="T23" fmla="*/ 111 h 138"/>
                <a:gd name="T24" fmla="*/ 22 w 143"/>
                <a:gd name="T25" fmla="*/ 61 h 138"/>
                <a:gd name="T26" fmla="*/ 26 w 143"/>
                <a:gd name="T27" fmla="*/ 47 h 138"/>
                <a:gd name="T28" fmla="*/ 28 w 143"/>
                <a:gd name="T29" fmla="*/ 44 h 138"/>
                <a:gd name="T30" fmla="*/ 60 w 143"/>
                <a:gd name="T31" fmla="*/ 20 h 138"/>
                <a:gd name="T32" fmla="*/ 65 w 143"/>
                <a:gd name="T33" fmla="*/ 19 h 138"/>
                <a:gd name="T34" fmla="*/ 72 w 143"/>
                <a:gd name="T35" fmla="*/ 0 h 138"/>
                <a:gd name="T36" fmla="*/ 62 w 143"/>
                <a:gd name="T37" fmla="*/ 0 h 138"/>
                <a:gd name="T38" fmla="*/ 57 w 143"/>
                <a:gd name="T39" fmla="*/ 1 h 138"/>
                <a:gd name="T40" fmla="*/ 13 w 143"/>
                <a:gd name="T41" fmla="*/ 34 h 138"/>
                <a:gd name="T42" fmla="*/ 11 w 143"/>
                <a:gd name="T43" fmla="*/ 38 h 138"/>
                <a:gd name="T44" fmla="*/ 4 w 143"/>
                <a:gd name="T45" fmla="*/ 59 h 138"/>
                <a:gd name="T46" fmla="*/ 36 w 143"/>
                <a:gd name="T47" fmla="*/ 127 h 138"/>
                <a:gd name="T48" fmla="*/ 39 w 143"/>
                <a:gd name="T49" fmla="*/ 129 h 138"/>
                <a:gd name="T50" fmla="*/ 62 w 143"/>
                <a:gd name="T51" fmla="*/ 137 h 138"/>
                <a:gd name="T52" fmla="*/ 72 w 143"/>
                <a:gd name="T53" fmla="*/ 138 h 138"/>
                <a:gd name="T54" fmla="*/ 141 w 143"/>
                <a:gd name="T55" fmla="*/ 79 h 138"/>
                <a:gd name="T56" fmla="*/ 129 w 143"/>
                <a:gd name="T57" fmla="*/ 30 h 138"/>
                <a:gd name="T58" fmla="*/ 127 w 143"/>
                <a:gd name="T59" fmla="*/ 26 h 138"/>
                <a:gd name="T60" fmla="*/ 100 w 143"/>
                <a:gd name="T61" fmla="*/ 6 h 138"/>
                <a:gd name="T62" fmla="*/ 96 w 143"/>
                <a:gd name="T63" fmla="*/ 4 h 138"/>
                <a:gd name="T64" fmla="*/ 82 w 143"/>
                <a:gd name="T65" fmla="*/ 0 h 138"/>
                <a:gd name="T66" fmla="*/ 72 w 14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38">
                  <a:moveTo>
                    <a:pt x="65" y="19"/>
                  </a:moveTo>
                  <a:cubicBezTo>
                    <a:pt x="67" y="18"/>
                    <a:pt x="70" y="18"/>
                    <a:pt x="72" y="18"/>
                  </a:cubicBezTo>
                  <a:cubicBezTo>
                    <a:pt x="75" y="18"/>
                    <a:pt x="77" y="18"/>
                    <a:pt x="80" y="19"/>
                  </a:cubicBezTo>
                  <a:cubicBezTo>
                    <a:pt x="83" y="19"/>
                    <a:pt x="87" y="20"/>
                    <a:pt x="90" y="21"/>
                  </a:cubicBezTo>
                  <a:cubicBezTo>
                    <a:pt x="91" y="22"/>
                    <a:pt x="92" y="22"/>
                    <a:pt x="94" y="23"/>
                  </a:cubicBezTo>
                  <a:cubicBezTo>
                    <a:pt x="101" y="26"/>
                    <a:pt x="107" y="31"/>
                    <a:pt x="112" y="38"/>
                  </a:cubicBezTo>
                  <a:cubicBezTo>
                    <a:pt x="113" y="39"/>
                    <a:pt x="114" y="40"/>
                    <a:pt x="115" y="41"/>
                  </a:cubicBezTo>
                  <a:cubicBezTo>
                    <a:pt x="121" y="51"/>
                    <a:pt x="124" y="63"/>
                    <a:pt x="122" y="76"/>
                  </a:cubicBezTo>
                  <a:cubicBezTo>
                    <a:pt x="119" y="101"/>
                    <a:pt x="97" y="119"/>
                    <a:pt x="72" y="119"/>
                  </a:cubicBezTo>
                  <a:cubicBezTo>
                    <a:pt x="70" y="119"/>
                    <a:pt x="67" y="119"/>
                    <a:pt x="65" y="119"/>
                  </a:cubicBezTo>
                  <a:cubicBezTo>
                    <a:pt x="59" y="118"/>
                    <a:pt x="54" y="116"/>
                    <a:pt x="49" y="114"/>
                  </a:cubicBezTo>
                  <a:cubicBezTo>
                    <a:pt x="48" y="113"/>
                    <a:pt x="47" y="112"/>
                    <a:pt x="45" y="111"/>
                  </a:cubicBezTo>
                  <a:cubicBezTo>
                    <a:pt x="29" y="101"/>
                    <a:pt x="19" y="82"/>
                    <a:pt x="22" y="61"/>
                  </a:cubicBezTo>
                  <a:cubicBezTo>
                    <a:pt x="23" y="56"/>
                    <a:pt x="25" y="52"/>
                    <a:pt x="26" y="47"/>
                  </a:cubicBezTo>
                  <a:cubicBezTo>
                    <a:pt x="27" y="46"/>
                    <a:pt x="28" y="45"/>
                    <a:pt x="28" y="44"/>
                  </a:cubicBezTo>
                  <a:cubicBezTo>
                    <a:pt x="35" y="32"/>
                    <a:pt x="47" y="23"/>
                    <a:pt x="60" y="20"/>
                  </a:cubicBezTo>
                  <a:cubicBezTo>
                    <a:pt x="62" y="19"/>
                    <a:pt x="63" y="19"/>
                    <a:pt x="65" y="19"/>
                  </a:cubicBezTo>
                  <a:moveTo>
                    <a:pt x="72" y="0"/>
                  </a:moveTo>
                  <a:cubicBezTo>
                    <a:pt x="69" y="0"/>
                    <a:pt x="65" y="0"/>
                    <a:pt x="62" y="0"/>
                  </a:cubicBezTo>
                  <a:cubicBezTo>
                    <a:pt x="60" y="1"/>
                    <a:pt x="59" y="1"/>
                    <a:pt x="57" y="1"/>
                  </a:cubicBezTo>
                  <a:cubicBezTo>
                    <a:pt x="39" y="5"/>
                    <a:pt x="22" y="17"/>
                    <a:pt x="13" y="34"/>
                  </a:cubicBezTo>
                  <a:cubicBezTo>
                    <a:pt x="12" y="35"/>
                    <a:pt x="11" y="36"/>
                    <a:pt x="11" y="38"/>
                  </a:cubicBezTo>
                  <a:cubicBezTo>
                    <a:pt x="7" y="44"/>
                    <a:pt x="5" y="51"/>
                    <a:pt x="4" y="59"/>
                  </a:cubicBezTo>
                  <a:cubicBezTo>
                    <a:pt x="0" y="86"/>
                    <a:pt x="13" y="113"/>
                    <a:pt x="36" y="127"/>
                  </a:cubicBezTo>
                  <a:cubicBezTo>
                    <a:pt x="37" y="128"/>
                    <a:pt x="38" y="129"/>
                    <a:pt x="39" y="129"/>
                  </a:cubicBezTo>
                  <a:cubicBezTo>
                    <a:pt x="46" y="133"/>
                    <a:pt x="54" y="136"/>
                    <a:pt x="62" y="137"/>
                  </a:cubicBezTo>
                  <a:cubicBezTo>
                    <a:pt x="66" y="137"/>
                    <a:pt x="69" y="138"/>
                    <a:pt x="72" y="138"/>
                  </a:cubicBezTo>
                  <a:cubicBezTo>
                    <a:pt x="106" y="138"/>
                    <a:pt x="136" y="113"/>
                    <a:pt x="141" y="79"/>
                  </a:cubicBezTo>
                  <a:cubicBezTo>
                    <a:pt x="143" y="61"/>
                    <a:pt x="139" y="44"/>
                    <a:pt x="129" y="30"/>
                  </a:cubicBezTo>
                  <a:cubicBezTo>
                    <a:pt x="128" y="28"/>
                    <a:pt x="128" y="27"/>
                    <a:pt x="127" y="26"/>
                  </a:cubicBezTo>
                  <a:cubicBezTo>
                    <a:pt x="120" y="17"/>
                    <a:pt x="111" y="10"/>
                    <a:pt x="100" y="6"/>
                  </a:cubicBezTo>
                  <a:cubicBezTo>
                    <a:pt x="99" y="5"/>
                    <a:pt x="98" y="4"/>
                    <a:pt x="96" y="4"/>
                  </a:cubicBezTo>
                  <a:cubicBezTo>
                    <a:pt x="92" y="2"/>
                    <a:pt x="87" y="1"/>
                    <a:pt x="82" y="0"/>
                  </a:cubicBezTo>
                  <a:cubicBezTo>
                    <a:pt x="79" y="0"/>
                    <a:pt x="76" y="0"/>
                    <a:pt x="72"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48" name="组合 47"/>
          <p:cNvGrpSpPr/>
          <p:nvPr/>
        </p:nvGrpSpPr>
        <p:grpSpPr>
          <a:xfrm>
            <a:off x="6133733" y="2709531"/>
            <a:ext cx="190282" cy="179000"/>
            <a:chOff x="7782424" y="2965563"/>
            <a:chExt cx="190282" cy="179000"/>
          </a:xfrm>
          <a:solidFill>
            <a:srgbClr val="27A98B"/>
          </a:solidFill>
        </p:grpSpPr>
        <p:sp>
          <p:nvSpPr>
            <p:cNvPr id="49" name="Freeform 20472"/>
            <p:cNvSpPr/>
            <p:nvPr/>
          </p:nvSpPr>
          <p:spPr bwMode="auto">
            <a:xfrm>
              <a:off x="7835515" y="3014721"/>
              <a:ext cx="84099" cy="80680"/>
            </a:xfrm>
            <a:custGeom>
              <a:avLst/>
              <a:gdLst>
                <a:gd name="T0" fmla="*/ 27 w 52"/>
                <a:gd name="T1" fmla="*/ 0 h 50"/>
                <a:gd name="T2" fmla="*/ 21 w 52"/>
                <a:gd name="T3" fmla="*/ 1 h 50"/>
                <a:gd name="T4" fmla="*/ 17 w 52"/>
                <a:gd name="T5" fmla="*/ 2 h 50"/>
                <a:gd name="T6" fmla="*/ 9 w 52"/>
                <a:gd name="T7" fmla="*/ 8 h 50"/>
                <a:gd name="T8" fmla="*/ 6 w 52"/>
                <a:gd name="T9" fmla="*/ 11 h 50"/>
                <a:gd name="T10" fmla="*/ 2 w 52"/>
                <a:gd name="T11" fmla="*/ 21 h 50"/>
                <a:gd name="T12" fmla="*/ 23 w 52"/>
                <a:gd name="T13" fmla="*/ 50 h 50"/>
                <a:gd name="T14" fmla="*/ 27 w 52"/>
                <a:gd name="T15" fmla="*/ 50 h 50"/>
                <a:gd name="T16" fmla="*/ 38 w 52"/>
                <a:gd name="T17" fmla="*/ 47 h 50"/>
                <a:gd name="T18" fmla="*/ 42 w 52"/>
                <a:gd name="T19" fmla="*/ 45 h 50"/>
                <a:gd name="T20" fmla="*/ 51 w 52"/>
                <a:gd name="T21" fmla="*/ 32 h 50"/>
                <a:gd name="T22" fmla="*/ 51 w 52"/>
                <a:gd name="T23" fmla="*/ 29 h 50"/>
                <a:gd name="T24" fmla="*/ 51 w 52"/>
                <a:gd name="T25" fmla="*/ 27 h 50"/>
                <a:gd name="T26" fmla="*/ 36 w 52"/>
                <a:gd name="T27" fmla="*/ 2 h 50"/>
                <a:gd name="T28" fmla="*/ 32 w 52"/>
                <a:gd name="T29" fmla="*/ 1 h 50"/>
                <a:gd name="T30" fmla="*/ 30 w 52"/>
                <a:gd name="T31" fmla="*/ 0 h 50"/>
                <a:gd name="T32" fmla="*/ 27 w 5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7" y="0"/>
                  </a:moveTo>
                  <a:cubicBezTo>
                    <a:pt x="25" y="0"/>
                    <a:pt x="23" y="0"/>
                    <a:pt x="21" y="1"/>
                  </a:cubicBezTo>
                  <a:cubicBezTo>
                    <a:pt x="20" y="1"/>
                    <a:pt x="19" y="1"/>
                    <a:pt x="17" y="2"/>
                  </a:cubicBezTo>
                  <a:cubicBezTo>
                    <a:pt x="14" y="3"/>
                    <a:pt x="11" y="5"/>
                    <a:pt x="9" y="8"/>
                  </a:cubicBezTo>
                  <a:cubicBezTo>
                    <a:pt x="8" y="9"/>
                    <a:pt x="7" y="10"/>
                    <a:pt x="6" y="11"/>
                  </a:cubicBezTo>
                  <a:cubicBezTo>
                    <a:pt x="4" y="14"/>
                    <a:pt x="3" y="17"/>
                    <a:pt x="2" y="21"/>
                  </a:cubicBezTo>
                  <a:cubicBezTo>
                    <a:pt x="0" y="35"/>
                    <a:pt x="9" y="48"/>
                    <a:pt x="23" y="50"/>
                  </a:cubicBezTo>
                  <a:cubicBezTo>
                    <a:pt x="24" y="50"/>
                    <a:pt x="25" y="50"/>
                    <a:pt x="27" y="50"/>
                  </a:cubicBezTo>
                  <a:cubicBezTo>
                    <a:pt x="31" y="50"/>
                    <a:pt x="35" y="49"/>
                    <a:pt x="38" y="47"/>
                  </a:cubicBezTo>
                  <a:cubicBezTo>
                    <a:pt x="39" y="46"/>
                    <a:pt x="41" y="46"/>
                    <a:pt x="42" y="45"/>
                  </a:cubicBezTo>
                  <a:cubicBezTo>
                    <a:pt x="46" y="41"/>
                    <a:pt x="49" y="37"/>
                    <a:pt x="51" y="32"/>
                  </a:cubicBezTo>
                  <a:cubicBezTo>
                    <a:pt x="51" y="31"/>
                    <a:pt x="51" y="30"/>
                    <a:pt x="51" y="29"/>
                  </a:cubicBezTo>
                  <a:cubicBezTo>
                    <a:pt x="51" y="28"/>
                    <a:pt x="51" y="28"/>
                    <a:pt x="51" y="27"/>
                  </a:cubicBezTo>
                  <a:cubicBezTo>
                    <a:pt x="52" y="16"/>
                    <a:pt x="46" y="6"/>
                    <a:pt x="36" y="2"/>
                  </a:cubicBezTo>
                  <a:cubicBezTo>
                    <a:pt x="35" y="1"/>
                    <a:pt x="33" y="1"/>
                    <a:pt x="32" y="1"/>
                  </a:cubicBezTo>
                  <a:cubicBezTo>
                    <a:pt x="31" y="1"/>
                    <a:pt x="31" y="0"/>
                    <a:pt x="30" y="0"/>
                  </a:cubicBezTo>
                  <a:cubicBezTo>
                    <a:pt x="29" y="0"/>
                    <a:pt x="28" y="0"/>
                    <a:pt x="27"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0" name="Freeform 20473"/>
            <p:cNvSpPr>
              <a:spLocks noEditPoints="1"/>
            </p:cNvSpPr>
            <p:nvPr/>
          </p:nvSpPr>
          <p:spPr bwMode="auto">
            <a:xfrm>
              <a:off x="7782424" y="2965563"/>
              <a:ext cx="190282" cy="179000"/>
            </a:xfrm>
            <a:custGeom>
              <a:avLst/>
              <a:gdLst>
                <a:gd name="T0" fmla="*/ 44 w 107"/>
                <a:gd name="T1" fmla="*/ 15 h 101"/>
                <a:gd name="T2" fmla="*/ 54 w 107"/>
                <a:gd name="T3" fmla="*/ 14 h 101"/>
                <a:gd name="T4" fmla="*/ 59 w 107"/>
                <a:gd name="T5" fmla="*/ 14 h 101"/>
                <a:gd name="T6" fmla="*/ 60 w 107"/>
                <a:gd name="T7" fmla="*/ 15 h 101"/>
                <a:gd name="T8" fmla="*/ 65 w 107"/>
                <a:gd name="T9" fmla="*/ 16 h 101"/>
                <a:gd name="T10" fmla="*/ 90 w 107"/>
                <a:gd name="T11" fmla="*/ 56 h 101"/>
                <a:gd name="T12" fmla="*/ 90 w 107"/>
                <a:gd name="T13" fmla="*/ 56 h 101"/>
                <a:gd name="T14" fmla="*/ 89 w 107"/>
                <a:gd name="T15" fmla="*/ 60 h 101"/>
                <a:gd name="T16" fmla="*/ 74 w 107"/>
                <a:gd name="T17" fmla="*/ 82 h 101"/>
                <a:gd name="T18" fmla="*/ 70 w 107"/>
                <a:gd name="T19" fmla="*/ 84 h 101"/>
                <a:gd name="T20" fmla="*/ 54 w 107"/>
                <a:gd name="T21" fmla="*/ 88 h 101"/>
                <a:gd name="T22" fmla="*/ 48 w 107"/>
                <a:gd name="T23" fmla="*/ 88 h 101"/>
                <a:gd name="T24" fmla="*/ 17 w 107"/>
                <a:gd name="T25" fmla="*/ 46 h 101"/>
                <a:gd name="T26" fmla="*/ 23 w 107"/>
                <a:gd name="T27" fmla="*/ 30 h 101"/>
                <a:gd name="T28" fmla="*/ 26 w 107"/>
                <a:gd name="T29" fmla="*/ 26 h 101"/>
                <a:gd name="T30" fmla="*/ 39 w 107"/>
                <a:gd name="T31" fmla="*/ 17 h 101"/>
                <a:gd name="T32" fmla="*/ 44 w 107"/>
                <a:gd name="T33" fmla="*/ 15 h 101"/>
                <a:gd name="T34" fmla="*/ 54 w 107"/>
                <a:gd name="T35" fmla="*/ 0 h 101"/>
                <a:gd name="T36" fmla="*/ 38 w 107"/>
                <a:gd name="T37" fmla="*/ 3 h 101"/>
                <a:gd name="T38" fmla="*/ 34 w 107"/>
                <a:gd name="T39" fmla="*/ 5 h 101"/>
                <a:gd name="T40" fmla="*/ 15 w 107"/>
                <a:gd name="T41" fmla="*/ 19 h 101"/>
                <a:gd name="T42" fmla="*/ 12 w 107"/>
                <a:gd name="T43" fmla="*/ 22 h 101"/>
                <a:gd name="T44" fmla="*/ 4 w 107"/>
                <a:gd name="T45" fmla="*/ 44 h 101"/>
                <a:gd name="T46" fmla="*/ 46 w 107"/>
                <a:gd name="T47" fmla="*/ 101 h 101"/>
                <a:gd name="T48" fmla="*/ 54 w 107"/>
                <a:gd name="T49" fmla="*/ 101 h 101"/>
                <a:gd name="T50" fmla="*/ 76 w 107"/>
                <a:gd name="T51" fmla="*/ 96 h 101"/>
                <a:gd name="T52" fmla="*/ 80 w 107"/>
                <a:gd name="T53" fmla="*/ 94 h 101"/>
                <a:gd name="T54" fmla="*/ 103 w 107"/>
                <a:gd name="T55" fmla="*/ 62 h 101"/>
                <a:gd name="T56" fmla="*/ 104 w 107"/>
                <a:gd name="T57" fmla="*/ 58 h 101"/>
                <a:gd name="T58" fmla="*/ 104 w 107"/>
                <a:gd name="T59" fmla="*/ 58 h 101"/>
                <a:gd name="T60" fmla="*/ 67 w 107"/>
                <a:gd name="T61" fmla="*/ 2 h 101"/>
                <a:gd name="T62" fmla="*/ 62 w 107"/>
                <a:gd name="T63" fmla="*/ 1 h 101"/>
                <a:gd name="T64" fmla="*/ 61 w 107"/>
                <a:gd name="T65" fmla="*/ 1 h 101"/>
                <a:gd name="T66" fmla="*/ 54 w 107"/>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01">
                  <a:moveTo>
                    <a:pt x="44" y="15"/>
                  </a:moveTo>
                  <a:cubicBezTo>
                    <a:pt x="47" y="15"/>
                    <a:pt x="50" y="14"/>
                    <a:pt x="54" y="14"/>
                  </a:cubicBezTo>
                  <a:cubicBezTo>
                    <a:pt x="55" y="14"/>
                    <a:pt x="57" y="14"/>
                    <a:pt x="59" y="14"/>
                  </a:cubicBezTo>
                  <a:cubicBezTo>
                    <a:pt x="59" y="15"/>
                    <a:pt x="60" y="15"/>
                    <a:pt x="60" y="15"/>
                  </a:cubicBezTo>
                  <a:cubicBezTo>
                    <a:pt x="62" y="15"/>
                    <a:pt x="63" y="15"/>
                    <a:pt x="65" y="16"/>
                  </a:cubicBezTo>
                  <a:cubicBezTo>
                    <a:pt x="81" y="21"/>
                    <a:pt x="92" y="38"/>
                    <a:pt x="90" y="56"/>
                  </a:cubicBezTo>
                  <a:cubicBezTo>
                    <a:pt x="90" y="56"/>
                    <a:pt x="90" y="56"/>
                    <a:pt x="90" y="56"/>
                  </a:cubicBezTo>
                  <a:cubicBezTo>
                    <a:pt x="90" y="58"/>
                    <a:pt x="90" y="59"/>
                    <a:pt x="89" y="60"/>
                  </a:cubicBezTo>
                  <a:cubicBezTo>
                    <a:pt x="87" y="69"/>
                    <a:pt x="82" y="77"/>
                    <a:pt x="74" y="82"/>
                  </a:cubicBezTo>
                  <a:cubicBezTo>
                    <a:pt x="73" y="83"/>
                    <a:pt x="72" y="83"/>
                    <a:pt x="70" y="84"/>
                  </a:cubicBezTo>
                  <a:cubicBezTo>
                    <a:pt x="65" y="87"/>
                    <a:pt x="60" y="88"/>
                    <a:pt x="54" y="88"/>
                  </a:cubicBezTo>
                  <a:cubicBezTo>
                    <a:pt x="52" y="88"/>
                    <a:pt x="50" y="88"/>
                    <a:pt x="48" y="88"/>
                  </a:cubicBezTo>
                  <a:cubicBezTo>
                    <a:pt x="28" y="85"/>
                    <a:pt x="14" y="66"/>
                    <a:pt x="17" y="46"/>
                  </a:cubicBezTo>
                  <a:cubicBezTo>
                    <a:pt x="18" y="40"/>
                    <a:pt x="20" y="34"/>
                    <a:pt x="23" y="30"/>
                  </a:cubicBezTo>
                  <a:cubicBezTo>
                    <a:pt x="24" y="29"/>
                    <a:pt x="25" y="28"/>
                    <a:pt x="26" y="26"/>
                  </a:cubicBezTo>
                  <a:cubicBezTo>
                    <a:pt x="30" y="22"/>
                    <a:pt x="34" y="19"/>
                    <a:pt x="39" y="17"/>
                  </a:cubicBezTo>
                  <a:cubicBezTo>
                    <a:pt x="41" y="16"/>
                    <a:pt x="42" y="16"/>
                    <a:pt x="44" y="15"/>
                  </a:cubicBezTo>
                  <a:moveTo>
                    <a:pt x="54" y="0"/>
                  </a:moveTo>
                  <a:cubicBezTo>
                    <a:pt x="48" y="0"/>
                    <a:pt x="43" y="1"/>
                    <a:pt x="38" y="3"/>
                  </a:cubicBezTo>
                  <a:cubicBezTo>
                    <a:pt x="37" y="3"/>
                    <a:pt x="35" y="4"/>
                    <a:pt x="34" y="5"/>
                  </a:cubicBezTo>
                  <a:cubicBezTo>
                    <a:pt x="27" y="8"/>
                    <a:pt x="20" y="12"/>
                    <a:pt x="15" y="19"/>
                  </a:cubicBezTo>
                  <a:cubicBezTo>
                    <a:pt x="14" y="20"/>
                    <a:pt x="13" y="21"/>
                    <a:pt x="12" y="22"/>
                  </a:cubicBezTo>
                  <a:cubicBezTo>
                    <a:pt x="8" y="28"/>
                    <a:pt x="5" y="36"/>
                    <a:pt x="4" y="44"/>
                  </a:cubicBezTo>
                  <a:cubicBezTo>
                    <a:pt x="0" y="71"/>
                    <a:pt x="19" y="97"/>
                    <a:pt x="46" y="101"/>
                  </a:cubicBezTo>
                  <a:cubicBezTo>
                    <a:pt x="49" y="101"/>
                    <a:pt x="51" y="101"/>
                    <a:pt x="54" y="101"/>
                  </a:cubicBezTo>
                  <a:cubicBezTo>
                    <a:pt x="62" y="101"/>
                    <a:pt x="69" y="100"/>
                    <a:pt x="76" y="96"/>
                  </a:cubicBezTo>
                  <a:cubicBezTo>
                    <a:pt x="77" y="96"/>
                    <a:pt x="79" y="95"/>
                    <a:pt x="80" y="94"/>
                  </a:cubicBezTo>
                  <a:cubicBezTo>
                    <a:pt x="91" y="87"/>
                    <a:pt x="100" y="76"/>
                    <a:pt x="103" y="62"/>
                  </a:cubicBezTo>
                  <a:cubicBezTo>
                    <a:pt x="103" y="61"/>
                    <a:pt x="103" y="60"/>
                    <a:pt x="104" y="58"/>
                  </a:cubicBezTo>
                  <a:cubicBezTo>
                    <a:pt x="104" y="58"/>
                    <a:pt x="104" y="58"/>
                    <a:pt x="104" y="58"/>
                  </a:cubicBezTo>
                  <a:cubicBezTo>
                    <a:pt x="107" y="33"/>
                    <a:pt x="91" y="9"/>
                    <a:pt x="67" y="2"/>
                  </a:cubicBezTo>
                  <a:cubicBezTo>
                    <a:pt x="65" y="2"/>
                    <a:pt x="64" y="2"/>
                    <a:pt x="62" y="1"/>
                  </a:cubicBezTo>
                  <a:cubicBezTo>
                    <a:pt x="62" y="1"/>
                    <a:pt x="61" y="1"/>
                    <a:pt x="61" y="1"/>
                  </a:cubicBezTo>
                  <a:cubicBezTo>
                    <a:pt x="59" y="1"/>
                    <a:pt x="56" y="0"/>
                    <a:pt x="54"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sp>
        <p:nvSpPr>
          <p:cNvPr id="53" name="Freeform 20475"/>
          <p:cNvSpPr>
            <a:spLocks noEditPoints="1"/>
          </p:cNvSpPr>
          <p:nvPr/>
        </p:nvSpPr>
        <p:spPr bwMode="auto">
          <a:xfrm>
            <a:off x="3706560" y="3159964"/>
            <a:ext cx="230241" cy="217500"/>
          </a:xfrm>
          <a:custGeom>
            <a:avLst/>
            <a:gdLst>
              <a:gd name="T0" fmla="*/ 43 w 107"/>
              <a:gd name="T1" fmla="*/ 16 h 101"/>
              <a:gd name="T2" fmla="*/ 54 w 107"/>
              <a:gd name="T3" fmla="*/ 14 h 101"/>
              <a:gd name="T4" fmla="*/ 56 w 107"/>
              <a:gd name="T5" fmla="*/ 14 h 101"/>
              <a:gd name="T6" fmla="*/ 60 w 107"/>
              <a:gd name="T7" fmla="*/ 14 h 101"/>
              <a:gd name="T8" fmla="*/ 60 w 107"/>
              <a:gd name="T9" fmla="*/ 14 h 101"/>
              <a:gd name="T10" fmla="*/ 76 w 107"/>
              <a:gd name="T11" fmla="*/ 21 h 101"/>
              <a:gd name="T12" fmla="*/ 79 w 107"/>
              <a:gd name="T13" fmla="*/ 24 h 101"/>
              <a:gd name="T14" fmla="*/ 91 w 107"/>
              <a:gd name="T15" fmla="*/ 56 h 101"/>
              <a:gd name="T16" fmla="*/ 54 w 107"/>
              <a:gd name="T17" fmla="*/ 88 h 101"/>
              <a:gd name="T18" fmla="*/ 49 w 107"/>
              <a:gd name="T19" fmla="*/ 87 h 101"/>
              <a:gd name="T20" fmla="*/ 18 w 107"/>
              <a:gd name="T21" fmla="*/ 45 h 101"/>
              <a:gd name="T22" fmla="*/ 39 w 107"/>
              <a:gd name="T23" fmla="*/ 17 h 101"/>
              <a:gd name="T24" fmla="*/ 43 w 107"/>
              <a:gd name="T25" fmla="*/ 16 h 101"/>
              <a:gd name="T26" fmla="*/ 54 w 107"/>
              <a:gd name="T27" fmla="*/ 0 h 101"/>
              <a:gd name="T28" fmla="*/ 39 w 107"/>
              <a:gd name="T29" fmla="*/ 3 h 101"/>
              <a:gd name="T30" fmla="*/ 35 w 107"/>
              <a:gd name="T31" fmla="*/ 4 h 101"/>
              <a:gd name="T32" fmla="*/ 4 w 107"/>
              <a:gd name="T33" fmla="*/ 43 h 101"/>
              <a:gd name="T34" fmla="*/ 47 w 107"/>
              <a:gd name="T35" fmla="*/ 101 h 101"/>
              <a:gd name="T36" fmla="*/ 54 w 107"/>
              <a:gd name="T37" fmla="*/ 101 h 101"/>
              <a:gd name="T38" fmla="*/ 104 w 107"/>
              <a:gd name="T39" fmla="*/ 58 h 101"/>
              <a:gd name="T40" fmla="*/ 87 w 107"/>
              <a:gd name="T41" fmla="*/ 13 h 101"/>
              <a:gd name="T42" fmla="*/ 84 w 107"/>
              <a:gd name="T43" fmla="*/ 10 h 101"/>
              <a:gd name="T44" fmla="*/ 62 w 107"/>
              <a:gd name="T45" fmla="*/ 1 h 101"/>
              <a:gd name="T46" fmla="*/ 62 w 107"/>
              <a:gd name="T47" fmla="*/ 1 h 101"/>
              <a:gd name="T48" fmla="*/ 58 w 107"/>
              <a:gd name="T49" fmla="*/ 1 h 101"/>
              <a:gd name="T50" fmla="*/ 54 w 107"/>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101">
                <a:moveTo>
                  <a:pt x="43" y="16"/>
                </a:moveTo>
                <a:cubicBezTo>
                  <a:pt x="47" y="15"/>
                  <a:pt x="50" y="14"/>
                  <a:pt x="54" y="14"/>
                </a:cubicBezTo>
                <a:cubicBezTo>
                  <a:pt x="55" y="14"/>
                  <a:pt x="55" y="14"/>
                  <a:pt x="56" y="14"/>
                </a:cubicBezTo>
                <a:cubicBezTo>
                  <a:pt x="57" y="14"/>
                  <a:pt x="58" y="14"/>
                  <a:pt x="60" y="14"/>
                </a:cubicBezTo>
                <a:cubicBezTo>
                  <a:pt x="60" y="14"/>
                  <a:pt x="60" y="14"/>
                  <a:pt x="60" y="14"/>
                </a:cubicBezTo>
                <a:cubicBezTo>
                  <a:pt x="66" y="15"/>
                  <a:pt x="71" y="18"/>
                  <a:pt x="76" y="21"/>
                </a:cubicBezTo>
                <a:cubicBezTo>
                  <a:pt x="77" y="22"/>
                  <a:pt x="78" y="23"/>
                  <a:pt x="79" y="24"/>
                </a:cubicBezTo>
                <a:cubicBezTo>
                  <a:pt x="88" y="32"/>
                  <a:pt x="92" y="44"/>
                  <a:pt x="91" y="56"/>
                </a:cubicBezTo>
                <a:cubicBezTo>
                  <a:pt x="88" y="75"/>
                  <a:pt x="72" y="88"/>
                  <a:pt x="54" y="88"/>
                </a:cubicBezTo>
                <a:cubicBezTo>
                  <a:pt x="52" y="88"/>
                  <a:pt x="50" y="88"/>
                  <a:pt x="49" y="87"/>
                </a:cubicBezTo>
                <a:cubicBezTo>
                  <a:pt x="29" y="84"/>
                  <a:pt x="15" y="66"/>
                  <a:pt x="18" y="45"/>
                </a:cubicBezTo>
                <a:cubicBezTo>
                  <a:pt x="20" y="32"/>
                  <a:pt x="28" y="22"/>
                  <a:pt x="39" y="17"/>
                </a:cubicBezTo>
                <a:cubicBezTo>
                  <a:pt x="41" y="16"/>
                  <a:pt x="42" y="16"/>
                  <a:pt x="43" y="16"/>
                </a:cubicBezTo>
                <a:moveTo>
                  <a:pt x="54" y="0"/>
                </a:moveTo>
                <a:cubicBezTo>
                  <a:pt x="49" y="0"/>
                  <a:pt x="44" y="1"/>
                  <a:pt x="39" y="3"/>
                </a:cubicBezTo>
                <a:cubicBezTo>
                  <a:pt x="38" y="3"/>
                  <a:pt x="36" y="4"/>
                  <a:pt x="35" y="4"/>
                </a:cubicBezTo>
                <a:cubicBezTo>
                  <a:pt x="19" y="11"/>
                  <a:pt x="7" y="25"/>
                  <a:pt x="4" y="43"/>
                </a:cubicBezTo>
                <a:cubicBezTo>
                  <a:pt x="0" y="71"/>
                  <a:pt x="19" y="97"/>
                  <a:pt x="47" y="101"/>
                </a:cubicBezTo>
                <a:cubicBezTo>
                  <a:pt x="49" y="101"/>
                  <a:pt x="52" y="101"/>
                  <a:pt x="54" y="101"/>
                </a:cubicBezTo>
                <a:cubicBezTo>
                  <a:pt x="79" y="101"/>
                  <a:pt x="100" y="83"/>
                  <a:pt x="104" y="58"/>
                </a:cubicBezTo>
                <a:cubicBezTo>
                  <a:pt x="107" y="41"/>
                  <a:pt x="100" y="24"/>
                  <a:pt x="87" y="13"/>
                </a:cubicBezTo>
                <a:cubicBezTo>
                  <a:pt x="86" y="12"/>
                  <a:pt x="85" y="11"/>
                  <a:pt x="84" y="10"/>
                </a:cubicBezTo>
                <a:cubicBezTo>
                  <a:pt x="78" y="6"/>
                  <a:pt x="70" y="2"/>
                  <a:pt x="62" y="1"/>
                </a:cubicBezTo>
                <a:cubicBezTo>
                  <a:pt x="62" y="1"/>
                  <a:pt x="62" y="1"/>
                  <a:pt x="62" y="1"/>
                </a:cubicBezTo>
                <a:cubicBezTo>
                  <a:pt x="60" y="1"/>
                  <a:pt x="59" y="1"/>
                  <a:pt x="58" y="1"/>
                </a:cubicBezTo>
                <a:cubicBezTo>
                  <a:pt x="56" y="0"/>
                  <a:pt x="55" y="0"/>
                  <a:pt x="54" y="0"/>
                </a:cubicBezTo>
              </a:path>
            </a:pathLst>
          </a:cu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54" name="组合 53"/>
          <p:cNvGrpSpPr/>
          <p:nvPr/>
        </p:nvGrpSpPr>
        <p:grpSpPr>
          <a:xfrm>
            <a:off x="615242" y="3107550"/>
            <a:ext cx="268461" cy="268461"/>
            <a:chOff x="2263933" y="3363582"/>
            <a:chExt cx="268461" cy="268461"/>
          </a:xfrm>
          <a:solidFill>
            <a:srgbClr val="27A98B"/>
          </a:solidFill>
        </p:grpSpPr>
        <p:sp>
          <p:nvSpPr>
            <p:cNvPr id="55" name="Freeform 20707"/>
            <p:cNvSpPr/>
            <p:nvPr/>
          </p:nvSpPr>
          <p:spPr bwMode="auto">
            <a:xfrm>
              <a:off x="2331756" y="3434041"/>
              <a:ext cx="131045" cy="132866"/>
            </a:xfrm>
            <a:custGeom>
              <a:avLst/>
              <a:gdLst>
                <a:gd name="T0" fmla="*/ 54 w 61"/>
                <a:gd name="T1" fmla="*/ 43 h 62"/>
                <a:gd name="T2" fmla="*/ 18 w 61"/>
                <a:gd name="T3" fmla="*/ 55 h 62"/>
                <a:gd name="T4" fmla="*/ 6 w 61"/>
                <a:gd name="T5" fmla="*/ 18 h 62"/>
                <a:gd name="T6" fmla="*/ 43 w 61"/>
                <a:gd name="T7" fmla="*/ 7 h 62"/>
                <a:gd name="T8" fmla="*/ 54 w 61"/>
                <a:gd name="T9" fmla="*/ 43 h 62"/>
              </a:gdLst>
              <a:ahLst/>
              <a:cxnLst>
                <a:cxn ang="0">
                  <a:pos x="T0" y="T1"/>
                </a:cxn>
                <a:cxn ang="0">
                  <a:pos x="T2" y="T3"/>
                </a:cxn>
                <a:cxn ang="0">
                  <a:pos x="T4" y="T5"/>
                </a:cxn>
                <a:cxn ang="0">
                  <a:pos x="T6" y="T7"/>
                </a:cxn>
                <a:cxn ang="0">
                  <a:pos x="T8" y="T9"/>
                </a:cxn>
              </a:cxnLst>
              <a:rect l="0" t="0" r="r" b="b"/>
              <a:pathLst>
                <a:path w="61" h="62">
                  <a:moveTo>
                    <a:pt x="54" y="43"/>
                  </a:moveTo>
                  <a:cubicBezTo>
                    <a:pt x="48" y="56"/>
                    <a:pt x="31" y="62"/>
                    <a:pt x="18" y="55"/>
                  </a:cubicBezTo>
                  <a:cubicBezTo>
                    <a:pt x="5" y="48"/>
                    <a:pt x="0" y="32"/>
                    <a:pt x="6" y="18"/>
                  </a:cubicBezTo>
                  <a:cubicBezTo>
                    <a:pt x="13" y="5"/>
                    <a:pt x="29" y="0"/>
                    <a:pt x="43" y="7"/>
                  </a:cubicBezTo>
                  <a:cubicBezTo>
                    <a:pt x="56" y="14"/>
                    <a:pt x="61" y="30"/>
                    <a:pt x="54" y="43"/>
                  </a:cubicBezTo>
                  <a:close/>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6" name="Freeform 20708"/>
            <p:cNvSpPr>
              <a:spLocks noEditPoints="1"/>
            </p:cNvSpPr>
            <p:nvPr/>
          </p:nvSpPr>
          <p:spPr bwMode="auto">
            <a:xfrm>
              <a:off x="2263933" y="3363582"/>
              <a:ext cx="268461" cy="268461"/>
            </a:xfrm>
            <a:custGeom>
              <a:avLst/>
              <a:gdLst>
                <a:gd name="T0" fmla="*/ 37 w 125"/>
                <a:gd name="T1" fmla="*/ 112 h 125"/>
                <a:gd name="T2" fmla="*/ 14 w 125"/>
                <a:gd name="T3" fmla="*/ 38 h 125"/>
                <a:gd name="T4" fmla="*/ 87 w 125"/>
                <a:gd name="T5" fmla="*/ 14 h 125"/>
                <a:gd name="T6" fmla="*/ 111 w 125"/>
                <a:gd name="T7" fmla="*/ 88 h 125"/>
                <a:gd name="T8" fmla="*/ 37 w 125"/>
                <a:gd name="T9" fmla="*/ 112 h 125"/>
                <a:gd name="T10" fmla="*/ 81 w 125"/>
                <a:gd name="T11" fmla="*/ 27 h 125"/>
                <a:gd name="T12" fmla="*/ 27 w 125"/>
                <a:gd name="T13" fmla="*/ 44 h 125"/>
                <a:gd name="T14" fmla="*/ 44 w 125"/>
                <a:gd name="T15" fmla="*/ 98 h 125"/>
                <a:gd name="T16" fmla="*/ 98 w 125"/>
                <a:gd name="T17" fmla="*/ 81 h 125"/>
                <a:gd name="T18" fmla="*/ 81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2"/>
                  </a:moveTo>
                  <a:cubicBezTo>
                    <a:pt x="10" y="98"/>
                    <a:pt x="0" y="65"/>
                    <a:pt x="14" y="38"/>
                  </a:cubicBezTo>
                  <a:cubicBezTo>
                    <a:pt x="27" y="11"/>
                    <a:pt x="61" y="0"/>
                    <a:pt x="87" y="14"/>
                  </a:cubicBezTo>
                  <a:cubicBezTo>
                    <a:pt x="114" y="28"/>
                    <a:pt x="125" y="61"/>
                    <a:pt x="111" y="88"/>
                  </a:cubicBezTo>
                  <a:cubicBezTo>
                    <a:pt x="97" y="115"/>
                    <a:pt x="64" y="125"/>
                    <a:pt x="37" y="112"/>
                  </a:cubicBezTo>
                  <a:close/>
                  <a:moveTo>
                    <a:pt x="81" y="27"/>
                  </a:moveTo>
                  <a:cubicBezTo>
                    <a:pt x="61" y="17"/>
                    <a:pt x="37" y="25"/>
                    <a:pt x="27" y="44"/>
                  </a:cubicBezTo>
                  <a:cubicBezTo>
                    <a:pt x="17" y="64"/>
                    <a:pt x="24" y="88"/>
                    <a:pt x="44" y="98"/>
                  </a:cubicBezTo>
                  <a:cubicBezTo>
                    <a:pt x="64" y="109"/>
                    <a:pt x="88" y="101"/>
                    <a:pt x="98" y="81"/>
                  </a:cubicBezTo>
                  <a:cubicBezTo>
                    <a:pt x="108" y="61"/>
                    <a:pt x="100" y="37"/>
                    <a:pt x="81" y="27"/>
                  </a:cubicBezTo>
                  <a:close/>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cxnSp>
        <p:nvCxnSpPr>
          <p:cNvPr id="57" name="直接连接符 56"/>
          <p:cNvCxnSpPr>
            <a:stCxn id="56" idx="3"/>
            <a:endCxn id="37" idx="6"/>
          </p:cNvCxnSpPr>
          <p:nvPr/>
        </p:nvCxnSpPr>
        <p:spPr>
          <a:xfrm>
            <a:off x="853635" y="3296546"/>
            <a:ext cx="913699" cy="221974"/>
          </a:xfrm>
          <a:prstGeom prst="line">
            <a:avLst/>
          </a:prstGeom>
          <a:solidFill>
            <a:srgbClr val="44546A">
              <a:alpha val="26000"/>
            </a:srgbClr>
          </a:solidFill>
          <a:ln w="6350" cap="flat" cmpd="sng" algn="ctr">
            <a:solidFill>
              <a:sysClr val="windowText" lastClr="000000">
                <a:alpha val="22000"/>
              </a:sysClr>
            </a:solidFill>
            <a:prstDash val="solid"/>
            <a:miter lim="800000"/>
          </a:ln>
          <a:effectLst/>
        </p:spPr>
      </p:cxnSp>
      <p:cxnSp>
        <p:nvCxnSpPr>
          <p:cNvPr id="58" name="直接连接符 57"/>
          <p:cNvCxnSpPr>
            <a:stCxn id="37" idx="16"/>
            <a:endCxn id="43" idx="20"/>
          </p:cNvCxnSpPr>
          <p:nvPr/>
        </p:nvCxnSpPr>
        <p:spPr>
          <a:xfrm flipV="1">
            <a:off x="1902286" y="3195653"/>
            <a:ext cx="746045" cy="281903"/>
          </a:xfrm>
          <a:prstGeom prst="line">
            <a:avLst/>
          </a:prstGeom>
          <a:solidFill>
            <a:srgbClr val="44546A">
              <a:alpha val="26000"/>
            </a:srgbClr>
          </a:solidFill>
          <a:ln w="6350" cap="flat" cmpd="sng" algn="ctr">
            <a:solidFill>
              <a:sysClr val="windowText" lastClr="000000">
                <a:alpha val="22000"/>
              </a:sysClr>
            </a:solidFill>
            <a:prstDash val="solid"/>
            <a:miter lim="800000"/>
          </a:ln>
          <a:effectLst/>
        </p:spPr>
      </p:cxnSp>
      <p:cxnSp>
        <p:nvCxnSpPr>
          <p:cNvPr id="59" name="直接连接符 58"/>
          <p:cNvCxnSpPr>
            <a:stCxn id="40" idx="15"/>
            <a:endCxn id="53" idx="19"/>
          </p:cNvCxnSpPr>
          <p:nvPr/>
        </p:nvCxnSpPr>
        <p:spPr>
          <a:xfrm flipH="1">
            <a:off x="3930346" y="2879529"/>
            <a:ext cx="1012938" cy="405336"/>
          </a:xfrm>
          <a:prstGeom prst="line">
            <a:avLst/>
          </a:prstGeom>
          <a:solidFill>
            <a:srgbClr val="44546A">
              <a:alpha val="26000"/>
            </a:srgbClr>
          </a:solidFill>
          <a:ln w="6350" cap="flat" cmpd="sng" algn="ctr">
            <a:solidFill>
              <a:sysClr val="windowText" lastClr="000000">
                <a:alpha val="22000"/>
              </a:sysClr>
            </a:solidFill>
            <a:prstDash val="solid"/>
            <a:miter lim="800000"/>
          </a:ln>
          <a:effectLst/>
        </p:spPr>
      </p:cxnSp>
      <p:cxnSp>
        <p:nvCxnSpPr>
          <p:cNvPr id="60" name="直接连接符 59"/>
          <p:cNvCxnSpPr>
            <a:stCxn id="50" idx="22"/>
            <a:endCxn id="40" idx="24"/>
          </p:cNvCxnSpPr>
          <p:nvPr/>
        </p:nvCxnSpPr>
        <p:spPr>
          <a:xfrm flipH="1">
            <a:off x="5160454" y="2787511"/>
            <a:ext cx="980392" cy="87711"/>
          </a:xfrm>
          <a:prstGeom prst="line">
            <a:avLst/>
          </a:prstGeom>
          <a:solidFill>
            <a:srgbClr val="44546A">
              <a:alpha val="26000"/>
            </a:srgbClr>
          </a:solidFill>
          <a:ln w="6350" cap="flat" cmpd="sng" algn="ctr">
            <a:solidFill>
              <a:sysClr val="windowText" lastClr="000000">
                <a:alpha val="22000"/>
              </a:sysClr>
            </a:solidFill>
            <a:prstDash val="solid"/>
            <a:miter lim="800000"/>
          </a:ln>
          <a:effectLst/>
        </p:spPr>
      </p:cxnSp>
      <p:cxnSp>
        <p:nvCxnSpPr>
          <p:cNvPr id="61" name="直接连接符 60"/>
          <p:cNvCxnSpPr>
            <a:stCxn id="44" idx="6"/>
            <a:endCxn id="50" idx="28"/>
          </p:cNvCxnSpPr>
          <p:nvPr/>
        </p:nvCxnSpPr>
        <p:spPr>
          <a:xfrm flipH="1" flipV="1">
            <a:off x="6318680" y="2812323"/>
            <a:ext cx="1121368" cy="332985"/>
          </a:xfrm>
          <a:prstGeom prst="line">
            <a:avLst/>
          </a:prstGeom>
          <a:solidFill>
            <a:srgbClr val="44546A">
              <a:alpha val="26000"/>
            </a:srgbClr>
          </a:solidFill>
          <a:ln w="6350" cap="flat" cmpd="sng" algn="ctr">
            <a:solidFill>
              <a:sysClr val="windowText" lastClr="000000">
                <a:alpha val="22000"/>
              </a:sysClr>
            </a:solidFill>
            <a:prstDash val="solid"/>
            <a:miter lim="800000"/>
          </a:ln>
          <a:effectLst/>
        </p:spPr>
      </p:cxnSp>
      <p:cxnSp>
        <p:nvCxnSpPr>
          <p:cNvPr id="62" name="直接连接符 61"/>
          <p:cNvCxnSpPr>
            <a:stCxn id="47" idx="22"/>
            <a:endCxn id="44" idx="11"/>
          </p:cNvCxnSpPr>
          <p:nvPr/>
        </p:nvCxnSpPr>
        <p:spPr>
          <a:xfrm flipH="1">
            <a:off x="7543012" y="2843653"/>
            <a:ext cx="757768" cy="342435"/>
          </a:xfrm>
          <a:prstGeom prst="line">
            <a:avLst/>
          </a:prstGeom>
          <a:solidFill>
            <a:srgbClr val="44546A">
              <a:alpha val="26000"/>
            </a:srgbClr>
          </a:solidFill>
          <a:ln w="6350" cap="flat" cmpd="sng" algn="ctr">
            <a:solidFill>
              <a:sysClr val="windowText" lastClr="000000">
                <a:alpha val="22000"/>
              </a:sysClr>
            </a:solidFill>
            <a:prstDash val="solid"/>
            <a:miter lim="800000"/>
          </a:ln>
          <a:effectLst/>
        </p:spPr>
      </p:cxnSp>
      <p:cxnSp>
        <p:nvCxnSpPr>
          <p:cNvPr id="63" name="直接连接符 62"/>
          <p:cNvCxnSpPr>
            <a:stCxn id="43" idx="27"/>
            <a:endCxn id="53" idx="10"/>
          </p:cNvCxnSpPr>
          <p:nvPr/>
        </p:nvCxnSpPr>
        <p:spPr>
          <a:xfrm>
            <a:off x="2801130" y="3165520"/>
            <a:ext cx="944162" cy="91350"/>
          </a:xfrm>
          <a:prstGeom prst="line">
            <a:avLst/>
          </a:prstGeom>
          <a:solidFill>
            <a:srgbClr val="44546A">
              <a:alpha val="26000"/>
            </a:srgbClr>
          </a:solidFill>
          <a:ln w="6350" cap="flat" cmpd="sng" algn="ctr">
            <a:solidFill>
              <a:sysClr val="windowText" lastClr="000000">
                <a:alpha val="22000"/>
              </a:sysClr>
            </a:solidFill>
            <a:prstDash val="solid"/>
            <a:miter lim="800000"/>
          </a:ln>
          <a:effectLst/>
        </p:spPr>
      </p:cxnSp>
      <p:sp>
        <p:nvSpPr>
          <p:cNvPr id="64" name="等腰三角形 63"/>
          <p:cNvSpPr/>
          <p:nvPr/>
        </p:nvSpPr>
        <p:spPr>
          <a:xfrm rot="10800000">
            <a:off x="646118" y="3649138"/>
            <a:ext cx="187798" cy="161895"/>
          </a:xfrm>
          <a:prstGeom prst="triangle">
            <a:avLst/>
          </a:pr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5" name="等腰三角形 64"/>
          <p:cNvSpPr/>
          <p:nvPr/>
        </p:nvSpPr>
        <p:spPr>
          <a:xfrm rot="10800000">
            <a:off x="4968189" y="3214116"/>
            <a:ext cx="187798" cy="161895"/>
          </a:xfrm>
          <a:prstGeom prst="triangle">
            <a:avLst/>
          </a:pr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6" name="等腰三角形 65"/>
          <p:cNvSpPr/>
          <p:nvPr/>
        </p:nvSpPr>
        <p:spPr>
          <a:xfrm>
            <a:off x="3735897" y="2743200"/>
            <a:ext cx="187798" cy="161895"/>
          </a:xfrm>
          <a:prstGeom prst="triangle">
            <a:avLst/>
          </a:pr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7" name="等腰三角形 66"/>
          <p:cNvSpPr/>
          <p:nvPr/>
        </p:nvSpPr>
        <p:spPr>
          <a:xfrm>
            <a:off x="6137784" y="2406057"/>
            <a:ext cx="187798" cy="161895"/>
          </a:xfrm>
          <a:prstGeom prst="triangle">
            <a:avLst/>
          </a:pr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8" name="等腰三角形 67"/>
          <p:cNvSpPr/>
          <p:nvPr/>
        </p:nvSpPr>
        <p:spPr>
          <a:xfrm rot="10800000">
            <a:off x="7399086" y="3429000"/>
            <a:ext cx="187798" cy="161895"/>
          </a:xfrm>
          <a:prstGeom prst="triangle">
            <a:avLst/>
          </a:pr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69" name="Group 4"/>
          <p:cNvGrpSpPr/>
          <p:nvPr/>
        </p:nvGrpSpPr>
        <p:grpSpPr>
          <a:xfrm>
            <a:off x="310467" y="4281231"/>
            <a:ext cx="1534376" cy="675185"/>
            <a:chOff x="8479612" y="2464939"/>
            <a:chExt cx="2806700" cy="900247"/>
          </a:xfrm>
        </p:grpSpPr>
        <p:sp>
          <p:nvSpPr>
            <p:cNvPr id="70" name="TextBox 28"/>
            <p:cNvSpPr txBox="1"/>
            <p:nvPr/>
          </p:nvSpPr>
          <p:spPr>
            <a:xfrm>
              <a:off x="8479612" y="2464939"/>
              <a:ext cx="2806700" cy="276999"/>
            </a:xfrm>
            <a:prstGeom prst="rect">
              <a:avLst/>
            </a:prstGeom>
            <a:noFill/>
            <a:effectLst/>
          </p:spPr>
          <p:txBody>
            <a:bodyPr wrap="none" lIns="0" tIns="0" rIns="0" bIns="0" anchor="ctr" anchorCtr="0">
              <a:normAutofit lnSpcReduction="1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1</a:t>
              </a:r>
              <a:r>
                <a:rPr kumimoji="0" lang="zh-CN" altLang="en-US"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、物业上班</a:t>
              </a:r>
              <a:endParaRPr kumimoji="0" lang="zh-CN" altLang="en-US"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sp>
          <p:nvSpPr>
            <p:cNvPr id="71" name="Rectangle 29"/>
            <p:cNvSpPr/>
            <p:nvPr/>
          </p:nvSpPr>
          <p:spPr>
            <a:xfrm>
              <a:off x="8479612" y="2741938"/>
              <a:ext cx="2806700" cy="623248"/>
            </a:xfrm>
            <a:prstGeom prst="rect">
              <a:avLst/>
            </a:prstGeom>
            <a:effectLst/>
          </p:spPr>
          <p:txBody>
            <a:bodyPr wrap="square" lIns="0" tIns="0" rIns="0" bIns="0" anchor="ctr" anchorCtr="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坐镇智能指挥中心，开始一天的工作</a:t>
              </a:r>
              <a:endPar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grpSp>
      <p:grpSp>
        <p:nvGrpSpPr>
          <p:cNvPr id="72" name="Group 4"/>
          <p:cNvGrpSpPr/>
          <p:nvPr/>
        </p:nvGrpSpPr>
        <p:grpSpPr>
          <a:xfrm>
            <a:off x="2218331" y="4188460"/>
            <a:ext cx="1426126" cy="748337"/>
            <a:chOff x="8479612" y="2464939"/>
            <a:chExt cx="2806700" cy="997783"/>
          </a:xfrm>
        </p:grpSpPr>
        <p:sp>
          <p:nvSpPr>
            <p:cNvPr id="73" name="TextBox 28"/>
            <p:cNvSpPr txBox="1"/>
            <p:nvPr/>
          </p:nvSpPr>
          <p:spPr>
            <a:xfrm>
              <a:off x="8479612" y="2464939"/>
              <a:ext cx="2806700" cy="276999"/>
            </a:xfrm>
            <a:prstGeom prst="rect">
              <a:avLst/>
            </a:prstGeom>
            <a:noFill/>
            <a:effectLst/>
          </p:spPr>
          <p:txBody>
            <a:bodyPr wrap="none" lIns="0" tIns="0" rIns="0" bIns="0" anchor="ctr" anchorCtr="0">
              <a:normAutofit lnSpcReduction="1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rPr>
                <a:t>3</a:t>
              </a:r>
              <a:r>
                <a:rPr kumimoji="0" lang="zh-CN" altLang="en-US"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rPr>
                <a:t>、工作图片化</a:t>
              </a:r>
              <a:endParaRPr kumimoji="0" lang="zh-CN" altLang="en-US"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endParaRPr>
            </a:p>
          </p:txBody>
        </p:sp>
        <p:sp>
          <p:nvSpPr>
            <p:cNvPr id="74" name="Rectangle 29"/>
            <p:cNvSpPr/>
            <p:nvPr/>
          </p:nvSpPr>
          <p:spPr>
            <a:xfrm>
              <a:off x="8479612" y="2839474"/>
              <a:ext cx="2806700" cy="623248"/>
            </a:xfrm>
            <a:prstGeom prst="rect">
              <a:avLst/>
            </a:prstGeom>
            <a:effectLst/>
          </p:spPr>
          <p:txBody>
            <a:bodyPr wrap="square" lIns="0" tIns="0" rIns="0" bIns="0" anchor="ctr" anchorCtr="0">
              <a:no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工作人员拍照上传关键节点图片，巡检工作真实可查</a:t>
              </a:r>
              <a:endPar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grpSp>
      <p:grpSp>
        <p:nvGrpSpPr>
          <p:cNvPr id="75" name="Group 4"/>
          <p:cNvGrpSpPr/>
          <p:nvPr/>
        </p:nvGrpSpPr>
        <p:grpSpPr>
          <a:xfrm>
            <a:off x="5586642" y="1582161"/>
            <a:ext cx="1536534" cy="675185"/>
            <a:chOff x="8696751" y="2464939"/>
            <a:chExt cx="2806700" cy="900247"/>
          </a:xfrm>
        </p:grpSpPr>
        <p:sp>
          <p:nvSpPr>
            <p:cNvPr id="76" name="TextBox 28"/>
            <p:cNvSpPr txBox="1"/>
            <p:nvPr/>
          </p:nvSpPr>
          <p:spPr>
            <a:xfrm>
              <a:off x="8696751" y="2464939"/>
              <a:ext cx="2806700" cy="276999"/>
            </a:xfrm>
            <a:prstGeom prst="rect">
              <a:avLst/>
            </a:prstGeom>
            <a:noFill/>
            <a:effectLst/>
          </p:spPr>
          <p:txBody>
            <a:bodyPr wrap="none" lIns="0" tIns="0" rIns="0" bIns="0" anchor="ctr" anchorCtr="0">
              <a:normAutofit lnSpcReduction="1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6</a:t>
              </a:r>
              <a:r>
                <a:rPr kumimoji="0" lang="zh-CN" altLang="en-US"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、物业下班</a:t>
              </a:r>
              <a:endParaRPr kumimoji="0" lang="zh-CN" altLang="en-US"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sp>
          <p:nvSpPr>
            <p:cNvPr id="77" name="Rectangle 29"/>
            <p:cNvSpPr/>
            <p:nvPr/>
          </p:nvSpPr>
          <p:spPr>
            <a:xfrm>
              <a:off x="8696751" y="2741938"/>
              <a:ext cx="2806700" cy="623248"/>
            </a:xfrm>
            <a:prstGeom prst="rect">
              <a:avLst/>
            </a:prstGeom>
            <a:effectLst/>
          </p:spPr>
          <p:txBody>
            <a:bodyPr wrap="square" lIns="0" tIns="0" rIns="0" bIns="0" anchor="ctr" anchorCtr="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数据自动分析汇总，助力提升服务</a:t>
              </a:r>
              <a:endPar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grpSp>
      <p:grpSp>
        <p:nvGrpSpPr>
          <p:cNvPr id="78" name="Group 4"/>
          <p:cNvGrpSpPr/>
          <p:nvPr/>
        </p:nvGrpSpPr>
        <p:grpSpPr>
          <a:xfrm>
            <a:off x="4386217" y="3648139"/>
            <a:ext cx="1689740" cy="675185"/>
            <a:chOff x="8494799" y="2464939"/>
            <a:chExt cx="2806701" cy="900247"/>
          </a:xfrm>
        </p:grpSpPr>
        <p:sp>
          <p:nvSpPr>
            <p:cNvPr id="79" name="TextBox 28"/>
            <p:cNvSpPr txBox="1"/>
            <p:nvPr/>
          </p:nvSpPr>
          <p:spPr>
            <a:xfrm>
              <a:off x="8494799" y="2464939"/>
              <a:ext cx="2806701" cy="276999"/>
            </a:xfrm>
            <a:prstGeom prst="rect">
              <a:avLst/>
            </a:prstGeom>
            <a:noFill/>
            <a:effectLst/>
          </p:spPr>
          <p:txBody>
            <a:bodyPr wrap="none" lIns="0" tIns="0" rIns="0" bIns="0" anchor="ctr" anchorCtr="0">
              <a:normAutofit lnSpcReduction="1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5</a:t>
              </a:r>
              <a:r>
                <a:rPr kumimoji="0" lang="zh-CN" altLang="en-US"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、报修下单</a:t>
              </a:r>
              <a:endParaRPr kumimoji="0" lang="zh-CN" altLang="en-US"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sp>
          <p:nvSpPr>
            <p:cNvPr id="80" name="Rectangle 29"/>
            <p:cNvSpPr/>
            <p:nvPr/>
          </p:nvSpPr>
          <p:spPr>
            <a:xfrm>
              <a:off x="8494801" y="2741938"/>
              <a:ext cx="2806699" cy="623248"/>
            </a:xfrm>
            <a:prstGeom prst="rect">
              <a:avLst/>
            </a:prstGeom>
            <a:effectLst/>
          </p:spPr>
          <p:txBody>
            <a:bodyPr wrap="square" lIns="0" tIns="0" rIns="0" bIns="0" anchor="ctr" anchorCtr="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指挥中心收到报修信息，快速判断故障</a:t>
              </a:r>
              <a:endPar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grpSp>
      <p:grpSp>
        <p:nvGrpSpPr>
          <p:cNvPr id="81" name="Group 4"/>
          <p:cNvGrpSpPr/>
          <p:nvPr/>
        </p:nvGrpSpPr>
        <p:grpSpPr>
          <a:xfrm>
            <a:off x="6799427" y="3966136"/>
            <a:ext cx="1556691" cy="675185"/>
            <a:chOff x="8479612" y="2464939"/>
            <a:chExt cx="2806700" cy="900247"/>
          </a:xfrm>
        </p:grpSpPr>
        <p:sp>
          <p:nvSpPr>
            <p:cNvPr id="82" name="TextBox 28"/>
            <p:cNvSpPr txBox="1"/>
            <p:nvPr/>
          </p:nvSpPr>
          <p:spPr>
            <a:xfrm>
              <a:off x="8479612" y="2464939"/>
              <a:ext cx="2806700" cy="276999"/>
            </a:xfrm>
            <a:prstGeom prst="rect">
              <a:avLst/>
            </a:prstGeom>
            <a:noFill/>
            <a:effectLst/>
          </p:spPr>
          <p:txBody>
            <a:bodyPr wrap="none" lIns="0" tIns="0" rIns="0" bIns="0" anchor="ctr" anchorCtr="0">
              <a:normAutofit lnSpcReduction="1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ea"/>
                  <a:sym typeface="+mn-lt"/>
                </a:rPr>
                <a:t>7</a:t>
              </a:r>
              <a:r>
                <a:rPr kumimoji="0" lang="zh-CN" altLang="en-US" sz="1400" b="1" i="0" u="none" strike="noStrike" kern="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ea"/>
                  <a:sym typeface="+mn-lt"/>
                </a:rPr>
                <a:t>、进度可查</a:t>
              </a:r>
              <a:endParaRPr kumimoji="0" lang="zh-CN" altLang="en-US" sz="1400" b="1" i="0" u="none" strike="noStrike" kern="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ea"/>
                <a:sym typeface="+mn-lt"/>
              </a:endParaRPr>
            </a:p>
          </p:txBody>
        </p:sp>
        <p:sp>
          <p:nvSpPr>
            <p:cNvPr id="83" name="Rectangle 29"/>
            <p:cNvSpPr/>
            <p:nvPr/>
          </p:nvSpPr>
          <p:spPr>
            <a:xfrm>
              <a:off x="8479612" y="2741938"/>
              <a:ext cx="2806700" cy="623248"/>
            </a:xfrm>
            <a:prstGeom prst="rect">
              <a:avLst/>
            </a:prstGeom>
            <a:effectLst/>
          </p:spPr>
          <p:txBody>
            <a:bodyPr wrap="square" lIns="0" tIns="0" rIns="0" bIns="0" anchor="ctr" anchorCtr="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通过后台，随时掌握各现场工作进度</a:t>
              </a:r>
              <a:endPar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grpSp>
      <p:sp>
        <p:nvSpPr>
          <p:cNvPr id="84" name="Freeform 20429"/>
          <p:cNvSpPr/>
          <p:nvPr/>
        </p:nvSpPr>
        <p:spPr bwMode="auto">
          <a:xfrm>
            <a:off x="10907665" y="3341541"/>
            <a:ext cx="120125" cy="113755"/>
          </a:xfrm>
          <a:custGeom>
            <a:avLst/>
            <a:gdLst>
              <a:gd name="T0" fmla="*/ 28 w 56"/>
              <a:gd name="T1" fmla="*/ 0 h 53"/>
              <a:gd name="T2" fmla="*/ 27 w 56"/>
              <a:gd name="T3" fmla="*/ 0 h 53"/>
              <a:gd name="T4" fmla="*/ 17 w 56"/>
              <a:gd name="T5" fmla="*/ 2 h 53"/>
              <a:gd name="T6" fmla="*/ 13 w 56"/>
              <a:gd name="T7" fmla="*/ 4 h 53"/>
              <a:gd name="T8" fmla="*/ 2 w 56"/>
              <a:gd name="T9" fmla="*/ 20 h 53"/>
              <a:gd name="T10" fmla="*/ 1 w 56"/>
              <a:gd name="T11" fmla="*/ 23 h 53"/>
              <a:gd name="T12" fmla="*/ 1 w 56"/>
              <a:gd name="T13" fmla="*/ 24 h 53"/>
              <a:gd name="T14" fmla="*/ 20 w 56"/>
              <a:gd name="T15" fmla="*/ 52 h 53"/>
              <a:gd name="T16" fmla="*/ 24 w 56"/>
              <a:gd name="T17" fmla="*/ 53 h 53"/>
              <a:gd name="T18" fmla="*/ 25 w 56"/>
              <a:gd name="T19" fmla="*/ 53 h 53"/>
              <a:gd name="T20" fmla="*/ 28 w 56"/>
              <a:gd name="T21" fmla="*/ 53 h 53"/>
              <a:gd name="T22" fmla="*/ 49 w 56"/>
              <a:gd name="T23" fmla="*/ 43 h 53"/>
              <a:gd name="T24" fmla="*/ 51 w 56"/>
              <a:gd name="T25" fmla="*/ 39 h 53"/>
              <a:gd name="T26" fmla="*/ 54 w 56"/>
              <a:gd name="T27" fmla="*/ 30 h 53"/>
              <a:gd name="T28" fmla="*/ 32 w 56"/>
              <a:gd name="T29" fmla="*/ 0 h 53"/>
              <a:gd name="T30" fmla="*/ 31 w 56"/>
              <a:gd name="T31" fmla="*/ 0 h 53"/>
              <a:gd name="T32" fmla="*/ 28 w 56"/>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28" y="0"/>
                </a:moveTo>
                <a:cubicBezTo>
                  <a:pt x="27" y="0"/>
                  <a:pt x="27" y="0"/>
                  <a:pt x="27" y="0"/>
                </a:cubicBezTo>
                <a:cubicBezTo>
                  <a:pt x="23" y="0"/>
                  <a:pt x="20" y="1"/>
                  <a:pt x="17" y="2"/>
                </a:cubicBezTo>
                <a:cubicBezTo>
                  <a:pt x="15" y="3"/>
                  <a:pt x="14" y="3"/>
                  <a:pt x="13" y="4"/>
                </a:cubicBezTo>
                <a:cubicBezTo>
                  <a:pt x="8" y="8"/>
                  <a:pt x="4" y="13"/>
                  <a:pt x="2" y="20"/>
                </a:cubicBezTo>
                <a:cubicBezTo>
                  <a:pt x="2" y="21"/>
                  <a:pt x="1" y="22"/>
                  <a:pt x="1" y="23"/>
                </a:cubicBezTo>
                <a:cubicBezTo>
                  <a:pt x="1" y="23"/>
                  <a:pt x="1" y="23"/>
                  <a:pt x="1" y="24"/>
                </a:cubicBezTo>
                <a:cubicBezTo>
                  <a:pt x="0" y="37"/>
                  <a:pt x="8" y="49"/>
                  <a:pt x="20" y="52"/>
                </a:cubicBezTo>
                <a:cubicBezTo>
                  <a:pt x="21" y="53"/>
                  <a:pt x="23" y="53"/>
                  <a:pt x="24" y="53"/>
                </a:cubicBezTo>
                <a:cubicBezTo>
                  <a:pt x="24" y="53"/>
                  <a:pt x="24" y="53"/>
                  <a:pt x="25" y="53"/>
                </a:cubicBezTo>
                <a:cubicBezTo>
                  <a:pt x="26" y="53"/>
                  <a:pt x="27" y="53"/>
                  <a:pt x="28" y="53"/>
                </a:cubicBezTo>
                <a:cubicBezTo>
                  <a:pt x="36" y="53"/>
                  <a:pt x="44" y="49"/>
                  <a:pt x="49" y="43"/>
                </a:cubicBezTo>
                <a:cubicBezTo>
                  <a:pt x="50" y="42"/>
                  <a:pt x="50" y="41"/>
                  <a:pt x="51" y="39"/>
                </a:cubicBezTo>
                <a:cubicBezTo>
                  <a:pt x="53" y="37"/>
                  <a:pt x="54" y="34"/>
                  <a:pt x="54" y="30"/>
                </a:cubicBezTo>
                <a:cubicBezTo>
                  <a:pt x="56" y="16"/>
                  <a:pt x="46" y="2"/>
                  <a:pt x="32" y="0"/>
                </a:cubicBezTo>
                <a:cubicBezTo>
                  <a:pt x="31" y="0"/>
                  <a:pt x="31" y="0"/>
                  <a:pt x="31" y="0"/>
                </a:cubicBezTo>
                <a:cubicBezTo>
                  <a:pt x="30" y="0"/>
                  <a:pt x="29" y="0"/>
                  <a:pt x="28" y="0"/>
                </a:cubicBezTo>
              </a:path>
            </a:pathLst>
          </a:cu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88" name="组合 87"/>
          <p:cNvGrpSpPr/>
          <p:nvPr/>
        </p:nvGrpSpPr>
        <p:grpSpPr>
          <a:xfrm>
            <a:off x="10858268" y="3298372"/>
            <a:ext cx="231099" cy="222895"/>
            <a:chOff x="9943007" y="3004389"/>
            <a:chExt cx="231099" cy="222895"/>
          </a:xfrm>
          <a:solidFill>
            <a:srgbClr val="27A98B"/>
          </a:solidFill>
        </p:grpSpPr>
        <p:sp>
          <p:nvSpPr>
            <p:cNvPr id="91" name="Freeform 20452"/>
            <p:cNvSpPr/>
            <p:nvPr/>
          </p:nvSpPr>
          <p:spPr bwMode="auto">
            <a:xfrm>
              <a:off x="10004809" y="3061138"/>
              <a:ext cx="112814" cy="109396"/>
            </a:xfrm>
            <a:custGeom>
              <a:avLst/>
              <a:gdLst>
                <a:gd name="T0" fmla="*/ 35 w 70"/>
                <a:gd name="T1" fmla="*/ 0 h 68"/>
                <a:gd name="T2" fmla="*/ 30 w 70"/>
                <a:gd name="T3" fmla="*/ 0 h 68"/>
                <a:gd name="T4" fmla="*/ 26 w 70"/>
                <a:gd name="T5" fmla="*/ 1 h 68"/>
                <a:gd name="T6" fmla="*/ 6 w 70"/>
                <a:gd name="T7" fmla="*/ 17 h 68"/>
                <a:gd name="T8" fmla="*/ 4 w 70"/>
                <a:gd name="T9" fmla="*/ 21 h 68"/>
                <a:gd name="T10" fmla="*/ 2 w 70"/>
                <a:gd name="T11" fmla="*/ 29 h 68"/>
                <a:gd name="T12" fmla="*/ 17 w 70"/>
                <a:gd name="T13" fmla="*/ 62 h 68"/>
                <a:gd name="T14" fmla="*/ 21 w 70"/>
                <a:gd name="T15" fmla="*/ 64 h 68"/>
                <a:gd name="T16" fmla="*/ 30 w 70"/>
                <a:gd name="T17" fmla="*/ 67 h 68"/>
                <a:gd name="T18" fmla="*/ 35 w 70"/>
                <a:gd name="T19" fmla="*/ 68 h 68"/>
                <a:gd name="T20" fmla="*/ 69 w 70"/>
                <a:gd name="T21" fmla="*/ 39 h 68"/>
                <a:gd name="T22" fmla="*/ 65 w 70"/>
                <a:gd name="T23" fmla="*/ 17 h 68"/>
                <a:gd name="T24" fmla="*/ 62 w 70"/>
                <a:gd name="T25" fmla="*/ 13 h 68"/>
                <a:gd name="T26" fmla="*/ 51 w 70"/>
                <a:gd name="T27" fmla="*/ 3 h 68"/>
                <a:gd name="T28" fmla="*/ 47 w 70"/>
                <a:gd name="T29" fmla="*/ 2 h 68"/>
                <a:gd name="T30" fmla="*/ 40 w 70"/>
                <a:gd name="T31" fmla="*/ 0 h 68"/>
                <a:gd name="T32" fmla="*/ 35 w 70"/>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8">
                  <a:moveTo>
                    <a:pt x="35" y="0"/>
                  </a:moveTo>
                  <a:cubicBezTo>
                    <a:pt x="34" y="0"/>
                    <a:pt x="32" y="0"/>
                    <a:pt x="30" y="0"/>
                  </a:cubicBezTo>
                  <a:cubicBezTo>
                    <a:pt x="29" y="0"/>
                    <a:pt x="28" y="0"/>
                    <a:pt x="26" y="1"/>
                  </a:cubicBezTo>
                  <a:cubicBezTo>
                    <a:pt x="17" y="3"/>
                    <a:pt x="10" y="9"/>
                    <a:pt x="6" y="17"/>
                  </a:cubicBezTo>
                  <a:cubicBezTo>
                    <a:pt x="5" y="19"/>
                    <a:pt x="4" y="20"/>
                    <a:pt x="4" y="21"/>
                  </a:cubicBezTo>
                  <a:cubicBezTo>
                    <a:pt x="3" y="24"/>
                    <a:pt x="2" y="26"/>
                    <a:pt x="2" y="29"/>
                  </a:cubicBezTo>
                  <a:cubicBezTo>
                    <a:pt x="0" y="42"/>
                    <a:pt x="6" y="55"/>
                    <a:pt x="17" y="62"/>
                  </a:cubicBezTo>
                  <a:cubicBezTo>
                    <a:pt x="18" y="63"/>
                    <a:pt x="19" y="64"/>
                    <a:pt x="21" y="64"/>
                  </a:cubicBezTo>
                  <a:cubicBezTo>
                    <a:pt x="24" y="66"/>
                    <a:pt x="27" y="67"/>
                    <a:pt x="30" y="67"/>
                  </a:cubicBezTo>
                  <a:cubicBezTo>
                    <a:pt x="32" y="68"/>
                    <a:pt x="34" y="68"/>
                    <a:pt x="35" y="68"/>
                  </a:cubicBezTo>
                  <a:cubicBezTo>
                    <a:pt x="52" y="68"/>
                    <a:pt x="66" y="56"/>
                    <a:pt x="69" y="39"/>
                  </a:cubicBezTo>
                  <a:cubicBezTo>
                    <a:pt x="70" y="31"/>
                    <a:pt x="68" y="23"/>
                    <a:pt x="65" y="17"/>
                  </a:cubicBezTo>
                  <a:cubicBezTo>
                    <a:pt x="64" y="15"/>
                    <a:pt x="63" y="14"/>
                    <a:pt x="62" y="13"/>
                  </a:cubicBezTo>
                  <a:cubicBezTo>
                    <a:pt x="59" y="9"/>
                    <a:pt x="55" y="6"/>
                    <a:pt x="51" y="3"/>
                  </a:cubicBezTo>
                  <a:cubicBezTo>
                    <a:pt x="49" y="3"/>
                    <a:pt x="48" y="2"/>
                    <a:pt x="47" y="2"/>
                  </a:cubicBezTo>
                  <a:cubicBezTo>
                    <a:pt x="45" y="1"/>
                    <a:pt x="43" y="0"/>
                    <a:pt x="40" y="0"/>
                  </a:cubicBezTo>
                  <a:cubicBezTo>
                    <a:pt x="39" y="0"/>
                    <a:pt x="37" y="0"/>
                    <a:pt x="35"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92" name="Freeform 20453"/>
            <p:cNvSpPr>
              <a:spLocks noEditPoints="1"/>
            </p:cNvSpPr>
            <p:nvPr/>
          </p:nvSpPr>
          <p:spPr bwMode="auto">
            <a:xfrm>
              <a:off x="9943007" y="3004389"/>
              <a:ext cx="231099" cy="222895"/>
            </a:xfrm>
            <a:custGeom>
              <a:avLst/>
              <a:gdLst>
                <a:gd name="T0" fmla="*/ 65 w 143"/>
                <a:gd name="T1" fmla="*/ 19 h 138"/>
                <a:gd name="T2" fmla="*/ 72 w 143"/>
                <a:gd name="T3" fmla="*/ 18 h 138"/>
                <a:gd name="T4" fmla="*/ 80 w 143"/>
                <a:gd name="T5" fmla="*/ 19 h 138"/>
                <a:gd name="T6" fmla="*/ 90 w 143"/>
                <a:gd name="T7" fmla="*/ 21 h 138"/>
                <a:gd name="T8" fmla="*/ 94 w 143"/>
                <a:gd name="T9" fmla="*/ 23 h 138"/>
                <a:gd name="T10" fmla="*/ 112 w 143"/>
                <a:gd name="T11" fmla="*/ 38 h 138"/>
                <a:gd name="T12" fmla="*/ 115 w 143"/>
                <a:gd name="T13" fmla="*/ 41 h 138"/>
                <a:gd name="T14" fmla="*/ 122 w 143"/>
                <a:gd name="T15" fmla="*/ 76 h 138"/>
                <a:gd name="T16" fmla="*/ 72 w 143"/>
                <a:gd name="T17" fmla="*/ 119 h 138"/>
                <a:gd name="T18" fmla="*/ 65 w 143"/>
                <a:gd name="T19" fmla="*/ 119 h 138"/>
                <a:gd name="T20" fmla="*/ 49 w 143"/>
                <a:gd name="T21" fmla="*/ 114 h 138"/>
                <a:gd name="T22" fmla="*/ 45 w 143"/>
                <a:gd name="T23" fmla="*/ 111 h 138"/>
                <a:gd name="T24" fmla="*/ 22 w 143"/>
                <a:gd name="T25" fmla="*/ 61 h 138"/>
                <a:gd name="T26" fmla="*/ 26 w 143"/>
                <a:gd name="T27" fmla="*/ 47 h 138"/>
                <a:gd name="T28" fmla="*/ 28 w 143"/>
                <a:gd name="T29" fmla="*/ 44 h 138"/>
                <a:gd name="T30" fmla="*/ 60 w 143"/>
                <a:gd name="T31" fmla="*/ 20 h 138"/>
                <a:gd name="T32" fmla="*/ 65 w 143"/>
                <a:gd name="T33" fmla="*/ 19 h 138"/>
                <a:gd name="T34" fmla="*/ 72 w 143"/>
                <a:gd name="T35" fmla="*/ 0 h 138"/>
                <a:gd name="T36" fmla="*/ 62 w 143"/>
                <a:gd name="T37" fmla="*/ 0 h 138"/>
                <a:gd name="T38" fmla="*/ 57 w 143"/>
                <a:gd name="T39" fmla="*/ 1 h 138"/>
                <a:gd name="T40" fmla="*/ 13 w 143"/>
                <a:gd name="T41" fmla="*/ 34 h 138"/>
                <a:gd name="T42" fmla="*/ 11 w 143"/>
                <a:gd name="T43" fmla="*/ 38 h 138"/>
                <a:gd name="T44" fmla="*/ 4 w 143"/>
                <a:gd name="T45" fmla="*/ 59 h 138"/>
                <a:gd name="T46" fmla="*/ 36 w 143"/>
                <a:gd name="T47" fmla="*/ 127 h 138"/>
                <a:gd name="T48" fmla="*/ 39 w 143"/>
                <a:gd name="T49" fmla="*/ 129 h 138"/>
                <a:gd name="T50" fmla="*/ 62 w 143"/>
                <a:gd name="T51" fmla="*/ 137 h 138"/>
                <a:gd name="T52" fmla="*/ 72 w 143"/>
                <a:gd name="T53" fmla="*/ 138 h 138"/>
                <a:gd name="T54" fmla="*/ 141 w 143"/>
                <a:gd name="T55" fmla="*/ 79 h 138"/>
                <a:gd name="T56" fmla="*/ 129 w 143"/>
                <a:gd name="T57" fmla="*/ 30 h 138"/>
                <a:gd name="T58" fmla="*/ 127 w 143"/>
                <a:gd name="T59" fmla="*/ 26 h 138"/>
                <a:gd name="T60" fmla="*/ 100 w 143"/>
                <a:gd name="T61" fmla="*/ 6 h 138"/>
                <a:gd name="T62" fmla="*/ 96 w 143"/>
                <a:gd name="T63" fmla="*/ 4 h 138"/>
                <a:gd name="T64" fmla="*/ 82 w 143"/>
                <a:gd name="T65" fmla="*/ 0 h 138"/>
                <a:gd name="T66" fmla="*/ 72 w 14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38">
                  <a:moveTo>
                    <a:pt x="65" y="19"/>
                  </a:moveTo>
                  <a:cubicBezTo>
                    <a:pt x="67" y="18"/>
                    <a:pt x="70" y="18"/>
                    <a:pt x="72" y="18"/>
                  </a:cubicBezTo>
                  <a:cubicBezTo>
                    <a:pt x="75" y="18"/>
                    <a:pt x="77" y="18"/>
                    <a:pt x="80" y="19"/>
                  </a:cubicBezTo>
                  <a:cubicBezTo>
                    <a:pt x="83" y="19"/>
                    <a:pt x="87" y="20"/>
                    <a:pt x="90" y="21"/>
                  </a:cubicBezTo>
                  <a:cubicBezTo>
                    <a:pt x="91" y="22"/>
                    <a:pt x="92" y="22"/>
                    <a:pt x="94" y="23"/>
                  </a:cubicBezTo>
                  <a:cubicBezTo>
                    <a:pt x="101" y="26"/>
                    <a:pt x="107" y="31"/>
                    <a:pt x="112" y="38"/>
                  </a:cubicBezTo>
                  <a:cubicBezTo>
                    <a:pt x="113" y="39"/>
                    <a:pt x="114" y="40"/>
                    <a:pt x="115" y="41"/>
                  </a:cubicBezTo>
                  <a:cubicBezTo>
                    <a:pt x="121" y="51"/>
                    <a:pt x="124" y="63"/>
                    <a:pt x="122" y="76"/>
                  </a:cubicBezTo>
                  <a:cubicBezTo>
                    <a:pt x="119" y="101"/>
                    <a:pt x="97" y="119"/>
                    <a:pt x="72" y="119"/>
                  </a:cubicBezTo>
                  <a:cubicBezTo>
                    <a:pt x="70" y="119"/>
                    <a:pt x="67" y="119"/>
                    <a:pt x="65" y="119"/>
                  </a:cubicBezTo>
                  <a:cubicBezTo>
                    <a:pt x="59" y="118"/>
                    <a:pt x="54" y="116"/>
                    <a:pt x="49" y="114"/>
                  </a:cubicBezTo>
                  <a:cubicBezTo>
                    <a:pt x="48" y="113"/>
                    <a:pt x="47" y="112"/>
                    <a:pt x="45" y="111"/>
                  </a:cubicBezTo>
                  <a:cubicBezTo>
                    <a:pt x="29" y="101"/>
                    <a:pt x="19" y="82"/>
                    <a:pt x="22" y="61"/>
                  </a:cubicBezTo>
                  <a:cubicBezTo>
                    <a:pt x="23" y="56"/>
                    <a:pt x="25" y="52"/>
                    <a:pt x="26" y="47"/>
                  </a:cubicBezTo>
                  <a:cubicBezTo>
                    <a:pt x="27" y="46"/>
                    <a:pt x="28" y="45"/>
                    <a:pt x="28" y="44"/>
                  </a:cubicBezTo>
                  <a:cubicBezTo>
                    <a:pt x="35" y="32"/>
                    <a:pt x="47" y="23"/>
                    <a:pt x="60" y="20"/>
                  </a:cubicBezTo>
                  <a:cubicBezTo>
                    <a:pt x="62" y="19"/>
                    <a:pt x="63" y="19"/>
                    <a:pt x="65" y="19"/>
                  </a:cubicBezTo>
                  <a:moveTo>
                    <a:pt x="72" y="0"/>
                  </a:moveTo>
                  <a:cubicBezTo>
                    <a:pt x="69" y="0"/>
                    <a:pt x="65" y="0"/>
                    <a:pt x="62" y="0"/>
                  </a:cubicBezTo>
                  <a:cubicBezTo>
                    <a:pt x="60" y="1"/>
                    <a:pt x="59" y="1"/>
                    <a:pt x="57" y="1"/>
                  </a:cubicBezTo>
                  <a:cubicBezTo>
                    <a:pt x="39" y="5"/>
                    <a:pt x="22" y="17"/>
                    <a:pt x="13" y="34"/>
                  </a:cubicBezTo>
                  <a:cubicBezTo>
                    <a:pt x="12" y="35"/>
                    <a:pt x="11" y="36"/>
                    <a:pt x="11" y="38"/>
                  </a:cubicBezTo>
                  <a:cubicBezTo>
                    <a:pt x="7" y="44"/>
                    <a:pt x="5" y="51"/>
                    <a:pt x="4" y="59"/>
                  </a:cubicBezTo>
                  <a:cubicBezTo>
                    <a:pt x="0" y="86"/>
                    <a:pt x="13" y="113"/>
                    <a:pt x="36" y="127"/>
                  </a:cubicBezTo>
                  <a:cubicBezTo>
                    <a:pt x="37" y="128"/>
                    <a:pt x="38" y="129"/>
                    <a:pt x="39" y="129"/>
                  </a:cubicBezTo>
                  <a:cubicBezTo>
                    <a:pt x="46" y="133"/>
                    <a:pt x="54" y="136"/>
                    <a:pt x="62" y="137"/>
                  </a:cubicBezTo>
                  <a:cubicBezTo>
                    <a:pt x="66" y="137"/>
                    <a:pt x="69" y="138"/>
                    <a:pt x="72" y="138"/>
                  </a:cubicBezTo>
                  <a:cubicBezTo>
                    <a:pt x="106" y="138"/>
                    <a:pt x="136" y="113"/>
                    <a:pt x="141" y="79"/>
                  </a:cubicBezTo>
                  <a:cubicBezTo>
                    <a:pt x="143" y="61"/>
                    <a:pt x="139" y="44"/>
                    <a:pt x="129" y="30"/>
                  </a:cubicBezTo>
                  <a:cubicBezTo>
                    <a:pt x="128" y="28"/>
                    <a:pt x="128" y="27"/>
                    <a:pt x="127" y="26"/>
                  </a:cubicBezTo>
                  <a:cubicBezTo>
                    <a:pt x="120" y="17"/>
                    <a:pt x="111" y="10"/>
                    <a:pt x="100" y="6"/>
                  </a:cubicBezTo>
                  <a:cubicBezTo>
                    <a:pt x="99" y="5"/>
                    <a:pt x="98" y="4"/>
                    <a:pt x="96" y="4"/>
                  </a:cubicBezTo>
                  <a:cubicBezTo>
                    <a:pt x="92" y="2"/>
                    <a:pt x="87" y="1"/>
                    <a:pt x="82" y="0"/>
                  </a:cubicBezTo>
                  <a:cubicBezTo>
                    <a:pt x="79" y="0"/>
                    <a:pt x="76" y="0"/>
                    <a:pt x="72"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93" name="组合 92"/>
          <p:cNvGrpSpPr/>
          <p:nvPr/>
        </p:nvGrpSpPr>
        <p:grpSpPr>
          <a:xfrm>
            <a:off x="9603495" y="2957276"/>
            <a:ext cx="190282" cy="179000"/>
            <a:chOff x="7782424" y="2965563"/>
            <a:chExt cx="190282" cy="179000"/>
          </a:xfrm>
          <a:solidFill>
            <a:srgbClr val="27A98B"/>
          </a:solidFill>
        </p:grpSpPr>
        <p:sp>
          <p:nvSpPr>
            <p:cNvPr id="94" name="Freeform 20472"/>
            <p:cNvSpPr/>
            <p:nvPr/>
          </p:nvSpPr>
          <p:spPr bwMode="auto">
            <a:xfrm>
              <a:off x="7835515" y="3014721"/>
              <a:ext cx="84099" cy="80680"/>
            </a:xfrm>
            <a:custGeom>
              <a:avLst/>
              <a:gdLst>
                <a:gd name="T0" fmla="*/ 27 w 52"/>
                <a:gd name="T1" fmla="*/ 0 h 50"/>
                <a:gd name="T2" fmla="*/ 21 w 52"/>
                <a:gd name="T3" fmla="*/ 1 h 50"/>
                <a:gd name="T4" fmla="*/ 17 w 52"/>
                <a:gd name="T5" fmla="*/ 2 h 50"/>
                <a:gd name="T6" fmla="*/ 9 w 52"/>
                <a:gd name="T7" fmla="*/ 8 h 50"/>
                <a:gd name="T8" fmla="*/ 6 w 52"/>
                <a:gd name="T9" fmla="*/ 11 h 50"/>
                <a:gd name="T10" fmla="*/ 2 w 52"/>
                <a:gd name="T11" fmla="*/ 21 h 50"/>
                <a:gd name="T12" fmla="*/ 23 w 52"/>
                <a:gd name="T13" fmla="*/ 50 h 50"/>
                <a:gd name="T14" fmla="*/ 27 w 52"/>
                <a:gd name="T15" fmla="*/ 50 h 50"/>
                <a:gd name="T16" fmla="*/ 38 w 52"/>
                <a:gd name="T17" fmla="*/ 47 h 50"/>
                <a:gd name="T18" fmla="*/ 42 w 52"/>
                <a:gd name="T19" fmla="*/ 45 h 50"/>
                <a:gd name="T20" fmla="*/ 51 w 52"/>
                <a:gd name="T21" fmla="*/ 32 h 50"/>
                <a:gd name="T22" fmla="*/ 51 w 52"/>
                <a:gd name="T23" fmla="*/ 29 h 50"/>
                <a:gd name="T24" fmla="*/ 51 w 52"/>
                <a:gd name="T25" fmla="*/ 27 h 50"/>
                <a:gd name="T26" fmla="*/ 36 w 52"/>
                <a:gd name="T27" fmla="*/ 2 h 50"/>
                <a:gd name="T28" fmla="*/ 32 w 52"/>
                <a:gd name="T29" fmla="*/ 1 h 50"/>
                <a:gd name="T30" fmla="*/ 30 w 52"/>
                <a:gd name="T31" fmla="*/ 0 h 50"/>
                <a:gd name="T32" fmla="*/ 27 w 5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0">
                  <a:moveTo>
                    <a:pt x="27" y="0"/>
                  </a:moveTo>
                  <a:cubicBezTo>
                    <a:pt x="25" y="0"/>
                    <a:pt x="23" y="0"/>
                    <a:pt x="21" y="1"/>
                  </a:cubicBezTo>
                  <a:cubicBezTo>
                    <a:pt x="20" y="1"/>
                    <a:pt x="19" y="1"/>
                    <a:pt x="17" y="2"/>
                  </a:cubicBezTo>
                  <a:cubicBezTo>
                    <a:pt x="14" y="3"/>
                    <a:pt x="11" y="5"/>
                    <a:pt x="9" y="8"/>
                  </a:cubicBezTo>
                  <a:cubicBezTo>
                    <a:pt x="8" y="9"/>
                    <a:pt x="7" y="10"/>
                    <a:pt x="6" y="11"/>
                  </a:cubicBezTo>
                  <a:cubicBezTo>
                    <a:pt x="4" y="14"/>
                    <a:pt x="3" y="17"/>
                    <a:pt x="2" y="21"/>
                  </a:cubicBezTo>
                  <a:cubicBezTo>
                    <a:pt x="0" y="35"/>
                    <a:pt x="9" y="48"/>
                    <a:pt x="23" y="50"/>
                  </a:cubicBezTo>
                  <a:cubicBezTo>
                    <a:pt x="24" y="50"/>
                    <a:pt x="25" y="50"/>
                    <a:pt x="27" y="50"/>
                  </a:cubicBezTo>
                  <a:cubicBezTo>
                    <a:pt x="31" y="50"/>
                    <a:pt x="35" y="49"/>
                    <a:pt x="38" y="47"/>
                  </a:cubicBezTo>
                  <a:cubicBezTo>
                    <a:pt x="39" y="46"/>
                    <a:pt x="41" y="46"/>
                    <a:pt x="42" y="45"/>
                  </a:cubicBezTo>
                  <a:cubicBezTo>
                    <a:pt x="46" y="41"/>
                    <a:pt x="49" y="37"/>
                    <a:pt x="51" y="32"/>
                  </a:cubicBezTo>
                  <a:cubicBezTo>
                    <a:pt x="51" y="31"/>
                    <a:pt x="51" y="30"/>
                    <a:pt x="51" y="29"/>
                  </a:cubicBezTo>
                  <a:cubicBezTo>
                    <a:pt x="51" y="28"/>
                    <a:pt x="51" y="28"/>
                    <a:pt x="51" y="27"/>
                  </a:cubicBezTo>
                  <a:cubicBezTo>
                    <a:pt x="52" y="16"/>
                    <a:pt x="46" y="6"/>
                    <a:pt x="36" y="2"/>
                  </a:cubicBezTo>
                  <a:cubicBezTo>
                    <a:pt x="35" y="1"/>
                    <a:pt x="33" y="1"/>
                    <a:pt x="32" y="1"/>
                  </a:cubicBezTo>
                  <a:cubicBezTo>
                    <a:pt x="31" y="1"/>
                    <a:pt x="31" y="0"/>
                    <a:pt x="30" y="0"/>
                  </a:cubicBezTo>
                  <a:cubicBezTo>
                    <a:pt x="29" y="0"/>
                    <a:pt x="28" y="0"/>
                    <a:pt x="27"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95" name="Freeform 20473"/>
            <p:cNvSpPr>
              <a:spLocks noEditPoints="1"/>
            </p:cNvSpPr>
            <p:nvPr/>
          </p:nvSpPr>
          <p:spPr bwMode="auto">
            <a:xfrm>
              <a:off x="7782424" y="2965563"/>
              <a:ext cx="190282" cy="179000"/>
            </a:xfrm>
            <a:custGeom>
              <a:avLst/>
              <a:gdLst>
                <a:gd name="T0" fmla="*/ 44 w 107"/>
                <a:gd name="T1" fmla="*/ 15 h 101"/>
                <a:gd name="T2" fmla="*/ 54 w 107"/>
                <a:gd name="T3" fmla="*/ 14 h 101"/>
                <a:gd name="T4" fmla="*/ 59 w 107"/>
                <a:gd name="T5" fmla="*/ 14 h 101"/>
                <a:gd name="T6" fmla="*/ 60 w 107"/>
                <a:gd name="T7" fmla="*/ 15 h 101"/>
                <a:gd name="T8" fmla="*/ 65 w 107"/>
                <a:gd name="T9" fmla="*/ 16 h 101"/>
                <a:gd name="T10" fmla="*/ 90 w 107"/>
                <a:gd name="T11" fmla="*/ 56 h 101"/>
                <a:gd name="T12" fmla="*/ 90 w 107"/>
                <a:gd name="T13" fmla="*/ 56 h 101"/>
                <a:gd name="T14" fmla="*/ 89 w 107"/>
                <a:gd name="T15" fmla="*/ 60 h 101"/>
                <a:gd name="T16" fmla="*/ 74 w 107"/>
                <a:gd name="T17" fmla="*/ 82 h 101"/>
                <a:gd name="T18" fmla="*/ 70 w 107"/>
                <a:gd name="T19" fmla="*/ 84 h 101"/>
                <a:gd name="T20" fmla="*/ 54 w 107"/>
                <a:gd name="T21" fmla="*/ 88 h 101"/>
                <a:gd name="T22" fmla="*/ 48 w 107"/>
                <a:gd name="T23" fmla="*/ 88 h 101"/>
                <a:gd name="T24" fmla="*/ 17 w 107"/>
                <a:gd name="T25" fmla="*/ 46 h 101"/>
                <a:gd name="T26" fmla="*/ 23 w 107"/>
                <a:gd name="T27" fmla="*/ 30 h 101"/>
                <a:gd name="T28" fmla="*/ 26 w 107"/>
                <a:gd name="T29" fmla="*/ 26 h 101"/>
                <a:gd name="T30" fmla="*/ 39 w 107"/>
                <a:gd name="T31" fmla="*/ 17 h 101"/>
                <a:gd name="T32" fmla="*/ 44 w 107"/>
                <a:gd name="T33" fmla="*/ 15 h 101"/>
                <a:gd name="T34" fmla="*/ 54 w 107"/>
                <a:gd name="T35" fmla="*/ 0 h 101"/>
                <a:gd name="T36" fmla="*/ 38 w 107"/>
                <a:gd name="T37" fmla="*/ 3 h 101"/>
                <a:gd name="T38" fmla="*/ 34 w 107"/>
                <a:gd name="T39" fmla="*/ 5 h 101"/>
                <a:gd name="T40" fmla="*/ 15 w 107"/>
                <a:gd name="T41" fmla="*/ 19 h 101"/>
                <a:gd name="T42" fmla="*/ 12 w 107"/>
                <a:gd name="T43" fmla="*/ 22 h 101"/>
                <a:gd name="T44" fmla="*/ 4 w 107"/>
                <a:gd name="T45" fmla="*/ 44 h 101"/>
                <a:gd name="T46" fmla="*/ 46 w 107"/>
                <a:gd name="T47" fmla="*/ 101 h 101"/>
                <a:gd name="T48" fmla="*/ 54 w 107"/>
                <a:gd name="T49" fmla="*/ 101 h 101"/>
                <a:gd name="T50" fmla="*/ 76 w 107"/>
                <a:gd name="T51" fmla="*/ 96 h 101"/>
                <a:gd name="T52" fmla="*/ 80 w 107"/>
                <a:gd name="T53" fmla="*/ 94 h 101"/>
                <a:gd name="T54" fmla="*/ 103 w 107"/>
                <a:gd name="T55" fmla="*/ 62 h 101"/>
                <a:gd name="T56" fmla="*/ 104 w 107"/>
                <a:gd name="T57" fmla="*/ 58 h 101"/>
                <a:gd name="T58" fmla="*/ 104 w 107"/>
                <a:gd name="T59" fmla="*/ 58 h 101"/>
                <a:gd name="T60" fmla="*/ 67 w 107"/>
                <a:gd name="T61" fmla="*/ 2 h 101"/>
                <a:gd name="T62" fmla="*/ 62 w 107"/>
                <a:gd name="T63" fmla="*/ 1 h 101"/>
                <a:gd name="T64" fmla="*/ 61 w 107"/>
                <a:gd name="T65" fmla="*/ 1 h 101"/>
                <a:gd name="T66" fmla="*/ 54 w 107"/>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101">
                  <a:moveTo>
                    <a:pt x="44" y="15"/>
                  </a:moveTo>
                  <a:cubicBezTo>
                    <a:pt x="47" y="15"/>
                    <a:pt x="50" y="14"/>
                    <a:pt x="54" y="14"/>
                  </a:cubicBezTo>
                  <a:cubicBezTo>
                    <a:pt x="55" y="14"/>
                    <a:pt x="57" y="14"/>
                    <a:pt x="59" y="14"/>
                  </a:cubicBezTo>
                  <a:cubicBezTo>
                    <a:pt x="59" y="15"/>
                    <a:pt x="60" y="15"/>
                    <a:pt x="60" y="15"/>
                  </a:cubicBezTo>
                  <a:cubicBezTo>
                    <a:pt x="62" y="15"/>
                    <a:pt x="63" y="15"/>
                    <a:pt x="65" y="16"/>
                  </a:cubicBezTo>
                  <a:cubicBezTo>
                    <a:pt x="81" y="21"/>
                    <a:pt x="92" y="38"/>
                    <a:pt x="90" y="56"/>
                  </a:cubicBezTo>
                  <a:cubicBezTo>
                    <a:pt x="90" y="56"/>
                    <a:pt x="90" y="56"/>
                    <a:pt x="90" y="56"/>
                  </a:cubicBezTo>
                  <a:cubicBezTo>
                    <a:pt x="90" y="58"/>
                    <a:pt x="90" y="59"/>
                    <a:pt x="89" y="60"/>
                  </a:cubicBezTo>
                  <a:cubicBezTo>
                    <a:pt x="87" y="69"/>
                    <a:pt x="82" y="77"/>
                    <a:pt x="74" y="82"/>
                  </a:cubicBezTo>
                  <a:cubicBezTo>
                    <a:pt x="73" y="83"/>
                    <a:pt x="72" y="83"/>
                    <a:pt x="70" y="84"/>
                  </a:cubicBezTo>
                  <a:cubicBezTo>
                    <a:pt x="65" y="87"/>
                    <a:pt x="60" y="88"/>
                    <a:pt x="54" y="88"/>
                  </a:cubicBezTo>
                  <a:cubicBezTo>
                    <a:pt x="52" y="88"/>
                    <a:pt x="50" y="88"/>
                    <a:pt x="48" y="88"/>
                  </a:cubicBezTo>
                  <a:cubicBezTo>
                    <a:pt x="28" y="85"/>
                    <a:pt x="14" y="66"/>
                    <a:pt x="17" y="46"/>
                  </a:cubicBezTo>
                  <a:cubicBezTo>
                    <a:pt x="18" y="40"/>
                    <a:pt x="20" y="34"/>
                    <a:pt x="23" y="30"/>
                  </a:cubicBezTo>
                  <a:cubicBezTo>
                    <a:pt x="24" y="29"/>
                    <a:pt x="25" y="28"/>
                    <a:pt x="26" y="26"/>
                  </a:cubicBezTo>
                  <a:cubicBezTo>
                    <a:pt x="30" y="22"/>
                    <a:pt x="34" y="19"/>
                    <a:pt x="39" y="17"/>
                  </a:cubicBezTo>
                  <a:cubicBezTo>
                    <a:pt x="41" y="16"/>
                    <a:pt x="42" y="16"/>
                    <a:pt x="44" y="15"/>
                  </a:cubicBezTo>
                  <a:moveTo>
                    <a:pt x="54" y="0"/>
                  </a:moveTo>
                  <a:cubicBezTo>
                    <a:pt x="48" y="0"/>
                    <a:pt x="43" y="1"/>
                    <a:pt x="38" y="3"/>
                  </a:cubicBezTo>
                  <a:cubicBezTo>
                    <a:pt x="37" y="3"/>
                    <a:pt x="35" y="4"/>
                    <a:pt x="34" y="5"/>
                  </a:cubicBezTo>
                  <a:cubicBezTo>
                    <a:pt x="27" y="8"/>
                    <a:pt x="20" y="12"/>
                    <a:pt x="15" y="19"/>
                  </a:cubicBezTo>
                  <a:cubicBezTo>
                    <a:pt x="14" y="20"/>
                    <a:pt x="13" y="21"/>
                    <a:pt x="12" y="22"/>
                  </a:cubicBezTo>
                  <a:cubicBezTo>
                    <a:pt x="8" y="28"/>
                    <a:pt x="5" y="36"/>
                    <a:pt x="4" y="44"/>
                  </a:cubicBezTo>
                  <a:cubicBezTo>
                    <a:pt x="0" y="71"/>
                    <a:pt x="19" y="97"/>
                    <a:pt x="46" y="101"/>
                  </a:cubicBezTo>
                  <a:cubicBezTo>
                    <a:pt x="49" y="101"/>
                    <a:pt x="51" y="101"/>
                    <a:pt x="54" y="101"/>
                  </a:cubicBezTo>
                  <a:cubicBezTo>
                    <a:pt x="62" y="101"/>
                    <a:pt x="69" y="100"/>
                    <a:pt x="76" y="96"/>
                  </a:cubicBezTo>
                  <a:cubicBezTo>
                    <a:pt x="77" y="96"/>
                    <a:pt x="79" y="95"/>
                    <a:pt x="80" y="94"/>
                  </a:cubicBezTo>
                  <a:cubicBezTo>
                    <a:pt x="91" y="87"/>
                    <a:pt x="100" y="76"/>
                    <a:pt x="103" y="62"/>
                  </a:cubicBezTo>
                  <a:cubicBezTo>
                    <a:pt x="103" y="61"/>
                    <a:pt x="103" y="60"/>
                    <a:pt x="104" y="58"/>
                  </a:cubicBezTo>
                  <a:cubicBezTo>
                    <a:pt x="104" y="58"/>
                    <a:pt x="104" y="58"/>
                    <a:pt x="104" y="58"/>
                  </a:cubicBezTo>
                  <a:cubicBezTo>
                    <a:pt x="107" y="33"/>
                    <a:pt x="91" y="9"/>
                    <a:pt x="67" y="2"/>
                  </a:cubicBezTo>
                  <a:cubicBezTo>
                    <a:pt x="65" y="2"/>
                    <a:pt x="64" y="2"/>
                    <a:pt x="62" y="1"/>
                  </a:cubicBezTo>
                  <a:cubicBezTo>
                    <a:pt x="62" y="1"/>
                    <a:pt x="61" y="1"/>
                    <a:pt x="61" y="1"/>
                  </a:cubicBezTo>
                  <a:cubicBezTo>
                    <a:pt x="59" y="1"/>
                    <a:pt x="56" y="0"/>
                    <a:pt x="54"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cxnSp>
        <p:nvCxnSpPr>
          <p:cNvPr id="96" name="直接连接符 95"/>
          <p:cNvCxnSpPr>
            <a:stCxn id="84" idx="6"/>
            <a:endCxn id="95" idx="28"/>
          </p:cNvCxnSpPr>
          <p:nvPr/>
        </p:nvCxnSpPr>
        <p:spPr>
          <a:xfrm flipH="1" flipV="1">
            <a:off x="9788442" y="3060068"/>
            <a:ext cx="1121368" cy="332985"/>
          </a:xfrm>
          <a:prstGeom prst="line">
            <a:avLst/>
          </a:prstGeom>
          <a:solidFill>
            <a:srgbClr val="44546A">
              <a:alpha val="26000"/>
            </a:srgbClr>
          </a:solidFill>
          <a:ln w="6350" cap="flat" cmpd="sng" algn="ctr">
            <a:solidFill>
              <a:sysClr val="windowText" lastClr="000000">
                <a:alpha val="22000"/>
              </a:sysClr>
            </a:solidFill>
            <a:prstDash val="solid"/>
            <a:miter lim="800000"/>
          </a:ln>
          <a:effectLst/>
        </p:spPr>
      </p:cxnSp>
      <p:cxnSp>
        <p:nvCxnSpPr>
          <p:cNvPr id="97" name="直接连接符 96"/>
          <p:cNvCxnSpPr>
            <a:stCxn id="92" idx="22"/>
            <a:endCxn id="84" idx="11"/>
          </p:cNvCxnSpPr>
          <p:nvPr/>
        </p:nvCxnSpPr>
        <p:spPr>
          <a:xfrm>
            <a:off x="10864732" y="3393668"/>
            <a:ext cx="148042" cy="40165"/>
          </a:xfrm>
          <a:prstGeom prst="line">
            <a:avLst/>
          </a:prstGeom>
          <a:solidFill>
            <a:srgbClr val="44546A">
              <a:alpha val="26000"/>
            </a:srgbClr>
          </a:solidFill>
          <a:ln w="6350" cap="flat" cmpd="sng" algn="ctr">
            <a:solidFill>
              <a:sysClr val="windowText" lastClr="000000">
                <a:alpha val="22000"/>
              </a:sysClr>
            </a:solidFill>
            <a:prstDash val="solid"/>
            <a:miter lim="800000"/>
          </a:ln>
          <a:effectLst/>
        </p:spPr>
      </p:cxnSp>
      <p:sp>
        <p:nvSpPr>
          <p:cNvPr id="98" name="等腰三角形 97"/>
          <p:cNvSpPr/>
          <p:nvPr/>
        </p:nvSpPr>
        <p:spPr>
          <a:xfrm>
            <a:off x="8362013" y="2470677"/>
            <a:ext cx="187798" cy="161895"/>
          </a:xfrm>
          <a:prstGeom prst="triangle">
            <a:avLst/>
          </a:pr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99" name="等腰三角形 98"/>
          <p:cNvSpPr/>
          <p:nvPr/>
        </p:nvSpPr>
        <p:spPr>
          <a:xfrm rot="10800000">
            <a:off x="9608885" y="3339100"/>
            <a:ext cx="187798" cy="161895"/>
          </a:xfrm>
          <a:prstGeom prst="triangle">
            <a:avLst/>
          </a:pr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100" name="Group 4"/>
          <p:cNvGrpSpPr/>
          <p:nvPr/>
        </p:nvGrpSpPr>
        <p:grpSpPr>
          <a:xfrm>
            <a:off x="7911455" y="1646781"/>
            <a:ext cx="1536535" cy="675185"/>
            <a:chOff x="8880479" y="2464939"/>
            <a:chExt cx="2806701" cy="900247"/>
          </a:xfrm>
        </p:grpSpPr>
        <p:sp>
          <p:nvSpPr>
            <p:cNvPr id="101" name="TextBox 28"/>
            <p:cNvSpPr txBox="1"/>
            <p:nvPr/>
          </p:nvSpPr>
          <p:spPr>
            <a:xfrm>
              <a:off x="8880479" y="2464939"/>
              <a:ext cx="2806699" cy="276999"/>
            </a:xfrm>
            <a:prstGeom prst="rect">
              <a:avLst/>
            </a:prstGeom>
            <a:noFill/>
            <a:effectLst/>
          </p:spPr>
          <p:txBody>
            <a:bodyPr wrap="none" lIns="0" tIns="0" rIns="0" bIns="0" anchor="ctr" anchorCtr="0">
              <a:normAutofit lnSpcReduction="1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rPr>
                <a:t>8</a:t>
              </a:r>
              <a:r>
                <a:rPr kumimoji="0" lang="zh-CN" altLang="en-US"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rPr>
                <a:t>、手机回单</a:t>
              </a:r>
              <a:endParaRPr kumimoji="0" lang="zh-CN" altLang="en-US"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endParaRPr>
            </a:p>
          </p:txBody>
        </p:sp>
        <p:sp>
          <p:nvSpPr>
            <p:cNvPr id="102" name="Rectangle 29"/>
            <p:cNvSpPr/>
            <p:nvPr/>
          </p:nvSpPr>
          <p:spPr>
            <a:xfrm>
              <a:off x="8880483" y="2741938"/>
              <a:ext cx="2806697" cy="623248"/>
            </a:xfrm>
            <a:prstGeom prst="rect">
              <a:avLst/>
            </a:prstGeom>
            <a:effectLst/>
          </p:spPr>
          <p:txBody>
            <a:bodyPr wrap="square" lIns="0" tIns="0" rIns="0" bIns="0" anchor="ctr" anchorCtr="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拍照上传维修结果，服务质量有保证</a:t>
              </a:r>
              <a:endPar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grpSp>
      <p:grpSp>
        <p:nvGrpSpPr>
          <p:cNvPr id="103" name="Group 4"/>
          <p:cNvGrpSpPr/>
          <p:nvPr/>
        </p:nvGrpSpPr>
        <p:grpSpPr>
          <a:xfrm>
            <a:off x="9032638" y="3862796"/>
            <a:ext cx="1736071" cy="675185"/>
            <a:chOff x="8479612" y="2464939"/>
            <a:chExt cx="2806700" cy="900247"/>
          </a:xfrm>
        </p:grpSpPr>
        <p:sp>
          <p:nvSpPr>
            <p:cNvPr id="104" name="TextBox 28"/>
            <p:cNvSpPr txBox="1"/>
            <p:nvPr/>
          </p:nvSpPr>
          <p:spPr>
            <a:xfrm>
              <a:off x="8479612" y="2464939"/>
              <a:ext cx="2806700" cy="276999"/>
            </a:xfrm>
            <a:prstGeom prst="rect">
              <a:avLst/>
            </a:prstGeom>
            <a:noFill/>
            <a:effectLst/>
          </p:spPr>
          <p:txBody>
            <a:bodyPr wrap="none" lIns="0" tIns="0" rIns="0" bIns="0" anchor="ctr" anchorCtr="0">
              <a:normAutofit lnSpcReduction="1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rPr>
                <a:t>9</a:t>
              </a:r>
              <a:r>
                <a:rPr kumimoji="0" lang="zh-CN" altLang="en-US"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rPr>
                <a:t>、定位巡点</a:t>
              </a:r>
              <a:endParaRPr kumimoji="0" lang="zh-CN" altLang="en-US"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endParaRPr>
            </a:p>
          </p:txBody>
        </p:sp>
        <p:sp>
          <p:nvSpPr>
            <p:cNvPr id="105" name="Rectangle 29"/>
            <p:cNvSpPr/>
            <p:nvPr/>
          </p:nvSpPr>
          <p:spPr>
            <a:xfrm>
              <a:off x="8479612" y="2741938"/>
              <a:ext cx="2806700" cy="623248"/>
            </a:xfrm>
            <a:prstGeom prst="rect">
              <a:avLst/>
            </a:prstGeom>
            <a:effectLst/>
          </p:spPr>
          <p:txBody>
            <a:bodyPr wrap="square" lIns="0" tIns="0" rIns="0" bIns="0" anchor="ctr" anchorCtr="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维修工按照报修定位，快速找到维修位置</a:t>
              </a:r>
              <a:endPar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grpSp>
      <p:cxnSp>
        <p:nvCxnSpPr>
          <p:cNvPr id="106" name="直接连接符 105"/>
          <p:cNvCxnSpPr>
            <a:stCxn id="95" idx="21"/>
          </p:cNvCxnSpPr>
          <p:nvPr/>
        </p:nvCxnSpPr>
        <p:spPr>
          <a:xfrm flipH="1" flipV="1">
            <a:off x="8440441" y="2843656"/>
            <a:ext cx="1184394" cy="152610"/>
          </a:xfrm>
          <a:prstGeom prst="line">
            <a:avLst/>
          </a:prstGeom>
          <a:solidFill>
            <a:srgbClr val="44546A">
              <a:alpha val="26000"/>
            </a:srgbClr>
          </a:solidFill>
          <a:ln w="6350" cap="flat" cmpd="sng" algn="ctr">
            <a:solidFill>
              <a:sysClr val="windowText" lastClr="000000">
                <a:alpha val="22000"/>
              </a:sysClr>
            </a:solidFill>
            <a:prstDash val="solid"/>
            <a:miter lim="800000"/>
          </a:ln>
          <a:effectLst/>
        </p:spPr>
      </p:cxnSp>
      <p:sp>
        <p:nvSpPr>
          <p:cNvPr id="107" name="等腰三角形 106"/>
          <p:cNvSpPr/>
          <p:nvPr/>
        </p:nvSpPr>
        <p:spPr>
          <a:xfrm>
            <a:off x="1705384" y="2996266"/>
            <a:ext cx="187798" cy="161895"/>
          </a:xfrm>
          <a:prstGeom prst="triangle">
            <a:avLst/>
          </a:pr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108" name="Group 4"/>
          <p:cNvGrpSpPr/>
          <p:nvPr/>
        </p:nvGrpSpPr>
        <p:grpSpPr>
          <a:xfrm>
            <a:off x="1108537" y="1935241"/>
            <a:ext cx="1514746" cy="675185"/>
            <a:chOff x="8479612" y="2464939"/>
            <a:chExt cx="2806700" cy="900247"/>
          </a:xfrm>
        </p:grpSpPr>
        <p:sp>
          <p:nvSpPr>
            <p:cNvPr id="109" name="TextBox 28"/>
            <p:cNvSpPr txBox="1"/>
            <p:nvPr/>
          </p:nvSpPr>
          <p:spPr>
            <a:xfrm>
              <a:off x="8479612" y="2464939"/>
              <a:ext cx="2806700" cy="276999"/>
            </a:xfrm>
            <a:prstGeom prst="rect">
              <a:avLst/>
            </a:prstGeom>
            <a:noFill/>
            <a:effectLst/>
          </p:spPr>
          <p:txBody>
            <a:bodyPr wrap="none" lIns="0" tIns="0" rIns="0" bIns="0" anchor="ctr" anchorCtr="0">
              <a:normAutofit lnSpcReduction="1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rPr>
                <a:t>2</a:t>
              </a:r>
              <a:r>
                <a:rPr kumimoji="0" lang="zh-CN" altLang="en-US"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rPr>
                <a:t>、移动巡检</a:t>
              </a:r>
              <a:endParaRPr kumimoji="0" lang="zh-CN" altLang="en-US"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endParaRPr>
            </a:p>
          </p:txBody>
        </p:sp>
        <p:sp>
          <p:nvSpPr>
            <p:cNvPr id="110" name="Rectangle 29"/>
            <p:cNvSpPr/>
            <p:nvPr/>
          </p:nvSpPr>
          <p:spPr>
            <a:xfrm>
              <a:off x="8479612" y="2741938"/>
              <a:ext cx="2806700" cy="623248"/>
            </a:xfrm>
            <a:prstGeom prst="rect">
              <a:avLst/>
            </a:prstGeom>
            <a:effectLst/>
          </p:spPr>
          <p:txBody>
            <a:bodyPr wrap="square" lIns="0" tIns="0" rIns="0" bIns="0" anchor="ctr" anchorCtr="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巡检人员拿起手机，开始巡逻工作</a:t>
              </a:r>
              <a:endPar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grpSp>
      <p:sp>
        <p:nvSpPr>
          <p:cNvPr id="111" name="等腰三角形 110"/>
          <p:cNvSpPr/>
          <p:nvPr/>
        </p:nvSpPr>
        <p:spPr>
          <a:xfrm rot="10800000">
            <a:off x="2623284" y="3505200"/>
            <a:ext cx="187798" cy="161895"/>
          </a:xfrm>
          <a:prstGeom prst="triangle">
            <a:avLst/>
          </a:pr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112" name="Group 4"/>
          <p:cNvGrpSpPr/>
          <p:nvPr/>
        </p:nvGrpSpPr>
        <p:grpSpPr>
          <a:xfrm>
            <a:off x="3055029" y="1781774"/>
            <a:ext cx="1536534" cy="675185"/>
            <a:chOff x="8479612" y="2464939"/>
            <a:chExt cx="2806700" cy="900247"/>
          </a:xfrm>
        </p:grpSpPr>
        <p:sp>
          <p:nvSpPr>
            <p:cNvPr id="113" name="TextBox 28"/>
            <p:cNvSpPr txBox="1"/>
            <p:nvPr/>
          </p:nvSpPr>
          <p:spPr>
            <a:xfrm>
              <a:off x="8479612" y="2464939"/>
              <a:ext cx="2806700" cy="276999"/>
            </a:xfrm>
            <a:prstGeom prst="rect">
              <a:avLst/>
            </a:prstGeom>
            <a:noFill/>
            <a:effectLst/>
          </p:spPr>
          <p:txBody>
            <a:bodyPr wrap="none" lIns="0" tIns="0" rIns="0" bIns="0" anchor="ctr" anchorCtr="0">
              <a:normAutofit lnSpcReduction="1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rPr>
                <a:t>4</a:t>
              </a:r>
              <a:r>
                <a:rPr kumimoji="0" lang="zh-CN" altLang="en-US"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rPr>
                <a:t>、检视巡逻轨迹</a:t>
              </a:r>
              <a:endParaRPr kumimoji="0" lang="zh-CN" altLang="en-US" sz="14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ea"/>
                <a:sym typeface="+mn-lt"/>
              </a:endParaRPr>
            </a:p>
          </p:txBody>
        </p:sp>
        <p:sp>
          <p:nvSpPr>
            <p:cNvPr id="114" name="Rectangle 29"/>
            <p:cNvSpPr/>
            <p:nvPr/>
          </p:nvSpPr>
          <p:spPr>
            <a:xfrm>
              <a:off x="8479612" y="2741938"/>
              <a:ext cx="2806700" cy="623248"/>
            </a:xfrm>
            <a:prstGeom prst="rect">
              <a:avLst/>
            </a:prstGeom>
            <a:effectLst/>
          </p:spPr>
          <p:txBody>
            <a:bodyPr wrap="square" lIns="0" tIns="0" rIns="0" bIns="0" anchor="ctr" anchorCtr="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物业实时查看巡逻轨迹，防漏检未检</a:t>
              </a:r>
              <a:endPar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grpSp>
      <p:sp>
        <p:nvSpPr>
          <p:cNvPr id="115" name="等腰三角形 114"/>
          <p:cNvSpPr/>
          <p:nvPr/>
        </p:nvSpPr>
        <p:spPr>
          <a:xfrm>
            <a:off x="10892916" y="3007978"/>
            <a:ext cx="187798" cy="161895"/>
          </a:xfrm>
          <a:prstGeom prst="triangle">
            <a:avLst/>
          </a:prstGeom>
          <a:solidFill>
            <a:srgbClr val="27A98B"/>
          </a:solid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116" name="Group 4"/>
          <p:cNvGrpSpPr/>
          <p:nvPr/>
        </p:nvGrpSpPr>
        <p:grpSpPr>
          <a:xfrm>
            <a:off x="10271670" y="2057400"/>
            <a:ext cx="1463130" cy="675185"/>
            <a:chOff x="8479612" y="2464939"/>
            <a:chExt cx="2806700" cy="900247"/>
          </a:xfrm>
        </p:grpSpPr>
        <p:sp>
          <p:nvSpPr>
            <p:cNvPr id="117" name="TextBox 28"/>
            <p:cNvSpPr txBox="1"/>
            <p:nvPr/>
          </p:nvSpPr>
          <p:spPr>
            <a:xfrm>
              <a:off x="8479612" y="2464939"/>
              <a:ext cx="2806700" cy="276999"/>
            </a:xfrm>
            <a:prstGeom prst="rect">
              <a:avLst/>
            </a:prstGeom>
            <a:noFill/>
            <a:effectLst/>
          </p:spPr>
          <p:txBody>
            <a:bodyPr wrap="none" lIns="0" tIns="0" rIns="0" bIns="0" anchor="ctr" anchorCtr="0">
              <a:normAutofit lnSpcReduction="1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10</a:t>
              </a:r>
              <a:r>
                <a:rPr kumimoji="0" lang="zh-CN" altLang="en-US"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、抢单</a:t>
              </a:r>
              <a:r>
                <a:rPr kumimoji="0" lang="en-US" altLang="zh-CN"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a:t>
              </a:r>
              <a:r>
                <a:rPr kumimoji="0" lang="zh-CN" altLang="en-US"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派单</a:t>
              </a:r>
              <a:endParaRPr kumimoji="0" lang="zh-CN" altLang="en-US" sz="1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sp>
          <p:nvSpPr>
            <p:cNvPr id="118" name="Rectangle 29"/>
            <p:cNvSpPr/>
            <p:nvPr/>
          </p:nvSpPr>
          <p:spPr>
            <a:xfrm>
              <a:off x="8479612" y="2741938"/>
              <a:ext cx="2806700" cy="623248"/>
            </a:xfrm>
            <a:prstGeom prst="rect">
              <a:avLst/>
            </a:prstGeom>
            <a:effectLst/>
          </p:spPr>
          <p:txBody>
            <a:bodyPr wrap="square" lIns="0" tIns="0" rIns="0" bIns="0" anchor="ctr" anchorCtr="0">
              <a:norm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rPr>
                <a:t>通过手机抢单或派单，报修直达维修工</a:t>
              </a:r>
              <a:endParaRPr kumimoji="0" lang="zh-CN" altLang="en-US" sz="1000" b="0"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ea"/>
                <a:sym typeface="+mn-lt"/>
              </a:endParaRPr>
            </a:p>
          </p:txBody>
        </p:sp>
      </p:grpSp>
      <p:grpSp>
        <p:nvGrpSpPr>
          <p:cNvPr id="119" name="组合 118"/>
          <p:cNvGrpSpPr/>
          <p:nvPr/>
        </p:nvGrpSpPr>
        <p:grpSpPr>
          <a:xfrm>
            <a:off x="7370252" y="3037073"/>
            <a:ext cx="231099" cy="222895"/>
            <a:chOff x="9952151" y="3022677"/>
            <a:chExt cx="231099" cy="222895"/>
          </a:xfrm>
          <a:solidFill>
            <a:srgbClr val="27A98B"/>
          </a:solidFill>
        </p:grpSpPr>
        <p:sp>
          <p:nvSpPr>
            <p:cNvPr id="120" name="Freeform 20452"/>
            <p:cNvSpPr/>
            <p:nvPr/>
          </p:nvSpPr>
          <p:spPr bwMode="auto">
            <a:xfrm>
              <a:off x="10004809" y="3079426"/>
              <a:ext cx="112814" cy="109396"/>
            </a:xfrm>
            <a:custGeom>
              <a:avLst/>
              <a:gdLst>
                <a:gd name="T0" fmla="*/ 35 w 70"/>
                <a:gd name="T1" fmla="*/ 0 h 68"/>
                <a:gd name="T2" fmla="*/ 30 w 70"/>
                <a:gd name="T3" fmla="*/ 0 h 68"/>
                <a:gd name="T4" fmla="*/ 26 w 70"/>
                <a:gd name="T5" fmla="*/ 1 h 68"/>
                <a:gd name="T6" fmla="*/ 6 w 70"/>
                <a:gd name="T7" fmla="*/ 17 h 68"/>
                <a:gd name="T8" fmla="*/ 4 w 70"/>
                <a:gd name="T9" fmla="*/ 21 h 68"/>
                <a:gd name="T10" fmla="*/ 2 w 70"/>
                <a:gd name="T11" fmla="*/ 29 h 68"/>
                <a:gd name="T12" fmla="*/ 17 w 70"/>
                <a:gd name="T13" fmla="*/ 62 h 68"/>
                <a:gd name="T14" fmla="*/ 21 w 70"/>
                <a:gd name="T15" fmla="*/ 64 h 68"/>
                <a:gd name="T16" fmla="*/ 30 w 70"/>
                <a:gd name="T17" fmla="*/ 67 h 68"/>
                <a:gd name="T18" fmla="*/ 35 w 70"/>
                <a:gd name="T19" fmla="*/ 68 h 68"/>
                <a:gd name="T20" fmla="*/ 69 w 70"/>
                <a:gd name="T21" fmla="*/ 39 h 68"/>
                <a:gd name="T22" fmla="*/ 65 w 70"/>
                <a:gd name="T23" fmla="*/ 17 h 68"/>
                <a:gd name="T24" fmla="*/ 62 w 70"/>
                <a:gd name="T25" fmla="*/ 13 h 68"/>
                <a:gd name="T26" fmla="*/ 51 w 70"/>
                <a:gd name="T27" fmla="*/ 3 h 68"/>
                <a:gd name="T28" fmla="*/ 47 w 70"/>
                <a:gd name="T29" fmla="*/ 2 h 68"/>
                <a:gd name="T30" fmla="*/ 40 w 70"/>
                <a:gd name="T31" fmla="*/ 0 h 68"/>
                <a:gd name="T32" fmla="*/ 35 w 70"/>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8">
                  <a:moveTo>
                    <a:pt x="35" y="0"/>
                  </a:moveTo>
                  <a:cubicBezTo>
                    <a:pt x="34" y="0"/>
                    <a:pt x="32" y="0"/>
                    <a:pt x="30" y="0"/>
                  </a:cubicBezTo>
                  <a:cubicBezTo>
                    <a:pt x="29" y="0"/>
                    <a:pt x="28" y="0"/>
                    <a:pt x="26" y="1"/>
                  </a:cubicBezTo>
                  <a:cubicBezTo>
                    <a:pt x="17" y="3"/>
                    <a:pt x="10" y="9"/>
                    <a:pt x="6" y="17"/>
                  </a:cubicBezTo>
                  <a:cubicBezTo>
                    <a:pt x="5" y="19"/>
                    <a:pt x="4" y="20"/>
                    <a:pt x="4" y="21"/>
                  </a:cubicBezTo>
                  <a:cubicBezTo>
                    <a:pt x="3" y="24"/>
                    <a:pt x="2" y="26"/>
                    <a:pt x="2" y="29"/>
                  </a:cubicBezTo>
                  <a:cubicBezTo>
                    <a:pt x="0" y="42"/>
                    <a:pt x="6" y="55"/>
                    <a:pt x="17" y="62"/>
                  </a:cubicBezTo>
                  <a:cubicBezTo>
                    <a:pt x="18" y="63"/>
                    <a:pt x="19" y="64"/>
                    <a:pt x="21" y="64"/>
                  </a:cubicBezTo>
                  <a:cubicBezTo>
                    <a:pt x="24" y="66"/>
                    <a:pt x="27" y="67"/>
                    <a:pt x="30" y="67"/>
                  </a:cubicBezTo>
                  <a:cubicBezTo>
                    <a:pt x="32" y="68"/>
                    <a:pt x="34" y="68"/>
                    <a:pt x="35" y="68"/>
                  </a:cubicBezTo>
                  <a:cubicBezTo>
                    <a:pt x="52" y="68"/>
                    <a:pt x="66" y="56"/>
                    <a:pt x="69" y="39"/>
                  </a:cubicBezTo>
                  <a:cubicBezTo>
                    <a:pt x="70" y="31"/>
                    <a:pt x="68" y="23"/>
                    <a:pt x="65" y="17"/>
                  </a:cubicBezTo>
                  <a:cubicBezTo>
                    <a:pt x="64" y="15"/>
                    <a:pt x="63" y="14"/>
                    <a:pt x="62" y="13"/>
                  </a:cubicBezTo>
                  <a:cubicBezTo>
                    <a:pt x="59" y="9"/>
                    <a:pt x="55" y="6"/>
                    <a:pt x="51" y="3"/>
                  </a:cubicBezTo>
                  <a:cubicBezTo>
                    <a:pt x="49" y="3"/>
                    <a:pt x="48" y="2"/>
                    <a:pt x="47" y="2"/>
                  </a:cubicBezTo>
                  <a:cubicBezTo>
                    <a:pt x="45" y="1"/>
                    <a:pt x="43" y="0"/>
                    <a:pt x="40" y="0"/>
                  </a:cubicBezTo>
                  <a:cubicBezTo>
                    <a:pt x="39" y="0"/>
                    <a:pt x="37" y="0"/>
                    <a:pt x="35"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21" name="Freeform 20453"/>
            <p:cNvSpPr>
              <a:spLocks noEditPoints="1"/>
            </p:cNvSpPr>
            <p:nvPr/>
          </p:nvSpPr>
          <p:spPr bwMode="auto">
            <a:xfrm>
              <a:off x="9952151" y="3022677"/>
              <a:ext cx="231099" cy="222895"/>
            </a:xfrm>
            <a:custGeom>
              <a:avLst/>
              <a:gdLst>
                <a:gd name="T0" fmla="*/ 65 w 143"/>
                <a:gd name="T1" fmla="*/ 19 h 138"/>
                <a:gd name="T2" fmla="*/ 72 w 143"/>
                <a:gd name="T3" fmla="*/ 18 h 138"/>
                <a:gd name="T4" fmla="*/ 80 w 143"/>
                <a:gd name="T5" fmla="*/ 19 h 138"/>
                <a:gd name="T6" fmla="*/ 90 w 143"/>
                <a:gd name="T7" fmla="*/ 21 h 138"/>
                <a:gd name="T8" fmla="*/ 94 w 143"/>
                <a:gd name="T9" fmla="*/ 23 h 138"/>
                <a:gd name="T10" fmla="*/ 112 w 143"/>
                <a:gd name="T11" fmla="*/ 38 h 138"/>
                <a:gd name="T12" fmla="*/ 115 w 143"/>
                <a:gd name="T13" fmla="*/ 41 h 138"/>
                <a:gd name="T14" fmla="*/ 122 w 143"/>
                <a:gd name="T15" fmla="*/ 76 h 138"/>
                <a:gd name="T16" fmla="*/ 72 w 143"/>
                <a:gd name="T17" fmla="*/ 119 h 138"/>
                <a:gd name="T18" fmla="*/ 65 w 143"/>
                <a:gd name="T19" fmla="*/ 119 h 138"/>
                <a:gd name="T20" fmla="*/ 49 w 143"/>
                <a:gd name="T21" fmla="*/ 114 h 138"/>
                <a:gd name="T22" fmla="*/ 45 w 143"/>
                <a:gd name="T23" fmla="*/ 111 h 138"/>
                <a:gd name="T24" fmla="*/ 22 w 143"/>
                <a:gd name="T25" fmla="*/ 61 h 138"/>
                <a:gd name="T26" fmla="*/ 26 w 143"/>
                <a:gd name="T27" fmla="*/ 47 h 138"/>
                <a:gd name="T28" fmla="*/ 28 w 143"/>
                <a:gd name="T29" fmla="*/ 44 h 138"/>
                <a:gd name="T30" fmla="*/ 60 w 143"/>
                <a:gd name="T31" fmla="*/ 20 h 138"/>
                <a:gd name="T32" fmla="*/ 65 w 143"/>
                <a:gd name="T33" fmla="*/ 19 h 138"/>
                <a:gd name="T34" fmla="*/ 72 w 143"/>
                <a:gd name="T35" fmla="*/ 0 h 138"/>
                <a:gd name="T36" fmla="*/ 62 w 143"/>
                <a:gd name="T37" fmla="*/ 0 h 138"/>
                <a:gd name="T38" fmla="*/ 57 w 143"/>
                <a:gd name="T39" fmla="*/ 1 h 138"/>
                <a:gd name="T40" fmla="*/ 13 w 143"/>
                <a:gd name="T41" fmla="*/ 34 h 138"/>
                <a:gd name="T42" fmla="*/ 11 w 143"/>
                <a:gd name="T43" fmla="*/ 38 h 138"/>
                <a:gd name="T44" fmla="*/ 4 w 143"/>
                <a:gd name="T45" fmla="*/ 59 h 138"/>
                <a:gd name="T46" fmla="*/ 36 w 143"/>
                <a:gd name="T47" fmla="*/ 127 h 138"/>
                <a:gd name="T48" fmla="*/ 39 w 143"/>
                <a:gd name="T49" fmla="*/ 129 h 138"/>
                <a:gd name="T50" fmla="*/ 62 w 143"/>
                <a:gd name="T51" fmla="*/ 137 h 138"/>
                <a:gd name="T52" fmla="*/ 72 w 143"/>
                <a:gd name="T53" fmla="*/ 138 h 138"/>
                <a:gd name="T54" fmla="*/ 141 w 143"/>
                <a:gd name="T55" fmla="*/ 79 h 138"/>
                <a:gd name="T56" fmla="*/ 129 w 143"/>
                <a:gd name="T57" fmla="*/ 30 h 138"/>
                <a:gd name="T58" fmla="*/ 127 w 143"/>
                <a:gd name="T59" fmla="*/ 26 h 138"/>
                <a:gd name="T60" fmla="*/ 100 w 143"/>
                <a:gd name="T61" fmla="*/ 6 h 138"/>
                <a:gd name="T62" fmla="*/ 96 w 143"/>
                <a:gd name="T63" fmla="*/ 4 h 138"/>
                <a:gd name="T64" fmla="*/ 82 w 143"/>
                <a:gd name="T65" fmla="*/ 0 h 138"/>
                <a:gd name="T66" fmla="*/ 72 w 14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38">
                  <a:moveTo>
                    <a:pt x="65" y="19"/>
                  </a:moveTo>
                  <a:cubicBezTo>
                    <a:pt x="67" y="18"/>
                    <a:pt x="70" y="18"/>
                    <a:pt x="72" y="18"/>
                  </a:cubicBezTo>
                  <a:cubicBezTo>
                    <a:pt x="75" y="18"/>
                    <a:pt x="77" y="18"/>
                    <a:pt x="80" y="19"/>
                  </a:cubicBezTo>
                  <a:cubicBezTo>
                    <a:pt x="83" y="19"/>
                    <a:pt x="87" y="20"/>
                    <a:pt x="90" y="21"/>
                  </a:cubicBezTo>
                  <a:cubicBezTo>
                    <a:pt x="91" y="22"/>
                    <a:pt x="92" y="22"/>
                    <a:pt x="94" y="23"/>
                  </a:cubicBezTo>
                  <a:cubicBezTo>
                    <a:pt x="101" y="26"/>
                    <a:pt x="107" y="31"/>
                    <a:pt x="112" y="38"/>
                  </a:cubicBezTo>
                  <a:cubicBezTo>
                    <a:pt x="113" y="39"/>
                    <a:pt x="114" y="40"/>
                    <a:pt x="115" y="41"/>
                  </a:cubicBezTo>
                  <a:cubicBezTo>
                    <a:pt x="121" y="51"/>
                    <a:pt x="124" y="63"/>
                    <a:pt x="122" y="76"/>
                  </a:cubicBezTo>
                  <a:cubicBezTo>
                    <a:pt x="119" y="101"/>
                    <a:pt x="97" y="119"/>
                    <a:pt x="72" y="119"/>
                  </a:cubicBezTo>
                  <a:cubicBezTo>
                    <a:pt x="70" y="119"/>
                    <a:pt x="67" y="119"/>
                    <a:pt x="65" y="119"/>
                  </a:cubicBezTo>
                  <a:cubicBezTo>
                    <a:pt x="59" y="118"/>
                    <a:pt x="54" y="116"/>
                    <a:pt x="49" y="114"/>
                  </a:cubicBezTo>
                  <a:cubicBezTo>
                    <a:pt x="48" y="113"/>
                    <a:pt x="47" y="112"/>
                    <a:pt x="45" y="111"/>
                  </a:cubicBezTo>
                  <a:cubicBezTo>
                    <a:pt x="29" y="101"/>
                    <a:pt x="19" y="82"/>
                    <a:pt x="22" y="61"/>
                  </a:cubicBezTo>
                  <a:cubicBezTo>
                    <a:pt x="23" y="56"/>
                    <a:pt x="25" y="52"/>
                    <a:pt x="26" y="47"/>
                  </a:cubicBezTo>
                  <a:cubicBezTo>
                    <a:pt x="27" y="46"/>
                    <a:pt x="28" y="45"/>
                    <a:pt x="28" y="44"/>
                  </a:cubicBezTo>
                  <a:cubicBezTo>
                    <a:pt x="35" y="32"/>
                    <a:pt x="47" y="23"/>
                    <a:pt x="60" y="20"/>
                  </a:cubicBezTo>
                  <a:cubicBezTo>
                    <a:pt x="62" y="19"/>
                    <a:pt x="63" y="19"/>
                    <a:pt x="65" y="19"/>
                  </a:cubicBezTo>
                  <a:moveTo>
                    <a:pt x="72" y="0"/>
                  </a:moveTo>
                  <a:cubicBezTo>
                    <a:pt x="69" y="0"/>
                    <a:pt x="65" y="0"/>
                    <a:pt x="62" y="0"/>
                  </a:cubicBezTo>
                  <a:cubicBezTo>
                    <a:pt x="60" y="1"/>
                    <a:pt x="59" y="1"/>
                    <a:pt x="57" y="1"/>
                  </a:cubicBezTo>
                  <a:cubicBezTo>
                    <a:pt x="39" y="5"/>
                    <a:pt x="22" y="17"/>
                    <a:pt x="13" y="34"/>
                  </a:cubicBezTo>
                  <a:cubicBezTo>
                    <a:pt x="12" y="35"/>
                    <a:pt x="11" y="36"/>
                    <a:pt x="11" y="38"/>
                  </a:cubicBezTo>
                  <a:cubicBezTo>
                    <a:pt x="7" y="44"/>
                    <a:pt x="5" y="51"/>
                    <a:pt x="4" y="59"/>
                  </a:cubicBezTo>
                  <a:cubicBezTo>
                    <a:pt x="0" y="86"/>
                    <a:pt x="13" y="113"/>
                    <a:pt x="36" y="127"/>
                  </a:cubicBezTo>
                  <a:cubicBezTo>
                    <a:pt x="37" y="128"/>
                    <a:pt x="38" y="129"/>
                    <a:pt x="39" y="129"/>
                  </a:cubicBezTo>
                  <a:cubicBezTo>
                    <a:pt x="46" y="133"/>
                    <a:pt x="54" y="136"/>
                    <a:pt x="62" y="137"/>
                  </a:cubicBezTo>
                  <a:cubicBezTo>
                    <a:pt x="66" y="137"/>
                    <a:pt x="69" y="138"/>
                    <a:pt x="72" y="138"/>
                  </a:cubicBezTo>
                  <a:cubicBezTo>
                    <a:pt x="106" y="138"/>
                    <a:pt x="136" y="113"/>
                    <a:pt x="141" y="79"/>
                  </a:cubicBezTo>
                  <a:cubicBezTo>
                    <a:pt x="143" y="61"/>
                    <a:pt x="139" y="44"/>
                    <a:pt x="129" y="30"/>
                  </a:cubicBezTo>
                  <a:cubicBezTo>
                    <a:pt x="128" y="28"/>
                    <a:pt x="128" y="27"/>
                    <a:pt x="127" y="26"/>
                  </a:cubicBezTo>
                  <a:cubicBezTo>
                    <a:pt x="120" y="17"/>
                    <a:pt x="111" y="10"/>
                    <a:pt x="100" y="6"/>
                  </a:cubicBezTo>
                  <a:cubicBezTo>
                    <a:pt x="99" y="5"/>
                    <a:pt x="98" y="4"/>
                    <a:pt x="96" y="4"/>
                  </a:cubicBezTo>
                  <a:cubicBezTo>
                    <a:pt x="92" y="2"/>
                    <a:pt x="87" y="1"/>
                    <a:pt x="82" y="0"/>
                  </a:cubicBezTo>
                  <a:cubicBezTo>
                    <a:pt x="79" y="0"/>
                    <a:pt x="76" y="0"/>
                    <a:pt x="72"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122" name="组合 121"/>
          <p:cNvGrpSpPr/>
          <p:nvPr/>
        </p:nvGrpSpPr>
        <p:grpSpPr>
          <a:xfrm>
            <a:off x="3723945" y="3169873"/>
            <a:ext cx="219320" cy="217500"/>
            <a:chOff x="6226215" y="3025734"/>
            <a:chExt cx="219320" cy="217500"/>
          </a:xfrm>
          <a:solidFill>
            <a:srgbClr val="27A98B"/>
          </a:solidFill>
        </p:grpSpPr>
        <p:sp>
          <p:nvSpPr>
            <p:cNvPr id="123" name="Freeform 20290"/>
            <p:cNvSpPr/>
            <p:nvPr/>
          </p:nvSpPr>
          <p:spPr bwMode="auto">
            <a:xfrm>
              <a:off x="6299203" y="3098432"/>
              <a:ext cx="73345" cy="72102"/>
            </a:xfrm>
            <a:custGeom>
              <a:avLst/>
              <a:gdLst>
                <a:gd name="T0" fmla="*/ 25 w 50"/>
                <a:gd name="T1" fmla="*/ 0 h 49"/>
                <a:gd name="T2" fmla="*/ 24 w 50"/>
                <a:gd name="T3" fmla="*/ 0 h 49"/>
                <a:gd name="T4" fmla="*/ 0 w 50"/>
                <a:gd name="T5" fmla="*/ 25 h 49"/>
                <a:gd name="T6" fmla="*/ 10 w 50"/>
                <a:gd name="T7" fmla="*/ 44 h 49"/>
                <a:gd name="T8" fmla="*/ 14 w 50"/>
                <a:gd name="T9" fmla="*/ 47 h 49"/>
                <a:gd name="T10" fmla="*/ 24 w 50"/>
                <a:gd name="T11" fmla="*/ 49 h 49"/>
                <a:gd name="T12" fmla="*/ 25 w 50"/>
                <a:gd name="T13" fmla="*/ 49 h 49"/>
                <a:gd name="T14" fmla="*/ 25 w 50"/>
                <a:gd name="T15" fmla="*/ 49 h 49"/>
                <a:gd name="T16" fmla="*/ 28 w 50"/>
                <a:gd name="T17" fmla="*/ 49 h 49"/>
                <a:gd name="T18" fmla="*/ 36 w 50"/>
                <a:gd name="T19" fmla="*/ 47 h 49"/>
                <a:gd name="T20" fmla="*/ 39 w 50"/>
                <a:gd name="T21" fmla="*/ 45 h 49"/>
                <a:gd name="T22" fmla="*/ 50 w 50"/>
                <a:gd name="T23" fmla="*/ 24 h 49"/>
                <a:gd name="T24" fmla="*/ 25 w 50"/>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9">
                  <a:moveTo>
                    <a:pt x="25" y="0"/>
                  </a:moveTo>
                  <a:cubicBezTo>
                    <a:pt x="25" y="0"/>
                    <a:pt x="24" y="0"/>
                    <a:pt x="24" y="0"/>
                  </a:cubicBezTo>
                  <a:cubicBezTo>
                    <a:pt x="11" y="0"/>
                    <a:pt x="0" y="11"/>
                    <a:pt x="0" y="25"/>
                  </a:cubicBezTo>
                  <a:cubicBezTo>
                    <a:pt x="0" y="33"/>
                    <a:pt x="4" y="40"/>
                    <a:pt x="10" y="44"/>
                  </a:cubicBezTo>
                  <a:cubicBezTo>
                    <a:pt x="11" y="45"/>
                    <a:pt x="13" y="46"/>
                    <a:pt x="14" y="47"/>
                  </a:cubicBezTo>
                  <a:cubicBezTo>
                    <a:pt x="17" y="48"/>
                    <a:pt x="20" y="49"/>
                    <a:pt x="24" y="49"/>
                  </a:cubicBezTo>
                  <a:cubicBezTo>
                    <a:pt x="24" y="49"/>
                    <a:pt x="25" y="49"/>
                    <a:pt x="25" y="49"/>
                  </a:cubicBezTo>
                  <a:cubicBezTo>
                    <a:pt x="25" y="49"/>
                    <a:pt x="25" y="49"/>
                    <a:pt x="25" y="49"/>
                  </a:cubicBezTo>
                  <a:cubicBezTo>
                    <a:pt x="26" y="49"/>
                    <a:pt x="27" y="49"/>
                    <a:pt x="28" y="49"/>
                  </a:cubicBezTo>
                  <a:cubicBezTo>
                    <a:pt x="31" y="49"/>
                    <a:pt x="33" y="48"/>
                    <a:pt x="36" y="47"/>
                  </a:cubicBezTo>
                  <a:cubicBezTo>
                    <a:pt x="37" y="46"/>
                    <a:pt x="38" y="45"/>
                    <a:pt x="39" y="45"/>
                  </a:cubicBezTo>
                  <a:cubicBezTo>
                    <a:pt x="46" y="40"/>
                    <a:pt x="50" y="32"/>
                    <a:pt x="50" y="24"/>
                  </a:cubicBezTo>
                  <a:cubicBezTo>
                    <a:pt x="49" y="10"/>
                    <a:pt x="38" y="0"/>
                    <a:pt x="25"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24" name="Freeform 20291"/>
            <p:cNvSpPr>
              <a:spLocks noEditPoints="1"/>
            </p:cNvSpPr>
            <p:nvPr/>
          </p:nvSpPr>
          <p:spPr bwMode="auto">
            <a:xfrm>
              <a:off x="6226215" y="3025734"/>
              <a:ext cx="219320" cy="217500"/>
            </a:xfrm>
            <a:custGeom>
              <a:avLst/>
              <a:gdLst>
                <a:gd name="T0" fmla="*/ 31 w 102"/>
                <a:gd name="T1" fmla="*/ 81 h 101"/>
                <a:gd name="T2" fmla="*/ 14 w 102"/>
                <a:gd name="T3" fmla="*/ 51 h 101"/>
                <a:gd name="T4" fmla="*/ 50 w 102"/>
                <a:gd name="T5" fmla="*/ 13 h 101"/>
                <a:gd name="T6" fmla="*/ 51 w 102"/>
                <a:gd name="T7" fmla="*/ 13 h 101"/>
                <a:gd name="T8" fmla="*/ 88 w 102"/>
                <a:gd name="T9" fmla="*/ 50 h 101"/>
                <a:gd name="T10" fmla="*/ 71 w 102"/>
                <a:gd name="T11" fmla="*/ 81 h 101"/>
                <a:gd name="T12" fmla="*/ 67 w 102"/>
                <a:gd name="T13" fmla="*/ 83 h 101"/>
                <a:gd name="T14" fmla="*/ 55 w 102"/>
                <a:gd name="T15" fmla="*/ 87 h 101"/>
                <a:gd name="T16" fmla="*/ 51 w 102"/>
                <a:gd name="T17" fmla="*/ 87 h 101"/>
                <a:gd name="T18" fmla="*/ 51 w 102"/>
                <a:gd name="T19" fmla="*/ 87 h 101"/>
                <a:gd name="T20" fmla="*/ 51 w 102"/>
                <a:gd name="T21" fmla="*/ 87 h 101"/>
                <a:gd name="T22" fmla="*/ 34 w 102"/>
                <a:gd name="T23" fmla="*/ 83 h 101"/>
                <a:gd name="T24" fmla="*/ 31 w 102"/>
                <a:gd name="T25" fmla="*/ 81 h 101"/>
                <a:gd name="T26" fmla="*/ 51 w 102"/>
                <a:gd name="T27" fmla="*/ 0 h 101"/>
                <a:gd name="T28" fmla="*/ 50 w 102"/>
                <a:gd name="T29" fmla="*/ 0 h 101"/>
                <a:gd name="T30" fmla="*/ 0 w 102"/>
                <a:gd name="T31" fmla="*/ 51 h 101"/>
                <a:gd name="T32" fmla="*/ 24 w 102"/>
                <a:gd name="T33" fmla="*/ 93 h 101"/>
                <a:gd name="T34" fmla="*/ 28 w 102"/>
                <a:gd name="T35" fmla="*/ 95 h 101"/>
                <a:gd name="T36" fmla="*/ 51 w 102"/>
                <a:gd name="T37" fmla="*/ 101 h 101"/>
                <a:gd name="T38" fmla="*/ 51 w 102"/>
                <a:gd name="T39" fmla="*/ 101 h 101"/>
                <a:gd name="T40" fmla="*/ 52 w 102"/>
                <a:gd name="T41" fmla="*/ 101 h 101"/>
                <a:gd name="T42" fmla="*/ 56 w 102"/>
                <a:gd name="T43" fmla="*/ 101 h 101"/>
                <a:gd name="T44" fmla="*/ 73 w 102"/>
                <a:gd name="T45" fmla="*/ 96 h 101"/>
                <a:gd name="T46" fmla="*/ 77 w 102"/>
                <a:gd name="T47" fmla="*/ 93 h 101"/>
                <a:gd name="T48" fmla="*/ 101 w 102"/>
                <a:gd name="T49" fmla="*/ 49 h 101"/>
                <a:gd name="T50" fmla="*/ 51 w 102"/>
                <a:gd name="T5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01">
                  <a:moveTo>
                    <a:pt x="31" y="81"/>
                  </a:moveTo>
                  <a:cubicBezTo>
                    <a:pt x="21" y="75"/>
                    <a:pt x="14" y="64"/>
                    <a:pt x="14" y="51"/>
                  </a:cubicBezTo>
                  <a:cubicBezTo>
                    <a:pt x="13" y="31"/>
                    <a:pt x="30" y="14"/>
                    <a:pt x="50" y="13"/>
                  </a:cubicBezTo>
                  <a:cubicBezTo>
                    <a:pt x="50" y="13"/>
                    <a:pt x="51" y="13"/>
                    <a:pt x="51" y="13"/>
                  </a:cubicBezTo>
                  <a:cubicBezTo>
                    <a:pt x="71" y="13"/>
                    <a:pt x="87" y="30"/>
                    <a:pt x="88" y="50"/>
                  </a:cubicBezTo>
                  <a:cubicBezTo>
                    <a:pt x="88" y="63"/>
                    <a:pt x="81" y="75"/>
                    <a:pt x="71" y="81"/>
                  </a:cubicBezTo>
                  <a:cubicBezTo>
                    <a:pt x="70" y="82"/>
                    <a:pt x="68" y="83"/>
                    <a:pt x="67" y="83"/>
                  </a:cubicBezTo>
                  <a:cubicBezTo>
                    <a:pt x="63" y="85"/>
                    <a:pt x="59" y="87"/>
                    <a:pt x="55" y="87"/>
                  </a:cubicBezTo>
                  <a:cubicBezTo>
                    <a:pt x="54" y="87"/>
                    <a:pt x="53" y="87"/>
                    <a:pt x="51" y="87"/>
                  </a:cubicBezTo>
                  <a:cubicBezTo>
                    <a:pt x="51" y="87"/>
                    <a:pt x="51" y="87"/>
                    <a:pt x="51" y="87"/>
                  </a:cubicBezTo>
                  <a:cubicBezTo>
                    <a:pt x="51" y="87"/>
                    <a:pt x="51" y="87"/>
                    <a:pt x="51" y="87"/>
                  </a:cubicBezTo>
                  <a:cubicBezTo>
                    <a:pt x="45" y="87"/>
                    <a:pt x="39" y="86"/>
                    <a:pt x="34" y="83"/>
                  </a:cubicBezTo>
                  <a:cubicBezTo>
                    <a:pt x="33" y="83"/>
                    <a:pt x="32" y="82"/>
                    <a:pt x="31" y="81"/>
                  </a:cubicBezTo>
                  <a:moveTo>
                    <a:pt x="51" y="0"/>
                  </a:moveTo>
                  <a:cubicBezTo>
                    <a:pt x="50" y="0"/>
                    <a:pt x="50" y="0"/>
                    <a:pt x="50" y="0"/>
                  </a:cubicBezTo>
                  <a:cubicBezTo>
                    <a:pt x="22" y="0"/>
                    <a:pt x="0" y="23"/>
                    <a:pt x="0" y="51"/>
                  </a:cubicBezTo>
                  <a:cubicBezTo>
                    <a:pt x="1" y="69"/>
                    <a:pt x="10" y="85"/>
                    <a:pt x="24" y="93"/>
                  </a:cubicBezTo>
                  <a:cubicBezTo>
                    <a:pt x="26" y="94"/>
                    <a:pt x="27" y="95"/>
                    <a:pt x="28" y="95"/>
                  </a:cubicBezTo>
                  <a:cubicBezTo>
                    <a:pt x="35" y="99"/>
                    <a:pt x="43" y="101"/>
                    <a:pt x="51" y="101"/>
                  </a:cubicBezTo>
                  <a:cubicBezTo>
                    <a:pt x="51" y="101"/>
                    <a:pt x="51" y="101"/>
                    <a:pt x="51" y="101"/>
                  </a:cubicBezTo>
                  <a:cubicBezTo>
                    <a:pt x="51" y="101"/>
                    <a:pt x="52" y="101"/>
                    <a:pt x="52" y="101"/>
                  </a:cubicBezTo>
                  <a:cubicBezTo>
                    <a:pt x="53" y="101"/>
                    <a:pt x="54" y="101"/>
                    <a:pt x="56" y="101"/>
                  </a:cubicBezTo>
                  <a:cubicBezTo>
                    <a:pt x="62" y="100"/>
                    <a:pt x="68" y="98"/>
                    <a:pt x="73" y="96"/>
                  </a:cubicBezTo>
                  <a:cubicBezTo>
                    <a:pt x="75" y="95"/>
                    <a:pt x="76" y="94"/>
                    <a:pt x="77" y="93"/>
                  </a:cubicBezTo>
                  <a:cubicBezTo>
                    <a:pt x="92" y="84"/>
                    <a:pt x="102" y="68"/>
                    <a:pt x="101" y="49"/>
                  </a:cubicBezTo>
                  <a:cubicBezTo>
                    <a:pt x="101" y="22"/>
                    <a:pt x="78" y="0"/>
                    <a:pt x="51" y="0"/>
                  </a:cubicBezTo>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125" name="组合 124"/>
          <p:cNvGrpSpPr/>
          <p:nvPr/>
        </p:nvGrpSpPr>
        <p:grpSpPr>
          <a:xfrm>
            <a:off x="1699148" y="3369362"/>
            <a:ext cx="268461" cy="268461"/>
            <a:chOff x="2263933" y="3363582"/>
            <a:chExt cx="268461" cy="268461"/>
          </a:xfrm>
          <a:solidFill>
            <a:srgbClr val="27A98B"/>
          </a:solidFill>
        </p:grpSpPr>
        <p:sp>
          <p:nvSpPr>
            <p:cNvPr id="126" name="Freeform 20707"/>
            <p:cNvSpPr/>
            <p:nvPr/>
          </p:nvSpPr>
          <p:spPr bwMode="auto">
            <a:xfrm>
              <a:off x="2331756" y="3434041"/>
              <a:ext cx="131045" cy="132866"/>
            </a:xfrm>
            <a:custGeom>
              <a:avLst/>
              <a:gdLst>
                <a:gd name="T0" fmla="*/ 54 w 61"/>
                <a:gd name="T1" fmla="*/ 43 h 62"/>
                <a:gd name="T2" fmla="*/ 18 w 61"/>
                <a:gd name="T3" fmla="*/ 55 h 62"/>
                <a:gd name="T4" fmla="*/ 6 w 61"/>
                <a:gd name="T5" fmla="*/ 18 h 62"/>
                <a:gd name="T6" fmla="*/ 43 w 61"/>
                <a:gd name="T7" fmla="*/ 7 h 62"/>
                <a:gd name="T8" fmla="*/ 54 w 61"/>
                <a:gd name="T9" fmla="*/ 43 h 62"/>
              </a:gdLst>
              <a:ahLst/>
              <a:cxnLst>
                <a:cxn ang="0">
                  <a:pos x="T0" y="T1"/>
                </a:cxn>
                <a:cxn ang="0">
                  <a:pos x="T2" y="T3"/>
                </a:cxn>
                <a:cxn ang="0">
                  <a:pos x="T4" y="T5"/>
                </a:cxn>
                <a:cxn ang="0">
                  <a:pos x="T6" y="T7"/>
                </a:cxn>
                <a:cxn ang="0">
                  <a:pos x="T8" y="T9"/>
                </a:cxn>
              </a:cxnLst>
              <a:rect l="0" t="0" r="r" b="b"/>
              <a:pathLst>
                <a:path w="61" h="62">
                  <a:moveTo>
                    <a:pt x="54" y="43"/>
                  </a:moveTo>
                  <a:cubicBezTo>
                    <a:pt x="48" y="56"/>
                    <a:pt x="31" y="62"/>
                    <a:pt x="18" y="55"/>
                  </a:cubicBezTo>
                  <a:cubicBezTo>
                    <a:pt x="5" y="48"/>
                    <a:pt x="0" y="32"/>
                    <a:pt x="6" y="18"/>
                  </a:cubicBezTo>
                  <a:cubicBezTo>
                    <a:pt x="13" y="5"/>
                    <a:pt x="29" y="0"/>
                    <a:pt x="43" y="7"/>
                  </a:cubicBezTo>
                  <a:cubicBezTo>
                    <a:pt x="56" y="14"/>
                    <a:pt x="61" y="30"/>
                    <a:pt x="54" y="43"/>
                  </a:cubicBezTo>
                  <a:close/>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127" name="Freeform 20708"/>
            <p:cNvSpPr>
              <a:spLocks noEditPoints="1"/>
            </p:cNvSpPr>
            <p:nvPr/>
          </p:nvSpPr>
          <p:spPr bwMode="auto">
            <a:xfrm>
              <a:off x="2263933" y="3363582"/>
              <a:ext cx="268461" cy="268461"/>
            </a:xfrm>
            <a:custGeom>
              <a:avLst/>
              <a:gdLst>
                <a:gd name="T0" fmla="*/ 37 w 125"/>
                <a:gd name="T1" fmla="*/ 112 h 125"/>
                <a:gd name="T2" fmla="*/ 14 w 125"/>
                <a:gd name="T3" fmla="*/ 38 h 125"/>
                <a:gd name="T4" fmla="*/ 87 w 125"/>
                <a:gd name="T5" fmla="*/ 14 h 125"/>
                <a:gd name="T6" fmla="*/ 111 w 125"/>
                <a:gd name="T7" fmla="*/ 88 h 125"/>
                <a:gd name="T8" fmla="*/ 37 w 125"/>
                <a:gd name="T9" fmla="*/ 112 h 125"/>
                <a:gd name="T10" fmla="*/ 81 w 125"/>
                <a:gd name="T11" fmla="*/ 27 h 125"/>
                <a:gd name="T12" fmla="*/ 27 w 125"/>
                <a:gd name="T13" fmla="*/ 44 h 125"/>
                <a:gd name="T14" fmla="*/ 44 w 125"/>
                <a:gd name="T15" fmla="*/ 98 h 125"/>
                <a:gd name="T16" fmla="*/ 98 w 125"/>
                <a:gd name="T17" fmla="*/ 81 h 125"/>
                <a:gd name="T18" fmla="*/ 81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2"/>
                  </a:moveTo>
                  <a:cubicBezTo>
                    <a:pt x="10" y="98"/>
                    <a:pt x="0" y="65"/>
                    <a:pt x="14" y="38"/>
                  </a:cubicBezTo>
                  <a:cubicBezTo>
                    <a:pt x="27" y="11"/>
                    <a:pt x="61" y="0"/>
                    <a:pt x="87" y="14"/>
                  </a:cubicBezTo>
                  <a:cubicBezTo>
                    <a:pt x="114" y="28"/>
                    <a:pt x="125" y="61"/>
                    <a:pt x="111" y="88"/>
                  </a:cubicBezTo>
                  <a:cubicBezTo>
                    <a:pt x="97" y="115"/>
                    <a:pt x="64" y="125"/>
                    <a:pt x="37" y="112"/>
                  </a:cubicBezTo>
                  <a:close/>
                  <a:moveTo>
                    <a:pt x="81" y="27"/>
                  </a:moveTo>
                  <a:cubicBezTo>
                    <a:pt x="61" y="17"/>
                    <a:pt x="37" y="25"/>
                    <a:pt x="27" y="44"/>
                  </a:cubicBezTo>
                  <a:cubicBezTo>
                    <a:pt x="17" y="64"/>
                    <a:pt x="24" y="88"/>
                    <a:pt x="44" y="98"/>
                  </a:cubicBezTo>
                  <a:cubicBezTo>
                    <a:pt x="64" y="109"/>
                    <a:pt x="88" y="101"/>
                    <a:pt x="98" y="81"/>
                  </a:cubicBezTo>
                  <a:cubicBezTo>
                    <a:pt x="108" y="61"/>
                    <a:pt x="100" y="37"/>
                    <a:pt x="81" y="27"/>
                  </a:cubicBezTo>
                  <a:close/>
                </a:path>
              </a:pathLst>
            </a:custGeom>
            <a:grpFill/>
            <a:ln w="12700" cap="flat" cmpd="sng" algn="ctr">
              <a:noFill/>
              <a:prstDash val="solid"/>
              <a:miter lim="800000"/>
            </a:ln>
            <a:effectLst>
              <a:outerShdw blurRad="76200" dist="38100" dir="2700000" algn="tl" rotWithShape="0">
                <a:sysClr val="windowText" lastClr="000000">
                  <a:lumMod val="75000"/>
                  <a:lumOff val="25000"/>
                  <a:alpha val="40000"/>
                </a:sys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spTree>
    <p:custDataLst>
      <p:tags r:id="rId9"/>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访客管理</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object 58"/>
          <p:cNvSpPr/>
          <p:nvPr/>
        </p:nvSpPr>
        <p:spPr>
          <a:xfrm>
            <a:off x="845662" y="897648"/>
            <a:ext cx="527291" cy="995159"/>
          </a:xfrm>
          <a:prstGeom prst="rect">
            <a:avLst/>
          </a:prstGeom>
          <a:blipFill>
            <a:blip r:embed="rId8" cstate="print"/>
            <a:stretch>
              <a:fillRect/>
            </a:stretch>
          </a:blipFill>
        </p:spPr>
        <p:txBody>
          <a:bodyPr wrap="square" lIns="0" tIns="0" rIns="0" bIns="0" rtlCol="0"/>
          <a:lstStyle/>
          <a:p/>
        </p:txBody>
      </p:sp>
      <p:sp>
        <p:nvSpPr>
          <p:cNvPr id="128" name="object 5"/>
          <p:cNvSpPr txBox="1"/>
          <p:nvPr/>
        </p:nvSpPr>
        <p:spPr>
          <a:xfrm>
            <a:off x="1229868" y="1371600"/>
            <a:ext cx="2944495" cy="397510"/>
          </a:xfrm>
          <a:prstGeom prst="rect">
            <a:avLst/>
          </a:prstGeom>
          <a:solidFill>
            <a:srgbClr val="0376C0"/>
          </a:solidFill>
        </p:spPr>
        <p:txBody>
          <a:bodyPr vert="horz" wrap="square" lIns="0" tIns="90170" rIns="0" bIns="0" rtlCol="0">
            <a:spAutoFit/>
          </a:bodyPr>
          <a:lstStyle/>
          <a:p>
            <a:pPr marL="453390">
              <a:lnSpc>
                <a:spcPct val="100000"/>
              </a:lnSpc>
              <a:spcBef>
                <a:spcPts val="710"/>
              </a:spcBef>
            </a:pPr>
            <a:r>
              <a:rPr lang="zh-CN" sz="2000" b="1" dirty="0">
                <a:solidFill>
                  <a:schemeClr val="bg1"/>
                </a:solidFill>
                <a:latin typeface="微软雅黑" panose="020B0503020204020204" charset="-122"/>
                <a:cs typeface="微软雅黑" panose="020B0503020204020204" charset="-122"/>
              </a:rPr>
              <a:t>在线预约</a:t>
            </a:r>
            <a:endParaRPr lang="zh-CN" sz="2000">
              <a:solidFill>
                <a:schemeClr val="bg1"/>
              </a:solidFill>
              <a:latin typeface="微软雅黑" panose="020B0503020204020204" charset="-122"/>
              <a:cs typeface="微软雅黑" panose="020B0503020204020204" charset="-122"/>
            </a:endParaRPr>
          </a:p>
        </p:txBody>
      </p:sp>
      <p:sp>
        <p:nvSpPr>
          <p:cNvPr id="129" name="object 6"/>
          <p:cNvSpPr txBox="1"/>
          <p:nvPr/>
        </p:nvSpPr>
        <p:spPr>
          <a:xfrm>
            <a:off x="1143000" y="3888724"/>
            <a:ext cx="2944495" cy="397510"/>
          </a:xfrm>
          <a:prstGeom prst="rect">
            <a:avLst/>
          </a:prstGeom>
          <a:solidFill>
            <a:srgbClr val="0376C0"/>
          </a:solidFill>
        </p:spPr>
        <p:txBody>
          <a:bodyPr vert="horz" wrap="square" lIns="0" tIns="90170" rIns="0" bIns="0" rtlCol="0">
            <a:spAutoFit/>
          </a:bodyPr>
          <a:lstStyle/>
          <a:p>
            <a:pPr marL="453390">
              <a:lnSpc>
                <a:spcPct val="100000"/>
              </a:lnSpc>
              <a:spcBef>
                <a:spcPts val="710"/>
              </a:spcBef>
            </a:pPr>
            <a:r>
              <a:rPr lang="zh-CN" sz="2000" b="1" dirty="0">
                <a:solidFill>
                  <a:schemeClr val="bg1"/>
                </a:solidFill>
                <a:latin typeface="微软雅黑" panose="020B0503020204020204" charset="-122"/>
                <a:cs typeface="微软雅黑" panose="020B0503020204020204" charset="-122"/>
              </a:rPr>
              <a:t>来访验证</a:t>
            </a:r>
            <a:endParaRPr lang="zh-CN" sz="2000">
              <a:solidFill>
                <a:schemeClr val="bg1"/>
              </a:solidFill>
              <a:latin typeface="微软雅黑" panose="020B0503020204020204" charset="-122"/>
              <a:cs typeface="微软雅黑" panose="020B0503020204020204" charset="-122"/>
            </a:endParaRPr>
          </a:p>
        </p:txBody>
      </p:sp>
      <p:sp>
        <p:nvSpPr>
          <p:cNvPr id="130" name="object 7"/>
          <p:cNvSpPr txBox="1"/>
          <p:nvPr/>
        </p:nvSpPr>
        <p:spPr>
          <a:xfrm>
            <a:off x="1309370" y="1873504"/>
            <a:ext cx="3555365" cy="1560195"/>
          </a:xfrm>
          <a:prstGeom prst="rect">
            <a:avLst/>
          </a:prstGeom>
        </p:spPr>
        <p:txBody>
          <a:bodyPr vert="horz" wrap="square" lIns="0" tIns="149860" rIns="0" bIns="0" rtlCol="0">
            <a:spAutoFit/>
          </a:bodyPr>
          <a:lstStyle/>
          <a:p>
            <a:pPr marL="298450" indent="-285750">
              <a:lnSpc>
                <a:spcPct val="100000"/>
              </a:lnSpc>
              <a:spcBef>
                <a:spcPts val="1180"/>
              </a:spcBef>
              <a:buFont typeface="Wingdings" panose="05000000000000000000" charset="0"/>
              <a:buChar char="n"/>
            </a:pPr>
            <a:r>
              <a:rPr lang="zh-CN" sz="1800" dirty="0">
                <a:latin typeface="微软雅黑" panose="020B0503020204020204" charset="-122"/>
                <a:cs typeface="微软雅黑" panose="020B0503020204020204" charset="-122"/>
              </a:rPr>
              <a:t>访客在线预约，被拜访人核对人员信息</a:t>
            </a:r>
            <a:endParaRPr lang="zh-CN" sz="1800" dirty="0">
              <a:latin typeface="微软雅黑" panose="020B0503020204020204" charset="-122"/>
              <a:cs typeface="微软雅黑" panose="020B0503020204020204" charset="-122"/>
            </a:endParaRPr>
          </a:p>
          <a:p>
            <a:pPr marL="298450" indent="-285750">
              <a:lnSpc>
                <a:spcPct val="100000"/>
              </a:lnSpc>
              <a:spcBef>
                <a:spcPts val="1180"/>
              </a:spcBef>
              <a:buFont typeface="Wingdings" panose="05000000000000000000" charset="0"/>
              <a:buChar char="n"/>
            </a:pPr>
            <a:r>
              <a:rPr lang="zh-CN" sz="1800">
                <a:latin typeface="微软雅黑" panose="020B0503020204020204" charset="-122"/>
                <a:cs typeface="微软雅黑" panose="020B0503020204020204" charset="-122"/>
              </a:rPr>
              <a:t>在线领取通行二维码</a:t>
            </a:r>
            <a:endParaRPr lang="zh-CN" sz="1800">
              <a:latin typeface="微软雅黑" panose="020B0503020204020204" charset="-122"/>
              <a:cs typeface="微软雅黑" panose="020B0503020204020204" charset="-122"/>
            </a:endParaRPr>
          </a:p>
          <a:p>
            <a:pPr marL="12700" indent="0">
              <a:lnSpc>
                <a:spcPct val="100000"/>
              </a:lnSpc>
              <a:spcBef>
                <a:spcPts val="1180"/>
              </a:spcBef>
              <a:buFont typeface="Wingdings" panose="05000000000000000000" charset="0"/>
              <a:buNone/>
            </a:pPr>
            <a:endParaRPr lang="zh-CN" sz="1800">
              <a:latin typeface="微软雅黑" panose="020B0503020204020204" charset="-122"/>
              <a:cs typeface="微软雅黑" panose="020B0503020204020204" charset="-122"/>
            </a:endParaRPr>
          </a:p>
        </p:txBody>
      </p:sp>
      <p:pic>
        <p:nvPicPr>
          <p:cNvPr id="13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1769110"/>
            <a:ext cx="6072188" cy="3430495"/>
          </a:xfrm>
          <a:prstGeom prst="rect">
            <a:avLst/>
          </a:prstGeom>
          <a:noFill/>
          <a:extLst>
            <a:ext uri="{909E8E84-426E-40DD-AFC4-6F175D3DCCD1}">
              <a14:hiddenFill xmlns:a14="http://schemas.microsoft.com/office/drawing/2010/main">
                <a:solidFill>
                  <a:srgbClr val="FFFFFF"/>
                </a:solidFill>
              </a14:hiddenFill>
            </a:ext>
          </a:extLst>
        </p:spPr>
      </p:pic>
      <p:sp>
        <p:nvSpPr>
          <p:cNvPr id="132" name="object 8"/>
          <p:cNvSpPr txBox="1"/>
          <p:nvPr/>
        </p:nvSpPr>
        <p:spPr>
          <a:xfrm>
            <a:off x="1143000" y="4551918"/>
            <a:ext cx="3656965" cy="1812925"/>
          </a:xfrm>
          <a:prstGeom prst="rect">
            <a:avLst/>
          </a:prstGeom>
        </p:spPr>
        <p:txBody>
          <a:bodyPr vert="horz" wrap="square" lIns="0" tIns="12700" rIns="0" bIns="0" rtlCol="0">
            <a:spAutoFit/>
          </a:bodyPr>
          <a:lstStyle/>
          <a:p>
            <a:pPr marL="298450" indent="-285750">
              <a:lnSpc>
                <a:spcPct val="100000"/>
              </a:lnSpc>
              <a:spcBef>
                <a:spcPts val="1080"/>
              </a:spcBef>
              <a:buFont typeface="Wingdings" panose="05000000000000000000" charset="0"/>
              <a:buChar char="n"/>
            </a:pPr>
            <a:r>
              <a:rPr lang="zh-CN" dirty="0">
                <a:latin typeface="微软雅黑" panose="020B0503020204020204" charset="-122"/>
                <a:cs typeface="微软雅黑" panose="020B0503020204020204" charset="-122"/>
                <a:sym typeface="+mn-ea"/>
              </a:rPr>
              <a:t>二维码验证通行，减少人力成本</a:t>
            </a:r>
            <a:endParaRPr lang="zh-CN" dirty="0">
              <a:latin typeface="微软雅黑" panose="020B0503020204020204" charset="-122"/>
              <a:cs typeface="微软雅黑" panose="020B0503020204020204" charset="-122"/>
              <a:sym typeface="+mn-ea"/>
            </a:endParaRPr>
          </a:p>
          <a:p>
            <a:pPr marL="298450" indent="-285750">
              <a:lnSpc>
                <a:spcPct val="100000"/>
              </a:lnSpc>
              <a:spcBef>
                <a:spcPts val="1080"/>
              </a:spcBef>
              <a:buFont typeface="Wingdings" panose="05000000000000000000" charset="0"/>
              <a:buChar char="n"/>
            </a:pPr>
            <a:r>
              <a:rPr lang="zh-CN" dirty="0">
                <a:latin typeface="微软雅黑" panose="020B0503020204020204" charset="-122"/>
                <a:cs typeface="微软雅黑" panose="020B0503020204020204" charset="-122"/>
                <a:sym typeface="+mn-ea"/>
              </a:rPr>
              <a:t>加强人员出入管理，增加园区安全性</a:t>
            </a:r>
            <a:endParaRPr lang="zh-CN" dirty="0">
              <a:latin typeface="微软雅黑" panose="020B0503020204020204" charset="-122"/>
              <a:cs typeface="微软雅黑" panose="020B0503020204020204" charset="-122"/>
              <a:sym typeface="+mn-ea"/>
            </a:endParaRPr>
          </a:p>
          <a:p>
            <a:pPr marL="298450" indent="-285750">
              <a:lnSpc>
                <a:spcPct val="100000"/>
              </a:lnSpc>
              <a:spcBef>
                <a:spcPts val="1080"/>
              </a:spcBef>
              <a:buFont typeface="Wingdings" panose="05000000000000000000" charset="0"/>
              <a:buChar char="n"/>
            </a:pPr>
            <a:endParaRPr lang="zh-CN" dirty="0">
              <a:solidFill>
                <a:schemeClr val="tx1"/>
              </a:solidFill>
              <a:latin typeface="微软雅黑" panose="020B0503020204020204" charset="-122"/>
              <a:cs typeface="微软雅黑" panose="020B0503020204020204" charset="-122"/>
            </a:endParaRPr>
          </a:p>
          <a:p>
            <a:pPr marL="298450" indent="-285750">
              <a:lnSpc>
                <a:spcPct val="100000"/>
              </a:lnSpc>
              <a:spcBef>
                <a:spcPts val="1080"/>
              </a:spcBef>
              <a:buFont typeface="Wingdings" panose="05000000000000000000" charset="0"/>
              <a:buChar char="n"/>
            </a:pPr>
            <a:endParaRPr lang="zh-CN" dirty="0">
              <a:solidFill>
                <a:schemeClr val="tx1"/>
              </a:solidFill>
              <a:latin typeface="微软雅黑" panose="020B0503020204020204" charset="-122"/>
              <a:cs typeface="微软雅黑" panose="020B0503020204020204" charset="-122"/>
            </a:endParaRPr>
          </a:p>
        </p:txBody>
      </p:sp>
    </p:spTree>
    <p:custDataLst>
      <p:tags r:id="rId10"/>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应急管理</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object 58"/>
          <p:cNvSpPr/>
          <p:nvPr/>
        </p:nvSpPr>
        <p:spPr>
          <a:xfrm>
            <a:off x="845662" y="897648"/>
            <a:ext cx="527291" cy="995159"/>
          </a:xfrm>
          <a:prstGeom prst="rect">
            <a:avLst/>
          </a:prstGeom>
          <a:blipFill>
            <a:blip r:embed="rId8" cstate="print"/>
            <a:stretch>
              <a:fillRect/>
            </a:stretch>
          </a:blipFill>
        </p:spPr>
        <p:txBody>
          <a:bodyPr wrap="square" lIns="0" tIns="0" rIns="0" bIns="0" rtlCol="0"/>
          <a:lstStyle/>
          <a:p/>
        </p:txBody>
      </p:sp>
      <p:sp>
        <p:nvSpPr>
          <p:cNvPr id="23" name="圆角矩形 3"/>
          <p:cNvSpPr/>
          <p:nvPr/>
        </p:nvSpPr>
        <p:spPr>
          <a:xfrm>
            <a:off x="5110480" y="1143000"/>
            <a:ext cx="5629910" cy="4577715"/>
          </a:xfrm>
          <a:prstGeom prst="roundRect">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91400" y="4800600"/>
            <a:ext cx="3227705" cy="1863090"/>
          </a:xfrm>
          <a:custGeom>
            <a:avLst/>
            <a:gdLst/>
            <a:ahLst/>
            <a:cxnLst>
              <a:cxn ang="3">
                <a:pos x="hc" y="t"/>
              </a:cxn>
              <a:cxn ang="cd2">
                <a:pos x="l" y="vc"/>
              </a:cxn>
              <a:cxn ang="cd4">
                <a:pos x="hc" y="b"/>
              </a:cxn>
              <a:cxn ang="0">
                <a:pos x="r" y="vc"/>
              </a:cxn>
            </a:cxnLst>
            <a:rect l="l" t="t" r="r" b="b"/>
            <a:pathLst>
              <a:path w="5969" h="3445">
                <a:moveTo>
                  <a:pt x="2492" y="0"/>
                </a:moveTo>
                <a:lnTo>
                  <a:pt x="3431" y="0"/>
                </a:lnTo>
                <a:lnTo>
                  <a:pt x="3459" y="2"/>
                </a:lnTo>
                <a:cubicBezTo>
                  <a:pt x="4581" y="93"/>
                  <a:pt x="5515" y="489"/>
                  <a:pt x="5956" y="1025"/>
                </a:cubicBezTo>
                <a:lnTo>
                  <a:pt x="5969" y="1042"/>
                </a:lnTo>
                <a:lnTo>
                  <a:pt x="5969" y="2402"/>
                </a:lnTo>
                <a:lnTo>
                  <a:pt x="5956" y="2419"/>
                </a:lnTo>
                <a:cubicBezTo>
                  <a:pt x="5515" y="2955"/>
                  <a:pt x="4581" y="3351"/>
                  <a:pt x="3459" y="3442"/>
                </a:cubicBezTo>
                <a:lnTo>
                  <a:pt x="3418" y="3445"/>
                </a:lnTo>
                <a:lnTo>
                  <a:pt x="2505" y="3445"/>
                </a:lnTo>
                <a:lnTo>
                  <a:pt x="2464" y="3442"/>
                </a:lnTo>
                <a:cubicBezTo>
                  <a:pt x="1369" y="3353"/>
                  <a:pt x="453" y="2974"/>
                  <a:pt x="0" y="2457"/>
                </a:cubicBezTo>
                <a:lnTo>
                  <a:pt x="0" y="2457"/>
                </a:lnTo>
                <a:lnTo>
                  <a:pt x="0" y="987"/>
                </a:lnTo>
                <a:lnTo>
                  <a:pt x="0" y="987"/>
                </a:lnTo>
                <a:cubicBezTo>
                  <a:pt x="453" y="470"/>
                  <a:pt x="1369" y="91"/>
                  <a:pt x="2464" y="2"/>
                </a:cubicBezTo>
                <a:lnTo>
                  <a:pt x="2492" y="0"/>
                </a:lnTo>
                <a:close/>
              </a:path>
            </a:pathLst>
          </a:custGeom>
          <a:noFill/>
          <a:extLst>
            <a:ext uri="{909E8E84-426E-40DD-AFC4-6F175D3DCCD1}">
              <a14:hiddenFill xmlns:a14="http://schemas.microsoft.com/office/drawing/2010/main">
                <a:solidFill>
                  <a:srgbClr val="FFFFFF"/>
                </a:solidFill>
              </a14:hiddenFill>
            </a:ext>
          </a:extLst>
        </p:spPr>
      </p:pic>
      <p:pic>
        <p:nvPicPr>
          <p:cNvPr id="25" name="图片 24"/>
          <p:cNvPicPr>
            <a:picLocks noChangeAspect="1"/>
          </p:cNvPicPr>
          <p:nvPr/>
        </p:nvPicPr>
        <p:blipFill>
          <a:blip r:embed="rId10"/>
          <a:stretch>
            <a:fillRect/>
          </a:stretch>
        </p:blipFill>
        <p:spPr>
          <a:xfrm>
            <a:off x="1143000" y="1295400"/>
            <a:ext cx="4368800" cy="5182870"/>
          </a:xfrm>
          <a:prstGeom prst="rect">
            <a:avLst/>
          </a:prstGeom>
        </p:spPr>
      </p:pic>
      <p:grpSp>
        <p:nvGrpSpPr>
          <p:cNvPr id="26" name="组合 25"/>
          <p:cNvGrpSpPr/>
          <p:nvPr/>
        </p:nvGrpSpPr>
        <p:grpSpPr>
          <a:xfrm>
            <a:off x="7086600" y="1981200"/>
            <a:ext cx="1962150" cy="1962150"/>
            <a:chOff x="3143250" y="2428876"/>
            <a:chExt cx="2857501" cy="2857501"/>
          </a:xfrm>
          <a:solidFill>
            <a:srgbClr val="92D050"/>
          </a:solidFill>
        </p:grpSpPr>
        <p:sp>
          <p:nvSpPr>
            <p:cNvPr id="27" name="弧形 26"/>
            <p:cNvSpPr/>
            <p:nvPr/>
          </p:nvSpPr>
          <p:spPr>
            <a:xfrm>
              <a:off x="3143250" y="2428876"/>
              <a:ext cx="2857500" cy="2857500"/>
            </a:xfrm>
            <a:prstGeom prst="arc">
              <a:avLst>
                <a:gd name="adj1" fmla="val 16529844"/>
                <a:gd name="adj2" fmla="val 2151770"/>
              </a:avLst>
            </a:prstGeom>
            <a:grpFill/>
            <a:ln w="139700">
              <a:solidFill>
                <a:schemeClr val="accent3">
                  <a:lumMod val="40000"/>
                  <a:lumOff val="60000"/>
                </a:schemeClr>
              </a:solidFill>
              <a:tailEnd type="triangle" w="sm" len="sm"/>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zh-CN" dirty="0">
                  <a:latin typeface="微软雅黑" panose="020B0503020204020204" charset="-122"/>
                  <a:ea typeface="微软雅黑" panose="020B0503020204020204" charset="-122"/>
                  <a:sym typeface="微软雅黑" panose="020B0503020204020204" charset="-122"/>
                </a:rPr>
                <a:t>信息</a:t>
              </a:r>
              <a:endParaRPr lang="zh-CN" dirty="0">
                <a:latin typeface="微软雅黑" panose="020B0503020204020204" charset="-122"/>
                <a:ea typeface="微软雅黑" panose="020B0503020204020204" charset="-122"/>
                <a:sym typeface="微软雅黑" panose="020B0503020204020204" charset="-122"/>
              </a:endParaRPr>
            </a:p>
            <a:p>
              <a:pPr algn="ctr"/>
              <a:r>
                <a:rPr lang="zh-CN" dirty="0">
                  <a:latin typeface="微软雅黑" panose="020B0503020204020204" charset="-122"/>
                  <a:ea typeface="微软雅黑" panose="020B0503020204020204" charset="-122"/>
                  <a:sym typeface="微软雅黑" panose="020B0503020204020204" charset="-122"/>
                </a:rPr>
                <a:t>发布</a:t>
              </a:r>
              <a:endParaRPr lang="zh-CN" dirty="0">
                <a:latin typeface="微软雅黑" panose="020B0503020204020204" charset="-122"/>
                <a:ea typeface="微软雅黑" panose="020B0503020204020204" charset="-122"/>
                <a:sym typeface="微软雅黑" panose="020B0503020204020204" charset="-122"/>
              </a:endParaRPr>
            </a:p>
          </p:txBody>
        </p:sp>
        <p:sp>
          <p:nvSpPr>
            <p:cNvPr id="28" name="弧形 27"/>
            <p:cNvSpPr/>
            <p:nvPr/>
          </p:nvSpPr>
          <p:spPr>
            <a:xfrm>
              <a:off x="3143250" y="2428876"/>
              <a:ext cx="2857500" cy="2857500"/>
            </a:xfrm>
            <a:prstGeom prst="arc">
              <a:avLst>
                <a:gd name="adj1" fmla="val 2532063"/>
                <a:gd name="adj2" fmla="val 9302073"/>
              </a:avLst>
            </a:prstGeom>
            <a:grpFill/>
            <a:ln w="139700">
              <a:solidFill>
                <a:schemeClr val="accent3">
                  <a:lumMod val="40000"/>
                  <a:lumOff val="60000"/>
                </a:schemeClr>
              </a:solidFill>
              <a:tailEnd type="triangle" w="sm" len="sm"/>
            </a:ln>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latin typeface="微软雅黑" panose="020B0503020204020204" charset="-122"/>
                  <a:ea typeface="微软雅黑" panose="020B0503020204020204" charset="-122"/>
                  <a:sym typeface="微软雅黑" panose="020B0503020204020204" charset="-122"/>
                </a:rPr>
                <a:t>园区</a:t>
              </a:r>
              <a:endParaRPr lang="en-US" altLang="zh-CN" dirty="0">
                <a:latin typeface="微软雅黑" panose="020B0503020204020204" charset="-122"/>
                <a:ea typeface="微软雅黑" panose="020B0503020204020204" charset="-122"/>
                <a:sym typeface="微软雅黑" panose="020B0503020204020204" charset="-122"/>
              </a:endParaRPr>
            </a:p>
            <a:p>
              <a:pPr algn="ctr"/>
              <a:r>
                <a:rPr lang="zh-CN" altLang="en-US" dirty="0">
                  <a:latin typeface="微软雅黑" panose="020B0503020204020204" charset="-122"/>
                  <a:ea typeface="微软雅黑" panose="020B0503020204020204" charset="-122"/>
                  <a:sym typeface="微软雅黑" panose="020B0503020204020204" charset="-122"/>
                </a:rPr>
                <a:t>态势</a:t>
              </a:r>
              <a:endParaRPr lang="zh-CN" dirty="0">
                <a:latin typeface="微软雅黑" panose="020B0503020204020204" charset="-122"/>
                <a:ea typeface="微软雅黑" panose="020B0503020204020204" charset="-122"/>
                <a:sym typeface="微软雅黑" panose="020B0503020204020204" charset="-122"/>
              </a:endParaRPr>
            </a:p>
          </p:txBody>
        </p:sp>
        <p:sp>
          <p:nvSpPr>
            <p:cNvPr id="29" name="弧形 28"/>
            <p:cNvSpPr/>
            <p:nvPr/>
          </p:nvSpPr>
          <p:spPr>
            <a:xfrm>
              <a:off x="3143251" y="2428877"/>
              <a:ext cx="2857500" cy="2857500"/>
            </a:xfrm>
            <a:prstGeom prst="arc">
              <a:avLst>
                <a:gd name="adj1" fmla="val 9673049"/>
                <a:gd name="adj2" fmla="val 15952723"/>
              </a:avLst>
            </a:prstGeom>
            <a:grpFill/>
            <a:ln w="139700">
              <a:solidFill>
                <a:schemeClr val="accent3">
                  <a:lumMod val="40000"/>
                  <a:lumOff val="60000"/>
                </a:schemeClr>
              </a:solidFill>
              <a:tailEnd type="triangle" w="sm" len="sm"/>
            </a:ln>
            <a:effectLst/>
          </p:spPr>
          <p:style>
            <a:lnRef idx="1">
              <a:schemeClr val="accent1"/>
            </a:lnRef>
            <a:fillRef idx="0">
              <a:schemeClr val="accent1"/>
            </a:fillRef>
            <a:effectRef idx="0">
              <a:schemeClr val="accent1"/>
            </a:effectRef>
            <a:fontRef idx="minor">
              <a:schemeClr val="tx1"/>
            </a:fontRef>
          </p:style>
          <p:txBody>
            <a:bodyPr lIns="144000" rIns="0" rtlCol="0" anchor="ctr"/>
            <a:lstStyle/>
            <a:p>
              <a:pPr algn="ctr"/>
              <a:r>
                <a:rPr lang="zh-CN" dirty="0">
                  <a:latin typeface="微软雅黑" panose="020B0503020204020204" charset="-122"/>
                  <a:ea typeface="微软雅黑" panose="020B0503020204020204" charset="-122"/>
                  <a:sym typeface="微软雅黑" panose="020B0503020204020204" charset="-122"/>
                </a:rPr>
                <a:t>园区</a:t>
              </a:r>
              <a:endParaRPr lang="zh-CN" dirty="0">
                <a:latin typeface="微软雅黑" panose="020B0503020204020204" charset="-122"/>
                <a:ea typeface="微软雅黑" panose="020B0503020204020204" charset="-122"/>
                <a:sym typeface="微软雅黑" panose="020B0503020204020204" charset="-122"/>
              </a:endParaRPr>
            </a:p>
            <a:p>
              <a:pPr algn="ctr"/>
              <a:r>
                <a:rPr lang="zh-CN" dirty="0">
                  <a:latin typeface="微软雅黑" panose="020B0503020204020204" charset="-122"/>
                  <a:ea typeface="微软雅黑" panose="020B0503020204020204" charset="-122"/>
                  <a:sym typeface="微软雅黑" panose="020B0503020204020204" charset="-122"/>
                </a:rPr>
                <a:t>广播</a:t>
              </a:r>
              <a:endParaRPr lang="zh-CN" dirty="0">
                <a:latin typeface="微软雅黑" panose="020B0503020204020204" charset="-122"/>
                <a:ea typeface="微软雅黑" panose="020B0503020204020204" charset="-122"/>
                <a:sym typeface="微软雅黑" panose="020B0503020204020204" charset="-122"/>
              </a:endParaRPr>
            </a:p>
          </p:txBody>
        </p:sp>
      </p:grpSp>
      <p:sp>
        <p:nvSpPr>
          <p:cNvPr id="30" name="文本框 29"/>
          <p:cNvSpPr txBox="1"/>
          <p:nvPr/>
        </p:nvSpPr>
        <p:spPr>
          <a:xfrm>
            <a:off x="6172242" y="4038548"/>
            <a:ext cx="3718475" cy="1706880"/>
          </a:xfrm>
          <a:prstGeom prst="rect">
            <a:avLst/>
          </a:prstGeom>
          <a:noFill/>
        </p:spPr>
        <p:txBody>
          <a:bodyPr wrap="square" rtlCol="0">
            <a:spAutoFit/>
          </a:bodyPr>
          <a:lstStyle/>
          <a:p>
            <a:pPr algn="l">
              <a:lnSpc>
                <a:spcPct val="150000"/>
              </a:lnSpc>
            </a:pPr>
            <a:r>
              <a:rPr lang="zh-CN" altLang="en-US" sz="1400" dirty="0">
                <a:solidFill>
                  <a:schemeClr val="tx1"/>
                </a:solidFill>
                <a:latin typeface="微软雅黑" panose="020B0503020204020204" charset="-122"/>
                <a:ea typeface="微软雅黑" panose="020B0503020204020204" charset="-122"/>
              </a:rPr>
              <a:t>园区出现应急事件后</a:t>
            </a:r>
            <a:endParaRPr lang="zh-CN" altLang="en-US" sz="1400" dirty="0">
              <a:solidFill>
                <a:schemeClr val="tx1"/>
              </a:solidFill>
              <a:latin typeface="微软雅黑" panose="020B0503020204020204" charset="-122"/>
              <a:ea typeface="微软雅黑" panose="020B0503020204020204" charset="-122"/>
            </a:endParaRPr>
          </a:p>
          <a:p>
            <a:pPr marL="285750" indent="-285750" algn="l">
              <a:lnSpc>
                <a:spcPct val="150000"/>
              </a:lnSpc>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通知对应预案负责人</a:t>
            </a:r>
            <a:endParaRPr lang="zh-CN" altLang="en-US" sz="1400" dirty="0">
              <a:solidFill>
                <a:schemeClr val="tx1"/>
              </a:solidFill>
              <a:latin typeface="微软雅黑" panose="020B0503020204020204" charset="-122"/>
              <a:ea typeface="微软雅黑" panose="020B0503020204020204" charset="-122"/>
            </a:endParaRPr>
          </a:p>
          <a:p>
            <a:pPr marL="285750" indent="-285750" algn="l">
              <a:lnSpc>
                <a:spcPct val="150000"/>
              </a:lnSpc>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信息发布智能终端展示</a:t>
            </a:r>
            <a:endParaRPr lang="zh-CN" altLang="en-US" sz="1400" dirty="0">
              <a:solidFill>
                <a:schemeClr val="tx1"/>
              </a:solidFill>
              <a:latin typeface="微软雅黑" panose="020B0503020204020204" charset="-122"/>
              <a:ea typeface="微软雅黑" panose="020B0503020204020204" charset="-122"/>
            </a:endParaRPr>
          </a:p>
          <a:p>
            <a:pPr marL="285750" indent="-285750" algn="l">
              <a:lnSpc>
                <a:spcPct val="150000"/>
              </a:lnSpc>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园区广播通知</a:t>
            </a:r>
            <a:endParaRPr lang="zh-CN" altLang="en-US" sz="1400" dirty="0">
              <a:solidFill>
                <a:schemeClr val="tx1"/>
              </a:solidFill>
              <a:latin typeface="微软雅黑" panose="020B0503020204020204" charset="-122"/>
              <a:ea typeface="微软雅黑" panose="020B0503020204020204" charset="-122"/>
            </a:endParaRPr>
          </a:p>
          <a:p>
            <a:pPr marL="285750" indent="-285750" algn="l">
              <a:lnSpc>
                <a:spcPct val="150000"/>
              </a:lnSpc>
              <a:buFont typeface="Wingdings" panose="05000000000000000000" charset="0"/>
              <a:buChar char="Ø"/>
            </a:pPr>
            <a:r>
              <a:rPr lang="zh-CN" altLang="en-US" sz="1400" dirty="0">
                <a:solidFill>
                  <a:schemeClr val="tx1"/>
                </a:solidFill>
                <a:latin typeface="微软雅黑" panose="020B0503020204020204" charset="-122"/>
                <a:ea typeface="微软雅黑" panose="020B0503020204020204" charset="-122"/>
              </a:rPr>
              <a:t>事件总结</a:t>
            </a:r>
            <a:endParaRPr lang="zh-CN" altLang="en-US" sz="1400" dirty="0">
              <a:solidFill>
                <a:schemeClr val="tx1"/>
              </a:solidFill>
              <a:latin typeface="微软雅黑" panose="020B0503020204020204" charset="-122"/>
              <a:ea typeface="微软雅黑" panose="020B0503020204020204" charset="-122"/>
            </a:endParaRPr>
          </a:p>
        </p:txBody>
      </p:sp>
      <p:sp>
        <p:nvSpPr>
          <p:cNvPr id="31" name="文本框 30"/>
          <p:cNvSpPr txBox="1"/>
          <p:nvPr/>
        </p:nvSpPr>
        <p:spPr>
          <a:xfrm>
            <a:off x="6705600" y="1219200"/>
            <a:ext cx="2900680" cy="398780"/>
          </a:xfrm>
          <a:prstGeom prst="rect">
            <a:avLst/>
          </a:prstGeom>
          <a:solidFill>
            <a:srgbClr val="0376C0"/>
          </a:solidFill>
        </p:spPr>
        <p:txBody>
          <a:bodyPr wrap="square" rtlCol="0">
            <a:spAutoFit/>
          </a:bodyPr>
          <a:lstStyle/>
          <a:p>
            <a:pPr algn="ctr"/>
            <a:r>
              <a:rPr lang="zh-CN" altLang="en-US" sz="2000" dirty="0">
                <a:solidFill>
                  <a:schemeClr val="bg1"/>
                </a:solidFill>
              </a:rPr>
              <a:t>应急联动</a:t>
            </a:r>
            <a:endParaRPr lang="zh-CN" altLang="en-US" sz="2000" dirty="0">
              <a:solidFill>
                <a:schemeClr val="bg1"/>
              </a:solidFill>
            </a:endParaRPr>
          </a:p>
        </p:txBody>
      </p:sp>
      <p:cxnSp>
        <p:nvCxnSpPr>
          <p:cNvPr id="32" name="直接连接符 31"/>
          <p:cNvCxnSpPr/>
          <p:nvPr/>
        </p:nvCxnSpPr>
        <p:spPr>
          <a:xfrm>
            <a:off x="5846990" y="1676636"/>
            <a:ext cx="4441371" cy="0"/>
          </a:xfrm>
          <a:prstGeom prst="line">
            <a:avLst/>
          </a:prstGeom>
          <a:ln>
            <a:gradFill>
              <a:gsLst>
                <a:gs pos="0">
                  <a:schemeClr val="tx1">
                    <a:alpha val="0"/>
                  </a:schemeClr>
                </a:gs>
                <a:gs pos="50000">
                  <a:schemeClr val="tx1"/>
                </a:gs>
                <a:gs pos="100000">
                  <a:schemeClr val="tx1">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outVertical)">
                                      <p:cBhvr>
                                        <p:cTn id="11" dur="500"/>
                                        <p:tgtEl>
                                          <p:spTgt spid="32"/>
                                        </p:tgtEl>
                                      </p:cBhvr>
                                    </p:animEffect>
                                  </p:childTnLst>
                                </p:cTn>
                              </p:par>
                            </p:childTnLst>
                          </p:cTn>
                        </p:par>
                        <p:par>
                          <p:cTn id="12" fill="hold">
                            <p:stCondLst>
                              <p:cond delay="500"/>
                            </p:stCondLst>
                            <p:childTnLst>
                              <p:par>
                                <p:cTn id="13" presetID="21" presetClass="entr" presetSubtype="3"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3)">
                                      <p:cBhvr>
                                        <p:cTn id="15" dur="1000"/>
                                        <p:tgtEl>
                                          <p:spTgt spid="26"/>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智慧安防</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object 58"/>
          <p:cNvSpPr/>
          <p:nvPr/>
        </p:nvSpPr>
        <p:spPr>
          <a:xfrm>
            <a:off x="845662" y="897648"/>
            <a:ext cx="527291" cy="995159"/>
          </a:xfrm>
          <a:prstGeom prst="rect">
            <a:avLst/>
          </a:prstGeom>
          <a:blipFill>
            <a:blip r:embed="rId8" cstate="print"/>
            <a:stretch>
              <a:fillRect/>
            </a:stretch>
          </a:blipFill>
        </p:spPr>
        <p:txBody>
          <a:bodyPr wrap="square" lIns="0" tIns="0" rIns="0" bIns="0" rtlCol="0"/>
          <a:lstStyle/>
          <a:p/>
        </p:txBody>
      </p:sp>
      <p:sp>
        <p:nvSpPr>
          <p:cNvPr id="23" name="object 5"/>
          <p:cNvSpPr/>
          <p:nvPr/>
        </p:nvSpPr>
        <p:spPr>
          <a:xfrm>
            <a:off x="8434616" y="2434514"/>
            <a:ext cx="2676905" cy="3736086"/>
          </a:xfrm>
          <a:prstGeom prst="rect">
            <a:avLst/>
          </a:prstGeom>
          <a:blipFill>
            <a:blip r:embed="rId9" cstate="print"/>
            <a:stretch>
              <a:fillRect/>
            </a:stretch>
          </a:blipFill>
        </p:spPr>
        <p:txBody>
          <a:bodyPr wrap="square" lIns="0" tIns="0" rIns="0" bIns="0" rtlCol="0"/>
          <a:lstStyle/>
          <a:p/>
        </p:txBody>
      </p:sp>
      <p:sp>
        <p:nvSpPr>
          <p:cNvPr id="24" name="object 6"/>
          <p:cNvSpPr/>
          <p:nvPr/>
        </p:nvSpPr>
        <p:spPr>
          <a:xfrm>
            <a:off x="3836707" y="1393623"/>
            <a:ext cx="1607819" cy="1600200"/>
          </a:xfrm>
          <a:prstGeom prst="rect">
            <a:avLst/>
          </a:prstGeom>
          <a:blipFill>
            <a:blip r:embed="rId10" cstate="print"/>
            <a:stretch>
              <a:fillRect/>
            </a:stretch>
          </a:blipFill>
        </p:spPr>
        <p:txBody>
          <a:bodyPr wrap="square" lIns="0" tIns="0" rIns="0" bIns="0" rtlCol="0"/>
          <a:lstStyle/>
          <a:p/>
        </p:txBody>
      </p:sp>
      <p:sp>
        <p:nvSpPr>
          <p:cNvPr id="25" name="object 7"/>
          <p:cNvSpPr/>
          <p:nvPr/>
        </p:nvSpPr>
        <p:spPr>
          <a:xfrm>
            <a:off x="3821468" y="4892727"/>
            <a:ext cx="1623060" cy="1606296"/>
          </a:xfrm>
          <a:prstGeom prst="rect">
            <a:avLst/>
          </a:prstGeom>
          <a:blipFill>
            <a:blip r:embed="rId11" cstate="print"/>
            <a:stretch>
              <a:fillRect/>
            </a:stretch>
          </a:blipFill>
        </p:spPr>
        <p:txBody>
          <a:bodyPr wrap="square" lIns="0" tIns="0" rIns="0" bIns="0" rtlCol="0"/>
          <a:lstStyle/>
          <a:p/>
        </p:txBody>
      </p:sp>
      <p:sp>
        <p:nvSpPr>
          <p:cNvPr id="26" name="object 8"/>
          <p:cNvSpPr/>
          <p:nvPr/>
        </p:nvSpPr>
        <p:spPr>
          <a:xfrm>
            <a:off x="1620811" y="1393623"/>
            <a:ext cx="1615440" cy="1609344"/>
          </a:xfrm>
          <a:prstGeom prst="rect">
            <a:avLst/>
          </a:prstGeom>
          <a:blipFill>
            <a:blip r:embed="rId12" cstate="print"/>
            <a:stretch>
              <a:fillRect/>
            </a:stretch>
          </a:blipFill>
        </p:spPr>
        <p:txBody>
          <a:bodyPr wrap="square" lIns="0" tIns="0" rIns="0" bIns="0" rtlCol="0"/>
          <a:lstStyle/>
          <a:p/>
        </p:txBody>
      </p:sp>
      <p:sp>
        <p:nvSpPr>
          <p:cNvPr id="27" name="object 9"/>
          <p:cNvSpPr/>
          <p:nvPr/>
        </p:nvSpPr>
        <p:spPr>
          <a:xfrm>
            <a:off x="3829087" y="3130983"/>
            <a:ext cx="1615439" cy="1623059"/>
          </a:xfrm>
          <a:prstGeom prst="rect">
            <a:avLst/>
          </a:prstGeom>
          <a:blipFill>
            <a:blip r:embed="rId13" cstate="print"/>
            <a:stretch>
              <a:fillRect/>
            </a:stretch>
          </a:blipFill>
        </p:spPr>
        <p:txBody>
          <a:bodyPr wrap="square" lIns="0" tIns="0" rIns="0" bIns="0" rtlCol="0"/>
          <a:lstStyle/>
          <a:p/>
        </p:txBody>
      </p:sp>
      <p:sp>
        <p:nvSpPr>
          <p:cNvPr id="28" name="object 10"/>
          <p:cNvSpPr/>
          <p:nvPr/>
        </p:nvSpPr>
        <p:spPr>
          <a:xfrm>
            <a:off x="1633004" y="3130983"/>
            <a:ext cx="1603248" cy="1613915"/>
          </a:xfrm>
          <a:prstGeom prst="rect">
            <a:avLst/>
          </a:prstGeom>
          <a:blipFill>
            <a:blip r:embed="rId14" cstate="print"/>
            <a:stretch>
              <a:fillRect/>
            </a:stretch>
          </a:blipFill>
        </p:spPr>
        <p:txBody>
          <a:bodyPr wrap="square" lIns="0" tIns="0" rIns="0" bIns="0" rtlCol="0"/>
          <a:lstStyle/>
          <a:p/>
        </p:txBody>
      </p:sp>
      <p:sp>
        <p:nvSpPr>
          <p:cNvPr id="29" name="object 11"/>
          <p:cNvSpPr/>
          <p:nvPr/>
        </p:nvSpPr>
        <p:spPr>
          <a:xfrm>
            <a:off x="1619288" y="4892727"/>
            <a:ext cx="1607820" cy="1609344"/>
          </a:xfrm>
          <a:prstGeom prst="rect">
            <a:avLst/>
          </a:prstGeom>
          <a:blipFill>
            <a:blip r:embed="rId15" cstate="print"/>
            <a:stretch>
              <a:fillRect/>
            </a:stretch>
          </a:blipFill>
        </p:spPr>
        <p:txBody>
          <a:bodyPr wrap="square" lIns="0" tIns="0" rIns="0" bIns="0" rtlCol="0"/>
          <a:lstStyle/>
          <a:p/>
        </p:txBody>
      </p:sp>
      <p:sp>
        <p:nvSpPr>
          <p:cNvPr id="30" name="object 12"/>
          <p:cNvSpPr/>
          <p:nvPr/>
        </p:nvSpPr>
        <p:spPr>
          <a:xfrm>
            <a:off x="6610387" y="1546023"/>
            <a:ext cx="2676905" cy="4796790"/>
          </a:xfrm>
          <a:prstGeom prst="rect">
            <a:avLst/>
          </a:prstGeom>
          <a:blipFill>
            <a:blip r:embed="rId16" cstate="print"/>
            <a:stretch>
              <a:fillRect/>
            </a:stretch>
          </a:blipFill>
        </p:spPr>
        <p:txBody>
          <a:bodyPr wrap="square" lIns="0" tIns="0" rIns="0" bIns="0" rtlCol="0"/>
          <a:lstStyle/>
          <a:p/>
        </p:txBody>
      </p:sp>
    </p:spTree>
    <p:custDataLst>
      <p:tags r:id="rId1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4025" y="447611"/>
            <a:ext cx="2646878" cy="584775"/>
          </a:xfrm>
          <a:prstGeom prst="rect">
            <a:avLst/>
          </a:prstGeom>
          <a:noFill/>
        </p:spPr>
        <p:txBody>
          <a:bodyPr wrap="none" rtlCol="0">
            <a:spAutoFit/>
          </a:bodyPr>
          <a:lstStyle/>
          <a:p>
            <a:r>
              <a:rPr lang="zh-CN" altLang="en-US" sz="3200" b="1" dirty="0">
                <a:solidFill>
                  <a:srgbClr val="323232"/>
                </a:solidFill>
                <a:latin typeface="+mn-ea"/>
              </a:rPr>
              <a:t>智慧园区起源</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2" name="组合 1"/>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17"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2"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18"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9"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39" name="object 16"/>
          <p:cNvSpPr/>
          <p:nvPr/>
        </p:nvSpPr>
        <p:spPr>
          <a:xfrm>
            <a:off x="8462645" y="1023115"/>
            <a:ext cx="3276600" cy="5450906"/>
          </a:xfrm>
          <a:custGeom>
            <a:avLst/>
            <a:gdLst/>
            <a:ahLst/>
            <a:cxnLst/>
            <a:rect l="l" t="t" r="r" b="b"/>
            <a:pathLst>
              <a:path w="3276600" h="2961640">
                <a:moveTo>
                  <a:pt x="3276600" y="0"/>
                </a:moveTo>
                <a:lnTo>
                  <a:pt x="0" y="0"/>
                </a:lnTo>
                <a:lnTo>
                  <a:pt x="0" y="2961132"/>
                </a:lnTo>
                <a:lnTo>
                  <a:pt x="3276600" y="2961132"/>
                </a:lnTo>
                <a:lnTo>
                  <a:pt x="3276600" y="0"/>
                </a:lnTo>
                <a:close/>
              </a:path>
            </a:pathLst>
          </a:custGeom>
          <a:solidFill>
            <a:srgbClr val="D9D9D9"/>
          </a:solidFill>
        </p:spPr>
        <p:txBody>
          <a:bodyPr wrap="square" lIns="0" tIns="0" rIns="0" bIns="0" rtlCol="0"/>
          <a:lstStyle/>
          <a:p/>
        </p:txBody>
      </p:sp>
      <p:sp>
        <p:nvSpPr>
          <p:cNvPr id="40" name="object 17"/>
          <p:cNvSpPr txBox="1"/>
          <p:nvPr/>
        </p:nvSpPr>
        <p:spPr>
          <a:xfrm>
            <a:off x="8587105" y="3719325"/>
            <a:ext cx="3024000" cy="2308225"/>
          </a:xfrm>
          <a:prstGeom prst="rect">
            <a:avLst/>
          </a:prstGeom>
        </p:spPr>
        <p:txBody>
          <a:bodyPr vert="horz" wrap="square" lIns="0" tIns="46355" rIns="0" bIns="0" rtlCol="0">
            <a:spAutoFit/>
          </a:bodyPr>
          <a:lstStyle/>
          <a:p>
            <a:pPr marR="289560" algn="l">
              <a:lnSpc>
                <a:spcPct val="150000"/>
              </a:lnSpc>
              <a:spcBef>
                <a:spcPts val="0"/>
              </a:spcBef>
              <a:buClrTx/>
              <a:buSzTx/>
              <a:buFontTx/>
              <a:tabLst>
                <a:tab pos="434975" algn="l"/>
              </a:tabLst>
            </a:pPr>
            <a:r>
              <a:rPr lang="en-US" sz="1400" dirty="0">
                <a:latin typeface="微软雅黑" panose="020B0503020204020204" charset="-122"/>
                <a:cs typeface="微软雅黑" panose="020B0503020204020204" charset="-122"/>
              </a:rPr>
              <a:t>“智慧园区”是在智慧城市的基础上发展而来。十九大报告提出了智慧社会的概念。随着互联网+、一带一路等战略的深入推进,智慧园区、中外合作产业园、产城融合示范区等新业态和新模式将不断涌现。发展众创空间促进大众创业、万众创新。</a:t>
            </a:r>
            <a:endParaRPr lang="en-US" sz="1400" dirty="0">
              <a:latin typeface="微软雅黑" panose="020B0503020204020204" charset="-122"/>
              <a:cs typeface="微软雅黑" panose="020B0503020204020204" charset="-122"/>
            </a:endParaRPr>
          </a:p>
        </p:txBody>
      </p:sp>
      <p:sp>
        <p:nvSpPr>
          <p:cNvPr id="41" name="object 16"/>
          <p:cNvSpPr/>
          <p:nvPr/>
        </p:nvSpPr>
        <p:spPr>
          <a:xfrm>
            <a:off x="638175" y="1000890"/>
            <a:ext cx="3276600" cy="5451539"/>
          </a:xfrm>
          <a:custGeom>
            <a:avLst/>
            <a:gdLst/>
            <a:ahLst/>
            <a:cxnLst/>
            <a:rect l="l" t="t" r="r" b="b"/>
            <a:pathLst>
              <a:path w="3276600" h="2961640">
                <a:moveTo>
                  <a:pt x="3276600" y="0"/>
                </a:moveTo>
                <a:lnTo>
                  <a:pt x="0" y="0"/>
                </a:lnTo>
                <a:lnTo>
                  <a:pt x="0" y="2961132"/>
                </a:lnTo>
                <a:lnTo>
                  <a:pt x="3276600" y="2961132"/>
                </a:lnTo>
                <a:lnTo>
                  <a:pt x="3276600" y="0"/>
                </a:lnTo>
                <a:close/>
              </a:path>
            </a:pathLst>
          </a:custGeom>
          <a:solidFill>
            <a:srgbClr val="D9D9D9"/>
          </a:solidFill>
        </p:spPr>
        <p:txBody>
          <a:bodyPr wrap="square" lIns="0" tIns="0" rIns="0" bIns="0" rtlCol="0"/>
          <a:lstStyle/>
          <a:p/>
        </p:txBody>
      </p:sp>
      <p:sp>
        <p:nvSpPr>
          <p:cNvPr id="42" name="object 12"/>
          <p:cNvSpPr txBox="1"/>
          <p:nvPr/>
        </p:nvSpPr>
        <p:spPr>
          <a:xfrm>
            <a:off x="760730" y="3719325"/>
            <a:ext cx="3024000" cy="1947713"/>
          </a:xfrm>
          <a:prstGeom prst="rect">
            <a:avLst/>
          </a:prstGeom>
          <a:solidFill>
            <a:srgbClr val="D9D9D9"/>
          </a:solidFill>
        </p:spPr>
        <p:txBody>
          <a:bodyPr vert="horz" wrap="square" lIns="0" tIns="46355" rIns="0" bIns="0" rtlCol="0">
            <a:spAutoFit/>
          </a:bodyPr>
          <a:lstStyle/>
          <a:p>
            <a:pPr marR="289560" indent="0" fontAlgn="auto">
              <a:lnSpc>
                <a:spcPct val="150000"/>
              </a:lnSpc>
              <a:spcBef>
                <a:spcPts val="0"/>
              </a:spcBef>
              <a:tabLst>
                <a:tab pos="434975" algn="l"/>
              </a:tabLst>
            </a:pPr>
            <a:r>
              <a:rPr lang="en-US" sz="1400" dirty="0">
                <a:latin typeface="微软雅黑" panose="020B0503020204020204" charset="-122"/>
                <a:ea typeface="微软雅黑" panose="020B0503020204020204" charset="-122"/>
                <a:cs typeface="微软雅黑" panose="020B0503020204020204" charset="-122"/>
              </a:rPr>
              <a:t>2008</a:t>
            </a:r>
            <a:r>
              <a:rPr lang="zh-CN" altLang="en-US" sz="1400" dirty="0">
                <a:latin typeface="微软雅黑" panose="020B0503020204020204" charset="-122"/>
                <a:ea typeface="微软雅黑" panose="020B0503020204020204" charset="-122"/>
                <a:cs typeface="微软雅黑" panose="020B0503020204020204" charset="-122"/>
              </a:rPr>
              <a:t>年</a:t>
            </a:r>
            <a:r>
              <a:rPr lang="en-US" altLang="zh-CN" sz="1400" dirty="0">
                <a:latin typeface="微软雅黑" panose="020B0503020204020204" charset="-122"/>
                <a:ea typeface="微软雅黑" panose="020B0503020204020204" charset="-122"/>
                <a:cs typeface="微软雅黑" panose="020B0503020204020204" charset="-122"/>
              </a:rPr>
              <a:t>IBM</a:t>
            </a:r>
            <a:r>
              <a:rPr lang="zh-CN" altLang="en-US" sz="1400" dirty="0">
                <a:latin typeface="微软雅黑" panose="020B0503020204020204" charset="-122"/>
                <a:ea typeface="微软雅黑" panose="020B0503020204020204" charset="-122"/>
                <a:cs typeface="微软雅黑" panose="020B0503020204020204" charset="-122"/>
              </a:rPr>
              <a:t>首先推出“智慧地球”商业计划，核心是一种更智慧的方法通过利用新一代信息技术来改变政府、公司和人们相互交互的方式,以便提高交互的明确性、效率、灵活性和相应速度。</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43" name="object 16"/>
          <p:cNvSpPr/>
          <p:nvPr/>
        </p:nvSpPr>
        <p:spPr>
          <a:xfrm>
            <a:off x="4551045" y="1022481"/>
            <a:ext cx="3276600" cy="5451540"/>
          </a:xfrm>
          <a:custGeom>
            <a:avLst/>
            <a:gdLst/>
            <a:ahLst/>
            <a:cxnLst/>
            <a:rect l="l" t="t" r="r" b="b"/>
            <a:pathLst>
              <a:path w="3276600" h="2961640">
                <a:moveTo>
                  <a:pt x="3276600" y="0"/>
                </a:moveTo>
                <a:lnTo>
                  <a:pt x="0" y="0"/>
                </a:lnTo>
                <a:lnTo>
                  <a:pt x="0" y="2961132"/>
                </a:lnTo>
                <a:lnTo>
                  <a:pt x="3276600" y="2961132"/>
                </a:lnTo>
                <a:lnTo>
                  <a:pt x="3276600" y="0"/>
                </a:lnTo>
                <a:close/>
              </a:path>
            </a:pathLst>
          </a:custGeom>
          <a:solidFill>
            <a:srgbClr val="D9D9D9"/>
          </a:solidFill>
        </p:spPr>
        <p:txBody>
          <a:bodyPr wrap="square" lIns="0" tIns="0" rIns="0" bIns="0" rtlCol="0"/>
          <a:lstStyle/>
          <a:p/>
        </p:txBody>
      </p:sp>
      <p:sp>
        <p:nvSpPr>
          <p:cNvPr id="44" name="object 14"/>
          <p:cNvSpPr txBox="1"/>
          <p:nvPr/>
        </p:nvSpPr>
        <p:spPr>
          <a:xfrm>
            <a:off x="4667885" y="3719325"/>
            <a:ext cx="3024000" cy="2631440"/>
          </a:xfrm>
          <a:prstGeom prst="rect">
            <a:avLst/>
          </a:prstGeom>
          <a:solidFill>
            <a:srgbClr val="D9D9D9"/>
          </a:solidFill>
        </p:spPr>
        <p:txBody>
          <a:bodyPr vert="horz" wrap="square" lIns="0" tIns="46355" rIns="0" bIns="0" rtlCol="0">
            <a:spAutoFit/>
          </a:bodyPr>
          <a:lstStyle/>
          <a:p>
            <a:pPr marR="289560" algn="l">
              <a:lnSpc>
                <a:spcPct val="150000"/>
              </a:lnSpc>
              <a:spcBef>
                <a:spcPts val="0"/>
              </a:spcBef>
              <a:buClrTx/>
              <a:buSzTx/>
              <a:buFontTx/>
              <a:tabLst>
                <a:tab pos="434975" algn="l"/>
              </a:tabLst>
            </a:pPr>
            <a:r>
              <a:rPr lang="en-US" sz="1400" dirty="0">
                <a:latin typeface="微软雅黑" panose="020B0503020204020204" charset="-122"/>
                <a:cs typeface="微软雅黑" panose="020B0503020204020204" charset="-122"/>
              </a:rPr>
              <a:t>“智慧城市”是“智慧地球”在城市建设和管理中的具体实践。</a:t>
            </a:r>
            <a:endParaRPr lang="en-US" sz="1400" dirty="0">
              <a:latin typeface="微软雅黑" panose="020B0503020204020204" charset="-122"/>
              <a:cs typeface="微软雅黑" panose="020B0503020204020204" charset="-122"/>
            </a:endParaRPr>
          </a:p>
          <a:p>
            <a:pPr marR="289560" algn="l">
              <a:lnSpc>
                <a:spcPct val="150000"/>
              </a:lnSpc>
              <a:spcBef>
                <a:spcPts val="0"/>
              </a:spcBef>
              <a:buClrTx/>
              <a:buSzTx/>
              <a:buFontTx/>
              <a:tabLst>
                <a:tab pos="434975" algn="l"/>
              </a:tabLst>
            </a:pPr>
            <a:r>
              <a:rPr lang="en-US" sz="1400" dirty="0">
                <a:latin typeface="微软雅黑" panose="020B0503020204020204" charset="-122"/>
                <a:cs typeface="微软雅黑" panose="020B0503020204020204" charset="-122"/>
              </a:rPr>
              <a:t>运用信息技术和通讯技术手段感测、分析、整合城市运行核心系统的各项关键信息，对包括民生、环保、公共安全、城市服务、工商业活动在内的各种需求做出智能的相应，为人类创造更美好的生活。</a:t>
            </a:r>
            <a:endParaRPr lang="en-US" sz="1400" dirty="0">
              <a:latin typeface="微软雅黑" panose="020B0503020204020204" charset="-122"/>
              <a:cs typeface="微软雅黑" panose="020B0503020204020204" charset="-122"/>
            </a:endParaRPr>
          </a:p>
        </p:txBody>
      </p:sp>
      <p:sp>
        <p:nvSpPr>
          <p:cNvPr id="45" name="object 11"/>
          <p:cNvSpPr txBox="1"/>
          <p:nvPr/>
        </p:nvSpPr>
        <p:spPr>
          <a:xfrm>
            <a:off x="633983" y="3277491"/>
            <a:ext cx="3278504" cy="404495"/>
          </a:xfrm>
          <a:prstGeom prst="rect">
            <a:avLst/>
          </a:prstGeom>
          <a:solidFill>
            <a:srgbClr val="399D87"/>
          </a:solidFill>
        </p:spPr>
        <p:txBody>
          <a:bodyPr vert="horz" wrap="square" lIns="0" tIns="97155" rIns="0" bIns="0" rtlCol="0">
            <a:spAutoFit/>
          </a:bodyPr>
          <a:lstStyle/>
          <a:p>
            <a:pPr marL="492125" algn="l">
              <a:lnSpc>
                <a:spcPct val="100000"/>
              </a:lnSpc>
              <a:spcBef>
                <a:spcPts val="765"/>
              </a:spcBef>
              <a:buClrTx/>
              <a:buSzTx/>
              <a:buFontTx/>
            </a:pPr>
            <a:r>
              <a:rPr lang="zh-CN" sz="2000" b="1" dirty="0">
                <a:solidFill>
                  <a:srgbClr val="FFFFFF"/>
                </a:solidFill>
                <a:latin typeface="微软雅黑" panose="020B0503020204020204" charset="-122"/>
                <a:cs typeface="微软雅黑" panose="020B0503020204020204" charset="-122"/>
              </a:rPr>
              <a:t>智慧地球</a:t>
            </a:r>
            <a:endParaRPr lang="zh-CN" sz="2000" b="1" dirty="0">
              <a:solidFill>
                <a:srgbClr val="FFFFFF"/>
              </a:solidFill>
              <a:latin typeface="微软雅黑" panose="020B0503020204020204" charset="-122"/>
              <a:cs typeface="微软雅黑" panose="020B0503020204020204" charset="-122"/>
            </a:endParaRPr>
          </a:p>
        </p:txBody>
      </p:sp>
      <p:pic>
        <p:nvPicPr>
          <p:cNvPr id="46" name="图片 45"/>
          <p:cNvPicPr>
            <a:picLocks noChangeAspect="1"/>
          </p:cNvPicPr>
          <p:nvPr/>
        </p:nvPicPr>
        <p:blipFill>
          <a:blip r:embed="rId1"/>
          <a:stretch>
            <a:fillRect/>
          </a:stretch>
        </p:blipFill>
        <p:spPr>
          <a:xfrm>
            <a:off x="609600" y="1001525"/>
            <a:ext cx="3326765" cy="2104390"/>
          </a:xfrm>
          <a:prstGeom prst="rect">
            <a:avLst/>
          </a:prstGeom>
        </p:spPr>
      </p:pic>
      <p:sp>
        <p:nvSpPr>
          <p:cNvPr id="47" name="object 13"/>
          <p:cNvSpPr txBox="1"/>
          <p:nvPr/>
        </p:nvSpPr>
        <p:spPr>
          <a:xfrm>
            <a:off x="4549140" y="3277491"/>
            <a:ext cx="3276600" cy="404495"/>
          </a:xfrm>
          <a:prstGeom prst="rect">
            <a:avLst/>
          </a:prstGeom>
          <a:solidFill>
            <a:srgbClr val="399D87"/>
          </a:solidFill>
        </p:spPr>
        <p:txBody>
          <a:bodyPr vert="horz" wrap="square" lIns="0" tIns="97155" rIns="0" bIns="0" rtlCol="0">
            <a:spAutoFit/>
          </a:bodyPr>
          <a:lstStyle/>
          <a:p>
            <a:pPr marL="492125">
              <a:lnSpc>
                <a:spcPct val="100000"/>
              </a:lnSpc>
              <a:spcBef>
                <a:spcPts val="765"/>
              </a:spcBef>
            </a:pPr>
            <a:r>
              <a:rPr lang="zh-CN" sz="2000" b="1" dirty="0">
                <a:solidFill>
                  <a:srgbClr val="FFFFFF"/>
                </a:solidFill>
                <a:latin typeface="微软雅黑" panose="020B0503020204020204" charset="-122"/>
                <a:cs typeface="微软雅黑" panose="020B0503020204020204" charset="-122"/>
              </a:rPr>
              <a:t>智慧城市</a:t>
            </a:r>
            <a:endParaRPr lang="zh-CN" sz="2000">
              <a:latin typeface="微软雅黑" panose="020B0503020204020204" charset="-122"/>
              <a:cs typeface="微软雅黑" panose="020B0503020204020204" charset="-122"/>
            </a:endParaRPr>
          </a:p>
        </p:txBody>
      </p:sp>
      <p:sp>
        <p:nvSpPr>
          <p:cNvPr id="48" name="object 15"/>
          <p:cNvSpPr txBox="1"/>
          <p:nvPr/>
        </p:nvSpPr>
        <p:spPr>
          <a:xfrm>
            <a:off x="8462771" y="3277491"/>
            <a:ext cx="3276600" cy="404495"/>
          </a:xfrm>
          <a:prstGeom prst="rect">
            <a:avLst/>
          </a:prstGeom>
          <a:solidFill>
            <a:srgbClr val="399D87"/>
          </a:solidFill>
        </p:spPr>
        <p:txBody>
          <a:bodyPr vert="horz" wrap="square" lIns="0" tIns="97155" rIns="0" bIns="0" rtlCol="0">
            <a:spAutoFit/>
          </a:bodyPr>
          <a:lstStyle/>
          <a:p>
            <a:pPr marL="366395">
              <a:lnSpc>
                <a:spcPct val="100000"/>
              </a:lnSpc>
              <a:spcBef>
                <a:spcPts val="765"/>
              </a:spcBef>
            </a:pPr>
            <a:r>
              <a:rPr lang="zh-CN" sz="2000" b="1" dirty="0">
                <a:solidFill>
                  <a:srgbClr val="FFFFFF"/>
                </a:solidFill>
                <a:latin typeface="微软雅黑" panose="020B0503020204020204" charset="-122"/>
                <a:cs typeface="微软雅黑" panose="020B0503020204020204" charset="-122"/>
              </a:rPr>
              <a:t>智慧园区</a:t>
            </a:r>
            <a:endParaRPr lang="zh-CN" sz="2000">
              <a:latin typeface="微软雅黑" panose="020B0503020204020204" charset="-122"/>
              <a:cs typeface="微软雅黑" panose="020B0503020204020204" charset="-122"/>
            </a:endParaRPr>
          </a:p>
        </p:txBody>
      </p:sp>
      <p:pic>
        <p:nvPicPr>
          <p:cNvPr id="49" name="图片 48"/>
          <p:cNvPicPr>
            <a:picLocks noChangeAspect="1"/>
          </p:cNvPicPr>
          <p:nvPr/>
        </p:nvPicPr>
        <p:blipFill>
          <a:blip r:embed="rId2"/>
          <a:srcRect t="993" b="5228"/>
          <a:stretch>
            <a:fillRect/>
          </a:stretch>
        </p:blipFill>
        <p:spPr>
          <a:xfrm>
            <a:off x="4549140" y="1023115"/>
            <a:ext cx="3261995" cy="2039620"/>
          </a:xfrm>
          <a:prstGeom prst="rect">
            <a:avLst/>
          </a:prstGeom>
        </p:spPr>
      </p:pic>
      <p:pic>
        <p:nvPicPr>
          <p:cNvPr id="50" name="图片 49"/>
          <p:cNvPicPr>
            <a:picLocks noChangeAspect="1"/>
          </p:cNvPicPr>
          <p:nvPr/>
        </p:nvPicPr>
        <p:blipFill>
          <a:blip r:embed="rId3"/>
          <a:srcRect l="6657"/>
          <a:stretch>
            <a:fillRect/>
          </a:stretch>
        </p:blipFill>
        <p:spPr>
          <a:xfrm>
            <a:off x="8442960" y="1023115"/>
            <a:ext cx="3312160" cy="2011045"/>
          </a:xfrm>
          <a:prstGeom prst="rect">
            <a:avLst/>
          </a:prstGeom>
        </p:spPr>
      </p:pic>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2236510" cy="584775"/>
          </a:xfrm>
          <a:prstGeom prst="rect">
            <a:avLst/>
          </a:prstGeom>
          <a:noFill/>
        </p:spPr>
        <p:txBody>
          <a:bodyPr wrap="none" rtlCol="0">
            <a:spAutoFit/>
          </a:bodyPr>
          <a:lstStyle/>
          <a:p>
            <a:r>
              <a:rPr lang="zh-CN" altLang="en-US" sz="3200" b="1" dirty="0">
                <a:solidFill>
                  <a:srgbClr val="323232"/>
                </a:solidFill>
                <a:latin typeface="+mn-ea"/>
              </a:rPr>
              <a:t>智慧一卡通</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20" name="图片 19"/>
          <p:cNvPicPr>
            <a:picLocks noChangeAspect="1"/>
          </p:cNvPicPr>
          <p:nvPr/>
        </p:nvPicPr>
        <p:blipFill>
          <a:blip r:embed="rId8"/>
          <a:stretch>
            <a:fillRect/>
          </a:stretch>
        </p:blipFill>
        <p:spPr>
          <a:xfrm>
            <a:off x="7015480" y="1563110"/>
            <a:ext cx="4198620" cy="4846320"/>
          </a:xfrm>
          <a:prstGeom prst="rect">
            <a:avLst/>
          </a:prstGeom>
        </p:spPr>
      </p:pic>
      <p:sp>
        <p:nvSpPr>
          <p:cNvPr id="21" name="矩形 20"/>
          <p:cNvSpPr/>
          <p:nvPr/>
        </p:nvSpPr>
        <p:spPr>
          <a:xfrm>
            <a:off x="1436370" y="5220710"/>
            <a:ext cx="5003800" cy="1438275"/>
          </a:xfrm>
          <a:prstGeom prst="rect">
            <a:avLst/>
          </a:pr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436370" y="3264910"/>
            <a:ext cx="5003800" cy="1708150"/>
          </a:xfrm>
          <a:prstGeom prst="rect">
            <a:avLst/>
          </a:pr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436370" y="1570730"/>
            <a:ext cx="5003800" cy="1485900"/>
          </a:xfrm>
          <a:prstGeom prst="rect">
            <a:avLst/>
          </a:prstGeom>
          <a:solidFill>
            <a:schemeClr val="bg1"/>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 Placeholder 2"/>
          <p:cNvSpPr txBox="1"/>
          <p:nvPr/>
        </p:nvSpPr>
        <p:spPr bwMode="auto">
          <a:xfrm>
            <a:off x="2562225" y="1765040"/>
            <a:ext cx="3728720" cy="332105"/>
          </a:xfrm>
          <a:prstGeom prst="rect">
            <a:avLst/>
          </a:prstGeom>
          <a:solidFill>
            <a:srgbClr val="0376C0"/>
          </a:solidFill>
          <a:ln>
            <a:noFill/>
          </a:ln>
        </p:spPr>
        <p:txBody>
          <a:bodyPr vert="horz" wrap="square" lIns="115214" tIns="57607" rIns="100145" bIns="5760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453390" algn="l">
              <a:lnSpc>
                <a:spcPct val="100000"/>
              </a:lnSpc>
              <a:spcBef>
                <a:spcPts val="710"/>
              </a:spcBef>
            </a:pPr>
            <a:r>
              <a:rPr sz="2400" b="1" dirty="0">
                <a:solidFill>
                  <a:schemeClr val="bg1"/>
                </a:solidFill>
                <a:latin typeface="微软雅黑" panose="020B0503020204020204" charset="-122"/>
                <a:cs typeface="微软雅黑" panose="020B0503020204020204" charset="-122"/>
                <a:sym typeface="+mn-ea"/>
              </a:rPr>
              <a:t>园区</a:t>
            </a:r>
            <a:r>
              <a:rPr lang="zh-CN" sz="2400" b="1" dirty="0">
                <a:solidFill>
                  <a:schemeClr val="bg1"/>
                </a:solidFill>
                <a:latin typeface="微软雅黑" panose="020B0503020204020204" charset="-122"/>
                <a:cs typeface="微软雅黑" panose="020B0503020204020204" charset="-122"/>
                <a:sym typeface="+mn-ea"/>
              </a:rPr>
              <a:t>人员统一管理</a:t>
            </a:r>
            <a:endParaRPr lang="zh-CN" altLang="en-US" sz="2400" b="1" dirty="0">
              <a:solidFill>
                <a:schemeClr val="bg1"/>
              </a:solidFill>
              <a:latin typeface="微软雅黑" panose="020B0503020204020204" charset="-122"/>
              <a:ea typeface="+mj-ea"/>
              <a:cs typeface="微软雅黑" panose="020B0503020204020204" charset="-122"/>
              <a:sym typeface="+mn-ea"/>
            </a:endParaRPr>
          </a:p>
        </p:txBody>
      </p:sp>
      <p:grpSp>
        <p:nvGrpSpPr>
          <p:cNvPr id="33" name="组合 32"/>
          <p:cNvGrpSpPr/>
          <p:nvPr/>
        </p:nvGrpSpPr>
        <p:grpSpPr>
          <a:xfrm>
            <a:off x="685165" y="1765040"/>
            <a:ext cx="1586230" cy="1211580"/>
            <a:chOff x="5349" y="2530"/>
            <a:chExt cx="2498" cy="1908"/>
          </a:xfrm>
        </p:grpSpPr>
        <p:sp>
          <p:nvSpPr>
            <p:cNvPr id="34" name="椭圆 33"/>
            <p:cNvSpPr/>
            <p:nvPr/>
          </p:nvSpPr>
          <p:spPr>
            <a:xfrm>
              <a:off x="5349" y="2530"/>
              <a:ext cx="2498" cy="190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a:p>
          </p:txBody>
        </p:sp>
        <p:pic>
          <p:nvPicPr>
            <p:cNvPr id="35" name="图片 24" descr="20230429"/>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84" y="2724"/>
              <a:ext cx="1440" cy="1440"/>
            </a:xfrm>
            <a:prstGeom prst="rect">
              <a:avLst/>
            </a:prstGeom>
          </p:spPr>
        </p:pic>
      </p:grpSp>
      <p:sp>
        <p:nvSpPr>
          <p:cNvPr id="36" name="椭圆 35"/>
          <p:cNvSpPr/>
          <p:nvPr/>
        </p:nvSpPr>
        <p:spPr>
          <a:xfrm>
            <a:off x="763270" y="3393815"/>
            <a:ext cx="1586230" cy="121221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a:p>
        </p:txBody>
      </p:sp>
      <p:sp>
        <p:nvSpPr>
          <p:cNvPr id="37" name="椭圆 36"/>
          <p:cNvSpPr/>
          <p:nvPr/>
        </p:nvSpPr>
        <p:spPr>
          <a:xfrm>
            <a:off x="759460" y="5321040"/>
            <a:ext cx="1586230" cy="121221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a:p>
        </p:txBody>
      </p:sp>
      <p:sp>
        <p:nvSpPr>
          <p:cNvPr id="38" name="Text Placeholder 2"/>
          <p:cNvSpPr txBox="1"/>
          <p:nvPr/>
        </p:nvSpPr>
        <p:spPr bwMode="auto">
          <a:xfrm>
            <a:off x="2562225" y="3357620"/>
            <a:ext cx="3728720" cy="332105"/>
          </a:xfrm>
          <a:prstGeom prst="rect">
            <a:avLst/>
          </a:prstGeom>
          <a:solidFill>
            <a:srgbClr val="0376C0"/>
          </a:solidFill>
          <a:ln>
            <a:noFill/>
          </a:ln>
        </p:spPr>
        <p:txBody>
          <a:bodyPr vert="horz" wrap="square" lIns="115214" tIns="57607" rIns="100145" bIns="5760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327025" algn="l">
              <a:lnSpc>
                <a:spcPct val="100000"/>
              </a:lnSpc>
              <a:spcBef>
                <a:spcPts val="710"/>
              </a:spcBef>
            </a:pPr>
            <a:r>
              <a:rPr lang="zh-CN" sz="2400" b="1" dirty="0">
                <a:solidFill>
                  <a:schemeClr val="bg1"/>
                </a:solidFill>
                <a:latin typeface="微软雅黑" panose="020B0503020204020204" charset="-122"/>
                <a:cs typeface="微软雅黑" panose="020B0503020204020204" charset="-122"/>
                <a:sym typeface="+mn-ea"/>
              </a:rPr>
              <a:t>园区消费统一管理</a:t>
            </a:r>
            <a:endParaRPr lang="zh-CN" altLang="en-US" sz="2400" b="1" dirty="0">
              <a:solidFill>
                <a:schemeClr val="bg1"/>
              </a:solidFill>
              <a:latin typeface="微软雅黑" panose="020B0503020204020204" charset="-122"/>
              <a:ea typeface="+mj-ea"/>
              <a:cs typeface="微软雅黑" panose="020B0503020204020204" charset="-122"/>
              <a:sym typeface="+mn-ea"/>
            </a:endParaRPr>
          </a:p>
        </p:txBody>
      </p:sp>
      <p:sp>
        <p:nvSpPr>
          <p:cNvPr id="39" name="Text Placeholder 2"/>
          <p:cNvSpPr txBox="1"/>
          <p:nvPr/>
        </p:nvSpPr>
        <p:spPr bwMode="auto">
          <a:xfrm>
            <a:off x="2562225" y="5321040"/>
            <a:ext cx="3728720" cy="332105"/>
          </a:xfrm>
          <a:prstGeom prst="rect">
            <a:avLst/>
          </a:prstGeom>
          <a:solidFill>
            <a:srgbClr val="0376C0"/>
          </a:solidFill>
          <a:ln>
            <a:noFill/>
          </a:ln>
        </p:spPr>
        <p:txBody>
          <a:bodyPr vert="horz" wrap="square" lIns="115214" tIns="57607" rIns="100145" bIns="57607"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453390" algn="l">
              <a:lnSpc>
                <a:spcPct val="100000"/>
              </a:lnSpc>
              <a:spcBef>
                <a:spcPts val="710"/>
              </a:spcBef>
            </a:pPr>
            <a:r>
              <a:rPr lang="zh-CN" sz="2400" b="1" dirty="0">
                <a:solidFill>
                  <a:schemeClr val="bg1"/>
                </a:solidFill>
                <a:latin typeface="微软雅黑" panose="020B0503020204020204" charset="-122"/>
                <a:cs typeface="微软雅黑" panose="020B0503020204020204" charset="-122"/>
                <a:sym typeface="+mn-ea"/>
              </a:rPr>
              <a:t>出入</a:t>
            </a:r>
            <a:r>
              <a:rPr sz="2400" b="1" dirty="0">
                <a:solidFill>
                  <a:schemeClr val="bg1"/>
                </a:solidFill>
                <a:latin typeface="微软雅黑" panose="020B0503020204020204" charset="-122"/>
                <a:cs typeface="微软雅黑" panose="020B0503020204020204" charset="-122"/>
                <a:sym typeface="+mn-ea"/>
              </a:rPr>
              <a:t>统一管理</a:t>
            </a:r>
            <a:endParaRPr lang="zh-CN" altLang="en-US" sz="2400" b="1" dirty="0">
              <a:solidFill>
                <a:schemeClr val="bg1"/>
              </a:solidFill>
              <a:latin typeface="微软雅黑" panose="020B0503020204020204" charset="-122"/>
              <a:ea typeface="+mj-ea"/>
              <a:cs typeface="微软雅黑" panose="020B0503020204020204" charset="-122"/>
              <a:sym typeface="+mn-ea"/>
            </a:endParaRPr>
          </a:p>
        </p:txBody>
      </p:sp>
      <p:pic>
        <p:nvPicPr>
          <p:cNvPr id="40" name="图片 40" descr="20230462"/>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2995" y="5495030"/>
            <a:ext cx="914400" cy="914400"/>
          </a:xfrm>
          <a:prstGeom prst="rect">
            <a:avLst/>
          </a:prstGeom>
        </p:spPr>
      </p:pic>
      <p:pic>
        <p:nvPicPr>
          <p:cNvPr id="41" name="图片 54" descr="20230466"/>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2995" y="3590030"/>
            <a:ext cx="914400" cy="914400"/>
          </a:xfrm>
          <a:prstGeom prst="rect">
            <a:avLst/>
          </a:prstGeom>
        </p:spPr>
      </p:pic>
      <p:sp>
        <p:nvSpPr>
          <p:cNvPr id="42" name="object 7"/>
          <p:cNvSpPr txBox="1"/>
          <p:nvPr/>
        </p:nvSpPr>
        <p:spPr>
          <a:xfrm>
            <a:off x="2562225" y="2097145"/>
            <a:ext cx="3728720" cy="854710"/>
          </a:xfrm>
          <a:prstGeom prst="rect">
            <a:avLst/>
          </a:prstGeom>
        </p:spPr>
        <p:txBody>
          <a:bodyPr vert="horz" wrap="square" lIns="0" tIns="149860" rIns="0" bIns="0" rtlCol="0">
            <a:spAutoFit/>
          </a:bodyPr>
          <a:lstStyle/>
          <a:p>
            <a:pPr marL="298450" indent="-285750">
              <a:lnSpc>
                <a:spcPct val="100000"/>
              </a:lnSpc>
              <a:spcBef>
                <a:spcPts val="1180"/>
              </a:spcBef>
              <a:buFont typeface="Wingdings" panose="05000000000000000000" charset="0"/>
              <a:buChar char="n"/>
            </a:pPr>
            <a:r>
              <a:rPr sz="1800" dirty="0">
                <a:latin typeface="+mn-ea"/>
                <a:cs typeface="微软雅黑" panose="020B0503020204020204" charset="-122"/>
              </a:rPr>
              <a:t>全面掌握园区</a:t>
            </a:r>
            <a:r>
              <a:rPr lang="zh-CN" sz="1800" dirty="0">
                <a:latin typeface="+mn-ea"/>
                <a:cs typeface="微软雅黑" panose="020B0503020204020204" charset="-122"/>
              </a:rPr>
              <a:t>人员</a:t>
            </a:r>
            <a:r>
              <a:rPr lang="zh-CN" sz="1800" dirty="0">
                <a:latin typeface="微软雅黑" panose="020B0503020204020204" charset="-122"/>
                <a:cs typeface="微软雅黑" panose="020B0503020204020204" charset="-122"/>
              </a:rPr>
              <a:t>情况</a:t>
            </a:r>
            <a:r>
              <a:rPr sz="1800" dirty="0">
                <a:latin typeface="微软雅黑" panose="020B0503020204020204" charset="-122"/>
                <a:cs typeface="微软雅黑" panose="020B0503020204020204" charset="-122"/>
              </a:rPr>
              <a:t>；</a:t>
            </a:r>
            <a:endParaRPr sz="1800" dirty="0">
              <a:latin typeface="微软雅黑" panose="020B0503020204020204" charset="-122"/>
              <a:cs typeface="微软雅黑" panose="020B0503020204020204" charset="-122"/>
            </a:endParaRPr>
          </a:p>
          <a:p>
            <a:pPr marL="298450" indent="-285750">
              <a:lnSpc>
                <a:spcPct val="100000"/>
              </a:lnSpc>
              <a:spcBef>
                <a:spcPts val="1180"/>
              </a:spcBef>
              <a:buFont typeface="Wingdings" panose="05000000000000000000" charset="0"/>
              <a:buChar char="n"/>
            </a:pPr>
            <a:r>
              <a:rPr lang="zh-CN" sz="1800" dirty="0">
                <a:latin typeface="微软雅黑" panose="020B0503020204020204" charset="-122"/>
                <a:cs typeface="微软雅黑" panose="020B0503020204020204" charset="-122"/>
              </a:rPr>
              <a:t>建立园区人员档案</a:t>
            </a:r>
            <a:endParaRPr lang="zh-CN" sz="1800" dirty="0">
              <a:latin typeface="微软雅黑" panose="020B0503020204020204" charset="-122"/>
              <a:cs typeface="微软雅黑" panose="020B0503020204020204" charset="-122"/>
            </a:endParaRPr>
          </a:p>
        </p:txBody>
      </p:sp>
      <p:sp>
        <p:nvSpPr>
          <p:cNvPr id="43" name="object 10"/>
          <p:cNvSpPr txBox="1"/>
          <p:nvPr/>
        </p:nvSpPr>
        <p:spPr>
          <a:xfrm>
            <a:off x="2562225" y="3689725"/>
            <a:ext cx="3728720" cy="1283335"/>
          </a:xfrm>
          <a:prstGeom prst="rect">
            <a:avLst/>
          </a:prstGeom>
        </p:spPr>
        <p:txBody>
          <a:bodyPr vert="horz" wrap="square" lIns="0" tIns="149860" rIns="0" bIns="0" rtlCol="0">
            <a:spAutoFit/>
          </a:bodyPr>
          <a:lstStyle/>
          <a:p>
            <a:pPr marL="298450" indent="-285750">
              <a:lnSpc>
                <a:spcPct val="100000"/>
              </a:lnSpc>
              <a:spcBef>
                <a:spcPts val="1180"/>
              </a:spcBef>
              <a:buFont typeface="Wingdings" panose="05000000000000000000" charset="0"/>
              <a:buChar char="n"/>
            </a:pPr>
            <a:r>
              <a:rPr lang="zh-CN" sz="1800" dirty="0">
                <a:latin typeface="微软雅黑" panose="020B0503020204020204" charset="-122"/>
                <a:cs typeface="微软雅黑" panose="020B0503020204020204" charset="-122"/>
              </a:rPr>
              <a:t>园区消费一卡通</a:t>
            </a:r>
            <a:endParaRPr lang="zh-CN" sz="1800" dirty="0">
              <a:latin typeface="微软雅黑" panose="020B0503020204020204" charset="-122"/>
              <a:cs typeface="微软雅黑" panose="020B0503020204020204" charset="-122"/>
            </a:endParaRPr>
          </a:p>
          <a:p>
            <a:pPr marL="298450" indent="-285750">
              <a:lnSpc>
                <a:spcPct val="100000"/>
              </a:lnSpc>
              <a:spcBef>
                <a:spcPts val="1180"/>
              </a:spcBef>
              <a:buFont typeface="Wingdings" panose="05000000000000000000" charset="0"/>
              <a:buChar char="n"/>
            </a:pPr>
            <a:r>
              <a:rPr lang="zh-CN" sz="1800">
                <a:latin typeface="微软雅黑" panose="020B0503020204020204" charset="-122"/>
                <a:cs typeface="微软雅黑" panose="020B0503020204020204" charset="-122"/>
              </a:rPr>
              <a:t>全面掌握园区人员消费情况</a:t>
            </a:r>
            <a:endParaRPr lang="zh-CN" sz="1800">
              <a:latin typeface="微软雅黑" panose="020B0503020204020204" charset="-122"/>
              <a:cs typeface="微软雅黑" panose="020B0503020204020204" charset="-122"/>
            </a:endParaRPr>
          </a:p>
          <a:p>
            <a:pPr marL="298450" indent="-285750">
              <a:lnSpc>
                <a:spcPct val="100000"/>
              </a:lnSpc>
              <a:spcBef>
                <a:spcPts val="1180"/>
              </a:spcBef>
              <a:buFont typeface="Wingdings" panose="05000000000000000000" charset="0"/>
              <a:buChar char="n"/>
            </a:pPr>
            <a:r>
              <a:rPr lang="zh-CN" sz="1800">
                <a:latin typeface="微软雅黑" panose="020B0503020204020204" charset="-122"/>
                <a:cs typeface="微软雅黑" panose="020B0503020204020204" charset="-122"/>
              </a:rPr>
              <a:t>提升园区整体服务</a:t>
            </a:r>
            <a:endParaRPr lang="zh-CN" sz="1800">
              <a:latin typeface="微软雅黑" panose="020B0503020204020204" charset="-122"/>
              <a:cs typeface="微软雅黑" panose="020B0503020204020204" charset="-122"/>
            </a:endParaRPr>
          </a:p>
        </p:txBody>
      </p:sp>
      <p:sp>
        <p:nvSpPr>
          <p:cNvPr id="44" name="object 8"/>
          <p:cNvSpPr txBox="1"/>
          <p:nvPr/>
        </p:nvSpPr>
        <p:spPr>
          <a:xfrm>
            <a:off x="2562225" y="5828405"/>
            <a:ext cx="3656965" cy="704850"/>
          </a:xfrm>
          <a:prstGeom prst="rect">
            <a:avLst/>
          </a:prstGeom>
        </p:spPr>
        <p:txBody>
          <a:bodyPr vert="horz" wrap="square" lIns="0" tIns="12700" rIns="0" bIns="0" rtlCol="0">
            <a:spAutoFit/>
          </a:bodyPr>
          <a:lstStyle/>
          <a:p>
            <a:pPr marL="298450" indent="-285750">
              <a:lnSpc>
                <a:spcPct val="100000"/>
              </a:lnSpc>
              <a:spcBef>
                <a:spcPts val="1080"/>
              </a:spcBef>
              <a:buFont typeface="Wingdings" panose="05000000000000000000" charset="0"/>
              <a:buChar char="n"/>
            </a:pPr>
            <a:r>
              <a:rPr lang="zh-CN" dirty="0">
                <a:latin typeface="微软雅黑" panose="020B0503020204020204" charset="-122"/>
                <a:cs typeface="微软雅黑" panose="020B0503020204020204" charset="-122"/>
                <a:sym typeface="+mn-ea"/>
              </a:rPr>
              <a:t>全面掌握园区人员出入情况</a:t>
            </a:r>
            <a:r>
              <a:rPr dirty="0">
                <a:latin typeface="微软雅黑" panose="020B0503020204020204" charset="-122"/>
                <a:cs typeface="微软雅黑" panose="020B0503020204020204" charset="-122"/>
                <a:sym typeface="+mn-ea"/>
              </a:rPr>
              <a:t>；</a:t>
            </a:r>
            <a:endParaRPr dirty="0">
              <a:latin typeface="微软雅黑" panose="020B0503020204020204" charset="-122"/>
              <a:cs typeface="微软雅黑" panose="020B0503020204020204" charset="-122"/>
              <a:sym typeface="+mn-ea"/>
            </a:endParaRPr>
          </a:p>
          <a:p>
            <a:pPr marL="298450" indent="-285750">
              <a:lnSpc>
                <a:spcPct val="100000"/>
              </a:lnSpc>
              <a:spcBef>
                <a:spcPts val="1080"/>
              </a:spcBef>
              <a:buFont typeface="Wingdings" panose="05000000000000000000" charset="0"/>
              <a:buChar char="n"/>
            </a:pPr>
            <a:r>
              <a:rPr lang="zh-CN" dirty="0">
                <a:latin typeface="微软雅黑" panose="020B0503020204020204" charset="-122"/>
                <a:cs typeface="微软雅黑" panose="020B0503020204020204" charset="-122"/>
                <a:sym typeface="+mn-ea"/>
              </a:rPr>
              <a:t>全面提升</a:t>
            </a:r>
            <a:r>
              <a:rPr lang="zh-CN">
                <a:solidFill>
                  <a:schemeClr val="tx1"/>
                </a:solidFill>
                <a:latin typeface="微软雅黑" panose="020B0503020204020204" charset="-122"/>
                <a:cs typeface="微软雅黑" panose="020B0503020204020204" charset="-122"/>
              </a:rPr>
              <a:t>园区安全；</a:t>
            </a:r>
            <a:endParaRPr lang="zh-CN">
              <a:solidFill>
                <a:schemeClr val="tx1"/>
              </a:solidFill>
              <a:latin typeface="微软雅黑" panose="020B0503020204020204" charset="-122"/>
              <a:cs typeface="微软雅黑" panose="020B0503020204020204" charset="-122"/>
            </a:endParaRPr>
          </a:p>
        </p:txBody>
      </p:sp>
    </p:spTree>
    <p:custDataLst>
      <p:tags r:id="rId1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能耗管理</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 name="AutoShape 2"/>
          <p:cNvSpPr>
            <a:spLocks noChangeArrowheads="1"/>
          </p:cNvSpPr>
          <p:nvPr/>
        </p:nvSpPr>
        <p:spPr bwMode="auto">
          <a:xfrm>
            <a:off x="5839075" y="3449126"/>
            <a:ext cx="4805270" cy="2690089"/>
          </a:xfrm>
          <a:prstGeom prst="roundRect">
            <a:avLst>
              <a:gd name="adj" fmla="val 16667"/>
            </a:avLst>
          </a:prstGeom>
          <a:solidFill>
            <a:srgbClr val="F8F8F8"/>
          </a:solidFill>
          <a:ln w="9525" cap="flat" cmpd="sng">
            <a:solidFill>
              <a:srgbClr val="FF00FF"/>
            </a:solidFill>
            <a:prstDash val="dash"/>
            <a:round/>
          </a:ln>
          <a:effectLst>
            <a:prstShdw prst="shdw13" dist="53882" dir="13500000">
              <a:schemeClr val="bg2">
                <a:alpha val="50000"/>
              </a:schemeClr>
            </a:prstShdw>
          </a:effectLst>
        </p:spPr>
        <p:txBody>
          <a:bodyPr wrap="none" anchor="ctr"/>
          <a:lstStyle/>
          <a:p>
            <a:endParaRPr lang="zh-CN" altLang="en-US"/>
          </a:p>
        </p:txBody>
      </p:sp>
      <p:grpSp>
        <p:nvGrpSpPr>
          <p:cNvPr id="29" name="Group 3"/>
          <p:cNvGrpSpPr/>
          <p:nvPr/>
        </p:nvGrpSpPr>
        <p:grpSpPr bwMode="auto">
          <a:xfrm>
            <a:off x="1671477" y="1835298"/>
            <a:ext cx="4277366" cy="1864657"/>
            <a:chOff x="0" y="0"/>
            <a:chExt cx="6804" cy="3284"/>
          </a:xfrm>
        </p:grpSpPr>
        <p:sp>
          <p:nvSpPr>
            <p:cNvPr id="30" name="Rectangle 4"/>
            <p:cNvSpPr>
              <a:spLocks noChangeArrowheads="1"/>
            </p:cNvSpPr>
            <p:nvPr/>
          </p:nvSpPr>
          <p:spPr bwMode="auto">
            <a:xfrm>
              <a:off x="0" y="0"/>
              <a:ext cx="6804" cy="3025"/>
            </a:xfrm>
            <a:prstGeom prst="rect">
              <a:avLst/>
            </a:prstGeom>
            <a:solidFill>
              <a:schemeClr val="bg1"/>
            </a:solidFill>
            <a:ln w="9525" cap="flat" cmpd="sng">
              <a:solidFill>
                <a:srgbClr val="FF0000"/>
              </a:solidFill>
              <a:prstDash val="dash"/>
              <a:miter lim="800000"/>
            </a:ln>
            <a:effectLst>
              <a:prstShdw prst="shdw13" dist="53882" dir="13500000">
                <a:schemeClr val="bg2">
                  <a:alpha val="50000"/>
                </a:schemeClr>
              </a:prstShdw>
            </a:effectLst>
          </p:spPr>
          <p:txBody>
            <a:bodyPr wrap="none" anchor="ctr"/>
            <a:lstStyle/>
            <a:p>
              <a:endParaRPr lang="zh-CN" altLang="en-US"/>
            </a:p>
          </p:txBody>
        </p:sp>
        <p:sp>
          <p:nvSpPr>
            <p:cNvPr id="45" name="Text Box 5"/>
            <p:cNvSpPr txBox="1">
              <a:spLocks noChangeArrowheads="1"/>
            </p:cNvSpPr>
            <p:nvPr/>
          </p:nvSpPr>
          <p:spPr bwMode="auto">
            <a:xfrm>
              <a:off x="143" y="2702"/>
              <a:ext cx="2075"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FF3300"/>
                  </a:solidFill>
                  <a:latin typeface="微软雅黑" panose="020B0503020204020204" charset="-122"/>
                  <a:ea typeface="微软雅黑" panose="020B0503020204020204" charset="-122"/>
                </a:rPr>
                <a:t>空调&amp;环境</a:t>
              </a:r>
              <a:endParaRPr lang="zh-CN" altLang="en-US" b="1">
                <a:solidFill>
                  <a:srgbClr val="FF3300"/>
                </a:solidFill>
                <a:latin typeface="微软雅黑" panose="020B0503020204020204" charset="-122"/>
                <a:ea typeface="微软雅黑" panose="020B0503020204020204" charset="-122"/>
              </a:endParaRPr>
            </a:p>
          </p:txBody>
        </p:sp>
      </p:grpSp>
      <p:grpSp>
        <p:nvGrpSpPr>
          <p:cNvPr id="46" name="Group 6"/>
          <p:cNvGrpSpPr/>
          <p:nvPr/>
        </p:nvGrpSpPr>
        <p:grpSpPr bwMode="auto">
          <a:xfrm>
            <a:off x="2117173" y="1870913"/>
            <a:ext cx="3637913" cy="1573903"/>
            <a:chOff x="0" y="0"/>
            <a:chExt cx="5730" cy="2480"/>
          </a:xfrm>
        </p:grpSpPr>
        <p:pic>
          <p:nvPicPr>
            <p:cNvPr id="47"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329" cy="1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45" y="0"/>
              <a:ext cx="1497" cy="1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6" y="142"/>
              <a:ext cx="1280" cy="1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 name="Text Box 10"/>
            <p:cNvSpPr txBox="1">
              <a:spLocks noChangeArrowheads="1"/>
            </p:cNvSpPr>
            <p:nvPr/>
          </p:nvSpPr>
          <p:spPr bwMode="auto">
            <a:xfrm>
              <a:off x="475" y="1513"/>
              <a:ext cx="1109"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t>HVAC</a:t>
              </a:r>
              <a:endParaRPr lang="zh-CN" altLang="en-US" dirty="0"/>
            </a:p>
          </p:txBody>
        </p:sp>
        <p:sp>
          <p:nvSpPr>
            <p:cNvPr id="53" name="Text Box 11"/>
            <p:cNvSpPr txBox="1">
              <a:spLocks noChangeArrowheads="1"/>
            </p:cNvSpPr>
            <p:nvPr/>
          </p:nvSpPr>
          <p:spPr bwMode="auto">
            <a:xfrm>
              <a:off x="2833" y="1462"/>
              <a:ext cx="1382"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t>温湿度</a:t>
              </a:r>
              <a:endParaRPr lang="zh-CN" altLang="en-US" dirty="0"/>
            </a:p>
            <a:p>
              <a:r>
                <a:rPr lang="zh-CN" altLang="en-US" dirty="0"/>
                <a:t>传感器</a:t>
              </a:r>
              <a:endParaRPr lang="zh-CN" altLang="en-US" dirty="0"/>
            </a:p>
          </p:txBody>
        </p:sp>
        <p:sp>
          <p:nvSpPr>
            <p:cNvPr id="54" name="Text Box 12"/>
            <p:cNvSpPr txBox="1">
              <a:spLocks noChangeArrowheads="1"/>
            </p:cNvSpPr>
            <p:nvPr/>
          </p:nvSpPr>
          <p:spPr bwMode="auto">
            <a:xfrm>
              <a:off x="4348" y="1626"/>
              <a:ext cx="1382" cy="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a:t>温控器</a:t>
              </a:r>
              <a:endParaRPr lang="zh-CN" altLang="en-US"/>
            </a:p>
          </p:txBody>
        </p:sp>
      </p:grpSp>
      <p:pic>
        <p:nvPicPr>
          <p:cNvPr id="5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04089" y="1836708"/>
            <a:ext cx="481012"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6" name="Group 14"/>
          <p:cNvGrpSpPr/>
          <p:nvPr/>
        </p:nvGrpSpPr>
        <p:grpSpPr bwMode="auto">
          <a:xfrm>
            <a:off x="6693609" y="1835298"/>
            <a:ext cx="3737920" cy="1501007"/>
            <a:chOff x="0" y="0"/>
            <a:chExt cx="6253" cy="3153"/>
          </a:xfrm>
        </p:grpSpPr>
        <p:sp>
          <p:nvSpPr>
            <p:cNvPr id="57" name="Rectangle 15"/>
            <p:cNvSpPr>
              <a:spLocks noChangeArrowheads="1"/>
            </p:cNvSpPr>
            <p:nvPr/>
          </p:nvSpPr>
          <p:spPr bwMode="auto">
            <a:xfrm>
              <a:off x="0" y="0"/>
              <a:ext cx="6253" cy="2936"/>
            </a:xfrm>
            <a:prstGeom prst="rect">
              <a:avLst/>
            </a:prstGeom>
            <a:solidFill>
              <a:schemeClr val="bg1"/>
            </a:solidFill>
            <a:ln w="9525" cap="flat" cmpd="sng">
              <a:solidFill>
                <a:srgbClr val="FF0000"/>
              </a:solidFill>
              <a:prstDash val="dash"/>
              <a:miter lim="800000"/>
            </a:ln>
            <a:effectLst>
              <a:prstShdw prst="shdw13" dist="53882" dir="13500000">
                <a:schemeClr val="bg2">
                  <a:alpha val="50000"/>
                </a:schemeClr>
              </a:prstShdw>
            </a:effectLst>
          </p:spPr>
          <p:txBody>
            <a:bodyPr wrap="none" anchor="ctr"/>
            <a:lstStyle/>
            <a:p>
              <a:endParaRPr lang="zh-CN" altLang="en-US"/>
            </a:p>
          </p:txBody>
        </p:sp>
        <p:pic>
          <p:nvPicPr>
            <p:cNvPr id="58" name="Picture 1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8" y="193"/>
              <a:ext cx="846" cy="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 name="Picture 1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74" y="115"/>
              <a:ext cx="1462" cy="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70" y="323"/>
              <a:ext cx="691" cy="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 name="Text Box 19"/>
            <p:cNvSpPr txBox="1">
              <a:spLocks noChangeArrowheads="1"/>
            </p:cNvSpPr>
            <p:nvPr/>
          </p:nvSpPr>
          <p:spPr bwMode="auto">
            <a:xfrm>
              <a:off x="112" y="1175"/>
              <a:ext cx="136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t>光照度</a:t>
              </a:r>
              <a:endParaRPr lang="zh-CN" altLang="en-US"/>
            </a:p>
            <a:p>
              <a:r>
                <a:rPr lang="zh-CN" altLang="en-US"/>
                <a:t>传感器</a:t>
              </a:r>
              <a:endParaRPr lang="zh-CN" altLang="en-US"/>
            </a:p>
          </p:txBody>
        </p:sp>
        <p:sp>
          <p:nvSpPr>
            <p:cNvPr id="62" name="Text Box 20"/>
            <p:cNvSpPr txBox="1">
              <a:spLocks noChangeArrowheads="1"/>
            </p:cNvSpPr>
            <p:nvPr/>
          </p:nvSpPr>
          <p:spPr bwMode="auto">
            <a:xfrm>
              <a:off x="1761" y="1175"/>
              <a:ext cx="1661"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t>智能DDC</a:t>
              </a:r>
              <a:endParaRPr lang="zh-CN" altLang="en-US" dirty="0"/>
            </a:p>
            <a:p>
              <a:r>
                <a:rPr lang="zh-CN" altLang="en-US" dirty="0"/>
                <a:t>控制器</a:t>
              </a:r>
              <a:endParaRPr lang="zh-CN" altLang="en-US" dirty="0"/>
            </a:p>
          </p:txBody>
        </p:sp>
        <p:sp>
          <p:nvSpPr>
            <p:cNvPr id="63" name="Text Box 21"/>
            <p:cNvSpPr txBox="1">
              <a:spLocks noChangeArrowheads="1"/>
            </p:cNvSpPr>
            <p:nvPr/>
          </p:nvSpPr>
          <p:spPr bwMode="auto">
            <a:xfrm>
              <a:off x="3531" y="1288"/>
              <a:ext cx="2613"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t>接触器/继电器</a:t>
              </a:r>
              <a:endParaRPr lang="zh-CN" altLang="en-US" dirty="0"/>
            </a:p>
          </p:txBody>
        </p:sp>
        <p:sp>
          <p:nvSpPr>
            <p:cNvPr id="64" name="Text Box 22"/>
            <p:cNvSpPr txBox="1">
              <a:spLocks noChangeArrowheads="1"/>
            </p:cNvSpPr>
            <p:nvPr/>
          </p:nvSpPr>
          <p:spPr bwMode="auto">
            <a:xfrm>
              <a:off x="250" y="2571"/>
              <a:ext cx="3529"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FF3300"/>
                  </a:solidFill>
                  <a:latin typeface="微软雅黑" panose="020B0503020204020204" charset="-122"/>
                  <a:ea typeface="微软雅黑" panose="020B0503020204020204" charset="-122"/>
                </a:rPr>
                <a:t>智能照明&amp;传感控制</a:t>
              </a:r>
              <a:endParaRPr lang="zh-CN" altLang="en-US" b="1">
                <a:solidFill>
                  <a:srgbClr val="FF3300"/>
                </a:solidFill>
                <a:latin typeface="微软雅黑" panose="020B0503020204020204" charset="-122"/>
                <a:ea typeface="微软雅黑" panose="020B0503020204020204" charset="-122"/>
              </a:endParaRPr>
            </a:p>
          </p:txBody>
        </p:sp>
      </p:grpSp>
      <p:grpSp>
        <p:nvGrpSpPr>
          <p:cNvPr id="65" name="Group 23"/>
          <p:cNvGrpSpPr/>
          <p:nvPr/>
        </p:nvGrpSpPr>
        <p:grpSpPr bwMode="auto">
          <a:xfrm>
            <a:off x="2178676" y="3799955"/>
            <a:ext cx="3000537" cy="1300082"/>
            <a:chOff x="0" y="0"/>
            <a:chExt cx="5461" cy="2774"/>
          </a:xfrm>
        </p:grpSpPr>
        <p:sp>
          <p:nvSpPr>
            <p:cNvPr id="66" name="Rectangle 24"/>
            <p:cNvSpPr>
              <a:spLocks noChangeArrowheads="1"/>
            </p:cNvSpPr>
            <p:nvPr/>
          </p:nvSpPr>
          <p:spPr bwMode="auto">
            <a:xfrm>
              <a:off x="0" y="0"/>
              <a:ext cx="5461" cy="2452"/>
            </a:xfrm>
            <a:prstGeom prst="rect">
              <a:avLst/>
            </a:prstGeom>
            <a:solidFill>
              <a:schemeClr val="bg1"/>
            </a:solidFill>
            <a:ln w="9525" cap="flat" cmpd="sng">
              <a:solidFill>
                <a:srgbClr val="FF0000"/>
              </a:solidFill>
              <a:prstDash val="dash"/>
              <a:miter lim="800000"/>
            </a:ln>
            <a:effectLst>
              <a:prstShdw prst="shdw13" dist="53882" dir="13500000">
                <a:schemeClr val="bg2">
                  <a:alpha val="50000"/>
                </a:schemeClr>
              </a:prstShdw>
            </a:effectLst>
          </p:spPr>
          <p:txBody>
            <a:bodyPr wrap="none" anchor="ctr"/>
            <a:lstStyle/>
            <a:p>
              <a:endParaRPr lang="zh-CN" altLang="en-US"/>
            </a:p>
          </p:txBody>
        </p:sp>
        <p:pic>
          <p:nvPicPr>
            <p:cNvPr id="67" name="Picture 2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6" y="226"/>
              <a:ext cx="1137" cy="1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 name="Picture 2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39" y="338"/>
              <a:ext cx="719" cy="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 name="Text Box 27"/>
            <p:cNvSpPr txBox="1">
              <a:spLocks noChangeArrowheads="1"/>
            </p:cNvSpPr>
            <p:nvPr/>
          </p:nvSpPr>
          <p:spPr bwMode="auto">
            <a:xfrm>
              <a:off x="586" y="1526"/>
              <a:ext cx="1472"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t>配电柜</a:t>
              </a:r>
              <a:endParaRPr lang="zh-CN" altLang="en-US"/>
            </a:p>
          </p:txBody>
        </p:sp>
        <p:sp>
          <p:nvSpPr>
            <p:cNvPr id="70" name="Text Box 28"/>
            <p:cNvSpPr txBox="1">
              <a:spLocks noChangeArrowheads="1"/>
            </p:cNvSpPr>
            <p:nvPr/>
          </p:nvSpPr>
          <p:spPr bwMode="auto">
            <a:xfrm>
              <a:off x="2194" y="1526"/>
              <a:ext cx="1085" cy="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a:t>继保</a:t>
              </a:r>
              <a:endParaRPr lang="zh-CN" altLang="en-US"/>
            </a:p>
          </p:txBody>
        </p:sp>
        <p:pic>
          <p:nvPicPr>
            <p:cNvPr id="71" name="Picture 2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29" y="338"/>
              <a:ext cx="850" cy="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 name="Text Box 30"/>
            <p:cNvSpPr txBox="1">
              <a:spLocks noChangeArrowheads="1"/>
            </p:cNvSpPr>
            <p:nvPr/>
          </p:nvSpPr>
          <p:spPr bwMode="auto">
            <a:xfrm>
              <a:off x="3357" y="1526"/>
              <a:ext cx="1860"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a:t>数控仪表</a:t>
              </a:r>
              <a:endParaRPr lang="zh-CN" altLang="en-US" dirty="0"/>
            </a:p>
          </p:txBody>
        </p:sp>
        <p:sp>
          <p:nvSpPr>
            <p:cNvPr id="73" name="Text Box 31"/>
            <p:cNvSpPr txBox="1">
              <a:spLocks noChangeArrowheads="1"/>
            </p:cNvSpPr>
            <p:nvPr/>
          </p:nvSpPr>
          <p:spPr bwMode="auto">
            <a:xfrm>
              <a:off x="117" y="2193"/>
              <a:ext cx="1472"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FF3300"/>
                  </a:solidFill>
                  <a:ea typeface="微软雅黑" panose="020B0503020204020204" charset="-122"/>
                </a:rPr>
                <a:t>供配电</a:t>
              </a:r>
              <a:endParaRPr lang="zh-CN" altLang="en-US" b="1" dirty="0">
                <a:solidFill>
                  <a:srgbClr val="FF3300"/>
                </a:solidFill>
                <a:ea typeface="微软雅黑" panose="020B0503020204020204" charset="-122"/>
              </a:endParaRPr>
            </a:p>
          </p:txBody>
        </p:sp>
      </p:grpSp>
      <p:grpSp>
        <p:nvGrpSpPr>
          <p:cNvPr id="74" name="Group 32"/>
          <p:cNvGrpSpPr/>
          <p:nvPr/>
        </p:nvGrpSpPr>
        <p:grpSpPr bwMode="auto">
          <a:xfrm>
            <a:off x="2209192" y="5220688"/>
            <a:ext cx="2649427" cy="1215786"/>
            <a:chOff x="0" y="0"/>
            <a:chExt cx="4536" cy="2375"/>
          </a:xfrm>
        </p:grpSpPr>
        <p:sp>
          <p:nvSpPr>
            <p:cNvPr id="75" name="Rectangle 33"/>
            <p:cNvSpPr>
              <a:spLocks noChangeArrowheads="1"/>
            </p:cNvSpPr>
            <p:nvPr/>
          </p:nvSpPr>
          <p:spPr bwMode="auto">
            <a:xfrm>
              <a:off x="0" y="0"/>
              <a:ext cx="4536" cy="2140"/>
            </a:xfrm>
            <a:prstGeom prst="rect">
              <a:avLst/>
            </a:prstGeom>
            <a:solidFill>
              <a:schemeClr val="bg1"/>
            </a:solidFill>
            <a:ln w="9525" cap="flat" cmpd="sng">
              <a:solidFill>
                <a:srgbClr val="FF0000"/>
              </a:solidFill>
              <a:prstDash val="dash"/>
              <a:miter lim="800000"/>
            </a:ln>
            <a:effectLst>
              <a:prstShdw prst="shdw13" dist="53882" dir="13500000">
                <a:schemeClr val="bg2">
                  <a:alpha val="50000"/>
                </a:schemeClr>
              </a:prstShdw>
            </a:effectLst>
          </p:spPr>
          <p:txBody>
            <a:bodyPr wrap="none" anchor="ctr"/>
            <a:lstStyle/>
            <a:p>
              <a:endParaRPr lang="zh-CN" altLang="en-US"/>
            </a:p>
          </p:txBody>
        </p:sp>
        <p:pic>
          <p:nvPicPr>
            <p:cNvPr id="76" name="Picture 3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4" y="133"/>
              <a:ext cx="1010" cy="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 name="Text Box 35"/>
            <p:cNvSpPr txBox="1">
              <a:spLocks noChangeArrowheads="1"/>
            </p:cNvSpPr>
            <p:nvPr/>
          </p:nvSpPr>
          <p:spPr bwMode="auto">
            <a:xfrm>
              <a:off x="453" y="1179"/>
              <a:ext cx="101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t>电表</a:t>
              </a:r>
              <a:endParaRPr lang="zh-CN" altLang="en-US"/>
            </a:p>
          </p:txBody>
        </p:sp>
        <p:pic>
          <p:nvPicPr>
            <p:cNvPr id="78" name="Picture 3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31" y="247"/>
              <a:ext cx="763" cy="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 name="Text Box 37"/>
            <p:cNvSpPr txBox="1">
              <a:spLocks noChangeArrowheads="1"/>
            </p:cNvSpPr>
            <p:nvPr/>
          </p:nvSpPr>
          <p:spPr bwMode="auto">
            <a:xfrm>
              <a:off x="1705" y="1225"/>
              <a:ext cx="101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t>水表</a:t>
              </a:r>
              <a:endParaRPr lang="zh-CN" altLang="en-US"/>
            </a:p>
          </p:txBody>
        </p:sp>
        <p:pic>
          <p:nvPicPr>
            <p:cNvPr id="80" name="Picture 38"/>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65" y="184"/>
              <a:ext cx="900" cy="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 name="Text Box 39"/>
            <p:cNvSpPr txBox="1">
              <a:spLocks noChangeArrowheads="1"/>
            </p:cNvSpPr>
            <p:nvPr/>
          </p:nvSpPr>
          <p:spPr bwMode="auto">
            <a:xfrm>
              <a:off x="2939" y="1225"/>
              <a:ext cx="1381"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t>燃气表</a:t>
              </a:r>
              <a:endParaRPr lang="zh-CN" altLang="en-US"/>
            </a:p>
          </p:txBody>
        </p:sp>
        <p:sp>
          <p:nvSpPr>
            <p:cNvPr id="82" name="Text Box 40"/>
            <p:cNvSpPr txBox="1">
              <a:spLocks noChangeArrowheads="1"/>
            </p:cNvSpPr>
            <p:nvPr/>
          </p:nvSpPr>
          <p:spPr bwMode="auto">
            <a:xfrm>
              <a:off x="16" y="1793"/>
              <a:ext cx="174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FF3300"/>
                  </a:solidFill>
                  <a:ea typeface="微软雅黑" panose="020B0503020204020204" charset="-122"/>
                </a:rPr>
                <a:t>远程集抄</a:t>
              </a:r>
              <a:endParaRPr lang="zh-CN" altLang="en-US" b="1">
                <a:solidFill>
                  <a:srgbClr val="FF3300"/>
                </a:solidFill>
                <a:ea typeface="微软雅黑" panose="020B0503020204020204" charset="-122"/>
              </a:endParaRPr>
            </a:p>
          </p:txBody>
        </p:sp>
      </p:grpSp>
      <p:grpSp>
        <p:nvGrpSpPr>
          <p:cNvPr id="83" name="Group 41"/>
          <p:cNvGrpSpPr/>
          <p:nvPr/>
        </p:nvGrpSpPr>
        <p:grpSpPr bwMode="auto">
          <a:xfrm>
            <a:off x="5772857" y="3792871"/>
            <a:ext cx="1555750" cy="1195387"/>
            <a:chOff x="0" y="0"/>
            <a:chExt cx="2448" cy="1881"/>
          </a:xfrm>
        </p:grpSpPr>
        <p:pic>
          <p:nvPicPr>
            <p:cNvPr id="84" name="Picture 4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3" y="0"/>
              <a:ext cx="2114" cy="1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 name="Text Box 43"/>
            <p:cNvSpPr txBox="1">
              <a:spLocks noChangeArrowheads="1"/>
            </p:cNvSpPr>
            <p:nvPr/>
          </p:nvSpPr>
          <p:spPr bwMode="auto">
            <a:xfrm>
              <a:off x="0" y="1305"/>
              <a:ext cx="24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t>电力监控系统</a:t>
              </a:r>
              <a:endParaRPr lang="zh-CN" altLang="en-US"/>
            </a:p>
          </p:txBody>
        </p:sp>
      </p:grpSp>
      <p:grpSp>
        <p:nvGrpSpPr>
          <p:cNvPr id="91" name="Group 44"/>
          <p:cNvGrpSpPr/>
          <p:nvPr/>
        </p:nvGrpSpPr>
        <p:grpSpPr bwMode="auto">
          <a:xfrm>
            <a:off x="7328607" y="3649996"/>
            <a:ext cx="1784350" cy="1430337"/>
            <a:chOff x="0" y="0"/>
            <a:chExt cx="2810" cy="2252"/>
          </a:xfrm>
        </p:grpSpPr>
        <p:grpSp>
          <p:nvGrpSpPr>
            <p:cNvPr id="92" name="Group 45"/>
            <p:cNvGrpSpPr/>
            <p:nvPr/>
          </p:nvGrpSpPr>
          <p:grpSpPr bwMode="auto">
            <a:xfrm>
              <a:off x="0" y="0"/>
              <a:ext cx="2810" cy="1644"/>
              <a:chOff x="0" y="0"/>
              <a:chExt cx="2810" cy="1644"/>
            </a:xfrm>
          </p:grpSpPr>
          <p:grpSp>
            <p:nvGrpSpPr>
              <p:cNvPr id="94" name="Group 46"/>
              <p:cNvGrpSpPr/>
              <p:nvPr/>
            </p:nvGrpSpPr>
            <p:grpSpPr bwMode="auto">
              <a:xfrm>
                <a:off x="0" y="0"/>
                <a:ext cx="2810" cy="1644"/>
                <a:chOff x="0" y="0"/>
                <a:chExt cx="2810" cy="1644"/>
              </a:xfrm>
            </p:grpSpPr>
            <p:pic>
              <p:nvPicPr>
                <p:cNvPr id="96" name="Picture 4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0" y="0"/>
                  <a:ext cx="2810" cy="1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 name="AutoShape 48"/>
                <p:cNvSpPr>
                  <a:spLocks noChangeArrowheads="1"/>
                </p:cNvSpPr>
                <p:nvPr/>
              </p:nvSpPr>
              <p:spPr bwMode="auto">
                <a:xfrm flipH="1">
                  <a:off x="717" y="626"/>
                  <a:ext cx="704" cy="453"/>
                </a:xfrm>
                <a:prstGeom prst="flowChartInputOutput">
                  <a:avLst/>
                </a:prstGeom>
                <a:solidFill>
                  <a:srgbClr val="0099CC"/>
                </a:solidFill>
                <a:ln w="9525" cap="flat" cmpd="sng">
                  <a:solidFill>
                    <a:schemeClr val="tx1"/>
                  </a:solidFill>
                  <a:miter lim="800000"/>
                </a:ln>
                <a:effectLst>
                  <a:prstShdw prst="shdw13" dist="53882" dir="13500000">
                    <a:schemeClr val="bg2">
                      <a:alpha val="50000"/>
                    </a:schemeClr>
                  </a:prstShdw>
                </a:effectLst>
              </p:spPr>
              <p:txBody>
                <a:bodyPr wrap="none" anchor="ctr"/>
                <a:lstStyle/>
                <a:p>
                  <a:endParaRPr lang="zh-CN" altLang="en-US"/>
                </a:p>
              </p:txBody>
            </p:sp>
            <p:sp>
              <p:nvSpPr>
                <p:cNvPr id="98" name="AutoShape 49"/>
                <p:cNvSpPr>
                  <a:spLocks noChangeArrowheads="1"/>
                </p:cNvSpPr>
                <p:nvPr/>
              </p:nvSpPr>
              <p:spPr bwMode="auto">
                <a:xfrm flipH="1">
                  <a:off x="930" y="739"/>
                  <a:ext cx="704" cy="453"/>
                </a:xfrm>
                <a:prstGeom prst="flowChartInputOutput">
                  <a:avLst/>
                </a:prstGeom>
                <a:solidFill>
                  <a:srgbClr val="0099CC"/>
                </a:solidFill>
                <a:ln w="9525" cmpd="sng">
                  <a:solidFill>
                    <a:schemeClr val="tx1"/>
                  </a:solidFill>
                  <a:miter lim="800000"/>
                </a:ln>
                <a:effectLst>
                  <a:prstShdw prst="shdw13" dist="53882" dir="13500000">
                    <a:schemeClr val="bg2">
                      <a:alpha val="50000"/>
                    </a:schemeClr>
                  </a:prstShdw>
                </a:effectLst>
              </p:spPr>
              <p:txBody>
                <a:bodyPr wrap="none" anchor="ctr"/>
                <a:lstStyle/>
                <a:p>
                  <a:endParaRPr lang="zh-CN" altLang="en-US"/>
                </a:p>
              </p:txBody>
            </p:sp>
          </p:grpSp>
          <p:sp>
            <p:nvSpPr>
              <p:cNvPr id="95" name="AutoShape 50"/>
              <p:cNvSpPr>
                <a:spLocks noChangeArrowheads="1"/>
              </p:cNvSpPr>
              <p:nvPr/>
            </p:nvSpPr>
            <p:spPr bwMode="auto">
              <a:xfrm flipH="1">
                <a:off x="1068" y="854"/>
                <a:ext cx="1223" cy="564"/>
              </a:xfrm>
              <a:prstGeom prst="flowChartInputOutput">
                <a:avLst/>
              </a:prstGeom>
              <a:solidFill>
                <a:srgbClr val="0099CC"/>
              </a:solidFill>
              <a:ln w="9525" cap="flat" cmpd="sng">
                <a:solidFill>
                  <a:schemeClr val="tx1"/>
                </a:solidFill>
                <a:miter lim="800000"/>
              </a:ln>
              <a:effectLst>
                <a:prstShdw prst="shdw13" dist="53882" dir="13500000">
                  <a:schemeClr val="bg2">
                    <a:alpha val="50000"/>
                  </a:schemeClr>
                </a:prstShdw>
              </a:effectLst>
            </p:spPr>
            <p:txBody>
              <a:bodyPr wrap="none" anchor="ctr"/>
              <a:lstStyle/>
              <a:p>
                <a:pPr algn="ctr"/>
                <a:r>
                  <a:rPr lang="zh-CN" altLang="en-US" dirty="0"/>
                  <a:t>Svr</a:t>
                </a:r>
                <a:endParaRPr lang="zh-CN" altLang="en-US" dirty="0"/>
              </a:p>
            </p:txBody>
          </p:sp>
        </p:grpSp>
        <p:sp>
          <p:nvSpPr>
            <p:cNvPr id="93" name="Text Box 51"/>
            <p:cNvSpPr txBox="1">
              <a:spLocks noChangeArrowheads="1"/>
            </p:cNvSpPr>
            <p:nvPr/>
          </p:nvSpPr>
          <p:spPr bwMode="auto">
            <a:xfrm>
              <a:off x="307" y="1676"/>
              <a:ext cx="24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t>能效管理服务</a:t>
              </a:r>
              <a:endParaRPr lang="zh-CN" altLang="en-US"/>
            </a:p>
          </p:txBody>
        </p:sp>
      </p:grpSp>
      <p:grpSp>
        <p:nvGrpSpPr>
          <p:cNvPr id="99" name="Group 52"/>
          <p:cNvGrpSpPr/>
          <p:nvPr/>
        </p:nvGrpSpPr>
        <p:grpSpPr bwMode="auto">
          <a:xfrm>
            <a:off x="9255832" y="3721432"/>
            <a:ext cx="1443102" cy="1381126"/>
            <a:chOff x="0" y="0"/>
            <a:chExt cx="2272" cy="2174"/>
          </a:xfrm>
        </p:grpSpPr>
        <p:pic>
          <p:nvPicPr>
            <p:cNvPr id="100" name="Picture 5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0" y="0"/>
              <a:ext cx="1851" cy="1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 name="Text Box 54"/>
            <p:cNvSpPr txBox="1">
              <a:spLocks noChangeArrowheads="1"/>
            </p:cNvSpPr>
            <p:nvPr/>
          </p:nvSpPr>
          <p:spPr bwMode="auto">
            <a:xfrm>
              <a:off x="164" y="1593"/>
              <a:ext cx="2108"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a:t>第三方集成</a:t>
              </a:r>
              <a:endParaRPr lang="zh-CN" altLang="en-US"/>
            </a:p>
          </p:txBody>
        </p:sp>
      </p:grpSp>
      <p:sp>
        <p:nvSpPr>
          <p:cNvPr id="102" name="Text Box 55"/>
          <p:cNvSpPr txBox="1">
            <a:spLocks noChangeArrowheads="1"/>
          </p:cNvSpPr>
          <p:nvPr/>
        </p:nvSpPr>
        <p:spPr bwMode="auto">
          <a:xfrm>
            <a:off x="8783392" y="6231696"/>
            <a:ext cx="1731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dirty="0">
                <a:solidFill>
                  <a:srgbClr val="FF3300"/>
                </a:solidFill>
                <a:ea typeface="微软雅黑" panose="020B0503020204020204" charset="-122"/>
              </a:rPr>
              <a:t>平台&amp;业务功能</a:t>
            </a:r>
            <a:endParaRPr lang="zh-CN" altLang="en-US" b="1" dirty="0">
              <a:solidFill>
                <a:srgbClr val="FF3300"/>
              </a:solidFill>
              <a:ea typeface="微软雅黑" panose="020B0503020204020204" charset="-122"/>
            </a:endParaRPr>
          </a:p>
        </p:txBody>
      </p:sp>
      <p:grpSp>
        <p:nvGrpSpPr>
          <p:cNvPr id="103" name="Group 56"/>
          <p:cNvGrpSpPr/>
          <p:nvPr/>
        </p:nvGrpSpPr>
        <p:grpSpPr bwMode="auto">
          <a:xfrm>
            <a:off x="5674433" y="5162883"/>
            <a:ext cx="4849813" cy="1006475"/>
            <a:chOff x="0" y="0"/>
            <a:chExt cx="7637" cy="1587"/>
          </a:xfrm>
        </p:grpSpPr>
        <p:sp>
          <p:nvSpPr>
            <p:cNvPr id="104" name="AutoShape 57"/>
            <p:cNvSpPr>
              <a:spLocks noChangeArrowheads="1"/>
            </p:cNvSpPr>
            <p:nvPr/>
          </p:nvSpPr>
          <p:spPr bwMode="auto">
            <a:xfrm>
              <a:off x="0" y="1"/>
              <a:ext cx="1728" cy="737"/>
            </a:xfrm>
            <a:prstGeom prst="roundRect">
              <a:avLst>
                <a:gd name="adj" fmla="val 16667"/>
              </a:avLst>
            </a:prstGeom>
            <a:solidFill>
              <a:srgbClr val="FF9900"/>
            </a:solidFill>
            <a:ln w="9525" cmpd="sng">
              <a:solidFill>
                <a:schemeClr val="tx1"/>
              </a:solidFill>
              <a:round/>
            </a:ln>
            <a:effectLst>
              <a:prstShdw prst="shdw13" dist="53882" dir="13500000">
                <a:schemeClr val="bg2">
                  <a:alpha val="50000"/>
                </a:schemeClr>
              </a:prstShdw>
            </a:effectLst>
          </p:spPr>
          <p:txBody>
            <a:bodyPr wrap="none" anchor="ctr"/>
            <a:lstStyle/>
            <a:p>
              <a:pPr algn="ctr"/>
              <a:r>
                <a:rPr lang="zh-CN" altLang="en-US">
                  <a:ea typeface="微软雅黑" panose="020B0503020204020204" charset="-122"/>
                </a:rPr>
                <a:t>能耗监测</a:t>
              </a:r>
              <a:endParaRPr lang="zh-CN" altLang="en-US">
                <a:ea typeface="微软雅黑" panose="020B0503020204020204" charset="-122"/>
              </a:endParaRPr>
            </a:p>
          </p:txBody>
        </p:sp>
        <p:sp>
          <p:nvSpPr>
            <p:cNvPr id="105" name="AutoShape 58"/>
            <p:cNvSpPr>
              <a:spLocks noChangeArrowheads="1"/>
            </p:cNvSpPr>
            <p:nvPr/>
          </p:nvSpPr>
          <p:spPr bwMode="auto">
            <a:xfrm>
              <a:off x="67" y="851"/>
              <a:ext cx="1722" cy="737"/>
            </a:xfrm>
            <a:prstGeom prst="roundRect">
              <a:avLst>
                <a:gd name="adj" fmla="val 16667"/>
              </a:avLst>
            </a:prstGeom>
            <a:solidFill>
              <a:srgbClr val="FF9900"/>
            </a:solidFill>
            <a:ln w="9525" cap="flat" cmpd="sng">
              <a:solidFill>
                <a:schemeClr val="tx1"/>
              </a:solidFill>
              <a:miter lim="800000"/>
            </a:ln>
            <a:effectLst>
              <a:prstShdw prst="shdw13" dist="53882" dir="13500000">
                <a:schemeClr val="bg2">
                  <a:alpha val="50000"/>
                </a:schemeClr>
              </a:prstShdw>
            </a:effectLst>
          </p:spPr>
          <p:txBody>
            <a:bodyPr wrap="none" anchor="ctr"/>
            <a:lstStyle/>
            <a:p>
              <a:pPr algn="ctr"/>
              <a:r>
                <a:rPr lang="zh-CN" altLang="en-US">
                  <a:ea typeface="微软雅黑" panose="020B0503020204020204" charset="-122"/>
                </a:rPr>
                <a:t>电力监控</a:t>
              </a:r>
              <a:endParaRPr lang="zh-CN" altLang="en-US">
                <a:ea typeface="微软雅黑" panose="020B0503020204020204" charset="-122"/>
              </a:endParaRPr>
            </a:p>
          </p:txBody>
        </p:sp>
        <p:sp>
          <p:nvSpPr>
            <p:cNvPr id="106" name="AutoShape 59"/>
            <p:cNvSpPr>
              <a:spLocks noChangeArrowheads="1"/>
            </p:cNvSpPr>
            <p:nvPr/>
          </p:nvSpPr>
          <p:spPr bwMode="auto">
            <a:xfrm>
              <a:off x="3834" y="1"/>
              <a:ext cx="1805" cy="737"/>
            </a:xfrm>
            <a:prstGeom prst="roundRect">
              <a:avLst>
                <a:gd name="adj" fmla="val 16667"/>
              </a:avLst>
            </a:prstGeom>
            <a:solidFill>
              <a:srgbClr val="FF9900"/>
            </a:solidFill>
            <a:ln w="9525" cap="flat" cmpd="sng">
              <a:solidFill>
                <a:schemeClr val="tx1"/>
              </a:solidFill>
              <a:round/>
            </a:ln>
            <a:effectLst>
              <a:prstShdw prst="shdw13" dist="53882" dir="13500000">
                <a:schemeClr val="bg2">
                  <a:alpha val="50000"/>
                </a:schemeClr>
              </a:prstShdw>
            </a:effectLst>
          </p:spPr>
          <p:txBody>
            <a:bodyPr wrap="none" anchor="ctr"/>
            <a:lstStyle/>
            <a:p>
              <a:pPr algn="ctr"/>
              <a:r>
                <a:rPr lang="zh-CN" altLang="en-US" dirty="0">
                  <a:ea typeface="微软雅黑" panose="020B0503020204020204" charset="-122"/>
                </a:rPr>
                <a:t>空调集控</a:t>
              </a:r>
              <a:endParaRPr lang="zh-CN" altLang="en-US" dirty="0">
                <a:ea typeface="微软雅黑" panose="020B0503020204020204" charset="-122"/>
              </a:endParaRPr>
            </a:p>
          </p:txBody>
        </p:sp>
        <p:sp>
          <p:nvSpPr>
            <p:cNvPr id="107" name="AutoShape 60"/>
            <p:cNvSpPr>
              <a:spLocks noChangeArrowheads="1"/>
            </p:cNvSpPr>
            <p:nvPr/>
          </p:nvSpPr>
          <p:spPr bwMode="auto">
            <a:xfrm>
              <a:off x="1916" y="1"/>
              <a:ext cx="1805" cy="737"/>
            </a:xfrm>
            <a:prstGeom prst="roundRect">
              <a:avLst>
                <a:gd name="adj" fmla="val 16667"/>
              </a:avLst>
            </a:prstGeom>
            <a:solidFill>
              <a:srgbClr val="FF9900"/>
            </a:solidFill>
            <a:ln w="9525" cap="flat" cmpd="sng">
              <a:solidFill>
                <a:schemeClr val="tx1"/>
              </a:solidFill>
              <a:round/>
            </a:ln>
            <a:effectLst>
              <a:prstShdw prst="shdw13" dist="53882" dir="13500000">
                <a:schemeClr val="bg2">
                  <a:alpha val="50000"/>
                </a:schemeClr>
              </a:prstShdw>
            </a:effectLst>
          </p:spPr>
          <p:txBody>
            <a:bodyPr wrap="none" anchor="ctr"/>
            <a:lstStyle/>
            <a:p>
              <a:pPr algn="ctr"/>
              <a:r>
                <a:rPr lang="zh-CN" altLang="en-US" dirty="0">
                  <a:ea typeface="微软雅黑" panose="020B0503020204020204" charset="-122"/>
                </a:rPr>
                <a:t>用能计费</a:t>
              </a:r>
              <a:endParaRPr lang="zh-CN" altLang="en-US" dirty="0">
                <a:ea typeface="微软雅黑" panose="020B0503020204020204" charset="-122"/>
              </a:endParaRPr>
            </a:p>
          </p:txBody>
        </p:sp>
        <p:sp>
          <p:nvSpPr>
            <p:cNvPr id="108" name="AutoShape 61"/>
            <p:cNvSpPr>
              <a:spLocks noChangeArrowheads="1"/>
            </p:cNvSpPr>
            <p:nvPr/>
          </p:nvSpPr>
          <p:spPr bwMode="auto">
            <a:xfrm>
              <a:off x="5833" y="0"/>
              <a:ext cx="1805" cy="737"/>
            </a:xfrm>
            <a:prstGeom prst="roundRect">
              <a:avLst>
                <a:gd name="adj" fmla="val 16667"/>
              </a:avLst>
            </a:prstGeom>
            <a:solidFill>
              <a:srgbClr val="FF9900"/>
            </a:solidFill>
            <a:ln w="9525" cap="flat" cmpd="sng">
              <a:solidFill>
                <a:schemeClr val="tx1"/>
              </a:solidFill>
              <a:round/>
            </a:ln>
            <a:effectLst>
              <a:prstShdw prst="shdw13" dist="53882" dir="13500000">
                <a:schemeClr val="bg2">
                  <a:alpha val="50000"/>
                </a:schemeClr>
              </a:prstShdw>
            </a:effectLst>
          </p:spPr>
          <p:txBody>
            <a:bodyPr wrap="none" anchor="ctr"/>
            <a:lstStyle/>
            <a:p>
              <a:pPr algn="ctr"/>
              <a:r>
                <a:rPr lang="zh-CN" altLang="en-US">
                  <a:ea typeface="微软雅黑" panose="020B0503020204020204" charset="-122"/>
                </a:rPr>
                <a:t>电能质量</a:t>
              </a:r>
              <a:endParaRPr lang="zh-CN" altLang="en-US">
                <a:ea typeface="微软雅黑" panose="020B0503020204020204" charset="-122"/>
              </a:endParaRPr>
            </a:p>
          </p:txBody>
        </p:sp>
        <p:sp>
          <p:nvSpPr>
            <p:cNvPr id="109" name="AutoShape 62"/>
            <p:cNvSpPr>
              <a:spLocks noChangeArrowheads="1"/>
            </p:cNvSpPr>
            <p:nvPr/>
          </p:nvSpPr>
          <p:spPr bwMode="auto">
            <a:xfrm>
              <a:off x="1962" y="825"/>
              <a:ext cx="1722" cy="737"/>
            </a:xfrm>
            <a:prstGeom prst="roundRect">
              <a:avLst>
                <a:gd name="adj" fmla="val 16667"/>
              </a:avLst>
            </a:prstGeom>
            <a:solidFill>
              <a:srgbClr val="FF9900"/>
            </a:solidFill>
            <a:ln w="9525" cap="flat" cmpd="sng">
              <a:solidFill>
                <a:schemeClr val="tx1"/>
              </a:solidFill>
              <a:round/>
            </a:ln>
            <a:effectLst>
              <a:prstShdw prst="shdw13" dist="53882" dir="13500000">
                <a:schemeClr val="bg2">
                  <a:alpha val="50000"/>
                </a:schemeClr>
              </a:prstShdw>
            </a:effectLst>
          </p:spPr>
          <p:txBody>
            <a:bodyPr wrap="none" anchor="ctr"/>
            <a:lstStyle/>
            <a:p>
              <a:pPr algn="ctr"/>
              <a:r>
                <a:rPr lang="zh-CN" altLang="en-US">
                  <a:ea typeface="微软雅黑" panose="020B0503020204020204" charset="-122"/>
                </a:rPr>
                <a:t>设备管理</a:t>
              </a:r>
              <a:endParaRPr lang="zh-CN" altLang="en-US">
                <a:ea typeface="微软雅黑" panose="020B0503020204020204" charset="-122"/>
              </a:endParaRPr>
            </a:p>
          </p:txBody>
        </p:sp>
        <p:sp>
          <p:nvSpPr>
            <p:cNvPr id="110" name="AutoShape 63"/>
            <p:cNvSpPr>
              <a:spLocks noChangeArrowheads="1"/>
            </p:cNvSpPr>
            <p:nvPr/>
          </p:nvSpPr>
          <p:spPr bwMode="auto">
            <a:xfrm>
              <a:off x="3805" y="826"/>
              <a:ext cx="1835" cy="737"/>
            </a:xfrm>
            <a:prstGeom prst="roundRect">
              <a:avLst>
                <a:gd name="adj" fmla="val 16667"/>
              </a:avLst>
            </a:prstGeom>
            <a:solidFill>
              <a:srgbClr val="FF9900"/>
            </a:solidFill>
            <a:ln w="9525" cap="flat" cmpd="sng">
              <a:solidFill>
                <a:schemeClr val="tx1"/>
              </a:solidFill>
              <a:round/>
            </a:ln>
            <a:effectLst>
              <a:prstShdw prst="shdw13" dist="53882" dir="13500000">
                <a:schemeClr val="bg2">
                  <a:alpha val="50000"/>
                </a:schemeClr>
              </a:prstShdw>
            </a:effectLst>
          </p:spPr>
          <p:txBody>
            <a:bodyPr wrap="none" anchor="ctr"/>
            <a:lstStyle/>
            <a:p>
              <a:pPr algn="ctr"/>
              <a:r>
                <a:rPr lang="zh-CN" altLang="en-US">
                  <a:ea typeface="微软雅黑" panose="020B0503020204020204" charset="-122"/>
                </a:rPr>
                <a:t>用能诊断</a:t>
              </a:r>
              <a:endParaRPr lang="zh-CN" altLang="en-US">
                <a:ea typeface="微软雅黑" panose="020B0503020204020204" charset="-122"/>
              </a:endParaRPr>
            </a:p>
          </p:txBody>
        </p:sp>
        <p:sp>
          <p:nvSpPr>
            <p:cNvPr id="111" name="AutoShape 64"/>
            <p:cNvSpPr>
              <a:spLocks noChangeArrowheads="1"/>
            </p:cNvSpPr>
            <p:nvPr/>
          </p:nvSpPr>
          <p:spPr bwMode="auto">
            <a:xfrm>
              <a:off x="5833" y="825"/>
              <a:ext cx="1722" cy="737"/>
            </a:xfrm>
            <a:prstGeom prst="roundRect">
              <a:avLst>
                <a:gd name="adj" fmla="val 16667"/>
              </a:avLst>
            </a:prstGeom>
            <a:solidFill>
              <a:srgbClr val="FF9900"/>
            </a:solidFill>
            <a:ln w="9525" cap="flat" cmpd="sng">
              <a:solidFill>
                <a:schemeClr val="tx1"/>
              </a:solidFill>
              <a:miter lim="800000"/>
            </a:ln>
            <a:effectLst>
              <a:prstShdw prst="shdw13" dist="53882" dir="13500000">
                <a:schemeClr val="bg2">
                  <a:alpha val="50000"/>
                </a:schemeClr>
              </a:prstShdw>
            </a:effectLst>
          </p:spPr>
          <p:txBody>
            <a:bodyPr wrap="none" anchor="ctr"/>
            <a:lstStyle/>
            <a:p>
              <a:pPr algn="ctr"/>
              <a:r>
                <a:rPr lang="zh-CN" altLang="en-US">
                  <a:ea typeface="微软雅黑" panose="020B0503020204020204" charset="-122"/>
                </a:rPr>
                <a:t>信息推送</a:t>
              </a:r>
              <a:endParaRPr lang="zh-CN" altLang="en-US">
                <a:ea typeface="微软雅黑" panose="020B0503020204020204" charset="-122"/>
              </a:endParaRPr>
            </a:p>
          </p:txBody>
        </p:sp>
      </p:grpSp>
      <p:sp>
        <p:nvSpPr>
          <p:cNvPr id="112" name="AutoShape 65"/>
          <p:cNvSpPr>
            <a:spLocks noChangeArrowheads="1"/>
          </p:cNvSpPr>
          <p:nvPr/>
        </p:nvSpPr>
        <p:spPr bwMode="auto">
          <a:xfrm>
            <a:off x="5787145" y="6243970"/>
            <a:ext cx="2563812" cy="322262"/>
          </a:xfrm>
          <a:prstGeom prst="roundRect">
            <a:avLst>
              <a:gd name="adj" fmla="val 16667"/>
            </a:avLst>
          </a:prstGeom>
          <a:solidFill>
            <a:srgbClr val="0066FF"/>
          </a:solidFill>
          <a:ln w="9525" cmpd="sng">
            <a:solidFill>
              <a:schemeClr val="tx1"/>
            </a:solidFill>
            <a:round/>
          </a:ln>
          <a:effectLst>
            <a:prstShdw prst="shdw13" dist="53882" dir="13500000">
              <a:schemeClr val="bg2">
                <a:alpha val="50000"/>
              </a:schemeClr>
            </a:prstShdw>
          </a:effectLst>
        </p:spPr>
        <p:txBody>
          <a:bodyPr wrap="none" anchor="ctr"/>
          <a:lstStyle/>
          <a:p>
            <a:pPr algn="ctr"/>
            <a:r>
              <a:rPr lang="zh-CN" altLang="en-US" b="1" dirty="0">
                <a:solidFill>
                  <a:schemeClr val="bg1"/>
                </a:solidFill>
                <a:latin typeface="微软雅黑" panose="020B0503020204020204" charset="-122"/>
                <a:ea typeface="微软雅黑" panose="020B0503020204020204" charset="-122"/>
              </a:rPr>
              <a:t>其他业务...</a:t>
            </a:r>
            <a:endParaRPr lang="zh-CN" altLang="en-US" b="1" dirty="0">
              <a:solidFill>
                <a:schemeClr val="bg1"/>
              </a:solidFill>
              <a:latin typeface="微软雅黑" panose="020B0503020204020204" charset="-122"/>
              <a:ea typeface="微软雅黑" panose="020B0503020204020204" charset="-122"/>
            </a:endParaRPr>
          </a:p>
        </p:txBody>
      </p:sp>
      <p:sp>
        <p:nvSpPr>
          <p:cNvPr id="113" name="矩形 112"/>
          <p:cNvSpPr/>
          <p:nvPr/>
        </p:nvSpPr>
        <p:spPr>
          <a:xfrm>
            <a:off x="280669" y="935592"/>
            <a:ext cx="11630661" cy="961289"/>
          </a:xfrm>
          <a:prstGeom prst="rect">
            <a:avLst/>
          </a:prstGeom>
        </p:spPr>
        <p:txBody>
          <a:bodyPr wrap="square">
            <a:spAutoFit/>
          </a:bodyPr>
          <a:lstStyle/>
          <a:p>
            <a:pPr>
              <a:lnSpc>
                <a:spcPct val="150000"/>
              </a:lnSpc>
              <a:defRPr sz="1600">
                <a:solidFill>
                  <a:srgbClr val="808080"/>
                </a:solidFill>
              </a:defRPr>
            </a:pPr>
            <a:r>
              <a:rPr lang="zh-CN" altLang="en-US" sz="2000" dirty="0">
                <a:latin typeface="+mn-ea"/>
                <a:cs typeface="+mn-ea"/>
                <a:sym typeface="+mn-ea"/>
              </a:rPr>
              <a:t>建立园区内综合节能管控服务平台， 提供节能管理、监督、服务</a:t>
            </a:r>
            <a:r>
              <a:rPr lang="zh-CN" altLang="en-US" sz="2000" dirty="0"/>
              <a:t>“</a:t>
            </a:r>
            <a:r>
              <a:rPr lang="zh-CN" altLang="en-US" sz="2000" dirty="0">
                <a:latin typeface="+mn-ea"/>
                <a:cs typeface="+mn-ea"/>
                <a:sym typeface="+mn-ea"/>
              </a:rPr>
              <a:t>三位一体</a:t>
            </a:r>
            <a:r>
              <a:rPr lang="zh-CN" altLang="en-US" sz="2000" dirty="0"/>
              <a:t>”</a:t>
            </a:r>
            <a:r>
              <a:rPr lang="zh-CN" altLang="en-US" sz="2000" dirty="0">
                <a:latin typeface="+mn-ea"/>
                <a:cs typeface="+mn-ea"/>
                <a:sym typeface="+mn-ea"/>
              </a:rPr>
              <a:t>管理体系所需要的功能与服务。</a:t>
            </a:r>
            <a:endParaRPr lang="zh-CN" altLang="en-US" dirty="0">
              <a:latin typeface="+mn-ea"/>
              <a:cs typeface="+mn-ea"/>
              <a:sym typeface="+mn-ea"/>
            </a:endParaRPr>
          </a:p>
        </p:txBody>
      </p:sp>
    </p:spTree>
    <p:custDataLst>
      <p:tags r:id="rId2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环境监测</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 name="圆角矩形 3"/>
          <p:cNvSpPr/>
          <p:nvPr/>
        </p:nvSpPr>
        <p:spPr>
          <a:xfrm>
            <a:off x="2343785" y="1280160"/>
            <a:ext cx="8549640" cy="4458335"/>
          </a:xfrm>
          <a:prstGeom prst="roundRect">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txBox="1"/>
          <p:nvPr/>
        </p:nvSpPr>
        <p:spPr>
          <a:xfrm>
            <a:off x="6324600" y="1887173"/>
            <a:ext cx="2944495" cy="398827"/>
          </a:xfrm>
          <a:prstGeom prst="rect">
            <a:avLst/>
          </a:prstGeom>
          <a:solidFill>
            <a:srgbClr val="0376C0"/>
          </a:solidFill>
        </p:spPr>
        <p:txBody>
          <a:bodyPr vert="horz" wrap="square" lIns="0" tIns="90170" rIns="0" bIns="0" rtlCol="0">
            <a:spAutoFit/>
          </a:bodyPr>
          <a:lstStyle/>
          <a:p>
            <a:pPr marL="453390">
              <a:lnSpc>
                <a:spcPct val="100000"/>
              </a:lnSpc>
              <a:spcBef>
                <a:spcPts val="710"/>
              </a:spcBef>
            </a:pPr>
            <a:r>
              <a:rPr lang="zh-CN" altLang="en-US" sz="2000" dirty="0">
                <a:solidFill>
                  <a:schemeClr val="bg1"/>
                </a:solidFill>
                <a:latin typeface="微软雅黑" panose="020B0503020204020204" charset="-122"/>
                <a:cs typeface="微软雅黑" panose="020B0503020204020204" charset="-122"/>
              </a:rPr>
              <a:t>周边环境监测</a:t>
            </a:r>
            <a:endParaRPr lang="zh-CN" altLang="en-US" sz="2000" dirty="0">
              <a:solidFill>
                <a:schemeClr val="bg1"/>
              </a:solidFill>
              <a:latin typeface="微软雅黑" panose="020B0503020204020204" charset="-122"/>
              <a:cs typeface="微软雅黑" panose="020B0503020204020204" charset="-122"/>
            </a:endParaRPr>
          </a:p>
        </p:txBody>
      </p:sp>
      <p:sp>
        <p:nvSpPr>
          <p:cNvPr id="30" name="object 8"/>
          <p:cNvSpPr txBox="1"/>
          <p:nvPr/>
        </p:nvSpPr>
        <p:spPr>
          <a:xfrm>
            <a:off x="6316494" y="2602546"/>
            <a:ext cx="3656965" cy="289823"/>
          </a:xfrm>
          <a:prstGeom prst="rect">
            <a:avLst/>
          </a:prstGeom>
        </p:spPr>
        <p:txBody>
          <a:bodyPr vert="horz" wrap="square" lIns="0" tIns="12700" rIns="0" bIns="0" rtlCol="0">
            <a:spAutoFit/>
          </a:bodyPr>
          <a:lstStyle/>
          <a:p>
            <a:pPr marL="298450" indent="-285750">
              <a:lnSpc>
                <a:spcPct val="100000"/>
              </a:lnSpc>
              <a:spcBef>
                <a:spcPts val="1080"/>
              </a:spcBef>
              <a:buFont typeface="Wingdings" panose="05000000000000000000" charset="0"/>
              <a:buChar char="n"/>
            </a:pPr>
            <a:r>
              <a:rPr lang="zh-CN" altLang="en-US" dirty="0">
                <a:solidFill>
                  <a:schemeClr val="tx1"/>
                </a:solidFill>
                <a:latin typeface="微软雅黑" panose="020B0503020204020204" charset="-122"/>
                <a:cs typeface="微软雅黑" panose="020B0503020204020204" charset="-122"/>
              </a:rPr>
              <a:t>包含温湿度、噪音、</a:t>
            </a:r>
            <a:r>
              <a:rPr lang="en-US" altLang="zh-CN" dirty="0">
                <a:solidFill>
                  <a:schemeClr val="tx1"/>
                </a:solidFill>
                <a:latin typeface="微软雅黑" panose="020B0503020204020204" charset="-122"/>
                <a:cs typeface="微软雅黑" panose="020B0503020204020204" charset="-122"/>
              </a:rPr>
              <a:t>PM2.5</a:t>
            </a:r>
            <a:r>
              <a:rPr lang="zh-CN" altLang="en-US" dirty="0">
                <a:solidFill>
                  <a:schemeClr val="tx1"/>
                </a:solidFill>
                <a:latin typeface="微软雅黑" panose="020B0503020204020204" charset="-122"/>
                <a:cs typeface="微软雅黑" panose="020B0503020204020204" charset="-122"/>
              </a:rPr>
              <a:t>等</a:t>
            </a:r>
            <a:endParaRPr lang="zh-CN" dirty="0">
              <a:solidFill>
                <a:schemeClr val="tx1"/>
              </a:solidFill>
              <a:latin typeface="微软雅黑" panose="020B0503020204020204" charset="-122"/>
              <a:cs typeface="微软雅黑" panose="020B0503020204020204" charset="-122"/>
            </a:endParaRPr>
          </a:p>
        </p:txBody>
      </p:sp>
      <p:pic>
        <p:nvPicPr>
          <p:cNvPr id="4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5001" y="2057400"/>
            <a:ext cx="4762500" cy="3076575"/>
          </a:xfrm>
          <a:prstGeom prst="rect">
            <a:avLst/>
          </a:prstGeom>
          <a:noFill/>
          <a:extLst>
            <a:ext uri="{909E8E84-426E-40DD-AFC4-6F175D3DCCD1}">
              <a14:hiddenFill xmlns:a14="http://schemas.microsoft.com/office/drawing/2010/main">
                <a:solidFill>
                  <a:srgbClr val="FFFFFF"/>
                </a:solidFill>
              </a14:hiddenFill>
            </a:ext>
          </a:extLst>
        </p:spPr>
      </p:pic>
      <p:sp>
        <p:nvSpPr>
          <p:cNvPr id="46" name="object 6"/>
          <p:cNvSpPr txBox="1"/>
          <p:nvPr/>
        </p:nvSpPr>
        <p:spPr>
          <a:xfrm>
            <a:off x="6332706" y="3209513"/>
            <a:ext cx="2944495" cy="398827"/>
          </a:xfrm>
          <a:prstGeom prst="rect">
            <a:avLst/>
          </a:prstGeom>
          <a:solidFill>
            <a:srgbClr val="0376C0"/>
          </a:solidFill>
        </p:spPr>
        <p:txBody>
          <a:bodyPr vert="horz" wrap="square" lIns="0" tIns="90170" rIns="0" bIns="0" rtlCol="0">
            <a:spAutoFit/>
          </a:bodyPr>
          <a:lstStyle/>
          <a:p>
            <a:pPr marL="453390">
              <a:lnSpc>
                <a:spcPct val="100000"/>
              </a:lnSpc>
              <a:spcBef>
                <a:spcPts val="710"/>
              </a:spcBef>
            </a:pPr>
            <a:r>
              <a:rPr lang="zh-CN" altLang="en-US" sz="2000" dirty="0">
                <a:solidFill>
                  <a:schemeClr val="bg1"/>
                </a:solidFill>
                <a:latin typeface="微软雅黑" panose="020B0503020204020204" charset="-122"/>
                <a:cs typeface="微软雅黑" panose="020B0503020204020204" charset="-122"/>
              </a:rPr>
              <a:t>预警告警维护</a:t>
            </a:r>
            <a:endParaRPr lang="zh-CN" altLang="en-US" sz="2000" dirty="0">
              <a:solidFill>
                <a:schemeClr val="bg1"/>
              </a:solidFill>
              <a:latin typeface="微软雅黑" panose="020B0503020204020204" charset="-122"/>
              <a:cs typeface="微软雅黑" panose="020B0503020204020204" charset="-122"/>
            </a:endParaRPr>
          </a:p>
        </p:txBody>
      </p:sp>
      <p:sp>
        <p:nvSpPr>
          <p:cNvPr id="47" name="object 8"/>
          <p:cNvSpPr txBox="1"/>
          <p:nvPr/>
        </p:nvSpPr>
        <p:spPr>
          <a:xfrm>
            <a:off x="6324600" y="3924886"/>
            <a:ext cx="3656965" cy="566822"/>
          </a:xfrm>
          <a:prstGeom prst="rect">
            <a:avLst/>
          </a:prstGeom>
        </p:spPr>
        <p:txBody>
          <a:bodyPr vert="horz" wrap="square" lIns="0" tIns="12700" rIns="0" bIns="0" rtlCol="0">
            <a:spAutoFit/>
          </a:bodyPr>
          <a:lstStyle/>
          <a:p>
            <a:pPr marL="298450" indent="-285750">
              <a:lnSpc>
                <a:spcPct val="100000"/>
              </a:lnSpc>
              <a:spcBef>
                <a:spcPts val="1080"/>
              </a:spcBef>
              <a:buFont typeface="Wingdings" panose="05000000000000000000" charset="0"/>
              <a:buChar char="n"/>
            </a:pPr>
            <a:r>
              <a:rPr lang="zh-CN" altLang="en-US" dirty="0">
                <a:solidFill>
                  <a:schemeClr val="tx1"/>
                </a:solidFill>
                <a:latin typeface="微软雅黑" panose="020B0503020204020204" charset="-122"/>
                <a:cs typeface="微软雅黑" panose="020B0503020204020204" charset="-122"/>
              </a:rPr>
              <a:t>当环境相关指标操作设定值时，系统自动推送告警信息</a:t>
            </a:r>
            <a:endParaRPr lang="zh-CN" dirty="0">
              <a:solidFill>
                <a:schemeClr val="tx1"/>
              </a:solidFill>
              <a:latin typeface="微软雅黑" panose="020B0503020204020204" charset="-122"/>
              <a:cs typeface="微软雅黑" panose="020B0503020204020204" charset="-122"/>
            </a:endParaRPr>
          </a:p>
        </p:txBody>
      </p:sp>
    </p:spTree>
    <p:custDataLst>
      <p:tags r:id="rId9"/>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1877060" y="2020570"/>
            <a:ext cx="2359660" cy="1684020"/>
          </a:xfrm>
          <a:prstGeom prst="rect">
            <a:avLst/>
          </a:prstGeom>
        </p:spPr>
      </p:pic>
      <p:sp>
        <p:nvSpPr>
          <p:cNvPr id="18" name="半闭框 17"/>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86"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8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89"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矩形 2"/>
          <p:cNvSpPr/>
          <p:nvPr/>
        </p:nvSpPr>
        <p:spPr>
          <a:xfrm>
            <a:off x="4312693" y="1718952"/>
            <a:ext cx="7879307" cy="2200896"/>
          </a:xfrm>
          <a:prstGeom prst="rect">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1"/>
          <p:cNvSpPr>
            <a:spLocks noChangeArrowheads="1"/>
          </p:cNvSpPr>
          <p:nvPr/>
        </p:nvSpPr>
        <p:spPr bwMode="auto">
          <a:xfrm>
            <a:off x="4939649" y="2354190"/>
            <a:ext cx="295465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buNone/>
              <a:defRPr/>
            </a:pPr>
            <a:r>
              <a:rPr kumimoji="1" lang="zh-CN" altLang="en-US" sz="5400" b="1" kern="100" dirty="0">
                <a:solidFill>
                  <a:schemeClr val="bg1"/>
                </a:solidFill>
                <a:latin typeface="微软雅黑" panose="020B0503020204020204" charset="-122"/>
                <a:ea typeface="微软雅黑" panose="020B0503020204020204" charset="-122"/>
                <a:cs typeface="Times New Roman" panose="02020603050405020304" pitchFamily="18" charset="0"/>
              </a:rPr>
              <a:t>智慧服务</a:t>
            </a:r>
            <a:endParaRPr lang="zh-CN" altLang="zh-CN" sz="540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7" name="矩形 6"/>
          <p:cNvSpPr/>
          <p:nvPr/>
        </p:nvSpPr>
        <p:spPr>
          <a:xfrm>
            <a:off x="3777" y="1715407"/>
            <a:ext cx="1807561" cy="2200896"/>
          </a:xfrm>
          <a:prstGeom prst="rect">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2646878" cy="584775"/>
          </a:xfrm>
          <a:prstGeom prst="rect">
            <a:avLst/>
          </a:prstGeom>
          <a:noFill/>
        </p:spPr>
        <p:txBody>
          <a:bodyPr wrap="none" rtlCol="0">
            <a:spAutoFit/>
          </a:bodyPr>
          <a:lstStyle/>
          <a:p>
            <a:r>
              <a:rPr lang="zh-CN" altLang="en-US" sz="3200" b="1" dirty="0">
                <a:solidFill>
                  <a:srgbClr val="323232"/>
                </a:solidFill>
                <a:latin typeface="+mn-ea"/>
              </a:rPr>
              <a:t>信息发布服务</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pic>
        <p:nvPicPr>
          <p:cNvPr id="17" name="图片 16"/>
          <p:cNvPicPr>
            <a:picLocks noChangeAspect="1"/>
          </p:cNvPicPr>
          <p:nvPr/>
        </p:nvPicPr>
        <p:blipFill>
          <a:blip r:embed="rId8" cstate="print"/>
          <a:stretch>
            <a:fillRect/>
          </a:stretch>
        </p:blipFill>
        <p:spPr>
          <a:xfrm>
            <a:off x="645058" y="1600200"/>
            <a:ext cx="6499626" cy="3860546"/>
          </a:xfrm>
          <a:prstGeom prst="rect">
            <a:avLst/>
          </a:prstGeom>
        </p:spPr>
      </p:pic>
      <p:sp>
        <p:nvSpPr>
          <p:cNvPr id="19" name="object 6"/>
          <p:cNvSpPr txBox="1"/>
          <p:nvPr/>
        </p:nvSpPr>
        <p:spPr>
          <a:xfrm>
            <a:off x="7619998" y="1752600"/>
            <a:ext cx="2944495" cy="398827"/>
          </a:xfrm>
          <a:prstGeom prst="rect">
            <a:avLst/>
          </a:prstGeom>
          <a:solidFill>
            <a:srgbClr val="0376C0"/>
          </a:solidFill>
        </p:spPr>
        <p:txBody>
          <a:bodyPr vert="horz" wrap="square" lIns="0" tIns="90170" rIns="0" bIns="0" rtlCol="0">
            <a:spAutoFit/>
          </a:bodyPr>
          <a:lstStyle/>
          <a:p>
            <a:pPr indent="179705">
              <a:lnSpc>
                <a:spcPct val="100000"/>
              </a:lnSpc>
              <a:spcBef>
                <a:spcPts val="710"/>
              </a:spcBef>
            </a:pPr>
            <a:r>
              <a:rPr lang="zh-CN" altLang="en-US" sz="2000" dirty="0">
                <a:solidFill>
                  <a:schemeClr val="bg1"/>
                </a:solidFill>
                <a:latin typeface="微软雅黑" panose="020B0503020204020204" charset="-122"/>
                <a:cs typeface="微软雅黑" panose="020B0503020204020204" charset="-122"/>
              </a:rPr>
              <a:t>显示屏统一管理控制</a:t>
            </a:r>
            <a:endParaRPr lang="zh-CN" altLang="en-US" sz="2000" dirty="0">
              <a:solidFill>
                <a:schemeClr val="bg1"/>
              </a:solidFill>
              <a:latin typeface="微软雅黑" panose="020B0503020204020204" charset="-122"/>
              <a:cs typeface="微软雅黑" panose="020B0503020204020204" charset="-122"/>
            </a:endParaRPr>
          </a:p>
        </p:txBody>
      </p:sp>
      <p:sp>
        <p:nvSpPr>
          <p:cNvPr id="20" name="object 8"/>
          <p:cNvSpPr txBox="1"/>
          <p:nvPr/>
        </p:nvSpPr>
        <p:spPr>
          <a:xfrm>
            <a:off x="7611892" y="2467973"/>
            <a:ext cx="3656965" cy="443711"/>
          </a:xfrm>
          <a:prstGeom prst="rect">
            <a:avLst/>
          </a:prstGeom>
        </p:spPr>
        <p:txBody>
          <a:bodyPr vert="horz" wrap="square" lIns="0" tIns="12700" rIns="0" bIns="0" rtlCol="0">
            <a:spAutoFit/>
          </a:bodyPr>
          <a:lstStyle/>
          <a:p>
            <a:pPr marL="298450" indent="-285750">
              <a:lnSpc>
                <a:spcPct val="100000"/>
              </a:lnSpc>
              <a:spcBef>
                <a:spcPts val="1080"/>
              </a:spcBef>
              <a:buFont typeface="Wingdings" panose="05000000000000000000" charset="0"/>
              <a:buChar char="n"/>
            </a:pPr>
            <a:r>
              <a:rPr lang="zh-CN" altLang="en-US" sz="1400" dirty="0">
                <a:solidFill>
                  <a:schemeClr val="tx1"/>
                </a:solidFill>
                <a:latin typeface="微软雅黑" panose="020B0503020204020204" charset="-122"/>
                <a:cs typeface="微软雅黑" panose="020B0503020204020204" charset="-122"/>
              </a:rPr>
              <a:t>园区显示屏由控制中心统一管控，可分区域、分时段播放不同赛车场相关素材内容。</a:t>
            </a:r>
            <a:endParaRPr lang="zh-CN" sz="1400" dirty="0">
              <a:solidFill>
                <a:schemeClr val="tx1"/>
              </a:solidFill>
              <a:latin typeface="微软雅黑" panose="020B0503020204020204" charset="-122"/>
              <a:cs typeface="微软雅黑" panose="020B0503020204020204" charset="-122"/>
            </a:endParaRPr>
          </a:p>
        </p:txBody>
      </p:sp>
      <p:sp>
        <p:nvSpPr>
          <p:cNvPr id="21" name="object 6"/>
          <p:cNvSpPr txBox="1"/>
          <p:nvPr/>
        </p:nvSpPr>
        <p:spPr>
          <a:xfrm>
            <a:off x="7628104" y="3439229"/>
            <a:ext cx="2936389" cy="398827"/>
          </a:xfrm>
          <a:prstGeom prst="rect">
            <a:avLst/>
          </a:prstGeom>
          <a:solidFill>
            <a:srgbClr val="0376C0"/>
          </a:solidFill>
        </p:spPr>
        <p:txBody>
          <a:bodyPr vert="horz" wrap="square" lIns="0" tIns="90170" rIns="0" bIns="0" rtlCol="0">
            <a:spAutoFit/>
          </a:bodyPr>
          <a:lstStyle/>
          <a:p>
            <a:pPr indent="179705">
              <a:lnSpc>
                <a:spcPct val="100000"/>
              </a:lnSpc>
              <a:spcBef>
                <a:spcPts val="710"/>
              </a:spcBef>
            </a:pPr>
            <a:r>
              <a:rPr lang="zh-CN" altLang="en-US" sz="2000" dirty="0">
                <a:solidFill>
                  <a:schemeClr val="bg1"/>
                </a:solidFill>
                <a:latin typeface="微软雅黑" panose="020B0503020204020204" charset="-122"/>
                <a:cs typeface="微软雅黑" panose="020B0503020204020204" charset="-122"/>
              </a:rPr>
              <a:t>素材发布显示</a:t>
            </a:r>
            <a:endParaRPr lang="zh-CN" altLang="en-US" sz="2000" dirty="0">
              <a:solidFill>
                <a:schemeClr val="bg1"/>
              </a:solidFill>
              <a:latin typeface="微软雅黑" panose="020B0503020204020204" charset="-122"/>
              <a:cs typeface="微软雅黑" panose="020B0503020204020204" charset="-122"/>
            </a:endParaRPr>
          </a:p>
        </p:txBody>
      </p:sp>
      <p:sp>
        <p:nvSpPr>
          <p:cNvPr id="22" name="object 8"/>
          <p:cNvSpPr txBox="1"/>
          <p:nvPr/>
        </p:nvSpPr>
        <p:spPr>
          <a:xfrm>
            <a:off x="7619998" y="4154602"/>
            <a:ext cx="3656965" cy="874598"/>
          </a:xfrm>
          <a:prstGeom prst="rect">
            <a:avLst/>
          </a:prstGeom>
        </p:spPr>
        <p:txBody>
          <a:bodyPr vert="horz" wrap="square" lIns="0" tIns="12700" rIns="0" bIns="0" rtlCol="0">
            <a:spAutoFit/>
          </a:bodyPr>
          <a:lstStyle/>
          <a:p>
            <a:pPr marL="298450" indent="-285750">
              <a:lnSpc>
                <a:spcPct val="100000"/>
              </a:lnSpc>
              <a:spcBef>
                <a:spcPts val="1080"/>
              </a:spcBef>
              <a:buFont typeface="Wingdings" panose="05000000000000000000" charset="0"/>
              <a:buChar char="n"/>
            </a:pPr>
            <a:r>
              <a:rPr lang="zh-CN" altLang="en-US" sz="1400" dirty="0">
                <a:solidFill>
                  <a:prstClr val="black"/>
                </a:solidFill>
                <a:latin typeface="+mn-ea"/>
                <a:sym typeface="+mn-ea"/>
              </a:rPr>
              <a:t>系统可以对各种文字、图像、动画、幻灯片、音视频文件、电视、外部动态数据、数字</a:t>
            </a:r>
            <a:r>
              <a:rPr lang="en-US" altLang="zh-CN" sz="1400" dirty="0">
                <a:solidFill>
                  <a:prstClr val="black"/>
                </a:solidFill>
                <a:latin typeface="+mn-ea"/>
                <a:sym typeface="+mn-ea"/>
              </a:rPr>
              <a:t>/</a:t>
            </a:r>
            <a:r>
              <a:rPr lang="zh-CN" altLang="en-US" sz="1400" dirty="0">
                <a:solidFill>
                  <a:prstClr val="black"/>
                </a:solidFill>
                <a:latin typeface="+mn-ea"/>
                <a:sym typeface="+mn-ea"/>
              </a:rPr>
              <a:t>模拟音视频采集等各种信息素材进行编辑制作</a:t>
            </a:r>
            <a:endParaRPr lang="zh-CN" sz="1400" dirty="0">
              <a:solidFill>
                <a:schemeClr val="tx1"/>
              </a:solidFill>
              <a:latin typeface="+mn-ea"/>
              <a:cs typeface="微软雅黑" panose="020B0503020204020204" charset="-122"/>
            </a:endParaRPr>
          </a:p>
        </p:txBody>
      </p:sp>
    </p:spTree>
    <p:custDataLst>
      <p:tags r:id="rId9"/>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2646878" cy="584775"/>
          </a:xfrm>
          <a:prstGeom prst="rect">
            <a:avLst/>
          </a:prstGeom>
          <a:noFill/>
        </p:spPr>
        <p:txBody>
          <a:bodyPr wrap="none" rtlCol="0">
            <a:spAutoFit/>
          </a:bodyPr>
          <a:lstStyle/>
          <a:p>
            <a:r>
              <a:rPr lang="zh-CN" altLang="en-US" sz="3200" b="1" dirty="0">
                <a:solidFill>
                  <a:srgbClr val="323232"/>
                </a:solidFill>
                <a:latin typeface="+mn-ea"/>
              </a:rPr>
              <a:t>酒店住宿服务</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 name="圆角矩形 3"/>
          <p:cNvSpPr/>
          <p:nvPr/>
        </p:nvSpPr>
        <p:spPr>
          <a:xfrm>
            <a:off x="2343785" y="1280160"/>
            <a:ext cx="8549640" cy="4663440"/>
          </a:xfrm>
          <a:prstGeom prst="roundRect">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object 7"/>
          <p:cNvSpPr txBox="1"/>
          <p:nvPr/>
        </p:nvSpPr>
        <p:spPr>
          <a:xfrm>
            <a:off x="5729606" y="1279271"/>
            <a:ext cx="5210809" cy="1567096"/>
          </a:xfrm>
          <a:prstGeom prst="rect">
            <a:avLst/>
          </a:prstGeom>
        </p:spPr>
        <p:txBody>
          <a:bodyPr vert="horz" wrap="square" lIns="0" tIns="149860" rIns="0" bIns="0" rtlCol="0" anchor="ctr">
            <a:spAutoFit/>
          </a:bodyPr>
          <a:lstStyle/>
          <a:p>
            <a:pPr marL="12700" indent="0">
              <a:lnSpc>
                <a:spcPct val="100000"/>
              </a:lnSpc>
              <a:spcBef>
                <a:spcPts val="1180"/>
              </a:spcBef>
              <a:buFont typeface="Wingdings" panose="05000000000000000000" charset="0"/>
              <a:buNone/>
            </a:pPr>
            <a:r>
              <a:rPr lang="zh-CN" altLang="en-US" dirty="0">
                <a:latin typeface="微软雅黑" panose="020B0503020204020204" charset="-122"/>
                <a:ea typeface="微软雅黑" panose="020B0503020204020204" charset="-122"/>
                <a:cs typeface="微软雅黑" panose="020B0503020204020204" charset="-122"/>
              </a:rPr>
              <a:t>多渠道对接，拓展酒店客源；</a:t>
            </a:r>
            <a:endParaRPr lang="en-US" altLang="zh-CN" dirty="0">
              <a:latin typeface="微软雅黑" panose="020B0503020204020204" charset="-122"/>
              <a:ea typeface="微软雅黑" panose="020B0503020204020204" charset="-122"/>
              <a:cs typeface="微软雅黑" panose="020B0503020204020204" charset="-122"/>
            </a:endParaRPr>
          </a:p>
          <a:p>
            <a:pPr marL="12700" indent="0">
              <a:lnSpc>
                <a:spcPct val="100000"/>
              </a:lnSpc>
              <a:spcBef>
                <a:spcPts val="1180"/>
              </a:spcBef>
              <a:buFont typeface="Wingdings" panose="05000000000000000000" charset="0"/>
              <a:buNone/>
            </a:pPr>
            <a:r>
              <a:rPr lang="zh-CN" altLang="en-US" dirty="0">
                <a:latin typeface="微软雅黑" panose="020B0503020204020204" charset="-122"/>
                <a:ea typeface="微软雅黑" panose="020B0503020204020204" charset="-122"/>
                <a:cs typeface="微软雅黑" panose="020B0503020204020204" charset="-122"/>
              </a:rPr>
              <a:t>建立会员系统，不同营销活动增加住客粘性；</a:t>
            </a:r>
            <a:endParaRPr lang="en-US" altLang="zh-CN" dirty="0">
              <a:latin typeface="微软雅黑" panose="020B0503020204020204" charset="-122"/>
              <a:ea typeface="微软雅黑" panose="020B0503020204020204" charset="-122"/>
              <a:cs typeface="微软雅黑" panose="020B0503020204020204" charset="-122"/>
            </a:endParaRPr>
          </a:p>
          <a:p>
            <a:pPr marL="12700" indent="0">
              <a:lnSpc>
                <a:spcPct val="100000"/>
              </a:lnSpc>
              <a:spcBef>
                <a:spcPts val="1180"/>
              </a:spcBef>
              <a:buFont typeface="Wingdings" panose="05000000000000000000" charset="0"/>
              <a:buNone/>
            </a:pPr>
            <a:r>
              <a:rPr lang="zh-CN" dirty="0">
                <a:latin typeface="微软雅黑" panose="020B0503020204020204" charset="-122"/>
                <a:ea typeface="微软雅黑" panose="020B0503020204020204" charset="-122"/>
                <a:cs typeface="微软雅黑" panose="020B0503020204020204" charset="-122"/>
              </a:rPr>
              <a:t>将酒店服务、酒店用品消耗等进行在线化管理</a:t>
            </a:r>
            <a:r>
              <a:rPr lang="zh-CN" altLang="en-US" dirty="0">
                <a:latin typeface="微软雅黑" panose="020B0503020204020204" charset="-122"/>
                <a:ea typeface="微软雅黑" panose="020B0503020204020204" charset="-122"/>
                <a:cs typeface="微软雅黑" panose="020B0503020204020204" charset="-122"/>
              </a:rPr>
              <a:t>，提升服务满意度，实现降本增效</a:t>
            </a:r>
            <a:r>
              <a:rPr lang="zh-CN" dirty="0">
                <a:latin typeface="微软雅黑" panose="020B0503020204020204" charset="-122"/>
                <a:ea typeface="微软雅黑" panose="020B0503020204020204" charset="-122"/>
                <a:cs typeface="微软雅黑" panose="020B0503020204020204" charset="-122"/>
              </a:rPr>
              <a:t>。</a:t>
            </a:r>
            <a:endParaRPr lang="zh-CN" dirty="0">
              <a:latin typeface="微软雅黑" panose="020B0503020204020204" charset="-122"/>
              <a:ea typeface="微软雅黑" panose="020B0503020204020204" charset="-122"/>
              <a:cs typeface="微软雅黑" panose="020B0503020204020204" charset="-122"/>
            </a:endParaRPr>
          </a:p>
        </p:txBody>
      </p:sp>
      <p:pic>
        <p:nvPicPr>
          <p:cNvPr id="14" name="图片 13"/>
          <p:cNvPicPr>
            <a:picLocks noChangeAspect="1"/>
          </p:cNvPicPr>
          <p:nvPr/>
        </p:nvPicPr>
        <p:blipFill>
          <a:blip r:embed="rId8" cstate="print"/>
          <a:srcRect b="35460"/>
          <a:stretch>
            <a:fillRect/>
          </a:stretch>
        </p:blipFill>
        <p:spPr>
          <a:xfrm>
            <a:off x="488950" y="1787525"/>
            <a:ext cx="4968240" cy="3466465"/>
          </a:xfrm>
          <a:prstGeom prst="rect">
            <a:avLst/>
          </a:prstGeom>
        </p:spPr>
      </p:pic>
      <p:sp>
        <p:nvSpPr>
          <p:cNvPr id="15" name="object 6"/>
          <p:cNvSpPr txBox="1"/>
          <p:nvPr/>
        </p:nvSpPr>
        <p:spPr>
          <a:xfrm>
            <a:off x="6430899" y="2971800"/>
            <a:ext cx="3621405" cy="397510"/>
          </a:xfrm>
          <a:prstGeom prst="rect">
            <a:avLst/>
          </a:prstGeom>
          <a:solidFill>
            <a:srgbClr val="0376C0"/>
          </a:solidFill>
        </p:spPr>
        <p:txBody>
          <a:bodyPr vert="horz" wrap="square" lIns="0" tIns="90170" rIns="0" bIns="0" rtlCol="0">
            <a:spAutoFit/>
          </a:bodyPr>
          <a:lstStyle/>
          <a:p>
            <a:pPr marL="182880">
              <a:lnSpc>
                <a:spcPct val="100000"/>
              </a:lnSpc>
              <a:spcBef>
                <a:spcPts val="710"/>
              </a:spcBef>
            </a:pP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刷脸入住</a:t>
            </a:r>
            <a:r>
              <a:rPr lang="en-US" altLang="zh-CN" sz="2000" dirty="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chemeClr val="bg1"/>
                </a:solidFill>
                <a:latin typeface="微软雅黑" panose="020B0503020204020204" charset="-122"/>
                <a:ea typeface="微软雅黑" panose="020B0503020204020204" charset="-122"/>
                <a:cs typeface="微软雅黑" panose="020B0503020204020204" charset="-122"/>
                <a:sym typeface="+mn-ea"/>
              </a:rPr>
              <a:t>续住</a:t>
            </a:r>
            <a:r>
              <a:rPr lang="en-US" altLang="zh-CN" sz="2000" dirty="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2000" dirty="0">
                <a:solidFill>
                  <a:schemeClr val="bg1"/>
                </a:solidFill>
                <a:latin typeface="微软雅黑" panose="020B0503020204020204" charset="-122"/>
                <a:ea typeface="微软雅黑" panose="020B0503020204020204" charset="-122"/>
                <a:cs typeface="微软雅黑" panose="020B0503020204020204" charset="-122"/>
                <a:sym typeface="+mn-ea"/>
              </a:rPr>
              <a:t>退房</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6" name="object 8"/>
          <p:cNvSpPr txBox="1"/>
          <p:nvPr/>
        </p:nvSpPr>
        <p:spPr>
          <a:xfrm>
            <a:off x="6395339" y="3426537"/>
            <a:ext cx="3656965" cy="830997"/>
          </a:xfrm>
          <a:prstGeom prst="rect">
            <a:avLst/>
          </a:prstGeom>
        </p:spPr>
        <p:txBody>
          <a:bodyPr vert="horz" wrap="square" lIns="0" tIns="12700" rIns="0" bIns="0" rtlCol="0">
            <a:spAutoFit/>
          </a:bodyPr>
          <a:lstStyle/>
          <a:p>
            <a:pPr marL="298450" indent="-285750">
              <a:lnSpc>
                <a:spcPct val="100000"/>
              </a:lnSpc>
              <a:spcBef>
                <a:spcPts val="1080"/>
              </a:spcBef>
              <a:buFont typeface="Wingdings" panose="05000000000000000000" charset="0"/>
              <a:buChar char="n"/>
            </a:pP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住客在线预订成功后，通过自助入住一体机</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刷脸入住</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，无需人工办理</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a:p>
            <a:pPr marL="298450" indent="-285750">
              <a:lnSpc>
                <a:spcPct val="100000"/>
              </a:lnSpc>
              <a:spcBef>
                <a:spcPts val="1080"/>
              </a:spcBef>
              <a:buFont typeface="Wingdings" panose="05000000000000000000" charset="0"/>
              <a:buChar char="n"/>
            </a:pPr>
            <a:r>
              <a:rPr lang="zh-CN" sz="1400" dirty="0">
                <a:solidFill>
                  <a:schemeClr val="tx1"/>
                </a:solidFill>
                <a:latin typeface="微软雅黑" panose="020B0503020204020204" charset="-122"/>
                <a:ea typeface="微软雅黑" panose="020B0503020204020204" charset="-122"/>
                <a:cs typeface="微软雅黑" panose="020B0503020204020204" charset="-122"/>
              </a:rPr>
              <a:t>续住</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退房均可使用自助入住一体机</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7" name="object 6"/>
          <p:cNvSpPr txBox="1"/>
          <p:nvPr/>
        </p:nvSpPr>
        <p:spPr>
          <a:xfrm>
            <a:off x="6395339" y="4413590"/>
            <a:ext cx="3621405" cy="398827"/>
          </a:xfrm>
          <a:prstGeom prst="rect">
            <a:avLst/>
          </a:prstGeom>
          <a:solidFill>
            <a:srgbClr val="0376C0"/>
          </a:solidFill>
        </p:spPr>
        <p:txBody>
          <a:bodyPr vert="horz" wrap="square" lIns="0" tIns="90170" rIns="0" bIns="0" rtlCol="0">
            <a:spAutoFit/>
          </a:bodyPr>
          <a:lstStyle/>
          <a:p>
            <a:pPr marL="182880">
              <a:lnSpc>
                <a:spcPct val="100000"/>
              </a:lnSpc>
              <a:spcBef>
                <a:spcPts val="710"/>
              </a:spcBef>
            </a:pPr>
            <a:r>
              <a:rPr lang="zh-CN" altLang="en-US" sz="2000" dirty="0">
                <a:solidFill>
                  <a:schemeClr val="bg1"/>
                </a:solidFill>
                <a:latin typeface="微软雅黑" panose="020B0503020204020204" charset="-122"/>
                <a:ea typeface="微软雅黑" panose="020B0503020204020204" charset="-122"/>
                <a:cs typeface="微软雅黑" panose="020B0503020204020204" charset="-122"/>
              </a:rPr>
              <a:t>在线服务</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9" name="object 8"/>
          <p:cNvSpPr txBox="1"/>
          <p:nvPr/>
        </p:nvSpPr>
        <p:spPr>
          <a:xfrm>
            <a:off x="6395339" y="4898732"/>
            <a:ext cx="3656965" cy="796925"/>
          </a:xfrm>
          <a:prstGeom prst="rect">
            <a:avLst/>
          </a:prstGeom>
        </p:spPr>
        <p:txBody>
          <a:bodyPr vert="horz" wrap="square" lIns="0" tIns="12700" rIns="0" bIns="0" rtlCol="0">
            <a:spAutoFit/>
          </a:bodyPr>
          <a:lstStyle/>
          <a:p>
            <a:pPr marL="298450" indent="-285750">
              <a:lnSpc>
                <a:spcPct val="100000"/>
              </a:lnSpc>
              <a:spcBef>
                <a:spcPts val="1080"/>
              </a:spcBef>
              <a:buFont typeface="Wingdings" panose="05000000000000000000" charset="0"/>
              <a:buChar char="n"/>
            </a:pPr>
            <a:r>
              <a:rPr lang="zh-CN" altLang="en-US" sz="1400" dirty="0">
                <a:latin typeface="微软雅黑" panose="020B0503020204020204" charset="-122"/>
                <a:ea typeface="微软雅黑" panose="020B0503020204020204" charset="-122"/>
                <a:cs typeface="微软雅黑" panose="020B0503020204020204" charset="-122"/>
              </a:rPr>
              <a:t>酒店住中服务均可通过移动端提交，留存服务记录，可对服务进行评价</a:t>
            </a:r>
            <a:endParaRPr lang="zh-CN" altLang="en-US" sz="1400" dirty="0">
              <a:latin typeface="微软雅黑" panose="020B0503020204020204" charset="-122"/>
              <a:ea typeface="微软雅黑" panose="020B0503020204020204" charset="-122"/>
              <a:cs typeface="微软雅黑" panose="020B0503020204020204" charset="-122"/>
            </a:endParaRPr>
          </a:p>
          <a:p>
            <a:pPr marL="298450" indent="-285750">
              <a:lnSpc>
                <a:spcPct val="100000"/>
              </a:lnSpc>
              <a:spcBef>
                <a:spcPts val="1080"/>
              </a:spcBef>
              <a:buFont typeface="Wingdings" panose="05000000000000000000" charset="0"/>
              <a:buChar char="n"/>
            </a:pPr>
            <a:r>
              <a:rPr lang="zh-CN" sz="1400" dirty="0">
                <a:solidFill>
                  <a:schemeClr val="tx1"/>
                </a:solidFill>
                <a:latin typeface="微软雅黑" panose="020B0503020204020204" charset="-122"/>
                <a:ea typeface="微软雅黑" panose="020B0503020204020204" charset="-122"/>
                <a:cs typeface="微软雅黑" panose="020B0503020204020204" charset="-122"/>
              </a:rPr>
              <a:t>叫早服务可对接话务中心，定时自动叫早</a:t>
            </a:r>
            <a:endParaRPr lang="zh-CN" sz="1400" dirty="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9"/>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2646878" cy="584775"/>
          </a:xfrm>
          <a:prstGeom prst="rect">
            <a:avLst/>
          </a:prstGeom>
          <a:noFill/>
        </p:spPr>
        <p:txBody>
          <a:bodyPr wrap="none" rtlCol="0">
            <a:spAutoFit/>
          </a:bodyPr>
          <a:lstStyle/>
          <a:p>
            <a:r>
              <a:rPr lang="zh-CN" altLang="en-US" sz="3200" b="1" dirty="0">
                <a:solidFill>
                  <a:srgbClr val="323232"/>
                </a:solidFill>
                <a:latin typeface="+mn-ea"/>
              </a:rPr>
              <a:t>会议管理服务</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 name="object 5"/>
          <p:cNvSpPr txBox="1"/>
          <p:nvPr/>
        </p:nvSpPr>
        <p:spPr>
          <a:xfrm>
            <a:off x="6095873" y="2667000"/>
            <a:ext cx="2944495" cy="397510"/>
          </a:xfrm>
          <a:prstGeom prst="rect">
            <a:avLst/>
          </a:prstGeom>
          <a:solidFill>
            <a:srgbClr val="0376C0"/>
          </a:solidFill>
        </p:spPr>
        <p:txBody>
          <a:bodyPr vert="horz" wrap="square" lIns="0" tIns="90170" rIns="0" bIns="0" rtlCol="0">
            <a:spAutoFit/>
          </a:bodyPr>
          <a:lstStyle/>
          <a:p>
            <a:pPr marL="453390">
              <a:lnSpc>
                <a:spcPct val="100000"/>
              </a:lnSpc>
              <a:spcBef>
                <a:spcPts val="710"/>
              </a:spcBef>
            </a:pPr>
            <a:r>
              <a:rPr lang="zh-CN" altLang="en-US" sz="2000" b="1" dirty="0">
                <a:solidFill>
                  <a:srgbClr val="FF0000"/>
                </a:solidFill>
                <a:latin typeface="微软雅黑" panose="020B0503020204020204" charset="-122"/>
                <a:cs typeface="微软雅黑" panose="020B0503020204020204" charset="-122"/>
              </a:rPr>
              <a:t>语音转文字</a:t>
            </a:r>
            <a:endParaRPr lang="zh-CN" altLang="en-US" sz="2000" b="1" dirty="0">
              <a:solidFill>
                <a:srgbClr val="FF0000"/>
              </a:solidFill>
              <a:latin typeface="微软雅黑" panose="020B0503020204020204" charset="-122"/>
              <a:cs typeface="微软雅黑" panose="020B0503020204020204" charset="-122"/>
            </a:endParaRPr>
          </a:p>
        </p:txBody>
      </p:sp>
      <p:sp>
        <p:nvSpPr>
          <p:cNvPr id="13" name="object 6"/>
          <p:cNvSpPr txBox="1"/>
          <p:nvPr/>
        </p:nvSpPr>
        <p:spPr>
          <a:xfrm>
            <a:off x="6096000" y="1232916"/>
            <a:ext cx="2944495" cy="397510"/>
          </a:xfrm>
          <a:prstGeom prst="rect">
            <a:avLst/>
          </a:prstGeom>
          <a:solidFill>
            <a:srgbClr val="0376C0"/>
          </a:solidFill>
        </p:spPr>
        <p:txBody>
          <a:bodyPr vert="horz" wrap="square" lIns="0" tIns="90170" rIns="0" bIns="0" rtlCol="0">
            <a:spAutoFit/>
          </a:bodyPr>
          <a:lstStyle/>
          <a:p>
            <a:pPr marL="453390">
              <a:lnSpc>
                <a:spcPct val="100000"/>
              </a:lnSpc>
              <a:spcBef>
                <a:spcPts val="710"/>
              </a:spcBef>
            </a:pPr>
            <a:r>
              <a:rPr lang="zh-CN" altLang="en-US" sz="2000" b="1" dirty="0">
                <a:solidFill>
                  <a:schemeClr val="bg1"/>
                </a:solidFill>
                <a:latin typeface="微软雅黑" panose="020B0503020204020204" charset="-122"/>
                <a:cs typeface="微软雅黑" panose="020B0503020204020204" charset="-122"/>
              </a:rPr>
              <a:t>会议室设备联动</a:t>
            </a:r>
            <a:endParaRPr lang="zh-CN" sz="2000" dirty="0">
              <a:solidFill>
                <a:schemeClr val="bg1"/>
              </a:solidFill>
              <a:latin typeface="微软雅黑" panose="020B0503020204020204" charset="-122"/>
              <a:cs typeface="微软雅黑" panose="020B0503020204020204" charset="-122"/>
            </a:endParaRPr>
          </a:p>
        </p:txBody>
      </p:sp>
      <p:sp>
        <p:nvSpPr>
          <p:cNvPr id="14" name="object 8"/>
          <p:cNvSpPr txBox="1"/>
          <p:nvPr/>
        </p:nvSpPr>
        <p:spPr>
          <a:xfrm>
            <a:off x="6105144" y="1751048"/>
            <a:ext cx="5330190" cy="646331"/>
          </a:xfrm>
          <a:prstGeom prst="rect">
            <a:avLst/>
          </a:prstGeom>
        </p:spPr>
        <p:txBody>
          <a:bodyPr vert="horz" wrap="square" lIns="0" tIns="12700" rIns="0" bIns="0" rtlCol="0">
            <a:spAutoFit/>
          </a:bodyPr>
          <a:lstStyle/>
          <a:p>
            <a:pPr marL="298450" indent="-285750">
              <a:lnSpc>
                <a:spcPct val="100000"/>
              </a:lnSpc>
              <a:spcBef>
                <a:spcPts val="1080"/>
              </a:spcBef>
              <a:buFont typeface="Wingdings" panose="05000000000000000000" charset="0"/>
              <a:buChar char="n"/>
            </a:pPr>
            <a:r>
              <a:rPr lang="zh-CN" altLang="en-US" sz="1600" dirty="0">
                <a:latin typeface="微软雅黑" panose="020B0503020204020204" charset="-122"/>
                <a:cs typeface="微软雅黑" panose="020B0503020204020204" charset="-122"/>
                <a:sym typeface="+mn-ea"/>
              </a:rPr>
              <a:t>会议预约成功，会前将提前开启会议室设备</a:t>
            </a:r>
            <a:endParaRPr lang="en-US" altLang="zh-CN" sz="1600" dirty="0">
              <a:latin typeface="微软雅黑" panose="020B0503020204020204" charset="-122"/>
              <a:cs typeface="微软雅黑" panose="020B0503020204020204" charset="-122"/>
              <a:sym typeface="+mn-ea"/>
            </a:endParaRPr>
          </a:p>
          <a:p>
            <a:pPr marL="298450" indent="-285750">
              <a:lnSpc>
                <a:spcPct val="100000"/>
              </a:lnSpc>
              <a:spcBef>
                <a:spcPts val="1080"/>
              </a:spcBef>
              <a:buFont typeface="Wingdings" panose="05000000000000000000" charset="0"/>
              <a:buChar char="n"/>
            </a:pPr>
            <a:r>
              <a:rPr lang="zh-CN" altLang="en-US" sz="1600" dirty="0">
                <a:solidFill>
                  <a:schemeClr val="tx1"/>
                </a:solidFill>
                <a:latin typeface="微软雅黑" panose="020B0503020204020204" charset="-122"/>
                <a:cs typeface="微软雅黑" panose="020B0503020204020204" charset="-122"/>
                <a:sym typeface="+mn-ea"/>
              </a:rPr>
              <a:t>会议结束，会场感应无人后自动关闭灯光、空调等</a:t>
            </a:r>
            <a:endParaRPr lang="zh-CN" sz="1600" dirty="0">
              <a:solidFill>
                <a:schemeClr val="tx1"/>
              </a:solidFill>
              <a:latin typeface="微软雅黑" panose="020B0503020204020204" charset="-122"/>
              <a:cs typeface="微软雅黑" panose="020B0503020204020204" charset="-122"/>
            </a:endParaRPr>
          </a:p>
        </p:txBody>
      </p:sp>
      <p:pic>
        <p:nvPicPr>
          <p:cNvPr id="15" name="图片 14"/>
          <p:cNvPicPr>
            <a:picLocks noChangeAspect="1"/>
          </p:cNvPicPr>
          <p:nvPr/>
        </p:nvPicPr>
        <p:blipFill>
          <a:blip r:embed="rId8" cstate="print"/>
          <a:srcRect t="4156"/>
          <a:stretch>
            <a:fillRect/>
          </a:stretch>
        </p:blipFill>
        <p:spPr>
          <a:xfrm>
            <a:off x="1016000" y="1131570"/>
            <a:ext cx="3910965" cy="5389245"/>
          </a:xfrm>
          <a:prstGeom prst="rect">
            <a:avLst/>
          </a:prstGeom>
        </p:spPr>
      </p:pic>
      <p:sp>
        <p:nvSpPr>
          <p:cNvPr id="16" name="object 5"/>
          <p:cNvSpPr txBox="1"/>
          <p:nvPr/>
        </p:nvSpPr>
        <p:spPr>
          <a:xfrm>
            <a:off x="6105144" y="3948402"/>
            <a:ext cx="2944495" cy="397510"/>
          </a:xfrm>
          <a:prstGeom prst="rect">
            <a:avLst/>
          </a:prstGeom>
          <a:solidFill>
            <a:srgbClr val="0376C0"/>
          </a:solidFill>
        </p:spPr>
        <p:txBody>
          <a:bodyPr vert="horz" wrap="square" lIns="0" tIns="90170" rIns="0" bIns="0" rtlCol="0">
            <a:spAutoFit/>
          </a:bodyPr>
          <a:lstStyle/>
          <a:p>
            <a:pPr marL="453390">
              <a:lnSpc>
                <a:spcPct val="100000"/>
              </a:lnSpc>
              <a:spcBef>
                <a:spcPts val="710"/>
              </a:spcBef>
            </a:pPr>
            <a:r>
              <a:rPr lang="zh-CN" altLang="en-US" sz="2000" b="1" dirty="0">
                <a:solidFill>
                  <a:schemeClr val="bg1"/>
                </a:solidFill>
                <a:latin typeface="微软雅黑" panose="020B0503020204020204" charset="-122"/>
                <a:cs typeface="微软雅黑" panose="020B0503020204020204" charset="-122"/>
              </a:rPr>
              <a:t>远程视频会议</a:t>
            </a:r>
            <a:endParaRPr lang="zh-CN" sz="2000" dirty="0">
              <a:solidFill>
                <a:schemeClr val="bg1"/>
              </a:solidFill>
              <a:latin typeface="微软雅黑" panose="020B0503020204020204" charset="-122"/>
              <a:cs typeface="微软雅黑" panose="020B0503020204020204" charset="-122"/>
            </a:endParaRPr>
          </a:p>
        </p:txBody>
      </p:sp>
      <p:sp>
        <p:nvSpPr>
          <p:cNvPr id="17" name="object 7"/>
          <p:cNvSpPr txBox="1"/>
          <p:nvPr/>
        </p:nvSpPr>
        <p:spPr>
          <a:xfrm>
            <a:off x="6096000" y="3180969"/>
            <a:ext cx="5330190" cy="643766"/>
          </a:xfrm>
          <a:prstGeom prst="rect">
            <a:avLst/>
          </a:prstGeom>
        </p:spPr>
        <p:txBody>
          <a:bodyPr vert="horz" wrap="square" lIns="0" tIns="149860" rIns="0" bIns="0" rtlCol="0">
            <a:spAutoFit/>
          </a:bodyPr>
          <a:lstStyle/>
          <a:p>
            <a:pPr marL="298450" indent="-285750">
              <a:lnSpc>
                <a:spcPct val="100000"/>
              </a:lnSpc>
              <a:spcBef>
                <a:spcPts val="1180"/>
              </a:spcBef>
              <a:buFont typeface="Wingdings" panose="05000000000000000000" charset="0"/>
              <a:buChar char="n"/>
            </a:pPr>
            <a:r>
              <a:rPr lang="zh-CN" altLang="en-US" sz="1600" dirty="0">
                <a:latin typeface="微软雅黑" panose="020B0503020204020204" charset="-122"/>
                <a:cs typeface="微软雅黑" panose="020B0503020204020204" charset="-122"/>
              </a:rPr>
              <a:t>开会时通过声卡设备将讲话人的语音转为文字文档记录，可进行再次编辑，快速完成会议记录</a:t>
            </a:r>
            <a:endParaRPr lang="zh-CN" sz="1600" dirty="0">
              <a:latin typeface="微软雅黑" panose="020B0503020204020204" charset="-122"/>
              <a:cs typeface="微软雅黑" panose="020B0503020204020204" charset="-122"/>
            </a:endParaRPr>
          </a:p>
        </p:txBody>
      </p:sp>
      <p:sp>
        <p:nvSpPr>
          <p:cNvPr id="19" name="object 5"/>
          <p:cNvSpPr txBox="1"/>
          <p:nvPr/>
        </p:nvSpPr>
        <p:spPr>
          <a:xfrm>
            <a:off x="6105144" y="4509872"/>
            <a:ext cx="2944495" cy="397510"/>
          </a:xfrm>
          <a:prstGeom prst="rect">
            <a:avLst/>
          </a:prstGeom>
          <a:solidFill>
            <a:srgbClr val="0376C0"/>
          </a:solidFill>
        </p:spPr>
        <p:txBody>
          <a:bodyPr vert="horz" wrap="square" lIns="0" tIns="90170" rIns="0" bIns="0" rtlCol="0">
            <a:spAutoFit/>
          </a:bodyPr>
          <a:lstStyle/>
          <a:p>
            <a:pPr marL="453390">
              <a:lnSpc>
                <a:spcPct val="100000"/>
              </a:lnSpc>
              <a:spcBef>
                <a:spcPts val="710"/>
              </a:spcBef>
            </a:pPr>
            <a:r>
              <a:rPr lang="zh-CN" altLang="en-US" sz="2000" b="1" dirty="0">
                <a:solidFill>
                  <a:srgbClr val="FF0000"/>
                </a:solidFill>
                <a:latin typeface="微软雅黑" panose="020B0503020204020204" charset="-122"/>
                <a:cs typeface="微软雅黑" panose="020B0503020204020204" charset="-122"/>
              </a:rPr>
              <a:t>人脸签到</a:t>
            </a:r>
            <a:endParaRPr lang="zh-CN" altLang="en-US" sz="2000" b="1" dirty="0">
              <a:solidFill>
                <a:srgbClr val="FF0000"/>
              </a:solidFill>
              <a:latin typeface="微软雅黑" panose="020B0503020204020204" charset="-122"/>
              <a:cs typeface="微软雅黑" panose="020B0503020204020204" charset="-122"/>
            </a:endParaRPr>
          </a:p>
        </p:txBody>
      </p:sp>
      <p:sp>
        <p:nvSpPr>
          <p:cNvPr id="20" name="object 5"/>
          <p:cNvSpPr txBox="1"/>
          <p:nvPr/>
        </p:nvSpPr>
        <p:spPr>
          <a:xfrm>
            <a:off x="6105144" y="5071342"/>
            <a:ext cx="2944495" cy="397510"/>
          </a:xfrm>
          <a:prstGeom prst="rect">
            <a:avLst/>
          </a:prstGeom>
          <a:solidFill>
            <a:srgbClr val="0376C0"/>
          </a:solidFill>
        </p:spPr>
        <p:txBody>
          <a:bodyPr vert="horz" wrap="square" lIns="0" tIns="90170" rIns="0" bIns="0" rtlCol="0">
            <a:spAutoFit/>
          </a:bodyPr>
          <a:lstStyle/>
          <a:p>
            <a:pPr marL="453390">
              <a:lnSpc>
                <a:spcPct val="100000"/>
              </a:lnSpc>
              <a:spcBef>
                <a:spcPts val="710"/>
              </a:spcBef>
            </a:pPr>
            <a:r>
              <a:rPr lang="zh-CN" altLang="en-US" sz="2000" b="1" dirty="0">
                <a:solidFill>
                  <a:schemeClr val="bg1"/>
                </a:solidFill>
                <a:latin typeface="微软雅黑" panose="020B0503020204020204" charset="-122"/>
                <a:cs typeface="微软雅黑" panose="020B0503020204020204" charset="-122"/>
              </a:rPr>
              <a:t>无线投屏</a:t>
            </a:r>
            <a:endParaRPr lang="zh-CN" sz="2000" dirty="0">
              <a:solidFill>
                <a:schemeClr val="bg1"/>
              </a:solidFill>
              <a:latin typeface="微软雅黑" panose="020B0503020204020204" charset="-122"/>
              <a:cs typeface="微软雅黑" panose="020B0503020204020204" charset="-122"/>
            </a:endParaRPr>
          </a:p>
        </p:txBody>
      </p:sp>
    </p:spTree>
    <p:custDataLst>
      <p:tags r:id="rId9"/>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2646878" cy="584775"/>
          </a:xfrm>
          <a:prstGeom prst="rect">
            <a:avLst/>
          </a:prstGeom>
          <a:noFill/>
        </p:spPr>
        <p:txBody>
          <a:bodyPr wrap="none" rtlCol="0">
            <a:spAutoFit/>
          </a:bodyPr>
          <a:lstStyle/>
          <a:p>
            <a:r>
              <a:rPr lang="zh-CN" altLang="en-US" sz="3200" b="1" dirty="0">
                <a:solidFill>
                  <a:srgbClr val="323232"/>
                </a:solidFill>
                <a:latin typeface="+mn-ea"/>
              </a:rPr>
              <a:t>智慧停车服务</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11" name="Straight Connector 48"/>
          <p:cNvCxnSpPr/>
          <p:nvPr/>
        </p:nvCxnSpPr>
        <p:spPr>
          <a:xfrm>
            <a:off x="5261940" y="3207504"/>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45"/>
          <p:cNvCxnSpPr/>
          <p:nvPr/>
        </p:nvCxnSpPr>
        <p:spPr>
          <a:xfrm>
            <a:off x="5261940" y="1778744"/>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50"/>
          <p:cNvCxnSpPr/>
          <p:nvPr/>
        </p:nvCxnSpPr>
        <p:spPr>
          <a:xfrm>
            <a:off x="5261940" y="4731515"/>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973888" y="973635"/>
            <a:ext cx="114265" cy="4763591"/>
            <a:chOff x="4529137" y="1142992"/>
            <a:chExt cx="85726" cy="3572693"/>
          </a:xfrm>
        </p:grpSpPr>
        <p:cxnSp>
          <p:nvCxnSpPr>
            <p:cNvPr id="16" name="Straight Connector 8"/>
            <p:cNvCxnSpPr/>
            <p:nvPr/>
          </p:nvCxnSpPr>
          <p:spPr>
            <a:xfrm rot="5400000">
              <a:off x="2785258" y="2928942"/>
              <a:ext cx="3572693" cy="793"/>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Oval 51"/>
            <p:cNvSpPr/>
            <p:nvPr/>
          </p:nvSpPr>
          <p:spPr>
            <a:xfrm>
              <a:off x="4529137" y="2774961"/>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19" name="Oval 52"/>
            <p:cNvSpPr/>
            <p:nvPr/>
          </p:nvSpPr>
          <p:spPr>
            <a:xfrm>
              <a:off x="4529137" y="17081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20" name="Oval 53"/>
            <p:cNvSpPr/>
            <p:nvPr/>
          </p:nvSpPr>
          <p:spPr>
            <a:xfrm>
              <a:off x="4529137" y="39179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sp>
        <p:nvSpPr>
          <p:cNvPr id="21" name="Rectangle 32"/>
          <p:cNvSpPr/>
          <p:nvPr/>
        </p:nvSpPr>
        <p:spPr>
          <a:xfrm>
            <a:off x="2876822" y="2626303"/>
            <a:ext cx="1005404" cy="41947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600" b="1" dirty="0">
                <a:solidFill>
                  <a:schemeClr val="tx1">
                    <a:lumMod val="95000"/>
                    <a:lumOff val="5000"/>
                  </a:schemeClr>
                </a:solidFill>
                <a:latin typeface="微软雅黑" panose="020B0503020204020204" charset="-122"/>
                <a:ea typeface="微软雅黑" panose="020B0503020204020204" charset="-122"/>
                <a:cs typeface="+mn-ea"/>
                <a:sym typeface="+mn-lt"/>
              </a:rPr>
              <a:t>实时监控</a:t>
            </a:r>
            <a:endParaRPr lang="en-US" altLang="zh-CN" sz="1600" b="1" dirty="0">
              <a:solidFill>
                <a:schemeClr val="tx1">
                  <a:lumMod val="95000"/>
                  <a:lumOff val="5000"/>
                </a:schemeClr>
              </a:solidFill>
              <a:latin typeface="微软雅黑" panose="020B0503020204020204" charset="-122"/>
              <a:ea typeface="微软雅黑" panose="020B0503020204020204" charset="-122"/>
              <a:cs typeface="+mn-ea"/>
              <a:sym typeface="+mn-lt"/>
            </a:endParaRPr>
          </a:p>
        </p:txBody>
      </p:sp>
      <p:grpSp>
        <p:nvGrpSpPr>
          <p:cNvPr id="22" name="组合 21"/>
          <p:cNvGrpSpPr/>
          <p:nvPr/>
        </p:nvGrpSpPr>
        <p:grpSpPr>
          <a:xfrm>
            <a:off x="4413679" y="2783394"/>
            <a:ext cx="848261" cy="848219"/>
            <a:chOff x="3357554" y="2500312"/>
            <a:chExt cx="636196" cy="636164"/>
          </a:xfrm>
        </p:grpSpPr>
        <p:sp>
          <p:nvSpPr>
            <p:cNvPr id="23" name="Rectangle 22"/>
            <p:cNvSpPr/>
            <p:nvPr/>
          </p:nvSpPr>
          <p:spPr>
            <a:xfrm>
              <a:off x="3357554" y="2500312"/>
              <a:ext cx="636196" cy="63616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24" name="Freeform 23"/>
            <p:cNvSpPr>
              <a:spLocks noEditPoints="1"/>
            </p:cNvSpPr>
            <p:nvPr/>
          </p:nvSpPr>
          <p:spPr bwMode="auto">
            <a:xfrm>
              <a:off x="3477620" y="2660940"/>
              <a:ext cx="389082" cy="32281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sp>
        <p:nvSpPr>
          <p:cNvPr id="25" name="Rectangle 30"/>
          <p:cNvSpPr/>
          <p:nvPr/>
        </p:nvSpPr>
        <p:spPr>
          <a:xfrm>
            <a:off x="2866554" y="1105000"/>
            <a:ext cx="1005403" cy="41947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600" b="1" dirty="0">
                <a:solidFill>
                  <a:schemeClr val="tx1">
                    <a:lumMod val="95000"/>
                    <a:lumOff val="5000"/>
                  </a:schemeClr>
                </a:solidFill>
                <a:latin typeface="微软雅黑" panose="020B0503020204020204" charset="-122"/>
                <a:ea typeface="微软雅黑" panose="020B0503020204020204" charset="-122"/>
                <a:cs typeface="+mn-ea"/>
                <a:sym typeface="+mn-lt"/>
              </a:rPr>
              <a:t>车位引导</a:t>
            </a:r>
            <a:endParaRPr lang="en-US" altLang="zh-CN" sz="1600" b="1" dirty="0">
              <a:solidFill>
                <a:schemeClr val="tx1">
                  <a:lumMod val="95000"/>
                  <a:lumOff val="5000"/>
                </a:schemeClr>
              </a:solidFill>
              <a:latin typeface="微软雅黑" panose="020B0503020204020204" charset="-122"/>
              <a:ea typeface="微软雅黑" panose="020B0503020204020204" charset="-122"/>
              <a:cs typeface="+mn-ea"/>
              <a:sym typeface="+mn-lt"/>
            </a:endParaRPr>
          </a:p>
        </p:txBody>
      </p:sp>
      <p:grpSp>
        <p:nvGrpSpPr>
          <p:cNvPr id="26" name="组合 25"/>
          <p:cNvGrpSpPr/>
          <p:nvPr/>
        </p:nvGrpSpPr>
        <p:grpSpPr>
          <a:xfrm>
            <a:off x="4413679" y="1354634"/>
            <a:ext cx="848261" cy="848219"/>
            <a:chOff x="3357554" y="1428742"/>
            <a:chExt cx="636196" cy="636164"/>
          </a:xfrm>
        </p:grpSpPr>
        <p:sp>
          <p:nvSpPr>
            <p:cNvPr id="27" name="Rectangle 13"/>
            <p:cNvSpPr/>
            <p:nvPr/>
          </p:nvSpPr>
          <p:spPr>
            <a:xfrm>
              <a:off x="3357554" y="1428742"/>
              <a:ext cx="636196" cy="636164"/>
            </a:xfrm>
            <a:prstGeom prst="ellipse">
              <a:avLst/>
            </a:prstGeom>
            <a:solidFill>
              <a:srgbClr val="88B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28" name="Freeform 100"/>
            <p:cNvSpPr/>
            <p:nvPr/>
          </p:nvSpPr>
          <p:spPr bwMode="auto">
            <a:xfrm>
              <a:off x="3500430" y="1571618"/>
              <a:ext cx="303570" cy="342050"/>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29" name="Group 92"/>
          <p:cNvGrpSpPr/>
          <p:nvPr/>
        </p:nvGrpSpPr>
        <p:grpSpPr>
          <a:xfrm>
            <a:off x="7850980" y="4172176"/>
            <a:ext cx="1826142" cy="2102693"/>
            <a:chOff x="6143636" y="3571882"/>
            <a:chExt cx="1369606" cy="1577020"/>
          </a:xfrm>
        </p:grpSpPr>
        <p:sp>
          <p:nvSpPr>
            <p:cNvPr id="30" name="Rectangle 39"/>
            <p:cNvSpPr/>
            <p:nvPr/>
          </p:nvSpPr>
          <p:spPr>
            <a:xfrm>
              <a:off x="6143636" y="3857634"/>
              <a:ext cx="1290496" cy="129126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95000"/>
                      <a:lumOff val="5000"/>
                    </a:schemeClr>
                  </a:solidFill>
                  <a:latin typeface="微软雅黑" panose="020B0503020204020204" charset="-122"/>
                  <a:ea typeface="微软雅黑" panose="020B0503020204020204" charset="-122"/>
                  <a:cs typeface="+mn-ea"/>
                  <a:sym typeface="+mn-lt"/>
                </a:rPr>
                <a:t>专车车位与对应车辆绑定，识别车牌不匹配时自动预警；</a:t>
              </a:r>
              <a:endParaRPr lang="en-US" altLang="zh-CN" sz="1200" dirty="0">
                <a:solidFill>
                  <a:schemeClr val="tx1">
                    <a:lumMod val="95000"/>
                    <a:lumOff val="5000"/>
                  </a:schemeClr>
                </a:solidFill>
                <a:latin typeface="微软雅黑" panose="020B0503020204020204" charset="-122"/>
                <a:ea typeface="微软雅黑" panose="020B0503020204020204" charset="-122"/>
                <a:cs typeface="+mn-ea"/>
                <a:sym typeface="+mn-lt"/>
              </a:endParaRPr>
            </a:p>
            <a:p>
              <a:pPr>
                <a:lnSpc>
                  <a:spcPct val="150000"/>
                </a:lnSpc>
              </a:pPr>
              <a:r>
                <a:rPr lang="zh-CN" altLang="en-US" sz="1200" dirty="0">
                  <a:solidFill>
                    <a:schemeClr val="tx1">
                      <a:lumMod val="85000"/>
                      <a:lumOff val="15000"/>
                    </a:schemeClr>
                  </a:solidFill>
                  <a:latin typeface="微软雅黑" panose="020B0503020204020204" charset="-122"/>
                  <a:ea typeface="微软雅黑" panose="020B0503020204020204" charset="-122"/>
                  <a:cs typeface="+mn-ea"/>
                  <a:sym typeface="+mn-lt"/>
                </a:rPr>
                <a:t>当车辆违规跨越两个或者多个车位停放时，主动预警</a:t>
              </a:r>
              <a:endParaRPr lang="en-US" altLang="zh-CN" sz="12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31" name="Rectangle 40"/>
            <p:cNvSpPr/>
            <p:nvPr/>
          </p:nvSpPr>
          <p:spPr>
            <a:xfrm>
              <a:off x="6143636" y="3571882"/>
              <a:ext cx="1369606" cy="313643"/>
            </a:xfrm>
            <a:prstGeom prst="rect">
              <a:avLst/>
            </a:prstGeom>
            <a:solidFill>
              <a:srgbClr val="0376C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b="1" dirty="0">
                  <a:solidFill>
                    <a:schemeClr val="bg1"/>
                  </a:solidFill>
                  <a:latin typeface="微软雅黑" panose="020B0503020204020204" charset="-122"/>
                  <a:ea typeface="微软雅黑" panose="020B0503020204020204" charset="-122"/>
                  <a:cs typeface="+mn-ea"/>
                  <a:sym typeface="+mn-lt"/>
                </a:rPr>
                <a:t>违规停车自动预警</a:t>
              </a:r>
              <a:endParaRPr lang="en-US" altLang="zh-CN" sz="1600" b="1" dirty="0">
                <a:solidFill>
                  <a:schemeClr val="bg1"/>
                </a:solidFill>
                <a:latin typeface="微软雅黑" panose="020B0503020204020204" charset="-122"/>
                <a:ea typeface="微软雅黑" panose="020B0503020204020204" charset="-122"/>
                <a:cs typeface="+mn-ea"/>
                <a:sym typeface="+mn-lt"/>
              </a:endParaRPr>
            </a:p>
          </p:txBody>
        </p:sp>
      </p:grpSp>
      <p:grpSp>
        <p:nvGrpSpPr>
          <p:cNvPr id="32" name="组合 31"/>
          <p:cNvGrpSpPr/>
          <p:nvPr/>
        </p:nvGrpSpPr>
        <p:grpSpPr>
          <a:xfrm>
            <a:off x="6794946" y="4307405"/>
            <a:ext cx="848261" cy="848219"/>
            <a:chOff x="5143504" y="3643320"/>
            <a:chExt cx="636196" cy="636164"/>
          </a:xfrm>
        </p:grpSpPr>
        <p:sp>
          <p:nvSpPr>
            <p:cNvPr id="33" name="Rectangle 27"/>
            <p:cNvSpPr/>
            <p:nvPr/>
          </p:nvSpPr>
          <p:spPr>
            <a:xfrm>
              <a:off x="5143504" y="3643320"/>
              <a:ext cx="636196" cy="636164"/>
            </a:xfrm>
            <a:prstGeom prst="ellipse">
              <a:avLst/>
            </a:prstGeom>
            <a:solidFill>
              <a:srgbClr val="88B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34" name="Freeform 107"/>
            <p:cNvSpPr>
              <a:spLocks noEditPoints="1"/>
            </p:cNvSpPr>
            <p:nvPr/>
          </p:nvSpPr>
          <p:spPr bwMode="auto">
            <a:xfrm>
              <a:off x="5286380" y="3786196"/>
              <a:ext cx="365566" cy="314258"/>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sp>
        <p:nvSpPr>
          <p:cNvPr id="35" name="Rectangle 34"/>
          <p:cNvSpPr/>
          <p:nvPr/>
        </p:nvSpPr>
        <p:spPr>
          <a:xfrm>
            <a:off x="2866926" y="4499592"/>
            <a:ext cx="1005404" cy="41947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600" b="1" dirty="0">
                <a:solidFill>
                  <a:schemeClr val="tx1">
                    <a:lumMod val="95000"/>
                    <a:lumOff val="5000"/>
                  </a:schemeClr>
                </a:solidFill>
                <a:latin typeface="微软雅黑" panose="020B0503020204020204" charset="-122"/>
                <a:ea typeface="微软雅黑" panose="020B0503020204020204" charset="-122"/>
                <a:cs typeface="+mn-ea"/>
                <a:sym typeface="+mn-lt"/>
              </a:rPr>
              <a:t>车位预定</a:t>
            </a:r>
            <a:endParaRPr lang="en-US" altLang="zh-CN" sz="1600" b="1" dirty="0">
              <a:solidFill>
                <a:schemeClr val="tx1">
                  <a:lumMod val="95000"/>
                  <a:lumOff val="5000"/>
                </a:schemeClr>
              </a:solidFill>
              <a:latin typeface="微软雅黑" panose="020B0503020204020204" charset="-122"/>
              <a:ea typeface="微软雅黑" panose="020B0503020204020204" charset="-122"/>
              <a:cs typeface="+mn-ea"/>
              <a:sym typeface="+mn-lt"/>
            </a:endParaRPr>
          </a:p>
        </p:txBody>
      </p:sp>
      <p:grpSp>
        <p:nvGrpSpPr>
          <p:cNvPr id="36" name="组合 35"/>
          <p:cNvGrpSpPr/>
          <p:nvPr/>
        </p:nvGrpSpPr>
        <p:grpSpPr>
          <a:xfrm>
            <a:off x="4413679" y="4307405"/>
            <a:ext cx="848261" cy="848219"/>
            <a:chOff x="3357554" y="3643320"/>
            <a:chExt cx="636196" cy="636164"/>
          </a:xfrm>
        </p:grpSpPr>
        <p:sp>
          <p:nvSpPr>
            <p:cNvPr id="37" name="Rectangle 26"/>
            <p:cNvSpPr/>
            <p:nvPr/>
          </p:nvSpPr>
          <p:spPr>
            <a:xfrm>
              <a:off x="3357554" y="3643320"/>
              <a:ext cx="636196" cy="636164"/>
            </a:xfrm>
            <a:prstGeom prst="ellipse">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nvGrpSpPr>
            <p:cNvPr id="38" name="Group 67"/>
            <p:cNvGrpSpPr/>
            <p:nvPr/>
          </p:nvGrpSpPr>
          <p:grpSpPr>
            <a:xfrm>
              <a:off x="3428992" y="3857634"/>
              <a:ext cx="503238" cy="177800"/>
              <a:chOff x="1441430" y="4357700"/>
              <a:chExt cx="503238" cy="177800"/>
            </a:xfrm>
            <a:solidFill>
              <a:schemeClr val="bg1"/>
            </a:solidFill>
          </p:grpSpPr>
          <p:sp>
            <p:nvSpPr>
              <p:cNvPr id="39"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0"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41"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sp>
        <p:nvSpPr>
          <p:cNvPr id="42" name="Rectangle 36"/>
          <p:cNvSpPr/>
          <p:nvPr/>
        </p:nvSpPr>
        <p:spPr>
          <a:xfrm>
            <a:off x="8128455" y="1197542"/>
            <a:ext cx="1005403" cy="4194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b="1" dirty="0">
                <a:solidFill>
                  <a:schemeClr val="tx1">
                    <a:lumMod val="95000"/>
                    <a:lumOff val="5000"/>
                  </a:schemeClr>
                </a:solidFill>
                <a:latin typeface="微软雅黑" panose="020B0503020204020204" charset="-122"/>
                <a:ea typeface="微软雅黑" panose="020B0503020204020204" charset="-122"/>
                <a:cs typeface="+mn-ea"/>
                <a:sym typeface="+mn-lt"/>
              </a:rPr>
              <a:t>一键锁车</a:t>
            </a:r>
            <a:endParaRPr lang="en-US" altLang="zh-CN" sz="1600" b="1" dirty="0">
              <a:solidFill>
                <a:schemeClr val="tx1">
                  <a:lumMod val="95000"/>
                  <a:lumOff val="5000"/>
                </a:schemeClr>
              </a:solidFill>
              <a:latin typeface="微软雅黑" panose="020B0503020204020204" charset="-122"/>
              <a:ea typeface="微软雅黑" panose="020B0503020204020204" charset="-122"/>
              <a:cs typeface="+mn-ea"/>
              <a:sym typeface="+mn-lt"/>
            </a:endParaRPr>
          </a:p>
        </p:txBody>
      </p:sp>
      <p:grpSp>
        <p:nvGrpSpPr>
          <p:cNvPr id="43" name="组合 42"/>
          <p:cNvGrpSpPr/>
          <p:nvPr/>
        </p:nvGrpSpPr>
        <p:grpSpPr>
          <a:xfrm>
            <a:off x="6794946" y="1354634"/>
            <a:ext cx="848261" cy="848219"/>
            <a:chOff x="5143504" y="1428742"/>
            <a:chExt cx="636196" cy="636164"/>
          </a:xfrm>
        </p:grpSpPr>
        <p:sp>
          <p:nvSpPr>
            <p:cNvPr id="44" name="Rectangle 16"/>
            <p:cNvSpPr/>
            <p:nvPr/>
          </p:nvSpPr>
          <p:spPr>
            <a:xfrm>
              <a:off x="5143504" y="1428742"/>
              <a:ext cx="636196" cy="636164"/>
            </a:xfrm>
            <a:prstGeom prst="ellipse">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nvGrpSpPr>
            <p:cNvPr id="45" name="Group 68"/>
            <p:cNvGrpSpPr/>
            <p:nvPr/>
          </p:nvGrpSpPr>
          <p:grpSpPr>
            <a:xfrm>
              <a:off x="5301319" y="1581456"/>
              <a:ext cx="337042" cy="337616"/>
              <a:chOff x="6998061" y="3496249"/>
              <a:chExt cx="366051" cy="366676"/>
            </a:xfrm>
            <a:solidFill>
              <a:schemeClr val="bg1"/>
            </a:solidFill>
          </p:grpSpPr>
          <p:sp>
            <p:nvSpPr>
              <p:cNvPr id="46"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lumMod val="85000"/>
                      <a:lumOff val="15000"/>
                    </a:schemeClr>
                  </a:solidFill>
                  <a:effectLst>
                    <a:outerShdw blurRad="38100" dist="38100" dir="2700000" algn="tl">
                      <a:srgbClr val="000000"/>
                    </a:outerShdw>
                  </a:effectLst>
                  <a:latin typeface="微软雅黑" panose="020B0503020204020204" charset="-122"/>
                  <a:ea typeface="微软雅黑" panose="020B0503020204020204" charset="-122"/>
                  <a:cs typeface="+mn-ea"/>
                  <a:sym typeface="+mn-lt"/>
                </a:endParaRPr>
              </a:p>
            </p:txBody>
          </p:sp>
          <p:sp>
            <p:nvSpPr>
              <p:cNvPr id="47"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lumMod val="85000"/>
                      <a:lumOff val="15000"/>
                    </a:schemeClr>
                  </a:solidFill>
                  <a:effectLst>
                    <a:outerShdw blurRad="38100" dist="38100" dir="2700000" algn="tl">
                      <a:srgbClr val="000000"/>
                    </a:outerShdw>
                  </a:effectLst>
                  <a:latin typeface="微软雅黑" panose="020B0503020204020204" charset="-122"/>
                  <a:ea typeface="微软雅黑" panose="020B0503020204020204" charset="-122"/>
                  <a:cs typeface="+mn-ea"/>
                  <a:sym typeface="+mn-lt"/>
                </a:endParaRPr>
              </a:p>
            </p:txBody>
          </p:sp>
          <p:sp>
            <p:nvSpPr>
              <p:cNvPr id="48"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lumMod val="85000"/>
                      <a:lumOff val="15000"/>
                    </a:schemeClr>
                  </a:solidFill>
                  <a:effectLst>
                    <a:outerShdw blurRad="38100" dist="38100" dir="2700000" algn="tl">
                      <a:srgbClr val="000000"/>
                    </a:outerShdw>
                  </a:effectLst>
                  <a:latin typeface="微软雅黑" panose="020B0503020204020204" charset="-122"/>
                  <a:ea typeface="微软雅黑" panose="020B0503020204020204" charset="-122"/>
                  <a:cs typeface="+mn-ea"/>
                  <a:sym typeface="+mn-lt"/>
                </a:endParaRPr>
              </a:p>
            </p:txBody>
          </p:sp>
          <p:sp>
            <p:nvSpPr>
              <p:cNvPr id="49"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lumMod val="85000"/>
                      <a:lumOff val="15000"/>
                    </a:schemeClr>
                  </a:solidFill>
                  <a:effectLst>
                    <a:outerShdw blurRad="38100" dist="38100" dir="2700000" algn="tl">
                      <a:srgbClr val="000000"/>
                    </a:outerShdw>
                  </a:effectLst>
                  <a:latin typeface="微软雅黑" panose="020B0503020204020204" charset="-122"/>
                  <a:ea typeface="微软雅黑" panose="020B0503020204020204" charset="-122"/>
                  <a:cs typeface="+mn-ea"/>
                  <a:sym typeface="+mn-lt"/>
                </a:endParaRPr>
              </a:p>
            </p:txBody>
          </p:sp>
          <p:sp>
            <p:nvSpPr>
              <p:cNvPr id="50"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lumMod val="85000"/>
                      <a:lumOff val="15000"/>
                    </a:schemeClr>
                  </a:solidFill>
                  <a:effectLst>
                    <a:outerShdw blurRad="38100" dist="38100" dir="2700000" algn="tl">
                      <a:srgbClr val="000000"/>
                    </a:outerShdw>
                  </a:effectLst>
                  <a:latin typeface="微软雅黑" panose="020B0503020204020204" charset="-122"/>
                  <a:ea typeface="微软雅黑" panose="020B0503020204020204" charset="-122"/>
                  <a:cs typeface="+mn-ea"/>
                  <a:sym typeface="+mn-lt"/>
                </a:endParaRPr>
              </a:p>
            </p:txBody>
          </p:sp>
          <p:sp>
            <p:nvSpPr>
              <p:cNvPr id="53"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lumMod val="85000"/>
                      <a:lumOff val="15000"/>
                    </a:schemeClr>
                  </a:solidFill>
                  <a:effectLst>
                    <a:outerShdw blurRad="38100" dist="38100" dir="2700000" algn="tl">
                      <a:srgbClr val="000000"/>
                    </a:outerShdw>
                  </a:effectLst>
                  <a:latin typeface="微软雅黑" panose="020B0503020204020204" charset="-122"/>
                  <a:ea typeface="微软雅黑" panose="020B0503020204020204" charset="-122"/>
                  <a:cs typeface="+mn-ea"/>
                  <a:sym typeface="+mn-lt"/>
                </a:endParaRPr>
              </a:p>
            </p:txBody>
          </p:sp>
          <p:sp>
            <p:nvSpPr>
              <p:cNvPr id="54"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lumMod val="85000"/>
                      <a:lumOff val="15000"/>
                    </a:schemeClr>
                  </a:solidFill>
                  <a:effectLst>
                    <a:outerShdw blurRad="38100" dist="38100" dir="2700000" algn="tl">
                      <a:srgbClr val="000000"/>
                    </a:outerShdw>
                  </a:effectLst>
                  <a:latin typeface="微软雅黑" panose="020B0503020204020204" charset="-122"/>
                  <a:ea typeface="微软雅黑" panose="020B0503020204020204" charset="-122"/>
                  <a:cs typeface="+mn-ea"/>
                  <a:sym typeface="+mn-lt"/>
                </a:endParaRPr>
              </a:p>
            </p:txBody>
          </p:sp>
          <p:sp>
            <p:nvSpPr>
              <p:cNvPr id="55"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lumMod val="85000"/>
                      <a:lumOff val="15000"/>
                    </a:schemeClr>
                  </a:solidFill>
                  <a:effectLst>
                    <a:outerShdw blurRad="38100" dist="38100" dir="2700000" algn="tl">
                      <a:srgbClr val="000000"/>
                    </a:outerShdw>
                  </a:effectLst>
                  <a:latin typeface="微软雅黑" panose="020B0503020204020204" charset="-122"/>
                  <a:ea typeface="微软雅黑" panose="020B0503020204020204" charset="-122"/>
                  <a:cs typeface="+mn-ea"/>
                  <a:sym typeface="+mn-lt"/>
                </a:endParaRPr>
              </a:p>
            </p:txBody>
          </p:sp>
          <p:sp>
            <p:nvSpPr>
              <p:cNvPr id="56"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lumMod val="85000"/>
                      <a:lumOff val="15000"/>
                    </a:schemeClr>
                  </a:solidFill>
                  <a:effectLst>
                    <a:outerShdw blurRad="38100" dist="38100" dir="2700000" algn="tl">
                      <a:srgbClr val="000000"/>
                    </a:outerShdw>
                  </a:effectLst>
                  <a:latin typeface="微软雅黑" panose="020B0503020204020204" charset="-122"/>
                  <a:ea typeface="微软雅黑" panose="020B0503020204020204" charset="-122"/>
                  <a:cs typeface="+mn-ea"/>
                  <a:sym typeface="+mn-lt"/>
                </a:endParaRPr>
              </a:p>
            </p:txBody>
          </p:sp>
        </p:grpSp>
      </p:grpSp>
      <p:grpSp>
        <p:nvGrpSpPr>
          <p:cNvPr id="57" name="Group 91"/>
          <p:cNvGrpSpPr/>
          <p:nvPr/>
        </p:nvGrpSpPr>
        <p:grpSpPr>
          <a:xfrm>
            <a:off x="8128455" y="2626300"/>
            <a:ext cx="3524275" cy="881529"/>
            <a:chOff x="6143636" y="2428874"/>
            <a:chExt cx="2643206" cy="661147"/>
          </a:xfrm>
        </p:grpSpPr>
        <p:sp>
          <p:nvSpPr>
            <p:cNvPr id="58" name="Rectangle 37"/>
            <p:cNvSpPr/>
            <p:nvPr/>
          </p:nvSpPr>
          <p:spPr>
            <a:xfrm>
              <a:off x="6143636" y="2806963"/>
              <a:ext cx="2643206" cy="2830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tx1">
                      <a:lumMod val="95000"/>
                      <a:lumOff val="5000"/>
                    </a:schemeClr>
                  </a:solidFill>
                  <a:latin typeface="微软雅黑" panose="020B0503020204020204" charset="-122"/>
                  <a:ea typeface="微软雅黑" panose="020B0503020204020204" charset="-122"/>
                  <a:cs typeface="+mn-ea"/>
                  <a:sym typeface="+mn-lt"/>
                </a:rPr>
                <a:t>停车场建模导览，完成反向寻车导航</a:t>
              </a:r>
              <a:endParaRPr lang="en-US" altLang="zh-CN" sz="14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59" name="Rectangle 38">
              <a:hlinkClick r:id="rId8" action="ppaction://hlinkfile"/>
            </p:cNvPr>
            <p:cNvSpPr/>
            <p:nvPr/>
          </p:nvSpPr>
          <p:spPr>
            <a:xfrm>
              <a:off x="6143636" y="2428874"/>
              <a:ext cx="754052" cy="313643"/>
            </a:xfrm>
            <a:prstGeom prst="rect">
              <a:avLst/>
            </a:prstGeom>
            <a:solidFill>
              <a:srgbClr val="0376C0"/>
            </a:solid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b="1" dirty="0">
                  <a:solidFill>
                    <a:schemeClr val="bg1"/>
                  </a:solidFill>
                  <a:latin typeface="微软雅黑" panose="020B0503020204020204" charset="-122"/>
                  <a:ea typeface="微软雅黑" panose="020B0503020204020204" charset="-122"/>
                  <a:cs typeface="+mn-ea"/>
                  <a:sym typeface="+mn-lt"/>
                </a:rPr>
                <a:t>反向寻车</a:t>
              </a:r>
              <a:endParaRPr lang="en-US" altLang="zh-CN" sz="1600" b="1" dirty="0">
                <a:solidFill>
                  <a:schemeClr val="bg1"/>
                </a:solidFill>
                <a:latin typeface="微软雅黑" panose="020B0503020204020204" charset="-122"/>
                <a:ea typeface="微软雅黑" panose="020B0503020204020204" charset="-122"/>
                <a:cs typeface="+mn-ea"/>
                <a:sym typeface="+mn-lt"/>
              </a:endParaRPr>
            </a:p>
          </p:txBody>
        </p:sp>
      </p:grpSp>
      <p:grpSp>
        <p:nvGrpSpPr>
          <p:cNvPr id="60" name="组合 59"/>
          <p:cNvGrpSpPr/>
          <p:nvPr/>
        </p:nvGrpSpPr>
        <p:grpSpPr>
          <a:xfrm>
            <a:off x="6794946" y="2783394"/>
            <a:ext cx="848261" cy="848219"/>
            <a:chOff x="5143504" y="2500312"/>
            <a:chExt cx="636196" cy="636164"/>
          </a:xfrm>
        </p:grpSpPr>
        <p:sp>
          <p:nvSpPr>
            <p:cNvPr id="61" name="Rectangle 23"/>
            <p:cNvSpPr/>
            <p:nvPr/>
          </p:nvSpPr>
          <p:spPr>
            <a:xfrm>
              <a:off x="5143504" y="2500312"/>
              <a:ext cx="636196" cy="63616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nvGrpSpPr>
            <p:cNvPr id="62" name="Group 78"/>
            <p:cNvGrpSpPr/>
            <p:nvPr/>
          </p:nvGrpSpPr>
          <p:grpSpPr>
            <a:xfrm>
              <a:off x="5333133" y="2643188"/>
              <a:ext cx="272454" cy="363686"/>
              <a:chOff x="1868971" y="2767277"/>
              <a:chExt cx="274694" cy="366676"/>
            </a:xfrm>
            <a:solidFill>
              <a:schemeClr val="bg1"/>
            </a:solidFill>
          </p:grpSpPr>
          <p:sp>
            <p:nvSpPr>
              <p:cNvPr id="63"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lumMod val="85000"/>
                      <a:lumOff val="15000"/>
                    </a:schemeClr>
                  </a:solidFill>
                  <a:effectLst>
                    <a:outerShdw blurRad="38100" dist="38100" dir="2700000" algn="tl">
                      <a:srgbClr val="000000"/>
                    </a:outerShdw>
                  </a:effectLst>
                  <a:latin typeface="微软雅黑" panose="020B0503020204020204" charset="-122"/>
                  <a:ea typeface="微软雅黑" panose="020B0503020204020204" charset="-122"/>
                  <a:cs typeface="+mn-ea"/>
                  <a:sym typeface="+mn-lt"/>
                </a:endParaRPr>
              </a:p>
            </p:txBody>
          </p:sp>
          <p:sp>
            <p:nvSpPr>
              <p:cNvPr id="64"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00"/>
                <a:endParaRPr lang="en-US" sz="4000">
                  <a:solidFill>
                    <a:schemeClr val="tx1">
                      <a:lumMod val="85000"/>
                      <a:lumOff val="15000"/>
                    </a:schemeClr>
                  </a:solidFill>
                  <a:effectLst>
                    <a:outerShdw blurRad="38100" dist="38100" dir="2700000" algn="tl">
                      <a:srgbClr val="000000"/>
                    </a:outerShdw>
                  </a:effectLst>
                  <a:latin typeface="微软雅黑" panose="020B0503020204020204" charset="-122"/>
                  <a:ea typeface="微软雅黑" panose="020B0503020204020204" charset="-122"/>
                  <a:cs typeface="+mn-ea"/>
                  <a:sym typeface="+mn-lt"/>
                </a:endParaRPr>
              </a:p>
            </p:txBody>
          </p:sp>
        </p:grpSp>
      </p:grpSp>
      <p:pic>
        <p:nvPicPr>
          <p:cNvPr id="65" name="图片 64"/>
          <p:cNvPicPr/>
          <p:nvPr/>
        </p:nvPicPr>
        <p:blipFill rotWithShape="1">
          <a:blip r:embed="rId9" cstate="print">
            <a:extLst>
              <a:ext uri="{28A0092B-C50C-407E-A947-70E740481C1C}">
                <a14:useLocalDpi xmlns:a14="http://schemas.microsoft.com/office/drawing/2010/main" val="0"/>
              </a:ext>
            </a:extLst>
          </a:blip>
          <a:srcRect t="12445"/>
          <a:stretch>
            <a:fillRect/>
          </a:stretch>
        </p:blipFill>
        <p:spPr bwMode="auto">
          <a:xfrm>
            <a:off x="1070811" y="1483295"/>
            <a:ext cx="2732855" cy="1218037"/>
          </a:xfrm>
          <a:prstGeom prst="rect">
            <a:avLst/>
          </a:prstGeom>
          <a:noFill/>
          <a:ln>
            <a:noFill/>
          </a:ln>
        </p:spPr>
      </p:pic>
      <p:pic>
        <p:nvPicPr>
          <p:cNvPr id="66" name="图片 65"/>
          <p:cNvPicPr/>
          <p:nvPr/>
        </p:nvPicPr>
        <p:blipFill rotWithShape="1">
          <a:blip r:embed="rId10" cstate="print">
            <a:extLst>
              <a:ext uri="{28A0092B-C50C-407E-A947-70E740481C1C}">
                <a14:useLocalDpi xmlns:a14="http://schemas.microsoft.com/office/drawing/2010/main" val="0"/>
              </a:ext>
            </a:extLst>
          </a:blip>
          <a:srcRect t="1302" b="-1"/>
          <a:stretch>
            <a:fillRect/>
          </a:stretch>
        </p:blipFill>
        <p:spPr bwMode="auto">
          <a:xfrm>
            <a:off x="1019075" y="3089625"/>
            <a:ext cx="2804979" cy="1332605"/>
          </a:xfrm>
          <a:prstGeom prst="rect">
            <a:avLst/>
          </a:prstGeom>
          <a:noFill/>
          <a:ln>
            <a:noFill/>
          </a:ln>
        </p:spPr>
      </p:pic>
      <p:pic>
        <p:nvPicPr>
          <p:cNvPr id="67" name="图片 66"/>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1246" y="4978223"/>
            <a:ext cx="2804979" cy="1595114"/>
          </a:xfrm>
          <a:prstGeom prst="rect">
            <a:avLst/>
          </a:prstGeom>
          <a:noFill/>
          <a:ln>
            <a:noFill/>
          </a:ln>
        </p:spPr>
      </p:pic>
      <p:pic>
        <p:nvPicPr>
          <p:cNvPr id="68" name="图片 67"/>
          <p:cNvPicPr/>
          <p:nvPr/>
        </p:nvPicPr>
        <p:blipFill rotWithShape="1">
          <a:blip r:embed="rId12" cstate="print">
            <a:extLst>
              <a:ext uri="{28A0092B-C50C-407E-A947-70E740481C1C}">
                <a14:useLocalDpi xmlns:a14="http://schemas.microsoft.com/office/drawing/2010/main" val="0"/>
              </a:ext>
            </a:extLst>
          </a:blip>
          <a:srcRect t="10690"/>
          <a:stretch>
            <a:fillRect/>
          </a:stretch>
        </p:blipFill>
        <p:spPr bwMode="auto">
          <a:xfrm>
            <a:off x="9483818" y="700493"/>
            <a:ext cx="1320889" cy="1892549"/>
          </a:xfrm>
          <a:prstGeom prst="rect">
            <a:avLst/>
          </a:prstGeom>
          <a:noFill/>
          <a:ln>
            <a:noFill/>
          </a:ln>
        </p:spPr>
      </p:pic>
      <p:pic>
        <p:nvPicPr>
          <p:cNvPr id="69" name="图片 68"/>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41371" y="4684946"/>
            <a:ext cx="2236657" cy="1598895"/>
          </a:xfrm>
          <a:prstGeom prst="rect">
            <a:avLst/>
          </a:prstGeom>
          <a:noFill/>
          <a:ln>
            <a:noFill/>
          </a:ln>
        </p:spPr>
      </p:pic>
    </p:spTree>
    <p:custDataLst>
      <p:tags r:id="rId1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1877060" y="2020570"/>
            <a:ext cx="2359660" cy="1684020"/>
          </a:xfrm>
          <a:prstGeom prst="rect">
            <a:avLst/>
          </a:prstGeom>
        </p:spPr>
      </p:pic>
      <p:sp>
        <p:nvSpPr>
          <p:cNvPr id="18" name="半闭框 17"/>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86"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8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89"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矩形 2"/>
          <p:cNvSpPr/>
          <p:nvPr/>
        </p:nvSpPr>
        <p:spPr>
          <a:xfrm>
            <a:off x="4312693" y="1718952"/>
            <a:ext cx="7879307" cy="2200896"/>
          </a:xfrm>
          <a:prstGeom prst="rect">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1"/>
          <p:cNvSpPr>
            <a:spLocks noChangeArrowheads="1"/>
          </p:cNvSpPr>
          <p:nvPr/>
        </p:nvSpPr>
        <p:spPr bwMode="auto">
          <a:xfrm>
            <a:off x="4939649" y="2354190"/>
            <a:ext cx="295465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buNone/>
              <a:defRPr/>
            </a:pPr>
            <a:r>
              <a:rPr kumimoji="1" lang="zh-CN" altLang="en-US" sz="5400" b="1" kern="100" dirty="0">
                <a:solidFill>
                  <a:schemeClr val="bg1"/>
                </a:solidFill>
                <a:latin typeface="微软雅黑" panose="020B0503020204020204" charset="-122"/>
                <a:ea typeface="微软雅黑" panose="020B0503020204020204" charset="-122"/>
                <a:cs typeface="Times New Roman" panose="02020603050405020304" pitchFamily="18" charset="0"/>
              </a:rPr>
              <a:t>智慧决策</a:t>
            </a:r>
            <a:endParaRPr lang="zh-CN" altLang="zh-CN" sz="540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7" name="矩形 6"/>
          <p:cNvSpPr/>
          <p:nvPr/>
        </p:nvSpPr>
        <p:spPr>
          <a:xfrm>
            <a:off x="3777" y="1715407"/>
            <a:ext cx="1807561" cy="2200896"/>
          </a:xfrm>
          <a:prstGeom prst="rect">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3057247" cy="584775"/>
          </a:xfrm>
          <a:prstGeom prst="rect">
            <a:avLst/>
          </a:prstGeom>
          <a:noFill/>
        </p:spPr>
        <p:txBody>
          <a:bodyPr wrap="none" rtlCol="0">
            <a:spAutoFit/>
          </a:bodyPr>
          <a:lstStyle/>
          <a:p>
            <a:r>
              <a:rPr lang="zh-CN" altLang="en-US" sz="3200" b="1" dirty="0">
                <a:solidFill>
                  <a:srgbClr val="323232"/>
                </a:solidFill>
                <a:latin typeface="+mn-ea"/>
              </a:rPr>
              <a:t>智慧决策与管控</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0" name="object 5"/>
          <p:cNvSpPr txBox="1"/>
          <p:nvPr/>
        </p:nvSpPr>
        <p:spPr>
          <a:xfrm>
            <a:off x="1229868" y="1613916"/>
            <a:ext cx="2944495" cy="397510"/>
          </a:xfrm>
          <a:prstGeom prst="rect">
            <a:avLst/>
          </a:prstGeom>
          <a:solidFill>
            <a:srgbClr val="0376C0"/>
          </a:solidFill>
        </p:spPr>
        <p:txBody>
          <a:bodyPr vert="horz" wrap="square" lIns="0" tIns="90170" rIns="0" bIns="0" rtlCol="0">
            <a:spAutoFit/>
          </a:bodyPr>
          <a:lstStyle/>
          <a:p>
            <a:pPr marL="453390">
              <a:lnSpc>
                <a:spcPct val="100000"/>
              </a:lnSpc>
              <a:spcBef>
                <a:spcPts val="710"/>
              </a:spcBef>
            </a:pPr>
            <a:r>
              <a:rPr lang="zh-CN" sz="2000" b="1" dirty="0">
                <a:solidFill>
                  <a:schemeClr val="bg1"/>
                </a:solidFill>
                <a:latin typeface="微软雅黑" panose="020B0503020204020204" charset="-122"/>
                <a:cs typeface="微软雅黑" panose="020B0503020204020204" charset="-122"/>
              </a:rPr>
              <a:t>园区</a:t>
            </a:r>
            <a:r>
              <a:rPr lang="zh-CN" altLang="en-US" sz="2000" b="1" dirty="0">
                <a:solidFill>
                  <a:schemeClr val="bg1"/>
                </a:solidFill>
                <a:latin typeface="微软雅黑" panose="020B0503020204020204" charset="-122"/>
                <a:cs typeface="微软雅黑" panose="020B0503020204020204" charset="-122"/>
              </a:rPr>
              <a:t>管理态势展示</a:t>
            </a:r>
            <a:endParaRPr lang="zh-CN" sz="2000" dirty="0">
              <a:solidFill>
                <a:schemeClr val="bg1"/>
              </a:solidFill>
              <a:latin typeface="微软雅黑" panose="020B0503020204020204" charset="-122"/>
              <a:cs typeface="微软雅黑" panose="020B0503020204020204" charset="-122"/>
            </a:endParaRPr>
          </a:p>
        </p:txBody>
      </p:sp>
      <p:sp>
        <p:nvSpPr>
          <p:cNvPr id="71" name="object 7"/>
          <p:cNvSpPr txBox="1"/>
          <p:nvPr/>
        </p:nvSpPr>
        <p:spPr>
          <a:xfrm>
            <a:off x="1229360" y="2115820"/>
            <a:ext cx="3635375" cy="3473450"/>
          </a:xfrm>
          <a:prstGeom prst="rect">
            <a:avLst/>
          </a:prstGeom>
        </p:spPr>
        <p:txBody>
          <a:bodyPr vert="horz" wrap="square" lIns="0" tIns="149860" rIns="0" bIns="0" rtlCol="0">
            <a:spAutoFit/>
          </a:bodyPr>
          <a:lstStyle/>
          <a:p>
            <a:pPr marL="285750" indent="-285750" eaLnBrk="1" hangingPunct="1">
              <a:lnSpc>
                <a:spcPct val="150000"/>
              </a:lnSpc>
              <a:buFont typeface="Wingdings" panose="05000000000000000000" charset="0"/>
              <a:buChar char="n"/>
            </a:pPr>
            <a:r>
              <a:rPr lang="zh-CN" dirty="0">
                <a:latin typeface="微软雅黑" panose="020B0503020204020204" charset="-122"/>
                <a:ea typeface="微软雅黑" panose="020B0503020204020204" charset="-122"/>
                <a:cs typeface="微软雅黑" panose="020B0503020204020204" charset="-122"/>
                <a:sym typeface="+mn-ea"/>
              </a:rPr>
              <a:t>园区态势大屏展示</a:t>
            </a:r>
            <a:endParaRPr lang="zh-CN" dirty="0">
              <a:solidFill>
                <a:srgbClr val="3F3F3F"/>
              </a:solidFill>
              <a:latin typeface="微软雅黑" panose="020B0503020204020204" charset="-122"/>
              <a:ea typeface="微软雅黑" panose="020B0503020204020204" charset="-122"/>
              <a:sym typeface="宋体" panose="02010600030101010101" pitchFamily="2" charset="-122"/>
            </a:endParaRPr>
          </a:p>
          <a:p>
            <a:pPr marL="285750" indent="-285750" eaLnBrk="1" hangingPunct="1">
              <a:lnSpc>
                <a:spcPct val="150000"/>
              </a:lnSpc>
              <a:buFont typeface="Wingdings" panose="05000000000000000000" charset="0"/>
              <a:buChar char="n"/>
            </a:pPr>
            <a:r>
              <a:rPr lang="zh-CN" dirty="0">
                <a:solidFill>
                  <a:srgbClr val="3F3F3F"/>
                </a:solidFill>
                <a:latin typeface="微软雅黑" panose="020B0503020204020204" charset="-122"/>
                <a:ea typeface="微软雅黑" panose="020B0503020204020204" charset="-122"/>
                <a:sym typeface="宋体" panose="02010600030101010101" pitchFamily="2" charset="-122"/>
              </a:rPr>
              <a:t>根据园区实际情况，进行</a:t>
            </a:r>
            <a:r>
              <a:rPr lang="en-US" altLang="zh-CN" dirty="0">
                <a:solidFill>
                  <a:srgbClr val="3F3F3F"/>
                </a:solidFill>
                <a:latin typeface="微软雅黑" panose="020B0503020204020204" charset="-122"/>
                <a:ea typeface="微软雅黑" panose="020B0503020204020204" charset="-122"/>
                <a:sym typeface="宋体" panose="02010600030101010101" pitchFamily="2" charset="-122"/>
              </a:rPr>
              <a:t>3D</a:t>
            </a:r>
            <a:r>
              <a:rPr lang="zh-CN" altLang="en-US" dirty="0">
                <a:solidFill>
                  <a:srgbClr val="3F3F3F"/>
                </a:solidFill>
                <a:latin typeface="微软雅黑" panose="020B0503020204020204" charset="-122"/>
                <a:ea typeface="微软雅黑" panose="020B0503020204020204" charset="-122"/>
                <a:sym typeface="宋体" panose="02010600030101010101" pitchFamily="2" charset="-122"/>
              </a:rPr>
              <a:t>建模，直观呈现园区实际情况。</a:t>
            </a:r>
            <a:endParaRPr lang="zh-CN" altLang="en-US" dirty="0">
              <a:solidFill>
                <a:srgbClr val="3F3F3F"/>
              </a:solidFill>
              <a:latin typeface="微软雅黑" panose="020B0503020204020204" charset="-122"/>
              <a:ea typeface="微软雅黑" panose="020B0503020204020204" charset="-122"/>
              <a:sym typeface="宋体" panose="02010600030101010101" pitchFamily="2" charset="-122"/>
            </a:endParaRPr>
          </a:p>
          <a:p>
            <a:pPr marL="285750" indent="-285750" eaLnBrk="1" hangingPunct="1">
              <a:lnSpc>
                <a:spcPct val="150000"/>
              </a:lnSpc>
              <a:buFont typeface="Wingdings" panose="05000000000000000000" charset="0"/>
              <a:buChar char="n"/>
            </a:pPr>
            <a:r>
              <a:rPr lang="zh-CN" dirty="0">
                <a:solidFill>
                  <a:srgbClr val="3F3F3F"/>
                </a:solidFill>
                <a:latin typeface="微软雅黑" panose="020B0503020204020204" charset="-122"/>
                <a:ea typeface="微软雅黑" panose="020B0503020204020204" charset="-122"/>
                <a:sym typeface="宋体" panose="02010600030101010101" pitchFamily="2" charset="-122"/>
              </a:rPr>
              <a:t>基于大数据架构，集数据可视化探索、数据深度分析、成果管理应用于一体，面向园区各级数据分析、数据价值利用人员，有效解决数据价值发掘和利用问题。</a:t>
            </a:r>
            <a:endParaRPr lang="zh-CN" sz="1800" dirty="0">
              <a:latin typeface="微软雅黑" panose="020B0503020204020204" charset="-122"/>
              <a:cs typeface="微软雅黑" panose="020B0503020204020204" charset="-122"/>
            </a:endParaRPr>
          </a:p>
        </p:txBody>
      </p:sp>
      <p:cxnSp>
        <p:nvCxnSpPr>
          <p:cNvPr id="73" name="肘形连接符 3"/>
          <p:cNvCxnSpPr/>
          <p:nvPr/>
        </p:nvCxnSpPr>
        <p:spPr>
          <a:xfrm>
            <a:off x="4251325" y="1812290"/>
            <a:ext cx="3902075" cy="3674110"/>
          </a:xfrm>
          <a:prstGeom prst="bentConnector3">
            <a:avLst>
              <a:gd name="adj1" fmla="val 21611"/>
            </a:avLst>
          </a:prstGeom>
          <a:ln w="28575" cmpd="thickThin">
            <a:solidFill>
              <a:srgbClr val="548235"/>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5756" y="1952111"/>
            <a:ext cx="5859609" cy="3293504"/>
          </a:xfrm>
          <a:prstGeom prst="rect">
            <a:avLst/>
          </a:prstGeom>
        </p:spPr>
      </p:pic>
    </p:spTree>
    <p:custDataLst>
      <p:tags r:id="rId9"/>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发展潜力</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23" name="object 8"/>
          <p:cNvSpPr txBox="1"/>
          <p:nvPr/>
        </p:nvSpPr>
        <p:spPr>
          <a:xfrm>
            <a:off x="610870" y="1321435"/>
            <a:ext cx="5636895" cy="38163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538235"/>
                </a:solidFill>
                <a:latin typeface="微软雅黑" panose="020B0503020204020204" charset="-122"/>
                <a:cs typeface="微软雅黑" panose="020B0503020204020204" charset="-122"/>
              </a:rPr>
              <a:t>园区经济是中国经济发展的主要助推器</a:t>
            </a:r>
            <a:endParaRPr sz="2400">
              <a:latin typeface="微软雅黑" panose="020B0503020204020204" charset="-122"/>
              <a:cs typeface="微软雅黑" panose="020B0503020204020204" charset="-122"/>
            </a:endParaRPr>
          </a:p>
        </p:txBody>
      </p:sp>
      <p:sp>
        <p:nvSpPr>
          <p:cNvPr id="24" name="object 9"/>
          <p:cNvSpPr/>
          <p:nvPr/>
        </p:nvSpPr>
        <p:spPr>
          <a:xfrm>
            <a:off x="6824471" y="2453627"/>
            <a:ext cx="1946910" cy="628662"/>
          </a:xfrm>
          <a:prstGeom prst="rect">
            <a:avLst/>
          </a:prstGeom>
          <a:blipFill>
            <a:blip r:embed="rId1" cstate="print"/>
            <a:stretch>
              <a:fillRect/>
            </a:stretch>
          </a:blipFill>
        </p:spPr>
        <p:txBody>
          <a:bodyPr wrap="square" lIns="0" tIns="0" rIns="0" bIns="0" rtlCol="0"/>
          <a:lstStyle/>
          <a:p/>
        </p:txBody>
      </p:sp>
      <p:sp>
        <p:nvSpPr>
          <p:cNvPr id="25" name="object 10"/>
          <p:cNvSpPr/>
          <p:nvPr/>
        </p:nvSpPr>
        <p:spPr>
          <a:xfrm>
            <a:off x="6824471" y="2033003"/>
            <a:ext cx="1946910" cy="520458"/>
          </a:xfrm>
          <a:prstGeom prst="rect">
            <a:avLst/>
          </a:prstGeom>
          <a:blipFill>
            <a:blip r:embed="rId2" cstate="print"/>
            <a:stretch>
              <a:fillRect/>
            </a:stretch>
          </a:blipFill>
        </p:spPr>
        <p:txBody>
          <a:bodyPr wrap="square" lIns="0" tIns="0" rIns="0" bIns="0" rtlCol="0"/>
          <a:lstStyle/>
          <a:p/>
        </p:txBody>
      </p:sp>
      <p:sp>
        <p:nvSpPr>
          <p:cNvPr id="26" name="object 11"/>
          <p:cNvSpPr txBox="1"/>
          <p:nvPr/>
        </p:nvSpPr>
        <p:spPr>
          <a:xfrm>
            <a:off x="5397753" y="2680791"/>
            <a:ext cx="33083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微软雅黑" panose="020B0503020204020204" charset="-122"/>
                <a:cs typeface="微软雅黑" panose="020B0503020204020204" charset="-122"/>
              </a:rPr>
              <a:t>中</a:t>
            </a:r>
            <a:endParaRPr sz="2400">
              <a:latin typeface="微软雅黑" panose="020B0503020204020204" charset="-122"/>
              <a:cs typeface="微软雅黑" panose="020B0503020204020204" charset="-122"/>
            </a:endParaRPr>
          </a:p>
        </p:txBody>
      </p:sp>
      <p:sp>
        <p:nvSpPr>
          <p:cNvPr id="27" name="object 12"/>
          <p:cNvSpPr txBox="1"/>
          <p:nvPr/>
        </p:nvSpPr>
        <p:spPr>
          <a:xfrm>
            <a:off x="5397753" y="2985591"/>
            <a:ext cx="33083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微软雅黑" panose="020B0503020204020204" charset="-122"/>
                <a:cs typeface="微软雅黑" panose="020B0503020204020204" charset="-122"/>
              </a:rPr>
              <a:t>国</a:t>
            </a:r>
            <a:endParaRPr sz="2400">
              <a:latin typeface="微软雅黑" panose="020B0503020204020204" charset="-122"/>
              <a:cs typeface="微软雅黑" panose="020B0503020204020204" charset="-122"/>
            </a:endParaRPr>
          </a:p>
        </p:txBody>
      </p:sp>
      <p:sp>
        <p:nvSpPr>
          <p:cNvPr id="28" name="object 13"/>
          <p:cNvSpPr txBox="1"/>
          <p:nvPr/>
        </p:nvSpPr>
        <p:spPr>
          <a:xfrm>
            <a:off x="5397753" y="3290392"/>
            <a:ext cx="1098550" cy="391795"/>
          </a:xfrm>
          <a:prstGeom prst="rect">
            <a:avLst/>
          </a:prstGeom>
        </p:spPr>
        <p:txBody>
          <a:bodyPr vert="horz" wrap="square" lIns="0" tIns="12700" rIns="0" bIns="0" rtlCol="0">
            <a:spAutoFit/>
          </a:bodyPr>
          <a:lstStyle/>
          <a:p>
            <a:pPr marL="12700">
              <a:lnSpc>
                <a:spcPct val="100000"/>
              </a:lnSpc>
              <a:spcBef>
                <a:spcPts val="100"/>
              </a:spcBef>
              <a:tabLst>
                <a:tab pos="1085215" algn="l"/>
              </a:tabLst>
            </a:pPr>
            <a:r>
              <a:rPr sz="2400" b="1" dirty="0">
                <a:latin typeface="微软雅黑" panose="020B0503020204020204" charset="-122"/>
                <a:cs typeface="微软雅黑" panose="020B0503020204020204" charset="-122"/>
              </a:rPr>
              <a:t>产</a:t>
            </a:r>
            <a:r>
              <a:rPr sz="2400" b="1" spc="290" dirty="0">
                <a:latin typeface="微软雅黑" panose="020B0503020204020204" charset="-122"/>
                <a:cs typeface="微软雅黑" panose="020B0503020204020204" charset="-122"/>
              </a:rPr>
              <a:t> </a:t>
            </a:r>
            <a:r>
              <a:rPr sz="2400" u="heavy" dirty="0">
                <a:uFill>
                  <a:solidFill>
                    <a:srgbClr val="7E7E7E"/>
                  </a:solidFill>
                </a:uFill>
                <a:latin typeface="Times New Roman" panose="02020603050405020304"/>
                <a:cs typeface="Times New Roman" panose="02020603050405020304"/>
              </a:rPr>
              <a:t> 	</a:t>
            </a:r>
            <a:endParaRPr sz="2400">
              <a:latin typeface="Times New Roman" panose="02020603050405020304"/>
              <a:cs typeface="Times New Roman" panose="02020603050405020304"/>
            </a:endParaRPr>
          </a:p>
        </p:txBody>
      </p:sp>
      <p:sp>
        <p:nvSpPr>
          <p:cNvPr id="29" name="object 14"/>
          <p:cNvSpPr txBox="1"/>
          <p:nvPr/>
        </p:nvSpPr>
        <p:spPr>
          <a:xfrm>
            <a:off x="5397753" y="3595192"/>
            <a:ext cx="330835" cy="1001394"/>
          </a:xfrm>
          <a:prstGeom prst="rect">
            <a:avLst/>
          </a:prstGeom>
        </p:spPr>
        <p:txBody>
          <a:bodyPr vert="horz" wrap="square" lIns="0" tIns="73660" rIns="0" bIns="0" rtlCol="0">
            <a:spAutoFit/>
          </a:bodyPr>
          <a:lstStyle/>
          <a:p>
            <a:pPr marL="12700" marR="5080" algn="just">
              <a:lnSpc>
                <a:spcPts val="2400"/>
              </a:lnSpc>
              <a:spcBef>
                <a:spcPts val="580"/>
              </a:spcBef>
            </a:pPr>
            <a:r>
              <a:rPr sz="2400" b="1" dirty="0">
                <a:latin typeface="微软雅黑" panose="020B0503020204020204" charset="-122"/>
                <a:cs typeface="微软雅黑" panose="020B0503020204020204" charset="-122"/>
              </a:rPr>
              <a:t>业 园 区</a:t>
            </a:r>
            <a:endParaRPr sz="2400">
              <a:latin typeface="微软雅黑" panose="020B0503020204020204" charset="-122"/>
              <a:cs typeface="微软雅黑" panose="020B0503020204020204" charset="-122"/>
            </a:endParaRPr>
          </a:p>
        </p:txBody>
      </p:sp>
      <p:sp>
        <p:nvSpPr>
          <p:cNvPr id="30" name="object 15"/>
          <p:cNvSpPr txBox="1"/>
          <p:nvPr/>
        </p:nvSpPr>
        <p:spPr>
          <a:xfrm>
            <a:off x="7228458" y="2109978"/>
            <a:ext cx="1242060" cy="784860"/>
          </a:xfrm>
          <a:prstGeom prst="rect">
            <a:avLst/>
          </a:prstGeom>
        </p:spPr>
        <p:txBody>
          <a:bodyPr vert="horz" wrap="square" lIns="0" tIns="12700" rIns="0" bIns="0" rtlCol="0">
            <a:spAutoFit/>
          </a:bodyPr>
          <a:lstStyle/>
          <a:p>
            <a:pPr marL="304165">
              <a:lnSpc>
                <a:spcPct val="100000"/>
              </a:lnSpc>
              <a:spcBef>
                <a:spcPts val="100"/>
              </a:spcBef>
            </a:pPr>
            <a:r>
              <a:rPr sz="1800" b="1" spc="5" dirty="0">
                <a:solidFill>
                  <a:srgbClr val="FDFFFF"/>
                </a:solidFill>
                <a:latin typeface="微软雅黑" panose="020B0503020204020204" charset="-122"/>
                <a:cs typeface="微软雅黑" panose="020B0503020204020204" charset="-122"/>
              </a:rPr>
              <a:t>435</a:t>
            </a:r>
            <a:endParaRPr sz="1800">
              <a:latin typeface="微软雅黑" panose="020B0503020204020204" charset="-122"/>
              <a:cs typeface="微软雅黑" panose="020B0503020204020204" charset="-122"/>
            </a:endParaRPr>
          </a:p>
          <a:p>
            <a:pPr marL="12700">
              <a:lnSpc>
                <a:spcPct val="100000"/>
              </a:lnSpc>
              <a:spcBef>
                <a:spcPts val="1895"/>
              </a:spcBef>
            </a:pPr>
            <a:r>
              <a:rPr sz="1600" b="1" spc="-5" dirty="0">
                <a:solidFill>
                  <a:srgbClr val="080808"/>
                </a:solidFill>
                <a:latin typeface="微软雅黑" panose="020B0503020204020204" charset="-122"/>
                <a:cs typeface="微软雅黑" panose="020B0503020204020204" charset="-122"/>
              </a:rPr>
              <a:t>国家级产业园</a:t>
            </a:r>
            <a:endParaRPr sz="1600">
              <a:latin typeface="微软雅黑" panose="020B0503020204020204" charset="-122"/>
              <a:cs typeface="微软雅黑" panose="020B0503020204020204" charset="-122"/>
            </a:endParaRPr>
          </a:p>
        </p:txBody>
      </p:sp>
      <p:sp>
        <p:nvSpPr>
          <p:cNvPr id="31" name="object 16"/>
          <p:cNvSpPr/>
          <p:nvPr/>
        </p:nvSpPr>
        <p:spPr>
          <a:xfrm>
            <a:off x="6822947" y="4568939"/>
            <a:ext cx="1946909" cy="630186"/>
          </a:xfrm>
          <a:prstGeom prst="rect">
            <a:avLst/>
          </a:prstGeom>
          <a:blipFill>
            <a:blip r:embed="rId1" cstate="print"/>
            <a:stretch>
              <a:fillRect/>
            </a:stretch>
          </a:blipFill>
        </p:spPr>
        <p:txBody>
          <a:bodyPr wrap="square" lIns="0" tIns="0" rIns="0" bIns="0" rtlCol="0"/>
          <a:lstStyle/>
          <a:p/>
        </p:txBody>
      </p:sp>
      <p:sp>
        <p:nvSpPr>
          <p:cNvPr id="32" name="object 17"/>
          <p:cNvSpPr/>
          <p:nvPr/>
        </p:nvSpPr>
        <p:spPr>
          <a:xfrm>
            <a:off x="6822947" y="4148315"/>
            <a:ext cx="1946909" cy="521982"/>
          </a:xfrm>
          <a:prstGeom prst="rect">
            <a:avLst/>
          </a:prstGeom>
          <a:blipFill>
            <a:blip r:embed="rId3" cstate="print"/>
            <a:stretch>
              <a:fillRect/>
            </a:stretch>
          </a:blipFill>
        </p:spPr>
        <p:txBody>
          <a:bodyPr wrap="square" lIns="0" tIns="0" rIns="0" bIns="0" rtlCol="0"/>
          <a:lstStyle/>
          <a:p/>
        </p:txBody>
      </p:sp>
      <p:sp>
        <p:nvSpPr>
          <p:cNvPr id="33" name="object 18"/>
          <p:cNvSpPr txBox="1"/>
          <p:nvPr/>
        </p:nvSpPr>
        <p:spPr>
          <a:xfrm>
            <a:off x="7253985" y="4226814"/>
            <a:ext cx="1038860" cy="784860"/>
          </a:xfrm>
          <a:prstGeom prst="rect">
            <a:avLst/>
          </a:prstGeom>
        </p:spPr>
        <p:txBody>
          <a:bodyPr vert="horz" wrap="square" lIns="0" tIns="12700" rIns="0" bIns="0" rtlCol="0">
            <a:spAutoFit/>
          </a:bodyPr>
          <a:lstStyle/>
          <a:p>
            <a:pPr marR="52070" algn="ctr">
              <a:lnSpc>
                <a:spcPct val="100000"/>
              </a:lnSpc>
              <a:spcBef>
                <a:spcPts val="100"/>
              </a:spcBef>
            </a:pPr>
            <a:r>
              <a:rPr sz="1800" b="1" spc="5" dirty="0">
                <a:solidFill>
                  <a:srgbClr val="FDFFFF"/>
                </a:solidFill>
                <a:latin typeface="微软雅黑" panose="020B0503020204020204" charset="-122"/>
                <a:cs typeface="微软雅黑" panose="020B0503020204020204" charset="-122"/>
              </a:rPr>
              <a:t>1222</a:t>
            </a:r>
            <a:endParaRPr sz="1800">
              <a:latin typeface="微软雅黑" panose="020B0503020204020204" charset="-122"/>
              <a:cs typeface="微软雅黑" panose="020B0503020204020204" charset="-122"/>
            </a:endParaRPr>
          </a:p>
          <a:p>
            <a:pPr algn="ctr">
              <a:lnSpc>
                <a:spcPct val="100000"/>
              </a:lnSpc>
              <a:spcBef>
                <a:spcPts val="1895"/>
              </a:spcBef>
            </a:pPr>
            <a:r>
              <a:rPr sz="1600" b="1" spc="-5" dirty="0">
                <a:solidFill>
                  <a:srgbClr val="080808"/>
                </a:solidFill>
                <a:latin typeface="微软雅黑" panose="020B0503020204020204" charset="-122"/>
                <a:cs typeface="微软雅黑" panose="020B0503020204020204" charset="-122"/>
              </a:rPr>
              <a:t>省级产业园</a:t>
            </a:r>
            <a:endParaRPr sz="1600">
              <a:latin typeface="微软雅黑" panose="020B0503020204020204" charset="-122"/>
              <a:cs typeface="微软雅黑" panose="020B0503020204020204" charset="-122"/>
            </a:endParaRPr>
          </a:p>
        </p:txBody>
      </p:sp>
      <p:sp>
        <p:nvSpPr>
          <p:cNvPr id="34" name="object 19"/>
          <p:cNvSpPr/>
          <p:nvPr/>
        </p:nvSpPr>
        <p:spPr>
          <a:xfrm>
            <a:off x="9567671" y="1525498"/>
            <a:ext cx="2006346" cy="476275"/>
          </a:xfrm>
          <a:prstGeom prst="rect">
            <a:avLst/>
          </a:prstGeom>
          <a:blipFill>
            <a:blip r:embed="rId4" cstate="print"/>
            <a:stretch>
              <a:fillRect/>
            </a:stretch>
          </a:blipFill>
        </p:spPr>
        <p:txBody>
          <a:bodyPr wrap="square" lIns="0" tIns="0" rIns="0" bIns="0" rtlCol="0"/>
          <a:lstStyle/>
          <a:p/>
        </p:txBody>
      </p:sp>
      <p:sp>
        <p:nvSpPr>
          <p:cNvPr id="35" name="object 20"/>
          <p:cNvSpPr/>
          <p:nvPr/>
        </p:nvSpPr>
        <p:spPr>
          <a:xfrm>
            <a:off x="9380219" y="1525498"/>
            <a:ext cx="624090" cy="476275"/>
          </a:xfrm>
          <a:prstGeom prst="rect">
            <a:avLst/>
          </a:prstGeom>
          <a:blipFill>
            <a:blip r:embed="rId5" cstate="print"/>
            <a:stretch>
              <a:fillRect/>
            </a:stretch>
          </a:blipFill>
        </p:spPr>
        <p:txBody>
          <a:bodyPr wrap="square" lIns="0" tIns="0" rIns="0" bIns="0" rtlCol="0"/>
          <a:lstStyle/>
          <a:p/>
        </p:txBody>
      </p:sp>
      <p:sp>
        <p:nvSpPr>
          <p:cNvPr id="36" name="object 21"/>
          <p:cNvSpPr txBox="1"/>
          <p:nvPr/>
        </p:nvSpPr>
        <p:spPr>
          <a:xfrm>
            <a:off x="9536938" y="1648206"/>
            <a:ext cx="354965" cy="239395"/>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FDFFFF"/>
                </a:solidFill>
                <a:latin typeface="微软雅黑" panose="020B0503020204020204" charset="-122"/>
                <a:cs typeface="微软雅黑" panose="020B0503020204020204" charset="-122"/>
              </a:rPr>
              <a:t>201</a:t>
            </a:r>
            <a:endParaRPr sz="1400">
              <a:latin typeface="微软雅黑" panose="020B0503020204020204" charset="-122"/>
              <a:cs typeface="微软雅黑" panose="020B0503020204020204" charset="-122"/>
            </a:endParaRPr>
          </a:p>
        </p:txBody>
      </p:sp>
      <p:sp>
        <p:nvSpPr>
          <p:cNvPr id="37" name="object 22"/>
          <p:cNvSpPr txBox="1"/>
          <p:nvPr/>
        </p:nvSpPr>
        <p:spPr>
          <a:xfrm>
            <a:off x="10306304" y="1651507"/>
            <a:ext cx="91694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80808"/>
                </a:solidFill>
                <a:latin typeface="微软雅黑" panose="020B0503020204020204" charset="-122"/>
                <a:cs typeface="微软雅黑" panose="020B0503020204020204" charset="-122"/>
              </a:rPr>
              <a:t>经济开发区</a:t>
            </a:r>
            <a:endParaRPr sz="1400" dirty="0">
              <a:latin typeface="微软雅黑" panose="020B0503020204020204" charset="-122"/>
              <a:cs typeface="微软雅黑" panose="020B0503020204020204" charset="-122"/>
            </a:endParaRPr>
          </a:p>
        </p:txBody>
      </p:sp>
      <p:sp>
        <p:nvSpPr>
          <p:cNvPr id="38" name="object 23"/>
          <p:cNvSpPr/>
          <p:nvPr/>
        </p:nvSpPr>
        <p:spPr>
          <a:xfrm>
            <a:off x="9576816" y="2058911"/>
            <a:ext cx="2007870" cy="476262"/>
          </a:xfrm>
          <a:prstGeom prst="rect">
            <a:avLst/>
          </a:prstGeom>
          <a:blipFill>
            <a:blip r:embed="rId6" cstate="print"/>
            <a:stretch>
              <a:fillRect/>
            </a:stretch>
          </a:blipFill>
        </p:spPr>
        <p:txBody>
          <a:bodyPr wrap="square" lIns="0" tIns="0" rIns="0" bIns="0" rtlCol="0"/>
          <a:lstStyle/>
          <a:p/>
        </p:txBody>
      </p:sp>
      <p:sp>
        <p:nvSpPr>
          <p:cNvPr id="51" name="object 24"/>
          <p:cNvSpPr/>
          <p:nvPr/>
        </p:nvSpPr>
        <p:spPr>
          <a:xfrm>
            <a:off x="9390888" y="2058911"/>
            <a:ext cx="624077" cy="476262"/>
          </a:xfrm>
          <a:prstGeom prst="rect">
            <a:avLst/>
          </a:prstGeom>
          <a:blipFill>
            <a:blip r:embed="rId7" cstate="print"/>
            <a:stretch>
              <a:fillRect/>
            </a:stretch>
          </a:blipFill>
        </p:spPr>
        <p:txBody>
          <a:bodyPr wrap="square" lIns="0" tIns="0" rIns="0" bIns="0" rtlCol="0"/>
          <a:lstStyle/>
          <a:p/>
        </p:txBody>
      </p:sp>
      <p:sp>
        <p:nvSpPr>
          <p:cNvPr id="53" name="object 25"/>
          <p:cNvSpPr txBox="1"/>
          <p:nvPr/>
        </p:nvSpPr>
        <p:spPr>
          <a:xfrm>
            <a:off x="9547352" y="2194001"/>
            <a:ext cx="354965" cy="240029"/>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FDFFFF"/>
                </a:solidFill>
                <a:latin typeface="微软雅黑" panose="020B0503020204020204" charset="-122"/>
                <a:cs typeface="微软雅黑" panose="020B0503020204020204" charset="-122"/>
              </a:rPr>
              <a:t>106</a:t>
            </a:r>
            <a:endParaRPr sz="1400">
              <a:latin typeface="微软雅黑" panose="020B0503020204020204" charset="-122"/>
              <a:cs typeface="微软雅黑" panose="020B0503020204020204" charset="-122"/>
            </a:endParaRPr>
          </a:p>
        </p:txBody>
      </p:sp>
      <p:sp>
        <p:nvSpPr>
          <p:cNvPr id="54" name="object 26"/>
          <p:cNvSpPr txBox="1"/>
          <p:nvPr/>
        </p:nvSpPr>
        <p:spPr>
          <a:xfrm>
            <a:off x="10316718" y="2185162"/>
            <a:ext cx="91694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80808"/>
                </a:solidFill>
                <a:latin typeface="微软雅黑" panose="020B0503020204020204" charset="-122"/>
                <a:cs typeface="微软雅黑" panose="020B0503020204020204" charset="-122"/>
              </a:rPr>
              <a:t>高新科技园</a:t>
            </a:r>
            <a:endParaRPr sz="1400">
              <a:latin typeface="微软雅黑" panose="020B0503020204020204" charset="-122"/>
              <a:cs typeface="微软雅黑" panose="020B0503020204020204" charset="-122"/>
            </a:endParaRPr>
          </a:p>
        </p:txBody>
      </p:sp>
      <p:sp>
        <p:nvSpPr>
          <p:cNvPr id="55" name="object 27"/>
          <p:cNvSpPr/>
          <p:nvPr/>
        </p:nvSpPr>
        <p:spPr>
          <a:xfrm>
            <a:off x="9587483" y="2642603"/>
            <a:ext cx="2007870" cy="476262"/>
          </a:xfrm>
          <a:prstGeom prst="rect">
            <a:avLst/>
          </a:prstGeom>
          <a:blipFill>
            <a:blip r:embed="rId8" cstate="print"/>
            <a:stretch>
              <a:fillRect/>
            </a:stretch>
          </a:blipFill>
        </p:spPr>
        <p:txBody>
          <a:bodyPr wrap="square" lIns="0" tIns="0" rIns="0" bIns="0" rtlCol="0"/>
          <a:lstStyle/>
          <a:p/>
        </p:txBody>
      </p:sp>
      <p:sp>
        <p:nvSpPr>
          <p:cNvPr id="56" name="object 28"/>
          <p:cNvSpPr/>
          <p:nvPr/>
        </p:nvSpPr>
        <p:spPr>
          <a:xfrm>
            <a:off x="9401556" y="2642603"/>
            <a:ext cx="624090" cy="476262"/>
          </a:xfrm>
          <a:prstGeom prst="rect">
            <a:avLst/>
          </a:prstGeom>
          <a:blipFill>
            <a:blip r:embed="rId9" cstate="print"/>
            <a:stretch>
              <a:fillRect/>
            </a:stretch>
          </a:blipFill>
        </p:spPr>
        <p:txBody>
          <a:bodyPr wrap="square" lIns="0" tIns="0" rIns="0" bIns="0" rtlCol="0"/>
          <a:lstStyle/>
          <a:p/>
        </p:txBody>
      </p:sp>
      <p:sp>
        <p:nvSpPr>
          <p:cNvPr id="58" name="object 29"/>
          <p:cNvSpPr txBox="1"/>
          <p:nvPr/>
        </p:nvSpPr>
        <p:spPr>
          <a:xfrm>
            <a:off x="9612248" y="2778379"/>
            <a:ext cx="245110" cy="239395"/>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FDFFFF"/>
                </a:solidFill>
                <a:latin typeface="微软雅黑" panose="020B0503020204020204" charset="-122"/>
                <a:cs typeface="微软雅黑" panose="020B0503020204020204" charset="-122"/>
              </a:rPr>
              <a:t>70</a:t>
            </a:r>
            <a:endParaRPr sz="1400">
              <a:latin typeface="微软雅黑" panose="020B0503020204020204" charset="-122"/>
              <a:cs typeface="微软雅黑" panose="020B0503020204020204" charset="-122"/>
            </a:endParaRPr>
          </a:p>
        </p:txBody>
      </p:sp>
      <p:sp>
        <p:nvSpPr>
          <p:cNvPr id="59" name="object 30"/>
          <p:cNvSpPr txBox="1"/>
          <p:nvPr/>
        </p:nvSpPr>
        <p:spPr>
          <a:xfrm>
            <a:off x="10327005" y="2768549"/>
            <a:ext cx="916940"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80808"/>
                </a:solidFill>
                <a:latin typeface="微软雅黑" panose="020B0503020204020204" charset="-122"/>
                <a:cs typeface="微软雅黑" panose="020B0503020204020204" charset="-122"/>
              </a:rPr>
              <a:t>出口加工区</a:t>
            </a:r>
            <a:endParaRPr sz="1400">
              <a:latin typeface="微软雅黑" panose="020B0503020204020204" charset="-122"/>
              <a:cs typeface="微软雅黑" panose="020B0503020204020204" charset="-122"/>
            </a:endParaRPr>
          </a:p>
        </p:txBody>
      </p:sp>
      <p:sp>
        <p:nvSpPr>
          <p:cNvPr id="60" name="object 31"/>
          <p:cNvSpPr/>
          <p:nvPr/>
        </p:nvSpPr>
        <p:spPr>
          <a:xfrm>
            <a:off x="9573768" y="3188195"/>
            <a:ext cx="2006346" cy="476262"/>
          </a:xfrm>
          <a:prstGeom prst="rect">
            <a:avLst/>
          </a:prstGeom>
          <a:blipFill>
            <a:blip r:embed="rId10" cstate="print"/>
            <a:stretch>
              <a:fillRect/>
            </a:stretch>
          </a:blipFill>
        </p:spPr>
        <p:txBody>
          <a:bodyPr wrap="square" lIns="0" tIns="0" rIns="0" bIns="0" rtlCol="0"/>
          <a:lstStyle/>
          <a:p/>
        </p:txBody>
      </p:sp>
      <p:sp>
        <p:nvSpPr>
          <p:cNvPr id="61" name="object 32"/>
          <p:cNvSpPr/>
          <p:nvPr/>
        </p:nvSpPr>
        <p:spPr>
          <a:xfrm>
            <a:off x="9386316" y="3188195"/>
            <a:ext cx="624077" cy="476262"/>
          </a:xfrm>
          <a:prstGeom prst="rect">
            <a:avLst/>
          </a:prstGeom>
          <a:blipFill>
            <a:blip r:embed="rId7" cstate="print"/>
            <a:stretch>
              <a:fillRect/>
            </a:stretch>
          </a:blipFill>
        </p:spPr>
        <p:txBody>
          <a:bodyPr wrap="square" lIns="0" tIns="0" rIns="0" bIns="0" rtlCol="0"/>
          <a:lstStyle/>
          <a:p/>
        </p:txBody>
      </p:sp>
      <p:sp>
        <p:nvSpPr>
          <p:cNvPr id="62" name="object 33"/>
          <p:cNvSpPr txBox="1"/>
          <p:nvPr/>
        </p:nvSpPr>
        <p:spPr>
          <a:xfrm>
            <a:off x="9597643" y="3324605"/>
            <a:ext cx="245110" cy="239395"/>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FDFFFF"/>
                </a:solidFill>
                <a:latin typeface="微软雅黑" panose="020B0503020204020204" charset="-122"/>
                <a:cs typeface="微软雅黑" panose="020B0503020204020204" charset="-122"/>
              </a:rPr>
              <a:t>58</a:t>
            </a:r>
            <a:endParaRPr sz="1400">
              <a:latin typeface="微软雅黑" panose="020B0503020204020204" charset="-122"/>
              <a:cs typeface="微软雅黑" panose="020B0503020204020204" charset="-122"/>
            </a:endParaRPr>
          </a:p>
        </p:txBody>
      </p:sp>
      <p:sp>
        <p:nvSpPr>
          <p:cNvPr id="63" name="object 34"/>
          <p:cNvSpPr txBox="1"/>
          <p:nvPr/>
        </p:nvSpPr>
        <p:spPr>
          <a:xfrm>
            <a:off x="10579100" y="3315461"/>
            <a:ext cx="38290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80808"/>
                </a:solidFill>
                <a:latin typeface="微软雅黑" panose="020B0503020204020204" charset="-122"/>
                <a:cs typeface="微软雅黑" panose="020B0503020204020204" charset="-122"/>
              </a:rPr>
              <a:t>其他</a:t>
            </a:r>
            <a:endParaRPr sz="1400">
              <a:latin typeface="微软雅黑" panose="020B0503020204020204" charset="-122"/>
              <a:cs typeface="微软雅黑" panose="020B0503020204020204" charset="-122"/>
            </a:endParaRPr>
          </a:p>
        </p:txBody>
      </p:sp>
      <p:sp>
        <p:nvSpPr>
          <p:cNvPr id="64" name="object 35"/>
          <p:cNvSpPr/>
          <p:nvPr/>
        </p:nvSpPr>
        <p:spPr>
          <a:xfrm>
            <a:off x="9564623" y="3902938"/>
            <a:ext cx="2007870" cy="476275"/>
          </a:xfrm>
          <a:prstGeom prst="rect">
            <a:avLst/>
          </a:prstGeom>
          <a:blipFill>
            <a:blip r:embed="rId11" cstate="print"/>
            <a:stretch>
              <a:fillRect/>
            </a:stretch>
          </a:blipFill>
        </p:spPr>
        <p:txBody>
          <a:bodyPr wrap="square" lIns="0" tIns="0" rIns="0" bIns="0" rtlCol="0"/>
          <a:lstStyle/>
          <a:p/>
        </p:txBody>
      </p:sp>
      <p:sp>
        <p:nvSpPr>
          <p:cNvPr id="65" name="object 36"/>
          <p:cNvSpPr/>
          <p:nvPr/>
        </p:nvSpPr>
        <p:spPr>
          <a:xfrm>
            <a:off x="9378695" y="3902938"/>
            <a:ext cx="624090" cy="476275"/>
          </a:xfrm>
          <a:prstGeom prst="rect">
            <a:avLst/>
          </a:prstGeom>
          <a:blipFill>
            <a:blip r:embed="rId5" cstate="print"/>
            <a:stretch>
              <a:fillRect/>
            </a:stretch>
          </a:blipFill>
        </p:spPr>
        <p:txBody>
          <a:bodyPr wrap="square" lIns="0" tIns="0" rIns="0" bIns="0" rtlCol="0"/>
          <a:lstStyle/>
          <a:p/>
        </p:txBody>
      </p:sp>
      <p:sp>
        <p:nvSpPr>
          <p:cNvPr id="66" name="object 37"/>
          <p:cNvSpPr txBox="1"/>
          <p:nvPr/>
        </p:nvSpPr>
        <p:spPr>
          <a:xfrm>
            <a:off x="9534906" y="4026789"/>
            <a:ext cx="35496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DFFFF"/>
                </a:solidFill>
                <a:latin typeface="微软雅黑" panose="020B0503020204020204" charset="-122"/>
                <a:cs typeface="微软雅黑" panose="020B0503020204020204" charset="-122"/>
              </a:rPr>
              <a:t>754</a:t>
            </a:r>
            <a:endParaRPr sz="1400">
              <a:latin typeface="微软雅黑" panose="020B0503020204020204" charset="-122"/>
              <a:cs typeface="微软雅黑" panose="020B0503020204020204" charset="-122"/>
            </a:endParaRPr>
          </a:p>
        </p:txBody>
      </p:sp>
      <p:sp>
        <p:nvSpPr>
          <p:cNvPr id="67" name="object 38"/>
          <p:cNvSpPr txBox="1"/>
          <p:nvPr/>
        </p:nvSpPr>
        <p:spPr>
          <a:xfrm>
            <a:off x="10304144" y="4030217"/>
            <a:ext cx="916940"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80808"/>
                </a:solidFill>
                <a:latin typeface="微软雅黑" panose="020B0503020204020204" charset="-122"/>
                <a:cs typeface="微软雅黑" panose="020B0503020204020204" charset="-122"/>
              </a:rPr>
              <a:t>物流产业园</a:t>
            </a:r>
            <a:endParaRPr sz="1400">
              <a:latin typeface="微软雅黑" panose="020B0503020204020204" charset="-122"/>
              <a:cs typeface="微软雅黑" panose="020B0503020204020204" charset="-122"/>
            </a:endParaRPr>
          </a:p>
        </p:txBody>
      </p:sp>
      <p:sp>
        <p:nvSpPr>
          <p:cNvPr id="68" name="object 39"/>
          <p:cNvSpPr/>
          <p:nvPr/>
        </p:nvSpPr>
        <p:spPr>
          <a:xfrm>
            <a:off x="9575292" y="4462259"/>
            <a:ext cx="2007870" cy="476262"/>
          </a:xfrm>
          <a:prstGeom prst="rect">
            <a:avLst/>
          </a:prstGeom>
          <a:blipFill>
            <a:blip r:embed="rId8" cstate="print"/>
            <a:stretch>
              <a:fillRect/>
            </a:stretch>
          </a:blipFill>
        </p:spPr>
        <p:txBody>
          <a:bodyPr wrap="square" lIns="0" tIns="0" rIns="0" bIns="0" rtlCol="0"/>
          <a:lstStyle/>
          <a:p/>
        </p:txBody>
      </p:sp>
      <p:sp>
        <p:nvSpPr>
          <p:cNvPr id="69" name="object 40"/>
          <p:cNvSpPr/>
          <p:nvPr/>
        </p:nvSpPr>
        <p:spPr>
          <a:xfrm>
            <a:off x="9389364" y="4462259"/>
            <a:ext cx="624090" cy="476262"/>
          </a:xfrm>
          <a:prstGeom prst="rect">
            <a:avLst/>
          </a:prstGeom>
          <a:blipFill>
            <a:blip r:embed="rId9" cstate="print"/>
            <a:stretch>
              <a:fillRect/>
            </a:stretch>
          </a:blipFill>
        </p:spPr>
        <p:txBody>
          <a:bodyPr wrap="square" lIns="0" tIns="0" rIns="0" bIns="0" rtlCol="0"/>
          <a:lstStyle/>
          <a:p/>
        </p:txBody>
      </p:sp>
      <p:sp>
        <p:nvSpPr>
          <p:cNvPr id="70" name="object 41"/>
          <p:cNvSpPr txBox="1"/>
          <p:nvPr/>
        </p:nvSpPr>
        <p:spPr>
          <a:xfrm>
            <a:off x="9545193" y="4598034"/>
            <a:ext cx="35496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DFFFF"/>
                </a:solidFill>
                <a:latin typeface="微软雅黑" panose="020B0503020204020204" charset="-122"/>
                <a:cs typeface="微软雅黑" panose="020B0503020204020204" charset="-122"/>
              </a:rPr>
              <a:t>180</a:t>
            </a:r>
            <a:endParaRPr sz="1400">
              <a:latin typeface="微软雅黑" panose="020B0503020204020204" charset="-122"/>
              <a:cs typeface="微软雅黑" panose="020B0503020204020204" charset="-122"/>
            </a:endParaRPr>
          </a:p>
        </p:txBody>
      </p:sp>
      <p:sp>
        <p:nvSpPr>
          <p:cNvPr id="71" name="object 42"/>
          <p:cNvSpPr txBox="1"/>
          <p:nvPr/>
        </p:nvSpPr>
        <p:spPr>
          <a:xfrm>
            <a:off x="10314558" y="4588890"/>
            <a:ext cx="916940"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80808"/>
                </a:solidFill>
                <a:latin typeface="微软雅黑" panose="020B0503020204020204" charset="-122"/>
                <a:cs typeface="微软雅黑" panose="020B0503020204020204" charset="-122"/>
              </a:rPr>
              <a:t>文化产业园</a:t>
            </a:r>
            <a:endParaRPr sz="1400">
              <a:latin typeface="微软雅黑" panose="020B0503020204020204" charset="-122"/>
              <a:cs typeface="微软雅黑" panose="020B0503020204020204" charset="-122"/>
            </a:endParaRPr>
          </a:p>
        </p:txBody>
      </p:sp>
      <p:sp>
        <p:nvSpPr>
          <p:cNvPr id="72" name="object 43"/>
          <p:cNvSpPr/>
          <p:nvPr/>
        </p:nvSpPr>
        <p:spPr>
          <a:xfrm>
            <a:off x="9585959" y="5020043"/>
            <a:ext cx="2007870" cy="476262"/>
          </a:xfrm>
          <a:prstGeom prst="rect">
            <a:avLst/>
          </a:prstGeom>
          <a:blipFill>
            <a:blip r:embed="rId6" cstate="print"/>
            <a:stretch>
              <a:fillRect/>
            </a:stretch>
          </a:blipFill>
        </p:spPr>
        <p:txBody>
          <a:bodyPr wrap="square" lIns="0" tIns="0" rIns="0" bIns="0" rtlCol="0"/>
          <a:lstStyle/>
          <a:p/>
        </p:txBody>
      </p:sp>
      <p:sp>
        <p:nvSpPr>
          <p:cNvPr id="73" name="object 44"/>
          <p:cNvSpPr/>
          <p:nvPr/>
        </p:nvSpPr>
        <p:spPr>
          <a:xfrm>
            <a:off x="9398507" y="5020043"/>
            <a:ext cx="624090" cy="476262"/>
          </a:xfrm>
          <a:prstGeom prst="rect">
            <a:avLst/>
          </a:prstGeom>
          <a:blipFill>
            <a:blip r:embed="rId9" cstate="print"/>
            <a:stretch>
              <a:fillRect/>
            </a:stretch>
          </a:blipFill>
        </p:spPr>
        <p:txBody>
          <a:bodyPr wrap="square" lIns="0" tIns="0" rIns="0" bIns="0" rtlCol="0"/>
          <a:lstStyle/>
          <a:p/>
        </p:txBody>
      </p:sp>
      <p:sp>
        <p:nvSpPr>
          <p:cNvPr id="74" name="object 45"/>
          <p:cNvSpPr txBox="1"/>
          <p:nvPr/>
        </p:nvSpPr>
        <p:spPr>
          <a:xfrm>
            <a:off x="9610090" y="5156708"/>
            <a:ext cx="245110"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DFFFF"/>
                </a:solidFill>
                <a:latin typeface="微软雅黑" panose="020B0503020204020204" charset="-122"/>
                <a:cs typeface="微软雅黑" panose="020B0503020204020204" charset="-122"/>
              </a:rPr>
              <a:t>85</a:t>
            </a:r>
            <a:endParaRPr sz="1400">
              <a:latin typeface="微软雅黑" panose="020B0503020204020204" charset="-122"/>
              <a:cs typeface="微软雅黑" panose="020B0503020204020204" charset="-122"/>
            </a:endParaRPr>
          </a:p>
        </p:txBody>
      </p:sp>
      <p:sp>
        <p:nvSpPr>
          <p:cNvPr id="75" name="object 46"/>
          <p:cNvSpPr txBox="1"/>
          <p:nvPr/>
        </p:nvSpPr>
        <p:spPr>
          <a:xfrm>
            <a:off x="10324845" y="5147564"/>
            <a:ext cx="916940"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80808"/>
                </a:solidFill>
                <a:latin typeface="微软雅黑" panose="020B0503020204020204" charset="-122"/>
                <a:cs typeface="微软雅黑" panose="020B0503020204020204" charset="-122"/>
              </a:rPr>
              <a:t>生态科技园</a:t>
            </a:r>
            <a:endParaRPr sz="1400">
              <a:latin typeface="微软雅黑" panose="020B0503020204020204" charset="-122"/>
              <a:cs typeface="微软雅黑" panose="020B0503020204020204" charset="-122"/>
            </a:endParaRPr>
          </a:p>
        </p:txBody>
      </p:sp>
      <p:sp>
        <p:nvSpPr>
          <p:cNvPr id="76" name="object 47"/>
          <p:cNvSpPr/>
          <p:nvPr/>
        </p:nvSpPr>
        <p:spPr>
          <a:xfrm>
            <a:off x="9570719" y="5567171"/>
            <a:ext cx="2007870" cy="476275"/>
          </a:xfrm>
          <a:prstGeom prst="rect">
            <a:avLst/>
          </a:prstGeom>
          <a:blipFill>
            <a:blip r:embed="rId11" cstate="print"/>
            <a:stretch>
              <a:fillRect/>
            </a:stretch>
          </a:blipFill>
        </p:spPr>
        <p:txBody>
          <a:bodyPr wrap="square" lIns="0" tIns="0" rIns="0" bIns="0" rtlCol="0"/>
          <a:lstStyle/>
          <a:p/>
        </p:txBody>
      </p:sp>
      <p:sp>
        <p:nvSpPr>
          <p:cNvPr id="77" name="object 48"/>
          <p:cNvSpPr/>
          <p:nvPr/>
        </p:nvSpPr>
        <p:spPr>
          <a:xfrm>
            <a:off x="9384792" y="5567171"/>
            <a:ext cx="624090" cy="476275"/>
          </a:xfrm>
          <a:prstGeom prst="rect">
            <a:avLst/>
          </a:prstGeom>
          <a:blipFill>
            <a:blip r:embed="rId5" cstate="print"/>
            <a:stretch>
              <a:fillRect/>
            </a:stretch>
          </a:blipFill>
        </p:spPr>
        <p:txBody>
          <a:bodyPr wrap="square" lIns="0" tIns="0" rIns="0" bIns="0" rtlCol="0"/>
          <a:lstStyle/>
          <a:p/>
        </p:txBody>
      </p:sp>
      <p:sp>
        <p:nvSpPr>
          <p:cNvPr id="78" name="object 49"/>
          <p:cNvSpPr txBox="1"/>
          <p:nvPr/>
        </p:nvSpPr>
        <p:spPr>
          <a:xfrm>
            <a:off x="9541002" y="5703214"/>
            <a:ext cx="35496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DFFFF"/>
                </a:solidFill>
                <a:latin typeface="微软雅黑" panose="020B0503020204020204" charset="-122"/>
                <a:cs typeface="微软雅黑" panose="020B0503020204020204" charset="-122"/>
              </a:rPr>
              <a:t>203</a:t>
            </a:r>
            <a:endParaRPr sz="1400">
              <a:latin typeface="微软雅黑" panose="020B0503020204020204" charset="-122"/>
              <a:cs typeface="微软雅黑" panose="020B0503020204020204" charset="-122"/>
            </a:endParaRPr>
          </a:p>
        </p:txBody>
      </p:sp>
      <p:sp>
        <p:nvSpPr>
          <p:cNvPr id="79" name="object 50"/>
          <p:cNvSpPr txBox="1"/>
          <p:nvPr/>
        </p:nvSpPr>
        <p:spPr>
          <a:xfrm>
            <a:off x="10577321" y="5694070"/>
            <a:ext cx="382270"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80808"/>
                </a:solidFill>
                <a:latin typeface="微软雅黑" panose="020B0503020204020204" charset="-122"/>
                <a:cs typeface="微软雅黑" panose="020B0503020204020204" charset="-122"/>
              </a:rPr>
              <a:t>其他</a:t>
            </a:r>
            <a:endParaRPr sz="1400">
              <a:latin typeface="微软雅黑" panose="020B0503020204020204" charset="-122"/>
              <a:cs typeface="微软雅黑" panose="020B0503020204020204" charset="-122"/>
            </a:endParaRPr>
          </a:p>
        </p:txBody>
      </p:sp>
      <p:sp>
        <p:nvSpPr>
          <p:cNvPr id="80" name="object 51"/>
          <p:cNvSpPr/>
          <p:nvPr/>
        </p:nvSpPr>
        <p:spPr>
          <a:xfrm>
            <a:off x="8679942" y="2324861"/>
            <a:ext cx="718185" cy="0"/>
          </a:xfrm>
          <a:custGeom>
            <a:avLst/>
            <a:gdLst/>
            <a:ahLst/>
            <a:cxnLst/>
            <a:rect l="l" t="t" r="r" b="b"/>
            <a:pathLst>
              <a:path w="718184">
                <a:moveTo>
                  <a:pt x="0" y="0"/>
                </a:moveTo>
                <a:lnTo>
                  <a:pt x="718184" y="0"/>
                </a:lnTo>
              </a:path>
            </a:pathLst>
          </a:custGeom>
          <a:ln w="19812">
            <a:solidFill>
              <a:srgbClr val="7E7E7E"/>
            </a:solidFill>
          </a:ln>
        </p:spPr>
        <p:txBody>
          <a:bodyPr wrap="square" lIns="0" tIns="0" rIns="0" bIns="0" rtlCol="0"/>
          <a:lstStyle/>
          <a:p/>
        </p:txBody>
      </p:sp>
      <p:sp>
        <p:nvSpPr>
          <p:cNvPr id="81" name="object 52"/>
          <p:cNvSpPr/>
          <p:nvPr/>
        </p:nvSpPr>
        <p:spPr>
          <a:xfrm>
            <a:off x="9015221" y="1776222"/>
            <a:ext cx="0" cy="1670050"/>
          </a:xfrm>
          <a:custGeom>
            <a:avLst/>
            <a:gdLst/>
            <a:ahLst/>
            <a:cxnLst/>
            <a:rect l="l" t="t" r="r" b="b"/>
            <a:pathLst>
              <a:path h="1670050">
                <a:moveTo>
                  <a:pt x="0" y="0"/>
                </a:moveTo>
                <a:lnTo>
                  <a:pt x="0" y="1669923"/>
                </a:lnTo>
              </a:path>
            </a:pathLst>
          </a:custGeom>
          <a:ln w="19812">
            <a:solidFill>
              <a:srgbClr val="7E7E7E"/>
            </a:solidFill>
          </a:ln>
        </p:spPr>
        <p:txBody>
          <a:bodyPr wrap="square" lIns="0" tIns="0" rIns="0" bIns="0" rtlCol="0"/>
          <a:lstStyle/>
          <a:p/>
        </p:txBody>
      </p:sp>
      <p:sp>
        <p:nvSpPr>
          <p:cNvPr id="82" name="object 53"/>
          <p:cNvSpPr/>
          <p:nvPr/>
        </p:nvSpPr>
        <p:spPr>
          <a:xfrm>
            <a:off x="9015221" y="1776222"/>
            <a:ext cx="446405" cy="0"/>
          </a:xfrm>
          <a:custGeom>
            <a:avLst/>
            <a:gdLst/>
            <a:ahLst/>
            <a:cxnLst/>
            <a:rect l="l" t="t" r="r" b="b"/>
            <a:pathLst>
              <a:path w="446404">
                <a:moveTo>
                  <a:pt x="0" y="0"/>
                </a:moveTo>
                <a:lnTo>
                  <a:pt x="446150" y="0"/>
                </a:lnTo>
              </a:path>
            </a:pathLst>
          </a:custGeom>
          <a:ln w="19812">
            <a:solidFill>
              <a:srgbClr val="7E7E7E"/>
            </a:solidFill>
          </a:ln>
        </p:spPr>
        <p:txBody>
          <a:bodyPr wrap="square" lIns="0" tIns="0" rIns="0" bIns="0" rtlCol="0"/>
          <a:lstStyle/>
          <a:p/>
        </p:txBody>
      </p:sp>
      <p:sp>
        <p:nvSpPr>
          <p:cNvPr id="83" name="object 54"/>
          <p:cNvSpPr/>
          <p:nvPr/>
        </p:nvSpPr>
        <p:spPr>
          <a:xfrm>
            <a:off x="9027414" y="2887217"/>
            <a:ext cx="454659" cy="0"/>
          </a:xfrm>
          <a:custGeom>
            <a:avLst/>
            <a:gdLst/>
            <a:ahLst/>
            <a:cxnLst/>
            <a:rect l="l" t="t" r="r" b="b"/>
            <a:pathLst>
              <a:path w="454659">
                <a:moveTo>
                  <a:pt x="454405" y="0"/>
                </a:moveTo>
                <a:lnTo>
                  <a:pt x="0" y="0"/>
                </a:lnTo>
              </a:path>
            </a:pathLst>
          </a:custGeom>
          <a:ln w="19812">
            <a:solidFill>
              <a:srgbClr val="7E7E7E"/>
            </a:solidFill>
          </a:ln>
        </p:spPr>
        <p:txBody>
          <a:bodyPr wrap="square" lIns="0" tIns="0" rIns="0" bIns="0" rtlCol="0"/>
          <a:lstStyle/>
          <a:p/>
        </p:txBody>
      </p:sp>
      <p:sp>
        <p:nvSpPr>
          <p:cNvPr id="84" name="object 55"/>
          <p:cNvSpPr/>
          <p:nvPr/>
        </p:nvSpPr>
        <p:spPr>
          <a:xfrm>
            <a:off x="9013697" y="3434334"/>
            <a:ext cx="454659" cy="0"/>
          </a:xfrm>
          <a:custGeom>
            <a:avLst/>
            <a:gdLst/>
            <a:ahLst/>
            <a:cxnLst/>
            <a:rect l="l" t="t" r="r" b="b"/>
            <a:pathLst>
              <a:path w="454659">
                <a:moveTo>
                  <a:pt x="454405" y="0"/>
                </a:moveTo>
                <a:lnTo>
                  <a:pt x="0" y="0"/>
                </a:lnTo>
              </a:path>
            </a:pathLst>
          </a:custGeom>
          <a:ln w="19812">
            <a:solidFill>
              <a:srgbClr val="7E7E7E"/>
            </a:solidFill>
          </a:ln>
        </p:spPr>
        <p:txBody>
          <a:bodyPr wrap="square" lIns="0" tIns="0" rIns="0" bIns="0" rtlCol="0"/>
          <a:lstStyle/>
          <a:p/>
        </p:txBody>
      </p:sp>
      <p:sp>
        <p:nvSpPr>
          <p:cNvPr id="85" name="object 56"/>
          <p:cNvSpPr/>
          <p:nvPr/>
        </p:nvSpPr>
        <p:spPr>
          <a:xfrm>
            <a:off x="8739378" y="4716017"/>
            <a:ext cx="718185" cy="0"/>
          </a:xfrm>
          <a:custGeom>
            <a:avLst/>
            <a:gdLst/>
            <a:ahLst/>
            <a:cxnLst/>
            <a:rect l="l" t="t" r="r" b="b"/>
            <a:pathLst>
              <a:path w="718184">
                <a:moveTo>
                  <a:pt x="0" y="0"/>
                </a:moveTo>
                <a:lnTo>
                  <a:pt x="718185" y="0"/>
                </a:lnTo>
              </a:path>
            </a:pathLst>
          </a:custGeom>
          <a:ln w="19812">
            <a:solidFill>
              <a:srgbClr val="7E7E7E"/>
            </a:solidFill>
          </a:ln>
        </p:spPr>
        <p:txBody>
          <a:bodyPr wrap="square" lIns="0" tIns="0" rIns="0" bIns="0" rtlCol="0"/>
          <a:lstStyle/>
          <a:p/>
        </p:txBody>
      </p:sp>
      <p:sp>
        <p:nvSpPr>
          <p:cNvPr id="86" name="object 57"/>
          <p:cNvSpPr/>
          <p:nvPr/>
        </p:nvSpPr>
        <p:spPr>
          <a:xfrm>
            <a:off x="9001506" y="4167378"/>
            <a:ext cx="0" cy="1670050"/>
          </a:xfrm>
          <a:custGeom>
            <a:avLst/>
            <a:gdLst/>
            <a:ahLst/>
            <a:cxnLst/>
            <a:rect l="l" t="t" r="r" b="b"/>
            <a:pathLst>
              <a:path h="1670050">
                <a:moveTo>
                  <a:pt x="0" y="0"/>
                </a:moveTo>
                <a:lnTo>
                  <a:pt x="0" y="1669884"/>
                </a:lnTo>
              </a:path>
            </a:pathLst>
          </a:custGeom>
          <a:ln w="19812">
            <a:solidFill>
              <a:srgbClr val="7E7E7E"/>
            </a:solidFill>
          </a:ln>
        </p:spPr>
        <p:txBody>
          <a:bodyPr wrap="square" lIns="0" tIns="0" rIns="0" bIns="0" rtlCol="0"/>
          <a:lstStyle/>
          <a:p/>
        </p:txBody>
      </p:sp>
      <p:sp>
        <p:nvSpPr>
          <p:cNvPr id="87" name="object 58"/>
          <p:cNvSpPr/>
          <p:nvPr/>
        </p:nvSpPr>
        <p:spPr>
          <a:xfrm>
            <a:off x="9001506" y="4167378"/>
            <a:ext cx="446405" cy="0"/>
          </a:xfrm>
          <a:custGeom>
            <a:avLst/>
            <a:gdLst/>
            <a:ahLst/>
            <a:cxnLst/>
            <a:rect l="l" t="t" r="r" b="b"/>
            <a:pathLst>
              <a:path w="446404">
                <a:moveTo>
                  <a:pt x="0" y="0"/>
                </a:moveTo>
                <a:lnTo>
                  <a:pt x="446150" y="0"/>
                </a:lnTo>
              </a:path>
            </a:pathLst>
          </a:custGeom>
          <a:ln w="19812">
            <a:solidFill>
              <a:srgbClr val="7E7E7E"/>
            </a:solidFill>
          </a:ln>
        </p:spPr>
        <p:txBody>
          <a:bodyPr wrap="square" lIns="0" tIns="0" rIns="0" bIns="0" rtlCol="0"/>
          <a:lstStyle/>
          <a:p/>
        </p:txBody>
      </p:sp>
      <p:sp>
        <p:nvSpPr>
          <p:cNvPr id="88" name="object 59"/>
          <p:cNvSpPr/>
          <p:nvPr/>
        </p:nvSpPr>
        <p:spPr>
          <a:xfrm>
            <a:off x="9013697" y="5278373"/>
            <a:ext cx="454659" cy="0"/>
          </a:xfrm>
          <a:custGeom>
            <a:avLst/>
            <a:gdLst/>
            <a:ahLst/>
            <a:cxnLst/>
            <a:rect l="l" t="t" r="r" b="b"/>
            <a:pathLst>
              <a:path w="454659">
                <a:moveTo>
                  <a:pt x="454405" y="0"/>
                </a:moveTo>
                <a:lnTo>
                  <a:pt x="0" y="0"/>
                </a:lnTo>
              </a:path>
            </a:pathLst>
          </a:custGeom>
          <a:ln w="19812">
            <a:solidFill>
              <a:srgbClr val="7E7E7E"/>
            </a:solidFill>
          </a:ln>
        </p:spPr>
        <p:txBody>
          <a:bodyPr wrap="square" lIns="0" tIns="0" rIns="0" bIns="0" rtlCol="0"/>
          <a:lstStyle/>
          <a:p/>
        </p:txBody>
      </p:sp>
      <p:sp>
        <p:nvSpPr>
          <p:cNvPr id="89" name="object 60"/>
          <p:cNvSpPr/>
          <p:nvPr/>
        </p:nvSpPr>
        <p:spPr>
          <a:xfrm>
            <a:off x="8998457" y="5823965"/>
            <a:ext cx="454659" cy="0"/>
          </a:xfrm>
          <a:custGeom>
            <a:avLst/>
            <a:gdLst/>
            <a:ahLst/>
            <a:cxnLst/>
            <a:rect l="l" t="t" r="r" b="b"/>
            <a:pathLst>
              <a:path w="454659">
                <a:moveTo>
                  <a:pt x="454406" y="0"/>
                </a:moveTo>
                <a:lnTo>
                  <a:pt x="0" y="0"/>
                </a:lnTo>
              </a:path>
            </a:pathLst>
          </a:custGeom>
          <a:ln w="19812">
            <a:solidFill>
              <a:srgbClr val="7E7E7E"/>
            </a:solidFill>
          </a:ln>
        </p:spPr>
        <p:txBody>
          <a:bodyPr wrap="square" lIns="0" tIns="0" rIns="0" bIns="0" rtlCol="0"/>
          <a:lstStyle/>
          <a:p/>
        </p:txBody>
      </p:sp>
      <p:sp>
        <p:nvSpPr>
          <p:cNvPr id="90" name="object 61"/>
          <p:cNvSpPr/>
          <p:nvPr/>
        </p:nvSpPr>
        <p:spPr>
          <a:xfrm>
            <a:off x="6409182" y="2311145"/>
            <a:ext cx="0" cy="2444750"/>
          </a:xfrm>
          <a:custGeom>
            <a:avLst/>
            <a:gdLst/>
            <a:ahLst/>
            <a:cxnLst/>
            <a:rect l="l" t="t" r="r" b="b"/>
            <a:pathLst>
              <a:path h="2444750">
                <a:moveTo>
                  <a:pt x="0" y="0"/>
                </a:moveTo>
                <a:lnTo>
                  <a:pt x="0" y="2444622"/>
                </a:lnTo>
              </a:path>
            </a:pathLst>
          </a:custGeom>
          <a:ln w="19812">
            <a:solidFill>
              <a:srgbClr val="7E7E7E"/>
            </a:solidFill>
          </a:ln>
        </p:spPr>
        <p:txBody>
          <a:bodyPr wrap="square" lIns="0" tIns="0" rIns="0" bIns="0" rtlCol="0"/>
          <a:lstStyle/>
          <a:p/>
        </p:txBody>
      </p:sp>
      <p:sp>
        <p:nvSpPr>
          <p:cNvPr id="91" name="object 62"/>
          <p:cNvSpPr/>
          <p:nvPr/>
        </p:nvSpPr>
        <p:spPr>
          <a:xfrm>
            <a:off x="6409182" y="2311145"/>
            <a:ext cx="446405" cy="0"/>
          </a:xfrm>
          <a:custGeom>
            <a:avLst/>
            <a:gdLst/>
            <a:ahLst/>
            <a:cxnLst/>
            <a:rect l="l" t="t" r="r" b="b"/>
            <a:pathLst>
              <a:path w="446404">
                <a:moveTo>
                  <a:pt x="0" y="0"/>
                </a:moveTo>
                <a:lnTo>
                  <a:pt x="446150" y="0"/>
                </a:lnTo>
              </a:path>
            </a:pathLst>
          </a:custGeom>
          <a:ln w="19812">
            <a:solidFill>
              <a:srgbClr val="7E7E7E"/>
            </a:solidFill>
          </a:ln>
        </p:spPr>
        <p:txBody>
          <a:bodyPr wrap="square" lIns="0" tIns="0" rIns="0" bIns="0" rtlCol="0"/>
          <a:lstStyle/>
          <a:p/>
        </p:txBody>
      </p:sp>
      <p:sp>
        <p:nvSpPr>
          <p:cNvPr id="92" name="object 63"/>
          <p:cNvSpPr/>
          <p:nvPr/>
        </p:nvSpPr>
        <p:spPr>
          <a:xfrm>
            <a:off x="6407658" y="4737353"/>
            <a:ext cx="454659" cy="0"/>
          </a:xfrm>
          <a:custGeom>
            <a:avLst/>
            <a:gdLst/>
            <a:ahLst/>
            <a:cxnLst/>
            <a:rect l="l" t="t" r="r" b="b"/>
            <a:pathLst>
              <a:path w="454659">
                <a:moveTo>
                  <a:pt x="454406" y="0"/>
                </a:moveTo>
                <a:lnTo>
                  <a:pt x="0" y="0"/>
                </a:lnTo>
              </a:path>
            </a:pathLst>
          </a:custGeom>
          <a:ln w="19812">
            <a:solidFill>
              <a:srgbClr val="7E7E7E"/>
            </a:solidFill>
          </a:ln>
        </p:spPr>
        <p:txBody>
          <a:bodyPr wrap="square" lIns="0" tIns="0" rIns="0" bIns="0" rtlCol="0"/>
          <a:lstStyle/>
          <a:p/>
        </p:txBody>
      </p:sp>
      <p:sp>
        <p:nvSpPr>
          <p:cNvPr id="93" name="object 64"/>
          <p:cNvSpPr txBox="1"/>
          <p:nvPr/>
        </p:nvSpPr>
        <p:spPr>
          <a:xfrm>
            <a:off x="588670" y="1934108"/>
            <a:ext cx="4253865" cy="3546475"/>
          </a:xfrm>
          <a:prstGeom prst="rect">
            <a:avLst/>
          </a:prstGeom>
        </p:spPr>
        <p:txBody>
          <a:bodyPr vert="horz" wrap="square" lIns="0" tIns="12700" rIns="0" bIns="0" rtlCol="0">
            <a:spAutoFit/>
          </a:bodyPr>
          <a:lstStyle/>
          <a:p>
            <a:pPr marL="355600" marR="5080" indent="-342900">
              <a:lnSpc>
                <a:spcPct val="150000"/>
              </a:lnSpc>
              <a:spcBef>
                <a:spcPts val="100"/>
              </a:spcBef>
              <a:tabLst>
                <a:tab pos="354965" algn="l"/>
              </a:tabLst>
            </a:pPr>
            <a:r>
              <a:rPr sz="2200" spc="-5" dirty="0">
                <a:solidFill>
                  <a:srgbClr val="27A98B"/>
                </a:solidFill>
                <a:latin typeface="Wingdings" panose="05000000000000000000"/>
                <a:cs typeface="Wingdings" panose="05000000000000000000"/>
              </a:rPr>
              <a:t></a:t>
            </a:r>
            <a:r>
              <a:rPr sz="2200" spc="-5" dirty="0">
                <a:solidFill>
                  <a:srgbClr val="27A98B"/>
                </a:solidFill>
                <a:latin typeface="Times New Roman" panose="02020603050405020304"/>
                <a:cs typeface="Times New Roman" panose="02020603050405020304"/>
              </a:rPr>
              <a:t>	</a:t>
            </a:r>
            <a:r>
              <a:rPr sz="2200" spc="-5" dirty="0">
                <a:latin typeface="微软雅黑" panose="020B0503020204020204" charset="-122"/>
                <a:cs typeface="微软雅黑" panose="020B0503020204020204" charset="-122"/>
              </a:rPr>
              <a:t>中国目前有各类产业园区</a:t>
            </a:r>
            <a:r>
              <a:rPr sz="2200" spc="-10" dirty="0">
                <a:latin typeface="微软雅黑" panose="020B0503020204020204" charset="-122"/>
                <a:cs typeface="微软雅黑" panose="020B0503020204020204" charset="-122"/>
              </a:rPr>
              <a:t>15000 </a:t>
            </a:r>
            <a:r>
              <a:rPr sz="2200" spc="-5" dirty="0">
                <a:latin typeface="微软雅黑" panose="020B0503020204020204" charset="-122"/>
                <a:cs typeface="微软雅黑" panose="020B0503020204020204" charset="-122"/>
              </a:rPr>
              <a:t>多个，其中省级以上的产业园 区</a:t>
            </a:r>
            <a:r>
              <a:rPr sz="2200" spc="-10" dirty="0">
                <a:latin typeface="微软雅黑" panose="020B0503020204020204" charset="-122"/>
                <a:cs typeface="微软雅黑" panose="020B0503020204020204" charset="-122"/>
              </a:rPr>
              <a:t>近1700</a:t>
            </a:r>
            <a:r>
              <a:rPr sz="2200" spc="-5" dirty="0">
                <a:latin typeface="微软雅黑" panose="020B0503020204020204" charset="-122"/>
                <a:cs typeface="微软雅黑" panose="020B0503020204020204" charset="-122"/>
              </a:rPr>
              <a:t>个，国家级产业园区 </a:t>
            </a:r>
            <a:r>
              <a:rPr sz="2200" spc="-10" dirty="0">
                <a:latin typeface="微软雅黑" panose="020B0503020204020204" charset="-122"/>
                <a:cs typeface="微软雅黑" panose="020B0503020204020204" charset="-122"/>
              </a:rPr>
              <a:t>400</a:t>
            </a:r>
            <a:r>
              <a:rPr sz="2200" spc="-5" dirty="0">
                <a:latin typeface="微软雅黑" panose="020B0503020204020204" charset="-122"/>
                <a:cs typeface="微软雅黑" panose="020B0503020204020204" charset="-122"/>
              </a:rPr>
              <a:t>多个</a:t>
            </a:r>
            <a:endParaRPr sz="2200">
              <a:latin typeface="微软雅黑" panose="020B0503020204020204" charset="-122"/>
              <a:cs typeface="微软雅黑" panose="020B0503020204020204" charset="-122"/>
            </a:endParaRPr>
          </a:p>
          <a:p>
            <a:pPr marL="355600" marR="247015" indent="-342900" algn="just">
              <a:lnSpc>
                <a:spcPct val="150000"/>
              </a:lnSpc>
            </a:pPr>
            <a:r>
              <a:rPr sz="2200" spc="-5" dirty="0">
                <a:solidFill>
                  <a:srgbClr val="27A98B"/>
                </a:solidFill>
                <a:latin typeface="Wingdings" panose="05000000000000000000"/>
                <a:cs typeface="Wingdings" panose="05000000000000000000"/>
              </a:rPr>
              <a:t></a:t>
            </a:r>
            <a:r>
              <a:rPr sz="2200" spc="434" dirty="0">
                <a:solidFill>
                  <a:srgbClr val="27A98B"/>
                </a:solidFill>
                <a:latin typeface="Times New Roman" panose="02020603050405020304"/>
                <a:cs typeface="Times New Roman" panose="02020603050405020304"/>
              </a:rPr>
              <a:t> </a:t>
            </a:r>
            <a:r>
              <a:rPr sz="2200" spc="-5" dirty="0">
                <a:latin typeface="微软雅黑" panose="020B0503020204020204" charset="-122"/>
                <a:cs typeface="微软雅黑" panose="020B0503020204020204" charset="-122"/>
              </a:rPr>
              <a:t>产业园区对整个中国经济的贡 献达到</a:t>
            </a:r>
            <a:r>
              <a:rPr sz="2200" spc="-10" dirty="0">
                <a:latin typeface="微软雅黑" panose="020B0503020204020204" charset="-122"/>
                <a:cs typeface="微软雅黑" panose="020B0503020204020204" charset="-122"/>
              </a:rPr>
              <a:t>30</a:t>
            </a:r>
            <a:r>
              <a:rPr sz="2200" spc="-5" dirty="0">
                <a:latin typeface="微软雅黑" panose="020B0503020204020204" charset="-122"/>
                <a:cs typeface="微软雅黑" panose="020B0503020204020204" charset="-122"/>
              </a:rPr>
              <a:t>%以上，已经成为中 国经济增长的助推器</a:t>
            </a:r>
            <a:endParaRPr sz="2200">
              <a:latin typeface="微软雅黑" panose="020B0503020204020204" charset="-122"/>
              <a:cs typeface="微软雅黑" panose="020B0503020204020204" charset="-122"/>
            </a:endParaRPr>
          </a:p>
        </p:txBody>
      </p:sp>
    </p:spTree>
    <p:custDataLst>
      <p:tags r:id="rId1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半闭框 17"/>
          <p:cNvSpPr/>
          <p:nvPr>
            <p:custDataLst>
              <p:tags r:id="rId1"/>
            </p:custDataLst>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12" name="组合 83"/>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85" name="Rectangle 44"/>
            <p:cNvSpPr/>
            <p:nvPr>
              <p:custDataLst>
                <p:tags r:id="rId2"/>
              </p:custDataLst>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6" name="Rectangle 51"/>
            <p:cNvSpPr/>
            <p:nvPr>
              <p:custDataLst>
                <p:tags r:id="rId3"/>
              </p:custDataLst>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7" name="Rectangle 56"/>
            <p:cNvSpPr/>
            <p:nvPr>
              <p:custDataLst>
                <p:tags r:id="rId4"/>
              </p:custDataLst>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89" name="Rectangle 34"/>
            <p:cNvSpPr/>
            <p:nvPr>
              <p:custDataLst>
                <p:tags r:id="rId5"/>
              </p:custDataLst>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Rectangle 37"/>
            <p:cNvSpPr/>
            <p:nvPr>
              <p:custDataLst>
                <p:tags r:id="rId6"/>
              </p:custDataLst>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文本框 50"/>
          <p:cNvSpPr txBox="1"/>
          <p:nvPr/>
        </p:nvSpPr>
        <p:spPr>
          <a:xfrm>
            <a:off x="454025" y="447611"/>
            <a:ext cx="2236510" cy="584775"/>
          </a:xfrm>
          <a:prstGeom prst="rect">
            <a:avLst/>
          </a:prstGeom>
          <a:noFill/>
        </p:spPr>
        <p:txBody>
          <a:bodyPr wrap="none" rtlCol="0">
            <a:spAutoFit/>
          </a:bodyPr>
          <a:lstStyle/>
          <a:p>
            <a:r>
              <a:rPr lang="zh-CN" altLang="en-US" sz="3200" b="1" dirty="0">
                <a:solidFill>
                  <a:srgbClr val="323232"/>
                </a:solidFill>
                <a:latin typeface="+mn-ea"/>
              </a:rPr>
              <a:t>大数据分析</a:t>
            </a:r>
            <a:endParaRPr lang="zh-CN" altLang="en-US" sz="3200" b="1" dirty="0">
              <a:solidFill>
                <a:srgbClr val="323232"/>
              </a:solidFill>
              <a:latin typeface="+mn-ea"/>
            </a:endParaRPr>
          </a:p>
        </p:txBody>
      </p:sp>
      <p:sp>
        <p:nvSpPr>
          <p:cNvPr id="52" name="矩形 51"/>
          <p:cNvSpPr/>
          <p:nvPr>
            <p:custDataLst>
              <p:tags r:id="rId7"/>
            </p:custDataLst>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6" name="文本框 15"/>
          <p:cNvSpPr txBox="1"/>
          <p:nvPr/>
        </p:nvSpPr>
        <p:spPr>
          <a:xfrm>
            <a:off x="1674822" y="2748476"/>
            <a:ext cx="3355340" cy="336695"/>
          </a:xfrm>
          <a:prstGeom prst="rect">
            <a:avLst/>
          </a:prstGeom>
          <a:noFill/>
        </p:spPr>
        <p:txBody>
          <a:bodyPr wrap="square">
            <a:spAutoFit/>
          </a:bodyPr>
          <a:lstStyle/>
          <a:p>
            <a:pPr marL="171450" indent="-171450">
              <a:lnSpc>
                <a:spcPct val="150000"/>
              </a:lnSpc>
              <a:buFont typeface="Wingdings" panose="05000000000000000000" pitchFamily="2" charset="2"/>
              <a:buChar char="n"/>
            </a:pPr>
            <a:r>
              <a:rPr lang="zh-CN" altLang="en-US" sz="1200" dirty="0">
                <a:latin typeface="微软雅黑" panose="020B0503020204020204" charset="-122"/>
                <a:ea typeface="微软雅黑" panose="020B0503020204020204" charset="-122"/>
                <a:cs typeface="Times New Roman" panose="02020603050405020304" pitchFamily="18" charset="0"/>
              </a:rPr>
              <a:t>园区各类企业、人员活动分析</a:t>
            </a:r>
            <a:endParaRPr lang="zh-CN" altLang="en-US" sz="1200" dirty="0">
              <a:latin typeface="微软雅黑" panose="020B0503020204020204" charset="-122"/>
              <a:ea typeface="微软雅黑" panose="020B0503020204020204" charset="-122"/>
            </a:endParaRPr>
          </a:p>
        </p:txBody>
      </p:sp>
      <p:sp>
        <p:nvSpPr>
          <p:cNvPr id="17" name="圆角矩形 3"/>
          <p:cNvSpPr/>
          <p:nvPr/>
        </p:nvSpPr>
        <p:spPr>
          <a:xfrm>
            <a:off x="992935" y="1713865"/>
            <a:ext cx="8291702" cy="4458335"/>
          </a:xfrm>
          <a:prstGeom prst="roundRect">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bject 6"/>
          <p:cNvSpPr txBox="1"/>
          <p:nvPr/>
        </p:nvSpPr>
        <p:spPr>
          <a:xfrm>
            <a:off x="1664027" y="2273115"/>
            <a:ext cx="2944495" cy="397510"/>
          </a:xfrm>
          <a:prstGeom prst="rect">
            <a:avLst/>
          </a:prstGeom>
          <a:solidFill>
            <a:srgbClr val="0376C0"/>
          </a:solidFill>
        </p:spPr>
        <p:txBody>
          <a:bodyPr vert="horz" wrap="square" lIns="0" tIns="90170" rIns="0" bIns="0" rtlCol="0" anchor="ctr">
            <a:spAutoFit/>
          </a:bodyPr>
          <a:lstStyle/>
          <a:p>
            <a:pPr marL="453390">
              <a:lnSpc>
                <a:spcPct val="100000"/>
              </a:lnSpc>
              <a:spcBef>
                <a:spcPts val="710"/>
              </a:spcBef>
            </a:pPr>
            <a:r>
              <a:rPr lang="zh-CN" altLang="en-US" sz="2000" dirty="0">
                <a:solidFill>
                  <a:schemeClr val="bg1"/>
                </a:solidFill>
                <a:latin typeface="微软雅黑" panose="020B0503020204020204" charset="-122"/>
                <a:cs typeface="微软雅黑" panose="020B0503020204020204" charset="-122"/>
              </a:rPr>
              <a:t>经营分析</a:t>
            </a:r>
            <a:endParaRPr lang="zh-CN" altLang="en-US" sz="2000" dirty="0">
              <a:solidFill>
                <a:schemeClr val="bg1"/>
              </a:solidFill>
              <a:latin typeface="微软雅黑" panose="020B0503020204020204" charset="-122"/>
              <a:cs typeface="微软雅黑" panose="020B0503020204020204" charset="-122"/>
            </a:endParaRPr>
          </a:p>
        </p:txBody>
      </p:sp>
      <p:sp>
        <p:nvSpPr>
          <p:cNvPr id="20" name="object 6"/>
          <p:cNvSpPr txBox="1"/>
          <p:nvPr/>
        </p:nvSpPr>
        <p:spPr>
          <a:xfrm>
            <a:off x="1674695" y="3229281"/>
            <a:ext cx="2944495" cy="397510"/>
          </a:xfrm>
          <a:prstGeom prst="rect">
            <a:avLst/>
          </a:prstGeom>
          <a:solidFill>
            <a:srgbClr val="0376C0"/>
          </a:solidFill>
        </p:spPr>
        <p:txBody>
          <a:bodyPr vert="horz" wrap="square" lIns="0" tIns="90170" rIns="0" bIns="0" rtlCol="0" anchor="ctr">
            <a:spAutoFit/>
          </a:bodyPr>
          <a:lstStyle/>
          <a:p>
            <a:pPr marL="453390">
              <a:lnSpc>
                <a:spcPct val="100000"/>
              </a:lnSpc>
              <a:spcBef>
                <a:spcPts val="710"/>
              </a:spcBef>
            </a:pPr>
            <a:r>
              <a:rPr lang="zh-CN" altLang="en-US" sz="2000" dirty="0">
                <a:solidFill>
                  <a:schemeClr val="bg1"/>
                </a:solidFill>
                <a:latin typeface="微软雅黑" panose="020B0503020204020204" charset="-122"/>
                <a:cs typeface="微软雅黑" panose="020B0503020204020204" charset="-122"/>
              </a:rPr>
              <a:t>能效分析</a:t>
            </a:r>
            <a:endParaRPr lang="zh-CN" altLang="en-US" sz="2000" dirty="0">
              <a:solidFill>
                <a:schemeClr val="bg1"/>
              </a:solidFill>
              <a:latin typeface="微软雅黑" panose="020B0503020204020204" charset="-122"/>
              <a:cs typeface="微软雅黑" panose="020B0503020204020204" charset="-122"/>
            </a:endParaRPr>
          </a:p>
        </p:txBody>
      </p:sp>
      <p:sp>
        <p:nvSpPr>
          <p:cNvPr id="21" name="object 6"/>
          <p:cNvSpPr txBox="1"/>
          <p:nvPr/>
        </p:nvSpPr>
        <p:spPr>
          <a:xfrm>
            <a:off x="1683839" y="4134359"/>
            <a:ext cx="2944495" cy="397510"/>
          </a:xfrm>
          <a:prstGeom prst="rect">
            <a:avLst/>
          </a:prstGeom>
          <a:solidFill>
            <a:srgbClr val="0376C0"/>
          </a:solidFill>
        </p:spPr>
        <p:txBody>
          <a:bodyPr vert="horz" wrap="square" lIns="0" tIns="90170" rIns="0" bIns="0" rtlCol="0" anchor="ctr">
            <a:spAutoFit/>
          </a:bodyPr>
          <a:lstStyle/>
          <a:p>
            <a:pPr marL="453390">
              <a:lnSpc>
                <a:spcPct val="100000"/>
              </a:lnSpc>
              <a:spcBef>
                <a:spcPts val="710"/>
              </a:spcBef>
            </a:pPr>
            <a:r>
              <a:rPr lang="zh-CN" altLang="en-US" sz="2000" dirty="0">
                <a:solidFill>
                  <a:schemeClr val="bg1"/>
                </a:solidFill>
                <a:latin typeface="微软雅黑" panose="020B0503020204020204" charset="-122"/>
                <a:cs typeface="微软雅黑" panose="020B0503020204020204" charset="-122"/>
              </a:rPr>
              <a:t>态势分析</a:t>
            </a:r>
            <a:endParaRPr lang="zh-CN" altLang="en-US" sz="2000" dirty="0">
              <a:solidFill>
                <a:schemeClr val="bg1"/>
              </a:solidFill>
              <a:latin typeface="微软雅黑" panose="020B0503020204020204" charset="-122"/>
              <a:cs typeface="微软雅黑" panose="020B0503020204020204" charset="-122"/>
            </a:endParaRPr>
          </a:p>
        </p:txBody>
      </p:sp>
      <p:sp>
        <p:nvSpPr>
          <p:cNvPr id="22" name="文本框 21"/>
          <p:cNvSpPr txBox="1"/>
          <p:nvPr/>
        </p:nvSpPr>
        <p:spPr>
          <a:xfrm>
            <a:off x="1674695" y="3721470"/>
            <a:ext cx="2944496" cy="275590"/>
          </a:xfrm>
          <a:prstGeom prst="rect">
            <a:avLst/>
          </a:prstGeom>
          <a:noFill/>
        </p:spPr>
        <p:txBody>
          <a:bodyPr wrap="square">
            <a:spAutoFit/>
          </a:bodyPr>
          <a:lstStyle/>
          <a:p>
            <a:pPr marL="171450" indent="-171450">
              <a:buFont typeface="Wingdings" panose="05000000000000000000" pitchFamily="2" charset="2"/>
              <a:buChar char="n"/>
            </a:pPr>
            <a:r>
              <a:rPr lang="zh-CN" altLang="en-US" sz="1200" dirty="0">
                <a:latin typeface="微软雅黑" panose="020B0503020204020204" charset="-122"/>
                <a:ea typeface="微软雅黑" panose="020B0503020204020204" charset="-122"/>
                <a:cs typeface="Times New Roman" panose="02020603050405020304" pitchFamily="18" charset="0"/>
              </a:rPr>
              <a:t>园区能耗统计分析，节能增效</a:t>
            </a:r>
            <a:endParaRPr lang="zh-CN" altLang="en-US" sz="1200" dirty="0">
              <a:latin typeface="微软雅黑" panose="020B0503020204020204" charset="-122"/>
              <a:ea typeface="微软雅黑" panose="020B0503020204020204" charset="-122"/>
            </a:endParaRPr>
          </a:p>
        </p:txBody>
      </p:sp>
      <p:sp>
        <p:nvSpPr>
          <p:cNvPr id="23" name="object 6"/>
          <p:cNvSpPr txBox="1"/>
          <p:nvPr/>
        </p:nvSpPr>
        <p:spPr>
          <a:xfrm>
            <a:off x="1664026" y="4801419"/>
            <a:ext cx="2944495" cy="397510"/>
          </a:xfrm>
          <a:prstGeom prst="rect">
            <a:avLst/>
          </a:prstGeom>
          <a:solidFill>
            <a:srgbClr val="0376C0"/>
          </a:solidFill>
        </p:spPr>
        <p:txBody>
          <a:bodyPr vert="horz" wrap="square" lIns="0" tIns="90170" rIns="0" bIns="0" rtlCol="0" anchor="ctr">
            <a:spAutoFit/>
          </a:bodyPr>
          <a:lstStyle/>
          <a:p>
            <a:pPr marL="453390">
              <a:lnSpc>
                <a:spcPct val="100000"/>
              </a:lnSpc>
              <a:spcBef>
                <a:spcPts val="710"/>
              </a:spcBef>
            </a:pPr>
            <a:r>
              <a:rPr lang="zh-CN" altLang="en-US" sz="2000" dirty="0">
                <a:solidFill>
                  <a:schemeClr val="bg1"/>
                </a:solidFill>
                <a:latin typeface="微软雅黑" panose="020B0503020204020204" charset="-122"/>
                <a:cs typeface="微软雅黑" panose="020B0503020204020204" charset="-122"/>
              </a:rPr>
              <a:t>车辆分析</a:t>
            </a:r>
            <a:endParaRPr lang="zh-CN" altLang="en-US" sz="2000" dirty="0">
              <a:solidFill>
                <a:schemeClr val="bg1"/>
              </a:solidFill>
              <a:latin typeface="微软雅黑" panose="020B0503020204020204" charset="-122"/>
              <a:cs typeface="微软雅黑" panose="020B0503020204020204" charset="-122"/>
            </a:endParaRPr>
          </a:p>
        </p:txBody>
      </p:sp>
      <p:pic>
        <p:nvPicPr>
          <p:cNvPr id="25" name="图片 24"/>
          <p:cNvPicPr>
            <a:picLocks noChangeAspect="1"/>
          </p:cNvPicPr>
          <p:nvPr/>
        </p:nvPicPr>
        <p:blipFill>
          <a:blip r:embed="rId8"/>
          <a:stretch>
            <a:fillRect/>
          </a:stretch>
        </p:blipFill>
        <p:spPr>
          <a:xfrm>
            <a:off x="4912280" y="2273115"/>
            <a:ext cx="6685996" cy="3043301"/>
          </a:xfrm>
          <a:prstGeom prst="rect">
            <a:avLst/>
          </a:prstGeom>
        </p:spPr>
      </p:pic>
    </p:spTree>
    <p:custDataLst>
      <p:tags r:id="rId9"/>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112645"/>
            <a:ext cx="12191365" cy="2513965"/>
          </a:xfrm>
          <a:prstGeom prst="rect">
            <a:avLst/>
          </a:prstGeom>
          <a:solidFill>
            <a:srgbClr val="3B8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 name="组合 1"/>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3"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4"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5"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endParaRPr>
            </a:p>
          </p:txBody>
        </p:sp>
        <p:sp>
          <p:nvSpPr>
            <p:cNvPr id="6"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文本框 7"/>
          <p:cNvSpPr txBox="1"/>
          <p:nvPr/>
        </p:nvSpPr>
        <p:spPr>
          <a:xfrm>
            <a:off x="3324827" y="2670376"/>
            <a:ext cx="6107931" cy="1569660"/>
          </a:xfrm>
          <a:prstGeom prst="rect">
            <a:avLst/>
          </a:prstGeom>
          <a:noFill/>
        </p:spPr>
        <p:txBody>
          <a:bodyPr wrap="square" rtlCol="0">
            <a:spAutoFit/>
          </a:bodyPr>
          <a:lstStyle/>
          <a:p>
            <a:pPr algn="dist"/>
            <a:r>
              <a:rPr lang="zh-CN" altLang="en-US" sz="9600" dirty="0">
                <a:solidFill>
                  <a:schemeClr val="bg2"/>
                </a:solidFill>
                <a:latin typeface="微软雅黑" panose="020B0503020204020204" charset="-122"/>
                <a:ea typeface="微软雅黑" panose="020B0503020204020204" charset="-122"/>
              </a:rPr>
              <a:t>感谢聆听</a:t>
            </a:r>
            <a:endParaRPr lang="zh-CN" altLang="en-US" sz="9600" dirty="0">
              <a:solidFill>
                <a:srgbClr val="666666"/>
              </a:solidFill>
              <a:latin typeface="微软雅黑" panose="020B0503020204020204" charset="-122"/>
              <a:ea typeface="微软雅黑" panose="020B0503020204020204" charset="-122"/>
            </a:endParaRPr>
          </a:p>
        </p:txBody>
      </p:sp>
      <p:pic>
        <p:nvPicPr>
          <p:cNvPr id="9" name="图片 8" descr="F:\张兰\炬联智能\ppt模板\0.png0"/>
          <p:cNvPicPr>
            <a:picLocks noChangeAspect="1"/>
          </p:cNvPicPr>
          <p:nvPr/>
        </p:nvPicPr>
        <p:blipFill>
          <a:blip r:embed="rId1" cstate="print"/>
          <a:srcRect/>
          <a:stretch>
            <a:fillRect/>
          </a:stretch>
        </p:blipFill>
        <p:spPr>
          <a:xfrm>
            <a:off x="8683943" y="225425"/>
            <a:ext cx="3232785" cy="222250"/>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发展趋势</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94" name="object 8"/>
          <p:cNvSpPr txBox="1"/>
          <p:nvPr/>
        </p:nvSpPr>
        <p:spPr>
          <a:xfrm>
            <a:off x="633983" y="1008888"/>
            <a:ext cx="3278504" cy="518159"/>
          </a:xfrm>
          <a:prstGeom prst="rect">
            <a:avLst/>
          </a:prstGeom>
          <a:solidFill>
            <a:srgbClr val="FFC000"/>
          </a:solidFill>
        </p:spPr>
        <p:txBody>
          <a:bodyPr vert="horz" wrap="square" lIns="0" tIns="97790" rIns="0" bIns="0" rtlCol="0">
            <a:spAutoFit/>
          </a:bodyPr>
          <a:lstStyle/>
          <a:p>
            <a:pPr marL="635" algn="ctr">
              <a:lnSpc>
                <a:spcPct val="100000"/>
              </a:lnSpc>
              <a:spcBef>
                <a:spcPts val="770"/>
              </a:spcBef>
            </a:pPr>
            <a:r>
              <a:rPr sz="2000" b="1" dirty="0">
                <a:latin typeface="微软雅黑" panose="020B0503020204020204" charset="-122"/>
                <a:cs typeface="微软雅黑" panose="020B0503020204020204" charset="-122"/>
              </a:rPr>
              <a:t>宏观环境</a:t>
            </a:r>
            <a:endParaRPr sz="2000">
              <a:latin typeface="微软雅黑" panose="020B0503020204020204" charset="-122"/>
              <a:cs typeface="微软雅黑" panose="020B0503020204020204" charset="-122"/>
            </a:endParaRPr>
          </a:p>
        </p:txBody>
      </p:sp>
      <p:sp>
        <p:nvSpPr>
          <p:cNvPr id="95" name="object 9"/>
          <p:cNvSpPr txBox="1"/>
          <p:nvPr/>
        </p:nvSpPr>
        <p:spPr>
          <a:xfrm>
            <a:off x="4549140" y="1008888"/>
            <a:ext cx="3276600" cy="518159"/>
          </a:xfrm>
          <a:prstGeom prst="rect">
            <a:avLst/>
          </a:prstGeom>
          <a:solidFill>
            <a:srgbClr val="FFC000"/>
          </a:solidFill>
        </p:spPr>
        <p:txBody>
          <a:bodyPr vert="horz" wrap="square" lIns="0" tIns="97790" rIns="0" bIns="0" rtlCol="0">
            <a:spAutoFit/>
          </a:bodyPr>
          <a:lstStyle/>
          <a:p>
            <a:pPr algn="ctr">
              <a:lnSpc>
                <a:spcPct val="100000"/>
              </a:lnSpc>
              <a:spcBef>
                <a:spcPts val="770"/>
              </a:spcBef>
            </a:pPr>
            <a:r>
              <a:rPr sz="2000" b="1" dirty="0">
                <a:latin typeface="微软雅黑" panose="020B0503020204020204" charset="-122"/>
                <a:cs typeface="微软雅黑" panose="020B0503020204020204" charset="-122"/>
              </a:rPr>
              <a:t>产业趋势</a:t>
            </a:r>
            <a:endParaRPr sz="2000">
              <a:latin typeface="微软雅黑" panose="020B0503020204020204" charset="-122"/>
              <a:cs typeface="微软雅黑" panose="020B0503020204020204" charset="-122"/>
            </a:endParaRPr>
          </a:p>
        </p:txBody>
      </p:sp>
      <p:sp>
        <p:nvSpPr>
          <p:cNvPr id="96" name="object 10"/>
          <p:cNvSpPr txBox="1"/>
          <p:nvPr/>
        </p:nvSpPr>
        <p:spPr>
          <a:xfrm>
            <a:off x="8462771" y="1008888"/>
            <a:ext cx="3276600" cy="518159"/>
          </a:xfrm>
          <a:prstGeom prst="rect">
            <a:avLst/>
          </a:prstGeom>
          <a:solidFill>
            <a:srgbClr val="FFC000"/>
          </a:solidFill>
        </p:spPr>
        <p:txBody>
          <a:bodyPr vert="horz" wrap="square" lIns="0" tIns="97790" rIns="0" bIns="0" rtlCol="0">
            <a:spAutoFit/>
          </a:bodyPr>
          <a:lstStyle/>
          <a:p>
            <a:pPr marL="1270" algn="ctr">
              <a:lnSpc>
                <a:spcPct val="100000"/>
              </a:lnSpc>
              <a:spcBef>
                <a:spcPts val="770"/>
              </a:spcBef>
            </a:pPr>
            <a:r>
              <a:rPr sz="2000" b="1" dirty="0">
                <a:latin typeface="微软雅黑" panose="020B0503020204020204" charset="-122"/>
                <a:cs typeface="微软雅黑" panose="020B0503020204020204" charset="-122"/>
              </a:rPr>
              <a:t>园区战略</a:t>
            </a:r>
            <a:endParaRPr sz="2000">
              <a:latin typeface="微软雅黑" panose="020B0503020204020204" charset="-122"/>
              <a:cs typeface="微软雅黑" panose="020B0503020204020204" charset="-122"/>
            </a:endParaRPr>
          </a:p>
        </p:txBody>
      </p:sp>
      <p:sp>
        <p:nvSpPr>
          <p:cNvPr id="97" name="object 11"/>
          <p:cNvSpPr txBox="1"/>
          <p:nvPr/>
        </p:nvSpPr>
        <p:spPr>
          <a:xfrm>
            <a:off x="633983" y="2092451"/>
            <a:ext cx="3278504" cy="518159"/>
          </a:xfrm>
          <a:prstGeom prst="rect">
            <a:avLst/>
          </a:prstGeom>
          <a:solidFill>
            <a:srgbClr val="0376C0"/>
          </a:solidFill>
        </p:spPr>
        <p:txBody>
          <a:bodyPr vert="horz" wrap="square" lIns="0" tIns="97155" rIns="0" bIns="0" rtlCol="0">
            <a:spAutoFit/>
          </a:bodyPr>
          <a:lstStyle/>
          <a:p>
            <a:pPr marL="875665">
              <a:lnSpc>
                <a:spcPct val="100000"/>
              </a:lnSpc>
              <a:spcBef>
                <a:spcPts val="765"/>
              </a:spcBef>
            </a:pPr>
            <a:r>
              <a:rPr sz="2000" b="1" dirty="0">
                <a:solidFill>
                  <a:srgbClr val="FFFFFF"/>
                </a:solidFill>
                <a:latin typeface="微软雅黑" panose="020B0503020204020204" charset="-122"/>
                <a:cs typeface="微软雅黑" panose="020B0503020204020204" charset="-122"/>
              </a:rPr>
              <a:t>城市发展战略</a:t>
            </a:r>
            <a:endParaRPr sz="2000" dirty="0">
              <a:latin typeface="微软雅黑" panose="020B0503020204020204" charset="-122"/>
              <a:cs typeface="微软雅黑" panose="020B0503020204020204" charset="-122"/>
            </a:endParaRPr>
          </a:p>
        </p:txBody>
      </p:sp>
      <p:sp>
        <p:nvSpPr>
          <p:cNvPr id="98" name="object 12"/>
          <p:cNvSpPr txBox="1"/>
          <p:nvPr/>
        </p:nvSpPr>
        <p:spPr>
          <a:xfrm>
            <a:off x="633983" y="2610611"/>
            <a:ext cx="3278504" cy="2961640"/>
          </a:xfrm>
          <a:prstGeom prst="rect">
            <a:avLst/>
          </a:prstGeom>
          <a:solidFill>
            <a:srgbClr val="D9D9D9"/>
          </a:solidFill>
        </p:spPr>
        <p:txBody>
          <a:bodyPr vert="horz" wrap="square" lIns="0" tIns="46355" rIns="0" bIns="0" rtlCol="0">
            <a:spAutoFit/>
          </a:bodyPr>
          <a:lstStyle/>
          <a:p>
            <a:pPr marL="434975" marR="289560" indent="-342900">
              <a:lnSpc>
                <a:spcPct val="150000"/>
              </a:lnSpc>
              <a:spcBef>
                <a:spcPts val="365"/>
              </a:spcBef>
              <a:tabLst>
                <a:tab pos="434975" algn="l"/>
              </a:tabLst>
            </a:pPr>
            <a:r>
              <a:rPr sz="2000" dirty="0">
                <a:solidFill>
                  <a:srgbClr val="5BBAA4"/>
                </a:solidFill>
                <a:latin typeface="Wingdings" panose="05000000000000000000"/>
                <a:cs typeface="Wingdings" panose="05000000000000000000"/>
              </a:rPr>
              <a:t></a:t>
            </a:r>
            <a:r>
              <a:rPr sz="2000" dirty="0">
                <a:solidFill>
                  <a:srgbClr val="5BBAA4"/>
                </a:solidFill>
                <a:latin typeface="Times New Roman" panose="02020603050405020304"/>
                <a:cs typeface="Times New Roman" panose="02020603050405020304"/>
              </a:rPr>
              <a:t>	</a:t>
            </a:r>
            <a:r>
              <a:rPr sz="2000" dirty="0">
                <a:latin typeface="微软雅黑" panose="020B0503020204020204" charset="-122"/>
                <a:cs typeface="微软雅黑" panose="020B0503020204020204" charset="-122"/>
              </a:rPr>
              <a:t>打造城市代言，智慧城 市缩影</a:t>
            </a:r>
            <a:endParaRPr sz="2000">
              <a:latin typeface="微软雅黑" panose="020B0503020204020204" charset="-122"/>
              <a:cs typeface="微软雅黑" panose="020B0503020204020204" charset="-122"/>
            </a:endParaRPr>
          </a:p>
          <a:p>
            <a:pPr marL="434975" marR="289560" indent="-342900">
              <a:lnSpc>
                <a:spcPct val="150000"/>
              </a:lnSpc>
              <a:tabLst>
                <a:tab pos="434975" algn="l"/>
              </a:tabLst>
            </a:pPr>
            <a:r>
              <a:rPr sz="2000" dirty="0">
                <a:solidFill>
                  <a:srgbClr val="5BBAA4"/>
                </a:solidFill>
                <a:latin typeface="Wingdings" panose="05000000000000000000"/>
                <a:cs typeface="Wingdings" panose="05000000000000000000"/>
              </a:rPr>
              <a:t></a:t>
            </a:r>
            <a:r>
              <a:rPr sz="2000" dirty="0">
                <a:solidFill>
                  <a:srgbClr val="5BBAA4"/>
                </a:solidFill>
                <a:latin typeface="Times New Roman" panose="02020603050405020304"/>
                <a:cs typeface="Times New Roman" panose="02020603050405020304"/>
              </a:rPr>
              <a:t>	</a:t>
            </a:r>
            <a:r>
              <a:rPr sz="2000" dirty="0">
                <a:latin typeface="微软雅黑" panose="020B0503020204020204" charset="-122"/>
                <a:cs typeface="微软雅黑" panose="020B0503020204020204" charset="-122"/>
              </a:rPr>
              <a:t>打造产业基地，谋求跨 越发展</a:t>
            </a:r>
            <a:endParaRPr sz="2000">
              <a:latin typeface="微软雅黑" panose="020B0503020204020204" charset="-122"/>
              <a:cs typeface="微软雅黑" panose="020B0503020204020204" charset="-122"/>
            </a:endParaRPr>
          </a:p>
          <a:p>
            <a:pPr marL="434975" marR="289560" indent="-342900">
              <a:lnSpc>
                <a:spcPts val="3600"/>
              </a:lnSpc>
              <a:spcBef>
                <a:spcPts val="320"/>
              </a:spcBef>
              <a:tabLst>
                <a:tab pos="434975" algn="l"/>
              </a:tabLst>
            </a:pPr>
            <a:r>
              <a:rPr sz="2000" dirty="0">
                <a:solidFill>
                  <a:srgbClr val="5BBAA4"/>
                </a:solidFill>
                <a:latin typeface="Wingdings" panose="05000000000000000000"/>
                <a:cs typeface="Wingdings" panose="05000000000000000000"/>
              </a:rPr>
              <a:t></a:t>
            </a:r>
            <a:r>
              <a:rPr sz="2000" dirty="0">
                <a:solidFill>
                  <a:srgbClr val="5BBAA4"/>
                </a:solidFill>
                <a:latin typeface="Times New Roman" panose="02020603050405020304"/>
                <a:cs typeface="Times New Roman" panose="02020603050405020304"/>
              </a:rPr>
              <a:t>	</a:t>
            </a:r>
            <a:r>
              <a:rPr sz="2000" dirty="0">
                <a:latin typeface="微软雅黑" panose="020B0503020204020204" charset="-122"/>
                <a:cs typeface="微软雅黑" panose="020B0503020204020204" charset="-122"/>
              </a:rPr>
              <a:t>传感网、物联网等战略 性新兴技术的示范应用</a:t>
            </a:r>
            <a:endParaRPr sz="2000">
              <a:latin typeface="微软雅黑" panose="020B0503020204020204" charset="-122"/>
              <a:cs typeface="微软雅黑" panose="020B0503020204020204" charset="-122"/>
            </a:endParaRPr>
          </a:p>
        </p:txBody>
      </p:sp>
      <p:sp>
        <p:nvSpPr>
          <p:cNvPr id="99" name="object 13"/>
          <p:cNvSpPr txBox="1"/>
          <p:nvPr/>
        </p:nvSpPr>
        <p:spPr>
          <a:xfrm>
            <a:off x="4549140" y="2092451"/>
            <a:ext cx="3276600" cy="405880"/>
          </a:xfrm>
          <a:prstGeom prst="rect">
            <a:avLst/>
          </a:prstGeom>
          <a:solidFill>
            <a:srgbClr val="0376C0"/>
          </a:solidFill>
        </p:spPr>
        <p:txBody>
          <a:bodyPr vert="horz" wrap="square" lIns="0" tIns="97155" rIns="0" bIns="0" rtlCol="0">
            <a:spAutoFit/>
          </a:bodyPr>
          <a:lstStyle/>
          <a:p>
            <a:pPr marL="492125">
              <a:lnSpc>
                <a:spcPct val="100000"/>
              </a:lnSpc>
              <a:spcBef>
                <a:spcPts val="765"/>
              </a:spcBef>
            </a:pPr>
            <a:r>
              <a:rPr sz="2000" b="1" dirty="0" err="1">
                <a:solidFill>
                  <a:srgbClr val="FFFFFF"/>
                </a:solidFill>
                <a:latin typeface="微软雅黑" panose="020B0503020204020204" charset="-122"/>
                <a:cs typeface="微软雅黑" panose="020B0503020204020204" charset="-122"/>
              </a:rPr>
              <a:t>打造综合性服务</a:t>
            </a:r>
            <a:endParaRPr sz="2000" dirty="0">
              <a:latin typeface="微软雅黑" panose="020B0503020204020204" charset="-122"/>
              <a:cs typeface="微软雅黑" panose="020B0503020204020204" charset="-122"/>
            </a:endParaRPr>
          </a:p>
        </p:txBody>
      </p:sp>
      <p:sp>
        <p:nvSpPr>
          <p:cNvPr id="100" name="object 14"/>
          <p:cNvSpPr txBox="1"/>
          <p:nvPr/>
        </p:nvSpPr>
        <p:spPr>
          <a:xfrm>
            <a:off x="4549140" y="2610611"/>
            <a:ext cx="3276600" cy="2961640"/>
          </a:xfrm>
          <a:prstGeom prst="rect">
            <a:avLst/>
          </a:prstGeom>
          <a:solidFill>
            <a:srgbClr val="D9D9D9"/>
          </a:solidFill>
        </p:spPr>
        <p:txBody>
          <a:bodyPr vert="horz" wrap="square" lIns="0" tIns="46355" rIns="0" bIns="0" rtlCol="0">
            <a:spAutoFit/>
          </a:bodyPr>
          <a:lstStyle/>
          <a:p>
            <a:pPr marL="433705" marR="290195" indent="-342900" algn="just">
              <a:lnSpc>
                <a:spcPct val="150000"/>
              </a:lnSpc>
              <a:spcBef>
                <a:spcPts val="365"/>
              </a:spcBef>
            </a:pPr>
            <a:r>
              <a:rPr sz="2000" dirty="0">
                <a:solidFill>
                  <a:srgbClr val="5BBAA4"/>
                </a:solidFill>
                <a:latin typeface="Wingdings" panose="05000000000000000000"/>
                <a:cs typeface="Wingdings" panose="05000000000000000000"/>
              </a:rPr>
              <a:t></a:t>
            </a:r>
            <a:r>
              <a:rPr sz="2000" spc="140" dirty="0">
                <a:solidFill>
                  <a:srgbClr val="5BBAA4"/>
                </a:solidFill>
                <a:latin typeface="Times New Roman" panose="02020603050405020304"/>
                <a:cs typeface="Times New Roman" panose="02020603050405020304"/>
              </a:rPr>
              <a:t> </a:t>
            </a:r>
            <a:r>
              <a:rPr sz="2000" dirty="0">
                <a:latin typeface="微软雅黑" panose="020B0503020204020204" charset="-122"/>
                <a:cs typeface="微软雅黑" panose="020B0503020204020204" charset="-122"/>
              </a:rPr>
              <a:t>向规模化、集群化、现 代化升级</a:t>
            </a:r>
            <a:endParaRPr sz="2000">
              <a:latin typeface="微软雅黑" panose="020B0503020204020204" charset="-122"/>
              <a:cs typeface="微软雅黑" panose="020B0503020204020204" charset="-122"/>
            </a:endParaRPr>
          </a:p>
          <a:p>
            <a:pPr marL="433705" marR="39370" indent="-342900" algn="just">
              <a:lnSpc>
                <a:spcPct val="150000"/>
              </a:lnSpc>
            </a:pPr>
            <a:r>
              <a:rPr sz="2000" dirty="0">
                <a:solidFill>
                  <a:srgbClr val="5BBAA4"/>
                </a:solidFill>
                <a:latin typeface="Wingdings" panose="05000000000000000000"/>
                <a:cs typeface="Wingdings" panose="05000000000000000000"/>
              </a:rPr>
              <a:t></a:t>
            </a:r>
            <a:r>
              <a:rPr sz="2000" spc="145" dirty="0">
                <a:solidFill>
                  <a:srgbClr val="5BBAA4"/>
                </a:solidFill>
                <a:latin typeface="Times New Roman" panose="02020603050405020304"/>
                <a:cs typeface="Times New Roman" panose="02020603050405020304"/>
              </a:rPr>
              <a:t> </a:t>
            </a:r>
            <a:r>
              <a:rPr sz="2000" dirty="0">
                <a:latin typeface="微软雅黑" panose="020B0503020204020204" charset="-122"/>
                <a:cs typeface="微软雅黑" panose="020B0503020204020204" charset="-122"/>
              </a:rPr>
              <a:t>资源集</a:t>
            </a:r>
            <a:r>
              <a:rPr sz="2000" spc="-15" dirty="0">
                <a:latin typeface="微软雅黑" panose="020B0503020204020204" charset="-122"/>
                <a:cs typeface="微软雅黑" panose="020B0503020204020204" charset="-122"/>
              </a:rPr>
              <a:t>中</a:t>
            </a:r>
            <a:r>
              <a:rPr sz="2000" dirty="0">
                <a:latin typeface="微软雅黑" panose="020B0503020204020204" charset="-122"/>
                <a:cs typeface="微软雅黑" panose="020B0503020204020204" charset="-122"/>
              </a:rPr>
              <a:t>化</a:t>
            </a:r>
            <a:r>
              <a:rPr sz="2000" spc="-15" dirty="0">
                <a:latin typeface="微软雅黑" panose="020B0503020204020204" charset="-122"/>
                <a:cs typeface="微软雅黑" panose="020B0503020204020204" charset="-122"/>
              </a:rPr>
              <a:t>，</a:t>
            </a:r>
            <a:r>
              <a:rPr sz="2000" dirty="0">
                <a:latin typeface="微软雅黑" panose="020B0503020204020204" charset="-122"/>
                <a:cs typeface="微软雅黑" panose="020B0503020204020204" charset="-122"/>
              </a:rPr>
              <a:t>成本优</a:t>
            </a:r>
            <a:r>
              <a:rPr sz="2000" spc="-15" dirty="0">
                <a:latin typeface="微软雅黑" panose="020B0503020204020204" charset="-122"/>
                <a:cs typeface="微软雅黑" panose="020B0503020204020204" charset="-122"/>
              </a:rPr>
              <a:t>势</a:t>
            </a:r>
            <a:r>
              <a:rPr sz="2000" dirty="0">
                <a:latin typeface="微软雅黑" panose="020B0503020204020204" charset="-122"/>
                <a:cs typeface="微软雅黑" panose="020B0503020204020204" charset="-122"/>
              </a:rPr>
              <a:t>，  规模优</a:t>
            </a:r>
            <a:r>
              <a:rPr sz="2000" spc="-15" dirty="0">
                <a:latin typeface="微软雅黑" panose="020B0503020204020204" charset="-122"/>
                <a:cs typeface="微软雅黑" panose="020B0503020204020204" charset="-122"/>
              </a:rPr>
              <a:t>势</a:t>
            </a:r>
            <a:r>
              <a:rPr sz="2000" dirty="0">
                <a:latin typeface="微软雅黑" panose="020B0503020204020204" charset="-122"/>
                <a:cs typeface="微软雅黑" panose="020B0503020204020204" charset="-122"/>
              </a:rPr>
              <a:t>，</a:t>
            </a:r>
            <a:r>
              <a:rPr sz="2000" spc="-15" dirty="0">
                <a:latin typeface="微软雅黑" panose="020B0503020204020204" charset="-122"/>
                <a:cs typeface="微软雅黑" panose="020B0503020204020204" charset="-122"/>
              </a:rPr>
              <a:t>产</a:t>
            </a:r>
            <a:r>
              <a:rPr sz="2000" dirty="0">
                <a:latin typeface="微软雅黑" panose="020B0503020204020204" charset="-122"/>
                <a:cs typeface="微软雅黑" panose="020B0503020204020204" charset="-122"/>
              </a:rPr>
              <a:t>业链协</a:t>
            </a:r>
            <a:r>
              <a:rPr sz="2000" spc="-15" dirty="0">
                <a:latin typeface="微软雅黑" panose="020B0503020204020204" charset="-122"/>
                <a:cs typeface="微软雅黑" panose="020B0503020204020204" charset="-122"/>
              </a:rPr>
              <a:t>同</a:t>
            </a:r>
            <a:r>
              <a:rPr sz="2000" dirty="0">
                <a:latin typeface="微软雅黑" panose="020B0503020204020204" charset="-122"/>
                <a:cs typeface="微软雅黑" panose="020B0503020204020204" charset="-122"/>
              </a:rPr>
              <a:t>、 物流配套畅通</a:t>
            </a:r>
            <a:endParaRPr sz="2000">
              <a:latin typeface="微软雅黑" panose="020B0503020204020204" charset="-122"/>
              <a:cs typeface="微软雅黑" panose="020B0503020204020204" charset="-122"/>
            </a:endParaRPr>
          </a:p>
          <a:p>
            <a:pPr marL="90805" algn="just">
              <a:lnSpc>
                <a:spcPct val="100000"/>
              </a:lnSpc>
              <a:spcBef>
                <a:spcPts val="1205"/>
              </a:spcBef>
            </a:pPr>
            <a:r>
              <a:rPr sz="2000" dirty="0">
                <a:solidFill>
                  <a:srgbClr val="5BBAA4"/>
                </a:solidFill>
                <a:latin typeface="Wingdings" panose="05000000000000000000"/>
                <a:cs typeface="Wingdings" panose="05000000000000000000"/>
              </a:rPr>
              <a:t></a:t>
            </a:r>
            <a:r>
              <a:rPr sz="2000" spc="190" dirty="0">
                <a:solidFill>
                  <a:srgbClr val="5BBAA4"/>
                </a:solidFill>
                <a:latin typeface="Times New Roman" panose="02020603050405020304"/>
                <a:cs typeface="Times New Roman" panose="02020603050405020304"/>
              </a:rPr>
              <a:t> </a:t>
            </a:r>
            <a:r>
              <a:rPr sz="2000" dirty="0">
                <a:latin typeface="微软雅黑" panose="020B0503020204020204" charset="-122"/>
                <a:cs typeface="微软雅黑" panose="020B0503020204020204" charset="-122"/>
              </a:rPr>
              <a:t>云计算、物联网</a:t>
            </a:r>
            <a:endParaRPr sz="2000">
              <a:latin typeface="微软雅黑" panose="020B0503020204020204" charset="-122"/>
              <a:cs typeface="微软雅黑" panose="020B0503020204020204" charset="-122"/>
            </a:endParaRPr>
          </a:p>
        </p:txBody>
      </p:sp>
      <p:sp>
        <p:nvSpPr>
          <p:cNvPr id="101" name="object 15"/>
          <p:cNvSpPr txBox="1"/>
          <p:nvPr/>
        </p:nvSpPr>
        <p:spPr>
          <a:xfrm>
            <a:off x="8462771" y="2092451"/>
            <a:ext cx="3276600" cy="518159"/>
          </a:xfrm>
          <a:prstGeom prst="rect">
            <a:avLst/>
          </a:prstGeom>
          <a:solidFill>
            <a:srgbClr val="0376C0"/>
          </a:solidFill>
        </p:spPr>
        <p:txBody>
          <a:bodyPr vert="horz" wrap="square" lIns="0" tIns="97155" rIns="0" bIns="0" rtlCol="0">
            <a:spAutoFit/>
          </a:bodyPr>
          <a:lstStyle/>
          <a:p>
            <a:pPr marL="366395">
              <a:lnSpc>
                <a:spcPct val="100000"/>
              </a:lnSpc>
              <a:spcBef>
                <a:spcPts val="765"/>
              </a:spcBef>
            </a:pPr>
            <a:r>
              <a:rPr sz="2000" b="1" dirty="0">
                <a:solidFill>
                  <a:srgbClr val="FFFFFF"/>
                </a:solidFill>
                <a:latin typeface="微软雅黑" panose="020B0503020204020204" charset="-122"/>
                <a:cs typeface="微软雅黑" panose="020B0503020204020204" charset="-122"/>
              </a:rPr>
              <a:t>提升园区竞争力与品牌</a:t>
            </a:r>
            <a:endParaRPr sz="2000" dirty="0">
              <a:latin typeface="微软雅黑" panose="020B0503020204020204" charset="-122"/>
              <a:cs typeface="微软雅黑" panose="020B0503020204020204" charset="-122"/>
            </a:endParaRPr>
          </a:p>
        </p:txBody>
      </p:sp>
      <p:sp>
        <p:nvSpPr>
          <p:cNvPr id="102" name="object 16"/>
          <p:cNvSpPr/>
          <p:nvPr/>
        </p:nvSpPr>
        <p:spPr>
          <a:xfrm>
            <a:off x="8462771" y="2610611"/>
            <a:ext cx="3276600" cy="2961640"/>
          </a:xfrm>
          <a:custGeom>
            <a:avLst/>
            <a:gdLst/>
            <a:ahLst/>
            <a:cxnLst/>
            <a:rect l="l" t="t" r="r" b="b"/>
            <a:pathLst>
              <a:path w="3276600" h="2961640">
                <a:moveTo>
                  <a:pt x="3276600" y="0"/>
                </a:moveTo>
                <a:lnTo>
                  <a:pt x="0" y="0"/>
                </a:lnTo>
                <a:lnTo>
                  <a:pt x="0" y="2961132"/>
                </a:lnTo>
                <a:lnTo>
                  <a:pt x="3276600" y="2961132"/>
                </a:lnTo>
                <a:lnTo>
                  <a:pt x="3276600" y="0"/>
                </a:lnTo>
                <a:close/>
              </a:path>
            </a:pathLst>
          </a:custGeom>
          <a:solidFill>
            <a:srgbClr val="D9D9D9"/>
          </a:solidFill>
        </p:spPr>
        <p:txBody>
          <a:bodyPr wrap="square" lIns="0" tIns="0" rIns="0" bIns="0" rtlCol="0"/>
          <a:lstStyle/>
          <a:p/>
        </p:txBody>
      </p:sp>
      <p:sp>
        <p:nvSpPr>
          <p:cNvPr id="103" name="object 17"/>
          <p:cNvSpPr txBox="1"/>
          <p:nvPr/>
        </p:nvSpPr>
        <p:spPr>
          <a:xfrm>
            <a:off x="8462771" y="2610611"/>
            <a:ext cx="3276600" cy="2961640"/>
          </a:xfrm>
          <a:prstGeom prst="rect">
            <a:avLst/>
          </a:prstGeom>
        </p:spPr>
        <p:txBody>
          <a:bodyPr vert="horz" wrap="square" lIns="0" tIns="46355" rIns="0" bIns="0" rtlCol="0">
            <a:spAutoFit/>
          </a:bodyPr>
          <a:lstStyle/>
          <a:p>
            <a:pPr marL="434975" marR="38735" indent="-342900">
              <a:lnSpc>
                <a:spcPct val="150000"/>
              </a:lnSpc>
              <a:spcBef>
                <a:spcPts val="365"/>
              </a:spcBef>
              <a:tabLst>
                <a:tab pos="434340" algn="l"/>
              </a:tabLst>
            </a:pPr>
            <a:r>
              <a:rPr sz="2000" dirty="0">
                <a:solidFill>
                  <a:srgbClr val="5BBAA4"/>
                </a:solidFill>
                <a:latin typeface="Wingdings" panose="05000000000000000000"/>
                <a:cs typeface="Wingdings" panose="05000000000000000000"/>
              </a:rPr>
              <a:t></a:t>
            </a:r>
            <a:r>
              <a:rPr sz="2000" dirty="0">
                <a:solidFill>
                  <a:srgbClr val="5BBAA4"/>
                </a:solidFill>
                <a:latin typeface="Times New Roman" panose="02020603050405020304"/>
                <a:cs typeface="Times New Roman" panose="02020603050405020304"/>
              </a:rPr>
              <a:t>	</a:t>
            </a:r>
            <a:r>
              <a:rPr sz="2000" dirty="0">
                <a:latin typeface="微软雅黑" panose="020B0503020204020204" charset="-122"/>
                <a:cs typeface="微软雅黑" panose="020B0503020204020204" charset="-122"/>
              </a:rPr>
              <a:t>利用信息化提升自身竞 争力，</a:t>
            </a:r>
            <a:r>
              <a:rPr sz="2000" spc="-15" dirty="0">
                <a:latin typeface="微软雅黑" panose="020B0503020204020204" charset="-122"/>
                <a:cs typeface="微软雅黑" panose="020B0503020204020204" charset="-122"/>
              </a:rPr>
              <a:t>占</a:t>
            </a:r>
            <a:r>
              <a:rPr sz="2000" dirty="0">
                <a:latin typeface="微软雅黑" panose="020B0503020204020204" charset="-122"/>
                <a:cs typeface="微软雅黑" panose="020B0503020204020204" charset="-122"/>
              </a:rPr>
              <a:t>踞</a:t>
            </a:r>
            <a:r>
              <a:rPr sz="2000" spc="-15" dirty="0">
                <a:latin typeface="微软雅黑" panose="020B0503020204020204" charset="-122"/>
                <a:cs typeface="微软雅黑" panose="020B0503020204020204" charset="-122"/>
              </a:rPr>
              <a:t>价</a:t>
            </a:r>
            <a:r>
              <a:rPr sz="2000" dirty="0">
                <a:latin typeface="微软雅黑" panose="020B0503020204020204" charset="-122"/>
                <a:cs typeface="微软雅黑" panose="020B0503020204020204" charset="-122"/>
              </a:rPr>
              <a:t>值链高</a:t>
            </a:r>
            <a:r>
              <a:rPr sz="2000" spc="-15" dirty="0">
                <a:latin typeface="微软雅黑" panose="020B0503020204020204" charset="-122"/>
                <a:cs typeface="微软雅黑" panose="020B0503020204020204" charset="-122"/>
              </a:rPr>
              <a:t>端</a:t>
            </a:r>
            <a:r>
              <a:rPr sz="2000" dirty="0">
                <a:latin typeface="微软雅黑" panose="020B0503020204020204" charset="-122"/>
                <a:cs typeface="微软雅黑" panose="020B0503020204020204" charset="-122"/>
              </a:rPr>
              <a:t>， 提升业绩</a:t>
            </a:r>
            <a:endParaRPr sz="2000">
              <a:latin typeface="微软雅黑" panose="020B0503020204020204" charset="-122"/>
              <a:cs typeface="微软雅黑" panose="020B0503020204020204" charset="-122"/>
            </a:endParaRPr>
          </a:p>
          <a:p>
            <a:pPr marL="434975" marR="123825" indent="-342900">
              <a:lnSpc>
                <a:spcPct val="150000"/>
              </a:lnSpc>
              <a:tabLst>
                <a:tab pos="434340" algn="l"/>
              </a:tabLst>
            </a:pPr>
            <a:r>
              <a:rPr sz="2000" dirty="0">
                <a:solidFill>
                  <a:srgbClr val="5BBAA4"/>
                </a:solidFill>
                <a:latin typeface="Wingdings" panose="05000000000000000000"/>
                <a:cs typeface="Wingdings" panose="05000000000000000000"/>
              </a:rPr>
              <a:t></a:t>
            </a:r>
            <a:r>
              <a:rPr sz="2000" dirty="0">
                <a:solidFill>
                  <a:srgbClr val="5BBAA4"/>
                </a:solidFill>
                <a:latin typeface="Times New Roman" panose="02020603050405020304"/>
                <a:cs typeface="Times New Roman" panose="02020603050405020304"/>
              </a:rPr>
              <a:t>	</a:t>
            </a:r>
            <a:r>
              <a:rPr sz="2000" dirty="0">
                <a:latin typeface="微软雅黑" panose="020B0503020204020204" charset="-122"/>
                <a:cs typeface="微软雅黑" panose="020B0503020204020204" charset="-122"/>
              </a:rPr>
              <a:t>建设一体化</a:t>
            </a:r>
            <a:r>
              <a:rPr sz="2000" spc="15" dirty="0">
                <a:latin typeface="华文细黑" panose="02010600040101010101" charset="-122"/>
                <a:cs typeface="华文细黑" panose="02010600040101010101" charset="-122"/>
              </a:rPr>
              <a:t>I</a:t>
            </a:r>
            <a:r>
              <a:rPr sz="2000" spc="-5" dirty="0">
                <a:latin typeface="华文细黑" panose="02010600040101010101" charset="-122"/>
                <a:cs typeface="华文细黑" panose="02010600040101010101" charset="-122"/>
              </a:rPr>
              <a:t>T</a:t>
            </a:r>
            <a:r>
              <a:rPr sz="2000" spc="-15" dirty="0">
                <a:latin typeface="微软雅黑" panose="020B0503020204020204" charset="-122"/>
                <a:cs typeface="微软雅黑" panose="020B0503020204020204" charset="-122"/>
              </a:rPr>
              <a:t>架</a:t>
            </a:r>
            <a:r>
              <a:rPr sz="2000" dirty="0">
                <a:latin typeface="微软雅黑" panose="020B0503020204020204" charset="-122"/>
                <a:cs typeface="微软雅黑" panose="020B0503020204020204" charset="-122"/>
              </a:rPr>
              <a:t>构，</a:t>
            </a:r>
            <a:r>
              <a:rPr sz="2000" spc="-15" dirty="0">
                <a:latin typeface="微软雅黑" panose="020B0503020204020204" charset="-122"/>
                <a:cs typeface="微软雅黑" panose="020B0503020204020204" charset="-122"/>
              </a:rPr>
              <a:t>辐</a:t>
            </a:r>
            <a:r>
              <a:rPr sz="2000" dirty="0">
                <a:latin typeface="微软雅黑" panose="020B0503020204020204" charset="-122"/>
                <a:cs typeface="微软雅黑" panose="020B0503020204020204" charset="-122"/>
              </a:rPr>
              <a:t>射 更广阔市场空间</a:t>
            </a:r>
            <a:endParaRPr sz="2000">
              <a:latin typeface="微软雅黑" panose="020B0503020204020204" charset="-122"/>
              <a:cs typeface="微软雅黑" panose="020B0503020204020204" charset="-122"/>
            </a:endParaRPr>
          </a:p>
          <a:p>
            <a:pPr marL="92075">
              <a:lnSpc>
                <a:spcPct val="100000"/>
              </a:lnSpc>
              <a:spcBef>
                <a:spcPts val="1200"/>
              </a:spcBef>
              <a:tabLst>
                <a:tab pos="434340" algn="l"/>
              </a:tabLst>
            </a:pPr>
            <a:r>
              <a:rPr sz="2000" dirty="0">
                <a:solidFill>
                  <a:srgbClr val="5BBAA4"/>
                </a:solidFill>
                <a:latin typeface="Wingdings" panose="05000000000000000000"/>
                <a:cs typeface="Wingdings" panose="05000000000000000000"/>
              </a:rPr>
              <a:t></a:t>
            </a:r>
            <a:r>
              <a:rPr sz="2000" dirty="0">
                <a:solidFill>
                  <a:srgbClr val="5BBAA4"/>
                </a:solidFill>
                <a:latin typeface="Times New Roman" panose="02020603050405020304"/>
                <a:cs typeface="Times New Roman" panose="02020603050405020304"/>
              </a:rPr>
              <a:t>	</a:t>
            </a:r>
            <a:r>
              <a:rPr sz="2000" dirty="0">
                <a:latin typeface="微软雅黑" panose="020B0503020204020204" charset="-122"/>
                <a:cs typeface="微软雅黑" panose="020B0503020204020204" charset="-122"/>
              </a:rPr>
              <a:t>智能管理的园区</a:t>
            </a:r>
            <a:endParaRPr sz="2000">
              <a:latin typeface="微软雅黑" panose="020B0503020204020204" charset="-122"/>
              <a:cs typeface="微软雅黑" panose="020B0503020204020204" charset="-122"/>
            </a:endParaRPr>
          </a:p>
        </p:txBody>
      </p:sp>
      <p:sp>
        <p:nvSpPr>
          <p:cNvPr id="104" name="object 18"/>
          <p:cNvSpPr txBox="1"/>
          <p:nvPr/>
        </p:nvSpPr>
        <p:spPr>
          <a:xfrm>
            <a:off x="633983" y="6137147"/>
            <a:ext cx="11105515" cy="518159"/>
          </a:xfrm>
          <a:prstGeom prst="rect">
            <a:avLst/>
          </a:prstGeom>
          <a:solidFill>
            <a:srgbClr val="FFC000"/>
          </a:solidFill>
        </p:spPr>
        <p:txBody>
          <a:bodyPr vert="horz" wrap="square" lIns="0" tIns="66675" rIns="0" bIns="0" rtlCol="0">
            <a:spAutoFit/>
          </a:bodyPr>
          <a:lstStyle/>
          <a:p>
            <a:pPr marL="2540" algn="ctr">
              <a:lnSpc>
                <a:spcPct val="100000"/>
              </a:lnSpc>
              <a:spcBef>
                <a:spcPts val="525"/>
              </a:spcBef>
            </a:pPr>
            <a:r>
              <a:rPr sz="2400" b="1" dirty="0">
                <a:latin typeface="微软雅黑" panose="020B0503020204020204" charset="-122"/>
                <a:cs typeface="微软雅黑" panose="020B0503020204020204" charset="-122"/>
              </a:rPr>
              <a:t>智慧园区建设</a:t>
            </a:r>
            <a:endParaRPr sz="2400">
              <a:latin typeface="微软雅黑" panose="020B0503020204020204" charset="-122"/>
              <a:cs typeface="微软雅黑" panose="020B0503020204020204" charset="-122"/>
            </a:endParaRPr>
          </a:p>
        </p:txBody>
      </p:sp>
      <p:sp>
        <p:nvSpPr>
          <p:cNvPr id="105" name="object 19"/>
          <p:cNvSpPr/>
          <p:nvPr/>
        </p:nvSpPr>
        <p:spPr>
          <a:xfrm>
            <a:off x="1853183" y="1603247"/>
            <a:ext cx="840105" cy="434340"/>
          </a:xfrm>
          <a:custGeom>
            <a:avLst/>
            <a:gdLst/>
            <a:ahLst/>
            <a:cxnLst/>
            <a:rect l="l" t="t" r="r" b="b"/>
            <a:pathLst>
              <a:path w="840105" h="434339">
                <a:moveTo>
                  <a:pt x="839724" y="0"/>
                </a:moveTo>
                <a:lnTo>
                  <a:pt x="0" y="0"/>
                </a:lnTo>
                <a:lnTo>
                  <a:pt x="0" y="271906"/>
                </a:lnTo>
                <a:lnTo>
                  <a:pt x="419862" y="434339"/>
                </a:lnTo>
                <a:lnTo>
                  <a:pt x="839724" y="271906"/>
                </a:lnTo>
                <a:lnTo>
                  <a:pt x="839724" y="0"/>
                </a:lnTo>
                <a:close/>
              </a:path>
            </a:pathLst>
          </a:custGeom>
          <a:solidFill>
            <a:srgbClr val="AEABAB"/>
          </a:solidFill>
        </p:spPr>
        <p:txBody>
          <a:bodyPr wrap="square" lIns="0" tIns="0" rIns="0" bIns="0" rtlCol="0"/>
          <a:lstStyle/>
          <a:p/>
        </p:txBody>
      </p:sp>
      <p:sp>
        <p:nvSpPr>
          <p:cNvPr id="106" name="object 20"/>
          <p:cNvSpPr txBox="1"/>
          <p:nvPr/>
        </p:nvSpPr>
        <p:spPr>
          <a:xfrm>
            <a:off x="2032761" y="1621612"/>
            <a:ext cx="482600"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微软雅黑" panose="020B0503020204020204" charset="-122"/>
                <a:cs typeface="微软雅黑" panose="020B0503020204020204" charset="-122"/>
              </a:rPr>
              <a:t>要求</a:t>
            </a:r>
            <a:endParaRPr sz="1800">
              <a:latin typeface="微软雅黑" panose="020B0503020204020204" charset="-122"/>
              <a:cs typeface="微软雅黑" panose="020B0503020204020204" charset="-122"/>
            </a:endParaRPr>
          </a:p>
        </p:txBody>
      </p:sp>
      <p:sp>
        <p:nvSpPr>
          <p:cNvPr id="107" name="object 21"/>
          <p:cNvSpPr/>
          <p:nvPr/>
        </p:nvSpPr>
        <p:spPr>
          <a:xfrm>
            <a:off x="5768340" y="1592580"/>
            <a:ext cx="838200" cy="434340"/>
          </a:xfrm>
          <a:custGeom>
            <a:avLst/>
            <a:gdLst/>
            <a:ahLst/>
            <a:cxnLst/>
            <a:rect l="l" t="t" r="r" b="b"/>
            <a:pathLst>
              <a:path w="838200" h="434339">
                <a:moveTo>
                  <a:pt x="838200" y="0"/>
                </a:moveTo>
                <a:lnTo>
                  <a:pt x="0" y="0"/>
                </a:lnTo>
                <a:lnTo>
                  <a:pt x="0" y="271907"/>
                </a:lnTo>
                <a:lnTo>
                  <a:pt x="419100" y="434340"/>
                </a:lnTo>
                <a:lnTo>
                  <a:pt x="838200" y="271907"/>
                </a:lnTo>
                <a:lnTo>
                  <a:pt x="838200" y="0"/>
                </a:lnTo>
                <a:close/>
              </a:path>
            </a:pathLst>
          </a:custGeom>
          <a:solidFill>
            <a:srgbClr val="AEABAB"/>
          </a:solidFill>
        </p:spPr>
        <p:txBody>
          <a:bodyPr wrap="square" lIns="0" tIns="0" rIns="0" bIns="0" rtlCol="0"/>
          <a:lstStyle/>
          <a:p/>
        </p:txBody>
      </p:sp>
      <p:sp>
        <p:nvSpPr>
          <p:cNvPr id="108" name="object 22"/>
          <p:cNvSpPr txBox="1"/>
          <p:nvPr/>
        </p:nvSpPr>
        <p:spPr>
          <a:xfrm>
            <a:off x="5947028" y="1612138"/>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微软雅黑" panose="020B0503020204020204" charset="-122"/>
                <a:cs typeface="微软雅黑" panose="020B0503020204020204" charset="-122"/>
              </a:rPr>
              <a:t>要求</a:t>
            </a:r>
            <a:endParaRPr sz="1800">
              <a:latin typeface="微软雅黑" panose="020B0503020204020204" charset="-122"/>
              <a:cs typeface="微软雅黑" panose="020B0503020204020204" charset="-122"/>
            </a:endParaRPr>
          </a:p>
        </p:txBody>
      </p:sp>
      <p:sp>
        <p:nvSpPr>
          <p:cNvPr id="109" name="object 23"/>
          <p:cNvSpPr/>
          <p:nvPr/>
        </p:nvSpPr>
        <p:spPr>
          <a:xfrm>
            <a:off x="9681971" y="1603247"/>
            <a:ext cx="838200" cy="434340"/>
          </a:xfrm>
          <a:custGeom>
            <a:avLst/>
            <a:gdLst/>
            <a:ahLst/>
            <a:cxnLst/>
            <a:rect l="l" t="t" r="r" b="b"/>
            <a:pathLst>
              <a:path w="838200" h="434339">
                <a:moveTo>
                  <a:pt x="838200" y="0"/>
                </a:moveTo>
                <a:lnTo>
                  <a:pt x="0" y="0"/>
                </a:lnTo>
                <a:lnTo>
                  <a:pt x="0" y="271906"/>
                </a:lnTo>
                <a:lnTo>
                  <a:pt x="419100" y="434339"/>
                </a:lnTo>
                <a:lnTo>
                  <a:pt x="838200" y="271906"/>
                </a:lnTo>
                <a:lnTo>
                  <a:pt x="838200" y="0"/>
                </a:lnTo>
                <a:close/>
              </a:path>
            </a:pathLst>
          </a:custGeom>
          <a:solidFill>
            <a:srgbClr val="AEABAB"/>
          </a:solidFill>
        </p:spPr>
        <p:txBody>
          <a:bodyPr wrap="square" lIns="0" tIns="0" rIns="0" bIns="0" rtlCol="0"/>
          <a:lstStyle/>
          <a:p/>
        </p:txBody>
      </p:sp>
      <p:sp>
        <p:nvSpPr>
          <p:cNvPr id="110" name="object 24"/>
          <p:cNvSpPr txBox="1"/>
          <p:nvPr/>
        </p:nvSpPr>
        <p:spPr>
          <a:xfrm>
            <a:off x="9861042" y="1621612"/>
            <a:ext cx="482600"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微软雅黑" panose="020B0503020204020204" charset="-122"/>
                <a:cs typeface="微软雅黑" panose="020B0503020204020204" charset="-122"/>
              </a:rPr>
              <a:t>要求</a:t>
            </a:r>
            <a:endParaRPr sz="1800">
              <a:latin typeface="微软雅黑" panose="020B0503020204020204" charset="-122"/>
              <a:cs typeface="微软雅黑" panose="020B0503020204020204" charset="-122"/>
            </a:endParaRPr>
          </a:p>
        </p:txBody>
      </p:sp>
      <p:sp>
        <p:nvSpPr>
          <p:cNvPr id="111" name="object 25"/>
          <p:cNvSpPr/>
          <p:nvPr/>
        </p:nvSpPr>
        <p:spPr>
          <a:xfrm>
            <a:off x="1853183" y="5650991"/>
            <a:ext cx="840105" cy="434340"/>
          </a:xfrm>
          <a:custGeom>
            <a:avLst/>
            <a:gdLst/>
            <a:ahLst/>
            <a:cxnLst/>
            <a:rect l="l" t="t" r="r" b="b"/>
            <a:pathLst>
              <a:path w="840105" h="434339">
                <a:moveTo>
                  <a:pt x="839724" y="0"/>
                </a:moveTo>
                <a:lnTo>
                  <a:pt x="0" y="0"/>
                </a:lnTo>
                <a:lnTo>
                  <a:pt x="0" y="271945"/>
                </a:lnTo>
                <a:lnTo>
                  <a:pt x="419862" y="434340"/>
                </a:lnTo>
                <a:lnTo>
                  <a:pt x="839724" y="271945"/>
                </a:lnTo>
                <a:lnTo>
                  <a:pt x="839724" y="0"/>
                </a:lnTo>
                <a:close/>
              </a:path>
            </a:pathLst>
          </a:custGeom>
          <a:solidFill>
            <a:srgbClr val="AEABAB"/>
          </a:solidFill>
        </p:spPr>
        <p:txBody>
          <a:bodyPr wrap="square" lIns="0" tIns="0" rIns="0" bIns="0" rtlCol="0"/>
          <a:lstStyle/>
          <a:p/>
        </p:txBody>
      </p:sp>
      <p:sp>
        <p:nvSpPr>
          <p:cNvPr id="112" name="object 26"/>
          <p:cNvSpPr/>
          <p:nvPr/>
        </p:nvSpPr>
        <p:spPr>
          <a:xfrm>
            <a:off x="5673852" y="5640323"/>
            <a:ext cx="838200" cy="434340"/>
          </a:xfrm>
          <a:custGeom>
            <a:avLst/>
            <a:gdLst/>
            <a:ahLst/>
            <a:cxnLst/>
            <a:rect l="l" t="t" r="r" b="b"/>
            <a:pathLst>
              <a:path w="838200" h="434339">
                <a:moveTo>
                  <a:pt x="838200" y="0"/>
                </a:moveTo>
                <a:lnTo>
                  <a:pt x="0" y="0"/>
                </a:lnTo>
                <a:lnTo>
                  <a:pt x="0" y="271945"/>
                </a:lnTo>
                <a:lnTo>
                  <a:pt x="419100" y="434339"/>
                </a:lnTo>
                <a:lnTo>
                  <a:pt x="838200" y="271945"/>
                </a:lnTo>
                <a:lnTo>
                  <a:pt x="838200" y="0"/>
                </a:lnTo>
                <a:close/>
              </a:path>
            </a:pathLst>
          </a:custGeom>
          <a:solidFill>
            <a:srgbClr val="AEABAB"/>
          </a:solidFill>
        </p:spPr>
        <p:txBody>
          <a:bodyPr wrap="square" lIns="0" tIns="0" rIns="0" bIns="0" rtlCol="0"/>
          <a:lstStyle/>
          <a:p/>
        </p:txBody>
      </p:sp>
      <p:sp>
        <p:nvSpPr>
          <p:cNvPr id="113" name="object 27"/>
          <p:cNvSpPr txBox="1"/>
          <p:nvPr/>
        </p:nvSpPr>
        <p:spPr>
          <a:xfrm>
            <a:off x="2032761" y="5671210"/>
            <a:ext cx="4302760" cy="299720"/>
          </a:xfrm>
          <a:prstGeom prst="rect">
            <a:avLst/>
          </a:prstGeom>
        </p:spPr>
        <p:txBody>
          <a:bodyPr vert="horz" wrap="square" lIns="0" tIns="12700" rIns="0" bIns="0" rtlCol="0">
            <a:spAutoFit/>
          </a:bodyPr>
          <a:lstStyle/>
          <a:p>
            <a:pPr marL="12700">
              <a:lnSpc>
                <a:spcPct val="100000"/>
              </a:lnSpc>
              <a:spcBef>
                <a:spcPts val="100"/>
              </a:spcBef>
              <a:tabLst>
                <a:tab pos="3832225" algn="l"/>
              </a:tabLst>
            </a:pPr>
            <a:r>
              <a:rPr sz="1800" dirty="0">
                <a:solidFill>
                  <a:srgbClr val="FFFFFF"/>
                </a:solidFill>
                <a:latin typeface="微软雅黑" panose="020B0503020204020204" charset="-122"/>
                <a:cs typeface="微软雅黑" panose="020B0503020204020204" charset="-122"/>
              </a:rPr>
              <a:t>驱动	</a:t>
            </a:r>
            <a:r>
              <a:rPr sz="2700" baseline="3000" dirty="0">
                <a:solidFill>
                  <a:srgbClr val="FFFFFF"/>
                </a:solidFill>
                <a:latin typeface="微软雅黑" panose="020B0503020204020204" charset="-122"/>
                <a:cs typeface="微软雅黑" panose="020B0503020204020204" charset="-122"/>
              </a:rPr>
              <a:t>驱动</a:t>
            </a:r>
            <a:endParaRPr sz="2700" baseline="3000">
              <a:latin typeface="微软雅黑" panose="020B0503020204020204" charset="-122"/>
              <a:cs typeface="微软雅黑" panose="020B0503020204020204" charset="-122"/>
            </a:endParaRPr>
          </a:p>
        </p:txBody>
      </p:sp>
      <p:sp>
        <p:nvSpPr>
          <p:cNvPr id="114" name="object 28"/>
          <p:cNvSpPr/>
          <p:nvPr/>
        </p:nvSpPr>
        <p:spPr>
          <a:xfrm>
            <a:off x="9681971" y="5672328"/>
            <a:ext cx="838200" cy="434340"/>
          </a:xfrm>
          <a:custGeom>
            <a:avLst/>
            <a:gdLst/>
            <a:ahLst/>
            <a:cxnLst/>
            <a:rect l="l" t="t" r="r" b="b"/>
            <a:pathLst>
              <a:path w="838200" h="434339">
                <a:moveTo>
                  <a:pt x="838200" y="0"/>
                </a:moveTo>
                <a:lnTo>
                  <a:pt x="0" y="0"/>
                </a:lnTo>
                <a:lnTo>
                  <a:pt x="0" y="271945"/>
                </a:lnTo>
                <a:lnTo>
                  <a:pt x="419100" y="434340"/>
                </a:lnTo>
                <a:lnTo>
                  <a:pt x="838200" y="271945"/>
                </a:lnTo>
                <a:lnTo>
                  <a:pt x="838200" y="0"/>
                </a:lnTo>
                <a:close/>
              </a:path>
            </a:pathLst>
          </a:custGeom>
          <a:solidFill>
            <a:srgbClr val="AEABAB"/>
          </a:solidFill>
        </p:spPr>
        <p:txBody>
          <a:bodyPr wrap="square" lIns="0" tIns="0" rIns="0" bIns="0" rtlCol="0"/>
          <a:lstStyle/>
          <a:p/>
        </p:txBody>
      </p:sp>
      <p:sp>
        <p:nvSpPr>
          <p:cNvPr id="115" name="object 29"/>
          <p:cNvSpPr txBox="1"/>
          <p:nvPr/>
        </p:nvSpPr>
        <p:spPr>
          <a:xfrm>
            <a:off x="9861042" y="5692241"/>
            <a:ext cx="48260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微软雅黑" panose="020B0503020204020204" charset="-122"/>
                <a:cs typeface="微软雅黑" panose="020B0503020204020204" charset="-122"/>
              </a:rPr>
              <a:t>驱动</a:t>
            </a:r>
            <a:endParaRPr sz="1800">
              <a:latin typeface="微软雅黑" panose="020B0503020204020204" charset="-122"/>
              <a:cs typeface="微软雅黑" panose="020B0503020204020204"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面临挑战</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27" name="组合 26"/>
          <p:cNvGrpSpPr/>
          <p:nvPr/>
        </p:nvGrpSpPr>
        <p:grpSpPr>
          <a:xfrm>
            <a:off x="132715" y="1482725"/>
            <a:ext cx="11975465" cy="4224655"/>
            <a:chOff x="209" y="2335"/>
            <a:chExt cx="18859" cy="6653"/>
          </a:xfrm>
        </p:grpSpPr>
        <p:sp>
          <p:nvSpPr>
            <p:cNvPr id="28" name="object 4"/>
            <p:cNvSpPr/>
            <p:nvPr/>
          </p:nvSpPr>
          <p:spPr>
            <a:xfrm>
              <a:off x="576" y="2736"/>
              <a:ext cx="8856" cy="2768"/>
            </a:xfrm>
            <a:custGeom>
              <a:avLst/>
              <a:gdLst/>
              <a:ahLst/>
              <a:cxnLst/>
              <a:rect l="l" t="t" r="r" b="b"/>
              <a:pathLst>
                <a:path w="5623560" h="1757679">
                  <a:moveTo>
                    <a:pt x="5623560" y="0"/>
                  </a:moveTo>
                  <a:lnTo>
                    <a:pt x="0" y="0"/>
                  </a:lnTo>
                  <a:lnTo>
                    <a:pt x="0" y="1757172"/>
                  </a:lnTo>
                  <a:lnTo>
                    <a:pt x="5623560" y="1757172"/>
                  </a:lnTo>
                  <a:lnTo>
                    <a:pt x="5623560" y="0"/>
                  </a:lnTo>
                  <a:close/>
                </a:path>
              </a:pathLst>
            </a:custGeom>
            <a:solidFill>
              <a:srgbClr val="FFFFFF">
                <a:alpha val="39999"/>
              </a:srgbClr>
            </a:solidFill>
          </p:spPr>
          <p:txBody>
            <a:bodyPr wrap="square" lIns="0" tIns="0" rIns="0" bIns="0" rtlCol="0"/>
            <a:lstStyle/>
            <a:p/>
          </p:txBody>
        </p:sp>
        <p:sp>
          <p:nvSpPr>
            <p:cNvPr id="29" name="object 5"/>
            <p:cNvSpPr/>
            <p:nvPr/>
          </p:nvSpPr>
          <p:spPr>
            <a:xfrm>
              <a:off x="576" y="2736"/>
              <a:ext cx="8856" cy="2768"/>
            </a:xfrm>
            <a:custGeom>
              <a:avLst/>
              <a:gdLst/>
              <a:ahLst/>
              <a:cxnLst/>
              <a:rect l="l" t="t" r="r" b="b"/>
              <a:pathLst>
                <a:path w="5623560" h="1757679">
                  <a:moveTo>
                    <a:pt x="0" y="1757172"/>
                  </a:moveTo>
                  <a:lnTo>
                    <a:pt x="5623560" y="1757172"/>
                  </a:lnTo>
                  <a:lnTo>
                    <a:pt x="5623560" y="0"/>
                  </a:lnTo>
                  <a:lnTo>
                    <a:pt x="0" y="0"/>
                  </a:lnTo>
                  <a:lnTo>
                    <a:pt x="0" y="1757172"/>
                  </a:lnTo>
                  <a:close/>
                </a:path>
              </a:pathLst>
            </a:custGeom>
            <a:ln w="6096">
              <a:solidFill>
                <a:srgbClr val="548235"/>
              </a:solidFill>
            </a:ln>
          </p:spPr>
          <p:txBody>
            <a:bodyPr wrap="square" lIns="0" tIns="0" rIns="0" bIns="0" rtlCol="0"/>
            <a:lstStyle/>
            <a:p/>
          </p:txBody>
        </p:sp>
        <p:sp>
          <p:nvSpPr>
            <p:cNvPr id="30" name="object 6"/>
            <p:cNvSpPr txBox="1"/>
            <p:nvPr/>
          </p:nvSpPr>
          <p:spPr>
            <a:xfrm>
              <a:off x="2431" y="2886"/>
              <a:ext cx="6701" cy="2345"/>
            </a:xfrm>
            <a:prstGeom prst="rect">
              <a:avLst/>
            </a:prstGeom>
          </p:spPr>
          <p:txBody>
            <a:bodyPr vert="horz" wrap="square" lIns="0" tIns="13335" rIns="0" bIns="0" rtlCol="0">
              <a:spAutoFit/>
            </a:bodyPr>
            <a:lstStyle/>
            <a:p>
              <a:pPr marR="2437765" algn="l">
                <a:lnSpc>
                  <a:spcPct val="100000"/>
                </a:lnSpc>
                <a:spcBef>
                  <a:spcPts val="105"/>
                </a:spcBef>
              </a:pPr>
              <a:r>
                <a:rPr sz="2000" b="1" dirty="0">
                  <a:latin typeface="微软雅黑" panose="020B0503020204020204" charset="-122"/>
                  <a:cs typeface="微软雅黑" panose="020B0503020204020204" charset="-122"/>
                </a:rPr>
                <a:t>产业定位的挑战</a:t>
              </a:r>
              <a:endParaRPr sz="2000" dirty="0">
                <a:latin typeface="微软雅黑" panose="020B0503020204020204" charset="-122"/>
                <a:cs typeface="微软雅黑" panose="020B0503020204020204" charset="-122"/>
              </a:endParaRPr>
            </a:p>
            <a:p>
              <a:pPr marL="12700" algn="l">
                <a:lnSpc>
                  <a:spcPct val="100000"/>
                </a:lnSpc>
                <a:spcBef>
                  <a:spcPts val="1840"/>
                </a:spcBef>
              </a:pPr>
              <a:r>
                <a:rPr sz="1600" spc="-5" dirty="0">
                  <a:latin typeface="Arial" panose="020B0604020202020204"/>
                  <a:cs typeface="Arial" panose="020B0604020202020204"/>
                </a:rPr>
                <a:t>•</a:t>
              </a:r>
              <a:r>
                <a:rPr sz="1600" spc="285" dirty="0">
                  <a:latin typeface="Arial" panose="020B0604020202020204"/>
                  <a:cs typeface="Arial" panose="020B0604020202020204"/>
                </a:rPr>
                <a:t> </a:t>
              </a:r>
              <a:r>
                <a:rPr sz="1600" spc="-5" dirty="0">
                  <a:latin typeface="微软雅黑" panose="020B0503020204020204" charset="-122"/>
                  <a:cs typeface="微软雅黑" panose="020B0503020204020204" charset="-122"/>
                </a:rPr>
                <a:t>产业发展定位不清，与当地技术、</a:t>
              </a:r>
              <a:r>
                <a:rPr sz="1600" spc="5" dirty="0">
                  <a:latin typeface="微软雅黑" panose="020B0503020204020204" charset="-122"/>
                  <a:cs typeface="微软雅黑" panose="020B0503020204020204" charset="-122"/>
                </a:rPr>
                <a:t>人</a:t>
              </a:r>
              <a:r>
                <a:rPr sz="1600" spc="-5" dirty="0">
                  <a:latin typeface="微软雅黑" panose="020B0503020204020204" charset="-122"/>
                  <a:cs typeface="微软雅黑" panose="020B0503020204020204" charset="-122"/>
                </a:rPr>
                <a:t>才、</a:t>
              </a:r>
              <a:r>
                <a:rPr sz="1600" spc="5" dirty="0">
                  <a:latin typeface="微软雅黑" panose="020B0503020204020204" charset="-122"/>
                  <a:cs typeface="微软雅黑" panose="020B0503020204020204" charset="-122"/>
                </a:rPr>
                <a:t>产</a:t>
              </a:r>
              <a:r>
                <a:rPr sz="1600" spc="-5" dirty="0">
                  <a:latin typeface="微软雅黑" panose="020B0503020204020204" charset="-122"/>
                  <a:cs typeface="微软雅黑" panose="020B0503020204020204" charset="-122"/>
                </a:rPr>
                <a:t>业</a:t>
              </a:r>
              <a:endParaRPr sz="1600" dirty="0">
                <a:latin typeface="微软雅黑" panose="020B0503020204020204" charset="-122"/>
                <a:cs typeface="微软雅黑" panose="020B0503020204020204" charset="-122"/>
              </a:endParaRPr>
            </a:p>
            <a:p>
              <a:pPr marR="2457450" algn="l">
                <a:lnSpc>
                  <a:spcPct val="100000"/>
                </a:lnSpc>
                <a:spcBef>
                  <a:spcPts val="550"/>
                </a:spcBef>
              </a:pPr>
              <a:r>
                <a:rPr sz="1600" spc="-10" dirty="0">
                  <a:latin typeface="微软雅黑" panose="020B0503020204020204" charset="-122"/>
                  <a:cs typeface="微软雅黑" panose="020B0503020204020204" charset="-122"/>
                </a:rPr>
                <a:t>   等基础能力脱节</a:t>
              </a:r>
              <a:endParaRPr sz="1600" dirty="0">
                <a:latin typeface="微软雅黑" panose="020B0503020204020204" charset="-122"/>
                <a:cs typeface="微软雅黑" panose="020B0503020204020204" charset="-122"/>
              </a:endParaRPr>
            </a:p>
            <a:p>
              <a:pPr marL="12700" algn="l">
                <a:lnSpc>
                  <a:spcPct val="100000"/>
                </a:lnSpc>
                <a:spcBef>
                  <a:spcPts val="960"/>
                </a:spcBef>
              </a:pPr>
              <a:r>
                <a:rPr sz="1600" spc="-5" dirty="0">
                  <a:latin typeface="Arial" panose="020B0604020202020204"/>
                  <a:cs typeface="Arial" panose="020B0604020202020204"/>
                </a:rPr>
                <a:t>•</a:t>
              </a:r>
              <a:r>
                <a:rPr sz="1600" spc="345" dirty="0">
                  <a:latin typeface="Arial" panose="020B0604020202020204"/>
                  <a:cs typeface="Arial" panose="020B0604020202020204"/>
                </a:rPr>
                <a:t> </a:t>
              </a:r>
              <a:r>
                <a:rPr lang="zh-CN" altLang="en-US" sz="1600" spc="-5" dirty="0">
                  <a:latin typeface="微软雅黑" panose="020B0503020204020204" charset="-122"/>
                  <a:ea typeface="微软雅黑" panose="020B0503020204020204" charset="-122"/>
                  <a:cs typeface="Arial" panose="020B0604020202020204"/>
                </a:rPr>
                <a:t>传统</a:t>
              </a:r>
              <a:r>
                <a:rPr sz="1600" spc="-5" dirty="0" err="1">
                  <a:latin typeface="微软雅黑" panose="020B0503020204020204" charset="-122"/>
                  <a:cs typeface="微软雅黑" panose="020B0503020204020204" charset="-122"/>
                </a:rPr>
                <a:t>区内产业链多而短，关联度不高</a:t>
              </a:r>
              <a:endParaRPr sz="1600" dirty="0">
                <a:latin typeface="微软雅黑" panose="020B0503020204020204" charset="-122"/>
                <a:cs typeface="微软雅黑" panose="020B0503020204020204" charset="-122"/>
              </a:endParaRPr>
            </a:p>
          </p:txBody>
        </p:sp>
        <p:sp>
          <p:nvSpPr>
            <p:cNvPr id="31" name="object 7"/>
            <p:cNvSpPr/>
            <p:nvPr/>
          </p:nvSpPr>
          <p:spPr>
            <a:xfrm>
              <a:off x="209" y="2335"/>
              <a:ext cx="1937" cy="2906"/>
            </a:xfrm>
            <a:prstGeom prst="rect">
              <a:avLst/>
            </a:prstGeom>
            <a:blipFill>
              <a:blip r:embed="rId1" cstate="print"/>
              <a:stretch>
                <a:fillRect/>
              </a:stretch>
            </a:blipFill>
          </p:spPr>
          <p:txBody>
            <a:bodyPr wrap="square" lIns="0" tIns="0" rIns="0" bIns="0" rtlCol="0"/>
            <a:lstStyle/>
            <a:p/>
          </p:txBody>
        </p:sp>
        <p:sp>
          <p:nvSpPr>
            <p:cNvPr id="32" name="object 8"/>
            <p:cNvSpPr/>
            <p:nvPr/>
          </p:nvSpPr>
          <p:spPr>
            <a:xfrm>
              <a:off x="209" y="2335"/>
              <a:ext cx="1937" cy="2907"/>
            </a:xfrm>
            <a:custGeom>
              <a:avLst/>
              <a:gdLst/>
              <a:ahLst/>
              <a:cxnLst/>
              <a:rect l="l" t="t" r="r" b="b"/>
              <a:pathLst>
                <a:path w="1229995" h="1845945">
                  <a:moveTo>
                    <a:pt x="0" y="1845564"/>
                  </a:moveTo>
                  <a:lnTo>
                    <a:pt x="1229868" y="1845564"/>
                  </a:lnTo>
                  <a:lnTo>
                    <a:pt x="1229868" y="0"/>
                  </a:lnTo>
                  <a:lnTo>
                    <a:pt x="0" y="0"/>
                  </a:lnTo>
                  <a:lnTo>
                    <a:pt x="0" y="1845564"/>
                  </a:lnTo>
                  <a:close/>
                </a:path>
              </a:pathLst>
            </a:custGeom>
            <a:ln w="12192">
              <a:solidFill>
                <a:srgbClr val="FFFFFF"/>
              </a:solidFill>
            </a:ln>
          </p:spPr>
          <p:txBody>
            <a:bodyPr wrap="square" lIns="0" tIns="0" rIns="0" bIns="0" rtlCol="0"/>
            <a:lstStyle/>
            <a:p/>
          </p:txBody>
        </p:sp>
        <p:sp>
          <p:nvSpPr>
            <p:cNvPr id="33" name="object 9"/>
            <p:cNvSpPr/>
            <p:nvPr/>
          </p:nvSpPr>
          <p:spPr>
            <a:xfrm>
              <a:off x="10212" y="2736"/>
              <a:ext cx="8856" cy="2768"/>
            </a:xfrm>
            <a:custGeom>
              <a:avLst/>
              <a:gdLst/>
              <a:ahLst/>
              <a:cxnLst/>
              <a:rect l="l" t="t" r="r" b="b"/>
              <a:pathLst>
                <a:path w="5623559" h="1757679">
                  <a:moveTo>
                    <a:pt x="5623560" y="0"/>
                  </a:moveTo>
                  <a:lnTo>
                    <a:pt x="0" y="0"/>
                  </a:lnTo>
                  <a:lnTo>
                    <a:pt x="0" y="1757172"/>
                  </a:lnTo>
                  <a:lnTo>
                    <a:pt x="5623560" y="1757172"/>
                  </a:lnTo>
                  <a:lnTo>
                    <a:pt x="5623560" y="0"/>
                  </a:lnTo>
                  <a:close/>
                </a:path>
              </a:pathLst>
            </a:custGeom>
            <a:solidFill>
              <a:srgbClr val="FFFFFF">
                <a:alpha val="39999"/>
              </a:srgbClr>
            </a:solidFill>
          </p:spPr>
          <p:txBody>
            <a:bodyPr wrap="square" lIns="0" tIns="0" rIns="0" bIns="0" rtlCol="0"/>
            <a:lstStyle/>
            <a:p/>
          </p:txBody>
        </p:sp>
        <p:sp>
          <p:nvSpPr>
            <p:cNvPr id="34" name="object 10"/>
            <p:cNvSpPr/>
            <p:nvPr/>
          </p:nvSpPr>
          <p:spPr>
            <a:xfrm>
              <a:off x="10212" y="2736"/>
              <a:ext cx="8856" cy="2768"/>
            </a:xfrm>
            <a:custGeom>
              <a:avLst/>
              <a:gdLst/>
              <a:ahLst/>
              <a:cxnLst/>
              <a:rect l="l" t="t" r="r" b="b"/>
              <a:pathLst>
                <a:path w="5623559" h="1757679">
                  <a:moveTo>
                    <a:pt x="0" y="1757172"/>
                  </a:moveTo>
                  <a:lnTo>
                    <a:pt x="5623560" y="1757172"/>
                  </a:lnTo>
                  <a:lnTo>
                    <a:pt x="5623560" y="0"/>
                  </a:lnTo>
                  <a:lnTo>
                    <a:pt x="0" y="0"/>
                  </a:lnTo>
                  <a:lnTo>
                    <a:pt x="0" y="1757172"/>
                  </a:lnTo>
                  <a:close/>
                </a:path>
              </a:pathLst>
            </a:custGeom>
            <a:ln w="6096">
              <a:solidFill>
                <a:srgbClr val="548235"/>
              </a:solidFill>
            </a:ln>
          </p:spPr>
          <p:txBody>
            <a:bodyPr wrap="square" lIns="0" tIns="0" rIns="0" bIns="0" rtlCol="0"/>
            <a:lstStyle/>
            <a:p/>
          </p:txBody>
        </p:sp>
        <p:sp>
          <p:nvSpPr>
            <p:cNvPr id="35" name="object 11"/>
            <p:cNvSpPr txBox="1"/>
            <p:nvPr/>
          </p:nvSpPr>
          <p:spPr>
            <a:xfrm>
              <a:off x="12067" y="2886"/>
              <a:ext cx="6701" cy="2437"/>
            </a:xfrm>
            <a:prstGeom prst="rect">
              <a:avLst/>
            </a:prstGeom>
          </p:spPr>
          <p:txBody>
            <a:bodyPr vert="horz" wrap="square" lIns="0" tIns="13335" rIns="0" bIns="0" rtlCol="0">
              <a:spAutoFit/>
            </a:bodyPr>
            <a:lstStyle/>
            <a:p>
              <a:pPr marL="12700">
                <a:lnSpc>
                  <a:spcPct val="100000"/>
                </a:lnSpc>
                <a:spcBef>
                  <a:spcPts val="105"/>
                </a:spcBef>
              </a:pPr>
              <a:r>
                <a:rPr sz="2000" b="1" dirty="0">
                  <a:latin typeface="微软雅黑" panose="020B0503020204020204" charset="-122"/>
                  <a:cs typeface="微软雅黑" panose="020B0503020204020204" charset="-122"/>
                </a:rPr>
                <a:t>综合管理的挑战</a:t>
              </a:r>
              <a:endParaRPr sz="2000" dirty="0">
                <a:latin typeface="微软雅黑" panose="020B0503020204020204" charset="-122"/>
                <a:cs typeface="微软雅黑" panose="020B0503020204020204" charset="-122"/>
              </a:endParaRPr>
            </a:p>
            <a:p>
              <a:pPr marL="12700">
                <a:lnSpc>
                  <a:spcPct val="100000"/>
                </a:lnSpc>
                <a:spcBef>
                  <a:spcPts val="1840"/>
                </a:spcBef>
              </a:pPr>
              <a:r>
                <a:rPr sz="1600" spc="-5" dirty="0">
                  <a:latin typeface="Arial" panose="020B0604020202020204"/>
                  <a:cs typeface="Arial" panose="020B0604020202020204"/>
                </a:rPr>
                <a:t>•</a:t>
              </a:r>
              <a:r>
                <a:rPr sz="1600" spc="345" dirty="0">
                  <a:latin typeface="Arial" panose="020B0604020202020204"/>
                  <a:cs typeface="Arial" panose="020B0604020202020204"/>
                </a:rPr>
                <a:t> </a:t>
              </a:r>
              <a:r>
                <a:rPr sz="1600" spc="-5" dirty="0">
                  <a:latin typeface="微软雅黑" panose="020B0503020204020204" charset="-122"/>
                  <a:cs typeface="微软雅黑" panose="020B0503020204020204" charset="-122"/>
                </a:rPr>
                <a:t>主管部门和区内企业沟通效率低</a:t>
              </a:r>
              <a:endParaRPr sz="1600" dirty="0">
                <a:latin typeface="微软雅黑" panose="020B0503020204020204" charset="-122"/>
                <a:cs typeface="微软雅黑" panose="020B0503020204020204" charset="-122"/>
              </a:endParaRPr>
            </a:p>
            <a:p>
              <a:pPr marL="12700">
                <a:lnSpc>
                  <a:spcPct val="100000"/>
                </a:lnSpc>
                <a:spcBef>
                  <a:spcPts val="960"/>
                </a:spcBef>
              </a:pPr>
              <a:r>
                <a:rPr sz="1600" spc="-5" dirty="0">
                  <a:latin typeface="Arial" panose="020B0604020202020204"/>
                  <a:cs typeface="Arial" panose="020B0604020202020204"/>
                </a:rPr>
                <a:t>•</a:t>
              </a:r>
              <a:r>
                <a:rPr sz="1600" spc="330" dirty="0">
                  <a:latin typeface="Arial" panose="020B0604020202020204"/>
                  <a:cs typeface="Arial" panose="020B0604020202020204"/>
                </a:rPr>
                <a:t> </a:t>
              </a:r>
              <a:r>
                <a:rPr sz="1600" spc="-10" dirty="0">
                  <a:latin typeface="微软雅黑" panose="020B0503020204020204" charset="-122"/>
                  <a:cs typeface="微软雅黑" panose="020B0503020204020204" charset="-122"/>
                </a:rPr>
                <a:t>园区提供的信息服务、企业应用的</a:t>
              </a:r>
              <a:r>
                <a:rPr sz="1600" dirty="0">
                  <a:latin typeface="微软雅黑" panose="020B0503020204020204" charset="-122"/>
                  <a:cs typeface="微软雅黑" panose="020B0503020204020204" charset="-122"/>
                </a:rPr>
                <a:t>支</a:t>
              </a:r>
              <a:r>
                <a:rPr sz="1600" spc="-10" dirty="0">
                  <a:latin typeface="微软雅黑" panose="020B0503020204020204" charset="-122"/>
                  <a:cs typeface="微软雅黑" panose="020B0503020204020204" charset="-122"/>
                </a:rPr>
                <a:t>撑手</a:t>
              </a:r>
              <a:r>
                <a:rPr sz="1600" dirty="0">
                  <a:latin typeface="微软雅黑" panose="020B0503020204020204" charset="-122"/>
                  <a:cs typeface="微软雅黑" panose="020B0503020204020204" charset="-122"/>
                </a:rPr>
                <a:t>段</a:t>
              </a:r>
              <a:r>
                <a:rPr sz="1600" spc="-5" dirty="0">
                  <a:latin typeface="微软雅黑" panose="020B0503020204020204" charset="-122"/>
                  <a:cs typeface="微软雅黑" panose="020B0503020204020204" charset="-122"/>
                </a:rPr>
                <a:t>少</a:t>
              </a:r>
              <a:endParaRPr sz="1600" dirty="0">
                <a:latin typeface="微软雅黑" panose="020B0503020204020204" charset="-122"/>
                <a:cs typeface="微软雅黑" panose="020B0503020204020204" charset="-122"/>
              </a:endParaRPr>
            </a:p>
            <a:p>
              <a:pPr marL="12700">
                <a:lnSpc>
                  <a:spcPct val="100000"/>
                </a:lnSpc>
                <a:spcBef>
                  <a:spcPts val="960"/>
                </a:spcBef>
              </a:pPr>
              <a:r>
                <a:rPr sz="1600" spc="-5" dirty="0">
                  <a:latin typeface="Arial" panose="020B0604020202020204"/>
                  <a:cs typeface="Arial" panose="020B0604020202020204"/>
                </a:rPr>
                <a:t>•</a:t>
              </a:r>
              <a:r>
                <a:rPr lang="en-US" sz="1600" spc="-5" dirty="0">
                  <a:latin typeface="Arial" panose="020B0604020202020204"/>
                  <a:cs typeface="Arial" panose="020B0604020202020204"/>
                </a:rPr>
                <a:t>  </a:t>
              </a:r>
              <a:r>
                <a:rPr lang="zh-CN" altLang="en-US" sz="1600" spc="-10" dirty="0">
                  <a:latin typeface="微软雅黑" panose="020B0503020204020204" charset="-122"/>
                  <a:ea typeface="微软雅黑" panose="020B0503020204020204" charset="-122"/>
                  <a:cs typeface="微软雅黑" panose="020B0503020204020204" charset="-122"/>
                </a:rPr>
                <a:t>传统</a:t>
              </a:r>
              <a:r>
                <a:rPr sz="1600" spc="-5" dirty="0" err="1">
                  <a:latin typeface="微软雅黑" panose="020B0503020204020204" charset="-122"/>
                  <a:cs typeface="微软雅黑" panose="020B0503020204020204" charset="-122"/>
                </a:rPr>
                <a:t>园区管理手段落后，系统信息孤岛</a:t>
              </a:r>
              <a:r>
                <a:rPr sz="1600" spc="5" dirty="0" err="1">
                  <a:latin typeface="微软雅黑" panose="020B0503020204020204" charset="-122"/>
                  <a:cs typeface="微软雅黑" panose="020B0503020204020204" charset="-122"/>
                </a:rPr>
                <a:t>严</a:t>
              </a:r>
              <a:r>
                <a:rPr sz="1600" spc="-5" dirty="0" err="1">
                  <a:latin typeface="微软雅黑" panose="020B0503020204020204" charset="-122"/>
                  <a:cs typeface="微软雅黑" panose="020B0503020204020204" charset="-122"/>
                </a:rPr>
                <a:t>重</a:t>
              </a:r>
              <a:endParaRPr sz="1600" dirty="0">
                <a:latin typeface="微软雅黑" panose="020B0503020204020204" charset="-122"/>
                <a:cs typeface="微软雅黑" panose="020B0503020204020204" charset="-122"/>
              </a:endParaRPr>
            </a:p>
          </p:txBody>
        </p:sp>
        <p:sp>
          <p:nvSpPr>
            <p:cNvPr id="36" name="object 12"/>
            <p:cNvSpPr/>
            <p:nvPr/>
          </p:nvSpPr>
          <p:spPr>
            <a:xfrm>
              <a:off x="9842" y="2335"/>
              <a:ext cx="1937" cy="2906"/>
            </a:xfrm>
            <a:prstGeom prst="rect">
              <a:avLst/>
            </a:prstGeom>
            <a:blipFill>
              <a:blip r:embed="rId2" cstate="print"/>
              <a:stretch>
                <a:fillRect/>
              </a:stretch>
            </a:blipFill>
          </p:spPr>
          <p:txBody>
            <a:bodyPr wrap="square" lIns="0" tIns="0" rIns="0" bIns="0" rtlCol="0"/>
            <a:lstStyle/>
            <a:p/>
          </p:txBody>
        </p:sp>
        <p:sp>
          <p:nvSpPr>
            <p:cNvPr id="37" name="object 13"/>
            <p:cNvSpPr/>
            <p:nvPr/>
          </p:nvSpPr>
          <p:spPr>
            <a:xfrm>
              <a:off x="9842" y="2335"/>
              <a:ext cx="1937" cy="2907"/>
            </a:xfrm>
            <a:custGeom>
              <a:avLst/>
              <a:gdLst/>
              <a:ahLst/>
              <a:cxnLst/>
              <a:rect l="l" t="t" r="r" b="b"/>
              <a:pathLst>
                <a:path w="1229995" h="1845945">
                  <a:moveTo>
                    <a:pt x="0" y="1845564"/>
                  </a:moveTo>
                  <a:lnTo>
                    <a:pt x="1229868" y="1845564"/>
                  </a:lnTo>
                  <a:lnTo>
                    <a:pt x="1229868" y="0"/>
                  </a:lnTo>
                  <a:lnTo>
                    <a:pt x="0" y="0"/>
                  </a:lnTo>
                  <a:lnTo>
                    <a:pt x="0" y="1845564"/>
                  </a:lnTo>
                  <a:close/>
                </a:path>
              </a:pathLst>
            </a:custGeom>
            <a:ln w="12191">
              <a:solidFill>
                <a:srgbClr val="FFFFFF"/>
              </a:solidFill>
            </a:ln>
          </p:spPr>
          <p:txBody>
            <a:bodyPr wrap="square" lIns="0" tIns="0" rIns="0" bIns="0" rtlCol="0"/>
            <a:lstStyle/>
            <a:p/>
          </p:txBody>
        </p:sp>
        <p:sp>
          <p:nvSpPr>
            <p:cNvPr id="38" name="object 14"/>
            <p:cNvSpPr/>
            <p:nvPr/>
          </p:nvSpPr>
          <p:spPr>
            <a:xfrm>
              <a:off x="576" y="6218"/>
              <a:ext cx="8856" cy="2770"/>
            </a:xfrm>
            <a:custGeom>
              <a:avLst/>
              <a:gdLst/>
              <a:ahLst/>
              <a:cxnLst/>
              <a:rect l="l" t="t" r="r" b="b"/>
              <a:pathLst>
                <a:path w="5623560" h="1758950">
                  <a:moveTo>
                    <a:pt x="5623560" y="0"/>
                  </a:moveTo>
                  <a:lnTo>
                    <a:pt x="0" y="0"/>
                  </a:lnTo>
                  <a:lnTo>
                    <a:pt x="0" y="1758695"/>
                  </a:lnTo>
                  <a:lnTo>
                    <a:pt x="5623560" y="1758695"/>
                  </a:lnTo>
                  <a:lnTo>
                    <a:pt x="5623560" y="0"/>
                  </a:lnTo>
                  <a:close/>
                </a:path>
              </a:pathLst>
            </a:custGeom>
            <a:solidFill>
              <a:srgbClr val="FFFFFF">
                <a:alpha val="39999"/>
              </a:srgbClr>
            </a:solidFill>
          </p:spPr>
          <p:txBody>
            <a:bodyPr wrap="square" lIns="0" tIns="0" rIns="0" bIns="0" rtlCol="0"/>
            <a:lstStyle/>
            <a:p/>
          </p:txBody>
        </p:sp>
        <p:sp>
          <p:nvSpPr>
            <p:cNvPr id="39" name="object 15"/>
            <p:cNvSpPr/>
            <p:nvPr/>
          </p:nvSpPr>
          <p:spPr>
            <a:xfrm>
              <a:off x="576" y="6218"/>
              <a:ext cx="8856" cy="2770"/>
            </a:xfrm>
            <a:custGeom>
              <a:avLst/>
              <a:gdLst/>
              <a:ahLst/>
              <a:cxnLst/>
              <a:rect l="l" t="t" r="r" b="b"/>
              <a:pathLst>
                <a:path w="5623560" h="1758950">
                  <a:moveTo>
                    <a:pt x="0" y="1758695"/>
                  </a:moveTo>
                  <a:lnTo>
                    <a:pt x="5623560" y="1758695"/>
                  </a:lnTo>
                  <a:lnTo>
                    <a:pt x="5623560" y="0"/>
                  </a:lnTo>
                  <a:lnTo>
                    <a:pt x="0" y="0"/>
                  </a:lnTo>
                  <a:lnTo>
                    <a:pt x="0" y="1758695"/>
                  </a:lnTo>
                  <a:close/>
                </a:path>
              </a:pathLst>
            </a:custGeom>
            <a:ln w="6095">
              <a:solidFill>
                <a:srgbClr val="548235"/>
              </a:solidFill>
            </a:ln>
          </p:spPr>
          <p:txBody>
            <a:bodyPr wrap="square" lIns="0" tIns="0" rIns="0" bIns="0" rtlCol="0"/>
            <a:lstStyle/>
            <a:p/>
          </p:txBody>
        </p:sp>
        <p:sp>
          <p:nvSpPr>
            <p:cNvPr id="40" name="object 16"/>
            <p:cNvSpPr txBox="1"/>
            <p:nvPr/>
          </p:nvSpPr>
          <p:spPr>
            <a:xfrm>
              <a:off x="2431" y="6371"/>
              <a:ext cx="6701" cy="2436"/>
            </a:xfrm>
            <a:prstGeom prst="rect">
              <a:avLst/>
            </a:prstGeom>
          </p:spPr>
          <p:txBody>
            <a:bodyPr vert="horz" wrap="square" lIns="0" tIns="12700" rIns="0" bIns="0" rtlCol="0">
              <a:spAutoFit/>
            </a:bodyPr>
            <a:lstStyle/>
            <a:p>
              <a:pPr marL="12700">
                <a:lnSpc>
                  <a:spcPct val="100000"/>
                </a:lnSpc>
                <a:spcBef>
                  <a:spcPts val="100"/>
                </a:spcBef>
              </a:pPr>
              <a:r>
                <a:rPr sz="2000" b="1" dirty="0">
                  <a:latin typeface="微软雅黑" panose="020B0503020204020204" charset="-122"/>
                  <a:cs typeface="微软雅黑" panose="020B0503020204020204" charset="-122"/>
                </a:rPr>
                <a:t>企业发展的挑战</a:t>
              </a:r>
              <a:endParaRPr sz="2000" dirty="0">
                <a:latin typeface="微软雅黑" panose="020B0503020204020204" charset="-122"/>
                <a:cs typeface="微软雅黑" panose="020B0503020204020204" charset="-122"/>
              </a:endParaRPr>
            </a:p>
            <a:p>
              <a:pPr marL="12700">
                <a:lnSpc>
                  <a:spcPct val="100000"/>
                </a:lnSpc>
                <a:spcBef>
                  <a:spcPts val="1845"/>
                </a:spcBef>
              </a:pPr>
              <a:r>
                <a:rPr sz="1600" spc="-5" dirty="0">
                  <a:latin typeface="Arial" panose="020B0604020202020204"/>
                  <a:cs typeface="Arial" panose="020B0604020202020204"/>
                </a:rPr>
                <a:t>•</a:t>
              </a:r>
              <a:r>
                <a:rPr sz="1600" spc="345" dirty="0">
                  <a:latin typeface="Arial" panose="020B0604020202020204"/>
                  <a:cs typeface="Arial" panose="020B0604020202020204"/>
                </a:rPr>
                <a:t> </a:t>
              </a:r>
              <a:r>
                <a:rPr lang="zh-CN" altLang="en-US" sz="1600" spc="-5" dirty="0">
                  <a:latin typeface="微软雅黑" panose="020B0503020204020204" charset="-122"/>
                  <a:ea typeface="微软雅黑" panose="020B0503020204020204" charset="-122"/>
                </a:rPr>
                <a:t>传统园区</a:t>
              </a:r>
              <a:r>
                <a:rPr sz="1600" spc="-5" dirty="0" err="1">
                  <a:latin typeface="微软雅黑" panose="020B0503020204020204" charset="-122"/>
                  <a:cs typeface="微软雅黑" panose="020B0503020204020204" charset="-122"/>
                </a:rPr>
                <a:t>支撑企业发展的产业配套服务薄弱</a:t>
              </a:r>
              <a:endParaRPr sz="1600" dirty="0">
                <a:latin typeface="微软雅黑" panose="020B0503020204020204" charset="-122"/>
                <a:cs typeface="微软雅黑" panose="020B0503020204020204" charset="-122"/>
              </a:endParaRPr>
            </a:p>
            <a:p>
              <a:pPr marL="12700">
                <a:lnSpc>
                  <a:spcPct val="100000"/>
                </a:lnSpc>
                <a:spcBef>
                  <a:spcPts val="960"/>
                </a:spcBef>
              </a:pPr>
              <a:r>
                <a:rPr sz="1600" spc="-5" dirty="0">
                  <a:latin typeface="Arial" panose="020B0604020202020204"/>
                  <a:cs typeface="Arial" panose="020B0604020202020204"/>
                </a:rPr>
                <a:t>•</a:t>
              </a:r>
              <a:r>
                <a:rPr sz="1600" spc="345" dirty="0">
                  <a:latin typeface="Arial" panose="020B0604020202020204"/>
                  <a:cs typeface="Arial" panose="020B0604020202020204"/>
                </a:rPr>
                <a:t> </a:t>
              </a:r>
              <a:r>
                <a:rPr sz="1600" spc="-5" dirty="0">
                  <a:latin typeface="微软雅黑" panose="020B0503020204020204" charset="-122"/>
                  <a:cs typeface="微软雅黑" panose="020B0503020204020204" charset="-122"/>
                </a:rPr>
                <a:t>针对企业的产业扶持政策竞争力不够</a:t>
              </a:r>
              <a:endParaRPr sz="1600" dirty="0">
                <a:latin typeface="微软雅黑" panose="020B0503020204020204" charset="-122"/>
                <a:cs typeface="微软雅黑" panose="020B0503020204020204" charset="-122"/>
              </a:endParaRPr>
            </a:p>
            <a:p>
              <a:pPr marL="12700">
                <a:lnSpc>
                  <a:spcPct val="100000"/>
                </a:lnSpc>
                <a:spcBef>
                  <a:spcPts val="960"/>
                </a:spcBef>
              </a:pPr>
              <a:r>
                <a:rPr sz="1600" spc="-5" dirty="0">
                  <a:latin typeface="Arial" panose="020B0604020202020204"/>
                  <a:cs typeface="Arial" panose="020B0604020202020204"/>
                </a:rPr>
                <a:t>•</a:t>
              </a:r>
              <a:r>
                <a:rPr sz="1600" spc="285" dirty="0">
                  <a:latin typeface="Arial" panose="020B0604020202020204"/>
                  <a:cs typeface="Arial" panose="020B0604020202020204"/>
                </a:rPr>
                <a:t> </a:t>
              </a:r>
              <a:r>
                <a:rPr sz="1600" spc="-5" dirty="0">
                  <a:latin typeface="微软雅黑" panose="020B0503020204020204" charset="-122"/>
                  <a:cs typeface="微软雅黑" panose="020B0503020204020204" charset="-122"/>
                </a:rPr>
                <a:t>企业各自为政，没有形成企业群的</a:t>
              </a:r>
              <a:r>
                <a:rPr sz="1600" spc="5" dirty="0">
                  <a:latin typeface="微软雅黑" panose="020B0503020204020204" charset="-122"/>
                  <a:cs typeface="微软雅黑" panose="020B0503020204020204" charset="-122"/>
                </a:rPr>
                <a:t>集</a:t>
              </a:r>
              <a:r>
                <a:rPr sz="1600" spc="-5" dirty="0">
                  <a:latin typeface="微软雅黑" panose="020B0503020204020204" charset="-122"/>
                  <a:cs typeface="微软雅黑" panose="020B0503020204020204" charset="-122"/>
                </a:rPr>
                <a:t>聚竞</a:t>
              </a:r>
              <a:r>
                <a:rPr sz="1600" spc="5" dirty="0">
                  <a:latin typeface="微软雅黑" panose="020B0503020204020204" charset="-122"/>
                  <a:cs typeface="微软雅黑" panose="020B0503020204020204" charset="-122"/>
                </a:rPr>
                <a:t>争</a:t>
              </a:r>
              <a:r>
                <a:rPr sz="1600" spc="-5" dirty="0">
                  <a:latin typeface="微软雅黑" panose="020B0503020204020204" charset="-122"/>
                  <a:cs typeface="微软雅黑" panose="020B0503020204020204" charset="-122"/>
                </a:rPr>
                <a:t>力</a:t>
              </a:r>
              <a:endParaRPr sz="1600" dirty="0">
                <a:latin typeface="微软雅黑" panose="020B0503020204020204" charset="-122"/>
                <a:cs typeface="微软雅黑" panose="020B0503020204020204" charset="-122"/>
              </a:endParaRPr>
            </a:p>
          </p:txBody>
        </p:sp>
        <p:sp>
          <p:nvSpPr>
            <p:cNvPr id="41" name="object 17"/>
            <p:cNvSpPr/>
            <p:nvPr/>
          </p:nvSpPr>
          <p:spPr>
            <a:xfrm>
              <a:off x="209" y="5820"/>
              <a:ext cx="1937" cy="2906"/>
            </a:xfrm>
            <a:prstGeom prst="rect">
              <a:avLst/>
            </a:prstGeom>
            <a:blipFill>
              <a:blip r:embed="rId3" cstate="print"/>
              <a:stretch>
                <a:fillRect/>
              </a:stretch>
            </a:blipFill>
          </p:spPr>
          <p:txBody>
            <a:bodyPr wrap="square" lIns="0" tIns="0" rIns="0" bIns="0" rtlCol="0"/>
            <a:lstStyle/>
            <a:p/>
          </p:txBody>
        </p:sp>
        <p:sp>
          <p:nvSpPr>
            <p:cNvPr id="42" name="object 18"/>
            <p:cNvSpPr/>
            <p:nvPr/>
          </p:nvSpPr>
          <p:spPr>
            <a:xfrm>
              <a:off x="209" y="5820"/>
              <a:ext cx="1937" cy="2907"/>
            </a:xfrm>
            <a:custGeom>
              <a:avLst/>
              <a:gdLst/>
              <a:ahLst/>
              <a:cxnLst/>
              <a:rect l="l" t="t" r="r" b="b"/>
              <a:pathLst>
                <a:path w="1229995" h="1845945">
                  <a:moveTo>
                    <a:pt x="0" y="1845564"/>
                  </a:moveTo>
                  <a:lnTo>
                    <a:pt x="1229868" y="1845564"/>
                  </a:lnTo>
                  <a:lnTo>
                    <a:pt x="1229868" y="0"/>
                  </a:lnTo>
                  <a:lnTo>
                    <a:pt x="0" y="0"/>
                  </a:lnTo>
                  <a:lnTo>
                    <a:pt x="0" y="1845564"/>
                  </a:lnTo>
                  <a:close/>
                </a:path>
              </a:pathLst>
            </a:custGeom>
            <a:ln w="12192">
              <a:solidFill>
                <a:srgbClr val="FFFFFF"/>
              </a:solidFill>
            </a:ln>
          </p:spPr>
          <p:txBody>
            <a:bodyPr wrap="square" lIns="0" tIns="0" rIns="0" bIns="0" rtlCol="0"/>
            <a:lstStyle/>
            <a:p/>
          </p:txBody>
        </p:sp>
        <p:sp>
          <p:nvSpPr>
            <p:cNvPr id="43" name="object 19"/>
            <p:cNvSpPr/>
            <p:nvPr/>
          </p:nvSpPr>
          <p:spPr>
            <a:xfrm>
              <a:off x="10212" y="6218"/>
              <a:ext cx="8856" cy="2770"/>
            </a:xfrm>
            <a:custGeom>
              <a:avLst/>
              <a:gdLst/>
              <a:ahLst/>
              <a:cxnLst/>
              <a:rect l="l" t="t" r="r" b="b"/>
              <a:pathLst>
                <a:path w="5623559" h="1758950">
                  <a:moveTo>
                    <a:pt x="5623560" y="0"/>
                  </a:moveTo>
                  <a:lnTo>
                    <a:pt x="0" y="0"/>
                  </a:lnTo>
                  <a:lnTo>
                    <a:pt x="0" y="1758695"/>
                  </a:lnTo>
                  <a:lnTo>
                    <a:pt x="5623560" y="1758695"/>
                  </a:lnTo>
                  <a:lnTo>
                    <a:pt x="5623560" y="0"/>
                  </a:lnTo>
                  <a:close/>
                </a:path>
              </a:pathLst>
            </a:custGeom>
            <a:solidFill>
              <a:srgbClr val="FFFFFF">
                <a:alpha val="39999"/>
              </a:srgbClr>
            </a:solidFill>
          </p:spPr>
          <p:txBody>
            <a:bodyPr wrap="square" lIns="0" tIns="0" rIns="0" bIns="0" rtlCol="0"/>
            <a:lstStyle/>
            <a:p/>
          </p:txBody>
        </p:sp>
        <p:sp>
          <p:nvSpPr>
            <p:cNvPr id="44" name="object 20"/>
            <p:cNvSpPr/>
            <p:nvPr/>
          </p:nvSpPr>
          <p:spPr>
            <a:xfrm>
              <a:off x="10212" y="6218"/>
              <a:ext cx="8856" cy="2770"/>
            </a:xfrm>
            <a:custGeom>
              <a:avLst/>
              <a:gdLst/>
              <a:ahLst/>
              <a:cxnLst/>
              <a:rect l="l" t="t" r="r" b="b"/>
              <a:pathLst>
                <a:path w="5623559" h="1758950">
                  <a:moveTo>
                    <a:pt x="0" y="1758695"/>
                  </a:moveTo>
                  <a:lnTo>
                    <a:pt x="5623560" y="1758695"/>
                  </a:lnTo>
                  <a:lnTo>
                    <a:pt x="5623560" y="0"/>
                  </a:lnTo>
                  <a:lnTo>
                    <a:pt x="0" y="0"/>
                  </a:lnTo>
                  <a:lnTo>
                    <a:pt x="0" y="1758695"/>
                  </a:lnTo>
                  <a:close/>
                </a:path>
              </a:pathLst>
            </a:custGeom>
            <a:ln w="6095">
              <a:solidFill>
                <a:srgbClr val="548235"/>
              </a:solidFill>
            </a:ln>
          </p:spPr>
          <p:txBody>
            <a:bodyPr wrap="square" lIns="0" tIns="0" rIns="0" bIns="0" rtlCol="0"/>
            <a:lstStyle/>
            <a:p/>
          </p:txBody>
        </p:sp>
        <p:sp>
          <p:nvSpPr>
            <p:cNvPr id="45" name="object 21"/>
            <p:cNvSpPr txBox="1"/>
            <p:nvPr/>
          </p:nvSpPr>
          <p:spPr>
            <a:xfrm>
              <a:off x="12067" y="6371"/>
              <a:ext cx="6379" cy="2426"/>
            </a:xfrm>
            <a:prstGeom prst="rect">
              <a:avLst/>
            </a:prstGeom>
          </p:spPr>
          <p:txBody>
            <a:bodyPr vert="horz" wrap="square" lIns="0" tIns="12700" rIns="0" bIns="0" rtlCol="0">
              <a:spAutoFit/>
            </a:bodyPr>
            <a:lstStyle/>
            <a:p>
              <a:pPr marL="12700">
                <a:lnSpc>
                  <a:spcPct val="100000"/>
                </a:lnSpc>
                <a:spcBef>
                  <a:spcPts val="100"/>
                </a:spcBef>
              </a:pPr>
              <a:r>
                <a:rPr sz="2000" b="1" dirty="0">
                  <a:latin typeface="微软雅黑" panose="020B0503020204020204" charset="-122"/>
                  <a:cs typeface="微软雅黑" panose="020B0503020204020204" charset="-122"/>
                </a:rPr>
                <a:t>持续化经营的挑战</a:t>
              </a:r>
              <a:endParaRPr sz="2000">
                <a:latin typeface="微软雅黑" panose="020B0503020204020204" charset="-122"/>
                <a:cs typeface="微软雅黑" panose="020B0503020204020204" charset="-122"/>
              </a:endParaRPr>
            </a:p>
            <a:p>
              <a:pPr marL="12700">
                <a:lnSpc>
                  <a:spcPct val="100000"/>
                </a:lnSpc>
                <a:spcBef>
                  <a:spcPts val="1845"/>
                </a:spcBef>
              </a:pPr>
              <a:r>
                <a:rPr sz="1600" spc="-5" dirty="0">
                  <a:latin typeface="Arial" panose="020B0604020202020204"/>
                  <a:cs typeface="Arial" panose="020B0604020202020204"/>
                </a:rPr>
                <a:t>•</a:t>
              </a:r>
              <a:r>
                <a:rPr sz="1600" spc="340" dirty="0">
                  <a:latin typeface="Arial" panose="020B0604020202020204"/>
                  <a:cs typeface="Arial" panose="020B0604020202020204"/>
                </a:rPr>
                <a:t> </a:t>
              </a:r>
              <a:r>
                <a:rPr sz="1600" spc="-5" dirty="0">
                  <a:latin typeface="微软雅黑" panose="020B0503020204020204" charset="-122"/>
                  <a:cs typeface="微软雅黑" panose="020B0503020204020204" charset="-122"/>
                </a:rPr>
                <a:t>园区间恶性竞争，投入产出严重失衡</a:t>
              </a:r>
              <a:endParaRPr sz="1600">
                <a:latin typeface="微软雅黑" panose="020B0503020204020204" charset="-122"/>
                <a:cs typeface="微软雅黑" panose="020B0503020204020204" charset="-122"/>
              </a:endParaRPr>
            </a:p>
            <a:p>
              <a:pPr marL="12700">
                <a:lnSpc>
                  <a:spcPct val="100000"/>
                </a:lnSpc>
                <a:spcBef>
                  <a:spcPts val="960"/>
                </a:spcBef>
              </a:pPr>
              <a:r>
                <a:rPr sz="1600" spc="-5" dirty="0">
                  <a:latin typeface="Arial" panose="020B0604020202020204"/>
                  <a:cs typeface="Arial" panose="020B0604020202020204"/>
                </a:rPr>
                <a:t>•</a:t>
              </a:r>
              <a:r>
                <a:rPr sz="1600" spc="345" dirty="0">
                  <a:latin typeface="Arial" panose="020B0604020202020204"/>
                  <a:cs typeface="Arial" panose="020B0604020202020204"/>
                </a:rPr>
                <a:t> </a:t>
              </a:r>
              <a:r>
                <a:rPr sz="1600" spc="-5" dirty="0">
                  <a:latin typeface="微软雅黑" panose="020B0503020204020204" charset="-122"/>
                  <a:cs typeface="微软雅黑" panose="020B0503020204020204" charset="-122"/>
                </a:rPr>
                <a:t>园区人才、技术、资金的吸引力</a:t>
              </a:r>
              <a:endParaRPr sz="1600">
                <a:latin typeface="微软雅黑" panose="020B0503020204020204" charset="-122"/>
                <a:cs typeface="微软雅黑" panose="020B0503020204020204" charset="-122"/>
              </a:endParaRPr>
            </a:p>
            <a:p>
              <a:pPr marL="12700">
                <a:lnSpc>
                  <a:spcPct val="100000"/>
                </a:lnSpc>
                <a:spcBef>
                  <a:spcPts val="960"/>
                </a:spcBef>
              </a:pPr>
              <a:r>
                <a:rPr sz="1600" spc="-5" dirty="0">
                  <a:latin typeface="Arial" panose="020B0604020202020204"/>
                  <a:cs typeface="Arial" panose="020B0604020202020204"/>
                </a:rPr>
                <a:t>•</a:t>
              </a:r>
              <a:r>
                <a:rPr sz="1600" spc="285" dirty="0">
                  <a:latin typeface="Arial" panose="020B0604020202020204"/>
                  <a:cs typeface="Arial" panose="020B0604020202020204"/>
                </a:rPr>
                <a:t> </a:t>
              </a:r>
              <a:r>
                <a:rPr sz="1600" spc="-5" dirty="0">
                  <a:latin typeface="微软雅黑" panose="020B0503020204020204" charset="-122"/>
                  <a:cs typeface="微软雅黑" panose="020B0503020204020204" charset="-122"/>
                </a:rPr>
                <a:t>传统生产开发型向产、商、住一体</a:t>
              </a:r>
              <a:r>
                <a:rPr sz="1600" spc="5" dirty="0">
                  <a:latin typeface="微软雅黑" panose="020B0503020204020204" charset="-122"/>
                  <a:cs typeface="微软雅黑" panose="020B0503020204020204" charset="-122"/>
                </a:rPr>
                <a:t>化</a:t>
              </a:r>
              <a:r>
                <a:rPr sz="1600" spc="-5" dirty="0">
                  <a:latin typeface="微软雅黑" panose="020B0503020204020204" charset="-122"/>
                  <a:cs typeface="微软雅黑" panose="020B0503020204020204" charset="-122"/>
                </a:rPr>
                <a:t>的转型</a:t>
              </a:r>
              <a:endParaRPr sz="1600">
                <a:latin typeface="微软雅黑" panose="020B0503020204020204" charset="-122"/>
                <a:cs typeface="微软雅黑" panose="020B0503020204020204" charset="-122"/>
              </a:endParaRPr>
            </a:p>
          </p:txBody>
        </p:sp>
        <p:sp>
          <p:nvSpPr>
            <p:cNvPr id="46" name="object 22"/>
            <p:cNvSpPr/>
            <p:nvPr/>
          </p:nvSpPr>
          <p:spPr>
            <a:xfrm>
              <a:off x="9842" y="5820"/>
              <a:ext cx="1937" cy="2906"/>
            </a:xfrm>
            <a:prstGeom prst="rect">
              <a:avLst/>
            </a:prstGeom>
            <a:blipFill>
              <a:blip r:embed="rId4" cstate="print"/>
              <a:stretch>
                <a:fillRect/>
              </a:stretch>
            </a:blipFill>
          </p:spPr>
          <p:txBody>
            <a:bodyPr wrap="square" lIns="0" tIns="0" rIns="0" bIns="0" rtlCol="0"/>
            <a:lstStyle/>
            <a:p/>
          </p:txBody>
        </p:sp>
        <p:sp>
          <p:nvSpPr>
            <p:cNvPr id="47" name="object 23"/>
            <p:cNvSpPr/>
            <p:nvPr/>
          </p:nvSpPr>
          <p:spPr>
            <a:xfrm>
              <a:off x="9842" y="5820"/>
              <a:ext cx="1937" cy="2907"/>
            </a:xfrm>
            <a:custGeom>
              <a:avLst/>
              <a:gdLst/>
              <a:ahLst/>
              <a:cxnLst/>
              <a:rect l="l" t="t" r="r" b="b"/>
              <a:pathLst>
                <a:path w="1229995" h="1845945">
                  <a:moveTo>
                    <a:pt x="0" y="1845564"/>
                  </a:moveTo>
                  <a:lnTo>
                    <a:pt x="1229868" y="1845564"/>
                  </a:lnTo>
                  <a:lnTo>
                    <a:pt x="1229868" y="0"/>
                  </a:lnTo>
                  <a:lnTo>
                    <a:pt x="0" y="0"/>
                  </a:lnTo>
                  <a:lnTo>
                    <a:pt x="0" y="1845564"/>
                  </a:lnTo>
                  <a:close/>
                </a:path>
              </a:pathLst>
            </a:custGeom>
            <a:ln w="12191">
              <a:solidFill>
                <a:srgbClr val="FFFFFF"/>
              </a:solidFill>
            </a:ln>
          </p:spPr>
          <p:txBody>
            <a:bodyPr wrap="square" lIns="0" tIns="0" rIns="0" bIns="0" rtlCol="0"/>
            <a:lstStyle/>
            <a:p/>
          </p:txBody>
        </p:sp>
      </p:gr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总体思路</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2" name="组合 1"/>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17"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2"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18"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9"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60" name="组合 59"/>
          <p:cNvGrpSpPr/>
          <p:nvPr/>
        </p:nvGrpSpPr>
        <p:grpSpPr>
          <a:xfrm>
            <a:off x="1561465" y="1228378"/>
            <a:ext cx="8641080" cy="5120005"/>
            <a:chOff x="2796" y="2195"/>
            <a:chExt cx="13608" cy="8063"/>
          </a:xfrm>
        </p:grpSpPr>
        <p:sp>
          <p:nvSpPr>
            <p:cNvPr id="61" name="object 4"/>
            <p:cNvSpPr/>
            <p:nvPr/>
          </p:nvSpPr>
          <p:spPr>
            <a:xfrm>
              <a:off x="6449" y="2204"/>
              <a:ext cx="862" cy="3356"/>
            </a:xfrm>
            <a:custGeom>
              <a:avLst/>
              <a:gdLst/>
              <a:ahLst/>
              <a:cxnLst/>
              <a:rect l="l" t="t" r="r" b="b"/>
              <a:pathLst>
                <a:path w="547370" h="2131060">
                  <a:moveTo>
                    <a:pt x="105663" y="0"/>
                  </a:moveTo>
                  <a:lnTo>
                    <a:pt x="0" y="105663"/>
                  </a:lnTo>
                  <a:lnTo>
                    <a:pt x="33811" y="140687"/>
                  </a:lnTo>
                  <a:lnTo>
                    <a:pt x="66121" y="176604"/>
                  </a:lnTo>
                  <a:lnTo>
                    <a:pt x="96927" y="213373"/>
                  </a:lnTo>
                  <a:lnTo>
                    <a:pt x="126231" y="250954"/>
                  </a:lnTo>
                  <a:lnTo>
                    <a:pt x="154032" y="289306"/>
                  </a:lnTo>
                  <a:lnTo>
                    <a:pt x="180330" y="328390"/>
                  </a:lnTo>
                  <a:lnTo>
                    <a:pt x="205125" y="368163"/>
                  </a:lnTo>
                  <a:lnTo>
                    <a:pt x="228418" y="408586"/>
                  </a:lnTo>
                  <a:lnTo>
                    <a:pt x="250208" y="449619"/>
                  </a:lnTo>
                  <a:lnTo>
                    <a:pt x="270495" y="491219"/>
                  </a:lnTo>
                  <a:lnTo>
                    <a:pt x="289280" y="533347"/>
                  </a:lnTo>
                  <a:lnTo>
                    <a:pt x="306561" y="575963"/>
                  </a:lnTo>
                  <a:lnTo>
                    <a:pt x="322340" y="619025"/>
                  </a:lnTo>
                  <a:lnTo>
                    <a:pt x="336616" y="662493"/>
                  </a:lnTo>
                  <a:lnTo>
                    <a:pt x="349390" y="706326"/>
                  </a:lnTo>
                  <a:lnTo>
                    <a:pt x="360660" y="750484"/>
                  </a:lnTo>
                  <a:lnTo>
                    <a:pt x="370428" y="794927"/>
                  </a:lnTo>
                  <a:lnTo>
                    <a:pt x="378693" y="839613"/>
                  </a:lnTo>
                  <a:lnTo>
                    <a:pt x="385456" y="884502"/>
                  </a:lnTo>
                  <a:lnTo>
                    <a:pt x="390715" y="929553"/>
                  </a:lnTo>
                  <a:lnTo>
                    <a:pt x="394472" y="974726"/>
                  </a:lnTo>
                  <a:lnTo>
                    <a:pt x="396726" y="1019981"/>
                  </a:lnTo>
                  <a:lnTo>
                    <a:pt x="397478" y="1065275"/>
                  </a:lnTo>
                  <a:lnTo>
                    <a:pt x="396726" y="1110570"/>
                  </a:lnTo>
                  <a:lnTo>
                    <a:pt x="394472" y="1155825"/>
                  </a:lnTo>
                  <a:lnTo>
                    <a:pt x="390715" y="1200998"/>
                  </a:lnTo>
                  <a:lnTo>
                    <a:pt x="385456" y="1246049"/>
                  </a:lnTo>
                  <a:lnTo>
                    <a:pt x="378693" y="1290938"/>
                  </a:lnTo>
                  <a:lnTo>
                    <a:pt x="370428" y="1335624"/>
                  </a:lnTo>
                  <a:lnTo>
                    <a:pt x="360660" y="1380067"/>
                  </a:lnTo>
                  <a:lnTo>
                    <a:pt x="349390" y="1424225"/>
                  </a:lnTo>
                  <a:lnTo>
                    <a:pt x="336616" y="1468058"/>
                  </a:lnTo>
                  <a:lnTo>
                    <a:pt x="322340" y="1511526"/>
                  </a:lnTo>
                  <a:lnTo>
                    <a:pt x="306561" y="1554588"/>
                  </a:lnTo>
                  <a:lnTo>
                    <a:pt x="289280" y="1597204"/>
                  </a:lnTo>
                  <a:lnTo>
                    <a:pt x="270495" y="1639332"/>
                  </a:lnTo>
                  <a:lnTo>
                    <a:pt x="250208" y="1680932"/>
                  </a:lnTo>
                  <a:lnTo>
                    <a:pt x="228418" y="1721965"/>
                  </a:lnTo>
                  <a:lnTo>
                    <a:pt x="205125" y="1762388"/>
                  </a:lnTo>
                  <a:lnTo>
                    <a:pt x="180330" y="1802161"/>
                  </a:lnTo>
                  <a:lnTo>
                    <a:pt x="154032" y="1841245"/>
                  </a:lnTo>
                  <a:lnTo>
                    <a:pt x="126231" y="1879597"/>
                  </a:lnTo>
                  <a:lnTo>
                    <a:pt x="96927" y="1917178"/>
                  </a:lnTo>
                  <a:lnTo>
                    <a:pt x="66121" y="1953947"/>
                  </a:lnTo>
                  <a:lnTo>
                    <a:pt x="33811" y="1989864"/>
                  </a:lnTo>
                  <a:lnTo>
                    <a:pt x="0" y="2024888"/>
                  </a:lnTo>
                  <a:lnTo>
                    <a:pt x="105663" y="2130552"/>
                  </a:lnTo>
                  <a:lnTo>
                    <a:pt x="138949" y="2096206"/>
                  </a:lnTo>
                  <a:lnTo>
                    <a:pt x="170929" y="2061080"/>
                  </a:lnTo>
                  <a:lnTo>
                    <a:pt x="201604" y="2025207"/>
                  </a:lnTo>
                  <a:lnTo>
                    <a:pt x="230974" y="1988616"/>
                  </a:lnTo>
                  <a:lnTo>
                    <a:pt x="259039" y="1951339"/>
                  </a:lnTo>
                  <a:lnTo>
                    <a:pt x="285798" y="1913407"/>
                  </a:lnTo>
                  <a:lnTo>
                    <a:pt x="311251" y="1874851"/>
                  </a:lnTo>
                  <a:lnTo>
                    <a:pt x="335400" y="1835703"/>
                  </a:lnTo>
                  <a:lnTo>
                    <a:pt x="358243" y="1795994"/>
                  </a:lnTo>
                  <a:lnTo>
                    <a:pt x="379781" y="1755755"/>
                  </a:lnTo>
                  <a:lnTo>
                    <a:pt x="400013" y="1715016"/>
                  </a:lnTo>
                  <a:lnTo>
                    <a:pt x="418940" y="1673810"/>
                  </a:lnTo>
                  <a:lnTo>
                    <a:pt x="436562" y="1632168"/>
                  </a:lnTo>
                  <a:lnTo>
                    <a:pt x="452878" y="1590120"/>
                  </a:lnTo>
                  <a:lnTo>
                    <a:pt x="467890" y="1547698"/>
                  </a:lnTo>
                  <a:lnTo>
                    <a:pt x="481596" y="1504933"/>
                  </a:lnTo>
                  <a:lnTo>
                    <a:pt x="493996" y="1461856"/>
                  </a:lnTo>
                  <a:lnTo>
                    <a:pt x="505091" y="1418498"/>
                  </a:lnTo>
                  <a:lnTo>
                    <a:pt x="514881" y="1374891"/>
                  </a:lnTo>
                  <a:lnTo>
                    <a:pt x="523366" y="1331065"/>
                  </a:lnTo>
                  <a:lnTo>
                    <a:pt x="530545" y="1287053"/>
                  </a:lnTo>
                  <a:lnTo>
                    <a:pt x="536419" y="1242885"/>
                  </a:lnTo>
                  <a:lnTo>
                    <a:pt x="540988" y="1198591"/>
                  </a:lnTo>
                  <a:lnTo>
                    <a:pt x="544251" y="1154205"/>
                  </a:lnTo>
                  <a:lnTo>
                    <a:pt x="546209" y="1109756"/>
                  </a:lnTo>
                  <a:lnTo>
                    <a:pt x="546862" y="1065275"/>
                  </a:lnTo>
                  <a:lnTo>
                    <a:pt x="546209" y="1020795"/>
                  </a:lnTo>
                  <a:lnTo>
                    <a:pt x="544251" y="976346"/>
                  </a:lnTo>
                  <a:lnTo>
                    <a:pt x="540988" y="931960"/>
                  </a:lnTo>
                  <a:lnTo>
                    <a:pt x="536419" y="887666"/>
                  </a:lnTo>
                  <a:lnTo>
                    <a:pt x="530545" y="843498"/>
                  </a:lnTo>
                  <a:lnTo>
                    <a:pt x="523366" y="799486"/>
                  </a:lnTo>
                  <a:lnTo>
                    <a:pt x="514881" y="755660"/>
                  </a:lnTo>
                  <a:lnTo>
                    <a:pt x="505091" y="712053"/>
                  </a:lnTo>
                  <a:lnTo>
                    <a:pt x="493996" y="668695"/>
                  </a:lnTo>
                  <a:lnTo>
                    <a:pt x="481596" y="625618"/>
                  </a:lnTo>
                  <a:lnTo>
                    <a:pt x="467890" y="582853"/>
                  </a:lnTo>
                  <a:lnTo>
                    <a:pt x="452878" y="540431"/>
                  </a:lnTo>
                  <a:lnTo>
                    <a:pt x="436562" y="498383"/>
                  </a:lnTo>
                  <a:lnTo>
                    <a:pt x="418940" y="456741"/>
                  </a:lnTo>
                  <a:lnTo>
                    <a:pt x="400013" y="415535"/>
                  </a:lnTo>
                  <a:lnTo>
                    <a:pt x="379781" y="374796"/>
                  </a:lnTo>
                  <a:lnTo>
                    <a:pt x="358243" y="334557"/>
                  </a:lnTo>
                  <a:lnTo>
                    <a:pt x="335400" y="294848"/>
                  </a:lnTo>
                  <a:lnTo>
                    <a:pt x="311251" y="255700"/>
                  </a:lnTo>
                  <a:lnTo>
                    <a:pt x="285798" y="217144"/>
                  </a:lnTo>
                  <a:lnTo>
                    <a:pt x="259039" y="179212"/>
                  </a:lnTo>
                  <a:lnTo>
                    <a:pt x="230974" y="141935"/>
                  </a:lnTo>
                  <a:lnTo>
                    <a:pt x="201604" y="105344"/>
                  </a:lnTo>
                  <a:lnTo>
                    <a:pt x="170929" y="69471"/>
                  </a:lnTo>
                  <a:lnTo>
                    <a:pt x="138949" y="34345"/>
                  </a:lnTo>
                  <a:lnTo>
                    <a:pt x="105663" y="0"/>
                  </a:lnTo>
                  <a:close/>
                </a:path>
              </a:pathLst>
            </a:custGeom>
            <a:solidFill>
              <a:srgbClr val="6FAC46"/>
            </a:solidFill>
          </p:spPr>
          <p:txBody>
            <a:bodyPr wrap="square" lIns="0" tIns="0" rIns="0" bIns="0" rtlCol="0"/>
            <a:lstStyle/>
            <a:p/>
          </p:txBody>
        </p:sp>
        <p:sp>
          <p:nvSpPr>
            <p:cNvPr id="65" name="object 5"/>
            <p:cNvSpPr/>
            <p:nvPr/>
          </p:nvSpPr>
          <p:spPr>
            <a:xfrm>
              <a:off x="6449" y="2204"/>
              <a:ext cx="862" cy="3356"/>
            </a:xfrm>
            <a:custGeom>
              <a:avLst/>
              <a:gdLst/>
              <a:ahLst/>
              <a:cxnLst/>
              <a:rect l="l" t="t" r="r" b="b"/>
              <a:pathLst>
                <a:path w="547370" h="2131060">
                  <a:moveTo>
                    <a:pt x="105663" y="0"/>
                  </a:moveTo>
                  <a:lnTo>
                    <a:pt x="138949" y="34345"/>
                  </a:lnTo>
                  <a:lnTo>
                    <a:pt x="170929" y="69471"/>
                  </a:lnTo>
                  <a:lnTo>
                    <a:pt x="201604" y="105344"/>
                  </a:lnTo>
                  <a:lnTo>
                    <a:pt x="230974" y="141935"/>
                  </a:lnTo>
                  <a:lnTo>
                    <a:pt x="259039" y="179212"/>
                  </a:lnTo>
                  <a:lnTo>
                    <a:pt x="285798" y="217144"/>
                  </a:lnTo>
                  <a:lnTo>
                    <a:pt x="311251" y="255700"/>
                  </a:lnTo>
                  <a:lnTo>
                    <a:pt x="335400" y="294848"/>
                  </a:lnTo>
                  <a:lnTo>
                    <a:pt x="358243" y="334557"/>
                  </a:lnTo>
                  <a:lnTo>
                    <a:pt x="379781" y="374796"/>
                  </a:lnTo>
                  <a:lnTo>
                    <a:pt x="400013" y="415535"/>
                  </a:lnTo>
                  <a:lnTo>
                    <a:pt x="418940" y="456741"/>
                  </a:lnTo>
                  <a:lnTo>
                    <a:pt x="436562" y="498383"/>
                  </a:lnTo>
                  <a:lnTo>
                    <a:pt x="452878" y="540431"/>
                  </a:lnTo>
                  <a:lnTo>
                    <a:pt x="467890" y="582853"/>
                  </a:lnTo>
                  <a:lnTo>
                    <a:pt x="481596" y="625618"/>
                  </a:lnTo>
                  <a:lnTo>
                    <a:pt x="493996" y="668695"/>
                  </a:lnTo>
                  <a:lnTo>
                    <a:pt x="505091" y="712053"/>
                  </a:lnTo>
                  <a:lnTo>
                    <a:pt x="514881" y="755660"/>
                  </a:lnTo>
                  <a:lnTo>
                    <a:pt x="523366" y="799486"/>
                  </a:lnTo>
                  <a:lnTo>
                    <a:pt x="530545" y="843498"/>
                  </a:lnTo>
                  <a:lnTo>
                    <a:pt x="536419" y="887666"/>
                  </a:lnTo>
                  <a:lnTo>
                    <a:pt x="540988" y="931960"/>
                  </a:lnTo>
                  <a:lnTo>
                    <a:pt x="544251" y="976346"/>
                  </a:lnTo>
                  <a:lnTo>
                    <a:pt x="546209" y="1020795"/>
                  </a:lnTo>
                  <a:lnTo>
                    <a:pt x="546862" y="1065275"/>
                  </a:lnTo>
                  <a:lnTo>
                    <a:pt x="546209" y="1109756"/>
                  </a:lnTo>
                  <a:lnTo>
                    <a:pt x="544251" y="1154205"/>
                  </a:lnTo>
                  <a:lnTo>
                    <a:pt x="540988" y="1198591"/>
                  </a:lnTo>
                  <a:lnTo>
                    <a:pt x="536419" y="1242885"/>
                  </a:lnTo>
                  <a:lnTo>
                    <a:pt x="530545" y="1287053"/>
                  </a:lnTo>
                  <a:lnTo>
                    <a:pt x="523366" y="1331065"/>
                  </a:lnTo>
                  <a:lnTo>
                    <a:pt x="514881" y="1374891"/>
                  </a:lnTo>
                  <a:lnTo>
                    <a:pt x="505091" y="1418498"/>
                  </a:lnTo>
                  <a:lnTo>
                    <a:pt x="493996" y="1461856"/>
                  </a:lnTo>
                  <a:lnTo>
                    <a:pt x="481596" y="1504933"/>
                  </a:lnTo>
                  <a:lnTo>
                    <a:pt x="467890" y="1547698"/>
                  </a:lnTo>
                  <a:lnTo>
                    <a:pt x="452878" y="1590120"/>
                  </a:lnTo>
                  <a:lnTo>
                    <a:pt x="436562" y="1632168"/>
                  </a:lnTo>
                  <a:lnTo>
                    <a:pt x="418940" y="1673810"/>
                  </a:lnTo>
                  <a:lnTo>
                    <a:pt x="400013" y="1715016"/>
                  </a:lnTo>
                  <a:lnTo>
                    <a:pt x="379781" y="1755755"/>
                  </a:lnTo>
                  <a:lnTo>
                    <a:pt x="358243" y="1795994"/>
                  </a:lnTo>
                  <a:lnTo>
                    <a:pt x="335400" y="1835703"/>
                  </a:lnTo>
                  <a:lnTo>
                    <a:pt x="311251" y="1874851"/>
                  </a:lnTo>
                  <a:lnTo>
                    <a:pt x="285798" y="1913407"/>
                  </a:lnTo>
                  <a:lnTo>
                    <a:pt x="259039" y="1951339"/>
                  </a:lnTo>
                  <a:lnTo>
                    <a:pt x="230974" y="1988616"/>
                  </a:lnTo>
                  <a:lnTo>
                    <a:pt x="201604" y="2025207"/>
                  </a:lnTo>
                  <a:lnTo>
                    <a:pt x="170929" y="2061080"/>
                  </a:lnTo>
                  <a:lnTo>
                    <a:pt x="138949" y="2096206"/>
                  </a:lnTo>
                  <a:lnTo>
                    <a:pt x="105663" y="2130552"/>
                  </a:lnTo>
                  <a:lnTo>
                    <a:pt x="0" y="2024888"/>
                  </a:lnTo>
                  <a:lnTo>
                    <a:pt x="33811" y="1989864"/>
                  </a:lnTo>
                  <a:lnTo>
                    <a:pt x="66121" y="1953947"/>
                  </a:lnTo>
                  <a:lnTo>
                    <a:pt x="96927" y="1917178"/>
                  </a:lnTo>
                  <a:lnTo>
                    <a:pt x="126231" y="1879597"/>
                  </a:lnTo>
                  <a:lnTo>
                    <a:pt x="154032" y="1841245"/>
                  </a:lnTo>
                  <a:lnTo>
                    <a:pt x="180330" y="1802161"/>
                  </a:lnTo>
                  <a:lnTo>
                    <a:pt x="205125" y="1762388"/>
                  </a:lnTo>
                  <a:lnTo>
                    <a:pt x="228418" y="1721965"/>
                  </a:lnTo>
                  <a:lnTo>
                    <a:pt x="250208" y="1680932"/>
                  </a:lnTo>
                  <a:lnTo>
                    <a:pt x="270495" y="1639332"/>
                  </a:lnTo>
                  <a:lnTo>
                    <a:pt x="289280" y="1597204"/>
                  </a:lnTo>
                  <a:lnTo>
                    <a:pt x="306561" y="1554588"/>
                  </a:lnTo>
                  <a:lnTo>
                    <a:pt x="322340" y="1511526"/>
                  </a:lnTo>
                  <a:lnTo>
                    <a:pt x="336616" y="1468058"/>
                  </a:lnTo>
                  <a:lnTo>
                    <a:pt x="349390" y="1424225"/>
                  </a:lnTo>
                  <a:lnTo>
                    <a:pt x="360660" y="1380067"/>
                  </a:lnTo>
                  <a:lnTo>
                    <a:pt x="370428" y="1335624"/>
                  </a:lnTo>
                  <a:lnTo>
                    <a:pt x="378693" y="1290938"/>
                  </a:lnTo>
                  <a:lnTo>
                    <a:pt x="385456" y="1246049"/>
                  </a:lnTo>
                  <a:lnTo>
                    <a:pt x="390715" y="1200998"/>
                  </a:lnTo>
                  <a:lnTo>
                    <a:pt x="394472" y="1155825"/>
                  </a:lnTo>
                  <a:lnTo>
                    <a:pt x="396726" y="1110570"/>
                  </a:lnTo>
                  <a:lnTo>
                    <a:pt x="397478" y="1065275"/>
                  </a:lnTo>
                  <a:lnTo>
                    <a:pt x="396726" y="1019981"/>
                  </a:lnTo>
                  <a:lnTo>
                    <a:pt x="394472" y="974726"/>
                  </a:lnTo>
                  <a:lnTo>
                    <a:pt x="390715" y="929553"/>
                  </a:lnTo>
                  <a:lnTo>
                    <a:pt x="385456" y="884502"/>
                  </a:lnTo>
                  <a:lnTo>
                    <a:pt x="378693" y="839613"/>
                  </a:lnTo>
                  <a:lnTo>
                    <a:pt x="370428" y="794927"/>
                  </a:lnTo>
                  <a:lnTo>
                    <a:pt x="360660" y="750484"/>
                  </a:lnTo>
                  <a:lnTo>
                    <a:pt x="349390" y="706326"/>
                  </a:lnTo>
                  <a:lnTo>
                    <a:pt x="336616" y="662493"/>
                  </a:lnTo>
                  <a:lnTo>
                    <a:pt x="322340" y="619025"/>
                  </a:lnTo>
                  <a:lnTo>
                    <a:pt x="306561" y="575963"/>
                  </a:lnTo>
                  <a:lnTo>
                    <a:pt x="289280" y="533347"/>
                  </a:lnTo>
                  <a:lnTo>
                    <a:pt x="270495" y="491219"/>
                  </a:lnTo>
                  <a:lnTo>
                    <a:pt x="250208" y="449619"/>
                  </a:lnTo>
                  <a:lnTo>
                    <a:pt x="228418" y="408586"/>
                  </a:lnTo>
                  <a:lnTo>
                    <a:pt x="205125" y="368163"/>
                  </a:lnTo>
                  <a:lnTo>
                    <a:pt x="180330" y="328390"/>
                  </a:lnTo>
                  <a:lnTo>
                    <a:pt x="154032" y="289306"/>
                  </a:lnTo>
                  <a:lnTo>
                    <a:pt x="126231" y="250954"/>
                  </a:lnTo>
                  <a:lnTo>
                    <a:pt x="96927" y="213373"/>
                  </a:lnTo>
                  <a:lnTo>
                    <a:pt x="66121" y="176604"/>
                  </a:lnTo>
                  <a:lnTo>
                    <a:pt x="33811" y="140687"/>
                  </a:lnTo>
                  <a:lnTo>
                    <a:pt x="0" y="105663"/>
                  </a:lnTo>
                  <a:lnTo>
                    <a:pt x="105663" y="0"/>
                  </a:lnTo>
                  <a:close/>
                </a:path>
              </a:pathLst>
            </a:custGeom>
            <a:ln w="12192">
              <a:solidFill>
                <a:srgbClr val="FFFFFF"/>
              </a:solidFill>
            </a:ln>
          </p:spPr>
          <p:txBody>
            <a:bodyPr wrap="square" lIns="0" tIns="0" rIns="0" bIns="0" rtlCol="0"/>
            <a:lstStyle/>
            <a:p/>
          </p:txBody>
        </p:sp>
        <p:sp>
          <p:nvSpPr>
            <p:cNvPr id="66" name="object 6"/>
            <p:cNvSpPr/>
            <p:nvPr/>
          </p:nvSpPr>
          <p:spPr>
            <a:xfrm>
              <a:off x="12178" y="2204"/>
              <a:ext cx="863" cy="3356"/>
            </a:xfrm>
            <a:custGeom>
              <a:avLst/>
              <a:gdLst/>
              <a:ahLst/>
              <a:cxnLst/>
              <a:rect l="l" t="t" r="r" b="b"/>
              <a:pathLst>
                <a:path w="548004" h="2131060">
                  <a:moveTo>
                    <a:pt x="441737" y="0"/>
                  </a:moveTo>
                  <a:lnTo>
                    <a:pt x="407930" y="34861"/>
                  </a:lnTo>
                  <a:lnTo>
                    <a:pt x="375936" y="69993"/>
                  </a:lnTo>
                  <a:lnTo>
                    <a:pt x="345249" y="105874"/>
                  </a:lnTo>
                  <a:lnTo>
                    <a:pt x="315869" y="142473"/>
                  </a:lnTo>
                  <a:lnTo>
                    <a:pt x="287795" y="179757"/>
                  </a:lnTo>
                  <a:lnTo>
                    <a:pt x="261027" y="217696"/>
                  </a:lnTo>
                  <a:lnTo>
                    <a:pt x="235566" y="256258"/>
                  </a:lnTo>
                  <a:lnTo>
                    <a:pt x="211411" y="295413"/>
                  </a:lnTo>
                  <a:lnTo>
                    <a:pt x="188562" y="335129"/>
                  </a:lnTo>
                  <a:lnTo>
                    <a:pt x="167020" y="375375"/>
                  </a:lnTo>
                  <a:lnTo>
                    <a:pt x="146784" y="416120"/>
                  </a:lnTo>
                  <a:lnTo>
                    <a:pt x="127855" y="457332"/>
                  </a:lnTo>
                  <a:lnTo>
                    <a:pt x="110232" y="498981"/>
                  </a:lnTo>
                  <a:lnTo>
                    <a:pt x="93915" y="541034"/>
                  </a:lnTo>
                  <a:lnTo>
                    <a:pt x="78904" y="583462"/>
                  </a:lnTo>
                  <a:lnTo>
                    <a:pt x="65200" y="626233"/>
                  </a:lnTo>
                  <a:lnTo>
                    <a:pt x="52802" y="669315"/>
                  </a:lnTo>
                  <a:lnTo>
                    <a:pt x="41710" y="712677"/>
                  </a:lnTo>
                  <a:lnTo>
                    <a:pt x="31924" y="756289"/>
                  </a:lnTo>
                  <a:lnTo>
                    <a:pt x="23445" y="800118"/>
                  </a:lnTo>
                  <a:lnTo>
                    <a:pt x="16272" y="844135"/>
                  </a:lnTo>
                  <a:lnTo>
                    <a:pt x="10405" y="888307"/>
                  </a:lnTo>
                  <a:lnTo>
                    <a:pt x="5844" y="932603"/>
                  </a:lnTo>
                  <a:lnTo>
                    <a:pt x="2590" y="976993"/>
                  </a:lnTo>
                  <a:lnTo>
                    <a:pt x="642" y="1021444"/>
                  </a:lnTo>
                  <a:lnTo>
                    <a:pt x="0" y="1065926"/>
                  </a:lnTo>
                  <a:lnTo>
                    <a:pt x="664" y="1110408"/>
                  </a:lnTo>
                  <a:lnTo>
                    <a:pt x="2634" y="1154858"/>
                  </a:lnTo>
                  <a:lnTo>
                    <a:pt x="5910" y="1199246"/>
                  </a:lnTo>
                  <a:lnTo>
                    <a:pt x="10493" y="1243539"/>
                  </a:lnTo>
                  <a:lnTo>
                    <a:pt x="16381" y="1287707"/>
                  </a:lnTo>
                  <a:lnTo>
                    <a:pt x="23576" y="1331719"/>
                  </a:lnTo>
                  <a:lnTo>
                    <a:pt x="32077" y="1375543"/>
                  </a:lnTo>
                  <a:lnTo>
                    <a:pt x="41884" y="1419148"/>
                  </a:lnTo>
                  <a:lnTo>
                    <a:pt x="52997" y="1462504"/>
                  </a:lnTo>
                  <a:lnTo>
                    <a:pt x="65416" y="1505578"/>
                  </a:lnTo>
                  <a:lnTo>
                    <a:pt x="79141" y="1548340"/>
                  </a:lnTo>
                  <a:lnTo>
                    <a:pt x="94172" y="1590758"/>
                  </a:lnTo>
                  <a:lnTo>
                    <a:pt x="110509" y="1632801"/>
                  </a:lnTo>
                  <a:lnTo>
                    <a:pt x="128153" y="1674438"/>
                  </a:lnTo>
                  <a:lnTo>
                    <a:pt x="147102" y="1715638"/>
                  </a:lnTo>
                  <a:lnTo>
                    <a:pt x="167357" y="1756370"/>
                  </a:lnTo>
                  <a:lnTo>
                    <a:pt x="188918" y="1796602"/>
                  </a:lnTo>
                  <a:lnTo>
                    <a:pt x="211786" y="1836303"/>
                  </a:lnTo>
                  <a:lnTo>
                    <a:pt x="235959" y="1875442"/>
                  </a:lnTo>
                  <a:lnTo>
                    <a:pt x="261438" y="1913988"/>
                  </a:lnTo>
                  <a:lnTo>
                    <a:pt x="288223" y="1951910"/>
                  </a:lnTo>
                  <a:lnTo>
                    <a:pt x="316314" y="1989176"/>
                  </a:lnTo>
                  <a:lnTo>
                    <a:pt x="345711" y="2025755"/>
                  </a:lnTo>
                  <a:lnTo>
                    <a:pt x="376414" y="2061616"/>
                  </a:lnTo>
                  <a:lnTo>
                    <a:pt x="408423" y="2096728"/>
                  </a:lnTo>
                  <a:lnTo>
                    <a:pt x="441737" y="2131060"/>
                  </a:lnTo>
                  <a:lnTo>
                    <a:pt x="547401" y="2025396"/>
                  </a:lnTo>
                  <a:lnTo>
                    <a:pt x="513074" y="1989848"/>
                  </a:lnTo>
                  <a:lnTo>
                    <a:pt x="480758" y="1953916"/>
                  </a:lnTo>
                  <a:lnTo>
                    <a:pt x="449946" y="1917133"/>
                  </a:lnTo>
                  <a:lnTo>
                    <a:pt x="420637" y="1879539"/>
                  </a:lnTo>
                  <a:lnTo>
                    <a:pt x="392833" y="1841175"/>
                  </a:lnTo>
                  <a:lnTo>
                    <a:pt x="366532" y="1802080"/>
                  </a:lnTo>
                  <a:lnTo>
                    <a:pt x="341735" y="1762297"/>
                  </a:lnTo>
                  <a:lnTo>
                    <a:pt x="318442" y="1721865"/>
                  </a:lnTo>
                  <a:lnTo>
                    <a:pt x="296652" y="1680824"/>
                  </a:lnTo>
                  <a:lnTo>
                    <a:pt x="276366" y="1639216"/>
                  </a:lnTo>
                  <a:lnTo>
                    <a:pt x="257584" y="1597082"/>
                  </a:lnTo>
                  <a:lnTo>
                    <a:pt x="240305" y="1554461"/>
                  </a:lnTo>
                  <a:lnTo>
                    <a:pt x="224531" y="1511394"/>
                  </a:lnTo>
                  <a:lnTo>
                    <a:pt x="210259" y="1467922"/>
                  </a:lnTo>
                  <a:lnTo>
                    <a:pt x="197492" y="1424085"/>
                  </a:lnTo>
                  <a:lnTo>
                    <a:pt x="186228" y="1379924"/>
                  </a:lnTo>
                  <a:lnTo>
                    <a:pt x="176467" y="1335480"/>
                  </a:lnTo>
                  <a:lnTo>
                    <a:pt x="168210" y="1290792"/>
                  </a:lnTo>
                  <a:lnTo>
                    <a:pt x="161457" y="1245903"/>
                  </a:lnTo>
                  <a:lnTo>
                    <a:pt x="156207" y="1200851"/>
                  </a:lnTo>
                  <a:lnTo>
                    <a:pt x="152461" y="1155679"/>
                  </a:lnTo>
                  <a:lnTo>
                    <a:pt x="150218" y="1110426"/>
                  </a:lnTo>
                  <a:lnTo>
                    <a:pt x="149478" y="1065133"/>
                  </a:lnTo>
                  <a:lnTo>
                    <a:pt x="150243" y="1019840"/>
                  </a:lnTo>
                  <a:lnTo>
                    <a:pt x="152510" y="974588"/>
                  </a:lnTo>
                  <a:lnTo>
                    <a:pt x="156281" y="929419"/>
                  </a:lnTo>
                  <a:lnTo>
                    <a:pt x="161556" y="884371"/>
                  </a:lnTo>
                  <a:lnTo>
                    <a:pt x="168334" y="839486"/>
                  </a:lnTo>
                  <a:lnTo>
                    <a:pt x="176615" y="794805"/>
                  </a:lnTo>
                  <a:lnTo>
                    <a:pt x="186400" y="750368"/>
                  </a:lnTo>
                  <a:lnTo>
                    <a:pt x="197688" y="706215"/>
                  </a:lnTo>
                  <a:lnTo>
                    <a:pt x="210479" y="662387"/>
                  </a:lnTo>
                  <a:lnTo>
                    <a:pt x="224774" y="618926"/>
                  </a:lnTo>
                  <a:lnTo>
                    <a:pt x="240572" y="575870"/>
                  </a:lnTo>
                  <a:lnTo>
                    <a:pt x="257873" y="533261"/>
                  </a:lnTo>
                  <a:lnTo>
                    <a:pt x="276678" y="491140"/>
                  </a:lnTo>
                  <a:lnTo>
                    <a:pt x="296986" y="449547"/>
                  </a:lnTo>
                  <a:lnTo>
                    <a:pt x="318797" y="408522"/>
                  </a:lnTo>
                  <a:lnTo>
                    <a:pt x="342111" y="368107"/>
                  </a:lnTo>
                  <a:lnTo>
                    <a:pt x="366929" y="328341"/>
                  </a:lnTo>
                  <a:lnTo>
                    <a:pt x="393250" y="289266"/>
                  </a:lnTo>
                  <a:lnTo>
                    <a:pt x="421074" y="250921"/>
                  </a:lnTo>
                  <a:lnTo>
                    <a:pt x="450401" y="213348"/>
                  </a:lnTo>
                  <a:lnTo>
                    <a:pt x="481231" y="176587"/>
                  </a:lnTo>
                  <a:lnTo>
                    <a:pt x="513565" y="140679"/>
                  </a:lnTo>
                  <a:lnTo>
                    <a:pt x="547401" y="105663"/>
                  </a:lnTo>
                  <a:lnTo>
                    <a:pt x="441737" y="0"/>
                  </a:lnTo>
                  <a:close/>
                </a:path>
              </a:pathLst>
            </a:custGeom>
            <a:solidFill>
              <a:srgbClr val="6FAC46"/>
            </a:solidFill>
          </p:spPr>
          <p:txBody>
            <a:bodyPr wrap="square" lIns="0" tIns="0" rIns="0" bIns="0" rtlCol="0"/>
            <a:lstStyle/>
            <a:p/>
          </p:txBody>
        </p:sp>
        <p:sp>
          <p:nvSpPr>
            <p:cNvPr id="76" name="object 7"/>
            <p:cNvSpPr/>
            <p:nvPr/>
          </p:nvSpPr>
          <p:spPr>
            <a:xfrm>
              <a:off x="12178" y="2204"/>
              <a:ext cx="863" cy="3356"/>
            </a:xfrm>
            <a:custGeom>
              <a:avLst/>
              <a:gdLst/>
              <a:ahLst/>
              <a:cxnLst/>
              <a:rect l="l" t="t" r="r" b="b"/>
              <a:pathLst>
                <a:path w="548004" h="2131060">
                  <a:moveTo>
                    <a:pt x="441737" y="2131060"/>
                  </a:moveTo>
                  <a:lnTo>
                    <a:pt x="408423" y="2096728"/>
                  </a:lnTo>
                  <a:lnTo>
                    <a:pt x="376414" y="2061616"/>
                  </a:lnTo>
                  <a:lnTo>
                    <a:pt x="345711" y="2025755"/>
                  </a:lnTo>
                  <a:lnTo>
                    <a:pt x="316314" y="1989176"/>
                  </a:lnTo>
                  <a:lnTo>
                    <a:pt x="288223" y="1951910"/>
                  </a:lnTo>
                  <a:lnTo>
                    <a:pt x="261438" y="1913988"/>
                  </a:lnTo>
                  <a:lnTo>
                    <a:pt x="235959" y="1875442"/>
                  </a:lnTo>
                  <a:lnTo>
                    <a:pt x="211786" y="1836303"/>
                  </a:lnTo>
                  <a:lnTo>
                    <a:pt x="188918" y="1796602"/>
                  </a:lnTo>
                  <a:lnTo>
                    <a:pt x="167357" y="1756370"/>
                  </a:lnTo>
                  <a:lnTo>
                    <a:pt x="147102" y="1715638"/>
                  </a:lnTo>
                  <a:lnTo>
                    <a:pt x="128153" y="1674438"/>
                  </a:lnTo>
                  <a:lnTo>
                    <a:pt x="110509" y="1632801"/>
                  </a:lnTo>
                  <a:lnTo>
                    <a:pt x="94172" y="1590758"/>
                  </a:lnTo>
                  <a:lnTo>
                    <a:pt x="79141" y="1548340"/>
                  </a:lnTo>
                  <a:lnTo>
                    <a:pt x="65416" y="1505578"/>
                  </a:lnTo>
                  <a:lnTo>
                    <a:pt x="52997" y="1462504"/>
                  </a:lnTo>
                  <a:lnTo>
                    <a:pt x="41884" y="1419148"/>
                  </a:lnTo>
                  <a:lnTo>
                    <a:pt x="32077" y="1375543"/>
                  </a:lnTo>
                  <a:lnTo>
                    <a:pt x="23576" y="1331719"/>
                  </a:lnTo>
                  <a:lnTo>
                    <a:pt x="16381" y="1287707"/>
                  </a:lnTo>
                  <a:lnTo>
                    <a:pt x="10493" y="1243539"/>
                  </a:lnTo>
                  <a:lnTo>
                    <a:pt x="5910" y="1199246"/>
                  </a:lnTo>
                  <a:lnTo>
                    <a:pt x="2634" y="1154858"/>
                  </a:lnTo>
                  <a:lnTo>
                    <a:pt x="664" y="1110408"/>
                  </a:lnTo>
                  <a:lnTo>
                    <a:pt x="0" y="1065926"/>
                  </a:lnTo>
                  <a:lnTo>
                    <a:pt x="642" y="1021444"/>
                  </a:lnTo>
                  <a:lnTo>
                    <a:pt x="2590" y="976993"/>
                  </a:lnTo>
                  <a:lnTo>
                    <a:pt x="5844" y="932603"/>
                  </a:lnTo>
                  <a:lnTo>
                    <a:pt x="10405" y="888307"/>
                  </a:lnTo>
                  <a:lnTo>
                    <a:pt x="16272" y="844135"/>
                  </a:lnTo>
                  <a:lnTo>
                    <a:pt x="23445" y="800118"/>
                  </a:lnTo>
                  <a:lnTo>
                    <a:pt x="31924" y="756289"/>
                  </a:lnTo>
                  <a:lnTo>
                    <a:pt x="41710" y="712677"/>
                  </a:lnTo>
                  <a:lnTo>
                    <a:pt x="52802" y="669315"/>
                  </a:lnTo>
                  <a:lnTo>
                    <a:pt x="65200" y="626233"/>
                  </a:lnTo>
                  <a:lnTo>
                    <a:pt x="78904" y="583462"/>
                  </a:lnTo>
                  <a:lnTo>
                    <a:pt x="93915" y="541034"/>
                  </a:lnTo>
                  <a:lnTo>
                    <a:pt x="110232" y="498981"/>
                  </a:lnTo>
                  <a:lnTo>
                    <a:pt x="127855" y="457332"/>
                  </a:lnTo>
                  <a:lnTo>
                    <a:pt x="146784" y="416120"/>
                  </a:lnTo>
                  <a:lnTo>
                    <a:pt x="167020" y="375375"/>
                  </a:lnTo>
                  <a:lnTo>
                    <a:pt x="188562" y="335129"/>
                  </a:lnTo>
                  <a:lnTo>
                    <a:pt x="211411" y="295413"/>
                  </a:lnTo>
                  <a:lnTo>
                    <a:pt x="235566" y="256258"/>
                  </a:lnTo>
                  <a:lnTo>
                    <a:pt x="261027" y="217696"/>
                  </a:lnTo>
                  <a:lnTo>
                    <a:pt x="287795" y="179757"/>
                  </a:lnTo>
                  <a:lnTo>
                    <a:pt x="315869" y="142473"/>
                  </a:lnTo>
                  <a:lnTo>
                    <a:pt x="345249" y="105874"/>
                  </a:lnTo>
                  <a:lnTo>
                    <a:pt x="375936" y="69993"/>
                  </a:lnTo>
                  <a:lnTo>
                    <a:pt x="407930" y="34861"/>
                  </a:lnTo>
                  <a:lnTo>
                    <a:pt x="441229" y="508"/>
                  </a:lnTo>
                  <a:lnTo>
                    <a:pt x="441610" y="254"/>
                  </a:lnTo>
                  <a:lnTo>
                    <a:pt x="441737" y="0"/>
                  </a:lnTo>
                  <a:lnTo>
                    <a:pt x="547401" y="105663"/>
                  </a:lnTo>
                  <a:lnTo>
                    <a:pt x="513565" y="140679"/>
                  </a:lnTo>
                  <a:lnTo>
                    <a:pt x="481231" y="176587"/>
                  </a:lnTo>
                  <a:lnTo>
                    <a:pt x="450401" y="213348"/>
                  </a:lnTo>
                  <a:lnTo>
                    <a:pt x="421074" y="250921"/>
                  </a:lnTo>
                  <a:lnTo>
                    <a:pt x="393250" y="289266"/>
                  </a:lnTo>
                  <a:lnTo>
                    <a:pt x="366929" y="328341"/>
                  </a:lnTo>
                  <a:lnTo>
                    <a:pt x="342111" y="368107"/>
                  </a:lnTo>
                  <a:lnTo>
                    <a:pt x="318797" y="408522"/>
                  </a:lnTo>
                  <a:lnTo>
                    <a:pt x="296986" y="449547"/>
                  </a:lnTo>
                  <a:lnTo>
                    <a:pt x="276678" y="491140"/>
                  </a:lnTo>
                  <a:lnTo>
                    <a:pt x="257873" y="533261"/>
                  </a:lnTo>
                  <a:lnTo>
                    <a:pt x="240572" y="575870"/>
                  </a:lnTo>
                  <a:lnTo>
                    <a:pt x="224774" y="618926"/>
                  </a:lnTo>
                  <a:lnTo>
                    <a:pt x="210479" y="662387"/>
                  </a:lnTo>
                  <a:lnTo>
                    <a:pt x="197688" y="706215"/>
                  </a:lnTo>
                  <a:lnTo>
                    <a:pt x="186400" y="750368"/>
                  </a:lnTo>
                  <a:lnTo>
                    <a:pt x="176615" y="794805"/>
                  </a:lnTo>
                  <a:lnTo>
                    <a:pt x="168334" y="839486"/>
                  </a:lnTo>
                  <a:lnTo>
                    <a:pt x="161556" y="884371"/>
                  </a:lnTo>
                  <a:lnTo>
                    <a:pt x="156281" y="929419"/>
                  </a:lnTo>
                  <a:lnTo>
                    <a:pt x="152510" y="974588"/>
                  </a:lnTo>
                  <a:lnTo>
                    <a:pt x="150243" y="1019840"/>
                  </a:lnTo>
                  <a:lnTo>
                    <a:pt x="149478" y="1065133"/>
                  </a:lnTo>
                  <a:lnTo>
                    <a:pt x="150218" y="1110426"/>
                  </a:lnTo>
                  <a:lnTo>
                    <a:pt x="152461" y="1155679"/>
                  </a:lnTo>
                  <a:lnTo>
                    <a:pt x="156207" y="1200851"/>
                  </a:lnTo>
                  <a:lnTo>
                    <a:pt x="161457" y="1245903"/>
                  </a:lnTo>
                  <a:lnTo>
                    <a:pt x="168210" y="1290792"/>
                  </a:lnTo>
                  <a:lnTo>
                    <a:pt x="176467" y="1335480"/>
                  </a:lnTo>
                  <a:lnTo>
                    <a:pt x="186228" y="1379924"/>
                  </a:lnTo>
                  <a:lnTo>
                    <a:pt x="197492" y="1424085"/>
                  </a:lnTo>
                  <a:lnTo>
                    <a:pt x="210259" y="1467922"/>
                  </a:lnTo>
                  <a:lnTo>
                    <a:pt x="224531" y="1511394"/>
                  </a:lnTo>
                  <a:lnTo>
                    <a:pt x="240305" y="1554461"/>
                  </a:lnTo>
                  <a:lnTo>
                    <a:pt x="257584" y="1597082"/>
                  </a:lnTo>
                  <a:lnTo>
                    <a:pt x="276366" y="1639216"/>
                  </a:lnTo>
                  <a:lnTo>
                    <a:pt x="296652" y="1680824"/>
                  </a:lnTo>
                  <a:lnTo>
                    <a:pt x="318442" y="1721865"/>
                  </a:lnTo>
                  <a:lnTo>
                    <a:pt x="341735" y="1762297"/>
                  </a:lnTo>
                  <a:lnTo>
                    <a:pt x="366532" y="1802080"/>
                  </a:lnTo>
                  <a:lnTo>
                    <a:pt x="392833" y="1841175"/>
                  </a:lnTo>
                  <a:lnTo>
                    <a:pt x="420637" y="1879539"/>
                  </a:lnTo>
                  <a:lnTo>
                    <a:pt x="449946" y="1917133"/>
                  </a:lnTo>
                  <a:lnTo>
                    <a:pt x="480758" y="1953916"/>
                  </a:lnTo>
                  <a:lnTo>
                    <a:pt x="513074" y="1989848"/>
                  </a:lnTo>
                  <a:lnTo>
                    <a:pt x="546893" y="2024888"/>
                  </a:lnTo>
                  <a:lnTo>
                    <a:pt x="547274" y="2025142"/>
                  </a:lnTo>
                  <a:lnTo>
                    <a:pt x="547401" y="2025396"/>
                  </a:lnTo>
                  <a:lnTo>
                    <a:pt x="441737" y="2131060"/>
                  </a:lnTo>
                  <a:close/>
                </a:path>
              </a:pathLst>
            </a:custGeom>
            <a:ln w="12192">
              <a:solidFill>
                <a:srgbClr val="FFFFFF"/>
              </a:solidFill>
            </a:ln>
          </p:spPr>
          <p:txBody>
            <a:bodyPr wrap="square" lIns="0" tIns="0" rIns="0" bIns="0" rtlCol="0"/>
            <a:lstStyle/>
            <a:p/>
          </p:txBody>
        </p:sp>
        <p:sp>
          <p:nvSpPr>
            <p:cNvPr id="77" name="object 8"/>
            <p:cNvSpPr/>
            <p:nvPr/>
          </p:nvSpPr>
          <p:spPr>
            <a:xfrm>
              <a:off x="7440" y="2195"/>
              <a:ext cx="4610" cy="3397"/>
            </a:xfrm>
            <a:prstGeom prst="rect">
              <a:avLst/>
            </a:prstGeom>
            <a:blipFill>
              <a:blip r:embed="rId1" cstate="print"/>
              <a:stretch>
                <a:fillRect/>
              </a:stretch>
            </a:blipFill>
          </p:spPr>
          <p:txBody>
            <a:bodyPr wrap="square" lIns="0" tIns="0" rIns="0" bIns="0" rtlCol="0"/>
            <a:lstStyle/>
            <a:p/>
          </p:txBody>
        </p:sp>
        <p:sp>
          <p:nvSpPr>
            <p:cNvPr id="78" name="object 9"/>
            <p:cNvSpPr txBox="1"/>
            <p:nvPr/>
          </p:nvSpPr>
          <p:spPr>
            <a:xfrm>
              <a:off x="9044" y="2726"/>
              <a:ext cx="1442" cy="722"/>
            </a:xfrm>
            <a:prstGeom prst="rect">
              <a:avLst/>
            </a:prstGeom>
          </p:spPr>
          <p:txBody>
            <a:bodyPr vert="horz" wrap="square" lIns="0" tIns="12700" rIns="0" bIns="0" rtlCol="0">
              <a:spAutoFit/>
            </a:bodyPr>
            <a:lstStyle/>
            <a:p>
              <a:pPr marL="247015" marR="5080" indent="-234950">
                <a:lnSpc>
                  <a:spcPct val="129000"/>
                </a:lnSpc>
                <a:spcBef>
                  <a:spcPts val="100"/>
                </a:spcBef>
              </a:pPr>
              <a:r>
                <a:rPr sz="1100" spc="-5" dirty="0">
                  <a:latin typeface="Arial" panose="020B0604020202020204"/>
                  <a:cs typeface="Arial" panose="020B0604020202020204"/>
                </a:rPr>
                <a:t>•</a:t>
              </a:r>
              <a:r>
                <a:rPr sz="1100" dirty="0">
                  <a:latin typeface="微软雅黑" panose="020B0503020204020204" charset="-122"/>
                  <a:cs typeface="微软雅黑" panose="020B0503020204020204" charset="-122"/>
                </a:rPr>
                <a:t>多功能服务的 可达性</a:t>
              </a:r>
              <a:endParaRPr sz="1100">
                <a:latin typeface="微软雅黑" panose="020B0503020204020204" charset="-122"/>
                <a:cs typeface="微软雅黑" panose="020B0503020204020204" charset="-122"/>
              </a:endParaRPr>
            </a:p>
          </p:txBody>
        </p:sp>
        <p:sp>
          <p:nvSpPr>
            <p:cNvPr id="79" name="object 10"/>
            <p:cNvSpPr txBox="1"/>
            <p:nvPr/>
          </p:nvSpPr>
          <p:spPr>
            <a:xfrm>
              <a:off x="10127" y="4241"/>
              <a:ext cx="1144" cy="722"/>
            </a:xfrm>
            <a:prstGeom prst="rect">
              <a:avLst/>
            </a:prstGeom>
          </p:spPr>
          <p:txBody>
            <a:bodyPr vert="horz" wrap="square" lIns="0" tIns="12700" rIns="0" bIns="0" rtlCol="0">
              <a:spAutoFit/>
            </a:bodyPr>
            <a:lstStyle/>
            <a:p>
              <a:pPr marL="82550" marR="5080" indent="-70485">
                <a:lnSpc>
                  <a:spcPct val="129000"/>
                </a:lnSpc>
                <a:spcBef>
                  <a:spcPts val="100"/>
                </a:spcBef>
              </a:pPr>
              <a:r>
                <a:rPr sz="1100" dirty="0">
                  <a:latin typeface="微软雅黑" panose="020B0503020204020204" charset="-122"/>
                  <a:cs typeface="微软雅黑" panose="020B0503020204020204" charset="-122"/>
                </a:rPr>
                <a:t>公共空间、 空气质量</a:t>
              </a:r>
              <a:endParaRPr sz="1100">
                <a:latin typeface="微软雅黑" panose="020B0503020204020204" charset="-122"/>
                <a:cs typeface="微软雅黑" panose="020B0503020204020204" charset="-122"/>
              </a:endParaRPr>
            </a:p>
          </p:txBody>
        </p:sp>
        <p:sp>
          <p:nvSpPr>
            <p:cNvPr id="80" name="object 11"/>
            <p:cNvSpPr txBox="1"/>
            <p:nvPr/>
          </p:nvSpPr>
          <p:spPr>
            <a:xfrm>
              <a:off x="8262" y="4241"/>
              <a:ext cx="1144" cy="722"/>
            </a:xfrm>
            <a:prstGeom prst="rect">
              <a:avLst/>
            </a:prstGeom>
          </p:spPr>
          <p:txBody>
            <a:bodyPr vert="horz" wrap="square" lIns="0" tIns="12700" rIns="0" bIns="0" rtlCol="0">
              <a:spAutoFit/>
            </a:bodyPr>
            <a:lstStyle/>
            <a:p>
              <a:pPr marL="12700" marR="5080">
                <a:lnSpc>
                  <a:spcPct val="129000"/>
                </a:lnSpc>
                <a:spcBef>
                  <a:spcPts val="100"/>
                </a:spcBef>
              </a:pPr>
              <a:r>
                <a:rPr sz="1100" dirty="0">
                  <a:latin typeface="微软雅黑" panose="020B0503020204020204" charset="-122"/>
                  <a:cs typeface="微软雅黑" panose="020B0503020204020204" charset="-122"/>
                </a:rPr>
                <a:t>多元文化、 多界面社交</a:t>
              </a:r>
              <a:endParaRPr sz="1100">
                <a:latin typeface="微软雅黑" panose="020B0503020204020204" charset="-122"/>
                <a:cs typeface="微软雅黑" panose="020B0503020204020204" charset="-122"/>
              </a:endParaRPr>
            </a:p>
          </p:txBody>
        </p:sp>
        <p:sp>
          <p:nvSpPr>
            <p:cNvPr id="81" name="object 12"/>
            <p:cNvSpPr/>
            <p:nvPr/>
          </p:nvSpPr>
          <p:spPr>
            <a:xfrm>
              <a:off x="3934" y="2230"/>
              <a:ext cx="1505" cy="1505"/>
            </a:xfrm>
            <a:custGeom>
              <a:avLst/>
              <a:gdLst/>
              <a:ahLst/>
              <a:cxnLst/>
              <a:rect l="l" t="t" r="r" b="b"/>
              <a:pathLst>
                <a:path w="955675" h="955675">
                  <a:moveTo>
                    <a:pt x="477774" y="0"/>
                  </a:moveTo>
                  <a:lnTo>
                    <a:pt x="428918" y="2466"/>
                  </a:lnTo>
                  <a:lnTo>
                    <a:pt x="381474" y="9705"/>
                  </a:lnTo>
                  <a:lnTo>
                    <a:pt x="335684" y="21476"/>
                  </a:lnTo>
                  <a:lnTo>
                    <a:pt x="291786" y="37540"/>
                  </a:lnTo>
                  <a:lnTo>
                    <a:pt x="250021" y="57656"/>
                  </a:lnTo>
                  <a:lnTo>
                    <a:pt x="210629" y="81586"/>
                  </a:lnTo>
                  <a:lnTo>
                    <a:pt x="173849" y="109087"/>
                  </a:lnTo>
                  <a:lnTo>
                    <a:pt x="139922" y="139922"/>
                  </a:lnTo>
                  <a:lnTo>
                    <a:pt x="109087" y="173849"/>
                  </a:lnTo>
                  <a:lnTo>
                    <a:pt x="81586" y="210629"/>
                  </a:lnTo>
                  <a:lnTo>
                    <a:pt x="57656" y="250021"/>
                  </a:lnTo>
                  <a:lnTo>
                    <a:pt x="37540" y="291786"/>
                  </a:lnTo>
                  <a:lnTo>
                    <a:pt x="21476" y="335684"/>
                  </a:lnTo>
                  <a:lnTo>
                    <a:pt x="9705" y="381474"/>
                  </a:lnTo>
                  <a:lnTo>
                    <a:pt x="2466" y="428918"/>
                  </a:lnTo>
                  <a:lnTo>
                    <a:pt x="0" y="477774"/>
                  </a:lnTo>
                  <a:lnTo>
                    <a:pt x="2466" y="526629"/>
                  </a:lnTo>
                  <a:lnTo>
                    <a:pt x="9705" y="574073"/>
                  </a:lnTo>
                  <a:lnTo>
                    <a:pt x="21476" y="619863"/>
                  </a:lnTo>
                  <a:lnTo>
                    <a:pt x="37540" y="663761"/>
                  </a:lnTo>
                  <a:lnTo>
                    <a:pt x="57656" y="705526"/>
                  </a:lnTo>
                  <a:lnTo>
                    <a:pt x="81586" y="744918"/>
                  </a:lnTo>
                  <a:lnTo>
                    <a:pt x="109087" y="781698"/>
                  </a:lnTo>
                  <a:lnTo>
                    <a:pt x="139922" y="815625"/>
                  </a:lnTo>
                  <a:lnTo>
                    <a:pt x="173849" y="846460"/>
                  </a:lnTo>
                  <a:lnTo>
                    <a:pt x="210629" y="873961"/>
                  </a:lnTo>
                  <a:lnTo>
                    <a:pt x="250021" y="897891"/>
                  </a:lnTo>
                  <a:lnTo>
                    <a:pt x="291786" y="918007"/>
                  </a:lnTo>
                  <a:lnTo>
                    <a:pt x="335684" y="934071"/>
                  </a:lnTo>
                  <a:lnTo>
                    <a:pt x="381474" y="945842"/>
                  </a:lnTo>
                  <a:lnTo>
                    <a:pt x="428918" y="953081"/>
                  </a:lnTo>
                  <a:lnTo>
                    <a:pt x="477774" y="955548"/>
                  </a:lnTo>
                  <a:lnTo>
                    <a:pt x="526629" y="953081"/>
                  </a:lnTo>
                  <a:lnTo>
                    <a:pt x="574073" y="945842"/>
                  </a:lnTo>
                  <a:lnTo>
                    <a:pt x="619863" y="934071"/>
                  </a:lnTo>
                  <a:lnTo>
                    <a:pt x="663761" y="918007"/>
                  </a:lnTo>
                  <a:lnTo>
                    <a:pt x="705526" y="897891"/>
                  </a:lnTo>
                  <a:lnTo>
                    <a:pt x="744918" y="873961"/>
                  </a:lnTo>
                  <a:lnTo>
                    <a:pt x="781698" y="846460"/>
                  </a:lnTo>
                  <a:lnTo>
                    <a:pt x="815625" y="815625"/>
                  </a:lnTo>
                  <a:lnTo>
                    <a:pt x="846460" y="781698"/>
                  </a:lnTo>
                  <a:lnTo>
                    <a:pt x="873961" y="744918"/>
                  </a:lnTo>
                  <a:lnTo>
                    <a:pt x="897891" y="705526"/>
                  </a:lnTo>
                  <a:lnTo>
                    <a:pt x="918007" y="663761"/>
                  </a:lnTo>
                  <a:lnTo>
                    <a:pt x="934071" y="619863"/>
                  </a:lnTo>
                  <a:lnTo>
                    <a:pt x="945842" y="574073"/>
                  </a:lnTo>
                  <a:lnTo>
                    <a:pt x="953081" y="526629"/>
                  </a:lnTo>
                  <a:lnTo>
                    <a:pt x="955548" y="477774"/>
                  </a:lnTo>
                  <a:lnTo>
                    <a:pt x="953081" y="428918"/>
                  </a:lnTo>
                  <a:lnTo>
                    <a:pt x="945842" y="381474"/>
                  </a:lnTo>
                  <a:lnTo>
                    <a:pt x="934071" y="335684"/>
                  </a:lnTo>
                  <a:lnTo>
                    <a:pt x="918007" y="291786"/>
                  </a:lnTo>
                  <a:lnTo>
                    <a:pt x="897891" y="250021"/>
                  </a:lnTo>
                  <a:lnTo>
                    <a:pt x="873961" y="210629"/>
                  </a:lnTo>
                  <a:lnTo>
                    <a:pt x="846460" y="173849"/>
                  </a:lnTo>
                  <a:lnTo>
                    <a:pt x="815625" y="139922"/>
                  </a:lnTo>
                  <a:lnTo>
                    <a:pt x="781698" y="109087"/>
                  </a:lnTo>
                  <a:lnTo>
                    <a:pt x="744918" y="81586"/>
                  </a:lnTo>
                  <a:lnTo>
                    <a:pt x="705526" y="57656"/>
                  </a:lnTo>
                  <a:lnTo>
                    <a:pt x="663761" y="37540"/>
                  </a:lnTo>
                  <a:lnTo>
                    <a:pt x="619863" y="21476"/>
                  </a:lnTo>
                  <a:lnTo>
                    <a:pt x="574073" y="9705"/>
                  </a:lnTo>
                  <a:lnTo>
                    <a:pt x="526629" y="2466"/>
                  </a:lnTo>
                  <a:lnTo>
                    <a:pt x="477774" y="0"/>
                  </a:lnTo>
                  <a:close/>
                </a:path>
              </a:pathLst>
            </a:custGeom>
            <a:solidFill>
              <a:srgbClr val="6FAC46">
                <a:alpha val="50195"/>
              </a:srgbClr>
            </a:solidFill>
          </p:spPr>
          <p:txBody>
            <a:bodyPr wrap="square" lIns="0" tIns="0" rIns="0" bIns="0" rtlCol="0"/>
            <a:lstStyle/>
            <a:p/>
          </p:txBody>
        </p:sp>
        <p:sp>
          <p:nvSpPr>
            <p:cNvPr id="82" name="object 13"/>
            <p:cNvSpPr/>
            <p:nvPr/>
          </p:nvSpPr>
          <p:spPr>
            <a:xfrm>
              <a:off x="3934" y="2230"/>
              <a:ext cx="1505" cy="1505"/>
            </a:xfrm>
            <a:custGeom>
              <a:avLst/>
              <a:gdLst/>
              <a:ahLst/>
              <a:cxnLst/>
              <a:rect l="l" t="t" r="r" b="b"/>
              <a:pathLst>
                <a:path w="955675" h="955675">
                  <a:moveTo>
                    <a:pt x="0" y="477774"/>
                  </a:moveTo>
                  <a:lnTo>
                    <a:pt x="2466" y="428918"/>
                  </a:lnTo>
                  <a:lnTo>
                    <a:pt x="9705" y="381474"/>
                  </a:lnTo>
                  <a:lnTo>
                    <a:pt x="21476" y="335684"/>
                  </a:lnTo>
                  <a:lnTo>
                    <a:pt x="37540" y="291786"/>
                  </a:lnTo>
                  <a:lnTo>
                    <a:pt x="57656" y="250021"/>
                  </a:lnTo>
                  <a:lnTo>
                    <a:pt x="81586" y="210629"/>
                  </a:lnTo>
                  <a:lnTo>
                    <a:pt x="109087" y="173849"/>
                  </a:lnTo>
                  <a:lnTo>
                    <a:pt x="139922" y="139922"/>
                  </a:lnTo>
                  <a:lnTo>
                    <a:pt x="173849" y="109087"/>
                  </a:lnTo>
                  <a:lnTo>
                    <a:pt x="210629" y="81586"/>
                  </a:lnTo>
                  <a:lnTo>
                    <a:pt x="250021" y="57656"/>
                  </a:lnTo>
                  <a:lnTo>
                    <a:pt x="291786" y="37540"/>
                  </a:lnTo>
                  <a:lnTo>
                    <a:pt x="335684" y="21476"/>
                  </a:lnTo>
                  <a:lnTo>
                    <a:pt x="381474" y="9705"/>
                  </a:lnTo>
                  <a:lnTo>
                    <a:pt x="428918" y="2466"/>
                  </a:lnTo>
                  <a:lnTo>
                    <a:pt x="477774" y="0"/>
                  </a:lnTo>
                  <a:lnTo>
                    <a:pt x="526629" y="2466"/>
                  </a:lnTo>
                  <a:lnTo>
                    <a:pt x="574073" y="9705"/>
                  </a:lnTo>
                  <a:lnTo>
                    <a:pt x="619863" y="21476"/>
                  </a:lnTo>
                  <a:lnTo>
                    <a:pt x="663761" y="37540"/>
                  </a:lnTo>
                  <a:lnTo>
                    <a:pt x="705526" y="57656"/>
                  </a:lnTo>
                  <a:lnTo>
                    <a:pt x="744918" y="81586"/>
                  </a:lnTo>
                  <a:lnTo>
                    <a:pt x="781698" y="109087"/>
                  </a:lnTo>
                  <a:lnTo>
                    <a:pt x="815625" y="139922"/>
                  </a:lnTo>
                  <a:lnTo>
                    <a:pt x="846460" y="173849"/>
                  </a:lnTo>
                  <a:lnTo>
                    <a:pt x="873961" y="210629"/>
                  </a:lnTo>
                  <a:lnTo>
                    <a:pt x="897891" y="250021"/>
                  </a:lnTo>
                  <a:lnTo>
                    <a:pt x="918007" y="291786"/>
                  </a:lnTo>
                  <a:lnTo>
                    <a:pt x="934071" y="335684"/>
                  </a:lnTo>
                  <a:lnTo>
                    <a:pt x="945842" y="381474"/>
                  </a:lnTo>
                  <a:lnTo>
                    <a:pt x="953081" y="428918"/>
                  </a:lnTo>
                  <a:lnTo>
                    <a:pt x="955548" y="477774"/>
                  </a:lnTo>
                  <a:lnTo>
                    <a:pt x="953081" y="526629"/>
                  </a:lnTo>
                  <a:lnTo>
                    <a:pt x="945842" y="574073"/>
                  </a:lnTo>
                  <a:lnTo>
                    <a:pt x="934071" y="619863"/>
                  </a:lnTo>
                  <a:lnTo>
                    <a:pt x="918007" y="663761"/>
                  </a:lnTo>
                  <a:lnTo>
                    <a:pt x="897891" y="705526"/>
                  </a:lnTo>
                  <a:lnTo>
                    <a:pt x="873961" y="744918"/>
                  </a:lnTo>
                  <a:lnTo>
                    <a:pt x="846460" y="781698"/>
                  </a:lnTo>
                  <a:lnTo>
                    <a:pt x="815625" y="815625"/>
                  </a:lnTo>
                  <a:lnTo>
                    <a:pt x="781698" y="846460"/>
                  </a:lnTo>
                  <a:lnTo>
                    <a:pt x="744918" y="873961"/>
                  </a:lnTo>
                  <a:lnTo>
                    <a:pt x="705526" y="897891"/>
                  </a:lnTo>
                  <a:lnTo>
                    <a:pt x="663761" y="918007"/>
                  </a:lnTo>
                  <a:lnTo>
                    <a:pt x="619863" y="934071"/>
                  </a:lnTo>
                  <a:lnTo>
                    <a:pt x="574073" y="945842"/>
                  </a:lnTo>
                  <a:lnTo>
                    <a:pt x="526629" y="953081"/>
                  </a:lnTo>
                  <a:lnTo>
                    <a:pt x="477774" y="955548"/>
                  </a:lnTo>
                  <a:lnTo>
                    <a:pt x="428918" y="953081"/>
                  </a:lnTo>
                  <a:lnTo>
                    <a:pt x="381474" y="945842"/>
                  </a:lnTo>
                  <a:lnTo>
                    <a:pt x="335684" y="934071"/>
                  </a:lnTo>
                  <a:lnTo>
                    <a:pt x="291786" y="918007"/>
                  </a:lnTo>
                  <a:lnTo>
                    <a:pt x="250021" y="897891"/>
                  </a:lnTo>
                  <a:lnTo>
                    <a:pt x="210629" y="873961"/>
                  </a:lnTo>
                  <a:lnTo>
                    <a:pt x="173849" y="846460"/>
                  </a:lnTo>
                  <a:lnTo>
                    <a:pt x="139922" y="815625"/>
                  </a:lnTo>
                  <a:lnTo>
                    <a:pt x="109087" y="781698"/>
                  </a:lnTo>
                  <a:lnTo>
                    <a:pt x="81586" y="744918"/>
                  </a:lnTo>
                  <a:lnTo>
                    <a:pt x="57656" y="705526"/>
                  </a:lnTo>
                  <a:lnTo>
                    <a:pt x="37540" y="663761"/>
                  </a:lnTo>
                  <a:lnTo>
                    <a:pt x="21476" y="619863"/>
                  </a:lnTo>
                  <a:lnTo>
                    <a:pt x="9705" y="574073"/>
                  </a:lnTo>
                  <a:lnTo>
                    <a:pt x="2466" y="526629"/>
                  </a:lnTo>
                  <a:lnTo>
                    <a:pt x="0" y="477774"/>
                  </a:lnTo>
                  <a:close/>
                </a:path>
              </a:pathLst>
            </a:custGeom>
            <a:ln w="12192">
              <a:solidFill>
                <a:srgbClr val="FFFFFF"/>
              </a:solidFill>
            </a:ln>
          </p:spPr>
          <p:txBody>
            <a:bodyPr wrap="square" lIns="0" tIns="0" rIns="0" bIns="0" rtlCol="0"/>
            <a:lstStyle/>
            <a:p/>
          </p:txBody>
        </p:sp>
        <p:sp>
          <p:nvSpPr>
            <p:cNvPr id="83" name="object 14"/>
            <p:cNvSpPr txBox="1"/>
            <p:nvPr/>
          </p:nvSpPr>
          <p:spPr>
            <a:xfrm>
              <a:off x="4336" y="2470"/>
              <a:ext cx="700" cy="906"/>
            </a:xfrm>
            <a:prstGeom prst="rect">
              <a:avLst/>
            </a:prstGeom>
          </p:spPr>
          <p:txBody>
            <a:bodyPr vert="horz" wrap="square" lIns="0" tIns="73660" rIns="0" bIns="0" rtlCol="0">
              <a:spAutoFit/>
            </a:bodyPr>
            <a:lstStyle/>
            <a:p>
              <a:pPr marL="12700">
                <a:lnSpc>
                  <a:spcPct val="100000"/>
                </a:lnSpc>
                <a:spcBef>
                  <a:spcPts val="580"/>
                </a:spcBef>
              </a:pPr>
              <a:r>
                <a:rPr sz="1400" spc="-5" dirty="0">
                  <a:latin typeface="Arial" panose="020B0604020202020204"/>
                  <a:cs typeface="Arial" panose="020B0604020202020204"/>
                </a:rPr>
                <a:t>•</a:t>
              </a:r>
              <a:r>
                <a:rPr sz="1400" dirty="0">
                  <a:latin typeface="微软雅黑" panose="020B0503020204020204" charset="-122"/>
                  <a:cs typeface="微软雅黑" panose="020B0503020204020204" charset="-122"/>
                </a:rPr>
                <a:t>绿色</a:t>
              </a:r>
              <a:endParaRPr sz="1400">
                <a:latin typeface="微软雅黑" panose="020B0503020204020204" charset="-122"/>
                <a:cs typeface="微软雅黑" panose="020B0503020204020204" charset="-122"/>
              </a:endParaRPr>
            </a:p>
            <a:p>
              <a:pPr marL="42545">
                <a:lnSpc>
                  <a:spcPct val="100000"/>
                </a:lnSpc>
                <a:spcBef>
                  <a:spcPts val="485"/>
                </a:spcBef>
              </a:pPr>
              <a:r>
                <a:rPr sz="1400" dirty="0">
                  <a:latin typeface="微软雅黑" panose="020B0503020204020204" charset="-122"/>
                  <a:cs typeface="微软雅黑" panose="020B0503020204020204" charset="-122"/>
                </a:rPr>
                <a:t>节能</a:t>
              </a:r>
              <a:endParaRPr sz="1400">
                <a:latin typeface="微软雅黑" panose="020B0503020204020204" charset="-122"/>
                <a:cs typeface="微软雅黑" panose="020B0503020204020204" charset="-122"/>
              </a:endParaRPr>
            </a:p>
          </p:txBody>
        </p:sp>
        <p:sp>
          <p:nvSpPr>
            <p:cNvPr id="93" name="object 15"/>
            <p:cNvSpPr/>
            <p:nvPr/>
          </p:nvSpPr>
          <p:spPr>
            <a:xfrm>
              <a:off x="3379" y="3487"/>
              <a:ext cx="740" cy="737"/>
            </a:xfrm>
            <a:custGeom>
              <a:avLst/>
              <a:gdLst/>
              <a:ahLst/>
              <a:cxnLst/>
              <a:rect l="l" t="t" r="r" b="b"/>
              <a:pathLst>
                <a:path w="469900" h="467994">
                  <a:moveTo>
                    <a:pt x="234695" y="0"/>
                  </a:moveTo>
                  <a:lnTo>
                    <a:pt x="187382" y="4754"/>
                  </a:lnTo>
                  <a:lnTo>
                    <a:pt x="143321" y="18389"/>
                  </a:lnTo>
                  <a:lnTo>
                    <a:pt x="103454" y="39962"/>
                  </a:lnTo>
                  <a:lnTo>
                    <a:pt x="68722" y="68532"/>
                  </a:lnTo>
                  <a:lnTo>
                    <a:pt x="40069" y="103156"/>
                  </a:lnTo>
                  <a:lnTo>
                    <a:pt x="18436" y="142892"/>
                  </a:lnTo>
                  <a:lnTo>
                    <a:pt x="4766" y="186799"/>
                  </a:lnTo>
                  <a:lnTo>
                    <a:pt x="0" y="233933"/>
                  </a:lnTo>
                  <a:lnTo>
                    <a:pt x="4766" y="281068"/>
                  </a:lnTo>
                  <a:lnTo>
                    <a:pt x="18436" y="324975"/>
                  </a:lnTo>
                  <a:lnTo>
                    <a:pt x="40069" y="364711"/>
                  </a:lnTo>
                  <a:lnTo>
                    <a:pt x="68722" y="399335"/>
                  </a:lnTo>
                  <a:lnTo>
                    <a:pt x="103454" y="427905"/>
                  </a:lnTo>
                  <a:lnTo>
                    <a:pt x="143321" y="449478"/>
                  </a:lnTo>
                  <a:lnTo>
                    <a:pt x="187382" y="463113"/>
                  </a:lnTo>
                  <a:lnTo>
                    <a:pt x="234695" y="467867"/>
                  </a:lnTo>
                  <a:lnTo>
                    <a:pt x="282009" y="463113"/>
                  </a:lnTo>
                  <a:lnTo>
                    <a:pt x="326070" y="449478"/>
                  </a:lnTo>
                  <a:lnTo>
                    <a:pt x="365937" y="427905"/>
                  </a:lnTo>
                  <a:lnTo>
                    <a:pt x="400669" y="399335"/>
                  </a:lnTo>
                  <a:lnTo>
                    <a:pt x="429322" y="364711"/>
                  </a:lnTo>
                  <a:lnTo>
                    <a:pt x="450955" y="324975"/>
                  </a:lnTo>
                  <a:lnTo>
                    <a:pt x="464625" y="281068"/>
                  </a:lnTo>
                  <a:lnTo>
                    <a:pt x="469391" y="233933"/>
                  </a:lnTo>
                  <a:lnTo>
                    <a:pt x="464625" y="186799"/>
                  </a:lnTo>
                  <a:lnTo>
                    <a:pt x="450955" y="142892"/>
                  </a:lnTo>
                  <a:lnTo>
                    <a:pt x="429322" y="103156"/>
                  </a:lnTo>
                  <a:lnTo>
                    <a:pt x="400669" y="68532"/>
                  </a:lnTo>
                  <a:lnTo>
                    <a:pt x="365937" y="39962"/>
                  </a:lnTo>
                  <a:lnTo>
                    <a:pt x="326070" y="18389"/>
                  </a:lnTo>
                  <a:lnTo>
                    <a:pt x="282009" y="4754"/>
                  </a:lnTo>
                  <a:lnTo>
                    <a:pt x="234695" y="0"/>
                  </a:lnTo>
                  <a:close/>
                </a:path>
              </a:pathLst>
            </a:custGeom>
            <a:solidFill>
              <a:srgbClr val="6FAC46">
                <a:alpha val="50195"/>
              </a:srgbClr>
            </a:solidFill>
          </p:spPr>
          <p:txBody>
            <a:bodyPr wrap="square" lIns="0" tIns="0" rIns="0" bIns="0" rtlCol="0"/>
            <a:lstStyle/>
            <a:p/>
          </p:txBody>
        </p:sp>
        <p:sp>
          <p:nvSpPr>
            <p:cNvPr id="94" name="object 16"/>
            <p:cNvSpPr/>
            <p:nvPr/>
          </p:nvSpPr>
          <p:spPr>
            <a:xfrm>
              <a:off x="3379" y="3487"/>
              <a:ext cx="740" cy="737"/>
            </a:xfrm>
            <a:custGeom>
              <a:avLst/>
              <a:gdLst/>
              <a:ahLst/>
              <a:cxnLst/>
              <a:rect l="l" t="t" r="r" b="b"/>
              <a:pathLst>
                <a:path w="469900" h="467994">
                  <a:moveTo>
                    <a:pt x="0" y="233933"/>
                  </a:moveTo>
                  <a:lnTo>
                    <a:pt x="4766" y="186799"/>
                  </a:lnTo>
                  <a:lnTo>
                    <a:pt x="18436" y="142892"/>
                  </a:lnTo>
                  <a:lnTo>
                    <a:pt x="40069" y="103156"/>
                  </a:lnTo>
                  <a:lnTo>
                    <a:pt x="68722" y="68532"/>
                  </a:lnTo>
                  <a:lnTo>
                    <a:pt x="103454" y="39962"/>
                  </a:lnTo>
                  <a:lnTo>
                    <a:pt x="143321" y="18389"/>
                  </a:lnTo>
                  <a:lnTo>
                    <a:pt x="187382" y="4754"/>
                  </a:lnTo>
                  <a:lnTo>
                    <a:pt x="234695" y="0"/>
                  </a:lnTo>
                  <a:lnTo>
                    <a:pt x="282009" y="4754"/>
                  </a:lnTo>
                  <a:lnTo>
                    <a:pt x="326070" y="18389"/>
                  </a:lnTo>
                  <a:lnTo>
                    <a:pt x="365937" y="39962"/>
                  </a:lnTo>
                  <a:lnTo>
                    <a:pt x="400669" y="68532"/>
                  </a:lnTo>
                  <a:lnTo>
                    <a:pt x="429322" y="103156"/>
                  </a:lnTo>
                  <a:lnTo>
                    <a:pt x="450955" y="142892"/>
                  </a:lnTo>
                  <a:lnTo>
                    <a:pt x="464625" y="186799"/>
                  </a:lnTo>
                  <a:lnTo>
                    <a:pt x="469391" y="233933"/>
                  </a:lnTo>
                  <a:lnTo>
                    <a:pt x="464625" y="281068"/>
                  </a:lnTo>
                  <a:lnTo>
                    <a:pt x="450955" y="324975"/>
                  </a:lnTo>
                  <a:lnTo>
                    <a:pt x="429322" y="364711"/>
                  </a:lnTo>
                  <a:lnTo>
                    <a:pt x="400669" y="399335"/>
                  </a:lnTo>
                  <a:lnTo>
                    <a:pt x="365937" y="427905"/>
                  </a:lnTo>
                  <a:lnTo>
                    <a:pt x="326070" y="449478"/>
                  </a:lnTo>
                  <a:lnTo>
                    <a:pt x="282009" y="463113"/>
                  </a:lnTo>
                  <a:lnTo>
                    <a:pt x="234695" y="467867"/>
                  </a:lnTo>
                  <a:lnTo>
                    <a:pt x="187382" y="463113"/>
                  </a:lnTo>
                  <a:lnTo>
                    <a:pt x="143321" y="449478"/>
                  </a:lnTo>
                  <a:lnTo>
                    <a:pt x="103454" y="427905"/>
                  </a:lnTo>
                  <a:lnTo>
                    <a:pt x="68722" y="399335"/>
                  </a:lnTo>
                  <a:lnTo>
                    <a:pt x="40069" y="364711"/>
                  </a:lnTo>
                  <a:lnTo>
                    <a:pt x="18436" y="324975"/>
                  </a:lnTo>
                  <a:lnTo>
                    <a:pt x="4766" y="281068"/>
                  </a:lnTo>
                  <a:lnTo>
                    <a:pt x="0" y="233933"/>
                  </a:lnTo>
                  <a:close/>
                </a:path>
              </a:pathLst>
            </a:custGeom>
            <a:ln w="12192">
              <a:solidFill>
                <a:srgbClr val="FFFFFF"/>
              </a:solidFill>
            </a:ln>
          </p:spPr>
          <p:txBody>
            <a:bodyPr wrap="square" lIns="0" tIns="0" rIns="0" bIns="0" rtlCol="0"/>
            <a:lstStyle/>
            <a:p/>
          </p:txBody>
        </p:sp>
        <p:sp>
          <p:nvSpPr>
            <p:cNvPr id="95" name="object 17"/>
            <p:cNvSpPr/>
            <p:nvPr/>
          </p:nvSpPr>
          <p:spPr>
            <a:xfrm>
              <a:off x="5561" y="2525"/>
              <a:ext cx="430" cy="430"/>
            </a:xfrm>
            <a:custGeom>
              <a:avLst/>
              <a:gdLst/>
              <a:ahLst/>
              <a:cxnLst/>
              <a:rect l="l" t="t" r="r" b="b"/>
              <a:pathLst>
                <a:path w="273050" h="273050">
                  <a:moveTo>
                    <a:pt x="136397" y="0"/>
                  </a:moveTo>
                  <a:lnTo>
                    <a:pt x="93293" y="6955"/>
                  </a:lnTo>
                  <a:lnTo>
                    <a:pt x="55851" y="26322"/>
                  </a:lnTo>
                  <a:lnTo>
                    <a:pt x="26322" y="55851"/>
                  </a:lnTo>
                  <a:lnTo>
                    <a:pt x="6955" y="93293"/>
                  </a:lnTo>
                  <a:lnTo>
                    <a:pt x="0" y="136398"/>
                  </a:lnTo>
                  <a:lnTo>
                    <a:pt x="6955" y="179502"/>
                  </a:lnTo>
                  <a:lnTo>
                    <a:pt x="26322" y="216944"/>
                  </a:lnTo>
                  <a:lnTo>
                    <a:pt x="55851" y="246473"/>
                  </a:lnTo>
                  <a:lnTo>
                    <a:pt x="93293" y="265840"/>
                  </a:lnTo>
                  <a:lnTo>
                    <a:pt x="136397" y="272796"/>
                  </a:lnTo>
                  <a:lnTo>
                    <a:pt x="179502" y="265840"/>
                  </a:lnTo>
                  <a:lnTo>
                    <a:pt x="216944" y="246473"/>
                  </a:lnTo>
                  <a:lnTo>
                    <a:pt x="246473" y="216944"/>
                  </a:lnTo>
                  <a:lnTo>
                    <a:pt x="265840" y="179502"/>
                  </a:lnTo>
                  <a:lnTo>
                    <a:pt x="272795" y="136398"/>
                  </a:lnTo>
                  <a:lnTo>
                    <a:pt x="265840" y="93293"/>
                  </a:lnTo>
                  <a:lnTo>
                    <a:pt x="246473" y="55851"/>
                  </a:lnTo>
                  <a:lnTo>
                    <a:pt x="216944" y="26322"/>
                  </a:lnTo>
                  <a:lnTo>
                    <a:pt x="179502" y="6955"/>
                  </a:lnTo>
                  <a:lnTo>
                    <a:pt x="136397" y="0"/>
                  </a:lnTo>
                  <a:close/>
                </a:path>
              </a:pathLst>
            </a:custGeom>
            <a:solidFill>
              <a:srgbClr val="6FAC46">
                <a:alpha val="50195"/>
              </a:srgbClr>
            </a:solidFill>
          </p:spPr>
          <p:txBody>
            <a:bodyPr wrap="square" lIns="0" tIns="0" rIns="0" bIns="0" rtlCol="0"/>
            <a:lstStyle/>
            <a:p/>
          </p:txBody>
        </p:sp>
        <p:sp>
          <p:nvSpPr>
            <p:cNvPr id="96" name="object 18"/>
            <p:cNvSpPr/>
            <p:nvPr/>
          </p:nvSpPr>
          <p:spPr>
            <a:xfrm>
              <a:off x="5561" y="2525"/>
              <a:ext cx="430" cy="430"/>
            </a:xfrm>
            <a:custGeom>
              <a:avLst/>
              <a:gdLst/>
              <a:ahLst/>
              <a:cxnLst/>
              <a:rect l="l" t="t" r="r" b="b"/>
              <a:pathLst>
                <a:path w="273050" h="273050">
                  <a:moveTo>
                    <a:pt x="0" y="136398"/>
                  </a:moveTo>
                  <a:lnTo>
                    <a:pt x="6955" y="93293"/>
                  </a:lnTo>
                  <a:lnTo>
                    <a:pt x="26322" y="55851"/>
                  </a:lnTo>
                  <a:lnTo>
                    <a:pt x="55851" y="26322"/>
                  </a:lnTo>
                  <a:lnTo>
                    <a:pt x="93293" y="6955"/>
                  </a:lnTo>
                  <a:lnTo>
                    <a:pt x="136397" y="0"/>
                  </a:lnTo>
                  <a:lnTo>
                    <a:pt x="179502" y="6955"/>
                  </a:lnTo>
                  <a:lnTo>
                    <a:pt x="216944" y="26322"/>
                  </a:lnTo>
                  <a:lnTo>
                    <a:pt x="246473" y="55851"/>
                  </a:lnTo>
                  <a:lnTo>
                    <a:pt x="265840" y="93293"/>
                  </a:lnTo>
                  <a:lnTo>
                    <a:pt x="272795" y="136398"/>
                  </a:lnTo>
                  <a:lnTo>
                    <a:pt x="265840" y="179502"/>
                  </a:lnTo>
                  <a:lnTo>
                    <a:pt x="246473" y="216944"/>
                  </a:lnTo>
                  <a:lnTo>
                    <a:pt x="216944" y="246473"/>
                  </a:lnTo>
                  <a:lnTo>
                    <a:pt x="179502" y="265840"/>
                  </a:lnTo>
                  <a:lnTo>
                    <a:pt x="136397" y="272796"/>
                  </a:lnTo>
                  <a:lnTo>
                    <a:pt x="93293" y="265840"/>
                  </a:lnTo>
                  <a:lnTo>
                    <a:pt x="55851" y="246473"/>
                  </a:lnTo>
                  <a:lnTo>
                    <a:pt x="26322" y="216944"/>
                  </a:lnTo>
                  <a:lnTo>
                    <a:pt x="6955" y="179502"/>
                  </a:lnTo>
                  <a:lnTo>
                    <a:pt x="0" y="136398"/>
                  </a:lnTo>
                  <a:close/>
                </a:path>
              </a:pathLst>
            </a:custGeom>
            <a:ln w="12192">
              <a:solidFill>
                <a:srgbClr val="FFFFFF"/>
              </a:solidFill>
            </a:ln>
          </p:spPr>
          <p:txBody>
            <a:bodyPr wrap="square" lIns="0" tIns="0" rIns="0" bIns="0" rtlCol="0"/>
            <a:lstStyle/>
            <a:p/>
          </p:txBody>
        </p:sp>
        <p:sp>
          <p:nvSpPr>
            <p:cNvPr id="97" name="object 19"/>
            <p:cNvSpPr/>
            <p:nvPr/>
          </p:nvSpPr>
          <p:spPr>
            <a:xfrm>
              <a:off x="5400" y="3127"/>
              <a:ext cx="1505" cy="1505"/>
            </a:xfrm>
            <a:custGeom>
              <a:avLst/>
              <a:gdLst/>
              <a:ahLst/>
              <a:cxnLst/>
              <a:rect l="l" t="t" r="r" b="b"/>
              <a:pathLst>
                <a:path w="955675" h="955675">
                  <a:moveTo>
                    <a:pt x="477774" y="0"/>
                  </a:moveTo>
                  <a:lnTo>
                    <a:pt x="428918" y="2466"/>
                  </a:lnTo>
                  <a:lnTo>
                    <a:pt x="381474" y="9705"/>
                  </a:lnTo>
                  <a:lnTo>
                    <a:pt x="335684" y="21476"/>
                  </a:lnTo>
                  <a:lnTo>
                    <a:pt x="291786" y="37540"/>
                  </a:lnTo>
                  <a:lnTo>
                    <a:pt x="250021" y="57656"/>
                  </a:lnTo>
                  <a:lnTo>
                    <a:pt x="210629" y="81586"/>
                  </a:lnTo>
                  <a:lnTo>
                    <a:pt x="173849" y="109087"/>
                  </a:lnTo>
                  <a:lnTo>
                    <a:pt x="139922" y="139922"/>
                  </a:lnTo>
                  <a:lnTo>
                    <a:pt x="109087" y="173849"/>
                  </a:lnTo>
                  <a:lnTo>
                    <a:pt x="81586" y="210629"/>
                  </a:lnTo>
                  <a:lnTo>
                    <a:pt x="57656" y="250021"/>
                  </a:lnTo>
                  <a:lnTo>
                    <a:pt x="37540" y="291786"/>
                  </a:lnTo>
                  <a:lnTo>
                    <a:pt x="21476" y="335684"/>
                  </a:lnTo>
                  <a:lnTo>
                    <a:pt x="9705" y="381474"/>
                  </a:lnTo>
                  <a:lnTo>
                    <a:pt x="2466" y="428918"/>
                  </a:lnTo>
                  <a:lnTo>
                    <a:pt x="0" y="477774"/>
                  </a:lnTo>
                  <a:lnTo>
                    <a:pt x="2466" y="526629"/>
                  </a:lnTo>
                  <a:lnTo>
                    <a:pt x="9705" y="574073"/>
                  </a:lnTo>
                  <a:lnTo>
                    <a:pt x="21476" y="619863"/>
                  </a:lnTo>
                  <a:lnTo>
                    <a:pt x="37540" y="663761"/>
                  </a:lnTo>
                  <a:lnTo>
                    <a:pt x="57656" y="705526"/>
                  </a:lnTo>
                  <a:lnTo>
                    <a:pt x="81586" y="744918"/>
                  </a:lnTo>
                  <a:lnTo>
                    <a:pt x="109087" y="781698"/>
                  </a:lnTo>
                  <a:lnTo>
                    <a:pt x="139922" y="815625"/>
                  </a:lnTo>
                  <a:lnTo>
                    <a:pt x="173849" y="846460"/>
                  </a:lnTo>
                  <a:lnTo>
                    <a:pt x="210629" y="873961"/>
                  </a:lnTo>
                  <a:lnTo>
                    <a:pt x="250021" y="897891"/>
                  </a:lnTo>
                  <a:lnTo>
                    <a:pt x="291786" y="918007"/>
                  </a:lnTo>
                  <a:lnTo>
                    <a:pt x="335684" y="934071"/>
                  </a:lnTo>
                  <a:lnTo>
                    <a:pt x="381474" y="945842"/>
                  </a:lnTo>
                  <a:lnTo>
                    <a:pt x="428918" y="953081"/>
                  </a:lnTo>
                  <a:lnTo>
                    <a:pt x="477774" y="955548"/>
                  </a:lnTo>
                  <a:lnTo>
                    <a:pt x="526629" y="953081"/>
                  </a:lnTo>
                  <a:lnTo>
                    <a:pt x="574073" y="945842"/>
                  </a:lnTo>
                  <a:lnTo>
                    <a:pt x="619863" y="934071"/>
                  </a:lnTo>
                  <a:lnTo>
                    <a:pt x="663761" y="918007"/>
                  </a:lnTo>
                  <a:lnTo>
                    <a:pt x="705526" y="897891"/>
                  </a:lnTo>
                  <a:lnTo>
                    <a:pt x="744918" y="873961"/>
                  </a:lnTo>
                  <a:lnTo>
                    <a:pt x="781698" y="846460"/>
                  </a:lnTo>
                  <a:lnTo>
                    <a:pt x="815625" y="815625"/>
                  </a:lnTo>
                  <a:lnTo>
                    <a:pt x="846460" y="781698"/>
                  </a:lnTo>
                  <a:lnTo>
                    <a:pt x="873961" y="744918"/>
                  </a:lnTo>
                  <a:lnTo>
                    <a:pt x="897891" y="705526"/>
                  </a:lnTo>
                  <a:lnTo>
                    <a:pt x="918007" y="663761"/>
                  </a:lnTo>
                  <a:lnTo>
                    <a:pt x="934071" y="619863"/>
                  </a:lnTo>
                  <a:lnTo>
                    <a:pt x="945842" y="574073"/>
                  </a:lnTo>
                  <a:lnTo>
                    <a:pt x="953081" y="526629"/>
                  </a:lnTo>
                  <a:lnTo>
                    <a:pt x="955548" y="477774"/>
                  </a:lnTo>
                  <a:lnTo>
                    <a:pt x="953081" y="428918"/>
                  </a:lnTo>
                  <a:lnTo>
                    <a:pt x="945842" y="381474"/>
                  </a:lnTo>
                  <a:lnTo>
                    <a:pt x="934071" y="335684"/>
                  </a:lnTo>
                  <a:lnTo>
                    <a:pt x="918007" y="291786"/>
                  </a:lnTo>
                  <a:lnTo>
                    <a:pt x="897891" y="250021"/>
                  </a:lnTo>
                  <a:lnTo>
                    <a:pt x="873961" y="210629"/>
                  </a:lnTo>
                  <a:lnTo>
                    <a:pt x="846460" y="173849"/>
                  </a:lnTo>
                  <a:lnTo>
                    <a:pt x="815625" y="139922"/>
                  </a:lnTo>
                  <a:lnTo>
                    <a:pt x="781698" y="109087"/>
                  </a:lnTo>
                  <a:lnTo>
                    <a:pt x="744918" y="81586"/>
                  </a:lnTo>
                  <a:lnTo>
                    <a:pt x="705526" y="57656"/>
                  </a:lnTo>
                  <a:lnTo>
                    <a:pt x="663761" y="37540"/>
                  </a:lnTo>
                  <a:lnTo>
                    <a:pt x="619863" y="21476"/>
                  </a:lnTo>
                  <a:lnTo>
                    <a:pt x="574073" y="9705"/>
                  </a:lnTo>
                  <a:lnTo>
                    <a:pt x="526629" y="2466"/>
                  </a:lnTo>
                  <a:lnTo>
                    <a:pt x="477774" y="0"/>
                  </a:lnTo>
                  <a:close/>
                </a:path>
              </a:pathLst>
            </a:custGeom>
            <a:solidFill>
              <a:srgbClr val="6FAC46">
                <a:alpha val="50195"/>
              </a:srgbClr>
            </a:solidFill>
          </p:spPr>
          <p:txBody>
            <a:bodyPr wrap="square" lIns="0" tIns="0" rIns="0" bIns="0" rtlCol="0"/>
            <a:lstStyle/>
            <a:p/>
          </p:txBody>
        </p:sp>
        <p:sp>
          <p:nvSpPr>
            <p:cNvPr id="98" name="object 20"/>
            <p:cNvSpPr/>
            <p:nvPr/>
          </p:nvSpPr>
          <p:spPr>
            <a:xfrm>
              <a:off x="5400" y="3127"/>
              <a:ext cx="1505" cy="1505"/>
            </a:xfrm>
            <a:custGeom>
              <a:avLst/>
              <a:gdLst/>
              <a:ahLst/>
              <a:cxnLst/>
              <a:rect l="l" t="t" r="r" b="b"/>
              <a:pathLst>
                <a:path w="955675" h="955675">
                  <a:moveTo>
                    <a:pt x="0" y="477774"/>
                  </a:moveTo>
                  <a:lnTo>
                    <a:pt x="2466" y="428918"/>
                  </a:lnTo>
                  <a:lnTo>
                    <a:pt x="9705" y="381474"/>
                  </a:lnTo>
                  <a:lnTo>
                    <a:pt x="21476" y="335684"/>
                  </a:lnTo>
                  <a:lnTo>
                    <a:pt x="37540" y="291786"/>
                  </a:lnTo>
                  <a:lnTo>
                    <a:pt x="57656" y="250021"/>
                  </a:lnTo>
                  <a:lnTo>
                    <a:pt x="81586" y="210629"/>
                  </a:lnTo>
                  <a:lnTo>
                    <a:pt x="109087" y="173849"/>
                  </a:lnTo>
                  <a:lnTo>
                    <a:pt x="139922" y="139922"/>
                  </a:lnTo>
                  <a:lnTo>
                    <a:pt x="173849" y="109087"/>
                  </a:lnTo>
                  <a:lnTo>
                    <a:pt x="210629" y="81586"/>
                  </a:lnTo>
                  <a:lnTo>
                    <a:pt x="250021" y="57656"/>
                  </a:lnTo>
                  <a:lnTo>
                    <a:pt x="291786" y="37540"/>
                  </a:lnTo>
                  <a:lnTo>
                    <a:pt x="335684" y="21476"/>
                  </a:lnTo>
                  <a:lnTo>
                    <a:pt x="381474" y="9705"/>
                  </a:lnTo>
                  <a:lnTo>
                    <a:pt x="428918" y="2466"/>
                  </a:lnTo>
                  <a:lnTo>
                    <a:pt x="477774" y="0"/>
                  </a:lnTo>
                  <a:lnTo>
                    <a:pt x="526629" y="2466"/>
                  </a:lnTo>
                  <a:lnTo>
                    <a:pt x="574073" y="9705"/>
                  </a:lnTo>
                  <a:lnTo>
                    <a:pt x="619863" y="21476"/>
                  </a:lnTo>
                  <a:lnTo>
                    <a:pt x="663761" y="37540"/>
                  </a:lnTo>
                  <a:lnTo>
                    <a:pt x="705526" y="57656"/>
                  </a:lnTo>
                  <a:lnTo>
                    <a:pt x="744918" y="81586"/>
                  </a:lnTo>
                  <a:lnTo>
                    <a:pt x="781698" y="109087"/>
                  </a:lnTo>
                  <a:lnTo>
                    <a:pt x="815625" y="139922"/>
                  </a:lnTo>
                  <a:lnTo>
                    <a:pt x="846460" y="173849"/>
                  </a:lnTo>
                  <a:lnTo>
                    <a:pt x="873961" y="210629"/>
                  </a:lnTo>
                  <a:lnTo>
                    <a:pt x="897891" y="250021"/>
                  </a:lnTo>
                  <a:lnTo>
                    <a:pt x="918007" y="291786"/>
                  </a:lnTo>
                  <a:lnTo>
                    <a:pt x="934071" y="335684"/>
                  </a:lnTo>
                  <a:lnTo>
                    <a:pt x="945842" y="381474"/>
                  </a:lnTo>
                  <a:lnTo>
                    <a:pt x="953081" y="428918"/>
                  </a:lnTo>
                  <a:lnTo>
                    <a:pt x="955548" y="477774"/>
                  </a:lnTo>
                  <a:lnTo>
                    <a:pt x="953081" y="526629"/>
                  </a:lnTo>
                  <a:lnTo>
                    <a:pt x="945842" y="574073"/>
                  </a:lnTo>
                  <a:lnTo>
                    <a:pt x="934071" y="619863"/>
                  </a:lnTo>
                  <a:lnTo>
                    <a:pt x="918007" y="663761"/>
                  </a:lnTo>
                  <a:lnTo>
                    <a:pt x="897891" y="705526"/>
                  </a:lnTo>
                  <a:lnTo>
                    <a:pt x="873961" y="744918"/>
                  </a:lnTo>
                  <a:lnTo>
                    <a:pt x="846460" y="781698"/>
                  </a:lnTo>
                  <a:lnTo>
                    <a:pt x="815625" y="815625"/>
                  </a:lnTo>
                  <a:lnTo>
                    <a:pt x="781698" y="846460"/>
                  </a:lnTo>
                  <a:lnTo>
                    <a:pt x="744918" y="873961"/>
                  </a:lnTo>
                  <a:lnTo>
                    <a:pt x="705526" y="897891"/>
                  </a:lnTo>
                  <a:lnTo>
                    <a:pt x="663761" y="918007"/>
                  </a:lnTo>
                  <a:lnTo>
                    <a:pt x="619863" y="934071"/>
                  </a:lnTo>
                  <a:lnTo>
                    <a:pt x="574073" y="945842"/>
                  </a:lnTo>
                  <a:lnTo>
                    <a:pt x="526629" y="953081"/>
                  </a:lnTo>
                  <a:lnTo>
                    <a:pt x="477774" y="955548"/>
                  </a:lnTo>
                  <a:lnTo>
                    <a:pt x="428918" y="953081"/>
                  </a:lnTo>
                  <a:lnTo>
                    <a:pt x="381474" y="945842"/>
                  </a:lnTo>
                  <a:lnTo>
                    <a:pt x="335684" y="934071"/>
                  </a:lnTo>
                  <a:lnTo>
                    <a:pt x="291786" y="918007"/>
                  </a:lnTo>
                  <a:lnTo>
                    <a:pt x="250021" y="897891"/>
                  </a:lnTo>
                  <a:lnTo>
                    <a:pt x="210629" y="873961"/>
                  </a:lnTo>
                  <a:lnTo>
                    <a:pt x="173849" y="846460"/>
                  </a:lnTo>
                  <a:lnTo>
                    <a:pt x="139922" y="815625"/>
                  </a:lnTo>
                  <a:lnTo>
                    <a:pt x="109087" y="781698"/>
                  </a:lnTo>
                  <a:lnTo>
                    <a:pt x="81586" y="744918"/>
                  </a:lnTo>
                  <a:lnTo>
                    <a:pt x="57656" y="705526"/>
                  </a:lnTo>
                  <a:lnTo>
                    <a:pt x="37540" y="663761"/>
                  </a:lnTo>
                  <a:lnTo>
                    <a:pt x="21476" y="619863"/>
                  </a:lnTo>
                  <a:lnTo>
                    <a:pt x="9705" y="574073"/>
                  </a:lnTo>
                  <a:lnTo>
                    <a:pt x="2466" y="526629"/>
                  </a:lnTo>
                  <a:lnTo>
                    <a:pt x="0" y="477774"/>
                  </a:lnTo>
                  <a:close/>
                </a:path>
              </a:pathLst>
            </a:custGeom>
            <a:ln w="12192">
              <a:solidFill>
                <a:srgbClr val="FFFFFF"/>
              </a:solidFill>
            </a:ln>
          </p:spPr>
          <p:txBody>
            <a:bodyPr wrap="square" lIns="0" tIns="0" rIns="0" bIns="0" rtlCol="0"/>
            <a:lstStyle/>
            <a:p/>
          </p:txBody>
        </p:sp>
        <p:sp>
          <p:nvSpPr>
            <p:cNvPr id="99" name="object 21"/>
            <p:cNvSpPr txBox="1"/>
            <p:nvPr/>
          </p:nvSpPr>
          <p:spPr>
            <a:xfrm>
              <a:off x="5712" y="3369"/>
              <a:ext cx="883" cy="904"/>
            </a:xfrm>
            <a:prstGeom prst="rect">
              <a:avLst/>
            </a:prstGeom>
          </p:spPr>
          <p:txBody>
            <a:bodyPr vert="horz" wrap="square" lIns="0" tIns="12065" rIns="0" bIns="0" rtlCol="0">
              <a:spAutoFit/>
            </a:bodyPr>
            <a:lstStyle/>
            <a:p>
              <a:pPr marL="100965" marR="5080" indent="-88900">
                <a:lnSpc>
                  <a:spcPct val="129000"/>
                </a:lnSpc>
                <a:spcBef>
                  <a:spcPts val="95"/>
                </a:spcBef>
              </a:pPr>
              <a:r>
                <a:rPr sz="1400" dirty="0">
                  <a:latin typeface="微软雅黑" panose="020B0503020204020204" charset="-122"/>
                  <a:cs typeface="微软雅黑" panose="020B0503020204020204" charset="-122"/>
                </a:rPr>
                <a:t>智能化 运营</a:t>
              </a:r>
              <a:endParaRPr sz="1400">
                <a:latin typeface="微软雅黑" panose="020B0503020204020204" charset="-122"/>
                <a:cs typeface="微软雅黑" panose="020B0503020204020204" charset="-122"/>
              </a:endParaRPr>
            </a:p>
          </p:txBody>
        </p:sp>
        <p:sp>
          <p:nvSpPr>
            <p:cNvPr id="100" name="object 22"/>
            <p:cNvSpPr/>
            <p:nvPr/>
          </p:nvSpPr>
          <p:spPr>
            <a:xfrm>
              <a:off x="5558" y="4723"/>
              <a:ext cx="430" cy="430"/>
            </a:xfrm>
            <a:custGeom>
              <a:avLst/>
              <a:gdLst/>
              <a:ahLst/>
              <a:cxnLst/>
              <a:rect l="l" t="t" r="r" b="b"/>
              <a:pathLst>
                <a:path w="273050" h="273050">
                  <a:moveTo>
                    <a:pt x="136398" y="0"/>
                  </a:moveTo>
                  <a:lnTo>
                    <a:pt x="93293" y="6955"/>
                  </a:lnTo>
                  <a:lnTo>
                    <a:pt x="55851" y="26322"/>
                  </a:lnTo>
                  <a:lnTo>
                    <a:pt x="26322" y="55851"/>
                  </a:lnTo>
                  <a:lnTo>
                    <a:pt x="6955" y="93293"/>
                  </a:lnTo>
                  <a:lnTo>
                    <a:pt x="0" y="136397"/>
                  </a:lnTo>
                  <a:lnTo>
                    <a:pt x="6955" y="179502"/>
                  </a:lnTo>
                  <a:lnTo>
                    <a:pt x="26322" y="216944"/>
                  </a:lnTo>
                  <a:lnTo>
                    <a:pt x="55851" y="246473"/>
                  </a:lnTo>
                  <a:lnTo>
                    <a:pt x="93293" y="265840"/>
                  </a:lnTo>
                  <a:lnTo>
                    <a:pt x="136398" y="272795"/>
                  </a:lnTo>
                  <a:lnTo>
                    <a:pt x="179502" y="265840"/>
                  </a:lnTo>
                  <a:lnTo>
                    <a:pt x="216944" y="246473"/>
                  </a:lnTo>
                  <a:lnTo>
                    <a:pt x="246473" y="216944"/>
                  </a:lnTo>
                  <a:lnTo>
                    <a:pt x="265840" y="179502"/>
                  </a:lnTo>
                  <a:lnTo>
                    <a:pt x="272795" y="136397"/>
                  </a:lnTo>
                  <a:lnTo>
                    <a:pt x="265840" y="93293"/>
                  </a:lnTo>
                  <a:lnTo>
                    <a:pt x="246473" y="55851"/>
                  </a:lnTo>
                  <a:lnTo>
                    <a:pt x="216944" y="26322"/>
                  </a:lnTo>
                  <a:lnTo>
                    <a:pt x="179502" y="6955"/>
                  </a:lnTo>
                  <a:lnTo>
                    <a:pt x="136398" y="0"/>
                  </a:lnTo>
                  <a:close/>
                </a:path>
              </a:pathLst>
            </a:custGeom>
            <a:solidFill>
              <a:srgbClr val="6FAC46">
                <a:alpha val="50195"/>
              </a:srgbClr>
            </a:solidFill>
          </p:spPr>
          <p:txBody>
            <a:bodyPr wrap="square" lIns="0" tIns="0" rIns="0" bIns="0" rtlCol="0"/>
            <a:lstStyle/>
            <a:p/>
          </p:txBody>
        </p:sp>
        <p:sp>
          <p:nvSpPr>
            <p:cNvPr id="101" name="object 23"/>
            <p:cNvSpPr/>
            <p:nvPr/>
          </p:nvSpPr>
          <p:spPr>
            <a:xfrm>
              <a:off x="5558" y="4723"/>
              <a:ext cx="430" cy="430"/>
            </a:xfrm>
            <a:custGeom>
              <a:avLst/>
              <a:gdLst/>
              <a:ahLst/>
              <a:cxnLst/>
              <a:rect l="l" t="t" r="r" b="b"/>
              <a:pathLst>
                <a:path w="273050" h="273050">
                  <a:moveTo>
                    <a:pt x="0" y="136397"/>
                  </a:moveTo>
                  <a:lnTo>
                    <a:pt x="6955" y="93293"/>
                  </a:lnTo>
                  <a:lnTo>
                    <a:pt x="26322" y="55851"/>
                  </a:lnTo>
                  <a:lnTo>
                    <a:pt x="55851" y="26322"/>
                  </a:lnTo>
                  <a:lnTo>
                    <a:pt x="93293" y="6955"/>
                  </a:lnTo>
                  <a:lnTo>
                    <a:pt x="136398" y="0"/>
                  </a:lnTo>
                  <a:lnTo>
                    <a:pt x="179502" y="6955"/>
                  </a:lnTo>
                  <a:lnTo>
                    <a:pt x="216944" y="26322"/>
                  </a:lnTo>
                  <a:lnTo>
                    <a:pt x="246473" y="55851"/>
                  </a:lnTo>
                  <a:lnTo>
                    <a:pt x="265840" y="93293"/>
                  </a:lnTo>
                  <a:lnTo>
                    <a:pt x="272795" y="136397"/>
                  </a:lnTo>
                  <a:lnTo>
                    <a:pt x="265840" y="179502"/>
                  </a:lnTo>
                  <a:lnTo>
                    <a:pt x="246473" y="216944"/>
                  </a:lnTo>
                  <a:lnTo>
                    <a:pt x="216944" y="246473"/>
                  </a:lnTo>
                  <a:lnTo>
                    <a:pt x="179502" y="265840"/>
                  </a:lnTo>
                  <a:lnTo>
                    <a:pt x="136398" y="272795"/>
                  </a:lnTo>
                  <a:lnTo>
                    <a:pt x="93293" y="265840"/>
                  </a:lnTo>
                  <a:lnTo>
                    <a:pt x="55851" y="246473"/>
                  </a:lnTo>
                  <a:lnTo>
                    <a:pt x="26322" y="216944"/>
                  </a:lnTo>
                  <a:lnTo>
                    <a:pt x="6955" y="179502"/>
                  </a:lnTo>
                  <a:lnTo>
                    <a:pt x="0" y="136397"/>
                  </a:lnTo>
                  <a:close/>
                </a:path>
              </a:pathLst>
            </a:custGeom>
            <a:ln w="12192">
              <a:solidFill>
                <a:srgbClr val="FFFFFF"/>
              </a:solidFill>
            </a:ln>
          </p:spPr>
          <p:txBody>
            <a:bodyPr wrap="square" lIns="0" tIns="0" rIns="0" bIns="0" rtlCol="0"/>
            <a:lstStyle/>
            <a:p/>
          </p:txBody>
        </p:sp>
        <p:sp>
          <p:nvSpPr>
            <p:cNvPr id="102" name="object 24"/>
            <p:cNvSpPr/>
            <p:nvPr/>
          </p:nvSpPr>
          <p:spPr>
            <a:xfrm>
              <a:off x="3960" y="3986"/>
              <a:ext cx="1505" cy="1505"/>
            </a:xfrm>
            <a:custGeom>
              <a:avLst/>
              <a:gdLst/>
              <a:ahLst/>
              <a:cxnLst/>
              <a:rect l="l" t="t" r="r" b="b"/>
              <a:pathLst>
                <a:path w="955675" h="955675">
                  <a:moveTo>
                    <a:pt x="477774" y="0"/>
                  </a:moveTo>
                  <a:lnTo>
                    <a:pt x="428918" y="2466"/>
                  </a:lnTo>
                  <a:lnTo>
                    <a:pt x="381474" y="9705"/>
                  </a:lnTo>
                  <a:lnTo>
                    <a:pt x="335684" y="21476"/>
                  </a:lnTo>
                  <a:lnTo>
                    <a:pt x="291786" y="37540"/>
                  </a:lnTo>
                  <a:lnTo>
                    <a:pt x="250021" y="57656"/>
                  </a:lnTo>
                  <a:lnTo>
                    <a:pt x="210629" y="81586"/>
                  </a:lnTo>
                  <a:lnTo>
                    <a:pt x="173849" y="109087"/>
                  </a:lnTo>
                  <a:lnTo>
                    <a:pt x="139922" y="139922"/>
                  </a:lnTo>
                  <a:lnTo>
                    <a:pt x="109087" y="173849"/>
                  </a:lnTo>
                  <a:lnTo>
                    <a:pt x="81586" y="210629"/>
                  </a:lnTo>
                  <a:lnTo>
                    <a:pt x="57656" y="250021"/>
                  </a:lnTo>
                  <a:lnTo>
                    <a:pt x="37540" y="291786"/>
                  </a:lnTo>
                  <a:lnTo>
                    <a:pt x="21476" y="335684"/>
                  </a:lnTo>
                  <a:lnTo>
                    <a:pt x="9705" y="381474"/>
                  </a:lnTo>
                  <a:lnTo>
                    <a:pt x="2466" y="428918"/>
                  </a:lnTo>
                  <a:lnTo>
                    <a:pt x="0" y="477774"/>
                  </a:lnTo>
                  <a:lnTo>
                    <a:pt x="2466" y="526629"/>
                  </a:lnTo>
                  <a:lnTo>
                    <a:pt x="9705" y="574073"/>
                  </a:lnTo>
                  <a:lnTo>
                    <a:pt x="21476" y="619863"/>
                  </a:lnTo>
                  <a:lnTo>
                    <a:pt x="37540" y="663761"/>
                  </a:lnTo>
                  <a:lnTo>
                    <a:pt x="57656" y="705526"/>
                  </a:lnTo>
                  <a:lnTo>
                    <a:pt x="81586" y="744918"/>
                  </a:lnTo>
                  <a:lnTo>
                    <a:pt x="109087" y="781698"/>
                  </a:lnTo>
                  <a:lnTo>
                    <a:pt x="139922" y="815625"/>
                  </a:lnTo>
                  <a:lnTo>
                    <a:pt x="173849" y="846460"/>
                  </a:lnTo>
                  <a:lnTo>
                    <a:pt x="210629" y="873961"/>
                  </a:lnTo>
                  <a:lnTo>
                    <a:pt x="250021" y="897891"/>
                  </a:lnTo>
                  <a:lnTo>
                    <a:pt x="291786" y="918007"/>
                  </a:lnTo>
                  <a:lnTo>
                    <a:pt x="335684" y="934071"/>
                  </a:lnTo>
                  <a:lnTo>
                    <a:pt x="381474" y="945842"/>
                  </a:lnTo>
                  <a:lnTo>
                    <a:pt x="428918" y="953081"/>
                  </a:lnTo>
                  <a:lnTo>
                    <a:pt x="477774" y="955548"/>
                  </a:lnTo>
                  <a:lnTo>
                    <a:pt x="526629" y="953081"/>
                  </a:lnTo>
                  <a:lnTo>
                    <a:pt x="574073" y="945842"/>
                  </a:lnTo>
                  <a:lnTo>
                    <a:pt x="619863" y="934071"/>
                  </a:lnTo>
                  <a:lnTo>
                    <a:pt x="663761" y="918007"/>
                  </a:lnTo>
                  <a:lnTo>
                    <a:pt x="705526" y="897891"/>
                  </a:lnTo>
                  <a:lnTo>
                    <a:pt x="744918" y="873961"/>
                  </a:lnTo>
                  <a:lnTo>
                    <a:pt x="781698" y="846460"/>
                  </a:lnTo>
                  <a:lnTo>
                    <a:pt x="815625" y="815625"/>
                  </a:lnTo>
                  <a:lnTo>
                    <a:pt x="846460" y="781698"/>
                  </a:lnTo>
                  <a:lnTo>
                    <a:pt x="873961" y="744918"/>
                  </a:lnTo>
                  <a:lnTo>
                    <a:pt x="897891" y="705526"/>
                  </a:lnTo>
                  <a:lnTo>
                    <a:pt x="918007" y="663761"/>
                  </a:lnTo>
                  <a:lnTo>
                    <a:pt x="934071" y="619863"/>
                  </a:lnTo>
                  <a:lnTo>
                    <a:pt x="945842" y="574073"/>
                  </a:lnTo>
                  <a:lnTo>
                    <a:pt x="953081" y="526629"/>
                  </a:lnTo>
                  <a:lnTo>
                    <a:pt x="955548" y="477774"/>
                  </a:lnTo>
                  <a:lnTo>
                    <a:pt x="953081" y="428918"/>
                  </a:lnTo>
                  <a:lnTo>
                    <a:pt x="945842" y="381474"/>
                  </a:lnTo>
                  <a:lnTo>
                    <a:pt x="934071" y="335684"/>
                  </a:lnTo>
                  <a:lnTo>
                    <a:pt x="918007" y="291786"/>
                  </a:lnTo>
                  <a:lnTo>
                    <a:pt x="897891" y="250021"/>
                  </a:lnTo>
                  <a:lnTo>
                    <a:pt x="873961" y="210629"/>
                  </a:lnTo>
                  <a:lnTo>
                    <a:pt x="846460" y="173849"/>
                  </a:lnTo>
                  <a:lnTo>
                    <a:pt x="815625" y="139922"/>
                  </a:lnTo>
                  <a:lnTo>
                    <a:pt x="781698" y="109087"/>
                  </a:lnTo>
                  <a:lnTo>
                    <a:pt x="744918" y="81586"/>
                  </a:lnTo>
                  <a:lnTo>
                    <a:pt x="705526" y="57656"/>
                  </a:lnTo>
                  <a:lnTo>
                    <a:pt x="663761" y="37540"/>
                  </a:lnTo>
                  <a:lnTo>
                    <a:pt x="619863" y="21476"/>
                  </a:lnTo>
                  <a:lnTo>
                    <a:pt x="574073" y="9705"/>
                  </a:lnTo>
                  <a:lnTo>
                    <a:pt x="526629" y="2466"/>
                  </a:lnTo>
                  <a:lnTo>
                    <a:pt x="477774" y="0"/>
                  </a:lnTo>
                  <a:close/>
                </a:path>
              </a:pathLst>
            </a:custGeom>
            <a:solidFill>
              <a:srgbClr val="6FAC46">
                <a:alpha val="50195"/>
              </a:srgbClr>
            </a:solidFill>
          </p:spPr>
          <p:txBody>
            <a:bodyPr wrap="square" lIns="0" tIns="0" rIns="0" bIns="0" rtlCol="0"/>
            <a:lstStyle/>
            <a:p/>
          </p:txBody>
        </p:sp>
        <p:sp>
          <p:nvSpPr>
            <p:cNvPr id="103" name="object 25"/>
            <p:cNvSpPr/>
            <p:nvPr/>
          </p:nvSpPr>
          <p:spPr>
            <a:xfrm>
              <a:off x="3960" y="3986"/>
              <a:ext cx="1505" cy="1505"/>
            </a:xfrm>
            <a:custGeom>
              <a:avLst/>
              <a:gdLst/>
              <a:ahLst/>
              <a:cxnLst/>
              <a:rect l="l" t="t" r="r" b="b"/>
              <a:pathLst>
                <a:path w="955675" h="955675">
                  <a:moveTo>
                    <a:pt x="0" y="477774"/>
                  </a:moveTo>
                  <a:lnTo>
                    <a:pt x="2466" y="428918"/>
                  </a:lnTo>
                  <a:lnTo>
                    <a:pt x="9705" y="381474"/>
                  </a:lnTo>
                  <a:lnTo>
                    <a:pt x="21476" y="335684"/>
                  </a:lnTo>
                  <a:lnTo>
                    <a:pt x="37540" y="291786"/>
                  </a:lnTo>
                  <a:lnTo>
                    <a:pt x="57656" y="250021"/>
                  </a:lnTo>
                  <a:lnTo>
                    <a:pt x="81586" y="210629"/>
                  </a:lnTo>
                  <a:lnTo>
                    <a:pt x="109087" y="173849"/>
                  </a:lnTo>
                  <a:lnTo>
                    <a:pt x="139922" y="139922"/>
                  </a:lnTo>
                  <a:lnTo>
                    <a:pt x="173849" y="109087"/>
                  </a:lnTo>
                  <a:lnTo>
                    <a:pt x="210629" y="81586"/>
                  </a:lnTo>
                  <a:lnTo>
                    <a:pt x="250021" y="57656"/>
                  </a:lnTo>
                  <a:lnTo>
                    <a:pt x="291786" y="37540"/>
                  </a:lnTo>
                  <a:lnTo>
                    <a:pt x="335684" y="21476"/>
                  </a:lnTo>
                  <a:lnTo>
                    <a:pt x="381474" y="9705"/>
                  </a:lnTo>
                  <a:lnTo>
                    <a:pt x="428918" y="2466"/>
                  </a:lnTo>
                  <a:lnTo>
                    <a:pt x="477774" y="0"/>
                  </a:lnTo>
                  <a:lnTo>
                    <a:pt x="526629" y="2466"/>
                  </a:lnTo>
                  <a:lnTo>
                    <a:pt x="574073" y="9705"/>
                  </a:lnTo>
                  <a:lnTo>
                    <a:pt x="619863" y="21476"/>
                  </a:lnTo>
                  <a:lnTo>
                    <a:pt x="663761" y="37540"/>
                  </a:lnTo>
                  <a:lnTo>
                    <a:pt x="705526" y="57656"/>
                  </a:lnTo>
                  <a:lnTo>
                    <a:pt x="744918" y="81586"/>
                  </a:lnTo>
                  <a:lnTo>
                    <a:pt x="781698" y="109087"/>
                  </a:lnTo>
                  <a:lnTo>
                    <a:pt x="815625" y="139922"/>
                  </a:lnTo>
                  <a:lnTo>
                    <a:pt x="846460" y="173849"/>
                  </a:lnTo>
                  <a:lnTo>
                    <a:pt x="873961" y="210629"/>
                  </a:lnTo>
                  <a:lnTo>
                    <a:pt x="897891" y="250021"/>
                  </a:lnTo>
                  <a:lnTo>
                    <a:pt x="918007" y="291786"/>
                  </a:lnTo>
                  <a:lnTo>
                    <a:pt x="934071" y="335684"/>
                  </a:lnTo>
                  <a:lnTo>
                    <a:pt x="945842" y="381474"/>
                  </a:lnTo>
                  <a:lnTo>
                    <a:pt x="953081" y="428918"/>
                  </a:lnTo>
                  <a:lnTo>
                    <a:pt x="955548" y="477774"/>
                  </a:lnTo>
                  <a:lnTo>
                    <a:pt x="953081" y="526629"/>
                  </a:lnTo>
                  <a:lnTo>
                    <a:pt x="945842" y="574073"/>
                  </a:lnTo>
                  <a:lnTo>
                    <a:pt x="934071" y="619863"/>
                  </a:lnTo>
                  <a:lnTo>
                    <a:pt x="918007" y="663761"/>
                  </a:lnTo>
                  <a:lnTo>
                    <a:pt x="897891" y="705526"/>
                  </a:lnTo>
                  <a:lnTo>
                    <a:pt x="873961" y="744918"/>
                  </a:lnTo>
                  <a:lnTo>
                    <a:pt x="846460" y="781698"/>
                  </a:lnTo>
                  <a:lnTo>
                    <a:pt x="815625" y="815625"/>
                  </a:lnTo>
                  <a:lnTo>
                    <a:pt x="781698" y="846460"/>
                  </a:lnTo>
                  <a:lnTo>
                    <a:pt x="744918" y="873961"/>
                  </a:lnTo>
                  <a:lnTo>
                    <a:pt x="705526" y="897891"/>
                  </a:lnTo>
                  <a:lnTo>
                    <a:pt x="663761" y="918007"/>
                  </a:lnTo>
                  <a:lnTo>
                    <a:pt x="619863" y="934071"/>
                  </a:lnTo>
                  <a:lnTo>
                    <a:pt x="574073" y="945842"/>
                  </a:lnTo>
                  <a:lnTo>
                    <a:pt x="526629" y="953081"/>
                  </a:lnTo>
                  <a:lnTo>
                    <a:pt x="477774" y="955548"/>
                  </a:lnTo>
                  <a:lnTo>
                    <a:pt x="428918" y="953081"/>
                  </a:lnTo>
                  <a:lnTo>
                    <a:pt x="381474" y="945842"/>
                  </a:lnTo>
                  <a:lnTo>
                    <a:pt x="335684" y="934071"/>
                  </a:lnTo>
                  <a:lnTo>
                    <a:pt x="291786" y="918007"/>
                  </a:lnTo>
                  <a:lnTo>
                    <a:pt x="250021" y="897891"/>
                  </a:lnTo>
                  <a:lnTo>
                    <a:pt x="210629" y="873961"/>
                  </a:lnTo>
                  <a:lnTo>
                    <a:pt x="173849" y="846460"/>
                  </a:lnTo>
                  <a:lnTo>
                    <a:pt x="139922" y="815625"/>
                  </a:lnTo>
                  <a:lnTo>
                    <a:pt x="109087" y="781698"/>
                  </a:lnTo>
                  <a:lnTo>
                    <a:pt x="81586" y="744918"/>
                  </a:lnTo>
                  <a:lnTo>
                    <a:pt x="57656" y="705526"/>
                  </a:lnTo>
                  <a:lnTo>
                    <a:pt x="37540" y="663761"/>
                  </a:lnTo>
                  <a:lnTo>
                    <a:pt x="21476" y="619863"/>
                  </a:lnTo>
                  <a:lnTo>
                    <a:pt x="9705" y="574073"/>
                  </a:lnTo>
                  <a:lnTo>
                    <a:pt x="2466" y="526629"/>
                  </a:lnTo>
                  <a:lnTo>
                    <a:pt x="0" y="477774"/>
                  </a:lnTo>
                  <a:close/>
                </a:path>
              </a:pathLst>
            </a:custGeom>
            <a:ln w="12192">
              <a:solidFill>
                <a:srgbClr val="FFFFFF"/>
              </a:solidFill>
            </a:ln>
          </p:spPr>
          <p:txBody>
            <a:bodyPr wrap="square" lIns="0" tIns="0" rIns="0" bIns="0" rtlCol="0"/>
            <a:lstStyle/>
            <a:p/>
          </p:txBody>
        </p:sp>
        <p:sp>
          <p:nvSpPr>
            <p:cNvPr id="104" name="object 26"/>
            <p:cNvSpPr txBox="1"/>
            <p:nvPr/>
          </p:nvSpPr>
          <p:spPr>
            <a:xfrm>
              <a:off x="4272" y="4229"/>
              <a:ext cx="883" cy="904"/>
            </a:xfrm>
            <a:prstGeom prst="rect">
              <a:avLst/>
            </a:prstGeom>
          </p:spPr>
          <p:txBody>
            <a:bodyPr vert="horz" wrap="square" lIns="0" tIns="12065" rIns="0" bIns="0" rtlCol="0">
              <a:spAutoFit/>
            </a:bodyPr>
            <a:lstStyle/>
            <a:p>
              <a:pPr marL="12700" marR="5080">
                <a:lnSpc>
                  <a:spcPct val="129000"/>
                </a:lnSpc>
                <a:spcBef>
                  <a:spcPts val="95"/>
                </a:spcBef>
              </a:pPr>
              <a:r>
                <a:rPr sz="1400" dirty="0">
                  <a:latin typeface="微软雅黑" panose="020B0503020204020204" charset="-122"/>
                  <a:cs typeface="微软雅黑" panose="020B0503020204020204" charset="-122"/>
                </a:rPr>
                <a:t>高效管 理服务</a:t>
              </a:r>
              <a:endParaRPr sz="1400">
                <a:latin typeface="微软雅黑" panose="020B0503020204020204" charset="-122"/>
                <a:cs typeface="微软雅黑" panose="020B0503020204020204" charset="-122"/>
              </a:endParaRPr>
            </a:p>
          </p:txBody>
        </p:sp>
        <p:sp>
          <p:nvSpPr>
            <p:cNvPr id="105" name="object 27"/>
            <p:cNvSpPr/>
            <p:nvPr/>
          </p:nvSpPr>
          <p:spPr>
            <a:xfrm>
              <a:off x="12804" y="2491"/>
              <a:ext cx="2770" cy="2770"/>
            </a:xfrm>
            <a:custGeom>
              <a:avLst/>
              <a:gdLst/>
              <a:ahLst/>
              <a:cxnLst/>
              <a:rect l="l" t="t" r="r" b="b"/>
              <a:pathLst>
                <a:path w="1758950" h="1758950">
                  <a:moveTo>
                    <a:pt x="879348" y="0"/>
                  </a:moveTo>
                  <a:lnTo>
                    <a:pt x="831100" y="1301"/>
                  </a:lnTo>
                  <a:lnTo>
                    <a:pt x="783533" y="5159"/>
                  </a:lnTo>
                  <a:lnTo>
                    <a:pt x="736713" y="11509"/>
                  </a:lnTo>
                  <a:lnTo>
                    <a:pt x="690707" y="20282"/>
                  </a:lnTo>
                  <a:lnTo>
                    <a:pt x="645583" y="31411"/>
                  </a:lnTo>
                  <a:lnTo>
                    <a:pt x="601406" y="44829"/>
                  </a:lnTo>
                  <a:lnTo>
                    <a:pt x="558245" y="60470"/>
                  </a:lnTo>
                  <a:lnTo>
                    <a:pt x="516167" y="78267"/>
                  </a:lnTo>
                  <a:lnTo>
                    <a:pt x="475238" y="98151"/>
                  </a:lnTo>
                  <a:lnTo>
                    <a:pt x="435525" y="120057"/>
                  </a:lnTo>
                  <a:lnTo>
                    <a:pt x="397096" y="143917"/>
                  </a:lnTo>
                  <a:lnTo>
                    <a:pt x="360017" y="169663"/>
                  </a:lnTo>
                  <a:lnTo>
                    <a:pt x="324356" y="197230"/>
                  </a:lnTo>
                  <a:lnTo>
                    <a:pt x="290180" y="226550"/>
                  </a:lnTo>
                  <a:lnTo>
                    <a:pt x="257556" y="257556"/>
                  </a:lnTo>
                  <a:lnTo>
                    <a:pt x="226550" y="290180"/>
                  </a:lnTo>
                  <a:lnTo>
                    <a:pt x="197230" y="324356"/>
                  </a:lnTo>
                  <a:lnTo>
                    <a:pt x="169663" y="360017"/>
                  </a:lnTo>
                  <a:lnTo>
                    <a:pt x="143917" y="397096"/>
                  </a:lnTo>
                  <a:lnTo>
                    <a:pt x="120057" y="435525"/>
                  </a:lnTo>
                  <a:lnTo>
                    <a:pt x="98151" y="475238"/>
                  </a:lnTo>
                  <a:lnTo>
                    <a:pt x="78267" y="516167"/>
                  </a:lnTo>
                  <a:lnTo>
                    <a:pt x="60470" y="558245"/>
                  </a:lnTo>
                  <a:lnTo>
                    <a:pt x="44829" y="601406"/>
                  </a:lnTo>
                  <a:lnTo>
                    <a:pt x="31411" y="645583"/>
                  </a:lnTo>
                  <a:lnTo>
                    <a:pt x="20282" y="690707"/>
                  </a:lnTo>
                  <a:lnTo>
                    <a:pt x="11509" y="736713"/>
                  </a:lnTo>
                  <a:lnTo>
                    <a:pt x="5159" y="783533"/>
                  </a:lnTo>
                  <a:lnTo>
                    <a:pt x="1301" y="831100"/>
                  </a:lnTo>
                  <a:lnTo>
                    <a:pt x="0" y="879348"/>
                  </a:lnTo>
                  <a:lnTo>
                    <a:pt x="1301" y="927595"/>
                  </a:lnTo>
                  <a:lnTo>
                    <a:pt x="5159" y="975162"/>
                  </a:lnTo>
                  <a:lnTo>
                    <a:pt x="11509" y="1021982"/>
                  </a:lnTo>
                  <a:lnTo>
                    <a:pt x="20282" y="1067988"/>
                  </a:lnTo>
                  <a:lnTo>
                    <a:pt x="31411" y="1113112"/>
                  </a:lnTo>
                  <a:lnTo>
                    <a:pt x="44829" y="1157289"/>
                  </a:lnTo>
                  <a:lnTo>
                    <a:pt x="60470" y="1200450"/>
                  </a:lnTo>
                  <a:lnTo>
                    <a:pt x="78267" y="1242528"/>
                  </a:lnTo>
                  <a:lnTo>
                    <a:pt x="98151" y="1283457"/>
                  </a:lnTo>
                  <a:lnTo>
                    <a:pt x="120057" y="1323170"/>
                  </a:lnTo>
                  <a:lnTo>
                    <a:pt x="143917" y="1361599"/>
                  </a:lnTo>
                  <a:lnTo>
                    <a:pt x="169663" y="1398678"/>
                  </a:lnTo>
                  <a:lnTo>
                    <a:pt x="197230" y="1434339"/>
                  </a:lnTo>
                  <a:lnTo>
                    <a:pt x="226550" y="1468515"/>
                  </a:lnTo>
                  <a:lnTo>
                    <a:pt x="257555" y="1501139"/>
                  </a:lnTo>
                  <a:lnTo>
                    <a:pt x="290180" y="1532145"/>
                  </a:lnTo>
                  <a:lnTo>
                    <a:pt x="324356" y="1561465"/>
                  </a:lnTo>
                  <a:lnTo>
                    <a:pt x="360017" y="1589032"/>
                  </a:lnTo>
                  <a:lnTo>
                    <a:pt x="397096" y="1614778"/>
                  </a:lnTo>
                  <a:lnTo>
                    <a:pt x="435525" y="1638638"/>
                  </a:lnTo>
                  <a:lnTo>
                    <a:pt x="475238" y="1660544"/>
                  </a:lnTo>
                  <a:lnTo>
                    <a:pt x="516167" y="1680428"/>
                  </a:lnTo>
                  <a:lnTo>
                    <a:pt x="558245" y="1698225"/>
                  </a:lnTo>
                  <a:lnTo>
                    <a:pt x="601406" y="1713866"/>
                  </a:lnTo>
                  <a:lnTo>
                    <a:pt x="645583" y="1727284"/>
                  </a:lnTo>
                  <a:lnTo>
                    <a:pt x="690707" y="1738413"/>
                  </a:lnTo>
                  <a:lnTo>
                    <a:pt x="736713" y="1747186"/>
                  </a:lnTo>
                  <a:lnTo>
                    <a:pt x="783533" y="1753536"/>
                  </a:lnTo>
                  <a:lnTo>
                    <a:pt x="831100" y="1757394"/>
                  </a:lnTo>
                  <a:lnTo>
                    <a:pt x="879348" y="1758696"/>
                  </a:lnTo>
                  <a:lnTo>
                    <a:pt x="927595" y="1757394"/>
                  </a:lnTo>
                  <a:lnTo>
                    <a:pt x="975162" y="1753536"/>
                  </a:lnTo>
                  <a:lnTo>
                    <a:pt x="1021982" y="1747186"/>
                  </a:lnTo>
                  <a:lnTo>
                    <a:pt x="1067988" y="1738413"/>
                  </a:lnTo>
                  <a:lnTo>
                    <a:pt x="1113112" y="1727284"/>
                  </a:lnTo>
                  <a:lnTo>
                    <a:pt x="1157289" y="1713866"/>
                  </a:lnTo>
                  <a:lnTo>
                    <a:pt x="1200450" y="1698225"/>
                  </a:lnTo>
                  <a:lnTo>
                    <a:pt x="1242528" y="1680428"/>
                  </a:lnTo>
                  <a:lnTo>
                    <a:pt x="1283457" y="1660544"/>
                  </a:lnTo>
                  <a:lnTo>
                    <a:pt x="1323170" y="1638638"/>
                  </a:lnTo>
                  <a:lnTo>
                    <a:pt x="1361599" y="1614778"/>
                  </a:lnTo>
                  <a:lnTo>
                    <a:pt x="1398678" y="1589032"/>
                  </a:lnTo>
                  <a:lnTo>
                    <a:pt x="1434339" y="1561465"/>
                  </a:lnTo>
                  <a:lnTo>
                    <a:pt x="1468515" y="1532145"/>
                  </a:lnTo>
                  <a:lnTo>
                    <a:pt x="1501139" y="1501139"/>
                  </a:lnTo>
                  <a:lnTo>
                    <a:pt x="1532145" y="1468515"/>
                  </a:lnTo>
                  <a:lnTo>
                    <a:pt x="1561465" y="1434339"/>
                  </a:lnTo>
                  <a:lnTo>
                    <a:pt x="1589032" y="1398678"/>
                  </a:lnTo>
                  <a:lnTo>
                    <a:pt x="1614778" y="1361599"/>
                  </a:lnTo>
                  <a:lnTo>
                    <a:pt x="1638638" y="1323170"/>
                  </a:lnTo>
                  <a:lnTo>
                    <a:pt x="1660544" y="1283457"/>
                  </a:lnTo>
                  <a:lnTo>
                    <a:pt x="1680428" y="1242528"/>
                  </a:lnTo>
                  <a:lnTo>
                    <a:pt x="1698225" y="1200450"/>
                  </a:lnTo>
                  <a:lnTo>
                    <a:pt x="1713866" y="1157289"/>
                  </a:lnTo>
                  <a:lnTo>
                    <a:pt x="1727284" y="1113112"/>
                  </a:lnTo>
                  <a:lnTo>
                    <a:pt x="1738413" y="1067988"/>
                  </a:lnTo>
                  <a:lnTo>
                    <a:pt x="1747186" y="1021982"/>
                  </a:lnTo>
                  <a:lnTo>
                    <a:pt x="1753536" y="975162"/>
                  </a:lnTo>
                  <a:lnTo>
                    <a:pt x="1757394" y="927595"/>
                  </a:lnTo>
                  <a:lnTo>
                    <a:pt x="1758695" y="879348"/>
                  </a:lnTo>
                  <a:lnTo>
                    <a:pt x="1757394" y="831100"/>
                  </a:lnTo>
                  <a:lnTo>
                    <a:pt x="1753536" y="783533"/>
                  </a:lnTo>
                  <a:lnTo>
                    <a:pt x="1747186" y="736713"/>
                  </a:lnTo>
                  <a:lnTo>
                    <a:pt x="1738413" y="690707"/>
                  </a:lnTo>
                  <a:lnTo>
                    <a:pt x="1727284" y="645583"/>
                  </a:lnTo>
                  <a:lnTo>
                    <a:pt x="1713866" y="601406"/>
                  </a:lnTo>
                  <a:lnTo>
                    <a:pt x="1698225" y="558245"/>
                  </a:lnTo>
                  <a:lnTo>
                    <a:pt x="1680428" y="516167"/>
                  </a:lnTo>
                  <a:lnTo>
                    <a:pt x="1660544" y="475238"/>
                  </a:lnTo>
                  <a:lnTo>
                    <a:pt x="1638638" y="435525"/>
                  </a:lnTo>
                  <a:lnTo>
                    <a:pt x="1614778" y="397096"/>
                  </a:lnTo>
                  <a:lnTo>
                    <a:pt x="1589032" y="360017"/>
                  </a:lnTo>
                  <a:lnTo>
                    <a:pt x="1561465" y="324356"/>
                  </a:lnTo>
                  <a:lnTo>
                    <a:pt x="1532145" y="290180"/>
                  </a:lnTo>
                  <a:lnTo>
                    <a:pt x="1501140" y="257556"/>
                  </a:lnTo>
                  <a:lnTo>
                    <a:pt x="1468515" y="226550"/>
                  </a:lnTo>
                  <a:lnTo>
                    <a:pt x="1434339" y="197230"/>
                  </a:lnTo>
                  <a:lnTo>
                    <a:pt x="1398678" y="169663"/>
                  </a:lnTo>
                  <a:lnTo>
                    <a:pt x="1361599" y="143917"/>
                  </a:lnTo>
                  <a:lnTo>
                    <a:pt x="1323170" y="120057"/>
                  </a:lnTo>
                  <a:lnTo>
                    <a:pt x="1283457" y="98151"/>
                  </a:lnTo>
                  <a:lnTo>
                    <a:pt x="1242528" y="78267"/>
                  </a:lnTo>
                  <a:lnTo>
                    <a:pt x="1200450" y="60470"/>
                  </a:lnTo>
                  <a:lnTo>
                    <a:pt x="1157289" y="44829"/>
                  </a:lnTo>
                  <a:lnTo>
                    <a:pt x="1113112" y="31411"/>
                  </a:lnTo>
                  <a:lnTo>
                    <a:pt x="1067988" y="20282"/>
                  </a:lnTo>
                  <a:lnTo>
                    <a:pt x="1021982" y="11509"/>
                  </a:lnTo>
                  <a:lnTo>
                    <a:pt x="975162" y="5159"/>
                  </a:lnTo>
                  <a:lnTo>
                    <a:pt x="927595" y="1301"/>
                  </a:lnTo>
                  <a:lnTo>
                    <a:pt x="879348" y="0"/>
                  </a:lnTo>
                  <a:close/>
                </a:path>
              </a:pathLst>
            </a:custGeom>
            <a:solidFill>
              <a:srgbClr val="6FAC46"/>
            </a:solidFill>
          </p:spPr>
          <p:txBody>
            <a:bodyPr wrap="square" lIns="0" tIns="0" rIns="0" bIns="0" rtlCol="0"/>
            <a:lstStyle/>
            <a:p/>
          </p:txBody>
        </p:sp>
        <p:sp>
          <p:nvSpPr>
            <p:cNvPr id="106" name="object 28"/>
            <p:cNvSpPr/>
            <p:nvPr/>
          </p:nvSpPr>
          <p:spPr>
            <a:xfrm>
              <a:off x="12804" y="2491"/>
              <a:ext cx="2770" cy="2770"/>
            </a:xfrm>
            <a:custGeom>
              <a:avLst/>
              <a:gdLst/>
              <a:ahLst/>
              <a:cxnLst/>
              <a:rect l="l" t="t" r="r" b="b"/>
              <a:pathLst>
                <a:path w="1758950" h="1758950">
                  <a:moveTo>
                    <a:pt x="0" y="879348"/>
                  </a:moveTo>
                  <a:lnTo>
                    <a:pt x="1301" y="831100"/>
                  </a:lnTo>
                  <a:lnTo>
                    <a:pt x="5159" y="783533"/>
                  </a:lnTo>
                  <a:lnTo>
                    <a:pt x="11509" y="736713"/>
                  </a:lnTo>
                  <a:lnTo>
                    <a:pt x="20282" y="690707"/>
                  </a:lnTo>
                  <a:lnTo>
                    <a:pt x="31411" y="645583"/>
                  </a:lnTo>
                  <a:lnTo>
                    <a:pt x="44829" y="601406"/>
                  </a:lnTo>
                  <a:lnTo>
                    <a:pt x="60470" y="558245"/>
                  </a:lnTo>
                  <a:lnTo>
                    <a:pt x="78267" y="516167"/>
                  </a:lnTo>
                  <a:lnTo>
                    <a:pt x="98151" y="475238"/>
                  </a:lnTo>
                  <a:lnTo>
                    <a:pt x="120057" y="435525"/>
                  </a:lnTo>
                  <a:lnTo>
                    <a:pt x="143917" y="397096"/>
                  </a:lnTo>
                  <a:lnTo>
                    <a:pt x="169663" y="360017"/>
                  </a:lnTo>
                  <a:lnTo>
                    <a:pt x="197230" y="324356"/>
                  </a:lnTo>
                  <a:lnTo>
                    <a:pt x="226550" y="290180"/>
                  </a:lnTo>
                  <a:lnTo>
                    <a:pt x="257556" y="257556"/>
                  </a:lnTo>
                  <a:lnTo>
                    <a:pt x="290180" y="226550"/>
                  </a:lnTo>
                  <a:lnTo>
                    <a:pt x="324356" y="197230"/>
                  </a:lnTo>
                  <a:lnTo>
                    <a:pt x="360017" y="169663"/>
                  </a:lnTo>
                  <a:lnTo>
                    <a:pt x="397096" y="143917"/>
                  </a:lnTo>
                  <a:lnTo>
                    <a:pt x="435525" y="120057"/>
                  </a:lnTo>
                  <a:lnTo>
                    <a:pt x="475238" y="98151"/>
                  </a:lnTo>
                  <a:lnTo>
                    <a:pt x="516167" y="78267"/>
                  </a:lnTo>
                  <a:lnTo>
                    <a:pt x="558245" y="60470"/>
                  </a:lnTo>
                  <a:lnTo>
                    <a:pt x="601406" y="44829"/>
                  </a:lnTo>
                  <a:lnTo>
                    <a:pt x="645583" y="31411"/>
                  </a:lnTo>
                  <a:lnTo>
                    <a:pt x="690707" y="20282"/>
                  </a:lnTo>
                  <a:lnTo>
                    <a:pt x="736713" y="11509"/>
                  </a:lnTo>
                  <a:lnTo>
                    <a:pt x="783533" y="5159"/>
                  </a:lnTo>
                  <a:lnTo>
                    <a:pt x="831100" y="1301"/>
                  </a:lnTo>
                  <a:lnTo>
                    <a:pt x="879348" y="0"/>
                  </a:lnTo>
                  <a:lnTo>
                    <a:pt x="927595" y="1301"/>
                  </a:lnTo>
                  <a:lnTo>
                    <a:pt x="975162" y="5159"/>
                  </a:lnTo>
                  <a:lnTo>
                    <a:pt x="1021982" y="11509"/>
                  </a:lnTo>
                  <a:lnTo>
                    <a:pt x="1067988" y="20282"/>
                  </a:lnTo>
                  <a:lnTo>
                    <a:pt x="1113112" y="31411"/>
                  </a:lnTo>
                  <a:lnTo>
                    <a:pt x="1157289" y="44829"/>
                  </a:lnTo>
                  <a:lnTo>
                    <a:pt x="1200450" y="60470"/>
                  </a:lnTo>
                  <a:lnTo>
                    <a:pt x="1242528" y="78267"/>
                  </a:lnTo>
                  <a:lnTo>
                    <a:pt x="1283457" y="98151"/>
                  </a:lnTo>
                  <a:lnTo>
                    <a:pt x="1323170" y="120057"/>
                  </a:lnTo>
                  <a:lnTo>
                    <a:pt x="1361599" y="143917"/>
                  </a:lnTo>
                  <a:lnTo>
                    <a:pt x="1398678" y="169663"/>
                  </a:lnTo>
                  <a:lnTo>
                    <a:pt x="1434339" y="197230"/>
                  </a:lnTo>
                  <a:lnTo>
                    <a:pt x="1468515" y="226550"/>
                  </a:lnTo>
                  <a:lnTo>
                    <a:pt x="1501140" y="257556"/>
                  </a:lnTo>
                  <a:lnTo>
                    <a:pt x="1532145" y="290180"/>
                  </a:lnTo>
                  <a:lnTo>
                    <a:pt x="1561465" y="324356"/>
                  </a:lnTo>
                  <a:lnTo>
                    <a:pt x="1589032" y="360017"/>
                  </a:lnTo>
                  <a:lnTo>
                    <a:pt x="1614778" y="397096"/>
                  </a:lnTo>
                  <a:lnTo>
                    <a:pt x="1638638" y="435525"/>
                  </a:lnTo>
                  <a:lnTo>
                    <a:pt x="1660544" y="475238"/>
                  </a:lnTo>
                  <a:lnTo>
                    <a:pt x="1680428" y="516167"/>
                  </a:lnTo>
                  <a:lnTo>
                    <a:pt x="1698225" y="558245"/>
                  </a:lnTo>
                  <a:lnTo>
                    <a:pt x="1713866" y="601406"/>
                  </a:lnTo>
                  <a:lnTo>
                    <a:pt x="1727284" y="645583"/>
                  </a:lnTo>
                  <a:lnTo>
                    <a:pt x="1738413" y="690707"/>
                  </a:lnTo>
                  <a:lnTo>
                    <a:pt x="1747186" y="736713"/>
                  </a:lnTo>
                  <a:lnTo>
                    <a:pt x="1753536" y="783533"/>
                  </a:lnTo>
                  <a:lnTo>
                    <a:pt x="1757394" y="831100"/>
                  </a:lnTo>
                  <a:lnTo>
                    <a:pt x="1758695" y="879348"/>
                  </a:lnTo>
                  <a:lnTo>
                    <a:pt x="1757394" y="927595"/>
                  </a:lnTo>
                  <a:lnTo>
                    <a:pt x="1753536" y="975162"/>
                  </a:lnTo>
                  <a:lnTo>
                    <a:pt x="1747186" y="1021982"/>
                  </a:lnTo>
                  <a:lnTo>
                    <a:pt x="1738413" y="1067988"/>
                  </a:lnTo>
                  <a:lnTo>
                    <a:pt x="1727284" y="1113112"/>
                  </a:lnTo>
                  <a:lnTo>
                    <a:pt x="1713866" y="1157289"/>
                  </a:lnTo>
                  <a:lnTo>
                    <a:pt x="1698225" y="1200450"/>
                  </a:lnTo>
                  <a:lnTo>
                    <a:pt x="1680428" y="1242528"/>
                  </a:lnTo>
                  <a:lnTo>
                    <a:pt x="1660544" y="1283457"/>
                  </a:lnTo>
                  <a:lnTo>
                    <a:pt x="1638638" y="1323170"/>
                  </a:lnTo>
                  <a:lnTo>
                    <a:pt x="1614778" y="1361599"/>
                  </a:lnTo>
                  <a:lnTo>
                    <a:pt x="1589032" y="1398678"/>
                  </a:lnTo>
                  <a:lnTo>
                    <a:pt x="1561465" y="1434339"/>
                  </a:lnTo>
                  <a:lnTo>
                    <a:pt x="1532145" y="1468515"/>
                  </a:lnTo>
                  <a:lnTo>
                    <a:pt x="1501139" y="1501139"/>
                  </a:lnTo>
                  <a:lnTo>
                    <a:pt x="1468515" y="1532145"/>
                  </a:lnTo>
                  <a:lnTo>
                    <a:pt x="1434339" y="1561465"/>
                  </a:lnTo>
                  <a:lnTo>
                    <a:pt x="1398678" y="1589032"/>
                  </a:lnTo>
                  <a:lnTo>
                    <a:pt x="1361599" y="1614778"/>
                  </a:lnTo>
                  <a:lnTo>
                    <a:pt x="1323170" y="1638638"/>
                  </a:lnTo>
                  <a:lnTo>
                    <a:pt x="1283457" y="1660544"/>
                  </a:lnTo>
                  <a:lnTo>
                    <a:pt x="1242528" y="1680428"/>
                  </a:lnTo>
                  <a:lnTo>
                    <a:pt x="1200450" y="1698225"/>
                  </a:lnTo>
                  <a:lnTo>
                    <a:pt x="1157289" y="1713866"/>
                  </a:lnTo>
                  <a:lnTo>
                    <a:pt x="1113112" y="1727284"/>
                  </a:lnTo>
                  <a:lnTo>
                    <a:pt x="1067988" y="1738413"/>
                  </a:lnTo>
                  <a:lnTo>
                    <a:pt x="1021982" y="1747186"/>
                  </a:lnTo>
                  <a:lnTo>
                    <a:pt x="975162" y="1753536"/>
                  </a:lnTo>
                  <a:lnTo>
                    <a:pt x="927595" y="1757394"/>
                  </a:lnTo>
                  <a:lnTo>
                    <a:pt x="879348" y="1758696"/>
                  </a:lnTo>
                  <a:lnTo>
                    <a:pt x="831100" y="1757394"/>
                  </a:lnTo>
                  <a:lnTo>
                    <a:pt x="783533" y="1753536"/>
                  </a:lnTo>
                  <a:lnTo>
                    <a:pt x="736713" y="1747186"/>
                  </a:lnTo>
                  <a:lnTo>
                    <a:pt x="690707" y="1738413"/>
                  </a:lnTo>
                  <a:lnTo>
                    <a:pt x="645583" y="1727284"/>
                  </a:lnTo>
                  <a:lnTo>
                    <a:pt x="601406" y="1713866"/>
                  </a:lnTo>
                  <a:lnTo>
                    <a:pt x="558245" y="1698225"/>
                  </a:lnTo>
                  <a:lnTo>
                    <a:pt x="516167" y="1680428"/>
                  </a:lnTo>
                  <a:lnTo>
                    <a:pt x="475238" y="1660544"/>
                  </a:lnTo>
                  <a:lnTo>
                    <a:pt x="435525" y="1638638"/>
                  </a:lnTo>
                  <a:lnTo>
                    <a:pt x="397096" y="1614778"/>
                  </a:lnTo>
                  <a:lnTo>
                    <a:pt x="360017" y="1589032"/>
                  </a:lnTo>
                  <a:lnTo>
                    <a:pt x="324356" y="1561465"/>
                  </a:lnTo>
                  <a:lnTo>
                    <a:pt x="290180" y="1532145"/>
                  </a:lnTo>
                  <a:lnTo>
                    <a:pt x="257555" y="1501139"/>
                  </a:lnTo>
                  <a:lnTo>
                    <a:pt x="226550" y="1468515"/>
                  </a:lnTo>
                  <a:lnTo>
                    <a:pt x="197230" y="1434339"/>
                  </a:lnTo>
                  <a:lnTo>
                    <a:pt x="169663" y="1398678"/>
                  </a:lnTo>
                  <a:lnTo>
                    <a:pt x="143917" y="1361599"/>
                  </a:lnTo>
                  <a:lnTo>
                    <a:pt x="120057" y="1323170"/>
                  </a:lnTo>
                  <a:lnTo>
                    <a:pt x="98151" y="1283457"/>
                  </a:lnTo>
                  <a:lnTo>
                    <a:pt x="78267" y="1242528"/>
                  </a:lnTo>
                  <a:lnTo>
                    <a:pt x="60470" y="1200450"/>
                  </a:lnTo>
                  <a:lnTo>
                    <a:pt x="44829" y="1157289"/>
                  </a:lnTo>
                  <a:lnTo>
                    <a:pt x="31411" y="1113112"/>
                  </a:lnTo>
                  <a:lnTo>
                    <a:pt x="20282" y="1067988"/>
                  </a:lnTo>
                  <a:lnTo>
                    <a:pt x="11509" y="1021982"/>
                  </a:lnTo>
                  <a:lnTo>
                    <a:pt x="5159" y="975162"/>
                  </a:lnTo>
                  <a:lnTo>
                    <a:pt x="1301" y="927595"/>
                  </a:lnTo>
                  <a:lnTo>
                    <a:pt x="0" y="879348"/>
                  </a:lnTo>
                  <a:close/>
                </a:path>
              </a:pathLst>
            </a:custGeom>
            <a:ln w="12192">
              <a:solidFill>
                <a:srgbClr val="FFFFFF"/>
              </a:solidFill>
            </a:ln>
          </p:spPr>
          <p:txBody>
            <a:bodyPr wrap="square" lIns="0" tIns="0" rIns="0" bIns="0" rtlCol="0"/>
            <a:lstStyle/>
            <a:p/>
          </p:txBody>
        </p:sp>
        <p:sp>
          <p:nvSpPr>
            <p:cNvPr id="107" name="object 29"/>
            <p:cNvSpPr txBox="1"/>
            <p:nvPr/>
          </p:nvSpPr>
          <p:spPr>
            <a:xfrm>
              <a:off x="13279" y="3076"/>
              <a:ext cx="1824" cy="1577"/>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FFFFFF"/>
                  </a:solidFill>
                  <a:latin typeface="Arial" panose="020B0604020202020204"/>
                  <a:cs typeface="Arial" panose="020B0604020202020204"/>
                </a:rPr>
                <a:t>•</a:t>
              </a:r>
              <a:r>
                <a:rPr sz="1400" dirty="0">
                  <a:solidFill>
                    <a:srgbClr val="FFFFFF"/>
                  </a:solidFill>
                  <a:latin typeface="微软雅黑" panose="020B0503020204020204" charset="-122"/>
                  <a:cs typeface="微软雅黑" panose="020B0503020204020204" charset="-122"/>
                </a:rPr>
                <a:t>良好办公环境</a:t>
              </a:r>
              <a:endParaRPr sz="1400">
                <a:latin typeface="微软雅黑" panose="020B0503020204020204" charset="-122"/>
                <a:cs typeface="微软雅黑" panose="020B0503020204020204" charset="-122"/>
              </a:endParaRPr>
            </a:p>
            <a:p>
              <a:pPr marL="220980" marR="125095" indent="-88900">
                <a:lnSpc>
                  <a:spcPct val="179000"/>
                </a:lnSpc>
              </a:pPr>
              <a:r>
                <a:rPr sz="1400" dirty="0">
                  <a:solidFill>
                    <a:srgbClr val="FFFFFF"/>
                  </a:solidFill>
                  <a:latin typeface="微软雅黑" panose="020B0503020204020204" charset="-122"/>
                  <a:cs typeface="微软雅黑" panose="020B0503020204020204" charset="-122"/>
                </a:rPr>
                <a:t>可持续发展 高效管理</a:t>
              </a:r>
              <a:endParaRPr sz="1400">
                <a:latin typeface="微软雅黑" panose="020B0503020204020204" charset="-122"/>
                <a:cs typeface="微软雅黑" panose="020B0503020204020204" charset="-122"/>
              </a:endParaRPr>
            </a:p>
          </p:txBody>
        </p:sp>
        <p:sp>
          <p:nvSpPr>
            <p:cNvPr id="108" name="object 30"/>
            <p:cNvSpPr txBox="1"/>
            <p:nvPr/>
          </p:nvSpPr>
          <p:spPr>
            <a:xfrm>
              <a:off x="4187" y="5816"/>
              <a:ext cx="11290" cy="544"/>
            </a:xfrm>
            <a:prstGeom prst="rect">
              <a:avLst/>
            </a:prstGeom>
          </p:spPr>
          <p:txBody>
            <a:bodyPr vert="horz" wrap="square" lIns="0" tIns="12700" rIns="0" bIns="0" rtlCol="0">
              <a:spAutoFit/>
            </a:bodyPr>
            <a:lstStyle/>
            <a:p>
              <a:pPr marL="12700">
                <a:lnSpc>
                  <a:spcPct val="100000"/>
                </a:lnSpc>
                <a:spcBef>
                  <a:spcPts val="100"/>
                </a:spcBef>
                <a:tabLst>
                  <a:tab pos="2771140" algn="l"/>
                  <a:tab pos="5555615" algn="l"/>
                </a:tabLst>
              </a:pPr>
              <a:r>
                <a:rPr sz="2100" dirty="0">
                  <a:latin typeface="微软雅黑" panose="020B0503020204020204" charset="-122"/>
                  <a:cs typeface="微软雅黑" panose="020B0503020204020204" charset="-122"/>
                </a:rPr>
                <a:t>运营者需求	入驻企业需求	入驻员工需求</a:t>
              </a:r>
              <a:endParaRPr sz="2100" dirty="0">
                <a:latin typeface="微软雅黑" panose="020B0503020204020204" charset="-122"/>
                <a:cs typeface="微软雅黑" panose="020B0503020204020204" charset="-122"/>
              </a:endParaRPr>
            </a:p>
          </p:txBody>
        </p:sp>
        <p:sp>
          <p:nvSpPr>
            <p:cNvPr id="109" name="object 31"/>
            <p:cNvSpPr txBox="1"/>
            <p:nvPr/>
          </p:nvSpPr>
          <p:spPr>
            <a:xfrm>
              <a:off x="2796" y="6869"/>
              <a:ext cx="13608" cy="920"/>
            </a:xfrm>
            <a:prstGeom prst="rect">
              <a:avLst/>
            </a:prstGeom>
            <a:solidFill>
              <a:srgbClr val="FFC000"/>
            </a:solidFill>
          </p:spPr>
          <p:txBody>
            <a:bodyPr vert="horz" wrap="square" lIns="0" tIns="99060" rIns="0" bIns="0" rtlCol="0">
              <a:spAutoFit/>
            </a:bodyPr>
            <a:lstStyle/>
            <a:p>
              <a:pPr marL="1270" algn="ctr">
                <a:lnSpc>
                  <a:spcPct val="100000"/>
                </a:lnSpc>
                <a:spcBef>
                  <a:spcPts val="780"/>
                </a:spcBef>
              </a:pPr>
              <a:r>
                <a:rPr sz="2400" b="1" dirty="0">
                  <a:solidFill>
                    <a:srgbClr val="FFFFFF"/>
                  </a:solidFill>
                  <a:latin typeface="微软雅黑" panose="020B0503020204020204" charset="-122"/>
                  <a:cs typeface="微软雅黑" panose="020B0503020204020204" charset="-122"/>
                </a:rPr>
                <a:t>三位一体打造智慧园区</a:t>
              </a:r>
              <a:endParaRPr sz="2400">
                <a:latin typeface="微软雅黑" panose="020B0503020204020204" charset="-122"/>
                <a:cs typeface="微软雅黑" panose="020B0503020204020204" charset="-122"/>
              </a:endParaRPr>
            </a:p>
          </p:txBody>
        </p:sp>
        <p:sp>
          <p:nvSpPr>
            <p:cNvPr id="110" name="object 32"/>
            <p:cNvSpPr/>
            <p:nvPr/>
          </p:nvSpPr>
          <p:spPr>
            <a:xfrm>
              <a:off x="5328" y="8122"/>
              <a:ext cx="2136" cy="2136"/>
            </a:xfrm>
            <a:custGeom>
              <a:avLst/>
              <a:gdLst/>
              <a:ahLst/>
              <a:cxnLst/>
              <a:rect l="l" t="t" r="r" b="b"/>
              <a:pathLst>
                <a:path w="1356360" h="1356359">
                  <a:moveTo>
                    <a:pt x="678180" y="0"/>
                  </a:moveTo>
                  <a:lnTo>
                    <a:pt x="629750" y="1702"/>
                  </a:lnTo>
                  <a:lnTo>
                    <a:pt x="582238" y="6735"/>
                  </a:lnTo>
                  <a:lnTo>
                    <a:pt x="535761" y="14981"/>
                  </a:lnTo>
                  <a:lnTo>
                    <a:pt x="490431" y="26328"/>
                  </a:lnTo>
                  <a:lnTo>
                    <a:pt x="446364" y="40659"/>
                  </a:lnTo>
                  <a:lnTo>
                    <a:pt x="403675" y="57861"/>
                  </a:lnTo>
                  <a:lnTo>
                    <a:pt x="362479" y="77818"/>
                  </a:lnTo>
                  <a:lnTo>
                    <a:pt x="322890" y="100415"/>
                  </a:lnTo>
                  <a:lnTo>
                    <a:pt x="285023" y="125539"/>
                  </a:lnTo>
                  <a:lnTo>
                    <a:pt x="248993" y="153073"/>
                  </a:lnTo>
                  <a:lnTo>
                    <a:pt x="214915" y="182903"/>
                  </a:lnTo>
                  <a:lnTo>
                    <a:pt x="182903" y="214915"/>
                  </a:lnTo>
                  <a:lnTo>
                    <a:pt x="153073" y="248993"/>
                  </a:lnTo>
                  <a:lnTo>
                    <a:pt x="125539" y="285023"/>
                  </a:lnTo>
                  <a:lnTo>
                    <a:pt x="100415" y="322890"/>
                  </a:lnTo>
                  <a:lnTo>
                    <a:pt x="77818" y="362479"/>
                  </a:lnTo>
                  <a:lnTo>
                    <a:pt x="57861" y="403675"/>
                  </a:lnTo>
                  <a:lnTo>
                    <a:pt x="40659" y="446364"/>
                  </a:lnTo>
                  <a:lnTo>
                    <a:pt x="26328" y="490431"/>
                  </a:lnTo>
                  <a:lnTo>
                    <a:pt x="14981" y="535761"/>
                  </a:lnTo>
                  <a:lnTo>
                    <a:pt x="6735" y="582238"/>
                  </a:lnTo>
                  <a:lnTo>
                    <a:pt x="1702" y="629750"/>
                  </a:lnTo>
                  <a:lnTo>
                    <a:pt x="0" y="678179"/>
                  </a:lnTo>
                  <a:lnTo>
                    <a:pt x="1702" y="726612"/>
                  </a:lnTo>
                  <a:lnTo>
                    <a:pt x="6735" y="774126"/>
                  </a:lnTo>
                  <a:lnTo>
                    <a:pt x="14981" y="820606"/>
                  </a:lnTo>
                  <a:lnTo>
                    <a:pt x="26328" y="865937"/>
                  </a:lnTo>
                  <a:lnTo>
                    <a:pt x="40659" y="910005"/>
                  </a:lnTo>
                  <a:lnTo>
                    <a:pt x="57861" y="952695"/>
                  </a:lnTo>
                  <a:lnTo>
                    <a:pt x="77818" y="993891"/>
                  </a:lnTo>
                  <a:lnTo>
                    <a:pt x="100415" y="1033481"/>
                  </a:lnTo>
                  <a:lnTo>
                    <a:pt x="125539" y="1071347"/>
                  </a:lnTo>
                  <a:lnTo>
                    <a:pt x="153073" y="1107377"/>
                  </a:lnTo>
                  <a:lnTo>
                    <a:pt x="182903" y="1141454"/>
                  </a:lnTo>
                  <a:lnTo>
                    <a:pt x="214915" y="1173465"/>
                  </a:lnTo>
                  <a:lnTo>
                    <a:pt x="248993" y="1203294"/>
                  </a:lnTo>
                  <a:lnTo>
                    <a:pt x="285023" y="1230827"/>
                  </a:lnTo>
                  <a:lnTo>
                    <a:pt x="322890" y="1255950"/>
                  </a:lnTo>
                  <a:lnTo>
                    <a:pt x="362479" y="1278546"/>
                  </a:lnTo>
                  <a:lnTo>
                    <a:pt x="403675" y="1298502"/>
                  </a:lnTo>
                  <a:lnTo>
                    <a:pt x="446364" y="1315702"/>
                  </a:lnTo>
                  <a:lnTo>
                    <a:pt x="490431" y="1330033"/>
                  </a:lnTo>
                  <a:lnTo>
                    <a:pt x="535761" y="1341379"/>
                  </a:lnTo>
                  <a:lnTo>
                    <a:pt x="582238" y="1349625"/>
                  </a:lnTo>
                  <a:lnTo>
                    <a:pt x="629750" y="1354657"/>
                  </a:lnTo>
                  <a:lnTo>
                    <a:pt x="678180" y="1356359"/>
                  </a:lnTo>
                  <a:lnTo>
                    <a:pt x="726609" y="1354657"/>
                  </a:lnTo>
                  <a:lnTo>
                    <a:pt x="774121" y="1349625"/>
                  </a:lnTo>
                  <a:lnTo>
                    <a:pt x="820598" y="1341379"/>
                  </a:lnTo>
                  <a:lnTo>
                    <a:pt x="865928" y="1330033"/>
                  </a:lnTo>
                  <a:lnTo>
                    <a:pt x="909995" y="1315702"/>
                  </a:lnTo>
                  <a:lnTo>
                    <a:pt x="952684" y="1298502"/>
                  </a:lnTo>
                  <a:lnTo>
                    <a:pt x="993880" y="1278546"/>
                  </a:lnTo>
                  <a:lnTo>
                    <a:pt x="1033469" y="1255950"/>
                  </a:lnTo>
                  <a:lnTo>
                    <a:pt x="1071336" y="1230827"/>
                  </a:lnTo>
                  <a:lnTo>
                    <a:pt x="1107366" y="1203294"/>
                  </a:lnTo>
                  <a:lnTo>
                    <a:pt x="1141444" y="1173465"/>
                  </a:lnTo>
                  <a:lnTo>
                    <a:pt x="1173456" y="1141454"/>
                  </a:lnTo>
                  <a:lnTo>
                    <a:pt x="1203286" y="1107377"/>
                  </a:lnTo>
                  <a:lnTo>
                    <a:pt x="1230820" y="1071347"/>
                  </a:lnTo>
                  <a:lnTo>
                    <a:pt x="1255944" y="1033481"/>
                  </a:lnTo>
                  <a:lnTo>
                    <a:pt x="1278541" y="993891"/>
                  </a:lnTo>
                  <a:lnTo>
                    <a:pt x="1298498" y="952695"/>
                  </a:lnTo>
                  <a:lnTo>
                    <a:pt x="1315700" y="910005"/>
                  </a:lnTo>
                  <a:lnTo>
                    <a:pt x="1330031" y="865937"/>
                  </a:lnTo>
                  <a:lnTo>
                    <a:pt x="1341378" y="820606"/>
                  </a:lnTo>
                  <a:lnTo>
                    <a:pt x="1349624" y="774126"/>
                  </a:lnTo>
                  <a:lnTo>
                    <a:pt x="1354657" y="726612"/>
                  </a:lnTo>
                  <a:lnTo>
                    <a:pt x="1356360" y="678179"/>
                  </a:lnTo>
                  <a:lnTo>
                    <a:pt x="1354657" y="629750"/>
                  </a:lnTo>
                  <a:lnTo>
                    <a:pt x="1349624" y="582238"/>
                  </a:lnTo>
                  <a:lnTo>
                    <a:pt x="1341378" y="535761"/>
                  </a:lnTo>
                  <a:lnTo>
                    <a:pt x="1330031" y="490431"/>
                  </a:lnTo>
                  <a:lnTo>
                    <a:pt x="1315700" y="446364"/>
                  </a:lnTo>
                  <a:lnTo>
                    <a:pt x="1298498" y="403675"/>
                  </a:lnTo>
                  <a:lnTo>
                    <a:pt x="1278541" y="362479"/>
                  </a:lnTo>
                  <a:lnTo>
                    <a:pt x="1255944" y="322890"/>
                  </a:lnTo>
                  <a:lnTo>
                    <a:pt x="1230820" y="285023"/>
                  </a:lnTo>
                  <a:lnTo>
                    <a:pt x="1203286" y="248993"/>
                  </a:lnTo>
                  <a:lnTo>
                    <a:pt x="1173456" y="214915"/>
                  </a:lnTo>
                  <a:lnTo>
                    <a:pt x="1141444" y="182903"/>
                  </a:lnTo>
                  <a:lnTo>
                    <a:pt x="1107366" y="153073"/>
                  </a:lnTo>
                  <a:lnTo>
                    <a:pt x="1071336" y="125539"/>
                  </a:lnTo>
                  <a:lnTo>
                    <a:pt x="1033469" y="100415"/>
                  </a:lnTo>
                  <a:lnTo>
                    <a:pt x="993880" y="77818"/>
                  </a:lnTo>
                  <a:lnTo>
                    <a:pt x="952684" y="57861"/>
                  </a:lnTo>
                  <a:lnTo>
                    <a:pt x="909995" y="40659"/>
                  </a:lnTo>
                  <a:lnTo>
                    <a:pt x="865928" y="26328"/>
                  </a:lnTo>
                  <a:lnTo>
                    <a:pt x="820598" y="14981"/>
                  </a:lnTo>
                  <a:lnTo>
                    <a:pt x="774121" y="6735"/>
                  </a:lnTo>
                  <a:lnTo>
                    <a:pt x="726609" y="1702"/>
                  </a:lnTo>
                  <a:lnTo>
                    <a:pt x="678180" y="0"/>
                  </a:lnTo>
                  <a:close/>
                </a:path>
              </a:pathLst>
            </a:custGeom>
            <a:solidFill>
              <a:srgbClr val="6FAC46"/>
            </a:solidFill>
          </p:spPr>
          <p:txBody>
            <a:bodyPr wrap="square" lIns="0" tIns="0" rIns="0" bIns="0" rtlCol="0"/>
            <a:lstStyle/>
            <a:p/>
          </p:txBody>
        </p:sp>
        <p:sp>
          <p:nvSpPr>
            <p:cNvPr id="111" name="object 33"/>
            <p:cNvSpPr/>
            <p:nvPr/>
          </p:nvSpPr>
          <p:spPr>
            <a:xfrm>
              <a:off x="5328" y="8122"/>
              <a:ext cx="2136" cy="2136"/>
            </a:xfrm>
            <a:custGeom>
              <a:avLst/>
              <a:gdLst/>
              <a:ahLst/>
              <a:cxnLst/>
              <a:rect l="l" t="t" r="r" b="b"/>
              <a:pathLst>
                <a:path w="1356360" h="1356359">
                  <a:moveTo>
                    <a:pt x="0" y="678179"/>
                  </a:moveTo>
                  <a:lnTo>
                    <a:pt x="1702" y="629750"/>
                  </a:lnTo>
                  <a:lnTo>
                    <a:pt x="6735" y="582238"/>
                  </a:lnTo>
                  <a:lnTo>
                    <a:pt x="14981" y="535761"/>
                  </a:lnTo>
                  <a:lnTo>
                    <a:pt x="26328" y="490431"/>
                  </a:lnTo>
                  <a:lnTo>
                    <a:pt x="40659" y="446364"/>
                  </a:lnTo>
                  <a:lnTo>
                    <a:pt x="57861" y="403675"/>
                  </a:lnTo>
                  <a:lnTo>
                    <a:pt x="77818" y="362479"/>
                  </a:lnTo>
                  <a:lnTo>
                    <a:pt x="100415" y="322890"/>
                  </a:lnTo>
                  <a:lnTo>
                    <a:pt x="125539" y="285023"/>
                  </a:lnTo>
                  <a:lnTo>
                    <a:pt x="153073" y="248993"/>
                  </a:lnTo>
                  <a:lnTo>
                    <a:pt x="182903" y="214915"/>
                  </a:lnTo>
                  <a:lnTo>
                    <a:pt x="214915" y="182903"/>
                  </a:lnTo>
                  <a:lnTo>
                    <a:pt x="248993" y="153073"/>
                  </a:lnTo>
                  <a:lnTo>
                    <a:pt x="285023" y="125539"/>
                  </a:lnTo>
                  <a:lnTo>
                    <a:pt x="322890" y="100415"/>
                  </a:lnTo>
                  <a:lnTo>
                    <a:pt x="362479" y="77818"/>
                  </a:lnTo>
                  <a:lnTo>
                    <a:pt x="403675" y="57861"/>
                  </a:lnTo>
                  <a:lnTo>
                    <a:pt x="446364" y="40659"/>
                  </a:lnTo>
                  <a:lnTo>
                    <a:pt x="490431" y="26328"/>
                  </a:lnTo>
                  <a:lnTo>
                    <a:pt x="535761" y="14981"/>
                  </a:lnTo>
                  <a:lnTo>
                    <a:pt x="582238" y="6735"/>
                  </a:lnTo>
                  <a:lnTo>
                    <a:pt x="629750" y="1702"/>
                  </a:lnTo>
                  <a:lnTo>
                    <a:pt x="678180" y="0"/>
                  </a:lnTo>
                  <a:lnTo>
                    <a:pt x="726609" y="1702"/>
                  </a:lnTo>
                  <a:lnTo>
                    <a:pt x="774121" y="6735"/>
                  </a:lnTo>
                  <a:lnTo>
                    <a:pt x="820598" y="14981"/>
                  </a:lnTo>
                  <a:lnTo>
                    <a:pt x="865928" y="26328"/>
                  </a:lnTo>
                  <a:lnTo>
                    <a:pt x="909995" y="40659"/>
                  </a:lnTo>
                  <a:lnTo>
                    <a:pt x="952684" y="57861"/>
                  </a:lnTo>
                  <a:lnTo>
                    <a:pt x="993880" y="77818"/>
                  </a:lnTo>
                  <a:lnTo>
                    <a:pt x="1033469" y="100415"/>
                  </a:lnTo>
                  <a:lnTo>
                    <a:pt x="1071336" y="125539"/>
                  </a:lnTo>
                  <a:lnTo>
                    <a:pt x="1107366" y="153073"/>
                  </a:lnTo>
                  <a:lnTo>
                    <a:pt x="1141444" y="182903"/>
                  </a:lnTo>
                  <a:lnTo>
                    <a:pt x="1173456" y="214915"/>
                  </a:lnTo>
                  <a:lnTo>
                    <a:pt x="1203286" y="248993"/>
                  </a:lnTo>
                  <a:lnTo>
                    <a:pt x="1230820" y="285023"/>
                  </a:lnTo>
                  <a:lnTo>
                    <a:pt x="1255944" y="322890"/>
                  </a:lnTo>
                  <a:lnTo>
                    <a:pt x="1278541" y="362479"/>
                  </a:lnTo>
                  <a:lnTo>
                    <a:pt x="1298498" y="403675"/>
                  </a:lnTo>
                  <a:lnTo>
                    <a:pt x="1315700" y="446364"/>
                  </a:lnTo>
                  <a:lnTo>
                    <a:pt x="1330031" y="490431"/>
                  </a:lnTo>
                  <a:lnTo>
                    <a:pt x="1341378" y="535761"/>
                  </a:lnTo>
                  <a:lnTo>
                    <a:pt x="1349624" y="582238"/>
                  </a:lnTo>
                  <a:lnTo>
                    <a:pt x="1354657" y="629750"/>
                  </a:lnTo>
                  <a:lnTo>
                    <a:pt x="1356360" y="678179"/>
                  </a:lnTo>
                  <a:lnTo>
                    <a:pt x="1354657" y="726612"/>
                  </a:lnTo>
                  <a:lnTo>
                    <a:pt x="1349624" y="774126"/>
                  </a:lnTo>
                  <a:lnTo>
                    <a:pt x="1341378" y="820606"/>
                  </a:lnTo>
                  <a:lnTo>
                    <a:pt x="1330031" y="865937"/>
                  </a:lnTo>
                  <a:lnTo>
                    <a:pt x="1315700" y="910005"/>
                  </a:lnTo>
                  <a:lnTo>
                    <a:pt x="1298498" y="952695"/>
                  </a:lnTo>
                  <a:lnTo>
                    <a:pt x="1278541" y="993891"/>
                  </a:lnTo>
                  <a:lnTo>
                    <a:pt x="1255944" y="1033481"/>
                  </a:lnTo>
                  <a:lnTo>
                    <a:pt x="1230820" y="1071347"/>
                  </a:lnTo>
                  <a:lnTo>
                    <a:pt x="1203286" y="1107377"/>
                  </a:lnTo>
                  <a:lnTo>
                    <a:pt x="1173456" y="1141454"/>
                  </a:lnTo>
                  <a:lnTo>
                    <a:pt x="1141444" y="1173465"/>
                  </a:lnTo>
                  <a:lnTo>
                    <a:pt x="1107366" y="1203294"/>
                  </a:lnTo>
                  <a:lnTo>
                    <a:pt x="1071336" y="1230827"/>
                  </a:lnTo>
                  <a:lnTo>
                    <a:pt x="1033469" y="1255950"/>
                  </a:lnTo>
                  <a:lnTo>
                    <a:pt x="993880" y="1278546"/>
                  </a:lnTo>
                  <a:lnTo>
                    <a:pt x="952684" y="1298502"/>
                  </a:lnTo>
                  <a:lnTo>
                    <a:pt x="909995" y="1315702"/>
                  </a:lnTo>
                  <a:lnTo>
                    <a:pt x="865928" y="1330033"/>
                  </a:lnTo>
                  <a:lnTo>
                    <a:pt x="820598" y="1341379"/>
                  </a:lnTo>
                  <a:lnTo>
                    <a:pt x="774121" y="1349625"/>
                  </a:lnTo>
                  <a:lnTo>
                    <a:pt x="726609" y="1354657"/>
                  </a:lnTo>
                  <a:lnTo>
                    <a:pt x="678180" y="1356359"/>
                  </a:lnTo>
                  <a:lnTo>
                    <a:pt x="629750" y="1354657"/>
                  </a:lnTo>
                  <a:lnTo>
                    <a:pt x="582238" y="1349625"/>
                  </a:lnTo>
                  <a:lnTo>
                    <a:pt x="535761" y="1341379"/>
                  </a:lnTo>
                  <a:lnTo>
                    <a:pt x="490431" y="1330033"/>
                  </a:lnTo>
                  <a:lnTo>
                    <a:pt x="446364" y="1315702"/>
                  </a:lnTo>
                  <a:lnTo>
                    <a:pt x="403675" y="1298502"/>
                  </a:lnTo>
                  <a:lnTo>
                    <a:pt x="362479" y="1278546"/>
                  </a:lnTo>
                  <a:lnTo>
                    <a:pt x="322890" y="1255950"/>
                  </a:lnTo>
                  <a:lnTo>
                    <a:pt x="285023" y="1230827"/>
                  </a:lnTo>
                  <a:lnTo>
                    <a:pt x="248993" y="1203294"/>
                  </a:lnTo>
                  <a:lnTo>
                    <a:pt x="214915" y="1173465"/>
                  </a:lnTo>
                  <a:lnTo>
                    <a:pt x="182903" y="1141454"/>
                  </a:lnTo>
                  <a:lnTo>
                    <a:pt x="153073" y="1107377"/>
                  </a:lnTo>
                  <a:lnTo>
                    <a:pt x="125539" y="1071347"/>
                  </a:lnTo>
                  <a:lnTo>
                    <a:pt x="100415" y="1033481"/>
                  </a:lnTo>
                  <a:lnTo>
                    <a:pt x="77818" y="993891"/>
                  </a:lnTo>
                  <a:lnTo>
                    <a:pt x="57861" y="952695"/>
                  </a:lnTo>
                  <a:lnTo>
                    <a:pt x="40659" y="910005"/>
                  </a:lnTo>
                  <a:lnTo>
                    <a:pt x="26328" y="865937"/>
                  </a:lnTo>
                  <a:lnTo>
                    <a:pt x="14981" y="820606"/>
                  </a:lnTo>
                  <a:lnTo>
                    <a:pt x="6735" y="774126"/>
                  </a:lnTo>
                  <a:lnTo>
                    <a:pt x="1702" y="726612"/>
                  </a:lnTo>
                  <a:lnTo>
                    <a:pt x="0" y="678179"/>
                  </a:lnTo>
                  <a:close/>
                </a:path>
              </a:pathLst>
            </a:custGeom>
            <a:ln w="12192">
              <a:solidFill>
                <a:srgbClr val="FFFFFF"/>
              </a:solidFill>
            </a:ln>
          </p:spPr>
          <p:txBody>
            <a:bodyPr wrap="square" lIns="0" tIns="0" rIns="0" bIns="0" rtlCol="0"/>
            <a:lstStyle/>
            <a:p/>
          </p:txBody>
        </p:sp>
        <p:sp>
          <p:nvSpPr>
            <p:cNvPr id="112" name="object 34"/>
            <p:cNvSpPr txBox="1"/>
            <p:nvPr/>
          </p:nvSpPr>
          <p:spPr>
            <a:xfrm>
              <a:off x="5718" y="8397"/>
              <a:ext cx="1358" cy="1399"/>
            </a:xfrm>
            <a:prstGeom prst="rect">
              <a:avLst/>
            </a:prstGeom>
          </p:spPr>
          <p:txBody>
            <a:bodyPr vert="horz" wrap="square" lIns="0" tIns="12700" rIns="0" bIns="0" rtlCol="0">
              <a:spAutoFit/>
            </a:bodyPr>
            <a:lstStyle/>
            <a:p>
              <a:pPr marL="151130" marR="5080" indent="-139065">
                <a:lnSpc>
                  <a:spcPct val="129000"/>
                </a:lnSpc>
                <a:spcBef>
                  <a:spcPts val="100"/>
                </a:spcBef>
              </a:pPr>
              <a:r>
                <a:rPr sz="2200" spc="-5" dirty="0">
                  <a:solidFill>
                    <a:srgbClr val="FFFFFF"/>
                  </a:solidFill>
                  <a:latin typeface="微软雅黑" panose="020B0503020204020204" charset="-122"/>
                  <a:cs typeface="微软雅黑" panose="020B0503020204020204" charset="-122"/>
                </a:rPr>
                <a:t>管理智 慧化</a:t>
              </a:r>
              <a:endParaRPr sz="2200">
                <a:latin typeface="微软雅黑" panose="020B0503020204020204" charset="-122"/>
                <a:cs typeface="微软雅黑" panose="020B0503020204020204" charset="-122"/>
              </a:endParaRPr>
            </a:p>
          </p:txBody>
        </p:sp>
        <p:sp>
          <p:nvSpPr>
            <p:cNvPr id="113" name="object 35"/>
            <p:cNvSpPr/>
            <p:nvPr/>
          </p:nvSpPr>
          <p:spPr>
            <a:xfrm>
              <a:off x="7750" y="8815"/>
              <a:ext cx="608" cy="749"/>
            </a:xfrm>
            <a:custGeom>
              <a:avLst/>
              <a:gdLst/>
              <a:ahLst/>
              <a:cxnLst/>
              <a:rect l="l" t="t" r="r" b="b"/>
              <a:pathLst>
                <a:path w="386079" h="475614">
                  <a:moveTo>
                    <a:pt x="0" y="0"/>
                  </a:moveTo>
                  <a:lnTo>
                    <a:pt x="0" y="475488"/>
                  </a:lnTo>
                  <a:lnTo>
                    <a:pt x="385571" y="237744"/>
                  </a:lnTo>
                  <a:lnTo>
                    <a:pt x="0" y="0"/>
                  </a:lnTo>
                  <a:close/>
                </a:path>
              </a:pathLst>
            </a:custGeom>
            <a:solidFill>
              <a:srgbClr val="BAD2B0"/>
            </a:solidFill>
          </p:spPr>
          <p:txBody>
            <a:bodyPr wrap="square" lIns="0" tIns="0" rIns="0" bIns="0" rtlCol="0"/>
            <a:lstStyle/>
            <a:p/>
          </p:txBody>
        </p:sp>
        <p:sp>
          <p:nvSpPr>
            <p:cNvPr id="114" name="object 36"/>
            <p:cNvSpPr/>
            <p:nvPr/>
          </p:nvSpPr>
          <p:spPr>
            <a:xfrm>
              <a:off x="8609" y="8198"/>
              <a:ext cx="1983" cy="1983"/>
            </a:xfrm>
            <a:custGeom>
              <a:avLst/>
              <a:gdLst/>
              <a:ahLst/>
              <a:cxnLst/>
              <a:rect l="l" t="t" r="r" b="b"/>
              <a:pathLst>
                <a:path w="1259204" h="1259204">
                  <a:moveTo>
                    <a:pt x="629412" y="0"/>
                  </a:moveTo>
                  <a:lnTo>
                    <a:pt x="582440" y="1726"/>
                  </a:lnTo>
                  <a:lnTo>
                    <a:pt x="536405" y="6824"/>
                  </a:lnTo>
                  <a:lnTo>
                    <a:pt x="491430" y="15173"/>
                  </a:lnTo>
                  <a:lnTo>
                    <a:pt x="447635" y="26649"/>
                  </a:lnTo>
                  <a:lnTo>
                    <a:pt x="405142" y="41133"/>
                  </a:lnTo>
                  <a:lnTo>
                    <a:pt x="364074" y="58501"/>
                  </a:lnTo>
                  <a:lnTo>
                    <a:pt x="324552" y="78633"/>
                  </a:lnTo>
                  <a:lnTo>
                    <a:pt x="286697" y="101406"/>
                  </a:lnTo>
                  <a:lnTo>
                    <a:pt x="250632" y="126698"/>
                  </a:lnTo>
                  <a:lnTo>
                    <a:pt x="216477" y="154389"/>
                  </a:lnTo>
                  <a:lnTo>
                    <a:pt x="184356" y="184356"/>
                  </a:lnTo>
                  <a:lnTo>
                    <a:pt x="154389" y="216477"/>
                  </a:lnTo>
                  <a:lnTo>
                    <a:pt x="126698" y="250632"/>
                  </a:lnTo>
                  <a:lnTo>
                    <a:pt x="101406" y="286697"/>
                  </a:lnTo>
                  <a:lnTo>
                    <a:pt x="78633" y="324552"/>
                  </a:lnTo>
                  <a:lnTo>
                    <a:pt x="58501" y="364074"/>
                  </a:lnTo>
                  <a:lnTo>
                    <a:pt x="41133" y="405142"/>
                  </a:lnTo>
                  <a:lnTo>
                    <a:pt x="26649" y="447635"/>
                  </a:lnTo>
                  <a:lnTo>
                    <a:pt x="15173" y="491430"/>
                  </a:lnTo>
                  <a:lnTo>
                    <a:pt x="6824" y="536405"/>
                  </a:lnTo>
                  <a:lnTo>
                    <a:pt x="1726" y="582440"/>
                  </a:lnTo>
                  <a:lnTo>
                    <a:pt x="0" y="629412"/>
                  </a:lnTo>
                  <a:lnTo>
                    <a:pt x="1726" y="676385"/>
                  </a:lnTo>
                  <a:lnTo>
                    <a:pt x="6824" y="722421"/>
                  </a:lnTo>
                  <a:lnTo>
                    <a:pt x="15173" y="767397"/>
                  </a:lnTo>
                  <a:lnTo>
                    <a:pt x="26649" y="811193"/>
                  </a:lnTo>
                  <a:lnTo>
                    <a:pt x="41133" y="853686"/>
                  </a:lnTo>
                  <a:lnTo>
                    <a:pt x="58501" y="894754"/>
                  </a:lnTo>
                  <a:lnTo>
                    <a:pt x="78633" y="934277"/>
                  </a:lnTo>
                  <a:lnTo>
                    <a:pt x="101406" y="972132"/>
                  </a:lnTo>
                  <a:lnTo>
                    <a:pt x="126698" y="1008197"/>
                  </a:lnTo>
                  <a:lnTo>
                    <a:pt x="154389" y="1042351"/>
                  </a:lnTo>
                  <a:lnTo>
                    <a:pt x="184356" y="1074472"/>
                  </a:lnTo>
                  <a:lnTo>
                    <a:pt x="216477" y="1104438"/>
                  </a:lnTo>
                  <a:lnTo>
                    <a:pt x="250632" y="1132128"/>
                  </a:lnTo>
                  <a:lnTo>
                    <a:pt x="286697" y="1157421"/>
                  </a:lnTo>
                  <a:lnTo>
                    <a:pt x="324552" y="1180193"/>
                  </a:lnTo>
                  <a:lnTo>
                    <a:pt x="364074" y="1200324"/>
                  </a:lnTo>
                  <a:lnTo>
                    <a:pt x="405142" y="1217692"/>
                  </a:lnTo>
                  <a:lnTo>
                    <a:pt x="447635" y="1232175"/>
                  </a:lnTo>
                  <a:lnTo>
                    <a:pt x="491430" y="1243651"/>
                  </a:lnTo>
                  <a:lnTo>
                    <a:pt x="536405" y="1251999"/>
                  </a:lnTo>
                  <a:lnTo>
                    <a:pt x="582440" y="1257097"/>
                  </a:lnTo>
                  <a:lnTo>
                    <a:pt x="629412" y="1258824"/>
                  </a:lnTo>
                  <a:lnTo>
                    <a:pt x="676383" y="1257097"/>
                  </a:lnTo>
                  <a:lnTo>
                    <a:pt x="722418" y="1251999"/>
                  </a:lnTo>
                  <a:lnTo>
                    <a:pt x="767393" y="1243651"/>
                  </a:lnTo>
                  <a:lnTo>
                    <a:pt x="811188" y="1232175"/>
                  </a:lnTo>
                  <a:lnTo>
                    <a:pt x="853681" y="1217692"/>
                  </a:lnTo>
                  <a:lnTo>
                    <a:pt x="894749" y="1200324"/>
                  </a:lnTo>
                  <a:lnTo>
                    <a:pt x="934271" y="1180193"/>
                  </a:lnTo>
                  <a:lnTo>
                    <a:pt x="972126" y="1157421"/>
                  </a:lnTo>
                  <a:lnTo>
                    <a:pt x="1008191" y="1132128"/>
                  </a:lnTo>
                  <a:lnTo>
                    <a:pt x="1042346" y="1104438"/>
                  </a:lnTo>
                  <a:lnTo>
                    <a:pt x="1074467" y="1074472"/>
                  </a:lnTo>
                  <a:lnTo>
                    <a:pt x="1104434" y="1042351"/>
                  </a:lnTo>
                  <a:lnTo>
                    <a:pt x="1132125" y="1008197"/>
                  </a:lnTo>
                  <a:lnTo>
                    <a:pt x="1157417" y="972132"/>
                  </a:lnTo>
                  <a:lnTo>
                    <a:pt x="1180190" y="934277"/>
                  </a:lnTo>
                  <a:lnTo>
                    <a:pt x="1200322" y="894754"/>
                  </a:lnTo>
                  <a:lnTo>
                    <a:pt x="1217690" y="853686"/>
                  </a:lnTo>
                  <a:lnTo>
                    <a:pt x="1232174" y="811193"/>
                  </a:lnTo>
                  <a:lnTo>
                    <a:pt x="1243650" y="767397"/>
                  </a:lnTo>
                  <a:lnTo>
                    <a:pt x="1251999" y="722421"/>
                  </a:lnTo>
                  <a:lnTo>
                    <a:pt x="1257097" y="676385"/>
                  </a:lnTo>
                  <a:lnTo>
                    <a:pt x="1258823" y="629412"/>
                  </a:lnTo>
                  <a:lnTo>
                    <a:pt x="1257097" y="582440"/>
                  </a:lnTo>
                  <a:lnTo>
                    <a:pt x="1251999" y="536405"/>
                  </a:lnTo>
                  <a:lnTo>
                    <a:pt x="1243650" y="491430"/>
                  </a:lnTo>
                  <a:lnTo>
                    <a:pt x="1232174" y="447635"/>
                  </a:lnTo>
                  <a:lnTo>
                    <a:pt x="1217690" y="405142"/>
                  </a:lnTo>
                  <a:lnTo>
                    <a:pt x="1200322" y="364074"/>
                  </a:lnTo>
                  <a:lnTo>
                    <a:pt x="1180190" y="324552"/>
                  </a:lnTo>
                  <a:lnTo>
                    <a:pt x="1157417" y="286697"/>
                  </a:lnTo>
                  <a:lnTo>
                    <a:pt x="1132125" y="250632"/>
                  </a:lnTo>
                  <a:lnTo>
                    <a:pt x="1104434" y="216477"/>
                  </a:lnTo>
                  <a:lnTo>
                    <a:pt x="1074467" y="184356"/>
                  </a:lnTo>
                  <a:lnTo>
                    <a:pt x="1042346" y="154389"/>
                  </a:lnTo>
                  <a:lnTo>
                    <a:pt x="1008191" y="126698"/>
                  </a:lnTo>
                  <a:lnTo>
                    <a:pt x="972126" y="101406"/>
                  </a:lnTo>
                  <a:lnTo>
                    <a:pt x="934271" y="78633"/>
                  </a:lnTo>
                  <a:lnTo>
                    <a:pt x="894749" y="58501"/>
                  </a:lnTo>
                  <a:lnTo>
                    <a:pt x="853681" y="41133"/>
                  </a:lnTo>
                  <a:lnTo>
                    <a:pt x="811188" y="26649"/>
                  </a:lnTo>
                  <a:lnTo>
                    <a:pt x="767393" y="15173"/>
                  </a:lnTo>
                  <a:lnTo>
                    <a:pt x="722418" y="6824"/>
                  </a:lnTo>
                  <a:lnTo>
                    <a:pt x="676383" y="1726"/>
                  </a:lnTo>
                  <a:lnTo>
                    <a:pt x="629412" y="0"/>
                  </a:lnTo>
                  <a:close/>
                </a:path>
              </a:pathLst>
            </a:custGeom>
            <a:solidFill>
              <a:srgbClr val="6FAC46"/>
            </a:solidFill>
          </p:spPr>
          <p:txBody>
            <a:bodyPr wrap="square" lIns="0" tIns="0" rIns="0" bIns="0" rtlCol="0"/>
            <a:lstStyle/>
            <a:p/>
          </p:txBody>
        </p:sp>
        <p:sp>
          <p:nvSpPr>
            <p:cNvPr id="115" name="object 37"/>
            <p:cNvSpPr/>
            <p:nvPr/>
          </p:nvSpPr>
          <p:spPr>
            <a:xfrm>
              <a:off x="8609" y="8198"/>
              <a:ext cx="1983" cy="1983"/>
            </a:xfrm>
            <a:custGeom>
              <a:avLst/>
              <a:gdLst/>
              <a:ahLst/>
              <a:cxnLst/>
              <a:rect l="l" t="t" r="r" b="b"/>
              <a:pathLst>
                <a:path w="1259204" h="1259204">
                  <a:moveTo>
                    <a:pt x="0" y="629412"/>
                  </a:moveTo>
                  <a:lnTo>
                    <a:pt x="1726" y="582440"/>
                  </a:lnTo>
                  <a:lnTo>
                    <a:pt x="6824" y="536405"/>
                  </a:lnTo>
                  <a:lnTo>
                    <a:pt x="15173" y="491430"/>
                  </a:lnTo>
                  <a:lnTo>
                    <a:pt x="26649" y="447635"/>
                  </a:lnTo>
                  <a:lnTo>
                    <a:pt x="41133" y="405142"/>
                  </a:lnTo>
                  <a:lnTo>
                    <a:pt x="58501" y="364074"/>
                  </a:lnTo>
                  <a:lnTo>
                    <a:pt x="78633" y="324552"/>
                  </a:lnTo>
                  <a:lnTo>
                    <a:pt x="101406" y="286697"/>
                  </a:lnTo>
                  <a:lnTo>
                    <a:pt x="126698" y="250632"/>
                  </a:lnTo>
                  <a:lnTo>
                    <a:pt x="154389" y="216477"/>
                  </a:lnTo>
                  <a:lnTo>
                    <a:pt x="184356" y="184356"/>
                  </a:lnTo>
                  <a:lnTo>
                    <a:pt x="216477" y="154389"/>
                  </a:lnTo>
                  <a:lnTo>
                    <a:pt x="250632" y="126698"/>
                  </a:lnTo>
                  <a:lnTo>
                    <a:pt x="286697" y="101406"/>
                  </a:lnTo>
                  <a:lnTo>
                    <a:pt x="324552" y="78633"/>
                  </a:lnTo>
                  <a:lnTo>
                    <a:pt x="364074" y="58501"/>
                  </a:lnTo>
                  <a:lnTo>
                    <a:pt x="405142" y="41133"/>
                  </a:lnTo>
                  <a:lnTo>
                    <a:pt x="447635" y="26649"/>
                  </a:lnTo>
                  <a:lnTo>
                    <a:pt x="491430" y="15173"/>
                  </a:lnTo>
                  <a:lnTo>
                    <a:pt x="536405" y="6824"/>
                  </a:lnTo>
                  <a:lnTo>
                    <a:pt x="582440" y="1726"/>
                  </a:lnTo>
                  <a:lnTo>
                    <a:pt x="629412" y="0"/>
                  </a:lnTo>
                  <a:lnTo>
                    <a:pt x="676383" y="1726"/>
                  </a:lnTo>
                  <a:lnTo>
                    <a:pt x="722418" y="6824"/>
                  </a:lnTo>
                  <a:lnTo>
                    <a:pt x="767393" y="15173"/>
                  </a:lnTo>
                  <a:lnTo>
                    <a:pt x="811188" y="26649"/>
                  </a:lnTo>
                  <a:lnTo>
                    <a:pt x="853681" y="41133"/>
                  </a:lnTo>
                  <a:lnTo>
                    <a:pt x="894749" y="58501"/>
                  </a:lnTo>
                  <a:lnTo>
                    <a:pt x="934271" y="78633"/>
                  </a:lnTo>
                  <a:lnTo>
                    <a:pt x="972126" y="101406"/>
                  </a:lnTo>
                  <a:lnTo>
                    <a:pt x="1008191" y="126698"/>
                  </a:lnTo>
                  <a:lnTo>
                    <a:pt x="1042346" y="154389"/>
                  </a:lnTo>
                  <a:lnTo>
                    <a:pt x="1074467" y="184356"/>
                  </a:lnTo>
                  <a:lnTo>
                    <a:pt x="1104434" y="216477"/>
                  </a:lnTo>
                  <a:lnTo>
                    <a:pt x="1132125" y="250632"/>
                  </a:lnTo>
                  <a:lnTo>
                    <a:pt x="1157417" y="286697"/>
                  </a:lnTo>
                  <a:lnTo>
                    <a:pt x="1180190" y="324552"/>
                  </a:lnTo>
                  <a:lnTo>
                    <a:pt x="1200322" y="364074"/>
                  </a:lnTo>
                  <a:lnTo>
                    <a:pt x="1217690" y="405142"/>
                  </a:lnTo>
                  <a:lnTo>
                    <a:pt x="1232174" y="447635"/>
                  </a:lnTo>
                  <a:lnTo>
                    <a:pt x="1243650" y="491430"/>
                  </a:lnTo>
                  <a:lnTo>
                    <a:pt x="1251999" y="536405"/>
                  </a:lnTo>
                  <a:lnTo>
                    <a:pt x="1257097" y="582440"/>
                  </a:lnTo>
                  <a:lnTo>
                    <a:pt x="1258823" y="629412"/>
                  </a:lnTo>
                  <a:lnTo>
                    <a:pt x="1257097" y="676385"/>
                  </a:lnTo>
                  <a:lnTo>
                    <a:pt x="1251999" y="722421"/>
                  </a:lnTo>
                  <a:lnTo>
                    <a:pt x="1243650" y="767397"/>
                  </a:lnTo>
                  <a:lnTo>
                    <a:pt x="1232174" y="811193"/>
                  </a:lnTo>
                  <a:lnTo>
                    <a:pt x="1217690" y="853686"/>
                  </a:lnTo>
                  <a:lnTo>
                    <a:pt x="1200322" y="894754"/>
                  </a:lnTo>
                  <a:lnTo>
                    <a:pt x="1180190" y="934277"/>
                  </a:lnTo>
                  <a:lnTo>
                    <a:pt x="1157417" y="972132"/>
                  </a:lnTo>
                  <a:lnTo>
                    <a:pt x="1132125" y="1008197"/>
                  </a:lnTo>
                  <a:lnTo>
                    <a:pt x="1104434" y="1042351"/>
                  </a:lnTo>
                  <a:lnTo>
                    <a:pt x="1074467" y="1074472"/>
                  </a:lnTo>
                  <a:lnTo>
                    <a:pt x="1042346" y="1104438"/>
                  </a:lnTo>
                  <a:lnTo>
                    <a:pt x="1008191" y="1132128"/>
                  </a:lnTo>
                  <a:lnTo>
                    <a:pt x="972126" y="1157421"/>
                  </a:lnTo>
                  <a:lnTo>
                    <a:pt x="934271" y="1180193"/>
                  </a:lnTo>
                  <a:lnTo>
                    <a:pt x="894749" y="1200324"/>
                  </a:lnTo>
                  <a:lnTo>
                    <a:pt x="853681" y="1217692"/>
                  </a:lnTo>
                  <a:lnTo>
                    <a:pt x="811188" y="1232175"/>
                  </a:lnTo>
                  <a:lnTo>
                    <a:pt x="767393" y="1243651"/>
                  </a:lnTo>
                  <a:lnTo>
                    <a:pt x="722418" y="1251999"/>
                  </a:lnTo>
                  <a:lnTo>
                    <a:pt x="676383" y="1257097"/>
                  </a:lnTo>
                  <a:lnTo>
                    <a:pt x="629412" y="1258824"/>
                  </a:lnTo>
                  <a:lnTo>
                    <a:pt x="582440" y="1257097"/>
                  </a:lnTo>
                  <a:lnTo>
                    <a:pt x="536405" y="1251999"/>
                  </a:lnTo>
                  <a:lnTo>
                    <a:pt x="491430" y="1243651"/>
                  </a:lnTo>
                  <a:lnTo>
                    <a:pt x="447635" y="1232175"/>
                  </a:lnTo>
                  <a:lnTo>
                    <a:pt x="405142" y="1217692"/>
                  </a:lnTo>
                  <a:lnTo>
                    <a:pt x="364074" y="1200324"/>
                  </a:lnTo>
                  <a:lnTo>
                    <a:pt x="324552" y="1180193"/>
                  </a:lnTo>
                  <a:lnTo>
                    <a:pt x="286697" y="1157421"/>
                  </a:lnTo>
                  <a:lnTo>
                    <a:pt x="250632" y="1132128"/>
                  </a:lnTo>
                  <a:lnTo>
                    <a:pt x="216477" y="1104438"/>
                  </a:lnTo>
                  <a:lnTo>
                    <a:pt x="184356" y="1074472"/>
                  </a:lnTo>
                  <a:lnTo>
                    <a:pt x="154389" y="1042351"/>
                  </a:lnTo>
                  <a:lnTo>
                    <a:pt x="126698" y="1008197"/>
                  </a:lnTo>
                  <a:lnTo>
                    <a:pt x="101406" y="972132"/>
                  </a:lnTo>
                  <a:lnTo>
                    <a:pt x="78633" y="934277"/>
                  </a:lnTo>
                  <a:lnTo>
                    <a:pt x="58501" y="894754"/>
                  </a:lnTo>
                  <a:lnTo>
                    <a:pt x="41133" y="853686"/>
                  </a:lnTo>
                  <a:lnTo>
                    <a:pt x="26649" y="811193"/>
                  </a:lnTo>
                  <a:lnTo>
                    <a:pt x="15173" y="767397"/>
                  </a:lnTo>
                  <a:lnTo>
                    <a:pt x="6824" y="722421"/>
                  </a:lnTo>
                  <a:lnTo>
                    <a:pt x="1726" y="676385"/>
                  </a:lnTo>
                  <a:lnTo>
                    <a:pt x="0" y="629412"/>
                  </a:lnTo>
                  <a:close/>
                </a:path>
              </a:pathLst>
            </a:custGeom>
            <a:ln w="12192">
              <a:solidFill>
                <a:srgbClr val="FFFFFF"/>
              </a:solidFill>
            </a:ln>
          </p:spPr>
          <p:txBody>
            <a:bodyPr wrap="square" lIns="0" tIns="0" rIns="0" bIns="0" rtlCol="0"/>
            <a:lstStyle/>
            <a:p/>
          </p:txBody>
        </p:sp>
        <p:sp>
          <p:nvSpPr>
            <p:cNvPr id="116" name="object 38"/>
            <p:cNvSpPr txBox="1"/>
            <p:nvPr/>
          </p:nvSpPr>
          <p:spPr>
            <a:xfrm>
              <a:off x="8952" y="8428"/>
              <a:ext cx="1300" cy="1343"/>
            </a:xfrm>
            <a:prstGeom prst="rect">
              <a:avLst/>
            </a:prstGeom>
          </p:spPr>
          <p:txBody>
            <a:bodyPr vert="horz" wrap="square" lIns="0" tIns="106045" rIns="0" bIns="0" rtlCol="0">
              <a:spAutoFit/>
            </a:bodyPr>
            <a:lstStyle/>
            <a:p>
              <a:pPr marL="12700">
                <a:lnSpc>
                  <a:spcPct val="100000"/>
                </a:lnSpc>
                <a:spcBef>
                  <a:spcPts val="835"/>
                </a:spcBef>
              </a:pPr>
              <a:r>
                <a:rPr sz="2100" spc="-5" dirty="0">
                  <a:solidFill>
                    <a:srgbClr val="FFFFFF"/>
                  </a:solidFill>
                  <a:latin typeface="微软雅黑" panose="020B0503020204020204" charset="-122"/>
                  <a:cs typeface="微软雅黑" panose="020B0503020204020204" charset="-122"/>
                </a:rPr>
                <a:t>工作智</a:t>
              </a:r>
              <a:endParaRPr sz="2100">
                <a:latin typeface="微软雅黑" panose="020B0503020204020204" charset="-122"/>
                <a:cs typeface="微软雅黑" panose="020B0503020204020204" charset="-122"/>
              </a:endParaRPr>
            </a:p>
            <a:p>
              <a:pPr marL="144780">
                <a:lnSpc>
                  <a:spcPct val="100000"/>
                </a:lnSpc>
                <a:spcBef>
                  <a:spcPts val="735"/>
                </a:spcBef>
              </a:pPr>
              <a:r>
                <a:rPr sz="2100" dirty="0">
                  <a:solidFill>
                    <a:srgbClr val="FFFFFF"/>
                  </a:solidFill>
                  <a:latin typeface="微软雅黑" panose="020B0503020204020204" charset="-122"/>
                  <a:cs typeface="微软雅黑" panose="020B0503020204020204" charset="-122"/>
                </a:rPr>
                <a:t>慧化</a:t>
              </a:r>
              <a:endParaRPr sz="2100">
                <a:latin typeface="微软雅黑" panose="020B0503020204020204" charset="-122"/>
                <a:cs typeface="微软雅黑" panose="020B0503020204020204" charset="-122"/>
              </a:endParaRPr>
            </a:p>
          </p:txBody>
        </p:sp>
        <p:sp>
          <p:nvSpPr>
            <p:cNvPr id="117" name="object 39"/>
            <p:cNvSpPr/>
            <p:nvPr/>
          </p:nvSpPr>
          <p:spPr>
            <a:xfrm>
              <a:off x="10877" y="8815"/>
              <a:ext cx="608" cy="749"/>
            </a:xfrm>
            <a:custGeom>
              <a:avLst/>
              <a:gdLst/>
              <a:ahLst/>
              <a:cxnLst/>
              <a:rect l="l" t="t" r="r" b="b"/>
              <a:pathLst>
                <a:path w="386079" h="475614">
                  <a:moveTo>
                    <a:pt x="0" y="0"/>
                  </a:moveTo>
                  <a:lnTo>
                    <a:pt x="0" y="475488"/>
                  </a:lnTo>
                  <a:lnTo>
                    <a:pt x="385572" y="237744"/>
                  </a:lnTo>
                  <a:lnTo>
                    <a:pt x="0" y="0"/>
                  </a:lnTo>
                  <a:close/>
                </a:path>
              </a:pathLst>
            </a:custGeom>
            <a:solidFill>
              <a:srgbClr val="BAD2B0"/>
            </a:solidFill>
          </p:spPr>
          <p:txBody>
            <a:bodyPr wrap="square" lIns="0" tIns="0" rIns="0" bIns="0" rtlCol="0"/>
            <a:lstStyle/>
            <a:p/>
          </p:txBody>
        </p:sp>
        <p:sp>
          <p:nvSpPr>
            <p:cNvPr id="118" name="object 40"/>
            <p:cNvSpPr/>
            <p:nvPr/>
          </p:nvSpPr>
          <p:spPr>
            <a:xfrm>
              <a:off x="11736" y="8122"/>
              <a:ext cx="2136" cy="2136"/>
            </a:xfrm>
            <a:custGeom>
              <a:avLst/>
              <a:gdLst/>
              <a:ahLst/>
              <a:cxnLst/>
              <a:rect l="l" t="t" r="r" b="b"/>
              <a:pathLst>
                <a:path w="1356359" h="1356359">
                  <a:moveTo>
                    <a:pt x="678180" y="0"/>
                  </a:moveTo>
                  <a:lnTo>
                    <a:pt x="629750" y="1702"/>
                  </a:lnTo>
                  <a:lnTo>
                    <a:pt x="582238" y="6735"/>
                  </a:lnTo>
                  <a:lnTo>
                    <a:pt x="535761" y="14981"/>
                  </a:lnTo>
                  <a:lnTo>
                    <a:pt x="490431" y="26328"/>
                  </a:lnTo>
                  <a:lnTo>
                    <a:pt x="446364" y="40659"/>
                  </a:lnTo>
                  <a:lnTo>
                    <a:pt x="403675" y="57861"/>
                  </a:lnTo>
                  <a:lnTo>
                    <a:pt x="362479" y="77818"/>
                  </a:lnTo>
                  <a:lnTo>
                    <a:pt x="322890" y="100415"/>
                  </a:lnTo>
                  <a:lnTo>
                    <a:pt x="285023" y="125539"/>
                  </a:lnTo>
                  <a:lnTo>
                    <a:pt x="248993" y="153073"/>
                  </a:lnTo>
                  <a:lnTo>
                    <a:pt x="214915" y="182903"/>
                  </a:lnTo>
                  <a:lnTo>
                    <a:pt x="182903" y="214915"/>
                  </a:lnTo>
                  <a:lnTo>
                    <a:pt x="153073" y="248993"/>
                  </a:lnTo>
                  <a:lnTo>
                    <a:pt x="125539" y="285023"/>
                  </a:lnTo>
                  <a:lnTo>
                    <a:pt x="100415" y="322890"/>
                  </a:lnTo>
                  <a:lnTo>
                    <a:pt x="77818" y="362479"/>
                  </a:lnTo>
                  <a:lnTo>
                    <a:pt x="57861" y="403675"/>
                  </a:lnTo>
                  <a:lnTo>
                    <a:pt x="40659" y="446364"/>
                  </a:lnTo>
                  <a:lnTo>
                    <a:pt x="26328" y="490431"/>
                  </a:lnTo>
                  <a:lnTo>
                    <a:pt x="14981" y="535761"/>
                  </a:lnTo>
                  <a:lnTo>
                    <a:pt x="6735" y="582238"/>
                  </a:lnTo>
                  <a:lnTo>
                    <a:pt x="1702" y="629750"/>
                  </a:lnTo>
                  <a:lnTo>
                    <a:pt x="0" y="678179"/>
                  </a:lnTo>
                  <a:lnTo>
                    <a:pt x="1702" y="726612"/>
                  </a:lnTo>
                  <a:lnTo>
                    <a:pt x="6735" y="774126"/>
                  </a:lnTo>
                  <a:lnTo>
                    <a:pt x="14981" y="820606"/>
                  </a:lnTo>
                  <a:lnTo>
                    <a:pt x="26328" y="865937"/>
                  </a:lnTo>
                  <a:lnTo>
                    <a:pt x="40659" y="910005"/>
                  </a:lnTo>
                  <a:lnTo>
                    <a:pt x="57861" y="952695"/>
                  </a:lnTo>
                  <a:lnTo>
                    <a:pt x="77818" y="993891"/>
                  </a:lnTo>
                  <a:lnTo>
                    <a:pt x="100415" y="1033481"/>
                  </a:lnTo>
                  <a:lnTo>
                    <a:pt x="125539" y="1071347"/>
                  </a:lnTo>
                  <a:lnTo>
                    <a:pt x="153073" y="1107377"/>
                  </a:lnTo>
                  <a:lnTo>
                    <a:pt x="182903" y="1141454"/>
                  </a:lnTo>
                  <a:lnTo>
                    <a:pt x="214915" y="1173465"/>
                  </a:lnTo>
                  <a:lnTo>
                    <a:pt x="248993" y="1203294"/>
                  </a:lnTo>
                  <a:lnTo>
                    <a:pt x="285023" y="1230827"/>
                  </a:lnTo>
                  <a:lnTo>
                    <a:pt x="322890" y="1255950"/>
                  </a:lnTo>
                  <a:lnTo>
                    <a:pt x="362479" y="1278546"/>
                  </a:lnTo>
                  <a:lnTo>
                    <a:pt x="403675" y="1298502"/>
                  </a:lnTo>
                  <a:lnTo>
                    <a:pt x="446364" y="1315702"/>
                  </a:lnTo>
                  <a:lnTo>
                    <a:pt x="490431" y="1330033"/>
                  </a:lnTo>
                  <a:lnTo>
                    <a:pt x="535761" y="1341379"/>
                  </a:lnTo>
                  <a:lnTo>
                    <a:pt x="582238" y="1349625"/>
                  </a:lnTo>
                  <a:lnTo>
                    <a:pt x="629750" y="1354657"/>
                  </a:lnTo>
                  <a:lnTo>
                    <a:pt x="678180" y="1356359"/>
                  </a:lnTo>
                  <a:lnTo>
                    <a:pt x="726609" y="1354657"/>
                  </a:lnTo>
                  <a:lnTo>
                    <a:pt x="774121" y="1349625"/>
                  </a:lnTo>
                  <a:lnTo>
                    <a:pt x="820598" y="1341379"/>
                  </a:lnTo>
                  <a:lnTo>
                    <a:pt x="865928" y="1330033"/>
                  </a:lnTo>
                  <a:lnTo>
                    <a:pt x="909995" y="1315702"/>
                  </a:lnTo>
                  <a:lnTo>
                    <a:pt x="952684" y="1298502"/>
                  </a:lnTo>
                  <a:lnTo>
                    <a:pt x="993880" y="1278546"/>
                  </a:lnTo>
                  <a:lnTo>
                    <a:pt x="1033469" y="1255950"/>
                  </a:lnTo>
                  <a:lnTo>
                    <a:pt x="1071336" y="1230827"/>
                  </a:lnTo>
                  <a:lnTo>
                    <a:pt x="1107366" y="1203294"/>
                  </a:lnTo>
                  <a:lnTo>
                    <a:pt x="1141444" y="1173465"/>
                  </a:lnTo>
                  <a:lnTo>
                    <a:pt x="1173456" y="1141454"/>
                  </a:lnTo>
                  <a:lnTo>
                    <a:pt x="1203286" y="1107377"/>
                  </a:lnTo>
                  <a:lnTo>
                    <a:pt x="1230820" y="1071347"/>
                  </a:lnTo>
                  <a:lnTo>
                    <a:pt x="1255944" y="1033481"/>
                  </a:lnTo>
                  <a:lnTo>
                    <a:pt x="1278541" y="993891"/>
                  </a:lnTo>
                  <a:lnTo>
                    <a:pt x="1298498" y="952695"/>
                  </a:lnTo>
                  <a:lnTo>
                    <a:pt x="1315700" y="910005"/>
                  </a:lnTo>
                  <a:lnTo>
                    <a:pt x="1330031" y="865937"/>
                  </a:lnTo>
                  <a:lnTo>
                    <a:pt x="1341378" y="820606"/>
                  </a:lnTo>
                  <a:lnTo>
                    <a:pt x="1349624" y="774126"/>
                  </a:lnTo>
                  <a:lnTo>
                    <a:pt x="1354657" y="726612"/>
                  </a:lnTo>
                  <a:lnTo>
                    <a:pt x="1356360" y="678179"/>
                  </a:lnTo>
                  <a:lnTo>
                    <a:pt x="1354657" y="629750"/>
                  </a:lnTo>
                  <a:lnTo>
                    <a:pt x="1349624" y="582238"/>
                  </a:lnTo>
                  <a:lnTo>
                    <a:pt x="1341378" y="535761"/>
                  </a:lnTo>
                  <a:lnTo>
                    <a:pt x="1330031" y="490431"/>
                  </a:lnTo>
                  <a:lnTo>
                    <a:pt x="1315700" y="446364"/>
                  </a:lnTo>
                  <a:lnTo>
                    <a:pt x="1298498" y="403675"/>
                  </a:lnTo>
                  <a:lnTo>
                    <a:pt x="1278541" y="362479"/>
                  </a:lnTo>
                  <a:lnTo>
                    <a:pt x="1255944" y="322890"/>
                  </a:lnTo>
                  <a:lnTo>
                    <a:pt x="1230820" y="285023"/>
                  </a:lnTo>
                  <a:lnTo>
                    <a:pt x="1203286" y="248993"/>
                  </a:lnTo>
                  <a:lnTo>
                    <a:pt x="1173456" y="214915"/>
                  </a:lnTo>
                  <a:lnTo>
                    <a:pt x="1141444" y="182903"/>
                  </a:lnTo>
                  <a:lnTo>
                    <a:pt x="1107366" y="153073"/>
                  </a:lnTo>
                  <a:lnTo>
                    <a:pt x="1071336" y="125539"/>
                  </a:lnTo>
                  <a:lnTo>
                    <a:pt x="1033469" y="100415"/>
                  </a:lnTo>
                  <a:lnTo>
                    <a:pt x="993880" y="77818"/>
                  </a:lnTo>
                  <a:lnTo>
                    <a:pt x="952684" y="57861"/>
                  </a:lnTo>
                  <a:lnTo>
                    <a:pt x="909995" y="40659"/>
                  </a:lnTo>
                  <a:lnTo>
                    <a:pt x="865928" y="26328"/>
                  </a:lnTo>
                  <a:lnTo>
                    <a:pt x="820598" y="14981"/>
                  </a:lnTo>
                  <a:lnTo>
                    <a:pt x="774121" y="6735"/>
                  </a:lnTo>
                  <a:lnTo>
                    <a:pt x="726609" y="1702"/>
                  </a:lnTo>
                  <a:lnTo>
                    <a:pt x="678180" y="0"/>
                  </a:lnTo>
                  <a:close/>
                </a:path>
              </a:pathLst>
            </a:custGeom>
            <a:solidFill>
              <a:srgbClr val="6FAC46"/>
            </a:solidFill>
          </p:spPr>
          <p:txBody>
            <a:bodyPr wrap="square" lIns="0" tIns="0" rIns="0" bIns="0" rtlCol="0"/>
            <a:lstStyle/>
            <a:p/>
          </p:txBody>
        </p:sp>
        <p:sp>
          <p:nvSpPr>
            <p:cNvPr id="119" name="object 41"/>
            <p:cNvSpPr/>
            <p:nvPr/>
          </p:nvSpPr>
          <p:spPr>
            <a:xfrm>
              <a:off x="11736" y="8122"/>
              <a:ext cx="2136" cy="2136"/>
            </a:xfrm>
            <a:custGeom>
              <a:avLst/>
              <a:gdLst/>
              <a:ahLst/>
              <a:cxnLst/>
              <a:rect l="l" t="t" r="r" b="b"/>
              <a:pathLst>
                <a:path w="1356359" h="1356359">
                  <a:moveTo>
                    <a:pt x="0" y="678179"/>
                  </a:moveTo>
                  <a:lnTo>
                    <a:pt x="1702" y="629750"/>
                  </a:lnTo>
                  <a:lnTo>
                    <a:pt x="6735" y="582238"/>
                  </a:lnTo>
                  <a:lnTo>
                    <a:pt x="14981" y="535761"/>
                  </a:lnTo>
                  <a:lnTo>
                    <a:pt x="26328" y="490431"/>
                  </a:lnTo>
                  <a:lnTo>
                    <a:pt x="40659" y="446364"/>
                  </a:lnTo>
                  <a:lnTo>
                    <a:pt x="57861" y="403675"/>
                  </a:lnTo>
                  <a:lnTo>
                    <a:pt x="77818" y="362479"/>
                  </a:lnTo>
                  <a:lnTo>
                    <a:pt x="100415" y="322890"/>
                  </a:lnTo>
                  <a:lnTo>
                    <a:pt x="125539" y="285023"/>
                  </a:lnTo>
                  <a:lnTo>
                    <a:pt x="153073" y="248993"/>
                  </a:lnTo>
                  <a:lnTo>
                    <a:pt x="182903" y="214915"/>
                  </a:lnTo>
                  <a:lnTo>
                    <a:pt x="214915" y="182903"/>
                  </a:lnTo>
                  <a:lnTo>
                    <a:pt x="248993" y="153073"/>
                  </a:lnTo>
                  <a:lnTo>
                    <a:pt x="285023" y="125539"/>
                  </a:lnTo>
                  <a:lnTo>
                    <a:pt x="322890" y="100415"/>
                  </a:lnTo>
                  <a:lnTo>
                    <a:pt x="362479" y="77818"/>
                  </a:lnTo>
                  <a:lnTo>
                    <a:pt x="403675" y="57861"/>
                  </a:lnTo>
                  <a:lnTo>
                    <a:pt x="446364" y="40659"/>
                  </a:lnTo>
                  <a:lnTo>
                    <a:pt x="490431" y="26328"/>
                  </a:lnTo>
                  <a:lnTo>
                    <a:pt x="535761" y="14981"/>
                  </a:lnTo>
                  <a:lnTo>
                    <a:pt x="582238" y="6735"/>
                  </a:lnTo>
                  <a:lnTo>
                    <a:pt x="629750" y="1702"/>
                  </a:lnTo>
                  <a:lnTo>
                    <a:pt x="678180" y="0"/>
                  </a:lnTo>
                  <a:lnTo>
                    <a:pt x="726609" y="1702"/>
                  </a:lnTo>
                  <a:lnTo>
                    <a:pt x="774121" y="6735"/>
                  </a:lnTo>
                  <a:lnTo>
                    <a:pt x="820598" y="14981"/>
                  </a:lnTo>
                  <a:lnTo>
                    <a:pt x="865928" y="26328"/>
                  </a:lnTo>
                  <a:lnTo>
                    <a:pt x="909995" y="40659"/>
                  </a:lnTo>
                  <a:lnTo>
                    <a:pt x="952684" y="57861"/>
                  </a:lnTo>
                  <a:lnTo>
                    <a:pt x="993880" y="77818"/>
                  </a:lnTo>
                  <a:lnTo>
                    <a:pt x="1033469" y="100415"/>
                  </a:lnTo>
                  <a:lnTo>
                    <a:pt x="1071336" y="125539"/>
                  </a:lnTo>
                  <a:lnTo>
                    <a:pt x="1107366" y="153073"/>
                  </a:lnTo>
                  <a:lnTo>
                    <a:pt x="1141444" y="182903"/>
                  </a:lnTo>
                  <a:lnTo>
                    <a:pt x="1173456" y="214915"/>
                  </a:lnTo>
                  <a:lnTo>
                    <a:pt x="1203286" y="248993"/>
                  </a:lnTo>
                  <a:lnTo>
                    <a:pt x="1230820" y="285023"/>
                  </a:lnTo>
                  <a:lnTo>
                    <a:pt x="1255944" y="322890"/>
                  </a:lnTo>
                  <a:lnTo>
                    <a:pt x="1278541" y="362479"/>
                  </a:lnTo>
                  <a:lnTo>
                    <a:pt x="1298498" y="403675"/>
                  </a:lnTo>
                  <a:lnTo>
                    <a:pt x="1315700" y="446364"/>
                  </a:lnTo>
                  <a:lnTo>
                    <a:pt x="1330031" y="490431"/>
                  </a:lnTo>
                  <a:lnTo>
                    <a:pt x="1341378" y="535761"/>
                  </a:lnTo>
                  <a:lnTo>
                    <a:pt x="1349624" y="582238"/>
                  </a:lnTo>
                  <a:lnTo>
                    <a:pt x="1354657" y="629750"/>
                  </a:lnTo>
                  <a:lnTo>
                    <a:pt x="1356360" y="678179"/>
                  </a:lnTo>
                  <a:lnTo>
                    <a:pt x="1354657" y="726612"/>
                  </a:lnTo>
                  <a:lnTo>
                    <a:pt x="1349624" y="774126"/>
                  </a:lnTo>
                  <a:lnTo>
                    <a:pt x="1341378" y="820606"/>
                  </a:lnTo>
                  <a:lnTo>
                    <a:pt x="1330031" y="865937"/>
                  </a:lnTo>
                  <a:lnTo>
                    <a:pt x="1315700" y="910005"/>
                  </a:lnTo>
                  <a:lnTo>
                    <a:pt x="1298498" y="952695"/>
                  </a:lnTo>
                  <a:lnTo>
                    <a:pt x="1278541" y="993891"/>
                  </a:lnTo>
                  <a:lnTo>
                    <a:pt x="1255944" y="1033481"/>
                  </a:lnTo>
                  <a:lnTo>
                    <a:pt x="1230820" y="1071347"/>
                  </a:lnTo>
                  <a:lnTo>
                    <a:pt x="1203286" y="1107377"/>
                  </a:lnTo>
                  <a:lnTo>
                    <a:pt x="1173456" y="1141454"/>
                  </a:lnTo>
                  <a:lnTo>
                    <a:pt x="1141444" y="1173465"/>
                  </a:lnTo>
                  <a:lnTo>
                    <a:pt x="1107366" y="1203294"/>
                  </a:lnTo>
                  <a:lnTo>
                    <a:pt x="1071336" y="1230827"/>
                  </a:lnTo>
                  <a:lnTo>
                    <a:pt x="1033469" y="1255950"/>
                  </a:lnTo>
                  <a:lnTo>
                    <a:pt x="993880" y="1278546"/>
                  </a:lnTo>
                  <a:lnTo>
                    <a:pt x="952684" y="1298502"/>
                  </a:lnTo>
                  <a:lnTo>
                    <a:pt x="909995" y="1315702"/>
                  </a:lnTo>
                  <a:lnTo>
                    <a:pt x="865928" y="1330033"/>
                  </a:lnTo>
                  <a:lnTo>
                    <a:pt x="820598" y="1341379"/>
                  </a:lnTo>
                  <a:lnTo>
                    <a:pt x="774121" y="1349625"/>
                  </a:lnTo>
                  <a:lnTo>
                    <a:pt x="726609" y="1354657"/>
                  </a:lnTo>
                  <a:lnTo>
                    <a:pt x="678180" y="1356359"/>
                  </a:lnTo>
                  <a:lnTo>
                    <a:pt x="629750" y="1354657"/>
                  </a:lnTo>
                  <a:lnTo>
                    <a:pt x="582238" y="1349625"/>
                  </a:lnTo>
                  <a:lnTo>
                    <a:pt x="535761" y="1341379"/>
                  </a:lnTo>
                  <a:lnTo>
                    <a:pt x="490431" y="1330033"/>
                  </a:lnTo>
                  <a:lnTo>
                    <a:pt x="446364" y="1315702"/>
                  </a:lnTo>
                  <a:lnTo>
                    <a:pt x="403675" y="1298502"/>
                  </a:lnTo>
                  <a:lnTo>
                    <a:pt x="362479" y="1278546"/>
                  </a:lnTo>
                  <a:lnTo>
                    <a:pt x="322890" y="1255950"/>
                  </a:lnTo>
                  <a:lnTo>
                    <a:pt x="285023" y="1230827"/>
                  </a:lnTo>
                  <a:lnTo>
                    <a:pt x="248993" y="1203294"/>
                  </a:lnTo>
                  <a:lnTo>
                    <a:pt x="214915" y="1173465"/>
                  </a:lnTo>
                  <a:lnTo>
                    <a:pt x="182903" y="1141454"/>
                  </a:lnTo>
                  <a:lnTo>
                    <a:pt x="153073" y="1107377"/>
                  </a:lnTo>
                  <a:lnTo>
                    <a:pt x="125539" y="1071347"/>
                  </a:lnTo>
                  <a:lnTo>
                    <a:pt x="100415" y="1033481"/>
                  </a:lnTo>
                  <a:lnTo>
                    <a:pt x="77818" y="993891"/>
                  </a:lnTo>
                  <a:lnTo>
                    <a:pt x="57861" y="952695"/>
                  </a:lnTo>
                  <a:lnTo>
                    <a:pt x="40659" y="910005"/>
                  </a:lnTo>
                  <a:lnTo>
                    <a:pt x="26328" y="865937"/>
                  </a:lnTo>
                  <a:lnTo>
                    <a:pt x="14981" y="820606"/>
                  </a:lnTo>
                  <a:lnTo>
                    <a:pt x="6735" y="774126"/>
                  </a:lnTo>
                  <a:lnTo>
                    <a:pt x="1702" y="726612"/>
                  </a:lnTo>
                  <a:lnTo>
                    <a:pt x="0" y="678179"/>
                  </a:lnTo>
                  <a:close/>
                </a:path>
              </a:pathLst>
            </a:custGeom>
            <a:ln w="12192">
              <a:solidFill>
                <a:srgbClr val="FFFFFF"/>
              </a:solidFill>
            </a:ln>
          </p:spPr>
          <p:txBody>
            <a:bodyPr wrap="square" lIns="0" tIns="0" rIns="0" bIns="0" rtlCol="0"/>
            <a:lstStyle/>
            <a:p/>
          </p:txBody>
        </p:sp>
        <p:sp>
          <p:nvSpPr>
            <p:cNvPr id="120" name="object 42"/>
            <p:cNvSpPr txBox="1"/>
            <p:nvPr/>
          </p:nvSpPr>
          <p:spPr>
            <a:xfrm>
              <a:off x="12127" y="8397"/>
              <a:ext cx="1358" cy="1399"/>
            </a:xfrm>
            <a:prstGeom prst="rect">
              <a:avLst/>
            </a:prstGeom>
          </p:spPr>
          <p:txBody>
            <a:bodyPr vert="horz" wrap="square" lIns="0" tIns="12700" rIns="0" bIns="0" rtlCol="0">
              <a:spAutoFit/>
            </a:bodyPr>
            <a:lstStyle/>
            <a:p>
              <a:pPr marL="151130" marR="5080" indent="-139065">
                <a:lnSpc>
                  <a:spcPct val="129000"/>
                </a:lnSpc>
                <a:spcBef>
                  <a:spcPts val="100"/>
                </a:spcBef>
              </a:pPr>
              <a:r>
                <a:rPr sz="2200" spc="-5" dirty="0">
                  <a:solidFill>
                    <a:srgbClr val="FFFFFF"/>
                  </a:solidFill>
                  <a:latin typeface="微软雅黑" panose="020B0503020204020204" charset="-122"/>
                  <a:cs typeface="微软雅黑" panose="020B0503020204020204" charset="-122"/>
                </a:rPr>
                <a:t>生活智 慧化</a:t>
              </a:r>
              <a:endParaRPr sz="2200">
                <a:latin typeface="微软雅黑" panose="020B0503020204020204" charset="-122"/>
                <a:cs typeface="微软雅黑" panose="020B0503020204020204" charset="-122"/>
              </a:endParaRPr>
            </a:p>
          </p:txBody>
        </p:sp>
      </p:grpSp>
      <p:sp>
        <p:nvSpPr>
          <p:cNvPr id="4" name="文本框 3"/>
          <p:cNvSpPr txBox="1"/>
          <p:nvPr/>
        </p:nvSpPr>
        <p:spPr>
          <a:xfrm>
            <a:off x="9560560" y="-236220"/>
            <a:ext cx="4064000" cy="368300"/>
          </a:xfrm>
          <a:prstGeom prst="rect">
            <a:avLst/>
          </a:prstGeom>
          <a:noFill/>
        </p:spPr>
        <p:txBody>
          <a:bodyPr wrap="square" rtlCol="0">
            <a:spAutoFit/>
          </a:bodyPr>
          <a:p>
            <a:endParaRPr lang="zh-CN" altLang="en-US"/>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总体目标</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2" name="组合 1"/>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17"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2"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18"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9"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矩形 50"/>
          <p:cNvSpPr/>
          <p:nvPr/>
        </p:nvSpPr>
        <p:spPr>
          <a:xfrm>
            <a:off x="1368425" y="2903220"/>
            <a:ext cx="7414260" cy="1198880"/>
          </a:xfrm>
          <a:prstGeom prst="rect">
            <a:avLst/>
          </a:prstGeom>
        </p:spPr>
        <p:txBody>
          <a:bodyPr wrap="square">
            <a:spAutoFit/>
          </a:bodyPr>
          <a:lstStyle/>
          <a:p>
            <a:pPr marL="285750" indent="-285750" algn="l">
              <a:lnSpc>
                <a:spcPct val="150000"/>
              </a:lnSpc>
              <a:buFont typeface="Wingdings" panose="05000000000000000000" charset="0"/>
              <a:buChar char="Ø"/>
            </a:pPr>
            <a:r>
              <a:rPr lang="zh-CN" altLang="en-US" sz="1600" dirty="0">
                <a:solidFill>
                  <a:schemeClr val="tx1"/>
                </a:solidFill>
                <a:sym typeface="+mn-ea"/>
              </a:rPr>
              <a:t>实现泛在信息之间的无缝连接，协同联动，信息整合，是园区实现智慧的重要途径，智慧园区标志着园区整体信息化由中级阶段向高级阶段演进，自主创新服务体系的新型园区，有助于实现园区经济可持续发展和产业价值链的提升。</a:t>
            </a:r>
            <a:endParaRPr lang="zh-CN" altLang="en-US" sz="1600" dirty="0">
              <a:solidFill>
                <a:schemeClr val="tx1"/>
              </a:solidFill>
              <a:sym typeface="+mn-ea"/>
            </a:endParaRPr>
          </a:p>
        </p:txBody>
      </p:sp>
      <p:sp>
        <p:nvSpPr>
          <p:cNvPr id="53" name="矩形 52"/>
          <p:cNvSpPr/>
          <p:nvPr/>
        </p:nvSpPr>
        <p:spPr>
          <a:xfrm>
            <a:off x="4206875" y="1425575"/>
            <a:ext cx="6408420" cy="829945"/>
          </a:xfrm>
          <a:prstGeom prst="rect">
            <a:avLst/>
          </a:prstGeom>
        </p:spPr>
        <p:txBody>
          <a:bodyPr wrap="square">
            <a:spAutoFit/>
          </a:bodyPr>
          <a:lstStyle/>
          <a:p>
            <a:pPr marL="285750" indent="-285750" algn="l">
              <a:lnSpc>
                <a:spcPct val="150000"/>
              </a:lnSpc>
              <a:buFont typeface="Wingdings" panose="05000000000000000000" charset="0"/>
              <a:buChar char="Ø"/>
            </a:pPr>
            <a:r>
              <a:rPr lang="zh-CN" altLang="en-US" sz="1600" dirty="0">
                <a:solidFill>
                  <a:schemeClr val="tx1"/>
                </a:solidFill>
                <a:sym typeface="+mn-ea"/>
              </a:rPr>
              <a:t>以人的需求为出发点，以人的发展为本，以满足园区生产发展为目标，提高服务集中性、便捷性、易用性、实惠性</a:t>
            </a:r>
            <a:endParaRPr lang="zh-CN" altLang="en-US" sz="1600" dirty="0">
              <a:solidFill>
                <a:schemeClr val="tx1"/>
              </a:solidFill>
              <a:sym typeface="+mn-ea"/>
            </a:endParaRPr>
          </a:p>
        </p:txBody>
      </p:sp>
      <p:sp>
        <p:nvSpPr>
          <p:cNvPr id="54" name="圆角矩形 40"/>
          <p:cNvSpPr/>
          <p:nvPr/>
        </p:nvSpPr>
        <p:spPr>
          <a:xfrm>
            <a:off x="1163320" y="1381760"/>
            <a:ext cx="9861550" cy="961390"/>
          </a:xfrm>
          <a:prstGeom prst="roundRect">
            <a:avLst/>
          </a:prstGeom>
          <a:noFill/>
          <a:ln w="28575">
            <a:solidFill>
              <a:schemeClr val="bg1">
                <a:lumMod val="75000"/>
              </a:schemeClr>
            </a:solidFill>
            <a:prstDash val="sysDot"/>
          </a:ln>
          <a:extLst>
            <a:ext uri="{909E8E84-426E-40DD-AFC4-6F175D3DCCD1}">
              <a14:hiddenFill xmlns:a14="http://schemas.microsoft.com/office/drawing/2010/main">
                <a:solidFill>
                  <a:srgbClr val="FFE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箭头: V 形 11"/>
          <p:cNvSpPr/>
          <p:nvPr/>
        </p:nvSpPr>
        <p:spPr>
          <a:xfrm>
            <a:off x="1002030" y="1480820"/>
            <a:ext cx="2304415" cy="720000"/>
          </a:xfrm>
          <a:prstGeom prst="horizontalScroll">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charset="-122"/>
                <a:ea typeface="微软雅黑" panose="020B0503020204020204" charset="-122"/>
              </a:rPr>
              <a:t>体现以人为本</a:t>
            </a:r>
            <a:endParaRPr lang="zh-CN" altLang="en-US" dirty="0">
              <a:solidFill>
                <a:schemeClr val="bg1"/>
              </a:solidFill>
              <a:latin typeface="微软雅黑" panose="020B0503020204020204" charset="-122"/>
              <a:ea typeface="微软雅黑" panose="020B0503020204020204" charset="-122"/>
            </a:endParaRPr>
          </a:p>
        </p:txBody>
      </p:sp>
      <p:sp>
        <p:nvSpPr>
          <p:cNvPr id="56" name="圆角矩形 7"/>
          <p:cNvSpPr/>
          <p:nvPr/>
        </p:nvSpPr>
        <p:spPr>
          <a:xfrm>
            <a:off x="1163320" y="2847975"/>
            <a:ext cx="9861550" cy="1308735"/>
          </a:xfrm>
          <a:prstGeom prst="roundRect">
            <a:avLst/>
          </a:prstGeom>
          <a:noFill/>
          <a:ln w="28575">
            <a:solidFill>
              <a:schemeClr val="bg1">
                <a:lumMod val="75000"/>
              </a:schemeClr>
            </a:solidFill>
            <a:prstDash val="sysDot"/>
          </a:ln>
          <a:extLst>
            <a:ext uri="{909E8E84-426E-40DD-AFC4-6F175D3DCCD1}">
              <a14:hiddenFill xmlns:a14="http://schemas.microsoft.com/office/drawing/2010/main">
                <a:solidFill>
                  <a:srgbClr val="FFE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箭头: V 形 11"/>
          <p:cNvSpPr/>
          <p:nvPr/>
        </p:nvSpPr>
        <p:spPr>
          <a:xfrm>
            <a:off x="8950960" y="3186430"/>
            <a:ext cx="2304415" cy="720000"/>
          </a:xfrm>
          <a:prstGeom prst="horizontalScroll">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charset="-122"/>
                <a:ea typeface="微软雅黑" panose="020B0503020204020204" charset="-122"/>
              </a:rPr>
              <a:t>智慧协同</a:t>
            </a:r>
            <a:endParaRPr lang="zh-CN" altLang="en-US" dirty="0">
              <a:solidFill>
                <a:schemeClr val="bg1"/>
              </a:solidFill>
              <a:latin typeface="微软雅黑" panose="020B0503020204020204" charset="-122"/>
              <a:ea typeface="微软雅黑" panose="020B0503020204020204" charset="-122"/>
            </a:endParaRPr>
          </a:p>
        </p:txBody>
      </p:sp>
      <p:sp>
        <p:nvSpPr>
          <p:cNvPr id="59" name="矩形 58"/>
          <p:cNvSpPr/>
          <p:nvPr/>
        </p:nvSpPr>
        <p:spPr>
          <a:xfrm>
            <a:off x="3795395" y="4661535"/>
            <a:ext cx="7146925" cy="1198880"/>
          </a:xfrm>
          <a:prstGeom prst="rect">
            <a:avLst/>
          </a:prstGeom>
        </p:spPr>
        <p:txBody>
          <a:bodyPr wrap="square">
            <a:spAutoFit/>
          </a:bodyPr>
          <a:lstStyle/>
          <a:p>
            <a:pPr marL="285750" indent="-285750" algn="l">
              <a:lnSpc>
                <a:spcPct val="150000"/>
              </a:lnSpc>
              <a:buFont typeface="Wingdings" panose="05000000000000000000" charset="0"/>
              <a:buChar char="Ø"/>
            </a:pPr>
            <a:r>
              <a:rPr lang="zh-CN" altLang="en-US" sz="1600" dirty="0">
                <a:solidFill>
                  <a:schemeClr val="tx1"/>
                </a:solidFill>
                <a:sym typeface="+mn-ea"/>
              </a:rPr>
              <a:t>通过智能化的监测控制与管理系统，有效节省了园区运行所需的能源和人工成本的消耗，提高工作效率、增强园区服务质量和建筑环境的利用率，保障园区安全、稳定、持久的发展。</a:t>
            </a:r>
            <a:endParaRPr lang="zh-CN" altLang="en-US" sz="1600" dirty="0">
              <a:solidFill>
                <a:schemeClr val="tx1"/>
              </a:solidFill>
              <a:sym typeface="+mn-ea"/>
            </a:endParaRPr>
          </a:p>
        </p:txBody>
      </p:sp>
      <p:sp>
        <p:nvSpPr>
          <p:cNvPr id="62" name="圆角矩形 10"/>
          <p:cNvSpPr/>
          <p:nvPr/>
        </p:nvSpPr>
        <p:spPr>
          <a:xfrm>
            <a:off x="1163320" y="4617720"/>
            <a:ext cx="9861550" cy="1395730"/>
          </a:xfrm>
          <a:prstGeom prst="roundRect">
            <a:avLst/>
          </a:prstGeom>
          <a:noFill/>
          <a:ln w="28575">
            <a:solidFill>
              <a:schemeClr val="bg1">
                <a:lumMod val="75000"/>
              </a:schemeClr>
            </a:solidFill>
            <a:prstDash val="sysDot"/>
          </a:ln>
          <a:extLst>
            <a:ext uri="{909E8E84-426E-40DD-AFC4-6F175D3DCCD1}">
              <a14:hiddenFill xmlns:a14="http://schemas.microsoft.com/office/drawing/2010/main">
                <a:solidFill>
                  <a:srgbClr val="FFE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箭头: V 形 11"/>
          <p:cNvSpPr/>
          <p:nvPr/>
        </p:nvSpPr>
        <p:spPr>
          <a:xfrm>
            <a:off x="1002030" y="4945380"/>
            <a:ext cx="2304415" cy="720000"/>
          </a:xfrm>
          <a:prstGeom prst="horizontalScroll">
            <a:avLst/>
          </a:prstGeom>
          <a:solidFill>
            <a:srgbClr val="037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charset="-122"/>
                <a:ea typeface="微软雅黑" panose="020B0503020204020204" charset="-122"/>
              </a:rPr>
              <a:t>降本增效</a:t>
            </a:r>
            <a:endParaRPr lang="zh-CN" altLang="en-US" dirty="0">
              <a:solidFill>
                <a:schemeClr val="bg1"/>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建设目标</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2" name="组合 1"/>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17"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2"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18"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9"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20" name="矩形 19"/>
          <p:cNvSpPr/>
          <p:nvPr/>
        </p:nvSpPr>
        <p:spPr>
          <a:xfrm>
            <a:off x="657225" y="4282588"/>
            <a:ext cx="3216275" cy="1568450"/>
          </a:xfrm>
          <a:prstGeom prst="rect">
            <a:avLst/>
          </a:prstGeom>
        </p:spPr>
        <p:txBody>
          <a:bodyPr wrap="square">
            <a:spAutoFit/>
          </a:bodyPr>
          <a:lstStyle/>
          <a:p>
            <a:pPr algn="r">
              <a:lnSpc>
                <a:spcPct val="150000"/>
              </a:lnSpc>
            </a:pPr>
            <a:r>
              <a:rPr lang="zh-CN" altLang="en-US" sz="1600" b="1" dirty="0">
                <a:solidFill>
                  <a:schemeClr val="tx1"/>
                </a:solidFill>
                <a:effectLst>
                  <a:outerShdw blurRad="38100" dist="19050" dir="2700000" algn="tl" rotWithShape="0">
                    <a:schemeClr val="dk1">
                      <a:alpha val="40000"/>
                    </a:schemeClr>
                  </a:outerShdw>
                </a:effectLst>
                <a:sym typeface="+mn-ea"/>
              </a:rPr>
              <a:t>外围能扩展</a:t>
            </a:r>
            <a:endParaRPr lang="zh-CN" altLang="en-US" sz="1600" dirty="0">
              <a:solidFill>
                <a:schemeClr val="tx1"/>
              </a:solidFill>
              <a:sym typeface="+mn-ea"/>
            </a:endParaRPr>
          </a:p>
          <a:p>
            <a:pPr algn="r">
              <a:lnSpc>
                <a:spcPct val="150000"/>
              </a:lnSpc>
            </a:pPr>
            <a:r>
              <a:rPr lang="zh-CN" altLang="en-US" sz="1600" dirty="0">
                <a:solidFill>
                  <a:schemeClr val="tx1"/>
                </a:solidFill>
                <a:sym typeface="+mn-ea"/>
              </a:rPr>
              <a:t>扩展和融合来自相关行业(如交通、环保、卫生、商贸等)信息,并与其它智慧系统进行数据交换和共享。</a:t>
            </a:r>
            <a:endParaRPr lang="zh-CN" altLang="en-US" sz="1600" dirty="0">
              <a:solidFill>
                <a:schemeClr val="tx1"/>
              </a:solidFill>
              <a:sym typeface="+mn-ea"/>
            </a:endParaRPr>
          </a:p>
        </p:txBody>
      </p:sp>
      <p:sp>
        <p:nvSpPr>
          <p:cNvPr id="21" name="弧形 76"/>
          <p:cNvSpPr/>
          <p:nvPr/>
        </p:nvSpPr>
        <p:spPr>
          <a:xfrm flipH="1">
            <a:off x="4102100" y="1980078"/>
            <a:ext cx="2222500" cy="2302510"/>
          </a:xfrm>
          <a:custGeom>
            <a:avLst/>
            <a:gdLst>
              <a:gd name="connsiteX0" fmla="*/ 3885736 w 4446000"/>
              <a:gd name="connsiteY0" fmla="*/ 747521 h 4446000"/>
              <a:gd name="connsiteX1" fmla="*/ 3909134 w 4446000"/>
              <a:gd name="connsiteY1" fmla="*/ 3671681 h 4446000"/>
              <a:gd name="connsiteX2" fmla="*/ 2223000 w 4446000"/>
              <a:gd name="connsiteY2" fmla="*/ 2223000 h 4446000"/>
              <a:gd name="connsiteX3" fmla="*/ 3885736 w 4446000"/>
              <a:gd name="connsiteY3" fmla="*/ 747521 h 4446000"/>
              <a:gd name="connsiteX0-1" fmla="*/ 3885736 w 4446000"/>
              <a:gd name="connsiteY0-2" fmla="*/ 747521 h 4446000"/>
              <a:gd name="connsiteX1-3" fmla="*/ 3909134 w 4446000"/>
              <a:gd name="connsiteY1-4" fmla="*/ 3671681 h 4446000"/>
              <a:gd name="connsiteX0-5" fmla="*/ 1662736 w 2222999"/>
              <a:gd name="connsiteY0-6" fmla="*/ 0 h 2924160"/>
              <a:gd name="connsiteX1-7" fmla="*/ 1686134 w 2222999"/>
              <a:gd name="connsiteY1-8" fmla="*/ 2924160 h 2924160"/>
              <a:gd name="connsiteX2-9" fmla="*/ 0 w 2222999"/>
              <a:gd name="connsiteY2-10" fmla="*/ 1475479 h 2924160"/>
              <a:gd name="connsiteX3-11" fmla="*/ 1662736 w 2222999"/>
              <a:gd name="connsiteY3-12" fmla="*/ 0 h 2924160"/>
              <a:gd name="connsiteX0-13" fmla="*/ 1662736 w 2222999"/>
              <a:gd name="connsiteY0-14" fmla="*/ 0 h 2924160"/>
              <a:gd name="connsiteX1-15" fmla="*/ 1686134 w 2222999"/>
              <a:gd name="connsiteY1-16" fmla="*/ 2924160 h 2924160"/>
            </a:gdLst>
            <a:ahLst/>
            <a:cxnLst>
              <a:cxn ang="0">
                <a:pos x="connsiteX0-1" y="connsiteY0-2"/>
              </a:cxn>
              <a:cxn ang="0">
                <a:pos x="connsiteX1-3" y="connsiteY1-4"/>
              </a:cxn>
            </a:cxnLst>
            <a:rect l="l" t="t" r="r" b="b"/>
            <a:pathLst>
              <a:path w="2222999" h="2924160" stroke="0" extrusionOk="0">
                <a:moveTo>
                  <a:pt x="1662736" y="0"/>
                </a:moveTo>
                <a:cubicBezTo>
                  <a:pt x="2393142" y="831692"/>
                  <a:pt x="2410757" y="2080765"/>
                  <a:pt x="1686134" y="2924160"/>
                </a:cubicBezTo>
                <a:lnTo>
                  <a:pt x="0" y="1475479"/>
                </a:lnTo>
                <a:lnTo>
                  <a:pt x="1662736" y="0"/>
                </a:lnTo>
                <a:close/>
              </a:path>
              <a:path w="2222999" h="2924160" fill="none">
                <a:moveTo>
                  <a:pt x="1662736" y="0"/>
                </a:moveTo>
                <a:cubicBezTo>
                  <a:pt x="2400762" y="831692"/>
                  <a:pt x="2410757" y="2080765"/>
                  <a:pt x="1686134" y="2924160"/>
                </a:cubicBezTo>
              </a:path>
            </a:pathLst>
          </a:custGeom>
          <a:solidFill>
            <a:schemeClr val="accent1">
              <a:lumMod val="20000"/>
              <a:lumOff val="80000"/>
            </a:schemeClr>
          </a:solidFill>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sym typeface="思源黑体旧字形 ExtraLight" panose="020B0200000000000000" pitchFamily="34" charset="-128"/>
            </a:endParaRPr>
          </a:p>
        </p:txBody>
      </p:sp>
      <p:grpSp>
        <p:nvGrpSpPr>
          <p:cNvPr id="22" name="组合 21"/>
          <p:cNvGrpSpPr/>
          <p:nvPr/>
        </p:nvGrpSpPr>
        <p:grpSpPr>
          <a:xfrm>
            <a:off x="4108450" y="1545103"/>
            <a:ext cx="842645" cy="843280"/>
            <a:chOff x="3759492" y="2107351"/>
            <a:chExt cx="842988" cy="842988"/>
          </a:xfrm>
        </p:grpSpPr>
        <p:sp>
          <p:nvSpPr>
            <p:cNvPr id="23" name="椭圆 22"/>
            <p:cNvSpPr/>
            <p:nvPr/>
          </p:nvSpPr>
          <p:spPr>
            <a:xfrm>
              <a:off x="3759492" y="2107351"/>
              <a:ext cx="842988" cy="842988"/>
            </a:xfrm>
            <a:prstGeom prst="ellipse">
              <a:avLst/>
            </a:prstGeom>
            <a:solidFill>
              <a:srgbClr val="83C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sym typeface="思源黑体旧字形 ExtraLight" panose="020B0200000000000000" pitchFamily="34" charset="-128"/>
              </a:endParaRPr>
            </a:p>
          </p:txBody>
        </p:sp>
        <p:sp>
          <p:nvSpPr>
            <p:cNvPr id="24" name="Freeform 110"/>
            <p:cNvSpPr>
              <a:spLocks noEditPoints="1"/>
            </p:cNvSpPr>
            <p:nvPr/>
          </p:nvSpPr>
          <p:spPr bwMode="auto">
            <a:xfrm>
              <a:off x="4019061" y="2366920"/>
              <a:ext cx="323850" cy="323850"/>
            </a:xfrm>
            <a:custGeom>
              <a:avLst/>
              <a:gdLst>
                <a:gd name="T0" fmla="*/ 279 w 1017"/>
                <a:gd name="T1" fmla="*/ 354 h 1017"/>
                <a:gd name="T2" fmla="*/ 241 w 1017"/>
                <a:gd name="T3" fmla="*/ 577 h 1017"/>
                <a:gd name="T4" fmla="*/ 453 w 1017"/>
                <a:gd name="T5" fmla="*/ 779 h 1017"/>
                <a:gd name="T6" fmla="*/ 703 w 1017"/>
                <a:gd name="T7" fmla="*/ 702 h 1017"/>
                <a:gd name="T8" fmla="*/ 779 w 1017"/>
                <a:gd name="T9" fmla="*/ 452 h 1017"/>
                <a:gd name="T10" fmla="*/ 563 w 1017"/>
                <a:gd name="T11" fmla="*/ 238 h 1017"/>
                <a:gd name="T12" fmla="*/ 322 w 1017"/>
                <a:gd name="T13" fmla="*/ 609 h 1017"/>
                <a:gd name="T14" fmla="*/ 426 w 1017"/>
                <a:gd name="T15" fmla="*/ 312 h 1017"/>
                <a:gd name="T16" fmla="*/ 711 w 1017"/>
                <a:gd name="T17" fmla="*/ 445 h 1017"/>
                <a:gd name="T18" fmla="*/ 550 w 1017"/>
                <a:gd name="T19" fmla="*/ 716 h 1017"/>
                <a:gd name="T20" fmla="*/ 913 w 1017"/>
                <a:gd name="T21" fmla="*/ 533 h 1017"/>
                <a:gd name="T22" fmla="*/ 972 w 1017"/>
                <a:gd name="T23" fmla="*/ 421 h 1017"/>
                <a:gd name="T24" fmla="*/ 985 w 1017"/>
                <a:gd name="T25" fmla="*/ 290 h 1017"/>
                <a:gd name="T26" fmla="*/ 883 w 1017"/>
                <a:gd name="T27" fmla="*/ 246 h 1017"/>
                <a:gd name="T28" fmla="*/ 770 w 1017"/>
                <a:gd name="T29" fmla="*/ 190 h 1017"/>
                <a:gd name="T30" fmla="*/ 788 w 1017"/>
                <a:gd name="T31" fmla="*/ 73 h 1017"/>
                <a:gd name="T32" fmla="*/ 611 w 1017"/>
                <a:gd name="T33" fmla="*/ 5 h 1017"/>
                <a:gd name="T34" fmla="*/ 533 w 1017"/>
                <a:gd name="T35" fmla="*/ 104 h 1017"/>
                <a:gd name="T36" fmla="*/ 422 w 1017"/>
                <a:gd name="T37" fmla="*/ 44 h 1017"/>
                <a:gd name="T38" fmla="*/ 291 w 1017"/>
                <a:gd name="T39" fmla="*/ 32 h 1017"/>
                <a:gd name="T40" fmla="*/ 247 w 1017"/>
                <a:gd name="T41" fmla="*/ 134 h 1017"/>
                <a:gd name="T42" fmla="*/ 190 w 1017"/>
                <a:gd name="T43" fmla="*/ 245 h 1017"/>
                <a:gd name="T44" fmla="*/ 73 w 1017"/>
                <a:gd name="T45" fmla="*/ 227 h 1017"/>
                <a:gd name="T46" fmla="*/ 5 w 1017"/>
                <a:gd name="T47" fmla="*/ 404 h 1017"/>
                <a:gd name="T48" fmla="*/ 104 w 1017"/>
                <a:gd name="T49" fmla="*/ 484 h 1017"/>
                <a:gd name="T50" fmla="*/ 44 w 1017"/>
                <a:gd name="T51" fmla="*/ 594 h 1017"/>
                <a:gd name="T52" fmla="*/ 32 w 1017"/>
                <a:gd name="T53" fmla="*/ 725 h 1017"/>
                <a:gd name="T54" fmla="*/ 134 w 1017"/>
                <a:gd name="T55" fmla="*/ 770 h 1017"/>
                <a:gd name="T56" fmla="*/ 246 w 1017"/>
                <a:gd name="T57" fmla="*/ 826 h 1017"/>
                <a:gd name="T58" fmla="*/ 227 w 1017"/>
                <a:gd name="T59" fmla="*/ 943 h 1017"/>
                <a:gd name="T60" fmla="*/ 400 w 1017"/>
                <a:gd name="T61" fmla="*/ 1014 h 1017"/>
                <a:gd name="T62" fmla="*/ 468 w 1017"/>
                <a:gd name="T63" fmla="*/ 918 h 1017"/>
                <a:gd name="T64" fmla="*/ 588 w 1017"/>
                <a:gd name="T65" fmla="*/ 957 h 1017"/>
                <a:gd name="T66" fmla="*/ 691 w 1017"/>
                <a:gd name="T67" fmla="*/ 999 h 1017"/>
                <a:gd name="T68" fmla="*/ 776 w 1017"/>
                <a:gd name="T69" fmla="*/ 898 h 1017"/>
                <a:gd name="T70" fmla="*/ 811 w 1017"/>
                <a:gd name="T71" fmla="*/ 776 h 1017"/>
                <a:gd name="T72" fmla="*/ 937 w 1017"/>
                <a:gd name="T73" fmla="*/ 790 h 1017"/>
                <a:gd name="T74" fmla="*/ 1014 w 1017"/>
                <a:gd name="T75" fmla="*/ 618 h 1017"/>
                <a:gd name="T76" fmla="*/ 816 w 1017"/>
                <a:gd name="T77" fmla="*/ 707 h 1017"/>
                <a:gd name="T78" fmla="*/ 702 w 1017"/>
                <a:gd name="T79" fmla="*/ 852 h 1017"/>
                <a:gd name="T80" fmla="*/ 596 w 1017"/>
                <a:gd name="T81" fmla="*/ 873 h 1017"/>
                <a:gd name="T82" fmla="*/ 411 w 1017"/>
                <a:gd name="T83" fmla="*/ 881 h 1017"/>
                <a:gd name="T84" fmla="*/ 313 w 1017"/>
                <a:gd name="T85" fmla="*/ 840 h 1017"/>
                <a:gd name="T86" fmla="*/ 161 w 1017"/>
                <a:gd name="T87" fmla="*/ 701 h 1017"/>
                <a:gd name="T88" fmla="*/ 143 w 1017"/>
                <a:gd name="T89" fmla="*/ 596 h 1017"/>
                <a:gd name="T90" fmla="*/ 136 w 1017"/>
                <a:gd name="T91" fmla="*/ 411 h 1017"/>
                <a:gd name="T92" fmla="*/ 176 w 1017"/>
                <a:gd name="T93" fmla="*/ 314 h 1017"/>
                <a:gd name="T94" fmla="*/ 314 w 1017"/>
                <a:gd name="T95" fmla="*/ 165 h 1017"/>
                <a:gd name="T96" fmla="*/ 420 w 1017"/>
                <a:gd name="T97" fmla="*/ 142 h 1017"/>
                <a:gd name="T98" fmla="*/ 605 w 1017"/>
                <a:gd name="T99" fmla="*/ 136 h 1017"/>
                <a:gd name="T100" fmla="*/ 703 w 1017"/>
                <a:gd name="T101" fmla="*/ 176 h 1017"/>
                <a:gd name="T102" fmla="*/ 855 w 1017"/>
                <a:gd name="T103" fmla="*/ 314 h 1017"/>
                <a:gd name="T104" fmla="*/ 873 w 1017"/>
                <a:gd name="T105" fmla="*/ 420 h 1017"/>
                <a:gd name="T106" fmla="*/ 881 w 1017"/>
                <a:gd name="T107" fmla="*/ 605 h 1017"/>
                <a:gd name="T108" fmla="*/ 449 w 1017"/>
                <a:gd name="T109" fmla="*/ 369 h 1017"/>
                <a:gd name="T110" fmla="*/ 375 w 1017"/>
                <a:gd name="T111" fmla="*/ 580 h 1017"/>
                <a:gd name="T112" fmla="*/ 592 w 1017"/>
                <a:gd name="T113" fmla="*/ 633 h 1017"/>
                <a:gd name="T114" fmla="*/ 624 w 1017"/>
                <a:gd name="T115" fmla="*/ 412 h 1017"/>
                <a:gd name="T116" fmla="*/ 454 w 1017"/>
                <a:gd name="T117" fmla="*/ 531 h 1017"/>
                <a:gd name="T118" fmla="*/ 563 w 1017"/>
                <a:gd name="T119" fmla="*/ 4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7" h="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1"/>
                </a:solidFill>
                <a:latin typeface="字魂59号-创粗黑" panose="00000500000000000000" pitchFamily="2" charset="-122"/>
                <a:ea typeface="字魂59号-创粗黑" panose="00000500000000000000" pitchFamily="2" charset="-122"/>
                <a:sym typeface="思源黑体旧字形 ExtraLight" panose="020B0200000000000000" pitchFamily="34" charset="-128"/>
              </a:endParaRPr>
            </a:p>
          </p:txBody>
        </p:sp>
      </p:grpSp>
      <p:sp>
        <p:nvSpPr>
          <p:cNvPr id="25" name="弧形 76"/>
          <p:cNvSpPr/>
          <p:nvPr/>
        </p:nvSpPr>
        <p:spPr>
          <a:xfrm>
            <a:off x="5784215" y="1980078"/>
            <a:ext cx="2222500" cy="2302510"/>
          </a:xfrm>
          <a:custGeom>
            <a:avLst/>
            <a:gdLst>
              <a:gd name="connsiteX0" fmla="*/ 3885736 w 4446000"/>
              <a:gd name="connsiteY0" fmla="*/ 747521 h 4446000"/>
              <a:gd name="connsiteX1" fmla="*/ 3909134 w 4446000"/>
              <a:gd name="connsiteY1" fmla="*/ 3671681 h 4446000"/>
              <a:gd name="connsiteX2" fmla="*/ 2223000 w 4446000"/>
              <a:gd name="connsiteY2" fmla="*/ 2223000 h 4446000"/>
              <a:gd name="connsiteX3" fmla="*/ 3885736 w 4446000"/>
              <a:gd name="connsiteY3" fmla="*/ 747521 h 4446000"/>
              <a:gd name="connsiteX0-1" fmla="*/ 3885736 w 4446000"/>
              <a:gd name="connsiteY0-2" fmla="*/ 747521 h 4446000"/>
              <a:gd name="connsiteX1-3" fmla="*/ 3909134 w 4446000"/>
              <a:gd name="connsiteY1-4" fmla="*/ 3671681 h 4446000"/>
              <a:gd name="connsiteX0-5" fmla="*/ 1662736 w 2222999"/>
              <a:gd name="connsiteY0-6" fmla="*/ 0 h 2924160"/>
              <a:gd name="connsiteX1-7" fmla="*/ 1686134 w 2222999"/>
              <a:gd name="connsiteY1-8" fmla="*/ 2924160 h 2924160"/>
              <a:gd name="connsiteX2-9" fmla="*/ 0 w 2222999"/>
              <a:gd name="connsiteY2-10" fmla="*/ 1475479 h 2924160"/>
              <a:gd name="connsiteX3-11" fmla="*/ 1662736 w 2222999"/>
              <a:gd name="connsiteY3-12" fmla="*/ 0 h 2924160"/>
              <a:gd name="connsiteX0-13" fmla="*/ 1662736 w 2222999"/>
              <a:gd name="connsiteY0-14" fmla="*/ 0 h 2924160"/>
              <a:gd name="connsiteX1-15" fmla="*/ 1686134 w 2222999"/>
              <a:gd name="connsiteY1-16" fmla="*/ 2924160 h 2924160"/>
            </a:gdLst>
            <a:ahLst/>
            <a:cxnLst>
              <a:cxn ang="0">
                <a:pos x="connsiteX0-1" y="connsiteY0-2"/>
              </a:cxn>
              <a:cxn ang="0">
                <a:pos x="connsiteX1-3" y="connsiteY1-4"/>
              </a:cxn>
            </a:cxnLst>
            <a:rect l="l" t="t" r="r" b="b"/>
            <a:pathLst>
              <a:path w="2222999" h="2924160" stroke="0" extrusionOk="0">
                <a:moveTo>
                  <a:pt x="1662736" y="0"/>
                </a:moveTo>
                <a:cubicBezTo>
                  <a:pt x="2393142" y="831692"/>
                  <a:pt x="2410757" y="2080765"/>
                  <a:pt x="1686134" y="2924160"/>
                </a:cubicBezTo>
                <a:lnTo>
                  <a:pt x="0" y="1475479"/>
                </a:lnTo>
                <a:lnTo>
                  <a:pt x="1662736" y="0"/>
                </a:lnTo>
                <a:close/>
              </a:path>
              <a:path w="2222999" h="2924160" fill="none">
                <a:moveTo>
                  <a:pt x="1662736" y="0"/>
                </a:moveTo>
                <a:cubicBezTo>
                  <a:pt x="2400762" y="831692"/>
                  <a:pt x="2410757" y="2080765"/>
                  <a:pt x="1686134" y="2924160"/>
                </a:cubicBezTo>
              </a:path>
            </a:pathLst>
          </a:custGeom>
          <a:solidFill>
            <a:schemeClr val="accent1">
              <a:lumMod val="20000"/>
              <a:lumOff val="80000"/>
            </a:schemeClr>
          </a:solidFill>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sym typeface="思源黑体旧字形 ExtraLight" panose="020B0200000000000000" pitchFamily="34" charset="-128"/>
            </a:endParaRPr>
          </a:p>
        </p:txBody>
      </p:sp>
      <p:grpSp>
        <p:nvGrpSpPr>
          <p:cNvPr id="26" name="组合 25"/>
          <p:cNvGrpSpPr/>
          <p:nvPr/>
        </p:nvGrpSpPr>
        <p:grpSpPr>
          <a:xfrm>
            <a:off x="7246620" y="3900318"/>
            <a:ext cx="842645" cy="843280"/>
            <a:chOff x="7923589" y="4539337"/>
            <a:chExt cx="842988" cy="842988"/>
          </a:xfrm>
        </p:grpSpPr>
        <p:sp>
          <p:nvSpPr>
            <p:cNvPr id="27" name="椭圆 26"/>
            <p:cNvSpPr/>
            <p:nvPr/>
          </p:nvSpPr>
          <p:spPr>
            <a:xfrm>
              <a:off x="7923589" y="4539337"/>
              <a:ext cx="842988" cy="842988"/>
            </a:xfrm>
            <a:prstGeom prst="ellipse">
              <a:avLst/>
            </a:prstGeom>
            <a:solidFill>
              <a:srgbClr val="83C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sym typeface="思源黑体旧字形 ExtraLight" panose="020B0200000000000000" pitchFamily="34" charset="-128"/>
              </a:endParaRPr>
            </a:p>
          </p:txBody>
        </p:sp>
        <p:sp>
          <p:nvSpPr>
            <p:cNvPr id="28" name="Freeform 61"/>
            <p:cNvSpPr>
              <a:spLocks noEditPoints="1"/>
            </p:cNvSpPr>
            <p:nvPr/>
          </p:nvSpPr>
          <p:spPr bwMode="auto">
            <a:xfrm>
              <a:off x="8183952" y="4799700"/>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1"/>
                </a:solidFill>
                <a:latin typeface="字魂59号-创粗黑" panose="00000500000000000000" pitchFamily="2" charset="-122"/>
                <a:ea typeface="字魂59号-创粗黑" panose="00000500000000000000" pitchFamily="2" charset="-122"/>
                <a:sym typeface="思源黑体旧字形 ExtraLight" panose="020B0200000000000000" pitchFamily="34" charset="-128"/>
              </a:endParaRPr>
            </a:p>
          </p:txBody>
        </p:sp>
      </p:grpSp>
      <p:sp>
        <p:nvSpPr>
          <p:cNvPr id="29" name="矩形 28"/>
          <p:cNvSpPr/>
          <p:nvPr/>
        </p:nvSpPr>
        <p:spPr>
          <a:xfrm>
            <a:off x="657225" y="1568598"/>
            <a:ext cx="3216275" cy="1527469"/>
          </a:xfrm>
          <a:prstGeom prst="rect">
            <a:avLst/>
          </a:prstGeom>
        </p:spPr>
        <p:txBody>
          <a:bodyPr wrap="square">
            <a:spAutoFit/>
          </a:bodyPr>
          <a:lstStyle/>
          <a:p>
            <a:pPr algn="r">
              <a:lnSpc>
                <a:spcPct val="150000"/>
              </a:lnSpc>
            </a:pPr>
            <a:r>
              <a:rPr lang="zh-CN" altLang="en-US" sz="1600" b="1" dirty="0">
                <a:solidFill>
                  <a:schemeClr val="tx1"/>
                </a:solidFill>
                <a:effectLst>
                  <a:outerShdw blurRad="38100" dist="19050" dir="2700000" algn="tl" rotWithShape="0">
                    <a:schemeClr val="dk1">
                      <a:alpha val="40000"/>
                    </a:schemeClr>
                  </a:outerShdw>
                </a:effectLst>
                <a:sym typeface="+mn-ea"/>
              </a:rPr>
              <a:t>纵向能贯穿</a:t>
            </a:r>
            <a:endParaRPr lang="zh-CN" altLang="en-US" sz="1600" b="1" dirty="0">
              <a:solidFill>
                <a:schemeClr val="tx1"/>
              </a:solidFill>
              <a:effectLst>
                <a:outerShdw blurRad="38100" dist="19050" dir="2700000" algn="tl" rotWithShape="0">
                  <a:schemeClr val="dk1">
                    <a:alpha val="40000"/>
                  </a:schemeClr>
                </a:outerShdw>
              </a:effectLst>
              <a:sym typeface="+mn-ea"/>
            </a:endParaRPr>
          </a:p>
          <a:p>
            <a:pPr algn="r">
              <a:lnSpc>
                <a:spcPct val="150000"/>
              </a:lnSpc>
            </a:pPr>
            <a:r>
              <a:rPr lang="zh-CN" altLang="en-US" sz="1600" dirty="0">
                <a:solidFill>
                  <a:schemeClr val="tx1"/>
                </a:solidFill>
                <a:sym typeface="+mn-ea"/>
              </a:rPr>
              <a:t>充分挖掘园区信息资源，全面覆盖园区经营者</a:t>
            </a:r>
            <a:r>
              <a:rPr lang="en-US" altLang="zh-CN" sz="1600" dirty="0">
                <a:sym typeface="+mn-ea"/>
              </a:rPr>
              <a:t>/</a:t>
            </a:r>
            <a:r>
              <a:rPr lang="zh-CN" altLang="en-US" sz="1600" dirty="0">
                <a:solidFill>
                  <a:schemeClr val="tx1"/>
                </a:solidFill>
                <a:sym typeface="+mn-ea"/>
              </a:rPr>
              <a:t>管理者主体需求,提供完整的园区应用服务。</a:t>
            </a:r>
            <a:endParaRPr lang="zh-CN" altLang="en-US" sz="1600" dirty="0">
              <a:solidFill>
                <a:schemeClr val="tx1"/>
              </a:solidFill>
              <a:sym typeface="+mn-ea"/>
            </a:endParaRPr>
          </a:p>
        </p:txBody>
      </p:sp>
      <p:sp>
        <p:nvSpPr>
          <p:cNvPr id="30" name="矩形 29"/>
          <p:cNvSpPr/>
          <p:nvPr/>
        </p:nvSpPr>
        <p:spPr>
          <a:xfrm>
            <a:off x="8367395" y="4102883"/>
            <a:ext cx="2887980" cy="1198880"/>
          </a:xfrm>
          <a:prstGeom prst="rect">
            <a:avLst/>
          </a:prstGeom>
        </p:spPr>
        <p:txBody>
          <a:bodyPr wrap="square">
            <a:spAutoFit/>
          </a:bodyPr>
          <a:lstStyle/>
          <a:p>
            <a:pPr>
              <a:lnSpc>
                <a:spcPct val="150000"/>
              </a:lnSpc>
            </a:pPr>
            <a:r>
              <a:rPr lang="zh-CN" altLang="en-US" sz="1600" b="1" dirty="0">
                <a:solidFill>
                  <a:schemeClr val="tx1"/>
                </a:solidFill>
                <a:effectLst>
                  <a:outerShdw blurRad="38100" dist="19050" dir="2700000" algn="tl" rotWithShape="0">
                    <a:schemeClr val="dk1">
                      <a:alpha val="40000"/>
                    </a:schemeClr>
                  </a:outerShdw>
                </a:effectLst>
                <a:sym typeface="+mn-ea"/>
              </a:rPr>
              <a:t>整体可对接</a:t>
            </a:r>
            <a:endParaRPr lang="zh-CN" altLang="en-US" sz="1600" b="1" dirty="0">
              <a:solidFill>
                <a:schemeClr val="tx1"/>
              </a:solidFill>
              <a:effectLst>
                <a:outerShdw blurRad="38100" dist="19050" dir="2700000" algn="tl" rotWithShape="0">
                  <a:schemeClr val="dk1">
                    <a:alpha val="40000"/>
                  </a:schemeClr>
                </a:outerShdw>
              </a:effectLst>
              <a:sym typeface="+mn-ea"/>
            </a:endParaRPr>
          </a:p>
          <a:p>
            <a:pPr>
              <a:lnSpc>
                <a:spcPct val="150000"/>
              </a:lnSpc>
            </a:pPr>
            <a:r>
              <a:rPr lang="zh-CN" altLang="en-US" sz="1600" dirty="0">
                <a:solidFill>
                  <a:schemeClr val="tx1"/>
                </a:solidFill>
                <a:sym typeface="+mn-ea"/>
              </a:rPr>
              <a:t>无缝对接层次更高的智慧化体系，如智慧城市</a:t>
            </a:r>
            <a:endParaRPr lang="zh-CN" altLang="en-US" sz="1600" dirty="0">
              <a:solidFill>
                <a:schemeClr val="tx1"/>
              </a:solidFill>
              <a:sym typeface="+mn-ea"/>
            </a:endParaRPr>
          </a:p>
        </p:txBody>
      </p:sp>
      <p:sp>
        <p:nvSpPr>
          <p:cNvPr id="31" name="矩形 30"/>
          <p:cNvSpPr/>
          <p:nvPr/>
        </p:nvSpPr>
        <p:spPr>
          <a:xfrm>
            <a:off x="8367395" y="1568598"/>
            <a:ext cx="2887980" cy="1568450"/>
          </a:xfrm>
          <a:prstGeom prst="rect">
            <a:avLst/>
          </a:prstGeom>
        </p:spPr>
        <p:txBody>
          <a:bodyPr wrap="square">
            <a:spAutoFit/>
          </a:bodyPr>
          <a:lstStyle/>
          <a:p>
            <a:pPr algn="l">
              <a:lnSpc>
                <a:spcPct val="150000"/>
              </a:lnSpc>
            </a:pPr>
            <a:r>
              <a:rPr lang="zh-CN" altLang="en-US" sz="1600" b="1" dirty="0">
                <a:solidFill>
                  <a:schemeClr val="tx1"/>
                </a:solidFill>
                <a:effectLst>
                  <a:outerShdw blurRad="38100" dist="19050" dir="2700000" algn="tl" rotWithShape="0">
                    <a:schemeClr val="dk1">
                      <a:alpha val="40000"/>
                    </a:schemeClr>
                  </a:outerShdw>
                </a:effectLst>
                <a:sym typeface="+mn-ea"/>
              </a:rPr>
              <a:t>横向能融合</a:t>
            </a:r>
            <a:endParaRPr lang="zh-CN" altLang="en-US" sz="1600" b="1" dirty="0">
              <a:solidFill>
                <a:schemeClr val="tx1"/>
              </a:solidFill>
              <a:effectLst>
                <a:outerShdw blurRad="38100" dist="19050" dir="2700000" algn="tl" rotWithShape="0">
                  <a:schemeClr val="dk1">
                    <a:alpha val="40000"/>
                  </a:schemeClr>
                </a:outerShdw>
              </a:effectLst>
              <a:sym typeface="+mn-ea"/>
            </a:endParaRPr>
          </a:p>
          <a:p>
            <a:pPr algn="l">
              <a:lnSpc>
                <a:spcPct val="150000"/>
              </a:lnSpc>
            </a:pPr>
            <a:r>
              <a:rPr lang="zh-CN" altLang="en-US" sz="1600" dirty="0">
                <a:solidFill>
                  <a:schemeClr val="tx1"/>
                </a:solidFill>
                <a:sym typeface="+mn-ea"/>
              </a:rPr>
              <a:t>对</a:t>
            </a:r>
            <a:r>
              <a:rPr lang="zh-CN" altLang="en-US" sz="1600" dirty="0">
                <a:sym typeface="+mn-ea"/>
              </a:rPr>
              <a:t>各</a:t>
            </a:r>
            <a:r>
              <a:rPr lang="zh-CN" altLang="en-US" sz="1600" dirty="0">
                <a:solidFill>
                  <a:schemeClr val="tx1"/>
                </a:solidFill>
                <a:sym typeface="+mn-ea"/>
              </a:rPr>
              <a:t>类主体提供的服务，功能上相互配合和补充,数据层面最大限度共享，执行上协同联动。</a:t>
            </a:r>
            <a:endParaRPr lang="zh-CN" altLang="en-US" sz="1600" dirty="0">
              <a:solidFill>
                <a:schemeClr val="tx1"/>
              </a:solidFill>
              <a:sym typeface="+mn-ea"/>
            </a:endParaRPr>
          </a:p>
        </p:txBody>
      </p:sp>
      <p:sp>
        <p:nvSpPr>
          <p:cNvPr id="32" name="矩形 31"/>
          <p:cNvSpPr/>
          <p:nvPr/>
        </p:nvSpPr>
        <p:spPr>
          <a:xfrm>
            <a:off x="4585970" y="2544593"/>
            <a:ext cx="3019425" cy="1173480"/>
          </a:xfrm>
          <a:prstGeom prst="rect">
            <a:avLst/>
          </a:prstGeom>
        </p:spPr>
        <p:txBody>
          <a:bodyPr wrap="square">
            <a:spAutoFit/>
          </a:bodyPr>
          <a:lstStyle/>
          <a:p>
            <a:pPr algn="ctr">
              <a:lnSpc>
                <a:spcPct val="110000"/>
              </a:lnSpc>
            </a:pPr>
            <a:r>
              <a:rPr lang="zh-CN" altLang="en-US" sz="3200" b="1"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智慧园区</a:t>
            </a:r>
            <a:endParaRPr lang="zh-CN" altLang="en-US" sz="3200" b="1"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algn="ctr">
              <a:lnSpc>
                <a:spcPct val="110000"/>
              </a:lnSpc>
            </a:pPr>
            <a:r>
              <a:rPr lang="zh-CN" altLang="en-US" sz="3200" b="1"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建设目标</a:t>
            </a:r>
            <a:endParaRPr lang="zh-CN" altLang="en-US" sz="3200" b="1"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nvGrpSpPr>
          <p:cNvPr id="33" name="组合 32"/>
          <p:cNvGrpSpPr/>
          <p:nvPr/>
        </p:nvGrpSpPr>
        <p:grpSpPr>
          <a:xfrm>
            <a:off x="4108450" y="3900318"/>
            <a:ext cx="842645" cy="843280"/>
            <a:chOff x="7544954" y="2107351"/>
            <a:chExt cx="842988" cy="842988"/>
          </a:xfrm>
        </p:grpSpPr>
        <p:sp>
          <p:nvSpPr>
            <p:cNvPr id="34" name="椭圆 33"/>
            <p:cNvSpPr/>
            <p:nvPr/>
          </p:nvSpPr>
          <p:spPr>
            <a:xfrm>
              <a:off x="7544954" y="2107351"/>
              <a:ext cx="842988" cy="842988"/>
            </a:xfrm>
            <a:prstGeom prst="ellipse">
              <a:avLst/>
            </a:prstGeom>
            <a:solidFill>
              <a:srgbClr val="83C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sym typeface="思源黑体旧字形 ExtraLight" panose="020B0200000000000000" pitchFamily="34" charset="-128"/>
              </a:endParaRPr>
            </a:p>
          </p:txBody>
        </p:sp>
        <p:sp>
          <p:nvSpPr>
            <p:cNvPr id="35" name="Freeform 98"/>
            <p:cNvSpPr>
              <a:spLocks noEditPoints="1"/>
            </p:cNvSpPr>
            <p:nvPr/>
          </p:nvSpPr>
          <p:spPr bwMode="auto">
            <a:xfrm>
              <a:off x="7805317" y="2366920"/>
              <a:ext cx="322263" cy="323850"/>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1"/>
                </a:solidFill>
                <a:latin typeface="字魂59号-创粗黑" panose="00000500000000000000" pitchFamily="2" charset="-122"/>
                <a:ea typeface="字魂59号-创粗黑" panose="00000500000000000000" pitchFamily="2" charset="-122"/>
                <a:sym typeface="思源黑体旧字形 ExtraLight" panose="020B0200000000000000" pitchFamily="34" charset="-128"/>
              </a:endParaRPr>
            </a:p>
          </p:txBody>
        </p:sp>
      </p:grpSp>
      <p:grpSp>
        <p:nvGrpSpPr>
          <p:cNvPr id="36" name="组合 35"/>
          <p:cNvGrpSpPr/>
          <p:nvPr/>
        </p:nvGrpSpPr>
        <p:grpSpPr>
          <a:xfrm>
            <a:off x="7246620" y="1545103"/>
            <a:ext cx="842645" cy="843280"/>
            <a:chOff x="3422307" y="4539337"/>
            <a:chExt cx="842988" cy="842988"/>
          </a:xfrm>
        </p:grpSpPr>
        <p:sp>
          <p:nvSpPr>
            <p:cNvPr id="37" name="椭圆 36"/>
            <p:cNvSpPr/>
            <p:nvPr/>
          </p:nvSpPr>
          <p:spPr>
            <a:xfrm>
              <a:off x="3422307" y="4539337"/>
              <a:ext cx="842988" cy="842988"/>
            </a:xfrm>
            <a:prstGeom prst="ellipse">
              <a:avLst/>
            </a:prstGeom>
            <a:solidFill>
              <a:srgbClr val="83C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字魂59号-创粗黑" panose="00000500000000000000" pitchFamily="2" charset="-122"/>
                <a:ea typeface="字魂59号-创粗黑" panose="00000500000000000000" pitchFamily="2" charset="-122"/>
                <a:sym typeface="思源黑体旧字形 ExtraLight" panose="020B0200000000000000" pitchFamily="34" charset="-128"/>
              </a:endParaRPr>
            </a:p>
          </p:txBody>
        </p:sp>
        <p:sp>
          <p:nvSpPr>
            <p:cNvPr id="38" name="Freeform 96"/>
            <p:cNvSpPr>
              <a:spLocks noEditPoints="1"/>
            </p:cNvSpPr>
            <p:nvPr/>
          </p:nvSpPr>
          <p:spPr bwMode="auto">
            <a:xfrm>
              <a:off x="3682670" y="4799700"/>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1"/>
                </a:solidFill>
                <a:latin typeface="字魂59号-创粗黑" panose="00000500000000000000" pitchFamily="2" charset="-122"/>
                <a:ea typeface="字魂59号-创粗黑" panose="00000500000000000000" pitchFamily="2" charset="-122"/>
                <a:sym typeface="思源黑体旧字形 ExtraLight" panose="020B0200000000000000" pitchFamily="34" charset="-128"/>
              </a:endParaRPr>
            </a:p>
          </p:txBody>
        </p:sp>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4025" y="447611"/>
            <a:ext cx="1826141" cy="584775"/>
          </a:xfrm>
          <a:prstGeom prst="rect">
            <a:avLst/>
          </a:prstGeom>
          <a:noFill/>
        </p:spPr>
        <p:txBody>
          <a:bodyPr wrap="none" rtlCol="0">
            <a:spAutoFit/>
          </a:bodyPr>
          <a:lstStyle/>
          <a:p>
            <a:r>
              <a:rPr lang="zh-CN" altLang="en-US" sz="3200" b="1" dirty="0">
                <a:solidFill>
                  <a:srgbClr val="323232"/>
                </a:solidFill>
                <a:latin typeface="+mn-ea"/>
              </a:rPr>
              <a:t>技术路线</a:t>
            </a:r>
            <a:endParaRPr lang="zh-CN" altLang="en-US" sz="3200" b="1" dirty="0">
              <a:solidFill>
                <a:srgbClr val="323232"/>
              </a:solidFill>
              <a:latin typeface="+mn-ea"/>
            </a:endParaRPr>
          </a:p>
        </p:txBody>
      </p:sp>
      <p:sp>
        <p:nvSpPr>
          <p:cNvPr id="5" name="矩形 4"/>
          <p:cNvSpPr/>
          <p:nvPr/>
        </p:nvSpPr>
        <p:spPr>
          <a:xfrm>
            <a:off x="303530" y="505392"/>
            <a:ext cx="144001" cy="468003"/>
          </a:xfrm>
          <a:prstGeom prst="rect">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7" name="半闭框 6"/>
          <p:cNvSpPr/>
          <p:nvPr/>
        </p:nvSpPr>
        <p:spPr>
          <a:xfrm flipH="1">
            <a:off x="11598275" y="-24765"/>
            <a:ext cx="596900" cy="619125"/>
          </a:xfrm>
          <a:prstGeom prst="halfFrame">
            <a:avLst/>
          </a:prstGeom>
          <a:gradFill>
            <a:gsLst>
              <a:gs pos="0">
                <a:schemeClr val="accent1"/>
              </a:gs>
              <a:gs pos="100000">
                <a:srgbClr val="00A7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grpSp>
        <p:nvGrpSpPr>
          <p:cNvPr id="2" name="组合 1"/>
          <p:cNvGrpSpPr/>
          <p:nvPr/>
        </p:nvGrpSpPr>
        <p:grpSpPr>
          <a:xfrm>
            <a:off x="0" y="6603365"/>
            <a:ext cx="12192000" cy="317500"/>
            <a:chOff x="0" y="9553"/>
            <a:chExt cx="19200" cy="500"/>
          </a:xfrm>
          <a:gradFill>
            <a:gsLst>
              <a:gs pos="0">
                <a:srgbClr val="00B0F0"/>
              </a:gs>
              <a:gs pos="100000">
                <a:schemeClr val="accent1">
                  <a:lumMod val="75000"/>
                </a:schemeClr>
              </a:gs>
              <a:gs pos="75000">
                <a:schemeClr val="accent1"/>
              </a:gs>
            </a:gsLst>
            <a:lin ang="10800000" scaled="0"/>
          </a:gradFill>
        </p:grpSpPr>
        <p:sp>
          <p:nvSpPr>
            <p:cNvPr id="17" name="Rectangle 44"/>
            <p:cNvSpPr/>
            <p:nvPr/>
          </p:nvSpPr>
          <p:spPr>
            <a:xfrm>
              <a:off x="510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2" name="Rectangle 51"/>
            <p:cNvSpPr/>
            <p:nvPr/>
          </p:nvSpPr>
          <p:spPr>
            <a:xfrm>
              <a:off x="8091"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57" name="Rectangle 56"/>
            <p:cNvSpPr/>
            <p:nvPr/>
          </p:nvSpPr>
          <p:spPr>
            <a:xfrm>
              <a:off x="11092" y="9553"/>
              <a:ext cx="30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accent5"/>
                </a:solidFill>
                <a:latin typeface="+mn-ea"/>
              </a:endParaRPr>
            </a:p>
          </p:txBody>
        </p:sp>
        <p:sp>
          <p:nvSpPr>
            <p:cNvPr id="18" name="Rectangle 34"/>
            <p:cNvSpPr/>
            <p:nvPr/>
          </p:nvSpPr>
          <p:spPr>
            <a:xfrm>
              <a:off x="0"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9" name="Rectangle 37"/>
            <p:cNvSpPr/>
            <p:nvPr/>
          </p:nvSpPr>
          <p:spPr>
            <a:xfrm>
              <a:off x="14096" y="9553"/>
              <a:ext cx="5104" cy="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pic>
        <p:nvPicPr>
          <p:cNvPr id="39" name="Picture 2"/>
          <p:cNvPicPr>
            <a:picLocks noChangeAspect="1" noChangeArrowheads="1"/>
          </p:cNvPicPr>
          <p:nvPr/>
        </p:nvPicPr>
        <p:blipFill>
          <a:blip r:embed="rId1" cstate="print"/>
          <a:srcRect/>
          <a:stretch>
            <a:fillRect/>
          </a:stretch>
        </p:blipFill>
        <p:spPr bwMode="auto">
          <a:xfrm>
            <a:off x="365443" y="1499869"/>
            <a:ext cx="5349859" cy="4199891"/>
          </a:xfrm>
          <a:prstGeom prst="rect">
            <a:avLst/>
          </a:prstGeom>
          <a:noFill/>
          <a:ln w="9525">
            <a:noFill/>
            <a:miter lim="800000"/>
            <a:headEnd/>
            <a:tailEnd/>
          </a:ln>
          <a:effectLst/>
        </p:spPr>
      </p:pic>
      <p:pic>
        <p:nvPicPr>
          <p:cNvPr id="40" name="Picture 3"/>
          <p:cNvPicPr>
            <a:picLocks noChangeAspect="1" noChangeArrowheads="1"/>
          </p:cNvPicPr>
          <p:nvPr/>
        </p:nvPicPr>
        <p:blipFill>
          <a:blip r:embed="rId2" cstate="print"/>
          <a:srcRect/>
          <a:stretch>
            <a:fillRect/>
          </a:stretch>
        </p:blipFill>
        <p:spPr bwMode="auto">
          <a:xfrm>
            <a:off x="523875" y="1600200"/>
            <a:ext cx="5180493" cy="4302760"/>
          </a:xfrm>
          <a:prstGeom prst="rect">
            <a:avLst/>
          </a:prstGeom>
          <a:noFill/>
          <a:ln w="9525">
            <a:noFill/>
            <a:miter lim="800000"/>
            <a:headEnd/>
            <a:tailEnd/>
          </a:ln>
          <a:effectLst/>
        </p:spPr>
      </p:pic>
      <p:pic>
        <p:nvPicPr>
          <p:cNvPr id="41" name="Picture 4"/>
          <p:cNvPicPr>
            <a:picLocks noChangeAspect="1" noChangeArrowheads="1"/>
          </p:cNvPicPr>
          <p:nvPr/>
        </p:nvPicPr>
        <p:blipFill>
          <a:blip r:embed="rId3" cstate="print"/>
          <a:srcRect/>
          <a:stretch>
            <a:fillRect/>
          </a:stretch>
        </p:blipFill>
        <p:spPr bwMode="auto">
          <a:xfrm>
            <a:off x="728980" y="1710689"/>
            <a:ext cx="5173980" cy="4367657"/>
          </a:xfrm>
          <a:prstGeom prst="rect">
            <a:avLst/>
          </a:prstGeom>
          <a:noFill/>
          <a:ln w="9525">
            <a:noFill/>
            <a:miter lim="800000"/>
            <a:headEnd/>
            <a:tailEnd/>
          </a:ln>
          <a:effectLst/>
        </p:spPr>
      </p:pic>
      <p:graphicFrame>
        <p:nvGraphicFramePr>
          <p:cNvPr id="42" name="图示 41"/>
          <p:cNvGraphicFramePr/>
          <p:nvPr/>
        </p:nvGraphicFramePr>
        <p:xfrm>
          <a:off x="5996539" y="1520792"/>
          <a:ext cx="5938787" cy="4453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TEMPLATE_CATEGORY" val="custom"/>
  <p:tag name="KSO_WM_TEMPLATE_INDEX" val="20187308"/>
</p:tagLst>
</file>

<file path=ppt/tags/tag10.xml><?xml version="1.0" encoding="utf-8"?>
<p:tagLst xmlns:p="http://schemas.openxmlformats.org/presentationml/2006/main">
  <p:tag name="KSO_WM_BEAUTIFY_FLAG" val="#wm#"/>
  <p:tag name="KSO_WM_TEMPLATE_CATEGORY" val="custom"/>
  <p:tag name="KSO_WM_TEMPLATE_INDEX" val="20187308"/>
</p:tagLst>
</file>

<file path=ppt/tags/tag100.xml><?xml version="1.0" encoding="utf-8"?>
<p:tagLst xmlns:p="http://schemas.openxmlformats.org/presentationml/2006/main">
  <p:tag name="REFSHAPE" val="1524711956"/>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REFSHAPE" val="1524711684"/>
</p:tagLst>
</file>

<file path=ppt/tags/tag103.xml><?xml version="1.0" encoding="utf-8"?>
<p:tagLst xmlns:p="http://schemas.openxmlformats.org/presentationml/2006/main">
  <p:tag name="REFSHAPE" val="1524710732"/>
</p:tagLst>
</file>

<file path=ppt/tags/tag104.xml><?xml version="1.0" encoding="utf-8"?>
<p:tagLst xmlns:p="http://schemas.openxmlformats.org/presentationml/2006/main">
  <p:tag name="REFSHAPE" val="1524709100"/>
</p:tagLst>
</file>

<file path=ppt/tags/tag105.xml><?xml version="1.0" encoding="utf-8"?>
<p:tagLst xmlns:p="http://schemas.openxmlformats.org/presentationml/2006/main">
  <p:tag name="REFSHAPE" val="1524708964"/>
</p:tagLst>
</file>

<file path=ppt/tags/tag106.xml><?xml version="1.0" encoding="utf-8"?>
<p:tagLst xmlns:p="http://schemas.openxmlformats.org/presentationml/2006/main">
  <p:tag name="REFSHAPE" val="1524711548"/>
</p:tagLst>
</file>

<file path=ppt/tags/tag107.xml><?xml version="1.0" encoding="utf-8"?>
<p:tagLst xmlns:p="http://schemas.openxmlformats.org/presentationml/2006/main">
  <p:tag name="REFSHAPE" val="1524710324"/>
</p:tagLst>
</file>

<file path=ppt/tags/tag108.xml><?xml version="1.0" encoding="utf-8"?>
<p:tagLst xmlns:p="http://schemas.openxmlformats.org/presentationml/2006/main">
  <p:tag name="REFSHAPE" val="1524711956"/>
</p:tagLst>
</file>

<file path=ppt/tags/tag109.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BEAUTIFY_FLAG" val="#wm#"/>
  <p:tag name="KSO_WM_TEMPLATE_CATEGORY" val="custom"/>
  <p:tag name="KSO_WM_TEMPLATE_INDEX" val="20187308"/>
</p:tagLst>
</file>

<file path=ppt/tags/tag110.xml><?xml version="1.0" encoding="utf-8"?>
<p:tagLst xmlns:p="http://schemas.openxmlformats.org/presentationml/2006/main">
  <p:tag name="KSO_WM_BEAUTIFY_FLAG" val="#wm#"/>
  <p:tag name="KSO_WM_TEMPLATE_CATEGORY" val="custom"/>
  <p:tag name="KSO_WM_TEMPLATE_INDEX" val="20187308"/>
</p:tagLst>
</file>

<file path=ppt/tags/tag111.xml><?xml version="1.0" encoding="utf-8"?>
<p:tagLst xmlns:p="http://schemas.openxmlformats.org/presentationml/2006/main">
  <p:tag name="REFSHAPE" val="1524711684"/>
</p:tagLst>
</file>

<file path=ppt/tags/tag112.xml><?xml version="1.0" encoding="utf-8"?>
<p:tagLst xmlns:p="http://schemas.openxmlformats.org/presentationml/2006/main">
  <p:tag name="REFSHAPE" val="1524710732"/>
</p:tagLst>
</file>

<file path=ppt/tags/tag113.xml><?xml version="1.0" encoding="utf-8"?>
<p:tagLst xmlns:p="http://schemas.openxmlformats.org/presentationml/2006/main">
  <p:tag name="REFSHAPE" val="1524709100"/>
</p:tagLst>
</file>

<file path=ppt/tags/tag114.xml><?xml version="1.0" encoding="utf-8"?>
<p:tagLst xmlns:p="http://schemas.openxmlformats.org/presentationml/2006/main">
  <p:tag name="REFSHAPE" val="1524708964"/>
</p:tagLst>
</file>

<file path=ppt/tags/tag115.xml><?xml version="1.0" encoding="utf-8"?>
<p:tagLst xmlns:p="http://schemas.openxmlformats.org/presentationml/2006/main">
  <p:tag name="REFSHAPE" val="1524711548"/>
</p:tagLst>
</file>

<file path=ppt/tags/tag116.xml><?xml version="1.0" encoding="utf-8"?>
<p:tagLst xmlns:p="http://schemas.openxmlformats.org/presentationml/2006/main">
  <p:tag name="REFSHAPE" val="1524710324"/>
</p:tagLst>
</file>

<file path=ppt/tags/tag117.xml><?xml version="1.0" encoding="utf-8"?>
<p:tagLst xmlns:p="http://schemas.openxmlformats.org/presentationml/2006/main">
  <p:tag name="REFSHAPE" val="1524711956"/>
</p:tagLst>
</file>

<file path=ppt/tags/tag118.xml><?xml version="1.0" encoding="utf-8"?>
<p:tagLst xmlns:p="http://schemas.openxmlformats.org/presentationml/2006/main">
  <p:tag name="KSO_WM_BEAUTIFY_FLAG" val="#wm#"/>
  <p:tag name="KSO_WM_TEMPLATE_CATEGORY" val="custom"/>
  <p:tag name="KSO_WM_TEMPLATE_INDEX" val="20187308"/>
</p:tagLst>
</file>

<file path=ppt/tags/tag119.xml><?xml version="1.0" encoding="utf-8"?>
<p:tagLst xmlns:p="http://schemas.openxmlformats.org/presentationml/2006/main">
  <p:tag name="REFSHAPE" val="1524711684"/>
</p:tagLst>
</file>

<file path=ppt/tags/tag12.xml><?xml version="1.0" encoding="utf-8"?>
<p:tagLst xmlns:p="http://schemas.openxmlformats.org/presentationml/2006/main">
  <p:tag name="KSO_WM_BEAUTIFY_FLAG" val="#wm#"/>
  <p:tag name="KSO_WM_TEMPLATE_CATEGORY" val="custom"/>
  <p:tag name="KSO_WM_TEMPLATE_INDEX" val="20187308"/>
</p:tagLst>
</file>

<file path=ppt/tags/tag120.xml><?xml version="1.0" encoding="utf-8"?>
<p:tagLst xmlns:p="http://schemas.openxmlformats.org/presentationml/2006/main">
  <p:tag name="REFSHAPE" val="1524710732"/>
</p:tagLst>
</file>

<file path=ppt/tags/tag121.xml><?xml version="1.0" encoding="utf-8"?>
<p:tagLst xmlns:p="http://schemas.openxmlformats.org/presentationml/2006/main">
  <p:tag name="REFSHAPE" val="1524709100"/>
</p:tagLst>
</file>

<file path=ppt/tags/tag122.xml><?xml version="1.0" encoding="utf-8"?>
<p:tagLst xmlns:p="http://schemas.openxmlformats.org/presentationml/2006/main">
  <p:tag name="REFSHAPE" val="1524708964"/>
</p:tagLst>
</file>

<file path=ppt/tags/tag123.xml><?xml version="1.0" encoding="utf-8"?>
<p:tagLst xmlns:p="http://schemas.openxmlformats.org/presentationml/2006/main">
  <p:tag name="REFSHAPE" val="1524711548"/>
</p:tagLst>
</file>

<file path=ppt/tags/tag124.xml><?xml version="1.0" encoding="utf-8"?>
<p:tagLst xmlns:p="http://schemas.openxmlformats.org/presentationml/2006/main">
  <p:tag name="REFSHAPE" val="1524710324"/>
</p:tagLst>
</file>

<file path=ppt/tags/tag125.xml><?xml version="1.0" encoding="utf-8"?>
<p:tagLst xmlns:p="http://schemas.openxmlformats.org/presentationml/2006/main">
  <p:tag name="REFSHAPE" val="1524711956"/>
</p:tagLst>
</file>

<file path=ppt/tags/tag126.xml><?xml version="1.0" encoding="utf-8"?>
<p:tagLst xmlns:p="http://schemas.openxmlformats.org/presentationml/2006/main">
  <p:tag name="KSO_WM_BEAUTIFY_FLAG" val="#wm#"/>
  <p:tag name="KSO_WM_TEMPLATE_CATEGORY" val="custom"/>
  <p:tag name="KSO_WM_TEMPLATE_INDEX" val="20187308"/>
</p:tagLst>
</file>

<file path=ppt/tags/tag127.xml><?xml version="1.0" encoding="utf-8"?>
<p:tagLst xmlns:p="http://schemas.openxmlformats.org/presentationml/2006/main">
  <p:tag name="REFSHAPE" val="1524711684"/>
</p:tagLst>
</file>

<file path=ppt/tags/tag128.xml><?xml version="1.0" encoding="utf-8"?>
<p:tagLst xmlns:p="http://schemas.openxmlformats.org/presentationml/2006/main">
  <p:tag name="REFSHAPE" val="1524710732"/>
</p:tagLst>
</file>

<file path=ppt/tags/tag129.xml><?xml version="1.0" encoding="utf-8"?>
<p:tagLst xmlns:p="http://schemas.openxmlformats.org/presentationml/2006/main">
  <p:tag name="REFSHAPE" val="1524709100"/>
</p:tagLst>
</file>

<file path=ppt/tags/tag13.xml><?xml version="1.0" encoding="utf-8"?>
<p:tagLst xmlns:p="http://schemas.openxmlformats.org/presentationml/2006/main">
  <p:tag name="REFSHAPE" val="1524711684"/>
</p:tagLst>
</file>

<file path=ppt/tags/tag130.xml><?xml version="1.0" encoding="utf-8"?>
<p:tagLst xmlns:p="http://schemas.openxmlformats.org/presentationml/2006/main">
  <p:tag name="REFSHAPE" val="1524708964"/>
</p:tagLst>
</file>

<file path=ppt/tags/tag131.xml><?xml version="1.0" encoding="utf-8"?>
<p:tagLst xmlns:p="http://schemas.openxmlformats.org/presentationml/2006/main">
  <p:tag name="REFSHAPE" val="1524711548"/>
</p:tagLst>
</file>

<file path=ppt/tags/tag132.xml><?xml version="1.0" encoding="utf-8"?>
<p:tagLst xmlns:p="http://schemas.openxmlformats.org/presentationml/2006/main">
  <p:tag name="REFSHAPE" val="1524710324"/>
</p:tagLst>
</file>

<file path=ppt/tags/tag133.xml><?xml version="1.0" encoding="utf-8"?>
<p:tagLst xmlns:p="http://schemas.openxmlformats.org/presentationml/2006/main">
  <p:tag name="REFSHAPE" val="1524711956"/>
</p:tagLst>
</file>

<file path=ppt/tags/tag134.xml><?xml version="1.0" encoding="utf-8"?>
<p:tagLst xmlns:p="http://schemas.openxmlformats.org/presentationml/2006/main">
  <p:tag name="KSO_WM_BEAUTIFY_FLAG" val="#wm#"/>
  <p:tag name="KSO_WM_TEMPLATE_CATEGORY" val="custom"/>
  <p:tag name="KSO_WM_TEMPLATE_INDEX" val="20187308"/>
</p:tagLst>
</file>

<file path=ppt/tags/tag135.xml><?xml version="1.0" encoding="utf-8"?>
<p:tagLst xmlns:p="http://schemas.openxmlformats.org/presentationml/2006/main">
  <p:tag name="REFSHAPE" val="1524711684"/>
</p:tagLst>
</file>

<file path=ppt/tags/tag136.xml><?xml version="1.0" encoding="utf-8"?>
<p:tagLst xmlns:p="http://schemas.openxmlformats.org/presentationml/2006/main">
  <p:tag name="REFSHAPE" val="1524710732"/>
</p:tagLst>
</file>

<file path=ppt/tags/tag137.xml><?xml version="1.0" encoding="utf-8"?>
<p:tagLst xmlns:p="http://schemas.openxmlformats.org/presentationml/2006/main">
  <p:tag name="REFSHAPE" val="1524709100"/>
</p:tagLst>
</file>

<file path=ppt/tags/tag138.xml><?xml version="1.0" encoding="utf-8"?>
<p:tagLst xmlns:p="http://schemas.openxmlformats.org/presentationml/2006/main">
  <p:tag name="REFSHAPE" val="1524708964"/>
</p:tagLst>
</file>

<file path=ppt/tags/tag139.xml><?xml version="1.0" encoding="utf-8"?>
<p:tagLst xmlns:p="http://schemas.openxmlformats.org/presentationml/2006/main">
  <p:tag name="REFSHAPE" val="1524711548"/>
</p:tagLst>
</file>

<file path=ppt/tags/tag14.xml><?xml version="1.0" encoding="utf-8"?>
<p:tagLst xmlns:p="http://schemas.openxmlformats.org/presentationml/2006/main">
  <p:tag name="REFSHAPE" val="1524710732"/>
</p:tagLst>
</file>

<file path=ppt/tags/tag140.xml><?xml version="1.0" encoding="utf-8"?>
<p:tagLst xmlns:p="http://schemas.openxmlformats.org/presentationml/2006/main">
  <p:tag name="REFSHAPE" val="1524710324"/>
</p:tagLst>
</file>

<file path=ppt/tags/tag141.xml><?xml version="1.0" encoding="utf-8"?>
<p:tagLst xmlns:p="http://schemas.openxmlformats.org/presentationml/2006/main">
  <p:tag name="REFSHAPE" val="1524711956"/>
</p:tagLst>
</file>

<file path=ppt/tags/tag142.xml><?xml version="1.0" encoding="utf-8"?>
<p:tagLst xmlns:p="http://schemas.openxmlformats.org/presentationml/2006/main">
  <p:tag name="KSO_WM_BEAUTIFY_FLAG" val="#wm#"/>
  <p:tag name="KSO_WM_TEMPLATE_CATEGORY" val="custom"/>
  <p:tag name="KSO_WM_TEMPLATE_INDEX" val="20187308"/>
</p:tagLst>
</file>

<file path=ppt/tags/tag143.xml><?xml version="1.0" encoding="utf-8"?>
<p:tagLst xmlns:p="http://schemas.openxmlformats.org/presentationml/2006/main">
  <p:tag name="KSO_WM_BEAUTIFY_FLAG" val="#wm#"/>
  <p:tag name="KSO_WM_TEMPLATE_CATEGORY" val="custom"/>
  <p:tag name="KSO_WM_TEMPLATE_INDEX" val="20187308"/>
</p:tagLst>
</file>

<file path=ppt/tags/tag144.xml><?xml version="1.0" encoding="utf-8"?>
<p:tagLst xmlns:p="http://schemas.openxmlformats.org/presentationml/2006/main">
  <p:tag name="REFSHAPE" val="1524711684"/>
</p:tagLst>
</file>

<file path=ppt/tags/tag145.xml><?xml version="1.0" encoding="utf-8"?>
<p:tagLst xmlns:p="http://schemas.openxmlformats.org/presentationml/2006/main">
  <p:tag name="REFSHAPE" val="1524710732"/>
</p:tagLst>
</file>

<file path=ppt/tags/tag146.xml><?xml version="1.0" encoding="utf-8"?>
<p:tagLst xmlns:p="http://schemas.openxmlformats.org/presentationml/2006/main">
  <p:tag name="REFSHAPE" val="1524709100"/>
</p:tagLst>
</file>

<file path=ppt/tags/tag147.xml><?xml version="1.0" encoding="utf-8"?>
<p:tagLst xmlns:p="http://schemas.openxmlformats.org/presentationml/2006/main">
  <p:tag name="REFSHAPE" val="1524708964"/>
</p:tagLst>
</file>

<file path=ppt/tags/tag148.xml><?xml version="1.0" encoding="utf-8"?>
<p:tagLst xmlns:p="http://schemas.openxmlformats.org/presentationml/2006/main">
  <p:tag name="REFSHAPE" val="1524711548"/>
</p:tagLst>
</file>

<file path=ppt/tags/tag149.xml><?xml version="1.0" encoding="utf-8"?>
<p:tagLst xmlns:p="http://schemas.openxmlformats.org/presentationml/2006/main">
  <p:tag name="REFSHAPE" val="1524710324"/>
</p:tagLst>
</file>

<file path=ppt/tags/tag15.xml><?xml version="1.0" encoding="utf-8"?>
<p:tagLst xmlns:p="http://schemas.openxmlformats.org/presentationml/2006/main">
  <p:tag name="REFSHAPE" val="1524709100"/>
</p:tagLst>
</file>

<file path=ppt/tags/tag150.xml><?xml version="1.0" encoding="utf-8"?>
<p:tagLst xmlns:p="http://schemas.openxmlformats.org/presentationml/2006/main">
  <p:tag name="REFSHAPE" val="1524711956"/>
</p:tagLst>
</file>

<file path=ppt/tags/tag151.xml><?xml version="1.0" encoding="utf-8"?>
<p:tagLst xmlns:p="http://schemas.openxmlformats.org/presentationml/2006/main">
  <p:tag name="KSO_WM_BEAUTIFY_FLAG" val="#wm#"/>
  <p:tag name="KSO_WM_TEMPLATE_CATEGORY" val="custom"/>
  <p:tag name="KSO_WM_TEMPLATE_INDEX" val="20187308"/>
</p:tagLst>
</file>

<file path=ppt/tags/tag152.xml><?xml version="1.0" encoding="utf-8"?>
<p:tagLst xmlns:p="http://schemas.openxmlformats.org/presentationml/2006/main">
  <p:tag name="REFSHAPE" val="1524711684"/>
</p:tagLst>
</file>

<file path=ppt/tags/tag153.xml><?xml version="1.0" encoding="utf-8"?>
<p:tagLst xmlns:p="http://schemas.openxmlformats.org/presentationml/2006/main">
  <p:tag name="REFSHAPE" val="1524710732"/>
</p:tagLst>
</file>

<file path=ppt/tags/tag154.xml><?xml version="1.0" encoding="utf-8"?>
<p:tagLst xmlns:p="http://schemas.openxmlformats.org/presentationml/2006/main">
  <p:tag name="REFSHAPE" val="1524709100"/>
</p:tagLst>
</file>

<file path=ppt/tags/tag155.xml><?xml version="1.0" encoding="utf-8"?>
<p:tagLst xmlns:p="http://schemas.openxmlformats.org/presentationml/2006/main">
  <p:tag name="REFSHAPE" val="1524708964"/>
</p:tagLst>
</file>

<file path=ppt/tags/tag156.xml><?xml version="1.0" encoding="utf-8"?>
<p:tagLst xmlns:p="http://schemas.openxmlformats.org/presentationml/2006/main">
  <p:tag name="REFSHAPE" val="1524711548"/>
</p:tagLst>
</file>

<file path=ppt/tags/tag157.xml><?xml version="1.0" encoding="utf-8"?>
<p:tagLst xmlns:p="http://schemas.openxmlformats.org/presentationml/2006/main">
  <p:tag name="REFSHAPE" val="1524710324"/>
</p:tagLst>
</file>

<file path=ppt/tags/tag158.xml><?xml version="1.0" encoding="utf-8"?>
<p:tagLst xmlns:p="http://schemas.openxmlformats.org/presentationml/2006/main">
  <p:tag name="REFSHAPE" val="1524711956"/>
</p:tagLst>
</file>

<file path=ppt/tags/tag159.xml><?xml version="1.0" encoding="utf-8"?>
<p:tagLst xmlns:p="http://schemas.openxmlformats.org/presentationml/2006/main">
  <p:tag name="KSO_WM_BEAUTIFY_FLAG" val="#wm#"/>
  <p:tag name="KSO_WM_TEMPLATE_CATEGORY" val="custom"/>
  <p:tag name="KSO_WM_TEMPLATE_INDEX" val="20187308"/>
</p:tagLst>
</file>

<file path=ppt/tags/tag16.xml><?xml version="1.0" encoding="utf-8"?>
<p:tagLst xmlns:p="http://schemas.openxmlformats.org/presentationml/2006/main">
  <p:tag name="REFSHAPE" val="1524708964"/>
</p:tagLst>
</file>

<file path=ppt/tags/tag160.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REFSHAPE" val="1524711548"/>
</p:tagLst>
</file>

<file path=ppt/tags/tag18.xml><?xml version="1.0" encoding="utf-8"?>
<p:tagLst xmlns:p="http://schemas.openxmlformats.org/presentationml/2006/main">
  <p:tag name="REFSHAPE" val="1524710324"/>
</p:tagLst>
</file>

<file path=ppt/tags/tag19.xml><?xml version="1.0" encoding="utf-8"?>
<p:tagLst xmlns:p="http://schemas.openxmlformats.org/presentationml/2006/main">
  <p:tag name="REFSHAPE" val="1524711956"/>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20.xml><?xml version="1.0" encoding="utf-8"?>
<p:tagLst xmlns:p="http://schemas.openxmlformats.org/presentationml/2006/main">
  <p:tag name="KSO_WM_BEAUTIFY_FLAG" val="#wm#"/>
  <p:tag name="KSO_WM_TEMPLATE_CATEGORY" val="custom"/>
  <p:tag name="KSO_WM_TEMPLATE_INDEX" val="20187308"/>
</p:tagLst>
</file>

<file path=ppt/tags/tag21.xml><?xml version="1.0" encoding="utf-8"?>
<p:tagLst xmlns:p="http://schemas.openxmlformats.org/presentationml/2006/main">
  <p:tag name="REFSHAPE" val="1524711684"/>
</p:tagLst>
</file>

<file path=ppt/tags/tag22.xml><?xml version="1.0" encoding="utf-8"?>
<p:tagLst xmlns:p="http://schemas.openxmlformats.org/presentationml/2006/main">
  <p:tag name="REFSHAPE" val="1524710732"/>
</p:tagLst>
</file>

<file path=ppt/tags/tag23.xml><?xml version="1.0" encoding="utf-8"?>
<p:tagLst xmlns:p="http://schemas.openxmlformats.org/presentationml/2006/main">
  <p:tag name="REFSHAPE" val="1524709100"/>
</p:tagLst>
</file>

<file path=ppt/tags/tag24.xml><?xml version="1.0" encoding="utf-8"?>
<p:tagLst xmlns:p="http://schemas.openxmlformats.org/presentationml/2006/main">
  <p:tag name="REFSHAPE" val="1524708964"/>
</p:tagLst>
</file>

<file path=ppt/tags/tag25.xml><?xml version="1.0" encoding="utf-8"?>
<p:tagLst xmlns:p="http://schemas.openxmlformats.org/presentationml/2006/main">
  <p:tag name="REFSHAPE" val="1524711548"/>
</p:tagLst>
</file>

<file path=ppt/tags/tag26.xml><?xml version="1.0" encoding="utf-8"?>
<p:tagLst xmlns:p="http://schemas.openxmlformats.org/presentationml/2006/main">
  <p:tag name="REFSHAPE" val="1524710324"/>
</p:tagLst>
</file>

<file path=ppt/tags/tag27.xml><?xml version="1.0" encoding="utf-8"?>
<p:tagLst xmlns:p="http://schemas.openxmlformats.org/presentationml/2006/main">
  <p:tag name="REFSHAPE" val="1524711956"/>
</p:tagLst>
</file>

<file path=ppt/tags/tag28.xml><?xml version="1.0" encoding="utf-8"?>
<p:tagLst xmlns:p="http://schemas.openxmlformats.org/presentationml/2006/main">
  <p:tag name="KSO_WM_BEAUTIFY_FLAG" val="#wm#"/>
  <p:tag name="KSO_WM_TEMPLATE_CATEGORY" val="custom"/>
  <p:tag name="KSO_WM_TEMPLATE_INDEX" val="20187308"/>
</p:tagLst>
</file>

<file path=ppt/tags/tag29.xml><?xml version="1.0" encoding="utf-8"?>
<p:tagLst xmlns:p="http://schemas.openxmlformats.org/presentationml/2006/main">
  <p:tag name="REFSHAPE" val="1524711684"/>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30.xml><?xml version="1.0" encoding="utf-8"?>
<p:tagLst xmlns:p="http://schemas.openxmlformats.org/presentationml/2006/main">
  <p:tag name="REFSHAPE" val="1524710732"/>
</p:tagLst>
</file>

<file path=ppt/tags/tag31.xml><?xml version="1.0" encoding="utf-8"?>
<p:tagLst xmlns:p="http://schemas.openxmlformats.org/presentationml/2006/main">
  <p:tag name="REFSHAPE" val="1524709100"/>
</p:tagLst>
</file>

<file path=ppt/tags/tag32.xml><?xml version="1.0" encoding="utf-8"?>
<p:tagLst xmlns:p="http://schemas.openxmlformats.org/presentationml/2006/main">
  <p:tag name="REFSHAPE" val="1524708964"/>
</p:tagLst>
</file>

<file path=ppt/tags/tag33.xml><?xml version="1.0" encoding="utf-8"?>
<p:tagLst xmlns:p="http://schemas.openxmlformats.org/presentationml/2006/main">
  <p:tag name="REFSHAPE" val="1524711548"/>
</p:tagLst>
</file>

<file path=ppt/tags/tag34.xml><?xml version="1.0" encoding="utf-8"?>
<p:tagLst xmlns:p="http://schemas.openxmlformats.org/presentationml/2006/main">
  <p:tag name="REFSHAPE" val="1524710324"/>
</p:tagLst>
</file>

<file path=ppt/tags/tag35.xml><?xml version="1.0" encoding="utf-8"?>
<p:tagLst xmlns:p="http://schemas.openxmlformats.org/presentationml/2006/main">
  <p:tag name="REFSHAPE" val="1524711956"/>
</p:tagLst>
</file>

<file path=ppt/tags/tag36.xml><?xml version="1.0" encoding="utf-8"?>
<p:tagLst xmlns:p="http://schemas.openxmlformats.org/presentationml/2006/main">
  <p:tag name="KSO_WM_BEAUTIFY_FLAG" val="#wm#"/>
  <p:tag name="KSO_WM_TEMPLATE_CATEGORY" val="custom"/>
  <p:tag name="KSO_WM_TEMPLATE_INDEX" val="20187308"/>
</p:tagLst>
</file>

<file path=ppt/tags/tag37.xml><?xml version="1.0" encoding="utf-8"?>
<p:tagLst xmlns:p="http://schemas.openxmlformats.org/presentationml/2006/main">
  <p:tag name="KSO_WM_BEAUTIFY_FLAG" val="#wm#"/>
  <p:tag name="KSO_WM_TEMPLATE_CATEGORY" val="custom"/>
  <p:tag name="KSO_WM_TEMPLATE_INDEX" val="20187308"/>
</p:tagLst>
</file>

<file path=ppt/tags/tag38.xml><?xml version="1.0" encoding="utf-8"?>
<p:tagLst xmlns:p="http://schemas.openxmlformats.org/presentationml/2006/main">
  <p:tag name="REFSHAPE" val="1524711684"/>
</p:tagLst>
</file>

<file path=ppt/tags/tag39.xml><?xml version="1.0" encoding="utf-8"?>
<p:tagLst xmlns:p="http://schemas.openxmlformats.org/presentationml/2006/main">
  <p:tag name="REFSHAPE" val="1524710732"/>
</p:tagLst>
</file>

<file path=ppt/tags/tag4.xml><?xml version="1.0" encoding="utf-8"?>
<p:tagLst xmlns:p="http://schemas.openxmlformats.org/presentationml/2006/main">
  <p:tag name="KSO_WM_BEAUTIFY_FLAG" val="#wm#"/>
  <p:tag name="KSO_WM_TEMPLATE_CATEGORY" val="custom"/>
  <p:tag name="KSO_WM_TEMPLATE_INDEX" val="20187308"/>
</p:tagLst>
</file>

<file path=ppt/tags/tag40.xml><?xml version="1.0" encoding="utf-8"?>
<p:tagLst xmlns:p="http://schemas.openxmlformats.org/presentationml/2006/main">
  <p:tag name="REFSHAPE" val="1524709100"/>
</p:tagLst>
</file>

<file path=ppt/tags/tag41.xml><?xml version="1.0" encoding="utf-8"?>
<p:tagLst xmlns:p="http://schemas.openxmlformats.org/presentationml/2006/main">
  <p:tag name="REFSHAPE" val="1524708964"/>
</p:tagLst>
</file>

<file path=ppt/tags/tag42.xml><?xml version="1.0" encoding="utf-8"?>
<p:tagLst xmlns:p="http://schemas.openxmlformats.org/presentationml/2006/main">
  <p:tag name="REFSHAPE" val="1524711548"/>
</p:tagLst>
</file>

<file path=ppt/tags/tag43.xml><?xml version="1.0" encoding="utf-8"?>
<p:tagLst xmlns:p="http://schemas.openxmlformats.org/presentationml/2006/main">
  <p:tag name="REFSHAPE" val="1524710324"/>
</p:tagLst>
</file>

<file path=ppt/tags/tag44.xml><?xml version="1.0" encoding="utf-8"?>
<p:tagLst xmlns:p="http://schemas.openxmlformats.org/presentationml/2006/main">
  <p:tag name="REFSHAPE" val="1524711956"/>
</p:tagLst>
</file>

<file path=ppt/tags/tag45.xml><?xml version="1.0" encoding="utf-8"?>
<p:tagLst xmlns:p="http://schemas.openxmlformats.org/presentationml/2006/main">
  <p:tag name="KSO_WM_BEAUTIFY_FLAG" val="#wm#"/>
  <p:tag name="KSO_WM_TEMPLATE_CATEGORY" val="custom"/>
  <p:tag name="KSO_WM_TEMPLATE_INDEX" val="20187308"/>
</p:tagLst>
</file>

<file path=ppt/tags/tag46.xml><?xml version="1.0" encoding="utf-8"?>
<p:tagLst xmlns:p="http://schemas.openxmlformats.org/presentationml/2006/main">
  <p:tag name="REFSHAPE" val="1524711684"/>
</p:tagLst>
</file>

<file path=ppt/tags/tag47.xml><?xml version="1.0" encoding="utf-8"?>
<p:tagLst xmlns:p="http://schemas.openxmlformats.org/presentationml/2006/main">
  <p:tag name="REFSHAPE" val="1524710732"/>
</p:tagLst>
</file>

<file path=ppt/tags/tag48.xml><?xml version="1.0" encoding="utf-8"?>
<p:tagLst xmlns:p="http://schemas.openxmlformats.org/presentationml/2006/main">
  <p:tag name="REFSHAPE" val="1524709100"/>
</p:tagLst>
</file>

<file path=ppt/tags/tag49.xml><?xml version="1.0" encoding="utf-8"?>
<p:tagLst xmlns:p="http://schemas.openxmlformats.org/presentationml/2006/main">
  <p:tag name="REFSHAPE" val="1524708964"/>
</p:tagLst>
</file>

<file path=ppt/tags/tag5.xml><?xml version="1.0" encoding="utf-8"?>
<p:tagLst xmlns:p="http://schemas.openxmlformats.org/presentationml/2006/main">
  <p:tag name="KSO_WM_BEAUTIFY_FLAG" val="#wm#"/>
  <p:tag name="KSO_WM_TEMPLATE_CATEGORY" val="custom"/>
  <p:tag name="KSO_WM_TEMPLATE_INDEX" val="20187308"/>
</p:tagLst>
</file>

<file path=ppt/tags/tag50.xml><?xml version="1.0" encoding="utf-8"?>
<p:tagLst xmlns:p="http://schemas.openxmlformats.org/presentationml/2006/main">
  <p:tag name="REFSHAPE" val="1524711548"/>
</p:tagLst>
</file>

<file path=ppt/tags/tag51.xml><?xml version="1.0" encoding="utf-8"?>
<p:tagLst xmlns:p="http://schemas.openxmlformats.org/presentationml/2006/main">
  <p:tag name="REFSHAPE" val="1524710324"/>
</p:tagLst>
</file>

<file path=ppt/tags/tag52.xml><?xml version="1.0" encoding="utf-8"?>
<p:tagLst xmlns:p="http://schemas.openxmlformats.org/presentationml/2006/main">
  <p:tag name="REFSHAPE" val="1524711956"/>
</p:tagLst>
</file>

<file path=ppt/tags/tag53.xml><?xml version="1.0" encoding="utf-8"?>
<p:tagLst xmlns:p="http://schemas.openxmlformats.org/presentationml/2006/main">
  <p:tag name="KSO_WM_BEAUTIFY_FLAG" val="#wm#"/>
  <p:tag name="KSO_WM_TEMPLATE_CATEGORY" val="custom"/>
  <p:tag name="KSO_WM_TEMPLATE_INDEX" val="20187308"/>
</p:tagLst>
</file>

<file path=ppt/tags/tag54.xml><?xml version="1.0" encoding="utf-8"?>
<p:tagLst xmlns:p="http://schemas.openxmlformats.org/presentationml/2006/main">
  <p:tag name="REFSHAPE" val="1524711684"/>
</p:tagLst>
</file>

<file path=ppt/tags/tag55.xml><?xml version="1.0" encoding="utf-8"?>
<p:tagLst xmlns:p="http://schemas.openxmlformats.org/presentationml/2006/main">
  <p:tag name="REFSHAPE" val="1524710732"/>
</p:tagLst>
</file>

<file path=ppt/tags/tag56.xml><?xml version="1.0" encoding="utf-8"?>
<p:tagLst xmlns:p="http://schemas.openxmlformats.org/presentationml/2006/main">
  <p:tag name="REFSHAPE" val="1524709100"/>
</p:tagLst>
</file>

<file path=ppt/tags/tag57.xml><?xml version="1.0" encoding="utf-8"?>
<p:tagLst xmlns:p="http://schemas.openxmlformats.org/presentationml/2006/main">
  <p:tag name="REFSHAPE" val="1524708964"/>
</p:tagLst>
</file>

<file path=ppt/tags/tag58.xml><?xml version="1.0" encoding="utf-8"?>
<p:tagLst xmlns:p="http://schemas.openxmlformats.org/presentationml/2006/main">
  <p:tag name="REFSHAPE" val="1524711548"/>
</p:tagLst>
</file>

<file path=ppt/tags/tag59.xml><?xml version="1.0" encoding="utf-8"?>
<p:tagLst xmlns:p="http://schemas.openxmlformats.org/presentationml/2006/main">
  <p:tag name="REFSHAPE" val="1524710324"/>
</p:tagLst>
</file>

<file path=ppt/tags/tag6.xml><?xml version="1.0" encoding="utf-8"?>
<p:tagLst xmlns:p="http://schemas.openxmlformats.org/presentationml/2006/main">
  <p:tag name="KSO_WM_BEAUTIFY_FLAG" val="#wm#"/>
  <p:tag name="KSO_WM_TEMPLATE_CATEGORY" val="custom"/>
  <p:tag name="KSO_WM_TEMPLATE_INDEX" val="20187308"/>
</p:tagLst>
</file>

<file path=ppt/tags/tag60.xml><?xml version="1.0" encoding="utf-8"?>
<p:tagLst xmlns:p="http://schemas.openxmlformats.org/presentationml/2006/main">
  <p:tag name="REFSHAPE" val="1524711956"/>
</p:tagLst>
</file>

<file path=ppt/tags/tag61.xml><?xml version="1.0" encoding="utf-8"?>
<p:tagLst xmlns:p="http://schemas.openxmlformats.org/presentationml/2006/main">
  <p:tag name="KSO_WM_BEAUTIFY_FLAG" val="#wm#"/>
  <p:tag name="KSO_WM_TEMPLATE_CATEGORY" val="custom"/>
  <p:tag name="KSO_WM_TEMPLATE_INDEX" val="20187308"/>
</p:tagLst>
</file>

<file path=ppt/tags/tag62.xml><?xml version="1.0" encoding="utf-8"?>
<p:tagLst xmlns:p="http://schemas.openxmlformats.org/presentationml/2006/main">
  <p:tag name="REFSHAPE" val="1524711684"/>
</p:tagLst>
</file>

<file path=ppt/tags/tag63.xml><?xml version="1.0" encoding="utf-8"?>
<p:tagLst xmlns:p="http://schemas.openxmlformats.org/presentationml/2006/main">
  <p:tag name="REFSHAPE" val="1524710732"/>
</p:tagLst>
</file>

<file path=ppt/tags/tag64.xml><?xml version="1.0" encoding="utf-8"?>
<p:tagLst xmlns:p="http://schemas.openxmlformats.org/presentationml/2006/main">
  <p:tag name="REFSHAPE" val="1524709100"/>
</p:tagLst>
</file>

<file path=ppt/tags/tag65.xml><?xml version="1.0" encoding="utf-8"?>
<p:tagLst xmlns:p="http://schemas.openxmlformats.org/presentationml/2006/main">
  <p:tag name="REFSHAPE" val="1524708964"/>
</p:tagLst>
</file>

<file path=ppt/tags/tag66.xml><?xml version="1.0" encoding="utf-8"?>
<p:tagLst xmlns:p="http://schemas.openxmlformats.org/presentationml/2006/main">
  <p:tag name="REFSHAPE" val="1524711548"/>
</p:tagLst>
</file>

<file path=ppt/tags/tag67.xml><?xml version="1.0" encoding="utf-8"?>
<p:tagLst xmlns:p="http://schemas.openxmlformats.org/presentationml/2006/main">
  <p:tag name="REFSHAPE" val="1524710324"/>
</p:tagLst>
</file>

<file path=ppt/tags/tag68.xml><?xml version="1.0" encoding="utf-8"?>
<p:tagLst xmlns:p="http://schemas.openxmlformats.org/presentationml/2006/main">
  <p:tag name="REFSHAPE" val="1524711956"/>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BEAUTIFY_FLAG" val="#wm#"/>
  <p:tag name="KSO_WM_TEMPLATE_CATEGORY" val="custom"/>
  <p:tag name="KSO_WM_TEMPLATE_INDEX" val="20187308"/>
</p:tagLst>
</file>

<file path=ppt/tags/tag70.xml><?xml version="1.0" encoding="utf-8"?>
<p:tagLst xmlns:p="http://schemas.openxmlformats.org/presentationml/2006/main">
  <p:tag name="REFSHAPE" val="1524711684"/>
</p:tagLst>
</file>

<file path=ppt/tags/tag71.xml><?xml version="1.0" encoding="utf-8"?>
<p:tagLst xmlns:p="http://schemas.openxmlformats.org/presentationml/2006/main">
  <p:tag name="REFSHAPE" val="1524710732"/>
</p:tagLst>
</file>

<file path=ppt/tags/tag72.xml><?xml version="1.0" encoding="utf-8"?>
<p:tagLst xmlns:p="http://schemas.openxmlformats.org/presentationml/2006/main">
  <p:tag name="REFSHAPE" val="1524709100"/>
</p:tagLst>
</file>

<file path=ppt/tags/tag73.xml><?xml version="1.0" encoding="utf-8"?>
<p:tagLst xmlns:p="http://schemas.openxmlformats.org/presentationml/2006/main">
  <p:tag name="REFSHAPE" val="1524708964"/>
</p:tagLst>
</file>

<file path=ppt/tags/tag74.xml><?xml version="1.0" encoding="utf-8"?>
<p:tagLst xmlns:p="http://schemas.openxmlformats.org/presentationml/2006/main">
  <p:tag name="REFSHAPE" val="1524711548"/>
</p:tagLst>
</file>

<file path=ppt/tags/tag75.xml><?xml version="1.0" encoding="utf-8"?>
<p:tagLst xmlns:p="http://schemas.openxmlformats.org/presentationml/2006/main">
  <p:tag name="REFSHAPE" val="1524710324"/>
</p:tagLst>
</file>

<file path=ppt/tags/tag76.xml><?xml version="1.0" encoding="utf-8"?>
<p:tagLst xmlns:p="http://schemas.openxmlformats.org/presentationml/2006/main">
  <p:tag name="REFSHAPE" val="1524711956"/>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REFSHAPE" val="1524711684"/>
</p:tagLst>
</file>

<file path=ppt/tags/tag79.xml><?xml version="1.0" encoding="utf-8"?>
<p:tagLst xmlns:p="http://schemas.openxmlformats.org/presentationml/2006/main">
  <p:tag name="REFSHAPE" val="1524710732"/>
</p:tagLst>
</file>

<file path=ppt/tags/tag8.xml><?xml version="1.0" encoding="utf-8"?>
<p:tagLst xmlns:p="http://schemas.openxmlformats.org/presentationml/2006/main">
  <p:tag name="KSO_WM_BEAUTIFY_FLAG" val="#wm#"/>
  <p:tag name="KSO_WM_TEMPLATE_CATEGORY" val="custom"/>
  <p:tag name="KSO_WM_TEMPLATE_INDEX" val="20187308"/>
</p:tagLst>
</file>

<file path=ppt/tags/tag80.xml><?xml version="1.0" encoding="utf-8"?>
<p:tagLst xmlns:p="http://schemas.openxmlformats.org/presentationml/2006/main">
  <p:tag name="REFSHAPE" val="1524709100"/>
</p:tagLst>
</file>

<file path=ppt/tags/tag81.xml><?xml version="1.0" encoding="utf-8"?>
<p:tagLst xmlns:p="http://schemas.openxmlformats.org/presentationml/2006/main">
  <p:tag name="REFSHAPE" val="1524708964"/>
</p:tagLst>
</file>

<file path=ppt/tags/tag82.xml><?xml version="1.0" encoding="utf-8"?>
<p:tagLst xmlns:p="http://schemas.openxmlformats.org/presentationml/2006/main">
  <p:tag name="REFSHAPE" val="1524711548"/>
</p:tagLst>
</file>

<file path=ppt/tags/tag83.xml><?xml version="1.0" encoding="utf-8"?>
<p:tagLst xmlns:p="http://schemas.openxmlformats.org/presentationml/2006/main">
  <p:tag name="REFSHAPE" val="1524710324"/>
</p:tagLst>
</file>

<file path=ppt/tags/tag84.xml><?xml version="1.0" encoding="utf-8"?>
<p:tagLst xmlns:p="http://schemas.openxmlformats.org/presentationml/2006/main">
  <p:tag name="REFSHAPE" val="1524711956"/>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REFSHAPE" val="1524711684"/>
</p:tagLst>
</file>

<file path=ppt/tags/tag87.xml><?xml version="1.0" encoding="utf-8"?>
<p:tagLst xmlns:p="http://schemas.openxmlformats.org/presentationml/2006/main">
  <p:tag name="REFSHAPE" val="1524710732"/>
</p:tagLst>
</file>

<file path=ppt/tags/tag88.xml><?xml version="1.0" encoding="utf-8"?>
<p:tagLst xmlns:p="http://schemas.openxmlformats.org/presentationml/2006/main">
  <p:tag name="REFSHAPE" val="1524709100"/>
</p:tagLst>
</file>

<file path=ppt/tags/tag89.xml><?xml version="1.0" encoding="utf-8"?>
<p:tagLst xmlns:p="http://schemas.openxmlformats.org/presentationml/2006/main">
  <p:tag name="REFSHAPE" val="1524708964"/>
</p:tagLst>
</file>

<file path=ppt/tags/tag9.xml><?xml version="1.0" encoding="utf-8"?>
<p:tagLst xmlns:p="http://schemas.openxmlformats.org/presentationml/2006/main">
  <p:tag name="KSO_WM_BEAUTIFY_FLAG" val="#wm#"/>
  <p:tag name="KSO_WM_TEMPLATE_CATEGORY" val="custom"/>
  <p:tag name="KSO_WM_TEMPLATE_INDEX" val="20187308"/>
</p:tagLst>
</file>

<file path=ppt/tags/tag90.xml><?xml version="1.0" encoding="utf-8"?>
<p:tagLst xmlns:p="http://schemas.openxmlformats.org/presentationml/2006/main">
  <p:tag name="REFSHAPE" val="1524711548"/>
</p:tagLst>
</file>

<file path=ppt/tags/tag91.xml><?xml version="1.0" encoding="utf-8"?>
<p:tagLst xmlns:p="http://schemas.openxmlformats.org/presentationml/2006/main">
  <p:tag name="REFSHAPE" val="1524710324"/>
</p:tagLst>
</file>

<file path=ppt/tags/tag92.xml><?xml version="1.0" encoding="utf-8"?>
<p:tagLst xmlns:p="http://schemas.openxmlformats.org/presentationml/2006/main">
  <p:tag name="REFSHAPE" val="1524711956"/>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REFSHAPE" val="1524711684"/>
</p:tagLst>
</file>

<file path=ppt/tags/tag95.xml><?xml version="1.0" encoding="utf-8"?>
<p:tagLst xmlns:p="http://schemas.openxmlformats.org/presentationml/2006/main">
  <p:tag name="REFSHAPE" val="1524710732"/>
</p:tagLst>
</file>

<file path=ppt/tags/tag96.xml><?xml version="1.0" encoding="utf-8"?>
<p:tagLst xmlns:p="http://schemas.openxmlformats.org/presentationml/2006/main">
  <p:tag name="REFSHAPE" val="1524709100"/>
</p:tagLst>
</file>

<file path=ppt/tags/tag97.xml><?xml version="1.0" encoding="utf-8"?>
<p:tagLst xmlns:p="http://schemas.openxmlformats.org/presentationml/2006/main">
  <p:tag name="REFSHAPE" val="1524708964"/>
</p:tagLst>
</file>

<file path=ppt/tags/tag98.xml><?xml version="1.0" encoding="utf-8"?>
<p:tagLst xmlns:p="http://schemas.openxmlformats.org/presentationml/2006/main">
  <p:tag name="REFSHAPE" val="1524711548"/>
</p:tagLst>
</file>

<file path=ppt/tags/tag99.xml><?xml version="1.0" encoding="utf-8"?>
<p:tagLst xmlns:p="http://schemas.openxmlformats.org/presentationml/2006/main">
  <p:tag name="REFSHAPE" val="1524710324"/>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3888</Words>
  <Application>WPS 演示</Application>
  <PresentationFormat>宽屏</PresentationFormat>
  <Paragraphs>706</Paragraphs>
  <Slides>31</Slides>
  <Notes>33</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31</vt:i4>
      </vt:variant>
    </vt:vector>
  </HeadingPairs>
  <TitlesOfParts>
    <vt:vector size="52" baseType="lpstr">
      <vt:lpstr>Arial</vt:lpstr>
      <vt:lpstr>宋体</vt:lpstr>
      <vt:lpstr>Wingdings</vt:lpstr>
      <vt:lpstr>微软雅黑</vt:lpstr>
      <vt:lpstr>微软雅黑 Light</vt:lpstr>
      <vt:lpstr>Arial Unicode MS</vt:lpstr>
      <vt:lpstr>Times New Roman</vt:lpstr>
      <vt:lpstr>Calibri</vt:lpstr>
      <vt:lpstr>华康俪金黑W8(P)</vt:lpstr>
      <vt:lpstr>黑体</vt:lpstr>
      <vt:lpstr>Times New Roman</vt:lpstr>
      <vt:lpstr>Wingdings</vt:lpstr>
      <vt:lpstr>华文细黑</vt:lpstr>
      <vt:lpstr>Arial</vt:lpstr>
      <vt:lpstr>Wingdings</vt:lpstr>
      <vt:lpstr>Arial Unicode MS</vt:lpstr>
      <vt:lpstr>等线</vt:lpstr>
      <vt:lpstr>字魂59号-创粗黑</vt:lpstr>
      <vt:lpstr>思源黑体旧字形 ExtraLight</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kingsoft</dc:creator>
  <cp:lastModifiedBy>蓝色星空</cp:lastModifiedBy>
  <cp:revision>1543</cp:revision>
  <dcterms:created xsi:type="dcterms:W3CDTF">2017-08-03T09:01:00Z</dcterms:created>
  <dcterms:modified xsi:type="dcterms:W3CDTF">2025-10-24T08:01:34Z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079BE8169A4C4032800AB39632776D66_13</vt:lpwstr>
  </property>
</Properties>
</file>