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3"/>
  </p:sldMasterIdLst>
  <p:notesMasterIdLst>
    <p:notesMasterId r:id="rId7"/>
  </p:notesMasterIdLst>
  <p:sldIdLst>
    <p:sldId id="14920451" r:id="rId4"/>
    <p:sldId id="14920200" r:id="rId5"/>
    <p:sldId id="3572" r:id="rId6"/>
    <p:sldId id="3551" r:id="rId8"/>
    <p:sldId id="3570" r:id="rId9"/>
    <p:sldId id="3553" r:id="rId10"/>
    <p:sldId id="3558" r:id="rId11"/>
    <p:sldId id="14997889" r:id="rId12"/>
    <p:sldId id="3559" r:id="rId13"/>
    <p:sldId id="14997886" r:id="rId14"/>
    <p:sldId id="3557" r:id="rId15"/>
    <p:sldId id="14997887" r:id="rId16"/>
    <p:sldId id="14997888" r:id="rId17"/>
    <p:sldId id="14997882" r:id="rId18"/>
    <p:sldId id="5300959" r:id="rId19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6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 h" initials="mh" lastIdx="4" clrIdx="0"/>
  <p:cmAuthor id="2" name="Lei Jiang" initials="LJ" lastIdx="2" clrIdx="1"/>
  <p:cmAuthor id="3" name="姜磊" initials="姜磊" lastIdx="1" clrIdx="2"/>
  <p:cmAuthor id="4" name="L AQ" initials="LA" lastIdx="1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894"/>
    <a:srgbClr val="01B2B3"/>
    <a:srgbClr val="E75C01"/>
    <a:srgbClr val="87675B"/>
    <a:srgbClr val="47A1DA"/>
    <a:srgbClr val="00B1B2"/>
    <a:srgbClr val="47A2DA"/>
    <a:srgbClr val="47A2DB"/>
    <a:srgbClr val="8AC8CB"/>
    <a:srgbClr val="043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53" autoAdjust="0"/>
    <p:restoredTop sz="95388" autoAdjust="0"/>
  </p:normalViewPr>
  <p:slideViewPr>
    <p:cSldViewPr showGuides="1">
      <p:cViewPr varScale="1">
        <p:scale>
          <a:sx n="96" d="100"/>
          <a:sy n="96" d="100"/>
        </p:scale>
        <p:origin x="132" y="68"/>
      </p:cViewPr>
      <p:guideLst>
        <p:guide orient="horz" pos="2112"/>
        <p:guide pos="36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82692-747D-4149-90C2-004D5508CF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tags" Target="../tags/tag4.xml"/><Relationship Id="rId4" Type="http://schemas.openxmlformats.org/officeDocument/2006/relationships/image" Target="../media/image3.emf"/><Relationship Id="rId3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03201" y="138326"/>
            <a:ext cx="147781" cy="434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10" hasCustomPrompt="1"/>
          </p:nvPr>
        </p:nvSpPr>
        <p:spPr>
          <a:xfrm>
            <a:off x="443924" y="138327"/>
            <a:ext cx="6926695" cy="434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2179300" cy="685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śľíďè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šľîďè"/>
          <p:cNvSpPr/>
          <p:nvPr userDrawn="1"/>
        </p:nvSpPr>
        <p:spPr>
          <a:xfrm>
            <a:off x="0" y="0"/>
            <a:ext cx="5375920" cy="6858000"/>
          </a:xfrm>
          <a:prstGeom prst="rect">
            <a:avLst/>
          </a:prstGeom>
          <a:blipFill>
            <a:blip r:embed="rId2"/>
            <a:srcRect/>
            <a:stretch>
              <a:fillRect l="-80828" r="-107153" b="-3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023246" y="274638"/>
            <a:ext cx="9223749" cy="4397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对象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幻灯片" r:id="rId3" imgW="3175" imgH="3175" progId="TCLayout.ActiveDocument.1">
                  <p:embed/>
                </p:oleObj>
              </mc:Choice>
              <mc:Fallback>
                <p:oleObj name="think-cell 幻灯片" r:id="rId3" imgW="3175" imgH="3175" progId="TCLayout.ActiveDocument.1">
                  <p:embed/>
                  <p:pic>
                    <p:nvPicPr>
                      <p:cNvPr id="0" name="对象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3251" y="178075"/>
            <a:ext cx="9254044" cy="341632"/>
          </a:xfrm>
        </p:spPr>
        <p:txBody>
          <a:bodyPr wrap="square">
            <a:spAutoFit/>
          </a:bodyPr>
          <a:lstStyle>
            <a:lvl1pPr>
              <a:defRPr sz="18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2778" r="74290" b="88452"/>
          <a:stretch>
            <a:fillRect/>
          </a:stretch>
        </p:blipFill>
        <p:spPr>
          <a:xfrm>
            <a:off x="9857295" y="100508"/>
            <a:ext cx="2304000" cy="493424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1" y="644712"/>
            <a:ext cx="1217382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3251" y="1421226"/>
            <a:ext cx="10515600" cy="2241550"/>
          </a:xfrm>
        </p:spPr>
        <p:txBody>
          <a:bodyPr/>
          <a:lstStyle>
            <a:lvl1pPr>
              <a:tabLst>
                <a:tab pos="6593205" algn="r"/>
              </a:tabLst>
              <a:defRPr sz="1800" b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3" name="Slide Number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11814040" y="6584791"/>
            <a:ext cx="128240" cy="115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0" tIns="0" rIns="0" bIns="0">
            <a:spAutoFit/>
          </a:bodyPr>
          <a:lstStyle>
            <a:lvl1pPr>
              <a:defRPr sz="900" b="0" smtClean="0"/>
            </a:lvl1pPr>
          </a:lstStyle>
          <a:p>
            <a:pPr>
              <a:defRPr/>
            </a:pPr>
            <a:fld id="{9AD418A5-D20B-4565-85BB-CE4BA7930CE2}" type="slidenum">
              <a:rPr lang="en-US" sz="750">
                <a:solidFill>
                  <a:srgbClr val="89898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</a:fld>
            <a:endParaRPr lang="en-US" sz="750" dirty="0">
              <a:solidFill>
                <a:srgbClr val="898989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对象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幻灯片" r:id="rId3" imgW="3175" imgH="3175" progId="TCLayout.ActiveDocument.1">
                  <p:embed/>
                </p:oleObj>
              </mc:Choice>
              <mc:Fallback>
                <p:oleObj name="think-cell 幻灯片" r:id="rId3" imgW="3175" imgH="3175" progId="TCLayout.ActiveDocument.1">
                  <p:embed/>
                  <p:pic>
                    <p:nvPicPr>
                      <p:cNvPr id="0" name="对象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3250" y="136525"/>
            <a:ext cx="7540086" cy="424732"/>
          </a:xfrm>
        </p:spPr>
        <p:txBody>
          <a:bodyPr wrap="square">
            <a:spAutoFit/>
          </a:bodyPr>
          <a:lstStyle>
            <a:lvl1pPr>
              <a:defRPr sz="24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644712"/>
            <a:ext cx="1217382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3250" y="1421226"/>
            <a:ext cx="10515600" cy="2241550"/>
          </a:xfrm>
        </p:spPr>
        <p:txBody>
          <a:bodyPr/>
          <a:lstStyle>
            <a:lvl1pPr>
              <a:tabLst>
                <a:tab pos="8791575" algn="r"/>
              </a:tabLst>
              <a:defRPr sz="2400" b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3" name="Slide Number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1814040" y="6584791"/>
            <a:ext cx="171522" cy="153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0" tIns="0" rIns="0" bIns="0">
            <a:spAutoFit/>
          </a:bodyPr>
          <a:lstStyle>
            <a:lvl1pPr>
              <a:defRPr sz="900" b="0" smtClean="0"/>
            </a:lvl1pPr>
          </a:lstStyle>
          <a:p>
            <a:pPr>
              <a:defRPr/>
            </a:pPr>
            <a:fld id="{9AD418A5-D20B-4565-85BB-CE4BA7930CE2}" type="slidenum">
              <a:rPr lang="en-US" sz="1000">
                <a:solidFill>
                  <a:srgbClr val="89898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</a:fld>
            <a:endParaRPr lang="en-US" sz="1000" dirty="0">
              <a:solidFill>
                <a:srgbClr val="898989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9833189" y="6245013"/>
            <a:ext cx="3782906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www.caas.com.cn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19556" y="6510488"/>
            <a:ext cx="666749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18EF9A-2001-4D75-8AA2-8F01C05584CE}" type="slidenum">
              <a:rPr lang="en-US" altLang="ko-KR" smtClean="0"/>
            </a:fld>
            <a:endParaRPr lang="en-US" altLang="ko-KR" dirty="0"/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19556" y="6510488"/>
            <a:ext cx="666749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2A5D630-16D8-42FD-8145-B462E0D591F5}" type="slidenum">
              <a:rPr lang="en-US" altLang="ko-KR" smtClean="0"/>
            </a:fld>
            <a:endParaRPr lang="en-US" altLang="ko-KR" dirty="0"/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19556" y="6510488"/>
            <a:ext cx="666749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921AEA-793A-4E6F-BD40-AF5E31C20138}" type="slidenum">
              <a:rPr lang="en-US" altLang="ko-KR" smtClean="0"/>
            </a:fld>
            <a:endParaRPr lang="en-US" altLang="ko-KR" dirty="0"/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2085" y="44624"/>
            <a:ext cx="11274556" cy="698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82085" y="836712"/>
            <a:ext cx="11274556" cy="55466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19556" y="6510488"/>
            <a:ext cx="666749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805CCC-948E-48D1-8A61-E3F14770FAA9}" type="slidenum">
              <a:rPr lang="en-US" altLang="ko-KR" smtClean="0"/>
            </a:fld>
            <a:endParaRPr lang="en-US" altLang="ko-KR" dirty="0"/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489952" y="228600"/>
            <a:ext cx="2635249" cy="61547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82084" y="228600"/>
            <a:ext cx="7704667" cy="61547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19556" y="6510488"/>
            <a:ext cx="666749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CF1B2A-CEE0-467C-AFD8-CD77FE336FAB}" type="slidenum">
              <a:rPr lang="en-US" altLang="ko-KR" smtClean="0"/>
            </a:fld>
            <a:endParaRPr lang="en-US" altLang="ko-KR" dirty="0"/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84" y="0"/>
            <a:ext cx="10566400" cy="764704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447800"/>
            <a:ext cx="51816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9200" y="1447800"/>
            <a:ext cx="51816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9200" y="3810000"/>
            <a:ext cx="51816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2085" y="44624"/>
            <a:ext cx="11274556" cy="698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381488" y="6429397"/>
            <a:ext cx="2844800" cy="2444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7684003-7D5E-4422-A497-4F029AC8FCD4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śľíďè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023246" y="274638"/>
            <a:ext cx="9223749" cy="4397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023246" y="274638"/>
            <a:ext cx="9223749" cy="4397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023246" y="274638"/>
            <a:ext cx="9223749" cy="4397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18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1023246" y="274638"/>
            <a:ext cx="8382247" cy="4397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657134" y="339378"/>
            <a:ext cx="227149" cy="365761"/>
            <a:chOff x="566529" y="1806116"/>
            <a:chExt cx="227149" cy="365761"/>
          </a:xfrm>
        </p:grpSpPr>
        <p:sp>
          <p:nvSpPr>
            <p:cNvPr id="4" name="流程图: 手动输入 3"/>
            <p:cNvSpPr/>
            <p:nvPr/>
          </p:nvSpPr>
          <p:spPr>
            <a:xfrm rot="5400000">
              <a:off x="462657" y="1909989"/>
              <a:ext cx="365760" cy="158015"/>
            </a:xfrm>
            <a:prstGeom prst="flowChartManualInput">
              <a:avLst/>
            </a:prstGeom>
            <a:solidFill>
              <a:srgbClr val="023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平行四边形 4"/>
            <p:cNvSpPr/>
            <p:nvPr/>
          </p:nvSpPr>
          <p:spPr>
            <a:xfrm flipH="1">
              <a:off x="705493" y="1806116"/>
              <a:ext cx="88185" cy="365761"/>
            </a:xfrm>
            <a:prstGeom prst="parallelogram">
              <a:avLst>
                <a:gd name="adj" fmla="val 38501"/>
              </a:avLst>
            </a:prstGeom>
            <a:solidFill>
              <a:srgbClr val="01B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6" name="直接连接符 5"/>
          <p:cNvCxnSpPr/>
          <p:nvPr userDrawn="1"/>
        </p:nvCxnSpPr>
        <p:spPr>
          <a:xfrm>
            <a:off x="623570" y="765175"/>
            <a:ext cx="11377086" cy="0"/>
          </a:xfrm>
          <a:prstGeom prst="line">
            <a:avLst/>
          </a:prstGeom>
          <a:ln w="19050">
            <a:solidFill>
              <a:srgbClr val="023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rgbClr val="023894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11"/>
          <p:cNvCxnSpPr/>
          <p:nvPr userDrawn="1"/>
        </p:nvCxnSpPr>
        <p:spPr>
          <a:xfrm>
            <a:off x="623570" y="765175"/>
            <a:ext cx="11377086" cy="0"/>
          </a:xfrm>
          <a:prstGeom prst="line">
            <a:avLst/>
          </a:prstGeom>
          <a:ln w="19050">
            <a:solidFill>
              <a:srgbClr val="023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58"/>
          <p:cNvPicPr/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171019"/>
            <a:ext cx="1308860" cy="564138"/>
          </a:xfrm>
          <a:prstGeom prst="rect">
            <a:avLst/>
          </a:prstGeom>
        </p:spPr>
      </p:pic>
      <p:pic>
        <p:nvPicPr>
          <p:cNvPr id="60" name="图片 59"/>
          <p:cNvPicPr/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754" y="276417"/>
            <a:ext cx="819790" cy="353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transition spd="med">
    <p:fade/>
  </p:transition>
  <p:hf sldNum="0" hdr="0" ftr="0" dt="0"/>
  <p:txStyles>
    <p:titleStyle>
      <a:lvl1pPr algn="l" rtl="0" eaLnBrk="0" fontAlgn="base" hangingPunct="0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10000"/>
        </a:spcBef>
        <a:spcAft>
          <a:spcPct val="10000"/>
        </a:spcAft>
        <a:defRPr sz="2200" b="1">
          <a:solidFill>
            <a:schemeClr val="accent1"/>
          </a:solidFill>
          <a:latin typeface="Arial Black" panose="020B0A04020102020204" pitchFamily="34" charset="0"/>
          <a:ea typeface="宋体" panose="02010600030101010101" pitchFamily="2" charset="-122"/>
        </a:defRPr>
      </a:lvl9pPr>
    </p:titleStyle>
    <p:bodyStyle>
      <a:lvl1pPr marL="236855" indent="-236855" algn="l" rtl="0" eaLnBrk="0" fontAlgn="base" hangingPunct="0">
        <a:spcBef>
          <a:spcPct val="10000"/>
        </a:spcBef>
        <a:spcAft>
          <a:spcPct val="10000"/>
        </a:spcAft>
        <a:buClr>
          <a:srgbClr val="CC1134"/>
        </a:buClr>
        <a:buFont typeface="Wingdings" panose="05000000000000000000" pitchFamily="2" charset="2"/>
        <a:buChar char="§"/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463550" indent="-209550" algn="l" rtl="0" eaLnBrk="0" fontAlgn="base" hangingPunct="0">
        <a:spcBef>
          <a:spcPct val="10000"/>
        </a:spcBef>
        <a:spcAft>
          <a:spcPct val="10000"/>
        </a:spcAft>
        <a:buClr>
          <a:srgbClr val="000066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marL="706755" indent="-196850" algn="l" rtl="0" eaLnBrk="0" fontAlgn="base" hangingPunct="0">
        <a:spcBef>
          <a:spcPct val="10000"/>
        </a:spcBef>
        <a:spcAft>
          <a:spcPct val="10000"/>
        </a:spcAft>
        <a:buClr>
          <a:srgbClr val="339933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marL="914400" indent="-196850" algn="l" rtl="0" eaLnBrk="0" fontAlgn="base" hangingPunct="0">
        <a:spcBef>
          <a:spcPct val="10000"/>
        </a:spcBef>
        <a:spcAft>
          <a:spcPct val="10000"/>
        </a:spcAft>
        <a:buClr>
          <a:schemeClr val="accent1"/>
        </a:buClr>
        <a:buFont typeface="Wingdings" panose="05000000000000000000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1135380" indent="-209550" algn="l" rtl="0" eaLnBrk="0" fontAlgn="base" hangingPunct="0">
        <a:spcBef>
          <a:spcPct val="10000"/>
        </a:spcBef>
        <a:spcAft>
          <a:spcPct val="10000"/>
        </a:spcAft>
        <a:buClr>
          <a:schemeClr val="accent1"/>
        </a:buClr>
        <a:buFont typeface="Wingdings" panose="05000000000000000000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5pPr>
      <a:lvl6pPr marL="1592580" indent="-209550" algn="l" rtl="0" fontAlgn="base">
        <a:spcBef>
          <a:spcPct val="10000"/>
        </a:spcBef>
        <a:spcAft>
          <a:spcPct val="10000"/>
        </a:spcAft>
        <a:buClr>
          <a:schemeClr val="accent1"/>
        </a:buClr>
        <a:buFont typeface="Wingdings" panose="05000000000000000000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6pPr>
      <a:lvl7pPr marL="2049780" indent="-209550" algn="l" rtl="0" fontAlgn="base">
        <a:spcBef>
          <a:spcPct val="10000"/>
        </a:spcBef>
        <a:spcAft>
          <a:spcPct val="10000"/>
        </a:spcAft>
        <a:buClr>
          <a:schemeClr val="accent1"/>
        </a:buClr>
        <a:buFont typeface="Wingdings" panose="05000000000000000000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7pPr>
      <a:lvl8pPr marL="2506980" indent="-209550" algn="l" rtl="0" fontAlgn="base">
        <a:spcBef>
          <a:spcPct val="10000"/>
        </a:spcBef>
        <a:spcAft>
          <a:spcPct val="10000"/>
        </a:spcAft>
        <a:buClr>
          <a:schemeClr val="accent1"/>
        </a:buClr>
        <a:buFont typeface="Wingdings" panose="05000000000000000000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8pPr>
      <a:lvl9pPr marL="2964180" indent="-209550" algn="l" rtl="0" fontAlgn="base">
        <a:spcBef>
          <a:spcPct val="10000"/>
        </a:spcBef>
        <a:spcAft>
          <a:spcPct val="10000"/>
        </a:spcAft>
        <a:buClr>
          <a:schemeClr val="accent1"/>
        </a:buClr>
        <a:buFont typeface="Wingdings" panose="05000000000000000000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67.jpeg"/><Relationship Id="rId7" Type="http://schemas.openxmlformats.org/officeDocument/2006/relationships/image" Target="../media/image66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7" Type="http://schemas.openxmlformats.org/officeDocument/2006/relationships/slideLayout" Target="../slideLayouts/slideLayout6.xml"/><Relationship Id="rId16" Type="http://schemas.openxmlformats.org/officeDocument/2006/relationships/image" Target="../media/image101.png"/><Relationship Id="rId15" Type="http://schemas.openxmlformats.org/officeDocument/2006/relationships/tags" Target="../tags/tag6.xml"/><Relationship Id="rId14" Type="http://schemas.openxmlformats.org/officeDocument/2006/relationships/image" Target="../media/image100.png"/><Relationship Id="rId13" Type="http://schemas.openxmlformats.org/officeDocument/2006/relationships/image" Target="../media/image99.jpeg"/><Relationship Id="rId12" Type="http://schemas.openxmlformats.org/officeDocument/2006/relationships/image" Target="../media/image98.png"/><Relationship Id="rId11" Type="http://schemas.openxmlformats.org/officeDocument/2006/relationships/image" Target="../media/image97.png"/><Relationship Id="rId10" Type="http://schemas.openxmlformats.org/officeDocument/2006/relationships/image" Target="../media/image96.png"/><Relationship Id="rId1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9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GIF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8.png"/><Relationship Id="rId7" Type="http://schemas.openxmlformats.org/officeDocument/2006/relationships/image" Target="../media/image37.jpeg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3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31.png"/><Relationship Id="rId2" Type="http://schemas.openxmlformats.org/officeDocument/2006/relationships/image" Target="../media/image55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5063"/>
          <a:stretch>
            <a:fillRect/>
          </a:stretch>
        </p:blipFill>
        <p:spPr bwMode="auto">
          <a:xfrm>
            <a:off x="0" y="0"/>
            <a:ext cx="12192000" cy="56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1916832"/>
            <a:ext cx="12192000" cy="16561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043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智慧办公解决方案</a:t>
            </a:r>
            <a:endParaRPr lang="zh-CN" altLang="en-US" sz="4400" b="1" dirty="0">
              <a:solidFill>
                <a:srgbClr val="043A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0400" y="620688"/>
            <a:ext cx="10950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b="1" dirty="0">
                <a:solidFill>
                  <a:schemeClr val="bg1">
                    <a:alpha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SMARTPARK</a:t>
            </a:r>
            <a:endParaRPr lang="en-GB" sz="1100" b="1" dirty="0">
              <a:solidFill>
                <a:schemeClr val="bg1">
                  <a:alpha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应用场景</a:t>
            </a:r>
            <a:r>
              <a:rPr lang="en-US" altLang="zh-CN" dirty="0"/>
              <a:t>8</a:t>
            </a:r>
            <a:r>
              <a:rPr lang="zh-CN" altLang="en-US" dirty="0"/>
              <a:t>： 工位管理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043497" y="907020"/>
            <a:ext cx="8026401" cy="1719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567247" y="93013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6"/>
          <p:cNvSpPr/>
          <p:nvPr/>
        </p:nvSpPr>
        <p:spPr>
          <a:xfrm>
            <a:off x="3840297" y="2775773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4661" y="1521637"/>
            <a:ext cx="3338830" cy="946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通过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Excel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管理，数据更新不及时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工位布局，使用状态不清晰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空置率高，分配不合理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630" y="3130187"/>
            <a:ext cx="3467100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工位布局，使用状态地图可视化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工位分配线上一键完成，员工自助绑定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位置搜索，人员导航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658" y="276158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658" y="10717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3751" y="4760986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电子工位牌（网管）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存在传感器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智能电源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58" y="429473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5449" y="1093255"/>
            <a:ext cx="2842719" cy="147164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223" y="4077072"/>
            <a:ext cx="1742500" cy="12877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43497" y="5645769"/>
            <a:ext cx="28445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</a:rPr>
              <a:t>电子工位牌</a:t>
            </a:r>
            <a:endParaRPr lang="en-US" altLang="zh-CN" sz="1400" dirty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+mn-ea"/>
                <a:ea typeface="+mn-ea"/>
              </a:rPr>
              <a:t>可实时根据分配</a:t>
            </a:r>
            <a:r>
              <a:rPr lang="en-US" altLang="zh-CN" sz="1200" dirty="0">
                <a:latin typeface="+mn-ea"/>
                <a:ea typeface="+mn-ea"/>
              </a:rPr>
              <a:t>/</a:t>
            </a:r>
            <a:r>
              <a:rPr lang="zh-CN" altLang="en-US" sz="1200" dirty="0">
                <a:latin typeface="+mn-ea"/>
                <a:ea typeface="+mn-ea"/>
              </a:rPr>
              <a:t>预约情况显示使用人信息；</a:t>
            </a:r>
            <a:endParaRPr lang="en-US" altLang="zh-CN" sz="1200" dirty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+mn-ea"/>
                <a:ea typeface="+mn-ea"/>
              </a:rPr>
              <a:t>可扫码进行签到或查看工位信息</a:t>
            </a:r>
            <a:endParaRPr lang="en-US" altLang="zh-CN" sz="1200" dirty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+mn-ea"/>
                <a:ea typeface="+mn-ea"/>
              </a:rPr>
              <a:t>可扫码报修</a:t>
            </a:r>
            <a:endParaRPr lang="zh-CN" altLang="en-US" sz="1200" dirty="0">
              <a:latin typeface="+mn-ea"/>
              <a:ea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708" y="3952721"/>
            <a:ext cx="1383977" cy="139661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202458" y="5645769"/>
            <a:ext cx="28445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</a:rPr>
              <a:t>智能电源插座</a:t>
            </a:r>
            <a:endParaRPr lang="en-US" altLang="zh-CN" sz="1400" dirty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+mn-ea"/>
                <a:ea typeface="+mn-ea"/>
              </a:rPr>
              <a:t>可通过远程方式控制供电；</a:t>
            </a:r>
            <a:endParaRPr lang="en-US" altLang="zh-CN" sz="1200" dirty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+mn-ea"/>
                <a:ea typeface="+mn-ea"/>
              </a:rPr>
              <a:t>扫码签到通电</a:t>
            </a:r>
            <a:endParaRPr lang="zh-CN" altLang="en-US" sz="1200" dirty="0">
              <a:latin typeface="+mn-ea"/>
              <a:ea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153" y="4007154"/>
            <a:ext cx="1358635" cy="12877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984432" y="5645769"/>
            <a:ext cx="28445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</a:rPr>
              <a:t>微波雷达传感器</a:t>
            </a:r>
            <a:endParaRPr lang="en-US" altLang="zh-CN" sz="1200" dirty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+mn-ea"/>
                <a:ea typeface="+mn-ea"/>
              </a:rPr>
              <a:t>实时监测工位使用状态；</a:t>
            </a:r>
            <a:endParaRPr lang="en-US" altLang="zh-CN" sz="1200" dirty="0"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+mn-ea"/>
                <a:ea typeface="+mn-ea"/>
              </a:rPr>
              <a:t>统计工位实际使用率</a:t>
            </a:r>
            <a:endParaRPr lang="zh-CN" altLang="en-US" sz="1200" dirty="0">
              <a:latin typeface="+mn-ea"/>
              <a:ea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38" y="1066787"/>
            <a:ext cx="698182" cy="144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83" y="1066787"/>
            <a:ext cx="698182" cy="144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28" y="1066787"/>
            <a:ext cx="698182" cy="144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74" y="1066787"/>
            <a:ext cx="698182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9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：智能储物柜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43497" y="907020"/>
            <a:ext cx="8026401" cy="1719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840297" y="86257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567247" y="93013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3840297" y="2775773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661" y="1521637"/>
            <a:ext cx="3338830" cy="64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个体储物需求不均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固定分配易造成资源浪费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6630" y="3130187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按需自助申请，避免无效分配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租赁时长限制，促进资源流动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后台使用分析，提供优化建议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658" y="276158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58" y="10717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3751" y="4760986"/>
            <a:ext cx="3467100" cy="155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访客寄存柜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共享储物柜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固定分配柜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物品交换柜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物品借用柜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658" y="429473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45561" y="2311993"/>
            <a:ext cx="17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智能储物柜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8684" y="2976273"/>
            <a:ext cx="1918683" cy="16788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78" y="2976273"/>
            <a:ext cx="2267535" cy="1678848"/>
          </a:xfrm>
          <a:prstGeom prst="rect">
            <a:avLst/>
          </a:prstGeom>
        </p:spPr>
      </p:pic>
      <p:pic>
        <p:nvPicPr>
          <p:cNvPr id="11268" name="Picture 4" descr="https://www.top-conn.cn/img/index/l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82" y="1208213"/>
            <a:ext cx="2068581" cy="102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5004"/>
          <a:stretch>
            <a:fillRect/>
          </a:stretch>
        </p:blipFill>
        <p:spPr>
          <a:xfrm>
            <a:off x="5072061" y="5139035"/>
            <a:ext cx="6147008" cy="159093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038850" y="5692140"/>
            <a:ext cx="45719" cy="2667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884920" y="5634990"/>
            <a:ext cx="232410" cy="457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439400" y="6233160"/>
            <a:ext cx="49530" cy="1104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89521" y="6233160"/>
            <a:ext cx="45719" cy="1104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698230" y="6233160"/>
            <a:ext cx="45719" cy="1104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079480" y="6160770"/>
            <a:ext cx="102870" cy="457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6084569" y="4670612"/>
            <a:ext cx="110043" cy="964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6264563" y="4670612"/>
            <a:ext cx="1324958" cy="1490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6409765" y="4670612"/>
            <a:ext cx="2288465" cy="1490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6615953" y="4670612"/>
            <a:ext cx="2335581" cy="964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6865620" y="4670612"/>
            <a:ext cx="4213860" cy="1490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9149601" y="4706807"/>
            <a:ext cx="147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后台查看、统计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821788" y="3733412"/>
            <a:ext cx="1728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利用公共空间</a:t>
            </a:r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高效部署共享储物</a:t>
            </a:r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  <a:p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扫码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刷卡</a:t>
            </a:r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自助登记租用</a:t>
            </a:r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9" name="直接箭头连接符 38"/>
          <p:cNvCxnSpPr>
            <a:stCxn id="15" idx="3"/>
            <a:endCxn id="16" idx="1"/>
          </p:cNvCxnSpPr>
          <p:nvPr/>
        </p:nvCxnSpPr>
        <p:spPr>
          <a:xfrm>
            <a:off x="7347367" y="3815697"/>
            <a:ext cx="1219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9320530" y="1295424"/>
            <a:ext cx="2538495" cy="108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人脸识别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工卡集成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OA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扫码集成（钉钉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飞书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企微）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用户名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密码（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域集成）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10" y="1217710"/>
            <a:ext cx="769205" cy="10256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50" y="1217302"/>
            <a:ext cx="1361780" cy="1021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应用场景</a:t>
            </a:r>
            <a:r>
              <a:rPr lang="en-US" altLang="zh-CN" dirty="0"/>
              <a:t>10</a:t>
            </a:r>
            <a:r>
              <a:rPr lang="zh-CN" altLang="en-US" dirty="0"/>
              <a:t>：资产管理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043497" y="907020"/>
            <a:ext cx="8026401" cy="1719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567247" y="93013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6"/>
          <p:cNvSpPr/>
          <p:nvPr/>
        </p:nvSpPr>
        <p:spPr>
          <a:xfrm>
            <a:off x="3840297" y="2775773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4661" y="1521637"/>
            <a:ext cx="3388956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资产管理杂乱无章，状态底数不清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资产浪费严重，闲置数量庞大，且不断需要新购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盘点工作任务难，数据不清，报告不明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630" y="3130187"/>
            <a:ext cx="3467100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一物一档，动态履历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在线领用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配发，一键变更；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RFID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快速盘点，报告自动生成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658" y="276158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658" y="10717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3751" y="4760986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RFID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标签打印机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RFID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盘点枪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RFID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标签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58" y="429473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04755" y="2335965"/>
            <a:ext cx="17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资产管理系统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783688" y="1342106"/>
            <a:ext cx="2050225" cy="82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资产全生命周期管理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资产台账，一物一档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RFID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盘点，自动生成报告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图片 1" descr="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693" r="4218"/>
          <a:stretch>
            <a:fillRect/>
          </a:stretch>
        </p:blipFill>
        <p:spPr>
          <a:xfrm>
            <a:off x="4779601" y="984114"/>
            <a:ext cx="1987702" cy="1565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" descr="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75" y="1031361"/>
            <a:ext cx="585319" cy="12115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 descr="WPS图片-抠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833" y="3492487"/>
            <a:ext cx="1912801" cy="1483892"/>
          </a:xfrm>
          <a:prstGeom prst="rect">
            <a:avLst/>
          </a:prstGeom>
        </p:spPr>
      </p:pic>
      <p:pic>
        <p:nvPicPr>
          <p:cNvPr id="25" name="图片 24" descr="WPS图片-抠图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294" y="3594798"/>
            <a:ext cx="1584325" cy="1532255"/>
          </a:xfrm>
          <a:prstGeom prst="rect">
            <a:avLst/>
          </a:prstGeom>
        </p:spPr>
      </p:pic>
      <p:pic>
        <p:nvPicPr>
          <p:cNvPr id="26" name="图片 25" descr="WPS图片-抠图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472" y="3644560"/>
            <a:ext cx="1118870" cy="111887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371833" y="5166172"/>
            <a:ext cx="6097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</a:rPr>
              <a:t>RFID标签打印机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02294" y="5166171"/>
            <a:ext cx="6097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</a:rPr>
              <a:t>RFID盘点枪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293496" y="5166171"/>
            <a:ext cx="6097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</a:rPr>
              <a:t>RFID标签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46316" y="5762699"/>
            <a:ext cx="29143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可在打印资产标签的同时将资产编码写入到标签中，配合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RFID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扫描枪实现资产的快速盘点</a:t>
            </a:r>
            <a:r>
              <a:rPr lang="zh-CN" altLang="en-US" sz="1400" dirty="0">
                <a:solidFill>
                  <a:schemeClr val="bg1"/>
                </a:solidFill>
                <a:ea typeface="思源宋体 CN SemiBold" panose="02020600000000000000" pitchFamily="18" charset="-122"/>
                <a:cs typeface="方正颜宋体" panose="02010600010101010101" charset="-122"/>
                <a:sym typeface="+mn-ea"/>
              </a:rPr>
              <a:t>与管理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04287" y="5736638"/>
            <a:ext cx="24921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通过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RFID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扫描枪可实现盘点任务的下载与快速盘点和自动盘点，同时实现出入库的管理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887744" y="5736638"/>
            <a:ext cx="2304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可以被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RFID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扫描枪识别并自动进行盘点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应用场景</a:t>
            </a:r>
            <a:r>
              <a:rPr lang="en-US" altLang="zh-CN" dirty="0"/>
              <a:t>11</a:t>
            </a:r>
            <a:r>
              <a:rPr lang="zh-CN" altLang="en-US" dirty="0"/>
              <a:t>：空间报修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043497" y="907020"/>
            <a:ext cx="8026401" cy="1719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567247" y="93013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6"/>
          <p:cNvSpPr/>
          <p:nvPr/>
        </p:nvSpPr>
        <p:spPr>
          <a:xfrm>
            <a:off x="3840297" y="2775773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4661" y="1521637"/>
            <a:ext cx="3338830" cy="946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空间报事大多通过电话或微信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无闭环管理，事件丢失严重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员工满意度低，工区环境质量无品控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630" y="3130187"/>
            <a:ext cx="3467100" cy="946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空间进行切片，进行唯一标识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扫码报修，自动定位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闭环管理，事件全流程管控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658" y="276158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658" y="10717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3751" y="4760986"/>
            <a:ext cx="3467100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无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58" y="429473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625228" y="1318890"/>
            <a:ext cx="2050225" cy="82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扫码自助报修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流程可定义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闭环管理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98" y="3832295"/>
            <a:ext cx="1263146" cy="216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36" y="3878340"/>
            <a:ext cx="1263145" cy="216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534" y="982584"/>
            <a:ext cx="702860" cy="154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754" y="982584"/>
            <a:ext cx="686480" cy="154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782" y="982584"/>
            <a:ext cx="706205" cy="154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770" y="982584"/>
            <a:ext cx="711958" cy="154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276" y="982584"/>
            <a:ext cx="755930" cy="154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951" y="3708721"/>
            <a:ext cx="4483502" cy="24071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AI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视频云系统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-AI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场景</a:t>
            </a:r>
            <a:endParaRPr kumimoji="1"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551384" y="836712"/>
            <a:ext cx="6354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视频</a:t>
            </a:r>
            <a:r>
              <a:rPr lang="en-US" altLang="zh-CN" sz="2000" b="1" dirty="0">
                <a:latin typeface="+mn-lt"/>
                <a:ea typeface="+mn-ea"/>
                <a:cs typeface="+mn-ea"/>
                <a:sym typeface="+mn-lt"/>
              </a:rPr>
              <a:t>AI</a:t>
            </a: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识别算法覆盖场景</a:t>
            </a:r>
            <a:endParaRPr lang="zh-CN" altLang="en-US" sz="2000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58" name="组合 157"/>
          <p:cNvGrpSpPr/>
          <p:nvPr/>
        </p:nvGrpSpPr>
        <p:grpSpPr>
          <a:xfrm>
            <a:off x="570585" y="1456537"/>
            <a:ext cx="1663376" cy="1398587"/>
            <a:chOff x="570585" y="1437487"/>
            <a:chExt cx="1663376" cy="1398587"/>
          </a:xfrm>
        </p:grpSpPr>
        <p:pic>
          <p:nvPicPr>
            <p:cNvPr id="159" name="图片 158"/>
            <p:cNvPicPr/>
            <p:nvPr/>
          </p:nvPicPr>
          <p:blipFill>
            <a:blip r:embed="rId1"/>
            <a:srcRect l="5530" t="7092" r="5591" b="6862"/>
            <a:stretch>
              <a:fillRect/>
            </a:stretch>
          </p:blipFill>
          <p:spPr>
            <a:xfrm>
              <a:off x="570586" y="1437487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0" name="文本框 159"/>
            <p:cNvSpPr txBox="1"/>
            <p:nvPr/>
          </p:nvSpPr>
          <p:spPr>
            <a:xfrm>
              <a:off x="570585" y="2528297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垃圾桶满溢检测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2495840" y="1456537"/>
            <a:ext cx="1663376" cy="1398587"/>
            <a:chOff x="2975265" y="1437487"/>
            <a:chExt cx="1663376" cy="1398587"/>
          </a:xfrm>
        </p:grpSpPr>
        <p:pic>
          <p:nvPicPr>
            <p:cNvPr id="162" name="图片 161"/>
            <p:cNvPicPr/>
            <p:nvPr/>
          </p:nvPicPr>
          <p:blipFill>
            <a:blip r:embed="rId2"/>
            <a:srcRect l="5432" t="6723" r="5310" b="6925"/>
            <a:stretch>
              <a:fillRect/>
            </a:stretch>
          </p:blipFill>
          <p:spPr>
            <a:xfrm>
              <a:off x="2975266" y="1437487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" name="文本框 162"/>
            <p:cNvSpPr txBox="1"/>
            <p:nvPr/>
          </p:nvSpPr>
          <p:spPr>
            <a:xfrm>
              <a:off x="2975265" y="2528297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室外杂物检测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4421095" y="1456537"/>
            <a:ext cx="1663376" cy="1398587"/>
            <a:chOff x="5379945" y="1437487"/>
            <a:chExt cx="1663376" cy="1398587"/>
          </a:xfrm>
        </p:grpSpPr>
        <p:pic>
          <p:nvPicPr>
            <p:cNvPr id="165" name="图片 164"/>
            <p:cNvPicPr/>
            <p:nvPr/>
          </p:nvPicPr>
          <p:blipFill>
            <a:blip r:embed="rId3"/>
            <a:srcRect l="5517" t="6703" r="5973" b="7079"/>
            <a:stretch>
              <a:fillRect/>
            </a:stretch>
          </p:blipFill>
          <p:spPr>
            <a:xfrm>
              <a:off x="5379946" y="1437487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6" name="文本框 165"/>
            <p:cNvSpPr txBox="1"/>
            <p:nvPr/>
          </p:nvSpPr>
          <p:spPr>
            <a:xfrm>
              <a:off x="5379945" y="2528297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地面</a:t>
              </a:r>
              <a:r>
                <a:rPr lang="en-US" altLang="zh-CN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/</a:t>
              </a: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墙面物品检测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6346350" y="1456537"/>
            <a:ext cx="1663376" cy="1398587"/>
            <a:chOff x="7784625" y="1437487"/>
            <a:chExt cx="1663376" cy="1398587"/>
          </a:xfrm>
        </p:grpSpPr>
        <p:pic>
          <p:nvPicPr>
            <p:cNvPr id="168" name="图片 167"/>
            <p:cNvPicPr/>
            <p:nvPr/>
          </p:nvPicPr>
          <p:blipFill>
            <a:blip r:embed="rId4"/>
            <a:srcRect l="5886" t="6232" r="5946" b="7000"/>
            <a:stretch>
              <a:fillRect/>
            </a:stretch>
          </p:blipFill>
          <p:spPr>
            <a:xfrm>
              <a:off x="7784626" y="1437487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9" name="文本框 168"/>
            <p:cNvSpPr txBox="1"/>
            <p:nvPr/>
          </p:nvSpPr>
          <p:spPr>
            <a:xfrm>
              <a:off x="7784625" y="2528297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停车场杂物检测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570585" y="3126656"/>
            <a:ext cx="1663375" cy="1376689"/>
            <a:chOff x="570585" y="3107606"/>
            <a:chExt cx="1663375" cy="1376689"/>
          </a:xfrm>
        </p:grpSpPr>
        <p:pic>
          <p:nvPicPr>
            <p:cNvPr id="171" name="图片 170"/>
            <p:cNvPicPr/>
            <p:nvPr/>
          </p:nvPicPr>
          <p:blipFill>
            <a:blip r:embed="rId5"/>
            <a:srcRect l="4863" t="6421" r="6641" b="5989"/>
            <a:stretch>
              <a:fillRect/>
            </a:stretch>
          </p:blipFill>
          <p:spPr>
            <a:xfrm>
              <a:off x="570585" y="3107606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2" name="文本框 171"/>
            <p:cNvSpPr txBox="1"/>
            <p:nvPr/>
          </p:nvSpPr>
          <p:spPr>
            <a:xfrm>
              <a:off x="570585" y="4176518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人员擅离职守检测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2495840" y="3126656"/>
            <a:ext cx="1663375" cy="1376689"/>
            <a:chOff x="2975265" y="3107606"/>
            <a:chExt cx="1663375" cy="1376689"/>
          </a:xfrm>
        </p:grpSpPr>
        <p:pic>
          <p:nvPicPr>
            <p:cNvPr id="174" name="图片 173"/>
            <p:cNvPicPr/>
            <p:nvPr/>
          </p:nvPicPr>
          <p:blipFill>
            <a:blip r:embed="rId6"/>
            <a:srcRect l="4593" t="7384" r="5130" b="5204"/>
            <a:stretch>
              <a:fillRect/>
            </a:stretch>
          </p:blipFill>
          <p:spPr>
            <a:xfrm>
              <a:off x="2975265" y="3107606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5" name="文本框 174"/>
            <p:cNvSpPr txBox="1"/>
            <p:nvPr/>
          </p:nvSpPr>
          <p:spPr>
            <a:xfrm>
              <a:off x="2975265" y="4176518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机房人员入侵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4421095" y="3126656"/>
            <a:ext cx="1663375" cy="1376689"/>
            <a:chOff x="5379945" y="3107606"/>
            <a:chExt cx="1663375" cy="1376689"/>
          </a:xfrm>
        </p:grpSpPr>
        <p:pic>
          <p:nvPicPr>
            <p:cNvPr id="177" name="图片 176"/>
            <p:cNvPicPr/>
            <p:nvPr/>
          </p:nvPicPr>
          <p:blipFill>
            <a:blip r:embed="rId7"/>
            <a:srcRect l="5634" t="6607" r="5529" b="6446"/>
            <a:stretch>
              <a:fillRect/>
            </a:stretch>
          </p:blipFill>
          <p:spPr>
            <a:xfrm>
              <a:off x="5379945" y="3107606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8" name="文本框 177"/>
            <p:cNvSpPr txBox="1"/>
            <p:nvPr/>
          </p:nvSpPr>
          <p:spPr>
            <a:xfrm>
              <a:off x="5379945" y="4176518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电瓶车检测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6346350" y="3126656"/>
            <a:ext cx="1663375" cy="1376689"/>
            <a:chOff x="7784625" y="3107606"/>
            <a:chExt cx="1663375" cy="1376689"/>
          </a:xfrm>
        </p:grpSpPr>
        <p:pic>
          <p:nvPicPr>
            <p:cNvPr id="180" name="图片 179"/>
            <p:cNvPicPr/>
            <p:nvPr/>
          </p:nvPicPr>
          <p:blipFill>
            <a:blip r:embed="rId8"/>
            <a:srcRect l="5970" t="6940" r="5242" b="6601"/>
            <a:stretch>
              <a:fillRect/>
            </a:stretch>
          </p:blipFill>
          <p:spPr>
            <a:xfrm>
              <a:off x="7784625" y="3107606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1" name="文本框 180"/>
            <p:cNvSpPr txBox="1"/>
            <p:nvPr/>
          </p:nvSpPr>
          <p:spPr>
            <a:xfrm>
              <a:off x="7784625" y="4176518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电瓶车持续停放检测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2495840" y="4796774"/>
            <a:ext cx="1663375" cy="1376689"/>
            <a:chOff x="2975265" y="4777724"/>
            <a:chExt cx="1663375" cy="1376689"/>
          </a:xfrm>
        </p:grpSpPr>
        <p:pic>
          <p:nvPicPr>
            <p:cNvPr id="183" name="图片 182"/>
            <p:cNvPicPr/>
            <p:nvPr/>
          </p:nvPicPr>
          <p:blipFill>
            <a:blip r:embed="rId9"/>
            <a:srcRect l="5061" t="6237" r="5106" b="5753"/>
            <a:stretch>
              <a:fillRect/>
            </a:stretch>
          </p:blipFill>
          <p:spPr>
            <a:xfrm>
              <a:off x="2975265" y="4777724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4" name="文本框 183"/>
            <p:cNvSpPr txBox="1"/>
            <p:nvPr/>
          </p:nvSpPr>
          <p:spPr>
            <a:xfrm>
              <a:off x="2975265" y="5846636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重点区域入侵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570585" y="4796774"/>
            <a:ext cx="1663375" cy="1376689"/>
            <a:chOff x="570585" y="4777724"/>
            <a:chExt cx="1663375" cy="1376689"/>
          </a:xfrm>
        </p:grpSpPr>
        <p:pic>
          <p:nvPicPr>
            <p:cNvPr id="186" name="图片 185"/>
            <p:cNvPicPr/>
            <p:nvPr/>
          </p:nvPicPr>
          <p:blipFill>
            <a:blip r:embed="rId10"/>
            <a:srcRect l="5770" t="6348" r="5680" b="6933"/>
            <a:stretch>
              <a:fillRect/>
            </a:stretch>
          </p:blipFill>
          <p:spPr>
            <a:xfrm>
              <a:off x="570585" y="4777724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7" name="文本框 186"/>
            <p:cNvSpPr txBox="1"/>
            <p:nvPr/>
          </p:nvSpPr>
          <p:spPr>
            <a:xfrm>
              <a:off x="570585" y="5846636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开关灯识别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4421095" y="4796774"/>
            <a:ext cx="1663375" cy="1376689"/>
            <a:chOff x="5379945" y="4777724"/>
            <a:chExt cx="1663375" cy="1376689"/>
          </a:xfrm>
        </p:grpSpPr>
        <p:pic>
          <p:nvPicPr>
            <p:cNvPr id="189" name="图片 188"/>
            <p:cNvPicPr/>
            <p:nvPr/>
          </p:nvPicPr>
          <p:blipFill>
            <a:blip r:embed="rId11"/>
            <a:srcRect l="5667" t="7270" r="5242" b="6578"/>
            <a:stretch>
              <a:fillRect/>
            </a:stretch>
          </p:blipFill>
          <p:spPr>
            <a:xfrm>
              <a:off x="5379945" y="4777724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0" name="文本框 189"/>
            <p:cNvSpPr txBox="1"/>
            <p:nvPr/>
          </p:nvSpPr>
          <p:spPr>
            <a:xfrm>
              <a:off x="5379945" y="5846636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违规停车检测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6346350" y="4796774"/>
            <a:ext cx="1663375" cy="1376689"/>
            <a:chOff x="7784625" y="4777724"/>
            <a:chExt cx="1663375" cy="1376689"/>
          </a:xfrm>
        </p:grpSpPr>
        <p:pic>
          <p:nvPicPr>
            <p:cNvPr id="192" name="图片 191"/>
            <p:cNvPicPr/>
            <p:nvPr/>
          </p:nvPicPr>
          <p:blipFill>
            <a:blip r:embed="rId12"/>
            <a:srcRect l="5617" t="6786" r="5663" b="6446"/>
            <a:stretch>
              <a:fillRect/>
            </a:stretch>
          </p:blipFill>
          <p:spPr>
            <a:xfrm>
              <a:off x="7784625" y="4777724"/>
              <a:ext cx="1663375" cy="1376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3" name="文本框 192"/>
            <p:cNvSpPr txBox="1"/>
            <p:nvPr/>
          </p:nvSpPr>
          <p:spPr>
            <a:xfrm>
              <a:off x="7784625" y="5846636"/>
              <a:ext cx="1663375" cy="307777"/>
            </a:xfrm>
            <a:prstGeom prst="rect">
              <a:avLst/>
            </a:prstGeom>
            <a:solidFill>
              <a:srgbClr val="00479D">
                <a:alpha val="60000"/>
              </a:srgbClr>
            </a:solidFill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cs typeface="+mn-ea"/>
                </a:defRPr>
              </a:lvl1pPr>
            </a:lstStyle>
            <a:p>
              <a:pPr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停车拥堵检测</a:t>
              </a:r>
              <a:endParaRPr lang="zh-CN" altLang="en-US" dirty="0">
                <a:solidFill>
                  <a:schemeClr val="tx1"/>
                </a:solidFill>
                <a:latin typeface="+mn-lt"/>
                <a:ea typeface="+mn-ea"/>
                <a:sym typeface="+mn-lt"/>
              </a:endParaRPr>
            </a:p>
          </p:txBody>
        </p:sp>
      </p:grpSp>
      <p:sp>
        <p:nvSpPr>
          <p:cNvPr id="194" name="iṥḻíďè"/>
          <p:cNvSpPr txBox="1"/>
          <p:nvPr/>
        </p:nvSpPr>
        <p:spPr bwMode="auto">
          <a:xfrm>
            <a:off x="345574" y="6318635"/>
            <a:ext cx="7893551" cy="38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88" tIns="46794" rIns="89988" bIns="46794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zh-CN" sz="2600" b="1" dirty="0">
                <a:solidFill>
                  <a:srgbClr val="023894"/>
                </a:solidFill>
                <a:latin typeface="+mn-lt"/>
                <a:ea typeface="+mn-ea"/>
                <a:cs typeface="+mn-ea"/>
                <a:sym typeface="+mn-lt"/>
              </a:rPr>
              <a:t>20W+</a:t>
            </a: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路前端接入验证的成熟算法，具备</a:t>
            </a:r>
            <a:r>
              <a:rPr lang="en-US" altLang="zh-CN" sz="2600" b="1" dirty="0">
                <a:solidFill>
                  <a:srgbClr val="023894"/>
                </a:solidFill>
                <a:latin typeface="+mn-lt"/>
                <a:ea typeface="+mn-ea"/>
                <a:cs typeface="+mn-ea"/>
                <a:sym typeface="+mn-lt"/>
              </a:rPr>
              <a:t>100+</a:t>
            </a: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智能识别算法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345574" y="1295036"/>
            <a:ext cx="7893551" cy="5420671"/>
          </a:xfrm>
          <a:prstGeom prst="rect">
            <a:avLst/>
          </a:prstGeom>
          <a:noFill/>
          <a:ln w="3175" cap="flat" cmpd="sng" algn="ctr">
            <a:solidFill>
              <a:srgbClr val="62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6" name="KSO_Shape"/>
          <p:cNvSpPr/>
          <p:nvPr/>
        </p:nvSpPr>
        <p:spPr bwMode="auto">
          <a:xfrm rot="5400000">
            <a:off x="8635469" y="3747254"/>
            <a:ext cx="215673" cy="353563"/>
          </a:xfrm>
          <a:custGeom>
            <a:avLst/>
            <a:gdLst>
              <a:gd name="T0" fmla="*/ 1029029 w 3535"/>
              <a:gd name="T1" fmla="*/ 1156466 h 5800"/>
              <a:gd name="T2" fmla="*/ 818493 w 3535"/>
              <a:gd name="T3" fmla="*/ 1179458 h 5800"/>
              <a:gd name="T4" fmla="*/ 848054 w 3535"/>
              <a:gd name="T5" fmla="*/ 1077639 h 5800"/>
              <a:gd name="T6" fmla="*/ 875315 w 3535"/>
              <a:gd name="T7" fmla="*/ 972864 h 5800"/>
              <a:gd name="T8" fmla="*/ 898635 w 3535"/>
              <a:gd name="T9" fmla="*/ 868417 h 5800"/>
              <a:gd name="T10" fmla="*/ 916371 w 3535"/>
              <a:gd name="T11" fmla="*/ 767255 h 5800"/>
              <a:gd name="T12" fmla="*/ 926553 w 3535"/>
              <a:gd name="T13" fmla="*/ 672662 h 5800"/>
              <a:gd name="T14" fmla="*/ 927538 w 3535"/>
              <a:gd name="T15" fmla="*/ 635876 h 5800"/>
              <a:gd name="T16" fmla="*/ 926553 w 3535"/>
              <a:gd name="T17" fmla="*/ 582996 h 5800"/>
              <a:gd name="T18" fmla="*/ 921955 w 3535"/>
              <a:gd name="T19" fmla="*/ 531429 h 5800"/>
              <a:gd name="T20" fmla="*/ 914072 w 3535"/>
              <a:gd name="T21" fmla="*/ 481505 h 5800"/>
              <a:gd name="T22" fmla="*/ 903233 w 3535"/>
              <a:gd name="T23" fmla="*/ 433223 h 5800"/>
              <a:gd name="T24" fmla="*/ 889438 w 3535"/>
              <a:gd name="T25" fmla="*/ 387241 h 5800"/>
              <a:gd name="T26" fmla="*/ 873673 w 3535"/>
              <a:gd name="T27" fmla="*/ 342900 h 5800"/>
              <a:gd name="T28" fmla="*/ 855936 w 3535"/>
              <a:gd name="T29" fmla="*/ 301187 h 5800"/>
              <a:gd name="T30" fmla="*/ 836230 w 3535"/>
              <a:gd name="T31" fmla="*/ 261773 h 5800"/>
              <a:gd name="T32" fmla="*/ 808640 w 3535"/>
              <a:gd name="T33" fmla="*/ 212178 h 5800"/>
              <a:gd name="T34" fmla="*/ 763314 w 3535"/>
              <a:gd name="T35" fmla="*/ 146816 h 5800"/>
              <a:gd name="T36" fmla="*/ 717660 w 3535"/>
              <a:gd name="T37" fmla="*/ 92622 h 5800"/>
              <a:gd name="T38" fmla="*/ 673319 w 3535"/>
              <a:gd name="T39" fmla="*/ 50253 h 5800"/>
              <a:gd name="T40" fmla="*/ 632592 w 3535"/>
              <a:gd name="T41" fmla="*/ 20035 h 5800"/>
              <a:gd name="T42" fmla="*/ 608943 w 3535"/>
              <a:gd name="T43" fmla="*/ 7226 h 5800"/>
              <a:gd name="T44" fmla="*/ 593835 w 3535"/>
              <a:gd name="T45" fmla="*/ 1971 h 5800"/>
              <a:gd name="T46" fmla="*/ 580697 w 3535"/>
              <a:gd name="T47" fmla="*/ 0 h 5800"/>
              <a:gd name="T48" fmla="*/ 572486 w 3535"/>
              <a:gd name="T49" fmla="*/ 657 h 5800"/>
              <a:gd name="T50" fmla="*/ 558034 w 3535"/>
              <a:gd name="T51" fmla="*/ 5255 h 5800"/>
              <a:gd name="T52" fmla="*/ 541283 w 3535"/>
              <a:gd name="T53" fmla="*/ 12809 h 5800"/>
              <a:gd name="T54" fmla="*/ 502526 w 3535"/>
              <a:gd name="T55" fmla="*/ 38428 h 5800"/>
              <a:gd name="T56" fmla="*/ 459171 w 3535"/>
              <a:gd name="T57" fmla="*/ 77185 h 5800"/>
              <a:gd name="T58" fmla="*/ 413517 w 3535"/>
              <a:gd name="T59" fmla="*/ 127438 h 5800"/>
              <a:gd name="T60" fmla="*/ 368191 w 3535"/>
              <a:gd name="T61" fmla="*/ 189515 h 5800"/>
              <a:gd name="T62" fmla="*/ 332390 w 3535"/>
              <a:gd name="T63" fmla="*/ 248635 h 5800"/>
              <a:gd name="T64" fmla="*/ 312026 w 3535"/>
              <a:gd name="T65" fmla="*/ 287721 h 5800"/>
              <a:gd name="T66" fmla="*/ 293633 w 3535"/>
              <a:gd name="T67" fmla="*/ 328777 h 5800"/>
              <a:gd name="T68" fmla="*/ 277210 w 3535"/>
              <a:gd name="T69" fmla="*/ 371803 h 5800"/>
              <a:gd name="T70" fmla="*/ 263087 w 3535"/>
              <a:gd name="T71" fmla="*/ 417458 h 5800"/>
              <a:gd name="T72" fmla="*/ 250935 w 3535"/>
              <a:gd name="T73" fmla="*/ 465083 h 5800"/>
              <a:gd name="T74" fmla="*/ 242066 w 3535"/>
              <a:gd name="T75" fmla="*/ 514350 h 5800"/>
              <a:gd name="T76" fmla="*/ 236483 w 3535"/>
              <a:gd name="T77" fmla="*/ 565588 h 5800"/>
              <a:gd name="T78" fmla="*/ 233855 w 3535"/>
              <a:gd name="T79" fmla="*/ 618468 h 5800"/>
              <a:gd name="T80" fmla="*/ 235169 w 3535"/>
              <a:gd name="T81" fmla="*/ 672662 h 5800"/>
              <a:gd name="T82" fmla="*/ 241410 w 3535"/>
              <a:gd name="T83" fmla="*/ 734739 h 5800"/>
              <a:gd name="T84" fmla="*/ 256190 w 3535"/>
              <a:gd name="T85" fmla="*/ 834259 h 5800"/>
              <a:gd name="T86" fmla="*/ 277867 w 3535"/>
              <a:gd name="T87" fmla="*/ 938048 h 5800"/>
              <a:gd name="T88" fmla="*/ 304143 w 3535"/>
              <a:gd name="T89" fmla="*/ 1043152 h 5800"/>
              <a:gd name="T90" fmla="*/ 333047 w 3535"/>
              <a:gd name="T91" fmla="*/ 1146284 h 5800"/>
              <a:gd name="T92" fmla="*/ 132693 w 3535"/>
              <a:gd name="T93" fmla="*/ 1156466 h 5800"/>
              <a:gd name="T94" fmla="*/ 580697 w 3535"/>
              <a:gd name="T95" fmla="*/ 1905000 h 58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535" h="5800">
                <a:moveTo>
                  <a:pt x="2174" y="4724"/>
                </a:moveTo>
                <a:lnTo>
                  <a:pt x="3535" y="5397"/>
                </a:lnTo>
                <a:lnTo>
                  <a:pt x="3133" y="3521"/>
                </a:lnTo>
                <a:lnTo>
                  <a:pt x="2462" y="3691"/>
                </a:lnTo>
                <a:lnTo>
                  <a:pt x="2492" y="3591"/>
                </a:lnTo>
                <a:lnTo>
                  <a:pt x="2523" y="3490"/>
                </a:lnTo>
                <a:lnTo>
                  <a:pt x="2552" y="3385"/>
                </a:lnTo>
                <a:lnTo>
                  <a:pt x="2582" y="3281"/>
                </a:lnTo>
                <a:lnTo>
                  <a:pt x="2611" y="3176"/>
                </a:lnTo>
                <a:lnTo>
                  <a:pt x="2638" y="3069"/>
                </a:lnTo>
                <a:lnTo>
                  <a:pt x="2665" y="2962"/>
                </a:lnTo>
                <a:lnTo>
                  <a:pt x="2691" y="2856"/>
                </a:lnTo>
                <a:lnTo>
                  <a:pt x="2714" y="2749"/>
                </a:lnTo>
                <a:lnTo>
                  <a:pt x="2736" y="2644"/>
                </a:lnTo>
                <a:lnTo>
                  <a:pt x="2757" y="2540"/>
                </a:lnTo>
                <a:lnTo>
                  <a:pt x="2774" y="2437"/>
                </a:lnTo>
                <a:lnTo>
                  <a:pt x="2790" y="2336"/>
                </a:lnTo>
                <a:lnTo>
                  <a:pt x="2802" y="2237"/>
                </a:lnTo>
                <a:lnTo>
                  <a:pt x="2813" y="2141"/>
                </a:lnTo>
                <a:lnTo>
                  <a:pt x="2821" y="2048"/>
                </a:lnTo>
                <a:lnTo>
                  <a:pt x="2823" y="1992"/>
                </a:lnTo>
                <a:lnTo>
                  <a:pt x="2824" y="1936"/>
                </a:lnTo>
                <a:lnTo>
                  <a:pt x="2824" y="1883"/>
                </a:lnTo>
                <a:lnTo>
                  <a:pt x="2823" y="1829"/>
                </a:lnTo>
                <a:lnTo>
                  <a:pt x="2821" y="1775"/>
                </a:lnTo>
                <a:lnTo>
                  <a:pt x="2817" y="1722"/>
                </a:lnTo>
                <a:lnTo>
                  <a:pt x="2813" y="1669"/>
                </a:lnTo>
                <a:lnTo>
                  <a:pt x="2807" y="1618"/>
                </a:lnTo>
                <a:lnTo>
                  <a:pt x="2800" y="1566"/>
                </a:lnTo>
                <a:lnTo>
                  <a:pt x="2791" y="1515"/>
                </a:lnTo>
                <a:lnTo>
                  <a:pt x="2783" y="1466"/>
                </a:lnTo>
                <a:lnTo>
                  <a:pt x="2773" y="1416"/>
                </a:lnTo>
                <a:lnTo>
                  <a:pt x="2762" y="1367"/>
                </a:lnTo>
                <a:lnTo>
                  <a:pt x="2750" y="1319"/>
                </a:lnTo>
                <a:lnTo>
                  <a:pt x="2736" y="1271"/>
                </a:lnTo>
                <a:lnTo>
                  <a:pt x="2723" y="1224"/>
                </a:lnTo>
                <a:lnTo>
                  <a:pt x="2708" y="1179"/>
                </a:lnTo>
                <a:lnTo>
                  <a:pt x="2693" y="1132"/>
                </a:lnTo>
                <a:lnTo>
                  <a:pt x="2677" y="1088"/>
                </a:lnTo>
                <a:lnTo>
                  <a:pt x="2660" y="1044"/>
                </a:lnTo>
                <a:lnTo>
                  <a:pt x="2643" y="1001"/>
                </a:lnTo>
                <a:lnTo>
                  <a:pt x="2625" y="958"/>
                </a:lnTo>
                <a:lnTo>
                  <a:pt x="2606" y="917"/>
                </a:lnTo>
                <a:lnTo>
                  <a:pt x="2587" y="876"/>
                </a:lnTo>
                <a:lnTo>
                  <a:pt x="2567" y="836"/>
                </a:lnTo>
                <a:lnTo>
                  <a:pt x="2546" y="797"/>
                </a:lnTo>
                <a:lnTo>
                  <a:pt x="2525" y="757"/>
                </a:lnTo>
                <a:lnTo>
                  <a:pt x="2505" y="719"/>
                </a:lnTo>
                <a:lnTo>
                  <a:pt x="2462" y="646"/>
                </a:lnTo>
                <a:lnTo>
                  <a:pt x="2416" y="577"/>
                </a:lnTo>
                <a:lnTo>
                  <a:pt x="2371" y="511"/>
                </a:lnTo>
                <a:lnTo>
                  <a:pt x="2324" y="447"/>
                </a:lnTo>
                <a:lnTo>
                  <a:pt x="2278" y="388"/>
                </a:lnTo>
                <a:lnTo>
                  <a:pt x="2231" y="333"/>
                </a:lnTo>
                <a:lnTo>
                  <a:pt x="2185" y="282"/>
                </a:lnTo>
                <a:lnTo>
                  <a:pt x="2139" y="235"/>
                </a:lnTo>
                <a:lnTo>
                  <a:pt x="2094" y="191"/>
                </a:lnTo>
                <a:lnTo>
                  <a:pt x="2050" y="153"/>
                </a:lnTo>
                <a:lnTo>
                  <a:pt x="2007" y="117"/>
                </a:lnTo>
                <a:lnTo>
                  <a:pt x="1965" y="87"/>
                </a:lnTo>
                <a:lnTo>
                  <a:pt x="1926" y="61"/>
                </a:lnTo>
                <a:lnTo>
                  <a:pt x="1889" y="39"/>
                </a:lnTo>
                <a:lnTo>
                  <a:pt x="1871" y="30"/>
                </a:lnTo>
                <a:lnTo>
                  <a:pt x="1854" y="22"/>
                </a:lnTo>
                <a:lnTo>
                  <a:pt x="1838" y="16"/>
                </a:lnTo>
                <a:lnTo>
                  <a:pt x="1823" y="10"/>
                </a:lnTo>
                <a:lnTo>
                  <a:pt x="1808" y="6"/>
                </a:lnTo>
                <a:lnTo>
                  <a:pt x="1794" y="2"/>
                </a:lnTo>
                <a:lnTo>
                  <a:pt x="1780" y="1"/>
                </a:lnTo>
                <a:lnTo>
                  <a:pt x="1768" y="0"/>
                </a:lnTo>
                <a:lnTo>
                  <a:pt x="1757" y="1"/>
                </a:lnTo>
                <a:lnTo>
                  <a:pt x="1743" y="2"/>
                </a:lnTo>
                <a:lnTo>
                  <a:pt x="1729" y="6"/>
                </a:lnTo>
                <a:lnTo>
                  <a:pt x="1714" y="10"/>
                </a:lnTo>
                <a:lnTo>
                  <a:pt x="1699" y="16"/>
                </a:lnTo>
                <a:lnTo>
                  <a:pt x="1682" y="22"/>
                </a:lnTo>
                <a:lnTo>
                  <a:pt x="1666" y="30"/>
                </a:lnTo>
                <a:lnTo>
                  <a:pt x="1648" y="39"/>
                </a:lnTo>
                <a:lnTo>
                  <a:pt x="1611" y="61"/>
                </a:lnTo>
                <a:lnTo>
                  <a:pt x="1572" y="87"/>
                </a:lnTo>
                <a:lnTo>
                  <a:pt x="1530" y="117"/>
                </a:lnTo>
                <a:lnTo>
                  <a:pt x="1487" y="153"/>
                </a:lnTo>
                <a:lnTo>
                  <a:pt x="1443" y="191"/>
                </a:lnTo>
                <a:lnTo>
                  <a:pt x="1398" y="235"/>
                </a:lnTo>
                <a:lnTo>
                  <a:pt x="1352" y="282"/>
                </a:lnTo>
                <a:lnTo>
                  <a:pt x="1306" y="333"/>
                </a:lnTo>
                <a:lnTo>
                  <a:pt x="1259" y="388"/>
                </a:lnTo>
                <a:lnTo>
                  <a:pt x="1213" y="447"/>
                </a:lnTo>
                <a:lnTo>
                  <a:pt x="1166" y="511"/>
                </a:lnTo>
                <a:lnTo>
                  <a:pt x="1121" y="577"/>
                </a:lnTo>
                <a:lnTo>
                  <a:pt x="1075" y="646"/>
                </a:lnTo>
                <a:lnTo>
                  <a:pt x="1032" y="719"/>
                </a:lnTo>
                <a:lnTo>
                  <a:pt x="1012" y="757"/>
                </a:lnTo>
                <a:lnTo>
                  <a:pt x="991" y="797"/>
                </a:lnTo>
                <a:lnTo>
                  <a:pt x="970" y="836"/>
                </a:lnTo>
                <a:lnTo>
                  <a:pt x="950" y="876"/>
                </a:lnTo>
                <a:lnTo>
                  <a:pt x="931" y="917"/>
                </a:lnTo>
                <a:lnTo>
                  <a:pt x="912" y="958"/>
                </a:lnTo>
                <a:lnTo>
                  <a:pt x="894" y="1001"/>
                </a:lnTo>
                <a:lnTo>
                  <a:pt x="877" y="1044"/>
                </a:lnTo>
                <a:lnTo>
                  <a:pt x="860" y="1088"/>
                </a:lnTo>
                <a:lnTo>
                  <a:pt x="844" y="1132"/>
                </a:lnTo>
                <a:lnTo>
                  <a:pt x="829" y="1179"/>
                </a:lnTo>
                <a:lnTo>
                  <a:pt x="814" y="1224"/>
                </a:lnTo>
                <a:lnTo>
                  <a:pt x="801" y="1271"/>
                </a:lnTo>
                <a:lnTo>
                  <a:pt x="787" y="1319"/>
                </a:lnTo>
                <a:lnTo>
                  <a:pt x="775" y="1367"/>
                </a:lnTo>
                <a:lnTo>
                  <a:pt x="764" y="1416"/>
                </a:lnTo>
                <a:lnTo>
                  <a:pt x="754" y="1466"/>
                </a:lnTo>
                <a:lnTo>
                  <a:pt x="746" y="1515"/>
                </a:lnTo>
                <a:lnTo>
                  <a:pt x="737" y="1566"/>
                </a:lnTo>
                <a:lnTo>
                  <a:pt x="730" y="1618"/>
                </a:lnTo>
                <a:lnTo>
                  <a:pt x="723" y="1669"/>
                </a:lnTo>
                <a:lnTo>
                  <a:pt x="720" y="1722"/>
                </a:lnTo>
                <a:lnTo>
                  <a:pt x="716" y="1775"/>
                </a:lnTo>
                <a:lnTo>
                  <a:pt x="714" y="1829"/>
                </a:lnTo>
                <a:lnTo>
                  <a:pt x="712" y="1883"/>
                </a:lnTo>
                <a:lnTo>
                  <a:pt x="712" y="1936"/>
                </a:lnTo>
                <a:lnTo>
                  <a:pt x="714" y="1992"/>
                </a:lnTo>
                <a:lnTo>
                  <a:pt x="716" y="2048"/>
                </a:lnTo>
                <a:lnTo>
                  <a:pt x="723" y="2141"/>
                </a:lnTo>
                <a:lnTo>
                  <a:pt x="735" y="2237"/>
                </a:lnTo>
                <a:lnTo>
                  <a:pt x="747" y="2336"/>
                </a:lnTo>
                <a:lnTo>
                  <a:pt x="763" y="2437"/>
                </a:lnTo>
                <a:lnTo>
                  <a:pt x="780" y="2540"/>
                </a:lnTo>
                <a:lnTo>
                  <a:pt x="801" y="2644"/>
                </a:lnTo>
                <a:lnTo>
                  <a:pt x="823" y="2749"/>
                </a:lnTo>
                <a:lnTo>
                  <a:pt x="846" y="2856"/>
                </a:lnTo>
                <a:lnTo>
                  <a:pt x="872" y="2962"/>
                </a:lnTo>
                <a:lnTo>
                  <a:pt x="899" y="3069"/>
                </a:lnTo>
                <a:lnTo>
                  <a:pt x="926" y="3176"/>
                </a:lnTo>
                <a:lnTo>
                  <a:pt x="955" y="3281"/>
                </a:lnTo>
                <a:lnTo>
                  <a:pt x="985" y="3385"/>
                </a:lnTo>
                <a:lnTo>
                  <a:pt x="1014" y="3490"/>
                </a:lnTo>
                <a:lnTo>
                  <a:pt x="1045" y="3591"/>
                </a:lnTo>
                <a:lnTo>
                  <a:pt x="1075" y="3691"/>
                </a:lnTo>
                <a:lnTo>
                  <a:pt x="404" y="3521"/>
                </a:lnTo>
                <a:lnTo>
                  <a:pt x="0" y="5397"/>
                </a:lnTo>
                <a:lnTo>
                  <a:pt x="1362" y="4724"/>
                </a:lnTo>
                <a:lnTo>
                  <a:pt x="1768" y="5800"/>
                </a:lnTo>
                <a:lnTo>
                  <a:pt x="2174" y="4724"/>
                </a:lnTo>
                <a:close/>
              </a:path>
            </a:pathLst>
          </a:custGeom>
          <a:solidFill>
            <a:srgbClr val="62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7" name="等腰三角形 24"/>
          <p:cNvSpPr/>
          <p:nvPr/>
        </p:nvSpPr>
        <p:spPr>
          <a:xfrm rot="5400000">
            <a:off x="3934243" y="-116339"/>
            <a:ext cx="764710" cy="8080750"/>
          </a:xfrm>
          <a:custGeom>
            <a:avLst/>
            <a:gdLst>
              <a:gd name="connsiteX0" fmla="*/ 0 w 578876"/>
              <a:gd name="connsiteY0" fmla="*/ 4648025 h 4648025"/>
              <a:gd name="connsiteX1" fmla="*/ 289438 w 578876"/>
              <a:gd name="connsiteY1" fmla="*/ 0 h 4648025"/>
              <a:gd name="connsiteX2" fmla="*/ 578876 w 578876"/>
              <a:gd name="connsiteY2" fmla="*/ 4648025 h 4648025"/>
              <a:gd name="connsiteX3" fmla="*/ 0 w 578876"/>
              <a:gd name="connsiteY3" fmla="*/ 4648025 h 4648025"/>
              <a:gd name="connsiteX0-1" fmla="*/ 0 w 578876"/>
              <a:gd name="connsiteY0-2" fmla="*/ 4648025 h 4648025"/>
              <a:gd name="connsiteX1-3" fmla="*/ 289438 w 578876"/>
              <a:gd name="connsiteY1-4" fmla="*/ 0 h 4648025"/>
              <a:gd name="connsiteX2-5" fmla="*/ 578876 w 578876"/>
              <a:gd name="connsiteY2-6" fmla="*/ 4648025 h 4648025"/>
              <a:gd name="connsiteX3-7" fmla="*/ 0 w 578876"/>
              <a:gd name="connsiteY3-8" fmla="*/ 4648025 h 4648025"/>
              <a:gd name="connsiteX0-9" fmla="*/ 0 w 578876"/>
              <a:gd name="connsiteY0-10" fmla="*/ 4648025 h 4648025"/>
              <a:gd name="connsiteX1-11" fmla="*/ 289438 w 578876"/>
              <a:gd name="connsiteY1-12" fmla="*/ 0 h 4648025"/>
              <a:gd name="connsiteX2-13" fmla="*/ 578876 w 578876"/>
              <a:gd name="connsiteY2-14" fmla="*/ 4648025 h 4648025"/>
              <a:gd name="connsiteX3-15" fmla="*/ 0 w 578876"/>
              <a:gd name="connsiteY3-16" fmla="*/ 4648025 h 4648025"/>
              <a:gd name="connsiteX0-17" fmla="*/ 0 w 578876"/>
              <a:gd name="connsiteY0-18" fmla="*/ 4648025 h 4648025"/>
              <a:gd name="connsiteX1-19" fmla="*/ 289438 w 578876"/>
              <a:gd name="connsiteY1-20" fmla="*/ 0 h 4648025"/>
              <a:gd name="connsiteX2-21" fmla="*/ 578876 w 578876"/>
              <a:gd name="connsiteY2-22" fmla="*/ 4648025 h 4648025"/>
              <a:gd name="connsiteX3-23" fmla="*/ 0 w 578876"/>
              <a:gd name="connsiteY3-24" fmla="*/ 4648025 h 4648025"/>
              <a:gd name="connsiteX0-25" fmla="*/ 0 w 578876"/>
              <a:gd name="connsiteY0-26" fmla="*/ 4648025 h 4648025"/>
              <a:gd name="connsiteX1-27" fmla="*/ 289438 w 578876"/>
              <a:gd name="connsiteY1-28" fmla="*/ 0 h 4648025"/>
              <a:gd name="connsiteX2-29" fmla="*/ 578876 w 578876"/>
              <a:gd name="connsiteY2-30" fmla="*/ 4648025 h 4648025"/>
              <a:gd name="connsiteX3-31" fmla="*/ 0 w 578876"/>
              <a:gd name="connsiteY3-32" fmla="*/ 4648025 h 4648025"/>
              <a:gd name="connsiteX0-33" fmla="*/ 0 w 578876"/>
              <a:gd name="connsiteY0-34" fmla="*/ 4648025 h 4648025"/>
              <a:gd name="connsiteX1-35" fmla="*/ 289438 w 578876"/>
              <a:gd name="connsiteY1-36" fmla="*/ 0 h 4648025"/>
              <a:gd name="connsiteX2-37" fmla="*/ 578876 w 578876"/>
              <a:gd name="connsiteY2-38" fmla="*/ 4648025 h 4648025"/>
              <a:gd name="connsiteX3-39" fmla="*/ 0 w 578876"/>
              <a:gd name="connsiteY3-40" fmla="*/ 4648025 h 4648025"/>
              <a:gd name="connsiteX0-41" fmla="*/ 0 w 578876"/>
              <a:gd name="connsiteY0-42" fmla="*/ 4648025 h 4648025"/>
              <a:gd name="connsiteX1-43" fmla="*/ 289438 w 578876"/>
              <a:gd name="connsiteY1-44" fmla="*/ 0 h 4648025"/>
              <a:gd name="connsiteX2-45" fmla="*/ 578876 w 578876"/>
              <a:gd name="connsiteY2-46" fmla="*/ 4648025 h 4648025"/>
              <a:gd name="connsiteX3-47" fmla="*/ 0 w 578876"/>
              <a:gd name="connsiteY3-48" fmla="*/ 4648025 h 4648025"/>
              <a:gd name="connsiteX0-49" fmla="*/ 0 w 578876"/>
              <a:gd name="connsiteY0-50" fmla="*/ 4648025 h 4648025"/>
              <a:gd name="connsiteX1-51" fmla="*/ 289438 w 578876"/>
              <a:gd name="connsiteY1-52" fmla="*/ 0 h 4648025"/>
              <a:gd name="connsiteX2-53" fmla="*/ 578876 w 578876"/>
              <a:gd name="connsiteY2-54" fmla="*/ 4648025 h 4648025"/>
              <a:gd name="connsiteX3-55" fmla="*/ 0 w 578876"/>
              <a:gd name="connsiteY3-56" fmla="*/ 4648025 h 4648025"/>
              <a:gd name="connsiteX0-57" fmla="*/ 0 w 578876"/>
              <a:gd name="connsiteY0-58" fmla="*/ 4648025 h 4648025"/>
              <a:gd name="connsiteX1-59" fmla="*/ 289438 w 578876"/>
              <a:gd name="connsiteY1-60" fmla="*/ 0 h 4648025"/>
              <a:gd name="connsiteX2-61" fmla="*/ 578876 w 578876"/>
              <a:gd name="connsiteY2-62" fmla="*/ 4648025 h 4648025"/>
              <a:gd name="connsiteX3-63" fmla="*/ 0 w 578876"/>
              <a:gd name="connsiteY3-64" fmla="*/ 4648025 h 4648025"/>
              <a:gd name="connsiteX0-65" fmla="*/ 0 w 578876"/>
              <a:gd name="connsiteY0-66" fmla="*/ 4648025 h 4648025"/>
              <a:gd name="connsiteX1-67" fmla="*/ 289438 w 578876"/>
              <a:gd name="connsiteY1-68" fmla="*/ 0 h 4648025"/>
              <a:gd name="connsiteX2-69" fmla="*/ 578876 w 578876"/>
              <a:gd name="connsiteY2-70" fmla="*/ 4648025 h 4648025"/>
              <a:gd name="connsiteX3-71" fmla="*/ 0 w 578876"/>
              <a:gd name="connsiteY3-72" fmla="*/ 4648025 h 4648025"/>
              <a:gd name="connsiteX0-73" fmla="*/ 0 w 578876"/>
              <a:gd name="connsiteY0-74" fmla="*/ 4648025 h 4648025"/>
              <a:gd name="connsiteX1-75" fmla="*/ 289438 w 578876"/>
              <a:gd name="connsiteY1-76" fmla="*/ 0 h 4648025"/>
              <a:gd name="connsiteX2-77" fmla="*/ 578876 w 578876"/>
              <a:gd name="connsiteY2-78" fmla="*/ 4648025 h 4648025"/>
              <a:gd name="connsiteX3-79" fmla="*/ 0 w 578876"/>
              <a:gd name="connsiteY3-80" fmla="*/ 4648025 h 4648025"/>
              <a:gd name="connsiteX0-81" fmla="*/ 0 w 578876"/>
              <a:gd name="connsiteY0-82" fmla="*/ 4648025 h 4648025"/>
              <a:gd name="connsiteX1-83" fmla="*/ 289438 w 578876"/>
              <a:gd name="connsiteY1-84" fmla="*/ 0 h 4648025"/>
              <a:gd name="connsiteX2-85" fmla="*/ 578876 w 578876"/>
              <a:gd name="connsiteY2-86" fmla="*/ 4648025 h 4648025"/>
              <a:gd name="connsiteX3-87" fmla="*/ 0 w 578876"/>
              <a:gd name="connsiteY3-88" fmla="*/ 4648025 h 4648025"/>
              <a:gd name="connsiteX0-89" fmla="*/ 0 w 578876"/>
              <a:gd name="connsiteY0-90" fmla="*/ 4648025 h 4648025"/>
              <a:gd name="connsiteX1-91" fmla="*/ 289438 w 578876"/>
              <a:gd name="connsiteY1-92" fmla="*/ 0 h 4648025"/>
              <a:gd name="connsiteX2-93" fmla="*/ 578876 w 578876"/>
              <a:gd name="connsiteY2-94" fmla="*/ 4648025 h 4648025"/>
              <a:gd name="connsiteX3-95" fmla="*/ 0 w 578876"/>
              <a:gd name="connsiteY3-96" fmla="*/ 4648025 h 4648025"/>
              <a:gd name="connsiteX0-97" fmla="*/ 0 w 578876"/>
              <a:gd name="connsiteY0-98" fmla="*/ 4648025 h 4648025"/>
              <a:gd name="connsiteX1-99" fmla="*/ 289438 w 578876"/>
              <a:gd name="connsiteY1-100" fmla="*/ 0 h 4648025"/>
              <a:gd name="connsiteX2-101" fmla="*/ 578876 w 578876"/>
              <a:gd name="connsiteY2-102" fmla="*/ 4648025 h 4648025"/>
              <a:gd name="connsiteX3-103" fmla="*/ 0 w 578876"/>
              <a:gd name="connsiteY3-104" fmla="*/ 4648025 h 4648025"/>
              <a:gd name="connsiteX0-105" fmla="*/ 0 w 578876"/>
              <a:gd name="connsiteY0-106" fmla="*/ 4648025 h 4648025"/>
              <a:gd name="connsiteX1-107" fmla="*/ 289438 w 578876"/>
              <a:gd name="connsiteY1-108" fmla="*/ 0 h 4648025"/>
              <a:gd name="connsiteX2-109" fmla="*/ 578876 w 578876"/>
              <a:gd name="connsiteY2-110" fmla="*/ 4648025 h 4648025"/>
              <a:gd name="connsiteX3-111" fmla="*/ 0 w 578876"/>
              <a:gd name="connsiteY3-112" fmla="*/ 4648025 h 4648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8876" h="4648025">
                <a:moveTo>
                  <a:pt x="0" y="4648025"/>
                </a:moveTo>
                <a:cubicBezTo>
                  <a:pt x="162866" y="3047883"/>
                  <a:pt x="238853" y="1866842"/>
                  <a:pt x="289438" y="0"/>
                </a:cubicBezTo>
                <a:cubicBezTo>
                  <a:pt x="343197" y="1879542"/>
                  <a:pt x="403887" y="3035183"/>
                  <a:pt x="578876" y="4648025"/>
                </a:cubicBezTo>
                <a:lnTo>
                  <a:pt x="0" y="4648025"/>
                </a:lnTo>
                <a:close/>
              </a:path>
            </a:pathLst>
          </a:custGeom>
          <a:gradFill flip="none" rotWithShape="1">
            <a:gsLst>
              <a:gs pos="0">
                <a:srgbClr val="62FFFF">
                  <a:alpha val="0"/>
                </a:srgbClr>
              </a:gs>
              <a:gs pos="96842">
                <a:srgbClr val="62FFFF">
                  <a:alpha val="70000"/>
                </a:srgbClr>
              </a:gs>
              <a:gs pos="47000">
                <a:srgbClr val="62FFFF">
                  <a:alpha val="4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8" name="组合 197"/>
          <p:cNvGrpSpPr/>
          <p:nvPr/>
        </p:nvGrpSpPr>
        <p:grpSpPr>
          <a:xfrm>
            <a:off x="9237846" y="1333320"/>
            <a:ext cx="2364584" cy="4317976"/>
            <a:chOff x="750041" y="924174"/>
            <a:chExt cx="10693401" cy="2361956"/>
          </a:xfrm>
        </p:grpSpPr>
        <p:pic>
          <p:nvPicPr>
            <p:cNvPr id="199" name="图片 19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" t="42409" r="6985" b="20155"/>
            <a:stretch>
              <a:fillRect/>
            </a:stretch>
          </p:blipFill>
          <p:spPr>
            <a:xfrm>
              <a:off x="750041" y="925580"/>
              <a:ext cx="10691918" cy="2336498"/>
            </a:xfrm>
            <a:custGeom>
              <a:avLst/>
              <a:gdLst>
                <a:gd name="connsiteX0" fmla="*/ 447362 w 10691918"/>
                <a:gd name="connsiteY0" fmla="*/ 0 h 2567334"/>
                <a:gd name="connsiteX1" fmla="*/ 10241590 w 10691918"/>
                <a:gd name="connsiteY1" fmla="*/ 0 h 2567334"/>
                <a:gd name="connsiteX2" fmla="*/ 10229222 w 10691918"/>
                <a:gd name="connsiteY2" fmla="*/ 12368 h 2567334"/>
                <a:gd name="connsiteX3" fmla="*/ 10621626 w 10691918"/>
                <a:gd name="connsiteY3" fmla="*/ 12368 h 2567334"/>
                <a:gd name="connsiteX4" fmla="*/ 10677646 w 10691918"/>
                <a:gd name="connsiteY4" fmla="*/ 68387 h 2567334"/>
                <a:gd name="connsiteX5" fmla="*/ 10677645 w 10691918"/>
                <a:gd name="connsiteY5" fmla="*/ 429750 h 2567334"/>
                <a:gd name="connsiteX6" fmla="*/ 10691918 w 10691918"/>
                <a:gd name="connsiteY6" fmla="*/ 444023 h 2567334"/>
                <a:gd name="connsiteX7" fmla="*/ 10691918 w 10691918"/>
                <a:gd name="connsiteY7" fmla="*/ 2126127 h 2567334"/>
                <a:gd name="connsiteX8" fmla="*/ 10677645 w 10691918"/>
                <a:gd name="connsiteY8" fmla="*/ 2140400 h 2567334"/>
                <a:gd name="connsiteX9" fmla="*/ 10677646 w 10691918"/>
                <a:gd name="connsiteY9" fmla="*/ 2501762 h 2567334"/>
                <a:gd name="connsiteX10" fmla="*/ 10621626 w 10691918"/>
                <a:gd name="connsiteY10" fmla="*/ 2557781 h 2567334"/>
                <a:gd name="connsiteX11" fmla="*/ 10229222 w 10691918"/>
                <a:gd name="connsiteY11" fmla="*/ 2557781 h 2567334"/>
                <a:gd name="connsiteX12" fmla="*/ 10238775 w 10691918"/>
                <a:gd name="connsiteY12" fmla="*/ 2567334 h 2567334"/>
                <a:gd name="connsiteX13" fmla="*/ 450177 w 10691918"/>
                <a:gd name="connsiteY13" fmla="*/ 2567334 h 2567334"/>
                <a:gd name="connsiteX14" fmla="*/ 459730 w 10691918"/>
                <a:gd name="connsiteY14" fmla="*/ 2557781 h 2567334"/>
                <a:gd name="connsiteX15" fmla="*/ 67326 w 10691918"/>
                <a:gd name="connsiteY15" fmla="*/ 2557781 h 2567334"/>
                <a:gd name="connsiteX16" fmla="*/ 11306 w 10691918"/>
                <a:gd name="connsiteY16" fmla="*/ 2501762 h 2567334"/>
                <a:gd name="connsiteX17" fmla="*/ 11307 w 10691918"/>
                <a:gd name="connsiteY17" fmla="*/ 2140400 h 2567334"/>
                <a:gd name="connsiteX18" fmla="*/ 0 w 10691918"/>
                <a:gd name="connsiteY18" fmla="*/ 2129093 h 2567334"/>
                <a:gd name="connsiteX19" fmla="*/ 0 w 10691918"/>
                <a:gd name="connsiteY19" fmla="*/ 441057 h 2567334"/>
                <a:gd name="connsiteX20" fmla="*/ 11307 w 10691918"/>
                <a:gd name="connsiteY20" fmla="*/ 429750 h 2567334"/>
                <a:gd name="connsiteX21" fmla="*/ 11306 w 10691918"/>
                <a:gd name="connsiteY21" fmla="*/ 68387 h 2567334"/>
                <a:gd name="connsiteX22" fmla="*/ 67326 w 10691918"/>
                <a:gd name="connsiteY22" fmla="*/ 12368 h 2567334"/>
                <a:gd name="connsiteX23" fmla="*/ 459730 w 10691918"/>
                <a:gd name="connsiteY23" fmla="*/ 12368 h 256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91918" h="2567334">
                  <a:moveTo>
                    <a:pt x="447362" y="0"/>
                  </a:moveTo>
                  <a:lnTo>
                    <a:pt x="10241590" y="0"/>
                  </a:lnTo>
                  <a:lnTo>
                    <a:pt x="10229222" y="12368"/>
                  </a:lnTo>
                  <a:lnTo>
                    <a:pt x="10621626" y="12368"/>
                  </a:lnTo>
                  <a:lnTo>
                    <a:pt x="10677646" y="68387"/>
                  </a:lnTo>
                  <a:lnTo>
                    <a:pt x="10677645" y="429750"/>
                  </a:lnTo>
                  <a:lnTo>
                    <a:pt x="10691918" y="444023"/>
                  </a:lnTo>
                  <a:lnTo>
                    <a:pt x="10691918" y="2126127"/>
                  </a:lnTo>
                  <a:lnTo>
                    <a:pt x="10677645" y="2140400"/>
                  </a:lnTo>
                  <a:lnTo>
                    <a:pt x="10677646" y="2501762"/>
                  </a:lnTo>
                  <a:lnTo>
                    <a:pt x="10621626" y="2557781"/>
                  </a:lnTo>
                  <a:lnTo>
                    <a:pt x="10229222" y="2557781"/>
                  </a:lnTo>
                  <a:lnTo>
                    <a:pt x="10238775" y="2567334"/>
                  </a:lnTo>
                  <a:lnTo>
                    <a:pt x="450177" y="2567334"/>
                  </a:lnTo>
                  <a:lnTo>
                    <a:pt x="459730" y="2557781"/>
                  </a:lnTo>
                  <a:lnTo>
                    <a:pt x="67326" y="2557781"/>
                  </a:lnTo>
                  <a:lnTo>
                    <a:pt x="11306" y="2501762"/>
                  </a:lnTo>
                  <a:lnTo>
                    <a:pt x="11307" y="2140400"/>
                  </a:lnTo>
                  <a:lnTo>
                    <a:pt x="0" y="2129093"/>
                  </a:lnTo>
                  <a:lnTo>
                    <a:pt x="0" y="441057"/>
                  </a:lnTo>
                  <a:lnTo>
                    <a:pt x="11307" y="429750"/>
                  </a:lnTo>
                  <a:lnTo>
                    <a:pt x="11306" y="68387"/>
                  </a:lnTo>
                  <a:lnTo>
                    <a:pt x="67326" y="12368"/>
                  </a:lnTo>
                  <a:lnTo>
                    <a:pt x="459730" y="12368"/>
                  </a:lnTo>
                  <a:close/>
                </a:path>
              </a:pathLst>
            </a:custGeom>
          </p:spPr>
        </p:pic>
        <p:sp>
          <p:nvSpPr>
            <p:cNvPr id="200" name="矩形 199"/>
            <p:cNvSpPr/>
            <p:nvPr/>
          </p:nvSpPr>
          <p:spPr>
            <a:xfrm>
              <a:off x="751524" y="924174"/>
              <a:ext cx="10691918" cy="2361956"/>
            </a:xfrm>
            <a:prstGeom prst="rect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01" name="矩形 200"/>
          <p:cNvSpPr/>
          <p:nvPr/>
        </p:nvSpPr>
        <p:spPr>
          <a:xfrm rot="5400000">
            <a:off x="8464360" y="2890523"/>
            <a:ext cx="3969127" cy="1981199"/>
          </a:xfrm>
          <a:prstGeom prst="rect">
            <a:avLst/>
          </a:prstGeom>
          <a:gradFill flip="none" rotWithShape="1">
            <a:gsLst>
              <a:gs pos="0">
                <a:srgbClr val="01E2BC">
                  <a:alpha val="10000"/>
                </a:srgbClr>
              </a:gs>
              <a:gs pos="100000">
                <a:srgbClr val="01E2BC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2" name="任意多边形 132"/>
          <p:cNvSpPr/>
          <p:nvPr/>
        </p:nvSpPr>
        <p:spPr>
          <a:xfrm>
            <a:off x="9108482" y="1206706"/>
            <a:ext cx="500708" cy="493269"/>
          </a:xfrm>
          <a:custGeom>
            <a:avLst/>
            <a:gdLst>
              <a:gd name="connsiteX0" fmla="*/ 76384 w 725149"/>
              <a:gd name="connsiteY0" fmla="*/ 0 h 714376"/>
              <a:gd name="connsiteX1" fmla="*/ 212910 w 725149"/>
              <a:gd name="connsiteY1" fmla="*/ 1519 h 714376"/>
              <a:gd name="connsiteX2" fmla="*/ 406449 w 725149"/>
              <a:gd name="connsiteY2" fmla="*/ 1519 h 714376"/>
              <a:gd name="connsiteX3" fmla="*/ 362726 w 725149"/>
              <a:gd name="connsiteY3" fmla="*/ 45243 h 714376"/>
              <a:gd name="connsiteX4" fmla="*/ 693346 w 725149"/>
              <a:gd name="connsiteY4" fmla="*/ 45244 h 714376"/>
              <a:gd name="connsiteX5" fmla="*/ 725149 w 725149"/>
              <a:gd name="connsiteY5" fmla="*/ 77048 h 714376"/>
              <a:gd name="connsiteX6" fmla="*/ 156851 w 725149"/>
              <a:gd name="connsiteY6" fmla="*/ 77048 h 714376"/>
              <a:gd name="connsiteX7" fmla="*/ 75720 w 725149"/>
              <a:gd name="connsiteY7" fmla="*/ 158178 h 714376"/>
              <a:gd name="connsiteX8" fmla="*/ 75722 w 725149"/>
              <a:gd name="connsiteY8" fmla="*/ 681520 h 714376"/>
              <a:gd name="connsiteX9" fmla="*/ 42866 w 725149"/>
              <a:gd name="connsiteY9" fmla="*/ 714376 h 714376"/>
              <a:gd name="connsiteX10" fmla="*/ 42865 w 725149"/>
              <a:gd name="connsiteY10" fmla="*/ 387498 h 714376"/>
              <a:gd name="connsiteX11" fmla="*/ 745 w 725149"/>
              <a:gd name="connsiteY11" fmla="*/ 429618 h 714376"/>
              <a:gd name="connsiteX12" fmla="*/ 0 w 725149"/>
              <a:gd name="connsiteY12" fmla="*/ 429619 h 714376"/>
              <a:gd name="connsiteX13" fmla="*/ 1 w 725149"/>
              <a:gd name="connsiteY13" fmla="*/ 134343 h 714376"/>
              <a:gd name="connsiteX14" fmla="*/ 646 w 725149"/>
              <a:gd name="connsiteY14" fmla="*/ 134343 h 714376"/>
              <a:gd name="connsiteX15" fmla="*/ 1 w 725149"/>
              <a:gd name="connsiteY15" fmla="*/ 76381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5149" h="714376">
                <a:moveTo>
                  <a:pt x="76384" y="0"/>
                </a:moveTo>
                <a:lnTo>
                  <a:pt x="212910" y="1519"/>
                </a:lnTo>
                <a:lnTo>
                  <a:pt x="406449" y="1519"/>
                </a:lnTo>
                <a:lnTo>
                  <a:pt x="362726" y="45243"/>
                </a:lnTo>
                <a:lnTo>
                  <a:pt x="693346" y="45244"/>
                </a:lnTo>
                <a:lnTo>
                  <a:pt x="725149" y="77048"/>
                </a:lnTo>
                <a:lnTo>
                  <a:pt x="156851" y="77048"/>
                </a:lnTo>
                <a:lnTo>
                  <a:pt x="75720" y="158178"/>
                </a:lnTo>
                <a:lnTo>
                  <a:pt x="75722" y="681520"/>
                </a:lnTo>
                <a:lnTo>
                  <a:pt x="42866" y="714376"/>
                </a:lnTo>
                <a:lnTo>
                  <a:pt x="42865" y="387498"/>
                </a:lnTo>
                <a:lnTo>
                  <a:pt x="745" y="429618"/>
                </a:lnTo>
                <a:lnTo>
                  <a:pt x="0" y="429619"/>
                </a:lnTo>
                <a:lnTo>
                  <a:pt x="1" y="134343"/>
                </a:lnTo>
                <a:lnTo>
                  <a:pt x="646" y="134343"/>
                </a:lnTo>
                <a:lnTo>
                  <a:pt x="1" y="76381"/>
                </a:lnTo>
                <a:close/>
              </a:path>
            </a:pathLst>
          </a:custGeom>
          <a:solidFill>
            <a:srgbClr val="62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1E2BC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3" name="任意多边形 133"/>
          <p:cNvSpPr/>
          <p:nvPr/>
        </p:nvSpPr>
        <p:spPr>
          <a:xfrm flipH="1">
            <a:off x="11239628" y="1206706"/>
            <a:ext cx="500708" cy="493269"/>
          </a:xfrm>
          <a:custGeom>
            <a:avLst/>
            <a:gdLst>
              <a:gd name="connsiteX0" fmla="*/ 76384 w 725149"/>
              <a:gd name="connsiteY0" fmla="*/ 0 h 714376"/>
              <a:gd name="connsiteX1" fmla="*/ 212910 w 725149"/>
              <a:gd name="connsiteY1" fmla="*/ 1519 h 714376"/>
              <a:gd name="connsiteX2" fmla="*/ 406449 w 725149"/>
              <a:gd name="connsiteY2" fmla="*/ 1519 h 714376"/>
              <a:gd name="connsiteX3" fmla="*/ 362726 w 725149"/>
              <a:gd name="connsiteY3" fmla="*/ 45243 h 714376"/>
              <a:gd name="connsiteX4" fmla="*/ 693346 w 725149"/>
              <a:gd name="connsiteY4" fmla="*/ 45244 h 714376"/>
              <a:gd name="connsiteX5" fmla="*/ 725149 w 725149"/>
              <a:gd name="connsiteY5" fmla="*/ 77048 h 714376"/>
              <a:gd name="connsiteX6" fmla="*/ 156851 w 725149"/>
              <a:gd name="connsiteY6" fmla="*/ 77048 h 714376"/>
              <a:gd name="connsiteX7" fmla="*/ 75720 w 725149"/>
              <a:gd name="connsiteY7" fmla="*/ 158178 h 714376"/>
              <a:gd name="connsiteX8" fmla="*/ 75722 w 725149"/>
              <a:gd name="connsiteY8" fmla="*/ 681520 h 714376"/>
              <a:gd name="connsiteX9" fmla="*/ 42866 w 725149"/>
              <a:gd name="connsiteY9" fmla="*/ 714376 h 714376"/>
              <a:gd name="connsiteX10" fmla="*/ 42865 w 725149"/>
              <a:gd name="connsiteY10" fmla="*/ 387498 h 714376"/>
              <a:gd name="connsiteX11" fmla="*/ 745 w 725149"/>
              <a:gd name="connsiteY11" fmla="*/ 429618 h 714376"/>
              <a:gd name="connsiteX12" fmla="*/ 0 w 725149"/>
              <a:gd name="connsiteY12" fmla="*/ 429619 h 714376"/>
              <a:gd name="connsiteX13" fmla="*/ 1 w 725149"/>
              <a:gd name="connsiteY13" fmla="*/ 134343 h 714376"/>
              <a:gd name="connsiteX14" fmla="*/ 646 w 725149"/>
              <a:gd name="connsiteY14" fmla="*/ 134343 h 714376"/>
              <a:gd name="connsiteX15" fmla="*/ 1 w 725149"/>
              <a:gd name="connsiteY15" fmla="*/ 76381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5149" h="714376">
                <a:moveTo>
                  <a:pt x="76384" y="0"/>
                </a:moveTo>
                <a:lnTo>
                  <a:pt x="212910" y="1519"/>
                </a:lnTo>
                <a:lnTo>
                  <a:pt x="406449" y="1519"/>
                </a:lnTo>
                <a:lnTo>
                  <a:pt x="362726" y="45243"/>
                </a:lnTo>
                <a:lnTo>
                  <a:pt x="693346" y="45244"/>
                </a:lnTo>
                <a:lnTo>
                  <a:pt x="725149" y="77048"/>
                </a:lnTo>
                <a:lnTo>
                  <a:pt x="156851" y="77048"/>
                </a:lnTo>
                <a:lnTo>
                  <a:pt x="75720" y="158178"/>
                </a:lnTo>
                <a:lnTo>
                  <a:pt x="75722" y="681520"/>
                </a:lnTo>
                <a:lnTo>
                  <a:pt x="42866" y="714376"/>
                </a:lnTo>
                <a:lnTo>
                  <a:pt x="42865" y="387498"/>
                </a:lnTo>
                <a:lnTo>
                  <a:pt x="745" y="429618"/>
                </a:lnTo>
                <a:lnTo>
                  <a:pt x="0" y="429619"/>
                </a:lnTo>
                <a:lnTo>
                  <a:pt x="1" y="134343"/>
                </a:lnTo>
                <a:lnTo>
                  <a:pt x="646" y="134343"/>
                </a:lnTo>
                <a:lnTo>
                  <a:pt x="1" y="76381"/>
                </a:lnTo>
                <a:close/>
              </a:path>
            </a:pathLst>
          </a:custGeom>
          <a:solidFill>
            <a:srgbClr val="62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1E2BC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4" name="任意多边形 134"/>
          <p:cNvSpPr/>
          <p:nvPr/>
        </p:nvSpPr>
        <p:spPr>
          <a:xfrm flipV="1">
            <a:off x="9134861" y="5299695"/>
            <a:ext cx="500708" cy="493269"/>
          </a:xfrm>
          <a:custGeom>
            <a:avLst/>
            <a:gdLst>
              <a:gd name="connsiteX0" fmla="*/ 76384 w 725149"/>
              <a:gd name="connsiteY0" fmla="*/ 0 h 714376"/>
              <a:gd name="connsiteX1" fmla="*/ 212910 w 725149"/>
              <a:gd name="connsiteY1" fmla="*/ 1519 h 714376"/>
              <a:gd name="connsiteX2" fmla="*/ 406449 w 725149"/>
              <a:gd name="connsiteY2" fmla="*/ 1519 h 714376"/>
              <a:gd name="connsiteX3" fmla="*/ 362726 w 725149"/>
              <a:gd name="connsiteY3" fmla="*/ 45243 h 714376"/>
              <a:gd name="connsiteX4" fmla="*/ 693346 w 725149"/>
              <a:gd name="connsiteY4" fmla="*/ 45244 h 714376"/>
              <a:gd name="connsiteX5" fmla="*/ 725149 w 725149"/>
              <a:gd name="connsiteY5" fmla="*/ 77048 h 714376"/>
              <a:gd name="connsiteX6" fmla="*/ 156851 w 725149"/>
              <a:gd name="connsiteY6" fmla="*/ 77048 h 714376"/>
              <a:gd name="connsiteX7" fmla="*/ 75720 w 725149"/>
              <a:gd name="connsiteY7" fmla="*/ 158178 h 714376"/>
              <a:gd name="connsiteX8" fmla="*/ 75722 w 725149"/>
              <a:gd name="connsiteY8" fmla="*/ 681520 h 714376"/>
              <a:gd name="connsiteX9" fmla="*/ 42866 w 725149"/>
              <a:gd name="connsiteY9" fmla="*/ 714376 h 714376"/>
              <a:gd name="connsiteX10" fmla="*/ 42865 w 725149"/>
              <a:gd name="connsiteY10" fmla="*/ 387498 h 714376"/>
              <a:gd name="connsiteX11" fmla="*/ 745 w 725149"/>
              <a:gd name="connsiteY11" fmla="*/ 429618 h 714376"/>
              <a:gd name="connsiteX12" fmla="*/ 0 w 725149"/>
              <a:gd name="connsiteY12" fmla="*/ 429619 h 714376"/>
              <a:gd name="connsiteX13" fmla="*/ 1 w 725149"/>
              <a:gd name="connsiteY13" fmla="*/ 134343 h 714376"/>
              <a:gd name="connsiteX14" fmla="*/ 646 w 725149"/>
              <a:gd name="connsiteY14" fmla="*/ 134343 h 714376"/>
              <a:gd name="connsiteX15" fmla="*/ 1 w 725149"/>
              <a:gd name="connsiteY15" fmla="*/ 76381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5149" h="714376">
                <a:moveTo>
                  <a:pt x="76384" y="0"/>
                </a:moveTo>
                <a:lnTo>
                  <a:pt x="212910" y="1519"/>
                </a:lnTo>
                <a:lnTo>
                  <a:pt x="406449" y="1519"/>
                </a:lnTo>
                <a:lnTo>
                  <a:pt x="362726" y="45243"/>
                </a:lnTo>
                <a:lnTo>
                  <a:pt x="693346" y="45244"/>
                </a:lnTo>
                <a:lnTo>
                  <a:pt x="725149" y="77048"/>
                </a:lnTo>
                <a:lnTo>
                  <a:pt x="156851" y="77048"/>
                </a:lnTo>
                <a:lnTo>
                  <a:pt x="75720" y="158178"/>
                </a:lnTo>
                <a:lnTo>
                  <a:pt x="75722" y="681520"/>
                </a:lnTo>
                <a:lnTo>
                  <a:pt x="42866" y="714376"/>
                </a:lnTo>
                <a:lnTo>
                  <a:pt x="42865" y="387498"/>
                </a:lnTo>
                <a:lnTo>
                  <a:pt x="745" y="429618"/>
                </a:lnTo>
                <a:lnTo>
                  <a:pt x="0" y="429619"/>
                </a:lnTo>
                <a:lnTo>
                  <a:pt x="1" y="134343"/>
                </a:lnTo>
                <a:lnTo>
                  <a:pt x="646" y="134343"/>
                </a:lnTo>
                <a:lnTo>
                  <a:pt x="1" y="76381"/>
                </a:lnTo>
                <a:close/>
              </a:path>
            </a:pathLst>
          </a:custGeom>
          <a:solidFill>
            <a:srgbClr val="62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1E2BC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5" name="任意多边形 135"/>
          <p:cNvSpPr/>
          <p:nvPr/>
        </p:nvSpPr>
        <p:spPr>
          <a:xfrm flipH="1" flipV="1">
            <a:off x="11227889" y="5299695"/>
            <a:ext cx="500708" cy="493269"/>
          </a:xfrm>
          <a:custGeom>
            <a:avLst/>
            <a:gdLst>
              <a:gd name="connsiteX0" fmla="*/ 76384 w 725149"/>
              <a:gd name="connsiteY0" fmla="*/ 0 h 714376"/>
              <a:gd name="connsiteX1" fmla="*/ 212910 w 725149"/>
              <a:gd name="connsiteY1" fmla="*/ 1519 h 714376"/>
              <a:gd name="connsiteX2" fmla="*/ 406449 w 725149"/>
              <a:gd name="connsiteY2" fmla="*/ 1519 h 714376"/>
              <a:gd name="connsiteX3" fmla="*/ 362726 w 725149"/>
              <a:gd name="connsiteY3" fmla="*/ 45243 h 714376"/>
              <a:gd name="connsiteX4" fmla="*/ 693346 w 725149"/>
              <a:gd name="connsiteY4" fmla="*/ 45244 h 714376"/>
              <a:gd name="connsiteX5" fmla="*/ 725149 w 725149"/>
              <a:gd name="connsiteY5" fmla="*/ 77048 h 714376"/>
              <a:gd name="connsiteX6" fmla="*/ 156851 w 725149"/>
              <a:gd name="connsiteY6" fmla="*/ 77048 h 714376"/>
              <a:gd name="connsiteX7" fmla="*/ 75720 w 725149"/>
              <a:gd name="connsiteY7" fmla="*/ 158178 h 714376"/>
              <a:gd name="connsiteX8" fmla="*/ 75722 w 725149"/>
              <a:gd name="connsiteY8" fmla="*/ 681520 h 714376"/>
              <a:gd name="connsiteX9" fmla="*/ 42866 w 725149"/>
              <a:gd name="connsiteY9" fmla="*/ 714376 h 714376"/>
              <a:gd name="connsiteX10" fmla="*/ 42865 w 725149"/>
              <a:gd name="connsiteY10" fmla="*/ 387498 h 714376"/>
              <a:gd name="connsiteX11" fmla="*/ 745 w 725149"/>
              <a:gd name="connsiteY11" fmla="*/ 429618 h 714376"/>
              <a:gd name="connsiteX12" fmla="*/ 0 w 725149"/>
              <a:gd name="connsiteY12" fmla="*/ 429619 h 714376"/>
              <a:gd name="connsiteX13" fmla="*/ 1 w 725149"/>
              <a:gd name="connsiteY13" fmla="*/ 134343 h 714376"/>
              <a:gd name="connsiteX14" fmla="*/ 646 w 725149"/>
              <a:gd name="connsiteY14" fmla="*/ 134343 h 714376"/>
              <a:gd name="connsiteX15" fmla="*/ 1 w 725149"/>
              <a:gd name="connsiteY15" fmla="*/ 76381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5149" h="714376">
                <a:moveTo>
                  <a:pt x="76384" y="0"/>
                </a:moveTo>
                <a:lnTo>
                  <a:pt x="212910" y="1519"/>
                </a:lnTo>
                <a:lnTo>
                  <a:pt x="406449" y="1519"/>
                </a:lnTo>
                <a:lnTo>
                  <a:pt x="362726" y="45243"/>
                </a:lnTo>
                <a:lnTo>
                  <a:pt x="693346" y="45244"/>
                </a:lnTo>
                <a:lnTo>
                  <a:pt x="725149" y="77048"/>
                </a:lnTo>
                <a:lnTo>
                  <a:pt x="156851" y="77048"/>
                </a:lnTo>
                <a:lnTo>
                  <a:pt x="75720" y="158178"/>
                </a:lnTo>
                <a:lnTo>
                  <a:pt x="75722" y="681520"/>
                </a:lnTo>
                <a:lnTo>
                  <a:pt x="42866" y="714376"/>
                </a:lnTo>
                <a:lnTo>
                  <a:pt x="42865" y="387498"/>
                </a:lnTo>
                <a:lnTo>
                  <a:pt x="745" y="429618"/>
                </a:lnTo>
                <a:lnTo>
                  <a:pt x="0" y="429619"/>
                </a:lnTo>
                <a:lnTo>
                  <a:pt x="1" y="134343"/>
                </a:lnTo>
                <a:lnTo>
                  <a:pt x="646" y="134343"/>
                </a:lnTo>
                <a:lnTo>
                  <a:pt x="1" y="76381"/>
                </a:lnTo>
                <a:close/>
              </a:path>
            </a:pathLst>
          </a:custGeom>
          <a:solidFill>
            <a:srgbClr val="62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1E2BC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06" name="组合 205"/>
          <p:cNvGrpSpPr/>
          <p:nvPr/>
        </p:nvGrpSpPr>
        <p:grpSpPr>
          <a:xfrm>
            <a:off x="9405423" y="1453340"/>
            <a:ext cx="2084559" cy="4137554"/>
            <a:chOff x="10536" y="884"/>
            <a:chExt cx="4987" cy="9607"/>
          </a:xfrm>
        </p:grpSpPr>
        <p:pic>
          <p:nvPicPr>
            <p:cNvPr id="207" name="图片 20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23" y="1015"/>
              <a:ext cx="4265" cy="9186"/>
            </a:xfrm>
            <a:prstGeom prst="rect">
              <a:avLst/>
            </a:prstGeom>
          </p:spPr>
        </p:pic>
        <p:pic>
          <p:nvPicPr>
            <p:cNvPr id="208" name="图片 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0536" y="884"/>
              <a:ext cx="4987" cy="960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9" name="文本框 208"/>
          <p:cNvSpPr txBox="1"/>
          <p:nvPr/>
        </p:nvSpPr>
        <p:spPr>
          <a:xfrm>
            <a:off x="9037577" y="5873786"/>
            <a:ext cx="2820249" cy="792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450975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品质管理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  <a:p>
            <a:pPr marL="285750" indent="-285750" defTabSz="1450975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AI</a:t>
            </a: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检查</a:t>
            </a: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\</a:t>
            </a: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计划检查</a:t>
            </a: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\</a:t>
            </a: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随机检查</a:t>
            </a:r>
            <a:endParaRPr lang="zh-CN" altLang="en-US" sz="14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icture 4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630088" y="0"/>
            <a:ext cx="2561911" cy="2883486"/>
          </a:xfrm>
          <a:prstGeom prst="rect">
            <a:avLst/>
          </a:prstGeom>
        </p:spPr>
      </p:pic>
      <p:sp>
        <p:nvSpPr>
          <p:cNvPr id="434" name="textbox 434"/>
          <p:cNvSpPr/>
          <p:nvPr/>
        </p:nvSpPr>
        <p:spPr>
          <a:xfrm>
            <a:off x="1937385" y="2277110"/>
            <a:ext cx="8595360" cy="11779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04000"/>
              </a:lnSpc>
            </a:pPr>
            <a:endParaRPr lang="en-US" altLang="en-US" sz="100" dirty="0">
              <a:latin typeface="+mn-lt"/>
              <a:ea typeface="+mn-ea"/>
              <a:cs typeface="+mn-ea"/>
              <a:sym typeface="+mn-lt"/>
            </a:endParaRPr>
          </a:p>
          <a:p>
            <a:pPr indent="12700" algn="ctr" rtl="0" eaLnBrk="0">
              <a:lnSpc>
                <a:spcPct val="104000"/>
              </a:lnSpc>
            </a:pPr>
            <a:r>
              <a:rPr sz="8000" spc="320" dirty="0">
                <a:ln w="34925" cap="flat" cmpd="sng">
                  <a:solidFill>
                    <a:srgbClr val="043886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43886">
                    <a:alpha val="100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T</a:t>
            </a:r>
            <a:r>
              <a:rPr sz="8000" spc="440" dirty="0">
                <a:ln w="34925" cap="flat" cmpd="sng">
                  <a:solidFill>
                    <a:srgbClr val="043886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43886">
                    <a:alpha val="100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H</a:t>
            </a:r>
            <a:r>
              <a:rPr sz="8000" spc="400" dirty="0">
                <a:ln w="34925" cap="flat" cmpd="sng">
                  <a:solidFill>
                    <a:srgbClr val="043886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43886">
                    <a:alpha val="100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sz="8000" spc="460" dirty="0">
                <a:ln w="34925" cap="flat" cmpd="sng">
                  <a:solidFill>
                    <a:srgbClr val="043886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43886">
                    <a:alpha val="100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N</a:t>
            </a:r>
            <a:r>
              <a:rPr sz="8000" spc="350" dirty="0">
                <a:ln w="34925" cap="flat" cmpd="sng">
                  <a:solidFill>
                    <a:srgbClr val="043886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43886">
                    <a:alpha val="100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K </a:t>
            </a:r>
            <a:r>
              <a:rPr lang="en-US" sz="8000" spc="350" dirty="0">
                <a:ln w="34925" cap="flat" cmpd="sng">
                  <a:solidFill>
                    <a:srgbClr val="043886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43886">
                    <a:alpha val="100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YOU</a:t>
            </a:r>
            <a:r>
              <a:rPr sz="8000" spc="180" dirty="0">
                <a:solidFill>
                  <a:srgbClr val="043886">
                    <a:alpha val="100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IOT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物联网平台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01021" y="811658"/>
            <a:ext cx="11233248" cy="590624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object 3"/>
          <p:cNvSpPr txBox="1"/>
          <p:nvPr/>
        </p:nvSpPr>
        <p:spPr>
          <a:xfrm rot="19680000">
            <a:off x="6857116" y="4774393"/>
            <a:ext cx="48942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员工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食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堂</a:t>
            </a:r>
            <a:endParaRPr kumimoji="0" sz="1400" b="0" i="0" u="none" strike="noStrike" kern="1200" cap="none" spc="0" normalizeH="0" baseline="3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object 4"/>
          <p:cNvSpPr txBox="1"/>
          <p:nvPr/>
        </p:nvSpPr>
        <p:spPr>
          <a:xfrm rot="19680000">
            <a:off x="8143663" y="6322445"/>
            <a:ext cx="60520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自动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售卖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机</a:t>
            </a:r>
            <a:endParaRPr kumimoji="0" sz="1400" b="0" i="0" u="none" strike="noStrike" kern="1200" cap="none" spc="0" normalizeH="0" baseline="3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object 5"/>
          <p:cNvSpPr txBox="1"/>
          <p:nvPr/>
        </p:nvSpPr>
        <p:spPr>
          <a:xfrm rot="19680000">
            <a:off x="8047598" y="4700007"/>
            <a:ext cx="60520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智能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卫生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间</a:t>
            </a:r>
            <a:endParaRPr kumimoji="0" sz="1400" b="0" i="0" u="none" strike="noStrike" kern="1200" cap="none" spc="0" normalizeH="0" baseline="3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object 6"/>
          <p:cNvSpPr txBox="1"/>
          <p:nvPr/>
        </p:nvSpPr>
        <p:spPr>
          <a:xfrm rot="19680000">
            <a:off x="4605128" y="4871123"/>
            <a:ext cx="72131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员工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服务中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心</a:t>
            </a:r>
            <a:endParaRPr kumimoji="0" sz="1400" b="0" i="0" u="none" strike="noStrike" kern="1200" cap="none" spc="0" normalizeH="0" baseline="3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object 7"/>
          <p:cNvSpPr txBox="1"/>
          <p:nvPr/>
        </p:nvSpPr>
        <p:spPr>
          <a:xfrm rot="19680000">
            <a:off x="3810022" y="4697920"/>
            <a:ext cx="60520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智能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储物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柜</a:t>
            </a:r>
            <a:endParaRPr kumimoji="0" sz="1400" b="0" i="0" u="none" strike="noStrike" kern="1200" cap="none" spc="0" normalizeH="0" baseline="3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object 8"/>
          <p:cNvSpPr txBox="1"/>
          <p:nvPr/>
        </p:nvSpPr>
        <p:spPr>
          <a:xfrm rot="19680000">
            <a:off x="3644559" y="5514535"/>
            <a:ext cx="48942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访客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管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理</a:t>
            </a:r>
            <a:endParaRPr kumimoji="0" sz="1400" b="0" i="0" u="none" strike="noStrike" kern="1200" cap="none" spc="0" normalizeH="0" baseline="3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object 9"/>
          <p:cNvSpPr txBox="1"/>
          <p:nvPr/>
        </p:nvSpPr>
        <p:spPr>
          <a:xfrm rot="19680000">
            <a:off x="3330454" y="2470697"/>
            <a:ext cx="60520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工位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热力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图</a:t>
            </a:r>
            <a:endParaRPr kumimoji="0" sz="1400" b="0" i="0" u="none" strike="noStrike" kern="1200" cap="none" spc="0" normalizeH="0" baseline="3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object 10"/>
          <p:cNvSpPr txBox="1"/>
          <p:nvPr/>
        </p:nvSpPr>
        <p:spPr>
          <a:xfrm rot="19680000">
            <a:off x="2214061" y="2808147"/>
            <a:ext cx="72131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闸机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门禁通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行</a:t>
            </a:r>
            <a:endParaRPr kumimoji="0" sz="1400" b="0" i="0" u="none" strike="noStrike" kern="1200" cap="none" spc="0" normalizeH="0" baseline="3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object 11"/>
          <p:cNvSpPr txBox="1"/>
          <p:nvPr/>
        </p:nvSpPr>
        <p:spPr>
          <a:xfrm rot="19680000">
            <a:off x="3642543" y="3388062"/>
            <a:ext cx="48942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视频</a:t>
            </a:r>
            <a:r>
              <a:rPr kumimoji="0" sz="1400" b="0" i="0" u="none" strike="noStrike" kern="1200" cap="none" spc="-30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</a:t>
            </a:r>
            <a:r>
              <a:rPr kumimoji="0" sz="1400" b="0" i="0" u="none" strike="noStrike" kern="1200" cap="none" spc="-15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台</a:t>
            </a:r>
            <a:endParaRPr kumimoji="0" sz="1400" b="0" i="0" u="none" strike="noStrike" kern="1200" cap="none" spc="0" normalizeH="0" baseline="3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object 12"/>
          <p:cNvSpPr txBox="1"/>
          <p:nvPr/>
        </p:nvSpPr>
        <p:spPr>
          <a:xfrm rot="19680000">
            <a:off x="4342330" y="2809427"/>
            <a:ext cx="31691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I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BM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object 13"/>
          <p:cNvSpPr txBox="1"/>
          <p:nvPr/>
        </p:nvSpPr>
        <p:spPr>
          <a:xfrm rot="1680000">
            <a:off x="6844950" y="2773594"/>
            <a:ext cx="60706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0" i="0" u="none" strike="noStrike" kern="1200" cap="none" spc="-22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信息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发布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屏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object 14"/>
          <p:cNvSpPr txBox="1"/>
          <p:nvPr/>
        </p:nvSpPr>
        <p:spPr>
          <a:xfrm rot="1680000">
            <a:off x="8040371" y="2583587"/>
            <a:ext cx="60706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0" i="0" u="none" strike="noStrike" kern="1200" cap="none" spc="-22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智能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会议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室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object 15"/>
          <p:cNvSpPr txBox="1"/>
          <p:nvPr/>
        </p:nvSpPr>
        <p:spPr>
          <a:xfrm rot="1680000">
            <a:off x="7101065" y="3501545"/>
            <a:ext cx="60706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0" i="0" u="none" strike="noStrike" kern="1200" cap="none" spc="-22" normalizeH="0" baseline="300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导视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交互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屏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object 16"/>
          <p:cNvSpPr txBox="1"/>
          <p:nvPr/>
        </p:nvSpPr>
        <p:spPr>
          <a:xfrm>
            <a:off x="5628133" y="3120329"/>
            <a:ext cx="97986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rgbClr val="2553A2"/>
                </a:solidFill>
                <a:latin typeface="+mn-lt"/>
                <a:ea typeface="+mn-ea"/>
                <a:cs typeface="+mn-ea"/>
                <a:sym typeface="+mn-lt"/>
              </a:rPr>
              <a:t>智慧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553A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总部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object 17"/>
          <p:cNvSpPr txBox="1"/>
          <p:nvPr/>
        </p:nvSpPr>
        <p:spPr>
          <a:xfrm rot="2040000">
            <a:off x="8637194" y="5333049"/>
            <a:ext cx="37241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点餐</a:t>
            </a:r>
            <a:r>
              <a:rPr kumimoji="0" sz="900" b="0" i="0" u="none" strike="noStrike" kern="1200" cap="none" spc="35" normalizeH="0" baseline="0" noProof="0" dirty="0">
                <a:ln>
                  <a:noFill/>
                </a:ln>
                <a:solidFill>
                  <a:srgbClr val="3B558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屏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3805414" y="2665871"/>
            <a:ext cx="448304" cy="508198"/>
          </a:xfrm>
          <a:custGeom>
            <a:avLst/>
            <a:gdLst/>
            <a:ahLst/>
            <a:cxnLst/>
            <a:rect l="l" t="t" r="r" b="b"/>
            <a:pathLst>
              <a:path w="480060" h="544194">
                <a:moveTo>
                  <a:pt x="239839" y="543699"/>
                </a:moveTo>
                <a:lnTo>
                  <a:pt x="202867" y="520095"/>
                </a:lnTo>
                <a:lnTo>
                  <a:pt x="169762" y="493355"/>
                </a:lnTo>
                <a:lnTo>
                  <a:pt x="131853" y="459111"/>
                </a:lnTo>
                <a:lnTo>
                  <a:pt x="92849" y="419207"/>
                </a:lnTo>
                <a:lnTo>
                  <a:pt x="56454" y="375485"/>
                </a:lnTo>
                <a:lnTo>
                  <a:pt x="26376" y="329788"/>
                </a:lnTo>
                <a:lnTo>
                  <a:pt x="6322" y="283959"/>
                </a:lnTo>
                <a:lnTo>
                  <a:pt x="0" y="239839"/>
                </a:lnTo>
                <a:lnTo>
                  <a:pt x="6404" y="192797"/>
                </a:lnTo>
                <a:lnTo>
                  <a:pt x="21097" y="148384"/>
                </a:lnTo>
                <a:lnTo>
                  <a:pt x="43304" y="107723"/>
                </a:lnTo>
                <a:lnTo>
                  <a:pt x="72247" y="71937"/>
                </a:lnTo>
                <a:lnTo>
                  <a:pt x="107148" y="42149"/>
                </a:lnTo>
                <a:lnTo>
                  <a:pt x="147232" y="19481"/>
                </a:lnTo>
                <a:lnTo>
                  <a:pt x="191721" y="5057"/>
                </a:lnTo>
                <a:lnTo>
                  <a:pt x="239839" y="0"/>
                </a:lnTo>
                <a:lnTo>
                  <a:pt x="288176" y="4872"/>
                </a:lnTo>
                <a:lnTo>
                  <a:pt x="333198" y="18847"/>
                </a:lnTo>
                <a:lnTo>
                  <a:pt x="373940" y="40960"/>
                </a:lnTo>
                <a:lnTo>
                  <a:pt x="409438" y="70246"/>
                </a:lnTo>
                <a:lnTo>
                  <a:pt x="438727" y="105742"/>
                </a:lnTo>
                <a:lnTo>
                  <a:pt x="460842" y="146482"/>
                </a:lnTo>
                <a:lnTo>
                  <a:pt x="474818" y="191503"/>
                </a:lnTo>
                <a:lnTo>
                  <a:pt x="479691" y="239839"/>
                </a:lnTo>
                <a:lnTo>
                  <a:pt x="471963" y="292170"/>
                </a:lnTo>
                <a:lnTo>
                  <a:pt x="451163" y="342363"/>
                </a:lnTo>
                <a:lnTo>
                  <a:pt x="420866" y="389342"/>
                </a:lnTo>
                <a:lnTo>
                  <a:pt x="384646" y="432038"/>
                </a:lnTo>
                <a:lnTo>
                  <a:pt x="346079" y="469375"/>
                </a:lnTo>
                <a:lnTo>
                  <a:pt x="308740" y="500283"/>
                </a:lnTo>
                <a:lnTo>
                  <a:pt x="276203" y="523688"/>
                </a:lnTo>
                <a:lnTo>
                  <a:pt x="239839" y="543699"/>
                </a:lnTo>
                <a:close/>
              </a:path>
            </a:pathLst>
          </a:custGeom>
          <a:solidFill>
            <a:srgbClr val="01B2B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object 19"/>
          <p:cNvSpPr txBox="1"/>
          <p:nvPr/>
        </p:nvSpPr>
        <p:spPr>
          <a:xfrm>
            <a:off x="3903567" y="2831957"/>
            <a:ext cx="23719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管理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object 20"/>
          <p:cNvSpPr/>
          <p:nvPr/>
        </p:nvSpPr>
        <p:spPr>
          <a:xfrm>
            <a:off x="4543932" y="4339081"/>
            <a:ext cx="448304" cy="508198"/>
          </a:xfrm>
          <a:custGeom>
            <a:avLst/>
            <a:gdLst/>
            <a:ahLst/>
            <a:cxnLst/>
            <a:rect l="l" t="t" r="r" b="b"/>
            <a:pathLst>
              <a:path w="480060" h="544195">
                <a:moveTo>
                  <a:pt x="239852" y="543699"/>
                </a:moveTo>
                <a:lnTo>
                  <a:pt x="202873" y="520095"/>
                </a:lnTo>
                <a:lnTo>
                  <a:pt x="169766" y="493355"/>
                </a:lnTo>
                <a:lnTo>
                  <a:pt x="131856" y="459111"/>
                </a:lnTo>
                <a:lnTo>
                  <a:pt x="92850" y="419207"/>
                </a:lnTo>
                <a:lnTo>
                  <a:pt x="56454" y="375485"/>
                </a:lnTo>
                <a:lnTo>
                  <a:pt x="26376" y="329788"/>
                </a:lnTo>
                <a:lnTo>
                  <a:pt x="6322" y="283959"/>
                </a:lnTo>
                <a:lnTo>
                  <a:pt x="0" y="239839"/>
                </a:lnTo>
                <a:lnTo>
                  <a:pt x="6404" y="192797"/>
                </a:lnTo>
                <a:lnTo>
                  <a:pt x="21099" y="148384"/>
                </a:lnTo>
                <a:lnTo>
                  <a:pt x="43308" y="107723"/>
                </a:lnTo>
                <a:lnTo>
                  <a:pt x="72253" y="71937"/>
                </a:lnTo>
                <a:lnTo>
                  <a:pt x="107157" y="42149"/>
                </a:lnTo>
                <a:lnTo>
                  <a:pt x="147243" y="19481"/>
                </a:lnTo>
                <a:lnTo>
                  <a:pt x="191734" y="5057"/>
                </a:lnTo>
                <a:lnTo>
                  <a:pt x="239852" y="0"/>
                </a:lnTo>
                <a:lnTo>
                  <a:pt x="288188" y="4872"/>
                </a:lnTo>
                <a:lnTo>
                  <a:pt x="333209" y="18847"/>
                </a:lnTo>
                <a:lnTo>
                  <a:pt x="373949" y="40960"/>
                </a:lnTo>
                <a:lnTo>
                  <a:pt x="409444" y="70246"/>
                </a:lnTo>
                <a:lnTo>
                  <a:pt x="438731" y="105742"/>
                </a:lnTo>
                <a:lnTo>
                  <a:pt x="460844" y="146482"/>
                </a:lnTo>
                <a:lnTo>
                  <a:pt x="474819" y="191503"/>
                </a:lnTo>
                <a:lnTo>
                  <a:pt x="479691" y="239839"/>
                </a:lnTo>
                <a:lnTo>
                  <a:pt x="471963" y="292170"/>
                </a:lnTo>
                <a:lnTo>
                  <a:pt x="451163" y="342363"/>
                </a:lnTo>
                <a:lnTo>
                  <a:pt x="420866" y="389342"/>
                </a:lnTo>
                <a:lnTo>
                  <a:pt x="384647" y="432038"/>
                </a:lnTo>
                <a:lnTo>
                  <a:pt x="346081" y="469375"/>
                </a:lnTo>
                <a:lnTo>
                  <a:pt x="308744" y="500283"/>
                </a:lnTo>
                <a:lnTo>
                  <a:pt x="276209" y="523688"/>
                </a:lnTo>
                <a:lnTo>
                  <a:pt x="239852" y="543699"/>
                </a:lnTo>
                <a:close/>
              </a:path>
            </a:pathLst>
          </a:custGeom>
          <a:solidFill>
            <a:srgbClr val="01B2B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object 21"/>
          <p:cNvSpPr txBox="1"/>
          <p:nvPr/>
        </p:nvSpPr>
        <p:spPr>
          <a:xfrm>
            <a:off x="4642085" y="4505168"/>
            <a:ext cx="23719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服务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object 22"/>
          <p:cNvSpPr/>
          <p:nvPr/>
        </p:nvSpPr>
        <p:spPr>
          <a:xfrm>
            <a:off x="7483759" y="4318753"/>
            <a:ext cx="448304" cy="508198"/>
          </a:xfrm>
          <a:custGeom>
            <a:avLst/>
            <a:gdLst/>
            <a:ahLst/>
            <a:cxnLst/>
            <a:rect l="l" t="t" r="r" b="b"/>
            <a:pathLst>
              <a:path w="480059" h="544195">
                <a:moveTo>
                  <a:pt x="239839" y="543699"/>
                </a:moveTo>
                <a:lnTo>
                  <a:pt x="202862" y="520097"/>
                </a:lnTo>
                <a:lnTo>
                  <a:pt x="169756" y="493358"/>
                </a:lnTo>
                <a:lnTo>
                  <a:pt x="131848" y="459116"/>
                </a:lnTo>
                <a:lnTo>
                  <a:pt x="92844" y="419214"/>
                </a:lnTo>
                <a:lnTo>
                  <a:pt x="56451" y="375495"/>
                </a:lnTo>
                <a:lnTo>
                  <a:pt x="26375" y="329800"/>
                </a:lnTo>
                <a:lnTo>
                  <a:pt x="6322" y="283971"/>
                </a:lnTo>
                <a:lnTo>
                  <a:pt x="0" y="239852"/>
                </a:lnTo>
                <a:lnTo>
                  <a:pt x="6404" y="192806"/>
                </a:lnTo>
                <a:lnTo>
                  <a:pt x="21097" y="148389"/>
                </a:lnTo>
                <a:lnTo>
                  <a:pt x="43304" y="107726"/>
                </a:lnTo>
                <a:lnTo>
                  <a:pt x="72247" y="71939"/>
                </a:lnTo>
                <a:lnTo>
                  <a:pt x="107148" y="42149"/>
                </a:lnTo>
                <a:lnTo>
                  <a:pt x="147232" y="19481"/>
                </a:lnTo>
                <a:lnTo>
                  <a:pt x="191721" y="5057"/>
                </a:lnTo>
                <a:lnTo>
                  <a:pt x="239839" y="0"/>
                </a:lnTo>
                <a:lnTo>
                  <a:pt x="288175" y="4873"/>
                </a:lnTo>
                <a:lnTo>
                  <a:pt x="333196" y="18849"/>
                </a:lnTo>
                <a:lnTo>
                  <a:pt x="373936" y="40964"/>
                </a:lnTo>
                <a:lnTo>
                  <a:pt x="409432" y="70253"/>
                </a:lnTo>
                <a:lnTo>
                  <a:pt x="438718" y="105751"/>
                </a:lnTo>
                <a:lnTo>
                  <a:pt x="460831" y="146493"/>
                </a:lnTo>
                <a:lnTo>
                  <a:pt x="474806" y="191515"/>
                </a:lnTo>
                <a:lnTo>
                  <a:pt x="479678" y="239852"/>
                </a:lnTo>
                <a:lnTo>
                  <a:pt x="471951" y="292183"/>
                </a:lnTo>
                <a:lnTo>
                  <a:pt x="451151" y="342374"/>
                </a:lnTo>
                <a:lnTo>
                  <a:pt x="420854" y="389352"/>
                </a:lnTo>
                <a:lnTo>
                  <a:pt x="384634" y="432045"/>
                </a:lnTo>
                <a:lnTo>
                  <a:pt x="346068" y="469381"/>
                </a:lnTo>
                <a:lnTo>
                  <a:pt x="308731" y="500286"/>
                </a:lnTo>
                <a:lnTo>
                  <a:pt x="276197" y="523690"/>
                </a:lnTo>
                <a:lnTo>
                  <a:pt x="239839" y="543699"/>
                </a:lnTo>
                <a:close/>
              </a:path>
            </a:pathLst>
          </a:custGeom>
          <a:solidFill>
            <a:srgbClr val="01B2B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object 23"/>
          <p:cNvSpPr txBox="1"/>
          <p:nvPr/>
        </p:nvSpPr>
        <p:spPr>
          <a:xfrm>
            <a:off x="7581912" y="4484852"/>
            <a:ext cx="23719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生活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object 24"/>
          <p:cNvSpPr/>
          <p:nvPr/>
        </p:nvSpPr>
        <p:spPr>
          <a:xfrm>
            <a:off x="7506803" y="2080121"/>
            <a:ext cx="448304" cy="508198"/>
          </a:xfrm>
          <a:custGeom>
            <a:avLst/>
            <a:gdLst/>
            <a:ahLst/>
            <a:cxnLst/>
            <a:rect l="l" t="t" r="r" b="b"/>
            <a:pathLst>
              <a:path w="480059" h="544194">
                <a:moveTo>
                  <a:pt x="239852" y="543699"/>
                </a:moveTo>
                <a:lnTo>
                  <a:pt x="202873" y="520095"/>
                </a:lnTo>
                <a:lnTo>
                  <a:pt x="169766" y="493355"/>
                </a:lnTo>
                <a:lnTo>
                  <a:pt x="131856" y="459111"/>
                </a:lnTo>
                <a:lnTo>
                  <a:pt x="92850" y="419207"/>
                </a:lnTo>
                <a:lnTo>
                  <a:pt x="56454" y="375485"/>
                </a:lnTo>
                <a:lnTo>
                  <a:pt x="26376" y="329788"/>
                </a:lnTo>
                <a:lnTo>
                  <a:pt x="6322" y="283959"/>
                </a:lnTo>
                <a:lnTo>
                  <a:pt x="0" y="239839"/>
                </a:lnTo>
                <a:lnTo>
                  <a:pt x="6404" y="192797"/>
                </a:lnTo>
                <a:lnTo>
                  <a:pt x="21099" y="148384"/>
                </a:lnTo>
                <a:lnTo>
                  <a:pt x="43308" y="107723"/>
                </a:lnTo>
                <a:lnTo>
                  <a:pt x="72253" y="71937"/>
                </a:lnTo>
                <a:lnTo>
                  <a:pt x="107157" y="42149"/>
                </a:lnTo>
                <a:lnTo>
                  <a:pt x="147243" y="19481"/>
                </a:lnTo>
                <a:lnTo>
                  <a:pt x="191734" y="5057"/>
                </a:lnTo>
                <a:lnTo>
                  <a:pt x="239852" y="0"/>
                </a:lnTo>
                <a:lnTo>
                  <a:pt x="288184" y="4872"/>
                </a:lnTo>
                <a:lnTo>
                  <a:pt x="333203" y="18847"/>
                </a:lnTo>
                <a:lnTo>
                  <a:pt x="373943" y="40960"/>
                </a:lnTo>
                <a:lnTo>
                  <a:pt x="409440" y="70246"/>
                </a:lnTo>
                <a:lnTo>
                  <a:pt x="438727" y="105742"/>
                </a:lnTo>
                <a:lnTo>
                  <a:pt x="460842" y="146482"/>
                </a:lnTo>
                <a:lnTo>
                  <a:pt x="474818" y="191503"/>
                </a:lnTo>
                <a:lnTo>
                  <a:pt x="479691" y="239839"/>
                </a:lnTo>
                <a:lnTo>
                  <a:pt x="471963" y="292170"/>
                </a:lnTo>
                <a:lnTo>
                  <a:pt x="451163" y="342363"/>
                </a:lnTo>
                <a:lnTo>
                  <a:pt x="420866" y="389342"/>
                </a:lnTo>
                <a:lnTo>
                  <a:pt x="384647" y="432038"/>
                </a:lnTo>
                <a:lnTo>
                  <a:pt x="346081" y="469375"/>
                </a:lnTo>
                <a:lnTo>
                  <a:pt x="308744" y="500283"/>
                </a:lnTo>
                <a:lnTo>
                  <a:pt x="276209" y="523688"/>
                </a:lnTo>
                <a:lnTo>
                  <a:pt x="239852" y="543699"/>
                </a:lnTo>
                <a:close/>
              </a:path>
            </a:pathLst>
          </a:custGeom>
          <a:solidFill>
            <a:srgbClr val="01B2B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object 25"/>
          <p:cNvSpPr txBox="1"/>
          <p:nvPr/>
        </p:nvSpPr>
        <p:spPr>
          <a:xfrm>
            <a:off x="7604967" y="2246208"/>
            <a:ext cx="23719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办公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0194" y="5000284"/>
            <a:ext cx="1503246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</a:t>
            </a:r>
            <a:r>
              <a:rPr kumimoji="0" sz="1050" b="0" i="0" u="none" strike="noStrike" kern="1200" cap="none" spc="4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访客接待专员2人-&gt;0人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9467" y="5203682"/>
            <a:ext cx="1276721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节省20万/年人员成本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09114" y="1119908"/>
            <a:ext cx="1451208" cy="420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</a:t>
            </a:r>
            <a:r>
              <a:rPr kumimoji="0" sz="1050" b="0" i="0" u="none" strike="noStrike" kern="1200" cap="none" spc="-5" normalizeH="0" baseline="0" noProof="0" dirty="0" err="1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物业工程人员</a:t>
            </a:r>
            <a:r>
              <a:rPr kumimoji="0" lang="zh-CN" altLang="en-US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优化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25%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zh-CN" altLang="en-US" sz="1050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调减运营人力</a:t>
            </a:r>
            <a:r>
              <a:rPr kumimoji="0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成</a:t>
            </a:r>
            <a:r>
              <a:rPr kumimoji="0" sz="1050" b="0" i="0" u="none" strike="noStrike" kern="1200" cap="none" spc="5" normalizeH="0" baseline="0" noProof="0" dirty="0" err="1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本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7148" y="5496278"/>
            <a:ext cx="1950364" cy="590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kumimoji="0" sz="1050" b="0" i="0" u="none" strike="noStrike" kern="1200" cap="none" spc="30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访客接待效率提升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151130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线上99%，安全提升， 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对比线下登记节约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8333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小时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年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7731" y="2703339"/>
            <a:ext cx="1428528" cy="39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通行效率提升，对比  刷卡节约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1300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小时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年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405493" y="2794597"/>
            <a:ext cx="2850805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kumimoji="0" sz="1050" b="0" i="0" u="none" strike="noStrike" kern="1200" cap="none" spc="30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提供找会议室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工位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的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空间定位导航</a:t>
            </a:r>
            <a:r>
              <a:rPr lang="zh-CN" altLang="en-US" sz="1050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功能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4473A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</a:t>
            </a:r>
            <a:r>
              <a:rPr kumimoji="0" sz="1050" b="0" i="0" u="none" strike="noStrike" kern="1200" cap="none" spc="6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1050" b="0" i="0" u="none" strike="noStrike" kern="1200" cap="none" spc="6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每次协作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节约1分钟，节约17600小时/年</a:t>
            </a:r>
            <a:endParaRPr kumimoji="0" lang="en-US" sz="1050" b="0" i="0" u="none" strike="noStrike" kern="1200" cap="none" spc="-5" normalizeH="0" baseline="0" noProof="0" dirty="0">
              <a:ln>
                <a:noFill/>
              </a:ln>
              <a:solidFill>
                <a:srgbClr val="4473A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12700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spc="-5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•  </a:t>
            </a:r>
            <a:r>
              <a:rPr lang="zh-CN" altLang="en-US" sz="1050" spc="-5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前台</a:t>
            </a:r>
            <a:r>
              <a:rPr lang="en-US" altLang="zh-CN" sz="1050" spc="-5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sz="1050" spc="-5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人优化至</a:t>
            </a:r>
            <a:r>
              <a:rPr lang="en-US" altLang="zh-CN" sz="1050" spc="-5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1050" spc="-5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人，节省运营人力成本</a:t>
            </a:r>
            <a:endParaRPr lang="zh-CN" altLang="en-US" sz="1050" spc="-5" dirty="0">
              <a:solidFill>
                <a:srgbClr val="4473A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85380" y="6055488"/>
            <a:ext cx="1197260" cy="3996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员工服务效率提升  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节省4300小时/年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817235" y="5281708"/>
            <a:ext cx="1066800" cy="612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kumimoji="0" sz="1050" b="0" i="0" u="none" strike="noStrike" kern="1200" cap="none" spc="30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就餐体验提升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kumimoji="0" sz="1050" b="0" i="0" u="none" strike="noStrike" kern="1200" cap="none" spc="30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远程订餐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kumimoji="0" sz="1050" b="0" i="0" u="none" strike="noStrike" kern="1200" cap="none" spc="30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了解食堂人流量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686776" y="4374934"/>
            <a:ext cx="1327719" cy="548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kumimoji="0" sz="1050" b="0" i="0" u="none" strike="noStrike" kern="1200" cap="none" spc="30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了解卫生间空闲状态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kumimoji="0" sz="1050" b="0" i="0" u="none" strike="noStrike" kern="1200" cap="none" spc="30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提升管理品质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86259" y="1096319"/>
            <a:ext cx="1487827" cy="420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热度监测，</a:t>
            </a:r>
            <a:r>
              <a:rPr kumimoji="0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优化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提升</a:t>
            </a:r>
            <a:r>
              <a:rPr kumimoji="0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工位使用效率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  </a:t>
            </a:r>
            <a:r>
              <a:rPr lang="en-US" sz="1050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5%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7731" y="3626634"/>
            <a:ext cx="1666913" cy="622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视频AI判断，智能策略等  节省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万元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年电费及人工  成本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415990" y="1516434"/>
            <a:ext cx="1869289" cy="630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</a:t>
            </a:r>
            <a:r>
              <a:rPr lang="zh-CN" altLang="en-US" sz="1050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终端算法释放会议资源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，释放会议资源复订率</a:t>
            </a:r>
            <a:r>
              <a:rPr lang="en-US" altLang="zh-CN" sz="1050" dirty="0">
                <a:solidFill>
                  <a:srgbClr val="4473AE"/>
                </a:solidFill>
                <a:latin typeface="+mn-lt"/>
                <a:ea typeface="+mn-ea"/>
                <a:cs typeface="+mn-ea"/>
                <a:sym typeface="+mn-lt"/>
              </a:rPr>
              <a:t>50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%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，提升整体效率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18%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817235" y="6160697"/>
            <a:ext cx="1197260" cy="3996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5080" lvl="0" indent="-13843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• 食堂自助充值结算  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srgbClr val="4473A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6人-&gt;2人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：智能通行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43497" y="907020"/>
            <a:ext cx="8026401" cy="19608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840297" y="86257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567247" y="93013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3840297" y="2940620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661" y="1521637"/>
            <a:ext cx="33388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效率：办卡、开通权限流程长，人力投入大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体验：需要线下多处办理，体验不连贯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安全：丢卡、挂失、补办，权限生效不及时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管理：配置权限工作量达，统计分析复杂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751" y="3096484"/>
            <a:ext cx="34671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办理效率提升，自助办理，实时授权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按组架、部门提前预置权限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人脸、刷卡、刷码满足各种习惯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658" y="2803496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58" y="10717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3751" y="4760986"/>
            <a:ext cx="34671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多功能门禁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会议室门禁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访客自助机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自助发卡机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658" y="4294734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10" y="1242178"/>
            <a:ext cx="2835020" cy="13045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490" y="1235154"/>
            <a:ext cx="649207" cy="13289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97" y="1235154"/>
            <a:ext cx="591917" cy="132894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964497" y="2550707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lt"/>
                <a:ea typeface="+mn-ea"/>
                <a:cs typeface="+mn-ea"/>
                <a:sym typeface="+mn-lt"/>
              </a:rPr>
              <a:t>智慧通行系统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380965" y="3408610"/>
            <a:ext cx="2287195" cy="1654517"/>
            <a:chOff x="4043497" y="5099363"/>
            <a:chExt cx="2287195" cy="165451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884" y="5099363"/>
              <a:ext cx="579343" cy="134451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3047" y="5279959"/>
              <a:ext cx="451494" cy="983316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4043497" y="6492270"/>
              <a:ext cx="22871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latin typeface="+mn-lt"/>
                  <a:ea typeface="+mn-ea"/>
                  <a:cs typeface="+mn-ea"/>
                  <a:sym typeface="+mn-lt"/>
                </a:rPr>
                <a:t>员工：自助制卡</a:t>
              </a:r>
              <a:r>
                <a:rPr lang="en-US" altLang="zh-CN" sz="1100" dirty="0">
                  <a:latin typeface="+mn-lt"/>
                  <a:ea typeface="+mn-ea"/>
                  <a:cs typeface="+mn-ea"/>
                  <a:sym typeface="+mn-lt"/>
                </a:rPr>
                <a:t>/</a:t>
              </a:r>
              <a:r>
                <a:rPr lang="zh-CN" altLang="en-US" sz="1100" dirty="0">
                  <a:latin typeface="+mn-lt"/>
                  <a:ea typeface="+mn-ea"/>
                  <a:cs typeface="+mn-ea"/>
                  <a:sym typeface="+mn-lt"/>
                </a:rPr>
                <a:t>录脸</a:t>
              </a:r>
              <a:endParaRPr lang="zh-CN" altLang="en-US" sz="11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0767" y="5141439"/>
              <a:ext cx="500238" cy="641034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5131020" y="5429845"/>
            <a:ext cx="6027840" cy="1351572"/>
            <a:chOff x="5057186" y="3369627"/>
            <a:chExt cx="6027840" cy="135157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7776" y="3369627"/>
              <a:ext cx="2311315" cy="96223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5133137" y="4459589"/>
              <a:ext cx="1897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latin typeface="+mn-lt"/>
                  <a:ea typeface="+mn-ea"/>
                  <a:cs typeface="+mn-ea"/>
                  <a:sym typeface="+mn-lt"/>
                </a:rPr>
                <a:t>管理人员：预置门禁权限</a:t>
              </a:r>
              <a:endParaRPr lang="zh-CN" altLang="en-US" sz="11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7186" y="3405544"/>
              <a:ext cx="350031" cy="974991"/>
            </a:xfrm>
            <a:prstGeom prst="rect">
              <a:avLst/>
            </a:prstGeom>
          </p:spPr>
        </p:pic>
        <p:grpSp>
          <p:nvGrpSpPr>
            <p:cNvPr id="80" name="组合 79"/>
            <p:cNvGrpSpPr/>
            <p:nvPr/>
          </p:nvGrpSpPr>
          <p:grpSpPr>
            <a:xfrm>
              <a:off x="8310797" y="3381350"/>
              <a:ext cx="2774229" cy="892590"/>
              <a:chOff x="9108617" y="3258830"/>
              <a:chExt cx="2774229" cy="892590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10120856" y="3262294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公司</a:t>
                </a:r>
                <a:r>
                  <a:rPr lang="en-US" altLang="zh-CN" sz="600" dirty="0">
                    <a:cs typeface="+mn-ea"/>
                    <a:sym typeface="+mn-lt"/>
                  </a:rPr>
                  <a:t>A</a:t>
                </a:r>
                <a:r>
                  <a:rPr lang="zh-CN" altLang="en-US" sz="600" dirty="0">
                    <a:cs typeface="+mn-ea"/>
                    <a:sym typeface="+mn-lt"/>
                  </a:rPr>
                  <a:t>北入口</a:t>
                </a:r>
                <a:endParaRPr lang="zh-CN" altLang="en-US" sz="800" dirty="0">
                  <a:cs typeface="+mn-ea"/>
                  <a:sym typeface="+mn-lt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10120856" y="3442471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公司</a:t>
                </a:r>
                <a:r>
                  <a:rPr lang="en-US" altLang="zh-CN" sz="600" dirty="0">
                    <a:cs typeface="+mn-ea"/>
                    <a:sym typeface="+mn-lt"/>
                  </a:rPr>
                  <a:t>A</a:t>
                </a:r>
                <a:r>
                  <a:rPr lang="zh-CN" altLang="en-US" sz="600" dirty="0">
                    <a:cs typeface="+mn-ea"/>
                    <a:sym typeface="+mn-lt"/>
                  </a:rPr>
                  <a:t>西入口</a:t>
                </a:r>
                <a:endParaRPr lang="zh-CN" altLang="en-US" sz="800" dirty="0">
                  <a:cs typeface="+mn-ea"/>
                  <a:sym typeface="+mn-lt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>
                <a:off x="10120856" y="4025331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后勤团队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11135723" y="3258830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北入口门禁</a:t>
                </a:r>
                <a:endParaRPr lang="zh-CN" altLang="en-US" sz="600" dirty="0"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11141166" y="3442471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西入口门禁</a:t>
                </a:r>
                <a:endParaRPr lang="zh-CN" altLang="en-US" sz="600" dirty="0">
                  <a:cs typeface="+mn-ea"/>
                  <a:sym typeface="+mn-lt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11135723" y="3609800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库房门禁</a:t>
                </a:r>
                <a:endParaRPr lang="zh-CN" altLang="en-US" sz="600" dirty="0">
                  <a:cs typeface="+mn-ea"/>
                  <a:sym typeface="+mn-lt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11141166" y="4020228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休息室</a:t>
                </a:r>
                <a:r>
                  <a:rPr lang="en-US" altLang="zh-CN" sz="600" dirty="0">
                    <a:cs typeface="+mn-ea"/>
                    <a:sym typeface="+mn-lt"/>
                  </a:rPr>
                  <a:t>A</a:t>
                </a:r>
                <a:r>
                  <a:rPr lang="zh-CN" altLang="en-US" sz="600" dirty="0">
                    <a:cs typeface="+mn-ea"/>
                    <a:sym typeface="+mn-lt"/>
                  </a:rPr>
                  <a:t>门禁</a:t>
                </a:r>
                <a:endParaRPr lang="zh-CN" altLang="en-US" sz="600" dirty="0">
                  <a:cs typeface="+mn-ea"/>
                  <a:sym typeface="+mn-lt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9111431" y="3260037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员工</a:t>
                </a:r>
                <a:r>
                  <a:rPr lang="en-US" altLang="zh-CN" sz="600" dirty="0">
                    <a:cs typeface="+mn-ea"/>
                    <a:sym typeface="+mn-lt"/>
                  </a:rPr>
                  <a:t>1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9111431" y="3442471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员工</a:t>
                </a:r>
                <a:r>
                  <a:rPr lang="en-US" altLang="zh-CN" sz="600" dirty="0">
                    <a:cs typeface="+mn-ea"/>
                    <a:sym typeface="+mn-lt"/>
                  </a:rPr>
                  <a:t>2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10120856" y="3609800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公司</a:t>
                </a:r>
                <a:r>
                  <a:rPr lang="en-US" altLang="zh-CN" sz="600" dirty="0">
                    <a:cs typeface="+mn-ea"/>
                    <a:sym typeface="+mn-lt"/>
                  </a:rPr>
                  <a:t>A</a:t>
                </a:r>
                <a:r>
                  <a:rPr lang="zh-CN" altLang="en-US" sz="600" dirty="0">
                    <a:cs typeface="+mn-ea"/>
                    <a:sym typeface="+mn-lt"/>
                  </a:rPr>
                  <a:t>南入口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9111431" y="3609800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员工</a:t>
                </a:r>
                <a:r>
                  <a:rPr lang="en-US" altLang="zh-CN" sz="600" dirty="0">
                    <a:cs typeface="+mn-ea"/>
                    <a:sym typeface="+mn-lt"/>
                  </a:rPr>
                  <a:t>3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9108617" y="4017971"/>
                <a:ext cx="741680" cy="1260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cs typeface="+mn-ea"/>
                    <a:sym typeface="+mn-lt"/>
                  </a:rPr>
                  <a:t>保洁</a:t>
                </a:r>
                <a:r>
                  <a:rPr lang="en-US" altLang="zh-CN" sz="600" dirty="0">
                    <a:cs typeface="+mn-ea"/>
                    <a:sym typeface="+mn-lt"/>
                  </a:rPr>
                  <a:t>1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9372600" y="3742923"/>
                <a:ext cx="1930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+mn-lt"/>
                    <a:ea typeface="+mn-ea"/>
                    <a:cs typeface="+mn-ea"/>
                    <a:sym typeface="+mn-lt"/>
                  </a:rPr>
                  <a:t>…</a:t>
                </a:r>
                <a:endParaRPr lang="zh-CN" altLang="en-US" sz="8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0395176" y="3742923"/>
                <a:ext cx="1930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+mn-lt"/>
                    <a:ea typeface="+mn-ea"/>
                    <a:cs typeface="+mn-ea"/>
                    <a:sym typeface="+mn-lt"/>
                  </a:rPr>
                  <a:t>…</a:t>
                </a:r>
                <a:endParaRPr lang="zh-CN" altLang="en-US" sz="8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1410043" y="3743967"/>
                <a:ext cx="1930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+mn-lt"/>
                    <a:ea typeface="+mn-ea"/>
                    <a:cs typeface="+mn-ea"/>
                    <a:sym typeface="+mn-lt"/>
                  </a:rPr>
                  <a:t>…</a:t>
                </a:r>
                <a:endParaRPr lang="zh-CN" altLang="en-US" sz="8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cxnSp>
            <p:nvCxnSpPr>
              <p:cNvPr id="46" name="直接箭头连接符 45"/>
              <p:cNvCxnSpPr>
                <a:stCxn id="35" idx="3"/>
                <a:endCxn id="27" idx="1"/>
              </p:cNvCxnSpPr>
              <p:nvPr/>
            </p:nvCxnSpPr>
            <p:spPr>
              <a:xfrm>
                <a:off x="9853111" y="3323082"/>
                <a:ext cx="267745" cy="2257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箭头连接符 46"/>
              <p:cNvCxnSpPr>
                <a:stCxn id="36" idx="3"/>
                <a:endCxn id="27" idx="1"/>
              </p:cNvCxnSpPr>
              <p:nvPr/>
            </p:nvCxnSpPr>
            <p:spPr>
              <a:xfrm flipV="1">
                <a:off x="9853111" y="3325339"/>
                <a:ext cx="267745" cy="180177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/>
              <p:cNvCxnSpPr>
                <a:stCxn id="38" idx="3"/>
                <a:endCxn id="27" idx="1"/>
              </p:cNvCxnSpPr>
              <p:nvPr/>
            </p:nvCxnSpPr>
            <p:spPr>
              <a:xfrm flipV="1">
                <a:off x="9853111" y="3325339"/>
                <a:ext cx="267745" cy="347506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>
                <a:stCxn id="38" idx="3"/>
                <a:endCxn id="29" idx="1"/>
              </p:cNvCxnSpPr>
              <p:nvPr/>
            </p:nvCxnSpPr>
            <p:spPr>
              <a:xfrm flipV="1">
                <a:off x="9853111" y="3505516"/>
                <a:ext cx="267745" cy="167329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>
                <a:stCxn id="38" idx="3"/>
                <a:endCxn id="37" idx="1"/>
              </p:cNvCxnSpPr>
              <p:nvPr/>
            </p:nvCxnSpPr>
            <p:spPr>
              <a:xfrm>
                <a:off x="9853111" y="3672845"/>
                <a:ext cx="267745" cy="0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/>
              <p:cNvCxnSpPr>
                <a:stCxn id="39" idx="3"/>
                <a:endCxn id="30" idx="1"/>
              </p:cNvCxnSpPr>
              <p:nvPr/>
            </p:nvCxnSpPr>
            <p:spPr>
              <a:xfrm>
                <a:off x="9850297" y="4081016"/>
                <a:ext cx="270559" cy="7360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61"/>
              <p:cNvCxnSpPr>
                <a:stCxn id="30" idx="3"/>
                <a:endCxn id="34" idx="1"/>
              </p:cNvCxnSpPr>
              <p:nvPr/>
            </p:nvCxnSpPr>
            <p:spPr>
              <a:xfrm flipV="1">
                <a:off x="10862536" y="4083273"/>
                <a:ext cx="278630" cy="5103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箭头连接符 64"/>
              <p:cNvCxnSpPr>
                <a:stCxn id="30" idx="3"/>
                <a:endCxn id="33" idx="1"/>
              </p:cNvCxnSpPr>
              <p:nvPr/>
            </p:nvCxnSpPr>
            <p:spPr>
              <a:xfrm flipV="1">
                <a:off x="10862536" y="3672845"/>
                <a:ext cx="273187" cy="415531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/>
              <p:cNvCxnSpPr>
                <a:stCxn id="27" idx="3"/>
                <a:endCxn id="31" idx="1"/>
              </p:cNvCxnSpPr>
              <p:nvPr/>
            </p:nvCxnSpPr>
            <p:spPr>
              <a:xfrm flipV="1">
                <a:off x="10862536" y="3321875"/>
                <a:ext cx="273187" cy="3464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/>
              <p:cNvCxnSpPr>
                <a:stCxn id="29" idx="3"/>
                <a:endCxn id="32" idx="1"/>
              </p:cNvCxnSpPr>
              <p:nvPr/>
            </p:nvCxnSpPr>
            <p:spPr>
              <a:xfrm>
                <a:off x="10862536" y="3505516"/>
                <a:ext cx="278630" cy="0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箭头连接符 76"/>
              <p:cNvCxnSpPr>
                <a:stCxn id="37" idx="3"/>
                <a:endCxn id="34" idx="1"/>
              </p:cNvCxnSpPr>
              <p:nvPr/>
            </p:nvCxnSpPr>
            <p:spPr>
              <a:xfrm>
                <a:off x="10862536" y="3672845"/>
                <a:ext cx="278630" cy="410428"/>
              </a:xfrm>
              <a:prstGeom prst="straightConnector1">
                <a:avLst/>
              </a:prstGeom>
              <a:ln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矩形 82"/>
            <p:cNvSpPr/>
            <p:nvPr/>
          </p:nvSpPr>
          <p:spPr>
            <a:xfrm>
              <a:off x="8865764" y="4455496"/>
              <a:ext cx="16562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dirty="0">
                  <a:latin typeface="+mn-lt"/>
                  <a:ea typeface="+mn-ea"/>
                  <a:cs typeface="+mn-ea"/>
                  <a:sym typeface="+mn-lt"/>
                </a:rPr>
                <a:t>按组织架构</a:t>
              </a:r>
              <a:r>
                <a:rPr lang="en-US" altLang="zh-CN" sz="1100" dirty="0">
                  <a:latin typeface="+mn-lt"/>
                  <a:ea typeface="+mn-ea"/>
                  <a:cs typeface="+mn-ea"/>
                  <a:sym typeface="+mn-lt"/>
                </a:rPr>
                <a:t>/</a:t>
              </a:r>
              <a:r>
                <a:rPr lang="zh-CN" altLang="en-US" sz="1100" dirty="0">
                  <a:latin typeface="+mn-lt"/>
                  <a:ea typeface="+mn-ea"/>
                  <a:cs typeface="+mn-ea"/>
                  <a:sym typeface="+mn-lt"/>
                </a:rPr>
                <a:t>自定义分组</a:t>
              </a:r>
              <a:endParaRPr lang="zh-CN" altLang="en-US" sz="11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396870" y="3240038"/>
            <a:ext cx="2307736" cy="1404191"/>
            <a:chOff x="9360532" y="3480897"/>
            <a:chExt cx="2307736" cy="1404191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537089" y="3304340"/>
              <a:ext cx="1059340" cy="1412453"/>
            </a:xfrm>
            <a:prstGeom prst="rect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1065" y="3490633"/>
              <a:ext cx="787203" cy="1049604"/>
            </a:xfrm>
            <a:prstGeom prst="rect">
              <a:avLst/>
            </a:prstGeom>
          </p:spPr>
        </p:pic>
        <p:sp>
          <p:nvSpPr>
            <p:cNvPr id="86" name="矩形 85"/>
            <p:cNvSpPr/>
            <p:nvPr/>
          </p:nvSpPr>
          <p:spPr>
            <a:xfrm>
              <a:off x="9706008" y="4623478"/>
              <a:ext cx="16562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dirty="0">
                  <a:latin typeface="+mn-lt"/>
                  <a:ea typeface="+mn-ea"/>
                  <a:cs typeface="+mn-ea"/>
                  <a:sym typeface="+mn-lt"/>
                </a:rPr>
                <a:t>实时获得</a:t>
              </a:r>
              <a:r>
                <a:rPr lang="en-US" altLang="zh-CN" sz="1100" dirty="0">
                  <a:latin typeface="+mn-lt"/>
                  <a:ea typeface="+mn-ea"/>
                  <a:cs typeface="+mn-ea"/>
                  <a:sym typeface="+mn-lt"/>
                </a:rPr>
                <a:t>/</a:t>
              </a:r>
              <a:r>
                <a:rPr lang="zh-CN" altLang="en-US" sz="1100" dirty="0">
                  <a:latin typeface="+mn-lt"/>
                  <a:ea typeface="+mn-ea"/>
                  <a:cs typeface="+mn-ea"/>
                  <a:sym typeface="+mn-lt"/>
                </a:rPr>
                <a:t>取消门禁授权</a:t>
              </a:r>
              <a:endParaRPr lang="zh-CN" altLang="en-US" sz="11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87" name="手杖形箭头 86"/>
          <p:cNvSpPr/>
          <p:nvPr/>
        </p:nvSpPr>
        <p:spPr>
          <a:xfrm flipV="1">
            <a:off x="6628561" y="3883714"/>
            <a:ext cx="4051179" cy="1313043"/>
          </a:xfrm>
          <a:prstGeom prst="uturnArrow">
            <a:avLst>
              <a:gd name="adj1" fmla="val 2136"/>
              <a:gd name="adj2" fmla="val 6618"/>
              <a:gd name="adj3" fmla="val 13734"/>
              <a:gd name="adj4" fmla="val 43750"/>
              <a:gd name="adj5" fmla="val 2398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6672164" y="3984789"/>
            <a:ext cx="353943" cy="7731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1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人员信息</a:t>
            </a:r>
            <a:endParaRPr lang="zh-CN" altLang="en-US" sz="110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7379161" y="4806386"/>
            <a:ext cx="1133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角色</a:t>
            </a:r>
            <a:r>
              <a:rPr lang="en-US" altLang="zh-CN" sz="11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1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组织信息</a:t>
            </a:r>
            <a:endParaRPr lang="zh-CN" altLang="en-US" sz="110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286134" y="4806608"/>
            <a:ext cx="839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权限信息</a:t>
            </a:r>
            <a:endParaRPr lang="zh-CN" altLang="en-US" sz="110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556043" y="4247354"/>
            <a:ext cx="187445" cy="18744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7869252" y="5084799"/>
            <a:ext cx="187445" cy="18744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9556414" y="5088838"/>
            <a:ext cx="187445" cy="18744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：导引屏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02100" y="843148"/>
            <a:ext cx="8026401" cy="1694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625850" y="75336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3898900" y="68580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909016" y="2948140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00774" y="1126825"/>
            <a:ext cx="353292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地图导航：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查会议室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、查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公区、卫生间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、办公室等，点击导航显示路径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；目的地首字母模糊搜索；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通知、内容发布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一键呼叫远程服务；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76496" y="2269254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lt"/>
                <a:ea typeface="+mn-ea"/>
                <a:cs typeface="+mn-ea"/>
                <a:sym typeface="+mn-lt"/>
              </a:rPr>
              <a:t>办公区交互屏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3370" y="965201"/>
            <a:ext cx="923714" cy="1305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09" y="993066"/>
            <a:ext cx="587405" cy="13053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438" y="984043"/>
            <a:ext cx="667709" cy="130534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860657" y="4163077"/>
            <a:ext cx="2365263" cy="1197918"/>
            <a:chOff x="4157642" y="4116780"/>
            <a:chExt cx="5004445" cy="245832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7642" y="4116780"/>
              <a:ext cx="5004445" cy="2458324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>
            <a:xfrm>
              <a:off x="4297488" y="4959929"/>
              <a:ext cx="173422" cy="1734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283556" y="5753798"/>
              <a:ext cx="173422" cy="1734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033464" y="5340034"/>
            <a:ext cx="2691165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大堂、楼梯口、电梯厅出口等</a:t>
            </a:r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关键位置部署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3264" y="1344867"/>
            <a:ext cx="333883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新员工、访客寻找会议室等较困难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层到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层空间较为复杂，不确定路线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除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层外，获取信息、服务较为困难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1300" y="3140168"/>
            <a:ext cx="3467100" cy="188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空间指引，目的地搜索、定位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根据所在位置生成导航路线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信息查询、指引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一键求助，远程语音服务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配置内容素材，有效投放信息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2207" y="2740603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3261" y="89493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1300" y="5439337"/>
            <a:ext cx="34671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高清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LCD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触控显示屏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根据现场空间绘制空间指引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外观配色可融入现场精装设计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2207" y="4973085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设计特点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966682" y="3347281"/>
            <a:ext cx="902811" cy="72212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空间导引</a:t>
            </a:r>
            <a:endParaRPr lang="en-US" altLang="zh-CN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路线规划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966681" y="4461213"/>
            <a:ext cx="902811" cy="72212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语音服务</a:t>
            </a:r>
            <a:endParaRPr lang="en-US" altLang="zh-CN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远程报事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966680" y="5641352"/>
            <a:ext cx="902811" cy="72212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内容发布</a:t>
            </a:r>
            <a:endParaRPr lang="en-US" altLang="zh-CN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信息滚播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33508" y="4971416"/>
            <a:ext cx="707750" cy="1580124"/>
          </a:xfrm>
          <a:prstGeom prst="rect">
            <a:avLst/>
          </a:prstGeom>
          <a:solidFill>
            <a:srgbClr val="3F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6777" r="26522" b="9402"/>
          <a:stretch>
            <a:fillRect/>
          </a:stretch>
        </p:blipFill>
        <p:spPr>
          <a:xfrm>
            <a:off x="6478978" y="3198165"/>
            <a:ext cx="1341121" cy="307086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9034723" y="4971416"/>
            <a:ext cx="707750" cy="1580124"/>
          </a:xfrm>
          <a:prstGeom prst="rect">
            <a:avLst/>
          </a:prstGeom>
          <a:solidFill>
            <a:srgbClr val="3F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932871" y="4971416"/>
            <a:ext cx="707750" cy="1580124"/>
          </a:xfrm>
          <a:prstGeom prst="rect">
            <a:avLst/>
          </a:prstGeom>
          <a:solidFill>
            <a:srgbClr val="3F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034723" y="2979519"/>
            <a:ext cx="707750" cy="1580124"/>
          </a:xfrm>
          <a:prstGeom prst="rect">
            <a:avLst/>
          </a:prstGeom>
          <a:solidFill>
            <a:srgbClr val="3F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932871" y="2979519"/>
            <a:ext cx="707750" cy="1580124"/>
          </a:xfrm>
          <a:prstGeom prst="rect">
            <a:avLst/>
          </a:prstGeom>
          <a:solidFill>
            <a:srgbClr val="3F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133508" y="2979519"/>
            <a:ext cx="707750" cy="1580124"/>
            <a:chOff x="8133508" y="2979519"/>
            <a:chExt cx="707750" cy="1580124"/>
          </a:xfrm>
        </p:grpSpPr>
        <p:sp>
          <p:nvSpPr>
            <p:cNvPr id="39" name="矩形 38"/>
            <p:cNvSpPr/>
            <p:nvPr/>
          </p:nvSpPr>
          <p:spPr>
            <a:xfrm>
              <a:off x="8133508" y="2979519"/>
              <a:ext cx="707750" cy="1580124"/>
            </a:xfrm>
            <a:prstGeom prst="rect">
              <a:avLst/>
            </a:prstGeom>
            <a:solidFill>
              <a:srgbClr val="3F4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5" name="图片 4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183928" y="3036559"/>
              <a:ext cx="606910" cy="1080846"/>
            </a:xfrm>
            <a:prstGeom prst="rect">
              <a:avLst/>
            </a:prstGeom>
          </p:spPr>
        </p:pic>
      </p:grpSp>
      <p:sp>
        <p:nvSpPr>
          <p:cNvPr id="47" name="矩形 46"/>
          <p:cNvSpPr/>
          <p:nvPr/>
        </p:nvSpPr>
        <p:spPr>
          <a:xfrm>
            <a:off x="9983291" y="3036559"/>
            <a:ext cx="619705" cy="108084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8" name="Picture 6" descr="https://gimg2.baidu.com/image_search/src=http%3A%2F%2Fhbimg.b0.upaiyun.com%2Fd63efeac3a57dba45eb9bad71b99942c8131663651a18-EfynMi_fw658&amp;refer=http%3A%2F%2Fhbimg.b0.upaiyun.com&amp;app=2002&amp;size=f9999,10000&amp;q=a80&amp;n=0&amp;g=0n&amp;fmt=jpeg?sec=1630837358&amp;t=a7cffdf62d73ff3e1978469874068168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292" y="3652155"/>
            <a:ext cx="619705" cy="465250"/>
          </a:xfrm>
          <a:prstGeom prst="rect">
            <a:avLst/>
          </a:prstGeom>
          <a:noFill/>
        </p:spPr>
      </p:pic>
      <p:sp>
        <p:nvSpPr>
          <p:cNvPr id="49" name="文本框 48"/>
          <p:cNvSpPr txBox="1"/>
          <p:nvPr/>
        </p:nvSpPr>
        <p:spPr>
          <a:xfrm>
            <a:off x="9935625" y="3218865"/>
            <a:ext cx="7150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您好，</a:t>
            </a:r>
            <a:endParaRPr lang="en-US" altLang="zh-CN" sz="4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4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正在为您接入语音服务</a:t>
            </a:r>
            <a:endParaRPr lang="zh-CN" altLang="en-US" sz="4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0" name="图片 49"/>
          <p:cNvPicPr/>
          <p:nvPr/>
        </p:nvPicPr>
        <p:blipFill>
          <a:blip r:embed="rId8"/>
          <a:stretch>
            <a:fillRect/>
          </a:stretch>
        </p:blipFill>
        <p:spPr>
          <a:xfrm>
            <a:off x="9085143" y="3036559"/>
            <a:ext cx="606910" cy="108084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2515" y="5020683"/>
            <a:ext cx="628323" cy="105729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0606" y="5015324"/>
            <a:ext cx="631447" cy="104285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7234" y="5020683"/>
            <a:ext cx="635763" cy="111091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6717235" y="6269025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智能交互屏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：信息发布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102100" y="843149"/>
            <a:ext cx="8026401" cy="13926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055" y="896591"/>
            <a:ext cx="1238245" cy="104838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06" y="896591"/>
            <a:ext cx="2580414" cy="1023111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6734175" y="1949632"/>
            <a:ext cx="218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电子导视牌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918575" y="1059840"/>
            <a:ext cx="2309372" cy="52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+mn-lt"/>
                <a:ea typeface="+mn-ea"/>
                <a:cs typeface="+mn-ea"/>
                <a:sym typeface="+mn-lt"/>
              </a:rPr>
              <a:t>分辨率：</a:t>
            </a:r>
            <a:r>
              <a:rPr lang="en-US" altLang="zh-CN" sz="1000" dirty="0">
                <a:latin typeface="+mn-lt"/>
                <a:ea typeface="+mn-ea"/>
                <a:cs typeface="+mn-ea"/>
                <a:sym typeface="+mn-lt"/>
              </a:rPr>
              <a:t>3840</a:t>
            </a:r>
            <a:r>
              <a:rPr lang="zh-CN" altLang="en-US" sz="1000" dirty="0">
                <a:latin typeface="+mn-lt"/>
                <a:ea typeface="+mn-ea"/>
                <a:cs typeface="+mn-ea"/>
                <a:sym typeface="+mn-lt"/>
              </a:rPr>
              <a:t>*</a:t>
            </a:r>
            <a:r>
              <a:rPr lang="en-US" altLang="zh-CN" sz="1000" dirty="0">
                <a:latin typeface="+mn-lt"/>
                <a:ea typeface="+mn-ea"/>
                <a:cs typeface="+mn-ea"/>
                <a:sym typeface="+mn-lt"/>
              </a:rPr>
              <a:t>1080 @60Hz    </a:t>
            </a:r>
            <a:endParaRPr lang="en-US" altLang="zh-CN" sz="10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+mn-lt"/>
                <a:ea typeface="+mn-ea"/>
                <a:cs typeface="+mn-ea"/>
                <a:sym typeface="+mn-lt"/>
              </a:rPr>
              <a:t>显示比例：</a:t>
            </a:r>
            <a:r>
              <a:rPr lang="en-US" altLang="zh-CN" sz="1000" dirty="0">
                <a:latin typeface="+mn-lt"/>
                <a:ea typeface="+mn-ea"/>
                <a:cs typeface="+mn-ea"/>
                <a:sym typeface="+mn-lt"/>
              </a:rPr>
              <a:t>49.5:9</a:t>
            </a:r>
            <a:endParaRPr lang="zh-CN" altLang="en-US" sz="1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909903" y="3576685"/>
            <a:ext cx="1207438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厕位、天气</a:t>
            </a:r>
            <a:endParaRPr lang="en-US" altLang="zh-CN" sz="120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日常信息显示</a:t>
            </a:r>
            <a:endParaRPr lang="zh-CN" altLang="en-US" sz="1200" b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625850" y="75336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圆角矩形 59"/>
          <p:cNvSpPr/>
          <p:nvPr/>
        </p:nvSpPr>
        <p:spPr>
          <a:xfrm>
            <a:off x="3898900" y="2414579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139531" y="3576685"/>
            <a:ext cx="1207438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接待、交流</a:t>
            </a:r>
            <a:endParaRPr lang="en-US" altLang="zh-CN" sz="120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访问欢迎词</a:t>
            </a:r>
            <a:endParaRPr lang="zh-CN" altLang="en-US" sz="1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420998" y="3576002"/>
            <a:ext cx="1207438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会议、讲座</a:t>
            </a:r>
            <a:endParaRPr lang="en-US" altLang="zh-CN" sz="120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论坛、指引</a:t>
            </a:r>
            <a:endParaRPr lang="zh-CN" altLang="en-US" sz="1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598357" y="3576685"/>
            <a:ext cx="1207438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空间指引</a:t>
            </a:r>
            <a:endParaRPr lang="en-US" altLang="zh-CN" sz="120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+mn-lt"/>
                <a:ea typeface="+mn-ea"/>
                <a:cs typeface="+mn-ea"/>
                <a:sym typeface="+mn-lt"/>
              </a:rPr>
              <a:t>通知信息滚播</a:t>
            </a:r>
            <a:endParaRPr lang="zh-CN" altLang="en-US" sz="1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13264" y="1344867"/>
            <a:ext cx="333883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空间位置更新，引起指引不准确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会议、接待等，使用大量易拉宝等一次性耗材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重要信息发布，缺少有效载体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空间内电子屏多样，无法统一管理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02354" y="3490577"/>
            <a:ext cx="34671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信息便捷，缩短用户获取信息路径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配置多样，后续可便捷维护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会议、讲座等活动指引自由配置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无纸化宣传，低碳环保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13261" y="3091012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13261" y="89493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02354" y="5326198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吊牌屏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电梯屏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视频终端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13261" y="4979312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7139531" y="2813012"/>
            <a:ext cx="4804212" cy="719149"/>
            <a:chOff x="3898900" y="4280031"/>
            <a:chExt cx="4804212" cy="719149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8900" y="4280031"/>
              <a:ext cx="4804212" cy="719149"/>
            </a:xfrm>
            <a:prstGeom prst="rect">
              <a:avLst/>
            </a:prstGeom>
          </p:spPr>
        </p:pic>
        <p:sp>
          <p:nvSpPr>
            <p:cNvPr id="80" name="矩形 79"/>
            <p:cNvSpPr/>
            <p:nvPr/>
          </p:nvSpPr>
          <p:spPr>
            <a:xfrm>
              <a:off x="7378478" y="4639605"/>
              <a:ext cx="373373" cy="235624"/>
            </a:xfrm>
            <a:prstGeom prst="rect">
              <a:avLst/>
            </a:prstGeom>
            <a:solidFill>
              <a:srgbClr val="1B2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7947" y="4639758"/>
              <a:ext cx="882650" cy="323468"/>
            </a:xfrm>
            <a:prstGeom prst="rect">
              <a:avLst/>
            </a:prstGeom>
          </p:spPr>
        </p:pic>
      </p:grpSp>
      <p:pic>
        <p:nvPicPr>
          <p:cNvPr id="100" name="图片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317" y="1000990"/>
            <a:ext cx="800583" cy="119840"/>
          </a:xfrm>
          <a:prstGeom prst="rect">
            <a:avLst/>
          </a:prstGeom>
        </p:spPr>
      </p:pic>
      <p:cxnSp>
        <p:nvCxnSpPr>
          <p:cNvPr id="101" name="直接箭头连接符 100"/>
          <p:cNvCxnSpPr/>
          <p:nvPr/>
        </p:nvCxnSpPr>
        <p:spPr>
          <a:xfrm>
            <a:off x="5783580" y="1059840"/>
            <a:ext cx="346089" cy="142872"/>
          </a:xfrm>
          <a:prstGeom prst="straightConnector1">
            <a:avLst/>
          </a:prstGeom>
          <a:ln w="19050">
            <a:solidFill>
              <a:srgbClr val="1C47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圆角矩形 101"/>
          <p:cNvSpPr/>
          <p:nvPr/>
        </p:nvSpPr>
        <p:spPr>
          <a:xfrm>
            <a:off x="3898900" y="68580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26103" r="7254" b="12136"/>
          <a:stretch>
            <a:fillRect/>
          </a:stretch>
        </p:blipFill>
        <p:spPr>
          <a:xfrm>
            <a:off x="9912423" y="4869160"/>
            <a:ext cx="1872209" cy="1080120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23" y="3939409"/>
            <a:ext cx="2539917" cy="1392629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9944101" y="6212662"/>
            <a:ext cx="218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常规电视接入信息发布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068" y="4606323"/>
            <a:ext cx="1774294" cy="133072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7672895" y="6212662"/>
            <a:ext cx="218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电梯内信息发布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19429" y="5359939"/>
            <a:ext cx="1474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统一信息发布平台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6676213" y="3172586"/>
            <a:ext cx="278685" cy="2913548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519" y="2844800"/>
            <a:ext cx="2766005" cy="651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4102100" y="843148"/>
            <a:ext cx="8026401" cy="1694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3898900" y="68580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：会议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会议室管理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625850" y="75336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907217" y="2773619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3264" y="1344867"/>
            <a:ext cx="333883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找空闲会议室耗费大量精力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会议室预定难以摆脱人工管理、登记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一两个人占用大会议室，资源浪费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2354" y="3490577"/>
            <a:ext cx="34671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线上查看会议室状态、空闲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快速预定会议室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交互屏引导、预定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无人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少人自动释放会议室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3261" y="3091012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3261" y="89493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2354" y="5445564"/>
            <a:ext cx="3467100" cy="64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会议室门禁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安防摄像头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3261" y="4979312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698316" y="2191247"/>
            <a:ext cx="17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会议管理系统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857296" y="1110571"/>
            <a:ext cx="22712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会议室管理：</a:t>
            </a:r>
            <a:r>
              <a:rPr lang="zh-CN" altLang="en-US" sz="1050" dirty="0">
                <a:latin typeface="+mn-lt"/>
                <a:ea typeface="+mn-ea"/>
                <a:cs typeface="+mn-ea"/>
                <a:sym typeface="+mn-lt"/>
              </a:rPr>
              <a:t>注册、上线、下线</a:t>
            </a:r>
            <a:endParaRPr lang="en-US" altLang="zh-CN" sz="105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会议门禁：</a:t>
            </a:r>
            <a:r>
              <a:rPr lang="zh-CN" altLang="en-US" sz="1050" dirty="0">
                <a:latin typeface="+mn-lt"/>
                <a:ea typeface="+mn-ea"/>
                <a:cs typeface="+mn-ea"/>
                <a:sym typeface="+mn-lt"/>
              </a:rPr>
              <a:t>现场显示、扫码占用</a:t>
            </a:r>
            <a:endParaRPr lang="en-US" altLang="zh-CN" sz="105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线上预定：</a:t>
            </a:r>
            <a:r>
              <a:rPr lang="zh-CN" altLang="en-US" sz="1050" dirty="0">
                <a:latin typeface="+mn-lt"/>
                <a:ea typeface="+mn-ea"/>
                <a:cs typeface="+mn-ea"/>
                <a:sym typeface="+mn-lt"/>
              </a:rPr>
              <a:t>线上查看、远程预约</a:t>
            </a:r>
            <a:endParaRPr lang="en-US" altLang="zh-CN" sz="105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自动释放：</a:t>
            </a:r>
            <a:r>
              <a:rPr lang="zh-CN" altLang="en-US" sz="1050" dirty="0">
                <a:latin typeface="+mn-lt"/>
                <a:ea typeface="+mn-ea"/>
                <a:cs typeface="+mn-ea"/>
                <a:sym typeface="+mn-lt"/>
              </a:rPr>
              <a:t>视频识别少人释放</a:t>
            </a:r>
            <a:endParaRPr lang="en-US" altLang="zh-CN" sz="105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29" y="1045934"/>
            <a:ext cx="506910" cy="1126466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35"/>
          <a:stretch>
            <a:fillRect/>
          </a:stretch>
        </p:blipFill>
        <p:spPr>
          <a:xfrm>
            <a:off x="6910664" y="1049214"/>
            <a:ext cx="1204636" cy="11260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2" y="1056989"/>
            <a:ext cx="2003303" cy="1126858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4"/>
          <a:srcRect l="15212" r="15123"/>
          <a:stretch>
            <a:fillRect/>
          </a:stretch>
        </p:blipFill>
        <p:spPr>
          <a:xfrm>
            <a:off x="8220678" y="1045716"/>
            <a:ext cx="1398494" cy="112668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741398" y="4924273"/>
            <a:ext cx="707750" cy="1580124"/>
          </a:xfrm>
          <a:prstGeom prst="rect">
            <a:avLst/>
          </a:prstGeom>
          <a:solidFill>
            <a:srgbClr val="3F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1" name="图片 20"/>
          <p:cNvPicPr/>
          <p:nvPr/>
        </p:nvPicPr>
        <p:blipFill>
          <a:blip r:embed="rId5"/>
          <a:stretch>
            <a:fillRect/>
          </a:stretch>
        </p:blipFill>
        <p:spPr>
          <a:xfrm>
            <a:off x="4791818" y="4981313"/>
            <a:ext cx="606910" cy="10808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394" y="3412470"/>
            <a:ext cx="695754" cy="1159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4148" y="3837769"/>
            <a:ext cx="1602460" cy="202258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231019" y="4572060"/>
            <a:ext cx="17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线上查看、预定会议室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50815" y="6504397"/>
            <a:ext cx="2004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交互屏查看、预定、导航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309113" y="5907960"/>
            <a:ext cx="2004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参会人员授权进入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9172" y="4245093"/>
            <a:ext cx="2321880" cy="130315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123891" y="5618830"/>
            <a:ext cx="15149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人数不足自动释放</a:t>
            </a:r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800" dirty="0">
                <a:latin typeface="+mn-lt"/>
                <a:ea typeface="+mn-ea"/>
                <a:cs typeface="+mn-ea"/>
                <a:sym typeface="+mn-lt"/>
              </a:rPr>
              <a:t>（需接入</a:t>
            </a:r>
            <a:r>
              <a:rPr lang="en-US" altLang="zh-CN" sz="800" dirty="0">
                <a:latin typeface="+mn-lt"/>
                <a:ea typeface="+mn-ea"/>
                <a:cs typeface="+mn-ea"/>
                <a:sym typeface="+mn-lt"/>
              </a:rPr>
              <a:t>AI</a:t>
            </a:r>
            <a:r>
              <a:rPr lang="zh-CN" altLang="en-US" sz="800" dirty="0">
                <a:latin typeface="+mn-lt"/>
                <a:ea typeface="+mn-ea"/>
                <a:cs typeface="+mn-ea"/>
                <a:sym typeface="+mn-lt"/>
              </a:rPr>
              <a:t>识别）</a:t>
            </a:r>
            <a:endParaRPr lang="zh-CN" altLang="en-US" sz="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右大括号 4"/>
          <p:cNvSpPr/>
          <p:nvPr/>
        </p:nvSpPr>
        <p:spPr>
          <a:xfrm>
            <a:off x="6321712" y="3653280"/>
            <a:ext cx="475227" cy="2851117"/>
          </a:xfrm>
          <a:prstGeom prst="rightBrace">
            <a:avLst>
              <a:gd name="adj1" fmla="val 0"/>
              <a:gd name="adj2" fmla="val 50000"/>
            </a:avLst>
          </a:prstGeom>
          <a:ln w="28575">
            <a:headEnd w="sm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8967445" y="4979312"/>
            <a:ext cx="510378" cy="20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6592984" y="5078838"/>
            <a:ext cx="510378" cy="20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476302" y="2948470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温湿度 </a:t>
            </a:r>
            <a:r>
              <a:rPr lang="en-US" altLang="zh-CN" sz="1400" dirty="0"/>
              <a:t>| </a:t>
            </a:r>
            <a:r>
              <a:rPr lang="zh-CN" altLang="en-US" sz="1400" dirty="0"/>
              <a:t>二氧化碳 实时监测</a:t>
            </a:r>
            <a:endParaRPr lang="zh-CN" alt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：自助服务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43497" y="907020"/>
            <a:ext cx="8026401" cy="19608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3567247" y="93013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46"/>
          <p:cNvSpPr/>
          <p:nvPr/>
        </p:nvSpPr>
        <p:spPr>
          <a:xfrm>
            <a:off x="3840297" y="2970706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54661" y="1521637"/>
            <a:ext cx="3139537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通行制卡、证明开具、资料提交等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业务流程较为固定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办理流程不熟悉，时间花费多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43751" y="3335871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自助流程引导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业务办理清晰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缩短服务路径、时长与成本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4658" y="2936306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4658" y="10717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43751" y="4760986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自助制卡机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自助证明机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自助单据提交机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4658" y="4382366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9924" y="3626997"/>
            <a:ext cx="1173722" cy="1818514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480" y="3693254"/>
            <a:ext cx="948449" cy="186285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497" y="3693254"/>
            <a:ext cx="952594" cy="1862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37210" y="5754318"/>
            <a:ext cx="2986125" cy="64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新员自助办卡，丢失自助补卡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自行设置专用模板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94853" y="5754318"/>
            <a:ext cx="2520865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支持多种登录方式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内置证明模板，可专用模板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线上审批，鲜章打印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846651" y="5754335"/>
            <a:ext cx="2223247" cy="64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扫描单据，自助收验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小时无人值守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5" y="1120968"/>
            <a:ext cx="2096558" cy="1398949"/>
          </a:xfrm>
          <a:prstGeom prst="rect">
            <a:avLst/>
          </a:prstGeom>
        </p:spPr>
      </p:pic>
      <p:sp>
        <p:nvSpPr>
          <p:cNvPr id="45" name="圆角矩形 44"/>
          <p:cNvSpPr/>
          <p:nvPr/>
        </p:nvSpPr>
        <p:spPr>
          <a:xfrm>
            <a:off x="3840297" y="86257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05" y="1141971"/>
            <a:ext cx="2113113" cy="141069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444246" y="2590857"/>
            <a:ext cx="17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员工服务中心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39301" y="1594761"/>
            <a:ext cx="1892434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业务集中办理</a:t>
            </a:r>
            <a:endParaRPr lang="en-US" altLang="zh-CN" sz="105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自助设备，减少人工投入</a:t>
            </a:r>
            <a:endParaRPr lang="en-US" altLang="zh-CN" sz="105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105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：自助物品领用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43497" y="907020"/>
            <a:ext cx="8026401" cy="19608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3567247" y="93013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46"/>
          <p:cNvSpPr/>
          <p:nvPr/>
        </p:nvSpPr>
        <p:spPr>
          <a:xfrm>
            <a:off x="3840297" y="2970706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54661" y="1521637"/>
            <a:ext cx="3456190" cy="12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人力发放，不能满足员工全时领用需求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无行为管控，耗费人工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手工登记，无有效统计数据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43751" y="3335871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自助领用，支持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小时领用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系统联动，领用行为可控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自动登记，数据查询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统计可视化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4658" y="2936306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4658" y="10717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43751" y="4760986"/>
            <a:ext cx="346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物品领用自助机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物品领用智能柜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4658" y="4382366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5" y="1120968"/>
            <a:ext cx="2096558" cy="1398949"/>
          </a:xfrm>
          <a:prstGeom prst="rect">
            <a:avLst/>
          </a:prstGeom>
        </p:spPr>
      </p:pic>
      <p:sp>
        <p:nvSpPr>
          <p:cNvPr id="45" name="圆角矩形 44"/>
          <p:cNvSpPr/>
          <p:nvPr/>
        </p:nvSpPr>
        <p:spPr>
          <a:xfrm>
            <a:off x="3840297" y="86257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05" y="1141971"/>
            <a:ext cx="2113113" cy="141069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444246" y="2590857"/>
            <a:ext cx="17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员工服务中心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39301" y="1594761"/>
            <a:ext cx="1892434" cy="103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领用数据自动统计</a:t>
            </a:r>
            <a:endParaRPr lang="en-US" altLang="zh-CN" sz="105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领用规则管控</a:t>
            </a:r>
            <a:endParaRPr lang="en-US" altLang="zh-CN" sz="105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积分联动，总额控制</a:t>
            </a:r>
            <a:endParaRPr lang="en-US" altLang="zh-CN" sz="1050" b="1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+mn-lt"/>
                <a:ea typeface="+mn-ea"/>
                <a:cs typeface="+mn-ea"/>
                <a:sym typeface="+mn-lt"/>
              </a:rPr>
              <a:t>自助付费领用</a:t>
            </a:r>
            <a:endParaRPr lang="en-US" altLang="zh-CN" sz="105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 descr="D:\00 工作项目\00 项目案例介绍\项目照片\002 自助物品领用柜\z 李宁\06-20 李宁002.jpg06-20 李宁002"/>
          <p:cNvPicPr>
            <a:picLocks noChangeAspect="1"/>
          </p:cNvPicPr>
          <p:nvPr/>
        </p:nvPicPr>
        <p:blipFill>
          <a:blip r:embed="rId3"/>
          <a:srcRect t="8083"/>
          <a:stretch>
            <a:fillRect/>
          </a:stretch>
        </p:blipFill>
        <p:spPr>
          <a:xfrm>
            <a:off x="4370055" y="3737009"/>
            <a:ext cx="1670807" cy="20479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 descr="074b974270f922b313b49d5529f9d960A"/>
          <p:cNvPicPr>
            <a:picLocks noChangeAspect="1"/>
          </p:cNvPicPr>
          <p:nvPr/>
        </p:nvPicPr>
        <p:blipFill>
          <a:blip r:embed="rId4"/>
          <a:srcRect l="19715" t="15582" b="5317"/>
          <a:stretch>
            <a:fillRect/>
          </a:stretch>
        </p:blipFill>
        <p:spPr>
          <a:xfrm>
            <a:off x="7100617" y="3700254"/>
            <a:ext cx="1614623" cy="2121463"/>
          </a:xfrm>
          <a:prstGeom prst="rect">
            <a:avLst/>
          </a:prstGeom>
        </p:spPr>
      </p:pic>
      <p:pic>
        <p:nvPicPr>
          <p:cNvPr id="11" name="图片 10" descr="B18_2F_01A"/>
          <p:cNvPicPr>
            <a:picLocks noChangeAspect="1"/>
          </p:cNvPicPr>
          <p:nvPr/>
        </p:nvPicPr>
        <p:blipFill>
          <a:blip r:embed="rId5"/>
          <a:srcRect t="456" b="349"/>
          <a:stretch>
            <a:fillRect/>
          </a:stretch>
        </p:blipFill>
        <p:spPr>
          <a:xfrm>
            <a:off x="9408368" y="3850753"/>
            <a:ext cx="2467376" cy="18359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153511" y="6099511"/>
            <a:ext cx="2986125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办公耗材自助发放终端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00617" y="6099511"/>
            <a:ext cx="2986125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耗材自助发放终端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80376" y="6099511"/>
            <a:ext cx="2986125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大件物品自助终端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5450" y="3960988"/>
            <a:ext cx="3486744" cy="23290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应用场景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7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：厕位占用监测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102100" y="730250"/>
            <a:ext cx="8026401" cy="19608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95" y="782268"/>
            <a:ext cx="1694894" cy="127117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6302197" y="782268"/>
            <a:ext cx="2026649" cy="1375299"/>
            <a:chOff x="398646" y="1329070"/>
            <a:chExt cx="2136412" cy="144978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646" y="1329070"/>
              <a:ext cx="1712344" cy="1449785"/>
            </a:xfrm>
            <a:prstGeom prst="rect">
              <a:avLst/>
            </a:prstGeom>
          </p:spPr>
        </p:pic>
        <p:cxnSp>
          <p:nvCxnSpPr>
            <p:cNvPr id="37" name="直接箭头连接符 36"/>
            <p:cNvCxnSpPr/>
            <p:nvPr/>
          </p:nvCxnSpPr>
          <p:spPr>
            <a:xfrm>
              <a:off x="1761106" y="1596014"/>
              <a:ext cx="773952" cy="494849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603250" y="1329070"/>
              <a:ext cx="1157856" cy="393404"/>
            </a:xfrm>
            <a:prstGeom prst="rect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6035223" y="2416489"/>
            <a:ext cx="3017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lt"/>
                <a:ea typeface="+mn-ea"/>
                <a:cs typeface="+mn-ea"/>
                <a:sym typeface="+mn-lt"/>
              </a:rPr>
              <a:t>总部、商业天街厕位占用监测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258473" y="2106412"/>
            <a:ext cx="124402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走廊吊牌指引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702194" y="2154805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无线无源门锁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012418" y="4170585"/>
            <a:ext cx="729776" cy="218876"/>
          </a:xfrm>
          <a:prstGeom prst="rect">
            <a:avLst/>
          </a:prstGeom>
          <a:solidFill>
            <a:srgbClr val="00B0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848337" y="5548199"/>
            <a:ext cx="148492" cy="15596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4376577" y="5526691"/>
            <a:ext cx="148492" cy="15596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7" name="肘形连接符 46"/>
          <p:cNvCxnSpPr>
            <a:stCxn id="45" idx="6"/>
          </p:cNvCxnSpPr>
          <p:nvPr/>
        </p:nvCxnSpPr>
        <p:spPr>
          <a:xfrm flipV="1">
            <a:off x="6996829" y="4410505"/>
            <a:ext cx="117552" cy="1215678"/>
          </a:xfrm>
          <a:prstGeom prst="bentConnector2">
            <a:avLst/>
          </a:prstGeom>
          <a:ln w="1905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圆角矩形 48"/>
          <p:cNvSpPr/>
          <p:nvPr/>
        </p:nvSpPr>
        <p:spPr>
          <a:xfrm>
            <a:off x="3898900" y="685801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参考案例</a:t>
            </a:r>
            <a:endParaRPr lang="zh-CN" altLang="en-US" sz="1200" dirty="0">
              <a:cs typeface="+mn-ea"/>
              <a:sym typeface="+mn-lt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3625850" y="753360"/>
            <a:ext cx="0" cy="579984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圆角矩形 50"/>
          <p:cNvSpPr/>
          <p:nvPr/>
        </p:nvSpPr>
        <p:spPr>
          <a:xfrm>
            <a:off x="3898900" y="2932152"/>
            <a:ext cx="1168400" cy="279400"/>
          </a:xfrm>
          <a:prstGeom prst="roundRect">
            <a:avLst/>
          </a:prstGeom>
          <a:solidFill>
            <a:srgbClr val="1C478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预期效果</a:t>
            </a:r>
            <a:endParaRPr lang="zh-CN" altLang="en-US" sz="1200" dirty="0"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4"/>
          <a:srcRect l="46167" t="17147"/>
          <a:stretch>
            <a:fillRect/>
          </a:stretch>
        </p:blipFill>
        <p:spPr>
          <a:xfrm>
            <a:off x="9544929" y="4912411"/>
            <a:ext cx="1877288" cy="1427544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60134" y="6362363"/>
            <a:ext cx="2646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走廊吊牌显示厕位剩余、卫生间方向</a:t>
            </a:r>
            <a:endParaRPr lang="zh-CN" altLang="en-US" sz="1200" dirty="0">
              <a:solidFill>
                <a:prstClr val="black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13264" y="1344867"/>
            <a:ext cx="33388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“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找厕位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”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每个人都遇到过，紧急情况时的痛点更明显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每区域配备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4-6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厕位，高峰期可能排队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02354" y="3455992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信息便捷，缩短用户获取信息路径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选用无线无源门锁，易于组合设计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与走廊吊牌相结合，融入空间整体设计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13261" y="3056427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功能价值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13261" y="89493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场景需求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264" y="782269"/>
            <a:ext cx="3738634" cy="1342214"/>
          </a:xfrm>
          <a:prstGeom prst="rect">
            <a:avLst/>
          </a:prstGeom>
        </p:spPr>
      </p:pic>
      <p:cxnSp>
        <p:nvCxnSpPr>
          <p:cNvPr id="61" name="直接箭头连接符 60"/>
          <p:cNvCxnSpPr/>
          <p:nvPr/>
        </p:nvCxnSpPr>
        <p:spPr>
          <a:xfrm>
            <a:off x="7114381" y="5626183"/>
            <a:ext cx="1937886" cy="165017"/>
          </a:xfrm>
          <a:prstGeom prst="straightConnector1">
            <a:avLst/>
          </a:prstGeom>
          <a:ln>
            <a:solidFill>
              <a:srgbClr val="FF7E79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 flipV="1">
            <a:off x="7779709" y="3767018"/>
            <a:ext cx="397384" cy="658723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213264" y="5183205"/>
            <a:ext cx="34671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无线门锁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网关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8430" indent="-138430" algn="l">
              <a:lnSpc>
                <a:spcPct val="130000"/>
              </a:lnSpc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吊牌屏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24171" y="4716953"/>
            <a:ext cx="902811" cy="30777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14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涉及设备</a:t>
            </a:r>
            <a:endParaRPr lang="zh-CN" altLang="en-US" sz="1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6"/>
          <a:srcRect l="-7269" t="-1" r="-7269" b="-3117"/>
          <a:stretch>
            <a:fillRect/>
          </a:stretch>
        </p:blipFill>
        <p:spPr>
          <a:xfrm rot="752107">
            <a:off x="10571670" y="5906641"/>
            <a:ext cx="477348" cy="201079"/>
          </a:xfrm>
          <a:prstGeom prst="snip2DiagRect">
            <a:avLst>
              <a:gd name="adj1" fmla="val 0"/>
              <a:gd name="adj2" fmla="val 50000"/>
            </a:avLst>
          </a:prstGeom>
        </p:spPr>
      </p:pic>
      <p:cxnSp>
        <p:nvCxnSpPr>
          <p:cNvPr id="101" name="直接箭头连接符 100"/>
          <p:cNvCxnSpPr>
            <a:stCxn id="46" idx="5"/>
          </p:cNvCxnSpPr>
          <p:nvPr/>
        </p:nvCxnSpPr>
        <p:spPr>
          <a:xfrm>
            <a:off x="4503323" y="5659817"/>
            <a:ext cx="4589507" cy="394839"/>
          </a:xfrm>
          <a:prstGeom prst="straightConnector1">
            <a:avLst/>
          </a:prstGeom>
          <a:ln>
            <a:solidFill>
              <a:srgbClr val="FF7E79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图片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406" y="3095629"/>
            <a:ext cx="1806545" cy="1129091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73" y="3095629"/>
            <a:ext cx="1806545" cy="1129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ppgHlKQhu8kq4JnUQtbedXg"/>
</p:tagLst>
</file>

<file path=ppt/tags/tag3.xml><?xml version="1.0" encoding="utf-8"?>
<p:tagLst xmlns:p="http://schemas.openxmlformats.org/presentationml/2006/main">
  <p:tag name="THINKCELLSHAPEDONOTDELETE" val="thinkcellActiveDocDoNotDelete"/>
</p:tagLst>
</file>

<file path=ppt/tags/tag4.xml><?xml version="1.0" encoding="utf-8"?>
<p:tagLst xmlns:p="http://schemas.openxmlformats.org/presentationml/2006/main">
  <p:tag name="THINKCELLSHAPEDONOTDELETE" val="ppgHlKQhu8kq4JnUQtbedXg"/>
</p:tagLst>
</file>

<file path=ppt/tags/tag5.xml><?xml version="1.0" encoding="utf-8"?>
<p:tagLst xmlns:p="http://schemas.openxmlformats.org/presentationml/2006/main">
  <p:tag name="KSO_WM_UNIT_PLACING_PICTURE_USER_VIEWPORT" val="{&quot;height&quot;:8135,&quot;width&quot;:10330}"/>
</p:tagLst>
</file>

<file path=ppt/tags/tag6.xml><?xml version="1.0" encoding="utf-8"?>
<p:tagLst xmlns:p="http://schemas.openxmlformats.org/presentationml/2006/main">
  <p:tag name="KSO_WM_UNIT_PLACING_PICTURE_USER_VIEWPORT" val="{&quot;height&quot;:10172.500787401576,&quot;width&quot;:5130}"/>
</p:tagLst>
</file>

<file path=ppt/theme/theme1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giklclun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ll-Dark_by_jayse">
  <a:themeElements>
    <a:clrScheme name="2_Dell-Dark_by_jayse 1">
      <a:dk1>
        <a:srgbClr val="000000"/>
      </a:dk1>
      <a:lt1>
        <a:srgbClr val="FFFFFF"/>
      </a:lt1>
      <a:dk2>
        <a:srgbClr val="006EC7"/>
      </a:dk2>
      <a:lt2>
        <a:srgbClr val="B6B8BA"/>
      </a:lt2>
      <a:accent1>
        <a:srgbClr val="006EC7"/>
      </a:accent1>
      <a:accent2>
        <a:srgbClr val="61913D"/>
      </a:accent2>
      <a:accent3>
        <a:srgbClr val="FFFFFF"/>
      </a:accent3>
      <a:accent4>
        <a:srgbClr val="000000"/>
      </a:accent4>
      <a:accent5>
        <a:srgbClr val="AABAE0"/>
      </a:accent5>
      <a:accent6>
        <a:srgbClr val="578336"/>
      </a:accent6>
      <a:hlink>
        <a:srgbClr val="E0AD12"/>
      </a:hlink>
      <a:folHlink>
        <a:srgbClr val="D42E12"/>
      </a:folHlink>
    </a:clrScheme>
    <a:fontScheme name="giklclun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宋体" panose="02010600030101010101" pitchFamily="2" charset="-122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宋体" panose="02010600030101010101" pitchFamily="2" charset="-122"/>
            <a:ea typeface="宋体" panose="02010600030101010101" pitchFamily="2" charset="-122"/>
          </a:defRPr>
        </a:defPPr>
      </a:lstStyle>
    </a:lnDef>
  </a:objectDefaults>
  <a:extraClrSchemeLst>
    <a:extraClrScheme>
      <a:clrScheme name="2_Dell-Dark_by_jayse 1">
        <a:dk1>
          <a:srgbClr val="000000"/>
        </a:dk1>
        <a:lt1>
          <a:srgbClr val="FFFFFF"/>
        </a:lt1>
        <a:dk2>
          <a:srgbClr val="006EC7"/>
        </a:dk2>
        <a:lt2>
          <a:srgbClr val="B6B8BA"/>
        </a:lt2>
        <a:accent1>
          <a:srgbClr val="006EC7"/>
        </a:accent1>
        <a:accent2>
          <a:srgbClr val="61913D"/>
        </a:accent2>
        <a:accent3>
          <a:srgbClr val="FFFFFF"/>
        </a:accent3>
        <a:accent4>
          <a:srgbClr val="000000"/>
        </a:accent4>
        <a:accent5>
          <a:srgbClr val="AABAE0"/>
        </a:accent5>
        <a:accent6>
          <a:srgbClr val="578336"/>
        </a:accent6>
        <a:hlink>
          <a:srgbClr val="E0AD12"/>
        </a:hlink>
        <a:folHlink>
          <a:srgbClr val="D42E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3099</Words>
  <Application>WPS 演示</Application>
  <PresentationFormat>宽屏</PresentationFormat>
  <Paragraphs>588</Paragraphs>
  <Slides>15</Slides>
  <Notes>8</Notes>
  <HiddenSlides>1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Arial Black</vt:lpstr>
      <vt:lpstr>思源宋体 CN SemiBold</vt:lpstr>
      <vt:lpstr>方正颜宋体</vt:lpstr>
      <vt:lpstr>Calibri</vt:lpstr>
      <vt:lpstr>Arial Unicode MS</vt:lpstr>
      <vt:lpstr>1_默认设计模板</vt:lpstr>
      <vt:lpstr>2_Dell-Dark_by_jayse</vt:lpstr>
      <vt:lpstr>TCLayout.ActiveDocument.1</vt:lpstr>
      <vt:lpstr>TCLayout.ActiveDocument.1</vt:lpstr>
      <vt:lpstr>PowerPoint 演示文稿</vt:lpstr>
      <vt:lpstr>IOT物联网平台-应用场景</vt:lpstr>
      <vt:lpstr>应用场景1：智能通行</vt:lpstr>
      <vt:lpstr>应用场景2：导引屏</vt:lpstr>
      <vt:lpstr>应用场景3：信息发布</vt:lpstr>
      <vt:lpstr>应用场景4：会议/会议室管理</vt:lpstr>
      <vt:lpstr>应用场景5：自助服务</vt:lpstr>
      <vt:lpstr>应用场景6：自助物品领用</vt:lpstr>
      <vt:lpstr>应用场景7：厕位占用监测</vt:lpstr>
      <vt:lpstr>应用场景8： 工位管理</vt:lpstr>
      <vt:lpstr>应用场景9：智能储物柜</vt:lpstr>
      <vt:lpstr>应用场景10：资产管理</vt:lpstr>
      <vt:lpstr>应用场景11：空间报修</vt:lpstr>
      <vt:lpstr>AI视频云系统-AI场景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行小成</cp:lastModifiedBy>
  <cp:revision>863</cp:revision>
  <dcterms:created xsi:type="dcterms:W3CDTF">2018-08-23T07:21:00Z</dcterms:created>
  <dcterms:modified xsi:type="dcterms:W3CDTF">2026-03-13T05:59:49Z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FD868AD2599E4912B72375E9263327BC_13</vt:lpwstr>
  </property>
</Properties>
</file>