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media/image156.svg" ContentType="image/svg+xml"/>
  <Override PartName="/ppt/media/image16.svg" ContentType="image/svg+xml"/>
  <Override PartName="/ppt/media/image178.svg" ContentType="image/svg+xml"/>
  <Override PartName="/ppt/media/image18.svg" ContentType="image/svg+xml"/>
  <Override PartName="/ppt/media/image188.svg" ContentType="image/svg+xml"/>
  <Override PartName="/ppt/media/image21.svg" ContentType="image/svg+xml"/>
  <Override PartName="/ppt/media/image218.svg" ContentType="image/svg+xml"/>
  <Override PartName="/ppt/media/image220.svg" ContentType="image/svg+xml"/>
  <Override PartName="/ppt/media/image23.svg" ContentType="image/svg+xml"/>
  <Override PartName="/ppt/media/image25.svg" ContentType="image/svg+xml"/>
  <Override PartName="/ppt/media/image29.svg" ContentType="image/svg+xml"/>
  <Override PartName="/ppt/media/image31.svg" ContentType="image/svg+xml"/>
  <Override PartName="/ppt/media/image35.svg" ContentType="image/svg+xml"/>
  <Override PartName="/ppt/media/image38.svg" ContentType="image/svg+xml"/>
  <Override PartName="/ppt/media/image40.svg" ContentType="image/svg+xml"/>
  <Override PartName="/ppt/media/image5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5"/>
  </p:notesMasterIdLst>
  <p:sldIdLst>
    <p:sldId id="2318" r:id="rId4"/>
    <p:sldId id="2310" r:id="rId6"/>
    <p:sldId id="2311" r:id="rId7"/>
    <p:sldId id="2738" r:id="rId8"/>
    <p:sldId id="2742" r:id="rId9"/>
    <p:sldId id="2317" r:id="rId10"/>
    <p:sldId id="2590" r:id="rId11"/>
    <p:sldId id="2404" r:id="rId12"/>
    <p:sldId id="2417" r:id="rId13"/>
    <p:sldId id="2463" r:id="rId14"/>
    <p:sldId id="2464" r:id="rId15"/>
    <p:sldId id="2466" r:id="rId16"/>
    <p:sldId id="2616" r:id="rId17"/>
    <p:sldId id="2515" r:id="rId18"/>
    <p:sldId id="2517" r:id="rId19"/>
    <p:sldId id="2516" r:id="rId20"/>
    <p:sldId id="2519" r:id="rId21"/>
    <p:sldId id="2520" r:id="rId22"/>
    <p:sldId id="2522" r:id="rId23"/>
    <p:sldId id="2699" r:id="rId24"/>
    <p:sldId id="2473" r:id="rId25"/>
    <p:sldId id="2475" r:id="rId26"/>
    <p:sldId id="2680" r:id="rId27"/>
    <p:sldId id="2479" r:id="rId28"/>
    <p:sldId id="2480" r:id="rId29"/>
    <p:sldId id="2476" r:id="rId30"/>
    <p:sldId id="2474" r:id="rId31"/>
    <p:sldId id="2468" r:id="rId32"/>
    <p:sldId id="2528" r:id="rId33"/>
    <p:sldId id="2650" r:id="rId34"/>
    <p:sldId id="2529" r:id="rId35"/>
    <p:sldId id="2471" r:id="rId36"/>
    <p:sldId id="2405" r:id="rId37"/>
    <p:sldId id="2406" r:id="rId38"/>
    <p:sldId id="2407" r:id="rId39"/>
    <p:sldId id="2408" r:id="rId40"/>
    <p:sldId id="2409" r:id="rId41"/>
    <p:sldId id="2410" r:id="rId42"/>
    <p:sldId id="2411" r:id="rId43"/>
    <p:sldId id="2460" r:id="rId44"/>
    <p:sldId id="2461" r:id="rId45"/>
    <p:sldId id="2462" r:id="rId46"/>
    <p:sldId id="2413" r:id="rId47"/>
    <p:sldId id="2733" r:id="rId48"/>
    <p:sldId id="2730" r:id="rId49"/>
    <p:sldId id="2731" r:id="rId50"/>
    <p:sldId id="2732" r:id="rId51"/>
    <p:sldId id="2734" r:id="rId52"/>
    <p:sldId id="2735" r:id="rId53"/>
    <p:sldId id="2736" r:id="rId54"/>
    <p:sldId id="2737" r:id="rId55"/>
    <p:sldId id="2573" r:id="rId56"/>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2" userDrawn="1">
          <p15:clr>
            <a:srgbClr val="A4A3A4"/>
          </p15:clr>
        </p15:guide>
        <p15:guide id="2" pos="389" userDrawn="1">
          <p15:clr>
            <a:srgbClr val="A4A3A4"/>
          </p15:clr>
        </p15:guide>
        <p15:guide id="3" pos="441" userDrawn="1">
          <p15:clr>
            <a:srgbClr val="A4A3A4"/>
          </p15:clr>
        </p15:guide>
        <p15:guide id="4" orient="horz" pos="977" userDrawn="1">
          <p15:clr>
            <a:srgbClr val="A4A3A4"/>
          </p15:clr>
        </p15:guide>
        <p15:guide id="5" pos="49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ye" initials="F" lastIdx="21" clrIdx="0"/>
  <p:cmAuthor id="2" name="Amber" initials="A" lastIdx="3" clrIdx="1"/>
  <p:cmAuthor id="3" name="Vivian" initials="V" lastIdx="20" clrIdx="2"/>
  <p:cmAuthor id="4" name="Angel" initials="A" lastIdx="16" clrIdx="3"/>
  <p:cmAuthor id="5" name="Yanxw" initials="Y" lastIdx="17" clrIdx="4"/>
  <p:cmAuthor id="6" name="Nina" initials="N" lastIdx="11" clrIdx="5"/>
  <p:cmAuthor id="7" name="Amy" initials="A" lastIdx="5" clrIdx="6"/>
  <p:cmAuthor id="8" name="Agnes" initials="A" lastIdx="4" clrIdx="7"/>
  <p:cmAuthor id="9" name="Iris" initials="I" lastIdx="1" clrIdx="8"/>
  <p:cmAuthor id="10" name="Milesight" initials="M" lastIdx="18" clrIdx="9"/>
  <p:cmAuthor id="11" name="Sarah" initials="S" lastIdx="10" clrIdx="10"/>
  <p:cmAuthor id="12" name="Yeastar" initials="Y" lastIdx="1" clrIdx="11"/>
  <p:cmAuthor id="14" name="Wangxl" initials="W" lastIdx="3" clrIdx="13"/>
  <p:cmAuthor id="15" name="Frankie" initials="F" lastIdx="1" clrIdx="14"/>
  <p:cmAuthor id="16" name="Support" initials="S" lastIdx="2" clrIdx="15"/>
  <p:cmAuthor id="75" name="作者" initials="A" lastIdx="0" clrIdx="24"/>
  <p:cmAuthor id="76" name="杨 斌" initials="杨" lastIdx="1" clrIdx="25"/>
  <p:cmAuthor id="77" name="iris hwang" initials="ih" lastIdx="7" clrIdx="27"/>
  <p:cmAuthor id="19" name="fiona" initials="f" lastIdx="35" clrIdx="18"/>
  <p:cmAuthor id="20" name="lfy" initials="l" lastIdx="1" clrIdx="19"/>
  <p:cmAuthor id="21" name="milesihgt" initials="m" lastIdx="1" clrIdx="20"/>
  <p:cmAuthor id="17" name="Lix" initials="L" lastIdx="95" clrIdx="16"/>
  <p:cmAuthor id="18" name="西西" initials="西" lastIdx="6" clrIdx="17"/>
  <p:cmAuthor id="23" name="Thalia" initials="T" lastIdx="2" clrIdx="22"/>
  <p:cmAuthor id="78" name="盼 陈" initials="盼陈" lastIdx="1" clrIdx="28"/>
  <p:cmAuthor id="13" name="Vita" initials="V" lastIdx="37" clrIdx="12"/>
  <p:cmAuthor id="24" name="Chris" initials="C" lastIdx="5" clrIdx="23"/>
  <p:cmAuthor id="25" name="Cristina" initials="C" lastIdx="25" clrIdx="24"/>
  <p:cmAuthor id="26" name="Wangzw" initials="W" lastIdx="1" clrIdx="25"/>
  <p:cmAuthor id="1621816433" name="卡皮巴拉F" initials="卡" lastIdx="1" clrIdx="31"/>
  <p:cmAuthor id="28" name="Jessica" initials="J" lastIdx="1" clrIdx="27"/>
  <p:cmAuthor id="30" name="zjj" initials="z" lastIdx="9" clrIdx="29"/>
  <p:cmAuthor id="31" name="YEASTAR" initials="Y" lastIdx="1" clrIdx="30"/>
  <p:cmAuthor id="29" name="Denggh" initials="D" lastIdx="1" clrIdx="28"/>
  <p:cmAuthor id="351321132" name="星纵产品营销组" initials="星" lastIdx="3" clrIdx="31"/>
  <p:cmAuthor id="2001" name="骆倩怡_Znauj26B" initials="authorId_382814100" lastIdx="0" clrIdx="0"/>
  <p:cmAuthor id="1620402626" name="WPS_1722485273" initials="W" lastIdx="19" clrIdx="35"/>
  <p:cmAuthor id="452581668" name="拉拉迷J" initials="拉" lastIdx="27" clrIdx="31"/>
  <p:cmAuthor id="2000" name="Rainfee_UFRvm6j2" initials="authorId_392116988" lastIdx="0" clrIdx="0"/>
  <p:cmAuthor id="32" name="谢东芸" initials="谢" lastIdx="1" clrIdx="31"/>
  <p:cmAuthor id="0" name="微软用户" initials="微软用户" lastIdx="0" clrIdx="0"/>
  <p:cmAuthor id="557" name="未知用户157" initials="未" lastIdx="8" clrIdx="0"/>
  <p:cmAuthor id="558" name="未知用户158" initials="未" lastIdx="2" clrIdx="0"/>
  <p:cmAuthor id="559" name="未知用户159" initials="未" lastIdx="1" clrIdx="0"/>
  <p:cmAuthor id="560" name="未知用户160" initials="未" lastIdx="2" clrIdx="0"/>
  <p:cmAuthor id="561" name="未知用户168" initials="未" lastIdx="1" clrIdx="0"/>
  <p:cmAuthor id="562" name="順天" initials="順" lastIdx="1" clrIdx="0"/>
  <p:cmAuthor id="564" name="未知用户219" initials="未" lastIdx="6" clrIdx="0"/>
  <p:cmAuthor id="565" name="未知用户222" initials="未" lastIdx="1" clrIdx="0"/>
  <p:cmAuthor id="566" name="未知用户200" initials="未" lastIdx="8" clrIdx="0"/>
  <p:cmAuthor id="567" name="未知用户213" initials="未" lastIdx="1" clrIdx="0"/>
  <p:cmAuthor id="568" name="未知用户214" initials="未" lastIdx="2" clrIdx="0"/>
  <p:cmAuthor id="569" name="未知用户215" initials="未" lastIdx="1" clrIdx="0"/>
  <p:cmAuthor id="570" name="未知用户231" initials="未" lastIdx="1" clrIdx="0"/>
  <p:cmAuthor id="571" name="未知用户293" initials="未" lastIdx="1" clrIdx="0"/>
  <p:cmAuthor id="572" name="未知用户234" initials="未" lastIdx="7" clrIdx="1"/>
  <p:cmAuthor id="573" name="未知用户235" initials="未" lastIdx="1" clrIdx="2"/>
  <p:cmAuthor id="574" name="未知用户236" initials="未" lastIdx="1" clrIdx="0"/>
  <p:cmAuthor id="575" name="未知用户237" initials="未" lastIdx="1" clrIdx="0"/>
  <p:cmAuthor id="576" name="未知用户240" initials="未" lastIdx="2" clrIdx="0"/>
  <p:cmAuthor id="577" name="未知的使用者142" initials="未" lastIdx="1" clrIdx="0"/>
  <p:cmAuthor id="578" name="ll z" initials="l" lastIdx="2" clrIdx="0"/>
  <p:cmAuthor id="579" name="未知用户283" initials="未" lastIdx="1" clrIdx="1"/>
  <p:cmAuthor id="580" name="未知用户284" initials="未" lastIdx="1" clrIdx="0"/>
  <p:cmAuthor id="581" name="guanhh" initials="g" lastIdx="3" clrIdx="0"/>
  <p:cmAuthor id="582" name="未知用户292" initials="未" lastIdx="1" clrIdx="0"/>
  <p:cmAuthor id="583" name="未知用户87" initials="未" lastIdx="1" clrIdx="1"/>
  <p:cmAuthor id="27" name="刘振权" initials="刘" lastIdx="4" clrIdx="0"/>
  <p:cmAuthor id="584" name="未知用户295" initials="未" lastIdx="1" clrIdx="0"/>
  <p:cmAuthor id="585" name="未知用户297" initials="未" lastIdx="1" clrIdx="0"/>
  <p:cmAuthor id="586" name="panjm" initials="p" lastIdx="1" clrIdx="0"/>
  <p:cmAuthor id="587" name="ye gusong" initials="y" lastIdx="1" clrIdx="0"/>
  <p:cmAuthor id="588" name="孙" initials="孙" lastIdx="1" clrIdx="50"/>
  <p:cmAuthor id="589" name="未知的使用者139" initials="未" lastIdx="1" clrIdx="0"/>
  <p:cmAuthor id="33" name="未知用户2" initials="未" lastIdx="1" clrIdx="1"/>
  <p:cmAuthor id="590" name="未知的使用者140" initials="未" lastIdx="1" clrIdx="1"/>
  <p:cmAuthor id="34" name="孙晓晨" initials="孙" lastIdx="1" clrIdx="6"/>
  <p:cmAuthor id="591" name="未知的使用者196" initials="未" lastIdx="1" clrIdx="0"/>
  <p:cmAuthor id="35" name="hydkhxsbsxs1" initials="h" lastIdx="1" clrIdx="34"/>
  <p:cmAuthor id="592" name="未知的使用者203" initials="未" lastIdx="1" clrIdx="0"/>
  <p:cmAuthor id="36" name="叶公义" initials="叶" lastIdx="2" clrIdx="0"/>
  <p:cmAuthor id="593" name="Carol Kelly" initials="C" lastIdx="1" clrIdx="0"/>
  <p:cmAuthor id="37" name="siwei.wang@rhsmith.umd.edu" initials="s" lastIdx="1" clrIdx="0"/>
  <p:cmAuthor id="594" name="Unknown User58" initials="U" lastIdx="1" clrIdx="0"/>
  <p:cmAuthor id="38" name="ljhdeyx@163.com" initials="l" lastIdx="1" clrIdx="6"/>
  <p:cmAuthor id="595" name="Unknown User55" initials="U" lastIdx="1" clrIdx="1"/>
  <p:cmAuthor id="39" name="86134" initials="8" lastIdx="1" clrIdx="38"/>
  <p:cmAuthor id="596" name="Microsoft Office User" initials="M" lastIdx="2" clrIdx="86"/>
  <p:cmAuthor id="40" name="zhao yong" initials="z" lastIdx="1" clrIdx="0"/>
  <p:cmAuthor id="597" name="Huipeng Cao" initials="H" lastIdx="1" clrIdx="0"/>
  <p:cmAuthor id="41" name="18352" initials="1" lastIdx="1" clrIdx="40"/>
  <p:cmAuthor id="598" name="李 雷雨" initials="李" lastIdx="1" clrIdx="0"/>
  <p:cmAuthor id="42" name="lizhihui" initials="l" lastIdx="1" clrIdx="41"/>
  <p:cmAuthor id="599" name="91257" initials="9" lastIdx="0" clrIdx="1"/>
  <p:cmAuthor id="43" name="Sharr.Xia" initials="S" lastIdx="1" clrIdx="0"/>
  <p:cmAuthor id="44" name="马孟模" initials="马" lastIdx="7" clrIdx="0"/>
  <p:cmAuthor id="45" name="陈 正胤" initials="陈" lastIdx="2" clrIdx="110"/>
  <p:cmAuthor id="46" name="xuyidan" initials="x" lastIdx="6" clrIdx="45"/>
  <p:cmAuthor id="603" name="陈东林" initials="陈东林" lastIdx="1" clrIdx="602"/>
  <p:cmAuthor id="47" name="jiangquanda" initials="j" lastIdx="1" clrIdx="46"/>
  <p:cmAuthor id="48" name="未知用户44" initials="未知用户44" lastIdx="2" clrIdx="0"/>
  <p:cmAuthor id="605" name="yudi lin" initials="y" lastIdx="0" clrIdx="0"/>
  <p:cmAuthor id="49" name="chaishanshan" initials="c" lastIdx="1" clrIdx="48"/>
  <p:cmAuthor id="606" name="JeremyBai" initials="J" lastIdx="1" clrIdx="605"/>
  <p:cmAuthor id="50" name="fulinying" initials="f" lastIdx="3" clrIdx="49"/>
  <p:cmAuthor id="607" name="liuzga" initials="l" lastIdx="1" clrIdx="3"/>
  <p:cmAuthor id="51" name="August" initials="A" lastIdx="1" clrIdx="0"/>
  <p:cmAuthor id="608" name="49554261@qq.com" initials="4" lastIdx="2" clrIdx="2"/>
  <p:cmAuthor id="52" name="zhoukangyun" initials="z" lastIdx="3" clrIdx="51"/>
  <p:cmAuthor id="609" name="进 揭" initials="进" lastIdx="1" clrIdx="87"/>
  <p:cmAuthor id="53" name="未知的使用者28" initials="未" lastIdx="1" clrIdx="0"/>
  <p:cmAuthor id="54" name="未知的使用者29" initials="未" lastIdx="1" clrIdx="0"/>
  <p:cmAuthor id="55" name="administrator1" initials="a" lastIdx="16" clrIdx="2"/>
  <p:cmAuthor id="56" name="Wenwen" initials="W" lastIdx="1" clrIdx="1"/>
  <p:cmAuthor id="57" name="未知用户8" initials="未" lastIdx="1" clrIdx="0"/>
  <p:cmAuthor id="58" name="未知的使用者11" initials="未" lastIdx="1" clrIdx="0"/>
  <p:cmAuthor id="615" name="梅芬 吳" initials="梅" lastIdx="1" clrIdx="85"/>
  <p:cmAuthor id="59" name="Unknown User7" initials="U" lastIdx="1" clrIdx="0"/>
  <p:cmAuthor id="60" name="Unknown User8" initials="U" lastIdx="1" clrIdx="0"/>
  <p:cmAuthor id="61" name="未知的使用者24" initials="未" lastIdx="8" clrIdx="0"/>
  <p:cmAuthor id="62" name="dgs" initials="{&quot;applyName&quot;:&quot;危丽萍&quot;,&quot;approverName&quot;:&quot;王潇;&quot;,&quot;creatorTime&quot;:&quot;2022-03-21 21:37:13.0&quot;}" lastIdx="0" clrIdx="34"/>
  <p:cmAuthor id="63" name="未知的使用者26" initials="未" lastIdx="1" clrIdx="0"/>
  <p:cmAuthor id="64" name="未知用户107" initials="未" lastIdx="1" clrIdx="0"/>
  <p:cmAuthor id="65" name="朱绍春" initials="朱" lastIdx="13" clrIdx="0"/>
  <p:cmAuthor id="66" name="未知用户13" initials="未" lastIdx="1" clrIdx="0"/>
  <p:cmAuthor id="623" name="未知用户233" initials="未" lastIdx="11" clrIdx="0"/>
  <p:cmAuthor id="67" name="未知用户14" initials="未" lastIdx="1" clrIdx="0"/>
  <p:cmAuthor id="624" name="赵 璐" initials="赵" lastIdx="4" clrIdx="0"/>
  <p:cmAuthor id="68" name="Jason Wang" initials="J" lastIdx="1" clrIdx="0"/>
  <p:cmAuthor id="69" name="Shawna Strickland" initials="S" lastIdx="2" clrIdx="0"/>
  <p:cmAuthor id="70" name="Ashley Eberenz" initials="A" lastIdx="7" clrIdx="1"/>
  <p:cmAuthor id="71" name="Mary Feil-Jacobs" initials="M" lastIdx="43" clrIdx="1"/>
  <p:cmAuthor id="628" name="�Ÿ�" initials="�" lastIdx="1" clrIdx="0"/>
  <p:cmAuthor id="72" name="周开雷" initials="周" lastIdx="8" clrIdx="0"/>
  <p:cmAuthor id="629" name="未知用户221" initials="未" lastIdx="43" clrIdx="1"/>
  <p:cmAuthor id="73" name="未知的使用者23" initials="未" lastIdx="1" clrIdx="0"/>
  <p:cmAuthor id="74" name="P00035_jeremy" initials="P" lastIdx="1" clrIdx="0"/>
  <p:cmAuthor id="631" name="未知用户89" initials="未" lastIdx="1" clrIdx="0"/>
  <p:cmAuthor id="634" name="未知的使用者155" initials="未" lastIdx="1" clrIdx="0"/>
  <p:cmAuthor id="635" name="未知用户110" initials="未" lastIdx="1" clrIdx="1"/>
  <p:cmAuthor id="79" name="王 钟兴" initials="王" lastIdx="1" clrIdx="28"/>
  <p:cmAuthor id="80" name="li shuiping" initials="ls" lastIdx="1" clrIdx="29"/>
  <p:cmAuthor id="81" name="未知的使用者53" initials="未" lastIdx="1" clrIdx="0"/>
  <p:cmAuthor id="638" name="未知用户343" initials="未" lastIdx="1" clrIdx="0"/>
  <p:cmAuthor id="82" name="未知的使用者46" initials="未" lastIdx="1" clrIdx="1"/>
  <p:cmAuthor id="83" name="mm" initials="m" lastIdx="1" clrIdx="0"/>
  <p:cmAuthor id="84" name="未知的使用者57" initials="未" lastIdx="1" clrIdx="0"/>
  <p:cmAuthor id="85" name="未知的使用者22" initials="未" lastIdx="1" clrIdx="0"/>
  <p:cmAuthor id="642" name="vicky" initials="v" lastIdx="2" clrIdx="1"/>
  <p:cmAuthor id="86" name="朱晓瑜" initials="朱" lastIdx="54" clrIdx="0"/>
  <p:cmAuthor id="87" name="djj" initials="d" lastIdx="2" clrIdx="0"/>
  <p:cmAuthor id="88" name="lianghb" initials="l" lastIdx="19" clrIdx="0"/>
  <p:cmAuthor id="89" name="linyd" initials="l" lastIdx="3" clrIdx="1"/>
  <p:cmAuthor id="646" name="不明使用者1" initials="不" lastIdx="0" clrIdx="0"/>
  <p:cmAuthor id="90" name="muzi wei" initials="m" lastIdx="1" clrIdx="0"/>
  <p:cmAuthor id="91" name="张田田" initials="张" lastIdx="23" clrIdx="2"/>
  <p:cmAuthor id="92" name="马静" initials="马" lastIdx="0" clrIdx="0"/>
  <p:cmAuthor id="649" name="不明使用者4" initials="不" lastIdx="1" clrIdx="0"/>
  <p:cmAuthor id="650" name="不明使用者6" initials="不" lastIdx="1" clrIdx="0"/>
  <p:cmAuthor id="94" name="未知的使用者56" initials="未" lastIdx="1" clrIdx="0"/>
  <p:cmAuthor id="651" name="不明使用者5" initials="不" lastIdx="11" clrIdx="0"/>
  <p:cmAuthor id="95" name="未知的使用者55" initials="未" lastIdx="1" clrIdx="0"/>
  <p:cmAuthor id="96" name="未知的使用者52" initials="未" lastIdx="1" clrIdx="1"/>
  <p:cmAuthor id="653" name="不明使用者8" initials="不" lastIdx="43" clrIdx="1"/>
  <p:cmAuthor id="97" name="王鹏凯" initials="王" lastIdx="1" clrIdx="0"/>
  <p:cmAuthor id="654" name="不明使用者9" initials="不" lastIdx="1" clrIdx="0"/>
  <p:cmAuthor id="98" name="Saku Uchikawa" initials="S" lastIdx="11" clrIdx="0"/>
  <p:cmAuthor id="655" name="不明使用者10" initials="不" lastIdx="0" clrIdx="0"/>
  <p:cmAuthor id="99" name="未知的使用者3" initials="未" lastIdx="7" clrIdx="1"/>
  <p:cmAuthor id="656" name="不明使用者11" initials="不" lastIdx="1" clrIdx="0"/>
  <p:cmAuthor id="100" name="張秀娟" initials="張" lastIdx="1" clrIdx="2"/>
  <p:cmAuthor id="101" name="未知的使用者34" initials="未" lastIdx="1" clrIdx="0"/>
  <p:cmAuthor id="102" name="未知的使用者35" initials="未" lastIdx="1" clrIdx="0"/>
  <p:cmAuthor id="103" name="LeeElva" initials="L" lastIdx="1" clrIdx="0"/>
  <p:cmAuthor id="104" name="未知的使用者72" initials="未" lastIdx="1" clrIdx="0"/>
  <p:cmAuthor id="105" name="未知的使用者74" initials="未" lastIdx="1" clrIdx="0"/>
  <p:cmAuthor id="106" name="未知的使用者71" initials="未" lastIdx="1" clrIdx="1"/>
  <p:cmAuthor id="107" name="未知的使用者30" initials="未" lastIdx="8" clrIdx="0"/>
  <p:cmAuthor id="108" name="未知的使用者31" initials="未" lastIdx="1" clrIdx="0"/>
  <p:cmAuthor id="109" name="未知的使用者32" initials="未" lastIdx="1" clrIdx="0"/>
  <p:cmAuthor id="110" name="未知用户103" initials="未" lastIdx="1" clrIdx="0"/>
  <p:cmAuthor id="111" name="毕军(0212009)" initials="毕" lastIdx="10" clrIdx="0"/>
  <p:cmAuthor id="112" name="P1063cindychen" initials="P" lastIdx="6" clrIdx="0"/>
  <p:cmAuthor id="113" name="曾红" initials="曾" lastIdx="0" clrIdx="0"/>
  <p:cmAuthor id="114" name="未知用户" initials="未" lastIdx="2" clrIdx="0"/>
  <p:cmAuthor id="115" name="谭涛" initials="谭" lastIdx="11" clrIdx="4"/>
  <p:cmAuthor id="116" name="liupeng" initials="l" lastIdx="1" clrIdx="1"/>
  <p:cmAuthor id="117" name="周宏達JerryChou" initials="周" lastIdx="6" clrIdx="2"/>
  <p:cmAuthor id="118" name="luxu" initials="l" lastIdx="22" clrIdx="0"/>
  <p:cmAuthor id="119" name="hl sun" initials="h" lastIdx="1" clrIdx="0"/>
  <p:cmAuthor id="120" name="不明使用者20" initials="不" lastIdx="1" clrIdx="0"/>
  <p:cmAuthor id="121" name="不明使用者21" initials="不" lastIdx="1" clrIdx="0"/>
  <p:cmAuthor id="122" name="不明使用者18" initials="不" lastIdx="0" clrIdx="1"/>
  <p:cmAuthor id="123" name="不明使用者19" initials="不" lastIdx="1" clrIdx="0"/>
  <p:cmAuthor id="124" name="未知的使用者119" initials="未" lastIdx="1" clrIdx="2"/>
  <p:cmAuthor id="125" name="未知用户74" initials="未" lastIdx="5" clrIdx="1"/>
  <p:cmAuthor id="126" name="未知用户67" initials="未" lastIdx="1" clrIdx="0"/>
  <p:cmAuthor id="127" name="未知用户76" initials="未" lastIdx="1" clrIdx="0"/>
  <p:cmAuthor id="128" name="未知用户77" initials="未" lastIdx="8" clrIdx="0"/>
  <p:cmAuthor id="129" name="未知的使用者43" initials="未" lastIdx="1" clrIdx="0"/>
  <p:cmAuthor id="130" name="未知用户48" initials="未" lastIdx="34" clrIdx="0"/>
  <p:cmAuthor id="131" name="不明使用者57" initials="不" lastIdx="1" clrIdx="0"/>
  <p:cmAuthor id="132" name="未知的使用者110" initials="未" lastIdx="1" clrIdx="0"/>
  <p:cmAuthor id="133" name="未知的使用者95" initials="未" lastIdx="1" clrIdx="0"/>
  <p:cmAuthor id="134" name="未知用户81" initials="未" lastIdx="1" clrIdx="0"/>
  <p:cmAuthor id="135" name="未知的使用者93" initials="未" lastIdx="1" clrIdx="1"/>
  <p:cmAuthor id="136" name="未知的使用者94" initials="未" lastIdx="1" clrIdx="2"/>
  <p:cmAuthor id="137" name="Christina" initials="C" lastIdx="0" clrIdx="0"/>
  <p:cmAuthor id="138" name="未知用户82" initials="未" lastIdx="1" clrIdx="0"/>
  <p:cmAuthor id="139" name="未知用户57" initials="未" lastIdx="4" clrIdx="0"/>
  <p:cmAuthor id="140" name="未知的使用者111" initials="未" lastIdx="1" clrIdx="0"/>
  <p:cmAuthor id="141" name="未知的使用者197" initials="未" lastIdx="8" clrIdx="0"/>
  <p:cmAuthor id="142" name="未知的使用者107" initials="未" lastIdx="1" clrIdx="0"/>
  <p:cmAuthor id="143" name="未知的使用者108" initials="未" lastIdx="1" clrIdx="1"/>
  <p:cmAuthor id="144" name="未知的使用者112" initials="未" lastIdx="1" clrIdx="1"/>
  <p:cmAuthor id="145" name="Kevin Hu" initials="K" lastIdx="1" clrIdx="0"/>
  <p:cmAuthor id="146" name="唐可欣" initials="唐" lastIdx="1" clrIdx="0"/>
  <p:cmAuthor id="147" name="不明使用者56" initials="不" lastIdx="1" clrIdx="0"/>
  <p:cmAuthor id="148" name="未知的使用者133" initials="未" lastIdx="1" clrIdx="0"/>
  <p:cmAuthor id="149" name="未知的使用者41" initials="未" lastIdx="1" clrIdx="0"/>
  <p:cmAuthor id="150" name="未知的使用者135" initials="未" lastIdx="2" clrIdx="0"/>
  <p:cmAuthor id="151" name="不明使用者54" initials="不" lastIdx="1" clrIdx="1"/>
  <p:cmAuthor id="152" name="未知的使用者137" initials="未" lastIdx="5" clrIdx="0"/>
  <p:cmAuthor id="153" name="未知的使用者138" initials="未" lastIdx="10" clrIdx="0"/>
  <p:cmAuthor id="154" name="未知的使用者40" initials="未" lastIdx="1" clrIdx="0"/>
  <p:cmAuthor id="155" name="未知的使用者120" initials="未" lastIdx="1" clrIdx="0"/>
  <p:cmAuthor id="156" name="未知的使用者145" initials="未" lastIdx="1" clrIdx="0"/>
  <p:cmAuthor id="157" name="Unknown User22" initials="U" lastIdx="1" clrIdx="0"/>
  <p:cmAuthor id="158" name="Unknown User23" initials="U" lastIdx="1" clrIdx="0"/>
  <p:cmAuthor id="159" name="未知的使用者121" initials="未" lastIdx="1" clrIdx="1"/>
  <p:cmAuthor id="160" name="未知的使用者162" initials="未" lastIdx="8" clrIdx="0"/>
  <p:cmAuthor id="161" name="未知的使用者163" initials="未" lastIdx="1" clrIdx="0"/>
  <p:cmAuthor id="162" name="未知的使用者170" initials="未" lastIdx="0" clrIdx="1"/>
  <p:cmAuthor id="163" name="未知用户114" initials="未" lastIdx="1" clrIdx="0"/>
  <p:cmAuthor id="164" name="未知的使用者158" initials="未" lastIdx="1" clrIdx="0"/>
  <p:cmAuthor id="165" name="未知的使用者148" initials="未" lastIdx="5" clrIdx="0"/>
  <p:cmAuthor id="166" name="未知的使用者149" initials="未" lastIdx="10" clrIdx="0"/>
  <p:cmAuthor id="167" name="未知用户115" initials="未" lastIdx="1" clrIdx="0"/>
  <p:cmAuthor id="168" name="未知的使用者166" initials="未" lastIdx="8" clrIdx="0"/>
  <p:cmAuthor id="169" name="未知的使用者167" initials="未" lastIdx="0" clrIdx="1"/>
  <p:cmAuthor id="170" name="未知的使用者50" initials="未" lastIdx="1" clrIdx="0"/>
  <p:cmAuthor id="171" name="未知用户116" initials="未" lastIdx="1" clrIdx="1"/>
  <p:cmAuthor id="172" name="未知的使用者168" initials="未" lastIdx="1" clrIdx="0"/>
  <p:cmAuthor id="173" name="未知的使用者169" initials="未" lastIdx="1" clrIdx="0"/>
  <p:cmAuthor id="174" name="未知的使用者117" initials="未" lastIdx="1" clrIdx="0"/>
  <p:cmAuthor id="175" name="未知用户117" initials="未" lastIdx="1" clrIdx="2"/>
  <p:cmAuthor id="176" name="jet" initials="j" lastIdx="1" clrIdx="0"/>
  <p:cmAuthor id="177" name="clinchen" initials="c" lastIdx="0" clrIdx="1"/>
  <p:cmAuthor id="178" name="未知用户109" initials="未" lastIdx="1" clrIdx="1"/>
  <p:cmAuthor id="179" name="thomas" initials="t" lastIdx="1" clrIdx="49"/>
  <p:cmAuthor id="180" name="未知的使用者198" initials="未" lastIdx="1" clrIdx="0"/>
  <p:cmAuthor id="181" name="未知的使用者205" initials="未" lastIdx="0" clrIdx="1"/>
  <p:cmAuthor id="182" name="未知的使用者200" initials="未" lastIdx="1" clrIdx="0"/>
  <p:cmAuthor id="183" name="YuQing" initials="Y" lastIdx="9" clrIdx="0"/>
  <p:cmAuthor id="184" name="未知的使用者194" initials="未" lastIdx="1" clrIdx="0"/>
  <p:cmAuthor id="185" name="未知的使用者182" initials="未" lastIdx="1" clrIdx="0"/>
  <p:cmAuthor id="186" name="未知的使用者48" initials="未" lastIdx="1" clrIdx="0"/>
  <p:cmAuthor id="188" name="未知的使用者185" initials="未" lastIdx="5" clrIdx="0"/>
  <p:cmAuthor id="189" name="未知的使用者186" initials="未" lastIdx="10" clrIdx="0"/>
  <p:cmAuthor id="190" name="未知的使用者187" initials="未" lastIdx="1" clrIdx="0"/>
  <p:cmAuthor id="191" name="未知的使用者201" initials="未" lastIdx="8" clrIdx="0"/>
  <p:cmAuthor id="192" name="未知的使用者202" initials="未" lastIdx="0" clrIdx="1"/>
  <p:cmAuthor id="193" name="未知的使用者171" initials="未" lastIdx="3" clrIdx="1"/>
  <p:cmAuthor id="194" name="未知的使用者195" initials="未" lastIdx="1" clrIdx="1"/>
  <p:cmAuthor id="195" name="未知的使用者173" initials="未" lastIdx="6" clrIdx="0"/>
  <p:cmAuthor id="196" name="R affer" initials="R" lastIdx="1" clrIdx="0"/>
  <p:cmAuthor id="197" name="未知的使用者175" initials="未" lastIdx="2" clrIdx="0"/>
  <p:cmAuthor id="198" name="Neno Loje" initials="N" lastIdx="1" clrIdx="0"/>
  <p:cmAuthor id="199" name="未知的使用者49" initials="未" lastIdx="1" clrIdx="0"/>
  <p:cmAuthor id="200" name="未知用户143" initials="未知用户143" lastIdx="1" clrIdx="1"/>
  <p:cmAuthor id="202" name="李刚" initials="李" lastIdx="3" clrIdx="0"/>
  <p:cmAuthor id="203" name="office365" initials="o" lastIdx="1" clrIdx="3"/>
  <p:cmAuthor id="204" name="未知的使用者37" initials="未" lastIdx="8" clrIdx="0"/>
  <p:cmAuthor id="205" name="未知用户290" initials="未" lastIdx="2" clrIdx="0"/>
  <p:cmAuthor id="206" name="未知的使用者42" initials="未" lastIdx="1" clrIdx="1"/>
  <p:cmAuthor id="207" name="Evonlin" initials="E" lastIdx="2" clrIdx="2"/>
  <p:cmAuthor id="208" name="未知的使用者39" initials="未" lastIdx="10" clrIdx="0"/>
  <p:cmAuthor id="209" name="未知的使用者38" initials="未" lastIdx="1" clrIdx="0"/>
  <p:cmAuthor id="213" name="Admin" initials="A" lastIdx="1" clrIdx="2"/>
  <p:cmAuthor id="214" name="未知的使用者64" initials="未" lastIdx="8" clrIdx="0"/>
  <p:cmAuthor id="215" name="未知的使用者65" initials="未" lastIdx="1" clrIdx="0"/>
  <p:cmAuthor id="216" name="未知的使用者66" initials="未" lastIdx="1" clrIdx="0"/>
  <p:cmAuthor id="217" name="FanJQ" initials="F" lastIdx="1" clrIdx="1"/>
  <p:cmAuthor id="218" name="张利英" initials="张" lastIdx="2" clrIdx="2"/>
  <p:cmAuthor id="219" name="张双文" initials="张" lastIdx="2" clrIdx="3"/>
  <p:cmAuthor id="220" name="任勇" initials="任" lastIdx="5" clrIdx="0"/>
  <p:cmAuthor id="221" name="李天骄" initials="李" lastIdx="2" clrIdx="1"/>
  <p:cmAuthor id="222" name="王川雪" initials="王" lastIdx="65" clrIdx="0"/>
  <p:cmAuthor id="223" name="未知用户30" initials="未" lastIdx="2" clrIdx="0"/>
  <p:cmAuthor id="224" name="樊革霞" initials="樊" lastIdx="56" clrIdx="0"/>
  <p:cmAuthor id="225" name="郭金玲" initials="郭" lastIdx="2" clrIdx="2"/>
  <p:cmAuthor id="226" name="fgx" initials="f" lastIdx="6" clrIdx="6"/>
  <p:cmAuthor id="227" name="郑汝鸿" initials="郑" lastIdx="2" clrIdx="0"/>
  <p:cmAuthor id="228" name="Harry xu" initials="H" lastIdx="1" clrIdx="0"/>
  <p:cmAuthor id="229" name="huang gerrard" initials="h" lastIdx="1" clrIdx="0"/>
  <p:cmAuthor id="230" name="Unknown User24" initials="U" lastIdx="1" clrIdx="0"/>
  <p:cmAuthor id="231" name="Unknown User25" initials="U" lastIdx="1" clrIdx="0"/>
  <p:cmAuthor id="232" name="Unknown User26" initials="U" lastIdx="1" clrIdx="1"/>
  <p:cmAuthor id="233" name="Unknown User27" initials="U" lastIdx="1" clrIdx="0"/>
  <p:cmAuthor id="234" name="Unknown User28" initials="U" lastIdx="3" clrIdx="1"/>
  <p:cmAuthor id="235" name="Unknown User11" initials="U" lastIdx="0" clrIdx="1"/>
  <p:cmAuthor id="236" name="未知用户154" initials="未" lastIdx="1" clrIdx="0"/>
  <p:cmAuthor id="237" name="未知用户155" initials="未" lastIdx="1" clrIdx="0"/>
  <p:cmAuthor id="239" name="px" initials="p" lastIdx="3" clrIdx="1"/>
  <p:cmAuthor id="242" name="未知的使用者128" initials="未" lastIdx="1" clrIdx="1"/>
  <p:cmAuthor id="243" name="未知用户156" initials="未" lastIdx="10" clrIdx="0"/>
  <p:cmAuthor id="246" name="未知用户68" initials="未" lastIdx="1" clrIdx="0"/>
  <p:cmAuthor id="247" name="未知用户69" initials="未" lastIdx="2" clrIdx="0"/>
  <p:cmAuthor id="248" name="未知用户70" initials="未" lastIdx="1" clrIdx="1"/>
  <p:cmAuthor id="249" name="未知用户71" initials="未" lastIdx="1" clrIdx="0"/>
  <p:cmAuthor id="250" name="未知用户72" initials="未" lastIdx="1" clrIdx="0"/>
  <p:cmAuthor id="251" name="未知用户73" initials="未" lastIdx="2" clrIdx="0"/>
  <p:cmAuthor id="252" name="未知用户150" initials="未" lastIdx="1" clrIdx="0"/>
  <p:cmAuthor id="253" name="未知用户310" initials="未" lastIdx="1" clrIdx="0"/>
  <p:cmAuthor id="254" name="maxine" initials="m" lastIdx="0" clrIdx="0"/>
  <p:cmAuthor id="255" name="未知用户153" initials="未" lastIdx="8" clrIdx="0"/>
  <p:cmAuthor id="256" name="shinin" initials="s" lastIdx="4" clrIdx="2"/>
  <p:cmAuthor id="257" name="未知的使用者59" initials="未" lastIdx="8" clrIdx="0"/>
  <p:cmAuthor id="258" name="dcis" initials="d" lastIdx="4" clrIdx="0"/>
  <p:cmAuthor id="259" name="未知用户53" initials="未" lastIdx="10" clrIdx="0"/>
  <p:cmAuthor id="262" name="未知用户106" initials="未" lastIdx="1" clrIdx="0"/>
  <p:cmAuthor id="263" name="未知的使用者61" initials="未" lastIdx="1" clrIdx="0"/>
  <p:cmAuthor id="264" name="未知的使用者62" initials="未" lastIdx="1" clrIdx="1"/>
  <p:cmAuthor id="265" name="未知的使用者58" initials="未" lastIdx="1" clrIdx="0"/>
  <p:cmAuthor id="268" name="未知用户151" initials="未" lastIdx="2" clrIdx="0"/>
  <p:cmAuthor id="269" name="未知的使用者109" initials="未" lastIdx="5" clrIdx="1"/>
  <p:cmAuthor id="270" name="Chun Chung YEH" initials="C" lastIdx="2" clrIdx="0"/>
  <p:cmAuthor id="272" name="未知用户152" initials="未" lastIdx="8" clrIdx="0"/>
  <p:cmAuthor id="273" name="未知的使用者75" initials="未" lastIdx="8" clrIdx="0"/>
  <p:cmAuthor id="274" name="未知的使用者113" initials="未" lastIdx="1" clrIdx="0"/>
  <p:cmAuthor id="275" name="未知的使用者122" initials="未" lastIdx="1" clrIdx="0"/>
  <p:cmAuthor id="276" name="未知的使用者123" initials="未" lastIdx="8" clrIdx="0"/>
  <p:cmAuthor id="277" name="未知的使用者124" initials="未" lastIdx="8" clrIdx="0"/>
  <p:cmAuthor id="278" name="未知的使用者125" initials="未" lastIdx="1" clrIdx="0"/>
  <p:cmAuthor id="279" name="未知的使用者118" initials="未" lastIdx="1" clrIdx="0"/>
  <p:cmAuthor id="280" name="未知的使用者126" initials="未" lastIdx="1" clrIdx="0"/>
  <p:cmAuthor id="281" name="未知用户98" initials="未" lastIdx="8" clrIdx="0"/>
  <p:cmAuthor id="282" name="未知用户100" initials="未" lastIdx="1" clrIdx="0"/>
  <p:cmAuthor id="283" name="未知用户101" initials="未" lastIdx="1" clrIdx="0"/>
  <p:cmAuthor id="284" name="hanjuncompany" initials="h" lastIdx="1" clrIdx="0"/>
  <p:cmAuthor id="285" name="未知用户9" initials="未" lastIdx="43" clrIdx="1"/>
  <p:cmAuthor id="286" name="未知的使用者183" initials="未" lastIdx="5" clrIdx="1"/>
  <p:cmAuthor id="287" name="未知用户95" initials="未" lastIdx="1" clrIdx="0"/>
  <p:cmAuthor id="288" name="未知用户211" initials="未" lastIdx="8" clrIdx="0"/>
  <p:cmAuthor id="289" name="未知用户212" initials="未" lastIdx="8" clrIdx="0"/>
  <p:cmAuthor id="290" name="未知用户210" initials="未" lastIdx="1" clrIdx="0"/>
  <p:cmAuthor id="291" name="未知用户201" initials="未" lastIdx="8" clrIdx="0"/>
  <p:cmAuthor id="292" name="未知用户161" initials="未" lastIdx="1" clrIdx="0"/>
  <p:cmAuthor id="293" name="未知用户183" initials="未" lastIdx="1" clrIdx="0"/>
  <p:cmAuthor id="294" name="未知用户162" initials="未" lastIdx="1" clrIdx="0"/>
  <p:cmAuthor id="295" name="未知用户163" initials="未" lastIdx="8" clrIdx="0"/>
  <p:cmAuthor id="296" name="未知用户164" initials="未" lastIdx="1" clrIdx="0"/>
  <p:cmAuthor id="297" name="未知用户165" initials="未" lastIdx="2" clrIdx="0"/>
  <p:cmAuthor id="298" name="未知用户191" initials="未" lastIdx="1" clrIdx="0"/>
  <p:cmAuthor id="299" name="未知用户167" initials="未" lastIdx="1" clrIdx="0"/>
  <p:cmAuthor id="300" name="未知用户202" initials="未" lastIdx="8" clrIdx="0"/>
  <p:cmAuthor id="301" name="未知用户169" initials="未" lastIdx="1" clrIdx="0"/>
  <p:cmAuthor id="302" name="未知用户192" initials="未" lastIdx="1" clrIdx="0"/>
  <p:cmAuthor id="303" name="未知用户203" initials="未" lastIdx="1" clrIdx="1"/>
  <p:cmAuthor id="304" name="未知用户174" initials="未" lastIdx="1" clrIdx="0"/>
  <p:cmAuthor id="305" name="未知用户175" initials="未" lastIdx="1" clrIdx="0"/>
  <p:cmAuthor id="306" name="未知用户176" initials="未" lastIdx="1" clrIdx="0"/>
  <p:cmAuthor id="307" name="未知用户177" initials="未" lastIdx="2" clrIdx="0"/>
  <p:cmAuthor id="308" name="未知用户184" initials="未" lastIdx="1" clrIdx="1"/>
  <p:cmAuthor id="309" name="未知用户179" initials="未" lastIdx="1" clrIdx="0"/>
  <p:cmAuthor id="310" name="未知用户185" initials="未" lastIdx="1" clrIdx="0"/>
  <p:cmAuthor id="311" name="未知用户181" initials="未" lastIdx="2" clrIdx="0"/>
  <p:cmAuthor id="312" name="未知用户182" initials="未" lastIdx="1" clrIdx="49"/>
  <p:cmAuthor id="313" name="未知用户204" initials="未" lastIdx="1" clrIdx="0"/>
  <p:cmAuthor id="314" name="未知用户205" initials="未" lastIdx="1" clrIdx="0"/>
  <p:cmAuthor id="315" name="未知用户79" initials="未" lastIdx="1" clrIdx="0"/>
  <p:cmAuthor id="316" name="未知用户80" initials="未" lastIdx="1" clrIdx="0"/>
  <p:cmAuthor id="317" name="未知用户193" initials="未" lastIdx="3" clrIdx="0"/>
  <p:cmAuthor id="318" name="未知用户194" initials="未" lastIdx="1" clrIdx="0"/>
  <p:cmAuthor id="319" name="MA15" initials="M" lastIdx="1" clrIdx="0"/>
  <p:cmAuthor id="320" name="未知用户187" initials="未" lastIdx="10" clrIdx="0"/>
  <p:cmAuthor id="321" name="Kent" initials="K" lastIdx="2" clrIdx="0"/>
  <p:cmAuthor id="322" name="留毓吟" initials="留" lastIdx="1" clrIdx="0"/>
  <p:cmAuthor id="323" name="未知的使用者204" initials="未" lastIdx="1" clrIdx="0"/>
  <p:cmAuthor id="324" name="未知用户190" initials="未" lastIdx="1" clrIdx="1"/>
  <p:cmAuthor id="325" name="未知用户127" initials="未" lastIdx="10" clrIdx="0"/>
  <p:cmAuthor id="326" name="未知用户196" initials="未" lastIdx="1" clrIdx="0"/>
  <p:cmAuthor id="327" name="未知用户199" initials="未" lastIdx="1" clrIdx="0"/>
  <p:cmAuthor id="328" name="未知用户128" initials="未" lastIdx="0" clrIdx="1"/>
  <p:cmAuthor id="329" name="未知用户118" initials="未" lastIdx="1" clrIdx="0"/>
  <p:cmAuthor id="330" name="未知用户123" initials="未" lastIdx="6" clrIdx="0"/>
  <p:cmAuthor id="331" name="未知用户178" initials="未" lastIdx="1" clrIdx="0"/>
  <p:cmAuthor id="2002" name="淑芬 田" initials="淑田" lastIdx="1" clrIdx="113"/>
  <p:cmAuthor id="332" name="未知用户180" initials="未" lastIdx="8" clrIdx="0"/>
  <p:cmAuthor id="333" name="未知用户186" initials="未" lastIdx="1" clrIdx="0"/>
  <p:cmAuthor id="334" name="未知用户188" initials="未" lastIdx="1" clrIdx="0"/>
  <p:cmAuthor id="335" name="未知用户189" initials="未" lastIdx="2" clrIdx="0"/>
  <p:cmAuthor id="336" name="未知的使用者85" initials="未" lastIdx="6" clrIdx="0"/>
  <p:cmAuthor id="337" name="未知的使用者100" initials="未" lastIdx="1" clrIdx="0"/>
  <p:cmAuthor id="338" name="未知的使用者87" initials="未" lastIdx="2" clrIdx="0"/>
  <p:cmAuthor id="339" name="未知的使用者44" initials="未" lastIdx="1" clrIdx="0"/>
  <p:cmAuthor id="340" name="Unknown User48" initials="U" lastIdx="8" clrIdx="0"/>
  <p:cmAuthor id="341" name="未知的使用者77" initials="未" lastIdx="1" clrIdx="1"/>
  <p:cmAuthor id="342" name="未知的使用者78" initials="未" lastIdx="1" clrIdx="2"/>
  <p:cmAuthor id="343" name="未知的使用者79" initials="未" lastIdx="1" clrIdx="0"/>
  <p:cmAuthor id="344" name="未知的使用者80" initials="未" lastIdx="1" clrIdx="1"/>
  <p:cmAuthor id="345" name="未知的使用者81" initials="未" lastIdx="1" clrIdx="2"/>
  <p:cmAuthor id="346" name="未知的使用者82" initials="未" lastIdx="1" clrIdx="0"/>
  <p:cmAuthor id="347" name="未知的使用者84" initials="未" lastIdx="1" clrIdx="0"/>
  <p:cmAuthor id="348" name="未知用户92" initials="未" lastIdx="1" clrIdx="0"/>
  <p:cmAuthor id="349" name="未知的使用者88" initials="未" lastIdx="1" clrIdx="0"/>
  <p:cmAuthor id="350" name="未知的使用者89" initials="未" lastIdx="5" clrIdx="0"/>
  <p:cmAuthor id="351" name="未知的使用者90" initials="未" lastIdx="10" clrIdx="0"/>
  <p:cmAuthor id="352" name="未知的使用者91" initials="未" lastIdx="1" clrIdx="0"/>
  <p:cmAuthor id="353" name="Johnny Hsieh" initials="J" lastIdx="1" clrIdx="0"/>
  <p:cmAuthor id="356" name="未知的使用者184" initials="未" lastIdx="8" clrIdx="0"/>
  <p:cmAuthor id="357" name="未知用户170" initials="未" lastIdx="1" clrIdx="0"/>
  <p:cmAuthor id="358" name="未知用户172" initials="未" lastIdx="1" clrIdx="1"/>
  <p:cmAuthor id="360" name="未知的使用者127" initials="未" lastIdx="3" clrIdx="1"/>
  <p:cmAuthor id="363" name="未知的使用者179" initials="未" lastIdx="1" clrIdx="0"/>
  <p:cmAuthor id="364" name="未知的使用者180" initials="未" lastIdx="2" clrIdx="0"/>
  <p:cmAuthor id="365" name="未知的使用者181" initials="未" lastIdx="7" clrIdx="1"/>
  <p:cmAuthor id="367" name="CHRISYU" initials="C" lastIdx="1" clrIdx="0"/>
  <p:cmAuthor id="368" name="liucunri" initials="l" lastIdx="1" clrIdx="0"/>
  <p:cmAuthor id="369" name="未知的使用者141" initials="未" lastIdx="8" clrIdx="0"/>
  <p:cmAuthor id="372" name="未知的使用者144" initials="未" lastIdx="1" clrIdx="0"/>
  <p:cmAuthor id="373" name="alpha" initials="a" lastIdx="1" clrIdx="0"/>
  <p:cmAuthor id="374" name="未知的使用者146" initials="未" lastIdx="1" clrIdx="0"/>
  <p:cmAuthor id="375" name="未知的使用者147" initials="未" lastIdx="1" clrIdx="0"/>
  <p:cmAuthor id="376" name="未知用户113" initials="未知用户113" lastIdx="8" clrIdx="0"/>
  <p:cmAuthor id="377" name="未知用户85" initials="未" lastIdx="1" clrIdx="0"/>
  <p:cmAuthor id="378" name="未知用户86" initials="未" lastIdx="1" clrIdx="0"/>
  <p:cmAuthor id="381" name="未知用户78" initials="未" lastIdx="8" clrIdx="0"/>
  <p:cmAuthor id="383" name="未知的使用者63" initials="未" lastIdx="1" clrIdx="0"/>
  <p:cmAuthor id="384" name="kathy chen" initials="k" lastIdx="3" clrIdx="0"/>
  <p:cmAuthor id="385" name="未知的使用者143" initials="未" lastIdx="1" clrIdx="0"/>
  <p:cmAuthor id="386" name="raymond luan" initials="r" lastIdx="0" clrIdx="0"/>
  <p:cmAuthor id="387" name="未知的使用者106" initials="未" lastIdx="3" clrIdx="1"/>
  <p:cmAuthor id="388" name="未知的使用者86" initials="未" lastIdx="1" clrIdx="0"/>
  <p:cmAuthor id="392" name="未知的使用者116" initials="未" lastIdx="1" clrIdx="1"/>
  <p:cmAuthor id="394" name="Vicky" initials="V" lastIdx="1" clrIdx="3"/>
  <p:cmAuthor id="395" name="Sara Chen" initials="S" lastIdx="1" clrIdx="0"/>
  <p:cmAuthor id="396" name="未知的使用者114" initials="未" lastIdx="1" clrIdx="0"/>
  <p:cmAuthor id="397" name="未知的使用者115" initials="未" lastIdx="1" clrIdx="0"/>
  <p:cmAuthor id="398" name="未知用户138" initials="未" lastIdx="1" clrIdx="0"/>
  <p:cmAuthor id="399" name="未知用户130" initials="未" lastIdx="1" clrIdx="1"/>
  <p:cmAuthor id="400" name="未知用户131" initials="未" lastIdx="1" clrIdx="2"/>
  <p:cmAuthor id="401" name="未知用户132" initials="未" lastIdx="1" clrIdx="0"/>
  <p:cmAuthor id="402" name="未知用户133" initials="未" lastIdx="1" clrIdx="0"/>
  <p:cmAuthor id="403" name="未知用户134" initials="未" lastIdx="10" clrIdx="0"/>
  <p:cmAuthor id="404" name="未知用户135" initials="未" lastIdx="1" clrIdx="0"/>
  <p:cmAuthor id="405" name="未知用户137" initials="未" lastIdx="10" clrIdx="0"/>
  <p:cmAuthor id="406" name="未知用户136" initials="未" lastIdx="1" clrIdx="1"/>
  <p:cmAuthor id="407" name="Arno.Du(杜明星)" initials="A" lastIdx="0" clrIdx="0"/>
  <p:cmAuthor id="408" name="Yoyo Wu" initials="Y" lastIdx="2" clrIdx="0"/>
  <p:cmAuthor id="409" name="zhangbin" initials="z" lastIdx="6" clrIdx="0"/>
  <p:cmAuthor id="410" name="未知的使用者232" initials="" lastIdx="8" clrIdx="0"/>
  <p:cmAuthor id="412" name="未知用户111" initials="未" lastIdx="1" clrIdx="1"/>
  <p:cmAuthor id="413" name="Unknown User112" initials="U" lastIdx="1" clrIdx="0"/>
  <p:cmAuthor id="414" name="Unknown User59" initials="U" lastIdx="1" clrIdx="0"/>
  <p:cmAuthor id="415" name="Unknown User113" initials="U" lastIdx="1" clrIdx="0"/>
  <p:cmAuthor id="416" name="Unknown User114" initials="U" lastIdx="1" clrIdx="1"/>
  <p:cmAuthor id="417" name="Unknown User111" initials="U" lastIdx="1" clrIdx="0"/>
  <p:cmAuthor id="418" name="Unknown User117" initials="U" lastIdx="10" clrIdx="0"/>
  <p:cmAuthor id="419" name="Unknown User63" initials="U" lastIdx="8" clrIdx="0"/>
  <p:cmAuthor id="420" name="Unknown User115" initials="U" lastIdx="10" clrIdx="0"/>
  <p:cmAuthor id="421" name="Unknown User116" initials="U" lastIdx="0" clrIdx="1"/>
  <p:cmAuthor id="422" name="Unknown User65" initials="U" lastIdx="1" clrIdx="0"/>
  <p:cmAuthor id="423" name="Unknown User66" initials="U" lastIdx="1" clrIdx="0"/>
  <p:cmAuthor id="424" name="Unknown User67" initials="U" lastIdx="1" clrIdx="0"/>
  <p:cmAuthor id="425" name="Unknown User68" initials="U" lastIdx="1" clrIdx="0"/>
  <p:cmAuthor id="426" name="Unknown User69" initials="U" lastIdx="8" clrIdx="0"/>
  <p:cmAuthor id="427" name="Unknown User70" initials="U" lastIdx="1" clrIdx="0"/>
  <p:cmAuthor id="428" name="Unknown User52" initials="U" lastIdx="1" clrIdx="0"/>
  <p:cmAuthor id="429" name="James" initials="J" lastIdx="1" clrIdx="0"/>
  <p:cmAuthor id="430" name="未知的使用者134" initials="未" lastIdx="1" clrIdx="0"/>
  <p:cmAuthor id="431" name="刘云轩" initials="刘" lastIdx="1" clrIdx="0"/>
  <p:cmAuthor id="432" name="sharon" initials="s" lastIdx="1" clrIdx="84"/>
  <p:cmAuthor id="433" name="nancy" initials="n" lastIdx="1" clrIdx="0"/>
  <p:cmAuthor id="434" name="未知用户124" initials="未" lastIdx="1" clrIdx="0"/>
  <p:cmAuthor id="435" name="未知用户125" initials="未" lastIdx="1" clrIdx="1"/>
  <p:cmAuthor id="436" name="未知用户126" initials="未" lastIdx="1" clrIdx="0"/>
  <p:cmAuthor id="437" name="未知用户84" initials="未" lastIdx="1" clrIdx="0"/>
  <p:cmAuthor id="438" name="Ted Su" initials="T" lastIdx="1" clrIdx="78"/>
  <p:cmAuthor id="439" name="未知用户10" initials="未" lastIdx="1" clrIdx="0"/>
  <p:cmAuthor id="440" name="未知用户129" initials="未" lastIdx="1" clrIdx="0"/>
  <p:cmAuthor id="444" name="未知的使用者165" initials="未" lastIdx="1" clrIdx="0"/>
  <p:cmAuthor id="445" name="庆芳 许" initials="庆" lastIdx="1" clrIdx="0"/>
  <p:cmAuthor id="446" name="jerrychou" initials="j" lastIdx="1" clrIdx="4"/>
  <p:cmAuthor id="447" name="不明使用者12" initials="不" lastIdx="3" clrIdx="1"/>
  <p:cmAuthor id="448" name="未知的使用者150" initials="未" lastIdx="1" clrIdx="0"/>
  <p:cmAuthor id="449" name="不明使用者2" initials="不" lastIdx="2" clrIdx="0"/>
  <p:cmAuthor id="450" name="不明使用者3" initials="不" lastIdx="1" clrIdx="0"/>
  <p:cmAuthor id="451" name="未知的使用者159" initials="未" lastIdx="1" clrIdx="1"/>
  <p:cmAuthor id="452" name="未知的使用者160" initials="未" lastIdx="1" clrIdx="0"/>
  <p:cmAuthor id="453" name="未知用户166" initials="未知用户166" lastIdx="1" clrIdx="0"/>
  <p:cmAuthor id="454" name="不明使用者7" initials="不" lastIdx="7" clrIdx="1"/>
  <p:cmAuthor id="455" name="未知用户120" initials="未" lastIdx="1" clrIdx="0"/>
  <p:cmAuthor id="456" name="未知用户122" initials="未" lastIdx="1" clrIdx="0"/>
  <p:cmAuthor id="457" name="未知用户139" initials="未" lastIdx="2" clrIdx="0"/>
  <p:cmAuthor id="458" name="未知用户141" initials="未" lastIdx="1" clrIdx="1"/>
  <p:cmAuthor id="460" name="未知用户144" initials="未" lastIdx="1" clrIdx="0"/>
  <p:cmAuthor id="461" name="未知用户145" initials="未" lastIdx="2" clrIdx="0"/>
  <p:cmAuthor id="462" name="未知用户119" initials="未" lastIdx="1" clrIdx="1"/>
  <p:cmAuthor id="463" name="未知用户140" initials="未" lastIdx="0" clrIdx="1"/>
  <p:cmAuthor id="464" name="未知用户142" initials="未" lastIdx="1" clrIdx="0"/>
  <p:cmAuthor id="465" name="未知用户146" initials="未" lastIdx="5" clrIdx="1"/>
  <p:cmAuthor id="466" name="未知用户147" initials="未" lastIdx="0" clrIdx="1"/>
  <p:cmAuthor id="467" name="未知用户148" initials="未" lastIdx="1" clrIdx="0"/>
  <p:cmAuthor id="468" name="未知用户195" initials="未" lastIdx="1" clrIdx="0"/>
  <p:cmAuthor id="469" name="未知用户207" initials="未" lastIdx="3" clrIdx="1"/>
  <p:cmAuthor id="470" name="未知用户208" initials="未" lastIdx="1" clrIdx="0"/>
  <p:cmAuthor id="471" name="未知用户198" initials="未" lastIdx="1" clrIdx="0"/>
  <p:cmAuthor id="472" name="未知用户209" initials="未" lastIdx="1" clrIdx="0"/>
  <p:cmAuthor id="473" name="未知的使用者178" initials="未" lastIdx="2" clrIdx="0"/>
  <p:cmAuthor id="474" name="未知用户206" initials="未" lastIdx="6" clrIdx="0"/>
  <p:cmAuthor id="475" name="未知用户46" initials="未" lastIdx="10" clrIdx="0"/>
  <p:cmAuthor id="476" name="未知的使用者207" initials="未" lastIdx="1" clrIdx="0"/>
  <p:cmAuthor id="477" name="未知的使用者208" initials="未" lastIdx="1" clrIdx="0"/>
  <p:cmAuthor id="478" name="未知的使用者188" initials="未" lastIdx="1" clrIdx="0"/>
  <p:cmAuthor id="479" name="未知的使用者189" initials="未" lastIdx="2" clrIdx="0"/>
  <p:cmAuthor id="480" name="未知的使用者190" initials="未" lastIdx="1" clrIdx="1"/>
  <p:cmAuthor id="481" name="未知的使用者191" initials="未" lastIdx="1" clrIdx="0"/>
  <p:cmAuthor id="482" name="未知的使用者192" initials="未" lastIdx="1" clrIdx="0"/>
  <p:cmAuthor id="483" name="未知的使用者193" initials="未" lastIdx="2" clrIdx="0"/>
  <p:cmAuthor id="484" name="未知的使用者209" initials="未" lastIdx="8" clrIdx="0"/>
  <p:cmAuthor id="485" name="未知的使用者210" initials="未" lastIdx="1" clrIdx="0"/>
  <p:cmAuthor id="486" name="未知的使用者211" initials="未" lastIdx="1" clrIdx="0"/>
  <p:cmAuthor id="487" name="未知的使用者212" initials="未" lastIdx="11" clrIdx="0"/>
  <p:cmAuthor id="488" name="未知的使用者213" initials="未" lastIdx="7" clrIdx="1"/>
  <p:cmAuthor id="489" name="未知的使用者214" initials="未" lastIdx="1" clrIdx="2"/>
  <p:cmAuthor id="490" name="未知的使用者215" initials="未" lastIdx="1" clrIdx="0"/>
  <p:cmAuthor id="491" name="未知的使用者216" initials="未" lastIdx="1" clrIdx="0"/>
  <p:cmAuthor id="492" name="未知的使用者217" initials="未" lastIdx="1" clrIdx="1"/>
  <p:cmAuthor id="493" name="未知的使用者218" initials="未" lastIdx="1" clrIdx="0"/>
  <p:cmAuthor id="494" name="未知的使用者219" initials="未" lastIdx="2" clrIdx="0"/>
  <p:cmAuthor id="495" name="未知的使用者220" initials="未" lastIdx="7" clrIdx="1"/>
  <p:cmAuthor id="496" name="未知的使用者152" initials="未" lastIdx="8" clrIdx="0"/>
  <p:cmAuthor id="497" name="未知的使用者153" initials="未" lastIdx="1" clrIdx="0"/>
  <p:cmAuthor id="498" name="未知的使用者154" initials="未" lastIdx="1" clrIdx="0"/>
  <p:cmAuthor id="499" name="未知的使用者156" initials="未" lastIdx="1" clrIdx="0"/>
  <p:cmAuthor id="500" name="未知的使用者157" initials="未" lastIdx="1" clrIdx="0"/>
  <p:cmAuthor id="501" name="未知的使用者161" initials="未" lastIdx="1" clrIdx="0"/>
  <p:cmAuthor id="502" name="未知的使用者151" initials="未" lastIdx="1" clrIdx="1"/>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508" name="未知的使用者172" initials="未" lastIdx="1" clrIdx="0"/>
  <p:cmAuthor id="509" name="未知的使用者174" initials="未" lastIdx="1" clrIdx="0"/>
  <p:cmAuthor id="510" name="未知的使用者176" initials="未" lastIdx="8" clrIdx="0"/>
  <p:cmAuthor id="511" name="未知的使用者247" initials="未" lastIdx="6" clrIdx="0"/>
  <p:cmAuthor id="512" name="未知的使用者249" initials="未" lastIdx="43" clrIdx="1"/>
  <p:cmAuthor id="513" name="未知的使用者250" initials="未" lastIdx="1" clrIdx="0"/>
  <p:cmAuthor id="514" name="未知的使用者251" initials="未" lastIdx="1" clrIdx="0"/>
  <p:cmAuthor id="515" name="未知的使用者246" initials="未" lastIdx="1" clrIdx="1"/>
  <p:cmAuthor id="516" name="未知的使用者224" initials="未" lastIdx="1" clrIdx="0"/>
  <p:cmAuthor id="517" name="未知的使用者252" initials="未" lastIdx="1" clrIdx="0"/>
  <p:cmAuthor id="518" name="未知的使用者253" initials="未" lastIdx="1" clrIdx="0"/>
  <p:cmAuthor id="519" name="未知的使用者254" initials="未" lastIdx="1" clrIdx="0"/>
  <p:cmAuthor id="520" name="未知的使用者255" initials="未" lastIdx="1" clrIdx="0"/>
  <p:cmAuthor id="521" name="未知的使用者226" initials="未" lastIdx="8" clrIdx="0"/>
  <p:cmAuthor id="522" name="未知的使用者227" initials="未" lastIdx="2" clrIdx="0"/>
  <p:cmAuthor id="523" name="未知的使用者270" initials="未" lastIdx="1" clrIdx="0"/>
  <p:cmAuthor id="524" name="未知的使用者228" initials="未" lastIdx="8" clrIdx="0"/>
  <p:cmAuthor id="525" name="未知的使用者229" initials="未" lastIdx="8" clrIdx="0"/>
  <p:cmAuthor id="526" name="未知的使用者230" initials="未" lastIdx="1" clrIdx="0"/>
  <p:cmAuthor id="527" name="未知的使用者231" initials="未" lastIdx="1" clrIdx="0"/>
  <p:cmAuthor id="528" name="未知的使用者256" initials="未" lastIdx="1" clrIdx="0"/>
  <p:cmAuthor id="529" name="未知的使用者233" initials="未" lastIdx="1" clrIdx="0"/>
  <p:cmAuthor id="530" name="未知的使用者234" initials="未" lastIdx="10" clrIdx="0"/>
  <p:cmAuthor id="531" name="未知的使用者235" initials="未" lastIdx="1" clrIdx="0"/>
  <p:cmAuthor id="532" name="未知的使用者236" initials="未" lastIdx="1" clrIdx="0"/>
  <p:cmAuthor id="533" name="未知的使用者257" initials="未" lastIdx="1" clrIdx="0"/>
  <p:cmAuthor id="534" name="未知的使用者237" initials="未" lastIdx="1" clrIdx="0"/>
  <p:cmAuthor id="535" name="未知的使用者238" initials="未" lastIdx="2" clrIdx="0"/>
  <p:cmAuthor id="536" name="未知的使用者239" initials="未" lastIdx="1" clrIdx="1"/>
  <p:cmAuthor id="537" name="未知的使用者240" initials="未" lastIdx="1" clrIdx="0"/>
  <p:cmAuthor id="538" name="未知的使用者241" initials="未" lastIdx="1" clrIdx="0"/>
  <p:cmAuthor id="539" name="未知的使用者242" initials="未" lastIdx="2" clrIdx="0"/>
  <p:cmAuthor id="540" name="未知的使用者243" initials="未" lastIdx="1" clrIdx="0"/>
  <p:cmAuthor id="541" name="未知的使用者258" initials="未" lastIdx="8" clrIdx="0"/>
  <p:cmAuthor id="542" name="未知的使用者259" initials="未" lastIdx="1" clrIdx="0"/>
  <p:cmAuthor id="543" name="未知的使用者260" initials="未" lastIdx="1" clrIdx="0"/>
  <p:cmAuthor id="544" name="未知的使用者261" initials="未" lastIdx="11" clrIdx="0"/>
  <p:cmAuthor id="545" name="未知的使用者262" initials="未" lastIdx="7" clrIdx="1"/>
  <p:cmAuthor id="546" name="未知的使用者263" initials="未" lastIdx="1" clrIdx="2"/>
  <p:cmAuthor id="547" name="未知的使用者264" initials="未" lastIdx="1" clrIdx="0"/>
  <p:cmAuthor id="548" name="未知的使用者265" initials="未" lastIdx="1" clrIdx="0"/>
  <p:cmAuthor id="549" name="未知的使用者266" initials="未" lastIdx="1" clrIdx="1"/>
  <p:cmAuthor id="550" name="未知的使用者267" initials="未" lastIdx="1" clrIdx="0"/>
  <p:cmAuthor id="551" name="未知的使用者268" initials="未" lastIdx="2" clrIdx="0"/>
  <p:cmAuthor id="552" name="未知的使用者269" initials="未" lastIdx="7" clrIdx="1"/>
  <p:cmAuthor id="555" name="lillian" initials="l" lastIdx="1" clrIdx="0"/>
  <p:cmAuthor id="556" name="未知用户197" initials="未" lastIdx="1" clrIdx="0"/>
  <p:cmAuthor id="22" name="Alex" initials="A" lastIdx="26" clrIdx="21"/>
  <p:cmAuthor id="256885273" name="美小彩" initials="美" lastIdx="1" clrIdx="28"/>
  <p:cmAuthor id="384969370" name="萝卜糕" initials="萝" lastIdx="34" clrIdx="33"/>
  <p:cmAuthor id="1481289511" name="脉视" initials="脉" lastIdx="1" clrIdx="33"/>
  <p:cmAuthor id="1481289512" name="Pearl Xie" initials="PX" lastIdx="6" clrIdx="35"/>
  <p:cmAuthor id="750443452" name="April" initials="A" lastIdx="5" clrIdx="34"/>
  <p:cmAuthor id="1164334738" name="WPS_1611051603" initials="W" lastIdx="1" clrIdx="39"/>
  <p:cmAuthor id="242564457" name="Hwangyanny" initials="H" lastIdx="1" clrIdx="4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96F5"/>
    <a:srgbClr val="479EF6"/>
    <a:srgbClr val="404040"/>
    <a:srgbClr val="8AD0FE"/>
    <a:srgbClr val="BFBFBF"/>
    <a:srgbClr val="0159BA"/>
    <a:srgbClr val="959696"/>
    <a:srgbClr val="DB4747"/>
    <a:srgbClr val="DF5F5F"/>
    <a:srgbClr val="2CC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68F48CB-B3E4-4AC4-B9B0-83364689537C}" styleName="{d81a1682-f6d3-453d-a0b4-2df6d50f48b8}">
    <a:wholeTbl>
      <a:tcTxStyle>
        <a:fontRef idx="none">
          <a:prstClr val="black"/>
        </a:fontRef>
      </a:tcTxStyle>
      <a:tcStyle>
        <a:tcBdr>
          <a:left>
            <a:ln w="6350" cmpd="sng">
              <a:solidFill>
                <a:srgbClr val="B8D6BA"/>
              </a:solidFill>
            </a:ln>
          </a:left>
          <a:right>
            <a:ln w="6350" cmpd="sng">
              <a:solidFill>
                <a:srgbClr val="B8D6BA"/>
              </a:solidFill>
            </a:ln>
          </a:right>
          <a:top>
            <a:ln w="6350" cmpd="sng">
              <a:solidFill>
                <a:srgbClr val="B8D6BA"/>
              </a:solidFill>
            </a:ln>
          </a:top>
          <a:bottom>
            <a:ln w="6350" cmpd="sng">
              <a:solidFill>
                <a:srgbClr val="B8D6BA"/>
              </a:solidFill>
            </a:ln>
          </a:bottom>
          <a:insideH>
            <a:ln w="6350" cmpd="sng">
              <a:solidFill>
                <a:srgbClr val="B8D6BA"/>
              </a:solidFill>
            </a:ln>
          </a:insideH>
          <a:insideV>
            <a:ln w="6350" cmpd="sng">
              <a:solidFill>
                <a:srgbClr val="B8D6BA"/>
              </a:solidFill>
            </a:ln>
          </a:insideV>
        </a:tcBdr>
        <a:fill>
          <a:solidFill>
            <a:srgbClr val="FFFFFF"/>
          </a:solidFill>
        </a:fill>
      </a:tcStyle>
    </a:wholeTbl>
    <a:firstRow>
      <a:tcTxStyle>
        <a:fontRef idx="none">
          <a:prstClr val="black"/>
        </a:fontRef>
      </a:tcTxStyle>
      <a:tcStyle>
        <a:tcBdr>
          <a:left>
            <a:ln w="6350" cmpd="sng">
              <a:solidFill>
                <a:srgbClr val="FFFFFF"/>
              </a:solidFill>
            </a:ln>
          </a:left>
          <a:right>
            <a:ln w="6350" cmpd="sng">
              <a:solidFill>
                <a:srgbClr val="FFFFFF"/>
              </a:solidFill>
            </a:ln>
          </a:right>
          <a:top>
            <a:ln w="6350" cmpd="sng">
              <a:solidFill>
                <a:srgbClr val="FFFFFF"/>
              </a:solidFill>
            </a:ln>
          </a:top>
          <a:bottom>
            <a:ln w="6350" cmpd="sng">
              <a:solidFill>
                <a:srgbClr val="FFFFFF"/>
              </a:solidFill>
            </a:ln>
          </a:bottom>
          <a:insideV>
            <a:ln w="6350" cmpd="sng">
              <a:solidFill>
                <a:srgbClr val="FFFFFF"/>
              </a:solidFill>
            </a:ln>
          </a:insideV>
        </a:tcBdr>
        <a:fill>
          <a:solidFill>
            <a:srgbClr val="B8D6BA"/>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07" autoAdjust="0"/>
    <p:restoredTop sz="91284" autoAdjust="0"/>
  </p:normalViewPr>
  <p:slideViewPr>
    <p:cSldViewPr snapToGrid="0" showGuides="1">
      <p:cViewPr varScale="1">
        <p:scale>
          <a:sx n="75" d="100"/>
          <a:sy n="75" d="100"/>
        </p:scale>
        <p:origin x="614" y="58"/>
      </p:cViewPr>
      <p:guideLst>
        <p:guide orient="horz" pos="4112"/>
        <p:guide pos="389"/>
        <p:guide pos="441"/>
        <p:guide orient="horz" pos="977"/>
        <p:guide pos="494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1" Type="http://schemas.openxmlformats.org/officeDocument/2006/relationships/tags" Target="tags/tag590.xml"/><Relationship Id="rId60" Type="http://schemas.openxmlformats.org/officeDocument/2006/relationships/commentAuthors" Target="commentAuthors.xml"/><Relationship Id="rId6" Type="http://schemas.openxmlformats.org/officeDocument/2006/relationships/slide" Target="slides/slide2.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2"/>
            </a:solidFill>
          </c:spPr>
          <c:explosion val="0"/>
          <c:dPt>
            <c:idx val="0"/>
            <c:bubble3D val="0"/>
            <c:spPr>
              <a:solidFill>
                <a:schemeClr val="bg1">
                  <a:lumMod val="95000"/>
                </a:schemeClr>
              </a:solidFill>
              <a:ln w="19050">
                <a:noFill/>
              </a:ln>
              <a:effectLst/>
            </c:spPr>
          </c:dPt>
          <c:dPt>
            <c:idx val="1"/>
            <c:bubble3D val="0"/>
            <c:spPr>
              <a:solidFill>
                <a:srgbClr val="4696F5"/>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0.3</c:v>
                </c:pt>
                <c:pt idx="1">
                  <c:v>0.7</c:v>
                </c:pt>
              </c:numCache>
            </c:numRef>
          </c:val>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extLst>
      <c:ext uri="{0b15fc19-7d7d-44ad-8c2d-2c3a37ce22c3}">
        <chartProps xmlns="https://web.wps.cn/et/2018/main" chartId="{d9e88a5a-36c6-4c01-b1ca-0129c8fe5e7b}"/>
      </c:ext>
    </c:extLst>
  </c:chart>
  <c:spPr>
    <a:noFill/>
    <a:ln>
      <a:noFill/>
    </a:ln>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noFill/>
              <a:ln w="19050">
                <a:noFill/>
              </a:ln>
              <a:effectLst/>
            </c:spPr>
          </c:dPt>
          <c:dPt>
            <c:idx val="1"/>
            <c:bubble3D val="0"/>
            <c:spPr>
              <a:solidFill>
                <a:srgbClr val="235FA5"/>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0.2</c:v>
                </c:pt>
                <c:pt idx="1">
                  <c:v>0.8</c:v>
                </c:pt>
              </c:numCache>
            </c:numRef>
          </c:val>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extLst>
      <c:ext uri="{0b15fc19-7d7d-44ad-8c2d-2c3a37ce22c3}">
        <chartProps xmlns="https://web.wps.cn/et/2018/main" chartId="{f3e59afe-fa86-4ffb-834d-372e84f895f4}"/>
      </c:ext>
    </c:extLst>
  </c:chart>
  <c:spPr>
    <a:noFill/>
    <a:ln>
      <a:noFill/>
    </a:ln>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2"/>
              </a:solidFill>
              <a:ln w="19050">
                <a:noFill/>
              </a:ln>
              <a:effectLst/>
            </c:spPr>
          </c:dPt>
          <c:dPt>
            <c:idx val="1"/>
            <c:bubble3D val="0"/>
            <c:spPr>
              <a:solidFill>
                <a:schemeClr val="accent1">
                  <a:lumMod val="60000"/>
                  <a:lumOff val="40000"/>
                </a:schemeClr>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0.4</c:v>
                </c:pt>
                <c:pt idx="1">
                  <c:v>0.6</c:v>
                </c:pt>
              </c:numCache>
            </c:numRef>
          </c:val>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extLst>
      <c:ext uri="{0b15fc19-7d7d-44ad-8c2d-2c3a37ce22c3}">
        <chartProps xmlns="https://web.wps.cn/et/2018/main" chartId="{1d184367-7075-4b37-8e97-f7d26d6aa3fe}"/>
      </c:ext>
    </c:extLst>
  </c:chart>
  <c:spPr>
    <a:noFill/>
    <a:ln>
      <a:noFill/>
    </a:ln>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1"/>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过渡页</a:t>
            </a:r>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333333"/>
                </a:solidFill>
                <a:effectLst/>
                <a:latin typeface="Arial" panose="020B0604020202020204" pitchFamily="34" charset="0"/>
                <a:sym typeface="+mn-ea"/>
              </a:rPr>
              <a:t>应用场景图</a:t>
            </a:r>
            <a:endParaRPr lang="zh-CN" altLang="en-US" b="0" i="0" dirty="0">
              <a:solidFill>
                <a:srgbClr val="333333"/>
              </a:solidFill>
              <a:effectLst/>
              <a:latin typeface="Arial" panose="020B0604020202020204" pitchFamily="34" charset="0"/>
            </a:endParaRPr>
          </a:p>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过渡页</a:t>
            </a:r>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第二个是空调智能控制部分，实现提高空调能效，保证室内舒适度。</a:t>
            </a:r>
            <a:endParaRPr lang="en-US" altLang="zh-CN" dirty="0"/>
          </a:p>
          <a:p>
            <a:r>
              <a:rPr lang="zh-CN" altLang="en-US" dirty="0"/>
              <a:t>按照之前了解的数据，中央空调系统的能耗占整个楼宇总能耗的</a:t>
            </a:r>
            <a:r>
              <a:rPr lang="en-US" altLang="zh-CN" dirty="0"/>
              <a:t>40%~60%</a:t>
            </a:r>
            <a:r>
              <a:rPr lang="zh-CN" altLang="en-US" dirty="0"/>
              <a:t>，这个占比来看空调部分能耗占比较大。那如何智能化管控这部分的能耗呢？</a:t>
            </a:r>
            <a:endParaRPr lang="en-US" altLang="zh-CN" dirty="0"/>
          </a:p>
          <a:p>
            <a:r>
              <a:rPr lang="zh-CN" altLang="en-US" dirty="0"/>
              <a:t>我们可以通过我们的</a:t>
            </a:r>
            <a:r>
              <a:rPr lang="en-US" altLang="zh-CN" dirty="0"/>
              <a:t>PIR+</a:t>
            </a:r>
            <a:r>
              <a:rPr lang="zh-CN" altLang="en-US" dirty="0"/>
              <a:t>温度传感器实现人体感应联动和温度自动调节，当</a:t>
            </a:r>
            <a:r>
              <a:rPr lang="en-US" altLang="zh-CN" dirty="0"/>
              <a:t>PIR</a:t>
            </a:r>
            <a:r>
              <a:rPr lang="zh-CN" altLang="en-US" dirty="0"/>
              <a:t>监测到有人之后自动开启空调设备，监测到无人自动关闭空调设备，避免无人时空调长时间开启导致能耗浪费。当室内温度超过系统设置的温度阈值之后，自动调节风机速度，保证室温适宜。这样可以避免空调长时间运行在高风速条件下导致能耗浪费。</a:t>
            </a:r>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过渡页</a:t>
            </a:r>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过渡页</a:t>
            </a:r>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星纵品牌（</a:t>
            </a:r>
            <a:r>
              <a:rPr lang="en-US" altLang="zh-CN" dirty="0">
                <a:sym typeface="+mn-ea"/>
              </a:rPr>
              <a:t>Milesight</a:t>
            </a:r>
            <a:r>
              <a:rPr lang="zh-CN" altLang="en-US" dirty="0">
                <a:sym typeface="+mn-ea"/>
              </a:rPr>
              <a:t>）诞生于</a:t>
            </a:r>
            <a:r>
              <a:rPr lang="en-US" altLang="zh-CN" dirty="0">
                <a:sym typeface="+mn-ea"/>
              </a:rPr>
              <a:t>2011</a:t>
            </a:r>
            <a:r>
              <a:rPr lang="zh-CN" altLang="en-US" dirty="0">
                <a:sym typeface="+mn-ea"/>
              </a:rPr>
              <a:t>年，在</a:t>
            </a:r>
            <a:r>
              <a:rPr lang="en-US" altLang="zh-CN" dirty="0">
                <a:sym typeface="+mn-ea"/>
              </a:rPr>
              <a:t>AIOT</a:t>
            </a:r>
            <a:r>
              <a:rPr lang="zh-CN" altLang="en-US" dirty="0">
                <a:sym typeface="+mn-ea"/>
              </a:rPr>
              <a:t>领域已经深耕</a:t>
            </a:r>
            <a:r>
              <a:rPr lang="en-US" altLang="zh-CN" dirty="0">
                <a:sym typeface="+mn-ea"/>
              </a:rPr>
              <a:t>14</a:t>
            </a:r>
            <a:r>
              <a:rPr lang="zh-CN" altLang="en-US" dirty="0">
                <a:sym typeface="+mn-ea"/>
              </a:rPr>
              <a:t>年，总部位于美丽的滨海城市厦门，目前公司</a:t>
            </a:r>
            <a:r>
              <a:rPr lang="zh-CN" dirty="0">
                <a:sym typeface="+mn-ea"/>
              </a:rPr>
              <a:t>约</a:t>
            </a:r>
            <a:r>
              <a:rPr lang="en-US" altLang="zh-CN" dirty="0">
                <a:sym typeface="+mn-ea"/>
              </a:rPr>
              <a:t>700</a:t>
            </a:r>
            <a:r>
              <a:rPr lang="zh-CN" altLang="en-US" dirty="0">
                <a:sym typeface="+mn-ea"/>
              </a:rPr>
              <a:t>人，其中研发人员占比</a:t>
            </a:r>
            <a:r>
              <a:rPr lang="en-US" altLang="zh-CN" dirty="0">
                <a:sym typeface="+mn-ea"/>
              </a:rPr>
              <a:t>50%</a:t>
            </a:r>
            <a:r>
              <a:rPr lang="zh-CN" altLang="en-US" dirty="0">
                <a:sym typeface="+mn-ea"/>
              </a:rPr>
              <a:t>以上，我们的产品都是自主研发生产，目前产品的专利证书达到</a:t>
            </a:r>
            <a:r>
              <a:rPr lang="en-US" altLang="zh-CN" dirty="0">
                <a:sym typeface="+mn-ea"/>
              </a:rPr>
              <a:t>126</a:t>
            </a:r>
            <a:r>
              <a:rPr lang="zh-CN" altLang="en-US" dirty="0">
                <a:sym typeface="+mn-ea"/>
              </a:rPr>
              <a:t>项，软著达到</a:t>
            </a:r>
            <a:r>
              <a:rPr lang="en-US" altLang="zh-CN" dirty="0">
                <a:sym typeface="+mn-ea"/>
              </a:rPr>
              <a:t>191</a:t>
            </a:r>
            <a:r>
              <a:rPr lang="zh-CN" altLang="en-US" dirty="0">
                <a:sym typeface="+mn-ea"/>
              </a:rPr>
              <a:t>项，产品次品率＜</a:t>
            </a:r>
            <a:r>
              <a:rPr lang="en-US" altLang="zh-CN" dirty="0">
                <a:sym typeface="+mn-ea"/>
              </a:rPr>
              <a:t>0.7%</a:t>
            </a:r>
            <a:endParaRPr lang="en-US" altLang="zh-CN" dirty="0"/>
          </a:p>
          <a:p>
            <a:r>
              <a:rPr lang="zh-CN" altLang="en-US" dirty="0">
                <a:sym typeface="+mn-ea"/>
              </a:rPr>
              <a:t>星纵物联的定位是一家专业的数字感知产品供应商，致力于智能物联网</a:t>
            </a:r>
            <a:r>
              <a:rPr lang="zh-CN" altLang="en-US" spc="150">
                <a:solidFill>
                  <a:schemeClr val="tx1">
                    <a:lumMod val="65000"/>
                    <a:lumOff val="35000"/>
                  </a:schemeClr>
                </a:solidFill>
                <a:uFillTx/>
                <a:sym typeface="+mn-ea"/>
              </a:rPr>
              <a:t>设备的研发、生产与销售。</a:t>
            </a:r>
            <a:endParaRPr lang="en-US" altLang="zh-CN" spc="150" dirty="0">
              <a:solidFill>
                <a:schemeClr val="tx1">
                  <a:lumMod val="65000"/>
                  <a:lumOff val="35000"/>
                </a:schemeClr>
              </a:solidFill>
              <a:uFillTx/>
              <a:sym typeface="+mn-ea"/>
            </a:endParaRPr>
          </a:p>
          <a:p>
            <a:endParaRPr lang="zh-CN" altLang="en-US" kern="0" dirty="0">
              <a:solidFill>
                <a:schemeClr val="bg1"/>
              </a:solidFill>
              <a:effectLst/>
              <a:uFillTx/>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2000" dirty="0">
                <a:sym typeface="+mn-ea"/>
              </a:rPr>
              <a:t>简单介绍下目前</a:t>
            </a:r>
            <a:r>
              <a:rPr lang="en-US" altLang="zh-CN" sz="2000" dirty="0">
                <a:sym typeface="+mn-ea"/>
              </a:rPr>
              <a:t>【</a:t>
            </a:r>
            <a:r>
              <a:rPr lang="zh-CN" altLang="en-US" sz="2000" dirty="0">
                <a:sym typeface="+mn-ea"/>
              </a:rPr>
              <a:t>物联网通信协议</a:t>
            </a:r>
            <a:r>
              <a:rPr lang="en-US" altLang="zh-CN" sz="2000" dirty="0">
                <a:sym typeface="+mn-ea"/>
              </a:rPr>
              <a:t>】</a:t>
            </a:r>
            <a:r>
              <a:rPr lang="zh-CN" altLang="en-US" sz="2000" dirty="0">
                <a:sym typeface="+mn-ea"/>
              </a:rPr>
              <a:t>的全球发展的趋势。。。。。。。</a:t>
            </a:r>
            <a:endParaRPr lang="en-US" altLang="zh-CN" sz="2000" dirty="0">
              <a:sym typeface="+mn-ea"/>
            </a:endParaRPr>
          </a:p>
          <a:p>
            <a:pPr algn="l">
              <a:lnSpc>
                <a:spcPct val="125000"/>
              </a:lnSpc>
              <a:spcBef>
                <a:spcPts val="0"/>
              </a:spcBef>
              <a:spcAft>
                <a:spcPts val="0"/>
              </a:spcAft>
            </a:pPr>
            <a:r>
              <a:rPr lang="en-US" altLang="zh-CN" sz="2000" dirty="0">
                <a:solidFill>
                  <a:srgbClr val="F5F9FE"/>
                </a:solidFill>
                <a:latin typeface="微软雅黑" panose="020B0503020204020204" pitchFamily="34" charset="-122"/>
                <a:ea typeface="微软雅黑" panose="020B0503020204020204" pitchFamily="34" charset="-122"/>
              </a:rPr>
              <a:t>2020</a:t>
            </a:r>
            <a:r>
              <a:rPr lang="zh-CN" altLang="en-US" sz="2000" dirty="0">
                <a:solidFill>
                  <a:srgbClr val="F5F9FE"/>
                </a:solidFill>
                <a:latin typeface="微软雅黑" panose="020B0503020204020204" pitchFamily="34" charset="-122"/>
                <a:ea typeface="微软雅黑" panose="020B0503020204020204" pitchFamily="34" charset="-122"/>
              </a:rPr>
              <a:t>年全球物联网连接规模达到</a:t>
            </a:r>
            <a:r>
              <a:rPr lang="en-US" altLang="zh-CN" sz="2000" dirty="0">
                <a:solidFill>
                  <a:srgbClr val="F5F9FE"/>
                </a:solidFill>
                <a:latin typeface="微软雅黑" panose="020B0503020204020204" pitchFamily="34" charset="-122"/>
                <a:ea typeface="微软雅黑" panose="020B0503020204020204" pitchFamily="34" charset="-122"/>
              </a:rPr>
              <a:t>300</a:t>
            </a:r>
            <a:r>
              <a:rPr lang="zh-CN" altLang="en-US" sz="2000" dirty="0">
                <a:solidFill>
                  <a:srgbClr val="F5F9FE"/>
                </a:solidFill>
                <a:latin typeface="微软雅黑" panose="020B0503020204020204" pitchFamily="34" charset="-122"/>
                <a:ea typeface="微软雅黑" panose="020B0503020204020204" pitchFamily="34" charset="-122"/>
              </a:rPr>
              <a:t>亿，</a:t>
            </a:r>
            <a:r>
              <a:rPr lang="en-US" altLang="zh-CN" sz="2000" dirty="0">
                <a:solidFill>
                  <a:srgbClr val="F5F9FE"/>
                </a:solidFill>
                <a:latin typeface="微软雅黑" panose="020B0503020204020204" pitchFamily="34" charset="-122"/>
                <a:ea typeface="微软雅黑" panose="020B0503020204020204" pitchFamily="34" charset="-122"/>
              </a:rPr>
              <a:t>2024</a:t>
            </a:r>
            <a:r>
              <a:rPr lang="zh-CN" altLang="en-US" sz="2000" dirty="0">
                <a:solidFill>
                  <a:srgbClr val="F5F9FE"/>
                </a:solidFill>
                <a:latin typeface="微软雅黑" panose="020B0503020204020204" pitchFamily="34" charset="-122"/>
                <a:ea typeface="微软雅黑" panose="020B0503020204020204" pitchFamily="34" charset="-122"/>
              </a:rPr>
              <a:t>年全球物联网连接量将达到</a:t>
            </a:r>
            <a:r>
              <a:rPr lang="en-US" altLang="zh-CN" sz="2000" dirty="0">
                <a:solidFill>
                  <a:srgbClr val="F5F9FE"/>
                </a:solidFill>
                <a:latin typeface="微软雅黑" panose="020B0503020204020204" pitchFamily="34" charset="-122"/>
                <a:ea typeface="微软雅黑" panose="020B0503020204020204" pitchFamily="34" charset="-122"/>
              </a:rPr>
              <a:t>650</a:t>
            </a:r>
            <a:r>
              <a:rPr lang="zh-CN" altLang="en-US" sz="2000" dirty="0">
                <a:solidFill>
                  <a:srgbClr val="F5F9FE"/>
                </a:solidFill>
                <a:latin typeface="微软雅黑" panose="020B0503020204020204" pitchFamily="34" charset="-122"/>
                <a:ea typeface="微软雅黑" panose="020B0503020204020204" pitchFamily="34" charset="-122"/>
              </a:rPr>
              <a:t>亿，</a:t>
            </a:r>
            <a:r>
              <a:rPr lang="en-US" altLang="zh-CN" sz="2000" dirty="0">
                <a:solidFill>
                  <a:srgbClr val="F5F9FE"/>
                </a:solidFill>
                <a:latin typeface="微软雅黑" panose="020B0503020204020204" pitchFamily="34" charset="-122"/>
                <a:ea typeface="微软雅黑" panose="020B0503020204020204" pitchFamily="34" charset="-122"/>
              </a:rPr>
              <a:t>2025</a:t>
            </a:r>
            <a:r>
              <a:rPr lang="zh-CN" altLang="en-US" sz="2000" dirty="0">
                <a:solidFill>
                  <a:srgbClr val="F5F9FE"/>
                </a:solidFill>
                <a:latin typeface="微软雅黑" panose="020B0503020204020204" pitchFamily="34" charset="-122"/>
                <a:ea typeface="微软雅黑" panose="020B0503020204020204" pitchFamily="34" charset="-122"/>
              </a:rPr>
              <a:t>年全球物联网支出将达到</a:t>
            </a:r>
            <a:r>
              <a:rPr lang="en-US" altLang="zh-CN" sz="2000" dirty="0">
                <a:solidFill>
                  <a:srgbClr val="F5F9FE"/>
                </a:solidFill>
                <a:latin typeface="微软雅黑" panose="020B0503020204020204" pitchFamily="34" charset="-122"/>
                <a:ea typeface="微软雅黑" panose="020B0503020204020204" pitchFamily="34" charset="-122"/>
              </a:rPr>
              <a:t>1.1</a:t>
            </a:r>
            <a:r>
              <a:rPr lang="zh-CN" altLang="en-US" sz="2000" dirty="0">
                <a:solidFill>
                  <a:srgbClr val="F5F9FE"/>
                </a:solidFill>
                <a:latin typeface="微软雅黑" panose="020B0503020204020204" pitchFamily="34" charset="-122"/>
                <a:ea typeface="微软雅黑" panose="020B0503020204020204" pitchFamily="34" charset="-122"/>
              </a:rPr>
              <a:t>万亿美元</a:t>
            </a:r>
            <a:endParaRPr lang="en-US" altLang="zh-CN" sz="2000" dirty="0">
              <a:solidFill>
                <a:srgbClr val="F5F9FE"/>
              </a:solidFill>
              <a:latin typeface="微软雅黑" panose="020B0503020204020204" pitchFamily="34" charset="-122"/>
              <a:ea typeface="微软雅黑" panose="020B0503020204020204" pitchFamily="34" charset="-122"/>
            </a:endParaRPr>
          </a:p>
          <a:p>
            <a:pPr algn="l">
              <a:lnSpc>
                <a:spcPct val="125000"/>
              </a:lnSpc>
              <a:spcAft>
                <a:spcPts val="0"/>
              </a:spcAft>
              <a:buClrTx/>
              <a:buSzTx/>
              <a:buFontTx/>
              <a:buNone/>
            </a:pPr>
            <a:r>
              <a:rPr lang="zh-CN" altLang="en-US" sz="2000" spc="0" dirty="0">
                <a:solidFill>
                  <a:srgbClr val="F5F9FE"/>
                </a:solidFill>
                <a:latin typeface="微软雅黑" panose="020B0503020204020204" pitchFamily="34" charset="-122"/>
                <a:ea typeface="微软雅黑" panose="020B0503020204020204" pitchFamily="34" charset="-122"/>
                <a:cs typeface="+mn-cs"/>
              </a:rPr>
              <a:t>目前物联网协议主要以</a:t>
            </a:r>
            <a:r>
              <a:rPr lang="en-US" altLang="zh-CN" sz="2000" spc="0" dirty="0">
                <a:solidFill>
                  <a:srgbClr val="F5F9FE"/>
                </a:solidFill>
                <a:latin typeface="微软雅黑" panose="020B0503020204020204" pitchFamily="34" charset="-122"/>
                <a:ea typeface="微软雅黑" panose="020B0503020204020204" pitchFamily="34" charset="-122"/>
                <a:cs typeface="+mn-cs"/>
              </a:rPr>
              <a:t>WIFI\</a:t>
            </a:r>
            <a:r>
              <a:rPr lang="en-US" altLang="zh-CN" sz="2000" spc="0" dirty="0" err="1">
                <a:solidFill>
                  <a:srgbClr val="F5F9FE"/>
                </a:solidFill>
                <a:latin typeface="微软雅黑" panose="020B0503020204020204" pitchFamily="34" charset="-122"/>
                <a:ea typeface="微软雅黑" panose="020B0503020204020204" pitchFamily="34" charset="-122"/>
                <a:cs typeface="+mn-cs"/>
              </a:rPr>
              <a:t>Zgeb</a:t>
            </a:r>
            <a:r>
              <a:rPr lang="en-US" altLang="zh-CN" sz="2000" spc="0" dirty="0">
                <a:solidFill>
                  <a:srgbClr val="F5F9FE"/>
                </a:solidFill>
                <a:latin typeface="微软雅黑" panose="020B0503020204020204" pitchFamily="34" charset="-122"/>
                <a:ea typeface="微软雅黑" panose="020B0503020204020204" pitchFamily="34" charset="-122"/>
                <a:cs typeface="+mn-cs"/>
              </a:rPr>
              <a:t>\</a:t>
            </a:r>
            <a:r>
              <a:rPr lang="zh-CN" altLang="en-US" sz="2000" spc="0" dirty="0">
                <a:solidFill>
                  <a:srgbClr val="F5F9FE"/>
                </a:solidFill>
                <a:latin typeface="微软雅黑" panose="020B0503020204020204" pitchFamily="34" charset="-122"/>
                <a:ea typeface="微软雅黑" panose="020B0503020204020204" pitchFamily="34" charset="-122"/>
                <a:cs typeface="+mn-cs"/>
              </a:rPr>
              <a:t>蜂窝</a:t>
            </a:r>
            <a:r>
              <a:rPr lang="en-US" altLang="zh-CN" sz="2000" spc="0" dirty="0">
                <a:solidFill>
                  <a:srgbClr val="F5F9FE"/>
                </a:solidFill>
                <a:latin typeface="微软雅黑" panose="020B0503020204020204" pitchFamily="34" charset="-122"/>
                <a:ea typeface="微软雅黑" panose="020B0503020204020204" pitchFamily="34" charset="-122"/>
                <a:cs typeface="+mn-cs"/>
              </a:rPr>
              <a:t>\NB\LORA</a:t>
            </a:r>
            <a:r>
              <a:rPr lang="zh-CN" altLang="en-US" sz="2000" spc="0" dirty="0">
                <a:solidFill>
                  <a:srgbClr val="F5F9FE"/>
                </a:solidFill>
                <a:latin typeface="微软雅黑" panose="020B0503020204020204" pitchFamily="34" charset="-122"/>
                <a:ea typeface="微软雅黑" panose="020B0503020204020204" pitchFamily="34" charset="-122"/>
                <a:cs typeface="+mn-cs"/>
              </a:rPr>
              <a:t>等通信网络协议为主</a:t>
            </a:r>
            <a:endParaRPr lang="en-US" altLang="zh-CN" sz="2000" spc="0" dirty="0">
              <a:solidFill>
                <a:srgbClr val="F5F9FE"/>
              </a:solidFill>
              <a:latin typeface="微软雅黑" panose="020B0503020204020204" pitchFamily="34" charset="-122"/>
              <a:ea typeface="微软雅黑" panose="020B0503020204020204" pitchFamily="34" charset="-122"/>
              <a:cs typeface="+mn-cs"/>
            </a:endParaRPr>
          </a:p>
          <a:p>
            <a:pPr algn="l">
              <a:lnSpc>
                <a:spcPct val="125000"/>
              </a:lnSpc>
              <a:spcAft>
                <a:spcPts val="0"/>
              </a:spcAft>
              <a:buClrTx/>
              <a:buSzTx/>
              <a:buFontTx/>
              <a:buNone/>
            </a:pPr>
            <a:r>
              <a:rPr lang="zh-CN" altLang="en-US" sz="2000" spc="0" dirty="0">
                <a:solidFill>
                  <a:srgbClr val="F5F9FE"/>
                </a:solidFill>
                <a:latin typeface="微软雅黑" panose="020B0503020204020204" pitchFamily="34" charset="-122"/>
                <a:ea typeface="微软雅黑" panose="020B0503020204020204" pitchFamily="34" charset="-122"/>
                <a:cs typeface="+mn-cs"/>
              </a:rPr>
              <a:t>如果按速率划分，物联网连接数分布大致是：高速率10%、中速率30%、低速率60%。</a:t>
            </a:r>
            <a:endParaRPr lang="en-US" altLang="zh-CN" sz="2000" spc="0" dirty="0">
              <a:solidFill>
                <a:srgbClr val="F5F9FE"/>
              </a:solidFill>
              <a:latin typeface="微软雅黑" panose="020B0503020204020204" pitchFamily="34" charset="-122"/>
              <a:ea typeface="微软雅黑" panose="020B0503020204020204" pitchFamily="34" charset="-122"/>
              <a:cs typeface="+mn-cs"/>
            </a:endParaRPr>
          </a:p>
          <a:p>
            <a:pPr algn="l">
              <a:lnSpc>
                <a:spcPct val="125000"/>
              </a:lnSpc>
              <a:spcAft>
                <a:spcPts val="0"/>
              </a:spcAft>
              <a:buClrTx/>
              <a:buSzTx/>
              <a:buFontTx/>
              <a:buNone/>
            </a:pPr>
            <a:r>
              <a:rPr lang="zh-CN" altLang="en-US" sz="2000" spc="0" dirty="0">
                <a:solidFill>
                  <a:srgbClr val="F5F9FE"/>
                </a:solidFill>
                <a:latin typeface="微软雅黑" panose="020B0503020204020204" pitchFamily="34" charset="-122"/>
                <a:ea typeface="微软雅黑" panose="020B0503020204020204" pitchFamily="34" charset="-122"/>
                <a:cs typeface="+mn-cs"/>
              </a:rPr>
              <a:t>LoRa等低功耗广域物联网主要面向的就是这60%的物联网市场的需求，目标直指千亿级的市场容量</a:t>
            </a:r>
            <a:endParaRPr lang="en-US" altLang="zh-CN" sz="2000" spc="0" dirty="0">
              <a:solidFill>
                <a:srgbClr val="F5F9FE"/>
              </a:solidFill>
              <a:latin typeface="微软雅黑" panose="020B0503020204020204" pitchFamily="34" charset="-122"/>
              <a:ea typeface="微软雅黑" panose="020B0503020204020204" pitchFamily="34" charset="-122"/>
              <a:cs typeface="+mn-cs"/>
            </a:endParaRPr>
          </a:p>
          <a:p>
            <a:pPr algn="l">
              <a:lnSpc>
                <a:spcPct val="125000"/>
              </a:lnSpc>
              <a:spcAft>
                <a:spcPts val="0"/>
              </a:spcAft>
              <a:buClrTx/>
              <a:buSzTx/>
              <a:buFontTx/>
              <a:buNone/>
            </a:pPr>
            <a:endParaRPr lang="en-US" altLang="zh-CN" sz="2000" spc="0" dirty="0">
              <a:solidFill>
                <a:srgbClr val="F5F9FE"/>
              </a:solidFill>
              <a:latin typeface="微软雅黑" panose="020B0503020204020204" pitchFamily="34" charset="-122"/>
              <a:ea typeface="微软雅黑" panose="020B0503020204020204" pitchFamily="34" charset="-122"/>
              <a:cs typeface="+mn-cs"/>
            </a:endParaRPr>
          </a:p>
          <a:p>
            <a:endParaRPr lang="en-US" altLang="zh-CN" sz="2000" dirty="0">
              <a:ea typeface="微软雅黑"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2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空白页">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3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5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6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st_Without_Locations">
    <p:spTree>
      <p:nvGrpSpPr>
        <p:cNvPr id="1" name=""/>
        <p:cNvGrpSpPr/>
        <p:nvPr/>
      </p:nvGrpSpPr>
      <p:grpSpPr>
        <a:xfrm>
          <a:off x="0" y="0"/>
          <a:ext cx="0" cy="0"/>
          <a:chOff x="0" y="0"/>
          <a:chExt cx="0" cy="0"/>
        </a:xfrm>
      </p:grpSpPr>
      <p:pic>
        <p:nvPicPr>
          <p:cNvPr id="23" name="Picture 22" descr="A picture containing crowd&#10;&#10;Description automatically generated"/>
          <p:cNvPicPr>
            <a:picLocks noChangeAspect="1"/>
          </p:cNvPicPr>
          <p:nvPr userDrawn="1"/>
        </p:nvPicPr>
        <p:blipFill rotWithShape="1">
          <a:blip r:embed="rId2">
            <a:extLst>
              <a:ext uri="{28A0092B-C50C-407E-A947-70E740481C1C}">
                <a14:useLocalDpi xmlns:a14="http://schemas.microsoft.com/office/drawing/2010/main" val="0"/>
              </a:ext>
            </a:extLst>
          </a:blip>
          <a:srcRect l="22226" r="2210"/>
          <a:stretch>
            <a:fillRect/>
          </a:stretch>
        </p:blipFill>
        <p:spPr>
          <a:xfrm>
            <a:off x="6254115" y="0"/>
            <a:ext cx="5928995" cy="6857365"/>
          </a:xfrm>
          <a:prstGeom prst="rect">
            <a:avLst/>
          </a:prstGeom>
        </p:spPr>
      </p:pic>
      <p:sp>
        <p:nvSpPr>
          <p:cNvPr id="26" name="Rectangle: Top Corners Rounded 25"/>
          <p:cNvSpPr/>
          <p:nvPr userDrawn="1"/>
        </p:nvSpPr>
        <p:spPr>
          <a:xfrm rot="16200000">
            <a:off x="2078355" y="-745490"/>
            <a:ext cx="2307590" cy="6459855"/>
          </a:xfrm>
          <a:prstGeom prst="round2SameRect">
            <a:avLst>
              <a:gd name="adj1" fmla="val 0"/>
              <a:gd name="adj2" fmla="val 0"/>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 Placeholder 11"/>
          <p:cNvSpPr>
            <a:spLocks noGrp="1"/>
          </p:cNvSpPr>
          <p:nvPr>
            <p:ph type="body" sz="quarter" idx="14"/>
          </p:nvPr>
        </p:nvSpPr>
        <p:spPr>
          <a:xfrm>
            <a:off x="1088390" y="1861820"/>
            <a:ext cx="3402330" cy="608330"/>
          </a:xfrm>
          <a:prstGeom prst="rect">
            <a:avLst/>
          </a:prstGeom>
        </p:spPr>
        <p:txBody>
          <a:bodyPr anchor="ctr">
            <a:noAutofit/>
          </a:bodyPr>
          <a:lstStyle>
            <a:lvl1pPr marL="0" indent="0">
              <a:lnSpc>
                <a:spcPct val="110000"/>
              </a:lnSpc>
              <a:spcBef>
                <a:spcPts val="0"/>
              </a:spcBef>
              <a:buNone/>
              <a:defRPr sz="1800">
                <a:solidFill>
                  <a:schemeClr val="bg1"/>
                </a:solidFill>
              </a:defRPr>
            </a:lvl1pPr>
          </a:lstStyle>
          <a:p>
            <a:pPr lvl="0"/>
            <a:r>
              <a:rPr lang="en-US" altLang="zh-CN" dirty="0"/>
              <a:t>Click to edit Master text styles</a:t>
            </a:r>
            <a:endParaRPr lang="zh-CN" altLang="en-US" dirty="0"/>
          </a:p>
        </p:txBody>
      </p:sp>
      <p:sp>
        <p:nvSpPr>
          <p:cNvPr id="3" name="Text Placeholder 11"/>
          <p:cNvSpPr>
            <a:spLocks noGrp="1"/>
          </p:cNvSpPr>
          <p:nvPr>
            <p:ph type="body" sz="quarter" idx="15"/>
          </p:nvPr>
        </p:nvSpPr>
        <p:spPr>
          <a:xfrm>
            <a:off x="1088390" y="2663190"/>
            <a:ext cx="3402330" cy="769620"/>
          </a:xfrm>
          <a:prstGeom prst="rect">
            <a:avLst/>
          </a:prstGeom>
        </p:spPr>
        <p:txBody>
          <a:bodyPr anchor="ctr">
            <a:noAutofit/>
          </a:bodyPr>
          <a:lstStyle>
            <a:lvl1pPr marL="0" indent="0">
              <a:lnSpc>
                <a:spcPct val="110000"/>
              </a:lnSpc>
              <a:spcBef>
                <a:spcPts val="0"/>
              </a:spcBef>
              <a:buNone/>
              <a:defRPr sz="1800">
                <a:solidFill>
                  <a:schemeClr val="bg1"/>
                </a:solidFill>
              </a:defRPr>
            </a:lvl1pPr>
          </a:lstStyle>
          <a:p>
            <a:pPr lvl="0"/>
            <a:r>
              <a:rPr lang="en-US" altLang="zh-CN" dirty="0"/>
              <a:t>Click to edit Master text styles</a:t>
            </a:r>
            <a:endParaRPr lang="zh-CN" altLang="en-US" dirty="0"/>
          </a:p>
        </p:txBody>
      </p:sp>
      <p:sp>
        <p:nvSpPr>
          <p:cNvPr id="4" name="Rectangle 23"/>
          <p:cNvSpPr/>
          <p:nvPr userDrawn="1"/>
        </p:nvSpPr>
        <p:spPr>
          <a:xfrm>
            <a:off x="5605145" y="530225"/>
            <a:ext cx="863600" cy="3108325"/>
          </a:xfrm>
          <a:custGeom>
            <a:avLst/>
            <a:gdLst>
              <a:gd name="connsiteX0" fmla="*/ 0 w 782223"/>
              <a:gd name="connsiteY0" fmla="*/ 0 h 3191125"/>
              <a:gd name="connsiteX1" fmla="*/ 782223 w 782223"/>
              <a:gd name="connsiteY1" fmla="*/ 0 h 3191125"/>
              <a:gd name="connsiteX2" fmla="*/ 782223 w 782223"/>
              <a:gd name="connsiteY2" fmla="*/ 3191125 h 3191125"/>
              <a:gd name="connsiteX3" fmla="*/ 0 w 782223"/>
              <a:gd name="connsiteY3" fmla="*/ 3191125 h 3191125"/>
              <a:gd name="connsiteX4" fmla="*/ 0 w 782223"/>
              <a:gd name="connsiteY4" fmla="*/ 0 h 3191125"/>
              <a:gd name="connsiteX0-1" fmla="*/ 0 w 785398"/>
              <a:gd name="connsiteY0-2" fmla="*/ 0 h 3191125"/>
              <a:gd name="connsiteX1-3" fmla="*/ 785398 w 785398"/>
              <a:gd name="connsiteY1-4" fmla="*/ 800100 h 3191125"/>
              <a:gd name="connsiteX2-5" fmla="*/ 782223 w 785398"/>
              <a:gd name="connsiteY2-6" fmla="*/ 3191125 h 3191125"/>
              <a:gd name="connsiteX3-7" fmla="*/ 0 w 785398"/>
              <a:gd name="connsiteY3-8" fmla="*/ 3191125 h 3191125"/>
              <a:gd name="connsiteX4-9" fmla="*/ 0 w 785398"/>
              <a:gd name="connsiteY4-10" fmla="*/ 0 h 3191125"/>
              <a:gd name="connsiteX0-11" fmla="*/ 3175 w 788573"/>
              <a:gd name="connsiteY0-12" fmla="*/ 0 h 3191125"/>
              <a:gd name="connsiteX1-13" fmla="*/ 788573 w 788573"/>
              <a:gd name="connsiteY1-14" fmla="*/ 800100 h 3191125"/>
              <a:gd name="connsiteX2-15" fmla="*/ 785398 w 788573"/>
              <a:gd name="connsiteY2-16" fmla="*/ 3191125 h 3191125"/>
              <a:gd name="connsiteX3-17" fmla="*/ 0 w 788573"/>
              <a:gd name="connsiteY3-18" fmla="*/ 2787900 h 3191125"/>
              <a:gd name="connsiteX4-19" fmla="*/ 3175 w 788573"/>
              <a:gd name="connsiteY4-20" fmla="*/ 0 h 3191125"/>
              <a:gd name="connsiteX0-21" fmla="*/ 3175 w 791748"/>
              <a:gd name="connsiteY0-22" fmla="*/ 0 h 3191125"/>
              <a:gd name="connsiteX1-23" fmla="*/ 791748 w 791748"/>
              <a:gd name="connsiteY1-24" fmla="*/ 809625 h 3191125"/>
              <a:gd name="connsiteX2-25" fmla="*/ 785398 w 791748"/>
              <a:gd name="connsiteY2-26" fmla="*/ 3191125 h 3191125"/>
              <a:gd name="connsiteX3-27" fmla="*/ 0 w 791748"/>
              <a:gd name="connsiteY3-28" fmla="*/ 2787900 h 3191125"/>
              <a:gd name="connsiteX4-29" fmla="*/ 3175 w 791748"/>
              <a:gd name="connsiteY4-30" fmla="*/ 0 h 31911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91748" h="3191125">
                <a:moveTo>
                  <a:pt x="3175" y="0"/>
                </a:moveTo>
                <a:lnTo>
                  <a:pt x="791748" y="809625"/>
                </a:lnTo>
                <a:cubicBezTo>
                  <a:pt x="790690" y="1606633"/>
                  <a:pt x="786456" y="2394117"/>
                  <a:pt x="785398" y="3191125"/>
                </a:cubicBezTo>
                <a:lnTo>
                  <a:pt x="0" y="2787900"/>
                </a:lnTo>
                <a:cubicBezTo>
                  <a:pt x="1058" y="1858600"/>
                  <a:pt x="2117" y="929300"/>
                  <a:pt x="3175" y="0"/>
                </a:cubicBezTo>
                <a:close/>
              </a:path>
            </a:pathLst>
          </a:custGeom>
          <a:solidFill>
            <a:schemeClr val="accent1">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icture Placeholder 20"/>
          <p:cNvSpPr>
            <a:spLocks noGrp="1"/>
          </p:cNvSpPr>
          <p:nvPr>
            <p:ph type="pic" sz="quarter" idx="10"/>
          </p:nvPr>
        </p:nvSpPr>
        <p:spPr>
          <a:xfrm>
            <a:off x="5723890" y="711200"/>
            <a:ext cx="4984115" cy="2801620"/>
          </a:xfrm>
          <a:custGeom>
            <a:avLst/>
            <a:gdLst>
              <a:gd name="connsiteX0" fmla="*/ 0 w 5553608"/>
              <a:gd name="connsiteY0" fmla="*/ 0 h 2794000"/>
              <a:gd name="connsiteX1" fmla="*/ 5348277 w 5553608"/>
              <a:gd name="connsiteY1" fmla="*/ 0 h 2794000"/>
              <a:gd name="connsiteX2" fmla="*/ 5553608 w 5553608"/>
              <a:gd name="connsiteY2" fmla="*/ 205331 h 2794000"/>
              <a:gd name="connsiteX3" fmla="*/ 5553608 w 5553608"/>
              <a:gd name="connsiteY3" fmla="*/ 2588669 h 2794000"/>
              <a:gd name="connsiteX4" fmla="*/ 5348277 w 5553608"/>
              <a:gd name="connsiteY4" fmla="*/ 2794000 h 2794000"/>
              <a:gd name="connsiteX5" fmla="*/ 0 w 5553608"/>
              <a:gd name="connsiteY5" fmla="*/ 279400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608" h="2794000">
                <a:moveTo>
                  <a:pt x="0" y="0"/>
                </a:moveTo>
                <a:lnTo>
                  <a:pt x="5348277" y="0"/>
                </a:lnTo>
                <a:cubicBezTo>
                  <a:pt x="5461678" y="0"/>
                  <a:pt x="5553608" y="91930"/>
                  <a:pt x="5553608" y="205331"/>
                </a:cubicBezTo>
                <a:lnTo>
                  <a:pt x="5553608" y="2588669"/>
                </a:lnTo>
                <a:cubicBezTo>
                  <a:pt x="5553608" y="2702070"/>
                  <a:pt x="5461678" y="2794000"/>
                  <a:pt x="5348277" y="2794000"/>
                </a:cubicBezTo>
                <a:lnTo>
                  <a:pt x="0" y="2794000"/>
                </a:lnTo>
                <a:close/>
              </a:path>
            </a:pathLst>
          </a:custGeom>
        </p:spPr>
        <p:txBody>
          <a:bodyPr wrap="square" anchor="ctr" anchorCtr="1">
            <a:noAutofit/>
          </a:bodyPr>
          <a:lstStyle>
            <a:lvl1pPr marL="0" indent="0">
              <a:buFontTx/>
              <a:buNone/>
              <a:defRPr sz="2000"/>
            </a:lvl1pPr>
          </a:lstStyle>
          <a:p>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2" Type="http://schemas.openxmlformats.org/officeDocument/2006/relationships/theme" Target="../theme/theme2.xml"/><Relationship Id="rId21" Type="http://schemas.openxmlformats.org/officeDocument/2006/relationships/slideLayout" Target="../slideLayouts/slideLayout36.xml"/><Relationship Id="rId20" Type="http://schemas.openxmlformats.org/officeDocument/2006/relationships/slideLayout" Target="../slideLayouts/slideLayout35.xml"/><Relationship Id="rId2" Type="http://schemas.openxmlformats.org/officeDocument/2006/relationships/slideLayout" Target="../slideLayouts/slideLayout17.xml"/><Relationship Id="rId19" Type="http://schemas.openxmlformats.org/officeDocument/2006/relationships/slideLayout" Target="../slideLayouts/slideLayout34.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5BDA4-04EF-4225-86D1-B8568DA5AB4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D3269-1611-4DA6-9200-5A515900643B}" type="slidenum">
              <a:rPr lang="zh-CN" altLang="en-US" smtClean="0"/>
            </a:fld>
            <a:endParaRPr lang="zh-CN" altLang="en-US"/>
          </a:p>
        </p:txBody>
      </p:sp>
      <p:sp>
        <p:nvSpPr>
          <p:cNvPr id="7" name="页面-上"/>
          <p:cNvSpPr/>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p:nvSpPr>
        <p:spPr>
          <a:xfrm>
            <a:off x="5778500" y="22860000"/>
            <a:ext cx="635000" cy="635000"/>
          </a:xfrm>
          <a:prstGeom prst="ellipse">
            <a:avLst/>
          </a:prstGeom>
          <a:noFill/>
          <a:ln>
            <a:no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media/image7.jpeg"/><Relationship Id="rId7" Type="http://schemas.openxmlformats.org/officeDocument/2006/relationships/tags" Target="../tags/tag20.xml"/><Relationship Id="rId6" Type="http://schemas.openxmlformats.org/officeDocument/2006/relationships/image" Target="../media/image6.png"/><Relationship Id="rId5" Type="http://schemas.openxmlformats.org/officeDocument/2006/relationships/tags" Target="../tags/tag19.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4" Type="http://schemas.openxmlformats.org/officeDocument/2006/relationships/notesSlide" Target="../notesSlides/notesSlide1.xml"/><Relationship Id="rId13" Type="http://schemas.openxmlformats.org/officeDocument/2006/relationships/slideLayout" Target="../slideLayouts/slideLayout22.xml"/><Relationship Id="rId12" Type="http://schemas.openxmlformats.org/officeDocument/2006/relationships/image" Target="../media/image9.jpeg"/><Relationship Id="rId11" Type="http://schemas.openxmlformats.org/officeDocument/2006/relationships/tags" Target="../tags/tag22.xml"/><Relationship Id="rId10" Type="http://schemas.openxmlformats.org/officeDocument/2006/relationships/image" Target="../media/image8.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2.xml"/><Relationship Id="rId4" Type="http://schemas.openxmlformats.org/officeDocument/2006/relationships/tags" Target="../tags/tag79.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65.png"/><Relationship Id="rId4" Type="http://schemas.openxmlformats.org/officeDocument/2006/relationships/tags" Target="../tags/tag82.xml"/><Relationship Id="rId38" Type="http://schemas.openxmlformats.org/officeDocument/2006/relationships/notesSlide" Target="../notesSlides/notesSlide10.xml"/><Relationship Id="rId37" Type="http://schemas.openxmlformats.org/officeDocument/2006/relationships/slideLayout" Target="../slideLayouts/slideLayout16.xml"/><Relationship Id="rId36" Type="http://schemas.openxmlformats.org/officeDocument/2006/relationships/tags" Target="../tags/tag113.xml"/><Relationship Id="rId35" Type="http://schemas.openxmlformats.org/officeDocument/2006/relationships/tags" Target="../tags/tag112.xml"/><Relationship Id="rId34" Type="http://schemas.openxmlformats.org/officeDocument/2006/relationships/tags" Target="../tags/tag1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image" Target="../media/image13.png"/><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81.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80.xml"/></Relationships>
</file>

<file path=ppt/slides/_rels/slide12.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73.png"/><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9" Type="http://schemas.openxmlformats.org/officeDocument/2006/relationships/slideLayout" Target="../slideLayouts/slideLayout16.xml"/><Relationship Id="rId28" Type="http://schemas.openxmlformats.org/officeDocument/2006/relationships/tags" Target="../tags/tag119.xml"/><Relationship Id="rId27" Type="http://schemas.openxmlformats.org/officeDocument/2006/relationships/image" Target="../media/image86.png"/><Relationship Id="rId26" Type="http://schemas.openxmlformats.org/officeDocument/2006/relationships/image" Target="../media/image85.png"/><Relationship Id="rId25" Type="http://schemas.openxmlformats.org/officeDocument/2006/relationships/image" Target="../media/image13.png"/><Relationship Id="rId24" Type="http://schemas.openxmlformats.org/officeDocument/2006/relationships/tags" Target="../tags/tag118.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image" Target="../media/image84.png"/><Relationship Id="rId2" Type="http://schemas.openxmlformats.org/officeDocument/2006/relationships/image" Target="../media/image67.png"/><Relationship Id="rId19" Type="http://schemas.openxmlformats.org/officeDocument/2006/relationships/tags" Target="../tags/tag114.xml"/><Relationship Id="rId18" Type="http://schemas.openxmlformats.org/officeDocument/2006/relationships/image" Target="../media/image83.png"/><Relationship Id="rId17" Type="http://schemas.openxmlformats.org/officeDocument/2006/relationships/image" Target="../media/image82.png"/><Relationship Id="rId16" Type="http://schemas.openxmlformats.org/officeDocument/2006/relationships/image" Target="../media/image81.png"/><Relationship Id="rId15" Type="http://schemas.openxmlformats.org/officeDocument/2006/relationships/image" Target="../media/image80.png"/><Relationship Id="rId14" Type="http://schemas.openxmlformats.org/officeDocument/2006/relationships/image" Target="../media/image79.png"/><Relationship Id="rId13" Type="http://schemas.openxmlformats.org/officeDocument/2006/relationships/image" Target="../media/image78.png"/><Relationship Id="rId12" Type="http://schemas.openxmlformats.org/officeDocument/2006/relationships/image" Target="../media/image77.png"/><Relationship Id="rId11" Type="http://schemas.openxmlformats.org/officeDocument/2006/relationships/image" Target="../media/image76.png"/><Relationship Id="rId10" Type="http://schemas.openxmlformats.org/officeDocument/2006/relationships/image" Target="../media/image75.png"/><Relationship Id="rId1" Type="http://schemas.openxmlformats.org/officeDocument/2006/relationships/image" Target="../media/image66.png"/></Relationships>
</file>

<file path=ppt/slides/_rels/slide13.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image" Target="../media/image90.png"/><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image" Target="../media/image89.png"/><Relationship Id="rId3" Type="http://schemas.openxmlformats.org/officeDocument/2006/relationships/tags" Target="../tags/tag120.xml"/><Relationship Id="rId2" Type="http://schemas.openxmlformats.org/officeDocument/2006/relationships/image" Target="../media/image88.png"/><Relationship Id="rId19" Type="http://schemas.openxmlformats.org/officeDocument/2006/relationships/notesSlide" Target="../notesSlides/notesSlide11.xml"/><Relationship Id="rId18" Type="http://schemas.openxmlformats.org/officeDocument/2006/relationships/slideLayout" Target="../slideLayouts/slideLayout35.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image" Target="../media/image13.png"/><Relationship Id="rId13" Type="http://schemas.openxmlformats.org/officeDocument/2006/relationships/tags" Target="../tags/tag126.xml"/><Relationship Id="rId12" Type="http://schemas.openxmlformats.org/officeDocument/2006/relationships/image" Target="../media/image92.png"/><Relationship Id="rId11" Type="http://schemas.openxmlformats.org/officeDocument/2006/relationships/image" Target="../media/image91.png"/><Relationship Id="rId10" Type="http://schemas.openxmlformats.org/officeDocument/2006/relationships/tags" Target="../tags/tag125.xml"/><Relationship Id="rId1" Type="http://schemas.openxmlformats.org/officeDocument/2006/relationships/image" Target="../media/image87.png"/></Relationships>
</file>

<file path=ppt/slides/_rels/slide14.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media/image94.png"/><Relationship Id="rId7" Type="http://schemas.openxmlformats.org/officeDocument/2006/relationships/tags" Target="../tags/tag132.xml"/><Relationship Id="rId6" Type="http://schemas.openxmlformats.org/officeDocument/2006/relationships/image" Target="../media/image93.png"/><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13.png"/><Relationship Id="rId2" Type="http://schemas.openxmlformats.org/officeDocument/2006/relationships/image" Target="../media/image12.png"/><Relationship Id="rId12" Type="http://schemas.openxmlformats.org/officeDocument/2006/relationships/notesSlide" Target="../notesSlides/notesSlide12.xml"/><Relationship Id="rId11" Type="http://schemas.openxmlformats.org/officeDocument/2006/relationships/slideLayout" Target="../slideLayouts/slideLayout22.xml"/><Relationship Id="rId10" Type="http://schemas.openxmlformats.org/officeDocument/2006/relationships/image" Target="../media/image95.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tags" Target="../tags/tag137.xml"/><Relationship Id="rId7" Type="http://schemas.openxmlformats.org/officeDocument/2006/relationships/image" Target="../media/image99.png"/><Relationship Id="rId6" Type="http://schemas.openxmlformats.org/officeDocument/2006/relationships/image" Target="../media/image98.png"/><Relationship Id="rId5" Type="http://schemas.openxmlformats.org/officeDocument/2006/relationships/tags" Target="../tags/tag136.xml"/><Relationship Id="rId4" Type="http://schemas.openxmlformats.org/officeDocument/2006/relationships/tags" Target="../tags/tag135.xml"/><Relationship Id="rId30" Type="http://schemas.openxmlformats.org/officeDocument/2006/relationships/notesSlide" Target="../notesSlides/notesSlide13.xml"/><Relationship Id="rId3" Type="http://schemas.openxmlformats.org/officeDocument/2006/relationships/image" Target="../media/image97.png"/><Relationship Id="rId29" Type="http://schemas.openxmlformats.org/officeDocument/2006/relationships/slideLayout" Target="../slideLayouts/slideLayout16.xml"/><Relationship Id="rId28" Type="http://schemas.openxmlformats.org/officeDocument/2006/relationships/tags" Target="../tags/tag147.xml"/><Relationship Id="rId27" Type="http://schemas.openxmlformats.org/officeDocument/2006/relationships/image" Target="../media/image105.png"/><Relationship Id="rId26" Type="http://schemas.openxmlformats.org/officeDocument/2006/relationships/image" Target="../media/image104.png"/><Relationship Id="rId25" Type="http://schemas.openxmlformats.org/officeDocument/2006/relationships/image" Target="../media/image103.png"/><Relationship Id="rId24" Type="http://schemas.openxmlformats.org/officeDocument/2006/relationships/image" Target="../media/image13.png"/><Relationship Id="rId23" Type="http://schemas.openxmlformats.org/officeDocument/2006/relationships/tags" Target="../tags/tag146.xml"/><Relationship Id="rId22" Type="http://schemas.openxmlformats.org/officeDocument/2006/relationships/image" Target="../media/image95.png"/><Relationship Id="rId21" Type="http://schemas.openxmlformats.org/officeDocument/2006/relationships/tags" Target="../tags/tag145.xml"/><Relationship Id="rId20" Type="http://schemas.openxmlformats.org/officeDocument/2006/relationships/image" Target="../media/image94.png"/><Relationship Id="rId2" Type="http://schemas.openxmlformats.org/officeDocument/2006/relationships/tags" Target="../tags/tag134.xml"/><Relationship Id="rId19" Type="http://schemas.openxmlformats.org/officeDocument/2006/relationships/tags" Target="../tags/tag144.xml"/><Relationship Id="rId18" Type="http://schemas.openxmlformats.org/officeDocument/2006/relationships/image" Target="../media/image93.png"/><Relationship Id="rId17" Type="http://schemas.openxmlformats.org/officeDocument/2006/relationships/tags" Target="../tags/tag143.xml"/><Relationship Id="rId16" Type="http://schemas.openxmlformats.org/officeDocument/2006/relationships/image" Target="../media/image102.png"/><Relationship Id="rId15" Type="http://schemas.openxmlformats.org/officeDocument/2006/relationships/tags" Target="../tags/tag142.xml"/><Relationship Id="rId14" Type="http://schemas.openxmlformats.org/officeDocument/2006/relationships/image" Target="../media/image101.png"/><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image" Target="../media/image96.jpeg"/></Relationships>
</file>

<file path=ppt/slides/_rels/slide16.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1" Type="http://schemas.openxmlformats.org/officeDocument/2006/relationships/notesSlide" Target="../notesSlides/notesSlide14.xml"/><Relationship Id="rId30" Type="http://schemas.openxmlformats.org/officeDocument/2006/relationships/slideLayout" Target="../slideLayouts/slideLayout16.xml"/><Relationship Id="rId3" Type="http://schemas.openxmlformats.org/officeDocument/2006/relationships/tags" Target="../tags/tag150.xml"/><Relationship Id="rId29" Type="http://schemas.openxmlformats.org/officeDocument/2006/relationships/tags" Target="../tags/tag171.xml"/><Relationship Id="rId28" Type="http://schemas.openxmlformats.org/officeDocument/2006/relationships/image" Target="../media/image109.png"/><Relationship Id="rId27" Type="http://schemas.openxmlformats.org/officeDocument/2006/relationships/tags" Target="../tags/tag170.xml"/><Relationship Id="rId26" Type="http://schemas.openxmlformats.org/officeDocument/2006/relationships/image" Target="../media/image13.png"/><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image" Target="../media/image108.jpeg"/><Relationship Id="rId21" Type="http://schemas.openxmlformats.org/officeDocument/2006/relationships/tags" Target="../tags/tag166.xml"/><Relationship Id="rId20" Type="http://schemas.openxmlformats.org/officeDocument/2006/relationships/tags" Target="../tags/tag165.xml"/><Relationship Id="rId2" Type="http://schemas.openxmlformats.org/officeDocument/2006/relationships/tags" Target="../tags/tag149.xml"/><Relationship Id="rId19" Type="http://schemas.openxmlformats.org/officeDocument/2006/relationships/image" Target="../media/image107.jpeg"/><Relationship Id="rId18" Type="http://schemas.openxmlformats.org/officeDocument/2006/relationships/tags" Target="../tags/tag164.xml"/><Relationship Id="rId17" Type="http://schemas.openxmlformats.org/officeDocument/2006/relationships/tags" Target="../tags/tag163.xml"/><Relationship Id="rId16" Type="http://schemas.openxmlformats.org/officeDocument/2006/relationships/tags" Target="../tags/tag162.xml"/><Relationship Id="rId15" Type="http://schemas.openxmlformats.org/officeDocument/2006/relationships/image" Target="../media/image106.jpeg"/><Relationship Id="rId14" Type="http://schemas.openxmlformats.org/officeDocument/2006/relationships/tags" Target="../tags/tag16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48.xml"/></Relationships>
</file>

<file path=ppt/slides/_rels/slide17.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image" Target="../media/image112.png"/><Relationship Id="rId7" Type="http://schemas.openxmlformats.org/officeDocument/2006/relationships/image" Target="../media/image111.png"/><Relationship Id="rId6" Type="http://schemas.openxmlformats.org/officeDocument/2006/relationships/image" Target="../media/image110.png"/><Relationship Id="rId5" Type="http://schemas.openxmlformats.org/officeDocument/2006/relationships/image" Target="../media/image13.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12.png"/><Relationship Id="rId13" Type="http://schemas.openxmlformats.org/officeDocument/2006/relationships/notesSlide" Target="../notesSlides/notesSlide15.xml"/><Relationship Id="rId12" Type="http://schemas.openxmlformats.org/officeDocument/2006/relationships/slideLayout" Target="../slideLayouts/slideLayout22.xml"/><Relationship Id="rId11" Type="http://schemas.openxmlformats.org/officeDocument/2006/relationships/image" Target="../media/image114.png"/><Relationship Id="rId10" Type="http://schemas.openxmlformats.org/officeDocument/2006/relationships/image" Target="../media/image113.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image" Target="../media/image119.jpeg"/><Relationship Id="rId7" Type="http://schemas.openxmlformats.org/officeDocument/2006/relationships/image" Target="../media/image118.png"/><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tags" Target="../tags/tag177.xml"/><Relationship Id="rId3" Type="http://schemas.openxmlformats.org/officeDocument/2006/relationships/image" Target="../media/image115.png"/><Relationship Id="rId2" Type="http://schemas.openxmlformats.org/officeDocument/2006/relationships/tags" Target="../tags/tag176.xml"/><Relationship Id="rId14" Type="http://schemas.openxmlformats.org/officeDocument/2006/relationships/notesSlide" Target="../notesSlides/notesSlide16.xml"/><Relationship Id="rId13" Type="http://schemas.openxmlformats.org/officeDocument/2006/relationships/slideLayout" Target="../slideLayouts/slideLayout16.xml"/><Relationship Id="rId12" Type="http://schemas.openxmlformats.org/officeDocument/2006/relationships/tags" Target="../tags/tag179.xml"/><Relationship Id="rId11" Type="http://schemas.openxmlformats.org/officeDocument/2006/relationships/image" Target="../media/image120.png"/><Relationship Id="rId10" Type="http://schemas.openxmlformats.org/officeDocument/2006/relationships/image" Target="../media/image13.png"/><Relationship Id="rId1" Type="http://schemas.openxmlformats.org/officeDocument/2006/relationships/tags" Target="../tags/tag175.xml"/></Relationships>
</file>

<file path=ppt/slides/_rels/slide19.xml.rels><?xml version="1.0" encoding="UTF-8" standalone="yes"?>
<Relationships xmlns="http://schemas.openxmlformats.org/package/2006/relationships"><Relationship Id="rId9" Type="http://schemas.openxmlformats.org/officeDocument/2006/relationships/image" Target="../media/image123.png"/><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122.jpeg"/><Relationship Id="rId2" Type="http://schemas.openxmlformats.org/officeDocument/2006/relationships/image" Target="../media/image121.jpeg"/><Relationship Id="rId16" Type="http://schemas.openxmlformats.org/officeDocument/2006/relationships/notesSlide" Target="../notesSlides/notesSlide17.xml"/><Relationship Id="rId15" Type="http://schemas.openxmlformats.org/officeDocument/2006/relationships/slideLayout" Target="../slideLayouts/slideLayout16.xml"/><Relationship Id="rId14" Type="http://schemas.openxmlformats.org/officeDocument/2006/relationships/tags" Target="../tags/tag188.xml"/><Relationship Id="rId13" Type="http://schemas.openxmlformats.org/officeDocument/2006/relationships/image" Target="../media/image124.png"/><Relationship Id="rId12" Type="http://schemas.openxmlformats.org/officeDocument/2006/relationships/tags" Target="../tags/tag187.xml"/><Relationship Id="rId11" Type="http://schemas.openxmlformats.org/officeDocument/2006/relationships/image" Target="../media/image13.png"/><Relationship Id="rId10" Type="http://schemas.openxmlformats.org/officeDocument/2006/relationships/tags" Target="../tags/tag186.xml"/><Relationship Id="rId1" Type="http://schemas.openxmlformats.org/officeDocument/2006/relationships/tags" Target="../tags/tag180.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2.xml"/><Relationship Id="rId3" Type="http://schemas.openxmlformats.org/officeDocument/2006/relationships/tags" Target="../tags/tag23.xml"/><Relationship Id="rId2" Type="http://schemas.openxmlformats.org/officeDocument/2006/relationships/image" Target="../media/image6.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9" Type="http://schemas.openxmlformats.org/officeDocument/2006/relationships/image" Target="../media/image129.png"/><Relationship Id="rId8" Type="http://schemas.openxmlformats.org/officeDocument/2006/relationships/image" Target="../media/image128.png"/><Relationship Id="rId7" Type="http://schemas.openxmlformats.org/officeDocument/2006/relationships/image" Target="../media/image127.png"/><Relationship Id="rId6" Type="http://schemas.openxmlformats.org/officeDocument/2006/relationships/image" Target="../media/image126.png"/><Relationship Id="rId5" Type="http://schemas.openxmlformats.org/officeDocument/2006/relationships/image" Target="../media/image13.png"/><Relationship Id="rId4" Type="http://schemas.openxmlformats.org/officeDocument/2006/relationships/tags" Target="../tags/tag191.xml"/><Relationship Id="rId3" Type="http://schemas.openxmlformats.org/officeDocument/2006/relationships/image" Target="../media/image125.jpeg"/><Relationship Id="rId21" Type="http://schemas.openxmlformats.org/officeDocument/2006/relationships/notesSlide" Target="../notesSlides/notesSlide18.xml"/><Relationship Id="rId20" Type="http://schemas.openxmlformats.org/officeDocument/2006/relationships/slideLayout" Target="../slideLayouts/slideLayout16.xml"/><Relationship Id="rId2" Type="http://schemas.openxmlformats.org/officeDocument/2006/relationships/tags" Target="../tags/tag190.xml"/><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tags" Target="../tags/tag195.xml"/><Relationship Id="rId16" Type="http://schemas.openxmlformats.org/officeDocument/2006/relationships/image" Target="../media/image132.png"/><Relationship Id="rId15" Type="http://schemas.openxmlformats.org/officeDocument/2006/relationships/image" Target="../media/image113.png"/><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image" Target="../media/image131.png"/><Relationship Id="rId10" Type="http://schemas.openxmlformats.org/officeDocument/2006/relationships/image" Target="../media/image130.png"/><Relationship Id="rId1" Type="http://schemas.openxmlformats.org/officeDocument/2006/relationships/tags" Target="../tags/tag189.xml"/></Relationships>
</file>

<file path=ppt/slides/_rels/slide21.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image" Target="../media/image134.png"/><Relationship Id="rId7" Type="http://schemas.openxmlformats.org/officeDocument/2006/relationships/tags" Target="../tags/tag200.xml"/><Relationship Id="rId6" Type="http://schemas.openxmlformats.org/officeDocument/2006/relationships/image" Target="../media/image133.png"/><Relationship Id="rId5" Type="http://schemas.openxmlformats.org/officeDocument/2006/relationships/tags" Target="../tags/tag199.xml"/><Relationship Id="rId4" Type="http://schemas.openxmlformats.org/officeDocument/2006/relationships/tags" Target="../tags/tag198.xml"/><Relationship Id="rId35" Type="http://schemas.openxmlformats.org/officeDocument/2006/relationships/notesSlide" Target="../notesSlides/notesSlide19.xml"/><Relationship Id="rId34" Type="http://schemas.openxmlformats.org/officeDocument/2006/relationships/slideLayout" Target="../slideLayouts/slideLayout22.xml"/><Relationship Id="rId33" Type="http://schemas.openxmlformats.org/officeDocument/2006/relationships/image" Target="../media/image147.png"/><Relationship Id="rId32" Type="http://schemas.openxmlformats.org/officeDocument/2006/relationships/tags" Target="../tags/tag212.xml"/><Relationship Id="rId31" Type="http://schemas.openxmlformats.org/officeDocument/2006/relationships/image" Target="../media/image146.png"/><Relationship Id="rId30" Type="http://schemas.openxmlformats.org/officeDocument/2006/relationships/image" Target="../media/image145.png"/><Relationship Id="rId3" Type="http://schemas.openxmlformats.org/officeDocument/2006/relationships/image" Target="../media/image13.png"/><Relationship Id="rId29" Type="http://schemas.openxmlformats.org/officeDocument/2006/relationships/tags" Target="../tags/tag211.xml"/><Relationship Id="rId28" Type="http://schemas.openxmlformats.org/officeDocument/2006/relationships/image" Target="../media/image144.png"/><Relationship Id="rId27" Type="http://schemas.openxmlformats.org/officeDocument/2006/relationships/tags" Target="../tags/tag210.xml"/><Relationship Id="rId26" Type="http://schemas.openxmlformats.org/officeDocument/2006/relationships/image" Target="../media/image143.png"/><Relationship Id="rId25" Type="http://schemas.openxmlformats.org/officeDocument/2006/relationships/tags" Target="../tags/tag209.xml"/><Relationship Id="rId24" Type="http://schemas.openxmlformats.org/officeDocument/2006/relationships/image" Target="../media/image142.png"/><Relationship Id="rId23" Type="http://schemas.openxmlformats.org/officeDocument/2006/relationships/tags" Target="../tags/tag208.xml"/><Relationship Id="rId22" Type="http://schemas.openxmlformats.org/officeDocument/2006/relationships/image" Target="../media/image141.png"/><Relationship Id="rId21" Type="http://schemas.openxmlformats.org/officeDocument/2006/relationships/tags" Target="../tags/tag207.xml"/><Relationship Id="rId20" Type="http://schemas.openxmlformats.org/officeDocument/2006/relationships/image" Target="../media/image140.png"/><Relationship Id="rId2" Type="http://schemas.openxmlformats.org/officeDocument/2006/relationships/image" Target="../media/image12.png"/><Relationship Id="rId19" Type="http://schemas.openxmlformats.org/officeDocument/2006/relationships/tags" Target="../tags/tag206.xml"/><Relationship Id="rId18" Type="http://schemas.openxmlformats.org/officeDocument/2006/relationships/image" Target="../media/image139.png"/><Relationship Id="rId17" Type="http://schemas.openxmlformats.org/officeDocument/2006/relationships/tags" Target="../tags/tag205.xml"/><Relationship Id="rId16" Type="http://schemas.openxmlformats.org/officeDocument/2006/relationships/image" Target="../media/image138.png"/><Relationship Id="rId15" Type="http://schemas.openxmlformats.org/officeDocument/2006/relationships/tags" Target="../tags/tag204.xml"/><Relationship Id="rId14" Type="http://schemas.openxmlformats.org/officeDocument/2006/relationships/image" Target="../media/image137.png"/><Relationship Id="rId13" Type="http://schemas.openxmlformats.org/officeDocument/2006/relationships/tags" Target="../tags/tag203.xml"/><Relationship Id="rId12" Type="http://schemas.openxmlformats.org/officeDocument/2006/relationships/image" Target="../media/image136.png"/><Relationship Id="rId11" Type="http://schemas.openxmlformats.org/officeDocument/2006/relationships/tags" Target="../tags/tag202.xml"/><Relationship Id="rId10" Type="http://schemas.openxmlformats.org/officeDocument/2006/relationships/image" Target="../media/image135.pn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217.xml"/><Relationship Id="rId7" Type="http://schemas.openxmlformats.org/officeDocument/2006/relationships/image" Target="../media/image150.jpeg"/><Relationship Id="rId6" Type="http://schemas.openxmlformats.org/officeDocument/2006/relationships/tags" Target="../tags/tag216.xml"/><Relationship Id="rId5" Type="http://schemas.openxmlformats.org/officeDocument/2006/relationships/image" Target="../media/image149.jpeg"/><Relationship Id="rId4" Type="http://schemas.openxmlformats.org/officeDocument/2006/relationships/tags" Target="../tags/tag215.xml"/><Relationship Id="rId3" Type="http://schemas.openxmlformats.org/officeDocument/2006/relationships/image" Target="../media/image148.jpeg"/><Relationship Id="rId22" Type="http://schemas.openxmlformats.org/officeDocument/2006/relationships/notesSlide" Target="../notesSlides/notesSlide20.xml"/><Relationship Id="rId21" Type="http://schemas.openxmlformats.org/officeDocument/2006/relationships/slideLayout" Target="../slideLayouts/slideLayout16.xml"/><Relationship Id="rId20" Type="http://schemas.openxmlformats.org/officeDocument/2006/relationships/tags" Target="../tags/tag227.xml"/><Relationship Id="rId2" Type="http://schemas.openxmlformats.org/officeDocument/2006/relationships/tags" Target="../tags/tag214.xml"/><Relationship Id="rId19" Type="http://schemas.openxmlformats.org/officeDocument/2006/relationships/tags" Target="../tags/tag226.xml"/><Relationship Id="rId18" Type="http://schemas.openxmlformats.org/officeDocument/2006/relationships/tags" Target="../tags/tag225.xml"/><Relationship Id="rId17" Type="http://schemas.openxmlformats.org/officeDocument/2006/relationships/tags" Target="../tags/tag224.xml"/><Relationship Id="rId16" Type="http://schemas.openxmlformats.org/officeDocument/2006/relationships/tags" Target="../tags/tag223.xml"/><Relationship Id="rId15" Type="http://schemas.openxmlformats.org/officeDocument/2006/relationships/tags" Target="../tags/tag222.xml"/><Relationship Id="rId14" Type="http://schemas.openxmlformats.org/officeDocument/2006/relationships/tags" Target="../tags/tag221.xml"/><Relationship Id="rId13" Type="http://schemas.openxmlformats.org/officeDocument/2006/relationships/image" Target="../media/image151.png"/><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13.xml"/></Relationships>
</file>

<file path=ppt/slides/_rels/slide23.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image" Target="../media/image152.png"/><Relationship Id="rId6" Type="http://schemas.openxmlformats.org/officeDocument/2006/relationships/tags" Target="../tags/tag233.xml"/><Relationship Id="rId5" Type="http://schemas.openxmlformats.org/officeDocument/2006/relationships/tags" Target="../tags/tag232.xml"/><Relationship Id="rId40" Type="http://schemas.openxmlformats.org/officeDocument/2006/relationships/notesSlide" Target="../notesSlides/notesSlide21.xml"/><Relationship Id="rId4" Type="http://schemas.openxmlformats.org/officeDocument/2006/relationships/tags" Target="../tags/tag231.xml"/><Relationship Id="rId39" Type="http://schemas.openxmlformats.org/officeDocument/2006/relationships/slideLayout" Target="../slideLayouts/slideLayout17.xml"/><Relationship Id="rId38" Type="http://schemas.openxmlformats.org/officeDocument/2006/relationships/tags" Target="../tags/tag257.xml"/><Relationship Id="rId37" Type="http://schemas.openxmlformats.org/officeDocument/2006/relationships/image" Target="../media/image147.png"/><Relationship Id="rId36" Type="http://schemas.openxmlformats.org/officeDocument/2006/relationships/tags" Target="../tags/tag256.xml"/><Relationship Id="rId35" Type="http://schemas.openxmlformats.org/officeDocument/2006/relationships/image" Target="../media/image158.png"/><Relationship Id="rId34" Type="http://schemas.openxmlformats.org/officeDocument/2006/relationships/tags" Target="../tags/tag255.xml"/><Relationship Id="rId33" Type="http://schemas.openxmlformats.org/officeDocument/2006/relationships/tags" Target="../tags/tag254.xml"/><Relationship Id="rId32" Type="http://schemas.openxmlformats.org/officeDocument/2006/relationships/tags" Target="../tags/tag253.xml"/><Relationship Id="rId31" Type="http://schemas.openxmlformats.org/officeDocument/2006/relationships/tags" Target="../tags/tag252.xml"/><Relationship Id="rId30" Type="http://schemas.openxmlformats.org/officeDocument/2006/relationships/tags" Target="../tags/tag251.xml"/><Relationship Id="rId3" Type="http://schemas.openxmlformats.org/officeDocument/2006/relationships/tags" Target="../tags/tag230.xml"/><Relationship Id="rId29" Type="http://schemas.openxmlformats.org/officeDocument/2006/relationships/tags" Target="../tags/tag250.xml"/><Relationship Id="rId28" Type="http://schemas.openxmlformats.org/officeDocument/2006/relationships/tags" Target="../tags/tag249.xml"/><Relationship Id="rId27" Type="http://schemas.openxmlformats.org/officeDocument/2006/relationships/tags" Target="../tags/tag248.xml"/><Relationship Id="rId26" Type="http://schemas.openxmlformats.org/officeDocument/2006/relationships/tags" Target="../tags/tag247.xml"/><Relationship Id="rId25" Type="http://schemas.openxmlformats.org/officeDocument/2006/relationships/tags" Target="../tags/tag246.xml"/><Relationship Id="rId24" Type="http://schemas.openxmlformats.org/officeDocument/2006/relationships/image" Target="../media/image157.png"/><Relationship Id="rId23" Type="http://schemas.openxmlformats.org/officeDocument/2006/relationships/tags" Target="../tags/tag245.xml"/><Relationship Id="rId22" Type="http://schemas.openxmlformats.org/officeDocument/2006/relationships/tags" Target="../tags/tag244.xml"/><Relationship Id="rId21" Type="http://schemas.openxmlformats.org/officeDocument/2006/relationships/tags" Target="../tags/tag243.xml"/><Relationship Id="rId20" Type="http://schemas.openxmlformats.org/officeDocument/2006/relationships/image" Target="../media/image156.svg"/><Relationship Id="rId2" Type="http://schemas.openxmlformats.org/officeDocument/2006/relationships/tags" Target="../tags/tag229.xml"/><Relationship Id="rId19" Type="http://schemas.openxmlformats.org/officeDocument/2006/relationships/image" Target="../media/image155.png"/><Relationship Id="rId18" Type="http://schemas.openxmlformats.org/officeDocument/2006/relationships/tags" Target="../tags/tag242.xml"/><Relationship Id="rId17" Type="http://schemas.openxmlformats.org/officeDocument/2006/relationships/image" Target="../media/image154.jpeg"/><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image" Target="../media/image153.png"/><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tags" Target="../tags/tag228.xml"/></Relationships>
</file>

<file path=ppt/slides/_rels/slide24.xml.rels><?xml version="1.0" encoding="UTF-8" standalone="yes"?>
<Relationships xmlns="http://schemas.openxmlformats.org/package/2006/relationships"><Relationship Id="rId9" Type="http://schemas.openxmlformats.org/officeDocument/2006/relationships/image" Target="../media/image165.png"/><Relationship Id="rId8" Type="http://schemas.openxmlformats.org/officeDocument/2006/relationships/image" Target="../media/image164.png"/><Relationship Id="rId7" Type="http://schemas.openxmlformats.org/officeDocument/2006/relationships/image" Target="../media/image163.png"/><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3" Type="http://schemas.openxmlformats.org/officeDocument/2006/relationships/image" Target="../media/image159.png"/><Relationship Id="rId25" Type="http://schemas.openxmlformats.org/officeDocument/2006/relationships/notesSlide" Target="../notesSlides/notesSlide22.xml"/><Relationship Id="rId24" Type="http://schemas.openxmlformats.org/officeDocument/2006/relationships/slideLayout" Target="../slideLayouts/slideLayout16.xml"/><Relationship Id="rId23" Type="http://schemas.openxmlformats.org/officeDocument/2006/relationships/tags" Target="../tags/tag262.xml"/><Relationship Id="rId22" Type="http://schemas.openxmlformats.org/officeDocument/2006/relationships/image" Target="../media/image13.png"/><Relationship Id="rId21" Type="http://schemas.openxmlformats.org/officeDocument/2006/relationships/tags" Target="../tags/tag261.xml"/><Relationship Id="rId20" Type="http://schemas.openxmlformats.org/officeDocument/2006/relationships/image" Target="../media/image151.png"/><Relationship Id="rId2" Type="http://schemas.openxmlformats.org/officeDocument/2006/relationships/tags" Target="../tags/tag259.xml"/><Relationship Id="rId19" Type="http://schemas.openxmlformats.org/officeDocument/2006/relationships/tags" Target="../tags/tag260.xml"/><Relationship Id="rId18" Type="http://schemas.openxmlformats.org/officeDocument/2006/relationships/image" Target="../media/image174.png"/><Relationship Id="rId17" Type="http://schemas.openxmlformats.org/officeDocument/2006/relationships/image" Target="../media/image173.png"/><Relationship Id="rId16" Type="http://schemas.openxmlformats.org/officeDocument/2006/relationships/image" Target="../media/image172.png"/><Relationship Id="rId15" Type="http://schemas.openxmlformats.org/officeDocument/2006/relationships/image" Target="../media/image171.png"/><Relationship Id="rId14" Type="http://schemas.openxmlformats.org/officeDocument/2006/relationships/image" Target="../media/image170.png"/><Relationship Id="rId13" Type="http://schemas.openxmlformats.org/officeDocument/2006/relationships/image" Target="../media/image169.png"/><Relationship Id="rId12" Type="http://schemas.openxmlformats.org/officeDocument/2006/relationships/image" Target="../media/image168.png"/><Relationship Id="rId11" Type="http://schemas.openxmlformats.org/officeDocument/2006/relationships/image" Target="../media/image167.png"/><Relationship Id="rId10" Type="http://schemas.openxmlformats.org/officeDocument/2006/relationships/image" Target="../media/image166.png"/><Relationship Id="rId1" Type="http://schemas.openxmlformats.org/officeDocument/2006/relationships/tags" Target="../tags/tag258.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image" Target="../media/image13.png"/><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tags" Target="../tags/tag263.xml"/></Relationships>
</file>

<file path=ppt/slides/_rels/slide26.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184.png"/><Relationship Id="rId7" Type="http://schemas.openxmlformats.org/officeDocument/2006/relationships/image" Target="../media/image183.png"/><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eg"/><Relationship Id="rId32" Type="http://schemas.openxmlformats.org/officeDocument/2006/relationships/notesSlide" Target="../notesSlides/notesSlide24.xml"/><Relationship Id="rId31" Type="http://schemas.openxmlformats.org/officeDocument/2006/relationships/slideLayout" Target="../slideLayouts/slideLayout16.xml"/><Relationship Id="rId30" Type="http://schemas.openxmlformats.org/officeDocument/2006/relationships/tags" Target="../tags/tag276.xml"/><Relationship Id="rId3" Type="http://schemas.openxmlformats.org/officeDocument/2006/relationships/image" Target="../media/image179.jpeg"/><Relationship Id="rId29" Type="http://schemas.openxmlformats.org/officeDocument/2006/relationships/image" Target="../media/image86.png"/><Relationship Id="rId28" Type="http://schemas.openxmlformats.org/officeDocument/2006/relationships/image" Target="../media/image191.png"/><Relationship Id="rId27" Type="http://schemas.openxmlformats.org/officeDocument/2006/relationships/tags" Target="../tags/tag275.xml"/><Relationship Id="rId26" Type="http://schemas.openxmlformats.org/officeDocument/2006/relationships/tags" Target="../tags/tag274.xml"/><Relationship Id="rId25" Type="http://schemas.openxmlformats.org/officeDocument/2006/relationships/tags" Target="../tags/tag273.xml"/><Relationship Id="rId24" Type="http://schemas.openxmlformats.org/officeDocument/2006/relationships/tags" Target="../tags/tag272.xml"/><Relationship Id="rId23" Type="http://schemas.openxmlformats.org/officeDocument/2006/relationships/image" Target="../media/image190.jpeg"/><Relationship Id="rId22" Type="http://schemas.openxmlformats.org/officeDocument/2006/relationships/image" Target="../media/image189.png"/><Relationship Id="rId21" Type="http://schemas.openxmlformats.org/officeDocument/2006/relationships/tags" Target="../tags/tag271.xml"/><Relationship Id="rId20" Type="http://schemas.openxmlformats.org/officeDocument/2006/relationships/image" Target="../media/image188.svg"/><Relationship Id="rId2" Type="http://schemas.openxmlformats.org/officeDocument/2006/relationships/image" Target="../media/image178.svg"/><Relationship Id="rId19" Type="http://schemas.openxmlformats.org/officeDocument/2006/relationships/image" Target="../media/image187.png"/><Relationship Id="rId18" Type="http://schemas.openxmlformats.org/officeDocument/2006/relationships/image" Target="../media/image186.png"/><Relationship Id="rId17" Type="http://schemas.openxmlformats.org/officeDocument/2006/relationships/image" Target="../media/image168.png"/><Relationship Id="rId16" Type="http://schemas.openxmlformats.org/officeDocument/2006/relationships/image" Target="../media/image185.png"/><Relationship Id="rId15" Type="http://schemas.openxmlformats.org/officeDocument/2006/relationships/tags" Target="../tags/tag270.xml"/><Relationship Id="rId14" Type="http://schemas.openxmlformats.org/officeDocument/2006/relationships/image" Target="../media/image13.png"/><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image" Target="../media/image177.png"/></Relationships>
</file>

<file path=ppt/slides/_rels/slide27.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4" Type="http://schemas.openxmlformats.org/officeDocument/2006/relationships/slideLayout" Target="../slideLayouts/slideLayout16.xml"/><Relationship Id="rId23" Type="http://schemas.openxmlformats.org/officeDocument/2006/relationships/tags" Target="../tags/tag292.xml"/><Relationship Id="rId22" Type="http://schemas.openxmlformats.org/officeDocument/2006/relationships/image" Target="../media/image13.png"/><Relationship Id="rId21" Type="http://schemas.openxmlformats.org/officeDocument/2006/relationships/tags" Target="../tags/tag291.xml"/><Relationship Id="rId20" Type="http://schemas.openxmlformats.org/officeDocument/2006/relationships/tags" Target="../tags/tag290.xml"/><Relationship Id="rId2" Type="http://schemas.openxmlformats.org/officeDocument/2006/relationships/image" Target="../media/image193.png"/><Relationship Id="rId19" Type="http://schemas.openxmlformats.org/officeDocument/2006/relationships/image" Target="../media/image197.png"/><Relationship Id="rId18" Type="http://schemas.openxmlformats.org/officeDocument/2006/relationships/tags" Target="../tags/tag289.xml"/><Relationship Id="rId17" Type="http://schemas.openxmlformats.org/officeDocument/2006/relationships/tags" Target="../tags/tag288.xml"/><Relationship Id="rId16" Type="http://schemas.openxmlformats.org/officeDocument/2006/relationships/image" Target="../media/image196.png"/><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image" Target="../media/image195.png"/><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image" Target="../media/image194.png"/><Relationship Id="rId1" Type="http://schemas.openxmlformats.org/officeDocument/2006/relationships/image" Target="../media/image192.png"/></Relationships>
</file>

<file path=ppt/slides/_rels/slide28.xml.rels><?xml version="1.0" encoding="UTF-8" standalone="yes"?>
<Relationships xmlns="http://schemas.openxmlformats.org/package/2006/relationships"><Relationship Id="rId9" Type="http://schemas.openxmlformats.org/officeDocument/2006/relationships/tags" Target="../tags/tag296.xml"/><Relationship Id="rId8" Type="http://schemas.openxmlformats.org/officeDocument/2006/relationships/image" Target="../media/image199.png"/><Relationship Id="rId7" Type="http://schemas.openxmlformats.org/officeDocument/2006/relationships/tags" Target="../tags/tag295.xml"/><Relationship Id="rId6" Type="http://schemas.openxmlformats.org/officeDocument/2006/relationships/image" Target="../media/image198.png"/><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image" Target="../media/image13.png"/><Relationship Id="rId2" Type="http://schemas.openxmlformats.org/officeDocument/2006/relationships/image" Target="../media/image12.png"/><Relationship Id="rId18" Type="http://schemas.openxmlformats.org/officeDocument/2006/relationships/notesSlide" Target="../notesSlides/notesSlide25.xml"/><Relationship Id="rId17" Type="http://schemas.openxmlformats.org/officeDocument/2006/relationships/slideLayout" Target="../slideLayouts/slideLayout22.xml"/><Relationship Id="rId16" Type="http://schemas.openxmlformats.org/officeDocument/2006/relationships/image" Target="../media/image203.png"/><Relationship Id="rId15" Type="http://schemas.openxmlformats.org/officeDocument/2006/relationships/tags" Target="../tags/tag299.xml"/><Relationship Id="rId14" Type="http://schemas.openxmlformats.org/officeDocument/2006/relationships/image" Target="../media/image202.png"/><Relationship Id="rId13" Type="http://schemas.openxmlformats.org/officeDocument/2006/relationships/tags" Target="../tags/tag298.xml"/><Relationship Id="rId12" Type="http://schemas.openxmlformats.org/officeDocument/2006/relationships/image" Target="../media/image201.png"/><Relationship Id="rId11" Type="http://schemas.openxmlformats.org/officeDocument/2006/relationships/tags" Target="../tags/tag297.xml"/><Relationship Id="rId10" Type="http://schemas.openxmlformats.org/officeDocument/2006/relationships/image" Target="../media/image200.png"/><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image" Target="../media/image82.png"/><Relationship Id="rId5" Type="http://schemas.openxmlformats.org/officeDocument/2006/relationships/image" Target="../media/image205.jpeg"/><Relationship Id="rId4" Type="http://schemas.openxmlformats.org/officeDocument/2006/relationships/tags" Target="../tags/tag302.xml"/><Relationship Id="rId37" Type="http://schemas.openxmlformats.org/officeDocument/2006/relationships/notesSlide" Target="../notesSlides/notesSlide26.xml"/><Relationship Id="rId36" Type="http://schemas.openxmlformats.org/officeDocument/2006/relationships/slideLayout" Target="../slideLayouts/slideLayout16.xml"/><Relationship Id="rId35" Type="http://schemas.openxmlformats.org/officeDocument/2006/relationships/tags" Target="../tags/tag323.xml"/><Relationship Id="rId34" Type="http://schemas.openxmlformats.org/officeDocument/2006/relationships/tags" Target="../tags/tag322.xml"/><Relationship Id="rId33" Type="http://schemas.openxmlformats.org/officeDocument/2006/relationships/tags" Target="../tags/tag321.xml"/><Relationship Id="rId32" Type="http://schemas.openxmlformats.org/officeDocument/2006/relationships/image" Target="../media/image178.svg"/><Relationship Id="rId31" Type="http://schemas.openxmlformats.org/officeDocument/2006/relationships/image" Target="../media/image177.png"/><Relationship Id="rId30" Type="http://schemas.openxmlformats.org/officeDocument/2006/relationships/tags" Target="../tags/tag320.xml"/><Relationship Id="rId3" Type="http://schemas.openxmlformats.org/officeDocument/2006/relationships/image" Target="../media/image204.png"/><Relationship Id="rId29" Type="http://schemas.openxmlformats.org/officeDocument/2006/relationships/tags" Target="../tags/tag319.xml"/><Relationship Id="rId28" Type="http://schemas.openxmlformats.org/officeDocument/2006/relationships/tags" Target="../tags/tag318.xml"/><Relationship Id="rId27" Type="http://schemas.openxmlformats.org/officeDocument/2006/relationships/tags" Target="../tags/tag317.xml"/><Relationship Id="rId26" Type="http://schemas.openxmlformats.org/officeDocument/2006/relationships/tags" Target="../tags/tag316.xml"/><Relationship Id="rId25" Type="http://schemas.openxmlformats.org/officeDocument/2006/relationships/tags" Target="../tags/tag315.xml"/><Relationship Id="rId24" Type="http://schemas.openxmlformats.org/officeDocument/2006/relationships/image" Target="../media/image69.png"/><Relationship Id="rId23" Type="http://schemas.openxmlformats.org/officeDocument/2006/relationships/image" Target="../media/image182.png"/><Relationship Id="rId22" Type="http://schemas.openxmlformats.org/officeDocument/2006/relationships/image" Target="../media/image208.png"/><Relationship Id="rId21" Type="http://schemas.openxmlformats.org/officeDocument/2006/relationships/tags" Target="../tags/tag314.xml"/><Relationship Id="rId20" Type="http://schemas.openxmlformats.org/officeDocument/2006/relationships/tags" Target="../tags/tag313.xml"/><Relationship Id="rId2" Type="http://schemas.openxmlformats.org/officeDocument/2006/relationships/tags" Target="../tags/tag301.xml"/><Relationship Id="rId19" Type="http://schemas.openxmlformats.org/officeDocument/2006/relationships/tags" Target="../tags/tag312.xml"/><Relationship Id="rId18" Type="http://schemas.openxmlformats.org/officeDocument/2006/relationships/tags" Target="../tags/tag311.xml"/><Relationship Id="rId17" Type="http://schemas.openxmlformats.org/officeDocument/2006/relationships/image" Target="../media/image207.png"/><Relationship Id="rId16" Type="http://schemas.openxmlformats.org/officeDocument/2006/relationships/tags" Target="../tags/tag310.xml"/><Relationship Id="rId15" Type="http://schemas.openxmlformats.org/officeDocument/2006/relationships/tags" Target="../tags/tag309.xml"/><Relationship Id="rId14" Type="http://schemas.openxmlformats.org/officeDocument/2006/relationships/image" Target="../media/image76.png"/><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image" Target="../media/image206.png"/><Relationship Id="rId1" Type="http://schemas.openxmlformats.org/officeDocument/2006/relationships/tags" Target="../tags/tag300.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12.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182.png"/><Relationship Id="rId7" Type="http://schemas.openxmlformats.org/officeDocument/2006/relationships/image" Target="../media/image212.jpeg"/><Relationship Id="rId6" Type="http://schemas.openxmlformats.org/officeDocument/2006/relationships/image" Target="../media/image181.png"/><Relationship Id="rId5" Type="http://schemas.openxmlformats.org/officeDocument/2006/relationships/image" Target="../media/image178.svg"/><Relationship Id="rId4" Type="http://schemas.openxmlformats.org/officeDocument/2006/relationships/image" Target="../media/image177.png"/><Relationship Id="rId3" Type="http://schemas.openxmlformats.org/officeDocument/2006/relationships/image" Target="../media/image211.png"/><Relationship Id="rId28" Type="http://schemas.openxmlformats.org/officeDocument/2006/relationships/slideLayout" Target="../slideLayouts/slideLayout16.xml"/><Relationship Id="rId27" Type="http://schemas.openxmlformats.org/officeDocument/2006/relationships/tags" Target="../tags/tag332.xml"/><Relationship Id="rId26" Type="http://schemas.openxmlformats.org/officeDocument/2006/relationships/tags" Target="../tags/tag331.xml"/><Relationship Id="rId25" Type="http://schemas.openxmlformats.org/officeDocument/2006/relationships/tags" Target="../tags/tag330.xml"/><Relationship Id="rId24" Type="http://schemas.openxmlformats.org/officeDocument/2006/relationships/image" Target="../media/image220.svg"/><Relationship Id="rId23" Type="http://schemas.openxmlformats.org/officeDocument/2006/relationships/image" Target="../media/image219.png"/><Relationship Id="rId22" Type="http://schemas.openxmlformats.org/officeDocument/2006/relationships/tags" Target="../tags/tag329.xml"/><Relationship Id="rId21" Type="http://schemas.openxmlformats.org/officeDocument/2006/relationships/tags" Target="../tags/tag328.xml"/><Relationship Id="rId20" Type="http://schemas.openxmlformats.org/officeDocument/2006/relationships/image" Target="../media/image218.svg"/><Relationship Id="rId2" Type="http://schemas.openxmlformats.org/officeDocument/2006/relationships/image" Target="../media/image210.png"/><Relationship Id="rId19" Type="http://schemas.openxmlformats.org/officeDocument/2006/relationships/image" Target="../media/image217.png"/><Relationship Id="rId18" Type="http://schemas.openxmlformats.org/officeDocument/2006/relationships/image" Target="../media/image216.png"/><Relationship Id="rId17" Type="http://schemas.openxmlformats.org/officeDocument/2006/relationships/image" Target="../media/image215.png"/><Relationship Id="rId16" Type="http://schemas.openxmlformats.org/officeDocument/2006/relationships/image" Target="../media/image13.png"/><Relationship Id="rId15" Type="http://schemas.openxmlformats.org/officeDocument/2006/relationships/tags" Target="../tags/tag327.xml"/><Relationship Id="rId14" Type="http://schemas.openxmlformats.org/officeDocument/2006/relationships/tags" Target="../tags/tag326.xml"/><Relationship Id="rId13" Type="http://schemas.openxmlformats.org/officeDocument/2006/relationships/tags" Target="../tags/tag325.xml"/><Relationship Id="rId12" Type="http://schemas.openxmlformats.org/officeDocument/2006/relationships/tags" Target="../tags/tag324.xml"/><Relationship Id="rId11" Type="http://schemas.openxmlformats.org/officeDocument/2006/relationships/image" Target="../media/image214.png"/><Relationship Id="rId10" Type="http://schemas.openxmlformats.org/officeDocument/2006/relationships/image" Target="../media/image213.png"/><Relationship Id="rId1" Type="http://schemas.openxmlformats.org/officeDocument/2006/relationships/image" Target="../media/image209.png"/></Relationships>
</file>

<file path=ppt/slides/_rels/slide31.xml.rels><?xml version="1.0" encoding="UTF-8" standalone="yes"?>
<Relationships xmlns="http://schemas.openxmlformats.org/package/2006/relationships"><Relationship Id="rId9" Type="http://schemas.openxmlformats.org/officeDocument/2006/relationships/image" Target="../media/image182.png"/><Relationship Id="rId8" Type="http://schemas.openxmlformats.org/officeDocument/2006/relationships/tags" Target="../tags/tag338.xml"/><Relationship Id="rId7" Type="http://schemas.openxmlformats.org/officeDocument/2006/relationships/image" Target="../media/image200.png"/><Relationship Id="rId6" Type="http://schemas.openxmlformats.org/officeDocument/2006/relationships/tags" Target="../tags/tag337.xml"/><Relationship Id="rId50" Type="http://schemas.openxmlformats.org/officeDocument/2006/relationships/notesSlide" Target="../notesSlides/notesSlide27.xml"/><Relationship Id="rId5" Type="http://schemas.openxmlformats.org/officeDocument/2006/relationships/tags" Target="../tags/tag336.xml"/><Relationship Id="rId49" Type="http://schemas.openxmlformats.org/officeDocument/2006/relationships/slideLayout" Target="../slideLayouts/slideLayout16.xml"/><Relationship Id="rId48" Type="http://schemas.openxmlformats.org/officeDocument/2006/relationships/tags" Target="../tags/tag370.xml"/><Relationship Id="rId47" Type="http://schemas.openxmlformats.org/officeDocument/2006/relationships/image" Target="../media/image13.png"/><Relationship Id="rId46" Type="http://schemas.openxmlformats.org/officeDocument/2006/relationships/tags" Target="../tags/tag369.xml"/><Relationship Id="rId45" Type="http://schemas.openxmlformats.org/officeDocument/2006/relationships/image" Target="../media/image203.png"/><Relationship Id="rId44" Type="http://schemas.openxmlformats.org/officeDocument/2006/relationships/tags" Target="../tags/tag368.xml"/><Relationship Id="rId43" Type="http://schemas.openxmlformats.org/officeDocument/2006/relationships/tags" Target="../tags/tag367.xml"/><Relationship Id="rId42" Type="http://schemas.openxmlformats.org/officeDocument/2006/relationships/tags" Target="../tags/tag366.xml"/><Relationship Id="rId41" Type="http://schemas.openxmlformats.org/officeDocument/2006/relationships/image" Target="../media/image223.png"/><Relationship Id="rId40" Type="http://schemas.openxmlformats.org/officeDocument/2006/relationships/tags" Target="../tags/tag365.xml"/><Relationship Id="rId4" Type="http://schemas.openxmlformats.org/officeDocument/2006/relationships/tags" Target="../tags/tag335.xml"/><Relationship Id="rId39" Type="http://schemas.openxmlformats.org/officeDocument/2006/relationships/tags" Target="../tags/tag364.xml"/><Relationship Id="rId38" Type="http://schemas.openxmlformats.org/officeDocument/2006/relationships/tags" Target="../tags/tag363.xml"/><Relationship Id="rId37" Type="http://schemas.openxmlformats.org/officeDocument/2006/relationships/image" Target="../media/image222.png"/><Relationship Id="rId36" Type="http://schemas.openxmlformats.org/officeDocument/2006/relationships/tags" Target="../tags/tag362.xml"/><Relationship Id="rId35" Type="http://schemas.openxmlformats.org/officeDocument/2006/relationships/tags" Target="../tags/tag361.xml"/><Relationship Id="rId34" Type="http://schemas.openxmlformats.org/officeDocument/2006/relationships/tags" Target="../tags/tag360.xml"/><Relationship Id="rId33" Type="http://schemas.openxmlformats.org/officeDocument/2006/relationships/tags" Target="../tags/tag359.xml"/><Relationship Id="rId32" Type="http://schemas.openxmlformats.org/officeDocument/2006/relationships/tags" Target="../tags/tag358.xml"/><Relationship Id="rId31" Type="http://schemas.openxmlformats.org/officeDocument/2006/relationships/tags" Target="../tags/tag357.xml"/><Relationship Id="rId30" Type="http://schemas.openxmlformats.org/officeDocument/2006/relationships/tags" Target="../tags/tag356.xml"/><Relationship Id="rId3" Type="http://schemas.openxmlformats.org/officeDocument/2006/relationships/image" Target="../media/image221.png"/><Relationship Id="rId29" Type="http://schemas.openxmlformats.org/officeDocument/2006/relationships/tags" Target="../tags/tag355.xml"/><Relationship Id="rId28" Type="http://schemas.openxmlformats.org/officeDocument/2006/relationships/tags" Target="../tags/tag354.xml"/><Relationship Id="rId27" Type="http://schemas.openxmlformats.org/officeDocument/2006/relationships/tags" Target="../tags/tag353.xml"/><Relationship Id="rId26" Type="http://schemas.openxmlformats.org/officeDocument/2006/relationships/tags" Target="../tags/tag352.xml"/><Relationship Id="rId25" Type="http://schemas.openxmlformats.org/officeDocument/2006/relationships/tags" Target="../tags/tag351.xml"/><Relationship Id="rId24" Type="http://schemas.openxmlformats.org/officeDocument/2006/relationships/tags" Target="../tags/tag350.xml"/><Relationship Id="rId23" Type="http://schemas.openxmlformats.org/officeDocument/2006/relationships/tags" Target="../tags/tag349.xml"/><Relationship Id="rId22" Type="http://schemas.openxmlformats.org/officeDocument/2006/relationships/tags" Target="../tags/tag348.xml"/><Relationship Id="rId21" Type="http://schemas.openxmlformats.org/officeDocument/2006/relationships/tags" Target="../tags/tag347.xml"/><Relationship Id="rId20" Type="http://schemas.openxmlformats.org/officeDocument/2006/relationships/tags" Target="../tags/tag346.xml"/><Relationship Id="rId2" Type="http://schemas.openxmlformats.org/officeDocument/2006/relationships/tags" Target="../tags/tag334.xml"/><Relationship Id="rId19" Type="http://schemas.openxmlformats.org/officeDocument/2006/relationships/tags" Target="../tags/tag345.xml"/><Relationship Id="rId18" Type="http://schemas.openxmlformats.org/officeDocument/2006/relationships/tags" Target="../tags/tag344.xml"/><Relationship Id="rId17" Type="http://schemas.openxmlformats.org/officeDocument/2006/relationships/tags" Target="../tags/tag343.xml"/><Relationship Id="rId16" Type="http://schemas.openxmlformats.org/officeDocument/2006/relationships/image" Target="../media/image178.svg"/><Relationship Id="rId15" Type="http://schemas.openxmlformats.org/officeDocument/2006/relationships/image" Target="../media/image177.png"/><Relationship Id="rId14" Type="http://schemas.openxmlformats.org/officeDocument/2006/relationships/tags" Target="../tags/tag342.xml"/><Relationship Id="rId13" Type="http://schemas.openxmlformats.org/officeDocument/2006/relationships/image" Target="../media/image69.png"/><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tags" Target="../tags/tag333.xml"/></Relationships>
</file>

<file path=ppt/slides/_rels/slide32.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image" Target="../media/image228.jpeg"/><Relationship Id="rId7" Type="http://schemas.openxmlformats.org/officeDocument/2006/relationships/image" Target="../media/image227.png"/><Relationship Id="rId6" Type="http://schemas.openxmlformats.org/officeDocument/2006/relationships/tags" Target="../tags/tag373.xml"/><Relationship Id="rId5" Type="http://schemas.openxmlformats.org/officeDocument/2006/relationships/image" Target="../media/image226.png"/><Relationship Id="rId4" Type="http://schemas.openxmlformats.org/officeDocument/2006/relationships/tags" Target="../tags/tag372.xml"/><Relationship Id="rId3" Type="http://schemas.openxmlformats.org/officeDocument/2006/relationships/image" Target="../media/image225.png"/><Relationship Id="rId2" Type="http://schemas.openxmlformats.org/officeDocument/2006/relationships/image" Target="../media/image224.png"/><Relationship Id="rId18" Type="http://schemas.openxmlformats.org/officeDocument/2006/relationships/notesSlide" Target="../notesSlides/notesSlide28.xml"/><Relationship Id="rId17" Type="http://schemas.openxmlformats.org/officeDocument/2006/relationships/slideLayout" Target="../slideLayouts/slideLayout16.xml"/><Relationship Id="rId16" Type="http://schemas.openxmlformats.org/officeDocument/2006/relationships/tags" Target="../tags/tag378.xml"/><Relationship Id="rId15" Type="http://schemas.openxmlformats.org/officeDocument/2006/relationships/image" Target="../media/image13.png"/><Relationship Id="rId14" Type="http://schemas.openxmlformats.org/officeDocument/2006/relationships/tags" Target="../tags/tag377.xml"/><Relationship Id="rId13" Type="http://schemas.openxmlformats.org/officeDocument/2006/relationships/image" Target="../media/image230.png"/><Relationship Id="rId12" Type="http://schemas.openxmlformats.org/officeDocument/2006/relationships/tags" Target="../tags/tag376.xml"/><Relationship Id="rId11" Type="http://schemas.openxmlformats.org/officeDocument/2006/relationships/image" Target="../media/image229.png"/><Relationship Id="rId10" Type="http://schemas.openxmlformats.org/officeDocument/2006/relationships/tags" Target="../tags/tag375.xml"/><Relationship Id="rId1" Type="http://schemas.openxmlformats.org/officeDocument/2006/relationships/tags" Target="../tags/tag371.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22.xml"/><Relationship Id="rId6" Type="http://schemas.openxmlformats.org/officeDocument/2006/relationships/image" Target="../media/image130.png"/><Relationship Id="rId5" Type="http://schemas.openxmlformats.org/officeDocument/2006/relationships/image" Target="../media/image231.png"/><Relationship Id="rId4" Type="http://schemas.openxmlformats.org/officeDocument/2006/relationships/tags" Target="../tags/tag379.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382.xml"/><Relationship Id="rId7" Type="http://schemas.openxmlformats.org/officeDocument/2006/relationships/image" Target="../media/image13.png"/><Relationship Id="rId6" Type="http://schemas.openxmlformats.org/officeDocument/2006/relationships/tags" Target="../tags/tag381.xml"/><Relationship Id="rId5" Type="http://schemas.openxmlformats.org/officeDocument/2006/relationships/image" Target="../media/image233.png"/><Relationship Id="rId4" Type="http://schemas.openxmlformats.org/officeDocument/2006/relationships/image" Target="../media/image130.png"/><Relationship Id="rId3" Type="http://schemas.openxmlformats.org/officeDocument/2006/relationships/image" Target="../media/image231.png"/><Relationship Id="rId2" Type="http://schemas.openxmlformats.org/officeDocument/2006/relationships/tags" Target="../tags/tag380.xml"/><Relationship Id="rId10" Type="http://schemas.openxmlformats.org/officeDocument/2006/relationships/notesSlide" Target="../notesSlides/notesSlide30.xml"/><Relationship Id="rId1" Type="http://schemas.openxmlformats.org/officeDocument/2006/relationships/image" Target="../media/image232.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388.xml"/><Relationship Id="rId7" Type="http://schemas.openxmlformats.org/officeDocument/2006/relationships/image" Target="../media/image13.png"/><Relationship Id="rId6" Type="http://schemas.openxmlformats.org/officeDocument/2006/relationships/tags" Target="../tags/tag387.xml"/><Relationship Id="rId5" Type="http://schemas.openxmlformats.org/officeDocument/2006/relationships/tags" Target="../tags/tag386.xml"/><Relationship Id="rId4" Type="http://schemas.openxmlformats.org/officeDocument/2006/relationships/tags" Target="../tags/tag385.xml"/><Relationship Id="rId3" Type="http://schemas.openxmlformats.org/officeDocument/2006/relationships/tags" Target="../tags/tag384.xml"/><Relationship Id="rId2" Type="http://schemas.openxmlformats.org/officeDocument/2006/relationships/tags" Target="../tags/tag383.xml"/><Relationship Id="rId10" Type="http://schemas.openxmlformats.org/officeDocument/2006/relationships/notesSlide" Target="../notesSlides/notesSlide31.xml"/><Relationship Id="rId1" Type="http://schemas.openxmlformats.org/officeDocument/2006/relationships/image" Target="../media/image234.png"/></Relationships>
</file>

<file path=ppt/slides/_rels/slide36.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image" Target="../media/image13.png"/><Relationship Id="rId7" Type="http://schemas.openxmlformats.org/officeDocument/2006/relationships/tags" Target="../tags/tag391.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image" Target="../media/image238.png"/><Relationship Id="rId3" Type="http://schemas.openxmlformats.org/officeDocument/2006/relationships/image" Target="../media/image237.png"/><Relationship Id="rId2" Type="http://schemas.openxmlformats.org/officeDocument/2006/relationships/image" Target="../media/image236.png"/><Relationship Id="rId11" Type="http://schemas.openxmlformats.org/officeDocument/2006/relationships/notesSlide" Target="../notesSlides/notesSlide32.xml"/><Relationship Id="rId10" Type="http://schemas.openxmlformats.org/officeDocument/2006/relationships/slideLayout" Target="../slideLayouts/slideLayout16.xml"/><Relationship Id="rId1" Type="http://schemas.openxmlformats.org/officeDocument/2006/relationships/image" Target="../media/image235.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394.xml"/><Relationship Id="rId6" Type="http://schemas.openxmlformats.org/officeDocument/2006/relationships/image" Target="../media/image13.png"/><Relationship Id="rId5" Type="http://schemas.openxmlformats.org/officeDocument/2006/relationships/tags" Target="../tags/tag393.xml"/><Relationship Id="rId4" Type="http://schemas.openxmlformats.org/officeDocument/2006/relationships/image" Target="../media/image242.png"/><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image" Target="../media/image239.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2.xml"/><Relationship Id="rId4" Type="http://schemas.openxmlformats.org/officeDocument/2006/relationships/tags" Target="../tags/tag395.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9.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37" Type="http://schemas.openxmlformats.org/officeDocument/2006/relationships/notesSlide" Target="../notesSlides/notesSlide34.xml"/><Relationship Id="rId36" Type="http://schemas.openxmlformats.org/officeDocument/2006/relationships/slideLayout" Target="../slideLayouts/slideLayout16.xml"/><Relationship Id="rId35" Type="http://schemas.openxmlformats.org/officeDocument/2006/relationships/tags" Target="../tags/tag429.xml"/><Relationship Id="rId34" Type="http://schemas.openxmlformats.org/officeDocument/2006/relationships/tags" Target="../tags/tag428.xml"/><Relationship Id="rId33" Type="http://schemas.openxmlformats.org/officeDocument/2006/relationships/tags" Target="../tags/tag427.xml"/><Relationship Id="rId32" Type="http://schemas.openxmlformats.org/officeDocument/2006/relationships/tags" Target="../tags/tag426.xml"/><Relationship Id="rId31" Type="http://schemas.openxmlformats.org/officeDocument/2006/relationships/tags" Target="../tags/tag425.xml"/><Relationship Id="rId30" Type="http://schemas.openxmlformats.org/officeDocument/2006/relationships/tags" Target="../tags/tag424.xml"/><Relationship Id="rId3" Type="http://schemas.openxmlformats.org/officeDocument/2006/relationships/image" Target="../media/image13.png"/><Relationship Id="rId29" Type="http://schemas.openxmlformats.org/officeDocument/2006/relationships/tags" Target="../tags/tag423.xml"/><Relationship Id="rId28" Type="http://schemas.openxmlformats.org/officeDocument/2006/relationships/tags" Target="../tags/tag422.xml"/><Relationship Id="rId27" Type="http://schemas.openxmlformats.org/officeDocument/2006/relationships/tags" Target="../tags/tag421.xml"/><Relationship Id="rId26" Type="http://schemas.openxmlformats.org/officeDocument/2006/relationships/tags" Target="../tags/tag420.xml"/><Relationship Id="rId25" Type="http://schemas.openxmlformats.org/officeDocument/2006/relationships/tags" Target="../tags/tag419.xml"/><Relationship Id="rId24" Type="http://schemas.openxmlformats.org/officeDocument/2006/relationships/tags" Target="../tags/tag418.xml"/><Relationship Id="rId23" Type="http://schemas.openxmlformats.org/officeDocument/2006/relationships/tags" Target="../tags/tag417.xml"/><Relationship Id="rId22" Type="http://schemas.openxmlformats.org/officeDocument/2006/relationships/tags" Target="../tags/tag416.xml"/><Relationship Id="rId21" Type="http://schemas.openxmlformats.org/officeDocument/2006/relationships/tags" Target="../tags/tag415.xml"/><Relationship Id="rId20" Type="http://schemas.openxmlformats.org/officeDocument/2006/relationships/tags" Target="../tags/tag414.xml"/><Relationship Id="rId2" Type="http://schemas.openxmlformats.org/officeDocument/2006/relationships/tags" Target="../tags/tag397.xml"/><Relationship Id="rId19" Type="http://schemas.openxmlformats.org/officeDocument/2006/relationships/tags" Target="../tags/tag413.xml"/><Relationship Id="rId18" Type="http://schemas.openxmlformats.org/officeDocument/2006/relationships/tags" Target="../tags/tag412.xml"/><Relationship Id="rId17" Type="http://schemas.openxmlformats.org/officeDocument/2006/relationships/tags" Target="../tags/tag411.xml"/><Relationship Id="rId16" Type="http://schemas.openxmlformats.org/officeDocument/2006/relationships/tags" Target="../tags/tag410.xml"/><Relationship Id="rId15" Type="http://schemas.openxmlformats.org/officeDocument/2006/relationships/tags" Target="../tags/tag409.xml"/><Relationship Id="rId14" Type="http://schemas.openxmlformats.org/officeDocument/2006/relationships/tags" Target="../tags/tag408.xml"/><Relationship Id="rId13" Type="http://schemas.openxmlformats.org/officeDocument/2006/relationships/tags" Target="../tags/tag407.xml"/><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6.xml"/></Relationships>
</file>

<file path=ppt/slides/_rels/slide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0" Type="http://schemas.openxmlformats.org/officeDocument/2006/relationships/notesSlide" Target="../notesSlides/notesSlide4.xml"/><Relationship Id="rId3" Type="http://schemas.openxmlformats.org/officeDocument/2006/relationships/tags" Target="../tags/tag27.xml"/><Relationship Id="rId29" Type="http://schemas.openxmlformats.org/officeDocument/2006/relationships/slideLayout" Target="../slideLayouts/slideLayout17.xml"/><Relationship Id="rId28" Type="http://schemas.openxmlformats.org/officeDocument/2006/relationships/image" Target="../media/image25.svg"/><Relationship Id="rId27" Type="http://schemas.openxmlformats.org/officeDocument/2006/relationships/image" Target="../media/image24.png"/><Relationship Id="rId26" Type="http://schemas.openxmlformats.org/officeDocument/2006/relationships/tags" Target="../tags/tag41.xml"/><Relationship Id="rId25" Type="http://schemas.openxmlformats.org/officeDocument/2006/relationships/image" Target="../media/image23.svg"/><Relationship Id="rId24" Type="http://schemas.openxmlformats.org/officeDocument/2006/relationships/image" Target="../media/image22.png"/><Relationship Id="rId23" Type="http://schemas.openxmlformats.org/officeDocument/2006/relationships/tags" Target="../tags/tag40.xml"/><Relationship Id="rId22" Type="http://schemas.openxmlformats.org/officeDocument/2006/relationships/image" Target="../media/image21.svg"/><Relationship Id="rId21" Type="http://schemas.openxmlformats.org/officeDocument/2006/relationships/image" Target="../media/image20.png"/><Relationship Id="rId20" Type="http://schemas.openxmlformats.org/officeDocument/2006/relationships/image" Target="../media/image19.png"/><Relationship Id="rId2" Type="http://schemas.openxmlformats.org/officeDocument/2006/relationships/tags" Target="../tags/tag26.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image" Target="../media/image18.svg"/><Relationship Id="rId10" Type="http://schemas.openxmlformats.org/officeDocument/2006/relationships/image" Target="../media/image17.png"/><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9" Type="http://schemas.openxmlformats.org/officeDocument/2006/relationships/tags" Target="../tags/tag434.xml"/><Relationship Id="rId8" Type="http://schemas.openxmlformats.org/officeDocument/2006/relationships/tags" Target="../tags/tag433.xml"/><Relationship Id="rId7" Type="http://schemas.openxmlformats.org/officeDocument/2006/relationships/tags" Target="../tags/tag432.xml"/><Relationship Id="rId6" Type="http://schemas.openxmlformats.org/officeDocument/2006/relationships/image" Target="../media/image243.png"/><Relationship Id="rId5" Type="http://schemas.openxmlformats.org/officeDocument/2006/relationships/tags" Target="../tags/tag431.xml"/><Relationship Id="rId4" Type="http://schemas.openxmlformats.org/officeDocument/2006/relationships/tags" Target="../tags/tag430.xml"/><Relationship Id="rId35" Type="http://schemas.openxmlformats.org/officeDocument/2006/relationships/notesSlide" Target="../notesSlides/notesSlide35.xml"/><Relationship Id="rId34" Type="http://schemas.openxmlformats.org/officeDocument/2006/relationships/slideLayout" Target="../slideLayouts/slideLayout35.xml"/><Relationship Id="rId33" Type="http://schemas.openxmlformats.org/officeDocument/2006/relationships/image" Target="../media/image13.png"/><Relationship Id="rId32" Type="http://schemas.openxmlformats.org/officeDocument/2006/relationships/tags" Target="../tags/tag455.xml"/><Relationship Id="rId31" Type="http://schemas.openxmlformats.org/officeDocument/2006/relationships/tags" Target="../tags/tag454.xml"/><Relationship Id="rId30" Type="http://schemas.openxmlformats.org/officeDocument/2006/relationships/tags" Target="../tags/tag453.xml"/><Relationship Id="rId3" Type="http://schemas.openxmlformats.org/officeDocument/2006/relationships/chart" Target="../charts/chart3.xml"/><Relationship Id="rId29" Type="http://schemas.openxmlformats.org/officeDocument/2006/relationships/tags" Target="../tags/tag452.xml"/><Relationship Id="rId28" Type="http://schemas.openxmlformats.org/officeDocument/2006/relationships/tags" Target="../tags/tag451.xml"/><Relationship Id="rId27" Type="http://schemas.openxmlformats.org/officeDocument/2006/relationships/tags" Target="../tags/tag450.xml"/><Relationship Id="rId26" Type="http://schemas.openxmlformats.org/officeDocument/2006/relationships/image" Target="../media/image245.jpeg"/><Relationship Id="rId25" Type="http://schemas.openxmlformats.org/officeDocument/2006/relationships/tags" Target="../tags/tag449.xml"/><Relationship Id="rId24" Type="http://schemas.openxmlformats.org/officeDocument/2006/relationships/image" Target="../media/image244.jpeg"/><Relationship Id="rId23" Type="http://schemas.openxmlformats.org/officeDocument/2006/relationships/tags" Target="../tags/tag448.xml"/><Relationship Id="rId22" Type="http://schemas.openxmlformats.org/officeDocument/2006/relationships/tags" Target="../tags/tag447.xml"/><Relationship Id="rId21" Type="http://schemas.openxmlformats.org/officeDocument/2006/relationships/tags" Target="../tags/tag446.xml"/><Relationship Id="rId20" Type="http://schemas.openxmlformats.org/officeDocument/2006/relationships/tags" Target="../tags/tag445.xml"/><Relationship Id="rId2" Type="http://schemas.openxmlformats.org/officeDocument/2006/relationships/chart" Target="../charts/chart2.xml"/><Relationship Id="rId19" Type="http://schemas.openxmlformats.org/officeDocument/2006/relationships/tags" Target="../tags/tag444.xml"/><Relationship Id="rId18" Type="http://schemas.openxmlformats.org/officeDocument/2006/relationships/tags" Target="../tags/tag443.xml"/><Relationship Id="rId17" Type="http://schemas.openxmlformats.org/officeDocument/2006/relationships/tags" Target="../tags/tag442.xml"/><Relationship Id="rId16" Type="http://schemas.openxmlformats.org/officeDocument/2006/relationships/tags" Target="../tags/tag441.xml"/><Relationship Id="rId15" Type="http://schemas.openxmlformats.org/officeDocument/2006/relationships/tags" Target="../tags/tag440.xml"/><Relationship Id="rId14" Type="http://schemas.openxmlformats.org/officeDocument/2006/relationships/tags" Target="../tags/tag439.xml"/><Relationship Id="rId13" Type="http://schemas.openxmlformats.org/officeDocument/2006/relationships/tags" Target="../tags/tag438.xml"/><Relationship Id="rId12" Type="http://schemas.openxmlformats.org/officeDocument/2006/relationships/tags" Target="../tags/tag437.xml"/><Relationship Id="rId11" Type="http://schemas.openxmlformats.org/officeDocument/2006/relationships/tags" Target="../tags/tag436.xml"/><Relationship Id="rId10" Type="http://schemas.openxmlformats.org/officeDocument/2006/relationships/tags" Target="../tags/tag435.xml"/><Relationship Id="rId1" Type="http://schemas.openxmlformats.org/officeDocument/2006/relationships/chart" Target="../charts/chart1.xml"/></Relationships>
</file>

<file path=ppt/slides/_rels/slide41.xml.rels><?xml version="1.0" encoding="UTF-8" standalone="yes"?>
<Relationships xmlns="http://schemas.openxmlformats.org/package/2006/relationships"><Relationship Id="rId9" Type="http://schemas.openxmlformats.org/officeDocument/2006/relationships/image" Target="../media/image247.png"/><Relationship Id="rId8" Type="http://schemas.openxmlformats.org/officeDocument/2006/relationships/tags" Target="../tags/tag462.xml"/><Relationship Id="rId7" Type="http://schemas.openxmlformats.org/officeDocument/2006/relationships/tags" Target="../tags/tag461.xml"/><Relationship Id="rId6" Type="http://schemas.openxmlformats.org/officeDocument/2006/relationships/tags" Target="../tags/tag460.xml"/><Relationship Id="rId5" Type="http://schemas.openxmlformats.org/officeDocument/2006/relationships/tags" Target="../tags/tag459.xml"/><Relationship Id="rId4" Type="http://schemas.openxmlformats.org/officeDocument/2006/relationships/tags" Target="../tags/tag458.xml"/><Relationship Id="rId35" Type="http://schemas.openxmlformats.org/officeDocument/2006/relationships/notesSlide" Target="../notesSlides/notesSlide36.xml"/><Relationship Id="rId34" Type="http://schemas.openxmlformats.org/officeDocument/2006/relationships/slideLayout" Target="../slideLayouts/slideLayout35.xml"/><Relationship Id="rId33" Type="http://schemas.openxmlformats.org/officeDocument/2006/relationships/tags" Target="../tags/tag480.xml"/><Relationship Id="rId32" Type="http://schemas.openxmlformats.org/officeDocument/2006/relationships/tags" Target="../tags/tag479.xml"/><Relationship Id="rId31" Type="http://schemas.openxmlformats.org/officeDocument/2006/relationships/tags" Target="../tags/tag478.xml"/><Relationship Id="rId30" Type="http://schemas.openxmlformats.org/officeDocument/2006/relationships/image" Target="../media/image13.png"/><Relationship Id="rId3" Type="http://schemas.openxmlformats.org/officeDocument/2006/relationships/tags" Target="../tags/tag457.xml"/><Relationship Id="rId29" Type="http://schemas.openxmlformats.org/officeDocument/2006/relationships/tags" Target="../tags/tag477.xml"/><Relationship Id="rId28" Type="http://schemas.openxmlformats.org/officeDocument/2006/relationships/tags" Target="../tags/tag476.xml"/><Relationship Id="rId27" Type="http://schemas.openxmlformats.org/officeDocument/2006/relationships/tags" Target="../tags/tag475.xml"/><Relationship Id="rId26" Type="http://schemas.openxmlformats.org/officeDocument/2006/relationships/tags" Target="../tags/tag474.xml"/><Relationship Id="rId25" Type="http://schemas.openxmlformats.org/officeDocument/2006/relationships/image" Target="../media/image252.png"/><Relationship Id="rId24" Type="http://schemas.openxmlformats.org/officeDocument/2006/relationships/tags" Target="../tags/tag473.xml"/><Relationship Id="rId23" Type="http://schemas.openxmlformats.org/officeDocument/2006/relationships/tags" Target="../tags/tag472.xml"/><Relationship Id="rId22" Type="http://schemas.openxmlformats.org/officeDocument/2006/relationships/image" Target="../media/image251.png"/><Relationship Id="rId21" Type="http://schemas.openxmlformats.org/officeDocument/2006/relationships/tags" Target="../tags/tag471.xml"/><Relationship Id="rId20" Type="http://schemas.openxmlformats.org/officeDocument/2006/relationships/tags" Target="../tags/tag470.xml"/><Relationship Id="rId2" Type="http://schemas.openxmlformats.org/officeDocument/2006/relationships/image" Target="../media/image246.png"/><Relationship Id="rId19" Type="http://schemas.openxmlformats.org/officeDocument/2006/relationships/image" Target="../media/image250.png"/><Relationship Id="rId18" Type="http://schemas.openxmlformats.org/officeDocument/2006/relationships/tags" Target="../tags/tag469.xml"/><Relationship Id="rId17" Type="http://schemas.openxmlformats.org/officeDocument/2006/relationships/tags" Target="../tags/tag468.xml"/><Relationship Id="rId16" Type="http://schemas.openxmlformats.org/officeDocument/2006/relationships/tags" Target="../tags/tag467.xml"/><Relationship Id="rId15" Type="http://schemas.openxmlformats.org/officeDocument/2006/relationships/image" Target="../media/image249.png"/><Relationship Id="rId14" Type="http://schemas.openxmlformats.org/officeDocument/2006/relationships/tags" Target="../tags/tag466.xml"/><Relationship Id="rId13" Type="http://schemas.openxmlformats.org/officeDocument/2006/relationships/tags" Target="../tags/tag465.xml"/><Relationship Id="rId12" Type="http://schemas.openxmlformats.org/officeDocument/2006/relationships/tags" Target="../tags/tag464.xml"/><Relationship Id="rId11" Type="http://schemas.openxmlformats.org/officeDocument/2006/relationships/image" Target="../media/image248.png"/><Relationship Id="rId10" Type="http://schemas.openxmlformats.org/officeDocument/2006/relationships/tags" Target="../tags/tag463.xml"/><Relationship Id="rId1" Type="http://schemas.openxmlformats.org/officeDocument/2006/relationships/tags" Target="../tags/tag456.xml"/></Relationships>
</file>

<file path=ppt/slides/_rels/slide42.xml.rels><?xml version="1.0" encoding="UTF-8" standalone="yes"?>
<Relationships xmlns="http://schemas.openxmlformats.org/package/2006/relationships"><Relationship Id="rId9" Type="http://schemas.openxmlformats.org/officeDocument/2006/relationships/tags" Target="../tags/tag489.xml"/><Relationship Id="rId8" Type="http://schemas.openxmlformats.org/officeDocument/2006/relationships/tags" Target="../tags/tag488.xml"/><Relationship Id="rId7" Type="http://schemas.openxmlformats.org/officeDocument/2006/relationships/tags" Target="../tags/tag487.xml"/><Relationship Id="rId6" Type="http://schemas.openxmlformats.org/officeDocument/2006/relationships/tags" Target="../tags/tag486.xml"/><Relationship Id="rId54" Type="http://schemas.openxmlformats.org/officeDocument/2006/relationships/notesSlide" Target="../notesSlides/notesSlide37.xml"/><Relationship Id="rId53" Type="http://schemas.openxmlformats.org/officeDocument/2006/relationships/slideLayout" Target="../slideLayouts/slideLayout35.xml"/><Relationship Id="rId52" Type="http://schemas.openxmlformats.org/officeDocument/2006/relationships/image" Target="../media/image13.png"/><Relationship Id="rId51" Type="http://schemas.openxmlformats.org/officeDocument/2006/relationships/tags" Target="../tags/tag531.xml"/><Relationship Id="rId50" Type="http://schemas.openxmlformats.org/officeDocument/2006/relationships/tags" Target="../tags/tag530.xml"/><Relationship Id="rId5" Type="http://schemas.openxmlformats.org/officeDocument/2006/relationships/tags" Target="../tags/tag485.xml"/><Relationship Id="rId49" Type="http://schemas.openxmlformats.org/officeDocument/2006/relationships/tags" Target="../tags/tag529.xml"/><Relationship Id="rId48" Type="http://schemas.openxmlformats.org/officeDocument/2006/relationships/tags" Target="../tags/tag528.xml"/><Relationship Id="rId47" Type="http://schemas.openxmlformats.org/officeDocument/2006/relationships/tags" Target="../tags/tag527.xml"/><Relationship Id="rId46" Type="http://schemas.openxmlformats.org/officeDocument/2006/relationships/tags" Target="../tags/tag526.xml"/><Relationship Id="rId45" Type="http://schemas.openxmlformats.org/officeDocument/2006/relationships/tags" Target="../tags/tag525.xml"/><Relationship Id="rId44" Type="http://schemas.openxmlformats.org/officeDocument/2006/relationships/tags" Target="../tags/tag524.xml"/><Relationship Id="rId43" Type="http://schemas.openxmlformats.org/officeDocument/2006/relationships/tags" Target="../tags/tag523.xml"/><Relationship Id="rId42" Type="http://schemas.openxmlformats.org/officeDocument/2006/relationships/tags" Target="../tags/tag522.xml"/><Relationship Id="rId41" Type="http://schemas.openxmlformats.org/officeDocument/2006/relationships/tags" Target="../tags/tag521.xml"/><Relationship Id="rId40" Type="http://schemas.openxmlformats.org/officeDocument/2006/relationships/tags" Target="../tags/tag520.xml"/><Relationship Id="rId4" Type="http://schemas.openxmlformats.org/officeDocument/2006/relationships/tags" Target="../tags/tag484.xml"/><Relationship Id="rId39" Type="http://schemas.openxmlformats.org/officeDocument/2006/relationships/tags" Target="../tags/tag519.xml"/><Relationship Id="rId38" Type="http://schemas.openxmlformats.org/officeDocument/2006/relationships/tags" Target="../tags/tag518.xml"/><Relationship Id="rId37" Type="http://schemas.openxmlformats.org/officeDocument/2006/relationships/tags" Target="../tags/tag517.xml"/><Relationship Id="rId36" Type="http://schemas.openxmlformats.org/officeDocument/2006/relationships/tags" Target="../tags/tag516.xml"/><Relationship Id="rId35" Type="http://schemas.openxmlformats.org/officeDocument/2006/relationships/tags" Target="../tags/tag515.xml"/><Relationship Id="rId34" Type="http://schemas.openxmlformats.org/officeDocument/2006/relationships/tags" Target="../tags/tag514.xml"/><Relationship Id="rId33" Type="http://schemas.openxmlformats.org/officeDocument/2006/relationships/tags" Target="../tags/tag513.xml"/><Relationship Id="rId32" Type="http://schemas.openxmlformats.org/officeDocument/2006/relationships/tags" Target="../tags/tag512.xml"/><Relationship Id="rId31" Type="http://schemas.openxmlformats.org/officeDocument/2006/relationships/tags" Target="../tags/tag511.xml"/><Relationship Id="rId30" Type="http://schemas.openxmlformats.org/officeDocument/2006/relationships/tags" Target="../tags/tag510.xml"/><Relationship Id="rId3" Type="http://schemas.openxmlformats.org/officeDocument/2006/relationships/tags" Target="../tags/tag483.xml"/><Relationship Id="rId29" Type="http://schemas.openxmlformats.org/officeDocument/2006/relationships/tags" Target="../tags/tag509.xml"/><Relationship Id="rId28" Type="http://schemas.openxmlformats.org/officeDocument/2006/relationships/tags" Target="../tags/tag508.xml"/><Relationship Id="rId27" Type="http://schemas.openxmlformats.org/officeDocument/2006/relationships/tags" Target="../tags/tag507.xml"/><Relationship Id="rId26" Type="http://schemas.openxmlformats.org/officeDocument/2006/relationships/tags" Target="../tags/tag506.xml"/><Relationship Id="rId25" Type="http://schemas.openxmlformats.org/officeDocument/2006/relationships/tags" Target="../tags/tag505.xml"/><Relationship Id="rId24" Type="http://schemas.openxmlformats.org/officeDocument/2006/relationships/tags" Target="../tags/tag504.xml"/><Relationship Id="rId23" Type="http://schemas.openxmlformats.org/officeDocument/2006/relationships/tags" Target="../tags/tag503.xml"/><Relationship Id="rId22" Type="http://schemas.openxmlformats.org/officeDocument/2006/relationships/tags" Target="../tags/tag502.xml"/><Relationship Id="rId21" Type="http://schemas.openxmlformats.org/officeDocument/2006/relationships/tags" Target="../tags/tag501.xml"/><Relationship Id="rId20" Type="http://schemas.openxmlformats.org/officeDocument/2006/relationships/tags" Target="../tags/tag500.xml"/><Relationship Id="rId2" Type="http://schemas.openxmlformats.org/officeDocument/2006/relationships/tags" Target="../tags/tag482.xml"/><Relationship Id="rId19" Type="http://schemas.openxmlformats.org/officeDocument/2006/relationships/tags" Target="../tags/tag499.xml"/><Relationship Id="rId18" Type="http://schemas.openxmlformats.org/officeDocument/2006/relationships/tags" Target="../tags/tag498.xml"/><Relationship Id="rId17" Type="http://schemas.openxmlformats.org/officeDocument/2006/relationships/tags" Target="../tags/tag497.xml"/><Relationship Id="rId16" Type="http://schemas.openxmlformats.org/officeDocument/2006/relationships/tags" Target="../tags/tag496.xml"/><Relationship Id="rId15" Type="http://schemas.openxmlformats.org/officeDocument/2006/relationships/tags" Target="../tags/tag495.xml"/><Relationship Id="rId14" Type="http://schemas.openxmlformats.org/officeDocument/2006/relationships/tags" Target="../tags/tag494.xml"/><Relationship Id="rId13" Type="http://schemas.openxmlformats.org/officeDocument/2006/relationships/tags" Target="../tags/tag493.xml"/><Relationship Id="rId12" Type="http://schemas.openxmlformats.org/officeDocument/2006/relationships/tags" Target="../tags/tag492.xml"/><Relationship Id="rId11" Type="http://schemas.openxmlformats.org/officeDocument/2006/relationships/tags" Target="../tags/tag491.xml"/><Relationship Id="rId10" Type="http://schemas.openxmlformats.org/officeDocument/2006/relationships/tags" Target="../tags/tag490.xml"/><Relationship Id="rId1" Type="http://schemas.openxmlformats.org/officeDocument/2006/relationships/tags" Target="../tags/tag481.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2.xml"/><Relationship Id="rId4" Type="http://schemas.openxmlformats.org/officeDocument/2006/relationships/tags" Target="../tags/tag53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9" Type="http://schemas.openxmlformats.org/officeDocument/2006/relationships/image" Target="../media/image255.png"/><Relationship Id="rId8" Type="http://schemas.openxmlformats.org/officeDocument/2006/relationships/image" Target="../media/image254.png"/><Relationship Id="rId7" Type="http://schemas.openxmlformats.org/officeDocument/2006/relationships/tags" Target="../tags/tag538.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tags" Target="../tags/tag535.xml"/><Relationship Id="rId3" Type="http://schemas.openxmlformats.org/officeDocument/2006/relationships/image" Target="../media/image253.jpeg"/><Relationship Id="rId2" Type="http://schemas.openxmlformats.org/officeDocument/2006/relationships/tags" Target="../tags/tag534.xml"/><Relationship Id="rId10" Type="http://schemas.openxmlformats.org/officeDocument/2006/relationships/slideLayout" Target="../slideLayouts/slideLayout36.xml"/><Relationship Id="rId1" Type="http://schemas.openxmlformats.org/officeDocument/2006/relationships/tags" Target="../tags/tag533.xml"/></Relationships>
</file>

<file path=ppt/slides/_rels/slide45.xml.rels><?xml version="1.0" encoding="UTF-8" standalone="yes"?>
<Relationships xmlns="http://schemas.openxmlformats.org/package/2006/relationships"><Relationship Id="rId9" Type="http://schemas.openxmlformats.org/officeDocument/2006/relationships/tags" Target="../tags/tag544.xml"/><Relationship Id="rId8" Type="http://schemas.openxmlformats.org/officeDocument/2006/relationships/tags" Target="../tags/tag543.xml"/><Relationship Id="rId7" Type="http://schemas.openxmlformats.org/officeDocument/2006/relationships/image" Target="../media/image254.png"/><Relationship Id="rId6" Type="http://schemas.openxmlformats.org/officeDocument/2006/relationships/tags" Target="../tags/tag542.xml"/><Relationship Id="rId5" Type="http://schemas.openxmlformats.org/officeDocument/2006/relationships/image" Target="../media/image6.png"/><Relationship Id="rId4" Type="http://schemas.openxmlformats.org/officeDocument/2006/relationships/tags" Target="../tags/tag541.xml"/><Relationship Id="rId3" Type="http://schemas.openxmlformats.org/officeDocument/2006/relationships/tags" Target="../tags/tag540.xml"/><Relationship Id="rId2" Type="http://schemas.openxmlformats.org/officeDocument/2006/relationships/tags" Target="../tags/tag539.xml"/><Relationship Id="rId14" Type="http://schemas.openxmlformats.org/officeDocument/2006/relationships/slideLayout" Target="../slideLayouts/slideLayout16.xml"/><Relationship Id="rId13" Type="http://schemas.openxmlformats.org/officeDocument/2006/relationships/tags" Target="../tags/tag548.xml"/><Relationship Id="rId12" Type="http://schemas.openxmlformats.org/officeDocument/2006/relationships/tags" Target="../tags/tag547.xml"/><Relationship Id="rId11" Type="http://schemas.openxmlformats.org/officeDocument/2006/relationships/tags" Target="../tags/tag546.xml"/><Relationship Id="rId10" Type="http://schemas.openxmlformats.org/officeDocument/2006/relationships/tags" Target="../tags/tag545.xml"/><Relationship Id="rId1" Type="http://schemas.openxmlformats.org/officeDocument/2006/relationships/image" Target="../media/image253.jpe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550.xml"/><Relationship Id="rId7" Type="http://schemas.openxmlformats.org/officeDocument/2006/relationships/image" Target="../media/image260.jpeg"/><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 Id="rId3" Type="http://schemas.openxmlformats.org/officeDocument/2006/relationships/image" Target="../media/image256.jpeg"/><Relationship Id="rId2" Type="http://schemas.openxmlformats.org/officeDocument/2006/relationships/image" Target="../media/image254.png"/><Relationship Id="rId10" Type="http://schemas.openxmlformats.org/officeDocument/2006/relationships/notesSlide" Target="../notesSlides/notesSlide39.xml"/><Relationship Id="rId1" Type="http://schemas.openxmlformats.org/officeDocument/2006/relationships/tags" Target="../tags/tag549.xml"/></Relationships>
</file>

<file path=ppt/slides/_rels/slide47.xml.rels><?xml version="1.0" encoding="UTF-8" standalone="yes"?>
<Relationships xmlns="http://schemas.openxmlformats.org/package/2006/relationships"><Relationship Id="rId9" Type="http://schemas.openxmlformats.org/officeDocument/2006/relationships/image" Target="../media/image261.png"/><Relationship Id="rId8" Type="http://schemas.openxmlformats.org/officeDocument/2006/relationships/tags" Target="../tags/tag556.xml"/><Relationship Id="rId7" Type="http://schemas.openxmlformats.org/officeDocument/2006/relationships/tags" Target="../tags/tag555.xml"/><Relationship Id="rId6" Type="http://schemas.openxmlformats.org/officeDocument/2006/relationships/image" Target="../media/image6.png"/><Relationship Id="rId5" Type="http://schemas.openxmlformats.org/officeDocument/2006/relationships/tags" Target="../tags/tag554.xml"/><Relationship Id="rId4" Type="http://schemas.openxmlformats.org/officeDocument/2006/relationships/tags" Target="../tags/tag553.xml"/><Relationship Id="rId3" Type="http://schemas.openxmlformats.org/officeDocument/2006/relationships/tags" Target="../tags/tag552.xml"/><Relationship Id="rId2" Type="http://schemas.openxmlformats.org/officeDocument/2006/relationships/image" Target="../media/image254.png"/><Relationship Id="rId16" Type="http://schemas.openxmlformats.org/officeDocument/2006/relationships/notesSlide" Target="../notesSlides/notesSlide40.xml"/><Relationship Id="rId15" Type="http://schemas.openxmlformats.org/officeDocument/2006/relationships/slideLayout" Target="../slideLayouts/slideLayout16.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image" Target="../media/image262.jpeg"/><Relationship Id="rId11" Type="http://schemas.openxmlformats.org/officeDocument/2006/relationships/tags" Target="../tags/tag558.xml"/><Relationship Id="rId10" Type="http://schemas.openxmlformats.org/officeDocument/2006/relationships/tags" Target="../tags/tag557.xml"/><Relationship Id="rId1" Type="http://schemas.openxmlformats.org/officeDocument/2006/relationships/tags" Target="../tags/tag551.xml"/></Relationships>
</file>

<file path=ppt/slides/_rels/slide48.xml.rels><?xml version="1.0" encoding="UTF-8" standalone="yes"?>
<Relationships xmlns="http://schemas.openxmlformats.org/package/2006/relationships"><Relationship Id="rId9" Type="http://schemas.openxmlformats.org/officeDocument/2006/relationships/image" Target="../media/image264.png"/><Relationship Id="rId8" Type="http://schemas.openxmlformats.org/officeDocument/2006/relationships/image" Target="../media/image254.png"/><Relationship Id="rId7" Type="http://schemas.openxmlformats.org/officeDocument/2006/relationships/tags" Target="../tags/tag566.xml"/><Relationship Id="rId6" Type="http://schemas.openxmlformats.org/officeDocument/2006/relationships/tags" Target="../tags/tag565.xml"/><Relationship Id="rId5" Type="http://schemas.openxmlformats.org/officeDocument/2006/relationships/tags" Target="../tags/tag564.xml"/><Relationship Id="rId4" Type="http://schemas.openxmlformats.org/officeDocument/2006/relationships/tags" Target="../tags/tag563.xml"/><Relationship Id="rId3" Type="http://schemas.openxmlformats.org/officeDocument/2006/relationships/image" Target="../media/image263.png"/><Relationship Id="rId2" Type="http://schemas.openxmlformats.org/officeDocument/2006/relationships/tags" Target="../tags/tag562.xml"/><Relationship Id="rId11" Type="http://schemas.openxmlformats.org/officeDocument/2006/relationships/notesSlide" Target="../notesSlides/notesSlide41.xml"/><Relationship Id="rId10" Type="http://schemas.openxmlformats.org/officeDocument/2006/relationships/slideLayout" Target="../slideLayouts/slideLayout36.xml"/><Relationship Id="rId1" Type="http://schemas.openxmlformats.org/officeDocument/2006/relationships/tags" Target="../tags/tag561.xml"/></Relationships>
</file>

<file path=ppt/slides/_rels/slide49.xml.rels><?xml version="1.0" encoding="UTF-8" standalone="yes"?>
<Relationships xmlns="http://schemas.openxmlformats.org/package/2006/relationships"><Relationship Id="rId9" Type="http://schemas.openxmlformats.org/officeDocument/2006/relationships/tags" Target="../tags/tag572.xml"/><Relationship Id="rId8" Type="http://schemas.openxmlformats.org/officeDocument/2006/relationships/tags" Target="../tags/tag571.xml"/><Relationship Id="rId7" Type="http://schemas.openxmlformats.org/officeDocument/2006/relationships/image" Target="../media/image254.png"/><Relationship Id="rId6" Type="http://schemas.openxmlformats.org/officeDocument/2006/relationships/tags" Target="../tags/tag570.xml"/><Relationship Id="rId5" Type="http://schemas.openxmlformats.org/officeDocument/2006/relationships/image" Target="../media/image6.png"/><Relationship Id="rId4" Type="http://schemas.openxmlformats.org/officeDocument/2006/relationships/tags" Target="../tags/tag569.xml"/><Relationship Id="rId3" Type="http://schemas.openxmlformats.org/officeDocument/2006/relationships/tags" Target="../tags/tag568.xml"/><Relationship Id="rId2" Type="http://schemas.openxmlformats.org/officeDocument/2006/relationships/tags" Target="../tags/tag567.xml"/><Relationship Id="rId14" Type="http://schemas.openxmlformats.org/officeDocument/2006/relationships/slideLayout" Target="../slideLayouts/slideLayout16.xml"/><Relationship Id="rId13" Type="http://schemas.openxmlformats.org/officeDocument/2006/relationships/tags" Target="../tags/tag576.xml"/><Relationship Id="rId12" Type="http://schemas.openxmlformats.org/officeDocument/2006/relationships/tags" Target="../tags/tag575.xml"/><Relationship Id="rId11" Type="http://schemas.openxmlformats.org/officeDocument/2006/relationships/tags" Target="../tags/tag574.xml"/><Relationship Id="rId10" Type="http://schemas.openxmlformats.org/officeDocument/2006/relationships/tags" Target="../tags/tag573.xml"/><Relationship Id="rId1" Type="http://schemas.openxmlformats.org/officeDocument/2006/relationships/image" Target="../media/image265.jpeg"/></Relationships>
</file>

<file path=ppt/slides/_rels/slide5.xml.rels><?xml version="1.0" encoding="UTF-8" standalone="yes"?>
<Relationships xmlns="http://schemas.openxmlformats.org/package/2006/relationships"><Relationship Id="rId9" Type="http://schemas.openxmlformats.org/officeDocument/2006/relationships/image" Target="../media/image31.svg"/><Relationship Id="rId8" Type="http://schemas.openxmlformats.org/officeDocument/2006/relationships/image" Target="../media/image30.png"/><Relationship Id="rId7" Type="http://schemas.openxmlformats.org/officeDocument/2006/relationships/tags" Target="../tags/tag44.xml"/><Relationship Id="rId6" Type="http://schemas.openxmlformats.org/officeDocument/2006/relationships/image" Target="../media/image29.svg"/><Relationship Id="rId5" Type="http://schemas.openxmlformats.org/officeDocument/2006/relationships/image" Target="../media/image28.png"/><Relationship Id="rId46" Type="http://schemas.openxmlformats.org/officeDocument/2006/relationships/notesSlide" Target="../notesSlides/notesSlide5.xml"/><Relationship Id="rId45" Type="http://schemas.openxmlformats.org/officeDocument/2006/relationships/slideLayout" Target="../slideLayouts/slideLayout16.xml"/><Relationship Id="rId44" Type="http://schemas.openxmlformats.org/officeDocument/2006/relationships/image" Target="../media/image60.png"/><Relationship Id="rId43" Type="http://schemas.openxmlformats.org/officeDocument/2006/relationships/image" Target="../media/image59.svg"/><Relationship Id="rId42" Type="http://schemas.openxmlformats.org/officeDocument/2006/relationships/image" Target="../media/image58.png"/><Relationship Id="rId41" Type="http://schemas.openxmlformats.org/officeDocument/2006/relationships/image" Target="../media/image57.png"/><Relationship Id="rId40" Type="http://schemas.openxmlformats.org/officeDocument/2006/relationships/image" Target="../media/image56.png"/><Relationship Id="rId4" Type="http://schemas.openxmlformats.org/officeDocument/2006/relationships/tags" Target="../tags/tag43.xml"/><Relationship Id="rId39" Type="http://schemas.openxmlformats.org/officeDocument/2006/relationships/tags" Target="../tags/tag50.xml"/><Relationship Id="rId38" Type="http://schemas.openxmlformats.org/officeDocument/2006/relationships/image" Target="../media/image55.png"/><Relationship Id="rId37" Type="http://schemas.openxmlformats.org/officeDocument/2006/relationships/tags" Target="../tags/tag49.xml"/><Relationship Id="rId36" Type="http://schemas.openxmlformats.org/officeDocument/2006/relationships/image" Target="../media/image54.png"/><Relationship Id="rId35" Type="http://schemas.openxmlformats.org/officeDocument/2006/relationships/image" Target="../media/image53.png"/><Relationship Id="rId34" Type="http://schemas.openxmlformats.org/officeDocument/2006/relationships/tags" Target="../tags/tag48.xml"/><Relationship Id="rId33" Type="http://schemas.openxmlformats.org/officeDocument/2006/relationships/image" Target="../media/image52.png"/><Relationship Id="rId32" Type="http://schemas.openxmlformats.org/officeDocument/2006/relationships/image" Target="../media/image51.png"/><Relationship Id="rId31" Type="http://schemas.openxmlformats.org/officeDocument/2006/relationships/tags" Target="../tags/tag47.xml"/><Relationship Id="rId30" Type="http://schemas.openxmlformats.org/officeDocument/2006/relationships/image" Target="../media/image50.png"/><Relationship Id="rId3" Type="http://schemas.openxmlformats.org/officeDocument/2006/relationships/tags" Target="../tags/tag42.xml"/><Relationship Id="rId29" Type="http://schemas.openxmlformats.org/officeDocument/2006/relationships/image" Target="../media/image49.png"/><Relationship Id="rId28" Type="http://schemas.openxmlformats.org/officeDocument/2006/relationships/image" Target="../media/image48.png"/><Relationship Id="rId27" Type="http://schemas.openxmlformats.org/officeDocument/2006/relationships/image" Target="../media/image47.png"/><Relationship Id="rId26" Type="http://schemas.openxmlformats.org/officeDocument/2006/relationships/image" Target="../media/image46.png"/><Relationship Id="rId25" Type="http://schemas.openxmlformats.org/officeDocument/2006/relationships/image" Target="../media/image45.png"/><Relationship Id="rId24" Type="http://schemas.openxmlformats.org/officeDocument/2006/relationships/image" Target="../media/image44.png"/><Relationship Id="rId23" Type="http://schemas.openxmlformats.org/officeDocument/2006/relationships/image" Target="../media/image43.png"/><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tags" Target="../tags/tag46.xml"/><Relationship Id="rId2" Type="http://schemas.openxmlformats.org/officeDocument/2006/relationships/image" Target="../media/image27.png"/><Relationship Id="rId19" Type="http://schemas.openxmlformats.org/officeDocument/2006/relationships/image" Target="../media/image40.svg"/><Relationship Id="rId18" Type="http://schemas.openxmlformats.org/officeDocument/2006/relationships/image" Target="../media/image39.png"/><Relationship Id="rId17" Type="http://schemas.openxmlformats.org/officeDocument/2006/relationships/image" Target="../media/image38.svg"/><Relationship Id="rId16" Type="http://schemas.openxmlformats.org/officeDocument/2006/relationships/image" Target="../media/image37.png"/><Relationship Id="rId15" Type="http://schemas.openxmlformats.org/officeDocument/2006/relationships/image" Target="../media/image36.png"/><Relationship Id="rId14" Type="http://schemas.openxmlformats.org/officeDocument/2006/relationships/image" Target="../media/image35.svg"/><Relationship Id="rId13" Type="http://schemas.openxmlformats.org/officeDocument/2006/relationships/image" Target="../media/image34.png"/><Relationship Id="rId12" Type="http://schemas.openxmlformats.org/officeDocument/2006/relationships/tags" Target="../tags/tag45.xml"/><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6.jpeg"/></Relationships>
</file>

<file path=ppt/slides/_rels/slide50.xml.rels><?xml version="1.0" encoding="UTF-8" standalone="yes"?>
<Relationships xmlns="http://schemas.openxmlformats.org/package/2006/relationships"><Relationship Id="rId9" Type="http://schemas.openxmlformats.org/officeDocument/2006/relationships/image" Target="../media/image270.jpeg"/><Relationship Id="rId8" Type="http://schemas.openxmlformats.org/officeDocument/2006/relationships/image" Target="../media/image269.jpeg"/><Relationship Id="rId7" Type="http://schemas.openxmlformats.org/officeDocument/2006/relationships/image" Target="../media/image268.jpeg"/><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tags" Target="../tags/tag579.xml"/><Relationship Id="rId3" Type="http://schemas.openxmlformats.org/officeDocument/2006/relationships/tags" Target="../tags/tag578.xml"/><Relationship Id="rId2" Type="http://schemas.openxmlformats.org/officeDocument/2006/relationships/image" Target="../media/image254.png"/><Relationship Id="rId17" Type="http://schemas.openxmlformats.org/officeDocument/2006/relationships/notesSlide" Target="../notesSlides/notesSlide42.xml"/><Relationship Id="rId16" Type="http://schemas.openxmlformats.org/officeDocument/2006/relationships/slideLayout" Target="../slideLayouts/slideLayout16.xml"/><Relationship Id="rId15" Type="http://schemas.openxmlformats.org/officeDocument/2006/relationships/tags" Target="../tags/tag580.xml"/><Relationship Id="rId14" Type="http://schemas.openxmlformats.org/officeDocument/2006/relationships/image" Target="../media/image275.png"/><Relationship Id="rId13" Type="http://schemas.openxmlformats.org/officeDocument/2006/relationships/image" Target="../media/image274.png"/><Relationship Id="rId12" Type="http://schemas.openxmlformats.org/officeDocument/2006/relationships/image" Target="../media/image273.png"/><Relationship Id="rId11" Type="http://schemas.openxmlformats.org/officeDocument/2006/relationships/image" Target="../media/image272.png"/><Relationship Id="rId10" Type="http://schemas.openxmlformats.org/officeDocument/2006/relationships/image" Target="../media/image271.jpeg"/><Relationship Id="rId1" Type="http://schemas.openxmlformats.org/officeDocument/2006/relationships/tags" Target="../tags/tag577.xml"/></Relationships>
</file>

<file path=ppt/slides/_rels/slide51.xml.rels><?xml version="1.0" encoding="UTF-8" standalone="yes"?>
<Relationships xmlns="http://schemas.openxmlformats.org/package/2006/relationships"><Relationship Id="rId9" Type="http://schemas.openxmlformats.org/officeDocument/2006/relationships/image" Target="../media/image261.png"/><Relationship Id="rId8" Type="http://schemas.openxmlformats.org/officeDocument/2006/relationships/tags" Target="../tags/tag586.xml"/><Relationship Id="rId7" Type="http://schemas.openxmlformats.org/officeDocument/2006/relationships/tags" Target="../tags/tag585.xml"/><Relationship Id="rId6" Type="http://schemas.openxmlformats.org/officeDocument/2006/relationships/image" Target="../media/image6.png"/><Relationship Id="rId5" Type="http://schemas.openxmlformats.org/officeDocument/2006/relationships/tags" Target="../tags/tag584.xml"/><Relationship Id="rId4" Type="http://schemas.openxmlformats.org/officeDocument/2006/relationships/tags" Target="../tags/tag583.xml"/><Relationship Id="rId3" Type="http://schemas.openxmlformats.org/officeDocument/2006/relationships/tags" Target="../tags/tag582.xml"/><Relationship Id="rId2" Type="http://schemas.openxmlformats.org/officeDocument/2006/relationships/image" Target="../media/image254.png"/><Relationship Id="rId15" Type="http://schemas.openxmlformats.org/officeDocument/2006/relationships/notesSlide" Target="../notesSlides/notesSlide43.xml"/><Relationship Id="rId14" Type="http://schemas.openxmlformats.org/officeDocument/2006/relationships/slideLayout" Target="../slideLayouts/slideLayout16.xml"/><Relationship Id="rId13" Type="http://schemas.openxmlformats.org/officeDocument/2006/relationships/tags" Target="../tags/tag589.xml"/><Relationship Id="rId12" Type="http://schemas.openxmlformats.org/officeDocument/2006/relationships/image" Target="../media/image276.jpeg"/><Relationship Id="rId11" Type="http://schemas.openxmlformats.org/officeDocument/2006/relationships/tags" Target="../tags/tag588.xml"/><Relationship Id="rId10" Type="http://schemas.openxmlformats.org/officeDocument/2006/relationships/tags" Target="../tags/tag587.xml"/><Relationship Id="rId1" Type="http://schemas.openxmlformats.org/officeDocument/2006/relationships/tags" Target="../tags/tag581.xml"/></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22.xml"/><Relationship Id="rId4" Type="http://schemas.openxmlformats.org/officeDocument/2006/relationships/image" Target="../media/image13.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277.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2.xml"/><Relationship Id="rId4" Type="http://schemas.openxmlformats.org/officeDocument/2006/relationships/tags" Target="../tags/tag5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image" Target="../media/image61.png"/><Relationship Id="rId5" Type="http://schemas.openxmlformats.org/officeDocument/2006/relationships/tags" Target="../tags/tag55.xml"/><Relationship Id="rId4" Type="http://schemas.openxmlformats.org/officeDocument/2006/relationships/image" Target="../media/image13.png"/><Relationship Id="rId3" Type="http://schemas.openxmlformats.org/officeDocument/2006/relationships/tags" Target="../tags/tag54.xml"/><Relationship Id="rId2" Type="http://schemas.openxmlformats.org/officeDocument/2006/relationships/tags" Target="../tags/tag53.xml"/><Relationship Id="rId10" Type="http://schemas.openxmlformats.org/officeDocument/2006/relationships/notesSlide" Target="../notesSlides/notesSlide7.xml"/><Relationship Id="rId1" Type="http://schemas.openxmlformats.org/officeDocument/2006/relationships/tags" Target="../tags/tag5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6.xml"/><Relationship Id="rId6" Type="http://schemas.openxmlformats.org/officeDocument/2006/relationships/tags" Target="../tags/tag61.xml"/><Relationship Id="rId5" Type="http://schemas.openxmlformats.org/officeDocument/2006/relationships/image" Target="../media/image13.png"/><Relationship Id="rId4" Type="http://schemas.openxmlformats.org/officeDocument/2006/relationships/tags" Target="../tags/tag60.xml"/><Relationship Id="rId3" Type="http://schemas.openxmlformats.org/officeDocument/2006/relationships/image" Target="../media/image62.png"/><Relationship Id="rId2" Type="http://schemas.openxmlformats.org/officeDocument/2006/relationships/tags" Target="../tags/tag59.xml"/><Relationship Id="rId1" Type="http://schemas.openxmlformats.org/officeDocument/2006/relationships/tags" Target="../tags/tag58.xml"/></Relationships>
</file>

<file path=ppt/slides/_rels/slide9.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0" Type="http://schemas.openxmlformats.org/officeDocument/2006/relationships/slideLayout" Target="../slideLayouts/slideLayout16.xml"/><Relationship Id="rId2" Type="http://schemas.openxmlformats.org/officeDocument/2006/relationships/tags" Target="../tags/tag62.xml"/><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image" Target="../media/image64.png"/><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背景"/>
          <p:cNvPicPr>
            <a:picLocks noChangeAspect="1"/>
          </p:cNvPicPr>
          <p:nvPr/>
        </p:nvPicPr>
        <p:blipFill>
          <a:blip r:embed="rId1"/>
          <a:stretch>
            <a:fillRect/>
          </a:stretch>
        </p:blipFill>
        <p:spPr>
          <a:xfrm>
            <a:off x="0" y="17087"/>
            <a:ext cx="12192000" cy="6856730"/>
          </a:xfrm>
          <a:prstGeom prst="rect">
            <a:avLst/>
          </a:prstGeom>
        </p:spPr>
      </p:pic>
      <p:pic>
        <p:nvPicPr>
          <p:cNvPr id="28" name="图片 27" descr="PPT模板-20200424_画板 1" hidden="1"/>
          <p:cNvPicPr>
            <a:picLocks noChangeAspect="1"/>
          </p:cNvPicPr>
          <p:nvPr/>
        </p:nvPicPr>
        <p:blipFill>
          <a:blip r:embed="rId2"/>
          <a:stretch>
            <a:fillRect/>
          </a:stretch>
        </p:blipFill>
        <p:spPr>
          <a:xfrm>
            <a:off x="0" y="0"/>
            <a:ext cx="12192000" cy="6858000"/>
          </a:xfrm>
          <a:prstGeom prst="rect">
            <a:avLst/>
          </a:prstGeom>
        </p:spPr>
      </p:pic>
      <p:pic>
        <p:nvPicPr>
          <p:cNvPr id="24" name="图片 23" descr="PPT模板封面背景-20200424_画板 1" hidden="1"/>
          <p:cNvPicPr>
            <a:picLocks noChangeAspect="1"/>
          </p:cNvPicPr>
          <p:nvPr/>
        </p:nvPicPr>
        <p:blipFill>
          <a:blip r:embed="rId3"/>
          <a:stretch>
            <a:fillRect/>
          </a:stretch>
        </p:blipFill>
        <p:spPr>
          <a:xfrm>
            <a:off x="0" y="0"/>
            <a:ext cx="12192000" cy="6858000"/>
          </a:xfrm>
          <a:prstGeom prst="rect">
            <a:avLst/>
          </a:prstGeom>
        </p:spPr>
      </p:pic>
      <p:pic>
        <p:nvPicPr>
          <p:cNvPr id="3" name="图片 2" descr="资源 4" hidden="1"/>
          <p:cNvPicPr>
            <a:picLocks noChangeAspect="1"/>
          </p:cNvPicPr>
          <p:nvPr/>
        </p:nvPicPr>
        <p:blipFill>
          <a:blip r:embed="rId4"/>
          <a:stretch>
            <a:fillRect/>
          </a:stretch>
        </p:blipFill>
        <p:spPr>
          <a:xfrm>
            <a:off x="-3397885" y="-6974840"/>
            <a:ext cx="12733020" cy="12733020"/>
          </a:xfrm>
          <a:prstGeom prst="rect">
            <a:avLst/>
          </a:prstGeom>
        </p:spPr>
      </p:pic>
      <p:sp>
        <p:nvSpPr>
          <p:cNvPr id="2" name="圆角矩形 1" hidden="1"/>
          <p:cNvSpPr/>
          <p:nvPr/>
        </p:nvSpPr>
        <p:spPr>
          <a:xfrm rot="18900000">
            <a:off x="16666845" y="-5903595"/>
            <a:ext cx="9715500" cy="9715500"/>
          </a:xfrm>
          <a:prstGeom prst="roundRect">
            <a:avLst>
              <a:gd name="adj" fmla="val 12227"/>
            </a:avLst>
          </a:prstGeom>
          <a:gradFill>
            <a:gsLst>
              <a:gs pos="24000">
                <a:srgbClr val="65AEF7"/>
              </a:gs>
              <a:gs pos="100000">
                <a:srgbClr val="65AEF7">
                  <a:alpha val="75000"/>
                </a:srgb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0" name="圆角矩形 9" hidden="1"/>
          <p:cNvSpPr/>
          <p:nvPr/>
        </p:nvSpPr>
        <p:spPr>
          <a:xfrm rot="18900000">
            <a:off x="8784590" y="-1039495"/>
            <a:ext cx="7390130" cy="7390130"/>
          </a:xfrm>
          <a:prstGeom prst="roundRect">
            <a:avLst>
              <a:gd name="adj" fmla="val 12227"/>
            </a:avLst>
          </a:prstGeom>
          <a:gradFill>
            <a:gsLst>
              <a:gs pos="24000">
                <a:srgbClr val="65AEF7"/>
              </a:gs>
              <a:gs pos="100000">
                <a:srgbClr val="65AEF7">
                  <a:alpha val="40000"/>
                </a:srgbClr>
              </a:gs>
            </a:gsLst>
            <a:lin ang="53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1" name="圆角矩形 10" hidden="1"/>
          <p:cNvSpPr/>
          <p:nvPr/>
        </p:nvSpPr>
        <p:spPr>
          <a:xfrm rot="18900000">
            <a:off x="6784975" y="-3347085"/>
            <a:ext cx="5800725" cy="5800725"/>
          </a:xfrm>
          <a:prstGeom prst="roundRect">
            <a:avLst>
              <a:gd name="adj" fmla="val 12227"/>
            </a:avLst>
          </a:prstGeom>
          <a:gradFill>
            <a:gsLst>
              <a:gs pos="5000">
                <a:srgbClr val="FFCD33"/>
              </a:gs>
              <a:gs pos="100000">
                <a:srgbClr val="F29B58">
                  <a:alpha val="66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2" name="圆角矩形 11" hidden="1"/>
          <p:cNvSpPr/>
          <p:nvPr/>
        </p:nvSpPr>
        <p:spPr>
          <a:xfrm rot="18900000">
            <a:off x="11372850" y="-2221865"/>
            <a:ext cx="9715500" cy="9715500"/>
          </a:xfrm>
          <a:prstGeom prst="roundRect">
            <a:avLst>
              <a:gd name="adj" fmla="val 12227"/>
            </a:avLst>
          </a:prstGeom>
          <a:gradFill>
            <a:gsLst>
              <a:gs pos="0">
                <a:srgbClr val="FCCF38">
                  <a:alpha val="80000"/>
                </a:srgbClr>
              </a:gs>
              <a:gs pos="100000">
                <a:srgbClr val="F2985C"/>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3" name="圆角矩形 12" hidden="1"/>
          <p:cNvSpPr/>
          <p:nvPr/>
        </p:nvSpPr>
        <p:spPr>
          <a:xfrm rot="18900000">
            <a:off x="11076305" y="-1592580"/>
            <a:ext cx="7390130" cy="7390130"/>
          </a:xfrm>
          <a:prstGeom prst="roundRect">
            <a:avLst>
              <a:gd name="adj" fmla="val 12227"/>
            </a:avLst>
          </a:prstGeom>
          <a:gradFill>
            <a:gsLst>
              <a:gs pos="6000">
                <a:srgbClr val="479FF6">
                  <a:alpha val="100000"/>
                </a:srgbClr>
              </a:gs>
              <a:gs pos="100000">
                <a:srgbClr val="479FF6">
                  <a:alpha val="0"/>
                </a:srgbClr>
              </a:gs>
            </a:gsLst>
            <a:lin ang="13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grpSp>
        <p:nvGrpSpPr>
          <p:cNvPr id="18" name="组合 17" hidden="1"/>
          <p:cNvGrpSpPr/>
          <p:nvPr/>
        </p:nvGrpSpPr>
        <p:grpSpPr>
          <a:xfrm>
            <a:off x="6005830" y="-6063615"/>
            <a:ext cx="15111730" cy="13919200"/>
            <a:chOff x="9458" y="-9549"/>
            <a:chExt cx="23798" cy="21920"/>
          </a:xfrm>
        </p:grpSpPr>
        <p:sp>
          <p:nvSpPr>
            <p:cNvPr id="14" name="圆角矩形 13"/>
            <p:cNvSpPr/>
            <p:nvPr/>
          </p:nvSpPr>
          <p:spPr>
            <a:xfrm rot="18900000">
              <a:off x="13570" y="-2929"/>
              <a:ext cx="15300" cy="15300"/>
            </a:xfrm>
            <a:prstGeom prst="roundRect">
              <a:avLst>
                <a:gd name="adj" fmla="val 12227"/>
              </a:avLst>
            </a:prstGeom>
            <a:gradFill>
              <a:gsLst>
                <a:gs pos="24000">
                  <a:srgbClr val="65AEF7"/>
                </a:gs>
                <a:gs pos="100000">
                  <a:srgbClr val="65AEF7">
                    <a:alpha val="75000"/>
                  </a:srgb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5" name="圆角矩形 14"/>
            <p:cNvSpPr/>
            <p:nvPr/>
          </p:nvSpPr>
          <p:spPr>
            <a:xfrm rot="18900000">
              <a:off x="9458" y="-9549"/>
              <a:ext cx="15300" cy="15300"/>
            </a:xfrm>
            <a:prstGeom prst="roundRect">
              <a:avLst>
                <a:gd name="adj" fmla="val 12227"/>
              </a:avLst>
            </a:prstGeom>
            <a:gradFill>
              <a:gsLst>
                <a:gs pos="0">
                  <a:srgbClr val="1ED6BA"/>
                </a:gs>
                <a:gs pos="100000">
                  <a:srgbClr val="41B1DD">
                    <a:alpha val="80000"/>
                  </a:srgb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6" name="圆角矩形 15"/>
            <p:cNvSpPr/>
            <p:nvPr/>
          </p:nvSpPr>
          <p:spPr>
            <a:xfrm rot="18900000">
              <a:off x="17956" y="-3543"/>
              <a:ext cx="15300" cy="15300"/>
            </a:xfrm>
            <a:prstGeom prst="roundRect">
              <a:avLst>
                <a:gd name="adj" fmla="val 12227"/>
              </a:avLst>
            </a:prstGeom>
            <a:gradFill>
              <a:gsLst>
                <a:gs pos="0">
                  <a:srgbClr val="FCCF38">
                    <a:alpha val="80000"/>
                  </a:srgbClr>
                </a:gs>
                <a:gs pos="100000">
                  <a:srgbClr val="F2985C"/>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grpSp>
      <p:grpSp>
        <p:nvGrpSpPr>
          <p:cNvPr id="22" name="组合 21" hidden="1"/>
          <p:cNvGrpSpPr/>
          <p:nvPr/>
        </p:nvGrpSpPr>
        <p:grpSpPr>
          <a:xfrm>
            <a:off x="6005195" y="-6035675"/>
            <a:ext cx="15111730" cy="13919200"/>
            <a:chOff x="9457" y="-9505"/>
            <a:chExt cx="23798" cy="21920"/>
          </a:xfrm>
        </p:grpSpPr>
        <p:sp>
          <p:nvSpPr>
            <p:cNvPr id="19" name="圆角矩形 18"/>
            <p:cNvSpPr/>
            <p:nvPr/>
          </p:nvSpPr>
          <p:spPr>
            <a:xfrm rot="18900000">
              <a:off x="13569" y="-2885"/>
              <a:ext cx="15300" cy="15300"/>
            </a:xfrm>
            <a:prstGeom prst="roundRect">
              <a:avLst>
                <a:gd name="adj" fmla="val 12227"/>
              </a:avLst>
            </a:prstGeom>
            <a:gradFill>
              <a:gsLst>
                <a:gs pos="24000">
                  <a:srgbClr val="65AEF7"/>
                </a:gs>
                <a:gs pos="100000">
                  <a:srgbClr val="65AEF7">
                    <a:alpha val="75000"/>
                  </a:srgb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20" name="圆角矩形 19"/>
            <p:cNvSpPr/>
            <p:nvPr/>
          </p:nvSpPr>
          <p:spPr>
            <a:xfrm rot="18900000">
              <a:off x="9457" y="-9505"/>
              <a:ext cx="15300" cy="15300"/>
            </a:xfrm>
            <a:prstGeom prst="roundRect">
              <a:avLst>
                <a:gd name="adj" fmla="val 12227"/>
              </a:avLst>
            </a:prstGeom>
            <a:gradFill>
              <a:gsLst>
                <a:gs pos="0">
                  <a:srgbClr val="1ED6BA"/>
                </a:gs>
                <a:gs pos="100000">
                  <a:srgbClr val="41B1DD">
                    <a:alpha val="80000"/>
                  </a:srgb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21" name="圆角矩形 20"/>
            <p:cNvSpPr/>
            <p:nvPr/>
          </p:nvSpPr>
          <p:spPr>
            <a:xfrm rot="18900000">
              <a:off x="17955" y="-3499"/>
              <a:ext cx="15300" cy="15300"/>
            </a:xfrm>
            <a:prstGeom prst="roundRect">
              <a:avLst>
                <a:gd name="adj" fmla="val 12227"/>
              </a:avLst>
            </a:prstGeom>
            <a:gradFill>
              <a:gsLst>
                <a:gs pos="0">
                  <a:srgbClr val="479FF6">
                    <a:alpha val="73000"/>
                  </a:srgbClr>
                </a:gs>
                <a:gs pos="100000">
                  <a:srgbClr val="479FF6">
                    <a:alpha val="100000"/>
                  </a:srgb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grpSp>
      <p:sp>
        <p:nvSpPr>
          <p:cNvPr id="26" name="矩形 25" hidden="1"/>
          <p:cNvSpPr/>
          <p:nvPr/>
        </p:nvSpPr>
        <p:spPr>
          <a:xfrm>
            <a:off x="0" y="0"/>
            <a:ext cx="12192000" cy="6857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25" name="圆角矩形 24" hidden="1"/>
          <p:cNvSpPr/>
          <p:nvPr/>
        </p:nvSpPr>
        <p:spPr>
          <a:xfrm rot="18900000">
            <a:off x="8743315" y="-1704975"/>
            <a:ext cx="9715500" cy="9715500"/>
          </a:xfrm>
          <a:prstGeom prst="roundRect">
            <a:avLst>
              <a:gd name="adj" fmla="val 12227"/>
            </a:avLst>
          </a:prstGeom>
          <a:gradFill>
            <a:gsLst>
              <a:gs pos="24000">
                <a:srgbClr val="FFCD33"/>
              </a:gs>
              <a:gs pos="100000">
                <a:srgbClr val="F1985A"/>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WeblySleek UI Semilight" panose="020B0402040204020203" charset="0"/>
              </a:rPr>
              <a:t> </a:t>
            </a:r>
            <a:endParaRPr lang="en-US" altLang="zh-CN">
              <a:cs typeface="WeblySleek UI Semilight" panose="020B0402040204020203" charset="0"/>
            </a:endParaRPr>
          </a:p>
        </p:txBody>
      </p:sp>
      <p:sp>
        <p:nvSpPr>
          <p:cNvPr id="34" name="圆角矩形 33" hidden="1"/>
          <p:cNvSpPr/>
          <p:nvPr/>
        </p:nvSpPr>
        <p:spPr>
          <a:xfrm rot="18900000">
            <a:off x="10455910" y="2551430"/>
            <a:ext cx="7390130" cy="7390130"/>
          </a:xfrm>
          <a:prstGeom prst="roundRect">
            <a:avLst>
              <a:gd name="adj" fmla="val 12227"/>
            </a:avLst>
          </a:prstGeom>
          <a:gradFill>
            <a:gsLst>
              <a:gs pos="9000">
                <a:srgbClr val="FFFFFF">
                  <a:alpha val="0"/>
                </a:srgbClr>
              </a:gs>
              <a:gs pos="0">
                <a:schemeClr val="bg1">
                  <a:alpha val="12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37" name="圆角矩形 36" hidden="1"/>
          <p:cNvSpPr/>
          <p:nvPr/>
        </p:nvSpPr>
        <p:spPr>
          <a:xfrm rot="18900000">
            <a:off x="11281410" y="3605530"/>
            <a:ext cx="7390130" cy="7390130"/>
          </a:xfrm>
          <a:prstGeom prst="roundRect">
            <a:avLst>
              <a:gd name="adj" fmla="val 12227"/>
            </a:avLst>
          </a:prstGeom>
          <a:gradFill>
            <a:gsLst>
              <a:gs pos="9000">
                <a:srgbClr val="FFFFFF">
                  <a:alpha val="0"/>
                </a:srgbClr>
              </a:gs>
              <a:gs pos="0">
                <a:schemeClr val="bg1">
                  <a:alpha val="12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5" name="矩形 4" hidden="1"/>
          <p:cNvSpPr/>
          <p:nvPr/>
        </p:nvSpPr>
        <p:spPr>
          <a:xfrm>
            <a:off x="947420" y="2824480"/>
            <a:ext cx="126365" cy="721360"/>
          </a:xfrm>
          <a:prstGeom prst="rect">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cs typeface="WeblySleek UI Semilight" panose="020B0402040204020203" charset="0"/>
            </a:endParaRPr>
          </a:p>
        </p:txBody>
      </p:sp>
      <p:sp>
        <p:nvSpPr>
          <p:cNvPr id="30" name="圆角矩形 29"/>
          <p:cNvSpPr/>
          <p:nvPr/>
        </p:nvSpPr>
        <p:spPr>
          <a:xfrm rot="18900000">
            <a:off x="9585960" y="5546725"/>
            <a:ext cx="5022215" cy="2783840"/>
          </a:xfrm>
          <a:prstGeom prst="roundRect">
            <a:avLst>
              <a:gd name="adj" fmla="val 0"/>
            </a:avLst>
          </a:prstGeom>
          <a:gradFill>
            <a:gsLst>
              <a:gs pos="9000">
                <a:srgbClr val="FFFFFF">
                  <a:alpha val="0"/>
                </a:srgbClr>
              </a:gs>
              <a:gs pos="0">
                <a:schemeClr val="bg1">
                  <a:alpha val="12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31" name="文本框 23"/>
          <p:cNvSpPr txBox="1">
            <a:spLocks noChangeArrowheads="1"/>
          </p:cNvSpPr>
          <p:nvPr/>
        </p:nvSpPr>
        <p:spPr bwMode="auto">
          <a:xfrm>
            <a:off x="948055" y="6015355"/>
            <a:ext cx="3656330" cy="306705"/>
          </a:xfrm>
          <a:prstGeom prst="rect">
            <a:avLst/>
          </a:prstGeom>
          <a:noFill/>
          <a:ln w="9525">
            <a:noFill/>
            <a:miter lim="800000"/>
          </a:ln>
        </p:spPr>
        <p:txBody>
          <a:bodyPr wrap="square">
            <a:spAutoFit/>
          </a:bodyPr>
          <a:lstStyle/>
          <a:p>
            <a:pPr algn="l">
              <a:lnSpc>
                <a:spcPct val="100000"/>
              </a:lnSpc>
            </a:pPr>
            <a:r>
              <a:rPr lang="en-US" sz="1400" dirty="0">
                <a:solidFill>
                  <a:schemeClr val="bg1">
                    <a:lumMod val="50000"/>
                  </a:schemeClr>
                </a:solidFill>
                <a:latin typeface="微软雅黑" panose="020B0503020204020204" pitchFamily="34" charset="-122"/>
                <a:ea typeface="微软雅黑" panose="020B0503020204020204" pitchFamily="34" charset="-122"/>
                <a:cs typeface="WeblySleek UI Semilight" panose="020B0402040204020203" charset="0"/>
              </a:rPr>
              <a:t>Better  Inside,  More  in  Sight</a:t>
            </a:r>
            <a:endParaRPr lang="en-US" sz="1400" dirty="0">
              <a:solidFill>
                <a:schemeClr val="bg1">
                  <a:lumMod val="50000"/>
                </a:schemeClr>
              </a:solidFill>
              <a:latin typeface="微软雅黑" panose="020B0503020204020204" pitchFamily="34" charset="-122"/>
              <a:ea typeface="微软雅黑" panose="020B0503020204020204" pitchFamily="34" charset="-122"/>
              <a:cs typeface="WeblySleek UI Semilight" panose="020B0402040204020203" charset="0"/>
            </a:endParaRPr>
          </a:p>
        </p:txBody>
      </p:sp>
      <p:sp>
        <p:nvSpPr>
          <p:cNvPr id="7" name="同侧圆角矩形 6"/>
          <p:cNvSpPr/>
          <p:nvPr/>
        </p:nvSpPr>
        <p:spPr>
          <a:xfrm rot="5400000">
            <a:off x="-1764665" y="3371850"/>
            <a:ext cx="3643630" cy="114300"/>
          </a:xfrm>
          <a:prstGeom prst="round2SameRect">
            <a:avLst>
              <a:gd name="adj1" fmla="val 50000"/>
              <a:gd name="adj2" fmla="val 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grpSp>
        <p:nvGrpSpPr>
          <p:cNvPr id="29" name="组合 28"/>
          <p:cNvGrpSpPr/>
          <p:nvPr/>
        </p:nvGrpSpPr>
        <p:grpSpPr>
          <a:xfrm>
            <a:off x="872490" y="3015298"/>
            <a:ext cx="7038340" cy="1238885"/>
            <a:chOff x="1374" y="4931"/>
            <a:chExt cx="11084" cy="1951"/>
          </a:xfrm>
        </p:grpSpPr>
        <p:sp>
          <p:nvSpPr>
            <p:cNvPr id="17" name="TextBox 8"/>
            <p:cNvSpPr txBox="1"/>
            <p:nvPr>
              <p:custDataLst>
                <p:tags r:id="rId5"/>
              </p:custDataLst>
            </p:nvPr>
          </p:nvSpPr>
          <p:spPr>
            <a:xfrm>
              <a:off x="1374" y="4931"/>
              <a:ext cx="11084" cy="1163"/>
            </a:xfrm>
            <a:prstGeom prst="rect">
              <a:avLst/>
            </a:prstGeom>
            <a:noFill/>
            <a:effectLst/>
          </p:spPr>
          <p:txBody>
            <a:bodyPr wrap="square" lIns="0" tIns="0" rIns="0" bIns="0" rtlCol="0" anchor="ctr">
              <a:spAutoFit/>
            </a:bodyPr>
            <a:lstStyle>
              <a:defPPr>
                <a:defRPr lang="zh-CN"/>
              </a:defPPr>
              <a:lvl1pPr algn="ctr">
                <a:defRPr sz="6000" b="1" spc="200">
                  <a:blipFill>
                    <a:blip r:embed="rId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r>
                <a:rPr lang="zh-CN" altLang="en-US" sz="4800" dirty="0">
                  <a:solidFill>
                    <a:srgbClr val="4696F5"/>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rPr>
                <a:t>智慧楼宇产品解决方案</a:t>
              </a:r>
              <a:endParaRPr lang="zh-CN" altLang="en-US" sz="4800" dirty="0">
                <a:solidFill>
                  <a:srgbClr val="4696F5"/>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endParaRPr>
            </a:p>
          </p:txBody>
        </p:sp>
        <p:sp>
          <p:nvSpPr>
            <p:cNvPr id="6" name="TextBox 8"/>
            <p:cNvSpPr txBox="1"/>
            <p:nvPr/>
          </p:nvSpPr>
          <p:spPr>
            <a:xfrm>
              <a:off x="1671" y="6446"/>
              <a:ext cx="6739" cy="436"/>
            </a:xfrm>
            <a:prstGeom prst="rect">
              <a:avLst/>
            </a:prstGeom>
            <a:noFill/>
            <a:effectLst/>
          </p:spPr>
          <p:txBody>
            <a:bodyPr wrap="square" lIns="0" tIns="0" rIns="0" bIns="0" rtlCol="0" anchor="ctr">
              <a:spAutoFit/>
            </a:bodyPr>
            <a:lstStyle>
              <a:defPPr>
                <a:defRPr lang="zh-CN"/>
              </a:defPPr>
              <a:lvl1pPr algn="ctr">
                <a:defRPr sz="6000" b="1" spc="200">
                  <a:blipFill>
                    <a:blip r:embed="rId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r>
                <a:rPr lang="zh-CN" altLang="en-US" sz="1800" b="0" dirty="0">
                  <a:solidFill>
                    <a:srgbClr val="4696F5"/>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rPr>
                <a:t>助力打造绿色、高效的智能化大楼</a:t>
              </a:r>
              <a:endParaRPr lang="zh-CN" altLang="en-US" sz="1800" b="0" dirty="0">
                <a:solidFill>
                  <a:srgbClr val="4696F5"/>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endParaRPr>
            </a:p>
          </p:txBody>
        </p:sp>
      </p:grpSp>
      <p:sp>
        <p:nvSpPr>
          <p:cNvPr id="27" name="椭圆 26"/>
          <p:cNvSpPr/>
          <p:nvPr>
            <p:custDataLst>
              <p:tags r:id="rId7"/>
            </p:custDataLst>
          </p:nvPr>
        </p:nvSpPr>
        <p:spPr>
          <a:xfrm>
            <a:off x="899795" y="4523740"/>
            <a:ext cx="1001395" cy="1001395"/>
          </a:xfrm>
          <a:prstGeom prst="ellipse">
            <a:avLst/>
          </a:prstGeom>
          <a:blipFill rotWithShape="1">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custDataLst>
              <p:tags r:id="rId9"/>
            </p:custDataLst>
          </p:nvPr>
        </p:nvSpPr>
        <p:spPr>
          <a:xfrm>
            <a:off x="1994535" y="4523740"/>
            <a:ext cx="984250" cy="984250"/>
          </a:xfrm>
          <a:prstGeom prst="ellipse">
            <a:avLst/>
          </a:prstGeom>
          <a:blipFill rotWithShape="1">
            <a:blip r:embed="rId10"/>
            <a:stretch>
              <a:fillRect l="-35000" t="-2000" r="-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custDataLst>
              <p:tags r:id="rId11"/>
            </p:custDataLst>
          </p:nvPr>
        </p:nvSpPr>
        <p:spPr>
          <a:xfrm>
            <a:off x="3059430" y="4523740"/>
            <a:ext cx="984250" cy="984250"/>
          </a:xfrm>
          <a:prstGeom prst="ellipse">
            <a:avLst/>
          </a:prstGeom>
          <a:blipFill rotWithShape="1">
            <a:blip r:embed="rId12"/>
            <a:stretch>
              <a:fillRect l="-35000" t="-2000" r="-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p:tgtEl>
                                          <p:spTgt spid="30"/>
                                        </p:tgtEl>
                                        <p:attrNameLst>
                                          <p:attrName>ppt_y</p:attrName>
                                        </p:attrNameLst>
                                      </p:cBhvr>
                                      <p:tavLst>
                                        <p:tav tm="0">
                                          <p:val>
                                            <p:strVal val="#ppt_y+#ppt_h*1.125000"/>
                                          </p:val>
                                        </p:tav>
                                        <p:tav tm="100000">
                                          <p:val>
                                            <p:strVal val="#ppt_y"/>
                                          </p:val>
                                        </p:tav>
                                      </p:tavLst>
                                    </p:anim>
                                    <p:animEffect transition="in" filter="wipe(up)">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30" grpId="0" bldLvl="0" animBg="1"/>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64480" y="3117850"/>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解决方案</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9" name="Rectangle 117"/>
          <p:cNvSpPr/>
          <p:nvPr/>
        </p:nvSpPr>
        <p:spPr>
          <a:xfrm>
            <a:off x="2211070" y="2103120"/>
            <a:ext cx="1648460" cy="10147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rPr>
              <a:t>03</a:t>
            </a:r>
            <a:endPar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521960" y="3701415"/>
            <a:ext cx="1776730" cy="330835"/>
          </a:xfrm>
          <a:prstGeom prst="rect">
            <a:avLst/>
          </a:prstGeom>
          <a:noFill/>
        </p:spPr>
        <p:txBody>
          <a:bodyPr wrap="square" rtlCol="0" anchor="t">
            <a:spAutoFit/>
          </a:bodyPr>
          <a:lstStyle/>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方案应用</a:t>
            </a:r>
            <a:r>
              <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  |  </a:t>
            </a: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方案产品</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四大模块助力楼宇智能化升级</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 name="图片 9" descr="星纵物联Logo_RGB-02（彩色）"/>
          <p:cNvPicPr>
            <a:picLocks noChangeAspect="1"/>
          </p:cNvPicPr>
          <p:nvPr>
            <p:custDataLst>
              <p:tags r:id="rId2"/>
            </p:custDataLst>
          </p:nvPr>
        </p:nvPicPr>
        <p:blipFill>
          <a:blip r:embed="rId3"/>
          <a:stretch>
            <a:fillRect/>
          </a:stretch>
        </p:blipFill>
        <p:spPr>
          <a:xfrm>
            <a:off x="9432925" y="116205"/>
            <a:ext cx="3023870" cy="1026795"/>
          </a:xfrm>
          <a:prstGeom prst="rect">
            <a:avLst/>
          </a:prstGeom>
        </p:spPr>
      </p:pic>
      <p:pic>
        <p:nvPicPr>
          <p:cNvPr id="34" name="图片 33"/>
          <p:cNvPicPr>
            <a:picLocks noChangeAspect="1"/>
          </p:cNvPicPr>
          <p:nvPr>
            <p:custDataLst>
              <p:tags r:id="rId4"/>
            </p:custDataLst>
          </p:nvPr>
        </p:nvPicPr>
        <p:blipFill>
          <a:blip r:embed="rId5"/>
          <a:stretch>
            <a:fillRect/>
          </a:stretch>
        </p:blipFill>
        <p:spPr>
          <a:xfrm>
            <a:off x="4302125" y="1768475"/>
            <a:ext cx="3268980" cy="3268980"/>
          </a:xfrm>
          <a:prstGeom prst="ellipse">
            <a:avLst/>
          </a:prstGeom>
        </p:spPr>
      </p:pic>
      <p:grpSp>
        <p:nvGrpSpPr>
          <p:cNvPr id="149" name="组合 148"/>
          <p:cNvGrpSpPr/>
          <p:nvPr/>
        </p:nvGrpSpPr>
        <p:grpSpPr>
          <a:xfrm>
            <a:off x="3910624" y="1332682"/>
            <a:ext cx="4067222" cy="4067218"/>
            <a:chOff x="4030035" y="1260292"/>
            <a:chExt cx="4067222" cy="4067218"/>
          </a:xfrm>
        </p:grpSpPr>
        <p:sp>
          <p:nvSpPr>
            <p:cNvPr id="23" name="椭圆 22"/>
            <p:cNvSpPr/>
            <p:nvPr>
              <p:custDataLst>
                <p:tags r:id="rId6"/>
              </p:custDataLst>
            </p:nvPr>
          </p:nvSpPr>
          <p:spPr>
            <a:xfrm>
              <a:off x="4030035" y="1260292"/>
              <a:ext cx="4067222" cy="4067218"/>
            </a:xfrm>
            <a:prstGeom prst="ellipse">
              <a:avLst/>
            </a:prstGeom>
            <a:noFill/>
            <a:ln w="9525">
              <a:solidFill>
                <a:schemeClr val="accent1">
                  <a:alpha val="38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p:cNvSpPr/>
            <p:nvPr>
              <p:custDataLst>
                <p:tags r:id="rId7"/>
              </p:custDataLst>
            </p:nvPr>
          </p:nvSpPr>
          <p:spPr>
            <a:xfrm>
              <a:off x="4196765" y="1427022"/>
              <a:ext cx="3733763" cy="3733759"/>
            </a:xfrm>
            <a:prstGeom prst="ellipse">
              <a:avLst/>
            </a:prstGeom>
            <a:ln w="41275"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26" name="组合 25"/>
          <p:cNvGrpSpPr/>
          <p:nvPr/>
        </p:nvGrpSpPr>
        <p:grpSpPr>
          <a:xfrm>
            <a:off x="3348932" y="1305063"/>
            <a:ext cx="649984" cy="649984"/>
            <a:chOff x="4237321" y="2236395"/>
            <a:chExt cx="636304" cy="636304"/>
          </a:xfrm>
        </p:grpSpPr>
        <p:sp>
          <p:nvSpPr>
            <p:cNvPr id="27" name="椭圆 26"/>
            <p:cNvSpPr/>
            <p:nvPr>
              <p:custDataLst>
                <p:tags r:id="rId8"/>
              </p:custDataLst>
            </p:nvPr>
          </p:nvSpPr>
          <p:spPr>
            <a:xfrm>
              <a:off x="4237321" y="2236395"/>
              <a:ext cx="636304" cy="636304"/>
            </a:xfrm>
            <a:prstGeom prst="ellipse">
              <a:avLst/>
            </a:prstGeom>
            <a:gradFill flip="none" rotWithShape="1">
              <a:gsLst>
                <a:gs pos="38000">
                  <a:schemeClr val="accent1">
                    <a:lumMod val="60000"/>
                    <a:lumOff val="40000"/>
                  </a:schemeClr>
                </a:gs>
                <a:gs pos="100000">
                  <a:schemeClr val="accent1">
                    <a:lumMod val="75000"/>
                  </a:schemeClr>
                </a:gs>
              </a:gsLst>
              <a:path path="circle">
                <a:fillToRect r="100000" b="100000"/>
              </a:path>
              <a:tileRect l="-100000" t="-100000"/>
            </a:gradFill>
            <a:ln>
              <a:noFill/>
            </a:ln>
            <a:effectLst>
              <a:outerShdw blurRad="215900" dist="152400" dir="2700000" sx="97000" sy="97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 name="组合 27"/>
            <p:cNvGrpSpPr/>
            <p:nvPr/>
          </p:nvGrpSpPr>
          <p:grpSpPr>
            <a:xfrm>
              <a:off x="4387684" y="2390645"/>
              <a:ext cx="335579" cy="327804"/>
              <a:chOff x="2506282" y="7057396"/>
              <a:chExt cx="1163679" cy="1136715"/>
            </a:xfrm>
            <a:solidFill>
              <a:schemeClr val="bg1"/>
            </a:solidFill>
          </p:grpSpPr>
          <p:sp>
            <p:nvSpPr>
              <p:cNvPr id="66" name="任意多边形: 形状 65"/>
              <p:cNvSpPr/>
              <p:nvPr>
                <p:custDataLst>
                  <p:tags r:id="rId9"/>
                </p:custDataLst>
              </p:nvPr>
            </p:nvSpPr>
            <p:spPr>
              <a:xfrm>
                <a:off x="2684482" y="7286905"/>
                <a:ext cx="985479" cy="907206"/>
              </a:xfrm>
              <a:custGeom>
                <a:avLst/>
                <a:gdLst>
                  <a:gd name="connsiteX0" fmla="*/ 420910 w 1256823"/>
                  <a:gd name="connsiteY0" fmla="*/ 281178 h 1157001"/>
                  <a:gd name="connsiteX1" fmla="*/ 43720 w 1256823"/>
                  <a:gd name="connsiteY1" fmla="*/ 281178 h 1157001"/>
                  <a:gd name="connsiteX2" fmla="*/ 1524 w 1256823"/>
                  <a:gd name="connsiteY2" fmla="*/ 323374 h 1157001"/>
                  <a:gd name="connsiteX3" fmla="*/ 43720 w 1256823"/>
                  <a:gd name="connsiteY3" fmla="*/ 365665 h 1157001"/>
                  <a:gd name="connsiteX4" fmla="*/ 420910 w 1256823"/>
                  <a:gd name="connsiteY4" fmla="*/ 365665 h 1157001"/>
                  <a:gd name="connsiteX5" fmla="*/ 463201 w 1256823"/>
                  <a:gd name="connsiteY5" fmla="*/ 323374 h 1157001"/>
                  <a:gd name="connsiteX6" fmla="*/ 420910 w 1256823"/>
                  <a:gd name="connsiteY6" fmla="*/ 281178 h 1157001"/>
                  <a:gd name="connsiteX7" fmla="*/ 1093184 w 1256823"/>
                  <a:gd name="connsiteY7" fmla="*/ 828103 h 1157001"/>
                  <a:gd name="connsiteX8" fmla="*/ 1079278 w 1256823"/>
                  <a:gd name="connsiteY8" fmla="*/ 828103 h 1157001"/>
                  <a:gd name="connsiteX9" fmla="*/ 1002506 w 1256823"/>
                  <a:gd name="connsiteY9" fmla="*/ 598456 h 1157001"/>
                  <a:gd name="connsiteX10" fmla="*/ 1063943 w 1256823"/>
                  <a:gd name="connsiteY10" fmla="*/ 472535 h 1157001"/>
                  <a:gd name="connsiteX11" fmla="*/ 899541 w 1256823"/>
                  <a:gd name="connsiteY11" fmla="*/ 308038 h 1157001"/>
                  <a:gd name="connsiteX12" fmla="*/ 735044 w 1256823"/>
                  <a:gd name="connsiteY12" fmla="*/ 472535 h 1157001"/>
                  <a:gd name="connsiteX13" fmla="*/ 795814 w 1256823"/>
                  <a:gd name="connsiteY13" fmla="*/ 598456 h 1157001"/>
                  <a:gd name="connsiteX14" fmla="*/ 719042 w 1256823"/>
                  <a:gd name="connsiteY14" fmla="*/ 828008 h 1157001"/>
                  <a:gd name="connsiteX15" fmla="*/ 684467 w 1256823"/>
                  <a:gd name="connsiteY15" fmla="*/ 828008 h 1157001"/>
                  <a:gd name="connsiteX16" fmla="*/ 519970 w 1256823"/>
                  <a:gd name="connsiteY16" fmla="*/ 992505 h 1157001"/>
                  <a:gd name="connsiteX17" fmla="*/ 684467 w 1256823"/>
                  <a:gd name="connsiteY17" fmla="*/ 1157002 h 1157001"/>
                  <a:gd name="connsiteX18" fmla="*/ 1092422 w 1256823"/>
                  <a:gd name="connsiteY18" fmla="*/ 1157002 h 1157001"/>
                  <a:gd name="connsiteX19" fmla="*/ 1256824 w 1256823"/>
                  <a:gd name="connsiteY19" fmla="*/ 992505 h 1157001"/>
                  <a:gd name="connsiteX20" fmla="*/ 1093184 w 1256823"/>
                  <a:gd name="connsiteY20" fmla="*/ 828103 h 1157001"/>
                  <a:gd name="connsiteX21" fmla="*/ 899541 w 1256823"/>
                  <a:gd name="connsiteY21" fmla="*/ 391763 h 1157001"/>
                  <a:gd name="connsiteX22" fmla="*/ 980408 w 1256823"/>
                  <a:gd name="connsiteY22" fmla="*/ 472440 h 1157001"/>
                  <a:gd name="connsiteX23" fmla="*/ 899731 w 1256823"/>
                  <a:gd name="connsiteY23" fmla="*/ 553307 h 1157001"/>
                  <a:gd name="connsiteX24" fmla="*/ 818864 w 1256823"/>
                  <a:gd name="connsiteY24" fmla="*/ 472630 h 1157001"/>
                  <a:gd name="connsiteX25" fmla="*/ 818864 w 1256823"/>
                  <a:gd name="connsiteY25" fmla="*/ 472345 h 1157001"/>
                  <a:gd name="connsiteX26" fmla="*/ 899541 w 1256823"/>
                  <a:gd name="connsiteY26" fmla="*/ 391763 h 1157001"/>
                  <a:gd name="connsiteX27" fmla="*/ 872585 w 1256823"/>
                  <a:gd name="connsiteY27" fmla="*/ 634460 h 1157001"/>
                  <a:gd name="connsiteX28" fmla="*/ 926497 w 1256823"/>
                  <a:gd name="connsiteY28" fmla="*/ 634460 h 1157001"/>
                  <a:gd name="connsiteX29" fmla="*/ 991076 w 1256823"/>
                  <a:gd name="connsiteY29" fmla="*/ 828103 h 1157001"/>
                  <a:gd name="connsiteX30" fmla="*/ 808196 w 1256823"/>
                  <a:gd name="connsiteY30" fmla="*/ 828103 h 1157001"/>
                  <a:gd name="connsiteX31" fmla="*/ 872585 w 1256823"/>
                  <a:gd name="connsiteY31" fmla="*/ 634460 h 1157001"/>
                  <a:gd name="connsiteX32" fmla="*/ 1093184 w 1256823"/>
                  <a:gd name="connsiteY32" fmla="*/ 1072325 h 1157001"/>
                  <a:gd name="connsiteX33" fmla="*/ 685229 w 1256823"/>
                  <a:gd name="connsiteY33" fmla="*/ 1072325 h 1157001"/>
                  <a:gd name="connsiteX34" fmla="*/ 608473 w 1256823"/>
                  <a:gd name="connsiteY34" fmla="*/ 987726 h 1157001"/>
                  <a:gd name="connsiteX35" fmla="*/ 685229 w 1256823"/>
                  <a:gd name="connsiteY35" fmla="*/ 910971 h 1157001"/>
                  <a:gd name="connsiteX36" fmla="*/ 1093184 w 1256823"/>
                  <a:gd name="connsiteY36" fmla="*/ 910971 h 1157001"/>
                  <a:gd name="connsiteX37" fmla="*/ 1169940 w 1256823"/>
                  <a:gd name="connsiteY37" fmla="*/ 995569 h 1157001"/>
                  <a:gd name="connsiteX38" fmla="*/ 1093184 w 1256823"/>
                  <a:gd name="connsiteY38" fmla="*/ 1072325 h 1157001"/>
                  <a:gd name="connsiteX39" fmla="*/ 767429 w 1256823"/>
                  <a:gd name="connsiteY39" fmla="*/ 42291 h 1157001"/>
                  <a:gd name="connsiteX40" fmla="*/ 725138 w 1256823"/>
                  <a:gd name="connsiteY40" fmla="*/ 0 h 1157001"/>
                  <a:gd name="connsiteX41" fmla="*/ 42196 w 1256823"/>
                  <a:gd name="connsiteY41" fmla="*/ 0 h 1157001"/>
                  <a:gd name="connsiteX42" fmla="*/ 0 w 1256823"/>
                  <a:gd name="connsiteY42" fmla="*/ 42291 h 1157001"/>
                  <a:gd name="connsiteX43" fmla="*/ 42291 w 1256823"/>
                  <a:gd name="connsiteY43" fmla="*/ 84582 h 1157001"/>
                  <a:gd name="connsiteX44" fmla="*/ 725138 w 1256823"/>
                  <a:gd name="connsiteY44" fmla="*/ 84582 h 1157001"/>
                  <a:gd name="connsiteX45" fmla="*/ 767334 w 1256823"/>
                  <a:gd name="connsiteY45" fmla="*/ 42291 h 115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56823" h="1157001">
                    <a:moveTo>
                      <a:pt x="420910" y="281178"/>
                    </a:moveTo>
                    <a:lnTo>
                      <a:pt x="43720" y="281178"/>
                    </a:lnTo>
                    <a:cubicBezTo>
                      <a:pt x="16859" y="281178"/>
                      <a:pt x="1524" y="296418"/>
                      <a:pt x="1524" y="323374"/>
                    </a:cubicBezTo>
                    <a:cubicBezTo>
                      <a:pt x="1524" y="350330"/>
                      <a:pt x="16764" y="365665"/>
                      <a:pt x="43720" y="365665"/>
                    </a:cubicBezTo>
                    <a:lnTo>
                      <a:pt x="420910" y="365665"/>
                    </a:lnTo>
                    <a:cubicBezTo>
                      <a:pt x="447866" y="365665"/>
                      <a:pt x="463201" y="350425"/>
                      <a:pt x="463201" y="323374"/>
                    </a:cubicBezTo>
                    <a:cubicBezTo>
                      <a:pt x="463201" y="296513"/>
                      <a:pt x="447866" y="281178"/>
                      <a:pt x="420910" y="281178"/>
                    </a:cubicBezTo>
                    <a:close/>
                    <a:moveTo>
                      <a:pt x="1093184" y="828103"/>
                    </a:moveTo>
                    <a:lnTo>
                      <a:pt x="1079278" y="828103"/>
                    </a:lnTo>
                    <a:lnTo>
                      <a:pt x="1002506" y="598456"/>
                    </a:lnTo>
                    <a:cubicBezTo>
                      <a:pt x="1040892" y="566071"/>
                      <a:pt x="1063943" y="520160"/>
                      <a:pt x="1063943" y="472535"/>
                    </a:cubicBezTo>
                    <a:cubicBezTo>
                      <a:pt x="1063943" y="385001"/>
                      <a:pt x="987171" y="308038"/>
                      <a:pt x="899541" y="308038"/>
                    </a:cubicBezTo>
                    <a:cubicBezTo>
                      <a:pt x="812006" y="308038"/>
                      <a:pt x="735044" y="384905"/>
                      <a:pt x="735044" y="472535"/>
                    </a:cubicBezTo>
                    <a:cubicBezTo>
                      <a:pt x="735044" y="520160"/>
                      <a:pt x="758095" y="566261"/>
                      <a:pt x="795814" y="598456"/>
                    </a:cubicBezTo>
                    <a:lnTo>
                      <a:pt x="719042" y="828008"/>
                    </a:lnTo>
                    <a:lnTo>
                      <a:pt x="684467" y="828008"/>
                    </a:lnTo>
                    <a:cubicBezTo>
                      <a:pt x="596932" y="828008"/>
                      <a:pt x="519970" y="904875"/>
                      <a:pt x="519970" y="992505"/>
                    </a:cubicBezTo>
                    <a:cubicBezTo>
                      <a:pt x="519970" y="1086326"/>
                      <a:pt x="590741" y="1157002"/>
                      <a:pt x="684467" y="1157002"/>
                    </a:cubicBezTo>
                    <a:lnTo>
                      <a:pt x="1092422" y="1157002"/>
                    </a:lnTo>
                    <a:cubicBezTo>
                      <a:pt x="1179957" y="1157002"/>
                      <a:pt x="1256824" y="1080230"/>
                      <a:pt x="1256824" y="992505"/>
                    </a:cubicBezTo>
                    <a:cubicBezTo>
                      <a:pt x="1256729" y="904875"/>
                      <a:pt x="1179957" y="828103"/>
                      <a:pt x="1093184" y="828103"/>
                    </a:cubicBezTo>
                    <a:close/>
                    <a:moveTo>
                      <a:pt x="899541" y="391763"/>
                    </a:moveTo>
                    <a:cubicBezTo>
                      <a:pt x="944150" y="391711"/>
                      <a:pt x="980355" y="427831"/>
                      <a:pt x="980408" y="472440"/>
                    </a:cubicBezTo>
                    <a:cubicBezTo>
                      <a:pt x="980460" y="517049"/>
                      <a:pt x="944340" y="553255"/>
                      <a:pt x="899731" y="553307"/>
                    </a:cubicBezTo>
                    <a:cubicBezTo>
                      <a:pt x="855122" y="553360"/>
                      <a:pt x="818916" y="517239"/>
                      <a:pt x="818864" y="472630"/>
                    </a:cubicBezTo>
                    <a:cubicBezTo>
                      <a:pt x="818864" y="472535"/>
                      <a:pt x="818864" y="472440"/>
                      <a:pt x="818864" y="472345"/>
                    </a:cubicBezTo>
                    <a:cubicBezTo>
                      <a:pt x="818864" y="427863"/>
                      <a:pt x="855726" y="391763"/>
                      <a:pt x="899541" y="391763"/>
                    </a:cubicBezTo>
                    <a:close/>
                    <a:moveTo>
                      <a:pt x="872585" y="634460"/>
                    </a:moveTo>
                    <a:cubicBezTo>
                      <a:pt x="890434" y="637425"/>
                      <a:pt x="908649" y="637425"/>
                      <a:pt x="926497" y="634460"/>
                    </a:cubicBezTo>
                    <a:lnTo>
                      <a:pt x="991076" y="828103"/>
                    </a:lnTo>
                    <a:lnTo>
                      <a:pt x="808196" y="828103"/>
                    </a:lnTo>
                    <a:lnTo>
                      <a:pt x="872585" y="634460"/>
                    </a:lnTo>
                    <a:close/>
                    <a:moveTo>
                      <a:pt x="1093184" y="1072325"/>
                    </a:moveTo>
                    <a:lnTo>
                      <a:pt x="685229" y="1072325"/>
                    </a:lnTo>
                    <a:cubicBezTo>
                      <a:pt x="640672" y="1070159"/>
                      <a:pt x="606307" y="1032283"/>
                      <a:pt x="608473" y="987726"/>
                    </a:cubicBezTo>
                    <a:cubicBezTo>
                      <a:pt x="610492" y="946200"/>
                      <a:pt x="643703" y="912990"/>
                      <a:pt x="685229" y="910971"/>
                    </a:cubicBezTo>
                    <a:lnTo>
                      <a:pt x="1093184" y="910971"/>
                    </a:lnTo>
                    <a:cubicBezTo>
                      <a:pt x="1137741" y="913137"/>
                      <a:pt x="1172105" y="951013"/>
                      <a:pt x="1169940" y="995569"/>
                    </a:cubicBezTo>
                    <a:cubicBezTo>
                      <a:pt x="1167921" y="1037095"/>
                      <a:pt x="1134710" y="1070306"/>
                      <a:pt x="1093184" y="1072325"/>
                    </a:cubicBezTo>
                    <a:close/>
                    <a:moveTo>
                      <a:pt x="767429" y="42291"/>
                    </a:moveTo>
                    <a:cubicBezTo>
                      <a:pt x="767429" y="15335"/>
                      <a:pt x="751999" y="0"/>
                      <a:pt x="725138" y="0"/>
                    </a:cubicBezTo>
                    <a:lnTo>
                      <a:pt x="42196" y="0"/>
                    </a:lnTo>
                    <a:cubicBezTo>
                      <a:pt x="15335" y="0"/>
                      <a:pt x="0" y="15335"/>
                      <a:pt x="0" y="42291"/>
                    </a:cubicBezTo>
                    <a:cubicBezTo>
                      <a:pt x="0" y="69247"/>
                      <a:pt x="15335" y="84582"/>
                      <a:pt x="42291" y="84582"/>
                    </a:cubicBezTo>
                    <a:lnTo>
                      <a:pt x="725138" y="84582"/>
                    </a:lnTo>
                    <a:cubicBezTo>
                      <a:pt x="751999" y="84582"/>
                      <a:pt x="767334" y="69056"/>
                      <a:pt x="767334" y="42291"/>
                    </a:cubicBezTo>
                    <a:close/>
                  </a:path>
                </a:pathLst>
              </a:custGeom>
              <a:grpFill/>
              <a:ln w="1860" cap="flat">
                <a:noFill/>
                <a:prstDash val="solid"/>
                <a:miter/>
              </a:ln>
            </p:spPr>
            <p:txBody>
              <a:bodyPr rtlCol="0" anchor="ctr"/>
              <a:lstStyle/>
              <a:p>
                <a:endParaRPr lang="zh-CN" altLang="en-US"/>
              </a:p>
            </p:txBody>
          </p:sp>
          <p:sp>
            <p:nvSpPr>
              <p:cNvPr id="67" name="任意多边形: 形状 66"/>
              <p:cNvSpPr/>
              <p:nvPr>
                <p:custDataLst>
                  <p:tags r:id="rId10"/>
                </p:custDataLst>
              </p:nvPr>
            </p:nvSpPr>
            <p:spPr>
              <a:xfrm>
                <a:off x="2506282" y="7057396"/>
                <a:ext cx="1045601" cy="1136491"/>
              </a:xfrm>
              <a:custGeom>
                <a:avLst/>
                <a:gdLst>
                  <a:gd name="connsiteX0" fmla="*/ 661130 w 1333499"/>
                  <a:gd name="connsiteY0" fmla="*/ 1365028 h 1449419"/>
                  <a:gd name="connsiteX1" fmla="*/ 257270 w 1333499"/>
                  <a:gd name="connsiteY1" fmla="*/ 1365028 h 1449419"/>
                  <a:gd name="connsiteX2" fmla="*/ 88202 w 1333499"/>
                  <a:gd name="connsiteY2" fmla="*/ 1233583 h 1449419"/>
                  <a:gd name="connsiteX3" fmla="*/ 88202 w 1333499"/>
                  <a:gd name="connsiteY3" fmla="*/ 214979 h 1449419"/>
                  <a:gd name="connsiteX4" fmla="*/ 257270 w 1333499"/>
                  <a:gd name="connsiteY4" fmla="*/ 83534 h 1449419"/>
                  <a:gd name="connsiteX5" fmla="*/ 1076230 w 1333499"/>
                  <a:gd name="connsiteY5" fmla="*/ 83534 h 1449419"/>
                  <a:gd name="connsiteX6" fmla="*/ 1245299 w 1333499"/>
                  <a:gd name="connsiteY6" fmla="*/ 214979 h 1449419"/>
                  <a:gd name="connsiteX7" fmla="*/ 1245299 w 1333499"/>
                  <a:gd name="connsiteY7" fmla="*/ 541592 h 1449419"/>
                  <a:gd name="connsiteX8" fmla="*/ 1289399 w 1333499"/>
                  <a:gd name="connsiteY8" fmla="*/ 583787 h 1449419"/>
                  <a:gd name="connsiteX9" fmla="*/ 1333500 w 1333499"/>
                  <a:gd name="connsiteY9" fmla="*/ 541592 h 1449419"/>
                  <a:gd name="connsiteX10" fmla="*/ 1333500 w 1333499"/>
                  <a:gd name="connsiteY10" fmla="*/ 214979 h 1449419"/>
                  <a:gd name="connsiteX11" fmla="*/ 1076992 w 1333499"/>
                  <a:gd name="connsiteY11" fmla="*/ 0 h 1449419"/>
                  <a:gd name="connsiteX12" fmla="*/ 256508 w 1333499"/>
                  <a:gd name="connsiteY12" fmla="*/ 0 h 1449419"/>
                  <a:gd name="connsiteX13" fmla="*/ 0 w 1333499"/>
                  <a:gd name="connsiteY13" fmla="*/ 214979 h 1449419"/>
                  <a:gd name="connsiteX14" fmla="*/ 0 w 1333499"/>
                  <a:gd name="connsiteY14" fmla="*/ 1234345 h 1449419"/>
                  <a:gd name="connsiteX15" fmla="*/ 256508 w 1333499"/>
                  <a:gd name="connsiteY15" fmla="*/ 1449419 h 1449419"/>
                  <a:gd name="connsiteX16" fmla="*/ 660368 w 1333499"/>
                  <a:gd name="connsiteY16" fmla="*/ 1449419 h 1449419"/>
                  <a:gd name="connsiteX17" fmla="*/ 704374 w 1333499"/>
                  <a:gd name="connsiteY17" fmla="*/ 1407128 h 1449419"/>
                  <a:gd name="connsiteX18" fmla="*/ 661130 w 1333499"/>
                  <a:gd name="connsiteY18" fmla="*/ 1365028 h 144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499" h="1449419">
                    <a:moveTo>
                      <a:pt x="661130" y="1365028"/>
                    </a:moveTo>
                    <a:lnTo>
                      <a:pt x="257270" y="1365028"/>
                    </a:lnTo>
                    <a:cubicBezTo>
                      <a:pt x="164306" y="1365028"/>
                      <a:pt x="88202" y="1305973"/>
                      <a:pt x="88202" y="1233583"/>
                    </a:cubicBezTo>
                    <a:lnTo>
                      <a:pt x="88202" y="214979"/>
                    </a:lnTo>
                    <a:cubicBezTo>
                      <a:pt x="88202" y="142875"/>
                      <a:pt x="164306" y="83534"/>
                      <a:pt x="257270" y="83534"/>
                    </a:cubicBezTo>
                    <a:lnTo>
                      <a:pt x="1076230" y="83534"/>
                    </a:lnTo>
                    <a:cubicBezTo>
                      <a:pt x="1169289" y="83534"/>
                      <a:pt x="1245299" y="142685"/>
                      <a:pt x="1245299" y="214979"/>
                    </a:cubicBezTo>
                    <a:lnTo>
                      <a:pt x="1245299" y="541592"/>
                    </a:lnTo>
                    <a:cubicBezTo>
                      <a:pt x="1245299" y="568452"/>
                      <a:pt x="1261301" y="583787"/>
                      <a:pt x="1289399" y="583787"/>
                    </a:cubicBezTo>
                    <a:cubicBezTo>
                      <a:pt x="1317498" y="583787"/>
                      <a:pt x="1333500" y="568547"/>
                      <a:pt x="1333500" y="541592"/>
                    </a:cubicBezTo>
                    <a:lnTo>
                      <a:pt x="1333500" y="214979"/>
                    </a:lnTo>
                    <a:cubicBezTo>
                      <a:pt x="1333310" y="94488"/>
                      <a:pt x="1220438" y="0"/>
                      <a:pt x="1076992" y="0"/>
                    </a:cubicBezTo>
                    <a:lnTo>
                      <a:pt x="256508" y="0"/>
                    </a:lnTo>
                    <a:cubicBezTo>
                      <a:pt x="113062" y="0"/>
                      <a:pt x="0" y="94488"/>
                      <a:pt x="0" y="214979"/>
                    </a:cubicBezTo>
                    <a:lnTo>
                      <a:pt x="0" y="1234345"/>
                    </a:lnTo>
                    <a:cubicBezTo>
                      <a:pt x="0" y="1354931"/>
                      <a:pt x="113062" y="1449419"/>
                      <a:pt x="256508" y="1449419"/>
                    </a:cubicBezTo>
                    <a:lnTo>
                      <a:pt x="660368" y="1449419"/>
                    </a:lnTo>
                    <a:cubicBezTo>
                      <a:pt x="688467" y="1449419"/>
                      <a:pt x="704374" y="1434084"/>
                      <a:pt x="704374" y="1407128"/>
                    </a:cubicBezTo>
                    <a:cubicBezTo>
                      <a:pt x="704374" y="1380173"/>
                      <a:pt x="689134" y="1365028"/>
                      <a:pt x="661130" y="1365028"/>
                    </a:cubicBezTo>
                    <a:close/>
                  </a:path>
                </a:pathLst>
              </a:custGeom>
              <a:grpFill/>
              <a:ln w="1860" cap="flat">
                <a:noFill/>
                <a:prstDash val="solid"/>
                <a:miter/>
              </a:ln>
            </p:spPr>
            <p:txBody>
              <a:bodyPr rtlCol="0" anchor="ctr"/>
              <a:lstStyle/>
              <a:p>
                <a:endParaRPr lang="zh-CN" altLang="en-US"/>
              </a:p>
            </p:txBody>
          </p:sp>
        </p:grpSp>
      </p:grpSp>
      <p:grpSp>
        <p:nvGrpSpPr>
          <p:cNvPr id="29" name="组合 28"/>
          <p:cNvGrpSpPr/>
          <p:nvPr/>
        </p:nvGrpSpPr>
        <p:grpSpPr>
          <a:xfrm>
            <a:off x="8518543" y="1358042"/>
            <a:ext cx="2180592" cy="2534681"/>
            <a:chOff x="1789415" y="1653477"/>
            <a:chExt cx="1766802" cy="2053699"/>
          </a:xfrm>
        </p:grpSpPr>
        <p:sp>
          <p:nvSpPr>
            <p:cNvPr id="43" name="文本框 42"/>
            <p:cNvSpPr txBox="1"/>
            <p:nvPr>
              <p:custDataLst>
                <p:tags r:id="rId11"/>
              </p:custDataLst>
            </p:nvPr>
          </p:nvSpPr>
          <p:spPr>
            <a:xfrm>
              <a:off x="1827490" y="1653477"/>
              <a:ext cx="1728727" cy="298926"/>
            </a:xfrm>
            <a:prstGeom prst="rect">
              <a:avLst/>
            </a:prstGeom>
            <a:noFill/>
          </p:spPr>
          <p:txBody>
            <a:bodyPr vert="horz" wrap="none" lIns="0" tIns="0" rIns="0" bIns="0" rtlCol="0">
              <a:spAutoFit/>
            </a:bodyPr>
            <a:lstStyle/>
            <a:p>
              <a:pPr algn="r"/>
              <a:r>
                <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rPr>
                <a:t>设备与能源管理</a:t>
              </a:r>
              <a:endPar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endParaRPr>
            </a:p>
          </p:txBody>
        </p:sp>
        <p:sp>
          <p:nvSpPr>
            <p:cNvPr id="113" name="文本框 112"/>
            <p:cNvSpPr txBox="1"/>
            <p:nvPr>
              <p:custDataLst>
                <p:tags r:id="rId12"/>
              </p:custDataLst>
            </p:nvPr>
          </p:nvSpPr>
          <p:spPr>
            <a:xfrm>
              <a:off x="1789415" y="2151836"/>
              <a:ext cx="1314553" cy="1555340"/>
            </a:xfrm>
            <a:prstGeom prst="rect">
              <a:avLst/>
            </a:prstGeom>
            <a:noFill/>
          </p:spPr>
          <p:txBody>
            <a:bodyPr vert="horz" wrap="none" lIns="0" tIns="0" rIns="0" bIns="0" rtlCol="0">
              <a:spAutoFit/>
            </a:bodyPr>
            <a:lstStyle>
              <a:defPPr>
                <a:defRPr lang="zh-CN"/>
              </a:defPPr>
              <a:lvl1pPr>
                <a:lnSpc>
                  <a:spcPct val="150000"/>
                </a:lnSpc>
                <a:defRPr sz="1100">
                  <a:solidFill>
                    <a:schemeClr val="tx1">
                      <a:lumMod val="50000"/>
                      <a:lumOff val="50000"/>
                    </a:schemeClr>
                  </a:solidFill>
                </a:defRPr>
              </a:lvl1pPr>
            </a:lstStyle>
            <a:p>
              <a:pPr marL="342900" indent="-342900" algn="l" hangingPunct="0">
                <a:lnSpc>
                  <a:spcPct val="130000"/>
                </a:lnSpc>
                <a:buClr>
                  <a:srgbClr val="4696F5"/>
                </a:buClr>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智能灯光控制</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buClr>
                  <a:srgbClr val="4696F5"/>
                </a:buClr>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智能联动控制</a:t>
              </a:r>
              <a:endParaRPr lang="zh-CN" altLang="en-US"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buClr>
                  <a:srgbClr val="4696F5"/>
                </a:buClr>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能耗监测</a:t>
              </a:r>
              <a:endParaRPr lang="zh-CN" altLang="en-US"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buClr>
                  <a:srgbClr val="4696F5"/>
                </a:buClr>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供水泵房监测</a:t>
              </a:r>
              <a:endParaRPr lang="zh-CN" altLang="en-US"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buClr>
                  <a:srgbClr val="4696F5"/>
                </a:buClr>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机器人赋能</a:t>
              </a:r>
              <a:endParaRPr lang="zh-CN" altLang="en-US"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pPr>
              <a:endParaRPr lang="zh-CN" altLang="en-US" sz="1600" dirty="0">
                <a:solidFill>
                  <a:schemeClr val="accent1"/>
                </a:solidFill>
                <a:latin typeface="微软雅黑" panose="020B0503020204020204" pitchFamily="34" charset="-122"/>
                <a:ea typeface="微软雅黑" panose="020B0503020204020204" pitchFamily="34" charset="-122"/>
                <a:cs typeface="阿里巴巴普惠体" panose="00020600040101010101" charset="-122"/>
              </a:endParaRPr>
            </a:p>
          </p:txBody>
        </p:sp>
      </p:grpSp>
      <p:grpSp>
        <p:nvGrpSpPr>
          <p:cNvPr id="30" name="组合 29"/>
          <p:cNvGrpSpPr/>
          <p:nvPr/>
        </p:nvGrpSpPr>
        <p:grpSpPr>
          <a:xfrm>
            <a:off x="7518527" y="1326653"/>
            <a:ext cx="649984" cy="649984"/>
            <a:chOff x="6848703" y="1758727"/>
            <a:chExt cx="526642" cy="526642"/>
          </a:xfrm>
        </p:grpSpPr>
        <p:sp>
          <p:nvSpPr>
            <p:cNvPr id="90" name="椭圆 89"/>
            <p:cNvSpPr/>
            <p:nvPr>
              <p:custDataLst>
                <p:tags r:id="rId13"/>
              </p:custDataLst>
            </p:nvPr>
          </p:nvSpPr>
          <p:spPr>
            <a:xfrm>
              <a:off x="6848703" y="1758727"/>
              <a:ext cx="526642" cy="526642"/>
            </a:xfrm>
            <a:prstGeom prst="ellipse">
              <a:avLst/>
            </a:prstGeom>
            <a:gradFill flip="none" rotWithShape="1">
              <a:gsLst>
                <a:gs pos="38000">
                  <a:schemeClr val="accent1">
                    <a:lumMod val="60000"/>
                    <a:lumOff val="40000"/>
                  </a:schemeClr>
                </a:gs>
                <a:gs pos="100000">
                  <a:schemeClr val="accent1">
                    <a:lumMod val="75000"/>
                  </a:schemeClr>
                </a:gs>
              </a:gsLst>
              <a:path path="circle">
                <a:fillToRect r="100000" b="100000"/>
              </a:path>
              <a:tileRect l="-100000" t="-100000"/>
            </a:gradFill>
            <a:ln>
              <a:noFill/>
            </a:ln>
            <a:effectLst>
              <a:outerShdw blurRad="215900" dist="152400" dir="2700000" sx="97000" sy="97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图形 95"/>
            <p:cNvSpPr/>
            <p:nvPr>
              <p:custDataLst>
                <p:tags r:id="rId14"/>
              </p:custDataLst>
            </p:nvPr>
          </p:nvSpPr>
          <p:spPr>
            <a:xfrm>
              <a:off x="6972301" y="1879600"/>
              <a:ext cx="277745" cy="271310"/>
            </a:xfrm>
            <a:custGeom>
              <a:avLst/>
              <a:gdLst>
                <a:gd name="connsiteX0" fmla="*/ 1804458 w 1852083"/>
                <a:gd name="connsiteY0" fmla="*/ 402167 h 1905000"/>
                <a:gd name="connsiteX1" fmla="*/ 1677458 w 1852083"/>
                <a:gd name="connsiteY1" fmla="*/ 111125 h 1905000"/>
                <a:gd name="connsiteX2" fmla="*/ 1492250 w 1852083"/>
                <a:gd name="connsiteY2" fmla="*/ 0 h 1905000"/>
                <a:gd name="connsiteX3" fmla="*/ 359833 w 1852083"/>
                <a:gd name="connsiteY3" fmla="*/ 0 h 1905000"/>
                <a:gd name="connsiteX4" fmla="*/ 174625 w 1852083"/>
                <a:gd name="connsiteY4" fmla="*/ 111125 h 1905000"/>
                <a:gd name="connsiteX5" fmla="*/ 47625 w 1852083"/>
                <a:gd name="connsiteY5" fmla="*/ 396875 h 1905000"/>
                <a:gd name="connsiteX6" fmla="*/ 0 w 1852083"/>
                <a:gd name="connsiteY6" fmla="*/ 597958 h 1905000"/>
                <a:gd name="connsiteX7" fmla="*/ 0 w 1852083"/>
                <a:gd name="connsiteY7" fmla="*/ 1756833 h 1905000"/>
                <a:gd name="connsiteX8" fmla="*/ 148167 w 1852083"/>
                <a:gd name="connsiteY8" fmla="*/ 1905000 h 1905000"/>
                <a:gd name="connsiteX9" fmla="*/ 1703917 w 1852083"/>
                <a:gd name="connsiteY9" fmla="*/ 1905000 h 1905000"/>
                <a:gd name="connsiteX10" fmla="*/ 1852083 w 1852083"/>
                <a:gd name="connsiteY10" fmla="*/ 1756833 h 1905000"/>
                <a:gd name="connsiteX11" fmla="*/ 1852083 w 1852083"/>
                <a:gd name="connsiteY11" fmla="*/ 603250 h 1905000"/>
                <a:gd name="connsiteX12" fmla="*/ 1804458 w 1852083"/>
                <a:gd name="connsiteY12" fmla="*/ 402167 h 1905000"/>
                <a:gd name="connsiteX13" fmla="*/ 148167 w 1852083"/>
                <a:gd name="connsiteY13" fmla="*/ 449792 h 1905000"/>
                <a:gd name="connsiteX14" fmla="*/ 275167 w 1852083"/>
                <a:gd name="connsiteY14" fmla="*/ 164042 h 1905000"/>
                <a:gd name="connsiteX15" fmla="*/ 359833 w 1852083"/>
                <a:gd name="connsiteY15" fmla="*/ 116417 h 1905000"/>
                <a:gd name="connsiteX16" fmla="*/ 1497542 w 1852083"/>
                <a:gd name="connsiteY16" fmla="*/ 116417 h 1905000"/>
                <a:gd name="connsiteX17" fmla="*/ 1582208 w 1852083"/>
                <a:gd name="connsiteY17" fmla="*/ 164042 h 1905000"/>
                <a:gd name="connsiteX18" fmla="*/ 1709208 w 1852083"/>
                <a:gd name="connsiteY18" fmla="*/ 455083 h 1905000"/>
                <a:gd name="connsiteX19" fmla="*/ 1719792 w 1852083"/>
                <a:gd name="connsiteY19" fmla="*/ 481542 h 1905000"/>
                <a:gd name="connsiteX20" fmla="*/ 137583 w 1852083"/>
                <a:gd name="connsiteY20" fmla="*/ 481542 h 1905000"/>
                <a:gd name="connsiteX21" fmla="*/ 148167 w 1852083"/>
                <a:gd name="connsiteY21" fmla="*/ 449792 h 1905000"/>
                <a:gd name="connsiteX22" fmla="*/ 1735667 w 1852083"/>
                <a:gd name="connsiteY22" fmla="*/ 1756833 h 1905000"/>
                <a:gd name="connsiteX23" fmla="*/ 1703917 w 1852083"/>
                <a:gd name="connsiteY23" fmla="*/ 1788583 h 1905000"/>
                <a:gd name="connsiteX24" fmla="*/ 148167 w 1852083"/>
                <a:gd name="connsiteY24" fmla="*/ 1788583 h 1905000"/>
                <a:gd name="connsiteX25" fmla="*/ 116417 w 1852083"/>
                <a:gd name="connsiteY25" fmla="*/ 1756833 h 1905000"/>
                <a:gd name="connsiteX26" fmla="*/ 116417 w 1852083"/>
                <a:gd name="connsiteY26" fmla="*/ 597958 h 1905000"/>
                <a:gd name="connsiteX27" fmla="*/ 1740958 w 1852083"/>
                <a:gd name="connsiteY27" fmla="*/ 597958 h 1905000"/>
                <a:gd name="connsiteX28" fmla="*/ 1740958 w 1852083"/>
                <a:gd name="connsiteY28" fmla="*/ 1756833 h 1905000"/>
                <a:gd name="connsiteX29" fmla="*/ 635000 w 1852083"/>
                <a:gd name="connsiteY29" fmla="*/ 1402292 h 1905000"/>
                <a:gd name="connsiteX30" fmla="*/ 338667 w 1852083"/>
                <a:gd name="connsiteY30" fmla="*/ 1402292 h 1905000"/>
                <a:gd name="connsiteX31" fmla="*/ 296333 w 1852083"/>
                <a:gd name="connsiteY31" fmla="*/ 1418167 h 1905000"/>
                <a:gd name="connsiteX32" fmla="*/ 280458 w 1852083"/>
                <a:gd name="connsiteY32" fmla="*/ 1460500 h 1905000"/>
                <a:gd name="connsiteX33" fmla="*/ 333375 w 1852083"/>
                <a:gd name="connsiteY33" fmla="*/ 1513417 h 1905000"/>
                <a:gd name="connsiteX34" fmla="*/ 635000 w 1852083"/>
                <a:gd name="connsiteY34" fmla="*/ 1513417 h 1905000"/>
                <a:gd name="connsiteX35" fmla="*/ 677333 w 1852083"/>
                <a:gd name="connsiteY35" fmla="*/ 1497542 h 1905000"/>
                <a:gd name="connsiteX36" fmla="*/ 693208 w 1852083"/>
                <a:gd name="connsiteY36" fmla="*/ 1455208 h 1905000"/>
                <a:gd name="connsiteX37" fmla="*/ 635000 w 1852083"/>
                <a:gd name="connsiteY37" fmla="*/ 1402292 h 1905000"/>
                <a:gd name="connsiteX38" fmla="*/ 825500 w 1852083"/>
                <a:gd name="connsiteY38" fmla="*/ 1111250 h 1905000"/>
                <a:gd name="connsiteX39" fmla="*/ 338667 w 1852083"/>
                <a:gd name="connsiteY39" fmla="*/ 1111250 h 1905000"/>
                <a:gd name="connsiteX40" fmla="*/ 296333 w 1852083"/>
                <a:gd name="connsiteY40" fmla="*/ 1127125 h 1905000"/>
                <a:gd name="connsiteX41" fmla="*/ 280458 w 1852083"/>
                <a:gd name="connsiteY41" fmla="*/ 1169458 h 1905000"/>
                <a:gd name="connsiteX42" fmla="*/ 338667 w 1852083"/>
                <a:gd name="connsiteY42" fmla="*/ 1227667 h 1905000"/>
                <a:gd name="connsiteX43" fmla="*/ 825500 w 1852083"/>
                <a:gd name="connsiteY43" fmla="*/ 1227667 h 1905000"/>
                <a:gd name="connsiteX44" fmla="*/ 883708 w 1852083"/>
                <a:gd name="connsiteY44" fmla="*/ 1169458 h 1905000"/>
                <a:gd name="connsiteX45" fmla="*/ 825500 w 1852083"/>
                <a:gd name="connsiteY45" fmla="*/ 1111250 h 1905000"/>
                <a:gd name="connsiteX46" fmla="*/ 1460500 w 1852083"/>
                <a:gd name="connsiteY46" fmla="*/ 1148292 h 1905000"/>
                <a:gd name="connsiteX47" fmla="*/ 1238250 w 1852083"/>
                <a:gd name="connsiteY47" fmla="*/ 1386417 h 1905000"/>
                <a:gd name="connsiteX48" fmla="*/ 1153583 w 1852083"/>
                <a:gd name="connsiteY48" fmla="*/ 1301750 h 1905000"/>
                <a:gd name="connsiteX49" fmla="*/ 1074208 w 1852083"/>
                <a:gd name="connsiteY49" fmla="*/ 1301750 h 1905000"/>
                <a:gd name="connsiteX50" fmla="*/ 1058333 w 1852083"/>
                <a:gd name="connsiteY50" fmla="*/ 1338792 h 1905000"/>
                <a:gd name="connsiteX51" fmla="*/ 1074208 w 1852083"/>
                <a:gd name="connsiteY51" fmla="*/ 1381125 h 1905000"/>
                <a:gd name="connsiteX52" fmla="*/ 1201208 w 1852083"/>
                <a:gd name="connsiteY52" fmla="*/ 1508125 h 1905000"/>
                <a:gd name="connsiteX53" fmla="*/ 1243542 w 1852083"/>
                <a:gd name="connsiteY53" fmla="*/ 1524000 h 1905000"/>
                <a:gd name="connsiteX54" fmla="*/ 1264708 w 1852083"/>
                <a:gd name="connsiteY54" fmla="*/ 1518708 h 1905000"/>
                <a:gd name="connsiteX55" fmla="*/ 1285875 w 1852083"/>
                <a:gd name="connsiteY55" fmla="*/ 1502833 h 1905000"/>
                <a:gd name="connsiteX56" fmla="*/ 1545167 w 1852083"/>
                <a:gd name="connsiteY56" fmla="*/ 1227667 h 1905000"/>
                <a:gd name="connsiteX57" fmla="*/ 1561042 w 1852083"/>
                <a:gd name="connsiteY57" fmla="*/ 1185333 h 1905000"/>
                <a:gd name="connsiteX58" fmla="*/ 1539875 w 1852083"/>
                <a:gd name="connsiteY58" fmla="*/ 1148292 h 1905000"/>
                <a:gd name="connsiteX59" fmla="*/ 1460500 w 1852083"/>
                <a:gd name="connsiteY59" fmla="*/ 1148292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52083" h="1905000">
                  <a:moveTo>
                    <a:pt x="1804458" y="402167"/>
                  </a:moveTo>
                  <a:lnTo>
                    <a:pt x="1677458" y="111125"/>
                  </a:lnTo>
                  <a:cubicBezTo>
                    <a:pt x="1645708" y="47625"/>
                    <a:pt x="1566333" y="0"/>
                    <a:pt x="1492250" y="0"/>
                  </a:cubicBezTo>
                  <a:lnTo>
                    <a:pt x="359833" y="0"/>
                  </a:lnTo>
                  <a:cubicBezTo>
                    <a:pt x="285750" y="0"/>
                    <a:pt x="206375" y="47625"/>
                    <a:pt x="174625" y="111125"/>
                  </a:cubicBezTo>
                  <a:lnTo>
                    <a:pt x="47625" y="396875"/>
                  </a:lnTo>
                  <a:cubicBezTo>
                    <a:pt x="21167" y="449792"/>
                    <a:pt x="0" y="539750"/>
                    <a:pt x="0" y="597958"/>
                  </a:cubicBezTo>
                  <a:lnTo>
                    <a:pt x="0" y="1756833"/>
                  </a:lnTo>
                  <a:cubicBezTo>
                    <a:pt x="0" y="1836208"/>
                    <a:pt x="68792" y="1905000"/>
                    <a:pt x="148167" y="1905000"/>
                  </a:cubicBezTo>
                  <a:lnTo>
                    <a:pt x="1703917" y="1905000"/>
                  </a:lnTo>
                  <a:cubicBezTo>
                    <a:pt x="1783292" y="1905000"/>
                    <a:pt x="1852083" y="1836208"/>
                    <a:pt x="1852083" y="1756833"/>
                  </a:cubicBezTo>
                  <a:lnTo>
                    <a:pt x="1852083" y="603250"/>
                  </a:lnTo>
                  <a:cubicBezTo>
                    <a:pt x="1852083" y="545042"/>
                    <a:pt x="1830917" y="455083"/>
                    <a:pt x="1804458" y="402167"/>
                  </a:cubicBezTo>
                  <a:close/>
                  <a:moveTo>
                    <a:pt x="148167" y="449792"/>
                  </a:moveTo>
                  <a:lnTo>
                    <a:pt x="275167" y="164042"/>
                  </a:lnTo>
                  <a:cubicBezTo>
                    <a:pt x="291042" y="137583"/>
                    <a:pt x="328083" y="116417"/>
                    <a:pt x="359833" y="116417"/>
                  </a:cubicBezTo>
                  <a:lnTo>
                    <a:pt x="1497542" y="116417"/>
                  </a:lnTo>
                  <a:cubicBezTo>
                    <a:pt x="1524000" y="116417"/>
                    <a:pt x="1566333" y="142875"/>
                    <a:pt x="1582208" y="164042"/>
                  </a:cubicBezTo>
                  <a:lnTo>
                    <a:pt x="1709208" y="455083"/>
                  </a:lnTo>
                  <a:cubicBezTo>
                    <a:pt x="1714500" y="460375"/>
                    <a:pt x="1714500" y="470958"/>
                    <a:pt x="1719792" y="481542"/>
                  </a:cubicBezTo>
                  <a:lnTo>
                    <a:pt x="137583" y="481542"/>
                  </a:lnTo>
                  <a:cubicBezTo>
                    <a:pt x="142875" y="470958"/>
                    <a:pt x="148167" y="460375"/>
                    <a:pt x="148167" y="449792"/>
                  </a:cubicBezTo>
                  <a:close/>
                  <a:moveTo>
                    <a:pt x="1735667" y="1756833"/>
                  </a:moveTo>
                  <a:cubicBezTo>
                    <a:pt x="1735667" y="1778000"/>
                    <a:pt x="1719792" y="1788583"/>
                    <a:pt x="1703917" y="1788583"/>
                  </a:cubicBezTo>
                  <a:lnTo>
                    <a:pt x="148167" y="1788583"/>
                  </a:lnTo>
                  <a:cubicBezTo>
                    <a:pt x="127000" y="1788583"/>
                    <a:pt x="116417" y="1772708"/>
                    <a:pt x="116417" y="1756833"/>
                  </a:cubicBezTo>
                  <a:lnTo>
                    <a:pt x="116417" y="597958"/>
                  </a:lnTo>
                  <a:lnTo>
                    <a:pt x="1740958" y="597958"/>
                  </a:lnTo>
                  <a:lnTo>
                    <a:pt x="1740958" y="1756833"/>
                  </a:lnTo>
                  <a:close/>
                  <a:moveTo>
                    <a:pt x="635000" y="1402292"/>
                  </a:moveTo>
                  <a:lnTo>
                    <a:pt x="338667" y="1402292"/>
                  </a:lnTo>
                  <a:cubicBezTo>
                    <a:pt x="322792" y="1402292"/>
                    <a:pt x="306917" y="1407583"/>
                    <a:pt x="296333" y="1418167"/>
                  </a:cubicBezTo>
                  <a:cubicBezTo>
                    <a:pt x="285750" y="1428750"/>
                    <a:pt x="280458" y="1444625"/>
                    <a:pt x="280458" y="1460500"/>
                  </a:cubicBezTo>
                  <a:cubicBezTo>
                    <a:pt x="280458" y="1492250"/>
                    <a:pt x="306917" y="1513417"/>
                    <a:pt x="333375" y="1513417"/>
                  </a:cubicBezTo>
                  <a:lnTo>
                    <a:pt x="635000" y="1513417"/>
                  </a:lnTo>
                  <a:cubicBezTo>
                    <a:pt x="650875" y="1513417"/>
                    <a:pt x="666750" y="1508125"/>
                    <a:pt x="677333" y="1497542"/>
                  </a:cubicBezTo>
                  <a:cubicBezTo>
                    <a:pt x="687917" y="1486958"/>
                    <a:pt x="693208" y="1471083"/>
                    <a:pt x="693208" y="1455208"/>
                  </a:cubicBezTo>
                  <a:cubicBezTo>
                    <a:pt x="693208" y="1428750"/>
                    <a:pt x="666750" y="1402292"/>
                    <a:pt x="635000" y="1402292"/>
                  </a:cubicBezTo>
                  <a:close/>
                  <a:moveTo>
                    <a:pt x="825500" y="1111250"/>
                  </a:moveTo>
                  <a:lnTo>
                    <a:pt x="338667" y="1111250"/>
                  </a:lnTo>
                  <a:cubicBezTo>
                    <a:pt x="322792" y="1111250"/>
                    <a:pt x="306917" y="1116542"/>
                    <a:pt x="296333" y="1127125"/>
                  </a:cubicBezTo>
                  <a:cubicBezTo>
                    <a:pt x="285750" y="1137708"/>
                    <a:pt x="280458" y="1153583"/>
                    <a:pt x="280458" y="1169458"/>
                  </a:cubicBezTo>
                  <a:cubicBezTo>
                    <a:pt x="280458" y="1201208"/>
                    <a:pt x="306917" y="1222375"/>
                    <a:pt x="338667" y="1227667"/>
                  </a:cubicBezTo>
                  <a:lnTo>
                    <a:pt x="825500" y="1227667"/>
                  </a:lnTo>
                  <a:cubicBezTo>
                    <a:pt x="857250" y="1227667"/>
                    <a:pt x="883708" y="1201208"/>
                    <a:pt x="883708" y="1169458"/>
                  </a:cubicBezTo>
                  <a:cubicBezTo>
                    <a:pt x="883708" y="1137708"/>
                    <a:pt x="857250" y="1111250"/>
                    <a:pt x="825500" y="1111250"/>
                  </a:cubicBezTo>
                  <a:close/>
                  <a:moveTo>
                    <a:pt x="1460500" y="1148292"/>
                  </a:moveTo>
                  <a:lnTo>
                    <a:pt x="1238250" y="1386417"/>
                  </a:lnTo>
                  <a:lnTo>
                    <a:pt x="1153583" y="1301750"/>
                  </a:lnTo>
                  <a:cubicBezTo>
                    <a:pt x="1132417" y="1280583"/>
                    <a:pt x="1095375" y="1280583"/>
                    <a:pt x="1074208" y="1301750"/>
                  </a:cubicBezTo>
                  <a:cubicBezTo>
                    <a:pt x="1063625" y="1312333"/>
                    <a:pt x="1058333" y="1322917"/>
                    <a:pt x="1058333" y="1338792"/>
                  </a:cubicBezTo>
                  <a:cubicBezTo>
                    <a:pt x="1058333" y="1354667"/>
                    <a:pt x="1063625" y="1370542"/>
                    <a:pt x="1074208" y="1381125"/>
                  </a:cubicBezTo>
                  <a:lnTo>
                    <a:pt x="1201208" y="1508125"/>
                  </a:lnTo>
                  <a:cubicBezTo>
                    <a:pt x="1211792" y="1518708"/>
                    <a:pt x="1227667" y="1524000"/>
                    <a:pt x="1243542" y="1524000"/>
                  </a:cubicBezTo>
                  <a:cubicBezTo>
                    <a:pt x="1248833" y="1524000"/>
                    <a:pt x="1259417" y="1524000"/>
                    <a:pt x="1264708" y="1518708"/>
                  </a:cubicBezTo>
                  <a:cubicBezTo>
                    <a:pt x="1275292" y="1513417"/>
                    <a:pt x="1280583" y="1513417"/>
                    <a:pt x="1285875" y="1502833"/>
                  </a:cubicBezTo>
                  <a:lnTo>
                    <a:pt x="1545167" y="1227667"/>
                  </a:lnTo>
                  <a:cubicBezTo>
                    <a:pt x="1555750" y="1217083"/>
                    <a:pt x="1561042" y="1201208"/>
                    <a:pt x="1561042" y="1185333"/>
                  </a:cubicBezTo>
                  <a:cubicBezTo>
                    <a:pt x="1561042" y="1169458"/>
                    <a:pt x="1555750" y="1153583"/>
                    <a:pt x="1539875" y="1148292"/>
                  </a:cubicBezTo>
                  <a:cubicBezTo>
                    <a:pt x="1513417" y="1121833"/>
                    <a:pt x="1481667" y="1127125"/>
                    <a:pt x="1460500" y="1148292"/>
                  </a:cubicBezTo>
                  <a:close/>
                </a:path>
              </a:pathLst>
            </a:custGeom>
            <a:solidFill>
              <a:schemeClr val="bg1"/>
            </a:solidFill>
            <a:ln w="1860" cap="flat">
              <a:noFill/>
              <a:prstDash val="solid"/>
              <a:miter/>
            </a:ln>
          </p:spPr>
          <p:txBody>
            <a:bodyPr rtlCol="0" anchor="ctr"/>
            <a:lstStyle/>
            <a:p>
              <a:endParaRPr lang="zh-CN" altLang="en-US" sz="2000" dirty="0"/>
            </a:p>
          </p:txBody>
        </p:sp>
      </p:grpSp>
      <p:grpSp>
        <p:nvGrpSpPr>
          <p:cNvPr id="123" name="组合 122"/>
          <p:cNvGrpSpPr/>
          <p:nvPr/>
        </p:nvGrpSpPr>
        <p:grpSpPr>
          <a:xfrm>
            <a:off x="1628757" y="1434243"/>
            <a:ext cx="1432560" cy="1882140"/>
            <a:chOff x="2221137" y="1654507"/>
            <a:chExt cx="1160716" cy="1524984"/>
          </a:xfrm>
        </p:grpSpPr>
        <p:sp>
          <p:nvSpPr>
            <p:cNvPr id="2" name="文本框 1"/>
            <p:cNvSpPr txBox="1"/>
            <p:nvPr>
              <p:custDataLst>
                <p:tags r:id="rId15"/>
              </p:custDataLst>
            </p:nvPr>
          </p:nvSpPr>
          <p:spPr>
            <a:xfrm>
              <a:off x="2394010" y="1654507"/>
              <a:ext cx="987843" cy="298926"/>
            </a:xfrm>
            <a:prstGeom prst="rect">
              <a:avLst/>
            </a:prstGeom>
            <a:noFill/>
          </p:spPr>
          <p:txBody>
            <a:bodyPr vert="horz" wrap="none" lIns="0" tIns="0" rIns="0" bIns="0" rtlCol="0">
              <a:spAutoFit/>
            </a:bodyPr>
            <a:lstStyle/>
            <a:p>
              <a:pPr algn="r">
                <a:buClrTx/>
                <a:buSzTx/>
                <a:buFontTx/>
              </a:pPr>
              <a:r>
                <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rPr>
                <a:t>安全管理</a:t>
              </a:r>
              <a:endPar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endParaRPr>
            </a:p>
          </p:txBody>
        </p:sp>
        <p:sp>
          <p:nvSpPr>
            <p:cNvPr id="125" name="文本框 124"/>
            <p:cNvSpPr txBox="1"/>
            <p:nvPr>
              <p:custDataLst>
                <p:tags r:id="rId16"/>
              </p:custDataLst>
            </p:nvPr>
          </p:nvSpPr>
          <p:spPr>
            <a:xfrm>
              <a:off x="2221137" y="2142769"/>
              <a:ext cx="1152998" cy="1036722"/>
            </a:xfrm>
            <a:prstGeom prst="rect">
              <a:avLst/>
            </a:prstGeom>
            <a:noFill/>
          </p:spPr>
          <p:txBody>
            <a:bodyPr vert="horz" wrap="square" lIns="0" tIns="0" rIns="0" bIns="0" rtlCol="0">
              <a:spAutoFit/>
            </a:bodyPr>
            <a:lstStyle>
              <a:defPPr>
                <a:defRPr lang="zh-CN"/>
              </a:defPPr>
              <a:lvl1pPr>
                <a:lnSpc>
                  <a:spcPct val="150000"/>
                </a:lnSpc>
                <a:defRPr sz="1100">
                  <a:solidFill>
                    <a:schemeClr val="tx1">
                      <a:lumMod val="50000"/>
                      <a:lumOff val="50000"/>
                    </a:schemeClr>
                  </a:solidFill>
                </a:defRPr>
              </a:lvl1pPr>
            </a:lstStyle>
            <a:p>
              <a:pPr marL="285750" indent="-285750" algn="l" hangingPunct="0">
                <a:lnSpc>
                  <a:spcPct val="130000"/>
                </a:lnSpc>
                <a:buClr>
                  <a:srgbClr val="4696F5"/>
                </a:buClr>
                <a:buSzTx/>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sym typeface="+mn-ea"/>
                </a:rPr>
                <a:t>消防监测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sym typeface="+mn-ea"/>
              </a:endParaRPr>
            </a:p>
            <a:p>
              <a:pPr marL="285750" indent="-285750" algn="l" hangingPunct="0">
                <a:lnSpc>
                  <a:spcPct val="130000"/>
                </a:lnSpc>
                <a:buClr>
                  <a:srgbClr val="4696F5"/>
                </a:buClr>
                <a:buSzTx/>
                <a:buFont typeface="Wingdings" panose="05000000000000000000" charset="0"/>
                <a:buChar char="u"/>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sym typeface="+mn-ea"/>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sym typeface="+mn-ea"/>
                </a:rPr>
                <a:t>漏水监测</a:t>
              </a:r>
              <a:endParaRPr lang="zh-CN" altLang="en-US" sz="1600" dirty="0">
                <a:solidFill>
                  <a:schemeClr val="accent1"/>
                </a:solidFill>
                <a:latin typeface="微软雅黑" panose="020B0503020204020204" pitchFamily="34" charset="-122"/>
                <a:ea typeface="微软雅黑" panose="020B0503020204020204" pitchFamily="34" charset="-122"/>
              </a:endParaRPr>
            </a:p>
            <a:p>
              <a:pPr marL="285750" indent="-285750" algn="l" hangingPunct="0">
                <a:lnSpc>
                  <a:spcPct val="130000"/>
                </a:lnSpc>
                <a:buClr>
                  <a:srgbClr val="4696F5"/>
                </a:buClr>
                <a:buSzTx/>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门禁</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sym typeface="+mn-ea"/>
                </a:rPr>
                <a:t>监控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endParaRPr>
            </a:p>
            <a:p>
              <a:pPr marL="285750" indent="-285750" hangingPunct="0">
                <a:lnSpc>
                  <a:spcPct val="130000"/>
                </a:lnSpc>
              </a:pP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grpSp>
        <p:nvGrpSpPr>
          <p:cNvPr id="147" name="组合 146"/>
          <p:cNvGrpSpPr/>
          <p:nvPr/>
        </p:nvGrpSpPr>
        <p:grpSpPr>
          <a:xfrm>
            <a:off x="1494158" y="4707085"/>
            <a:ext cx="2587494" cy="1553210"/>
            <a:chOff x="3862585" y="4647395"/>
            <a:chExt cx="2587494" cy="1553210"/>
          </a:xfrm>
        </p:grpSpPr>
        <p:grpSp>
          <p:nvGrpSpPr>
            <p:cNvPr id="141" name="组合 140"/>
            <p:cNvGrpSpPr/>
            <p:nvPr/>
          </p:nvGrpSpPr>
          <p:grpSpPr>
            <a:xfrm>
              <a:off x="3862585" y="4647395"/>
              <a:ext cx="2587494" cy="649984"/>
              <a:chOff x="3883719" y="4647395"/>
              <a:chExt cx="2587494" cy="649984"/>
            </a:xfrm>
          </p:grpSpPr>
          <p:grpSp>
            <p:nvGrpSpPr>
              <p:cNvPr id="135" name="组合 134"/>
              <p:cNvGrpSpPr/>
              <p:nvPr/>
            </p:nvGrpSpPr>
            <p:grpSpPr>
              <a:xfrm>
                <a:off x="5821230" y="4647395"/>
                <a:ext cx="649983" cy="649984"/>
                <a:chOff x="5598185" y="3905752"/>
                <a:chExt cx="526642" cy="526642"/>
              </a:xfrm>
            </p:grpSpPr>
            <p:sp>
              <p:nvSpPr>
                <p:cNvPr id="104" name="椭圆 103"/>
                <p:cNvSpPr/>
                <p:nvPr>
                  <p:custDataLst>
                    <p:tags r:id="rId17"/>
                  </p:custDataLst>
                </p:nvPr>
              </p:nvSpPr>
              <p:spPr>
                <a:xfrm>
                  <a:off x="5598185" y="3905752"/>
                  <a:ext cx="526642" cy="526642"/>
                </a:xfrm>
                <a:prstGeom prst="ellipse">
                  <a:avLst/>
                </a:prstGeom>
                <a:gradFill flip="none" rotWithShape="1">
                  <a:gsLst>
                    <a:gs pos="38000">
                      <a:schemeClr val="accent1">
                        <a:lumMod val="60000"/>
                        <a:lumOff val="40000"/>
                      </a:schemeClr>
                    </a:gs>
                    <a:gs pos="100000">
                      <a:schemeClr val="accent1">
                        <a:lumMod val="75000"/>
                      </a:schemeClr>
                    </a:gs>
                  </a:gsLst>
                  <a:path path="circle">
                    <a:fillToRect r="100000" b="100000"/>
                  </a:path>
                  <a:tileRect l="-100000" t="-100000"/>
                </a:gradFill>
                <a:ln>
                  <a:noFill/>
                </a:ln>
                <a:effectLst>
                  <a:outerShdw blurRad="215900" dist="152400" dir="2700000" sx="97000" sy="97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69" name="图形 52"/>
                <p:cNvGrpSpPr/>
                <p:nvPr/>
              </p:nvGrpSpPr>
              <p:grpSpPr>
                <a:xfrm>
                  <a:off x="5715000" y="4025900"/>
                  <a:ext cx="277745" cy="271310"/>
                  <a:chOff x="7946898" y="4793512"/>
                  <a:chExt cx="1287401" cy="1287401"/>
                </a:xfrm>
                <a:solidFill>
                  <a:schemeClr val="bg1"/>
                </a:solidFill>
              </p:grpSpPr>
              <p:sp>
                <p:nvSpPr>
                  <p:cNvPr id="70" name="任意多边形: 形状 69"/>
                  <p:cNvSpPr/>
                  <p:nvPr>
                    <p:custDataLst>
                      <p:tags r:id="rId18"/>
                    </p:custDataLst>
                  </p:nvPr>
                </p:nvSpPr>
                <p:spPr>
                  <a:xfrm>
                    <a:off x="8025719" y="5416073"/>
                    <a:ext cx="966046" cy="60456"/>
                  </a:xfrm>
                  <a:custGeom>
                    <a:avLst/>
                    <a:gdLst>
                      <a:gd name="connsiteX0" fmla="*/ 880016 w 966046"/>
                      <a:gd name="connsiteY0" fmla="*/ 0 h 60456"/>
                      <a:gd name="connsiteX1" fmla="*/ 86018 w 966046"/>
                      <a:gd name="connsiteY1" fmla="*/ 0 h 60456"/>
                      <a:gd name="connsiteX2" fmla="*/ 0 w 966046"/>
                      <a:gd name="connsiteY2" fmla="*/ 30209 h 60456"/>
                      <a:gd name="connsiteX3" fmla="*/ 86018 w 966046"/>
                      <a:gd name="connsiteY3" fmla="*/ 60456 h 60456"/>
                      <a:gd name="connsiteX4" fmla="*/ 879990 w 966046"/>
                      <a:gd name="connsiteY4" fmla="*/ 60456 h 60456"/>
                      <a:gd name="connsiteX5" fmla="*/ 966047 w 966046"/>
                      <a:gd name="connsiteY5" fmla="*/ 30209 h 60456"/>
                      <a:gd name="connsiteX6" fmla="*/ 880016 w 966046"/>
                      <a:gd name="connsiteY6" fmla="*/ 0 h 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046" h="60456">
                        <a:moveTo>
                          <a:pt x="880016" y="0"/>
                        </a:moveTo>
                        <a:lnTo>
                          <a:pt x="86018" y="0"/>
                        </a:lnTo>
                        <a:cubicBezTo>
                          <a:pt x="38493" y="0"/>
                          <a:pt x="0" y="13576"/>
                          <a:pt x="0" y="30209"/>
                        </a:cubicBezTo>
                        <a:cubicBezTo>
                          <a:pt x="0" y="46848"/>
                          <a:pt x="38506" y="60456"/>
                          <a:pt x="86018" y="60456"/>
                        </a:cubicBezTo>
                        <a:lnTo>
                          <a:pt x="879990" y="60456"/>
                        </a:lnTo>
                        <a:cubicBezTo>
                          <a:pt x="927579" y="60456"/>
                          <a:pt x="966047" y="46881"/>
                          <a:pt x="966047" y="30209"/>
                        </a:cubicBezTo>
                        <a:cubicBezTo>
                          <a:pt x="966047" y="13557"/>
                          <a:pt x="927617" y="0"/>
                          <a:pt x="880016" y="0"/>
                        </a:cubicBezTo>
                        <a:close/>
                      </a:path>
                    </a:pathLst>
                  </a:custGeom>
                  <a:grpFill/>
                  <a:ln w="1256" cap="flat">
                    <a:noFill/>
                    <a:prstDash val="solid"/>
                    <a:miter/>
                  </a:ln>
                </p:spPr>
                <p:txBody>
                  <a:bodyPr rtlCol="0" anchor="ctr"/>
                  <a:lstStyle/>
                  <a:p>
                    <a:endParaRPr lang="zh-CN" altLang="en-US"/>
                  </a:p>
                </p:txBody>
              </p:sp>
              <p:sp>
                <p:nvSpPr>
                  <p:cNvPr id="71" name="任意多边形: 形状 70"/>
                  <p:cNvSpPr/>
                  <p:nvPr>
                    <p:custDataLst>
                      <p:tags r:id="rId19"/>
                    </p:custDataLst>
                  </p:nvPr>
                </p:nvSpPr>
                <p:spPr>
                  <a:xfrm>
                    <a:off x="8567869" y="5053220"/>
                    <a:ext cx="522414" cy="976551"/>
                  </a:xfrm>
                  <a:custGeom>
                    <a:avLst/>
                    <a:gdLst>
                      <a:gd name="connsiteX0" fmla="*/ 60534 w 522414"/>
                      <a:gd name="connsiteY0" fmla="*/ 889568 h 976551"/>
                      <a:gd name="connsiteX1" fmla="*/ 60534 w 522414"/>
                      <a:gd name="connsiteY1" fmla="*/ 86900 h 976551"/>
                      <a:gd name="connsiteX2" fmla="*/ 30299 w 522414"/>
                      <a:gd name="connsiteY2" fmla="*/ 0 h 976551"/>
                      <a:gd name="connsiteX3" fmla="*/ 0 w 522414"/>
                      <a:gd name="connsiteY3" fmla="*/ 86900 h 976551"/>
                      <a:gd name="connsiteX4" fmla="*/ 0 w 522414"/>
                      <a:gd name="connsiteY4" fmla="*/ 889568 h 976551"/>
                      <a:gd name="connsiteX5" fmla="*/ 30241 w 522414"/>
                      <a:gd name="connsiteY5" fmla="*/ 976552 h 976551"/>
                      <a:gd name="connsiteX6" fmla="*/ 60483 w 522414"/>
                      <a:gd name="connsiteY6" fmla="*/ 889568 h 976551"/>
                      <a:gd name="connsiteX7" fmla="*/ 60534 w 522414"/>
                      <a:gd name="connsiteY7" fmla="*/ 889568 h 976551"/>
                      <a:gd name="connsiteX8" fmla="*/ 492187 w 522414"/>
                      <a:gd name="connsiteY8" fmla="*/ 362853 h 976551"/>
                      <a:gd name="connsiteX9" fmla="*/ 473281 w 522414"/>
                      <a:gd name="connsiteY9" fmla="*/ 362853 h 976551"/>
                      <a:gd name="connsiteX10" fmla="*/ 443053 w 522414"/>
                      <a:gd name="connsiteY10" fmla="*/ 393081 h 976551"/>
                      <a:gd name="connsiteX11" fmla="*/ 473281 w 522414"/>
                      <a:gd name="connsiteY11" fmla="*/ 423310 h 976551"/>
                      <a:gd name="connsiteX12" fmla="*/ 492187 w 522414"/>
                      <a:gd name="connsiteY12" fmla="*/ 423310 h 976551"/>
                      <a:gd name="connsiteX13" fmla="*/ 522415 w 522414"/>
                      <a:gd name="connsiteY13" fmla="*/ 393081 h 976551"/>
                      <a:gd name="connsiteX14" fmla="*/ 492187 w 522414"/>
                      <a:gd name="connsiteY14" fmla="*/ 362853 h 9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414" h="976551">
                        <a:moveTo>
                          <a:pt x="60534" y="889568"/>
                        </a:moveTo>
                        <a:lnTo>
                          <a:pt x="60534" y="86900"/>
                        </a:lnTo>
                        <a:cubicBezTo>
                          <a:pt x="60534" y="38860"/>
                          <a:pt x="46959" y="0"/>
                          <a:pt x="30299" y="0"/>
                        </a:cubicBezTo>
                        <a:cubicBezTo>
                          <a:pt x="13641" y="0"/>
                          <a:pt x="0" y="38860"/>
                          <a:pt x="0" y="86900"/>
                        </a:cubicBezTo>
                        <a:lnTo>
                          <a:pt x="0" y="889568"/>
                        </a:lnTo>
                        <a:cubicBezTo>
                          <a:pt x="0" y="937666"/>
                          <a:pt x="13576" y="976552"/>
                          <a:pt x="30241" y="976552"/>
                        </a:cubicBezTo>
                        <a:cubicBezTo>
                          <a:pt x="46901" y="976552"/>
                          <a:pt x="60483" y="937639"/>
                          <a:pt x="60483" y="889568"/>
                        </a:cubicBezTo>
                        <a:lnTo>
                          <a:pt x="60534" y="889568"/>
                        </a:lnTo>
                        <a:close/>
                        <a:moveTo>
                          <a:pt x="492187" y="362853"/>
                        </a:moveTo>
                        <a:lnTo>
                          <a:pt x="473281" y="362853"/>
                        </a:lnTo>
                        <a:cubicBezTo>
                          <a:pt x="456586" y="362853"/>
                          <a:pt x="443053" y="376388"/>
                          <a:pt x="443053" y="393081"/>
                        </a:cubicBezTo>
                        <a:cubicBezTo>
                          <a:pt x="443053" y="409776"/>
                          <a:pt x="456586" y="423310"/>
                          <a:pt x="473281" y="423310"/>
                        </a:cubicBezTo>
                        <a:lnTo>
                          <a:pt x="492187" y="423310"/>
                        </a:lnTo>
                        <a:cubicBezTo>
                          <a:pt x="508882" y="423310"/>
                          <a:pt x="522415" y="409776"/>
                          <a:pt x="522415" y="393081"/>
                        </a:cubicBezTo>
                        <a:cubicBezTo>
                          <a:pt x="522415" y="376388"/>
                          <a:pt x="508882" y="362853"/>
                          <a:pt x="492187" y="362853"/>
                        </a:cubicBezTo>
                        <a:close/>
                      </a:path>
                    </a:pathLst>
                  </a:custGeom>
                  <a:grpFill/>
                  <a:ln w="1256" cap="flat">
                    <a:noFill/>
                    <a:prstDash val="solid"/>
                    <a:miter/>
                  </a:ln>
                </p:spPr>
                <p:txBody>
                  <a:bodyPr rtlCol="0" anchor="ctr"/>
                  <a:lstStyle/>
                  <a:p>
                    <a:endParaRPr lang="zh-CN" altLang="en-US" dirty="0"/>
                  </a:p>
                </p:txBody>
              </p:sp>
              <p:sp>
                <p:nvSpPr>
                  <p:cNvPr id="72" name="任意多边形: 形状 71"/>
                  <p:cNvSpPr/>
                  <p:nvPr>
                    <p:custDataLst>
                      <p:tags r:id="rId20"/>
                    </p:custDataLst>
                  </p:nvPr>
                </p:nvSpPr>
                <p:spPr>
                  <a:xfrm>
                    <a:off x="8567965" y="4954655"/>
                    <a:ext cx="60443" cy="79348"/>
                  </a:xfrm>
                  <a:custGeom>
                    <a:avLst/>
                    <a:gdLst>
                      <a:gd name="connsiteX0" fmla="*/ 0 w 60443"/>
                      <a:gd name="connsiteY0" fmla="*/ 30221 h 79348"/>
                      <a:gd name="connsiteX1" fmla="*/ 0 w 60443"/>
                      <a:gd name="connsiteY1" fmla="*/ 49127 h 79348"/>
                      <a:gd name="connsiteX2" fmla="*/ 30221 w 60443"/>
                      <a:gd name="connsiteY2" fmla="*/ 79349 h 79348"/>
                      <a:gd name="connsiteX3" fmla="*/ 60444 w 60443"/>
                      <a:gd name="connsiteY3" fmla="*/ 49127 h 79348"/>
                      <a:gd name="connsiteX4" fmla="*/ 60444 w 60443"/>
                      <a:gd name="connsiteY4" fmla="*/ 30221 h 79348"/>
                      <a:gd name="connsiteX5" fmla="*/ 30221 w 60443"/>
                      <a:gd name="connsiteY5" fmla="*/ 0 h 79348"/>
                      <a:gd name="connsiteX6" fmla="*/ 0 w 60443"/>
                      <a:gd name="connsiteY6" fmla="*/ 30221 h 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43" h="79348">
                        <a:moveTo>
                          <a:pt x="0" y="30221"/>
                        </a:moveTo>
                        <a:lnTo>
                          <a:pt x="0" y="49127"/>
                        </a:lnTo>
                        <a:cubicBezTo>
                          <a:pt x="0" y="65818"/>
                          <a:pt x="13530" y="79349"/>
                          <a:pt x="30221" y="79349"/>
                        </a:cubicBezTo>
                        <a:cubicBezTo>
                          <a:pt x="46913" y="79349"/>
                          <a:pt x="60444" y="65818"/>
                          <a:pt x="60444" y="49127"/>
                        </a:cubicBezTo>
                        <a:lnTo>
                          <a:pt x="60444" y="30221"/>
                        </a:lnTo>
                        <a:cubicBezTo>
                          <a:pt x="60444" y="13530"/>
                          <a:pt x="46913" y="0"/>
                          <a:pt x="30221" y="0"/>
                        </a:cubicBezTo>
                        <a:cubicBezTo>
                          <a:pt x="13530" y="0"/>
                          <a:pt x="0" y="13530"/>
                          <a:pt x="0" y="30221"/>
                        </a:cubicBezTo>
                        <a:close/>
                      </a:path>
                    </a:pathLst>
                  </a:custGeom>
                  <a:grpFill/>
                  <a:ln w="1256" cap="flat">
                    <a:noFill/>
                    <a:prstDash val="solid"/>
                    <a:miter/>
                  </a:ln>
                </p:spPr>
                <p:txBody>
                  <a:bodyPr rtlCol="0" anchor="ctr"/>
                  <a:lstStyle/>
                  <a:p>
                    <a:endParaRPr lang="zh-CN" altLang="en-US"/>
                  </a:p>
                </p:txBody>
              </p:sp>
              <p:sp>
                <p:nvSpPr>
                  <p:cNvPr id="73" name="任意多边形: 形状 72"/>
                  <p:cNvSpPr/>
                  <p:nvPr>
                    <p:custDataLst>
                      <p:tags r:id="rId21"/>
                    </p:custDataLst>
                  </p:nvPr>
                </p:nvSpPr>
                <p:spPr>
                  <a:xfrm>
                    <a:off x="7985519" y="4829863"/>
                    <a:ext cx="1225063" cy="1214981"/>
                  </a:xfrm>
                  <a:custGeom>
                    <a:avLst/>
                    <a:gdLst>
                      <a:gd name="connsiteX0" fmla="*/ 664634 w 1225063"/>
                      <a:gd name="connsiteY0" fmla="*/ 2284 h 1214981"/>
                      <a:gd name="connsiteX1" fmla="*/ 2260 w 1225063"/>
                      <a:gd name="connsiteY1" fmla="*/ 555061 h 1214981"/>
                      <a:gd name="connsiteX2" fmla="*/ 560818 w 1225063"/>
                      <a:gd name="connsiteY2" fmla="*/ 1212711 h 1214981"/>
                      <a:gd name="connsiteX3" fmla="*/ 695371 w 1225063"/>
                      <a:gd name="connsiteY3" fmla="*/ 1209538 h 1214981"/>
                      <a:gd name="connsiteX4" fmla="*/ 774855 w 1225063"/>
                      <a:gd name="connsiteY4" fmla="*/ 1193362 h 1214981"/>
                      <a:gd name="connsiteX5" fmla="*/ 802109 w 1225063"/>
                      <a:gd name="connsiteY5" fmla="*/ 1159844 h 1214981"/>
                      <a:gd name="connsiteX6" fmla="*/ 777989 w 1225063"/>
                      <a:gd name="connsiteY6" fmla="*/ 1124016 h 1214981"/>
                      <a:gd name="connsiteX7" fmla="*/ 854107 w 1225063"/>
                      <a:gd name="connsiteY7" fmla="*/ 983064 h 1214981"/>
                      <a:gd name="connsiteX8" fmla="*/ 940678 w 1225063"/>
                      <a:gd name="connsiteY8" fmla="*/ 1034521 h 1214981"/>
                      <a:gd name="connsiteX9" fmla="*/ 940678 w 1225063"/>
                      <a:gd name="connsiteY9" fmla="*/ 1078120 h 1214981"/>
                      <a:gd name="connsiteX10" fmla="*/ 992599 w 1225063"/>
                      <a:gd name="connsiteY10" fmla="*/ 1084441 h 1214981"/>
                      <a:gd name="connsiteX11" fmla="*/ 1222793 w 1225063"/>
                      <a:gd name="connsiteY11" fmla="*/ 659856 h 1214981"/>
                      <a:gd name="connsiteX12" fmla="*/ 664634 w 1225063"/>
                      <a:gd name="connsiteY12" fmla="*/ 2284 h 1214981"/>
                      <a:gd name="connsiteX13" fmla="*/ 658313 w 1225063"/>
                      <a:gd name="connsiteY13" fmla="*/ 75440 h 1214981"/>
                      <a:gd name="connsiteX14" fmla="*/ 721441 w 1225063"/>
                      <a:gd name="connsiteY14" fmla="*/ 81292 h 1214981"/>
                      <a:gd name="connsiteX15" fmla="*/ 812061 w 1225063"/>
                      <a:gd name="connsiteY15" fmla="*/ 259011 h 1214981"/>
                      <a:gd name="connsiteX16" fmla="*/ 401554 w 1225063"/>
                      <a:gd name="connsiteY16" fmla="*/ 257492 h 1214981"/>
                      <a:gd name="connsiteX17" fmla="*/ 484507 w 1225063"/>
                      <a:gd name="connsiteY17" fmla="*/ 86506 h 1214981"/>
                      <a:gd name="connsiteX18" fmla="*/ 658313 w 1225063"/>
                      <a:gd name="connsiteY18" fmla="*/ 75427 h 1214981"/>
                      <a:gd name="connsiteX19" fmla="*/ 658313 w 1225063"/>
                      <a:gd name="connsiteY19" fmla="*/ 75440 h 1214981"/>
                      <a:gd name="connsiteX20" fmla="*/ 418651 w 1225063"/>
                      <a:gd name="connsiteY20" fmla="*/ 108983 h 1214981"/>
                      <a:gd name="connsiteX21" fmla="*/ 354828 w 1225063"/>
                      <a:gd name="connsiteY21" fmla="*/ 230663 h 1214981"/>
                      <a:gd name="connsiteX22" fmla="*/ 281677 w 1225063"/>
                      <a:gd name="connsiteY22" fmla="*/ 183801 h 1214981"/>
                      <a:gd name="connsiteX23" fmla="*/ 418683 w 1225063"/>
                      <a:gd name="connsiteY23" fmla="*/ 108983 h 1214981"/>
                      <a:gd name="connsiteX24" fmla="*/ 418651 w 1225063"/>
                      <a:gd name="connsiteY24" fmla="*/ 108983 h 1214981"/>
                      <a:gd name="connsiteX25" fmla="*/ 76060 w 1225063"/>
                      <a:gd name="connsiteY25" fmla="*/ 561428 h 1214981"/>
                      <a:gd name="connsiteX26" fmla="*/ 239766 w 1225063"/>
                      <a:gd name="connsiteY26" fmla="*/ 221966 h 1214981"/>
                      <a:gd name="connsiteX27" fmla="*/ 338548 w 1225063"/>
                      <a:gd name="connsiteY27" fmla="*/ 284618 h 1214981"/>
                      <a:gd name="connsiteX28" fmla="*/ 342037 w 1225063"/>
                      <a:gd name="connsiteY28" fmla="*/ 935920 h 1214981"/>
                      <a:gd name="connsiteX29" fmla="*/ 244826 w 1225063"/>
                      <a:gd name="connsiteY29" fmla="*/ 996704 h 1214981"/>
                      <a:gd name="connsiteX30" fmla="*/ 76060 w 1225063"/>
                      <a:gd name="connsiteY30" fmla="*/ 561376 h 1214981"/>
                      <a:gd name="connsiteX31" fmla="*/ 76060 w 1225063"/>
                      <a:gd name="connsiteY31" fmla="*/ 561428 h 1214981"/>
                      <a:gd name="connsiteX32" fmla="*/ 287194 w 1225063"/>
                      <a:gd name="connsiteY32" fmla="*/ 1032346 h 1214981"/>
                      <a:gd name="connsiteX33" fmla="*/ 359372 w 1225063"/>
                      <a:gd name="connsiteY33" fmla="*/ 987081 h 1214981"/>
                      <a:gd name="connsiteX34" fmla="*/ 427797 w 1225063"/>
                      <a:gd name="connsiteY34" fmla="*/ 1108889 h 1214981"/>
                      <a:gd name="connsiteX35" fmla="*/ 287194 w 1225063"/>
                      <a:gd name="connsiteY35" fmla="*/ 1032346 h 1214981"/>
                      <a:gd name="connsiteX36" fmla="*/ 706552 w 1225063"/>
                      <a:gd name="connsiteY36" fmla="*/ 1133729 h 1214981"/>
                      <a:gd name="connsiteX37" fmla="*/ 685568 w 1225063"/>
                      <a:gd name="connsiteY37" fmla="*/ 1136742 h 1214981"/>
                      <a:gd name="connsiteX38" fmla="*/ 566837 w 1225063"/>
                      <a:gd name="connsiteY38" fmla="*/ 1139580 h 1214981"/>
                      <a:gd name="connsiteX39" fmla="*/ 507333 w 1225063"/>
                      <a:gd name="connsiteY39" fmla="*/ 1132943 h 1214981"/>
                      <a:gd name="connsiteX40" fmla="*/ 412278 w 1225063"/>
                      <a:gd name="connsiteY40" fmla="*/ 962852 h 1214981"/>
                      <a:gd name="connsiteX41" fmla="*/ 809113 w 1225063"/>
                      <a:gd name="connsiteY41" fmla="*/ 964327 h 1214981"/>
                      <a:gd name="connsiteX42" fmla="*/ 706552 w 1225063"/>
                      <a:gd name="connsiteY42" fmla="*/ 1133729 h 1214981"/>
                      <a:gd name="connsiteX43" fmla="*/ 828385 w 1225063"/>
                      <a:gd name="connsiteY43" fmla="*/ 916815 h 1214981"/>
                      <a:gd name="connsiteX44" fmla="*/ 386613 w 1225063"/>
                      <a:gd name="connsiteY44" fmla="*/ 915818 h 1214981"/>
                      <a:gd name="connsiteX45" fmla="*/ 381316 w 1225063"/>
                      <a:gd name="connsiteY45" fmla="*/ 304482 h 1214981"/>
                      <a:gd name="connsiteX46" fmla="*/ 829415 w 1225063"/>
                      <a:gd name="connsiteY46" fmla="*/ 306072 h 1214981"/>
                      <a:gd name="connsiteX47" fmla="*/ 828437 w 1225063"/>
                      <a:gd name="connsiteY47" fmla="*/ 916821 h 1214981"/>
                      <a:gd name="connsiteX48" fmla="*/ 828385 w 1225063"/>
                      <a:gd name="connsiteY48" fmla="*/ 916821 h 1214981"/>
                      <a:gd name="connsiteX49" fmla="*/ 1149418 w 1225063"/>
                      <a:gd name="connsiteY49" fmla="*/ 653560 h 1214981"/>
                      <a:gd name="connsiteX50" fmla="*/ 979391 w 1225063"/>
                      <a:gd name="connsiteY50" fmla="*/ 998687 h 1214981"/>
                      <a:gd name="connsiteX51" fmla="*/ 871732 w 1225063"/>
                      <a:gd name="connsiteY51" fmla="*/ 936004 h 1214981"/>
                      <a:gd name="connsiteX52" fmla="*/ 871416 w 1225063"/>
                      <a:gd name="connsiteY52" fmla="*/ 285029 h 1214981"/>
                      <a:gd name="connsiteX53" fmla="*/ 849885 w 1225063"/>
                      <a:gd name="connsiteY53" fmla="*/ 229941 h 1214981"/>
                      <a:gd name="connsiteX54" fmla="*/ 785901 w 1225063"/>
                      <a:gd name="connsiteY54" fmla="*/ 102019 h 1214981"/>
                      <a:gd name="connsiteX55" fmla="*/ 1149418 w 1225063"/>
                      <a:gd name="connsiteY55" fmla="*/ 653560 h 121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5063" h="1214981">
                        <a:moveTo>
                          <a:pt x="664634" y="2284"/>
                        </a:moveTo>
                        <a:cubicBezTo>
                          <a:pt x="327464" y="-26535"/>
                          <a:pt x="31059" y="220731"/>
                          <a:pt x="2260" y="555061"/>
                        </a:cubicBezTo>
                        <a:cubicBezTo>
                          <a:pt x="-26558" y="889097"/>
                          <a:pt x="223590" y="1183590"/>
                          <a:pt x="560818" y="1212711"/>
                        </a:cubicBezTo>
                        <a:cubicBezTo>
                          <a:pt x="605650" y="1216572"/>
                          <a:pt x="650771" y="1215507"/>
                          <a:pt x="695371" y="1209538"/>
                        </a:cubicBezTo>
                        <a:cubicBezTo>
                          <a:pt x="722223" y="1206081"/>
                          <a:pt x="748788" y="1200675"/>
                          <a:pt x="774855" y="1193362"/>
                        </a:cubicBezTo>
                        <a:cubicBezTo>
                          <a:pt x="790322" y="1189398"/>
                          <a:pt x="801384" y="1175794"/>
                          <a:pt x="802109" y="1159844"/>
                        </a:cubicBezTo>
                        <a:cubicBezTo>
                          <a:pt x="802833" y="1143894"/>
                          <a:pt x="793040" y="1129347"/>
                          <a:pt x="777989" y="1124016"/>
                        </a:cubicBezTo>
                        <a:cubicBezTo>
                          <a:pt x="806197" y="1078712"/>
                          <a:pt x="834507" y="1027389"/>
                          <a:pt x="854107" y="983064"/>
                        </a:cubicBezTo>
                        <a:cubicBezTo>
                          <a:pt x="884382" y="997712"/>
                          <a:pt x="913345" y="1014927"/>
                          <a:pt x="940678" y="1034521"/>
                        </a:cubicBezTo>
                        <a:cubicBezTo>
                          <a:pt x="935240" y="1046553"/>
                          <a:pt x="931879" y="1067028"/>
                          <a:pt x="940678" y="1078120"/>
                        </a:cubicBezTo>
                        <a:cubicBezTo>
                          <a:pt x="953316" y="1094122"/>
                          <a:pt x="976492" y="1096943"/>
                          <a:pt x="992599" y="1084441"/>
                        </a:cubicBezTo>
                        <a:cubicBezTo>
                          <a:pt x="1124308" y="981249"/>
                          <a:pt x="1208214" y="829168"/>
                          <a:pt x="1222793" y="659856"/>
                        </a:cubicBezTo>
                        <a:cubicBezTo>
                          <a:pt x="1251659" y="325859"/>
                          <a:pt x="1001933" y="31405"/>
                          <a:pt x="664634" y="2284"/>
                        </a:cubicBezTo>
                        <a:close/>
                        <a:moveTo>
                          <a:pt x="658313" y="75440"/>
                        </a:moveTo>
                        <a:cubicBezTo>
                          <a:pt x="676073" y="77017"/>
                          <a:pt x="703990" y="77822"/>
                          <a:pt x="721441" y="81292"/>
                        </a:cubicBezTo>
                        <a:cubicBezTo>
                          <a:pt x="756061" y="138176"/>
                          <a:pt x="786352" y="197582"/>
                          <a:pt x="812061" y="259011"/>
                        </a:cubicBezTo>
                        <a:cubicBezTo>
                          <a:pt x="713871" y="297028"/>
                          <a:pt x="552277" y="319892"/>
                          <a:pt x="401554" y="257492"/>
                        </a:cubicBezTo>
                        <a:cubicBezTo>
                          <a:pt x="423382" y="203665"/>
                          <a:pt x="450321" y="143499"/>
                          <a:pt x="484507" y="86506"/>
                        </a:cubicBezTo>
                        <a:cubicBezTo>
                          <a:pt x="537098" y="74475"/>
                          <a:pt x="601983" y="70677"/>
                          <a:pt x="658313" y="75427"/>
                        </a:cubicBezTo>
                        <a:lnTo>
                          <a:pt x="658313" y="75440"/>
                        </a:lnTo>
                        <a:close/>
                        <a:moveTo>
                          <a:pt x="418651" y="108983"/>
                        </a:moveTo>
                        <a:cubicBezTo>
                          <a:pt x="402500" y="136521"/>
                          <a:pt x="375998" y="179051"/>
                          <a:pt x="354828" y="230663"/>
                        </a:cubicBezTo>
                        <a:cubicBezTo>
                          <a:pt x="329257" y="216978"/>
                          <a:pt x="304798" y="201310"/>
                          <a:pt x="281677" y="183801"/>
                        </a:cubicBezTo>
                        <a:cubicBezTo>
                          <a:pt x="321902" y="153419"/>
                          <a:pt x="371184" y="127342"/>
                          <a:pt x="418683" y="108983"/>
                        </a:cubicBezTo>
                        <a:lnTo>
                          <a:pt x="418651" y="108983"/>
                        </a:lnTo>
                        <a:close/>
                        <a:moveTo>
                          <a:pt x="76060" y="561428"/>
                        </a:moveTo>
                        <a:cubicBezTo>
                          <a:pt x="87100" y="432013"/>
                          <a:pt x="145370" y="311183"/>
                          <a:pt x="239766" y="221966"/>
                        </a:cubicBezTo>
                        <a:cubicBezTo>
                          <a:pt x="270455" y="246186"/>
                          <a:pt x="303557" y="267180"/>
                          <a:pt x="338548" y="284618"/>
                        </a:cubicBezTo>
                        <a:cubicBezTo>
                          <a:pt x="282508" y="444848"/>
                          <a:pt x="243879" y="678819"/>
                          <a:pt x="342037" y="935920"/>
                        </a:cubicBezTo>
                        <a:cubicBezTo>
                          <a:pt x="307827" y="953139"/>
                          <a:pt x="275284" y="973487"/>
                          <a:pt x="244826" y="996704"/>
                        </a:cubicBezTo>
                        <a:cubicBezTo>
                          <a:pt x="128309" y="888750"/>
                          <a:pt x="61513" y="731095"/>
                          <a:pt x="76060" y="561376"/>
                        </a:cubicBezTo>
                        <a:lnTo>
                          <a:pt x="76060" y="561428"/>
                        </a:lnTo>
                        <a:close/>
                        <a:moveTo>
                          <a:pt x="287194" y="1032346"/>
                        </a:moveTo>
                        <a:cubicBezTo>
                          <a:pt x="310185" y="1015618"/>
                          <a:pt x="334302" y="1000495"/>
                          <a:pt x="359372" y="987081"/>
                        </a:cubicBezTo>
                        <a:cubicBezTo>
                          <a:pt x="376784" y="1026000"/>
                          <a:pt x="403093" y="1069295"/>
                          <a:pt x="427797" y="1108889"/>
                        </a:cubicBezTo>
                        <a:cubicBezTo>
                          <a:pt x="378754" y="1091148"/>
                          <a:pt x="328063" y="1062716"/>
                          <a:pt x="287194" y="1032346"/>
                        </a:cubicBezTo>
                        <a:close/>
                        <a:moveTo>
                          <a:pt x="706552" y="1133729"/>
                        </a:moveTo>
                        <a:cubicBezTo>
                          <a:pt x="703108" y="1134398"/>
                          <a:pt x="689037" y="1136104"/>
                          <a:pt x="685568" y="1136742"/>
                        </a:cubicBezTo>
                        <a:cubicBezTo>
                          <a:pt x="646218" y="1142136"/>
                          <a:pt x="606392" y="1143082"/>
                          <a:pt x="566837" y="1139580"/>
                        </a:cubicBezTo>
                        <a:cubicBezTo>
                          <a:pt x="550049" y="1137990"/>
                          <a:pt x="523824" y="1135815"/>
                          <a:pt x="507333" y="1132943"/>
                        </a:cubicBezTo>
                        <a:cubicBezTo>
                          <a:pt x="484534" y="1104150"/>
                          <a:pt x="448750" y="1043321"/>
                          <a:pt x="412278" y="962852"/>
                        </a:cubicBezTo>
                        <a:cubicBezTo>
                          <a:pt x="558314" y="904275"/>
                          <a:pt x="712262" y="927880"/>
                          <a:pt x="809113" y="964327"/>
                        </a:cubicBezTo>
                        <a:cubicBezTo>
                          <a:pt x="773027" y="1044447"/>
                          <a:pt x="729668" y="1103655"/>
                          <a:pt x="706552" y="1133729"/>
                        </a:cubicBezTo>
                        <a:close/>
                        <a:moveTo>
                          <a:pt x="828385" y="916815"/>
                        </a:moveTo>
                        <a:cubicBezTo>
                          <a:pt x="657450" y="851543"/>
                          <a:pt x="491099" y="874974"/>
                          <a:pt x="386613" y="915818"/>
                        </a:cubicBezTo>
                        <a:cubicBezTo>
                          <a:pt x="329936" y="767361"/>
                          <a:pt x="296154" y="551457"/>
                          <a:pt x="381316" y="304482"/>
                        </a:cubicBezTo>
                        <a:cubicBezTo>
                          <a:pt x="486748" y="346277"/>
                          <a:pt x="654933" y="373519"/>
                          <a:pt x="829415" y="306072"/>
                        </a:cubicBezTo>
                        <a:cubicBezTo>
                          <a:pt x="916199" y="553047"/>
                          <a:pt x="884187" y="767367"/>
                          <a:pt x="828437" y="916821"/>
                        </a:cubicBezTo>
                        <a:lnTo>
                          <a:pt x="828385" y="916821"/>
                        </a:lnTo>
                        <a:close/>
                        <a:moveTo>
                          <a:pt x="1149418" y="653560"/>
                        </a:moveTo>
                        <a:cubicBezTo>
                          <a:pt x="1138118" y="785879"/>
                          <a:pt x="1077417" y="909094"/>
                          <a:pt x="979391" y="998687"/>
                        </a:cubicBezTo>
                        <a:cubicBezTo>
                          <a:pt x="945186" y="975029"/>
                          <a:pt x="909191" y="954071"/>
                          <a:pt x="871732" y="936004"/>
                        </a:cubicBezTo>
                        <a:cubicBezTo>
                          <a:pt x="967978" y="678336"/>
                          <a:pt x="927818" y="443965"/>
                          <a:pt x="871416" y="285029"/>
                        </a:cubicBezTo>
                        <a:cubicBezTo>
                          <a:pt x="864820" y="266445"/>
                          <a:pt x="857639" y="248074"/>
                          <a:pt x="849885" y="229941"/>
                        </a:cubicBezTo>
                        <a:cubicBezTo>
                          <a:pt x="831849" y="185732"/>
                          <a:pt x="810459" y="142966"/>
                          <a:pt x="785901" y="102019"/>
                        </a:cubicBezTo>
                        <a:cubicBezTo>
                          <a:pt x="1015180" y="179276"/>
                          <a:pt x="1170628" y="403754"/>
                          <a:pt x="1149418" y="653560"/>
                        </a:cubicBezTo>
                        <a:close/>
                      </a:path>
                    </a:pathLst>
                  </a:custGeom>
                  <a:grpFill/>
                  <a:ln w="1256" cap="flat">
                    <a:noFill/>
                    <a:prstDash val="solid"/>
                    <a:miter/>
                  </a:ln>
                </p:spPr>
                <p:txBody>
                  <a:bodyPr rtlCol="0" anchor="ctr"/>
                  <a:lstStyle/>
                  <a:p>
                    <a:endParaRPr lang="zh-CN" altLang="en-US"/>
                  </a:p>
                </p:txBody>
              </p:sp>
              <p:sp>
                <p:nvSpPr>
                  <p:cNvPr id="74" name="任意多边形: 形状 73"/>
                  <p:cNvSpPr/>
                  <p:nvPr>
                    <p:custDataLst>
                      <p:tags r:id="rId22"/>
                    </p:custDataLst>
                  </p:nvPr>
                </p:nvSpPr>
                <p:spPr>
                  <a:xfrm>
                    <a:off x="8787969" y="5017596"/>
                    <a:ext cx="195414" cy="968536"/>
                  </a:xfrm>
                  <a:custGeom>
                    <a:avLst/>
                    <a:gdLst>
                      <a:gd name="connsiteX0" fmla="*/ 45297 w 195414"/>
                      <a:gd name="connsiteY0" fmla="*/ 887322 h 968536"/>
                      <a:gd name="connsiteX1" fmla="*/ 21866 w 195414"/>
                      <a:gd name="connsiteY1" fmla="*/ 898432 h 968536"/>
                      <a:gd name="connsiteX2" fmla="*/ 3083 w 195414"/>
                      <a:gd name="connsiteY2" fmla="*/ 946549 h 968536"/>
                      <a:gd name="connsiteX3" fmla="*/ 3212 w 195414"/>
                      <a:gd name="connsiteY3" fmla="*/ 946839 h 968536"/>
                      <a:gd name="connsiteX4" fmla="*/ 52089 w 195414"/>
                      <a:gd name="connsiteY4" fmla="*/ 965358 h 968536"/>
                      <a:gd name="connsiteX5" fmla="*/ 78525 w 195414"/>
                      <a:gd name="connsiteY5" fmla="*/ 952889 h 968536"/>
                      <a:gd name="connsiteX6" fmla="*/ 95258 w 195414"/>
                      <a:gd name="connsiteY6" fmla="*/ 904120 h 968536"/>
                      <a:gd name="connsiteX7" fmla="*/ 95029 w 195414"/>
                      <a:gd name="connsiteY7" fmla="*/ 903660 h 968536"/>
                      <a:gd name="connsiteX8" fmla="*/ 45279 w 195414"/>
                      <a:gd name="connsiteY8" fmla="*/ 887277 h 968536"/>
                      <a:gd name="connsiteX9" fmla="*/ 195414 w 195414"/>
                      <a:gd name="connsiteY9" fmla="*/ 32494 h 968536"/>
                      <a:gd name="connsiteX10" fmla="*/ 69880 w 195414"/>
                      <a:gd name="connsiteY10" fmla="*/ 104048 h 968536"/>
                      <a:gd name="connsiteX11" fmla="*/ 53259 w 195414"/>
                      <a:gd name="connsiteY11" fmla="*/ 56080 h 968536"/>
                      <a:gd name="connsiteX12" fmla="*/ 150806 w 195414"/>
                      <a:gd name="connsiteY12" fmla="*/ 0 h 968536"/>
                      <a:gd name="connsiteX13" fmla="*/ 195414 w 195414"/>
                      <a:gd name="connsiteY13" fmla="*/ 32494 h 96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414" h="968536">
                        <a:moveTo>
                          <a:pt x="45297" y="887322"/>
                        </a:moveTo>
                        <a:cubicBezTo>
                          <a:pt x="37573" y="891205"/>
                          <a:pt x="29761" y="894910"/>
                          <a:pt x="21866" y="898432"/>
                        </a:cubicBezTo>
                        <a:cubicBezTo>
                          <a:pt x="3393" y="906533"/>
                          <a:pt x="-5017" y="928075"/>
                          <a:pt x="3083" y="946549"/>
                        </a:cubicBezTo>
                        <a:cubicBezTo>
                          <a:pt x="3126" y="946646"/>
                          <a:pt x="3169" y="946743"/>
                          <a:pt x="3212" y="946839"/>
                        </a:cubicBezTo>
                        <a:cubicBezTo>
                          <a:pt x="11711" y="965327"/>
                          <a:pt x="33473" y="973572"/>
                          <a:pt x="52089" y="965358"/>
                        </a:cubicBezTo>
                        <a:cubicBezTo>
                          <a:pt x="61001" y="961420"/>
                          <a:pt x="69816" y="957262"/>
                          <a:pt x="78525" y="952889"/>
                        </a:cubicBezTo>
                        <a:cubicBezTo>
                          <a:pt x="96614" y="944043"/>
                          <a:pt x="104105" y="922208"/>
                          <a:pt x="95258" y="904120"/>
                        </a:cubicBezTo>
                        <a:cubicBezTo>
                          <a:pt x="95183" y="903966"/>
                          <a:pt x="95107" y="903812"/>
                          <a:pt x="95029" y="903660"/>
                        </a:cubicBezTo>
                        <a:cubicBezTo>
                          <a:pt x="85679" y="885556"/>
                          <a:pt x="63555" y="878270"/>
                          <a:pt x="45279" y="887277"/>
                        </a:cubicBezTo>
                        <a:moveTo>
                          <a:pt x="195414" y="32494"/>
                        </a:moveTo>
                        <a:cubicBezTo>
                          <a:pt x="152988" y="63206"/>
                          <a:pt x="110388" y="84454"/>
                          <a:pt x="69880" y="104048"/>
                        </a:cubicBezTo>
                        <a:cubicBezTo>
                          <a:pt x="62902" y="84454"/>
                          <a:pt x="60488" y="73215"/>
                          <a:pt x="53259" y="56080"/>
                        </a:cubicBezTo>
                        <a:cubicBezTo>
                          <a:pt x="111836" y="27892"/>
                          <a:pt x="150806" y="0"/>
                          <a:pt x="150806" y="0"/>
                        </a:cubicBezTo>
                        <a:lnTo>
                          <a:pt x="195414" y="32494"/>
                        </a:lnTo>
                        <a:close/>
                      </a:path>
                    </a:pathLst>
                  </a:custGeom>
                  <a:grpFill/>
                  <a:ln w="1256" cap="flat">
                    <a:noFill/>
                    <a:prstDash val="solid"/>
                    <a:miter/>
                  </a:ln>
                </p:spPr>
                <p:txBody>
                  <a:bodyPr rtlCol="0" anchor="ctr"/>
                  <a:lstStyle/>
                  <a:p>
                    <a:endParaRPr lang="zh-CN" altLang="en-US"/>
                  </a:p>
                </p:txBody>
              </p:sp>
            </p:grpSp>
          </p:grpSp>
          <p:sp>
            <p:nvSpPr>
              <p:cNvPr id="130" name="文本框 129"/>
              <p:cNvSpPr txBox="1"/>
              <p:nvPr>
                <p:custDataLst>
                  <p:tags r:id="rId23"/>
                </p:custDataLst>
              </p:nvPr>
            </p:nvSpPr>
            <p:spPr>
              <a:xfrm>
                <a:off x="3883719" y="4721469"/>
                <a:ext cx="1828800" cy="368935"/>
              </a:xfrm>
              <a:prstGeom prst="rect">
                <a:avLst/>
              </a:prstGeom>
              <a:noFill/>
            </p:spPr>
            <p:txBody>
              <a:bodyPr vert="horz" wrap="none" lIns="0" tIns="0" rIns="0" bIns="0" rtlCol="0">
                <a:spAutoFit/>
              </a:bodyPr>
              <a:lstStyle/>
              <a:p>
                <a:pPr algn="ctr"/>
                <a:r>
                  <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rPr>
                  <a:t>环境质量管理</a:t>
                </a:r>
                <a:endPar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endParaRPr>
              </a:p>
            </p:txBody>
          </p:sp>
        </p:grpSp>
        <p:sp>
          <p:nvSpPr>
            <p:cNvPr id="144" name="文本框 143"/>
            <p:cNvSpPr txBox="1"/>
            <p:nvPr>
              <p:custDataLst>
                <p:tags r:id="rId24"/>
              </p:custDataLst>
            </p:nvPr>
          </p:nvSpPr>
          <p:spPr>
            <a:xfrm>
              <a:off x="4107903" y="5241120"/>
              <a:ext cx="1830070" cy="959485"/>
            </a:xfrm>
            <a:prstGeom prst="rect">
              <a:avLst/>
            </a:prstGeom>
            <a:noFill/>
          </p:spPr>
          <p:txBody>
            <a:bodyPr vert="horz" wrap="square" lIns="0" tIns="0" rIns="0" bIns="0" rtlCol="0">
              <a:spAutoFit/>
            </a:bodyPr>
            <a:lstStyle>
              <a:defPPr>
                <a:defRPr lang="zh-CN"/>
              </a:defPPr>
              <a:lvl1pPr>
                <a:lnSpc>
                  <a:spcPct val="150000"/>
                </a:lnSpc>
                <a:defRPr sz="1100">
                  <a:solidFill>
                    <a:schemeClr val="tx1">
                      <a:lumMod val="50000"/>
                      <a:lumOff val="50000"/>
                    </a:schemeClr>
                  </a:solidFill>
                </a:defRPr>
              </a:lvl1pPr>
            </a:lstStyle>
            <a:p>
              <a:pPr marL="342900" indent="-342900" algn="l" hangingPunct="0">
                <a:lnSpc>
                  <a:spcPct val="130000"/>
                </a:lnSpc>
                <a:buClr>
                  <a:srgbClr val="4696F5"/>
                </a:buClr>
                <a:buSzTx/>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温湿度监测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buClr>
                  <a:srgbClr val="4696F5"/>
                </a:buClr>
                <a:buSzTx/>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空气质量监测</a:t>
              </a:r>
              <a:endParaRPr lang="zh-CN" altLang="en-US" sz="1600" dirty="0">
                <a:solidFill>
                  <a:schemeClr val="accent1"/>
                </a:solidFill>
                <a:latin typeface="微软雅黑" panose="020B0503020204020204" pitchFamily="34" charset="-122"/>
                <a:ea typeface="微软雅黑" panose="020B0503020204020204" pitchFamily="34" charset="-122"/>
              </a:endParaRPr>
            </a:p>
            <a:p>
              <a:pPr marL="342900" indent="-342900" algn="l" hangingPunct="0">
                <a:lnSpc>
                  <a:spcPct val="130000"/>
                </a:lnSpc>
                <a:buClr>
                  <a:srgbClr val="4696F5"/>
                </a:buClr>
                <a:buSzTx/>
                <a:buFont typeface="Wingdings" panose="05000000000000000000" charset="0"/>
                <a:buChar char="u"/>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新风系统联动</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endParaRPr>
            </a:p>
          </p:txBody>
        </p:sp>
      </p:grpSp>
      <p:sp>
        <p:nvSpPr>
          <p:cNvPr id="31" name="椭圆 30"/>
          <p:cNvSpPr/>
          <p:nvPr>
            <p:custDataLst>
              <p:tags r:id="rId25"/>
            </p:custDataLst>
          </p:nvPr>
        </p:nvSpPr>
        <p:spPr>
          <a:xfrm>
            <a:off x="1282876" y="-1519789"/>
            <a:ext cx="9627422" cy="9627412"/>
          </a:xfrm>
          <a:prstGeom prst="ellipse">
            <a:avLst/>
          </a:prstGeom>
          <a:noFill/>
          <a:ln w="9525">
            <a:solidFill>
              <a:schemeClr val="accent1">
                <a:alpha val="16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6" name="组合 35"/>
          <p:cNvGrpSpPr/>
          <p:nvPr/>
        </p:nvGrpSpPr>
        <p:grpSpPr>
          <a:xfrm>
            <a:off x="7634099" y="4687400"/>
            <a:ext cx="2261317" cy="1506468"/>
            <a:chOff x="5800096" y="4647395"/>
            <a:chExt cx="2261317" cy="1506468"/>
          </a:xfrm>
        </p:grpSpPr>
        <p:grpSp>
          <p:nvGrpSpPr>
            <p:cNvPr id="37" name="组合 36"/>
            <p:cNvGrpSpPr/>
            <p:nvPr/>
          </p:nvGrpSpPr>
          <p:grpSpPr>
            <a:xfrm>
              <a:off x="5800096" y="4647395"/>
              <a:ext cx="2164591" cy="649984"/>
              <a:chOff x="5821230" y="4647395"/>
              <a:chExt cx="2164591" cy="649984"/>
            </a:xfrm>
          </p:grpSpPr>
          <p:grpSp>
            <p:nvGrpSpPr>
              <p:cNvPr id="38" name="组合 37"/>
              <p:cNvGrpSpPr/>
              <p:nvPr/>
            </p:nvGrpSpPr>
            <p:grpSpPr>
              <a:xfrm>
                <a:off x="5821230" y="4647395"/>
                <a:ext cx="649983" cy="649984"/>
                <a:chOff x="5598185" y="3905752"/>
                <a:chExt cx="526642" cy="526642"/>
              </a:xfrm>
            </p:grpSpPr>
            <p:sp>
              <p:nvSpPr>
                <p:cNvPr id="39" name="椭圆 38"/>
                <p:cNvSpPr/>
                <p:nvPr>
                  <p:custDataLst>
                    <p:tags r:id="rId26"/>
                  </p:custDataLst>
                </p:nvPr>
              </p:nvSpPr>
              <p:spPr>
                <a:xfrm>
                  <a:off x="5598185" y="3905752"/>
                  <a:ext cx="526642" cy="526642"/>
                </a:xfrm>
                <a:prstGeom prst="ellipse">
                  <a:avLst/>
                </a:prstGeom>
                <a:gradFill flip="none" rotWithShape="1">
                  <a:gsLst>
                    <a:gs pos="38000">
                      <a:schemeClr val="accent1">
                        <a:lumMod val="60000"/>
                        <a:lumOff val="40000"/>
                      </a:schemeClr>
                    </a:gs>
                    <a:gs pos="100000">
                      <a:schemeClr val="accent1">
                        <a:lumMod val="75000"/>
                      </a:schemeClr>
                    </a:gs>
                  </a:gsLst>
                  <a:path path="circle">
                    <a:fillToRect r="100000" b="100000"/>
                  </a:path>
                  <a:tileRect l="-100000" t="-100000"/>
                </a:gradFill>
                <a:ln>
                  <a:noFill/>
                </a:ln>
                <a:effectLst>
                  <a:outerShdw blurRad="215900" dist="152400" dir="2700000" sx="97000" sy="97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40" name="图形 52"/>
                <p:cNvGrpSpPr/>
                <p:nvPr/>
              </p:nvGrpSpPr>
              <p:grpSpPr>
                <a:xfrm>
                  <a:off x="5715000" y="4025900"/>
                  <a:ext cx="277745" cy="271310"/>
                  <a:chOff x="7946898" y="4793512"/>
                  <a:chExt cx="1287401" cy="1287401"/>
                </a:xfrm>
                <a:solidFill>
                  <a:schemeClr val="bg1"/>
                </a:solidFill>
              </p:grpSpPr>
              <p:sp>
                <p:nvSpPr>
                  <p:cNvPr id="41" name="任意多边形: 形状 69"/>
                  <p:cNvSpPr/>
                  <p:nvPr>
                    <p:custDataLst>
                      <p:tags r:id="rId27"/>
                    </p:custDataLst>
                  </p:nvPr>
                </p:nvSpPr>
                <p:spPr>
                  <a:xfrm>
                    <a:off x="8025719" y="5416073"/>
                    <a:ext cx="966046" cy="60456"/>
                  </a:xfrm>
                  <a:custGeom>
                    <a:avLst/>
                    <a:gdLst>
                      <a:gd name="connsiteX0" fmla="*/ 880016 w 966046"/>
                      <a:gd name="connsiteY0" fmla="*/ 0 h 60456"/>
                      <a:gd name="connsiteX1" fmla="*/ 86018 w 966046"/>
                      <a:gd name="connsiteY1" fmla="*/ 0 h 60456"/>
                      <a:gd name="connsiteX2" fmla="*/ 0 w 966046"/>
                      <a:gd name="connsiteY2" fmla="*/ 30209 h 60456"/>
                      <a:gd name="connsiteX3" fmla="*/ 86018 w 966046"/>
                      <a:gd name="connsiteY3" fmla="*/ 60456 h 60456"/>
                      <a:gd name="connsiteX4" fmla="*/ 879990 w 966046"/>
                      <a:gd name="connsiteY4" fmla="*/ 60456 h 60456"/>
                      <a:gd name="connsiteX5" fmla="*/ 966047 w 966046"/>
                      <a:gd name="connsiteY5" fmla="*/ 30209 h 60456"/>
                      <a:gd name="connsiteX6" fmla="*/ 880016 w 966046"/>
                      <a:gd name="connsiteY6" fmla="*/ 0 h 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046" h="60456">
                        <a:moveTo>
                          <a:pt x="880016" y="0"/>
                        </a:moveTo>
                        <a:lnTo>
                          <a:pt x="86018" y="0"/>
                        </a:lnTo>
                        <a:cubicBezTo>
                          <a:pt x="38493" y="0"/>
                          <a:pt x="0" y="13576"/>
                          <a:pt x="0" y="30209"/>
                        </a:cubicBezTo>
                        <a:cubicBezTo>
                          <a:pt x="0" y="46848"/>
                          <a:pt x="38506" y="60456"/>
                          <a:pt x="86018" y="60456"/>
                        </a:cubicBezTo>
                        <a:lnTo>
                          <a:pt x="879990" y="60456"/>
                        </a:lnTo>
                        <a:cubicBezTo>
                          <a:pt x="927579" y="60456"/>
                          <a:pt x="966047" y="46881"/>
                          <a:pt x="966047" y="30209"/>
                        </a:cubicBezTo>
                        <a:cubicBezTo>
                          <a:pt x="966047" y="13557"/>
                          <a:pt x="927617" y="0"/>
                          <a:pt x="880016" y="0"/>
                        </a:cubicBezTo>
                        <a:close/>
                      </a:path>
                    </a:pathLst>
                  </a:custGeom>
                  <a:grpFill/>
                  <a:ln w="1256" cap="flat">
                    <a:noFill/>
                    <a:prstDash val="solid"/>
                    <a:miter/>
                  </a:ln>
                </p:spPr>
                <p:txBody>
                  <a:bodyPr rtlCol="0" anchor="ctr"/>
                  <a:lstStyle/>
                  <a:p>
                    <a:endParaRPr lang="zh-CN" altLang="en-US"/>
                  </a:p>
                </p:txBody>
              </p:sp>
              <p:sp>
                <p:nvSpPr>
                  <p:cNvPr id="42" name="任意多边形: 形状 70"/>
                  <p:cNvSpPr/>
                  <p:nvPr>
                    <p:custDataLst>
                      <p:tags r:id="rId28"/>
                    </p:custDataLst>
                  </p:nvPr>
                </p:nvSpPr>
                <p:spPr>
                  <a:xfrm>
                    <a:off x="8567869" y="5053220"/>
                    <a:ext cx="522414" cy="976551"/>
                  </a:xfrm>
                  <a:custGeom>
                    <a:avLst/>
                    <a:gdLst>
                      <a:gd name="connsiteX0" fmla="*/ 60534 w 522414"/>
                      <a:gd name="connsiteY0" fmla="*/ 889568 h 976551"/>
                      <a:gd name="connsiteX1" fmla="*/ 60534 w 522414"/>
                      <a:gd name="connsiteY1" fmla="*/ 86900 h 976551"/>
                      <a:gd name="connsiteX2" fmla="*/ 30299 w 522414"/>
                      <a:gd name="connsiteY2" fmla="*/ 0 h 976551"/>
                      <a:gd name="connsiteX3" fmla="*/ 0 w 522414"/>
                      <a:gd name="connsiteY3" fmla="*/ 86900 h 976551"/>
                      <a:gd name="connsiteX4" fmla="*/ 0 w 522414"/>
                      <a:gd name="connsiteY4" fmla="*/ 889568 h 976551"/>
                      <a:gd name="connsiteX5" fmla="*/ 30241 w 522414"/>
                      <a:gd name="connsiteY5" fmla="*/ 976552 h 976551"/>
                      <a:gd name="connsiteX6" fmla="*/ 60483 w 522414"/>
                      <a:gd name="connsiteY6" fmla="*/ 889568 h 976551"/>
                      <a:gd name="connsiteX7" fmla="*/ 60534 w 522414"/>
                      <a:gd name="connsiteY7" fmla="*/ 889568 h 976551"/>
                      <a:gd name="connsiteX8" fmla="*/ 492187 w 522414"/>
                      <a:gd name="connsiteY8" fmla="*/ 362853 h 976551"/>
                      <a:gd name="connsiteX9" fmla="*/ 473281 w 522414"/>
                      <a:gd name="connsiteY9" fmla="*/ 362853 h 976551"/>
                      <a:gd name="connsiteX10" fmla="*/ 443053 w 522414"/>
                      <a:gd name="connsiteY10" fmla="*/ 393081 h 976551"/>
                      <a:gd name="connsiteX11" fmla="*/ 473281 w 522414"/>
                      <a:gd name="connsiteY11" fmla="*/ 423310 h 976551"/>
                      <a:gd name="connsiteX12" fmla="*/ 492187 w 522414"/>
                      <a:gd name="connsiteY12" fmla="*/ 423310 h 976551"/>
                      <a:gd name="connsiteX13" fmla="*/ 522415 w 522414"/>
                      <a:gd name="connsiteY13" fmla="*/ 393081 h 976551"/>
                      <a:gd name="connsiteX14" fmla="*/ 492187 w 522414"/>
                      <a:gd name="connsiteY14" fmla="*/ 362853 h 9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414" h="976551">
                        <a:moveTo>
                          <a:pt x="60534" y="889568"/>
                        </a:moveTo>
                        <a:lnTo>
                          <a:pt x="60534" y="86900"/>
                        </a:lnTo>
                        <a:cubicBezTo>
                          <a:pt x="60534" y="38860"/>
                          <a:pt x="46959" y="0"/>
                          <a:pt x="30299" y="0"/>
                        </a:cubicBezTo>
                        <a:cubicBezTo>
                          <a:pt x="13641" y="0"/>
                          <a:pt x="0" y="38860"/>
                          <a:pt x="0" y="86900"/>
                        </a:cubicBezTo>
                        <a:lnTo>
                          <a:pt x="0" y="889568"/>
                        </a:lnTo>
                        <a:cubicBezTo>
                          <a:pt x="0" y="937666"/>
                          <a:pt x="13576" y="976552"/>
                          <a:pt x="30241" y="976552"/>
                        </a:cubicBezTo>
                        <a:cubicBezTo>
                          <a:pt x="46901" y="976552"/>
                          <a:pt x="60483" y="937639"/>
                          <a:pt x="60483" y="889568"/>
                        </a:cubicBezTo>
                        <a:lnTo>
                          <a:pt x="60534" y="889568"/>
                        </a:lnTo>
                        <a:close/>
                        <a:moveTo>
                          <a:pt x="492187" y="362853"/>
                        </a:moveTo>
                        <a:lnTo>
                          <a:pt x="473281" y="362853"/>
                        </a:lnTo>
                        <a:cubicBezTo>
                          <a:pt x="456586" y="362853"/>
                          <a:pt x="443053" y="376388"/>
                          <a:pt x="443053" y="393081"/>
                        </a:cubicBezTo>
                        <a:cubicBezTo>
                          <a:pt x="443053" y="409776"/>
                          <a:pt x="456586" y="423310"/>
                          <a:pt x="473281" y="423310"/>
                        </a:cubicBezTo>
                        <a:lnTo>
                          <a:pt x="492187" y="423310"/>
                        </a:lnTo>
                        <a:cubicBezTo>
                          <a:pt x="508882" y="423310"/>
                          <a:pt x="522415" y="409776"/>
                          <a:pt x="522415" y="393081"/>
                        </a:cubicBezTo>
                        <a:cubicBezTo>
                          <a:pt x="522415" y="376388"/>
                          <a:pt x="508882" y="362853"/>
                          <a:pt x="492187" y="362853"/>
                        </a:cubicBezTo>
                        <a:close/>
                      </a:path>
                    </a:pathLst>
                  </a:custGeom>
                  <a:grpFill/>
                  <a:ln w="1256" cap="flat">
                    <a:noFill/>
                    <a:prstDash val="solid"/>
                    <a:miter/>
                  </a:ln>
                </p:spPr>
                <p:txBody>
                  <a:bodyPr rtlCol="0" anchor="ctr"/>
                  <a:lstStyle/>
                  <a:p>
                    <a:endParaRPr lang="zh-CN" altLang="en-US" dirty="0"/>
                  </a:p>
                </p:txBody>
              </p:sp>
              <p:sp>
                <p:nvSpPr>
                  <p:cNvPr id="44" name="任意多边形: 形状 71"/>
                  <p:cNvSpPr/>
                  <p:nvPr>
                    <p:custDataLst>
                      <p:tags r:id="rId29"/>
                    </p:custDataLst>
                  </p:nvPr>
                </p:nvSpPr>
                <p:spPr>
                  <a:xfrm>
                    <a:off x="8567965" y="4954655"/>
                    <a:ext cx="60443" cy="79348"/>
                  </a:xfrm>
                  <a:custGeom>
                    <a:avLst/>
                    <a:gdLst>
                      <a:gd name="connsiteX0" fmla="*/ 0 w 60443"/>
                      <a:gd name="connsiteY0" fmla="*/ 30221 h 79348"/>
                      <a:gd name="connsiteX1" fmla="*/ 0 w 60443"/>
                      <a:gd name="connsiteY1" fmla="*/ 49127 h 79348"/>
                      <a:gd name="connsiteX2" fmla="*/ 30221 w 60443"/>
                      <a:gd name="connsiteY2" fmla="*/ 79349 h 79348"/>
                      <a:gd name="connsiteX3" fmla="*/ 60444 w 60443"/>
                      <a:gd name="connsiteY3" fmla="*/ 49127 h 79348"/>
                      <a:gd name="connsiteX4" fmla="*/ 60444 w 60443"/>
                      <a:gd name="connsiteY4" fmla="*/ 30221 h 79348"/>
                      <a:gd name="connsiteX5" fmla="*/ 30221 w 60443"/>
                      <a:gd name="connsiteY5" fmla="*/ 0 h 79348"/>
                      <a:gd name="connsiteX6" fmla="*/ 0 w 60443"/>
                      <a:gd name="connsiteY6" fmla="*/ 30221 h 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43" h="79348">
                        <a:moveTo>
                          <a:pt x="0" y="30221"/>
                        </a:moveTo>
                        <a:lnTo>
                          <a:pt x="0" y="49127"/>
                        </a:lnTo>
                        <a:cubicBezTo>
                          <a:pt x="0" y="65818"/>
                          <a:pt x="13530" y="79349"/>
                          <a:pt x="30221" y="79349"/>
                        </a:cubicBezTo>
                        <a:cubicBezTo>
                          <a:pt x="46913" y="79349"/>
                          <a:pt x="60444" y="65818"/>
                          <a:pt x="60444" y="49127"/>
                        </a:cubicBezTo>
                        <a:lnTo>
                          <a:pt x="60444" y="30221"/>
                        </a:lnTo>
                        <a:cubicBezTo>
                          <a:pt x="60444" y="13530"/>
                          <a:pt x="46913" y="0"/>
                          <a:pt x="30221" y="0"/>
                        </a:cubicBezTo>
                        <a:cubicBezTo>
                          <a:pt x="13530" y="0"/>
                          <a:pt x="0" y="13530"/>
                          <a:pt x="0" y="30221"/>
                        </a:cubicBezTo>
                        <a:close/>
                      </a:path>
                    </a:pathLst>
                  </a:custGeom>
                  <a:grpFill/>
                  <a:ln w="1256" cap="flat">
                    <a:noFill/>
                    <a:prstDash val="solid"/>
                    <a:miter/>
                  </a:ln>
                </p:spPr>
                <p:txBody>
                  <a:bodyPr rtlCol="0" anchor="ctr"/>
                  <a:lstStyle/>
                  <a:p>
                    <a:endParaRPr lang="zh-CN" altLang="en-US"/>
                  </a:p>
                </p:txBody>
              </p:sp>
              <p:sp>
                <p:nvSpPr>
                  <p:cNvPr id="45" name="任意多边形: 形状 72"/>
                  <p:cNvSpPr/>
                  <p:nvPr>
                    <p:custDataLst>
                      <p:tags r:id="rId30"/>
                    </p:custDataLst>
                  </p:nvPr>
                </p:nvSpPr>
                <p:spPr>
                  <a:xfrm>
                    <a:off x="7985519" y="4829863"/>
                    <a:ext cx="1225063" cy="1214981"/>
                  </a:xfrm>
                  <a:custGeom>
                    <a:avLst/>
                    <a:gdLst>
                      <a:gd name="connsiteX0" fmla="*/ 664634 w 1225063"/>
                      <a:gd name="connsiteY0" fmla="*/ 2284 h 1214981"/>
                      <a:gd name="connsiteX1" fmla="*/ 2260 w 1225063"/>
                      <a:gd name="connsiteY1" fmla="*/ 555061 h 1214981"/>
                      <a:gd name="connsiteX2" fmla="*/ 560818 w 1225063"/>
                      <a:gd name="connsiteY2" fmla="*/ 1212711 h 1214981"/>
                      <a:gd name="connsiteX3" fmla="*/ 695371 w 1225063"/>
                      <a:gd name="connsiteY3" fmla="*/ 1209538 h 1214981"/>
                      <a:gd name="connsiteX4" fmla="*/ 774855 w 1225063"/>
                      <a:gd name="connsiteY4" fmla="*/ 1193362 h 1214981"/>
                      <a:gd name="connsiteX5" fmla="*/ 802109 w 1225063"/>
                      <a:gd name="connsiteY5" fmla="*/ 1159844 h 1214981"/>
                      <a:gd name="connsiteX6" fmla="*/ 777989 w 1225063"/>
                      <a:gd name="connsiteY6" fmla="*/ 1124016 h 1214981"/>
                      <a:gd name="connsiteX7" fmla="*/ 854107 w 1225063"/>
                      <a:gd name="connsiteY7" fmla="*/ 983064 h 1214981"/>
                      <a:gd name="connsiteX8" fmla="*/ 940678 w 1225063"/>
                      <a:gd name="connsiteY8" fmla="*/ 1034521 h 1214981"/>
                      <a:gd name="connsiteX9" fmla="*/ 940678 w 1225063"/>
                      <a:gd name="connsiteY9" fmla="*/ 1078120 h 1214981"/>
                      <a:gd name="connsiteX10" fmla="*/ 992599 w 1225063"/>
                      <a:gd name="connsiteY10" fmla="*/ 1084441 h 1214981"/>
                      <a:gd name="connsiteX11" fmla="*/ 1222793 w 1225063"/>
                      <a:gd name="connsiteY11" fmla="*/ 659856 h 1214981"/>
                      <a:gd name="connsiteX12" fmla="*/ 664634 w 1225063"/>
                      <a:gd name="connsiteY12" fmla="*/ 2284 h 1214981"/>
                      <a:gd name="connsiteX13" fmla="*/ 658313 w 1225063"/>
                      <a:gd name="connsiteY13" fmla="*/ 75440 h 1214981"/>
                      <a:gd name="connsiteX14" fmla="*/ 721441 w 1225063"/>
                      <a:gd name="connsiteY14" fmla="*/ 81292 h 1214981"/>
                      <a:gd name="connsiteX15" fmla="*/ 812061 w 1225063"/>
                      <a:gd name="connsiteY15" fmla="*/ 259011 h 1214981"/>
                      <a:gd name="connsiteX16" fmla="*/ 401554 w 1225063"/>
                      <a:gd name="connsiteY16" fmla="*/ 257492 h 1214981"/>
                      <a:gd name="connsiteX17" fmla="*/ 484507 w 1225063"/>
                      <a:gd name="connsiteY17" fmla="*/ 86506 h 1214981"/>
                      <a:gd name="connsiteX18" fmla="*/ 658313 w 1225063"/>
                      <a:gd name="connsiteY18" fmla="*/ 75427 h 1214981"/>
                      <a:gd name="connsiteX19" fmla="*/ 658313 w 1225063"/>
                      <a:gd name="connsiteY19" fmla="*/ 75440 h 1214981"/>
                      <a:gd name="connsiteX20" fmla="*/ 418651 w 1225063"/>
                      <a:gd name="connsiteY20" fmla="*/ 108983 h 1214981"/>
                      <a:gd name="connsiteX21" fmla="*/ 354828 w 1225063"/>
                      <a:gd name="connsiteY21" fmla="*/ 230663 h 1214981"/>
                      <a:gd name="connsiteX22" fmla="*/ 281677 w 1225063"/>
                      <a:gd name="connsiteY22" fmla="*/ 183801 h 1214981"/>
                      <a:gd name="connsiteX23" fmla="*/ 418683 w 1225063"/>
                      <a:gd name="connsiteY23" fmla="*/ 108983 h 1214981"/>
                      <a:gd name="connsiteX24" fmla="*/ 418651 w 1225063"/>
                      <a:gd name="connsiteY24" fmla="*/ 108983 h 1214981"/>
                      <a:gd name="connsiteX25" fmla="*/ 76060 w 1225063"/>
                      <a:gd name="connsiteY25" fmla="*/ 561428 h 1214981"/>
                      <a:gd name="connsiteX26" fmla="*/ 239766 w 1225063"/>
                      <a:gd name="connsiteY26" fmla="*/ 221966 h 1214981"/>
                      <a:gd name="connsiteX27" fmla="*/ 338548 w 1225063"/>
                      <a:gd name="connsiteY27" fmla="*/ 284618 h 1214981"/>
                      <a:gd name="connsiteX28" fmla="*/ 342037 w 1225063"/>
                      <a:gd name="connsiteY28" fmla="*/ 935920 h 1214981"/>
                      <a:gd name="connsiteX29" fmla="*/ 244826 w 1225063"/>
                      <a:gd name="connsiteY29" fmla="*/ 996704 h 1214981"/>
                      <a:gd name="connsiteX30" fmla="*/ 76060 w 1225063"/>
                      <a:gd name="connsiteY30" fmla="*/ 561376 h 1214981"/>
                      <a:gd name="connsiteX31" fmla="*/ 76060 w 1225063"/>
                      <a:gd name="connsiteY31" fmla="*/ 561428 h 1214981"/>
                      <a:gd name="connsiteX32" fmla="*/ 287194 w 1225063"/>
                      <a:gd name="connsiteY32" fmla="*/ 1032346 h 1214981"/>
                      <a:gd name="connsiteX33" fmla="*/ 359372 w 1225063"/>
                      <a:gd name="connsiteY33" fmla="*/ 987081 h 1214981"/>
                      <a:gd name="connsiteX34" fmla="*/ 427797 w 1225063"/>
                      <a:gd name="connsiteY34" fmla="*/ 1108889 h 1214981"/>
                      <a:gd name="connsiteX35" fmla="*/ 287194 w 1225063"/>
                      <a:gd name="connsiteY35" fmla="*/ 1032346 h 1214981"/>
                      <a:gd name="connsiteX36" fmla="*/ 706552 w 1225063"/>
                      <a:gd name="connsiteY36" fmla="*/ 1133729 h 1214981"/>
                      <a:gd name="connsiteX37" fmla="*/ 685568 w 1225063"/>
                      <a:gd name="connsiteY37" fmla="*/ 1136742 h 1214981"/>
                      <a:gd name="connsiteX38" fmla="*/ 566837 w 1225063"/>
                      <a:gd name="connsiteY38" fmla="*/ 1139580 h 1214981"/>
                      <a:gd name="connsiteX39" fmla="*/ 507333 w 1225063"/>
                      <a:gd name="connsiteY39" fmla="*/ 1132943 h 1214981"/>
                      <a:gd name="connsiteX40" fmla="*/ 412278 w 1225063"/>
                      <a:gd name="connsiteY40" fmla="*/ 962852 h 1214981"/>
                      <a:gd name="connsiteX41" fmla="*/ 809113 w 1225063"/>
                      <a:gd name="connsiteY41" fmla="*/ 964327 h 1214981"/>
                      <a:gd name="connsiteX42" fmla="*/ 706552 w 1225063"/>
                      <a:gd name="connsiteY42" fmla="*/ 1133729 h 1214981"/>
                      <a:gd name="connsiteX43" fmla="*/ 828385 w 1225063"/>
                      <a:gd name="connsiteY43" fmla="*/ 916815 h 1214981"/>
                      <a:gd name="connsiteX44" fmla="*/ 386613 w 1225063"/>
                      <a:gd name="connsiteY44" fmla="*/ 915818 h 1214981"/>
                      <a:gd name="connsiteX45" fmla="*/ 381316 w 1225063"/>
                      <a:gd name="connsiteY45" fmla="*/ 304482 h 1214981"/>
                      <a:gd name="connsiteX46" fmla="*/ 829415 w 1225063"/>
                      <a:gd name="connsiteY46" fmla="*/ 306072 h 1214981"/>
                      <a:gd name="connsiteX47" fmla="*/ 828437 w 1225063"/>
                      <a:gd name="connsiteY47" fmla="*/ 916821 h 1214981"/>
                      <a:gd name="connsiteX48" fmla="*/ 828385 w 1225063"/>
                      <a:gd name="connsiteY48" fmla="*/ 916821 h 1214981"/>
                      <a:gd name="connsiteX49" fmla="*/ 1149418 w 1225063"/>
                      <a:gd name="connsiteY49" fmla="*/ 653560 h 1214981"/>
                      <a:gd name="connsiteX50" fmla="*/ 979391 w 1225063"/>
                      <a:gd name="connsiteY50" fmla="*/ 998687 h 1214981"/>
                      <a:gd name="connsiteX51" fmla="*/ 871732 w 1225063"/>
                      <a:gd name="connsiteY51" fmla="*/ 936004 h 1214981"/>
                      <a:gd name="connsiteX52" fmla="*/ 871416 w 1225063"/>
                      <a:gd name="connsiteY52" fmla="*/ 285029 h 1214981"/>
                      <a:gd name="connsiteX53" fmla="*/ 849885 w 1225063"/>
                      <a:gd name="connsiteY53" fmla="*/ 229941 h 1214981"/>
                      <a:gd name="connsiteX54" fmla="*/ 785901 w 1225063"/>
                      <a:gd name="connsiteY54" fmla="*/ 102019 h 1214981"/>
                      <a:gd name="connsiteX55" fmla="*/ 1149418 w 1225063"/>
                      <a:gd name="connsiteY55" fmla="*/ 653560 h 121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5063" h="1214981">
                        <a:moveTo>
                          <a:pt x="664634" y="2284"/>
                        </a:moveTo>
                        <a:cubicBezTo>
                          <a:pt x="327464" y="-26535"/>
                          <a:pt x="31059" y="220731"/>
                          <a:pt x="2260" y="555061"/>
                        </a:cubicBezTo>
                        <a:cubicBezTo>
                          <a:pt x="-26558" y="889097"/>
                          <a:pt x="223590" y="1183590"/>
                          <a:pt x="560818" y="1212711"/>
                        </a:cubicBezTo>
                        <a:cubicBezTo>
                          <a:pt x="605650" y="1216572"/>
                          <a:pt x="650771" y="1215507"/>
                          <a:pt x="695371" y="1209538"/>
                        </a:cubicBezTo>
                        <a:cubicBezTo>
                          <a:pt x="722223" y="1206081"/>
                          <a:pt x="748788" y="1200675"/>
                          <a:pt x="774855" y="1193362"/>
                        </a:cubicBezTo>
                        <a:cubicBezTo>
                          <a:pt x="790322" y="1189398"/>
                          <a:pt x="801384" y="1175794"/>
                          <a:pt x="802109" y="1159844"/>
                        </a:cubicBezTo>
                        <a:cubicBezTo>
                          <a:pt x="802833" y="1143894"/>
                          <a:pt x="793040" y="1129347"/>
                          <a:pt x="777989" y="1124016"/>
                        </a:cubicBezTo>
                        <a:cubicBezTo>
                          <a:pt x="806197" y="1078712"/>
                          <a:pt x="834507" y="1027389"/>
                          <a:pt x="854107" y="983064"/>
                        </a:cubicBezTo>
                        <a:cubicBezTo>
                          <a:pt x="884382" y="997712"/>
                          <a:pt x="913345" y="1014927"/>
                          <a:pt x="940678" y="1034521"/>
                        </a:cubicBezTo>
                        <a:cubicBezTo>
                          <a:pt x="935240" y="1046553"/>
                          <a:pt x="931879" y="1067028"/>
                          <a:pt x="940678" y="1078120"/>
                        </a:cubicBezTo>
                        <a:cubicBezTo>
                          <a:pt x="953316" y="1094122"/>
                          <a:pt x="976492" y="1096943"/>
                          <a:pt x="992599" y="1084441"/>
                        </a:cubicBezTo>
                        <a:cubicBezTo>
                          <a:pt x="1124308" y="981249"/>
                          <a:pt x="1208214" y="829168"/>
                          <a:pt x="1222793" y="659856"/>
                        </a:cubicBezTo>
                        <a:cubicBezTo>
                          <a:pt x="1251659" y="325859"/>
                          <a:pt x="1001933" y="31405"/>
                          <a:pt x="664634" y="2284"/>
                        </a:cubicBezTo>
                        <a:close/>
                        <a:moveTo>
                          <a:pt x="658313" y="75440"/>
                        </a:moveTo>
                        <a:cubicBezTo>
                          <a:pt x="676073" y="77017"/>
                          <a:pt x="703990" y="77822"/>
                          <a:pt x="721441" y="81292"/>
                        </a:cubicBezTo>
                        <a:cubicBezTo>
                          <a:pt x="756061" y="138176"/>
                          <a:pt x="786352" y="197582"/>
                          <a:pt x="812061" y="259011"/>
                        </a:cubicBezTo>
                        <a:cubicBezTo>
                          <a:pt x="713871" y="297028"/>
                          <a:pt x="552277" y="319892"/>
                          <a:pt x="401554" y="257492"/>
                        </a:cubicBezTo>
                        <a:cubicBezTo>
                          <a:pt x="423382" y="203665"/>
                          <a:pt x="450321" y="143499"/>
                          <a:pt x="484507" y="86506"/>
                        </a:cubicBezTo>
                        <a:cubicBezTo>
                          <a:pt x="537098" y="74475"/>
                          <a:pt x="601983" y="70677"/>
                          <a:pt x="658313" y="75427"/>
                        </a:cubicBezTo>
                        <a:lnTo>
                          <a:pt x="658313" y="75440"/>
                        </a:lnTo>
                        <a:close/>
                        <a:moveTo>
                          <a:pt x="418651" y="108983"/>
                        </a:moveTo>
                        <a:cubicBezTo>
                          <a:pt x="402500" y="136521"/>
                          <a:pt x="375998" y="179051"/>
                          <a:pt x="354828" y="230663"/>
                        </a:cubicBezTo>
                        <a:cubicBezTo>
                          <a:pt x="329257" y="216978"/>
                          <a:pt x="304798" y="201310"/>
                          <a:pt x="281677" y="183801"/>
                        </a:cubicBezTo>
                        <a:cubicBezTo>
                          <a:pt x="321902" y="153419"/>
                          <a:pt x="371184" y="127342"/>
                          <a:pt x="418683" y="108983"/>
                        </a:cubicBezTo>
                        <a:lnTo>
                          <a:pt x="418651" y="108983"/>
                        </a:lnTo>
                        <a:close/>
                        <a:moveTo>
                          <a:pt x="76060" y="561428"/>
                        </a:moveTo>
                        <a:cubicBezTo>
                          <a:pt x="87100" y="432013"/>
                          <a:pt x="145370" y="311183"/>
                          <a:pt x="239766" y="221966"/>
                        </a:cubicBezTo>
                        <a:cubicBezTo>
                          <a:pt x="270455" y="246186"/>
                          <a:pt x="303557" y="267180"/>
                          <a:pt x="338548" y="284618"/>
                        </a:cubicBezTo>
                        <a:cubicBezTo>
                          <a:pt x="282508" y="444848"/>
                          <a:pt x="243879" y="678819"/>
                          <a:pt x="342037" y="935920"/>
                        </a:cubicBezTo>
                        <a:cubicBezTo>
                          <a:pt x="307827" y="953139"/>
                          <a:pt x="275284" y="973487"/>
                          <a:pt x="244826" y="996704"/>
                        </a:cubicBezTo>
                        <a:cubicBezTo>
                          <a:pt x="128309" y="888750"/>
                          <a:pt x="61513" y="731095"/>
                          <a:pt x="76060" y="561376"/>
                        </a:cubicBezTo>
                        <a:lnTo>
                          <a:pt x="76060" y="561428"/>
                        </a:lnTo>
                        <a:close/>
                        <a:moveTo>
                          <a:pt x="287194" y="1032346"/>
                        </a:moveTo>
                        <a:cubicBezTo>
                          <a:pt x="310185" y="1015618"/>
                          <a:pt x="334302" y="1000495"/>
                          <a:pt x="359372" y="987081"/>
                        </a:cubicBezTo>
                        <a:cubicBezTo>
                          <a:pt x="376784" y="1026000"/>
                          <a:pt x="403093" y="1069295"/>
                          <a:pt x="427797" y="1108889"/>
                        </a:cubicBezTo>
                        <a:cubicBezTo>
                          <a:pt x="378754" y="1091148"/>
                          <a:pt x="328063" y="1062716"/>
                          <a:pt x="287194" y="1032346"/>
                        </a:cubicBezTo>
                        <a:close/>
                        <a:moveTo>
                          <a:pt x="706552" y="1133729"/>
                        </a:moveTo>
                        <a:cubicBezTo>
                          <a:pt x="703108" y="1134398"/>
                          <a:pt x="689037" y="1136104"/>
                          <a:pt x="685568" y="1136742"/>
                        </a:cubicBezTo>
                        <a:cubicBezTo>
                          <a:pt x="646218" y="1142136"/>
                          <a:pt x="606392" y="1143082"/>
                          <a:pt x="566837" y="1139580"/>
                        </a:cubicBezTo>
                        <a:cubicBezTo>
                          <a:pt x="550049" y="1137990"/>
                          <a:pt x="523824" y="1135815"/>
                          <a:pt x="507333" y="1132943"/>
                        </a:cubicBezTo>
                        <a:cubicBezTo>
                          <a:pt x="484534" y="1104150"/>
                          <a:pt x="448750" y="1043321"/>
                          <a:pt x="412278" y="962852"/>
                        </a:cubicBezTo>
                        <a:cubicBezTo>
                          <a:pt x="558314" y="904275"/>
                          <a:pt x="712262" y="927880"/>
                          <a:pt x="809113" y="964327"/>
                        </a:cubicBezTo>
                        <a:cubicBezTo>
                          <a:pt x="773027" y="1044447"/>
                          <a:pt x="729668" y="1103655"/>
                          <a:pt x="706552" y="1133729"/>
                        </a:cubicBezTo>
                        <a:close/>
                        <a:moveTo>
                          <a:pt x="828385" y="916815"/>
                        </a:moveTo>
                        <a:cubicBezTo>
                          <a:pt x="657450" y="851543"/>
                          <a:pt x="491099" y="874974"/>
                          <a:pt x="386613" y="915818"/>
                        </a:cubicBezTo>
                        <a:cubicBezTo>
                          <a:pt x="329936" y="767361"/>
                          <a:pt x="296154" y="551457"/>
                          <a:pt x="381316" y="304482"/>
                        </a:cubicBezTo>
                        <a:cubicBezTo>
                          <a:pt x="486748" y="346277"/>
                          <a:pt x="654933" y="373519"/>
                          <a:pt x="829415" y="306072"/>
                        </a:cubicBezTo>
                        <a:cubicBezTo>
                          <a:pt x="916199" y="553047"/>
                          <a:pt x="884187" y="767367"/>
                          <a:pt x="828437" y="916821"/>
                        </a:cubicBezTo>
                        <a:lnTo>
                          <a:pt x="828385" y="916821"/>
                        </a:lnTo>
                        <a:close/>
                        <a:moveTo>
                          <a:pt x="1149418" y="653560"/>
                        </a:moveTo>
                        <a:cubicBezTo>
                          <a:pt x="1138118" y="785879"/>
                          <a:pt x="1077417" y="909094"/>
                          <a:pt x="979391" y="998687"/>
                        </a:cubicBezTo>
                        <a:cubicBezTo>
                          <a:pt x="945186" y="975029"/>
                          <a:pt x="909191" y="954071"/>
                          <a:pt x="871732" y="936004"/>
                        </a:cubicBezTo>
                        <a:cubicBezTo>
                          <a:pt x="967978" y="678336"/>
                          <a:pt x="927818" y="443965"/>
                          <a:pt x="871416" y="285029"/>
                        </a:cubicBezTo>
                        <a:cubicBezTo>
                          <a:pt x="864820" y="266445"/>
                          <a:pt x="857639" y="248074"/>
                          <a:pt x="849885" y="229941"/>
                        </a:cubicBezTo>
                        <a:cubicBezTo>
                          <a:pt x="831849" y="185732"/>
                          <a:pt x="810459" y="142966"/>
                          <a:pt x="785901" y="102019"/>
                        </a:cubicBezTo>
                        <a:cubicBezTo>
                          <a:pt x="1015180" y="179276"/>
                          <a:pt x="1170628" y="403754"/>
                          <a:pt x="1149418" y="653560"/>
                        </a:cubicBezTo>
                        <a:close/>
                      </a:path>
                    </a:pathLst>
                  </a:custGeom>
                  <a:grpFill/>
                  <a:ln w="1256" cap="flat">
                    <a:noFill/>
                    <a:prstDash val="solid"/>
                    <a:miter/>
                  </a:ln>
                </p:spPr>
                <p:txBody>
                  <a:bodyPr rtlCol="0" anchor="ctr"/>
                  <a:lstStyle/>
                  <a:p>
                    <a:endParaRPr lang="zh-CN" altLang="en-US"/>
                  </a:p>
                </p:txBody>
              </p:sp>
              <p:sp>
                <p:nvSpPr>
                  <p:cNvPr id="46" name="任意多边形: 形状 73"/>
                  <p:cNvSpPr/>
                  <p:nvPr>
                    <p:custDataLst>
                      <p:tags r:id="rId31"/>
                    </p:custDataLst>
                  </p:nvPr>
                </p:nvSpPr>
                <p:spPr>
                  <a:xfrm>
                    <a:off x="8787969" y="5017596"/>
                    <a:ext cx="195414" cy="968536"/>
                  </a:xfrm>
                  <a:custGeom>
                    <a:avLst/>
                    <a:gdLst>
                      <a:gd name="connsiteX0" fmla="*/ 45297 w 195414"/>
                      <a:gd name="connsiteY0" fmla="*/ 887322 h 968536"/>
                      <a:gd name="connsiteX1" fmla="*/ 21866 w 195414"/>
                      <a:gd name="connsiteY1" fmla="*/ 898432 h 968536"/>
                      <a:gd name="connsiteX2" fmla="*/ 3083 w 195414"/>
                      <a:gd name="connsiteY2" fmla="*/ 946549 h 968536"/>
                      <a:gd name="connsiteX3" fmla="*/ 3212 w 195414"/>
                      <a:gd name="connsiteY3" fmla="*/ 946839 h 968536"/>
                      <a:gd name="connsiteX4" fmla="*/ 52089 w 195414"/>
                      <a:gd name="connsiteY4" fmla="*/ 965358 h 968536"/>
                      <a:gd name="connsiteX5" fmla="*/ 78525 w 195414"/>
                      <a:gd name="connsiteY5" fmla="*/ 952889 h 968536"/>
                      <a:gd name="connsiteX6" fmla="*/ 95258 w 195414"/>
                      <a:gd name="connsiteY6" fmla="*/ 904120 h 968536"/>
                      <a:gd name="connsiteX7" fmla="*/ 95029 w 195414"/>
                      <a:gd name="connsiteY7" fmla="*/ 903660 h 968536"/>
                      <a:gd name="connsiteX8" fmla="*/ 45279 w 195414"/>
                      <a:gd name="connsiteY8" fmla="*/ 887277 h 968536"/>
                      <a:gd name="connsiteX9" fmla="*/ 195414 w 195414"/>
                      <a:gd name="connsiteY9" fmla="*/ 32494 h 968536"/>
                      <a:gd name="connsiteX10" fmla="*/ 69880 w 195414"/>
                      <a:gd name="connsiteY10" fmla="*/ 104048 h 968536"/>
                      <a:gd name="connsiteX11" fmla="*/ 53259 w 195414"/>
                      <a:gd name="connsiteY11" fmla="*/ 56080 h 968536"/>
                      <a:gd name="connsiteX12" fmla="*/ 150806 w 195414"/>
                      <a:gd name="connsiteY12" fmla="*/ 0 h 968536"/>
                      <a:gd name="connsiteX13" fmla="*/ 195414 w 195414"/>
                      <a:gd name="connsiteY13" fmla="*/ 32494 h 96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414" h="968536">
                        <a:moveTo>
                          <a:pt x="45297" y="887322"/>
                        </a:moveTo>
                        <a:cubicBezTo>
                          <a:pt x="37573" y="891205"/>
                          <a:pt x="29761" y="894910"/>
                          <a:pt x="21866" y="898432"/>
                        </a:cubicBezTo>
                        <a:cubicBezTo>
                          <a:pt x="3393" y="906533"/>
                          <a:pt x="-5017" y="928075"/>
                          <a:pt x="3083" y="946549"/>
                        </a:cubicBezTo>
                        <a:cubicBezTo>
                          <a:pt x="3126" y="946646"/>
                          <a:pt x="3169" y="946743"/>
                          <a:pt x="3212" y="946839"/>
                        </a:cubicBezTo>
                        <a:cubicBezTo>
                          <a:pt x="11711" y="965327"/>
                          <a:pt x="33473" y="973572"/>
                          <a:pt x="52089" y="965358"/>
                        </a:cubicBezTo>
                        <a:cubicBezTo>
                          <a:pt x="61001" y="961420"/>
                          <a:pt x="69816" y="957262"/>
                          <a:pt x="78525" y="952889"/>
                        </a:cubicBezTo>
                        <a:cubicBezTo>
                          <a:pt x="96614" y="944043"/>
                          <a:pt x="104105" y="922208"/>
                          <a:pt x="95258" y="904120"/>
                        </a:cubicBezTo>
                        <a:cubicBezTo>
                          <a:pt x="95183" y="903966"/>
                          <a:pt x="95107" y="903812"/>
                          <a:pt x="95029" y="903660"/>
                        </a:cubicBezTo>
                        <a:cubicBezTo>
                          <a:pt x="85679" y="885556"/>
                          <a:pt x="63555" y="878270"/>
                          <a:pt x="45279" y="887277"/>
                        </a:cubicBezTo>
                        <a:moveTo>
                          <a:pt x="195414" y="32494"/>
                        </a:moveTo>
                        <a:cubicBezTo>
                          <a:pt x="152988" y="63206"/>
                          <a:pt x="110388" y="84454"/>
                          <a:pt x="69880" y="104048"/>
                        </a:cubicBezTo>
                        <a:cubicBezTo>
                          <a:pt x="62902" y="84454"/>
                          <a:pt x="60488" y="73215"/>
                          <a:pt x="53259" y="56080"/>
                        </a:cubicBezTo>
                        <a:cubicBezTo>
                          <a:pt x="111836" y="27892"/>
                          <a:pt x="150806" y="0"/>
                          <a:pt x="150806" y="0"/>
                        </a:cubicBezTo>
                        <a:lnTo>
                          <a:pt x="195414" y="32494"/>
                        </a:lnTo>
                        <a:close/>
                      </a:path>
                    </a:pathLst>
                  </a:custGeom>
                  <a:grpFill/>
                  <a:ln w="1256" cap="flat">
                    <a:noFill/>
                    <a:prstDash val="solid"/>
                    <a:miter/>
                  </a:ln>
                </p:spPr>
                <p:txBody>
                  <a:bodyPr rtlCol="0" anchor="ctr"/>
                  <a:lstStyle/>
                  <a:p>
                    <a:endParaRPr lang="zh-CN" altLang="en-US"/>
                  </a:p>
                </p:txBody>
              </p:sp>
            </p:grpSp>
          </p:grpSp>
          <p:sp>
            <p:nvSpPr>
              <p:cNvPr id="49" name="文本框 48"/>
              <p:cNvSpPr txBox="1"/>
              <p:nvPr>
                <p:custDataLst>
                  <p:tags r:id="rId32"/>
                </p:custDataLst>
              </p:nvPr>
            </p:nvSpPr>
            <p:spPr>
              <a:xfrm>
                <a:off x="6766621" y="4691624"/>
                <a:ext cx="1219200" cy="368935"/>
              </a:xfrm>
              <a:prstGeom prst="rect">
                <a:avLst/>
              </a:prstGeom>
              <a:noFill/>
            </p:spPr>
            <p:txBody>
              <a:bodyPr vert="horz" wrap="none" lIns="0" tIns="0" rIns="0" bIns="0" rtlCol="0">
                <a:spAutoFit/>
              </a:bodyPr>
              <a:lstStyle/>
              <a:p>
                <a:pPr algn="ctr"/>
                <a:r>
                  <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rPr>
                  <a:t>空间管理</a:t>
                </a:r>
                <a:endParaRPr lang="zh-CN" altLang="en-US" sz="2400" b="1" dirty="0">
                  <a:gradFill>
                    <a:gsLst>
                      <a:gs pos="4000">
                        <a:schemeClr val="accent1">
                          <a:lumMod val="88000"/>
                          <a:lumOff val="12000"/>
                        </a:schemeClr>
                      </a:gs>
                      <a:gs pos="100000">
                        <a:schemeClr val="accent2"/>
                      </a:gs>
                    </a:gsLst>
                    <a:lin ang="2700000" scaled="0"/>
                  </a:gradFill>
                  <a:latin typeface="微软雅黑" panose="020B0503020204020204" pitchFamily="34" charset="-122"/>
                  <a:ea typeface="微软雅黑" panose="020B0503020204020204" pitchFamily="34" charset="-122"/>
                </a:endParaRPr>
              </a:p>
            </p:txBody>
          </p:sp>
        </p:grpSp>
        <p:sp>
          <p:nvSpPr>
            <p:cNvPr id="76" name="文本框 75"/>
            <p:cNvSpPr txBox="1"/>
            <p:nvPr>
              <p:custDataLst>
                <p:tags r:id="rId33"/>
              </p:custDataLst>
            </p:nvPr>
          </p:nvSpPr>
          <p:spPr>
            <a:xfrm>
              <a:off x="6642188" y="5194378"/>
              <a:ext cx="1419225" cy="959485"/>
            </a:xfrm>
            <a:prstGeom prst="rect">
              <a:avLst/>
            </a:prstGeom>
            <a:noFill/>
          </p:spPr>
          <p:txBody>
            <a:bodyPr vert="horz" wrap="none" lIns="0" tIns="0" rIns="0" bIns="0" rtlCol="0">
              <a:spAutoFit/>
            </a:bodyPr>
            <a:lstStyle>
              <a:defPPr>
                <a:defRPr lang="zh-CN"/>
              </a:defPPr>
              <a:lvl1pPr>
                <a:lnSpc>
                  <a:spcPct val="150000"/>
                </a:lnSpc>
                <a:defRPr sz="1100">
                  <a:solidFill>
                    <a:schemeClr val="tx1">
                      <a:lumMod val="50000"/>
                      <a:lumOff val="50000"/>
                    </a:schemeClr>
                  </a:solidFill>
                </a:defRPr>
              </a:lvl1pPr>
            </a:lstStyle>
            <a:p>
              <a:pPr marL="342900" indent="-342900" algn="l" hangingPunct="0">
                <a:lnSpc>
                  <a:spcPct val="130000"/>
                </a:lnSpc>
                <a:buClr>
                  <a:srgbClr val="4696F5"/>
                </a:buClr>
                <a:buSzTx/>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会议室管理</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gn="l" hangingPunct="0">
                <a:lnSpc>
                  <a:spcPct val="130000"/>
                </a:lnSpc>
                <a:buClr>
                  <a:srgbClr val="4696F5"/>
                </a:buClr>
                <a:buSzTx/>
                <a:buFont typeface="Wingdings" panose="05000000000000000000" charset="0"/>
                <a:buChar char="u"/>
              </a:pP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工位管理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endParaRPr>
            </a:p>
            <a:p>
              <a:pPr marL="342900" indent="-342900" algn="l" hangingPunct="0">
                <a:lnSpc>
                  <a:spcPct val="130000"/>
                </a:lnSpc>
                <a:buClr>
                  <a:srgbClr val="4696F5"/>
                </a:buClr>
                <a:buSzTx/>
                <a:buFont typeface="Wingdings" panose="05000000000000000000" charset="0"/>
                <a:buChar char="u"/>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rPr>
                <a:t>卫生间管理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charset="-122"/>
              </a:endParaRPr>
            </a:p>
          </p:txBody>
        </p:sp>
      </p:grpSp>
      <p:sp>
        <p:nvSpPr>
          <p:cNvPr id="93" name="矩形: 圆角 141"/>
          <p:cNvSpPr/>
          <p:nvPr>
            <p:custDataLst>
              <p:tags r:id="rId34"/>
            </p:custDataLst>
          </p:nvPr>
        </p:nvSpPr>
        <p:spPr>
          <a:xfrm rot="19745322">
            <a:off x="2765421" y="3694737"/>
            <a:ext cx="449002" cy="449002"/>
          </a:xfrm>
          <a:prstGeom prst="roundRect">
            <a:avLst/>
          </a:prstGeom>
          <a:gradFill flip="none" rotWithShape="1">
            <a:gsLst>
              <a:gs pos="38000">
                <a:schemeClr val="accent1">
                  <a:lumMod val="60000"/>
                  <a:lumOff val="40000"/>
                  <a:alpha val="55000"/>
                </a:schemeClr>
              </a:gs>
              <a:gs pos="100000">
                <a:schemeClr val="accent1">
                  <a:lumMod val="75000"/>
                  <a:alpha val="0"/>
                </a:schemeClr>
              </a:gs>
            </a:gsLst>
            <a:path path="circle">
              <a:fillToRect r="100000" b="100000"/>
            </a:path>
            <a:tileRect l="-100000" t="-10000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5" name="矩形: 圆角 141"/>
          <p:cNvSpPr/>
          <p:nvPr>
            <p:custDataLst>
              <p:tags r:id="rId35"/>
            </p:custDataLst>
          </p:nvPr>
        </p:nvSpPr>
        <p:spPr>
          <a:xfrm rot="19745322">
            <a:off x="7818116" y="2885112"/>
            <a:ext cx="449002" cy="449002"/>
          </a:xfrm>
          <a:prstGeom prst="roundRect">
            <a:avLst/>
          </a:prstGeom>
          <a:gradFill flip="none" rotWithShape="1">
            <a:gsLst>
              <a:gs pos="38000">
                <a:schemeClr val="accent1">
                  <a:lumMod val="60000"/>
                  <a:lumOff val="40000"/>
                  <a:alpha val="55000"/>
                </a:schemeClr>
              </a:gs>
              <a:gs pos="100000">
                <a:schemeClr val="accent1">
                  <a:lumMod val="75000"/>
                  <a:alpha val="0"/>
                </a:schemeClr>
              </a:gs>
            </a:gsLst>
            <a:path path="circle">
              <a:fillToRect r="100000" b="100000"/>
            </a:path>
            <a:tileRect l="-100000" t="-10000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ustDataLst>
      <p:tags r:id="rId3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4"/>
          <p:cNvSpPr/>
          <p:nvPr/>
        </p:nvSpPr>
        <p:spPr>
          <a:xfrm>
            <a:off x="3297555" y="788670"/>
            <a:ext cx="8094980" cy="1375410"/>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5"/>
          <p:cNvSpPr/>
          <p:nvPr/>
        </p:nvSpPr>
        <p:spPr>
          <a:xfrm>
            <a:off x="3297555" y="4114800"/>
            <a:ext cx="8094980" cy="1304290"/>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6"/>
          <p:cNvSpPr/>
          <p:nvPr/>
        </p:nvSpPr>
        <p:spPr>
          <a:xfrm>
            <a:off x="3297555" y="5652135"/>
            <a:ext cx="8094980" cy="1116330"/>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856615" y="983190"/>
            <a:ext cx="2164715" cy="1011980"/>
            <a:chOff x="13810" y="799"/>
            <a:chExt cx="3409" cy="1783"/>
          </a:xfrm>
        </p:grpSpPr>
        <p:sp>
          <p:nvSpPr>
            <p:cNvPr id="14" name="圆角矩形 7"/>
            <p:cNvSpPr/>
            <p:nvPr/>
          </p:nvSpPr>
          <p:spPr>
            <a:xfrm>
              <a:off x="13810" y="799"/>
              <a:ext cx="3409" cy="1783"/>
            </a:xfrm>
            <a:prstGeom prst="roundRect">
              <a:avLst>
                <a:gd name="adj" fmla="val 833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pitchFamily="34" charset="-122"/>
                <a:ea typeface="微软雅黑" panose="020B0503020204020204" pitchFamily="34" charset="-122"/>
              </a:endParaRPr>
            </a:p>
          </p:txBody>
        </p:sp>
        <p:sp>
          <p:nvSpPr>
            <p:cNvPr id="17" name="文本框 16"/>
            <p:cNvSpPr txBox="1"/>
            <p:nvPr/>
          </p:nvSpPr>
          <p:spPr>
            <a:xfrm>
              <a:off x="13999" y="1183"/>
              <a:ext cx="2960" cy="811"/>
            </a:xfrm>
            <a:prstGeom prst="rect">
              <a:avLst/>
            </a:prstGeom>
            <a:noFill/>
          </p:spPr>
          <p:txBody>
            <a:bodyPr wrap="square" rtlCol="0">
              <a:spAutoFit/>
            </a:bodyPr>
            <a:lstStyle/>
            <a:p>
              <a:pPr algn="ctr"/>
              <a:r>
                <a:rPr lang="zh-CN" altLang="en-US" sz="2400" b="1" spc="100">
                  <a:solidFill>
                    <a:schemeClr val="bg1"/>
                  </a:solidFill>
                  <a:uFillTx/>
                  <a:latin typeface="微软雅黑" panose="020B0503020204020204" pitchFamily="34" charset="-122"/>
                  <a:ea typeface="微软雅黑" panose="020B0503020204020204" pitchFamily="34" charset="-122"/>
                </a:rPr>
                <a:t>应用展示</a:t>
              </a:r>
              <a:endParaRPr lang="zh-CN" altLang="en-US" sz="2400" b="1" spc="100">
                <a:solidFill>
                  <a:schemeClr val="bg1"/>
                </a:solidFill>
                <a:uFillTx/>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830656" y="4317365"/>
            <a:ext cx="2164004" cy="974725"/>
            <a:chOff x="13127" y="5725"/>
            <a:chExt cx="3973" cy="2399"/>
          </a:xfrm>
        </p:grpSpPr>
        <p:sp>
          <p:nvSpPr>
            <p:cNvPr id="5" name="圆角矩形 8"/>
            <p:cNvSpPr/>
            <p:nvPr/>
          </p:nvSpPr>
          <p:spPr>
            <a:xfrm>
              <a:off x="13127" y="5725"/>
              <a:ext cx="3973" cy="2399"/>
            </a:xfrm>
            <a:prstGeom prst="roundRect">
              <a:avLst>
                <a:gd name="adj" fmla="val 833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pitchFamily="34" charset="-122"/>
                <a:ea typeface="微软雅黑" panose="020B0503020204020204" pitchFamily="34" charset="-122"/>
              </a:endParaRPr>
            </a:p>
          </p:txBody>
        </p:sp>
        <p:sp>
          <p:nvSpPr>
            <p:cNvPr id="18" name="文本框 17"/>
            <p:cNvSpPr txBox="1"/>
            <p:nvPr/>
          </p:nvSpPr>
          <p:spPr>
            <a:xfrm>
              <a:off x="13402" y="6365"/>
              <a:ext cx="3428" cy="1133"/>
            </a:xfrm>
            <a:prstGeom prst="rect">
              <a:avLst/>
            </a:prstGeom>
            <a:noFill/>
          </p:spPr>
          <p:txBody>
            <a:bodyPr wrap="square" rtlCol="0">
              <a:spAutoFit/>
            </a:bodyPr>
            <a:lstStyle/>
            <a:p>
              <a:pPr algn="ctr"/>
              <a:r>
                <a:rPr lang="zh-CN" altLang="en-US" sz="2400" b="1" spc="100">
                  <a:solidFill>
                    <a:schemeClr val="bg1"/>
                  </a:solidFill>
                  <a:uFillTx/>
                  <a:latin typeface="微软雅黑" panose="020B0503020204020204" pitchFamily="34" charset="-122"/>
                  <a:ea typeface="微软雅黑" panose="020B0503020204020204" pitchFamily="34" charset="-122"/>
                </a:rPr>
                <a:t>接收网关</a:t>
              </a:r>
              <a:endParaRPr lang="zh-CN" altLang="en-US" sz="2400" b="1" spc="100">
                <a:solidFill>
                  <a:schemeClr val="bg1"/>
                </a:solidFill>
                <a:uFillTx/>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821055" y="5747385"/>
            <a:ext cx="2165350" cy="859635"/>
            <a:chOff x="13692" y="8784"/>
            <a:chExt cx="3410" cy="1515"/>
          </a:xfrm>
        </p:grpSpPr>
        <p:sp>
          <p:nvSpPr>
            <p:cNvPr id="16" name="圆角矩形 9"/>
            <p:cNvSpPr/>
            <p:nvPr/>
          </p:nvSpPr>
          <p:spPr>
            <a:xfrm>
              <a:off x="13692" y="8784"/>
              <a:ext cx="3410" cy="1515"/>
            </a:xfrm>
            <a:prstGeom prst="roundRect">
              <a:avLst>
                <a:gd name="adj" fmla="val 833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800">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13901" y="9293"/>
              <a:ext cx="2926" cy="58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pc="100">
                  <a:solidFill>
                    <a:schemeClr val="bg1"/>
                  </a:solidFill>
                  <a:uFillTx/>
                  <a:latin typeface="微软雅黑" panose="020B0503020204020204" pitchFamily="34" charset="-122"/>
                  <a:ea typeface="微软雅黑" panose="020B0503020204020204" pitchFamily="34" charset="-122"/>
                  <a:sym typeface="+mn-ea"/>
                </a:rPr>
                <a:t>感知节点</a:t>
              </a:r>
              <a:endParaRPr lang="zh-CN" altLang="en-US" sz="2400" b="1" spc="100">
                <a:solidFill>
                  <a:schemeClr val="bg1"/>
                </a:solidFill>
                <a:uFillTx/>
                <a:latin typeface="微软雅黑" panose="020B0503020204020204" pitchFamily="34" charset="-122"/>
                <a:ea typeface="微软雅黑" panose="020B0503020204020204" pitchFamily="34" charset="-122"/>
                <a:sym typeface="+mn-ea"/>
              </a:endParaRPr>
            </a:p>
          </p:txBody>
        </p:sp>
      </p:grpSp>
      <p:pic>
        <p:nvPicPr>
          <p:cNvPr id="30" name="图片 29" descr="UG65 基站网关（室内型）1"/>
          <p:cNvPicPr>
            <a:picLocks noChangeAspect="1"/>
          </p:cNvPicPr>
          <p:nvPr/>
        </p:nvPicPr>
        <p:blipFill>
          <a:blip r:embed="rId1"/>
          <a:stretch>
            <a:fillRect/>
          </a:stretch>
        </p:blipFill>
        <p:spPr>
          <a:xfrm>
            <a:off x="6494145" y="4029075"/>
            <a:ext cx="1082040" cy="1082040"/>
          </a:xfrm>
          <a:prstGeom prst="rect">
            <a:avLst/>
          </a:prstGeom>
        </p:spPr>
      </p:pic>
      <p:sp>
        <p:nvSpPr>
          <p:cNvPr id="34" name="文本框 33"/>
          <p:cNvSpPr txBox="1"/>
          <p:nvPr/>
        </p:nvSpPr>
        <p:spPr>
          <a:xfrm>
            <a:off x="6590665" y="5017135"/>
            <a:ext cx="681990" cy="306705"/>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UG65</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9723755" y="6418580"/>
            <a:ext cx="1023620" cy="306705"/>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环境感知</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0" name="文本框 39"/>
          <p:cNvSpPr txBox="1"/>
          <p:nvPr/>
        </p:nvSpPr>
        <p:spPr>
          <a:xfrm>
            <a:off x="5503545" y="6418580"/>
            <a:ext cx="916305" cy="306705"/>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联动系统</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cxnSp>
        <p:nvCxnSpPr>
          <p:cNvPr id="53" name="直接连接符 52"/>
          <p:cNvCxnSpPr/>
          <p:nvPr/>
        </p:nvCxnSpPr>
        <p:spPr>
          <a:xfrm>
            <a:off x="6779895" y="5814060"/>
            <a:ext cx="0" cy="4546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138717" y="5787985"/>
            <a:ext cx="0" cy="45457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008495" y="6418580"/>
            <a:ext cx="1496060" cy="306705"/>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消防系统</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圆角矩形 7"/>
          <p:cNvSpPr/>
          <p:nvPr/>
        </p:nvSpPr>
        <p:spPr>
          <a:xfrm>
            <a:off x="3297555" y="2628265"/>
            <a:ext cx="8094980" cy="1033145"/>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上下箭头 8"/>
          <p:cNvSpPr/>
          <p:nvPr/>
        </p:nvSpPr>
        <p:spPr>
          <a:xfrm>
            <a:off x="6692900" y="3719195"/>
            <a:ext cx="229235" cy="39560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092065" y="2259330"/>
            <a:ext cx="1510030" cy="275590"/>
          </a:xfrm>
          <a:prstGeom prst="rect">
            <a:avLst/>
          </a:prstGeom>
          <a:noFill/>
        </p:spPr>
        <p:txBody>
          <a:bodyPr wrap="square" rtlCol="0">
            <a:spAutoFit/>
          </a:bodyPr>
          <a:lstStyle/>
          <a:p>
            <a:pPr algn="l"/>
            <a:r>
              <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以太网/4G</a:t>
            </a:r>
            <a:r>
              <a:rPr lang="en-US" altLang="zh-CN"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Wi-Fi</a:t>
            </a: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8" name="组合 37"/>
          <p:cNvGrpSpPr/>
          <p:nvPr/>
        </p:nvGrpSpPr>
        <p:grpSpPr>
          <a:xfrm>
            <a:off x="5163185" y="2742565"/>
            <a:ext cx="845820" cy="917575"/>
            <a:chOff x="4164" y="3501"/>
            <a:chExt cx="1332" cy="1445"/>
          </a:xfrm>
        </p:grpSpPr>
        <p:pic>
          <p:nvPicPr>
            <p:cNvPr id="21" name="图片 20"/>
            <p:cNvPicPr>
              <a:picLocks noChangeAspect="1"/>
            </p:cNvPicPr>
            <p:nvPr/>
          </p:nvPicPr>
          <p:blipFill>
            <a:blip r:embed="rId2"/>
            <a:stretch>
              <a:fillRect/>
            </a:stretch>
          </p:blipFill>
          <p:spPr>
            <a:xfrm>
              <a:off x="4235" y="3501"/>
              <a:ext cx="1190" cy="897"/>
            </a:xfrm>
            <a:prstGeom prst="rect">
              <a:avLst/>
            </a:prstGeom>
          </p:spPr>
        </p:pic>
        <p:sp>
          <p:nvSpPr>
            <p:cNvPr id="22" name="文本框 21"/>
            <p:cNvSpPr txBox="1"/>
            <p:nvPr/>
          </p:nvSpPr>
          <p:spPr>
            <a:xfrm>
              <a:off x="4164" y="4463"/>
              <a:ext cx="1332" cy="483"/>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内置NS</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3" name="图片 22"/>
          <p:cNvPicPr>
            <a:picLocks noChangeAspect="1"/>
          </p:cNvPicPr>
          <p:nvPr/>
        </p:nvPicPr>
        <p:blipFill>
          <a:blip r:embed="rId3"/>
          <a:stretch>
            <a:fillRect/>
          </a:stretch>
        </p:blipFill>
        <p:spPr>
          <a:xfrm>
            <a:off x="7861618" y="2727960"/>
            <a:ext cx="594360" cy="607695"/>
          </a:xfrm>
          <a:prstGeom prst="rect">
            <a:avLst/>
          </a:prstGeom>
        </p:spPr>
      </p:pic>
      <p:sp>
        <p:nvSpPr>
          <p:cNvPr id="24" name="文本框 23"/>
          <p:cNvSpPr txBox="1"/>
          <p:nvPr/>
        </p:nvSpPr>
        <p:spPr>
          <a:xfrm>
            <a:off x="7545070" y="3353435"/>
            <a:ext cx="1224915" cy="306705"/>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第三方NS</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圆角矩形 7"/>
          <p:cNvSpPr/>
          <p:nvPr/>
        </p:nvSpPr>
        <p:spPr>
          <a:xfrm>
            <a:off x="838835" y="2626995"/>
            <a:ext cx="2185035" cy="923290"/>
          </a:xfrm>
          <a:prstGeom prst="roundRect">
            <a:avLst>
              <a:gd name="adj" fmla="val 833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pitchFamily="34" charset="-122"/>
              <a:ea typeface="微软雅黑" panose="020B0503020204020204" pitchFamily="34" charset="-122"/>
            </a:endParaRPr>
          </a:p>
        </p:txBody>
      </p:sp>
      <p:sp>
        <p:nvSpPr>
          <p:cNvPr id="28" name="文本框 27"/>
          <p:cNvSpPr txBox="1"/>
          <p:nvPr/>
        </p:nvSpPr>
        <p:spPr>
          <a:xfrm>
            <a:off x="1153795" y="2832100"/>
            <a:ext cx="1513205" cy="460375"/>
          </a:xfrm>
          <a:prstGeom prst="rect">
            <a:avLst/>
          </a:prstGeom>
          <a:noFill/>
        </p:spPr>
        <p:txBody>
          <a:bodyPr wrap="square" rtlCol="0">
            <a:spAutoFit/>
          </a:bodyPr>
          <a:lstStyle/>
          <a:p>
            <a:pPr algn="ctr">
              <a:buClrTx/>
              <a:buSzTx/>
              <a:buFontTx/>
            </a:pPr>
            <a:r>
              <a:rPr lang="zh-CN" sz="2400" b="1">
                <a:solidFill>
                  <a:schemeClr val="bg1"/>
                </a:solidFill>
                <a:latin typeface="微软雅黑" panose="020B0503020204020204" pitchFamily="34" charset="-122"/>
                <a:ea typeface="微软雅黑" panose="020B0503020204020204" pitchFamily="34" charset="-122"/>
              </a:rPr>
              <a:t>数据处理</a:t>
            </a:r>
            <a:endParaRPr lang="zh-CN" sz="2400" b="1" spc="100">
              <a:solidFill>
                <a:schemeClr val="bg1"/>
              </a:solidFill>
              <a:uFillTx/>
              <a:latin typeface="微软雅黑" panose="020B0503020204020204" pitchFamily="34" charset="-122"/>
              <a:ea typeface="微软雅黑" panose="020B0503020204020204" pitchFamily="34" charset="-122"/>
            </a:endParaRPr>
          </a:p>
        </p:txBody>
      </p:sp>
      <p:sp>
        <p:nvSpPr>
          <p:cNvPr id="29" name="文本框 28"/>
          <p:cNvSpPr txBox="1"/>
          <p:nvPr/>
        </p:nvSpPr>
        <p:spPr>
          <a:xfrm>
            <a:off x="7153910" y="2228215"/>
            <a:ext cx="2002155" cy="306705"/>
          </a:xfrm>
          <a:prstGeom prst="rect">
            <a:avLst/>
          </a:prstGeom>
          <a:noFill/>
        </p:spPr>
        <p:txBody>
          <a:bodyPr wrap="square" rtlCol="0">
            <a:spAutoFit/>
          </a:bodyPr>
          <a:lstStyle/>
          <a:p>
            <a:pPr algn="l"/>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MQTT/HTTP/HTTPS</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4"/>
          <a:stretch>
            <a:fillRect/>
          </a:stretch>
        </p:blipFill>
        <p:spPr>
          <a:xfrm>
            <a:off x="5993765" y="5351780"/>
            <a:ext cx="592455" cy="403860"/>
          </a:xfrm>
          <a:prstGeom prst="rect">
            <a:avLst/>
          </a:prstGeom>
        </p:spPr>
      </p:pic>
      <p:grpSp>
        <p:nvGrpSpPr>
          <p:cNvPr id="32" name="组合 31"/>
          <p:cNvGrpSpPr/>
          <p:nvPr/>
        </p:nvGrpSpPr>
        <p:grpSpPr>
          <a:xfrm>
            <a:off x="4810760" y="819785"/>
            <a:ext cx="4773930" cy="1344295"/>
            <a:chOff x="4054" y="474"/>
            <a:chExt cx="7518" cy="2117"/>
          </a:xfrm>
        </p:grpSpPr>
        <p:pic>
          <p:nvPicPr>
            <p:cNvPr id="65" name="图片 64"/>
            <p:cNvPicPr>
              <a:picLocks noChangeAspect="1"/>
            </p:cNvPicPr>
            <p:nvPr/>
          </p:nvPicPr>
          <p:blipFill>
            <a:blip r:embed="rId5"/>
            <a:stretch>
              <a:fillRect/>
            </a:stretch>
          </p:blipFill>
          <p:spPr>
            <a:xfrm>
              <a:off x="4054" y="492"/>
              <a:ext cx="2077" cy="1597"/>
            </a:xfrm>
            <a:prstGeom prst="rect">
              <a:avLst/>
            </a:prstGeom>
          </p:spPr>
        </p:pic>
        <p:grpSp>
          <p:nvGrpSpPr>
            <p:cNvPr id="64" name="组合 63"/>
            <p:cNvGrpSpPr/>
            <p:nvPr/>
          </p:nvGrpSpPr>
          <p:grpSpPr>
            <a:xfrm>
              <a:off x="9376" y="474"/>
              <a:ext cx="2077" cy="1597"/>
              <a:chOff x="6665" y="573"/>
              <a:chExt cx="2980" cy="2291"/>
            </a:xfrm>
          </p:grpSpPr>
          <p:pic>
            <p:nvPicPr>
              <p:cNvPr id="10" name="图片 9"/>
              <p:cNvPicPr>
                <a:picLocks noChangeAspect="1"/>
              </p:cNvPicPr>
              <p:nvPr/>
            </p:nvPicPr>
            <p:blipFill>
              <a:blip r:embed="rId5"/>
              <a:stretch>
                <a:fillRect/>
              </a:stretch>
            </p:blipFill>
            <p:spPr>
              <a:xfrm>
                <a:off x="6665" y="573"/>
                <a:ext cx="2980" cy="2291"/>
              </a:xfrm>
              <a:prstGeom prst="rect">
                <a:avLst/>
              </a:prstGeom>
            </p:spPr>
          </p:pic>
          <p:pic>
            <p:nvPicPr>
              <p:cNvPr id="66" name="图片 65" descr="20190625003024199"/>
              <p:cNvPicPr>
                <a:picLocks noChangeAspect="1"/>
              </p:cNvPicPr>
              <p:nvPr/>
            </p:nvPicPr>
            <p:blipFill>
              <a:blip r:embed="rId6"/>
              <a:srcRect b="15643"/>
              <a:stretch>
                <a:fillRect/>
              </a:stretch>
            </p:blipFill>
            <p:spPr>
              <a:xfrm>
                <a:off x="7025" y="726"/>
                <a:ext cx="2317" cy="1301"/>
              </a:xfrm>
              <a:prstGeom prst="rect">
                <a:avLst/>
              </a:prstGeom>
            </p:spPr>
          </p:pic>
        </p:grpSp>
        <p:sp>
          <p:nvSpPr>
            <p:cNvPr id="60" name="文本框 59"/>
            <p:cNvSpPr txBox="1"/>
            <p:nvPr/>
          </p:nvSpPr>
          <p:spPr>
            <a:xfrm>
              <a:off x="4616" y="2108"/>
              <a:ext cx="1159" cy="483"/>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星纵云</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9480" y="2108"/>
              <a:ext cx="2092" cy="483"/>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综合管理平台</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4" name="文本框 43"/>
          <p:cNvSpPr txBox="1"/>
          <p:nvPr/>
        </p:nvSpPr>
        <p:spPr>
          <a:xfrm>
            <a:off x="3950970" y="6418580"/>
            <a:ext cx="920115" cy="306705"/>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能耗系统</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cxnSp>
        <p:nvCxnSpPr>
          <p:cNvPr id="49" name="直接连接符 48"/>
          <p:cNvCxnSpPr/>
          <p:nvPr/>
        </p:nvCxnSpPr>
        <p:spPr>
          <a:xfrm>
            <a:off x="8963322" y="5755600"/>
            <a:ext cx="0" cy="45457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4752340" y="5036185"/>
            <a:ext cx="716280" cy="306705"/>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UG67</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9" name="图片 58" descr="WS52x 智能移动插座 1"/>
          <p:cNvPicPr>
            <a:picLocks noChangeAspect="1"/>
          </p:cNvPicPr>
          <p:nvPr/>
        </p:nvPicPr>
        <p:blipFill>
          <a:blip r:embed="rId7"/>
          <a:srcRect l="26505" t="10410" r="23349" b="11977"/>
          <a:stretch>
            <a:fillRect/>
          </a:stretch>
        </p:blipFill>
        <p:spPr>
          <a:xfrm>
            <a:off x="3472180" y="5714365"/>
            <a:ext cx="365760" cy="565785"/>
          </a:xfrm>
          <a:prstGeom prst="rect">
            <a:avLst/>
          </a:prstGeom>
        </p:spPr>
      </p:pic>
      <p:pic>
        <p:nvPicPr>
          <p:cNvPr id="62" name="图片 61" descr="WS51x 智能插座面板 1"/>
          <p:cNvPicPr>
            <a:picLocks noChangeAspect="1"/>
          </p:cNvPicPr>
          <p:nvPr/>
        </p:nvPicPr>
        <p:blipFill>
          <a:blip r:embed="rId8"/>
          <a:stretch>
            <a:fillRect/>
          </a:stretch>
        </p:blipFill>
        <p:spPr>
          <a:xfrm>
            <a:off x="3888740" y="5659120"/>
            <a:ext cx="712470" cy="712470"/>
          </a:xfrm>
          <a:prstGeom prst="rect">
            <a:avLst/>
          </a:prstGeom>
        </p:spPr>
      </p:pic>
      <p:pic>
        <p:nvPicPr>
          <p:cNvPr id="63" name="图片 62" descr="WS50x 智能开关面板 1"/>
          <p:cNvPicPr>
            <a:picLocks noChangeAspect="1"/>
          </p:cNvPicPr>
          <p:nvPr/>
        </p:nvPicPr>
        <p:blipFill>
          <a:blip r:embed="rId9"/>
          <a:stretch>
            <a:fillRect/>
          </a:stretch>
        </p:blipFill>
        <p:spPr>
          <a:xfrm>
            <a:off x="5204460" y="5631180"/>
            <a:ext cx="801370" cy="801370"/>
          </a:xfrm>
          <a:prstGeom prst="rect">
            <a:avLst/>
          </a:prstGeom>
        </p:spPr>
      </p:pic>
      <p:pic>
        <p:nvPicPr>
          <p:cNvPr id="67" name="图片 66" descr="WS156 智能情景面板 1"/>
          <p:cNvPicPr>
            <a:picLocks noChangeAspect="1"/>
          </p:cNvPicPr>
          <p:nvPr/>
        </p:nvPicPr>
        <p:blipFill>
          <a:blip r:embed="rId10"/>
          <a:stretch>
            <a:fillRect/>
          </a:stretch>
        </p:blipFill>
        <p:spPr>
          <a:xfrm>
            <a:off x="5916295" y="5698490"/>
            <a:ext cx="685800" cy="685800"/>
          </a:xfrm>
          <a:prstGeom prst="rect">
            <a:avLst/>
          </a:prstGeom>
        </p:spPr>
      </p:pic>
      <p:pic>
        <p:nvPicPr>
          <p:cNvPr id="69" name="图片 68" descr="WS301 无线门磁传感器 2"/>
          <p:cNvPicPr>
            <a:picLocks noChangeAspect="1"/>
          </p:cNvPicPr>
          <p:nvPr/>
        </p:nvPicPr>
        <p:blipFill>
          <a:blip r:embed="rId11"/>
          <a:stretch>
            <a:fillRect/>
          </a:stretch>
        </p:blipFill>
        <p:spPr>
          <a:xfrm>
            <a:off x="7660005" y="5814060"/>
            <a:ext cx="530225" cy="530225"/>
          </a:xfrm>
          <a:prstGeom prst="rect">
            <a:avLst/>
          </a:prstGeom>
        </p:spPr>
      </p:pic>
      <p:pic>
        <p:nvPicPr>
          <p:cNvPr id="70" name="图片 69" descr="AM107 室内环境监测传感器 1"/>
          <p:cNvPicPr>
            <a:picLocks noChangeAspect="1"/>
          </p:cNvPicPr>
          <p:nvPr/>
        </p:nvPicPr>
        <p:blipFill>
          <a:blip r:embed="rId12"/>
          <a:stretch>
            <a:fillRect/>
          </a:stretch>
        </p:blipFill>
        <p:spPr>
          <a:xfrm>
            <a:off x="9155430" y="5735320"/>
            <a:ext cx="758825" cy="758825"/>
          </a:xfrm>
          <a:prstGeom prst="rect">
            <a:avLst/>
          </a:prstGeom>
        </p:spPr>
      </p:pic>
      <p:pic>
        <p:nvPicPr>
          <p:cNvPr id="72" name="图片 71" descr="VS121 空间占用传感器 1"/>
          <p:cNvPicPr>
            <a:picLocks noChangeAspect="1"/>
          </p:cNvPicPr>
          <p:nvPr/>
        </p:nvPicPr>
        <p:blipFill>
          <a:blip r:embed="rId13"/>
          <a:stretch>
            <a:fillRect/>
          </a:stretch>
        </p:blipFill>
        <p:spPr>
          <a:xfrm>
            <a:off x="10489565" y="5621655"/>
            <a:ext cx="817245" cy="817245"/>
          </a:xfrm>
          <a:prstGeom prst="rect">
            <a:avLst/>
          </a:prstGeom>
        </p:spPr>
      </p:pic>
      <p:sp>
        <p:nvSpPr>
          <p:cNvPr id="45" name="文本框 44"/>
          <p:cNvSpPr txBox="1"/>
          <p:nvPr/>
        </p:nvSpPr>
        <p:spPr>
          <a:xfrm>
            <a:off x="8777605" y="5009515"/>
            <a:ext cx="681990" cy="306705"/>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UG6</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上下箭头 45"/>
          <p:cNvSpPr/>
          <p:nvPr/>
        </p:nvSpPr>
        <p:spPr>
          <a:xfrm>
            <a:off x="6681470" y="5309235"/>
            <a:ext cx="229235" cy="39560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上下箭头 49"/>
          <p:cNvSpPr/>
          <p:nvPr/>
        </p:nvSpPr>
        <p:spPr>
          <a:xfrm>
            <a:off x="6692900" y="2169795"/>
            <a:ext cx="229235" cy="39560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8" name="组合 102"/>
          <p:cNvGrpSpPr/>
          <p:nvPr/>
        </p:nvGrpSpPr>
        <p:grpSpPr>
          <a:xfrm>
            <a:off x="6989445" y="1004570"/>
            <a:ext cx="351790" cy="546100"/>
            <a:chOff x="4944433" y="1107307"/>
            <a:chExt cx="377315" cy="728661"/>
          </a:xfrm>
        </p:grpSpPr>
        <p:pic>
          <p:nvPicPr>
            <p:cNvPr id="379" name="a410e193-831d-44bf-a735-4fb525dae09d"/>
            <p:cNvPicPr>
              <a:picLocks noChangeAspect="1" noChangeArrowheads="1"/>
            </p:cNvPicPr>
            <p:nvPr/>
          </p:nvPicPr>
          <p:blipFill>
            <a:blip r:embed="rId14" cstate="email"/>
            <a:srcRect/>
            <a:stretch>
              <a:fillRect/>
            </a:stretch>
          </p:blipFill>
          <p:spPr bwMode="auto">
            <a:xfrm>
              <a:off x="4944433" y="1107307"/>
              <a:ext cx="377315" cy="728661"/>
            </a:xfrm>
            <a:prstGeom prst="rect">
              <a:avLst/>
            </a:prstGeom>
            <a:noFill/>
            <a:ln w="9525">
              <a:noFill/>
              <a:miter lim="800000"/>
              <a:headEnd/>
              <a:tailEnd/>
            </a:ln>
          </p:spPr>
        </p:pic>
        <p:pic>
          <p:nvPicPr>
            <p:cNvPr id="380" name="Picture 11" descr="C:\Users\h00112981\Desktop\eSpace Mobile\02.png"/>
            <p:cNvPicPr>
              <a:picLocks noChangeAspect="1" noChangeArrowheads="1"/>
            </p:cNvPicPr>
            <p:nvPr/>
          </p:nvPicPr>
          <p:blipFill>
            <a:blip r:embed="rId15" cstate="email"/>
            <a:srcRect/>
            <a:stretch>
              <a:fillRect/>
            </a:stretch>
          </p:blipFill>
          <p:spPr bwMode="auto">
            <a:xfrm>
              <a:off x="4966075" y="1193400"/>
              <a:ext cx="317976" cy="526258"/>
            </a:xfrm>
            <a:prstGeom prst="rect">
              <a:avLst/>
            </a:prstGeom>
            <a:noFill/>
          </p:spPr>
        </p:pic>
      </p:grpSp>
      <p:sp>
        <p:nvSpPr>
          <p:cNvPr id="51" name="文本框 50"/>
          <p:cNvSpPr txBox="1"/>
          <p:nvPr/>
        </p:nvSpPr>
        <p:spPr>
          <a:xfrm>
            <a:off x="6736080" y="1833880"/>
            <a:ext cx="948055" cy="306705"/>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手机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APP</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EM300-SLD 点式漏水监测传感器"/>
          <p:cNvPicPr>
            <a:picLocks noChangeAspect="1"/>
          </p:cNvPicPr>
          <p:nvPr/>
        </p:nvPicPr>
        <p:blipFill>
          <a:blip r:embed="rId16"/>
          <a:stretch>
            <a:fillRect/>
          </a:stretch>
        </p:blipFill>
        <p:spPr>
          <a:xfrm>
            <a:off x="7091680" y="5735320"/>
            <a:ext cx="592455" cy="616585"/>
          </a:xfrm>
          <a:prstGeom prst="rect">
            <a:avLst/>
          </a:prstGeom>
        </p:spPr>
      </p:pic>
      <p:pic>
        <p:nvPicPr>
          <p:cNvPr id="31" name="图片 4" descr="9e570a8cf73084f0dfd326de4bec5b0"/>
          <p:cNvPicPr>
            <a:picLocks noChangeAspect="1"/>
          </p:cNvPicPr>
          <p:nvPr/>
        </p:nvPicPr>
        <p:blipFill>
          <a:blip r:embed="rId17"/>
          <a:stretch>
            <a:fillRect/>
          </a:stretch>
        </p:blipFill>
        <p:spPr>
          <a:xfrm>
            <a:off x="8279765" y="5894070"/>
            <a:ext cx="426085" cy="370205"/>
          </a:xfrm>
          <a:prstGeom prst="rect">
            <a:avLst/>
          </a:prstGeom>
        </p:spPr>
      </p:pic>
      <p:pic>
        <p:nvPicPr>
          <p:cNvPr id="52" name="图片 51"/>
          <p:cNvPicPr>
            <a:picLocks noChangeAspect="1"/>
          </p:cNvPicPr>
          <p:nvPr/>
        </p:nvPicPr>
        <p:blipFill>
          <a:blip r:embed="rId18"/>
          <a:stretch>
            <a:fillRect/>
          </a:stretch>
        </p:blipFill>
        <p:spPr>
          <a:xfrm>
            <a:off x="10040620" y="5899150"/>
            <a:ext cx="389890" cy="418465"/>
          </a:xfrm>
          <a:prstGeom prst="rect">
            <a:avLst/>
          </a:prstGeom>
        </p:spPr>
      </p:pic>
      <p:pic>
        <p:nvPicPr>
          <p:cNvPr id="4" name="图片 3" descr="UG67-背板.471"/>
          <p:cNvPicPr>
            <a:picLocks noChangeAspect="1"/>
          </p:cNvPicPr>
          <p:nvPr>
            <p:custDataLst>
              <p:tags r:id="rId19"/>
            </p:custDataLst>
          </p:nvPr>
        </p:nvPicPr>
        <p:blipFill>
          <a:blip r:embed="rId20"/>
          <a:srcRect l="38517" t="13731" r="46039" b="20537"/>
          <a:stretch>
            <a:fillRect/>
          </a:stretch>
        </p:blipFill>
        <p:spPr>
          <a:xfrm>
            <a:off x="4912360" y="3814445"/>
            <a:ext cx="457200" cy="1296670"/>
          </a:xfrm>
          <a:prstGeom prst="rect">
            <a:avLst/>
          </a:prstGeom>
        </p:spPr>
      </p:pic>
      <p:grpSp>
        <p:nvGrpSpPr>
          <p:cNvPr id="25" name="组合 24"/>
          <p:cNvGrpSpPr/>
          <p:nvPr/>
        </p:nvGrpSpPr>
        <p:grpSpPr>
          <a:xfrm>
            <a:off x="214630" y="-26670"/>
            <a:ext cx="7479665" cy="2635250"/>
            <a:chOff x="338" y="-42"/>
            <a:chExt cx="11779" cy="4150"/>
          </a:xfrm>
        </p:grpSpPr>
        <p:sp>
          <p:nvSpPr>
            <p:cNvPr id="26" name="TextBox 8"/>
            <p:cNvSpPr txBox="1"/>
            <p:nvPr>
              <p:custDataLst>
                <p:tags r:id="rId21"/>
              </p:custDataLst>
            </p:nvPr>
          </p:nvSpPr>
          <p:spPr>
            <a:xfrm>
              <a:off x="992" y="327"/>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方案系统架构</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35" name="矩形 34"/>
            <p:cNvSpPr/>
            <p:nvPr>
              <p:custDataLst>
                <p:tags r:id="rId2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36" name="文本框 23"/>
            <p:cNvSpPr txBox="1"/>
            <p:nvPr>
              <p:custDataLst>
                <p:tags r:id="rId2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7" name="图片 46" descr="星纵物联Logo_RGB-02（彩色）"/>
          <p:cNvPicPr>
            <a:picLocks noChangeAspect="1"/>
          </p:cNvPicPr>
          <p:nvPr>
            <p:custDataLst>
              <p:tags r:id="rId24"/>
            </p:custDataLst>
          </p:nvPr>
        </p:nvPicPr>
        <p:blipFill>
          <a:blip r:embed="rId25"/>
          <a:stretch>
            <a:fillRect/>
          </a:stretch>
        </p:blipFill>
        <p:spPr>
          <a:xfrm>
            <a:off x="9432925" y="116205"/>
            <a:ext cx="3023870" cy="1026795"/>
          </a:xfrm>
          <a:prstGeom prst="rect">
            <a:avLst/>
          </a:prstGeom>
        </p:spPr>
      </p:pic>
      <p:pic>
        <p:nvPicPr>
          <p:cNvPr id="15" name="图片 14" descr="UG63_20220509.1137"/>
          <p:cNvPicPr>
            <a:picLocks noChangeAspect="1"/>
          </p:cNvPicPr>
          <p:nvPr/>
        </p:nvPicPr>
        <p:blipFill>
          <a:blip r:embed="rId26"/>
          <a:srcRect l="29105" t="17435" r="29323" b="13611"/>
          <a:stretch>
            <a:fillRect/>
          </a:stretch>
        </p:blipFill>
        <p:spPr>
          <a:xfrm>
            <a:off x="8792210" y="4250690"/>
            <a:ext cx="640715" cy="758825"/>
          </a:xfrm>
          <a:prstGeom prst="rect">
            <a:avLst/>
          </a:prstGeom>
        </p:spPr>
      </p:pic>
      <p:pic>
        <p:nvPicPr>
          <p:cNvPr id="48" name="图片 47" descr="untitled.4313"/>
          <p:cNvPicPr>
            <a:picLocks noChangeAspect="1"/>
          </p:cNvPicPr>
          <p:nvPr/>
        </p:nvPicPr>
        <p:blipFill>
          <a:blip r:embed="rId27"/>
          <a:stretch>
            <a:fillRect/>
          </a:stretch>
        </p:blipFill>
        <p:spPr>
          <a:xfrm flipV="1">
            <a:off x="4191635" y="5714365"/>
            <a:ext cx="1276985" cy="664845"/>
          </a:xfrm>
          <a:prstGeom prst="rect">
            <a:avLst/>
          </a:prstGeom>
        </p:spPr>
      </p:pic>
    </p:spTree>
    <p:custDataLst>
      <p:tags r:id="rId2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成功案例8882.0"/>
          <p:cNvPicPr>
            <a:picLocks noChangeAspect="1"/>
          </p:cNvPicPr>
          <p:nvPr/>
        </p:nvPicPr>
        <p:blipFill>
          <a:blip r:embed="rId1"/>
          <a:stretch>
            <a:fillRect/>
          </a:stretch>
        </p:blipFill>
        <p:spPr>
          <a:xfrm>
            <a:off x="27305" y="240030"/>
            <a:ext cx="12192000" cy="6858000"/>
          </a:xfrm>
          <a:prstGeom prst="rect">
            <a:avLst/>
          </a:prstGeom>
        </p:spPr>
      </p:pic>
      <p:grpSp>
        <p:nvGrpSpPr>
          <p:cNvPr id="5" name="组合 4"/>
          <p:cNvGrpSpPr/>
          <p:nvPr/>
        </p:nvGrpSpPr>
        <p:grpSpPr>
          <a:xfrm>
            <a:off x="1115060" y="1029970"/>
            <a:ext cx="3553460" cy="494030"/>
            <a:chOff x="1707" y="1510"/>
            <a:chExt cx="5596" cy="778"/>
          </a:xfrm>
        </p:grpSpPr>
        <p:pic>
          <p:nvPicPr>
            <p:cNvPr id="6" name="图片 5" descr="圆角矩形 1 - 智能对象组"/>
            <p:cNvPicPr>
              <a:picLocks noChangeAspect="1"/>
            </p:cNvPicPr>
            <p:nvPr/>
          </p:nvPicPr>
          <p:blipFill>
            <a:blip r:embed="rId2"/>
            <a:stretch>
              <a:fillRect/>
            </a:stretch>
          </p:blipFill>
          <p:spPr>
            <a:xfrm>
              <a:off x="1707" y="1510"/>
              <a:ext cx="5596" cy="778"/>
            </a:xfrm>
            <a:prstGeom prst="rect">
              <a:avLst/>
            </a:prstGeom>
          </p:spPr>
        </p:pic>
        <p:sp>
          <p:nvSpPr>
            <p:cNvPr id="15" name="文本框 14"/>
            <p:cNvSpPr txBox="1"/>
            <p:nvPr/>
          </p:nvSpPr>
          <p:spPr>
            <a:xfrm>
              <a:off x="1899" y="1549"/>
              <a:ext cx="432" cy="725"/>
            </a:xfrm>
            <a:prstGeom prst="rect">
              <a:avLst/>
            </a:prstGeom>
            <a:noFill/>
          </p:spPr>
          <p:txBody>
            <a:bodyPr wrap="square" rtlCol="0">
              <a:spAutoFit/>
            </a:bodyPr>
            <a:lstStyle/>
            <a:p>
              <a:r>
                <a:rPr lang="en-US" altLang="zh-CN" sz="2400" b="1">
                  <a:solidFill>
                    <a:srgbClr val="4696F5"/>
                  </a:solidFill>
                  <a:latin typeface="Roboto" panose="02000000000000000000" charset="0"/>
                  <a:cs typeface="Roboto" panose="02000000000000000000" charset="0"/>
                </a:rPr>
                <a:t>1</a:t>
              </a:r>
              <a:endParaRPr lang="en-US" altLang="zh-CN" sz="2400" b="1">
                <a:solidFill>
                  <a:srgbClr val="4696F5"/>
                </a:solidFill>
                <a:latin typeface="Roboto" panose="02000000000000000000" charset="0"/>
                <a:cs typeface="Roboto" panose="02000000000000000000" charset="0"/>
              </a:endParaRPr>
            </a:p>
          </p:txBody>
        </p:sp>
        <p:sp>
          <p:nvSpPr>
            <p:cNvPr id="16" name="文本框 15"/>
            <p:cNvSpPr txBox="1"/>
            <p:nvPr>
              <p:custDataLst>
                <p:tags r:id="rId3"/>
              </p:custDataLst>
            </p:nvPr>
          </p:nvSpPr>
          <p:spPr>
            <a:xfrm>
              <a:off x="2585" y="1619"/>
              <a:ext cx="4527" cy="628"/>
            </a:xfrm>
            <a:prstGeom prst="rect">
              <a:avLst/>
            </a:prstGeom>
            <a:noFill/>
          </p:spPr>
          <p:txBody>
            <a:bodyPr wrap="square" rtlCol="0">
              <a:spAutoFit/>
            </a:bodyPr>
            <a:lstStyle/>
            <a:p>
              <a:pPr lvl="0" algn="l" fontAlgn="auto">
                <a:lnSpc>
                  <a:spcPct val="100000"/>
                </a:lnSpc>
                <a:buClrTx/>
                <a:buSzTx/>
                <a:buFontTx/>
              </a:pPr>
              <a:r>
                <a:rPr lang="zh-CN" altLang="en-US" sz="2000"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LoRaWAN</a:t>
              </a:r>
              <a:r>
                <a:rPr lang="zh-CN" altLang="en-US" sz="2000" b="1" kern="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无线通信</a:t>
              </a:r>
              <a:endParaRPr lang="zh-CN" altLang="en-US" sz="2000"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24" name="图片 23" descr="椭圆"/>
          <p:cNvPicPr>
            <a:picLocks noChangeAspect="1"/>
          </p:cNvPicPr>
          <p:nvPr/>
        </p:nvPicPr>
        <p:blipFill>
          <a:blip r:embed="rId4"/>
          <a:stretch>
            <a:fillRect/>
          </a:stretch>
        </p:blipFill>
        <p:spPr>
          <a:xfrm>
            <a:off x="624840" y="1882140"/>
            <a:ext cx="209550" cy="209550"/>
          </a:xfrm>
          <a:prstGeom prst="rect">
            <a:avLst/>
          </a:prstGeom>
        </p:spPr>
      </p:pic>
      <p:sp>
        <p:nvSpPr>
          <p:cNvPr id="52" name="文本框 51"/>
          <p:cNvSpPr txBox="1"/>
          <p:nvPr>
            <p:custDataLst>
              <p:tags r:id="rId5"/>
            </p:custDataLst>
          </p:nvPr>
        </p:nvSpPr>
        <p:spPr>
          <a:xfrm>
            <a:off x="1602740" y="2307590"/>
            <a:ext cx="3983355" cy="922020"/>
          </a:xfrm>
          <a:prstGeom prst="rect">
            <a:avLst/>
          </a:prstGeom>
          <a:noFill/>
          <a:ln>
            <a:noFill/>
          </a:ln>
        </p:spPr>
        <p:txBody>
          <a:bodyPr wrap="square" rtlCol="0">
            <a:spAutoFit/>
          </a:bodyPr>
          <a:lstStyle/>
          <a:p>
            <a:pPr lvl="0" algn="l" fontAlgn="auto">
              <a:lnSpc>
                <a:spcPct val="100000"/>
              </a:lnSpc>
              <a:buClrTx/>
              <a:buSzTx/>
              <a:buFontTx/>
              <a:buNone/>
            </a:pP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LoRaWAN</a:t>
            </a:r>
            <a:r>
              <a:rPr lang="en-US" altLang="zh-CN" b="1" baseline="30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是一种专为LoRa网络设计的远距离、低功耗、易部署的无线通信标准。</a:t>
            </a:r>
            <a:endPar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9" name="文本框 48"/>
          <p:cNvSpPr txBox="1"/>
          <p:nvPr/>
        </p:nvSpPr>
        <p:spPr>
          <a:xfrm>
            <a:off x="1602740" y="3843020"/>
            <a:ext cx="3445510" cy="1196975"/>
          </a:xfrm>
          <a:prstGeom prst="rect">
            <a:avLst/>
          </a:prstGeom>
          <a:noFill/>
        </p:spPr>
        <p:txBody>
          <a:bodyPr wrap="square" rtlCol="0">
            <a:spAutoFit/>
          </a:bodyPr>
          <a:lstStyle/>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覆盖范围广</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抗干扰能力强</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低功耗轻量级</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接入终端数量多</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安全可信赖</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4" name="TextBox 8"/>
          <p:cNvSpPr txBox="1"/>
          <p:nvPr/>
        </p:nvSpPr>
        <p:spPr>
          <a:xfrm>
            <a:off x="629920" y="195580"/>
            <a:ext cx="7064375" cy="865505"/>
          </a:xfrm>
          <a:prstGeom prst="rect">
            <a:avLst/>
          </a:prstGeom>
          <a:noFill/>
        </p:spPr>
        <p:txBody>
          <a:bodyPr wrap="square" lIns="91440" tIns="45720" rIns="91440" bIns="45720" rtlCol="0" anchor="t">
            <a:sp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LoRa无线传输</a:t>
            </a:r>
            <a:endParaRPr kumimoji="0" lang="zh-CN" altLang="en-US" sz="2800" b="1" i="0" u="none" strike="noStrike" cap="none" spc="0" normalizeH="0" baseline="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a:p>
            <a:pPr algn="l">
              <a:lnSpc>
                <a:spcPct val="90000"/>
              </a:lnSpc>
              <a:buClrTx/>
              <a:buSzTx/>
              <a:buFontTx/>
            </a:pP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文本框 13"/>
          <p:cNvSpPr txBox="1"/>
          <p:nvPr>
            <p:custDataLst>
              <p:tags r:id="rId6"/>
            </p:custDataLst>
          </p:nvPr>
        </p:nvSpPr>
        <p:spPr>
          <a:xfrm>
            <a:off x="6733540" y="2196465"/>
            <a:ext cx="3916045" cy="1408430"/>
          </a:xfrm>
          <a:prstGeom prst="rect">
            <a:avLst/>
          </a:prstGeom>
          <a:noFill/>
          <a:ln>
            <a:noFill/>
          </a:ln>
        </p:spPr>
        <p:txBody>
          <a:bodyPr wrap="square" rtlCol="0">
            <a:noAutofit/>
          </a:bodyPr>
          <a:lstStyle/>
          <a:p>
            <a:pPr lvl="0" algn="l" fontAlgn="auto">
              <a:lnSpc>
                <a:spcPct val="100000"/>
              </a:lnSpc>
              <a:buClrTx/>
              <a:buSzTx/>
              <a:buFontTx/>
              <a:buNone/>
            </a:pPr>
            <a:r>
              <a:rPr lang="en-US" altLang="zh-CN" sz="1800" b="1">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基于LoRa</a:t>
            </a:r>
            <a:r>
              <a:rPr lang="en-US" altLang="zh-CN" sz="1800" b="1" baseline="300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00" b="1">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技术的Milesight D2D通信（Device to Device）是星纵物联自主研发的基于LoRa</a:t>
            </a:r>
            <a:r>
              <a:rPr lang="en-US" altLang="zh-CN" sz="1800" b="1" baseline="300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00" b="1">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技术的全新协议，旨在实现设备与设备间的直接通信。</a:t>
            </a:r>
            <a:endParaRPr lang="en-US" altLang="zh-CN" sz="1800" b="1">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nvSpPr>
        <p:spPr>
          <a:xfrm>
            <a:off x="6733540" y="3843020"/>
            <a:ext cx="3099435" cy="1196975"/>
          </a:xfrm>
          <a:prstGeom prst="rect">
            <a:avLst/>
          </a:prstGeom>
          <a:noFill/>
        </p:spPr>
        <p:txBody>
          <a:bodyPr wrap="square" rtlCol="0">
            <a:spAutoFit/>
          </a:bodyPr>
          <a:lstStyle/>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1秒内高速响应</a:t>
            </a:r>
            <a:endParaRPr lang="zh-CN" altLang="en-US" sz="1200" b="0">
              <a:solidFill>
                <a:srgbClr val="1B3F9B"/>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无需网关独立部署</a:t>
            </a:r>
            <a:endParaRPr lang="zh-CN" altLang="en-US" sz="1200" b="0">
              <a:solidFill>
                <a:srgbClr val="1B3F9B"/>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无需时钟或信标同步</a:t>
            </a:r>
            <a:endParaRPr lang="zh-CN" altLang="en-US" sz="1200" b="0">
              <a:solidFill>
                <a:srgbClr val="1B3F9B"/>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兼容LoRaWAN®通信协议</a:t>
            </a:r>
            <a:endParaRPr lang="zh-CN" altLang="en-US" sz="1200" b="0">
              <a:solidFill>
                <a:srgbClr val="1B3F9B"/>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rPr>
              <a:t>数据安全加密传输</a:t>
            </a:r>
            <a:endParaRPr lang="zh-CN" altLang="en-US" sz="1200">
              <a:solidFill>
                <a:srgbClr val="1B3F9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3" name="组合 22"/>
          <p:cNvGrpSpPr/>
          <p:nvPr/>
        </p:nvGrpSpPr>
        <p:grpSpPr>
          <a:xfrm>
            <a:off x="6267450" y="999490"/>
            <a:ext cx="4019550" cy="515620"/>
            <a:chOff x="10080" y="1154"/>
            <a:chExt cx="6330" cy="812"/>
          </a:xfrm>
        </p:grpSpPr>
        <p:pic>
          <p:nvPicPr>
            <p:cNvPr id="20" name="图片 19" descr="组 16"/>
            <p:cNvPicPr>
              <a:picLocks noChangeAspect="1"/>
            </p:cNvPicPr>
            <p:nvPr/>
          </p:nvPicPr>
          <p:blipFill>
            <a:blip r:embed="rId7"/>
            <a:stretch>
              <a:fillRect/>
            </a:stretch>
          </p:blipFill>
          <p:spPr>
            <a:xfrm>
              <a:off x="10080" y="1154"/>
              <a:ext cx="6330" cy="812"/>
            </a:xfrm>
            <a:prstGeom prst="rect">
              <a:avLst/>
            </a:prstGeom>
          </p:spPr>
        </p:pic>
        <p:grpSp>
          <p:nvGrpSpPr>
            <p:cNvPr id="8" name="组合 7"/>
            <p:cNvGrpSpPr/>
            <p:nvPr/>
          </p:nvGrpSpPr>
          <p:grpSpPr>
            <a:xfrm>
              <a:off x="10266" y="1181"/>
              <a:ext cx="4882" cy="725"/>
              <a:chOff x="1899" y="1549"/>
              <a:chExt cx="4882" cy="725"/>
            </a:xfrm>
          </p:grpSpPr>
          <p:sp>
            <p:nvSpPr>
              <p:cNvPr id="11" name="文本框 10"/>
              <p:cNvSpPr txBox="1"/>
              <p:nvPr>
                <p:custDataLst>
                  <p:tags r:id="rId8"/>
                </p:custDataLst>
              </p:nvPr>
            </p:nvSpPr>
            <p:spPr>
              <a:xfrm>
                <a:off x="1899" y="1549"/>
                <a:ext cx="432" cy="725"/>
              </a:xfrm>
              <a:prstGeom prst="rect">
                <a:avLst/>
              </a:prstGeom>
              <a:noFill/>
            </p:spPr>
            <p:txBody>
              <a:bodyPr wrap="square" rtlCol="0">
                <a:spAutoFit/>
              </a:bodyPr>
              <a:lstStyle/>
              <a:p>
                <a:r>
                  <a:rPr lang="en-US" altLang="zh-CN" sz="2400" b="1">
                    <a:solidFill>
                      <a:srgbClr val="1A57C8"/>
                    </a:solidFill>
                    <a:latin typeface="Roboto" panose="02000000000000000000" charset="0"/>
                    <a:cs typeface="Roboto" panose="02000000000000000000" charset="0"/>
                  </a:rPr>
                  <a:t>2</a:t>
                </a:r>
                <a:endParaRPr lang="en-US" altLang="zh-CN" sz="2400" b="1">
                  <a:solidFill>
                    <a:srgbClr val="1A57C8"/>
                  </a:solidFill>
                  <a:latin typeface="Roboto" panose="02000000000000000000" charset="0"/>
                  <a:cs typeface="Roboto" panose="02000000000000000000" charset="0"/>
                </a:endParaRPr>
              </a:p>
            </p:txBody>
          </p:sp>
          <p:sp>
            <p:nvSpPr>
              <p:cNvPr id="12" name="文本框 11"/>
              <p:cNvSpPr txBox="1"/>
              <p:nvPr>
                <p:custDataLst>
                  <p:tags r:id="rId9"/>
                </p:custDataLst>
              </p:nvPr>
            </p:nvSpPr>
            <p:spPr>
              <a:xfrm>
                <a:off x="2585" y="1619"/>
                <a:ext cx="4196" cy="628"/>
              </a:xfrm>
              <a:prstGeom prst="rect">
                <a:avLst/>
              </a:prstGeom>
              <a:noFill/>
            </p:spPr>
            <p:txBody>
              <a:bodyPr wrap="square" rtlCol="0">
                <a:spAutoFit/>
              </a:bodyPr>
              <a:lstStyle/>
              <a:p>
                <a:pPr lvl="0" algn="l" fontAlgn="auto">
                  <a:lnSpc>
                    <a:spcPct val="100000"/>
                  </a:lnSpc>
                  <a:buClrTx/>
                  <a:buSzTx/>
                  <a:buFontTx/>
                </a:pPr>
                <a:r>
                  <a:rPr lang="zh-CN" altLang="en-US" sz="2000"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Milesight D2D通信</a:t>
                </a:r>
                <a:endParaRPr lang="zh-CN" altLang="en-US" sz="2000"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pic>
        <p:nvPicPr>
          <p:cNvPr id="17" name="图片 16" descr="椭圆"/>
          <p:cNvPicPr>
            <a:picLocks noChangeAspect="1"/>
          </p:cNvPicPr>
          <p:nvPr>
            <p:custDataLst>
              <p:tags r:id="rId10"/>
            </p:custDataLst>
          </p:nvPr>
        </p:nvPicPr>
        <p:blipFill>
          <a:blip r:embed="rId4"/>
          <a:stretch>
            <a:fillRect/>
          </a:stretch>
        </p:blipFill>
        <p:spPr>
          <a:xfrm>
            <a:off x="834390" y="6188075"/>
            <a:ext cx="209550" cy="209550"/>
          </a:xfrm>
          <a:prstGeom prst="rect">
            <a:avLst/>
          </a:prstGeom>
        </p:spPr>
      </p:pic>
      <p:pic>
        <p:nvPicPr>
          <p:cNvPr id="2" name="图片 1" descr="物联图标库-08"/>
          <p:cNvPicPr>
            <a:picLocks noChangeAspect="1"/>
          </p:cNvPicPr>
          <p:nvPr/>
        </p:nvPicPr>
        <p:blipFill>
          <a:blip r:embed="rId11">
            <a:alphaModFix amt="40000"/>
          </a:blip>
          <a:stretch>
            <a:fillRect/>
          </a:stretch>
        </p:blipFill>
        <p:spPr>
          <a:xfrm>
            <a:off x="8225790" y="4549140"/>
            <a:ext cx="2729230" cy="1084580"/>
          </a:xfrm>
          <a:prstGeom prst="rect">
            <a:avLst/>
          </a:prstGeom>
        </p:spPr>
      </p:pic>
      <p:pic>
        <p:nvPicPr>
          <p:cNvPr id="7" name="图片 6" descr="物联图标库-09"/>
          <p:cNvPicPr>
            <a:picLocks noChangeAspect="1"/>
          </p:cNvPicPr>
          <p:nvPr/>
        </p:nvPicPr>
        <p:blipFill>
          <a:blip r:embed="rId12">
            <a:alphaModFix amt="40000"/>
          </a:blip>
          <a:stretch>
            <a:fillRect/>
          </a:stretch>
        </p:blipFill>
        <p:spPr>
          <a:xfrm>
            <a:off x="3239135" y="4549140"/>
            <a:ext cx="2730500" cy="1084580"/>
          </a:xfrm>
          <a:prstGeom prst="rect">
            <a:avLst/>
          </a:prstGeom>
        </p:spPr>
      </p:pic>
      <p:pic>
        <p:nvPicPr>
          <p:cNvPr id="9" name="图片 8" descr="星纵物联Logo_RGB-02（彩色）"/>
          <p:cNvPicPr>
            <a:picLocks noChangeAspect="1"/>
          </p:cNvPicPr>
          <p:nvPr>
            <p:custDataLst>
              <p:tags r:id="rId13"/>
            </p:custDataLst>
          </p:nvPr>
        </p:nvPicPr>
        <p:blipFill>
          <a:blip r:embed="rId14"/>
          <a:stretch>
            <a:fillRect/>
          </a:stretch>
        </p:blipFill>
        <p:spPr>
          <a:xfrm>
            <a:off x="9789160" y="116205"/>
            <a:ext cx="2657475" cy="902335"/>
          </a:xfrm>
          <a:prstGeom prst="rect">
            <a:avLst/>
          </a:prstGeom>
        </p:spPr>
      </p:pic>
      <p:sp>
        <p:nvSpPr>
          <p:cNvPr id="10" name="矩形 9"/>
          <p:cNvSpPr/>
          <p:nvPr>
            <p:custDataLst>
              <p:tags r:id="rId15"/>
            </p:custDataLst>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3" name="文本框 23"/>
          <p:cNvSpPr txBox="1"/>
          <p:nvPr>
            <p:custDataLst>
              <p:tags r:id="rId16"/>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7"/>
    </p:custData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04790" y="3067685"/>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环境质量管理</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305425" y="3653155"/>
            <a:ext cx="4064000" cy="275590"/>
          </a:xfrm>
          <a:prstGeom prst="rect">
            <a:avLst/>
          </a:prstGeom>
          <a:noFill/>
        </p:spPr>
        <p:txBody>
          <a:bodyPr wrap="square" rtlCol="0">
            <a:spAutoFit/>
          </a:bodyPr>
          <a:lstStyle/>
          <a:p>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打造舒适健康的楼宇环境</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7" name="组合 16"/>
          <p:cNvGrpSpPr/>
          <p:nvPr/>
        </p:nvGrpSpPr>
        <p:grpSpPr>
          <a:xfrm>
            <a:off x="6961505" y="4783455"/>
            <a:ext cx="4060511" cy="1736090"/>
            <a:chOff x="8989" y="6287"/>
            <a:chExt cx="6913" cy="2856"/>
          </a:xfrm>
          <a:effectLst>
            <a:outerShdw blurRad="50800" dist="38100" dir="2700000" algn="tl" rotWithShape="0">
              <a:prstClr val="black">
                <a:alpha val="40000"/>
              </a:prstClr>
            </a:outerShdw>
          </a:effectLst>
        </p:grpSpPr>
        <p:pic>
          <p:nvPicPr>
            <p:cNvPr id="12" name="图片 11" descr="00.876"/>
            <p:cNvPicPr>
              <a:picLocks noChangeAspect="1"/>
            </p:cNvPicPr>
            <p:nvPr>
              <p:custDataLst>
                <p:tags r:id="rId5"/>
              </p:custDataLst>
            </p:nvPr>
          </p:nvPicPr>
          <p:blipFill>
            <a:blip r:embed="rId6"/>
            <a:stretch>
              <a:fillRect/>
            </a:stretch>
          </p:blipFill>
          <p:spPr>
            <a:xfrm>
              <a:off x="8989" y="6287"/>
              <a:ext cx="4001" cy="2856"/>
            </a:xfrm>
            <a:prstGeom prst="rect">
              <a:avLst/>
            </a:prstGeom>
          </p:spPr>
        </p:pic>
        <p:pic>
          <p:nvPicPr>
            <p:cNvPr id="13" name="图片 12" descr="AM系列.310"/>
            <p:cNvPicPr>
              <a:picLocks noChangeAspect="1"/>
            </p:cNvPicPr>
            <p:nvPr>
              <p:custDataLst>
                <p:tags r:id="rId7"/>
              </p:custDataLst>
            </p:nvPr>
          </p:nvPicPr>
          <p:blipFill>
            <a:blip r:embed="rId8"/>
            <a:srcRect l="10731" t="23535" r="34576" b="21090"/>
            <a:stretch>
              <a:fillRect/>
            </a:stretch>
          </p:blipFill>
          <p:spPr>
            <a:xfrm>
              <a:off x="11593" y="6545"/>
              <a:ext cx="3006" cy="2083"/>
            </a:xfrm>
            <a:prstGeom prst="rect">
              <a:avLst/>
            </a:prstGeom>
          </p:spPr>
        </p:pic>
        <p:pic>
          <p:nvPicPr>
            <p:cNvPr id="14" name="图片 13" descr="WS302.518"/>
            <p:cNvPicPr>
              <a:picLocks noChangeAspect="1"/>
            </p:cNvPicPr>
            <p:nvPr>
              <p:custDataLst>
                <p:tags r:id="rId9"/>
              </p:custDataLst>
            </p:nvPr>
          </p:nvPicPr>
          <p:blipFill>
            <a:blip r:embed="rId10"/>
            <a:stretch>
              <a:fillRect/>
            </a:stretch>
          </p:blipFill>
          <p:spPr>
            <a:xfrm>
              <a:off x="14740" y="7277"/>
              <a:ext cx="1162" cy="11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hutterstock_1075046372"/>
          <p:cNvPicPr>
            <a:picLocks noChangeAspect="1"/>
          </p:cNvPicPr>
          <p:nvPr/>
        </p:nvPicPr>
        <p:blipFill>
          <a:blip r:embed="rId1"/>
          <a:srcRect t="44281" b="19688"/>
          <a:stretch>
            <a:fillRect/>
          </a:stretch>
        </p:blipFill>
        <p:spPr>
          <a:xfrm>
            <a:off x="0" y="1071245"/>
            <a:ext cx="12192000" cy="2196465"/>
          </a:xfrm>
          <a:prstGeom prst="rect">
            <a:avLst/>
          </a:prstGeom>
        </p:spPr>
      </p:pic>
      <p:sp>
        <p:nvSpPr>
          <p:cNvPr id="37" name="矩形 36"/>
          <p:cNvSpPr/>
          <p:nvPr/>
        </p:nvSpPr>
        <p:spPr>
          <a:xfrm>
            <a:off x="0" y="1052830"/>
            <a:ext cx="12191365" cy="222377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环境质量管理</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2"/>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477010" y="3784600"/>
            <a:ext cx="2776220" cy="368300"/>
          </a:xfrm>
          <a:prstGeom prst="rect">
            <a:avLst/>
          </a:prstGeom>
          <a:noFill/>
        </p:spPr>
        <p:txBody>
          <a:bodyPr wrap="square" rtlCol="0">
            <a:spAutoFit/>
          </a:bodyPr>
          <a:lstStyle/>
          <a:p>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多项指标</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全面监测</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object 22"/>
          <p:cNvSpPr txBox="1"/>
          <p:nvPr/>
        </p:nvSpPr>
        <p:spPr>
          <a:xfrm>
            <a:off x="1149985" y="1854835"/>
            <a:ext cx="3430905" cy="1134110"/>
          </a:xfrm>
          <a:prstGeom prst="rect">
            <a:avLst/>
          </a:prstGeom>
        </p:spPr>
        <p:txBody>
          <a:bodyPr vert="horz" wrap="square" lIns="0" tIns="15875" rIns="0" bIns="0" rtlCol="0">
            <a:spAutoFit/>
          </a:bodyPr>
          <a:lstStyle/>
          <a:p>
            <a:pPr marL="12700">
              <a:lnSpc>
                <a:spcPct val="130000"/>
              </a:lnSpc>
              <a:spcBef>
                <a:spcPts val="100"/>
              </a:spcBef>
              <a:buClrTx/>
              <a:buSzTx/>
              <a:buNone/>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根据不同的监测需求选择合适的传感器，实时了解楼宇空间环境质量。指标异常及时告警，可联动新风系统、光照等设备及时改善环境，保证用户身心健康。</a:t>
            </a: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126990" y="3775075"/>
            <a:ext cx="2555875" cy="368300"/>
          </a:xfrm>
          <a:prstGeom prst="rect">
            <a:avLst/>
          </a:prstGeom>
          <a:noFill/>
        </p:spPr>
        <p:txBody>
          <a:bodyPr wrap="square" rtlCol="0">
            <a:spAutoFit/>
          </a:bodyPr>
          <a:lstStyle/>
          <a:p>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声光告警</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智能联动</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8673465" y="3784600"/>
            <a:ext cx="2555875" cy="368300"/>
          </a:xfrm>
          <a:prstGeom prst="rect">
            <a:avLst/>
          </a:prstGeom>
          <a:noFill/>
        </p:spPr>
        <p:txBody>
          <a:bodyPr wrap="square" rtlCol="0">
            <a:spAutoFit/>
          </a:bodyPr>
          <a:lstStyle/>
          <a:p>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无线传输</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持久续航</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nvSpPr>
        <p:spPr>
          <a:xfrm>
            <a:off x="1214120" y="1325245"/>
            <a:ext cx="2976880" cy="398780"/>
          </a:xfrm>
          <a:prstGeom prst="rect">
            <a:avLst/>
          </a:prstGeom>
          <a:noFill/>
        </p:spPr>
        <p:txBody>
          <a:bodyPr wrap="square" rtlCol="0">
            <a:spAutoFit/>
          </a:bodyPr>
          <a:lstStyle/>
          <a:p>
            <a:r>
              <a:rPr lang="zh-CN" altLang="en-US" sz="2000" b="1">
                <a:solidFill>
                  <a:srgbClr val="4696F5"/>
                </a:solidFill>
                <a:latin typeface="微软雅黑" panose="020B0503020204020204" pitchFamily="34" charset="-122"/>
                <a:ea typeface="微软雅黑" panose="020B0503020204020204" pitchFamily="34" charset="-122"/>
                <a:sym typeface="+mn-ea"/>
              </a:rPr>
              <a:t>打造健康舒适的室内环境</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nvGrpSpPr>
          <p:cNvPr id="5" name="组合 4"/>
          <p:cNvGrpSpPr/>
          <p:nvPr/>
        </p:nvGrpSpPr>
        <p:grpSpPr>
          <a:xfrm>
            <a:off x="5356860" y="4189730"/>
            <a:ext cx="1820545" cy="2199005"/>
            <a:chOff x="8338" y="6598"/>
            <a:chExt cx="2867" cy="3463"/>
          </a:xfrm>
        </p:grpSpPr>
        <p:pic>
          <p:nvPicPr>
            <p:cNvPr id="9" name="图片 8" descr="1111) [已恢复]-04"/>
            <p:cNvPicPr>
              <a:picLocks noChangeAspect="1"/>
            </p:cNvPicPr>
            <p:nvPr/>
          </p:nvPicPr>
          <p:blipFill>
            <a:blip r:embed="rId3"/>
            <a:stretch>
              <a:fillRect/>
            </a:stretch>
          </p:blipFill>
          <p:spPr>
            <a:xfrm>
              <a:off x="8338" y="6598"/>
              <a:ext cx="1344" cy="1570"/>
            </a:xfrm>
            <a:prstGeom prst="rect">
              <a:avLst/>
            </a:prstGeom>
          </p:spPr>
        </p:pic>
        <p:sp>
          <p:nvSpPr>
            <p:cNvPr id="35" name="文本框 34"/>
            <p:cNvSpPr txBox="1"/>
            <p:nvPr/>
          </p:nvSpPr>
          <p:spPr>
            <a:xfrm>
              <a:off x="8380" y="7985"/>
              <a:ext cx="1330" cy="434"/>
            </a:xfrm>
            <a:prstGeom prst="rect">
              <a:avLst/>
            </a:prstGeom>
            <a:noFill/>
          </p:spPr>
          <p:txBody>
            <a:bodyPr wrap="square" rtlCol="0">
              <a:spAutoFit/>
            </a:bodyPr>
            <a:lstStyle/>
            <a:p>
              <a:pPr algn="ctr"/>
              <a:r>
                <a:rPr lang="zh-CN" sz="1200">
                  <a:latin typeface="微软雅黑" panose="020B0503020204020204" pitchFamily="34" charset="-122"/>
                  <a:ea typeface="微软雅黑" panose="020B0503020204020204" pitchFamily="34" charset="-122"/>
                  <a:cs typeface="微软雅黑" panose="020B0503020204020204" pitchFamily="34" charset="-122"/>
                  <a:sym typeface="+mn-ea"/>
                </a:rPr>
                <a:t>蜂鸣</a:t>
              </a:r>
              <a:endParaRPr lang="zh-CN"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8" name="文本框 37"/>
            <p:cNvSpPr txBox="1"/>
            <p:nvPr>
              <p:custDataLst>
                <p:tags r:id="rId4"/>
              </p:custDataLst>
            </p:nvPr>
          </p:nvSpPr>
          <p:spPr>
            <a:xfrm>
              <a:off x="9875" y="7971"/>
              <a:ext cx="1330" cy="434"/>
            </a:xfrm>
            <a:prstGeom prst="rect">
              <a:avLst/>
            </a:prstGeom>
            <a:noFill/>
          </p:spPr>
          <p:txBody>
            <a:bodyPr wrap="square" rtlCol="0">
              <a:spAutoFit/>
            </a:bodyPr>
            <a:lstStyle/>
            <a:p>
              <a:pPr algn="ct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LED</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灯</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0" name="文本框 39"/>
            <p:cNvSpPr txBox="1"/>
            <p:nvPr>
              <p:custDataLst>
                <p:tags r:id="rId5"/>
              </p:custDataLst>
            </p:nvPr>
          </p:nvSpPr>
          <p:spPr>
            <a:xfrm>
              <a:off x="9172" y="9627"/>
              <a:ext cx="1330" cy="434"/>
            </a:xfrm>
            <a:prstGeom prst="rect">
              <a:avLst/>
            </a:prstGeom>
            <a:noFill/>
          </p:spPr>
          <p:txBody>
            <a:bodyPr wrap="square" rtlCol="0">
              <a:spAutoFit/>
            </a:bodyPr>
            <a:lstStyle/>
            <a:p>
              <a:pPr algn="ct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设备联动</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1" name="图片 40" descr="1111) [已恢复]-05"/>
            <p:cNvPicPr>
              <a:picLocks noChangeAspect="1"/>
            </p:cNvPicPr>
            <p:nvPr/>
          </p:nvPicPr>
          <p:blipFill>
            <a:blip r:embed="rId6"/>
            <a:stretch>
              <a:fillRect/>
            </a:stretch>
          </p:blipFill>
          <p:spPr>
            <a:xfrm>
              <a:off x="9843" y="6672"/>
              <a:ext cx="1295" cy="1575"/>
            </a:xfrm>
            <a:prstGeom prst="rect">
              <a:avLst/>
            </a:prstGeom>
          </p:spPr>
        </p:pic>
        <p:pic>
          <p:nvPicPr>
            <p:cNvPr id="42" name="图片 41" descr="1111) [已恢复]-06"/>
            <p:cNvPicPr>
              <a:picLocks noChangeAspect="1"/>
            </p:cNvPicPr>
            <p:nvPr/>
          </p:nvPicPr>
          <p:blipFill>
            <a:blip r:embed="rId7"/>
            <a:stretch>
              <a:fillRect/>
            </a:stretch>
          </p:blipFill>
          <p:spPr>
            <a:xfrm>
              <a:off x="9221" y="8278"/>
              <a:ext cx="1253" cy="1607"/>
            </a:xfrm>
            <a:prstGeom prst="rect">
              <a:avLst/>
            </a:prstGeom>
          </p:spPr>
        </p:pic>
      </p:grpSp>
      <p:grpSp>
        <p:nvGrpSpPr>
          <p:cNvPr id="7" name="组合 6"/>
          <p:cNvGrpSpPr/>
          <p:nvPr/>
        </p:nvGrpSpPr>
        <p:grpSpPr>
          <a:xfrm>
            <a:off x="8844915" y="4187825"/>
            <a:ext cx="1930400" cy="2164080"/>
            <a:chOff x="13831" y="6595"/>
            <a:chExt cx="3040" cy="3408"/>
          </a:xfrm>
        </p:grpSpPr>
        <p:pic>
          <p:nvPicPr>
            <p:cNvPr id="43" name="图片 42" descr="C:\Users\milesihgt\Desktop\1111) [已恢复]-07.png1111) [已恢复]-07"/>
            <p:cNvPicPr>
              <a:picLocks noChangeAspect="1"/>
            </p:cNvPicPr>
            <p:nvPr>
              <p:custDataLst>
                <p:tags r:id="rId8"/>
              </p:custDataLst>
            </p:nvPr>
          </p:nvPicPr>
          <p:blipFill>
            <a:blip r:embed="rId9"/>
            <a:srcRect/>
            <a:stretch>
              <a:fillRect/>
            </a:stretch>
          </p:blipFill>
          <p:spPr>
            <a:xfrm>
              <a:off x="13831" y="6625"/>
              <a:ext cx="1400" cy="1441"/>
            </a:xfrm>
            <a:prstGeom prst="rect">
              <a:avLst/>
            </a:prstGeom>
          </p:spPr>
        </p:pic>
        <p:sp>
          <p:nvSpPr>
            <p:cNvPr id="44" name="文本框 43"/>
            <p:cNvSpPr txBox="1"/>
            <p:nvPr>
              <p:custDataLst>
                <p:tags r:id="rId10"/>
              </p:custDataLst>
            </p:nvPr>
          </p:nvSpPr>
          <p:spPr>
            <a:xfrm>
              <a:off x="13902" y="7927"/>
              <a:ext cx="1330" cy="434"/>
            </a:xfrm>
            <a:prstGeom prst="rect">
              <a:avLst/>
            </a:prstGeom>
            <a:noFill/>
          </p:spPr>
          <p:txBody>
            <a:bodyPr wrap="square" rtlCol="0">
              <a:spAutoFit/>
            </a:bodyPr>
            <a:lstStyle/>
            <a:p>
              <a:pPr algn="ct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电池供电</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5" name="文本框 44"/>
            <p:cNvSpPr txBox="1"/>
            <p:nvPr>
              <p:custDataLst>
                <p:tags r:id="rId11"/>
              </p:custDataLst>
            </p:nvPr>
          </p:nvSpPr>
          <p:spPr>
            <a:xfrm>
              <a:off x="15337" y="7913"/>
              <a:ext cx="1534" cy="434"/>
            </a:xfrm>
            <a:prstGeom prst="rect">
              <a:avLst/>
            </a:prstGeom>
            <a:noFill/>
          </p:spPr>
          <p:txBody>
            <a:bodyPr wrap="square" rtlCol="0">
              <a:spAutoFit/>
            </a:bodyPr>
            <a:lstStyle/>
            <a:p>
              <a:pPr algn="ct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TYPEC</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供电</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6" name="文本框 45"/>
            <p:cNvSpPr txBox="1"/>
            <p:nvPr>
              <p:custDataLst>
                <p:tags r:id="rId12"/>
              </p:custDataLst>
            </p:nvPr>
          </p:nvSpPr>
          <p:spPr>
            <a:xfrm>
              <a:off x="14684" y="9569"/>
              <a:ext cx="1454" cy="434"/>
            </a:xfrm>
            <a:prstGeom prst="rect">
              <a:avLst/>
            </a:prstGeom>
            <a:noFill/>
          </p:spPr>
          <p:txBody>
            <a:bodyPr wrap="square" rtlCol="0">
              <a:spAutoFit/>
            </a:bodyPr>
            <a:lstStyle/>
            <a:p>
              <a:pPr algn="ctr"/>
              <a:r>
                <a:rPr lang="en-US" sz="1200">
                  <a:latin typeface="微软雅黑" panose="020B0503020204020204" pitchFamily="34" charset="-122"/>
                  <a:ea typeface="微软雅黑" panose="020B0503020204020204" pitchFamily="34" charset="-122"/>
                  <a:cs typeface="微软雅黑" panose="020B0503020204020204" pitchFamily="34" charset="-122"/>
                  <a:sym typeface="+mn-ea"/>
                </a:rPr>
                <a:t>LoRaWAN</a:t>
              </a:r>
              <a:endParaRPr lang="en-US"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7" name="图片 46" descr="C:\Users\milesihgt\Desktop\1111) [已恢复]-08.png1111) [已恢复]-08"/>
            <p:cNvPicPr>
              <a:picLocks noChangeAspect="1"/>
            </p:cNvPicPr>
            <p:nvPr>
              <p:custDataLst>
                <p:tags r:id="rId13"/>
              </p:custDataLst>
            </p:nvPr>
          </p:nvPicPr>
          <p:blipFill>
            <a:blip r:embed="rId14"/>
            <a:srcRect/>
            <a:stretch>
              <a:fillRect/>
            </a:stretch>
          </p:blipFill>
          <p:spPr>
            <a:xfrm>
              <a:off x="15413" y="6595"/>
              <a:ext cx="1250" cy="1500"/>
            </a:xfrm>
            <a:prstGeom prst="rect">
              <a:avLst/>
            </a:prstGeom>
          </p:spPr>
        </p:pic>
        <p:pic>
          <p:nvPicPr>
            <p:cNvPr id="48" name="图片 47" descr="C:\Users\milesihgt\Desktop\1111) [已恢复]-09.png1111) [已恢复]-09"/>
            <p:cNvPicPr>
              <a:picLocks noChangeAspect="1"/>
            </p:cNvPicPr>
            <p:nvPr>
              <p:custDataLst>
                <p:tags r:id="rId15"/>
              </p:custDataLst>
            </p:nvPr>
          </p:nvPicPr>
          <p:blipFill>
            <a:blip r:embed="rId16"/>
            <a:srcRect/>
            <a:stretch>
              <a:fillRect/>
            </a:stretch>
          </p:blipFill>
          <p:spPr>
            <a:xfrm>
              <a:off x="14628" y="8289"/>
              <a:ext cx="1371" cy="1483"/>
            </a:xfrm>
            <a:prstGeom prst="rect">
              <a:avLst/>
            </a:prstGeom>
          </p:spPr>
        </p:pic>
      </p:grpSp>
      <p:grpSp>
        <p:nvGrpSpPr>
          <p:cNvPr id="10" name="组合 9"/>
          <p:cNvGrpSpPr/>
          <p:nvPr/>
        </p:nvGrpSpPr>
        <p:grpSpPr>
          <a:xfrm>
            <a:off x="7273925" y="2399665"/>
            <a:ext cx="3286760" cy="1405255"/>
            <a:chOff x="8989" y="6287"/>
            <a:chExt cx="6913" cy="2856"/>
          </a:xfrm>
          <a:effectLst>
            <a:outerShdw blurRad="50800" dist="38100" dir="2700000" algn="tl" rotWithShape="0">
              <a:prstClr val="black">
                <a:alpha val="40000"/>
              </a:prstClr>
            </a:outerShdw>
          </a:effectLst>
        </p:grpSpPr>
        <p:pic>
          <p:nvPicPr>
            <p:cNvPr id="11" name="图片 10" descr="00.876"/>
            <p:cNvPicPr>
              <a:picLocks noChangeAspect="1"/>
            </p:cNvPicPr>
            <p:nvPr>
              <p:custDataLst>
                <p:tags r:id="rId17"/>
              </p:custDataLst>
            </p:nvPr>
          </p:nvPicPr>
          <p:blipFill>
            <a:blip r:embed="rId18"/>
            <a:stretch>
              <a:fillRect/>
            </a:stretch>
          </p:blipFill>
          <p:spPr>
            <a:xfrm>
              <a:off x="8989" y="6287"/>
              <a:ext cx="4001" cy="2856"/>
            </a:xfrm>
            <a:prstGeom prst="rect">
              <a:avLst/>
            </a:prstGeom>
          </p:spPr>
        </p:pic>
        <p:pic>
          <p:nvPicPr>
            <p:cNvPr id="15" name="图片 14" descr="AM系列.310"/>
            <p:cNvPicPr>
              <a:picLocks noChangeAspect="1"/>
            </p:cNvPicPr>
            <p:nvPr>
              <p:custDataLst>
                <p:tags r:id="rId19"/>
              </p:custDataLst>
            </p:nvPr>
          </p:nvPicPr>
          <p:blipFill>
            <a:blip r:embed="rId20"/>
            <a:srcRect l="10731" t="23535" r="34576" b="21090"/>
            <a:stretch>
              <a:fillRect/>
            </a:stretch>
          </p:blipFill>
          <p:spPr>
            <a:xfrm>
              <a:off x="11593" y="6454"/>
              <a:ext cx="3007" cy="2174"/>
            </a:xfrm>
            <a:prstGeom prst="rect">
              <a:avLst/>
            </a:prstGeom>
          </p:spPr>
        </p:pic>
        <p:pic>
          <p:nvPicPr>
            <p:cNvPr id="39" name="图片 38" descr="WS302.518"/>
            <p:cNvPicPr>
              <a:picLocks noChangeAspect="1"/>
            </p:cNvPicPr>
            <p:nvPr>
              <p:custDataLst>
                <p:tags r:id="rId21"/>
              </p:custDataLst>
            </p:nvPr>
          </p:nvPicPr>
          <p:blipFill>
            <a:blip r:embed="rId22"/>
            <a:stretch>
              <a:fillRect/>
            </a:stretch>
          </p:blipFill>
          <p:spPr>
            <a:xfrm>
              <a:off x="14740" y="7277"/>
              <a:ext cx="1162" cy="1180"/>
            </a:xfrm>
            <a:prstGeom prst="rect">
              <a:avLst/>
            </a:prstGeom>
          </p:spPr>
        </p:pic>
      </p:grpSp>
      <p:pic>
        <p:nvPicPr>
          <p:cNvPr id="49" name="图片 48" descr="星纵物联Logo_RGB-02（彩色）"/>
          <p:cNvPicPr>
            <a:picLocks noChangeAspect="1"/>
          </p:cNvPicPr>
          <p:nvPr>
            <p:custDataLst>
              <p:tags r:id="rId23"/>
            </p:custDataLst>
          </p:nvPr>
        </p:nvPicPr>
        <p:blipFill>
          <a:blip r:embed="rId24"/>
          <a:stretch>
            <a:fillRect/>
          </a:stretch>
        </p:blipFill>
        <p:spPr>
          <a:xfrm>
            <a:off x="9432925" y="116205"/>
            <a:ext cx="3023870" cy="1026795"/>
          </a:xfrm>
          <a:prstGeom prst="rect">
            <a:avLst/>
          </a:prstGeom>
        </p:spPr>
      </p:pic>
      <p:grpSp>
        <p:nvGrpSpPr>
          <p:cNvPr id="61" name="组合 60"/>
          <p:cNvGrpSpPr/>
          <p:nvPr/>
        </p:nvGrpSpPr>
        <p:grpSpPr>
          <a:xfrm>
            <a:off x="716280" y="4461510"/>
            <a:ext cx="3728085" cy="1990090"/>
            <a:chOff x="1638" y="7026"/>
            <a:chExt cx="5871" cy="3134"/>
          </a:xfrm>
        </p:grpSpPr>
        <p:grpSp>
          <p:nvGrpSpPr>
            <p:cNvPr id="50" name="组合 49"/>
            <p:cNvGrpSpPr/>
            <p:nvPr/>
          </p:nvGrpSpPr>
          <p:grpSpPr>
            <a:xfrm rot="0">
              <a:off x="1638" y="7036"/>
              <a:ext cx="4963" cy="3125"/>
              <a:chOff x="5776" y="7023"/>
              <a:chExt cx="4963" cy="3125"/>
            </a:xfrm>
          </p:grpSpPr>
          <p:pic>
            <p:nvPicPr>
              <p:cNvPr id="51" name="图片 50" descr="矢量智能对象"/>
              <p:cNvPicPr>
                <a:picLocks noChangeAspect="1"/>
              </p:cNvPicPr>
              <p:nvPr/>
            </p:nvPicPr>
            <p:blipFill>
              <a:blip r:embed="rId25"/>
              <a:stretch>
                <a:fillRect/>
              </a:stretch>
            </p:blipFill>
            <p:spPr>
              <a:xfrm>
                <a:off x="5776" y="7023"/>
                <a:ext cx="4785" cy="814"/>
              </a:xfrm>
              <a:prstGeom prst="rect">
                <a:avLst/>
              </a:prstGeom>
            </p:spPr>
          </p:pic>
          <p:pic>
            <p:nvPicPr>
              <p:cNvPr id="52" name="图片 51" descr="组-519"/>
              <p:cNvPicPr>
                <a:picLocks noChangeAspect="1"/>
              </p:cNvPicPr>
              <p:nvPr/>
            </p:nvPicPr>
            <p:blipFill>
              <a:blip r:embed="rId26"/>
              <a:stretch>
                <a:fillRect/>
              </a:stretch>
            </p:blipFill>
            <p:spPr>
              <a:xfrm>
                <a:off x="5776" y="8491"/>
                <a:ext cx="3950" cy="923"/>
              </a:xfrm>
              <a:prstGeom prst="rect">
                <a:avLst/>
              </a:prstGeom>
            </p:spPr>
          </p:pic>
          <p:sp>
            <p:nvSpPr>
              <p:cNvPr id="53" name="文本框 52"/>
              <p:cNvSpPr txBox="1"/>
              <p:nvPr/>
            </p:nvSpPr>
            <p:spPr>
              <a:xfrm>
                <a:off x="5806" y="7938"/>
                <a:ext cx="738" cy="386"/>
              </a:xfrm>
              <a:prstGeom prst="rect">
                <a:avLst/>
              </a:prstGeom>
              <a:noFill/>
            </p:spPr>
            <p:txBody>
              <a:bodyPr wrap="square" rtlCol="0">
                <a:spAutoFit/>
              </a:bodyPr>
              <a:p>
                <a:r>
                  <a:rPr lang="zh-CN" altLang="en-US" sz="1000">
                    <a:latin typeface="微软雅黑" panose="020B0503020204020204" pitchFamily="34" charset="-122"/>
                    <a:ea typeface="微软雅黑" panose="020B0503020204020204" pitchFamily="34" charset="-122"/>
                  </a:rPr>
                  <a:t>湿度</a:t>
                </a:r>
                <a:endParaRPr lang="zh-CN" altLang="en-US" sz="1000">
                  <a:latin typeface="微软雅黑" panose="020B0503020204020204" pitchFamily="34" charset="-122"/>
                  <a:ea typeface="微软雅黑" panose="020B0503020204020204" pitchFamily="34" charset="-122"/>
                </a:endParaRPr>
              </a:p>
            </p:txBody>
          </p:sp>
          <p:sp>
            <p:nvSpPr>
              <p:cNvPr id="54" name="文本框 53"/>
              <p:cNvSpPr txBox="1"/>
              <p:nvPr/>
            </p:nvSpPr>
            <p:spPr>
              <a:xfrm>
                <a:off x="6892" y="7938"/>
                <a:ext cx="738" cy="386"/>
              </a:xfrm>
              <a:prstGeom prst="rect">
                <a:avLst/>
              </a:prstGeom>
              <a:noFill/>
            </p:spPr>
            <p:txBody>
              <a:bodyPr wrap="square" rtlCol="0">
                <a:spAutoFit/>
              </a:bodyPr>
              <a:p>
                <a:r>
                  <a:rPr lang="zh-CN" altLang="en-US" sz="1000">
                    <a:latin typeface="微软雅黑" panose="020B0503020204020204" pitchFamily="34" charset="-122"/>
                    <a:ea typeface="微软雅黑" panose="020B0503020204020204" pitchFamily="34" charset="-122"/>
                  </a:rPr>
                  <a:t>温度</a:t>
                </a:r>
                <a:endParaRPr lang="zh-CN" altLang="en-US" sz="1000">
                  <a:latin typeface="微软雅黑" panose="020B0503020204020204" pitchFamily="34" charset="-122"/>
                  <a:ea typeface="微软雅黑" panose="020B0503020204020204" pitchFamily="34" charset="-122"/>
                </a:endParaRPr>
              </a:p>
            </p:txBody>
          </p:sp>
          <p:sp>
            <p:nvSpPr>
              <p:cNvPr id="55" name="文本框 54"/>
              <p:cNvSpPr txBox="1"/>
              <p:nvPr/>
            </p:nvSpPr>
            <p:spPr>
              <a:xfrm>
                <a:off x="7923" y="7938"/>
                <a:ext cx="619" cy="386"/>
              </a:xfrm>
              <a:prstGeom prst="rect">
                <a:avLst/>
              </a:prstGeom>
              <a:noFill/>
            </p:spPr>
            <p:txBody>
              <a:bodyPr wrap="square" rtlCol="0">
                <a:spAutoFit/>
              </a:bodyPr>
              <a:p>
                <a:r>
                  <a:rPr lang="en-US" altLang="zh-CN" sz="1000">
                    <a:latin typeface="微软雅黑" panose="020B0503020204020204" pitchFamily="34" charset="-122"/>
                    <a:ea typeface="微软雅黑" panose="020B0503020204020204" pitchFamily="34" charset="-122"/>
                  </a:rPr>
                  <a:t>PIR</a:t>
                </a:r>
                <a:endParaRPr lang="en-US" altLang="zh-CN" sz="1000">
                  <a:latin typeface="微软雅黑" panose="020B0503020204020204" pitchFamily="34" charset="-122"/>
                  <a:ea typeface="微软雅黑" panose="020B0503020204020204" pitchFamily="34" charset="-122"/>
                </a:endParaRPr>
              </a:p>
            </p:txBody>
          </p:sp>
          <p:sp>
            <p:nvSpPr>
              <p:cNvPr id="56" name="文本框 55"/>
              <p:cNvSpPr txBox="1"/>
              <p:nvPr/>
            </p:nvSpPr>
            <p:spPr>
              <a:xfrm>
                <a:off x="8892" y="7938"/>
                <a:ext cx="738" cy="386"/>
              </a:xfrm>
              <a:prstGeom prst="rect">
                <a:avLst/>
              </a:prstGeom>
              <a:noFill/>
            </p:spPr>
            <p:txBody>
              <a:bodyPr wrap="square" rtlCol="0">
                <a:spAutoFit/>
              </a:bodyPr>
              <a:p>
                <a:r>
                  <a:rPr lang="zh-CN" altLang="en-US" sz="1000">
                    <a:latin typeface="微软雅黑" panose="020B0503020204020204" pitchFamily="34" charset="-122"/>
                    <a:ea typeface="微软雅黑" panose="020B0503020204020204" pitchFamily="34" charset="-122"/>
                  </a:rPr>
                  <a:t>光照</a:t>
                </a:r>
                <a:endParaRPr lang="zh-CN" altLang="en-US" sz="1000">
                  <a:latin typeface="微软雅黑" panose="020B0503020204020204" pitchFamily="34" charset="-122"/>
                  <a:ea typeface="微软雅黑" panose="020B0503020204020204" pitchFamily="34" charset="-122"/>
                </a:endParaRPr>
              </a:p>
            </p:txBody>
          </p:sp>
          <p:sp>
            <p:nvSpPr>
              <p:cNvPr id="57" name="文本框 56"/>
              <p:cNvSpPr txBox="1"/>
              <p:nvPr/>
            </p:nvSpPr>
            <p:spPr>
              <a:xfrm>
                <a:off x="9770" y="7938"/>
                <a:ext cx="969" cy="386"/>
              </a:xfrm>
              <a:prstGeom prst="rect">
                <a:avLst/>
              </a:prstGeom>
              <a:noFill/>
            </p:spPr>
            <p:txBody>
              <a:bodyPr wrap="square" rtlCol="0">
                <a:spAutoFit/>
              </a:bodyPr>
              <a:p>
                <a:r>
                  <a:rPr lang="zh-CN" altLang="en-US" sz="1000">
                    <a:latin typeface="微软雅黑" panose="020B0503020204020204" pitchFamily="34" charset="-122"/>
                    <a:ea typeface="微软雅黑" panose="020B0503020204020204" pitchFamily="34" charset="-122"/>
                  </a:rPr>
                  <a:t>大气压</a:t>
                </a:r>
                <a:endParaRPr lang="zh-CN" altLang="en-US" sz="1000">
                  <a:latin typeface="微软雅黑" panose="020B0503020204020204" pitchFamily="34" charset="-122"/>
                  <a:ea typeface="微软雅黑" panose="020B0503020204020204" pitchFamily="34" charset="-122"/>
                </a:endParaRPr>
              </a:p>
            </p:txBody>
          </p:sp>
          <p:grpSp>
            <p:nvGrpSpPr>
              <p:cNvPr id="58" name="组合 57"/>
              <p:cNvGrpSpPr/>
              <p:nvPr/>
            </p:nvGrpSpPr>
            <p:grpSpPr>
              <a:xfrm>
                <a:off x="5873" y="9520"/>
                <a:ext cx="666" cy="386"/>
                <a:chOff x="14249" y="6761"/>
                <a:chExt cx="693" cy="553"/>
              </a:xfrm>
            </p:grpSpPr>
            <p:sp>
              <p:nvSpPr>
                <p:cNvPr id="59" name="文本框 58"/>
                <p:cNvSpPr txBox="1"/>
                <p:nvPr/>
              </p:nvSpPr>
              <p:spPr>
                <a:xfrm>
                  <a:off x="14249" y="6761"/>
                  <a:ext cx="570" cy="553"/>
                </a:xfrm>
                <a:prstGeom prst="rect">
                  <a:avLst/>
                </a:prstGeom>
                <a:noFill/>
              </p:spPr>
              <p:txBody>
                <a:bodyPr wrap="square" rtlCol="0">
                  <a:spAutoFit/>
                </a:bodyPr>
                <a:p>
                  <a:r>
                    <a:rPr lang="en-US" altLang="zh-CN" sz="1000">
                      <a:latin typeface="微软雅黑" panose="020B0503020204020204" pitchFamily="34" charset="-122"/>
                      <a:ea typeface="微软雅黑" panose="020B0503020204020204" pitchFamily="34" charset="-122"/>
                    </a:rPr>
                    <a:t>C0</a:t>
                  </a:r>
                  <a:endParaRPr lang="en-US" altLang="zh-CN" sz="1000">
                    <a:latin typeface="微软雅黑" panose="020B0503020204020204" pitchFamily="34" charset="-122"/>
                    <a:ea typeface="微软雅黑" panose="020B0503020204020204" pitchFamily="34" charset="-122"/>
                  </a:endParaRPr>
                </a:p>
              </p:txBody>
            </p:sp>
            <p:sp>
              <p:nvSpPr>
                <p:cNvPr id="60" name="文本框 59"/>
                <p:cNvSpPr txBox="1"/>
                <p:nvPr/>
              </p:nvSpPr>
              <p:spPr>
                <a:xfrm>
                  <a:off x="14516" y="6801"/>
                  <a:ext cx="426" cy="476"/>
                </a:xfrm>
                <a:prstGeom prst="rect">
                  <a:avLst/>
                </a:prstGeom>
                <a:noFill/>
              </p:spPr>
              <p:txBody>
                <a:bodyPr wrap="square" rtlCol="0">
                  <a:spAutoFit/>
                </a:bodyPr>
                <a:p>
                  <a:pPr algn="l">
                    <a:buClrTx/>
                    <a:buSzTx/>
                    <a:buFontTx/>
                  </a:pPr>
                  <a:r>
                    <a:rPr lang="en-US" altLang="zh-CN" sz="1200" baseline="-25000">
                      <a:latin typeface="微软雅黑" panose="020B0503020204020204" pitchFamily="34" charset="-122"/>
                      <a:ea typeface="微软雅黑" panose="020B0503020204020204" pitchFamily="34" charset="-122"/>
                    </a:rPr>
                    <a:t>2</a:t>
                  </a:r>
                  <a:endParaRPr lang="en-US" altLang="zh-CN" sz="1200" baseline="-25000">
                    <a:latin typeface="微软雅黑" panose="020B0503020204020204" pitchFamily="34" charset="-122"/>
                    <a:ea typeface="微软雅黑" panose="020B0503020204020204" pitchFamily="34" charset="-122"/>
                  </a:endParaRPr>
                </a:p>
              </p:txBody>
            </p:sp>
          </p:grpSp>
          <p:sp>
            <p:nvSpPr>
              <p:cNvPr id="62" name="文本框 61"/>
              <p:cNvSpPr txBox="1"/>
              <p:nvPr/>
            </p:nvSpPr>
            <p:spPr>
              <a:xfrm>
                <a:off x="6804" y="9520"/>
                <a:ext cx="850" cy="386"/>
              </a:xfrm>
              <a:prstGeom prst="rect">
                <a:avLst/>
              </a:prstGeom>
              <a:noFill/>
            </p:spPr>
            <p:txBody>
              <a:bodyPr wrap="square" rtlCol="0">
                <a:spAutoFit/>
              </a:bodyPr>
              <a:p>
                <a:r>
                  <a:rPr lang="en-US" altLang="zh-CN" sz="1000">
                    <a:latin typeface="微软雅黑" panose="020B0503020204020204" pitchFamily="34" charset="-122"/>
                    <a:ea typeface="微软雅黑" panose="020B0503020204020204" pitchFamily="34" charset="-122"/>
                  </a:rPr>
                  <a:t>TVOC</a:t>
                </a:r>
                <a:endParaRPr lang="en-US" altLang="zh-CN" sz="1000">
                  <a:latin typeface="微软雅黑" panose="020B0503020204020204" pitchFamily="34" charset="-122"/>
                  <a:ea typeface="微软雅黑" panose="020B0503020204020204" pitchFamily="34" charset="-122"/>
                </a:endParaRPr>
              </a:p>
            </p:txBody>
          </p:sp>
          <p:sp>
            <p:nvSpPr>
              <p:cNvPr id="63" name="文本框 62"/>
              <p:cNvSpPr txBox="1"/>
              <p:nvPr/>
            </p:nvSpPr>
            <p:spPr>
              <a:xfrm>
                <a:off x="7766" y="9520"/>
                <a:ext cx="1019" cy="628"/>
              </a:xfrm>
              <a:prstGeom prst="rect">
                <a:avLst/>
              </a:prstGeom>
              <a:noFill/>
            </p:spPr>
            <p:txBody>
              <a:bodyPr wrap="square" rtlCol="0">
                <a:spAutoFit/>
              </a:bodyPr>
              <a:p>
                <a:pPr algn="l"/>
                <a:r>
                  <a:rPr lang="en-US" altLang="zh-CN" sz="1000" dirty="0">
                    <a:latin typeface="微软雅黑" panose="020B0503020204020204" pitchFamily="34" charset="-122"/>
                    <a:ea typeface="微软雅黑" panose="020B0503020204020204" pitchFamily="34" charset="-122"/>
                  </a:rPr>
                  <a:t>PM2.5</a:t>
                </a:r>
                <a:endParaRPr lang="en-US" altLang="zh-CN" sz="1000" dirty="0">
                  <a:latin typeface="微软雅黑" panose="020B0503020204020204" pitchFamily="34" charset="-122"/>
                  <a:ea typeface="微软雅黑" panose="020B0503020204020204" pitchFamily="34" charset="-122"/>
                </a:endParaRPr>
              </a:p>
              <a:p>
                <a:pPr algn="l"/>
                <a:r>
                  <a:rPr lang="en-US" altLang="zh-CN" sz="1000" dirty="0">
                    <a:latin typeface="微软雅黑" panose="020B0503020204020204" pitchFamily="34" charset="-122"/>
                    <a:ea typeface="微软雅黑" panose="020B0503020204020204" pitchFamily="34" charset="-122"/>
                  </a:rPr>
                  <a:t>&amp;PM10</a:t>
                </a:r>
                <a:endParaRPr lang="en-US" altLang="zh-CN" sz="1000" dirty="0">
                  <a:latin typeface="微软雅黑" panose="020B0503020204020204" pitchFamily="34" charset="-122"/>
                  <a:ea typeface="微软雅黑" panose="020B0503020204020204" pitchFamily="34" charset="-122"/>
                </a:endParaRPr>
              </a:p>
            </p:txBody>
          </p:sp>
          <p:sp>
            <p:nvSpPr>
              <p:cNvPr id="64" name="文本框 63"/>
              <p:cNvSpPr txBox="1"/>
              <p:nvPr/>
            </p:nvSpPr>
            <p:spPr>
              <a:xfrm>
                <a:off x="8822" y="9520"/>
                <a:ext cx="853" cy="628"/>
              </a:xfrm>
              <a:prstGeom prst="rect">
                <a:avLst/>
              </a:prstGeom>
              <a:noFill/>
            </p:spPr>
            <p:txBody>
              <a:bodyPr wrap="square" rtlCol="0">
                <a:spAutoFit/>
              </a:bodyPr>
              <a:p>
                <a:pPr algn="ct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甲醛</a:t>
                </a:r>
                <a:endParaRPr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臭氧</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5" name="组合 64"/>
            <p:cNvGrpSpPr/>
            <p:nvPr/>
          </p:nvGrpSpPr>
          <p:grpSpPr>
            <a:xfrm>
              <a:off x="6561" y="7026"/>
              <a:ext cx="893" cy="1442"/>
              <a:chOff x="5583" y="8505"/>
              <a:chExt cx="893" cy="1442"/>
            </a:xfrm>
          </p:grpSpPr>
          <p:pic>
            <p:nvPicPr>
              <p:cNvPr id="66" name="图片 65" descr="agora_AI智能降噪-噪音消除"/>
              <p:cNvPicPr>
                <a:picLocks noChangeAspect="1"/>
              </p:cNvPicPr>
              <p:nvPr/>
            </p:nvPicPr>
            <p:blipFill>
              <a:blip r:embed="rId27"/>
              <a:stretch>
                <a:fillRect/>
              </a:stretch>
            </p:blipFill>
            <p:spPr>
              <a:xfrm>
                <a:off x="5583" y="8505"/>
                <a:ext cx="839" cy="867"/>
              </a:xfrm>
              <a:prstGeom prst="rect">
                <a:avLst/>
              </a:prstGeom>
            </p:spPr>
          </p:pic>
          <p:sp>
            <p:nvSpPr>
              <p:cNvPr id="67" name="圆角矩形 66"/>
              <p:cNvSpPr/>
              <p:nvPr/>
            </p:nvSpPr>
            <p:spPr>
              <a:xfrm>
                <a:off x="5646" y="8513"/>
                <a:ext cx="805" cy="816"/>
              </a:xfrm>
              <a:prstGeom prst="roundRect">
                <a:avLst/>
              </a:prstGeom>
              <a:noFill/>
              <a:ln w="12700">
                <a:solidFill>
                  <a:srgbClr val="008AD3"/>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文本框 67"/>
              <p:cNvSpPr txBox="1"/>
              <p:nvPr/>
            </p:nvSpPr>
            <p:spPr>
              <a:xfrm>
                <a:off x="5623" y="9561"/>
                <a:ext cx="853" cy="386"/>
              </a:xfrm>
              <a:prstGeom prst="rect">
                <a:avLst/>
              </a:prstGeom>
              <a:noFill/>
            </p:spPr>
            <p:txBody>
              <a:bodyPr wrap="square" rtlCol="0">
                <a:spAutoFit/>
              </a:bodyPr>
              <a:p>
                <a:pPr algn="ct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rPr>
                  <a:t>噪音</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9" name="组合 68"/>
            <p:cNvGrpSpPr/>
            <p:nvPr/>
          </p:nvGrpSpPr>
          <p:grpSpPr>
            <a:xfrm>
              <a:off x="5564" y="8504"/>
              <a:ext cx="924" cy="816"/>
              <a:chOff x="6601" y="8504"/>
              <a:chExt cx="924" cy="816"/>
            </a:xfrm>
          </p:grpSpPr>
          <p:sp>
            <p:nvSpPr>
              <p:cNvPr id="70" name="圆角矩形 69"/>
              <p:cNvSpPr/>
              <p:nvPr/>
            </p:nvSpPr>
            <p:spPr>
              <a:xfrm>
                <a:off x="6661" y="8504"/>
                <a:ext cx="805" cy="816"/>
              </a:xfrm>
              <a:prstGeom prst="roundRect">
                <a:avLst/>
              </a:prstGeom>
              <a:noFill/>
              <a:ln w="12700">
                <a:solidFill>
                  <a:srgbClr val="008AD3"/>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文本框 70"/>
              <p:cNvSpPr txBox="1"/>
              <p:nvPr/>
            </p:nvSpPr>
            <p:spPr>
              <a:xfrm>
                <a:off x="6601" y="8671"/>
                <a:ext cx="925" cy="483"/>
              </a:xfrm>
              <a:prstGeom prst="rect">
                <a:avLst/>
              </a:prstGeom>
              <a:noFill/>
            </p:spPr>
            <p:txBody>
              <a:bodyPr wrap="square" rtlCol="0">
                <a:spAutoFit/>
              </a:bodyPr>
              <a:p>
                <a:pPr algn="ctr"/>
                <a:r>
                  <a:rPr lang="en-US" altLang="zh-CN" sz="1400">
                    <a:solidFill>
                      <a:srgbClr val="008AD3"/>
                    </a:solidFill>
                    <a:latin typeface="微软雅黑" panose="020B0503020204020204" pitchFamily="34" charset="-122"/>
                    <a:ea typeface="微软雅黑" panose="020B0503020204020204" pitchFamily="34" charset="-122"/>
                  </a:rPr>
                  <a:t>NH</a:t>
                </a:r>
                <a:r>
                  <a:rPr lang="en-US" altLang="zh-CN" sz="1400" baseline="-25000">
                    <a:solidFill>
                      <a:srgbClr val="008AD3"/>
                    </a:solidFill>
                    <a:latin typeface="微软雅黑" panose="020B0503020204020204" pitchFamily="34" charset="-122"/>
                    <a:ea typeface="微软雅黑" panose="020B0503020204020204" pitchFamily="34" charset="-122"/>
                  </a:rPr>
                  <a:t>3</a:t>
                </a:r>
                <a:endParaRPr lang="en-US" altLang="zh-CN" sz="1400" baseline="-25000">
                  <a:solidFill>
                    <a:srgbClr val="008AD3"/>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6546" y="8511"/>
              <a:ext cx="924" cy="816"/>
              <a:chOff x="7632" y="8511"/>
              <a:chExt cx="924" cy="816"/>
            </a:xfrm>
          </p:grpSpPr>
          <p:sp>
            <p:nvSpPr>
              <p:cNvPr id="73" name="圆角矩形 72"/>
              <p:cNvSpPr/>
              <p:nvPr/>
            </p:nvSpPr>
            <p:spPr>
              <a:xfrm>
                <a:off x="7692" y="8511"/>
                <a:ext cx="805" cy="816"/>
              </a:xfrm>
              <a:prstGeom prst="roundRect">
                <a:avLst/>
              </a:prstGeom>
              <a:noFill/>
              <a:ln w="12700">
                <a:solidFill>
                  <a:srgbClr val="008AD3"/>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文本框 73"/>
              <p:cNvSpPr txBox="1"/>
              <p:nvPr/>
            </p:nvSpPr>
            <p:spPr>
              <a:xfrm>
                <a:off x="7632" y="8678"/>
                <a:ext cx="925" cy="483"/>
              </a:xfrm>
              <a:prstGeom prst="rect">
                <a:avLst/>
              </a:prstGeom>
              <a:noFill/>
            </p:spPr>
            <p:txBody>
              <a:bodyPr wrap="square" rtlCol="0">
                <a:spAutoFit/>
              </a:bodyPr>
              <a:p>
                <a:pPr algn="ctr"/>
                <a:r>
                  <a:rPr lang="en-US" altLang="zh-CN" sz="1400">
                    <a:solidFill>
                      <a:srgbClr val="008AD3"/>
                    </a:solidFill>
                    <a:latin typeface="微软雅黑" panose="020B0503020204020204" pitchFamily="34" charset="-122"/>
                    <a:ea typeface="微软雅黑" panose="020B0503020204020204" pitchFamily="34" charset="-122"/>
                  </a:rPr>
                  <a:t>H</a:t>
                </a:r>
                <a:r>
                  <a:rPr lang="en-US" altLang="zh-CN" sz="1400" baseline="-25000">
                    <a:solidFill>
                      <a:srgbClr val="008AD3"/>
                    </a:solidFill>
                    <a:latin typeface="微软雅黑" panose="020B0503020204020204" pitchFamily="34" charset="-122"/>
                    <a:ea typeface="微软雅黑" panose="020B0503020204020204" pitchFamily="34" charset="-122"/>
                  </a:rPr>
                  <a:t>2</a:t>
                </a:r>
                <a:r>
                  <a:rPr lang="en-US" altLang="zh-CN" sz="1400">
                    <a:solidFill>
                      <a:srgbClr val="008AD3"/>
                    </a:solidFill>
                    <a:latin typeface="微软雅黑" panose="020B0503020204020204" pitchFamily="34" charset="-122"/>
                    <a:ea typeface="微软雅黑" panose="020B0503020204020204" pitchFamily="34" charset="-122"/>
                  </a:rPr>
                  <a:t>S</a:t>
                </a:r>
                <a:endParaRPr lang="en-US" altLang="zh-CN" sz="1400">
                  <a:solidFill>
                    <a:srgbClr val="008AD3"/>
                  </a:solidFill>
                  <a:latin typeface="微软雅黑" panose="020B0503020204020204" pitchFamily="34" charset="-122"/>
                  <a:ea typeface="微软雅黑" panose="020B0503020204020204" pitchFamily="34" charset="-122"/>
                </a:endParaRPr>
              </a:p>
            </p:txBody>
          </p:sp>
        </p:grpSp>
        <p:sp>
          <p:nvSpPr>
            <p:cNvPr id="75" name="文本框 74"/>
            <p:cNvSpPr txBox="1"/>
            <p:nvPr/>
          </p:nvSpPr>
          <p:spPr>
            <a:xfrm>
              <a:off x="5601" y="9561"/>
              <a:ext cx="850" cy="386"/>
            </a:xfrm>
            <a:prstGeom prst="rect">
              <a:avLst/>
            </a:prstGeom>
            <a:noFill/>
          </p:spPr>
          <p:txBody>
            <a:bodyPr wrap="square" rtlCol="0">
              <a:spAutoFit/>
            </a:bodyPr>
            <a:p>
              <a:pPr algn="ctr"/>
              <a:r>
                <a:rPr lang="zh-CN" altLang="en-US" sz="1000">
                  <a:latin typeface="微软雅黑" panose="020B0503020204020204" pitchFamily="34" charset="-122"/>
                  <a:ea typeface="微软雅黑" panose="020B0503020204020204" pitchFamily="34" charset="-122"/>
                </a:rPr>
                <a:t>氨气</a:t>
              </a:r>
              <a:endParaRPr lang="zh-CN" altLang="en-US" sz="1000">
                <a:latin typeface="微软雅黑" panose="020B0503020204020204" pitchFamily="34" charset="-122"/>
                <a:ea typeface="微软雅黑" panose="020B0503020204020204" pitchFamily="34" charset="-122"/>
              </a:endParaRPr>
            </a:p>
          </p:txBody>
        </p:sp>
        <p:sp>
          <p:nvSpPr>
            <p:cNvPr id="76" name="文本框 75"/>
            <p:cNvSpPr txBox="1"/>
            <p:nvPr/>
          </p:nvSpPr>
          <p:spPr>
            <a:xfrm>
              <a:off x="6505" y="9561"/>
              <a:ext cx="1005" cy="386"/>
            </a:xfrm>
            <a:prstGeom prst="rect">
              <a:avLst/>
            </a:prstGeom>
            <a:noFill/>
          </p:spPr>
          <p:txBody>
            <a:bodyPr wrap="square" rtlCol="0">
              <a:spAutoFit/>
            </a:bodyPr>
            <a:p>
              <a:pPr algn="ctr"/>
              <a:r>
                <a:rPr lang="zh-CN" altLang="en-US" sz="1000">
                  <a:latin typeface="微软雅黑" panose="020B0503020204020204" pitchFamily="34" charset="-122"/>
                  <a:ea typeface="微软雅黑" panose="020B0503020204020204" pitchFamily="34" charset="-122"/>
                </a:rPr>
                <a:t>硫化氢</a:t>
              </a:r>
              <a:endParaRPr lang="zh-CN" altLang="en-US" sz="1000">
                <a:latin typeface="微软雅黑" panose="020B0503020204020204" pitchFamily="34" charset="-122"/>
                <a:ea typeface="微软雅黑" panose="020B0503020204020204" pitchFamily="34" charset="-122"/>
              </a:endParaRPr>
            </a:p>
          </p:txBody>
        </p:sp>
      </p:grpSp>
    </p:spTree>
    <p:custDataLst>
      <p:tags r:id="rId2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344805" cy="2635250"/>
            <a:chOff x="338" y="-42"/>
            <a:chExt cx="543" cy="4150"/>
          </a:xfrm>
        </p:grpSpPr>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 name="TextBox 8"/>
          <p:cNvSpPr txBox="1"/>
          <p:nvPr/>
        </p:nvSpPr>
        <p:spPr>
          <a:xfrm>
            <a:off x="629920" y="243205"/>
            <a:ext cx="7064375" cy="478155"/>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环境质量管理</a:t>
            </a:r>
            <a:endPar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2" name="文本框 51"/>
          <p:cNvSpPr txBox="1"/>
          <p:nvPr>
            <p:custDataLst>
              <p:tags r:id="rId2"/>
            </p:custDataLst>
          </p:nvPr>
        </p:nvSpPr>
        <p:spPr>
          <a:xfrm>
            <a:off x="5266055" y="1593215"/>
            <a:ext cx="5812790" cy="865505"/>
          </a:xfrm>
          <a:prstGeom prst="rect">
            <a:avLst/>
          </a:prstGeom>
          <a:noFill/>
        </p:spPr>
        <p:txBody>
          <a:bodyPr wrap="square" rtlCol="0" anchor="t">
            <a:spAutoFit/>
          </a:bodyPr>
          <a:lstStyle/>
          <a:p>
            <a:pPr algn="l">
              <a:lnSpc>
                <a:spcPct val="140000"/>
              </a:lnSpc>
            </a:pPr>
            <a:r>
              <a:rPr lang="zh-CN" altLang="en-US">
                <a:latin typeface="微软雅黑" panose="020B0503020204020204" pitchFamily="34" charset="-122"/>
                <a:ea typeface="微软雅黑" panose="020B0503020204020204" pitchFamily="34" charset="-122"/>
              </a:rPr>
              <a:t>发现并解决楼宇内的环境问题，</a:t>
            </a:r>
            <a:r>
              <a:rPr lang="zh-CN" altLang="en-US">
                <a:latin typeface="微软雅黑" panose="020B0503020204020204" pitchFamily="34" charset="-122"/>
                <a:ea typeface="微软雅黑" panose="020B0503020204020204" pitchFamily="34" charset="-122"/>
                <a:sym typeface="+mn-ea"/>
              </a:rPr>
              <a:t>让楼宇建筑每一处的环境质量达标，</a:t>
            </a:r>
            <a:r>
              <a:rPr lang="zh-CN" altLang="en-US">
                <a:latin typeface="微软雅黑" panose="020B0503020204020204" pitchFamily="34" charset="-122"/>
                <a:ea typeface="微软雅黑" panose="020B0503020204020204" pitchFamily="34" charset="-122"/>
              </a:rPr>
              <a:t>为用户提供健康舒适的活动场所。</a:t>
            </a:r>
            <a:endParaRPr lang="zh-CN" altLang="en-US">
              <a:latin typeface="微软雅黑" panose="020B0503020204020204" pitchFamily="34" charset="-122"/>
              <a:ea typeface="微软雅黑" panose="020B0503020204020204" pitchFamily="34" charset="-122"/>
            </a:endParaRPr>
          </a:p>
        </p:txBody>
      </p:sp>
      <p:grpSp>
        <p:nvGrpSpPr>
          <p:cNvPr id="53" name="组合 52"/>
          <p:cNvGrpSpPr/>
          <p:nvPr/>
        </p:nvGrpSpPr>
        <p:grpSpPr>
          <a:xfrm>
            <a:off x="1295522" y="1475138"/>
            <a:ext cx="656741" cy="656739"/>
            <a:chOff x="1464" y="3477"/>
            <a:chExt cx="1316" cy="1316"/>
          </a:xfrm>
        </p:grpSpPr>
        <p:sp>
          <p:nvSpPr>
            <p:cNvPr id="54" name="椭圆 53"/>
            <p:cNvSpPr/>
            <p:nvPr>
              <p:custDataLst>
                <p:tags r:id="rId3"/>
              </p:custDataLst>
            </p:nvPr>
          </p:nvSpPr>
          <p:spPr>
            <a:xfrm>
              <a:off x="1464" y="3477"/>
              <a:ext cx="1316" cy="1316"/>
            </a:xfrm>
            <a:prstGeom prst="ellipse">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5" name="文本框 54"/>
            <p:cNvSpPr txBox="1"/>
            <p:nvPr>
              <p:custDataLst>
                <p:tags r:id="rId4"/>
              </p:custDataLst>
            </p:nvPr>
          </p:nvSpPr>
          <p:spPr>
            <a:xfrm>
              <a:off x="1618" y="3845"/>
              <a:ext cx="1008" cy="552"/>
            </a:xfrm>
            <a:prstGeom prst="rect">
              <a:avLst/>
            </a:prstGeom>
            <a:noFill/>
          </p:spPr>
          <p:txBody>
            <a:bodyPr wrap="square" rtlCol="0" anchor="t">
              <a:spAutoFit/>
              <a:scene3d>
                <a:camera prst="orthographicFront"/>
                <a:lightRig rig="threePt" dir="t"/>
              </a:scene3d>
            </a:bodyPr>
            <a:lstStyle/>
            <a:p>
              <a:r>
                <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光照</a:t>
              </a:r>
              <a:endPar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6" name="组合 55"/>
          <p:cNvGrpSpPr/>
          <p:nvPr/>
        </p:nvGrpSpPr>
        <p:grpSpPr>
          <a:xfrm>
            <a:off x="1877060" y="2392680"/>
            <a:ext cx="656590" cy="656590"/>
            <a:chOff x="2587" y="3731"/>
            <a:chExt cx="1034" cy="1034"/>
          </a:xfrm>
        </p:grpSpPr>
        <p:sp>
          <p:nvSpPr>
            <p:cNvPr id="57" name="椭圆 56"/>
            <p:cNvSpPr/>
            <p:nvPr>
              <p:custDataLst>
                <p:tags r:id="rId5"/>
              </p:custDataLst>
            </p:nvPr>
          </p:nvSpPr>
          <p:spPr>
            <a:xfrm>
              <a:off x="2587" y="3731"/>
              <a:ext cx="1034" cy="1034"/>
            </a:xfrm>
            <a:prstGeom prst="ellipse">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8" name="文本框 57"/>
            <p:cNvSpPr txBox="1"/>
            <p:nvPr>
              <p:custDataLst>
                <p:tags r:id="rId6"/>
              </p:custDataLst>
            </p:nvPr>
          </p:nvSpPr>
          <p:spPr>
            <a:xfrm>
              <a:off x="2593" y="4031"/>
              <a:ext cx="1022" cy="434"/>
            </a:xfrm>
            <a:prstGeom prst="rect">
              <a:avLst/>
            </a:prstGeom>
            <a:noFill/>
          </p:spPr>
          <p:txBody>
            <a:bodyPr wrap="square" rtlCol="0" anchor="t">
              <a:spAutoFit/>
              <a:scene3d>
                <a:camera prst="orthographicFront"/>
                <a:lightRig rig="threePt" dir="t"/>
              </a:scene3d>
            </a:bodyPr>
            <a:lstStyle/>
            <a:p>
              <a:r>
                <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温湿度</a:t>
              </a:r>
              <a:endPar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9" name="组合 58"/>
          <p:cNvGrpSpPr/>
          <p:nvPr/>
        </p:nvGrpSpPr>
        <p:grpSpPr>
          <a:xfrm>
            <a:off x="2503292" y="1409733"/>
            <a:ext cx="656741" cy="656739"/>
            <a:chOff x="1464" y="3477"/>
            <a:chExt cx="1316" cy="1316"/>
          </a:xfrm>
        </p:grpSpPr>
        <p:sp>
          <p:nvSpPr>
            <p:cNvPr id="60" name="椭圆 59"/>
            <p:cNvSpPr/>
            <p:nvPr>
              <p:custDataLst>
                <p:tags r:id="rId7"/>
              </p:custDataLst>
            </p:nvPr>
          </p:nvSpPr>
          <p:spPr>
            <a:xfrm>
              <a:off x="1464" y="3477"/>
              <a:ext cx="1316" cy="1316"/>
            </a:xfrm>
            <a:prstGeom prst="ellipse">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61" name="文本框 60"/>
            <p:cNvSpPr txBox="1"/>
            <p:nvPr>
              <p:custDataLst>
                <p:tags r:id="rId8"/>
              </p:custDataLst>
            </p:nvPr>
          </p:nvSpPr>
          <p:spPr>
            <a:xfrm>
              <a:off x="1618" y="3845"/>
              <a:ext cx="1008" cy="552"/>
            </a:xfrm>
            <a:prstGeom prst="rect">
              <a:avLst/>
            </a:prstGeom>
            <a:noFill/>
          </p:spPr>
          <p:txBody>
            <a:bodyPr wrap="square" rtlCol="0" anchor="t">
              <a:spAutoFit/>
              <a:scene3d>
                <a:camera prst="orthographicFront"/>
                <a:lightRig rig="threePt" dir="t"/>
              </a:scene3d>
            </a:bodyPr>
            <a:lstStyle/>
            <a:p>
              <a:r>
                <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CO2</a:t>
              </a:r>
              <a:endPar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62" name="组合 61"/>
          <p:cNvGrpSpPr/>
          <p:nvPr/>
        </p:nvGrpSpPr>
        <p:grpSpPr>
          <a:xfrm>
            <a:off x="3251200" y="2367280"/>
            <a:ext cx="671830" cy="656590"/>
            <a:chOff x="2587" y="3731"/>
            <a:chExt cx="1058" cy="1034"/>
          </a:xfrm>
        </p:grpSpPr>
        <p:sp>
          <p:nvSpPr>
            <p:cNvPr id="63" name="椭圆 62"/>
            <p:cNvSpPr/>
            <p:nvPr>
              <p:custDataLst>
                <p:tags r:id="rId9"/>
              </p:custDataLst>
            </p:nvPr>
          </p:nvSpPr>
          <p:spPr>
            <a:xfrm>
              <a:off x="2587" y="3731"/>
              <a:ext cx="1034" cy="1034"/>
            </a:xfrm>
            <a:prstGeom prst="ellipse">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64" name="文本框 63"/>
            <p:cNvSpPr txBox="1"/>
            <p:nvPr>
              <p:custDataLst>
                <p:tags r:id="rId10"/>
              </p:custDataLst>
            </p:nvPr>
          </p:nvSpPr>
          <p:spPr>
            <a:xfrm>
              <a:off x="2623" y="4041"/>
              <a:ext cx="1022" cy="434"/>
            </a:xfrm>
            <a:prstGeom prst="rect">
              <a:avLst/>
            </a:prstGeom>
            <a:noFill/>
          </p:spPr>
          <p:txBody>
            <a:bodyPr wrap="square" rtlCol="0" anchor="t">
              <a:spAutoFit/>
              <a:scene3d>
                <a:camera prst="orthographicFront"/>
                <a:lightRig rig="threePt" dir="t"/>
              </a:scene3d>
            </a:bodyPr>
            <a:lstStyle/>
            <a:p>
              <a:r>
                <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TVOC</a:t>
              </a:r>
              <a:endPar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65" name="组合 64"/>
          <p:cNvGrpSpPr/>
          <p:nvPr/>
        </p:nvGrpSpPr>
        <p:grpSpPr>
          <a:xfrm>
            <a:off x="3846317" y="1481488"/>
            <a:ext cx="656741" cy="656739"/>
            <a:chOff x="1464" y="3477"/>
            <a:chExt cx="1316" cy="1316"/>
          </a:xfrm>
        </p:grpSpPr>
        <p:sp>
          <p:nvSpPr>
            <p:cNvPr id="66" name="椭圆 65"/>
            <p:cNvSpPr/>
            <p:nvPr>
              <p:custDataLst>
                <p:tags r:id="rId11"/>
              </p:custDataLst>
            </p:nvPr>
          </p:nvSpPr>
          <p:spPr>
            <a:xfrm>
              <a:off x="1464" y="3477"/>
              <a:ext cx="1316" cy="1316"/>
            </a:xfrm>
            <a:prstGeom prst="ellipse">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67" name="文本框 66"/>
            <p:cNvSpPr txBox="1"/>
            <p:nvPr>
              <p:custDataLst>
                <p:tags r:id="rId12"/>
              </p:custDataLst>
            </p:nvPr>
          </p:nvSpPr>
          <p:spPr>
            <a:xfrm>
              <a:off x="1618" y="3845"/>
              <a:ext cx="1008" cy="552"/>
            </a:xfrm>
            <a:prstGeom prst="rect">
              <a:avLst/>
            </a:prstGeom>
            <a:noFill/>
          </p:spPr>
          <p:txBody>
            <a:bodyPr wrap="square" rtlCol="0" anchor="t">
              <a:spAutoFit/>
              <a:scene3d>
                <a:camera prst="orthographicFront"/>
                <a:lightRig rig="threePt" dir="t"/>
              </a:scene3d>
            </a:bodyPr>
            <a:lstStyle/>
            <a:p>
              <a:r>
                <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噪音</a:t>
              </a:r>
              <a:endParaRPr lang="zh-CN" altLang="en-US" sz="1200" b="1">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9" name="圆角矩形 18"/>
          <p:cNvSpPr/>
          <p:nvPr>
            <p:custDataLst>
              <p:tags r:id="rId13"/>
            </p:custDataLst>
          </p:nvPr>
        </p:nvSpPr>
        <p:spPr>
          <a:xfrm>
            <a:off x="715645" y="3411855"/>
            <a:ext cx="10934700" cy="2933700"/>
          </a:xfrm>
          <a:prstGeom prst="roundRect">
            <a:avLst>
              <a:gd name="adj" fmla="val 83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solidFill>
                <a:srgbClr val="4696F5"/>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3928110" y="4338955"/>
            <a:ext cx="2043430" cy="1730375"/>
            <a:chOff x="7819" y="4693"/>
            <a:chExt cx="3218" cy="2725"/>
          </a:xfrm>
        </p:grpSpPr>
        <p:pic>
          <p:nvPicPr>
            <p:cNvPr id="34" name="图片 33"/>
            <p:cNvPicPr>
              <a:picLocks noChangeAspect="1"/>
            </p:cNvPicPr>
            <p:nvPr>
              <p:custDataLst>
                <p:tags r:id="rId14"/>
              </p:custDataLst>
            </p:nvPr>
          </p:nvPicPr>
          <p:blipFill>
            <a:blip r:embed="rId15"/>
            <a:stretch>
              <a:fillRect/>
            </a:stretch>
          </p:blipFill>
          <p:spPr>
            <a:xfrm>
              <a:off x="7819" y="4693"/>
              <a:ext cx="3218" cy="2048"/>
            </a:xfrm>
            <a:prstGeom prst="rect">
              <a:avLst/>
            </a:prstGeom>
            <a:solidFill>
              <a:schemeClr val="accent1">
                <a:lumMod val="20000"/>
                <a:lumOff val="80000"/>
              </a:schemeClr>
            </a:solidFill>
            <a:ln>
              <a:solidFill>
                <a:schemeClr val="bg1"/>
              </a:solidFill>
            </a:ln>
            <a:effectLst>
              <a:outerShdw blurRad="101600" sx="101000" sy="101000" algn="ctr" rotWithShape="0">
                <a:prstClr val="black">
                  <a:alpha val="39000"/>
                </a:prstClr>
              </a:outerShdw>
            </a:effectLst>
          </p:spPr>
        </p:pic>
        <p:sp>
          <p:nvSpPr>
            <p:cNvPr id="35" name="object 22"/>
            <p:cNvSpPr txBox="1"/>
            <p:nvPr>
              <p:custDataLst>
                <p:tags r:id="rId16"/>
              </p:custDataLst>
            </p:nvPr>
          </p:nvSpPr>
          <p:spPr>
            <a:xfrm>
              <a:off x="8566" y="6957"/>
              <a:ext cx="1578" cy="461"/>
            </a:xfrm>
            <a:prstGeom prst="rect">
              <a:avLst/>
            </a:prstGeom>
          </p:spPr>
          <p:txBody>
            <a:bodyPr vert="horz" wrap="square" lIns="0" tIns="15875" rIns="0" bIns="0" rtlCol="0">
              <a:spAutoFit/>
            </a:bodyPr>
            <a:lstStyle/>
            <a:p>
              <a:pPr marL="12700" algn="ctr">
                <a:lnSpc>
                  <a:spcPct val="120000"/>
                </a:lnSpc>
                <a:spcBef>
                  <a:spcPts val="100"/>
                </a:spcBef>
              </a:pPr>
              <a:r>
                <a:rPr lang="zh-CN" altLang="en-US" sz="1500" b="1">
                  <a:solidFill>
                    <a:srgbClr val="404040"/>
                  </a:solidFill>
                  <a:latin typeface="微软雅黑" panose="020B0503020204020204" pitchFamily="34" charset="-122"/>
                  <a:ea typeface="微软雅黑" panose="020B0503020204020204" pitchFamily="34" charset="-122"/>
                  <a:cs typeface="Calibri" panose="020F0502020204030204" charset="0"/>
                </a:rPr>
                <a:t>办公区</a:t>
              </a:r>
              <a:endParaRPr lang="zh-CN" altLang="en-US" sz="1500" b="1">
                <a:solidFill>
                  <a:srgbClr val="404040"/>
                </a:solidFill>
                <a:latin typeface="微软雅黑" panose="020B0503020204020204" pitchFamily="34" charset="-122"/>
                <a:ea typeface="微软雅黑" panose="020B0503020204020204" pitchFamily="34" charset="-122"/>
                <a:cs typeface="Calibri" panose="020F0502020204030204" charset="0"/>
              </a:endParaRPr>
            </a:p>
          </p:txBody>
        </p:sp>
      </p:grpSp>
      <p:grpSp>
        <p:nvGrpSpPr>
          <p:cNvPr id="41" name="组合 40"/>
          <p:cNvGrpSpPr/>
          <p:nvPr/>
        </p:nvGrpSpPr>
        <p:grpSpPr>
          <a:xfrm>
            <a:off x="1436370" y="4326255"/>
            <a:ext cx="2070100" cy="1750695"/>
            <a:chOff x="4165" y="4673"/>
            <a:chExt cx="3260" cy="2757"/>
          </a:xfrm>
        </p:grpSpPr>
        <p:sp>
          <p:nvSpPr>
            <p:cNvPr id="44" name="object 22"/>
            <p:cNvSpPr txBox="1"/>
            <p:nvPr>
              <p:custDataLst>
                <p:tags r:id="rId17"/>
              </p:custDataLst>
            </p:nvPr>
          </p:nvSpPr>
          <p:spPr>
            <a:xfrm>
              <a:off x="4754" y="6969"/>
              <a:ext cx="1609" cy="461"/>
            </a:xfrm>
            <a:prstGeom prst="rect">
              <a:avLst/>
            </a:prstGeom>
          </p:spPr>
          <p:txBody>
            <a:bodyPr vert="horz" wrap="square" lIns="0" tIns="15875" rIns="0" bIns="0" rtlCol="0">
              <a:spAutoFit/>
            </a:bodyPr>
            <a:lstStyle/>
            <a:p>
              <a:pPr marL="12700" algn="ctr">
                <a:lnSpc>
                  <a:spcPct val="120000"/>
                </a:lnSpc>
                <a:spcBef>
                  <a:spcPts val="100"/>
                </a:spcBef>
              </a:pPr>
              <a:r>
                <a:rPr lang="zh-CN" altLang="en-US" sz="15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公共区域</a:t>
              </a:r>
              <a:r>
                <a:rPr lang="en-US" sz="15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15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5" name="图片 44" descr="C:\Users\milesihgt\Desktop\shutterstock_95024647.jpgshutterstock_95024647"/>
            <p:cNvPicPr/>
            <p:nvPr>
              <p:custDataLst>
                <p:tags r:id="rId18"/>
              </p:custDataLst>
            </p:nvPr>
          </p:nvPicPr>
          <p:blipFill>
            <a:blip r:embed="rId19"/>
            <a:srcRect/>
            <a:stretch>
              <a:fillRect/>
            </a:stretch>
          </p:blipFill>
          <p:spPr>
            <a:xfrm>
              <a:off x="4165" y="4673"/>
              <a:ext cx="3260" cy="2057"/>
            </a:xfrm>
            <a:prstGeom prst="rect">
              <a:avLst/>
            </a:prstGeom>
            <a:solidFill>
              <a:schemeClr val="accent1">
                <a:lumMod val="20000"/>
                <a:lumOff val="80000"/>
              </a:schemeClr>
            </a:solidFill>
            <a:ln>
              <a:solidFill>
                <a:schemeClr val="bg1"/>
              </a:solidFill>
            </a:ln>
            <a:effectLst>
              <a:outerShdw blurRad="101600" sx="101000" sy="101000" algn="ctr" rotWithShape="0">
                <a:prstClr val="black">
                  <a:alpha val="39000"/>
                </a:prstClr>
              </a:outerShdw>
            </a:effectLst>
          </p:spPr>
        </p:pic>
      </p:grpSp>
      <p:sp>
        <p:nvSpPr>
          <p:cNvPr id="48" name="object 22"/>
          <p:cNvSpPr txBox="1"/>
          <p:nvPr>
            <p:custDataLst>
              <p:tags r:id="rId20"/>
            </p:custDataLst>
          </p:nvPr>
        </p:nvSpPr>
        <p:spPr>
          <a:xfrm>
            <a:off x="6942455" y="5767705"/>
            <a:ext cx="1021715" cy="292735"/>
          </a:xfrm>
          <a:prstGeom prst="rect">
            <a:avLst/>
          </a:prstGeom>
        </p:spPr>
        <p:txBody>
          <a:bodyPr vert="horz" wrap="square" lIns="0" tIns="15875" rIns="0" bIns="0" rtlCol="0">
            <a:spAutoFit/>
          </a:bodyPr>
          <a:lstStyle/>
          <a:p>
            <a:pPr marL="12700" algn="ctr">
              <a:lnSpc>
                <a:spcPct val="120000"/>
              </a:lnSpc>
              <a:spcBef>
                <a:spcPts val="100"/>
              </a:spcBef>
            </a:pPr>
            <a:r>
              <a:rPr lang="zh-CN" altLang="en-US" sz="1500" b="1">
                <a:solidFill>
                  <a:srgbClr val="404040"/>
                </a:solidFill>
                <a:latin typeface="微软雅黑" panose="020B0503020204020204" pitchFamily="34" charset="-122"/>
                <a:ea typeface="微软雅黑" panose="020B0503020204020204" pitchFamily="34" charset="-122"/>
                <a:cs typeface="Calibri" panose="020F0502020204030204" charset="0"/>
              </a:rPr>
              <a:t>大堂</a:t>
            </a:r>
            <a:endParaRPr lang="zh-CN" altLang="en-US" sz="1500" b="1">
              <a:solidFill>
                <a:srgbClr val="404040"/>
              </a:solidFill>
              <a:latin typeface="微软雅黑" panose="020B0503020204020204" pitchFamily="34" charset="-122"/>
              <a:ea typeface="微软雅黑" panose="020B0503020204020204" pitchFamily="34" charset="-122"/>
              <a:cs typeface="Calibri" panose="020F0502020204030204" charset="0"/>
            </a:endParaRPr>
          </a:p>
        </p:txBody>
      </p:sp>
      <p:grpSp>
        <p:nvGrpSpPr>
          <p:cNvPr id="49" name="组合 48"/>
          <p:cNvGrpSpPr/>
          <p:nvPr/>
        </p:nvGrpSpPr>
        <p:grpSpPr>
          <a:xfrm>
            <a:off x="8934450" y="4332605"/>
            <a:ext cx="2058035" cy="1729105"/>
            <a:chOff x="4032" y="8037"/>
            <a:chExt cx="3241" cy="2723"/>
          </a:xfrm>
        </p:grpSpPr>
        <p:pic>
          <p:nvPicPr>
            <p:cNvPr id="50" name="图片 49" descr="F:\临时文件换电脑-zgz\zgz\使用素材\网图素材\shutterstock_478058401.jpgshutterstock_478058401"/>
            <p:cNvPicPr>
              <a:picLocks noChangeAspect="1"/>
            </p:cNvPicPr>
            <p:nvPr>
              <p:custDataLst>
                <p:tags r:id="rId21"/>
              </p:custDataLst>
            </p:nvPr>
          </p:nvPicPr>
          <p:blipFill>
            <a:blip r:embed="rId22"/>
            <a:srcRect/>
            <a:stretch>
              <a:fillRect/>
            </a:stretch>
          </p:blipFill>
          <p:spPr>
            <a:xfrm>
              <a:off x="4032" y="8037"/>
              <a:ext cx="3241" cy="2046"/>
            </a:xfrm>
            <a:prstGeom prst="rect">
              <a:avLst/>
            </a:prstGeom>
            <a:solidFill>
              <a:schemeClr val="accent1">
                <a:lumMod val="20000"/>
                <a:lumOff val="80000"/>
              </a:schemeClr>
            </a:solidFill>
            <a:ln>
              <a:solidFill>
                <a:schemeClr val="bg1"/>
              </a:solidFill>
            </a:ln>
            <a:effectLst>
              <a:outerShdw blurRad="101600" sx="101000" sy="101000" algn="ctr" rotWithShape="0">
                <a:prstClr val="black">
                  <a:alpha val="39000"/>
                </a:prstClr>
              </a:outerShdw>
            </a:effectLst>
          </p:spPr>
        </p:pic>
        <p:sp>
          <p:nvSpPr>
            <p:cNvPr id="51" name="object 22"/>
            <p:cNvSpPr txBox="1"/>
            <p:nvPr>
              <p:custDataLst>
                <p:tags r:id="rId23"/>
              </p:custDataLst>
            </p:nvPr>
          </p:nvSpPr>
          <p:spPr>
            <a:xfrm>
              <a:off x="4773" y="10299"/>
              <a:ext cx="1609" cy="461"/>
            </a:xfrm>
            <a:prstGeom prst="rect">
              <a:avLst/>
            </a:prstGeom>
          </p:spPr>
          <p:txBody>
            <a:bodyPr vert="horz" wrap="square" lIns="0" tIns="15875" rIns="0" bIns="0" rtlCol="0">
              <a:spAutoFit/>
            </a:bodyPr>
            <a:lstStyle/>
            <a:p>
              <a:pPr marL="12700" algn="ctr">
                <a:lnSpc>
                  <a:spcPct val="120000"/>
                </a:lnSpc>
                <a:spcBef>
                  <a:spcPts val="100"/>
                </a:spcBef>
              </a:pPr>
              <a:r>
                <a:rPr lang="zh-CN" sz="1500" b="1">
                  <a:solidFill>
                    <a:srgbClr val="404040"/>
                  </a:solidFill>
                  <a:latin typeface="微软雅黑" panose="020B0503020204020204" pitchFamily="34" charset="-122"/>
                  <a:ea typeface="微软雅黑" panose="020B0503020204020204" pitchFamily="34" charset="-122"/>
                  <a:cs typeface="Calibri" panose="020F0502020204030204" charset="0"/>
                </a:rPr>
                <a:t>洗手间</a:t>
              </a:r>
              <a:endParaRPr lang="zh-CN" sz="1500" b="1">
                <a:solidFill>
                  <a:srgbClr val="404040"/>
                </a:solidFill>
                <a:latin typeface="微软雅黑" panose="020B0503020204020204" pitchFamily="34" charset="-122"/>
                <a:ea typeface="微软雅黑" panose="020B0503020204020204" pitchFamily="34" charset="-122"/>
                <a:cs typeface="Calibri" panose="020F0502020204030204" charset="0"/>
              </a:endParaRPr>
            </a:p>
          </p:txBody>
        </p:sp>
      </p:grpSp>
      <p:sp>
        <p:nvSpPr>
          <p:cNvPr id="71" name="object 22"/>
          <p:cNvSpPr txBox="1"/>
          <p:nvPr>
            <p:custDataLst>
              <p:tags r:id="rId24"/>
            </p:custDataLst>
          </p:nvPr>
        </p:nvSpPr>
        <p:spPr>
          <a:xfrm>
            <a:off x="5671820" y="3648075"/>
            <a:ext cx="1137920" cy="384810"/>
          </a:xfrm>
          <a:prstGeom prst="rect">
            <a:avLst/>
          </a:prstGeom>
        </p:spPr>
        <p:txBody>
          <a:bodyPr vert="horz" wrap="square" lIns="0" tIns="15875" rIns="0" bIns="0" rtlCol="0">
            <a:spAutoFit/>
          </a:bodyPr>
          <a:lstStyle/>
          <a:p>
            <a:pPr marL="12700" algn="dist">
              <a:lnSpc>
                <a:spcPct val="120000"/>
              </a:lnSpc>
              <a:spcBef>
                <a:spcPts val="100"/>
              </a:spcBef>
            </a:pPr>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rPr>
              <a:t>应用场景</a:t>
            </a:r>
            <a:r>
              <a:rPr 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2" name="图片 71" descr="星纵物联Logo_RGB-02（彩色）"/>
          <p:cNvPicPr>
            <a:picLocks noChangeAspect="1"/>
          </p:cNvPicPr>
          <p:nvPr>
            <p:custDataLst>
              <p:tags r:id="rId25"/>
            </p:custDataLst>
          </p:nvPr>
        </p:nvPicPr>
        <p:blipFill>
          <a:blip r:embed="rId26"/>
          <a:stretch>
            <a:fillRect/>
          </a:stretch>
        </p:blipFill>
        <p:spPr>
          <a:xfrm>
            <a:off x="9432925" y="116205"/>
            <a:ext cx="3023870" cy="1026795"/>
          </a:xfrm>
          <a:prstGeom prst="rect">
            <a:avLst/>
          </a:prstGeom>
        </p:spPr>
      </p:pic>
      <p:pic>
        <p:nvPicPr>
          <p:cNvPr id="6" name="图片 5" descr="C:\Users\milesihgt\Desktop\企业微信截图_20230423173053.png企业微信截图_20230423173053"/>
          <p:cNvPicPr preferRelativeResize="0">
            <a:picLocks noChangeAspect="1"/>
          </p:cNvPicPr>
          <p:nvPr>
            <p:custDataLst>
              <p:tags r:id="rId27"/>
            </p:custDataLst>
          </p:nvPr>
        </p:nvPicPr>
        <p:blipFill>
          <a:blip r:embed="rId28"/>
          <a:srcRect/>
          <a:stretch>
            <a:fillRect/>
          </a:stretch>
        </p:blipFill>
        <p:spPr>
          <a:xfrm>
            <a:off x="6393815" y="4343400"/>
            <a:ext cx="2118995" cy="1296670"/>
          </a:xfrm>
          <a:prstGeom prst="rect">
            <a:avLst/>
          </a:prstGeom>
          <a:blipFill rotWithShape="1">
            <a:blip r:embed="rId28"/>
            <a:stretch>
              <a:fillRect/>
            </a:stretch>
          </a:blipFill>
          <a:ln>
            <a:solidFill>
              <a:schemeClr val="bg1"/>
            </a:solidFill>
          </a:ln>
          <a:effectLst>
            <a:outerShdw blurRad="101600" sx="101000" sy="101000" algn="ctr" rotWithShape="0">
              <a:prstClr val="black">
                <a:alpha val="39000"/>
              </a:prstClr>
            </a:outerShdw>
          </a:effectLst>
        </p:spPr>
      </p:pic>
    </p:spTree>
    <p:custDataLst>
      <p:tags r:id="rId29"/>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04790" y="3067685"/>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空间管理</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sp>
        <p:nvSpPr>
          <p:cNvPr id="6" name="文本框 23"/>
          <p:cNvSpPr txBox="1"/>
          <p:nvPr>
            <p:custDataLst>
              <p:tags r:id="rId3"/>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349875" y="3651250"/>
            <a:ext cx="3591560" cy="275590"/>
          </a:xfrm>
          <a:prstGeom prst="rect">
            <a:avLst/>
          </a:prstGeom>
          <a:noFill/>
        </p:spPr>
        <p:txBody>
          <a:bodyPr wrap="square" rtlCol="0" anchor="t">
            <a:spAutoFit/>
          </a:bodyPr>
          <a:lstStyle/>
          <a:p>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提升空间管理效率和体验感</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4" name="图片 23" descr="星纵物联Logo_RGB-02（彩色）"/>
          <p:cNvPicPr>
            <a:picLocks noChangeAspect="1"/>
          </p:cNvPicPr>
          <p:nvPr>
            <p:custDataLst>
              <p:tags r:id="rId4"/>
            </p:custDataLst>
          </p:nvPr>
        </p:nvPicPr>
        <p:blipFill>
          <a:blip r:embed="rId5"/>
          <a:stretch>
            <a:fillRect/>
          </a:stretch>
        </p:blipFill>
        <p:spPr>
          <a:xfrm>
            <a:off x="9789160" y="116205"/>
            <a:ext cx="2657475" cy="902335"/>
          </a:xfrm>
          <a:prstGeom prst="rect">
            <a:avLst/>
          </a:prstGeom>
        </p:spPr>
      </p:pic>
      <p:grpSp>
        <p:nvGrpSpPr>
          <p:cNvPr id="4" name="组合 3"/>
          <p:cNvGrpSpPr/>
          <p:nvPr/>
        </p:nvGrpSpPr>
        <p:grpSpPr>
          <a:xfrm>
            <a:off x="6322060" y="5042224"/>
            <a:ext cx="5010150" cy="1010596"/>
            <a:chOff x="8199" y="8012"/>
            <a:chExt cx="8053" cy="1624"/>
          </a:xfrm>
          <a:effectLst>
            <a:outerShdw blurRad="50800" dist="38100" dir="2700000" algn="tl" rotWithShape="0">
              <a:prstClr val="black">
                <a:alpha val="40000"/>
              </a:prstClr>
            </a:outerShdw>
          </a:effectLst>
        </p:grpSpPr>
        <p:pic>
          <p:nvPicPr>
            <p:cNvPr id="11" name="图片 10" descr="B03.370"/>
            <p:cNvPicPr>
              <a:picLocks noChangeAspect="1"/>
            </p:cNvPicPr>
            <p:nvPr/>
          </p:nvPicPr>
          <p:blipFill>
            <a:blip r:embed="rId6"/>
            <a:srcRect l="27836" t="22792" r="32395" b="22620"/>
            <a:stretch>
              <a:fillRect/>
            </a:stretch>
          </p:blipFill>
          <p:spPr>
            <a:xfrm>
              <a:off x="8199" y="8264"/>
              <a:ext cx="1399" cy="1372"/>
            </a:xfrm>
            <a:prstGeom prst="rect">
              <a:avLst/>
            </a:prstGeom>
          </p:spPr>
        </p:pic>
        <p:pic>
          <p:nvPicPr>
            <p:cNvPr id="14" name="图片 13" descr="DS3504.1963"/>
            <p:cNvPicPr>
              <a:picLocks noChangeAspect="1"/>
            </p:cNvPicPr>
            <p:nvPr/>
          </p:nvPicPr>
          <p:blipFill>
            <a:blip r:embed="rId7"/>
            <a:srcRect l="28811" t="20238" r="27653" b="24318"/>
            <a:stretch>
              <a:fillRect/>
            </a:stretch>
          </p:blipFill>
          <p:spPr>
            <a:xfrm>
              <a:off x="12607" y="8228"/>
              <a:ext cx="1523" cy="1386"/>
            </a:xfrm>
            <a:prstGeom prst="rect">
              <a:avLst/>
            </a:prstGeom>
          </p:spPr>
        </p:pic>
        <p:pic>
          <p:nvPicPr>
            <p:cNvPr id="15" name="图片 14" descr="VS121.1403"/>
            <p:cNvPicPr>
              <a:picLocks noChangeAspect="1"/>
            </p:cNvPicPr>
            <p:nvPr/>
          </p:nvPicPr>
          <p:blipFill>
            <a:blip r:embed="rId8"/>
            <a:srcRect l="33675" t="22926" r="35937" b="21475"/>
            <a:stretch>
              <a:fillRect/>
            </a:stretch>
          </p:blipFill>
          <p:spPr>
            <a:xfrm>
              <a:off x="15087" y="8123"/>
              <a:ext cx="1165" cy="1491"/>
            </a:xfrm>
            <a:prstGeom prst="rect">
              <a:avLst/>
            </a:prstGeom>
          </p:spPr>
        </p:pic>
        <p:pic>
          <p:nvPicPr>
            <p:cNvPr id="103" name="图片 102"/>
            <p:cNvPicPr/>
            <p:nvPr>
              <p:custDataLst>
                <p:tags r:id="rId9"/>
              </p:custDataLst>
            </p:nvPr>
          </p:nvPicPr>
          <p:blipFill>
            <a:blip r:embed="rId10"/>
            <a:stretch>
              <a:fillRect/>
            </a:stretch>
          </p:blipFill>
          <p:spPr>
            <a:xfrm>
              <a:off x="13351" y="8012"/>
              <a:ext cx="2341" cy="1624"/>
            </a:xfrm>
            <a:prstGeom prst="rect">
              <a:avLst/>
            </a:prstGeom>
            <a:noFill/>
            <a:ln w="9525">
              <a:noFill/>
            </a:ln>
            <a:effectLst/>
          </p:spPr>
        </p:pic>
      </p:grpSp>
      <p:pic>
        <p:nvPicPr>
          <p:cNvPr id="5" name="图片 1"/>
          <p:cNvPicPr>
            <a:picLocks noChangeAspect="1"/>
          </p:cNvPicPr>
          <p:nvPr/>
        </p:nvPicPr>
        <p:blipFill>
          <a:blip r:embed="rId11"/>
          <a:stretch>
            <a:fillRect/>
          </a:stretch>
        </p:blipFill>
        <p:spPr>
          <a:xfrm>
            <a:off x="7532370" y="5398770"/>
            <a:ext cx="1346200" cy="6400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934835" y="834390"/>
            <a:ext cx="4344035" cy="5440680"/>
            <a:chOff x="10923" y="1250"/>
            <a:chExt cx="6616" cy="8286"/>
          </a:xfrm>
        </p:grpSpPr>
        <p:sp>
          <p:nvSpPr>
            <p:cNvPr id="36" name="圆角矩形 42"/>
            <p:cNvSpPr/>
            <p:nvPr>
              <p:custDataLst>
                <p:tags r:id="rId1"/>
              </p:custDataLst>
            </p:nvPr>
          </p:nvSpPr>
          <p:spPr>
            <a:xfrm>
              <a:off x="10923" y="1250"/>
              <a:ext cx="6616" cy="8286"/>
            </a:xfrm>
            <a:prstGeom prst="roundRect">
              <a:avLst>
                <a:gd name="adj" fmla="val 3571"/>
              </a:avLst>
            </a:prstGeom>
            <a:solidFill>
              <a:schemeClr val="bg1"/>
            </a:solidFill>
            <a:ln>
              <a:noFill/>
            </a:ln>
            <a:effectLst>
              <a:outerShdw blurRad="317500" sx="106000" sy="106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ea typeface="Roboto" panose="02000000000000000000" charset="0"/>
                <a:cs typeface="Roboto" panose="02000000000000000000" charset="0"/>
              </a:endParaRPr>
            </a:p>
          </p:txBody>
        </p:sp>
        <p:pic>
          <p:nvPicPr>
            <p:cNvPr id="15" name="图片 14" descr="C:/Users/Thalia/AppData/Local/Temp/picturecompress_20220519083948/output_1.pngoutput_1"/>
            <p:cNvPicPr>
              <a:picLocks noChangeAspect="1"/>
            </p:cNvPicPr>
            <p:nvPr>
              <p:custDataLst>
                <p:tags r:id="rId2"/>
              </p:custDataLst>
            </p:nvPr>
          </p:nvPicPr>
          <p:blipFill>
            <a:blip r:embed="rId3"/>
            <a:srcRect l="12491" r="8889"/>
            <a:stretch>
              <a:fillRect/>
            </a:stretch>
          </p:blipFill>
          <p:spPr>
            <a:xfrm>
              <a:off x="11268" y="5378"/>
              <a:ext cx="5943" cy="3961"/>
            </a:xfrm>
            <a:prstGeom prst="rect">
              <a:avLst/>
            </a:prstGeom>
          </p:spPr>
        </p:pic>
      </p:grpSp>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空间占用管理</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 name="组合 2"/>
          <p:cNvGrpSpPr/>
          <p:nvPr/>
        </p:nvGrpSpPr>
        <p:grpSpPr>
          <a:xfrm>
            <a:off x="909928" y="1084580"/>
            <a:ext cx="4579526" cy="1118870"/>
            <a:chOff x="1851" y="1923"/>
            <a:chExt cx="17819" cy="1762"/>
          </a:xfrm>
        </p:grpSpPr>
        <p:sp>
          <p:nvSpPr>
            <p:cNvPr id="95" name="object 22"/>
            <p:cNvSpPr txBox="1"/>
            <p:nvPr/>
          </p:nvSpPr>
          <p:spPr>
            <a:xfrm>
              <a:off x="2098" y="2643"/>
              <a:ext cx="17572" cy="1042"/>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利用星纵物联</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识别技术摄像头，实时统计区域内的人数和占用情况</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，对空间进行智能化识别、监控、跟踪和管理。</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1851" y="1923"/>
              <a:ext cx="14061" cy="628"/>
            </a:xfrm>
            <a:prstGeom prst="rect">
              <a:avLst/>
            </a:prstGeom>
            <a:noFill/>
          </p:spPr>
          <p:txBody>
            <a:bodyPr wrap="square" rtlCol="0">
              <a:spAutoFit/>
            </a:bodyPr>
            <a:lstStyle/>
            <a:p>
              <a:pPr algn="l"/>
              <a:r>
                <a:rPr lang="zh-CN" altLang="en-US" sz="2000" b="1">
                  <a:solidFill>
                    <a:srgbClr val="4696F5"/>
                  </a:solidFill>
                  <a:latin typeface="微软雅黑" panose="020B0503020204020204" pitchFamily="34" charset="-122"/>
                  <a:ea typeface="微软雅黑" panose="020B0503020204020204" pitchFamily="34" charset="-122"/>
                  <a:sym typeface="+mn-ea"/>
                </a:rPr>
                <a:t>实时了解空间使用情况</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pic>
        <p:nvPicPr>
          <p:cNvPr id="6" name="图片 5"/>
          <p:cNvPicPr>
            <a:picLocks noChangeAspect="1"/>
          </p:cNvPicPr>
          <p:nvPr/>
        </p:nvPicPr>
        <p:blipFill>
          <a:blip r:embed="rId5"/>
          <a:srcRect l="63604" t="-169" b="59200"/>
          <a:stretch>
            <a:fillRect/>
          </a:stretch>
        </p:blipFill>
        <p:spPr>
          <a:xfrm>
            <a:off x="2679700" y="2486025"/>
            <a:ext cx="3205480" cy="2351405"/>
          </a:xfrm>
          <a:prstGeom prst="rect">
            <a:avLst/>
          </a:prstGeom>
        </p:spPr>
      </p:pic>
      <p:sp>
        <p:nvSpPr>
          <p:cNvPr id="17" name="圆角矩形 16"/>
          <p:cNvSpPr/>
          <p:nvPr/>
        </p:nvSpPr>
        <p:spPr>
          <a:xfrm>
            <a:off x="952500" y="2737485"/>
            <a:ext cx="1651635"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pitchFamily="34" charset="-122"/>
                <a:ea typeface="微软雅黑" panose="020B0503020204020204" pitchFamily="34" charset="-122"/>
              </a:rPr>
              <a:t>空间占用检测</a:t>
            </a:r>
            <a:endParaRPr lang="zh-CN" altLang="en-US" sz="1600">
              <a:latin typeface="微软雅黑" panose="020B0503020204020204" pitchFamily="34" charset="-122"/>
              <a:ea typeface="微软雅黑" panose="020B0503020204020204" pitchFamily="34" charset="-122"/>
            </a:endParaRPr>
          </a:p>
        </p:txBody>
      </p:sp>
      <p:sp>
        <p:nvSpPr>
          <p:cNvPr id="18" name="圆角矩形 17"/>
          <p:cNvSpPr/>
          <p:nvPr/>
        </p:nvSpPr>
        <p:spPr>
          <a:xfrm>
            <a:off x="952500" y="3383915"/>
            <a:ext cx="1651635"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pitchFamily="34" charset="-122"/>
                <a:ea typeface="微软雅黑" panose="020B0503020204020204" pitchFamily="34" charset="-122"/>
              </a:rPr>
              <a:t>空间人数统计</a:t>
            </a:r>
            <a:endParaRPr lang="zh-CN" altLang="en-US" sz="1600">
              <a:latin typeface="微软雅黑" panose="020B0503020204020204" pitchFamily="34" charset="-122"/>
              <a:ea typeface="微软雅黑" panose="020B0503020204020204" pitchFamily="34" charset="-122"/>
            </a:endParaRPr>
          </a:p>
        </p:txBody>
      </p:sp>
      <p:sp>
        <p:nvSpPr>
          <p:cNvPr id="19" name="圆角矩形 18"/>
          <p:cNvSpPr/>
          <p:nvPr/>
        </p:nvSpPr>
        <p:spPr>
          <a:xfrm>
            <a:off x="952500" y="4030345"/>
            <a:ext cx="1651635"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pitchFamily="34" charset="-122"/>
                <a:ea typeface="微软雅黑" panose="020B0503020204020204" pitchFamily="34" charset="-122"/>
              </a:rPr>
              <a:t>过线人数统计</a:t>
            </a:r>
            <a:endParaRPr lang="zh-CN" altLang="en-US" sz="1600">
              <a:latin typeface="微软雅黑" panose="020B0503020204020204" pitchFamily="34" charset="-122"/>
              <a:ea typeface="微软雅黑" panose="020B0503020204020204" pitchFamily="34" charset="-122"/>
            </a:endParaRPr>
          </a:p>
        </p:txBody>
      </p:sp>
      <p:grpSp>
        <p:nvGrpSpPr>
          <p:cNvPr id="4" name="组合 3"/>
          <p:cNvGrpSpPr/>
          <p:nvPr/>
        </p:nvGrpSpPr>
        <p:grpSpPr>
          <a:xfrm>
            <a:off x="399415" y="4863465"/>
            <a:ext cx="5855335" cy="1704975"/>
            <a:chOff x="629" y="7659"/>
            <a:chExt cx="9221" cy="2685"/>
          </a:xfrm>
        </p:grpSpPr>
        <p:pic>
          <p:nvPicPr>
            <p:cNvPr id="120" name="图片 119" descr="business-meeting-room-high-rise-office-building"/>
            <p:cNvPicPr>
              <a:picLocks noChangeAspect="1"/>
            </p:cNvPicPr>
            <p:nvPr/>
          </p:nvPicPr>
          <p:blipFill>
            <a:blip r:embed="rId6"/>
            <a:stretch>
              <a:fillRect/>
            </a:stretch>
          </p:blipFill>
          <p:spPr>
            <a:xfrm>
              <a:off x="6682" y="8063"/>
              <a:ext cx="2547" cy="1699"/>
            </a:xfrm>
            <a:prstGeom prst="rect">
              <a:avLst/>
            </a:prstGeom>
          </p:spPr>
        </p:pic>
        <p:sp>
          <p:nvSpPr>
            <p:cNvPr id="32" name="圆角矩形 31"/>
            <p:cNvSpPr/>
            <p:nvPr/>
          </p:nvSpPr>
          <p:spPr>
            <a:xfrm>
              <a:off x="629" y="7659"/>
              <a:ext cx="656" cy="2495"/>
            </a:xfrm>
            <a:prstGeom prst="roundRect">
              <a:avLst>
                <a:gd name="adj" fmla="val 0"/>
              </a:avLst>
            </a:prstGeom>
            <a:solidFill>
              <a:srgbClr val="4696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600">
                  <a:latin typeface="微软雅黑" panose="020B0503020204020204" pitchFamily="34" charset="-122"/>
                  <a:ea typeface="微软雅黑" panose="020B0503020204020204" pitchFamily="34" charset="-122"/>
                </a:rPr>
                <a:t>应用场景</a:t>
              </a:r>
              <a:endParaRPr lang="zh-CN" altLang="en-US" sz="160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7"/>
            <a:stretch>
              <a:fillRect/>
            </a:stretch>
          </p:blipFill>
          <p:spPr>
            <a:xfrm>
              <a:off x="1433" y="8081"/>
              <a:ext cx="2556" cy="1430"/>
            </a:xfrm>
            <a:prstGeom prst="rect">
              <a:avLst/>
            </a:prstGeom>
          </p:spPr>
        </p:pic>
        <p:sp>
          <p:nvSpPr>
            <p:cNvPr id="41" name="圆角矩形 40"/>
            <p:cNvSpPr/>
            <p:nvPr/>
          </p:nvSpPr>
          <p:spPr>
            <a:xfrm rot="10800000">
              <a:off x="1433" y="9440"/>
              <a:ext cx="2544" cy="39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思源黑体 CN Normal" panose="020B0400000000000000" charset="-122"/>
                <a:ea typeface="思源黑体 CN Normal" panose="020B0400000000000000" charset="-122"/>
              </a:endParaRPr>
            </a:p>
          </p:txBody>
        </p:sp>
        <p:sp>
          <p:nvSpPr>
            <p:cNvPr id="48" name="Rectangle 117"/>
            <p:cNvSpPr/>
            <p:nvPr/>
          </p:nvSpPr>
          <p:spPr>
            <a:xfrm>
              <a:off x="1433" y="9430"/>
              <a:ext cx="2489" cy="914"/>
            </a:xfrm>
            <a:prstGeom prst="rect">
              <a:avLst/>
            </a:prstGeom>
          </p:spPr>
          <p:txBody>
            <a:bodyPr wrap="square">
              <a:noAutofit/>
            </a:bodyPr>
            <a:lstStyle/>
            <a:p>
              <a:pPr marL="0" marR="0" lvl="0" algn="ctr"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Roboto" panose="02000000000000000000" charset="0"/>
                  <a:sym typeface="+mn-ea"/>
                </a:rPr>
                <a:t>公共区域人数统计</a:t>
              </a:r>
              <a:endParaRPr lang="zh-CN" altLang="en-US" sz="1200" kern="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Roboto" panose="02000000000000000000" charset="0"/>
                <a:sym typeface="+mn-ea"/>
              </a:endParaRPr>
            </a:p>
          </p:txBody>
        </p:sp>
        <p:sp>
          <p:nvSpPr>
            <p:cNvPr id="24" name="圆角矩形 23"/>
            <p:cNvSpPr/>
            <p:nvPr/>
          </p:nvSpPr>
          <p:spPr>
            <a:xfrm rot="10800000">
              <a:off x="4058" y="9440"/>
              <a:ext cx="2487" cy="39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思源黑体 CN Normal" panose="020B0400000000000000" charset="-122"/>
                <a:ea typeface="思源黑体 CN Normal" panose="020B0400000000000000" charset="-122"/>
              </a:endParaRPr>
            </a:p>
          </p:txBody>
        </p:sp>
        <p:sp>
          <p:nvSpPr>
            <p:cNvPr id="49" name="Rectangle 117"/>
            <p:cNvSpPr/>
            <p:nvPr/>
          </p:nvSpPr>
          <p:spPr>
            <a:xfrm>
              <a:off x="3971" y="9434"/>
              <a:ext cx="2610" cy="532"/>
            </a:xfrm>
            <a:prstGeom prst="rect">
              <a:avLst/>
            </a:prstGeom>
          </p:spPr>
          <p:txBody>
            <a:bodyPr wrap="square">
              <a:noAutofit/>
            </a:bodyPr>
            <a:lstStyle/>
            <a:p>
              <a:pPr marL="0" marR="0" lvl="0" algn="ctr"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Roboto" panose="02000000000000000000" charset="0"/>
                  <a:sym typeface="+mn-ea"/>
                </a:rPr>
                <a:t>排队流量检测</a:t>
              </a:r>
              <a:endParaRPr lang="zh-CN" altLang="en-US" sz="1200" kern="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Roboto" panose="02000000000000000000" charset="0"/>
                <a:sym typeface="+mn-ea"/>
              </a:endParaRPr>
            </a:p>
          </p:txBody>
        </p:sp>
        <p:sp>
          <p:nvSpPr>
            <p:cNvPr id="25" name="圆角矩形 24"/>
            <p:cNvSpPr/>
            <p:nvPr/>
          </p:nvSpPr>
          <p:spPr>
            <a:xfrm rot="10800000">
              <a:off x="6682" y="9440"/>
              <a:ext cx="2531" cy="39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思源黑体 CN Normal" panose="020B0400000000000000" charset="-122"/>
                <a:ea typeface="思源黑体 CN Normal" panose="020B0400000000000000" charset="-122"/>
              </a:endParaRPr>
            </a:p>
          </p:txBody>
        </p:sp>
        <p:sp>
          <p:nvSpPr>
            <p:cNvPr id="26" name="Rectangle 117"/>
            <p:cNvSpPr/>
            <p:nvPr/>
          </p:nvSpPr>
          <p:spPr>
            <a:xfrm>
              <a:off x="6542" y="9413"/>
              <a:ext cx="2726" cy="914"/>
            </a:xfrm>
            <a:prstGeom prst="rect">
              <a:avLst/>
            </a:prstGeom>
          </p:spPr>
          <p:txBody>
            <a:bodyPr wrap="square">
              <a:noAutofit/>
            </a:bodyPr>
            <a:lstStyle/>
            <a:p>
              <a:pPr marL="0" marR="0" lvl="0" algn="ctr"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Roboto" panose="02000000000000000000" charset="0"/>
                  <a:sym typeface="+mn-ea"/>
                </a:rPr>
                <a:t>会议室占用检测</a:t>
              </a:r>
              <a:endParaRPr lang="zh-CN" altLang="en-US" sz="1200" kern="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Roboto" panose="02000000000000000000" charset="0"/>
                <a:sym typeface="+mn-ea"/>
              </a:endParaRPr>
            </a:p>
          </p:txBody>
        </p:sp>
        <p:sp>
          <p:nvSpPr>
            <p:cNvPr id="165" name="梯形 164"/>
            <p:cNvSpPr/>
            <p:nvPr/>
          </p:nvSpPr>
          <p:spPr>
            <a:xfrm>
              <a:off x="7325" y="8120"/>
              <a:ext cx="1232" cy="1142"/>
            </a:xfrm>
            <a:prstGeom prst="trapezoid">
              <a:avLst/>
            </a:prstGeom>
            <a:gradFill>
              <a:gsLst>
                <a:gs pos="0">
                  <a:schemeClr val="accent1">
                    <a:lumMod val="5000"/>
                    <a:lumOff val="95000"/>
                    <a:alpha val="0"/>
                  </a:schemeClr>
                </a:gs>
                <a:gs pos="100000">
                  <a:schemeClr val="accent1">
                    <a:lumMod val="45000"/>
                    <a:lumOff val="55000"/>
                  </a:schemeClr>
                </a:gs>
              </a:gsLst>
              <a:lin ang="157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图片 99"/>
            <p:cNvPicPr/>
            <p:nvPr/>
          </p:nvPicPr>
          <p:blipFill>
            <a:blip r:embed="rId8"/>
            <a:stretch>
              <a:fillRect/>
            </a:stretch>
          </p:blipFill>
          <p:spPr>
            <a:xfrm>
              <a:off x="4086" y="8064"/>
              <a:ext cx="2487" cy="1394"/>
            </a:xfrm>
            <a:prstGeom prst="rect">
              <a:avLst/>
            </a:prstGeom>
            <a:noFill/>
            <a:ln w="9525">
              <a:noFill/>
            </a:ln>
          </p:spPr>
        </p:pic>
        <p:grpSp>
          <p:nvGrpSpPr>
            <p:cNvPr id="121" name="组合 120"/>
            <p:cNvGrpSpPr/>
            <p:nvPr/>
          </p:nvGrpSpPr>
          <p:grpSpPr>
            <a:xfrm>
              <a:off x="5424" y="8649"/>
              <a:ext cx="356" cy="360"/>
              <a:chOff x="8750" y="8787"/>
              <a:chExt cx="432" cy="432"/>
            </a:xfrm>
          </p:grpSpPr>
          <p:sp>
            <p:nvSpPr>
              <p:cNvPr id="89" name="矩形 88"/>
              <p:cNvSpPr/>
              <p:nvPr/>
            </p:nvSpPr>
            <p:spPr>
              <a:xfrm>
                <a:off x="8750" y="8787"/>
                <a:ext cx="433" cy="433"/>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8791" y="8851"/>
                <a:ext cx="351" cy="306"/>
                <a:chOff x="7960" y="7235"/>
                <a:chExt cx="673" cy="586"/>
              </a:xfrm>
              <a:solidFill>
                <a:schemeClr val="accent1">
                  <a:alpha val="66000"/>
                </a:schemeClr>
              </a:solidFill>
            </p:grpSpPr>
            <p:cxnSp>
              <p:nvCxnSpPr>
                <p:cNvPr id="51" name="直接连接符 50"/>
                <p:cNvCxnSpPr/>
                <p:nvPr/>
              </p:nvCxnSpPr>
              <p:spPr>
                <a:xfrm>
                  <a:off x="7960" y="72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960" y="72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rot="5400000">
                  <a:off x="8453" y="7227"/>
                  <a:ext cx="172" cy="188"/>
                  <a:chOff x="8160" y="7435"/>
                  <a:chExt cx="172" cy="188"/>
                </a:xfrm>
                <a:grpFill/>
              </p:grpSpPr>
              <p:cxnSp>
                <p:nvCxnSpPr>
                  <p:cNvPr id="55" name="直接连接符 54"/>
                  <p:cNvCxnSpPr/>
                  <p:nvPr/>
                </p:nvCxnSpPr>
                <p:spPr>
                  <a:xfrm>
                    <a:off x="8160" y="74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160" y="74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rot="10800000">
                  <a:off x="8461" y="7633"/>
                  <a:ext cx="172" cy="188"/>
                  <a:chOff x="8160" y="7435"/>
                  <a:chExt cx="172" cy="188"/>
                </a:xfrm>
                <a:grpFill/>
              </p:grpSpPr>
              <p:cxnSp>
                <p:nvCxnSpPr>
                  <p:cNvPr id="59" name="直接连接符 58"/>
                  <p:cNvCxnSpPr/>
                  <p:nvPr/>
                </p:nvCxnSpPr>
                <p:spPr>
                  <a:xfrm>
                    <a:off x="8160" y="74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160" y="74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rot="16200000">
                  <a:off x="7968" y="7641"/>
                  <a:ext cx="172" cy="188"/>
                  <a:chOff x="8160" y="7435"/>
                  <a:chExt cx="172" cy="188"/>
                </a:xfrm>
                <a:grpFill/>
              </p:grpSpPr>
              <p:cxnSp>
                <p:nvCxnSpPr>
                  <p:cNvPr id="62" name="直接连接符 61"/>
                  <p:cNvCxnSpPr/>
                  <p:nvPr/>
                </p:nvCxnSpPr>
                <p:spPr>
                  <a:xfrm>
                    <a:off x="8160" y="74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8160" y="74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grpSp>
        </p:grpSp>
        <p:sp>
          <p:nvSpPr>
            <p:cNvPr id="44" name="矩形 43"/>
            <p:cNvSpPr/>
            <p:nvPr/>
          </p:nvSpPr>
          <p:spPr>
            <a:xfrm>
              <a:off x="1269" y="7674"/>
              <a:ext cx="8581" cy="2495"/>
            </a:xfrm>
            <a:prstGeom prst="rect">
              <a:avLst/>
            </a:prstGeom>
            <a:noFill/>
            <a:ln>
              <a:solidFill>
                <a:srgbClr val="235FA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星纵物联Logo_RGB-02（彩色）"/>
          <p:cNvPicPr>
            <a:picLocks noChangeAspect="1"/>
          </p:cNvPicPr>
          <p:nvPr>
            <p:custDataLst>
              <p:tags r:id="rId9"/>
            </p:custDataLst>
          </p:nvPr>
        </p:nvPicPr>
        <p:blipFill>
          <a:blip r:embed="rId10"/>
          <a:stretch>
            <a:fillRect/>
          </a:stretch>
        </p:blipFill>
        <p:spPr>
          <a:xfrm>
            <a:off x="9509125" y="85725"/>
            <a:ext cx="3023870" cy="1026795"/>
          </a:xfrm>
          <a:prstGeom prst="rect">
            <a:avLst/>
          </a:prstGeom>
        </p:spPr>
      </p:pic>
      <p:pic>
        <p:nvPicPr>
          <p:cNvPr id="5" name="图片 4"/>
          <p:cNvPicPr>
            <a:picLocks noChangeAspect="1"/>
          </p:cNvPicPr>
          <p:nvPr/>
        </p:nvPicPr>
        <p:blipFill>
          <a:blip r:embed="rId11"/>
          <a:stretch>
            <a:fillRect/>
          </a:stretch>
        </p:blipFill>
        <p:spPr>
          <a:xfrm>
            <a:off x="7170420" y="1084580"/>
            <a:ext cx="3893185" cy="229489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6284320" y="4029075"/>
            <a:ext cx="1584000" cy="2304000"/>
          </a:xfrm>
          <a:prstGeom prst="rect">
            <a:avLst/>
          </a:prstGeom>
          <a:blipFill rotWithShape="1">
            <a:blip r:embed="rId2"/>
            <a:stretch>
              <a:fillRect l="-61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264000" y="1272540"/>
            <a:ext cx="1584000" cy="2304000"/>
          </a:xfrm>
          <a:prstGeom prst="rect">
            <a:avLst/>
          </a:prstGeom>
          <a:blipFill rotWithShape="1">
            <a:blip r:embed="rId3"/>
            <a:stretch>
              <a:fillRect l="-93000" t="-27000" r="-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工位管理</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5" name="组合 14"/>
          <p:cNvGrpSpPr/>
          <p:nvPr/>
        </p:nvGrpSpPr>
        <p:grpSpPr>
          <a:xfrm>
            <a:off x="984885" y="1057910"/>
            <a:ext cx="4056380" cy="1143000"/>
            <a:chOff x="1551" y="1692"/>
            <a:chExt cx="6388" cy="1800"/>
          </a:xfrm>
        </p:grpSpPr>
        <p:sp>
          <p:nvSpPr>
            <p:cNvPr id="22" name="object 22"/>
            <p:cNvSpPr txBox="1"/>
            <p:nvPr/>
          </p:nvSpPr>
          <p:spPr>
            <a:xfrm>
              <a:off x="1685" y="2450"/>
              <a:ext cx="6038" cy="1042"/>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实现工位统一管理和精细化管理，</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实时监测工位占用情况，全面掌握工位使用信息。</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nvSpPr>
          <p:spPr>
            <a:xfrm>
              <a:off x="1551" y="1692"/>
              <a:ext cx="6388" cy="628"/>
            </a:xfrm>
            <a:prstGeom prst="rect">
              <a:avLst/>
            </a:prstGeom>
            <a:noFill/>
          </p:spPr>
          <p:txBody>
            <a:bodyPr wrap="square" rtlCol="0" anchor="t">
              <a:spAutoFit/>
            </a:bodyPr>
            <a:lstStyle/>
            <a:p>
              <a:r>
                <a:rPr lang="zh-CN" altLang="en-US" sz="2000" b="1">
                  <a:solidFill>
                    <a:srgbClr val="4696F5"/>
                  </a:solidFill>
                  <a:latin typeface="微软雅黑" panose="020B0503020204020204" pitchFamily="34" charset="-122"/>
                  <a:ea typeface="微软雅黑" panose="020B0503020204020204" pitchFamily="34" charset="-122"/>
                  <a:sym typeface="+mn-ea"/>
                </a:rPr>
                <a:t>让工位管理更加轻松高效</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sp>
        <p:nvSpPr>
          <p:cNvPr id="44" name="矩形 43"/>
          <p:cNvSpPr/>
          <p:nvPr/>
        </p:nvSpPr>
        <p:spPr>
          <a:xfrm>
            <a:off x="6280150" y="1272540"/>
            <a:ext cx="5147945" cy="2318385"/>
          </a:xfrm>
          <a:prstGeom prst="rect">
            <a:avLst/>
          </a:prstGeom>
          <a:noFill/>
          <a:ln>
            <a:solidFill>
              <a:srgbClr val="235FA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1012190" y="2534285"/>
            <a:ext cx="96647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占用监测</a:t>
            </a:r>
            <a:endParaRPr lang="zh-CN" altLang="en-US" sz="1400">
              <a:latin typeface="微软雅黑" panose="020B0503020204020204" pitchFamily="34" charset="-122"/>
              <a:ea typeface="微软雅黑" panose="020B0503020204020204" pitchFamily="34" charset="-122"/>
            </a:endParaRPr>
          </a:p>
        </p:txBody>
      </p:sp>
      <p:sp>
        <p:nvSpPr>
          <p:cNvPr id="21" name="圆角矩形 20"/>
          <p:cNvSpPr/>
          <p:nvPr/>
        </p:nvSpPr>
        <p:spPr>
          <a:xfrm>
            <a:off x="2430780" y="2537460"/>
            <a:ext cx="96647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亮度监测</a:t>
            </a:r>
            <a:endParaRPr lang="zh-CN" altLang="en-US" sz="1400">
              <a:latin typeface="微软雅黑" panose="020B0503020204020204" pitchFamily="34" charset="-122"/>
              <a:ea typeface="微软雅黑" panose="020B0503020204020204" pitchFamily="34" charset="-122"/>
            </a:endParaRPr>
          </a:p>
        </p:txBody>
      </p:sp>
      <p:sp>
        <p:nvSpPr>
          <p:cNvPr id="28" name="矩形 27"/>
          <p:cNvSpPr/>
          <p:nvPr/>
        </p:nvSpPr>
        <p:spPr>
          <a:xfrm>
            <a:off x="6280150" y="4029075"/>
            <a:ext cx="5147945" cy="2318385"/>
          </a:xfrm>
          <a:prstGeom prst="rect">
            <a:avLst/>
          </a:prstGeom>
          <a:noFill/>
          <a:ln>
            <a:solidFill>
              <a:srgbClr val="235FA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3886200" y="2534285"/>
            <a:ext cx="96647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信息展示</a:t>
            </a:r>
            <a:endParaRPr lang="zh-CN" altLang="en-US" sz="1400">
              <a:latin typeface="微软雅黑" panose="020B0503020204020204" pitchFamily="34" charset="-122"/>
              <a:ea typeface="微软雅黑" panose="020B0503020204020204" pitchFamily="34" charset="-122"/>
            </a:endParaRPr>
          </a:p>
        </p:txBody>
      </p:sp>
      <p:sp>
        <p:nvSpPr>
          <p:cNvPr id="35" name="文本框 34"/>
          <p:cNvSpPr txBox="1"/>
          <p:nvPr/>
        </p:nvSpPr>
        <p:spPr>
          <a:xfrm>
            <a:off x="8009255" y="1805940"/>
            <a:ext cx="3418840" cy="1296670"/>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统一管理，工位统计和分配更加高效</a:t>
            </a:r>
            <a:endParaRPr lang="zh-CN" altLang="en-US" sz="1400">
              <a:latin typeface="微软雅黑" panose="020B0503020204020204" pitchFamily="34" charset="-122"/>
              <a:ea typeface="微软雅黑" panose="020B0503020204020204" pitchFamily="34" charset="-122"/>
            </a:endParaRPr>
          </a:p>
          <a:p>
            <a:pPr marL="285750" indent="-285750">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人员变动、工位移动，信息快速更改</a:t>
            </a:r>
            <a:endParaRPr lang="zh-CN" altLang="en-US" sz="1400">
              <a:latin typeface="微软雅黑" panose="020B0503020204020204" pitchFamily="34" charset="-122"/>
              <a:ea typeface="微软雅黑" panose="020B0503020204020204" pitchFamily="34" charset="-122"/>
            </a:endParaRPr>
          </a:p>
          <a:p>
            <a:pPr marL="285750" indent="-285750">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远程批量设置，提升工位管理效率</a:t>
            </a:r>
            <a:endParaRPr lang="zh-CN" altLang="en-US" sz="1400">
              <a:latin typeface="微软雅黑" panose="020B0503020204020204" pitchFamily="34" charset="-122"/>
              <a:ea typeface="微软雅黑" panose="020B0503020204020204" pitchFamily="34" charset="-122"/>
            </a:endParaRPr>
          </a:p>
          <a:p>
            <a:pPr marL="285750" indent="-285750">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智慧电子墨水屏，简约美观功能丰富</a:t>
            </a:r>
            <a:endParaRPr lang="zh-CN" altLang="en-US" sz="1400">
              <a:latin typeface="微软雅黑" panose="020B0503020204020204" pitchFamily="34" charset="-122"/>
              <a:ea typeface="微软雅黑" panose="020B0503020204020204" pitchFamily="34" charset="-122"/>
            </a:endParaRPr>
          </a:p>
        </p:txBody>
      </p:sp>
      <p:sp>
        <p:nvSpPr>
          <p:cNvPr id="36" name="文本框 35"/>
          <p:cNvSpPr txBox="1"/>
          <p:nvPr/>
        </p:nvSpPr>
        <p:spPr>
          <a:xfrm>
            <a:off x="8086725" y="4663440"/>
            <a:ext cx="3209925" cy="1209675"/>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API</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接口支持与第三方平台集成</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支持线上预约或现场预约工位</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实时展示工位使用状态</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监测无人，自动释放工位</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custDataLst>
              <p:tags r:id="rId5"/>
            </p:custDataLst>
          </p:nvPr>
        </p:nvSpPr>
        <p:spPr>
          <a:xfrm rot="16200000">
            <a:off x="6318885" y="2050415"/>
            <a:ext cx="1503045" cy="1579245"/>
          </a:xfrm>
          <a:prstGeom prst="rect">
            <a:avLst/>
          </a:prstGeom>
          <a:gradFill>
            <a:gsLst>
              <a:gs pos="0">
                <a:srgbClr val="036CD4"/>
              </a:gs>
              <a:gs pos="100000">
                <a:srgbClr val="2290FC">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cs typeface="+mn-ea"/>
              <a:sym typeface="+mn-lt"/>
            </a:endParaRPr>
          </a:p>
        </p:txBody>
      </p:sp>
      <p:sp>
        <p:nvSpPr>
          <p:cNvPr id="4" name="TextBox 20"/>
          <p:cNvSpPr txBox="1"/>
          <p:nvPr>
            <p:custDataLst>
              <p:tags r:id="rId6"/>
            </p:custDataLst>
          </p:nvPr>
        </p:nvSpPr>
        <p:spPr>
          <a:xfrm>
            <a:off x="6487160" y="2914650"/>
            <a:ext cx="1152525" cy="583565"/>
          </a:xfrm>
          <a:prstGeom prst="rect">
            <a:avLst/>
          </a:prstGeom>
          <a:noFill/>
          <a:ln>
            <a:noFill/>
          </a:ln>
        </p:spPr>
        <p:txBody>
          <a:bodyPr wrap="square" rtlCol="0">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mn-ea"/>
                <a:sym typeface="+mn-lt"/>
              </a:rPr>
              <a:t>企业固定工位管理</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矩形 10"/>
          <p:cNvSpPr/>
          <p:nvPr>
            <p:custDataLst>
              <p:tags r:id="rId7"/>
            </p:custDataLst>
          </p:nvPr>
        </p:nvSpPr>
        <p:spPr>
          <a:xfrm rot="16200000">
            <a:off x="6322695" y="4806950"/>
            <a:ext cx="1503045" cy="1579245"/>
          </a:xfrm>
          <a:prstGeom prst="rect">
            <a:avLst/>
          </a:prstGeom>
          <a:gradFill>
            <a:gsLst>
              <a:gs pos="0">
                <a:srgbClr val="036CD4"/>
              </a:gs>
              <a:gs pos="100000">
                <a:srgbClr val="2290FC">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cs typeface="+mn-ea"/>
              <a:sym typeface="+mn-lt"/>
            </a:endParaRPr>
          </a:p>
        </p:txBody>
      </p:sp>
      <p:sp>
        <p:nvSpPr>
          <p:cNvPr id="17" name="TextBox 20"/>
          <p:cNvSpPr txBox="1"/>
          <p:nvPr>
            <p:custDataLst>
              <p:tags r:id="rId8"/>
            </p:custDataLst>
          </p:nvPr>
        </p:nvSpPr>
        <p:spPr>
          <a:xfrm>
            <a:off x="6490970" y="5671185"/>
            <a:ext cx="1152525" cy="583565"/>
          </a:xfrm>
          <a:prstGeom prst="rect">
            <a:avLst/>
          </a:prstGeom>
          <a:noFill/>
          <a:ln>
            <a:noFill/>
          </a:ln>
        </p:spPr>
        <p:txBody>
          <a:bodyPr wrap="square" rtlCol="0">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mn-ea"/>
                <a:sym typeface="+mn-lt"/>
              </a:rPr>
              <a:t>共享空间工位管理</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2" name="图片 1" descr="背景"/>
          <p:cNvPicPr>
            <a:picLocks noChangeAspect="1"/>
          </p:cNvPicPr>
          <p:nvPr/>
        </p:nvPicPr>
        <p:blipFill>
          <a:blip r:embed="rId9"/>
          <a:srcRect l="45808" r="3491"/>
          <a:stretch>
            <a:fillRect/>
          </a:stretch>
        </p:blipFill>
        <p:spPr>
          <a:xfrm>
            <a:off x="781050" y="3326130"/>
            <a:ext cx="4888230" cy="3013075"/>
          </a:xfrm>
          <a:prstGeom prst="rect">
            <a:avLst/>
          </a:prstGeom>
        </p:spPr>
      </p:pic>
      <p:pic>
        <p:nvPicPr>
          <p:cNvPr id="24" name="图片 23" descr="星纵物联Logo_RGB-02（彩色）"/>
          <p:cNvPicPr>
            <a:picLocks noChangeAspect="1"/>
          </p:cNvPicPr>
          <p:nvPr>
            <p:custDataLst>
              <p:tags r:id="rId10"/>
            </p:custDataLst>
          </p:nvPr>
        </p:nvPicPr>
        <p:blipFill>
          <a:blip r:embed="rId11"/>
          <a:stretch>
            <a:fillRect/>
          </a:stretch>
        </p:blipFill>
        <p:spPr>
          <a:xfrm>
            <a:off x="9789160" y="116205"/>
            <a:ext cx="2657475" cy="902335"/>
          </a:xfrm>
          <a:prstGeom prst="rect">
            <a:avLst/>
          </a:prstGeom>
        </p:spPr>
      </p:pic>
      <p:pic>
        <p:nvPicPr>
          <p:cNvPr id="6" name="图片 1"/>
          <p:cNvPicPr>
            <a:picLocks noChangeAspect="1"/>
          </p:cNvPicPr>
          <p:nvPr>
            <p:custDataLst>
              <p:tags r:id="rId12"/>
            </p:custDataLst>
          </p:nvPr>
        </p:nvPicPr>
        <p:blipFill>
          <a:blip r:embed="rId13"/>
          <a:stretch>
            <a:fillRect/>
          </a:stretch>
        </p:blipFill>
        <p:spPr>
          <a:xfrm>
            <a:off x="4217670" y="3367405"/>
            <a:ext cx="1442085" cy="685165"/>
          </a:xfrm>
          <a:prstGeom prst="rect">
            <a:avLst/>
          </a:prstGeom>
          <a:noFill/>
          <a:ln>
            <a:noFill/>
          </a:ln>
        </p:spPr>
      </p:pic>
    </p:spTree>
    <p:custDataLst>
      <p:tags r:id="rId14"/>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目录页"/>
          <p:cNvPicPr>
            <a:picLocks noChangeAspect="1"/>
          </p:cNvPicPr>
          <p:nvPr/>
        </p:nvPicPr>
        <p:blipFill>
          <a:blip r:embed="rId1"/>
          <a:stretch>
            <a:fillRect/>
          </a:stretch>
        </p:blipFill>
        <p:spPr>
          <a:xfrm>
            <a:off x="0" y="635"/>
            <a:ext cx="12192000" cy="6856730"/>
          </a:xfrm>
          <a:prstGeom prst="rect">
            <a:avLst/>
          </a:prstGeom>
        </p:spPr>
      </p:pic>
      <p:sp>
        <p:nvSpPr>
          <p:cNvPr id="62" name="等腰三角形 61"/>
          <p:cNvSpPr/>
          <p:nvPr/>
        </p:nvSpPr>
        <p:spPr>
          <a:xfrm rot="5400000">
            <a:off x="5925820" y="1919605"/>
            <a:ext cx="175895" cy="128905"/>
          </a:xfrm>
          <a:prstGeom prst="triangle">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64" name="等腰三角形 63"/>
          <p:cNvSpPr/>
          <p:nvPr/>
        </p:nvSpPr>
        <p:spPr>
          <a:xfrm rot="5400000">
            <a:off x="5925820" y="2813261"/>
            <a:ext cx="175895" cy="128905"/>
          </a:xfrm>
          <a:prstGeom prst="triangle">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grpSp>
        <p:nvGrpSpPr>
          <p:cNvPr id="10" name="组合 9"/>
          <p:cNvGrpSpPr/>
          <p:nvPr/>
        </p:nvGrpSpPr>
        <p:grpSpPr>
          <a:xfrm>
            <a:off x="5510530" y="1797050"/>
            <a:ext cx="3958590" cy="1039495"/>
            <a:chOff x="7704" y="3567"/>
            <a:chExt cx="6234" cy="1637"/>
          </a:xfrm>
        </p:grpSpPr>
        <p:sp>
          <p:nvSpPr>
            <p:cNvPr id="3" name="TextBox 17"/>
            <p:cNvSpPr txBox="1"/>
            <p:nvPr/>
          </p:nvSpPr>
          <p:spPr>
            <a:xfrm>
              <a:off x="7704" y="3567"/>
              <a:ext cx="1121" cy="531"/>
            </a:xfrm>
            <a:prstGeom prst="rect">
              <a:avLst/>
            </a:prstGeom>
            <a:noFill/>
          </p:spPr>
          <p:txBody>
            <a:bodyPr wrap="square" rtlCol="0">
              <a:spAutoFit/>
            </a:bodyPr>
            <a:lstStyle/>
            <a:p>
              <a:r>
                <a:rPr lang="en-US" altLang="zh-CN" sz="1600" dirty="0">
                  <a:solidFill>
                    <a:srgbClr val="4696F5"/>
                  </a:solidFill>
                  <a:latin typeface="微软雅黑" panose="020B0503020204020204" pitchFamily="34" charset="-122"/>
                  <a:ea typeface="微软雅黑" panose="020B0503020204020204" pitchFamily="34" charset="-122"/>
                  <a:cs typeface="+mn-ea"/>
                  <a:sym typeface="Arial" panose="020B0604020202020204" pitchFamily="34" charset="0"/>
                </a:rPr>
                <a:t>01</a:t>
              </a:r>
              <a:endParaRPr lang="en-US" altLang="zh-CN" sz="1600" dirty="0">
                <a:solidFill>
                  <a:srgbClr val="4696F5"/>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58" name="Rectangle 116"/>
            <p:cNvSpPr/>
            <p:nvPr/>
          </p:nvSpPr>
          <p:spPr>
            <a:xfrm>
              <a:off x="8880" y="3957"/>
              <a:ext cx="5058" cy="1247"/>
            </a:xfrm>
            <a:prstGeom prst="rect">
              <a:avLst/>
            </a:prstGeom>
          </p:spPr>
          <p:txBody>
            <a:bodyPr wrap="square">
              <a:spAutoFit/>
            </a:bodyPr>
            <a:lstStyle/>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rPr>
                <a:t>公司发展</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rPr>
                <a:t>公司实力</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a:p>
              <a:pPr lvl="0" algn="l">
                <a:lnSpc>
                  <a:spcPct val="120000"/>
                </a:lnSpc>
                <a:defRPr/>
              </a:pP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p:txBody>
        </p:sp>
        <p:sp>
          <p:nvSpPr>
            <p:cNvPr id="72" name="等腰三角形 71"/>
            <p:cNvSpPr/>
            <p:nvPr/>
          </p:nvSpPr>
          <p:spPr>
            <a:xfrm rot="5400000">
              <a:off x="8359" y="3730"/>
              <a:ext cx="277" cy="203"/>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2" name="Rectangle 117"/>
            <p:cNvSpPr/>
            <p:nvPr/>
          </p:nvSpPr>
          <p:spPr>
            <a:xfrm>
              <a:off x="8880" y="3579"/>
              <a:ext cx="2138" cy="5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rPr>
                <a:t>公司介绍</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grpSp>
      <p:grpSp>
        <p:nvGrpSpPr>
          <p:cNvPr id="11" name="组合 10"/>
          <p:cNvGrpSpPr/>
          <p:nvPr/>
        </p:nvGrpSpPr>
        <p:grpSpPr>
          <a:xfrm>
            <a:off x="5509895" y="2709545"/>
            <a:ext cx="3959225" cy="818515"/>
            <a:chOff x="7703" y="4974"/>
            <a:chExt cx="6235" cy="1289"/>
          </a:xfrm>
        </p:grpSpPr>
        <p:sp>
          <p:nvSpPr>
            <p:cNvPr id="5" name="Rectangle 116"/>
            <p:cNvSpPr/>
            <p:nvPr/>
          </p:nvSpPr>
          <p:spPr>
            <a:xfrm>
              <a:off x="8880" y="5364"/>
              <a:ext cx="5058" cy="899"/>
            </a:xfrm>
            <a:prstGeom prst="rect">
              <a:avLst/>
            </a:prstGeom>
          </p:spPr>
          <p:txBody>
            <a:bodyPr wrap="square">
              <a:spAutoFit/>
            </a:bodyPr>
            <a:lstStyle/>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rPr>
                <a:t>市场机遇</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rPr>
                <a:t>楼宇改造痛点</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p:txBody>
        </p:sp>
        <p:sp>
          <p:nvSpPr>
            <p:cNvPr id="65" name="TextBox 17"/>
            <p:cNvSpPr txBox="1"/>
            <p:nvPr/>
          </p:nvSpPr>
          <p:spPr>
            <a:xfrm>
              <a:off x="7703" y="4974"/>
              <a:ext cx="733" cy="531"/>
            </a:xfrm>
            <a:prstGeom prst="rect">
              <a:avLst/>
            </a:prstGeom>
            <a:noFill/>
          </p:spPr>
          <p:txBody>
            <a:bodyPr wrap="square" rtlCol="0">
              <a:spAutoFit/>
            </a:bodyPr>
            <a:lstStyle/>
            <a:p>
              <a:r>
                <a:rPr lang="en-US" altLang="zh-CN" sz="1600" dirty="0">
                  <a:solidFill>
                    <a:srgbClr val="235FA5"/>
                  </a:solidFill>
                  <a:latin typeface="微软雅黑" panose="020B0503020204020204" pitchFamily="34" charset="-122"/>
                  <a:ea typeface="微软雅黑" panose="020B0503020204020204" pitchFamily="34" charset="-122"/>
                  <a:cs typeface="+mn-ea"/>
                  <a:sym typeface="Arial" panose="020B0604020202020204" pitchFamily="34" charset="0"/>
                </a:rPr>
                <a:t>02</a:t>
              </a:r>
              <a:endParaRPr lang="en-US" altLang="zh-CN" sz="1600" dirty="0">
                <a:solidFill>
                  <a:srgbClr val="235FA5"/>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3" name="Rectangle 117"/>
            <p:cNvSpPr/>
            <p:nvPr/>
          </p:nvSpPr>
          <p:spPr>
            <a:xfrm>
              <a:off x="8880" y="5009"/>
              <a:ext cx="2138" cy="5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rPr>
                <a:t>市场现状</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grpSp>
      <p:grpSp>
        <p:nvGrpSpPr>
          <p:cNvPr id="15" name="组合 14"/>
          <p:cNvGrpSpPr/>
          <p:nvPr/>
        </p:nvGrpSpPr>
        <p:grpSpPr>
          <a:xfrm>
            <a:off x="5510530" y="3622040"/>
            <a:ext cx="3958590" cy="818515"/>
            <a:chOff x="7704" y="6382"/>
            <a:chExt cx="6234" cy="1289"/>
          </a:xfrm>
        </p:grpSpPr>
        <p:sp>
          <p:nvSpPr>
            <p:cNvPr id="7" name="Rectangle 116"/>
            <p:cNvSpPr/>
            <p:nvPr/>
          </p:nvSpPr>
          <p:spPr>
            <a:xfrm>
              <a:off x="8880" y="6772"/>
              <a:ext cx="5058" cy="899"/>
            </a:xfrm>
            <a:prstGeom prst="rect">
              <a:avLst/>
            </a:prstGeom>
          </p:spPr>
          <p:txBody>
            <a:bodyPr wrap="square">
              <a:spAutoFit/>
            </a:bodyPr>
            <a:lstStyle/>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方案应用</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方案产品</a:t>
              </a:r>
              <a:r>
                <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7" name="TextBox 17"/>
            <p:cNvSpPr txBox="1"/>
            <p:nvPr/>
          </p:nvSpPr>
          <p:spPr>
            <a:xfrm>
              <a:off x="7704" y="6382"/>
              <a:ext cx="668" cy="531"/>
            </a:xfrm>
            <a:prstGeom prst="rect">
              <a:avLst/>
            </a:prstGeom>
            <a:noFill/>
          </p:spPr>
          <p:txBody>
            <a:bodyPr wrap="square" rtlCol="0">
              <a:spAutoFit/>
            </a:bodyPr>
            <a:lstStyle/>
            <a:p>
              <a:r>
                <a:rPr lang="en-US" altLang="zh-CN" sz="1600" dirty="0">
                  <a:solidFill>
                    <a:srgbClr val="82BEFF"/>
                  </a:solidFill>
                  <a:latin typeface="微软雅黑" panose="020B0503020204020204" pitchFamily="34" charset="-122"/>
                  <a:ea typeface="微软雅黑" panose="020B0503020204020204" pitchFamily="34" charset="-122"/>
                  <a:cs typeface="+mn-ea"/>
                  <a:sym typeface="Arial" panose="020B0604020202020204" pitchFamily="34" charset="0"/>
                </a:rPr>
                <a:t>03</a:t>
              </a:r>
              <a:endParaRPr lang="en-US" altLang="zh-CN" sz="1600" dirty="0">
                <a:solidFill>
                  <a:srgbClr val="82BE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8" name="等腰三角形 67"/>
            <p:cNvSpPr/>
            <p:nvPr/>
          </p:nvSpPr>
          <p:spPr>
            <a:xfrm rot="5400000">
              <a:off x="8358" y="6545"/>
              <a:ext cx="277" cy="203"/>
            </a:xfrm>
            <a:prstGeom prst="triangle">
              <a:avLst/>
            </a:prstGeom>
            <a:solidFill>
              <a:srgbClr val="82B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4" name="Rectangle 117"/>
            <p:cNvSpPr/>
            <p:nvPr/>
          </p:nvSpPr>
          <p:spPr>
            <a:xfrm>
              <a:off x="8880" y="6409"/>
              <a:ext cx="1871" cy="5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rPr>
                <a:t>解决方案</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grpSp>
      <p:grpSp>
        <p:nvGrpSpPr>
          <p:cNvPr id="20" name="组合 19"/>
          <p:cNvGrpSpPr/>
          <p:nvPr/>
        </p:nvGrpSpPr>
        <p:grpSpPr>
          <a:xfrm>
            <a:off x="5510530" y="4542790"/>
            <a:ext cx="3958590" cy="569595"/>
            <a:chOff x="7704" y="7789"/>
            <a:chExt cx="6234" cy="897"/>
          </a:xfrm>
        </p:grpSpPr>
        <p:sp>
          <p:nvSpPr>
            <p:cNvPr id="6" name="Rectangle 116"/>
            <p:cNvSpPr/>
            <p:nvPr/>
          </p:nvSpPr>
          <p:spPr>
            <a:xfrm>
              <a:off x="8880" y="8194"/>
              <a:ext cx="5058" cy="492"/>
            </a:xfrm>
            <a:prstGeom prst="rect">
              <a:avLst/>
            </a:prstGeom>
          </p:spPr>
          <p:txBody>
            <a:bodyPr wrap="square">
              <a:spAutoFit/>
            </a:bodyPr>
            <a:lstStyle/>
            <a:p>
              <a:pPr lvl="0" algn="l">
                <a:lnSpc>
                  <a:spcPct val="12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rPr>
                <a:t>亮点与优势</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p:txBody>
        </p:sp>
        <p:sp>
          <p:nvSpPr>
            <p:cNvPr id="69" name="TextBox 17"/>
            <p:cNvSpPr txBox="1"/>
            <p:nvPr/>
          </p:nvSpPr>
          <p:spPr>
            <a:xfrm>
              <a:off x="7704" y="7789"/>
              <a:ext cx="1121" cy="531"/>
            </a:xfrm>
            <a:prstGeom prst="rect">
              <a:avLst/>
            </a:prstGeom>
            <a:noFill/>
          </p:spPr>
          <p:txBody>
            <a:bodyPr wrap="square" rtlCol="0">
              <a:spAutoFit/>
            </a:bodyPr>
            <a:lstStyle/>
            <a:p>
              <a:r>
                <a:rPr lang="en-US" altLang="zh-CN" sz="1600" dirty="0">
                  <a:solidFill>
                    <a:srgbClr val="404040"/>
                  </a:solidFill>
                  <a:latin typeface="微软雅黑" panose="020B0503020204020204" pitchFamily="34" charset="-122"/>
                  <a:ea typeface="微软雅黑" panose="020B0503020204020204" pitchFamily="34" charset="-122"/>
                  <a:cs typeface="+mn-ea"/>
                  <a:sym typeface="Arial" panose="020B0604020202020204" pitchFamily="34" charset="0"/>
                </a:rPr>
                <a:t>04</a:t>
              </a:r>
              <a:endParaRPr lang="en-US" altLang="zh-CN" sz="1600" dirty="0">
                <a:solidFill>
                  <a:srgbClr val="40404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0" name="等腰三角形 69"/>
            <p:cNvSpPr/>
            <p:nvPr/>
          </p:nvSpPr>
          <p:spPr>
            <a:xfrm rot="5400000">
              <a:off x="8358" y="7952"/>
              <a:ext cx="277" cy="203"/>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6" name="Rectangle 117"/>
            <p:cNvSpPr/>
            <p:nvPr/>
          </p:nvSpPr>
          <p:spPr>
            <a:xfrm>
              <a:off x="8880" y="7816"/>
              <a:ext cx="1802" cy="5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rPr>
                <a:t>方案价值</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grpSp>
      <p:sp>
        <p:nvSpPr>
          <p:cNvPr id="59" name="TextBox 8"/>
          <p:cNvSpPr txBox="1"/>
          <p:nvPr/>
        </p:nvSpPr>
        <p:spPr>
          <a:xfrm>
            <a:off x="7955915" y="910590"/>
            <a:ext cx="3558540" cy="676910"/>
          </a:xfrm>
          <a:prstGeom prst="rect">
            <a:avLst/>
          </a:prstGeom>
          <a:noFill/>
          <a:effectLst/>
        </p:spPr>
        <p:txBody>
          <a:bodyPr wrap="square" lIns="0" tIns="0" rIns="0" bIns="0" rtlCol="0" anchor="ctr">
            <a:spAutoFit/>
          </a:bodyPr>
          <a:lstStyle>
            <a:defPPr>
              <a:defRPr lang="zh-CN"/>
            </a:defPPr>
            <a:lvl1pPr algn="ctr">
              <a:defRPr sz="6000" b="1" spc="200">
                <a:blipFill>
                  <a:blip r:embed="rId2"/>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r>
              <a:rPr lang="en-US" altLang="zh-CN" sz="4400" dirty="0">
                <a:solidFill>
                  <a:schemeClr val="tx1">
                    <a:lumMod val="65000"/>
                    <a:lumOff val="35000"/>
                  </a:schemeClr>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rPr>
              <a:t>CONTENTS</a:t>
            </a:r>
            <a:endParaRPr lang="en-US" altLang="zh-CN" sz="4400" dirty="0">
              <a:solidFill>
                <a:schemeClr val="tx1">
                  <a:lumMod val="65000"/>
                  <a:lumOff val="35000"/>
                </a:schemeClr>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endParaRPr>
          </a:p>
        </p:txBody>
      </p:sp>
      <p:sp>
        <p:nvSpPr>
          <p:cNvPr id="17" name="矩形 16"/>
          <p:cNvSpPr/>
          <p:nvPr/>
        </p:nvSpPr>
        <p:spPr>
          <a:xfrm>
            <a:off x="10328185" y="1587561"/>
            <a:ext cx="1852385"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grpSp>
        <p:nvGrpSpPr>
          <p:cNvPr id="4" name="组合 3"/>
          <p:cNvGrpSpPr/>
          <p:nvPr/>
        </p:nvGrpSpPr>
        <p:grpSpPr>
          <a:xfrm>
            <a:off x="5536565" y="5306695"/>
            <a:ext cx="3958590" cy="579120"/>
            <a:chOff x="7704" y="7789"/>
            <a:chExt cx="6234" cy="912"/>
          </a:xfrm>
        </p:grpSpPr>
        <p:sp>
          <p:nvSpPr>
            <p:cNvPr id="8" name="Rectangle 116"/>
            <p:cNvSpPr/>
            <p:nvPr/>
          </p:nvSpPr>
          <p:spPr>
            <a:xfrm>
              <a:off x="8880" y="8209"/>
              <a:ext cx="5058" cy="492"/>
            </a:xfrm>
            <a:prstGeom prst="rect">
              <a:avLst/>
            </a:prstGeom>
          </p:spPr>
          <p:txBody>
            <a:bodyPr wrap="square">
              <a:spAutoFit/>
            </a:bodyPr>
            <a:lstStyle/>
            <a:p>
              <a:pPr lvl="0" algn="l">
                <a:lnSpc>
                  <a:spcPct val="12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rPr>
                <a:t>案例介绍</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endParaRPr>
            </a:p>
          </p:txBody>
        </p:sp>
        <p:sp>
          <p:nvSpPr>
            <p:cNvPr id="9" name="TextBox 17"/>
            <p:cNvSpPr txBox="1"/>
            <p:nvPr/>
          </p:nvSpPr>
          <p:spPr>
            <a:xfrm>
              <a:off x="7704" y="7789"/>
              <a:ext cx="1121" cy="531"/>
            </a:xfrm>
            <a:prstGeom prst="rect">
              <a:avLst/>
            </a:prstGeom>
            <a:noFill/>
          </p:spPr>
          <p:txBody>
            <a:bodyPr wrap="square" rtlCol="0">
              <a:spAutoFit/>
            </a:bodyPr>
            <a:lstStyle/>
            <a:p>
              <a:r>
                <a:rPr lang="en-US" altLang="zh-CN" sz="1600" dirty="0">
                  <a:solidFill>
                    <a:srgbClr val="404040"/>
                  </a:solidFill>
                  <a:latin typeface="微软雅黑" panose="020B0503020204020204" pitchFamily="34" charset="-122"/>
                  <a:ea typeface="微软雅黑" panose="020B0503020204020204" pitchFamily="34" charset="-122"/>
                  <a:cs typeface="+mn-ea"/>
                  <a:sym typeface="Arial" panose="020B0604020202020204" pitchFamily="34" charset="0"/>
                </a:rPr>
                <a:t>05</a:t>
              </a:r>
              <a:endParaRPr lang="en-US" altLang="zh-CN" sz="1600" dirty="0">
                <a:solidFill>
                  <a:srgbClr val="40404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1" name="等腰三角形 20"/>
            <p:cNvSpPr/>
            <p:nvPr/>
          </p:nvSpPr>
          <p:spPr>
            <a:xfrm rot="5400000">
              <a:off x="8358" y="7952"/>
              <a:ext cx="277" cy="203"/>
            </a:xfrm>
            <a:prstGeom prst="triangle">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23" name="Rectangle 117"/>
            <p:cNvSpPr/>
            <p:nvPr/>
          </p:nvSpPr>
          <p:spPr>
            <a:xfrm>
              <a:off x="8880" y="7816"/>
              <a:ext cx="1720" cy="5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rPr>
                <a:t>成功案例</a:t>
              </a:r>
              <a:endParaRPr kumimoji="0" lang="zh-CN" altLang="en-US" sz="16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grpSp>
      <p:sp>
        <p:nvSpPr>
          <p:cNvPr id="2" name="文本框 23"/>
          <p:cNvSpPr txBox="1"/>
          <p:nvPr>
            <p:custDataLst>
              <p:tags r:id="rId3"/>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卫生间管理</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5" name="组合 14"/>
          <p:cNvGrpSpPr/>
          <p:nvPr/>
        </p:nvGrpSpPr>
        <p:grpSpPr>
          <a:xfrm>
            <a:off x="1024890" y="1038225"/>
            <a:ext cx="5070516" cy="1416050"/>
            <a:chOff x="1551" y="1882"/>
            <a:chExt cx="7819" cy="2230"/>
          </a:xfrm>
        </p:grpSpPr>
        <p:sp>
          <p:nvSpPr>
            <p:cNvPr id="22" name="object 22"/>
            <p:cNvSpPr txBox="1"/>
            <p:nvPr/>
          </p:nvSpPr>
          <p:spPr>
            <a:xfrm>
              <a:off x="1685" y="2561"/>
              <a:ext cx="7685" cy="1551"/>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实时监测卫生间厕位占用和洗手液、纸巾余量的情况，解决卫生间排队人太多，等候时间长，无洗手液、纸巾等体验差的问题。</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1551" y="1882"/>
              <a:ext cx="6388" cy="628"/>
            </a:xfrm>
            <a:prstGeom prst="rect">
              <a:avLst/>
            </a:prstGeom>
            <a:noFill/>
          </p:spPr>
          <p:txBody>
            <a:bodyPr wrap="square" rtlCol="0" anchor="t">
              <a:spAutoFit/>
            </a:bodyPr>
            <a:lstStyle/>
            <a:p>
              <a:r>
                <a:rPr lang="zh-CN" altLang="en-US" sz="2000" b="1">
                  <a:solidFill>
                    <a:srgbClr val="4696F5"/>
                  </a:solidFill>
                  <a:latin typeface="微软雅黑" panose="020B0503020204020204" pitchFamily="34" charset="-122"/>
                  <a:ea typeface="微软雅黑" panose="020B0503020204020204" pitchFamily="34" charset="-122"/>
                  <a:sym typeface="+mn-ea"/>
                </a:rPr>
                <a:t>提升楼宇卫生间的使用体验</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pic>
        <p:nvPicPr>
          <p:cNvPr id="2" name="图片 1" descr="C:\Users\milesihgt\Desktop\图片1.jpg图片1"/>
          <p:cNvPicPr>
            <a:picLocks noChangeAspect="1"/>
          </p:cNvPicPr>
          <p:nvPr>
            <p:custDataLst>
              <p:tags r:id="rId2"/>
            </p:custDataLst>
          </p:nvPr>
        </p:nvPicPr>
        <p:blipFill>
          <a:blip r:embed="rId3"/>
          <a:srcRect/>
          <a:stretch>
            <a:fillRect/>
          </a:stretch>
        </p:blipFill>
        <p:spPr>
          <a:xfrm>
            <a:off x="6769100" y="1148080"/>
            <a:ext cx="4816475" cy="5461000"/>
          </a:xfrm>
          <a:prstGeom prst="rect">
            <a:avLst/>
          </a:prstGeom>
        </p:spPr>
      </p:pic>
      <p:grpSp>
        <p:nvGrpSpPr>
          <p:cNvPr id="17" name="组合 16"/>
          <p:cNvGrpSpPr/>
          <p:nvPr/>
        </p:nvGrpSpPr>
        <p:grpSpPr>
          <a:xfrm>
            <a:off x="1270635" y="2709545"/>
            <a:ext cx="3921125" cy="1795780"/>
            <a:chOff x="1552" y="5291"/>
            <a:chExt cx="6175" cy="2828"/>
          </a:xfrm>
        </p:grpSpPr>
        <p:sp>
          <p:nvSpPr>
            <p:cNvPr id="8" name="文本框 7"/>
            <p:cNvSpPr txBox="1"/>
            <p:nvPr/>
          </p:nvSpPr>
          <p:spPr>
            <a:xfrm>
              <a:off x="1768" y="5793"/>
              <a:ext cx="5613" cy="1905"/>
            </a:xfrm>
            <a:prstGeom prst="rect">
              <a:avLst/>
            </a:prstGeom>
            <a:noFill/>
          </p:spPr>
          <p:txBody>
            <a:bodyPr wrap="square" rtlCol="0">
              <a:spAutoFit/>
            </a:bodyPr>
            <a:lstStyle/>
            <a:p>
              <a:pPr marL="176530" indent="-176530" fontAlgn="auto">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更智能：有人无人实时呈现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176530" indent="-176530" fontAlgn="auto">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更便捷：速找到可用厕位</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176530" indent="-176530" fontAlgn="auto">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更人性：避免排队久，无洗手液、纸巾</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176530" indent="-176530" fontAlgn="auto">
                <a:lnSpc>
                  <a:spcPct val="13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更安全：100%隐私保护</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圆角矩形 10"/>
            <p:cNvSpPr/>
            <p:nvPr/>
          </p:nvSpPr>
          <p:spPr>
            <a:xfrm>
              <a:off x="1552" y="5291"/>
              <a:ext cx="6175" cy="2828"/>
            </a:xfrm>
            <a:prstGeom prst="roundRect">
              <a:avLst>
                <a:gd name="adj" fmla="val 13319"/>
              </a:avLst>
            </a:prstGeom>
            <a:noFill/>
            <a:ln w="19050">
              <a:solidFill>
                <a:srgbClr val="4696F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星纵物联Logo_RGB-02（彩色）"/>
          <p:cNvPicPr>
            <a:picLocks noChangeAspect="1"/>
          </p:cNvPicPr>
          <p:nvPr>
            <p:custDataLst>
              <p:tags r:id="rId4"/>
            </p:custDataLst>
          </p:nvPr>
        </p:nvPicPr>
        <p:blipFill>
          <a:blip r:embed="rId5"/>
          <a:stretch>
            <a:fillRect/>
          </a:stretch>
        </p:blipFill>
        <p:spPr>
          <a:xfrm>
            <a:off x="9789160" y="116205"/>
            <a:ext cx="2657475" cy="902335"/>
          </a:xfrm>
          <a:prstGeom prst="rect">
            <a:avLst/>
          </a:prstGeom>
        </p:spPr>
      </p:pic>
      <p:pic>
        <p:nvPicPr>
          <p:cNvPr id="3" name="图片 2"/>
          <p:cNvPicPr>
            <a:picLocks noChangeAspect="1"/>
          </p:cNvPicPr>
          <p:nvPr/>
        </p:nvPicPr>
        <p:blipFill>
          <a:blip r:embed="rId6"/>
          <a:srcRect r="44607"/>
          <a:stretch>
            <a:fillRect/>
          </a:stretch>
        </p:blipFill>
        <p:spPr>
          <a:xfrm>
            <a:off x="10081895" y="1437005"/>
            <a:ext cx="1200150" cy="1483360"/>
          </a:xfrm>
          <a:prstGeom prst="rect">
            <a:avLst/>
          </a:prstGeom>
        </p:spPr>
      </p:pic>
      <p:grpSp>
        <p:nvGrpSpPr>
          <p:cNvPr id="31" name="组合 30"/>
          <p:cNvGrpSpPr/>
          <p:nvPr/>
        </p:nvGrpSpPr>
        <p:grpSpPr>
          <a:xfrm>
            <a:off x="276225" y="4966335"/>
            <a:ext cx="6353810" cy="1468120"/>
            <a:chOff x="435" y="7821"/>
            <a:chExt cx="10006" cy="2312"/>
          </a:xfrm>
        </p:grpSpPr>
        <p:cxnSp>
          <p:nvCxnSpPr>
            <p:cNvPr id="37" name="Straight Connector 38"/>
            <p:cNvCxnSpPr/>
            <p:nvPr/>
          </p:nvCxnSpPr>
          <p:spPr>
            <a:xfrm flipV="1">
              <a:off x="4685" y="9365"/>
              <a:ext cx="3969" cy="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19" name="图片 18" descr="UG65_20200218.379"/>
            <p:cNvPicPr>
              <a:picLocks noChangeAspect="1"/>
            </p:cNvPicPr>
            <p:nvPr/>
          </p:nvPicPr>
          <p:blipFill>
            <a:blip r:embed="rId7"/>
            <a:srcRect l="31742" t="15986" r="32494" b="25909"/>
            <a:stretch>
              <a:fillRect/>
            </a:stretch>
          </p:blipFill>
          <p:spPr>
            <a:xfrm>
              <a:off x="6822" y="8565"/>
              <a:ext cx="929" cy="1015"/>
            </a:xfrm>
            <a:prstGeom prst="rect">
              <a:avLst/>
            </a:prstGeom>
            <a:effectLst/>
          </p:spPr>
        </p:pic>
        <p:sp>
          <p:nvSpPr>
            <p:cNvPr id="24" name="圆角矩形 37"/>
            <p:cNvSpPr/>
            <p:nvPr/>
          </p:nvSpPr>
          <p:spPr>
            <a:xfrm>
              <a:off x="671" y="9634"/>
              <a:ext cx="9467" cy="120"/>
            </a:xfrm>
            <a:prstGeom prst="roundRect">
              <a:avLst>
                <a:gd name="adj" fmla="val 0"/>
              </a:avLst>
            </a:prstGeom>
            <a:gradFill>
              <a:gsLst>
                <a:gs pos="0">
                  <a:srgbClr val="007FE7">
                    <a:alpha val="10000"/>
                  </a:srgbClr>
                </a:gs>
                <a:gs pos="100000">
                  <a:srgbClr val="007FE7"/>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Roboto" panose="02000000000000000000" charset="0"/>
              </a:endParaRPr>
            </a:p>
          </p:txBody>
        </p:sp>
        <p:sp>
          <p:nvSpPr>
            <p:cNvPr id="26" name="文本框 25"/>
            <p:cNvSpPr txBox="1"/>
            <p:nvPr/>
          </p:nvSpPr>
          <p:spPr>
            <a:xfrm>
              <a:off x="8393" y="9797"/>
              <a:ext cx="2049" cy="337"/>
            </a:xfrm>
            <a:prstGeom prst="rect">
              <a:avLst/>
            </a:prstGeom>
            <a:noFill/>
          </p:spPr>
          <p:txBody>
            <a:bodyPr wrap="square" rtlCol="0">
              <a:spAutoFit/>
            </a:bodyPr>
            <a:lstStyle/>
            <a:p>
              <a:pPr indent="0" algn="ctr">
                <a:buNone/>
              </a:pPr>
              <a:r>
                <a:rPr kumimoji="1" lang="zh-CN" altLang="en-US" sz="800" b="1" dirty="0">
                  <a:solidFill>
                    <a:srgbClr val="007FE7"/>
                  </a:solidFill>
                  <a:latin typeface="微软雅黑" panose="020B0503020204020204" pitchFamily="34" charset="-122"/>
                  <a:ea typeface="微软雅黑" panose="020B0503020204020204" pitchFamily="34" charset="-122"/>
                  <a:cs typeface="Roboto" panose="02000000000000000000" charset="0"/>
                </a:rPr>
                <a:t>管理平台</a:t>
              </a:r>
              <a:endParaRPr kumimoji="1" lang="zh-CN" altLang="en-US" sz="800" b="1" dirty="0">
                <a:solidFill>
                  <a:srgbClr val="007FE7"/>
                </a:solidFill>
                <a:latin typeface="微软雅黑" panose="020B0503020204020204" pitchFamily="34" charset="-122"/>
                <a:ea typeface="微软雅黑" panose="020B0503020204020204" pitchFamily="34" charset="-122"/>
                <a:cs typeface="Roboto" panose="02000000000000000000" charset="0"/>
              </a:endParaRPr>
            </a:p>
          </p:txBody>
        </p:sp>
        <p:grpSp>
          <p:nvGrpSpPr>
            <p:cNvPr id="27" name="组合 26"/>
            <p:cNvGrpSpPr/>
            <p:nvPr/>
          </p:nvGrpSpPr>
          <p:grpSpPr>
            <a:xfrm rot="0">
              <a:off x="1969" y="9183"/>
              <a:ext cx="1133" cy="434"/>
              <a:chOff x="3208553" y="5126596"/>
              <a:chExt cx="1332767" cy="510422"/>
            </a:xfrm>
          </p:grpSpPr>
          <p:sp>
            <p:nvSpPr>
              <p:cNvPr id="29" name="圆角矩形 63"/>
              <p:cNvSpPr/>
              <p:nvPr/>
            </p:nvSpPr>
            <p:spPr>
              <a:xfrm>
                <a:off x="3214650" y="5231483"/>
                <a:ext cx="1305128" cy="312678"/>
              </a:xfrm>
              <a:prstGeom prst="roundRect">
                <a:avLst>
                  <a:gd name="adj" fmla="val 50000"/>
                </a:avLst>
              </a:prstGeom>
              <a:solidFill>
                <a:srgbClr val="007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Roboto" panose="02000000000000000000" charset="0"/>
                </a:endParaRPr>
              </a:p>
            </p:txBody>
          </p:sp>
          <p:sp>
            <p:nvSpPr>
              <p:cNvPr id="32" name="文本框 31"/>
              <p:cNvSpPr txBox="1"/>
              <p:nvPr/>
            </p:nvSpPr>
            <p:spPr>
              <a:xfrm>
                <a:off x="3208553" y="5126596"/>
                <a:ext cx="1332767" cy="510422"/>
              </a:xfrm>
              <a:prstGeom prst="rect">
                <a:avLst/>
              </a:prstGeom>
              <a:noFill/>
              <a:extLst>
                <a:ext uri="{909E8E84-426E-40DD-AFC4-6F175D3DCCD1}">
                  <a14:hiddenFill xmlns:a14="http://schemas.microsoft.com/office/drawing/2010/main">
                    <a:solidFill>
                      <a:srgbClr val="007FE7"/>
                    </a:solidFill>
                  </a14:hiddenFill>
                </a:ext>
              </a:extLst>
            </p:spPr>
            <p:txBody>
              <a:bodyPr wrap="square" rtlCol="0">
                <a:spAutoFit/>
              </a:bodyPr>
              <a:lstStyle/>
              <a:p>
                <a:pPr indent="0" algn="ctr">
                  <a:buNone/>
                </a:pPr>
                <a:r>
                  <a:rPr kumimoji="1" lang="en-US" altLang="zh-CN" sz="1200" dirty="0">
                    <a:solidFill>
                      <a:schemeClr val="bg1"/>
                    </a:solidFill>
                    <a:latin typeface="微软雅黑" panose="020B0503020204020204" pitchFamily="34" charset="-122"/>
                    <a:ea typeface="微软雅黑" panose="020B0503020204020204" pitchFamily="34" charset="-122"/>
                    <a:cs typeface="Roboto" panose="02000000000000000000" charset="0"/>
                  </a:rPr>
                  <a:t>VS330</a:t>
                </a:r>
                <a:endParaRPr kumimoji="1" lang="en-US" altLang="zh-CN" sz="1200" dirty="0">
                  <a:solidFill>
                    <a:schemeClr val="bg1"/>
                  </a:solidFill>
                  <a:latin typeface="微软雅黑" panose="020B0503020204020204" pitchFamily="34" charset="-122"/>
                  <a:ea typeface="微软雅黑" panose="020B0503020204020204" pitchFamily="34" charset="-122"/>
                  <a:cs typeface="Roboto" panose="02000000000000000000" charset="0"/>
                </a:endParaRPr>
              </a:p>
            </p:txBody>
          </p:sp>
        </p:grpSp>
        <p:grpSp>
          <p:nvGrpSpPr>
            <p:cNvPr id="20" name="组合 19"/>
            <p:cNvGrpSpPr/>
            <p:nvPr/>
          </p:nvGrpSpPr>
          <p:grpSpPr>
            <a:xfrm>
              <a:off x="5353" y="8308"/>
              <a:ext cx="807" cy="889"/>
              <a:chOff x="4297" y="8296"/>
              <a:chExt cx="807" cy="889"/>
            </a:xfrm>
          </p:grpSpPr>
          <p:cxnSp>
            <p:nvCxnSpPr>
              <p:cNvPr id="39" name="Straight Connector 38"/>
              <p:cNvCxnSpPr/>
              <p:nvPr/>
            </p:nvCxnSpPr>
            <p:spPr>
              <a:xfrm>
                <a:off x="4297" y="9179"/>
                <a:ext cx="749" cy="7"/>
              </a:xfrm>
              <a:prstGeom prst="line">
                <a:avLst/>
              </a:prstGeom>
              <a:ln w="190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4302" y="8296"/>
                <a:ext cx="802" cy="802"/>
              </a:xfrm>
              <a:prstGeom prst="ellipse">
                <a:avLst/>
              </a:prstGeom>
              <a:solidFill>
                <a:schemeClr val="bg1"/>
              </a:solidFill>
              <a:ln>
                <a:solidFill>
                  <a:srgbClr val="007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Roboto" panose="02000000000000000000" charset="0"/>
                </a:endParaRPr>
              </a:p>
            </p:txBody>
          </p:sp>
          <p:pic>
            <p:nvPicPr>
              <p:cNvPr id="42" name="图片 41" descr="iot-lora-alliance-logo.svg_ (1)"/>
              <p:cNvPicPr>
                <a:picLocks noChangeAspect="1"/>
              </p:cNvPicPr>
              <p:nvPr/>
            </p:nvPicPr>
            <p:blipFill>
              <a:blip r:embed="rId8"/>
              <a:stretch>
                <a:fillRect/>
              </a:stretch>
            </p:blipFill>
            <p:spPr>
              <a:xfrm>
                <a:off x="4348" y="8355"/>
                <a:ext cx="698" cy="698"/>
              </a:xfrm>
              <a:prstGeom prst="rect">
                <a:avLst/>
              </a:prstGeom>
            </p:spPr>
          </p:pic>
        </p:grpSp>
        <p:pic>
          <p:nvPicPr>
            <p:cNvPr id="43" name="图片 42" descr="D:\Users\Administrator\Desktop\REV1-LoRa V1.0\组-1 - 副本 - 副本.png组-1 - 副本 - 副本"/>
            <p:cNvPicPr>
              <a:picLocks noChangeAspect="1"/>
            </p:cNvPicPr>
            <p:nvPr/>
          </p:nvPicPr>
          <p:blipFill>
            <a:blip r:embed="rId9"/>
            <a:srcRect/>
            <a:stretch>
              <a:fillRect/>
            </a:stretch>
          </p:blipFill>
          <p:spPr>
            <a:xfrm>
              <a:off x="8679" y="8793"/>
              <a:ext cx="1600" cy="773"/>
            </a:xfrm>
            <a:prstGeom prst="rect">
              <a:avLst/>
            </a:prstGeom>
          </p:spPr>
        </p:pic>
        <p:pic>
          <p:nvPicPr>
            <p:cNvPr id="45" name="图片 44" descr="资源 121"/>
            <p:cNvPicPr>
              <a:picLocks noChangeAspect="1"/>
            </p:cNvPicPr>
            <p:nvPr/>
          </p:nvPicPr>
          <p:blipFill>
            <a:blip r:embed="rId10"/>
            <a:stretch>
              <a:fillRect/>
            </a:stretch>
          </p:blipFill>
          <p:spPr>
            <a:xfrm>
              <a:off x="9054" y="8132"/>
              <a:ext cx="776" cy="541"/>
            </a:xfrm>
            <a:prstGeom prst="rect">
              <a:avLst/>
            </a:prstGeom>
          </p:spPr>
        </p:pic>
        <p:pic>
          <p:nvPicPr>
            <p:cNvPr id="46" name="图片 45" descr="B03.158"/>
            <p:cNvPicPr>
              <a:picLocks noChangeAspect="1"/>
            </p:cNvPicPr>
            <p:nvPr/>
          </p:nvPicPr>
          <p:blipFill>
            <a:blip r:embed="rId11"/>
            <a:srcRect b="21837"/>
            <a:stretch>
              <a:fillRect/>
            </a:stretch>
          </p:blipFill>
          <p:spPr>
            <a:xfrm>
              <a:off x="1325" y="7821"/>
              <a:ext cx="2407" cy="1355"/>
            </a:xfrm>
            <a:prstGeom prst="rect">
              <a:avLst/>
            </a:prstGeom>
          </p:spPr>
        </p:pic>
        <p:sp>
          <p:nvSpPr>
            <p:cNvPr id="47" name="文本框 46"/>
            <p:cNvSpPr txBox="1"/>
            <p:nvPr/>
          </p:nvSpPr>
          <p:spPr>
            <a:xfrm>
              <a:off x="6398" y="9797"/>
              <a:ext cx="1777" cy="337"/>
            </a:xfrm>
            <a:prstGeom prst="rect">
              <a:avLst/>
            </a:prstGeom>
            <a:noFill/>
          </p:spPr>
          <p:txBody>
            <a:bodyPr wrap="square" rtlCol="0" anchor="t">
              <a:spAutoFit/>
            </a:bodyPr>
            <a:lstStyle/>
            <a:p>
              <a:pPr algn="ctr">
                <a:buClrTx/>
                <a:buSzTx/>
                <a:buFontTx/>
              </a:pPr>
              <a:r>
                <a:rPr kumimoji="1" lang="zh-CN" altLang="en-US" sz="800" b="1" dirty="0">
                  <a:solidFill>
                    <a:srgbClr val="007FE7"/>
                  </a:solidFill>
                  <a:latin typeface="微软雅黑" panose="020B0503020204020204" pitchFamily="34" charset="-122"/>
                  <a:ea typeface="微软雅黑" panose="020B0503020204020204" pitchFamily="34" charset="-122"/>
                  <a:cs typeface="Roboto" panose="02000000000000000000" charset="0"/>
                  <a:sym typeface="+mn-ea"/>
                </a:rPr>
                <a:t>LoRaWAN网关</a:t>
              </a:r>
              <a:endParaRPr kumimoji="1" lang="zh-CN" altLang="en-US" sz="800" b="1" dirty="0">
                <a:solidFill>
                  <a:srgbClr val="007FE7"/>
                </a:solidFill>
                <a:latin typeface="微软雅黑" panose="020B0503020204020204" pitchFamily="34" charset="-122"/>
                <a:ea typeface="微软雅黑" panose="020B0503020204020204" pitchFamily="34" charset="-122"/>
                <a:cs typeface="Roboto" panose="02000000000000000000" charset="0"/>
                <a:sym typeface="+mn-ea"/>
              </a:endParaRPr>
            </a:p>
          </p:txBody>
        </p:sp>
        <p:grpSp>
          <p:nvGrpSpPr>
            <p:cNvPr id="5" name="组合 4"/>
            <p:cNvGrpSpPr/>
            <p:nvPr/>
          </p:nvGrpSpPr>
          <p:grpSpPr>
            <a:xfrm rot="0">
              <a:off x="786" y="9188"/>
              <a:ext cx="1133" cy="434"/>
              <a:chOff x="3208553" y="5126596"/>
              <a:chExt cx="1332767" cy="510422"/>
            </a:xfrm>
          </p:grpSpPr>
          <p:sp>
            <p:nvSpPr>
              <p:cNvPr id="6" name="圆角矩形 63"/>
              <p:cNvSpPr/>
              <p:nvPr>
                <p:custDataLst>
                  <p:tags r:id="rId12"/>
                </p:custDataLst>
              </p:nvPr>
            </p:nvSpPr>
            <p:spPr>
              <a:xfrm>
                <a:off x="3214650" y="5231483"/>
                <a:ext cx="1305128" cy="312678"/>
              </a:xfrm>
              <a:prstGeom prst="roundRect">
                <a:avLst>
                  <a:gd name="adj" fmla="val 50000"/>
                </a:avLst>
              </a:prstGeom>
              <a:solidFill>
                <a:srgbClr val="007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Roboto" panose="02000000000000000000" charset="0"/>
                </a:endParaRPr>
              </a:p>
            </p:txBody>
          </p:sp>
          <p:sp>
            <p:nvSpPr>
              <p:cNvPr id="7" name="文本框 6"/>
              <p:cNvSpPr txBox="1"/>
              <p:nvPr>
                <p:custDataLst>
                  <p:tags r:id="rId13"/>
                </p:custDataLst>
              </p:nvPr>
            </p:nvSpPr>
            <p:spPr>
              <a:xfrm>
                <a:off x="3208553" y="5126596"/>
                <a:ext cx="1332767" cy="510422"/>
              </a:xfrm>
              <a:prstGeom prst="rect">
                <a:avLst/>
              </a:prstGeom>
              <a:noFill/>
              <a:extLst>
                <a:ext uri="{909E8E84-426E-40DD-AFC4-6F175D3DCCD1}">
                  <a14:hiddenFill xmlns:a14="http://schemas.microsoft.com/office/drawing/2010/main">
                    <a:solidFill>
                      <a:srgbClr val="007FE7"/>
                    </a:solidFill>
                  </a14:hiddenFill>
                </a:ext>
              </a:extLst>
            </p:spPr>
            <p:txBody>
              <a:bodyPr wrap="square" rtlCol="0">
                <a:spAutoFit/>
              </a:bodyPr>
              <a:lstStyle/>
              <a:p>
                <a:pPr indent="0" algn="ctr">
                  <a:buNone/>
                </a:pPr>
                <a:r>
                  <a:rPr kumimoji="1" lang="en-US" altLang="zh-CN" sz="1200" dirty="0">
                    <a:solidFill>
                      <a:schemeClr val="bg1"/>
                    </a:solidFill>
                    <a:latin typeface="微软雅黑" panose="020B0503020204020204" pitchFamily="34" charset="-122"/>
                    <a:ea typeface="微软雅黑" panose="020B0503020204020204" pitchFamily="34" charset="-122"/>
                    <a:cs typeface="Roboto" panose="02000000000000000000" charset="0"/>
                  </a:rPr>
                  <a:t>WS201</a:t>
                </a:r>
                <a:endParaRPr kumimoji="1" lang="en-US" altLang="zh-CN" sz="1200" dirty="0">
                  <a:solidFill>
                    <a:schemeClr val="bg1"/>
                  </a:solidFill>
                  <a:latin typeface="微软雅黑" panose="020B0503020204020204" pitchFamily="34" charset="-122"/>
                  <a:ea typeface="微软雅黑" panose="020B0503020204020204" pitchFamily="34" charset="-122"/>
                  <a:cs typeface="Roboto" panose="02000000000000000000" charset="0"/>
                </a:endParaRPr>
              </a:p>
            </p:txBody>
          </p:sp>
        </p:grpSp>
        <p:pic>
          <p:nvPicPr>
            <p:cNvPr id="100" name="图片 99"/>
            <p:cNvPicPr/>
            <p:nvPr>
              <p:custDataLst>
                <p:tags r:id="rId14"/>
              </p:custDataLst>
            </p:nvPr>
          </p:nvPicPr>
          <p:blipFill>
            <a:blip r:embed="rId15"/>
            <a:stretch>
              <a:fillRect/>
            </a:stretch>
          </p:blipFill>
          <p:spPr>
            <a:xfrm>
              <a:off x="435" y="8039"/>
              <a:ext cx="1799" cy="1249"/>
            </a:xfrm>
            <a:prstGeom prst="rect">
              <a:avLst/>
            </a:prstGeom>
            <a:noFill/>
            <a:ln w="9525">
              <a:noFill/>
            </a:ln>
          </p:spPr>
        </p:pic>
        <p:pic>
          <p:nvPicPr>
            <p:cNvPr id="4" name="图片 3" descr="UG65.3213"/>
            <p:cNvPicPr>
              <a:picLocks noChangeAspect="1"/>
            </p:cNvPicPr>
            <p:nvPr/>
          </p:nvPicPr>
          <p:blipFill>
            <a:blip r:embed="rId16"/>
            <a:srcRect l="35344" t="23662" r="27514" b="25605"/>
            <a:stretch>
              <a:fillRect/>
            </a:stretch>
          </p:blipFill>
          <p:spPr>
            <a:xfrm>
              <a:off x="3402" y="8296"/>
              <a:ext cx="1049" cy="972"/>
            </a:xfrm>
            <a:prstGeom prst="rect">
              <a:avLst/>
            </a:prstGeom>
          </p:spPr>
        </p:pic>
        <p:grpSp>
          <p:nvGrpSpPr>
            <p:cNvPr id="23" name="组合 22"/>
            <p:cNvGrpSpPr/>
            <p:nvPr/>
          </p:nvGrpSpPr>
          <p:grpSpPr>
            <a:xfrm rot="0">
              <a:off x="3152" y="9188"/>
              <a:ext cx="1492" cy="434"/>
              <a:chOff x="3208553" y="5126596"/>
              <a:chExt cx="1087136" cy="510422"/>
            </a:xfrm>
          </p:grpSpPr>
          <p:sp>
            <p:nvSpPr>
              <p:cNvPr id="25" name="圆角矩形 63"/>
              <p:cNvSpPr/>
              <p:nvPr>
                <p:custDataLst>
                  <p:tags r:id="rId17"/>
                </p:custDataLst>
              </p:nvPr>
            </p:nvSpPr>
            <p:spPr>
              <a:xfrm>
                <a:off x="3214382" y="5231268"/>
                <a:ext cx="1081307" cy="312839"/>
              </a:xfrm>
              <a:prstGeom prst="roundRect">
                <a:avLst>
                  <a:gd name="adj" fmla="val 50000"/>
                </a:avLst>
              </a:prstGeom>
              <a:solidFill>
                <a:srgbClr val="007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dirty="0">
                  <a:latin typeface="微软雅黑" panose="020B0503020204020204" pitchFamily="34" charset="-122"/>
                  <a:ea typeface="微软雅黑" panose="020B0503020204020204" pitchFamily="34" charset="-122"/>
                  <a:cs typeface="Roboto" panose="02000000000000000000" charset="0"/>
                </a:endParaRPr>
              </a:p>
            </p:txBody>
          </p:sp>
          <p:sp>
            <p:nvSpPr>
              <p:cNvPr id="28" name="文本框 27"/>
              <p:cNvSpPr txBox="1"/>
              <p:nvPr>
                <p:custDataLst>
                  <p:tags r:id="rId18"/>
                </p:custDataLst>
              </p:nvPr>
            </p:nvSpPr>
            <p:spPr>
              <a:xfrm>
                <a:off x="3208553" y="5126596"/>
                <a:ext cx="1086408" cy="510422"/>
              </a:xfrm>
              <a:prstGeom prst="rect">
                <a:avLst/>
              </a:prstGeom>
              <a:noFill/>
              <a:extLst>
                <a:ext uri="{909E8E84-426E-40DD-AFC4-6F175D3DCCD1}">
                  <a14:hiddenFill xmlns:a14="http://schemas.microsoft.com/office/drawing/2010/main">
                    <a:solidFill>
                      <a:srgbClr val="007FE7"/>
                    </a:solidFill>
                  </a14:hiddenFill>
                </a:ext>
              </a:extLst>
            </p:spPr>
            <p:txBody>
              <a:bodyPr wrap="square" rtlCol="0">
                <a:spAutoFit/>
              </a:bodyPr>
              <a:p>
                <a:pPr indent="0" algn="ctr">
                  <a:buNone/>
                </a:pPr>
                <a:r>
                  <a:rPr kumimoji="1" lang="en-US" altLang="zh-CN" sz="1200" dirty="0">
                    <a:solidFill>
                      <a:schemeClr val="bg1"/>
                    </a:solidFill>
                    <a:latin typeface="微软雅黑" panose="020B0503020204020204" pitchFamily="34" charset="-122"/>
                    <a:ea typeface="微软雅黑" panose="020B0503020204020204" pitchFamily="34" charset="-122"/>
                    <a:cs typeface="Roboto" panose="02000000000000000000" charset="0"/>
                  </a:rPr>
                  <a:t>EM300-CL</a:t>
                </a:r>
                <a:endParaRPr kumimoji="1" lang="en-US" altLang="zh-CN" sz="1200" dirty="0">
                  <a:solidFill>
                    <a:schemeClr val="bg1"/>
                  </a:solidFill>
                  <a:latin typeface="微软雅黑" panose="020B0503020204020204" pitchFamily="34" charset="-122"/>
                  <a:ea typeface="微软雅黑" panose="020B0503020204020204" pitchFamily="34" charset="-122"/>
                  <a:cs typeface="Roboto" panose="02000000000000000000" charset="0"/>
                </a:endParaRPr>
              </a:p>
            </p:txBody>
          </p:sp>
        </p:grpSp>
      </p:grpSp>
    </p:spTree>
    <p:custDataLst>
      <p:tags r:id="rId19"/>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04790" y="3067685"/>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设备与能源管理</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305425" y="3653155"/>
            <a:ext cx="4064000" cy="275590"/>
          </a:xfrm>
          <a:prstGeom prst="rect">
            <a:avLst/>
          </a:prstGeom>
          <a:noFill/>
        </p:spPr>
        <p:txBody>
          <a:bodyPr wrap="square" rtlCol="0">
            <a:spAutoFit/>
          </a:bodyPr>
          <a:lstStyle/>
          <a:p>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高效管理设备，优化能耗管理</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0" name="组合 29"/>
          <p:cNvGrpSpPr/>
          <p:nvPr/>
        </p:nvGrpSpPr>
        <p:grpSpPr>
          <a:xfrm>
            <a:off x="5269554" y="4148455"/>
            <a:ext cx="6152191" cy="2524760"/>
            <a:chOff x="6710" y="6617"/>
            <a:chExt cx="10028" cy="4115"/>
          </a:xfrm>
          <a:effectLst>
            <a:outerShdw blurRad="50800" dist="38100" dir="2700000" algn="tl" rotWithShape="0">
              <a:prstClr val="black">
                <a:alpha val="40000"/>
              </a:prstClr>
            </a:outerShdw>
          </a:effectLst>
        </p:grpSpPr>
        <p:pic>
          <p:nvPicPr>
            <p:cNvPr id="106" name="图片 105"/>
            <p:cNvPicPr/>
            <p:nvPr>
              <p:custDataLst>
                <p:tags r:id="rId5"/>
              </p:custDataLst>
            </p:nvPr>
          </p:nvPicPr>
          <p:blipFill>
            <a:blip r:embed="rId6"/>
            <a:stretch>
              <a:fillRect/>
            </a:stretch>
          </p:blipFill>
          <p:spPr>
            <a:xfrm>
              <a:off x="12341" y="6617"/>
              <a:ext cx="4397" cy="3052"/>
            </a:xfrm>
            <a:prstGeom prst="rect">
              <a:avLst/>
            </a:prstGeom>
            <a:noFill/>
            <a:ln w="9525">
              <a:noFill/>
            </a:ln>
          </p:spPr>
        </p:pic>
        <p:grpSp>
          <p:nvGrpSpPr>
            <p:cNvPr id="28" name="组合 27"/>
            <p:cNvGrpSpPr/>
            <p:nvPr/>
          </p:nvGrpSpPr>
          <p:grpSpPr>
            <a:xfrm>
              <a:off x="6710" y="6841"/>
              <a:ext cx="9727" cy="3891"/>
              <a:chOff x="6710" y="6841"/>
              <a:chExt cx="9727" cy="3891"/>
            </a:xfrm>
          </p:grpSpPr>
          <p:grpSp>
            <p:nvGrpSpPr>
              <p:cNvPr id="24" name="组合 23"/>
              <p:cNvGrpSpPr/>
              <p:nvPr/>
            </p:nvGrpSpPr>
            <p:grpSpPr>
              <a:xfrm>
                <a:off x="6710" y="6873"/>
                <a:ext cx="5703" cy="2786"/>
                <a:chOff x="1094" y="7577"/>
                <a:chExt cx="5419" cy="2646"/>
              </a:xfrm>
            </p:grpSpPr>
            <p:pic>
              <p:nvPicPr>
                <p:cNvPr id="104" name="图片 103"/>
                <p:cNvPicPr/>
                <p:nvPr>
                  <p:custDataLst>
                    <p:tags r:id="rId7"/>
                  </p:custDataLst>
                </p:nvPr>
              </p:nvPicPr>
              <p:blipFill>
                <a:blip r:embed="rId8"/>
                <a:stretch>
                  <a:fillRect/>
                </a:stretch>
              </p:blipFill>
              <p:spPr>
                <a:xfrm>
                  <a:off x="3039" y="7679"/>
                  <a:ext cx="3474" cy="2411"/>
                </a:xfrm>
                <a:prstGeom prst="rect">
                  <a:avLst/>
                </a:prstGeom>
                <a:noFill/>
                <a:ln w="9525">
                  <a:noFill/>
                </a:ln>
              </p:spPr>
            </p:pic>
            <p:pic>
              <p:nvPicPr>
                <p:cNvPr id="105" name="图片 104"/>
                <p:cNvPicPr/>
                <p:nvPr>
                  <p:custDataLst>
                    <p:tags r:id="rId9"/>
                  </p:custDataLst>
                </p:nvPr>
              </p:nvPicPr>
              <p:blipFill>
                <a:blip r:embed="rId10"/>
                <a:stretch>
                  <a:fillRect/>
                </a:stretch>
              </p:blipFill>
              <p:spPr>
                <a:xfrm>
                  <a:off x="1094" y="7577"/>
                  <a:ext cx="3813" cy="2646"/>
                </a:xfrm>
                <a:prstGeom prst="rect">
                  <a:avLst/>
                </a:prstGeom>
                <a:noFill/>
                <a:ln w="9525">
                  <a:noFill/>
                </a:ln>
              </p:spPr>
            </p:pic>
          </p:grpSp>
          <p:pic>
            <p:nvPicPr>
              <p:cNvPr id="4" name="图片 3" descr="UC11.1288"/>
              <p:cNvPicPr>
                <a:picLocks noChangeAspect="1"/>
              </p:cNvPicPr>
              <p:nvPr>
                <p:custDataLst>
                  <p:tags r:id="rId11"/>
                </p:custDataLst>
              </p:nvPr>
            </p:nvPicPr>
            <p:blipFill>
              <a:blip r:embed="rId12"/>
              <a:stretch>
                <a:fillRect/>
              </a:stretch>
            </p:blipFill>
            <p:spPr>
              <a:xfrm>
                <a:off x="15329" y="6841"/>
                <a:ext cx="1108" cy="2371"/>
              </a:xfrm>
              <a:prstGeom prst="rect">
                <a:avLst/>
              </a:prstGeom>
            </p:spPr>
          </p:pic>
          <p:pic>
            <p:nvPicPr>
              <p:cNvPr id="23" name="图片 22" descr="WS558.145"/>
              <p:cNvPicPr>
                <a:picLocks noChangeAspect="1"/>
              </p:cNvPicPr>
              <p:nvPr>
                <p:custDataLst>
                  <p:tags r:id="rId13"/>
                </p:custDataLst>
              </p:nvPr>
            </p:nvPicPr>
            <p:blipFill>
              <a:blip r:embed="rId14"/>
              <a:srcRect l="23630" t="24943" r="23688" b="24294"/>
              <a:stretch>
                <a:fillRect/>
              </a:stretch>
            </p:blipFill>
            <p:spPr>
              <a:xfrm>
                <a:off x="11706" y="7864"/>
                <a:ext cx="2165" cy="1489"/>
              </a:xfrm>
              <a:prstGeom prst="rect">
                <a:avLst/>
              </a:prstGeom>
            </p:spPr>
          </p:pic>
          <p:pic>
            <p:nvPicPr>
              <p:cNvPr id="7" name="图片 6" descr="ws101_sos.2907"/>
              <p:cNvPicPr>
                <a:picLocks noChangeAspect="1"/>
              </p:cNvPicPr>
              <p:nvPr>
                <p:custDataLst>
                  <p:tags r:id="rId15"/>
                </p:custDataLst>
              </p:nvPr>
            </p:nvPicPr>
            <p:blipFill>
              <a:blip r:embed="rId16"/>
              <a:srcRect l="35760" t="31530" r="37217" b="26406"/>
              <a:stretch>
                <a:fillRect/>
              </a:stretch>
            </p:blipFill>
            <p:spPr>
              <a:xfrm>
                <a:off x="15477" y="8964"/>
                <a:ext cx="918" cy="999"/>
              </a:xfrm>
              <a:prstGeom prst="snip2DiagRect">
                <a:avLst/>
              </a:prstGeom>
            </p:spPr>
          </p:pic>
          <p:grpSp>
            <p:nvGrpSpPr>
              <p:cNvPr id="25" name="组合 24"/>
              <p:cNvGrpSpPr/>
              <p:nvPr/>
            </p:nvGrpSpPr>
            <p:grpSpPr>
              <a:xfrm>
                <a:off x="10294" y="8636"/>
                <a:ext cx="4031" cy="2096"/>
                <a:chOff x="1593" y="6294"/>
                <a:chExt cx="4031" cy="2096"/>
              </a:xfrm>
            </p:grpSpPr>
            <p:pic>
              <p:nvPicPr>
                <p:cNvPr id="21" name="图片 20" descr="untitled.23"/>
                <p:cNvPicPr>
                  <a:picLocks noChangeAspect="1"/>
                </p:cNvPicPr>
                <p:nvPr>
                  <p:custDataLst>
                    <p:tags r:id="rId17"/>
                  </p:custDataLst>
                </p:nvPr>
              </p:nvPicPr>
              <p:blipFill>
                <a:blip r:embed="rId18"/>
                <a:srcRect l="26886" t="22701" r="28160" b="22191"/>
                <a:stretch>
                  <a:fillRect/>
                </a:stretch>
              </p:blipFill>
              <p:spPr>
                <a:xfrm>
                  <a:off x="1593" y="6569"/>
                  <a:ext cx="1373" cy="1052"/>
                </a:xfrm>
                <a:prstGeom prst="rect">
                  <a:avLst/>
                </a:prstGeom>
              </p:spPr>
            </p:pic>
            <p:pic>
              <p:nvPicPr>
                <p:cNvPr id="26" name="图片 25" descr="WS156.438"/>
                <p:cNvPicPr>
                  <a:picLocks noChangeAspect="1"/>
                </p:cNvPicPr>
                <p:nvPr>
                  <p:custDataLst>
                    <p:tags r:id="rId19"/>
                  </p:custDataLst>
                </p:nvPr>
              </p:nvPicPr>
              <p:blipFill>
                <a:blip r:embed="rId20"/>
                <a:srcRect l="33738" t="17657" r="30891" b="29065"/>
                <a:stretch>
                  <a:fillRect/>
                </a:stretch>
              </p:blipFill>
              <p:spPr>
                <a:xfrm>
                  <a:off x="2956" y="6294"/>
                  <a:ext cx="1071" cy="1170"/>
                </a:xfrm>
                <a:prstGeom prst="rect">
                  <a:avLst/>
                </a:prstGeom>
              </p:spPr>
            </p:pic>
            <p:pic>
              <p:nvPicPr>
                <p:cNvPr id="9" name="图片 8" descr="WS202.1497"/>
                <p:cNvPicPr>
                  <a:picLocks noChangeAspect="1"/>
                </p:cNvPicPr>
                <p:nvPr>
                  <p:custDataLst>
                    <p:tags r:id="rId21"/>
                  </p:custDataLst>
                </p:nvPr>
              </p:nvPicPr>
              <p:blipFill>
                <a:blip r:embed="rId22"/>
                <a:stretch>
                  <a:fillRect/>
                </a:stretch>
              </p:blipFill>
              <p:spPr>
                <a:xfrm>
                  <a:off x="2924" y="6504"/>
                  <a:ext cx="2700" cy="1886"/>
                </a:xfrm>
                <a:prstGeom prst="rect">
                  <a:avLst/>
                </a:prstGeom>
              </p:spPr>
            </p:pic>
          </p:grpSp>
          <p:pic>
            <p:nvPicPr>
              <p:cNvPr id="22" name="图片 21" descr="D:\08模板图片等常用素材\WS50X.1416.pngWS50X.1416"/>
              <p:cNvPicPr>
                <a:picLocks noChangeAspect="1"/>
              </p:cNvPicPr>
              <p:nvPr>
                <p:custDataLst>
                  <p:tags r:id="rId23"/>
                </p:custDataLst>
              </p:nvPr>
            </p:nvPicPr>
            <p:blipFill>
              <a:blip r:embed="rId24"/>
              <a:srcRect/>
              <a:stretch>
                <a:fillRect/>
              </a:stretch>
            </p:blipFill>
            <p:spPr>
              <a:xfrm>
                <a:off x="7939" y="8231"/>
                <a:ext cx="3323" cy="2412"/>
              </a:xfrm>
              <a:prstGeom prst="rect">
                <a:avLst/>
              </a:prstGeom>
            </p:spPr>
          </p:pic>
          <p:pic>
            <p:nvPicPr>
              <p:cNvPr id="19" name="图片 18" descr="WS51X.1427"/>
              <p:cNvPicPr>
                <a:picLocks noChangeAspect="1"/>
              </p:cNvPicPr>
              <p:nvPr>
                <p:custDataLst>
                  <p:tags r:id="rId25"/>
                </p:custDataLst>
              </p:nvPr>
            </p:nvPicPr>
            <p:blipFill>
              <a:blip r:embed="rId26"/>
              <a:srcRect l="9800" r="10272"/>
              <a:stretch>
                <a:fillRect/>
              </a:stretch>
            </p:blipFill>
            <p:spPr>
              <a:xfrm>
                <a:off x="13461" y="8746"/>
                <a:ext cx="1035" cy="1208"/>
              </a:xfrm>
              <a:prstGeom prst="rect">
                <a:avLst/>
              </a:prstGeom>
            </p:spPr>
          </p:pic>
          <p:pic>
            <p:nvPicPr>
              <p:cNvPr id="17" name="图片 16" descr="D:\08模板图片等常用素材\10an.1838.png10an.1838"/>
              <p:cNvPicPr>
                <a:picLocks noChangeAspect="1"/>
              </p:cNvPicPr>
              <p:nvPr>
                <p:custDataLst>
                  <p:tags r:id="rId27"/>
                </p:custDataLst>
              </p:nvPr>
            </p:nvPicPr>
            <p:blipFill>
              <a:blip r:embed="rId28"/>
              <a:srcRect r="35429" b="5510"/>
              <a:stretch>
                <a:fillRect/>
              </a:stretch>
            </p:blipFill>
            <p:spPr>
              <a:xfrm>
                <a:off x="13704" y="8124"/>
                <a:ext cx="1859" cy="1972"/>
              </a:xfrm>
              <a:prstGeom prst="rect">
                <a:avLst/>
              </a:prstGeom>
            </p:spPr>
          </p:pic>
        </p:grpSp>
      </p:grpSp>
      <p:pic>
        <p:nvPicPr>
          <p:cNvPr id="5" name="图片 5" descr="6a5b6aca-32c4-11ee-8c3c-c2b098130d0b"/>
          <p:cNvPicPr>
            <a:picLocks noChangeAspect="1"/>
          </p:cNvPicPr>
          <p:nvPr>
            <p:custDataLst>
              <p:tags r:id="rId29"/>
            </p:custDataLst>
          </p:nvPr>
        </p:nvPicPr>
        <p:blipFill>
          <a:blip r:embed="rId30"/>
          <a:srcRect l="27967" t="20735" r="25526" b="24843"/>
          <a:stretch>
            <a:fillRect/>
          </a:stretch>
        </p:blipFill>
        <p:spPr>
          <a:xfrm>
            <a:off x="5946775" y="5740400"/>
            <a:ext cx="671195" cy="551180"/>
          </a:xfrm>
          <a:prstGeom prst="rect">
            <a:avLst/>
          </a:prstGeom>
        </p:spPr>
      </p:pic>
      <p:pic>
        <p:nvPicPr>
          <p:cNvPr id="11" name="图片 5" descr="untitled.3368"/>
          <p:cNvPicPr>
            <a:picLocks noChangeAspect="1"/>
          </p:cNvPicPr>
          <p:nvPr/>
        </p:nvPicPr>
        <p:blipFill>
          <a:blip r:embed="rId31"/>
          <a:srcRect l="39011" t="11867" r="27451" b="7618"/>
          <a:stretch>
            <a:fillRect/>
          </a:stretch>
        </p:blipFill>
        <p:spPr>
          <a:xfrm>
            <a:off x="5297170" y="4824095"/>
            <a:ext cx="611505" cy="916305"/>
          </a:xfrm>
          <a:prstGeom prst="rect">
            <a:avLst/>
          </a:prstGeom>
        </p:spPr>
      </p:pic>
      <p:pic>
        <p:nvPicPr>
          <p:cNvPr id="12" name="图片 6" descr="资源 2"/>
          <p:cNvPicPr>
            <a:picLocks noChangeAspect="1"/>
          </p:cNvPicPr>
          <p:nvPr>
            <p:custDataLst>
              <p:tags r:id="rId32"/>
            </p:custDataLst>
          </p:nvPr>
        </p:nvPicPr>
        <p:blipFill>
          <a:blip r:embed="rId33"/>
          <a:stretch>
            <a:fillRect/>
          </a:stretch>
        </p:blipFill>
        <p:spPr>
          <a:xfrm>
            <a:off x="5182870" y="5676900"/>
            <a:ext cx="763905" cy="6921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智能灯光控制</a:t>
              </a:r>
              <a:endPar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 name="组合 4"/>
          <p:cNvGrpSpPr/>
          <p:nvPr/>
        </p:nvGrpSpPr>
        <p:grpSpPr>
          <a:xfrm>
            <a:off x="751840" y="4290060"/>
            <a:ext cx="10687685" cy="2079625"/>
            <a:chOff x="10005" y="1703"/>
            <a:chExt cx="22666" cy="4409"/>
          </a:xfrm>
          <a:effectLst>
            <a:outerShdw blurRad="50800" dist="38100" dir="2700000" algn="tl" rotWithShape="0">
              <a:prstClr val="black">
                <a:alpha val="40000"/>
              </a:prstClr>
            </a:outerShdw>
          </a:effectLst>
        </p:grpSpPr>
        <p:pic>
          <p:nvPicPr>
            <p:cNvPr id="29" name="图片 28"/>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9319" y="1703"/>
              <a:ext cx="6605" cy="4409"/>
            </a:xfrm>
            <a:prstGeom prst="rect">
              <a:avLst/>
            </a:prstGeom>
          </p:spPr>
        </p:pic>
        <p:pic>
          <p:nvPicPr>
            <p:cNvPr id="31" name="图片 30" descr="新办公楼产品图2"/>
            <p:cNvPicPr>
              <a:picLocks noChangeAspect="1"/>
            </p:cNvPicPr>
            <p:nvPr>
              <p:custDataLst>
                <p:tags r:id="rId4"/>
              </p:custDataLst>
            </p:nvPr>
          </p:nvPicPr>
          <p:blipFill>
            <a:blip r:embed="rId5"/>
            <a:srcRect t="8113"/>
            <a:stretch>
              <a:fillRect/>
            </a:stretch>
          </p:blipFill>
          <p:spPr>
            <a:xfrm>
              <a:off x="10005" y="1703"/>
              <a:ext cx="9193" cy="4409"/>
            </a:xfrm>
            <a:prstGeom prst="rect">
              <a:avLst/>
            </a:prstGeom>
          </p:spPr>
        </p:pic>
        <p:pic>
          <p:nvPicPr>
            <p:cNvPr id="19" name="图片 18" descr="C:/Users/Thalia/AppData/Local/Temp/picturecompress_20220517200505/output_1.jpgoutput_1"/>
            <p:cNvPicPr>
              <a:picLocks noChangeAspect="1"/>
            </p:cNvPicPr>
            <p:nvPr>
              <p:custDataLst>
                <p:tags r:id="rId6"/>
              </p:custDataLst>
            </p:nvPr>
          </p:nvPicPr>
          <p:blipFill>
            <a:blip r:embed="rId7"/>
            <a:srcRect r="-249"/>
            <a:stretch>
              <a:fillRect/>
            </a:stretch>
          </p:blipFill>
          <p:spPr>
            <a:xfrm>
              <a:off x="26044" y="1703"/>
              <a:ext cx="6627" cy="4409"/>
            </a:xfrm>
            <a:prstGeom prst="rect">
              <a:avLst/>
            </a:prstGeom>
          </p:spPr>
        </p:pic>
      </p:grpSp>
      <p:pic>
        <p:nvPicPr>
          <p:cNvPr id="18" name="图片 17" descr="星纵物联Logo_RGB-02（彩色）"/>
          <p:cNvPicPr>
            <a:picLocks noChangeAspect="1"/>
          </p:cNvPicPr>
          <p:nvPr>
            <p:custDataLst>
              <p:tags r:id="rId8"/>
            </p:custDataLst>
          </p:nvPr>
        </p:nvPicPr>
        <p:blipFill>
          <a:blip r:embed="rId9"/>
          <a:stretch>
            <a:fillRect/>
          </a:stretch>
        </p:blipFill>
        <p:spPr>
          <a:xfrm>
            <a:off x="9432925" y="116205"/>
            <a:ext cx="3023870" cy="1026795"/>
          </a:xfrm>
          <a:prstGeom prst="rect">
            <a:avLst/>
          </a:prstGeom>
        </p:spPr>
      </p:pic>
      <p:grpSp>
        <p:nvGrpSpPr>
          <p:cNvPr id="21" name="组合 20"/>
          <p:cNvGrpSpPr/>
          <p:nvPr/>
        </p:nvGrpSpPr>
        <p:grpSpPr>
          <a:xfrm>
            <a:off x="1036088" y="1032510"/>
            <a:ext cx="4157980" cy="1378585"/>
            <a:chOff x="2043" y="1965"/>
            <a:chExt cx="5303" cy="2171"/>
          </a:xfrm>
        </p:grpSpPr>
        <p:sp>
          <p:nvSpPr>
            <p:cNvPr id="95" name="object 22"/>
            <p:cNvSpPr txBox="1"/>
            <p:nvPr>
              <p:custDataLst>
                <p:tags r:id="rId10"/>
              </p:custDataLst>
            </p:nvPr>
          </p:nvSpPr>
          <p:spPr>
            <a:xfrm>
              <a:off x="2098" y="2688"/>
              <a:ext cx="5030" cy="1448"/>
            </a:xfrm>
            <a:prstGeom prst="rect">
              <a:avLst/>
            </a:prstGeom>
          </p:spPr>
          <p:txBody>
            <a:bodyPr vert="horz" wrap="square" lIns="0" tIns="15875" rIns="0" bIns="0" rtlCol="0">
              <a:spAutoFit/>
            </a:bodyPr>
            <a:lstStyle/>
            <a:p>
              <a:pPr marL="12700">
                <a:lnSpc>
                  <a:spcPct val="140000"/>
                </a:lnSpc>
                <a:spcBef>
                  <a:spcPts val="100"/>
                </a:spcBef>
                <a:buClrTx/>
                <a:buSzTx/>
                <a:buNone/>
              </a:pPr>
              <a:r>
                <a:rPr lang="zh-CN" sz="1400">
                  <a:latin typeface="微软雅黑" panose="020B0503020204020204" pitchFamily="34" charset="-122"/>
                  <a:ea typeface="微软雅黑" panose="020B0503020204020204" pitchFamily="34" charset="-122"/>
                  <a:cs typeface="微软雅黑" panose="020B0503020204020204" pitchFamily="34" charset="-122"/>
                </a:rPr>
                <a:t>告别纯手动控制，通过丰富智能的控制方式，实现人来灯亮、人走灯灭，高效控制楼宇各个区域的灯光照明，帮助降低管理成本，节约用电。</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p:cNvSpPr txBox="1"/>
            <p:nvPr>
              <p:custDataLst>
                <p:tags r:id="rId11"/>
              </p:custDataLst>
            </p:nvPr>
          </p:nvSpPr>
          <p:spPr>
            <a:xfrm>
              <a:off x="2043" y="1965"/>
              <a:ext cx="5303" cy="628"/>
            </a:xfrm>
            <a:prstGeom prst="rect">
              <a:avLst/>
            </a:prstGeom>
            <a:noFill/>
          </p:spPr>
          <p:txBody>
            <a:bodyPr wrap="square" rtlCol="0">
              <a:spAutoFit/>
            </a:bodyPr>
            <a:lstStyle/>
            <a:p>
              <a:pPr algn="l"/>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智能控制</a:t>
              </a:r>
              <a:r>
                <a:rPr lang="en-US" altLang="zh-CN"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高效节能</a:t>
              </a:r>
              <a:endPar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6" name="组合 25"/>
          <p:cNvGrpSpPr/>
          <p:nvPr/>
        </p:nvGrpSpPr>
        <p:grpSpPr>
          <a:xfrm>
            <a:off x="5628640" y="956945"/>
            <a:ext cx="6382385" cy="3021965"/>
            <a:chOff x="1224" y="5630"/>
            <a:chExt cx="10051" cy="4759"/>
          </a:xfrm>
        </p:grpSpPr>
        <p:pic>
          <p:nvPicPr>
            <p:cNvPr id="33" name="图片 32" descr="拓扑图3"/>
            <p:cNvPicPr>
              <a:picLocks noChangeAspect="1"/>
            </p:cNvPicPr>
            <p:nvPr>
              <p:custDataLst>
                <p:tags r:id="rId12"/>
              </p:custDataLst>
            </p:nvPr>
          </p:nvPicPr>
          <p:blipFill>
            <a:blip r:embed="rId13"/>
            <a:stretch>
              <a:fillRect/>
            </a:stretch>
          </p:blipFill>
          <p:spPr>
            <a:xfrm>
              <a:off x="2463" y="5630"/>
              <a:ext cx="8812" cy="4759"/>
            </a:xfrm>
            <a:prstGeom prst="rect">
              <a:avLst/>
            </a:prstGeom>
          </p:spPr>
        </p:pic>
        <p:sp>
          <p:nvSpPr>
            <p:cNvPr id="23" name="文本框 22"/>
            <p:cNvSpPr txBox="1"/>
            <p:nvPr/>
          </p:nvSpPr>
          <p:spPr>
            <a:xfrm>
              <a:off x="1282" y="6143"/>
              <a:ext cx="1480" cy="889"/>
            </a:xfrm>
            <a:prstGeom prst="rect">
              <a:avLst/>
            </a:prstGeom>
            <a:noFill/>
          </p:spPr>
          <p:txBody>
            <a:bodyPr wrap="square" rtlCol="0">
              <a:spAutoFit/>
            </a:bodyPr>
            <a:lstStyle/>
            <a:p>
              <a:pPr>
                <a:lnSpc>
                  <a:spcPct val="110000"/>
                </a:lnSpc>
              </a:pPr>
              <a:r>
                <a:rPr lang="zh-CN" altLang="en-US" sz="1400">
                  <a:solidFill>
                    <a:schemeClr val="tx2">
                      <a:lumMod val="60000"/>
                      <a:lumOff val="40000"/>
                    </a:schemeClr>
                  </a:solidFill>
                  <a:latin typeface="微软雅黑" panose="020B0503020204020204" pitchFamily="34" charset="-122"/>
                  <a:ea typeface="微软雅黑" panose="020B0503020204020204" pitchFamily="34" charset="-122"/>
                </a:rPr>
                <a:t>多种情景</a:t>
              </a:r>
              <a:endParaRPr lang="zh-CN" altLang="en-US" sz="1400">
                <a:solidFill>
                  <a:schemeClr val="tx2">
                    <a:lumMod val="60000"/>
                    <a:lumOff val="40000"/>
                  </a:schemeClr>
                </a:solidFill>
                <a:latin typeface="微软雅黑" panose="020B0503020204020204" pitchFamily="34" charset="-122"/>
                <a:ea typeface="微软雅黑" panose="020B0503020204020204" pitchFamily="34" charset="-122"/>
              </a:endParaRPr>
            </a:p>
            <a:p>
              <a:pPr>
                <a:lnSpc>
                  <a:spcPct val="110000"/>
                </a:lnSpc>
              </a:pPr>
              <a:r>
                <a:rPr lang="zh-CN" altLang="en-US" sz="1400">
                  <a:solidFill>
                    <a:schemeClr val="tx2">
                      <a:lumMod val="60000"/>
                      <a:lumOff val="40000"/>
                    </a:schemeClr>
                  </a:solidFill>
                  <a:latin typeface="微软雅黑" panose="020B0503020204020204" pitchFamily="34" charset="-122"/>
                  <a:ea typeface="微软雅黑" panose="020B0503020204020204" pitchFamily="34" charset="-122"/>
                </a:rPr>
                <a:t>控制模式</a:t>
              </a:r>
              <a:endParaRPr lang="zh-CN" altLang="en-US" sz="1400">
                <a:solidFill>
                  <a:schemeClr val="tx2">
                    <a:lumMod val="60000"/>
                    <a:lumOff val="40000"/>
                  </a:schemeClr>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14"/>
              </p:custDataLst>
            </p:nvPr>
          </p:nvSpPr>
          <p:spPr>
            <a:xfrm>
              <a:off x="1224" y="7601"/>
              <a:ext cx="1478" cy="889"/>
            </a:xfrm>
            <a:prstGeom prst="rect">
              <a:avLst/>
            </a:prstGeom>
            <a:noFill/>
          </p:spPr>
          <p:txBody>
            <a:bodyPr wrap="square" rtlCol="0">
              <a:spAutoFit/>
            </a:bodyPr>
            <a:lstStyle/>
            <a:p>
              <a:pPr>
                <a:lnSpc>
                  <a:spcPct val="110000"/>
                </a:lnSpc>
              </a:pPr>
              <a:r>
                <a:rPr lang="zh-CN" altLang="en-US" sz="1400">
                  <a:solidFill>
                    <a:schemeClr val="tx2">
                      <a:lumMod val="60000"/>
                      <a:lumOff val="40000"/>
                    </a:schemeClr>
                  </a:solidFill>
                  <a:latin typeface="微软雅黑" panose="020B0503020204020204" pitchFamily="34" charset="-122"/>
                  <a:ea typeface="微软雅黑" panose="020B0503020204020204" pitchFamily="34" charset="-122"/>
                </a:rPr>
                <a:t>识别无人</a:t>
              </a:r>
              <a:endParaRPr lang="zh-CN" altLang="en-US" sz="1400">
                <a:solidFill>
                  <a:schemeClr val="tx2">
                    <a:lumMod val="60000"/>
                    <a:lumOff val="40000"/>
                  </a:schemeClr>
                </a:solidFill>
                <a:latin typeface="微软雅黑" panose="020B0503020204020204" pitchFamily="34" charset="-122"/>
                <a:ea typeface="微软雅黑" panose="020B0503020204020204" pitchFamily="34" charset="-122"/>
              </a:endParaRPr>
            </a:p>
            <a:p>
              <a:pPr>
                <a:lnSpc>
                  <a:spcPct val="110000"/>
                </a:lnSpc>
              </a:pPr>
              <a:r>
                <a:rPr lang="zh-CN" altLang="en-US" sz="1400">
                  <a:solidFill>
                    <a:schemeClr val="tx2">
                      <a:lumMod val="60000"/>
                      <a:lumOff val="40000"/>
                    </a:schemeClr>
                  </a:solidFill>
                  <a:latin typeface="微软雅黑" panose="020B0503020204020204" pitchFamily="34" charset="-122"/>
                  <a:ea typeface="微软雅黑" panose="020B0503020204020204" pitchFamily="34" charset="-122"/>
                </a:rPr>
                <a:t>自动关灯</a:t>
              </a:r>
              <a:endParaRPr lang="zh-CN" altLang="en-US" sz="1400">
                <a:solidFill>
                  <a:schemeClr val="tx2">
                    <a:lumMod val="60000"/>
                    <a:lumOff val="40000"/>
                  </a:schemeClr>
                </a:solidFill>
                <a:latin typeface="微软雅黑" panose="020B0503020204020204" pitchFamily="34" charset="-122"/>
                <a:ea typeface="微软雅黑" panose="020B0503020204020204" pitchFamily="34" charset="-122"/>
              </a:endParaRPr>
            </a:p>
          </p:txBody>
        </p:sp>
        <p:sp>
          <p:nvSpPr>
            <p:cNvPr id="25" name="文本框 24"/>
            <p:cNvSpPr txBox="1"/>
            <p:nvPr>
              <p:custDataLst>
                <p:tags r:id="rId15"/>
              </p:custDataLst>
            </p:nvPr>
          </p:nvSpPr>
          <p:spPr>
            <a:xfrm>
              <a:off x="1282" y="9030"/>
              <a:ext cx="1420" cy="889"/>
            </a:xfrm>
            <a:prstGeom prst="rect">
              <a:avLst/>
            </a:prstGeom>
            <a:noFill/>
          </p:spPr>
          <p:txBody>
            <a:bodyPr wrap="square" rtlCol="0">
              <a:spAutoFit/>
            </a:bodyPr>
            <a:lstStyle/>
            <a:p>
              <a:pPr>
                <a:lnSpc>
                  <a:spcPct val="110000"/>
                </a:lnSpc>
              </a:pPr>
              <a:r>
                <a:rPr lang="zh-CN" altLang="en-US" sz="1400">
                  <a:solidFill>
                    <a:schemeClr val="tx2">
                      <a:lumMod val="60000"/>
                      <a:lumOff val="40000"/>
                    </a:schemeClr>
                  </a:solidFill>
                  <a:latin typeface="微软雅黑" panose="020B0503020204020204" pitchFamily="34" charset="-122"/>
                  <a:ea typeface="微软雅黑" panose="020B0503020204020204" pitchFamily="34" charset="-122"/>
                </a:rPr>
                <a:t>探测有人</a:t>
              </a:r>
              <a:endParaRPr lang="zh-CN" altLang="en-US" sz="1400">
                <a:solidFill>
                  <a:schemeClr val="tx2">
                    <a:lumMod val="60000"/>
                    <a:lumOff val="40000"/>
                  </a:schemeClr>
                </a:solidFill>
                <a:latin typeface="微软雅黑" panose="020B0503020204020204" pitchFamily="34" charset="-122"/>
                <a:ea typeface="微软雅黑" panose="020B0503020204020204" pitchFamily="34" charset="-122"/>
              </a:endParaRPr>
            </a:p>
            <a:p>
              <a:pPr>
                <a:lnSpc>
                  <a:spcPct val="110000"/>
                </a:lnSpc>
              </a:pPr>
              <a:r>
                <a:rPr lang="zh-CN" altLang="en-US" sz="1400">
                  <a:solidFill>
                    <a:schemeClr val="tx2">
                      <a:lumMod val="60000"/>
                      <a:lumOff val="40000"/>
                    </a:schemeClr>
                  </a:solidFill>
                  <a:latin typeface="微软雅黑" panose="020B0503020204020204" pitchFamily="34" charset="-122"/>
                  <a:ea typeface="微软雅黑" panose="020B0503020204020204" pitchFamily="34" charset="-122"/>
                </a:rPr>
                <a:t>自动开灯</a:t>
              </a:r>
              <a:endParaRPr lang="zh-CN" altLang="en-US" sz="1400">
                <a:solidFill>
                  <a:schemeClr val="tx2">
                    <a:lumMod val="60000"/>
                    <a:lumOff val="40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050925" y="2800985"/>
            <a:ext cx="3433445" cy="1275080"/>
            <a:chOff x="1655" y="4411"/>
            <a:chExt cx="5407" cy="2008"/>
          </a:xfrm>
        </p:grpSpPr>
        <p:sp>
          <p:nvSpPr>
            <p:cNvPr id="41" name="文本框 40"/>
            <p:cNvSpPr txBox="1"/>
            <p:nvPr>
              <p:custDataLst>
                <p:tags r:id="rId16"/>
              </p:custDataLst>
            </p:nvPr>
          </p:nvSpPr>
          <p:spPr>
            <a:xfrm>
              <a:off x="1655" y="4441"/>
              <a:ext cx="445" cy="1978"/>
            </a:xfrm>
            <a:prstGeom prst="rect">
              <a:avLst/>
            </a:prstGeom>
            <a:noFill/>
          </p:spPr>
          <p:txBody>
            <a:bodyPr vert="horz" wrap="square" lIns="0" tIns="0" rIns="0" bIns="0" rtlCol="0">
              <a:noAutofit/>
            </a:bodyPr>
            <a:lstStyle/>
            <a:p>
              <a:pPr algn="l">
                <a:buClrTx/>
                <a:buSzTx/>
                <a:buFontTx/>
              </a:pPr>
              <a:r>
                <a:rPr lang="zh-CN" altLang="en-US" sz="1600" b="1" dirty="0">
                  <a:solidFill>
                    <a:srgbClr val="404040"/>
                  </a:solidFill>
                  <a:latin typeface="微软雅黑" panose="020B0503020204020204" pitchFamily="34" charset="-122"/>
                  <a:ea typeface="微软雅黑" panose="020B0503020204020204" pitchFamily="34" charset="-122"/>
                  <a:cs typeface="阿里巴巴普惠体 Medium" panose="00020600040101010101" charset="-122"/>
                </a:rPr>
                <a:t>控制方式</a:t>
              </a:r>
              <a:endParaRPr lang="zh-CN" altLang="en-US" sz="1600" b="1" dirty="0">
                <a:solidFill>
                  <a:srgbClr val="404040"/>
                </a:solidFill>
                <a:latin typeface="微软雅黑" panose="020B0503020204020204" pitchFamily="34" charset="-122"/>
                <a:ea typeface="微软雅黑" panose="020B0503020204020204" pitchFamily="34" charset="-122"/>
                <a:cs typeface="阿里巴巴普惠体 Medium" panose="00020600040101010101" charset="-122"/>
              </a:endParaRPr>
            </a:p>
          </p:txBody>
        </p:sp>
        <p:sp>
          <p:nvSpPr>
            <p:cNvPr id="43" name="圆角矩形 42"/>
            <p:cNvSpPr/>
            <p:nvPr/>
          </p:nvSpPr>
          <p:spPr>
            <a:xfrm>
              <a:off x="2282" y="4411"/>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定时</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延时</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圆角矩形 43"/>
            <p:cNvSpPr/>
            <p:nvPr>
              <p:custDataLst>
                <p:tags r:id="rId17"/>
              </p:custDataLst>
            </p:nvPr>
          </p:nvSpPr>
          <p:spPr>
            <a:xfrm>
              <a:off x="4876" y="4411"/>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pitchFamily="34" charset="-122"/>
                  <a:ea typeface="微软雅黑" panose="020B0503020204020204" pitchFamily="34" charset="-122"/>
                </a:rPr>
                <a:t>远程控制</a:t>
              </a:r>
              <a:endParaRPr lang="zh-CN" sz="1400">
                <a:latin typeface="微软雅黑" panose="020B0503020204020204" pitchFamily="34" charset="-122"/>
                <a:ea typeface="微软雅黑" panose="020B0503020204020204" pitchFamily="34" charset="-122"/>
              </a:endParaRPr>
            </a:p>
          </p:txBody>
        </p:sp>
        <p:sp>
          <p:nvSpPr>
            <p:cNvPr id="45" name="圆角矩形 44"/>
            <p:cNvSpPr/>
            <p:nvPr>
              <p:custDataLst>
                <p:tags r:id="rId18"/>
              </p:custDataLst>
            </p:nvPr>
          </p:nvSpPr>
          <p:spPr>
            <a:xfrm>
              <a:off x="2282" y="5397"/>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pitchFamily="34" charset="-122"/>
                  <a:ea typeface="微软雅黑" panose="020B0503020204020204" pitchFamily="34" charset="-122"/>
                </a:rPr>
                <a:t>联动控制</a:t>
              </a:r>
              <a:endParaRPr lang="zh-CN" sz="1400">
                <a:latin typeface="微软雅黑" panose="020B0503020204020204" pitchFamily="34" charset="-122"/>
                <a:ea typeface="微软雅黑" panose="020B0503020204020204" pitchFamily="34" charset="-122"/>
              </a:endParaRPr>
            </a:p>
          </p:txBody>
        </p:sp>
        <p:sp>
          <p:nvSpPr>
            <p:cNvPr id="46" name="圆角矩形 45"/>
            <p:cNvSpPr/>
            <p:nvPr>
              <p:custDataLst>
                <p:tags r:id="rId19"/>
              </p:custDataLst>
            </p:nvPr>
          </p:nvSpPr>
          <p:spPr>
            <a:xfrm>
              <a:off x="4876" y="5397"/>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pitchFamily="34" charset="-122"/>
                  <a:ea typeface="微软雅黑" panose="020B0503020204020204" pitchFamily="34" charset="-122"/>
                </a:rPr>
                <a:t>本地控制</a:t>
              </a:r>
              <a:endParaRPr lang="zh-CN" sz="1400">
                <a:latin typeface="微软雅黑" panose="020B0503020204020204" pitchFamily="34" charset="-122"/>
                <a:ea typeface="微软雅黑" panose="020B0503020204020204" pitchFamily="34" charset="-122"/>
              </a:endParaRPr>
            </a:p>
          </p:txBody>
        </p:sp>
      </p:grpSp>
    </p:spTree>
    <p:custDataLst>
      <p:tags r:id="rId20"/>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空调智能控制</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2" name="组合 31"/>
          <p:cNvGrpSpPr/>
          <p:nvPr/>
        </p:nvGrpSpPr>
        <p:grpSpPr>
          <a:xfrm>
            <a:off x="1329778" y="4959985"/>
            <a:ext cx="8959127" cy="1284605"/>
            <a:chOff x="3745" y="4109"/>
            <a:chExt cx="14109" cy="2023"/>
          </a:xfrm>
        </p:grpSpPr>
        <p:cxnSp>
          <p:nvCxnSpPr>
            <p:cNvPr id="31" name="肘形连接符 30"/>
            <p:cNvCxnSpPr/>
            <p:nvPr>
              <p:custDataLst>
                <p:tags r:id="rId4"/>
              </p:custDataLst>
            </p:nvPr>
          </p:nvCxnSpPr>
          <p:spPr>
            <a:xfrm rot="10800000" flipV="1">
              <a:off x="4436" y="4934"/>
              <a:ext cx="2945" cy="5"/>
            </a:xfrm>
            <a:prstGeom prst="bentConnector3">
              <a:avLst>
                <a:gd name="adj1" fmla="val 49983"/>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custDataLst>
                <p:tags r:id="rId5"/>
              </p:custDataLst>
            </p:nvPr>
          </p:nvCxnSpPr>
          <p:spPr>
            <a:xfrm rot="10800000" flipV="1">
              <a:off x="6653" y="4940"/>
              <a:ext cx="2945" cy="5"/>
            </a:xfrm>
            <a:prstGeom prst="bentConnector3">
              <a:avLst>
                <a:gd name="adj1" fmla="val 49983"/>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9720" y="4109"/>
              <a:ext cx="8134" cy="2023"/>
              <a:chOff x="6488" y="6782"/>
              <a:chExt cx="8134" cy="2023"/>
            </a:xfrm>
          </p:grpSpPr>
          <p:pic>
            <p:nvPicPr>
              <p:cNvPr id="3" name="图片 10" descr="UG65产品图1"/>
              <p:cNvPicPr>
                <a:picLocks noChangeAspect="1"/>
              </p:cNvPicPr>
              <p:nvPr>
                <p:custDataLst>
                  <p:tags r:id="rId6"/>
                </p:custDataLst>
              </p:nvPr>
            </p:nvPicPr>
            <p:blipFill>
              <a:blip r:embed="rId7"/>
              <a:stretch>
                <a:fillRect/>
              </a:stretch>
            </p:blipFill>
            <p:spPr>
              <a:xfrm>
                <a:off x="9395" y="6782"/>
                <a:ext cx="1251" cy="1375"/>
              </a:xfrm>
              <a:prstGeom prst="rect">
                <a:avLst/>
              </a:prstGeom>
            </p:spPr>
          </p:pic>
          <p:cxnSp>
            <p:nvCxnSpPr>
              <p:cNvPr id="5" name="肘形连接符 4"/>
              <p:cNvCxnSpPr/>
              <p:nvPr>
                <p:custDataLst>
                  <p:tags r:id="rId8"/>
                </p:custDataLst>
              </p:nvPr>
            </p:nvCxnSpPr>
            <p:spPr>
              <a:xfrm rot="10800000" flipV="1">
                <a:off x="6488" y="7633"/>
                <a:ext cx="2896" cy="10"/>
              </a:xfrm>
              <a:prstGeom prst="bentConnector3">
                <a:avLst>
                  <a:gd name="adj1" fmla="val 49965"/>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9"/>
                </p:custDataLst>
              </p:nvPr>
            </p:nvSpPr>
            <p:spPr>
              <a:xfrm>
                <a:off x="9088" y="8182"/>
                <a:ext cx="2178" cy="434"/>
              </a:xfrm>
              <a:prstGeom prst="rect">
                <a:avLst/>
              </a:prstGeom>
              <a:noFill/>
              <a:ln w="9525">
                <a:noFill/>
              </a:ln>
            </p:spPr>
            <p:txBody>
              <a:bodyPr wrap="square">
                <a:spAutoFit/>
              </a:bodyPr>
              <a:lstStyle/>
              <a:p>
                <a:pPr indent="0"/>
                <a:r>
                  <a:rPr lang="en-US" altLang="zh-CN" sz="1200" dirty="0" err="1">
                    <a:latin typeface="微软雅黑" panose="020B0503020204020204" pitchFamily="34" charset="-122"/>
                    <a:ea typeface="微软雅黑" panose="020B0503020204020204" pitchFamily="34" charset="-122"/>
                  </a:rPr>
                  <a:t>LoRaWAN</a:t>
                </a:r>
                <a:r>
                  <a:rPr lang="zh-CN" altLang="en-US" sz="1200" dirty="0">
                    <a:latin typeface="微软雅黑" panose="020B0503020204020204" pitchFamily="34" charset="-122"/>
                    <a:ea typeface="微软雅黑" panose="020B0503020204020204" pitchFamily="34" charset="-122"/>
                  </a:rPr>
                  <a:t>网关</a:t>
                </a:r>
                <a:endParaRPr lang="zh-CN" altLang="en-US" sz="1200" dirty="0">
                  <a:latin typeface="微软雅黑" panose="020B0503020204020204" pitchFamily="34" charset="-122"/>
                  <a:ea typeface="微软雅黑" panose="020B0503020204020204" pitchFamily="34" charset="-122"/>
                </a:endParaRPr>
              </a:p>
            </p:txBody>
          </p:sp>
          <p:cxnSp>
            <p:nvCxnSpPr>
              <p:cNvPr id="7" name="直接箭头连接符 6"/>
              <p:cNvCxnSpPr/>
              <p:nvPr>
                <p:custDataLst>
                  <p:tags r:id="rId10"/>
                </p:custDataLst>
              </p:nvPr>
            </p:nvCxnSpPr>
            <p:spPr>
              <a:xfrm flipH="1" flipV="1">
                <a:off x="11112" y="7528"/>
                <a:ext cx="867"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11"/>
                </p:custDataLst>
              </p:nvPr>
            </p:nvCxnSpPr>
            <p:spPr>
              <a:xfrm>
                <a:off x="11177" y="7962"/>
                <a:ext cx="80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12"/>
                </p:custDataLst>
              </p:nvPr>
            </p:nvSpPr>
            <p:spPr>
              <a:xfrm>
                <a:off x="10646" y="7587"/>
                <a:ext cx="1799" cy="386"/>
              </a:xfrm>
              <a:prstGeom prst="rect">
                <a:avLst/>
              </a:prstGeom>
              <a:noFill/>
              <a:ln w="9525">
                <a:noFill/>
              </a:ln>
            </p:spPr>
            <p:txBody>
              <a:bodyPr wrap="square">
                <a:spAutoFit/>
              </a:bodyPr>
              <a:lstStyle/>
              <a:p>
                <a:pPr indent="0"/>
                <a:r>
                  <a:rPr lang="en-US" sz="1000" b="0">
                    <a:solidFill>
                      <a:schemeClr val="tx1">
                        <a:lumMod val="65000"/>
                        <a:lumOff val="35000"/>
                      </a:schemeClr>
                    </a:solidFill>
                    <a:latin typeface="微软雅黑" panose="020B0503020204020204" pitchFamily="34" charset="-122"/>
                    <a:ea typeface="微软雅黑" panose="020B0503020204020204" pitchFamily="34" charset="-122"/>
                  </a:rPr>
                  <a:t>4G/</a:t>
                </a:r>
                <a:r>
                  <a:rPr lang="zh-CN" altLang="en-US" sz="1000" b="0">
                    <a:solidFill>
                      <a:schemeClr val="tx1">
                        <a:lumMod val="65000"/>
                        <a:lumOff val="35000"/>
                      </a:schemeClr>
                    </a:solidFill>
                    <a:latin typeface="微软雅黑" panose="020B0503020204020204" pitchFamily="34" charset="-122"/>
                    <a:ea typeface="微软雅黑" panose="020B0503020204020204" pitchFamily="34" charset="-122"/>
                  </a:rPr>
                  <a:t>以太网</a:t>
                </a:r>
                <a:r>
                  <a:rPr lang="en-US" altLang="zh-CN" sz="1000" b="0">
                    <a:solidFill>
                      <a:schemeClr val="tx1">
                        <a:lumMod val="65000"/>
                        <a:lumOff val="35000"/>
                      </a:schemeClr>
                    </a:solidFill>
                    <a:latin typeface="微软雅黑" panose="020B0503020204020204" pitchFamily="34" charset="-122"/>
                    <a:ea typeface="微软雅黑" panose="020B0503020204020204" pitchFamily="34" charset="-122"/>
                  </a:rPr>
                  <a:t>/WIFI</a:t>
                </a:r>
                <a:endParaRPr lang="zh-CN" altLang="en-US" sz="1000" b="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1" name="图片 10" descr="D:\Users\Administrator\Desktop\REV1-LoRa V1.0\组-1 - 副本.png组-1 - 副本"/>
              <p:cNvPicPr>
                <a:picLocks noChangeAspect="1"/>
              </p:cNvPicPr>
              <p:nvPr>
                <p:custDataLst>
                  <p:tags r:id="rId13"/>
                </p:custDataLst>
              </p:nvPr>
            </p:nvPicPr>
            <p:blipFill>
              <a:blip r:embed="rId14"/>
              <a:srcRect/>
              <a:stretch>
                <a:fillRect/>
              </a:stretch>
            </p:blipFill>
            <p:spPr>
              <a:xfrm>
                <a:off x="12444" y="7253"/>
                <a:ext cx="2178" cy="1053"/>
              </a:xfrm>
              <a:prstGeom prst="rect">
                <a:avLst/>
              </a:prstGeom>
            </p:spPr>
          </p:pic>
          <p:sp>
            <p:nvSpPr>
              <p:cNvPr id="13" name="文本框 12"/>
              <p:cNvSpPr txBox="1"/>
              <p:nvPr>
                <p:custDataLst>
                  <p:tags r:id="rId15"/>
                </p:custDataLst>
              </p:nvPr>
            </p:nvSpPr>
            <p:spPr>
              <a:xfrm>
                <a:off x="12922" y="8371"/>
                <a:ext cx="1108" cy="43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rPr>
                  <a:t>管理平台</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p:cNvPicPr>
                <a:picLocks noChangeAspect="1"/>
              </p:cNvPicPr>
              <p:nvPr>
                <p:custDataLst>
                  <p:tags r:id="rId16"/>
                </p:custDataLst>
              </p:nvPr>
            </p:nvPicPr>
            <p:blipFill>
              <a:blip r:embed="rId17"/>
              <a:stretch>
                <a:fillRect/>
              </a:stretch>
            </p:blipFill>
            <p:spPr>
              <a:xfrm>
                <a:off x="7531" y="7354"/>
                <a:ext cx="933" cy="636"/>
              </a:xfrm>
              <a:prstGeom prst="rect">
                <a:avLst/>
              </a:prstGeom>
            </p:spPr>
          </p:pic>
        </p:grpSp>
        <p:grpSp>
          <p:nvGrpSpPr>
            <p:cNvPr id="30" name="组合 29"/>
            <p:cNvGrpSpPr/>
            <p:nvPr/>
          </p:nvGrpSpPr>
          <p:grpSpPr>
            <a:xfrm>
              <a:off x="3745" y="4475"/>
              <a:ext cx="1731" cy="1425"/>
              <a:chOff x="1621" y="7784"/>
              <a:chExt cx="1731" cy="1425"/>
            </a:xfrm>
          </p:grpSpPr>
          <p:pic>
            <p:nvPicPr>
              <p:cNvPr id="18" name="图形 14"/>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011" y="7784"/>
                <a:ext cx="985" cy="985"/>
              </a:xfrm>
              <a:prstGeom prst="rect">
                <a:avLst/>
              </a:prstGeom>
            </p:spPr>
          </p:pic>
          <p:sp>
            <p:nvSpPr>
              <p:cNvPr id="19" name="文本框 18"/>
              <p:cNvSpPr txBox="1"/>
              <p:nvPr>
                <p:custDataLst>
                  <p:tags r:id="rId21"/>
                </p:custDataLst>
              </p:nvPr>
            </p:nvSpPr>
            <p:spPr>
              <a:xfrm>
                <a:off x="1621" y="8707"/>
                <a:ext cx="1731" cy="502"/>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调节空调温度</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5" name="组合 24"/>
            <p:cNvGrpSpPr/>
            <p:nvPr/>
          </p:nvGrpSpPr>
          <p:grpSpPr>
            <a:xfrm>
              <a:off x="8701" y="4390"/>
              <a:ext cx="1945" cy="1523"/>
              <a:chOff x="2964" y="5791"/>
              <a:chExt cx="2683" cy="2155"/>
            </a:xfrm>
          </p:grpSpPr>
          <p:sp>
            <p:nvSpPr>
              <p:cNvPr id="17" name="文本框 16"/>
              <p:cNvSpPr txBox="1"/>
              <p:nvPr>
                <p:custDataLst>
                  <p:tags r:id="rId22"/>
                </p:custDataLst>
              </p:nvPr>
            </p:nvSpPr>
            <p:spPr>
              <a:xfrm>
                <a:off x="2964" y="7250"/>
                <a:ext cx="2683" cy="696"/>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ea"/>
                  </a:rPr>
                  <a:t>PIR+</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温度监测</a:t>
                </a:r>
                <a:endParaRPr lang="zh-CN"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3" name="图片 22"/>
              <p:cNvPicPr>
                <a:picLocks noChangeAspect="1"/>
              </p:cNvPicPr>
              <p:nvPr>
                <p:custDataLst>
                  <p:tags r:id="rId23"/>
                </p:custDataLst>
              </p:nvPr>
            </p:nvPicPr>
            <p:blipFill>
              <a:blip r:embed="rId24"/>
              <a:stretch>
                <a:fillRect/>
              </a:stretch>
            </p:blipFill>
            <p:spPr>
              <a:xfrm>
                <a:off x="3168" y="5791"/>
                <a:ext cx="2076" cy="1563"/>
              </a:xfrm>
              <a:prstGeom prst="rect">
                <a:avLst/>
              </a:prstGeom>
            </p:spPr>
          </p:pic>
        </p:grpSp>
        <p:sp>
          <p:nvSpPr>
            <p:cNvPr id="26" name="文本框 25"/>
            <p:cNvSpPr txBox="1"/>
            <p:nvPr>
              <p:custDataLst>
                <p:tags r:id="rId25"/>
              </p:custDataLst>
            </p:nvPr>
          </p:nvSpPr>
          <p:spPr>
            <a:xfrm>
              <a:off x="6269" y="5421"/>
              <a:ext cx="1804" cy="492"/>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智能温控器</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4" name="文本框 33"/>
          <p:cNvSpPr txBox="1"/>
          <p:nvPr/>
        </p:nvSpPr>
        <p:spPr>
          <a:xfrm>
            <a:off x="787400" y="1881505"/>
            <a:ext cx="5815965" cy="2501265"/>
          </a:xfrm>
          <a:prstGeom prst="rect">
            <a:avLst/>
          </a:prstGeom>
          <a:noFill/>
        </p:spPr>
        <p:txBody>
          <a:bodyPr wrap="square" rtlCol="0">
            <a:spAutoFit/>
          </a:bodyPr>
          <a:lstStyle/>
          <a:p>
            <a:pPr marL="285750" indent="-285750">
              <a:lnSpc>
                <a:spcPct val="140000"/>
              </a:lnSpc>
              <a:buClr>
                <a:srgbClr val="4696F5"/>
              </a:buClr>
              <a:buFont typeface="Wingdings" panose="05000000000000000000" charset="0"/>
              <a:buChar char="l"/>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中央空调系统的能耗占整个楼宇总能耗的40%~60%。</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Clr>
                <a:srgbClr val="4696F5"/>
              </a:buClr>
              <a:buFont typeface="Wingdings" panose="05000000000000000000" charset="0"/>
              <a:buChar char="l"/>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Clr>
                <a:srgbClr val="4696F5"/>
              </a:buClr>
              <a:buFont typeface="Wingdings" panose="05000000000000000000" charset="0"/>
              <a:buChar char="l"/>
            </a:pPr>
            <a:r>
              <a:rPr lang="zh-CN" sz="1600">
                <a:latin typeface="微软雅黑" panose="020B0503020204020204" pitchFamily="34" charset="-122"/>
                <a:ea typeface="微软雅黑" panose="020B0503020204020204" pitchFamily="34" charset="-122"/>
                <a:cs typeface="微软雅黑" panose="020B0503020204020204" pitchFamily="34" charset="-122"/>
              </a:rPr>
              <a:t>人体感应联动：监测有人自动开启空调设备，监测无人自动关闭空调设备，避免用电浪费；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Clr>
                <a:srgbClr val="4696F5"/>
              </a:buClr>
              <a:buFont typeface="Wingdings" panose="05000000000000000000" charset="0"/>
              <a:buChar char="l"/>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Clr>
                <a:srgbClr val="4696F5"/>
              </a:buClr>
              <a:buFont typeface="Wingdings" panose="05000000000000000000" charset="0"/>
              <a:buChar char="l"/>
            </a:pPr>
            <a:r>
              <a:rPr lang="zh-CN" sz="1600">
                <a:latin typeface="微软雅黑" panose="020B0503020204020204" pitchFamily="34" charset="-122"/>
                <a:ea typeface="微软雅黑" panose="020B0503020204020204" pitchFamily="34" charset="-122"/>
                <a:cs typeface="微软雅黑" panose="020B0503020204020204" pitchFamily="34" charset="-122"/>
              </a:rPr>
              <a:t>温度自动调节：当室内温度超过系统设置的温度阈值，自动调节风机速度，保证室温适宜。</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p:cNvSpPr txBox="1"/>
          <p:nvPr>
            <p:custDataLst>
              <p:tags r:id="rId26"/>
            </p:custDataLst>
          </p:nvPr>
        </p:nvSpPr>
        <p:spPr>
          <a:xfrm>
            <a:off x="1329690" y="1390015"/>
            <a:ext cx="3949700" cy="398780"/>
          </a:xfrm>
          <a:prstGeom prst="rect">
            <a:avLst/>
          </a:prstGeom>
          <a:noFill/>
        </p:spPr>
        <p:txBody>
          <a:bodyPr wrap="square" rtlCol="0">
            <a:spAutoFit/>
          </a:bodyPr>
          <a:lstStyle/>
          <a:p>
            <a:pPr algn="l"/>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提高空调能效，保证室内舒适度</a:t>
            </a:r>
            <a:endPar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1" name="组合 60"/>
          <p:cNvGrpSpPr/>
          <p:nvPr/>
        </p:nvGrpSpPr>
        <p:grpSpPr>
          <a:xfrm>
            <a:off x="6561455" y="1788795"/>
            <a:ext cx="4892675" cy="1584325"/>
            <a:chOff x="10998" y="2497"/>
            <a:chExt cx="7705" cy="2495"/>
          </a:xfrm>
        </p:grpSpPr>
        <p:sp>
          <p:nvSpPr>
            <p:cNvPr id="36" name="Object 1"/>
            <p:cNvSpPr/>
            <p:nvPr>
              <p:custDataLst>
                <p:tags r:id="rId27"/>
              </p:custDataLst>
            </p:nvPr>
          </p:nvSpPr>
          <p:spPr>
            <a:xfrm>
              <a:off x="10998" y="2791"/>
              <a:ext cx="7705" cy="22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37" name="矩形: 圆角 61"/>
            <p:cNvSpPr/>
            <p:nvPr>
              <p:custDataLst>
                <p:tags r:id="rId28"/>
              </p:custDataLst>
            </p:nvPr>
          </p:nvSpPr>
          <p:spPr>
            <a:xfrm>
              <a:off x="11423" y="2497"/>
              <a:ext cx="3320"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5" name="文本框 54"/>
            <p:cNvSpPr txBox="1"/>
            <p:nvPr>
              <p:custDataLst>
                <p:tags r:id="rId29"/>
              </p:custDataLst>
            </p:nvPr>
          </p:nvSpPr>
          <p:spPr>
            <a:xfrm>
              <a:off x="11890" y="2591"/>
              <a:ext cx="2386"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控制方式</a:t>
              </a:r>
              <a:endParaRPr lang="zh-CN" altLang="en-US" sz="16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grpSp>
          <p:nvGrpSpPr>
            <p:cNvPr id="56" name="PA_淘宝店chenying0907 76"/>
            <p:cNvGrpSpPr/>
            <p:nvPr>
              <p:custDataLst>
                <p:tags r:id="rId30"/>
              </p:custDataLst>
            </p:nvPr>
          </p:nvGrpSpPr>
          <p:grpSpPr>
            <a:xfrm>
              <a:off x="11867" y="2649"/>
              <a:ext cx="445" cy="375"/>
              <a:chOff x="5816199" y="1969508"/>
              <a:chExt cx="320539" cy="269927"/>
            </a:xfrm>
            <a:solidFill>
              <a:schemeClr val="bg1"/>
            </a:solidFill>
          </p:grpSpPr>
          <p:sp>
            <p:nvSpPr>
              <p:cNvPr id="57" name="淘宝店chenying0907 34"/>
              <p:cNvSpPr>
                <a:spLocks noEditPoints="1"/>
              </p:cNvSpPr>
              <p:nvPr>
                <p:custDataLst>
                  <p:tags r:id="rId31"/>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58" name="淘宝店chenying0907 35"/>
              <p:cNvSpPr/>
              <p:nvPr>
                <p:custDataLst>
                  <p:tags r:id="rId32"/>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sp>
          <p:nvSpPr>
            <p:cNvPr id="68" name="object 22"/>
            <p:cNvSpPr txBox="1"/>
            <p:nvPr>
              <p:custDataLst>
                <p:tags r:id="rId33"/>
              </p:custDataLst>
            </p:nvPr>
          </p:nvSpPr>
          <p:spPr>
            <a:xfrm>
              <a:off x="11448" y="3453"/>
              <a:ext cx="2547" cy="1182"/>
            </a:xfrm>
            <a:prstGeom prst="rect">
              <a:avLst/>
            </a:prstGeom>
          </p:spPr>
          <p:txBody>
            <a:bodyPr vert="horz" wrap="square" lIns="0" tIns="15875" rIns="0" bIns="0" rtlCol="0">
              <a:noAutofit/>
            </a:bodyPr>
            <a:lstStyle/>
            <a:p>
              <a:pPr marL="298450" indent="-285750" fontAlgn="auto">
                <a:lnSpc>
                  <a:spcPct val="150000"/>
                </a:lnSpc>
                <a:spcBef>
                  <a:spcPts val="100"/>
                </a:spcBef>
                <a:buClrTx/>
                <a:buSzTx/>
                <a:buFont typeface="Arial" panose="020B0604020202020204" pitchFamily="34" charset="0"/>
                <a:buChar char="•"/>
              </a:pPr>
              <a:r>
                <a:rPr lang="zh-CN"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温度感知调节</a:t>
              </a:r>
              <a:r>
                <a:rPr 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人体感应联动</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98450" indent="-285750" fontAlgn="auto">
                <a:lnSpc>
                  <a:spcPct val="150000"/>
                </a:lnSpc>
                <a:spcBef>
                  <a:spcPts val="100"/>
                </a:spcBef>
                <a:buClrTx/>
                <a:buSzTx/>
                <a:buFont typeface="Arial" panose="020B0604020202020204" pitchFamily="34" charset="0"/>
                <a:buChar char="•"/>
              </a:pP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文本框 58"/>
            <p:cNvSpPr txBox="1"/>
            <p:nvPr/>
          </p:nvSpPr>
          <p:spPr>
            <a:xfrm>
              <a:off x="13996" y="3453"/>
              <a:ext cx="2399" cy="1182"/>
            </a:xfrm>
            <a:prstGeom prst="rect">
              <a:avLst/>
            </a:prstGeom>
            <a:noFill/>
          </p:spPr>
          <p:txBody>
            <a:bodyPr wrap="square" rtlCol="0" anchor="t">
              <a:spAutoFit/>
            </a:bodyPr>
            <a:lstStyle/>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本地控制</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远程控制</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0" name="文本框 59"/>
            <p:cNvSpPr txBox="1"/>
            <p:nvPr/>
          </p:nvSpPr>
          <p:spPr>
            <a:xfrm>
              <a:off x="16173" y="3453"/>
              <a:ext cx="2501" cy="1182"/>
            </a:xfrm>
            <a:prstGeom prst="rect">
              <a:avLst/>
            </a:prstGeom>
            <a:noFill/>
          </p:spPr>
          <p:txBody>
            <a:bodyPr wrap="square" rtlCol="0" anchor="t">
              <a:spAutoFit/>
            </a:bodyPr>
            <a:lstStyle/>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定时控制</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延时控制</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15" name="图片 14" descr="星纵物联Logo_RGB-02（彩色）"/>
          <p:cNvPicPr>
            <a:picLocks noChangeAspect="1"/>
          </p:cNvPicPr>
          <p:nvPr>
            <p:custDataLst>
              <p:tags r:id="rId34"/>
            </p:custDataLst>
          </p:nvPr>
        </p:nvPicPr>
        <p:blipFill>
          <a:blip r:embed="rId35"/>
          <a:stretch>
            <a:fillRect/>
          </a:stretch>
        </p:blipFill>
        <p:spPr>
          <a:xfrm>
            <a:off x="10175240" y="102235"/>
            <a:ext cx="2228215" cy="756920"/>
          </a:xfrm>
          <a:prstGeom prst="rect">
            <a:avLst/>
          </a:prstGeom>
        </p:spPr>
      </p:pic>
      <p:pic>
        <p:nvPicPr>
          <p:cNvPr id="10" name="图片 6" descr="资源 2"/>
          <p:cNvPicPr>
            <a:picLocks noChangeAspect="1"/>
          </p:cNvPicPr>
          <p:nvPr>
            <p:custDataLst>
              <p:tags r:id="rId36"/>
            </p:custDataLst>
          </p:nvPr>
        </p:nvPicPr>
        <p:blipFill>
          <a:blip r:embed="rId37"/>
          <a:stretch>
            <a:fillRect/>
          </a:stretch>
        </p:blipFill>
        <p:spPr>
          <a:xfrm>
            <a:off x="3021330" y="5131435"/>
            <a:ext cx="730250" cy="661670"/>
          </a:xfrm>
          <a:prstGeom prst="rect">
            <a:avLst/>
          </a:prstGeom>
        </p:spPr>
      </p:pic>
    </p:spTree>
    <p:custDataLst>
      <p:tags r:id="rId38"/>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p:cNvSpPr txBox="1"/>
          <p:nvPr/>
        </p:nvSpPr>
        <p:spPr>
          <a:xfrm>
            <a:off x="629920" y="243205"/>
            <a:ext cx="2495550"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智能联动控制</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8" name="文本框 2"/>
          <p:cNvSpPr txBox="1"/>
          <p:nvPr>
            <p:custDataLst>
              <p:tags r:id="rId2"/>
            </p:custDataLst>
          </p:nvPr>
        </p:nvSpPr>
        <p:spPr>
          <a:xfrm>
            <a:off x="805815" y="785495"/>
            <a:ext cx="9373870" cy="462915"/>
          </a:xfrm>
          <a:prstGeom prst="rect">
            <a:avLst/>
          </a:prstGeom>
          <a:noFill/>
          <a:ln>
            <a:noFill/>
          </a:ln>
        </p:spPr>
        <p:txBody>
          <a:bodyPr wrap="square" lIns="101600" tIns="0" rIns="82550" bIns="0" rtlCol="0">
            <a:noAutofit/>
          </a:bodyPr>
          <a:lstStyle>
            <a:defPPr>
              <a:defRPr lang="zh-CN"/>
            </a:defPPr>
            <a:lvl1pPr fontAlgn="auto">
              <a:lnSpc>
                <a:spcPct val="130000"/>
              </a:lnSpc>
              <a:spcAft>
                <a:spcPts val="1000"/>
              </a:spcAft>
              <a:defRPr sz="1600" spc="150"/>
            </a:lvl1pPr>
          </a:lstStyle>
          <a:p>
            <a:pPr algn="ctr"/>
            <a:r>
              <a:rPr lang="zh-CN" altLang="en-US"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可设计丰富的联动策略，采用</a:t>
            </a:r>
            <a:r>
              <a:rPr lang="en-US" altLang="zh-CN"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LoRa</a:t>
            </a:r>
            <a:r>
              <a:rPr lang="zh-CN" altLang="en-US"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无线传输和</a:t>
            </a:r>
            <a:r>
              <a:rPr lang="en-US" altLang="zh-CN"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Milesight D2D</a:t>
            </a:r>
            <a:r>
              <a:rPr lang="zh-CN" altLang="en-US"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技术，实现设备间的秒级联动及后台管理。</a:t>
            </a:r>
            <a:endParaRPr lang="zh-CN" altLang="en-US"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1071880" y="982345"/>
            <a:ext cx="10325735" cy="5724525"/>
            <a:chOff x="1688" y="1547"/>
            <a:chExt cx="16261" cy="9015"/>
          </a:xfrm>
        </p:grpSpPr>
        <p:pic>
          <p:nvPicPr>
            <p:cNvPr id="9" name="图片 8" descr="shutterstock_397594558 [转换]-01"/>
            <p:cNvPicPr>
              <a:picLocks noChangeAspect="1"/>
            </p:cNvPicPr>
            <p:nvPr/>
          </p:nvPicPr>
          <p:blipFill>
            <a:blip r:embed="rId3"/>
            <a:stretch>
              <a:fillRect/>
            </a:stretch>
          </p:blipFill>
          <p:spPr>
            <a:xfrm>
              <a:off x="5563" y="4524"/>
              <a:ext cx="8107" cy="6038"/>
            </a:xfrm>
            <a:prstGeom prst="rect">
              <a:avLst/>
            </a:prstGeom>
          </p:spPr>
        </p:pic>
        <p:sp>
          <p:nvSpPr>
            <p:cNvPr id="83" name="圆角矩形 82"/>
            <p:cNvSpPr/>
            <p:nvPr/>
          </p:nvSpPr>
          <p:spPr>
            <a:xfrm>
              <a:off x="1812" y="3511"/>
              <a:ext cx="16005" cy="6831"/>
            </a:xfrm>
            <a:prstGeom prst="roundRect">
              <a:avLst>
                <a:gd name="adj" fmla="val 10026"/>
              </a:avLst>
            </a:prstGeom>
            <a:noFill/>
            <a:ln w="28575">
              <a:solidFill>
                <a:schemeClr val="bg1">
                  <a:lumMod val="85000"/>
                </a:schemeClr>
              </a:solidFill>
              <a:prstDash val="dash"/>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2474" y="9291"/>
              <a:ext cx="1736" cy="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rPr>
                <a:t>v</a:t>
              </a:r>
              <a:endParaRPr lang="en-US" altLang="zh-CN">
                <a:latin typeface="微软雅黑" panose="020B0503020204020204" pitchFamily="34" charset="-122"/>
                <a:ea typeface="微软雅黑" panose="020B0503020204020204" pitchFamily="34" charset="-122"/>
              </a:endParaRPr>
            </a:p>
          </p:txBody>
        </p:sp>
        <p:sp>
          <p:nvSpPr>
            <p:cNvPr id="4" name="矩形 3"/>
            <p:cNvSpPr/>
            <p:nvPr/>
          </p:nvSpPr>
          <p:spPr>
            <a:xfrm>
              <a:off x="13562" y="9848"/>
              <a:ext cx="1125" cy="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rPr>
                <a:t>v</a:t>
              </a:r>
              <a:endParaRPr lang="en-US" altLang="zh-CN">
                <a:latin typeface="微软雅黑" panose="020B0503020204020204" pitchFamily="34" charset="-122"/>
                <a:ea typeface="微软雅黑" panose="020B0503020204020204" pitchFamily="34" charset="-122"/>
              </a:endParaRPr>
            </a:p>
          </p:txBody>
        </p:sp>
        <p:sp>
          <p:nvSpPr>
            <p:cNvPr id="21" name="任意多边形 20"/>
            <p:cNvSpPr/>
            <p:nvPr/>
          </p:nvSpPr>
          <p:spPr>
            <a:xfrm rot="5400000" flipH="1">
              <a:off x="12995" y="4999"/>
              <a:ext cx="351" cy="5222"/>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10085" y="5247"/>
              <a:ext cx="1449" cy="430"/>
            </a:xfrm>
            <a:prstGeom prst="roundRect">
              <a:avLst>
                <a:gd name="adj" fmla="val 17371"/>
              </a:avLst>
            </a:prstGeom>
            <a:solidFill>
              <a:srgbClr val="4696F5"/>
            </a:solidFill>
            <a:ln>
              <a:gradFill>
                <a:gsLst>
                  <a:gs pos="0">
                    <a:srgbClr val="0C6CC7">
                      <a:alpha val="0"/>
                    </a:srgbClr>
                  </a:gs>
                  <a:gs pos="100000">
                    <a:srgbClr val="0879E3"/>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rPr>
                <a:t>会议室</a:t>
              </a:r>
              <a:endPar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8" name="圆角矩形 17"/>
            <p:cNvSpPr/>
            <p:nvPr/>
          </p:nvSpPr>
          <p:spPr>
            <a:xfrm>
              <a:off x="10085" y="8738"/>
              <a:ext cx="1449" cy="430"/>
            </a:xfrm>
            <a:prstGeom prst="roundRect">
              <a:avLst>
                <a:gd name="adj" fmla="val 17371"/>
              </a:avLst>
            </a:prstGeom>
            <a:solidFill>
              <a:srgbClr val="4696F5"/>
            </a:solidFill>
            <a:ln>
              <a:gradFill>
                <a:gsLst>
                  <a:gs pos="0">
                    <a:srgbClr val="0C6CC7">
                      <a:alpha val="0"/>
                    </a:srgbClr>
                  </a:gs>
                  <a:gs pos="100000">
                    <a:srgbClr val="0879E3"/>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rPr>
                <a:t>办公区</a:t>
              </a:r>
              <a:endPar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9" name="圆角矩形 18"/>
            <p:cNvSpPr/>
            <p:nvPr/>
          </p:nvSpPr>
          <p:spPr>
            <a:xfrm>
              <a:off x="9649" y="7487"/>
              <a:ext cx="1449" cy="430"/>
            </a:xfrm>
            <a:prstGeom prst="roundRect">
              <a:avLst>
                <a:gd name="adj" fmla="val 17371"/>
              </a:avLst>
            </a:prstGeom>
            <a:solidFill>
              <a:srgbClr val="4696F5"/>
            </a:solidFill>
            <a:ln>
              <a:gradFill>
                <a:gsLst>
                  <a:gs pos="0">
                    <a:srgbClr val="0C6CC7">
                      <a:alpha val="0"/>
                    </a:srgbClr>
                  </a:gs>
                  <a:gs pos="100000">
                    <a:srgbClr val="0879E3"/>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rPr>
                <a:t>楼道</a:t>
              </a:r>
              <a:endPar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20" name="图片 19" descr="WS202 Front"/>
            <p:cNvPicPr>
              <a:picLocks noChangeAspect="1"/>
            </p:cNvPicPr>
            <p:nvPr/>
          </p:nvPicPr>
          <p:blipFill>
            <a:blip r:embed="rId4"/>
            <a:srcRect l="27367" t="20571" r="28455" b="19820"/>
            <a:stretch>
              <a:fillRect/>
            </a:stretch>
          </p:blipFill>
          <p:spPr>
            <a:xfrm>
              <a:off x="15732" y="7070"/>
              <a:ext cx="808" cy="790"/>
            </a:xfrm>
            <a:prstGeom prst="rect">
              <a:avLst/>
            </a:prstGeom>
            <a:effectLst>
              <a:glow rad="63500">
                <a:schemeClr val="accent4">
                  <a:satMod val="175000"/>
                  <a:alpha val="40000"/>
                </a:schemeClr>
              </a:glow>
            </a:effectLst>
          </p:spPr>
        </p:pic>
        <p:pic>
          <p:nvPicPr>
            <p:cNvPr id="22" name="图片 21" descr="VS121 Front"/>
            <p:cNvPicPr>
              <a:picLocks noChangeAspect="1"/>
            </p:cNvPicPr>
            <p:nvPr/>
          </p:nvPicPr>
          <p:blipFill>
            <a:blip r:embed="rId5"/>
            <a:srcRect l="33282" t="25519" r="32842" b="25694"/>
            <a:stretch>
              <a:fillRect/>
            </a:stretch>
          </p:blipFill>
          <p:spPr>
            <a:xfrm>
              <a:off x="14470" y="4402"/>
              <a:ext cx="702" cy="709"/>
            </a:xfrm>
            <a:prstGeom prst="rect">
              <a:avLst/>
            </a:prstGeom>
            <a:effectLst>
              <a:glow rad="63500">
                <a:schemeClr val="accent4">
                  <a:satMod val="175000"/>
                  <a:alpha val="40000"/>
                </a:schemeClr>
              </a:glow>
            </a:effectLst>
          </p:spPr>
        </p:pic>
        <p:sp>
          <p:nvSpPr>
            <p:cNvPr id="23" name="任意多边形 22"/>
            <p:cNvSpPr/>
            <p:nvPr/>
          </p:nvSpPr>
          <p:spPr>
            <a:xfrm rot="5400000" flipH="1">
              <a:off x="12446" y="3124"/>
              <a:ext cx="351" cy="3697"/>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片 6" descr="5.1、WS50x-产品图"/>
            <p:cNvPicPr>
              <a:picLocks noChangeAspect="1"/>
            </p:cNvPicPr>
            <p:nvPr/>
          </p:nvPicPr>
          <p:blipFill>
            <a:blip r:embed="rId6"/>
            <a:srcRect l="13863" t="11235" r="10774" b="13064"/>
            <a:stretch>
              <a:fillRect/>
            </a:stretch>
          </p:blipFill>
          <p:spPr>
            <a:xfrm>
              <a:off x="15817" y="5604"/>
              <a:ext cx="780" cy="755"/>
            </a:xfrm>
            <a:prstGeom prst="rect">
              <a:avLst/>
            </a:prstGeom>
            <a:effectLst>
              <a:glow rad="63500">
                <a:schemeClr val="accent4">
                  <a:satMod val="175000"/>
                  <a:alpha val="40000"/>
                </a:schemeClr>
              </a:glow>
            </a:effectLst>
          </p:spPr>
        </p:pic>
        <p:sp>
          <p:nvSpPr>
            <p:cNvPr id="24" name="任意多边形 23"/>
            <p:cNvSpPr/>
            <p:nvPr/>
          </p:nvSpPr>
          <p:spPr>
            <a:xfrm rot="16200000" flipH="1">
              <a:off x="13321" y="5987"/>
              <a:ext cx="1100" cy="4676"/>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object 22"/>
            <p:cNvSpPr txBox="1"/>
            <p:nvPr/>
          </p:nvSpPr>
          <p:spPr>
            <a:xfrm>
              <a:off x="13248" y="6958"/>
              <a:ext cx="3404" cy="376"/>
            </a:xfrm>
            <a:prstGeom prst="rect">
              <a:avLst/>
            </a:prstGeom>
          </p:spPr>
          <p:txBody>
            <a:bodyPr vert="horz" wrap="square" lIns="0" tIns="15875" rIns="0" bIns="0" rtlCol="0">
              <a:noAutofit/>
            </a:bodyPr>
            <a:lstStyle/>
            <a:p>
              <a:pPr marL="12700" algn="l">
                <a:lnSpc>
                  <a:spcPct val="120000"/>
                </a:lnSpc>
                <a:spcBef>
                  <a:spcPts val="100"/>
                </a:spcBef>
                <a:buClrTx/>
                <a:buSzTx/>
                <a:buNone/>
              </a:pP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检测有人</a:t>
              </a:r>
              <a:r>
                <a:rPr lang="zh-CN" sz="1200" b="1">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打开</a:t>
              </a: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灯光</a:t>
              </a:r>
              <a:r>
                <a:rPr lang="en-US" alt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电源</a:t>
              </a:r>
              <a:endPar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object 22"/>
            <p:cNvSpPr txBox="1"/>
            <p:nvPr/>
          </p:nvSpPr>
          <p:spPr>
            <a:xfrm>
              <a:off x="13242" y="7487"/>
              <a:ext cx="3118" cy="373"/>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检测无人</a:t>
              </a:r>
              <a:r>
                <a:rPr lang="zh-CN" sz="1200" b="1">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关闭</a:t>
              </a: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灯光</a:t>
              </a:r>
              <a:r>
                <a:rPr lang="en-US" alt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电源</a:t>
              </a:r>
              <a:endPar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7" name="图片 106" descr="未标题-2"/>
            <p:cNvPicPr>
              <a:picLocks noChangeAspect="1"/>
            </p:cNvPicPr>
            <p:nvPr/>
          </p:nvPicPr>
          <p:blipFill>
            <a:blip r:embed="rId7"/>
            <a:stretch>
              <a:fillRect/>
            </a:stretch>
          </p:blipFill>
          <p:spPr>
            <a:xfrm>
              <a:off x="13971" y="8230"/>
              <a:ext cx="716" cy="647"/>
            </a:xfrm>
            <a:prstGeom prst="rect">
              <a:avLst/>
            </a:prstGeom>
          </p:spPr>
        </p:pic>
        <p:sp>
          <p:nvSpPr>
            <p:cNvPr id="25" name="文本框 24"/>
            <p:cNvSpPr txBox="1"/>
            <p:nvPr/>
          </p:nvSpPr>
          <p:spPr>
            <a:xfrm>
              <a:off x="15262" y="8013"/>
              <a:ext cx="1993" cy="725"/>
            </a:xfrm>
            <a:prstGeom prst="rect">
              <a:avLst/>
            </a:prstGeom>
            <a:noFill/>
          </p:spPr>
          <p:txBody>
            <a:bodyPr wrap="square" rtlCol="0" anchor="t">
              <a:spAutoFit/>
            </a:bodyPr>
            <a:lstStyle/>
            <a:p>
              <a:pPr algn="ct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光线太暗</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检测有人开灯</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文本框 25"/>
            <p:cNvSpPr txBox="1"/>
            <p:nvPr/>
          </p:nvSpPr>
          <p:spPr>
            <a:xfrm>
              <a:off x="11880" y="4306"/>
              <a:ext cx="2590" cy="492"/>
            </a:xfrm>
            <a:prstGeom prst="rect">
              <a:avLst/>
            </a:prstGeom>
            <a:noFill/>
          </p:spPr>
          <p:txBody>
            <a:bodyPr wrap="square" rtlCol="0" anchor="t">
              <a:spAutoFit/>
            </a:bodyPr>
            <a:lstStyle/>
            <a:p>
              <a:pPr marL="12700" algn="l">
                <a:lnSpc>
                  <a:spcPct val="120000"/>
                </a:lnSpc>
                <a:spcBef>
                  <a:spcPts val="100"/>
                </a:spcBef>
                <a:buClrTx/>
                <a:buSzTx/>
                <a:buNone/>
              </a:pP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检测有人联动打灯光</a:t>
              </a:r>
              <a:endPar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圆角矩形 35"/>
            <p:cNvSpPr/>
            <p:nvPr/>
          </p:nvSpPr>
          <p:spPr>
            <a:xfrm>
              <a:off x="7053" y="9407"/>
              <a:ext cx="1449" cy="430"/>
            </a:xfrm>
            <a:prstGeom prst="roundRect">
              <a:avLst>
                <a:gd name="adj" fmla="val 17371"/>
              </a:avLst>
            </a:prstGeom>
            <a:solidFill>
              <a:srgbClr val="4696F5"/>
            </a:solidFill>
            <a:ln>
              <a:gradFill>
                <a:gsLst>
                  <a:gs pos="0">
                    <a:srgbClr val="0C6CC7">
                      <a:alpha val="0"/>
                    </a:srgbClr>
                  </a:gs>
                  <a:gs pos="100000">
                    <a:srgbClr val="0879E3"/>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rPr>
                <a:t>会议室</a:t>
              </a:r>
              <a:endPar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37" name="圆角矩形 36"/>
            <p:cNvSpPr/>
            <p:nvPr/>
          </p:nvSpPr>
          <p:spPr>
            <a:xfrm>
              <a:off x="6783" y="7113"/>
              <a:ext cx="1449" cy="430"/>
            </a:xfrm>
            <a:prstGeom prst="roundRect">
              <a:avLst>
                <a:gd name="adj" fmla="val 17371"/>
              </a:avLst>
            </a:prstGeom>
            <a:solidFill>
              <a:srgbClr val="4696F5"/>
            </a:solidFill>
            <a:ln>
              <a:gradFill>
                <a:gsLst>
                  <a:gs pos="0">
                    <a:srgbClr val="0C6CC7">
                      <a:alpha val="0"/>
                    </a:srgbClr>
                  </a:gs>
                  <a:gs pos="100000">
                    <a:srgbClr val="0879E3"/>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rPr>
                <a:t>办公区</a:t>
              </a:r>
              <a:endParaRPr lang="zh-CN" sz="1400" b="1"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67" name="Picture 17"/>
            <p:cNvPicPr>
              <a:picLocks noChangeAspect="1"/>
            </p:cNvPicPr>
            <p:nvPr/>
          </p:nvPicPr>
          <p:blipFill>
            <a:blip r:embed="rId8"/>
            <a:stretch>
              <a:fillRect/>
            </a:stretch>
          </p:blipFill>
          <p:spPr>
            <a:xfrm>
              <a:off x="16467" y="9493"/>
              <a:ext cx="1113" cy="848"/>
            </a:xfrm>
            <a:prstGeom prst="rect">
              <a:avLst/>
            </a:prstGeom>
          </p:spPr>
        </p:pic>
        <p:sp>
          <p:nvSpPr>
            <p:cNvPr id="41" name="任意多边形 40"/>
            <p:cNvSpPr/>
            <p:nvPr/>
          </p:nvSpPr>
          <p:spPr>
            <a:xfrm rot="5400000">
              <a:off x="13272" y="3618"/>
              <a:ext cx="389" cy="4360"/>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rot="16200000">
              <a:off x="14158" y="6708"/>
              <a:ext cx="316" cy="5564"/>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12919" y="5509"/>
              <a:ext cx="2100" cy="434"/>
            </a:xfrm>
            <a:prstGeom prst="rect">
              <a:avLst/>
            </a:prstGeom>
            <a:noFill/>
          </p:spPr>
          <p:txBody>
            <a:bodyPr wrap="square" rtlCol="0" anchor="t">
              <a:spAutoFit/>
            </a:bodyPr>
            <a:lstStyle/>
            <a:p>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灯光控制器/开关</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4" name="文本框 43"/>
            <p:cNvSpPr txBox="1"/>
            <p:nvPr/>
          </p:nvSpPr>
          <p:spPr>
            <a:xfrm>
              <a:off x="13110" y="9407"/>
              <a:ext cx="2100" cy="434"/>
            </a:xfrm>
            <a:prstGeom prst="rect">
              <a:avLst/>
            </a:prstGeom>
            <a:noFill/>
          </p:spPr>
          <p:txBody>
            <a:bodyPr wrap="square" rtlCol="0" anchor="t">
              <a:spAutoFit/>
            </a:bodyPr>
            <a:lstStyle/>
            <a:p>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灯光控制器/开关</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6" name="圆角矩形 45"/>
            <p:cNvSpPr/>
            <p:nvPr/>
          </p:nvSpPr>
          <p:spPr>
            <a:xfrm>
              <a:off x="16360" y="3375"/>
              <a:ext cx="1589" cy="1423"/>
            </a:xfrm>
            <a:prstGeom prst="roundRect">
              <a:avLst>
                <a:gd name="adj" fmla="val 8222"/>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灯光联动控制</a:t>
              </a:r>
              <a:endParaRPr lang="zh-CN" altLang="en-US" sz="1600" b="1">
                <a:latin typeface="微软雅黑" panose="020B0503020204020204" pitchFamily="34" charset="-122"/>
                <a:ea typeface="微软雅黑" panose="020B0503020204020204" pitchFamily="34" charset="-122"/>
              </a:endParaRPr>
            </a:p>
          </p:txBody>
        </p:sp>
        <p:sp>
          <p:nvSpPr>
            <p:cNvPr id="48" name="圆角矩形 47"/>
            <p:cNvSpPr/>
            <p:nvPr/>
          </p:nvSpPr>
          <p:spPr>
            <a:xfrm>
              <a:off x="1688" y="8992"/>
              <a:ext cx="1553" cy="1349"/>
            </a:xfrm>
            <a:prstGeom prst="roundRect">
              <a:avLst>
                <a:gd name="adj" fmla="val 11119"/>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设备联动控制</a:t>
              </a:r>
              <a:endParaRPr lang="zh-CN" altLang="en-US" sz="1600" b="1">
                <a:latin typeface="微软雅黑" panose="020B0503020204020204" pitchFamily="34" charset="-122"/>
                <a:ea typeface="微软雅黑" panose="020B0503020204020204" pitchFamily="34" charset="-122"/>
              </a:endParaRPr>
            </a:p>
          </p:txBody>
        </p:sp>
        <p:pic>
          <p:nvPicPr>
            <p:cNvPr id="50" name="图片 49" descr="AM319 Front"/>
            <p:cNvPicPr>
              <a:picLocks noChangeAspect="1"/>
            </p:cNvPicPr>
            <p:nvPr/>
          </p:nvPicPr>
          <p:blipFill>
            <a:blip r:embed="rId9"/>
            <a:srcRect l="37179" t="30093" r="37931" b="31308"/>
            <a:stretch>
              <a:fillRect/>
            </a:stretch>
          </p:blipFill>
          <p:spPr>
            <a:xfrm>
              <a:off x="3718" y="7543"/>
              <a:ext cx="813" cy="917"/>
            </a:xfrm>
            <a:prstGeom prst="rect">
              <a:avLst/>
            </a:prstGeom>
            <a:effectLst>
              <a:glow rad="63500">
                <a:schemeClr val="accent4">
                  <a:satMod val="175000"/>
                  <a:alpha val="40000"/>
                </a:schemeClr>
              </a:glow>
            </a:effectLst>
          </p:spPr>
        </p:pic>
        <p:pic>
          <p:nvPicPr>
            <p:cNvPr id="51" name="图片 50" descr="WS101 Front"/>
            <p:cNvPicPr>
              <a:picLocks noChangeAspect="1"/>
            </p:cNvPicPr>
            <p:nvPr/>
          </p:nvPicPr>
          <p:blipFill>
            <a:blip r:embed="rId10"/>
            <a:srcRect l="30757" t="23249" r="29770" b="20247"/>
            <a:stretch>
              <a:fillRect/>
            </a:stretch>
          </p:blipFill>
          <p:spPr>
            <a:xfrm>
              <a:off x="4198" y="8793"/>
              <a:ext cx="498" cy="498"/>
            </a:xfrm>
            <a:prstGeom prst="rect">
              <a:avLst/>
            </a:prstGeom>
            <a:effectLst>
              <a:glow rad="63500">
                <a:schemeClr val="accent4">
                  <a:satMod val="175000"/>
                  <a:alpha val="40000"/>
                </a:schemeClr>
              </a:glow>
            </a:effectLst>
          </p:spPr>
        </p:pic>
        <p:grpSp>
          <p:nvGrpSpPr>
            <p:cNvPr id="77" name="组合 76"/>
            <p:cNvGrpSpPr/>
            <p:nvPr/>
          </p:nvGrpSpPr>
          <p:grpSpPr>
            <a:xfrm>
              <a:off x="2606" y="4046"/>
              <a:ext cx="3729" cy="1779"/>
              <a:chOff x="1884" y="2160"/>
              <a:chExt cx="4058" cy="2147"/>
            </a:xfrm>
          </p:grpSpPr>
          <p:grpSp>
            <p:nvGrpSpPr>
              <p:cNvPr id="52" name="组合 51"/>
              <p:cNvGrpSpPr/>
              <p:nvPr/>
            </p:nvGrpSpPr>
            <p:grpSpPr>
              <a:xfrm>
                <a:off x="1884" y="2160"/>
                <a:ext cx="4058" cy="2147"/>
                <a:chOff x="8469" y="3045"/>
                <a:chExt cx="3586" cy="444"/>
              </a:xfrm>
            </p:grpSpPr>
            <p:sp>
              <p:nvSpPr>
                <p:cNvPr id="53" name="圆角矩形 52"/>
                <p:cNvSpPr/>
                <p:nvPr/>
              </p:nvSpPr>
              <p:spPr>
                <a:xfrm>
                  <a:off x="8489" y="3045"/>
                  <a:ext cx="3566" cy="444"/>
                </a:xfrm>
                <a:prstGeom prst="roundRect">
                  <a:avLst>
                    <a:gd name="adj" fmla="val 17371"/>
                  </a:avLst>
                </a:prstGeom>
                <a:solidFill>
                  <a:srgbClr val="0485FE">
                    <a:alpha val="10000"/>
                  </a:srgbClr>
                </a:solidFill>
                <a:ln>
                  <a:gradFill>
                    <a:gsLst>
                      <a:gs pos="0">
                        <a:srgbClr val="0C6CC7">
                          <a:alpha val="0"/>
                        </a:srgbClr>
                      </a:gs>
                      <a:gs pos="100000">
                        <a:srgbClr val="0879E3"/>
                      </a:gs>
                    </a:gsLst>
                    <a:lin ang="43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文本框 53"/>
                <p:cNvSpPr txBox="1"/>
                <p:nvPr/>
              </p:nvSpPr>
              <p:spPr>
                <a:xfrm>
                  <a:off x="8469" y="3349"/>
                  <a:ext cx="1861" cy="108"/>
                </a:xfrm>
                <a:prstGeom prst="rect">
                  <a:avLst/>
                </a:prstGeom>
                <a:noFill/>
              </p:spPr>
              <p:txBody>
                <a:bodyPr wrap="square" rtlCol="0">
                  <a:spAutoFit/>
                </a:bodyPr>
                <a:lstStyle/>
                <a:p>
                  <a:pPr algn="ctr" fontAlgn="auto">
                    <a:lnSpc>
                      <a:spcPct val="100000"/>
                    </a:lnSpc>
                  </a:pPr>
                  <a:r>
                    <a:rPr lang="zh-CN" altLang="en-US" sz="1200" b="1" kern="100" dirty="0">
                      <a:solidFill>
                        <a:schemeClr val="tx2">
                          <a:lumMod val="50000"/>
                          <a:lumOff val="50000"/>
                        </a:schemeClr>
                      </a:solidFill>
                      <a:effectLst/>
                      <a:latin typeface="微软雅黑" panose="020B0503020204020204" pitchFamily="34" charset="-122"/>
                      <a:ea typeface="微软雅黑" panose="020B0503020204020204" pitchFamily="34" charset="-122"/>
                      <a:cs typeface="Arial" panose="020B0604020202020204" pitchFamily="34" charset="0"/>
                      <a:sym typeface="+mn-ea"/>
                    </a:rPr>
                    <a:t>采集控制器</a:t>
                  </a:r>
                  <a:endParaRPr lang="zh-CN" altLang="en-US" sz="1200" b="1" kern="100" dirty="0">
                    <a:solidFill>
                      <a:schemeClr val="tx2">
                        <a:lumMod val="50000"/>
                        <a:lumOff val="50000"/>
                      </a:schemeClr>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grpSp>
          <p:grpSp>
            <p:nvGrpSpPr>
              <p:cNvPr id="72" name="组合 71"/>
              <p:cNvGrpSpPr/>
              <p:nvPr/>
            </p:nvGrpSpPr>
            <p:grpSpPr>
              <a:xfrm>
                <a:off x="3231" y="2436"/>
                <a:ext cx="2560" cy="1618"/>
                <a:chOff x="4322" y="1884"/>
                <a:chExt cx="3084" cy="1969"/>
              </a:xfrm>
            </p:grpSpPr>
            <p:cxnSp>
              <p:nvCxnSpPr>
                <p:cNvPr id="57" name="直接连接符 56"/>
                <p:cNvCxnSpPr/>
                <p:nvPr/>
              </p:nvCxnSpPr>
              <p:spPr>
                <a:xfrm flipV="1">
                  <a:off x="4322" y="2830"/>
                  <a:ext cx="997" cy="5"/>
                </a:xfrm>
                <a:prstGeom prst="line">
                  <a:avLst/>
                </a:prstGeom>
              </p:spPr>
              <p:style>
                <a:lnRef idx="1">
                  <a:schemeClr val="accent1"/>
                </a:lnRef>
                <a:fillRef idx="0">
                  <a:schemeClr val="accent1"/>
                </a:fillRef>
                <a:effectRef idx="0">
                  <a:schemeClr val="accent1"/>
                </a:effectRef>
                <a:fontRef idx="minor">
                  <a:schemeClr val="tx1"/>
                </a:fontRef>
              </p:style>
            </p:cxnSp>
            <p:pic>
              <p:nvPicPr>
                <p:cNvPr id="58" name="图片 57" descr="市电监测"/>
                <p:cNvPicPr>
                  <a:picLocks noChangeAspect="1"/>
                </p:cNvPicPr>
                <p:nvPr/>
              </p:nvPicPr>
              <p:blipFill>
                <a:blip r:embed="rId11"/>
                <a:stretch>
                  <a:fillRect/>
                </a:stretch>
              </p:blipFill>
              <p:spPr>
                <a:xfrm>
                  <a:off x="5549" y="2071"/>
                  <a:ext cx="530" cy="530"/>
                </a:xfrm>
                <a:prstGeom prst="rect">
                  <a:avLst/>
                </a:prstGeom>
              </p:spPr>
            </p:pic>
            <p:pic>
              <p:nvPicPr>
                <p:cNvPr id="59" name="图片 58" descr="传感器 (4)"/>
                <p:cNvPicPr>
                  <a:picLocks noChangeAspect="1"/>
                </p:cNvPicPr>
                <p:nvPr/>
              </p:nvPicPr>
              <p:blipFill>
                <a:blip r:embed="rId12">
                  <a:biLevel thresh="50000"/>
                </a:blip>
                <a:stretch>
                  <a:fillRect/>
                </a:stretch>
              </p:blipFill>
              <p:spPr>
                <a:xfrm>
                  <a:off x="5511" y="3049"/>
                  <a:ext cx="596" cy="596"/>
                </a:xfrm>
                <a:prstGeom prst="rect">
                  <a:avLst/>
                </a:prstGeom>
              </p:spPr>
            </p:pic>
            <p:sp>
              <p:nvSpPr>
                <p:cNvPr id="61" name="左大括号 60"/>
                <p:cNvSpPr/>
                <p:nvPr/>
              </p:nvSpPr>
              <p:spPr>
                <a:xfrm>
                  <a:off x="5236" y="1960"/>
                  <a:ext cx="128" cy="17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2" name="object 22"/>
                <p:cNvSpPr txBox="1"/>
                <p:nvPr/>
              </p:nvSpPr>
              <p:spPr>
                <a:xfrm>
                  <a:off x="6450" y="1884"/>
                  <a:ext cx="956" cy="548"/>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a:latin typeface="微软雅黑" panose="020B0503020204020204" pitchFamily="34" charset="-122"/>
                      <a:ea typeface="微软雅黑" panose="020B0503020204020204" pitchFamily="34" charset="-122"/>
                      <a:cs typeface="微软雅黑" panose="020B0503020204020204" pitchFamily="34" charset="-122"/>
                    </a:rPr>
                    <a:t>通风</a:t>
                  </a:r>
                  <a:endParaRPr lang="zh-CN"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object 22"/>
                <p:cNvSpPr txBox="1"/>
                <p:nvPr/>
              </p:nvSpPr>
              <p:spPr>
                <a:xfrm>
                  <a:off x="6450" y="2794"/>
                  <a:ext cx="726" cy="1059"/>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a:latin typeface="微软雅黑" panose="020B0503020204020204" pitchFamily="34" charset="-122"/>
                      <a:ea typeface="微软雅黑" panose="020B0503020204020204" pitchFamily="34" charset="-122"/>
                      <a:cs typeface="微软雅黑" panose="020B0503020204020204" pitchFamily="34" charset="-122"/>
                    </a:rPr>
                    <a:t>空调窗帘</a:t>
                  </a:r>
                  <a:endParaRPr lang="zh-CN" sz="1200">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75" name="Shape 69"/>
            <p:cNvSpPr/>
            <p:nvPr/>
          </p:nvSpPr>
          <p:spPr>
            <a:xfrm rot="15900000" flipV="1">
              <a:off x="2820" y="5797"/>
              <a:ext cx="2650" cy="2025"/>
            </a:xfrm>
            <a:prstGeom prst="leftCircularArrow">
              <a:avLst>
                <a:gd name="adj1" fmla="val 4456"/>
                <a:gd name="adj2" fmla="val -1226110"/>
                <a:gd name="adj3" fmla="val 2341352"/>
                <a:gd name="adj4" fmla="val 9024489"/>
                <a:gd name="adj5" fmla="val 5199"/>
              </a:avLst>
            </a:prstGeom>
            <a:solidFill>
              <a:srgbClr val="4696F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sz="1400">
                <a:cs typeface="+mn-ea"/>
                <a:sym typeface="+mn-lt"/>
              </a:endParaRPr>
            </a:p>
          </p:txBody>
        </p:sp>
        <p:sp>
          <p:nvSpPr>
            <p:cNvPr id="64" name="任意多边形 63"/>
            <p:cNvSpPr/>
            <p:nvPr/>
          </p:nvSpPr>
          <p:spPr>
            <a:xfrm rot="5400000">
              <a:off x="5638" y="8235"/>
              <a:ext cx="317" cy="2511"/>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4669" y="9261"/>
              <a:ext cx="2783" cy="725"/>
            </a:xfrm>
            <a:prstGeom prst="rect">
              <a:avLst/>
            </a:prstGeom>
            <a:noFill/>
          </p:spPr>
          <p:txBody>
            <a:bodyPr wrap="square" rtlCol="0">
              <a:spAutoFit/>
            </a:bodyPr>
            <a:lstStyle/>
            <a:p>
              <a:pPr algn="ctr" fontAlgn="auto">
                <a:lnSpc>
                  <a:spcPct val="100000"/>
                </a:lnSpc>
              </a:pP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控制指定设备开关</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fontAlgn="auto">
                <a:lnSpc>
                  <a:spcPct val="100000"/>
                </a:lnSpc>
              </a:pP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如窗帘</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8" name="任意多边形 67"/>
            <p:cNvSpPr/>
            <p:nvPr/>
          </p:nvSpPr>
          <p:spPr>
            <a:xfrm rot="5400000" flipH="1">
              <a:off x="5358" y="6234"/>
              <a:ext cx="353" cy="2751"/>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4471" y="7433"/>
              <a:ext cx="1940" cy="725"/>
            </a:xfrm>
            <a:prstGeom prst="rect">
              <a:avLst/>
            </a:prstGeom>
            <a:noFill/>
          </p:spPr>
          <p:txBody>
            <a:bodyPr wrap="square" rtlCol="0">
              <a:spAutoFit/>
            </a:bodyPr>
            <a:lstStyle/>
            <a:p>
              <a:pPr algn="ctr" fontAlgn="auto">
                <a:lnSpc>
                  <a:spcPct val="100000"/>
                </a:lnSpc>
              </a:pPr>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监测室内温度</a:t>
              </a:r>
              <a:r>
                <a:rPr lang="en-US" alt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空气质量</a:t>
              </a:r>
              <a:endParaRPr lang="zh-CN" altLang="en-US"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1" name="文本框 70"/>
            <p:cNvSpPr txBox="1"/>
            <p:nvPr/>
          </p:nvSpPr>
          <p:spPr>
            <a:xfrm>
              <a:off x="2328" y="6259"/>
              <a:ext cx="913" cy="1213"/>
            </a:xfrm>
            <a:prstGeom prst="rect">
              <a:avLst/>
            </a:prstGeom>
            <a:noFill/>
          </p:spPr>
          <p:txBody>
            <a:bodyPr vert="eaVert" wrap="square" rtlCol="0">
              <a:noAutofit/>
            </a:bodyPr>
            <a:lstStyle/>
            <a:p>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温度升高</a:t>
              </a:r>
              <a:endPar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sz="1200">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空气污染</a:t>
              </a:r>
              <a:endParaRPr lang="zh-CN" altLang="en-US" sz="1400"/>
            </a:p>
          </p:txBody>
        </p:sp>
        <p:grpSp>
          <p:nvGrpSpPr>
            <p:cNvPr id="95" name="组合 94"/>
            <p:cNvGrpSpPr/>
            <p:nvPr/>
          </p:nvGrpSpPr>
          <p:grpSpPr>
            <a:xfrm>
              <a:off x="6886" y="4402"/>
              <a:ext cx="1038" cy="1038"/>
              <a:chOff x="4143768" y="1451690"/>
              <a:chExt cx="966894" cy="966894"/>
            </a:xfrm>
          </p:grpSpPr>
          <p:pic>
            <p:nvPicPr>
              <p:cNvPr id="102" name="图片 1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9751" y="1694058"/>
                <a:ext cx="647558" cy="472999"/>
              </a:xfrm>
              <a:prstGeom prst="rect">
                <a:avLst/>
              </a:prstGeom>
            </p:spPr>
          </p:pic>
          <p:pic>
            <p:nvPicPr>
              <p:cNvPr id="103" name="图片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3768" y="1451690"/>
                <a:ext cx="966894" cy="966894"/>
              </a:xfrm>
              <a:prstGeom prst="rect">
                <a:avLst/>
              </a:prstGeom>
            </p:spPr>
          </p:pic>
        </p:grpSp>
        <p:pic>
          <p:nvPicPr>
            <p:cNvPr id="104" name="图片 103"/>
            <p:cNvPicPr>
              <a:picLocks noChangeAspect="1"/>
            </p:cNvPicPr>
            <p:nvPr/>
          </p:nvPicPr>
          <p:blipFill>
            <a:blip r:embed="rId15"/>
            <a:stretch>
              <a:fillRect/>
            </a:stretch>
          </p:blipFill>
          <p:spPr>
            <a:xfrm>
              <a:off x="8019" y="4509"/>
              <a:ext cx="760" cy="774"/>
            </a:xfrm>
            <a:prstGeom prst="rect">
              <a:avLst/>
            </a:prstGeom>
          </p:spPr>
        </p:pic>
        <p:grpSp>
          <p:nvGrpSpPr>
            <p:cNvPr id="127" name="组合 126"/>
            <p:cNvGrpSpPr/>
            <p:nvPr/>
          </p:nvGrpSpPr>
          <p:grpSpPr>
            <a:xfrm>
              <a:off x="4199" y="1547"/>
              <a:ext cx="8951" cy="2193"/>
              <a:chOff x="3861" y="8898"/>
              <a:chExt cx="8951" cy="2193"/>
            </a:xfrm>
          </p:grpSpPr>
          <p:pic>
            <p:nvPicPr>
              <p:cNvPr id="94" name="图片 93" descr="UG65 Front"/>
              <p:cNvPicPr>
                <a:picLocks noChangeAspect="1"/>
              </p:cNvPicPr>
              <p:nvPr/>
            </p:nvPicPr>
            <p:blipFill>
              <a:blip r:embed="rId16"/>
              <a:srcRect l="29532" t="13979" r="29573" b="22790"/>
              <a:stretch>
                <a:fillRect/>
              </a:stretch>
            </p:blipFill>
            <p:spPr>
              <a:xfrm>
                <a:off x="8679" y="8898"/>
                <a:ext cx="1727" cy="1866"/>
              </a:xfrm>
              <a:prstGeom prst="rect">
                <a:avLst/>
              </a:prstGeom>
            </p:spPr>
          </p:pic>
          <p:grpSp>
            <p:nvGrpSpPr>
              <p:cNvPr id="98" name="组合 97"/>
              <p:cNvGrpSpPr/>
              <p:nvPr/>
            </p:nvGrpSpPr>
            <p:grpSpPr>
              <a:xfrm>
                <a:off x="3861" y="9103"/>
                <a:ext cx="1983" cy="1988"/>
                <a:chOff x="14264" y="774"/>
                <a:chExt cx="3120" cy="3120"/>
              </a:xfrm>
            </p:grpSpPr>
            <p:pic>
              <p:nvPicPr>
                <p:cNvPr id="96" name="图片 95" descr="303b32313535323636343bd4c6"/>
                <p:cNvPicPr>
                  <a:picLocks noChangeAspect="1"/>
                </p:cNvPicPr>
                <p:nvPr/>
              </p:nvPicPr>
              <p:blipFill>
                <a:blip r:embed="rId17"/>
                <a:stretch>
                  <a:fillRect/>
                </a:stretch>
              </p:blipFill>
              <p:spPr>
                <a:xfrm>
                  <a:off x="14264" y="774"/>
                  <a:ext cx="3120" cy="3120"/>
                </a:xfrm>
                <a:prstGeom prst="rect">
                  <a:avLst/>
                </a:prstGeom>
              </p:spPr>
            </p:pic>
            <p:sp>
              <p:nvSpPr>
                <p:cNvPr id="97" name="文本框 96"/>
                <p:cNvSpPr txBox="1"/>
                <p:nvPr/>
              </p:nvSpPr>
              <p:spPr>
                <a:xfrm>
                  <a:off x="14715" y="1963"/>
                  <a:ext cx="2097" cy="986"/>
                </a:xfrm>
                <a:prstGeom prst="rect">
                  <a:avLst/>
                </a:prstGeom>
                <a:noFill/>
              </p:spPr>
              <p:txBody>
                <a:bodyPr wrap="square" rtlCol="0">
                  <a:spAutoFit/>
                </a:bodyPr>
                <a:lstStyle/>
                <a:p>
                  <a:pPr algn="ctr" fontAlgn="auto">
                    <a:lnSpc>
                      <a:spcPct val="100000"/>
                    </a:lnSpc>
                  </a:pPr>
                  <a:r>
                    <a:rPr lang="zh-CN" altLang="en-US" sz="10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rPr>
                    <a:t>第三方</a:t>
                  </a:r>
                  <a:endParaRPr lang="zh-CN" altLang="en-US" sz="10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endParaRPr>
                </a:p>
                <a:p>
                  <a:pPr algn="ctr" fontAlgn="auto">
                    <a:lnSpc>
                      <a:spcPct val="100000"/>
                    </a:lnSpc>
                  </a:pPr>
                  <a:r>
                    <a:rPr lang="zh-CN" altLang="en-US" sz="10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rPr>
                    <a:t>管理平台</a:t>
                  </a:r>
                  <a:endParaRPr lang="zh-CN" altLang="en-US" sz="10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endParaRPr>
                </a:p>
              </p:txBody>
            </p:sp>
          </p:grpSp>
          <p:sp>
            <p:nvSpPr>
              <p:cNvPr id="112" name="文本框 111"/>
              <p:cNvSpPr txBox="1"/>
              <p:nvPr/>
            </p:nvSpPr>
            <p:spPr>
              <a:xfrm>
                <a:off x="5420" y="9289"/>
                <a:ext cx="3009" cy="725"/>
              </a:xfrm>
              <a:prstGeom prst="rect">
                <a:avLst/>
              </a:prstGeom>
              <a:noFill/>
            </p:spPr>
            <p:txBody>
              <a:bodyPr wrap="square" rtlCol="0">
                <a:spAutoFit/>
              </a:bodyPr>
              <a:lstStyle/>
              <a:p>
                <a:pPr algn="ctr" fontAlgn="auto">
                  <a:lnSpc>
                    <a:spcPct val="100000"/>
                  </a:lnSpc>
                </a:pPr>
                <a:r>
                  <a:rPr lang="en-US" sz="1200" kern="1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APIs or MQTT/HTTP/HTTPS </a:t>
                </a:r>
                <a:endParaRPr lang="en-US" sz="1200" kern="1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18" name="文本框 117"/>
              <p:cNvSpPr txBox="1"/>
              <p:nvPr/>
            </p:nvSpPr>
            <p:spPr>
              <a:xfrm>
                <a:off x="10325" y="9535"/>
                <a:ext cx="2487" cy="434"/>
              </a:xfrm>
              <a:prstGeom prst="rect">
                <a:avLst/>
              </a:prstGeom>
              <a:noFill/>
            </p:spPr>
            <p:txBody>
              <a:bodyPr wrap="square" rtlCol="0">
                <a:spAutoFit/>
              </a:bodyPr>
              <a:lstStyle/>
              <a:p>
                <a:pPr algn="ctr" fontAlgn="auto">
                  <a:lnSpc>
                    <a:spcPct val="100000"/>
                  </a:lnSpc>
                </a:pPr>
                <a:r>
                  <a:rPr lang="en-US"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ETH /</a:t>
                </a:r>
                <a:r>
                  <a:rPr lang="zh-CN" altLang="en-US"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蜂窝</a:t>
                </a:r>
                <a:r>
                  <a:rPr lang="en-US" altLang="zh-CN"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/WIFI</a:t>
                </a:r>
                <a:endParaRPr lang="en-US" altLang="zh-CN"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2" name="左右箭头 121"/>
              <p:cNvSpPr/>
              <p:nvPr/>
            </p:nvSpPr>
            <p:spPr>
              <a:xfrm>
                <a:off x="6094" y="10054"/>
                <a:ext cx="1620" cy="358"/>
              </a:xfrm>
              <a:prstGeom prst="leftRightArrow">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左右箭头 122"/>
              <p:cNvSpPr/>
              <p:nvPr/>
            </p:nvSpPr>
            <p:spPr>
              <a:xfrm>
                <a:off x="10752" y="10054"/>
                <a:ext cx="1620" cy="358"/>
              </a:xfrm>
              <a:prstGeom prst="leftRightArrow">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UC100.11"/>
            <p:cNvPicPr>
              <a:picLocks noChangeAspect="1"/>
            </p:cNvPicPr>
            <p:nvPr/>
          </p:nvPicPr>
          <p:blipFill>
            <a:blip r:embed="rId18"/>
            <a:srcRect l="24562" t="36037" r="23529" b="32241"/>
            <a:stretch>
              <a:fillRect/>
            </a:stretch>
          </p:blipFill>
          <p:spPr>
            <a:xfrm>
              <a:off x="2885" y="4724"/>
              <a:ext cx="833" cy="424"/>
            </a:xfrm>
            <a:prstGeom prst="rect">
              <a:avLst/>
            </a:prstGeom>
          </p:spPr>
        </p:pic>
        <p:sp>
          <p:nvSpPr>
            <p:cNvPr id="5" name="左右箭头 4"/>
            <p:cNvSpPr/>
            <p:nvPr/>
          </p:nvSpPr>
          <p:spPr>
            <a:xfrm rot="5400000">
              <a:off x="9190" y="3660"/>
              <a:ext cx="1096" cy="358"/>
            </a:xfrm>
            <a:prstGeom prst="leftRightArrow">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descr="拓扑图3"/>
          <p:cNvPicPr>
            <a:picLocks noChangeAspect="1"/>
          </p:cNvPicPr>
          <p:nvPr>
            <p:custDataLst>
              <p:tags r:id="rId19"/>
            </p:custDataLst>
          </p:nvPr>
        </p:nvPicPr>
        <p:blipFill>
          <a:blip r:embed="rId20"/>
          <a:srcRect l="79435" t="34697" r="5450" b="37853"/>
          <a:stretch>
            <a:fillRect/>
          </a:stretch>
        </p:blipFill>
        <p:spPr>
          <a:xfrm>
            <a:off x="8187690" y="1026795"/>
            <a:ext cx="1138555" cy="1116330"/>
          </a:xfrm>
          <a:prstGeom prst="rect">
            <a:avLst/>
          </a:prstGeom>
        </p:spPr>
      </p:pic>
      <p:pic>
        <p:nvPicPr>
          <p:cNvPr id="7" name="图片 6" descr="星纵物联Logo_RGB-02（彩色）"/>
          <p:cNvPicPr>
            <a:picLocks noChangeAspect="1"/>
          </p:cNvPicPr>
          <p:nvPr>
            <p:custDataLst>
              <p:tags r:id="rId21"/>
            </p:custDataLst>
          </p:nvPr>
        </p:nvPicPr>
        <p:blipFill>
          <a:blip r:embed="rId22"/>
          <a:stretch>
            <a:fillRect/>
          </a:stretch>
        </p:blipFill>
        <p:spPr>
          <a:xfrm>
            <a:off x="9789160" y="116205"/>
            <a:ext cx="2657475" cy="902335"/>
          </a:xfrm>
          <a:prstGeom prst="rect">
            <a:avLst/>
          </a:prstGeom>
        </p:spPr>
      </p:pic>
    </p:spTree>
    <p:custDataLst>
      <p:tags r:id="rId23"/>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4" name="文本框 2"/>
          <p:cNvSpPr txBox="1"/>
          <p:nvPr>
            <p:custDataLst>
              <p:tags r:id="rId1"/>
            </p:custDataLst>
          </p:nvPr>
        </p:nvSpPr>
        <p:spPr>
          <a:xfrm>
            <a:off x="867410" y="860425"/>
            <a:ext cx="9792970" cy="624840"/>
          </a:xfrm>
          <a:prstGeom prst="rect">
            <a:avLst/>
          </a:prstGeom>
          <a:noFill/>
          <a:ln>
            <a:noFill/>
          </a:ln>
        </p:spPr>
        <p:txBody>
          <a:bodyPr wrap="square" lIns="101600" tIns="0" rIns="82550" bIns="0" rtlCol="0">
            <a:noAutofit/>
          </a:bodyPr>
          <a:lstStyle>
            <a:defPPr>
              <a:defRPr lang="zh-CN"/>
            </a:defPPr>
            <a:lvl1pPr fontAlgn="auto">
              <a:lnSpc>
                <a:spcPct val="130000"/>
              </a:lnSpc>
              <a:spcAft>
                <a:spcPts val="1000"/>
              </a:spcAft>
              <a:defRPr sz="1600" spc="150"/>
            </a:lvl1pPr>
          </a:lstStyle>
          <a:p>
            <a:pPr algn="l"/>
            <a:r>
              <a:rPr lang="en-US" altLang="zh-CN"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应用Milesight D2D技术构建</a:t>
            </a:r>
            <a:r>
              <a:rPr lang="zh-CN" altLang="en-US"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整个系统</a:t>
            </a:r>
            <a:r>
              <a:rPr lang="en-US" altLang="zh-CN"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a:t>
            </a:r>
            <a:r>
              <a:rPr lang="zh-CN" altLang="en-US"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设置不同的情景模式，匹配对应的联动控制策略。通过情景面板选择需要的模式，对应的声、光、电设备自动启动或关闭，为用户提供智能、高效、便捷的楼宇空间环境。</a:t>
            </a:r>
            <a:endParaRPr lang="en-US" altLang="zh-CN" sz="1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3" name="组合 22"/>
          <p:cNvGrpSpPr/>
          <p:nvPr/>
        </p:nvGrpSpPr>
        <p:grpSpPr>
          <a:xfrm>
            <a:off x="660400" y="1678305"/>
            <a:ext cx="10941050" cy="5128260"/>
            <a:chOff x="1026" y="2643"/>
            <a:chExt cx="17230" cy="8076"/>
          </a:xfrm>
        </p:grpSpPr>
        <p:pic>
          <p:nvPicPr>
            <p:cNvPr id="2" name="图片 1" descr="C:\Users\milesihgt\Desktop\图片ee.png图片ee"/>
            <p:cNvPicPr>
              <a:picLocks noChangeAspect="1"/>
            </p:cNvPicPr>
            <p:nvPr/>
          </p:nvPicPr>
          <p:blipFill>
            <a:blip r:embed="rId2"/>
            <a:srcRect/>
            <a:stretch>
              <a:fillRect/>
            </a:stretch>
          </p:blipFill>
          <p:spPr>
            <a:xfrm>
              <a:off x="2040" y="2643"/>
              <a:ext cx="14353" cy="8076"/>
            </a:xfrm>
            <a:prstGeom prst="rect">
              <a:avLst/>
            </a:prstGeom>
          </p:spPr>
        </p:pic>
        <p:pic>
          <p:nvPicPr>
            <p:cNvPr id="3" name="图片 2"/>
            <p:cNvPicPr>
              <a:picLocks noChangeAspect="1"/>
            </p:cNvPicPr>
            <p:nvPr/>
          </p:nvPicPr>
          <p:blipFill>
            <a:blip r:embed="rId3"/>
            <a:stretch>
              <a:fillRect/>
            </a:stretch>
          </p:blipFill>
          <p:spPr>
            <a:xfrm>
              <a:off x="4043" y="4151"/>
              <a:ext cx="1245" cy="415"/>
            </a:xfrm>
            <a:prstGeom prst="rect">
              <a:avLst/>
            </a:prstGeom>
          </p:spPr>
        </p:pic>
        <p:pic>
          <p:nvPicPr>
            <p:cNvPr id="5" name="图片 4"/>
            <p:cNvPicPr>
              <a:picLocks noChangeAspect="1"/>
            </p:cNvPicPr>
            <p:nvPr/>
          </p:nvPicPr>
          <p:blipFill>
            <a:blip r:embed="rId3"/>
            <a:stretch>
              <a:fillRect/>
            </a:stretch>
          </p:blipFill>
          <p:spPr>
            <a:xfrm>
              <a:off x="2435" y="6678"/>
              <a:ext cx="1246" cy="415"/>
            </a:xfrm>
            <a:prstGeom prst="rect">
              <a:avLst/>
            </a:prstGeom>
          </p:spPr>
        </p:pic>
        <p:pic>
          <p:nvPicPr>
            <p:cNvPr id="6" name="图片 5"/>
            <p:cNvPicPr>
              <a:picLocks noChangeAspect="1"/>
            </p:cNvPicPr>
            <p:nvPr/>
          </p:nvPicPr>
          <p:blipFill>
            <a:blip r:embed="rId3"/>
            <a:stretch>
              <a:fillRect/>
            </a:stretch>
          </p:blipFill>
          <p:spPr>
            <a:xfrm>
              <a:off x="13465" y="4104"/>
              <a:ext cx="1142" cy="415"/>
            </a:xfrm>
            <a:prstGeom prst="rect">
              <a:avLst/>
            </a:prstGeom>
          </p:spPr>
        </p:pic>
        <p:pic>
          <p:nvPicPr>
            <p:cNvPr id="7" name="图片 6"/>
            <p:cNvPicPr>
              <a:picLocks noChangeAspect="1"/>
            </p:cNvPicPr>
            <p:nvPr/>
          </p:nvPicPr>
          <p:blipFill>
            <a:blip r:embed="rId3"/>
            <a:stretch>
              <a:fillRect/>
            </a:stretch>
          </p:blipFill>
          <p:spPr>
            <a:xfrm>
              <a:off x="4146" y="9610"/>
              <a:ext cx="1142" cy="415"/>
            </a:xfrm>
            <a:prstGeom prst="rect">
              <a:avLst/>
            </a:prstGeom>
          </p:spPr>
        </p:pic>
        <p:pic>
          <p:nvPicPr>
            <p:cNvPr id="8" name="图片 7"/>
            <p:cNvPicPr>
              <a:picLocks noChangeAspect="1"/>
            </p:cNvPicPr>
            <p:nvPr/>
          </p:nvPicPr>
          <p:blipFill>
            <a:blip r:embed="rId3"/>
            <a:stretch>
              <a:fillRect/>
            </a:stretch>
          </p:blipFill>
          <p:spPr>
            <a:xfrm>
              <a:off x="13638" y="9610"/>
              <a:ext cx="1512" cy="508"/>
            </a:xfrm>
            <a:prstGeom prst="rect">
              <a:avLst/>
            </a:prstGeom>
          </p:spPr>
        </p:pic>
        <p:pic>
          <p:nvPicPr>
            <p:cNvPr id="9" name="图片 8"/>
            <p:cNvPicPr>
              <a:picLocks noChangeAspect="1"/>
            </p:cNvPicPr>
            <p:nvPr/>
          </p:nvPicPr>
          <p:blipFill>
            <a:blip r:embed="rId3"/>
            <a:stretch>
              <a:fillRect/>
            </a:stretch>
          </p:blipFill>
          <p:spPr>
            <a:xfrm>
              <a:off x="14607" y="6707"/>
              <a:ext cx="1682" cy="415"/>
            </a:xfrm>
            <a:prstGeom prst="rect">
              <a:avLst/>
            </a:prstGeom>
          </p:spPr>
        </p:pic>
        <p:sp>
          <p:nvSpPr>
            <p:cNvPr id="61" name="object 22"/>
            <p:cNvSpPr txBox="1"/>
            <p:nvPr/>
          </p:nvSpPr>
          <p:spPr>
            <a:xfrm>
              <a:off x="3934" y="4193"/>
              <a:ext cx="1565" cy="373"/>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开灯、开空调</a:t>
              </a:r>
              <a:endPar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object 22"/>
            <p:cNvSpPr txBox="1"/>
            <p:nvPr/>
          </p:nvSpPr>
          <p:spPr>
            <a:xfrm>
              <a:off x="2227" y="6678"/>
              <a:ext cx="1592" cy="373"/>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关灯、关空调</a:t>
              </a:r>
              <a:endPar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object 22"/>
            <p:cNvSpPr txBox="1"/>
            <p:nvPr/>
          </p:nvSpPr>
          <p:spPr>
            <a:xfrm>
              <a:off x="3933" y="9678"/>
              <a:ext cx="1592" cy="373"/>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报警声音播放</a:t>
              </a:r>
              <a:endParaRPr lang="zh-CN"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16347" y="8911"/>
              <a:ext cx="1888" cy="628"/>
            </a:xfrm>
            <a:prstGeom prst="rect">
              <a:avLst/>
            </a:prstGeom>
            <a:noFill/>
            <a:ln>
              <a:noFill/>
            </a:ln>
          </p:spPr>
          <p:txBody>
            <a:bodyPr wrap="none" rtlCol="0" anchor="t">
              <a:spAutoFit/>
            </a:bodyPr>
            <a:lstStyle/>
            <a:p>
              <a:pPr algn="ctr"/>
              <a:r>
                <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放假模式</a:t>
              </a:r>
              <a:endPar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6" name="矩形 15"/>
            <p:cNvSpPr/>
            <p:nvPr/>
          </p:nvSpPr>
          <p:spPr>
            <a:xfrm>
              <a:off x="16368" y="4133"/>
              <a:ext cx="1888" cy="628"/>
            </a:xfrm>
            <a:prstGeom prst="rect">
              <a:avLst/>
            </a:prstGeom>
            <a:noFill/>
            <a:ln>
              <a:noFill/>
            </a:ln>
          </p:spPr>
          <p:txBody>
            <a:bodyPr wrap="none" rtlCol="0" anchor="t">
              <a:spAutoFit/>
            </a:bodyPr>
            <a:lstStyle/>
            <a:p>
              <a:pPr algn="ctr"/>
              <a:r>
                <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会议模式</a:t>
              </a:r>
              <a:endPar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7" name="矩形 16"/>
            <p:cNvSpPr/>
            <p:nvPr/>
          </p:nvSpPr>
          <p:spPr>
            <a:xfrm>
              <a:off x="1103" y="3962"/>
              <a:ext cx="1888" cy="628"/>
            </a:xfrm>
            <a:prstGeom prst="rect">
              <a:avLst/>
            </a:prstGeom>
            <a:noFill/>
            <a:ln>
              <a:noFill/>
            </a:ln>
          </p:spPr>
          <p:txBody>
            <a:bodyPr wrap="none" rtlCol="0" anchor="t">
              <a:spAutoFit/>
            </a:bodyPr>
            <a:lstStyle/>
            <a:p>
              <a:pPr algn="ctr"/>
              <a:r>
                <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午休模式</a:t>
              </a:r>
              <a:endPar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8" name="矩形 17"/>
            <p:cNvSpPr/>
            <p:nvPr/>
          </p:nvSpPr>
          <p:spPr>
            <a:xfrm>
              <a:off x="1026" y="8283"/>
              <a:ext cx="1888" cy="628"/>
            </a:xfrm>
            <a:prstGeom prst="rect">
              <a:avLst/>
            </a:prstGeom>
            <a:noFill/>
            <a:ln>
              <a:noFill/>
            </a:ln>
          </p:spPr>
          <p:txBody>
            <a:bodyPr wrap="none" rtlCol="0" anchor="t">
              <a:spAutoFit/>
            </a:bodyPr>
            <a:lstStyle/>
            <a:p>
              <a:pPr algn="ctr"/>
              <a:r>
                <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紧急模式</a:t>
              </a:r>
              <a:endParaRPr lang="zh-CN" altLang="en-US" sz="2000" b="1">
                <a:solidFill>
                  <a:srgbClr val="4696F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9" name="object 22"/>
            <p:cNvSpPr txBox="1"/>
            <p:nvPr/>
          </p:nvSpPr>
          <p:spPr>
            <a:xfrm>
              <a:off x="13399" y="3998"/>
              <a:ext cx="1592" cy="606"/>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开关打开、电源开启</a:t>
              </a:r>
              <a:endParaRPr lang="zh-CN"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object 22"/>
            <p:cNvSpPr txBox="1"/>
            <p:nvPr/>
          </p:nvSpPr>
          <p:spPr>
            <a:xfrm>
              <a:off x="14652" y="6634"/>
              <a:ext cx="1592" cy="606"/>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空调</a:t>
              </a:r>
              <a:r>
                <a:rPr lang="en-US" altLang="zh-CN"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灯光</a:t>
              </a:r>
              <a:r>
                <a:rPr lang="zh-CN"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打开、窗帘打开</a:t>
              </a:r>
              <a:endParaRPr lang="zh-CN" sz="1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object 22"/>
            <p:cNvSpPr txBox="1"/>
            <p:nvPr/>
          </p:nvSpPr>
          <p:spPr>
            <a:xfrm>
              <a:off x="13615" y="9652"/>
              <a:ext cx="1592" cy="373"/>
            </a:xfrm>
            <a:prstGeom prst="rect">
              <a:avLst/>
            </a:prstGeom>
          </p:spPr>
          <p:txBody>
            <a:bodyPr vert="horz" wrap="square" lIns="0" tIns="15875" rIns="0" bIns="0" rtlCol="0">
              <a:spAutoFit/>
            </a:bodyPr>
            <a:lstStyle/>
            <a:p>
              <a:pPr marL="12700" algn="l">
                <a:lnSpc>
                  <a:spcPct val="120000"/>
                </a:lnSpc>
                <a:spcBef>
                  <a:spcPts val="100"/>
                </a:spcBef>
                <a:buClrTx/>
                <a:buSzTx/>
                <a:buNone/>
              </a:pPr>
              <a:r>
                <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全部设备关闭</a:t>
              </a:r>
              <a:endParaRPr 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 name="文本框 3"/>
          <p:cNvSpPr txBox="1"/>
          <p:nvPr/>
        </p:nvSpPr>
        <p:spPr>
          <a:xfrm>
            <a:off x="563245" y="146050"/>
            <a:ext cx="5215890" cy="521970"/>
          </a:xfrm>
          <a:prstGeom prst="rect">
            <a:avLst/>
          </a:prstGeom>
          <a:noFill/>
        </p:spPr>
        <p:txBody>
          <a:bodyPr wrap="square" rtlCol="0">
            <a:spAutoFit/>
          </a:bodyPr>
          <a:lstStyle/>
          <a:p>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智能情景模式</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22" name="图片 21" descr="星纵物联Logo_RGB-02（彩色）"/>
          <p:cNvPicPr>
            <a:picLocks noChangeAspect="1"/>
          </p:cNvPicPr>
          <p:nvPr/>
        </p:nvPicPr>
        <p:blipFill>
          <a:blip r:embed="rId4"/>
          <a:stretch>
            <a:fillRect/>
          </a:stretch>
        </p:blipFill>
        <p:spPr>
          <a:xfrm>
            <a:off x="9432925" y="116205"/>
            <a:ext cx="3023870" cy="1026795"/>
          </a:xfrm>
          <a:prstGeom prst="rect">
            <a:avLst/>
          </a:prstGeom>
        </p:spPr>
      </p:pic>
      <p:sp>
        <p:nvSpPr>
          <p:cNvPr id="13"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p:nvPr/>
        </p:nvSpPr>
        <p:spPr>
          <a:xfrm>
            <a:off x="993140" y="1384300"/>
            <a:ext cx="6257290" cy="854075"/>
          </a:xfrm>
          <a:prstGeom prst="rect">
            <a:avLst/>
          </a:prstGeom>
        </p:spPr>
        <p:txBody>
          <a:bodyPr vert="horz" wrap="square" lIns="0" tIns="15875" rIns="0" bIns="0" rtlCol="0">
            <a:spAutoFit/>
          </a:bodyPr>
          <a:lstStyle/>
          <a:p>
            <a:pPr marL="12700">
              <a:lnSpc>
                <a:spcPct val="130000"/>
              </a:lnSpc>
              <a:spcBef>
                <a:spcPts val="100"/>
              </a:spcBef>
              <a:buClrTx/>
              <a:buSzTx/>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采集</a:t>
            </a:r>
            <a:r>
              <a:rPr lang="zh-CN" sz="1400">
                <a:latin typeface="微软雅黑" panose="020B0503020204020204" pitchFamily="34" charset="-122"/>
                <a:ea typeface="微软雅黑" panose="020B0503020204020204" pitchFamily="34" charset="-122"/>
                <a:cs typeface="微软雅黑" panose="020B0503020204020204" pitchFamily="34" charset="-122"/>
              </a:rPr>
              <a:t>楼宇建筑中水电的用能数据，并支持用电数据异常告警。通过电流互感器、智能插座、灯光控制器等对配电箱、灯光以及其他单点设备进行电量能耗统计，达到精确管理能耗的目标。</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8" name="组合 97"/>
          <p:cNvGrpSpPr/>
          <p:nvPr/>
        </p:nvGrpSpPr>
        <p:grpSpPr>
          <a:xfrm>
            <a:off x="6252845" y="2799080"/>
            <a:ext cx="1597660" cy="1577975"/>
            <a:chOff x="16303" y="1754"/>
            <a:chExt cx="2484" cy="2484"/>
          </a:xfrm>
        </p:grpSpPr>
        <p:pic>
          <p:nvPicPr>
            <p:cNvPr id="96" name="图片 95" descr="303b32313535323636343bd4c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303" y="1754"/>
              <a:ext cx="2484" cy="2484"/>
            </a:xfrm>
            <a:prstGeom prst="rect">
              <a:avLst/>
            </a:prstGeom>
          </p:spPr>
        </p:pic>
        <p:sp>
          <p:nvSpPr>
            <p:cNvPr id="97" name="文本框 96"/>
            <p:cNvSpPr txBox="1"/>
            <p:nvPr/>
          </p:nvSpPr>
          <p:spPr>
            <a:xfrm>
              <a:off x="16667" y="2896"/>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endParaRPr>
            </a:p>
          </p:txBody>
        </p:sp>
      </p:grpSp>
      <p:grpSp>
        <p:nvGrpSpPr>
          <p:cNvPr id="42" name="组合 41"/>
          <p:cNvGrpSpPr/>
          <p:nvPr/>
        </p:nvGrpSpPr>
        <p:grpSpPr>
          <a:xfrm>
            <a:off x="699770" y="2425700"/>
            <a:ext cx="5618480" cy="2231390"/>
            <a:chOff x="1102" y="3820"/>
            <a:chExt cx="8848" cy="3514"/>
          </a:xfrm>
        </p:grpSpPr>
        <p:pic>
          <p:nvPicPr>
            <p:cNvPr id="110" name="图片 109"/>
            <p:cNvPicPr/>
            <p:nvPr/>
          </p:nvPicPr>
          <p:blipFill>
            <a:blip r:embed="rId3"/>
            <a:srcRect l="22040" t="17070" r="20180" b="13870"/>
            <a:stretch>
              <a:fillRect/>
            </a:stretch>
          </p:blipFill>
          <p:spPr>
            <a:xfrm>
              <a:off x="1430" y="3820"/>
              <a:ext cx="759" cy="572"/>
            </a:xfrm>
            <a:prstGeom prst="rect">
              <a:avLst/>
            </a:prstGeom>
            <a:noFill/>
            <a:ln w="9525">
              <a:noFill/>
            </a:ln>
          </p:spPr>
        </p:pic>
        <p:pic>
          <p:nvPicPr>
            <p:cNvPr id="111" name="图片 110"/>
            <p:cNvPicPr/>
            <p:nvPr/>
          </p:nvPicPr>
          <p:blipFill>
            <a:blip r:embed="rId4"/>
            <a:srcRect l="21972" t="16046" r="22343" b="14444"/>
            <a:stretch>
              <a:fillRect/>
            </a:stretch>
          </p:blipFill>
          <p:spPr>
            <a:xfrm>
              <a:off x="1375" y="4900"/>
              <a:ext cx="627" cy="543"/>
            </a:xfrm>
            <a:prstGeom prst="rect">
              <a:avLst/>
            </a:prstGeom>
            <a:noFill/>
            <a:ln w="9525">
              <a:noFill/>
            </a:ln>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rcRect l="35103" t="8910" r="34706" b="17821"/>
            <a:stretch>
              <a:fillRect/>
            </a:stretch>
          </p:blipFill>
          <p:spPr>
            <a:xfrm>
              <a:off x="3722" y="3864"/>
              <a:ext cx="790" cy="1377"/>
            </a:xfrm>
            <a:prstGeom prst="rect">
              <a:avLst/>
            </a:prstGeom>
          </p:spPr>
        </p:pic>
        <p:sp>
          <p:nvSpPr>
            <p:cNvPr id="3" name="文本框 2"/>
            <p:cNvSpPr txBox="1"/>
            <p:nvPr/>
          </p:nvSpPr>
          <p:spPr>
            <a:xfrm>
              <a:off x="1102" y="4466"/>
              <a:ext cx="1302" cy="405"/>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水表</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流量计</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363" y="5458"/>
              <a:ext cx="770" cy="405"/>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电表</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7" name="肘形连接符 6"/>
            <p:cNvCxnSpPr/>
            <p:nvPr/>
          </p:nvCxnSpPr>
          <p:spPr>
            <a:xfrm>
              <a:off x="2132" y="4069"/>
              <a:ext cx="1535" cy="719"/>
            </a:xfrm>
            <a:prstGeom prst="bentConnector3">
              <a:avLst>
                <a:gd name="adj1" fmla="val 50033"/>
              </a:avLst>
            </a:prstGeom>
            <a:ln>
              <a:solidFill>
                <a:srgbClr val="0159BA"/>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759" y="4335"/>
              <a:ext cx="1166" cy="434"/>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mn-ea"/>
                </a:rPr>
                <a:t>485/DI</a:t>
              </a:r>
              <a:endPar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8" name="图片 10" descr="UG65产品图1"/>
            <p:cNvPicPr>
              <a:picLocks noChangeAspect="1"/>
            </p:cNvPicPr>
            <p:nvPr/>
          </p:nvPicPr>
          <p:blipFill>
            <a:blip r:embed="rId6"/>
            <a:stretch>
              <a:fillRect/>
            </a:stretch>
          </p:blipFill>
          <p:spPr>
            <a:xfrm>
              <a:off x="7346" y="4699"/>
              <a:ext cx="1290" cy="1399"/>
            </a:xfrm>
            <a:prstGeom prst="rect">
              <a:avLst/>
            </a:prstGeom>
          </p:spPr>
        </p:pic>
        <p:sp>
          <p:nvSpPr>
            <p:cNvPr id="80" name="文本框 79"/>
            <p:cNvSpPr txBox="1"/>
            <p:nvPr/>
          </p:nvSpPr>
          <p:spPr>
            <a:xfrm>
              <a:off x="7334" y="5985"/>
              <a:ext cx="1822" cy="386"/>
            </a:xfrm>
            <a:prstGeom prst="rect">
              <a:avLst/>
            </a:prstGeom>
            <a:noFill/>
            <a:ln w="9525">
              <a:noFill/>
            </a:ln>
          </p:spPr>
          <p:txBody>
            <a:bodyPr wrap="square">
              <a:spAutoFit/>
            </a:bodyPr>
            <a:lstStyle/>
            <a:p>
              <a:pPr indent="0"/>
              <a:r>
                <a:rPr lang="en-US" altLang="zh-CN"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LoRaWAN</a:t>
              </a:r>
              <a:r>
                <a:rPr lang="zh-CN" alt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网关</a:t>
              </a:r>
              <a:endParaRPr lang="zh-CN" alt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9" name="直接箭头连接符 98"/>
            <p:cNvCxnSpPr/>
            <p:nvPr/>
          </p:nvCxnSpPr>
          <p:spPr>
            <a:xfrm flipH="1" flipV="1">
              <a:off x="9072" y="5458"/>
              <a:ext cx="878"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9137" y="5893"/>
              <a:ext cx="81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3612" y="5223"/>
              <a:ext cx="1122" cy="434"/>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sz="1000">
                  <a:latin typeface="微软雅黑" panose="020B0503020204020204" pitchFamily="34" charset="-122"/>
                  <a:ea typeface="微软雅黑" panose="020B0503020204020204" pitchFamily="34" charset="-122"/>
                  <a:cs typeface="微软雅黑" panose="020B0503020204020204" pitchFamily="34" charset="-122"/>
                  <a:sym typeface="+mn-ea"/>
                </a:rPr>
                <a:t>数传终端</a:t>
              </a:r>
              <a:endParaRPr lang="zh-CN" sz="1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6" name="肘形连接符 25"/>
            <p:cNvCxnSpPr/>
            <p:nvPr/>
          </p:nvCxnSpPr>
          <p:spPr>
            <a:xfrm>
              <a:off x="4394" y="4846"/>
              <a:ext cx="2994" cy="741"/>
            </a:xfrm>
            <a:prstGeom prst="bentConnector3">
              <a:avLst>
                <a:gd name="adj1" fmla="val 32758"/>
              </a:avLst>
            </a:prstGeom>
            <a:ln>
              <a:prstDash val="sysDash"/>
            </a:ln>
          </p:spPr>
          <p:style>
            <a:lnRef idx="1">
              <a:schemeClr val="accent3"/>
            </a:lnRef>
            <a:fillRef idx="0">
              <a:schemeClr val="accent3"/>
            </a:fillRef>
            <a:effectRef idx="0">
              <a:schemeClr val="accent3"/>
            </a:effectRef>
            <a:fontRef idx="minor">
              <a:schemeClr val="tx1"/>
            </a:fontRef>
          </p:style>
        </p:cxnSp>
        <p:pic>
          <p:nvPicPr>
            <p:cNvPr id="12" name="图片 7" descr="6.1、WS51x-产品图-五孔"/>
            <p:cNvPicPr>
              <a:picLocks noChangeAspect="1"/>
            </p:cNvPicPr>
            <p:nvPr/>
          </p:nvPicPr>
          <p:blipFill>
            <a:blip r:embed="rId7"/>
            <a:srcRect l="33763" t="25434" r="32029" b="23432"/>
            <a:stretch>
              <a:fillRect/>
            </a:stretch>
          </p:blipFill>
          <p:spPr>
            <a:xfrm>
              <a:off x="1494" y="6064"/>
              <a:ext cx="584" cy="603"/>
            </a:xfrm>
            <a:prstGeom prst="rect">
              <a:avLst/>
            </a:prstGeom>
          </p:spPr>
        </p:pic>
        <p:pic>
          <p:nvPicPr>
            <p:cNvPr id="32" name="图片 8" descr="9.1、WS558-产品图"/>
            <p:cNvPicPr>
              <a:picLocks noChangeAspect="1"/>
            </p:cNvPicPr>
            <p:nvPr/>
          </p:nvPicPr>
          <p:blipFill>
            <a:blip r:embed="rId8"/>
            <a:srcRect l="3931" t="7742" r="3931" b="7742"/>
            <a:stretch>
              <a:fillRect/>
            </a:stretch>
          </p:blipFill>
          <p:spPr>
            <a:xfrm>
              <a:off x="2501" y="6099"/>
              <a:ext cx="654" cy="533"/>
            </a:xfrm>
            <a:prstGeom prst="rect">
              <a:avLst/>
            </a:prstGeom>
          </p:spPr>
        </p:pic>
        <p:cxnSp>
          <p:nvCxnSpPr>
            <p:cNvPr id="34" name="肘形连接符 33"/>
            <p:cNvCxnSpPr>
              <a:stCxn id="111" idx="3"/>
            </p:cNvCxnSpPr>
            <p:nvPr/>
          </p:nvCxnSpPr>
          <p:spPr>
            <a:xfrm flipV="1">
              <a:off x="2002" y="4788"/>
              <a:ext cx="1653" cy="384"/>
            </a:xfrm>
            <a:prstGeom prst="bentConnector3">
              <a:avLst>
                <a:gd name="adj1" fmla="val 54446"/>
              </a:avLst>
            </a:prstGeom>
            <a:ln>
              <a:solidFill>
                <a:srgbClr val="0159BA"/>
              </a:solidFill>
              <a:prstDash val="sysDash"/>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397" y="6632"/>
              <a:ext cx="770" cy="667"/>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智能插座</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文本框 36"/>
            <p:cNvSpPr txBox="1"/>
            <p:nvPr/>
          </p:nvSpPr>
          <p:spPr>
            <a:xfrm>
              <a:off x="2372" y="6667"/>
              <a:ext cx="887" cy="667"/>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灯光控制器</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8" name="肘形连接符 37"/>
            <p:cNvCxnSpPr/>
            <p:nvPr/>
          </p:nvCxnSpPr>
          <p:spPr>
            <a:xfrm flipV="1">
              <a:off x="4064" y="5658"/>
              <a:ext cx="3394" cy="902"/>
            </a:xfrm>
            <a:prstGeom prst="bentConnector3">
              <a:avLst>
                <a:gd name="adj1" fmla="val 38008"/>
              </a:avLst>
            </a:prstGeom>
            <a:ln>
              <a:prstDash val="sysDash"/>
            </a:ln>
          </p:spPr>
          <p:style>
            <a:lnRef idx="1">
              <a:schemeClr val="accent3"/>
            </a:lnRef>
            <a:fillRef idx="0">
              <a:schemeClr val="accent3"/>
            </a:fillRef>
            <a:effectRef idx="0">
              <a:schemeClr val="accent3"/>
            </a:effectRef>
            <a:fontRef idx="minor">
              <a:schemeClr val="tx1"/>
            </a:fontRef>
          </p:style>
        </p:cxnSp>
        <p:pic>
          <p:nvPicPr>
            <p:cNvPr id="33" name="图片 32"/>
            <p:cNvPicPr>
              <a:picLocks noChangeAspect="1"/>
            </p:cNvPicPr>
            <p:nvPr/>
          </p:nvPicPr>
          <p:blipFill>
            <a:blip r:embed="rId9"/>
            <a:stretch>
              <a:fillRect/>
            </a:stretch>
          </p:blipFill>
          <p:spPr>
            <a:xfrm>
              <a:off x="5866" y="5323"/>
              <a:ext cx="945" cy="636"/>
            </a:xfrm>
            <a:prstGeom prst="rect">
              <a:avLst/>
            </a:prstGeom>
          </p:spPr>
        </p:pic>
      </p:grpSp>
      <p:grpSp>
        <p:nvGrpSpPr>
          <p:cNvPr id="4" name="组合 3"/>
          <p:cNvGrpSpPr/>
          <p:nvPr/>
        </p:nvGrpSpPr>
        <p:grpSpPr>
          <a:xfrm>
            <a:off x="214630" y="-26670"/>
            <a:ext cx="7479665" cy="2635250"/>
            <a:chOff x="338" y="-42"/>
            <a:chExt cx="11779" cy="4150"/>
          </a:xfrm>
        </p:grpSpPr>
        <p:sp>
          <p:nvSpPr>
            <p:cNvPr id="6" name="TextBox 8"/>
            <p:cNvSpPr txBox="1"/>
            <p:nvPr>
              <p:custDataLst>
                <p:tags r:id="rId10"/>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能耗监测</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8" name="矩形 7"/>
            <p:cNvSpPr/>
            <p:nvPr>
              <p:custDataLst>
                <p:tags r:id="rId11"/>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9" name="文本框 23"/>
            <p:cNvSpPr txBox="1"/>
            <p:nvPr>
              <p:custDataLst>
                <p:tags r:id="rId12"/>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8" name="图片 17" descr="星纵物联Logo_RGB-02（彩色）"/>
          <p:cNvPicPr>
            <a:picLocks noChangeAspect="1"/>
          </p:cNvPicPr>
          <p:nvPr>
            <p:custDataLst>
              <p:tags r:id="rId13"/>
            </p:custDataLst>
          </p:nvPr>
        </p:nvPicPr>
        <p:blipFill>
          <a:blip r:embed="rId14"/>
          <a:stretch>
            <a:fillRect/>
          </a:stretch>
        </p:blipFill>
        <p:spPr>
          <a:xfrm>
            <a:off x="9432925" y="116205"/>
            <a:ext cx="3023870" cy="1026795"/>
          </a:xfrm>
          <a:prstGeom prst="rect">
            <a:avLst/>
          </a:prstGeom>
        </p:spPr>
      </p:pic>
      <p:sp>
        <p:nvSpPr>
          <p:cNvPr id="11" name="文本框 10"/>
          <p:cNvSpPr txBox="1"/>
          <p:nvPr>
            <p:custDataLst>
              <p:tags r:id="rId15"/>
            </p:custDataLst>
          </p:nvPr>
        </p:nvSpPr>
        <p:spPr>
          <a:xfrm>
            <a:off x="948690" y="956945"/>
            <a:ext cx="3367405" cy="398780"/>
          </a:xfrm>
          <a:prstGeom prst="rect">
            <a:avLst/>
          </a:prstGeom>
          <a:noFill/>
        </p:spPr>
        <p:txBody>
          <a:bodyPr wrap="square" rtlCol="0">
            <a:spAutoFit/>
          </a:bodyPr>
          <a:lstStyle/>
          <a:p>
            <a:pPr algn="l"/>
            <a:r>
              <a:rPr lang="zh-CN" altLang="en-US" sz="2000" b="1">
                <a:solidFill>
                  <a:srgbClr val="4696F5"/>
                </a:solidFill>
                <a:latin typeface="微软雅黑" panose="020B0503020204020204" pitchFamily="34" charset="-122"/>
                <a:ea typeface="微软雅黑" panose="020B0503020204020204" pitchFamily="34" charset="-122"/>
                <a:sym typeface="+mn-ea"/>
              </a:rPr>
              <a:t>让能耗可见、可控、可优</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nvGrpSpPr>
          <p:cNvPr id="41" name="组合 40"/>
          <p:cNvGrpSpPr/>
          <p:nvPr/>
        </p:nvGrpSpPr>
        <p:grpSpPr>
          <a:xfrm>
            <a:off x="7964805" y="1450975"/>
            <a:ext cx="3862070" cy="4510405"/>
            <a:chOff x="12490" y="2285"/>
            <a:chExt cx="6082" cy="7103"/>
          </a:xfrm>
        </p:grpSpPr>
        <p:sp>
          <p:nvSpPr>
            <p:cNvPr id="67" name="矩形 66"/>
            <p:cNvSpPr/>
            <p:nvPr/>
          </p:nvSpPr>
          <p:spPr>
            <a:xfrm>
              <a:off x="12490" y="2285"/>
              <a:ext cx="3048" cy="602"/>
            </a:xfrm>
            <a:prstGeom prst="rect">
              <a:avLst/>
            </a:prstGeom>
            <a:solidFill>
              <a:srgbClr val="4696F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功能亮点</a:t>
              </a:r>
              <a:endParaRPr lang="zh-CN" altLang="en-US">
                <a:latin typeface="微软雅黑" panose="020B0503020204020204" pitchFamily="34" charset="-122"/>
                <a:ea typeface="微软雅黑" panose="020B0503020204020204" pitchFamily="34" charset="-122"/>
              </a:endParaRPr>
            </a:p>
          </p:txBody>
        </p:sp>
        <p:sp>
          <p:nvSpPr>
            <p:cNvPr id="68" name="矩形 67"/>
            <p:cNvSpPr/>
            <p:nvPr/>
          </p:nvSpPr>
          <p:spPr>
            <a:xfrm>
              <a:off x="12524" y="2886"/>
              <a:ext cx="6048" cy="6502"/>
            </a:xfrm>
            <a:prstGeom prst="rect">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13807" y="3558"/>
              <a:ext cx="4424" cy="957"/>
            </a:xfrm>
            <a:prstGeom prst="rect">
              <a:avLst/>
            </a:prstGeom>
            <a:noFill/>
          </p:spPr>
          <p:txBody>
            <a:bodyPr wrap="square" rtlCol="0" anchor="t">
              <a:spAutoFit/>
            </a:bodyPr>
            <a:lstStyle/>
            <a:p>
              <a:pPr>
                <a:lnSpc>
                  <a:spcPct val="120000"/>
                </a:lnSpc>
              </a:pP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支持阈值告警，策略联动，通过继电器口进行控制</a:t>
              </a:r>
              <a:endPar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7" name="文本框 86"/>
            <p:cNvSpPr txBox="1"/>
            <p:nvPr/>
          </p:nvSpPr>
          <p:spPr>
            <a:xfrm>
              <a:off x="13844" y="5001"/>
              <a:ext cx="4578" cy="957"/>
            </a:xfrm>
            <a:prstGeom prst="rect">
              <a:avLst/>
            </a:prstGeom>
            <a:noFill/>
          </p:spPr>
          <p:txBody>
            <a:bodyPr wrap="square" rtlCol="0" anchor="t">
              <a:spAutoFit/>
            </a:bodyPr>
            <a:lstStyle/>
            <a:p>
              <a:pPr>
                <a:lnSpc>
                  <a:spcPct val="120000"/>
                </a:lnSpc>
              </a:pP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支持采集电器电压、电流、功率、用电量</a:t>
              </a:r>
              <a:endPar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8" name="文本框 87"/>
            <p:cNvSpPr txBox="1"/>
            <p:nvPr/>
          </p:nvSpPr>
          <p:spPr>
            <a:xfrm>
              <a:off x="13844" y="6273"/>
              <a:ext cx="4578" cy="957"/>
            </a:xfrm>
            <a:prstGeom prst="rect">
              <a:avLst/>
            </a:prstGeom>
            <a:noFill/>
          </p:spPr>
          <p:txBody>
            <a:bodyPr wrap="square" rtlCol="0" anchor="t">
              <a:spAutoFit/>
            </a:bodyPr>
            <a:lstStyle/>
            <a:p>
              <a:pPr>
                <a:lnSpc>
                  <a:spcPct val="120000"/>
                </a:lnSpc>
              </a:pPr>
              <a:r>
                <a:rPr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支持远程控制/场景联动/延时任务/本地控制等方式</a:t>
              </a:r>
              <a:endParaRPr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8" name="图片 27" descr="传感器 (2)"/>
            <p:cNvPicPr>
              <a:picLocks noChangeAspect="1"/>
            </p:cNvPicPr>
            <p:nvPr/>
          </p:nvPicPr>
          <p:blipFill>
            <a:blip r:embed="rId16">
              <a:grayscl/>
            </a:blip>
            <a:stretch>
              <a:fillRect/>
            </a:stretch>
          </p:blipFill>
          <p:spPr>
            <a:xfrm>
              <a:off x="12853" y="3542"/>
              <a:ext cx="791" cy="791"/>
            </a:xfrm>
            <a:prstGeom prst="rect">
              <a:avLst/>
            </a:prstGeom>
            <a:noFill/>
            <a:ln>
              <a:noFill/>
            </a:ln>
            <a:extLst>
              <a:ext uri="{909E8E84-426E-40DD-AFC4-6F175D3DCCD1}">
                <a14:hiddenFill xmlns:a14="http://schemas.microsoft.com/office/drawing/2010/main">
                  <a:solidFill>
                    <a:srgbClr val="4696F5"/>
                  </a:solidFill>
                </a14:hiddenFill>
              </a:ext>
            </a:extLst>
          </p:spPr>
        </p:pic>
        <p:pic>
          <p:nvPicPr>
            <p:cNvPr id="30" name="图片 29" descr="传感器 (4)"/>
            <p:cNvPicPr>
              <a:picLocks noChangeAspect="1"/>
            </p:cNvPicPr>
            <p:nvPr/>
          </p:nvPicPr>
          <p:blipFill>
            <a:blip r:embed="rId17"/>
            <a:stretch>
              <a:fillRect/>
            </a:stretch>
          </p:blipFill>
          <p:spPr>
            <a:xfrm>
              <a:off x="12930" y="5001"/>
              <a:ext cx="636" cy="636"/>
            </a:xfrm>
            <a:prstGeom prst="rect">
              <a:avLst/>
            </a:prstGeom>
            <a:ln>
              <a:noFill/>
            </a:ln>
          </p:spPr>
        </p:pic>
        <p:pic>
          <p:nvPicPr>
            <p:cNvPr id="31" name="图片 30" descr="传感器 (1)"/>
            <p:cNvPicPr>
              <a:picLocks noChangeAspect="1"/>
            </p:cNvPicPr>
            <p:nvPr/>
          </p:nvPicPr>
          <p:blipFill>
            <a:blip r:embed="rId18"/>
            <a:stretch>
              <a:fillRect/>
            </a:stretch>
          </p:blipFill>
          <p:spPr>
            <a:xfrm>
              <a:off x="12931" y="6350"/>
              <a:ext cx="635" cy="635"/>
            </a:xfrm>
            <a:prstGeom prst="rect">
              <a:avLst/>
            </a:prstGeom>
            <a:ln>
              <a:noFill/>
            </a:ln>
          </p:spPr>
        </p:pic>
        <p:sp>
          <p:nvSpPr>
            <p:cNvPr id="27" name="文本框 26"/>
            <p:cNvSpPr txBox="1"/>
            <p:nvPr/>
          </p:nvSpPr>
          <p:spPr>
            <a:xfrm>
              <a:off x="13890" y="7786"/>
              <a:ext cx="4251" cy="1364"/>
            </a:xfrm>
            <a:prstGeom prst="rect">
              <a:avLst/>
            </a:prstGeom>
            <a:noFill/>
          </p:spPr>
          <p:txBody>
            <a:bodyPr wrap="square" rtlCol="0" anchor="t">
              <a:spAutoFit/>
            </a:bodyPr>
            <a:lstStyle/>
            <a:p>
              <a:pPr>
                <a:lnSpc>
                  <a:spcPct val="120000"/>
                </a:lnSpc>
              </a:pP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设备工业接口丰富，支持采集各类设备数据，</a:t>
              </a: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计量精准，场景覆盖全面</a:t>
              </a:r>
              <a:endPar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0" name="图片 39" descr="32303236373536333b32303238363838313b59047406566852064eab"/>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853" y="7999"/>
              <a:ext cx="765" cy="765"/>
            </a:xfrm>
            <a:prstGeom prst="rect">
              <a:avLst/>
            </a:prstGeom>
          </p:spPr>
        </p:pic>
      </p:grpSp>
      <p:grpSp>
        <p:nvGrpSpPr>
          <p:cNvPr id="52" name="组合 51"/>
          <p:cNvGrpSpPr/>
          <p:nvPr/>
        </p:nvGrpSpPr>
        <p:grpSpPr>
          <a:xfrm>
            <a:off x="559435" y="4730750"/>
            <a:ext cx="6954520" cy="1897380"/>
            <a:chOff x="466" y="7450"/>
            <a:chExt cx="10952" cy="2988"/>
          </a:xfrm>
        </p:grpSpPr>
        <p:sp>
          <p:nvSpPr>
            <p:cNvPr id="43" name="矩形 42"/>
            <p:cNvSpPr/>
            <p:nvPr>
              <p:custDataLst>
                <p:tags r:id="rId21"/>
              </p:custDataLst>
            </p:nvPr>
          </p:nvSpPr>
          <p:spPr>
            <a:xfrm>
              <a:off x="881" y="7450"/>
              <a:ext cx="10537" cy="2988"/>
            </a:xfrm>
            <a:prstGeom prst="rect">
              <a:avLst/>
            </a:prstGeom>
            <a:solidFill>
              <a:srgbClr val="000000">
                <a:alpha val="0"/>
              </a:srgbClr>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555" name="图片 3" descr="Power_meter_project_6 (1)"/>
            <p:cNvPicPr>
              <a:picLocks noChangeAspect="1"/>
            </p:cNvPicPr>
            <p:nvPr/>
          </p:nvPicPr>
          <p:blipFill>
            <a:blip r:embed="rId22"/>
            <a:srcRect l="32330" t="-1514"/>
            <a:stretch>
              <a:fillRect/>
            </a:stretch>
          </p:blipFill>
          <p:spPr>
            <a:xfrm>
              <a:off x="1824" y="7714"/>
              <a:ext cx="2570" cy="1966"/>
            </a:xfrm>
            <a:prstGeom prst="rect">
              <a:avLst/>
            </a:prstGeom>
            <a:noFill/>
            <a:ln w="9525">
              <a:noFill/>
            </a:ln>
          </p:spPr>
        </p:pic>
        <p:pic>
          <p:nvPicPr>
            <p:cNvPr id="101" name="图片 100"/>
            <p:cNvPicPr/>
            <p:nvPr/>
          </p:nvPicPr>
          <p:blipFill>
            <a:blip r:embed="rId23"/>
            <a:stretch>
              <a:fillRect/>
            </a:stretch>
          </p:blipFill>
          <p:spPr>
            <a:xfrm>
              <a:off x="7866" y="7714"/>
              <a:ext cx="3072" cy="1976"/>
            </a:xfrm>
            <a:prstGeom prst="rect">
              <a:avLst/>
            </a:prstGeom>
            <a:noFill/>
            <a:ln w="9525">
              <a:noFill/>
            </a:ln>
          </p:spPr>
        </p:pic>
        <p:sp>
          <p:nvSpPr>
            <p:cNvPr id="44" name="矩形 43"/>
            <p:cNvSpPr/>
            <p:nvPr>
              <p:custDataLst>
                <p:tags r:id="rId24"/>
              </p:custDataLst>
            </p:nvPr>
          </p:nvSpPr>
          <p:spPr>
            <a:xfrm>
              <a:off x="4867" y="9741"/>
              <a:ext cx="2509" cy="454"/>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配电箱用电监测</a:t>
              </a:r>
              <a:endParaRPr lang="zh-CN" altLang="en-US" sz="1400">
                <a:latin typeface="微软雅黑" panose="020B0503020204020204" pitchFamily="34" charset="-122"/>
                <a:ea typeface="微软雅黑" panose="020B0503020204020204" pitchFamily="34" charset="-122"/>
              </a:endParaRPr>
            </a:p>
          </p:txBody>
        </p:sp>
        <p:sp>
          <p:nvSpPr>
            <p:cNvPr id="45" name="矩形 44"/>
            <p:cNvSpPr/>
            <p:nvPr>
              <p:custDataLst>
                <p:tags r:id="rId25"/>
              </p:custDataLst>
            </p:nvPr>
          </p:nvSpPr>
          <p:spPr>
            <a:xfrm>
              <a:off x="1824" y="9741"/>
              <a:ext cx="2603" cy="453"/>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电表监测</a:t>
              </a:r>
              <a:endParaRPr lang="zh-CN" altLang="en-US" sz="1400">
                <a:latin typeface="微软雅黑" panose="020B0503020204020204" pitchFamily="34" charset="-122"/>
                <a:ea typeface="微软雅黑" panose="020B0503020204020204" pitchFamily="34" charset="-122"/>
              </a:endParaRPr>
            </a:p>
          </p:txBody>
        </p:sp>
        <p:sp>
          <p:nvSpPr>
            <p:cNvPr id="46" name="矩形 45"/>
            <p:cNvSpPr/>
            <p:nvPr>
              <p:custDataLst>
                <p:tags r:id="rId26"/>
              </p:custDataLst>
            </p:nvPr>
          </p:nvSpPr>
          <p:spPr>
            <a:xfrm>
              <a:off x="7866" y="9742"/>
              <a:ext cx="3072" cy="453"/>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电器灯光能耗监测</a:t>
              </a:r>
              <a:endParaRPr lang="zh-CN" altLang="en-US" sz="1400">
                <a:latin typeface="微软雅黑" panose="020B0503020204020204" pitchFamily="34" charset="-122"/>
                <a:ea typeface="微软雅黑" panose="020B0503020204020204" pitchFamily="34" charset="-122"/>
              </a:endParaRPr>
            </a:p>
          </p:txBody>
        </p:sp>
        <p:sp>
          <p:nvSpPr>
            <p:cNvPr id="47" name="矩形 46"/>
            <p:cNvSpPr/>
            <p:nvPr>
              <p:custDataLst>
                <p:tags r:id="rId27"/>
              </p:custDataLst>
            </p:nvPr>
          </p:nvSpPr>
          <p:spPr>
            <a:xfrm>
              <a:off x="466" y="8015"/>
              <a:ext cx="845" cy="1888"/>
            </a:xfrm>
            <a:prstGeom prst="rect">
              <a:avLst/>
            </a:prstGeom>
            <a:solidFill>
              <a:schemeClr val="bg1"/>
            </a:solidFill>
            <a:ln>
              <a:noFill/>
            </a:ln>
          </p:spPr>
          <p:txBody>
            <a:bodyPr wrap="square" rtlCol="0" anchor="t">
              <a:spAutoFit/>
              <a:scene3d>
                <a:camera prst="orthographicFront"/>
                <a:lightRig rig="threePt" dir="t"/>
              </a:scene3d>
            </a:bodyPr>
            <a:lstStyle/>
            <a:p>
              <a:pPr algn="ctr"/>
              <a:r>
                <a:rPr lang="zh-CN" altLang="en-US" b="1">
                  <a:solidFill>
                    <a:srgbClr val="4696F5"/>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应用场景</a:t>
              </a:r>
              <a:endParaRPr lang="zh-CN" altLang="en-US" b="1">
                <a:solidFill>
                  <a:srgbClr val="4696F5"/>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2110740" y="4233545"/>
            <a:ext cx="563245" cy="423545"/>
          </a:xfrm>
          <a:prstGeom prst="rect">
            <a:avLst/>
          </a:prstGeom>
          <a:noFill/>
        </p:spPr>
        <p:txBody>
          <a:bodyPr wrap="square" rtlCol="0" anchor="t">
            <a:spAutoFit/>
          </a:bodyPr>
          <a:p>
            <a:pPr marL="12700" indent="0">
              <a:lnSpc>
                <a:spcPct val="120000"/>
              </a:lnSpc>
              <a:spcBef>
                <a:spcPts val="100"/>
              </a:spcBef>
              <a:buClrTx/>
              <a:buSzTx/>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rPr>
              <a:t>电流互感器</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图片 13"/>
          <p:cNvPicPr>
            <a:picLocks noChangeAspect="1"/>
          </p:cNvPicPr>
          <p:nvPr/>
        </p:nvPicPr>
        <p:blipFill>
          <a:blip r:embed="rId28"/>
          <a:stretch>
            <a:fillRect/>
          </a:stretch>
        </p:blipFill>
        <p:spPr>
          <a:xfrm>
            <a:off x="3354070" y="4898390"/>
            <a:ext cx="1593215" cy="1240155"/>
          </a:xfrm>
          <a:prstGeom prst="rect">
            <a:avLst/>
          </a:prstGeom>
        </p:spPr>
      </p:pic>
      <p:pic>
        <p:nvPicPr>
          <p:cNvPr id="15" name="图片 14" descr="untitled.4313"/>
          <p:cNvPicPr>
            <a:picLocks noChangeAspect="1"/>
          </p:cNvPicPr>
          <p:nvPr/>
        </p:nvPicPr>
        <p:blipFill>
          <a:blip r:embed="rId29"/>
          <a:stretch>
            <a:fillRect/>
          </a:stretch>
        </p:blipFill>
        <p:spPr>
          <a:xfrm flipV="1">
            <a:off x="1778635" y="3690620"/>
            <a:ext cx="1276985" cy="664845"/>
          </a:xfrm>
          <a:prstGeom prst="rect">
            <a:avLst/>
          </a:prstGeom>
        </p:spPr>
      </p:pic>
    </p:spTree>
    <p:custDataLst>
      <p:tags r:id="rId30"/>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486275" y="3780155"/>
            <a:ext cx="6883400" cy="2705100"/>
          </a:xfrm>
          <a:prstGeom prst="rect">
            <a:avLst/>
          </a:prstGeom>
        </p:spPr>
      </p:pic>
      <p:pic>
        <p:nvPicPr>
          <p:cNvPr id="5" name="图片 4"/>
          <p:cNvPicPr>
            <a:picLocks noChangeAspect="1"/>
          </p:cNvPicPr>
          <p:nvPr/>
        </p:nvPicPr>
        <p:blipFill>
          <a:blip r:embed="rId2"/>
          <a:stretch>
            <a:fillRect/>
          </a:stretch>
        </p:blipFill>
        <p:spPr>
          <a:xfrm>
            <a:off x="1102360" y="3577590"/>
            <a:ext cx="3003550" cy="2557145"/>
          </a:xfrm>
          <a:prstGeom prst="rect">
            <a:avLst/>
          </a:prstGeom>
        </p:spPr>
      </p:pic>
      <p:sp>
        <p:nvSpPr>
          <p:cNvPr id="24" name="object 22"/>
          <p:cNvSpPr txBox="1"/>
          <p:nvPr/>
        </p:nvSpPr>
        <p:spPr>
          <a:xfrm>
            <a:off x="1039495" y="2727960"/>
            <a:ext cx="4885690" cy="532130"/>
          </a:xfrm>
          <a:prstGeom prst="rect">
            <a:avLst/>
          </a:prstGeom>
        </p:spPr>
        <p:txBody>
          <a:bodyPr vert="horz" wrap="square" lIns="0" tIns="15875" rIns="0" bIns="0" rtlCol="0">
            <a:spAutoFit/>
          </a:bodyPr>
          <a:lstStyle/>
          <a:p>
            <a:pPr marL="12700">
              <a:lnSpc>
                <a:spcPct val="120000"/>
              </a:lnSpc>
              <a:spcBef>
                <a:spcPts val="100"/>
              </a:spcBef>
              <a:buClrTx/>
              <a:buSzTx/>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星纵物联为客户提供</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5G</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小型传输路由，</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5G-Dongle</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，实现机器人数据的高效、稳定、低时延传输。</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214630" y="-26670"/>
            <a:ext cx="7479665" cy="2635250"/>
            <a:chOff x="338" y="-42"/>
            <a:chExt cx="11779" cy="4150"/>
          </a:xfrm>
        </p:grpSpPr>
        <p:sp>
          <p:nvSpPr>
            <p:cNvPr id="4"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巡检机器人赋能</a:t>
              </a:r>
              <a:endParaRPr lang="zh-CN" alt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8" name="文本框 7"/>
          <p:cNvSpPr txBox="1"/>
          <p:nvPr/>
        </p:nvSpPr>
        <p:spPr>
          <a:xfrm>
            <a:off x="985520" y="1416685"/>
            <a:ext cx="5110480" cy="1209675"/>
          </a:xfrm>
          <a:prstGeom prst="rect">
            <a:avLst/>
          </a:prstGeom>
          <a:noFill/>
        </p:spPr>
        <p:txBody>
          <a:bodyPr wrap="square" rtlCol="0">
            <a:spAutoFit/>
          </a:bodyPr>
          <a:lstStyle/>
          <a:p>
            <a:pPr>
              <a:lnSpc>
                <a:spcPct val="130000"/>
              </a:lnSpc>
            </a:pPr>
            <a:r>
              <a:rPr lang="zh-CN" sz="1400">
                <a:latin typeface="微软雅黑" panose="020B0503020204020204" pitchFamily="34" charset="-122"/>
                <a:ea typeface="微软雅黑" panose="020B0503020204020204" pitchFamily="34" charset="-122"/>
                <a:cs typeface="微软雅黑" panose="020B0503020204020204" pitchFamily="34" charset="-122"/>
              </a:rPr>
              <a:t>智能巡检机器人在楼宇中扮演着重要角色，如访客路线引领、导览讲解、安防巡逻等，极大程度的解放或替代人力，弥补人工管理过程中效率低、信息不准确的问题。所以对于机器人数据采集、存储、传输的性能要求极高。</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2" name="组合 31"/>
          <p:cNvGrpSpPr/>
          <p:nvPr/>
        </p:nvGrpSpPr>
        <p:grpSpPr>
          <a:xfrm>
            <a:off x="7751445" y="921385"/>
            <a:ext cx="3477260" cy="3173095"/>
            <a:chOff x="12207" y="1451"/>
            <a:chExt cx="5476" cy="4997"/>
          </a:xfrm>
        </p:grpSpPr>
        <p:sp>
          <p:nvSpPr>
            <p:cNvPr id="21" name="文本框 20"/>
            <p:cNvSpPr txBox="1"/>
            <p:nvPr/>
          </p:nvSpPr>
          <p:spPr>
            <a:xfrm>
              <a:off x="13927" y="5470"/>
              <a:ext cx="3052" cy="483"/>
            </a:xfrm>
            <a:prstGeom prst="rect">
              <a:avLst/>
            </a:prstGeom>
            <a:noFill/>
          </p:spPr>
          <p:txBody>
            <a:bodyPr wrap="square" rtlCol="0">
              <a:spAutoFit/>
            </a:bodyPr>
            <a:lstStyle/>
            <a:p>
              <a:pPr lvl="0" algn="l">
                <a:buClrTx/>
                <a:buSzTx/>
                <a:buFontTx/>
              </a:pP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5G NR Sub-6 GHz</a:t>
              </a:r>
              <a:endPar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3927" y="4509"/>
              <a:ext cx="3273" cy="483"/>
            </a:xfrm>
            <a:prstGeom prst="rect">
              <a:avLst/>
            </a:prstGeom>
            <a:noFill/>
          </p:spPr>
          <p:txBody>
            <a:bodyPr wrap="square" rtlCol="0">
              <a:spAutoFit/>
            </a:bodyPr>
            <a:lstStyle/>
            <a:p>
              <a:pPr lvl="0" algn="l">
                <a:buClrTx/>
                <a:buSzTx/>
                <a:buFontTx/>
              </a:pP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2.5 Gbps超高传输速度</a:t>
              </a:r>
              <a:endPar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文本框 24"/>
            <p:cNvSpPr txBox="1"/>
            <p:nvPr/>
          </p:nvSpPr>
          <p:spPr>
            <a:xfrm>
              <a:off x="13927" y="2587"/>
              <a:ext cx="3059" cy="483"/>
            </a:xfrm>
            <a:prstGeom prst="rect">
              <a:avLst/>
            </a:prstGeom>
            <a:noFill/>
          </p:spPr>
          <p:txBody>
            <a:bodyPr wrap="square" rtlCol="0">
              <a:spAutoFit/>
            </a:bodyPr>
            <a:lstStyle/>
            <a:p>
              <a:pPr indent="0" algn="l">
                <a:buNone/>
              </a:pP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边缘计算，自由编程 </a:t>
              </a:r>
              <a:endPar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0" name="文本框 89"/>
            <p:cNvSpPr txBox="1"/>
            <p:nvPr/>
          </p:nvSpPr>
          <p:spPr>
            <a:xfrm>
              <a:off x="13927" y="3548"/>
              <a:ext cx="2586" cy="483"/>
            </a:xfrm>
            <a:prstGeom prst="rect">
              <a:avLst/>
            </a:prstGeom>
            <a:noFill/>
          </p:spPr>
          <p:txBody>
            <a:bodyPr wrap="square" rtlCol="0">
              <a:spAutoFit/>
            </a:bodyPr>
            <a:lstStyle/>
            <a:p>
              <a:pPr lvl="0" algn="l">
                <a:buClrTx/>
                <a:buSzTx/>
                <a:buFontTx/>
              </a:pP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NSA &amp; SA 模式</a:t>
              </a:r>
              <a:endPar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7" name="矩形 66"/>
            <p:cNvSpPr/>
            <p:nvPr>
              <p:custDataLst>
                <p:tags r:id="rId6"/>
              </p:custDataLst>
            </p:nvPr>
          </p:nvSpPr>
          <p:spPr>
            <a:xfrm>
              <a:off x="12207" y="1451"/>
              <a:ext cx="3048" cy="602"/>
            </a:xfrm>
            <a:prstGeom prst="rect">
              <a:avLst/>
            </a:prstGeom>
            <a:solidFill>
              <a:srgbClr val="4696F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功能亮点</a:t>
              </a:r>
              <a:endParaRPr lang="zh-CN" altLang="en-US">
                <a:latin typeface="微软雅黑" panose="020B0503020204020204" pitchFamily="34" charset="-122"/>
                <a:ea typeface="微软雅黑" panose="020B0503020204020204" pitchFamily="34" charset="-122"/>
              </a:endParaRPr>
            </a:p>
          </p:txBody>
        </p:sp>
        <p:sp>
          <p:nvSpPr>
            <p:cNvPr id="68" name="矩形 67"/>
            <p:cNvSpPr/>
            <p:nvPr>
              <p:custDataLst>
                <p:tags r:id="rId7"/>
              </p:custDataLst>
            </p:nvPr>
          </p:nvSpPr>
          <p:spPr>
            <a:xfrm>
              <a:off x="12241" y="2053"/>
              <a:ext cx="5442" cy="4395"/>
            </a:xfrm>
            <a:prstGeom prst="rect">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rot="16200000">
              <a:off x="12930" y="5325"/>
              <a:ext cx="765" cy="790"/>
              <a:chOff x="14430" y="2932"/>
              <a:chExt cx="1304" cy="1344"/>
            </a:xfrm>
          </p:grpSpPr>
          <p:sp>
            <p:nvSpPr>
              <p:cNvPr id="9" name="椭圆 8"/>
              <p:cNvSpPr>
                <a:spLocks noChangeAspect="1"/>
              </p:cNvSpPr>
              <p:nvPr>
                <p:custDataLst>
                  <p:tags r:id="rId8"/>
                </p:custDataLst>
              </p:nvPr>
            </p:nvSpPr>
            <p:spPr>
              <a:xfrm rot="5400000">
                <a:off x="14410" y="2952"/>
                <a:ext cx="1345" cy="1304"/>
              </a:xfrm>
              <a:prstGeom prst="ellipse">
                <a:avLst/>
              </a:prstGeom>
              <a:solidFill>
                <a:srgbClr val="4696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资源 112 - 副本 - 副本"/>
              <p:cNvPicPr>
                <a:picLocks noChangeAspect="1"/>
              </p:cNvPicPr>
              <p:nvPr>
                <p:custDataLst>
                  <p:tags r:id="rId9"/>
                </p:custDataLst>
              </p:nvPr>
            </p:nvPicPr>
            <p:blipFill>
              <a:blip r:embed="rId10"/>
              <a:stretch>
                <a:fillRect/>
              </a:stretch>
            </p:blipFill>
            <p:spPr>
              <a:xfrm rot="5400000">
                <a:off x="14642" y="3335"/>
                <a:ext cx="988" cy="619"/>
              </a:xfrm>
              <a:prstGeom prst="rect">
                <a:avLst/>
              </a:prstGeom>
            </p:spPr>
          </p:pic>
        </p:grpSp>
        <p:grpSp>
          <p:nvGrpSpPr>
            <p:cNvPr id="13" name="组合 12"/>
            <p:cNvGrpSpPr/>
            <p:nvPr/>
          </p:nvGrpSpPr>
          <p:grpSpPr>
            <a:xfrm rot="16200000">
              <a:off x="12930" y="3389"/>
              <a:ext cx="765" cy="790"/>
              <a:chOff x="10524" y="2903"/>
              <a:chExt cx="1304" cy="1344"/>
            </a:xfrm>
          </p:grpSpPr>
          <p:sp>
            <p:nvSpPr>
              <p:cNvPr id="15" name="椭圆 14"/>
              <p:cNvSpPr>
                <a:spLocks noChangeAspect="1"/>
              </p:cNvSpPr>
              <p:nvPr>
                <p:custDataLst>
                  <p:tags r:id="rId11"/>
                </p:custDataLst>
              </p:nvPr>
            </p:nvSpPr>
            <p:spPr>
              <a:xfrm rot="5400000">
                <a:off x="10504" y="2923"/>
                <a:ext cx="1345" cy="1304"/>
              </a:xfrm>
              <a:prstGeom prst="ellipse">
                <a:avLst/>
              </a:prstGeom>
              <a:solidFill>
                <a:srgbClr val="4696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antenna"/>
              <p:cNvPicPr>
                <a:picLocks noChangeAspect="1"/>
              </p:cNvPicPr>
              <p:nvPr>
                <p:custDataLst>
                  <p:tags r:id="rId12"/>
                </p:custDataLst>
              </p:nvPr>
            </p:nvPicPr>
            <p:blipFill>
              <a:blip r:embed="rId13"/>
              <a:stretch>
                <a:fillRect/>
              </a:stretch>
            </p:blipFill>
            <p:spPr>
              <a:xfrm rot="5400000">
                <a:off x="10856" y="3228"/>
                <a:ext cx="694" cy="694"/>
              </a:xfrm>
              <a:prstGeom prst="rect">
                <a:avLst/>
              </a:prstGeom>
            </p:spPr>
          </p:pic>
        </p:grpSp>
        <p:grpSp>
          <p:nvGrpSpPr>
            <p:cNvPr id="19" name="组合 18"/>
            <p:cNvGrpSpPr/>
            <p:nvPr/>
          </p:nvGrpSpPr>
          <p:grpSpPr>
            <a:xfrm rot="16200000">
              <a:off x="12930" y="4357"/>
              <a:ext cx="765" cy="790"/>
              <a:chOff x="6654" y="2932"/>
              <a:chExt cx="1304" cy="1344"/>
            </a:xfrm>
          </p:grpSpPr>
          <p:sp>
            <p:nvSpPr>
              <p:cNvPr id="20" name="椭圆 19"/>
              <p:cNvSpPr>
                <a:spLocks noChangeAspect="1"/>
              </p:cNvSpPr>
              <p:nvPr>
                <p:custDataLst>
                  <p:tags r:id="rId14"/>
                </p:custDataLst>
              </p:nvPr>
            </p:nvSpPr>
            <p:spPr>
              <a:xfrm rot="5400000">
                <a:off x="6634" y="2952"/>
                <a:ext cx="1345" cy="1304"/>
              </a:xfrm>
              <a:prstGeom prst="ellipse">
                <a:avLst/>
              </a:prstGeom>
              <a:solidFill>
                <a:srgbClr val="4696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direct-download"/>
              <p:cNvPicPr>
                <a:picLocks noChangeAspect="1"/>
              </p:cNvPicPr>
              <p:nvPr>
                <p:custDataLst>
                  <p:tags r:id="rId15"/>
                </p:custDataLst>
              </p:nvPr>
            </p:nvPicPr>
            <p:blipFill>
              <a:blip r:embed="rId16"/>
              <a:stretch>
                <a:fillRect/>
              </a:stretch>
            </p:blipFill>
            <p:spPr>
              <a:xfrm rot="5400000">
                <a:off x="6856" y="3154"/>
                <a:ext cx="900" cy="900"/>
              </a:xfrm>
              <a:prstGeom prst="rect">
                <a:avLst/>
              </a:prstGeom>
            </p:spPr>
          </p:pic>
        </p:grpSp>
        <p:grpSp>
          <p:nvGrpSpPr>
            <p:cNvPr id="23" name="组合 22"/>
            <p:cNvGrpSpPr/>
            <p:nvPr/>
          </p:nvGrpSpPr>
          <p:grpSpPr>
            <a:xfrm rot="16200000">
              <a:off x="12930" y="2421"/>
              <a:ext cx="765" cy="790"/>
              <a:chOff x="2633" y="2906"/>
              <a:chExt cx="1304" cy="1344"/>
            </a:xfrm>
          </p:grpSpPr>
          <p:sp>
            <p:nvSpPr>
              <p:cNvPr id="29" name="椭圆 28"/>
              <p:cNvSpPr>
                <a:spLocks noChangeAspect="1"/>
              </p:cNvSpPr>
              <p:nvPr>
                <p:custDataLst>
                  <p:tags r:id="rId17"/>
                </p:custDataLst>
              </p:nvPr>
            </p:nvSpPr>
            <p:spPr>
              <a:xfrm rot="5400000">
                <a:off x="2613" y="2926"/>
                <a:ext cx="1345" cy="1304"/>
              </a:xfrm>
              <a:prstGeom prst="ellipse">
                <a:avLst/>
              </a:prstGeom>
              <a:solidFill>
                <a:srgbClr val="4696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verified"/>
              <p:cNvPicPr>
                <a:picLocks noChangeAspect="1"/>
              </p:cNvPicPr>
              <p:nvPr>
                <p:custDataLst>
                  <p:tags r:id="rId18"/>
                </p:custDataLst>
              </p:nvPr>
            </p:nvPicPr>
            <p:blipFill>
              <a:blip r:embed="rId19"/>
              <a:stretch>
                <a:fillRect/>
              </a:stretch>
            </p:blipFill>
            <p:spPr>
              <a:xfrm rot="5400000">
                <a:off x="2899" y="3165"/>
                <a:ext cx="823" cy="823"/>
              </a:xfrm>
              <a:prstGeom prst="rect">
                <a:avLst/>
              </a:prstGeom>
            </p:spPr>
          </p:pic>
        </p:grpSp>
      </p:grpSp>
      <p:sp>
        <p:nvSpPr>
          <p:cNvPr id="43" name="文本框 42"/>
          <p:cNvSpPr txBox="1"/>
          <p:nvPr>
            <p:custDataLst>
              <p:tags r:id="rId20"/>
            </p:custDataLst>
          </p:nvPr>
        </p:nvSpPr>
        <p:spPr>
          <a:xfrm>
            <a:off x="998855" y="1023620"/>
            <a:ext cx="3061970" cy="398780"/>
          </a:xfrm>
          <a:prstGeom prst="rect">
            <a:avLst/>
          </a:prstGeom>
          <a:noFill/>
        </p:spPr>
        <p:txBody>
          <a:bodyPr wrap="square" rtlCol="0" anchor="t">
            <a:spAutoFit/>
          </a:bodyPr>
          <a:lstStyle/>
          <a:p>
            <a:r>
              <a:rPr lang="zh-CN" altLang="en-US" sz="2000" b="1">
                <a:solidFill>
                  <a:srgbClr val="4696F5"/>
                </a:solidFill>
                <a:latin typeface="微软雅黑" panose="020B0503020204020204" pitchFamily="34" charset="-122"/>
                <a:ea typeface="微软雅黑" panose="020B0503020204020204" pitchFamily="34" charset="-122"/>
                <a:sym typeface="+mn-ea"/>
              </a:rPr>
              <a:t>保证数据高效稳定传输</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pic>
        <p:nvPicPr>
          <p:cNvPr id="3" name="图片 2" descr="星纵物联Logo_RGB-02（彩色）"/>
          <p:cNvPicPr>
            <a:picLocks noChangeAspect="1"/>
          </p:cNvPicPr>
          <p:nvPr>
            <p:custDataLst>
              <p:tags r:id="rId21"/>
            </p:custDataLst>
          </p:nvPr>
        </p:nvPicPr>
        <p:blipFill>
          <a:blip r:embed="rId22"/>
          <a:stretch>
            <a:fillRect/>
          </a:stretch>
        </p:blipFill>
        <p:spPr>
          <a:xfrm>
            <a:off x="9789160" y="116205"/>
            <a:ext cx="2657475" cy="902335"/>
          </a:xfrm>
          <a:prstGeom prst="rect">
            <a:avLst/>
          </a:prstGeom>
        </p:spPr>
      </p:pic>
    </p:spTree>
    <p:custDataLst>
      <p:tags r:id="rId2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04790" y="3067685"/>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安全管理</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305425" y="3653155"/>
            <a:ext cx="4064000" cy="275590"/>
          </a:xfrm>
          <a:prstGeom prst="rect">
            <a:avLst/>
          </a:prstGeom>
          <a:noFill/>
        </p:spPr>
        <p:txBody>
          <a:bodyPr wrap="square" rtlCol="0">
            <a:spAutoFit/>
          </a:bodyPr>
          <a:lstStyle/>
          <a:p>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防范未然，保障楼宇资产安全</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9" name="组合 8"/>
          <p:cNvGrpSpPr/>
          <p:nvPr/>
        </p:nvGrpSpPr>
        <p:grpSpPr>
          <a:xfrm>
            <a:off x="6200140" y="4719955"/>
            <a:ext cx="5529580" cy="1594485"/>
            <a:chOff x="11384" y="7559"/>
            <a:chExt cx="8233" cy="2374"/>
          </a:xfrm>
        </p:grpSpPr>
        <p:grpSp>
          <p:nvGrpSpPr>
            <p:cNvPr id="5" name="组合 4"/>
            <p:cNvGrpSpPr/>
            <p:nvPr/>
          </p:nvGrpSpPr>
          <p:grpSpPr>
            <a:xfrm>
              <a:off x="11384" y="7559"/>
              <a:ext cx="6596" cy="2189"/>
              <a:chOff x="11404" y="7588"/>
              <a:chExt cx="6799" cy="2256"/>
            </a:xfrm>
          </p:grpSpPr>
          <p:pic>
            <p:nvPicPr>
              <p:cNvPr id="12" name="图片 11" descr="5GIOT.338"/>
              <p:cNvPicPr>
                <a:picLocks noChangeAspect="1"/>
              </p:cNvPicPr>
              <p:nvPr>
                <p:custDataLst>
                  <p:tags r:id="rId5"/>
                </p:custDataLst>
              </p:nvPr>
            </p:nvPicPr>
            <p:blipFill>
              <a:blip r:embed="rId6"/>
              <a:srcRect l="27899" t="12986" r="27785" b="17067"/>
              <a:stretch>
                <a:fillRect/>
              </a:stretch>
            </p:blipFill>
            <p:spPr>
              <a:xfrm>
                <a:off x="11404" y="7588"/>
                <a:ext cx="2381" cy="2256"/>
              </a:xfrm>
              <a:prstGeom prst="rect">
                <a:avLst/>
              </a:prstGeom>
            </p:spPr>
          </p:pic>
          <p:pic>
            <p:nvPicPr>
              <p:cNvPr id="16" name="图片 15" descr="结构-2.315"/>
              <p:cNvPicPr>
                <a:picLocks noChangeAspect="1"/>
              </p:cNvPicPr>
              <p:nvPr>
                <p:custDataLst>
                  <p:tags r:id="rId7"/>
                </p:custDataLst>
              </p:nvPr>
            </p:nvPicPr>
            <p:blipFill>
              <a:blip r:embed="rId8"/>
              <a:stretch>
                <a:fillRect/>
              </a:stretch>
            </p:blipFill>
            <p:spPr>
              <a:xfrm>
                <a:off x="16487" y="8900"/>
                <a:ext cx="690" cy="845"/>
              </a:xfrm>
              <a:prstGeom prst="rect">
                <a:avLst/>
              </a:prstGeom>
            </p:spPr>
          </p:pic>
          <p:pic>
            <p:nvPicPr>
              <p:cNvPr id="18" name="图片 17" descr="EM300.2854"/>
              <p:cNvPicPr>
                <a:picLocks noChangeAspect="1"/>
              </p:cNvPicPr>
              <p:nvPr>
                <p:custDataLst>
                  <p:tags r:id="rId9"/>
                </p:custDataLst>
              </p:nvPr>
            </p:nvPicPr>
            <p:blipFill>
              <a:blip r:embed="rId10"/>
              <a:srcRect l="38740" t="16137" r="25623" b="12358"/>
              <a:stretch>
                <a:fillRect/>
              </a:stretch>
            </p:blipFill>
            <p:spPr>
              <a:xfrm>
                <a:off x="15266" y="8406"/>
                <a:ext cx="1097" cy="1438"/>
              </a:xfrm>
              <a:prstGeom prst="rect">
                <a:avLst/>
              </a:prstGeom>
            </p:spPr>
          </p:pic>
          <p:pic>
            <p:nvPicPr>
              <p:cNvPr id="19" name="图片 18" descr="20200616.272"/>
              <p:cNvPicPr>
                <a:picLocks noChangeAspect="1"/>
              </p:cNvPicPr>
              <p:nvPr>
                <p:custDataLst>
                  <p:tags r:id="rId11"/>
                </p:custDataLst>
              </p:nvPr>
            </p:nvPicPr>
            <p:blipFill>
              <a:blip r:embed="rId12"/>
              <a:srcRect l="38224" t="26351" r="39315" b="36603"/>
              <a:stretch>
                <a:fillRect/>
              </a:stretch>
            </p:blipFill>
            <p:spPr>
              <a:xfrm>
                <a:off x="17311" y="8900"/>
                <a:ext cx="893" cy="921"/>
              </a:xfrm>
              <a:prstGeom prst="rect">
                <a:avLst/>
              </a:prstGeom>
            </p:spPr>
          </p:pic>
          <p:pic>
            <p:nvPicPr>
              <p:cNvPr id="4" name="图片 3" descr="untitled.1139"/>
              <p:cNvPicPr>
                <a:picLocks noChangeAspect="1"/>
              </p:cNvPicPr>
              <p:nvPr>
                <p:custDataLst>
                  <p:tags r:id="rId13"/>
                </p:custDataLst>
              </p:nvPr>
            </p:nvPicPr>
            <p:blipFill>
              <a:blip r:embed="rId14"/>
              <a:srcRect l="30327" t="19095" r="28609" b="18548"/>
              <a:stretch>
                <a:fillRect/>
              </a:stretch>
            </p:blipFill>
            <p:spPr>
              <a:xfrm>
                <a:off x="13757" y="8074"/>
                <a:ext cx="1622" cy="1770"/>
              </a:xfrm>
              <a:prstGeom prst="rect">
                <a:avLst/>
              </a:prstGeom>
              <a:effectLst>
                <a:outerShdw blurRad="50800" dist="38100" dir="2700000" algn="tl" rotWithShape="0">
                  <a:prstClr val="black">
                    <a:alpha val="40000"/>
                  </a:prstClr>
                </a:outerShdw>
              </a:effectLst>
            </p:spPr>
          </p:pic>
        </p:grpSp>
        <p:pic>
          <p:nvPicPr>
            <p:cNvPr id="102" name="图片 101"/>
            <p:cNvPicPr/>
            <p:nvPr>
              <p:custDataLst>
                <p:tags r:id="rId15"/>
              </p:custDataLst>
            </p:nvPr>
          </p:nvPicPr>
          <p:blipFill>
            <a:blip r:embed="rId16"/>
            <a:stretch>
              <a:fillRect/>
            </a:stretch>
          </p:blipFill>
          <p:spPr>
            <a:xfrm>
              <a:off x="17339" y="8353"/>
              <a:ext cx="2278" cy="1581"/>
            </a:xfrm>
            <a:prstGeom prst="rect">
              <a:avLst/>
            </a:prstGeom>
            <a:noFill/>
            <a:ln w="9525">
              <a:noFill/>
            </a:ln>
            <a:effectLst>
              <a:outerShdw blurRad="50800" dist="38100" dir="2700000" algn="tl"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消防监测</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1" name="object 22"/>
          <p:cNvSpPr txBox="1"/>
          <p:nvPr/>
        </p:nvSpPr>
        <p:spPr>
          <a:xfrm>
            <a:off x="839470" y="1343025"/>
            <a:ext cx="10128250" cy="414020"/>
          </a:xfrm>
          <a:prstGeom prst="rect">
            <a:avLst/>
          </a:prstGeom>
          <a:noFill/>
        </p:spPr>
        <p:txBody>
          <a:bodyPr vert="horz" wrap="square" lIns="91440" tIns="45720" rIns="91440" bIns="45720" rtlCol="0">
            <a:spAutoFit/>
          </a:bodyPr>
          <a:lstStyle/>
          <a:p>
            <a:pPr lvl="0" algn="l">
              <a:lnSpc>
                <a:spcPct val="150000"/>
              </a:lnSpc>
              <a:buClrTx/>
              <a:buSzTx/>
              <a:buFontTx/>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通过安装传感器，实时感知空间状态，阈值触发及时报警，</a:t>
            </a:r>
            <a:r>
              <a:rPr lang="zh-CN" altLang="en-US" sz="1400">
                <a:latin typeface="微软雅黑" panose="020B0503020204020204" pitchFamily="34" charset="-122"/>
                <a:ea typeface="微软雅黑" panose="020B0503020204020204" pitchFamily="34" charset="-122"/>
                <a:sym typeface="+mn-ea"/>
              </a:rPr>
              <a:t>低时延通信，突发情况秒级传输，</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保障场所安全，避免财产损失。</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786130" y="818515"/>
            <a:ext cx="3437255" cy="553085"/>
          </a:xfrm>
          <a:prstGeom prst="rect">
            <a:avLst/>
          </a:prstGeom>
          <a:noFill/>
        </p:spPr>
        <p:txBody>
          <a:bodyPr wrap="square" rtlCol="0" anchor="t">
            <a:spAutoFit/>
          </a:bodyPr>
          <a:lstStyle/>
          <a:p>
            <a:pPr>
              <a:lnSpc>
                <a:spcPct val="150000"/>
              </a:lnSpc>
            </a:pPr>
            <a:r>
              <a:rPr lang="zh-CN" altLang="en-US" sz="2000" b="1">
                <a:solidFill>
                  <a:srgbClr val="4696F5"/>
                </a:solidFill>
                <a:latin typeface="微软雅黑" panose="020B0503020204020204" pitchFamily="34" charset="-122"/>
                <a:ea typeface="微软雅黑" panose="020B0503020204020204" pitchFamily="34" charset="-122"/>
                <a:sym typeface="+mn-ea"/>
              </a:rPr>
              <a:t>防范未然，避免财产损失</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786130" y="2190750"/>
            <a:ext cx="3308350" cy="929640"/>
          </a:xfrm>
          <a:prstGeom prst="rect">
            <a:avLst/>
          </a:prstGeom>
          <a:noFill/>
        </p:spPr>
        <p:txBody>
          <a:bodyPr wrap="square" rtlCol="0">
            <a:spAutoFit/>
          </a:bodyPr>
          <a:lstStyle/>
          <a:p>
            <a:pPr marL="285750" indent="-285750">
              <a:lnSpc>
                <a:spcPct val="130000"/>
              </a:lnSpc>
              <a:buClr>
                <a:srgbClr val="479EF6"/>
              </a:buClr>
              <a:buFont typeface="Wingdings" panose="05000000000000000000" charset="0"/>
              <a:buChar char="ü"/>
            </a:pPr>
            <a:r>
              <a:rPr lang="zh-CN" altLang="en-US" sz="1400">
                <a:latin typeface="微软雅黑" panose="020B0503020204020204" pitchFamily="34" charset="-122"/>
                <a:ea typeface="微软雅黑" panose="020B0503020204020204" pitchFamily="34" charset="-122"/>
              </a:rPr>
              <a:t>室内烟雾实时监测，异常时通过</a:t>
            </a:r>
            <a:r>
              <a:rPr lang="zh-CN" altLang="en-US" sz="1400">
                <a:latin typeface="微软雅黑" panose="020B0503020204020204" pitchFamily="34" charset="-122"/>
                <a:ea typeface="微软雅黑" panose="020B0503020204020204" pitchFamily="34" charset="-122"/>
                <a:sym typeface="+mn-ea"/>
              </a:rPr>
              <a:t>声音、闪光、后台通知告警，</a:t>
            </a:r>
            <a:r>
              <a:rPr lang="zh-CN" altLang="en-US" sz="1400">
                <a:latin typeface="微软雅黑" panose="020B0503020204020204" pitchFamily="34" charset="-122"/>
                <a:ea typeface="微软雅黑" panose="020B0503020204020204" pitchFamily="34" charset="-122"/>
              </a:rPr>
              <a:t>有效预防和消除火灾隐患</a:t>
            </a:r>
            <a:endParaRPr lang="zh-CN" altLang="en-US" sz="1400">
              <a:latin typeface="微软雅黑" panose="020B0503020204020204" pitchFamily="34" charset="-122"/>
              <a:ea typeface="微软雅黑" panose="020B0503020204020204" pitchFamily="34" charset="-122"/>
            </a:endParaRPr>
          </a:p>
        </p:txBody>
      </p:sp>
      <p:sp>
        <p:nvSpPr>
          <p:cNvPr id="18" name="文本框 17"/>
          <p:cNvSpPr txBox="1"/>
          <p:nvPr/>
        </p:nvSpPr>
        <p:spPr>
          <a:xfrm>
            <a:off x="786130" y="3713480"/>
            <a:ext cx="3062605" cy="929640"/>
          </a:xfrm>
          <a:prstGeom prst="rect">
            <a:avLst/>
          </a:prstGeom>
          <a:noFill/>
        </p:spPr>
        <p:txBody>
          <a:bodyPr wrap="square" rtlCol="0">
            <a:spAutoFit/>
          </a:bodyPr>
          <a:lstStyle/>
          <a:p>
            <a:pPr marL="285750" indent="-285750">
              <a:lnSpc>
                <a:spcPct val="130000"/>
              </a:lnSpc>
              <a:buClr>
                <a:srgbClr val="479EF6"/>
              </a:buClr>
              <a:buFont typeface="Wingdings" panose="05000000000000000000" charset="0"/>
              <a:buChar char="ü"/>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档案室、财务室等重要场所，可24小时实时监测门窗开关状态，实现防盗防窃</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0" name="图片 59" descr="新logo-RGB-03"/>
          <p:cNvPicPr>
            <a:picLocks noChangeAspect="1"/>
          </p:cNvPicPr>
          <p:nvPr>
            <p:custDataLst>
              <p:tags r:id="rId2"/>
            </p:custDataLst>
          </p:nvPr>
        </p:nvPicPr>
        <p:blipFill>
          <a:blip r:embed="rId3"/>
          <a:stretch>
            <a:fillRect/>
          </a:stretch>
        </p:blipFill>
        <p:spPr>
          <a:xfrm>
            <a:off x="10342880" y="187960"/>
            <a:ext cx="1518920" cy="736600"/>
          </a:xfrm>
          <a:prstGeom prst="rect">
            <a:avLst/>
          </a:prstGeom>
        </p:spPr>
      </p:pic>
      <p:grpSp>
        <p:nvGrpSpPr>
          <p:cNvPr id="71" name="组合 70"/>
          <p:cNvGrpSpPr/>
          <p:nvPr/>
        </p:nvGrpSpPr>
        <p:grpSpPr>
          <a:xfrm>
            <a:off x="4064000" y="2022475"/>
            <a:ext cx="8068310" cy="4615815"/>
            <a:chOff x="6400" y="3185"/>
            <a:chExt cx="12706" cy="7269"/>
          </a:xfrm>
        </p:grpSpPr>
        <p:grpSp>
          <p:nvGrpSpPr>
            <p:cNvPr id="70" name="组合 69"/>
            <p:cNvGrpSpPr/>
            <p:nvPr/>
          </p:nvGrpSpPr>
          <p:grpSpPr>
            <a:xfrm>
              <a:off x="6400" y="3185"/>
              <a:ext cx="7316" cy="2192"/>
              <a:chOff x="6400" y="3095"/>
              <a:chExt cx="7316" cy="2192"/>
            </a:xfrm>
          </p:grpSpPr>
          <p:sp>
            <p:nvSpPr>
              <p:cNvPr id="2" name="圆角矩形 1"/>
              <p:cNvSpPr/>
              <p:nvPr>
                <p:custDataLst>
                  <p:tags r:id="rId4"/>
                </p:custDataLst>
              </p:nvPr>
            </p:nvSpPr>
            <p:spPr>
              <a:xfrm>
                <a:off x="9506" y="3095"/>
                <a:ext cx="4210" cy="2193"/>
              </a:xfrm>
              <a:prstGeom prst="roundRect">
                <a:avLst>
                  <a:gd name="adj" fmla="val 10626"/>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p:nvPr/>
            </p:nvPicPr>
            <p:blipFill>
              <a:blip r:embed="rId5"/>
              <a:srcRect t="26027"/>
              <a:stretch>
                <a:fillRect/>
              </a:stretch>
            </p:blipFill>
            <p:spPr>
              <a:xfrm>
                <a:off x="6400" y="3171"/>
                <a:ext cx="3659" cy="2039"/>
              </a:xfrm>
              <a:prstGeom prst="rect">
                <a:avLst/>
              </a:prstGeom>
              <a:noFill/>
              <a:ln w="9525">
                <a:noFill/>
              </a:ln>
            </p:spPr>
          </p:pic>
          <p:pic>
            <p:nvPicPr>
              <p:cNvPr id="9" name="图片 4" descr="9e570a8cf73084f0dfd326de4bec5b0"/>
              <p:cNvPicPr>
                <a:picLocks noChangeAspect="1"/>
              </p:cNvPicPr>
              <p:nvPr/>
            </p:nvPicPr>
            <p:blipFill>
              <a:blip r:embed="rId6"/>
              <a:stretch>
                <a:fillRect/>
              </a:stretch>
            </p:blipFill>
            <p:spPr>
              <a:xfrm rot="10800000">
                <a:off x="8699" y="3295"/>
                <a:ext cx="513" cy="447"/>
              </a:xfrm>
              <a:prstGeom prst="rect">
                <a:avLst/>
              </a:prstGeom>
            </p:spPr>
          </p:pic>
          <p:sp>
            <p:nvSpPr>
              <p:cNvPr id="21" name="任意多边形 20"/>
              <p:cNvSpPr/>
              <p:nvPr/>
            </p:nvSpPr>
            <p:spPr>
              <a:xfrm rot="5400000">
                <a:off x="10412" y="2410"/>
                <a:ext cx="607" cy="3521"/>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rot="2700000">
                <a:off x="8890" y="3799"/>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648" y="4241"/>
                <a:ext cx="1823" cy="504"/>
              </a:xfrm>
              <a:prstGeom prst="rect">
                <a:avLst/>
              </a:prstGeom>
              <a:solidFill>
                <a:schemeClr val="lt1"/>
              </a:solidFill>
              <a:ln w="9525" cmpd="sng">
                <a:solidFill>
                  <a:schemeClr val="accent1">
                    <a:lumMod val="50000"/>
                  </a:schemeClr>
                </a:solidFill>
              </a:ln>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noAutofit/>
              </a:bodyPr>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Roboto" panose="02000000000000000000" charset="0"/>
                  </a:rPr>
                  <a:t>烟雾监测</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Roboto" panose="02000000000000000000" charset="0"/>
                </a:endParaRPr>
              </a:p>
            </p:txBody>
          </p:sp>
          <p:pic>
            <p:nvPicPr>
              <p:cNvPr id="38" name="图片 4" descr="9e570a8cf73084f0dfd326de4bec5b0"/>
              <p:cNvPicPr>
                <a:picLocks noChangeAspect="1"/>
              </p:cNvPicPr>
              <p:nvPr>
                <p:custDataLst>
                  <p:tags r:id="rId7"/>
                </p:custDataLst>
              </p:nvPr>
            </p:nvPicPr>
            <p:blipFill>
              <a:blip r:embed="rId6"/>
              <a:stretch>
                <a:fillRect/>
              </a:stretch>
            </p:blipFill>
            <p:spPr>
              <a:xfrm rot="10800000">
                <a:off x="10511" y="3396"/>
                <a:ext cx="882" cy="768"/>
              </a:xfrm>
              <a:prstGeom prst="rect">
                <a:avLst/>
              </a:prstGeom>
            </p:spPr>
          </p:pic>
        </p:grpSp>
        <p:grpSp>
          <p:nvGrpSpPr>
            <p:cNvPr id="66" name="组合 65"/>
            <p:cNvGrpSpPr/>
            <p:nvPr/>
          </p:nvGrpSpPr>
          <p:grpSpPr>
            <a:xfrm>
              <a:off x="6400" y="5590"/>
              <a:ext cx="7312" cy="2204"/>
              <a:chOff x="6343" y="3514"/>
              <a:chExt cx="7312" cy="2204"/>
            </a:xfrm>
          </p:grpSpPr>
          <p:sp>
            <p:nvSpPr>
              <p:cNvPr id="3" name="圆角矩形 2"/>
              <p:cNvSpPr/>
              <p:nvPr>
                <p:custDataLst>
                  <p:tags r:id="rId8"/>
                </p:custDataLst>
              </p:nvPr>
            </p:nvSpPr>
            <p:spPr>
              <a:xfrm>
                <a:off x="9445" y="3526"/>
                <a:ext cx="4210" cy="2193"/>
              </a:xfrm>
              <a:prstGeom prst="roundRect">
                <a:avLst>
                  <a:gd name="adj" fmla="val 10626"/>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C:\Users\milesihgt\Desktop\1)-03.png1)-03"/>
              <p:cNvPicPr/>
              <p:nvPr>
                <p:custDataLst>
                  <p:tags r:id="rId9"/>
                </p:custDataLst>
              </p:nvPr>
            </p:nvPicPr>
            <p:blipFill>
              <a:blip r:embed="rId10"/>
              <a:srcRect l="26572"/>
              <a:stretch>
                <a:fillRect/>
              </a:stretch>
            </p:blipFill>
            <p:spPr>
              <a:xfrm>
                <a:off x="6343" y="3523"/>
                <a:ext cx="3740" cy="2183"/>
              </a:xfrm>
              <a:prstGeom prst="rect">
                <a:avLst/>
              </a:prstGeom>
              <a:noFill/>
              <a:ln w="9525">
                <a:noFill/>
              </a:ln>
            </p:spPr>
          </p:pic>
          <p:sp>
            <p:nvSpPr>
              <p:cNvPr id="28" name="任意多边形 27"/>
              <p:cNvSpPr/>
              <p:nvPr>
                <p:custDataLst>
                  <p:tags r:id="rId11"/>
                </p:custDataLst>
              </p:nvPr>
            </p:nvSpPr>
            <p:spPr>
              <a:xfrm rot="5400000">
                <a:off x="9476" y="2702"/>
                <a:ext cx="325" cy="3868"/>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custDataLst>
                  <p:tags r:id="rId12"/>
                </p:custDataLst>
              </p:nvPr>
            </p:nvSpPr>
            <p:spPr>
              <a:xfrm rot="2700000">
                <a:off x="7622" y="4443"/>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1614" y="4567"/>
                <a:ext cx="1823" cy="504"/>
              </a:xfrm>
              <a:prstGeom prst="rect">
                <a:avLst/>
              </a:prstGeom>
              <a:solidFill>
                <a:schemeClr val="lt1"/>
              </a:solidFill>
              <a:ln w="9525" cmpd="sng">
                <a:solidFill>
                  <a:schemeClr val="accent1">
                    <a:lumMod val="50000"/>
                  </a:schemeClr>
                </a:solidFill>
              </a:ln>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noAutofit/>
              </a:bodyPr>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lnSpc>
                    <a:spcPct val="120000"/>
                  </a:lnSpc>
                  <a:spcBef>
                    <a:spcPts val="0"/>
                  </a:spcBef>
                  <a:spcAft>
                    <a:spcPts val="0"/>
                  </a:spcAft>
                  <a:buClrTx/>
                  <a:buSzTx/>
                  <a:buFontTx/>
                </a:pPr>
                <a:r>
                  <a:rPr lang="zh-CN" altLang="en-US" sz="1200" dirty="0">
                    <a:solidFill>
                      <a:schemeClr val="tx1">
                        <a:lumMod val="85000"/>
                        <a:lumOff val="15000"/>
                      </a:schemeClr>
                    </a:solidFill>
                    <a:uFillTx/>
                    <a:latin typeface="微软雅黑" panose="020B0503020204020204" pitchFamily="34" charset="-122"/>
                    <a:ea typeface="微软雅黑" panose="020B0503020204020204" pitchFamily="34" charset="-122"/>
                    <a:cs typeface="Roboto" panose="02000000000000000000" charset="0"/>
                    <a:sym typeface="Wingdings 2" panose="05020102010507070707" charset="0"/>
                  </a:rPr>
                  <a:t>门窗开闭监测</a:t>
                </a:r>
                <a:endParaRPr lang="zh-CN" altLang="en-US" sz="1200" dirty="0">
                  <a:solidFill>
                    <a:schemeClr val="tx1">
                      <a:lumMod val="85000"/>
                      <a:lumOff val="15000"/>
                    </a:schemeClr>
                  </a:solidFill>
                  <a:uFillTx/>
                  <a:latin typeface="微软雅黑" panose="020B0503020204020204" pitchFamily="34" charset="-122"/>
                  <a:ea typeface="微软雅黑" panose="020B0503020204020204" pitchFamily="34" charset="-122"/>
                  <a:cs typeface="Roboto" panose="02000000000000000000" charset="0"/>
                  <a:sym typeface="Wingdings 2" panose="05020102010507070707" charset="0"/>
                </a:endParaRPr>
              </a:p>
            </p:txBody>
          </p:sp>
          <p:pic>
            <p:nvPicPr>
              <p:cNvPr id="40" name="图片 39" descr="WS301 无线门磁传感器 2"/>
              <p:cNvPicPr>
                <a:picLocks noChangeAspect="1"/>
              </p:cNvPicPr>
              <p:nvPr>
                <p:custDataLst>
                  <p:tags r:id="rId13"/>
                </p:custDataLst>
              </p:nvPr>
            </p:nvPicPr>
            <p:blipFill>
              <a:blip r:embed="rId14"/>
              <a:stretch>
                <a:fillRect/>
              </a:stretch>
            </p:blipFill>
            <p:spPr>
              <a:xfrm>
                <a:off x="10303" y="3514"/>
                <a:ext cx="1205" cy="1205"/>
              </a:xfrm>
              <a:prstGeom prst="rect">
                <a:avLst/>
              </a:prstGeom>
            </p:spPr>
          </p:pic>
        </p:grpSp>
        <p:grpSp>
          <p:nvGrpSpPr>
            <p:cNvPr id="65" name="组合 64"/>
            <p:cNvGrpSpPr/>
            <p:nvPr/>
          </p:nvGrpSpPr>
          <p:grpSpPr>
            <a:xfrm>
              <a:off x="6400" y="8019"/>
              <a:ext cx="7265" cy="2192"/>
              <a:chOff x="6343" y="6258"/>
              <a:chExt cx="7265" cy="2192"/>
            </a:xfrm>
          </p:grpSpPr>
          <p:sp>
            <p:nvSpPr>
              <p:cNvPr id="25" name="圆角矩形 24"/>
              <p:cNvSpPr/>
              <p:nvPr>
                <p:custDataLst>
                  <p:tags r:id="rId15"/>
                </p:custDataLst>
              </p:nvPr>
            </p:nvSpPr>
            <p:spPr>
              <a:xfrm>
                <a:off x="9398" y="6258"/>
                <a:ext cx="4210" cy="2193"/>
              </a:xfrm>
              <a:prstGeom prst="roundRect">
                <a:avLst>
                  <a:gd name="adj" fmla="val 10626"/>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C:\Users\11176\Desktop\图片1.png图片1"/>
              <p:cNvPicPr/>
              <p:nvPr>
                <p:custDataLst>
                  <p:tags r:id="rId16"/>
                </p:custDataLst>
              </p:nvPr>
            </p:nvPicPr>
            <p:blipFill>
              <a:blip r:embed="rId17"/>
              <a:srcRect l="4534" t="9182" r="4807" b="8877"/>
              <a:stretch>
                <a:fillRect/>
              </a:stretch>
            </p:blipFill>
            <p:spPr>
              <a:xfrm>
                <a:off x="6343" y="6286"/>
                <a:ext cx="3659" cy="2121"/>
              </a:xfrm>
              <a:prstGeom prst="rect">
                <a:avLst/>
              </a:prstGeom>
              <a:noFill/>
              <a:ln w="9525">
                <a:noFill/>
              </a:ln>
            </p:spPr>
          </p:pic>
          <p:sp>
            <p:nvSpPr>
              <p:cNvPr id="51" name="任意多边形 50"/>
              <p:cNvSpPr/>
              <p:nvPr>
                <p:custDataLst>
                  <p:tags r:id="rId18"/>
                </p:custDataLst>
              </p:nvPr>
            </p:nvSpPr>
            <p:spPr>
              <a:xfrm rot="16200000" flipH="1" flipV="1">
                <a:off x="9303" y="5408"/>
                <a:ext cx="147" cy="4238"/>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custDataLst>
                  <p:tags r:id="rId19"/>
                </p:custDataLst>
              </p:nvPr>
            </p:nvSpPr>
            <p:spPr>
              <a:xfrm rot="2700000">
                <a:off x="7167" y="7493"/>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custDataLst>
                  <p:tags r:id="rId20"/>
                </p:custDataLst>
              </p:nvPr>
            </p:nvSpPr>
            <p:spPr>
              <a:xfrm>
                <a:off x="11567" y="7367"/>
                <a:ext cx="1823" cy="504"/>
              </a:xfrm>
              <a:prstGeom prst="rect">
                <a:avLst/>
              </a:prstGeom>
              <a:solidFill>
                <a:schemeClr val="lt1"/>
              </a:solidFill>
              <a:ln w="9525" cmpd="sng">
                <a:solidFill>
                  <a:schemeClr val="accent1">
                    <a:lumMod val="50000"/>
                  </a:schemeClr>
                </a:solidFill>
              </a:ln>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noAutofit/>
              </a:bodyPr>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lnSpc>
                    <a:spcPct val="120000"/>
                  </a:lnSpc>
                  <a:spcBef>
                    <a:spcPts val="0"/>
                  </a:spcBef>
                  <a:spcAft>
                    <a:spcPts val="0"/>
                  </a:spcAft>
                  <a:buClrTx/>
                  <a:buSzTx/>
                  <a:buFontTx/>
                </a:pPr>
                <a:r>
                  <a:rPr lang="zh-CN" altLang="en-US" sz="1200" dirty="0">
                    <a:solidFill>
                      <a:schemeClr val="tx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设备温度监测</a:t>
                </a:r>
                <a:r>
                  <a:rPr lang="en-US" altLang="zh-CN" sz="1200" dirty="0">
                    <a:solidFill>
                      <a:schemeClr val="tx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   </a:t>
                </a:r>
                <a:endParaRPr lang="en-US" altLang="zh-CN" sz="1200" dirty="0">
                  <a:solidFill>
                    <a:schemeClr val="tx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endParaRPr>
              </a:p>
            </p:txBody>
          </p:sp>
          <p:pic>
            <p:nvPicPr>
              <p:cNvPr id="61" name="图片 60" descr="EM500-PT100"/>
              <p:cNvPicPr>
                <a:picLocks noChangeAspect="1"/>
              </p:cNvPicPr>
              <p:nvPr>
                <p:custDataLst>
                  <p:tags r:id="rId21"/>
                </p:custDataLst>
              </p:nvPr>
            </p:nvPicPr>
            <p:blipFill>
              <a:blip r:embed="rId22"/>
              <a:stretch>
                <a:fillRect/>
              </a:stretch>
            </p:blipFill>
            <p:spPr>
              <a:xfrm>
                <a:off x="10346" y="6439"/>
                <a:ext cx="964" cy="1019"/>
              </a:xfrm>
              <a:prstGeom prst="rect">
                <a:avLst/>
              </a:prstGeom>
            </p:spPr>
          </p:pic>
        </p:grpSp>
        <p:grpSp>
          <p:nvGrpSpPr>
            <p:cNvPr id="24" name="组合 23"/>
            <p:cNvGrpSpPr/>
            <p:nvPr/>
          </p:nvGrpSpPr>
          <p:grpSpPr>
            <a:xfrm>
              <a:off x="16622" y="5355"/>
              <a:ext cx="1886" cy="2967"/>
              <a:chOff x="17806" y="2893"/>
              <a:chExt cx="2052" cy="3226"/>
            </a:xfrm>
          </p:grpSpPr>
          <p:grpSp>
            <p:nvGrpSpPr>
              <p:cNvPr id="50" name="组合 49"/>
              <p:cNvGrpSpPr/>
              <p:nvPr/>
            </p:nvGrpSpPr>
            <p:grpSpPr>
              <a:xfrm>
                <a:off x="17806" y="2893"/>
                <a:ext cx="2052" cy="2102"/>
                <a:chOff x="15664" y="4873"/>
                <a:chExt cx="2114" cy="2167"/>
              </a:xfrm>
            </p:grpSpPr>
            <p:pic>
              <p:nvPicPr>
                <p:cNvPr id="39" name="图片 10" descr="UG65产品图1"/>
                <p:cNvPicPr>
                  <a:picLocks noChangeAspect="1"/>
                </p:cNvPicPr>
                <p:nvPr/>
              </p:nvPicPr>
              <p:blipFill>
                <a:blip r:embed="rId23"/>
                <a:stretch>
                  <a:fillRect/>
                </a:stretch>
              </p:blipFill>
              <p:spPr>
                <a:xfrm>
                  <a:off x="15934" y="4873"/>
                  <a:ext cx="1694" cy="1861"/>
                </a:xfrm>
                <a:prstGeom prst="rect">
                  <a:avLst/>
                </a:prstGeom>
              </p:spPr>
            </p:pic>
            <p:sp>
              <p:nvSpPr>
                <p:cNvPr id="41" name="文本框 40"/>
                <p:cNvSpPr txBox="1"/>
                <p:nvPr/>
              </p:nvSpPr>
              <p:spPr>
                <a:xfrm>
                  <a:off x="15664" y="6598"/>
                  <a:ext cx="2114" cy="442"/>
                </a:xfrm>
                <a:prstGeom prst="rect">
                  <a:avLst/>
                </a:prstGeom>
                <a:noFill/>
                <a:ln w="9525">
                  <a:noFill/>
                </a:ln>
              </p:spPr>
              <p:txBody>
                <a:bodyPr wrap="square">
                  <a:spAutoFit/>
                </a:bodyPr>
                <a:lstStyle/>
                <a:p>
                  <a:pPr lvl="0" algn="ctr">
                    <a:buClrTx/>
                    <a:buSzTx/>
                    <a:buFontTx/>
                  </a:pPr>
                  <a:r>
                    <a:rPr lang="en-US" altLang="zh-CN"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LoRaWAN网关</a:t>
                  </a:r>
                  <a:endParaRPr lang="en-US" altLang="zh-CN"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44" name="组合 43"/>
              <p:cNvGrpSpPr/>
              <p:nvPr/>
            </p:nvGrpSpPr>
            <p:grpSpPr>
              <a:xfrm>
                <a:off x="18678" y="5175"/>
                <a:ext cx="458" cy="944"/>
                <a:chOff x="16284" y="7275"/>
                <a:chExt cx="472" cy="973"/>
              </a:xfrm>
            </p:grpSpPr>
            <p:cxnSp>
              <p:nvCxnSpPr>
                <p:cNvPr id="29" name="直接箭头连接符 28"/>
                <p:cNvCxnSpPr/>
                <p:nvPr/>
              </p:nvCxnSpPr>
              <p:spPr>
                <a:xfrm>
                  <a:off x="16284" y="7331"/>
                  <a:ext cx="12" cy="91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H="1" flipV="1">
                  <a:off x="16740" y="7275"/>
                  <a:ext cx="16" cy="858"/>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cxnSp>
          <p:nvCxnSpPr>
            <p:cNvPr id="32" name="直接连接符 31"/>
            <p:cNvCxnSpPr/>
            <p:nvPr/>
          </p:nvCxnSpPr>
          <p:spPr>
            <a:xfrm flipV="1">
              <a:off x="13773" y="4133"/>
              <a:ext cx="2319" cy="9"/>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173" name="图片 172"/>
            <p:cNvPicPr>
              <a:picLocks noChangeAspect="1"/>
            </p:cNvPicPr>
            <p:nvPr/>
          </p:nvPicPr>
          <p:blipFill>
            <a:blip r:embed="rId24"/>
            <a:stretch>
              <a:fillRect/>
            </a:stretch>
          </p:blipFill>
          <p:spPr>
            <a:xfrm>
              <a:off x="14662" y="3849"/>
              <a:ext cx="760" cy="574"/>
            </a:xfrm>
            <a:prstGeom prst="rect">
              <a:avLst/>
            </a:prstGeom>
          </p:spPr>
        </p:pic>
        <p:cxnSp>
          <p:nvCxnSpPr>
            <p:cNvPr id="45" name="直接连接符 44"/>
            <p:cNvCxnSpPr/>
            <p:nvPr>
              <p:custDataLst>
                <p:tags r:id="rId25"/>
              </p:custDataLst>
            </p:nvPr>
          </p:nvCxnSpPr>
          <p:spPr>
            <a:xfrm flipV="1">
              <a:off x="13775" y="6628"/>
              <a:ext cx="3088" cy="10"/>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46" name="图片 45"/>
            <p:cNvPicPr>
              <a:picLocks noChangeAspect="1"/>
            </p:cNvPicPr>
            <p:nvPr>
              <p:custDataLst>
                <p:tags r:id="rId26"/>
              </p:custDataLst>
            </p:nvPr>
          </p:nvPicPr>
          <p:blipFill>
            <a:blip r:embed="rId24"/>
            <a:stretch>
              <a:fillRect/>
            </a:stretch>
          </p:blipFill>
          <p:spPr>
            <a:xfrm>
              <a:off x="14663" y="6345"/>
              <a:ext cx="760" cy="574"/>
            </a:xfrm>
            <a:prstGeom prst="rect">
              <a:avLst/>
            </a:prstGeom>
          </p:spPr>
        </p:pic>
        <p:cxnSp>
          <p:nvCxnSpPr>
            <p:cNvPr id="47" name="直接连接符 46"/>
            <p:cNvCxnSpPr/>
            <p:nvPr>
              <p:custDataLst>
                <p:tags r:id="rId27"/>
              </p:custDataLst>
            </p:nvPr>
          </p:nvCxnSpPr>
          <p:spPr>
            <a:xfrm flipV="1">
              <a:off x="13775" y="9322"/>
              <a:ext cx="2319" cy="9"/>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48" name="图片 47"/>
            <p:cNvPicPr>
              <a:picLocks noChangeAspect="1"/>
            </p:cNvPicPr>
            <p:nvPr>
              <p:custDataLst>
                <p:tags r:id="rId28"/>
              </p:custDataLst>
            </p:nvPr>
          </p:nvPicPr>
          <p:blipFill>
            <a:blip r:embed="rId24"/>
            <a:stretch>
              <a:fillRect/>
            </a:stretch>
          </p:blipFill>
          <p:spPr>
            <a:xfrm>
              <a:off x="14663" y="9038"/>
              <a:ext cx="760" cy="574"/>
            </a:xfrm>
            <a:prstGeom prst="rect">
              <a:avLst/>
            </a:prstGeom>
          </p:spPr>
        </p:pic>
        <p:cxnSp>
          <p:nvCxnSpPr>
            <p:cNvPr id="49" name="直接连接符 48"/>
            <p:cNvCxnSpPr/>
            <p:nvPr>
              <p:custDataLst>
                <p:tags r:id="rId29"/>
              </p:custDataLst>
            </p:nvPr>
          </p:nvCxnSpPr>
          <p:spPr>
            <a:xfrm flipH="1">
              <a:off x="16073" y="4100"/>
              <a:ext cx="20" cy="5212"/>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nvGrpSpPr>
            <p:cNvPr id="67" name="组合 66"/>
            <p:cNvGrpSpPr/>
            <p:nvPr/>
          </p:nvGrpSpPr>
          <p:grpSpPr>
            <a:xfrm>
              <a:off x="16622" y="7970"/>
              <a:ext cx="2484" cy="2484"/>
              <a:chOff x="11542" y="3575"/>
              <a:chExt cx="2484" cy="2484"/>
            </a:xfrm>
          </p:grpSpPr>
          <p:pic>
            <p:nvPicPr>
              <p:cNvPr id="99" name="图片 98" descr="303b32313535323636343bd4c6"/>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11542" y="3575"/>
                <a:ext cx="2484" cy="2484"/>
              </a:xfrm>
              <a:prstGeom prst="rect">
                <a:avLst/>
              </a:prstGeom>
            </p:spPr>
          </p:pic>
          <p:sp>
            <p:nvSpPr>
              <p:cNvPr id="103" name="文本框 102"/>
              <p:cNvSpPr txBox="1"/>
              <p:nvPr>
                <p:custDataLst>
                  <p:tags r:id="rId33"/>
                </p:custDataLst>
              </p:nvPr>
            </p:nvSpPr>
            <p:spPr>
              <a:xfrm>
                <a:off x="11906" y="4717"/>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endParaRPr>
              </a:p>
            </p:txBody>
          </p:sp>
        </p:grpSp>
      </p:grpSp>
      <p:sp>
        <p:nvSpPr>
          <p:cNvPr id="69" name="文本框 68"/>
          <p:cNvSpPr txBox="1"/>
          <p:nvPr>
            <p:custDataLst>
              <p:tags r:id="rId34"/>
            </p:custDataLst>
          </p:nvPr>
        </p:nvSpPr>
        <p:spPr>
          <a:xfrm>
            <a:off x="786130" y="5236210"/>
            <a:ext cx="3155315" cy="1188085"/>
          </a:xfrm>
          <a:prstGeom prst="rect">
            <a:avLst/>
          </a:prstGeom>
          <a:noFill/>
        </p:spPr>
        <p:txBody>
          <a:bodyPr wrap="square" rtlCol="0">
            <a:spAutoFit/>
          </a:bodyPr>
          <a:lstStyle/>
          <a:p>
            <a:pPr marL="285750" indent="-285750">
              <a:lnSpc>
                <a:spcPct val="130000"/>
              </a:lnSpc>
              <a:buClr>
                <a:srgbClr val="479EF6"/>
              </a:buClr>
              <a:buFont typeface="Wingdings" panose="05000000000000000000" charset="0"/>
              <a:buChar char="ü"/>
            </a:pPr>
            <a:r>
              <a:rPr lang="zh-CN" altLang="en-US" sz="1400">
                <a:latin typeface="微软雅黑" panose="020B0503020204020204" pitchFamily="34" charset="-122"/>
                <a:ea typeface="微软雅黑" panose="020B0503020204020204" pitchFamily="34" charset="-122"/>
                <a:sym typeface="+mn-ea"/>
              </a:rPr>
              <a:t>实时监测楼宇机房、强电间、设备间等封闭场所的设备，避免设备因温度过高损坏，避免火灾隐患</a:t>
            </a:r>
            <a:endParaRPr lang="zh-CN" altLang="en-US" sz="1400">
              <a:latin typeface="微软雅黑" panose="020B0503020204020204" pitchFamily="34" charset="-122"/>
              <a:ea typeface="微软雅黑" panose="020B0503020204020204" pitchFamily="34" charset="-122"/>
            </a:endParaRPr>
          </a:p>
          <a:p>
            <a:pPr marL="285750" indent="-285750">
              <a:lnSpc>
                <a:spcPct val="120000"/>
              </a:lnSpc>
              <a:buClr>
                <a:srgbClr val="479EF6"/>
              </a:buClr>
              <a:buFont typeface="Wingdings" panose="05000000000000000000" charset="0"/>
              <a:buChar char="ü"/>
            </a:pPr>
            <a:endParaRPr lang="zh-CN" altLang="en-US" sz="1400">
              <a:latin typeface="微软雅黑" panose="020B0503020204020204" pitchFamily="34" charset="-122"/>
              <a:ea typeface="微软雅黑" panose="020B0503020204020204" pitchFamily="34" charset="-122"/>
            </a:endParaRPr>
          </a:p>
        </p:txBody>
      </p:sp>
    </p:spTree>
    <p:custDataLst>
      <p:tags r:id="rId35"/>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64480" y="3117850"/>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公司介绍</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9" name="Rectangle 117"/>
          <p:cNvSpPr/>
          <p:nvPr/>
        </p:nvSpPr>
        <p:spPr>
          <a:xfrm>
            <a:off x="2211070" y="2103120"/>
            <a:ext cx="1648460" cy="10147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rPr>
              <a:t>0</a:t>
            </a:r>
            <a:r>
              <a:rPr kumimoji="0" lang="en-US" altLang="zh-CN"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rPr>
              <a:t>1</a:t>
            </a:r>
            <a:endPar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sp>
        <p:nvSpPr>
          <p:cNvPr id="6" name="文本框 23"/>
          <p:cNvSpPr txBox="1"/>
          <p:nvPr>
            <p:custDataLst>
              <p:tags r:id="rId3"/>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429250" y="3738880"/>
            <a:ext cx="1776730" cy="330835"/>
          </a:xfrm>
          <a:prstGeom prst="rect">
            <a:avLst/>
          </a:prstGeom>
          <a:noFill/>
        </p:spPr>
        <p:txBody>
          <a:bodyPr wrap="square" rtlCol="0" anchor="t">
            <a:spAutoFit/>
          </a:bodyPr>
          <a:lstStyle/>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公司发展</a:t>
            </a:r>
            <a:r>
              <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  |  </a:t>
            </a: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公司实力</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endParaRPr>
          </a:p>
        </p:txBody>
      </p:sp>
      <p:pic>
        <p:nvPicPr>
          <p:cNvPr id="24" name="图片 23" descr="星纵物联Logo_RGB-02（彩色）"/>
          <p:cNvPicPr>
            <a:picLocks noChangeAspect="1"/>
          </p:cNvPicPr>
          <p:nvPr>
            <p:custDataLst>
              <p:tags r:id="rId4"/>
            </p:custDataLst>
          </p:nvPr>
        </p:nvPicPr>
        <p:blipFill>
          <a:blip r:embed="rId5"/>
          <a:stretch>
            <a:fillRect/>
          </a:stretch>
        </p:blipFill>
        <p:spPr>
          <a:xfrm>
            <a:off x="9789160" y="116205"/>
            <a:ext cx="2657475" cy="902335"/>
          </a:xfrm>
          <a:prstGeom prst="rect">
            <a:avLst/>
          </a:prstGeom>
        </p:spPr>
      </p:pic>
    </p:spTree>
  </p:cSld>
  <p:clrMapOvr>
    <a:masterClrMapping/>
  </p:clrMapOvr>
  <p:transition spd="slow" advTm="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5175" y="6127115"/>
            <a:ext cx="1591945" cy="2882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微软雅黑" panose="020B0503020204020204" pitchFamily="34" charset="-122"/>
                <a:ea typeface="微软雅黑" panose="020B0503020204020204" pitchFamily="34" charset="-122"/>
              </a:rPr>
              <a:t>管道压力</a:t>
            </a:r>
            <a:endParaRPr lang="zh-CN" altLang="en-US" sz="1200">
              <a:latin typeface="微软雅黑" panose="020B0503020204020204" pitchFamily="34" charset="-122"/>
              <a:ea typeface="微软雅黑" panose="020B0503020204020204" pitchFamily="34" charset="-122"/>
            </a:endParaRPr>
          </a:p>
        </p:txBody>
      </p:sp>
      <p:sp>
        <p:nvSpPr>
          <p:cNvPr id="3" name="矩形 2"/>
          <p:cNvSpPr/>
          <p:nvPr/>
        </p:nvSpPr>
        <p:spPr>
          <a:xfrm>
            <a:off x="1421765" y="6127115"/>
            <a:ext cx="1617980" cy="2876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微软雅黑" panose="020B0503020204020204" pitchFamily="34" charset="-122"/>
                <a:ea typeface="微软雅黑" panose="020B0503020204020204" pitchFamily="34" charset="-122"/>
              </a:rPr>
              <a:t>水塔水位监测</a:t>
            </a:r>
            <a:endParaRPr lang="zh-CN" altLang="en-US" sz="1200">
              <a:latin typeface="微软雅黑" panose="020B0503020204020204" pitchFamily="34" charset="-122"/>
              <a:ea typeface="微软雅黑" panose="020B0503020204020204" pitchFamily="34" charset="-122"/>
            </a:endParaRPr>
          </a:p>
        </p:txBody>
      </p:sp>
      <p:sp>
        <p:nvSpPr>
          <p:cNvPr id="5" name="矩形 4"/>
          <p:cNvSpPr/>
          <p:nvPr/>
        </p:nvSpPr>
        <p:spPr>
          <a:xfrm>
            <a:off x="5161280" y="6121400"/>
            <a:ext cx="1649730" cy="2876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微软雅黑" panose="020B0503020204020204" pitchFamily="34" charset="-122"/>
                <a:ea typeface="微软雅黑" panose="020B0503020204020204" pitchFamily="34" charset="-122"/>
              </a:rPr>
              <a:t>设备监测</a:t>
            </a:r>
            <a:endParaRPr lang="zh-CN" altLang="en-US" sz="1200">
              <a:latin typeface="微软雅黑" panose="020B0503020204020204" pitchFamily="34" charset="-122"/>
              <a:ea typeface="微软雅黑" panose="020B0503020204020204" pitchFamily="34" charset="-122"/>
            </a:endParaRPr>
          </a:p>
        </p:txBody>
      </p:sp>
      <p:sp>
        <p:nvSpPr>
          <p:cNvPr id="24" name="object 22"/>
          <p:cNvSpPr txBox="1"/>
          <p:nvPr/>
        </p:nvSpPr>
        <p:spPr>
          <a:xfrm>
            <a:off x="1052195" y="1422400"/>
            <a:ext cx="6219190" cy="618490"/>
          </a:xfrm>
          <a:prstGeom prst="rect">
            <a:avLst/>
          </a:prstGeom>
        </p:spPr>
        <p:txBody>
          <a:bodyPr vert="horz" wrap="square" lIns="0" tIns="15875" rIns="0" bIns="0" rtlCol="0">
            <a:spAutoFit/>
          </a:bodyPr>
          <a:lstStyle/>
          <a:p>
            <a:pPr marL="12700">
              <a:lnSpc>
                <a:spcPct val="140000"/>
              </a:lnSpc>
              <a:spcBef>
                <a:spcPts val="100"/>
              </a:spcBef>
              <a:buClrTx/>
              <a:buSzTx/>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实时监测供水泵房的各环节状态，包括水塔的水位、供水管道的压力、变频器等设备的安全运行状态，对供水进行</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远程</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管理，发现问题及时排查。</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9" name="图片 38"/>
          <p:cNvPicPr>
            <a:picLocks noChangeAspect="1"/>
          </p:cNvPicPr>
          <p:nvPr/>
        </p:nvPicPr>
        <p:blipFill>
          <a:blip r:embed="rId1"/>
          <a:stretch>
            <a:fillRect/>
          </a:stretch>
        </p:blipFill>
        <p:spPr>
          <a:xfrm>
            <a:off x="3305175" y="4961255"/>
            <a:ext cx="1592580" cy="1061085"/>
          </a:xfrm>
          <a:prstGeom prst="rect">
            <a:avLst/>
          </a:prstGeom>
        </p:spPr>
      </p:pic>
      <p:pic>
        <p:nvPicPr>
          <p:cNvPr id="43" name="图片 42"/>
          <p:cNvPicPr>
            <a:picLocks noChangeAspect="1"/>
          </p:cNvPicPr>
          <p:nvPr/>
        </p:nvPicPr>
        <p:blipFill>
          <a:blip r:embed="rId2"/>
          <a:stretch>
            <a:fillRect/>
          </a:stretch>
        </p:blipFill>
        <p:spPr>
          <a:xfrm>
            <a:off x="5161280" y="4954905"/>
            <a:ext cx="1649730" cy="1061085"/>
          </a:xfrm>
          <a:prstGeom prst="rect">
            <a:avLst/>
          </a:prstGeom>
        </p:spPr>
      </p:pic>
      <p:pic>
        <p:nvPicPr>
          <p:cNvPr id="44" name="图片 43"/>
          <p:cNvPicPr>
            <a:picLocks noChangeAspect="1"/>
          </p:cNvPicPr>
          <p:nvPr/>
        </p:nvPicPr>
        <p:blipFill>
          <a:blip r:embed="rId3"/>
          <a:stretch>
            <a:fillRect/>
          </a:stretch>
        </p:blipFill>
        <p:spPr>
          <a:xfrm>
            <a:off x="1422400" y="4945380"/>
            <a:ext cx="1617345" cy="1076325"/>
          </a:xfrm>
          <a:prstGeom prst="rect">
            <a:avLst/>
          </a:prstGeom>
        </p:spPr>
      </p:pic>
      <p:grpSp>
        <p:nvGrpSpPr>
          <p:cNvPr id="25" name="组合 24"/>
          <p:cNvGrpSpPr/>
          <p:nvPr/>
        </p:nvGrpSpPr>
        <p:grpSpPr>
          <a:xfrm>
            <a:off x="704215" y="2243455"/>
            <a:ext cx="7349490" cy="2207895"/>
            <a:chOff x="659" y="3591"/>
            <a:chExt cx="11574" cy="3477"/>
          </a:xfrm>
        </p:grpSpPr>
        <p:grpSp>
          <p:nvGrpSpPr>
            <p:cNvPr id="98" name="组合 97"/>
            <p:cNvGrpSpPr/>
            <p:nvPr/>
          </p:nvGrpSpPr>
          <p:grpSpPr>
            <a:xfrm>
              <a:off x="10053" y="4025"/>
              <a:ext cx="2180" cy="2180"/>
              <a:chOff x="16593" y="1868"/>
              <a:chExt cx="2180" cy="2180"/>
            </a:xfrm>
          </p:grpSpPr>
          <p:pic>
            <p:nvPicPr>
              <p:cNvPr id="96" name="图片 95" descr="303b32313535323636343bd4c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93" y="1868"/>
                <a:ext cx="2180" cy="2180"/>
              </a:xfrm>
              <a:prstGeom prst="rect">
                <a:avLst/>
              </a:prstGeom>
            </p:spPr>
          </p:pic>
          <p:sp>
            <p:nvSpPr>
              <p:cNvPr id="97" name="文本框 96"/>
              <p:cNvSpPr txBox="1"/>
              <p:nvPr/>
            </p:nvSpPr>
            <p:spPr>
              <a:xfrm>
                <a:off x="16757" y="2881"/>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endParaRPr>
              </a:p>
            </p:txBody>
          </p:sp>
        </p:grpSp>
        <p:grpSp>
          <p:nvGrpSpPr>
            <p:cNvPr id="19" name="组合 18"/>
            <p:cNvGrpSpPr/>
            <p:nvPr/>
          </p:nvGrpSpPr>
          <p:grpSpPr>
            <a:xfrm>
              <a:off x="659" y="3591"/>
              <a:ext cx="9542" cy="3477"/>
              <a:chOff x="659" y="3591"/>
              <a:chExt cx="9542" cy="3477"/>
            </a:xfrm>
          </p:grpSpPr>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rcRect l="35103" t="8910" r="34706" b="17821"/>
              <a:stretch>
                <a:fillRect/>
              </a:stretch>
            </p:blipFill>
            <p:spPr>
              <a:xfrm>
                <a:off x="3636" y="5366"/>
                <a:ext cx="662" cy="1169"/>
              </a:xfrm>
              <a:prstGeom prst="rect">
                <a:avLst/>
              </a:prstGeom>
            </p:spPr>
          </p:pic>
          <p:sp>
            <p:nvSpPr>
              <p:cNvPr id="20" name="文本框 19"/>
              <p:cNvSpPr txBox="1"/>
              <p:nvPr/>
            </p:nvSpPr>
            <p:spPr>
              <a:xfrm>
                <a:off x="3404" y="6535"/>
                <a:ext cx="1508" cy="43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a:latin typeface="微软雅黑" panose="020B0503020204020204" pitchFamily="34" charset="-122"/>
                    <a:ea typeface="微软雅黑" panose="020B0503020204020204" pitchFamily="34" charset="-122"/>
                    <a:cs typeface="微软雅黑" panose="020B0503020204020204" pitchFamily="34" charset="-122"/>
                    <a:sym typeface="+mn-ea"/>
                  </a:rPr>
                  <a:t>数据传输终端</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0" name="图片 99"/>
              <p:cNvPicPr/>
              <p:nvPr/>
            </p:nvPicPr>
            <p:blipFill>
              <a:blip r:embed="rId7"/>
              <a:srcRect l="28169" t="3000" r="29370" b="4935"/>
              <a:stretch>
                <a:fillRect/>
              </a:stretch>
            </p:blipFill>
            <p:spPr>
              <a:xfrm>
                <a:off x="1335" y="5816"/>
                <a:ext cx="832" cy="1143"/>
              </a:xfrm>
              <a:prstGeom prst="rect">
                <a:avLst/>
              </a:prstGeom>
              <a:noFill/>
              <a:ln w="9525">
                <a:noFill/>
              </a:ln>
            </p:spPr>
          </p:pic>
          <p:sp>
            <p:nvSpPr>
              <p:cNvPr id="22" name="文本框 21"/>
              <p:cNvSpPr txBox="1"/>
              <p:nvPr/>
            </p:nvSpPr>
            <p:spPr>
              <a:xfrm>
                <a:off x="659" y="5879"/>
                <a:ext cx="577" cy="1189"/>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变频器</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659" y="4427"/>
                <a:ext cx="577" cy="1537"/>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管道压力</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文本框 30"/>
              <p:cNvSpPr txBox="1"/>
              <p:nvPr/>
            </p:nvSpPr>
            <p:spPr>
              <a:xfrm>
                <a:off x="659" y="3591"/>
                <a:ext cx="577" cy="840"/>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水位</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2" name="直接连接符 31"/>
              <p:cNvCxnSpPr/>
              <p:nvPr/>
            </p:nvCxnSpPr>
            <p:spPr>
              <a:xfrm flipH="1">
                <a:off x="817" y="4515"/>
                <a:ext cx="220"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33" name="直接连接符 32"/>
              <p:cNvCxnSpPr/>
              <p:nvPr/>
            </p:nvCxnSpPr>
            <p:spPr>
              <a:xfrm flipH="1">
                <a:off x="808" y="5881"/>
                <a:ext cx="220"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34" name="肘形连接符 33"/>
              <p:cNvCxnSpPr/>
              <p:nvPr/>
            </p:nvCxnSpPr>
            <p:spPr>
              <a:xfrm>
                <a:off x="2167" y="4110"/>
                <a:ext cx="4899" cy="1189"/>
              </a:xfrm>
              <a:prstGeom prst="bentConnector3">
                <a:avLst>
                  <a:gd name="adj1" fmla="val 48111"/>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240" y="6387"/>
                <a:ext cx="1396" cy="0"/>
              </a:xfrm>
              <a:prstGeom prst="line">
                <a:avLst/>
              </a:prstGeom>
              <a:ln>
                <a:solidFill>
                  <a:srgbClr val="BFBFBF"/>
                </a:solidFill>
                <a:prstDash val="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240" y="5838"/>
                <a:ext cx="1240" cy="43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mn-ea"/>
                  </a:rPr>
                  <a:t>485/DI/AI</a:t>
                </a:r>
                <a:endPar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8" name="图片 10" descr="UG65产品图1"/>
              <p:cNvPicPr>
                <a:picLocks noChangeAspect="1"/>
              </p:cNvPicPr>
              <p:nvPr/>
            </p:nvPicPr>
            <p:blipFill>
              <a:blip r:embed="rId8"/>
              <a:stretch>
                <a:fillRect/>
              </a:stretch>
            </p:blipFill>
            <p:spPr>
              <a:xfrm>
                <a:off x="7066" y="4215"/>
                <a:ext cx="1273" cy="1399"/>
              </a:xfrm>
              <a:prstGeom prst="rect">
                <a:avLst/>
              </a:prstGeom>
            </p:spPr>
          </p:pic>
          <p:sp>
            <p:nvSpPr>
              <p:cNvPr id="80" name="文本框 79"/>
              <p:cNvSpPr txBox="1"/>
              <p:nvPr/>
            </p:nvSpPr>
            <p:spPr>
              <a:xfrm>
                <a:off x="7054" y="5500"/>
                <a:ext cx="1799" cy="386"/>
              </a:xfrm>
              <a:prstGeom prst="rect">
                <a:avLst/>
              </a:prstGeom>
              <a:noFill/>
              <a:ln w="9525">
                <a:noFill/>
              </a:ln>
            </p:spPr>
            <p:txBody>
              <a:bodyPr wrap="square">
                <a:spAutoFit/>
              </a:bodyPr>
              <a:lstStyle/>
              <a:p>
                <a:pPr indent="0" algn="l"/>
                <a:r>
                  <a:rPr lang="en-US" altLang="zh-CN"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LoRaWAN</a:t>
                </a:r>
                <a:r>
                  <a:rPr lang="zh-CN" alt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网关</a:t>
                </a:r>
                <a:endParaRPr lang="zh-CN" alt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9" name="直接箭头连接符 98"/>
              <p:cNvCxnSpPr/>
              <p:nvPr/>
            </p:nvCxnSpPr>
            <p:spPr>
              <a:xfrm flipH="1" flipV="1">
                <a:off x="8868" y="5038"/>
                <a:ext cx="867"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8933" y="5472"/>
                <a:ext cx="80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肘形连接符 39"/>
              <p:cNvCxnSpPr/>
              <p:nvPr/>
            </p:nvCxnSpPr>
            <p:spPr>
              <a:xfrm flipV="1">
                <a:off x="4135" y="5354"/>
                <a:ext cx="2885" cy="962"/>
              </a:xfrm>
              <a:prstGeom prst="bentConnector3">
                <a:avLst>
                  <a:gd name="adj1" fmla="val 13864"/>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肘形连接符 40"/>
              <p:cNvCxnSpPr/>
              <p:nvPr/>
            </p:nvCxnSpPr>
            <p:spPr>
              <a:xfrm>
                <a:off x="2142" y="5295"/>
                <a:ext cx="2375" cy="5"/>
              </a:xfrm>
              <a:prstGeom prst="bentConnector2">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9"/>
              <a:stretch>
                <a:fillRect/>
              </a:stretch>
            </p:blipFill>
            <p:spPr>
              <a:xfrm>
                <a:off x="5273" y="5053"/>
                <a:ext cx="933" cy="636"/>
              </a:xfrm>
              <a:prstGeom prst="rect">
                <a:avLst/>
              </a:prstGeom>
            </p:spPr>
          </p:pic>
          <p:sp>
            <p:nvSpPr>
              <p:cNvPr id="42" name="文本框 41"/>
              <p:cNvSpPr txBox="1"/>
              <p:nvPr/>
            </p:nvSpPr>
            <p:spPr>
              <a:xfrm>
                <a:off x="8402" y="5097"/>
                <a:ext cx="1799" cy="386"/>
              </a:xfrm>
              <a:prstGeom prst="rect">
                <a:avLst/>
              </a:prstGeom>
              <a:noFill/>
              <a:ln w="9525">
                <a:noFill/>
              </a:ln>
            </p:spPr>
            <p:txBody>
              <a:bodyPr wrap="square">
                <a:spAutoFit/>
              </a:bodyPr>
              <a:lstStyle/>
              <a:p>
                <a:pPr indent="0" algn="l"/>
                <a:r>
                  <a:rPr 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4G/</a:t>
                </a:r>
                <a:r>
                  <a:rPr lang="zh-CN" alt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以太网</a:t>
                </a:r>
                <a:r>
                  <a:rPr lang="en-US" altLang="zh-CN"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/WIFI</a:t>
                </a:r>
                <a:endParaRPr lang="zh-CN" altLang="en-US" sz="10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5" name="图片 44"/>
              <p:cNvPicPr>
                <a:picLocks noChangeAspect="1"/>
              </p:cNvPicPr>
              <p:nvPr/>
            </p:nvPicPr>
            <p:blipFill>
              <a:blip r:embed="rId10"/>
              <a:stretch>
                <a:fillRect/>
              </a:stretch>
            </p:blipFill>
            <p:spPr>
              <a:xfrm>
                <a:off x="1400" y="4930"/>
                <a:ext cx="645" cy="582"/>
              </a:xfrm>
              <a:prstGeom prst="rect">
                <a:avLst/>
              </a:prstGeom>
              <a:noFill/>
              <a:ln>
                <a:noFill/>
              </a:ln>
            </p:spPr>
          </p:pic>
          <p:pic>
            <p:nvPicPr>
              <p:cNvPr id="46" name="图片 45"/>
              <p:cNvPicPr>
                <a:picLocks noChangeAspect="1"/>
              </p:cNvPicPr>
              <p:nvPr/>
            </p:nvPicPr>
            <p:blipFill>
              <a:blip r:embed="rId11"/>
              <a:stretch>
                <a:fillRect/>
              </a:stretch>
            </p:blipFill>
            <p:spPr>
              <a:xfrm>
                <a:off x="1321" y="3726"/>
                <a:ext cx="821" cy="855"/>
              </a:xfrm>
              <a:prstGeom prst="rect">
                <a:avLst/>
              </a:prstGeom>
              <a:noFill/>
              <a:ln>
                <a:noFill/>
              </a:ln>
            </p:spPr>
          </p:pic>
        </p:grpSp>
      </p:grpSp>
      <p:grpSp>
        <p:nvGrpSpPr>
          <p:cNvPr id="4" name="组合 3"/>
          <p:cNvGrpSpPr/>
          <p:nvPr/>
        </p:nvGrpSpPr>
        <p:grpSpPr>
          <a:xfrm>
            <a:off x="214630" y="-26670"/>
            <a:ext cx="7479665" cy="2635250"/>
            <a:chOff x="338" y="-42"/>
            <a:chExt cx="11779" cy="4150"/>
          </a:xfrm>
        </p:grpSpPr>
        <p:sp>
          <p:nvSpPr>
            <p:cNvPr id="9" name="TextBox 8"/>
            <p:cNvSpPr txBox="1"/>
            <p:nvPr>
              <p:custDataLst>
                <p:tags r:id="rId1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供水泵房监测</a:t>
              </a:r>
              <a:endParaRPr 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custDataLst>
                <p:tags r:id="rId1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0" name="文本框 23"/>
            <p:cNvSpPr txBox="1"/>
            <p:nvPr>
              <p:custDataLst>
                <p:tags r:id="rId1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8" name="图片 17" descr="星纵物联Logo_RGB-02（彩色）"/>
          <p:cNvPicPr>
            <a:picLocks noChangeAspect="1"/>
          </p:cNvPicPr>
          <p:nvPr>
            <p:custDataLst>
              <p:tags r:id="rId15"/>
            </p:custDataLst>
          </p:nvPr>
        </p:nvPicPr>
        <p:blipFill>
          <a:blip r:embed="rId16"/>
          <a:stretch>
            <a:fillRect/>
          </a:stretch>
        </p:blipFill>
        <p:spPr>
          <a:xfrm>
            <a:off x="9432925" y="116205"/>
            <a:ext cx="3023870" cy="1026795"/>
          </a:xfrm>
          <a:prstGeom prst="rect">
            <a:avLst/>
          </a:prstGeom>
        </p:spPr>
      </p:pic>
      <p:sp>
        <p:nvSpPr>
          <p:cNvPr id="27" name="文本框 26"/>
          <p:cNvSpPr txBox="1"/>
          <p:nvPr/>
        </p:nvSpPr>
        <p:spPr>
          <a:xfrm>
            <a:off x="1016635" y="1023620"/>
            <a:ext cx="3061970" cy="398780"/>
          </a:xfrm>
          <a:prstGeom prst="rect">
            <a:avLst/>
          </a:prstGeom>
          <a:noFill/>
        </p:spPr>
        <p:txBody>
          <a:bodyPr wrap="square" rtlCol="0" anchor="t">
            <a:spAutoFit/>
          </a:bodyPr>
          <a:lstStyle/>
          <a:p>
            <a:r>
              <a:rPr lang="zh-CN" altLang="en-US" sz="2000" b="1">
                <a:solidFill>
                  <a:srgbClr val="4696F5"/>
                </a:solidFill>
                <a:latin typeface="微软雅黑" panose="020B0503020204020204" pitchFamily="34" charset="-122"/>
                <a:ea typeface="微软雅黑" panose="020B0503020204020204" pitchFamily="34" charset="-122"/>
                <a:sym typeface="+mn-ea"/>
              </a:rPr>
              <a:t>保证楼宇供水的正常运转</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8275320" y="3150235"/>
            <a:ext cx="607060" cy="589280"/>
            <a:chOff x="774" y="7964"/>
            <a:chExt cx="1176" cy="1140"/>
          </a:xfrm>
        </p:grpSpPr>
        <p:sp>
          <p:nvSpPr>
            <p:cNvPr id="23" name="椭圆 22"/>
            <p:cNvSpPr>
              <a:spLocks noChangeAspect="1"/>
            </p:cNvSpPr>
            <p:nvPr/>
          </p:nvSpPr>
          <p:spPr>
            <a:xfrm>
              <a:off x="774" y="7964"/>
              <a:ext cx="1176" cy="1140"/>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16" name="图片 15" descr="C:/Users/Administrator/AppData/Local/Temp/picturecompress_20210806172916/output_116.pngoutput_116"/>
            <p:cNvPicPr>
              <a:picLocks noChangeAspect="1"/>
            </p:cNvPicPr>
            <p:nvPr/>
          </p:nvPicPr>
          <p:blipFill>
            <a:blip r:embed="rId17"/>
            <a:stretch>
              <a:fillRect/>
            </a:stretch>
          </p:blipFill>
          <p:spPr>
            <a:xfrm>
              <a:off x="1009" y="8217"/>
              <a:ext cx="684" cy="684"/>
            </a:xfrm>
            <a:prstGeom prst="rect">
              <a:avLst/>
            </a:prstGeom>
          </p:spPr>
        </p:pic>
      </p:grpSp>
      <p:grpSp>
        <p:nvGrpSpPr>
          <p:cNvPr id="7" name="组合 6"/>
          <p:cNvGrpSpPr/>
          <p:nvPr/>
        </p:nvGrpSpPr>
        <p:grpSpPr>
          <a:xfrm>
            <a:off x="8263890" y="2228850"/>
            <a:ext cx="583565" cy="565150"/>
            <a:chOff x="774" y="5789"/>
            <a:chExt cx="960" cy="930"/>
          </a:xfrm>
        </p:grpSpPr>
        <p:sp>
          <p:nvSpPr>
            <p:cNvPr id="21" name="椭圆 20"/>
            <p:cNvSpPr>
              <a:spLocks noChangeAspect="1"/>
            </p:cNvSpPr>
            <p:nvPr/>
          </p:nvSpPr>
          <p:spPr>
            <a:xfrm>
              <a:off x="774" y="5789"/>
              <a:ext cx="960" cy="931"/>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8" name="图片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7" y="5907"/>
              <a:ext cx="770" cy="770"/>
            </a:xfrm>
            <a:prstGeom prst="rect">
              <a:avLst/>
            </a:prstGeom>
          </p:spPr>
        </p:pic>
      </p:grpSp>
      <p:sp>
        <p:nvSpPr>
          <p:cNvPr id="67" name="矩形 66"/>
          <p:cNvSpPr/>
          <p:nvPr/>
        </p:nvSpPr>
        <p:spPr>
          <a:xfrm>
            <a:off x="8119110" y="1555115"/>
            <a:ext cx="1808480" cy="382270"/>
          </a:xfrm>
          <a:prstGeom prst="rect">
            <a:avLst/>
          </a:prstGeom>
          <a:solidFill>
            <a:srgbClr val="4696F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功能亮点</a:t>
            </a:r>
            <a:endParaRPr lang="zh-CN" altLang="en-US">
              <a:latin typeface="微软雅黑" panose="020B0503020204020204" pitchFamily="34" charset="-122"/>
              <a:ea typeface="微软雅黑" panose="020B0503020204020204" pitchFamily="34" charset="-122"/>
            </a:endParaRPr>
          </a:p>
        </p:txBody>
      </p:sp>
      <p:sp>
        <p:nvSpPr>
          <p:cNvPr id="68" name="矩形 67"/>
          <p:cNvSpPr/>
          <p:nvPr/>
        </p:nvSpPr>
        <p:spPr>
          <a:xfrm>
            <a:off x="8119110" y="1936750"/>
            <a:ext cx="3736340" cy="4308475"/>
          </a:xfrm>
          <a:prstGeom prst="rect">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8924290" y="2273935"/>
            <a:ext cx="2688590" cy="564515"/>
          </a:xfrm>
          <a:prstGeom prst="rect">
            <a:avLst/>
          </a:prstGeom>
          <a:noFill/>
        </p:spPr>
        <p:txBody>
          <a:bodyPr wrap="square" rtlCol="0" anchor="t">
            <a:spAutoFit/>
          </a:bodyPr>
          <a:lstStyle/>
          <a:p>
            <a:pPr>
              <a:lnSpc>
                <a:spcPct val="110000"/>
              </a:lnSpc>
            </a:pP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支持</a:t>
            </a: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水位的</a:t>
            </a: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精准计量，测量精度±0.5% FS</a:t>
            </a:r>
            <a:endPar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7" name="文本框 86"/>
          <p:cNvSpPr txBox="1"/>
          <p:nvPr/>
        </p:nvSpPr>
        <p:spPr>
          <a:xfrm>
            <a:off x="8924290" y="3204845"/>
            <a:ext cx="2806700" cy="564515"/>
          </a:xfrm>
          <a:prstGeom prst="rect">
            <a:avLst/>
          </a:prstGeom>
          <a:noFill/>
        </p:spPr>
        <p:txBody>
          <a:bodyPr wrap="square" rtlCol="0" anchor="t">
            <a:spAutoFit/>
          </a:bodyPr>
          <a:lstStyle/>
          <a:p>
            <a:pPr>
              <a:lnSpc>
                <a:spcPct val="110000"/>
              </a:lnSpc>
            </a:pPr>
            <a:r>
              <a:rPr lang="en-US" alt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测量范围0~1600kPa（16 Bar）</a:t>
            </a: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，精度±0.5% FS</a:t>
            </a:r>
            <a:endPar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8" name="文本框 87"/>
          <p:cNvSpPr txBox="1"/>
          <p:nvPr/>
        </p:nvSpPr>
        <p:spPr>
          <a:xfrm>
            <a:off x="8924290" y="4208780"/>
            <a:ext cx="2835275" cy="564515"/>
          </a:xfrm>
          <a:prstGeom prst="rect">
            <a:avLst/>
          </a:prstGeom>
          <a:noFill/>
        </p:spPr>
        <p:txBody>
          <a:bodyPr wrap="square" rtlCol="0" anchor="t">
            <a:spAutoFit/>
          </a:bodyPr>
          <a:lstStyle/>
          <a:p>
            <a:pPr>
              <a:lnSpc>
                <a:spcPct val="110000"/>
              </a:lnSpc>
            </a:pPr>
            <a:r>
              <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数采仪支持485/AI/DI类型的设备数据采集，继电器控制</a:t>
            </a:r>
            <a:endParaRPr 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a:off x="8298180" y="4171950"/>
            <a:ext cx="607695" cy="589280"/>
            <a:chOff x="841" y="8017"/>
            <a:chExt cx="1176" cy="1140"/>
          </a:xfrm>
        </p:grpSpPr>
        <p:sp>
          <p:nvSpPr>
            <p:cNvPr id="12" name="椭圆 11"/>
            <p:cNvSpPr>
              <a:spLocks noChangeAspect="1"/>
            </p:cNvSpPr>
            <p:nvPr/>
          </p:nvSpPr>
          <p:spPr>
            <a:xfrm>
              <a:off x="841" y="8017"/>
              <a:ext cx="1176" cy="1140"/>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17" name="图片 16" descr="32303238393931313b32303238393930363bd0c4c2cad5fdb3a3"/>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7" y="8237"/>
              <a:ext cx="699" cy="699"/>
            </a:xfrm>
            <a:prstGeom prst="rect">
              <a:avLst/>
            </a:prstGeom>
          </p:spPr>
        </p:pic>
      </p:grpSp>
      <p:sp>
        <p:nvSpPr>
          <p:cNvPr id="35" name="文本框 34"/>
          <p:cNvSpPr txBox="1"/>
          <p:nvPr/>
        </p:nvSpPr>
        <p:spPr>
          <a:xfrm>
            <a:off x="8924290" y="5078095"/>
            <a:ext cx="2689225" cy="800735"/>
          </a:xfrm>
          <a:prstGeom prst="rect">
            <a:avLst/>
          </a:prstGeom>
          <a:noFill/>
        </p:spPr>
        <p:txBody>
          <a:bodyPr wrap="square" rtlCol="0" anchor="t">
            <a:spAutoFit/>
          </a:bodyPr>
          <a:lstStyle/>
          <a:p>
            <a:pPr marL="12700" indent="0">
              <a:lnSpc>
                <a:spcPct val="110000"/>
              </a:lnSpc>
              <a:spcBef>
                <a:spcPts val="100"/>
              </a:spcBef>
              <a:buClrTx/>
              <a:buSzTx/>
              <a:buFont typeface="Arial" panose="020B0604020202020204" pitchFamily="34" charset="0"/>
              <a:buNone/>
            </a:pP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设备工业接口丰富，支持采集各类设备数据传感器节点持久续航长达</a:t>
            </a:r>
            <a:r>
              <a:rPr lang="en-US" altLang="zh-CN"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endParaRPr lang="zh-CN" altLang="en-US" sz="140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7" name="组合 46"/>
          <p:cNvGrpSpPr/>
          <p:nvPr/>
        </p:nvGrpSpPr>
        <p:grpSpPr>
          <a:xfrm>
            <a:off x="8335645" y="5192395"/>
            <a:ext cx="607060" cy="589280"/>
            <a:chOff x="12917" y="7841"/>
            <a:chExt cx="956" cy="928"/>
          </a:xfrm>
        </p:grpSpPr>
        <p:sp>
          <p:nvSpPr>
            <p:cNvPr id="15" name="椭圆 14"/>
            <p:cNvSpPr>
              <a:spLocks noChangeAspect="1"/>
            </p:cNvSpPr>
            <p:nvPr>
              <p:custDataLst>
                <p:tags r:id="rId21"/>
              </p:custDataLst>
            </p:nvPr>
          </p:nvSpPr>
          <p:spPr>
            <a:xfrm>
              <a:off x="12917" y="7841"/>
              <a:ext cx="957" cy="928"/>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13" name="图片 12" descr="32303236373536333b32303238363838313b59047406566852064eab"/>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13037" y="7999"/>
              <a:ext cx="686" cy="686"/>
            </a:xfrm>
            <a:prstGeom prst="rect">
              <a:avLst/>
            </a:prstGeom>
          </p:spPr>
        </p:pic>
      </p:grpSp>
      <p:sp>
        <p:nvSpPr>
          <p:cNvPr id="48" name="矩形 47"/>
          <p:cNvSpPr/>
          <p:nvPr>
            <p:custDataLst>
              <p:tags r:id="rId25"/>
            </p:custDataLst>
          </p:nvPr>
        </p:nvSpPr>
        <p:spPr>
          <a:xfrm>
            <a:off x="822960" y="4773930"/>
            <a:ext cx="6377940" cy="1798955"/>
          </a:xfrm>
          <a:prstGeom prst="rect">
            <a:avLst/>
          </a:prstGeom>
          <a:solidFill>
            <a:srgbClr val="000000">
              <a:alpha val="0"/>
            </a:srgbClr>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custDataLst>
              <p:tags r:id="rId26"/>
            </p:custDataLst>
          </p:nvPr>
        </p:nvSpPr>
        <p:spPr>
          <a:xfrm>
            <a:off x="559435" y="5089525"/>
            <a:ext cx="536575" cy="1198880"/>
          </a:xfrm>
          <a:prstGeom prst="rect">
            <a:avLst/>
          </a:prstGeom>
          <a:solidFill>
            <a:schemeClr val="bg1"/>
          </a:solidFill>
          <a:ln>
            <a:noFill/>
          </a:ln>
        </p:spPr>
        <p:txBody>
          <a:bodyPr wrap="square" rtlCol="0" anchor="t">
            <a:spAutoFit/>
            <a:scene3d>
              <a:camera prst="orthographicFront"/>
              <a:lightRig rig="threePt" dir="t"/>
            </a:scene3d>
          </a:bodyPr>
          <a:lstStyle/>
          <a:p>
            <a:pPr algn="ctr"/>
            <a:r>
              <a:rPr lang="zh-CN" altLang="en-US" b="1">
                <a:solidFill>
                  <a:srgbClr val="4696F5"/>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应用场景</a:t>
            </a:r>
            <a:endParaRPr lang="zh-CN" altLang="en-US" b="1">
              <a:solidFill>
                <a:srgbClr val="4696F5"/>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Tree>
    <p:custDataLst>
      <p:tags r:id="rId27"/>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圆角矩形 110"/>
          <p:cNvSpPr/>
          <p:nvPr/>
        </p:nvSpPr>
        <p:spPr>
          <a:xfrm>
            <a:off x="635" y="3847465"/>
            <a:ext cx="12191365" cy="3048000"/>
          </a:xfrm>
          <a:prstGeom prst="roundRect">
            <a:avLst>
              <a:gd name="adj" fmla="val 3854"/>
            </a:avLst>
          </a:prstGeom>
          <a:gradFill>
            <a:gsLst>
              <a:gs pos="52000">
                <a:schemeClr val="bg1">
                  <a:alpha val="87000"/>
                </a:schemeClr>
              </a:gs>
              <a:gs pos="100000">
                <a:srgbClr val="4696F5">
                  <a:alpha val="7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漏水监测</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31" name="组合 130"/>
          <p:cNvGrpSpPr/>
          <p:nvPr/>
        </p:nvGrpSpPr>
        <p:grpSpPr>
          <a:xfrm>
            <a:off x="838200" y="2249805"/>
            <a:ext cx="8068310" cy="1597660"/>
            <a:chOff x="1320" y="3298"/>
            <a:chExt cx="12706" cy="2516"/>
          </a:xfrm>
        </p:grpSpPr>
        <p:grpSp>
          <p:nvGrpSpPr>
            <p:cNvPr id="79" name="组合 78"/>
            <p:cNvGrpSpPr/>
            <p:nvPr/>
          </p:nvGrpSpPr>
          <p:grpSpPr>
            <a:xfrm>
              <a:off x="1320" y="3298"/>
              <a:ext cx="5332" cy="2381"/>
              <a:chOff x="6163" y="5669"/>
              <a:chExt cx="5332" cy="2381"/>
            </a:xfrm>
          </p:grpSpPr>
          <p:pic>
            <p:nvPicPr>
              <p:cNvPr id="81" name="图片 80" descr="C:\Users\milesihgt\Desktop\11-03.png11-03"/>
              <p:cNvPicPr/>
              <p:nvPr>
                <p:custDataLst>
                  <p:tags r:id="rId2"/>
                </p:custDataLst>
              </p:nvPr>
            </p:nvPicPr>
            <p:blipFill>
              <a:blip r:embed="rId3"/>
              <a:srcRect/>
              <a:stretch>
                <a:fillRect/>
              </a:stretch>
            </p:blipFill>
            <p:spPr>
              <a:xfrm>
                <a:off x="6163" y="5669"/>
                <a:ext cx="3972" cy="2381"/>
              </a:xfrm>
              <a:prstGeom prst="rect">
                <a:avLst/>
              </a:prstGeom>
              <a:noFill/>
              <a:ln w="9525">
                <a:noFill/>
              </a:ln>
            </p:spPr>
          </p:pic>
          <p:sp>
            <p:nvSpPr>
              <p:cNvPr id="82" name="任意多边形 81"/>
              <p:cNvSpPr/>
              <p:nvPr>
                <p:custDataLst>
                  <p:tags r:id="rId4"/>
                </p:custDataLst>
              </p:nvPr>
            </p:nvSpPr>
            <p:spPr>
              <a:xfrm rot="16200000" flipH="1" flipV="1">
                <a:off x="8969" y="5343"/>
                <a:ext cx="120" cy="3447"/>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custDataLst>
                  <p:tags r:id="rId5"/>
                </p:custDataLst>
              </p:nvPr>
            </p:nvSpPr>
            <p:spPr>
              <a:xfrm rot="2700000">
                <a:off x="7214" y="7046"/>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descr="EM300.2854"/>
              <p:cNvPicPr>
                <a:picLocks noChangeAspect="1"/>
              </p:cNvPicPr>
              <p:nvPr>
                <p:custDataLst>
                  <p:tags r:id="rId6"/>
                </p:custDataLst>
              </p:nvPr>
            </p:nvPicPr>
            <p:blipFill>
              <a:blip r:embed="rId7"/>
              <a:srcRect l="37991" t="16569" r="25350" b="11320"/>
              <a:stretch>
                <a:fillRect/>
              </a:stretch>
            </p:blipFill>
            <p:spPr>
              <a:xfrm>
                <a:off x="10608" y="6629"/>
                <a:ext cx="887" cy="1141"/>
              </a:xfrm>
              <a:prstGeom prst="rect">
                <a:avLst/>
              </a:prstGeom>
            </p:spPr>
          </p:pic>
        </p:grpSp>
        <p:grpSp>
          <p:nvGrpSpPr>
            <p:cNvPr id="109" name="组合 108"/>
            <p:cNvGrpSpPr/>
            <p:nvPr/>
          </p:nvGrpSpPr>
          <p:grpSpPr>
            <a:xfrm>
              <a:off x="6518" y="3330"/>
              <a:ext cx="7508" cy="2484"/>
              <a:chOff x="10208" y="2807"/>
              <a:chExt cx="7508" cy="2484"/>
            </a:xfrm>
          </p:grpSpPr>
          <p:grpSp>
            <p:nvGrpSpPr>
              <p:cNvPr id="87" name="组合 86"/>
              <p:cNvGrpSpPr/>
              <p:nvPr/>
            </p:nvGrpSpPr>
            <p:grpSpPr>
              <a:xfrm>
                <a:off x="12296" y="2991"/>
                <a:ext cx="1886" cy="1933"/>
                <a:chOff x="15664" y="4873"/>
                <a:chExt cx="2114" cy="2167"/>
              </a:xfrm>
            </p:grpSpPr>
            <p:pic>
              <p:nvPicPr>
                <p:cNvPr id="88" name="图片 10" descr="UG65产品图1"/>
                <p:cNvPicPr>
                  <a:picLocks noChangeAspect="1"/>
                </p:cNvPicPr>
                <p:nvPr>
                  <p:custDataLst>
                    <p:tags r:id="rId8"/>
                  </p:custDataLst>
                </p:nvPr>
              </p:nvPicPr>
              <p:blipFill>
                <a:blip r:embed="rId9"/>
                <a:stretch>
                  <a:fillRect/>
                </a:stretch>
              </p:blipFill>
              <p:spPr>
                <a:xfrm>
                  <a:off x="15934" y="4873"/>
                  <a:ext cx="1694" cy="1861"/>
                </a:xfrm>
                <a:prstGeom prst="rect">
                  <a:avLst/>
                </a:prstGeom>
              </p:spPr>
            </p:pic>
            <p:sp>
              <p:nvSpPr>
                <p:cNvPr id="89" name="文本框 88"/>
                <p:cNvSpPr txBox="1"/>
                <p:nvPr>
                  <p:custDataLst>
                    <p:tags r:id="rId10"/>
                  </p:custDataLst>
                </p:nvPr>
              </p:nvSpPr>
              <p:spPr>
                <a:xfrm>
                  <a:off x="15664" y="6598"/>
                  <a:ext cx="2114" cy="442"/>
                </a:xfrm>
                <a:prstGeom prst="rect">
                  <a:avLst/>
                </a:prstGeom>
                <a:noFill/>
                <a:ln w="9525">
                  <a:noFill/>
                </a:ln>
              </p:spPr>
              <p:txBody>
                <a:bodyPr wrap="square">
                  <a:spAutoFit/>
                </a:bodyPr>
                <a:lstStyle/>
                <a:p>
                  <a:pPr lvl="0" algn="ctr">
                    <a:buClrTx/>
                    <a:buSzTx/>
                    <a:buFontTx/>
                  </a:pPr>
                  <a:r>
                    <a:rPr lang="en-US" altLang="zh-CN"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LoRaWAN网关</a:t>
                  </a:r>
                  <a:endParaRPr lang="en-US" altLang="zh-CN" sz="1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97" name="组合 96"/>
              <p:cNvGrpSpPr/>
              <p:nvPr/>
            </p:nvGrpSpPr>
            <p:grpSpPr>
              <a:xfrm>
                <a:off x="10208" y="3962"/>
                <a:ext cx="2019" cy="574"/>
                <a:chOff x="12693" y="4293"/>
                <a:chExt cx="2019" cy="574"/>
              </a:xfrm>
            </p:grpSpPr>
            <p:cxnSp>
              <p:nvCxnSpPr>
                <p:cNvPr id="95" name="直接连接符 94"/>
                <p:cNvCxnSpPr/>
                <p:nvPr>
                  <p:custDataLst>
                    <p:tags r:id="rId11"/>
                  </p:custDataLst>
                </p:nvPr>
              </p:nvCxnSpPr>
              <p:spPr>
                <a:xfrm flipV="1">
                  <a:off x="12693" y="4577"/>
                  <a:ext cx="2019" cy="7"/>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96" name="图片 95"/>
                <p:cNvPicPr>
                  <a:picLocks noChangeAspect="1"/>
                </p:cNvPicPr>
                <p:nvPr>
                  <p:custDataLst>
                    <p:tags r:id="rId12"/>
                  </p:custDataLst>
                </p:nvPr>
              </p:nvPicPr>
              <p:blipFill>
                <a:blip r:embed="rId13"/>
                <a:stretch>
                  <a:fillRect/>
                </a:stretch>
              </p:blipFill>
              <p:spPr>
                <a:xfrm>
                  <a:off x="13281" y="4293"/>
                  <a:ext cx="760" cy="574"/>
                </a:xfrm>
                <a:prstGeom prst="rect">
                  <a:avLst/>
                </a:prstGeom>
              </p:spPr>
            </p:pic>
          </p:grpSp>
          <p:grpSp>
            <p:nvGrpSpPr>
              <p:cNvPr id="98" name="组合 97"/>
              <p:cNvGrpSpPr/>
              <p:nvPr/>
            </p:nvGrpSpPr>
            <p:grpSpPr>
              <a:xfrm>
                <a:off x="15232" y="2807"/>
                <a:ext cx="2484" cy="2484"/>
                <a:chOff x="16303" y="1754"/>
                <a:chExt cx="2484" cy="2484"/>
              </a:xfrm>
            </p:grpSpPr>
            <p:pic>
              <p:nvPicPr>
                <p:cNvPr id="99" name="图片 98" descr="303b32313535323636343bd4c6"/>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6303" y="1754"/>
                  <a:ext cx="2484" cy="2484"/>
                </a:xfrm>
                <a:prstGeom prst="rect">
                  <a:avLst/>
                </a:prstGeom>
              </p:spPr>
            </p:pic>
            <p:sp>
              <p:nvSpPr>
                <p:cNvPr id="103" name="文本框 102"/>
                <p:cNvSpPr txBox="1"/>
                <p:nvPr>
                  <p:custDataLst>
                    <p:tags r:id="rId17"/>
                  </p:custDataLst>
                </p:nvPr>
              </p:nvSpPr>
              <p:spPr>
                <a:xfrm>
                  <a:off x="16667" y="2896"/>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pitchFamily="34" charset="-122"/>
                    <a:ea typeface="微软雅黑" panose="020B0503020204020204" pitchFamily="34" charset="-122"/>
                    <a:cs typeface="阿里巴巴普惠体 R" panose="00020600040101010101" charset="-122"/>
                    <a:sym typeface="+mn-ea"/>
                  </a:endParaRPr>
                </a:p>
              </p:txBody>
            </p:sp>
          </p:grpSp>
          <p:cxnSp>
            <p:nvCxnSpPr>
              <p:cNvPr id="104" name="直接箭头连接符 103"/>
              <p:cNvCxnSpPr/>
              <p:nvPr>
                <p:custDataLst>
                  <p:tags r:id="rId18"/>
                </p:custDataLst>
              </p:nvPr>
            </p:nvCxnSpPr>
            <p:spPr>
              <a:xfrm flipH="1" flipV="1">
                <a:off x="14241" y="3938"/>
                <a:ext cx="867"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custDataLst>
                  <p:tags r:id="rId19"/>
                </p:custDataLst>
              </p:nvPr>
            </p:nvCxnSpPr>
            <p:spPr>
              <a:xfrm>
                <a:off x="14306" y="4372"/>
                <a:ext cx="80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sp>
        <p:nvSpPr>
          <p:cNvPr id="112" name="文本框 111"/>
          <p:cNvSpPr txBox="1"/>
          <p:nvPr/>
        </p:nvSpPr>
        <p:spPr>
          <a:xfrm>
            <a:off x="559435" y="4702175"/>
            <a:ext cx="571500" cy="1637665"/>
          </a:xfrm>
          <a:prstGeom prst="rect">
            <a:avLst/>
          </a:prstGeom>
          <a:noFill/>
        </p:spPr>
        <p:txBody>
          <a:bodyPr wrap="square" rtlCol="0">
            <a:noAutofit/>
          </a:bodyPr>
          <a:lstStyle/>
          <a:p>
            <a:r>
              <a:rPr lang="zh-CN" altLang="en-US" b="1">
                <a:solidFill>
                  <a:srgbClr val="4696F5"/>
                </a:solidFill>
                <a:latin typeface="微软雅黑" panose="020B0503020204020204" pitchFamily="34" charset="-122"/>
                <a:ea typeface="微软雅黑" panose="020B0503020204020204" pitchFamily="34" charset="-122"/>
              </a:rPr>
              <a:t>应用场景</a:t>
            </a:r>
            <a:endParaRPr lang="zh-CN" altLang="en-US" b="1">
              <a:solidFill>
                <a:srgbClr val="4696F5"/>
              </a:solidFill>
              <a:latin typeface="微软雅黑" panose="020B0503020204020204" pitchFamily="34" charset="-122"/>
              <a:ea typeface="微软雅黑" panose="020B0503020204020204" pitchFamily="34" charset="-122"/>
            </a:endParaRPr>
          </a:p>
        </p:txBody>
      </p:sp>
      <p:sp>
        <p:nvSpPr>
          <p:cNvPr id="113" name="object 22"/>
          <p:cNvSpPr txBox="1"/>
          <p:nvPr>
            <p:custDataLst>
              <p:tags r:id="rId20"/>
            </p:custDataLst>
          </p:nvPr>
        </p:nvSpPr>
        <p:spPr>
          <a:xfrm>
            <a:off x="786130" y="1428750"/>
            <a:ext cx="7150735" cy="737235"/>
          </a:xfrm>
          <a:prstGeom prst="rect">
            <a:avLst/>
          </a:prstGeom>
          <a:noFill/>
        </p:spPr>
        <p:txBody>
          <a:bodyPr vert="horz" wrap="square" lIns="91440" tIns="45720" rIns="91440" bIns="45720" rtlCol="0">
            <a:spAutoFit/>
          </a:bodyPr>
          <a:lstStyle/>
          <a:p>
            <a:pPr>
              <a:lnSpc>
                <a:spcPct val="150000"/>
              </a:lnSpc>
              <a:buClrTx/>
              <a:buSzTx/>
              <a:buFontTx/>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通过在楼宇的重要场所安装水浸传感器，实时监测是否漏水，灵敏度高，漏水即可触发报警，保障场所安全，避免财产损失。</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4" name="文本框 113"/>
          <p:cNvSpPr txBox="1"/>
          <p:nvPr>
            <p:custDataLst>
              <p:tags r:id="rId21"/>
            </p:custDataLst>
          </p:nvPr>
        </p:nvSpPr>
        <p:spPr>
          <a:xfrm>
            <a:off x="809625" y="923290"/>
            <a:ext cx="3757930" cy="553085"/>
          </a:xfrm>
          <a:prstGeom prst="rect">
            <a:avLst/>
          </a:prstGeom>
          <a:noFill/>
        </p:spPr>
        <p:txBody>
          <a:bodyPr wrap="square" rtlCol="0" anchor="t">
            <a:spAutoFit/>
          </a:bodyPr>
          <a:lstStyle/>
          <a:p>
            <a:pPr>
              <a:lnSpc>
                <a:spcPct val="150000"/>
              </a:lnSpc>
            </a:pPr>
            <a:r>
              <a:rPr lang="zh-CN" altLang="en-US" sz="2000" b="1">
                <a:solidFill>
                  <a:srgbClr val="4696F5"/>
                </a:solidFill>
                <a:latin typeface="微软雅黑" panose="020B0503020204020204" pitchFamily="34" charset="-122"/>
                <a:ea typeface="微软雅黑" panose="020B0503020204020204" pitchFamily="34" charset="-122"/>
                <a:sym typeface="+mn-ea"/>
              </a:rPr>
              <a:t>漏水及时报警，避免财产损失</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grpSp>
        <p:nvGrpSpPr>
          <p:cNvPr id="115" name="组合 114"/>
          <p:cNvGrpSpPr/>
          <p:nvPr/>
        </p:nvGrpSpPr>
        <p:grpSpPr>
          <a:xfrm>
            <a:off x="9035415" y="1638141"/>
            <a:ext cx="3325813" cy="1858169"/>
            <a:chOff x="892" y="3375"/>
            <a:chExt cx="4190" cy="2341"/>
          </a:xfrm>
        </p:grpSpPr>
        <p:sp>
          <p:nvSpPr>
            <p:cNvPr id="116" name="文本框 115"/>
            <p:cNvSpPr txBox="1"/>
            <p:nvPr>
              <p:custDataLst>
                <p:tags r:id="rId22"/>
              </p:custDataLst>
            </p:nvPr>
          </p:nvSpPr>
          <p:spPr>
            <a:xfrm>
              <a:off x="1698" y="3396"/>
              <a:ext cx="3384" cy="604"/>
            </a:xfrm>
            <a:prstGeom prst="rect">
              <a:avLst/>
            </a:prstGeom>
            <a:noFill/>
          </p:spPr>
          <p:txBody>
            <a:bodyPr wrap="square" rtlCol="0">
              <a:noAutofit/>
            </a:bodyPr>
            <a:lstStyle/>
            <a:p>
              <a:pPr marL="0" lvl="0" indent="0" algn="just">
                <a:lnSpc>
                  <a:spcPct val="120000"/>
                </a:lnSpc>
                <a:spcBef>
                  <a:spcPts val="0"/>
                </a:spcBef>
                <a:spcAft>
                  <a:spcPts val="800"/>
                </a:spcAft>
                <a:buSzPct val="100000"/>
              </a:pPr>
              <a:r>
                <a:rPr lang="zh-CN" altLang="en-US" sz="1400" spc="60">
                  <a:solidFill>
                    <a:schemeClr val="tx1">
                      <a:lumMod val="85000"/>
                      <a:lumOff val="15000"/>
                    </a:schemeClr>
                  </a:solidFill>
                  <a:latin typeface="微软雅黑" panose="020B0503020204020204" pitchFamily="34" charset="-122"/>
                  <a:ea typeface="微软雅黑" panose="020B0503020204020204" pitchFamily="34" charset="-122"/>
                  <a:cs typeface="Calibri" panose="020F0502020204030204" charset="0"/>
                  <a:sym typeface="+mn-ea"/>
                </a:rPr>
                <a:t>监测单点漏水事件</a:t>
              </a:r>
              <a:endParaRPr lang="zh-CN" altLang="en-US" sz="1400" spc="60">
                <a:solidFill>
                  <a:schemeClr val="tx1">
                    <a:lumMod val="85000"/>
                    <a:lumOff val="15000"/>
                  </a:schemeClr>
                </a:solidFill>
                <a:latin typeface="微软雅黑" panose="020B0503020204020204" pitchFamily="34" charset="-122"/>
                <a:ea typeface="微软雅黑" panose="020B0503020204020204" pitchFamily="34" charset="-122"/>
                <a:cs typeface="Calibri" panose="020F0502020204030204" charset="0"/>
                <a:sym typeface="+mn-ea"/>
              </a:endParaRPr>
            </a:p>
          </p:txBody>
        </p:sp>
        <p:sp>
          <p:nvSpPr>
            <p:cNvPr id="117" name="椭圆 116"/>
            <p:cNvSpPr/>
            <p:nvPr>
              <p:custDataLst>
                <p:tags r:id="rId23"/>
              </p:custDataLst>
            </p:nvPr>
          </p:nvSpPr>
          <p:spPr>
            <a:xfrm flipV="1">
              <a:off x="929" y="3594"/>
              <a:ext cx="124" cy="1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cxnSp>
          <p:nvCxnSpPr>
            <p:cNvPr id="118" name="直接连接符 117"/>
            <p:cNvCxnSpPr>
              <a:stCxn id="119" idx="0"/>
            </p:cNvCxnSpPr>
            <p:nvPr>
              <p:custDataLst>
                <p:tags r:id="rId24"/>
              </p:custDataLst>
            </p:nvPr>
          </p:nvCxnSpPr>
          <p:spPr>
            <a:xfrm>
              <a:off x="992" y="3750"/>
              <a:ext cx="0" cy="1447"/>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9" name="椭圆 118"/>
            <p:cNvSpPr/>
            <p:nvPr>
              <p:custDataLst>
                <p:tags r:id="rId25"/>
              </p:custDataLst>
            </p:nvPr>
          </p:nvSpPr>
          <p:spPr>
            <a:xfrm flipV="1">
              <a:off x="892" y="3551"/>
              <a:ext cx="199" cy="199"/>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20" name="文本框 119"/>
            <p:cNvSpPr txBox="1"/>
            <p:nvPr>
              <p:custDataLst>
                <p:tags r:id="rId26"/>
              </p:custDataLst>
            </p:nvPr>
          </p:nvSpPr>
          <p:spPr>
            <a:xfrm>
              <a:off x="1053" y="3375"/>
              <a:ext cx="645" cy="565"/>
            </a:xfrm>
            <a:prstGeom prst="rect">
              <a:avLst/>
            </a:prstGeom>
            <a:noFill/>
          </p:spPr>
          <p:txBody>
            <a:bodyPr wrap="none" rtlCol="0">
              <a:normAutofit fontScale="90000"/>
            </a:bodyPr>
            <a:lstStyle/>
            <a:p>
              <a:pPr marL="0">
                <a:lnSpc>
                  <a:spcPct val="100000"/>
                </a:lnSpc>
                <a:spcBef>
                  <a:spcPts val="0"/>
                </a:spcBef>
                <a:spcAft>
                  <a:spcPts val="800"/>
                </a:spcAft>
              </a:pPr>
              <a:r>
                <a:rPr lang="en-US" altLang="zh-CN" sz="2250" b="1" spc="100">
                  <a:solidFill>
                    <a:schemeClr val="accent1"/>
                  </a:solidFill>
                  <a:latin typeface="微软雅黑" panose="020B0503020204020204" pitchFamily="34" charset="-122"/>
                  <a:ea typeface="微软雅黑" panose="020B0503020204020204" pitchFamily="34" charset="-122"/>
                </a:rPr>
                <a:t>01</a:t>
              </a:r>
              <a:endParaRPr lang="en-US" altLang="zh-CN" sz="2250" b="1" spc="100">
                <a:solidFill>
                  <a:schemeClr val="accent1"/>
                </a:solidFill>
                <a:latin typeface="微软雅黑" panose="020B0503020204020204" pitchFamily="34" charset="-122"/>
                <a:ea typeface="微软雅黑" panose="020B0503020204020204" pitchFamily="34" charset="-122"/>
              </a:endParaRPr>
            </a:p>
          </p:txBody>
        </p:sp>
        <p:sp>
          <p:nvSpPr>
            <p:cNvPr id="121" name="文本框 120"/>
            <p:cNvSpPr txBox="1"/>
            <p:nvPr>
              <p:custDataLst>
                <p:tags r:id="rId27"/>
              </p:custDataLst>
            </p:nvPr>
          </p:nvSpPr>
          <p:spPr>
            <a:xfrm>
              <a:off x="1698" y="4122"/>
              <a:ext cx="2643" cy="603"/>
            </a:xfrm>
            <a:prstGeom prst="rect">
              <a:avLst/>
            </a:prstGeom>
            <a:noFill/>
          </p:spPr>
          <p:txBody>
            <a:bodyPr wrap="square" rtlCol="0">
              <a:noAutofit/>
            </a:bodyPr>
            <a:lstStyle/>
            <a:p>
              <a:pPr algn="just">
                <a:lnSpc>
                  <a:spcPct val="120000"/>
                </a:lnSpc>
                <a:spcBef>
                  <a:spcPts val="0"/>
                </a:spcBef>
                <a:spcAft>
                  <a:spcPts val="800"/>
                </a:spcAft>
                <a:buClrTx/>
                <a:buSzTx/>
                <a:buFontTx/>
              </a:pPr>
              <a:r>
                <a:rPr lang="zh-CN" altLang="en-US" sz="1400" spc="60">
                  <a:solidFill>
                    <a:schemeClr val="tx1">
                      <a:lumMod val="85000"/>
                      <a:lumOff val="15000"/>
                    </a:schemeClr>
                  </a:solidFill>
                  <a:latin typeface="微软雅黑" panose="020B0503020204020204" pitchFamily="34" charset="-122"/>
                  <a:ea typeface="微软雅黑" panose="020B0503020204020204" pitchFamily="34" charset="-122"/>
                  <a:cs typeface="Calibri" panose="020F0502020204030204" charset="0"/>
                  <a:sym typeface="+mn-ea"/>
                </a:rPr>
                <a:t>监测整面地板、沿线的漏水事件</a:t>
              </a:r>
              <a:endParaRPr lang="zh-CN" altLang="en-US" sz="1400" spc="60">
                <a:solidFill>
                  <a:schemeClr val="tx1">
                    <a:lumMod val="85000"/>
                    <a:lumOff val="15000"/>
                  </a:schemeClr>
                </a:solidFill>
                <a:latin typeface="微软雅黑" panose="020B0503020204020204" pitchFamily="34" charset="-122"/>
                <a:ea typeface="微软雅黑" panose="020B0503020204020204" pitchFamily="34" charset="-122"/>
                <a:cs typeface="Calibri" panose="020F0502020204030204" charset="0"/>
                <a:sym typeface="+mn-ea"/>
              </a:endParaRPr>
            </a:p>
          </p:txBody>
        </p:sp>
        <p:sp>
          <p:nvSpPr>
            <p:cNvPr id="122" name="椭圆 121"/>
            <p:cNvSpPr/>
            <p:nvPr>
              <p:custDataLst>
                <p:tags r:id="rId28"/>
              </p:custDataLst>
            </p:nvPr>
          </p:nvSpPr>
          <p:spPr>
            <a:xfrm flipV="1">
              <a:off x="929" y="4397"/>
              <a:ext cx="124" cy="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cxnSp>
          <p:nvCxnSpPr>
            <p:cNvPr id="123" name="直接连接符 122"/>
            <p:cNvCxnSpPr>
              <a:stCxn id="125" idx="0"/>
            </p:cNvCxnSpPr>
            <p:nvPr>
              <p:custDataLst>
                <p:tags r:id="rId29"/>
              </p:custDataLst>
            </p:nvPr>
          </p:nvCxnSpPr>
          <p:spPr>
            <a:xfrm flipH="1">
              <a:off x="986" y="4559"/>
              <a:ext cx="6" cy="60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25" name="椭圆 124"/>
            <p:cNvSpPr/>
            <p:nvPr>
              <p:custDataLst>
                <p:tags r:id="rId30"/>
              </p:custDataLst>
            </p:nvPr>
          </p:nvSpPr>
          <p:spPr>
            <a:xfrm flipV="1">
              <a:off x="892" y="4360"/>
              <a:ext cx="199" cy="199"/>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26" name="文本框 125"/>
            <p:cNvSpPr txBox="1"/>
            <p:nvPr>
              <p:custDataLst>
                <p:tags r:id="rId31"/>
              </p:custDataLst>
            </p:nvPr>
          </p:nvSpPr>
          <p:spPr>
            <a:xfrm>
              <a:off x="1053" y="4214"/>
              <a:ext cx="645" cy="565"/>
            </a:xfrm>
            <a:prstGeom prst="rect">
              <a:avLst/>
            </a:prstGeom>
            <a:noFill/>
          </p:spPr>
          <p:txBody>
            <a:bodyPr wrap="none" rtlCol="0">
              <a:normAutofit fontScale="90000"/>
            </a:bodyPr>
            <a:lstStyle/>
            <a:p>
              <a:pPr marL="0">
                <a:lnSpc>
                  <a:spcPct val="100000"/>
                </a:lnSpc>
                <a:spcBef>
                  <a:spcPts val="0"/>
                </a:spcBef>
                <a:spcAft>
                  <a:spcPts val="800"/>
                </a:spcAft>
              </a:pPr>
              <a:r>
                <a:rPr lang="en-US" altLang="zh-CN" sz="2250" b="1" spc="100" dirty="0">
                  <a:solidFill>
                    <a:schemeClr val="accent2"/>
                  </a:solidFill>
                  <a:latin typeface="微软雅黑" panose="020B0503020204020204" pitchFamily="34" charset="-122"/>
                  <a:ea typeface="微软雅黑" panose="020B0503020204020204" pitchFamily="34" charset="-122"/>
                </a:rPr>
                <a:t>02</a:t>
              </a:r>
              <a:endParaRPr lang="en-US" altLang="zh-CN" sz="2250" b="1" spc="100" dirty="0">
                <a:solidFill>
                  <a:schemeClr val="accent2"/>
                </a:solidFill>
                <a:latin typeface="微软雅黑" panose="020B0503020204020204" pitchFamily="34" charset="-122"/>
                <a:ea typeface="微软雅黑" panose="020B0503020204020204" pitchFamily="34" charset="-122"/>
              </a:endParaRPr>
            </a:p>
          </p:txBody>
        </p:sp>
        <p:sp>
          <p:nvSpPr>
            <p:cNvPr id="127" name="文本框 126"/>
            <p:cNvSpPr txBox="1"/>
            <p:nvPr>
              <p:custDataLst>
                <p:tags r:id="rId32"/>
              </p:custDataLst>
            </p:nvPr>
          </p:nvSpPr>
          <p:spPr>
            <a:xfrm>
              <a:off x="1734" y="4921"/>
              <a:ext cx="2554" cy="795"/>
            </a:xfrm>
            <a:prstGeom prst="rect">
              <a:avLst/>
            </a:prstGeom>
            <a:noFill/>
          </p:spPr>
          <p:txBody>
            <a:bodyPr wrap="square" rtlCol="0">
              <a:noAutofit/>
            </a:bodyPr>
            <a:lstStyle/>
            <a:p>
              <a:pPr marL="0" lvl="0" indent="0" algn="just">
                <a:lnSpc>
                  <a:spcPct val="120000"/>
                </a:lnSpc>
                <a:spcBef>
                  <a:spcPts val="0"/>
                </a:spcBef>
                <a:spcAft>
                  <a:spcPts val="800"/>
                </a:spcAft>
                <a:buSzPct val="100000"/>
              </a:pPr>
              <a:r>
                <a:rPr lang="zh-CN" altLang="en-US" sz="1400" spc="60">
                  <a:solidFill>
                    <a:schemeClr val="tx1">
                      <a:lumMod val="85000"/>
                      <a:lumOff val="15000"/>
                    </a:schemeClr>
                  </a:solidFill>
                  <a:latin typeface="微软雅黑" panose="020B0503020204020204" pitchFamily="34" charset="-122"/>
                  <a:ea typeface="微软雅黑" panose="020B0503020204020204" pitchFamily="34" charset="-122"/>
                  <a:cs typeface="Calibri" panose="020F0502020204030204" charset="0"/>
                  <a:sym typeface="+mn-ea"/>
                </a:rPr>
                <a:t>全面检测的线可无限延长，适合广域范围的漏水检测</a:t>
              </a:r>
              <a:endParaRPr lang="zh-CN" altLang="en-US" sz="1400" spc="60">
                <a:solidFill>
                  <a:schemeClr val="tx1">
                    <a:lumMod val="85000"/>
                    <a:lumOff val="15000"/>
                  </a:schemeClr>
                </a:solidFill>
                <a:latin typeface="微软雅黑" panose="020B0503020204020204" pitchFamily="34" charset="-122"/>
                <a:ea typeface="微软雅黑" panose="020B0503020204020204" pitchFamily="34" charset="-122"/>
                <a:cs typeface="Calibri" panose="020F0502020204030204" charset="0"/>
                <a:sym typeface="+mn-ea"/>
              </a:endParaRPr>
            </a:p>
          </p:txBody>
        </p:sp>
        <p:sp>
          <p:nvSpPr>
            <p:cNvPr id="128" name="椭圆 127"/>
            <p:cNvSpPr/>
            <p:nvPr>
              <p:custDataLst>
                <p:tags r:id="rId33"/>
              </p:custDataLst>
            </p:nvPr>
          </p:nvSpPr>
          <p:spPr>
            <a:xfrm flipV="1">
              <a:off x="929" y="5189"/>
              <a:ext cx="124" cy="1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29" name="椭圆 128"/>
            <p:cNvSpPr/>
            <p:nvPr>
              <p:custDataLst>
                <p:tags r:id="rId34"/>
              </p:custDataLst>
            </p:nvPr>
          </p:nvSpPr>
          <p:spPr>
            <a:xfrm flipV="1">
              <a:off x="892" y="5146"/>
              <a:ext cx="199" cy="199"/>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30" name="文本框 129"/>
            <p:cNvSpPr txBox="1"/>
            <p:nvPr>
              <p:custDataLst>
                <p:tags r:id="rId35"/>
              </p:custDataLst>
            </p:nvPr>
          </p:nvSpPr>
          <p:spPr>
            <a:xfrm>
              <a:off x="1053" y="5036"/>
              <a:ext cx="645" cy="565"/>
            </a:xfrm>
            <a:prstGeom prst="rect">
              <a:avLst/>
            </a:prstGeom>
            <a:noFill/>
          </p:spPr>
          <p:txBody>
            <a:bodyPr wrap="none" rtlCol="0">
              <a:normAutofit fontScale="90000"/>
            </a:bodyPr>
            <a:lstStyle/>
            <a:p>
              <a:pPr marL="0">
                <a:lnSpc>
                  <a:spcPct val="100000"/>
                </a:lnSpc>
                <a:spcBef>
                  <a:spcPts val="0"/>
                </a:spcBef>
                <a:spcAft>
                  <a:spcPts val="800"/>
                </a:spcAft>
              </a:pPr>
              <a:r>
                <a:rPr lang="en-US" altLang="zh-CN" sz="2250" b="1" spc="100" dirty="0">
                  <a:solidFill>
                    <a:schemeClr val="accent3">
                      <a:lumMod val="50000"/>
                    </a:schemeClr>
                  </a:solidFill>
                  <a:latin typeface="微软雅黑" panose="020B0503020204020204" pitchFamily="34" charset="-122"/>
                  <a:ea typeface="微软雅黑" panose="020B0503020204020204" pitchFamily="34" charset="-122"/>
                </a:rPr>
                <a:t>03</a:t>
              </a:r>
              <a:endParaRPr lang="en-US" altLang="zh-CN" sz="2250" b="1" spc="100"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733550" y="3990975"/>
            <a:ext cx="8801100" cy="2713990"/>
            <a:chOff x="2730" y="6285"/>
            <a:chExt cx="13860" cy="4274"/>
          </a:xfrm>
        </p:grpSpPr>
        <p:grpSp>
          <p:nvGrpSpPr>
            <p:cNvPr id="108" name="组合 107"/>
            <p:cNvGrpSpPr/>
            <p:nvPr/>
          </p:nvGrpSpPr>
          <p:grpSpPr>
            <a:xfrm>
              <a:off x="10124" y="6449"/>
              <a:ext cx="6466" cy="4003"/>
              <a:chOff x="8741" y="6045"/>
              <a:chExt cx="7095" cy="4392"/>
            </a:xfrm>
          </p:grpSpPr>
          <p:pic>
            <p:nvPicPr>
              <p:cNvPr id="102" name="图片 101"/>
              <p:cNvPicPr>
                <a:picLocks noChangeAspect="1"/>
              </p:cNvPicPr>
              <p:nvPr>
                <p:custDataLst>
                  <p:tags r:id="rId36"/>
                </p:custDataLst>
              </p:nvPr>
            </p:nvPicPr>
            <p:blipFill>
              <a:blip r:embed="rId37"/>
              <a:srcRect l="20007" t="2539" r="4629" b="4167"/>
              <a:stretch>
                <a:fillRect/>
              </a:stretch>
            </p:blipFill>
            <p:spPr>
              <a:xfrm>
                <a:off x="8741" y="6045"/>
                <a:ext cx="7095" cy="4392"/>
              </a:xfrm>
              <a:prstGeom prst="rect">
                <a:avLst/>
              </a:prstGeom>
              <a:noFill/>
              <a:ln w="9525">
                <a:noFill/>
              </a:ln>
            </p:spPr>
          </p:pic>
          <p:sp>
            <p:nvSpPr>
              <p:cNvPr id="41" name="object 22"/>
              <p:cNvSpPr txBox="1"/>
              <p:nvPr>
                <p:custDataLst>
                  <p:tags r:id="rId38"/>
                </p:custDataLst>
              </p:nvPr>
            </p:nvSpPr>
            <p:spPr>
              <a:xfrm>
                <a:off x="9746" y="9824"/>
                <a:ext cx="2547" cy="409"/>
              </a:xfrm>
              <a:prstGeom prst="rect">
                <a:avLst/>
              </a:prstGeom>
            </p:spPr>
            <p:txBody>
              <a:bodyPr vert="horz" wrap="square" lIns="0" tIns="15875" rIns="0" bIns="0" rtlCol="0">
                <a:spAutoFit/>
              </a:bodyPr>
              <a:lstStyle/>
              <a:p>
                <a:pPr marL="12700" indent="0" algn="ctr">
                  <a:lnSpc>
                    <a:spcPct val="120000"/>
                  </a:lnSpc>
                  <a:spcBef>
                    <a:spcPts val="100"/>
                  </a:spcBef>
                  <a:buClrTx/>
                  <a:buSzTx/>
                  <a:buNone/>
                </a:pPr>
                <a:r>
                  <a:rPr 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地板检测</a:t>
                </a:r>
                <a:endParaRPr 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圆角矩形 46"/>
              <p:cNvSpPr/>
              <p:nvPr>
                <p:custDataLst>
                  <p:tags r:id="rId39"/>
                </p:custDataLst>
              </p:nvPr>
            </p:nvSpPr>
            <p:spPr>
              <a:xfrm>
                <a:off x="13561" y="6988"/>
                <a:ext cx="2009" cy="54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强</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弱电间</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07" name="组合 106"/>
            <p:cNvGrpSpPr/>
            <p:nvPr/>
          </p:nvGrpSpPr>
          <p:grpSpPr>
            <a:xfrm>
              <a:off x="2730" y="6285"/>
              <a:ext cx="6893" cy="4275"/>
              <a:chOff x="1467" y="5561"/>
              <a:chExt cx="7564" cy="4691"/>
            </a:xfrm>
          </p:grpSpPr>
          <p:pic>
            <p:nvPicPr>
              <p:cNvPr id="101" name="图片 100"/>
              <p:cNvPicPr>
                <a:picLocks noChangeAspect="1"/>
              </p:cNvPicPr>
              <p:nvPr>
                <p:custDataLst>
                  <p:tags r:id="rId40"/>
                </p:custDataLst>
              </p:nvPr>
            </p:nvPicPr>
            <p:blipFill>
              <a:blip r:embed="rId41"/>
              <a:srcRect l="23249" t="-1823" r="8965" b="6237"/>
              <a:stretch>
                <a:fillRect/>
              </a:stretch>
            </p:blipFill>
            <p:spPr>
              <a:xfrm>
                <a:off x="1467" y="5561"/>
                <a:ext cx="6653" cy="4691"/>
              </a:xfrm>
              <a:prstGeom prst="rect">
                <a:avLst/>
              </a:prstGeom>
              <a:noFill/>
              <a:ln w="9525">
                <a:noFill/>
              </a:ln>
            </p:spPr>
          </p:pic>
          <p:sp>
            <p:nvSpPr>
              <p:cNvPr id="40" name="object 22"/>
              <p:cNvSpPr txBox="1"/>
              <p:nvPr>
                <p:custDataLst>
                  <p:tags r:id="rId42"/>
                </p:custDataLst>
              </p:nvPr>
            </p:nvSpPr>
            <p:spPr>
              <a:xfrm>
                <a:off x="2382" y="9259"/>
                <a:ext cx="2547" cy="409"/>
              </a:xfrm>
              <a:prstGeom prst="rect">
                <a:avLst/>
              </a:prstGeom>
            </p:spPr>
            <p:txBody>
              <a:bodyPr vert="horz" wrap="square" lIns="0" tIns="15875" rIns="0" bIns="0" rtlCol="0">
                <a:spAutoFit/>
              </a:bodyPr>
              <a:lstStyle/>
              <a:p>
                <a:pPr marL="12700" indent="0" algn="ctr">
                  <a:lnSpc>
                    <a:spcPct val="120000"/>
                  </a:lnSpc>
                  <a:spcBef>
                    <a:spcPts val="100"/>
                  </a:spcBef>
                  <a:buClrTx/>
                  <a:buSzTx/>
                  <a:buNone/>
                </a:pPr>
                <a:r>
                  <a:rPr 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单点检测</a:t>
                </a:r>
                <a:endParaRPr lang="zh-CN" sz="120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圆角矩形 47"/>
              <p:cNvSpPr/>
              <p:nvPr>
                <p:custDataLst>
                  <p:tags r:id="rId43"/>
                </p:custDataLst>
              </p:nvPr>
            </p:nvSpPr>
            <p:spPr>
              <a:xfrm>
                <a:off x="6786" y="7159"/>
                <a:ext cx="2245" cy="54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pitchFamily="34" charset="-122"/>
                    <a:ea typeface="微软雅黑" panose="020B0503020204020204" pitchFamily="34" charset="-122"/>
                  </a:rPr>
                  <a:t>资料档案室</a:t>
                </a:r>
                <a:endParaRPr lang="zh-CN" altLang="en-US" sz="1600">
                  <a:latin typeface="微软雅黑" panose="020B0503020204020204" pitchFamily="34" charset="-122"/>
                  <a:ea typeface="微软雅黑" panose="020B0503020204020204" pitchFamily="34" charset="-122"/>
                </a:endParaRPr>
              </a:p>
            </p:txBody>
          </p:sp>
        </p:grpSp>
        <p:sp>
          <p:nvSpPr>
            <p:cNvPr id="3" name="椭圆 2"/>
            <p:cNvSpPr/>
            <p:nvPr/>
          </p:nvSpPr>
          <p:spPr>
            <a:xfrm>
              <a:off x="4229" y="6478"/>
              <a:ext cx="1481" cy="14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p:nvPr>
              <p:custDataLst>
                <p:tags r:id="rId44"/>
              </p:custDataLst>
            </p:nvPr>
          </p:nvPicPr>
          <p:blipFill>
            <a:blip r:embed="rId45"/>
            <a:stretch>
              <a:fillRect/>
            </a:stretch>
          </p:blipFill>
          <p:spPr>
            <a:xfrm>
              <a:off x="3784" y="6285"/>
              <a:ext cx="2371" cy="1646"/>
            </a:xfrm>
            <a:prstGeom prst="rect">
              <a:avLst/>
            </a:prstGeom>
            <a:noFill/>
            <a:ln w="9525">
              <a:noFill/>
            </a:ln>
          </p:spPr>
        </p:pic>
      </p:grpSp>
      <p:pic>
        <p:nvPicPr>
          <p:cNvPr id="24" name="图片 23" descr="星纵物联Logo_RGB-02（彩色）"/>
          <p:cNvPicPr>
            <a:picLocks noChangeAspect="1"/>
          </p:cNvPicPr>
          <p:nvPr>
            <p:custDataLst>
              <p:tags r:id="rId46"/>
            </p:custDataLst>
          </p:nvPr>
        </p:nvPicPr>
        <p:blipFill>
          <a:blip r:embed="rId47"/>
          <a:stretch>
            <a:fillRect/>
          </a:stretch>
        </p:blipFill>
        <p:spPr>
          <a:xfrm>
            <a:off x="9789160" y="116205"/>
            <a:ext cx="2657475" cy="902335"/>
          </a:xfrm>
          <a:prstGeom prst="rect">
            <a:avLst/>
          </a:prstGeom>
        </p:spPr>
      </p:pic>
    </p:spTree>
    <p:custDataLst>
      <p:tags r:id="rId48"/>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楼宇监控</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1" name="object 22"/>
          <p:cNvSpPr txBox="1"/>
          <p:nvPr/>
        </p:nvSpPr>
        <p:spPr>
          <a:xfrm>
            <a:off x="912495" y="1347470"/>
            <a:ext cx="4763770" cy="1060450"/>
          </a:xfrm>
          <a:prstGeom prst="rect">
            <a:avLst/>
          </a:prstGeom>
          <a:noFill/>
        </p:spPr>
        <p:txBody>
          <a:bodyPr vert="horz" wrap="square" lIns="91440" tIns="45720" rIns="91440" bIns="45720" rtlCol="0">
            <a:spAutoFit/>
          </a:bodyPr>
          <a:lstStyle/>
          <a:p>
            <a:pPr>
              <a:lnSpc>
                <a:spcPct val="150000"/>
              </a:lnSpc>
              <a:buClrTx/>
              <a:buSzTx/>
              <a:buFontTx/>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创新融合5G、IoT、AI技术，画质高清、传输快速，实时远程掌握楼宇的出入口、通道、大堂等场所的人员情况，实现楼内楼外全方位监控。</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912495" y="839470"/>
            <a:ext cx="4117975" cy="553085"/>
          </a:xfrm>
          <a:prstGeom prst="rect">
            <a:avLst/>
          </a:prstGeom>
          <a:noFill/>
        </p:spPr>
        <p:txBody>
          <a:bodyPr wrap="square" rtlCol="0" anchor="t">
            <a:spAutoFit/>
          </a:bodyPr>
          <a:lstStyle/>
          <a:p>
            <a:pPr>
              <a:lnSpc>
                <a:spcPct val="150000"/>
              </a:lnSpc>
            </a:pPr>
            <a:r>
              <a:rPr lang="zh-CN" altLang="en-US" sz="2000" b="1">
                <a:solidFill>
                  <a:srgbClr val="4696F5"/>
                </a:solidFill>
                <a:latin typeface="微软雅黑" panose="020B0503020204020204" pitchFamily="34" charset="-122"/>
                <a:ea typeface="微软雅黑" panose="020B0503020204020204" pitchFamily="34" charset="-122"/>
                <a:sym typeface="+mn-ea"/>
              </a:rPr>
              <a:t>楼宇监控，让安防更高效可靠</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pic>
        <p:nvPicPr>
          <p:cNvPr id="103" name="图片 102" descr="C:\Users\milesihgt\Desktop\5.png5"/>
          <p:cNvPicPr/>
          <p:nvPr/>
        </p:nvPicPr>
        <p:blipFill>
          <a:blip r:embed="rId2"/>
          <a:srcRect/>
          <a:stretch>
            <a:fillRect/>
          </a:stretch>
        </p:blipFill>
        <p:spPr>
          <a:xfrm>
            <a:off x="6337300" y="514350"/>
            <a:ext cx="4743450" cy="3362960"/>
          </a:xfrm>
          <a:prstGeom prst="rect">
            <a:avLst/>
          </a:prstGeom>
          <a:noFill/>
          <a:ln w="9525">
            <a:noFill/>
          </a:ln>
        </p:spPr>
      </p:pic>
      <p:pic>
        <p:nvPicPr>
          <p:cNvPr id="104" name="图片 103"/>
          <p:cNvPicPr/>
          <p:nvPr/>
        </p:nvPicPr>
        <p:blipFill>
          <a:blip r:embed="rId3"/>
          <a:stretch>
            <a:fillRect/>
          </a:stretch>
        </p:blipFill>
        <p:spPr>
          <a:xfrm>
            <a:off x="912178" y="3877945"/>
            <a:ext cx="4867275" cy="2533650"/>
          </a:xfrm>
          <a:prstGeom prst="rect">
            <a:avLst/>
          </a:prstGeom>
          <a:noFill/>
          <a:ln w="9525">
            <a:noFill/>
          </a:ln>
        </p:spPr>
      </p:pic>
      <p:grpSp>
        <p:nvGrpSpPr>
          <p:cNvPr id="33" name="组合 32"/>
          <p:cNvGrpSpPr/>
          <p:nvPr/>
        </p:nvGrpSpPr>
        <p:grpSpPr>
          <a:xfrm>
            <a:off x="1386840" y="2608580"/>
            <a:ext cx="3818255" cy="1155065"/>
            <a:chOff x="1764" y="4119"/>
            <a:chExt cx="6013" cy="1819"/>
          </a:xfrm>
        </p:grpSpPr>
        <p:sp>
          <p:nvSpPr>
            <p:cNvPr id="5" name="文本框 4"/>
            <p:cNvSpPr txBox="1"/>
            <p:nvPr/>
          </p:nvSpPr>
          <p:spPr>
            <a:xfrm>
              <a:off x="3078" y="4204"/>
              <a:ext cx="3231" cy="1634"/>
            </a:xfrm>
            <a:prstGeom prst="rect">
              <a:avLst/>
            </a:prstGeom>
            <a:noFill/>
          </p:spPr>
          <p:txBody>
            <a:bodyPr wrap="square" rtlCol="0">
              <a:spAutoFit/>
            </a:bodyPr>
            <a:lstStyle/>
            <a:p>
              <a:pPr marL="285750" indent="-285750">
                <a:lnSpc>
                  <a:spcPct val="110000"/>
                </a:lnSpc>
                <a:buClr>
                  <a:srgbClr val="4696F5"/>
                </a:buClr>
                <a:buFont typeface="Wingdings" panose="05000000000000000000" charset="0"/>
                <a:buChar char="ü"/>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监控画面高清流畅</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10000"/>
                </a:lnSpc>
                <a:buClr>
                  <a:srgbClr val="4696F5"/>
                </a:buClr>
                <a:buFont typeface="Wingdings" panose="05000000000000000000" charset="0"/>
                <a:buChar char="ü"/>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漆黑环境不受影响</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10000"/>
                </a:lnSpc>
                <a:buClr>
                  <a:srgbClr val="4696F5"/>
                </a:buClr>
                <a:buFont typeface="Wingdings" panose="05000000000000000000" charset="0"/>
                <a:buChar char="ü"/>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深度学习更可靠</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10000"/>
                </a:lnSpc>
                <a:buClr>
                  <a:srgbClr val="4696F5"/>
                </a:buClr>
                <a:buFont typeface="Wingdings" panose="05000000000000000000" charset="0"/>
                <a:buChar char="ü"/>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应用部署高效便捷</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圆角矩形 27"/>
            <p:cNvSpPr/>
            <p:nvPr/>
          </p:nvSpPr>
          <p:spPr>
            <a:xfrm>
              <a:off x="1764" y="4119"/>
              <a:ext cx="6013" cy="1819"/>
            </a:xfrm>
            <a:prstGeom prst="roundRect">
              <a:avLst>
                <a:gd name="adj" fmla="val 13319"/>
              </a:avLst>
            </a:prstGeom>
            <a:noFill/>
            <a:ln w="19050">
              <a:solidFill>
                <a:srgbClr val="4696F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430645" y="3904615"/>
            <a:ext cx="4713605" cy="2548255"/>
            <a:chOff x="10217" y="6615"/>
            <a:chExt cx="7130" cy="3855"/>
          </a:xfrm>
        </p:grpSpPr>
        <p:pic>
          <p:nvPicPr>
            <p:cNvPr id="3" name="图片 2"/>
            <p:cNvPicPr>
              <a:picLocks noChangeAspect="1"/>
            </p:cNvPicPr>
            <p:nvPr>
              <p:custDataLst>
                <p:tags r:id="rId4"/>
              </p:custDataLst>
            </p:nvPr>
          </p:nvPicPr>
          <p:blipFill>
            <a:blip r:embed="rId5">
              <a:alphaModFix amt="5000"/>
            </a:blip>
            <a:srcRect l="40483"/>
            <a:stretch>
              <a:fillRect/>
            </a:stretch>
          </p:blipFill>
          <p:spPr>
            <a:xfrm>
              <a:off x="10360" y="8466"/>
              <a:ext cx="6986" cy="2005"/>
            </a:xfrm>
            <a:prstGeom prst="rect">
              <a:avLst/>
            </a:prstGeom>
          </p:spPr>
        </p:pic>
        <p:grpSp>
          <p:nvGrpSpPr>
            <p:cNvPr id="15" name="组合 14"/>
            <p:cNvGrpSpPr/>
            <p:nvPr/>
          </p:nvGrpSpPr>
          <p:grpSpPr>
            <a:xfrm>
              <a:off x="10217" y="6615"/>
              <a:ext cx="7130" cy="3577"/>
              <a:chOff x="10217" y="6615"/>
              <a:chExt cx="7130" cy="3577"/>
            </a:xfrm>
          </p:grpSpPr>
          <p:pic>
            <p:nvPicPr>
              <p:cNvPr id="6" name="图片 5"/>
              <p:cNvPicPr>
                <a:picLocks noChangeAspect="1"/>
              </p:cNvPicPr>
              <p:nvPr>
                <p:custDataLst>
                  <p:tags r:id="rId6"/>
                </p:custDataLst>
              </p:nvPr>
            </p:nvPicPr>
            <p:blipFill>
              <a:blip r:embed="rId7"/>
              <a:stretch>
                <a:fillRect/>
              </a:stretch>
            </p:blipFill>
            <p:spPr>
              <a:xfrm>
                <a:off x="10360" y="8922"/>
                <a:ext cx="6820" cy="1271"/>
              </a:xfrm>
              <a:prstGeom prst="rect">
                <a:avLst/>
              </a:prstGeom>
              <a:blipFill rotWithShape="1">
                <a:blip r:embed="rId8"/>
                <a:stretch>
                  <a:fillRect/>
                </a:stretch>
              </a:blipFill>
              <a:ln w="19050" cmpd="sng">
                <a:noFill/>
                <a:prstDash val="solid"/>
              </a:ln>
              <a:effectLst/>
            </p:spPr>
          </p:pic>
          <p:grpSp>
            <p:nvGrpSpPr>
              <p:cNvPr id="10" name="组合 9"/>
              <p:cNvGrpSpPr/>
              <p:nvPr/>
            </p:nvGrpSpPr>
            <p:grpSpPr>
              <a:xfrm>
                <a:off x="10217" y="6615"/>
                <a:ext cx="7130" cy="2004"/>
                <a:chOff x="9191" y="6412"/>
                <a:chExt cx="8510" cy="2004"/>
              </a:xfrm>
            </p:grpSpPr>
            <p:pic>
              <p:nvPicPr>
                <p:cNvPr id="11" name="图片 10"/>
                <p:cNvPicPr>
                  <a:picLocks noChangeAspect="1"/>
                </p:cNvPicPr>
                <p:nvPr>
                  <p:custDataLst>
                    <p:tags r:id="rId9"/>
                  </p:custDataLst>
                </p:nvPr>
              </p:nvPicPr>
              <p:blipFill>
                <a:blip r:embed="rId5">
                  <a:alphaModFix amt="5000"/>
                </a:blip>
                <a:stretch>
                  <a:fillRect/>
                </a:stretch>
              </p:blipFill>
              <p:spPr>
                <a:xfrm>
                  <a:off x="9191" y="6412"/>
                  <a:ext cx="8510" cy="2005"/>
                </a:xfrm>
                <a:prstGeom prst="rect">
                  <a:avLst/>
                </a:prstGeom>
              </p:spPr>
            </p:pic>
            <p:pic>
              <p:nvPicPr>
                <p:cNvPr id="7" name="图片 6"/>
                <p:cNvPicPr>
                  <a:picLocks noChangeAspect="1"/>
                </p:cNvPicPr>
                <p:nvPr>
                  <p:custDataLst>
                    <p:tags r:id="rId10"/>
                  </p:custDataLst>
                </p:nvPr>
              </p:nvPicPr>
              <p:blipFill>
                <a:blip r:embed="rId11"/>
                <a:stretch>
                  <a:fillRect/>
                </a:stretch>
              </p:blipFill>
              <p:spPr>
                <a:xfrm>
                  <a:off x="10882" y="6798"/>
                  <a:ext cx="6819" cy="1274"/>
                </a:xfrm>
                <a:prstGeom prst="rect">
                  <a:avLst/>
                </a:prstGeom>
                <a:blipFill rotWithShape="1">
                  <a:blip r:embed="rId8"/>
                  <a:stretch>
                    <a:fillRect/>
                  </a:stretch>
                </a:blipFill>
                <a:ln w="19050" cmpd="sng">
                  <a:noFill/>
                  <a:prstDash val="solid"/>
                </a:ln>
                <a:effectLst/>
              </p:spPr>
            </p:pic>
            <p:pic>
              <p:nvPicPr>
                <p:cNvPr id="9" name="图片 8"/>
                <p:cNvPicPr>
                  <a:picLocks noChangeAspect="1"/>
                </p:cNvPicPr>
                <p:nvPr>
                  <p:custDataLst>
                    <p:tags r:id="rId12"/>
                  </p:custDataLst>
                </p:nvPr>
              </p:nvPicPr>
              <p:blipFill>
                <a:blip r:embed="rId13"/>
                <a:srcRect r="66436"/>
                <a:stretch>
                  <a:fillRect/>
                </a:stretch>
              </p:blipFill>
              <p:spPr>
                <a:xfrm>
                  <a:off x="9334" y="6798"/>
                  <a:ext cx="1549" cy="1287"/>
                </a:xfrm>
                <a:prstGeom prst="rect">
                  <a:avLst/>
                </a:prstGeom>
                <a:blipFill rotWithShape="1">
                  <a:blip r:embed="rId8"/>
                  <a:stretch>
                    <a:fillRect/>
                  </a:stretch>
                </a:blipFill>
                <a:ln w="19050" cmpd="sng">
                  <a:noFill/>
                  <a:prstDash val="solid"/>
                </a:ln>
                <a:effectLst/>
              </p:spPr>
            </p:pic>
          </p:grpSp>
        </p:grpSp>
      </p:grpSp>
      <p:pic>
        <p:nvPicPr>
          <p:cNvPr id="24" name="图片 23" descr="星纵物联Logo_RGB-02（彩色）"/>
          <p:cNvPicPr>
            <a:picLocks noChangeAspect="1"/>
          </p:cNvPicPr>
          <p:nvPr>
            <p:custDataLst>
              <p:tags r:id="rId14"/>
            </p:custDataLst>
          </p:nvPr>
        </p:nvPicPr>
        <p:blipFill>
          <a:blip r:embed="rId15"/>
          <a:stretch>
            <a:fillRect/>
          </a:stretch>
        </p:blipFill>
        <p:spPr>
          <a:xfrm>
            <a:off x="9789160" y="116205"/>
            <a:ext cx="2657475" cy="902335"/>
          </a:xfrm>
          <a:prstGeom prst="rect">
            <a:avLst/>
          </a:prstGeom>
        </p:spPr>
      </p:pic>
    </p:spTree>
    <p:custDataLst>
      <p:tags r:id="rId1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04790" y="3067685"/>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配套软件服务</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1" name="组合 10"/>
          <p:cNvGrpSpPr/>
          <p:nvPr/>
        </p:nvGrpSpPr>
        <p:grpSpPr>
          <a:xfrm>
            <a:off x="7185025" y="4250690"/>
            <a:ext cx="4149090" cy="2127885"/>
            <a:chOff x="5609" y="1750"/>
            <a:chExt cx="7899" cy="4110"/>
          </a:xfrm>
        </p:grpSpPr>
        <p:pic>
          <p:nvPicPr>
            <p:cNvPr id="38915" name="图片 2" descr="D:\Users\Administrator\Desktop\REV1-LoRa V1.0\组-1 - 副本.png组-1 - 副本"/>
            <p:cNvPicPr>
              <a:picLocks noChangeAspect="1"/>
            </p:cNvPicPr>
            <p:nvPr/>
          </p:nvPicPr>
          <p:blipFill>
            <a:blip r:embed="rId5"/>
            <a:srcRect/>
            <a:stretch>
              <a:fillRect/>
            </a:stretch>
          </p:blipFill>
          <p:spPr>
            <a:xfrm>
              <a:off x="5609" y="2253"/>
              <a:ext cx="7462" cy="3607"/>
            </a:xfrm>
            <a:prstGeom prst="rect">
              <a:avLst/>
            </a:prstGeom>
            <a:noFill/>
            <a:ln w="9525">
              <a:noFill/>
            </a:ln>
          </p:spPr>
        </p:pic>
        <p:sp>
          <p:nvSpPr>
            <p:cNvPr id="45" name="椭圆 44"/>
            <p:cNvSpPr/>
            <p:nvPr/>
          </p:nvSpPr>
          <p:spPr>
            <a:xfrm>
              <a:off x="11453" y="1750"/>
              <a:ext cx="2055" cy="205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sp>
          <p:nvSpPr>
            <p:cNvPr id="46" name="椭圆 45"/>
            <p:cNvSpPr>
              <a:spLocks noChangeAspect="1"/>
            </p:cNvSpPr>
            <p:nvPr/>
          </p:nvSpPr>
          <p:spPr>
            <a:xfrm>
              <a:off x="11520" y="1817"/>
              <a:ext cx="1920" cy="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pic>
          <p:nvPicPr>
            <p:cNvPr id="44" name="图片 43" descr="资源 121"/>
            <p:cNvPicPr>
              <a:picLocks noChangeAspect="1"/>
            </p:cNvPicPr>
            <p:nvPr/>
          </p:nvPicPr>
          <p:blipFill>
            <a:blip r:embed="rId6"/>
            <a:stretch>
              <a:fillRect/>
            </a:stretch>
          </p:blipFill>
          <p:spPr>
            <a:xfrm>
              <a:off x="11671" y="2168"/>
              <a:ext cx="1618" cy="11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13"/>
          <p:cNvPicPr>
            <a:picLocks noChangeAspect="1"/>
          </p:cNvPicPr>
          <p:nvPr/>
        </p:nvPicPr>
        <p:blipFill>
          <a:blip r:embed="rId1"/>
          <a:stretch>
            <a:fillRect/>
          </a:stretch>
        </p:blipFill>
        <p:spPr>
          <a:xfrm>
            <a:off x="8957310" y="4922520"/>
            <a:ext cx="2863215" cy="1935480"/>
          </a:xfrm>
          <a:prstGeom prst="rect">
            <a:avLst/>
          </a:prstGeom>
        </p:spPr>
      </p:pic>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星纵云平台</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2"/>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 name="文本框 3"/>
          <p:cNvSpPr txBox="1"/>
          <p:nvPr/>
        </p:nvSpPr>
        <p:spPr>
          <a:xfrm>
            <a:off x="1214120" y="1334135"/>
            <a:ext cx="3800475" cy="398780"/>
          </a:xfrm>
          <a:prstGeom prst="rect">
            <a:avLst/>
          </a:prstGeom>
          <a:noFill/>
        </p:spPr>
        <p:txBody>
          <a:bodyPr wrap="square" rtlCol="0">
            <a:spAutoFit/>
          </a:bodyPr>
          <a:lstStyle/>
          <a:p>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智能远程监控  终端数据可视化</a:t>
            </a:r>
            <a:endPar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864235" y="3009900"/>
            <a:ext cx="4423410" cy="2386972"/>
            <a:chOff x="5609" y="1750"/>
            <a:chExt cx="7899" cy="4285"/>
          </a:xfrm>
        </p:grpSpPr>
        <p:pic>
          <p:nvPicPr>
            <p:cNvPr id="38915" name="图片 2" descr="D:\Users\Administrator\Desktop\REV1-LoRa V1.0\组-1 - 副本.png组-1 - 副本"/>
            <p:cNvPicPr>
              <a:picLocks noChangeAspect="1"/>
            </p:cNvPicPr>
            <p:nvPr/>
          </p:nvPicPr>
          <p:blipFill>
            <a:blip r:embed="rId3"/>
            <a:srcRect/>
            <a:stretch>
              <a:fillRect/>
            </a:stretch>
          </p:blipFill>
          <p:spPr>
            <a:xfrm>
              <a:off x="5609" y="2253"/>
              <a:ext cx="7462" cy="3607"/>
            </a:xfrm>
            <a:prstGeom prst="rect">
              <a:avLst/>
            </a:prstGeom>
            <a:noFill/>
            <a:ln w="9525">
              <a:noFill/>
            </a:ln>
          </p:spPr>
        </p:pic>
        <p:sp>
          <p:nvSpPr>
            <p:cNvPr id="7" name="圆角矩形 6"/>
            <p:cNvSpPr/>
            <p:nvPr/>
          </p:nvSpPr>
          <p:spPr>
            <a:xfrm>
              <a:off x="7597" y="5427"/>
              <a:ext cx="3487" cy="600"/>
            </a:xfrm>
            <a:prstGeom prst="roundRect">
              <a:avLst>
                <a:gd name="adj" fmla="val 50000"/>
              </a:avLst>
            </a:prstGeom>
            <a:solidFill>
              <a:srgbClr val="007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ea typeface="Roboto" panose="02000000000000000000" charset="0"/>
                <a:cs typeface="Roboto" panose="02000000000000000000" charset="0"/>
              </a:endParaRPr>
            </a:p>
          </p:txBody>
        </p:sp>
        <p:sp>
          <p:nvSpPr>
            <p:cNvPr id="6" name="文本框 5"/>
            <p:cNvSpPr txBox="1"/>
            <p:nvPr/>
          </p:nvSpPr>
          <p:spPr>
            <a:xfrm>
              <a:off x="7875" y="5369"/>
              <a:ext cx="2930" cy="666"/>
            </a:xfrm>
            <a:prstGeom prst="rect">
              <a:avLst/>
            </a:prstGeom>
            <a:noFill/>
          </p:spPr>
          <p:txBody>
            <a:bodyPr wrap="square" rtlCol="0" anchor="t">
              <a:spAutoFit/>
            </a:bodyPr>
            <a:lstStyle/>
            <a:p>
              <a:pPr indent="0" algn="ctr">
                <a:lnSpc>
                  <a:spcPct val="130000"/>
                </a:lnSpc>
                <a:buClrTx/>
                <a:buSzTx/>
                <a:buNone/>
              </a:pPr>
              <a:r>
                <a:rPr lang="en-US" altLang="zh-CN" sz="1400" b="1" spc="100">
                  <a:solidFill>
                    <a:schemeClr val="bg1"/>
                  </a:solidFill>
                  <a:uFillTx/>
                  <a:latin typeface="微软雅黑" panose="020B0503020204020204" pitchFamily="34" charset="-122"/>
                  <a:ea typeface="微软雅黑" panose="020B0503020204020204" pitchFamily="34" charset="-122"/>
                  <a:cs typeface="Roboto" panose="02000000000000000000" charset="0"/>
                  <a:sym typeface="+mn-ea"/>
                </a:rPr>
                <a:t>App/Web</a:t>
              </a:r>
              <a:endParaRPr lang="en-US" altLang="zh-CN" sz="1400" b="1" spc="100">
                <a:solidFill>
                  <a:schemeClr val="bg1"/>
                </a:solidFill>
                <a:uFillTx/>
                <a:latin typeface="微软雅黑" panose="020B0503020204020204" pitchFamily="34" charset="-122"/>
                <a:ea typeface="微软雅黑" panose="020B0503020204020204" pitchFamily="34" charset="-122"/>
                <a:cs typeface="Roboto" panose="02000000000000000000" charset="0"/>
                <a:sym typeface="+mn-ea"/>
              </a:endParaRPr>
            </a:p>
          </p:txBody>
        </p:sp>
        <p:sp>
          <p:nvSpPr>
            <p:cNvPr id="45" name="椭圆 44"/>
            <p:cNvSpPr/>
            <p:nvPr/>
          </p:nvSpPr>
          <p:spPr>
            <a:xfrm>
              <a:off x="11453" y="1750"/>
              <a:ext cx="2055" cy="205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sp>
          <p:nvSpPr>
            <p:cNvPr id="46" name="椭圆 45"/>
            <p:cNvSpPr>
              <a:spLocks noChangeAspect="1"/>
            </p:cNvSpPr>
            <p:nvPr/>
          </p:nvSpPr>
          <p:spPr>
            <a:xfrm>
              <a:off x="11520" y="1817"/>
              <a:ext cx="1920" cy="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pic>
          <p:nvPicPr>
            <p:cNvPr id="44" name="图片 43" descr="资源 121"/>
            <p:cNvPicPr>
              <a:picLocks noChangeAspect="1"/>
            </p:cNvPicPr>
            <p:nvPr/>
          </p:nvPicPr>
          <p:blipFill>
            <a:blip r:embed="rId4"/>
            <a:stretch>
              <a:fillRect/>
            </a:stretch>
          </p:blipFill>
          <p:spPr>
            <a:xfrm>
              <a:off x="11671" y="2168"/>
              <a:ext cx="1618" cy="1128"/>
            </a:xfrm>
            <a:prstGeom prst="rect">
              <a:avLst/>
            </a:prstGeom>
          </p:spPr>
        </p:pic>
      </p:grpSp>
      <p:pic>
        <p:nvPicPr>
          <p:cNvPr id="15" name="图片 14"/>
          <p:cNvPicPr>
            <a:picLocks noChangeAspect="1"/>
          </p:cNvPicPr>
          <p:nvPr/>
        </p:nvPicPr>
        <p:blipFill>
          <a:blip r:embed="rId5"/>
          <a:stretch>
            <a:fillRect/>
          </a:stretch>
        </p:blipFill>
        <p:spPr>
          <a:xfrm>
            <a:off x="5669280" y="1786890"/>
            <a:ext cx="6085840" cy="3257550"/>
          </a:xfrm>
          <a:prstGeom prst="rect">
            <a:avLst/>
          </a:prstGeom>
        </p:spPr>
      </p:pic>
      <p:sp>
        <p:nvSpPr>
          <p:cNvPr id="17" name="文本框 16"/>
          <p:cNvSpPr txBox="1"/>
          <p:nvPr/>
        </p:nvSpPr>
        <p:spPr>
          <a:xfrm>
            <a:off x="1016635" y="1945005"/>
            <a:ext cx="3997960" cy="866140"/>
          </a:xfrm>
          <a:prstGeom prst="rect">
            <a:avLst/>
          </a:prstGeom>
          <a:noFill/>
        </p:spPr>
        <p:txBody>
          <a:bodyPr wrap="square" rtlCol="0">
            <a:spAutoFit/>
          </a:bodyPr>
          <a:lstStyle/>
          <a:p>
            <a:pPr>
              <a:lnSpc>
                <a:spcPct val="120000"/>
              </a:lnSpc>
            </a:pPr>
            <a:r>
              <a:rPr lang="zh-CN" altLang="en-US" sz="1400">
                <a:latin typeface="微软雅黑" panose="020B0503020204020204" pitchFamily="34" charset="-122"/>
                <a:ea typeface="微软雅黑" panose="020B0503020204020204" pitchFamily="34" charset="-122"/>
              </a:rPr>
              <a:t>星纵物联自主研发的物联网应用平台，集规则引擎、设备统一管理、数据可视化等功能于一体，可满足快速部署落地。</a:t>
            </a:r>
            <a:endParaRPr lang="zh-CN" altLang="en-US" sz="1400">
              <a:latin typeface="微软雅黑" panose="020B0503020204020204" pitchFamily="34" charset="-122"/>
              <a:ea typeface="微软雅黑" panose="020B0503020204020204" pitchFamily="34" charset="-122"/>
            </a:endParaRPr>
          </a:p>
        </p:txBody>
      </p:sp>
      <p:pic>
        <p:nvPicPr>
          <p:cNvPr id="10" name="图片 9" descr="星纵物联Logo_RGB-02（彩色）"/>
          <p:cNvPicPr>
            <a:picLocks noChangeAspect="1"/>
          </p:cNvPicPr>
          <p:nvPr>
            <p:custDataLst>
              <p:tags r:id="rId6"/>
            </p:custDataLst>
          </p:nvPr>
        </p:nvPicPr>
        <p:blipFill>
          <a:blip r:embed="rId7"/>
          <a:stretch>
            <a:fillRect/>
          </a:stretch>
        </p:blipFill>
        <p:spPr>
          <a:xfrm>
            <a:off x="9432925" y="116205"/>
            <a:ext cx="3023870" cy="102679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TextBox 8"/>
          <p:cNvSpPr txBox="1"/>
          <p:nvPr/>
        </p:nvSpPr>
        <p:spPr>
          <a:xfrm>
            <a:off x="629920" y="243205"/>
            <a:ext cx="706437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星纵云平台</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7" name="文本框 6"/>
          <p:cNvSpPr txBox="1"/>
          <p:nvPr/>
        </p:nvSpPr>
        <p:spPr>
          <a:xfrm>
            <a:off x="7581583" y="2648585"/>
            <a:ext cx="3919855" cy="2846070"/>
          </a:xfrm>
          <a:prstGeom prst="rect">
            <a:avLst/>
          </a:prstGeom>
          <a:noFill/>
        </p:spPr>
        <p:txBody>
          <a:bodyPr wrap="square" rtlCol="0">
            <a:spAutoFit/>
          </a:bodyPr>
          <a:lstStyle/>
          <a:p>
            <a:pPr marL="285750" indent="-285750">
              <a:lnSpc>
                <a:spcPct val="14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监测内容一目了然，实时展示数值</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状态</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实用组件自定义搭配，随意拖放，操作简便</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提供时钟、地图、折线图/饼图/柱状图、警报列表等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支持自定义应用场景示意图，按需绘制与添加图层</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6" name="组合 25"/>
          <p:cNvGrpSpPr/>
          <p:nvPr/>
        </p:nvGrpSpPr>
        <p:grpSpPr>
          <a:xfrm>
            <a:off x="781050" y="1071880"/>
            <a:ext cx="6202045" cy="3485515"/>
            <a:chOff x="1150" y="2363"/>
            <a:chExt cx="10808" cy="6074"/>
          </a:xfrm>
        </p:grpSpPr>
        <p:pic>
          <p:nvPicPr>
            <p:cNvPr id="5" name="图片 4"/>
            <p:cNvPicPr>
              <a:picLocks noChangeAspect="1"/>
            </p:cNvPicPr>
            <p:nvPr/>
          </p:nvPicPr>
          <p:blipFill>
            <a:blip r:embed="rId1"/>
            <a:stretch>
              <a:fillRect/>
            </a:stretch>
          </p:blipFill>
          <p:spPr>
            <a:xfrm>
              <a:off x="1150" y="2363"/>
              <a:ext cx="10808" cy="6075"/>
            </a:xfrm>
            <a:prstGeom prst="rect">
              <a:avLst/>
            </a:prstGeom>
          </p:spPr>
        </p:pic>
        <p:sp>
          <p:nvSpPr>
            <p:cNvPr id="17" name="圆角矩形 16"/>
            <p:cNvSpPr/>
            <p:nvPr/>
          </p:nvSpPr>
          <p:spPr>
            <a:xfrm>
              <a:off x="2738" y="3196"/>
              <a:ext cx="5491" cy="3330"/>
            </a:xfrm>
            <a:prstGeom prst="roundRect">
              <a:avLst>
                <a:gd name="adj" fmla="val 9071"/>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8521" y="3076"/>
              <a:ext cx="3242" cy="3451"/>
            </a:xfrm>
            <a:prstGeom prst="roundRect">
              <a:avLst>
                <a:gd name="adj" fmla="val 9071"/>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p:cNvSpPr txBox="1"/>
          <p:nvPr/>
        </p:nvSpPr>
        <p:spPr>
          <a:xfrm>
            <a:off x="7641273" y="1958340"/>
            <a:ext cx="3800475" cy="398780"/>
          </a:xfrm>
          <a:prstGeom prst="rect">
            <a:avLst/>
          </a:prstGeom>
          <a:noFill/>
        </p:spPr>
        <p:txBody>
          <a:bodyPr wrap="square" rtlCol="0">
            <a:spAutoFit/>
          </a:bodyPr>
          <a:lstStyle/>
          <a:p>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实用小组件</a:t>
            </a:r>
            <a:r>
              <a:rPr lang="en-US" altLang="zh-CN"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让空间状况更直观</a:t>
            </a:r>
            <a:endPar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2"/>
            </p:custDataLst>
          </p:nvPr>
        </p:nvPicPr>
        <p:blipFill>
          <a:blip r:embed="rId1"/>
          <a:srcRect l="16197" t="15118" r="35917" b="31985"/>
          <a:stretch>
            <a:fillRect/>
          </a:stretch>
        </p:blipFill>
        <p:spPr>
          <a:xfrm>
            <a:off x="781050" y="3917950"/>
            <a:ext cx="3975100" cy="2468880"/>
          </a:xfrm>
          <a:prstGeom prst="rect">
            <a:avLst/>
          </a:prstGeom>
          <a:ln w="12700" cmpd="sng">
            <a:solidFill>
              <a:srgbClr val="4696F5"/>
            </a:solidFill>
            <a:prstDash val="solid"/>
          </a:ln>
        </p:spPr>
      </p:pic>
      <p:pic>
        <p:nvPicPr>
          <p:cNvPr id="10" name="图片 9"/>
          <p:cNvPicPr>
            <a:picLocks noChangeAspect="1"/>
          </p:cNvPicPr>
          <p:nvPr>
            <p:custDataLst>
              <p:tags r:id="rId3"/>
            </p:custDataLst>
          </p:nvPr>
        </p:nvPicPr>
        <p:blipFill>
          <a:blip r:embed="rId1"/>
          <a:srcRect l="67216" t="13534" r="1546" b="31111"/>
          <a:stretch>
            <a:fillRect/>
          </a:stretch>
        </p:blipFill>
        <p:spPr>
          <a:xfrm>
            <a:off x="4947920" y="4225290"/>
            <a:ext cx="2319020" cy="2310130"/>
          </a:xfrm>
          <a:prstGeom prst="rect">
            <a:avLst/>
          </a:prstGeom>
          <a:ln w="12700" cmpd="sng">
            <a:solidFill>
              <a:srgbClr val="4696F5"/>
            </a:solidFill>
            <a:prstDash val="solid"/>
          </a:ln>
        </p:spPr>
      </p:pic>
      <p:cxnSp>
        <p:nvCxnSpPr>
          <p:cNvPr id="13" name="直接箭头连接符 12"/>
          <p:cNvCxnSpPr/>
          <p:nvPr>
            <p:custDataLst>
              <p:tags r:id="rId4"/>
            </p:custDataLst>
          </p:nvPr>
        </p:nvCxnSpPr>
        <p:spPr>
          <a:xfrm flipH="1">
            <a:off x="3265170" y="3535680"/>
            <a:ext cx="5715" cy="316230"/>
          </a:xfrm>
          <a:prstGeom prst="straightConnector1">
            <a:avLst/>
          </a:prstGeom>
          <a:ln w="34925" cmpd="sng">
            <a:solidFill>
              <a:srgbClr val="4696F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5"/>
            </p:custDataLst>
          </p:nvPr>
        </p:nvCxnSpPr>
        <p:spPr>
          <a:xfrm flipH="1">
            <a:off x="5598795" y="3520440"/>
            <a:ext cx="1905" cy="563880"/>
          </a:xfrm>
          <a:prstGeom prst="straightConnector1">
            <a:avLst/>
          </a:prstGeom>
          <a:ln w="34925" cmpd="sng">
            <a:solidFill>
              <a:srgbClr val="4696F5"/>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 name="图片 1" descr="星纵物联Logo_RGB-02（彩色）"/>
          <p:cNvPicPr>
            <a:picLocks noChangeAspect="1"/>
          </p:cNvPicPr>
          <p:nvPr>
            <p:custDataLst>
              <p:tags r:id="rId6"/>
            </p:custDataLst>
          </p:nvPr>
        </p:nvPicPr>
        <p:blipFill>
          <a:blip r:embed="rId7"/>
          <a:stretch>
            <a:fillRect/>
          </a:stretch>
        </p:blipFill>
        <p:spPr>
          <a:xfrm>
            <a:off x="9432925" y="116205"/>
            <a:ext cx="3023870" cy="102679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下箭头 35"/>
          <p:cNvSpPr/>
          <p:nvPr/>
        </p:nvSpPr>
        <p:spPr>
          <a:xfrm>
            <a:off x="9298940" y="2578100"/>
            <a:ext cx="161925" cy="2038350"/>
          </a:xfrm>
          <a:prstGeom prst="downArrow">
            <a:avLst>
              <a:gd name="adj1" fmla="val 49803"/>
              <a:gd name="adj2" fmla="val 50000"/>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25" name="剪去同侧角的矩形 24"/>
          <p:cNvSpPr/>
          <p:nvPr/>
        </p:nvSpPr>
        <p:spPr>
          <a:xfrm>
            <a:off x="8903970" y="3138805"/>
            <a:ext cx="951865" cy="290195"/>
          </a:xfrm>
          <a:prstGeom prst="snip2SameRect">
            <a:avLst>
              <a:gd name="adj1" fmla="val 0"/>
              <a:gd name="adj2" fmla="val 0"/>
            </a:avLst>
          </a:prstGeom>
          <a:solidFill>
            <a:schemeClr val="accent1">
              <a:lumMod val="75000"/>
            </a:schemeClr>
          </a:solidFill>
          <a:ln>
            <a:noFill/>
          </a:ln>
          <a:effectLst>
            <a:outerShdw blurRad="165100" dist="38100" dir="2700000" sx="105000" sy="105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a:latin typeface="微软雅黑" panose="020B0503020204020204" pitchFamily="34" charset="-122"/>
                <a:ea typeface="微软雅黑" panose="020B0503020204020204" pitchFamily="34" charset="-122"/>
              </a:rPr>
              <a:t>超限预警</a:t>
            </a:r>
            <a:endParaRPr lang="zh-CN" altLang="en-US" sz="1200">
              <a:latin typeface="微软雅黑" panose="020B0503020204020204" pitchFamily="34" charset="-122"/>
              <a:ea typeface="微软雅黑" panose="020B0503020204020204" pitchFamily="34" charset="-122"/>
            </a:endParaRPr>
          </a:p>
        </p:txBody>
      </p:sp>
      <p:sp>
        <p:nvSpPr>
          <p:cNvPr id="11" name="剪去同侧角的矩形 10"/>
          <p:cNvSpPr/>
          <p:nvPr/>
        </p:nvSpPr>
        <p:spPr>
          <a:xfrm>
            <a:off x="8865870" y="3703955"/>
            <a:ext cx="989965" cy="290195"/>
          </a:xfrm>
          <a:prstGeom prst="snip2SameRect">
            <a:avLst>
              <a:gd name="adj1" fmla="val 0"/>
              <a:gd name="adj2" fmla="val 0"/>
            </a:avLst>
          </a:prstGeom>
          <a:solidFill>
            <a:schemeClr val="accent1">
              <a:lumMod val="75000"/>
            </a:schemeClr>
          </a:solidFill>
          <a:ln>
            <a:noFill/>
          </a:ln>
          <a:effectLst>
            <a:outerShdw blurRad="165100" dist="38100" dir="2700000" sx="105000" sy="105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a:latin typeface="微软雅黑" panose="020B0503020204020204" pitchFamily="34" charset="-122"/>
                <a:ea typeface="微软雅黑" panose="020B0503020204020204" pitchFamily="34" charset="-122"/>
              </a:rPr>
              <a:t>异常报警</a:t>
            </a:r>
            <a:endParaRPr lang="zh-CN" altLang="en-US" sz="1200">
              <a:latin typeface="微软雅黑" panose="020B0503020204020204" pitchFamily="34" charset="-122"/>
              <a:ea typeface="微软雅黑" panose="020B0503020204020204" pitchFamily="34" charset="-122"/>
            </a:endParaRPr>
          </a:p>
        </p:txBody>
      </p:sp>
      <p:sp>
        <p:nvSpPr>
          <p:cNvPr id="29" name="文本框 28"/>
          <p:cNvSpPr txBox="1"/>
          <p:nvPr/>
        </p:nvSpPr>
        <p:spPr>
          <a:xfrm>
            <a:off x="8105140" y="1087755"/>
            <a:ext cx="2889250" cy="398780"/>
          </a:xfrm>
          <a:prstGeom prst="rect">
            <a:avLst/>
          </a:prstGeom>
          <a:noFill/>
        </p:spPr>
        <p:txBody>
          <a:bodyPr wrap="square" rtlCol="0" anchor="t">
            <a:spAutoFit/>
          </a:bodyPr>
          <a:lstStyle/>
          <a:p>
            <a:pPr lvl="0" algn="l">
              <a:buClrTx/>
              <a:buSzTx/>
              <a:buFontTx/>
            </a:pPr>
            <a:r>
              <a:rPr lang="zh-CN" altLang="en-US" sz="2000" b="1">
                <a:solidFill>
                  <a:srgbClr val="4696F5"/>
                </a:solidFill>
                <a:latin typeface="微软雅黑" panose="020B0503020204020204" pitchFamily="34" charset="-122"/>
                <a:ea typeface="微软雅黑" panose="020B0503020204020204" pitchFamily="34" charset="-122"/>
                <a:sym typeface="+mn-ea"/>
              </a:rPr>
              <a:t>智能化监测预警机制</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sp>
        <p:nvSpPr>
          <p:cNvPr id="4" name="TextBox 8"/>
          <p:cNvSpPr txBox="1"/>
          <p:nvPr/>
        </p:nvSpPr>
        <p:spPr>
          <a:xfrm>
            <a:off x="629920" y="243205"/>
            <a:ext cx="232346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星纵云平台</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grpSp>
        <p:nvGrpSpPr>
          <p:cNvPr id="24" name="组合 23"/>
          <p:cNvGrpSpPr/>
          <p:nvPr/>
        </p:nvGrpSpPr>
        <p:grpSpPr>
          <a:xfrm>
            <a:off x="798830" y="2829560"/>
            <a:ext cx="5792470" cy="3550285"/>
            <a:chOff x="1051" y="2023"/>
            <a:chExt cx="14222" cy="8108"/>
          </a:xfrm>
        </p:grpSpPr>
        <p:pic>
          <p:nvPicPr>
            <p:cNvPr id="9" name="图片 8"/>
            <p:cNvPicPr>
              <a:picLocks noChangeAspect="1"/>
            </p:cNvPicPr>
            <p:nvPr/>
          </p:nvPicPr>
          <p:blipFill>
            <a:blip r:embed="rId1"/>
            <a:stretch>
              <a:fillRect/>
            </a:stretch>
          </p:blipFill>
          <p:spPr>
            <a:xfrm>
              <a:off x="1051" y="2023"/>
              <a:ext cx="14222" cy="8109"/>
            </a:xfrm>
            <a:prstGeom prst="rect">
              <a:avLst/>
            </a:prstGeom>
          </p:spPr>
        </p:pic>
        <p:sp>
          <p:nvSpPr>
            <p:cNvPr id="17" name="圆角矩形 16"/>
            <p:cNvSpPr/>
            <p:nvPr/>
          </p:nvSpPr>
          <p:spPr>
            <a:xfrm>
              <a:off x="2919" y="2643"/>
              <a:ext cx="5185" cy="437"/>
            </a:xfrm>
            <a:prstGeom prst="roundRect">
              <a:avLst>
                <a:gd name="adj" fmla="val 9071"/>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7934960" y="1844675"/>
            <a:ext cx="3030220" cy="599440"/>
            <a:chOff x="10886" y="2782"/>
            <a:chExt cx="4772" cy="944"/>
          </a:xfrm>
          <a:solidFill>
            <a:srgbClr val="4696F5"/>
          </a:solidFill>
        </p:grpSpPr>
        <p:grpSp>
          <p:nvGrpSpPr>
            <p:cNvPr id="26" name="组合 25"/>
            <p:cNvGrpSpPr/>
            <p:nvPr/>
          </p:nvGrpSpPr>
          <p:grpSpPr>
            <a:xfrm>
              <a:off x="10886" y="2782"/>
              <a:ext cx="4747" cy="944"/>
              <a:chOff x="9999" y="3592"/>
              <a:chExt cx="4747" cy="944"/>
            </a:xfrm>
            <a:grpFill/>
          </p:grpSpPr>
          <p:sp>
            <p:nvSpPr>
              <p:cNvPr id="2" name="文本框 1"/>
              <p:cNvSpPr txBox="1"/>
              <p:nvPr/>
            </p:nvSpPr>
            <p:spPr>
              <a:xfrm>
                <a:off x="9999" y="3592"/>
                <a:ext cx="1214" cy="362"/>
              </a:xfrm>
              <a:prstGeom prst="rect">
                <a:avLst/>
              </a:prstGeom>
              <a:grpFill/>
            </p:spPr>
            <p:txBody>
              <a:bodyPr wrap="square" rtlCol="0">
                <a:spAutoFit/>
              </a:bodyPr>
              <a:lstStyle/>
              <a:p>
                <a:pPr algn="ctr"/>
                <a:r>
                  <a:rPr lang="zh-CN" altLang="en-US" sz="900">
                    <a:solidFill>
                      <a:schemeClr val="bg1"/>
                    </a:solidFill>
                    <a:latin typeface="微软雅黑" panose="020B0503020204020204" pitchFamily="34" charset="-122"/>
                    <a:ea typeface="微软雅黑" panose="020B0503020204020204" pitchFamily="34" charset="-122"/>
                  </a:rPr>
                  <a:t>用电量</a:t>
                </a: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999" y="4174"/>
                <a:ext cx="1214" cy="362"/>
              </a:xfrm>
              <a:prstGeom prst="rect">
                <a:avLst/>
              </a:prstGeom>
              <a:grpFill/>
            </p:spPr>
            <p:txBody>
              <a:bodyPr wrap="square" rtlCol="0">
                <a:spAutoFit/>
              </a:bodyPr>
              <a:lstStyle/>
              <a:p>
                <a:pPr algn="ctr"/>
                <a:r>
                  <a:rPr lang="zh-CN" altLang="en-US" sz="900">
                    <a:solidFill>
                      <a:schemeClr val="bg1"/>
                    </a:solidFill>
                    <a:latin typeface="微软雅黑" panose="020B0503020204020204" pitchFamily="34" charset="-122"/>
                    <a:ea typeface="微软雅黑" panose="020B0503020204020204" pitchFamily="34" charset="-122"/>
                  </a:rPr>
                  <a:t>有害气体</a:t>
                </a: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1776" y="3592"/>
                <a:ext cx="1216" cy="362"/>
              </a:xfrm>
              <a:prstGeom prst="rect">
                <a:avLst/>
              </a:prstGeom>
              <a:grpFill/>
            </p:spPr>
            <p:txBody>
              <a:bodyPr wrap="square" rtlCol="0">
                <a:spAutoFit/>
              </a:bodyPr>
              <a:lstStyle/>
              <a:p>
                <a:pPr algn="ctr"/>
                <a:r>
                  <a:rPr lang="zh-CN" altLang="en-US" sz="900">
                    <a:solidFill>
                      <a:schemeClr val="bg1"/>
                    </a:solidFill>
                    <a:latin typeface="微软雅黑" panose="020B0503020204020204" pitchFamily="34" charset="-122"/>
                    <a:ea typeface="微软雅黑" panose="020B0503020204020204" pitchFamily="34" charset="-122"/>
                  </a:rPr>
                  <a:t>环境温湿度</a:t>
                </a: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1778" y="4174"/>
                <a:ext cx="1214" cy="362"/>
              </a:xfrm>
              <a:prstGeom prst="rect">
                <a:avLst/>
              </a:prstGeom>
              <a:grpFill/>
            </p:spPr>
            <p:txBody>
              <a:bodyPr wrap="square" rtlCol="0">
                <a:spAutoFit/>
              </a:bodyPr>
              <a:lstStyle/>
              <a:p>
                <a:pPr algn="ctr"/>
                <a:r>
                  <a:rPr lang="zh-CN" altLang="en-US" sz="900">
                    <a:solidFill>
                      <a:schemeClr val="bg1"/>
                    </a:solidFill>
                    <a:latin typeface="微软雅黑" panose="020B0503020204020204" pitchFamily="34" charset="-122"/>
                    <a:ea typeface="微软雅黑" panose="020B0503020204020204" pitchFamily="34" charset="-122"/>
                  </a:rPr>
                  <a:t>漏水情况</a:t>
                </a: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540" y="3592"/>
                <a:ext cx="1206" cy="362"/>
              </a:xfrm>
              <a:prstGeom prst="rect">
                <a:avLst/>
              </a:prstGeom>
              <a:grpFill/>
            </p:spPr>
            <p:txBody>
              <a:bodyPr wrap="square" rtlCol="0">
                <a:spAutoFit/>
              </a:bodyPr>
              <a:lstStyle/>
              <a:p>
                <a:pPr algn="ctr"/>
                <a:r>
                  <a:rPr lang="zh-CN" altLang="en-US" sz="900">
                    <a:solidFill>
                      <a:schemeClr val="bg1"/>
                    </a:solidFill>
                    <a:latin typeface="微软雅黑" panose="020B0503020204020204" pitchFamily="34" charset="-122"/>
                    <a:ea typeface="微软雅黑" panose="020B0503020204020204" pitchFamily="34" charset="-122"/>
                  </a:rPr>
                  <a:t>设备情况</a:t>
                </a:r>
                <a:endParaRPr lang="zh-CN" altLang="en-US" sz="900">
                  <a:solidFill>
                    <a:schemeClr val="bg1"/>
                  </a:solidFill>
                  <a:latin typeface="微软雅黑" panose="020B0503020204020204" pitchFamily="34" charset="-122"/>
                  <a:ea typeface="微软雅黑" panose="020B0503020204020204" pitchFamily="34" charset="-122"/>
                </a:endParaRPr>
              </a:p>
            </p:txBody>
          </p:sp>
        </p:grpSp>
        <p:sp>
          <p:nvSpPr>
            <p:cNvPr id="34" name="文本框 33"/>
            <p:cNvSpPr txBox="1"/>
            <p:nvPr/>
          </p:nvSpPr>
          <p:spPr>
            <a:xfrm>
              <a:off x="14444" y="3358"/>
              <a:ext cx="1214" cy="362"/>
            </a:xfrm>
            <a:prstGeom prst="rect">
              <a:avLst/>
            </a:prstGeom>
            <a:grpFill/>
          </p:spPr>
          <p:txBody>
            <a:bodyPr wrap="square" rtlCol="0">
              <a:spAutoFit/>
            </a:bodyPr>
            <a:lstStyle/>
            <a:p>
              <a:pPr algn="ctr"/>
              <a:r>
                <a:rPr lang="zh-CN" altLang="en-US" sz="900">
                  <a:solidFill>
                    <a:schemeClr val="bg1"/>
                  </a:solidFill>
                  <a:latin typeface="微软雅黑" panose="020B0503020204020204" pitchFamily="34" charset="-122"/>
                  <a:ea typeface="微软雅黑" panose="020B0503020204020204" pitchFamily="34" charset="-122"/>
                </a:rPr>
                <a:t>人群数量</a:t>
              </a:r>
              <a:endParaRPr lang="zh-CN" altLang="en-US" sz="90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7334250" y="4829810"/>
            <a:ext cx="4029075" cy="1524000"/>
            <a:chOff x="10650" y="7606"/>
            <a:chExt cx="6345" cy="2400"/>
          </a:xfrm>
        </p:grpSpPr>
        <p:sp>
          <p:nvSpPr>
            <p:cNvPr id="37" name="圆角矩形 36"/>
            <p:cNvSpPr/>
            <p:nvPr/>
          </p:nvSpPr>
          <p:spPr>
            <a:xfrm>
              <a:off x="10650" y="7606"/>
              <a:ext cx="6345" cy="2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3364" y="8002"/>
              <a:ext cx="1568" cy="1717"/>
              <a:chOff x="10549" y="6684"/>
              <a:chExt cx="1568" cy="1717"/>
            </a:xfrm>
          </p:grpSpPr>
          <p:pic>
            <p:nvPicPr>
              <p:cNvPr id="73" name="图片 72"/>
              <p:cNvPicPr>
                <a:picLocks noChangeAspect="1"/>
              </p:cNvPicPr>
              <p:nvPr/>
            </p:nvPicPr>
            <p:blipFill>
              <a:blip r:embed="rId2">
                <a:clrChange>
                  <a:clrFrom>
                    <a:srgbClr val="FFFEFD">
                      <a:alpha val="100000"/>
                    </a:srgbClr>
                  </a:clrFrom>
                  <a:clrTo>
                    <a:srgbClr val="FFFEFD">
                      <a:alpha val="100000"/>
                      <a:alpha val="0"/>
                    </a:srgbClr>
                  </a:clrTo>
                </a:clrChange>
              </a:blip>
              <a:stretch>
                <a:fillRect/>
              </a:stretch>
            </p:blipFill>
            <p:spPr>
              <a:xfrm>
                <a:off x="10549" y="6684"/>
                <a:ext cx="1280" cy="1359"/>
              </a:xfrm>
              <a:prstGeom prst="rect">
                <a:avLst/>
              </a:prstGeom>
            </p:spPr>
          </p:pic>
          <p:sp>
            <p:nvSpPr>
              <p:cNvPr id="22" name="文本框 21"/>
              <p:cNvSpPr txBox="1"/>
              <p:nvPr/>
            </p:nvSpPr>
            <p:spPr>
              <a:xfrm>
                <a:off x="10832" y="8064"/>
                <a:ext cx="1285" cy="337"/>
              </a:xfrm>
              <a:prstGeom prst="rect">
                <a:avLst/>
              </a:prstGeom>
              <a:noFill/>
              <a:ln w="9525">
                <a:noFill/>
              </a:ln>
            </p:spPr>
            <p:txBody>
              <a:bodyPr wrap="square">
                <a:spAutoFit/>
              </a:bodyPr>
              <a:lstStyle/>
              <a:p>
                <a:pPr indent="0" algn="l"/>
                <a:r>
                  <a:rPr lang="en-US" altLang="zh-CN" sz="8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en-US" sz="8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端</a:t>
                </a:r>
                <a:endParaRPr lang="zh-CN" altLang="en-US" sz="8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3" name="组合 32"/>
            <p:cNvGrpSpPr/>
            <p:nvPr/>
          </p:nvGrpSpPr>
          <p:grpSpPr>
            <a:xfrm>
              <a:off x="15187" y="8097"/>
              <a:ext cx="1227" cy="1318"/>
              <a:chOff x="10485" y="8475"/>
              <a:chExt cx="1227" cy="1318"/>
            </a:xfrm>
          </p:grpSpPr>
          <p:pic>
            <p:nvPicPr>
              <p:cNvPr id="21" name="图片 20"/>
              <p:cNvPicPr>
                <a:picLocks noChangeAspect="1"/>
              </p:cNvPicPr>
              <p:nvPr/>
            </p:nvPicPr>
            <p:blipFill>
              <a:blip r:embed="rId3"/>
              <a:stretch>
                <a:fillRect/>
              </a:stretch>
            </p:blipFill>
            <p:spPr>
              <a:xfrm>
                <a:off x="10485" y="8475"/>
                <a:ext cx="1227" cy="927"/>
              </a:xfrm>
              <a:prstGeom prst="rect">
                <a:avLst/>
              </a:prstGeom>
            </p:spPr>
          </p:pic>
          <p:sp>
            <p:nvSpPr>
              <p:cNvPr id="23" name="文本框 22"/>
              <p:cNvSpPr txBox="1"/>
              <p:nvPr/>
            </p:nvSpPr>
            <p:spPr>
              <a:xfrm>
                <a:off x="10744" y="9456"/>
                <a:ext cx="836" cy="337"/>
              </a:xfrm>
              <a:prstGeom prst="rect">
                <a:avLst/>
              </a:prstGeom>
              <a:noFill/>
              <a:ln w="9525">
                <a:noFill/>
              </a:ln>
            </p:spPr>
            <p:txBody>
              <a:bodyPr wrap="square">
                <a:spAutoFit/>
              </a:bodyPr>
              <a:lstStyle/>
              <a:p>
                <a:pPr indent="0" algn="l"/>
                <a:r>
                  <a:rPr lang="zh-CN" altLang="en-US" sz="800" b="0">
                    <a:solidFill>
                      <a:schemeClr val="tx1">
                        <a:lumMod val="65000"/>
                        <a:lumOff val="35000"/>
                      </a:schemeClr>
                    </a:solidFill>
                    <a:latin typeface="微软雅黑" panose="020B0503020204020204" pitchFamily="34" charset="-122"/>
                    <a:ea typeface="微软雅黑" panose="020B0503020204020204" pitchFamily="34" charset="-122"/>
                  </a:rPr>
                  <a:t>邮箱</a:t>
                </a:r>
                <a:endParaRPr lang="zh-CN" altLang="en-US" sz="800" b="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1975" y="8002"/>
              <a:ext cx="1285" cy="1672"/>
              <a:chOff x="8554" y="7866"/>
              <a:chExt cx="1285" cy="1672"/>
            </a:xfrm>
          </p:grpSpPr>
          <p:sp>
            <p:nvSpPr>
              <p:cNvPr id="44" name="文本框 43"/>
              <p:cNvSpPr txBox="1"/>
              <p:nvPr/>
            </p:nvSpPr>
            <p:spPr>
              <a:xfrm>
                <a:off x="8554" y="9201"/>
                <a:ext cx="1285" cy="337"/>
              </a:xfrm>
              <a:prstGeom prst="rect">
                <a:avLst/>
              </a:prstGeom>
              <a:noFill/>
              <a:ln w="9525">
                <a:noFill/>
              </a:ln>
            </p:spPr>
            <p:txBody>
              <a:bodyPr wrap="square">
                <a:spAutoFit/>
              </a:bodyPr>
              <a:lstStyle/>
              <a:p>
                <a:pPr indent="0" algn="l"/>
                <a:r>
                  <a:rPr lang="zh-CN" altLang="en-US" sz="8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手机</a:t>
                </a:r>
                <a:r>
                  <a:rPr lang="en-US" altLang="zh-CN" sz="8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APP</a:t>
                </a:r>
                <a:endParaRPr lang="en-US" altLang="zh-CN" sz="800" b="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4" name="图片 73"/>
              <p:cNvPicPr>
                <a:picLocks noChangeAspect="1"/>
              </p:cNvPicPr>
              <p:nvPr/>
            </p:nvPicPr>
            <p:blipFill>
              <a:blip r:embed="rId4">
                <a:clrChange>
                  <a:clrFrom>
                    <a:srgbClr val="FFFEFD">
                      <a:alpha val="100000"/>
                    </a:srgbClr>
                  </a:clrFrom>
                  <a:clrTo>
                    <a:srgbClr val="FFFEFD">
                      <a:alpha val="100000"/>
                      <a:alpha val="0"/>
                    </a:srgbClr>
                  </a:clrTo>
                </a:clrChange>
              </a:blip>
              <a:stretch>
                <a:fillRect/>
              </a:stretch>
            </p:blipFill>
            <p:spPr>
              <a:xfrm>
                <a:off x="8554" y="7866"/>
                <a:ext cx="846" cy="1312"/>
              </a:xfrm>
              <a:prstGeom prst="rect">
                <a:avLst/>
              </a:prstGeom>
            </p:spPr>
          </p:pic>
        </p:grpSp>
        <p:sp>
          <p:nvSpPr>
            <p:cNvPr id="39" name="文本框 38"/>
            <p:cNvSpPr txBox="1"/>
            <p:nvPr/>
          </p:nvSpPr>
          <p:spPr>
            <a:xfrm>
              <a:off x="11116" y="8097"/>
              <a:ext cx="675" cy="1623"/>
            </a:xfrm>
            <a:prstGeom prst="rect">
              <a:avLst/>
            </a:prstGeom>
            <a:noFill/>
          </p:spPr>
          <p:txBody>
            <a:bodyPr vert="eaVert" wrap="square" rtlCol="0">
              <a:spAutoFit/>
            </a:bodyPr>
            <a:lstStyle/>
            <a:p>
              <a:r>
                <a:rPr lang="zh-CN" altLang="en-US" sz="1600">
                  <a:latin typeface="微软雅黑" panose="020B0503020204020204" pitchFamily="34" charset="-122"/>
                  <a:ea typeface="微软雅黑" panose="020B0503020204020204" pitchFamily="34" charset="-122"/>
                </a:rPr>
                <a:t>通知方式</a:t>
              </a:r>
              <a:endParaRPr lang="zh-CN" altLang="en-US" sz="1600">
                <a:latin typeface="微软雅黑" panose="020B0503020204020204" pitchFamily="34" charset="-122"/>
                <a:ea typeface="微软雅黑" panose="020B0503020204020204" pitchFamily="34" charset="-122"/>
              </a:endParaRPr>
            </a:p>
          </p:txBody>
        </p:sp>
      </p:grpSp>
      <p:sp>
        <p:nvSpPr>
          <p:cNvPr id="41" name="文本框 40"/>
          <p:cNvSpPr txBox="1"/>
          <p:nvPr/>
        </p:nvSpPr>
        <p:spPr>
          <a:xfrm>
            <a:off x="1468755" y="1111250"/>
            <a:ext cx="2701925" cy="398780"/>
          </a:xfrm>
          <a:prstGeom prst="rect">
            <a:avLst/>
          </a:prstGeom>
          <a:noFill/>
        </p:spPr>
        <p:txBody>
          <a:bodyPr wrap="square" rtlCol="0">
            <a:spAutoFit/>
          </a:bodyPr>
          <a:lstStyle/>
          <a:p>
            <a:r>
              <a:rPr lang="zh-CN" altLang="en-US" sz="2000" b="1">
                <a:solidFill>
                  <a:srgbClr val="4696F5"/>
                </a:solidFill>
                <a:latin typeface="微软雅黑" panose="020B0503020204020204" pitchFamily="34" charset="-122"/>
                <a:ea typeface="微软雅黑" panose="020B0503020204020204" pitchFamily="34" charset="-122"/>
                <a:sym typeface="+mn-ea"/>
              </a:rPr>
              <a:t>每一次告警有迹可循</a:t>
            </a:r>
            <a:endParaRPr lang="zh-CN" altLang="en-US" sz="2000" b="1">
              <a:solidFill>
                <a:srgbClr val="4696F5"/>
              </a:solidFill>
              <a:latin typeface="微软雅黑" panose="020B0503020204020204" pitchFamily="34" charset="-122"/>
              <a:ea typeface="微软雅黑" panose="020B0503020204020204" pitchFamily="34" charset="-122"/>
              <a:sym typeface="+mn-ea"/>
            </a:endParaRPr>
          </a:p>
        </p:txBody>
      </p:sp>
      <p:sp>
        <p:nvSpPr>
          <p:cNvPr id="42" name="文本框 41"/>
          <p:cNvSpPr txBox="1"/>
          <p:nvPr/>
        </p:nvSpPr>
        <p:spPr>
          <a:xfrm>
            <a:off x="1462405" y="1541780"/>
            <a:ext cx="4064000" cy="1060450"/>
          </a:xfrm>
          <a:prstGeom prst="rect">
            <a:avLst/>
          </a:prstGeom>
          <a:noFill/>
        </p:spPr>
        <p:txBody>
          <a:bodyPr wrap="square" rtlCol="0">
            <a:spAutoFit/>
          </a:bodyPr>
          <a:lstStyle/>
          <a:p>
            <a:pPr marL="285750" indent="-285750">
              <a:lnSpc>
                <a:spcPct val="150000"/>
              </a:lnSpc>
              <a:buFont typeface="Wingdings" panose="05000000000000000000" charset="0"/>
              <a:buChar char="Ø"/>
            </a:pPr>
            <a:r>
              <a:rPr lang="zh-CN" altLang="en-US" sz="1400">
                <a:latin typeface="微软雅黑" panose="020B0503020204020204" pitchFamily="34" charset="-122"/>
                <a:ea typeface="微软雅黑" panose="020B0503020204020204" pitchFamily="34" charset="-122"/>
              </a:rPr>
              <a:t>告警记录：设备状态变动及时上报</a:t>
            </a: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sz="1400">
                <a:latin typeface="微软雅黑" panose="020B0503020204020204" pitchFamily="34" charset="-122"/>
                <a:ea typeface="微软雅黑" panose="020B0503020204020204" pitchFamily="34" charset="-122"/>
              </a:rPr>
              <a:t>规则触发记录：报警次数及信息统计</a:t>
            </a:r>
            <a:endParaRPr lang="zh-CN" altLang="en-US" sz="140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sz="1400">
                <a:latin typeface="微软雅黑" panose="020B0503020204020204" pitchFamily="34" charset="-122"/>
                <a:ea typeface="微软雅黑" panose="020B0503020204020204" pitchFamily="34" charset="-122"/>
              </a:rPr>
              <a:t>报表导出记录：数据报表定时推送</a:t>
            </a:r>
            <a:endParaRPr lang="zh-CN" altLang="en-US" sz="1400">
              <a:latin typeface="微软雅黑" panose="020B0503020204020204" pitchFamily="34" charset="-122"/>
              <a:ea typeface="微软雅黑" panose="020B0503020204020204" pitchFamily="34" charset="-122"/>
            </a:endParaRPr>
          </a:p>
        </p:txBody>
      </p:sp>
      <p:sp>
        <p:nvSpPr>
          <p:cNvPr id="3" name="圆角矩形 2"/>
          <p:cNvSpPr/>
          <p:nvPr/>
        </p:nvSpPr>
        <p:spPr>
          <a:xfrm>
            <a:off x="781685" y="4163695"/>
            <a:ext cx="778510" cy="191770"/>
          </a:xfrm>
          <a:prstGeom prst="roundRect">
            <a:avLst>
              <a:gd name="adj" fmla="val 9071"/>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custDataLst>
              <p:tags r:id="rId5"/>
            </p:custDataLst>
          </p:nvPr>
        </p:nvPicPr>
        <p:blipFill>
          <a:blip r:embed="rId1"/>
          <a:srcRect t="37957" r="85957" b="56839"/>
          <a:stretch>
            <a:fillRect/>
          </a:stretch>
        </p:blipFill>
        <p:spPr>
          <a:xfrm>
            <a:off x="1341120" y="4483100"/>
            <a:ext cx="1526540" cy="346710"/>
          </a:xfrm>
          <a:prstGeom prst="rect">
            <a:avLst/>
          </a:prstGeom>
          <a:ln w="12700" cmpd="sng">
            <a:solidFill>
              <a:srgbClr val="4696F5"/>
            </a:solidFill>
            <a:prstDash val="solid"/>
          </a:ln>
        </p:spPr>
      </p:pic>
      <p:pic>
        <p:nvPicPr>
          <p:cNvPr id="16" name="图片 15"/>
          <p:cNvPicPr>
            <a:picLocks noChangeAspect="1"/>
          </p:cNvPicPr>
          <p:nvPr>
            <p:custDataLst>
              <p:tags r:id="rId6"/>
            </p:custDataLst>
          </p:nvPr>
        </p:nvPicPr>
        <p:blipFill>
          <a:blip r:embed="rId1"/>
          <a:srcRect l="14471" t="7886" r="51754" b="86928"/>
          <a:stretch>
            <a:fillRect/>
          </a:stretch>
        </p:blipFill>
        <p:spPr>
          <a:xfrm>
            <a:off x="2490470" y="2699385"/>
            <a:ext cx="3399790" cy="320040"/>
          </a:xfrm>
          <a:prstGeom prst="rect">
            <a:avLst/>
          </a:prstGeom>
          <a:ln w="12700" cmpd="sng">
            <a:solidFill>
              <a:srgbClr val="4696F5"/>
            </a:solidFill>
            <a:prstDash val="solid"/>
          </a:ln>
        </p:spPr>
      </p:pic>
      <p:pic>
        <p:nvPicPr>
          <p:cNvPr id="5" name="图片 4" descr="星纵物联Logo_RGB-02（彩色）"/>
          <p:cNvPicPr>
            <a:picLocks noChangeAspect="1"/>
          </p:cNvPicPr>
          <p:nvPr>
            <p:custDataLst>
              <p:tags r:id="rId7"/>
            </p:custDataLst>
          </p:nvPr>
        </p:nvPicPr>
        <p:blipFill>
          <a:blip r:embed="rId8"/>
          <a:stretch>
            <a:fillRect/>
          </a:stretch>
        </p:blipFill>
        <p:spPr>
          <a:xfrm>
            <a:off x="9432925" y="116205"/>
            <a:ext cx="3023870" cy="102679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pic>
        <p:nvPicPr>
          <p:cNvPr id="2" name="图片 1" descr="C:\Users\milesihgt\Desktop\组 1.png组 1"/>
          <p:cNvPicPr>
            <a:picLocks noChangeAspect="1"/>
          </p:cNvPicPr>
          <p:nvPr/>
        </p:nvPicPr>
        <p:blipFill>
          <a:blip r:embed="rId1"/>
          <a:srcRect/>
          <a:stretch>
            <a:fillRect/>
          </a:stretch>
        </p:blipFill>
        <p:spPr>
          <a:xfrm>
            <a:off x="918210" y="1069340"/>
            <a:ext cx="2331085" cy="4713605"/>
          </a:xfrm>
          <a:prstGeom prst="rect">
            <a:avLst/>
          </a:prstGeom>
        </p:spPr>
      </p:pic>
      <p:pic>
        <p:nvPicPr>
          <p:cNvPr id="3" name="图片 2" descr="C:\Users\milesihgt\Desktop\组2.png组2"/>
          <p:cNvPicPr>
            <a:picLocks noChangeAspect="1"/>
          </p:cNvPicPr>
          <p:nvPr/>
        </p:nvPicPr>
        <p:blipFill>
          <a:blip r:embed="rId2"/>
          <a:srcRect/>
          <a:stretch>
            <a:fillRect/>
          </a:stretch>
        </p:blipFill>
        <p:spPr>
          <a:xfrm>
            <a:off x="3619500" y="1068705"/>
            <a:ext cx="2331085" cy="4714240"/>
          </a:xfrm>
          <a:prstGeom prst="rect">
            <a:avLst/>
          </a:prstGeom>
        </p:spPr>
      </p:pic>
      <p:pic>
        <p:nvPicPr>
          <p:cNvPr id="5" name="图片 4" descr="C:\Users\milesihgt\Desktop\组3.png组3"/>
          <p:cNvPicPr>
            <a:picLocks noChangeAspect="1"/>
          </p:cNvPicPr>
          <p:nvPr/>
        </p:nvPicPr>
        <p:blipFill>
          <a:blip r:embed="rId3"/>
          <a:srcRect/>
          <a:stretch>
            <a:fillRect/>
          </a:stretch>
        </p:blipFill>
        <p:spPr>
          <a:xfrm>
            <a:off x="6327140" y="1074420"/>
            <a:ext cx="2328545" cy="4707890"/>
          </a:xfrm>
          <a:prstGeom prst="rect">
            <a:avLst/>
          </a:prstGeom>
        </p:spPr>
      </p:pic>
      <p:pic>
        <p:nvPicPr>
          <p:cNvPr id="6" name="图片 5" descr="C:\Users\milesihgt\Desktop\组 4.png组 4"/>
          <p:cNvPicPr>
            <a:picLocks noChangeAspect="1"/>
          </p:cNvPicPr>
          <p:nvPr/>
        </p:nvPicPr>
        <p:blipFill>
          <a:blip r:embed="rId4"/>
          <a:srcRect/>
          <a:stretch>
            <a:fillRect/>
          </a:stretch>
        </p:blipFill>
        <p:spPr>
          <a:xfrm>
            <a:off x="9012555" y="1064260"/>
            <a:ext cx="2333625" cy="4718685"/>
          </a:xfrm>
          <a:prstGeom prst="rect">
            <a:avLst/>
          </a:prstGeom>
        </p:spPr>
      </p:pic>
      <p:sp>
        <p:nvSpPr>
          <p:cNvPr id="7" name="矩形 6"/>
          <p:cNvSpPr/>
          <p:nvPr/>
        </p:nvSpPr>
        <p:spPr>
          <a:xfrm>
            <a:off x="946785" y="6014720"/>
            <a:ext cx="2273935" cy="4470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设备实时告警</a:t>
            </a:r>
            <a:endParaRPr lang="zh-CN" altLang="en-US" sz="1600" b="1">
              <a:latin typeface="微软雅黑" panose="020B0503020204020204" pitchFamily="34" charset="-122"/>
              <a:ea typeface="微软雅黑" panose="020B0503020204020204" pitchFamily="34" charset="-122"/>
            </a:endParaRPr>
          </a:p>
        </p:txBody>
      </p:sp>
      <p:sp>
        <p:nvSpPr>
          <p:cNvPr id="8" name="矩形 7"/>
          <p:cNvSpPr/>
          <p:nvPr/>
        </p:nvSpPr>
        <p:spPr>
          <a:xfrm>
            <a:off x="3648075" y="6009005"/>
            <a:ext cx="2273935" cy="4470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数据实时查看</a:t>
            </a:r>
            <a:endParaRPr lang="zh-CN" altLang="en-US" sz="1600" b="1">
              <a:latin typeface="微软雅黑" panose="020B0503020204020204" pitchFamily="34" charset="-122"/>
              <a:ea typeface="微软雅黑" panose="020B0503020204020204" pitchFamily="34" charset="-122"/>
            </a:endParaRPr>
          </a:p>
        </p:txBody>
      </p:sp>
      <p:sp>
        <p:nvSpPr>
          <p:cNvPr id="9" name="矩形 8"/>
          <p:cNvSpPr/>
          <p:nvPr/>
        </p:nvSpPr>
        <p:spPr>
          <a:xfrm>
            <a:off x="6354445" y="6014720"/>
            <a:ext cx="2273935" cy="4470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设备地图管理</a:t>
            </a:r>
            <a:endParaRPr lang="zh-CN" altLang="en-US" sz="1600" b="1">
              <a:latin typeface="微软雅黑" panose="020B0503020204020204" pitchFamily="34" charset="-122"/>
              <a:ea typeface="微软雅黑" panose="020B0503020204020204" pitchFamily="34" charset="-122"/>
            </a:endParaRPr>
          </a:p>
        </p:txBody>
      </p:sp>
      <p:sp>
        <p:nvSpPr>
          <p:cNvPr id="10" name="矩形 9"/>
          <p:cNvSpPr/>
          <p:nvPr/>
        </p:nvSpPr>
        <p:spPr>
          <a:xfrm>
            <a:off x="9042400" y="6014720"/>
            <a:ext cx="2273935" cy="4470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规则远程下发</a:t>
            </a:r>
            <a:endParaRPr lang="zh-CN" altLang="en-US" sz="1600" b="1">
              <a:latin typeface="微软雅黑" panose="020B0503020204020204" pitchFamily="34" charset="-122"/>
              <a:ea typeface="微软雅黑" panose="020B0503020204020204" pitchFamily="34" charset="-122"/>
            </a:endParaRPr>
          </a:p>
        </p:txBody>
      </p:sp>
      <p:sp>
        <p:nvSpPr>
          <p:cNvPr id="4" name="TextBox 8"/>
          <p:cNvSpPr txBox="1"/>
          <p:nvPr/>
        </p:nvSpPr>
        <p:spPr>
          <a:xfrm>
            <a:off x="629920" y="233680"/>
            <a:ext cx="706437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星纵云平台</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移动端管理</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descr="星纵物联Logo_RGB-02（彩色）"/>
          <p:cNvPicPr>
            <a:picLocks noChangeAspect="1"/>
          </p:cNvPicPr>
          <p:nvPr>
            <p:custDataLst>
              <p:tags r:id="rId5"/>
            </p:custDataLst>
          </p:nvPr>
        </p:nvPicPr>
        <p:blipFill>
          <a:blip r:embed="rId6"/>
          <a:stretch>
            <a:fillRect/>
          </a:stretch>
        </p:blipFill>
        <p:spPr>
          <a:xfrm>
            <a:off x="9432925" y="116205"/>
            <a:ext cx="3023870" cy="102679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64480" y="3117850"/>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方案价值</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9" name="Rectangle 117"/>
          <p:cNvSpPr/>
          <p:nvPr/>
        </p:nvSpPr>
        <p:spPr>
          <a:xfrm>
            <a:off x="2211070" y="2103120"/>
            <a:ext cx="1648460" cy="10147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rPr>
              <a:t>04</a:t>
            </a:r>
            <a:endPar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521960" y="3747770"/>
            <a:ext cx="1259840" cy="312420"/>
          </a:xfrm>
          <a:prstGeom prst="rect">
            <a:avLst/>
          </a:prstGeom>
          <a:noFill/>
        </p:spPr>
        <p:txBody>
          <a:bodyPr wrap="square" rtlCol="0" anchor="t">
            <a:spAutoFit/>
          </a:bodyPr>
          <a:lstStyle/>
          <a:p>
            <a:pPr lvl="0" algn="l">
              <a:lnSpc>
                <a:spcPct val="12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rPr>
              <a:t>亮点与优势</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WeblySleek UI Semilight" panose="020B0402040204020203" charset="0"/>
              <a:sym typeface="+mn-ea"/>
            </a:endParaRPr>
          </a:p>
        </p:txBody>
      </p:sp>
    </p:spTree>
  </p:cSld>
  <p:clrMapOvr>
    <a:masterClrMapping/>
  </p:clrMapOvr>
  <p:transition spd="slow" advTm="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产品优势</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 name="图片 9" descr="星纵物联Logo_RGB-02（彩色）"/>
          <p:cNvPicPr>
            <a:picLocks noChangeAspect="1"/>
          </p:cNvPicPr>
          <p:nvPr>
            <p:custDataLst>
              <p:tags r:id="rId2"/>
            </p:custDataLst>
          </p:nvPr>
        </p:nvPicPr>
        <p:blipFill>
          <a:blip r:embed="rId3"/>
          <a:stretch>
            <a:fillRect/>
          </a:stretch>
        </p:blipFill>
        <p:spPr>
          <a:xfrm>
            <a:off x="9432925" y="116205"/>
            <a:ext cx="3023870" cy="1026795"/>
          </a:xfrm>
          <a:prstGeom prst="rect">
            <a:avLst/>
          </a:prstGeom>
        </p:spPr>
      </p:pic>
      <p:grpSp>
        <p:nvGrpSpPr>
          <p:cNvPr id="3" name="组合 2"/>
          <p:cNvGrpSpPr/>
          <p:nvPr/>
        </p:nvGrpSpPr>
        <p:grpSpPr>
          <a:xfrm>
            <a:off x="1312545" y="1625600"/>
            <a:ext cx="10144125" cy="4115435"/>
            <a:chOff x="2951" y="3595"/>
            <a:chExt cx="14075" cy="5547"/>
          </a:xfrm>
        </p:grpSpPr>
        <p:sp>
          <p:nvSpPr>
            <p:cNvPr id="27" name="任意多边形 26"/>
            <p:cNvSpPr/>
            <p:nvPr>
              <p:custDataLst>
                <p:tags r:id="rId4"/>
              </p:custDataLst>
            </p:nvPr>
          </p:nvSpPr>
          <p:spPr>
            <a:xfrm>
              <a:off x="2951" y="3595"/>
              <a:ext cx="14075" cy="1584"/>
            </a:xfrm>
            <a:custGeom>
              <a:avLst/>
              <a:gdLst>
                <a:gd name="connsiteX0" fmla="*/ 0 w 8374743"/>
                <a:gd name="connsiteY0" fmla="*/ 0 h 1349828"/>
                <a:gd name="connsiteX1" fmla="*/ 0 w 8374743"/>
                <a:gd name="connsiteY1" fmla="*/ 1349828 h 1349828"/>
                <a:gd name="connsiteX2" fmla="*/ 8374743 w 8374743"/>
                <a:gd name="connsiteY2" fmla="*/ 1349828 h 1349828"/>
              </a:gdLst>
              <a:ahLst/>
              <a:cxnLst>
                <a:cxn ang="0">
                  <a:pos x="connsiteX0" y="connsiteY0"/>
                </a:cxn>
                <a:cxn ang="0">
                  <a:pos x="connsiteX1" y="connsiteY1"/>
                </a:cxn>
                <a:cxn ang="0">
                  <a:pos x="connsiteX2" y="connsiteY2"/>
                </a:cxn>
              </a:cxnLst>
              <a:rect l="l" t="t" r="r" b="b"/>
              <a:pathLst>
                <a:path w="8374743" h="1349828">
                  <a:moveTo>
                    <a:pt x="0" y="0"/>
                  </a:moveTo>
                  <a:lnTo>
                    <a:pt x="0" y="1349828"/>
                  </a:lnTo>
                  <a:lnTo>
                    <a:pt x="8374743" y="1349828"/>
                  </a:lnTo>
                </a:path>
              </a:pathLst>
            </a:custGeom>
            <a:noFill/>
            <a:ln w="25400" cap="flat" cmpd="sng" algn="ctr">
              <a:solidFill>
                <a:schemeClr val="bg1">
                  <a:lumMod val="75000"/>
                </a:schemeClr>
              </a:solidFill>
              <a:prstDash val="solid"/>
              <a:headEnd type="oval" w="med" len="med"/>
              <a:tailEnd type="oval" w="med" len="med"/>
            </a:ln>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椭圆 27"/>
            <p:cNvSpPr/>
            <p:nvPr>
              <p:custDataLst>
                <p:tags r:id="rId5"/>
              </p:custDataLst>
            </p:nvPr>
          </p:nvSpPr>
          <p:spPr>
            <a:xfrm>
              <a:off x="4655" y="5042"/>
              <a:ext cx="274" cy="274"/>
            </a:xfrm>
            <a:prstGeom prst="ellipse">
              <a:avLst/>
            </a:prstGeom>
            <a:solidFill>
              <a:srgbClr val="4696F5"/>
            </a:solidFill>
            <a:ln w="25400" cap="flat" cmpd="sng" algn="ctr">
              <a:solidFill>
                <a:sysClr val="window" lastClr="FFFFFF"/>
              </a:solidFill>
              <a:prstDash val="solid"/>
            </a:ln>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4" name="椭圆 3"/>
            <p:cNvSpPr/>
            <p:nvPr>
              <p:custDataLst>
                <p:tags r:id="rId6"/>
              </p:custDataLst>
            </p:nvPr>
          </p:nvSpPr>
          <p:spPr>
            <a:xfrm>
              <a:off x="7197" y="5042"/>
              <a:ext cx="274" cy="274"/>
            </a:xfrm>
            <a:prstGeom prst="ellipse">
              <a:avLst/>
            </a:prstGeom>
            <a:solidFill>
              <a:srgbClr val="235FA5"/>
            </a:solidFill>
            <a:ln w="25400" cap="flat" cmpd="sng" algn="ctr">
              <a:solidFill>
                <a:sysClr val="window" lastClr="FFFFFF"/>
              </a:solidFill>
              <a:prstDash val="solid"/>
            </a:ln>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5" name="椭圆 4"/>
            <p:cNvSpPr/>
            <p:nvPr>
              <p:custDataLst>
                <p:tags r:id="rId7"/>
              </p:custDataLst>
            </p:nvPr>
          </p:nvSpPr>
          <p:spPr>
            <a:xfrm>
              <a:off x="12453" y="5042"/>
              <a:ext cx="274" cy="274"/>
            </a:xfrm>
            <a:prstGeom prst="ellipse">
              <a:avLst/>
            </a:prstGeom>
            <a:solidFill>
              <a:srgbClr val="404040"/>
            </a:solidFill>
            <a:ln w="25400" cap="flat" cmpd="sng" algn="ctr">
              <a:solidFill>
                <a:sysClr val="window" lastClr="FFFFFF"/>
              </a:solidFill>
              <a:prstDash val="solid"/>
            </a:ln>
            <a:effectLst/>
          </p:spPr>
          <p:txBody>
            <a:bodyPr rtlCol="0" anchor="ctr"/>
            <a:lstStyle/>
            <a:p>
              <a:pPr algn="just">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6" name="椭圆 5"/>
            <p:cNvSpPr/>
            <p:nvPr>
              <p:custDataLst>
                <p:tags r:id="rId8"/>
              </p:custDataLst>
            </p:nvPr>
          </p:nvSpPr>
          <p:spPr>
            <a:xfrm>
              <a:off x="15089" y="5042"/>
              <a:ext cx="274" cy="274"/>
            </a:xfrm>
            <a:prstGeom prst="ellipse">
              <a:avLst/>
            </a:prstGeom>
            <a:solidFill>
              <a:srgbClr val="AFABAB"/>
            </a:solidFill>
            <a:ln w="25400" cap="flat" cmpd="sng" algn="ctr">
              <a:solidFill>
                <a:sysClr val="window" lastClr="FFFFFF"/>
              </a:solidFill>
              <a:prstDash val="solid"/>
            </a:ln>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7" name="椭圆形标注 6"/>
            <p:cNvSpPr/>
            <p:nvPr>
              <p:custDataLst>
                <p:tags r:id="rId9"/>
              </p:custDataLst>
            </p:nvPr>
          </p:nvSpPr>
          <p:spPr>
            <a:xfrm flipH="1">
              <a:off x="3848" y="4044"/>
              <a:ext cx="1101" cy="751"/>
            </a:xfrm>
            <a:prstGeom prst="wedgeEllipseCallout">
              <a:avLst>
                <a:gd name="adj1" fmla="val -27061"/>
                <a:gd name="adj2" fmla="val 71627"/>
              </a:avLst>
            </a:prstGeom>
            <a:solidFill>
              <a:srgbClr val="4696F5"/>
            </a:solidFill>
            <a:ln w="25400" cap="flat" cmpd="sng" algn="ctr">
              <a:noFill/>
              <a:prstDash val="solid"/>
            </a:ln>
            <a:effectLst/>
          </p:spPr>
          <p:txBody>
            <a:bodyPr rtlCol="0" anchor="ctr"/>
            <a:lstStyle/>
            <a:p>
              <a:pPr algn="ctr">
                <a:defRPr/>
              </a:pPr>
              <a:endParaRPr lang="en-US" sz="20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8" name="TextBox 32"/>
            <p:cNvSpPr txBox="1"/>
            <p:nvPr>
              <p:custDataLst>
                <p:tags r:id="rId10"/>
              </p:custDataLst>
            </p:nvPr>
          </p:nvSpPr>
          <p:spPr>
            <a:xfrm flipH="1">
              <a:off x="3776" y="4219"/>
              <a:ext cx="1275" cy="4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2000" dirty="0">
                  <a:solidFill>
                    <a:sysClr val="window" lastClr="FFFFFF"/>
                  </a:solidFill>
                  <a:latin typeface="微软雅黑" panose="020B0503020204020204" pitchFamily="34" charset="-122"/>
                  <a:cs typeface="+mn-lt"/>
                </a:rPr>
                <a:t>01</a:t>
              </a:r>
              <a:endParaRPr lang="en-US" altLang="zh-CN" sz="2000" dirty="0">
                <a:solidFill>
                  <a:sysClr val="window" lastClr="FFFFFF"/>
                </a:solidFill>
                <a:latin typeface="微软雅黑" panose="020B0503020204020204" pitchFamily="34" charset="-122"/>
                <a:cs typeface="+mn-lt"/>
              </a:endParaRPr>
            </a:p>
          </p:txBody>
        </p:sp>
        <p:sp>
          <p:nvSpPr>
            <p:cNvPr id="11" name="椭圆形标注 10"/>
            <p:cNvSpPr/>
            <p:nvPr>
              <p:custDataLst>
                <p:tags r:id="rId11"/>
              </p:custDataLst>
            </p:nvPr>
          </p:nvSpPr>
          <p:spPr>
            <a:xfrm flipH="1">
              <a:off x="6456" y="4044"/>
              <a:ext cx="1101" cy="751"/>
            </a:xfrm>
            <a:prstGeom prst="wedgeEllipseCallout">
              <a:avLst>
                <a:gd name="adj1" fmla="val -27061"/>
                <a:gd name="adj2" fmla="val 71627"/>
              </a:avLst>
            </a:prstGeom>
            <a:solidFill>
              <a:srgbClr val="235FA5"/>
            </a:solidFill>
            <a:ln w="25400" cap="flat" cmpd="sng" algn="ctr">
              <a:noFill/>
              <a:prstDash val="solid"/>
            </a:ln>
            <a:effectLst/>
          </p:spPr>
          <p:txBody>
            <a:bodyPr rtlCol="0" anchor="ctr"/>
            <a:lstStyle/>
            <a:p>
              <a:pPr algn="ctr">
                <a:defRPr/>
              </a:pPr>
              <a:endParaRPr lang="en-US" sz="20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15" name="TextBox 34"/>
            <p:cNvSpPr txBox="1"/>
            <p:nvPr>
              <p:custDataLst>
                <p:tags r:id="rId12"/>
              </p:custDataLst>
            </p:nvPr>
          </p:nvSpPr>
          <p:spPr>
            <a:xfrm flipH="1">
              <a:off x="6376" y="4229"/>
              <a:ext cx="1275" cy="454"/>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3200" b="1" i="0" u="none" strike="noStrike" kern="0" cap="none" spc="0" normalizeH="0" baseline="0">
                  <a:ln w="18415" cmpd="sng">
                    <a:noFill/>
                    <a:prstDash val="solid"/>
                  </a:ln>
                  <a:solidFill>
                    <a:sysClr val="window" lastClr="FFFFFF"/>
                  </a:solidFill>
                  <a:effectLst/>
                  <a:uLnTx/>
                  <a:uFillTx/>
                  <a:latin typeface="Agency FB" panose="020B0503020202020204" pitchFamily="34" charset="0"/>
                  <a:ea typeface="微软雅黑" panose="020B0503020204020204" pitchFamily="34" charset="-122"/>
                  <a:cs typeface="Times New Roman" panose="02020603050405020304" pitchFamily="18" charset="0"/>
                </a:defRPr>
              </a:lvl1pPr>
            </a:lstStyle>
            <a:p>
              <a:r>
                <a:rPr lang="en-US" altLang="zh-CN" sz="2000" dirty="0">
                  <a:solidFill>
                    <a:schemeClr val="bg1"/>
                  </a:solidFill>
                  <a:latin typeface="微软雅黑" panose="020B0503020204020204" pitchFamily="34" charset="-122"/>
                  <a:cs typeface="+mn-lt"/>
                </a:rPr>
                <a:t>02</a:t>
              </a:r>
              <a:endParaRPr lang="en-US" altLang="zh-CN" sz="2000" dirty="0">
                <a:solidFill>
                  <a:schemeClr val="bg1"/>
                </a:solidFill>
                <a:latin typeface="微软雅黑" panose="020B0503020204020204" pitchFamily="34" charset="-122"/>
                <a:cs typeface="+mn-lt"/>
              </a:endParaRPr>
            </a:p>
          </p:txBody>
        </p:sp>
        <p:sp>
          <p:nvSpPr>
            <p:cNvPr id="36" name="椭圆形标注 35"/>
            <p:cNvSpPr/>
            <p:nvPr>
              <p:custDataLst>
                <p:tags r:id="rId13"/>
              </p:custDataLst>
            </p:nvPr>
          </p:nvSpPr>
          <p:spPr>
            <a:xfrm flipH="1">
              <a:off x="11720" y="4062"/>
              <a:ext cx="1101" cy="751"/>
            </a:xfrm>
            <a:prstGeom prst="wedgeEllipseCallout">
              <a:avLst>
                <a:gd name="adj1" fmla="val -27061"/>
                <a:gd name="adj2" fmla="val 71627"/>
              </a:avLst>
            </a:prstGeom>
            <a:solidFill>
              <a:srgbClr val="404040"/>
            </a:solidFill>
            <a:ln w="25400" cap="flat" cmpd="sng" algn="ctr">
              <a:noFill/>
              <a:prstDash val="solid"/>
            </a:ln>
            <a:effectLst/>
          </p:spPr>
          <p:txBody>
            <a:bodyPr rtlCol="0" anchor="ctr"/>
            <a:lstStyle/>
            <a:p>
              <a:pPr algn="just">
                <a:defRPr/>
              </a:pPr>
              <a:endParaRPr lang="en-US" sz="20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37" name="TextBox 36"/>
            <p:cNvSpPr txBox="1"/>
            <p:nvPr>
              <p:custDataLst>
                <p:tags r:id="rId14"/>
              </p:custDataLst>
            </p:nvPr>
          </p:nvSpPr>
          <p:spPr>
            <a:xfrm flipH="1">
              <a:off x="11943" y="4228"/>
              <a:ext cx="1275" cy="454"/>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3200" b="1" i="0" u="none" strike="noStrike" kern="0" cap="none" spc="0" normalizeH="0" baseline="0">
                  <a:ln w="18415" cmpd="sng">
                    <a:noFill/>
                    <a:prstDash val="solid"/>
                  </a:ln>
                  <a:solidFill>
                    <a:sysClr val="window" lastClr="FFFFFF"/>
                  </a:solidFill>
                  <a:effectLst/>
                  <a:uLnTx/>
                  <a:uFillTx/>
                  <a:latin typeface="Agency FB" panose="020B0503020202020204" pitchFamily="34" charset="0"/>
                  <a:ea typeface="微软雅黑" panose="020B0503020204020204" pitchFamily="34" charset="-122"/>
                  <a:cs typeface="Times New Roman" panose="02020603050405020304" pitchFamily="18" charset="0"/>
                </a:defRPr>
              </a:lvl1pPr>
            </a:lstStyle>
            <a:p>
              <a:pPr algn="just"/>
              <a:r>
                <a:rPr lang="en-US" altLang="zh-CN" sz="2000" dirty="0">
                  <a:solidFill>
                    <a:schemeClr val="bg1"/>
                  </a:solidFill>
                  <a:latin typeface="微软雅黑" panose="020B0503020204020204" pitchFamily="34" charset="-122"/>
                  <a:cs typeface="+mn-lt"/>
                </a:rPr>
                <a:t>04</a:t>
              </a:r>
              <a:endParaRPr lang="en-US" altLang="zh-CN" sz="2000" dirty="0">
                <a:solidFill>
                  <a:schemeClr val="bg1"/>
                </a:solidFill>
                <a:latin typeface="微软雅黑" panose="020B0503020204020204" pitchFamily="34" charset="-122"/>
                <a:cs typeface="+mn-lt"/>
              </a:endParaRPr>
            </a:p>
          </p:txBody>
        </p:sp>
        <p:sp>
          <p:nvSpPr>
            <p:cNvPr id="38" name="椭圆形标注 37"/>
            <p:cNvSpPr/>
            <p:nvPr>
              <p:custDataLst>
                <p:tags r:id="rId15"/>
              </p:custDataLst>
            </p:nvPr>
          </p:nvSpPr>
          <p:spPr>
            <a:xfrm flipH="1">
              <a:off x="14364" y="4044"/>
              <a:ext cx="1101" cy="751"/>
            </a:xfrm>
            <a:prstGeom prst="wedgeEllipseCallout">
              <a:avLst>
                <a:gd name="adj1" fmla="val -27061"/>
                <a:gd name="adj2" fmla="val 71627"/>
              </a:avLst>
            </a:prstGeom>
            <a:solidFill>
              <a:srgbClr val="AFABAB"/>
            </a:solidFill>
            <a:ln w="25400" cap="flat" cmpd="sng" algn="ctr">
              <a:noFill/>
              <a:prstDash val="solid"/>
            </a:ln>
            <a:effectLst/>
          </p:spPr>
          <p:txBody>
            <a:bodyPr rtlCol="0" anchor="ctr"/>
            <a:lstStyle/>
            <a:p>
              <a:pPr algn="ctr">
                <a:defRPr/>
              </a:pPr>
              <a:endParaRPr lang="en-US" sz="20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39" name="TextBox 38"/>
            <p:cNvSpPr txBox="1"/>
            <p:nvPr>
              <p:custDataLst>
                <p:tags r:id="rId16"/>
              </p:custDataLst>
            </p:nvPr>
          </p:nvSpPr>
          <p:spPr>
            <a:xfrm>
              <a:off x="14209" y="4174"/>
              <a:ext cx="1447" cy="454"/>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3200" b="1" i="0" u="none" strike="noStrike" kern="0" cap="none" spc="0" normalizeH="0" baseline="0">
                  <a:ln w="18415" cmpd="sng">
                    <a:noFill/>
                    <a:prstDash val="solid"/>
                  </a:ln>
                  <a:solidFill>
                    <a:sysClr val="window" lastClr="FFFFFF"/>
                  </a:solidFill>
                  <a:effectLst/>
                  <a:uLnTx/>
                  <a:uFillTx/>
                  <a:latin typeface="Agency FB" panose="020B0503020202020204" pitchFamily="34" charset="0"/>
                  <a:ea typeface="微软雅黑" panose="020B0503020204020204" pitchFamily="34" charset="-122"/>
                  <a:cs typeface="Times New Roman" panose="02020603050405020304" pitchFamily="18" charset="0"/>
                </a:defRPr>
              </a:lvl1pPr>
            </a:lstStyle>
            <a:p>
              <a:r>
                <a:rPr lang="en-US" altLang="zh-CN" sz="2000" dirty="0">
                  <a:latin typeface="微软雅黑" panose="020B0503020204020204" pitchFamily="34" charset="-122"/>
                  <a:cs typeface="+mn-lt"/>
                </a:rPr>
                <a:t>0</a:t>
              </a:r>
              <a:r>
                <a:rPr lang="en-US" sz="2000" dirty="0">
                  <a:latin typeface="微软雅黑" panose="020B0503020204020204" pitchFamily="34" charset="-122"/>
                  <a:cs typeface="+mn-lt"/>
                </a:rPr>
                <a:t>5</a:t>
              </a:r>
              <a:endParaRPr lang="en-US" sz="2000" dirty="0">
                <a:latin typeface="微软雅黑" panose="020B0503020204020204" pitchFamily="34" charset="-122"/>
                <a:cs typeface="+mn-lt"/>
              </a:endParaRPr>
            </a:p>
          </p:txBody>
        </p:sp>
        <p:sp>
          <p:nvSpPr>
            <p:cNvPr id="17" name="矩形标注 21"/>
            <p:cNvSpPr/>
            <p:nvPr>
              <p:custDataLst>
                <p:tags r:id="rId17"/>
              </p:custDataLst>
            </p:nvPr>
          </p:nvSpPr>
          <p:spPr>
            <a:xfrm flipH="1" flipV="1">
              <a:off x="3081" y="5374"/>
              <a:ext cx="2317" cy="3768"/>
            </a:xfrm>
            <a:custGeom>
              <a:avLst/>
              <a:gdLst>
                <a:gd name="connsiteX0" fmla="*/ 0 w 1471352"/>
                <a:gd name="connsiteY0" fmla="*/ 0 h 2088232"/>
                <a:gd name="connsiteX1" fmla="*/ 245225 w 1471352"/>
                <a:gd name="connsiteY1" fmla="*/ 0 h 2088232"/>
                <a:gd name="connsiteX2" fmla="*/ 245225 w 1471352"/>
                <a:gd name="connsiteY2" fmla="*/ 0 h 2088232"/>
                <a:gd name="connsiteX3" fmla="*/ 613063 w 1471352"/>
                <a:gd name="connsiteY3" fmla="*/ 0 h 2088232"/>
                <a:gd name="connsiteX4" fmla="*/ 1471352 w 1471352"/>
                <a:gd name="connsiteY4" fmla="*/ 0 h 2088232"/>
                <a:gd name="connsiteX5" fmla="*/ 1471352 w 1471352"/>
                <a:gd name="connsiteY5" fmla="*/ 1218135 h 2088232"/>
                <a:gd name="connsiteX6" fmla="*/ 1471352 w 1471352"/>
                <a:gd name="connsiteY6" fmla="*/ 1218135 h 2088232"/>
                <a:gd name="connsiteX7" fmla="*/ 1471352 w 1471352"/>
                <a:gd name="connsiteY7" fmla="*/ 1740193 h 2088232"/>
                <a:gd name="connsiteX8" fmla="*/ 1471352 w 1471352"/>
                <a:gd name="connsiteY8" fmla="*/ 2088232 h 2088232"/>
                <a:gd name="connsiteX9" fmla="*/ 613063 w 1471352"/>
                <a:gd name="connsiteY9" fmla="*/ 2088232 h 2088232"/>
                <a:gd name="connsiteX10" fmla="*/ 313030 w 1471352"/>
                <a:gd name="connsiteY10" fmla="*/ 2494393 h 2088232"/>
                <a:gd name="connsiteX11" fmla="*/ 245225 w 1471352"/>
                <a:gd name="connsiteY11" fmla="*/ 2088232 h 2088232"/>
                <a:gd name="connsiteX12" fmla="*/ 0 w 1471352"/>
                <a:gd name="connsiteY12" fmla="*/ 2088232 h 2088232"/>
                <a:gd name="connsiteX13" fmla="*/ 0 w 1471352"/>
                <a:gd name="connsiteY13" fmla="*/ 1740193 h 2088232"/>
                <a:gd name="connsiteX14" fmla="*/ 0 w 1471352"/>
                <a:gd name="connsiteY14" fmla="*/ 1218135 h 2088232"/>
                <a:gd name="connsiteX15" fmla="*/ 0 w 1471352"/>
                <a:gd name="connsiteY15" fmla="*/ 1218135 h 2088232"/>
                <a:gd name="connsiteX16" fmla="*/ 0 w 1471352"/>
                <a:gd name="connsiteY16" fmla="*/ 0 h 2088232"/>
                <a:gd name="connsiteX0-1" fmla="*/ 0 w 1471352"/>
                <a:gd name="connsiteY0-2" fmla="*/ 0 h 2494393"/>
                <a:gd name="connsiteX1-3" fmla="*/ 245225 w 1471352"/>
                <a:gd name="connsiteY1-4" fmla="*/ 0 h 2494393"/>
                <a:gd name="connsiteX2-5" fmla="*/ 245225 w 1471352"/>
                <a:gd name="connsiteY2-6" fmla="*/ 0 h 2494393"/>
                <a:gd name="connsiteX3-7" fmla="*/ 613063 w 1471352"/>
                <a:gd name="connsiteY3-8" fmla="*/ 0 h 2494393"/>
                <a:gd name="connsiteX4-9" fmla="*/ 1471352 w 1471352"/>
                <a:gd name="connsiteY4-10" fmla="*/ 0 h 2494393"/>
                <a:gd name="connsiteX5-11" fmla="*/ 1471352 w 1471352"/>
                <a:gd name="connsiteY5-12" fmla="*/ 1218135 h 2494393"/>
                <a:gd name="connsiteX6-13" fmla="*/ 1471352 w 1471352"/>
                <a:gd name="connsiteY6-14" fmla="*/ 1218135 h 2494393"/>
                <a:gd name="connsiteX7-15" fmla="*/ 1471352 w 1471352"/>
                <a:gd name="connsiteY7-16" fmla="*/ 1740193 h 2494393"/>
                <a:gd name="connsiteX8-17" fmla="*/ 1471352 w 1471352"/>
                <a:gd name="connsiteY8-18" fmla="*/ 2088232 h 2494393"/>
                <a:gd name="connsiteX9-19" fmla="*/ 613063 w 1471352"/>
                <a:gd name="connsiteY9-20" fmla="*/ 2088232 h 2494393"/>
                <a:gd name="connsiteX10-21" fmla="*/ 313030 w 1471352"/>
                <a:gd name="connsiteY10-22" fmla="*/ 2494393 h 2494393"/>
                <a:gd name="connsiteX11-23" fmla="*/ 404882 w 1471352"/>
                <a:gd name="connsiteY11-24" fmla="*/ 2102746 h 2494393"/>
                <a:gd name="connsiteX12-25" fmla="*/ 0 w 1471352"/>
                <a:gd name="connsiteY12-26" fmla="*/ 2088232 h 2494393"/>
                <a:gd name="connsiteX13-27" fmla="*/ 0 w 1471352"/>
                <a:gd name="connsiteY13-28" fmla="*/ 1740193 h 2494393"/>
                <a:gd name="connsiteX14-29" fmla="*/ 0 w 1471352"/>
                <a:gd name="connsiteY14-30" fmla="*/ 1218135 h 2494393"/>
                <a:gd name="connsiteX15-31" fmla="*/ 0 w 1471352"/>
                <a:gd name="connsiteY15-32" fmla="*/ 1218135 h 2494393"/>
                <a:gd name="connsiteX16-33" fmla="*/ 0 w 1471352"/>
                <a:gd name="connsiteY16-34" fmla="*/ 0 h 2494393"/>
                <a:gd name="connsiteX0-35" fmla="*/ 0 w 1471352"/>
                <a:gd name="connsiteY0-36" fmla="*/ 0 h 2392793"/>
                <a:gd name="connsiteX1-37" fmla="*/ 245225 w 1471352"/>
                <a:gd name="connsiteY1-38" fmla="*/ 0 h 2392793"/>
                <a:gd name="connsiteX2-39" fmla="*/ 245225 w 1471352"/>
                <a:gd name="connsiteY2-40" fmla="*/ 0 h 2392793"/>
                <a:gd name="connsiteX3-41" fmla="*/ 613063 w 1471352"/>
                <a:gd name="connsiteY3-42" fmla="*/ 0 h 2392793"/>
                <a:gd name="connsiteX4-43" fmla="*/ 1471352 w 1471352"/>
                <a:gd name="connsiteY4-44" fmla="*/ 0 h 2392793"/>
                <a:gd name="connsiteX5-45" fmla="*/ 1471352 w 1471352"/>
                <a:gd name="connsiteY5-46" fmla="*/ 1218135 h 2392793"/>
                <a:gd name="connsiteX6-47" fmla="*/ 1471352 w 1471352"/>
                <a:gd name="connsiteY6-48" fmla="*/ 1218135 h 2392793"/>
                <a:gd name="connsiteX7-49" fmla="*/ 1471352 w 1471352"/>
                <a:gd name="connsiteY7-50" fmla="*/ 1740193 h 2392793"/>
                <a:gd name="connsiteX8-51" fmla="*/ 1471352 w 1471352"/>
                <a:gd name="connsiteY8-52" fmla="*/ 2088232 h 2392793"/>
                <a:gd name="connsiteX9-53" fmla="*/ 613063 w 1471352"/>
                <a:gd name="connsiteY9-54" fmla="*/ 2088232 h 2392793"/>
                <a:gd name="connsiteX10-55" fmla="*/ 385601 w 1471352"/>
                <a:gd name="connsiteY10-56" fmla="*/ 2392793 h 2392793"/>
                <a:gd name="connsiteX11-57" fmla="*/ 404882 w 1471352"/>
                <a:gd name="connsiteY11-58" fmla="*/ 2102746 h 2392793"/>
                <a:gd name="connsiteX12-59" fmla="*/ 0 w 1471352"/>
                <a:gd name="connsiteY12-60" fmla="*/ 2088232 h 2392793"/>
                <a:gd name="connsiteX13-61" fmla="*/ 0 w 1471352"/>
                <a:gd name="connsiteY13-62" fmla="*/ 1740193 h 2392793"/>
                <a:gd name="connsiteX14-63" fmla="*/ 0 w 1471352"/>
                <a:gd name="connsiteY14-64" fmla="*/ 1218135 h 2392793"/>
                <a:gd name="connsiteX15-65" fmla="*/ 0 w 1471352"/>
                <a:gd name="connsiteY15-66" fmla="*/ 1218135 h 2392793"/>
                <a:gd name="connsiteX16-67" fmla="*/ 0 w 1471352"/>
                <a:gd name="connsiteY16-68" fmla="*/ 0 h 2392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471352" h="2392793">
                  <a:moveTo>
                    <a:pt x="0" y="0"/>
                  </a:moveTo>
                  <a:lnTo>
                    <a:pt x="245225" y="0"/>
                  </a:lnTo>
                  <a:lnTo>
                    <a:pt x="245225" y="0"/>
                  </a:lnTo>
                  <a:lnTo>
                    <a:pt x="613063" y="0"/>
                  </a:lnTo>
                  <a:lnTo>
                    <a:pt x="1471352" y="0"/>
                  </a:lnTo>
                  <a:lnTo>
                    <a:pt x="1471352" y="1218135"/>
                  </a:lnTo>
                  <a:lnTo>
                    <a:pt x="1471352" y="1218135"/>
                  </a:lnTo>
                  <a:lnTo>
                    <a:pt x="1471352" y="1740193"/>
                  </a:lnTo>
                  <a:lnTo>
                    <a:pt x="1471352" y="2088232"/>
                  </a:lnTo>
                  <a:lnTo>
                    <a:pt x="613063" y="2088232"/>
                  </a:lnTo>
                  <a:lnTo>
                    <a:pt x="385601" y="2392793"/>
                  </a:lnTo>
                  <a:lnTo>
                    <a:pt x="404882" y="2102746"/>
                  </a:lnTo>
                  <a:lnTo>
                    <a:pt x="0" y="2088232"/>
                  </a:lnTo>
                  <a:lnTo>
                    <a:pt x="0" y="1740193"/>
                  </a:lnTo>
                  <a:lnTo>
                    <a:pt x="0" y="1218135"/>
                  </a:lnTo>
                  <a:lnTo>
                    <a:pt x="0" y="1218135"/>
                  </a:lnTo>
                  <a:lnTo>
                    <a:pt x="0" y="0"/>
                  </a:lnTo>
                  <a:close/>
                </a:path>
              </a:pathLst>
            </a:custGeom>
            <a:solidFill>
              <a:srgbClr val="4696F5"/>
            </a:solidFill>
            <a:ln w="25400" cap="flat" cmpd="sng" algn="ctr">
              <a:noFill/>
              <a:prstDash val="solid"/>
            </a:ln>
            <a:effectLst>
              <a:outerShdw dist="114300" dir="8100000" algn="tr" rotWithShape="0">
                <a:prstClr val="black">
                  <a:alpha val="13000"/>
                </a:prstClr>
              </a:outerShdw>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18" name="TextBox 40"/>
            <p:cNvSpPr txBox="1"/>
            <p:nvPr>
              <p:custDataLst>
                <p:tags r:id="rId18"/>
              </p:custDataLst>
            </p:nvPr>
          </p:nvSpPr>
          <p:spPr>
            <a:xfrm>
              <a:off x="3131" y="6735"/>
              <a:ext cx="2363" cy="1835"/>
            </a:xfrm>
            <a:prstGeom prst="rect">
              <a:avLst/>
            </a:prstGeom>
            <a:noFill/>
          </p:spPr>
          <p:txBody>
            <a:bodyPr wrap="square" rtlCol="0">
              <a:spAutoFit/>
            </a:bodyPr>
            <a:lstStyle/>
            <a:p>
              <a:pPr>
                <a:lnSpc>
                  <a:spcPct val="120000"/>
                </a:lnSpc>
                <a:defRPr/>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rPr>
                <a:t>产品采用电池供电，通过 LoRaWAN®无线传输方式，无需布线。</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endParaRPr>
            </a:p>
            <a:p>
              <a:pPr>
                <a:lnSpc>
                  <a:spcPct val="110000"/>
                </a:lnSpc>
                <a:defRPr/>
              </a:pPr>
              <a:endPar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endParaRPr>
            </a:p>
          </p:txBody>
        </p:sp>
        <p:sp>
          <p:nvSpPr>
            <p:cNvPr id="19" name="矩形标注 21"/>
            <p:cNvSpPr/>
            <p:nvPr>
              <p:custDataLst>
                <p:tags r:id="rId19"/>
              </p:custDataLst>
            </p:nvPr>
          </p:nvSpPr>
          <p:spPr>
            <a:xfrm flipH="1" flipV="1">
              <a:off x="5640" y="5374"/>
              <a:ext cx="2317" cy="3768"/>
            </a:xfrm>
            <a:custGeom>
              <a:avLst/>
              <a:gdLst>
                <a:gd name="connsiteX0" fmla="*/ 0 w 1471352"/>
                <a:gd name="connsiteY0" fmla="*/ 0 h 2088232"/>
                <a:gd name="connsiteX1" fmla="*/ 245225 w 1471352"/>
                <a:gd name="connsiteY1" fmla="*/ 0 h 2088232"/>
                <a:gd name="connsiteX2" fmla="*/ 245225 w 1471352"/>
                <a:gd name="connsiteY2" fmla="*/ 0 h 2088232"/>
                <a:gd name="connsiteX3" fmla="*/ 613063 w 1471352"/>
                <a:gd name="connsiteY3" fmla="*/ 0 h 2088232"/>
                <a:gd name="connsiteX4" fmla="*/ 1471352 w 1471352"/>
                <a:gd name="connsiteY4" fmla="*/ 0 h 2088232"/>
                <a:gd name="connsiteX5" fmla="*/ 1471352 w 1471352"/>
                <a:gd name="connsiteY5" fmla="*/ 1218135 h 2088232"/>
                <a:gd name="connsiteX6" fmla="*/ 1471352 w 1471352"/>
                <a:gd name="connsiteY6" fmla="*/ 1218135 h 2088232"/>
                <a:gd name="connsiteX7" fmla="*/ 1471352 w 1471352"/>
                <a:gd name="connsiteY7" fmla="*/ 1740193 h 2088232"/>
                <a:gd name="connsiteX8" fmla="*/ 1471352 w 1471352"/>
                <a:gd name="connsiteY8" fmla="*/ 2088232 h 2088232"/>
                <a:gd name="connsiteX9" fmla="*/ 613063 w 1471352"/>
                <a:gd name="connsiteY9" fmla="*/ 2088232 h 2088232"/>
                <a:gd name="connsiteX10" fmla="*/ 313030 w 1471352"/>
                <a:gd name="connsiteY10" fmla="*/ 2494393 h 2088232"/>
                <a:gd name="connsiteX11" fmla="*/ 245225 w 1471352"/>
                <a:gd name="connsiteY11" fmla="*/ 2088232 h 2088232"/>
                <a:gd name="connsiteX12" fmla="*/ 0 w 1471352"/>
                <a:gd name="connsiteY12" fmla="*/ 2088232 h 2088232"/>
                <a:gd name="connsiteX13" fmla="*/ 0 w 1471352"/>
                <a:gd name="connsiteY13" fmla="*/ 1740193 h 2088232"/>
                <a:gd name="connsiteX14" fmla="*/ 0 w 1471352"/>
                <a:gd name="connsiteY14" fmla="*/ 1218135 h 2088232"/>
                <a:gd name="connsiteX15" fmla="*/ 0 w 1471352"/>
                <a:gd name="connsiteY15" fmla="*/ 1218135 h 2088232"/>
                <a:gd name="connsiteX16" fmla="*/ 0 w 1471352"/>
                <a:gd name="connsiteY16" fmla="*/ 0 h 2088232"/>
                <a:gd name="connsiteX0-1" fmla="*/ 0 w 1471352"/>
                <a:gd name="connsiteY0-2" fmla="*/ 0 h 2494393"/>
                <a:gd name="connsiteX1-3" fmla="*/ 245225 w 1471352"/>
                <a:gd name="connsiteY1-4" fmla="*/ 0 h 2494393"/>
                <a:gd name="connsiteX2-5" fmla="*/ 245225 w 1471352"/>
                <a:gd name="connsiteY2-6" fmla="*/ 0 h 2494393"/>
                <a:gd name="connsiteX3-7" fmla="*/ 613063 w 1471352"/>
                <a:gd name="connsiteY3-8" fmla="*/ 0 h 2494393"/>
                <a:gd name="connsiteX4-9" fmla="*/ 1471352 w 1471352"/>
                <a:gd name="connsiteY4-10" fmla="*/ 0 h 2494393"/>
                <a:gd name="connsiteX5-11" fmla="*/ 1471352 w 1471352"/>
                <a:gd name="connsiteY5-12" fmla="*/ 1218135 h 2494393"/>
                <a:gd name="connsiteX6-13" fmla="*/ 1471352 w 1471352"/>
                <a:gd name="connsiteY6-14" fmla="*/ 1218135 h 2494393"/>
                <a:gd name="connsiteX7-15" fmla="*/ 1471352 w 1471352"/>
                <a:gd name="connsiteY7-16" fmla="*/ 1740193 h 2494393"/>
                <a:gd name="connsiteX8-17" fmla="*/ 1471352 w 1471352"/>
                <a:gd name="connsiteY8-18" fmla="*/ 2088232 h 2494393"/>
                <a:gd name="connsiteX9-19" fmla="*/ 613063 w 1471352"/>
                <a:gd name="connsiteY9-20" fmla="*/ 2088232 h 2494393"/>
                <a:gd name="connsiteX10-21" fmla="*/ 313030 w 1471352"/>
                <a:gd name="connsiteY10-22" fmla="*/ 2494393 h 2494393"/>
                <a:gd name="connsiteX11-23" fmla="*/ 404882 w 1471352"/>
                <a:gd name="connsiteY11-24" fmla="*/ 2102746 h 2494393"/>
                <a:gd name="connsiteX12-25" fmla="*/ 0 w 1471352"/>
                <a:gd name="connsiteY12-26" fmla="*/ 2088232 h 2494393"/>
                <a:gd name="connsiteX13-27" fmla="*/ 0 w 1471352"/>
                <a:gd name="connsiteY13-28" fmla="*/ 1740193 h 2494393"/>
                <a:gd name="connsiteX14-29" fmla="*/ 0 w 1471352"/>
                <a:gd name="connsiteY14-30" fmla="*/ 1218135 h 2494393"/>
                <a:gd name="connsiteX15-31" fmla="*/ 0 w 1471352"/>
                <a:gd name="connsiteY15-32" fmla="*/ 1218135 h 2494393"/>
                <a:gd name="connsiteX16-33" fmla="*/ 0 w 1471352"/>
                <a:gd name="connsiteY16-34" fmla="*/ 0 h 2494393"/>
                <a:gd name="connsiteX0-35" fmla="*/ 0 w 1471352"/>
                <a:gd name="connsiteY0-36" fmla="*/ 0 h 2392793"/>
                <a:gd name="connsiteX1-37" fmla="*/ 245225 w 1471352"/>
                <a:gd name="connsiteY1-38" fmla="*/ 0 h 2392793"/>
                <a:gd name="connsiteX2-39" fmla="*/ 245225 w 1471352"/>
                <a:gd name="connsiteY2-40" fmla="*/ 0 h 2392793"/>
                <a:gd name="connsiteX3-41" fmla="*/ 613063 w 1471352"/>
                <a:gd name="connsiteY3-42" fmla="*/ 0 h 2392793"/>
                <a:gd name="connsiteX4-43" fmla="*/ 1471352 w 1471352"/>
                <a:gd name="connsiteY4-44" fmla="*/ 0 h 2392793"/>
                <a:gd name="connsiteX5-45" fmla="*/ 1471352 w 1471352"/>
                <a:gd name="connsiteY5-46" fmla="*/ 1218135 h 2392793"/>
                <a:gd name="connsiteX6-47" fmla="*/ 1471352 w 1471352"/>
                <a:gd name="connsiteY6-48" fmla="*/ 1218135 h 2392793"/>
                <a:gd name="connsiteX7-49" fmla="*/ 1471352 w 1471352"/>
                <a:gd name="connsiteY7-50" fmla="*/ 1740193 h 2392793"/>
                <a:gd name="connsiteX8-51" fmla="*/ 1471352 w 1471352"/>
                <a:gd name="connsiteY8-52" fmla="*/ 2088232 h 2392793"/>
                <a:gd name="connsiteX9-53" fmla="*/ 613063 w 1471352"/>
                <a:gd name="connsiteY9-54" fmla="*/ 2088232 h 2392793"/>
                <a:gd name="connsiteX10-55" fmla="*/ 385601 w 1471352"/>
                <a:gd name="connsiteY10-56" fmla="*/ 2392793 h 2392793"/>
                <a:gd name="connsiteX11-57" fmla="*/ 404882 w 1471352"/>
                <a:gd name="connsiteY11-58" fmla="*/ 2102746 h 2392793"/>
                <a:gd name="connsiteX12-59" fmla="*/ 0 w 1471352"/>
                <a:gd name="connsiteY12-60" fmla="*/ 2088232 h 2392793"/>
                <a:gd name="connsiteX13-61" fmla="*/ 0 w 1471352"/>
                <a:gd name="connsiteY13-62" fmla="*/ 1740193 h 2392793"/>
                <a:gd name="connsiteX14-63" fmla="*/ 0 w 1471352"/>
                <a:gd name="connsiteY14-64" fmla="*/ 1218135 h 2392793"/>
                <a:gd name="connsiteX15-65" fmla="*/ 0 w 1471352"/>
                <a:gd name="connsiteY15-66" fmla="*/ 1218135 h 2392793"/>
                <a:gd name="connsiteX16-67" fmla="*/ 0 w 1471352"/>
                <a:gd name="connsiteY16-68" fmla="*/ 0 h 2392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471352" h="2392793">
                  <a:moveTo>
                    <a:pt x="0" y="0"/>
                  </a:moveTo>
                  <a:lnTo>
                    <a:pt x="245225" y="0"/>
                  </a:lnTo>
                  <a:lnTo>
                    <a:pt x="245225" y="0"/>
                  </a:lnTo>
                  <a:lnTo>
                    <a:pt x="613063" y="0"/>
                  </a:lnTo>
                  <a:lnTo>
                    <a:pt x="1471352" y="0"/>
                  </a:lnTo>
                  <a:lnTo>
                    <a:pt x="1471352" y="1218135"/>
                  </a:lnTo>
                  <a:lnTo>
                    <a:pt x="1471352" y="1218135"/>
                  </a:lnTo>
                  <a:lnTo>
                    <a:pt x="1471352" y="1740193"/>
                  </a:lnTo>
                  <a:lnTo>
                    <a:pt x="1471352" y="2088232"/>
                  </a:lnTo>
                  <a:lnTo>
                    <a:pt x="613063" y="2088232"/>
                  </a:lnTo>
                  <a:lnTo>
                    <a:pt x="385601" y="2392793"/>
                  </a:lnTo>
                  <a:lnTo>
                    <a:pt x="404882" y="2102746"/>
                  </a:lnTo>
                  <a:lnTo>
                    <a:pt x="0" y="2088232"/>
                  </a:lnTo>
                  <a:lnTo>
                    <a:pt x="0" y="1740193"/>
                  </a:lnTo>
                  <a:lnTo>
                    <a:pt x="0" y="1218135"/>
                  </a:lnTo>
                  <a:lnTo>
                    <a:pt x="0" y="1218135"/>
                  </a:lnTo>
                  <a:lnTo>
                    <a:pt x="0" y="0"/>
                  </a:lnTo>
                  <a:close/>
                </a:path>
              </a:pathLst>
            </a:custGeom>
            <a:solidFill>
              <a:srgbClr val="235FA5"/>
            </a:solidFill>
            <a:ln w="25400" cap="flat" cmpd="sng" algn="ctr">
              <a:noFill/>
              <a:prstDash val="solid"/>
            </a:ln>
            <a:effectLst>
              <a:outerShdw dist="114300" dir="8100000" algn="tr" rotWithShape="0">
                <a:prstClr val="black">
                  <a:alpha val="13000"/>
                </a:prstClr>
              </a:outerShdw>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22" name="TextBox 42"/>
            <p:cNvSpPr txBox="1"/>
            <p:nvPr>
              <p:custDataLst>
                <p:tags r:id="rId20"/>
              </p:custDataLst>
            </p:nvPr>
          </p:nvSpPr>
          <p:spPr>
            <a:xfrm>
              <a:off x="5743" y="6722"/>
              <a:ext cx="2136" cy="2036"/>
            </a:xfrm>
            <a:prstGeom prst="rect">
              <a:avLst/>
            </a:prstGeom>
            <a:noFill/>
          </p:spPr>
          <p:txBody>
            <a:bodyPr wrap="square" rtlCol="0">
              <a:spAutoFit/>
            </a:bodyPr>
            <a:lstStyle/>
            <a:p>
              <a:pPr>
                <a:lnSpc>
                  <a:spcPct val="110000"/>
                </a:lnSpc>
                <a:defRPr/>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rPr>
                <a:t>通过Milesight D2D 协议，实现设备间无网关直接通信，1秒快速联动。</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endParaRPr>
            </a:p>
            <a:p>
              <a:pPr>
                <a:lnSpc>
                  <a:spcPct val="110000"/>
                </a:lnSpc>
                <a:defRPr/>
              </a:pP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矩形标注 21"/>
            <p:cNvSpPr/>
            <p:nvPr>
              <p:custDataLst>
                <p:tags r:id="rId21"/>
              </p:custDataLst>
            </p:nvPr>
          </p:nvSpPr>
          <p:spPr>
            <a:xfrm flipH="1" flipV="1">
              <a:off x="10884" y="5374"/>
              <a:ext cx="2317" cy="3768"/>
            </a:xfrm>
            <a:custGeom>
              <a:avLst/>
              <a:gdLst>
                <a:gd name="connsiteX0" fmla="*/ 0 w 1471352"/>
                <a:gd name="connsiteY0" fmla="*/ 0 h 2088232"/>
                <a:gd name="connsiteX1" fmla="*/ 245225 w 1471352"/>
                <a:gd name="connsiteY1" fmla="*/ 0 h 2088232"/>
                <a:gd name="connsiteX2" fmla="*/ 245225 w 1471352"/>
                <a:gd name="connsiteY2" fmla="*/ 0 h 2088232"/>
                <a:gd name="connsiteX3" fmla="*/ 613063 w 1471352"/>
                <a:gd name="connsiteY3" fmla="*/ 0 h 2088232"/>
                <a:gd name="connsiteX4" fmla="*/ 1471352 w 1471352"/>
                <a:gd name="connsiteY4" fmla="*/ 0 h 2088232"/>
                <a:gd name="connsiteX5" fmla="*/ 1471352 w 1471352"/>
                <a:gd name="connsiteY5" fmla="*/ 1218135 h 2088232"/>
                <a:gd name="connsiteX6" fmla="*/ 1471352 w 1471352"/>
                <a:gd name="connsiteY6" fmla="*/ 1218135 h 2088232"/>
                <a:gd name="connsiteX7" fmla="*/ 1471352 w 1471352"/>
                <a:gd name="connsiteY7" fmla="*/ 1740193 h 2088232"/>
                <a:gd name="connsiteX8" fmla="*/ 1471352 w 1471352"/>
                <a:gd name="connsiteY8" fmla="*/ 2088232 h 2088232"/>
                <a:gd name="connsiteX9" fmla="*/ 613063 w 1471352"/>
                <a:gd name="connsiteY9" fmla="*/ 2088232 h 2088232"/>
                <a:gd name="connsiteX10" fmla="*/ 313030 w 1471352"/>
                <a:gd name="connsiteY10" fmla="*/ 2494393 h 2088232"/>
                <a:gd name="connsiteX11" fmla="*/ 245225 w 1471352"/>
                <a:gd name="connsiteY11" fmla="*/ 2088232 h 2088232"/>
                <a:gd name="connsiteX12" fmla="*/ 0 w 1471352"/>
                <a:gd name="connsiteY12" fmla="*/ 2088232 h 2088232"/>
                <a:gd name="connsiteX13" fmla="*/ 0 w 1471352"/>
                <a:gd name="connsiteY13" fmla="*/ 1740193 h 2088232"/>
                <a:gd name="connsiteX14" fmla="*/ 0 w 1471352"/>
                <a:gd name="connsiteY14" fmla="*/ 1218135 h 2088232"/>
                <a:gd name="connsiteX15" fmla="*/ 0 w 1471352"/>
                <a:gd name="connsiteY15" fmla="*/ 1218135 h 2088232"/>
                <a:gd name="connsiteX16" fmla="*/ 0 w 1471352"/>
                <a:gd name="connsiteY16" fmla="*/ 0 h 2088232"/>
                <a:gd name="connsiteX0-1" fmla="*/ 0 w 1471352"/>
                <a:gd name="connsiteY0-2" fmla="*/ 0 h 2494393"/>
                <a:gd name="connsiteX1-3" fmla="*/ 245225 w 1471352"/>
                <a:gd name="connsiteY1-4" fmla="*/ 0 h 2494393"/>
                <a:gd name="connsiteX2-5" fmla="*/ 245225 w 1471352"/>
                <a:gd name="connsiteY2-6" fmla="*/ 0 h 2494393"/>
                <a:gd name="connsiteX3-7" fmla="*/ 613063 w 1471352"/>
                <a:gd name="connsiteY3-8" fmla="*/ 0 h 2494393"/>
                <a:gd name="connsiteX4-9" fmla="*/ 1471352 w 1471352"/>
                <a:gd name="connsiteY4-10" fmla="*/ 0 h 2494393"/>
                <a:gd name="connsiteX5-11" fmla="*/ 1471352 w 1471352"/>
                <a:gd name="connsiteY5-12" fmla="*/ 1218135 h 2494393"/>
                <a:gd name="connsiteX6-13" fmla="*/ 1471352 w 1471352"/>
                <a:gd name="connsiteY6-14" fmla="*/ 1218135 h 2494393"/>
                <a:gd name="connsiteX7-15" fmla="*/ 1471352 w 1471352"/>
                <a:gd name="connsiteY7-16" fmla="*/ 1740193 h 2494393"/>
                <a:gd name="connsiteX8-17" fmla="*/ 1471352 w 1471352"/>
                <a:gd name="connsiteY8-18" fmla="*/ 2088232 h 2494393"/>
                <a:gd name="connsiteX9-19" fmla="*/ 613063 w 1471352"/>
                <a:gd name="connsiteY9-20" fmla="*/ 2088232 h 2494393"/>
                <a:gd name="connsiteX10-21" fmla="*/ 313030 w 1471352"/>
                <a:gd name="connsiteY10-22" fmla="*/ 2494393 h 2494393"/>
                <a:gd name="connsiteX11-23" fmla="*/ 404882 w 1471352"/>
                <a:gd name="connsiteY11-24" fmla="*/ 2102746 h 2494393"/>
                <a:gd name="connsiteX12-25" fmla="*/ 0 w 1471352"/>
                <a:gd name="connsiteY12-26" fmla="*/ 2088232 h 2494393"/>
                <a:gd name="connsiteX13-27" fmla="*/ 0 w 1471352"/>
                <a:gd name="connsiteY13-28" fmla="*/ 1740193 h 2494393"/>
                <a:gd name="connsiteX14-29" fmla="*/ 0 w 1471352"/>
                <a:gd name="connsiteY14-30" fmla="*/ 1218135 h 2494393"/>
                <a:gd name="connsiteX15-31" fmla="*/ 0 w 1471352"/>
                <a:gd name="connsiteY15-32" fmla="*/ 1218135 h 2494393"/>
                <a:gd name="connsiteX16-33" fmla="*/ 0 w 1471352"/>
                <a:gd name="connsiteY16-34" fmla="*/ 0 h 2494393"/>
                <a:gd name="connsiteX0-35" fmla="*/ 0 w 1471352"/>
                <a:gd name="connsiteY0-36" fmla="*/ 0 h 2392793"/>
                <a:gd name="connsiteX1-37" fmla="*/ 245225 w 1471352"/>
                <a:gd name="connsiteY1-38" fmla="*/ 0 h 2392793"/>
                <a:gd name="connsiteX2-39" fmla="*/ 245225 w 1471352"/>
                <a:gd name="connsiteY2-40" fmla="*/ 0 h 2392793"/>
                <a:gd name="connsiteX3-41" fmla="*/ 613063 w 1471352"/>
                <a:gd name="connsiteY3-42" fmla="*/ 0 h 2392793"/>
                <a:gd name="connsiteX4-43" fmla="*/ 1471352 w 1471352"/>
                <a:gd name="connsiteY4-44" fmla="*/ 0 h 2392793"/>
                <a:gd name="connsiteX5-45" fmla="*/ 1471352 w 1471352"/>
                <a:gd name="connsiteY5-46" fmla="*/ 1218135 h 2392793"/>
                <a:gd name="connsiteX6-47" fmla="*/ 1471352 w 1471352"/>
                <a:gd name="connsiteY6-48" fmla="*/ 1218135 h 2392793"/>
                <a:gd name="connsiteX7-49" fmla="*/ 1471352 w 1471352"/>
                <a:gd name="connsiteY7-50" fmla="*/ 1740193 h 2392793"/>
                <a:gd name="connsiteX8-51" fmla="*/ 1471352 w 1471352"/>
                <a:gd name="connsiteY8-52" fmla="*/ 2088232 h 2392793"/>
                <a:gd name="connsiteX9-53" fmla="*/ 613063 w 1471352"/>
                <a:gd name="connsiteY9-54" fmla="*/ 2088232 h 2392793"/>
                <a:gd name="connsiteX10-55" fmla="*/ 385601 w 1471352"/>
                <a:gd name="connsiteY10-56" fmla="*/ 2392793 h 2392793"/>
                <a:gd name="connsiteX11-57" fmla="*/ 404882 w 1471352"/>
                <a:gd name="connsiteY11-58" fmla="*/ 2102746 h 2392793"/>
                <a:gd name="connsiteX12-59" fmla="*/ 0 w 1471352"/>
                <a:gd name="connsiteY12-60" fmla="*/ 2088232 h 2392793"/>
                <a:gd name="connsiteX13-61" fmla="*/ 0 w 1471352"/>
                <a:gd name="connsiteY13-62" fmla="*/ 1740193 h 2392793"/>
                <a:gd name="connsiteX14-63" fmla="*/ 0 w 1471352"/>
                <a:gd name="connsiteY14-64" fmla="*/ 1218135 h 2392793"/>
                <a:gd name="connsiteX15-65" fmla="*/ 0 w 1471352"/>
                <a:gd name="connsiteY15-66" fmla="*/ 1218135 h 2392793"/>
                <a:gd name="connsiteX16-67" fmla="*/ 0 w 1471352"/>
                <a:gd name="connsiteY16-68" fmla="*/ 0 h 2392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471352" h="2392793">
                  <a:moveTo>
                    <a:pt x="0" y="0"/>
                  </a:moveTo>
                  <a:lnTo>
                    <a:pt x="245225" y="0"/>
                  </a:lnTo>
                  <a:lnTo>
                    <a:pt x="245225" y="0"/>
                  </a:lnTo>
                  <a:lnTo>
                    <a:pt x="613063" y="0"/>
                  </a:lnTo>
                  <a:lnTo>
                    <a:pt x="1471352" y="0"/>
                  </a:lnTo>
                  <a:lnTo>
                    <a:pt x="1471352" y="1218135"/>
                  </a:lnTo>
                  <a:lnTo>
                    <a:pt x="1471352" y="1218135"/>
                  </a:lnTo>
                  <a:lnTo>
                    <a:pt x="1471352" y="1740193"/>
                  </a:lnTo>
                  <a:lnTo>
                    <a:pt x="1471352" y="2088232"/>
                  </a:lnTo>
                  <a:lnTo>
                    <a:pt x="613063" y="2088232"/>
                  </a:lnTo>
                  <a:lnTo>
                    <a:pt x="385601" y="2392793"/>
                  </a:lnTo>
                  <a:lnTo>
                    <a:pt x="404882" y="2102746"/>
                  </a:lnTo>
                  <a:lnTo>
                    <a:pt x="0" y="2088232"/>
                  </a:lnTo>
                  <a:lnTo>
                    <a:pt x="0" y="1740193"/>
                  </a:lnTo>
                  <a:lnTo>
                    <a:pt x="0" y="1218135"/>
                  </a:lnTo>
                  <a:lnTo>
                    <a:pt x="0" y="1218135"/>
                  </a:lnTo>
                  <a:lnTo>
                    <a:pt x="0" y="0"/>
                  </a:lnTo>
                  <a:close/>
                </a:path>
              </a:pathLst>
            </a:custGeom>
            <a:solidFill>
              <a:srgbClr val="404040"/>
            </a:solidFill>
            <a:ln w="25400" cap="flat" cmpd="sng" algn="ctr">
              <a:noFill/>
              <a:prstDash val="solid"/>
            </a:ln>
            <a:effectLst>
              <a:outerShdw dist="114300" dir="8100000" algn="tr" rotWithShape="0">
                <a:prstClr val="black">
                  <a:alpha val="13000"/>
                </a:prstClr>
              </a:outerShdw>
            </a:effectLst>
          </p:spPr>
          <p:txBody>
            <a:bodyPr rtlCol="0" anchor="ctr"/>
            <a:lstStyle/>
            <a:p>
              <a:pPr algn="just">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24" name="TextBox 44"/>
            <p:cNvSpPr txBox="1"/>
            <p:nvPr>
              <p:custDataLst>
                <p:tags r:id="rId22"/>
              </p:custDataLst>
            </p:nvPr>
          </p:nvSpPr>
          <p:spPr>
            <a:xfrm>
              <a:off x="10963" y="6791"/>
              <a:ext cx="2136" cy="2036"/>
            </a:xfrm>
            <a:prstGeom prst="rect">
              <a:avLst/>
            </a:prstGeom>
            <a:noFill/>
          </p:spPr>
          <p:txBody>
            <a:bodyPr wrap="square" rtlCol="0">
              <a:spAutoFit/>
            </a:bodyPr>
            <a:lstStyle/>
            <a:p>
              <a:pPr algn="just">
                <a:lnSpc>
                  <a:spcPct val="110000"/>
                </a:lnSpc>
                <a:defRPr/>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rPr>
                <a:t>LoRaWAN®通信协议功耗低，</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电池供电便可以能保证持久续航，无需额外接入电源。</a:t>
              </a:r>
              <a:endPar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标注 21"/>
            <p:cNvSpPr/>
            <p:nvPr>
              <p:custDataLst>
                <p:tags r:id="rId23"/>
              </p:custDataLst>
            </p:nvPr>
          </p:nvSpPr>
          <p:spPr>
            <a:xfrm flipH="1" flipV="1">
              <a:off x="13500" y="5374"/>
              <a:ext cx="2317" cy="3768"/>
            </a:xfrm>
            <a:custGeom>
              <a:avLst/>
              <a:gdLst>
                <a:gd name="connsiteX0" fmla="*/ 0 w 1471352"/>
                <a:gd name="connsiteY0" fmla="*/ 0 h 2088232"/>
                <a:gd name="connsiteX1" fmla="*/ 245225 w 1471352"/>
                <a:gd name="connsiteY1" fmla="*/ 0 h 2088232"/>
                <a:gd name="connsiteX2" fmla="*/ 245225 w 1471352"/>
                <a:gd name="connsiteY2" fmla="*/ 0 h 2088232"/>
                <a:gd name="connsiteX3" fmla="*/ 613063 w 1471352"/>
                <a:gd name="connsiteY3" fmla="*/ 0 h 2088232"/>
                <a:gd name="connsiteX4" fmla="*/ 1471352 w 1471352"/>
                <a:gd name="connsiteY4" fmla="*/ 0 h 2088232"/>
                <a:gd name="connsiteX5" fmla="*/ 1471352 w 1471352"/>
                <a:gd name="connsiteY5" fmla="*/ 1218135 h 2088232"/>
                <a:gd name="connsiteX6" fmla="*/ 1471352 w 1471352"/>
                <a:gd name="connsiteY6" fmla="*/ 1218135 h 2088232"/>
                <a:gd name="connsiteX7" fmla="*/ 1471352 w 1471352"/>
                <a:gd name="connsiteY7" fmla="*/ 1740193 h 2088232"/>
                <a:gd name="connsiteX8" fmla="*/ 1471352 w 1471352"/>
                <a:gd name="connsiteY8" fmla="*/ 2088232 h 2088232"/>
                <a:gd name="connsiteX9" fmla="*/ 613063 w 1471352"/>
                <a:gd name="connsiteY9" fmla="*/ 2088232 h 2088232"/>
                <a:gd name="connsiteX10" fmla="*/ 313030 w 1471352"/>
                <a:gd name="connsiteY10" fmla="*/ 2494393 h 2088232"/>
                <a:gd name="connsiteX11" fmla="*/ 245225 w 1471352"/>
                <a:gd name="connsiteY11" fmla="*/ 2088232 h 2088232"/>
                <a:gd name="connsiteX12" fmla="*/ 0 w 1471352"/>
                <a:gd name="connsiteY12" fmla="*/ 2088232 h 2088232"/>
                <a:gd name="connsiteX13" fmla="*/ 0 w 1471352"/>
                <a:gd name="connsiteY13" fmla="*/ 1740193 h 2088232"/>
                <a:gd name="connsiteX14" fmla="*/ 0 w 1471352"/>
                <a:gd name="connsiteY14" fmla="*/ 1218135 h 2088232"/>
                <a:gd name="connsiteX15" fmla="*/ 0 w 1471352"/>
                <a:gd name="connsiteY15" fmla="*/ 1218135 h 2088232"/>
                <a:gd name="connsiteX16" fmla="*/ 0 w 1471352"/>
                <a:gd name="connsiteY16" fmla="*/ 0 h 2088232"/>
                <a:gd name="connsiteX0-1" fmla="*/ 0 w 1471352"/>
                <a:gd name="connsiteY0-2" fmla="*/ 0 h 2494393"/>
                <a:gd name="connsiteX1-3" fmla="*/ 245225 w 1471352"/>
                <a:gd name="connsiteY1-4" fmla="*/ 0 h 2494393"/>
                <a:gd name="connsiteX2-5" fmla="*/ 245225 w 1471352"/>
                <a:gd name="connsiteY2-6" fmla="*/ 0 h 2494393"/>
                <a:gd name="connsiteX3-7" fmla="*/ 613063 w 1471352"/>
                <a:gd name="connsiteY3-8" fmla="*/ 0 h 2494393"/>
                <a:gd name="connsiteX4-9" fmla="*/ 1471352 w 1471352"/>
                <a:gd name="connsiteY4-10" fmla="*/ 0 h 2494393"/>
                <a:gd name="connsiteX5-11" fmla="*/ 1471352 w 1471352"/>
                <a:gd name="connsiteY5-12" fmla="*/ 1218135 h 2494393"/>
                <a:gd name="connsiteX6-13" fmla="*/ 1471352 w 1471352"/>
                <a:gd name="connsiteY6-14" fmla="*/ 1218135 h 2494393"/>
                <a:gd name="connsiteX7-15" fmla="*/ 1471352 w 1471352"/>
                <a:gd name="connsiteY7-16" fmla="*/ 1740193 h 2494393"/>
                <a:gd name="connsiteX8-17" fmla="*/ 1471352 w 1471352"/>
                <a:gd name="connsiteY8-18" fmla="*/ 2088232 h 2494393"/>
                <a:gd name="connsiteX9-19" fmla="*/ 613063 w 1471352"/>
                <a:gd name="connsiteY9-20" fmla="*/ 2088232 h 2494393"/>
                <a:gd name="connsiteX10-21" fmla="*/ 313030 w 1471352"/>
                <a:gd name="connsiteY10-22" fmla="*/ 2494393 h 2494393"/>
                <a:gd name="connsiteX11-23" fmla="*/ 404882 w 1471352"/>
                <a:gd name="connsiteY11-24" fmla="*/ 2102746 h 2494393"/>
                <a:gd name="connsiteX12-25" fmla="*/ 0 w 1471352"/>
                <a:gd name="connsiteY12-26" fmla="*/ 2088232 h 2494393"/>
                <a:gd name="connsiteX13-27" fmla="*/ 0 w 1471352"/>
                <a:gd name="connsiteY13-28" fmla="*/ 1740193 h 2494393"/>
                <a:gd name="connsiteX14-29" fmla="*/ 0 w 1471352"/>
                <a:gd name="connsiteY14-30" fmla="*/ 1218135 h 2494393"/>
                <a:gd name="connsiteX15-31" fmla="*/ 0 w 1471352"/>
                <a:gd name="connsiteY15-32" fmla="*/ 1218135 h 2494393"/>
                <a:gd name="connsiteX16-33" fmla="*/ 0 w 1471352"/>
                <a:gd name="connsiteY16-34" fmla="*/ 0 h 2494393"/>
                <a:gd name="connsiteX0-35" fmla="*/ 0 w 1471352"/>
                <a:gd name="connsiteY0-36" fmla="*/ 0 h 2392793"/>
                <a:gd name="connsiteX1-37" fmla="*/ 245225 w 1471352"/>
                <a:gd name="connsiteY1-38" fmla="*/ 0 h 2392793"/>
                <a:gd name="connsiteX2-39" fmla="*/ 245225 w 1471352"/>
                <a:gd name="connsiteY2-40" fmla="*/ 0 h 2392793"/>
                <a:gd name="connsiteX3-41" fmla="*/ 613063 w 1471352"/>
                <a:gd name="connsiteY3-42" fmla="*/ 0 h 2392793"/>
                <a:gd name="connsiteX4-43" fmla="*/ 1471352 w 1471352"/>
                <a:gd name="connsiteY4-44" fmla="*/ 0 h 2392793"/>
                <a:gd name="connsiteX5-45" fmla="*/ 1471352 w 1471352"/>
                <a:gd name="connsiteY5-46" fmla="*/ 1218135 h 2392793"/>
                <a:gd name="connsiteX6-47" fmla="*/ 1471352 w 1471352"/>
                <a:gd name="connsiteY6-48" fmla="*/ 1218135 h 2392793"/>
                <a:gd name="connsiteX7-49" fmla="*/ 1471352 w 1471352"/>
                <a:gd name="connsiteY7-50" fmla="*/ 1740193 h 2392793"/>
                <a:gd name="connsiteX8-51" fmla="*/ 1471352 w 1471352"/>
                <a:gd name="connsiteY8-52" fmla="*/ 2088232 h 2392793"/>
                <a:gd name="connsiteX9-53" fmla="*/ 613063 w 1471352"/>
                <a:gd name="connsiteY9-54" fmla="*/ 2088232 h 2392793"/>
                <a:gd name="connsiteX10-55" fmla="*/ 385601 w 1471352"/>
                <a:gd name="connsiteY10-56" fmla="*/ 2392793 h 2392793"/>
                <a:gd name="connsiteX11-57" fmla="*/ 404882 w 1471352"/>
                <a:gd name="connsiteY11-58" fmla="*/ 2102746 h 2392793"/>
                <a:gd name="connsiteX12-59" fmla="*/ 0 w 1471352"/>
                <a:gd name="connsiteY12-60" fmla="*/ 2088232 h 2392793"/>
                <a:gd name="connsiteX13-61" fmla="*/ 0 w 1471352"/>
                <a:gd name="connsiteY13-62" fmla="*/ 1740193 h 2392793"/>
                <a:gd name="connsiteX14-63" fmla="*/ 0 w 1471352"/>
                <a:gd name="connsiteY14-64" fmla="*/ 1218135 h 2392793"/>
                <a:gd name="connsiteX15-65" fmla="*/ 0 w 1471352"/>
                <a:gd name="connsiteY15-66" fmla="*/ 1218135 h 2392793"/>
                <a:gd name="connsiteX16-67" fmla="*/ 0 w 1471352"/>
                <a:gd name="connsiteY16-68" fmla="*/ 0 h 2392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471352" h="2392793">
                  <a:moveTo>
                    <a:pt x="0" y="0"/>
                  </a:moveTo>
                  <a:lnTo>
                    <a:pt x="245225" y="0"/>
                  </a:lnTo>
                  <a:lnTo>
                    <a:pt x="245225" y="0"/>
                  </a:lnTo>
                  <a:lnTo>
                    <a:pt x="613063" y="0"/>
                  </a:lnTo>
                  <a:lnTo>
                    <a:pt x="1471352" y="0"/>
                  </a:lnTo>
                  <a:lnTo>
                    <a:pt x="1471352" y="1218135"/>
                  </a:lnTo>
                  <a:lnTo>
                    <a:pt x="1471352" y="1218135"/>
                  </a:lnTo>
                  <a:lnTo>
                    <a:pt x="1471352" y="1740193"/>
                  </a:lnTo>
                  <a:lnTo>
                    <a:pt x="1471352" y="2088232"/>
                  </a:lnTo>
                  <a:lnTo>
                    <a:pt x="613063" y="2088232"/>
                  </a:lnTo>
                  <a:lnTo>
                    <a:pt x="385601" y="2392793"/>
                  </a:lnTo>
                  <a:lnTo>
                    <a:pt x="404882" y="2102746"/>
                  </a:lnTo>
                  <a:lnTo>
                    <a:pt x="0" y="2088232"/>
                  </a:lnTo>
                  <a:lnTo>
                    <a:pt x="0" y="1740193"/>
                  </a:lnTo>
                  <a:lnTo>
                    <a:pt x="0" y="1218135"/>
                  </a:lnTo>
                  <a:lnTo>
                    <a:pt x="0" y="1218135"/>
                  </a:lnTo>
                  <a:lnTo>
                    <a:pt x="0" y="0"/>
                  </a:lnTo>
                  <a:close/>
                </a:path>
              </a:pathLst>
            </a:custGeom>
            <a:solidFill>
              <a:srgbClr val="AFABAB"/>
            </a:solidFill>
            <a:ln w="25400" cap="flat" cmpd="sng" algn="ctr">
              <a:noFill/>
              <a:prstDash val="solid"/>
            </a:ln>
            <a:effectLst>
              <a:outerShdw dist="114300" dir="8100000" algn="tr" rotWithShape="0">
                <a:prstClr val="black">
                  <a:alpha val="13000"/>
                </a:prstClr>
              </a:outerShdw>
            </a:effectLst>
          </p:spPr>
          <p:txBody>
            <a:bodyPr rtlCol="0" anchor="ctr"/>
            <a:lstStyle/>
            <a:p>
              <a:pPr algn="ctr">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48" name="椭圆 47"/>
            <p:cNvSpPr/>
            <p:nvPr>
              <p:custDataLst>
                <p:tags r:id="rId24"/>
              </p:custDataLst>
            </p:nvPr>
          </p:nvSpPr>
          <p:spPr>
            <a:xfrm>
              <a:off x="9813" y="5042"/>
              <a:ext cx="274" cy="274"/>
            </a:xfrm>
            <a:prstGeom prst="ellipse">
              <a:avLst/>
            </a:prstGeom>
            <a:solidFill>
              <a:srgbClr val="82BEFF"/>
            </a:solidFill>
            <a:ln w="25400" cap="flat" cmpd="sng" algn="ctr">
              <a:solidFill>
                <a:sysClr val="window" lastClr="FFFFFF"/>
              </a:solidFill>
              <a:prstDash val="solid"/>
            </a:ln>
            <a:effectLst/>
          </p:spPr>
          <p:txBody>
            <a:bodyPr rtlCol="0" anchor="ctr"/>
            <a:lstStyle/>
            <a:p>
              <a:pPr algn="just">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49" name="椭圆形标注 48"/>
            <p:cNvSpPr/>
            <p:nvPr>
              <p:custDataLst>
                <p:tags r:id="rId25"/>
              </p:custDataLst>
            </p:nvPr>
          </p:nvSpPr>
          <p:spPr>
            <a:xfrm flipH="1">
              <a:off x="9080" y="4062"/>
              <a:ext cx="1101" cy="751"/>
            </a:xfrm>
            <a:prstGeom prst="wedgeEllipseCallout">
              <a:avLst>
                <a:gd name="adj1" fmla="val -27061"/>
                <a:gd name="adj2" fmla="val 71627"/>
              </a:avLst>
            </a:prstGeom>
            <a:solidFill>
              <a:srgbClr val="82BEFF"/>
            </a:solidFill>
            <a:ln w="25400" cap="flat" cmpd="sng" algn="ctr">
              <a:noFill/>
              <a:prstDash val="solid"/>
            </a:ln>
            <a:effectLst/>
          </p:spPr>
          <p:txBody>
            <a:bodyPr rtlCol="0" anchor="ctr"/>
            <a:lstStyle/>
            <a:p>
              <a:pPr algn="just">
                <a:defRPr/>
              </a:pPr>
              <a:endParaRPr lang="en-US" sz="20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50" name="TextBox 36"/>
            <p:cNvSpPr txBox="1"/>
            <p:nvPr>
              <p:custDataLst>
                <p:tags r:id="rId26"/>
              </p:custDataLst>
            </p:nvPr>
          </p:nvSpPr>
          <p:spPr>
            <a:xfrm flipH="1">
              <a:off x="9245" y="4228"/>
              <a:ext cx="1275" cy="454"/>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3200" b="1" i="0" u="none" strike="noStrike" kern="0" cap="none" spc="0" normalizeH="0" baseline="0">
                  <a:ln w="18415" cmpd="sng">
                    <a:noFill/>
                    <a:prstDash val="solid"/>
                  </a:ln>
                  <a:solidFill>
                    <a:sysClr val="window" lastClr="FFFFFF"/>
                  </a:solidFill>
                  <a:effectLst/>
                  <a:uLnTx/>
                  <a:uFillTx/>
                  <a:latin typeface="Agency FB" panose="020B0503020202020204" pitchFamily="34" charset="0"/>
                  <a:ea typeface="微软雅黑" panose="020B0503020204020204" pitchFamily="34" charset="-122"/>
                  <a:cs typeface="Times New Roman" panose="02020603050405020304" pitchFamily="18" charset="0"/>
                </a:defRPr>
              </a:lvl1pPr>
            </a:lstStyle>
            <a:p>
              <a:pPr algn="just"/>
              <a:r>
                <a:rPr lang="en-US" altLang="zh-CN" sz="2000" dirty="0">
                  <a:latin typeface="微软雅黑" panose="020B0503020204020204" pitchFamily="34" charset="-122"/>
                  <a:cs typeface="+mn-lt"/>
                </a:rPr>
                <a:t>03</a:t>
              </a:r>
              <a:endParaRPr lang="en-US" altLang="zh-CN" sz="2000" dirty="0">
                <a:latin typeface="微软雅黑" panose="020B0503020204020204" pitchFamily="34" charset="-122"/>
                <a:cs typeface="+mn-lt"/>
              </a:endParaRPr>
            </a:p>
          </p:txBody>
        </p:sp>
        <p:sp>
          <p:nvSpPr>
            <p:cNvPr id="51" name="矩形标注 21"/>
            <p:cNvSpPr/>
            <p:nvPr>
              <p:custDataLst>
                <p:tags r:id="rId27"/>
              </p:custDataLst>
            </p:nvPr>
          </p:nvSpPr>
          <p:spPr>
            <a:xfrm flipH="1" flipV="1">
              <a:off x="8244" y="5374"/>
              <a:ext cx="2317" cy="3768"/>
            </a:xfrm>
            <a:custGeom>
              <a:avLst/>
              <a:gdLst>
                <a:gd name="connsiteX0" fmla="*/ 0 w 1471352"/>
                <a:gd name="connsiteY0" fmla="*/ 0 h 2088232"/>
                <a:gd name="connsiteX1" fmla="*/ 245225 w 1471352"/>
                <a:gd name="connsiteY1" fmla="*/ 0 h 2088232"/>
                <a:gd name="connsiteX2" fmla="*/ 245225 w 1471352"/>
                <a:gd name="connsiteY2" fmla="*/ 0 h 2088232"/>
                <a:gd name="connsiteX3" fmla="*/ 613063 w 1471352"/>
                <a:gd name="connsiteY3" fmla="*/ 0 h 2088232"/>
                <a:gd name="connsiteX4" fmla="*/ 1471352 w 1471352"/>
                <a:gd name="connsiteY4" fmla="*/ 0 h 2088232"/>
                <a:gd name="connsiteX5" fmla="*/ 1471352 w 1471352"/>
                <a:gd name="connsiteY5" fmla="*/ 1218135 h 2088232"/>
                <a:gd name="connsiteX6" fmla="*/ 1471352 w 1471352"/>
                <a:gd name="connsiteY6" fmla="*/ 1218135 h 2088232"/>
                <a:gd name="connsiteX7" fmla="*/ 1471352 w 1471352"/>
                <a:gd name="connsiteY7" fmla="*/ 1740193 h 2088232"/>
                <a:gd name="connsiteX8" fmla="*/ 1471352 w 1471352"/>
                <a:gd name="connsiteY8" fmla="*/ 2088232 h 2088232"/>
                <a:gd name="connsiteX9" fmla="*/ 613063 w 1471352"/>
                <a:gd name="connsiteY9" fmla="*/ 2088232 h 2088232"/>
                <a:gd name="connsiteX10" fmla="*/ 313030 w 1471352"/>
                <a:gd name="connsiteY10" fmla="*/ 2494393 h 2088232"/>
                <a:gd name="connsiteX11" fmla="*/ 245225 w 1471352"/>
                <a:gd name="connsiteY11" fmla="*/ 2088232 h 2088232"/>
                <a:gd name="connsiteX12" fmla="*/ 0 w 1471352"/>
                <a:gd name="connsiteY12" fmla="*/ 2088232 h 2088232"/>
                <a:gd name="connsiteX13" fmla="*/ 0 w 1471352"/>
                <a:gd name="connsiteY13" fmla="*/ 1740193 h 2088232"/>
                <a:gd name="connsiteX14" fmla="*/ 0 w 1471352"/>
                <a:gd name="connsiteY14" fmla="*/ 1218135 h 2088232"/>
                <a:gd name="connsiteX15" fmla="*/ 0 w 1471352"/>
                <a:gd name="connsiteY15" fmla="*/ 1218135 h 2088232"/>
                <a:gd name="connsiteX16" fmla="*/ 0 w 1471352"/>
                <a:gd name="connsiteY16" fmla="*/ 0 h 2088232"/>
                <a:gd name="connsiteX0-1" fmla="*/ 0 w 1471352"/>
                <a:gd name="connsiteY0-2" fmla="*/ 0 h 2494393"/>
                <a:gd name="connsiteX1-3" fmla="*/ 245225 w 1471352"/>
                <a:gd name="connsiteY1-4" fmla="*/ 0 h 2494393"/>
                <a:gd name="connsiteX2-5" fmla="*/ 245225 w 1471352"/>
                <a:gd name="connsiteY2-6" fmla="*/ 0 h 2494393"/>
                <a:gd name="connsiteX3-7" fmla="*/ 613063 w 1471352"/>
                <a:gd name="connsiteY3-8" fmla="*/ 0 h 2494393"/>
                <a:gd name="connsiteX4-9" fmla="*/ 1471352 w 1471352"/>
                <a:gd name="connsiteY4-10" fmla="*/ 0 h 2494393"/>
                <a:gd name="connsiteX5-11" fmla="*/ 1471352 w 1471352"/>
                <a:gd name="connsiteY5-12" fmla="*/ 1218135 h 2494393"/>
                <a:gd name="connsiteX6-13" fmla="*/ 1471352 w 1471352"/>
                <a:gd name="connsiteY6-14" fmla="*/ 1218135 h 2494393"/>
                <a:gd name="connsiteX7-15" fmla="*/ 1471352 w 1471352"/>
                <a:gd name="connsiteY7-16" fmla="*/ 1740193 h 2494393"/>
                <a:gd name="connsiteX8-17" fmla="*/ 1471352 w 1471352"/>
                <a:gd name="connsiteY8-18" fmla="*/ 2088232 h 2494393"/>
                <a:gd name="connsiteX9-19" fmla="*/ 613063 w 1471352"/>
                <a:gd name="connsiteY9-20" fmla="*/ 2088232 h 2494393"/>
                <a:gd name="connsiteX10-21" fmla="*/ 313030 w 1471352"/>
                <a:gd name="connsiteY10-22" fmla="*/ 2494393 h 2494393"/>
                <a:gd name="connsiteX11-23" fmla="*/ 404882 w 1471352"/>
                <a:gd name="connsiteY11-24" fmla="*/ 2102746 h 2494393"/>
                <a:gd name="connsiteX12-25" fmla="*/ 0 w 1471352"/>
                <a:gd name="connsiteY12-26" fmla="*/ 2088232 h 2494393"/>
                <a:gd name="connsiteX13-27" fmla="*/ 0 w 1471352"/>
                <a:gd name="connsiteY13-28" fmla="*/ 1740193 h 2494393"/>
                <a:gd name="connsiteX14-29" fmla="*/ 0 w 1471352"/>
                <a:gd name="connsiteY14-30" fmla="*/ 1218135 h 2494393"/>
                <a:gd name="connsiteX15-31" fmla="*/ 0 w 1471352"/>
                <a:gd name="connsiteY15-32" fmla="*/ 1218135 h 2494393"/>
                <a:gd name="connsiteX16-33" fmla="*/ 0 w 1471352"/>
                <a:gd name="connsiteY16-34" fmla="*/ 0 h 2494393"/>
                <a:gd name="connsiteX0-35" fmla="*/ 0 w 1471352"/>
                <a:gd name="connsiteY0-36" fmla="*/ 0 h 2392793"/>
                <a:gd name="connsiteX1-37" fmla="*/ 245225 w 1471352"/>
                <a:gd name="connsiteY1-38" fmla="*/ 0 h 2392793"/>
                <a:gd name="connsiteX2-39" fmla="*/ 245225 w 1471352"/>
                <a:gd name="connsiteY2-40" fmla="*/ 0 h 2392793"/>
                <a:gd name="connsiteX3-41" fmla="*/ 613063 w 1471352"/>
                <a:gd name="connsiteY3-42" fmla="*/ 0 h 2392793"/>
                <a:gd name="connsiteX4-43" fmla="*/ 1471352 w 1471352"/>
                <a:gd name="connsiteY4-44" fmla="*/ 0 h 2392793"/>
                <a:gd name="connsiteX5-45" fmla="*/ 1471352 w 1471352"/>
                <a:gd name="connsiteY5-46" fmla="*/ 1218135 h 2392793"/>
                <a:gd name="connsiteX6-47" fmla="*/ 1471352 w 1471352"/>
                <a:gd name="connsiteY6-48" fmla="*/ 1218135 h 2392793"/>
                <a:gd name="connsiteX7-49" fmla="*/ 1471352 w 1471352"/>
                <a:gd name="connsiteY7-50" fmla="*/ 1740193 h 2392793"/>
                <a:gd name="connsiteX8-51" fmla="*/ 1471352 w 1471352"/>
                <a:gd name="connsiteY8-52" fmla="*/ 2088232 h 2392793"/>
                <a:gd name="connsiteX9-53" fmla="*/ 613063 w 1471352"/>
                <a:gd name="connsiteY9-54" fmla="*/ 2088232 h 2392793"/>
                <a:gd name="connsiteX10-55" fmla="*/ 385601 w 1471352"/>
                <a:gd name="connsiteY10-56" fmla="*/ 2392793 h 2392793"/>
                <a:gd name="connsiteX11-57" fmla="*/ 404882 w 1471352"/>
                <a:gd name="connsiteY11-58" fmla="*/ 2102746 h 2392793"/>
                <a:gd name="connsiteX12-59" fmla="*/ 0 w 1471352"/>
                <a:gd name="connsiteY12-60" fmla="*/ 2088232 h 2392793"/>
                <a:gd name="connsiteX13-61" fmla="*/ 0 w 1471352"/>
                <a:gd name="connsiteY13-62" fmla="*/ 1740193 h 2392793"/>
                <a:gd name="connsiteX14-63" fmla="*/ 0 w 1471352"/>
                <a:gd name="connsiteY14-64" fmla="*/ 1218135 h 2392793"/>
                <a:gd name="connsiteX15-65" fmla="*/ 0 w 1471352"/>
                <a:gd name="connsiteY15-66" fmla="*/ 1218135 h 2392793"/>
                <a:gd name="connsiteX16-67" fmla="*/ 0 w 1471352"/>
                <a:gd name="connsiteY16-68" fmla="*/ 0 h 2392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471352" h="2392793">
                  <a:moveTo>
                    <a:pt x="0" y="0"/>
                  </a:moveTo>
                  <a:lnTo>
                    <a:pt x="245225" y="0"/>
                  </a:lnTo>
                  <a:lnTo>
                    <a:pt x="245225" y="0"/>
                  </a:lnTo>
                  <a:lnTo>
                    <a:pt x="613063" y="0"/>
                  </a:lnTo>
                  <a:lnTo>
                    <a:pt x="1471352" y="0"/>
                  </a:lnTo>
                  <a:lnTo>
                    <a:pt x="1471352" y="1218135"/>
                  </a:lnTo>
                  <a:lnTo>
                    <a:pt x="1471352" y="1218135"/>
                  </a:lnTo>
                  <a:lnTo>
                    <a:pt x="1471352" y="1740193"/>
                  </a:lnTo>
                  <a:lnTo>
                    <a:pt x="1471352" y="2088232"/>
                  </a:lnTo>
                  <a:lnTo>
                    <a:pt x="613063" y="2088232"/>
                  </a:lnTo>
                  <a:lnTo>
                    <a:pt x="385601" y="2392793"/>
                  </a:lnTo>
                  <a:lnTo>
                    <a:pt x="404882" y="2102746"/>
                  </a:lnTo>
                  <a:lnTo>
                    <a:pt x="0" y="2088232"/>
                  </a:lnTo>
                  <a:lnTo>
                    <a:pt x="0" y="1740193"/>
                  </a:lnTo>
                  <a:lnTo>
                    <a:pt x="0" y="1218135"/>
                  </a:lnTo>
                  <a:lnTo>
                    <a:pt x="0" y="1218135"/>
                  </a:lnTo>
                  <a:lnTo>
                    <a:pt x="0" y="0"/>
                  </a:lnTo>
                  <a:close/>
                </a:path>
              </a:pathLst>
            </a:custGeom>
            <a:solidFill>
              <a:srgbClr val="82BEFF"/>
            </a:solidFill>
            <a:ln w="25400" cap="flat" cmpd="sng" algn="ctr">
              <a:noFill/>
              <a:prstDash val="solid"/>
            </a:ln>
            <a:effectLst>
              <a:outerShdw dist="114300" dir="8100000" algn="tr" rotWithShape="0">
                <a:prstClr val="black">
                  <a:alpha val="13000"/>
                </a:prstClr>
              </a:outerShdw>
            </a:effectLst>
          </p:spPr>
          <p:txBody>
            <a:bodyPr rtlCol="0" anchor="ctr"/>
            <a:lstStyle/>
            <a:p>
              <a:pPr algn="just">
                <a:defRPr/>
              </a:pPr>
              <a:endParaRPr lang="en-US" sz="1200" kern="0">
                <a:solidFill>
                  <a:sysClr val="window" lastClr="FFFFFF"/>
                </a:solidFill>
                <a:latin typeface="微软雅黑" panose="020B0503020204020204" pitchFamily="34" charset="-122"/>
                <a:ea typeface="微软雅黑" panose="020B0503020204020204" pitchFamily="34" charset="-122"/>
                <a:cs typeface="+mn-lt"/>
              </a:endParaRPr>
            </a:p>
          </p:txBody>
        </p:sp>
        <p:sp>
          <p:nvSpPr>
            <p:cNvPr id="54" name="TextBox 44"/>
            <p:cNvSpPr txBox="1"/>
            <p:nvPr>
              <p:custDataLst>
                <p:tags r:id="rId28"/>
              </p:custDataLst>
            </p:nvPr>
          </p:nvSpPr>
          <p:spPr>
            <a:xfrm>
              <a:off x="8354" y="6721"/>
              <a:ext cx="2062" cy="2036"/>
            </a:xfrm>
            <a:prstGeom prst="rect">
              <a:avLst/>
            </a:prstGeom>
            <a:noFill/>
          </p:spPr>
          <p:txBody>
            <a:bodyPr wrap="square" rtlCol="0">
              <a:spAutoFit/>
            </a:bodyPr>
            <a:lstStyle/>
            <a:p>
              <a:pPr algn="just">
                <a:lnSpc>
                  <a:spcPct val="110000"/>
                </a:lnSpc>
                <a:defRPr/>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charset="-122"/>
                </a:rPr>
                <a:t>LoRaWAN®标准协议，支持与不同厂家网关与节点兼容；支持与第三方网络服务器平台对接。</a:t>
              </a: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5" name="文本框 54"/>
          <p:cNvSpPr txBox="1"/>
          <p:nvPr>
            <p:custDataLst>
              <p:tags r:id="rId29"/>
            </p:custDataLst>
          </p:nvPr>
        </p:nvSpPr>
        <p:spPr>
          <a:xfrm>
            <a:off x="1611971" y="3421217"/>
            <a:ext cx="124206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部署便捷</a:t>
            </a:r>
            <a:endPar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62" name="文本框 61"/>
          <p:cNvSpPr txBox="1"/>
          <p:nvPr>
            <p:custDataLst>
              <p:tags r:id="rId30"/>
            </p:custDataLst>
          </p:nvPr>
        </p:nvSpPr>
        <p:spPr>
          <a:xfrm>
            <a:off x="3463631" y="3421217"/>
            <a:ext cx="124206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快速联动</a:t>
            </a:r>
            <a:endPar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64" name="文本框 63"/>
          <p:cNvSpPr txBox="1"/>
          <p:nvPr>
            <p:custDataLst>
              <p:tags r:id="rId31"/>
            </p:custDataLst>
          </p:nvPr>
        </p:nvSpPr>
        <p:spPr>
          <a:xfrm>
            <a:off x="5354026" y="3421217"/>
            <a:ext cx="124206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兼容性高</a:t>
            </a:r>
            <a:endPar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65" name="文本框 64"/>
          <p:cNvSpPr txBox="1"/>
          <p:nvPr>
            <p:custDataLst>
              <p:tags r:id="rId32"/>
            </p:custDataLst>
          </p:nvPr>
        </p:nvSpPr>
        <p:spPr>
          <a:xfrm>
            <a:off x="7244421" y="3421217"/>
            <a:ext cx="124206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持久续航</a:t>
            </a:r>
            <a:endPar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66" name="文本框 65"/>
          <p:cNvSpPr txBox="1"/>
          <p:nvPr>
            <p:custDataLst>
              <p:tags r:id="rId33"/>
            </p:custDataLst>
          </p:nvPr>
        </p:nvSpPr>
        <p:spPr>
          <a:xfrm>
            <a:off x="9124656" y="3421217"/>
            <a:ext cx="124206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统一管理</a:t>
            </a:r>
            <a:endParaRPr lang="zh-CN" altLang="en-US" sz="2000" b="1"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67" name="矩形 66"/>
          <p:cNvSpPr/>
          <p:nvPr>
            <p:custDataLst>
              <p:tags r:id="rId34"/>
            </p:custDataLst>
          </p:nvPr>
        </p:nvSpPr>
        <p:spPr>
          <a:xfrm>
            <a:off x="8942705" y="3952875"/>
            <a:ext cx="1616710" cy="1768475"/>
          </a:xfrm>
          <a:prstGeom prst="rect">
            <a:avLst/>
          </a:prstGeom>
        </p:spPr>
        <p:txBody>
          <a:bodyPr wrap="square">
            <a:spAutoFit/>
          </a:bodyPr>
          <a:lstStyle/>
          <a:p>
            <a:pPr algn="l">
              <a:lnSpc>
                <a:spcPct val="130000"/>
              </a:lnSpc>
            </a:pPr>
            <a:r>
              <a:rPr lang="zh-CN" altLang="en-US" sz="1400"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rPr>
              <a:t>产品可以通过星纵物联配套的软件平台进行一站式管理，实时监控设备运行状态与关键参数，让管理更高效。</a:t>
            </a:r>
            <a:endParaRPr lang="zh-CN" altLang="en-US" sz="1400" dirty="0">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72" name="文本框 71"/>
          <p:cNvSpPr txBox="1"/>
          <p:nvPr/>
        </p:nvSpPr>
        <p:spPr>
          <a:xfrm>
            <a:off x="-2226945" y="5839460"/>
            <a:ext cx="4064000" cy="368300"/>
          </a:xfrm>
          <a:prstGeom prst="rect">
            <a:avLst/>
          </a:prstGeom>
          <a:noFill/>
        </p:spPr>
        <p:txBody>
          <a:bodyPr wrap="square" rtlCol="0">
            <a:spAutoFit/>
          </a:bodyPr>
          <a:lstStyle/>
          <a:p>
            <a:endParaRPr lang="zh-CN" altLang="en-US"/>
          </a:p>
        </p:txBody>
      </p:sp>
    </p:spTree>
    <p:custDataLst>
      <p:tags r:id="rId35"/>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C:/Users/六月/Desktop/ppt素材/00/02.png02"/>
          <p:cNvPicPr>
            <a:picLocks noChangeAspect="1"/>
          </p:cNvPicPr>
          <p:nvPr/>
        </p:nvPicPr>
        <p:blipFill>
          <a:blip r:embed="rId1"/>
          <a:srcRect/>
          <a:stretch>
            <a:fillRect/>
          </a:stretch>
        </p:blipFill>
        <p:spPr>
          <a:xfrm>
            <a:off x="0" y="0"/>
            <a:ext cx="12192000" cy="5029200"/>
          </a:xfrm>
          <a:prstGeom prst="rect">
            <a:avLst/>
          </a:prstGeom>
        </p:spPr>
      </p:pic>
      <p:sp>
        <p:nvSpPr>
          <p:cNvPr id="15" name="平行四边形 14"/>
          <p:cNvSpPr/>
          <p:nvPr/>
        </p:nvSpPr>
        <p:spPr>
          <a:xfrm>
            <a:off x="4479925" y="7620"/>
            <a:ext cx="7042785" cy="4373880"/>
          </a:xfrm>
          <a:prstGeom prst="parallelogram">
            <a:avLst>
              <a:gd name="adj" fmla="val 26146"/>
            </a:avLst>
          </a:prstGeom>
          <a:solidFill>
            <a:srgbClr val="0A3B79">
              <a:alpha val="7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6" name="圆角矩形 5"/>
          <p:cNvSpPr/>
          <p:nvPr/>
        </p:nvSpPr>
        <p:spPr>
          <a:xfrm>
            <a:off x="828675" y="4338320"/>
            <a:ext cx="10652760" cy="1821180"/>
          </a:xfrm>
          <a:prstGeom prst="roundRect">
            <a:avLst>
              <a:gd name="adj" fmla="val 0"/>
            </a:avLst>
          </a:prstGeom>
          <a:solidFill>
            <a:schemeClr val="bg1"/>
          </a:solidFill>
          <a:ln>
            <a:noFill/>
          </a:ln>
          <a:effectLst>
            <a:outerShdw blurRad="584200" dist="76200" dir="2700000" algn="tl" rotWithShape="0">
              <a:prstClr val="black">
                <a:alpha val="2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标题 14"/>
          <p:cNvSpPr>
            <a:spLocks noGrp="1"/>
          </p:cNvSpPr>
          <p:nvPr>
            <p:custDataLst>
              <p:tags r:id="rId2"/>
            </p:custDataLst>
          </p:nvPr>
        </p:nvSpPr>
        <p:spPr>
          <a:xfrm>
            <a:off x="1227455" y="1828165"/>
            <a:ext cx="3450590" cy="73279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5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公司简介</a:t>
            </a:r>
            <a:endParaRPr lang="zh-CN" altLang="en-US" sz="4400" kern="0" cap="all" spc="-5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3" name="文本框 2"/>
          <p:cNvSpPr txBox="1"/>
          <p:nvPr>
            <p:custDataLst>
              <p:tags r:id="rId3"/>
            </p:custDataLst>
          </p:nvPr>
        </p:nvSpPr>
        <p:spPr>
          <a:xfrm>
            <a:off x="4097655" y="5154295"/>
            <a:ext cx="1379855" cy="460375"/>
          </a:xfrm>
          <a:prstGeom prst="rect">
            <a:avLst/>
          </a:prstGeom>
          <a:noFill/>
        </p:spPr>
        <p:txBody>
          <a:bodyPr wrap="square" rtlCol="0">
            <a:spAutoFit/>
          </a:bodyPr>
          <a:lstStyle/>
          <a:p>
            <a:pPr algn="ctr"/>
            <a:r>
              <a:rPr lang="zh-CN" altLang="en-US" sz="2400" b="1">
                <a:solidFill>
                  <a:srgbClr val="0D4893"/>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rgbClr val="0D4893"/>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2400" b="1">
                <a:solidFill>
                  <a:srgbClr val="0D4893"/>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solidFill>
                <a:srgbClr val="0D489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custDataLst>
              <p:tags r:id="rId4"/>
            </p:custDataLst>
          </p:nvPr>
        </p:nvSpPr>
        <p:spPr>
          <a:xfrm>
            <a:off x="7332663" y="5154295"/>
            <a:ext cx="1420495" cy="460375"/>
          </a:xfrm>
          <a:prstGeom prst="rect">
            <a:avLst/>
          </a:prstGeom>
          <a:noFill/>
        </p:spPr>
        <p:txBody>
          <a:bodyPr wrap="square" rtlCol="0">
            <a:spAutoFit/>
          </a:bodyPr>
          <a:lstStyle/>
          <a:p>
            <a:pPr algn="ctr"/>
            <a:r>
              <a:rPr lang="en-US" altLang="zh-CN" sz="2400" b="1">
                <a:solidFill>
                  <a:srgbClr val="30C58E"/>
                </a:solidFill>
                <a:latin typeface="微软雅黑" panose="020B0503020204020204" pitchFamily="34" charset="-122"/>
                <a:ea typeface="微软雅黑" panose="020B0503020204020204" pitchFamily="34" charset="-122"/>
                <a:cs typeface="微软雅黑" panose="020B0503020204020204" pitchFamily="34" charset="-122"/>
              </a:rPr>
              <a:t>126</a:t>
            </a:r>
            <a:r>
              <a:rPr lang="zh-CN" altLang="en-US" b="1">
                <a:solidFill>
                  <a:srgbClr val="30C58E"/>
                </a:solidFill>
                <a:latin typeface="微软雅黑" panose="020B0503020204020204" pitchFamily="34" charset="-122"/>
                <a:ea typeface="微软雅黑" panose="020B0503020204020204" pitchFamily="34" charset="-122"/>
                <a:cs typeface="微软雅黑" panose="020B0503020204020204" pitchFamily="34" charset="-122"/>
              </a:rPr>
              <a:t>项</a:t>
            </a:r>
            <a:endParaRPr lang="zh-CN" altLang="en-US" b="1">
              <a:solidFill>
                <a:srgbClr val="30C58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文本框 49"/>
          <p:cNvSpPr txBox="1"/>
          <p:nvPr>
            <p:custDataLst>
              <p:tags r:id="rId5"/>
            </p:custDataLst>
          </p:nvPr>
        </p:nvSpPr>
        <p:spPr>
          <a:xfrm>
            <a:off x="8709502" y="5154295"/>
            <a:ext cx="1724660" cy="460375"/>
          </a:xfrm>
          <a:prstGeom prst="rect">
            <a:avLst/>
          </a:prstGeom>
          <a:noFill/>
        </p:spPr>
        <p:txBody>
          <a:bodyPr wrap="square" rtlCol="0">
            <a:spAutoFit/>
          </a:bodyPr>
          <a:lstStyle/>
          <a:p>
            <a:pPr algn="ctr"/>
            <a:r>
              <a:rPr lang="en-US" altLang="zh-CN" sz="2400" b="1">
                <a:solidFill>
                  <a:srgbClr val="0299F4"/>
                </a:solidFill>
                <a:latin typeface="微软雅黑" panose="020B0503020204020204" pitchFamily="34" charset="-122"/>
                <a:ea typeface="微软雅黑" panose="020B0503020204020204" pitchFamily="34" charset="-122"/>
                <a:cs typeface="微软雅黑" panose="020B0503020204020204" pitchFamily="34" charset="-122"/>
              </a:rPr>
              <a:t>191</a:t>
            </a:r>
            <a:r>
              <a:rPr lang="zh-CN" altLang="en-US" b="1">
                <a:solidFill>
                  <a:srgbClr val="0299F4"/>
                </a:solidFill>
                <a:latin typeface="微软雅黑" panose="020B0503020204020204" pitchFamily="34" charset="-122"/>
                <a:ea typeface="微软雅黑" panose="020B0503020204020204" pitchFamily="34" charset="-122"/>
                <a:cs typeface="微软雅黑" panose="020B0503020204020204" pitchFamily="34" charset="-122"/>
              </a:rPr>
              <a:t>项</a:t>
            </a:r>
            <a:endParaRPr lang="zh-CN" altLang="en-US" b="1">
              <a:solidFill>
                <a:srgbClr val="0299F4"/>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descr="sensing"/>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578985" y="4702810"/>
            <a:ext cx="417195" cy="401955"/>
          </a:xfrm>
          <a:prstGeom prst="rect">
            <a:avLst/>
          </a:prstGeom>
        </p:spPr>
      </p:pic>
      <p:pic>
        <p:nvPicPr>
          <p:cNvPr id="41" name="图片 40" descr="地球"/>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7847965" y="4727893"/>
            <a:ext cx="364490" cy="364490"/>
          </a:xfrm>
          <a:prstGeom prst="rect">
            <a:avLst/>
          </a:prstGeom>
        </p:spPr>
      </p:pic>
      <p:grpSp>
        <p:nvGrpSpPr>
          <p:cNvPr id="27" name="组合 26"/>
          <p:cNvGrpSpPr/>
          <p:nvPr>
            <p:custDataLst>
              <p:tags r:id="rId12"/>
            </p:custDataLst>
          </p:nvPr>
        </p:nvGrpSpPr>
        <p:grpSpPr>
          <a:xfrm>
            <a:off x="1622425" y="4224655"/>
            <a:ext cx="2263775" cy="2035175"/>
            <a:chOff x="2450" y="6653"/>
            <a:chExt cx="3565" cy="3205"/>
          </a:xfrm>
        </p:grpSpPr>
        <p:sp>
          <p:nvSpPr>
            <p:cNvPr id="14" name="平行四边形 13"/>
            <p:cNvSpPr/>
            <p:nvPr/>
          </p:nvSpPr>
          <p:spPr>
            <a:xfrm>
              <a:off x="2450" y="6653"/>
              <a:ext cx="3565" cy="3205"/>
            </a:xfrm>
            <a:prstGeom prst="parallelogram">
              <a:avLst>
                <a:gd name="adj" fmla="val 21435"/>
              </a:avLst>
            </a:prstGeom>
            <a:solidFill>
              <a:srgbClr val="0299F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53" name="文本框 52"/>
            <p:cNvSpPr txBox="1"/>
            <p:nvPr>
              <p:custDataLst>
                <p:tags r:id="rId13"/>
              </p:custDataLst>
            </p:nvPr>
          </p:nvSpPr>
          <p:spPr>
            <a:xfrm>
              <a:off x="2906" y="8051"/>
              <a:ext cx="2802" cy="822"/>
            </a:xfrm>
            <a:prstGeom prst="rect">
              <a:avLst/>
            </a:prstGeom>
            <a:noFill/>
          </p:spPr>
          <p:txBody>
            <a:bodyPr wrap="square" rtlCol="0">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700+</a:t>
              </a:r>
              <a:endParaRPr lang="en-US" altLang="zh-CN"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14"/>
              </p:custDataLst>
            </p:nvPr>
          </p:nvSpPr>
          <p:spPr>
            <a:xfrm>
              <a:off x="2680" y="8801"/>
              <a:ext cx="3028" cy="376"/>
            </a:xfrm>
            <a:prstGeom prst="rect">
              <a:avLst/>
            </a:prstGeom>
            <a:noFill/>
          </p:spPr>
          <p:txBody>
            <a:bodyPr wrap="square" rtlCol="0">
              <a:spAutoFit/>
            </a:bodyPr>
            <a:p>
              <a:pPr algn="ctr">
                <a:lnSpc>
                  <a:spcPct val="80000"/>
                </a:lnSpc>
                <a:spcBef>
                  <a:spcPts val="0"/>
                </a:spcBef>
                <a:spcAft>
                  <a:spcPts val="0"/>
                </a:spcAft>
              </a:pPr>
              <a:r>
                <a:rPr lang="zh-CN" altLang="en-US" sz="1200">
                  <a:solidFill>
                    <a:schemeClr val="bg1"/>
                  </a:solidFill>
                  <a:latin typeface="微软雅黑" panose="020B0503020204020204" pitchFamily="34" charset="-122"/>
                  <a:ea typeface="微软雅黑" panose="020B0503020204020204" pitchFamily="34" charset="-122"/>
                  <a:cs typeface="+mn-lt"/>
                </a:rPr>
                <a:t>团队</a:t>
              </a:r>
              <a:r>
                <a:rPr lang="zh-CN" altLang="en-US" sz="1200">
                  <a:solidFill>
                    <a:schemeClr val="bg1"/>
                  </a:solidFill>
                  <a:latin typeface="微软雅黑" panose="020B0503020204020204" pitchFamily="34" charset="-122"/>
                  <a:ea typeface="微软雅黑" panose="020B0503020204020204" pitchFamily="34" charset="-122"/>
                  <a:cs typeface="+mn-lt"/>
                </a:rPr>
                <a:t>精英</a:t>
              </a:r>
              <a:endParaRPr lang="zh-CN" altLang="en-US" sz="1200">
                <a:solidFill>
                  <a:schemeClr val="bg1"/>
                </a:solidFill>
                <a:latin typeface="微软雅黑" panose="020B0503020204020204" pitchFamily="34" charset="-122"/>
                <a:ea typeface="微软雅黑" panose="020B0503020204020204" pitchFamily="34" charset="-122"/>
                <a:cs typeface="+mn-lt"/>
              </a:endParaRPr>
            </a:p>
          </p:txBody>
        </p:sp>
      </p:grpSp>
      <p:sp>
        <p:nvSpPr>
          <p:cNvPr id="5" name="文本框 4"/>
          <p:cNvSpPr txBox="1"/>
          <p:nvPr>
            <p:custDataLst>
              <p:tags r:id="rId15"/>
            </p:custDataLst>
          </p:nvPr>
        </p:nvSpPr>
        <p:spPr>
          <a:xfrm>
            <a:off x="4172585" y="5580380"/>
            <a:ext cx="1229995"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rPr>
              <a:t>研发工程师</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endParaRPr>
          </a:p>
        </p:txBody>
      </p:sp>
      <p:sp>
        <p:nvSpPr>
          <p:cNvPr id="9" name="文本框 8"/>
          <p:cNvSpPr txBox="1"/>
          <p:nvPr>
            <p:custDataLst>
              <p:tags r:id="rId16"/>
            </p:custDataLst>
          </p:nvPr>
        </p:nvSpPr>
        <p:spPr>
          <a:xfrm>
            <a:off x="7081520" y="5580380"/>
            <a:ext cx="1922780" cy="238760"/>
          </a:xfrm>
          <a:prstGeom prst="rect">
            <a:avLst/>
          </a:prstGeom>
          <a:noFill/>
        </p:spPr>
        <p:txBody>
          <a:bodyPr wrap="square" rtlCol="0" anchor="ctr" anchorCtr="0">
            <a:spAutoFit/>
          </a:bodyPr>
          <a:p>
            <a:pPr algn="ctr">
              <a:lnSpc>
                <a:spcPct val="80000"/>
              </a:lnSpc>
              <a:spcBef>
                <a:spcPts val="0"/>
              </a:spcBef>
              <a:spcAft>
                <a:spcPts val="0"/>
              </a:spcAft>
            </a:pP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rPr>
              <a:t>专利</a:t>
            </a: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rPr>
              <a:t>证书</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endParaRPr>
          </a:p>
        </p:txBody>
      </p:sp>
      <p:sp>
        <p:nvSpPr>
          <p:cNvPr id="26" name="文本框 25"/>
          <p:cNvSpPr txBox="1"/>
          <p:nvPr>
            <p:custDataLst>
              <p:tags r:id="rId17"/>
            </p:custDataLst>
          </p:nvPr>
        </p:nvSpPr>
        <p:spPr>
          <a:xfrm>
            <a:off x="8610442" y="5580380"/>
            <a:ext cx="1922780"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rPr>
              <a:t>软件著作权</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endParaRPr>
          </a:p>
        </p:txBody>
      </p:sp>
      <p:sp>
        <p:nvSpPr>
          <p:cNvPr id="11" name="文本框 10"/>
          <p:cNvSpPr txBox="1"/>
          <p:nvPr/>
        </p:nvSpPr>
        <p:spPr>
          <a:xfrm>
            <a:off x="5669915" y="1054735"/>
            <a:ext cx="5532755" cy="553085"/>
          </a:xfrm>
          <a:prstGeom prst="rect">
            <a:avLst/>
          </a:prstGeom>
          <a:noFill/>
        </p:spPr>
        <p:txBody>
          <a:bodyPr wrap="square" rtlCol="0">
            <a:noAutofit/>
          </a:bodyPr>
          <a:p>
            <a:pPr algn="l">
              <a:lnSpc>
                <a:spcPct val="130000"/>
              </a:lnSpc>
            </a:pPr>
            <a:r>
              <a:rPr lang="zh-CN" altLang="en-US" sz="1400" kern="0" spc="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星纵物联科技有限公司（以下简称</a:t>
            </a:r>
            <a:r>
              <a:rPr lang="en-US" altLang="zh-CN" sz="1400" kern="0" spc="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400" kern="0" spc="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星纵</a:t>
            </a:r>
            <a:r>
              <a:rPr lang="en-US" altLang="zh-CN" sz="1400" kern="0" spc="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400" kern="0" spc="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）是专业的数字感知产品提供商，专注于智能物联网设备的研发、生产与销售。</a:t>
            </a:r>
            <a:endParaRPr lang="zh-CN" altLang="en-US" sz="1400" kern="0" spc="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3" name="文本框 12"/>
          <p:cNvSpPr txBox="1"/>
          <p:nvPr/>
        </p:nvSpPr>
        <p:spPr>
          <a:xfrm>
            <a:off x="5322570" y="1837055"/>
            <a:ext cx="5880100" cy="992505"/>
          </a:xfrm>
          <a:prstGeom prst="rect">
            <a:avLst/>
          </a:prstGeom>
          <a:noFill/>
        </p:spPr>
        <p:txBody>
          <a:bodyPr wrap="square" rtlCol="0" anchor="t">
            <a:noAutofit/>
          </a:bodyPr>
          <a:p>
            <a:pPr algn="l">
              <a:lnSpc>
                <a:spcPct val="130000"/>
              </a:lnSpc>
            </a:pP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星纵品牌（</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Milesight</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）诞生于</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2011</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年，以</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让每一次感知，都拥有驱动世界的力量</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为品牌使命，运用前沿的物联网与人工智能技术，为客户提供高效、节能、可靠的智能物联网产品，助力数字化建设，实现万物互联。</a:t>
            </a:r>
            <a:endPar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7" name="文本框 16"/>
          <p:cNvSpPr txBox="1"/>
          <p:nvPr/>
        </p:nvSpPr>
        <p:spPr>
          <a:xfrm>
            <a:off x="5077460" y="2905760"/>
            <a:ext cx="6125845" cy="1209675"/>
          </a:xfrm>
          <a:prstGeom prst="rect">
            <a:avLst/>
          </a:prstGeom>
          <a:noFill/>
        </p:spPr>
        <p:txBody>
          <a:bodyPr wrap="square" rtlCol="0" anchor="t">
            <a:spAutoFit/>
          </a:bodyPr>
          <a:p>
            <a:pPr algn="l">
              <a:lnSpc>
                <a:spcPct val="130000"/>
              </a:lnSpc>
            </a:pP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作为全球化的高新技术企业，星纵与超过</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2000</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家全球渠道伙伴建立了合作关系，业务遍及</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120</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多个国家和地区，产品已广泛应用于智慧园区、智慧楼宇、智慧教育、智慧农业等多个领域。星纵始终坚持自主研发与技术创新，立足市场与客户需求，持续赋能</a:t>
            </a:r>
            <a:r>
              <a:rPr lang="en-US" altLang="zh-CN"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AIoT</a:t>
            </a:r>
            <a:r>
              <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产业的发展与创新。</a:t>
            </a:r>
            <a:endParaRPr lang="zh-CN" altLang="en-US" sz="1400" kern="0"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 name="文本框 3"/>
          <p:cNvSpPr txBox="1"/>
          <p:nvPr>
            <p:custDataLst>
              <p:tags r:id="rId18"/>
            </p:custDataLst>
          </p:nvPr>
        </p:nvSpPr>
        <p:spPr>
          <a:xfrm>
            <a:off x="5691188" y="5154295"/>
            <a:ext cx="1420495" cy="460375"/>
          </a:xfrm>
          <a:prstGeom prst="rect">
            <a:avLst/>
          </a:prstGeom>
          <a:noFill/>
        </p:spPr>
        <p:txBody>
          <a:bodyPr wrap="square" rtlCol="0">
            <a:spAutoFit/>
          </a:bodyPr>
          <a:p>
            <a:pPr algn="ctr"/>
            <a:r>
              <a:rPr lang="zh-CN" altLang="en-US" sz="2400" b="1">
                <a:solidFill>
                  <a:srgbClr val="0299F4"/>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rgbClr val="0299F4"/>
                </a:solidFill>
                <a:latin typeface="微软雅黑" panose="020B0503020204020204" pitchFamily="34" charset="-122"/>
                <a:ea typeface="微软雅黑" panose="020B0503020204020204" pitchFamily="34" charset="-122"/>
                <a:cs typeface="微软雅黑" panose="020B0503020204020204" pitchFamily="34" charset="-122"/>
              </a:rPr>
              <a:t>15%</a:t>
            </a:r>
            <a:endParaRPr lang="en-US" altLang="zh-CN" sz="2400" b="1">
              <a:solidFill>
                <a:srgbClr val="0299F4"/>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custDataLst>
              <p:tags r:id="rId19"/>
            </p:custDataLst>
          </p:nvPr>
        </p:nvSpPr>
        <p:spPr>
          <a:xfrm>
            <a:off x="5440045" y="5580380"/>
            <a:ext cx="1922780"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rPr>
              <a:t>营收投入研发创新</a:t>
            </a:r>
            <a:endParaRPr lang="zh-CN" altLang="en-US" sz="1200">
              <a:solidFill>
                <a:schemeClr val="tx1">
                  <a:lumMod val="65000"/>
                  <a:lumOff val="35000"/>
                </a:schemeClr>
              </a:solidFill>
              <a:latin typeface="微软雅黑" panose="020B0503020204020204" pitchFamily="34" charset="-122"/>
              <a:ea typeface="微软雅黑" panose="020B0503020204020204" pitchFamily="34" charset="-122"/>
              <a:cs typeface="+mn-lt"/>
            </a:endParaRPr>
          </a:p>
        </p:txBody>
      </p:sp>
      <p:pic>
        <p:nvPicPr>
          <p:cNvPr id="29" name="图片 28" descr="未标题-2_画板 1 副本"/>
          <p:cNvPicPr>
            <a:picLocks noChangeAspect="1"/>
          </p:cNvPicPr>
          <p:nvPr/>
        </p:nvPicPr>
        <p:blipFill>
          <a:blip r:embed="rId20"/>
          <a:stretch>
            <a:fillRect/>
          </a:stretch>
        </p:blipFill>
        <p:spPr>
          <a:xfrm>
            <a:off x="10321290" y="117475"/>
            <a:ext cx="1644015" cy="850265"/>
          </a:xfrm>
          <a:prstGeom prst="rect">
            <a:avLst/>
          </a:prstGeom>
        </p:spPr>
      </p:pic>
      <p:pic>
        <p:nvPicPr>
          <p:cNvPr id="30" name="图片 29" descr="找专利"/>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94190" y="4734560"/>
            <a:ext cx="347345" cy="347345"/>
          </a:xfrm>
          <a:prstGeom prst="rect">
            <a:avLst/>
          </a:prstGeom>
        </p:spPr>
      </p:pic>
      <p:pic>
        <p:nvPicPr>
          <p:cNvPr id="33" name="图片 32" descr="所有人员"/>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2468880" y="4584065"/>
            <a:ext cx="570230" cy="570230"/>
          </a:xfrm>
          <a:prstGeom prst="rect">
            <a:avLst/>
          </a:prstGeom>
        </p:spPr>
      </p:pic>
      <p:pic>
        <p:nvPicPr>
          <p:cNvPr id="39" name="图片 38" descr="美元8"/>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6230620" y="4696460"/>
            <a:ext cx="435610" cy="435610"/>
          </a:xfrm>
          <a:prstGeom prst="rect">
            <a:avLst/>
          </a:prstGeom>
        </p:spPr>
      </p:pic>
      <p:sp>
        <p:nvSpPr>
          <p:cNvPr id="8" name="灯片编号占位符 7"/>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4"/>
            </p:custDataLst>
          </p:nvPr>
        </p:nvSpPr>
        <p:spPr>
          <a:xfrm>
            <a:off x="4240530" y="1026795"/>
            <a:ext cx="4707890"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降低人工成本，提高管理效率</a:t>
            </a:r>
            <a:endParaRPr lang="zh-CN" altLang="en-US" sz="2400" b="1" dirty="0">
              <a:solidFill>
                <a:srgbClr val="479EF6"/>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nvGrpSpPr>
          <p:cNvPr id="3" name="组合 2"/>
          <p:cNvGrpSpPr/>
          <p:nvPr/>
        </p:nvGrpSpPr>
        <p:grpSpPr>
          <a:xfrm>
            <a:off x="946150" y="1881505"/>
            <a:ext cx="2883535" cy="2046605"/>
            <a:chOff x="408100" y="2837794"/>
            <a:chExt cx="4083270" cy="2898264"/>
          </a:xfrm>
        </p:grpSpPr>
        <p:pic>
          <p:nvPicPr>
            <p:cNvPr id="52" name="图片 51"/>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000603" y="2837794"/>
              <a:ext cx="2898264" cy="2898264"/>
            </a:xfrm>
            <a:prstGeom prst="rect">
              <a:avLst/>
            </a:prstGeom>
            <a:effectLst>
              <a:outerShdw blurRad="279400" dist="228600" dir="2700000" sx="101000" sy="101000" algn="tl" rotWithShape="0">
                <a:prstClr val="black">
                  <a:alpha val="23000"/>
                </a:prstClr>
              </a:outerShdw>
            </a:effectLst>
          </p:spPr>
        </p:pic>
        <p:graphicFrame>
          <p:nvGraphicFramePr>
            <p:cNvPr id="4" name="图表 3"/>
            <p:cNvGraphicFramePr/>
            <p:nvPr>
              <p:custDataLst>
                <p:tags r:id="rId7"/>
              </p:custDataLst>
            </p:nvPr>
          </p:nvGraphicFramePr>
          <p:xfrm>
            <a:off x="408100" y="2925836"/>
            <a:ext cx="4083270" cy="2722180"/>
          </p:xfrm>
          <a:graphic>
            <a:graphicData uri="http://schemas.openxmlformats.org/drawingml/2006/chart">
              <c:chart xmlns:c="http://schemas.openxmlformats.org/drawingml/2006/chart" xmlns:r="http://schemas.openxmlformats.org/officeDocument/2006/relationships" r:id="rId1"/>
            </a:graphicData>
          </a:graphic>
        </p:graphicFrame>
      </p:grpSp>
      <p:grpSp>
        <p:nvGrpSpPr>
          <p:cNvPr id="6" name="组合 5"/>
          <p:cNvGrpSpPr/>
          <p:nvPr/>
        </p:nvGrpSpPr>
        <p:grpSpPr>
          <a:xfrm>
            <a:off x="4815205" y="1881505"/>
            <a:ext cx="2883535" cy="2046605"/>
            <a:chOff x="408100" y="2837794"/>
            <a:chExt cx="4083270" cy="2898264"/>
          </a:xfrm>
        </p:grpSpPr>
        <p:pic>
          <p:nvPicPr>
            <p:cNvPr id="7" name="图片 6"/>
            <p:cNvPicPr>
              <a:picLocks noChangeAspect="1"/>
            </p:cNvPicPr>
            <p:nvPr>
              <p:custDataLst>
                <p:tags r:id="rId8"/>
              </p:custDataLst>
            </p:nvPr>
          </p:nvPicPr>
          <p:blipFill>
            <a:blip r:embed="rId6" cstate="print">
              <a:extLst>
                <a:ext uri="{28A0092B-C50C-407E-A947-70E740481C1C}">
                  <a14:useLocalDpi xmlns:a14="http://schemas.microsoft.com/office/drawing/2010/main" val="0"/>
                </a:ext>
              </a:extLst>
            </a:blip>
            <a:stretch>
              <a:fillRect/>
            </a:stretch>
          </p:blipFill>
          <p:spPr>
            <a:xfrm>
              <a:off x="1000603" y="2837794"/>
              <a:ext cx="2898264" cy="2898264"/>
            </a:xfrm>
            <a:prstGeom prst="rect">
              <a:avLst/>
            </a:prstGeom>
            <a:effectLst>
              <a:outerShdw blurRad="279400" dist="228600" dir="2700000" sx="101000" sy="101000" algn="tl" rotWithShape="0">
                <a:prstClr val="black">
                  <a:alpha val="23000"/>
                </a:prstClr>
              </a:outerShdw>
            </a:effectLst>
          </p:spPr>
        </p:pic>
        <p:graphicFrame>
          <p:nvGraphicFramePr>
            <p:cNvPr id="56" name="图表 55"/>
            <p:cNvGraphicFramePr/>
            <p:nvPr>
              <p:custDataLst>
                <p:tags r:id="rId9"/>
              </p:custDataLst>
            </p:nvPr>
          </p:nvGraphicFramePr>
          <p:xfrm>
            <a:off x="408100" y="2925836"/>
            <a:ext cx="4083270" cy="272218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57" name="组合 56"/>
          <p:cNvGrpSpPr/>
          <p:nvPr/>
        </p:nvGrpSpPr>
        <p:grpSpPr>
          <a:xfrm>
            <a:off x="8529955" y="1881505"/>
            <a:ext cx="2883535" cy="2046605"/>
            <a:chOff x="408100" y="2837794"/>
            <a:chExt cx="4083270" cy="2898264"/>
          </a:xfrm>
        </p:grpSpPr>
        <p:pic>
          <p:nvPicPr>
            <p:cNvPr id="58" name="图片 57"/>
            <p:cNvPicPr>
              <a:picLocks noChangeAspect="1"/>
            </p:cNvPicPr>
            <p:nvPr>
              <p:custDataLst>
                <p:tags r:id="rId10"/>
              </p:custDataLst>
            </p:nvPr>
          </p:nvPicPr>
          <p:blipFill>
            <a:blip r:embed="rId6" cstate="print">
              <a:extLst>
                <a:ext uri="{28A0092B-C50C-407E-A947-70E740481C1C}">
                  <a14:useLocalDpi xmlns:a14="http://schemas.microsoft.com/office/drawing/2010/main" val="0"/>
                </a:ext>
              </a:extLst>
            </a:blip>
            <a:stretch>
              <a:fillRect/>
            </a:stretch>
          </p:blipFill>
          <p:spPr>
            <a:xfrm>
              <a:off x="1000603" y="2837794"/>
              <a:ext cx="2898264" cy="2898264"/>
            </a:xfrm>
            <a:prstGeom prst="rect">
              <a:avLst/>
            </a:prstGeom>
            <a:effectLst>
              <a:outerShdw blurRad="279400" dist="228600" dir="2700000" sx="101000" sy="101000" algn="tl" rotWithShape="0">
                <a:prstClr val="black">
                  <a:alpha val="23000"/>
                </a:prstClr>
              </a:outerShdw>
            </a:effectLst>
          </p:spPr>
        </p:pic>
        <p:graphicFrame>
          <p:nvGraphicFramePr>
            <p:cNvPr id="59" name="图表 58"/>
            <p:cNvGraphicFramePr/>
            <p:nvPr>
              <p:custDataLst>
                <p:tags r:id="rId11"/>
              </p:custDataLst>
            </p:nvPr>
          </p:nvGraphicFramePr>
          <p:xfrm>
            <a:off x="408100" y="2925836"/>
            <a:ext cx="4083270" cy="2722180"/>
          </p:xfrm>
          <a:graphic>
            <a:graphicData uri="http://schemas.openxmlformats.org/drawingml/2006/chart">
              <c:chart xmlns:c="http://schemas.openxmlformats.org/drawingml/2006/chart" xmlns:r="http://schemas.openxmlformats.org/officeDocument/2006/relationships" r:id="rId3"/>
            </a:graphicData>
          </a:graphic>
        </p:graphicFrame>
      </p:grpSp>
      <p:sp>
        <p:nvSpPr>
          <p:cNvPr id="61" name="文本框 60"/>
          <p:cNvSpPr txBox="1"/>
          <p:nvPr>
            <p:custDataLst>
              <p:tags r:id="rId12"/>
            </p:custDataLst>
          </p:nvPr>
        </p:nvSpPr>
        <p:spPr>
          <a:xfrm>
            <a:off x="1890315" y="4227068"/>
            <a:ext cx="1097280" cy="368300"/>
          </a:xfrm>
          <a:prstGeom prst="rect">
            <a:avLst/>
          </a:prstGeom>
          <a:noFill/>
        </p:spPr>
        <p:txBody>
          <a:bodyPr wrap="none" rtlCol="0">
            <a:spAutoFit/>
          </a:bodyPr>
          <a:lstStyle/>
          <a:p>
            <a:r>
              <a:rPr lang="zh-CN" altLang="en-US" b="1" dirty="0">
                <a:solidFill>
                  <a:srgbClr val="404040"/>
                </a:solidFill>
                <a:latin typeface="微软雅黑" panose="020B0503020204020204" pitchFamily="34" charset="-122"/>
                <a:ea typeface="微软雅黑" panose="020B0503020204020204" pitchFamily="34" charset="-122"/>
                <a:cs typeface="+mn-ea"/>
                <a:sym typeface="+mn-lt"/>
              </a:rPr>
              <a:t>人工部署</a:t>
            </a:r>
            <a:endParaRPr lang="zh-CN" altLang="en-US" b="1" dirty="0">
              <a:solidFill>
                <a:srgbClr val="404040"/>
              </a:solidFill>
              <a:latin typeface="微软雅黑" panose="020B0503020204020204" pitchFamily="34" charset="-122"/>
              <a:ea typeface="微软雅黑" panose="020B0503020204020204" pitchFamily="34" charset="-122"/>
              <a:cs typeface="+mn-ea"/>
              <a:sym typeface="+mn-lt"/>
            </a:endParaRPr>
          </a:p>
        </p:txBody>
      </p:sp>
      <p:sp>
        <p:nvSpPr>
          <p:cNvPr id="62" name="文本框 61"/>
          <p:cNvSpPr txBox="1"/>
          <p:nvPr>
            <p:custDataLst>
              <p:tags r:id="rId13"/>
            </p:custDataLst>
          </p:nvPr>
        </p:nvSpPr>
        <p:spPr>
          <a:xfrm>
            <a:off x="5688609" y="4227068"/>
            <a:ext cx="1097280" cy="368300"/>
          </a:xfrm>
          <a:prstGeom prst="rect">
            <a:avLst/>
          </a:prstGeom>
          <a:noFill/>
        </p:spPr>
        <p:txBody>
          <a:bodyPr wrap="none" rtlCol="0">
            <a:spAutoFit/>
          </a:bodyPr>
          <a:lstStyle/>
          <a:p>
            <a:r>
              <a:rPr lang="zh-CN" altLang="en-US" b="1" dirty="0">
                <a:solidFill>
                  <a:srgbClr val="404040"/>
                </a:solidFill>
                <a:latin typeface="微软雅黑" panose="020B0503020204020204" pitchFamily="34" charset="-122"/>
                <a:ea typeface="微软雅黑" panose="020B0503020204020204" pitchFamily="34" charset="-122"/>
                <a:cs typeface="+mn-ea"/>
                <a:sym typeface="+mn-lt"/>
              </a:rPr>
              <a:t>人工巡检</a:t>
            </a:r>
            <a:endParaRPr lang="zh-CN" altLang="en-US" b="1" dirty="0">
              <a:solidFill>
                <a:srgbClr val="404040"/>
              </a:solidFill>
              <a:latin typeface="微软雅黑" panose="020B0503020204020204" pitchFamily="34" charset="-122"/>
              <a:ea typeface="微软雅黑" panose="020B0503020204020204" pitchFamily="34" charset="-122"/>
              <a:cs typeface="+mn-ea"/>
              <a:sym typeface="+mn-lt"/>
            </a:endParaRPr>
          </a:p>
        </p:txBody>
      </p:sp>
      <p:sp>
        <p:nvSpPr>
          <p:cNvPr id="63" name="文本框 62"/>
          <p:cNvSpPr txBox="1"/>
          <p:nvPr>
            <p:custDataLst>
              <p:tags r:id="rId14"/>
            </p:custDataLst>
          </p:nvPr>
        </p:nvSpPr>
        <p:spPr>
          <a:xfrm>
            <a:off x="9455429" y="4227068"/>
            <a:ext cx="1097280" cy="368300"/>
          </a:xfrm>
          <a:prstGeom prst="rect">
            <a:avLst/>
          </a:prstGeom>
          <a:noFill/>
        </p:spPr>
        <p:txBody>
          <a:bodyPr wrap="none" rtlCol="0">
            <a:spAutoFit/>
          </a:bodyPr>
          <a:lstStyle/>
          <a:p>
            <a:r>
              <a:rPr lang="zh-CN" altLang="en-US" b="1" dirty="0">
                <a:solidFill>
                  <a:srgbClr val="404040"/>
                </a:solidFill>
                <a:latin typeface="微软雅黑" panose="020B0503020204020204" pitchFamily="34" charset="-122"/>
                <a:ea typeface="微软雅黑" panose="020B0503020204020204" pitchFamily="34" charset="-122"/>
                <a:cs typeface="+mn-ea"/>
                <a:sym typeface="+mn-lt"/>
              </a:rPr>
              <a:t>人工维护</a:t>
            </a:r>
            <a:endParaRPr lang="zh-CN" altLang="en-US" b="1" dirty="0">
              <a:solidFill>
                <a:srgbClr val="404040"/>
              </a:solidFill>
              <a:latin typeface="微软雅黑" panose="020B0503020204020204" pitchFamily="34" charset="-122"/>
              <a:ea typeface="微软雅黑" panose="020B0503020204020204" pitchFamily="34" charset="-122"/>
              <a:cs typeface="+mn-ea"/>
              <a:sym typeface="+mn-lt"/>
            </a:endParaRPr>
          </a:p>
        </p:txBody>
      </p:sp>
      <p:sp>
        <p:nvSpPr>
          <p:cNvPr id="64" name="文本框 63"/>
          <p:cNvSpPr txBox="1"/>
          <p:nvPr>
            <p:custDataLst>
              <p:tags r:id="rId15"/>
            </p:custDataLst>
          </p:nvPr>
        </p:nvSpPr>
        <p:spPr>
          <a:xfrm>
            <a:off x="1970291" y="3076055"/>
            <a:ext cx="915670" cy="52197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mn-ea"/>
                <a:sym typeface="+mn-lt"/>
              </a:rPr>
              <a:t>70%</a:t>
            </a:r>
            <a:endParaRPr lang="en-US" altLang="zh-CN" sz="2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5" name="文本框 64"/>
          <p:cNvSpPr txBox="1"/>
          <p:nvPr>
            <p:custDataLst>
              <p:tags r:id="rId16"/>
            </p:custDataLst>
          </p:nvPr>
        </p:nvSpPr>
        <p:spPr>
          <a:xfrm>
            <a:off x="5839639" y="3076055"/>
            <a:ext cx="915670" cy="52197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mn-ea"/>
                <a:sym typeface="+mn-lt"/>
              </a:rPr>
              <a:t>80%</a:t>
            </a:r>
            <a:endParaRPr lang="en-US" altLang="zh-CN" sz="2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6" name="文本框 65"/>
          <p:cNvSpPr txBox="1"/>
          <p:nvPr>
            <p:custDataLst>
              <p:tags r:id="rId17"/>
            </p:custDataLst>
          </p:nvPr>
        </p:nvSpPr>
        <p:spPr>
          <a:xfrm>
            <a:off x="9445051" y="3076055"/>
            <a:ext cx="915670" cy="52197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mn-ea"/>
                <a:sym typeface="+mn-lt"/>
              </a:rPr>
              <a:t>60%</a:t>
            </a:r>
            <a:endParaRPr lang="en-US" altLang="zh-CN" sz="2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Rectangle 116"/>
          <p:cNvSpPr/>
          <p:nvPr>
            <p:custDataLst>
              <p:tags r:id="rId18"/>
            </p:custDataLst>
          </p:nvPr>
        </p:nvSpPr>
        <p:spPr>
          <a:xfrm>
            <a:off x="1564640" y="4843780"/>
            <a:ext cx="1675130" cy="1124585"/>
          </a:xfrm>
          <a:prstGeom prst="rect">
            <a:avLst/>
          </a:prstGeom>
        </p:spPr>
        <p:txBody>
          <a:bodyPr wrap="square">
            <a:spAutoFit/>
          </a:bodyPr>
          <a:lstStyle/>
          <a:p>
            <a:pPr lvl="0" algn="just">
              <a:lnSpc>
                <a:spcPct val="120000"/>
              </a:lnSpc>
              <a:buClrTx/>
              <a:buSzTx/>
              <a:buFontTx/>
              <a:defRPr/>
            </a:pPr>
            <a:r>
              <a:rPr lang="zh-CN" altLang="en-US" sz="1400" kern="0" dirty="0">
                <a:solidFill>
                  <a:srgbClr val="404040"/>
                </a:solidFill>
                <a:latin typeface="微软雅黑" panose="020B0503020204020204" pitchFamily="34" charset="-122"/>
                <a:ea typeface="微软雅黑" panose="020B0503020204020204" pitchFamily="34" charset="-122"/>
                <a:cs typeface="WeblySleek UI Semilight" panose="020B0402040204020203" charset="0"/>
                <a:sym typeface="+mn-ea"/>
              </a:rPr>
              <a:t>设备采用无线通讯方式，传感器和网关无需布线，极大节省人工部署成本。</a:t>
            </a:r>
            <a:endParaRPr lang="zh-CN" altLang="en-US" sz="1400" kern="0" dirty="0">
              <a:solidFill>
                <a:srgbClr val="404040"/>
              </a:solidFill>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25" name="Rectangle 116"/>
          <p:cNvSpPr/>
          <p:nvPr>
            <p:custDataLst>
              <p:tags r:id="rId19"/>
            </p:custDataLst>
          </p:nvPr>
        </p:nvSpPr>
        <p:spPr>
          <a:xfrm>
            <a:off x="5384800" y="4843780"/>
            <a:ext cx="1750695" cy="1124585"/>
          </a:xfrm>
          <a:prstGeom prst="rect">
            <a:avLst/>
          </a:prstGeom>
        </p:spPr>
        <p:txBody>
          <a:bodyPr wrap="square">
            <a:spAutoFit/>
          </a:bodyPr>
          <a:lstStyle/>
          <a:p>
            <a:pPr lvl="0" algn="just">
              <a:lnSpc>
                <a:spcPct val="120000"/>
              </a:lnSpc>
              <a:defRPr/>
            </a:pPr>
            <a:r>
              <a:rPr lang="zh-CN" altLang="en-US" sz="1400" kern="0" dirty="0">
                <a:solidFill>
                  <a:srgbClr val="404040"/>
                </a:solidFill>
                <a:latin typeface="微软雅黑" panose="020B0503020204020204" pitchFamily="34" charset="-122"/>
                <a:ea typeface="微软雅黑" panose="020B0503020204020204" pitchFamily="34" charset="-122"/>
                <a:cs typeface="WeblySleek UI Semilight" panose="020B0402040204020203" charset="0"/>
              </a:rPr>
              <a:t>用设备感知代替人工巡检，减少人工巡检量和巡检人员，提高管理效率。</a:t>
            </a:r>
            <a:endParaRPr lang="zh-CN" altLang="en-US" sz="1400" kern="0" dirty="0">
              <a:solidFill>
                <a:srgbClr val="404040"/>
              </a:solidFill>
              <a:latin typeface="微软雅黑" panose="020B0503020204020204" pitchFamily="34" charset="-122"/>
              <a:ea typeface="微软雅黑" panose="020B0503020204020204" pitchFamily="34" charset="-122"/>
              <a:cs typeface="WeblySleek UI Semilight" panose="020B0402040204020203" charset="0"/>
            </a:endParaRPr>
          </a:p>
        </p:txBody>
      </p:sp>
      <p:sp>
        <p:nvSpPr>
          <p:cNvPr id="30" name="Rectangle 116"/>
          <p:cNvSpPr/>
          <p:nvPr>
            <p:custDataLst>
              <p:tags r:id="rId20"/>
            </p:custDataLst>
          </p:nvPr>
        </p:nvSpPr>
        <p:spPr>
          <a:xfrm>
            <a:off x="9190990" y="4779645"/>
            <a:ext cx="1939290" cy="1383030"/>
          </a:xfrm>
          <a:prstGeom prst="rect">
            <a:avLst/>
          </a:prstGeom>
        </p:spPr>
        <p:txBody>
          <a:bodyPr wrap="square">
            <a:spAutoFit/>
          </a:bodyPr>
          <a:lstStyle/>
          <a:p>
            <a:pPr lvl="0" algn="just">
              <a:lnSpc>
                <a:spcPct val="120000"/>
              </a:lnSpc>
              <a:buClrTx/>
              <a:buSzTx/>
              <a:buFontTx/>
              <a:defRPr/>
            </a:pPr>
            <a:r>
              <a:rPr lang="zh-CN" altLang="en-US" sz="1400" kern="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传感器电池长续航供电，网关集中式管理，手机NFC配置，维护简单，维护量小，节省运维成本。</a:t>
            </a:r>
            <a:endParaRPr lang="zh-CN" altLang="en-US" sz="1400" kern="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 name="直接连接符 30"/>
          <p:cNvCxnSpPr/>
          <p:nvPr/>
        </p:nvCxnSpPr>
        <p:spPr>
          <a:xfrm flipH="1" flipV="1">
            <a:off x="1910715" y="4672330"/>
            <a:ext cx="978535" cy="6985"/>
          </a:xfrm>
          <a:prstGeom prst="line">
            <a:avLst/>
          </a:prstGeom>
          <a:ln>
            <a:solidFill>
              <a:schemeClr val="accent3">
                <a:alpha val="39000"/>
              </a:schemeClr>
            </a:solidFill>
          </a:ln>
        </p:spPr>
        <p:style>
          <a:lnRef idx="1">
            <a:schemeClr val="accent3"/>
          </a:lnRef>
          <a:fillRef idx="0">
            <a:schemeClr val="accent3"/>
          </a:fillRef>
          <a:effectRef idx="0">
            <a:schemeClr val="accent3"/>
          </a:effectRef>
          <a:fontRef idx="minor">
            <a:schemeClr val="tx1"/>
          </a:fontRef>
        </p:style>
      </p:cxnSp>
      <p:cxnSp>
        <p:nvCxnSpPr>
          <p:cNvPr id="32" name="直接连接符 31"/>
          <p:cNvCxnSpPr/>
          <p:nvPr>
            <p:custDataLst>
              <p:tags r:id="rId21"/>
            </p:custDataLst>
          </p:nvPr>
        </p:nvCxnSpPr>
        <p:spPr>
          <a:xfrm flipH="1" flipV="1">
            <a:off x="5756910" y="4679315"/>
            <a:ext cx="978535" cy="6985"/>
          </a:xfrm>
          <a:prstGeom prst="line">
            <a:avLst/>
          </a:prstGeom>
          <a:ln>
            <a:solidFill>
              <a:schemeClr val="accent3">
                <a:alpha val="39000"/>
              </a:schemeClr>
            </a:solidFill>
          </a:ln>
        </p:spPr>
        <p:style>
          <a:lnRef idx="1">
            <a:schemeClr val="accent3"/>
          </a:lnRef>
          <a:fillRef idx="0">
            <a:schemeClr val="accent3"/>
          </a:fillRef>
          <a:effectRef idx="0">
            <a:schemeClr val="accent3"/>
          </a:effectRef>
          <a:fontRef idx="minor">
            <a:schemeClr val="tx1"/>
          </a:fontRef>
        </p:style>
      </p:cxnSp>
      <p:cxnSp>
        <p:nvCxnSpPr>
          <p:cNvPr id="33" name="直接连接符 32"/>
          <p:cNvCxnSpPr/>
          <p:nvPr>
            <p:custDataLst>
              <p:tags r:id="rId22"/>
            </p:custDataLst>
          </p:nvPr>
        </p:nvCxnSpPr>
        <p:spPr>
          <a:xfrm flipH="1" flipV="1">
            <a:off x="9525635" y="4679315"/>
            <a:ext cx="978535" cy="6985"/>
          </a:xfrm>
          <a:prstGeom prst="line">
            <a:avLst/>
          </a:prstGeom>
          <a:ln>
            <a:solidFill>
              <a:schemeClr val="accent3">
                <a:alpha val="39000"/>
              </a:schemeClr>
            </a:solidFill>
          </a:ln>
        </p:spPr>
        <p:style>
          <a:lnRef idx="1">
            <a:schemeClr val="accent3"/>
          </a:lnRef>
          <a:fillRef idx="0">
            <a:schemeClr val="accent3"/>
          </a:fillRef>
          <a:effectRef idx="0">
            <a:schemeClr val="accent3"/>
          </a:effectRef>
          <a:fontRef idx="minor">
            <a:schemeClr val="tx1"/>
          </a:fontRef>
        </p:style>
      </p:cxnSp>
      <p:pic>
        <p:nvPicPr>
          <p:cNvPr id="43" name="图片 42"/>
          <p:cNvPicPr/>
          <p:nvPr>
            <p:custDataLst>
              <p:tags r:id="rId23"/>
            </p:custDataLst>
          </p:nvPr>
        </p:nvPicPr>
        <p:blipFill>
          <a:blip r:embed="rId24"/>
          <a:stretch>
            <a:fillRect/>
          </a:stretch>
        </p:blipFill>
        <p:spPr>
          <a:xfrm>
            <a:off x="7257415" y="4749165"/>
            <a:ext cx="1781810" cy="1219200"/>
          </a:xfrm>
          <a:prstGeom prst="rect">
            <a:avLst/>
          </a:prstGeom>
          <a:noFill/>
          <a:ln w="9525">
            <a:noFill/>
          </a:ln>
        </p:spPr>
      </p:pic>
      <p:pic>
        <p:nvPicPr>
          <p:cNvPr id="103" name="图片 102"/>
          <p:cNvPicPr/>
          <p:nvPr>
            <p:custDataLst>
              <p:tags r:id="rId25"/>
            </p:custDataLst>
          </p:nvPr>
        </p:nvPicPr>
        <p:blipFill>
          <a:blip r:embed="rId26"/>
          <a:stretch>
            <a:fillRect/>
          </a:stretch>
        </p:blipFill>
        <p:spPr>
          <a:xfrm>
            <a:off x="3455670" y="4738370"/>
            <a:ext cx="1797050" cy="1229995"/>
          </a:xfrm>
          <a:prstGeom prst="rect">
            <a:avLst/>
          </a:prstGeom>
          <a:noFill/>
          <a:ln w="9525">
            <a:noFill/>
          </a:ln>
        </p:spPr>
      </p:pic>
      <p:cxnSp>
        <p:nvCxnSpPr>
          <p:cNvPr id="8" name="直接连接符 7"/>
          <p:cNvCxnSpPr/>
          <p:nvPr>
            <p:custDataLst>
              <p:tags r:id="rId27"/>
            </p:custDataLst>
          </p:nvPr>
        </p:nvCxnSpPr>
        <p:spPr>
          <a:xfrm flipH="1" flipV="1">
            <a:off x="4340225" y="2258060"/>
            <a:ext cx="635" cy="1409065"/>
          </a:xfrm>
          <a:prstGeom prst="line">
            <a:avLst/>
          </a:prstGeom>
          <a:ln>
            <a:solidFill>
              <a:schemeClr val="accent5">
                <a:alpha val="67000"/>
              </a:schemeClr>
            </a:solidFill>
          </a:ln>
        </p:spPr>
        <p:style>
          <a:lnRef idx="1">
            <a:schemeClr val="accent5"/>
          </a:lnRef>
          <a:fillRef idx="0">
            <a:schemeClr val="accent5"/>
          </a:fillRef>
          <a:effectRef idx="0">
            <a:schemeClr val="accent5"/>
          </a:effectRef>
          <a:fontRef idx="minor">
            <a:schemeClr val="tx1"/>
          </a:fontRef>
        </p:style>
      </p:cxnSp>
      <p:cxnSp>
        <p:nvCxnSpPr>
          <p:cNvPr id="9" name="直接连接符 8"/>
          <p:cNvCxnSpPr/>
          <p:nvPr>
            <p:custDataLst>
              <p:tags r:id="rId28"/>
            </p:custDataLst>
          </p:nvPr>
        </p:nvCxnSpPr>
        <p:spPr>
          <a:xfrm flipH="1" flipV="1">
            <a:off x="8173085" y="2258060"/>
            <a:ext cx="635" cy="1409065"/>
          </a:xfrm>
          <a:prstGeom prst="line">
            <a:avLst/>
          </a:prstGeom>
          <a:ln>
            <a:solidFill>
              <a:schemeClr val="accent5">
                <a:alpha val="67000"/>
              </a:schemeClr>
            </a:solidFill>
          </a:ln>
        </p:spPr>
        <p:style>
          <a:lnRef idx="1">
            <a:schemeClr val="accent5"/>
          </a:lnRef>
          <a:fillRef idx="0">
            <a:schemeClr val="accent5"/>
          </a:fillRef>
          <a:effectRef idx="0">
            <a:schemeClr val="accent5"/>
          </a:effectRef>
          <a:fontRef idx="minor">
            <a:schemeClr val="tx1"/>
          </a:fontRef>
        </p:style>
      </p:cxnSp>
      <p:grpSp>
        <p:nvGrpSpPr>
          <p:cNvPr id="12" name="组合 11"/>
          <p:cNvGrpSpPr/>
          <p:nvPr/>
        </p:nvGrpSpPr>
        <p:grpSpPr>
          <a:xfrm>
            <a:off x="214630" y="-26670"/>
            <a:ext cx="7479665" cy="2635250"/>
            <a:chOff x="338" y="-42"/>
            <a:chExt cx="11779" cy="4150"/>
          </a:xfrm>
        </p:grpSpPr>
        <p:sp>
          <p:nvSpPr>
            <p:cNvPr id="13" name="TextBox 8"/>
            <p:cNvSpPr txBox="1"/>
            <p:nvPr>
              <p:custDataLst>
                <p:tags r:id="rId29"/>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方案亮点</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custDataLst>
                <p:tags r:id="rId30"/>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 name="图片 9" descr="星纵物联Logo_RGB-02（彩色）"/>
          <p:cNvPicPr>
            <a:picLocks noChangeAspect="1"/>
          </p:cNvPicPr>
          <p:nvPr>
            <p:custDataLst>
              <p:tags r:id="rId32"/>
            </p:custDataLst>
          </p:nvPr>
        </p:nvPicPr>
        <p:blipFill>
          <a:blip r:embed="rId33"/>
          <a:stretch>
            <a:fillRect/>
          </a:stretch>
        </p:blipFill>
        <p:spPr>
          <a:xfrm>
            <a:off x="9432925" y="116205"/>
            <a:ext cx="3023870" cy="1026795"/>
          </a:xfrm>
          <a:prstGeom prst="rect">
            <a:avLst/>
          </a:prstGeom>
        </p:spPr>
      </p:pic>
    </p:spTree>
  </p:cSld>
  <p:clrMapOvr>
    <a:masterClrMapping/>
  </p:clrMapOvr>
  <p:transition spd="slow">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12190" y="1400810"/>
            <a:ext cx="5827395" cy="2594610"/>
            <a:chOff x="992" y="1947"/>
            <a:chExt cx="9177" cy="4086"/>
          </a:xfrm>
        </p:grpSpPr>
        <p:pic>
          <p:nvPicPr>
            <p:cNvPr id="76" name="图片 75" descr="图片111"/>
            <p:cNvPicPr>
              <a:picLocks noChangeAspect="1"/>
            </p:cNvPicPr>
            <p:nvPr>
              <p:custDataLst>
                <p:tags r:id="rId1"/>
              </p:custDataLst>
            </p:nvPr>
          </p:nvPicPr>
          <p:blipFill>
            <a:blip r:embed="rId2"/>
            <a:stretch>
              <a:fillRect/>
            </a:stretch>
          </p:blipFill>
          <p:spPr>
            <a:xfrm>
              <a:off x="992" y="1947"/>
              <a:ext cx="7816" cy="4087"/>
            </a:xfrm>
            <a:prstGeom prst="rect">
              <a:avLst/>
            </a:prstGeom>
            <a:effectLst>
              <a:outerShdw blurRad="50800" dist="38100" dir="2700000" algn="tl" rotWithShape="0">
                <a:prstClr val="black">
                  <a:alpha val="21000"/>
                </a:prstClr>
              </a:outerShdw>
            </a:effectLst>
          </p:spPr>
        </p:pic>
        <p:sp>
          <p:nvSpPr>
            <p:cNvPr id="21" name="燕尾形箭头 20"/>
            <p:cNvSpPr/>
            <p:nvPr>
              <p:custDataLst>
                <p:tags r:id="rId3"/>
              </p:custDataLst>
            </p:nvPr>
          </p:nvSpPr>
          <p:spPr>
            <a:xfrm flipH="1">
              <a:off x="8397" y="3637"/>
              <a:ext cx="1772" cy="1274"/>
            </a:xfrm>
            <a:prstGeom prst="notchedRightArrow">
              <a:avLst/>
            </a:prstGeom>
            <a:gradFill>
              <a:gsLst>
                <a:gs pos="0">
                  <a:schemeClr val="accent1">
                    <a:lumMod val="75000"/>
                    <a:alpha val="42000"/>
                  </a:schemeClr>
                </a:gs>
                <a:gs pos="36000">
                  <a:schemeClr val="accent1"/>
                </a:gs>
                <a:gs pos="99000">
                  <a:schemeClr val="bg1"/>
                </a:gs>
                <a:gs pos="64000">
                  <a:schemeClr val="accent1">
                    <a:lumMod val="30000"/>
                    <a:lumOff val="70000"/>
                    <a:alpha val="81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Box 8"/>
          <p:cNvSpPr txBox="1"/>
          <p:nvPr>
            <p:custDataLst>
              <p:tags r:id="rId4"/>
            </p:custDataLst>
          </p:nvPr>
        </p:nvSpPr>
        <p:spPr>
          <a:xfrm>
            <a:off x="4615180" y="645795"/>
            <a:ext cx="3677920"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打造健康舒适的楼宇环境</a:t>
            </a:r>
            <a:endParaRPr lang="zh-CN" altLang="en-US" sz="2400" b="1" dirty="0">
              <a:solidFill>
                <a:srgbClr val="479EF6"/>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52" name="文本框 51"/>
          <p:cNvSpPr txBox="1"/>
          <p:nvPr>
            <p:custDataLst>
              <p:tags r:id="rId5"/>
            </p:custDataLst>
          </p:nvPr>
        </p:nvSpPr>
        <p:spPr>
          <a:xfrm>
            <a:off x="921385" y="5616575"/>
            <a:ext cx="1249680" cy="564515"/>
          </a:xfrm>
          <a:prstGeom prst="rect">
            <a:avLst/>
          </a:prstGeom>
          <a:noFill/>
        </p:spPr>
        <p:txBody>
          <a:bodyPr wrap="none" rtlCol="0">
            <a:spAutoFit/>
          </a:bodyPr>
          <a:lstStyle/>
          <a:p>
            <a:pPr algn="ctr">
              <a:lnSpc>
                <a:spcPct val="110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节省能源消耗</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10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打造绿色建筑</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6"/>
            </p:custDataLst>
          </p:nvPr>
        </p:nvSpPr>
        <p:spPr>
          <a:xfrm>
            <a:off x="2797810" y="5616575"/>
            <a:ext cx="1427480" cy="564515"/>
          </a:xfrm>
          <a:prstGeom prst="rect">
            <a:avLst/>
          </a:prstGeom>
          <a:noFill/>
        </p:spPr>
        <p:txBody>
          <a:bodyPr wrap="none" rtlCol="0">
            <a:spAutoFit/>
          </a:bodyPr>
          <a:lstStyle/>
          <a:p>
            <a:pPr algn="ctr">
              <a:lnSpc>
                <a:spcPct val="110000"/>
              </a:lnSpc>
              <a:buClrTx/>
              <a:buSzTx/>
              <a:buFontTx/>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降低运行管理费</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10000"/>
              </a:lnSpc>
              <a:buClrTx/>
              <a:buSzTx/>
              <a:buFontTx/>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提高管理效果</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文本框 53"/>
          <p:cNvSpPr txBox="1"/>
          <p:nvPr>
            <p:custDataLst>
              <p:tags r:id="rId7"/>
            </p:custDataLst>
          </p:nvPr>
        </p:nvSpPr>
        <p:spPr>
          <a:xfrm>
            <a:off x="4548505" y="5616575"/>
            <a:ext cx="1427480" cy="564515"/>
          </a:xfrm>
          <a:prstGeom prst="rect">
            <a:avLst/>
          </a:prstGeom>
          <a:noFill/>
        </p:spPr>
        <p:txBody>
          <a:bodyPr wrap="none" rtlCol="0">
            <a:spAutoFit/>
          </a:bodyPr>
          <a:lstStyle/>
          <a:p>
            <a:pPr algn="ctr">
              <a:lnSpc>
                <a:spcPct val="110000"/>
              </a:lnSpc>
              <a:buClrTx/>
              <a:buSzTx/>
              <a:buNone/>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提升环境舒适度</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10000"/>
              </a:lnSpc>
              <a:buClrTx/>
              <a:buSzTx/>
              <a:buNone/>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和员工体验</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8" name="组合 57"/>
          <p:cNvGrpSpPr>
            <a:grpSpLocks noChangeAspect="1"/>
          </p:cNvGrpSpPr>
          <p:nvPr/>
        </p:nvGrpSpPr>
        <p:grpSpPr>
          <a:xfrm>
            <a:off x="6839688" y="2171700"/>
            <a:ext cx="1621136" cy="948127"/>
            <a:chOff x="12943" y="8793"/>
            <a:chExt cx="4611" cy="2696"/>
          </a:xfrm>
          <a:effectLst>
            <a:outerShdw blurRad="50800" dist="38100" dir="2700000" algn="tl" rotWithShape="0">
              <a:prstClr val="black">
                <a:alpha val="40000"/>
              </a:prstClr>
            </a:outerShdw>
          </a:effectLst>
        </p:grpSpPr>
        <p:pic>
          <p:nvPicPr>
            <p:cNvPr id="59" name="图片 58" descr="AM200.1156"/>
            <p:cNvPicPr>
              <a:picLocks noChangeAspect="1"/>
            </p:cNvPicPr>
            <p:nvPr>
              <p:custDataLst>
                <p:tags r:id="rId8"/>
              </p:custDataLst>
            </p:nvPr>
          </p:nvPicPr>
          <p:blipFill>
            <a:blip r:embed="rId9" cstate="hqprint"/>
            <a:srcRect/>
            <a:stretch>
              <a:fillRect/>
            </a:stretch>
          </p:blipFill>
          <p:spPr>
            <a:xfrm>
              <a:off x="12943" y="8793"/>
              <a:ext cx="2623" cy="2696"/>
            </a:xfrm>
            <a:prstGeom prst="rect">
              <a:avLst/>
            </a:prstGeom>
          </p:spPr>
        </p:pic>
        <p:pic>
          <p:nvPicPr>
            <p:cNvPr id="60" name="图片 59" descr="AM103 室内环境监测传感器 1"/>
            <p:cNvPicPr>
              <a:picLocks noChangeAspect="1"/>
            </p:cNvPicPr>
            <p:nvPr>
              <p:custDataLst>
                <p:tags r:id="rId10"/>
              </p:custDataLst>
            </p:nvPr>
          </p:nvPicPr>
          <p:blipFill>
            <a:blip r:embed="rId11" cstate="hqprint"/>
            <a:srcRect/>
            <a:stretch>
              <a:fillRect/>
            </a:stretch>
          </p:blipFill>
          <p:spPr>
            <a:xfrm>
              <a:off x="15901" y="9652"/>
              <a:ext cx="1653" cy="1435"/>
            </a:xfrm>
            <a:prstGeom prst="rect">
              <a:avLst/>
            </a:prstGeom>
          </p:spPr>
        </p:pic>
      </p:grpSp>
      <p:grpSp>
        <p:nvGrpSpPr>
          <p:cNvPr id="62" name="组合 61"/>
          <p:cNvGrpSpPr/>
          <p:nvPr/>
        </p:nvGrpSpPr>
        <p:grpSpPr>
          <a:xfrm>
            <a:off x="1197610" y="4435475"/>
            <a:ext cx="918643" cy="918643"/>
            <a:chOff x="716" y="6586"/>
            <a:chExt cx="2121" cy="2121"/>
          </a:xfrm>
        </p:grpSpPr>
        <p:sp>
          <p:nvSpPr>
            <p:cNvPr id="63" name="椭圆 62"/>
            <p:cNvSpPr/>
            <p:nvPr>
              <p:custDataLst>
                <p:tags r:id="rId12"/>
              </p:custDataLst>
            </p:nvPr>
          </p:nvSpPr>
          <p:spPr>
            <a:xfrm>
              <a:off x="1013" y="6882"/>
              <a:ext cx="1528" cy="1528"/>
            </a:xfrm>
            <a:prstGeom prst="ellipse">
              <a:avLst/>
            </a:prstGeom>
            <a:solidFill>
              <a:schemeClr val="accent1">
                <a:lumMod val="75000"/>
              </a:schemeClr>
            </a:solidFill>
            <a:ln w="76200">
              <a:solidFill>
                <a:schemeClr val="bg1"/>
              </a:solidFill>
            </a:ln>
            <a:effectLst>
              <a:outerShdw blurRad="368300" sx="102000" sy="102000" algn="ctr" rotWithShape="0">
                <a:srgbClr val="5D57F5">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4" name="弧形 63"/>
            <p:cNvSpPr/>
            <p:nvPr>
              <p:custDataLst>
                <p:tags r:id="rId13"/>
              </p:custDataLst>
            </p:nvPr>
          </p:nvSpPr>
          <p:spPr>
            <a:xfrm>
              <a:off x="716" y="6586"/>
              <a:ext cx="2121" cy="2121"/>
            </a:xfrm>
            <a:prstGeom prst="arc">
              <a:avLst>
                <a:gd name="adj1" fmla="val 16200000"/>
                <a:gd name="adj2" fmla="val 10147027"/>
              </a:avLst>
            </a:prstGeom>
            <a:ln w="174625"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pic>
          <p:nvPicPr>
            <p:cNvPr id="65" name="图片 64" descr="未标题-1-05"/>
            <p:cNvPicPr>
              <a:picLocks noChangeAspect="1"/>
            </p:cNvPicPr>
            <p:nvPr>
              <p:custDataLst>
                <p:tags r:id="rId14"/>
              </p:custDataLst>
            </p:nvPr>
          </p:nvPicPr>
          <p:blipFill>
            <a:blip r:embed="rId15" cstate="hqprint"/>
            <a:srcRect/>
            <a:stretch>
              <a:fillRect/>
            </a:stretch>
          </p:blipFill>
          <p:spPr>
            <a:xfrm>
              <a:off x="1331" y="7136"/>
              <a:ext cx="897" cy="1111"/>
            </a:xfrm>
            <a:prstGeom prst="ellipse">
              <a:avLst/>
            </a:prstGeom>
          </p:spPr>
        </p:pic>
      </p:grpSp>
      <p:grpSp>
        <p:nvGrpSpPr>
          <p:cNvPr id="66" name="组合 65"/>
          <p:cNvGrpSpPr/>
          <p:nvPr/>
        </p:nvGrpSpPr>
        <p:grpSpPr>
          <a:xfrm>
            <a:off x="2917531" y="4422830"/>
            <a:ext cx="1009015" cy="944623"/>
            <a:chOff x="3635" y="6561"/>
            <a:chExt cx="2330" cy="2181"/>
          </a:xfrm>
        </p:grpSpPr>
        <p:sp>
          <p:nvSpPr>
            <p:cNvPr id="67" name="椭圆 66"/>
            <p:cNvSpPr/>
            <p:nvPr>
              <p:custDataLst>
                <p:tags r:id="rId16"/>
              </p:custDataLst>
            </p:nvPr>
          </p:nvSpPr>
          <p:spPr>
            <a:xfrm>
              <a:off x="4089" y="6882"/>
              <a:ext cx="1528" cy="1528"/>
            </a:xfrm>
            <a:prstGeom prst="ellipse">
              <a:avLst/>
            </a:prstGeom>
            <a:solidFill>
              <a:schemeClr val="accent1">
                <a:lumMod val="75000"/>
              </a:schemeClr>
            </a:solidFill>
            <a:ln w="76200">
              <a:solidFill>
                <a:schemeClr val="bg1"/>
              </a:solidFill>
            </a:ln>
            <a:effectLst>
              <a:outerShdw blurRad="368300" sx="102000" sy="102000" algn="ctr" rotWithShape="0">
                <a:srgbClr val="5D57F5">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8" name="弧形 67"/>
            <p:cNvSpPr/>
            <p:nvPr>
              <p:custDataLst>
                <p:tags r:id="rId17"/>
              </p:custDataLst>
            </p:nvPr>
          </p:nvSpPr>
          <p:spPr>
            <a:xfrm>
              <a:off x="3792" y="6621"/>
              <a:ext cx="2121" cy="2121"/>
            </a:xfrm>
            <a:prstGeom prst="arc">
              <a:avLst>
                <a:gd name="adj1" fmla="val 16200000"/>
                <a:gd name="adj2" fmla="val 8284554"/>
              </a:avLst>
            </a:prstGeom>
            <a:ln w="174625"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69" name="图片 68" descr="未标题-1-03"/>
            <p:cNvPicPr>
              <a:picLocks noChangeAspect="1"/>
            </p:cNvPicPr>
            <p:nvPr>
              <p:custDataLst>
                <p:tags r:id="rId18"/>
              </p:custDataLst>
            </p:nvPr>
          </p:nvPicPr>
          <p:blipFill>
            <a:blip r:embed="rId19"/>
            <a:stretch>
              <a:fillRect/>
            </a:stretch>
          </p:blipFill>
          <p:spPr>
            <a:xfrm>
              <a:off x="3635" y="6561"/>
              <a:ext cx="2330" cy="2151"/>
            </a:xfrm>
            <a:prstGeom prst="rect">
              <a:avLst/>
            </a:prstGeom>
          </p:spPr>
        </p:pic>
      </p:grpSp>
      <p:grpSp>
        <p:nvGrpSpPr>
          <p:cNvPr id="70" name="组合 69"/>
          <p:cNvGrpSpPr/>
          <p:nvPr/>
        </p:nvGrpSpPr>
        <p:grpSpPr>
          <a:xfrm>
            <a:off x="4792923" y="4454671"/>
            <a:ext cx="927590" cy="918497"/>
            <a:chOff x="6862" y="6621"/>
            <a:chExt cx="2143" cy="2121"/>
          </a:xfrm>
        </p:grpSpPr>
        <p:sp>
          <p:nvSpPr>
            <p:cNvPr id="73" name="椭圆 72"/>
            <p:cNvSpPr/>
            <p:nvPr>
              <p:custDataLst>
                <p:tags r:id="rId20"/>
              </p:custDataLst>
            </p:nvPr>
          </p:nvSpPr>
          <p:spPr>
            <a:xfrm>
              <a:off x="7164" y="6882"/>
              <a:ext cx="1528" cy="1528"/>
            </a:xfrm>
            <a:prstGeom prst="ellipse">
              <a:avLst/>
            </a:prstGeom>
            <a:solidFill>
              <a:schemeClr val="accent1">
                <a:lumMod val="75000"/>
              </a:schemeClr>
            </a:solidFill>
            <a:ln w="76200">
              <a:solidFill>
                <a:schemeClr val="bg1"/>
              </a:solidFill>
            </a:ln>
            <a:effectLst>
              <a:outerShdw blurRad="368300" sx="102000" sy="102000" algn="ctr" rotWithShape="0">
                <a:srgbClr val="5D57F5">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4" name="图片 73" descr="未标题-1-04"/>
            <p:cNvPicPr>
              <a:picLocks noChangeAspect="1"/>
            </p:cNvPicPr>
            <p:nvPr>
              <p:custDataLst>
                <p:tags r:id="rId21"/>
              </p:custDataLst>
            </p:nvPr>
          </p:nvPicPr>
          <p:blipFill>
            <a:blip r:embed="rId22"/>
            <a:stretch>
              <a:fillRect/>
            </a:stretch>
          </p:blipFill>
          <p:spPr>
            <a:xfrm>
              <a:off x="6862" y="6621"/>
              <a:ext cx="2112" cy="1949"/>
            </a:xfrm>
            <a:prstGeom prst="rect">
              <a:avLst/>
            </a:prstGeom>
            <a:noFill/>
            <a:extLst>
              <a:ext uri="{909E8E84-426E-40DD-AFC4-6F175D3DCCD1}">
                <a14:hiddenFill xmlns:a14="http://schemas.microsoft.com/office/drawing/2010/main">
                  <a:solidFill>
                    <a:schemeClr val="accent2"/>
                  </a:solidFill>
                </a14:hiddenFill>
              </a:ext>
            </a:extLst>
          </p:spPr>
        </p:pic>
        <p:sp>
          <p:nvSpPr>
            <p:cNvPr id="75" name="弧形 74"/>
            <p:cNvSpPr/>
            <p:nvPr>
              <p:custDataLst>
                <p:tags r:id="rId23"/>
              </p:custDataLst>
            </p:nvPr>
          </p:nvSpPr>
          <p:spPr>
            <a:xfrm>
              <a:off x="6884" y="6621"/>
              <a:ext cx="2121" cy="2121"/>
            </a:xfrm>
            <a:prstGeom prst="arc">
              <a:avLst>
                <a:gd name="adj1" fmla="val 16200000"/>
                <a:gd name="adj2" fmla="val 8284554"/>
              </a:avLst>
            </a:prstGeom>
            <a:ln w="174625"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6" name="图片 5"/>
          <p:cNvPicPr>
            <a:picLocks noChangeAspect="1"/>
          </p:cNvPicPr>
          <p:nvPr>
            <p:custDataLst>
              <p:tags r:id="rId24"/>
            </p:custDataLst>
          </p:nvPr>
        </p:nvPicPr>
        <p:blipFill>
          <a:blip r:embed="rId25"/>
          <a:stretch>
            <a:fillRect/>
          </a:stretch>
        </p:blipFill>
        <p:spPr>
          <a:xfrm>
            <a:off x="8729980" y="2416175"/>
            <a:ext cx="2528570" cy="703580"/>
          </a:xfrm>
          <a:prstGeom prst="rect">
            <a:avLst/>
          </a:prstGeom>
        </p:spPr>
      </p:pic>
      <p:sp>
        <p:nvSpPr>
          <p:cNvPr id="7" name="文本框 6"/>
          <p:cNvSpPr txBox="1"/>
          <p:nvPr>
            <p:custDataLst>
              <p:tags r:id="rId26"/>
            </p:custDataLst>
          </p:nvPr>
        </p:nvSpPr>
        <p:spPr>
          <a:xfrm>
            <a:off x="6619240" y="4205288"/>
            <a:ext cx="5080000" cy="800735"/>
          </a:xfrm>
          <a:prstGeom prst="rect">
            <a:avLst/>
          </a:prstGeom>
          <a:noFill/>
          <a:ln w="9525">
            <a:noFill/>
          </a:ln>
        </p:spPr>
        <p:txBody>
          <a:bodyPr>
            <a:spAutoFit/>
          </a:bodyPr>
          <a:lstStyle/>
          <a:p>
            <a:pPr marL="285750" indent="-285750">
              <a:lnSpc>
                <a:spcPct val="110000"/>
              </a:lnSpc>
              <a:buFont typeface="Wingdings" panose="05000000000000000000" charset="0"/>
              <a:buChar char="n"/>
            </a:pPr>
            <a:r>
              <a:rPr lang="zh-CN" sz="1400" b="0">
                <a:latin typeface="微软雅黑" panose="020B0503020204020204" pitchFamily="34" charset="-122"/>
                <a:ea typeface="微软雅黑" panose="020B0503020204020204" pitchFamily="34" charset="-122"/>
                <a:cs typeface="微软雅黑" panose="020B0503020204020204" pitchFamily="34" charset="-122"/>
              </a:rPr>
              <a:t>可根据二氧化碳水平联动控制</a:t>
            </a:r>
            <a:r>
              <a:rPr lang="en-US" sz="1400" b="0">
                <a:latin typeface="微软雅黑" panose="020B0503020204020204" pitchFamily="34" charset="-122"/>
                <a:ea typeface="微软雅黑" panose="020B0503020204020204" pitchFamily="34" charset="-122"/>
                <a:cs typeface="微软雅黑" panose="020B0503020204020204" pitchFamily="34" charset="-122"/>
              </a:rPr>
              <a:t>H</a:t>
            </a:r>
            <a:r>
              <a:rPr lang="zh-CN" sz="1400" b="0">
                <a:latin typeface="微软雅黑" panose="020B0503020204020204" pitchFamily="34" charset="-122"/>
                <a:ea typeface="微软雅黑" panose="020B0503020204020204" pitchFamily="34" charset="-122"/>
                <a:cs typeface="微软雅黑" panose="020B0503020204020204" pitchFamily="34" charset="-122"/>
              </a:rPr>
              <a:t>VAC运行，实现区域通风调节。还可以利用传感器提供的数据（占用、温度、湿度、管道静压、空气质量）为空间环境管理提供决策依据。</a:t>
            </a:r>
            <a:endParaRPr lang="zh-CN" altLang="en-US" sz="1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custDataLst>
              <p:tags r:id="rId27"/>
            </p:custDataLst>
          </p:nvPr>
        </p:nvSpPr>
        <p:spPr>
          <a:xfrm>
            <a:off x="6619240" y="5103178"/>
            <a:ext cx="5080000" cy="1037590"/>
          </a:xfrm>
          <a:prstGeom prst="rect">
            <a:avLst/>
          </a:prstGeom>
          <a:noFill/>
          <a:ln w="9525">
            <a:noFill/>
          </a:ln>
        </p:spPr>
        <p:txBody>
          <a:bodyPr>
            <a:spAutoFit/>
          </a:bodyPr>
          <a:lstStyle/>
          <a:p>
            <a:pPr marL="285750" indent="-285750">
              <a:lnSpc>
                <a:spcPct val="110000"/>
              </a:lnSpc>
              <a:buFont typeface="Wingdings" panose="05000000000000000000" charset="0"/>
              <a:buChar char="n"/>
            </a:pPr>
            <a:r>
              <a:rPr lang="zh-CN" sz="1400" b="0">
                <a:latin typeface="微软雅黑" panose="020B0503020204020204" pitchFamily="34" charset="-122"/>
                <a:ea typeface="微软雅黑" panose="020B0503020204020204" pitchFamily="34" charset="-122"/>
                <a:cs typeface="微软雅黑" panose="020B0503020204020204" pitchFamily="34" charset="-122"/>
              </a:rPr>
              <a:t>智能建筑软件收集来自各种传感器的信息，并将这些信息实时地保存。获取的信息库内容，经由工程师开发的智能建筑软件算法得到优化，帮助减少不必要的HVAC消耗、检测和诊断故障等功能。</a:t>
            </a:r>
            <a:endParaRPr lang="zh-CN" altLang="en-US" sz="1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custDataLst>
              <p:tags r:id="rId28"/>
            </p:custDataLst>
          </p:nvPr>
        </p:nvSpPr>
        <p:spPr>
          <a:xfrm>
            <a:off x="6918325" y="3282950"/>
            <a:ext cx="1670685" cy="275590"/>
          </a:xfrm>
          <a:prstGeom prst="rect">
            <a:avLst/>
          </a:prstGeom>
          <a:noFill/>
        </p:spPr>
        <p:txBody>
          <a:bodyPr wrap="square" rtlCol="0" anchor="t">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环境质量监测传感器</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pic>
        <p:nvPicPr>
          <p:cNvPr id="10" name="图片 9" descr="星纵物联Logo_RGB-02（彩色）"/>
          <p:cNvPicPr>
            <a:picLocks noChangeAspect="1"/>
          </p:cNvPicPr>
          <p:nvPr>
            <p:custDataLst>
              <p:tags r:id="rId29"/>
            </p:custDataLst>
          </p:nvPr>
        </p:nvPicPr>
        <p:blipFill>
          <a:blip r:embed="rId30"/>
          <a:stretch>
            <a:fillRect/>
          </a:stretch>
        </p:blipFill>
        <p:spPr>
          <a:xfrm>
            <a:off x="9432925" y="116205"/>
            <a:ext cx="3023870" cy="1026795"/>
          </a:xfrm>
          <a:prstGeom prst="rect">
            <a:avLst/>
          </a:prstGeom>
        </p:spPr>
      </p:pic>
      <p:grpSp>
        <p:nvGrpSpPr>
          <p:cNvPr id="12" name="组合 11"/>
          <p:cNvGrpSpPr/>
          <p:nvPr/>
        </p:nvGrpSpPr>
        <p:grpSpPr>
          <a:xfrm>
            <a:off x="214630" y="-26670"/>
            <a:ext cx="7479665" cy="2635250"/>
            <a:chOff x="338" y="-42"/>
            <a:chExt cx="11779" cy="4150"/>
          </a:xfrm>
        </p:grpSpPr>
        <p:sp>
          <p:nvSpPr>
            <p:cNvPr id="13" name="TextBox 8"/>
            <p:cNvSpPr txBox="1"/>
            <p:nvPr>
              <p:custDataLst>
                <p:tags r:id="rId3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方案亮点</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custDataLst>
                <p:tags r:id="rId3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ransition spd="slow">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1"/>
            </p:custDataLst>
          </p:nvPr>
        </p:nvSpPr>
        <p:spPr>
          <a:xfrm>
            <a:off x="4323715" y="799465"/>
            <a:ext cx="4297045"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降低能耗，打造绿色节能建筑</a:t>
            </a:r>
            <a:endParaRPr lang="zh-CN" altLang="en-US" sz="2400" b="1" dirty="0">
              <a:solidFill>
                <a:srgbClr val="479EF6"/>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3" name="圆角矩形 2"/>
          <p:cNvSpPr/>
          <p:nvPr/>
        </p:nvSpPr>
        <p:spPr>
          <a:xfrm>
            <a:off x="1147445" y="1554480"/>
            <a:ext cx="2573655"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灯光能耗</a:t>
            </a:r>
            <a:endParaRPr lang="zh-CN" altLang="en-US">
              <a:latin typeface="微软雅黑" panose="020B0503020204020204" pitchFamily="34" charset="-122"/>
              <a:ea typeface="微软雅黑" panose="020B0503020204020204" pitchFamily="34" charset="-122"/>
            </a:endParaRPr>
          </a:p>
        </p:txBody>
      </p:sp>
      <p:sp>
        <p:nvSpPr>
          <p:cNvPr id="6" name="圆角矩形 5"/>
          <p:cNvSpPr/>
          <p:nvPr>
            <p:custDataLst>
              <p:tags r:id="rId2"/>
            </p:custDataLst>
          </p:nvPr>
        </p:nvSpPr>
        <p:spPr>
          <a:xfrm>
            <a:off x="8912860" y="1554480"/>
            <a:ext cx="2832100"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HVAC</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调节</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圆角矩形 6"/>
          <p:cNvSpPr/>
          <p:nvPr>
            <p:custDataLst>
              <p:tags r:id="rId3"/>
            </p:custDataLst>
          </p:nvPr>
        </p:nvSpPr>
        <p:spPr>
          <a:xfrm>
            <a:off x="4954905" y="1554480"/>
            <a:ext cx="2804160"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latin typeface="微软雅黑" panose="020B0503020204020204" pitchFamily="34" charset="-122"/>
                <a:ea typeface="微软雅黑" panose="020B0503020204020204" pitchFamily="34" charset="-122"/>
                <a:sym typeface="+mn-ea"/>
              </a:rPr>
              <a:t>空调能耗</a:t>
            </a:r>
            <a:endParaRPr lang="zh-CN" altLang="en-US">
              <a:latin typeface="微软雅黑" panose="020B0503020204020204" pitchFamily="34" charset="-122"/>
              <a:ea typeface="微软雅黑" panose="020B0503020204020204" pitchFamily="34" charset="-122"/>
              <a:sym typeface="+mn-ea"/>
            </a:endParaRPr>
          </a:p>
        </p:txBody>
      </p:sp>
      <p:sp>
        <p:nvSpPr>
          <p:cNvPr id="130" name="同侧圆角矩形 129"/>
          <p:cNvSpPr/>
          <p:nvPr>
            <p:custDataLst>
              <p:tags r:id="rId4"/>
            </p:custDataLst>
          </p:nvPr>
        </p:nvSpPr>
        <p:spPr>
          <a:xfrm rot="10800000">
            <a:off x="691121" y="5511029"/>
            <a:ext cx="3559031" cy="835274"/>
          </a:xfrm>
          <a:prstGeom prst="round2Same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solidFill>
                <a:srgbClr val="404040"/>
              </a:solidFill>
            </a:endParaRPr>
          </a:p>
        </p:txBody>
      </p:sp>
      <p:sp>
        <p:nvSpPr>
          <p:cNvPr id="17" name="矩形 16"/>
          <p:cNvSpPr/>
          <p:nvPr>
            <p:custDataLst>
              <p:tags r:id="rId5"/>
            </p:custDataLst>
          </p:nvPr>
        </p:nvSpPr>
        <p:spPr>
          <a:xfrm>
            <a:off x="785291" y="4950738"/>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pitchFamily="34" charset="-122"/>
                <a:ea typeface="微软雅黑" panose="020B0503020204020204" pitchFamily="34" charset="-122"/>
              </a:rPr>
              <a:t>旧大楼</a:t>
            </a:r>
            <a:endParaRPr lang="zh-CN" altLang="en-US" sz="1200" dirty="0">
              <a:solidFill>
                <a:srgbClr val="1F4E79"/>
              </a:solidFill>
              <a:latin typeface="微软雅黑" panose="020B0503020204020204" pitchFamily="34" charset="-122"/>
              <a:ea typeface="微软雅黑" panose="020B0503020204020204" pitchFamily="34" charset="-122"/>
            </a:endParaRPr>
          </a:p>
          <a:p>
            <a:pPr algn="ctr"/>
            <a:r>
              <a:rPr lang="zh-CN" altLang="en-US" sz="1200" dirty="0">
                <a:solidFill>
                  <a:srgbClr val="1F4E79"/>
                </a:solidFill>
                <a:latin typeface="微软雅黑" panose="020B0503020204020204" pitchFamily="34" charset="-122"/>
                <a:ea typeface="微软雅黑" panose="020B0503020204020204" pitchFamily="34" charset="-122"/>
              </a:rPr>
              <a:t>传统普通开关</a:t>
            </a:r>
            <a:endParaRPr lang="zh-CN" altLang="en-US" sz="1200" dirty="0">
              <a:solidFill>
                <a:srgbClr val="1F4E79"/>
              </a:solidFill>
              <a:latin typeface="微软雅黑" panose="020B0503020204020204" pitchFamily="34" charset="-122"/>
              <a:ea typeface="微软雅黑" panose="020B0503020204020204" pitchFamily="34" charset="-122"/>
            </a:endParaRPr>
          </a:p>
        </p:txBody>
      </p:sp>
      <p:sp>
        <p:nvSpPr>
          <p:cNvPr id="104" name="矩形 103"/>
          <p:cNvSpPr/>
          <p:nvPr>
            <p:custDataLst>
              <p:tags r:id="rId6"/>
            </p:custDataLst>
          </p:nvPr>
        </p:nvSpPr>
        <p:spPr>
          <a:xfrm>
            <a:off x="2511689" y="4950738"/>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pitchFamily="34" charset="-122"/>
                <a:ea typeface="微软雅黑" panose="020B0503020204020204" pitchFamily="34" charset="-122"/>
              </a:rPr>
              <a:t>新大楼</a:t>
            </a:r>
            <a:endParaRPr lang="zh-CN" altLang="en-US" sz="1200" dirty="0">
              <a:solidFill>
                <a:schemeClr val="accent4">
                  <a:lumMod val="75000"/>
                </a:schemeClr>
              </a:solidFill>
              <a:latin typeface="微软雅黑" panose="020B0503020204020204" pitchFamily="34" charset="-122"/>
              <a:ea typeface="微软雅黑" panose="020B0503020204020204" pitchFamily="34" charset="-122"/>
            </a:endParaRPr>
          </a:p>
          <a:p>
            <a:pPr algn="ctr"/>
            <a:r>
              <a:rPr lang="zh-CN" altLang="en-US" sz="1200" dirty="0">
                <a:solidFill>
                  <a:schemeClr val="accent4">
                    <a:lumMod val="75000"/>
                  </a:schemeClr>
                </a:solidFill>
                <a:latin typeface="微软雅黑" panose="020B0503020204020204" pitchFamily="34" charset="-122"/>
                <a:ea typeface="微软雅黑" panose="020B0503020204020204" pitchFamily="34" charset="-122"/>
              </a:rPr>
              <a:t>智能开关策略</a:t>
            </a:r>
            <a:endParaRPr lang="zh-CN" altLang="en-US" sz="1200"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0" name="矩形 19"/>
          <p:cNvSpPr/>
          <p:nvPr>
            <p:custDataLst>
              <p:tags r:id="rId7"/>
            </p:custDataLst>
          </p:nvPr>
        </p:nvSpPr>
        <p:spPr>
          <a:xfrm>
            <a:off x="919947" y="5598670"/>
            <a:ext cx="3208869" cy="607695"/>
          </a:xfrm>
          <a:prstGeom prst="rect">
            <a:avLst/>
          </a:prstGeom>
        </p:spPr>
        <p:txBody>
          <a:bodyPr wrap="square">
            <a:spAutoFit/>
          </a:bodyPr>
          <a:lstStyle/>
          <a:p>
            <a:pPr>
              <a:lnSpc>
                <a:spcPct val="140000"/>
              </a:lnSpc>
            </a:pPr>
            <a:r>
              <a:rPr 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一栋</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层高的办公楼如果使用智能灯控设备控制</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联动可实现灯光能耗的节约</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电耗。</a:t>
            </a:r>
            <a:endPar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3" name="矩形 112"/>
          <p:cNvSpPr/>
          <p:nvPr>
            <p:custDataLst>
              <p:tags r:id="rId8"/>
            </p:custDataLst>
          </p:nvPr>
        </p:nvSpPr>
        <p:spPr>
          <a:xfrm>
            <a:off x="2143610" y="2856566"/>
            <a:ext cx="1057410" cy="460375"/>
          </a:xfrm>
          <a:prstGeom prst="rect">
            <a:avLst/>
          </a:prstGeom>
          <a:noFill/>
          <a:effectLst/>
        </p:spPr>
        <p:txBody>
          <a:bodyPr wrap="square" lIns="91440" tIns="45720" rIns="91440" bIns="45720">
            <a:spAutoFit/>
          </a:bodyPr>
          <a:lstStyle/>
          <a:p>
            <a:pPr algn="ctr"/>
            <a:r>
              <a:rPr lang="en-US" altLang="zh-CN" sz="2400" b="1" dirty="0">
                <a:solidFill>
                  <a:srgbClr val="1F4E79"/>
                </a:solidFill>
                <a:latin typeface="微软雅黑" panose="020B0503020204020204" pitchFamily="34" charset="-122"/>
                <a:ea typeface="微软雅黑" panose="020B0503020204020204" pitchFamily="34" charset="-122"/>
              </a:rPr>
              <a:t>-30%</a:t>
            </a:r>
            <a:endParaRPr lang="en-US" altLang="zh-CN" sz="2400" b="1" dirty="0">
              <a:solidFill>
                <a:srgbClr val="1F4E79"/>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1220937" y="2403196"/>
            <a:ext cx="756654" cy="2456013"/>
            <a:chOff x="3702099" y="503848"/>
            <a:chExt cx="447946" cy="2456013"/>
          </a:xfrm>
        </p:grpSpPr>
        <p:sp>
          <p:nvSpPr>
            <p:cNvPr id="24" name="矩形 23"/>
            <p:cNvSpPr/>
            <p:nvPr>
              <p:custDataLst>
                <p:tags r:id="rId9"/>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custDataLst>
                <p:tags r:id="rId10"/>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custDataLst>
                <p:tags r:id="rId11"/>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矩形 53"/>
          <p:cNvSpPr/>
          <p:nvPr>
            <p:custDataLst>
              <p:tags r:id="rId12"/>
            </p:custDataLst>
          </p:nvPr>
        </p:nvSpPr>
        <p:spPr>
          <a:xfrm>
            <a:off x="1220937" y="3440016"/>
            <a:ext cx="869550" cy="275590"/>
          </a:xfrm>
          <a:prstGeom prst="rect">
            <a:avLst/>
          </a:prstGeom>
        </p:spPr>
        <p:txBody>
          <a:bodyPr wrap="square">
            <a:spAutoFit/>
          </a:bodyPr>
          <a:lstStyle/>
          <a:p>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万度</a:t>
            </a:r>
            <a:endPar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5" name="组合 54"/>
          <p:cNvGrpSpPr/>
          <p:nvPr/>
        </p:nvGrpSpPr>
        <p:grpSpPr>
          <a:xfrm>
            <a:off x="2958867" y="3487285"/>
            <a:ext cx="756919" cy="1371924"/>
            <a:chOff x="3702099" y="1587937"/>
            <a:chExt cx="448103" cy="1371924"/>
          </a:xfrm>
        </p:grpSpPr>
        <p:sp>
          <p:nvSpPr>
            <p:cNvPr id="56" name="矩形 55"/>
            <p:cNvSpPr/>
            <p:nvPr>
              <p:custDataLst>
                <p:tags r:id="rId13"/>
              </p:custDataLst>
            </p:nvPr>
          </p:nvSpPr>
          <p:spPr>
            <a:xfrm>
              <a:off x="3702099" y="1643182"/>
              <a:ext cx="448103" cy="1265555"/>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14"/>
              </p:custDataLst>
            </p:nvPr>
          </p:nvSpPr>
          <p:spPr>
            <a:xfrm>
              <a:off x="3702099" y="1587937"/>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custDataLst>
                <p:tags r:id="rId15"/>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 name="矩形 106"/>
          <p:cNvSpPr/>
          <p:nvPr>
            <p:custDataLst>
              <p:tags r:id="rId16"/>
            </p:custDataLst>
          </p:nvPr>
        </p:nvSpPr>
        <p:spPr>
          <a:xfrm>
            <a:off x="2857896" y="4180721"/>
            <a:ext cx="991466" cy="275590"/>
          </a:xfrm>
          <a:prstGeom prst="rect">
            <a:avLst/>
          </a:prstGeom>
        </p:spPr>
        <p:txBody>
          <a:bodyPr wrap="squar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42</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万度</a:t>
            </a:r>
            <a:endPar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Freeform 5"/>
          <p:cNvSpPr/>
          <p:nvPr>
            <p:custDataLst>
              <p:tags r:id="rId17"/>
            </p:custDataLst>
          </p:nvPr>
        </p:nvSpPr>
        <p:spPr bwMode="auto">
          <a:xfrm flipV="1">
            <a:off x="2346185" y="2370553"/>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sp>
        <p:nvSpPr>
          <p:cNvPr id="64" name="矩形 63"/>
          <p:cNvSpPr/>
          <p:nvPr>
            <p:custDataLst>
              <p:tags r:id="rId18"/>
            </p:custDataLst>
          </p:nvPr>
        </p:nvSpPr>
        <p:spPr>
          <a:xfrm>
            <a:off x="2143610" y="3227130"/>
            <a:ext cx="1057410" cy="337185"/>
          </a:xfrm>
          <a:prstGeom prst="rect">
            <a:avLst/>
          </a:prstGeom>
          <a:noFill/>
          <a:effectLst/>
        </p:spPr>
        <p:txBody>
          <a:bodyPr wrap="square" lIns="91440" tIns="45720" rIns="91440" bIns="45720">
            <a:spAutoFit/>
          </a:bodyPr>
          <a:lstStyle/>
          <a:p>
            <a:pPr algn="ctr"/>
            <a:r>
              <a:rPr lang="en-US" altLang="zh-CN" sz="1600" dirty="0">
                <a:solidFill>
                  <a:srgbClr val="1F4E79"/>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1600" dirty="0">
                <a:solidFill>
                  <a:srgbClr val="1F4E79"/>
                </a:solidFill>
                <a:latin typeface="微软雅黑" panose="020B0503020204020204" pitchFamily="34" charset="-122"/>
                <a:ea typeface="微软雅黑" panose="020B0503020204020204" pitchFamily="34" charset="-122"/>
                <a:cs typeface="微软雅黑" panose="020B0503020204020204" pitchFamily="34" charset="-122"/>
              </a:rPr>
              <a:t>万度</a:t>
            </a:r>
            <a:endParaRPr lang="zh-CN" altLang="en-US" sz="1600" dirty="0">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同侧圆角矩形 26"/>
          <p:cNvSpPr/>
          <p:nvPr>
            <p:custDataLst>
              <p:tags r:id="rId19"/>
            </p:custDataLst>
          </p:nvPr>
        </p:nvSpPr>
        <p:spPr>
          <a:xfrm rot="10800000">
            <a:off x="4600816" y="5509124"/>
            <a:ext cx="3559031" cy="835274"/>
          </a:xfrm>
          <a:prstGeom prst="round2Same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solidFill>
                <a:srgbClr val="404040"/>
              </a:solidFill>
            </a:endParaRPr>
          </a:p>
        </p:txBody>
      </p:sp>
      <p:sp>
        <p:nvSpPr>
          <p:cNvPr id="30" name="矩形 29"/>
          <p:cNvSpPr/>
          <p:nvPr>
            <p:custDataLst>
              <p:tags r:id="rId20"/>
            </p:custDataLst>
          </p:nvPr>
        </p:nvSpPr>
        <p:spPr>
          <a:xfrm>
            <a:off x="4694986" y="4948833"/>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pitchFamily="34" charset="-122"/>
                <a:ea typeface="微软雅黑" panose="020B0503020204020204" pitchFamily="34" charset="-122"/>
              </a:rPr>
              <a:t>宿舍</a:t>
            </a:r>
            <a:endParaRPr lang="zh-CN" altLang="en-US" sz="1200" dirty="0">
              <a:solidFill>
                <a:srgbClr val="1F4E79"/>
              </a:solidFill>
              <a:latin typeface="微软雅黑" panose="020B0503020204020204" pitchFamily="34" charset="-122"/>
              <a:ea typeface="微软雅黑" panose="020B0503020204020204" pitchFamily="34" charset="-122"/>
            </a:endParaRPr>
          </a:p>
          <a:p>
            <a:pPr algn="ctr"/>
            <a:r>
              <a:rPr lang="zh-CN" altLang="en-US" sz="1200" dirty="0">
                <a:solidFill>
                  <a:srgbClr val="1F4E79"/>
                </a:solidFill>
                <a:latin typeface="微软雅黑" panose="020B0503020204020204" pitchFamily="34" charset="-122"/>
                <a:ea typeface="微软雅黑" panose="020B0503020204020204" pitchFamily="34" charset="-122"/>
              </a:rPr>
              <a:t>人工手动开关</a:t>
            </a:r>
            <a:endParaRPr lang="zh-CN" altLang="en-US" sz="1200" dirty="0">
              <a:solidFill>
                <a:srgbClr val="1F4E79"/>
              </a:solidFill>
              <a:latin typeface="微软雅黑" panose="020B0503020204020204" pitchFamily="34" charset="-122"/>
              <a:ea typeface="微软雅黑" panose="020B0503020204020204" pitchFamily="34" charset="-122"/>
            </a:endParaRPr>
          </a:p>
        </p:txBody>
      </p:sp>
      <p:sp>
        <p:nvSpPr>
          <p:cNvPr id="31" name="矩形 30"/>
          <p:cNvSpPr/>
          <p:nvPr>
            <p:custDataLst>
              <p:tags r:id="rId21"/>
            </p:custDataLst>
          </p:nvPr>
        </p:nvSpPr>
        <p:spPr>
          <a:xfrm>
            <a:off x="6421384" y="4948833"/>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pitchFamily="34" charset="-122"/>
                <a:ea typeface="微软雅黑" panose="020B0503020204020204" pitchFamily="34" charset="-122"/>
              </a:rPr>
              <a:t>宿舍</a:t>
            </a:r>
            <a:endParaRPr lang="zh-CN" altLang="en-US" sz="1200" dirty="0">
              <a:solidFill>
                <a:schemeClr val="accent4">
                  <a:lumMod val="75000"/>
                </a:schemeClr>
              </a:solidFill>
              <a:latin typeface="微软雅黑" panose="020B0503020204020204" pitchFamily="34" charset="-122"/>
              <a:ea typeface="微软雅黑" panose="020B0503020204020204" pitchFamily="34" charset="-122"/>
            </a:endParaRPr>
          </a:p>
          <a:p>
            <a:pPr algn="ctr"/>
            <a:r>
              <a:rPr lang="zh-CN" altLang="en-US" sz="1200" dirty="0">
                <a:solidFill>
                  <a:schemeClr val="accent4">
                    <a:lumMod val="75000"/>
                  </a:schemeClr>
                </a:solidFill>
                <a:latin typeface="微软雅黑" panose="020B0503020204020204" pitchFamily="34" charset="-122"/>
                <a:ea typeface="微软雅黑" panose="020B0503020204020204" pitchFamily="34" charset="-122"/>
              </a:rPr>
              <a:t>智能控制策略</a:t>
            </a:r>
            <a:endParaRPr lang="zh-CN" altLang="en-US" sz="1200"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32" name="矩形 31"/>
          <p:cNvSpPr/>
          <p:nvPr>
            <p:custDataLst>
              <p:tags r:id="rId22"/>
            </p:custDataLst>
          </p:nvPr>
        </p:nvSpPr>
        <p:spPr>
          <a:xfrm>
            <a:off x="4829642" y="5596765"/>
            <a:ext cx="3208869" cy="607695"/>
          </a:xfrm>
          <a:prstGeom prst="rect">
            <a:avLst/>
          </a:prstGeom>
        </p:spPr>
        <p:txBody>
          <a:bodyPr wrap="square">
            <a:spAutoFit/>
          </a:bodyPr>
          <a:lstStyle/>
          <a:p>
            <a:pPr>
              <a:lnSpc>
                <a:spcPct val="140000"/>
              </a:lnSpc>
            </a:pPr>
            <a:r>
              <a:rPr 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一栋</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14</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层高的宿舍楼如果使用空调控制</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联动传感器可节省能耗的节约</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电耗。</a:t>
            </a:r>
            <a:endPar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矩形 32"/>
          <p:cNvSpPr/>
          <p:nvPr>
            <p:custDataLst>
              <p:tags r:id="rId23"/>
            </p:custDataLst>
          </p:nvPr>
        </p:nvSpPr>
        <p:spPr>
          <a:xfrm>
            <a:off x="6053305" y="2854661"/>
            <a:ext cx="1057410" cy="460375"/>
          </a:xfrm>
          <a:prstGeom prst="rect">
            <a:avLst/>
          </a:prstGeom>
          <a:noFill/>
          <a:effectLst/>
        </p:spPr>
        <p:txBody>
          <a:bodyPr wrap="square" lIns="91440" tIns="45720" rIns="91440" bIns="45720">
            <a:spAutoFit/>
          </a:bodyPr>
          <a:lstStyle/>
          <a:p>
            <a:pPr algn="ctr"/>
            <a:r>
              <a:rPr lang="en-US" altLang="zh-CN" sz="2400" b="1" dirty="0">
                <a:solidFill>
                  <a:srgbClr val="1F4E79"/>
                </a:solidFill>
                <a:latin typeface="微软雅黑" panose="020B0503020204020204" pitchFamily="34" charset="-122"/>
                <a:ea typeface="微软雅黑" panose="020B0503020204020204" pitchFamily="34" charset="-122"/>
              </a:rPr>
              <a:t>-30%</a:t>
            </a:r>
            <a:endParaRPr lang="en-US" altLang="zh-CN" sz="2400" b="1" dirty="0">
              <a:solidFill>
                <a:srgbClr val="1F4E79"/>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5130632" y="2401291"/>
            <a:ext cx="756654" cy="2456013"/>
            <a:chOff x="3702099" y="503848"/>
            <a:chExt cx="447946" cy="2456013"/>
          </a:xfrm>
        </p:grpSpPr>
        <p:sp>
          <p:nvSpPr>
            <p:cNvPr id="43" name="矩形 42"/>
            <p:cNvSpPr/>
            <p:nvPr>
              <p:custDataLst>
                <p:tags r:id="rId24"/>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5"/>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26"/>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矩形 45"/>
          <p:cNvSpPr/>
          <p:nvPr>
            <p:custDataLst>
              <p:tags r:id="rId27"/>
            </p:custDataLst>
          </p:nvPr>
        </p:nvSpPr>
        <p:spPr>
          <a:xfrm>
            <a:off x="5130632" y="3438111"/>
            <a:ext cx="869550" cy="275590"/>
          </a:xfrm>
          <a:prstGeom prst="rect">
            <a:avLst/>
          </a:prstGeom>
        </p:spPr>
        <p:txBody>
          <a:bodyPr wrap="square">
            <a:spAutoFit/>
          </a:bodyPr>
          <a:lstStyle/>
          <a:p>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72</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万度</a:t>
            </a:r>
            <a:endPar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7" name="组合 46"/>
          <p:cNvGrpSpPr/>
          <p:nvPr/>
        </p:nvGrpSpPr>
        <p:grpSpPr>
          <a:xfrm>
            <a:off x="6868562" y="3520305"/>
            <a:ext cx="756919" cy="1336999"/>
            <a:chOff x="3702099" y="1622862"/>
            <a:chExt cx="448103" cy="1336999"/>
          </a:xfrm>
        </p:grpSpPr>
        <p:sp>
          <p:nvSpPr>
            <p:cNvPr id="48" name="矩形 47"/>
            <p:cNvSpPr/>
            <p:nvPr>
              <p:custDataLst>
                <p:tags r:id="rId28"/>
              </p:custDataLst>
            </p:nvPr>
          </p:nvSpPr>
          <p:spPr>
            <a:xfrm>
              <a:off x="3702099" y="1666677"/>
              <a:ext cx="448103" cy="1242060"/>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29"/>
              </p:custDataLst>
            </p:nvPr>
          </p:nvSpPr>
          <p:spPr>
            <a:xfrm>
              <a:off x="3702099" y="1622862"/>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30"/>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custDataLst>
              <p:tags r:id="rId31"/>
            </p:custDataLst>
          </p:nvPr>
        </p:nvSpPr>
        <p:spPr>
          <a:xfrm>
            <a:off x="6767591" y="4178816"/>
            <a:ext cx="991466" cy="275590"/>
          </a:xfrm>
          <a:prstGeom prst="rect">
            <a:avLst/>
          </a:prstGeom>
        </p:spPr>
        <p:txBody>
          <a:bodyPr wrap="squar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51</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万度</a:t>
            </a:r>
            <a:endPar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Freeform 5"/>
          <p:cNvSpPr/>
          <p:nvPr>
            <p:custDataLst>
              <p:tags r:id="rId32"/>
            </p:custDataLst>
          </p:nvPr>
        </p:nvSpPr>
        <p:spPr bwMode="auto">
          <a:xfrm flipV="1">
            <a:off x="6255880" y="2368648"/>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sp>
        <p:nvSpPr>
          <p:cNvPr id="59" name="矩形 58"/>
          <p:cNvSpPr/>
          <p:nvPr>
            <p:custDataLst>
              <p:tags r:id="rId33"/>
            </p:custDataLst>
          </p:nvPr>
        </p:nvSpPr>
        <p:spPr>
          <a:xfrm>
            <a:off x="6053305" y="3225225"/>
            <a:ext cx="1057410" cy="337185"/>
          </a:xfrm>
          <a:prstGeom prst="rect">
            <a:avLst/>
          </a:prstGeom>
          <a:noFill/>
          <a:effectLst/>
        </p:spPr>
        <p:txBody>
          <a:bodyPr wrap="square" lIns="91440" tIns="45720" rIns="91440" bIns="45720">
            <a:spAutoFit/>
          </a:bodyPr>
          <a:lstStyle/>
          <a:p>
            <a:pPr algn="ctr"/>
            <a:r>
              <a:rPr lang="en-US" altLang="zh-CN" sz="1600" dirty="0">
                <a:solidFill>
                  <a:srgbClr val="1F4E79"/>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600" dirty="0">
                <a:solidFill>
                  <a:srgbClr val="1F4E79"/>
                </a:solidFill>
                <a:latin typeface="微软雅黑" panose="020B0503020204020204" pitchFamily="34" charset="-122"/>
                <a:ea typeface="微软雅黑" panose="020B0503020204020204" pitchFamily="34" charset="-122"/>
                <a:cs typeface="微软雅黑" panose="020B0503020204020204" pitchFamily="34" charset="-122"/>
              </a:rPr>
              <a:t>万度</a:t>
            </a:r>
            <a:endParaRPr lang="zh-CN" altLang="en-US" sz="1600" dirty="0">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同侧圆角矩形 59"/>
          <p:cNvSpPr/>
          <p:nvPr>
            <p:custDataLst>
              <p:tags r:id="rId34"/>
            </p:custDataLst>
          </p:nvPr>
        </p:nvSpPr>
        <p:spPr>
          <a:xfrm rot="10800000">
            <a:off x="8526386" y="5502139"/>
            <a:ext cx="3559031" cy="835274"/>
          </a:xfrm>
          <a:prstGeom prst="round2Same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zh-CN" altLang="en-US">
              <a:solidFill>
                <a:srgbClr val="404040"/>
              </a:solidFill>
            </a:endParaRPr>
          </a:p>
        </p:txBody>
      </p:sp>
      <p:sp>
        <p:nvSpPr>
          <p:cNvPr id="61" name="矩形 60"/>
          <p:cNvSpPr/>
          <p:nvPr>
            <p:custDataLst>
              <p:tags r:id="rId35"/>
            </p:custDataLst>
          </p:nvPr>
        </p:nvSpPr>
        <p:spPr>
          <a:xfrm>
            <a:off x="8620556" y="4941848"/>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pitchFamily="34" charset="-122"/>
                <a:ea typeface="微软雅黑" panose="020B0503020204020204" pitchFamily="34" charset="-122"/>
              </a:rPr>
              <a:t>旧大楼</a:t>
            </a:r>
            <a:endParaRPr lang="zh-CN" altLang="en-US" sz="1200" dirty="0">
              <a:solidFill>
                <a:srgbClr val="1F4E79"/>
              </a:solidFill>
              <a:latin typeface="微软雅黑" panose="020B0503020204020204" pitchFamily="34" charset="-122"/>
              <a:ea typeface="微软雅黑" panose="020B0503020204020204" pitchFamily="34" charset="-122"/>
            </a:endParaRPr>
          </a:p>
          <a:p>
            <a:pPr algn="ctr"/>
            <a:r>
              <a:rPr lang="zh-CN" altLang="en-US" sz="1200" dirty="0">
                <a:solidFill>
                  <a:srgbClr val="1F4E79"/>
                </a:solidFill>
                <a:latin typeface="微软雅黑" panose="020B0503020204020204" pitchFamily="34" charset="-122"/>
                <a:ea typeface="微软雅黑" panose="020B0503020204020204" pitchFamily="34" charset="-122"/>
              </a:rPr>
              <a:t>无环境数据指导</a:t>
            </a:r>
            <a:endParaRPr lang="zh-CN" altLang="en-US" sz="1200" dirty="0">
              <a:solidFill>
                <a:srgbClr val="1F4E79"/>
              </a:solidFill>
              <a:latin typeface="微软雅黑" panose="020B0503020204020204" pitchFamily="34" charset="-122"/>
              <a:ea typeface="微软雅黑" panose="020B0503020204020204" pitchFamily="34" charset="-122"/>
            </a:endParaRPr>
          </a:p>
        </p:txBody>
      </p:sp>
      <p:sp>
        <p:nvSpPr>
          <p:cNvPr id="62" name="矩形 61"/>
          <p:cNvSpPr/>
          <p:nvPr>
            <p:custDataLst>
              <p:tags r:id="rId36"/>
            </p:custDataLst>
          </p:nvPr>
        </p:nvSpPr>
        <p:spPr>
          <a:xfrm>
            <a:off x="10346954" y="4941848"/>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新增后</a:t>
            </a:r>
            <a:endParaRPr lang="zh-CN" altLang="en-US" sz="1200"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200"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数据指导</a:t>
            </a:r>
            <a:r>
              <a:rPr lang="en-US" altLang="zh-CN" sz="1200"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HVAC</a:t>
            </a:r>
            <a:endParaRPr lang="en-US" altLang="zh-CN" sz="1200"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矩形 62"/>
          <p:cNvSpPr/>
          <p:nvPr>
            <p:custDataLst>
              <p:tags r:id="rId37"/>
            </p:custDataLst>
          </p:nvPr>
        </p:nvSpPr>
        <p:spPr>
          <a:xfrm>
            <a:off x="8755212" y="5589780"/>
            <a:ext cx="3208869" cy="607695"/>
          </a:xfrm>
          <a:prstGeom prst="rect">
            <a:avLst/>
          </a:prstGeom>
        </p:spPr>
        <p:txBody>
          <a:bodyPr wrap="square">
            <a:spAutoFit/>
          </a:bodyPr>
          <a:lstStyle/>
          <a:p>
            <a:pPr>
              <a:lnSpc>
                <a:spcPct val="140000"/>
              </a:lnSpc>
            </a:pPr>
            <a:r>
              <a:rPr 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一栋</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层高的商业大厦使用</a:t>
            </a:r>
            <a:r>
              <a:rPr 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环境监测传感器指导</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HVAC</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调节，每年可节省约</a:t>
            </a:r>
            <a:r>
              <a:rPr lang="en-US" altLang="zh-CN"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24</a:t>
            </a:r>
            <a:r>
              <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万人民币。</a:t>
            </a:r>
            <a:endParaRPr lang="zh-CN" altLang="en-US" sz="120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5" name="矩形 64"/>
          <p:cNvSpPr/>
          <p:nvPr>
            <p:custDataLst>
              <p:tags r:id="rId38"/>
            </p:custDataLst>
          </p:nvPr>
        </p:nvSpPr>
        <p:spPr>
          <a:xfrm>
            <a:off x="9978875" y="2728931"/>
            <a:ext cx="1057410" cy="460375"/>
          </a:xfrm>
          <a:prstGeom prst="rect">
            <a:avLst/>
          </a:prstGeom>
          <a:noFill/>
          <a:effectLst/>
        </p:spPr>
        <p:txBody>
          <a:bodyPr wrap="square" lIns="91440" tIns="45720" rIns="91440" bIns="45720">
            <a:spAutoFit/>
          </a:bodyPr>
          <a:lstStyle/>
          <a:p>
            <a:pPr algn="ctr"/>
            <a:r>
              <a:rPr lang="en-US" altLang="zh-CN" sz="2400" b="1" dirty="0">
                <a:solidFill>
                  <a:srgbClr val="1F4E79"/>
                </a:solidFill>
                <a:latin typeface="微软雅黑" panose="020B0503020204020204" pitchFamily="34" charset="-122"/>
                <a:ea typeface="微软雅黑" panose="020B0503020204020204" pitchFamily="34" charset="-122"/>
              </a:rPr>
              <a:t>-20%</a:t>
            </a:r>
            <a:endParaRPr lang="en-US" altLang="zh-CN" sz="2400" b="1" dirty="0">
              <a:solidFill>
                <a:srgbClr val="1F4E79"/>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9056202" y="2394306"/>
            <a:ext cx="756654" cy="2456013"/>
            <a:chOff x="3702099" y="503848"/>
            <a:chExt cx="447946" cy="2456013"/>
          </a:xfrm>
        </p:grpSpPr>
        <p:sp>
          <p:nvSpPr>
            <p:cNvPr id="67" name="矩形 66"/>
            <p:cNvSpPr/>
            <p:nvPr>
              <p:custDataLst>
                <p:tags r:id="rId39"/>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custDataLst>
                <p:tags r:id="rId40"/>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custDataLst>
                <p:tags r:id="rId41"/>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矩形 69"/>
          <p:cNvSpPr/>
          <p:nvPr>
            <p:custDataLst>
              <p:tags r:id="rId42"/>
            </p:custDataLst>
          </p:nvPr>
        </p:nvSpPr>
        <p:spPr>
          <a:xfrm>
            <a:off x="9000322" y="3431126"/>
            <a:ext cx="869550" cy="460375"/>
          </a:xfrm>
          <a:prstGeom prst="rect">
            <a:avLst/>
          </a:prstGeom>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暖通通风能耗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10794132" y="3031355"/>
            <a:ext cx="756919" cy="1818964"/>
            <a:chOff x="3702099" y="1140897"/>
            <a:chExt cx="448103" cy="1818964"/>
          </a:xfrm>
        </p:grpSpPr>
        <p:sp>
          <p:nvSpPr>
            <p:cNvPr id="72" name="矩形 71"/>
            <p:cNvSpPr/>
            <p:nvPr>
              <p:custDataLst>
                <p:tags r:id="rId43"/>
              </p:custDataLst>
            </p:nvPr>
          </p:nvSpPr>
          <p:spPr>
            <a:xfrm>
              <a:off x="3702099" y="1197412"/>
              <a:ext cx="448103" cy="1711325"/>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custDataLst>
                <p:tags r:id="rId44"/>
              </p:custDataLst>
            </p:nvPr>
          </p:nvSpPr>
          <p:spPr>
            <a:xfrm>
              <a:off x="3702099" y="1140897"/>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custDataLst>
                <p:tags r:id="rId45"/>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矩形 74"/>
          <p:cNvSpPr/>
          <p:nvPr>
            <p:custDataLst>
              <p:tags r:id="rId46"/>
            </p:custDataLst>
          </p:nvPr>
        </p:nvSpPr>
        <p:spPr>
          <a:xfrm>
            <a:off x="10693161" y="3675896"/>
            <a:ext cx="991466" cy="460375"/>
          </a:xfrm>
          <a:prstGeom prst="rect">
            <a:avLst/>
          </a:prstGeom>
        </p:spPr>
        <p:txBody>
          <a:bodyPr wrap="square">
            <a:spAutoFit/>
          </a:bodyPr>
          <a:lstStyle/>
          <a:p>
            <a:pPr algn="ctr"/>
            <a:r>
              <a:rPr lang="zh-CN" sz="1200" dirty="0">
                <a:solidFill>
                  <a:schemeClr val="bg1"/>
                </a:solidFill>
                <a:latin typeface="微软雅黑" panose="020B0503020204020204" pitchFamily="34" charset="-122"/>
                <a:ea typeface="微软雅黑" panose="020B0503020204020204" pitchFamily="34" charset="-122"/>
              </a:rPr>
              <a:t>智能化调</a:t>
            </a:r>
            <a:endParaRPr lang="zh-CN" sz="1200" dirty="0">
              <a:solidFill>
                <a:schemeClr val="bg1"/>
              </a:solidFill>
              <a:latin typeface="微软雅黑" panose="020B0503020204020204" pitchFamily="34" charset="-122"/>
              <a:ea typeface="微软雅黑" panose="020B0503020204020204" pitchFamily="34" charset="-122"/>
            </a:endParaRPr>
          </a:p>
          <a:p>
            <a:pPr algn="ctr"/>
            <a:r>
              <a:rPr lang="zh-CN" sz="1200" dirty="0">
                <a:solidFill>
                  <a:schemeClr val="bg1"/>
                </a:solidFill>
                <a:latin typeface="微软雅黑" panose="020B0503020204020204" pitchFamily="34" charset="-122"/>
                <a:ea typeface="微软雅黑" panose="020B0503020204020204" pitchFamily="34" charset="-122"/>
              </a:rPr>
              <a:t>节能耗</a:t>
            </a:r>
            <a:endParaRPr lang="zh-CN" sz="1200" dirty="0">
              <a:solidFill>
                <a:schemeClr val="bg1"/>
              </a:solidFill>
              <a:latin typeface="微软雅黑" panose="020B0503020204020204" pitchFamily="34" charset="-122"/>
              <a:ea typeface="微软雅黑" panose="020B0503020204020204" pitchFamily="34" charset="-122"/>
            </a:endParaRPr>
          </a:p>
        </p:txBody>
      </p:sp>
      <p:sp>
        <p:nvSpPr>
          <p:cNvPr id="76" name="Freeform 5"/>
          <p:cNvSpPr/>
          <p:nvPr>
            <p:custDataLst>
              <p:tags r:id="rId47"/>
            </p:custDataLst>
          </p:nvPr>
        </p:nvSpPr>
        <p:spPr bwMode="auto">
          <a:xfrm flipV="1">
            <a:off x="10181450" y="2270858"/>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grpSp>
        <p:nvGrpSpPr>
          <p:cNvPr id="12" name="组合 11"/>
          <p:cNvGrpSpPr/>
          <p:nvPr/>
        </p:nvGrpSpPr>
        <p:grpSpPr>
          <a:xfrm>
            <a:off x="214630" y="-26670"/>
            <a:ext cx="7479665" cy="2635250"/>
            <a:chOff x="338" y="-42"/>
            <a:chExt cx="11779" cy="4150"/>
          </a:xfrm>
        </p:grpSpPr>
        <p:sp>
          <p:nvSpPr>
            <p:cNvPr id="13" name="TextBox 8"/>
            <p:cNvSpPr txBox="1"/>
            <p:nvPr>
              <p:custDataLst>
                <p:tags r:id="rId48"/>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方案亮点</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4" name="矩形 13"/>
            <p:cNvSpPr/>
            <p:nvPr>
              <p:custDataLst>
                <p:tags r:id="rId49"/>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0"/>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 name="图片 9" descr="星纵物联Logo_RGB-02（彩色）"/>
          <p:cNvPicPr>
            <a:picLocks noChangeAspect="1"/>
          </p:cNvPicPr>
          <p:nvPr>
            <p:custDataLst>
              <p:tags r:id="rId51"/>
            </p:custDataLst>
          </p:nvPr>
        </p:nvPicPr>
        <p:blipFill>
          <a:blip r:embed="rId52"/>
          <a:stretch>
            <a:fillRect/>
          </a:stretch>
        </p:blipFill>
        <p:spPr>
          <a:xfrm>
            <a:off x="9432925" y="116205"/>
            <a:ext cx="3023870" cy="1026795"/>
          </a:xfrm>
          <a:prstGeom prst="rect">
            <a:avLst/>
          </a:prstGeom>
        </p:spPr>
      </p:pic>
    </p:spTree>
  </p:cSld>
  <p:clrMapOvr>
    <a:masterClrMapping/>
  </p:clrMapOvr>
  <p:transition spd="slow">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64480" y="3117850"/>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成功案例</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9" name="Rectangle 117"/>
          <p:cNvSpPr/>
          <p:nvPr/>
        </p:nvSpPr>
        <p:spPr>
          <a:xfrm>
            <a:off x="2211070" y="2103120"/>
            <a:ext cx="1648460" cy="10147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rPr>
              <a:t>05</a:t>
            </a:r>
            <a:endPar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a:off x="9291320" y="2606040"/>
            <a:ext cx="2891155" cy="1108710"/>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6" name="直角三角形 25"/>
          <p:cNvSpPr/>
          <p:nvPr>
            <p:custDataLst>
              <p:tags r:id="rId2"/>
            </p:custDataLst>
          </p:nvPr>
        </p:nvSpPr>
        <p:spPr>
          <a:xfrm rot="16200000" flipH="1" flipV="1">
            <a:off x="9494520" y="2958465"/>
            <a:ext cx="542290" cy="967740"/>
          </a:xfrm>
          <a:prstGeom prst="rtTriangle">
            <a:avLst/>
          </a:prstGeom>
          <a:solidFill>
            <a:srgbClr val="8AA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7" name="图片占位符 26" descr="D:/13项目案例资料/案例项目照片&amp;资料/北京城建智控智慧办公楼/大楼.jpg大楼"/>
          <p:cNvPicPr>
            <a:picLocks noGrp="1" noChangeAspect="1"/>
          </p:cNvPicPr>
          <p:nvPr>
            <p:ph type="pic" sz="quarter" idx="10"/>
          </p:nvPr>
        </p:nvPicPr>
        <p:blipFill>
          <a:blip r:embed="rId3"/>
          <a:srcRect t="3849" b="3849"/>
          <a:stretch>
            <a:fillRect/>
          </a:stretch>
        </p:blipFill>
        <p:spPr>
          <a:xfrm>
            <a:off x="5601335" y="347980"/>
            <a:ext cx="4676775" cy="2881630"/>
          </a:xfrm>
        </p:spPr>
      </p:pic>
      <p:sp>
        <p:nvSpPr>
          <p:cNvPr id="6" name="文本占位符 5"/>
          <p:cNvSpPr>
            <a:spLocks noGrp="1"/>
          </p:cNvSpPr>
          <p:nvPr>
            <p:custDataLst>
              <p:tags r:id="rId4"/>
            </p:custDataLst>
          </p:nvPr>
        </p:nvSpPr>
        <p:spPr>
          <a:xfrm>
            <a:off x="737870" y="1772285"/>
            <a:ext cx="4447540" cy="947420"/>
          </a:xfrm>
          <a:prstGeom prst="rect">
            <a:avLst/>
          </a:prstGeom>
        </p:spPr>
        <p:txBody>
          <a:bodyPr anchor="ctr">
            <a:noAutofit/>
          </a:bodyPr>
          <a:lstStyle>
            <a:lvl1pPr marL="0" indent="0" algn="l" defTabSz="914400" rtl="0" eaLnBrk="1" latinLnBrk="0" hangingPunct="1">
              <a:lnSpc>
                <a:spcPct val="110000"/>
              </a:lnSpc>
              <a:spcBef>
                <a:spcPts val="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sz="2800" b="1" cap="all" dirty="0">
                <a:effectLst/>
                <a:latin typeface="微软雅黑" panose="020B0503020204020204" pitchFamily="34" charset="-122"/>
                <a:ea typeface="微软雅黑" panose="020B0503020204020204" pitchFamily="34" charset="-122"/>
                <a:cs typeface="阿里巴巴普惠体" panose="00020600040101010101" charset="-122"/>
                <a:sym typeface="+mn-ea"/>
              </a:rPr>
              <a:t>北京城建智控</a:t>
            </a:r>
            <a:endParaRPr sz="2800" b="1" cap="all" dirty="0">
              <a:effectLst/>
              <a:latin typeface="微软雅黑" panose="020B0503020204020204" pitchFamily="34" charset="-122"/>
              <a:ea typeface="微软雅黑" panose="020B0503020204020204" pitchFamily="34" charset="-122"/>
              <a:cs typeface="阿里巴巴普惠体" panose="00020600040101010101" charset="-122"/>
              <a:sym typeface="+mn-ea"/>
            </a:endParaRPr>
          </a:p>
          <a:p>
            <a:pPr algn="l">
              <a:lnSpc>
                <a:spcPct val="120000"/>
              </a:lnSpc>
            </a:pPr>
            <a:r>
              <a:rPr sz="2800" b="1" cap="all" dirty="0">
                <a:effectLst/>
                <a:latin typeface="微软雅黑" panose="020B0503020204020204" pitchFamily="34" charset="-122"/>
                <a:ea typeface="微软雅黑" panose="020B0503020204020204" pitchFamily="34" charset="-122"/>
                <a:cs typeface="阿里巴巴普惠体" panose="00020600040101010101" charset="-122"/>
                <a:sym typeface="+mn-ea"/>
              </a:rPr>
              <a:t>办公楼智慧升级改造</a:t>
            </a:r>
            <a:endParaRPr lang="zh-CN" altLang="en-US" sz="2800" b="1" cap="all"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mn-ea"/>
            </a:endParaRPr>
          </a:p>
        </p:txBody>
      </p:sp>
      <p:grpSp>
        <p:nvGrpSpPr>
          <p:cNvPr id="21" name="组合 20"/>
          <p:cNvGrpSpPr/>
          <p:nvPr/>
        </p:nvGrpSpPr>
        <p:grpSpPr>
          <a:xfrm>
            <a:off x="912495" y="2762885"/>
            <a:ext cx="3579495" cy="666750"/>
            <a:chOff x="1166" y="5055"/>
            <a:chExt cx="5637" cy="1050"/>
          </a:xfrm>
        </p:grpSpPr>
        <p:sp>
          <p:nvSpPr>
            <p:cNvPr id="2" name="文本占位符 17"/>
            <p:cNvSpPr>
              <a:spLocks noGrp="1"/>
            </p:cNvSpPr>
            <p:nvPr>
              <p:custDataLst>
                <p:tags r:id="rId5"/>
              </p:custDataLst>
            </p:nvPr>
          </p:nvSpPr>
          <p:spPr>
            <a:xfrm>
              <a:off x="1842" y="5055"/>
              <a:ext cx="4961" cy="1050"/>
            </a:xfrm>
            <a:prstGeom prst="rect">
              <a:avLst/>
            </a:prstGeom>
          </p:spPr>
          <p:txBody>
            <a:bodyPr anchor="ctr">
              <a:noAutofit/>
            </a:bodyPr>
            <a:lstStyle>
              <a:lvl1pPr marL="0" indent="0" algn="l" defTabSz="914400" rtl="0" eaLnBrk="1" latinLnBrk="0" hangingPunct="1">
                <a:lnSpc>
                  <a:spcPct val="110000"/>
                </a:lnSpc>
                <a:spcBef>
                  <a:spcPts val="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latin typeface="微软雅黑" panose="020B0503020204020204" pitchFamily="34" charset="-122"/>
                  <a:ea typeface="微软雅黑" panose="020B0503020204020204" pitchFamily="34" charset="-122"/>
                </a:rPr>
                <a:t>共</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层楼</a:t>
              </a:r>
              <a:r>
                <a:rPr lang="en-US" altLang="zh-CN" dirty="0">
                  <a:latin typeface="微软雅黑" panose="020B0503020204020204" pitchFamily="34" charset="-122"/>
                  <a:ea typeface="微软雅黑" panose="020B0503020204020204" pitchFamily="34" charset="-122"/>
                </a:rPr>
                <a:t>  I  </a:t>
              </a:r>
              <a:r>
                <a:rPr lang="zh-CN" altLang="en-US" dirty="0">
                  <a:latin typeface="微软雅黑" panose="020B0503020204020204" pitchFamily="34" charset="-122"/>
                  <a:ea typeface="微软雅黑" panose="020B0503020204020204" pitchFamily="34" charset="-122"/>
                </a:rPr>
                <a:t>总面积</a:t>
              </a:r>
              <a:r>
                <a:rPr lang="en-US" altLang="zh-CN"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0000</a:t>
              </a: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22" name="任意多边形 21"/>
            <p:cNvSpPr/>
            <p:nvPr>
              <p:custDataLst>
                <p:tags r:id="rId6"/>
              </p:custDataLst>
            </p:nvPr>
          </p:nvSpPr>
          <p:spPr>
            <a:xfrm rot="2700000">
              <a:off x="1166" y="5380"/>
              <a:ext cx="340" cy="3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33" h="633">
                  <a:moveTo>
                    <a:pt x="317" y="165"/>
                  </a:moveTo>
                  <a:cubicBezTo>
                    <a:pt x="233" y="165"/>
                    <a:pt x="165" y="233"/>
                    <a:pt x="165" y="317"/>
                  </a:cubicBezTo>
                  <a:cubicBezTo>
                    <a:pt x="165" y="400"/>
                    <a:pt x="233" y="468"/>
                    <a:pt x="317" y="468"/>
                  </a:cubicBezTo>
                  <a:cubicBezTo>
                    <a:pt x="400" y="468"/>
                    <a:pt x="468" y="400"/>
                    <a:pt x="468" y="317"/>
                  </a:cubicBezTo>
                  <a:cubicBezTo>
                    <a:pt x="468" y="233"/>
                    <a:pt x="400" y="165"/>
                    <a:pt x="317" y="165"/>
                  </a:cubicBezTo>
                  <a:close/>
                  <a:moveTo>
                    <a:pt x="317" y="0"/>
                  </a:moveTo>
                  <a:cubicBezTo>
                    <a:pt x="480" y="0"/>
                    <a:pt x="615" y="125"/>
                    <a:pt x="631" y="284"/>
                  </a:cubicBezTo>
                  <a:lnTo>
                    <a:pt x="632" y="293"/>
                  </a:lnTo>
                  <a:lnTo>
                    <a:pt x="633" y="293"/>
                  </a:lnTo>
                  <a:lnTo>
                    <a:pt x="633" y="317"/>
                  </a:lnTo>
                  <a:lnTo>
                    <a:pt x="633" y="633"/>
                  </a:lnTo>
                  <a:lnTo>
                    <a:pt x="317" y="633"/>
                  </a:lnTo>
                  <a:lnTo>
                    <a:pt x="293" y="633"/>
                  </a:lnTo>
                  <a:lnTo>
                    <a:pt x="293" y="632"/>
                  </a:lnTo>
                  <a:lnTo>
                    <a:pt x="284" y="631"/>
                  </a:lnTo>
                  <a:cubicBezTo>
                    <a:pt x="125" y="615"/>
                    <a:pt x="0" y="480"/>
                    <a:pt x="0" y="317"/>
                  </a:cubicBezTo>
                  <a:cubicBezTo>
                    <a:pt x="0" y="142"/>
                    <a:pt x="142" y="0"/>
                    <a:pt x="317" y="0"/>
                  </a:cubicBezTo>
                  <a:close/>
                </a:path>
              </a:pathLst>
            </a:custGeom>
            <a:solidFill>
              <a:srgbClr val="00B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10" name="标题 12"/>
          <p:cNvSpPr>
            <a:spLocks noGrp="1"/>
          </p:cNvSpPr>
          <p:nvPr/>
        </p:nvSpPr>
        <p:spPr>
          <a:xfrm>
            <a:off x="502285" y="0"/>
            <a:ext cx="36480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项目概况</a:t>
            </a:r>
            <a:endParaRPr lang="zh-CN" dirty="0">
              <a:latin typeface="微软雅黑" panose="020B0503020204020204" pitchFamily="34" charset="-122"/>
              <a:ea typeface="微软雅黑" panose="020B0503020204020204" pitchFamily="34" charset="-122"/>
            </a:endParaRPr>
          </a:p>
        </p:txBody>
      </p:sp>
      <p:sp>
        <p:nvSpPr>
          <p:cNvPr id="28" name="矩形 27"/>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pic>
        <p:nvPicPr>
          <p:cNvPr id="18" name="图片 17"/>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a:xfrm>
            <a:off x="10428614" y="296454"/>
            <a:ext cx="1304906" cy="552632"/>
          </a:xfrm>
          <a:prstGeom prst="rect">
            <a:avLst/>
          </a:prstGeom>
        </p:spPr>
      </p:pic>
      <p:grpSp>
        <p:nvGrpSpPr>
          <p:cNvPr id="8" name="组合 7"/>
          <p:cNvGrpSpPr/>
          <p:nvPr/>
        </p:nvGrpSpPr>
        <p:grpSpPr>
          <a:xfrm>
            <a:off x="7844155" y="4405630"/>
            <a:ext cx="3469640" cy="1810385"/>
            <a:chOff x="11101" y="7001"/>
            <a:chExt cx="5464" cy="2851"/>
          </a:xfrm>
        </p:grpSpPr>
        <p:sp>
          <p:nvSpPr>
            <p:cNvPr id="5" name="圆角矩形 4"/>
            <p:cNvSpPr/>
            <p:nvPr/>
          </p:nvSpPr>
          <p:spPr>
            <a:xfrm>
              <a:off x="11101" y="7001"/>
              <a:ext cx="5464" cy="2851"/>
            </a:xfrm>
            <a:prstGeom prst="roundRect">
              <a:avLst/>
            </a:prstGeom>
            <a:solidFill>
              <a:srgbClr val="EDEF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1710" y="7475"/>
              <a:ext cx="4003" cy="1878"/>
            </a:xfrm>
            <a:prstGeom prst="rect">
              <a:avLst/>
            </a:prstGeom>
          </p:spPr>
          <p:txBody>
            <a:bodyPr wrap="square">
              <a:spAutoFit/>
            </a:bodyPr>
            <a:p>
              <a:pPr marL="499110" indent="-285750" algn="l" fontAlgn="base">
                <a:lnSpc>
                  <a:spcPct val="110000"/>
                </a:lnSpc>
                <a:spcBef>
                  <a:spcPts val="300"/>
                </a:spcBef>
                <a:spcAft>
                  <a:spcPts val="300"/>
                </a:spcAft>
                <a:buFont typeface="Wingdings" panose="05000000000000000000" charset="0"/>
                <a:buChar char="Ø"/>
              </a:pPr>
              <a:r>
                <a:rPr lang="zh-CN" altLang="en-US" b="0"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节能率达</a:t>
              </a:r>
              <a:r>
                <a:rPr lang="en-US" altLang="zh-CN" sz="2000" b="1" i="0">
                  <a:solidFill>
                    <a:srgbClr val="235FA5"/>
                  </a:solidFill>
                  <a:latin typeface="微软雅黑" panose="020B0503020204020204" pitchFamily="34" charset="-122"/>
                  <a:ea typeface="微软雅黑" panose="020B0503020204020204" pitchFamily="34" charset="-122"/>
                  <a:cs typeface="微软雅黑" panose="020B0503020204020204" pitchFamily="34" charset="-122"/>
                </a:rPr>
                <a:t>18.2%</a:t>
              </a:r>
              <a:endParaRPr lang="en-US" altLang="zh-CN"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499110" indent="-285750" algn="l" fontAlgn="base">
                <a:lnSpc>
                  <a:spcPct val="110000"/>
                </a:lnSpc>
                <a:spcBef>
                  <a:spcPts val="300"/>
                </a:spcBef>
                <a:spcAft>
                  <a:spcPts val="300"/>
                </a:spcAft>
                <a:buFont typeface="Wingdings" panose="05000000000000000000" charset="0"/>
                <a:buChar char="Ø"/>
              </a:pPr>
              <a:r>
                <a:rPr lang="zh-CN" altLang="en-US" b="0"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办公空间</a:t>
              </a:r>
              <a:r>
                <a:rPr lang="zh-CN" altLang="en-US"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智能化</a:t>
              </a:r>
              <a:endParaRPr lang="zh-CN" altLang="en-US"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499110" indent="-285750" algn="l" fontAlgn="base">
                <a:lnSpc>
                  <a:spcPct val="110000"/>
                </a:lnSpc>
                <a:spcBef>
                  <a:spcPts val="300"/>
                </a:spcBef>
                <a:spcAft>
                  <a:spcPts val="300"/>
                </a:spcAft>
                <a:buFont typeface="Wingdings" panose="05000000000000000000" charset="0"/>
                <a:buChar char="Ø"/>
              </a:pPr>
              <a:r>
                <a:rPr lang="zh-CN" altLang="en-US" b="0"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打造</a:t>
              </a:r>
              <a:r>
                <a:rPr lang="zh-CN" altLang="en-US"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标杆案例</a:t>
              </a:r>
              <a:endParaRPr lang="zh-CN" altLang="en-US"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9" name="图片 8"/>
          <p:cNvPicPr/>
          <p:nvPr/>
        </p:nvPicPr>
        <p:blipFill>
          <a:blip r:embed="rId9"/>
          <a:stretch>
            <a:fillRect/>
          </a:stretch>
        </p:blipFill>
        <p:spPr>
          <a:xfrm>
            <a:off x="454025" y="4029075"/>
            <a:ext cx="7136765" cy="237236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13项目案例资料/北京城建智控智慧办公楼/大楼.jpg大楼"/>
          <p:cNvPicPr>
            <a:picLocks noChangeAspect="1"/>
          </p:cNvPicPr>
          <p:nvPr/>
        </p:nvPicPr>
        <p:blipFill rotWithShape="1">
          <a:blip r:embed="rId1"/>
          <a:srcRect l="20549" r="20549"/>
          <a:stretch>
            <a:fillRect/>
          </a:stretch>
        </p:blipFill>
        <p:spPr>
          <a:xfrm>
            <a:off x="6096000" y="-6985"/>
            <a:ext cx="6096000" cy="6908165"/>
          </a:xfrm>
          <a:prstGeom prst="rect">
            <a:avLst/>
          </a:prstGeom>
        </p:spPr>
      </p:pic>
      <p:grpSp>
        <p:nvGrpSpPr>
          <p:cNvPr id="3" name="组合 2"/>
          <p:cNvGrpSpPr/>
          <p:nvPr/>
        </p:nvGrpSpPr>
        <p:grpSpPr>
          <a:xfrm>
            <a:off x="568960" y="1481455"/>
            <a:ext cx="11058525" cy="2387600"/>
            <a:chOff x="1152" y="7214"/>
            <a:chExt cx="16702" cy="3573"/>
          </a:xfrm>
        </p:grpSpPr>
        <p:sp>
          <p:nvSpPr>
            <p:cNvPr id="5" name="矩形 4"/>
            <p:cNvSpPr/>
            <p:nvPr>
              <p:custDataLst>
                <p:tags r:id="rId2"/>
              </p:custDataLst>
            </p:nvPr>
          </p:nvSpPr>
          <p:spPr>
            <a:xfrm>
              <a:off x="1152" y="7214"/>
              <a:ext cx="8373" cy="3572"/>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cs typeface="阿里巴巴普惠体" panose="00020600040101010101" charset="-122"/>
              </a:endParaRPr>
            </a:p>
          </p:txBody>
        </p:sp>
        <p:sp>
          <p:nvSpPr>
            <p:cNvPr id="6" name="矩形 5"/>
            <p:cNvSpPr/>
            <p:nvPr>
              <p:custDataLst>
                <p:tags r:id="rId3"/>
              </p:custDataLst>
            </p:nvPr>
          </p:nvSpPr>
          <p:spPr>
            <a:xfrm>
              <a:off x="9524" y="7214"/>
              <a:ext cx="8330" cy="3573"/>
            </a:xfrm>
            <a:prstGeom prst="rect">
              <a:avLst/>
            </a:prstGeom>
            <a:solidFill>
              <a:srgbClr val="235FA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cs typeface="阿里巴巴普惠体" panose="00020600040101010101" charset="-122"/>
              </a:endParaRPr>
            </a:p>
          </p:txBody>
        </p:sp>
      </p:grpSp>
      <p:sp>
        <p:nvSpPr>
          <p:cNvPr id="10" name="TextBox 8"/>
          <p:cNvSpPr txBox="1"/>
          <p:nvPr>
            <p:custDataLst>
              <p:tags r:id="rId4"/>
            </p:custDataLst>
          </p:nvPr>
        </p:nvSpPr>
        <p:spPr>
          <a:xfrm>
            <a:off x="568960" y="4633595"/>
            <a:ext cx="5307330" cy="2038985"/>
          </a:xfrm>
          <a:prstGeom prst="rect">
            <a:avLst/>
          </a:prstGeom>
          <a:noFill/>
          <a:effectLst/>
        </p:spPr>
        <p:txBody>
          <a:bodyPr wrap="square" lIns="0" tIns="0" rIns="0" bIns="0" rtlCol="0" anchor="t" anchorCtr="0">
            <a:noAutofit/>
          </a:bodyPr>
          <a:lstStyle>
            <a:defPPr>
              <a:defRPr lang="zh-CN"/>
            </a:defPPr>
            <a:lvl1pPr algn="ctr">
              <a:defRPr sz="6000" b="1" spc="200">
                <a:blipFill>
                  <a:blip r:embed="rId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marL="285750" indent="-285750" algn="just">
              <a:lnSpc>
                <a:spcPct val="150000"/>
              </a:lnSpc>
              <a:buFont typeface="Wingdings" panose="05000000000000000000" charset="0"/>
              <a:buChar char="l"/>
            </a:pPr>
            <a:r>
              <a:rPr lang="zh-CN" altLang="en-US" sz="1400" b="0" kern="0" spc="0" dirty="0">
                <a:solidFill>
                  <a:schemeClr val="tx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基于业务发展规划，城建智控正在从单一产品提供商向综合解决方案服务商转型，想要将星纵物联产品融入办公大楼的智慧化升级改造中，从而打造智慧楼宇标杆案例。</a:t>
            </a:r>
            <a:endParaRPr lang="zh-CN" altLang="en-US" sz="1400" b="0" kern="0" spc="0" dirty="0">
              <a:solidFill>
                <a:schemeClr val="tx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a:p>
            <a:pPr marL="285750" indent="-285750" algn="just">
              <a:lnSpc>
                <a:spcPct val="150000"/>
              </a:lnSpc>
              <a:buFont typeface="Wingdings" panose="05000000000000000000" charset="0"/>
              <a:buChar char="l"/>
            </a:pPr>
            <a:r>
              <a:rPr lang="zh-CN" altLang="en-US" sz="1400" b="0" kern="0" spc="0" dirty="0">
                <a:solidFill>
                  <a:schemeClr val="tx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通过办公楼宇的智能化管理，解决空气质量情况不透明、温度控制不灵活、能源无效浪费、人工管理混乱且成本高昂等问题，为员工创造更美好的办公环境。</a:t>
            </a:r>
            <a:endParaRPr lang="zh-CN" altLang="en-US" sz="1400" b="0" kern="0" spc="0" dirty="0">
              <a:solidFill>
                <a:schemeClr val="tx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p:txBody>
      </p:sp>
      <p:pic>
        <p:nvPicPr>
          <p:cNvPr id="8" name="图片 7"/>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a:xfrm>
            <a:off x="10428614" y="296454"/>
            <a:ext cx="1304906" cy="552632"/>
          </a:xfrm>
          <a:prstGeom prst="rect">
            <a:avLst/>
          </a:prstGeom>
        </p:spPr>
      </p:pic>
      <p:sp>
        <p:nvSpPr>
          <p:cNvPr id="2" name="标题 12"/>
          <p:cNvSpPr>
            <a:spLocks noGrp="1"/>
          </p:cNvSpPr>
          <p:nvPr/>
        </p:nvSpPr>
        <p:spPr>
          <a:xfrm>
            <a:off x="502285" y="0"/>
            <a:ext cx="4404360"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项目背景</a:t>
            </a:r>
            <a:r>
              <a:rPr lang="en-US" altLang="zh-CN" dirty="0">
                <a:latin typeface="微软雅黑" panose="020B0503020204020204" pitchFamily="34" charset="-122"/>
                <a:ea typeface="微软雅黑" panose="020B0503020204020204" pitchFamily="34" charset="-122"/>
              </a:rPr>
              <a:t>&amp;</a:t>
            </a:r>
            <a:r>
              <a:rPr lang="zh-CN" dirty="0">
                <a:latin typeface="微软雅黑" panose="020B0503020204020204" pitchFamily="34" charset="-122"/>
                <a:ea typeface="微软雅黑" panose="020B0503020204020204" pitchFamily="34" charset="-122"/>
              </a:rPr>
              <a:t>痛点需求</a:t>
            </a:r>
            <a:endParaRPr lang="zh-CN" dirty="0">
              <a:latin typeface="微软雅黑" panose="020B0503020204020204" pitchFamily="34" charset="-122"/>
              <a:ea typeface="微软雅黑" panose="020B0503020204020204" pitchFamily="34" charset="-122"/>
            </a:endParaRPr>
          </a:p>
        </p:txBody>
      </p:sp>
      <p:sp>
        <p:nvSpPr>
          <p:cNvPr id="28" name="矩形 27"/>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9" name="文本占位符 18"/>
          <p:cNvSpPr>
            <a:spLocks noGrp="1"/>
          </p:cNvSpPr>
          <p:nvPr>
            <p:custDataLst>
              <p:tags r:id="rId8"/>
            </p:custDataLst>
          </p:nvPr>
        </p:nvSpPr>
        <p:spPr>
          <a:xfrm>
            <a:off x="674370" y="1396365"/>
            <a:ext cx="10735310" cy="2427605"/>
          </a:xfrm>
          <a:prstGeom prst="rect">
            <a:avLst/>
          </a:prstGeom>
        </p:spPr>
        <p:txBody>
          <a:bodyPr>
            <a:noAutofit/>
          </a:bodyPr>
          <a:lstStyle>
            <a:lvl1pPr marL="0" indent="0" algn="l" defTabSz="914400" rtl="0" eaLnBrk="1" latinLnBrk="0" hangingPunct="1">
              <a:lnSpc>
                <a:spcPct val="120000"/>
              </a:lnSpc>
              <a:spcBef>
                <a:spcPts val="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40000"/>
              </a:lnSpc>
              <a:buFont typeface="Wingdings" panose="05000000000000000000" charset="0"/>
            </a:pPr>
            <a:endPar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40000"/>
              </a:lnSpc>
              <a:buFont typeface="Wingdings" panose="05000000000000000000" charset="0"/>
              <a:buChar char="l"/>
            </a:pPr>
            <a:r>
              <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近年来我国相继出台多项政策鼓励利用5G、物联网等新技术推动楼宇智能化改造。如《物联网新型基础设施建设三年行动计划（2021-2023年）》提到加快物联网技术在智慧建筑方面的应用，《“十四五”规划和 2035 远景目标纲要》明确提出推进建筑的物联网应用和智能化改造等。在政策驱动下，楼宇市场信息需求由传统“有</a:t>
            </a:r>
            <a:r>
              <a:rPr 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线</a:t>
            </a:r>
            <a:r>
              <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网络”向“智能化、数字化”演进。</a:t>
            </a:r>
            <a:endPar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40000"/>
              </a:lnSpc>
              <a:buFont typeface="Wingdings" panose="05000000000000000000" charset="0"/>
              <a:buChar char="l"/>
            </a:pPr>
            <a:endPar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40000"/>
              </a:lnSpc>
              <a:buFont typeface="Wingdings" panose="05000000000000000000" charset="0"/>
              <a:buChar char="l"/>
            </a:pPr>
            <a:r>
              <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北京城建智控科技股份有限公司是北京城建集团旗下提供科技创新产品及服务的公司，深耕数字交通领域，以“云计算、大数据、物联网、人工智能”等新兴技术为核心，打造“产品+服务”的交通数字化转型体系，推动中国城市轨道交通行业的数字化转型升级。</a:t>
            </a:r>
            <a:endPar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40000"/>
              </a:lnSpc>
              <a:buFont typeface="Wingdings" panose="05000000000000000000" charset="0"/>
              <a:buChar char="l"/>
            </a:pPr>
            <a:endPar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40000"/>
              </a:lnSpc>
              <a:buFont typeface="Wingdings" panose="05000000000000000000" charset="0"/>
              <a:buChar char="l"/>
            </a:pPr>
            <a:endParaRPr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1" name="组合 40"/>
          <p:cNvGrpSpPr/>
          <p:nvPr/>
        </p:nvGrpSpPr>
        <p:grpSpPr>
          <a:xfrm>
            <a:off x="588010" y="951865"/>
            <a:ext cx="1775460" cy="368300"/>
            <a:chOff x="6528" y="6309"/>
            <a:chExt cx="2796" cy="580"/>
          </a:xfrm>
        </p:grpSpPr>
        <p:sp>
          <p:nvSpPr>
            <p:cNvPr id="42" name="文本框 41"/>
            <p:cNvSpPr txBox="1"/>
            <p:nvPr/>
          </p:nvSpPr>
          <p:spPr>
            <a:xfrm>
              <a:off x="7146" y="6309"/>
              <a:ext cx="2178" cy="580"/>
            </a:xfrm>
            <a:prstGeom prst="rect">
              <a:avLst/>
            </a:prstGeom>
            <a:noFill/>
          </p:spPr>
          <p:txBody>
            <a:bodyPr wrap="square" rtlCol="0">
              <a:spAutoFit/>
            </a:bodyPr>
            <a:p>
              <a:pPr indent="0">
                <a:buFont typeface="Wingdings" panose="05000000000000000000" charset="0"/>
                <a:buNone/>
              </a:pPr>
              <a:r>
                <a:rPr lang="zh-CN" altLang="en-US" b="1">
                  <a:solidFill>
                    <a:srgbClr val="235FA5"/>
                  </a:solidFill>
                  <a:latin typeface="微软雅黑" panose="020B0503020204020204" pitchFamily="34" charset="-122"/>
                  <a:ea typeface="微软雅黑" panose="020B0503020204020204" pitchFamily="34" charset="-122"/>
                </a:rPr>
                <a:t>项目背景</a:t>
              </a:r>
              <a:endParaRPr lang="zh-CN" altLang="en-US" b="1">
                <a:solidFill>
                  <a:srgbClr val="235FA5"/>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6528" y="6469"/>
              <a:ext cx="558" cy="279"/>
              <a:chOff x="7449" y="7807"/>
              <a:chExt cx="449" cy="224"/>
            </a:xfrm>
            <a:solidFill>
              <a:srgbClr val="235FA5"/>
            </a:solidFill>
          </p:grpSpPr>
          <p:sp>
            <p:nvSpPr>
              <p:cNvPr id="44" name="燕尾形 43"/>
              <p:cNvSpPr/>
              <p:nvPr>
                <p:custDataLst>
                  <p:tags r:id="rId9"/>
                </p:custDataLst>
              </p:nvPr>
            </p:nvSpPr>
            <p:spPr>
              <a:xfrm>
                <a:off x="7674"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燕尾形 44"/>
              <p:cNvSpPr/>
              <p:nvPr>
                <p:custDataLst>
                  <p:tags r:id="rId10"/>
                </p:custDataLst>
              </p:nvPr>
            </p:nvSpPr>
            <p:spPr>
              <a:xfrm>
                <a:off x="7449"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11" name="组合 10"/>
          <p:cNvGrpSpPr/>
          <p:nvPr/>
        </p:nvGrpSpPr>
        <p:grpSpPr>
          <a:xfrm>
            <a:off x="588010" y="4157345"/>
            <a:ext cx="1775460" cy="368300"/>
            <a:chOff x="6528" y="6309"/>
            <a:chExt cx="2796" cy="580"/>
          </a:xfrm>
        </p:grpSpPr>
        <p:sp>
          <p:nvSpPr>
            <p:cNvPr id="13" name="文本框 12"/>
            <p:cNvSpPr txBox="1"/>
            <p:nvPr/>
          </p:nvSpPr>
          <p:spPr>
            <a:xfrm>
              <a:off x="7146" y="6309"/>
              <a:ext cx="2178" cy="580"/>
            </a:xfrm>
            <a:prstGeom prst="rect">
              <a:avLst/>
            </a:prstGeom>
            <a:noFill/>
          </p:spPr>
          <p:txBody>
            <a:bodyPr wrap="square" rtlCol="0">
              <a:spAutoFit/>
            </a:bodyPr>
            <a:p>
              <a:pPr indent="0">
                <a:buFont typeface="Wingdings" panose="05000000000000000000" charset="0"/>
                <a:buNone/>
              </a:pPr>
              <a:r>
                <a:rPr lang="zh-CN" altLang="en-US" b="1">
                  <a:solidFill>
                    <a:srgbClr val="235FA5"/>
                  </a:solidFill>
                  <a:latin typeface="微软雅黑" panose="020B0503020204020204" pitchFamily="34" charset="-122"/>
                  <a:ea typeface="微软雅黑" panose="020B0503020204020204" pitchFamily="34" charset="-122"/>
                </a:rPr>
                <a:t>痛点需求</a:t>
              </a:r>
              <a:endParaRPr lang="zh-CN" altLang="en-US" b="1">
                <a:solidFill>
                  <a:srgbClr val="235FA5"/>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6528" y="6469"/>
              <a:ext cx="558" cy="279"/>
              <a:chOff x="7449" y="7807"/>
              <a:chExt cx="449" cy="224"/>
            </a:xfrm>
            <a:solidFill>
              <a:srgbClr val="235FA5"/>
            </a:solidFill>
          </p:grpSpPr>
          <p:sp>
            <p:nvSpPr>
              <p:cNvPr id="15" name="燕尾形 14"/>
              <p:cNvSpPr/>
              <p:nvPr>
                <p:custDataLst>
                  <p:tags r:id="rId11"/>
                </p:custDataLst>
              </p:nvPr>
            </p:nvSpPr>
            <p:spPr>
              <a:xfrm>
                <a:off x="7674"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燕尾形 15"/>
              <p:cNvSpPr/>
              <p:nvPr>
                <p:custDataLst>
                  <p:tags r:id="rId12"/>
                </p:custDataLst>
              </p:nvPr>
            </p:nvSpPr>
            <p:spPr>
              <a:xfrm>
                <a:off x="7449"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ustDataLst>
      <p:tags r:id="rId1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0428614" y="296454"/>
            <a:ext cx="1304906" cy="552632"/>
          </a:xfrm>
          <a:prstGeom prst="rect">
            <a:avLst/>
          </a:prstGeom>
        </p:spPr>
      </p:pic>
      <p:sp>
        <p:nvSpPr>
          <p:cNvPr id="62" name="标题 12"/>
          <p:cNvSpPr>
            <a:spLocks noGrp="1"/>
          </p:cNvSpPr>
          <p:nvPr/>
        </p:nvSpPr>
        <p:spPr>
          <a:xfrm>
            <a:off x="502285" y="0"/>
            <a:ext cx="36480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应用场景</a:t>
            </a:r>
            <a:endParaRPr lang="zh-CN" dirty="0">
              <a:latin typeface="微软雅黑" panose="020B0503020204020204" pitchFamily="34" charset="-122"/>
              <a:ea typeface="微软雅黑" panose="020B0503020204020204" pitchFamily="34" charset="-122"/>
            </a:endParaRPr>
          </a:p>
        </p:txBody>
      </p:sp>
      <p:sp>
        <p:nvSpPr>
          <p:cNvPr id="63" name="矩形 62"/>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 name="矩形 1"/>
          <p:cNvSpPr/>
          <p:nvPr/>
        </p:nvSpPr>
        <p:spPr>
          <a:xfrm>
            <a:off x="-8255" y="4932045"/>
            <a:ext cx="12199620" cy="1926590"/>
          </a:xfrm>
          <a:prstGeom prst="rect">
            <a:avLst/>
          </a:prstGeom>
          <a:solidFill>
            <a:srgbClr val="235FA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descr="1"/>
          <p:cNvPicPr>
            <a:picLocks noChangeAspect="1"/>
          </p:cNvPicPr>
          <p:nvPr/>
        </p:nvPicPr>
        <p:blipFill>
          <a:blip r:embed="rId3"/>
          <a:srcRect l="17794" t="20975" r="6705" b="15548"/>
          <a:stretch>
            <a:fillRect/>
          </a:stretch>
        </p:blipFill>
        <p:spPr>
          <a:xfrm>
            <a:off x="5022850" y="4714240"/>
            <a:ext cx="2468880" cy="1492250"/>
          </a:xfrm>
          <a:prstGeom prst="roundRect">
            <a:avLst/>
          </a:prstGeom>
          <a:ln w="28575" cmpd="sng">
            <a:solidFill>
              <a:schemeClr val="bg1"/>
            </a:solidFill>
            <a:prstDash val="solid"/>
          </a:ln>
        </p:spPr>
      </p:pic>
      <p:pic>
        <p:nvPicPr>
          <p:cNvPr id="11" name="图片 10" descr="4"/>
          <p:cNvPicPr>
            <a:picLocks noChangeAspect="1"/>
          </p:cNvPicPr>
          <p:nvPr/>
        </p:nvPicPr>
        <p:blipFill>
          <a:blip r:embed="rId4"/>
          <a:srcRect l="4639" t="19791" b="34705"/>
          <a:stretch>
            <a:fillRect/>
          </a:stretch>
        </p:blipFill>
        <p:spPr>
          <a:xfrm>
            <a:off x="635" y="4690745"/>
            <a:ext cx="2378075" cy="1513840"/>
          </a:xfrm>
          <a:prstGeom prst="roundRect">
            <a:avLst/>
          </a:prstGeom>
          <a:ln w="28575" cmpd="sng">
            <a:solidFill>
              <a:schemeClr val="bg1"/>
            </a:solidFill>
            <a:prstDash val="solid"/>
          </a:ln>
        </p:spPr>
      </p:pic>
      <p:pic>
        <p:nvPicPr>
          <p:cNvPr id="18" name="图片 17" descr="7"/>
          <p:cNvPicPr>
            <a:picLocks noChangeAspect="1"/>
          </p:cNvPicPr>
          <p:nvPr/>
        </p:nvPicPr>
        <p:blipFill>
          <a:blip r:embed="rId5"/>
          <a:srcRect l="40716" t="21025" r="29183" b="36952"/>
          <a:stretch>
            <a:fillRect/>
          </a:stretch>
        </p:blipFill>
        <p:spPr>
          <a:xfrm>
            <a:off x="2425700" y="4714240"/>
            <a:ext cx="2573655" cy="1491615"/>
          </a:xfrm>
          <a:prstGeom prst="roundRect">
            <a:avLst/>
          </a:prstGeom>
          <a:ln w="28575" cmpd="sng">
            <a:solidFill>
              <a:schemeClr val="bg1"/>
            </a:solidFill>
            <a:prstDash val="solid"/>
          </a:ln>
        </p:spPr>
      </p:pic>
      <p:pic>
        <p:nvPicPr>
          <p:cNvPr id="23" name="图片 22" descr="8"/>
          <p:cNvPicPr>
            <a:picLocks noChangeAspect="1"/>
          </p:cNvPicPr>
          <p:nvPr/>
        </p:nvPicPr>
        <p:blipFill>
          <a:blip r:embed="rId6"/>
          <a:srcRect l="6707" t="23651" r="44272" b="12136"/>
          <a:stretch>
            <a:fillRect/>
          </a:stretch>
        </p:blipFill>
        <p:spPr>
          <a:xfrm>
            <a:off x="9871710" y="4718685"/>
            <a:ext cx="2299970" cy="1486535"/>
          </a:xfrm>
          <a:prstGeom prst="roundRect">
            <a:avLst/>
          </a:prstGeom>
          <a:ln w="28575" cmpd="sng">
            <a:solidFill>
              <a:schemeClr val="bg1"/>
            </a:solidFill>
            <a:prstDash val="solid"/>
          </a:ln>
        </p:spPr>
      </p:pic>
      <p:pic>
        <p:nvPicPr>
          <p:cNvPr id="26" name="图片 25" descr="10"/>
          <p:cNvPicPr>
            <a:picLocks noChangeAspect="1"/>
          </p:cNvPicPr>
          <p:nvPr/>
        </p:nvPicPr>
        <p:blipFill>
          <a:blip r:embed="rId7"/>
          <a:srcRect l="33262" t="23578" r="35613" b="35177"/>
          <a:stretch>
            <a:fillRect/>
          </a:stretch>
        </p:blipFill>
        <p:spPr>
          <a:xfrm>
            <a:off x="7533640" y="4718685"/>
            <a:ext cx="2296160" cy="1486535"/>
          </a:xfrm>
          <a:prstGeom prst="roundRect">
            <a:avLst/>
          </a:prstGeom>
          <a:ln w="28575" cmpd="sng">
            <a:solidFill>
              <a:schemeClr val="bg1"/>
            </a:solidFill>
            <a:prstDash val="solid"/>
          </a:ln>
        </p:spPr>
      </p:pic>
      <p:sp>
        <p:nvSpPr>
          <p:cNvPr id="3" name="文本框 2"/>
          <p:cNvSpPr txBox="1"/>
          <p:nvPr/>
        </p:nvSpPr>
        <p:spPr>
          <a:xfrm>
            <a:off x="492760" y="866775"/>
            <a:ext cx="11364595" cy="3515360"/>
          </a:xfrm>
          <a:prstGeom prst="rect">
            <a:avLst/>
          </a:prstGeom>
        </p:spPr>
        <p:txBody>
          <a:bodyPr wrap="square">
            <a:spAutoFit/>
          </a:bodyPr>
          <a:p>
            <a:pPr marL="285750" indent="-285750" algn="l" defTabSz="266700">
              <a:lnSpc>
                <a:spcPct val="150000"/>
              </a:lnSpc>
              <a:spcAft>
                <a:spcPts val="300"/>
              </a:spcAft>
              <a:buClr>
                <a:srgbClr val="235FA5"/>
              </a:buClr>
              <a:buFont typeface="Wingdings" panose="05000000000000000000" charset="0"/>
              <a:buChar char="l"/>
            </a:pPr>
            <a:r>
              <a:rPr sz="1400" b="1">
                <a:solidFill>
                  <a:srgbClr val="235FA5"/>
                </a:solidFill>
                <a:latin typeface="微软雅黑" panose="020B0503020204020204" pitchFamily="34" charset="-122"/>
                <a:ea typeface="微软雅黑" panose="020B0503020204020204" pitchFamily="34" charset="-122"/>
              </a:rPr>
              <a:t>空气质量监测</a:t>
            </a:r>
            <a:r>
              <a:rPr lang="zh-CN" sz="1400" b="1">
                <a:solidFill>
                  <a:srgbClr val="235FA5"/>
                </a:solidFill>
                <a:latin typeface="微软雅黑" panose="020B0503020204020204" pitchFamily="34" charset="-122"/>
                <a:ea typeface="微软雅黑" panose="020B0503020204020204" pitchFamily="34" charset="-122"/>
              </a:rPr>
              <a:t>：</a:t>
            </a:r>
            <a:r>
              <a:rPr sz="1400">
                <a:latin typeface="微软雅黑" panose="020B0503020204020204" pitchFamily="34" charset="-122"/>
                <a:ea typeface="微软雅黑" panose="020B0503020204020204" pitchFamily="34" charset="-122"/>
              </a:rPr>
              <a:t>通过AM307监测室内环境数据，电子墨水屏实时显示。当某项指标超阈值发出告警提示，平台联动下发指令开启新风系统。</a:t>
            </a:r>
            <a:endParaRPr sz="1400">
              <a:latin typeface="微软雅黑" panose="020B0503020204020204" pitchFamily="34" charset="-122"/>
              <a:ea typeface="微软雅黑" panose="020B0503020204020204" pitchFamily="34" charset="-122"/>
            </a:endParaRPr>
          </a:p>
          <a:p>
            <a:pPr marL="285750" indent="-285750" algn="l" defTabSz="266700">
              <a:lnSpc>
                <a:spcPct val="150000"/>
              </a:lnSpc>
              <a:spcAft>
                <a:spcPts val="300"/>
              </a:spcAft>
              <a:buClr>
                <a:srgbClr val="235FA5"/>
              </a:buClr>
              <a:buFont typeface="Wingdings" panose="05000000000000000000" charset="0"/>
              <a:buChar char="l"/>
            </a:pPr>
            <a:r>
              <a:rPr sz="1400" b="1">
                <a:solidFill>
                  <a:srgbClr val="235FA5"/>
                </a:solidFill>
                <a:latin typeface="微软雅黑" panose="020B0503020204020204" pitchFamily="34" charset="-122"/>
                <a:ea typeface="微软雅黑" panose="020B0503020204020204" pitchFamily="34" charset="-122"/>
              </a:rPr>
              <a:t>智能灯光控制：</a:t>
            </a:r>
            <a:r>
              <a:rPr sz="1400">
                <a:latin typeface="微软雅黑" panose="020B0503020204020204" pitchFamily="34" charset="-122"/>
                <a:ea typeface="微软雅黑" panose="020B0503020204020204" pitchFamily="34" charset="-122"/>
              </a:rPr>
              <a:t>通过WS50x 智能控制灯光，支持联动控制和远程控制，也可通过WS156 实现上/下班一键情景控制。</a:t>
            </a:r>
            <a:endParaRPr sz="1400">
              <a:latin typeface="微软雅黑" panose="020B0503020204020204" pitchFamily="34" charset="-122"/>
              <a:ea typeface="微软雅黑" panose="020B0503020204020204" pitchFamily="34" charset="-122"/>
            </a:endParaRPr>
          </a:p>
          <a:p>
            <a:pPr marL="285750" indent="-285750" algn="l" defTabSz="266700">
              <a:lnSpc>
                <a:spcPct val="150000"/>
              </a:lnSpc>
              <a:spcAft>
                <a:spcPts val="300"/>
              </a:spcAft>
              <a:buClr>
                <a:srgbClr val="235FA5"/>
              </a:buClr>
              <a:buFont typeface="Wingdings" panose="05000000000000000000" charset="0"/>
              <a:buChar char="l"/>
            </a:pPr>
            <a:r>
              <a:rPr sz="1400" b="1">
                <a:solidFill>
                  <a:srgbClr val="235FA5"/>
                </a:solidFill>
                <a:latin typeface="微软雅黑" panose="020B0503020204020204" pitchFamily="34" charset="-122"/>
                <a:ea typeface="微软雅黑" panose="020B0503020204020204" pitchFamily="34" charset="-122"/>
              </a:rPr>
              <a:t>会议室使用管理：</a:t>
            </a:r>
            <a:r>
              <a:rPr sz="1400">
                <a:latin typeface="微软雅黑" panose="020B0503020204020204" pitchFamily="34" charset="-122"/>
                <a:ea typeface="微软雅黑" panose="020B0503020204020204" pitchFamily="34" charset="-122"/>
              </a:rPr>
              <a:t>VS121检测会议室使用状态，检测有人便联动WS50x和WS523 自动开启灯光、空调和大屏；检测连续10分钟无人，关闭设备并释放会议室，提升会议室使用率的同时降低能耗。会议结束后，通过WS101一键呼叫保洁进行会议室打扫及饮用水补充。</a:t>
            </a:r>
            <a:endParaRPr sz="1400">
              <a:latin typeface="微软雅黑" panose="020B0503020204020204" pitchFamily="34" charset="-122"/>
              <a:ea typeface="微软雅黑" panose="020B0503020204020204" pitchFamily="34" charset="-122"/>
            </a:endParaRPr>
          </a:p>
          <a:p>
            <a:pPr marL="285750" indent="-285750" algn="l" defTabSz="266700">
              <a:lnSpc>
                <a:spcPct val="150000"/>
              </a:lnSpc>
              <a:spcAft>
                <a:spcPts val="300"/>
              </a:spcAft>
              <a:buClr>
                <a:srgbClr val="235FA5"/>
              </a:buClr>
              <a:buFont typeface="Wingdings" panose="05000000000000000000" charset="0"/>
              <a:buChar char="l"/>
            </a:pPr>
            <a:r>
              <a:rPr sz="1400" b="1">
                <a:solidFill>
                  <a:srgbClr val="235FA5"/>
                </a:solidFill>
                <a:latin typeface="微软雅黑" panose="020B0503020204020204" pitchFamily="34" charset="-122"/>
                <a:ea typeface="微软雅黑" panose="020B0503020204020204" pitchFamily="34" charset="-122"/>
              </a:rPr>
              <a:t>机房环境监测：</a:t>
            </a:r>
            <a:r>
              <a:rPr sz="1400">
                <a:latin typeface="微软雅黑" panose="020B0503020204020204" pitchFamily="34" charset="-122"/>
                <a:ea typeface="微软雅黑" panose="020B0503020204020204" pitchFamily="34" charset="-122"/>
              </a:rPr>
              <a:t>通过EM320-TH 监测机房环境温湿度，确保机房环境处于适宜的状态，通过EM300-SLD/ZLD 检测机房内是否漏水，一旦机房环境异常立即发出警报，有效保障机房安全、稳定运行。</a:t>
            </a:r>
            <a:endParaRPr sz="1400">
              <a:latin typeface="微软雅黑" panose="020B0503020204020204" pitchFamily="34" charset="-122"/>
              <a:ea typeface="微软雅黑" panose="020B0503020204020204" pitchFamily="34" charset="-122"/>
            </a:endParaRPr>
          </a:p>
          <a:p>
            <a:pPr marL="285750" indent="-285750" algn="l" defTabSz="266700">
              <a:lnSpc>
                <a:spcPct val="150000"/>
              </a:lnSpc>
              <a:spcAft>
                <a:spcPts val="300"/>
              </a:spcAft>
              <a:buClr>
                <a:srgbClr val="235FA5"/>
              </a:buClr>
              <a:buFont typeface="Wingdings" panose="05000000000000000000" charset="0"/>
              <a:buChar char="l"/>
            </a:pPr>
            <a:r>
              <a:rPr sz="1400" b="1">
                <a:solidFill>
                  <a:srgbClr val="235FA5"/>
                </a:solidFill>
                <a:latin typeface="微软雅黑" panose="020B0503020204020204" pitchFamily="34" charset="-122"/>
                <a:ea typeface="微软雅黑" panose="020B0503020204020204" pitchFamily="34" charset="-122"/>
              </a:rPr>
              <a:t>卫生间使用管理：</a:t>
            </a:r>
            <a:r>
              <a:rPr sz="1400">
                <a:latin typeface="微软雅黑" panose="020B0503020204020204" pitchFamily="34" charset="-122"/>
                <a:ea typeface="微软雅黑" panose="020B0503020204020204" pitchFamily="34" charset="-122"/>
              </a:rPr>
              <a:t>采用GS301 监测卫生间的氨气和硫化氢是否超标， 超标联动平台电话语音通知保洁打扫并通风。采用WS201监测厕纸的余量，缺纸及时通知保洁补充。</a:t>
            </a:r>
            <a:endParaRPr sz="1400">
              <a:latin typeface="微软雅黑" panose="020B0503020204020204" pitchFamily="34" charset="-122"/>
              <a:ea typeface="微软雅黑" panose="020B0503020204020204" pitchFamily="34" charset="-122"/>
            </a:endParaRPr>
          </a:p>
          <a:p>
            <a:pPr marL="285750" indent="-285750" algn="l" defTabSz="266700">
              <a:lnSpc>
                <a:spcPct val="150000"/>
              </a:lnSpc>
              <a:spcAft>
                <a:spcPts val="300"/>
              </a:spcAft>
              <a:buClr>
                <a:srgbClr val="235FA5"/>
              </a:buClr>
              <a:buFont typeface="Wingdings" panose="05000000000000000000" charset="0"/>
              <a:buChar char="l"/>
            </a:pPr>
            <a:r>
              <a:rPr sz="1400" b="1">
                <a:solidFill>
                  <a:srgbClr val="235FA5"/>
                </a:solidFill>
                <a:latin typeface="微软雅黑" panose="020B0503020204020204" pitchFamily="34" charset="-122"/>
                <a:ea typeface="微软雅黑" panose="020B0503020204020204" pitchFamily="34" charset="-122"/>
              </a:rPr>
              <a:t>网关部署：</a:t>
            </a:r>
            <a:r>
              <a:rPr lang="zh-CN" altLang="en-US" sz="1400">
                <a:latin typeface="微软雅黑" panose="020B0503020204020204" pitchFamily="34" charset="-122"/>
                <a:ea typeface="微软雅黑" panose="020B0503020204020204" pitchFamily="34" charset="-122"/>
              </a:rPr>
              <a:t>该项目通过</a:t>
            </a:r>
            <a:r>
              <a:rPr lang="en-US" altLang="zh-CN" sz="1400">
                <a:latin typeface="微软雅黑" panose="020B0503020204020204" pitchFamily="34" charset="-122"/>
                <a:ea typeface="微软雅黑" panose="020B0503020204020204" pitchFamily="34" charset="-122"/>
              </a:rPr>
              <a:t>UG65</a:t>
            </a:r>
            <a:r>
              <a:rPr lang="zh-CN" altLang="en-US" sz="1400">
                <a:latin typeface="微软雅黑" panose="020B0503020204020204" pitchFamily="34" charset="-122"/>
                <a:ea typeface="微软雅黑" panose="020B0503020204020204" pitchFamily="34" charset="-122"/>
              </a:rPr>
              <a:t>室内型基站网关和</a:t>
            </a:r>
            <a:r>
              <a:rPr lang="en-US" altLang="zh-CN" sz="1400">
                <a:latin typeface="微软雅黑" panose="020B0503020204020204" pitchFamily="34" charset="-122"/>
                <a:ea typeface="微软雅黑" panose="020B0503020204020204" pitchFamily="34" charset="-122"/>
              </a:rPr>
              <a:t>UG63</a:t>
            </a:r>
            <a:r>
              <a:rPr lang="zh-CN" altLang="en-US" sz="1400">
                <a:latin typeface="微软雅黑" panose="020B0503020204020204" pitchFamily="34" charset="-122"/>
                <a:ea typeface="微软雅黑" panose="020B0503020204020204" pitchFamily="34" charset="-122"/>
              </a:rPr>
              <a:t>轻量级室内网关联合部署，实现大楼所有区域</a:t>
            </a:r>
            <a:r>
              <a:rPr lang="en-US" altLang="zh-CN" sz="1400">
                <a:latin typeface="微软雅黑" panose="020B0503020204020204" pitchFamily="34" charset="-122"/>
                <a:ea typeface="微软雅黑" panose="020B0503020204020204" pitchFamily="34" charset="-122"/>
              </a:rPr>
              <a:t>LoRaWAN</a:t>
            </a:r>
            <a:r>
              <a:rPr lang="en-US" altLang="zh-CN" sz="1400" baseline="300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网关覆盖，为当前设备的接入提供了数据稳定传输的保障。</a:t>
            </a:r>
            <a:endParaRPr lang="zh-CN" altLang="en-US" sz="1400">
              <a:latin typeface="微软雅黑" panose="020B0503020204020204" pitchFamily="34" charset="-122"/>
              <a:ea typeface="微软雅黑" panose="020B0503020204020204" pitchFamily="34" charset="-122"/>
            </a:endParaRPr>
          </a:p>
        </p:txBody>
      </p:sp>
    </p:spTree>
    <p:custDataLst>
      <p:tags r:id="rId8"/>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标题 12"/>
          <p:cNvSpPr>
            <a:spLocks noGrp="1"/>
          </p:cNvSpPr>
          <p:nvPr/>
        </p:nvSpPr>
        <p:spPr>
          <a:xfrm>
            <a:off x="502285" y="0"/>
            <a:ext cx="36480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项目亮点与价值</a:t>
            </a:r>
            <a:endParaRPr lang="zh-CN" altLang="zh-CN" dirty="0">
              <a:latin typeface="微软雅黑" panose="020B0503020204020204" pitchFamily="34" charset="-122"/>
              <a:ea typeface="微软雅黑" panose="020B0503020204020204" pitchFamily="34" charset="-122"/>
            </a:endParaRPr>
          </a:p>
        </p:txBody>
      </p:sp>
      <p:sp>
        <p:nvSpPr>
          <p:cNvPr id="63" name="矩形 62"/>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0555614" y="347254"/>
            <a:ext cx="1304906" cy="552632"/>
          </a:xfrm>
          <a:prstGeom prst="rect">
            <a:avLst/>
          </a:prstGeom>
        </p:spPr>
      </p:pic>
      <p:sp>
        <p:nvSpPr>
          <p:cNvPr id="69" name="圆角矩形 68"/>
          <p:cNvSpPr/>
          <p:nvPr>
            <p:custDataLst>
              <p:tags r:id="rId3"/>
            </p:custDataLst>
          </p:nvPr>
        </p:nvSpPr>
        <p:spPr>
          <a:xfrm>
            <a:off x="380365" y="944880"/>
            <a:ext cx="8000365" cy="5646420"/>
          </a:xfrm>
          <a:prstGeom prst="roundRect">
            <a:avLst>
              <a:gd name="adj" fmla="val 0"/>
            </a:avLst>
          </a:prstGeom>
          <a:solidFill>
            <a:srgbClr val="235F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Roboto" panose="02000000000000000000" charset="0"/>
              <a:cs typeface="Roboto" panose="02000000000000000000" charset="0"/>
            </a:endParaRPr>
          </a:p>
        </p:txBody>
      </p:sp>
      <p:sp>
        <p:nvSpPr>
          <p:cNvPr id="17" name="矩形 16"/>
          <p:cNvSpPr/>
          <p:nvPr>
            <p:custDataLst>
              <p:tags r:id="rId4"/>
            </p:custDataLst>
          </p:nvPr>
        </p:nvSpPr>
        <p:spPr>
          <a:xfrm>
            <a:off x="7407275" y="1245870"/>
            <a:ext cx="4573270" cy="417322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50000"/>
                  <a:lumOff val="50000"/>
                </a:schemeClr>
              </a:solidFill>
              <a:latin typeface="Roboto" panose="02000000000000000000" charset="0"/>
              <a:cs typeface="Roboto" panose="02000000000000000000" charset="0"/>
            </a:endParaRPr>
          </a:p>
        </p:txBody>
      </p:sp>
      <p:grpSp>
        <p:nvGrpSpPr>
          <p:cNvPr id="71" name="组合 70"/>
          <p:cNvGrpSpPr/>
          <p:nvPr/>
        </p:nvGrpSpPr>
        <p:grpSpPr>
          <a:xfrm>
            <a:off x="692468" y="1310640"/>
            <a:ext cx="6468539" cy="2817495"/>
            <a:chOff x="1355" y="8083"/>
            <a:chExt cx="10186" cy="4437"/>
          </a:xfrm>
        </p:grpSpPr>
        <p:sp>
          <p:nvSpPr>
            <p:cNvPr id="30" name="TextBox 8"/>
            <p:cNvSpPr txBox="1"/>
            <p:nvPr>
              <p:custDataLst>
                <p:tags r:id="rId5"/>
              </p:custDataLst>
            </p:nvPr>
          </p:nvSpPr>
          <p:spPr>
            <a:xfrm>
              <a:off x="1509" y="8770"/>
              <a:ext cx="10032" cy="3750"/>
            </a:xfrm>
            <a:prstGeom prst="rect">
              <a:avLst/>
            </a:prstGeom>
            <a:noFill/>
            <a:effectLst/>
          </p:spPr>
          <p:txBody>
            <a:bodyPr wrap="square" lIns="0" tIns="0" rIns="0" bIns="0" rtlCol="0" anchor="t" anchorCtr="0">
              <a:noAutofit/>
            </a:bodyPr>
            <a:lstStyle>
              <a:defPPr>
                <a:defRPr lang="zh-CN"/>
              </a:defPPr>
              <a:lvl1pPr algn="ctr">
                <a:defRPr sz="6000" b="1" spc="200">
                  <a:blipFill>
                    <a:blip r:embed="rId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marL="285750" indent="-285750" algn="just" fontAlgn="auto">
                <a:lnSpc>
                  <a:spcPct val="150000"/>
                </a:lnSpc>
                <a:buFont typeface="Wingdings" panose="05000000000000000000" charset="0"/>
                <a:buChar char="l"/>
              </a:pPr>
              <a:r>
                <a:rPr lang="zh-CN" altLang="en-US" sz="160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无线部署：</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LoRaWAN</a:t>
              </a:r>
              <a:r>
                <a:rPr lang="zh-CN" altLang="en-US" sz="1600" b="0" kern="0" spc="0" baseline="3000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无线通信，无需布线，极大节省部署及后期维护成本，智能化改造时无需大动干戈，不影响员工正常办公。</a:t>
              </a:r>
              <a:endPar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indent="-285750" algn="just" fontAlgn="auto">
                <a:lnSpc>
                  <a:spcPct val="150000"/>
                </a:lnSpc>
                <a:buFont typeface="Wingdings" panose="05000000000000000000" charset="0"/>
                <a:buChar char="l"/>
              </a:pPr>
              <a:r>
                <a:rPr lang="zh-CN" altLang="en-US" sz="160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节能降本：</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智能灯光控制和智能用电设备管理，</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帮助企业</a:t>
              </a:r>
              <a:r>
                <a:rPr lang="zh-CN" altLang="en-US" sz="160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每年降低7.4%的照明能耗</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和</a:t>
              </a:r>
              <a:r>
                <a:rPr lang="zh-CN" altLang="en-US" sz="160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1.4%的设备用电能耗</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年均节约电费14.5万元，</a:t>
              </a:r>
              <a:r>
                <a:rPr lang="zh-CN" altLang="en-US" sz="1600" kern="0" spc="0" dirty="0">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项目整体节能率达</a:t>
              </a:r>
              <a:r>
                <a:rPr lang="en-US" altLang="zh-CN" sz="1600" kern="0" spc="0" dirty="0">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18.20%</a:t>
              </a:r>
              <a:r>
                <a:rPr lang="zh-CN" altLang="en-US" sz="1600" b="0" kern="0" spc="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，同时为其提供管理和碳排放的数据支撑。</a:t>
              </a:r>
              <a:endParaRPr lang="zh-CN" altLang="en-US" sz="1600" b="0" kern="0" spc="0" dirty="0">
                <a:solidFill>
                  <a:srgbClr val="FF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4" name="文本框 23"/>
            <p:cNvSpPr txBox="1"/>
            <p:nvPr>
              <p:custDataLst>
                <p:tags r:id="rId7"/>
              </p:custDataLst>
            </p:nvPr>
          </p:nvSpPr>
          <p:spPr>
            <a:xfrm>
              <a:off x="1902" y="8083"/>
              <a:ext cx="4274" cy="520"/>
            </a:xfrm>
            <a:prstGeom prst="rect">
              <a:avLst/>
            </a:prstGeom>
            <a:noFill/>
          </p:spPr>
          <p:txBody>
            <a:bodyPr wrap="square" lIns="0" tIns="0" rIns="0" bIns="0" rtlCol="0">
              <a:noAutofit/>
            </a:bodyPr>
            <a:p>
              <a:r>
                <a:rPr lang="zh-CN" altLang="en-US" sz="2400" b="1">
                  <a:solidFill>
                    <a:schemeClr val="bg1"/>
                  </a:solidFill>
                  <a:latin typeface="微软雅黑" panose="020B0503020204020204" pitchFamily="34" charset="-122"/>
                  <a:ea typeface="微软雅黑" panose="020B0503020204020204" pitchFamily="34" charset="-122"/>
                  <a:cs typeface="Roboto" panose="02000000000000000000" charset="0"/>
                </a:rPr>
                <a:t>项目效益</a:t>
              </a:r>
              <a:endParaRPr lang="zh-CN" altLang="en-US" sz="2400" b="1">
                <a:solidFill>
                  <a:schemeClr val="bg1"/>
                </a:solidFill>
                <a:latin typeface="微软雅黑" panose="020B0503020204020204" pitchFamily="34" charset="-122"/>
                <a:ea typeface="微软雅黑" panose="020B0503020204020204" pitchFamily="34" charset="-122"/>
                <a:cs typeface="Roboto" panose="02000000000000000000" charset="0"/>
              </a:endParaRPr>
            </a:p>
          </p:txBody>
        </p:sp>
        <p:pic>
          <p:nvPicPr>
            <p:cNvPr id="25" name="图片 24" descr="right"/>
            <p:cNvPicPr>
              <a:picLocks noChangeAspect="1"/>
            </p:cNvPicPr>
            <p:nvPr>
              <p:custDataLst>
                <p:tags r:id="rId8"/>
              </p:custDataLst>
            </p:nvPr>
          </p:nvPicPr>
          <p:blipFill>
            <a:blip r:embed="rId9"/>
            <a:stretch>
              <a:fillRect/>
            </a:stretch>
          </p:blipFill>
          <p:spPr>
            <a:xfrm>
              <a:off x="1355" y="8083"/>
              <a:ext cx="547" cy="547"/>
            </a:xfrm>
            <a:prstGeom prst="rect">
              <a:avLst/>
            </a:prstGeom>
          </p:spPr>
        </p:pic>
      </p:grpSp>
      <p:sp>
        <p:nvSpPr>
          <p:cNvPr id="73" name="TextBox 8"/>
          <p:cNvSpPr txBox="1"/>
          <p:nvPr>
            <p:custDataLst>
              <p:tags r:id="rId10"/>
            </p:custDataLst>
          </p:nvPr>
        </p:nvSpPr>
        <p:spPr>
          <a:xfrm>
            <a:off x="7646035" y="1765935"/>
            <a:ext cx="4140835" cy="1386840"/>
          </a:xfrm>
          <a:prstGeom prst="rect">
            <a:avLst/>
          </a:prstGeom>
          <a:noFill/>
          <a:effectLst/>
        </p:spPr>
        <p:txBody>
          <a:bodyPr wrap="square" lIns="0" tIns="0" rIns="0" bIns="0" rtlCol="0" anchor="t" anchorCtr="0">
            <a:noAutofit/>
          </a:bodyPr>
          <a:lstStyle>
            <a:defPPr>
              <a:defRPr lang="zh-CN"/>
            </a:defPPr>
            <a:lvl1pPr algn="ctr">
              <a:defRPr sz="6000" b="1" spc="200">
                <a:blipFill>
                  <a:blip r:embed="rId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lnSpc>
                <a:spcPct val="140000"/>
              </a:lnSpc>
            </a:pPr>
            <a:r>
              <a:rPr sz="1400" b="0" kern="0" spc="0" dirty="0" smtClean="0">
                <a:solidFill>
                  <a:srgbClr val="595959"/>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通过接入星纵物联的传感器设备，丰富和充实了城建智控的智慧楼宇解决方案，为其提供了一套轻量级的办公楼宇改造升级的方案，打造设备无线化、升级简单化、场景智能化的改造理念，结合数字孪生技术的应用，让楼宇与人之间的互动更为简单高效。</a:t>
            </a:r>
            <a:endParaRPr sz="1400" b="0" kern="0" spc="0" dirty="0" smtClean="0">
              <a:solidFill>
                <a:srgbClr val="595959"/>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74" name="文本框 73"/>
          <p:cNvSpPr txBox="1"/>
          <p:nvPr>
            <p:custDataLst>
              <p:tags r:id="rId11"/>
            </p:custDataLst>
          </p:nvPr>
        </p:nvSpPr>
        <p:spPr>
          <a:xfrm>
            <a:off x="7646035" y="1467485"/>
            <a:ext cx="2289175" cy="330200"/>
          </a:xfrm>
          <a:prstGeom prst="rect">
            <a:avLst/>
          </a:prstGeom>
          <a:noFill/>
        </p:spPr>
        <p:txBody>
          <a:bodyPr wrap="square" lIns="0" tIns="0" rIns="0" bIns="0" rtlCol="0">
            <a:noAutofit/>
          </a:bodyPr>
          <a:p>
            <a:r>
              <a:rPr lang="zh-CN" altLang="en-US" b="1">
                <a:solidFill>
                  <a:srgbClr val="3C3C3C"/>
                </a:solidFill>
                <a:latin typeface="微软雅黑" panose="020B0503020204020204" pitchFamily="34" charset="-122"/>
                <a:ea typeface="微软雅黑" panose="020B0503020204020204" pitchFamily="34" charset="-122"/>
                <a:cs typeface="Roboto" panose="02000000000000000000" charset="0"/>
              </a:rPr>
              <a:t>客户评价</a:t>
            </a:r>
            <a:endParaRPr lang="zh-CN" altLang="en-US" b="1">
              <a:solidFill>
                <a:srgbClr val="3C3C3C"/>
              </a:solidFill>
              <a:latin typeface="微软雅黑" panose="020B0503020204020204" pitchFamily="34" charset="-122"/>
              <a:ea typeface="微软雅黑" panose="020B0503020204020204" pitchFamily="34" charset="-122"/>
              <a:cs typeface="Roboto" panose="02000000000000000000" charset="0"/>
            </a:endParaRPr>
          </a:p>
        </p:txBody>
      </p:sp>
      <p:pic>
        <p:nvPicPr>
          <p:cNvPr id="27" name="图片占位符 26" descr="D:/13项目案例资料/北京城建智控智慧办公楼/11.jpg11"/>
          <p:cNvPicPr>
            <a:picLocks noGrp="1" noChangeAspect="1"/>
          </p:cNvPicPr>
          <p:nvPr>
            <p:ph type="pic" sz="quarter" idx="10"/>
          </p:nvPr>
        </p:nvPicPr>
        <p:blipFill>
          <a:blip r:embed="rId12"/>
          <a:srcRect l="555" t="32418" r="-555" b="8758"/>
          <a:stretch>
            <a:fillRect/>
          </a:stretch>
        </p:blipFill>
        <p:spPr>
          <a:xfrm>
            <a:off x="7668895" y="3339465"/>
            <a:ext cx="4117340" cy="1834515"/>
          </a:xfrm>
        </p:spPr>
      </p:pic>
      <p:graphicFrame>
        <p:nvGraphicFramePr>
          <p:cNvPr id="2" name="表格 1"/>
          <p:cNvGraphicFramePr/>
          <p:nvPr>
            <p:custDataLst>
              <p:tags r:id="rId13"/>
            </p:custDataLst>
          </p:nvPr>
        </p:nvGraphicFramePr>
        <p:xfrm>
          <a:off x="1099820" y="3646170"/>
          <a:ext cx="2461260" cy="1956435"/>
        </p:xfrm>
        <a:graphic>
          <a:graphicData uri="http://schemas.openxmlformats.org/drawingml/2006/table">
            <a:tbl>
              <a:tblPr firstRow="1">
                <a:tableStyleId>{968F48CB-B3E4-4AC4-B9B0-83364689537C}</a:tableStyleId>
              </a:tblPr>
              <a:tblGrid>
                <a:gridCol w="1200150"/>
                <a:gridCol w="1261110"/>
              </a:tblGrid>
              <a:tr h="403225">
                <a:tc>
                  <a:txBody>
                    <a:bodyPr/>
                    <a:p>
                      <a:pPr marL="0" indent="0" algn="ctr" fontAlgn="t">
                        <a:spcAft>
                          <a:spcPts val="300"/>
                        </a:spcAft>
                      </a:pPr>
                      <a:endParaRPr lang="en-US" sz="1100" b="1"/>
                    </a:p>
                    <a:p>
                      <a:pPr marL="0" indent="0" algn="ctr" fontAlgn="base">
                        <a:spcAft>
                          <a:spcPts val="300"/>
                        </a:spcAft>
                      </a:pPr>
                      <a:r>
                        <a:rPr lang="zh-CN" altLang="en-US" sz="1100" b="1"/>
                        <a:t>改造前年总用电</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110W Kwh</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03225">
                <a:tc>
                  <a:txBody>
                    <a:bodyPr/>
                    <a:p>
                      <a:pPr marL="0" indent="0" algn="ctr" fontAlgn="t">
                        <a:spcAft>
                          <a:spcPts val="300"/>
                        </a:spcAft>
                      </a:pPr>
                      <a:endParaRPr lang="en-US" sz="1100" b="1"/>
                    </a:p>
                    <a:p>
                      <a:pPr marL="0" indent="0" algn="ctr" fontAlgn="base">
                        <a:spcAft>
                          <a:spcPts val="300"/>
                        </a:spcAft>
                      </a:pPr>
                      <a:r>
                        <a:rPr lang="zh-CN" altLang="en-US" sz="1100" b="1">
                          <a:solidFill>
                            <a:srgbClr val="FF0000"/>
                          </a:solidFill>
                        </a:rPr>
                        <a:t>改造后</a:t>
                      </a:r>
                      <a:r>
                        <a:rPr lang="zh-CN" altLang="en-US" sz="1100" b="1"/>
                        <a:t>年总用电</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90W Kwh</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373380">
                <a:tc>
                  <a:txBody>
                    <a:bodyPr/>
                    <a:p>
                      <a:pPr marL="0" indent="0" algn="ctr" fontAlgn="t">
                        <a:spcAft>
                          <a:spcPts val="300"/>
                        </a:spcAft>
                      </a:pPr>
                      <a:endParaRPr lang="en-US" sz="1100" b="1"/>
                    </a:p>
                    <a:p>
                      <a:pPr marL="0" indent="0" algn="ctr" fontAlgn="base">
                        <a:spcAft>
                          <a:spcPts val="300"/>
                        </a:spcAft>
                      </a:pPr>
                      <a:r>
                        <a:rPr lang="zh-CN" altLang="en-US" sz="1100" b="1"/>
                        <a:t>综合节能用电</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20W Kwh</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403225">
                <a:tc>
                  <a:txBody>
                    <a:bodyPr/>
                    <a:p>
                      <a:pPr marL="0" indent="0" algn="ctr" fontAlgn="t">
                        <a:spcAft>
                          <a:spcPts val="300"/>
                        </a:spcAft>
                      </a:pPr>
                      <a:endParaRPr lang="en-US" sz="1100" b="1"/>
                    </a:p>
                    <a:p>
                      <a:pPr marL="0" indent="0" algn="ctr" fontAlgn="base">
                        <a:spcAft>
                          <a:spcPts val="300"/>
                        </a:spcAft>
                      </a:pPr>
                      <a:r>
                        <a:rPr lang="zh-CN" altLang="en-US" sz="1100" b="1"/>
                        <a:t>节约成本</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zh-CN" altLang="en-US" sz="1100"/>
                        <a:t>约</a:t>
                      </a:r>
                      <a:r>
                        <a:rPr lang="en-US" altLang="zh-CN" sz="1100"/>
                        <a:t>300,000</a:t>
                      </a:r>
                      <a:r>
                        <a:rPr lang="zh-CN" altLang="en-US" sz="1100"/>
                        <a:t>人民币</a:t>
                      </a:r>
                      <a:endParaRPr lang="zh-CN" altLang="en-US"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373380">
                <a:tc>
                  <a:txBody>
                    <a:bodyPr/>
                    <a:p>
                      <a:pPr marL="0" indent="0" algn="ctr" fontAlgn="t">
                        <a:spcAft>
                          <a:spcPts val="300"/>
                        </a:spcAft>
                      </a:pPr>
                      <a:endParaRPr lang="en-US" sz="1100" b="1"/>
                    </a:p>
                    <a:p>
                      <a:pPr marL="0" indent="0" algn="ctr" fontAlgn="base">
                        <a:spcAft>
                          <a:spcPts val="300"/>
                        </a:spcAft>
                      </a:pPr>
                      <a:r>
                        <a:rPr lang="zh-CN" altLang="en-US" sz="1100" b="1"/>
                        <a:t>整体节能率</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18.20%</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p:graphicFrame>
        <p:nvGraphicFramePr>
          <p:cNvPr id="3" name="表格 2"/>
          <p:cNvGraphicFramePr/>
          <p:nvPr/>
        </p:nvGraphicFramePr>
        <p:xfrm>
          <a:off x="4150360" y="3813810"/>
          <a:ext cx="2620010" cy="1620520"/>
        </p:xfrm>
        <a:graphic>
          <a:graphicData uri="http://schemas.openxmlformats.org/drawingml/2006/table">
            <a:tbl>
              <a:tblPr firstRow="1">
                <a:tableStyleId>{968F48CB-B3E4-4AC4-B9B0-83364689537C}</a:tableStyleId>
              </a:tblPr>
              <a:tblGrid>
                <a:gridCol w="615950"/>
                <a:gridCol w="1035050"/>
                <a:gridCol w="969010"/>
              </a:tblGrid>
              <a:tr h="405130">
                <a:tc rowSpan="4">
                  <a:txBody>
                    <a:bodyPr/>
                    <a:p>
                      <a:pPr marL="0" indent="0" algn="ctr" fontAlgn="t">
                        <a:spcAft>
                          <a:spcPts val="300"/>
                        </a:spcAft>
                      </a:pPr>
                      <a:endParaRPr lang="en-US" sz="1100"/>
                    </a:p>
                    <a:p>
                      <a:pPr marL="0" indent="0" algn="ctr" fontAlgn="t">
                        <a:spcAft>
                          <a:spcPts val="300"/>
                        </a:spcAft>
                      </a:pPr>
                      <a:endParaRPr lang="en-US" sz="1100"/>
                    </a:p>
                    <a:p>
                      <a:pPr marL="0" indent="0" algn="ctr" fontAlgn="t">
                        <a:spcAft>
                          <a:spcPts val="300"/>
                        </a:spcAft>
                      </a:pPr>
                      <a:endParaRPr lang="en-US" sz="1100" b="1"/>
                    </a:p>
                    <a:p>
                      <a:pPr marL="0" indent="0" algn="ctr" fontAlgn="base">
                        <a:spcAft>
                          <a:spcPts val="300"/>
                        </a:spcAft>
                      </a:pPr>
                      <a:r>
                        <a:rPr lang="zh-CN" altLang="en-US" sz="1100" b="1"/>
                        <a:t>分项</a:t>
                      </a:r>
                      <a:endParaRPr lang="zh-CN" altLang="en-US" sz="1100" b="1"/>
                    </a:p>
                    <a:p>
                      <a:pPr marL="0" indent="0" algn="ctr" fontAlgn="base">
                        <a:spcAft>
                          <a:spcPts val="300"/>
                        </a:spcAft>
                      </a:pPr>
                      <a:r>
                        <a:rPr lang="zh-CN" altLang="en-US" sz="1100" b="1"/>
                        <a:t>节能率</a:t>
                      </a:r>
                      <a:endParaRPr lang="zh-CN" altLang="en-US" sz="1100" b="1"/>
                    </a:p>
                    <a:p>
                      <a:pPr marL="0" indent="0" algn="ctr" fontAlgn="base">
                        <a:spcAft>
                          <a:spcPts val="300"/>
                        </a:spcAft>
                      </a:pPr>
                      <a:r>
                        <a:rPr lang="zh-CN" altLang="en-US" sz="1100" b="1"/>
                        <a:t>测算</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indent="0" algn="ctr" fontAlgn="t">
                        <a:spcAft>
                          <a:spcPts val="300"/>
                        </a:spcAft>
                      </a:pPr>
                      <a:endParaRPr lang="en-US" sz="1100" b="1"/>
                    </a:p>
                    <a:p>
                      <a:pPr marL="0" indent="0" algn="ctr" fontAlgn="base">
                        <a:spcAft>
                          <a:spcPts val="300"/>
                        </a:spcAft>
                      </a:pPr>
                      <a:r>
                        <a:rPr lang="zh-CN" altLang="en-US" sz="1100" b="1"/>
                        <a:t>照明</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indent="0" algn="ctr" fontAlgn="t">
                        <a:spcAft>
                          <a:spcPts val="300"/>
                        </a:spcAft>
                      </a:pPr>
                      <a:endParaRPr lang="en-US" sz="1100" b="1"/>
                    </a:p>
                    <a:p>
                      <a:pPr marL="0" indent="0" algn="ctr" fontAlgn="base">
                        <a:spcAft>
                          <a:spcPts val="300"/>
                        </a:spcAft>
                      </a:pPr>
                      <a:r>
                        <a:rPr lang="zh-CN" altLang="en-US" sz="1100" b="1"/>
                        <a:t>空调</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05130">
                <a:tc vMerge="1">
                  <a:tcPr>
                    <a:lnL w="12700">
                      <a:solidFill>
                        <a:schemeClr val="tx1"/>
                      </a:solidFill>
                      <a:prstDash val="solid"/>
                    </a:lnL>
                    <a:lnR w="12700">
                      <a:solidFill>
                        <a:schemeClr val="tx1"/>
                      </a:solidFill>
                      <a:prstDash val="solid"/>
                    </a:lnR>
                  </a:tcPr>
                </a:tc>
                <a:tc>
                  <a:txBody>
                    <a:bodyPr/>
                    <a:p>
                      <a:pPr marL="0" indent="0" algn="ctr" fontAlgn="t">
                        <a:spcAft>
                          <a:spcPts val="300"/>
                        </a:spcAft>
                      </a:pPr>
                      <a:endParaRPr lang="en-US" sz="1100"/>
                    </a:p>
                    <a:p>
                      <a:pPr marL="0" indent="0" algn="ctr" fontAlgn="base">
                        <a:spcAft>
                          <a:spcPts val="300"/>
                        </a:spcAft>
                      </a:pPr>
                      <a:r>
                        <a:rPr lang="en-US" altLang="zh-CN" sz="1100"/>
                        <a:t>7.40%</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indent="0" algn="ctr" fontAlgn="t">
                        <a:spcAft>
                          <a:spcPts val="300"/>
                        </a:spcAft>
                      </a:pPr>
                      <a:endParaRPr lang="en-US" sz="1100"/>
                    </a:p>
                    <a:p>
                      <a:pPr marL="0" indent="0" algn="ctr" fontAlgn="base">
                        <a:spcAft>
                          <a:spcPts val="300"/>
                        </a:spcAft>
                      </a:pPr>
                      <a:r>
                        <a:rPr lang="en-US" altLang="zh-CN" sz="1100"/>
                        <a:t>7.10%</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05130">
                <a:tc vMerge="1">
                  <a:tcPr>
                    <a:lnL w="12700">
                      <a:solidFill>
                        <a:schemeClr val="tx1"/>
                      </a:solidFill>
                      <a:prstDash val="solid"/>
                    </a:lnL>
                    <a:lnR w="12700">
                      <a:solidFill>
                        <a:schemeClr val="tx1"/>
                      </a:solidFill>
                      <a:prstDash val="solid"/>
                    </a:lnR>
                  </a:tcPr>
                </a:tc>
                <a:tc>
                  <a:txBody>
                    <a:bodyPr/>
                    <a:p>
                      <a:pPr marL="0" indent="0" algn="ctr" fontAlgn="t">
                        <a:spcAft>
                          <a:spcPts val="300"/>
                        </a:spcAft>
                      </a:pPr>
                      <a:endParaRPr lang="en-US" sz="1100"/>
                    </a:p>
                    <a:p>
                      <a:pPr marL="0" indent="0" algn="ctr" fontAlgn="base">
                        <a:spcAft>
                          <a:spcPts val="300"/>
                        </a:spcAft>
                      </a:pPr>
                      <a:r>
                        <a:rPr lang="zh-CN" altLang="en-US" sz="1100"/>
                        <a:t>插座</a:t>
                      </a:r>
                      <a:endParaRPr lang="zh-CN" altLang="en-US"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indent="0" algn="ctr" fontAlgn="t">
                        <a:spcAft>
                          <a:spcPts val="300"/>
                        </a:spcAft>
                      </a:pPr>
                      <a:endParaRPr lang="en-US" sz="1100"/>
                    </a:p>
                    <a:p>
                      <a:pPr marL="0" indent="0" algn="ctr" fontAlgn="base">
                        <a:spcAft>
                          <a:spcPts val="300"/>
                        </a:spcAft>
                      </a:pPr>
                      <a:r>
                        <a:rPr lang="zh-CN" altLang="en-US" sz="1100"/>
                        <a:t>新风</a:t>
                      </a:r>
                      <a:endParaRPr lang="zh-CN" altLang="en-US"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05130">
                <a:tc vMerge="1">
                  <a:tcPr>
                    <a:lnL w="12700">
                      <a:solidFill>
                        <a:schemeClr val="tx1"/>
                      </a:solidFill>
                      <a:prstDash val="solid"/>
                    </a:lnL>
                    <a:lnR w="12700">
                      <a:solidFill>
                        <a:schemeClr val="tx1"/>
                      </a:solidFill>
                      <a:prstDash val="solid"/>
                    </a:lnR>
                    <a:lnB w="12700">
                      <a:solidFill>
                        <a:schemeClr val="tx1"/>
                      </a:solidFill>
                      <a:prstDash val="solid"/>
                    </a:lnB>
                  </a:tcPr>
                </a:tc>
                <a:tc>
                  <a:txBody>
                    <a:bodyPr/>
                    <a:p>
                      <a:pPr marL="0" indent="0" algn="ctr" fontAlgn="t">
                        <a:spcAft>
                          <a:spcPts val="300"/>
                        </a:spcAft>
                      </a:pPr>
                      <a:endParaRPr lang="en-US" sz="1100"/>
                    </a:p>
                    <a:p>
                      <a:pPr marL="0" indent="0" algn="ctr" fontAlgn="base">
                        <a:spcAft>
                          <a:spcPts val="300"/>
                        </a:spcAft>
                      </a:pPr>
                      <a:r>
                        <a:rPr lang="en-US" altLang="zh-CN" sz="1100"/>
                        <a:t>1.40%</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0" indent="0" algn="ctr" fontAlgn="t">
                        <a:spcAft>
                          <a:spcPts val="300"/>
                        </a:spcAft>
                      </a:pPr>
                      <a:endParaRPr lang="en-US" sz="1100"/>
                    </a:p>
                    <a:p>
                      <a:pPr marL="0" indent="0" algn="ctr" fontAlgn="base">
                        <a:spcAft>
                          <a:spcPts val="300"/>
                        </a:spcAft>
                      </a:pPr>
                      <a:r>
                        <a:rPr lang="en-US" altLang="zh-CN" sz="1100"/>
                        <a:t>2.30%</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
        <p:nvSpPr>
          <p:cNvPr id="4" name="文本框 3"/>
          <p:cNvSpPr txBox="1"/>
          <p:nvPr/>
        </p:nvSpPr>
        <p:spPr>
          <a:xfrm>
            <a:off x="692785" y="5568315"/>
            <a:ext cx="6830695" cy="829945"/>
          </a:xfrm>
          <a:prstGeom prst="rect">
            <a:avLst/>
          </a:prstGeom>
          <a:noFill/>
        </p:spPr>
        <p:txBody>
          <a:bodyPr wrap="square" rtlCol="0" anchor="t">
            <a:spAutoFit/>
          </a:bodyPr>
          <a:p>
            <a:pPr marL="285750" indent="-285750" algn="just" fontAlgn="auto">
              <a:lnSpc>
                <a:spcPct val="150000"/>
              </a:lnSpc>
              <a:buFont typeface="Wingdings" panose="05000000000000000000" charset="0"/>
              <a:buChar char="l"/>
            </a:pPr>
            <a:r>
              <a:rPr lang="zh-CN" altLang="en-US" sz="1600" b="1" kern="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升级方案：</a:t>
            </a:r>
            <a:r>
              <a:rPr lang="zh-CN" altLang="en-US" sz="1600" kern="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通过接入星纵物联的设备，丰富了城建智控的智慧楼宇解决方案，为其提供了一套轻量级、设备无线化、智能化的改造升级方案。</a:t>
            </a:r>
            <a:endParaRPr lang="zh-CN" altLang="en-US" sz="1600" kern="0" dirty="0">
              <a:solidFill>
                <a:schemeClr val="bg2"/>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ustDataLst>
      <p:tags r:id="rId14"/>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a:off x="9282430" y="2623820"/>
            <a:ext cx="2909570" cy="1108710"/>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6" name="直角三角形 25"/>
          <p:cNvSpPr/>
          <p:nvPr>
            <p:custDataLst>
              <p:tags r:id="rId2"/>
            </p:custDataLst>
          </p:nvPr>
        </p:nvSpPr>
        <p:spPr>
          <a:xfrm rot="16200000" flipH="1" flipV="1">
            <a:off x="9495155" y="2977515"/>
            <a:ext cx="542290" cy="967740"/>
          </a:xfrm>
          <a:prstGeom prst="rtTriangle">
            <a:avLst/>
          </a:prstGeom>
          <a:solidFill>
            <a:srgbClr val="8AA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7" name="图片占位符 26" descr="D:/10模板图片等常用素材/图片1(2).png图片1(2)"/>
          <p:cNvPicPr>
            <a:picLocks noGrp="1" noChangeAspect="1"/>
          </p:cNvPicPr>
          <p:nvPr>
            <p:ph type="pic" sz="quarter" idx="10"/>
          </p:nvPr>
        </p:nvPicPr>
        <p:blipFill>
          <a:blip r:embed="rId3"/>
          <a:srcRect t="7317" b="7317"/>
          <a:stretch>
            <a:fillRect/>
          </a:stretch>
        </p:blipFill>
        <p:spPr>
          <a:xfrm>
            <a:off x="5603875" y="497840"/>
            <a:ext cx="4729480" cy="2692400"/>
          </a:xfrm>
        </p:spPr>
      </p:pic>
      <p:sp>
        <p:nvSpPr>
          <p:cNvPr id="6" name="文本占位符 5"/>
          <p:cNvSpPr>
            <a:spLocks noGrp="1"/>
          </p:cNvSpPr>
          <p:nvPr>
            <p:custDataLst>
              <p:tags r:id="rId4"/>
            </p:custDataLst>
          </p:nvPr>
        </p:nvSpPr>
        <p:spPr>
          <a:xfrm>
            <a:off x="667385" y="1337945"/>
            <a:ext cx="4048125" cy="1411605"/>
          </a:xfrm>
          <a:prstGeom prst="rect">
            <a:avLst/>
          </a:prstGeom>
        </p:spPr>
        <p:txBody>
          <a:bodyPr anchor="ctr">
            <a:noAutofit/>
          </a:bodyPr>
          <a:lstStyle>
            <a:lvl1pPr marL="0" indent="0" algn="l" defTabSz="914400" rtl="0" eaLnBrk="1" latinLnBrk="0" hangingPunct="1">
              <a:lnSpc>
                <a:spcPct val="110000"/>
              </a:lnSpc>
              <a:spcBef>
                <a:spcPts val="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zh-CN" altLang="en-US" sz="2800" b="1" cap="all" spc="50" dirty="0">
                <a:solidFill>
                  <a:schemeClr val="bg1"/>
                </a:solidFill>
                <a:latin typeface="微软雅黑" panose="020B0503020204020204" pitchFamily="34" charset="-122"/>
                <a:ea typeface="微软雅黑" panose="020B0503020204020204" pitchFamily="34" charset="-122"/>
                <a:cs typeface="阿里巴巴普惠体" panose="00020600040101010101" charset="-122"/>
                <a:sym typeface="+mn-ea"/>
              </a:rPr>
              <a:t>恺英网络大厦</a:t>
            </a:r>
            <a:endParaRPr lang="zh-CN" altLang="en-US" sz="2800" b="1" cap="all" spc="50" dirty="0">
              <a:solidFill>
                <a:schemeClr val="bg1"/>
              </a:solidFill>
              <a:latin typeface="微软雅黑" panose="020B0503020204020204" pitchFamily="34" charset="-122"/>
              <a:ea typeface="微软雅黑" panose="020B0503020204020204" pitchFamily="34" charset="-122"/>
              <a:cs typeface="阿里巴巴普惠体" panose="00020600040101010101" charset="-122"/>
              <a:sym typeface="+mn-ea"/>
            </a:endParaRPr>
          </a:p>
          <a:p>
            <a:pPr algn="l">
              <a:lnSpc>
                <a:spcPct val="120000"/>
              </a:lnSpc>
            </a:pPr>
            <a:r>
              <a:rPr lang="zh-CN" altLang="en-US" sz="2800" b="1" cap="all" spc="50" dirty="0">
                <a:solidFill>
                  <a:schemeClr val="bg1"/>
                </a:solidFill>
                <a:latin typeface="微软雅黑" panose="020B0503020204020204" pitchFamily="34" charset="-122"/>
                <a:ea typeface="微软雅黑" panose="020B0503020204020204" pitchFamily="34" charset="-122"/>
                <a:cs typeface="阿里巴巴普惠体" panose="00020600040101010101" charset="-122"/>
                <a:sym typeface="+mn-ea"/>
              </a:rPr>
              <a:t>绿色智慧办公楼建设</a:t>
            </a:r>
            <a:endParaRPr lang="zh-CN" altLang="en-US" sz="2800" b="1" cap="all" spc="5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mn-ea"/>
            </a:endParaRPr>
          </a:p>
        </p:txBody>
      </p:sp>
      <p:grpSp>
        <p:nvGrpSpPr>
          <p:cNvPr id="21" name="组合 20"/>
          <p:cNvGrpSpPr/>
          <p:nvPr/>
        </p:nvGrpSpPr>
        <p:grpSpPr>
          <a:xfrm>
            <a:off x="807643" y="2591435"/>
            <a:ext cx="2535019" cy="666750"/>
            <a:chOff x="1194" y="5055"/>
            <a:chExt cx="3620" cy="1050"/>
          </a:xfrm>
        </p:grpSpPr>
        <p:sp>
          <p:nvSpPr>
            <p:cNvPr id="2" name="文本占位符 17"/>
            <p:cNvSpPr>
              <a:spLocks noGrp="1"/>
            </p:cNvSpPr>
            <p:nvPr>
              <p:custDataLst>
                <p:tags r:id="rId5"/>
              </p:custDataLst>
            </p:nvPr>
          </p:nvSpPr>
          <p:spPr>
            <a:xfrm>
              <a:off x="1651" y="5055"/>
              <a:ext cx="3163" cy="1050"/>
            </a:xfrm>
            <a:prstGeom prst="rect">
              <a:avLst/>
            </a:prstGeom>
          </p:spPr>
          <p:txBody>
            <a:bodyPr anchor="ctr">
              <a:noAutofit/>
            </a:bodyPr>
            <a:lstStyle>
              <a:lvl1pPr marL="0" indent="0" algn="l" defTabSz="914400" rtl="0" eaLnBrk="1" latinLnBrk="0" hangingPunct="1">
                <a:lnSpc>
                  <a:spcPct val="110000"/>
                </a:lnSpc>
                <a:spcBef>
                  <a:spcPts val="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栋楼</a:t>
              </a:r>
              <a:r>
                <a:rPr lang="en-US" altLang="zh-CN" dirty="0">
                  <a:latin typeface="微软雅黑" panose="020B0503020204020204" pitchFamily="34" charset="-122"/>
                  <a:ea typeface="微软雅黑" panose="020B0503020204020204" pitchFamily="34" charset="-122"/>
                  <a:sym typeface="+mn-ea"/>
                </a:rPr>
                <a:t> I </a:t>
              </a:r>
              <a:r>
                <a:rPr lang="zh-CN" altLang="en-US" dirty="0">
                  <a:latin typeface="微软雅黑" panose="020B0503020204020204" pitchFamily="34" charset="-122"/>
                  <a:ea typeface="微软雅黑" panose="020B0503020204020204" pitchFamily="34" charset="-122"/>
                  <a:sym typeface="+mn-ea"/>
                </a:rPr>
                <a:t>共</a:t>
              </a:r>
              <a:r>
                <a:rPr lang="en-US" altLang="zh-CN" dirty="0">
                  <a:latin typeface="微软雅黑" panose="020B0503020204020204" pitchFamily="34" charset="-122"/>
                  <a:ea typeface="微软雅黑" panose="020B0503020204020204" pitchFamily="34" charset="-122"/>
                  <a:sym typeface="+mn-ea"/>
                </a:rPr>
                <a:t>35</a:t>
              </a:r>
              <a:r>
                <a:rPr lang="zh-CN" altLang="en-US" dirty="0">
                  <a:latin typeface="微软雅黑" panose="020B0503020204020204" pitchFamily="34" charset="-122"/>
                  <a:ea typeface="微软雅黑" panose="020B0503020204020204" pitchFamily="34" charset="-122"/>
                  <a:sym typeface="+mn-ea"/>
                </a:rPr>
                <a:t>层</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sym typeface="+mn-ea"/>
              </a:endParaRPr>
            </a:p>
          </p:txBody>
        </p:sp>
        <p:sp>
          <p:nvSpPr>
            <p:cNvPr id="22" name="任意多边形 21"/>
            <p:cNvSpPr/>
            <p:nvPr>
              <p:custDataLst>
                <p:tags r:id="rId6"/>
              </p:custDataLst>
            </p:nvPr>
          </p:nvSpPr>
          <p:spPr>
            <a:xfrm rot="2700000">
              <a:off x="1194" y="5395"/>
              <a:ext cx="340" cy="3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33" h="633">
                  <a:moveTo>
                    <a:pt x="317" y="165"/>
                  </a:moveTo>
                  <a:cubicBezTo>
                    <a:pt x="233" y="165"/>
                    <a:pt x="165" y="233"/>
                    <a:pt x="165" y="317"/>
                  </a:cubicBezTo>
                  <a:cubicBezTo>
                    <a:pt x="165" y="400"/>
                    <a:pt x="233" y="468"/>
                    <a:pt x="317" y="468"/>
                  </a:cubicBezTo>
                  <a:cubicBezTo>
                    <a:pt x="400" y="468"/>
                    <a:pt x="468" y="400"/>
                    <a:pt x="468" y="317"/>
                  </a:cubicBezTo>
                  <a:cubicBezTo>
                    <a:pt x="468" y="233"/>
                    <a:pt x="400" y="165"/>
                    <a:pt x="317" y="165"/>
                  </a:cubicBezTo>
                  <a:close/>
                  <a:moveTo>
                    <a:pt x="317" y="0"/>
                  </a:moveTo>
                  <a:cubicBezTo>
                    <a:pt x="480" y="0"/>
                    <a:pt x="615" y="125"/>
                    <a:pt x="631" y="284"/>
                  </a:cubicBezTo>
                  <a:lnTo>
                    <a:pt x="632" y="293"/>
                  </a:lnTo>
                  <a:lnTo>
                    <a:pt x="633" y="293"/>
                  </a:lnTo>
                  <a:lnTo>
                    <a:pt x="633" y="317"/>
                  </a:lnTo>
                  <a:lnTo>
                    <a:pt x="633" y="633"/>
                  </a:lnTo>
                  <a:lnTo>
                    <a:pt x="317" y="633"/>
                  </a:lnTo>
                  <a:lnTo>
                    <a:pt x="293" y="633"/>
                  </a:lnTo>
                  <a:lnTo>
                    <a:pt x="293" y="632"/>
                  </a:lnTo>
                  <a:lnTo>
                    <a:pt x="284" y="631"/>
                  </a:lnTo>
                  <a:cubicBezTo>
                    <a:pt x="125" y="615"/>
                    <a:pt x="0" y="480"/>
                    <a:pt x="0" y="317"/>
                  </a:cubicBezTo>
                  <a:cubicBezTo>
                    <a:pt x="0" y="142"/>
                    <a:pt x="142" y="0"/>
                    <a:pt x="317" y="0"/>
                  </a:cubicBezTo>
                  <a:close/>
                </a:path>
              </a:pathLst>
            </a:custGeom>
            <a:solidFill>
              <a:srgbClr val="00B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10" name="标题 12"/>
          <p:cNvSpPr>
            <a:spLocks noGrp="1"/>
          </p:cNvSpPr>
          <p:nvPr/>
        </p:nvSpPr>
        <p:spPr>
          <a:xfrm>
            <a:off x="502285" y="0"/>
            <a:ext cx="36480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项目概况</a:t>
            </a:r>
            <a:endParaRPr lang="zh-CN" altLang="zh-CN" dirty="0">
              <a:latin typeface="微软雅黑" panose="020B0503020204020204" pitchFamily="34" charset="-122"/>
              <a:ea typeface="微软雅黑" panose="020B0503020204020204" pitchFamily="34" charset="-122"/>
            </a:endParaRPr>
          </a:p>
        </p:txBody>
      </p:sp>
      <p:sp>
        <p:nvSpPr>
          <p:cNvPr id="28" name="矩形 27"/>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pic>
        <p:nvPicPr>
          <p:cNvPr id="18" name="图片 17"/>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a:xfrm>
            <a:off x="10428614" y="296454"/>
            <a:ext cx="1304906" cy="552632"/>
          </a:xfrm>
          <a:prstGeom prst="rect">
            <a:avLst/>
          </a:prstGeom>
        </p:spPr>
      </p:pic>
      <p:grpSp>
        <p:nvGrpSpPr>
          <p:cNvPr id="9" name="组合 8"/>
          <p:cNvGrpSpPr/>
          <p:nvPr/>
        </p:nvGrpSpPr>
        <p:grpSpPr>
          <a:xfrm>
            <a:off x="7061108" y="3973830"/>
            <a:ext cx="4229735" cy="2490322"/>
            <a:chOff x="11513" y="6923"/>
            <a:chExt cx="5464" cy="3217"/>
          </a:xfrm>
        </p:grpSpPr>
        <p:sp>
          <p:nvSpPr>
            <p:cNvPr id="4" name="圆角矩形 3"/>
            <p:cNvSpPr/>
            <p:nvPr/>
          </p:nvSpPr>
          <p:spPr>
            <a:xfrm>
              <a:off x="11513" y="6923"/>
              <a:ext cx="5464" cy="3217"/>
            </a:xfrm>
            <a:prstGeom prst="roundRect">
              <a:avLst>
                <a:gd name="adj" fmla="val 2644"/>
              </a:avLst>
            </a:prstGeom>
            <a:solidFill>
              <a:srgbClr val="EDEF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11902" y="7648"/>
              <a:ext cx="4823" cy="1700"/>
            </a:xfrm>
            <a:prstGeom prst="rect">
              <a:avLst/>
            </a:prstGeom>
          </p:spPr>
          <p:txBody>
            <a:bodyPr wrap="square">
              <a:spAutoFit/>
            </a:bodyPr>
            <a:p>
              <a:pPr marL="499110" indent="-285750" algn="l" fontAlgn="base">
                <a:lnSpc>
                  <a:spcPct val="120000"/>
                </a:lnSpc>
                <a:spcBef>
                  <a:spcPts val="300"/>
                </a:spcBef>
                <a:spcAft>
                  <a:spcPts val="300"/>
                </a:spcAft>
                <a:buFont typeface="Wingdings" panose="05000000000000000000" charset="0"/>
                <a:buChar char="Ø"/>
              </a:pPr>
              <a:r>
                <a:rPr lang="zh-CN" altLang="en-US" b="0"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部署成本降</a:t>
              </a:r>
              <a:r>
                <a:rPr lang="en-US" altLang="zh-CN" sz="2000" b="1" i="0">
                  <a:solidFill>
                    <a:srgbClr val="235FA5"/>
                  </a:solidFill>
                  <a:latin typeface="微软雅黑" panose="020B0503020204020204" pitchFamily="34" charset="-122"/>
                  <a:ea typeface="微软雅黑" panose="020B0503020204020204" pitchFamily="34" charset="-122"/>
                  <a:cs typeface="微软雅黑" panose="020B0503020204020204" pitchFamily="34" charset="-122"/>
                </a:rPr>
                <a:t>60%~70%</a:t>
              </a:r>
              <a:endParaRPr lang="en-US" altLang="zh-CN"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499110" indent="-285750" algn="l" fontAlgn="base">
                <a:lnSpc>
                  <a:spcPct val="120000"/>
                </a:lnSpc>
                <a:spcBef>
                  <a:spcPts val="300"/>
                </a:spcBef>
                <a:spcAft>
                  <a:spcPts val="300"/>
                </a:spcAft>
                <a:buFont typeface="Wingdings" panose="05000000000000000000" charset="0"/>
                <a:buChar char="Ø"/>
              </a:pPr>
              <a:r>
                <a:rPr lang="zh-CN" altLang="en-US" b="0"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节省能耗</a:t>
              </a:r>
              <a:r>
                <a:rPr lang="en-US" altLang="zh-CN" sz="2000" b="1" i="0">
                  <a:solidFill>
                    <a:srgbClr val="235FA5"/>
                  </a:solidFill>
                  <a:latin typeface="微软雅黑" panose="020B0503020204020204" pitchFamily="34" charset="-122"/>
                  <a:ea typeface="微软雅黑" panose="020B0503020204020204" pitchFamily="34" charset="-122"/>
                  <a:cs typeface="微软雅黑" panose="020B0503020204020204" pitchFamily="34" charset="-122"/>
                </a:rPr>
                <a:t>20%~30%</a:t>
              </a:r>
              <a:endParaRPr lang="en-US" altLang="zh-CN"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a:p>
              <a:pPr marL="499110" indent="-285750" algn="l" fontAlgn="base">
                <a:lnSpc>
                  <a:spcPct val="120000"/>
                </a:lnSpc>
                <a:spcBef>
                  <a:spcPts val="300"/>
                </a:spcBef>
                <a:spcAft>
                  <a:spcPts val="300"/>
                </a:spcAft>
                <a:buFont typeface="Wingdings" panose="05000000000000000000" charset="0"/>
                <a:buChar char="Ø"/>
              </a:pPr>
              <a:r>
                <a:rPr lang="zh-CN" altLang="en-US" b="0"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为碳排提供</a:t>
              </a:r>
              <a:r>
                <a:rPr lang="zh-CN" altLang="en-US"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数据支撑</a:t>
              </a:r>
              <a:endParaRPr lang="zh-CN" altLang="en-US" b="1" i="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7" name="图片 6"/>
          <p:cNvPicPr/>
          <p:nvPr/>
        </p:nvPicPr>
        <p:blipFill>
          <a:blip r:embed="rId9"/>
          <a:srcRect l="4430" t="3409" r="3429" b="19274"/>
          <a:stretch>
            <a:fillRect/>
          </a:stretch>
        </p:blipFill>
        <p:spPr>
          <a:xfrm>
            <a:off x="502285" y="3973830"/>
            <a:ext cx="6285865" cy="249110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5044"/>
          <a:stretch>
            <a:fillRect/>
          </a:stretch>
        </p:blipFill>
        <p:spPr>
          <a:xfrm>
            <a:off x="6538595" y="-7620"/>
            <a:ext cx="5653405" cy="6858635"/>
          </a:xfrm>
          <a:prstGeom prst="rect">
            <a:avLst/>
          </a:prstGeom>
        </p:spPr>
      </p:pic>
      <p:sp>
        <p:nvSpPr>
          <p:cNvPr id="5" name="矩形 4"/>
          <p:cNvSpPr/>
          <p:nvPr>
            <p:custDataLst>
              <p:tags r:id="rId2"/>
            </p:custDataLst>
          </p:nvPr>
        </p:nvSpPr>
        <p:spPr>
          <a:xfrm>
            <a:off x="561340" y="4744720"/>
            <a:ext cx="5948680" cy="1783080"/>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cs typeface="阿里巴巴普惠体" panose="00020600040101010101" charset="-122"/>
            </a:endParaRPr>
          </a:p>
        </p:txBody>
      </p:sp>
      <p:sp>
        <p:nvSpPr>
          <p:cNvPr id="6" name="矩形 5"/>
          <p:cNvSpPr/>
          <p:nvPr>
            <p:custDataLst>
              <p:tags r:id="rId3"/>
            </p:custDataLst>
          </p:nvPr>
        </p:nvSpPr>
        <p:spPr>
          <a:xfrm>
            <a:off x="6416040" y="4737100"/>
            <a:ext cx="5288915" cy="1790700"/>
          </a:xfrm>
          <a:prstGeom prst="rect">
            <a:avLst/>
          </a:prstGeom>
          <a:solidFill>
            <a:srgbClr val="235FA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cs typeface="阿里巴巴普惠体" panose="00020600040101010101" charset="-122"/>
            </a:endParaRPr>
          </a:p>
        </p:txBody>
      </p:sp>
      <p:sp>
        <p:nvSpPr>
          <p:cNvPr id="10" name="TextBox 8"/>
          <p:cNvSpPr txBox="1"/>
          <p:nvPr>
            <p:custDataLst>
              <p:tags r:id="rId4"/>
            </p:custDataLst>
          </p:nvPr>
        </p:nvSpPr>
        <p:spPr>
          <a:xfrm>
            <a:off x="885825" y="5060950"/>
            <a:ext cx="10039985" cy="1357630"/>
          </a:xfrm>
          <a:prstGeom prst="rect">
            <a:avLst/>
          </a:prstGeom>
          <a:noFill/>
          <a:effectLst/>
        </p:spPr>
        <p:txBody>
          <a:bodyPr wrap="square" lIns="0" tIns="0" rIns="0" bIns="0" rtlCol="0" anchor="t" anchorCtr="0">
            <a:noAutofit/>
          </a:bodyPr>
          <a:lstStyle>
            <a:defPPr>
              <a:defRPr lang="zh-CN"/>
            </a:defPPr>
            <a:lvl1pPr algn="ctr">
              <a:defRPr sz="6000" b="1" spc="200">
                <a:blipFill>
                  <a:blip r:embed="rId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marL="285750" indent="-285750" algn="l">
              <a:lnSpc>
                <a:spcPct val="130000"/>
              </a:lnSpc>
              <a:buFont typeface="Wingdings" panose="05000000000000000000" charset="0"/>
              <a:buChar char="l"/>
            </a:pPr>
            <a:r>
              <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电梯厅、办公区、会议室、走廊过道、茶水区等空间实现人来灯开、人走灯灭的智能化控制。</a:t>
            </a:r>
            <a:endPar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a:p>
            <a:pPr marL="285750" indent="-285750" algn="l">
              <a:lnSpc>
                <a:spcPct val="130000"/>
              </a:lnSpc>
              <a:buFont typeface="Wingdings" panose="05000000000000000000" charset="0"/>
              <a:buChar char="l"/>
            </a:pPr>
            <a:r>
              <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厕所实现人来灯开、排风扇开，人走灯灭、排气扇关的智能化控制，同时监测厕所坑位占用情况。</a:t>
            </a:r>
            <a:endPar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a:p>
            <a:pPr marL="285750" indent="-285750" algn="l">
              <a:lnSpc>
                <a:spcPct val="130000"/>
              </a:lnSpc>
              <a:buFont typeface="Wingdings" panose="05000000000000000000" charset="0"/>
              <a:buChar char="l"/>
            </a:pPr>
            <a:r>
              <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办公楼内的空气质量监测，实现空调和新风系统的智能化联动。</a:t>
            </a:r>
            <a:endPar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a:p>
            <a:pPr marL="285750" indent="-285750" algn="l">
              <a:lnSpc>
                <a:spcPct val="130000"/>
              </a:lnSpc>
              <a:buFont typeface="Wingdings" panose="05000000000000000000" charset="0"/>
              <a:buChar char="l"/>
            </a:pPr>
            <a:r>
              <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垃圾房、弱电井等场景的排风扇远程控制。</a:t>
            </a:r>
            <a:endParaRPr lang="zh-CN" altLang="en-US" sz="14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p:txBody>
      </p:sp>
      <p:pic>
        <p:nvPicPr>
          <p:cNvPr id="8" name="图片 7"/>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a:xfrm>
            <a:off x="10428614" y="296454"/>
            <a:ext cx="1304906" cy="552632"/>
          </a:xfrm>
          <a:prstGeom prst="rect">
            <a:avLst/>
          </a:prstGeom>
        </p:spPr>
      </p:pic>
      <p:sp>
        <p:nvSpPr>
          <p:cNvPr id="2" name="标题 12"/>
          <p:cNvSpPr>
            <a:spLocks noGrp="1"/>
          </p:cNvSpPr>
          <p:nvPr/>
        </p:nvSpPr>
        <p:spPr>
          <a:xfrm>
            <a:off x="502285" y="0"/>
            <a:ext cx="452945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项目背景</a:t>
            </a:r>
            <a:r>
              <a:rPr lang="en-US" altLang="zh-CN" dirty="0">
                <a:latin typeface="微软雅黑" panose="020B0503020204020204" pitchFamily="34" charset="-122"/>
                <a:ea typeface="微软雅黑" panose="020B0503020204020204" pitchFamily="34" charset="-122"/>
              </a:rPr>
              <a:t>&amp;</a:t>
            </a:r>
            <a:r>
              <a:rPr lang="zh-CN" dirty="0">
                <a:latin typeface="微软雅黑" panose="020B0503020204020204" pitchFamily="34" charset="-122"/>
                <a:ea typeface="微软雅黑" panose="020B0503020204020204" pitchFamily="34" charset="-122"/>
              </a:rPr>
              <a:t>痛点需求</a:t>
            </a:r>
            <a:endParaRPr lang="zh-CN" dirty="0">
              <a:latin typeface="微软雅黑" panose="020B0503020204020204" pitchFamily="34" charset="-122"/>
              <a:ea typeface="微软雅黑" panose="020B0503020204020204" pitchFamily="34" charset="-122"/>
            </a:endParaRPr>
          </a:p>
        </p:txBody>
      </p:sp>
      <p:sp>
        <p:nvSpPr>
          <p:cNvPr id="28" name="矩形 27"/>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1" name="文本占位符 18"/>
          <p:cNvSpPr>
            <a:spLocks noGrp="1"/>
          </p:cNvSpPr>
          <p:nvPr>
            <p:custDataLst>
              <p:tags r:id="rId8"/>
            </p:custDataLst>
          </p:nvPr>
        </p:nvSpPr>
        <p:spPr>
          <a:xfrm>
            <a:off x="435610" y="1235075"/>
            <a:ext cx="5989955" cy="2782570"/>
          </a:xfrm>
          <a:prstGeom prst="rect">
            <a:avLst/>
          </a:prstGeom>
        </p:spPr>
        <p:txBody>
          <a:bodyPr>
            <a:noAutofit/>
          </a:bodyPr>
          <a:lstStyle>
            <a:lvl1pPr marL="0" indent="0" algn="l" defTabSz="914400" rtl="0" eaLnBrk="1" latinLnBrk="0" hangingPunct="1">
              <a:lnSpc>
                <a:spcPct val="120000"/>
              </a:lnSpc>
              <a:spcBef>
                <a:spcPts val="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buFont typeface="Wingdings" panose="05000000000000000000" charset="0"/>
              <a:buChar char="l"/>
            </a:pPr>
            <a:r>
              <a:rPr lang="zh-CN" altLang="en-US" sz="1400">
                <a:solidFill>
                  <a:schemeClr val="tx2"/>
                </a:solidFill>
                <a:latin typeface="微软雅黑" panose="020B0503020204020204" pitchFamily="34" charset="-122"/>
                <a:ea typeface="微软雅黑" panose="020B0503020204020204" pitchFamily="34" charset="-122"/>
                <a:sym typeface="+mn-ea"/>
              </a:rPr>
              <a:t>市场趋势：随着智能科技的发展和人们对便利、舒适生活需求的提升，智能楼宇管理的需求不断增加，楼宇智能化建造与改造成为趋势。</a:t>
            </a:r>
            <a:endParaRPr lang="zh-CN" altLang="en-US" sz="1400">
              <a:solidFill>
                <a:schemeClr val="tx2"/>
              </a:solidFill>
              <a:latin typeface="微软雅黑" panose="020B0503020204020204" pitchFamily="34" charset="-122"/>
              <a:ea typeface="微软雅黑" panose="020B0503020204020204" pitchFamily="34" charset="-122"/>
              <a:sym typeface="+mn-ea"/>
            </a:endParaRPr>
          </a:p>
          <a:p>
            <a:pPr marL="285750" indent="-285750" algn="just">
              <a:lnSpc>
                <a:spcPct val="150000"/>
              </a:lnSpc>
              <a:buFont typeface="Wingdings" panose="05000000000000000000" charset="0"/>
              <a:buChar char="l"/>
            </a:pPr>
            <a:r>
              <a:rPr lang="zh-CN" altLang="en-US" sz="1400">
                <a:solidFill>
                  <a:schemeClr val="tx2"/>
                </a:solidFill>
                <a:latin typeface="微软雅黑" panose="020B0503020204020204" pitchFamily="34" charset="-122"/>
                <a:ea typeface="微软雅黑" panose="020B0503020204020204" pitchFamily="34" charset="-122"/>
                <a:sym typeface="+mn-ea"/>
              </a:rPr>
              <a:t>国家政策：双碳背景下，企业需要进行节能、降耗、减排，楼宇能源消耗大，采用智能化系统和物联网技术可以优化楼宇的能源使用效率，降低能耗。</a:t>
            </a:r>
            <a:endParaRPr lang="zh-CN" altLang="en-US" sz="1400">
              <a:solidFill>
                <a:schemeClr val="tx2"/>
              </a:solidFill>
              <a:latin typeface="微软雅黑" panose="020B0503020204020204" pitchFamily="34" charset="-122"/>
              <a:ea typeface="微软雅黑" panose="020B0503020204020204" pitchFamily="34" charset="-122"/>
              <a:sym typeface="+mn-ea"/>
            </a:endParaRPr>
          </a:p>
          <a:p>
            <a:pPr marL="285750" indent="-285750" algn="just">
              <a:lnSpc>
                <a:spcPct val="150000"/>
              </a:lnSpc>
              <a:buFont typeface="Wingdings" panose="05000000000000000000" charset="0"/>
              <a:buChar char="l"/>
            </a:pPr>
            <a:r>
              <a:rPr lang="zh-CN" altLang="en-US" sz="1400">
                <a:solidFill>
                  <a:schemeClr val="tx2"/>
                </a:solidFill>
                <a:latin typeface="微软雅黑" panose="020B0503020204020204" pitchFamily="34" charset="-122"/>
                <a:ea typeface="微软雅黑" panose="020B0503020204020204" pitchFamily="34" charset="-122"/>
                <a:sym typeface="+mn-ea"/>
              </a:rPr>
              <a:t>企业社会责任：为贯彻落实绿色发展理念，推进建设绿色办公楼，为员工提供健康、适用、高效的办公空间，恺英网络大厦，作为当地节能的智慧办公标杆工程，通过实施能耗监测和智能化管理，达成整栋办公楼的节能目标。</a:t>
            </a:r>
            <a:endParaRPr lang="zh-CN" altLang="en-US" sz="1400" b="0" spc="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just">
              <a:lnSpc>
                <a:spcPct val="140000"/>
              </a:lnSpc>
              <a:buFont typeface="Wingdings" panose="05000000000000000000" charset="0"/>
              <a:buChar char="l"/>
            </a:pPr>
            <a:endParaRPr lang="zh-CN" altLang="en-US" sz="1400">
              <a:solidFill>
                <a:schemeClr val="tx2"/>
              </a:solidFill>
              <a:latin typeface="微软雅黑" panose="020B0503020204020204" pitchFamily="34" charset="-122"/>
              <a:ea typeface="微软雅黑" panose="020B0503020204020204" pitchFamily="34" charset="-122"/>
              <a:sym typeface="+mn-ea"/>
            </a:endParaRPr>
          </a:p>
        </p:txBody>
      </p:sp>
      <p:grpSp>
        <p:nvGrpSpPr>
          <p:cNvPr id="12" name="组合 11"/>
          <p:cNvGrpSpPr/>
          <p:nvPr/>
        </p:nvGrpSpPr>
        <p:grpSpPr>
          <a:xfrm>
            <a:off x="704215" y="904875"/>
            <a:ext cx="1775460" cy="368300"/>
            <a:chOff x="6528" y="6309"/>
            <a:chExt cx="2796" cy="580"/>
          </a:xfrm>
        </p:grpSpPr>
        <p:sp>
          <p:nvSpPr>
            <p:cNvPr id="13" name="文本框 12"/>
            <p:cNvSpPr txBox="1"/>
            <p:nvPr/>
          </p:nvSpPr>
          <p:spPr>
            <a:xfrm>
              <a:off x="7146" y="6309"/>
              <a:ext cx="2178" cy="580"/>
            </a:xfrm>
            <a:prstGeom prst="rect">
              <a:avLst/>
            </a:prstGeom>
            <a:noFill/>
          </p:spPr>
          <p:txBody>
            <a:bodyPr wrap="square" rtlCol="0">
              <a:spAutoFit/>
            </a:bodyPr>
            <a:p>
              <a:pPr indent="0">
                <a:buFont typeface="Wingdings" panose="05000000000000000000" charset="0"/>
                <a:buNone/>
              </a:pPr>
              <a:r>
                <a:rPr lang="zh-CN" altLang="en-US" b="1">
                  <a:solidFill>
                    <a:srgbClr val="235FA5"/>
                  </a:solidFill>
                  <a:latin typeface="微软雅黑" panose="020B0503020204020204" pitchFamily="34" charset="-122"/>
                  <a:ea typeface="微软雅黑" panose="020B0503020204020204" pitchFamily="34" charset="-122"/>
                </a:rPr>
                <a:t>项目背景</a:t>
              </a:r>
              <a:endParaRPr lang="zh-CN" altLang="en-US" b="1">
                <a:solidFill>
                  <a:srgbClr val="235FA5"/>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6528" y="6469"/>
              <a:ext cx="558" cy="279"/>
              <a:chOff x="7449" y="7807"/>
              <a:chExt cx="449" cy="224"/>
            </a:xfrm>
            <a:solidFill>
              <a:srgbClr val="235FA5"/>
            </a:solidFill>
          </p:grpSpPr>
          <p:sp>
            <p:nvSpPr>
              <p:cNvPr id="15" name="燕尾形 14"/>
              <p:cNvSpPr/>
              <p:nvPr>
                <p:custDataLst>
                  <p:tags r:id="rId9"/>
                </p:custDataLst>
              </p:nvPr>
            </p:nvSpPr>
            <p:spPr>
              <a:xfrm>
                <a:off x="7674"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燕尾形 15"/>
              <p:cNvSpPr/>
              <p:nvPr>
                <p:custDataLst>
                  <p:tags r:id="rId10"/>
                </p:custDataLst>
              </p:nvPr>
            </p:nvSpPr>
            <p:spPr>
              <a:xfrm>
                <a:off x="7449"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19" name="组合 18"/>
          <p:cNvGrpSpPr/>
          <p:nvPr/>
        </p:nvGrpSpPr>
        <p:grpSpPr>
          <a:xfrm>
            <a:off x="715645" y="4305300"/>
            <a:ext cx="1775460" cy="368300"/>
            <a:chOff x="6528" y="6309"/>
            <a:chExt cx="2796" cy="580"/>
          </a:xfrm>
        </p:grpSpPr>
        <p:sp>
          <p:nvSpPr>
            <p:cNvPr id="20" name="文本框 19"/>
            <p:cNvSpPr txBox="1"/>
            <p:nvPr/>
          </p:nvSpPr>
          <p:spPr>
            <a:xfrm>
              <a:off x="7146" y="6309"/>
              <a:ext cx="2178" cy="580"/>
            </a:xfrm>
            <a:prstGeom prst="rect">
              <a:avLst/>
            </a:prstGeom>
            <a:noFill/>
          </p:spPr>
          <p:txBody>
            <a:bodyPr wrap="square" rtlCol="0">
              <a:spAutoFit/>
            </a:bodyPr>
            <a:p>
              <a:pPr indent="0">
                <a:buFont typeface="Wingdings" panose="05000000000000000000" charset="0"/>
                <a:buNone/>
              </a:pPr>
              <a:r>
                <a:rPr lang="zh-CN" altLang="en-US" b="1">
                  <a:solidFill>
                    <a:srgbClr val="235FA5"/>
                  </a:solidFill>
                  <a:latin typeface="微软雅黑" panose="020B0503020204020204" pitchFamily="34" charset="-122"/>
                  <a:ea typeface="微软雅黑" panose="020B0503020204020204" pitchFamily="34" charset="-122"/>
                </a:rPr>
                <a:t>痛点需求</a:t>
              </a:r>
              <a:endParaRPr lang="zh-CN" altLang="en-US" b="1">
                <a:solidFill>
                  <a:srgbClr val="235FA5"/>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6528" y="6469"/>
              <a:ext cx="558" cy="279"/>
              <a:chOff x="7449" y="7807"/>
              <a:chExt cx="449" cy="224"/>
            </a:xfrm>
            <a:solidFill>
              <a:srgbClr val="235FA5"/>
            </a:solidFill>
          </p:grpSpPr>
          <p:sp>
            <p:nvSpPr>
              <p:cNvPr id="22" name="燕尾形 21"/>
              <p:cNvSpPr/>
              <p:nvPr>
                <p:custDataLst>
                  <p:tags r:id="rId11"/>
                </p:custDataLst>
              </p:nvPr>
            </p:nvSpPr>
            <p:spPr>
              <a:xfrm>
                <a:off x="7674"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燕尾形 23"/>
              <p:cNvSpPr/>
              <p:nvPr>
                <p:custDataLst>
                  <p:tags r:id="rId12"/>
                </p:custDataLst>
              </p:nvPr>
            </p:nvSpPr>
            <p:spPr>
              <a:xfrm>
                <a:off x="7449" y="7807"/>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ustDataLst>
      <p:tags r:id="rId1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C:/Users/六月/Desktop/ppt素材/实力/实力-3-背景.jpg实力-3-背景"/>
          <p:cNvPicPr>
            <a:picLocks noChangeAspect="1"/>
          </p:cNvPicPr>
          <p:nvPr/>
        </p:nvPicPr>
        <p:blipFill>
          <a:blip r:embed="rId1"/>
          <a:srcRect/>
          <a:stretch>
            <a:fillRect/>
          </a:stretch>
        </p:blipFill>
        <p:spPr>
          <a:xfrm>
            <a:off x="0" y="0"/>
            <a:ext cx="12192000" cy="6858000"/>
          </a:xfrm>
          <a:prstGeom prst="rect">
            <a:avLst/>
          </a:prstGeom>
        </p:spPr>
      </p:pic>
      <p:pic>
        <p:nvPicPr>
          <p:cNvPr id="66" name="图片 65" descr="未标题-2_画板 1"/>
          <p:cNvPicPr>
            <a:picLocks noChangeAspect="1"/>
          </p:cNvPicPr>
          <p:nvPr/>
        </p:nvPicPr>
        <p:blipFill>
          <a:blip r:embed="rId2"/>
          <a:stretch>
            <a:fillRect/>
          </a:stretch>
        </p:blipFill>
        <p:spPr>
          <a:xfrm>
            <a:off x="10321290" y="116840"/>
            <a:ext cx="1644650" cy="850900"/>
          </a:xfrm>
          <a:prstGeom prst="rect">
            <a:avLst/>
          </a:prstGeom>
        </p:spPr>
      </p:pic>
      <p:sp>
        <p:nvSpPr>
          <p:cNvPr id="75" name="标题 14"/>
          <p:cNvSpPr>
            <a:spLocks noGrp="1"/>
          </p:cNvSpPr>
          <p:nvPr>
            <p:custDataLst>
              <p:tags r:id="rId3"/>
            </p:custDataLst>
          </p:nvPr>
        </p:nvSpPr>
        <p:spPr>
          <a:xfrm>
            <a:off x="848995" y="589280"/>
            <a:ext cx="10212705"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buClrTx/>
              <a:buSzTx/>
              <a:buFontTx/>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技术优势与品类丰富</a:t>
            </a:r>
            <a:endParaRPr lang="zh-CN" altLang="en-US" sz="3200" b="1" spc="300" dirty="0">
              <a:solidFill>
                <a:schemeClr val="tx1">
                  <a:lumMod val="75000"/>
                  <a:lumOff val="25000"/>
                </a:schemeClr>
              </a:solidFill>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l">
              <a:lnSpc>
                <a:spcPct val="90000"/>
              </a:lnSpc>
              <a:buClrTx/>
              <a:buSzTx/>
              <a:buFontTx/>
            </a:pPr>
            <a:endParaRPr lang="zh-CN" altLang="en-US" sz="3200" dirty="0">
              <a:solidFill>
                <a:schemeClr val="tx1">
                  <a:lumMod val="75000"/>
                  <a:lumOff val="25000"/>
                </a:schemeClr>
              </a:solidFill>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 name="组合 3"/>
          <p:cNvGrpSpPr/>
          <p:nvPr/>
        </p:nvGrpSpPr>
        <p:grpSpPr>
          <a:xfrm>
            <a:off x="7680325" y="1535430"/>
            <a:ext cx="3643630" cy="4584065"/>
            <a:chOff x="1354" y="2388"/>
            <a:chExt cx="5738" cy="7219"/>
          </a:xfrm>
        </p:grpSpPr>
        <p:sp>
          <p:nvSpPr>
            <p:cNvPr id="13" name="圆角矩形 12"/>
            <p:cNvSpPr/>
            <p:nvPr/>
          </p:nvSpPr>
          <p:spPr>
            <a:xfrm>
              <a:off x="1354" y="2388"/>
              <a:ext cx="5738" cy="2640"/>
            </a:xfrm>
            <a:prstGeom prst="roundRect">
              <a:avLst>
                <a:gd name="adj" fmla="val 1818"/>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圆角矩形 13"/>
            <p:cNvSpPr/>
            <p:nvPr/>
          </p:nvSpPr>
          <p:spPr>
            <a:xfrm>
              <a:off x="1354" y="5200"/>
              <a:ext cx="5738" cy="4407"/>
            </a:xfrm>
            <a:prstGeom prst="roundRect">
              <a:avLst>
                <a:gd name="adj" fmla="val 1520"/>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1553" y="5499"/>
              <a:ext cx="5292" cy="1501"/>
            </a:xfrm>
            <a:prstGeom prst="rect">
              <a:avLst/>
            </a:prstGeom>
            <a:noFill/>
          </p:spPr>
          <p:txBody>
            <a:bodyPr wrap="square" rtlCol="0">
              <a:noAutofit/>
            </a:bodyPr>
            <a:lstStyle/>
            <a:p>
              <a:pPr algn="l">
                <a:lnSpc>
                  <a:spcPct val="100000"/>
                </a:lnSpc>
              </a:pP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提供</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LoRaWAN</a:t>
              </a:r>
              <a:r>
                <a:rPr lang="en-US" altLang="zh-CN" sz="1400" kern="0" baseline="3000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NB-IoT</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5G</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4G</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LTE-Cat1</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LTE-M</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Wi-Fi</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Halow-WiFi</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、以太网等多种通信协议。</a:t>
              </a:r>
              <a:endPar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5" name="文本框 24"/>
            <p:cNvSpPr txBox="1"/>
            <p:nvPr/>
          </p:nvSpPr>
          <p:spPr>
            <a:xfrm>
              <a:off x="1553" y="2744"/>
              <a:ext cx="5292" cy="1501"/>
            </a:xfrm>
            <a:prstGeom prst="rect">
              <a:avLst/>
            </a:prstGeom>
            <a:noFill/>
          </p:spPr>
          <p:txBody>
            <a:bodyPr wrap="square" rtlCol="0">
              <a:noAutofit/>
            </a:bodyPr>
            <a:lstStyle/>
            <a:p>
              <a:pPr lvl="0" algn="l">
                <a:lnSpc>
                  <a:spcPct val="100000"/>
                </a:lnSpc>
                <a:buClrTx/>
                <a:buSzTx/>
                <a:buFontTx/>
              </a:pP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凭借出色的产品设计，荣获</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LoRa</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联盟杰出服务奖、红点设计奖和</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iF</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设计奖等多项殊荣。</a:t>
              </a:r>
              <a:endPar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3" name="图片 82" descr="LORAWAN 彩色"/>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832" y="6964"/>
              <a:ext cx="1837" cy="591"/>
            </a:xfrm>
            <a:prstGeom prst="rect">
              <a:avLst/>
            </a:prstGeom>
          </p:spPr>
        </p:pic>
        <p:pic>
          <p:nvPicPr>
            <p:cNvPr id="95" name="图片 94" descr="5g"/>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4282" y="6756"/>
              <a:ext cx="799" cy="799"/>
            </a:xfrm>
            <a:prstGeom prst="rect">
              <a:avLst/>
            </a:prstGeom>
          </p:spPr>
        </p:pic>
        <p:pic>
          <p:nvPicPr>
            <p:cNvPr id="68" name="图片 67"/>
            <p:cNvPicPr/>
            <p:nvPr/>
          </p:nvPicPr>
          <p:blipFill>
            <a:blip r:embed="rId10"/>
            <a:stretch>
              <a:fillRect/>
            </a:stretch>
          </p:blipFill>
          <p:spPr>
            <a:xfrm>
              <a:off x="3264" y="8593"/>
              <a:ext cx="1423" cy="802"/>
            </a:xfrm>
            <a:prstGeom prst="rect">
              <a:avLst/>
            </a:prstGeom>
            <a:noFill/>
            <a:ln w="9525">
              <a:noFill/>
            </a:ln>
          </p:spPr>
        </p:pic>
        <p:pic>
          <p:nvPicPr>
            <p:cNvPr id="70" name="图片 69" descr="Alliance_horizontal_member_RGB_color-01 - 副本"/>
            <p:cNvPicPr>
              <a:picLocks noChangeAspect="1"/>
            </p:cNvPicPr>
            <p:nvPr/>
          </p:nvPicPr>
          <p:blipFill>
            <a:blip r:embed="rId11"/>
            <a:stretch>
              <a:fillRect/>
            </a:stretch>
          </p:blipFill>
          <p:spPr>
            <a:xfrm>
              <a:off x="1596" y="4054"/>
              <a:ext cx="2299" cy="617"/>
            </a:xfrm>
            <a:prstGeom prst="rect">
              <a:avLst/>
            </a:prstGeom>
          </p:spPr>
        </p:pic>
        <p:pic>
          <p:nvPicPr>
            <p:cNvPr id="31" name="图片 30" descr="icon_4g"/>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5517" y="6732"/>
              <a:ext cx="924" cy="924"/>
            </a:xfrm>
            <a:prstGeom prst="rect">
              <a:avLst/>
            </a:prstGeom>
          </p:spPr>
        </p:pic>
        <p:sp>
          <p:nvSpPr>
            <p:cNvPr id="33" name="文本框 32"/>
            <p:cNvSpPr txBox="1"/>
            <p:nvPr/>
          </p:nvSpPr>
          <p:spPr>
            <a:xfrm>
              <a:off x="1786" y="8780"/>
              <a:ext cx="1479" cy="596"/>
            </a:xfrm>
            <a:prstGeom prst="rect">
              <a:avLst/>
            </a:prstGeom>
            <a:noFill/>
          </p:spPr>
          <p:txBody>
            <a:bodyPr wrap="square" rtlCol="0">
              <a:noAutofit/>
            </a:bodyPr>
            <a:lstStyle/>
            <a:p>
              <a:r>
                <a:rPr lang="en-US" altLang="zh-CN" b="1">
                  <a:latin typeface="微软雅黑" panose="020B0503020204020204" pitchFamily="34" charset="-122"/>
                  <a:ea typeface="微软雅黑" panose="020B0503020204020204" pitchFamily="34" charset="-122"/>
                  <a:cs typeface="微软雅黑" panose="020B0503020204020204" pitchFamily="34" charset="-122"/>
                </a:rPr>
                <a:t>LTE-M</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6" name="图片 75" descr="资源 19@2x"/>
            <p:cNvPicPr>
              <a:picLocks noChangeAspect="1"/>
            </p:cNvPicPr>
            <p:nvPr/>
          </p:nvPicPr>
          <p:blipFill>
            <a:blip r:embed="rId15"/>
            <a:stretch>
              <a:fillRect/>
            </a:stretch>
          </p:blipFill>
          <p:spPr>
            <a:xfrm>
              <a:off x="1832" y="7828"/>
              <a:ext cx="1657" cy="585"/>
            </a:xfrm>
            <a:prstGeom prst="rect">
              <a:avLst/>
            </a:prstGeom>
          </p:spPr>
        </p:pic>
        <p:pic>
          <p:nvPicPr>
            <p:cNvPr id="80" name="图片 79" descr="图标1-01"/>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17" y="7649"/>
              <a:ext cx="779" cy="859"/>
            </a:xfrm>
            <a:prstGeom prst="rect">
              <a:avLst/>
            </a:prstGeom>
          </p:spPr>
        </p:pic>
      </p:grpSp>
      <p:grpSp>
        <p:nvGrpSpPr>
          <p:cNvPr id="2" name="组合 1"/>
          <p:cNvGrpSpPr/>
          <p:nvPr/>
        </p:nvGrpSpPr>
        <p:grpSpPr>
          <a:xfrm>
            <a:off x="848995" y="1343025"/>
            <a:ext cx="6731000" cy="4806950"/>
            <a:chOff x="7247" y="2085"/>
            <a:chExt cx="10600" cy="7570"/>
          </a:xfrm>
        </p:grpSpPr>
        <p:sp>
          <p:nvSpPr>
            <p:cNvPr id="36" name="圆角矩形 35"/>
            <p:cNvSpPr/>
            <p:nvPr/>
          </p:nvSpPr>
          <p:spPr>
            <a:xfrm>
              <a:off x="7248" y="6950"/>
              <a:ext cx="10599" cy="2705"/>
            </a:xfrm>
            <a:prstGeom prst="roundRect">
              <a:avLst>
                <a:gd name="adj" fmla="val 2273"/>
              </a:avLst>
            </a:prstGeom>
            <a:solidFill>
              <a:srgbClr val="DCE1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6" name="组合 55"/>
            <p:cNvGrpSpPr/>
            <p:nvPr/>
          </p:nvGrpSpPr>
          <p:grpSpPr>
            <a:xfrm>
              <a:off x="7617" y="8375"/>
              <a:ext cx="4350" cy="392"/>
              <a:chOff x="11845" y="8749"/>
              <a:chExt cx="4350" cy="392"/>
            </a:xfrm>
            <a:effectLst>
              <a:outerShdw blurRad="304800" dist="38100" dir="2700000" sx="68000" sy="68000" algn="tl" rotWithShape="0">
                <a:prstClr val="black">
                  <a:alpha val="9000"/>
                </a:prstClr>
              </a:outerShdw>
            </a:effectLst>
          </p:grpSpPr>
          <p:sp>
            <p:nvSpPr>
              <p:cNvPr id="38" name="圆角矩形 37"/>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圆角矩形 38"/>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圆角矩形 39"/>
              <p:cNvSpPr/>
              <p:nvPr/>
            </p:nvSpPr>
            <p:spPr>
              <a:xfrm>
                <a:off x="14091"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圆角矩形 52"/>
              <p:cNvSpPr/>
              <p:nvPr/>
            </p:nvSpPr>
            <p:spPr>
              <a:xfrm>
                <a:off x="15214"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6" name="组合 45"/>
            <p:cNvGrpSpPr/>
            <p:nvPr/>
          </p:nvGrpSpPr>
          <p:grpSpPr>
            <a:xfrm>
              <a:off x="12153" y="8385"/>
              <a:ext cx="2104" cy="392"/>
              <a:chOff x="11845" y="8749"/>
              <a:chExt cx="2104" cy="392"/>
            </a:xfrm>
            <a:effectLst>
              <a:outerShdw blurRad="304800" dist="38100" dir="2700000" sx="68000" sy="68000" algn="tl" rotWithShape="0">
                <a:prstClr val="black">
                  <a:alpha val="9000"/>
                </a:prstClr>
              </a:outerShdw>
            </a:effectLst>
          </p:grpSpPr>
          <p:sp>
            <p:nvSpPr>
              <p:cNvPr id="47" name="圆角矩形 46"/>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圆角矩形 47"/>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6" name="圆角矩形 15"/>
            <p:cNvSpPr/>
            <p:nvPr/>
          </p:nvSpPr>
          <p:spPr>
            <a:xfrm>
              <a:off x="7248" y="4731"/>
              <a:ext cx="10599" cy="1990"/>
            </a:xfrm>
            <a:prstGeom prst="roundRect">
              <a:avLst>
                <a:gd name="adj" fmla="val 2273"/>
              </a:avLst>
            </a:prstGeom>
            <a:solidFill>
              <a:srgbClr val="30C5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圆角矩形 18"/>
            <p:cNvSpPr/>
            <p:nvPr/>
          </p:nvSpPr>
          <p:spPr>
            <a:xfrm>
              <a:off x="7247" y="2388"/>
              <a:ext cx="10599" cy="2050"/>
            </a:xfrm>
            <a:prstGeom prst="roundRect">
              <a:avLst>
                <a:gd name="adj" fmla="val 2273"/>
              </a:avLst>
            </a:prstGeom>
            <a:solidFill>
              <a:srgbClr val="049AF4"/>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descr="C:/Users/六月/Desktop/ppt素材/03/图标_研发资金投入.svg图标_研发资金投入"/>
            <p:cNvPicPr>
              <a:picLocks noChangeAspect="1"/>
            </p:cNvPicPr>
            <p:nvPr/>
          </p:nvPicPr>
          <p:blipFill>
            <a:blip r:embed="rId18">
              <a:extLst>
                <a:ext uri="{96DAC541-7B7A-43D3-8B79-37D633B846F1}">
                  <asvg:svgBlip xmlns:asvg="http://schemas.microsoft.com/office/drawing/2016/SVG/main" r:embed="rId19"/>
                </a:ext>
              </a:extLst>
            </a:blip>
            <a:srcRect l="20" r="20"/>
            <a:stretch>
              <a:fillRect/>
            </a:stretch>
          </p:blipFill>
          <p:spPr>
            <a:xfrm>
              <a:off x="14933" y="2085"/>
              <a:ext cx="2674" cy="2615"/>
            </a:xfrm>
            <a:prstGeom prst="rect">
              <a:avLst/>
            </a:prstGeom>
          </p:spPr>
        </p:pic>
        <p:grpSp>
          <p:nvGrpSpPr>
            <p:cNvPr id="22" name="组合 21"/>
            <p:cNvGrpSpPr/>
            <p:nvPr/>
          </p:nvGrpSpPr>
          <p:grpSpPr>
            <a:xfrm>
              <a:off x="9862" y="2744"/>
              <a:ext cx="4711" cy="1210"/>
              <a:chOff x="15044" y="2935"/>
              <a:chExt cx="4711" cy="1210"/>
            </a:xfrm>
          </p:grpSpPr>
          <p:sp>
            <p:nvSpPr>
              <p:cNvPr id="20" name="文本框 19"/>
              <p:cNvSpPr txBox="1"/>
              <p:nvPr/>
            </p:nvSpPr>
            <p:spPr>
              <a:xfrm>
                <a:off x="15044" y="2935"/>
                <a:ext cx="2849" cy="1210"/>
              </a:xfrm>
              <a:prstGeom prst="rect">
                <a:avLst/>
              </a:prstGeom>
              <a:noFill/>
            </p:spPr>
            <p:txBody>
              <a:bodyPr wrap="square" rtlCol="0">
                <a:spAutoFit/>
              </a:bodyPr>
              <a:lstStyle/>
              <a:p>
                <a:pPr algn="l">
                  <a:buClrTx/>
                  <a:buSzTx/>
                  <a:buFontTx/>
                </a:pPr>
                <a:r>
                  <a:rPr lang="en-US" altLang="zh-CN" sz="4400" b="1">
                    <a:solidFill>
                      <a:schemeClr val="bg1"/>
                    </a:solidFill>
                    <a:latin typeface="微软雅黑" panose="020B0503020204020204" pitchFamily="34" charset="-122"/>
                    <a:ea typeface="微软雅黑" panose="020B0503020204020204" pitchFamily="34" charset="-122"/>
                    <a:cs typeface="+mj-lt"/>
                  </a:rPr>
                  <a:t>100+</a:t>
                </a:r>
                <a:endParaRPr lang="en-US" altLang="zh-CN" sz="4400" b="1">
                  <a:solidFill>
                    <a:schemeClr val="bg1"/>
                  </a:solidFill>
                  <a:latin typeface="微软雅黑" panose="020B0503020204020204" pitchFamily="34" charset="-122"/>
                  <a:ea typeface="微软雅黑" panose="020B0503020204020204" pitchFamily="34" charset="-122"/>
                  <a:cs typeface="+mj-lt"/>
                </a:endParaRPr>
              </a:p>
            </p:txBody>
          </p:sp>
          <p:sp>
            <p:nvSpPr>
              <p:cNvPr id="21" name="文本框 20"/>
              <p:cNvSpPr txBox="1"/>
              <p:nvPr/>
            </p:nvSpPr>
            <p:spPr>
              <a:xfrm>
                <a:off x="17332" y="3309"/>
                <a:ext cx="2423" cy="628"/>
              </a:xfrm>
              <a:prstGeom prst="rect">
                <a:avLst/>
              </a:prstGeom>
              <a:noFill/>
            </p:spPr>
            <p:txBody>
              <a:bodyPr wrap="square" rtlCol="0">
                <a:spAutoFit/>
              </a:bodyPr>
              <a:lstStyle/>
              <a:p>
                <a:pPr algn="l">
                  <a:lnSpc>
                    <a:spcPct val="100000"/>
                  </a:lnSpc>
                  <a:buClrTx/>
                  <a:buSzTx/>
                  <a:buFontTx/>
                </a:pPr>
                <a:r>
                  <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款产品</a:t>
                </a:r>
                <a:endPar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pic>
          <p:nvPicPr>
            <p:cNvPr id="67" name="图片 66" descr="C:/Users/Iris/AppData/Local/Temp/picturecompress_20210804170844/output_75.pngoutput_75"/>
            <p:cNvPicPr>
              <a:picLocks noChangeAspect="1"/>
            </p:cNvPicPr>
            <p:nvPr>
              <p:custDataLst>
                <p:tags r:id="rId20"/>
              </p:custDataLst>
            </p:nvPr>
          </p:nvPicPr>
          <p:blipFill>
            <a:blip r:embed="rId21"/>
            <a:srcRect/>
            <a:stretch>
              <a:fillRect/>
            </a:stretch>
          </p:blipFill>
          <p:spPr>
            <a:xfrm>
              <a:off x="11177" y="8383"/>
              <a:ext cx="541" cy="375"/>
            </a:xfrm>
            <a:prstGeom prst="rect">
              <a:avLst/>
            </a:prstGeom>
            <a:ln w="6350">
              <a:noFill/>
            </a:ln>
          </p:spPr>
        </p:pic>
        <p:sp>
          <p:nvSpPr>
            <p:cNvPr id="26" name="文本框 25"/>
            <p:cNvSpPr txBox="1"/>
            <p:nvPr/>
          </p:nvSpPr>
          <p:spPr>
            <a:xfrm>
              <a:off x="7537" y="7096"/>
              <a:ext cx="10164" cy="952"/>
            </a:xfrm>
            <a:prstGeom prst="rect">
              <a:avLst/>
            </a:prstGeom>
            <a:noFill/>
          </p:spPr>
          <p:txBody>
            <a:bodyPr wrap="square" rtlCol="0">
              <a:noAutofit/>
            </a:bodyPr>
            <a:lstStyle/>
            <a:p>
              <a:pPr lvl="0" algn="l">
                <a:buClrTx/>
                <a:buSzTx/>
                <a:buFontTx/>
              </a:pP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通过了</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ISO9001</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质量管理、</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ISO14001</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环境管理、</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ISO27001</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信息安全管理、</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ISO45001</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职业健康管理多项体系认证；且产品也符合合规化要求，通过了</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CE</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FCC</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RoHS </a:t>
              </a:r>
              <a:r>
                <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等认证。</a:t>
              </a:r>
              <a:endParaRPr lang="zh-CN" altLang="en-US" sz="1400" kern="0" dirty="0">
                <a:solidFill>
                  <a:schemeClr val="tx1">
                    <a:lumMod val="65000"/>
                    <a:lumOff val="3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2" name="组合 51"/>
            <p:cNvGrpSpPr/>
            <p:nvPr/>
          </p:nvGrpSpPr>
          <p:grpSpPr>
            <a:xfrm>
              <a:off x="7616" y="8936"/>
              <a:ext cx="3227" cy="392"/>
              <a:chOff x="11845" y="8749"/>
              <a:chExt cx="3227" cy="392"/>
            </a:xfrm>
            <a:effectLst>
              <a:outerShdw blurRad="304800" dist="38100" dir="2700000" sx="68000" sy="68000" algn="tl" rotWithShape="0">
                <a:prstClr val="black">
                  <a:alpha val="9000"/>
                </a:prstClr>
              </a:outerShdw>
            </a:effectLst>
          </p:grpSpPr>
          <p:sp>
            <p:nvSpPr>
              <p:cNvPr id="62" name="圆角矩形 61"/>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圆角矩形 68"/>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圆角矩形 73"/>
              <p:cNvSpPr/>
              <p:nvPr/>
            </p:nvSpPr>
            <p:spPr>
              <a:xfrm>
                <a:off x="14091"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77" name="图片 76" descr="资源 20@2x"/>
            <p:cNvPicPr>
              <a:picLocks noChangeAspect="1"/>
            </p:cNvPicPr>
            <p:nvPr/>
          </p:nvPicPr>
          <p:blipFill>
            <a:blip r:embed="rId22"/>
            <a:stretch>
              <a:fillRect/>
            </a:stretch>
          </p:blipFill>
          <p:spPr>
            <a:xfrm>
              <a:off x="12325" y="8463"/>
              <a:ext cx="670" cy="220"/>
            </a:xfrm>
            <a:prstGeom prst="rect">
              <a:avLst/>
            </a:prstGeom>
          </p:spPr>
        </p:pic>
        <p:pic>
          <p:nvPicPr>
            <p:cNvPr id="34" name="图片 33"/>
            <p:cNvPicPr>
              <a:picLocks noChangeAspect="1"/>
            </p:cNvPicPr>
            <p:nvPr/>
          </p:nvPicPr>
          <p:blipFill>
            <a:blip r:embed="rId23"/>
            <a:stretch>
              <a:fillRect/>
            </a:stretch>
          </p:blipFill>
          <p:spPr>
            <a:xfrm>
              <a:off x="10128" y="8965"/>
              <a:ext cx="494" cy="318"/>
            </a:xfrm>
            <a:prstGeom prst="rect">
              <a:avLst/>
            </a:prstGeom>
          </p:spPr>
        </p:pic>
        <p:grpSp>
          <p:nvGrpSpPr>
            <p:cNvPr id="18" name="组合 17"/>
            <p:cNvGrpSpPr/>
            <p:nvPr/>
          </p:nvGrpSpPr>
          <p:grpSpPr>
            <a:xfrm>
              <a:off x="11027" y="8936"/>
              <a:ext cx="3227" cy="392"/>
              <a:chOff x="11845" y="8749"/>
              <a:chExt cx="3227" cy="392"/>
            </a:xfrm>
            <a:effectLst>
              <a:outerShdw blurRad="304800" dist="38100" dir="2700000" sx="68000" sy="68000" algn="tl" rotWithShape="0">
                <a:prstClr val="black">
                  <a:alpha val="9000"/>
                </a:prstClr>
              </a:outerShdw>
            </a:effectLst>
          </p:grpSpPr>
          <p:sp>
            <p:nvSpPr>
              <p:cNvPr id="23" name="圆角矩形 22"/>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圆角矩形 26"/>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圆角矩形 28"/>
              <p:cNvSpPr/>
              <p:nvPr/>
            </p:nvSpPr>
            <p:spPr>
              <a:xfrm>
                <a:off x="14091"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7" name="组合 36"/>
            <p:cNvGrpSpPr/>
            <p:nvPr/>
          </p:nvGrpSpPr>
          <p:grpSpPr>
            <a:xfrm>
              <a:off x="14374" y="8385"/>
              <a:ext cx="2104" cy="392"/>
              <a:chOff x="11845" y="8749"/>
              <a:chExt cx="2104" cy="392"/>
            </a:xfrm>
            <a:effectLst>
              <a:outerShdw blurRad="304800" dist="38100" dir="2700000" sx="68000" sy="68000" algn="tl" rotWithShape="0">
                <a:prstClr val="black">
                  <a:alpha val="9000"/>
                </a:prstClr>
              </a:outerShdw>
            </a:effectLst>
          </p:grpSpPr>
          <p:sp>
            <p:nvSpPr>
              <p:cNvPr id="42" name="圆角矩形 41"/>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圆角矩形 43"/>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5" name="组合 44"/>
            <p:cNvGrpSpPr/>
            <p:nvPr/>
          </p:nvGrpSpPr>
          <p:grpSpPr>
            <a:xfrm>
              <a:off x="14374" y="8936"/>
              <a:ext cx="2104" cy="392"/>
              <a:chOff x="11845" y="8749"/>
              <a:chExt cx="2104" cy="392"/>
            </a:xfrm>
            <a:effectLst>
              <a:outerShdw blurRad="304800" dist="38100" dir="2700000" sx="68000" sy="68000" algn="tl" rotWithShape="0">
                <a:prstClr val="black">
                  <a:alpha val="9000"/>
                </a:prstClr>
              </a:outerShdw>
            </a:effectLst>
          </p:grpSpPr>
          <p:sp>
            <p:nvSpPr>
              <p:cNvPr id="50" name="圆角矩形 49"/>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圆角矩形 50"/>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54" name="图片 53"/>
            <p:cNvPicPr>
              <a:picLocks noChangeAspect="1"/>
            </p:cNvPicPr>
            <p:nvPr/>
          </p:nvPicPr>
          <p:blipFill>
            <a:blip r:embed="rId24"/>
            <a:stretch>
              <a:fillRect/>
            </a:stretch>
          </p:blipFill>
          <p:spPr>
            <a:xfrm>
              <a:off x="10208" y="8385"/>
              <a:ext cx="414" cy="382"/>
            </a:xfrm>
            <a:prstGeom prst="rect">
              <a:avLst/>
            </a:prstGeom>
          </p:spPr>
        </p:pic>
        <p:pic>
          <p:nvPicPr>
            <p:cNvPr id="55" name="图片 54"/>
            <p:cNvPicPr>
              <a:picLocks noChangeAspect="1"/>
            </p:cNvPicPr>
            <p:nvPr/>
          </p:nvPicPr>
          <p:blipFill>
            <a:blip r:embed="rId25"/>
            <a:stretch>
              <a:fillRect/>
            </a:stretch>
          </p:blipFill>
          <p:spPr>
            <a:xfrm>
              <a:off x="7869" y="8364"/>
              <a:ext cx="363" cy="353"/>
            </a:xfrm>
            <a:prstGeom prst="rect">
              <a:avLst/>
            </a:prstGeom>
          </p:spPr>
        </p:pic>
        <p:pic>
          <p:nvPicPr>
            <p:cNvPr id="57" name="图片 56" descr="big-iso-logo-new"/>
            <p:cNvPicPr>
              <a:picLocks noChangeAspect="1"/>
            </p:cNvPicPr>
            <p:nvPr/>
          </p:nvPicPr>
          <p:blipFill>
            <a:blip r:embed="rId26"/>
            <a:stretch>
              <a:fillRect/>
            </a:stretch>
          </p:blipFill>
          <p:spPr>
            <a:xfrm>
              <a:off x="9065" y="8394"/>
              <a:ext cx="328" cy="328"/>
            </a:xfrm>
            <a:prstGeom prst="rect">
              <a:avLst/>
            </a:prstGeom>
          </p:spPr>
        </p:pic>
        <p:pic>
          <p:nvPicPr>
            <p:cNvPr id="58" name="图片 57" descr="images"/>
            <p:cNvPicPr>
              <a:picLocks noChangeAspect="1"/>
            </p:cNvPicPr>
            <p:nvPr/>
          </p:nvPicPr>
          <p:blipFill>
            <a:blip r:embed="rId27"/>
            <a:stretch>
              <a:fillRect/>
            </a:stretch>
          </p:blipFill>
          <p:spPr>
            <a:xfrm>
              <a:off x="13594" y="8437"/>
              <a:ext cx="349" cy="269"/>
            </a:xfrm>
            <a:prstGeom prst="rect">
              <a:avLst/>
            </a:prstGeom>
          </p:spPr>
        </p:pic>
        <p:pic>
          <p:nvPicPr>
            <p:cNvPr id="59" name="图片 58"/>
            <p:cNvPicPr>
              <a:picLocks noChangeAspect="1"/>
            </p:cNvPicPr>
            <p:nvPr/>
          </p:nvPicPr>
          <p:blipFill>
            <a:blip r:embed="rId28"/>
            <a:stretch>
              <a:fillRect/>
            </a:stretch>
          </p:blipFill>
          <p:spPr>
            <a:xfrm>
              <a:off x="15767" y="8463"/>
              <a:ext cx="450" cy="240"/>
            </a:xfrm>
            <a:prstGeom prst="rect">
              <a:avLst/>
            </a:prstGeom>
          </p:spPr>
        </p:pic>
        <p:pic>
          <p:nvPicPr>
            <p:cNvPr id="60" name="图片 59"/>
            <p:cNvPicPr>
              <a:picLocks noChangeAspect="1"/>
            </p:cNvPicPr>
            <p:nvPr/>
          </p:nvPicPr>
          <p:blipFill>
            <a:blip r:embed="rId29"/>
            <a:stretch>
              <a:fillRect/>
            </a:stretch>
          </p:blipFill>
          <p:spPr>
            <a:xfrm>
              <a:off x="14648" y="8447"/>
              <a:ext cx="492" cy="265"/>
            </a:xfrm>
            <a:prstGeom prst="rect">
              <a:avLst/>
            </a:prstGeom>
          </p:spPr>
        </p:pic>
        <p:pic>
          <p:nvPicPr>
            <p:cNvPr id="61" name="图片 60"/>
            <p:cNvPicPr>
              <a:picLocks noChangeAspect="1"/>
            </p:cNvPicPr>
            <p:nvPr/>
          </p:nvPicPr>
          <p:blipFill>
            <a:blip r:embed="rId30"/>
            <a:stretch>
              <a:fillRect/>
            </a:stretch>
          </p:blipFill>
          <p:spPr>
            <a:xfrm>
              <a:off x="11316" y="8973"/>
              <a:ext cx="362" cy="335"/>
            </a:xfrm>
            <a:prstGeom prst="rect">
              <a:avLst/>
            </a:prstGeom>
          </p:spPr>
        </p:pic>
        <p:pic>
          <p:nvPicPr>
            <p:cNvPr id="41" name="图片 40"/>
            <p:cNvPicPr>
              <a:picLocks noChangeAspect="1"/>
            </p:cNvPicPr>
            <p:nvPr>
              <p:custDataLst>
                <p:tags r:id="rId31"/>
              </p:custDataLst>
            </p:nvPr>
          </p:nvPicPr>
          <p:blipFill>
            <a:blip r:embed="rId32"/>
            <a:stretch>
              <a:fillRect/>
            </a:stretch>
          </p:blipFill>
          <p:spPr>
            <a:xfrm>
              <a:off x="14464" y="8985"/>
              <a:ext cx="780" cy="290"/>
            </a:xfrm>
            <a:prstGeom prst="rect">
              <a:avLst/>
            </a:prstGeom>
            <a:ln w="6350">
              <a:noFill/>
            </a:ln>
          </p:spPr>
        </p:pic>
        <p:pic>
          <p:nvPicPr>
            <p:cNvPr id="78" name="图片 77" descr="www"/>
            <p:cNvPicPr>
              <a:picLocks noChangeAspect="1"/>
            </p:cNvPicPr>
            <p:nvPr/>
          </p:nvPicPr>
          <p:blipFill>
            <a:blip r:embed="rId33"/>
            <a:stretch>
              <a:fillRect/>
            </a:stretch>
          </p:blipFill>
          <p:spPr>
            <a:xfrm>
              <a:off x="12423" y="8953"/>
              <a:ext cx="346" cy="345"/>
            </a:xfrm>
            <a:prstGeom prst="rect">
              <a:avLst/>
            </a:prstGeom>
          </p:spPr>
        </p:pic>
        <p:pic>
          <p:nvPicPr>
            <p:cNvPr id="65" name="图片 64" descr="C:/Users/Iris/AppData/Local/Temp/picturecompress_20210804170844/output_77.pngoutput_77"/>
            <p:cNvPicPr>
              <a:picLocks noChangeAspect="1"/>
            </p:cNvPicPr>
            <p:nvPr>
              <p:custDataLst>
                <p:tags r:id="rId34"/>
              </p:custDataLst>
            </p:nvPr>
          </p:nvPicPr>
          <p:blipFill>
            <a:blip r:embed="rId35"/>
            <a:srcRect/>
            <a:stretch>
              <a:fillRect/>
            </a:stretch>
          </p:blipFill>
          <p:spPr>
            <a:xfrm>
              <a:off x="15679" y="8941"/>
              <a:ext cx="633" cy="380"/>
            </a:xfrm>
            <a:prstGeom prst="rect">
              <a:avLst/>
            </a:prstGeom>
            <a:ln w="6350">
              <a:noFill/>
            </a:ln>
          </p:spPr>
        </p:pic>
      </p:grpSp>
      <p:sp>
        <p:nvSpPr>
          <p:cNvPr id="8" name="灯片编号占位符 7"/>
          <p:cNvSpPr>
            <a:spLocks noGrp="1"/>
          </p:cNvSpPr>
          <p:nvPr>
            <p:ph type="sldNum" sz="quarter" idx="12"/>
          </p:nvPr>
        </p:nvSpPr>
        <p:spPr>
          <a:xfrm>
            <a:off x="11386185" y="6381115"/>
            <a:ext cx="586740" cy="316865"/>
          </a:xfrm>
        </p:spPr>
        <p:txBody>
          <a:bodyPr/>
          <a:lstStyle/>
          <a:p>
            <a:fld id="{49AE70B2-8BF9-45C0-BB95-33D1B9D3A854}" type="slidenum">
              <a:rPr lang="zh-CN" altLang="en-US" smtClean="0"/>
            </a:fld>
            <a:endParaRPr lang="zh-CN" altLang="en-US" dirty="0"/>
          </a:p>
        </p:txBody>
      </p:sp>
      <p:pic>
        <p:nvPicPr>
          <p:cNvPr id="15" name="图片 14" descr="ISED-logo-1"/>
          <p:cNvPicPr>
            <a:picLocks noChangeAspect="1"/>
          </p:cNvPicPr>
          <p:nvPr/>
        </p:nvPicPr>
        <p:blipFill>
          <a:blip r:embed="rId36"/>
          <a:srcRect t="34831" r="80611" b="34212"/>
          <a:stretch>
            <a:fillRect/>
          </a:stretch>
        </p:blipFill>
        <p:spPr>
          <a:xfrm>
            <a:off x="4828540" y="5704205"/>
            <a:ext cx="337820" cy="230505"/>
          </a:xfrm>
          <a:prstGeom prst="rect">
            <a:avLst/>
          </a:prstGeom>
        </p:spPr>
      </p:pic>
      <p:pic>
        <p:nvPicPr>
          <p:cNvPr id="17" name="图片 16" descr="C:/Users/Iris/AppData/Local/Temp/picturecompress_20210804170844/output_73.pngoutput_73"/>
          <p:cNvPicPr>
            <a:picLocks noChangeAspect="1"/>
          </p:cNvPicPr>
          <p:nvPr>
            <p:custDataLst>
              <p:tags r:id="rId37"/>
            </p:custDataLst>
          </p:nvPr>
        </p:nvPicPr>
        <p:blipFill>
          <a:blip r:embed="rId38"/>
          <a:srcRect t="19663" r="7538" b="13625"/>
          <a:stretch>
            <a:fillRect/>
          </a:stretch>
        </p:blipFill>
        <p:spPr>
          <a:xfrm>
            <a:off x="1955800" y="5698490"/>
            <a:ext cx="378460" cy="238125"/>
          </a:xfrm>
          <a:prstGeom prst="rect">
            <a:avLst/>
          </a:prstGeom>
          <a:ln w="6350">
            <a:noFill/>
          </a:ln>
        </p:spPr>
      </p:pic>
      <p:pic>
        <p:nvPicPr>
          <p:cNvPr id="30" name="图片 29" descr="C:/Users/Iris/AppData/Local/Temp/picturecompress_20210804170844/output_72.pngoutput_72"/>
          <p:cNvPicPr>
            <a:picLocks noChangeAspect="1"/>
          </p:cNvPicPr>
          <p:nvPr>
            <p:custDataLst>
              <p:tags r:id="rId39"/>
            </p:custDataLst>
          </p:nvPr>
        </p:nvPicPr>
        <p:blipFill>
          <a:blip r:embed="rId40"/>
          <a:srcRect t="18758" b="20950"/>
          <a:stretch>
            <a:fillRect/>
          </a:stretch>
        </p:blipFill>
        <p:spPr>
          <a:xfrm>
            <a:off x="1169035" y="5696585"/>
            <a:ext cx="453390" cy="237490"/>
          </a:xfrm>
          <a:prstGeom prst="rect">
            <a:avLst/>
          </a:prstGeom>
          <a:ln w="6350">
            <a:noFill/>
          </a:ln>
        </p:spPr>
      </p:pic>
      <p:pic>
        <p:nvPicPr>
          <p:cNvPr id="32" name="图片 31" descr="iF DESIGN AWARD 2024_l_RGB.png"/>
          <p:cNvPicPr>
            <a:picLocks noChangeAspect="1"/>
          </p:cNvPicPr>
          <p:nvPr/>
        </p:nvPicPr>
        <p:blipFill>
          <a:blip r:embed="rId41"/>
          <a:srcRect t="-38526" r="50402"/>
          <a:stretch>
            <a:fillRect/>
          </a:stretch>
        </p:blipFill>
        <p:spPr>
          <a:xfrm>
            <a:off x="10215880" y="2397760"/>
            <a:ext cx="365760" cy="525780"/>
          </a:xfrm>
          <a:prstGeom prst="rect">
            <a:avLst/>
          </a:prstGeom>
        </p:spPr>
      </p:pic>
      <p:grpSp>
        <p:nvGrpSpPr>
          <p:cNvPr id="5" name="组合 4"/>
          <p:cNvGrpSpPr/>
          <p:nvPr/>
        </p:nvGrpSpPr>
        <p:grpSpPr>
          <a:xfrm>
            <a:off x="9317355" y="5008245"/>
            <a:ext cx="1207770" cy="337185"/>
            <a:chOff x="12665" y="9011"/>
            <a:chExt cx="1902" cy="531"/>
          </a:xfrm>
        </p:grpSpPr>
        <p:pic>
          <p:nvPicPr>
            <p:cNvPr id="63" name="图片 62" descr="WIFI (1)"/>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2665" y="9011"/>
              <a:ext cx="507" cy="507"/>
            </a:xfrm>
            <a:prstGeom prst="rect">
              <a:avLst/>
            </a:prstGeom>
          </p:spPr>
        </p:pic>
        <p:sp>
          <p:nvSpPr>
            <p:cNvPr id="73" name="文本框 72"/>
            <p:cNvSpPr txBox="1"/>
            <p:nvPr/>
          </p:nvSpPr>
          <p:spPr>
            <a:xfrm>
              <a:off x="13070" y="9011"/>
              <a:ext cx="1497" cy="531"/>
            </a:xfrm>
            <a:prstGeom prst="rect">
              <a:avLst/>
            </a:prstGeom>
            <a:noFill/>
          </p:spPr>
          <p:txBody>
            <a:bodyPr wrap="square" rtlCol="0">
              <a:spAutoFit/>
            </a:bodyPr>
            <a:lstStyle/>
            <a:p>
              <a:r>
                <a:rPr lang="en-US" altLang="zh-CN" sz="1600" b="1">
                  <a:solidFill>
                    <a:srgbClr val="000000"/>
                  </a:solidFill>
                  <a:latin typeface="微软雅黑" panose="020B0503020204020204" pitchFamily="34" charset="-122"/>
                  <a:cs typeface="微软雅黑" panose="020B0503020204020204" pitchFamily="34" charset="-122"/>
                </a:rPr>
                <a:t>Wi-Fi</a:t>
              </a:r>
              <a:endParaRPr lang="en-US" altLang="zh-CN" sz="1600" b="1">
                <a:solidFill>
                  <a:srgbClr val="000000"/>
                </a:solidFill>
                <a:latin typeface="微软雅黑" panose="020B0503020204020204" pitchFamily="34" charset="-122"/>
                <a:cs typeface="微软雅黑" panose="020B0503020204020204" pitchFamily="34" charset="-122"/>
              </a:endParaRPr>
            </a:p>
          </p:txBody>
        </p:sp>
      </p:grpSp>
      <p:pic>
        <p:nvPicPr>
          <p:cNvPr id="6" name="图片 5" descr="red-dot-logo.31372310"/>
          <p:cNvPicPr>
            <a:picLocks noChangeAspect="1"/>
          </p:cNvPicPr>
          <p:nvPr/>
        </p:nvPicPr>
        <p:blipFill>
          <a:blip r:embed="rId44">
            <a:clrChange>
              <a:clrFrom>
                <a:srgbClr val="FFFFFF">
                  <a:alpha val="100000"/>
                </a:srgbClr>
              </a:clrFrom>
              <a:clrTo>
                <a:srgbClr val="FFFFFF">
                  <a:alpha val="100000"/>
                  <a:alpha val="0"/>
                </a:srgbClr>
              </a:clrTo>
            </a:clrChange>
          </a:blip>
          <a:stretch>
            <a:fillRect/>
          </a:stretch>
        </p:blipFill>
        <p:spPr>
          <a:xfrm>
            <a:off x="9551035" y="2441575"/>
            <a:ext cx="331470" cy="543560"/>
          </a:xfrm>
          <a:prstGeom prst="rect">
            <a:avLst/>
          </a:prstGeom>
        </p:spPr>
      </p:pic>
      <p:sp>
        <p:nvSpPr>
          <p:cNvPr id="10" name="文本框 9"/>
          <p:cNvSpPr txBox="1"/>
          <p:nvPr/>
        </p:nvSpPr>
        <p:spPr>
          <a:xfrm>
            <a:off x="1183005" y="3211830"/>
            <a:ext cx="1809115" cy="768350"/>
          </a:xfrm>
          <a:prstGeom prst="rect">
            <a:avLst/>
          </a:prstGeom>
          <a:noFill/>
        </p:spPr>
        <p:txBody>
          <a:bodyPr wrap="square" rtlCol="0">
            <a:spAutoFit/>
          </a:bodyPr>
          <a:p>
            <a:pPr algn="l">
              <a:buClrTx/>
              <a:buSzTx/>
              <a:buFontTx/>
            </a:pPr>
            <a:r>
              <a:rPr lang="en-US" altLang="zh-CN" sz="4400" b="1">
                <a:solidFill>
                  <a:schemeClr val="bg1"/>
                </a:solidFill>
                <a:latin typeface="微软雅黑" panose="020B0503020204020204" pitchFamily="34" charset="-122"/>
                <a:ea typeface="微软雅黑" panose="020B0503020204020204" pitchFamily="34" charset="-122"/>
                <a:cs typeface="+mj-lt"/>
              </a:rPr>
              <a:t>129</a:t>
            </a:r>
            <a:endParaRPr lang="en-US" altLang="zh-CN" sz="4400" b="1">
              <a:solidFill>
                <a:schemeClr val="bg1"/>
              </a:solidFill>
              <a:latin typeface="微软雅黑" panose="020B0503020204020204" pitchFamily="34" charset="-122"/>
              <a:ea typeface="微软雅黑" panose="020B0503020204020204" pitchFamily="34" charset="-122"/>
              <a:cs typeface="+mj-lt"/>
            </a:endParaRPr>
          </a:p>
        </p:txBody>
      </p:sp>
      <p:sp>
        <p:nvSpPr>
          <p:cNvPr id="11" name="文本框 10"/>
          <p:cNvSpPr txBox="1"/>
          <p:nvPr/>
        </p:nvSpPr>
        <p:spPr>
          <a:xfrm>
            <a:off x="4355465" y="3211830"/>
            <a:ext cx="1809115" cy="768350"/>
          </a:xfrm>
          <a:prstGeom prst="rect">
            <a:avLst/>
          </a:prstGeom>
          <a:noFill/>
        </p:spPr>
        <p:txBody>
          <a:bodyPr wrap="square" rtlCol="0">
            <a:spAutoFit/>
          </a:bodyPr>
          <a:p>
            <a:pPr algn="l">
              <a:buClrTx/>
              <a:buSzTx/>
              <a:buFontTx/>
            </a:pPr>
            <a:r>
              <a:rPr lang="en-US" altLang="zh-CN" sz="4400" b="1">
                <a:solidFill>
                  <a:schemeClr val="bg1"/>
                </a:solidFill>
                <a:latin typeface="微软雅黑" panose="020B0503020204020204" pitchFamily="34" charset="-122"/>
                <a:ea typeface="微软雅黑" panose="020B0503020204020204" pitchFamily="34" charset="-122"/>
                <a:cs typeface="+mj-lt"/>
              </a:rPr>
              <a:t>191</a:t>
            </a:r>
            <a:endParaRPr lang="en-US" altLang="zh-CN" sz="4400" b="1">
              <a:solidFill>
                <a:schemeClr val="bg1"/>
              </a:solidFill>
              <a:latin typeface="微软雅黑" panose="020B0503020204020204" pitchFamily="34" charset="-122"/>
              <a:ea typeface="微软雅黑" panose="020B0503020204020204" pitchFamily="34" charset="-122"/>
              <a:cs typeface="+mj-lt"/>
            </a:endParaRPr>
          </a:p>
        </p:txBody>
      </p:sp>
      <p:sp>
        <p:nvSpPr>
          <p:cNvPr id="12" name="文本框 11"/>
          <p:cNvSpPr txBox="1"/>
          <p:nvPr/>
        </p:nvSpPr>
        <p:spPr>
          <a:xfrm>
            <a:off x="2211705" y="3648710"/>
            <a:ext cx="1538605" cy="398780"/>
          </a:xfrm>
          <a:prstGeom prst="rect">
            <a:avLst/>
          </a:prstGeom>
          <a:noFill/>
        </p:spPr>
        <p:txBody>
          <a:bodyPr wrap="square" rtlCol="0">
            <a:spAutoFit/>
          </a:bodyPr>
          <a:p>
            <a:pPr algn="l">
              <a:lnSpc>
                <a:spcPct val="100000"/>
              </a:lnSpc>
              <a:buClrTx/>
              <a:buSzTx/>
              <a:buFontTx/>
            </a:pPr>
            <a:r>
              <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项专利证书</a:t>
            </a:r>
            <a:endPar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5" name="文本框 34"/>
          <p:cNvSpPr txBox="1"/>
          <p:nvPr/>
        </p:nvSpPr>
        <p:spPr>
          <a:xfrm>
            <a:off x="5374640" y="3581400"/>
            <a:ext cx="1998345" cy="398780"/>
          </a:xfrm>
          <a:prstGeom prst="rect">
            <a:avLst/>
          </a:prstGeom>
          <a:noFill/>
        </p:spPr>
        <p:txBody>
          <a:bodyPr wrap="square" rtlCol="0">
            <a:spAutoFit/>
          </a:bodyPr>
          <a:p>
            <a:pPr algn="l">
              <a:lnSpc>
                <a:spcPct val="100000"/>
              </a:lnSpc>
              <a:buClrTx/>
              <a:buSzTx/>
              <a:buFontTx/>
            </a:pPr>
            <a:r>
              <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项软件著作权</a:t>
            </a:r>
            <a:endPar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0428614" y="296454"/>
            <a:ext cx="1304906" cy="552632"/>
          </a:xfrm>
          <a:prstGeom prst="rect">
            <a:avLst/>
          </a:prstGeom>
        </p:spPr>
      </p:pic>
      <p:sp>
        <p:nvSpPr>
          <p:cNvPr id="62" name="标题 12"/>
          <p:cNvSpPr>
            <a:spLocks noGrp="1"/>
          </p:cNvSpPr>
          <p:nvPr/>
        </p:nvSpPr>
        <p:spPr>
          <a:xfrm>
            <a:off x="502285" y="0"/>
            <a:ext cx="36480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应用场景</a:t>
            </a:r>
            <a:endParaRPr lang="zh-CN" dirty="0">
              <a:latin typeface="微软雅黑" panose="020B0503020204020204" pitchFamily="34" charset="-122"/>
              <a:ea typeface="微软雅黑" panose="020B0503020204020204" pitchFamily="34" charset="-122"/>
            </a:endParaRPr>
          </a:p>
        </p:txBody>
      </p:sp>
      <p:sp>
        <p:nvSpPr>
          <p:cNvPr id="63" name="矩形 62"/>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nvGrpSpPr>
          <p:cNvPr id="5" name="组合 4"/>
          <p:cNvGrpSpPr/>
          <p:nvPr/>
        </p:nvGrpSpPr>
        <p:grpSpPr>
          <a:xfrm>
            <a:off x="635" y="4490097"/>
            <a:ext cx="12191365" cy="2297486"/>
            <a:chOff x="0" y="4052002"/>
            <a:chExt cx="12191365" cy="2297486"/>
          </a:xfrm>
        </p:grpSpPr>
        <p:sp>
          <p:nvSpPr>
            <p:cNvPr id="7" name="矩形 6"/>
            <p:cNvSpPr/>
            <p:nvPr>
              <p:custDataLst>
                <p:tags r:id="rId3"/>
              </p:custDataLst>
            </p:nvPr>
          </p:nvSpPr>
          <p:spPr>
            <a:xfrm>
              <a:off x="0" y="4331458"/>
              <a:ext cx="12191365" cy="2018030"/>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cs typeface="阿里巴巴普惠体" panose="00020600040101010101" charset="-122"/>
              </a:endParaRPr>
            </a:p>
          </p:txBody>
        </p:sp>
        <p:sp>
          <p:nvSpPr>
            <p:cNvPr id="11" name="菱形 10"/>
            <p:cNvSpPr/>
            <p:nvPr>
              <p:custDataLst>
                <p:tags r:id="rId4"/>
              </p:custDataLst>
            </p:nvPr>
          </p:nvSpPr>
          <p:spPr>
            <a:xfrm>
              <a:off x="4507230" y="4643755"/>
              <a:ext cx="909320" cy="909320"/>
            </a:xfrm>
            <a:prstGeom prst="diamond">
              <a:avLst/>
            </a:prstGeom>
            <a:solidFill>
              <a:srgbClr val="235F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cs typeface="阿里巴巴普惠体" panose="00020600040101010101" charset="-122"/>
              </a:endParaRPr>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4437" t="10476" r="12775" b="17687"/>
            <a:stretch>
              <a:fillRect/>
            </a:stretch>
          </p:blipFill>
          <p:spPr>
            <a:xfrm>
              <a:off x="127183" y="4534831"/>
              <a:ext cx="2575248" cy="1676610"/>
            </a:xfrm>
            <a:prstGeom prst="rect">
              <a:avLst/>
            </a:prstGeom>
            <a:ln w="28575">
              <a:solidFill>
                <a:schemeClr val="bg1"/>
              </a:solidFill>
            </a:ln>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5246" y="4057729"/>
              <a:ext cx="1592537" cy="2122554"/>
            </a:xfrm>
            <a:prstGeom prst="rect">
              <a:avLst/>
            </a:prstGeom>
            <a:ln w="28575">
              <a:solidFill>
                <a:schemeClr val="bg1"/>
              </a:solidFill>
            </a:ln>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273" y="4067591"/>
              <a:ext cx="1592538" cy="2122554"/>
            </a:xfrm>
            <a:prstGeom prst="rect">
              <a:avLst/>
            </a:prstGeom>
            <a:ln w="28575">
              <a:solidFill>
                <a:schemeClr val="bg1"/>
              </a:solidFill>
            </a:ln>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7003" y="4057729"/>
              <a:ext cx="1592538" cy="2122554"/>
            </a:xfrm>
            <a:prstGeom prst="rect">
              <a:avLst/>
            </a:prstGeom>
            <a:ln w="28575">
              <a:solidFill>
                <a:schemeClr val="bg1"/>
              </a:solidFill>
            </a:ln>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6346" y="4067592"/>
              <a:ext cx="1592537" cy="2122553"/>
            </a:xfrm>
            <a:prstGeom prst="rect">
              <a:avLst/>
            </a:prstGeom>
            <a:ln w="28575">
              <a:solidFill>
                <a:schemeClr val="bg1"/>
              </a:solidFill>
            </a:ln>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2085" y="4521506"/>
              <a:ext cx="2234607" cy="1676610"/>
            </a:xfrm>
            <a:prstGeom prst="rect">
              <a:avLst/>
            </a:prstGeom>
            <a:ln w="28575">
              <a:solidFill>
                <a:schemeClr val="bg1"/>
              </a:solidFill>
            </a:ln>
          </p:spPr>
        </p:pic>
        <p:sp>
          <p:nvSpPr>
            <p:cNvPr id="23" name="流程图: 接点 25"/>
            <p:cNvSpPr/>
            <p:nvPr/>
          </p:nvSpPr>
          <p:spPr>
            <a:xfrm>
              <a:off x="3723289" y="5033273"/>
              <a:ext cx="416912" cy="446688"/>
            </a:xfrm>
            <a:prstGeom prst="flowChartConnector">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4" name="流程图: 接点 27"/>
            <p:cNvSpPr/>
            <p:nvPr/>
          </p:nvSpPr>
          <p:spPr>
            <a:xfrm>
              <a:off x="2832285" y="4521506"/>
              <a:ext cx="872099" cy="934391"/>
            </a:xfrm>
            <a:prstGeom prst="flowChartConnector">
              <a:avLst/>
            </a:prstGeom>
            <a:solidFill>
              <a:srgbClr val="4696F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pic>
          <p:nvPicPr>
            <p:cNvPr id="40" name="图片 39"/>
            <p:cNvPicPr>
              <a:picLocks noChangeAspect="1"/>
            </p:cNvPicPr>
            <p:nvPr/>
          </p:nvPicPr>
          <p:blipFill rotWithShape="1">
            <a:blip r:embed="rId11" cstate="print">
              <a:extLst>
                <a:ext uri="{28A0092B-C50C-407E-A947-70E740481C1C}">
                  <a14:useLocalDpi xmlns:a14="http://schemas.microsoft.com/office/drawing/2010/main" val="0"/>
                </a:ext>
              </a:extLst>
            </a:blip>
            <a:srcRect l="35356" t="27234" r="35592" b="28090"/>
            <a:stretch>
              <a:fillRect/>
            </a:stretch>
          </p:blipFill>
          <p:spPr>
            <a:xfrm>
              <a:off x="2912464" y="4618973"/>
              <a:ext cx="718909" cy="744509"/>
            </a:xfrm>
            <a:prstGeom prst="rect">
              <a:avLst/>
            </a:prstGeom>
          </p:spPr>
        </p:pic>
        <p:sp>
          <p:nvSpPr>
            <p:cNvPr id="41" name="流程图: 接点 29"/>
            <p:cNvSpPr/>
            <p:nvPr/>
          </p:nvSpPr>
          <p:spPr>
            <a:xfrm>
              <a:off x="5648775" y="4227945"/>
              <a:ext cx="193225" cy="207025"/>
            </a:xfrm>
            <a:prstGeom prst="flowChartConnector">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2" name="流程图: 接点 30"/>
            <p:cNvSpPr/>
            <p:nvPr/>
          </p:nvSpPr>
          <p:spPr>
            <a:xfrm>
              <a:off x="5916784" y="4067635"/>
              <a:ext cx="872099" cy="934391"/>
            </a:xfrm>
            <a:prstGeom prst="flowChartConnector">
              <a:avLst/>
            </a:prstGeom>
            <a:solidFill>
              <a:srgbClr val="4696F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pic>
          <p:nvPicPr>
            <p:cNvPr id="43"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3149" y="4284921"/>
              <a:ext cx="532069" cy="532573"/>
            </a:xfrm>
            <a:prstGeom prst="rect">
              <a:avLst/>
            </a:prstGeom>
          </p:spPr>
        </p:pic>
        <p:sp>
          <p:nvSpPr>
            <p:cNvPr id="44" name="流程图: 接点 32"/>
            <p:cNvSpPr/>
            <p:nvPr/>
          </p:nvSpPr>
          <p:spPr>
            <a:xfrm>
              <a:off x="8737003" y="5225445"/>
              <a:ext cx="872099" cy="934391"/>
            </a:xfrm>
            <a:prstGeom prst="flowChartConnector">
              <a:avLst/>
            </a:prstGeom>
            <a:solidFill>
              <a:srgbClr val="4696F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25452" y="5367431"/>
              <a:ext cx="523594" cy="642461"/>
            </a:xfrm>
            <a:prstGeom prst="rect">
              <a:avLst/>
            </a:prstGeom>
          </p:spPr>
        </p:pic>
        <p:sp>
          <p:nvSpPr>
            <p:cNvPr id="46" name="流程图: 接点 34"/>
            <p:cNvSpPr/>
            <p:nvPr/>
          </p:nvSpPr>
          <p:spPr>
            <a:xfrm>
              <a:off x="9240590" y="4584121"/>
              <a:ext cx="416912" cy="446688"/>
            </a:xfrm>
            <a:prstGeom prst="flowChartConnector">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7" name="流程图: 接点 35"/>
            <p:cNvSpPr/>
            <p:nvPr/>
          </p:nvSpPr>
          <p:spPr>
            <a:xfrm>
              <a:off x="10833128" y="4875071"/>
              <a:ext cx="1153132" cy="604890"/>
            </a:xfrm>
            <a:prstGeom prst="flowChartConnector">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8" name="流程图: 接点 36"/>
            <p:cNvSpPr/>
            <p:nvPr/>
          </p:nvSpPr>
          <p:spPr>
            <a:xfrm>
              <a:off x="10465246" y="4052002"/>
              <a:ext cx="872099" cy="934391"/>
            </a:xfrm>
            <a:prstGeom prst="flowChartConnector">
              <a:avLst/>
            </a:prstGeom>
            <a:solidFill>
              <a:srgbClr val="4696F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pic>
          <p:nvPicPr>
            <p:cNvPr id="49" name="图片 48"/>
            <p:cNvPicPr>
              <a:picLocks noChangeAspect="1"/>
            </p:cNvPicPr>
            <p:nvPr/>
          </p:nvPicPr>
          <p:blipFill rotWithShape="1">
            <a:blip r:embed="rId14" cstate="print">
              <a:extLst>
                <a:ext uri="{28A0092B-C50C-407E-A947-70E740481C1C}">
                  <a14:useLocalDpi xmlns:a14="http://schemas.microsoft.com/office/drawing/2010/main" val="0"/>
                </a:ext>
              </a:extLst>
            </a:blip>
            <a:srcRect l="28147" t="14160" r="27319" b="25021"/>
            <a:stretch>
              <a:fillRect/>
            </a:stretch>
          </p:blipFill>
          <p:spPr>
            <a:xfrm>
              <a:off x="10549083" y="4174749"/>
              <a:ext cx="704423" cy="675156"/>
            </a:xfrm>
            <a:prstGeom prst="rect">
              <a:avLst/>
            </a:prstGeom>
          </p:spPr>
        </p:pic>
      </p:grpSp>
      <p:sp>
        <p:nvSpPr>
          <p:cNvPr id="50" name="文本框 49"/>
          <p:cNvSpPr txBox="1"/>
          <p:nvPr/>
        </p:nvSpPr>
        <p:spPr>
          <a:xfrm>
            <a:off x="574040" y="2041525"/>
            <a:ext cx="11043920" cy="2157095"/>
          </a:xfrm>
          <a:prstGeom prst="rect">
            <a:avLst/>
          </a:prstGeom>
          <a:noFill/>
        </p:spPr>
        <p:txBody>
          <a:bodyPr wrap="square" rtlCol="0" anchor="t">
            <a:spAutoFit/>
          </a:bodyPr>
          <a:p>
            <a:pPr indent="0" algn="l">
              <a:lnSpc>
                <a:spcPct val="160000"/>
              </a:lnSpc>
              <a:buFont typeface="Arial" panose="020B0604020202020204" pitchFamily="34" charset="0"/>
              <a:buNone/>
            </a:pP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●办公楼灯光控制</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WS202 监测有人时，通过D2D联动WS50x 实现”人来灯开，人走灯灭“的智能控制，并且支持远程控制。</a:t>
            </a:r>
            <a:endParaRPr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60000"/>
              </a:lnSpc>
              <a:buFont typeface="Arial" panose="020B0604020202020204" pitchFamily="34" charset="0"/>
              <a:buNone/>
            </a:pP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●电梯厅空调控制</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通过EM300-TH 监测环境温度，当温度达到阈值时联动空调面板开启/关闭空调。</a:t>
            </a:r>
            <a:endParaRPr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60000"/>
              </a:lnSpc>
              <a:buFont typeface="Arial" panose="020B0604020202020204" pitchFamily="34" charset="0"/>
              <a:buNone/>
            </a:pP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●会议室设备控制</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预约系统提示会议即将开始时，联动WS515 控制会议室大屏自动开启。</a:t>
            </a:r>
            <a:endParaRPr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60000"/>
              </a:lnSpc>
              <a:buFont typeface="Arial" panose="020B0604020202020204" pitchFamily="34" charset="0"/>
              <a:buNone/>
            </a:pP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●卫生间占用监测</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WS301 检测门开关情况，WS202 检测坑位占用状态，来人时通过D2D联动WS50x 控制排风扇和灯光开启。</a:t>
            </a:r>
            <a:endParaRPr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60000"/>
              </a:lnSpc>
              <a:buFont typeface="Arial" panose="020B0604020202020204" pitchFamily="34" charset="0"/>
              <a:buNone/>
            </a:pP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●办公区空气质量监测</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通过AM319监测温湿度、CO2、  PM2.5&amp;PM10等参数，当温度达到阈值联动空调，当PM2.5和CO2 浓度达到阈值，联动</a:t>
            </a: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开启</a:t>
            </a:r>
            <a:r>
              <a:rPr sz="1400" dirty="0">
                <a:latin typeface="微软雅黑" panose="020B0503020204020204" pitchFamily="34" charset="-122"/>
                <a:ea typeface="微软雅黑" panose="020B0503020204020204" pitchFamily="34" charset="-122"/>
                <a:cs typeface="微软雅黑" panose="020B0503020204020204" pitchFamily="34" charset="-122"/>
                <a:sym typeface="+mn-ea"/>
              </a:rPr>
              <a:t>新风系统。</a:t>
            </a:r>
            <a:endParaRPr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473075" y="993140"/>
            <a:ext cx="11260455" cy="829945"/>
          </a:xfrm>
          <a:prstGeom prst="rect">
            <a:avLst/>
          </a:prstGeom>
          <a:noFill/>
        </p:spPr>
        <p:txBody>
          <a:bodyPr wrap="square" rtlCol="0" anchor="t">
            <a:spAutoFit/>
          </a:bodyPr>
          <a:p>
            <a:pPr indent="0" algn="l">
              <a:lnSpc>
                <a:spcPct val="150000"/>
              </a:lnSpc>
              <a:buFont typeface="Arial" panose="020B0604020202020204" pitchFamily="34" charset="0"/>
              <a:buNone/>
            </a:pPr>
            <a:r>
              <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办公楼装修共计</a:t>
            </a:r>
            <a:r>
              <a:rPr lang="en-US" altLang="zh-CN"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层（</a:t>
            </a:r>
            <a:r>
              <a:rPr lang="en-US" altLang="zh-CN"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1~32</a:t>
            </a:r>
            <a:r>
              <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层和负</a:t>
            </a:r>
            <a:r>
              <a:rPr lang="en-US" altLang="zh-CN"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负</a:t>
            </a:r>
            <a:r>
              <a:rPr lang="en-US" altLang="zh-CN"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层）</a:t>
            </a:r>
            <a:endPar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50000"/>
              </a:lnSpc>
              <a:buFont typeface="Arial" panose="020B0604020202020204" pitchFamily="34" charset="0"/>
              <a:buNone/>
            </a:pPr>
            <a:r>
              <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rPr>
              <a:t>通过智能物联网产品，实现对电梯厅、办公区、会议室、厕所、走廊过道、茶水区、垃圾房、弱电井等空间的智能化体验。</a:t>
            </a:r>
            <a:endParaRPr lang="zh-CN" altLang="en-US" sz="1600" b="1" dirty="0">
              <a:solidFill>
                <a:srgbClr val="235FA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5"/>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标题 12"/>
          <p:cNvSpPr>
            <a:spLocks noGrp="1"/>
          </p:cNvSpPr>
          <p:nvPr/>
        </p:nvSpPr>
        <p:spPr>
          <a:xfrm>
            <a:off x="502285" y="0"/>
            <a:ext cx="36480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dirty="0">
                <a:latin typeface="微软雅黑" panose="020B0503020204020204" pitchFamily="34" charset="-122"/>
                <a:ea typeface="微软雅黑" panose="020B0503020204020204" pitchFamily="34" charset="-122"/>
              </a:rPr>
              <a:t>项目亮点与价值</a:t>
            </a:r>
            <a:endParaRPr lang="zh-CN" altLang="zh-CN" dirty="0">
              <a:latin typeface="微软雅黑" panose="020B0503020204020204" pitchFamily="34" charset="-122"/>
              <a:ea typeface="微软雅黑" panose="020B0503020204020204" pitchFamily="34" charset="-122"/>
            </a:endParaRPr>
          </a:p>
        </p:txBody>
      </p:sp>
      <p:sp>
        <p:nvSpPr>
          <p:cNvPr id="63" name="矩形 62"/>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pic>
        <p:nvPicPr>
          <p:cNvPr id="8" name="图片 7"/>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0555614" y="347254"/>
            <a:ext cx="1304906" cy="552632"/>
          </a:xfrm>
          <a:prstGeom prst="rect">
            <a:avLst/>
          </a:prstGeom>
        </p:spPr>
      </p:pic>
      <p:sp>
        <p:nvSpPr>
          <p:cNvPr id="69" name="圆角矩形 68"/>
          <p:cNvSpPr/>
          <p:nvPr>
            <p:custDataLst>
              <p:tags r:id="rId3"/>
            </p:custDataLst>
          </p:nvPr>
        </p:nvSpPr>
        <p:spPr>
          <a:xfrm>
            <a:off x="666115" y="1354455"/>
            <a:ext cx="8000365" cy="4001770"/>
          </a:xfrm>
          <a:prstGeom prst="roundRect">
            <a:avLst>
              <a:gd name="adj" fmla="val 0"/>
            </a:avLst>
          </a:prstGeom>
          <a:solidFill>
            <a:srgbClr val="235F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Roboto" panose="02000000000000000000" charset="0"/>
              <a:cs typeface="Roboto" panose="02000000000000000000" charset="0"/>
            </a:endParaRPr>
          </a:p>
        </p:txBody>
      </p:sp>
      <p:sp>
        <p:nvSpPr>
          <p:cNvPr id="17" name="矩形 16"/>
          <p:cNvSpPr/>
          <p:nvPr>
            <p:custDataLst>
              <p:tags r:id="rId4"/>
            </p:custDataLst>
          </p:nvPr>
        </p:nvSpPr>
        <p:spPr>
          <a:xfrm>
            <a:off x="7375525" y="2721610"/>
            <a:ext cx="4305935" cy="350901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50000"/>
                  <a:lumOff val="50000"/>
                </a:schemeClr>
              </a:solidFill>
              <a:latin typeface="Roboto" panose="02000000000000000000" charset="0"/>
              <a:cs typeface="Roboto" panose="02000000000000000000" charset="0"/>
            </a:endParaRPr>
          </a:p>
        </p:txBody>
      </p:sp>
      <p:grpSp>
        <p:nvGrpSpPr>
          <p:cNvPr id="71" name="组合 70"/>
          <p:cNvGrpSpPr/>
          <p:nvPr/>
        </p:nvGrpSpPr>
        <p:grpSpPr>
          <a:xfrm>
            <a:off x="978218" y="1863090"/>
            <a:ext cx="6129427" cy="3030855"/>
            <a:chOff x="1355" y="8083"/>
            <a:chExt cx="9652" cy="4773"/>
          </a:xfrm>
        </p:grpSpPr>
        <p:sp>
          <p:nvSpPr>
            <p:cNvPr id="30" name="TextBox 8"/>
            <p:cNvSpPr txBox="1"/>
            <p:nvPr>
              <p:custDataLst>
                <p:tags r:id="rId5"/>
              </p:custDataLst>
            </p:nvPr>
          </p:nvSpPr>
          <p:spPr>
            <a:xfrm>
              <a:off x="1509" y="8890"/>
              <a:ext cx="9498" cy="3966"/>
            </a:xfrm>
            <a:prstGeom prst="rect">
              <a:avLst/>
            </a:prstGeom>
            <a:noFill/>
            <a:effectLst/>
          </p:spPr>
          <p:txBody>
            <a:bodyPr wrap="square" lIns="0" tIns="0" rIns="0" bIns="0" rtlCol="0" anchor="t" anchorCtr="0">
              <a:noAutofit/>
            </a:bodyPr>
            <a:lstStyle>
              <a:defPPr>
                <a:defRPr lang="zh-CN"/>
              </a:defPPr>
              <a:lvl1pPr algn="ctr">
                <a:defRPr sz="6000" b="1" spc="200">
                  <a:blipFill>
                    <a:blip r:embed="rId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indent="0" algn="l">
                <a:lnSpc>
                  <a:spcPct val="160000"/>
                </a:lnSpc>
                <a:buClrTx/>
                <a:buSzTx/>
                <a:buFont typeface="Wingdings" panose="05000000000000000000" charset="0"/>
                <a:buNone/>
              </a:pPr>
              <a:r>
                <a:rPr lang="zh-CN" altLang="en-US" sz="160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●数据支撑：</a:t>
              </a:r>
              <a:r>
                <a:rPr lang="zh-CN" altLang="en-US" sz="16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提供可视化监测数据，为企业管理决策和碳排放提供数据支撑。</a:t>
              </a:r>
              <a:endParaRPr lang="zh-CN" altLang="en-US" sz="16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a:p>
              <a:pPr indent="0" algn="l">
                <a:lnSpc>
                  <a:spcPct val="160000"/>
                </a:lnSpc>
                <a:buClrTx/>
                <a:buSzTx/>
                <a:buFont typeface="Wingdings" panose="05000000000000000000" charset="0"/>
                <a:buNone/>
              </a:pPr>
              <a:r>
                <a:rPr lang="zh-CN" altLang="en-US" sz="160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●智能管理：</a:t>
              </a:r>
              <a:r>
                <a:rPr lang="zh-CN" altLang="en-US" sz="16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通过传感器和智能终端设备，实现智能联动，高效管理。</a:t>
              </a:r>
              <a:endParaRPr lang="zh-CN" altLang="en-US" sz="160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a:p>
              <a:pPr indent="0" algn="l">
                <a:lnSpc>
                  <a:spcPct val="160000"/>
                </a:lnSpc>
                <a:buClrTx/>
                <a:buSzTx/>
                <a:buFont typeface="Wingdings" panose="05000000000000000000" charset="0"/>
                <a:buNone/>
              </a:pPr>
              <a:r>
                <a:rPr lang="zh-CN" altLang="en-US" sz="160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●节能减排：</a:t>
              </a:r>
              <a:r>
                <a:rPr lang="zh-CN" altLang="en-US" sz="16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rPr>
                <a:t>减少办公用电能耗，降低碳排放，打造健康舒适的人性化办公环境，提升办公效率。</a:t>
              </a:r>
              <a:endParaRPr lang="zh-CN" altLang="en-US" sz="1600" b="0" kern="0" spc="0" dirty="0">
                <a:solidFill>
                  <a:schemeClr val="bg1"/>
                </a:solidFill>
                <a:effectLst/>
                <a:latin typeface="微软雅黑" panose="020B0503020204020204" pitchFamily="34" charset="-122"/>
                <a:ea typeface="微软雅黑" panose="020B0503020204020204" pitchFamily="34" charset="-122"/>
                <a:cs typeface="阿里巴巴普惠体" panose="00020600040101010101" charset="-122"/>
                <a:sym typeface="Arial" panose="020B0604020202020204" pitchFamily="34" charset="0"/>
              </a:endParaRPr>
            </a:p>
          </p:txBody>
        </p:sp>
        <p:sp>
          <p:nvSpPr>
            <p:cNvPr id="24" name="文本框 23"/>
            <p:cNvSpPr txBox="1"/>
            <p:nvPr>
              <p:custDataLst>
                <p:tags r:id="rId7"/>
              </p:custDataLst>
            </p:nvPr>
          </p:nvSpPr>
          <p:spPr>
            <a:xfrm>
              <a:off x="1902" y="8083"/>
              <a:ext cx="4274" cy="520"/>
            </a:xfrm>
            <a:prstGeom prst="rect">
              <a:avLst/>
            </a:prstGeom>
            <a:noFill/>
          </p:spPr>
          <p:txBody>
            <a:bodyPr wrap="square" lIns="0" tIns="0" rIns="0" bIns="0" rtlCol="0">
              <a:noAutofit/>
            </a:bodyPr>
            <a:p>
              <a:r>
                <a:rPr lang="zh-CN" altLang="en-US" sz="2400" b="1">
                  <a:solidFill>
                    <a:schemeClr val="bg1"/>
                  </a:solidFill>
                  <a:latin typeface="微软雅黑" panose="020B0503020204020204" pitchFamily="34" charset="-122"/>
                  <a:ea typeface="微软雅黑" panose="020B0503020204020204" pitchFamily="34" charset="-122"/>
                  <a:cs typeface="Roboto" panose="02000000000000000000" charset="0"/>
                </a:rPr>
                <a:t>项目效益</a:t>
              </a:r>
              <a:endParaRPr lang="zh-CN" altLang="en-US" sz="2400" b="1">
                <a:solidFill>
                  <a:schemeClr val="bg1"/>
                </a:solidFill>
                <a:latin typeface="微软雅黑" panose="020B0503020204020204" pitchFamily="34" charset="-122"/>
                <a:ea typeface="微软雅黑" panose="020B0503020204020204" pitchFamily="34" charset="-122"/>
                <a:cs typeface="Roboto" panose="02000000000000000000" charset="0"/>
              </a:endParaRPr>
            </a:p>
          </p:txBody>
        </p:sp>
        <p:pic>
          <p:nvPicPr>
            <p:cNvPr id="25" name="图片 24" descr="right"/>
            <p:cNvPicPr>
              <a:picLocks noChangeAspect="1"/>
            </p:cNvPicPr>
            <p:nvPr>
              <p:custDataLst>
                <p:tags r:id="rId8"/>
              </p:custDataLst>
            </p:nvPr>
          </p:nvPicPr>
          <p:blipFill>
            <a:blip r:embed="rId9"/>
            <a:stretch>
              <a:fillRect/>
            </a:stretch>
          </p:blipFill>
          <p:spPr>
            <a:xfrm>
              <a:off x="1355" y="8083"/>
              <a:ext cx="547" cy="547"/>
            </a:xfrm>
            <a:prstGeom prst="rect">
              <a:avLst/>
            </a:prstGeom>
          </p:spPr>
        </p:pic>
      </p:grpSp>
      <p:sp>
        <p:nvSpPr>
          <p:cNvPr id="73" name="TextBox 8"/>
          <p:cNvSpPr txBox="1"/>
          <p:nvPr>
            <p:custDataLst>
              <p:tags r:id="rId10"/>
            </p:custDataLst>
          </p:nvPr>
        </p:nvSpPr>
        <p:spPr>
          <a:xfrm>
            <a:off x="7680960" y="2721610"/>
            <a:ext cx="4194810" cy="876935"/>
          </a:xfrm>
          <a:prstGeom prst="rect">
            <a:avLst/>
          </a:prstGeom>
          <a:noFill/>
          <a:effectLst/>
        </p:spPr>
        <p:txBody>
          <a:bodyPr wrap="square" lIns="0" tIns="0" rIns="0" bIns="0" rtlCol="0" anchor="t" anchorCtr="0">
            <a:noAutofit/>
          </a:bodyPr>
          <a:lstStyle>
            <a:defPPr>
              <a:defRPr lang="zh-CN"/>
            </a:defPPr>
            <a:lvl1pPr algn="ctr">
              <a:defRPr sz="6000" b="1" spc="200">
                <a:blipFill>
                  <a:blip r:embed="rId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lnSpc>
                <a:spcPct val="130000"/>
              </a:lnSpc>
            </a:pPr>
            <a:endParaRPr lang="zh-CN" sz="1400" b="0" kern="0" spc="0" dirty="0" smtClean="0">
              <a:solidFill>
                <a:srgbClr val="595959"/>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74" name="文本框 73"/>
          <p:cNvSpPr txBox="1"/>
          <p:nvPr>
            <p:custDataLst>
              <p:tags r:id="rId11"/>
            </p:custDataLst>
          </p:nvPr>
        </p:nvSpPr>
        <p:spPr>
          <a:xfrm>
            <a:off x="7680960" y="2366010"/>
            <a:ext cx="2289175" cy="330200"/>
          </a:xfrm>
          <a:prstGeom prst="rect">
            <a:avLst/>
          </a:prstGeom>
          <a:noFill/>
        </p:spPr>
        <p:txBody>
          <a:bodyPr wrap="square" lIns="0" tIns="0" rIns="0" bIns="0" rtlCol="0">
            <a:noAutofit/>
          </a:bodyPr>
          <a:p>
            <a:endParaRPr lang="zh-CN" altLang="en-US" b="1">
              <a:solidFill>
                <a:srgbClr val="3C3C3C"/>
              </a:solidFill>
              <a:latin typeface="微软雅黑" panose="020B0503020204020204" pitchFamily="34" charset="-122"/>
              <a:ea typeface="微软雅黑" panose="020B0503020204020204" pitchFamily="34" charset="-122"/>
              <a:cs typeface="Roboto" panose="02000000000000000000" charset="0"/>
            </a:endParaRPr>
          </a:p>
        </p:txBody>
      </p:sp>
      <p:pic>
        <p:nvPicPr>
          <p:cNvPr id="27" name="图片占位符 26" descr="D:/13项目案例资料/案例项目照片&amp;资料/杭州恺英网络项目的照片与视频/现场照片/电梯厅过道.jpg电梯厅过道"/>
          <p:cNvPicPr>
            <a:picLocks noGrp="1" noChangeAspect="1"/>
          </p:cNvPicPr>
          <p:nvPr>
            <p:ph type="pic" sz="quarter" idx="10"/>
          </p:nvPr>
        </p:nvPicPr>
        <p:blipFill>
          <a:blip r:embed="rId12"/>
          <a:srcRect t="24019" b="20002"/>
          <a:stretch>
            <a:fillRect/>
          </a:stretch>
        </p:blipFill>
        <p:spPr>
          <a:xfrm>
            <a:off x="7617460" y="2954655"/>
            <a:ext cx="3907155" cy="2915285"/>
          </a:xfrm>
        </p:spPr>
      </p:pic>
    </p:spTree>
    <p:custDataLst>
      <p:tags r:id="rId1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同侧圆角矩形 6"/>
          <p:cNvSpPr/>
          <p:nvPr/>
        </p:nvSpPr>
        <p:spPr>
          <a:xfrm rot="5400000">
            <a:off x="-438785" y="3355340"/>
            <a:ext cx="1056005" cy="177800"/>
          </a:xfrm>
          <a:prstGeom prst="round2SameRect">
            <a:avLst>
              <a:gd name="adj1" fmla="val 50000"/>
              <a:gd name="adj2" fmla="val 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rPr>
              <a:t> </a:t>
            </a:r>
            <a:endParaRPr lang="en-US" altLang="zh-CN">
              <a:latin typeface="微软雅黑" panose="020B0503020204020204" pitchFamily="34" charset="-122"/>
              <a:ea typeface="微软雅黑" panose="020B0503020204020204" pitchFamily="34" charset="-122"/>
            </a:endParaRPr>
          </a:p>
        </p:txBody>
      </p:sp>
      <p:pic>
        <p:nvPicPr>
          <p:cNvPr id="15" name="图片 14" descr="PPT模板封底背景-20200424_画板 1_画板 1 副本" hidden="1"/>
          <p:cNvPicPr>
            <a:picLocks noChangeAspect="1"/>
          </p:cNvPicPr>
          <p:nvPr/>
        </p:nvPicPr>
        <p:blipFill>
          <a:blip r:embed="rId1"/>
          <a:stretch>
            <a:fillRect/>
          </a:stretch>
        </p:blipFill>
        <p:spPr>
          <a:xfrm>
            <a:off x="0" y="0"/>
            <a:ext cx="12192000" cy="6856730"/>
          </a:xfrm>
          <a:prstGeom prst="rect">
            <a:avLst/>
          </a:prstGeom>
        </p:spPr>
      </p:pic>
      <p:sp>
        <p:nvSpPr>
          <p:cNvPr id="16" name="TextBox 8"/>
          <p:cNvSpPr txBox="1"/>
          <p:nvPr/>
        </p:nvSpPr>
        <p:spPr>
          <a:xfrm>
            <a:off x="1035685" y="3256280"/>
            <a:ext cx="7708900" cy="845820"/>
          </a:xfrm>
          <a:prstGeom prst="rect">
            <a:avLst/>
          </a:prstGeom>
          <a:noFill/>
          <a:effectLst/>
        </p:spPr>
        <p:txBody>
          <a:bodyPr wrap="square" lIns="0" tIns="0" rIns="0" bIns="0" rtlCol="0" anchor="ctr">
            <a:spAutoFit/>
          </a:bodyPr>
          <a:lstStyle>
            <a:defPPr>
              <a:defRPr lang="zh-CN"/>
            </a:defPPr>
            <a:lvl1pPr algn="ctr">
              <a:defRPr sz="6000" b="1" spc="200">
                <a:blipFill>
                  <a:blip r:embed="rId2"/>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r>
              <a:rPr lang="zh-CN" altLang="en-US" sz="5500" dirty="0">
                <a:solidFill>
                  <a:schemeClr val="tx1">
                    <a:lumMod val="75000"/>
                    <a:lumOff val="25000"/>
                  </a:schemeClr>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rPr>
              <a:t>期待与您合作</a:t>
            </a:r>
            <a:endParaRPr lang="zh-CN" altLang="en-US" sz="5500" dirty="0">
              <a:solidFill>
                <a:schemeClr val="tx1">
                  <a:lumMod val="75000"/>
                  <a:lumOff val="25000"/>
                </a:schemeClr>
              </a:solidFill>
              <a:effectLst/>
              <a:latin typeface="微软雅黑" panose="020B0503020204020204" pitchFamily="34" charset="-122"/>
              <a:ea typeface="微软雅黑" panose="020B0503020204020204" pitchFamily="34" charset="-122"/>
              <a:cs typeface="WeblySleek UI Semibold" panose="020B0702040204020203" charset="0"/>
              <a:sym typeface="Arial" panose="020B0604020202020204" pitchFamily="34" charset="0"/>
            </a:endParaRPr>
          </a:p>
        </p:txBody>
      </p:sp>
      <p:grpSp>
        <p:nvGrpSpPr>
          <p:cNvPr id="4" name="组合 3" hidden="1"/>
          <p:cNvGrpSpPr/>
          <p:nvPr/>
        </p:nvGrpSpPr>
        <p:grpSpPr>
          <a:xfrm>
            <a:off x="9187180" y="-1352550"/>
            <a:ext cx="7656195" cy="6852285"/>
            <a:chOff x="14468" y="-2130"/>
            <a:chExt cx="12057" cy="10791"/>
          </a:xfrm>
        </p:grpSpPr>
        <p:sp>
          <p:nvSpPr>
            <p:cNvPr id="10" name="圆角矩形 9"/>
            <p:cNvSpPr/>
            <p:nvPr/>
          </p:nvSpPr>
          <p:spPr>
            <a:xfrm rot="18900000">
              <a:off x="16421" y="689"/>
              <a:ext cx="7973" cy="7973"/>
            </a:xfrm>
            <a:prstGeom prst="roundRect">
              <a:avLst>
                <a:gd name="adj" fmla="val 12227"/>
              </a:avLst>
            </a:prstGeom>
            <a:noFill/>
            <a:ln w="82550">
              <a:gradFill>
                <a:gsLst>
                  <a:gs pos="0">
                    <a:srgbClr val="65AEF7">
                      <a:alpha val="8000"/>
                    </a:srgbClr>
                  </a:gs>
                  <a:gs pos="100000">
                    <a:srgbClr val="65AEF7">
                      <a:alpha val="64000"/>
                    </a:srgbClr>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1" name="圆角矩形 10"/>
            <p:cNvSpPr/>
            <p:nvPr/>
          </p:nvSpPr>
          <p:spPr>
            <a:xfrm rot="18900000">
              <a:off x="14468" y="-2130"/>
              <a:ext cx="7352" cy="7352"/>
            </a:xfrm>
            <a:prstGeom prst="roundRect">
              <a:avLst>
                <a:gd name="adj" fmla="val 12227"/>
              </a:avLst>
            </a:prstGeom>
            <a:noFill/>
            <a:ln w="82550">
              <a:gradFill>
                <a:gsLst>
                  <a:gs pos="0">
                    <a:srgbClr val="FCCF38">
                      <a:alpha val="8000"/>
                    </a:srgbClr>
                  </a:gs>
                  <a:gs pos="100000">
                    <a:srgbClr val="FCCF38"/>
                  </a:gs>
                </a:gsLst>
                <a:lin ang="18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3" name="圆角矩形 12"/>
            <p:cNvSpPr/>
            <p:nvPr/>
          </p:nvSpPr>
          <p:spPr>
            <a:xfrm rot="18900000">
              <a:off x="18553" y="403"/>
              <a:ext cx="7973" cy="7973"/>
            </a:xfrm>
            <a:prstGeom prst="roundRect">
              <a:avLst>
                <a:gd name="adj" fmla="val 12227"/>
              </a:avLst>
            </a:prstGeom>
            <a:noFill/>
            <a:ln w="82550">
              <a:gradFill>
                <a:gsLst>
                  <a:gs pos="0">
                    <a:srgbClr val="479FF6">
                      <a:alpha val="8000"/>
                    </a:srgbClr>
                  </a:gs>
                  <a:gs pos="100000">
                    <a:srgbClr val="479FF6">
                      <a:alpha val="64000"/>
                    </a:srgbClr>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grpSp>
      <p:sp>
        <p:nvSpPr>
          <p:cNvPr id="3" name="文本框 23"/>
          <p:cNvSpPr txBox="1">
            <a:spLocks noChangeArrowheads="1"/>
          </p:cNvSpPr>
          <p:nvPr/>
        </p:nvSpPr>
        <p:spPr bwMode="auto">
          <a:xfrm>
            <a:off x="1582420" y="6015355"/>
            <a:ext cx="3656330" cy="368300"/>
          </a:xfrm>
          <a:prstGeom prst="rect">
            <a:avLst/>
          </a:prstGeom>
          <a:noFill/>
          <a:ln w="9525">
            <a:noFill/>
            <a:miter lim="800000"/>
          </a:ln>
        </p:spPr>
        <p:txBody>
          <a:bodyPr wrap="square">
            <a:spAutoFit/>
          </a:bodyPr>
          <a:lstStyle/>
          <a:p>
            <a:pPr algn="l">
              <a:lnSpc>
                <a:spcPct val="100000"/>
              </a:lnSpc>
            </a:pPr>
            <a:r>
              <a:rPr lang="en-US" dirty="0">
                <a:solidFill>
                  <a:schemeClr val="bg1">
                    <a:lumMod val="50000"/>
                  </a:schemeClr>
                </a:solidFill>
                <a:latin typeface="微软雅黑" panose="020B0503020204020204" pitchFamily="34" charset="-122"/>
                <a:ea typeface="微软雅黑" panose="020B0503020204020204" pitchFamily="34" charset="-122"/>
                <a:cs typeface="+mn-lt"/>
              </a:rPr>
              <a:t>Better  Inside,  More  in  Sight</a:t>
            </a:r>
            <a:endParaRPr lang="en-US" dirty="0">
              <a:solidFill>
                <a:schemeClr val="bg1">
                  <a:lumMod val="50000"/>
                </a:schemeClr>
              </a:solidFill>
              <a:latin typeface="微软雅黑" panose="020B0503020204020204" pitchFamily="34" charset="-122"/>
              <a:ea typeface="微软雅黑" panose="020B0503020204020204" pitchFamily="34" charset="-122"/>
              <a:cs typeface="+mn-lt"/>
            </a:endParaRPr>
          </a:p>
        </p:txBody>
      </p:sp>
      <p:pic>
        <p:nvPicPr>
          <p:cNvPr id="6" name="图片 5" descr="背景"/>
          <p:cNvPicPr>
            <a:picLocks noChangeAspect="1"/>
          </p:cNvPicPr>
          <p:nvPr/>
        </p:nvPicPr>
        <p:blipFill>
          <a:blip r:embed="rId3"/>
          <a:srcRect r="9395"/>
          <a:stretch>
            <a:fillRect/>
          </a:stretch>
        </p:blipFill>
        <p:spPr>
          <a:xfrm>
            <a:off x="2191385" y="650240"/>
            <a:ext cx="10000615" cy="6207760"/>
          </a:xfrm>
          <a:prstGeom prst="rect">
            <a:avLst/>
          </a:prstGeom>
        </p:spPr>
      </p:pic>
      <p:pic>
        <p:nvPicPr>
          <p:cNvPr id="2" name="图片 1" descr="星纵物联Logo_RGB-02（彩色）"/>
          <p:cNvPicPr>
            <a:picLocks noChangeAspect="1"/>
          </p:cNvPicPr>
          <p:nvPr/>
        </p:nvPicPr>
        <p:blipFill>
          <a:blip r:embed="rId4"/>
          <a:stretch>
            <a:fillRect/>
          </a:stretch>
        </p:blipFill>
        <p:spPr>
          <a:xfrm>
            <a:off x="1395095" y="1061085"/>
            <a:ext cx="2891790" cy="9823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线勾"/>
          <p:cNvPicPr>
            <a:picLocks noChangeAspect="1"/>
          </p:cNvPicPr>
          <p:nvPr/>
        </p:nvPicPr>
        <p:blipFill>
          <a:blip r:embed="rId1"/>
          <a:stretch>
            <a:fillRect/>
          </a:stretch>
        </p:blipFill>
        <p:spPr>
          <a:xfrm>
            <a:off x="2044700" y="1924050"/>
            <a:ext cx="6203634" cy="3960000"/>
          </a:xfrm>
          <a:prstGeom prst="rect">
            <a:avLst/>
          </a:prstGeom>
        </p:spPr>
      </p:pic>
      <p:pic>
        <p:nvPicPr>
          <p:cNvPr id="20" name="图片 19" descr="未标题-1"/>
          <p:cNvPicPr>
            <a:picLocks noChangeAspect="1"/>
          </p:cNvPicPr>
          <p:nvPr/>
        </p:nvPicPr>
        <p:blipFill>
          <a:blip r:embed="rId2"/>
          <a:stretch>
            <a:fillRect/>
          </a:stretch>
        </p:blipFill>
        <p:spPr>
          <a:xfrm>
            <a:off x="1604645" y="2270125"/>
            <a:ext cx="3700133" cy="2325600"/>
          </a:xfrm>
          <a:prstGeom prst="rect">
            <a:avLst/>
          </a:prstGeom>
        </p:spPr>
      </p:pic>
      <p:sp>
        <p:nvSpPr>
          <p:cNvPr id="159" name="Rectangle 117"/>
          <p:cNvSpPr/>
          <p:nvPr/>
        </p:nvSpPr>
        <p:spPr>
          <a:xfrm>
            <a:off x="5364480" y="3117850"/>
            <a:ext cx="4751705" cy="583565"/>
          </a:xfrm>
          <a:prstGeom prst="rect">
            <a:avLst/>
          </a:prstGeom>
        </p:spPr>
        <p:txBody>
          <a:bodyPr wrap="square">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rPr>
              <a:t>市场现状</a:t>
            </a:r>
            <a:endParaRPr kumimoji="0" lang="zh-CN" altLang="en-US" sz="32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WeblySleek UI Semilight" panose="020B0402040204020203" charset="0"/>
              <a:sym typeface="+mn-ea"/>
            </a:endParaRPr>
          </a:p>
        </p:txBody>
      </p:sp>
      <p:sp>
        <p:nvSpPr>
          <p:cNvPr id="72" name="等腰三角形 71"/>
          <p:cNvSpPr/>
          <p:nvPr/>
        </p:nvSpPr>
        <p:spPr>
          <a:xfrm rot="5400000">
            <a:off x="4837430" y="3295015"/>
            <a:ext cx="175895" cy="128905"/>
          </a:xfrm>
          <a:prstGeom prst="triangl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WeblySleek UI Semilight" panose="020B0402040204020203" charset="0"/>
            </a:endParaRPr>
          </a:p>
        </p:txBody>
      </p:sp>
      <p:sp>
        <p:nvSpPr>
          <p:cNvPr id="19" name="Rectangle 117"/>
          <p:cNvSpPr/>
          <p:nvPr/>
        </p:nvSpPr>
        <p:spPr>
          <a:xfrm>
            <a:off x="2211070" y="2103120"/>
            <a:ext cx="1648460" cy="10147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rPr>
              <a:t>02</a:t>
            </a:r>
            <a:endParaRPr kumimoji="0" lang="en-US" sz="6000" b="1" i="0" u="none" strike="noStrike" kern="0" cap="none" spc="0" normalizeH="0" baseline="0" noProof="0" dirty="0">
              <a:ln>
                <a:noFill/>
              </a:ln>
              <a:solidFill>
                <a:srgbClr val="4696F5"/>
              </a:solidFill>
              <a:effectLst/>
              <a:uLnTx/>
              <a:uFillTx/>
              <a:latin typeface="微软雅黑" panose="020B0503020204020204" pitchFamily="34" charset="-122"/>
              <a:ea typeface="微软雅黑" panose="020B0503020204020204" pitchFamily="34" charset="-122"/>
              <a:cs typeface="WeblySleek UI Semilight" panose="020B0402040204020203" charset="0"/>
            </a:endParaRPr>
          </a:p>
        </p:txBody>
      </p:sp>
      <p:cxnSp>
        <p:nvCxnSpPr>
          <p:cNvPr id="3" name="直接连接符 2"/>
          <p:cNvCxnSpPr/>
          <p:nvPr/>
        </p:nvCxnSpPr>
        <p:spPr>
          <a:xfrm flipH="1">
            <a:off x="2189480" y="1714500"/>
            <a:ext cx="3886200" cy="3695700"/>
          </a:xfrm>
          <a:prstGeom prst="line">
            <a:avLst/>
          </a:prstGeom>
          <a:ln>
            <a:solidFill>
              <a:srgbClr val="4696F5"/>
            </a:solidFill>
          </a:ln>
        </p:spPr>
        <p:style>
          <a:lnRef idx="1">
            <a:schemeClr val="accent1"/>
          </a:lnRef>
          <a:fillRef idx="0">
            <a:schemeClr val="accent1"/>
          </a:fillRef>
          <a:effectRef idx="0">
            <a:schemeClr val="accent1"/>
          </a:effectRef>
          <a:fontRef idx="minor">
            <a:schemeClr val="tx1"/>
          </a:fontRef>
        </p:style>
      </p:cxnSp>
      <p:pic>
        <p:nvPicPr>
          <p:cNvPr id="10" name="图片 9" descr="星纵物联Logo_RGB-02（彩色）"/>
          <p:cNvPicPr>
            <a:picLocks noChangeAspect="1"/>
          </p:cNvPicPr>
          <p:nvPr/>
        </p:nvPicPr>
        <p:blipFill>
          <a:blip r:embed="rId3"/>
          <a:stretch>
            <a:fillRect/>
          </a:stretch>
        </p:blipFill>
        <p:spPr>
          <a:xfrm>
            <a:off x="9432925" y="116205"/>
            <a:ext cx="3023870" cy="1026795"/>
          </a:xfrm>
          <a:prstGeom prst="rect">
            <a:avLst/>
          </a:prstGeom>
        </p:spPr>
      </p:pic>
      <p:sp>
        <p:nvSpPr>
          <p:cNvPr id="6"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Rectangle 116"/>
          <p:cNvSpPr/>
          <p:nvPr/>
        </p:nvSpPr>
        <p:spPr>
          <a:xfrm>
            <a:off x="5518150" y="3701415"/>
            <a:ext cx="2381885" cy="330835"/>
          </a:xfrm>
          <a:prstGeom prst="rect">
            <a:avLst/>
          </a:prstGeom>
        </p:spPr>
        <p:txBody>
          <a:bodyPr wrap="square">
            <a:spAutoFit/>
          </a:bodyPr>
          <a:lstStyle/>
          <a:p>
            <a:pPr lvl="0" algn="l">
              <a:lnSpc>
                <a:spcPct val="130000"/>
              </a:lnSpc>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市场机遇</a:t>
            </a:r>
            <a:r>
              <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楼宇改造痛点</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圆角矩形 110"/>
          <p:cNvSpPr/>
          <p:nvPr>
            <p:custDataLst>
              <p:tags r:id="rId1"/>
            </p:custDataLst>
          </p:nvPr>
        </p:nvSpPr>
        <p:spPr>
          <a:xfrm>
            <a:off x="635" y="3847465"/>
            <a:ext cx="12191365" cy="3048000"/>
          </a:xfrm>
          <a:prstGeom prst="roundRect">
            <a:avLst>
              <a:gd name="adj" fmla="val 3854"/>
            </a:avLst>
          </a:prstGeom>
          <a:gradFill>
            <a:gsLst>
              <a:gs pos="52000">
                <a:schemeClr val="bg1">
                  <a:alpha val="87000"/>
                </a:schemeClr>
              </a:gs>
              <a:gs pos="100000">
                <a:srgbClr val="4696F5">
                  <a:alpha val="7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市场机遇</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2"/>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 name="图片 9" descr="星纵物联Logo_RGB-02（彩色）"/>
          <p:cNvPicPr>
            <a:picLocks noChangeAspect="1"/>
          </p:cNvPicPr>
          <p:nvPr>
            <p:custDataLst>
              <p:tags r:id="rId3"/>
            </p:custDataLst>
          </p:nvPr>
        </p:nvPicPr>
        <p:blipFill>
          <a:blip r:embed="rId4"/>
          <a:stretch>
            <a:fillRect/>
          </a:stretch>
        </p:blipFill>
        <p:spPr>
          <a:xfrm>
            <a:off x="9432925" y="116205"/>
            <a:ext cx="3023870" cy="1026795"/>
          </a:xfrm>
          <a:prstGeom prst="rect">
            <a:avLst/>
          </a:prstGeom>
        </p:spPr>
      </p:pic>
      <p:grpSp>
        <p:nvGrpSpPr>
          <p:cNvPr id="6" name="组合 5"/>
          <p:cNvGrpSpPr/>
          <p:nvPr/>
        </p:nvGrpSpPr>
        <p:grpSpPr>
          <a:xfrm>
            <a:off x="2541905" y="2566035"/>
            <a:ext cx="6998335" cy="3596534"/>
            <a:chOff x="3626" y="4474"/>
            <a:chExt cx="8949" cy="4599"/>
          </a:xfrm>
        </p:grpSpPr>
        <p:pic>
          <p:nvPicPr>
            <p:cNvPr id="5" name="图片 4"/>
            <p:cNvPicPr>
              <a:picLocks noChangeAspect="1"/>
            </p:cNvPicPr>
            <p:nvPr>
              <p:custDataLst>
                <p:tags r:id="rId5"/>
              </p:custDataLst>
            </p:nvPr>
          </p:nvPicPr>
          <p:blipFill>
            <a:blip r:embed="rId6"/>
            <a:stretch>
              <a:fillRect/>
            </a:stretch>
          </p:blipFill>
          <p:spPr>
            <a:xfrm>
              <a:off x="3626" y="4474"/>
              <a:ext cx="8949" cy="4033"/>
            </a:xfrm>
            <a:prstGeom prst="rect">
              <a:avLst/>
            </a:prstGeom>
            <a:effectLst>
              <a:glow rad="76200">
                <a:srgbClr val="479EF6">
                  <a:alpha val="30000"/>
                </a:srgbClr>
              </a:glow>
            </a:effectLst>
          </p:spPr>
        </p:pic>
        <p:sp>
          <p:nvSpPr>
            <p:cNvPr id="8" name="文本框 7"/>
            <p:cNvSpPr txBox="1"/>
            <p:nvPr>
              <p:custDataLst>
                <p:tags r:id="rId7"/>
              </p:custDataLst>
            </p:nvPr>
          </p:nvSpPr>
          <p:spPr>
            <a:xfrm>
              <a:off x="5880" y="8721"/>
              <a:ext cx="4860" cy="352"/>
            </a:xfrm>
            <a:prstGeom prst="rect">
              <a:avLst/>
            </a:prstGeom>
            <a:noFill/>
          </p:spPr>
          <p:txBody>
            <a:bodyPr wrap="square" rtlCol="0">
              <a:spAutoFit/>
            </a:bodyPr>
            <a:lstStyle/>
            <a:p>
              <a:r>
                <a:rPr lang="en-US" altLang="zh-CN" sz="1200">
                  <a:latin typeface="微软雅黑" panose="020B0503020204020204" pitchFamily="34" charset="-122"/>
                  <a:ea typeface="微软雅黑" panose="020B0503020204020204" pitchFamily="34" charset="-122"/>
                </a:rPr>
                <a:t>*</a:t>
              </a:r>
              <a:r>
                <a:rPr lang="zh-CN" altLang="en-US" sz="1200">
                  <a:latin typeface="微软雅黑" panose="020B0503020204020204" pitchFamily="34" charset="-122"/>
                  <a:ea typeface="微软雅黑" panose="020B0503020204020204" pitchFamily="34" charset="-122"/>
                </a:rPr>
                <a:t>中央部委指引建筑数字化发展的相关政策</a:t>
              </a:r>
              <a:endParaRPr lang="zh-CN" altLang="en-US" sz="1200">
                <a:latin typeface="微软雅黑" panose="020B0503020204020204" pitchFamily="34" charset="-122"/>
                <a:ea typeface="微软雅黑" panose="020B0503020204020204" pitchFamily="34" charset="-122"/>
              </a:endParaRPr>
            </a:p>
          </p:txBody>
        </p:sp>
      </p:grpSp>
      <p:sp>
        <p:nvSpPr>
          <p:cNvPr id="2" name="文本框 1"/>
          <p:cNvSpPr txBox="1"/>
          <p:nvPr/>
        </p:nvSpPr>
        <p:spPr>
          <a:xfrm>
            <a:off x="1717040" y="1122045"/>
            <a:ext cx="3756025" cy="398780"/>
          </a:xfrm>
          <a:prstGeom prst="rect">
            <a:avLst/>
          </a:prstGeom>
          <a:noFill/>
        </p:spPr>
        <p:txBody>
          <a:bodyPr wrap="square" rtlCol="0" anchor="t">
            <a:spAutoFit/>
          </a:bodyPr>
          <a:lstStyle/>
          <a:p>
            <a:r>
              <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rPr>
              <a:t>智慧建筑成为政策布局焦点</a:t>
            </a:r>
            <a:endParaRPr lang="zh-CN" altLang="en-US" sz="2000" b="1">
              <a:solidFill>
                <a:srgbClr val="4696F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685925" y="1637030"/>
            <a:ext cx="9038590" cy="607695"/>
          </a:xfrm>
          <a:prstGeom prst="rect">
            <a:avLst/>
          </a:prstGeom>
          <a:noFill/>
        </p:spPr>
        <p:txBody>
          <a:bodyPr wrap="square" rtlCol="0" anchor="t">
            <a:spAutoFit/>
          </a:bodyPr>
          <a:lstStyle/>
          <a:p>
            <a:pPr>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2020 年 7月，住房和城乡建设部等十三部门联合发布了《关于推动智能建造与建筑工业化协同发展的指导意见》， 将提升建筑工业化、数字化、智能化水平作为发展目标，明确到 2035 年，“迈入智能建造世界强国行列”。</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市场机遇</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 name="Content Placeholder 4"/>
          <p:cNvPicPr>
            <a:picLocks noChangeAspect="1"/>
          </p:cNvPicPr>
          <p:nvPr>
            <p:custDataLst>
              <p:tags r:id="rId2"/>
            </p:custDataLst>
          </p:nvPr>
        </p:nvPicPr>
        <p:blipFill>
          <a:blip r:embed="rId3"/>
          <a:srcRect l="180" t="504" r="-63"/>
          <a:stretch>
            <a:fillRect/>
          </a:stretch>
        </p:blipFill>
        <p:spPr>
          <a:xfrm>
            <a:off x="946785" y="976630"/>
            <a:ext cx="10579100" cy="5244465"/>
          </a:xfrm>
          <a:prstGeom prst="rect">
            <a:avLst/>
          </a:prstGeom>
        </p:spPr>
      </p:pic>
      <p:pic>
        <p:nvPicPr>
          <p:cNvPr id="10" name="图片 9" descr="星纵物联Logo_RGB-02（彩色）"/>
          <p:cNvPicPr>
            <a:picLocks noChangeAspect="1"/>
          </p:cNvPicPr>
          <p:nvPr>
            <p:custDataLst>
              <p:tags r:id="rId4"/>
            </p:custDataLst>
          </p:nvPr>
        </p:nvPicPr>
        <p:blipFill>
          <a:blip r:embed="rId5"/>
          <a:stretch>
            <a:fillRect/>
          </a:stretch>
        </p:blipFill>
        <p:spPr>
          <a:xfrm>
            <a:off x="9432925" y="116205"/>
            <a:ext cx="3023870" cy="1026795"/>
          </a:xfrm>
          <a:prstGeom prst="rect">
            <a:avLst/>
          </a:prstGeom>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414655" y="0"/>
            <a:ext cx="5777345" cy="6858000"/>
          </a:xfrm>
          <a:prstGeom prst="rect">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130F7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a:solidFill>
                <a:schemeClr val="bg1"/>
              </a:solidFill>
              <a:latin typeface="思源黑体 CN Normal" panose="020B0400000000000000" charset="-122"/>
              <a:ea typeface="思源黑体 CN Medium" panose="020B0600000000000000" pitchFamily="34" charset="-122"/>
            </a:endParaRPr>
          </a:p>
        </p:txBody>
      </p:sp>
      <p:pic>
        <p:nvPicPr>
          <p:cNvPr id="4" name="图片 3"/>
          <p:cNvPicPr>
            <a:picLocks noChangeAspect="1"/>
          </p:cNvPicPr>
          <p:nvPr/>
        </p:nvPicPr>
        <p:blipFill>
          <a:blip r:embed="rId1"/>
          <a:stretch>
            <a:fillRect/>
          </a:stretch>
        </p:blipFill>
        <p:spPr>
          <a:xfrm>
            <a:off x="6416039" y="0"/>
            <a:ext cx="5775961" cy="6858000"/>
          </a:xfrm>
          <a:prstGeom prst="rect">
            <a:avLst/>
          </a:prstGeom>
        </p:spPr>
      </p:pic>
      <p:cxnSp>
        <p:nvCxnSpPr>
          <p:cNvPr id="6" name="直接连接符 5"/>
          <p:cNvCxnSpPr/>
          <p:nvPr/>
        </p:nvCxnSpPr>
        <p:spPr>
          <a:xfrm>
            <a:off x="952554" y="948259"/>
            <a:ext cx="0" cy="5488940"/>
          </a:xfrm>
          <a:prstGeom prst="line">
            <a:avLst/>
          </a:prstGeom>
          <a:ln w="22225">
            <a:gradFill>
              <a:gsLst>
                <a:gs pos="50000">
                  <a:srgbClr val="036CD4"/>
                </a:gs>
                <a:gs pos="0">
                  <a:srgbClr val="A7D3FE">
                    <a:alpha val="0"/>
                  </a:srgbClr>
                </a:gs>
                <a:gs pos="100000">
                  <a:srgbClr val="A7D3FE">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914567" y="1333398"/>
            <a:ext cx="75974" cy="75974"/>
          </a:xfrm>
          <a:prstGeom prst="ellipse">
            <a:avLst/>
          </a:prstGeom>
          <a:solidFill>
            <a:srgbClr val="036CD4"/>
          </a:solidFill>
          <a:ln>
            <a:noFill/>
          </a:ln>
          <a:effectLst>
            <a:glow rad="76200">
              <a:srgbClr val="036CD4">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p:nvSpPr>
          <p:cNvPr id="8" name="椭圆 7"/>
          <p:cNvSpPr/>
          <p:nvPr/>
        </p:nvSpPr>
        <p:spPr>
          <a:xfrm>
            <a:off x="914567" y="2466142"/>
            <a:ext cx="75974" cy="75974"/>
          </a:xfrm>
          <a:prstGeom prst="ellipse">
            <a:avLst/>
          </a:prstGeom>
          <a:solidFill>
            <a:srgbClr val="036CD4"/>
          </a:solidFill>
          <a:ln>
            <a:noFill/>
          </a:ln>
          <a:effectLst>
            <a:glow rad="76200">
              <a:srgbClr val="036CD4">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p:nvSpPr>
          <p:cNvPr id="12" name="椭圆 11"/>
          <p:cNvSpPr/>
          <p:nvPr/>
        </p:nvSpPr>
        <p:spPr>
          <a:xfrm>
            <a:off x="914567" y="3598886"/>
            <a:ext cx="75974" cy="75974"/>
          </a:xfrm>
          <a:prstGeom prst="ellipse">
            <a:avLst/>
          </a:prstGeom>
          <a:solidFill>
            <a:srgbClr val="036CD4"/>
          </a:solidFill>
          <a:ln>
            <a:noFill/>
          </a:ln>
          <a:effectLst>
            <a:glow rad="76200">
              <a:srgbClr val="036CD4">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p:nvSpPr>
          <p:cNvPr id="13" name="椭圆 12"/>
          <p:cNvSpPr/>
          <p:nvPr/>
        </p:nvSpPr>
        <p:spPr>
          <a:xfrm>
            <a:off x="914567" y="4696070"/>
            <a:ext cx="75974" cy="75974"/>
          </a:xfrm>
          <a:prstGeom prst="ellipse">
            <a:avLst/>
          </a:prstGeom>
          <a:solidFill>
            <a:srgbClr val="036CD4"/>
          </a:solidFill>
          <a:ln>
            <a:noFill/>
          </a:ln>
          <a:effectLst>
            <a:glow rad="76200">
              <a:srgbClr val="036CD4">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p:nvSpPr>
          <p:cNvPr id="15" name="矩形: 圆角 252"/>
          <p:cNvSpPr/>
          <p:nvPr/>
        </p:nvSpPr>
        <p:spPr>
          <a:xfrm>
            <a:off x="1225550" y="1122045"/>
            <a:ext cx="9784715" cy="1093470"/>
          </a:xfrm>
          <a:prstGeom prst="roundRect">
            <a:avLst>
              <a:gd name="adj" fmla="val 10960"/>
            </a:avLst>
          </a:prstGeom>
          <a:solidFill>
            <a:schemeClr val="bg1"/>
          </a:solidFill>
          <a:ln>
            <a:noFill/>
          </a:ln>
          <a:effectLst>
            <a:outerShdw blurRad="381000" dist="127000" dir="5400000" sx="95000" sy="95000" algn="ctr" rotWithShape="0">
              <a:srgbClr val="527298">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noAutofit/>
          </a:bodyPr>
          <a:lstStyle/>
          <a:p>
            <a:pPr algn="ctr"/>
            <a:endParaRPr lang="zh-CN" altLang="en-US" sz="2000">
              <a:gradFill>
                <a:gsLst>
                  <a:gs pos="0">
                    <a:srgbClr val="00BCF6"/>
                  </a:gs>
                  <a:gs pos="100000">
                    <a:schemeClr val="accent1"/>
                  </a:gs>
                </a:gsLst>
                <a:lin ang="2700000" scaled="0"/>
              </a:gradFill>
              <a:latin typeface="思源黑体 CN Normal" panose="020B0400000000000000" charset="-122"/>
              <a:ea typeface="思源黑体 CN Normal" panose="020B0400000000000000" charset="-122"/>
              <a:sym typeface="思源黑体 CN Normal" panose="020B0400000000000000" charset="-122"/>
            </a:endParaRPr>
          </a:p>
        </p:txBody>
      </p:sp>
      <p:sp>
        <p:nvSpPr>
          <p:cNvPr id="16" name="文本框 15"/>
          <p:cNvSpPr txBox="1"/>
          <p:nvPr/>
        </p:nvSpPr>
        <p:spPr>
          <a:xfrm>
            <a:off x="1303655" y="1429385"/>
            <a:ext cx="9366885" cy="694055"/>
          </a:xfrm>
          <a:prstGeom prst="rect">
            <a:avLst/>
          </a:prstGeom>
          <a:noFill/>
        </p:spPr>
        <p:txBody>
          <a:bodyPr wrap="square">
            <a:spAutoFit/>
          </a:bodyPr>
          <a:lstStyle>
            <a:defPPr>
              <a:defRPr lang="zh-CN"/>
            </a:defPPr>
            <a:lvl1pPr defTabSz="457200">
              <a:lnSpc>
                <a:spcPct val="130000"/>
              </a:lnSpc>
              <a:defRPr sz="1400">
                <a:solidFill>
                  <a:schemeClr val="tx1">
                    <a:lumMod val="65000"/>
                    <a:lumOff val="35000"/>
                  </a:schemeClr>
                </a:solidFill>
                <a:ea typeface="思源黑体 CN Normal" panose="020B0400000000000000" charset="-122"/>
              </a:defRPr>
            </a:lvl1pPr>
          </a:lstStyle>
          <a:p>
            <a:pPr indent="0">
              <a:lnSpc>
                <a:spcPct val="140000"/>
              </a:lnSpc>
              <a:buClr>
                <a:srgbClr val="1D16B2"/>
              </a:buClr>
              <a:buFont typeface="Wingdings" panose="05000000000000000000" pitchFamily="2" charset="2"/>
              <a:buNone/>
            </a:pPr>
            <a:r>
              <a:rPr lang="zh-CN" altLang="en-US">
                <a:latin typeface="微软雅黑" panose="020B0503020204020204" pitchFamily="34" charset="-122"/>
                <a:ea typeface="微软雅黑" panose="020B0503020204020204" pitchFamily="34" charset="-122"/>
                <a:sym typeface="+mn-ea"/>
              </a:rPr>
              <a:t>结构化线路部署是楼宇的“神经系统”，连接着网络、通讯等系统的基础，而在传统的改造中，往往采用有线部署形式，线路复杂多变，部署难度大、成本高；</a:t>
            </a:r>
            <a:endParaRPr lang="zh-CN" altLang="en-US" dirty="0">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315085" y="1179195"/>
            <a:ext cx="165989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036CD4"/>
                </a:solidFill>
                <a:effectLst/>
                <a:uLnTx/>
                <a:uFillTx/>
                <a:latin typeface="微软雅黑" panose="020B0503020204020204" pitchFamily="34" charset="-122"/>
                <a:ea typeface="微软雅黑" panose="020B0503020204020204" pitchFamily="34" charset="-122"/>
                <a:sym typeface="+mn-ea"/>
              </a:rPr>
              <a:t>有线部署难</a:t>
            </a:r>
            <a:endParaRPr kumimoji="0" lang="zh-CN" altLang="en-US" b="1" i="0" u="none" strike="noStrike" kern="1200" cap="none" spc="0" normalizeH="0" baseline="0" noProof="0" dirty="0">
              <a:ln>
                <a:noFill/>
              </a:ln>
              <a:solidFill>
                <a:srgbClr val="036CD4"/>
              </a:solidFill>
              <a:effectLst/>
              <a:uLnTx/>
              <a:uFillTx/>
              <a:latin typeface="微软雅黑" panose="020B0503020204020204" pitchFamily="34" charset="-122"/>
              <a:ea typeface="微软雅黑" panose="020B0503020204020204" pitchFamily="34" charset="-122"/>
              <a:sym typeface="+mn-ea"/>
            </a:endParaRPr>
          </a:p>
        </p:txBody>
      </p:sp>
      <p:sp>
        <p:nvSpPr>
          <p:cNvPr id="11" name="矩形: 圆角 252"/>
          <p:cNvSpPr/>
          <p:nvPr>
            <p:custDataLst>
              <p:tags r:id="rId2"/>
            </p:custDataLst>
          </p:nvPr>
        </p:nvSpPr>
        <p:spPr>
          <a:xfrm>
            <a:off x="1261110" y="2296795"/>
            <a:ext cx="9749790" cy="979805"/>
          </a:xfrm>
          <a:prstGeom prst="roundRect">
            <a:avLst>
              <a:gd name="adj" fmla="val 10960"/>
            </a:avLst>
          </a:prstGeom>
          <a:solidFill>
            <a:schemeClr val="bg1"/>
          </a:solidFill>
          <a:ln>
            <a:noFill/>
          </a:ln>
          <a:effectLst>
            <a:outerShdw blurRad="381000" dist="127000" dir="5400000" sx="95000" sy="95000" algn="ctr" rotWithShape="0">
              <a:srgbClr val="527298">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noAutofit/>
          </a:bodyPr>
          <a:lstStyle/>
          <a:p>
            <a:pPr algn="ctr"/>
            <a:endParaRPr lang="zh-CN" altLang="en-US" sz="2000">
              <a:gradFill>
                <a:gsLst>
                  <a:gs pos="0">
                    <a:srgbClr val="00BCF6"/>
                  </a:gs>
                  <a:gs pos="100000">
                    <a:schemeClr val="accent1"/>
                  </a:gs>
                </a:gsLst>
                <a:lin ang="2700000" scaled="0"/>
              </a:gradFill>
              <a:latin typeface="思源黑体 CN Normal" panose="020B0400000000000000" charset="-122"/>
              <a:ea typeface="思源黑体 CN Normal" panose="020B0400000000000000" charset="-122"/>
              <a:sym typeface="思源黑体 CN Normal" panose="020B0400000000000000" charset="-122"/>
            </a:endParaRPr>
          </a:p>
        </p:txBody>
      </p:sp>
      <p:sp>
        <p:nvSpPr>
          <p:cNvPr id="14" name="文本框 13"/>
          <p:cNvSpPr txBox="1"/>
          <p:nvPr>
            <p:custDataLst>
              <p:tags r:id="rId3"/>
            </p:custDataLst>
          </p:nvPr>
        </p:nvSpPr>
        <p:spPr>
          <a:xfrm>
            <a:off x="1339215" y="2580640"/>
            <a:ext cx="9569450" cy="694055"/>
          </a:xfrm>
          <a:prstGeom prst="rect">
            <a:avLst/>
          </a:prstGeom>
          <a:noFill/>
        </p:spPr>
        <p:txBody>
          <a:bodyPr wrap="square">
            <a:spAutoFit/>
          </a:bodyPr>
          <a:lstStyle>
            <a:defPPr>
              <a:defRPr lang="zh-CN"/>
            </a:defPPr>
            <a:lvl1pPr defTabSz="457200">
              <a:lnSpc>
                <a:spcPct val="130000"/>
              </a:lnSpc>
              <a:defRPr sz="1400">
                <a:solidFill>
                  <a:schemeClr val="tx1">
                    <a:lumMod val="65000"/>
                    <a:lumOff val="35000"/>
                  </a:schemeClr>
                </a:solidFill>
                <a:ea typeface="思源黑体 CN Normal" panose="020B0400000000000000" charset="-122"/>
              </a:defRPr>
            </a:lvl1pPr>
          </a:lstStyle>
          <a:p>
            <a:pPr indent="0">
              <a:lnSpc>
                <a:spcPct val="140000"/>
              </a:lnSpc>
              <a:buClr>
                <a:srgbClr val="1D16B2"/>
              </a:buClr>
              <a:buFont typeface="Wingdings" panose="05000000000000000000" pitchFamily="2" charset="2"/>
              <a:buNone/>
            </a:pPr>
            <a:r>
              <a:rPr lang="zh-CN" altLang="en-US">
                <a:latin typeface="微软雅黑" panose="020B0503020204020204" pitchFamily="34" charset="-122"/>
                <a:ea typeface="微软雅黑" panose="020B0503020204020204" pitchFamily="34" charset="-122"/>
                <a:sym typeface="+mn-ea"/>
              </a:rPr>
              <a:t>在线路部署的基础上搭建网络系统，常常出现网络“死角”，信号无法全面覆盖，部分区域网络信号差，不利于办公设备运营；</a:t>
            </a:r>
            <a:endParaRPr lang="zh-CN" altLang="en-US" dirty="0">
              <a:latin typeface="微软雅黑" panose="020B0503020204020204" pitchFamily="34" charset="-122"/>
              <a:ea typeface="微软雅黑" panose="020B0503020204020204" pitchFamily="34" charset="-122"/>
              <a:sym typeface="+mn-ea"/>
            </a:endParaRPr>
          </a:p>
        </p:txBody>
      </p:sp>
      <p:sp>
        <p:nvSpPr>
          <p:cNvPr id="19" name="文本框 18"/>
          <p:cNvSpPr txBox="1"/>
          <p:nvPr>
            <p:custDataLst>
              <p:tags r:id="rId4"/>
            </p:custDataLst>
          </p:nvPr>
        </p:nvSpPr>
        <p:spPr>
          <a:xfrm>
            <a:off x="1350645" y="2330450"/>
            <a:ext cx="154495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036CD4"/>
                </a:solidFill>
                <a:effectLst/>
                <a:uLnTx/>
                <a:uFillTx/>
                <a:latin typeface="微软雅黑" panose="020B0503020204020204" pitchFamily="34" charset="-122"/>
                <a:ea typeface="微软雅黑" panose="020B0503020204020204" pitchFamily="34" charset="-122"/>
                <a:sym typeface="+mn-ea"/>
              </a:rPr>
              <a:t>网络信号差</a:t>
            </a:r>
            <a:endParaRPr kumimoji="0" lang="zh-CN" altLang="en-US" b="1" i="0" u="none" strike="noStrike" kern="1200" cap="none" spc="0" normalizeH="0" baseline="0" noProof="0" dirty="0">
              <a:ln>
                <a:noFill/>
              </a:ln>
              <a:solidFill>
                <a:srgbClr val="036CD4"/>
              </a:solidFill>
              <a:effectLst/>
              <a:uLnTx/>
              <a:uFillTx/>
              <a:latin typeface="微软雅黑" panose="020B0503020204020204" pitchFamily="34" charset="-122"/>
              <a:ea typeface="微软雅黑" panose="020B0503020204020204" pitchFamily="34" charset="-122"/>
              <a:sym typeface="+mn-ea"/>
            </a:endParaRPr>
          </a:p>
        </p:txBody>
      </p:sp>
      <p:sp>
        <p:nvSpPr>
          <p:cNvPr id="20" name="矩形: 圆角 252"/>
          <p:cNvSpPr/>
          <p:nvPr>
            <p:custDataLst>
              <p:tags r:id="rId5"/>
            </p:custDataLst>
          </p:nvPr>
        </p:nvSpPr>
        <p:spPr>
          <a:xfrm>
            <a:off x="1315085" y="3357880"/>
            <a:ext cx="9695815" cy="1067435"/>
          </a:xfrm>
          <a:prstGeom prst="roundRect">
            <a:avLst>
              <a:gd name="adj" fmla="val 10960"/>
            </a:avLst>
          </a:prstGeom>
          <a:solidFill>
            <a:schemeClr val="bg1"/>
          </a:solidFill>
          <a:ln>
            <a:noFill/>
          </a:ln>
          <a:effectLst>
            <a:outerShdw blurRad="381000" dist="127000" dir="5400000" sx="95000" sy="95000" algn="ctr" rotWithShape="0">
              <a:srgbClr val="527298">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noAutofit/>
          </a:bodyPr>
          <a:lstStyle/>
          <a:p>
            <a:pPr algn="ctr"/>
            <a:endParaRPr lang="zh-CN" altLang="en-US" sz="2000">
              <a:gradFill>
                <a:gsLst>
                  <a:gs pos="0">
                    <a:srgbClr val="00BCF6"/>
                  </a:gs>
                  <a:gs pos="100000">
                    <a:schemeClr val="accent1"/>
                  </a:gs>
                </a:gsLst>
                <a:lin ang="2700000" scaled="0"/>
              </a:gradFill>
              <a:latin typeface="思源黑体 CN Normal" panose="020B0400000000000000" charset="-122"/>
              <a:ea typeface="思源黑体 CN Normal" panose="020B0400000000000000" charset="-122"/>
              <a:sym typeface="思源黑体 CN Normal" panose="020B0400000000000000" charset="-122"/>
            </a:endParaRPr>
          </a:p>
        </p:txBody>
      </p:sp>
      <p:sp>
        <p:nvSpPr>
          <p:cNvPr id="24" name="文本框 23"/>
          <p:cNvSpPr txBox="1"/>
          <p:nvPr>
            <p:custDataLst>
              <p:tags r:id="rId6"/>
            </p:custDataLst>
          </p:nvPr>
        </p:nvSpPr>
        <p:spPr>
          <a:xfrm>
            <a:off x="1393190" y="3718560"/>
            <a:ext cx="9416415" cy="650240"/>
          </a:xfrm>
          <a:prstGeom prst="rect">
            <a:avLst/>
          </a:prstGeom>
          <a:noFill/>
        </p:spPr>
        <p:txBody>
          <a:bodyPr wrap="square">
            <a:spAutoFit/>
          </a:bodyPr>
          <a:lstStyle>
            <a:defPPr>
              <a:defRPr lang="zh-CN"/>
            </a:defPPr>
            <a:lvl1pPr defTabSz="457200">
              <a:lnSpc>
                <a:spcPct val="130000"/>
              </a:lnSpc>
              <a:defRPr sz="1400">
                <a:solidFill>
                  <a:schemeClr val="tx1">
                    <a:lumMod val="65000"/>
                    <a:lumOff val="35000"/>
                  </a:schemeClr>
                </a:solidFill>
                <a:ea typeface="思源黑体 CN Normal" panose="020B0400000000000000" charset="-122"/>
              </a:defRPr>
            </a:lvl1pPr>
          </a:lstStyle>
          <a:p>
            <a:r>
              <a:rPr lang="zh-CN" altLang="en-US">
                <a:latin typeface="微软雅黑" panose="020B0503020204020204" pitchFamily="34" charset="-122"/>
                <a:ea typeface="微软雅黑" panose="020B0503020204020204" pitchFamily="34" charset="-122"/>
                <a:sym typeface="+mn-ea"/>
              </a:rPr>
              <a:t>传感器电池耗电量大，电池使用寿命短或需要常电供电，管理人员每隔几个月，甚至更短的时间内，就需要进行检查，增加了维护的难度与成本；</a:t>
            </a:r>
            <a:endParaRPr lang="zh-CN" altLang="en-US" dirty="0">
              <a:latin typeface="微软雅黑" panose="020B0503020204020204" pitchFamily="34" charset="-122"/>
              <a:ea typeface="微软雅黑" panose="020B0503020204020204" pitchFamily="34" charset="-122"/>
              <a:sym typeface="+mn-ea"/>
            </a:endParaRPr>
          </a:p>
        </p:txBody>
      </p:sp>
      <p:sp>
        <p:nvSpPr>
          <p:cNvPr id="25" name="文本框 24"/>
          <p:cNvSpPr txBox="1"/>
          <p:nvPr>
            <p:custDataLst>
              <p:tags r:id="rId7"/>
            </p:custDataLst>
          </p:nvPr>
        </p:nvSpPr>
        <p:spPr>
          <a:xfrm>
            <a:off x="1404620" y="3468370"/>
            <a:ext cx="154495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036CD4"/>
                </a:solidFill>
                <a:effectLst/>
                <a:uLnTx/>
                <a:uFillTx/>
                <a:latin typeface="微软雅黑" panose="020B0503020204020204" pitchFamily="34" charset="-122"/>
                <a:ea typeface="微软雅黑" panose="020B0503020204020204" pitchFamily="34" charset="-122"/>
                <a:sym typeface="+mn-ea"/>
              </a:rPr>
              <a:t>设备功耗高</a:t>
            </a:r>
            <a:endParaRPr kumimoji="0" lang="zh-CN" altLang="en-US" b="1" i="0" u="none" strike="noStrike" kern="1200" cap="none" spc="0" normalizeH="0" baseline="0" noProof="0" dirty="0">
              <a:ln>
                <a:noFill/>
              </a:ln>
              <a:solidFill>
                <a:srgbClr val="036CD4"/>
              </a:solidFill>
              <a:effectLst/>
              <a:uLnTx/>
              <a:uFillTx/>
              <a:latin typeface="微软雅黑" panose="020B0503020204020204" pitchFamily="34" charset="-122"/>
              <a:ea typeface="微软雅黑" panose="020B0503020204020204" pitchFamily="34" charset="-122"/>
              <a:sym typeface="+mn-ea"/>
            </a:endParaRPr>
          </a:p>
        </p:txBody>
      </p:sp>
      <p:sp>
        <p:nvSpPr>
          <p:cNvPr id="29" name="矩形: 圆角 252"/>
          <p:cNvSpPr/>
          <p:nvPr>
            <p:custDataLst>
              <p:tags r:id="rId8"/>
            </p:custDataLst>
          </p:nvPr>
        </p:nvSpPr>
        <p:spPr>
          <a:xfrm>
            <a:off x="1316990" y="4505960"/>
            <a:ext cx="9692640" cy="1003935"/>
          </a:xfrm>
          <a:prstGeom prst="roundRect">
            <a:avLst>
              <a:gd name="adj" fmla="val 10960"/>
            </a:avLst>
          </a:prstGeom>
          <a:solidFill>
            <a:schemeClr val="bg1"/>
          </a:solidFill>
          <a:ln>
            <a:noFill/>
          </a:ln>
          <a:effectLst>
            <a:outerShdw blurRad="381000" dist="127000" dir="5400000" sx="95000" sy="95000" algn="ctr" rotWithShape="0">
              <a:srgbClr val="527298">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noAutofit/>
          </a:bodyPr>
          <a:lstStyle/>
          <a:p>
            <a:pPr algn="ctr"/>
            <a:endParaRPr lang="zh-CN" altLang="en-US" sz="2000">
              <a:gradFill>
                <a:gsLst>
                  <a:gs pos="0">
                    <a:srgbClr val="00BCF6"/>
                  </a:gs>
                  <a:gs pos="100000">
                    <a:schemeClr val="accent1"/>
                  </a:gs>
                </a:gsLst>
                <a:lin ang="2700000" scaled="0"/>
              </a:gradFill>
              <a:latin typeface="思源黑体 CN Normal" panose="020B0400000000000000" charset="-122"/>
              <a:ea typeface="思源黑体 CN Normal" panose="020B0400000000000000" charset="-122"/>
              <a:sym typeface="思源黑体 CN Normal" panose="020B0400000000000000" charset="-122"/>
            </a:endParaRPr>
          </a:p>
        </p:txBody>
      </p:sp>
      <p:sp>
        <p:nvSpPr>
          <p:cNvPr id="34" name="文本框 33"/>
          <p:cNvSpPr txBox="1"/>
          <p:nvPr>
            <p:custDataLst>
              <p:tags r:id="rId9"/>
            </p:custDataLst>
          </p:nvPr>
        </p:nvSpPr>
        <p:spPr>
          <a:xfrm>
            <a:off x="1395095" y="4808855"/>
            <a:ext cx="9453880" cy="650240"/>
          </a:xfrm>
          <a:prstGeom prst="rect">
            <a:avLst/>
          </a:prstGeom>
          <a:noFill/>
        </p:spPr>
        <p:txBody>
          <a:bodyPr wrap="square">
            <a:spAutoFit/>
          </a:bodyPr>
          <a:lstStyle>
            <a:defPPr>
              <a:defRPr lang="zh-CN"/>
            </a:defPPr>
            <a:lvl1pPr defTabSz="457200">
              <a:lnSpc>
                <a:spcPct val="130000"/>
              </a:lnSpc>
              <a:defRPr sz="1400">
                <a:solidFill>
                  <a:schemeClr val="tx1">
                    <a:lumMod val="65000"/>
                    <a:lumOff val="35000"/>
                  </a:schemeClr>
                </a:solidFill>
                <a:ea typeface="思源黑体 CN Normal" panose="020B0400000000000000" charset="-122"/>
              </a:defRPr>
            </a:lvl1pPr>
          </a:lstStyle>
          <a:p>
            <a:r>
              <a:rPr lang="zh-CN" altLang="en-US">
                <a:latin typeface="微软雅黑" panose="020B0503020204020204" pitchFamily="34" charset="-122"/>
                <a:ea typeface="微软雅黑" panose="020B0503020204020204" pitchFamily="34" charset="-122"/>
                <a:sym typeface="+mn-ea"/>
              </a:rPr>
              <a:t>部分楼宇环境无实时监测，出现问题后，数据难以及时通过有效的方式和渠道触达到管理人员，不利于楼宇应急方案的搭建和使用；</a:t>
            </a:r>
            <a:endParaRPr lang="zh-CN" altLang="en-US" dirty="0">
              <a:latin typeface="微软雅黑" panose="020B0503020204020204" pitchFamily="34" charset="-122"/>
              <a:ea typeface="微软雅黑" panose="020B0503020204020204" pitchFamily="34" charset="-122"/>
              <a:sym typeface="+mn-ea"/>
            </a:endParaRPr>
          </a:p>
        </p:txBody>
      </p:sp>
      <p:sp>
        <p:nvSpPr>
          <p:cNvPr id="37" name="文本框 36"/>
          <p:cNvSpPr txBox="1"/>
          <p:nvPr>
            <p:custDataLst>
              <p:tags r:id="rId10"/>
            </p:custDataLst>
          </p:nvPr>
        </p:nvSpPr>
        <p:spPr>
          <a:xfrm>
            <a:off x="1406525" y="4558665"/>
            <a:ext cx="1544955" cy="368300"/>
          </a:xfrm>
          <a:prstGeom prst="rect">
            <a:avLst/>
          </a:prstGeom>
          <a:noFill/>
        </p:spPr>
        <p:txBody>
          <a:bodyPr wrap="square" rtlCol="0">
            <a:spAutoFit/>
          </a:bodyPr>
          <a:lstStyle/>
          <a:p>
            <a:pPr marL="0" marR="0" lvl="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036CD4"/>
                </a:solidFill>
                <a:effectLst/>
                <a:uLnTx/>
                <a:uFillTx/>
                <a:latin typeface="微软雅黑" panose="020B0503020204020204" pitchFamily="34" charset="-122"/>
                <a:ea typeface="微软雅黑" panose="020B0503020204020204" pitchFamily="34" charset="-122"/>
                <a:sym typeface="+mn-ea"/>
              </a:rPr>
              <a:t>监测不及时</a:t>
            </a:r>
            <a:endParaRPr kumimoji="0" lang="zh-CN" altLang="en-US" b="1" i="0" u="none" strike="noStrike" kern="1200" cap="none" spc="0" normalizeH="0" baseline="0" noProof="0" dirty="0">
              <a:ln>
                <a:noFill/>
              </a:ln>
              <a:solidFill>
                <a:srgbClr val="036CD4"/>
              </a:solidFill>
              <a:effectLst/>
              <a:uLnTx/>
              <a:uFillTx/>
              <a:latin typeface="微软雅黑" panose="020B0503020204020204" pitchFamily="34" charset="-122"/>
              <a:ea typeface="微软雅黑" panose="020B0503020204020204" pitchFamily="34" charset="-122"/>
              <a:sym typeface="+mn-ea"/>
            </a:endParaRPr>
          </a:p>
        </p:txBody>
      </p:sp>
      <p:sp>
        <p:nvSpPr>
          <p:cNvPr id="38" name="矩形: 圆角 252"/>
          <p:cNvSpPr/>
          <p:nvPr>
            <p:custDataLst>
              <p:tags r:id="rId11"/>
            </p:custDataLst>
          </p:nvPr>
        </p:nvSpPr>
        <p:spPr>
          <a:xfrm>
            <a:off x="1318260" y="5589905"/>
            <a:ext cx="9692640" cy="850265"/>
          </a:xfrm>
          <a:prstGeom prst="roundRect">
            <a:avLst>
              <a:gd name="adj" fmla="val 10960"/>
            </a:avLst>
          </a:prstGeom>
          <a:solidFill>
            <a:schemeClr val="bg1"/>
          </a:solidFill>
          <a:ln>
            <a:noFill/>
          </a:ln>
          <a:effectLst>
            <a:outerShdw blurRad="381000" dist="127000" dir="5400000" sx="95000" sy="95000" algn="ctr" rotWithShape="0">
              <a:srgbClr val="527298">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noAutofit/>
          </a:bodyPr>
          <a:lstStyle/>
          <a:p>
            <a:pPr algn="ctr"/>
            <a:endParaRPr lang="zh-CN" altLang="en-US" sz="2000">
              <a:gradFill>
                <a:gsLst>
                  <a:gs pos="0">
                    <a:srgbClr val="00BCF6"/>
                  </a:gs>
                  <a:gs pos="100000">
                    <a:schemeClr val="accent1"/>
                  </a:gs>
                </a:gsLst>
                <a:lin ang="2700000" scaled="0"/>
              </a:gradFill>
              <a:latin typeface="思源黑体 CN Normal" panose="020B0400000000000000" charset="-122"/>
              <a:ea typeface="思源黑体 CN Normal" panose="020B0400000000000000" charset="-122"/>
              <a:sym typeface="思源黑体 CN Normal" panose="020B0400000000000000" charset="-122"/>
            </a:endParaRPr>
          </a:p>
        </p:txBody>
      </p:sp>
      <p:sp>
        <p:nvSpPr>
          <p:cNvPr id="39" name="文本框 38"/>
          <p:cNvSpPr txBox="1"/>
          <p:nvPr>
            <p:custDataLst>
              <p:tags r:id="rId12"/>
            </p:custDataLst>
          </p:nvPr>
        </p:nvSpPr>
        <p:spPr>
          <a:xfrm>
            <a:off x="1396365" y="5946140"/>
            <a:ext cx="9453880" cy="392430"/>
          </a:xfrm>
          <a:prstGeom prst="rect">
            <a:avLst/>
          </a:prstGeom>
          <a:noFill/>
        </p:spPr>
        <p:txBody>
          <a:bodyPr wrap="square">
            <a:spAutoFit/>
          </a:bodyPr>
          <a:lstStyle>
            <a:defPPr>
              <a:defRPr lang="zh-CN"/>
            </a:defPPr>
            <a:lvl1pPr defTabSz="457200">
              <a:lnSpc>
                <a:spcPct val="130000"/>
              </a:lnSpc>
              <a:defRPr sz="1400">
                <a:solidFill>
                  <a:schemeClr val="tx1">
                    <a:lumMod val="65000"/>
                    <a:lumOff val="35000"/>
                  </a:schemeClr>
                </a:solidFill>
                <a:ea typeface="思源黑体 CN Normal" panose="020B0400000000000000" charset="-122"/>
              </a:defRPr>
            </a:lvl1pPr>
          </a:lstStyle>
          <a:p>
            <a:pPr indent="0">
              <a:lnSpc>
                <a:spcPct val="140000"/>
              </a:lnSpc>
              <a:buClr>
                <a:srgbClr val="1D16B2"/>
              </a:buClr>
              <a:buFont typeface="Wingdings" panose="05000000000000000000" pitchFamily="2" charset="2"/>
              <a:buNone/>
            </a:pPr>
            <a:r>
              <a:rPr lang="zh-CN" altLang="en-US">
                <a:latin typeface="微软雅黑" panose="020B0503020204020204" pitchFamily="34" charset="-122"/>
                <a:ea typeface="微软雅黑" panose="020B0503020204020204" pitchFamily="34" charset="-122"/>
                <a:sym typeface="+mn-ea"/>
              </a:rPr>
              <a:t>在传统楼宇中，经常出现设备不稳定的情况，经常不定时出现故障需要人工到现场维护，增加了许多人工成本。</a:t>
            </a:r>
            <a:endParaRPr lang="zh-CN" altLang="en-US" dirty="0">
              <a:latin typeface="微软雅黑" panose="020B0503020204020204" pitchFamily="34" charset="-122"/>
              <a:ea typeface="微软雅黑" panose="020B0503020204020204" pitchFamily="34" charset="-122"/>
              <a:sym typeface="+mn-ea"/>
            </a:endParaRPr>
          </a:p>
        </p:txBody>
      </p:sp>
      <p:sp>
        <p:nvSpPr>
          <p:cNvPr id="40" name="文本框 39"/>
          <p:cNvSpPr txBox="1"/>
          <p:nvPr>
            <p:custDataLst>
              <p:tags r:id="rId13"/>
            </p:custDataLst>
          </p:nvPr>
        </p:nvSpPr>
        <p:spPr>
          <a:xfrm>
            <a:off x="1407795" y="5695950"/>
            <a:ext cx="188658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036CD4"/>
                </a:solidFill>
                <a:effectLst/>
                <a:uLnTx/>
                <a:uFillTx/>
                <a:latin typeface="微软雅黑" panose="020B0503020204020204" pitchFamily="34" charset="-122"/>
                <a:ea typeface="微软雅黑" panose="020B0503020204020204" pitchFamily="34" charset="-122"/>
                <a:sym typeface="+mn-ea"/>
              </a:rPr>
              <a:t>维护成本高</a:t>
            </a:r>
            <a:endParaRPr kumimoji="0" lang="zh-CN" altLang="en-US" b="1" i="0" u="none" strike="noStrike" kern="1200" cap="none" spc="0" normalizeH="0" baseline="0" noProof="0" dirty="0">
              <a:ln>
                <a:noFill/>
              </a:ln>
              <a:solidFill>
                <a:srgbClr val="036CD4"/>
              </a:solidFill>
              <a:effectLst/>
              <a:uLnTx/>
              <a:uFillTx/>
              <a:latin typeface="微软雅黑" panose="020B0503020204020204" pitchFamily="34" charset="-122"/>
              <a:ea typeface="微软雅黑" panose="020B0503020204020204" pitchFamily="34" charset="-122"/>
              <a:sym typeface="+mn-ea"/>
            </a:endParaRPr>
          </a:p>
        </p:txBody>
      </p:sp>
      <p:sp>
        <p:nvSpPr>
          <p:cNvPr id="41" name="椭圆 40"/>
          <p:cNvSpPr/>
          <p:nvPr>
            <p:custDataLst>
              <p:tags r:id="rId14"/>
            </p:custDataLst>
          </p:nvPr>
        </p:nvSpPr>
        <p:spPr>
          <a:xfrm>
            <a:off x="914567" y="5732390"/>
            <a:ext cx="75974" cy="75974"/>
          </a:xfrm>
          <a:prstGeom prst="ellipse">
            <a:avLst/>
          </a:prstGeom>
          <a:solidFill>
            <a:srgbClr val="036CD4"/>
          </a:solidFill>
          <a:ln>
            <a:noFill/>
          </a:ln>
          <a:effectLst>
            <a:glow rad="76200">
              <a:srgbClr val="036CD4">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pic>
        <p:nvPicPr>
          <p:cNvPr id="10" name="图片 9" descr="未标题-2_画板 1 副本"/>
          <p:cNvPicPr>
            <a:picLocks noChangeAspect="1"/>
          </p:cNvPicPr>
          <p:nvPr>
            <p:custDataLst>
              <p:tags r:id="rId15"/>
            </p:custDataLst>
          </p:nvPr>
        </p:nvPicPr>
        <p:blipFill>
          <a:blip r:embed="rId16"/>
          <a:stretch>
            <a:fillRect/>
          </a:stretch>
        </p:blipFill>
        <p:spPr>
          <a:xfrm>
            <a:off x="10421620" y="140970"/>
            <a:ext cx="1670685" cy="863600"/>
          </a:xfrm>
          <a:prstGeom prst="rect">
            <a:avLst/>
          </a:prstGeom>
        </p:spPr>
      </p:pic>
      <p:grpSp>
        <p:nvGrpSpPr>
          <p:cNvPr id="21" name="组合 20"/>
          <p:cNvGrpSpPr/>
          <p:nvPr/>
        </p:nvGrpSpPr>
        <p:grpSpPr>
          <a:xfrm>
            <a:off x="214630" y="-26670"/>
            <a:ext cx="7479665" cy="2635250"/>
            <a:chOff x="338" y="-42"/>
            <a:chExt cx="11779" cy="4150"/>
          </a:xfrm>
        </p:grpSpPr>
        <p:sp>
          <p:nvSpPr>
            <p:cNvPr id="22" name="TextBox 8"/>
            <p:cNvSpPr txBox="1"/>
            <p:nvPr>
              <p:custDataLst>
                <p:tags r:id="rId17"/>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楼宇智能化改造痛点</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3" name="矩形 22"/>
            <p:cNvSpPr/>
            <p:nvPr>
              <p:custDataLst>
                <p:tags r:id="rId18"/>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26" name="文本框 23"/>
            <p:cNvSpPr txBox="1"/>
            <p:nvPr>
              <p:custDataLst>
                <p:tags r:id="rId19"/>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打开视界</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感知无界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SPECIAL_SOURCE" val="bdnul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SPECIAL_SOURCE" val="bdnul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PLACING_PICTURE_USER_VIEWPORT" val="{&quot;height&quot;:2326,&quot;width&quot;:11084}"/>
</p:tagLst>
</file>

<file path=ppt/tags/tag190.xml><?xml version="1.0" encoding="utf-8"?>
<p:tagLst xmlns:p="http://schemas.openxmlformats.org/presentationml/2006/main">
  <p:tag name="KSO_WM_UNIT_PLACING_PICTURE_USER_VIEWPORT" val="{&quot;height&quot;:7716,&quot;width&quot;:7140}"/>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SPECIAL_SOURCE" val="bdnul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SPECIAL_SOURCE" val="bdnul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PA" val="v3.0.0"/>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UNIT_PRESET_TEXT" val="点击此处添加正文，文字是您思想的提炼，为了最终演示发布的良好效果，请尽量言简意赅的阐述观点；根据需要可酌情增减文字。"/>
  <p:tag name="KSO_WM_UNIT_NOCLEAR" val="0"/>
  <p:tag name="KSO_WM_UNIT_SHOW_EDIT_AREA_INDICATION" val="0"/>
  <p:tag name="KSO_WM_UNIT_VALUE" val="64"/>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532_1*f*1"/>
  <p:tag name="KSO_WM_TEMPLATE_CATEGORY" val="diagram"/>
  <p:tag name="KSO_WM_TEMPLATE_INDEX" val="20200532"/>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SPECIAL_SOURCE" val="bdnull"/>
</p:tagLst>
</file>

<file path=ppt/tags/tag263.xml><?xml version="1.0" encoding="utf-8"?>
<p:tagLst xmlns:p="http://schemas.openxmlformats.org/presentationml/2006/main">
  <p:tag name="KSO_WM_UNIT_PRESET_TEXT" val="点击此处添加正文，文字是您思想的提炼，为了最终演示发布的良好效果，请尽量言简意赅的阐述观点；根据需要可酌情增减文字。"/>
  <p:tag name="KSO_WM_UNIT_NOCLEAR" val="0"/>
  <p:tag name="KSO_WM_UNIT_SHOW_EDIT_AREA_INDICATION" val="0"/>
  <p:tag name="KSO_WM_UNIT_VALUE" val="64"/>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532_1*f*1"/>
  <p:tag name="KSO_WM_TEMPLATE_CATEGORY" val="diagram"/>
  <p:tag name="KSO_WM_TEMPLATE_INDEX" val="20200532"/>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SPECIAL_SOURCE" val="bdnul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DIAGRAM_VIRTUALLY_FRAME" val="{&quot;height&quot;:160.2,&quot;left&quot;:89.95,&quot;top&quot;:332.65,&quot;width&quot;:990.85}"/>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SPECIAL_SOURCE" val="bdnul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DIAGRAM_VIRTUALLY_FRAME" val="{&quot;height&quot;:160.2,&quot;left&quot;:89.95,&quot;top&quot;:332.65,&quot;width&quot;:990.85}"/>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DIAGRAM_VIRTUALLY_FRAME" val="{&quot;height&quot;:160.2,&quot;left&quot;:89.95,&quot;top&quot;:332.65,&quot;width&quot;:990.85}"/>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SPECIAL_SOURCE" val="bdnul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UNIT_PLACING_PICTURE_USER_VIEWPORT" val="{&quot;height&quot;:3052,&quot;width&quot;:3221}"/>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160.2,&quot;left&quot;:89.95,&quot;top&quot;:332.65,&quot;width&quot;:990.85}"/>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 name="KSO_WM_DIAGRAM_VIRTUALLY_FRAME" val="{&quot;height&quot;:160.2,&quot;left&quot;:89.95,&quot;top&quot;:332.65,&quot;width&quot;:990.85}"/>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DIAGRAM_VIRTUALLY_FRAME" val="{&quot;height&quot;:160.2,&quot;left&quot;:89.95,&quot;top&quot;:332.65,&quot;width&quot;:990.85}"/>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SPECIAL_SOURCE" val="bdnul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DIAGRAM_VIRTUALLY_FRAME" val="{&quot;height&quot;:160.2,&quot;left&quot;:89.95,&quot;top&quot;:332.65,&quot;width&quot;:990.85}"/>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SPECIAL_SOURCE" val="bdnul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DIAGRAM_VIRTUALLY_FRAME" val="{&quot;height&quot;:160.2,&quot;left&quot;:89.95,&quot;top&quot;:332.65,&quot;width&quot;:990.85}"/>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7"/>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780_2*m_h_f*1_1_1"/>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15"/>
  <p:tag name="KSO_WM_UNIT_TEXT_FILL_FORE_SCHEMECOLOR_INDEX" val="13"/>
  <p:tag name="KSO_WM_UNIT_TEXT_FILL_TYPE"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5780_2*m_h_i*1_1_3"/>
  <p:tag name="KSO_WM_TEMPLATE_CATEGORY" val="diagram"/>
  <p:tag name="KSO_WM_TEMPLATE_INDEX" val="20205780"/>
  <p:tag name="KSO_WM_UNIT_LAYERLEVEL" val="1_1_1"/>
  <p:tag name="KSO_WM_TAG_VERSION" val="1.0"/>
  <p:tag name="KSO_WM_BEAUTIFY_FLAG" val=""/>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35.xml><?xml version="1.0" encoding="utf-8"?>
<p:tagLst xmlns:p="http://schemas.openxmlformats.org/presentationml/2006/main">
  <p:tag name="KSO_WM_DIAGRAM_VIRTUALLY_FRAME" val="{&quot;height&quot;:160.2,&quot;left&quot;:89.95,&quot;top&quot;:332.65,&quot;width&quot;:990.85}"/>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780_2*m_h_i*1_1_1"/>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5"/>
  <p:tag name="KSO_WM_UNIT_LINE_FILL_TYPE" val="2"/>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5780_2*m_h_i*1_1_4"/>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20205780_2*m_h_i*1_1_2"/>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
  <p:tag name="KSO_WM_UNIT_TEXT_FILL_FORE_SCHEMECOLOR_INDEX" val="5"/>
  <p:tag name="KSO_WM_UNIT_TEXT_FILL_TYPE" val="1"/>
</p:tagLst>
</file>

<file path=ppt/tags/tag353.xml><?xml version="1.0" encoding="utf-8"?>
<p:tagLst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7"/>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780_2*m_h_f*1_2_1"/>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15"/>
  <p:tag name="KSO_WM_UNIT_TEXT_FILL_FORE_SCHEMECOLOR_INDEX" val="13"/>
  <p:tag name="KSO_WM_UNIT_TEXT_FILL_TYPE"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2*m_h_i*1_2_3"/>
  <p:tag name="KSO_WM_TEMPLATE_CATEGORY" val="diagram"/>
  <p:tag name="KSO_WM_TEMPLATE_INDEX" val="20205780"/>
  <p:tag name="KSO_WM_UNIT_LAYERLEVEL" val="1_1_1"/>
  <p:tag name="KSO_WM_TAG_VERSION" val="1.0"/>
  <p:tag name="KSO_WM_BEAUTIFY_FLAG" val=""/>
  <p:tag name="KSO_WM_UNIT_USESOURCEFORMAT_APPLY" val="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2*m_h_i*1_2_1"/>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6"/>
  <p:tag name="KSO_WM_UNIT_LINE_FILL_TYPE" val="2"/>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5780_2*m_h_i*1_2_4"/>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20205780_2*m_h_i*1_2_2"/>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
  <p:tag name="KSO_WM_UNIT_TEXT_FILL_FORE_SCHEMECOLOR_INDEX" val="6"/>
  <p:tag name="KSO_WM_UNIT_TEXT_FILL_TYPE" val="1"/>
</p:tagLst>
</file>

<file path=ppt/tags/tag358.xml><?xml version="1.0" encoding="utf-8"?>
<p:tagLst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7"/>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780_2*m_h_f*1_3_1"/>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15"/>
  <p:tag name="KSO_WM_UNIT_TEXT_FILL_FORE_SCHEMECOLOR_INDEX" val="13"/>
  <p:tag name="KSO_WM_UNIT_TEXT_FILL_TYPE"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780_2*m_h_i*1_3_1"/>
  <p:tag name="KSO_WM_TEMPLATE_CATEGORY" val="diagram"/>
  <p:tag name="KSO_WM_TEMPLATE_INDEX" val="20205780"/>
  <p:tag name="KSO_WM_UNIT_LAYERLEVEL" val="1_1_1"/>
  <p:tag name="KSO_WM_TAG_VERSION" val="1.0"/>
  <p:tag name="KSO_WM_BEAUTIFY_FLAG" val=""/>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36.xml><?xml version="1.0" encoding="utf-8"?>
<p:tagLst xmlns:p="http://schemas.openxmlformats.org/presentationml/2006/main">
  <p:tag name="KSO_WM_DIAGRAM_VIRTUALLY_FRAME" val="{&quot;height&quot;:160.2,&quot;left&quot;:89.95,&quot;top&quot;:332.65,&quot;width&quot;:990.85}"/>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5780_2*m_h_i*1_3_3"/>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4"/>
  <p:tag name="KSO_WM_UNIT_TEXT_FILL_TYPE"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20205780_2*m_h_i*1_3_2"/>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
  <p:tag name="KSO_WM_UNIT_TEXT_FILL_FORE_SCHEMECOLOR_INDEX" val="7"/>
  <p:tag name="KSO_WM_UNIT_TEXT_FILL_TYPE" val="1"/>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DIAGRAM_VIRTUALLY_FRAME" val="{&quot;height&quot;:160.2,&quot;left&quot;:89.95,&quot;top&quot;:332.65,&quot;width&quot;:990.85}"/>
</p:tagLst>
</file>

<file path=ppt/tags/tag370.xml><?xml version="1.0" encoding="utf-8"?>
<p:tagLst xmlns:p="http://schemas.openxmlformats.org/presentationml/2006/main">
  <p:tag name="KSO_WM_SPECIAL_SOURCE" val="bdnul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SPECIAL_SOURCE" val="bdnul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DIAGRAM_VIRTUALLY_FRAME" val="{&quot;height&quot;:160.2,&quot;left&quot;:89.95,&quot;top&quot;:332.65,&quot;width&quot;:990.85}"/>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SPECIAL_SOURCE" val="bdnul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SPECIAL_SOURCE" val="bdnul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160.2,&quot;left&quot;:89.95,&quot;top&quot;:332.65,&quot;width&quot;:990.85}"/>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SPECIAL_SOURCE" val="bdnul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SPECIAL_SOURCE" val="bdnul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SPECIAL_SOURCE" val="bdnul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TABLE_ENDDRAG_ORIGIN_RECT" val="193*150"/>
  <p:tag name="TABLE_ENDDRAG_RECT" val="72*290*193*150"/>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RESOURCE_RECORD_KEY" val="{&quot;29&quot;:[20405934],&quot;65&quot;:[20205081]}"/>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SPECIAL_SOURCE" val="bdnul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9.xml><?xml version="1.0" encoding="utf-8"?>
<p:tagLst xmlns:p="http://schemas.openxmlformats.org/presentationml/2006/main">
  <p:tag name="KSO_WM_BEAUTIFY_FLAG" val=""/>
  <p:tag name="KSO_WM_UNIT_PLACING_PICTURE_USER_VIEWPORT" val="{&quot;height&quot;:9233.329133858268,&quot;width&quot;:17520}"/>
</p:tagLst>
</file>

<file path=ppt/tags/tag590.xml><?xml version="1.0" encoding="utf-8"?>
<p:tagLst xmlns:p="http://schemas.openxmlformats.org/presentationml/2006/main">
  <p:tag name="KSO_DOCER_TEMPLATE_OPEN_ONCE_MARK" val="1"/>
  <p:tag name="COMMONDATA" val="eyJoZGlkIjoiY2JkZDMwYWE4YzI3ZmQ5ZTE1NzZlZTE4YWMxYjNhZmIifQ=="/>
  <p:tag name="KSO_WPP_MARK_KEY" val="9169049e-e55d-45c7-8e53-75b1e02f4758"/>
  <p:tag name="FULLTEXTBEAUTIFYED" val="1"/>
  <p:tag name="commondata" val="eyJoZGlkIjoiNWFlOTBhMzkxMzc3YTE0Mjk3NTkzM2VhNDllNTA1NDkif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福袋蓝色系">
  <a:themeElements>
    <a:clrScheme name="福袋蓝色系">
      <a:dk1>
        <a:srgbClr val="000000"/>
      </a:dk1>
      <a:lt1>
        <a:srgbClr val="FFFFFF"/>
      </a:lt1>
      <a:dk2>
        <a:srgbClr val="44546A"/>
      </a:dk2>
      <a:lt2>
        <a:srgbClr val="E7E6E6"/>
      </a:lt2>
      <a:accent1>
        <a:srgbClr val="01A7F1"/>
      </a:accent1>
      <a:accent2>
        <a:srgbClr val="0153DA"/>
      </a:accent2>
      <a:accent3>
        <a:srgbClr val="0169DB"/>
      </a:accent3>
      <a:accent4>
        <a:srgbClr val="0183DB"/>
      </a:accent4>
      <a:accent5>
        <a:srgbClr val="019EBD"/>
      </a:accent5>
      <a:accent6>
        <a:srgbClr val="01958E"/>
      </a:accent6>
      <a:hlink>
        <a:srgbClr val="958301"/>
      </a:hlink>
      <a:folHlink>
        <a:srgbClr val="954F72"/>
      </a:folHlink>
    </a:clrScheme>
    <a:fontScheme name="福袋字体搭配">
      <a:majorFont>
        <a:latin typeface="Roboto Bold"/>
        <a:ea typeface="思源黑体 CN Bold"/>
        <a:cs typeface=""/>
      </a:majorFont>
      <a:minorFont>
        <a:latin typeface="Roboto Light"/>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0</TotalTime>
  <Words>8590</Words>
  <Application>WPS 演示</Application>
  <PresentationFormat>宽屏</PresentationFormat>
  <Paragraphs>1155</Paragraphs>
  <Slides>52</Slides>
  <Notes>44</Notes>
  <HiddenSlides>0</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52</vt:i4>
      </vt:variant>
    </vt:vector>
  </HeadingPairs>
  <TitlesOfParts>
    <vt:vector size="82" baseType="lpstr">
      <vt:lpstr>Arial</vt:lpstr>
      <vt:lpstr>宋体</vt:lpstr>
      <vt:lpstr>Wingdings</vt:lpstr>
      <vt:lpstr>WeblySleek UI Semilight</vt:lpstr>
      <vt:lpstr>Segoe UI Semilight</vt:lpstr>
      <vt:lpstr>微软雅黑</vt:lpstr>
      <vt:lpstr>思源黑体 CN Heavy</vt:lpstr>
      <vt:lpstr>WeblySleek UI Semibold</vt:lpstr>
      <vt:lpstr>Roboto Light</vt:lpstr>
      <vt:lpstr>Arial Unicode MS</vt:lpstr>
      <vt:lpstr>思源黑体 CN Bold</vt:lpstr>
      <vt:lpstr>Roboto Bold</vt:lpstr>
      <vt:lpstr>Roboto</vt:lpstr>
      <vt:lpstr>思源黑体 CN Normal</vt:lpstr>
      <vt:lpstr>黑体</vt:lpstr>
      <vt:lpstr>Calibri</vt:lpstr>
      <vt:lpstr>阿里巴巴普惠体 Medium</vt:lpstr>
      <vt:lpstr>阿里巴巴普惠体</vt:lpstr>
      <vt:lpstr>思源黑体 CN Normal</vt:lpstr>
      <vt:lpstr>思源黑体 CN Medium</vt:lpstr>
      <vt:lpstr>Wingdings</vt:lpstr>
      <vt:lpstr>思源黑体 CN Light</vt:lpstr>
      <vt:lpstr>阿里巴巴普惠体 R</vt:lpstr>
      <vt:lpstr>Wingdings 2</vt:lpstr>
      <vt:lpstr>Agency FB</vt:lpstr>
      <vt:lpstr>Trebuchet MS</vt:lpstr>
      <vt:lpstr>Times New Roman</vt:lpstr>
      <vt:lpstr>Segoe UI Semibold</vt:lpstr>
      <vt:lpstr>主题1</vt:lpstr>
      <vt:lpstr>福袋蓝色系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Milesight</dc:creator>
  <cp:lastModifiedBy>行小成</cp:lastModifiedBy>
  <cp:revision>905</cp:revision>
  <dcterms:created xsi:type="dcterms:W3CDTF">2022-04-26T16:06:00Z</dcterms:created>
  <dcterms:modified xsi:type="dcterms:W3CDTF">2026-06-05T06:04:53Z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69F13B18473C4E14AA77483E195A143A_13</vt:lpwstr>
  </property>
  <property fmtid="{D5CDD505-2E9C-101B-9397-08002B2CF9AE}" pid="4" name="commondata">
    <vt:lpwstr>eyJoZGlkIjoiOTYyMjUyMzk0ODBmNmM2OTY5MGU1MTU4YTg3OGM5ZWYifQ==</vt:lpwstr>
  </property>
</Properties>
</file>