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256" r:id="rId3"/>
    <p:sldId id="257" r:id="rId5"/>
    <p:sldId id="347" r:id="rId6"/>
    <p:sldId id="346" r:id="rId7"/>
    <p:sldId id="293" r:id="rId8"/>
    <p:sldId id="261" r:id="rId9"/>
    <p:sldId id="318" r:id="rId10"/>
    <p:sldId id="264" r:id="rId11"/>
    <p:sldId id="299" r:id="rId12"/>
    <p:sldId id="320" r:id="rId13"/>
    <p:sldId id="321" r:id="rId14"/>
    <p:sldId id="268" r:id="rId15"/>
    <p:sldId id="269" r:id="rId16"/>
    <p:sldId id="259" r:id="rId17"/>
    <p:sldId id="270" r:id="rId18"/>
    <p:sldId id="271" r:id="rId19"/>
    <p:sldId id="275" r:id="rId20"/>
    <p:sldId id="272" r:id="rId21"/>
    <p:sldId id="273" r:id="rId22"/>
    <p:sldId id="274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微软雅黑" panose="020B0503020204020204" charset="-122"/>
      </a:defRPr>
    </a:lvl1pPr>
    <a:lvl2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微软雅黑" panose="020B0503020204020204" charset="-122"/>
      </a:defRPr>
    </a:lvl2pPr>
    <a:lvl3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微软雅黑" panose="020B0503020204020204" charset="-122"/>
      </a:defRPr>
    </a:lvl3pPr>
    <a:lvl4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微软雅黑" panose="020B0503020204020204" charset="-122"/>
      </a:defRPr>
    </a:lvl4pPr>
    <a:lvl5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微软雅黑" panose="020B0503020204020204" charset="-122"/>
      </a:defRPr>
    </a:lvl5pPr>
    <a:lvl6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微软雅黑" panose="020B0503020204020204" charset="-122"/>
      </a:defRPr>
    </a:lvl6pPr>
    <a:lvl7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微软雅黑" panose="020B0503020204020204" charset="-122"/>
      </a:defRPr>
    </a:lvl7pPr>
    <a:lvl8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微软雅黑" panose="020B0503020204020204" charset="-122"/>
      </a:defRPr>
    </a:lvl8pPr>
    <a:lvl9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微软雅黑" panose="020B0503020204020204" charset="-122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KIM" initials="H" lastIdx="0" clrIdx="0"/>
  <p:cmAuthor id="2" name="Md. Azizul Hakim" initials="MH" lastIdx="0" clrIdx="1"/>
  <p:cmAuthor id="3" name="Xu May" initials="X" lastIdx="0" clrIdx="2"/>
  <p:cmAuthor id="4" name="汶斋" initials="汶" lastIdx="0" clrIdx="3"/>
  <p:cmAuthor id="5" name="rky1019@163.com" initials="r" lastIdx="0" clrIdx="4"/>
  <p:cmAuthor id="6" name="admin" initials="a" lastIdx="0" clrIdx="5"/>
  <p:cmAuthor id="7" name="WPS_1679281038" initials="W" lastIdx="0" clrIdx="6"/>
  <p:cmAuthor id="8" name="123" initials="1" lastIdx="0" clrIdx="7"/>
  <p:cmAuthor id="9" name="作者" initials="A" lastIdx="0" clrIdx="8"/>
  <p:cmAuthor id="10" name="潘逸瀚" initials="潘逸瀚" lastIdx="0" clrIdx="9"/>
  <p:cmAuthor id="11" name="阮 幸云" initials="阮" lastIdx="0" clrIdx="10"/>
  <p:cmAuthor id="12" name="wangfeng (Y)" initials="w(" lastIdx="0" clrIdx="11"/>
  <p:cmAuthor id="13" name="15349" initials="1" lastIdx="0" clrIdx="1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A06F"/>
    <a:srgbClr val="160B11"/>
    <a:srgbClr val="C1925F"/>
    <a:srgbClr val="C99B69"/>
    <a:srgbClr val="5C5E5F"/>
    <a:srgbClr val="F7F7F7"/>
    <a:srgbClr val="C69D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C3C2611-4C71-4FC5-86AE-919BDF0F9419}" styleName=""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Style>
        <a:tcBdr/>
        <a:fill>
          <a:solidFill>
            <a:srgbClr val="E8EBF5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74"/>
  </p:normalViewPr>
  <p:slideViewPr>
    <p:cSldViewPr snapToGrid="0">
      <p:cViewPr varScale="1">
        <p:scale>
          <a:sx n="62" d="100"/>
          <a:sy n="62" d="100"/>
        </p:scale>
        <p:origin x="3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42" name="Shape 4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n-lt"/>
        <a:ea typeface="+mn-ea"/>
        <a:cs typeface="+mn-cs"/>
        <a:sym typeface="微软雅黑" panose="020B0503020204020204" charset="-122"/>
      </a:defRPr>
    </a:lvl1pPr>
    <a:lvl2pPr indent="228600" defTabSz="1828800" latinLnBrk="0">
      <a:defRPr sz="2400">
        <a:latin typeface="+mn-lt"/>
        <a:ea typeface="+mn-ea"/>
        <a:cs typeface="+mn-cs"/>
        <a:sym typeface="微软雅黑" panose="020B0503020204020204" charset="-122"/>
      </a:defRPr>
    </a:lvl2pPr>
    <a:lvl3pPr indent="457200" defTabSz="1828800" latinLnBrk="0">
      <a:defRPr sz="2400">
        <a:latin typeface="+mn-lt"/>
        <a:ea typeface="+mn-ea"/>
        <a:cs typeface="+mn-cs"/>
        <a:sym typeface="微软雅黑" panose="020B0503020204020204" charset="-122"/>
      </a:defRPr>
    </a:lvl3pPr>
    <a:lvl4pPr indent="685800" defTabSz="1828800" latinLnBrk="0">
      <a:defRPr sz="2400">
        <a:latin typeface="+mn-lt"/>
        <a:ea typeface="+mn-ea"/>
        <a:cs typeface="+mn-cs"/>
        <a:sym typeface="微软雅黑" panose="020B0503020204020204" charset="-122"/>
      </a:defRPr>
    </a:lvl4pPr>
    <a:lvl5pPr indent="914400" defTabSz="1828800" latinLnBrk="0">
      <a:defRPr sz="2400">
        <a:latin typeface="+mn-lt"/>
        <a:ea typeface="+mn-ea"/>
        <a:cs typeface="+mn-cs"/>
        <a:sym typeface="微软雅黑" panose="020B0503020204020204" charset="-122"/>
      </a:defRPr>
    </a:lvl5pPr>
    <a:lvl6pPr indent="1143000" defTabSz="1828800" latinLnBrk="0">
      <a:defRPr sz="2400">
        <a:latin typeface="+mn-lt"/>
        <a:ea typeface="+mn-ea"/>
        <a:cs typeface="+mn-cs"/>
        <a:sym typeface="微软雅黑" panose="020B0503020204020204" charset="-122"/>
      </a:defRPr>
    </a:lvl6pPr>
    <a:lvl7pPr indent="1371600" defTabSz="1828800" latinLnBrk="0">
      <a:defRPr sz="2400">
        <a:latin typeface="+mn-lt"/>
        <a:ea typeface="+mn-ea"/>
        <a:cs typeface="+mn-cs"/>
        <a:sym typeface="微软雅黑" panose="020B0503020204020204" charset="-122"/>
      </a:defRPr>
    </a:lvl7pPr>
    <a:lvl8pPr indent="1600200" defTabSz="1828800" latinLnBrk="0">
      <a:defRPr sz="2400">
        <a:latin typeface="+mn-lt"/>
        <a:ea typeface="+mn-ea"/>
        <a:cs typeface="+mn-cs"/>
        <a:sym typeface="微软雅黑" panose="020B0503020204020204" charset="-122"/>
      </a:defRPr>
    </a:lvl8pPr>
    <a:lvl9pPr indent="1828800" defTabSz="1828800" latinLnBrk="0">
      <a:defRPr sz="2400">
        <a:latin typeface="+mn-lt"/>
        <a:ea typeface="+mn-ea"/>
        <a:cs typeface="+mn-cs"/>
        <a:sym typeface="微软雅黑" panose="020B0503020204020204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 b="1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 b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zh-CN" altLang="en-US"/>
              <a:t>首先，楷林</a:t>
            </a:r>
            <a:r>
              <a:rPr lang="en-US" altLang="zh-CN"/>
              <a:t>K-Work</a:t>
            </a:r>
            <a:r>
              <a:rPr lang="zh-CN" altLang="en-US"/>
              <a:t>的解决方案是：一站式托管，一体化交付。</a:t>
            </a:r>
            <a:endParaRPr lang="zh-CN" altLang="en-US"/>
          </a:p>
          <a:p>
            <a:r>
              <a:rPr lang="zh-CN" altLang="en-US"/>
              <a:t>以上企业业务场景可全流程托管给楷林负责，企业仅对接楷林一家供应商，</a:t>
            </a:r>
            <a:endParaRPr lang="zh-CN" altLang="en-US"/>
          </a:p>
          <a:p>
            <a:r>
              <a:rPr lang="zh-CN" altLang="en-US"/>
              <a:t>即可实现全业务场景一体化交付。</a:t>
            </a:r>
            <a:endParaRPr lang="zh-CN" altLang="en-US"/>
          </a:p>
          <a:p>
            <a:r>
              <a:rPr lang="zh-CN" altLang="en-US" b="1"/>
              <a:t>楷林</a:t>
            </a:r>
            <a:r>
              <a:rPr lang="en-US" altLang="zh-CN" b="1"/>
              <a:t>K-Work</a:t>
            </a:r>
            <a:r>
              <a:rPr lang="zh-CN" altLang="en-US" b="1"/>
              <a:t>承诺通过服务一体化</a:t>
            </a:r>
            <a:r>
              <a:rPr lang="en-US" altLang="zh-CN" b="1"/>
              <a:t>+</a:t>
            </a:r>
            <a:r>
              <a:rPr lang="zh-CN" altLang="en-US" b="1"/>
              <a:t>结算一体化做到责任一体化，</a:t>
            </a:r>
            <a:endParaRPr lang="zh-CN" altLang="en-US" b="1"/>
          </a:p>
          <a:p>
            <a:r>
              <a:rPr lang="zh-CN" altLang="en-US"/>
              <a:t>在服务落地中</a:t>
            </a:r>
            <a:r>
              <a:rPr lang="zh-CN" altLang="en-US" b="1"/>
              <a:t>以兜底思维一键响应需求，合作层面简化商务流程，让财务风险可控。</a:t>
            </a:r>
            <a:endParaRPr lang="zh-CN" altLang="en-US" b="1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 b="1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封面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lined-_JBKdviweXI-unsplash.jpg" descr="shapelined-_JBKdviweXI-unsplash.jpg"/>
          <p:cNvPicPr>
            <a:picLocks noChangeAspect="1"/>
          </p:cNvPicPr>
          <p:nvPr/>
        </p:nvPicPr>
        <p:blipFill>
          <a:blip r:embed="rId2">
            <a:alphaModFix amt="41640"/>
          </a:blip>
          <a:srcRect t="15132" b="47"/>
          <a:stretch>
            <a:fillRect/>
          </a:stretch>
        </p:blipFill>
        <p:spPr>
          <a:xfrm>
            <a:off x="-90169" y="-92534"/>
            <a:ext cx="24564338" cy="1390106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6909694" y="12440266"/>
            <a:ext cx="565506" cy="544868"/>
          </a:xfrm>
          <a:prstGeom prst="rect">
            <a:avLst/>
          </a:prstGeom>
        </p:spPr>
        <p:txBody>
          <a:bodyPr lIns="121918" tIns="121918" rIns="121918" bIns="121918"/>
          <a:lstStyle>
            <a:lvl1pPr algn="r" defTabSz="1219200">
              <a:defRPr sz="2400" b="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分隔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hapelined-_JBKdviweXI-unsplash.jpg" descr="shapelined-_JBKdviweXI-unsplash.jpg"/>
          <p:cNvPicPr>
            <a:picLocks noChangeAspect="1"/>
          </p:cNvPicPr>
          <p:nvPr/>
        </p:nvPicPr>
        <p:blipFill>
          <a:blip r:embed="rId2">
            <a:alphaModFix amt="41640"/>
          </a:blip>
          <a:srcRect t="13685" b="1493"/>
          <a:stretch>
            <a:fillRect/>
          </a:stretch>
        </p:blipFill>
        <p:spPr>
          <a:xfrm rot="10800000" flipH="1">
            <a:off x="-90091" y="-92596"/>
            <a:ext cx="24564337" cy="1390106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009378" y="12515126"/>
            <a:ext cx="578998" cy="535937"/>
          </a:xfrm>
          <a:prstGeom prst="rect">
            <a:avLst/>
          </a:prstGeom>
        </p:spPr>
        <p:txBody>
          <a:bodyPr lIns="121917" tIns="121917" rIns="121917" bIns="121917"/>
          <a:lstStyle>
            <a:lvl1pPr defTabSz="1219200">
              <a:defRPr sz="2000" b="0">
                <a:solidFill>
                  <a:srgbClr val="FFFFFF"/>
                </a:solidFill>
                <a:latin typeface="Lantinghei SC Demibold" panose="02000000000000000000" charset="-122"/>
                <a:ea typeface="Lantinghei SC Demibold" panose="02000000000000000000" charset="-122"/>
                <a:cs typeface="Lantinghei SC Demibold" panose="02000000000000000000" charset="-122"/>
                <a:sym typeface="Lantinghei SC Demibold" panose="02000000000000000000" charset="-122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hapelined-_JBKdviweXI-unsplash.jpg" descr="shapelined-_JBKdviweXI-unsplash.jpg"/>
          <p:cNvPicPr>
            <a:picLocks noChangeAspect="1"/>
          </p:cNvPicPr>
          <p:nvPr/>
        </p:nvPicPr>
        <p:blipFill>
          <a:blip r:embed="rId2">
            <a:alphaModFix amt="41640"/>
          </a:blip>
          <a:srcRect t="15442"/>
          <a:stretch>
            <a:fillRect/>
          </a:stretch>
        </p:blipFill>
        <p:spPr>
          <a:xfrm flipH="1">
            <a:off x="-90169" y="-92534"/>
            <a:ext cx="24564338" cy="138580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224000" y="12628800"/>
            <a:ext cx="5400000" cy="633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8232000" y="12628800"/>
            <a:ext cx="7920000" cy="633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0134600" y="1893404"/>
            <a:ext cx="12228442" cy="249969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790075" y="12886440"/>
            <a:ext cx="427554" cy="4622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ctr" defTabSz="1828800">
              <a:defRPr sz="1600" b="1">
                <a:solidFill>
                  <a:srgbClr val="222222"/>
                </a:solidFill>
                <a:latin typeface="Open Sans Semibold" panose="020B0706030804020204"/>
                <a:ea typeface="Open Sans Semibold" panose="020B0706030804020204"/>
                <a:cs typeface="Open Sans Semibold" panose="020B0706030804020204"/>
                <a:sym typeface="Open Sans Semibold" panose="020B0706030804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l" defTabSz="18288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7200" b="1" i="0" u="none" strike="noStrike" cap="none" spc="-200" baseline="0">
          <a:solidFill>
            <a:srgbClr val="222222"/>
          </a:solidFill>
          <a:uFillTx/>
          <a:latin typeface="Montserrat" panose="00000500000000000000"/>
          <a:ea typeface="Montserrat" panose="00000500000000000000"/>
          <a:cs typeface="Montserrat" panose="00000500000000000000"/>
          <a:sym typeface="Montserrat" panose="00000500000000000000"/>
        </a:defRPr>
      </a:lvl1pPr>
      <a:lvl2pPr marL="0" marR="0" indent="0" algn="l" defTabSz="18288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7200" b="1" i="0" u="none" strike="noStrike" cap="none" spc="-200" baseline="0">
          <a:solidFill>
            <a:srgbClr val="222222"/>
          </a:solidFill>
          <a:uFillTx/>
          <a:latin typeface="Montserrat" panose="00000500000000000000"/>
          <a:ea typeface="Montserrat" panose="00000500000000000000"/>
          <a:cs typeface="Montserrat" panose="00000500000000000000"/>
          <a:sym typeface="Montserrat" panose="00000500000000000000"/>
        </a:defRPr>
      </a:lvl2pPr>
      <a:lvl3pPr marL="0" marR="0" indent="0" algn="l" defTabSz="18288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7200" b="1" i="0" u="none" strike="noStrike" cap="none" spc="-200" baseline="0">
          <a:solidFill>
            <a:srgbClr val="222222"/>
          </a:solidFill>
          <a:uFillTx/>
          <a:latin typeface="Montserrat" panose="00000500000000000000"/>
          <a:ea typeface="Montserrat" panose="00000500000000000000"/>
          <a:cs typeface="Montserrat" panose="00000500000000000000"/>
          <a:sym typeface="Montserrat" panose="00000500000000000000"/>
        </a:defRPr>
      </a:lvl3pPr>
      <a:lvl4pPr marL="0" marR="0" indent="0" algn="l" defTabSz="18288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7200" b="1" i="0" u="none" strike="noStrike" cap="none" spc="-200" baseline="0">
          <a:solidFill>
            <a:srgbClr val="222222"/>
          </a:solidFill>
          <a:uFillTx/>
          <a:latin typeface="Montserrat" panose="00000500000000000000"/>
          <a:ea typeface="Montserrat" panose="00000500000000000000"/>
          <a:cs typeface="Montserrat" panose="00000500000000000000"/>
          <a:sym typeface="Montserrat" panose="00000500000000000000"/>
        </a:defRPr>
      </a:lvl4pPr>
      <a:lvl5pPr marL="0" marR="0" indent="0" algn="l" defTabSz="18288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7200" b="1" i="0" u="none" strike="noStrike" cap="none" spc="-200" baseline="0">
          <a:solidFill>
            <a:srgbClr val="222222"/>
          </a:solidFill>
          <a:uFillTx/>
          <a:latin typeface="Montserrat" panose="00000500000000000000"/>
          <a:ea typeface="Montserrat" panose="00000500000000000000"/>
          <a:cs typeface="Montserrat" panose="00000500000000000000"/>
          <a:sym typeface="Montserrat" panose="00000500000000000000"/>
        </a:defRPr>
      </a:lvl5pPr>
      <a:lvl6pPr marL="0" marR="0" indent="0" algn="l" defTabSz="18288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7200" b="1" i="0" u="none" strike="noStrike" cap="none" spc="-200" baseline="0">
          <a:solidFill>
            <a:srgbClr val="222222"/>
          </a:solidFill>
          <a:uFillTx/>
          <a:latin typeface="Montserrat" panose="00000500000000000000"/>
          <a:ea typeface="Montserrat" panose="00000500000000000000"/>
          <a:cs typeface="Montserrat" panose="00000500000000000000"/>
          <a:sym typeface="Montserrat" panose="00000500000000000000"/>
        </a:defRPr>
      </a:lvl6pPr>
      <a:lvl7pPr marL="0" marR="0" indent="0" algn="l" defTabSz="18288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7200" b="1" i="0" u="none" strike="noStrike" cap="none" spc="-200" baseline="0">
          <a:solidFill>
            <a:srgbClr val="222222"/>
          </a:solidFill>
          <a:uFillTx/>
          <a:latin typeface="Montserrat" panose="00000500000000000000"/>
          <a:ea typeface="Montserrat" panose="00000500000000000000"/>
          <a:cs typeface="Montserrat" panose="00000500000000000000"/>
          <a:sym typeface="Montserrat" panose="00000500000000000000"/>
        </a:defRPr>
      </a:lvl7pPr>
      <a:lvl8pPr marL="0" marR="0" indent="0" algn="l" defTabSz="18288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7200" b="1" i="0" u="none" strike="noStrike" cap="none" spc="-200" baseline="0">
          <a:solidFill>
            <a:srgbClr val="222222"/>
          </a:solidFill>
          <a:uFillTx/>
          <a:latin typeface="Montserrat" panose="00000500000000000000"/>
          <a:ea typeface="Montserrat" panose="00000500000000000000"/>
          <a:cs typeface="Montserrat" panose="00000500000000000000"/>
          <a:sym typeface="Montserrat" panose="00000500000000000000"/>
        </a:defRPr>
      </a:lvl8pPr>
      <a:lvl9pPr marL="0" marR="0" indent="0" algn="l" defTabSz="18288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7200" b="1" i="0" u="none" strike="noStrike" cap="none" spc="-200" baseline="0">
          <a:solidFill>
            <a:srgbClr val="222222"/>
          </a:solidFill>
          <a:uFillTx/>
          <a:latin typeface="Montserrat" panose="00000500000000000000"/>
          <a:ea typeface="Montserrat" panose="00000500000000000000"/>
          <a:cs typeface="Montserrat" panose="00000500000000000000"/>
          <a:sym typeface="Montserrat" panose="00000500000000000000"/>
        </a:defRPr>
      </a:lvl9pPr>
    </p:titleStyle>
    <p:bodyStyle>
      <a:lvl1pPr marL="0" marR="0" indent="0" algn="l" defTabSz="1828800" latinLnBrk="0">
        <a:lnSpc>
          <a:spcPct val="150000"/>
        </a:lnSpc>
        <a:spcBef>
          <a:spcPts val="2000"/>
        </a:spcBef>
        <a:spcAft>
          <a:spcPts val="0"/>
        </a:spcAft>
        <a:buClrTx/>
        <a:buSzTx/>
        <a:buFontTx/>
        <a:buNone/>
        <a:defRPr sz="5600" b="0" i="0" u="none" strike="noStrike" cap="none" spc="0" baseline="0">
          <a:solidFill>
            <a:srgbClr val="222222"/>
          </a:solidFill>
          <a:uFillTx/>
          <a:latin typeface="Saturday Sans Regular" panose="02010600010101010101" charset="-122"/>
          <a:ea typeface="Saturday Sans Regular" panose="02010600010101010101" charset="-122"/>
          <a:cs typeface="Saturday Sans Regular" panose="02010600010101010101" charset="-122"/>
          <a:sym typeface="Saturday Sans Regular" panose="02010600010101010101" charset="-122"/>
        </a:defRPr>
      </a:lvl1pPr>
      <a:lvl2pPr marL="0" marR="0" indent="0" algn="l" defTabSz="1828800" latinLnBrk="0">
        <a:lnSpc>
          <a:spcPct val="150000"/>
        </a:lnSpc>
        <a:spcBef>
          <a:spcPts val="2000"/>
        </a:spcBef>
        <a:spcAft>
          <a:spcPts val="0"/>
        </a:spcAft>
        <a:buClrTx/>
        <a:buSzTx/>
        <a:buFontTx/>
        <a:buNone/>
        <a:defRPr sz="5600" b="0" i="0" u="none" strike="noStrike" cap="none" spc="0" baseline="0">
          <a:solidFill>
            <a:srgbClr val="222222"/>
          </a:solidFill>
          <a:uFillTx/>
          <a:latin typeface="Saturday Sans Regular" panose="02010600010101010101" charset="-122"/>
          <a:ea typeface="Saturday Sans Regular" panose="02010600010101010101" charset="-122"/>
          <a:cs typeface="Saturday Sans Regular" panose="02010600010101010101" charset="-122"/>
          <a:sym typeface="Saturday Sans Regular" panose="02010600010101010101" charset="-122"/>
        </a:defRPr>
      </a:lvl2pPr>
      <a:lvl3pPr marL="0" marR="0" indent="0" algn="l" defTabSz="1828800" latinLnBrk="0">
        <a:lnSpc>
          <a:spcPct val="150000"/>
        </a:lnSpc>
        <a:spcBef>
          <a:spcPts val="2000"/>
        </a:spcBef>
        <a:spcAft>
          <a:spcPts val="0"/>
        </a:spcAft>
        <a:buClrTx/>
        <a:buSzTx/>
        <a:buFontTx/>
        <a:buNone/>
        <a:defRPr sz="5600" b="0" i="0" u="none" strike="noStrike" cap="none" spc="0" baseline="0">
          <a:solidFill>
            <a:srgbClr val="222222"/>
          </a:solidFill>
          <a:uFillTx/>
          <a:latin typeface="Saturday Sans Regular" panose="02010600010101010101" charset="-122"/>
          <a:ea typeface="Saturday Sans Regular" panose="02010600010101010101" charset="-122"/>
          <a:cs typeface="Saturday Sans Regular" panose="02010600010101010101" charset="-122"/>
          <a:sym typeface="Saturday Sans Regular" panose="02010600010101010101" charset="-122"/>
        </a:defRPr>
      </a:lvl3pPr>
      <a:lvl4pPr marL="0" marR="0" indent="0" algn="l" defTabSz="1828800" latinLnBrk="0">
        <a:lnSpc>
          <a:spcPct val="150000"/>
        </a:lnSpc>
        <a:spcBef>
          <a:spcPts val="2000"/>
        </a:spcBef>
        <a:spcAft>
          <a:spcPts val="0"/>
        </a:spcAft>
        <a:buClrTx/>
        <a:buSzTx/>
        <a:buFontTx/>
        <a:buNone/>
        <a:defRPr sz="5600" b="0" i="0" u="none" strike="noStrike" cap="none" spc="0" baseline="0">
          <a:solidFill>
            <a:srgbClr val="222222"/>
          </a:solidFill>
          <a:uFillTx/>
          <a:latin typeface="Saturday Sans Regular" panose="02010600010101010101" charset="-122"/>
          <a:ea typeface="Saturday Sans Regular" panose="02010600010101010101" charset="-122"/>
          <a:cs typeface="Saturday Sans Regular" panose="02010600010101010101" charset="-122"/>
          <a:sym typeface="Saturday Sans Regular" panose="02010600010101010101" charset="-122"/>
        </a:defRPr>
      </a:lvl4pPr>
      <a:lvl5pPr marL="0" marR="0" indent="0" algn="l" defTabSz="1828800" latinLnBrk="0">
        <a:lnSpc>
          <a:spcPct val="150000"/>
        </a:lnSpc>
        <a:spcBef>
          <a:spcPts val="2000"/>
        </a:spcBef>
        <a:spcAft>
          <a:spcPts val="0"/>
        </a:spcAft>
        <a:buClrTx/>
        <a:buSzTx/>
        <a:buFontTx/>
        <a:buNone/>
        <a:defRPr sz="5600" b="0" i="0" u="none" strike="noStrike" cap="none" spc="0" baseline="0">
          <a:solidFill>
            <a:srgbClr val="222222"/>
          </a:solidFill>
          <a:uFillTx/>
          <a:latin typeface="Saturday Sans Regular" panose="02010600010101010101" charset="-122"/>
          <a:ea typeface="Saturday Sans Regular" panose="02010600010101010101" charset="-122"/>
          <a:cs typeface="Saturday Sans Regular" panose="02010600010101010101" charset="-122"/>
          <a:sym typeface="Saturday Sans Regular" panose="02010600010101010101" charset="-122"/>
        </a:defRPr>
      </a:lvl5pPr>
      <a:lvl6pPr marL="2997200" marR="0" indent="-711200" algn="l" defTabSz="1828800" latinLnBrk="0">
        <a:lnSpc>
          <a:spcPct val="15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defRPr sz="5600" b="0" i="0" u="none" strike="noStrike" cap="none" spc="0" baseline="0">
          <a:solidFill>
            <a:srgbClr val="222222"/>
          </a:solidFill>
          <a:uFillTx/>
          <a:latin typeface="Open Sans" panose="020B0606030504020204"/>
          <a:ea typeface="Open Sans" panose="020B0606030504020204"/>
          <a:cs typeface="Open Sans" panose="020B0606030504020204"/>
          <a:sym typeface="Open Sans" panose="020B0606030504020204"/>
        </a:defRPr>
      </a:lvl6pPr>
      <a:lvl7pPr marL="3454400" marR="0" indent="-711200" algn="l" defTabSz="1828800" latinLnBrk="0">
        <a:lnSpc>
          <a:spcPct val="15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defRPr sz="5600" b="0" i="0" u="none" strike="noStrike" cap="none" spc="0" baseline="0">
          <a:solidFill>
            <a:srgbClr val="222222"/>
          </a:solidFill>
          <a:uFillTx/>
          <a:latin typeface="Open Sans" panose="020B0606030504020204"/>
          <a:ea typeface="Open Sans" panose="020B0606030504020204"/>
          <a:cs typeface="Open Sans" panose="020B0606030504020204"/>
          <a:sym typeface="Open Sans" panose="020B0606030504020204"/>
        </a:defRPr>
      </a:lvl7pPr>
      <a:lvl8pPr marL="3910965" marR="0" indent="-711200" algn="l" defTabSz="1828800" latinLnBrk="0">
        <a:lnSpc>
          <a:spcPct val="15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defRPr sz="5600" b="0" i="0" u="none" strike="noStrike" cap="none" spc="0" baseline="0">
          <a:solidFill>
            <a:srgbClr val="222222"/>
          </a:solidFill>
          <a:uFillTx/>
          <a:latin typeface="Open Sans" panose="020B0606030504020204"/>
          <a:ea typeface="Open Sans" panose="020B0606030504020204"/>
          <a:cs typeface="Open Sans" panose="020B0606030504020204"/>
          <a:sym typeface="Open Sans" panose="020B0606030504020204"/>
        </a:defRPr>
      </a:lvl8pPr>
      <a:lvl9pPr marL="4368165" marR="0" indent="-711200" algn="l" defTabSz="1828800" latinLnBrk="0">
        <a:lnSpc>
          <a:spcPct val="15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defRPr sz="5600" b="0" i="0" u="none" strike="noStrike" cap="none" spc="0" baseline="0">
          <a:solidFill>
            <a:srgbClr val="222222"/>
          </a:solidFill>
          <a:uFillTx/>
          <a:latin typeface="Open Sans" panose="020B0606030504020204"/>
          <a:ea typeface="Open Sans" panose="020B0606030504020204"/>
          <a:cs typeface="Open Sans" panose="020B0606030504020204"/>
          <a:sym typeface="Open Sans" panose="020B0606030504020204"/>
        </a:defRPr>
      </a:lvl9pPr>
    </p:bodyStyle>
    <p:otherStyle>
      <a:lvl1pPr marL="0" marR="0" indent="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Semibold" panose="020B0706030804020204"/>
        </a:defRPr>
      </a:lvl1pPr>
      <a:lvl2pPr marL="0" marR="0" indent="45720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Semibold" panose="020B0706030804020204"/>
        </a:defRPr>
      </a:lvl2pPr>
      <a:lvl3pPr marL="0" marR="0" indent="91440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Semibold" panose="020B0706030804020204"/>
        </a:defRPr>
      </a:lvl3pPr>
      <a:lvl4pPr marL="0" marR="0" indent="137160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Semibold" panose="020B0706030804020204"/>
        </a:defRPr>
      </a:lvl4pPr>
      <a:lvl5pPr marL="0" marR="0" indent="182880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Semibold" panose="020B0706030804020204"/>
        </a:defRPr>
      </a:lvl5pPr>
      <a:lvl6pPr marL="0" marR="0" indent="228600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Semibold" panose="020B0706030804020204"/>
        </a:defRPr>
      </a:lvl6pPr>
      <a:lvl7pPr marL="0" marR="0" indent="274320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Semibold" panose="020B0706030804020204"/>
        </a:defRPr>
      </a:lvl7pPr>
      <a:lvl8pPr marL="0" marR="0" indent="320040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Semibold" panose="020B0706030804020204"/>
        </a:defRPr>
      </a:lvl8pPr>
      <a:lvl9pPr marL="0" marR="0" indent="365760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Semibold" panose="020B0706030804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tiff"/><Relationship Id="rId1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tiff"/><Relationship Id="rId3" Type="http://schemas.openxmlformats.org/officeDocument/2006/relationships/image" Target="../media/image36.tiff"/><Relationship Id="rId20" Type="http://schemas.openxmlformats.org/officeDocument/2006/relationships/notesSlide" Target="../notesSlides/notesSlide15.xml"/><Relationship Id="rId2" Type="http://schemas.openxmlformats.org/officeDocument/2006/relationships/image" Target="../media/image35.png"/><Relationship Id="rId19" Type="http://schemas.openxmlformats.org/officeDocument/2006/relationships/slideLayout" Target="../slideLayouts/slideLayout3.xml"/><Relationship Id="rId18" Type="http://schemas.openxmlformats.org/officeDocument/2006/relationships/image" Target="../media/image51.png"/><Relationship Id="rId17" Type="http://schemas.openxmlformats.org/officeDocument/2006/relationships/image" Target="../media/image50.png"/><Relationship Id="rId16" Type="http://schemas.openxmlformats.org/officeDocument/2006/relationships/image" Target="../media/image49.png"/><Relationship Id="rId15" Type="http://schemas.openxmlformats.org/officeDocument/2006/relationships/image" Target="../media/image48.jpeg"/><Relationship Id="rId14" Type="http://schemas.openxmlformats.org/officeDocument/2006/relationships/image" Target="../media/image47.png"/><Relationship Id="rId13" Type="http://schemas.openxmlformats.org/officeDocument/2006/relationships/image" Target="../media/image46.png"/><Relationship Id="rId12" Type="http://schemas.openxmlformats.org/officeDocument/2006/relationships/image" Target="../media/image45.png"/><Relationship Id="rId11" Type="http://schemas.openxmlformats.org/officeDocument/2006/relationships/image" Target="../media/image44.png"/><Relationship Id="rId10" Type="http://schemas.openxmlformats.org/officeDocument/2006/relationships/image" Target="../media/image43.png"/><Relationship Id="rId1" Type="http://schemas.openxmlformats.org/officeDocument/2006/relationships/image" Target="../media/image3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2" Type="http://schemas.openxmlformats.org/officeDocument/2006/relationships/notesSlide" Target="../notesSlides/notesSlide9.xml"/><Relationship Id="rId51" Type="http://schemas.openxmlformats.org/officeDocument/2006/relationships/slideLayout" Target="../slideLayouts/slideLayout3.xml"/><Relationship Id="rId50" Type="http://schemas.openxmlformats.org/officeDocument/2006/relationships/tags" Target="../tags/tag39.xml"/><Relationship Id="rId5" Type="http://schemas.openxmlformats.org/officeDocument/2006/relationships/tags" Target="../tags/tag8.xml"/><Relationship Id="rId49" Type="http://schemas.openxmlformats.org/officeDocument/2006/relationships/tags" Target="../tags/tag38.xml"/><Relationship Id="rId48" Type="http://schemas.openxmlformats.org/officeDocument/2006/relationships/tags" Target="../tags/tag37.xml"/><Relationship Id="rId47" Type="http://schemas.openxmlformats.org/officeDocument/2006/relationships/tags" Target="../tags/tag36.xml"/><Relationship Id="rId46" Type="http://schemas.openxmlformats.org/officeDocument/2006/relationships/tags" Target="../tags/tag35.xml"/><Relationship Id="rId45" Type="http://schemas.openxmlformats.org/officeDocument/2006/relationships/tags" Target="../tags/tag34.xml"/><Relationship Id="rId44" Type="http://schemas.openxmlformats.org/officeDocument/2006/relationships/tags" Target="../tags/tag33.xml"/><Relationship Id="rId43" Type="http://schemas.openxmlformats.org/officeDocument/2006/relationships/tags" Target="../tags/tag32.xml"/><Relationship Id="rId42" Type="http://schemas.openxmlformats.org/officeDocument/2006/relationships/tags" Target="../tags/tag31.xml"/><Relationship Id="rId41" Type="http://schemas.openxmlformats.org/officeDocument/2006/relationships/tags" Target="../tags/tag30.xml"/><Relationship Id="rId40" Type="http://schemas.openxmlformats.org/officeDocument/2006/relationships/tags" Target="../tags/tag29.xml"/><Relationship Id="rId4" Type="http://schemas.openxmlformats.org/officeDocument/2006/relationships/tags" Target="../tags/tag7.xml"/><Relationship Id="rId39" Type="http://schemas.openxmlformats.org/officeDocument/2006/relationships/tags" Target="../tags/tag28.xml"/><Relationship Id="rId38" Type="http://schemas.openxmlformats.org/officeDocument/2006/relationships/image" Target="../media/image23.svg"/><Relationship Id="rId37" Type="http://schemas.openxmlformats.org/officeDocument/2006/relationships/image" Target="../media/image22.png"/><Relationship Id="rId36" Type="http://schemas.openxmlformats.org/officeDocument/2006/relationships/tags" Target="../tags/tag27.xml"/><Relationship Id="rId35" Type="http://schemas.openxmlformats.org/officeDocument/2006/relationships/tags" Target="../tags/tag26.xml"/><Relationship Id="rId34" Type="http://schemas.openxmlformats.org/officeDocument/2006/relationships/tags" Target="../tags/tag25.xml"/><Relationship Id="rId33" Type="http://schemas.openxmlformats.org/officeDocument/2006/relationships/image" Target="../media/image21.svg"/><Relationship Id="rId32" Type="http://schemas.openxmlformats.org/officeDocument/2006/relationships/image" Target="../media/image20.png"/><Relationship Id="rId31" Type="http://schemas.openxmlformats.org/officeDocument/2006/relationships/tags" Target="../tags/tag24.xml"/><Relationship Id="rId30" Type="http://schemas.openxmlformats.org/officeDocument/2006/relationships/tags" Target="../tags/tag23.xml"/><Relationship Id="rId3" Type="http://schemas.openxmlformats.org/officeDocument/2006/relationships/tags" Target="../tags/tag6.xml"/><Relationship Id="rId29" Type="http://schemas.openxmlformats.org/officeDocument/2006/relationships/image" Target="../media/image19.svg"/><Relationship Id="rId28" Type="http://schemas.openxmlformats.org/officeDocument/2006/relationships/image" Target="../media/image18.png"/><Relationship Id="rId27" Type="http://schemas.openxmlformats.org/officeDocument/2006/relationships/tags" Target="../tags/tag22.xml"/><Relationship Id="rId26" Type="http://schemas.openxmlformats.org/officeDocument/2006/relationships/tags" Target="../tags/tag21.xml"/><Relationship Id="rId25" Type="http://schemas.openxmlformats.org/officeDocument/2006/relationships/image" Target="../media/image17.svg"/><Relationship Id="rId24" Type="http://schemas.openxmlformats.org/officeDocument/2006/relationships/image" Target="../media/image16.png"/><Relationship Id="rId23" Type="http://schemas.openxmlformats.org/officeDocument/2006/relationships/tags" Target="../tags/tag20.xml"/><Relationship Id="rId22" Type="http://schemas.openxmlformats.org/officeDocument/2006/relationships/tags" Target="../tags/tag19.xml"/><Relationship Id="rId21" Type="http://schemas.openxmlformats.org/officeDocument/2006/relationships/image" Target="../media/image15.svg"/><Relationship Id="rId20" Type="http://schemas.openxmlformats.org/officeDocument/2006/relationships/image" Target="../media/image14.png"/><Relationship Id="rId2" Type="http://schemas.openxmlformats.org/officeDocument/2006/relationships/tags" Target="../tags/tag5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image" Target="../media/image13.svg"/><Relationship Id="rId16" Type="http://schemas.openxmlformats.org/officeDocument/2006/relationships/image" Target="../media/image12.png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image" Target="../media/image11.svg"/><Relationship Id="rId12" Type="http://schemas.openxmlformats.org/officeDocument/2006/relationships/image" Target="../media/image10.png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像" descr="图像"/>
          <p:cNvPicPr>
            <a:picLocks noChangeAspect="1"/>
          </p:cNvPicPr>
          <p:nvPr/>
        </p:nvPicPr>
        <p:blipFill>
          <a:blip r:embed="rId1">
            <a:alphaModFix amt="84281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32530"/>
          <a:stretch>
            <a:fillRect/>
          </a:stretch>
        </p:blipFill>
        <p:spPr>
          <a:xfrm>
            <a:off x="-154305" y="5331460"/>
            <a:ext cx="19773900" cy="32670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5" name="企业办公全场景运营服务商"/>
          <p:cNvSpPr txBox="1"/>
          <p:nvPr/>
        </p:nvSpPr>
        <p:spPr>
          <a:xfrm>
            <a:off x="3423285" y="9812655"/>
            <a:ext cx="10038080" cy="82677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noAutofit/>
          </a:bodyPr>
          <a:lstStyle/>
          <a:p>
            <a:pPr algn="dist" defTabSz="1828800">
              <a:defRPr sz="2400">
                <a:solidFill>
                  <a:srgbClr val="5C5E5F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 sz="3200" dirty="0" err="1">
                <a:latin typeface="微软雅黑" panose="020B0503020204020204" charset="-122"/>
                <a:ea typeface="微软雅黑" panose="020B0503020204020204" charset="-122"/>
              </a:rPr>
              <a:t>企业办公全场景</a:t>
            </a:r>
            <a:r>
              <a:rPr sz="3200" dirty="0" err="1">
                <a:latin typeface="微软雅黑" panose="020B0503020204020204" charset="-122"/>
                <a:ea typeface="微软雅黑" panose="020B0503020204020204" charset="-122"/>
                <a:cs typeface="MiSans-Demibold" charset="-122"/>
                <a:sym typeface="MiSans-Demibold" charset="-122"/>
              </a:rPr>
              <a:t>运营服务商</a:t>
            </a:r>
            <a:endParaRPr sz="3200" dirty="0" err="1">
              <a:latin typeface="微软雅黑" panose="020B0503020204020204" charset="-122"/>
              <a:ea typeface="微软雅黑" panose="020B0503020204020204" charset="-122"/>
              <a:cs typeface="MiSans-Demibold" charset="-122"/>
              <a:sym typeface="MiSans-Demibold" charset="-122"/>
            </a:endParaRPr>
          </a:p>
        </p:txBody>
      </p:sp>
      <p:sp>
        <p:nvSpPr>
          <p:cNvPr id="46" name="Rectangle 7"/>
          <p:cNvSpPr/>
          <p:nvPr/>
        </p:nvSpPr>
        <p:spPr>
          <a:xfrm>
            <a:off x="-163195" y="8277225"/>
            <a:ext cx="3236595" cy="1268095"/>
          </a:xfrm>
          <a:prstGeom prst="rect">
            <a:avLst/>
          </a:prstGeom>
          <a:solidFill>
            <a:srgbClr val="FFC000"/>
          </a:solidFill>
          <a:ln w="25400">
            <a:miter lim="400000"/>
          </a:ln>
        </p:spPr>
        <p:txBody>
          <a:bodyPr tIns="91439" bIns="91439" anchor="ctr"/>
          <a:lstStyle/>
          <a:p>
            <a:pPr algn="r" defTabSz="1828800">
              <a:defRPr sz="2800" b="1">
                <a:solidFill>
                  <a:srgbClr val="F7F7F7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 dirty="0">
              <a:latin typeface="Saturday Sans Regular" panose="02010600010101010101" charset="-122"/>
              <a:ea typeface="Saturday Sans Regular" panose="02010600010101010101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47" name="Freeform 35"/>
          <p:cNvSpPr/>
          <p:nvPr/>
        </p:nvSpPr>
        <p:spPr>
          <a:xfrm>
            <a:off x="1996440" y="8687435"/>
            <a:ext cx="628650" cy="5562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8" extrusionOk="0">
                <a:moveTo>
                  <a:pt x="21465" y="11095"/>
                </a:moveTo>
                <a:cubicBezTo>
                  <a:pt x="13230" y="21389"/>
                  <a:pt x="13230" y="21389"/>
                  <a:pt x="13230" y="21389"/>
                </a:cubicBezTo>
                <a:cubicBezTo>
                  <a:pt x="13095" y="21558"/>
                  <a:pt x="13095" y="21558"/>
                  <a:pt x="12960" y="21558"/>
                </a:cubicBezTo>
                <a:cubicBezTo>
                  <a:pt x="12825" y="21558"/>
                  <a:pt x="12825" y="21558"/>
                  <a:pt x="12690" y="21389"/>
                </a:cubicBezTo>
                <a:cubicBezTo>
                  <a:pt x="12555" y="21220"/>
                  <a:pt x="12555" y="21052"/>
                  <a:pt x="12690" y="20883"/>
                </a:cubicBezTo>
                <a:cubicBezTo>
                  <a:pt x="20520" y="11095"/>
                  <a:pt x="20520" y="11095"/>
                  <a:pt x="20520" y="11095"/>
                </a:cubicBezTo>
                <a:cubicBezTo>
                  <a:pt x="270" y="11095"/>
                  <a:pt x="270" y="11095"/>
                  <a:pt x="270" y="11095"/>
                </a:cubicBezTo>
                <a:cubicBezTo>
                  <a:pt x="135" y="11095"/>
                  <a:pt x="0" y="10927"/>
                  <a:pt x="0" y="10758"/>
                </a:cubicBezTo>
                <a:cubicBezTo>
                  <a:pt x="0" y="10589"/>
                  <a:pt x="135" y="10252"/>
                  <a:pt x="270" y="10252"/>
                </a:cubicBezTo>
                <a:cubicBezTo>
                  <a:pt x="20520" y="10252"/>
                  <a:pt x="20520" y="10252"/>
                  <a:pt x="20520" y="10252"/>
                </a:cubicBezTo>
                <a:cubicBezTo>
                  <a:pt x="12690" y="633"/>
                  <a:pt x="12690" y="633"/>
                  <a:pt x="12690" y="633"/>
                </a:cubicBezTo>
                <a:cubicBezTo>
                  <a:pt x="12555" y="464"/>
                  <a:pt x="12555" y="296"/>
                  <a:pt x="12690" y="127"/>
                </a:cubicBezTo>
                <a:cubicBezTo>
                  <a:pt x="12825" y="-42"/>
                  <a:pt x="13095" y="-42"/>
                  <a:pt x="13230" y="127"/>
                </a:cubicBezTo>
                <a:cubicBezTo>
                  <a:pt x="21465" y="10420"/>
                  <a:pt x="21465" y="10420"/>
                  <a:pt x="21465" y="10420"/>
                </a:cubicBezTo>
                <a:cubicBezTo>
                  <a:pt x="21465" y="10420"/>
                  <a:pt x="21600" y="10420"/>
                  <a:pt x="21600" y="10589"/>
                </a:cubicBezTo>
                <a:cubicBezTo>
                  <a:pt x="21600" y="10589"/>
                  <a:pt x="21600" y="10589"/>
                  <a:pt x="21600" y="10589"/>
                </a:cubicBezTo>
                <a:cubicBezTo>
                  <a:pt x="21600" y="10589"/>
                  <a:pt x="21600" y="10589"/>
                  <a:pt x="21600" y="10589"/>
                </a:cubicBezTo>
                <a:cubicBezTo>
                  <a:pt x="21600" y="10758"/>
                  <a:pt x="21600" y="10758"/>
                  <a:pt x="21600" y="10758"/>
                </a:cubicBezTo>
                <a:cubicBezTo>
                  <a:pt x="21600" y="10927"/>
                  <a:pt x="21600" y="10927"/>
                  <a:pt x="21465" y="1109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22222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Saturday Sans Regular" panose="02010600010101010101" charset="-122"/>
              <a:ea typeface="Saturday Sans Regular" panose="02010600010101010101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96920" y="8481060"/>
            <a:ext cx="10291445" cy="125793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21918" tIns="121918" rIns="121918" bIns="121918" numCol="1" spcCol="38100" rtlCol="0" anchor="t" forceAA="0">
            <a:spAutoFit/>
          </a:bodyPr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6600" b="1" i="0" u="none" strike="noStrike" cap="none" spc="0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微软雅黑" panose="020B0503020204020204" charset="-122"/>
              </a:rPr>
              <a:t>企业办公一体化服务</a:t>
            </a:r>
            <a:endParaRPr kumimoji="0" lang="zh-CN" altLang="en-US" sz="6600" b="1" i="0" u="none" strike="noStrike" cap="none" spc="0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+mn-lt"/>
              <a:ea typeface="+mn-ea"/>
              <a:cs typeface="+mn-cs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品牌介绍"/>
          <p:cNvSpPr txBox="1"/>
          <p:nvPr/>
        </p:nvSpPr>
        <p:spPr>
          <a:xfrm>
            <a:off x="745064" y="658161"/>
            <a:ext cx="1422400" cy="43053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2800">
                <a:solidFill>
                  <a:srgbClr val="424242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>
                <a:latin typeface="+mn-ea"/>
                <a:ea typeface="+mn-ea"/>
              </a:rPr>
              <a:t>服务详情</a:t>
            </a:r>
            <a:endParaRPr>
              <a:latin typeface="+mn-ea"/>
              <a:ea typeface="+mn-ea"/>
            </a:endParaRPr>
          </a:p>
        </p:txBody>
      </p:sp>
      <p:sp>
        <p:nvSpPr>
          <p:cNvPr id="81" name="About k-work"/>
          <p:cNvSpPr txBox="1"/>
          <p:nvPr/>
        </p:nvSpPr>
        <p:spPr>
          <a:xfrm>
            <a:off x="745064" y="1139026"/>
            <a:ext cx="1348678" cy="254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1500">
                <a:solidFill>
                  <a:srgbClr val="424242"/>
                </a:solidFill>
              </a:defRPr>
            </a:lvl1pPr>
          </a:lstStyle>
          <a:p>
            <a:r>
              <a:rPr>
                <a:latin typeface="+mn-ea"/>
              </a:rPr>
              <a:t>Service Details</a:t>
            </a:r>
            <a:endParaRPr>
              <a:latin typeface="+mn-ea"/>
            </a:endParaRPr>
          </a:p>
        </p:txBody>
      </p:sp>
      <p:sp>
        <p:nvSpPr>
          <p:cNvPr id="83" name="企业办公全场景运营服务商"/>
          <p:cNvSpPr txBox="1"/>
          <p:nvPr/>
        </p:nvSpPr>
        <p:spPr>
          <a:xfrm>
            <a:off x="2565995" y="3630349"/>
            <a:ext cx="9701530" cy="70739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1828800">
              <a:defRPr sz="4600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pPr>
            <a:r>
              <a:rPr b="1">
                <a:latin typeface="+mn-ea"/>
                <a:ea typeface="+mn-ea"/>
                <a:cs typeface="+mn-ea"/>
              </a:rPr>
              <a:t>不做选址中介, 我</a:t>
            </a:r>
            <a:r>
              <a:rPr b="1">
                <a:latin typeface="+mn-ea"/>
                <a:ea typeface="+mn-ea"/>
                <a:cs typeface="+mn-ea"/>
                <a:sym typeface="MiSans-Bold" charset="-122"/>
              </a:rPr>
              <a:t>们可以“代客签约”</a:t>
            </a:r>
            <a:endParaRPr b="1">
              <a:latin typeface="+mn-ea"/>
              <a:ea typeface="+mn-ea"/>
              <a:cs typeface="+mn-ea"/>
              <a:sym typeface="MiSans-Bold" charset="-122"/>
            </a:endParaRPr>
          </a:p>
        </p:txBody>
      </p:sp>
      <p:sp>
        <p:nvSpPr>
          <p:cNvPr id="84" name="Rectangle 7"/>
          <p:cNvSpPr/>
          <p:nvPr/>
        </p:nvSpPr>
        <p:spPr>
          <a:xfrm>
            <a:off x="-61427" y="1537222"/>
            <a:ext cx="7124701" cy="1296549"/>
          </a:xfrm>
          <a:prstGeom prst="rect">
            <a:avLst/>
          </a:prstGeom>
          <a:solidFill>
            <a:srgbClr val="EAAE3C"/>
          </a:solidFill>
          <a:ln w="25400">
            <a:miter lim="400000"/>
          </a:ln>
          <a:effectLst>
            <a:outerShdw blurRad="469900" dist="307752" dir="5400000" rotWithShape="0">
              <a:srgbClr val="000000">
                <a:alpha val="17099"/>
              </a:srgbClr>
            </a:outerShdw>
          </a:effectLst>
        </p:spPr>
        <p:txBody>
          <a:bodyPr tIns="91439" bIns="91439" anchor="ctr"/>
          <a:lstStyle/>
          <a:p>
            <a:pPr algn="r" defTabSz="1828800">
              <a:defRPr sz="2800" b="1">
                <a:solidFill>
                  <a:srgbClr val="F7F7F7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+mn-ea"/>
              <a:ea typeface="+mn-ea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85" name="Freeform 35"/>
          <p:cNvSpPr/>
          <p:nvPr/>
        </p:nvSpPr>
        <p:spPr>
          <a:xfrm>
            <a:off x="1113015" y="1952481"/>
            <a:ext cx="612775" cy="493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8" extrusionOk="0">
                <a:moveTo>
                  <a:pt x="21465" y="11095"/>
                </a:moveTo>
                <a:cubicBezTo>
                  <a:pt x="13230" y="21389"/>
                  <a:pt x="13230" y="21389"/>
                  <a:pt x="13230" y="21389"/>
                </a:cubicBezTo>
                <a:cubicBezTo>
                  <a:pt x="13095" y="21558"/>
                  <a:pt x="13095" y="21558"/>
                  <a:pt x="12960" y="21558"/>
                </a:cubicBezTo>
                <a:cubicBezTo>
                  <a:pt x="12825" y="21558"/>
                  <a:pt x="12825" y="21558"/>
                  <a:pt x="12690" y="21389"/>
                </a:cubicBezTo>
                <a:cubicBezTo>
                  <a:pt x="12555" y="21220"/>
                  <a:pt x="12555" y="21052"/>
                  <a:pt x="12690" y="20883"/>
                </a:cubicBezTo>
                <a:cubicBezTo>
                  <a:pt x="20520" y="11095"/>
                  <a:pt x="20520" y="11095"/>
                  <a:pt x="20520" y="11095"/>
                </a:cubicBezTo>
                <a:cubicBezTo>
                  <a:pt x="270" y="11095"/>
                  <a:pt x="270" y="11095"/>
                  <a:pt x="270" y="11095"/>
                </a:cubicBezTo>
                <a:cubicBezTo>
                  <a:pt x="135" y="11095"/>
                  <a:pt x="0" y="10927"/>
                  <a:pt x="0" y="10758"/>
                </a:cubicBezTo>
                <a:cubicBezTo>
                  <a:pt x="0" y="10589"/>
                  <a:pt x="135" y="10252"/>
                  <a:pt x="270" y="10252"/>
                </a:cubicBezTo>
                <a:cubicBezTo>
                  <a:pt x="20520" y="10252"/>
                  <a:pt x="20520" y="10252"/>
                  <a:pt x="20520" y="10252"/>
                </a:cubicBezTo>
                <a:cubicBezTo>
                  <a:pt x="12690" y="633"/>
                  <a:pt x="12690" y="633"/>
                  <a:pt x="12690" y="633"/>
                </a:cubicBezTo>
                <a:cubicBezTo>
                  <a:pt x="12555" y="464"/>
                  <a:pt x="12555" y="296"/>
                  <a:pt x="12690" y="127"/>
                </a:cubicBezTo>
                <a:cubicBezTo>
                  <a:pt x="12825" y="-42"/>
                  <a:pt x="13095" y="-42"/>
                  <a:pt x="13230" y="127"/>
                </a:cubicBezTo>
                <a:cubicBezTo>
                  <a:pt x="21465" y="10420"/>
                  <a:pt x="21465" y="10420"/>
                  <a:pt x="21465" y="10420"/>
                </a:cubicBezTo>
                <a:cubicBezTo>
                  <a:pt x="21465" y="10420"/>
                  <a:pt x="21600" y="10420"/>
                  <a:pt x="21600" y="10589"/>
                </a:cubicBezTo>
                <a:cubicBezTo>
                  <a:pt x="21600" y="10589"/>
                  <a:pt x="21600" y="10589"/>
                  <a:pt x="21600" y="10589"/>
                </a:cubicBezTo>
                <a:cubicBezTo>
                  <a:pt x="21600" y="10589"/>
                  <a:pt x="21600" y="10589"/>
                  <a:pt x="21600" y="10589"/>
                </a:cubicBezTo>
                <a:cubicBezTo>
                  <a:pt x="21600" y="10758"/>
                  <a:pt x="21600" y="10758"/>
                  <a:pt x="21600" y="10758"/>
                </a:cubicBezTo>
                <a:cubicBezTo>
                  <a:pt x="21600" y="10927"/>
                  <a:pt x="21600" y="10927"/>
                  <a:pt x="21465" y="1109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22222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+mn-ea"/>
              <a:ea typeface="+mn-ea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86" name="企业办公全场景运营服务商"/>
          <p:cNvSpPr txBox="1"/>
          <p:nvPr/>
        </p:nvSpPr>
        <p:spPr>
          <a:xfrm>
            <a:off x="2565995" y="1862880"/>
            <a:ext cx="4356101" cy="6731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defTabSz="1828800">
              <a:defRPr sz="4000" b="1">
                <a:solidFill>
                  <a:srgbClr val="F7F7F7"/>
                </a:soli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latin typeface="+mn-ea"/>
                <a:ea typeface="+mn-ea"/>
                <a:cs typeface="+mn-ea"/>
              </a:rPr>
              <a:t>1. 选址与租赁服务</a:t>
            </a:r>
            <a:endParaRPr>
              <a:latin typeface="+mn-ea"/>
              <a:ea typeface="+mn-ea"/>
              <a:cs typeface="+mn-ea"/>
            </a:endParaRPr>
          </a:p>
        </p:txBody>
      </p:sp>
      <p:sp>
        <p:nvSpPr>
          <p:cNvPr id="87" name="圆角矩形"/>
          <p:cNvSpPr/>
          <p:nvPr/>
        </p:nvSpPr>
        <p:spPr>
          <a:xfrm>
            <a:off x="4945946" y="4732665"/>
            <a:ext cx="16815215" cy="7756201"/>
          </a:xfrm>
          <a:prstGeom prst="roundRect">
            <a:avLst>
              <a:gd name="adj" fmla="val 1965"/>
            </a:avLst>
          </a:prstGeom>
          <a:solidFill>
            <a:srgbClr val="FFFFFF">
              <a:alpha val="60615"/>
            </a:srgbClr>
          </a:solidFill>
          <a:ln w="12700">
            <a:miter lim="400000"/>
          </a:ln>
          <a:effectLst>
            <a:outerShdw blurRad="381000" dist="111500" dir="5400000" rotWithShape="0">
              <a:srgbClr val="000000">
                <a:alpha val="14056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+mn-ea"/>
              <a:ea typeface="+mn-ea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grpSp>
        <p:nvGrpSpPr>
          <p:cNvPr id="106" name="成组"/>
          <p:cNvGrpSpPr/>
          <p:nvPr/>
        </p:nvGrpSpPr>
        <p:grpSpPr>
          <a:xfrm>
            <a:off x="11872581" y="5201374"/>
            <a:ext cx="8569835" cy="5576497"/>
            <a:chOff x="0" y="0"/>
            <a:chExt cx="8569833" cy="5576495"/>
          </a:xfrm>
        </p:grpSpPr>
        <p:pic>
          <p:nvPicPr>
            <p:cNvPr id="88" name="图像" descr="图像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054661">
              <a:off x="2014425" y="358583"/>
              <a:ext cx="4813248" cy="485933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89" name="全流程选址服务"/>
            <p:cNvSpPr txBox="1"/>
            <p:nvPr/>
          </p:nvSpPr>
          <p:spPr>
            <a:xfrm>
              <a:off x="2725599" y="2464397"/>
              <a:ext cx="33909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 numCol="1" anchor="t">
              <a:spAutoFit/>
            </a:bodyPr>
            <a:lstStyle/>
            <a:p>
              <a:pPr algn="ctr" defTabSz="1828800">
                <a:defRPr sz="38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pPr>
              <a:r>
                <a:rPr b="0">
                  <a:latin typeface="+mn-ea"/>
                  <a:ea typeface="+mn-ea"/>
                  <a:cs typeface="+mn-cs"/>
                  <a:sym typeface="MiSans-Medium" panose="00000600000000000000" charset="-122"/>
                </a:rPr>
                <a:t>全流程</a:t>
              </a:r>
              <a:r>
                <a:rPr>
                  <a:latin typeface="+mn-ea"/>
                  <a:ea typeface="+mn-ea"/>
                </a:rPr>
                <a:t>选址服务</a:t>
              </a:r>
              <a:endParaRPr>
                <a:latin typeface="+mn-ea"/>
                <a:ea typeface="+mn-ea"/>
              </a:endParaRPr>
            </a:p>
          </p:txBody>
        </p:sp>
        <p:sp>
          <p:nvSpPr>
            <p:cNvPr id="90" name="圆角矩形"/>
            <p:cNvSpPr/>
            <p:nvPr/>
          </p:nvSpPr>
          <p:spPr>
            <a:xfrm>
              <a:off x="3124379" y="0"/>
              <a:ext cx="2593341" cy="469900"/>
            </a:xfrm>
            <a:prstGeom prst="roundRect">
              <a:avLst>
                <a:gd name="adj" fmla="val 15724"/>
              </a:avLst>
            </a:prstGeom>
            <a:gradFill flip="none" rotWithShape="1"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1241360" scaled="0"/>
            </a:gradFill>
            <a:ln w="12700" cap="flat">
              <a:noFill/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+mn-ea"/>
                <a:ea typeface="+mn-ea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91" name="圆角矩形"/>
            <p:cNvSpPr/>
            <p:nvPr/>
          </p:nvSpPr>
          <p:spPr>
            <a:xfrm>
              <a:off x="696912" y="1077923"/>
              <a:ext cx="1877061" cy="469901"/>
            </a:xfrm>
            <a:prstGeom prst="roundRect">
              <a:avLst>
                <a:gd name="adj" fmla="val 15724"/>
              </a:avLst>
            </a:prstGeom>
            <a:gradFill flip="none" rotWithShape="1"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1241360" scaled="0"/>
            </a:gradFill>
            <a:ln w="12700" cap="flat">
              <a:noFill/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+mn-ea"/>
                <a:ea typeface="+mn-ea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92" name="圆角矩形"/>
            <p:cNvSpPr/>
            <p:nvPr/>
          </p:nvSpPr>
          <p:spPr>
            <a:xfrm>
              <a:off x="0" y="2606219"/>
              <a:ext cx="2153286" cy="469901"/>
            </a:xfrm>
            <a:prstGeom prst="roundRect">
              <a:avLst>
                <a:gd name="adj" fmla="val 15724"/>
              </a:avLst>
            </a:prstGeom>
            <a:gradFill flip="none" rotWithShape="1"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1241360" scaled="0"/>
            </a:gradFill>
            <a:ln w="12700" cap="flat">
              <a:noFill/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+mn-ea"/>
                <a:ea typeface="+mn-ea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93" name="圆角矩形"/>
            <p:cNvSpPr/>
            <p:nvPr/>
          </p:nvSpPr>
          <p:spPr>
            <a:xfrm>
              <a:off x="1350875" y="4304562"/>
              <a:ext cx="1629981" cy="469901"/>
            </a:xfrm>
            <a:prstGeom prst="roundRect">
              <a:avLst>
                <a:gd name="adj" fmla="val 15724"/>
              </a:avLst>
            </a:prstGeom>
            <a:gradFill flip="none" rotWithShape="1"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1241360" scaled="0"/>
            </a:gradFill>
            <a:ln w="12700" cap="flat">
              <a:noFill/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+mn-ea"/>
                <a:ea typeface="+mn-ea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94" name="圆角矩形"/>
            <p:cNvSpPr/>
            <p:nvPr/>
          </p:nvSpPr>
          <p:spPr>
            <a:xfrm>
              <a:off x="3606058" y="5106595"/>
              <a:ext cx="1629981" cy="469901"/>
            </a:xfrm>
            <a:prstGeom prst="roundRect">
              <a:avLst>
                <a:gd name="adj" fmla="val 15724"/>
              </a:avLst>
            </a:prstGeom>
            <a:gradFill flip="none" rotWithShape="1"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1241360" scaled="0"/>
            </a:gradFill>
            <a:ln w="12700" cap="flat">
              <a:noFill/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+mn-ea"/>
                <a:ea typeface="+mn-ea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95" name="圆角矩形"/>
            <p:cNvSpPr/>
            <p:nvPr/>
          </p:nvSpPr>
          <p:spPr>
            <a:xfrm>
              <a:off x="5945292" y="1077923"/>
              <a:ext cx="2153286" cy="469901"/>
            </a:xfrm>
            <a:prstGeom prst="roundRect">
              <a:avLst>
                <a:gd name="adj" fmla="val 15724"/>
              </a:avLst>
            </a:prstGeom>
            <a:gradFill flip="none" rotWithShape="1"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1241360" scaled="0"/>
            </a:gradFill>
            <a:ln w="12700" cap="flat">
              <a:noFill/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+mn-ea"/>
                <a:ea typeface="+mn-ea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96" name="圆角矩形"/>
            <p:cNvSpPr/>
            <p:nvPr/>
          </p:nvSpPr>
          <p:spPr>
            <a:xfrm>
              <a:off x="6622791" y="2606219"/>
              <a:ext cx="1485424" cy="469901"/>
            </a:xfrm>
            <a:prstGeom prst="roundRect">
              <a:avLst>
                <a:gd name="adj" fmla="val 15724"/>
              </a:avLst>
            </a:prstGeom>
            <a:gradFill flip="none" rotWithShape="1"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1241360" scaled="0"/>
            </a:gradFill>
            <a:ln w="12700" cap="flat">
              <a:noFill/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+mn-ea"/>
                <a:ea typeface="+mn-ea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97" name="圆角矩形"/>
            <p:cNvSpPr/>
            <p:nvPr/>
          </p:nvSpPr>
          <p:spPr>
            <a:xfrm>
              <a:off x="5856372" y="4304562"/>
              <a:ext cx="2713462" cy="469901"/>
            </a:xfrm>
            <a:prstGeom prst="roundRect">
              <a:avLst>
                <a:gd name="adj" fmla="val 15724"/>
              </a:avLst>
            </a:prstGeom>
            <a:gradFill flip="none" rotWithShape="1"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1241360" scaled="0"/>
            </a:gradFill>
            <a:ln w="12700" cap="flat">
              <a:noFill/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+mn-ea"/>
                <a:ea typeface="+mn-ea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98" name="战略评估…"/>
            <p:cNvSpPr txBox="1"/>
            <p:nvPr/>
          </p:nvSpPr>
          <p:spPr>
            <a:xfrm>
              <a:off x="5971968" y="4380762"/>
              <a:ext cx="2482269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lvl1pPr algn="ctr" defTabSz="1828800">
                <a:defRPr sz="1900">
                  <a:solidFill>
                    <a:srgbClr val="FFFFFF"/>
                  </a:soli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+mn-ea"/>
                  <a:ea typeface="+mn-ea"/>
                  <a:cs typeface="+mn-ea"/>
                </a:rPr>
                <a:t>2.战略评估与策略制定</a:t>
              </a:r>
              <a:endParaRPr>
                <a:latin typeface="+mn-ea"/>
                <a:ea typeface="+mn-ea"/>
                <a:cs typeface="+mn-ea"/>
              </a:endParaRPr>
            </a:p>
          </p:txBody>
        </p:sp>
        <p:sp>
          <p:nvSpPr>
            <p:cNvPr id="99" name="项目勘察"/>
            <p:cNvSpPr txBox="1"/>
            <p:nvPr/>
          </p:nvSpPr>
          <p:spPr>
            <a:xfrm>
              <a:off x="1542719" y="4380762"/>
              <a:ext cx="1246295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lvl1pPr algn="ctr" defTabSz="1828800">
                <a:defRPr sz="1900">
                  <a:solidFill>
                    <a:srgbClr val="FFFFFF"/>
                  </a:soli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+mn-ea"/>
                  <a:ea typeface="+mn-ea"/>
                  <a:cs typeface="+mn-ea"/>
                </a:rPr>
                <a:t>4.项目勘察</a:t>
              </a:r>
              <a:endParaRPr>
                <a:latin typeface="+mn-ea"/>
                <a:ea typeface="+mn-ea"/>
                <a:cs typeface="+mn-ea"/>
              </a:endParaRPr>
            </a:p>
          </p:txBody>
        </p:sp>
        <p:sp>
          <p:nvSpPr>
            <p:cNvPr id="100" name="项目与财务分析"/>
            <p:cNvSpPr txBox="1"/>
            <p:nvPr/>
          </p:nvSpPr>
          <p:spPr>
            <a:xfrm>
              <a:off x="82655" y="2682419"/>
              <a:ext cx="1987974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lvl1pPr algn="ctr" defTabSz="1828800">
                <a:defRPr sz="1900">
                  <a:solidFill>
                    <a:srgbClr val="FFFFFF"/>
                  </a:soli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+mn-ea"/>
                  <a:ea typeface="+mn-ea"/>
                  <a:cs typeface="+mn-ea"/>
                </a:rPr>
                <a:t>5.项目与财务分析</a:t>
              </a:r>
              <a:endParaRPr>
                <a:latin typeface="+mn-ea"/>
                <a:ea typeface="+mn-ea"/>
                <a:cs typeface="+mn-ea"/>
              </a:endParaRPr>
            </a:p>
          </p:txBody>
        </p:sp>
        <p:sp>
          <p:nvSpPr>
            <p:cNvPr id="101" name="商务条款谈判"/>
            <p:cNvSpPr txBox="1"/>
            <p:nvPr/>
          </p:nvSpPr>
          <p:spPr>
            <a:xfrm>
              <a:off x="558800" y="1149378"/>
              <a:ext cx="2153286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lvl1pPr algn="ctr" defTabSz="1828800">
                <a:defRPr sz="1900">
                  <a:solidFill>
                    <a:srgbClr val="FFFFFF"/>
                  </a:soli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+mn-ea"/>
                  <a:ea typeface="+mn-ea"/>
                  <a:cs typeface="+mn-ea"/>
                </a:rPr>
                <a:t>6.商务条款谈判</a:t>
              </a:r>
              <a:endParaRPr>
                <a:latin typeface="+mn-ea"/>
                <a:ea typeface="+mn-ea"/>
                <a:cs typeface="+mn-ea"/>
              </a:endParaRPr>
            </a:p>
          </p:txBody>
        </p:sp>
        <p:sp>
          <p:nvSpPr>
            <p:cNvPr id="102" name="合约代签…"/>
            <p:cNvSpPr txBox="1"/>
            <p:nvPr/>
          </p:nvSpPr>
          <p:spPr>
            <a:xfrm>
              <a:off x="2980235" y="77709"/>
              <a:ext cx="2881631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lvl1pPr algn="ctr" defTabSz="1828800">
                <a:defRPr sz="1900">
                  <a:solidFill>
                    <a:srgbClr val="FFFFFF"/>
                  </a:soli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+mn-ea"/>
                  <a:ea typeface="+mn-ea"/>
                  <a:cs typeface="+mn-ea"/>
                </a:rPr>
                <a:t>7.合约代签及租约管理</a:t>
              </a:r>
              <a:endParaRPr>
                <a:latin typeface="+mn-ea"/>
                <a:ea typeface="+mn-ea"/>
                <a:cs typeface="+mn-ea"/>
              </a:endParaRPr>
            </a:p>
          </p:txBody>
        </p:sp>
        <p:sp>
          <p:nvSpPr>
            <p:cNvPr id="103" name="全过程风险管理"/>
            <p:cNvSpPr txBox="1"/>
            <p:nvPr/>
          </p:nvSpPr>
          <p:spPr>
            <a:xfrm>
              <a:off x="6083405" y="1154123"/>
              <a:ext cx="1877061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lvl1pPr algn="ctr" defTabSz="1828800">
                <a:defRPr sz="1900">
                  <a:solidFill>
                    <a:srgbClr val="FFFFFF"/>
                  </a:soli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+mn-ea"/>
                  <a:ea typeface="+mn-ea"/>
                </a:rPr>
                <a:t>全过程风险管理</a:t>
              </a:r>
              <a:endParaRPr>
                <a:latin typeface="+mn-ea"/>
                <a:ea typeface="+mn-ea"/>
              </a:endParaRPr>
            </a:p>
          </p:txBody>
        </p:sp>
        <p:sp>
          <p:nvSpPr>
            <p:cNvPr id="104" name="战略评估…"/>
            <p:cNvSpPr txBox="1"/>
            <p:nvPr/>
          </p:nvSpPr>
          <p:spPr>
            <a:xfrm>
              <a:off x="6622791" y="2682419"/>
              <a:ext cx="1485424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lvl1pPr algn="ctr" defTabSz="1828800">
                <a:defRPr sz="1900">
                  <a:solidFill>
                    <a:srgbClr val="FFFFFF"/>
                  </a:soli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+mn-ea"/>
                  <a:ea typeface="+mn-ea"/>
                  <a:cs typeface="+mn-ea"/>
                </a:rPr>
                <a:t>1.需求解读</a:t>
              </a:r>
              <a:endParaRPr>
                <a:latin typeface="+mn-ea"/>
                <a:ea typeface="+mn-ea"/>
                <a:cs typeface="+mn-ea"/>
              </a:endParaRPr>
            </a:p>
          </p:txBody>
        </p:sp>
        <p:sp>
          <p:nvSpPr>
            <p:cNvPr id="105" name="文本框 21"/>
            <p:cNvSpPr txBox="1"/>
            <p:nvPr/>
          </p:nvSpPr>
          <p:spPr>
            <a:xfrm>
              <a:off x="3482201" y="5182795"/>
              <a:ext cx="1877696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lvl1pPr algn="ctr" defTabSz="1828800">
                <a:defRPr sz="1900">
                  <a:solidFill>
                    <a:srgbClr val="FFFFFF"/>
                  </a:soli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+mn-ea"/>
                  <a:ea typeface="+mn-ea"/>
                  <a:cs typeface="+mn-ea"/>
                </a:rPr>
                <a:t>3.物业寻源</a:t>
              </a:r>
              <a:endParaRPr>
                <a:latin typeface="+mn-ea"/>
                <a:ea typeface="+mn-ea"/>
                <a:cs typeface="+mn-ea"/>
              </a:endParaRPr>
            </a:p>
          </p:txBody>
        </p:sp>
      </p:grpSp>
      <p:sp>
        <p:nvSpPr>
          <p:cNvPr id="107" name="圆角矩形"/>
          <p:cNvSpPr/>
          <p:nvPr/>
        </p:nvSpPr>
        <p:spPr>
          <a:xfrm>
            <a:off x="12038478" y="11053036"/>
            <a:ext cx="8330249" cy="929019"/>
          </a:xfrm>
          <a:prstGeom prst="roundRect">
            <a:avLst>
              <a:gd name="adj" fmla="val 7953"/>
            </a:avLst>
          </a:prstGeom>
          <a:solidFill>
            <a:srgbClr val="FFFFFF"/>
          </a:solidFill>
          <a:ln w="12700">
            <a:miter lim="400000"/>
          </a:ln>
          <a:effectLst>
            <a:outerShdw blurRad="139700" dist="81699" dir="5400000" rotWithShape="0">
              <a:srgbClr val="000000">
                <a:alpha val="1028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+mn-ea"/>
              <a:ea typeface="+mn-ea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108" name="全流程选址服务、科学精细把控企业战略落地"/>
          <p:cNvSpPr txBox="1"/>
          <p:nvPr/>
        </p:nvSpPr>
        <p:spPr>
          <a:xfrm>
            <a:off x="12641251" y="11282595"/>
            <a:ext cx="7124701" cy="4699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 defTabSz="1828800">
              <a:defRPr sz="28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latin typeface="+mn-ea"/>
                <a:ea typeface="+mn-ea"/>
              </a:rPr>
              <a:t>全流程选址服务、科学精细把控企业战略落地</a:t>
            </a:r>
            <a:endParaRPr>
              <a:latin typeface="+mn-ea"/>
              <a:ea typeface="+mn-ea"/>
            </a:endParaRPr>
          </a:p>
        </p:txBody>
      </p:sp>
      <p:sp>
        <p:nvSpPr>
          <p:cNvPr id="109" name="圆角矩形"/>
          <p:cNvSpPr/>
          <p:nvPr/>
        </p:nvSpPr>
        <p:spPr>
          <a:xfrm>
            <a:off x="2642277" y="6127610"/>
            <a:ext cx="5764344" cy="1208949"/>
          </a:xfrm>
          <a:prstGeom prst="roundRect">
            <a:avLst>
              <a:gd name="adj" fmla="val 6111"/>
            </a:avLst>
          </a:prstGeom>
          <a:gradFill>
            <a:gsLst>
              <a:gs pos="0">
                <a:srgbClr val="D6A979"/>
              </a:gs>
              <a:gs pos="100000">
                <a:srgbClr val="AA7942"/>
              </a:gs>
            </a:gsLst>
            <a:lin ang="21241360"/>
          </a:gradFill>
          <a:ln w="12700">
            <a:miter lim="400000"/>
          </a:ln>
          <a:effectLst>
            <a:outerShdw blurRad="139700" dist="81699" dir="5400000" rotWithShape="0">
              <a:srgbClr val="000000">
                <a:alpha val="1028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+mn-ea"/>
              <a:ea typeface="+mn-ea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110" name="全程陪伴，代客签约"/>
          <p:cNvSpPr txBox="1"/>
          <p:nvPr/>
        </p:nvSpPr>
        <p:spPr>
          <a:xfrm>
            <a:off x="3060648" y="6363784"/>
            <a:ext cx="4699001" cy="6985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1828800">
              <a:defRPr sz="4100" b="1">
                <a:solidFill>
                  <a:srgbClr val="FFFFFF"/>
                </a:soli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latin typeface="+mn-ea"/>
                <a:ea typeface="+mn-ea"/>
              </a:rPr>
              <a:t>全程陪伴，代客签约</a:t>
            </a:r>
            <a:endParaRPr>
              <a:latin typeface="+mn-ea"/>
              <a:ea typeface="+mn-ea"/>
            </a:endParaRPr>
          </a:p>
        </p:txBody>
      </p:sp>
      <p:sp>
        <p:nvSpPr>
          <p:cNvPr id="111" name="圆角矩形"/>
          <p:cNvSpPr/>
          <p:nvPr/>
        </p:nvSpPr>
        <p:spPr>
          <a:xfrm>
            <a:off x="2642277" y="8006291"/>
            <a:ext cx="5764344" cy="1208949"/>
          </a:xfrm>
          <a:prstGeom prst="roundRect">
            <a:avLst>
              <a:gd name="adj" fmla="val 6111"/>
            </a:avLst>
          </a:prstGeom>
          <a:gradFill>
            <a:gsLst>
              <a:gs pos="0">
                <a:srgbClr val="D6A979"/>
              </a:gs>
              <a:gs pos="100000">
                <a:srgbClr val="AA7942"/>
              </a:gs>
            </a:gsLst>
            <a:lin ang="21241360"/>
          </a:gradFill>
          <a:ln w="12700">
            <a:miter lim="400000"/>
          </a:ln>
          <a:effectLst>
            <a:outerShdw blurRad="139700" dist="81699" dir="5400000" rotWithShape="0">
              <a:srgbClr val="000000">
                <a:alpha val="1028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+mn-ea"/>
              <a:ea typeface="+mn-ea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112" name="楷林做您的“风险垫层”"/>
          <p:cNvSpPr txBox="1"/>
          <p:nvPr/>
        </p:nvSpPr>
        <p:spPr>
          <a:xfrm>
            <a:off x="3060648" y="8242465"/>
            <a:ext cx="4667250" cy="6305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1828800">
              <a:defRPr sz="4100" b="1">
                <a:solidFill>
                  <a:srgbClr val="FFFFFF"/>
                </a:soli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latin typeface="+mn-ea"/>
                <a:ea typeface="+mn-ea"/>
                <a:cs typeface="+mn-ea"/>
              </a:rPr>
              <a:t>您的“</a:t>
            </a:r>
            <a:r>
              <a:rPr lang="zh-CN">
                <a:latin typeface="+mn-ea"/>
                <a:ea typeface="+mn-ea"/>
                <a:cs typeface="+mn-ea"/>
              </a:rPr>
              <a:t>商务</a:t>
            </a:r>
            <a:r>
              <a:rPr>
                <a:latin typeface="+mn-ea"/>
                <a:ea typeface="+mn-ea"/>
                <a:cs typeface="+mn-ea"/>
              </a:rPr>
              <a:t>风险垫层”</a:t>
            </a:r>
            <a:endParaRPr>
              <a:latin typeface="+mn-ea"/>
              <a:ea typeface="+mn-ea"/>
              <a:cs typeface="+mn-ea"/>
            </a:endParaRPr>
          </a:p>
        </p:txBody>
      </p:sp>
      <p:sp>
        <p:nvSpPr>
          <p:cNvPr id="113" name="圆角矩形"/>
          <p:cNvSpPr/>
          <p:nvPr/>
        </p:nvSpPr>
        <p:spPr>
          <a:xfrm>
            <a:off x="2642277" y="9919757"/>
            <a:ext cx="5764344" cy="1208949"/>
          </a:xfrm>
          <a:prstGeom prst="roundRect">
            <a:avLst>
              <a:gd name="adj" fmla="val 6111"/>
            </a:avLst>
          </a:prstGeom>
          <a:gradFill>
            <a:gsLst>
              <a:gs pos="0">
                <a:srgbClr val="D6A979"/>
              </a:gs>
              <a:gs pos="100000">
                <a:srgbClr val="AA7942"/>
              </a:gs>
            </a:gsLst>
            <a:lin ang="21241360"/>
          </a:gradFill>
          <a:ln w="12700">
            <a:miter lim="400000"/>
          </a:ln>
          <a:effectLst>
            <a:outerShdw blurRad="139700" dist="81699" dir="5400000" rotWithShape="0">
              <a:srgbClr val="000000">
                <a:alpha val="1028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+mn-ea"/>
              <a:ea typeface="+mn-ea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114" name="同时承诺“租金背靠背”"/>
          <p:cNvSpPr txBox="1"/>
          <p:nvPr/>
        </p:nvSpPr>
        <p:spPr>
          <a:xfrm>
            <a:off x="3060648" y="10155931"/>
            <a:ext cx="4145915" cy="6305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1828800">
              <a:defRPr sz="4100" b="1">
                <a:solidFill>
                  <a:srgbClr val="FFFFFF"/>
                </a:soli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latin typeface="+mn-ea"/>
                <a:ea typeface="+mn-ea"/>
                <a:cs typeface="+mn-ea"/>
              </a:rPr>
              <a:t>承诺“租金背靠背”</a:t>
            </a:r>
            <a:endParaRPr>
              <a:latin typeface="+mn-ea"/>
              <a:ea typeface="+mn-ea"/>
              <a:cs typeface="+mn-ea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圆角矩形"/>
          <p:cNvSpPr/>
          <p:nvPr/>
        </p:nvSpPr>
        <p:spPr>
          <a:xfrm>
            <a:off x="2695744" y="3029469"/>
            <a:ext cx="5157333" cy="10028538"/>
          </a:xfrm>
          <a:prstGeom prst="roundRect">
            <a:avLst>
              <a:gd name="adj" fmla="val 2955"/>
            </a:avLst>
          </a:prstGeom>
          <a:solidFill>
            <a:srgbClr val="FFFFFF">
              <a:alpha val="60615"/>
            </a:srgbClr>
          </a:solidFill>
          <a:ln w="12700">
            <a:miter lim="400000"/>
          </a:ln>
          <a:effectLst>
            <a:outerShdw blurRad="381000" dist="111500" dir="5400000" rotWithShape="0">
              <a:srgbClr val="000000">
                <a:alpha val="14056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+mn-cs"/>
              <a:ea typeface="+mn-cs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117" name="圆角矩形"/>
          <p:cNvSpPr/>
          <p:nvPr/>
        </p:nvSpPr>
        <p:spPr>
          <a:xfrm>
            <a:off x="2986531" y="3290646"/>
            <a:ext cx="4575758" cy="716856"/>
          </a:xfrm>
          <a:prstGeom prst="roundRect">
            <a:avLst>
              <a:gd name="adj" fmla="val 10307"/>
            </a:avLst>
          </a:prstGeom>
          <a:gradFill>
            <a:gsLst>
              <a:gs pos="0">
                <a:srgbClr val="D6A979"/>
              </a:gs>
              <a:gs pos="100000">
                <a:srgbClr val="AA7942"/>
              </a:gs>
            </a:gsLst>
            <a:lin ang="21241360"/>
          </a:gradFill>
          <a:ln w="12700">
            <a:miter lim="400000"/>
          </a:ln>
          <a:effectLst>
            <a:outerShdw blurRad="139700" dist="81699" dir="5400000" rotWithShape="0">
              <a:srgbClr val="000000">
                <a:alpha val="1028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+mn-cs"/>
              <a:ea typeface="+mn-cs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118" name="品牌介绍"/>
          <p:cNvSpPr txBox="1"/>
          <p:nvPr/>
        </p:nvSpPr>
        <p:spPr>
          <a:xfrm>
            <a:off x="745064" y="658161"/>
            <a:ext cx="4102101" cy="4699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2800">
                <a:solidFill>
                  <a:srgbClr val="424242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t>服务详情·选址与租赁服务</a:t>
            </a:r>
          </a:p>
        </p:txBody>
      </p:sp>
      <p:sp>
        <p:nvSpPr>
          <p:cNvPr id="119" name="About k-work"/>
          <p:cNvSpPr txBox="1"/>
          <p:nvPr/>
        </p:nvSpPr>
        <p:spPr>
          <a:xfrm>
            <a:off x="745064" y="1139026"/>
            <a:ext cx="4400244" cy="2308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1500">
                <a:solidFill>
                  <a:srgbClr val="424242"/>
                </a:solidFill>
              </a:defRPr>
            </a:lvl1pPr>
          </a:lstStyle>
          <a:p>
            <a:r>
              <a:rPr dirty="0"/>
              <a:t>Service </a:t>
            </a:r>
            <a:r>
              <a:rPr dirty="0" err="1"/>
              <a:t>Details·Site</a:t>
            </a:r>
            <a:r>
              <a:rPr dirty="0"/>
              <a:t> selection and leasing service</a:t>
            </a:r>
            <a:endParaRPr dirty="0"/>
          </a:p>
        </p:txBody>
      </p:sp>
      <p:sp>
        <p:nvSpPr>
          <p:cNvPr id="121" name="企业办公全场景运营服务商"/>
          <p:cNvSpPr txBox="1"/>
          <p:nvPr/>
        </p:nvSpPr>
        <p:spPr>
          <a:xfrm>
            <a:off x="2603262" y="2016224"/>
            <a:ext cx="11684000" cy="70739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1828800">
              <a:defRPr sz="46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pPr>
            <a:r>
              <a:rPr>
                <a:latin typeface="+mn-cs"/>
                <a:ea typeface="+mn-cs"/>
                <a:cs typeface="+mn-cs"/>
                <a:sym typeface="MiSans-Medium" panose="00000600000000000000" charset="-122"/>
              </a:rPr>
              <a:t>全国房源运营体系，</a:t>
            </a:r>
            <a:r>
              <a:rPr>
                <a:latin typeface="+mn-cs"/>
                <a:ea typeface="+mn-cs"/>
              </a:rPr>
              <a:t>保障企业择址快、准、优</a:t>
            </a:r>
            <a:endParaRPr>
              <a:latin typeface="+mn-cs"/>
              <a:ea typeface="+mn-cs"/>
            </a:endParaRPr>
          </a:p>
        </p:txBody>
      </p:sp>
      <p:sp>
        <p:nvSpPr>
          <p:cNvPr id="122" name="200+"/>
          <p:cNvSpPr txBox="1"/>
          <p:nvPr/>
        </p:nvSpPr>
        <p:spPr>
          <a:xfrm>
            <a:off x="2988799" y="4183341"/>
            <a:ext cx="1243369" cy="6223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 defTabSz="1828800">
              <a:defRPr sz="37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latin typeface="+mn-cs"/>
                <a:ea typeface="+mn-cs"/>
              </a:rPr>
              <a:t>200+</a:t>
            </a:r>
            <a:endParaRPr>
              <a:latin typeface="+mn-cs"/>
              <a:ea typeface="+mn-cs"/>
            </a:endParaRPr>
          </a:p>
        </p:txBody>
      </p:sp>
      <p:sp>
        <p:nvSpPr>
          <p:cNvPr id="123" name="企业办公全场景运营服务商"/>
          <p:cNvSpPr txBox="1"/>
          <p:nvPr/>
        </p:nvSpPr>
        <p:spPr>
          <a:xfrm>
            <a:off x="4296255" y="4240491"/>
            <a:ext cx="490414" cy="4826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25500">
              <a:lnSpc>
                <a:spcPct val="90000"/>
              </a:lnSpc>
              <a:defRPr sz="1500">
                <a:solidFill>
                  <a:srgbClr val="808080"/>
                </a:solidFill>
              </a:defRPr>
            </a:pPr>
            <a:r>
              <a:rPr>
                <a:latin typeface="+mn-cs"/>
                <a:ea typeface="+mn-cs"/>
              </a:rPr>
              <a:t>城市</a:t>
            </a:r>
            <a:endParaRPr>
              <a:latin typeface="+mn-cs"/>
              <a:ea typeface="+mn-cs"/>
            </a:endParaRPr>
          </a:p>
          <a:p>
            <a:pPr defTabSz="825500">
              <a:lnSpc>
                <a:spcPct val="90000"/>
              </a:lnSpc>
              <a:defRPr sz="1500">
                <a:solidFill>
                  <a:srgbClr val="808080"/>
                </a:solidFill>
              </a:defRPr>
            </a:pPr>
            <a:r>
              <a:rPr>
                <a:latin typeface="+mn-cs"/>
                <a:ea typeface="+mn-cs"/>
              </a:rPr>
              <a:t>覆盖</a:t>
            </a:r>
            <a:endParaRPr>
              <a:latin typeface="+mn-cs"/>
              <a:ea typeface="+mn-cs"/>
            </a:endParaRPr>
          </a:p>
        </p:txBody>
      </p:sp>
      <p:sp>
        <p:nvSpPr>
          <p:cNvPr id="124" name="全国覆盖资源"/>
          <p:cNvSpPr txBox="1"/>
          <p:nvPr/>
        </p:nvSpPr>
        <p:spPr>
          <a:xfrm>
            <a:off x="4044552" y="3399456"/>
            <a:ext cx="2451101" cy="533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1828800">
              <a:defRPr sz="3200" b="1">
                <a:solidFill>
                  <a:srgbClr val="FFFFFF"/>
                </a:soli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latin typeface="+mn-cs"/>
                <a:ea typeface="+mn-cs"/>
              </a:rPr>
              <a:t>全国覆盖资源</a:t>
            </a:r>
            <a:endParaRPr>
              <a:latin typeface="+mn-cs"/>
              <a:ea typeface="+mn-cs"/>
            </a:endParaRPr>
          </a:p>
        </p:txBody>
      </p:sp>
      <p:sp>
        <p:nvSpPr>
          <p:cNvPr id="125" name="线条"/>
          <p:cNvSpPr/>
          <p:nvPr/>
        </p:nvSpPr>
        <p:spPr>
          <a:xfrm>
            <a:off x="4926444" y="4342067"/>
            <a:ext cx="1" cy="317548"/>
          </a:xfrm>
          <a:prstGeom prst="line">
            <a:avLst/>
          </a:prstGeom>
          <a:ln w="12700">
            <a:solidFill>
              <a:srgbClr val="535353">
                <a:alpha val="64999"/>
              </a:srgbClr>
            </a:solidFill>
            <a:miter lim="400000"/>
          </a:ln>
        </p:spPr>
        <p:txBody>
          <a:bodyPr lIns="0" tIns="0" rIns="0" bIns="0"/>
          <a:lstStyle/>
          <a:p>
            <a:pPr defTabSz="1828800">
              <a:defRPr sz="36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126" name="70%"/>
          <p:cNvSpPr txBox="1"/>
          <p:nvPr/>
        </p:nvSpPr>
        <p:spPr>
          <a:xfrm>
            <a:off x="5113534" y="4132541"/>
            <a:ext cx="1026276" cy="6223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 defTabSz="1828800">
              <a:defRPr sz="37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latin typeface="+mn-cs"/>
                <a:ea typeface="+mn-cs"/>
              </a:rPr>
              <a:t>70%</a:t>
            </a:r>
            <a:endParaRPr>
              <a:latin typeface="+mn-cs"/>
              <a:ea typeface="+mn-cs"/>
            </a:endParaRPr>
          </a:p>
        </p:txBody>
      </p:sp>
      <p:sp>
        <p:nvSpPr>
          <p:cNvPr id="127" name="企业办公全场景运营服务商"/>
          <p:cNvSpPr txBox="1"/>
          <p:nvPr/>
        </p:nvSpPr>
        <p:spPr>
          <a:xfrm>
            <a:off x="6273165" y="4240530"/>
            <a:ext cx="1481455" cy="46926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Autofit/>
          </a:bodyPr>
          <a:lstStyle>
            <a:lvl1pPr defTabSz="825500">
              <a:lnSpc>
                <a:spcPct val="90000"/>
              </a:lnSpc>
              <a:defRPr sz="1500">
                <a:solidFill>
                  <a:srgbClr val="808080"/>
                </a:solidFill>
              </a:defRPr>
            </a:lvl1pPr>
          </a:lstStyle>
          <a:p>
            <a:r>
              <a:rPr dirty="0" err="1">
                <a:latin typeface="+mn-cs"/>
                <a:ea typeface="+mn-cs"/>
              </a:rPr>
              <a:t>三四线城市深入</a:t>
            </a:r>
            <a:endParaRPr dirty="0" err="1">
              <a:latin typeface="+mn-cs"/>
              <a:ea typeface="+mn-cs"/>
            </a:endParaRPr>
          </a:p>
        </p:txBody>
      </p:sp>
      <p:sp>
        <p:nvSpPr>
          <p:cNvPr id="128" name="300+"/>
          <p:cNvSpPr txBox="1"/>
          <p:nvPr/>
        </p:nvSpPr>
        <p:spPr>
          <a:xfrm>
            <a:off x="2984804" y="4776008"/>
            <a:ext cx="1251358" cy="6223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 defTabSz="1828800">
              <a:defRPr sz="37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latin typeface="+mn-cs"/>
                <a:ea typeface="+mn-cs"/>
              </a:rPr>
              <a:t>300+</a:t>
            </a:r>
            <a:endParaRPr>
              <a:latin typeface="+mn-cs"/>
              <a:ea typeface="+mn-cs"/>
            </a:endParaRPr>
          </a:p>
        </p:txBody>
      </p:sp>
      <p:sp>
        <p:nvSpPr>
          <p:cNvPr id="129" name="企业办公全场景运营服务商"/>
          <p:cNvSpPr txBox="1"/>
          <p:nvPr/>
        </p:nvSpPr>
        <p:spPr>
          <a:xfrm>
            <a:off x="4296255" y="4883958"/>
            <a:ext cx="490414" cy="4826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>
            <a:lvl1pPr defTabSz="825500">
              <a:lnSpc>
                <a:spcPct val="90000"/>
              </a:lnSpc>
              <a:defRPr sz="1500">
                <a:solidFill>
                  <a:srgbClr val="808080"/>
                </a:solidFill>
              </a:defRPr>
            </a:lvl1pPr>
          </a:lstStyle>
          <a:p>
            <a:r>
              <a:rPr>
                <a:latin typeface="+mn-cs"/>
                <a:ea typeface="+mn-cs"/>
              </a:rPr>
              <a:t>优质房源</a:t>
            </a:r>
            <a:endParaRPr>
              <a:latin typeface="+mn-cs"/>
              <a:ea typeface="+mn-cs"/>
            </a:endParaRPr>
          </a:p>
        </p:txBody>
      </p:sp>
      <p:sp>
        <p:nvSpPr>
          <p:cNvPr id="130" name="1000+"/>
          <p:cNvSpPr txBox="1"/>
          <p:nvPr/>
        </p:nvSpPr>
        <p:spPr>
          <a:xfrm>
            <a:off x="5062289" y="4776008"/>
            <a:ext cx="1508392" cy="6223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 defTabSz="1828800">
              <a:defRPr sz="37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latin typeface="+mn-cs"/>
                <a:ea typeface="+mn-cs"/>
              </a:rPr>
              <a:t>1000+</a:t>
            </a:r>
            <a:endParaRPr>
              <a:latin typeface="+mn-cs"/>
              <a:ea typeface="+mn-cs"/>
            </a:endParaRPr>
          </a:p>
        </p:txBody>
      </p:sp>
      <p:sp>
        <p:nvSpPr>
          <p:cNvPr id="131" name="企业办公全场景运营服务商"/>
          <p:cNvSpPr txBox="1"/>
          <p:nvPr/>
        </p:nvSpPr>
        <p:spPr>
          <a:xfrm>
            <a:off x="6655725" y="4883958"/>
            <a:ext cx="1108457" cy="4826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>
            <a:lvl1pPr defTabSz="825500">
              <a:lnSpc>
                <a:spcPct val="90000"/>
              </a:lnSpc>
              <a:defRPr sz="1500">
                <a:solidFill>
                  <a:srgbClr val="808080"/>
                </a:solidFill>
              </a:defRPr>
            </a:lvl1pPr>
          </a:lstStyle>
          <a:p>
            <a:r>
              <a:rPr dirty="0" err="1">
                <a:latin typeface="+mn-cs"/>
                <a:ea typeface="+mn-cs"/>
              </a:rPr>
              <a:t>写字楼现场踏勘资料池</a:t>
            </a:r>
            <a:endParaRPr dirty="0" err="1">
              <a:latin typeface="+mn-cs"/>
              <a:ea typeface="+mn-cs"/>
            </a:endParaRPr>
          </a:p>
        </p:txBody>
      </p:sp>
      <p:pic>
        <p:nvPicPr>
          <p:cNvPr id="132" name="image12.tif" descr="image12.tif"/>
          <p:cNvPicPr>
            <a:picLocks noChangeAspect="1"/>
          </p:cNvPicPr>
          <p:nvPr/>
        </p:nvPicPr>
        <p:blipFill>
          <a:blip r:embed="rId1"/>
          <a:srcRect t="172" b="171"/>
          <a:stretch>
            <a:fillRect/>
          </a:stretch>
        </p:blipFill>
        <p:spPr>
          <a:xfrm>
            <a:off x="3515219" y="5676421"/>
            <a:ext cx="3524600" cy="6741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extrusionOk="0">
                <a:moveTo>
                  <a:pt x="513" y="0"/>
                </a:moveTo>
                <a:cubicBezTo>
                  <a:pt x="362" y="0"/>
                  <a:pt x="272" y="-1"/>
                  <a:pt x="212" y="12"/>
                </a:cubicBezTo>
                <a:cubicBezTo>
                  <a:pt x="124" y="29"/>
                  <a:pt x="54" y="66"/>
                  <a:pt x="22" y="111"/>
                </a:cubicBezTo>
                <a:cubicBezTo>
                  <a:pt x="-1" y="140"/>
                  <a:pt x="0" y="188"/>
                  <a:pt x="0" y="254"/>
                </a:cubicBezTo>
                <a:lnTo>
                  <a:pt x="0" y="21344"/>
                </a:lnTo>
                <a:cubicBezTo>
                  <a:pt x="0" y="21410"/>
                  <a:pt x="-1" y="21458"/>
                  <a:pt x="22" y="21487"/>
                </a:cubicBezTo>
                <a:cubicBezTo>
                  <a:pt x="54" y="21532"/>
                  <a:pt x="124" y="21569"/>
                  <a:pt x="212" y="21586"/>
                </a:cubicBezTo>
                <a:cubicBezTo>
                  <a:pt x="272" y="21599"/>
                  <a:pt x="362" y="21598"/>
                  <a:pt x="513" y="21598"/>
                </a:cubicBezTo>
                <a:lnTo>
                  <a:pt x="21086" y="21598"/>
                </a:lnTo>
                <a:cubicBezTo>
                  <a:pt x="21237" y="21598"/>
                  <a:pt x="21327" y="21599"/>
                  <a:pt x="21387" y="21586"/>
                </a:cubicBezTo>
                <a:cubicBezTo>
                  <a:pt x="21475" y="21569"/>
                  <a:pt x="21543" y="21532"/>
                  <a:pt x="21575" y="21487"/>
                </a:cubicBezTo>
                <a:cubicBezTo>
                  <a:pt x="21598" y="21458"/>
                  <a:pt x="21599" y="21410"/>
                  <a:pt x="21599" y="21343"/>
                </a:cubicBezTo>
                <a:lnTo>
                  <a:pt x="21599" y="255"/>
                </a:lnTo>
                <a:cubicBezTo>
                  <a:pt x="21599" y="188"/>
                  <a:pt x="21598" y="140"/>
                  <a:pt x="21575" y="111"/>
                </a:cubicBezTo>
                <a:cubicBezTo>
                  <a:pt x="21543" y="66"/>
                  <a:pt x="21475" y="29"/>
                  <a:pt x="21387" y="12"/>
                </a:cubicBezTo>
                <a:cubicBezTo>
                  <a:pt x="21327" y="-1"/>
                  <a:pt x="21237" y="0"/>
                  <a:pt x="21086" y="0"/>
                </a:cubicBezTo>
                <a:lnTo>
                  <a:pt x="513" y="0"/>
                </a:lnTo>
                <a:close/>
              </a:path>
            </a:pathLst>
          </a:custGeom>
          <a:ln w="12700">
            <a:miter lim="400000"/>
            <a:headEnd/>
            <a:tailEnd/>
          </a:ln>
        </p:spPr>
      </p:pic>
      <p:sp>
        <p:nvSpPr>
          <p:cNvPr id="133" name="KWORK资产地图"/>
          <p:cNvSpPr txBox="1"/>
          <p:nvPr/>
        </p:nvSpPr>
        <p:spPr>
          <a:xfrm>
            <a:off x="4776936" y="12531687"/>
            <a:ext cx="1016000" cy="30734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 defTabSz="1828800">
              <a:defRPr sz="20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 dirty="0" err="1">
                <a:latin typeface="+mn-cs"/>
                <a:ea typeface="+mn-cs"/>
                <a:cs typeface="+mn-cs"/>
              </a:rPr>
              <a:t>资产地图</a:t>
            </a:r>
            <a:endParaRPr dirty="0" err="1">
              <a:latin typeface="+mn-cs"/>
              <a:ea typeface="+mn-cs"/>
              <a:cs typeface="+mn-cs"/>
            </a:endParaRPr>
          </a:p>
        </p:txBody>
      </p:sp>
      <p:sp>
        <p:nvSpPr>
          <p:cNvPr id="134" name="线条"/>
          <p:cNvSpPr/>
          <p:nvPr/>
        </p:nvSpPr>
        <p:spPr>
          <a:xfrm>
            <a:off x="4911778" y="4953784"/>
            <a:ext cx="1" cy="317549"/>
          </a:xfrm>
          <a:prstGeom prst="line">
            <a:avLst/>
          </a:prstGeom>
          <a:ln w="12700">
            <a:solidFill>
              <a:srgbClr val="535353">
                <a:alpha val="64999"/>
              </a:srgbClr>
            </a:solidFill>
            <a:miter lim="400000"/>
          </a:ln>
        </p:spPr>
        <p:txBody>
          <a:bodyPr lIns="0" tIns="0" rIns="0" bIns="0"/>
          <a:lstStyle/>
          <a:p>
            <a:pPr defTabSz="1828800">
              <a:defRPr sz="36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135" name="圆角矩形"/>
          <p:cNvSpPr/>
          <p:nvPr/>
        </p:nvSpPr>
        <p:spPr>
          <a:xfrm>
            <a:off x="9305979" y="3029469"/>
            <a:ext cx="5157333" cy="10028538"/>
          </a:xfrm>
          <a:prstGeom prst="roundRect">
            <a:avLst>
              <a:gd name="adj" fmla="val 2955"/>
            </a:avLst>
          </a:prstGeom>
          <a:solidFill>
            <a:srgbClr val="FFFFFF">
              <a:alpha val="60615"/>
            </a:srgbClr>
          </a:solidFill>
          <a:ln w="12700">
            <a:miter lim="400000"/>
          </a:ln>
          <a:effectLst>
            <a:outerShdw blurRad="381000" dist="111500" dir="5400000" rotWithShape="0">
              <a:srgbClr val="000000">
                <a:alpha val="14056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+mn-cs"/>
              <a:ea typeface="+mn-cs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136" name="圆角矩形"/>
          <p:cNvSpPr/>
          <p:nvPr/>
        </p:nvSpPr>
        <p:spPr>
          <a:xfrm>
            <a:off x="9596766" y="3290646"/>
            <a:ext cx="4575758" cy="716856"/>
          </a:xfrm>
          <a:prstGeom prst="roundRect">
            <a:avLst>
              <a:gd name="adj" fmla="val 10307"/>
            </a:avLst>
          </a:prstGeom>
          <a:gradFill>
            <a:gsLst>
              <a:gs pos="0">
                <a:srgbClr val="D6A979"/>
              </a:gs>
              <a:gs pos="100000">
                <a:srgbClr val="AA7942"/>
              </a:gs>
            </a:gsLst>
            <a:lin ang="21241360"/>
          </a:gradFill>
          <a:ln w="12700">
            <a:miter lim="400000"/>
          </a:ln>
          <a:effectLst>
            <a:outerShdw blurRad="139700" dist="81699" dir="5400000" rotWithShape="0">
              <a:srgbClr val="000000">
                <a:alpha val="1028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+mn-cs"/>
              <a:ea typeface="+mn-cs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137" name="112+"/>
          <p:cNvSpPr txBox="1"/>
          <p:nvPr/>
        </p:nvSpPr>
        <p:spPr>
          <a:xfrm>
            <a:off x="10184052" y="4342091"/>
            <a:ext cx="1086892" cy="6223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 defTabSz="1828800">
              <a:defRPr sz="37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latin typeface="+mn-cs"/>
                <a:ea typeface="+mn-cs"/>
              </a:rPr>
              <a:t>112+</a:t>
            </a:r>
            <a:endParaRPr>
              <a:latin typeface="+mn-cs"/>
              <a:ea typeface="+mn-cs"/>
            </a:endParaRPr>
          </a:p>
        </p:txBody>
      </p:sp>
      <p:sp>
        <p:nvSpPr>
          <p:cNvPr id="138" name="企业办公全场景运营服务商"/>
          <p:cNvSpPr txBox="1"/>
          <p:nvPr/>
        </p:nvSpPr>
        <p:spPr>
          <a:xfrm>
            <a:off x="11405235" y="4342130"/>
            <a:ext cx="2450465" cy="660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Autofit/>
          </a:bodyPr>
          <a:lstStyle/>
          <a:p>
            <a:pPr defTabSz="825500">
              <a:lnSpc>
                <a:spcPct val="130000"/>
              </a:lnSpc>
              <a:defRPr sz="1500">
                <a:solidFill>
                  <a:srgbClr val="808080"/>
                </a:solidFill>
              </a:defRPr>
            </a:pPr>
            <a:r>
              <a:rPr dirty="0" err="1">
                <a:latin typeface="+mn-cs"/>
                <a:ea typeface="+mn-cs"/>
              </a:rPr>
              <a:t>全国房东资源战略合作</a:t>
            </a:r>
            <a:endParaRPr dirty="0" err="1">
              <a:latin typeface="+mn-cs"/>
              <a:ea typeface="+mn-cs"/>
            </a:endParaRPr>
          </a:p>
          <a:p>
            <a:pPr defTabSz="825500">
              <a:lnSpc>
                <a:spcPct val="130000"/>
              </a:lnSpc>
              <a:defRPr sz="1500">
                <a:solidFill>
                  <a:srgbClr val="808080"/>
                </a:solidFill>
              </a:defRPr>
            </a:pPr>
            <a:r>
              <a:rPr lang="zh-CN" dirty="0">
                <a:latin typeface="+mn-cs"/>
                <a:ea typeface="+mn-cs"/>
              </a:rPr>
              <a:t>责任一体化风险最小</a:t>
            </a:r>
            <a:r>
              <a:rPr lang="zh-CN" dirty="0">
                <a:latin typeface="+mn-cs"/>
                <a:ea typeface="+mn-cs"/>
              </a:rPr>
              <a:t>化</a:t>
            </a:r>
            <a:endParaRPr lang="zh-CN" dirty="0">
              <a:latin typeface="+mn-cs"/>
              <a:ea typeface="+mn-cs"/>
            </a:endParaRPr>
          </a:p>
        </p:txBody>
      </p:sp>
      <p:sp>
        <p:nvSpPr>
          <p:cNvPr id="139" name="深度运营全国房东资源"/>
          <p:cNvSpPr txBox="1"/>
          <p:nvPr/>
        </p:nvSpPr>
        <p:spPr>
          <a:xfrm>
            <a:off x="9856820" y="3399456"/>
            <a:ext cx="4076701" cy="533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1828800">
              <a:defRPr sz="3200" b="1">
                <a:solidFill>
                  <a:srgbClr val="FFFFFF"/>
                </a:soli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latin typeface="+mn-cs"/>
                <a:ea typeface="+mn-cs"/>
              </a:rPr>
              <a:t>深度运营全国房东资源</a:t>
            </a:r>
            <a:endParaRPr>
              <a:latin typeface="+mn-cs"/>
              <a:ea typeface="+mn-cs"/>
            </a:endParaRPr>
          </a:p>
        </p:txBody>
      </p:sp>
      <p:sp>
        <p:nvSpPr>
          <p:cNvPr id="140" name="线条"/>
          <p:cNvSpPr/>
          <p:nvPr/>
        </p:nvSpPr>
        <p:spPr>
          <a:xfrm flipH="1" flipV="1">
            <a:off x="9601927" y="5480250"/>
            <a:ext cx="4570516" cy="1"/>
          </a:xfrm>
          <a:prstGeom prst="line">
            <a:avLst/>
          </a:prstGeom>
          <a:ln w="12700">
            <a:solidFill>
              <a:srgbClr val="535353">
                <a:alpha val="64999"/>
              </a:srgbClr>
            </a:solidFill>
            <a:miter lim="400000"/>
          </a:ln>
        </p:spPr>
        <p:txBody>
          <a:bodyPr lIns="0" tIns="0" rIns="0" bIns="0"/>
          <a:lstStyle/>
          <a:p>
            <a:pPr defTabSz="1828800">
              <a:defRPr sz="36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142" name="楷林全国房东、物业年度维护活动"/>
          <p:cNvSpPr txBox="1"/>
          <p:nvPr/>
        </p:nvSpPr>
        <p:spPr>
          <a:xfrm>
            <a:off x="10233645" y="12531687"/>
            <a:ext cx="3302000" cy="30734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 defTabSz="1828800">
              <a:defRPr sz="20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latin typeface="+mn-cs"/>
                <a:ea typeface="+mn-cs"/>
              </a:rPr>
              <a:t>全国房东、物业年度维护活动</a:t>
            </a:r>
            <a:endParaRPr>
              <a:latin typeface="+mn-cs"/>
              <a:ea typeface="+mn-cs"/>
            </a:endParaRPr>
          </a:p>
        </p:txBody>
      </p:sp>
      <p:grpSp>
        <p:nvGrpSpPr>
          <p:cNvPr id="150" name="组合 2"/>
          <p:cNvGrpSpPr/>
          <p:nvPr/>
        </p:nvGrpSpPr>
        <p:grpSpPr>
          <a:xfrm>
            <a:off x="9972994" y="5688232"/>
            <a:ext cx="3822970" cy="6667655"/>
            <a:chOff x="55609" y="-4"/>
            <a:chExt cx="3822969" cy="6667653"/>
          </a:xfrm>
        </p:grpSpPr>
        <p:pic>
          <p:nvPicPr>
            <p:cNvPr id="143" name="图像" descr="图像"/>
            <p:cNvPicPr>
              <a:picLocks noChangeAspect="1"/>
            </p:cNvPicPr>
            <p:nvPr/>
          </p:nvPicPr>
          <p:blipFill>
            <a:blip r:embed="rId2"/>
            <a:srcRect l="739" t="504" r="737" b="497"/>
            <a:stretch>
              <a:fillRect/>
            </a:stretch>
          </p:blipFill>
          <p:spPr>
            <a:xfrm>
              <a:off x="84454" y="-4"/>
              <a:ext cx="3794124" cy="28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8" extrusionOk="0">
                  <a:moveTo>
                    <a:pt x="515" y="0"/>
                  </a:moveTo>
                  <a:cubicBezTo>
                    <a:pt x="364" y="0"/>
                    <a:pt x="273" y="-2"/>
                    <a:pt x="212" y="33"/>
                  </a:cubicBezTo>
                  <a:cubicBezTo>
                    <a:pt x="125" y="78"/>
                    <a:pt x="56" y="177"/>
                    <a:pt x="24" y="299"/>
                  </a:cubicBezTo>
                  <a:cubicBezTo>
                    <a:pt x="-1" y="383"/>
                    <a:pt x="0" y="511"/>
                    <a:pt x="0" y="723"/>
                  </a:cubicBezTo>
                  <a:lnTo>
                    <a:pt x="0" y="20876"/>
                  </a:lnTo>
                  <a:cubicBezTo>
                    <a:pt x="0" y="21088"/>
                    <a:pt x="-1" y="21215"/>
                    <a:pt x="24" y="21299"/>
                  </a:cubicBezTo>
                  <a:cubicBezTo>
                    <a:pt x="56" y="21421"/>
                    <a:pt x="125" y="21517"/>
                    <a:pt x="212" y="21562"/>
                  </a:cubicBezTo>
                  <a:cubicBezTo>
                    <a:pt x="273" y="21597"/>
                    <a:pt x="364" y="21598"/>
                    <a:pt x="515" y="21598"/>
                  </a:cubicBezTo>
                  <a:lnTo>
                    <a:pt x="21081" y="21598"/>
                  </a:lnTo>
                  <a:cubicBezTo>
                    <a:pt x="21232" y="21598"/>
                    <a:pt x="21323" y="21597"/>
                    <a:pt x="21384" y="21562"/>
                  </a:cubicBezTo>
                  <a:cubicBezTo>
                    <a:pt x="21471" y="21517"/>
                    <a:pt x="21542" y="21421"/>
                    <a:pt x="21574" y="21299"/>
                  </a:cubicBezTo>
                  <a:cubicBezTo>
                    <a:pt x="21599" y="21215"/>
                    <a:pt x="21598" y="21088"/>
                    <a:pt x="21598" y="20876"/>
                  </a:cubicBezTo>
                  <a:lnTo>
                    <a:pt x="21598" y="723"/>
                  </a:lnTo>
                  <a:cubicBezTo>
                    <a:pt x="21598" y="511"/>
                    <a:pt x="21599" y="383"/>
                    <a:pt x="21574" y="299"/>
                  </a:cubicBezTo>
                  <a:cubicBezTo>
                    <a:pt x="21542" y="177"/>
                    <a:pt x="21471" y="78"/>
                    <a:pt x="21384" y="33"/>
                  </a:cubicBezTo>
                  <a:cubicBezTo>
                    <a:pt x="21323" y="-2"/>
                    <a:pt x="21232" y="0"/>
                    <a:pt x="21081" y="0"/>
                  </a:cubicBezTo>
                  <a:lnTo>
                    <a:pt x="515" y="0"/>
                  </a:lnTo>
                  <a:close/>
                </a:path>
              </a:pathLst>
            </a:custGeom>
            <a:ln w="12700" cap="flat">
              <a:noFill/>
              <a:miter lim="400000"/>
              <a:headEnd/>
              <a:tailEnd/>
            </a:ln>
            <a:effectLst/>
          </p:spPr>
        </p:pic>
        <p:grpSp>
          <p:nvGrpSpPr>
            <p:cNvPr id="149" name="组合 11"/>
            <p:cNvGrpSpPr/>
            <p:nvPr/>
          </p:nvGrpSpPr>
          <p:grpSpPr>
            <a:xfrm>
              <a:off x="55609" y="2901892"/>
              <a:ext cx="3813905" cy="3765757"/>
              <a:chOff x="43559" y="0"/>
              <a:chExt cx="3813904" cy="3765756"/>
            </a:xfrm>
          </p:grpSpPr>
          <p:pic>
            <p:nvPicPr>
              <p:cNvPr id="144" name="图片 12" descr="/Users/lvy/Downloads/IMG_8449.jpgIMG_8449"/>
              <p:cNvPicPr>
                <a:picLocks noChangeAspect="1"/>
              </p:cNvPicPr>
              <p:nvPr/>
            </p:nvPicPr>
            <p:blipFill>
              <a:blip r:embed="rId3"/>
              <a:srcRect t="3178" b="3178"/>
              <a:stretch>
                <a:fillRect/>
              </a:stretch>
            </p:blipFill>
            <p:spPr>
              <a:xfrm>
                <a:off x="43559" y="0"/>
                <a:ext cx="3812242" cy="2679453"/>
              </a:xfrm>
              <a:prstGeom prst="rect">
                <a:avLst/>
              </a:prstGeom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</p:pic>
          <p:grpSp>
            <p:nvGrpSpPr>
              <p:cNvPr id="148" name="组合 13"/>
              <p:cNvGrpSpPr/>
              <p:nvPr/>
            </p:nvGrpSpPr>
            <p:grpSpPr>
              <a:xfrm>
                <a:off x="43559" y="2724934"/>
                <a:ext cx="3813904" cy="1040822"/>
                <a:chOff x="43559" y="-22438"/>
                <a:chExt cx="3813903" cy="1040820"/>
              </a:xfrm>
            </p:grpSpPr>
            <p:pic>
              <p:nvPicPr>
                <p:cNvPr id="145" name="image130.jpeg" descr="/Users/lvy/Desktop/K-work/岗位工作类/2024年年终活动/年终房东供应商物业活动/房东/WechatIMG831.jpgWechatIMG831"/>
                <p:cNvPicPr>
                  <a:picLocks noChangeAspect="1"/>
                </p:cNvPicPr>
                <p:nvPr/>
              </p:nvPicPr>
              <p:blipFill>
                <a:blip r:embed="rId4"/>
                <a:srcRect l="7301" t="1683" r="990"/>
                <a:stretch>
                  <a:fillRect/>
                </a:stretch>
              </p:blipFill>
              <p:spPr>
                <a:xfrm>
                  <a:off x="1341498" y="-22438"/>
                  <a:ext cx="1170304" cy="1040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600" extrusionOk="0">
                      <a:moveTo>
                        <a:pt x="513" y="0"/>
                      </a:moveTo>
                      <a:cubicBezTo>
                        <a:pt x="361" y="0"/>
                        <a:pt x="274" y="3"/>
                        <a:pt x="214" y="34"/>
                      </a:cubicBezTo>
                      <a:cubicBezTo>
                        <a:pt x="126" y="73"/>
                        <a:pt x="54" y="154"/>
                        <a:pt x="22" y="261"/>
                      </a:cubicBezTo>
                      <a:cubicBezTo>
                        <a:pt x="-3" y="335"/>
                        <a:pt x="1" y="446"/>
                        <a:pt x="1" y="631"/>
                      </a:cubicBezTo>
                      <a:lnTo>
                        <a:pt x="1" y="20969"/>
                      </a:lnTo>
                      <a:cubicBezTo>
                        <a:pt x="1" y="21154"/>
                        <a:pt x="-3" y="21257"/>
                        <a:pt x="22" y="21331"/>
                      </a:cubicBezTo>
                      <a:cubicBezTo>
                        <a:pt x="54" y="21438"/>
                        <a:pt x="126" y="21520"/>
                        <a:pt x="214" y="21558"/>
                      </a:cubicBezTo>
                      <a:cubicBezTo>
                        <a:pt x="274" y="21589"/>
                        <a:pt x="361" y="21600"/>
                        <a:pt x="513" y="21600"/>
                      </a:cubicBezTo>
                      <a:lnTo>
                        <a:pt x="21077" y="21600"/>
                      </a:lnTo>
                      <a:cubicBezTo>
                        <a:pt x="21229" y="21600"/>
                        <a:pt x="21323" y="21589"/>
                        <a:pt x="21383" y="21558"/>
                      </a:cubicBezTo>
                      <a:cubicBezTo>
                        <a:pt x="21471" y="21520"/>
                        <a:pt x="21537" y="21438"/>
                        <a:pt x="21569" y="21331"/>
                      </a:cubicBezTo>
                      <a:cubicBezTo>
                        <a:pt x="21594" y="21257"/>
                        <a:pt x="21597" y="21154"/>
                        <a:pt x="21597" y="20969"/>
                      </a:cubicBezTo>
                      <a:lnTo>
                        <a:pt x="21597" y="631"/>
                      </a:lnTo>
                      <a:cubicBezTo>
                        <a:pt x="21597" y="446"/>
                        <a:pt x="21594" y="335"/>
                        <a:pt x="21569" y="261"/>
                      </a:cubicBezTo>
                      <a:cubicBezTo>
                        <a:pt x="21537" y="154"/>
                        <a:pt x="21471" y="73"/>
                        <a:pt x="21383" y="34"/>
                      </a:cubicBezTo>
                      <a:cubicBezTo>
                        <a:pt x="21323" y="3"/>
                        <a:pt x="21229" y="0"/>
                        <a:pt x="21077" y="0"/>
                      </a:cubicBezTo>
                      <a:lnTo>
                        <a:pt x="513" y="0"/>
                      </a:lnTo>
                      <a:close/>
                    </a:path>
                  </a:pathLst>
                </a:custGeom>
                <a:ln w="12700" cap="flat">
                  <a:noFill/>
                  <a:miter lim="400000"/>
                  <a:headEnd/>
                  <a:tailEnd/>
                </a:ln>
                <a:effectLst/>
              </p:spPr>
            </p:pic>
            <p:pic>
              <p:nvPicPr>
                <p:cNvPr id="146" name="image131.jpeg" descr="image131.jpeg"/>
                <p:cNvPicPr>
                  <a:picLocks noChangeAspect="1"/>
                </p:cNvPicPr>
                <p:nvPr/>
              </p:nvPicPr>
              <p:blipFill>
                <a:blip r:embed="rId5"/>
                <a:srcRect l="21299" t="17284" r="30523" b="12585"/>
                <a:stretch>
                  <a:fillRect/>
                </a:stretch>
              </p:blipFill>
              <p:spPr>
                <a:xfrm>
                  <a:off x="2654126" y="-1"/>
                  <a:ext cx="1203336" cy="1018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600" extrusionOk="0">
                      <a:moveTo>
                        <a:pt x="513" y="0"/>
                      </a:moveTo>
                      <a:cubicBezTo>
                        <a:pt x="361" y="0"/>
                        <a:pt x="274" y="3"/>
                        <a:pt x="214" y="34"/>
                      </a:cubicBezTo>
                      <a:cubicBezTo>
                        <a:pt x="126" y="73"/>
                        <a:pt x="54" y="154"/>
                        <a:pt x="22" y="261"/>
                      </a:cubicBezTo>
                      <a:cubicBezTo>
                        <a:pt x="-3" y="335"/>
                        <a:pt x="1" y="446"/>
                        <a:pt x="1" y="631"/>
                      </a:cubicBezTo>
                      <a:lnTo>
                        <a:pt x="1" y="20969"/>
                      </a:lnTo>
                      <a:cubicBezTo>
                        <a:pt x="1" y="21154"/>
                        <a:pt x="-3" y="21257"/>
                        <a:pt x="22" y="21331"/>
                      </a:cubicBezTo>
                      <a:cubicBezTo>
                        <a:pt x="54" y="21438"/>
                        <a:pt x="126" y="21520"/>
                        <a:pt x="214" y="21558"/>
                      </a:cubicBezTo>
                      <a:cubicBezTo>
                        <a:pt x="274" y="21589"/>
                        <a:pt x="361" y="21600"/>
                        <a:pt x="513" y="21600"/>
                      </a:cubicBezTo>
                      <a:lnTo>
                        <a:pt x="21077" y="21600"/>
                      </a:lnTo>
                      <a:cubicBezTo>
                        <a:pt x="21229" y="21600"/>
                        <a:pt x="21323" y="21589"/>
                        <a:pt x="21383" y="21558"/>
                      </a:cubicBezTo>
                      <a:cubicBezTo>
                        <a:pt x="21471" y="21520"/>
                        <a:pt x="21537" y="21438"/>
                        <a:pt x="21569" y="21331"/>
                      </a:cubicBezTo>
                      <a:cubicBezTo>
                        <a:pt x="21594" y="21257"/>
                        <a:pt x="21597" y="21154"/>
                        <a:pt x="21597" y="20969"/>
                      </a:cubicBezTo>
                      <a:lnTo>
                        <a:pt x="21597" y="631"/>
                      </a:lnTo>
                      <a:cubicBezTo>
                        <a:pt x="21597" y="446"/>
                        <a:pt x="21594" y="335"/>
                        <a:pt x="21569" y="261"/>
                      </a:cubicBezTo>
                      <a:cubicBezTo>
                        <a:pt x="21537" y="154"/>
                        <a:pt x="21471" y="73"/>
                        <a:pt x="21383" y="34"/>
                      </a:cubicBezTo>
                      <a:cubicBezTo>
                        <a:pt x="21323" y="3"/>
                        <a:pt x="21229" y="0"/>
                        <a:pt x="21077" y="0"/>
                      </a:cubicBezTo>
                      <a:lnTo>
                        <a:pt x="513" y="0"/>
                      </a:lnTo>
                      <a:close/>
                    </a:path>
                  </a:pathLst>
                </a:custGeom>
                <a:ln w="12700" cap="flat">
                  <a:noFill/>
                  <a:miter lim="400000"/>
                  <a:headEnd/>
                  <a:tailEnd/>
                </a:ln>
                <a:effectLst/>
              </p:spPr>
            </p:pic>
            <p:pic>
              <p:nvPicPr>
                <p:cNvPr id="147" name="图片 14" descr="/Users/lvy/Desktop/K-work/岗位工作类/2024年年终活动/年终房东供应商物业活动/房东/WechatIMG829.jpgWechatIMG829"/>
                <p:cNvPicPr>
                  <a:picLocks noChangeAspect="1"/>
                </p:cNvPicPr>
                <p:nvPr/>
              </p:nvPicPr>
              <p:blipFill>
                <a:blip r:embed="rId6"/>
                <a:srcRect l="11503" t="4430" b="21062"/>
                <a:stretch>
                  <a:fillRect/>
                </a:stretch>
              </p:blipFill>
              <p:spPr>
                <a:xfrm rot="16200000">
                  <a:off x="105789" y="-62232"/>
                  <a:ext cx="1001393" cy="1125854"/>
                </a:xfrm>
                <a:prstGeom prst="rect">
                  <a:avLst/>
                </a:prstGeom>
                <a:ln w="12700" cap="flat">
                  <a:noFill/>
                  <a:miter lim="400000"/>
                  <a:headEnd/>
                  <a:tailEnd/>
                </a:ln>
                <a:effectLst/>
              </p:spPr>
            </p:pic>
          </p:grpSp>
        </p:grpSp>
      </p:grpSp>
      <p:sp>
        <p:nvSpPr>
          <p:cNvPr id="151" name="圆角矩形"/>
          <p:cNvSpPr/>
          <p:nvPr/>
        </p:nvSpPr>
        <p:spPr>
          <a:xfrm>
            <a:off x="15916212" y="3029469"/>
            <a:ext cx="5584785" cy="10028538"/>
          </a:xfrm>
          <a:prstGeom prst="roundRect">
            <a:avLst>
              <a:gd name="adj" fmla="val 2729"/>
            </a:avLst>
          </a:prstGeom>
          <a:solidFill>
            <a:srgbClr val="FFFFFF">
              <a:alpha val="60615"/>
            </a:srgbClr>
          </a:solidFill>
          <a:ln w="12700">
            <a:miter lim="400000"/>
          </a:ln>
          <a:effectLst>
            <a:outerShdw blurRad="381000" dist="111500" dir="5400000" rotWithShape="0">
              <a:srgbClr val="000000">
                <a:alpha val="14056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+mn-cs"/>
              <a:ea typeface="+mn-cs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152" name="圆角矩形"/>
          <p:cNvSpPr/>
          <p:nvPr/>
        </p:nvSpPr>
        <p:spPr>
          <a:xfrm>
            <a:off x="16206999" y="3290646"/>
            <a:ext cx="5003211" cy="716856"/>
          </a:xfrm>
          <a:prstGeom prst="roundRect">
            <a:avLst>
              <a:gd name="adj" fmla="val 10307"/>
            </a:avLst>
          </a:prstGeom>
          <a:gradFill>
            <a:gsLst>
              <a:gs pos="0">
                <a:srgbClr val="D6A979"/>
              </a:gs>
              <a:gs pos="100000">
                <a:srgbClr val="AA7942"/>
              </a:gs>
            </a:gsLst>
            <a:lin ang="21241360"/>
          </a:gradFill>
          <a:ln w="12700">
            <a:miter lim="400000"/>
          </a:ln>
          <a:effectLst>
            <a:outerShdw blurRad="139700" dist="81699" dir="5400000" rotWithShape="0">
              <a:srgbClr val="000000">
                <a:alpha val="1028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+mn-cs"/>
              <a:ea typeface="+mn-cs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153" name="专业可视化，风险最小化"/>
          <p:cNvSpPr txBox="1"/>
          <p:nvPr/>
        </p:nvSpPr>
        <p:spPr>
          <a:xfrm>
            <a:off x="16467055" y="3399456"/>
            <a:ext cx="4483101" cy="533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1828800">
              <a:defRPr sz="3200" b="1">
                <a:solidFill>
                  <a:srgbClr val="FFFFFF"/>
                </a:soli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latin typeface="+mn-cs"/>
                <a:ea typeface="+mn-cs"/>
              </a:rPr>
              <a:t>专业可视化，风险最小化</a:t>
            </a:r>
            <a:endParaRPr>
              <a:latin typeface="+mn-cs"/>
              <a:ea typeface="+mn-cs"/>
            </a:endParaRPr>
          </a:p>
        </p:txBody>
      </p:sp>
      <p:sp>
        <p:nvSpPr>
          <p:cNvPr id="154" name="企业办公全场景运营服务商"/>
          <p:cNvSpPr txBox="1"/>
          <p:nvPr/>
        </p:nvSpPr>
        <p:spPr>
          <a:xfrm>
            <a:off x="17010372" y="4084916"/>
            <a:ext cx="3396466" cy="69215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algn="ctr" defTabSz="825500">
              <a:lnSpc>
                <a:spcPct val="150000"/>
              </a:lnSpc>
              <a:defRPr sz="1500">
                <a:solidFill>
                  <a:srgbClr val="808080"/>
                </a:solidFill>
              </a:defRPr>
            </a:pPr>
            <a:r>
              <a:rPr>
                <a:latin typeface="+mn-cs"/>
                <a:ea typeface="+mn-cs"/>
              </a:rPr>
              <a:t>全流程专业交付文件</a:t>
            </a:r>
            <a:endParaRPr>
              <a:latin typeface="+mn-cs"/>
              <a:ea typeface="+mn-cs"/>
            </a:endParaRPr>
          </a:p>
          <a:p>
            <a:pPr algn="ctr" defTabSz="825500">
              <a:lnSpc>
                <a:spcPct val="150000"/>
              </a:lnSpc>
              <a:defRPr sz="1500">
                <a:solidFill>
                  <a:srgbClr val="808080"/>
                </a:solidFill>
              </a:defRPr>
            </a:pPr>
            <a:r>
              <a:rPr>
                <a:latin typeface="+mn-cs"/>
                <a:ea typeface="+mn-cs"/>
              </a:rPr>
              <a:t>可视化节点把控，规避商务风险</a:t>
            </a:r>
            <a:endParaRPr>
              <a:latin typeface="+mn-cs"/>
              <a:ea typeface="+mn-cs"/>
            </a:endParaRPr>
          </a:p>
        </p:txBody>
      </p:sp>
      <p:sp>
        <p:nvSpPr>
          <p:cNvPr id="155" name="线条"/>
          <p:cNvSpPr/>
          <p:nvPr/>
        </p:nvSpPr>
        <p:spPr>
          <a:xfrm flipH="1" flipV="1">
            <a:off x="16204852" y="4927165"/>
            <a:ext cx="4934203" cy="1"/>
          </a:xfrm>
          <a:prstGeom prst="line">
            <a:avLst/>
          </a:prstGeom>
          <a:ln w="12700">
            <a:solidFill>
              <a:srgbClr val="535353">
                <a:alpha val="64999"/>
              </a:srgbClr>
            </a:solidFill>
            <a:miter lim="400000"/>
          </a:ln>
        </p:spPr>
        <p:txBody>
          <a:bodyPr lIns="0" tIns="0" rIns="0" bIns="0"/>
          <a:lstStyle/>
          <a:p>
            <a:pPr defTabSz="1828800">
              <a:defRPr sz="36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156" name="线条"/>
          <p:cNvSpPr/>
          <p:nvPr/>
        </p:nvSpPr>
        <p:spPr>
          <a:xfrm flipH="1" flipV="1">
            <a:off x="3005064" y="5480323"/>
            <a:ext cx="4570516" cy="1"/>
          </a:xfrm>
          <a:prstGeom prst="line">
            <a:avLst/>
          </a:prstGeom>
          <a:ln w="12700">
            <a:solidFill>
              <a:srgbClr val="535353">
                <a:alpha val="64999"/>
              </a:srgbClr>
            </a:solidFill>
            <a:miter lim="400000"/>
          </a:ln>
        </p:spPr>
        <p:txBody>
          <a:bodyPr lIns="0" tIns="0" rIns="0" bIns="0"/>
          <a:lstStyle/>
          <a:p>
            <a:pPr defTabSz="1828800">
              <a:defRPr sz="36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164" name="线条"/>
          <p:cNvSpPr/>
          <p:nvPr/>
        </p:nvSpPr>
        <p:spPr>
          <a:xfrm flipH="1">
            <a:off x="16204854" y="7098433"/>
            <a:ext cx="4934202" cy="1"/>
          </a:xfrm>
          <a:prstGeom prst="line">
            <a:avLst/>
          </a:prstGeom>
          <a:ln w="12700">
            <a:solidFill>
              <a:srgbClr val="535353">
                <a:alpha val="35000"/>
              </a:srgbClr>
            </a:solidFill>
            <a:miter lim="400000"/>
          </a:ln>
        </p:spPr>
        <p:txBody>
          <a:bodyPr lIns="0" tIns="0" rIns="0" bIns="0"/>
          <a:lstStyle/>
          <a:p>
            <a:pPr defTabSz="1828800">
              <a:defRPr sz="36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165" name="线条"/>
          <p:cNvSpPr/>
          <p:nvPr/>
        </p:nvSpPr>
        <p:spPr>
          <a:xfrm flipH="1" flipV="1">
            <a:off x="16204854" y="6089040"/>
            <a:ext cx="4934202" cy="1"/>
          </a:xfrm>
          <a:prstGeom prst="line">
            <a:avLst/>
          </a:prstGeom>
          <a:ln w="12700">
            <a:solidFill>
              <a:srgbClr val="535353">
                <a:alpha val="35000"/>
              </a:srgbClr>
            </a:solidFill>
            <a:miter lim="400000"/>
          </a:ln>
        </p:spPr>
        <p:txBody>
          <a:bodyPr lIns="0" tIns="0" rIns="0" bIns="0"/>
          <a:lstStyle/>
          <a:p>
            <a:pPr defTabSz="1828800">
              <a:defRPr sz="36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168" name="线条"/>
          <p:cNvSpPr/>
          <p:nvPr/>
        </p:nvSpPr>
        <p:spPr>
          <a:xfrm flipH="1">
            <a:off x="16204854" y="10483082"/>
            <a:ext cx="4934202" cy="1"/>
          </a:xfrm>
          <a:prstGeom prst="line">
            <a:avLst/>
          </a:prstGeom>
          <a:ln w="12700">
            <a:solidFill>
              <a:srgbClr val="535353">
                <a:alpha val="35000"/>
              </a:srgbClr>
            </a:solidFill>
            <a:miter lim="400000"/>
          </a:ln>
        </p:spPr>
        <p:txBody>
          <a:bodyPr lIns="0" tIns="0" rIns="0" bIns="0"/>
          <a:lstStyle/>
          <a:p>
            <a:pPr defTabSz="1828800">
              <a:defRPr sz="36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169" name="线条"/>
          <p:cNvSpPr/>
          <p:nvPr/>
        </p:nvSpPr>
        <p:spPr>
          <a:xfrm flipH="1">
            <a:off x="16204854" y="11585468"/>
            <a:ext cx="4934202" cy="1"/>
          </a:xfrm>
          <a:prstGeom prst="line">
            <a:avLst/>
          </a:prstGeom>
          <a:ln w="12700">
            <a:solidFill>
              <a:srgbClr val="535353">
                <a:alpha val="35000"/>
              </a:srgbClr>
            </a:solidFill>
            <a:miter lim="400000"/>
          </a:ln>
        </p:spPr>
        <p:txBody>
          <a:bodyPr lIns="0" tIns="0" rIns="0" bIns="0"/>
          <a:lstStyle/>
          <a:p>
            <a:pPr defTabSz="1828800">
              <a:defRPr sz="36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grpSp>
        <p:nvGrpSpPr>
          <p:cNvPr id="11" name="组合 10"/>
          <p:cNvGrpSpPr/>
          <p:nvPr/>
        </p:nvGrpSpPr>
        <p:grpSpPr>
          <a:xfrm>
            <a:off x="16106375" y="5144365"/>
            <a:ext cx="5032680" cy="659145"/>
            <a:chOff x="16106375" y="5299348"/>
            <a:chExt cx="5032680" cy="659145"/>
          </a:xfrm>
        </p:grpSpPr>
        <p:sp>
          <p:nvSpPr>
            <p:cNvPr id="3" name="燕尾形 2"/>
            <p:cNvSpPr/>
            <p:nvPr/>
          </p:nvSpPr>
          <p:spPr>
            <a:xfrm rot="5400000">
              <a:off x="16029857" y="5521295"/>
              <a:ext cx="513715" cy="360680"/>
            </a:xfrm>
            <a:prstGeom prst="chevron">
              <a:avLst/>
            </a:prstGeom>
            <a:solidFill>
              <a:srgbClr val="C69D6C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8" tIns="121918" rIns="121918" bIns="121918" numCol="1" spcCol="38100" rtlCol="0" anchor="ctr">
              <a:spAutoFit/>
            </a:bodyPr>
            <a:lstStyle/>
            <a:p>
              <a:pPr marL="0" marR="0" indent="0" algn="l" defTabSz="1219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cs"/>
                <a:ea typeface="+mn-cs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7" name="企业办公全场景运营服务商"/>
            <p:cNvSpPr txBox="1"/>
            <p:nvPr/>
          </p:nvSpPr>
          <p:spPr>
            <a:xfrm>
              <a:off x="16204852" y="5299348"/>
              <a:ext cx="4934203" cy="584263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>
              <a:spAutoFit/>
            </a:bodyPr>
            <a:lstStyle>
              <a:lvl1pPr marL="240665" indent="-240665" defTabSz="825500">
                <a:lnSpc>
                  <a:spcPct val="240000"/>
                </a:lnSpc>
                <a:buSzPct val="100000"/>
                <a:buAutoNum type="arabicPeriod"/>
                <a:defRPr sz="1900">
                  <a:solidFill>
                    <a:srgbClr val="424242"/>
                  </a:solidFill>
                </a:defRPr>
              </a:lvl1pPr>
            </a:lstStyle>
            <a:p>
              <a:pPr>
                <a:buClr>
                  <a:schemeClr val="bg1"/>
                </a:buClr>
              </a:pPr>
              <a:r>
                <a:rPr lang="zh-CN" altLang="en-US" dirty="0">
                  <a:latin typeface="+mn-cs"/>
                  <a:ea typeface="+mn-cs"/>
                </a:rPr>
                <a:t> </a:t>
              </a:r>
              <a:r>
                <a:rPr dirty="0" err="1">
                  <a:latin typeface="+mn-cs"/>
                  <a:ea typeface="+mn-cs"/>
                </a:rPr>
                <a:t>企业不动产投资策略建议书</a:t>
              </a:r>
              <a:endParaRPr dirty="0">
                <a:latin typeface="+mn-cs"/>
                <a:ea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6106375" y="6192831"/>
            <a:ext cx="4487904" cy="701040"/>
            <a:chOff x="16106375" y="6415021"/>
            <a:chExt cx="4487904" cy="701040"/>
          </a:xfrm>
        </p:grpSpPr>
        <p:sp>
          <p:nvSpPr>
            <p:cNvPr id="4" name="燕尾形 3"/>
            <p:cNvSpPr/>
            <p:nvPr/>
          </p:nvSpPr>
          <p:spPr>
            <a:xfrm rot="5400000">
              <a:off x="16029857" y="6616525"/>
              <a:ext cx="513715" cy="360680"/>
            </a:xfrm>
            <a:prstGeom prst="chevron">
              <a:avLst/>
            </a:prstGeom>
            <a:solidFill>
              <a:srgbClr val="C69D6C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8" tIns="121918" rIns="121918" bIns="121918" numCol="1" spcCol="38100" rtlCol="0" anchor="ctr">
              <a:spAutoFit/>
            </a:bodyPr>
            <a:lstStyle/>
            <a:p>
              <a:pPr marL="0" marR="0" indent="0" algn="l" defTabSz="1219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cs"/>
                <a:ea typeface="+mn-cs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8" name="企业办公全场景运营服务商"/>
            <p:cNvSpPr txBox="1"/>
            <p:nvPr/>
          </p:nvSpPr>
          <p:spPr>
            <a:xfrm>
              <a:off x="16204854" y="6415021"/>
              <a:ext cx="4389425" cy="701040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>
              <a:spAutoFit/>
            </a:bodyPr>
            <a:lstStyle/>
            <a:p>
              <a:pPr marL="240665" indent="-240665" defTabSz="825500">
                <a:lnSpc>
                  <a:spcPct val="240000"/>
                </a:lnSpc>
                <a:buClr>
                  <a:schemeClr val="bg1"/>
                </a:buClr>
                <a:buSzPct val="100000"/>
                <a:buAutoNum type="arabicPeriod" startAt="2"/>
                <a:defRPr sz="1900">
                  <a:solidFill>
                    <a:srgbClr val="424242"/>
                  </a:solidFill>
                </a:defRPr>
              </a:pPr>
              <a:r>
                <a:rPr lang="zh-CN" altLang="en-US" dirty="0">
                  <a:latin typeface="+mn-cs"/>
                  <a:ea typeface="+mn-cs"/>
                </a:rPr>
                <a:t> </a:t>
              </a:r>
              <a:r>
                <a:rPr dirty="0" err="1">
                  <a:latin typeface="+mn-cs"/>
                  <a:ea typeface="+mn-cs"/>
                </a:rPr>
                <a:t>房源报告</a:t>
              </a:r>
              <a:r>
                <a:rPr dirty="0">
                  <a:latin typeface="+mn-cs"/>
                  <a:ea typeface="+mn-cs"/>
                </a:rPr>
                <a:t> - </a:t>
              </a:r>
              <a:r>
                <a:rPr dirty="0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+mn-cs"/>
                  <a:ea typeface="+mn-cs"/>
                  <a:sym typeface="MiSans Heavy" panose="00000A00000000000000" charset="-122"/>
                </a:rPr>
                <a:t>20+</a:t>
              </a:r>
              <a:r>
                <a:rPr dirty="0">
                  <a:latin typeface="+mn-cs"/>
                  <a:ea typeface="+mn-cs"/>
                </a:rPr>
                <a:t>单城市初选房源</a:t>
              </a:r>
              <a:endParaRPr dirty="0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+mn-cs"/>
                <a:ea typeface="+mn-cs"/>
                <a:sym typeface="MiSans Heavy" panose="00000A00000000000000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6106375" y="7220854"/>
            <a:ext cx="4487904" cy="701040"/>
            <a:chOff x="16106375" y="7508470"/>
            <a:chExt cx="4487904" cy="701040"/>
          </a:xfrm>
        </p:grpSpPr>
        <p:sp>
          <p:nvSpPr>
            <p:cNvPr id="5" name="燕尾形 4"/>
            <p:cNvSpPr/>
            <p:nvPr/>
          </p:nvSpPr>
          <p:spPr>
            <a:xfrm rot="5400000">
              <a:off x="16029857" y="7696257"/>
              <a:ext cx="513715" cy="360680"/>
            </a:xfrm>
            <a:prstGeom prst="chevron">
              <a:avLst/>
            </a:prstGeom>
            <a:solidFill>
              <a:srgbClr val="C69D6C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8" tIns="121918" rIns="121918" bIns="121918" numCol="1" spcCol="38100" rtlCol="0" anchor="ctr">
              <a:spAutoFit/>
            </a:bodyPr>
            <a:lstStyle/>
            <a:p>
              <a:pPr marL="0" marR="0" indent="0" algn="l" defTabSz="1219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cs"/>
                <a:ea typeface="+mn-cs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9" name="企业办公全场景运营服务商"/>
            <p:cNvSpPr txBox="1"/>
            <p:nvPr/>
          </p:nvSpPr>
          <p:spPr>
            <a:xfrm>
              <a:off x="16204854" y="7508470"/>
              <a:ext cx="4389425" cy="701040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>
              <a:spAutoFit/>
            </a:bodyPr>
            <a:lstStyle/>
            <a:p>
              <a:pPr marL="240665" indent="-240665" defTabSz="825500">
                <a:lnSpc>
                  <a:spcPct val="240000"/>
                </a:lnSpc>
                <a:buClr>
                  <a:schemeClr val="bg1"/>
                </a:buClr>
                <a:buSzPct val="100000"/>
                <a:buAutoNum type="arabicPeriod" startAt="3"/>
                <a:defRPr sz="1900">
                  <a:solidFill>
                    <a:srgbClr val="424242"/>
                  </a:solidFill>
                </a:defRPr>
              </a:pPr>
              <a:r>
                <a:rPr lang="zh-CN" altLang="en-US" dirty="0">
                  <a:latin typeface="+mn-cs"/>
                  <a:ea typeface="+mn-cs"/>
                </a:rPr>
                <a:t> </a:t>
              </a:r>
              <a:r>
                <a:rPr lang="zh-CN" dirty="0" err="1">
                  <a:latin typeface="+mn-cs"/>
                  <a:ea typeface="+mn-cs"/>
                </a:rPr>
                <a:t>选址自检表</a:t>
              </a:r>
              <a:r>
                <a:rPr dirty="0">
                  <a:latin typeface="+mn-cs"/>
                  <a:ea typeface="+mn-cs"/>
                </a:rPr>
                <a:t> - </a:t>
              </a:r>
              <a:r>
                <a:rPr lang="en-US" dirty="0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+mn-cs"/>
                  <a:ea typeface="+mn-cs"/>
                  <a:sym typeface="MiSans Heavy" panose="00000A00000000000000" charset="-122"/>
                </a:rPr>
                <a:t>10</a:t>
              </a:r>
              <a:r>
                <a:rPr lang="zh-CN" altLang="en-US" dirty="0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+mn-cs"/>
                  <a:ea typeface="+mn-cs"/>
                  <a:sym typeface="MiSans Heavy" panose="00000A00000000000000" charset="-122"/>
                </a:rPr>
                <a:t>项勘察</a:t>
              </a:r>
              <a:r>
                <a:rPr lang="zh-CN" altLang="en-US" dirty="0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+mn-cs"/>
                  <a:ea typeface="+mn-cs"/>
                  <a:sym typeface="MiSans Heavy" panose="00000A00000000000000" charset="-122"/>
                </a:rPr>
                <a:t>维度</a:t>
              </a:r>
              <a:endParaRPr lang="zh-CN" altLang="en-US" dirty="0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+mn-cs"/>
                <a:ea typeface="+mn-cs"/>
                <a:sym typeface="MiSans Heavy" panose="00000A00000000000000" charset="-122"/>
              </a:endParaRPr>
            </a:p>
          </p:txBody>
        </p:sp>
      </p:grpSp>
      <p:sp>
        <p:nvSpPr>
          <p:cNvPr id="166" name="线条"/>
          <p:cNvSpPr/>
          <p:nvPr/>
        </p:nvSpPr>
        <p:spPr>
          <a:xfrm flipH="1">
            <a:off x="16204854" y="8119509"/>
            <a:ext cx="4934202" cy="1"/>
          </a:xfrm>
          <a:prstGeom prst="line">
            <a:avLst/>
          </a:prstGeom>
          <a:ln w="12700">
            <a:solidFill>
              <a:srgbClr val="535353">
                <a:alpha val="35000"/>
              </a:srgbClr>
            </a:solidFill>
            <a:miter lim="400000"/>
          </a:ln>
        </p:spPr>
        <p:txBody>
          <a:bodyPr lIns="0" tIns="0" rIns="0" bIns="0"/>
          <a:lstStyle/>
          <a:p>
            <a:pPr defTabSz="1828800">
              <a:defRPr sz="36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167" name="线条"/>
          <p:cNvSpPr/>
          <p:nvPr/>
        </p:nvSpPr>
        <p:spPr>
          <a:xfrm flipH="1">
            <a:off x="16204854" y="9392378"/>
            <a:ext cx="4934202" cy="1"/>
          </a:xfrm>
          <a:prstGeom prst="line">
            <a:avLst/>
          </a:prstGeom>
          <a:ln w="12700">
            <a:solidFill>
              <a:srgbClr val="535353">
                <a:alpha val="35000"/>
              </a:srgbClr>
            </a:solidFill>
            <a:miter lim="400000"/>
          </a:ln>
        </p:spPr>
        <p:txBody>
          <a:bodyPr lIns="0" tIns="0" rIns="0" bIns="0"/>
          <a:lstStyle/>
          <a:p>
            <a:pPr defTabSz="1828800">
              <a:defRPr sz="36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grpSp>
        <p:nvGrpSpPr>
          <p:cNvPr id="18" name="组合 17"/>
          <p:cNvGrpSpPr/>
          <p:nvPr/>
        </p:nvGrpSpPr>
        <p:grpSpPr>
          <a:xfrm>
            <a:off x="16106375" y="8328149"/>
            <a:ext cx="5104765" cy="513715"/>
            <a:chOff x="16106375" y="8323698"/>
            <a:chExt cx="5104765" cy="513715"/>
          </a:xfrm>
        </p:grpSpPr>
        <p:sp>
          <p:nvSpPr>
            <p:cNvPr id="6" name="燕尾形 5"/>
            <p:cNvSpPr/>
            <p:nvPr/>
          </p:nvSpPr>
          <p:spPr>
            <a:xfrm rot="5400000">
              <a:off x="16029857" y="8400215"/>
              <a:ext cx="513715" cy="360680"/>
            </a:xfrm>
            <a:prstGeom prst="chevron">
              <a:avLst/>
            </a:prstGeom>
            <a:solidFill>
              <a:srgbClr val="C69D6C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8" tIns="121918" rIns="121918" bIns="121918" numCol="1" spcCol="38100" rtlCol="0" anchor="ctr">
              <a:spAutoFit/>
            </a:bodyPr>
            <a:lstStyle/>
            <a:p>
              <a:pPr marL="0" marR="0" indent="0" algn="l" defTabSz="1219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cs"/>
                <a:ea typeface="+mn-cs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60" name="企业办公全场景运营服务商"/>
            <p:cNvSpPr txBox="1"/>
            <p:nvPr/>
          </p:nvSpPr>
          <p:spPr>
            <a:xfrm>
              <a:off x="16204800" y="8465303"/>
              <a:ext cx="5006340" cy="35052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/>
            <a:p>
              <a:pPr marL="240665" indent="-240665" defTabSz="825500">
                <a:lnSpc>
                  <a:spcPct val="120000"/>
                </a:lnSpc>
                <a:buClr>
                  <a:schemeClr val="bg1"/>
                </a:buClr>
                <a:buSzPct val="100000"/>
                <a:buAutoNum type="arabicPeriod" startAt="4"/>
                <a:defRPr sz="1900">
                  <a:solidFill>
                    <a:srgbClr val="424242"/>
                  </a:solidFill>
                </a:defRPr>
              </a:pPr>
              <a:r>
                <a:rPr lang="zh-CN" altLang="en-US" dirty="0">
                  <a:latin typeface="+mn-cs"/>
                  <a:ea typeface="+mn-cs"/>
                </a:rPr>
                <a:t> </a:t>
              </a:r>
              <a:r>
                <a:rPr dirty="0" err="1">
                  <a:latin typeface="+mn-cs"/>
                  <a:ea typeface="+mn-cs"/>
                </a:rPr>
                <a:t>物业自检表</a:t>
              </a:r>
              <a:r>
                <a:rPr dirty="0">
                  <a:latin typeface="+mn-cs"/>
                  <a:ea typeface="+mn-cs"/>
                </a:rPr>
                <a:t> - </a:t>
              </a:r>
              <a:r>
                <a:rPr dirty="0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+mn-cs"/>
                  <a:ea typeface="+mn-cs"/>
                  <a:sym typeface="MiSans Heavy" panose="00000A00000000000000" charset="-122"/>
                </a:rPr>
                <a:t>12项</a:t>
              </a:r>
              <a:r>
                <a:rPr dirty="0">
                  <a:latin typeface="+mn-cs"/>
                  <a:ea typeface="+mn-cs"/>
                </a:rPr>
                <a:t>核检标准  </a:t>
              </a:r>
              <a:r>
                <a:rPr dirty="0" err="1">
                  <a:latin typeface="+mn-cs"/>
                  <a:ea typeface="+mn-cs"/>
                </a:rPr>
                <a:t>规避业务风险</a:t>
              </a:r>
              <a:endParaRPr dirty="0">
                <a:latin typeface="+mn-cs"/>
                <a:ea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6106375" y="9526567"/>
            <a:ext cx="4917191" cy="639300"/>
            <a:chOff x="16106375" y="9607127"/>
            <a:chExt cx="4917191" cy="639300"/>
          </a:xfrm>
        </p:grpSpPr>
        <p:sp>
          <p:nvSpPr>
            <p:cNvPr id="7" name="燕尾形 6"/>
            <p:cNvSpPr/>
            <p:nvPr/>
          </p:nvSpPr>
          <p:spPr>
            <a:xfrm rot="5400000">
              <a:off x="16029857" y="9809230"/>
              <a:ext cx="513715" cy="360680"/>
            </a:xfrm>
            <a:prstGeom prst="chevron">
              <a:avLst/>
            </a:prstGeom>
            <a:solidFill>
              <a:srgbClr val="C69D6C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8" tIns="121918" rIns="121918" bIns="121918" numCol="1" spcCol="38100" rtlCol="0" anchor="ctr">
              <a:spAutoFit/>
            </a:bodyPr>
            <a:lstStyle/>
            <a:p>
              <a:pPr marL="0" marR="0" indent="0" algn="l" defTabSz="1219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cs"/>
                <a:ea typeface="+mn-cs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61" name="企业办公全场景运营服务商"/>
            <p:cNvSpPr txBox="1"/>
            <p:nvPr/>
          </p:nvSpPr>
          <p:spPr>
            <a:xfrm>
              <a:off x="16204854" y="9607127"/>
              <a:ext cx="4818712" cy="587597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>
              <a:spAutoFit/>
            </a:bodyPr>
            <a:lstStyle/>
            <a:p>
              <a:pPr marL="240665" indent="-240665" defTabSz="825500">
                <a:lnSpc>
                  <a:spcPct val="240000"/>
                </a:lnSpc>
                <a:buClr>
                  <a:schemeClr val="bg1"/>
                </a:buClr>
                <a:buSzPct val="100000"/>
                <a:buAutoNum type="arabicPeriod" startAt="5"/>
                <a:defRPr sz="1900">
                  <a:solidFill>
                    <a:srgbClr val="424242"/>
                  </a:solidFill>
                </a:defRPr>
              </a:pPr>
              <a:r>
                <a:rPr lang="zh-CN" altLang="en-US" dirty="0">
                  <a:latin typeface="+mn-cs"/>
                  <a:ea typeface="+mn-cs"/>
                </a:rPr>
                <a:t> </a:t>
              </a:r>
              <a:r>
                <a:rPr dirty="0" err="1">
                  <a:latin typeface="+mn-cs"/>
                  <a:ea typeface="+mn-cs"/>
                </a:rPr>
                <a:t>商务自检表</a:t>
              </a:r>
              <a:r>
                <a:rPr dirty="0">
                  <a:latin typeface="+mn-cs"/>
                  <a:ea typeface="+mn-cs"/>
                </a:rPr>
                <a:t> - </a:t>
              </a:r>
              <a:r>
                <a:rPr dirty="0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+mn-cs"/>
                  <a:ea typeface="+mn-cs"/>
                  <a:sym typeface="MiSans Heavy" panose="00000A00000000000000" charset="-122"/>
                </a:rPr>
                <a:t>9大</a:t>
              </a:r>
              <a:r>
                <a:rPr dirty="0">
                  <a:latin typeface="+mn-cs"/>
                  <a:ea typeface="+mn-cs"/>
                </a:rPr>
                <a:t>维度 </a:t>
              </a:r>
              <a:r>
                <a:rPr dirty="0" err="1">
                  <a:latin typeface="+mn-cs"/>
                  <a:ea typeface="+mn-cs"/>
                </a:rPr>
                <a:t>保障租赁权益</a:t>
              </a:r>
              <a:endParaRPr dirty="0">
                <a:latin typeface="+mn-cs"/>
                <a:ea typeface="+mn-cs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6106375" y="10772166"/>
            <a:ext cx="5032680" cy="513715"/>
            <a:chOff x="16106375" y="10564473"/>
            <a:chExt cx="5032680" cy="513715"/>
          </a:xfrm>
        </p:grpSpPr>
        <p:sp>
          <p:nvSpPr>
            <p:cNvPr id="8" name="燕尾形 7"/>
            <p:cNvSpPr/>
            <p:nvPr/>
          </p:nvSpPr>
          <p:spPr>
            <a:xfrm rot="5400000">
              <a:off x="16029857" y="10640991"/>
              <a:ext cx="513715" cy="360680"/>
            </a:xfrm>
            <a:prstGeom prst="chevron">
              <a:avLst/>
            </a:prstGeom>
            <a:solidFill>
              <a:srgbClr val="C69D6C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8" tIns="121918" rIns="121918" bIns="121918" numCol="1" spcCol="38100" rtlCol="0" anchor="ctr">
              <a:spAutoFit/>
            </a:bodyPr>
            <a:lstStyle/>
            <a:p>
              <a:pPr marL="0" marR="0" indent="0" algn="l" defTabSz="1219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cs"/>
                <a:ea typeface="+mn-cs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62" name="企业办公全场景运营服务商"/>
            <p:cNvSpPr txBox="1"/>
            <p:nvPr/>
          </p:nvSpPr>
          <p:spPr>
            <a:xfrm>
              <a:off x="16204854" y="10700576"/>
              <a:ext cx="4934201" cy="324448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>
              <a:spAutoFit/>
            </a:bodyPr>
            <a:lstStyle/>
            <a:p>
              <a:pPr marL="240665" indent="-240665" defTabSz="825500">
                <a:lnSpc>
                  <a:spcPct val="120000"/>
                </a:lnSpc>
                <a:buClr>
                  <a:schemeClr val="bg1"/>
                </a:buClr>
                <a:buSzPct val="100000"/>
                <a:buAutoNum type="arabicPeriod" startAt="6"/>
                <a:defRPr sz="1900">
                  <a:solidFill>
                    <a:srgbClr val="424242"/>
                  </a:solidFill>
                </a:defRPr>
              </a:pPr>
              <a:r>
                <a:rPr lang="zh-CN" altLang="en-US" dirty="0">
                  <a:latin typeface="+mn-cs"/>
                  <a:ea typeface="+mn-cs"/>
                </a:rPr>
                <a:t> </a:t>
              </a:r>
              <a:r>
                <a:rPr dirty="0" err="1">
                  <a:latin typeface="+mn-cs"/>
                  <a:ea typeface="+mn-cs"/>
                </a:rPr>
                <a:t>商务租赁流程</a:t>
              </a:r>
              <a:r>
                <a:rPr dirty="0">
                  <a:latin typeface="+mn-cs"/>
                  <a:ea typeface="+mn-cs"/>
                </a:rPr>
                <a:t> - </a:t>
              </a:r>
              <a:r>
                <a:rPr dirty="0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+mn-cs"/>
                  <a:ea typeface="+mn-cs"/>
                  <a:sym typeface="MiSans Heavy" panose="00000A00000000000000" charset="-122"/>
                </a:rPr>
                <a:t>3轮</a:t>
              </a:r>
              <a:r>
                <a:rPr dirty="0">
                  <a:latin typeface="+mn-cs"/>
                  <a:ea typeface="+mn-cs"/>
                </a:rPr>
                <a:t>租赁谈判 </a:t>
              </a:r>
              <a:r>
                <a:rPr dirty="0" err="1">
                  <a:latin typeface="+mn-cs"/>
                  <a:ea typeface="+mn-cs"/>
                </a:rPr>
                <a:t>商务条件最优</a:t>
              </a:r>
              <a:endParaRPr dirty="0">
                <a:latin typeface="+mn-cs"/>
                <a:ea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6106375" y="11861183"/>
            <a:ext cx="5032680" cy="839049"/>
            <a:chOff x="16106375" y="11551217"/>
            <a:chExt cx="5032680" cy="839049"/>
          </a:xfrm>
        </p:grpSpPr>
        <p:sp>
          <p:nvSpPr>
            <p:cNvPr id="9" name="燕尾形 8"/>
            <p:cNvSpPr/>
            <p:nvPr/>
          </p:nvSpPr>
          <p:spPr>
            <a:xfrm rot="5400000">
              <a:off x="16029857" y="11627735"/>
              <a:ext cx="513715" cy="360680"/>
            </a:xfrm>
            <a:prstGeom prst="chevron">
              <a:avLst/>
            </a:prstGeom>
            <a:solidFill>
              <a:srgbClr val="C69D6C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8" tIns="121918" rIns="121918" bIns="121918" numCol="1" spcCol="38100" rtlCol="0" anchor="ctr">
              <a:spAutoFit/>
            </a:bodyPr>
            <a:lstStyle/>
            <a:p>
              <a:pPr marL="0" marR="0" indent="0" algn="l" defTabSz="1219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cs"/>
                <a:ea typeface="+mn-cs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63" name="企业办公全场景运营服务商"/>
            <p:cNvSpPr txBox="1"/>
            <p:nvPr/>
          </p:nvSpPr>
          <p:spPr>
            <a:xfrm>
              <a:off x="16204854" y="11691764"/>
              <a:ext cx="4934201" cy="698502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>
              <a:spAutoFit/>
            </a:bodyPr>
            <a:lstStyle/>
            <a:p>
              <a:pPr marL="240665" indent="-240665" defTabSz="825500">
                <a:lnSpc>
                  <a:spcPct val="120000"/>
                </a:lnSpc>
                <a:buClr>
                  <a:schemeClr val="bg1"/>
                </a:buClr>
                <a:buSzPct val="100000"/>
                <a:buAutoNum type="arabicPeriod" startAt="7"/>
                <a:defRPr sz="1900">
                  <a:solidFill>
                    <a:srgbClr val="424242"/>
                  </a:solidFill>
                </a:defRPr>
              </a:pPr>
              <a:r>
                <a:rPr lang="zh-CN" altLang="en-US" dirty="0">
                  <a:latin typeface="+mn-cs"/>
                  <a:ea typeface="+mn-cs"/>
                </a:rPr>
                <a:t> </a:t>
              </a:r>
              <a:r>
                <a:rPr dirty="0" err="1">
                  <a:latin typeface="+mn-cs"/>
                  <a:ea typeface="+mn-cs"/>
                </a:rPr>
                <a:t>职场租赁报告</a:t>
              </a:r>
              <a:r>
                <a:rPr dirty="0">
                  <a:latin typeface="+mn-cs"/>
                  <a:ea typeface="+mn-cs"/>
                </a:rPr>
                <a:t> - </a:t>
              </a:r>
              <a:r>
                <a:rPr dirty="0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+mn-cs"/>
                  <a:ea typeface="+mn-cs"/>
                  <a:sym typeface="MiSans Heavy" panose="00000A00000000000000" charset="-122"/>
                </a:rPr>
                <a:t>8大</a:t>
              </a:r>
              <a:r>
                <a:rPr dirty="0">
                  <a:latin typeface="+mn-cs"/>
                  <a:ea typeface="+mn-cs"/>
                </a:rPr>
                <a:t>维度分析  </a:t>
              </a:r>
              <a:r>
                <a:rPr dirty="0" err="1">
                  <a:latin typeface="+mn-cs"/>
                  <a:ea typeface="+mn-cs"/>
                </a:rPr>
                <a:t>满足客户需求选择最优房源</a:t>
              </a:r>
              <a:endParaRPr dirty="0">
                <a:latin typeface="+mn-cs"/>
                <a:ea typeface="+mn-cs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2309475" y="10483215"/>
            <a:ext cx="1204595" cy="469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21918" tIns="121918" rIns="121918" bIns="121918" numCol="1" spcCol="38100" rtlCol="0" anchor="ctr" forceAA="0">
            <a:noAutofit/>
          </a:bodyPr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品牌介绍"/>
          <p:cNvSpPr txBox="1"/>
          <p:nvPr/>
        </p:nvSpPr>
        <p:spPr>
          <a:xfrm>
            <a:off x="745064" y="658161"/>
            <a:ext cx="1436291" cy="43088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2800">
                <a:solidFill>
                  <a:srgbClr val="424242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服务详情</a:t>
            </a:r>
            <a:endParaRPr dirty="0" err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About k-work"/>
          <p:cNvSpPr txBox="1"/>
          <p:nvPr/>
        </p:nvSpPr>
        <p:spPr>
          <a:xfrm>
            <a:off x="745064" y="1139026"/>
            <a:ext cx="1348126" cy="2308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15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lvl1pPr>
          </a:lstStyle>
          <a:p>
            <a:r>
              <a:rPr dirty="0">
                <a:latin typeface="微软雅黑" panose="020B0503020204020204" charset="-122"/>
                <a:ea typeface="微软雅黑" panose="020B0503020204020204" charset="-122"/>
              </a:rPr>
              <a:t>Service Details</a:t>
            </a: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Rectangle 7"/>
          <p:cNvSpPr/>
          <p:nvPr/>
        </p:nvSpPr>
        <p:spPr>
          <a:xfrm>
            <a:off x="0" y="1459692"/>
            <a:ext cx="7029589" cy="1296549"/>
          </a:xfrm>
          <a:prstGeom prst="rect">
            <a:avLst/>
          </a:prstGeom>
          <a:solidFill>
            <a:srgbClr val="FFC000"/>
          </a:solidFill>
          <a:ln w="25400">
            <a:miter lim="400000"/>
          </a:ln>
          <a:effectLst>
            <a:outerShdw blurRad="469900" dist="307752" dir="5400000" rotWithShape="0">
              <a:srgbClr val="000000">
                <a:alpha val="17099"/>
              </a:srgbClr>
            </a:outerShdw>
          </a:effectLst>
        </p:spPr>
        <p:txBody>
          <a:bodyPr tIns="91439" bIns="91439" anchor="ctr"/>
          <a:lstStyle/>
          <a:p>
            <a:pPr algn="r" defTabSz="1828800">
              <a:defRPr sz="2800" b="1">
                <a:solidFill>
                  <a:srgbClr val="F7F7F7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5" name="Freeform 35"/>
          <p:cNvSpPr/>
          <p:nvPr/>
        </p:nvSpPr>
        <p:spPr>
          <a:xfrm>
            <a:off x="1293744" y="1874950"/>
            <a:ext cx="612776" cy="493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8" extrusionOk="0">
                <a:moveTo>
                  <a:pt x="21465" y="11095"/>
                </a:moveTo>
                <a:cubicBezTo>
                  <a:pt x="13230" y="21389"/>
                  <a:pt x="13230" y="21389"/>
                  <a:pt x="13230" y="21389"/>
                </a:cubicBezTo>
                <a:cubicBezTo>
                  <a:pt x="13095" y="21558"/>
                  <a:pt x="13095" y="21558"/>
                  <a:pt x="12960" y="21558"/>
                </a:cubicBezTo>
                <a:cubicBezTo>
                  <a:pt x="12825" y="21558"/>
                  <a:pt x="12825" y="21558"/>
                  <a:pt x="12690" y="21389"/>
                </a:cubicBezTo>
                <a:cubicBezTo>
                  <a:pt x="12555" y="21220"/>
                  <a:pt x="12555" y="21052"/>
                  <a:pt x="12690" y="20883"/>
                </a:cubicBezTo>
                <a:cubicBezTo>
                  <a:pt x="20520" y="11095"/>
                  <a:pt x="20520" y="11095"/>
                  <a:pt x="20520" y="11095"/>
                </a:cubicBezTo>
                <a:cubicBezTo>
                  <a:pt x="270" y="11095"/>
                  <a:pt x="270" y="11095"/>
                  <a:pt x="270" y="11095"/>
                </a:cubicBezTo>
                <a:cubicBezTo>
                  <a:pt x="135" y="11095"/>
                  <a:pt x="0" y="10927"/>
                  <a:pt x="0" y="10758"/>
                </a:cubicBezTo>
                <a:cubicBezTo>
                  <a:pt x="0" y="10589"/>
                  <a:pt x="135" y="10252"/>
                  <a:pt x="270" y="10252"/>
                </a:cubicBezTo>
                <a:cubicBezTo>
                  <a:pt x="20520" y="10252"/>
                  <a:pt x="20520" y="10252"/>
                  <a:pt x="20520" y="10252"/>
                </a:cubicBezTo>
                <a:cubicBezTo>
                  <a:pt x="12690" y="633"/>
                  <a:pt x="12690" y="633"/>
                  <a:pt x="12690" y="633"/>
                </a:cubicBezTo>
                <a:cubicBezTo>
                  <a:pt x="12555" y="464"/>
                  <a:pt x="12555" y="296"/>
                  <a:pt x="12690" y="127"/>
                </a:cubicBezTo>
                <a:cubicBezTo>
                  <a:pt x="12825" y="-42"/>
                  <a:pt x="13095" y="-42"/>
                  <a:pt x="13230" y="127"/>
                </a:cubicBezTo>
                <a:cubicBezTo>
                  <a:pt x="21465" y="10420"/>
                  <a:pt x="21465" y="10420"/>
                  <a:pt x="21465" y="10420"/>
                </a:cubicBezTo>
                <a:cubicBezTo>
                  <a:pt x="21465" y="10420"/>
                  <a:pt x="21600" y="10420"/>
                  <a:pt x="21600" y="10589"/>
                </a:cubicBezTo>
                <a:cubicBezTo>
                  <a:pt x="21600" y="10589"/>
                  <a:pt x="21600" y="10589"/>
                  <a:pt x="21600" y="10589"/>
                </a:cubicBezTo>
                <a:cubicBezTo>
                  <a:pt x="21600" y="10589"/>
                  <a:pt x="21600" y="10589"/>
                  <a:pt x="21600" y="10589"/>
                </a:cubicBezTo>
                <a:cubicBezTo>
                  <a:pt x="21600" y="10758"/>
                  <a:pt x="21600" y="10758"/>
                  <a:pt x="21600" y="10758"/>
                </a:cubicBezTo>
                <a:cubicBezTo>
                  <a:pt x="21600" y="10927"/>
                  <a:pt x="21600" y="10927"/>
                  <a:pt x="21465" y="1109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22222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76735" y="1851049"/>
            <a:ext cx="4222318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、设计与装修服务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圆角矩形"/>
          <p:cNvSpPr/>
          <p:nvPr/>
        </p:nvSpPr>
        <p:spPr>
          <a:xfrm>
            <a:off x="2839598" y="4302417"/>
            <a:ext cx="18704804" cy="8270584"/>
          </a:xfrm>
          <a:prstGeom prst="roundRect">
            <a:avLst>
              <a:gd name="adj" fmla="val 2282"/>
            </a:avLst>
          </a:prstGeom>
          <a:solidFill>
            <a:srgbClr val="FFFFFF">
              <a:alpha val="60615"/>
            </a:srgbClr>
          </a:solidFill>
          <a:ln w="12700">
            <a:miter lim="400000"/>
          </a:ln>
          <a:effectLst>
            <a:outerShdw blurRad="381000" dist="111500" dir="5400000" rotWithShape="0">
              <a:srgbClr val="000000">
                <a:alpha val="14056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6" name="01.公司视角…"/>
          <p:cNvSpPr txBox="1"/>
          <p:nvPr/>
        </p:nvSpPr>
        <p:spPr>
          <a:xfrm>
            <a:off x="12883803" y="4967571"/>
            <a:ext cx="4572000" cy="100012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1828800">
              <a:lnSpc>
                <a:spcPts val="3900"/>
              </a:lnSpc>
              <a:defRPr sz="3000" b="1">
                <a:gradFill flip="none" rotWithShape="1">
                  <a:gsLst>
                    <a:gs pos="0">
                      <a:srgbClr val="FFD441"/>
                    </a:gs>
                    <a:gs pos="100000">
                      <a:srgbClr val="D6A800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pPr>
            <a:r>
              <a:rPr dirty="0">
                <a:solidFill>
                  <a:srgbClr val="C1925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01.公司视角</a:t>
            </a:r>
            <a:endParaRPr lang="en-US" dirty="0">
              <a:solidFill>
                <a:srgbClr val="C1925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defTabSz="1828800">
              <a:lnSpc>
                <a:spcPts val="3900"/>
              </a:lnSpc>
              <a:defRPr sz="3000" b="1">
                <a:gradFill flip="none" rotWithShape="1">
                  <a:gsLst>
                    <a:gs pos="0">
                      <a:srgbClr val="FFD441"/>
                    </a:gs>
                    <a:gs pos="100000">
                      <a:srgbClr val="D6A800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pPr>
            <a:r>
              <a:rPr sz="2400" b="0" dirty="0" err="1">
                <a:solidFill>
                  <a:srgbClr val="C1925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iSans-Medium" panose="00000600000000000000" charset="-122"/>
              </a:rPr>
              <a:t>全局思维</a:t>
            </a:r>
            <a:r>
              <a:rPr sz="2400" b="0" dirty="0">
                <a:solidFill>
                  <a:srgbClr val="C1925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iSans-Medium" panose="00000600000000000000" charset="-122"/>
              </a:rPr>
              <a:t>，</a:t>
            </a:r>
            <a:r>
              <a:rPr lang="zh-CN" sz="2400" b="0" dirty="0">
                <a:solidFill>
                  <a:srgbClr val="C1925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iSans-Medium" panose="00000600000000000000" charset="-122"/>
              </a:rPr>
              <a:t>让每一寸空间更</a:t>
            </a:r>
            <a:r>
              <a:rPr lang="zh-CN" sz="2400" b="0" dirty="0">
                <a:solidFill>
                  <a:srgbClr val="C1925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iSans-Medium" panose="00000600000000000000" charset="-122"/>
              </a:rPr>
              <a:t>有价值</a:t>
            </a:r>
            <a:endParaRPr lang="zh-CN" sz="2400" b="0" dirty="0">
              <a:solidFill>
                <a:srgbClr val="C1925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MiSans-Medium" panose="00000600000000000000" charset="-122"/>
            </a:endParaRPr>
          </a:p>
        </p:txBody>
      </p:sp>
      <p:sp>
        <p:nvSpPr>
          <p:cNvPr id="7" name="企业办公全场景运营服务商"/>
          <p:cNvSpPr txBox="1"/>
          <p:nvPr/>
        </p:nvSpPr>
        <p:spPr>
          <a:xfrm>
            <a:off x="12883802" y="6021405"/>
            <a:ext cx="6159592" cy="32579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/>
          <a:p>
            <a:pPr defTabSz="825500">
              <a:lnSpc>
                <a:spcPct val="150000"/>
              </a:lnSpc>
              <a:defRPr sz="1600">
                <a:solidFill>
                  <a:srgbClr val="797979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以战略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、业务发展需求</a:t>
            </a: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支撑空间规划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、设</a:t>
            </a: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计，灵活响应业务变化</a:t>
            </a: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02.员工视角…"/>
          <p:cNvSpPr txBox="1"/>
          <p:nvPr/>
        </p:nvSpPr>
        <p:spPr>
          <a:xfrm>
            <a:off x="12883803" y="6726491"/>
            <a:ext cx="4924425" cy="94846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1828800">
              <a:lnSpc>
                <a:spcPts val="3900"/>
              </a:lnSpc>
              <a:defRPr sz="3000" b="1">
                <a:gradFill flip="none" rotWithShape="1">
                  <a:gsLst>
                    <a:gs pos="0">
                      <a:srgbClr val="A8D242"/>
                    </a:gs>
                    <a:gs pos="100000">
                      <a:srgbClr val="78A6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pPr>
            <a:r>
              <a:rPr dirty="0">
                <a:solidFill>
                  <a:srgbClr val="C1925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02.员工视角</a:t>
            </a:r>
            <a:endParaRPr dirty="0">
              <a:solidFill>
                <a:srgbClr val="C1925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defTabSz="1828800">
              <a:lnSpc>
                <a:spcPts val="3900"/>
              </a:lnSpc>
              <a:defRPr sz="2400">
                <a:gradFill flip="none" rotWithShape="1">
                  <a:gsLst>
                    <a:gs pos="0">
                      <a:srgbClr val="A8D242"/>
                    </a:gs>
                    <a:gs pos="100000">
                      <a:srgbClr val="78A642"/>
                    </a:gs>
                  </a:gsLst>
                  <a:lin ang="2700000" scaled="0"/>
                </a:gra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 dirty="0" err="1">
                <a:solidFill>
                  <a:srgbClr val="C1925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以终为始</a:t>
            </a:r>
            <a:r>
              <a:rPr dirty="0">
                <a:solidFill>
                  <a:srgbClr val="C1925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dirty="0">
                <a:solidFill>
                  <a:srgbClr val="C1925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幸福办公激发员工创造力</a:t>
            </a:r>
            <a:endParaRPr lang="zh-CN" dirty="0">
              <a:solidFill>
                <a:srgbClr val="C1925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企业办公全场景运营服务商"/>
          <p:cNvSpPr txBox="1"/>
          <p:nvPr/>
        </p:nvSpPr>
        <p:spPr>
          <a:xfrm>
            <a:off x="12883803" y="7783003"/>
            <a:ext cx="6054660" cy="32579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/>
          <a:p>
            <a:pPr defTabSz="825500">
              <a:lnSpc>
                <a:spcPct val="150000"/>
              </a:lnSpc>
              <a:defRPr sz="1600">
                <a:solidFill>
                  <a:srgbClr val="797979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关注</a:t>
            </a: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员工感知与协作效率，前置规划设计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、保障</a:t>
            </a: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人性化细节交付</a:t>
            </a: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03.行政视角…"/>
          <p:cNvSpPr txBox="1"/>
          <p:nvPr/>
        </p:nvSpPr>
        <p:spPr>
          <a:xfrm>
            <a:off x="12883803" y="8520866"/>
            <a:ext cx="4616648" cy="94846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1828800">
              <a:lnSpc>
                <a:spcPts val="3900"/>
              </a:lnSpc>
              <a:defRPr sz="3000" b="1">
                <a:gradFill flip="none" rotWithShape="1">
                  <a:gsLst>
                    <a:gs pos="0">
                      <a:srgbClr val="FFA941"/>
                    </a:gs>
                    <a:gs pos="100000">
                      <a:srgbClr val="FF7C00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pPr>
            <a:r>
              <a:rPr dirty="0">
                <a:solidFill>
                  <a:srgbClr val="C1925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03.行政视角</a:t>
            </a:r>
            <a:endParaRPr dirty="0">
              <a:solidFill>
                <a:srgbClr val="C1925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defTabSz="1828800">
              <a:lnSpc>
                <a:spcPts val="3900"/>
              </a:lnSpc>
              <a:defRPr sz="2400">
                <a:gradFill flip="none" rotWithShape="1">
                  <a:gsLst>
                    <a:gs pos="0">
                      <a:srgbClr val="FFA941"/>
                    </a:gs>
                    <a:gs pos="100000">
                      <a:srgbClr val="FF7C00"/>
                    </a:gs>
                  </a:gsLst>
                  <a:lin ang="2700000" scaled="0"/>
                </a:gra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 dirty="0" err="1">
                <a:solidFill>
                  <a:srgbClr val="C1925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务实原则</a:t>
            </a:r>
            <a:r>
              <a:rPr dirty="0">
                <a:solidFill>
                  <a:srgbClr val="C1925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dirty="0">
                <a:solidFill>
                  <a:srgbClr val="C1925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高效、节约与合同并行</a:t>
            </a:r>
            <a:endParaRPr lang="zh-CN" dirty="0">
              <a:solidFill>
                <a:srgbClr val="C1925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企业办公全场景运营服务商"/>
          <p:cNvSpPr txBox="1"/>
          <p:nvPr/>
        </p:nvSpPr>
        <p:spPr>
          <a:xfrm>
            <a:off x="12883803" y="9548767"/>
            <a:ext cx="6054660" cy="32579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/>
          <a:p>
            <a:pPr defTabSz="825500">
              <a:lnSpc>
                <a:spcPct val="150000"/>
              </a:lnSpc>
              <a:defRPr sz="1600">
                <a:solidFill>
                  <a:srgbClr val="797979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不过度设计装修，花好每一分钱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，保障品质</a:t>
            </a:r>
            <a:r>
              <a:rPr dirty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节省后期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运维</a:t>
            </a: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成本</a:t>
            </a: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12812483" y="10328558"/>
            <a:ext cx="7542207" cy="1653332"/>
            <a:chOff x="8085606" y="11033741"/>
            <a:chExt cx="7542207" cy="1653332"/>
          </a:xfrm>
        </p:grpSpPr>
        <p:sp>
          <p:nvSpPr>
            <p:cNvPr id="14" name="楷林一体化装修服务"/>
            <p:cNvSpPr txBox="1"/>
            <p:nvPr/>
          </p:nvSpPr>
          <p:spPr>
            <a:xfrm>
              <a:off x="10251419" y="11033741"/>
              <a:ext cx="2489200" cy="430530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>
              <a:lvl1pPr defTabSz="1828800">
                <a:defRPr sz="32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 sz="2800" dirty="0" err="1">
                  <a:latin typeface="微软雅黑" panose="020B0503020204020204" charset="-122"/>
                  <a:ea typeface="微软雅黑" panose="020B0503020204020204" charset="-122"/>
                </a:rPr>
                <a:t>一体化装修服务</a:t>
              </a:r>
              <a:endParaRPr sz="28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8085606" y="11308611"/>
              <a:ext cx="7542207" cy="1378462"/>
              <a:chOff x="8085606" y="11308611"/>
              <a:chExt cx="7542207" cy="1378462"/>
            </a:xfrm>
          </p:grpSpPr>
          <p:sp>
            <p:nvSpPr>
              <p:cNvPr id="15" name="圆角矩形"/>
              <p:cNvSpPr/>
              <p:nvPr/>
            </p:nvSpPr>
            <p:spPr>
              <a:xfrm>
                <a:off x="8115023" y="11642655"/>
                <a:ext cx="7512789" cy="1044418"/>
              </a:xfrm>
              <a:prstGeom prst="roundRect">
                <a:avLst>
                  <a:gd name="adj" fmla="val 6742"/>
                </a:avLst>
              </a:prstGeom>
              <a:gradFill>
                <a:gsLst>
                  <a:gs pos="0">
                    <a:srgbClr val="D6A979"/>
                  </a:gs>
                  <a:gs pos="100000">
                    <a:srgbClr val="AA7942"/>
                  </a:gs>
                </a:gsLst>
                <a:lin ang="21241360"/>
              </a:gradFill>
              <a:ln w="12700">
                <a:miter lim="400000"/>
              </a:ln>
              <a:effectLst>
                <a:outerShdw blurRad="139700" dist="81699" dir="5400000" rotWithShape="0">
                  <a:srgbClr val="000000">
                    <a:alpha val="10280"/>
                  </a:srgbClr>
                </a:outerShdw>
              </a:effectLst>
            </p:spPr>
            <p:txBody>
              <a:bodyPr tIns="91439" bIns="91439" anchor="ctr"/>
              <a:lstStyle/>
              <a:p>
                <a:pPr defTabSz="1828800">
                  <a:lnSpc>
                    <a:spcPct val="130000"/>
                  </a:lnSpc>
                  <a:defRPr sz="3600">
                    <a:solidFill>
                      <a:srgbClr val="FFFFFF"/>
                    </a:solidFill>
                    <a:latin typeface="Open Sans" panose="020B0606030504020204"/>
                    <a:ea typeface="Open Sans" panose="020B0606030504020204"/>
                    <a:cs typeface="Open Sans" panose="020B0606030504020204"/>
                    <a:sym typeface="Open Sans" panose="020B0606030504020204"/>
                  </a:defRPr>
                </a:pPr>
                <a:endParaRPr dirty="0">
                  <a:latin typeface="微软雅黑" panose="020B0503020204020204" charset="-122"/>
                  <a:ea typeface="微软雅黑" panose="020B0503020204020204" charset="-122"/>
                  <a:cs typeface="Saturday Sans Regular" panose="02010600010101010101" charset="-122"/>
                  <a:sym typeface="Saturday Sans Regular" panose="02010600010101010101" charset="-122"/>
                </a:endParaRPr>
              </a:p>
            </p:txBody>
          </p:sp>
          <p:sp>
            <p:nvSpPr>
              <p:cNvPr id="16" name="29"/>
              <p:cNvSpPr txBox="1"/>
              <p:nvPr/>
            </p:nvSpPr>
            <p:spPr>
              <a:xfrm>
                <a:off x="8802636" y="11803712"/>
                <a:ext cx="730250" cy="70739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>
                <a:lvl1pPr algn="ctr" defTabSz="1828800">
                  <a:defRPr sz="4600" b="1">
                    <a:solidFill>
                      <a:srgbClr val="FFFFFF"/>
                    </a:solidFill>
                    <a:latin typeface="MiSans-Bold" charset="-122"/>
                    <a:ea typeface="MiSans-Bold" charset="-122"/>
                    <a:cs typeface="MiSans-Bold" charset="-122"/>
                    <a:sym typeface="MiSans-Bold" charset="-122"/>
                  </a:defRPr>
                </a:lvl1pPr>
              </a:lstStyle>
              <a:p>
                <a:r>
                  <a:rPr lang="en-US">
                    <a:latin typeface="微软雅黑" panose="020B0503020204020204" charset="-122"/>
                    <a:ea typeface="微软雅黑" panose="020B0503020204020204" charset="-122"/>
                  </a:rPr>
                  <a:t>30</a:t>
                </a:r>
                <a:endParaRPr 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" name="企业办公全场景运营服务商"/>
              <p:cNvSpPr txBox="1"/>
              <p:nvPr/>
            </p:nvSpPr>
            <p:spPr>
              <a:xfrm>
                <a:off x="9652066" y="11911662"/>
                <a:ext cx="1233232" cy="55880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lIns="0" tIns="0" rIns="0" bIns="0" anchor="ctr">
                <a:spAutoFit/>
              </a:bodyPr>
              <a:lstStyle/>
              <a:p>
                <a:pPr defTabSz="825500">
                  <a:lnSpc>
                    <a:spcPct val="120000"/>
                  </a:lnSpc>
                  <a:defRPr sz="1500">
                    <a:solidFill>
                      <a:srgbClr val="FFFFFF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>
                    <a:latin typeface="微软雅黑" panose="020B0503020204020204" charset="-122"/>
                    <a:ea typeface="微软雅黑" panose="020B0503020204020204" charset="-122"/>
                  </a:rPr>
                  <a:t>已覆盖</a:t>
                </a:r>
                <a:endParaRPr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defTabSz="825500">
                  <a:lnSpc>
                    <a:spcPct val="120000"/>
                  </a:lnSpc>
                  <a:defRPr sz="1500">
                    <a:solidFill>
                      <a:srgbClr val="FFFFFF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>
                    <a:latin typeface="微软雅黑" panose="020B0503020204020204" charset="-122"/>
                    <a:ea typeface="微软雅黑" panose="020B0503020204020204" charset="-122"/>
                  </a:rPr>
                  <a:t>个省市自治区</a:t>
                </a:r>
                <a:endParaRPr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8" name="200"/>
              <p:cNvSpPr txBox="1"/>
              <p:nvPr/>
            </p:nvSpPr>
            <p:spPr>
              <a:xfrm>
                <a:off x="13196022" y="11828477"/>
                <a:ext cx="1162406" cy="77470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>
                <a:lvl1pPr algn="ctr" defTabSz="1828800">
                  <a:defRPr sz="4600" b="1">
                    <a:solidFill>
                      <a:srgbClr val="FFFFFF"/>
                    </a:solidFill>
                    <a:latin typeface="MiSans-Bold" charset="-122"/>
                    <a:ea typeface="MiSans-Bold" charset="-122"/>
                    <a:cs typeface="MiSans-Bold" charset="-122"/>
                    <a:sym typeface="MiSans-Bold" charset="-122"/>
                  </a:defRPr>
                </a:lvl1pPr>
              </a:lstStyle>
              <a:p>
                <a:r>
                  <a:rPr>
                    <a:latin typeface="微软雅黑" panose="020B0503020204020204" charset="-122"/>
                    <a:ea typeface="微软雅黑" panose="020B0503020204020204" charset="-122"/>
                  </a:rPr>
                  <a:t>200</a:t>
                </a:r>
                <a:endParaRPr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企业办公全场景运营服务商"/>
              <p:cNvSpPr txBox="1"/>
              <p:nvPr/>
            </p:nvSpPr>
            <p:spPr>
              <a:xfrm>
                <a:off x="14473071" y="11936626"/>
                <a:ext cx="765175" cy="60706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lIns="0" tIns="0" rIns="0" bIns="0" anchor="ctr">
                <a:noAutofit/>
              </a:bodyPr>
              <a:lstStyle/>
              <a:p>
                <a:pPr defTabSz="825500">
                  <a:lnSpc>
                    <a:spcPct val="120000"/>
                  </a:lnSpc>
                  <a:defRPr sz="1500">
                    <a:solidFill>
                      <a:srgbClr val="FFFFFF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>
                    <a:latin typeface="微软雅黑" panose="020B0503020204020204" charset="-122"/>
                    <a:ea typeface="微软雅黑" panose="020B0503020204020204" charset="-122"/>
                  </a:rPr>
                  <a:t>多个</a:t>
                </a:r>
                <a:endParaRPr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defTabSz="825500">
                  <a:lnSpc>
                    <a:spcPct val="120000"/>
                  </a:lnSpc>
                  <a:defRPr sz="1500">
                    <a:solidFill>
                      <a:srgbClr val="FFFFFF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>
                    <a:latin typeface="微软雅黑" panose="020B0503020204020204" charset="-122"/>
                    <a:ea typeface="微软雅黑" panose="020B0503020204020204" charset="-122"/>
                  </a:rPr>
                  <a:t>城市</a:t>
                </a:r>
                <a:endParaRPr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2" name="线条"/>
              <p:cNvSpPr/>
              <p:nvPr/>
            </p:nvSpPr>
            <p:spPr>
              <a:xfrm>
                <a:off x="8085606" y="11308611"/>
                <a:ext cx="1581379" cy="1"/>
              </a:xfrm>
              <a:prstGeom prst="line">
                <a:avLst/>
              </a:prstGeom>
              <a:ln w="25400">
                <a:solidFill>
                  <a:srgbClr val="D6A979">
                    <a:alpha val="85000"/>
                  </a:srgbClr>
                </a:solidFill>
                <a:miter/>
              </a:ln>
            </p:spPr>
            <p:txBody>
              <a:bodyPr lIns="0" tIns="0" rIns="0" bIns="0"/>
              <a:lstStyle/>
              <a:p>
                <a:pPr defTabSz="1828800">
                  <a:defRPr sz="3600"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</a:p>
            </p:txBody>
          </p:sp>
          <p:sp>
            <p:nvSpPr>
              <p:cNvPr id="23" name="线条"/>
              <p:cNvSpPr/>
              <p:nvPr/>
            </p:nvSpPr>
            <p:spPr>
              <a:xfrm>
                <a:off x="11865904" y="11936519"/>
                <a:ext cx="1" cy="462096"/>
              </a:xfrm>
              <a:prstGeom prst="line">
                <a:avLst/>
              </a:prstGeom>
              <a:ln w="12700">
                <a:solidFill>
                  <a:srgbClr val="FFFFFF">
                    <a:alpha val="85000"/>
                  </a:srgbClr>
                </a:solidFill>
                <a:miter/>
              </a:ln>
            </p:spPr>
            <p:txBody>
              <a:bodyPr lIns="0" tIns="0" rIns="0" bIns="0"/>
              <a:lstStyle/>
              <a:p>
                <a:pPr defTabSz="1828800">
                  <a:defRPr sz="3600"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</a:p>
            </p:txBody>
          </p:sp>
          <p:sp>
            <p:nvSpPr>
              <p:cNvPr id="25" name="线条"/>
              <p:cNvSpPr/>
              <p:nvPr/>
            </p:nvSpPr>
            <p:spPr>
              <a:xfrm>
                <a:off x="14046435" y="11308611"/>
                <a:ext cx="1581378" cy="1"/>
              </a:xfrm>
              <a:prstGeom prst="line">
                <a:avLst/>
              </a:prstGeom>
              <a:ln w="25400">
                <a:solidFill>
                  <a:srgbClr val="D6A979">
                    <a:alpha val="85000"/>
                  </a:srgbClr>
                </a:solidFill>
                <a:miter/>
              </a:ln>
            </p:spPr>
            <p:txBody>
              <a:bodyPr lIns="0" tIns="0" rIns="0" bIns="0"/>
              <a:lstStyle/>
              <a:p>
                <a:pPr defTabSz="1828800">
                  <a:defRPr sz="3600"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</a:p>
            </p:txBody>
          </p:sp>
        </p:grpSp>
      </p:grpSp>
      <p:sp>
        <p:nvSpPr>
          <p:cNvPr id="26" name="企业办公全场景运营服务商"/>
          <p:cNvSpPr txBox="1"/>
          <p:nvPr/>
        </p:nvSpPr>
        <p:spPr>
          <a:xfrm>
            <a:off x="6831558" y="3255608"/>
            <a:ext cx="10720884" cy="67710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ctr" defTabSz="1828800">
              <a:defRPr sz="4600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pPr>
            <a:r>
              <a:rPr sz="4400" dirty="0" err="1">
                <a:latin typeface="微软雅黑" panose="020B0503020204020204" charset="-122"/>
                <a:ea typeface="微软雅黑" panose="020B0503020204020204" charset="-122"/>
              </a:rPr>
              <a:t>三大甲方视角：</a:t>
            </a:r>
            <a:r>
              <a:rPr sz="4400" b="1" dirty="0" err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rPr>
              <a:t>比企业更懂企业的空间需求</a:t>
            </a:r>
            <a:endParaRPr sz="4400" b="1" dirty="0" err="1">
              <a:latin typeface="微软雅黑" panose="020B0503020204020204" charset="-122"/>
              <a:ea typeface="微软雅黑" panose="020B0503020204020204" charset="-122"/>
              <a:cs typeface="MiSans-Bold" charset="-122"/>
              <a:sym typeface="MiSans-Bold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3871284" y="4910374"/>
            <a:ext cx="7103779" cy="7103780"/>
            <a:chOff x="9170340" y="4509134"/>
            <a:chExt cx="5795412" cy="5795413"/>
          </a:xfrm>
        </p:grpSpPr>
        <p:sp>
          <p:nvSpPr>
            <p:cNvPr id="27" name="圆形"/>
            <p:cNvSpPr/>
            <p:nvPr/>
          </p:nvSpPr>
          <p:spPr>
            <a:xfrm>
              <a:off x="9170340" y="4509134"/>
              <a:ext cx="5795412" cy="5795413"/>
            </a:xfrm>
            <a:prstGeom prst="ellipse">
              <a:avLst/>
            </a:prstGeom>
            <a:noFill/>
            <a:ln w="25400" cap="flat">
              <a:solidFill>
                <a:srgbClr val="AA7942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1828800">
                <a:defRPr sz="46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pPr>
              <a:endParaRPr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圆形"/>
            <p:cNvSpPr/>
            <p:nvPr/>
          </p:nvSpPr>
          <p:spPr>
            <a:xfrm>
              <a:off x="10618505" y="4541464"/>
              <a:ext cx="2822882" cy="2822882"/>
            </a:xfrm>
            <a:prstGeom prst="ellipse">
              <a:avLst/>
            </a:prstGeom>
            <a:gradFill flip="none" rotWithShape="1">
              <a:gsLst>
                <a:gs pos="0">
                  <a:srgbClr val="FFD479">
                    <a:alpha val="82295"/>
                  </a:srgbClr>
                </a:gs>
                <a:gs pos="100000">
                  <a:srgbClr val="FFD300">
                    <a:alpha val="82295"/>
                  </a:srgbClr>
                </a:gs>
              </a:gsLst>
              <a:lin ang="2708075" scaled="0"/>
            </a:gra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1828800"/>
              <a:endParaRPr sz="46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微软雅黑" panose="020B0503020204020204" charset="-122"/>
                <a:ea typeface="微软雅黑" panose="020B0503020204020204" charset="-122"/>
                <a:cs typeface="MiSans-Bold" charset="-122"/>
              </a:endParaRPr>
            </a:p>
          </p:txBody>
        </p:sp>
        <p:sp>
          <p:nvSpPr>
            <p:cNvPr id="29" name="圆形"/>
            <p:cNvSpPr/>
            <p:nvPr/>
          </p:nvSpPr>
          <p:spPr>
            <a:xfrm>
              <a:off x="9421917" y="6790530"/>
              <a:ext cx="2820309" cy="2820311"/>
            </a:xfrm>
            <a:prstGeom prst="ellipse">
              <a:avLst/>
            </a:prstGeom>
            <a:gradFill flip="none" rotWithShape="1">
              <a:gsLst>
                <a:gs pos="0">
                  <a:srgbClr val="A8D379">
                    <a:alpha val="77277"/>
                  </a:srgbClr>
                </a:gs>
                <a:gs pos="100000">
                  <a:srgbClr val="7AB163">
                    <a:alpha val="77277"/>
                  </a:srgbClr>
                </a:gs>
              </a:gsLst>
              <a:lin ang="2708075" scaled="0"/>
            </a:gra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1828800"/>
              <a:endParaRPr sz="4600" b="1">
                <a:gradFill flip="none" rotWithShape="1">
                  <a:gsLst>
                    <a:gs pos="0">
                      <a:srgbClr val="76D6FF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微软雅黑" panose="020B0503020204020204" charset="-122"/>
                <a:ea typeface="微软雅黑" panose="020B0503020204020204" charset="-122"/>
                <a:cs typeface="MiSans-Bold" charset="-122"/>
              </a:endParaRPr>
            </a:p>
          </p:txBody>
        </p:sp>
        <p:sp>
          <p:nvSpPr>
            <p:cNvPr id="30" name="圆形"/>
            <p:cNvSpPr/>
            <p:nvPr/>
          </p:nvSpPr>
          <p:spPr>
            <a:xfrm>
              <a:off x="11820663" y="6872033"/>
              <a:ext cx="2817313" cy="2817314"/>
            </a:xfrm>
            <a:prstGeom prst="ellipse">
              <a:avLst/>
            </a:prstGeom>
            <a:gradFill flip="none" rotWithShape="1">
              <a:gsLst>
                <a:gs pos="0">
                  <a:srgbClr val="FFD6D5">
                    <a:alpha val="66623"/>
                  </a:srgbClr>
                </a:gs>
                <a:gs pos="100000">
                  <a:srgbClr val="E59EA0">
                    <a:alpha val="66623"/>
                  </a:srgbClr>
                </a:gs>
              </a:gsLst>
              <a:lin ang="2708075" scaled="0"/>
            </a:gra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1828800"/>
              <a:endParaRPr sz="46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微软雅黑" panose="020B0503020204020204" charset="-122"/>
                <a:ea typeface="微软雅黑" panose="020B0503020204020204" charset="-122"/>
                <a:cs typeface="MiSans-Bold" charset="-122"/>
              </a:endParaRPr>
            </a:p>
          </p:txBody>
        </p:sp>
        <p:sp>
          <p:nvSpPr>
            <p:cNvPr id="31" name="01…"/>
            <p:cNvSpPr txBox="1"/>
            <p:nvPr/>
          </p:nvSpPr>
          <p:spPr>
            <a:xfrm>
              <a:off x="11037496" y="4946728"/>
              <a:ext cx="2018812" cy="18216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828800">
                <a:lnSpc>
                  <a:spcPct val="150000"/>
                </a:lnSpc>
                <a:defRPr sz="3200">
                  <a:solidFill>
                    <a:srgbClr val="FFFFFF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dirty="0">
                  <a:solidFill>
                    <a:schemeClr val="accent4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01</a:t>
              </a:r>
              <a:endParaRPr dirty="0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 defTabSz="1828800">
                <a:lnSpc>
                  <a:spcPct val="150000"/>
                </a:lnSpc>
                <a:defRPr sz="3200" b="1">
                  <a:solidFill>
                    <a:srgbClr val="FFFFFF"/>
                  </a:soli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pPr>
              <a:r>
                <a:rPr dirty="0" err="1">
                  <a:solidFill>
                    <a:schemeClr val="accent4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公司视角</a:t>
              </a:r>
              <a:endParaRPr dirty="0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 defTabSz="1828800">
                <a:lnSpc>
                  <a:spcPct val="150000"/>
                </a:lnSpc>
                <a:defRPr sz="1800" b="1">
                  <a:solidFill>
                    <a:srgbClr val="FFFFFF"/>
                  </a:soli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pPr>
              <a:r>
                <a:rPr lang="zh-CN" b="0" dirty="0">
                  <a:solidFill>
                    <a:schemeClr val="accent4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iSans-Medium" panose="00000600000000000000" charset="-122"/>
                </a:rPr>
                <a:t>促进</a:t>
              </a:r>
              <a:r>
                <a:rPr b="0" dirty="0" err="1">
                  <a:solidFill>
                    <a:schemeClr val="accent4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iSans-Medium" panose="00000600000000000000" charset="-122"/>
                </a:rPr>
                <a:t>业务</a:t>
              </a:r>
              <a:r>
                <a:rPr lang="zh-CN" b="0" dirty="0">
                  <a:solidFill>
                    <a:schemeClr val="accent4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iSans-Medium" panose="00000600000000000000" charset="-122"/>
                </a:rPr>
                <a:t>发展</a:t>
              </a:r>
              <a:endParaRPr lang="zh-CN" b="0" dirty="0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iSans-Medium" panose="00000600000000000000" charset="-122"/>
              </a:endParaRPr>
            </a:p>
          </p:txBody>
        </p:sp>
        <p:sp>
          <p:nvSpPr>
            <p:cNvPr id="32" name="03…"/>
            <p:cNvSpPr txBox="1"/>
            <p:nvPr/>
          </p:nvSpPr>
          <p:spPr>
            <a:xfrm>
              <a:off x="12260851" y="7334520"/>
              <a:ext cx="2018812" cy="1821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828800">
                <a:lnSpc>
                  <a:spcPct val="150000"/>
                </a:lnSpc>
                <a:defRPr sz="3200">
                  <a:solidFill>
                    <a:srgbClr val="FFFFFF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dirty="0">
                  <a:solidFill>
                    <a:schemeClr val="accent4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03</a:t>
              </a:r>
              <a:endParaRPr dirty="0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 defTabSz="1828800">
                <a:lnSpc>
                  <a:spcPct val="150000"/>
                </a:lnSpc>
                <a:defRPr sz="3200" b="1">
                  <a:solidFill>
                    <a:srgbClr val="FFFFFF"/>
                  </a:soli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pPr>
              <a:r>
                <a:rPr dirty="0" err="1">
                  <a:solidFill>
                    <a:schemeClr val="accent4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行政视角</a:t>
              </a:r>
              <a:endParaRPr dirty="0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 defTabSz="1828800">
                <a:lnSpc>
                  <a:spcPct val="150000"/>
                </a:lnSpc>
                <a:defRPr sz="1800">
                  <a:solidFill>
                    <a:srgbClr val="FFFFFF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dirty="0" err="1">
                  <a:solidFill>
                    <a:schemeClr val="accent4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省</a:t>
              </a:r>
              <a:r>
                <a:rPr lang="zh-CN" dirty="0">
                  <a:solidFill>
                    <a:schemeClr val="accent4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时</a:t>
              </a:r>
              <a:r>
                <a:rPr dirty="0">
                  <a:solidFill>
                    <a:schemeClr val="accent4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</a:t>
              </a:r>
              <a:r>
                <a:rPr dirty="0" err="1">
                  <a:solidFill>
                    <a:schemeClr val="accent4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省钱</a:t>
              </a:r>
              <a:endParaRPr dirty="0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3" name="02…"/>
            <p:cNvSpPr txBox="1"/>
            <p:nvPr/>
          </p:nvSpPr>
          <p:spPr>
            <a:xfrm>
              <a:off x="9714002" y="7334520"/>
              <a:ext cx="2018812" cy="1821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828800">
                <a:lnSpc>
                  <a:spcPct val="150000"/>
                </a:lnSpc>
                <a:defRPr sz="3200">
                  <a:solidFill>
                    <a:srgbClr val="FFFFFF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dirty="0">
                  <a:solidFill>
                    <a:schemeClr val="accent4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02</a:t>
              </a:r>
              <a:endParaRPr dirty="0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 defTabSz="1828800">
                <a:lnSpc>
                  <a:spcPct val="150000"/>
                </a:lnSpc>
                <a:defRPr sz="3200" b="1">
                  <a:solidFill>
                    <a:srgbClr val="FFFFFF"/>
                  </a:soli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pPr>
              <a:r>
                <a:rPr dirty="0" err="1">
                  <a:solidFill>
                    <a:schemeClr val="accent4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员工视角</a:t>
              </a:r>
              <a:endParaRPr dirty="0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 defTabSz="1828800">
                <a:lnSpc>
                  <a:spcPct val="150000"/>
                </a:lnSpc>
                <a:defRPr sz="1800">
                  <a:solidFill>
                    <a:srgbClr val="FFFFFF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lang="zh-CN" dirty="0">
                  <a:solidFill>
                    <a:schemeClr val="accent4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幸福办公</a:t>
              </a:r>
              <a:endParaRPr lang="zh-CN" dirty="0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4" name="效率…"/>
            <p:cNvSpPr txBox="1"/>
            <p:nvPr/>
          </p:nvSpPr>
          <p:spPr>
            <a:xfrm>
              <a:off x="9640191" y="5822209"/>
              <a:ext cx="1067308" cy="13020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t">
              <a:noAutofit/>
            </a:bodyPr>
            <a:lstStyle/>
            <a:p>
              <a:pPr defTabSz="1828800">
                <a:defRPr sz="22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pPr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效率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  <a:p>
              <a:pPr defTabSz="1828800">
                <a:defRPr sz="2200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保障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多维…"/>
            <p:cNvSpPr txBox="1"/>
            <p:nvPr/>
          </p:nvSpPr>
          <p:spPr>
            <a:xfrm>
              <a:off x="13670070" y="5822209"/>
              <a:ext cx="1067307" cy="13020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t">
              <a:noAutofit/>
            </a:bodyPr>
            <a:lstStyle/>
            <a:p>
              <a:pPr defTabSz="1828800">
                <a:defRPr sz="22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pPr>
              <a:r>
                <a:rPr dirty="0" err="1">
                  <a:latin typeface="微软雅黑" panose="020B0503020204020204" charset="-122"/>
                  <a:ea typeface="微软雅黑" panose="020B0503020204020204" charset="-122"/>
                </a:rPr>
                <a:t>多维</a:t>
              </a:r>
              <a:endParaRPr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defTabSz="1828800">
                <a:defRPr sz="2200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dirty="0" err="1">
                  <a:latin typeface="微软雅黑" panose="020B0503020204020204" charset="-122"/>
                  <a:ea typeface="微软雅黑" panose="020B0503020204020204" charset="-122"/>
                </a:rPr>
                <a:t>降本</a:t>
              </a:r>
              <a:endParaRPr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体验…"/>
            <p:cNvSpPr txBox="1"/>
            <p:nvPr/>
          </p:nvSpPr>
          <p:spPr>
            <a:xfrm>
              <a:off x="11496291" y="9282098"/>
              <a:ext cx="1067308" cy="901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t">
              <a:noAutofit/>
            </a:bodyPr>
            <a:lstStyle/>
            <a:p>
              <a:pPr algn="ctr" defTabSz="1828800">
                <a:defRPr sz="22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pPr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体验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 defTabSz="1828800">
                <a:defRPr sz="2200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升级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320" name="直线连接符 319"/>
          <p:cNvCxnSpPr/>
          <p:nvPr/>
        </p:nvCxnSpPr>
        <p:spPr>
          <a:xfrm>
            <a:off x="11887200" y="5414102"/>
            <a:ext cx="0" cy="6394449"/>
          </a:xfrm>
          <a:prstGeom prst="line">
            <a:avLst/>
          </a:prstGeom>
          <a:noFill/>
          <a:ln w="25400" cap="flat">
            <a:solidFill>
              <a:schemeClr val="tx2">
                <a:lumMod val="60000"/>
                <a:lumOff val="40000"/>
              </a:schemeClr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0" b="27550"/>
          <a:stretch>
            <a:fillRect/>
          </a:stretch>
        </p:blipFill>
        <p:spPr>
          <a:xfrm>
            <a:off x="-26035" y="-26035"/>
            <a:ext cx="24364315" cy="4865370"/>
          </a:xfrm>
          <a:prstGeom prst="rect">
            <a:avLst/>
          </a:prstGeom>
        </p:spPr>
      </p:pic>
      <p:sp>
        <p:nvSpPr>
          <p:cNvPr id="417" name="矩形"/>
          <p:cNvSpPr/>
          <p:nvPr/>
        </p:nvSpPr>
        <p:spPr>
          <a:xfrm>
            <a:off x="-26035" y="-25400"/>
            <a:ext cx="24384000" cy="4831080"/>
          </a:xfrm>
          <a:prstGeom prst="rect">
            <a:avLst/>
          </a:prstGeom>
          <a:solidFill>
            <a:srgbClr val="000000">
              <a:alpha val="50255"/>
            </a:srgbClr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9" name="品牌介绍"/>
          <p:cNvSpPr txBox="1"/>
          <p:nvPr/>
        </p:nvSpPr>
        <p:spPr>
          <a:xfrm>
            <a:off x="745064" y="658161"/>
            <a:ext cx="4129336" cy="43088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2800">
                <a:solidFill>
                  <a:srgbClr val="FFFFFF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服务详情·设计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与装修</a:t>
            </a:r>
            <a:r>
              <a:rPr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21" name="企业办公全场景运营服务商"/>
          <p:cNvSpPr txBox="1"/>
          <p:nvPr/>
        </p:nvSpPr>
        <p:spPr>
          <a:xfrm>
            <a:off x="7911465" y="3452890"/>
            <a:ext cx="8644890" cy="92329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 defTabSz="1828800">
              <a:defRPr sz="4600">
                <a:solidFill>
                  <a:srgbClr val="FFFFFF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pPr algn="ctr"/>
            <a:r>
              <a:rPr sz="6000" b="1" dirty="0" err="1">
                <a:latin typeface="微软雅黑" panose="020B0503020204020204" charset="-122"/>
                <a:ea typeface="微软雅黑" panose="020B0503020204020204" charset="-122"/>
              </a:rPr>
              <a:t>真正</a:t>
            </a:r>
            <a:r>
              <a:rPr sz="6000" b="1" dirty="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</a:t>
            </a:r>
            <a:r>
              <a:rPr lang="en-US" sz="6000" b="1" dirty="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sz="6000" b="1" dirty="0" err="1">
                <a:latin typeface="微软雅黑" panose="020B0503020204020204" charset="-122"/>
                <a:ea typeface="微软雅黑" panose="020B0503020204020204" charset="-122"/>
              </a:rPr>
              <a:t>拎包入</a:t>
            </a:r>
            <a:r>
              <a:rPr lang="zh-CN" sz="6000" b="1" dirty="0" err="1">
                <a:latin typeface="微软雅黑" panose="020B0503020204020204" charset="-122"/>
                <a:ea typeface="微软雅黑" panose="020B0503020204020204" charset="-122"/>
              </a:rPr>
              <a:t>驻</a:t>
            </a:r>
            <a:r>
              <a:rPr sz="6000" b="1" dirty="0" err="1">
                <a:latin typeface="微软雅黑" panose="020B0503020204020204" charset="-122"/>
                <a:ea typeface="微软雅黑" panose="020B0503020204020204" charset="-122"/>
              </a:rPr>
              <a:t>办公空间</a:t>
            </a:r>
            <a:endParaRPr sz="6000" b="1" dirty="0" err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2" name="圆角矩形"/>
          <p:cNvSpPr/>
          <p:nvPr/>
        </p:nvSpPr>
        <p:spPr>
          <a:xfrm>
            <a:off x="879136" y="6678913"/>
            <a:ext cx="22625728" cy="4864716"/>
          </a:xfrm>
          <a:prstGeom prst="roundRect">
            <a:avLst>
              <a:gd name="adj" fmla="val 3133"/>
            </a:avLst>
          </a:prstGeom>
          <a:solidFill>
            <a:srgbClr val="FFFFFF">
              <a:alpha val="60615"/>
            </a:srgbClr>
          </a:solidFill>
          <a:ln w="12700">
            <a:miter lim="400000"/>
          </a:ln>
          <a:effectLst>
            <a:outerShdw blurRad="381000" dist="111500" dir="5400000" rotWithShape="0">
              <a:srgbClr val="000000">
                <a:alpha val="14056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grpSp>
        <p:nvGrpSpPr>
          <p:cNvPr id="428" name="成组"/>
          <p:cNvGrpSpPr/>
          <p:nvPr/>
        </p:nvGrpSpPr>
        <p:grpSpPr>
          <a:xfrm>
            <a:off x="1322100" y="7101971"/>
            <a:ext cx="3231666" cy="4018601"/>
            <a:chOff x="0" y="0"/>
            <a:chExt cx="3231665" cy="4018599"/>
          </a:xfrm>
        </p:grpSpPr>
        <p:sp>
          <p:nvSpPr>
            <p:cNvPr id="423" name="圆角矩形"/>
            <p:cNvSpPr/>
            <p:nvPr/>
          </p:nvSpPr>
          <p:spPr>
            <a:xfrm>
              <a:off x="0" y="0"/>
              <a:ext cx="3231665" cy="4018599"/>
            </a:xfrm>
            <a:prstGeom prst="roundRect">
              <a:avLst>
                <a:gd name="adj" fmla="val 2286"/>
              </a:avLst>
            </a:prstGeom>
            <a:solidFill>
              <a:srgbClr val="FFFFFF"/>
            </a:solidFill>
            <a:ln w="12700" cap="flat">
              <a:solidFill>
                <a:srgbClr val="C1925F"/>
              </a:solidFill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424" name="圆角矩形"/>
            <p:cNvSpPr/>
            <p:nvPr/>
          </p:nvSpPr>
          <p:spPr>
            <a:xfrm>
              <a:off x="477154" y="1153588"/>
              <a:ext cx="2277356" cy="774701"/>
            </a:xfrm>
            <a:prstGeom prst="roundRect">
              <a:avLst>
                <a:gd name="adj" fmla="val 7458"/>
              </a:avLst>
            </a:prstGeom>
            <a:gradFill flip="none" rotWithShape="1"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906475" scaled="0"/>
            </a:gradFill>
            <a:ln w="12700" cap="flat">
              <a:noFill/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425" name="整体空间策略…"/>
            <p:cNvSpPr txBox="1"/>
            <p:nvPr/>
          </p:nvSpPr>
          <p:spPr>
            <a:xfrm>
              <a:off x="495691" y="2417285"/>
              <a:ext cx="2240279" cy="10706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 defTabSz="1828800">
                <a:defRPr sz="21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iSans-Bold" charset="-122"/>
                </a:rPr>
                <a:t>整体空间策略</a:t>
              </a:r>
              <a:endParaRPr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iSans-Bold" charset="-122"/>
              </a:endParaRPr>
            </a:p>
            <a:p>
              <a:pPr algn="ctr" defTabSz="1828800">
                <a:defRPr sz="21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iSans-Bold" charset="-122"/>
                </a:rPr>
                <a:t>办公规划</a:t>
              </a:r>
              <a:endParaRPr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iSans-Bold" charset="-122"/>
              </a:endParaRPr>
            </a:p>
            <a:p>
              <a:pPr algn="ctr" defTabSz="1828800">
                <a:defRPr sz="21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lang="zh-CN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iSans-Bold" charset="-122"/>
                </a:rPr>
                <a:t>灵活办公</a:t>
              </a:r>
              <a:r>
                <a:rPr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iSans-Bold" charset="-122"/>
                </a:rPr>
                <a:t>解决方案</a:t>
              </a:r>
              <a:endParaRPr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iSans-Bold" charset="-122"/>
              </a:endParaRPr>
            </a:p>
          </p:txBody>
        </p:sp>
        <p:sp>
          <p:nvSpPr>
            <p:cNvPr id="426" name="策略规划"/>
            <p:cNvSpPr txBox="1"/>
            <p:nvPr/>
          </p:nvSpPr>
          <p:spPr>
            <a:xfrm>
              <a:off x="745882" y="1255188"/>
              <a:ext cx="1739901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 numCol="1" anchor="ctr">
              <a:spAutoFit/>
            </a:bodyPr>
            <a:lstStyle>
              <a:lvl1pPr algn="ctr" defTabSz="1828800">
                <a:defRPr sz="3400" b="1">
                  <a:solidFill>
                    <a:srgbClr val="FFFFFF"/>
                  </a:soli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策略规划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7" name="01"/>
            <p:cNvSpPr txBox="1"/>
            <p:nvPr/>
          </p:nvSpPr>
          <p:spPr>
            <a:xfrm>
              <a:off x="1264804" y="201076"/>
              <a:ext cx="702057" cy="774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 numCol="1" anchor="t">
              <a:spAutoFit/>
            </a:bodyPr>
            <a:lstStyle>
              <a:lvl1pPr algn="ctr" defTabSz="1828800">
                <a:defRPr sz="46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34" name="成组"/>
          <p:cNvGrpSpPr/>
          <p:nvPr/>
        </p:nvGrpSpPr>
        <p:grpSpPr>
          <a:xfrm>
            <a:off x="5949134" y="7101971"/>
            <a:ext cx="3231666" cy="4018601"/>
            <a:chOff x="0" y="0"/>
            <a:chExt cx="3231665" cy="4018599"/>
          </a:xfrm>
        </p:grpSpPr>
        <p:sp>
          <p:nvSpPr>
            <p:cNvPr id="429" name="圆角矩形"/>
            <p:cNvSpPr/>
            <p:nvPr/>
          </p:nvSpPr>
          <p:spPr>
            <a:xfrm>
              <a:off x="0" y="0"/>
              <a:ext cx="3231665" cy="4018599"/>
            </a:xfrm>
            <a:prstGeom prst="roundRect">
              <a:avLst>
                <a:gd name="adj" fmla="val 2286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430" name="圆角矩形"/>
            <p:cNvSpPr/>
            <p:nvPr/>
          </p:nvSpPr>
          <p:spPr>
            <a:xfrm>
              <a:off x="477154" y="1153588"/>
              <a:ext cx="2277356" cy="774701"/>
            </a:xfrm>
            <a:prstGeom prst="roundRect">
              <a:avLst>
                <a:gd name="adj" fmla="val 7458"/>
              </a:avLst>
            </a:prstGeom>
            <a:gradFill flip="none" rotWithShape="1"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906475" scaled="0"/>
            </a:gradFill>
            <a:ln w="12700" cap="flat">
              <a:noFill/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431" name="概念设计…"/>
            <p:cNvSpPr txBox="1"/>
            <p:nvPr/>
          </p:nvSpPr>
          <p:spPr>
            <a:xfrm>
              <a:off x="1030364" y="2255676"/>
              <a:ext cx="1170940" cy="1393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 defTabSz="1828800">
                <a:defRPr sz="21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b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概念设计</a:t>
              </a:r>
              <a:endParaRPr b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endParaRPr>
            </a:p>
            <a:p>
              <a:pPr algn="ctr" defTabSz="1828800">
                <a:defRPr sz="21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b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平面</a:t>
              </a:r>
              <a:r>
                <a:rPr lang="zh-CN" b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规划</a:t>
              </a:r>
              <a:endParaRPr b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endParaRPr>
            </a:p>
            <a:p>
              <a:pPr algn="ctr" defTabSz="1828800">
                <a:defRPr sz="21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b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效果</a:t>
              </a:r>
              <a:r>
                <a:rPr lang="zh-CN" b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方案</a:t>
              </a:r>
              <a:endParaRPr b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endParaRPr>
            </a:p>
            <a:p>
              <a:pPr algn="ctr" defTabSz="1828800">
                <a:defRPr sz="21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b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深化设计</a:t>
              </a:r>
              <a:endParaRPr lang="zh-CN" b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endParaRPr>
            </a:p>
          </p:txBody>
        </p:sp>
        <p:sp>
          <p:nvSpPr>
            <p:cNvPr id="432" name="办公设计"/>
            <p:cNvSpPr txBox="1"/>
            <p:nvPr/>
          </p:nvSpPr>
          <p:spPr>
            <a:xfrm>
              <a:off x="745882" y="1255188"/>
              <a:ext cx="1739901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 numCol="1" anchor="ctr">
              <a:spAutoFit/>
            </a:bodyPr>
            <a:lstStyle>
              <a:lvl1pPr algn="ctr" defTabSz="1828800">
                <a:defRPr sz="3400" b="1">
                  <a:solidFill>
                    <a:srgbClr val="FFFFFF"/>
                  </a:soli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 dirty="0" err="1">
                  <a:latin typeface="微软雅黑" panose="020B0503020204020204" charset="-122"/>
                  <a:ea typeface="微软雅黑" panose="020B0503020204020204" charset="-122"/>
                </a:rPr>
                <a:t>办公设计</a:t>
              </a:r>
              <a:endParaRPr dirty="0" err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3" name="02"/>
            <p:cNvSpPr txBox="1"/>
            <p:nvPr/>
          </p:nvSpPr>
          <p:spPr>
            <a:xfrm>
              <a:off x="1233257" y="201076"/>
              <a:ext cx="765151" cy="774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 numCol="1" anchor="t">
              <a:spAutoFit/>
            </a:bodyPr>
            <a:lstStyle>
              <a:lvl1pPr algn="ctr" defTabSz="1828800">
                <a:defRPr sz="46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40" name="成组"/>
          <p:cNvGrpSpPr/>
          <p:nvPr/>
        </p:nvGrpSpPr>
        <p:grpSpPr>
          <a:xfrm>
            <a:off x="10576167" y="7101971"/>
            <a:ext cx="3231666" cy="4018601"/>
            <a:chOff x="0" y="0"/>
            <a:chExt cx="3231665" cy="4018599"/>
          </a:xfrm>
        </p:grpSpPr>
        <p:sp>
          <p:nvSpPr>
            <p:cNvPr id="435" name="圆角矩形"/>
            <p:cNvSpPr/>
            <p:nvPr/>
          </p:nvSpPr>
          <p:spPr>
            <a:xfrm>
              <a:off x="0" y="0"/>
              <a:ext cx="3231665" cy="4018599"/>
            </a:xfrm>
            <a:prstGeom prst="roundRect">
              <a:avLst>
                <a:gd name="adj" fmla="val 2286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436" name="圆角矩形"/>
            <p:cNvSpPr/>
            <p:nvPr/>
          </p:nvSpPr>
          <p:spPr>
            <a:xfrm>
              <a:off x="477153" y="1153588"/>
              <a:ext cx="2277357" cy="774701"/>
            </a:xfrm>
            <a:prstGeom prst="roundRect">
              <a:avLst>
                <a:gd name="adj" fmla="val 7458"/>
              </a:avLst>
            </a:prstGeom>
            <a:gradFill flip="none" rotWithShape="1"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906475" scaled="0"/>
            </a:gradFill>
            <a:ln w="12700" cap="flat">
              <a:noFill/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437" name="硬装、智能化…"/>
            <p:cNvSpPr txBox="1"/>
            <p:nvPr/>
          </p:nvSpPr>
          <p:spPr>
            <a:xfrm>
              <a:off x="228356" y="2417284"/>
              <a:ext cx="2774949" cy="10706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 defTabSz="1828800">
                <a:defRPr sz="21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装饰和机电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endParaRPr>
            </a:p>
            <a:p>
              <a:pPr algn="ctr" defTabSz="1828800">
                <a:defRPr sz="21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全专业全流程项目管理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endParaRPr>
            </a:p>
            <a:p>
              <a:pPr algn="ctr" defTabSz="1828800">
                <a:defRPr sz="21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b="1" dirty="0" err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保障质量与工期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endParaRPr>
            </a:p>
          </p:txBody>
        </p:sp>
        <p:sp>
          <p:nvSpPr>
            <p:cNvPr id="438" name="装修施工"/>
            <p:cNvSpPr txBox="1"/>
            <p:nvPr/>
          </p:nvSpPr>
          <p:spPr>
            <a:xfrm>
              <a:off x="745881" y="1255188"/>
              <a:ext cx="1739901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 numCol="1" anchor="ctr">
              <a:spAutoFit/>
            </a:bodyPr>
            <a:lstStyle>
              <a:lvl1pPr algn="ctr" defTabSz="1828800">
                <a:defRPr sz="3400" b="1">
                  <a:solidFill>
                    <a:srgbClr val="FFFFFF"/>
                  </a:soli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装修施工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9" name="03"/>
            <p:cNvSpPr txBox="1"/>
            <p:nvPr/>
          </p:nvSpPr>
          <p:spPr>
            <a:xfrm>
              <a:off x="1234717" y="201076"/>
              <a:ext cx="762229" cy="774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 numCol="1" anchor="t">
              <a:spAutoFit/>
            </a:bodyPr>
            <a:lstStyle>
              <a:lvl1pPr algn="ctr" defTabSz="1828800">
                <a:defRPr sz="46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46" name="成组"/>
          <p:cNvGrpSpPr/>
          <p:nvPr/>
        </p:nvGrpSpPr>
        <p:grpSpPr>
          <a:xfrm>
            <a:off x="15203202" y="7101971"/>
            <a:ext cx="3231666" cy="4018601"/>
            <a:chOff x="0" y="0"/>
            <a:chExt cx="3231665" cy="4018599"/>
          </a:xfrm>
        </p:grpSpPr>
        <p:sp>
          <p:nvSpPr>
            <p:cNvPr id="441" name="圆角矩形"/>
            <p:cNvSpPr/>
            <p:nvPr/>
          </p:nvSpPr>
          <p:spPr>
            <a:xfrm>
              <a:off x="0" y="0"/>
              <a:ext cx="3231665" cy="4018599"/>
            </a:xfrm>
            <a:prstGeom prst="roundRect">
              <a:avLst>
                <a:gd name="adj" fmla="val 2286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442" name="圆角矩形"/>
            <p:cNvSpPr/>
            <p:nvPr/>
          </p:nvSpPr>
          <p:spPr>
            <a:xfrm>
              <a:off x="477155" y="1153588"/>
              <a:ext cx="2277356" cy="774701"/>
            </a:xfrm>
            <a:prstGeom prst="roundRect">
              <a:avLst>
                <a:gd name="adj" fmla="val 7458"/>
              </a:avLst>
            </a:prstGeom>
            <a:gradFill flip="none" rotWithShape="1"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906475" scaled="0"/>
            </a:gradFill>
            <a:ln w="12700" cap="flat">
              <a:noFill/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443" name="品牌家私、…"/>
            <p:cNvSpPr txBox="1"/>
            <p:nvPr/>
          </p:nvSpPr>
          <p:spPr>
            <a:xfrm>
              <a:off x="891540" y="2416809"/>
              <a:ext cx="1449070" cy="9740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noAutofit/>
            </a:bodyPr>
            <a:lstStyle/>
            <a:p>
              <a:pPr algn="ctr" defTabSz="1828800">
                <a:defRPr sz="21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b="1" dirty="0" err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品牌家私</a:t>
              </a:r>
              <a:endParaRPr b="1" dirty="0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endParaRPr>
            </a:p>
            <a:p>
              <a:pPr algn="ctr" defTabSz="1828800">
                <a:defRPr sz="21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b="1" dirty="0" err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文化标识</a:t>
              </a:r>
              <a:endParaRPr b="1" dirty="0" err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endParaRPr>
            </a:p>
            <a:p>
              <a:pPr algn="ctr" defTabSz="1828800">
                <a:defRPr sz="21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lang="zh-CN" b="1" dirty="0" err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人性化</a:t>
              </a:r>
              <a:r>
                <a:rPr b="1" dirty="0" err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软装</a:t>
              </a:r>
              <a:endParaRPr b="1" dirty="0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endParaRPr>
            </a:p>
          </p:txBody>
        </p:sp>
        <p:sp>
          <p:nvSpPr>
            <p:cNvPr id="444" name="家具软装"/>
            <p:cNvSpPr txBox="1"/>
            <p:nvPr/>
          </p:nvSpPr>
          <p:spPr>
            <a:xfrm>
              <a:off x="745883" y="1255188"/>
              <a:ext cx="1739901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 numCol="1" anchor="ctr">
              <a:spAutoFit/>
            </a:bodyPr>
            <a:lstStyle>
              <a:lvl1pPr algn="ctr" defTabSz="1828800">
                <a:defRPr sz="3400" b="1">
                  <a:solidFill>
                    <a:srgbClr val="FFFFFF"/>
                  </a:soli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家具软装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5" name="04"/>
            <p:cNvSpPr txBox="1"/>
            <p:nvPr/>
          </p:nvSpPr>
          <p:spPr>
            <a:xfrm>
              <a:off x="1221866" y="201076"/>
              <a:ext cx="787934" cy="774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 numCol="1" anchor="t">
              <a:spAutoFit/>
            </a:bodyPr>
            <a:lstStyle>
              <a:lvl1pPr algn="ctr" defTabSz="1828800">
                <a:defRPr sz="46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52" name="成组"/>
          <p:cNvGrpSpPr/>
          <p:nvPr/>
        </p:nvGrpSpPr>
        <p:grpSpPr>
          <a:xfrm>
            <a:off x="19830234" y="7101971"/>
            <a:ext cx="3231665" cy="4018600"/>
            <a:chOff x="0" y="0"/>
            <a:chExt cx="3231664" cy="4018598"/>
          </a:xfrm>
        </p:grpSpPr>
        <p:sp>
          <p:nvSpPr>
            <p:cNvPr id="447" name="圆角矩形"/>
            <p:cNvSpPr/>
            <p:nvPr/>
          </p:nvSpPr>
          <p:spPr>
            <a:xfrm>
              <a:off x="0" y="0"/>
              <a:ext cx="3231665" cy="4018599"/>
            </a:xfrm>
            <a:prstGeom prst="roundRect">
              <a:avLst>
                <a:gd name="adj" fmla="val 2286"/>
              </a:avLst>
            </a:prstGeom>
            <a:solidFill>
              <a:srgbClr val="FFFFFF"/>
            </a:solidFill>
            <a:ln w="12700" cap="flat">
              <a:solidFill>
                <a:srgbClr val="C1925F"/>
              </a:solidFill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448" name="圆角矩形"/>
            <p:cNvSpPr/>
            <p:nvPr/>
          </p:nvSpPr>
          <p:spPr>
            <a:xfrm>
              <a:off x="477155" y="1153588"/>
              <a:ext cx="2277356" cy="774701"/>
            </a:xfrm>
            <a:prstGeom prst="roundRect">
              <a:avLst>
                <a:gd name="adj" fmla="val 7458"/>
              </a:avLst>
            </a:prstGeom>
            <a:gradFill flip="none" rotWithShape="1"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906475" scaled="0"/>
            </a:gradFill>
            <a:ln w="12700" cap="flat">
              <a:noFill/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449" name="3分建设、7分养护…"/>
            <p:cNvSpPr txBox="1"/>
            <p:nvPr/>
          </p:nvSpPr>
          <p:spPr>
            <a:xfrm>
              <a:off x="358533" y="2368389"/>
              <a:ext cx="2514601" cy="116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 defTabSz="1828800">
                <a:defRPr sz="21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iSans-Bold" charset="-122"/>
                </a:rPr>
                <a:t>3分建设、7分养护</a:t>
              </a:r>
              <a:endParaRPr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iSans-Bold" charset="-122"/>
              </a:endParaRPr>
            </a:p>
            <a:p>
              <a:pPr algn="ctr" defTabSz="1828800">
                <a:defRPr sz="21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iSans-Bold" charset="-122"/>
                </a:rPr>
                <a:t>高效3级响应维修</a:t>
              </a:r>
              <a:endParaRPr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iSans-Bold" charset="-122"/>
              </a:endParaRPr>
            </a:p>
            <a:p>
              <a:pPr algn="ctr" defTabSz="1828800">
                <a:defRPr sz="21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iSans-Bold" charset="-122"/>
                </a:rPr>
                <a:t>专业的全国小改服务</a:t>
              </a:r>
              <a:endParaRPr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iSans-Bold" charset="-122"/>
              </a:endParaRPr>
            </a:p>
          </p:txBody>
        </p:sp>
        <p:sp>
          <p:nvSpPr>
            <p:cNvPr id="450" name="小改运维"/>
            <p:cNvSpPr txBox="1"/>
            <p:nvPr/>
          </p:nvSpPr>
          <p:spPr>
            <a:xfrm>
              <a:off x="745883" y="1255188"/>
              <a:ext cx="1739901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 numCol="1" anchor="ctr">
              <a:spAutoFit/>
            </a:bodyPr>
            <a:lstStyle>
              <a:lvl1pPr algn="ctr" defTabSz="1828800">
                <a:defRPr sz="3400" b="1">
                  <a:solidFill>
                    <a:srgbClr val="FFFFFF"/>
                  </a:soli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小改运维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1" name="05"/>
            <p:cNvSpPr txBox="1"/>
            <p:nvPr/>
          </p:nvSpPr>
          <p:spPr>
            <a:xfrm>
              <a:off x="1225079" y="201076"/>
              <a:ext cx="781508" cy="774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 numCol="1" anchor="t">
              <a:spAutoFit/>
            </a:bodyPr>
            <a:lstStyle>
              <a:lvl1pPr algn="ctr" defTabSz="1828800">
                <a:defRPr sz="46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55" name="成组"/>
          <p:cNvGrpSpPr/>
          <p:nvPr/>
        </p:nvGrpSpPr>
        <p:grpSpPr>
          <a:xfrm>
            <a:off x="4941742" y="7719730"/>
            <a:ext cx="619415" cy="1949096"/>
            <a:chOff x="0" y="0"/>
            <a:chExt cx="619414" cy="1949095"/>
          </a:xfrm>
        </p:grpSpPr>
        <p:sp>
          <p:nvSpPr>
            <p:cNvPr id="453" name="线条"/>
            <p:cNvSpPr/>
            <p:nvPr/>
          </p:nvSpPr>
          <p:spPr>
            <a:xfrm>
              <a:off x="0" y="-1"/>
              <a:ext cx="619415" cy="973589"/>
            </a:xfrm>
            <a:prstGeom prst="line">
              <a:avLst/>
            </a:prstGeom>
            <a:noFill/>
            <a:ln w="25400" cap="flat">
              <a:solidFill>
                <a:srgbClr val="D6A9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/>
          </p:txBody>
        </p:sp>
        <p:sp>
          <p:nvSpPr>
            <p:cNvPr id="454" name="线条"/>
            <p:cNvSpPr/>
            <p:nvPr/>
          </p:nvSpPr>
          <p:spPr>
            <a:xfrm flipH="1">
              <a:off x="0" y="975507"/>
              <a:ext cx="619415" cy="973589"/>
            </a:xfrm>
            <a:prstGeom prst="line">
              <a:avLst/>
            </a:prstGeom>
            <a:noFill/>
            <a:ln w="25400" cap="flat">
              <a:solidFill>
                <a:srgbClr val="D6A9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/>
          </p:txBody>
        </p:sp>
      </p:grpSp>
      <p:grpSp>
        <p:nvGrpSpPr>
          <p:cNvPr id="458" name="成组"/>
          <p:cNvGrpSpPr/>
          <p:nvPr/>
        </p:nvGrpSpPr>
        <p:grpSpPr>
          <a:xfrm>
            <a:off x="9568776" y="7719730"/>
            <a:ext cx="619415" cy="1949096"/>
            <a:chOff x="0" y="0"/>
            <a:chExt cx="619414" cy="1949095"/>
          </a:xfrm>
        </p:grpSpPr>
        <p:sp>
          <p:nvSpPr>
            <p:cNvPr id="456" name="线条"/>
            <p:cNvSpPr/>
            <p:nvPr/>
          </p:nvSpPr>
          <p:spPr>
            <a:xfrm>
              <a:off x="0" y="-1"/>
              <a:ext cx="619415" cy="973589"/>
            </a:xfrm>
            <a:prstGeom prst="line">
              <a:avLst/>
            </a:prstGeom>
            <a:noFill/>
            <a:ln w="25400" cap="flat">
              <a:solidFill>
                <a:srgbClr val="D6A9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/>
          </p:txBody>
        </p:sp>
        <p:sp>
          <p:nvSpPr>
            <p:cNvPr id="457" name="线条"/>
            <p:cNvSpPr/>
            <p:nvPr/>
          </p:nvSpPr>
          <p:spPr>
            <a:xfrm flipH="1">
              <a:off x="0" y="975507"/>
              <a:ext cx="619415" cy="973589"/>
            </a:xfrm>
            <a:prstGeom prst="line">
              <a:avLst/>
            </a:prstGeom>
            <a:noFill/>
            <a:ln w="25400" cap="flat">
              <a:solidFill>
                <a:srgbClr val="D6A9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/>
          </p:txBody>
        </p:sp>
      </p:grpSp>
      <p:grpSp>
        <p:nvGrpSpPr>
          <p:cNvPr id="461" name="成组"/>
          <p:cNvGrpSpPr/>
          <p:nvPr/>
        </p:nvGrpSpPr>
        <p:grpSpPr>
          <a:xfrm>
            <a:off x="14195809" y="7719730"/>
            <a:ext cx="619415" cy="1949096"/>
            <a:chOff x="0" y="0"/>
            <a:chExt cx="619414" cy="1949095"/>
          </a:xfrm>
        </p:grpSpPr>
        <p:sp>
          <p:nvSpPr>
            <p:cNvPr id="459" name="线条"/>
            <p:cNvSpPr/>
            <p:nvPr/>
          </p:nvSpPr>
          <p:spPr>
            <a:xfrm>
              <a:off x="0" y="-1"/>
              <a:ext cx="619415" cy="973589"/>
            </a:xfrm>
            <a:prstGeom prst="line">
              <a:avLst/>
            </a:prstGeom>
            <a:noFill/>
            <a:ln w="25400" cap="flat">
              <a:solidFill>
                <a:srgbClr val="D6A9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/>
          </p:txBody>
        </p:sp>
        <p:sp>
          <p:nvSpPr>
            <p:cNvPr id="460" name="线条"/>
            <p:cNvSpPr/>
            <p:nvPr/>
          </p:nvSpPr>
          <p:spPr>
            <a:xfrm flipH="1">
              <a:off x="0" y="975507"/>
              <a:ext cx="619415" cy="973589"/>
            </a:xfrm>
            <a:prstGeom prst="line">
              <a:avLst/>
            </a:prstGeom>
            <a:noFill/>
            <a:ln w="25400" cap="flat">
              <a:solidFill>
                <a:srgbClr val="D6A9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/>
          </p:txBody>
        </p:sp>
      </p:grpSp>
      <p:grpSp>
        <p:nvGrpSpPr>
          <p:cNvPr id="464" name="成组"/>
          <p:cNvGrpSpPr/>
          <p:nvPr/>
        </p:nvGrpSpPr>
        <p:grpSpPr>
          <a:xfrm>
            <a:off x="18822843" y="7719730"/>
            <a:ext cx="619415" cy="1949096"/>
            <a:chOff x="0" y="0"/>
            <a:chExt cx="619414" cy="1949095"/>
          </a:xfrm>
        </p:grpSpPr>
        <p:sp>
          <p:nvSpPr>
            <p:cNvPr id="462" name="线条"/>
            <p:cNvSpPr/>
            <p:nvPr/>
          </p:nvSpPr>
          <p:spPr>
            <a:xfrm>
              <a:off x="0" y="-1"/>
              <a:ext cx="619415" cy="973589"/>
            </a:xfrm>
            <a:prstGeom prst="line">
              <a:avLst/>
            </a:prstGeom>
            <a:noFill/>
            <a:ln w="25400" cap="flat">
              <a:solidFill>
                <a:srgbClr val="D6A9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/>
          </p:txBody>
        </p:sp>
        <p:sp>
          <p:nvSpPr>
            <p:cNvPr id="463" name="线条"/>
            <p:cNvSpPr/>
            <p:nvPr/>
          </p:nvSpPr>
          <p:spPr>
            <a:xfrm flipH="1">
              <a:off x="0" y="975507"/>
              <a:ext cx="619415" cy="973589"/>
            </a:xfrm>
            <a:prstGeom prst="line">
              <a:avLst/>
            </a:prstGeom>
            <a:noFill/>
            <a:ln w="25400" cap="flat">
              <a:solidFill>
                <a:srgbClr val="D6A9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/>
          </p:txBody>
        </p:sp>
      </p:grpSp>
      <p:sp>
        <p:nvSpPr>
          <p:cNvPr id="465" name="企业办公全场景运营服务商"/>
          <p:cNvSpPr txBox="1"/>
          <p:nvPr/>
        </p:nvSpPr>
        <p:spPr>
          <a:xfrm>
            <a:off x="9768260" y="5638989"/>
            <a:ext cx="4847482" cy="83099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 defTabSz="1828800">
              <a:defRPr sz="46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pPr>
              <a:defRPr b="0"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pPr>
            <a:r>
              <a:rPr sz="5400" b="1" dirty="0" err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rPr>
              <a:t>一体化装修服务</a:t>
            </a:r>
            <a:endParaRPr sz="5400" b="1" dirty="0" err="1">
              <a:latin typeface="微软雅黑" panose="020B0503020204020204" charset="-122"/>
              <a:ea typeface="微软雅黑" panose="020B0503020204020204" charset="-122"/>
              <a:cs typeface="MiSans-Bold" charset="-122"/>
              <a:sym typeface="MiSans-Bold" charset="-122"/>
            </a:endParaRPr>
          </a:p>
        </p:txBody>
      </p:sp>
      <p:sp>
        <p:nvSpPr>
          <p:cNvPr id="3" name="About k-work"/>
          <p:cNvSpPr txBox="1"/>
          <p:nvPr/>
        </p:nvSpPr>
        <p:spPr>
          <a:xfrm>
            <a:off x="745064" y="1139026"/>
            <a:ext cx="4336123" cy="2308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15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lvl1pPr>
          </a:lstStyle>
          <a:p>
            <a:r>
              <a:rPr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Service </a:t>
            </a:r>
            <a:r>
              <a:rPr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Details·Design</a:t>
            </a:r>
            <a:r>
              <a:rPr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and Decoration Service</a:t>
            </a:r>
            <a:endParaRPr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ectangle 7"/>
          <p:cNvSpPr/>
          <p:nvPr/>
        </p:nvSpPr>
        <p:spPr>
          <a:xfrm>
            <a:off x="-61427" y="1781697"/>
            <a:ext cx="6889883" cy="1296549"/>
          </a:xfrm>
          <a:prstGeom prst="rect">
            <a:avLst/>
          </a:prstGeom>
          <a:solidFill>
            <a:srgbClr val="EAAE3C"/>
          </a:solidFill>
          <a:ln w="25400">
            <a:miter lim="400000"/>
          </a:ln>
          <a:effectLst>
            <a:outerShdw blurRad="469900" dist="307752" dir="5400000" rotWithShape="0">
              <a:srgbClr val="000000">
                <a:alpha val="17099"/>
              </a:srgbClr>
            </a:outerShdw>
          </a:effectLst>
        </p:spPr>
        <p:txBody>
          <a:bodyPr tIns="91439" bIns="91439" anchor="ctr"/>
          <a:lstStyle/>
          <a:p>
            <a:pPr algn="r" defTabSz="1828800">
              <a:defRPr sz="2800" b="1">
                <a:solidFill>
                  <a:srgbClr val="F7F7F7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Saturday Sans Regular" panose="02010600010101010101" charset="-122"/>
              <a:ea typeface="Saturday Sans Regular" panose="02010600010101010101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173" name="Freeform 35"/>
          <p:cNvSpPr/>
          <p:nvPr/>
        </p:nvSpPr>
        <p:spPr>
          <a:xfrm>
            <a:off x="1113015" y="2085196"/>
            <a:ext cx="612775" cy="493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8" extrusionOk="0">
                <a:moveTo>
                  <a:pt x="21465" y="11095"/>
                </a:moveTo>
                <a:cubicBezTo>
                  <a:pt x="13230" y="21389"/>
                  <a:pt x="13230" y="21389"/>
                  <a:pt x="13230" y="21389"/>
                </a:cubicBezTo>
                <a:cubicBezTo>
                  <a:pt x="13095" y="21558"/>
                  <a:pt x="13095" y="21558"/>
                  <a:pt x="12960" y="21558"/>
                </a:cubicBezTo>
                <a:cubicBezTo>
                  <a:pt x="12825" y="21558"/>
                  <a:pt x="12825" y="21558"/>
                  <a:pt x="12690" y="21389"/>
                </a:cubicBezTo>
                <a:cubicBezTo>
                  <a:pt x="12555" y="21220"/>
                  <a:pt x="12555" y="21052"/>
                  <a:pt x="12690" y="20883"/>
                </a:cubicBezTo>
                <a:cubicBezTo>
                  <a:pt x="20520" y="11095"/>
                  <a:pt x="20520" y="11095"/>
                  <a:pt x="20520" y="11095"/>
                </a:cubicBezTo>
                <a:cubicBezTo>
                  <a:pt x="270" y="11095"/>
                  <a:pt x="270" y="11095"/>
                  <a:pt x="270" y="11095"/>
                </a:cubicBezTo>
                <a:cubicBezTo>
                  <a:pt x="135" y="11095"/>
                  <a:pt x="0" y="10927"/>
                  <a:pt x="0" y="10758"/>
                </a:cubicBezTo>
                <a:cubicBezTo>
                  <a:pt x="0" y="10589"/>
                  <a:pt x="135" y="10252"/>
                  <a:pt x="270" y="10252"/>
                </a:cubicBezTo>
                <a:cubicBezTo>
                  <a:pt x="20520" y="10252"/>
                  <a:pt x="20520" y="10252"/>
                  <a:pt x="20520" y="10252"/>
                </a:cubicBezTo>
                <a:cubicBezTo>
                  <a:pt x="12690" y="633"/>
                  <a:pt x="12690" y="633"/>
                  <a:pt x="12690" y="633"/>
                </a:cubicBezTo>
                <a:cubicBezTo>
                  <a:pt x="12555" y="464"/>
                  <a:pt x="12555" y="296"/>
                  <a:pt x="12690" y="127"/>
                </a:cubicBezTo>
                <a:cubicBezTo>
                  <a:pt x="12825" y="-42"/>
                  <a:pt x="13095" y="-42"/>
                  <a:pt x="13230" y="127"/>
                </a:cubicBezTo>
                <a:cubicBezTo>
                  <a:pt x="21465" y="10420"/>
                  <a:pt x="21465" y="10420"/>
                  <a:pt x="21465" y="10420"/>
                </a:cubicBezTo>
                <a:cubicBezTo>
                  <a:pt x="21465" y="10420"/>
                  <a:pt x="21600" y="10420"/>
                  <a:pt x="21600" y="10589"/>
                </a:cubicBezTo>
                <a:cubicBezTo>
                  <a:pt x="21600" y="10589"/>
                  <a:pt x="21600" y="10589"/>
                  <a:pt x="21600" y="10589"/>
                </a:cubicBezTo>
                <a:cubicBezTo>
                  <a:pt x="21600" y="10589"/>
                  <a:pt x="21600" y="10589"/>
                  <a:pt x="21600" y="10589"/>
                </a:cubicBezTo>
                <a:cubicBezTo>
                  <a:pt x="21600" y="10758"/>
                  <a:pt x="21600" y="10758"/>
                  <a:pt x="21600" y="10758"/>
                </a:cubicBezTo>
                <a:cubicBezTo>
                  <a:pt x="21600" y="10927"/>
                  <a:pt x="21600" y="10927"/>
                  <a:pt x="21465" y="1109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22222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Saturday Sans Regular" panose="02010600010101010101" charset="-122"/>
              <a:ea typeface="Saturday Sans Regular" panose="02010600010101010101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pic>
        <p:nvPicPr>
          <p:cNvPr id="7" name="图片 6" descr="3haworth-headquarters-refresh-2016-2"/>
          <p:cNvPicPr>
            <a:picLocks noChangeAspect="1"/>
          </p:cNvPicPr>
          <p:nvPr/>
        </p:nvPicPr>
        <p:blipFill>
          <a:blip r:embed="rId1"/>
          <a:srcRect l="18800" r="24604"/>
          <a:stretch>
            <a:fillRect/>
          </a:stretch>
        </p:blipFill>
        <p:spPr>
          <a:xfrm>
            <a:off x="1639570" y="7239635"/>
            <a:ext cx="5575300" cy="4433570"/>
          </a:xfrm>
          <a:prstGeom prst="roundRect">
            <a:avLst/>
          </a:prstGeom>
        </p:spPr>
      </p:pic>
      <p:sp>
        <p:nvSpPr>
          <p:cNvPr id="174" name="企业办公全场景运营服务商"/>
          <p:cNvSpPr txBox="1"/>
          <p:nvPr/>
        </p:nvSpPr>
        <p:spPr>
          <a:xfrm>
            <a:off x="2424390" y="2085130"/>
            <a:ext cx="4356101" cy="6731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defTabSz="1828800">
              <a:defRPr sz="4000" b="1">
                <a:solidFill>
                  <a:srgbClr val="F7F7F7"/>
                </a:soli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t>策略规划服务</a:t>
            </a:r>
          </a:p>
        </p:txBody>
      </p:sp>
      <p:sp>
        <p:nvSpPr>
          <p:cNvPr id="177" name="企业办公全场景运营服务商"/>
          <p:cNvSpPr txBox="1"/>
          <p:nvPr/>
        </p:nvSpPr>
        <p:spPr>
          <a:xfrm>
            <a:off x="2052280" y="3917016"/>
            <a:ext cx="14036040" cy="70739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1828800">
              <a:defRPr sz="46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pPr>
              <a:defRPr b="0"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pPr>
            <a:r>
              <a:rPr b="1">
                <a:latin typeface="+mn-cs"/>
                <a:ea typeface="+mn-cs"/>
                <a:cs typeface="MiSans-Bold" charset="-122"/>
                <a:sym typeface="MiSans-Bold" charset="-122"/>
              </a:rPr>
              <a:t>整体空间策略、办公布局规划、企业</a:t>
            </a:r>
            <a:r>
              <a:rPr lang="zh-CN" b="1">
                <a:latin typeface="+mn-cs"/>
                <a:ea typeface="+mn-cs"/>
                <a:cs typeface="MiSans-Bold" charset="-122"/>
                <a:sym typeface="MiSans-Bold" charset="-122"/>
              </a:rPr>
              <a:t>灵活办公</a:t>
            </a:r>
            <a:r>
              <a:rPr b="1">
                <a:latin typeface="+mn-cs"/>
                <a:ea typeface="+mn-cs"/>
                <a:cs typeface="MiSans-Bold" charset="-122"/>
                <a:sym typeface="MiSans-Bold" charset="-122"/>
              </a:rPr>
              <a:t>解决方案</a:t>
            </a:r>
            <a:endParaRPr b="1">
              <a:latin typeface="+mn-cs"/>
              <a:ea typeface="+mn-cs"/>
              <a:cs typeface="MiSans-Bold" charset="-122"/>
              <a:sym typeface="MiSans-Bold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229485" y="8359775"/>
            <a:ext cx="4395470" cy="1296670"/>
            <a:chOff x="4091" y="13049"/>
            <a:chExt cx="6922" cy="2042"/>
          </a:xfrm>
        </p:grpSpPr>
        <p:sp>
          <p:nvSpPr>
            <p:cNvPr id="179" name="圆角矩形"/>
            <p:cNvSpPr/>
            <p:nvPr/>
          </p:nvSpPr>
          <p:spPr>
            <a:xfrm>
              <a:off x="4091" y="13049"/>
              <a:ext cx="6922" cy="2042"/>
            </a:xfrm>
            <a:prstGeom prst="roundRect">
              <a:avLst>
                <a:gd name="adj" fmla="val 8080"/>
              </a:avLst>
            </a:prstGeom>
            <a:gradFill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1241360"/>
            </a:gra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+mn-cs"/>
                <a:ea typeface="+mn-cs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180" name="体验端规划"/>
            <p:cNvSpPr txBox="1"/>
            <p:nvPr/>
          </p:nvSpPr>
          <p:spPr>
            <a:xfrm>
              <a:off x="4570" y="13291"/>
              <a:ext cx="6205" cy="886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 anchor="ctr"/>
            <a:lstStyle>
              <a:lvl1pPr algn="ctr" defTabSz="1828800">
                <a:defRPr sz="3200" b="1">
                  <a:solidFill>
                    <a:srgbClr val="FFFFFF"/>
                  </a:soli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pPr>
                <a:defRPr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</a:defRPr>
              </a:pPr>
              <a:r>
                <a:rPr lang="zh-CN" dirty="0" err="1">
                  <a:solidFill>
                    <a:srgbClr val="FFFFFF"/>
                  </a:solidFill>
                  <a:latin typeface="+mn-cs"/>
                  <a:ea typeface="+mn-cs"/>
                </a:rPr>
                <a:t>人性化</a:t>
              </a:r>
              <a:r>
                <a:rPr lang="zh-CN" dirty="0" err="1">
                  <a:solidFill>
                    <a:srgbClr val="FFFFFF"/>
                  </a:solidFill>
                  <a:latin typeface="+mn-cs"/>
                  <a:ea typeface="+mn-cs"/>
                </a:rPr>
                <a:t>策略</a:t>
              </a:r>
              <a:endParaRPr lang="zh-CN" dirty="0" err="1">
                <a:solidFill>
                  <a:srgbClr val="FFFFFF"/>
                </a:solidFill>
                <a:latin typeface="+mn-cs"/>
                <a:ea typeface="+mn-cs"/>
              </a:endParaRPr>
            </a:p>
          </p:txBody>
        </p:sp>
        <p:sp>
          <p:nvSpPr>
            <p:cNvPr id="181" name="员工办公需求-幸福办公"/>
            <p:cNvSpPr txBox="1"/>
            <p:nvPr/>
          </p:nvSpPr>
          <p:spPr>
            <a:xfrm>
              <a:off x="4398" y="14096"/>
              <a:ext cx="6377" cy="816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 anchor="ctr"/>
            <a:lstStyle>
              <a:lvl1pPr algn="ctr" defTabSz="1828800">
                <a:defRPr sz="2900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</a:defRPr>
              </a:lvl1pPr>
            </a:lstStyle>
            <a:p>
              <a:pPr>
                <a:defRPr>
                  <a:latin typeface="MiSans Heavy" panose="00000A00000000000000" charset="-122"/>
                  <a:ea typeface="MiSans Heavy" panose="00000A00000000000000" charset="-122"/>
                  <a:cs typeface="MiSans Heavy" panose="00000A00000000000000" charset="-122"/>
                  <a:sym typeface="MiSans Heavy" panose="00000A00000000000000" charset="-122"/>
                </a:defRPr>
              </a:pPr>
              <a:r>
                <a:rPr sz="2800">
                  <a:solidFill>
                    <a:schemeClr val="bg1"/>
                  </a:solidFill>
                  <a:latin typeface="+mn-cs"/>
                  <a:ea typeface="+mn-cs"/>
                  <a:cs typeface="+mn-cs"/>
                  <a:sym typeface="MiSans-Medium" panose="00000600000000000000" charset="-122"/>
                </a:rPr>
                <a:t>员工办公需求-幸福办公</a:t>
              </a:r>
              <a:endParaRPr sz="2800">
                <a:solidFill>
                  <a:schemeClr val="bg1"/>
                </a:solidFill>
                <a:latin typeface="+mn-cs"/>
                <a:ea typeface="+mn-cs"/>
                <a:cs typeface="+mn-cs"/>
                <a:sym typeface="MiSans-Medium" panose="00000600000000000000" charset="-122"/>
              </a:endParaRPr>
            </a:p>
          </p:txBody>
        </p:sp>
      </p:grpSp>
      <p:grpSp>
        <p:nvGrpSpPr>
          <p:cNvPr id="184" name="成组"/>
          <p:cNvGrpSpPr/>
          <p:nvPr/>
        </p:nvGrpSpPr>
        <p:grpSpPr>
          <a:xfrm>
            <a:off x="7358057" y="8694946"/>
            <a:ext cx="649108" cy="649108"/>
            <a:chOff x="0" y="0"/>
            <a:chExt cx="649107" cy="649107"/>
          </a:xfrm>
        </p:grpSpPr>
        <p:sp>
          <p:nvSpPr>
            <p:cNvPr id="182" name="线条"/>
            <p:cNvSpPr/>
            <p:nvPr/>
          </p:nvSpPr>
          <p:spPr>
            <a:xfrm>
              <a:off x="0" y="324553"/>
              <a:ext cx="649108" cy="1"/>
            </a:xfrm>
            <a:prstGeom prst="line">
              <a:avLst/>
            </a:prstGeom>
            <a:noFill/>
            <a:ln w="25400" cap="flat">
              <a:solidFill>
                <a:srgbClr val="D6A979">
                  <a:alpha val="85000"/>
                </a:srgbClr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828800">
                <a:defRPr sz="360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pPr>
            </a:p>
          </p:txBody>
        </p:sp>
        <p:sp>
          <p:nvSpPr>
            <p:cNvPr id="183" name="线条"/>
            <p:cNvSpPr/>
            <p:nvPr/>
          </p:nvSpPr>
          <p:spPr>
            <a:xfrm flipV="1">
              <a:off x="324554" y="0"/>
              <a:ext cx="1" cy="649108"/>
            </a:xfrm>
            <a:prstGeom prst="line">
              <a:avLst/>
            </a:prstGeom>
            <a:noFill/>
            <a:ln w="25400" cap="flat">
              <a:solidFill>
                <a:srgbClr val="D6A979">
                  <a:alpha val="85000"/>
                </a:srgbClr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828800">
                <a:defRPr sz="360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p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150860" y="7239635"/>
            <a:ext cx="4937125" cy="4434205"/>
            <a:chOff x="13075" y="11401"/>
            <a:chExt cx="7775" cy="6983"/>
          </a:xfrm>
        </p:grpSpPr>
        <p:pic>
          <p:nvPicPr>
            <p:cNvPr id="9" name="图片 8" descr="23ac639a3f6828a89c6907542eac244edfc041442b3ce-OcQPMD_fw120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75" y="11401"/>
              <a:ext cx="7775" cy="6983"/>
            </a:xfrm>
            <a:prstGeom prst="roundRect">
              <a:avLst/>
            </a:prstGeom>
          </p:spPr>
        </p:pic>
        <p:sp>
          <p:nvSpPr>
            <p:cNvPr id="186" name="圆角矩形"/>
            <p:cNvSpPr/>
            <p:nvPr/>
          </p:nvSpPr>
          <p:spPr>
            <a:xfrm>
              <a:off x="13494" y="13048"/>
              <a:ext cx="6922" cy="2202"/>
            </a:xfrm>
            <a:prstGeom prst="roundRect">
              <a:avLst>
                <a:gd name="adj" fmla="val 8080"/>
              </a:avLst>
            </a:prstGeom>
            <a:gradFill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1241360"/>
            </a:gra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+mn-cs"/>
                <a:ea typeface="+mn-cs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187" name="业务端规划"/>
            <p:cNvSpPr txBox="1"/>
            <p:nvPr/>
          </p:nvSpPr>
          <p:spPr>
            <a:xfrm>
              <a:off x="14201" y="13291"/>
              <a:ext cx="5624" cy="886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 anchor="ctr"/>
            <a:lstStyle>
              <a:lvl1pPr algn="ctr" defTabSz="1828800">
                <a:defRPr sz="3200" b="1">
                  <a:solidFill>
                    <a:srgbClr val="FFFFFF"/>
                  </a:soli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pPr>
                <a:defRPr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</a:defRPr>
              </a:pPr>
              <a:r>
                <a:rPr lang="zh-CN">
                  <a:solidFill>
                    <a:srgbClr val="FFFFFF"/>
                  </a:solidFill>
                  <a:latin typeface="+mn-cs"/>
                  <a:ea typeface="+mn-cs"/>
                </a:rPr>
                <a:t>业务</a:t>
              </a:r>
              <a:r>
                <a:rPr lang="zh-CN">
                  <a:solidFill>
                    <a:srgbClr val="FFFFFF"/>
                  </a:solidFill>
                  <a:latin typeface="+mn-cs"/>
                  <a:ea typeface="+mn-cs"/>
                </a:rPr>
                <a:t>发展策略</a:t>
              </a:r>
              <a:endParaRPr lang="zh-CN">
                <a:solidFill>
                  <a:srgbClr val="FFFFFF"/>
                </a:solidFill>
                <a:latin typeface="+mn-cs"/>
                <a:ea typeface="+mn-cs"/>
              </a:endParaRPr>
            </a:p>
          </p:txBody>
        </p:sp>
        <p:sp>
          <p:nvSpPr>
            <p:cNvPr id="188" name="企业办公需求-灵活高效"/>
            <p:cNvSpPr txBox="1"/>
            <p:nvPr/>
          </p:nvSpPr>
          <p:spPr>
            <a:xfrm>
              <a:off x="13775" y="14223"/>
              <a:ext cx="6377" cy="816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 anchor="ctr"/>
            <a:lstStyle>
              <a:lvl1pPr algn="ctr" defTabSz="1828800">
                <a:defRPr sz="2900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</a:defRPr>
              </a:lvl1pPr>
            </a:lstStyle>
            <a:p>
              <a:pPr>
                <a:defRPr>
                  <a:latin typeface="MiSans Heavy" panose="00000A00000000000000" charset="-122"/>
                  <a:ea typeface="MiSans Heavy" panose="00000A00000000000000" charset="-122"/>
                  <a:cs typeface="MiSans Heavy" panose="00000A00000000000000" charset="-122"/>
                  <a:sym typeface="MiSans Heavy" panose="00000A00000000000000" charset="-122"/>
                </a:defRPr>
              </a:pPr>
              <a:r>
                <a:rPr sz="2800">
                  <a:solidFill>
                    <a:schemeClr val="bg1"/>
                  </a:solidFill>
                  <a:latin typeface="+mn-cs"/>
                  <a:ea typeface="+mn-cs"/>
                  <a:cs typeface="+mn-cs"/>
                  <a:sym typeface="MiSans-Medium" panose="00000600000000000000" charset="-122"/>
                </a:rPr>
                <a:t>企业办公需求-灵活高效</a:t>
              </a:r>
              <a:endParaRPr sz="2800">
                <a:solidFill>
                  <a:schemeClr val="bg1"/>
                </a:solidFill>
                <a:latin typeface="+mn-cs"/>
                <a:ea typeface="+mn-cs"/>
                <a:cs typeface="+mn-cs"/>
                <a:sym typeface="MiSans-Medium" panose="00000600000000000000" charset="-122"/>
              </a:endParaRPr>
            </a:p>
          </p:txBody>
        </p:sp>
      </p:grpSp>
      <p:pic>
        <p:nvPicPr>
          <p:cNvPr id="10" name="图片 9" descr="b0efa1f0ed5c20d9f090881fa3b1dd01d8c7e8dd2ee72-xq4obK_fw1200"/>
          <p:cNvPicPr>
            <a:picLocks noChangeAspect="1"/>
          </p:cNvPicPr>
          <p:nvPr/>
        </p:nvPicPr>
        <p:blipFill>
          <a:blip r:embed="rId3"/>
          <a:srcRect l="4167" r="3458"/>
          <a:stretch>
            <a:fillRect/>
          </a:stretch>
        </p:blipFill>
        <p:spPr>
          <a:xfrm>
            <a:off x="13926820" y="7239635"/>
            <a:ext cx="5749925" cy="4425315"/>
          </a:xfrm>
          <a:prstGeom prst="roundRect">
            <a:avLst/>
          </a:prstGeom>
        </p:spPr>
      </p:pic>
      <p:sp>
        <p:nvSpPr>
          <p:cNvPr id="190" name="圆角矩形"/>
          <p:cNvSpPr/>
          <p:nvPr/>
        </p:nvSpPr>
        <p:spPr>
          <a:xfrm>
            <a:off x="14577060" y="8286115"/>
            <a:ext cx="4533900" cy="1363345"/>
          </a:xfrm>
          <a:prstGeom prst="roundRect">
            <a:avLst>
              <a:gd name="adj" fmla="val 8080"/>
            </a:avLst>
          </a:prstGeom>
          <a:gradFill>
            <a:gsLst>
              <a:gs pos="0">
                <a:srgbClr val="D6A979"/>
              </a:gs>
              <a:gs pos="100000">
                <a:srgbClr val="AA7942"/>
              </a:gs>
            </a:gsLst>
            <a:lin ang="21241360"/>
          </a:gradFill>
          <a:ln w="12700">
            <a:miter lim="400000"/>
          </a:ln>
          <a:effectLst>
            <a:outerShdw blurRad="139700" dist="81699" dir="5400000" rotWithShape="0">
              <a:srgbClr val="000000">
                <a:alpha val="1028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+mn-cs"/>
              <a:ea typeface="+mn-cs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191" name="战略端规划"/>
          <p:cNvSpPr txBox="1"/>
          <p:nvPr/>
        </p:nvSpPr>
        <p:spPr>
          <a:xfrm>
            <a:off x="14829155" y="8439785"/>
            <a:ext cx="4103370" cy="56261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>
            <a:lvl1pPr algn="ctr" defTabSz="1828800">
              <a:defRPr sz="3200" b="1">
                <a:solidFill>
                  <a:srgbClr val="FFFFFF"/>
                </a:soli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pPr>
              <a:defRPr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</a:defRPr>
            </a:pPr>
            <a:r>
              <a:rPr lang="en-US">
                <a:solidFill>
                  <a:srgbClr val="FFFFFF"/>
                </a:solidFill>
                <a:latin typeface="+mn-cs"/>
                <a:ea typeface="+mn-cs"/>
                <a:cs typeface="+mn-cs"/>
              </a:rPr>
              <a:t>ESG</a:t>
            </a:r>
            <a:r>
              <a:rPr lang="zh-CN" altLang="en-US">
                <a:solidFill>
                  <a:srgbClr val="FFFFFF"/>
                </a:solidFill>
                <a:latin typeface="+mn-cs"/>
                <a:ea typeface="+mn-cs"/>
                <a:cs typeface="+mn-cs"/>
              </a:rPr>
              <a:t>规划策略</a:t>
            </a:r>
            <a:endParaRPr lang="zh-CN" altLang="en-US">
              <a:solidFill>
                <a:srgbClr val="FFFFFF"/>
              </a:solidFill>
              <a:latin typeface="+mn-cs"/>
              <a:ea typeface="+mn-cs"/>
              <a:cs typeface="+mn-cs"/>
            </a:endParaRPr>
          </a:p>
        </p:txBody>
      </p:sp>
      <p:sp>
        <p:nvSpPr>
          <p:cNvPr id="192" name="行业办公趋势-以人为本、可持续发展"/>
          <p:cNvSpPr txBox="1"/>
          <p:nvPr/>
        </p:nvSpPr>
        <p:spPr>
          <a:xfrm>
            <a:off x="14530070" y="8837930"/>
            <a:ext cx="4686935" cy="79438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>
            <a:lvl1pPr algn="ctr" defTabSz="1828800">
              <a:defRPr sz="2100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</a:defRPr>
            </a:lvl1pPr>
          </a:lstStyle>
          <a:p>
            <a:pPr>
              <a:defRPr>
                <a:latin typeface="MiSans Heavy" panose="00000A00000000000000" charset="-122"/>
                <a:ea typeface="MiSans Heavy" panose="00000A00000000000000" charset="-122"/>
                <a:cs typeface="MiSans Heavy" panose="00000A00000000000000" charset="-122"/>
                <a:sym typeface="MiSans Heavy" panose="00000A00000000000000" charset="-122"/>
              </a:defRPr>
            </a:pPr>
            <a:r>
              <a:rPr sz="2800">
                <a:solidFill>
                  <a:schemeClr val="bg1"/>
                </a:solidFill>
                <a:latin typeface="+mn-cs"/>
                <a:ea typeface="+mn-cs"/>
                <a:cs typeface="+mn-cs"/>
                <a:sym typeface="MiSans-Medium" panose="00000600000000000000" charset="-122"/>
              </a:rPr>
              <a:t>行业办公趋势</a:t>
            </a:r>
            <a:r>
              <a:rPr lang="en-US" sz="2800">
                <a:solidFill>
                  <a:schemeClr val="bg1"/>
                </a:solidFill>
                <a:latin typeface="+mn-cs"/>
                <a:ea typeface="+mn-cs"/>
                <a:cs typeface="+mn-cs"/>
                <a:sym typeface="MiSans-Medium" panose="00000600000000000000" charset="-122"/>
              </a:rPr>
              <a:t>-</a:t>
            </a:r>
            <a:r>
              <a:rPr sz="2800">
                <a:solidFill>
                  <a:schemeClr val="bg1"/>
                </a:solidFill>
                <a:latin typeface="+mn-cs"/>
                <a:ea typeface="+mn-cs"/>
                <a:cs typeface="+mn-cs"/>
                <a:sym typeface="MiSans-Medium" panose="00000600000000000000" charset="-122"/>
              </a:rPr>
              <a:t>可持续发展</a:t>
            </a:r>
            <a:endParaRPr sz="2800">
              <a:solidFill>
                <a:schemeClr val="bg1"/>
              </a:solidFill>
              <a:latin typeface="+mn-cs"/>
              <a:ea typeface="+mn-cs"/>
              <a:cs typeface="+mn-cs"/>
              <a:sym typeface="MiSans-Medium" panose="00000600000000000000" charset="-122"/>
            </a:endParaRPr>
          </a:p>
        </p:txBody>
      </p:sp>
      <p:grpSp>
        <p:nvGrpSpPr>
          <p:cNvPr id="195" name="成组"/>
          <p:cNvGrpSpPr/>
          <p:nvPr/>
        </p:nvGrpSpPr>
        <p:grpSpPr>
          <a:xfrm>
            <a:off x="13182601" y="8694946"/>
            <a:ext cx="649108" cy="649108"/>
            <a:chOff x="0" y="0"/>
            <a:chExt cx="649107" cy="649107"/>
          </a:xfrm>
        </p:grpSpPr>
        <p:sp>
          <p:nvSpPr>
            <p:cNvPr id="193" name="线条"/>
            <p:cNvSpPr/>
            <p:nvPr/>
          </p:nvSpPr>
          <p:spPr>
            <a:xfrm>
              <a:off x="0" y="324553"/>
              <a:ext cx="649108" cy="1"/>
            </a:xfrm>
            <a:prstGeom prst="line">
              <a:avLst/>
            </a:prstGeom>
            <a:noFill/>
            <a:ln w="25400" cap="flat">
              <a:solidFill>
                <a:srgbClr val="D6A979">
                  <a:alpha val="85000"/>
                </a:srgbClr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828800">
                <a:defRPr sz="360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pPr>
            </a:p>
          </p:txBody>
        </p:sp>
        <p:sp>
          <p:nvSpPr>
            <p:cNvPr id="194" name="线条"/>
            <p:cNvSpPr/>
            <p:nvPr/>
          </p:nvSpPr>
          <p:spPr>
            <a:xfrm flipV="1">
              <a:off x="324554" y="0"/>
              <a:ext cx="1" cy="649108"/>
            </a:xfrm>
            <a:prstGeom prst="line">
              <a:avLst/>
            </a:prstGeom>
            <a:noFill/>
            <a:ln w="25400" cap="flat">
              <a:solidFill>
                <a:srgbClr val="D6A979">
                  <a:alpha val="85000"/>
                </a:srgbClr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828800">
                <a:defRPr sz="360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p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0066635" y="8851265"/>
            <a:ext cx="513715" cy="989330"/>
            <a:chOff x="31273" y="13390"/>
            <a:chExt cx="809" cy="1558"/>
          </a:xfrm>
        </p:grpSpPr>
        <p:sp>
          <p:nvSpPr>
            <p:cNvPr id="196" name="线条"/>
            <p:cNvSpPr/>
            <p:nvPr/>
          </p:nvSpPr>
          <p:spPr>
            <a:xfrm>
              <a:off x="31273" y="13390"/>
              <a:ext cx="782" cy="782"/>
            </a:xfrm>
            <a:prstGeom prst="line">
              <a:avLst/>
            </a:prstGeom>
            <a:ln w="25400">
              <a:solidFill>
                <a:srgbClr val="D6A979">
                  <a:alpha val="85000"/>
                </a:srgbClr>
              </a:solidFill>
              <a:miter/>
            </a:ln>
          </p:spPr>
          <p:txBody>
            <a:bodyPr lIns="0" tIns="0" rIns="0" bIns="0"/>
            <a:lstStyle/>
            <a:p>
              <a:pPr defTabSz="1828800">
                <a:defRPr sz="360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pPr>
            </a:p>
          </p:txBody>
        </p:sp>
        <p:sp>
          <p:nvSpPr>
            <p:cNvPr id="197" name="线条"/>
            <p:cNvSpPr/>
            <p:nvPr/>
          </p:nvSpPr>
          <p:spPr>
            <a:xfrm flipH="1">
              <a:off x="31300" y="14166"/>
              <a:ext cx="782" cy="782"/>
            </a:xfrm>
            <a:prstGeom prst="line">
              <a:avLst/>
            </a:prstGeom>
            <a:ln w="25400">
              <a:solidFill>
                <a:srgbClr val="D6A979">
                  <a:alpha val="85000"/>
                </a:srgbClr>
              </a:solidFill>
              <a:miter/>
            </a:ln>
          </p:spPr>
          <p:txBody>
            <a:bodyPr lIns="0" tIns="0" rIns="0" bIns="0"/>
            <a:lstStyle/>
            <a:p>
              <a:pPr defTabSz="1828800">
                <a:defRPr sz="360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pPr>
            </a:p>
          </p:txBody>
        </p:sp>
      </p:grpSp>
      <p:sp>
        <p:nvSpPr>
          <p:cNvPr id="198" name="企业办公全场景运营服务商"/>
          <p:cNvSpPr txBox="1"/>
          <p:nvPr/>
        </p:nvSpPr>
        <p:spPr>
          <a:xfrm>
            <a:off x="21102320" y="7976870"/>
            <a:ext cx="2378075" cy="224599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Autofit/>
          </a:bodyPr>
          <a:lstStyle>
            <a:lvl1pPr defTabSz="1828800">
              <a:defRPr sz="67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pPr>
              <a:defRPr b="0"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pPr>
            <a:r>
              <a:rPr sz="16600" b="1">
                <a:latin typeface="PingFang SC" panose="020B0400000000000000" charset="-122"/>
                <a:ea typeface="PingFang SC" panose="020B0400000000000000" charset="-122"/>
                <a:cs typeface="MiSans-Bold" charset="-122"/>
                <a:sym typeface="MiSans-Bold" charset="-122"/>
              </a:rPr>
              <a:t>∞</a:t>
            </a:r>
            <a:endParaRPr sz="16600" b="1">
              <a:latin typeface="PingFang SC" panose="020B0400000000000000" charset="-122"/>
              <a:ea typeface="PingFang SC" panose="020B0400000000000000" charset="-122"/>
              <a:cs typeface="MiSans-Bold" charset="-122"/>
              <a:sym typeface="MiSans-Bold" charset="-122"/>
            </a:endParaRPr>
          </a:p>
        </p:txBody>
      </p:sp>
      <p:sp>
        <p:nvSpPr>
          <p:cNvPr id="199" name="企业办公全场景运营服务商"/>
          <p:cNvSpPr txBox="1"/>
          <p:nvPr/>
        </p:nvSpPr>
        <p:spPr>
          <a:xfrm>
            <a:off x="2052320" y="4832350"/>
            <a:ext cx="16490950" cy="137858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825500">
              <a:lnSpc>
                <a:spcPct val="160000"/>
              </a:lnSpc>
              <a:defRPr sz="2400">
                <a:solidFill>
                  <a:srgbClr val="797979"/>
                </a:solidFill>
              </a:defRPr>
            </a:pPr>
            <a:r>
              <a:rPr lang="zh-CN" sz="2800">
                <a:latin typeface="+mn-cs"/>
                <a:ea typeface="+mn-cs"/>
              </a:rPr>
              <a:t>多年</a:t>
            </a:r>
            <a:r>
              <a:rPr sz="2800">
                <a:latin typeface="+mn-cs"/>
                <a:ea typeface="+mn-cs"/>
              </a:rPr>
              <a:t>写字楼规划设计与建造经验，深谙企业办公战略导向及业务各阶段发展需求，</a:t>
            </a:r>
            <a:endParaRPr sz="2800">
              <a:latin typeface="+mn-cs"/>
              <a:ea typeface="+mn-cs"/>
            </a:endParaRPr>
          </a:p>
          <a:p>
            <a:pPr defTabSz="825500">
              <a:lnSpc>
                <a:spcPct val="160000"/>
              </a:lnSpc>
              <a:defRPr sz="2400">
                <a:solidFill>
                  <a:srgbClr val="797979"/>
                </a:solidFill>
              </a:defRPr>
            </a:pPr>
            <a:r>
              <a:rPr lang="en-US" sz="2800">
                <a:latin typeface="+mn-cs"/>
                <a:ea typeface="+mn-cs"/>
              </a:rPr>
              <a:t>20</a:t>
            </a:r>
            <a:r>
              <a:rPr sz="2800">
                <a:latin typeface="+mn-cs"/>
                <a:ea typeface="+mn-cs"/>
              </a:rPr>
              <a:t>000+国内外一线客户企业空间运营资源池，团队自带一流空间规划设计视野，可按需定制方案</a:t>
            </a:r>
            <a:endParaRPr sz="2800">
              <a:latin typeface="+mn-cs"/>
              <a:ea typeface="+mn-cs"/>
            </a:endParaRPr>
          </a:p>
        </p:txBody>
      </p:sp>
      <p:sp>
        <p:nvSpPr>
          <p:cNvPr id="4" name="品牌介绍"/>
          <p:cNvSpPr txBox="1"/>
          <p:nvPr/>
        </p:nvSpPr>
        <p:spPr>
          <a:xfrm>
            <a:off x="745064" y="658161"/>
            <a:ext cx="3997325" cy="43053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2800">
                <a:solidFill>
                  <a:srgbClr val="424242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服务详情·设计与装修服务</a:t>
            </a:r>
            <a:endParaRPr dirty="0" err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About k-work"/>
          <p:cNvSpPr txBox="1"/>
          <p:nvPr/>
        </p:nvSpPr>
        <p:spPr>
          <a:xfrm>
            <a:off x="745064" y="1139026"/>
            <a:ext cx="4299254" cy="2308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15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lvl1pPr>
          </a:lstStyle>
          <a:p>
            <a:r>
              <a:rPr dirty="0">
                <a:latin typeface="微软雅黑" panose="020B0503020204020204" charset="-122"/>
                <a:ea typeface="微软雅黑" panose="020B0503020204020204" charset="-122"/>
              </a:rPr>
              <a:t>Service </a:t>
            </a: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Details·Design</a:t>
            </a:r>
            <a:r>
              <a:rPr dirty="0">
                <a:latin typeface="微软雅黑" panose="020B0503020204020204" charset="-122"/>
                <a:ea typeface="微软雅黑" panose="020B0503020204020204" charset="-122"/>
              </a:rPr>
              <a:t> and Decoration Service </a:t>
            </a: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品牌介绍"/>
          <p:cNvSpPr txBox="1"/>
          <p:nvPr/>
        </p:nvSpPr>
        <p:spPr>
          <a:xfrm>
            <a:off x="745064" y="658161"/>
            <a:ext cx="3997325" cy="43053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2800">
                <a:solidFill>
                  <a:srgbClr val="424242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服务详情·设计与装修服务</a:t>
            </a:r>
            <a:endParaRPr dirty="0" err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70" name="About k-work"/>
          <p:cNvSpPr txBox="1"/>
          <p:nvPr/>
        </p:nvSpPr>
        <p:spPr>
          <a:xfrm>
            <a:off x="745064" y="1139026"/>
            <a:ext cx="4299254" cy="2308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15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lvl1pPr>
          </a:lstStyle>
          <a:p>
            <a:r>
              <a:rPr dirty="0">
                <a:latin typeface="微软雅黑" panose="020B0503020204020204" charset="-122"/>
                <a:ea typeface="微软雅黑" panose="020B0503020204020204" charset="-122"/>
              </a:rPr>
              <a:t>Service </a:t>
            </a: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Details·Design</a:t>
            </a:r>
            <a:r>
              <a:rPr dirty="0">
                <a:latin typeface="微软雅黑" panose="020B0503020204020204" charset="-122"/>
                <a:ea typeface="微软雅黑" panose="020B0503020204020204" charset="-122"/>
              </a:rPr>
              <a:t> and Decoration Service </a:t>
            </a: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2" name="企业办公全场景运营服务商"/>
          <p:cNvSpPr txBox="1"/>
          <p:nvPr/>
        </p:nvSpPr>
        <p:spPr>
          <a:xfrm>
            <a:off x="2575464" y="2264296"/>
            <a:ext cx="11684000" cy="16973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1828800">
              <a:lnSpc>
                <a:spcPct val="120000"/>
              </a:lnSpc>
              <a:defRPr sz="4600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严格工程管控机制，规范节点管控与标准验收</a:t>
            </a:r>
            <a:endParaRPr dirty="0">
              <a:latin typeface="微软雅黑" panose="020B0503020204020204" charset="-122"/>
              <a:ea typeface="微软雅黑" panose="020B0503020204020204" charset="-122"/>
            </a:endParaRPr>
          </a:p>
          <a:p>
            <a:pPr defTabSz="1828800">
              <a:lnSpc>
                <a:spcPct val="120000"/>
              </a:lnSpc>
              <a:defRPr sz="46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pP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全流程保障施工品质</a:t>
            </a: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575464" y="4583283"/>
            <a:ext cx="4371226" cy="7213128"/>
            <a:chOff x="3515993" y="4452653"/>
            <a:chExt cx="4371226" cy="7213128"/>
          </a:xfrm>
        </p:grpSpPr>
        <p:sp>
          <p:nvSpPr>
            <p:cNvPr id="467" name="圆角矩形"/>
            <p:cNvSpPr/>
            <p:nvPr/>
          </p:nvSpPr>
          <p:spPr>
            <a:xfrm>
              <a:off x="3515993" y="4877003"/>
              <a:ext cx="4371226" cy="6788778"/>
            </a:xfrm>
            <a:prstGeom prst="roundRect">
              <a:avLst>
                <a:gd name="adj" fmla="val 3486"/>
              </a:avLst>
            </a:prstGeom>
            <a:solidFill>
              <a:srgbClr val="FFFFFF">
                <a:alpha val="60615"/>
              </a:srgbClr>
            </a:solidFill>
            <a:ln w="12700">
              <a:miter lim="400000"/>
            </a:ln>
            <a:effectLst>
              <a:outerShdw blurRad="381000" dist="111500" dir="5400000" rotWithShape="0">
                <a:srgbClr val="000000">
                  <a:alpha val="14056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468" name="圆形"/>
            <p:cNvSpPr/>
            <p:nvPr/>
          </p:nvSpPr>
          <p:spPr>
            <a:xfrm>
              <a:off x="5363700" y="4452653"/>
              <a:ext cx="675813" cy="675813"/>
            </a:xfrm>
            <a:prstGeom prst="ellipse">
              <a:avLst/>
            </a:prstGeom>
            <a:gradFill>
              <a:gsLst>
                <a:gs pos="0">
                  <a:srgbClr val="D6A979">
                    <a:alpha val="90000"/>
                  </a:srgbClr>
                </a:gs>
                <a:gs pos="100000">
                  <a:srgbClr val="AA7942">
                    <a:alpha val="90000"/>
                  </a:srgbClr>
                </a:gs>
              </a:gsLst>
              <a:lin ang="2708075"/>
            </a:gradFill>
            <a:ln w="12700">
              <a:miter lim="400000"/>
            </a:ln>
          </p:spPr>
          <p:txBody>
            <a:bodyPr lIns="121918" tIns="121918" rIns="121918" bIns="121918" anchor="ctr"/>
            <a:lstStyle/>
            <a:p>
              <a:pPr defTabSz="1828800">
                <a:defRPr sz="46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73" name="专业资质"/>
            <p:cNvSpPr txBox="1"/>
            <p:nvPr/>
          </p:nvSpPr>
          <p:spPr>
            <a:xfrm>
              <a:off x="4882456" y="5249752"/>
              <a:ext cx="1638301" cy="53340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>
              <a:lvl1pPr algn="ctr" defTabSz="1828800">
                <a:defRPr sz="32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专业资质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474" name="图像" descr="图像"/>
            <p:cNvPicPr>
              <a:picLocks noChangeAspect="1"/>
            </p:cNvPicPr>
            <p:nvPr/>
          </p:nvPicPr>
          <p:blipFill>
            <a:blip r:embed="rId1"/>
            <a:srcRect l="357" r="359" b="6"/>
            <a:stretch>
              <a:fillRect/>
            </a:stretch>
          </p:blipFill>
          <p:spPr>
            <a:xfrm>
              <a:off x="3799961" y="5921248"/>
              <a:ext cx="1826028" cy="2598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extrusionOk="0">
                  <a:moveTo>
                    <a:pt x="37" y="0"/>
                  </a:moveTo>
                  <a:cubicBezTo>
                    <a:pt x="35" y="4"/>
                    <a:pt x="26" y="5"/>
                    <a:pt x="23" y="10"/>
                  </a:cubicBezTo>
                  <a:cubicBezTo>
                    <a:pt x="-2" y="52"/>
                    <a:pt x="0" y="118"/>
                    <a:pt x="0" y="224"/>
                  </a:cubicBezTo>
                  <a:lnTo>
                    <a:pt x="0" y="21379"/>
                  </a:lnTo>
                  <a:cubicBezTo>
                    <a:pt x="0" y="21485"/>
                    <a:pt x="-2" y="21548"/>
                    <a:pt x="23" y="21590"/>
                  </a:cubicBezTo>
                  <a:cubicBezTo>
                    <a:pt x="26" y="21595"/>
                    <a:pt x="35" y="21596"/>
                    <a:pt x="37" y="21600"/>
                  </a:cubicBezTo>
                  <a:lnTo>
                    <a:pt x="21559" y="21600"/>
                  </a:lnTo>
                  <a:cubicBezTo>
                    <a:pt x="21561" y="21596"/>
                    <a:pt x="21570" y="21595"/>
                    <a:pt x="21573" y="21590"/>
                  </a:cubicBezTo>
                  <a:cubicBezTo>
                    <a:pt x="21598" y="21548"/>
                    <a:pt x="21596" y="21485"/>
                    <a:pt x="21596" y="21379"/>
                  </a:cubicBezTo>
                  <a:lnTo>
                    <a:pt x="21596" y="224"/>
                  </a:lnTo>
                  <a:cubicBezTo>
                    <a:pt x="21596" y="118"/>
                    <a:pt x="21598" y="52"/>
                    <a:pt x="21573" y="10"/>
                  </a:cubicBezTo>
                  <a:cubicBezTo>
                    <a:pt x="21570" y="5"/>
                    <a:pt x="21561" y="4"/>
                    <a:pt x="21559" y="0"/>
                  </a:cubicBezTo>
                  <a:lnTo>
                    <a:pt x="37" y="0"/>
                  </a:lnTo>
                  <a:close/>
                </a:path>
              </a:pathLst>
            </a:custGeom>
            <a:ln w="12700">
              <a:miter lim="400000"/>
              <a:headEnd/>
              <a:tailEnd/>
            </a:ln>
          </p:spPr>
        </p:pic>
        <p:pic>
          <p:nvPicPr>
            <p:cNvPr id="475" name="图像" descr="图像"/>
            <p:cNvPicPr>
              <a:picLocks noChangeAspect="1"/>
            </p:cNvPicPr>
            <p:nvPr/>
          </p:nvPicPr>
          <p:blipFill>
            <a:blip r:embed="rId1"/>
            <a:srcRect l="357" r="359" b="6"/>
            <a:stretch>
              <a:fillRect/>
            </a:stretch>
          </p:blipFill>
          <p:spPr>
            <a:xfrm>
              <a:off x="5777183" y="5921248"/>
              <a:ext cx="1826027" cy="2598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extrusionOk="0">
                  <a:moveTo>
                    <a:pt x="37" y="0"/>
                  </a:moveTo>
                  <a:cubicBezTo>
                    <a:pt x="35" y="4"/>
                    <a:pt x="26" y="5"/>
                    <a:pt x="23" y="10"/>
                  </a:cubicBezTo>
                  <a:cubicBezTo>
                    <a:pt x="-2" y="52"/>
                    <a:pt x="0" y="118"/>
                    <a:pt x="0" y="224"/>
                  </a:cubicBezTo>
                  <a:lnTo>
                    <a:pt x="0" y="21379"/>
                  </a:lnTo>
                  <a:cubicBezTo>
                    <a:pt x="0" y="21485"/>
                    <a:pt x="-2" y="21548"/>
                    <a:pt x="23" y="21590"/>
                  </a:cubicBezTo>
                  <a:cubicBezTo>
                    <a:pt x="26" y="21595"/>
                    <a:pt x="35" y="21596"/>
                    <a:pt x="37" y="21600"/>
                  </a:cubicBezTo>
                  <a:lnTo>
                    <a:pt x="21559" y="21600"/>
                  </a:lnTo>
                  <a:cubicBezTo>
                    <a:pt x="21561" y="21596"/>
                    <a:pt x="21570" y="21595"/>
                    <a:pt x="21573" y="21590"/>
                  </a:cubicBezTo>
                  <a:cubicBezTo>
                    <a:pt x="21598" y="21548"/>
                    <a:pt x="21596" y="21485"/>
                    <a:pt x="21596" y="21379"/>
                  </a:cubicBezTo>
                  <a:lnTo>
                    <a:pt x="21596" y="224"/>
                  </a:lnTo>
                  <a:cubicBezTo>
                    <a:pt x="21596" y="118"/>
                    <a:pt x="21598" y="52"/>
                    <a:pt x="21573" y="10"/>
                  </a:cubicBezTo>
                  <a:cubicBezTo>
                    <a:pt x="21570" y="5"/>
                    <a:pt x="21561" y="4"/>
                    <a:pt x="21559" y="0"/>
                  </a:cubicBezTo>
                  <a:lnTo>
                    <a:pt x="37" y="0"/>
                  </a:lnTo>
                  <a:close/>
                </a:path>
              </a:pathLst>
            </a:custGeom>
            <a:ln w="12700">
              <a:miter lim="400000"/>
              <a:headEnd/>
              <a:tailEnd/>
            </a:ln>
          </p:spPr>
        </p:pic>
        <p:pic>
          <p:nvPicPr>
            <p:cNvPr id="476" name="image160.png" descr="image160.png"/>
            <p:cNvPicPr>
              <a:picLocks noChangeAspect="1"/>
            </p:cNvPicPr>
            <p:nvPr/>
          </p:nvPicPr>
          <p:blipFill>
            <a:blip r:embed="rId2"/>
            <a:srcRect l="768" t="1681" r="996"/>
            <a:stretch>
              <a:fillRect/>
            </a:stretch>
          </p:blipFill>
          <p:spPr>
            <a:xfrm>
              <a:off x="3812810" y="8737403"/>
              <a:ext cx="3786193" cy="2516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54" y="0"/>
                  </a:moveTo>
                  <a:cubicBezTo>
                    <a:pt x="179" y="0"/>
                    <a:pt x="134" y="2"/>
                    <a:pt x="104" y="20"/>
                  </a:cubicBezTo>
                  <a:cubicBezTo>
                    <a:pt x="61" y="44"/>
                    <a:pt x="29" y="92"/>
                    <a:pt x="14" y="157"/>
                  </a:cubicBezTo>
                  <a:cubicBezTo>
                    <a:pt x="1" y="202"/>
                    <a:pt x="0" y="269"/>
                    <a:pt x="0" y="381"/>
                  </a:cubicBezTo>
                  <a:lnTo>
                    <a:pt x="0" y="21600"/>
                  </a:lnTo>
                  <a:lnTo>
                    <a:pt x="21599" y="21600"/>
                  </a:lnTo>
                  <a:lnTo>
                    <a:pt x="21599" y="381"/>
                  </a:lnTo>
                  <a:cubicBezTo>
                    <a:pt x="21599" y="269"/>
                    <a:pt x="21600" y="202"/>
                    <a:pt x="21588" y="157"/>
                  </a:cubicBezTo>
                  <a:cubicBezTo>
                    <a:pt x="21572" y="92"/>
                    <a:pt x="21538" y="44"/>
                    <a:pt x="21495" y="20"/>
                  </a:cubicBezTo>
                  <a:cubicBezTo>
                    <a:pt x="21465" y="2"/>
                    <a:pt x="21420" y="0"/>
                    <a:pt x="21345" y="0"/>
                  </a:cubicBezTo>
                  <a:lnTo>
                    <a:pt x="254" y="0"/>
                  </a:lnTo>
                  <a:close/>
                </a:path>
              </a:pathLst>
            </a:custGeom>
            <a:ln w="12700">
              <a:miter lim="400000"/>
              <a:headEnd/>
              <a:tailEnd/>
            </a:ln>
          </p:spPr>
        </p:pic>
        <p:sp>
          <p:nvSpPr>
            <p:cNvPr id="477" name="1"/>
            <p:cNvSpPr txBox="1"/>
            <p:nvPr/>
          </p:nvSpPr>
          <p:spPr>
            <a:xfrm>
              <a:off x="5605645" y="4555609"/>
              <a:ext cx="191923" cy="46990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>
              <a:lvl1pPr algn="ctr" defTabSz="1828800">
                <a:defRPr sz="2800" b="1">
                  <a:solidFill>
                    <a:srgbClr val="FFFFFF"/>
                  </a:soli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602724" y="4583283"/>
            <a:ext cx="4371226" cy="7213128"/>
            <a:chOff x="8308126" y="4452653"/>
            <a:chExt cx="4371226" cy="7213128"/>
          </a:xfrm>
        </p:grpSpPr>
        <p:sp>
          <p:nvSpPr>
            <p:cNvPr id="478" name="圆角矩形"/>
            <p:cNvSpPr/>
            <p:nvPr/>
          </p:nvSpPr>
          <p:spPr>
            <a:xfrm>
              <a:off x="8308126" y="4877004"/>
              <a:ext cx="4371226" cy="6788777"/>
            </a:xfrm>
            <a:prstGeom prst="roundRect">
              <a:avLst>
                <a:gd name="adj" fmla="val 3486"/>
              </a:avLst>
            </a:prstGeom>
            <a:solidFill>
              <a:srgbClr val="FFFFFF">
                <a:alpha val="60615"/>
              </a:srgbClr>
            </a:solidFill>
            <a:ln w="12700">
              <a:miter lim="400000"/>
            </a:ln>
            <a:effectLst>
              <a:outerShdw blurRad="381000" dist="111500" dir="5400000" rotWithShape="0">
                <a:srgbClr val="000000">
                  <a:alpha val="14056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479" name="圆形"/>
            <p:cNvSpPr/>
            <p:nvPr/>
          </p:nvSpPr>
          <p:spPr>
            <a:xfrm>
              <a:off x="10155833" y="4452653"/>
              <a:ext cx="675813" cy="675813"/>
            </a:xfrm>
            <a:prstGeom prst="ellipse">
              <a:avLst/>
            </a:prstGeom>
            <a:gradFill>
              <a:gsLst>
                <a:gs pos="0">
                  <a:srgbClr val="D6A979">
                    <a:alpha val="90000"/>
                  </a:srgbClr>
                </a:gs>
                <a:gs pos="100000">
                  <a:srgbClr val="AA7942">
                    <a:alpha val="90000"/>
                  </a:srgbClr>
                </a:gs>
              </a:gsLst>
              <a:lin ang="2708075"/>
            </a:gradFill>
            <a:ln w="12700">
              <a:miter lim="400000"/>
            </a:ln>
          </p:spPr>
          <p:txBody>
            <a:bodyPr lIns="121918" tIns="121918" rIns="121918" bIns="121918" anchor="ctr"/>
            <a:lstStyle/>
            <a:p>
              <a:pPr defTabSz="1828800">
                <a:defRPr sz="46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0" name="工程管控"/>
            <p:cNvSpPr txBox="1"/>
            <p:nvPr/>
          </p:nvSpPr>
          <p:spPr>
            <a:xfrm>
              <a:off x="9674589" y="5249752"/>
              <a:ext cx="1638301" cy="53340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>
              <a:lvl1pPr algn="ctr" defTabSz="1828800">
                <a:defRPr sz="32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工程管控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1" name="2"/>
            <p:cNvSpPr txBox="1"/>
            <p:nvPr/>
          </p:nvSpPr>
          <p:spPr>
            <a:xfrm>
              <a:off x="10375908" y="4555609"/>
              <a:ext cx="235662" cy="46990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>
              <a:lvl1pPr algn="ctr" defTabSz="1828800">
                <a:defRPr sz="2800" b="1">
                  <a:solidFill>
                    <a:srgbClr val="FFFFFF"/>
                  </a:soli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490" name="图像" descr="图像"/>
            <p:cNvPicPr>
              <a:picLocks noChangeAspect="1"/>
            </p:cNvPicPr>
            <p:nvPr/>
          </p:nvPicPr>
          <p:blipFill>
            <a:blip r:embed="rId3"/>
            <a:srcRect l="3504" t="2855" r="3508" b="2848"/>
            <a:stretch>
              <a:fillRect/>
            </a:stretch>
          </p:blipFill>
          <p:spPr>
            <a:xfrm>
              <a:off x="8604943" y="5904439"/>
              <a:ext cx="3786193" cy="2441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54" y="0"/>
                  </a:moveTo>
                  <a:cubicBezTo>
                    <a:pt x="179" y="0"/>
                    <a:pt x="134" y="2"/>
                    <a:pt x="104" y="21"/>
                  </a:cubicBezTo>
                  <a:cubicBezTo>
                    <a:pt x="61" y="45"/>
                    <a:pt x="29" y="95"/>
                    <a:pt x="14" y="161"/>
                  </a:cubicBezTo>
                  <a:cubicBezTo>
                    <a:pt x="1" y="208"/>
                    <a:pt x="0" y="277"/>
                    <a:pt x="0" y="393"/>
                  </a:cubicBezTo>
                  <a:lnTo>
                    <a:pt x="0" y="21203"/>
                  </a:lnTo>
                  <a:cubicBezTo>
                    <a:pt x="0" y="21319"/>
                    <a:pt x="1" y="21389"/>
                    <a:pt x="14" y="21435"/>
                  </a:cubicBezTo>
                  <a:cubicBezTo>
                    <a:pt x="29" y="21502"/>
                    <a:pt x="61" y="21555"/>
                    <a:pt x="104" y="21579"/>
                  </a:cubicBezTo>
                  <a:cubicBezTo>
                    <a:pt x="134" y="21598"/>
                    <a:pt x="179" y="21600"/>
                    <a:pt x="254" y="21600"/>
                  </a:cubicBezTo>
                  <a:lnTo>
                    <a:pt x="21345" y="21600"/>
                  </a:lnTo>
                  <a:cubicBezTo>
                    <a:pt x="21420" y="21600"/>
                    <a:pt x="21465" y="21598"/>
                    <a:pt x="21495" y="21579"/>
                  </a:cubicBezTo>
                  <a:cubicBezTo>
                    <a:pt x="21538" y="21555"/>
                    <a:pt x="21572" y="21502"/>
                    <a:pt x="21588" y="21435"/>
                  </a:cubicBezTo>
                  <a:cubicBezTo>
                    <a:pt x="21600" y="21389"/>
                    <a:pt x="21599" y="21319"/>
                    <a:pt x="21599" y="21203"/>
                  </a:cubicBezTo>
                  <a:lnTo>
                    <a:pt x="21599" y="393"/>
                  </a:lnTo>
                  <a:cubicBezTo>
                    <a:pt x="21599" y="277"/>
                    <a:pt x="21600" y="208"/>
                    <a:pt x="21588" y="161"/>
                  </a:cubicBezTo>
                  <a:cubicBezTo>
                    <a:pt x="21572" y="95"/>
                    <a:pt x="21538" y="45"/>
                    <a:pt x="21495" y="21"/>
                  </a:cubicBezTo>
                  <a:cubicBezTo>
                    <a:pt x="21465" y="2"/>
                    <a:pt x="21420" y="0"/>
                    <a:pt x="21345" y="0"/>
                  </a:cubicBezTo>
                  <a:lnTo>
                    <a:pt x="254" y="0"/>
                  </a:lnTo>
                  <a:close/>
                </a:path>
              </a:pathLst>
            </a:custGeom>
            <a:ln w="12700">
              <a:miter lim="400000"/>
              <a:headEnd/>
              <a:tailEnd/>
            </a:ln>
          </p:spPr>
        </p:pic>
        <p:pic>
          <p:nvPicPr>
            <p:cNvPr id="491" name="图像" descr="图像"/>
            <p:cNvPicPr>
              <a:picLocks noChangeAspect="1"/>
            </p:cNvPicPr>
            <p:nvPr/>
          </p:nvPicPr>
          <p:blipFill>
            <a:blip r:embed="rId4"/>
            <a:srcRect l="3504" t="5884" r="3508" b="5887"/>
            <a:stretch>
              <a:fillRect/>
            </a:stretch>
          </p:blipFill>
          <p:spPr>
            <a:xfrm>
              <a:off x="8604943" y="8853487"/>
              <a:ext cx="3786193" cy="2284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8" extrusionOk="0">
                  <a:moveTo>
                    <a:pt x="254" y="0"/>
                  </a:moveTo>
                  <a:cubicBezTo>
                    <a:pt x="179" y="0"/>
                    <a:pt x="134" y="2"/>
                    <a:pt x="104" y="23"/>
                  </a:cubicBezTo>
                  <a:cubicBezTo>
                    <a:pt x="61" y="48"/>
                    <a:pt x="29" y="101"/>
                    <a:pt x="14" y="173"/>
                  </a:cubicBezTo>
                  <a:cubicBezTo>
                    <a:pt x="1" y="222"/>
                    <a:pt x="0" y="297"/>
                    <a:pt x="0" y="420"/>
                  </a:cubicBezTo>
                  <a:lnTo>
                    <a:pt x="0" y="21178"/>
                  </a:lnTo>
                  <a:cubicBezTo>
                    <a:pt x="0" y="21302"/>
                    <a:pt x="1" y="21376"/>
                    <a:pt x="14" y="21426"/>
                  </a:cubicBezTo>
                  <a:cubicBezTo>
                    <a:pt x="29" y="21497"/>
                    <a:pt x="61" y="21553"/>
                    <a:pt x="104" y="21579"/>
                  </a:cubicBezTo>
                  <a:cubicBezTo>
                    <a:pt x="134" y="21600"/>
                    <a:pt x="179" y="21598"/>
                    <a:pt x="254" y="21598"/>
                  </a:cubicBezTo>
                  <a:lnTo>
                    <a:pt x="21345" y="21598"/>
                  </a:lnTo>
                  <a:cubicBezTo>
                    <a:pt x="21420" y="21598"/>
                    <a:pt x="21465" y="21600"/>
                    <a:pt x="21495" y="21579"/>
                  </a:cubicBezTo>
                  <a:cubicBezTo>
                    <a:pt x="21538" y="21553"/>
                    <a:pt x="21572" y="21497"/>
                    <a:pt x="21588" y="21426"/>
                  </a:cubicBezTo>
                  <a:cubicBezTo>
                    <a:pt x="21600" y="21376"/>
                    <a:pt x="21599" y="21302"/>
                    <a:pt x="21599" y="21178"/>
                  </a:cubicBezTo>
                  <a:lnTo>
                    <a:pt x="21599" y="420"/>
                  </a:lnTo>
                  <a:cubicBezTo>
                    <a:pt x="21599" y="297"/>
                    <a:pt x="21600" y="222"/>
                    <a:pt x="21588" y="173"/>
                  </a:cubicBezTo>
                  <a:cubicBezTo>
                    <a:pt x="21572" y="101"/>
                    <a:pt x="21538" y="48"/>
                    <a:pt x="21495" y="23"/>
                  </a:cubicBezTo>
                  <a:cubicBezTo>
                    <a:pt x="21465" y="2"/>
                    <a:pt x="21420" y="0"/>
                    <a:pt x="21345" y="0"/>
                  </a:cubicBezTo>
                  <a:lnTo>
                    <a:pt x="254" y="0"/>
                  </a:lnTo>
                  <a:close/>
                </a:path>
              </a:pathLst>
            </a:custGeom>
            <a:ln w="12700">
              <a:miter lim="400000"/>
              <a:headEnd/>
              <a:tailEnd/>
            </a:ln>
          </p:spPr>
        </p:pic>
        <p:sp>
          <p:nvSpPr>
            <p:cNvPr id="492" name="工地入场材料把控"/>
            <p:cNvSpPr txBox="1"/>
            <p:nvPr/>
          </p:nvSpPr>
          <p:spPr>
            <a:xfrm>
              <a:off x="9572989" y="8413061"/>
              <a:ext cx="1841501" cy="30480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>
              <a:lvl1pPr algn="ctr" defTabSz="1828800">
                <a:defRPr sz="1800" b="1">
                  <a:gradFill flip="none" rotWithShape="1">
                    <a:gsLst>
                      <a:gs pos="0">
                        <a:srgbClr val="A7A7A7"/>
                      </a:gs>
                      <a:gs pos="100000">
                        <a:srgbClr val="535353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工地入场材料把控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93" name="工地入场材料把控"/>
            <p:cNvSpPr txBox="1"/>
            <p:nvPr/>
          </p:nvSpPr>
          <p:spPr>
            <a:xfrm>
              <a:off x="9572989" y="11227148"/>
              <a:ext cx="1841501" cy="30480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>
              <a:lvl1pPr algn="ctr" defTabSz="1828800">
                <a:defRPr sz="1800" b="1">
                  <a:gradFill flip="none" rotWithShape="1">
                    <a:gsLst>
                      <a:gs pos="0">
                        <a:srgbClr val="A7A7A7"/>
                      </a:gs>
                      <a:gs pos="100000">
                        <a:srgbClr val="535353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工地入场材料把控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2656118" y="4583283"/>
            <a:ext cx="4371226" cy="7213128"/>
            <a:chOff x="13100260" y="4452653"/>
            <a:chExt cx="4371226" cy="7213128"/>
          </a:xfrm>
        </p:grpSpPr>
        <p:sp>
          <p:nvSpPr>
            <p:cNvPr id="482" name="圆角矩形"/>
            <p:cNvSpPr/>
            <p:nvPr/>
          </p:nvSpPr>
          <p:spPr>
            <a:xfrm>
              <a:off x="13100260" y="4877004"/>
              <a:ext cx="4371226" cy="6788777"/>
            </a:xfrm>
            <a:prstGeom prst="roundRect">
              <a:avLst>
                <a:gd name="adj" fmla="val 3486"/>
              </a:avLst>
            </a:prstGeom>
            <a:solidFill>
              <a:srgbClr val="FFFFFF">
                <a:alpha val="60615"/>
              </a:srgbClr>
            </a:solidFill>
            <a:ln w="12700">
              <a:miter lim="400000"/>
            </a:ln>
            <a:effectLst>
              <a:outerShdw blurRad="381000" dist="111500" dir="5400000" rotWithShape="0">
                <a:srgbClr val="000000">
                  <a:alpha val="14056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483" name="圆形"/>
            <p:cNvSpPr/>
            <p:nvPr/>
          </p:nvSpPr>
          <p:spPr>
            <a:xfrm>
              <a:off x="14947966" y="4452653"/>
              <a:ext cx="675813" cy="675813"/>
            </a:xfrm>
            <a:prstGeom prst="ellipse">
              <a:avLst/>
            </a:prstGeom>
            <a:gradFill>
              <a:gsLst>
                <a:gs pos="0">
                  <a:srgbClr val="D6A979">
                    <a:alpha val="90000"/>
                  </a:srgbClr>
                </a:gs>
                <a:gs pos="100000">
                  <a:srgbClr val="AA7942">
                    <a:alpha val="90000"/>
                  </a:srgbClr>
                </a:gs>
              </a:gsLst>
              <a:lin ang="2708075"/>
            </a:gradFill>
            <a:ln w="12700">
              <a:miter lim="400000"/>
            </a:ln>
          </p:spPr>
          <p:txBody>
            <a:bodyPr lIns="121918" tIns="121918" rIns="121918" bIns="121918" anchor="ctr"/>
            <a:lstStyle/>
            <a:p>
              <a:pPr defTabSz="1828800">
                <a:defRPr sz="46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4" name="合规性管控"/>
            <p:cNvSpPr txBox="1"/>
            <p:nvPr/>
          </p:nvSpPr>
          <p:spPr>
            <a:xfrm>
              <a:off x="14263523" y="5249752"/>
              <a:ext cx="2044701" cy="53340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>
              <a:lvl1pPr algn="ctr" defTabSz="1828800">
                <a:defRPr sz="32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合规性管控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5" name="3"/>
            <p:cNvSpPr txBox="1"/>
            <p:nvPr/>
          </p:nvSpPr>
          <p:spPr>
            <a:xfrm>
              <a:off x="15166975" y="4555609"/>
              <a:ext cx="237796" cy="46990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>
              <a:lvl1pPr algn="ctr" defTabSz="1828800">
                <a:defRPr sz="2800" b="1">
                  <a:solidFill>
                    <a:srgbClr val="FFFFFF"/>
                  </a:soli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494" name="成组" descr="成组"/>
            <p:cNvPicPr>
              <a:picLocks noChangeAspect="1"/>
            </p:cNvPicPr>
            <p:nvPr/>
          </p:nvPicPr>
          <p:blipFill>
            <a:blip r:embed="rId5"/>
            <a:srcRect l="4054" r="6534" b="8703"/>
            <a:stretch>
              <a:fillRect/>
            </a:stretch>
          </p:blipFill>
          <p:spPr>
            <a:xfrm>
              <a:off x="13450254" y="5904439"/>
              <a:ext cx="1693864" cy="228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6" y="0"/>
                  </a:moveTo>
                  <a:cubicBezTo>
                    <a:pt x="365" y="0"/>
                    <a:pt x="273" y="0"/>
                    <a:pt x="213" y="19"/>
                  </a:cubicBezTo>
                  <a:cubicBezTo>
                    <a:pt x="125" y="42"/>
                    <a:pt x="57" y="93"/>
                    <a:pt x="25" y="158"/>
                  </a:cubicBezTo>
                  <a:cubicBezTo>
                    <a:pt x="0" y="202"/>
                    <a:pt x="0" y="270"/>
                    <a:pt x="0" y="383"/>
                  </a:cubicBezTo>
                  <a:lnTo>
                    <a:pt x="0" y="21218"/>
                  </a:lnTo>
                  <a:cubicBezTo>
                    <a:pt x="0" y="21330"/>
                    <a:pt x="0" y="21398"/>
                    <a:pt x="25" y="21443"/>
                  </a:cubicBezTo>
                  <a:cubicBezTo>
                    <a:pt x="57" y="21507"/>
                    <a:pt x="125" y="21558"/>
                    <a:pt x="213" y="21581"/>
                  </a:cubicBezTo>
                  <a:cubicBezTo>
                    <a:pt x="273" y="21600"/>
                    <a:pt x="365" y="21600"/>
                    <a:pt x="516" y="21600"/>
                  </a:cubicBezTo>
                  <a:lnTo>
                    <a:pt x="21084" y="21600"/>
                  </a:lnTo>
                  <a:cubicBezTo>
                    <a:pt x="21235" y="21600"/>
                    <a:pt x="21327" y="21600"/>
                    <a:pt x="21387" y="21581"/>
                  </a:cubicBezTo>
                  <a:cubicBezTo>
                    <a:pt x="21475" y="21558"/>
                    <a:pt x="21543" y="21507"/>
                    <a:pt x="21575" y="21443"/>
                  </a:cubicBezTo>
                  <a:cubicBezTo>
                    <a:pt x="21600" y="21398"/>
                    <a:pt x="21600" y="21330"/>
                    <a:pt x="21600" y="21218"/>
                  </a:cubicBezTo>
                  <a:lnTo>
                    <a:pt x="21600" y="383"/>
                  </a:lnTo>
                  <a:cubicBezTo>
                    <a:pt x="21600" y="270"/>
                    <a:pt x="21600" y="202"/>
                    <a:pt x="21575" y="158"/>
                  </a:cubicBezTo>
                  <a:cubicBezTo>
                    <a:pt x="21543" y="93"/>
                    <a:pt x="21475" y="42"/>
                    <a:pt x="21387" y="19"/>
                  </a:cubicBezTo>
                  <a:cubicBezTo>
                    <a:pt x="21327" y="0"/>
                    <a:pt x="21235" y="0"/>
                    <a:pt x="21084" y="0"/>
                  </a:cubicBezTo>
                  <a:lnTo>
                    <a:pt x="516" y="0"/>
                  </a:lnTo>
                  <a:close/>
                </a:path>
              </a:pathLst>
            </a:custGeom>
            <a:ln w="12700">
              <a:miter lim="400000"/>
              <a:headEnd/>
              <a:tailEnd/>
            </a:ln>
          </p:spPr>
        </p:pic>
        <p:sp>
          <p:nvSpPr>
            <p:cNvPr id="495" name="交付资料"/>
            <p:cNvSpPr txBox="1"/>
            <p:nvPr/>
          </p:nvSpPr>
          <p:spPr>
            <a:xfrm>
              <a:off x="13833693" y="8311858"/>
              <a:ext cx="927101" cy="30480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>
              <a:lvl1pPr algn="ctr" defTabSz="1828800">
                <a:defRPr sz="1800" b="1">
                  <a:gradFill flip="none" rotWithShape="1">
                    <a:gsLst>
                      <a:gs pos="0">
                        <a:srgbClr val="A7A7A7"/>
                      </a:gs>
                      <a:gs pos="100000">
                        <a:srgbClr val="535353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交付资料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96" name="空气检查报告"/>
            <p:cNvSpPr txBox="1"/>
            <p:nvPr/>
          </p:nvSpPr>
          <p:spPr>
            <a:xfrm>
              <a:off x="15582352" y="8311858"/>
              <a:ext cx="1384301" cy="30480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>
              <a:lvl1pPr algn="ctr" defTabSz="1828800">
                <a:defRPr sz="1800" b="1">
                  <a:gradFill flip="none" rotWithShape="1">
                    <a:gsLst>
                      <a:gs pos="0">
                        <a:srgbClr val="A7A7A7"/>
                      </a:gs>
                      <a:gs pos="100000">
                        <a:srgbClr val="535353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空气检查报告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497" name="成组" descr="成组"/>
            <p:cNvPicPr>
              <a:picLocks noChangeAspect="1"/>
            </p:cNvPicPr>
            <p:nvPr/>
          </p:nvPicPr>
          <p:blipFill>
            <a:blip r:embed="rId6"/>
            <a:srcRect t="2429" r="6" b="2434"/>
            <a:stretch>
              <a:fillRect/>
            </a:stretch>
          </p:blipFill>
          <p:spPr>
            <a:xfrm>
              <a:off x="15427514" y="5904439"/>
              <a:ext cx="1693863" cy="228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6" y="0"/>
                  </a:moveTo>
                  <a:cubicBezTo>
                    <a:pt x="365" y="0"/>
                    <a:pt x="273" y="0"/>
                    <a:pt x="213" y="19"/>
                  </a:cubicBezTo>
                  <a:cubicBezTo>
                    <a:pt x="125" y="42"/>
                    <a:pt x="57" y="93"/>
                    <a:pt x="25" y="158"/>
                  </a:cubicBezTo>
                  <a:cubicBezTo>
                    <a:pt x="0" y="202"/>
                    <a:pt x="0" y="270"/>
                    <a:pt x="0" y="383"/>
                  </a:cubicBezTo>
                  <a:lnTo>
                    <a:pt x="0" y="21218"/>
                  </a:lnTo>
                  <a:cubicBezTo>
                    <a:pt x="0" y="21330"/>
                    <a:pt x="0" y="21398"/>
                    <a:pt x="25" y="21443"/>
                  </a:cubicBezTo>
                  <a:cubicBezTo>
                    <a:pt x="57" y="21507"/>
                    <a:pt x="125" y="21558"/>
                    <a:pt x="213" y="21581"/>
                  </a:cubicBezTo>
                  <a:cubicBezTo>
                    <a:pt x="273" y="21600"/>
                    <a:pt x="365" y="21600"/>
                    <a:pt x="516" y="21600"/>
                  </a:cubicBezTo>
                  <a:lnTo>
                    <a:pt x="21084" y="21600"/>
                  </a:lnTo>
                  <a:cubicBezTo>
                    <a:pt x="21235" y="21600"/>
                    <a:pt x="21327" y="21600"/>
                    <a:pt x="21387" y="21581"/>
                  </a:cubicBezTo>
                  <a:cubicBezTo>
                    <a:pt x="21475" y="21558"/>
                    <a:pt x="21543" y="21507"/>
                    <a:pt x="21575" y="21443"/>
                  </a:cubicBezTo>
                  <a:cubicBezTo>
                    <a:pt x="21600" y="21398"/>
                    <a:pt x="21600" y="21330"/>
                    <a:pt x="21600" y="21218"/>
                  </a:cubicBezTo>
                  <a:lnTo>
                    <a:pt x="21600" y="383"/>
                  </a:lnTo>
                  <a:cubicBezTo>
                    <a:pt x="21600" y="270"/>
                    <a:pt x="21600" y="202"/>
                    <a:pt x="21575" y="158"/>
                  </a:cubicBezTo>
                  <a:cubicBezTo>
                    <a:pt x="21543" y="93"/>
                    <a:pt x="21475" y="42"/>
                    <a:pt x="21387" y="19"/>
                  </a:cubicBezTo>
                  <a:cubicBezTo>
                    <a:pt x="21327" y="0"/>
                    <a:pt x="21235" y="0"/>
                    <a:pt x="21084" y="0"/>
                  </a:cubicBezTo>
                  <a:lnTo>
                    <a:pt x="516" y="0"/>
                  </a:lnTo>
                  <a:close/>
                </a:path>
              </a:pathLst>
            </a:custGeom>
            <a:ln w="12700">
              <a:miter lim="400000"/>
              <a:headEnd/>
              <a:tailEnd/>
            </a:ln>
          </p:spPr>
        </p:pic>
        <p:pic>
          <p:nvPicPr>
            <p:cNvPr id="498" name="成组" descr="成组"/>
            <p:cNvPicPr>
              <a:picLocks noChangeAspect="1"/>
            </p:cNvPicPr>
            <p:nvPr/>
          </p:nvPicPr>
          <p:blipFill>
            <a:blip r:embed="rId7"/>
            <a:srcRect l="2085" r="2092" b="5"/>
            <a:stretch>
              <a:fillRect/>
            </a:stretch>
          </p:blipFill>
          <p:spPr>
            <a:xfrm>
              <a:off x="13450254" y="8852827"/>
              <a:ext cx="1693864" cy="228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6" y="0"/>
                  </a:moveTo>
                  <a:cubicBezTo>
                    <a:pt x="365" y="0"/>
                    <a:pt x="273" y="0"/>
                    <a:pt x="213" y="19"/>
                  </a:cubicBezTo>
                  <a:cubicBezTo>
                    <a:pt x="125" y="42"/>
                    <a:pt x="57" y="93"/>
                    <a:pt x="25" y="158"/>
                  </a:cubicBezTo>
                  <a:cubicBezTo>
                    <a:pt x="0" y="202"/>
                    <a:pt x="0" y="270"/>
                    <a:pt x="0" y="383"/>
                  </a:cubicBezTo>
                  <a:lnTo>
                    <a:pt x="0" y="21218"/>
                  </a:lnTo>
                  <a:cubicBezTo>
                    <a:pt x="0" y="21330"/>
                    <a:pt x="0" y="21398"/>
                    <a:pt x="25" y="21443"/>
                  </a:cubicBezTo>
                  <a:cubicBezTo>
                    <a:pt x="57" y="21507"/>
                    <a:pt x="125" y="21558"/>
                    <a:pt x="213" y="21581"/>
                  </a:cubicBezTo>
                  <a:cubicBezTo>
                    <a:pt x="273" y="21600"/>
                    <a:pt x="365" y="21600"/>
                    <a:pt x="516" y="21600"/>
                  </a:cubicBezTo>
                  <a:lnTo>
                    <a:pt x="21084" y="21600"/>
                  </a:lnTo>
                  <a:cubicBezTo>
                    <a:pt x="21235" y="21600"/>
                    <a:pt x="21327" y="21600"/>
                    <a:pt x="21387" y="21581"/>
                  </a:cubicBezTo>
                  <a:cubicBezTo>
                    <a:pt x="21475" y="21558"/>
                    <a:pt x="21543" y="21507"/>
                    <a:pt x="21575" y="21443"/>
                  </a:cubicBezTo>
                  <a:cubicBezTo>
                    <a:pt x="21600" y="21398"/>
                    <a:pt x="21600" y="21330"/>
                    <a:pt x="21600" y="21218"/>
                  </a:cubicBezTo>
                  <a:lnTo>
                    <a:pt x="21600" y="383"/>
                  </a:lnTo>
                  <a:cubicBezTo>
                    <a:pt x="21600" y="270"/>
                    <a:pt x="21600" y="202"/>
                    <a:pt x="21575" y="158"/>
                  </a:cubicBezTo>
                  <a:cubicBezTo>
                    <a:pt x="21543" y="93"/>
                    <a:pt x="21475" y="42"/>
                    <a:pt x="21387" y="19"/>
                  </a:cubicBezTo>
                  <a:cubicBezTo>
                    <a:pt x="21327" y="0"/>
                    <a:pt x="21235" y="0"/>
                    <a:pt x="21084" y="0"/>
                  </a:cubicBezTo>
                  <a:lnTo>
                    <a:pt x="516" y="0"/>
                  </a:lnTo>
                  <a:close/>
                </a:path>
              </a:pathLst>
            </a:custGeom>
            <a:ln w="12700">
              <a:miter lim="400000"/>
              <a:headEnd/>
              <a:tailEnd/>
            </a:ln>
          </p:spPr>
        </p:pic>
        <p:sp>
          <p:nvSpPr>
            <p:cNvPr id="499" name="消防验收报告"/>
            <p:cNvSpPr txBox="1"/>
            <p:nvPr/>
          </p:nvSpPr>
          <p:spPr>
            <a:xfrm>
              <a:off x="13605093" y="11227148"/>
              <a:ext cx="1384301" cy="30480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>
              <a:lvl1pPr algn="ctr" defTabSz="1828800">
                <a:defRPr sz="1800" b="1">
                  <a:gradFill flip="none" rotWithShape="1">
                    <a:gsLst>
                      <a:gs pos="0">
                        <a:srgbClr val="A7A7A7"/>
                      </a:gs>
                      <a:gs pos="100000">
                        <a:srgbClr val="535353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消防验收报告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00" name="隔音检查报告"/>
            <p:cNvSpPr txBox="1"/>
            <p:nvPr/>
          </p:nvSpPr>
          <p:spPr>
            <a:xfrm>
              <a:off x="15582352" y="11227148"/>
              <a:ext cx="1384301" cy="30480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>
              <a:lvl1pPr algn="ctr" defTabSz="1828800">
                <a:defRPr sz="1800" b="1">
                  <a:gradFill flip="none" rotWithShape="1">
                    <a:gsLst>
                      <a:gs pos="0">
                        <a:srgbClr val="A7A7A7"/>
                      </a:gs>
                      <a:gs pos="100000">
                        <a:srgbClr val="535353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隔音检查报告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501" name="成组" descr="成组"/>
            <p:cNvPicPr>
              <a:picLocks noChangeAspect="1"/>
            </p:cNvPicPr>
            <p:nvPr/>
          </p:nvPicPr>
          <p:blipFill>
            <a:blip r:embed="rId8"/>
            <a:srcRect t="2321" r="6" b="2327"/>
            <a:stretch>
              <a:fillRect/>
            </a:stretch>
          </p:blipFill>
          <p:spPr>
            <a:xfrm>
              <a:off x="15427514" y="8852827"/>
              <a:ext cx="1693863" cy="228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6" y="0"/>
                  </a:moveTo>
                  <a:cubicBezTo>
                    <a:pt x="365" y="0"/>
                    <a:pt x="273" y="0"/>
                    <a:pt x="213" y="19"/>
                  </a:cubicBezTo>
                  <a:cubicBezTo>
                    <a:pt x="125" y="42"/>
                    <a:pt x="57" y="93"/>
                    <a:pt x="25" y="158"/>
                  </a:cubicBezTo>
                  <a:cubicBezTo>
                    <a:pt x="0" y="202"/>
                    <a:pt x="0" y="270"/>
                    <a:pt x="0" y="383"/>
                  </a:cubicBezTo>
                  <a:lnTo>
                    <a:pt x="0" y="21218"/>
                  </a:lnTo>
                  <a:cubicBezTo>
                    <a:pt x="0" y="21330"/>
                    <a:pt x="0" y="21398"/>
                    <a:pt x="25" y="21443"/>
                  </a:cubicBezTo>
                  <a:cubicBezTo>
                    <a:pt x="57" y="21507"/>
                    <a:pt x="125" y="21558"/>
                    <a:pt x="213" y="21581"/>
                  </a:cubicBezTo>
                  <a:cubicBezTo>
                    <a:pt x="273" y="21600"/>
                    <a:pt x="365" y="21600"/>
                    <a:pt x="516" y="21600"/>
                  </a:cubicBezTo>
                  <a:lnTo>
                    <a:pt x="21084" y="21600"/>
                  </a:lnTo>
                  <a:cubicBezTo>
                    <a:pt x="21235" y="21600"/>
                    <a:pt x="21327" y="21600"/>
                    <a:pt x="21387" y="21581"/>
                  </a:cubicBezTo>
                  <a:cubicBezTo>
                    <a:pt x="21475" y="21558"/>
                    <a:pt x="21543" y="21507"/>
                    <a:pt x="21575" y="21443"/>
                  </a:cubicBezTo>
                  <a:cubicBezTo>
                    <a:pt x="21600" y="21398"/>
                    <a:pt x="21600" y="21330"/>
                    <a:pt x="21600" y="21218"/>
                  </a:cubicBezTo>
                  <a:lnTo>
                    <a:pt x="21600" y="383"/>
                  </a:lnTo>
                  <a:cubicBezTo>
                    <a:pt x="21600" y="270"/>
                    <a:pt x="21600" y="202"/>
                    <a:pt x="21575" y="158"/>
                  </a:cubicBezTo>
                  <a:cubicBezTo>
                    <a:pt x="21543" y="93"/>
                    <a:pt x="21475" y="42"/>
                    <a:pt x="21387" y="19"/>
                  </a:cubicBezTo>
                  <a:cubicBezTo>
                    <a:pt x="21327" y="0"/>
                    <a:pt x="21235" y="0"/>
                    <a:pt x="21084" y="0"/>
                  </a:cubicBezTo>
                  <a:lnTo>
                    <a:pt x="516" y="0"/>
                  </a:lnTo>
                  <a:close/>
                </a:path>
              </a:pathLst>
            </a:custGeom>
            <a:ln w="12700">
              <a:miter lim="400000"/>
              <a:headEnd/>
              <a:tailEnd/>
            </a:ln>
          </p:spPr>
        </p:pic>
      </p:grpSp>
      <p:grpSp>
        <p:nvGrpSpPr>
          <p:cNvPr id="5" name="组合 4"/>
          <p:cNvGrpSpPr/>
          <p:nvPr/>
        </p:nvGrpSpPr>
        <p:grpSpPr>
          <a:xfrm>
            <a:off x="17709511" y="4583283"/>
            <a:ext cx="4371225" cy="7062778"/>
            <a:chOff x="17892393" y="4452653"/>
            <a:chExt cx="4371225" cy="7062778"/>
          </a:xfrm>
        </p:grpSpPr>
        <p:sp>
          <p:nvSpPr>
            <p:cNvPr id="486" name="圆角矩形"/>
            <p:cNvSpPr/>
            <p:nvPr/>
          </p:nvSpPr>
          <p:spPr>
            <a:xfrm>
              <a:off x="17892393" y="4877004"/>
              <a:ext cx="4371225" cy="6638427"/>
            </a:xfrm>
            <a:prstGeom prst="roundRect">
              <a:avLst>
                <a:gd name="adj" fmla="val 3486"/>
              </a:avLst>
            </a:prstGeom>
            <a:solidFill>
              <a:srgbClr val="FFFFFF">
                <a:alpha val="60615"/>
              </a:srgbClr>
            </a:solidFill>
            <a:ln w="12700">
              <a:miter lim="400000"/>
            </a:ln>
            <a:effectLst>
              <a:outerShdw blurRad="381000" dist="111500" dir="5400000" rotWithShape="0">
                <a:srgbClr val="000000">
                  <a:alpha val="14056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487" name="圆形"/>
            <p:cNvSpPr/>
            <p:nvPr/>
          </p:nvSpPr>
          <p:spPr>
            <a:xfrm>
              <a:off x="19740098" y="4452653"/>
              <a:ext cx="675813" cy="675813"/>
            </a:xfrm>
            <a:prstGeom prst="ellipse">
              <a:avLst/>
            </a:prstGeom>
            <a:gradFill>
              <a:gsLst>
                <a:gs pos="0">
                  <a:srgbClr val="D6A979">
                    <a:alpha val="90000"/>
                  </a:srgbClr>
                </a:gs>
                <a:gs pos="100000">
                  <a:srgbClr val="AA7942">
                    <a:alpha val="90000"/>
                  </a:srgbClr>
                </a:gs>
              </a:gsLst>
              <a:lin ang="2708075"/>
            </a:gradFill>
            <a:ln w="12700">
              <a:miter lim="400000"/>
            </a:ln>
          </p:spPr>
          <p:txBody>
            <a:bodyPr lIns="121918" tIns="121918" rIns="121918" bIns="121918" anchor="ctr"/>
            <a:lstStyle/>
            <a:p>
              <a:pPr defTabSz="1828800">
                <a:defRPr sz="46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8" name="品牌供应链"/>
            <p:cNvSpPr txBox="1"/>
            <p:nvPr/>
          </p:nvSpPr>
          <p:spPr>
            <a:xfrm>
              <a:off x="19055655" y="5249752"/>
              <a:ext cx="2044701" cy="53340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>
              <a:lvl1pPr algn="ctr" defTabSz="1828800">
                <a:defRPr sz="32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品牌供应链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9" name="4"/>
            <p:cNvSpPr txBox="1"/>
            <p:nvPr/>
          </p:nvSpPr>
          <p:spPr>
            <a:xfrm>
              <a:off x="19955907" y="4555609"/>
              <a:ext cx="244197" cy="46990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>
              <a:lvl1pPr algn="ctr" defTabSz="1828800">
                <a:defRPr sz="2800" b="1">
                  <a:solidFill>
                    <a:srgbClr val="FFFFFF"/>
                  </a:soli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502" name="Picture 5" descr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515904" y="6377916"/>
              <a:ext cx="1224363" cy="133878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503" name="图片 16" descr="图片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29090" y="6312195"/>
              <a:ext cx="1581206" cy="290148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504" name="图片 17" descr="图片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511342" y="7603242"/>
              <a:ext cx="771617" cy="193270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505" name="图片 18" descr="图片 1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0688726" y="7599036"/>
              <a:ext cx="1088053" cy="221020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506" name="图片 21" descr="图片 2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337852" y="7612181"/>
              <a:ext cx="767723" cy="180612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507" name="图片 25" descr="图片 2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315945" y="10737836"/>
              <a:ext cx="1114341" cy="219559"/>
            </a:xfrm>
            <a:prstGeom prst="rect">
              <a:avLst/>
            </a:prstGeom>
            <a:ln w="12700">
              <a:solidFill>
                <a:srgbClr val="000000">
                  <a:alpha val="0"/>
                </a:srgbClr>
              </a:solidFill>
            </a:ln>
          </p:spPr>
        </p:pic>
        <p:pic>
          <p:nvPicPr>
            <p:cNvPr id="508" name="图片 28" descr="图片 2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392249" y="10756823"/>
              <a:ext cx="1583153" cy="160166"/>
            </a:xfrm>
            <a:prstGeom prst="rect">
              <a:avLst/>
            </a:prstGeom>
            <a:ln w="12700">
              <a:solidFill>
                <a:srgbClr val="000000">
                  <a:alpha val="0"/>
                </a:srgbClr>
              </a:solidFill>
            </a:ln>
          </p:spPr>
        </p:pic>
        <p:pic>
          <p:nvPicPr>
            <p:cNvPr id="509" name="图片 31" descr="图片 3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9465824" y="9015249"/>
              <a:ext cx="1224363" cy="396763"/>
            </a:xfrm>
            <a:prstGeom prst="rect">
              <a:avLst/>
            </a:prstGeom>
            <a:ln w="12700">
              <a:solidFill>
                <a:srgbClr val="000000">
                  <a:alpha val="0"/>
                </a:srgbClr>
              </a:solidFill>
            </a:ln>
          </p:spPr>
        </p:pic>
        <p:sp>
          <p:nvSpPr>
            <p:cNvPr id="510" name="椭圆 32"/>
            <p:cNvSpPr/>
            <p:nvPr/>
          </p:nvSpPr>
          <p:spPr>
            <a:xfrm>
              <a:off x="18245356" y="8845835"/>
              <a:ext cx="770156" cy="739486"/>
            </a:xfrm>
            <a:prstGeom prst="ellipse">
              <a:avLst/>
            </a:prstGeom>
            <a:solidFill>
              <a:srgbClr val="E95D0E"/>
            </a:solidFill>
            <a:ln w="25400">
              <a:solidFill>
                <a:srgbClr val="000000">
                  <a:alpha val="0"/>
                </a:srgbClr>
              </a:solidFill>
              <a:miter/>
            </a:ln>
          </p:spPr>
          <p:txBody>
            <a:bodyPr lIns="121918" tIns="121918" rIns="121918" bIns="121918" anchor="ctr"/>
            <a:lstStyle/>
            <a:p>
              <a:pPr algn="ctr" defTabSz="1835785">
                <a:defRPr sz="3600">
                  <a:solidFill>
                    <a:srgbClr val="FFFFFF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511" name="图片 34" descr="图片 34"/>
            <p:cNvPicPr>
              <a:picLocks noChangeAspect="1"/>
            </p:cNvPicPr>
            <p:nvPr/>
          </p:nvPicPr>
          <p:blipFill>
            <a:blip r:embed="rId17"/>
            <a:srcRect l="12988" t="22499" r="10636" b="27792"/>
            <a:stretch>
              <a:fillRect/>
            </a:stretch>
          </p:blipFill>
          <p:spPr>
            <a:xfrm>
              <a:off x="18324222" y="9029366"/>
              <a:ext cx="643583" cy="381185"/>
            </a:xfrm>
            <a:prstGeom prst="rect">
              <a:avLst/>
            </a:prstGeom>
            <a:ln w="12700">
              <a:solidFill>
                <a:srgbClr val="000000">
                  <a:alpha val="0"/>
                </a:srgbClr>
              </a:solidFill>
            </a:ln>
          </p:spPr>
        </p:pic>
        <p:pic>
          <p:nvPicPr>
            <p:cNvPr id="512" name="图片 35" descr="图片 35"/>
            <p:cNvPicPr>
              <a:picLocks noChangeAspect="1"/>
            </p:cNvPicPr>
            <p:nvPr/>
          </p:nvPicPr>
          <p:blipFill>
            <a:blip r:embed="rId18"/>
            <a:srcRect t="796" r="17105"/>
            <a:stretch>
              <a:fillRect/>
            </a:stretch>
          </p:blipFill>
          <p:spPr>
            <a:xfrm>
              <a:off x="20995484" y="8966970"/>
              <a:ext cx="861679" cy="535021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</p:grpSp>
      <p:sp>
        <p:nvSpPr>
          <p:cNvPr id="6" name="矩形 5"/>
          <p:cNvSpPr/>
          <p:nvPr/>
        </p:nvSpPr>
        <p:spPr>
          <a:xfrm>
            <a:off x="4156075" y="9756140"/>
            <a:ext cx="1042035" cy="28130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21918" tIns="121918" rIns="121918" bIns="121918" numCol="1" spcCol="38100" rtlCol="0" anchor="ctr" forceAA="0">
            <a:spAutoFit/>
          </a:bodyPr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Users/lvy/Desktop/TO DO LIST_副本/PPT/PPT配图/办公空间配图/花瓣素材_室内工作室草图设计，3d效果图_183041537.jpg花瓣素材_室内工作室草图设计，3d效果图_183041537"/>
          <p:cNvPicPr>
            <a:picLocks noChangeAspect="1"/>
          </p:cNvPicPr>
          <p:nvPr/>
        </p:nvPicPr>
        <p:blipFill rotWithShape="1">
          <a:blip r:embed="rId1"/>
          <a:srcRect l="24486" t="245" r="33435" b="-245"/>
          <a:stretch>
            <a:fillRect/>
          </a:stretch>
        </p:blipFill>
        <p:spPr>
          <a:xfrm>
            <a:off x="744641" y="2727250"/>
            <a:ext cx="5088384" cy="9069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06" y="0"/>
                </a:moveTo>
                <a:cubicBezTo>
                  <a:pt x="711" y="0"/>
                  <a:pt x="533" y="0"/>
                  <a:pt x="415" y="28"/>
                </a:cubicBezTo>
                <a:cubicBezTo>
                  <a:pt x="245" y="62"/>
                  <a:pt x="112" y="135"/>
                  <a:pt x="50" y="230"/>
                </a:cubicBezTo>
                <a:cubicBezTo>
                  <a:pt x="0" y="295"/>
                  <a:pt x="0" y="394"/>
                  <a:pt x="0" y="557"/>
                </a:cubicBezTo>
                <a:lnTo>
                  <a:pt x="0" y="21043"/>
                </a:lnTo>
                <a:cubicBezTo>
                  <a:pt x="0" y="21206"/>
                  <a:pt x="0" y="21305"/>
                  <a:pt x="50" y="21370"/>
                </a:cubicBezTo>
                <a:cubicBezTo>
                  <a:pt x="112" y="21465"/>
                  <a:pt x="245" y="21538"/>
                  <a:pt x="415" y="21572"/>
                </a:cubicBezTo>
                <a:cubicBezTo>
                  <a:pt x="533" y="21600"/>
                  <a:pt x="711" y="21600"/>
                  <a:pt x="1006" y="21600"/>
                </a:cubicBezTo>
                <a:lnTo>
                  <a:pt x="20594" y="21600"/>
                </a:lnTo>
                <a:cubicBezTo>
                  <a:pt x="20889" y="21600"/>
                  <a:pt x="21067" y="21600"/>
                  <a:pt x="21185" y="21572"/>
                </a:cubicBezTo>
                <a:cubicBezTo>
                  <a:pt x="21355" y="21538"/>
                  <a:pt x="21488" y="21465"/>
                  <a:pt x="21550" y="21370"/>
                </a:cubicBezTo>
                <a:cubicBezTo>
                  <a:pt x="21600" y="21305"/>
                  <a:pt x="21600" y="21206"/>
                  <a:pt x="21600" y="21043"/>
                </a:cubicBezTo>
                <a:lnTo>
                  <a:pt x="21600" y="557"/>
                </a:lnTo>
                <a:cubicBezTo>
                  <a:pt x="21600" y="394"/>
                  <a:pt x="21600" y="295"/>
                  <a:pt x="21550" y="230"/>
                </a:cubicBezTo>
                <a:cubicBezTo>
                  <a:pt x="21488" y="135"/>
                  <a:pt x="21355" y="62"/>
                  <a:pt x="21185" y="28"/>
                </a:cubicBezTo>
                <a:cubicBezTo>
                  <a:pt x="21067" y="0"/>
                  <a:pt x="20889" y="0"/>
                  <a:pt x="20594" y="0"/>
                </a:cubicBezTo>
                <a:lnTo>
                  <a:pt x="1006" y="0"/>
                </a:lnTo>
                <a:close/>
              </a:path>
            </a:pathLst>
          </a:custGeom>
          <a:ln w="12700">
            <a:miter lim="400000"/>
            <a:headEnd/>
            <a:tailEnd/>
          </a:ln>
          <a:effectLst>
            <a:outerShdw blurRad="381000" dist="111500" dir="5400000" rotWithShape="0">
              <a:srgbClr val="000000">
                <a:alpha val="14056"/>
              </a:srgbClr>
            </a:outerShdw>
          </a:effectLst>
        </p:spPr>
      </p:pic>
      <p:sp>
        <p:nvSpPr>
          <p:cNvPr id="516" name="品牌介绍"/>
          <p:cNvSpPr txBox="1"/>
          <p:nvPr/>
        </p:nvSpPr>
        <p:spPr>
          <a:xfrm>
            <a:off x="745064" y="658161"/>
            <a:ext cx="3997325" cy="43053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2800">
                <a:solidFill>
                  <a:srgbClr val="424242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服务详情·设计与装修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7" name="About k-work"/>
          <p:cNvSpPr txBox="1"/>
          <p:nvPr/>
        </p:nvSpPr>
        <p:spPr>
          <a:xfrm>
            <a:off x="745064" y="1139026"/>
            <a:ext cx="4308872" cy="2308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15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lvl1pPr>
          </a:lstStyle>
          <a:p>
            <a:r>
              <a:rPr dirty="0">
                <a:latin typeface="微软雅黑" panose="020B0503020204020204" charset="-122"/>
                <a:ea typeface="微软雅黑" panose="020B0503020204020204" charset="-122"/>
              </a:rPr>
              <a:t>Service </a:t>
            </a: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Details·Design</a:t>
            </a:r>
            <a:r>
              <a:rPr dirty="0">
                <a:latin typeface="微软雅黑" panose="020B0503020204020204" charset="-122"/>
                <a:ea typeface="微软雅黑" panose="020B0503020204020204" charset="-122"/>
              </a:rPr>
              <a:t> and 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D</a:t>
            </a:r>
            <a:r>
              <a:rPr dirty="0">
                <a:latin typeface="微软雅黑" panose="020B0503020204020204" charset="-122"/>
                <a:ea typeface="微软雅黑" panose="020B0503020204020204" charset="-122"/>
              </a:rPr>
              <a:t>ecoration 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Service</a:t>
            </a: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9" name="圆角矩形"/>
          <p:cNvSpPr/>
          <p:nvPr/>
        </p:nvSpPr>
        <p:spPr>
          <a:xfrm>
            <a:off x="6123727" y="4649524"/>
            <a:ext cx="17448717" cy="7096420"/>
          </a:xfrm>
          <a:prstGeom prst="roundRect">
            <a:avLst>
              <a:gd name="adj" fmla="val 2148"/>
            </a:avLst>
          </a:prstGeom>
          <a:solidFill>
            <a:srgbClr val="FFFFFF">
              <a:alpha val="60615"/>
            </a:srgbClr>
          </a:solidFill>
          <a:ln w="12700">
            <a:miter lim="400000"/>
          </a:ln>
          <a:effectLst>
            <a:outerShdw blurRad="381000" dist="111500" dir="5400000" rotWithShape="0">
              <a:srgbClr val="000000">
                <a:alpha val="14056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520" name="企业办公全场景运营服务商"/>
          <p:cNvSpPr txBox="1"/>
          <p:nvPr/>
        </p:nvSpPr>
        <p:spPr>
          <a:xfrm>
            <a:off x="6451142" y="2592916"/>
            <a:ext cx="7010400" cy="184023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1828800">
              <a:lnSpc>
                <a:spcPct val="130000"/>
              </a:lnSpc>
              <a:defRPr sz="46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pP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全国施工管理机制</a:t>
            </a:r>
            <a:endParaRPr dirty="0">
              <a:latin typeface="微软雅黑" panose="020B0503020204020204" charset="-122"/>
              <a:ea typeface="微软雅黑" panose="020B0503020204020204" charset="-122"/>
            </a:endParaRPr>
          </a:p>
          <a:p>
            <a:pPr defTabSz="1828800">
              <a:lnSpc>
                <a:spcPct val="130000"/>
              </a:lnSpc>
              <a:defRPr sz="4600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精细化管控施工进度与质量</a:t>
            </a: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1" name="企业办公全场景运营服务商"/>
          <p:cNvSpPr txBox="1"/>
          <p:nvPr/>
        </p:nvSpPr>
        <p:spPr>
          <a:xfrm>
            <a:off x="17530672" y="5032130"/>
            <a:ext cx="977901" cy="3175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1828800">
              <a:defRPr sz="1900">
                <a:solidFill>
                  <a:srgbClr val="797979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输出成果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2" name="圆角矩形"/>
          <p:cNvSpPr/>
          <p:nvPr/>
        </p:nvSpPr>
        <p:spPr>
          <a:xfrm>
            <a:off x="6509425" y="5598928"/>
            <a:ext cx="16677320" cy="944762"/>
          </a:xfrm>
          <a:prstGeom prst="roundRect">
            <a:avLst>
              <a:gd name="adj" fmla="val 7820"/>
            </a:avLst>
          </a:prstGeom>
          <a:solidFill>
            <a:srgbClr val="FFFFFF">
              <a:alpha val="90000"/>
            </a:srgbClr>
          </a:solidFill>
          <a:ln w="12700">
            <a:miter lim="400000"/>
          </a:ln>
          <a:effectLst>
            <a:outerShdw blurRad="139700" dist="81699" dir="5400000" rotWithShape="0">
              <a:srgbClr val="000000">
                <a:alpha val="1028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523" name="节点巡场机制"/>
          <p:cNvSpPr txBox="1"/>
          <p:nvPr/>
        </p:nvSpPr>
        <p:spPr>
          <a:xfrm>
            <a:off x="7132997" y="5760158"/>
            <a:ext cx="2908301" cy="6477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1828800">
              <a:defRPr sz="38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节点巡场机制</a:t>
            </a:r>
            <a:endParaRPr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4" name="企业办公全场景运营服务商"/>
          <p:cNvSpPr txBox="1"/>
          <p:nvPr/>
        </p:nvSpPr>
        <p:spPr>
          <a:xfrm>
            <a:off x="12966184" y="5777303"/>
            <a:ext cx="3087402" cy="61341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>
            <a:lvl1pPr defTabSz="825500">
              <a:lnSpc>
                <a:spcPct val="110000"/>
              </a:lnSpc>
              <a:defRPr sz="17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lvl1pPr>
          </a:lstStyle>
          <a:p>
            <a:r>
              <a: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精装工程师跟踪项目进度及质量风险。每项目不少于4次。</a:t>
            </a:r>
            <a:endParaRPr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25" name="企业办公全场景运营服务商"/>
          <p:cNvSpPr txBox="1"/>
          <p:nvPr/>
        </p:nvSpPr>
        <p:spPr>
          <a:xfrm>
            <a:off x="7132997" y="5032130"/>
            <a:ext cx="974626" cy="29238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1828800">
              <a:defRPr sz="1900">
                <a:solidFill>
                  <a:srgbClr val="797979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 lang="zh-CN" altLang="en-US" dirty="0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管理机制</a:t>
            </a:r>
            <a:endParaRPr lang="zh-CN" altLang="en-US" dirty="0"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6" name="企业办公全场景运营服务商"/>
          <p:cNvSpPr txBox="1"/>
          <p:nvPr/>
        </p:nvSpPr>
        <p:spPr>
          <a:xfrm>
            <a:off x="12966184" y="5032130"/>
            <a:ext cx="495301" cy="3175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1828800">
              <a:defRPr sz="1900">
                <a:solidFill>
                  <a:srgbClr val="797979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内容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7" name="巡场整改报告"/>
          <p:cNvSpPr txBox="1"/>
          <p:nvPr/>
        </p:nvSpPr>
        <p:spPr>
          <a:xfrm>
            <a:off x="17530672" y="5849058"/>
            <a:ext cx="2146301" cy="4699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/>
          <a:p>
            <a:pPr defTabSz="1828800">
              <a:defRPr sz="28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pPr>
            <a:r>
              <a:rPr b="0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  <a:cs typeface="MiSans-Medium" panose="00000600000000000000" charset="-122"/>
                <a:sym typeface="MiSans-Medium" panose="00000600000000000000" charset="-122"/>
              </a:rPr>
              <a:t>巡场</a:t>
            </a:r>
            <a:r>
              <a: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整改报告</a:t>
            </a:r>
            <a:endParaRPr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8" name="圆角矩形"/>
          <p:cNvSpPr/>
          <p:nvPr/>
        </p:nvSpPr>
        <p:spPr>
          <a:xfrm>
            <a:off x="6509425" y="6796175"/>
            <a:ext cx="16677320" cy="944762"/>
          </a:xfrm>
          <a:prstGeom prst="roundRect">
            <a:avLst>
              <a:gd name="adj" fmla="val 7820"/>
            </a:avLst>
          </a:prstGeom>
          <a:solidFill>
            <a:srgbClr val="FFFFFF">
              <a:alpha val="90000"/>
            </a:srgbClr>
          </a:solidFill>
          <a:ln w="12700">
            <a:miter lim="400000"/>
          </a:ln>
          <a:effectLst>
            <a:outerShdw blurRad="139700" dist="81699" dir="5400000" rotWithShape="0">
              <a:srgbClr val="000000">
                <a:alpha val="1028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529" name="每日可视化进度管控"/>
          <p:cNvSpPr txBox="1"/>
          <p:nvPr/>
        </p:nvSpPr>
        <p:spPr>
          <a:xfrm>
            <a:off x="7132997" y="6957406"/>
            <a:ext cx="4356101" cy="6477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1828800">
              <a:defRPr sz="38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每日可视化进度管控</a:t>
            </a:r>
            <a:endParaRPr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0" name="企业办公全场景运营服务商"/>
          <p:cNvSpPr txBox="1"/>
          <p:nvPr/>
        </p:nvSpPr>
        <p:spPr>
          <a:xfrm>
            <a:off x="12966184" y="6974551"/>
            <a:ext cx="3087402" cy="61341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>
            <a:lvl1pPr defTabSz="825500">
              <a:lnSpc>
                <a:spcPct val="110000"/>
              </a:lnSpc>
              <a:defRPr sz="17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lvl1pPr>
          </a:lstStyle>
          <a:p>
            <a:r>
              <a: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每日反馈今日进度、明日计划、现场照片、风险项至沟通群。</a:t>
            </a:r>
            <a:endParaRPr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1" name="每日日报"/>
          <p:cNvSpPr txBox="1"/>
          <p:nvPr/>
        </p:nvSpPr>
        <p:spPr>
          <a:xfrm>
            <a:off x="17530672" y="7046306"/>
            <a:ext cx="1435101" cy="4699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defTabSz="1828800">
              <a:defRPr sz="28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每日日报</a:t>
            </a:r>
            <a:endParaRPr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2" name="圆角矩形"/>
          <p:cNvSpPr/>
          <p:nvPr/>
        </p:nvSpPr>
        <p:spPr>
          <a:xfrm>
            <a:off x="6509425" y="7990234"/>
            <a:ext cx="16677320" cy="944762"/>
          </a:xfrm>
          <a:prstGeom prst="roundRect">
            <a:avLst>
              <a:gd name="adj" fmla="val 7820"/>
            </a:avLst>
          </a:prstGeom>
          <a:solidFill>
            <a:srgbClr val="FFFFFF">
              <a:alpha val="90000"/>
            </a:srgbClr>
          </a:solidFill>
          <a:ln w="12700">
            <a:miter lim="400000"/>
          </a:ln>
          <a:effectLst>
            <a:outerShdw blurRad="139700" dist="81699" dir="5400000" rotWithShape="0">
              <a:srgbClr val="000000">
                <a:alpha val="1028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533" name="每日风险管控交圈会"/>
          <p:cNvSpPr txBox="1"/>
          <p:nvPr/>
        </p:nvSpPr>
        <p:spPr>
          <a:xfrm>
            <a:off x="7132997" y="8151465"/>
            <a:ext cx="2983230" cy="584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1828800">
              <a:defRPr sz="38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 lang="en-US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COE</a:t>
            </a:r>
            <a:r>
              <a:rPr lang="zh-CN" altLang="en-US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专项机制</a:t>
            </a:r>
            <a:endParaRPr lang="zh-CN" altLang="en-US"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4" name="企业办公全场景运营服务商"/>
          <p:cNvSpPr txBox="1"/>
          <p:nvPr/>
        </p:nvSpPr>
        <p:spPr>
          <a:xfrm>
            <a:off x="12966065" y="8188325"/>
            <a:ext cx="3087370" cy="57404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defTabSz="825500">
              <a:lnSpc>
                <a:spcPct val="110000"/>
              </a:lnSpc>
              <a:defRPr sz="17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lvl1pPr>
          </a:lstStyle>
          <a:p>
            <a:r>
              <a:rPr lang="zh-CN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项目重难点工艺突破升，一体化视角升级</a:t>
            </a:r>
            <a:r>
              <a:rPr lang="zh-CN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产品</a:t>
            </a:r>
            <a:endParaRPr lang="zh-CN"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5" name="内部问题记录和销项"/>
          <p:cNvSpPr txBox="1"/>
          <p:nvPr/>
        </p:nvSpPr>
        <p:spPr>
          <a:xfrm>
            <a:off x="17530672" y="8260051"/>
            <a:ext cx="3911600" cy="43053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/>
          <a:p>
            <a:pPr defTabSz="1828800">
              <a:defRPr sz="28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pPr>
            <a:r>
              <a:rPr lang="zh-CN" b="0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  <a:cs typeface="MiSans-Medium" panose="00000600000000000000" charset="-122"/>
                <a:sym typeface="MiSans-Medium" panose="00000600000000000000" charset="-122"/>
              </a:rPr>
              <a:t>专项方案制定与</a:t>
            </a:r>
            <a:r>
              <a:rPr lang="zh-CN" b="0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  <a:cs typeface="MiSans-Medium" panose="00000600000000000000" charset="-122"/>
                <a:sym typeface="MiSans-Medium" panose="00000600000000000000" charset="-122"/>
              </a:rPr>
              <a:t>落地闭环</a:t>
            </a:r>
            <a:endParaRPr lang="zh-CN" b="0"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  <a:cs typeface="MiSans-Medium" panose="00000600000000000000" charset="-122"/>
              <a:sym typeface="MiSans-Medium" panose="00000600000000000000" charset="-122"/>
            </a:endParaRPr>
          </a:p>
        </p:txBody>
      </p:sp>
      <p:sp>
        <p:nvSpPr>
          <p:cNvPr id="536" name="圆角矩形"/>
          <p:cNvSpPr/>
          <p:nvPr/>
        </p:nvSpPr>
        <p:spPr>
          <a:xfrm>
            <a:off x="6509425" y="9165272"/>
            <a:ext cx="16677320" cy="944762"/>
          </a:xfrm>
          <a:prstGeom prst="roundRect">
            <a:avLst>
              <a:gd name="adj" fmla="val 7820"/>
            </a:avLst>
          </a:prstGeom>
          <a:solidFill>
            <a:srgbClr val="FFFFFF">
              <a:alpha val="90000"/>
            </a:srgbClr>
          </a:solidFill>
          <a:ln w="12700">
            <a:miter lim="400000"/>
          </a:ln>
          <a:effectLst>
            <a:outerShdw blurRad="139700" dist="81699" dir="5400000" rotWithShape="0">
              <a:srgbClr val="000000">
                <a:alpha val="1028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537" name="交付阶段管理机制"/>
          <p:cNvSpPr txBox="1"/>
          <p:nvPr/>
        </p:nvSpPr>
        <p:spPr>
          <a:xfrm>
            <a:off x="7132997" y="9326502"/>
            <a:ext cx="3873501" cy="6477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1828800">
              <a:defRPr sz="38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交付阶段管理机制</a:t>
            </a:r>
            <a:endParaRPr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8" name="企业办公全场景运营服务商"/>
          <p:cNvSpPr txBox="1"/>
          <p:nvPr/>
        </p:nvSpPr>
        <p:spPr>
          <a:xfrm>
            <a:off x="12966184" y="9343647"/>
            <a:ext cx="3087402" cy="61341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>
            <a:lvl1pPr defTabSz="825500">
              <a:lnSpc>
                <a:spcPct val="110000"/>
              </a:lnSpc>
              <a:defRPr sz="17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lvl1pPr>
          </a:lstStyle>
          <a:p>
            <a:r>
              <a: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项目交付前5-7天，品控工程师人员驻场跟盯，保证计划达成。</a:t>
            </a:r>
            <a:endParaRPr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39" name="驻场工程师每日汇报施工成果"/>
          <p:cNvSpPr txBox="1"/>
          <p:nvPr/>
        </p:nvSpPr>
        <p:spPr>
          <a:xfrm>
            <a:off x="17530672" y="9415402"/>
            <a:ext cx="4635501" cy="4699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/>
          <a:p>
            <a:pPr defTabSz="1828800">
              <a:defRPr sz="28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pPr>
            <a:r>
              <a:rPr b="0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  <a:cs typeface="MiSans-Medium" panose="00000600000000000000" charset="-122"/>
                <a:sym typeface="MiSans-Medium" panose="00000600000000000000" charset="-122"/>
              </a:rPr>
              <a:t>驻场工程师每日汇报</a:t>
            </a:r>
            <a:r>
              <a: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施工成果</a:t>
            </a:r>
            <a:endParaRPr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0" name="圆角矩形"/>
          <p:cNvSpPr/>
          <p:nvPr/>
        </p:nvSpPr>
        <p:spPr>
          <a:xfrm>
            <a:off x="6509425" y="10365709"/>
            <a:ext cx="16677320" cy="944762"/>
          </a:xfrm>
          <a:prstGeom prst="roundRect">
            <a:avLst>
              <a:gd name="adj" fmla="val 7820"/>
            </a:avLst>
          </a:prstGeom>
          <a:solidFill>
            <a:srgbClr val="FFFFFF">
              <a:alpha val="90000"/>
            </a:srgbClr>
          </a:solidFill>
          <a:ln w="12700">
            <a:miter lim="400000"/>
          </a:ln>
          <a:effectLst>
            <a:outerShdw blurRad="139700" dist="81699" dir="5400000" rotWithShape="0">
              <a:srgbClr val="000000">
                <a:alpha val="1028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541" name="过程飞检机制"/>
          <p:cNvSpPr txBox="1"/>
          <p:nvPr/>
        </p:nvSpPr>
        <p:spPr>
          <a:xfrm>
            <a:off x="7132997" y="10526939"/>
            <a:ext cx="2908301" cy="6477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1828800">
              <a:defRPr sz="38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过程飞检机制</a:t>
            </a:r>
            <a:endParaRPr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2" name="企业办公全场景运营服务商"/>
          <p:cNvSpPr txBox="1"/>
          <p:nvPr/>
        </p:nvSpPr>
        <p:spPr>
          <a:xfrm>
            <a:off x="12966184" y="10544084"/>
            <a:ext cx="3087402" cy="61341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>
            <a:lvl1pPr defTabSz="825500">
              <a:lnSpc>
                <a:spcPct val="110000"/>
              </a:lnSpc>
              <a:defRPr sz="17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lvl1pPr>
          </a:lstStyle>
          <a:p>
            <a:r>
              <a: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过程飞检机制，每个项目不少于2次。</a:t>
            </a:r>
            <a:endParaRPr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43" name="现场梳理问题，形成问题销项表"/>
          <p:cNvSpPr txBox="1"/>
          <p:nvPr/>
        </p:nvSpPr>
        <p:spPr>
          <a:xfrm>
            <a:off x="17530672" y="10615839"/>
            <a:ext cx="4991101" cy="4699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/>
          <a:p>
            <a:pPr defTabSz="1828800">
              <a:defRPr sz="28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pPr>
            <a:r>
              <a:rPr b="0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  <a:cs typeface="MiSans-Medium" panose="00000600000000000000" charset="-122"/>
                <a:sym typeface="MiSans-Medium" panose="00000600000000000000" charset="-122"/>
              </a:rPr>
              <a:t>现场梳理问题，形成</a:t>
            </a:r>
            <a:r>
              <a: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问题销项表</a:t>
            </a:r>
            <a:endParaRPr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企业办公全场景运营服务商"/>
          <p:cNvSpPr txBox="1"/>
          <p:nvPr/>
        </p:nvSpPr>
        <p:spPr>
          <a:xfrm>
            <a:off x="1939727" y="3796855"/>
            <a:ext cx="10952728" cy="707886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1828800">
              <a:defRPr sz="4600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pP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线上工单系统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sz="4600" b="1" dirty="0" err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微软雅黑" panose="020B0503020204020204" charset="-122"/>
                <a:ea typeface="微软雅黑" panose="020B0503020204020204" charset="-122"/>
                <a:cs typeface="MiSans-Bold" charset="-122"/>
              </a:rPr>
              <a:t>专业的小改维修服务团队</a:t>
            </a:r>
            <a:endParaRPr sz="4600" b="1" dirty="0">
              <a:gradFill flip="none" rotWithShape="1">
                <a:gsLst>
                  <a:gs pos="0">
                    <a:srgbClr val="D6A979"/>
                  </a:gs>
                  <a:gs pos="100000">
                    <a:srgbClr val="AA7942"/>
                  </a:gs>
                </a:gsLst>
                <a:lin ang="2700000" scaled="0"/>
              </a:gradFill>
              <a:latin typeface="微软雅黑" panose="020B0503020204020204" charset="-122"/>
              <a:ea typeface="微软雅黑" panose="020B0503020204020204" charset="-122"/>
              <a:cs typeface="MiSans-Bold" charset="-122"/>
            </a:endParaRPr>
          </a:p>
        </p:txBody>
      </p:sp>
      <p:sp>
        <p:nvSpPr>
          <p:cNvPr id="827" name="圆角矩形"/>
          <p:cNvSpPr/>
          <p:nvPr/>
        </p:nvSpPr>
        <p:spPr>
          <a:xfrm>
            <a:off x="1580144" y="4960521"/>
            <a:ext cx="11671894" cy="6903443"/>
          </a:xfrm>
          <a:prstGeom prst="roundRect">
            <a:avLst>
              <a:gd name="adj" fmla="val 2208"/>
            </a:avLst>
          </a:prstGeom>
          <a:solidFill>
            <a:srgbClr val="FFFFFF">
              <a:alpha val="60615"/>
            </a:srgbClr>
          </a:solidFill>
          <a:ln w="12700">
            <a:miter lim="400000"/>
          </a:ln>
          <a:effectLst>
            <a:outerShdw blurRad="381000" dist="111500" dir="5400000" rotWithShape="0">
              <a:srgbClr val="000000">
                <a:alpha val="14056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828" name="圆角矩形"/>
          <p:cNvSpPr/>
          <p:nvPr/>
        </p:nvSpPr>
        <p:spPr>
          <a:xfrm>
            <a:off x="1984827" y="5333332"/>
            <a:ext cx="2631145" cy="792891"/>
          </a:xfrm>
          <a:prstGeom prst="roundRect">
            <a:avLst>
              <a:gd name="adj" fmla="val 9318"/>
            </a:avLst>
          </a:prstGeom>
          <a:solidFill>
            <a:srgbClr val="FFFFFF">
              <a:alpha val="90000"/>
            </a:srgbClr>
          </a:solidFill>
          <a:ln w="12700">
            <a:miter lim="400000"/>
          </a:ln>
          <a:effectLst>
            <a:outerShdw blurRad="139700" dist="81699" dir="5400000" rotWithShape="0">
              <a:srgbClr val="000000">
                <a:alpha val="1028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829" name="实时快速响应"/>
          <p:cNvSpPr txBox="1"/>
          <p:nvPr/>
        </p:nvSpPr>
        <p:spPr>
          <a:xfrm>
            <a:off x="2151048" y="5482127"/>
            <a:ext cx="2298701" cy="4953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1828800">
              <a:defRPr sz="30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实时快速响应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30" name="圆角矩形"/>
          <p:cNvSpPr/>
          <p:nvPr/>
        </p:nvSpPr>
        <p:spPr>
          <a:xfrm>
            <a:off x="5014337" y="5333332"/>
            <a:ext cx="3393144" cy="792891"/>
          </a:xfrm>
          <a:prstGeom prst="roundRect">
            <a:avLst>
              <a:gd name="adj" fmla="val 9318"/>
            </a:avLst>
          </a:prstGeom>
          <a:solidFill>
            <a:srgbClr val="FFFFFF">
              <a:alpha val="90000"/>
            </a:srgbClr>
          </a:solidFill>
          <a:ln w="12700">
            <a:miter lim="400000"/>
          </a:ln>
          <a:effectLst>
            <a:outerShdw blurRad="139700" dist="81699" dir="5400000" rotWithShape="0">
              <a:srgbClr val="000000">
                <a:alpha val="1028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831" name="季度月度数据总结"/>
          <p:cNvSpPr txBox="1"/>
          <p:nvPr/>
        </p:nvSpPr>
        <p:spPr>
          <a:xfrm>
            <a:off x="5180560" y="5482127"/>
            <a:ext cx="3060701" cy="4953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1828800">
              <a:defRPr sz="30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季度月度数据总结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32" name="圆角矩形"/>
          <p:cNvSpPr/>
          <p:nvPr/>
        </p:nvSpPr>
        <p:spPr>
          <a:xfrm>
            <a:off x="8805847" y="5333332"/>
            <a:ext cx="4102101" cy="792891"/>
          </a:xfrm>
          <a:prstGeom prst="roundRect">
            <a:avLst>
              <a:gd name="adj" fmla="val 9318"/>
            </a:avLst>
          </a:prstGeom>
          <a:solidFill>
            <a:srgbClr val="FFFFFF">
              <a:alpha val="90000"/>
            </a:srgbClr>
          </a:solidFill>
          <a:ln w="12700">
            <a:miter lim="400000"/>
          </a:ln>
          <a:effectLst>
            <a:outerShdw blurRad="139700" dist="81699" dir="5400000" rotWithShape="0">
              <a:srgbClr val="000000">
                <a:alpha val="1028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833" name="让服务价值被清晰看见"/>
          <p:cNvSpPr txBox="1"/>
          <p:nvPr/>
        </p:nvSpPr>
        <p:spPr>
          <a:xfrm>
            <a:off x="8972068" y="5482127"/>
            <a:ext cx="3822701" cy="4953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1828800">
              <a:defRPr sz="30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让服务价值被清晰看见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834" name="表格 1"/>
          <p:cNvGraphicFramePr/>
          <p:nvPr/>
        </p:nvGraphicFramePr>
        <p:xfrm>
          <a:off x="1984827" y="6562910"/>
          <a:ext cx="10952728" cy="494853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135455"/>
                <a:gridCol w="1117570"/>
                <a:gridCol w="1153362"/>
                <a:gridCol w="1482181"/>
                <a:gridCol w="2233494"/>
                <a:gridCol w="1224471"/>
                <a:gridCol w="1606195"/>
              </a:tblGrid>
              <a:tr h="706933"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硬装</a:t>
                      </a:r>
                      <a:endParaRPr sz="1600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B w="12700">
                      <a:solidFill>
                        <a:srgbClr val="535353"/>
                      </a:solidFill>
                    </a:lnB>
                    <a:gradFill flip="none" rotWithShape="1">
                      <a:gsLst>
                        <a:gs pos="0">
                          <a:srgbClr val="D6A979"/>
                        </a:gs>
                        <a:gs pos="100000">
                          <a:srgbClr val="AA7942"/>
                        </a:gs>
                      </a:gsLst>
                      <a:lin ang="4978037" scaled="0"/>
                    </a:gra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水电</a:t>
                      </a:r>
                      <a:endParaRPr sz="1600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B w="12700">
                      <a:solidFill>
                        <a:srgbClr val="535353"/>
                      </a:solidFill>
                    </a:lnB>
                    <a:gradFill flip="none" rotWithShape="1">
                      <a:gsLst>
                        <a:gs pos="0">
                          <a:srgbClr val="D6A979"/>
                        </a:gs>
                        <a:gs pos="100000">
                          <a:srgbClr val="AA7942"/>
                        </a:gs>
                      </a:gsLst>
                      <a:lin ang="4978037" scaled="0"/>
                    </a:gra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家具</a:t>
                      </a:r>
                      <a:endParaRPr sz="1600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B w="12700">
                      <a:solidFill>
                        <a:srgbClr val="535353"/>
                      </a:solidFill>
                    </a:lnB>
                    <a:gradFill flip="none" rotWithShape="1">
                      <a:gsLst>
                        <a:gs pos="0">
                          <a:srgbClr val="D6A979"/>
                        </a:gs>
                        <a:gs pos="100000">
                          <a:srgbClr val="AA7942"/>
                        </a:gs>
                      </a:gsLst>
                      <a:lin ang="4978037" scaled="0"/>
                    </a:gra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智能化弱电</a:t>
                      </a:r>
                      <a:endParaRPr sz="1600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B w="12700">
                      <a:solidFill>
                        <a:srgbClr val="535353"/>
                      </a:solidFill>
                    </a:lnB>
                    <a:gradFill flip="none" rotWithShape="1">
                      <a:gsLst>
                        <a:gs pos="0">
                          <a:srgbClr val="D6A979"/>
                        </a:gs>
                        <a:gs pos="100000">
                          <a:srgbClr val="AA7942"/>
                        </a:gs>
                      </a:gsLst>
                      <a:lin ang="4978037" scaled="0"/>
                    </a:gra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空调</a:t>
                      </a:r>
                      <a:endParaRPr sz="1600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B w="12700">
                      <a:solidFill>
                        <a:srgbClr val="535353"/>
                      </a:solidFill>
                    </a:lnB>
                    <a:gradFill flip="none" rotWithShape="1">
                      <a:gsLst>
                        <a:gs pos="0">
                          <a:srgbClr val="D6A979"/>
                        </a:gs>
                        <a:gs pos="100000">
                          <a:srgbClr val="AA7942"/>
                        </a:gs>
                      </a:gsLst>
                      <a:lin ang="4978037" scaled="0"/>
                    </a:gra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软装</a:t>
                      </a:r>
                      <a:endParaRPr sz="1600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B w="12700">
                      <a:solidFill>
                        <a:srgbClr val="535353"/>
                      </a:solidFill>
                    </a:lnB>
                    <a:gradFill flip="none" rotWithShape="1">
                      <a:gsLst>
                        <a:gs pos="0">
                          <a:srgbClr val="D6A979"/>
                        </a:gs>
                        <a:gs pos="100000">
                          <a:srgbClr val="AA7942"/>
                        </a:gs>
                      </a:gsLst>
                      <a:lin ang="4978037" scaled="0"/>
                    </a:gra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消防</a:t>
                      </a:r>
                      <a:endParaRPr sz="1600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R w="0">
                      <a:miter lim="400000"/>
                    </a:lnR>
                    <a:lnB w="12700">
                      <a:solidFill>
                        <a:srgbClr val="535353"/>
                      </a:solidFill>
                    </a:lnB>
                    <a:gradFill flip="none" rotWithShape="1">
                      <a:gsLst>
                        <a:gs pos="0">
                          <a:srgbClr val="D6A979"/>
                        </a:gs>
                        <a:gs pos="100000">
                          <a:srgbClr val="AA7942"/>
                        </a:gs>
                      </a:gsLst>
                      <a:lin ang="4978037" scaled="0"/>
                    </a:gradFill>
                  </a:tcPr>
                </a:tc>
              </a:tr>
              <a:tr h="706933"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墻面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停电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办公桌椅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面板开关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MiSans-Medium" panose="00000600000000000000" charset="-122"/>
                        </a:rPr>
                        <a:t>室内温度过热/过冷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墻纸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疏散通道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0">
                      <a:miter lim="400000"/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</a:tr>
              <a:tr h="706933"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MiSans-Medium" panose="00000600000000000000" charset="-122"/>
                        </a:rPr>
                        <a:t>地面/高架地板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跳闸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密码柜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智能照明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空调异响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地毯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逃生门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0">
                      <a:miter lim="400000"/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</a:tr>
              <a:tr h="706933"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MiSans-Medium" panose="00000600000000000000" charset="-122"/>
                        </a:rPr>
                        <a:t>天花/吊顶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停水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文件柜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电子网络设备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空调控制面板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油漆、涂料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逃生指示牌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0">
                      <a:miter lim="400000"/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</a:tr>
              <a:tr h="706933"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门窗五金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漏水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茶柜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>
                          <a:solidFill>
                            <a:srgbClr val="797979"/>
                          </a:solidFill>
                          <a:latin typeface="MiSans-Medium" panose="00000600000000000000" charset="-122"/>
                          <a:ea typeface="MiSans-Medium" panose="00000600000000000000" charset="-122"/>
                          <a:cs typeface="MiSans-Medium" panose="00000600000000000000" charset="-122"/>
                          <a:sym typeface="MiSans-Medium" panose="00000600000000000000" charset="-122"/>
                        </a:defRPr>
                      </a:pPr>
                      <a:endParaRPr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出风口、回风口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装饰品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MiSans-Medium" panose="00000600000000000000" charset="-122"/>
                        </a:rPr>
                        <a:t>灭火器/消防栓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0">
                      <a:miter lim="400000"/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</a:tr>
              <a:tr h="706933"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电路（配电箱、电线）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供水不足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MiSans-Medium" panose="00000600000000000000" charset="-122"/>
                        </a:rPr>
                        <a:t>隔断/屏风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>
                          <a:solidFill>
                            <a:srgbClr val="797979"/>
                          </a:solidFill>
                          <a:latin typeface="MiSans-Medium" panose="00000600000000000000" charset="-122"/>
                          <a:ea typeface="MiSans-Medium" panose="00000600000000000000" charset="-122"/>
                          <a:cs typeface="MiSans-Medium" panose="00000600000000000000" charset="-122"/>
                          <a:sym typeface="MiSans-Medium" panose="00000600000000000000" charset="-122"/>
                        </a:defRPr>
                      </a:pPr>
                      <a:endParaRPr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室外机组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挂画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MiSans-Medium" panose="00000600000000000000" charset="-122"/>
                        </a:rPr>
                        <a:t>烟感/喷淋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0">
                      <a:miter lim="400000"/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</a:lnB>
                    <a:noFill/>
                  </a:tcPr>
                </a:tc>
              </a:tr>
              <a:tr h="706933"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管道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>
                          <a:solidFill>
                            <a:srgbClr val="797979"/>
                          </a:solidFill>
                          <a:latin typeface="MiSans-Medium" panose="00000600000000000000" charset="-122"/>
                          <a:ea typeface="MiSans-Medium" panose="00000600000000000000" charset="-122"/>
                          <a:cs typeface="MiSans-Medium" panose="00000600000000000000" charset="-122"/>
                          <a:sym typeface="MiSans-Medium" panose="00000600000000000000" charset="-122"/>
                        </a:defRPr>
                      </a:pPr>
                      <a:endParaRPr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>
                          <a:solidFill>
                            <a:srgbClr val="797979"/>
                          </a:solidFill>
                          <a:latin typeface="MiSans-Medium" panose="00000600000000000000" charset="-122"/>
                          <a:ea typeface="MiSans-Medium" panose="00000600000000000000" charset="-122"/>
                          <a:cs typeface="MiSans-Medium" panose="00000600000000000000" charset="-122"/>
                          <a:sym typeface="MiSans-Medium" panose="00000600000000000000" charset="-122"/>
                        </a:defRPr>
                      </a:pPr>
                      <a:endParaRPr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>
                          <a:solidFill>
                            <a:srgbClr val="797979"/>
                          </a:solidFill>
                          <a:latin typeface="MiSans-Medium" panose="00000600000000000000" charset="-122"/>
                          <a:ea typeface="MiSans-Medium" panose="00000600000000000000" charset="-122"/>
                          <a:cs typeface="MiSans-Medium" panose="00000600000000000000" charset="-122"/>
                          <a:sym typeface="MiSans-Medium" panose="00000600000000000000" charset="-122"/>
                        </a:defRPr>
                      </a:pPr>
                      <a:endParaRPr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>
                          <a:solidFill>
                            <a:srgbClr val="797979"/>
                          </a:solidFill>
                          <a:latin typeface="MiSans-Medium" panose="00000600000000000000" charset="-122"/>
                          <a:ea typeface="MiSans-Medium" panose="00000600000000000000" charset="-122"/>
                          <a:cs typeface="MiSans-Medium" panose="00000600000000000000" charset="-122"/>
                          <a:sym typeface="MiSans-Medium" panose="00000600000000000000" charset="-122"/>
                        </a:defRPr>
                      </a:pPr>
                      <a:endParaRPr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>
                          <a:solidFill>
                            <a:srgbClr val="797979"/>
                          </a:solidFill>
                          <a:latin typeface="MiSans-Medium" panose="00000600000000000000" charset="-122"/>
                          <a:ea typeface="MiSans-Medium" panose="00000600000000000000" charset="-122"/>
                          <a:cs typeface="MiSans-Medium" panose="00000600000000000000" charset="-122"/>
                          <a:sym typeface="MiSans-Medium" panose="00000600000000000000" charset="-122"/>
                        </a:defRPr>
                      </a:pPr>
                      <a:endParaRPr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12700">
                      <a:solidFill>
                        <a:srgbClr val="535353"/>
                      </a:solidFill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/>
                      </a:pPr>
                      <a:r>
                        <a:rPr sz="1600">
                          <a:solidFill>
                            <a:srgbClr val="797979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iSans-Medium" panose="00000600000000000000" charset="-122"/>
                          <a:sym typeface="MiSans-Medium" panose="00000600000000000000" charset="-122"/>
                        </a:rPr>
                        <a:t>火灾报警器</a:t>
                      </a:r>
                      <a:endParaRPr sz="1600">
                        <a:solidFill>
                          <a:srgbClr val="797979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Sans-Medium" panose="00000600000000000000" charset="-122"/>
                        <a:sym typeface="MiSans-Medium" panose="00000600000000000000" charset="-122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535353"/>
                      </a:solidFill>
                    </a:lnL>
                    <a:lnR w="0">
                      <a:miter lim="400000"/>
                    </a:lnR>
                    <a:lnT w="12700">
                      <a:solidFill>
                        <a:srgbClr val="535353"/>
                      </a:solidFill>
                    </a:lnT>
                    <a:lnB w="12700">
                      <a:solidFill>
                        <a:srgbClr val="535353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13886902" y="3645702"/>
            <a:ext cx="8898071" cy="8680926"/>
            <a:chOff x="1811864" y="3291736"/>
            <a:chExt cx="8898071" cy="8680926"/>
          </a:xfrm>
        </p:grpSpPr>
        <p:sp>
          <p:nvSpPr>
            <p:cNvPr id="835" name="圆角矩形"/>
            <p:cNvSpPr/>
            <p:nvPr/>
          </p:nvSpPr>
          <p:spPr>
            <a:xfrm>
              <a:off x="1811864" y="3291736"/>
              <a:ext cx="4359938" cy="8680926"/>
            </a:xfrm>
            <a:prstGeom prst="roundRect">
              <a:avLst>
                <a:gd name="adj" fmla="val 3295"/>
              </a:avLst>
            </a:prstGeom>
            <a:solidFill>
              <a:srgbClr val="535353"/>
            </a:solidFill>
            <a:ln w="12700">
              <a:miter lim="400000"/>
            </a:ln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pic>
          <p:nvPicPr>
            <p:cNvPr id="836" name="image176.png" descr="image176.png"/>
            <p:cNvPicPr>
              <a:picLocks noChangeAspect="1"/>
            </p:cNvPicPr>
            <p:nvPr/>
          </p:nvPicPr>
          <p:blipFill>
            <a:blip r:embed="rId1"/>
            <a:srcRect t="5021" r="1" b="2457"/>
            <a:stretch>
              <a:fillRect/>
            </a:stretch>
          </p:blipFill>
          <p:spPr>
            <a:xfrm>
              <a:off x="1925116" y="3400207"/>
              <a:ext cx="4133454" cy="8463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517" y="0"/>
                  </a:moveTo>
                  <a:cubicBezTo>
                    <a:pt x="365" y="0"/>
                    <a:pt x="275" y="0"/>
                    <a:pt x="214" y="12"/>
                  </a:cubicBezTo>
                  <a:cubicBezTo>
                    <a:pt x="127" y="28"/>
                    <a:pt x="57" y="62"/>
                    <a:pt x="25" y="105"/>
                  </a:cubicBezTo>
                  <a:cubicBezTo>
                    <a:pt x="0" y="134"/>
                    <a:pt x="0" y="178"/>
                    <a:pt x="0" y="252"/>
                  </a:cubicBezTo>
                  <a:lnTo>
                    <a:pt x="0" y="21348"/>
                  </a:lnTo>
                  <a:cubicBezTo>
                    <a:pt x="0" y="21422"/>
                    <a:pt x="0" y="21466"/>
                    <a:pt x="25" y="21495"/>
                  </a:cubicBezTo>
                  <a:cubicBezTo>
                    <a:pt x="57" y="21538"/>
                    <a:pt x="127" y="21572"/>
                    <a:pt x="214" y="21588"/>
                  </a:cubicBezTo>
                  <a:cubicBezTo>
                    <a:pt x="275" y="21600"/>
                    <a:pt x="365" y="21600"/>
                    <a:pt x="517" y="21600"/>
                  </a:cubicBezTo>
                  <a:lnTo>
                    <a:pt x="21083" y="21600"/>
                  </a:lnTo>
                  <a:cubicBezTo>
                    <a:pt x="21235" y="21600"/>
                    <a:pt x="21325" y="21600"/>
                    <a:pt x="21386" y="21588"/>
                  </a:cubicBezTo>
                  <a:cubicBezTo>
                    <a:pt x="21473" y="21572"/>
                    <a:pt x="21543" y="21538"/>
                    <a:pt x="21575" y="21495"/>
                  </a:cubicBezTo>
                  <a:cubicBezTo>
                    <a:pt x="21600" y="21466"/>
                    <a:pt x="21600" y="21422"/>
                    <a:pt x="21600" y="21348"/>
                  </a:cubicBezTo>
                  <a:lnTo>
                    <a:pt x="21600" y="252"/>
                  </a:lnTo>
                  <a:cubicBezTo>
                    <a:pt x="21600" y="178"/>
                    <a:pt x="21600" y="134"/>
                    <a:pt x="21575" y="105"/>
                  </a:cubicBezTo>
                  <a:cubicBezTo>
                    <a:pt x="21543" y="62"/>
                    <a:pt x="21473" y="28"/>
                    <a:pt x="21386" y="12"/>
                  </a:cubicBezTo>
                  <a:cubicBezTo>
                    <a:pt x="21325" y="0"/>
                    <a:pt x="21235" y="0"/>
                    <a:pt x="21083" y="0"/>
                  </a:cubicBezTo>
                  <a:lnTo>
                    <a:pt x="517" y="0"/>
                  </a:lnTo>
                  <a:close/>
                </a:path>
              </a:pathLst>
            </a:custGeom>
            <a:ln w="12700">
              <a:miter lim="400000"/>
              <a:headEnd/>
              <a:tailEnd/>
            </a:ln>
          </p:spPr>
        </p:pic>
        <p:grpSp>
          <p:nvGrpSpPr>
            <p:cNvPr id="839" name="成组"/>
            <p:cNvGrpSpPr/>
            <p:nvPr/>
          </p:nvGrpSpPr>
          <p:grpSpPr>
            <a:xfrm>
              <a:off x="6349997" y="3291736"/>
              <a:ext cx="4359938" cy="8680926"/>
              <a:chOff x="0" y="0"/>
              <a:chExt cx="4359936" cy="8680925"/>
            </a:xfrm>
          </p:grpSpPr>
          <p:sp>
            <p:nvSpPr>
              <p:cNvPr id="837" name="圆角矩形"/>
              <p:cNvSpPr/>
              <p:nvPr/>
            </p:nvSpPr>
            <p:spPr>
              <a:xfrm>
                <a:off x="0" y="0"/>
                <a:ext cx="4359937" cy="8680926"/>
              </a:xfrm>
              <a:prstGeom prst="roundRect">
                <a:avLst>
                  <a:gd name="adj" fmla="val 3295"/>
                </a:avLst>
              </a:prstGeom>
              <a:solidFill>
                <a:srgbClr val="5353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lnSpc>
                    <a:spcPct val="130000"/>
                  </a:lnSpc>
                  <a:defRPr sz="3600">
                    <a:solidFill>
                      <a:srgbClr val="FFFFFF"/>
                    </a:solidFill>
                    <a:latin typeface="Open Sans" panose="020B0606030504020204"/>
                    <a:ea typeface="Open Sans" panose="020B0606030504020204"/>
                    <a:cs typeface="Open Sans" panose="020B0606030504020204"/>
                    <a:sym typeface="Open Sans" panose="020B0606030504020204"/>
                  </a:defRPr>
                </a:pPr>
                <a:endParaRPr>
                  <a:latin typeface="微软雅黑" panose="020B0503020204020204" charset="-122"/>
                  <a:ea typeface="微软雅黑" panose="020B0503020204020204" charset="-122"/>
                  <a:cs typeface="Saturday Sans Regular" panose="02010600010101010101" charset="-122"/>
                  <a:sym typeface="Saturday Sans Regular" panose="02010600010101010101" charset="-122"/>
                </a:endParaRPr>
              </a:p>
            </p:txBody>
          </p:sp>
          <p:pic>
            <p:nvPicPr>
              <p:cNvPr id="838" name="image177.png" descr="image177.png"/>
              <p:cNvPicPr>
                <a:picLocks noChangeAspect="1"/>
              </p:cNvPicPr>
              <p:nvPr/>
            </p:nvPicPr>
            <p:blipFill>
              <a:blip r:embed="rId2"/>
              <a:srcRect t="4988" r="1" b="2490"/>
              <a:stretch>
                <a:fillRect/>
              </a:stretch>
            </p:blipFill>
            <p:spPr>
              <a:xfrm>
                <a:off x="113251" y="108470"/>
                <a:ext cx="4133454" cy="8463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600" extrusionOk="0">
                    <a:moveTo>
                      <a:pt x="517" y="0"/>
                    </a:moveTo>
                    <a:cubicBezTo>
                      <a:pt x="365" y="0"/>
                      <a:pt x="275" y="0"/>
                      <a:pt x="214" y="12"/>
                    </a:cubicBezTo>
                    <a:cubicBezTo>
                      <a:pt x="127" y="28"/>
                      <a:pt x="57" y="62"/>
                      <a:pt x="25" y="105"/>
                    </a:cubicBezTo>
                    <a:cubicBezTo>
                      <a:pt x="0" y="134"/>
                      <a:pt x="0" y="178"/>
                      <a:pt x="0" y="252"/>
                    </a:cubicBezTo>
                    <a:lnTo>
                      <a:pt x="0" y="21348"/>
                    </a:lnTo>
                    <a:cubicBezTo>
                      <a:pt x="0" y="21422"/>
                      <a:pt x="0" y="21466"/>
                      <a:pt x="25" y="21495"/>
                    </a:cubicBezTo>
                    <a:cubicBezTo>
                      <a:pt x="57" y="21538"/>
                      <a:pt x="127" y="21572"/>
                      <a:pt x="214" y="21588"/>
                    </a:cubicBezTo>
                    <a:cubicBezTo>
                      <a:pt x="275" y="21600"/>
                      <a:pt x="365" y="21600"/>
                      <a:pt x="517" y="21600"/>
                    </a:cubicBezTo>
                    <a:lnTo>
                      <a:pt x="21083" y="21600"/>
                    </a:lnTo>
                    <a:cubicBezTo>
                      <a:pt x="21235" y="21600"/>
                      <a:pt x="21325" y="21600"/>
                      <a:pt x="21386" y="21588"/>
                    </a:cubicBezTo>
                    <a:cubicBezTo>
                      <a:pt x="21473" y="21572"/>
                      <a:pt x="21543" y="21538"/>
                      <a:pt x="21575" y="21495"/>
                    </a:cubicBezTo>
                    <a:cubicBezTo>
                      <a:pt x="21600" y="21466"/>
                      <a:pt x="21600" y="21422"/>
                      <a:pt x="21600" y="21348"/>
                    </a:cubicBezTo>
                    <a:lnTo>
                      <a:pt x="21600" y="252"/>
                    </a:lnTo>
                    <a:cubicBezTo>
                      <a:pt x="21600" y="178"/>
                      <a:pt x="21600" y="134"/>
                      <a:pt x="21575" y="105"/>
                    </a:cubicBezTo>
                    <a:cubicBezTo>
                      <a:pt x="21543" y="62"/>
                      <a:pt x="21473" y="28"/>
                      <a:pt x="21386" y="12"/>
                    </a:cubicBezTo>
                    <a:cubicBezTo>
                      <a:pt x="21325" y="0"/>
                      <a:pt x="21235" y="0"/>
                      <a:pt x="21083" y="0"/>
                    </a:cubicBezTo>
                    <a:lnTo>
                      <a:pt x="517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  <a:headEnd/>
                <a:tailEnd/>
              </a:ln>
              <a:effectLst/>
            </p:spPr>
          </p:pic>
        </p:grpSp>
      </p:grpSp>
      <p:sp>
        <p:nvSpPr>
          <p:cNvPr id="7" name="Rectangle 7"/>
          <p:cNvSpPr/>
          <p:nvPr/>
        </p:nvSpPr>
        <p:spPr>
          <a:xfrm>
            <a:off x="0" y="1515572"/>
            <a:ext cx="7029589" cy="1296549"/>
          </a:xfrm>
          <a:prstGeom prst="rect">
            <a:avLst/>
          </a:prstGeom>
          <a:solidFill>
            <a:srgbClr val="FFC000"/>
          </a:solidFill>
          <a:ln w="25400">
            <a:miter lim="400000"/>
          </a:ln>
          <a:effectLst>
            <a:outerShdw blurRad="469900" dist="307752" dir="5400000" rotWithShape="0">
              <a:srgbClr val="000000">
                <a:alpha val="17099"/>
              </a:srgbClr>
            </a:outerShdw>
          </a:effectLst>
        </p:spPr>
        <p:txBody>
          <a:bodyPr tIns="91439" bIns="91439" anchor="ctr"/>
          <a:lstStyle/>
          <a:p>
            <a:pPr algn="r" defTabSz="1828800">
              <a:defRPr sz="2800" b="1">
                <a:solidFill>
                  <a:srgbClr val="F7F7F7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8" name="Freeform 35"/>
          <p:cNvSpPr/>
          <p:nvPr/>
        </p:nvSpPr>
        <p:spPr>
          <a:xfrm>
            <a:off x="1450589" y="1930830"/>
            <a:ext cx="612776" cy="493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8" extrusionOk="0">
                <a:moveTo>
                  <a:pt x="21465" y="11095"/>
                </a:moveTo>
                <a:cubicBezTo>
                  <a:pt x="13230" y="21389"/>
                  <a:pt x="13230" y="21389"/>
                  <a:pt x="13230" y="21389"/>
                </a:cubicBezTo>
                <a:cubicBezTo>
                  <a:pt x="13095" y="21558"/>
                  <a:pt x="13095" y="21558"/>
                  <a:pt x="12960" y="21558"/>
                </a:cubicBezTo>
                <a:cubicBezTo>
                  <a:pt x="12825" y="21558"/>
                  <a:pt x="12825" y="21558"/>
                  <a:pt x="12690" y="21389"/>
                </a:cubicBezTo>
                <a:cubicBezTo>
                  <a:pt x="12555" y="21220"/>
                  <a:pt x="12555" y="21052"/>
                  <a:pt x="12690" y="20883"/>
                </a:cubicBezTo>
                <a:cubicBezTo>
                  <a:pt x="20520" y="11095"/>
                  <a:pt x="20520" y="11095"/>
                  <a:pt x="20520" y="11095"/>
                </a:cubicBezTo>
                <a:cubicBezTo>
                  <a:pt x="270" y="11095"/>
                  <a:pt x="270" y="11095"/>
                  <a:pt x="270" y="11095"/>
                </a:cubicBezTo>
                <a:cubicBezTo>
                  <a:pt x="135" y="11095"/>
                  <a:pt x="0" y="10927"/>
                  <a:pt x="0" y="10758"/>
                </a:cubicBezTo>
                <a:cubicBezTo>
                  <a:pt x="0" y="10589"/>
                  <a:pt x="135" y="10252"/>
                  <a:pt x="270" y="10252"/>
                </a:cubicBezTo>
                <a:cubicBezTo>
                  <a:pt x="20520" y="10252"/>
                  <a:pt x="20520" y="10252"/>
                  <a:pt x="20520" y="10252"/>
                </a:cubicBezTo>
                <a:cubicBezTo>
                  <a:pt x="12690" y="633"/>
                  <a:pt x="12690" y="633"/>
                  <a:pt x="12690" y="633"/>
                </a:cubicBezTo>
                <a:cubicBezTo>
                  <a:pt x="12555" y="464"/>
                  <a:pt x="12555" y="296"/>
                  <a:pt x="12690" y="127"/>
                </a:cubicBezTo>
                <a:cubicBezTo>
                  <a:pt x="12825" y="-42"/>
                  <a:pt x="13095" y="-42"/>
                  <a:pt x="13230" y="127"/>
                </a:cubicBezTo>
                <a:cubicBezTo>
                  <a:pt x="21465" y="10420"/>
                  <a:pt x="21465" y="10420"/>
                  <a:pt x="21465" y="10420"/>
                </a:cubicBezTo>
                <a:cubicBezTo>
                  <a:pt x="21465" y="10420"/>
                  <a:pt x="21600" y="10420"/>
                  <a:pt x="21600" y="10589"/>
                </a:cubicBezTo>
                <a:cubicBezTo>
                  <a:pt x="21600" y="10589"/>
                  <a:pt x="21600" y="10589"/>
                  <a:pt x="21600" y="10589"/>
                </a:cubicBezTo>
                <a:cubicBezTo>
                  <a:pt x="21600" y="10589"/>
                  <a:pt x="21600" y="10589"/>
                  <a:pt x="21600" y="10589"/>
                </a:cubicBezTo>
                <a:cubicBezTo>
                  <a:pt x="21600" y="10758"/>
                  <a:pt x="21600" y="10758"/>
                  <a:pt x="21600" y="10758"/>
                </a:cubicBezTo>
                <a:cubicBezTo>
                  <a:pt x="21600" y="10927"/>
                  <a:pt x="21600" y="10927"/>
                  <a:pt x="21465" y="1109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22222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00255" y="1862479"/>
            <a:ext cx="4222318" cy="6451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小改与维修服务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6" name="品牌介绍"/>
          <p:cNvSpPr txBox="1"/>
          <p:nvPr/>
        </p:nvSpPr>
        <p:spPr>
          <a:xfrm>
            <a:off x="745064" y="524811"/>
            <a:ext cx="3997325" cy="43053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2800">
                <a:solidFill>
                  <a:srgbClr val="424242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服务详情·设计与装修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7" name="About k-work"/>
          <p:cNvSpPr txBox="1"/>
          <p:nvPr/>
        </p:nvSpPr>
        <p:spPr>
          <a:xfrm>
            <a:off x="745064" y="1005676"/>
            <a:ext cx="4308872" cy="2308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15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lvl1pPr>
          </a:lstStyle>
          <a:p>
            <a:r>
              <a:rPr dirty="0">
                <a:latin typeface="微软雅黑" panose="020B0503020204020204" charset="-122"/>
                <a:ea typeface="微软雅黑" panose="020B0503020204020204" charset="-122"/>
              </a:rPr>
              <a:t>Service </a:t>
            </a: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Details·Design</a:t>
            </a:r>
            <a:r>
              <a:rPr dirty="0">
                <a:latin typeface="微软雅黑" panose="020B0503020204020204" charset="-122"/>
                <a:ea typeface="微软雅黑" panose="020B0503020204020204" charset="-122"/>
              </a:rPr>
              <a:t> and 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D</a:t>
            </a:r>
            <a:r>
              <a:rPr dirty="0">
                <a:latin typeface="微软雅黑" panose="020B0503020204020204" charset="-122"/>
                <a:ea typeface="微软雅黑" panose="020B0503020204020204" charset="-122"/>
              </a:rPr>
              <a:t>ecoration 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Service</a:t>
            </a: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品牌介绍"/>
          <p:cNvSpPr txBox="1"/>
          <p:nvPr/>
        </p:nvSpPr>
        <p:spPr>
          <a:xfrm>
            <a:off x="745064" y="658161"/>
            <a:ext cx="1422400" cy="43053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2800">
                <a:solidFill>
                  <a:srgbClr val="424242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服务详情</a:t>
            </a:r>
            <a:endParaRPr dirty="0" err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9" name="About k-work"/>
          <p:cNvSpPr txBox="1"/>
          <p:nvPr/>
        </p:nvSpPr>
        <p:spPr>
          <a:xfrm>
            <a:off x="745064" y="1139026"/>
            <a:ext cx="1348126" cy="2308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15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lvl1pPr>
          </a:lstStyle>
          <a:p>
            <a:r>
              <a:rPr dirty="0">
                <a:latin typeface="微软雅黑" panose="020B0503020204020204" charset="-122"/>
                <a:ea typeface="微软雅黑" panose="020B0503020204020204" charset="-122"/>
              </a:rPr>
              <a:t>Service Details</a:t>
            </a: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713989" y="3491866"/>
            <a:ext cx="19061359" cy="9452786"/>
            <a:chOff x="4274" y="5499"/>
            <a:chExt cx="30018" cy="14886"/>
          </a:xfrm>
        </p:grpSpPr>
        <p:sp>
          <p:nvSpPr>
            <p:cNvPr id="9" name="圆角矩形"/>
            <p:cNvSpPr/>
            <p:nvPr/>
          </p:nvSpPr>
          <p:spPr>
            <a:xfrm>
              <a:off x="15122" y="7434"/>
              <a:ext cx="8389" cy="2588"/>
            </a:xfrm>
            <a:prstGeom prst="roundRect">
              <a:avLst>
                <a:gd name="adj" fmla="val 2184"/>
              </a:avLst>
            </a:prstGeom>
            <a:solidFill>
              <a:srgbClr val="FFFFFF">
                <a:alpha val="60615"/>
              </a:srgbClr>
            </a:solidFill>
            <a:ln w="12700">
              <a:miter lim="400000"/>
            </a:ln>
            <a:effectLst>
              <a:outerShdw blurRad="381000" dist="111500" dir="5400000" rotWithShape="0">
                <a:srgbClr val="000000">
                  <a:alpha val="14056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10" name="圆角矩形"/>
            <p:cNvSpPr/>
            <p:nvPr/>
          </p:nvSpPr>
          <p:spPr>
            <a:xfrm>
              <a:off x="25866" y="7434"/>
              <a:ext cx="8389" cy="2588"/>
            </a:xfrm>
            <a:prstGeom prst="roundRect">
              <a:avLst>
                <a:gd name="adj" fmla="val 2184"/>
              </a:avLst>
            </a:prstGeom>
            <a:solidFill>
              <a:srgbClr val="FFFFFF">
                <a:alpha val="60615"/>
              </a:srgbClr>
            </a:solidFill>
            <a:ln w="12700">
              <a:miter lim="400000"/>
            </a:ln>
            <a:effectLst>
              <a:outerShdw blurRad="381000" dist="111500" dir="5400000" rotWithShape="0">
                <a:srgbClr val="000000">
                  <a:alpha val="14056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8" name="圆角矩形"/>
            <p:cNvSpPr/>
            <p:nvPr/>
          </p:nvSpPr>
          <p:spPr>
            <a:xfrm>
              <a:off x="4393" y="7495"/>
              <a:ext cx="8389" cy="2588"/>
            </a:xfrm>
            <a:prstGeom prst="roundRect">
              <a:avLst>
                <a:gd name="adj" fmla="val 2184"/>
              </a:avLst>
            </a:prstGeom>
            <a:solidFill>
              <a:srgbClr val="FFFFFF">
                <a:alpha val="60615"/>
              </a:srgbClr>
            </a:solidFill>
            <a:ln w="12700">
              <a:miter lim="400000"/>
            </a:ln>
            <a:effectLst>
              <a:outerShdw blurRad="381000" dist="111500" dir="5400000" rotWithShape="0">
                <a:srgbClr val="000000">
                  <a:alpha val="14056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546" name="圆角矩形"/>
            <p:cNvSpPr/>
            <p:nvPr/>
          </p:nvSpPr>
          <p:spPr>
            <a:xfrm>
              <a:off x="23877" y="10750"/>
              <a:ext cx="10415" cy="9635"/>
            </a:xfrm>
            <a:prstGeom prst="roundRect">
              <a:avLst>
                <a:gd name="adj" fmla="val 2491"/>
              </a:avLst>
            </a:prstGeom>
            <a:solidFill>
              <a:srgbClr val="FFFFFF">
                <a:alpha val="60615"/>
              </a:srgbClr>
            </a:solidFill>
            <a:ln w="12700">
              <a:miter lim="400000"/>
            </a:ln>
            <a:effectLst>
              <a:outerShdw blurRad="381000" dist="111500" dir="5400000" rotWithShape="0">
                <a:srgbClr val="000000">
                  <a:alpha val="14056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547" name="圆角矩形"/>
            <p:cNvSpPr/>
            <p:nvPr/>
          </p:nvSpPr>
          <p:spPr>
            <a:xfrm>
              <a:off x="4274" y="10750"/>
              <a:ext cx="19337" cy="9635"/>
            </a:xfrm>
            <a:prstGeom prst="roundRect">
              <a:avLst>
                <a:gd name="adj" fmla="val 2491"/>
              </a:avLst>
            </a:prstGeom>
            <a:solidFill>
              <a:srgbClr val="FFFFFF">
                <a:alpha val="60615"/>
              </a:srgbClr>
            </a:solidFill>
            <a:ln w="12700">
              <a:miter lim="400000"/>
            </a:ln>
            <a:effectLst>
              <a:outerShdw blurRad="381000" dist="111500" dir="5400000" rotWithShape="0">
                <a:srgbClr val="000000">
                  <a:alpha val="14056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551" name="企业办公全场景运营服务商"/>
            <p:cNvSpPr txBox="1"/>
            <p:nvPr/>
          </p:nvSpPr>
          <p:spPr>
            <a:xfrm>
              <a:off x="10898" y="5499"/>
              <a:ext cx="19138" cy="1114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/>
            <a:p>
              <a:pPr defTabSz="1828800">
                <a:defRPr sz="46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pPr>
              <a:r>
                <a:rPr dirty="0" err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iSans-Medium" panose="00000600000000000000" charset="-122"/>
                </a:rPr>
                <a:t>更懂空间</a:t>
              </a:r>
              <a:r>
                <a:rPr b="0" dirty="0" err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iSans-Medium" panose="00000600000000000000" charset="-122"/>
                </a:rPr>
                <a:t>的</a:t>
              </a:r>
              <a:r>
                <a:rPr b="0" dirty="0" err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保障型IFM（综合设施管理）</a:t>
              </a:r>
              <a:r>
                <a:rPr b="0" dirty="0" err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iSans-Medium" panose="00000600000000000000" charset="-122"/>
                </a:rPr>
                <a:t>服务商</a:t>
              </a:r>
              <a:endParaRPr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iSans-Medium" panose="00000600000000000000" charset="-122"/>
              </a:endParaRPr>
            </a:p>
          </p:txBody>
        </p:sp>
        <p:sp>
          <p:nvSpPr>
            <p:cNvPr id="553" name="从一二线到四五线覆盖全国的交付能力"/>
            <p:cNvSpPr txBox="1"/>
            <p:nvPr/>
          </p:nvSpPr>
          <p:spPr>
            <a:xfrm>
              <a:off x="5116" y="9157"/>
              <a:ext cx="6640" cy="660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>
              <a:lvl1pPr defTabSz="1828800">
                <a:defRPr sz="1900" b="1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pPr>
                <a:defRPr b="0"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b="1" dirty="0" err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从一二线到四五线覆盖全国的交付能力</a:t>
              </a:r>
              <a:endParaRPr b="1" dirty="0" err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6569" y="7768"/>
              <a:ext cx="5089" cy="1085"/>
              <a:chOff x="3752785" y="4285451"/>
              <a:chExt cx="3231665" cy="688843"/>
            </a:xfrm>
          </p:grpSpPr>
          <p:sp>
            <p:nvSpPr>
              <p:cNvPr id="552" name="圆角矩形"/>
              <p:cNvSpPr/>
              <p:nvPr/>
            </p:nvSpPr>
            <p:spPr>
              <a:xfrm>
                <a:off x="3752785" y="4285451"/>
                <a:ext cx="3231665" cy="688843"/>
              </a:xfrm>
              <a:prstGeom prst="roundRect">
                <a:avLst>
                  <a:gd name="adj" fmla="val 8831"/>
                </a:avLst>
              </a:prstGeom>
              <a:gradFill>
                <a:gsLst>
                  <a:gs pos="0">
                    <a:srgbClr val="D6A979"/>
                  </a:gs>
                  <a:gs pos="100000">
                    <a:srgbClr val="AA7942"/>
                  </a:gs>
                </a:gsLst>
                <a:lin ang="2906475"/>
              </a:gradFill>
              <a:ln w="12700">
                <a:miter lim="400000"/>
              </a:ln>
              <a:effectLst>
                <a:outerShdw blurRad="139700" dist="81699" dir="5400000" rotWithShape="0">
                  <a:srgbClr val="000000">
                    <a:alpha val="10280"/>
                  </a:srgbClr>
                </a:outerShdw>
              </a:effectLst>
            </p:spPr>
            <p:txBody>
              <a:bodyPr tIns="91439" bIns="91439" anchor="ctr"/>
              <a:lstStyle/>
              <a:p>
                <a:pPr defTabSz="1828800">
                  <a:lnSpc>
                    <a:spcPct val="130000"/>
                  </a:lnSpc>
                  <a:defRPr sz="3600">
                    <a:solidFill>
                      <a:srgbClr val="FFFFFF"/>
                    </a:solidFill>
                    <a:latin typeface="Open Sans" panose="020B0606030504020204"/>
                    <a:ea typeface="Open Sans" panose="020B0606030504020204"/>
                    <a:cs typeface="Open Sans" panose="020B0606030504020204"/>
                    <a:sym typeface="Open Sans" panose="020B0606030504020204"/>
                  </a:defRPr>
                </a:pPr>
                <a:endParaRPr>
                  <a:latin typeface="微软雅黑" panose="020B0503020204020204" charset="-122"/>
                  <a:ea typeface="微软雅黑" panose="020B0503020204020204" charset="-122"/>
                  <a:cs typeface="Saturday Sans Regular" panose="02010600010101010101" charset="-122"/>
                  <a:sym typeface="Saturday Sans Regular" panose="02010600010101010101" charset="-122"/>
                </a:endParaRPr>
              </a:p>
            </p:txBody>
          </p:sp>
          <p:sp>
            <p:nvSpPr>
              <p:cNvPr id="554" name="地域保障"/>
              <p:cNvSpPr txBox="1"/>
              <p:nvPr/>
            </p:nvSpPr>
            <p:spPr>
              <a:xfrm>
                <a:off x="4549467" y="4375872"/>
                <a:ext cx="1638301" cy="53340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 anchor="ctr">
                <a:spAutoFit/>
              </a:bodyPr>
              <a:lstStyle>
                <a:lvl1pPr algn="ctr" defTabSz="1828800">
                  <a:defRPr sz="3200" b="1">
                    <a:solidFill>
                      <a:srgbClr val="FFFFFF"/>
                    </a:solidFill>
                    <a:latin typeface="MiSans-Bold" charset="-122"/>
                    <a:ea typeface="MiSans-Bold" charset="-122"/>
                    <a:cs typeface="MiSans-Bold" charset="-122"/>
                    <a:sym typeface="MiSans-Bold" charset="-122"/>
                  </a:defRPr>
                </a:lvl1pPr>
              </a:lstStyle>
              <a:p>
                <a:r>
                  <a:rPr dirty="0" err="1">
                    <a:latin typeface="微软雅黑" panose="020B0503020204020204" charset="-122"/>
                    <a:ea typeface="微软雅黑" panose="020B0503020204020204" charset="-122"/>
                  </a:rPr>
                  <a:t>地域保障</a:t>
                </a:r>
                <a:endParaRPr dirty="0" err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555" name="01"/>
            <p:cNvSpPr txBox="1"/>
            <p:nvPr/>
          </p:nvSpPr>
          <p:spPr>
            <a:xfrm>
              <a:off x="5183" y="7768"/>
              <a:ext cx="1027" cy="1220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>
              <a:lvl1pPr algn="ctr" defTabSz="1828800">
                <a:defRPr sz="4600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57" name="全国服务一条线，标准一致化"/>
            <p:cNvSpPr txBox="1"/>
            <p:nvPr/>
          </p:nvSpPr>
          <p:spPr>
            <a:xfrm>
              <a:off x="16920" y="9157"/>
              <a:ext cx="5120" cy="660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>
              <a:lvl1pPr defTabSz="1828800">
                <a:defRPr sz="1900" b="1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pPr>
                <a:defRPr b="0"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b="1" dirty="0" err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全国服务一条线，标准一致化</a:t>
              </a:r>
              <a:endParaRPr b="1" dirty="0" err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7435" y="7768"/>
              <a:ext cx="5089" cy="1085"/>
              <a:chOff x="10992798" y="4285451"/>
              <a:chExt cx="3231665" cy="688843"/>
            </a:xfrm>
          </p:grpSpPr>
          <p:sp>
            <p:nvSpPr>
              <p:cNvPr id="556" name="圆角矩形"/>
              <p:cNvSpPr/>
              <p:nvPr/>
            </p:nvSpPr>
            <p:spPr>
              <a:xfrm>
                <a:off x="10992798" y="4285451"/>
                <a:ext cx="3231665" cy="688843"/>
              </a:xfrm>
              <a:prstGeom prst="roundRect">
                <a:avLst>
                  <a:gd name="adj" fmla="val 8831"/>
                </a:avLst>
              </a:prstGeom>
              <a:gradFill>
                <a:gsLst>
                  <a:gs pos="0">
                    <a:srgbClr val="D6A979"/>
                  </a:gs>
                  <a:gs pos="100000">
                    <a:srgbClr val="AA7942"/>
                  </a:gs>
                </a:gsLst>
                <a:lin ang="2906475"/>
              </a:gradFill>
              <a:ln w="12700">
                <a:miter lim="400000"/>
              </a:ln>
              <a:effectLst>
                <a:outerShdw blurRad="139700" dist="81699" dir="5400000" rotWithShape="0">
                  <a:srgbClr val="000000">
                    <a:alpha val="10280"/>
                  </a:srgbClr>
                </a:outerShdw>
              </a:effectLst>
            </p:spPr>
            <p:txBody>
              <a:bodyPr tIns="91439" bIns="91439" anchor="ctr"/>
              <a:lstStyle/>
              <a:p>
                <a:pPr defTabSz="1828800">
                  <a:lnSpc>
                    <a:spcPct val="130000"/>
                  </a:lnSpc>
                  <a:defRPr sz="3600">
                    <a:solidFill>
                      <a:srgbClr val="FFFFFF"/>
                    </a:solidFill>
                    <a:latin typeface="Open Sans" panose="020B0606030504020204"/>
                    <a:ea typeface="Open Sans" panose="020B0606030504020204"/>
                    <a:cs typeface="Open Sans" panose="020B0606030504020204"/>
                    <a:sym typeface="Open Sans" panose="020B0606030504020204"/>
                  </a:defRPr>
                </a:pPr>
                <a:endParaRPr>
                  <a:latin typeface="微软雅黑" panose="020B0503020204020204" charset="-122"/>
                  <a:ea typeface="微软雅黑" panose="020B0503020204020204" charset="-122"/>
                  <a:cs typeface="Saturday Sans Regular" panose="02010600010101010101" charset="-122"/>
                  <a:sym typeface="Saturday Sans Regular" panose="02010600010101010101" charset="-122"/>
                </a:endParaRPr>
              </a:p>
            </p:txBody>
          </p:sp>
          <p:sp>
            <p:nvSpPr>
              <p:cNvPr id="558" name="标准保障"/>
              <p:cNvSpPr txBox="1"/>
              <p:nvPr/>
            </p:nvSpPr>
            <p:spPr>
              <a:xfrm>
                <a:off x="11789480" y="4375872"/>
                <a:ext cx="1638301" cy="53340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 anchor="ctr">
                <a:spAutoFit/>
              </a:bodyPr>
              <a:lstStyle>
                <a:lvl1pPr algn="ctr" defTabSz="1828800">
                  <a:defRPr sz="3200" b="1">
                    <a:solidFill>
                      <a:srgbClr val="FFFFFF"/>
                    </a:solidFill>
                    <a:latin typeface="MiSans-Bold" charset="-122"/>
                    <a:ea typeface="MiSans-Bold" charset="-122"/>
                    <a:cs typeface="MiSans-Bold" charset="-122"/>
                    <a:sym typeface="MiSans-Bold" charset="-122"/>
                  </a:defRPr>
                </a:lvl1pPr>
              </a:lstStyle>
              <a:p>
                <a:r>
                  <a:rPr dirty="0" err="1">
                    <a:latin typeface="微软雅黑" panose="020B0503020204020204" charset="-122"/>
                    <a:ea typeface="微软雅黑" panose="020B0503020204020204" charset="-122"/>
                  </a:rPr>
                  <a:t>标准保障</a:t>
                </a:r>
                <a:endParaRPr dirty="0" err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559" name="02"/>
            <p:cNvSpPr txBox="1"/>
            <p:nvPr/>
          </p:nvSpPr>
          <p:spPr>
            <a:xfrm>
              <a:off x="15992" y="7768"/>
              <a:ext cx="1141" cy="1220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>
              <a:lvl1pPr algn="ctr" defTabSz="1828800">
                <a:defRPr sz="4600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61" name="供应商系统全国一张网，品质一致化"/>
            <p:cNvSpPr txBox="1"/>
            <p:nvPr/>
          </p:nvSpPr>
          <p:spPr>
            <a:xfrm>
              <a:off x="26914" y="9157"/>
              <a:ext cx="6260" cy="660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>
              <a:lvl1pPr defTabSz="1828800">
                <a:defRPr sz="1900" b="1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pPr>
                <a:defRPr b="0"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b="1" dirty="0" err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供应商系统全国一张网，品质一致化</a:t>
              </a:r>
              <a:endParaRPr b="1" dirty="0" err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28166" y="7768"/>
              <a:ext cx="5089" cy="1085"/>
              <a:chOff x="18104935" y="4285451"/>
              <a:chExt cx="3231666" cy="688843"/>
            </a:xfrm>
          </p:grpSpPr>
          <p:sp>
            <p:nvSpPr>
              <p:cNvPr id="560" name="圆角矩形"/>
              <p:cNvSpPr/>
              <p:nvPr/>
            </p:nvSpPr>
            <p:spPr>
              <a:xfrm>
                <a:off x="18104935" y="4285451"/>
                <a:ext cx="3231666" cy="688843"/>
              </a:xfrm>
              <a:prstGeom prst="roundRect">
                <a:avLst>
                  <a:gd name="adj" fmla="val 8831"/>
                </a:avLst>
              </a:prstGeom>
              <a:gradFill>
                <a:gsLst>
                  <a:gs pos="0">
                    <a:srgbClr val="D6A979"/>
                  </a:gs>
                  <a:gs pos="100000">
                    <a:srgbClr val="AA7942"/>
                  </a:gs>
                </a:gsLst>
                <a:lin ang="2906475"/>
              </a:gradFill>
              <a:ln w="12700">
                <a:miter lim="400000"/>
              </a:ln>
              <a:effectLst>
                <a:outerShdw blurRad="139700" dist="81699" dir="5400000" rotWithShape="0">
                  <a:srgbClr val="000000">
                    <a:alpha val="10280"/>
                  </a:srgbClr>
                </a:outerShdw>
              </a:effectLst>
            </p:spPr>
            <p:txBody>
              <a:bodyPr tIns="91439" bIns="91439" anchor="ctr"/>
              <a:lstStyle/>
              <a:p>
                <a:pPr defTabSz="1828800">
                  <a:lnSpc>
                    <a:spcPct val="130000"/>
                  </a:lnSpc>
                  <a:defRPr sz="3600">
                    <a:solidFill>
                      <a:srgbClr val="FFFFFF"/>
                    </a:solidFill>
                    <a:latin typeface="Open Sans" panose="020B0606030504020204"/>
                    <a:ea typeface="Open Sans" panose="020B0606030504020204"/>
                    <a:cs typeface="Open Sans" panose="020B0606030504020204"/>
                    <a:sym typeface="Open Sans" panose="020B0606030504020204"/>
                  </a:defRPr>
                </a:pPr>
                <a:endParaRPr>
                  <a:latin typeface="微软雅黑" panose="020B0503020204020204" charset="-122"/>
                  <a:ea typeface="微软雅黑" panose="020B0503020204020204" charset="-122"/>
                  <a:cs typeface="Saturday Sans Regular" panose="02010600010101010101" charset="-122"/>
                  <a:sym typeface="Saturday Sans Regular" panose="02010600010101010101" charset="-122"/>
                </a:endParaRPr>
              </a:p>
            </p:txBody>
          </p:sp>
          <p:sp>
            <p:nvSpPr>
              <p:cNvPr id="562" name="资源保障"/>
              <p:cNvSpPr txBox="1"/>
              <p:nvPr/>
            </p:nvSpPr>
            <p:spPr>
              <a:xfrm>
                <a:off x="18901617" y="4375872"/>
                <a:ext cx="1638301" cy="53340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 anchor="ctr">
                <a:spAutoFit/>
              </a:bodyPr>
              <a:lstStyle>
                <a:lvl1pPr algn="ctr" defTabSz="1828800">
                  <a:defRPr sz="3200" b="1">
                    <a:solidFill>
                      <a:srgbClr val="FFFFFF"/>
                    </a:solidFill>
                    <a:latin typeface="MiSans-Bold" charset="-122"/>
                    <a:ea typeface="MiSans-Bold" charset="-122"/>
                    <a:cs typeface="MiSans-Bold" charset="-122"/>
                    <a:sym typeface="MiSans-Bold" charset="-122"/>
                  </a:defRPr>
                </a:lvl1pPr>
              </a:lstStyle>
              <a:p>
                <a:r>
                  <a:rPr dirty="0" err="1">
                    <a:latin typeface="微软雅黑" panose="020B0503020204020204" charset="-122"/>
                    <a:ea typeface="微软雅黑" panose="020B0503020204020204" charset="-122"/>
                  </a:rPr>
                  <a:t>资源保障</a:t>
                </a:r>
                <a:endParaRPr dirty="0" err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563" name="03"/>
            <p:cNvSpPr txBox="1"/>
            <p:nvPr/>
          </p:nvSpPr>
          <p:spPr>
            <a:xfrm>
              <a:off x="26714" y="7768"/>
              <a:ext cx="1160" cy="1220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>
              <a:lvl1pPr algn="ctr" defTabSz="1828800">
                <a:defRPr sz="4600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64" name="圆角矩形"/>
            <p:cNvSpPr/>
            <p:nvPr/>
          </p:nvSpPr>
          <p:spPr>
            <a:xfrm>
              <a:off x="9118" y="15963"/>
              <a:ext cx="768" cy="3672"/>
            </a:xfrm>
            <a:prstGeom prst="roundRect">
              <a:avLst>
                <a:gd name="adj" fmla="val 9701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565" name="前台空间运营"/>
            <p:cNvSpPr txBox="1"/>
            <p:nvPr/>
          </p:nvSpPr>
          <p:spPr>
            <a:xfrm>
              <a:off x="9331" y="16114"/>
              <a:ext cx="345" cy="304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lnSpc>
                  <a:spcPct val="90000"/>
                </a:lnSpc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前台空间运营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66" name="圆角矩形"/>
            <p:cNvSpPr/>
            <p:nvPr/>
          </p:nvSpPr>
          <p:spPr>
            <a:xfrm>
              <a:off x="10130" y="15963"/>
              <a:ext cx="768" cy="3672"/>
            </a:xfrm>
            <a:prstGeom prst="roundRect">
              <a:avLst>
                <a:gd name="adj" fmla="val 9701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567" name="办公区空间运营"/>
            <p:cNvSpPr txBox="1"/>
            <p:nvPr/>
          </p:nvSpPr>
          <p:spPr>
            <a:xfrm>
              <a:off x="10342" y="16114"/>
              <a:ext cx="345" cy="304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lnSpc>
                  <a:spcPct val="90000"/>
                </a:lnSpc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办公区空间运营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68" name="圆角矩形"/>
            <p:cNvSpPr/>
            <p:nvPr/>
          </p:nvSpPr>
          <p:spPr>
            <a:xfrm>
              <a:off x="11142" y="15963"/>
              <a:ext cx="768" cy="3672"/>
            </a:xfrm>
            <a:prstGeom prst="roundRect">
              <a:avLst>
                <a:gd name="adj" fmla="val 9701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569" name="会议室空间运营"/>
            <p:cNvSpPr txBox="1"/>
            <p:nvPr/>
          </p:nvSpPr>
          <p:spPr>
            <a:xfrm>
              <a:off x="11353" y="16114"/>
              <a:ext cx="345" cy="304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lnSpc>
                  <a:spcPct val="90000"/>
                </a:lnSpc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会议室空间运营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0" name="圆角矩形"/>
            <p:cNvSpPr/>
            <p:nvPr/>
          </p:nvSpPr>
          <p:spPr>
            <a:xfrm>
              <a:off x="12152" y="15963"/>
              <a:ext cx="768" cy="3672"/>
            </a:xfrm>
            <a:prstGeom prst="roundRect">
              <a:avLst>
                <a:gd name="adj" fmla="val 9701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571" name="配套空间运营"/>
            <p:cNvSpPr txBox="1"/>
            <p:nvPr/>
          </p:nvSpPr>
          <p:spPr>
            <a:xfrm>
              <a:off x="12364" y="16114"/>
              <a:ext cx="345" cy="304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lnSpc>
                  <a:spcPct val="90000"/>
                </a:lnSpc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配套空间运营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2" name="圆角矩形"/>
            <p:cNvSpPr/>
            <p:nvPr/>
          </p:nvSpPr>
          <p:spPr>
            <a:xfrm>
              <a:off x="13164" y="15963"/>
              <a:ext cx="768" cy="3672"/>
            </a:xfrm>
            <a:prstGeom prst="roundRect">
              <a:avLst>
                <a:gd name="adj" fmla="val 9701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573" name="办公设施设备运营"/>
            <p:cNvSpPr txBox="1"/>
            <p:nvPr/>
          </p:nvSpPr>
          <p:spPr>
            <a:xfrm>
              <a:off x="13375" y="16114"/>
              <a:ext cx="345" cy="3320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lnSpc>
                  <a:spcPct val="90000"/>
                </a:lnSpc>
                <a:defRPr sz="17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办公设施设备运营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4" name="圆角矩形"/>
            <p:cNvSpPr/>
            <p:nvPr/>
          </p:nvSpPr>
          <p:spPr>
            <a:xfrm>
              <a:off x="14569" y="15963"/>
              <a:ext cx="768" cy="3672"/>
            </a:xfrm>
            <a:prstGeom prst="roundRect">
              <a:avLst>
                <a:gd name="adj" fmla="val 9701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575" name="员工安全管理"/>
            <p:cNvSpPr txBox="1"/>
            <p:nvPr/>
          </p:nvSpPr>
          <p:spPr>
            <a:xfrm>
              <a:off x="14781" y="16114"/>
              <a:ext cx="345" cy="304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员工安全管理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6" name="圆角矩形"/>
            <p:cNvSpPr/>
            <p:nvPr/>
          </p:nvSpPr>
          <p:spPr>
            <a:xfrm>
              <a:off x="15580" y="15963"/>
              <a:ext cx="768" cy="3672"/>
            </a:xfrm>
            <a:prstGeom prst="roundRect">
              <a:avLst>
                <a:gd name="adj" fmla="val 9701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577" name="物理安全管理员"/>
            <p:cNvSpPr txBox="1"/>
            <p:nvPr/>
          </p:nvSpPr>
          <p:spPr>
            <a:xfrm>
              <a:off x="15793" y="16114"/>
              <a:ext cx="345" cy="304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lnSpc>
                  <a:spcPct val="90000"/>
                </a:lnSpc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物理安全管理员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8" name="圆角矩形"/>
            <p:cNvSpPr/>
            <p:nvPr/>
          </p:nvSpPr>
          <p:spPr>
            <a:xfrm>
              <a:off x="16592" y="15963"/>
              <a:ext cx="768" cy="3672"/>
            </a:xfrm>
            <a:prstGeom prst="roundRect">
              <a:avLst>
                <a:gd name="adj" fmla="val 9701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579" name="消防安全管理"/>
            <p:cNvSpPr txBox="1"/>
            <p:nvPr/>
          </p:nvSpPr>
          <p:spPr>
            <a:xfrm>
              <a:off x="16803" y="16114"/>
              <a:ext cx="345" cy="304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消防安全管理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80" name="圆角矩形"/>
            <p:cNvSpPr/>
            <p:nvPr/>
          </p:nvSpPr>
          <p:spPr>
            <a:xfrm>
              <a:off x="17994" y="15963"/>
              <a:ext cx="768" cy="3672"/>
            </a:xfrm>
            <a:prstGeom prst="roundRect">
              <a:avLst>
                <a:gd name="adj" fmla="val 9701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581" name="资产实物管理"/>
            <p:cNvSpPr txBox="1"/>
            <p:nvPr/>
          </p:nvSpPr>
          <p:spPr>
            <a:xfrm>
              <a:off x="18206" y="16114"/>
              <a:ext cx="345" cy="304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资产实物管理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82" name="圆角矩形"/>
            <p:cNvSpPr/>
            <p:nvPr/>
          </p:nvSpPr>
          <p:spPr>
            <a:xfrm>
              <a:off x="19006" y="15963"/>
              <a:ext cx="768" cy="3672"/>
            </a:xfrm>
            <a:prstGeom prst="roundRect">
              <a:avLst>
                <a:gd name="adj" fmla="val 9701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583" name="资产处置管理"/>
            <p:cNvSpPr txBox="1"/>
            <p:nvPr/>
          </p:nvSpPr>
          <p:spPr>
            <a:xfrm>
              <a:off x="19218" y="16114"/>
              <a:ext cx="345" cy="304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资产处置管理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84" name="圆角矩形"/>
            <p:cNvSpPr/>
            <p:nvPr/>
          </p:nvSpPr>
          <p:spPr>
            <a:xfrm>
              <a:off x="20408" y="15963"/>
              <a:ext cx="768" cy="3672"/>
            </a:xfrm>
            <a:prstGeom prst="roundRect">
              <a:avLst>
                <a:gd name="adj" fmla="val 9701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585" name="机  票"/>
            <p:cNvSpPr txBox="1"/>
            <p:nvPr/>
          </p:nvSpPr>
          <p:spPr>
            <a:xfrm>
              <a:off x="20619" y="16114"/>
              <a:ext cx="345" cy="304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机  票</a:t>
              </a:r>
              <a:endPara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86" name="圆角矩形"/>
            <p:cNvSpPr/>
            <p:nvPr/>
          </p:nvSpPr>
          <p:spPr>
            <a:xfrm>
              <a:off x="21419" y="15963"/>
              <a:ext cx="768" cy="3672"/>
            </a:xfrm>
            <a:prstGeom prst="roundRect">
              <a:avLst>
                <a:gd name="adj" fmla="val 9701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587" name="酒  店"/>
            <p:cNvSpPr txBox="1"/>
            <p:nvPr/>
          </p:nvSpPr>
          <p:spPr>
            <a:xfrm>
              <a:off x="21631" y="16114"/>
              <a:ext cx="345" cy="304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酒  店</a:t>
              </a:r>
              <a:endPara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88" name="圆角矩形"/>
            <p:cNvSpPr/>
            <p:nvPr/>
          </p:nvSpPr>
          <p:spPr>
            <a:xfrm>
              <a:off x="22430" y="15963"/>
              <a:ext cx="768" cy="3672"/>
            </a:xfrm>
            <a:prstGeom prst="roundRect">
              <a:avLst>
                <a:gd name="adj" fmla="val 9701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589" name="签  证"/>
            <p:cNvSpPr txBox="1"/>
            <p:nvPr/>
          </p:nvSpPr>
          <p:spPr>
            <a:xfrm>
              <a:off x="22642" y="16114"/>
              <a:ext cx="345" cy="304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签  证</a:t>
              </a:r>
              <a:endPara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90" name="圆角矩形"/>
            <p:cNvSpPr/>
            <p:nvPr/>
          </p:nvSpPr>
          <p:spPr>
            <a:xfrm>
              <a:off x="24376" y="15963"/>
              <a:ext cx="768" cy="3672"/>
            </a:xfrm>
            <a:prstGeom prst="roundRect">
              <a:avLst>
                <a:gd name="adj" fmla="val 9701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591" name="员工健康指导"/>
            <p:cNvSpPr txBox="1"/>
            <p:nvPr/>
          </p:nvSpPr>
          <p:spPr>
            <a:xfrm>
              <a:off x="24587" y="16114"/>
              <a:ext cx="345" cy="304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员工健康指导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92" name="圆角矩形"/>
            <p:cNvSpPr/>
            <p:nvPr/>
          </p:nvSpPr>
          <p:spPr>
            <a:xfrm>
              <a:off x="25387" y="15963"/>
              <a:ext cx="768" cy="3672"/>
            </a:xfrm>
            <a:prstGeom prst="roundRect">
              <a:avLst>
                <a:gd name="adj" fmla="val 9701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593" name="员工保障"/>
            <p:cNvSpPr txBox="1"/>
            <p:nvPr/>
          </p:nvSpPr>
          <p:spPr>
            <a:xfrm>
              <a:off x="25599" y="16114"/>
              <a:ext cx="345" cy="304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员工保障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94" name="圆角矩形"/>
            <p:cNvSpPr/>
            <p:nvPr/>
          </p:nvSpPr>
          <p:spPr>
            <a:xfrm>
              <a:off x="26398" y="15963"/>
              <a:ext cx="768" cy="3672"/>
            </a:xfrm>
            <a:prstGeom prst="roundRect">
              <a:avLst>
                <a:gd name="adj" fmla="val 9701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595" name="员工卫生"/>
            <p:cNvSpPr txBox="1"/>
            <p:nvPr/>
          </p:nvSpPr>
          <p:spPr>
            <a:xfrm>
              <a:off x="26610" y="16114"/>
              <a:ext cx="345" cy="304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员工卫生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96" name="圆角矩形"/>
            <p:cNvSpPr/>
            <p:nvPr/>
          </p:nvSpPr>
          <p:spPr>
            <a:xfrm>
              <a:off x="27801" y="15963"/>
              <a:ext cx="768" cy="3672"/>
            </a:xfrm>
            <a:prstGeom prst="roundRect">
              <a:avLst>
                <a:gd name="adj" fmla="val 9701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597" name="餐饮服务"/>
            <p:cNvSpPr txBox="1"/>
            <p:nvPr/>
          </p:nvSpPr>
          <p:spPr>
            <a:xfrm>
              <a:off x="28013" y="16114"/>
              <a:ext cx="345" cy="304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餐饮服务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98" name="圆角矩形"/>
            <p:cNvSpPr/>
            <p:nvPr/>
          </p:nvSpPr>
          <p:spPr>
            <a:xfrm>
              <a:off x="28813" y="15963"/>
              <a:ext cx="768" cy="3672"/>
            </a:xfrm>
            <a:prstGeom prst="roundRect">
              <a:avLst>
                <a:gd name="adj" fmla="val 9701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599" name="宿舍服务"/>
            <p:cNvSpPr txBox="1"/>
            <p:nvPr/>
          </p:nvSpPr>
          <p:spPr>
            <a:xfrm>
              <a:off x="29024" y="16114"/>
              <a:ext cx="345" cy="304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宿舍服务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00" name="圆角矩形"/>
            <p:cNvSpPr/>
            <p:nvPr/>
          </p:nvSpPr>
          <p:spPr>
            <a:xfrm>
              <a:off x="5696" y="15963"/>
              <a:ext cx="768" cy="3672"/>
            </a:xfrm>
            <a:prstGeom prst="roundRect">
              <a:avLst>
                <a:gd name="adj" fmla="val 9701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601" name="商务租赁"/>
            <p:cNvSpPr txBox="1"/>
            <p:nvPr/>
          </p:nvSpPr>
          <p:spPr>
            <a:xfrm>
              <a:off x="5908" y="16114"/>
              <a:ext cx="345" cy="304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商务租赁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02" name="圆角矩形"/>
            <p:cNvSpPr/>
            <p:nvPr/>
          </p:nvSpPr>
          <p:spPr>
            <a:xfrm>
              <a:off x="6708" y="15963"/>
              <a:ext cx="768" cy="3672"/>
            </a:xfrm>
            <a:prstGeom prst="roundRect">
              <a:avLst>
                <a:gd name="adj" fmla="val 9701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603" name="住宿租赁"/>
            <p:cNvSpPr txBox="1"/>
            <p:nvPr/>
          </p:nvSpPr>
          <p:spPr>
            <a:xfrm>
              <a:off x="6919" y="16114"/>
              <a:ext cx="345" cy="304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住宿租赁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04" name="圆角矩形"/>
            <p:cNvSpPr/>
            <p:nvPr/>
          </p:nvSpPr>
          <p:spPr>
            <a:xfrm>
              <a:off x="7719" y="15963"/>
              <a:ext cx="768" cy="3672"/>
            </a:xfrm>
            <a:prstGeom prst="roundRect">
              <a:avLst>
                <a:gd name="adj" fmla="val 9701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605" name="装修设计和实施"/>
            <p:cNvSpPr txBox="1"/>
            <p:nvPr/>
          </p:nvSpPr>
          <p:spPr>
            <a:xfrm>
              <a:off x="7931" y="16114"/>
              <a:ext cx="345" cy="304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lnSpc>
                  <a:spcPct val="90000"/>
                </a:lnSpc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装修设计和实施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06" name="圆角矩形"/>
            <p:cNvSpPr/>
            <p:nvPr/>
          </p:nvSpPr>
          <p:spPr>
            <a:xfrm>
              <a:off x="4683" y="15963"/>
              <a:ext cx="768" cy="3672"/>
            </a:xfrm>
            <a:prstGeom prst="roundRect">
              <a:avLst>
                <a:gd name="adj" fmla="val 9701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607" name="不动产购买"/>
            <p:cNvSpPr txBox="1"/>
            <p:nvPr/>
          </p:nvSpPr>
          <p:spPr>
            <a:xfrm>
              <a:off x="4894" y="16114"/>
              <a:ext cx="345" cy="304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不动产购买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08" name="圆角矩形"/>
            <p:cNvSpPr/>
            <p:nvPr/>
          </p:nvSpPr>
          <p:spPr>
            <a:xfrm>
              <a:off x="32630" y="15963"/>
              <a:ext cx="1163" cy="3672"/>
            </a:xfrm>
            <a:prstGeom prst="roundRect">
              <a:avLst>
                <a:gd name="adj" fmla="val 6407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609" name="户籍…"/>
            <p:cNvSpPr txBox="1"/>
            <p:nvPr/>
          </p:nvSpPr>
          <p:spPr>
            <a:xfrm>
              <a:off x="32780" y="16171"/>
              <a:ext cx="864" cy="2936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/>
            <a:p>
              <a:pPr algn="ctr" defTabSz="1828800"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pPr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户籍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 defTabSz="1828800"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pPr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社保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 defTabSz="1828800"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pPr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档案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 defTabSz="1828800"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pPr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卡证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 defTabSz="1828800"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pPr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证明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10" name="圆角矩形"/>
            <p:cNvSpPr/>
            <p:nvPr/>
          </p:nvSpPr>
          <p:spPr>
            <a:xfrm>
              <a:off x="30217" y="15963"/>
              <a:ext cx="768" cy="3672"/>
            </a:xfrm>
            <a:prstGeom prst="roundRect">
              <a:avLst>
                <a:gd name="adj" fmla="val 9701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611" name="业务车辆"/>
            <p:cNvSpPr txBox="1"/>
            <p:nvPr/>
          </p:nvSpPr>
          <p:spPr>
            <a:xfrm>
              <a:off x="30429" y="16114"/>
              <a:ext cx="345" cy="304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业务车辆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12" name="圆角矩形"/>
            <p:cNvSpPr/>
            <p:nvPr/>
          </p:nvSpPr>
          <p:spPr>
            <a:xfrm>
              <a:off x="31229" y="15963"/>
              <a:ext cx="768" cy="3672"/>
            </a:xfrm>
            <a:prstGeom prst="roundRect">
              <a:avLst>
                <a:gd name="adj" fmla="val 9701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613" name="平台车辆"/>
            <p:cNvSpPr txBox="1"/>
            <p:nvPr/>
          </p:nvSpPr>
          <p:spPr>
            <a:xfrm>
              <a:off x="31440" y="16114"/>
              <a:ext cx="345" cy="3049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平台车辆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14" name="圆角矩形"/>
            <p:cNvSpPr/>
            <p:nvPr/>
          </p:nvSpPr>
          <p:spPr>
            <a:xfrm>
              <a:off x="4683" y="14037"/>
              <a:ext cx="1163" cy="1101"/>
            </a:xfrm>
            <a:prstGeom prst="roundRect">
              <a:avLst>
                <a:gd name="adj" fmla="val 6768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615" name="圆角矩形"/>
            <p:cNvSpPr/>
            <p:nvPr/>
          </p:nvSpPr>
          <p:spPr>
            <a:xfrm>
              <a:off x="6003" y="14037"/>
              <a:ext cx="1163" cy="1101"/>
            </a:xfrm>
            <a:prstGeom prst="roundRect">
              <a:avLst>
                <a:gd name="adj" fmla="val 6768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616" name="圆角矩形"/>
            <p:cNvSpPr/>
            <p:nvPr/>
          </p:nvSpPr>
          <p:spPr>
            <a:xfrm>
              <a:off x="7324" y="14037"/>
              <a:ext cx="1163" cy="1101"/>
            </a:xfrm>
            <a:prstGeom prst="roundRect">
              <a:avLst>
                <a:gd name="adj" fmla="val 6768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617" name="购买"/>
            <p:cNvSpPr txBox="1"/>
            <p:nvPr/>
          </p:nvSpPr>
          <p:spPr>
            <a:xfrm>
              <a:off x="4832" y="14369"/>
              <a:ext cx="864" cy="533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9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购买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18" name="租赁"/>
            <p:cNvSpPr txBox="1"/>
            <p:nvPr/>
          </p:nvSpPr>
          <p:spPr>
            <a:xfrm>
              <a:off x="6153" y="14369"/>
              <a:ext cx="864" cy="533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9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租赁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19" name="装修"/>
            <p:cNvSpPr txBox="1"/>
            <p:nvPr/>
          </p:nvSpPr>
          <p:spPr>
            <a:xfrm>
              <a:off x="7474" y="14369"/>
              <a:ext cx="864" cy="561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9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装修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0" name="圆角矩形"/>
            <p:cNvSpPr/>
            <p:nvPr/>
          </p:nvSpPr>
          <p:spPr>
            <a:xfrm>
              <a:off x="4683" y="12301"/>
              <a:ext cx="3805" cy="1101"/>
            </a:xfrm>
            <a:prstGeom prst="roundRect">
              <a:avLst>
                <a:gd name="adj" fmla="val 6768"/>
              </a:avLst>
            </a:prstGeom>
            <a:gradFill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906475"/>
            </a:gra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621" name="不动产管理"/>
            <p:cNvSpPr txBox="1"/>
            <p:nvPr/>
          </p:nvSpPr>
          <p:spPr>
            <a:xfrm>
              <a:off x="5127" y="12614"/>
              <a:ext cx="2915" cy="447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900">
                  <a:solidFill>
                    <a:srgbClr val="FFFFFF"/>
                  </a:soli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不动产管理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2" name="圆角矩形"/>
            <p:cNvSpPr/>
            <p:nvPr/>
          </p:nvSpPr>
          <p:spPr>
            <a:xfrm>
              <a:off x="24376" y="12301"/>
              <a:ext cx="2792" cy="1101"/>
            </a:xfrm>
            <a:prstGeom prst="roundRect">
              <a:avLst>
                <a:gd name="adj" fmla="val 6768"/>
              </a:avLst>
            </a:prstGeom>
            <a:gradFill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906475"/>
            </a:gra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623" name="健康指导…"/>
            <p:cNvSpPr txBox="1"/>
            <p:nvPr/>
          </p:nvSpPr>
          <p:spPr>
            <a:xfrm>
              <a:off x="24817" y="12423"/>
              <a:ext cx="2040" cy="1085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/>
            <a:p>
              <a:pPr algn="ctr" defTabSz="1828800">
                <a:lnSpc>
                  <a:spcPct val="90000"/>
                </a:lnSpc>
                <a:defRPr sz="1800">
                  <a:solidFill>
                    <a:srgbClr val="FFFFFF"/>
                  </a:soli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pPr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健康指导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 defTabSz="1828800">
                <a:lnSpc>
                  <a:spcPct val="90000"/>
                </a:lnSpc>
                <a:defRPr sz="1800">
                  <a:solidFill>
                    <a:srgbClr val="FFFFFF"/>
                  </a:soli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pPr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与应急保障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4" name="圆角矩形"/>
            <p:cNvSpPr/>
            <p:nvPr/>
          </p:nvSpPr>
          <p:spPr>
            <a:xfrm>
              <a:off x="24376" y="14085"/>
              <a:ext cx="2792" cy="1101"/>
            </a:xfrm>
            <a:prstGeom prst="roundRect">
              <a:avLst>
                <a:gd name="adj" fmla="val 6768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625" name="健康指导…"/>
            <p:cNvSpPr txBox="1"/>
            <p:nvPr/>
          </p:nvSpPr>
          <p:spPr>
            <a:xfrm>
              <a:off x="24655" y="14208"/>
              <a:ext cx="2273" cy="1058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/>
            <a:p>
              <a:pPr algn="ctr" defTabSz="1828800">
                <a:lnSpc>
                  <a:spcPct val="90000"/>
                </a:lnSpc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pPr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健康指导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 defTabSz="1828800">
                <a:lnSpc>
                  <a:spcPct val="90000"/>
                </a:lnSpc>
                <a:defRPr sz="18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pPr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与应急保障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6" name="圆角矩形"/>
            <p:cNvSpPr/>
            <p:nvPr/>
          </p:nvSpPr>
          <p:spPr>
            <a:xfrm>
              <a:off x="9118" y="14037"/>
              <a:ext cx="4815" cy="1101"/>
            </a:xfrm>
            <a:prstGeom prst="roundRect">
              <a:avLst>
                <a:gd name="adj" fmla="val 6768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627" name="办公空间运营"/>
            <p:cNvSpPr txBox="1"/>
            <p:nvPr/>
          </p:nvSpPr>
          <p:spPr>
            <a:xfrm>
              <a:off x="9379" y="14369"/>
              <a:ext cx="4260" cy="498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9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办公空间运营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8" name="圆角矩形"/>
            <p:cNvSpPr/>
            <p:nvPr/>
          </p:nvSpPr>
          <p:spPr>
            <a:xfrm>
              <a:off x="14569" y="14037"/>
              <a:ext cx="2792" cy="1101"/>
            </a:xfrm>
            <a:prstGeom prst="roundRect">
              <a:avLst>
                <a:gd name="adj" fmla="val 6768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629" name="安全管理"/>
            <p:cNvSpPr txBox="1"/>
            <p:nvPr/>
          </p:nvSpPr>
          <p:spPr>
            <a:xfrm>
              <a:off x="15122" y="14369"/>
              <a:ext cx="1686" cy="498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9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安全管理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30" name="圆角矩形"/>
            <p:cNvSpPr/>
            <p:nvPr/>
          </p:nvSpPr>
          <p:spPr>
            <a:xfrm>
              <a:off x="17994" y="14037"/>
              <a:ext cx="1777" cy="1101"/>
            </a:xfrm>
            <a:prstGeom prst="roundRect">
              <a:avLst>
                <a:gd name="adj" fmla="val 6768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631" name="固定资产"/>
            <p:cNvSpPr txBox="1"/>
            <p:nvPr/>
          </p:nvSpPr>
          <p:spPr>
            <a:xfrm>
              <a:off x="18040" y="14369"/>
              <a:ext cx="1686" cy="533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9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固定资产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32" name="圆角矩形"/>
            <p:cNvSpPr/>
            <p:nvPr/>
          </p:nvSpPr>
          <p:spPr>
            <a:xfrm>
              <a:off x="20408" y="14037"/>
              <a:ext cx="2791" cy="1101"/>
            </a:xfrm>
            <a:prstGeom prst="roundRect">
              <a:avLst>
                <a:gd name="adj" fmla="val 6768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633" name="差旅管理"/>
            <p:cNvSpPr txBox="1"/>
            <p:nvPr/>
          </p:nvSpPr>
          <p:spPr>
            <a:xfrm>
              <a:off x="20587" y="14369"/>
              <a:ext cx="2431" cy="498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9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差旅管理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34" name="圆角矩形"/>
            <p:cNvSpPr/>
            <p:nvPr/>
          </p:nvSpPr>
          <p:spPr>
            <a:xfrm>
              <a:off x="9118" y="12301"/>
              <a:ext cx="10650" cy="1101"/>
            </a:xfrm>
            <a:prstGeom prst="roundRect">
              <a:avLst>
                <a:gd name="adj" fmla="val 6768"/>
              </a:avLst>
            </a:prstGeom>
            <a:gradFill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906475"/>
            </a:gra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635" name="办公空间运营及安全管理"/>
            <p:cNvSpPr txBox="1"/>
            <p:nvPr/>
          </p:nvSpPr>
          <p:spPr>
            <a:xfrm>
              <a:off x="10964" y="12633"/>
              <a:ext cx="6461" cy="490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 anchor="ctr"/>
            <a:lstStyle>
              <a:lvl1pPr algn="ctr" defTabSz="1828800">
                <a:defRPr sz="1900">
                  <a:solidFill>
                    <a:srgbClr val="FFFFFF"/>
                  </a:soli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办公空间运营及安全管理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36" name="圆角矩形"/>
            <p:cNvSpPr/>
            <p:nvPr/>
          </p:nvSpPr>
          <p:spPr>
            <a:xfrm>
              <a:off x="20408" y="12301"/>
              <a:ext cx="2791" cy="1101"/>
            </a:xfrm>
            <a:prstGeom prst="roundRect">
              <a:avLst>
                <a:gd name="adj" fmla="val 6768"/>
              </a:avLst>
            </a:prstGeom>
            <a:gradFill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906475"/>
            </a:gra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637" name="差旅管理"/>
            <p:cNvSpPr txBox="1"/>
            <p:nvPr/>
          </p:nvSpPr>
          <p:spPr>
            <a:xfrm>
              <a:off x="20587" y="12629"/>
              <a:ext cx="2431" cy="498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900">
                  <a:solidFill>
                    <a:srgbClr val="FFFFFF"/>
                  </a:soli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差旅管理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38" name="圆角矩形"/>
            <p:cNvSpPr/>
            <p:nvPr/>
          </p:nvSpPr>
          <p:spPr>
            <a:xfrm>
              <a:off x="27801" y="14085"/>
              <a:ext cx="768" cy="1101"/>
            </a:xfrm>
            <a:prstGeom prst="roundRect">
              <a:avLst>
                <a:gd name="adj" fmla="val 9700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639" name="餐饮"/>
            <p:cNvSpPr txBox="1"/>
            <p:nvPr/>
          </p:nvSpPr>
          <p:spPr>
            <a:xfrm>
              <a:off x="28013" y="14168"/>
              <a:ext cx="345" cy="1058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lnSpc>
                  <a:spcPct val="90000"/>
                </a:lnSpc>
                <a:defRPr sz="19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餐饮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40" name="圆角矩形"/>
            <p:cNvSpPr/>
            <p:nvPr/>
          </p:nvSpPr>
          <p:spPr>
            <a:xfrm>
              <a:off x="28813" y="14085"/>
              <a:ext cx="768" cy="1101"/>
            </a:xfrm>
            <a:prstGeom prst="roundRect">
              <a:avLst>
                <a:gd name="adj" fmla="val 9700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641" name="住宿"/>
            <p:cNvSpPr txBox="1"/>
            <p:nvPr/>
          </p:nvSpPr>
          <p:spPr>
            <a:xfrm>
              <a:off x="29024" y="14168"/>
              <a:ext cx="345" cy="1058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lnSpc>
                  <a:spcPct val="90000"/>
                </a:lnSpc>
                <a:defRPr sz="19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住宿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42" name="圆角矩形"/>
            <p:cNvSpPr/>
            <p:nvPr/>
          </p:nvSpPr>
          <p:spPr>
            <a:xfrm>
              <a:off x="30217" y="14037"/>
              <a:ext cx="1777" cy="1101"/>
            </a:xfrm>
            <a:prstGeom prst="roundRect">
              <a:avLst>
                <a:gd name="adj" fmla="val 6768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643" name="车辆"/>
            <p:cNvSpPr txBox="1"/>
            <p:nvPr/>
          </p:nvSpPr>
          <p:spPr>
            <a:xfrm>
              <a:off x="30674" y="14369"/>
              <a:ext cx="864" cy="533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9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车辆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44" name="圆角矩形"/>
            <p:cNvSpPr/>
            <p:nvPr/>
          </p:nvSpPr>
          <p:spPr>
            <a:xfrm>
              <a:off x="32630" y="14037"/>
              <a:ext cx="1163" cy="1101"/>
            </a:xfrm>
            <a:prstGeom prst="roundRect">
              <a:avLst>
                <a:gd name="adj" fmla="val 6768"/>
              </a:avLst>
            </a:prstGeom>
            <a:solidFill>
              <a:srgbClr val="FFFFFF">
                <a:alpha val="90000"/>
              </a:srgbClr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645" name="人事服务中心"/>
            <p:cNvSpPr txBox="1"/>
            <p:nvPr/>
          </p:nvSpPr>
          <p:spPr>
            <a:xfrm>
              <a:off x="32630" y="14212"/>
              <a:ext cx="1163" cy="1051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lnSpc>
                  <a:spcPct val="90000"/>
                </a:lnSpc>
                <a:defRPr sz="1700">
                  <a:gradFill flip="none" rotWithShape="1">
                    <a:gsLst>
                      <a:gs pos="0">
                        <a:srgbClr val="797979"/>
                      </a:gs>
                      <a:gs pos="100000">
                        <a:srgbClr val="4242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人事服务中心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46" name="圆角矩形"/>
            <p:cNvSpPr/>
            <p:nvPr/>
          </p:nvSpPr>
          <p:spPr>
            <a:xfrm>
              <a:off x="27801" y="12301"/>
              <a:ext cx="5992" cy="1101"/>
            </a:xfrm>
            <a:prstGeom prst="roundRect">
              <a:avLst>
                <a:gd name="adj" fmla="val 6768"/>
              </a:avLst>
            </a:prstGeom>
            <a:gradFill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906475"/>
            </a:gra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647" name="员工后勤服务"/>
            <p:cNvSpPr txBox="1"/>
            <p:nvPr/>
          </p:nvSpPr>
          <p:spPr>
            <a:xfrm>
              <a:off x="28839" y="12625"/>
              <a:ext cx="3653" cy="455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1900">
                  <a:solidFill>
                    <a:srgbClr val="FFFFFF"/>
                  </a:soli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员工后勤服务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48" name="生 产 保 障 类"/>
            <p:cNvSpPr txBox="1"/>
            <p:nvPr/>
          </p:nvSpPr>
          <p:spPr>
            <a:xfrm>
              <a:off x="11560" y="11263"/>
              <a:ext cx="4765" cy="653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2600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生 产 保 障 类</a:t>
              </a:r>
              <a:endPara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49" name="生 产 保 障 类"/>
            <p:cNvSpPr txBox="1"/>
            <p:nvPr/>
          </p:nvSpPr>
          <p:spPr>
            <a:xfrm>
              <a:off x="27418" y="11263"/>
              <a:ext cx="3349" cy="683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/>
            <a:lstStyle>
              <a:lvl1pPr algn="ctr" defTabSz="1828800">
                <a:defRPr sz="2600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 dirty="0" err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生</a:t>
              </a:r>
              <a:r>
                <a:rPr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活</a:t>
              </a:r>
              <a:r>
                <a:rPr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dirty="0" err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保</a:t>
              </a:r>
              <a:r>
                <a:rPr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dirty="0" err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障</a:t>
              </a:r>
              <a:r>
                <a:rPr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dirty="0" err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类</a:t>
              </a:r>
              <a:endPara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50" name="线条"/>
            <p:cNvSpPr/>
            <p:nvPr/>
          </p:nvSpPr>
          <p:spPr>
            <a:xfrm flipV="1">
              <a:off x="6585" y="13496"/>
              <a:ext cx="0" cy="447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51" name="线条"/>
            <p:cNvSpPr/>
            <p:nvPr/>
          </p:nvSpPr>
          <p:spPr>
            <a:xfrm>
              <a:off x="5254" y="13719"/>
              <a:ext cx="2662" cy="0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52" name="线条"/>
            <p:cNvSpPr/>
            <p:nvPr/>
          </p:nvSpPr>
          <p:spPr>
            <a:xfrm flipV="1">
              <a:off x="7906" y="13727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53" name="线条"/>
            <p:cNvSpPr/>
            <p:nvPr/>
          </p:nvSpPr>
          <p:spPr>
            <a:xfrm flipV="1">
              <a:off x="5264" y="15288"/>
              <a:ext cx="0" cy="404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54" name="线条"/>
            <p:cNvSpPr/>
            <p:nvPr/>
          </p:nvSpPr>
          <p:spPr>
            <a:xfrm flipV="1">
              <a:off x="6080" y="15477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55" name="线条"/>
            <p:cNvSpPr/>
            <p:nvPr/>
          </p:nvSpPr>
          <p:spPr>
            <a:xfrm flipV="1">
              <a:off x="9503" y="15477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56" name="线条"/>
            <p:cNvSpPr/>
            <p:nvPr/>
          </p:nvSpPr>
          <p:spPr>
            <a:xfrm flipV="1">
              <a:off x="6585" y="15219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57" name="线条"/>
            <p:cNvSpPr/>
            <p:nvPr/>
          </p:nvSpPr>
          <p:spPr>
            <a:xfrm>
              <a:off x="6062" y="15464"/>
              <a:ext cx="1045" cy="0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58" name="线条"/>
            <p:cNvSpPr/>
            <p:nvPr/>
          </p:nvSpPr>
          <p:spPr>
            <a:xfrm flipV="1">
              <a:off x="7906" y="15288"/>
              <a:ext cx="0" cy="404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59" name="线条"/>
            <p:cNvSpPr/>
            <p:nvPr/>
          </p:nvSpPr>
          <p:spPr>
            <a:xfrm flipV="1">
              <a:off x="10515" y="15477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60" name="线条"/>
            <p:cNvSpPr/>
            <p:nvPr/>
          </p:nvSpPr>
          <p:spPr>
            <a:xfrm flipV="1">
              <a:off x="11530" y="15249"/>
              <a:ext cx="0" cy="445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61" name="线条"/>
            <p:cNvSpPr/>
            <p:nvPr/>
          </p:nvSpPr>
          <p:spPr>
            <a:xfrm flipV="1">
              <a:off x="12542" y="15477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62" name="线条"/>
            <p:cNvSpPr/>
            <p:nvPr/>
          </p:nvSpPr>
          <p:spPr>
            <a:xfrm flipV="1">
              <a:off x="13513" y="15477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63" name="线条"/>
            <p:cNvSpPr/>
            <p:nvPr/>
          </p:nvSpPr>
          <p:spPr>
            <a:xfrm flipV="1">
              <a:off x="7100" y="15477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64" name="线条"/>
            <p:cNvSpPr/>
            <p:nvPr/>
          </p:nvSpPr>
          <p:spPr>
            <a:xfrm>
              <a:off x="9494" y="15464"/>
              <a:ext cx="4029" cy="0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65" name="线条"/>
            <p:cNvSpPr/>
            <p:nvPr/>
          </p:nvSpPr>
          <p:spPr>
            <a:xfrm flipV="1">
              <a:off x="11508" y="13727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66" name="线条"/>
            <p:cNvSpPr/>
            <p:nvPr/>
          </p:nvSpPr>
          <p:spPr>
            <a:xfrm flipV="1">
              <a:off x="15965" y="13727"/>
              <a:ext cx="0" cy="216"/>
            </a:xfrm>
            <a:prstGeom prst="line">
              <a:avLst/>
            </a:prstGeom>
            <a:ln w="12700">
              <a:solidFill>
                <a:srgbClr val="FFFFFF">
                  <a:alpha val="50000"/>
                </a:srgbClr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67" name="线条"/>
            <p:cNvSpPr/>
            <p:nvPr/>
          </p:nvSpPr>
          <p:spPr>
            <a:xfrm flipV="1">
              <a:off x="18845" y="13727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68" name="线条"/>
            <p:cNvSpPr/>
            <p:nvPr/>
          </p:nvSpPr>
          <p:spPr>
            <a:xfrm>
              <a:off x="11499" y="13719"/>
              <a:ext cx="7352" cy="0"/>
            </a:xfrm>
            <a:prstGeom prst="line">
              <a:avLst/>
            </a:prstGeom>
            <a:ln w="12700">
              <a:solidFill>
                <a:srgbClr val="A7A7A7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69" name="线条"/>
            <p:cNvSpPr/>
            <p:nvPr/>
          </p:nvSpPr>
          <p:spPr>
            <a:xfrm flipV="1">
              <a:off x="14544" y="13512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70" name="线条"/>
            <p:cNvSpPr/>
            <p:nvPr/>
          </p:nvSpPr>
          <p:spPr>
            <a:xfrm flipV="1">
              <a:off x="14955" y="15477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71" name="线条"/>
            <p:cNvSpPr/>
            <p:nvPr/>
          </p:nvSpPr>
          <p:spPr>
            <a:xfrm flipV="1">
              <a:off x="15971" y="15249"/>
              <a:ext cx="0" cy="445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72" name="线条"/>
            <p:cNvSpPr/>
            <p:nvPr/>
          </p:nvSpPr>
          <p:spPr>
            <a:xfrm flipV="1">
              <a:off x="16983" y="15477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73" name="线条"/>
            <p:cNvSpPr/>
            <p:nvPr/>
          </p:nvSpPr>
          <p:spPr>
            <a:xfrm>
              <a:off x="14945" y="15464"/>
              <a:ext cx="2040" cy="0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74" name="线条"/>
            <p:cNvSpPr/>
            <p:nvPr/>
          </p:nvSpPr>
          <p:spPr>
            <a:xfrm flipV="1">
              <a:off x="18845" y="15249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75" name="线条"/>
            <p:cNvSpPr/>
            <p:nvPr/>
          </p:nvSpPr>
          <p:spPr>
            <a:xfrm flipV="1">
              <a:off x="18379" y="15477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76" name="线条"/>
            <p:cNvSpPr/>
            <p:nvPr/>
          </p:nvSpPr>
          <p:spPr>
            <a:xfrm flipV="1">
              <a:off x="19317" y="15477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77" name="线条"/>
            <p:cNvSpPr/>
            <p:nvPr/>
          </p:nvSpPr>
          <p:spPr>
            <a:xfrm>
              <a:off x="18370" y="15464"/>
              <a:ext cx="950" cy="0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78" name="线条"/>
            <p:cNvSpPr/>
            <p:nvPr/>
          </p:nvSpPr>
          <p:spPr>
            <a:xfrm flipV="1">
              <a:off x="20795" y="15477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79" name="线条"/>
            <p:cNvSpPr/>
            <p:nvPr/>
          </p:nvSpPr>
          <p:spPr>
            <a:xfrm flipV="1">
              <a:off x="21810" y="15249"/>
              <a:ext cx="0" cy="445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80" name="线条"/>
            <p:cNvSpPr/>
            <p:nvPr/>
          </p:nvSpPr>
          <p:spPr>
            <a:xfrm flipV="1">
              <a:off x="22823" y="15477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81" name="线条"/>
            <p:cNvSpPr/>
            <p:nvPr/>
          </p:nvSpPr>
          <p:spPr>
            <a:xfrm>
              <a:off x="20785" y="15464"/>
              <a:ext cx="2040" cy="0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82" name="线条"/>
            <p:cNvSpPr/>
            <p:nvPr/>
          </p:nvSpPr>
          <p:spPr>
            <a:xfrm flipV="1">
              <a:off x="21810" y="13497"/>
              <a:ext cx="0" cy="445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83" name="线条"/>
            <p:cNvSpPr/>
            <p:nvPr/>
          </p:nvSpPr>
          <p:spPr>
            <a:xfrm flipV="1">
              <a:off x="25772" y="13497"/>
              <a:ext cx="0" cy="445"/>
            </a:xfrm>
            <a:prstGeom prst="line">
              <a:avLst/>
            </a:prstGeom>
            <a:ln w="12700">
              <a:solidFill>
                <a:srgbClr val="A7A7A7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84" name="线条"/>
            <p:cNvSpPr/>
            <p:nvPr/>
          </p:nvSpPr>
          <p:spPr>
            <a:xfrm flipV="1">
              <a:off x="24759" y="15288"/>
              <a:ext cx="0" cy="404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85" name="线条"/>
            <p:cNvSpPr/>
            <p:nvPr/>
          </p:nvSpPr>
          <p:spPr>
            <a:xfrm flipV="1">
              <a:off x="25772" y="15288"/>
              <a:ext cx="0" cy="404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86" name="线条"/>
            <p:cNvSpPr/>
            <p:nvPr/>
          </p:nvSpPr>
          <p:spPr>
            <a:xfrm flipV="1">
              <a:off x="26783" y="15288"/>
              <a:ext cx="0" cy="404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87" name="线条"/>
            <p:cNvSpPr/>
            <p:nvPr/>
          </p:nvSpPr>
          <p:spPr>
            <a:xfrm flipV="1">
              <a:off x="28194" y="15288"/>
              <a:ext cx="0" cy="404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88" name="线条"/>
            <p:cNvSpPr/>
            <p:nvPr/>
          </p:nvSpPr>
          <p:spPr>
            <a:xfrm flipV="1">
              <a:off x="29187" y="15288"/>
              <a:ext cx="0" cy="404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89" name="线条"/>
            <p:cNvSpPr/>
            <p:nvPr/>
          </p:nvSpPr>
          <p:spPr>
            <a:xfrm flipV="1">
              <a:off x="28194" y="13727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90" name="线条"/>
            <p:cNvSpPr/>
            <p:nvPr/>
          </p:nvSpPr>
          <p:spPr>
            <a:xfrm flipV="1">
              <a:off x="29187" y="13727"/>
              <a:ext cx="0" cy="216"/>
            </a:xfrm>
            <a:prstGeom prst="line">
              <a:avLst/>
            </a:prstGeom>
            <a:ln w="12700">
              <a:solidFill>
                <a:srgbClr val="FFFFFF">
                  <a:alpha val="50000"/>
                </a:srgbClr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91" name="线条"/>
            <p:cNvSpPr/>
            <p:nvPr/>
          </p:nvSpPr>
          <p:spPr>
            <a:xfrm flipV="1">
              <a:off x="31106" y="13727"/>
              <a:ext cx="0" cy="216"/>
            </a:xfrm>
            <a:prstGeom prst="line">
              <a:avLst/>
            </a:prstGeom>
            <a:ln w="12700">
              <a:solidFill>
                <a:srgbClr val="FFFFFF">
                  <a:alpha val="50000"/>
                </a:srgbClr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92" name="线条"/>
            <p:cNvSpPr/>
            <p:nvPr/>
          </p:nvSpPr>
          <p:spPr>
            <a:xfrm flipV="1">
              <a:off x="33212" y="13727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93" name="线条"/>
            <p:cNvSpPr/>
            <p:nvPr/>
          </p:nvSpPr>
          <p:spPr>
            <a:xfrm flipV="1">
              <a:off x="33212" y="15288"/>
              <a:ext cx="0" cy="404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94" name="线条"/>
            <p:cNvSpPr/>
            <p:nvPr/>
          </p:nvSpPr>
          <p:spPr>
            <a:xfrm flipV="1">
              <a:off x="31102" y="15249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95" name="线条"/>
            <p:cNvSpPr/>
            <p:nvPr/>
          </p:nvSpPr>
          <p:spPr>
            <a:xfrm flipV="1">
              <a:off x="30636" y="15477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96" name="线条"/>
            <p:cNvSpPr/>
            <p:nvPr/>
          </p:nvSpPr>
          <p:spPr>
            <a:xfrm flipV="1">
              <a:off x="31575" y="15477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97" name="线条"/>
            <p:cNvSpPr/>
            <p:nvPr/>
          </p:nvSpPr>
          <p:spPr>
            <a:xfrm>
              <a:off x="30627" y="15464"/>
              <a:ext cx="950" cy="0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98" name="线条"/>
            <p:cNvSpPr/>
            <p:nvPr/>
          </p:nvSpPr>
          <p:spPr>
            <a:xfrm>
              <a:off x="28186" y="13719"/>
              <a:ext cx="5012" cy="0"/>
            </a:xfrm>
            <a:prstGeom prst="line">
              <a:avLst/>
            </a:prstGeom>
            <a:ln w="12700">
              <a:solidFill>
                <a:srgbClr val="A7A7A7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699" name="线条"/>
            <p:cNvSpPr/>
            <p:nvPr/>
          </p:nvSpPr>
          <p:spPr>
            <a:xfrm flipV="1">
              <a:off x="30666" y="13512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  <p:sp>
          <p:nvSpPr>
            <p:cNvPr id="700" name="线条"/>
            <p:cNvSpPr/>
            <p:nvPr/>
          </p:nvSpPr>
          <p:spPr>
            <a:xfrm flipV="1">
              <a:off x="5265" y="13727"/>
              <a:ext cx="0" cy="216"/>
            </a:xfrm>
            <a:prstGeom prst="line">
              <a:avLst/>
            </a:prstGeom>
            <a:ln w="12700">
              <a:solidFill>
                <a:srgbClr val="535353"/>
              </a:solidFill>
              <a:miter lim="400000"/>
            </a:ln>
          </p:spPr>
          <p:txBody>
            <a:bodyPr lIns="45718" tIns="45718" rIns="45718" bIns="45718"/>
            <a:lstStyle/>
            <a:p/>
          </p:txBody>
        </p:sp>
      </p:grpSp>
      <p:sp>
        <p:nvSpPr>
          <p:cNvPr id="11" name="Rectangle 7"/>
          <p:cNvSpPr/>
          <p:nvPr/>
        </p:nvSpPr>
        <p:spPr>
          <a:xfrm>
            <a:off x="0" y="1497157"/>
            <a:ext cx="7029589" cy="1296549"/>
          </a:xfrm>
          <a:prstGeom prst="rect">
            <a:avLst/>
          </a:prstGeom>
          <a:solidFill>
            <a:srgbClr val="FFC000"/>
          </a:solidFill>
          <a:ln w="25400">
            <a:miter lim="400000"/>
          </a:ln>
          <a:effectLst>
            <a:outerShdw blurRad="469900" dist="307752" dir="5400000" rotWithShape="0">
              <a:srgbClr val="000000">
                <a:alpha val="17099"/>
              </a:srgbClr>
            </a:outerShdw>
          </a:effectLst>
        </p:spPr>
        <p:txBody>
          <a:bodyPr tIns="91439" bIns="91439" anchor="ctr"/>
          <a:lstStyle/>
          <a:p>
            <a:pPr algn="r" defTabSz="1828800">
              <a:defRPr sz="2800" b="1">
                <a:solidFill>
                  <a:srgbClr val="F7F7F7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12" name="Freeform 35"/>
          <p:cNvSpPr/>
          <p:nvPr/>
        </p:nvSpPr>
        <p:spPr>
          <a:xfrm>
            <a:off x="1450589" y="1912415"/>
            <a:ext cx="612776" cy="493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8" extrusionOk="0">
                <a:moveTo>
                  <a:pt x="21465" y="11095"/>
                </a:moveTo>
                <a:cubicBezTo>
                  <a:pt x="13230" y="21389"/>
                  <a:pt x="13230" y="21389"/>
                  <a:pt x="13230" y="21389"/>
                </a:cubicBezTo>
                <a:cubicBezTo>
                  <a:pt x="13095" y="21558"/>
                  <a:pt x="13095" y="21558"/>
                  <a:pt x="12960" y="21558"/>
                </a:cubicBezTo>
                <a:cubicBezTo>
                  <a:pt x="12825" y="21558"/>
                  <a:pt x="12825" y="21558"/>
                  <a:pt x="12690" y="21389"/>
                </a:cubicBezTo>
                <a:cubicBezTo>
                  <a:pt x="12555" y="21220"/>
                  <a:pt x="12555" y="21052"/>
                  <a:pt x="12690" y="20883"/>
                </a:cubicBezTo>
                <a:cubicBezTo>
                  <a:pt x="20520" y="11095"/>
                  <a:pt x="20520" y="11095"/>
                  <a:pt x="20520" y="11095"/>
                </a:cubicBezTo>
                <a:cubicBezTo>
                  <a:pt x="270" y="11095"/>
                  <a:pt x="270" y="11095"/>
                  <a:pt x="270" y="11095"/>
                </a:cubicBezTo>
                <a:cubicBezTo>
                  <a:pt x="135" y="11095"/>
                  <a:pt x="0" y="10927"/>
                  <a:pt x="0" y="10758"/>
                </a:cubicBezTo>
                <a:cubicBezTo>
                  <a:pt x="0" y="10589"/>
                  <a:pt x="135" y="10252"/>
                  <a:pt x="270" y="10252"/>
                </a:cubicBezTo>
                <a:cubicBezTo>
                  <a:pt x="20520" y="10252"/>
                  <a:pt x="20520" y="10252"/>
                  <a:pt x="20520" y="10252"/>
                </a:cubicBezTo>
                <a:cubicBezTo>
                  <a:pt x="12690" y="633"/>
                  <a:pt x="12690" y="633"/>
                  <a:pt x="12690" y="633"/>
                </a:cubicBezTo>
                <a:cubicBezTo>
                  <a:pt x="12555" y="464"/>
                  <a:pt x="12555" y="296"/>
                  <a:pt x="12690" y="127"/>
                </a:cubicBezTo>
                <a:cubicBezTo>
                  <a:pt x="12825" y="-42"/>
                  <a:pt x="13095" y="-42"/>
                  <a:pt x="13230" y="127"/>
                </a:cubicBezTo>
                <a:cubicBezTo>
                  <a:pt x="21465" y="10420"/>
                  <a:pt x="21465" y="10420"/>
                  <a:pt x="21465" y="10420"/>
                </a:cubicBezTo>
                <a:cubicBezTo>
                  <a:pt x="21465" y="10420"/>
                  <a:pt x="21600" y="10420"/>
                  <a:pt x="21600" y="10589"/>
                </a:cubicBezTo>
                <a:cubicBezTo>
                  <a:pt x="21600" y="10589"/>
                  <a:pt x="21600" y="10589"/>
                  <a:pt x="21600" y="10589"/>
                </a:cubicBezTo>
                <a:cubicBezTo>
                  <a:pt x="21600" y="10589"/>
                  <a:pt x="21600" y="10589"/>
                  <a:pt x="21600" y="10589"/>
                </a:cubicBezTo>
                <a:cubicBezTo>
                  <a:pt x="21600" y="10758"/>
                  <a:pt x="21600" y="10758"/>
                  <a:pt x="21600" y="10758"/>
                </a:cubicBezTo>
                <a:cubicBezTo>
                  <a:pt x="21600" y="10927"/>
                  <a:pt x="21600" y="10927"/>
                  <a:pt x="21465" y="1109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22222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600255" y="1844064"/>
            <a:ext cx="4222318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、办公室运营服务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圆角矩形"/>
          <p:cNvSpPr/>
          <p:nvPr/>
        </p:nvSpPr>
        <p:spPr>
          <a:xfrm>
            <a:off x="2044900" y="3619618"/>
            <a:ext cx="20828561" cy="8257698"/>
          </a:xfrm>
          <a:prstGeom prst="roundRect">
            <a:avLst>
              <a:gd name="adj" fmla="val 1846"/>
            </a:avLst>
          </a:prstGeom>
          <a:ln w="12700"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lIns="91777" tIns="91777" rIns="91777" bIns="91777"/>
          <a:lstStyle/>
          <a:p>
            <a:pPr algn="r" defTabSz="1828800"/>
            <a:endParaRPr sz="2000">
              <a:solidFill>
                <a:srgbClr val="C69D6C"/>
              </a:solidFill>
              <a:latin typeface="微软雅黑" panose="020B0503020204020204" charset="-122"/>
              <a:ea typeface="微软雅黑" panose="020B0503020204020204" charset="-122"/>
              <a:cs typeface="MiSans-Demibold" charset="-122"/>
            </a:endParaRPr>
          </a:p>
        </p:txBody>
      </p:sp>
      <p:sp>
        <p:nvSpPr>
          <p:cNvPr id="706" name="品牌介绍"/>
          <p:cNvSpPr txBox="1"/>
          <p:nvPr/>
        </p:nvSpPr>
        <p:spPr>
          <a:xfrm>
            <a:off x="745064" y="658161"/>
            <a:ext cx="4129336" cy="43088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2800">
                <a:solidFill>
                  <a:srgbClr val="424242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服务详情·办公室运营服务</a:t>
            </a:r>
            <a:endParaRPr dirty="0" err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07" name="About k-work"/>
          <p:cNvSpPr txBox="1"/>
          <p:nvPr/>
        </p:nvSpPr>
        <p:spPr>
          <a:xfrm>
            <a:off x="745064" y="1139026"/>
            <a:ext cx="3627596" cy="2308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15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lvl1pPr>
          </a:lstStyle>
          <a:p>
            <a:r>
              <a:rPr dirty="0">
                <a:latin typeface="微软雅黑" panose="020B0503020204020204" charset="-122"/>
                <a:ea typeface="微软雅黑" panose="020B0503020204020204" charset="-122"/>
              </a:rPr>
              <a:t>Service </a:t>
            </a: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Details·Office</a:t>
            </a:r>
            <a:r>
              <a:rPr dirty="0">
                <a:latin typeface="微软雅黑" panose="020B0503020204020204" charset="-122"/>
                <a:ea typeface="微软雅黑" panose="020B0503020204020204" charset="-122"/>
              </a:rPr>
              <a:t> Operation Service</a:t>
            </a: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09" name="企业办公全场景运营服务商"/>
          <p:cNvSpPr txBox="1"/>
          <p:nvPr/>
        </p:nvSpPr>
        <p:spPr>
          <a:xfrm>
            <a:off x="2528570" y="2326640"/>
            <a:ext cx="19166205" cy="83058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1828800">
              <a:defRPr sz="46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pPr>
            <a:r>
              <a:rPr lang="zh-CN" sz="54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iSans-Medium" panose="00000600000000000000" charset="-122"/>
              </a:rPr>
              <a:t>完善的三级</a:t>
            </a:r>
            <a:r>
              <a:rPr sz="54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iSans-Medium" panose="00000600000000000000" charset="-122"/>
              </a:rPr>
              <a:t>协作架构</a:t>
            </a:r>
            <a:r>
              <a:rPr lang="en-US" sz="54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iSans-Medium" panose="00000600000000000000" charset="-122"/>
              </a:rPr>
              <a:t> </a:t>
            </a:r>
            <a:r>
              <a:rPr sz="5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快速响应全国需求</a:t>
            </a:r>
            <a:endParaRPr sz="5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10" name="图像" descr="图像"/>
          <p:cNvPicPr>
            <a:picLocks noChangeAspect="1"/>
          </p:cNvPicPr>
          <p:nvPr/>
        </p:nvPicPr>
        <p:blipFill>
          <a:blip r:embed="rId1"/>
          <a:srcRect t="1801" r="218"/>
          <a:stretch>
            <a:fillRect/>
          </a:stretch>
        </p:blipFill>
        <p:spPr>
          <a:xfrm>
            <a:off x="3829019" y="3813341"/>
            <a:ext cx="16740826" cy="7382233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sx="1000" sy="1000" algn="ctr" rotWithShape="0">
              <a:schemeClr val="bg1"/>
            </a:outerShdw>
          </a:effectLst>
        </p:spPr>
      </p:pic>
      <p:sp>
        <p:nvSpPr>
          <p:cNvPr id="719" name="圆形"/>
          <p:cNvSpPr/>
          <p:nvPr/>
        </p:nvSpPr>
        <p:spPr>
          <a:xfrm>
            <a:off x="4994717" y="5000309"/>
            <a:ext cx="239865" cy="239866"/>
          </a:xfrm>
          <a:prstGeom prst="ellipse">
            <a:avLst/>
          </a:prstGeom>
          <a:gradFill>
            <a:gsLst>
              <a:gs pos="0">
                <a:srgbClr val="D6A979"/>
              </a:gs>
              <a:gs pos="100000">
                <a:srgbClr val="AA7942"/>
              </a:gs>
            </a:gsLst>
            <a:lin ang="21241360"/>
          </a:gradFill>
          <a:ln w="25400">
            <a:solidFill>
              <a:srgbClr val="D6A979"/>
            </a:solidFill>
            <a:miter/>
          </a:ln>
          <a:effectLst>
            <a:outerShdw sx="1000" sy="1000" algn="ctr" rotWithShape="0">
              <a:schemeClr val="bg1"/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720" name="圆形"/>
          <p:cNvSpPr/>
          <p:nvPr/>
        </p:nvSpPr>
        <p:spPr>
          <a:xfrm>
            <a:off x="4275050" y="5547828"/>
            <a:ext cx="203201" cy="203201"/>
          </a:xfrm>
          <a:prstGeom prst="ellipse">
            <a:avLst/>
          </a:prstGeom>
          <a:solidFill>
            <a:srgbClr val="FFFFFF"/>
          </a:solidFill>
          <a:ln w="50800">
            <a:solidFill>
              <a:srgbClr val="D6A979"/>
            </a:solidFill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721" name="圆形"/>
          <p:cNvSpPr/>
          <p:nvPr/>
        </p:nvSpPr>
        <p:spPr>
          <a:xfrm>
            <a:off x="3852318" y="6135123"/>
            <a:ext cx="239865" cy="239865"/>
          </a:xfrm>
          <a:prstGeom prst="ellipse">
            <a:avLst/>
          </a:prstGeom>
          <a:gradFill>
            <a:gsLst>
              <a:gs pos="0">
                <a:srgbClr val="D6A979"/>
              </a:gs>
              <a:gs pos="100000">
                <a:srgbClr val="AA7942"/>
              </a:gs>
            </a:gsLst>
            <a:lin ang="21241360"/>
          </a:gradFill>
          <a:ln w="25400">
            <a:solidFill>
              <a:srgbClr val="D6A979"/>
            </a:solidFill>
            <a:miter/>
          </a:ln>
          <a:effectLst>
            <a:outerShdw sx="1000" sy="1000" algn="ctr" rotWithShape="0">
              <a:schemeClr val="bg1"/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722" name="圆形"/>
          <p:cNvSpPr/>
          <p:nvPr/>
        </p:nvSpPr>
        <p:spPr>
          <a:xfrm>
            <a:off x="3745521" y="6752132"/>
            <a:ext cx="203201" cy="203201"/>
          </a:xfrm>
          <a:prstGeom prst="ellipse">
            <a:avLst/>
          </a:prstGeom>
          <a:solidFill>
            <a:srgbClr val="FFFFFF"/>
          </a:solidFill>
          <a:ln w="50800">
            <a:solidFill>
              <a:srgbClr val="D6A979"/>
            </a:solidFill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723" name="圆形"/>
          <p:cNvSpPr/>
          <p:nvPr/>
        </p:nvSpPr>
        <p:spPr>
          <a:xfrm>
            <a:off x="3727188" y="7370575"/>
            <a:ext cx="239866" cy="239866"/>
          </a:xfrm>
          <a:prstGeom prst="ellipse">
            <a:avLst/>
          </a:prstGeom>
          <a:gradFill>
            <a:gsLst>
              <a:gs pos="0">
                <a:srgbClr val="D6A979"/>
              </a:gs>
              <a:gs pos="100000">
                <a:srgbClr val="AA7942"/>
              </a:gs>
            </a:gsLst>
            <a:lin ang="21241360"/>
          </a:gradFill>
          <a:ln w="25400">
            <a:solidFill>
              <a:srgbClr val="D6A979"/>
            </a:solidFill>
            <a:miter/>
          </a:ln>
          <a:effectLst>
            <a:outerShdw sx="1000" sy="1000" algn="ctr" rotWithShape="0">
              <a:schemeClr val="bg1"/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724" name="圆形"/>
          <p:cNvSpPr/>
          <p:nvPr/>
        </p:nvSpPr>
        <p:spPr>
          <a:xfrm>
            <a:off x="3946850" y="8025684"/>
            <a:ext cx="203201" cy="203201"/>
          </a:xfrm>
          <a:prstGeom prst="ellipse">
            <a:avLst/>
          </a:prstGeom>
          <a:solidFill>
            <a:srgbClr val="FFFFFF"/>
          </a:solidFill>
          <a:ln w="50800">
            <a:solidFill>
              <a:srgbClr val="D6A979"/>
            </a:solidFill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725" name="圆形"/>
          <p:cNvSpPr/>
          <p:nvPr/>
        </p:nvSpPr>
        <p:spPr>
          <a:xfrm>
            <a:off x="4381484" y="8606028"/>
            <a:ext cx="239866" cy="239865"/>
          </a:xfrm>
          <a:prstGeom prst="ellipse">
            <a:avLst/>
          </a:prstGeom>
          <a:gradFill>
            <a:gsLst>
              <a:gs pos="0">
                <a:srgbClr val="D6A979"/>
              </a:gs>
              <a:gs pos="100000">
                <a:srgbClr val="AA7942"/>
              </a:gs>
            </a:gsLst>
            <a:lin ang="21241360"/>
          </a:gradFill>
          <a:ln w="25400">
            <a:solidFill>
              <a:srgbClr val="D6A979"/>
            </a:solidFill>
            <a:miter/>
          </a:ln>
          <a:effectLst>
            <a:outerShdw sx="1000" sy="1000" algn="ctr" rotWithShape="0">
              <a:schemeClr val="bg1"/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726" name="圆形"/>
          <p:cNvSpPr/>
          <p:nvPr/>
        </p:nvSpPr>
        <p:spPr>
          <a:xfrm>
            <a:off x="5020117" y="9028303"/>
            <a:ext cx="203201" cy="203201"/>
          </a:xfrm>
          <a:prstGeom prst="ellipse">
            <a:avLst/>
          </a:prstGeom>
          <a:solidFill>
            <a:srgbClr val="FFFFFF"/>
          </a:solidFill>
          <a:ln w="50800">
            <a:solidFill>
              <a:srgbClr val="D6A979"/>
            </a:solidFill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743" name="信息化平台建设与实施 精益生产、   基准测量"/>
          <p:cNvSpPr txBox="1"/>
          <p:nvPr/>
        </p:nvSpPr>
        <p:spPr>
          <a:xfrm>
            <a:off x="11052633" y="4294433"/>
            <a:ext cx="5693866" cy="338554"/>
          </a:xfrm>
          <a:prstGeom prst="rect">
            <a:avLst/>
          </a:prstGeom>
          <a:ln w="12700"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wrap="none" lIns="0" tIns="0" rIns="0" bIns="0">
            <a:spAutoFit/>
          </a:bodyPr>
          <a:lstStyle>
            <a:lvl1pPr algn="ctr" defTabSz="1828800">
              <a:defRPr sz="2200">
                <a:solidFill>
                  <a:srgbClr val="FFFFFF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信息化平台建设与实施 精益生产、   基准测量</a:t>
            </a:r>
            <a:endParaRPr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44" name="总部 赋能"/>
          <p:cNvSpPr txBox="1"/>
          <p:nvPr/>
        </p:nvSpPr>
        <p:spPr>
          <a:xfrm>
            <a:off x="13630027" y="4796392"/>
            <a:ext cx="1101263" cy="307777"/>
          </a:xfrm>
          <a:prstGeom prst="rect">
            <a:avLst/>
          </a:prstGeom>
          <a:ln w="12700"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wrap="none" lIns="0" tIns="0" rIns="0" bIns="0">
            <a:spAutoFit/>
          </a:bodyPr>
          <a:lstStyle>
            <a:lvl1pPr algn="ctr" defTabSz="1828800">
              <a:defRPr sz="2000">
                <a:solidFill>
                  <a:srgbClr val="FFFFFF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总部 赋能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45" name="总部 资源"/>
          <p:cNvSpPr txBox="1"/>
          <p:nvPr/>
        </p:nvSpPr>
        <p:spPr>
          <a:xfrm>
            <a:off x="15095718" y="9121140"/>
            <a:ext cx="2510606" cy="307777"/>
          </a:xfrm>
          <a:prstGeom prst="rect">
            <a:avLst/>
          </a:prstGeom>
          <a:ln w="12700"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lIns="0" tIns="0" rIns="0" bIns="0">
            <a:spAutoFit/>
          </a:bodyPr>
          <a:lstStyle>
            <a:lvl1pPr algn="ctr" defTabSz="1828800">
              <a:defRPr sz="2000">
                <a:solidFill>
                  <a:srgbClr val="FFFFFF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总部 资源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46" name="文本框 41"/>
          <p:cNvSpPr txBox="1"/>
          <p:nvPr/>
        </p:nvSpPr>
        <p:spPr>
          <a:xfrm>
            <a:off x="10340389" y="6947746"/>
            <a:ext cx="1631951" cy="307777"/>
          </a:xfrm>
          <a:prstGeom prst="rect">
            <a:avLst/>
          </a:prstGeom>
          <a:ln w="12700"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lIns="0" tIns="0" rIns="0" bIns="0">
            <a:spAutoFit/>
          </a:bodyPr>
          <a:lstStyle>
            <a:lvl1pPr algn="ctr" defTabSz="1828800">
              <a:defRPr sz="2000">
                <a:solidFill>
                  <a:srgbClr val="FFFFFF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区域支持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47" name="文本框 46"/>
          <p:cNvSpPr txBox="1"/>
          <p:nvPr/>
        </p:nvSpPr>
        <p:spPr>
          <a:xfrm>
            <a:off x="7237145" y="9121140"/>
            <a:ext cx="1070611" cy="307777"/>
          </a:xfrm>
          <a:prstGeom prst="rect">
            <a:avLst/>
          </a:prstGeom>
          <a:ln w="12700"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lIns="0" tIns="0" rIns="0" bIns="0">
            <a:spAutoFit/>
          </a:bodyPr>
          <a:lstStyle>
            <a:lvl1pPr algn="ctr" defTabSz="1828800">
              <a:defRPr sz="2000">
                <a:solidFill>
                  <a:srgbClr val="FFFFFF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需求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49" name="文本框 19"/>
          <p:cNvSpPr txBox="1"/>
          <p:nvPr/>
        </p:nvSpPr>
        <p:spPr>
          <a:xfrm>
            <a:off x="11359353" y="9725555"/>
            <a:ext cx="1689101" cy="677789"/>
          </a:xfrm>
          <a:prstGeom prst="rect">
            <a:avLst/>
          </a:prstGeom>
          <a:ln w="12700"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lIns="91777" tIns="91777" rIns="91777" bIns="91777">
            <a:spAutoFit/>
          </a:bodyPr>
          <a:lstStyle>
            <a:lvl1pPr algn="ctr" defTabSz="1828800">
              <a:defRPr sz="3200" b="1">
                <a:solidFill>
                  <a:srgbClr val="FFFFFF"/>
                </a:soli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 dirty="0" err="1">
                <a:solidFill>
                  <a:srgbClr val="C69D6C"/>
                </a:solidFill>
                <a:latin typeface="微软雅黑" panose="020B0503020204020204" charset="-122"/>
                <a:ea typeface="微软雅黑" panose="020B0503020204020204" charset="-122"/>
              </a:rPr>
              <a:t>区域</a:t>
            </a:r>
            <a:endParaRPr dirty="0" err="1">
              <a:solidFill>
                <a:srgbClr val="C69D6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0" name="文本框 20"/>
          <p:cNvSpPr txBox="1"/>
          <p:nvPr/>
        </p:nvSpPr>
        <p:spPr>
          <a:xfrm>
            <a:off x="16377598" y="9725534"/>
            <a:ext cx="2600220" cy="677789"/>
          </a:xfrm>
          <a:prstGeom prst="rect">
            <a:avLst/>
          </a:prstGeom>
          <a:ln w="12700"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lIns="91777" tIns="91777" rIns="91777" bIns="91777">
            <a:spAutoFit/>
          </a:bodyPr>
          <a:lstStyle>
            <a:lvl1pPr algn="ctr" defTabSz="1828800">
              <a:defRPr sz="3200" b="1">
                <a:solidFill>
                  <a:srgbClr val="FFFFFF"/>
                </a:soli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solidFill>
                  <a:srgbClr val="C69D6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总部COE</a:t>
            </a:r>
            <a:endParaRPr>
              <a:solidFill>
                <a:srgbClr val="C69D6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51" name="文本框 25"/>
          <p:cNvSpPr txBox="1"/>
          <p:nvPr/>
        </p:nvSpPr>
        <p:spPr>
          <a:xfrm>
            <a:off x="17174894" y="6921982"/>
            <a:ext cx="1242696" cy="677789"/>
          </a:xfrm>
          <a:prstGeom prst="rect">
            <a:avLst/>
          </a:prstGeom>
          <a:ln w="12700"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lIns="91777" tIns="91777" rIns="91777" bIns="91777">
            <a:spAutoFit/>
          </a:bodyPr>
          <a:lstStyle>
            <a:lvl1pPr algn="ctr" defTabSz="1828800">
              <a:defRPr sz="3200" b="1">
                <a:solidFill>
                  <a:srgbClr val="FFFFFF"/>
                </a:soli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COE</a:t>
            </a:r>
            <a:endParaRPr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3" name="圆形"/>
          <p:cNvSpPr/>
          <p:nvPr/>
        </p:nvSpPr>
        <p:spPr>
          <a:xfrm>
            <a:off x="6842650" y="6225413"/>
            <a:ext cx="239866" cy="239866"/>
          </a:xfrm>
          <a:prstGeom prst="ellipse">
            <a:avLst/>
          </a:prstGeom>
          <a:gradFill>
            <a:gsLst>
              <a:gs pos="0">
                <a:srgbClr val="D6A979"/>
              </a:gs>
              <a:gs pos="100000">
                <a:srgbClr val="AA7942"/>
              </a:gs>
            </a:gsLst>
            <a:lin ang="21241360"/>
          </a:gradFill>
          <a:ln w="12700"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754" name="圆形"/>
          <p:cNvSpPr/>
          <p:nvPr/>
        </p:nvSpPr>
        <p:spPr>
          <a:xfrm>
            <a:off x="7521983" y="6744325"/>
            <a:ext cx="203201" cy="203201"/>
          </a:xfrm>
          <a:prstGeom prst="ellipse">
            <a:avLst/>
          </a:prstGeom>
          <a:solidFill>
            <a:srgbClr val="FFFFFF"/>
          </a:solidFill>
          <a:ln w="50800">
            <a:solidFill>
              <a:srgbClr val="D6A979"/>
            </a:solidFill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755" name="圆形"/>
          <p:cNvSpPr/>
          <p:nvPr/>
        </p:nvSpPr>
        <p:spPr>
          <a:xfrm>
            <a:off x="7503651" y="7281895"/>
            <a:ext cx="239865" cy="239866"/>
          </a:xfrm>
          <a:prstGeom prst="ellipse">
            <a:avLst/>
          </a:prstGeom>
          <a:gradFill>
            <a:gsLst>
              <a:gs pos="0">
                <a:srgbClr val="D6A979"/>
              </a:gs>
              <a:gs pos="100000">
                <a:srgbClr val="AA7942"/>
              </a:gs>
            </a:gsLst>
            <a:lin ang="21241360"/>
          </a:gradFill>
          <a:ln w="12700"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756" name="圆形"/>
          <p:cNvSpPr/>
          <p:nvPr/>
        </p:nvSpPr>
        <p:spPr>
          <a:xfrm>
            <a:off x="6860982" y="7822814"/>
            <a:ext cx="203201" cy="203201"/>
          </a:xfrm>
          <a:prstGeom prst="ellipse">
            <a:avLst/>
          </a:prstGeom>
          <a:solidFill>
            <a:srgbClr val="FFFFFF"/>
          </a:solidFill>
          <a:ln w="50800">
            <a:solidFill>
              <a:srgbClr val="D6A979"/>
            </a:solidFill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762" name="区城市场开拓及新项目…"/>
          <p:cNvSpPr txBox="1"/>
          <p:nvPr/>
        </p:nvSpPr>
        <p:spPr>
          <a:xfrm>
            <a:off x="9401648" y="10461562"/>
            <a:ext cx="2616200" cy="1097915"/>
          </a:xfrm>
          <a:prstGeom prst="rect">
            <a:avLst/>
          </a:prstGeom>
          <a:ln w="12700"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wrap="none" lIns="50800" tIns="50800" rIns="50800" bIns="50800">
            <a:spAutoFit/>
          </a:bodyPr>
          <a:lstStyle/>
          <a:p>
            <a:pPr marL="228600" indent="-228600" defTabSz="1828800">
              <a:lnSpc>
                <a:spcPct val="120000"/>
              </a:lnSpc>
              <a:buSzPct val="100000"/>
              <a:buAutoNum type="arabicPeriod"/>
              <a:defRPr sz="1800">
                <a:solidFill>
                  <a:srgbClr val="FFFFFF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区城市场开拓及新项目</a:t>
            </a:r>
            <a:endParaRPr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 defTabSz="1828800">
              <a:lnSpc>
                <a:spcPct val="120000"/>
              </a:lnSpc>
              <a:buSzPct val="100000"/>
              <a:buAutoNum type="arabicPeriod"/>
              <a:defRPr sz="1800">
                <a:solidFill>
                  <a:srgbClr val="FFFFFF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新项目查验初始化</a:t>
            </a:r>
            <a:endParaRPr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 defTabSz="1828800">
              <a:lnSpc>
                <a:spcPct val="120000"/>
              </a:lnSpc>
              <a:buSzPct val="100000"/>
              <a:buAutoNum type="arabicPeriod"/>
              <a:defRPr sz="1800">
                <a:solidFill>
                  <a:srgbClr val="FFFFFF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区域内项目需求解决</a:t>
            </a:r>
            <a:endParaRPr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3" name="文本框 39"/>
          <p:cNvSpPr txBox="1"/>
          <p:nvPr/>
        </p:nvSpPr>
        <p:spPr>
          <a:xfrm>
            <a:off x="11069369" y="8105942"/>
            <a:ext cx="2387601" cy="338554"/>
          </a:xfrm>
          <a:prstGeom prst="rect">
            <a:avLst/>
          </a:prstGeom>
          <a:ln w="12700"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lIns="0" tIns="0" rIns="0" bIns="0">
            <a:spAutoFit/>
          </a:bodyPr>
          <a:lstStyle>
            <a:lvl1pPr algn="ctr" defTabSz="1828800">
              <a:defRPr sz="2200">
                <a:solidFill>
                  <a:srgbClr val="FFFFFF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 dirty="0" err="1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区域运营岗</a:t>
            </a:r>
            <a:endParaRPr dirty="0" err="1"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4" name="圆角矩形"/>
          <p:cNvSpPr/>
          <p:nvPr/>
        </p:nvSpPr>
        <p:spPr>
          <a:xfrm>
            <a:off x="10648361" y="8853624"/>
            <a:ext cx="1103123" cy="716916"/>
          </a:xfrm>
          <a:prstGeom prst="roundRect">
            <a:avLst>
              <a:gd name="adj" fmla="val 10306"/>
            </a:avLst>
          </a:prstGeom>
          <a:solidFill>
            <a:srgbClr val="BF9E73"/>
          </a:solidFill>
          <a:ln w="12700"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765" name="全过程风险管理"/>
          <p:cNvSpPr txBox="1"/>
          <p:nvPr/>
        </p:nvSpPr>
        <p:spPr>
          <a:xfrm>
            <a:off x="10780239" y="9002531"/>
            <a:ext cx="839365" cy="369332"/>
          </a:xfrm>
          <a:prstGeom prst="rect">
            <a:avLst/>
          </a:prstGeom>
          <a:ln w="12700"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lIns="0" tIns="0" rIns="0" bIns="0">
            <a:spAutoFit/>
          </a:bodyPr>
          <a:lstStyle>
            <a:lvl1pPr algn="ctr" defTabSz="1828800">
              <a:defRPr sz="2400">
                <a:solidFill>
                  <a:srgbClr val="FFFFFF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区域</a:t>
            </a:r>
            <a:endParaRPr dirty="0" err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6" name="圆角矩形"/>
          <p:cNvSpPr/>
          <p:nvPr/>
        </p:nvSpPr>
        <p:spPr>
          <a:xfrm>
            <a:off x="12666101" y="8853624"/>
            <a:ext cx="1103123" cy="716916"/>
          </a:xfrm>
          <a:prstGeom prst="roundRect">
            <a:avLst>
              <a:gd name="adj" fmla="val 10306"/>
            </a:avLst>
          </a:prstGeom>
          <a:solidFill>
            <a:srgbClr val="BF9E73"/>
          </a:solidFill>
          <a:ln w="12700"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767" name="全过程风险管理"/>
          <p:cNvSpPr txBox="1"/>
          <p:nvPr/>
        </p:nvSpPr>
        <p:spPr>
          <a:xfrm>
            <a:off x="12797980" y="9002531"/>
            <a:ext cx="839365" cy="369332"/>
          </a:xfrm>
          <a:prstGeom prst="rect">
            <a:avLst/>
          </a:prstGeom>
          <a:ln w="12700"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lIns="0" tIns="0" rIns="0" bIns="0">
            <a:spAutoFit/>
          </a:bodyPr>
          <a:lstStyle>
            <a:lvl1pPr algn="ctr" defTabSz="1828800">
              <a:defRPr sz="2400">
                <a:solidFill>
                  <a:srgbClr val="FFFFFF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总部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8" name="全国区域运营赋能…"/>
          <p:cNvSpPr txBox="1"/>
          <p:nvPr/>
        </p:nvSpPr>
        <p:spPr>
          <a:xfrm>
            <a:off x="16163323" y="10461562"/>
            <a:ext cx="2159000" cy="1097915"/>
          </a:xfrm>
          <a:prstGeom prst="rect">
            <a:avLst/>
          </a:prstGeom>
          <a:ln w="12700"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wrap="none" lIns="50800" tIns="50800" rIns="50800" bIns="50800">
            <a:spAutoFit/>
          </a:bodyPr>
          <a:lstStyle/>
          <a:p>
            <a:pPr marL="228600" indent="-228600" defTabSz="1828800">
              <a:lnSpc>
                <a:spcPct val="120000"/>
              </a:lnSpc>
              <a:buSzPct val="100000"/>
              <a:buAutoNum type="arabicPeriod"/>
              <a:defRPr sz="1800">
                <a:solidFill>
                  <a:srgbClr val="FFFFFF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全国区域运营赋能</a:t>
            </a:r>
            <a:endParaRPr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 defTabSz="1828800">
              <a:lnSpc>
                <a:spcPct val="120000"/>
              </a:lnSpc>
              <a:buSzPct val="100000"/>
              <a:buAutoNum type="arabicPeriod"/>
              <a:defRPr sz="1800">
                <a:solidFill>
                  <a:srgbClr val="FFFFFF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指导性应用工具</a:t>
            </a:r>
            <a:endParaRPr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 defTabSz="1828800">
              <a:lnSpc>
                <a:spcPct val="120000"/>
              </a:lnSpc>
              <a:buSzPct val="100000"/>
              <a:buAutoNum type="arabicPeriod"/>
              <a:defRPr sz="1800">
                <a:solidFill>
                  <a:srgbClr val="FFFFFF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新技术方案实施</a:t>
            </a:r>
            <a:endParaRPr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8600420" y="4820920"/>
            <a:ext cx="4255135" cy="6406515"/>
            <a:chOff x="29292" y="7592"/>
            <a:chExt cx="6701" cy="10089"/>
          </a:xfrm>
        </p:grpSpPr>
        <p:sp>
          <p:nvSpPr>
            <p:cNvPr id="728" name="文本框 54"/>
            <p:cNvSpPr txBox="1"/>
            <p:nvPr/>
          </p:nvSpPr>
          <p:spPr>
            <a:xfrm>
              <a:off x="32053" y="8491"/>
              <a:ext cx="3265" cy="783"/>
            </a:xfrm>
            <a:prstGeom prst="rect">
              <a:avLst/>
            </a:prstGeom>
            <a:ln w="12700">
              <a:miter lim="400000"/>
            </a:ln>
            <a:effectLst>
              <a:outerShdw sx="1000" sy="1000" algn="ctr" rotWithShape="0">
                <a:schemeClr val="bg1"/>
              </a:outerShdw>
            </a:effectLst>
          </p:spPr>
          <p:txBody>
            <a:bodyPr lIns="91777" tIns="91777" rIns="91777" bIns="91777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r" defTabSz="1828800">
                <a:defRPr sz="2000">
                  <a:solidFill>
                    <a:srgbClr val="C69D6C"/>
                  </a:solidFill>
                  <a:latin typeface="MiSans-Demibold" charset="-122"/>
                  <a:ea typeface="MiSans-Demibold" charset="-122"/>
                  <a:cs typeface="MiSans-Demibold" charset="-122"/>
                </a:defRPr>
              </a:lvl1pPr>
            </a:lstStyle>
            <a:p>
              <a:pPr algn="l"/>
              <a:r>
                <a:rPr dirty="0"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E+FM</a:t>
              </a:r>
              <a:endParaRPr dirty="0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29" name="文本框 54"/>
            <p:cNvSpPr txBox="1"/>
            <p:nvPr/>
          </p:nvSpPr>
          <p:spPr>
            <a:xfrm>
              <a:off x="32319" y="9390"/>
              <a:ext cx="3265" cy="783"/>
            </a:xfrm>
            <a:prstGeom prst="rect">
              <a:avLst/>
            </a:prstGeom>
            <a:ln w="12700">
              <a:miter lim="400000"/>
            </a:ln>
            <a:effectLst>
              <a:outerShdw sx="1000" sy="1000" algn="ctr" rotWithShape="0">
                <a:schemeClr val="bg1"/>
              </a:outerShdw>
            </a:effectLst>
          </p:spPr>
          <p:txBody>
            <a:bodyPr lIns="91777" tIns="91777" rIns="91777" bIns="91777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r" defTabSz="1828800">
                <a:defRPr sz="2000">
                  <a:solidFill>
                    <a:srgbClr val="C69D6C"/>
                  </a:solidFill>
                  <a:latin typeface="MiSans-Demibold" charset="-122"/>
                  <a:ea typeface="MiSans-Demibold" charset="-122"/>
                  <a:cs typeface="MiSans-Demibold" charset="-122"/>
                </a:defRPr>
              </a:lvl1pPr>
            </a:lstStyle>
            <a:p>
              <a:pPr algn="l"/>
              <a:r>
                <a:rPr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电气专业</a:t>
              </a: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30" name="文本框 54"/>
            <p:cNvSpPr txBox="1"/>
            <p:nvPr/>
          </p:nvSpPr>
          <p:spPr>
            <a:xfrm>
              <a:off x="32728" y="10290"/>
              <a:ext cx="3265" cy="783"/>
            </a:xfrm>
            <a:prstGeom prst="rect">
              <a:avLst/>
            </a:prstGeom>
            <a:ln w="12700">
              <a:miter lim="400000"/>
            </a:ln>
            <a:effectLst>
              <a:outerShdw sx="1000" sy="1000" algn="ctr" rotWithShape="0">
                <a:schemeClr val="bg1"/>
              </a:outerShdw>
            </a:effectLst>
          </p:spPr>
          <p:txBody>
            <a:bodyPr lIns="91777" tIns="91777" rIns="91777" bIns="91777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r" defTabSz="1828800">
                <a:defRPr sz="2000">
                  <a:solidFill>
                    <a:srgbClr val="C69D6C"/>
                  </a:solidFill>
                  <a:latin typeface="MiSans-Demibold" charset="-122"/>
                  <a:ea typeface="MiSans-Demibold" charset="-122"/>
                  <a:cs typeface="MiSans-Demibold" charset="-122"/>
                </a:defRPr>
              </a:lvl1pPr>
            </a:lstStyle>
            <a:p>
              <a:pPr algn="l"/>
              <a:r>
                <a:rPr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暖通给排水</a:t>
              </a: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31" name="文本框 54"/>
            <p:cNvSpPr txBox="1"/>
            <p:nvPr/>
          </p:nvSpPr>
          <p:spPr>
            <a:xfrm>
              <a:off x="32728" y="11189"/>
              <a:ext cx="3265" cy="783"/>
            </a:xfrm>
            <a:prstGeom prst="rect">
              <a:avLst/>
            </a:prstGeom>
            <a:ln w="12700">
              <a:miter lim="400000"/>
            </a:ln>
            <a:effectLst>
              <a:outerShdw sx="1000" sy="1000" algn="ctr" rotWithShape="0">
                <a:schemeClr val="bg1"/>
              </a:outerShdw>
            </a:effectLst>
          </p:spPr>
          <p:txBody>
            <a:bodyPr lIns="91777" tIns="91777" rIns="91777" bIns="91777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r" defTabSz="1828800">
                <a:defRPr sz="2000">
                  <a:solidFill>
                    <a:srgbClr val="C69D6C"/>
                  </a:solidFill>
                  <a:latin typeface="MiSans-Demibold" charset="-122"/>
                  <a:ea typeface="MiSans-Demibold" charset="-122"/>
                  <a:cs typeface="MiSans-Demibold" charset="-122"/>
                </a:defRPr>
              </a:lvl1pPr>
            </a:lstStyle>
            <a:p>
              <a:pPr algn="l"/>
              <a:r>
                <a:rPr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安防消防专业</a:t>
              </a: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32" name="文本框 54"/>
            <p:cNvSpPr txBox="1"/>
            <p:nvPr/>
          </p:nvSpPr>
          <p:spPr>
            <a:xfrm>
              <a:off x="32728" y="12088"/>
              <a:ext cx="3265" cy="783"/>
            </a:xfrm>
            <a:prstGeom prst="rect">
              <a:avLst/>
            </a:prstGeom>
            <a:ln w="12700">
              <a:miter lim="400000"/>
            </a:ln>
            <a:effectLst>
              <a:outerShdw sx="1000" sy="1000" algn="ctr" rotWithShape="0">
                <a:schemeClr val="bg1"/>
              </a:outerShdw>
            </a:effectLst>
          </p:spPr>
          <p:txBody>
            <a:bodyPr lIns="91777" tIns="91777" rIns="91777" bIns="91777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r" defTabSz="1828800">
                <a:defRPr sz="2000">
                  <a:solidFill>
                    <a:srgbClr val="C69D6C"/>
                  </a:solidFill>
                  <a:latin typeface="MiSans-Demibold" charset="-122"/>
                  <a:ea typeface="MiSans-Demibold" charset="-122"/>
                  <a:cs typeface="MiSans-Demibold" charset="-122"/>
                </a:defRPr>
              </a:lvl1pPr>
            </a:lstStyle>
            <a:p>
              <a:pPr algn="l"/>
              <a:r>
                <a:rPr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电梯专业</a:t>
              </a: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33" name="文本框 54"/>
            <p:cNvSpPr txBox="1"/>
            <p:nvPr/>
          </p:nvSpPr>
          <p:spPr>
            <a:xfrm>
              <a:off x="32319" y="12987"/>
              <a:ext cx="3265" cy="783"/>
            </a:xfrm>
            <a:prstGeom prst="rect">
              <a:avLst/>
            </a:prstGeom>
            <a:ln w="12700">
              <a:miter lim="400000"/>
            </a:ln>
            <a:effectLst>
              <a:outerShdw sx="1000" sy="1000" algn="ctr" rotWithShape="0">
                <a:schemeClr val="bg1"/>
              </a:outerShdw>
            </a:effectLst>
          </p:spPr>
          <p:txBody>
            <a:bodyPr lIns="91777" tIns="91777" rIns="91777" bIns="91777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r" defTabSz="1828800">
                <a:defRPr sz="2000">
                  <a:solidFill>
                    <a:srgbClr val="C69D6C"/>
                  </a:solidFill>
                  <a:latin typeface="MiSans-Demibold" charset="-122"/>
                  <a:ea typeface="MiSans-Demibold" charset="-122"/>
                  <a:cs typeface="MiSans-Demibold" charset="-122"/>
                </a:defRPr>
              </a:lvl1pPr>
            </a:lstStyle>
            <a:p>
              <a:pPr algn="l"/>
              <a:r>
                <a:rPr dirty="0" err="1"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安保</a:t>
              </a:r>
              <a:endParaRPr dirty="0" err="1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34" name="文本框 54"/>
            <p:cNvSpPr txBox="1"/>
            <p:nvPr/>
          </p:nvSpPr>
          <p:spPr>
            <a:xfrm>
              <a:off x="31333" y="13886"/>
              <a:ext cx="3265" cy="783"/>
            </a:xfrm>
            <a:prstGeom prst="rect">
              <a:avLst/>
            </a:prstGeom>
            <a:ln w="12700">
              <a:miter lim="400000"/>
            </a:ln>
            <a:effectLst>
              <a:outerShdw sx="1000" sy="1000" algn="ctr" rotWithShape="0">
                <a:schemeClr val="bg1"/>
              </a:outerShdw>
            </a:effectLst>
          </p:spPr>
          <p:txBody>
            <a:bodyPr lIns="91777" tIns="91777" rIns="91777" bIns="91777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r" defTabSz="1828800">
                <a:defRPr sz="2000">
                  <a:solidFill>
                    <a:srgbClr val="C69D6C"/>
                  </a:solidFill>
                  <a:latin typeface="MiSans-Demibold" charset="-122"/>
                  <a:ea typeface="MiSans-Demibold" charset="-122"/>
                  <a:cs typeface="MiSans-Demibold" charset="-122"/>
                </a:defRPr>
              </a:lvl1pPr>
            </a:lstStyle>
            <a:p>
              <a:pPr algn="l"/>
              <a:r>
                <a:rPr dirty="0" err="1"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环境</a:t>
              </a:r>
              <a:endParaRPr dirty="0" err="1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35" name="圆形"/>
            <p:cNvSpPr/>
            <p:nvPr/>
          </p:nvSpPr>
          <p:spPr>
            <a:xfrm>
              <a:off x="30026" y="7875"/>
              <a:ext cx="378" cy="378"/>
            </a:xfrm>
            <a:prstGeom prst="ellipse">
              <a:avLst/>
            </a:prstGeom>
            <a:gradFill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1241360"/>
            </a:gradFill>
            <a:ln w="12700">
              <a:miter lim="400000"/>
            </a:ln>
            <a:effectLst>
              <a:outerShdw sx="1000" sy="1000" algn="ctr" rotWithShape="0">
                <a:schemeClr val="bg1"/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736" name="圆形"/>
            <p:cNvSpPr/>
            <p:nvPr/>
          </p:nvSpPr>
          <p:spPr>
            <a:xfrm>
              <a:off x="31292" y="8737"/>
              <a:ext cx="320" cy="320"/>
            </a:xfrm>
            <a:prstGeom prst="ellipse">
              <a:avLst/>
            </a:prstGeom>
            <a:solidFill>
              <a:srgbClr val="FFFFFF"/>
            </a:solidFill>
            <a:ln w="50800">
              <a:solidFill>
                <a:srgbClr val="D6A979"/>
              </a:solidFill>
              <a:miter lim="400000"/>
            </a:ln>
            <a:effectLst>
              <a:outerShdw sx="1000" sy="1000" algn="ctr" rotWithShape="0">
                <a:schemeClr val="bg1"/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737" name="圆形"/>
            <p:cNvSpPr/>
            <p:nvPr/>
          </p:nvSpPr>
          <p:spPr>
            <a:xfrm>
              <a:off x="31880" y="9662"/>
              <a:ext cx="378" cy="378"/>
            </a:xfrm>
            <a:prstGeom prst="ellipse">
              <a:avLst/>
            </a:prstGeom>
            <a:gradFill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1241360"/>
            </a:gradFill>
            <a:ln w="12700">
              <a:miter lim="400000"/>
            </a:ln>
            <a:effectLst>
              <a:outerShdw sx="1000" sy="1000" algn="ctr" rotWithShape="0">
                <a:schemeClr val="bg1"/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738" name="圆形"/>
            <p:cNvSpPr/>
            <p:nvPr/>
          </p:nvSpPr>
          <p:spPr>
            <a:xfrm>
              <a:off x="32232" y="10633"/>
              <a:ext cx="320" cy="320"/>
            </a:xfrm>
            <a:prstGeom prst="ellipse">
              <a:avLst/>
            </a:prstGeom>
            <a:solidFill>
              <a:srgbClr val="FFFFFF"/>
            </a:solidFill>
            <a:ln w="50800">
              <a:solidFill>
                <a:srgbClr val="D6A979"/>
              </a:solidFill>
              <a:miter lim="400000"/>
            </a:ln>
            <a:effectLst>
              <a:outerShdw sx="1000" sy="1000" algn="ctr" rotWithShape="0">
                <a:schemeClr val="bg1"/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739" name="圆形"/>
            <p:cNvSpPr/>
            <p:nvPr/>
          </p:nvSpPr>
          <p:spPr>
            <a:xfrm>
              <a:off x="32203" y="11391"/>
              <a:ext cx="378" cy="378"/>
            </a:xfrm>
            <a:prstGeom prst="ellipse">
              <a:avLst/>
            </a:prstGeom>
            <a:gradFill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1241360"/>
            </a:gradFill>
            <a:ln w="12700">
              <a:miter lim="400000"/>
            </a:ln>
            <a:effectLst>
              <a:outerShdw sx="1000" sy="1000" algn="ctr" rotWithShape="0">
                <a:schemeClr val="bg1"/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740" name="圆形"/>
            <p:cNvSpPr/>
            <p:nvPr/>
          </p:nvSpPr>
          <p:spPr>
            <a:xfrm>
              <a:off x="32032" y="12319"/>
              <a:ext cx="320" cy="320"/>
            </a:xfrm>
            <a:prstGeom prst="ellipse">
              <a:avLst/>
            </a:prstGeom>
            <a:solidFill>
              <a:srgbClr val="FFFFFF"/>
            </a:solidFill>
            <a:ln w="50800">
              <a:solidFill>
                <a:srgbClr val="D6A979"/>
              </a:solidFill>
              <a:miter lim="400000"/>
            </a:ln>
            <a:effectLst>
              <a:outerShdw sx="1000" sy="1000" algn="ctr" rotWithShape="0">
                <a:schemeClr val="bg1"/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741" name="圆形"/>
            <p:cNvSpPr/>
            <p:nvPr/>
          </p:nvSpPr>
          <p:spPr>
            <a:xfrm>
              <a:off x="31487" y="13190"/>
              <a:ext cx="378" cy="378"/>
            </a:xfrm>
            <a:prstGeom prst="ellipse">
              <a:avLst/>
            </a:prstGeom>
            <a:gradFill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1241360"/>
            </a:gradFill>
            <a:ln w="12700">
              <a:miter lim="400000"/>
            </a:ln>
            <a:effectLst>
              <a:outerShdw sx="1000" sy="1000" algn="ctr" rotWithShape="0">
                <a:schemeClr val="bg1"/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742" name="圆形"/>
            <p:cNvSpPr/>
            <p:nvPr/>
          </p:nvSpPr>
          <p:spPr>
            <a:xfrm>
              <a:off x="30253" y="14218"/>
              <a:ext cx="320" cy="320"/>
            </a:xfrm>
            <a:prstGeom prst="ellipse">
              <a:avLst/>
            </a:prstGeom>
            <a:solidFill>
              <a:srgbClr val="FFFFFF"/>
            </a:solidFill>
            <a:ln w="50800">
              <a:solidFill>
                <a:srgbClr val="D6A979"/>
              </a:solidFill>
              <a:miter lim="400000"/>
            </a:ln>
            <a:effectLst>
              <a:outerShdw sx="1000" sy="1000" algn="ctr" rotWithShape="0">
                <a:schemeClr val="bg1"/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761" name="文本框 54"/>
            <p:cNvSpPr txBox="1"/>
            <p:nvPr/>
          </p:nvSpPr>
          <p:spPr>
            <a:xfrm>
              <a:off x="30759" y="7592"/>
              <a:ext cx="3265" cy="783"/>
            </a:xfrm>
            <a:prstGeom prst="rect">
              <a:avLst/>
            </a:prstGeom>
            <a:ln w="12700">
              <a:miter lim="400000"/>
            </a:ln>
            <a:effectLst>
              <a:outerShdw sx="1000" sy="1000" algn="ctr" rotWithShape="0">
                <a:schemeClr val="bg1"/>
              </a:outerShdw>
            </a:effectLst>
          </p:spPr>
          <p:txBody>
            <a:bodyPr lIns="91777" tIns="91777" rIns="91777" bIns="91777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r" defTabSz="1828800">
                <a:defRPr sz="2000">
                  <a:solidFill>
                    <a:srgbClr val="C69D6C"/>
                  </a:solidFill>
                  <a:latin typeface="MiSans-Demibold" charset="-122"/>
                  <a:ea typeface="MiSans-Demibold" charset="-122"/>
                  <a:cs typeface="MiSans-Demibold" charset="-122"/>
                </a:defRPr>
              </a:lvl1pPr>
            </a:lstStyle>
            <a:p>
              <a:pPr algn="l"/>
              <a:r>
                <a:rPr dirty="0" err="1"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质量体系</a:t>
              </a:r>
              <a:endParaRPr dirty="0" err="1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69" name="标准化SOP…"/>
            <p:cNvSpPr txBox="1"/>
            <p:nvPr/>
          </p:nvSpPr>
          <p:spPr>
            <a:xfrm>
              <a:off x="29292" y="16475"/>
              <a:ext cx="2680" cy="1206"/>
            </a:xfrm>
            <a:prstGeom prst="rect">
              <a:avLst/>
            </a:prstGeom>
            <a:ln w="12700">
              <a:miter lim="400000"/>
            </a:ln>
            <a:effectLst>
              <a:outerShdw sx="1000" sy="1000" algn="ctr" rotWithShape="0">
                <a:schemeClr val="bg1"/>
              </a:outerShdw>
            </a:effectLst>
          </p:spPr>
          <p:txBody>
            <a:bodyPr wrap="none" lIns="50800" tIns="50800" rIns="50800" bIns="50800">
              <a:spAutoFit/>
            </a:bodyPr>
            <a:lstStyle/>
            <a:p>
              <a:pPr marL="228600" indent="-228600" defTabSz="1828800">
                <a:lnSpc>
                  <a:spcPct val="120000"/>
                </a:lnSpc>
                <a:buSzPct val="100000"/>
                <a:buAutoNum type="arabicPeriod" startAt="4"/>
                <a:defRPr sz="1800">
                  <a:solidFill>
                    <a:srgbClr val="FFFFFF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标准化SOP</a:t>
              </a: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228600" indent="-228600" defTabSz="1828800">
                <a:lnSpc>
                  <a:spcPct val="120000"/>
                </a:lnSpc>
                <a:buSzPct val="100000"/>
                <a:buAutoNum type="arabicPeriod" startAt="4"/>
                <a:defRPr sz="1800">
                  <a:solidFill>
                    <a:srgbClr val="FFFFFF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区域需求支持</a:t>
              </a: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70" name="重大事件调研解决方案…"/>
          <p:cNvSpPr txBox="1"/>
          <p:nvPr/>
        </p:nvSpPr>
        <p:spPr>
          <a:xfrm>
            <a:off x="12314181" y="10461562"/>
            <a:ext cx="2616200" cy="765810"/>
          </a:xfrm>
          <a:prstGeom prst="rect">
            <a:avLst/>
          </a:prstGeom>
          <a:ln w="12700">
            <a:miter lim="400000"/>
          </a:ln>
          <a:effectLst>
            <a:outerShdw sx="1000" sy="1000" algn="ctr" rotWithShape="0">
              <a:schemeClr val="bg1"/>
            </a:outerShdw>
          </a:effectLst>
        </p:spPr>
        <p:txBody>
          <a:bodyPr wrap="none" lIns="50800" tIns="50800" rIns="50800" bIns="50800">
            <a:spAutoFit/>
          </a:bodyPr>
          <a:lstStyle/>
          <a:p>
            <a:pPr marL="228600" indent="-228600" defTabSz="1828800">
              <a:lnSpc>
                <a:spcPct val="120000"/>
              </a:lnSpc>
              <a:buSzPct val="100000"/>
              <a:buAutoNum type="arabicPeriod" startAt="4"/>
              <a:defRPr sz="1800">
                <a:solidFill>
                  <a:srgbClr val="FFFFFF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重大事件调研解决方案</a:t>
            </a:r>
            <a:endParaRPr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 defTabSz="1828800">
              <a:lnSpc>
                <a:spcPct val="120000"/>
              </a:lnSpc>
              <a:buSzPct val="100000"/>
              <a:buAutoNum type="arabicPeriod" startAt="4"/>
              <a:defRPr sz="1800">
                <a:solidFill>
                  <a:srgbClr val="FFFFFF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疑难寻求资源支持</a:t>
            </a:r>
            <a:endParaRPr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10539" y="4820863"/>
            <a:ext cx="7504229" cy="6716314"/>
            <a:chOff x="1510539" y="4820863"/>
            <a:chExt cx="7504229" cy="6716314"/>
          </a:xfrm>
          <a:effectLst>
            <a:outerShdw sx="1000" sy="1000" algn="ctr" rotWithShape="0">
              <a:schemeClr val="bg1"/>
            </a:outerShdw>
          </a:effectLst>
        </p:grpSpPr>
        <p:sp>
          <p:nvSpPr>
            <p:cNvPr id="711" name="文本框 54"/>
            <p:cNvSpPr txBox="1"/>
            <p:nvPr/>
          </p:nvSpPr>
          <p:spPr>
            <a:xfrm>
              <a:off x="2810606" y="4820863"/>
              <a:ext cx="2073031" cy="497159"/>
            </a:xfrm>
            <a:prstGeom prst="rect">
              <a:avLst/>
            </a:prstGeom>
            <a:ln w="12700">
              <a:miter lim="400000"/>
            </a:ln>
            <a:effectLst>
              <a:outerShdw dist="19722" dir="5400000" rotWithShape="0">
                <a:srgbClr val="000000">
                  <a:alpha val="21542"/>
                </a:srgbClr>
              </a:outerShdw>
            </a:effectLst>
          </p:spPr>
          <p:txBody>
            <a:bodyPr lIns="91777" tIns="91777" rIns="91777" bIns="91777"/>
            <a:lstStyle>
              <a:lvl1pPr algn="r" defTabSz="1828800">
                <a:defRPr sz="2000">
                  <a:solidFill>
                    <a:srgbClr val="FFFFFF"/>
                  </a:soli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 dirty="0" err="1"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市场拓展</a:t>
              </a:r>
              <a:endParaRPr dirty="0" err="1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2" name="文本框 56"/>
            <p:cNvSpPr txBox="1"/>
            <p:nvPr/>
          </p:nvSpPr>
          <p:spPr>
            <a:xfrm>
              <a:off x="2034244" y="5357000"/>
              <a:ext cx="2073031" cy="497159"/>
            </a:xfrm>
            <a:prstGeom prst="rect">
              <a:avLst/>
            </a:prstGeom>
            <a:ln w="12700">
              <a:miter lim="400000"/>
            </a:ln>
            <a:effectLst>
              <a:outerShdw dist="19722" dir="5400000" rotWithShape="0">
                <a:srgbClr val="000000">
                  <a:alpha val="21542"/>
                </a:srgbClr>
              </a:outerShdw>
            </a:effectLst>
          </p:spPr>
          <p:txBody>
            <a:bodyPr lIns="91777" tIns="91777" rIns="91777" bIns="91777"/>
            <a:lstStyle>
              <a:lvl1pPr algn="r" defTabSz="1828800">
                <a:defRPr sz="2000">
                  <a:solidFill>
                    <a:srgbClr val="FFFFFF"/>
                  </a:soli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质量提升</a:t>
              </a: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3" name="文本框 24"/>
            <p:cNvSpPr txBox="1"/>
            <p:nvPr/>
          </p:nvSpPr>
          <p:spPr>
            <a:xfrm>
              <a:off x="1593892" y="5981076"/>
              <a:ext cx="2073031" cy="497159"/>
            </a:xfrm>
            <a:prstGeom prst="rect">
              <a:avLst/>
            </a:prstGeom>
            <a:ln w="12700">
              <a:miter lim="400000"/>
            </a:ln>
            <a:effectLst>
              <a:outerShdw dist="19722" dir="5400000" rotWithShape="0">
                <a:srgbClr val="000000">
                  <a:alpha val="21542"/>
                </a:srgbClr>
              </a:outerShdw>
            </a:effectLst>
          </p:spPr>
          <p:txBody>
            <a:bodyPr lIns="91777" tIns="91777" rIns="91777" bIns="91777"/>
            <a:lstStyle>
              <a:lvl1pPr algn="r" defTabSz="1828800">
                <a:defRPr sz="2000">
                  <a:solidFill>
                    <a:srgbClr val="FFFFFF"/>
                  </a:soli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技术支持</a:t>
              </a: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4" name="文本框 27"/>
            <p:cNvSpPr txBox="1"/>
            <p:nvPr/>
          </p:nvSpPr>
          <p:spPr>
            <a:xfrm>
              <a:off x="1510539" y="6605152"/>
              <a:ext cx="2073032" cy="497159"/>
            </a:xfrm>
            <a:prstGeom prst="rect">
              <a:avLst/>
            </a:prstGeom>
            <a:ln w="12700">
              <a:miter lim="400000"/>
            </a:ln>
            <a:effectLst>
              <a:outerShdw dist="19722" dir="5400000" rotWithShape="0">
                <a:srgbClr val="000000">
                  <a:alpha val="21542"/>
                </a:srgbClr>
              </a:outerShdw>
            </a:effectLst>
          </p:spPr>
          <p:txBody>
            <a:bodyPr lIns="91777" tIns="91777" rIns="91777" bIns="91777"/>
            <a:lstStyle>
              <a:lvl1pPr algn="r" defTabSz="1828800">
                <a:defRPr sz="2000">
                  <a:solidFill>
                    <a:srgbClr val="FFFFFF"/>
                  </a:soli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运营疑难</a:t>
              </a: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5" name="文本框 71"/>
            <p:cNvSpPr txBox="1"/>
            <p:nvPr/>
          </p:nvSpPr>
          <p:spPr>
            <a:xfrm>
              <a:off x="1510539" y="7229229"/>
              <a:ext cx="2073032" cy="497159"/>
            </a:xfrm>
            <a:prstGeom prst="rect">
              <a:avLst/>
            </a:prstGeom>
            <a:ln w="12700">
              <a:miter lim="400000"/>
            </a:ln>
            <a:effectLst>
              <a:outerShdw dist="19722" dir="5400000" rotWithShape="0">
                <a:srgbClr val="000000">
                  <a:alpha val="21542"/>
                </a:srgbClr>
              </a:outerShdw>
            </a:effectLst>
          </p:spPr>
          <p:txBody>
            <a:bodyPr lIns="91777" tIns="91777" rIns="91777" bIns="91777"/>
            <a:lstStyle>
              <a:lvl1pPr algn="r" defTabSz="1828800">
                <a:defRPr sz="2000">
                  <a:solidFill>
                    <a:srgbClr val="FFFFFF"/>
                  </a:soli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客户需求</a:t>
              </a: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6" name="文本框 73"/>
            <p:cNvSpPr txBox="1"/>
            <p:nvPr/>
          </p:nvSpPr>
          <p:spPr>
            <a:xfrm>
              <a:off x="1724724" y="7853305"/>
              <a:ext cx="2073031" cy="497159"/>
            </a:xfrm>
            <a:prstGeom prst="rect">
              <a:avLst/>
            </a:prstGeom>
            <a:ln w="12700">
              <a:miter lim="400000"/>
            </a:ln>
            <a:effectLst>
              <a:outerShdw dist="19722" dir="5400000" rotWithShape="0">
                <a:srgbClr val="000000">
                  <a:alpha val="21542"/>
                </a:srgbClr>
              </a:outerShdw>
            </a:effectLst>
          </p:spPr>
          <p:txBody>
            <a:bodyPr lIns="91777" tIns="91777" rIns="91777" bIns="91777"/>
            <a:lstStyle>
              <a:lvl1pPr algn="r" defTabSz="1828800">
                <a:defRPr sz="2000">
                  <a:solidFill>
                    <a:srgbClr val="FFFFFF"/>
                  </a:soli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 dirty="0" err="1"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事件处理</a:t>
              </a:r>
              <a:endParaRPr dirty="0" err="1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7" name="文本框 75"/>
            <p:cNvSpPr txBox="1"/>
            <p:nvPr/>
          </p:nvSpPr>
          <p:spPr>
            <a:xfrm>
              <a:off x="2228891" y="8477381"/>
              <a:ext cx="2073031" cy="497159"/>
            </a:xfrm>
            <a:prstGeom prst="rect">
              <a:avLst/>
            </a:prstGeom>
            <a:ln w="12700">
              <a:miter lim="400000"/>
            </a:ln>
            <a:effectLst>
              <a:outerShdw dist="19722" dir="5400000" rotWithShape="0">
                <a:srgbClr val="000000">
                  <a:alpha val="21542"/>
                </a:srgbClr>
              </a:outerShdw>
            </a:effectLst>
          </p:spPr>
          <p:txBody>
            <a:bodyPr lIns="91777" tIns="91777" rIns="91777" bIns="91777"/>
            <a:lstStyle>
              <a:lvl1pPr algn="r" defTabSz="1828800">
                <a:defRPr sz="2000" b="1">
                  <a:solidFill>
                    <a:srgbClr val="FFFFFF"/>
                  </a:soli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 b="0"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前介初始化</a:t>
              </a:r>
              <a:endParaRPr b="0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8" name="文本框 77"/>
            <p:cNvSpPr txBox="1"/>
            <p:nvPr/>
          </p:nvSpPr>
          <p:spPr>
            <a:xfrm>
              <a:off x="2641272" y="8817824"/>
              <a:ext cx="2073031" cy="497159"/>
            </a:xfrm>
            <a:prstGeom prst="rect">
              <a:avLst/>
            </a:prstGeom>
            <a:ln w="12700">
              <a:miter lim="400000"/>
            </a:ln>
            <a:effectLst>
              <a:outerShdw dist="19722" dir="5400000" rotWithShape="0">
                <a:srgbClr val="000000">
                  <a:alpha val="21542"/>
                </a:srgbClr>
              </a:outerShdw>
            </a:effectLst>
          </p:spPr>
          <p:txBody>
            <a:bodyPr lIns="91777" tIns="91777" rIns="91777" bIns="91777"/>
            <a:lstStyle>
              <a:lvl1pPr algn="r" defTabSz="1828800">
                <a:defRPr sz="2000" b="1">
                  <a:solidFill>
                    <a:srgbClr val="FFFFFF"/>
                  </a:soli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……</a:t>
              </a: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27" name="文本框 54"/>
            <p:cNvSpPr txBox="1"/>
            <p:nvPr/>
          </p:nvSpPr>
          <p:spPr>
            <a:xfrm>
              <a:off x="7467272" y="6069976"/>
              <a:ext cx="728617" cy="497159"/>
            </a:xfrm>
            <a:prstGeom prst="rect">
              <a:avLst/>
            </a:prstGeom>
            <a:ln w="12700">
              <a:miter lim="400000"/>
            </a:ln>
            <a:effectLst>
              <a:outerShdw dist="19722" dir="5400000" rotWithShape="0">
                <a:srgbClr val="000000">
                  <a:alpha val="21542"/>
                </a:srgbClr>
              </a:outerShdw>
            </a:effectLst>
          </p:spPr>
          <p:txBody>
            <a:bodyPr lIns="91777" tIns="91777" rIns="91777" bIns="91777"/>
            <a:lstStyle>
              <a:lvl1pPr defTabSz="1828800">
                <a:defRPr sz="2000">
                  <a:solidFill>
                    <a:srgbClr val="FFFFFF"/>
                  </a:soli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环境</a:t>
              </a: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48" name="文本框 18"/>
            <p:cNvSpPr txBox="1"/>
            <p:nvPr/>
          </p:nvSpPr>
          <p:spPr>
            <a:xfrm>
              <a:off x="5491635" y="9725555"/>
              <a:ext cx="1828166" cy="675005"/>
            </a:xfrm>
            <a:prstGeom prst="rect">
              <a:avLst/>
            </a:prstGeom>
            <a:ln w="12700">
              <a:miter lim="400000"/>
            </a:ln>
            <a:effectLst>
              <a:outerShdw dist="19722" dir="5400000" rotWithShape="0">
                <a:srgbClr val="000000">
                  <a:alpha val="21542"/>
                </a:srgbClr>
              </a:outerShdw>
            </a:effectLst>
          </p:spPr>
          <p:txBody>
            <a:bodyPr lIns="91777" tIns="91777" rIns="91777" bIns="91777">
              <a:spAutoFit/>
            </a:bodyPr>
            <a:lstStyle>
              <a:lvl1pPr algn="ctr" defTabSz="1828800">
                <a:defRPr sz="3200" b="1">
                  <a:solidFill>
                    <a:srgbClr val="FFFFFF"/>
                  </a:soli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 dirty="0" err="1">
                  <a:solidFill>
                    <a:srgbClr val="C69D6C"/>
                  </a:solidFill>
                  <a:latin typeface="微软雅黑" panose="020B0503020204020204" charset="-122"/>
                  <a:ea typeface="微软雅黑" panose="020B0503020204020204" charset="-122"/>
                </a:rPr>
                <a:t>项目</a:t>
              </a:r>
              <a:endParaRPr dirty="0" err="1">
                <a:solidFill>
                  <a:srgbClr val="C69D6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52" name="文本框 47"/>
            <p:cNvSpPr txBox="1"/>
            <p:nvPr/>
          </p:nvSpPr>
          <p:spPr>
            <a:xfrm>
              <a:off x="5854157" y="6921961"/>
              <a:ext cx="1103123" cy="677789"/>
            </a:xfrm>
            <a:prstGeom prst="rect">
              <a:avLst/>
            </a:prstGeom>
            <a:ln w="12700">
              <a:miter lim="400000"/>
            </a:ln>
            <a:effectLst>
              <a:outerShdw dist="19722" dir="5400000" rotWithShape="0">
                <a:srgbClr val="000000">
                  <a:alpha val="21542"/>
                </a:srgbClr>
              </a:outerShdw>
            </a:effectLst>
          </p:spPr>
          <p:txBody>
            <a:bodyPr lIns="91777" tIns="91777" rIns="91777" bIns="91777">
              <a:spAutoFit/>
            </a:bodyPr>
            <a:lstStyle>
              <a:lvl1pPr algn="ctr" defTabSz="1828800">
                <a:defRPr sz="3200" b="1">
                  <a:solidFill>
                    <a:srgbClr val="FFFFFF"/>
                  </a:soli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项目</a:t>
              </a: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57" name="文本框 54"/>
            <p:cNvSpPr txBox="1"/>
            <p:nvPr/>
          </p:nvSpPr>
          <p:spPr>
            <a:xfrm>
              <a:off x="7772072" y="6605262"/>
              <a:ext cx="728617" cy="497159"/>
            </a:xfrm>
            <a:prstGeom prst="rect">
              <a:avLst/>
            </a:prstGeom>
            <a:ln w="12700">
              <a:miter lim="400000"/>
            </a:ln>
            <a:effectLst>
              <a:outerShdw dist="19722" dir="5400000" rotWithShape="0">
                <a:srgbClr val="000000">
                  <a:alpha val="21542"/>
                </a:srgbClr>
              </a:outerShdw>
            </a:effectLst>
          </p:spPr>
          <p:txBody>
            <a:bodyPr lIns="91777" tIns="91777" rIns="91777" bIns="91777"/>
            <a:lstStyle>
              <a:lvl1pPr defTabSz="1828800">
                <a:defRPr sz="2000">
                  <a:solidFill>
                    <a:srgbClr val="FFFFFF"/>
                  </a:soli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工程</a:t>
              </a: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58" name="文本框 54"/>
            <p:cNvSpPr txBox="1"/>
            <p:nvPr/>
          </p:nvSpPr>
          <p:spPr>
            <a:xfrm>
              <a:off x="7772072" y="7140549"/>
              <a:ext cx="1242696" cy="497159"/>
            </a:xfrm>
            <a:prstGeom prst="rect">
              <a:avLst/>
            </a:prstGeom>
            <a:ln w="12700">
              <a:miter lim="400000"/>
            </a:ln>
            <a:effectLst>
              <a:outerShdw dist="19722" dir="5400000" rotWithShape="0">
                <a:srgbClr val="000000">
                  <a:alpha val="21542"/>
                </a:srgbClr>
              </a:outerShdw>
            </a:effectLst>
          </p:spPr>
          <p:txBody>
            <a:bodyPr lIns="91777" tIns="91777" rIns="91777" bIns="91777"/>
            <a:lstStyle>
              <a:lvl1pPr defTabSz="1828800">
                <a:defRPr sz="2000">
                  <a:solidFill>
                    <a:srgbClr val="FFFFFF"/>
                  </a:solidFill>
                  <a:latin typeface="MiSans-Demibold" charset="-122"/>
                  <a:ea typeface="MiSans-Demibold" charset="-122"/>
                  <a:cs typeface="MiSans-Demibold" charset="-122"/>
                  <a:sym typeface="MiSans-Demibold" charset="-122"/>
                </a:defRPr>
              </a:lvl1pPr>
            </a:lstStyle>
            <a:p>
              <a:r>
                <a:rPr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质量EHS</a:t>
              </a: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59" name="文本框 54"/>
            <p:cNvSpPr txBox="1"/>
            <p:nvPr/>
          </p:nvSpPr>
          <p:spPr>
            <a:xfrm>
              <a:off x="7467272" y="7675835"/>
              <a:ext cx="728617" cy="497159"/>
            </a:xfrm>
            <a:prstGeom prst="rect">
              <a:avLst/>
            </a:prstGeom>
            <a:ln w="12700">
              <a:miter lim="400000"/>
            </a:ln>
            <a:effectLst>
              <a:outerShdw dist="19722" dir="5400000" rotWithShape="0">
                <a:srgbClr val="000000">
                  <a:alpha val="21542"/>
                </a:srgbClr>
              </a:outerShdw>
            </a:effectLst>
          </p:spPr>
          <p:txBody>
            <a:bodyPr lIns="91777" tIns="91777" rIns="91777" bIns="91777"/>
            <a:lstStyle>
              <a:lvl1pPr defTabSz="1828800">
                <a:defRPr sz="2000" b="1">
                  <a:solidFill>
                    <a:srgbClr val="FFFFFF"/>
                  </a:soli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 b="0"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安保</a:t>
              </a:r>
              <a:endParaRPr b="0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60" name="运营难点…"/>
            <p:cNvSpPr txBox="1"/>
            <p:nvPr/>
          </p:nvSpPr>
          <p:spPr>
            <a:xfrm>
              <a:off x="4953456" y="10461562"/>
              <a:ext cx="1256754" cy="1075615"/>
            </a:xfrm>
            <a:prstGeom prst="rect">
              <a:avLst/>
            </a:prstGeom>
            <a:ln w="12700">
              <a:miter lim="400000"/>
            </a:ln>
            <a:effectLst>
              <a:outerShdw dist="19722" dir="5400000" rotWithShape="0">
                <a:srgbClr val="000000">
                  <a:alpha val="21542"/>
                </a:srgbClr>
              </a:outerShdw>
            </a:effectLst>
          </p:spPr>
          <p:txBody>
            <a:bodyPr wrap="none" lIns="50800" tIns="50800" rIns="50800" bIns="50800">
              <a:spAutoFit/>
            </a:bodyPr>
            <a:lstStyle/>
            <a:p>
              <a:pPr marL="228600" indent="-228600" defTabSz="1828800">
                <a:lnSpc>
                  <a:spcPct val="120000"/>
                </a:lnSpc>
                <a:buSzPct val="100000"/>
                <a:buAutoNum type="arabicPeriod"/>
                <a:defRPr sz="1800">
                  <a:solidFill>
                    <a:srgbClr val="FFFFFF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运营难点</a:t>
              </a: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228600" indent="-228600" defTabSz="1828800">
                <a:lnSpc>
                  <a:spcPct val="120000"/>
                </a:lnSpc>
                <a:buSzPct val="100000"/>
                <a:buAutoNum type="arabicPeriod"/>
                <a:defRPr sz="1800">
                  <a:solidFill>
                    <a:srgbClr val="FFFFFF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甲方需求</a:t>
              </a: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228600" indent="-228600" defTabSz="1828800">
                <a:lnSpc>
                  <a:spcPct val="120000"/>
                </a:lnSpc>
                <a:buSzPct val="100000"/>
                <a:buAutoNum type="arabicPeriod"/>
                <a:defRPr sz="1800">
                  <a:solidFill>
                    <a:srgbClr val="FFFFFF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重大事件</a:t>
              </a: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71" name="业务扩展…"/>
            <p:cNvSpPr txBox="1"/>
            <p:nvPr/>
          </p:nvSpPr>
          <p:spPr>
            <a:xfrm>
              <a:off x="6570999" y="10461562"/>
              <a:ext cx="1257301" cy="772162"/>
            </a:xfrm>
            <a:prstGeom prst="rect">
              <a:avLst/>
            </a:prstGeom>
            <a:ln w="12700">
              <a:miter lim="400000"/>
            </a:ln>
            <a:effectLst>
              <a:outerShdw dist="19722" dir="5400000" rotWithShape="0">
                <a:srgbClr val="000000">
                  <a:alpha val="21542"/>
                </a:srgbClr>
              </a:outerShdw>
            </a:effectLst>
          </p:spPr>
          <p:txBody>
            <a:bodyPr wrap="none" lIns="50800" tIns="50800" rIns="50800" bIns="50800">
              <a:spAutoFit/>
            </a:bodyPr>
            <a:lstStyle/>
            <a:p>
              <a:pPr marL="228600" indent="-228600" defTabSz="1828800">
                <a:lnSpc>
                  <a:spcPct val="120000"/>
                </a:lnSpc>
                <a:buSzPct val="100000"/>
                <a:buAutoNum type="arabicPeriod" startAt="4"/>
                <a:defRPr sz="1800">
                  <a:solidFill>
                    <a:srgbClr val="FFFFFF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业务扩展</a:t>
              </a: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228600" indent="-228600" defTabSz="1828800">
                <a:lnSpc>
                  <a:spcPct val="120000"/>
                </a:lnSpc>
                <a:buSzPct val="100000"/>
                <a:buAutoNum type="arabicPeriod" startAt="4"/>
                <a:defRPr sz="1800">
                  <a:solidFill>
                    <a:srgbClr val="FFFFFF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服务质量</a:t>
              </a: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638935" y="1654810"/>
            <a:ext cx="4650105" cy="9032240"/>
            <a:chOff x="2581" y="2606"/>
            <a:chExt cx="7323" cy="14224"/>
          </a:xfrm>
        </p:grpSpPr>
        <p:sp>
          <p:nvSpPr>
            <p:cNvPr id="49" name="Rectangle 7"/>
            <p:cNvSpPr/>
            <p:nvPr/>
          </p:nvSpPr>
          <p:spPr>
            <a:xfrm>
              <a:off x="2581" y="2606"/>
              <a:ext cx="7323" cy="14224"/>
            </a:xfrm>
            <a:prstGeom prst="rect">
              <a:avLst/>
            </a:prstGeom>
            <a:solidFill>
              <a:srgbClr val="FFC000">
                <a:alpha val="89000"/>
              </a:srgbClr>
            </a:solidFill>
            <a:ln w="25400">
              <a:miter lim="400000"/>
            </a:ln>
          </p:spPr>
          <p:txBody>
            <a:bodyPr tIns="91439" bIns="91439" anchor="ctr"/>
            <a:lstStyle/>
            <a:p>
              <a:pPr algn="r" defTabSz="1828800">
                <a:defRPr sz="2800" b="1">
                  <a:solidFill>
                    <a:srgbClr val="F7F7F7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Saturday Sans Regular" panose="02010600010101010101" charset="-122"/>
                <a:ea typeface="Saturday Sans Regular" panose="02010600010101010101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52" name="Freeform 35"/>
            <p:cNvSpPr/>
            <p:nvPr/>
          </p:nvSpPr>
          <p:spPr>
            <a:xfrm>
              <a:off x="3235" y="3609"/>
              <a:ext cx="965" cy="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8" extrusionOk="0">
                  <a:moveTo>
                    <a:pt x="21465" y="11095"/>
                  </a:moveTo>
                  <a:cubicBezTo>
                    <a:pt x="13230" y="21389"/>
                    <a:pt x="13230" y="21389"/>
                    <a:pt x="13230" y="21389"/>
                  </a:cubicBezTo>
                  <a:cubicBezTo>
                    <a:pt x="13095" y="21558"/>
                    <a:pt x="13095" y="21558"/>
                    <a:pt x="12960" y="21558"/>
                  </a:cubicBezTo>
                  <a:cubicBezTo>
                    <a:pt x="12825" y="21558"/>
                    <a:pt x="12825" y="21558"/>
                    <a:pt x="12690" y="21389"/>
                  </a:cubicBezTo>
                  <a:cubicBezTo>
                    <a:pt x="12555" y="21220"/>
                    <a:pt x="12555" y="21052"/>
                    <a:pt x="12690" y="20883"/>
                  </a:cubicBezTo>
                  <a:cubicBezTo>
                    <a:pt x="20520" y="11095"/>
                    <a:pt x="20520" y="11095"/>
                    <a:pt x="20520" y="11095"/>
                  </a:cubicBezTo>
                  <a:cubicBezTo>
                    <a:pt x="270" y="11095"/>
                    <a:pt x="270" y="11095"/>
                    <a:pt x="270" y="11095"/>
                  </a:cubicBezTo>
                  <a:cubicBezTo>
                    <a:pt x="135" y="11095"/>
                    <a:pt x="0" y="10927"/>
                    <a:pt x="0" y="10758"/>
                  </a:cubicBezTo>
                  <a:cubicBezTo>
                    <a:pt x="0" y="10589"/>
                    <a:pt x="135" y="10252"/>
                    <a:pt x="270" y="10252"/>
                  </a:cubicBezTo>
                  <a:cubicBezTo>
                    <a:pt x="20520" y="10252"/>
                    <a:pt x="20520" y="10252"/>
                    <a:pt x="20520" y="10252"/>
                  </a:cubicBezTo>
                  <a:cubicBezTo>
                    <a:pt x="12690" y="633"/>
                    <a:pt x="12690" y="633"/>
                    <a:pt x="12690" y="633"/>
                  </a:cubicBezTo>
                  <a:cubicBezTo>
                    <a:pt x="12555" y="464"/>
                    <a:pt x="12555" y="296"/>
                    <a:pt x="12690" y="127"/>
                  </a:cubicBezTo>
                  <a:cubicBezTo>
                    <a:pt x="12825" y="-42"/>
                    <a:pt x="13095" y="-42"/>
                    <a:pt x="13230" y="127"/>
                  </a:cubicBezTo>
                  <a:cubicBezTo>
                    <a:pt x="21465" y="10420"/>
                    <a:pt x="21465" y="10420"/>
                    <a:pt x="21465" y="10420"/>
                  </a:cubicBezTo>
                  <a:cubicBezTo>
                    <a:pt x="21465" y="10420"/>
                    <a:pt x="21600" y="10420"/>
                    <a:pt x="21600" y="10589"/>
                  </a:cubicBezTo>
                  <a:cubicBezTo>
                    <a:pt x="21600" y="10589"/>
                    <a:pt x="21600" y="10589"/>
                    <a:pt x="21600" y="10589"/>
                  </a:cubicBezTo>
                  <a:cubicBezTo>
                    <a:pt x="21600" y="10589"/>
                    <a:pt x="21600" y="10589"/>
                    <a:pt x="21600" y="10589"/>
                  </a:cubicBezTo>
                  <a:cubicBezTo>
                    <a:pt x="21600" y="10758"/>
                    <a:pt x="21600" y="10758"/>
                    <a:pt x="21600" y="10758"/>
                  </a:cubicBezTo>
                  <a:cubicBezTo>
                    <a:pt x="21600" y="10927"/>
                    <a:pt x="21600" y="10927"/>
                    <a:pt x="21465" y="1109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tIns="91439" bIns="91439"/>
            <a:lstStyle/>
            <a:p>
              <a:pPr defTabSz="1828800">
                <a:defRPr sz="3600">
                  <a:solidFill>
                    <a:srgbClr val="222222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Saturday Sans Regular" panose="02010600010101010101" charset="-122"/>
                <a:ea typeface="Saturday Sans Regular" panose="02010600010101010101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53" name="企业办公全场景运营服务商"/>
            <p:cNvSpPr txBox="1"/>
            <p:nvPr/>
          </p:nvSpPr>
          <p:spPr>
            <a:xfrm>
              <a:off x="3235" y="9809"/>
              <a:ext cx="2368" cy="2326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>
              <a:lvl1pPr defTabSz="1828800">
                <a:defRPr sz="9600" b="1">
                  <a:solidFill>
                    <a:srgbClr val="FFFFFF"/>
                  </a:soli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 dirty="0"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4" name="企业办公全场景运营服务商"/>
            <p:cNvSpPr txBox="1"/>
            <p:nvPr/>
          </p:nvSpPr>
          <p:spPr>
            <a:xfrm>
              <a:off x="5521" y="13585"/>
              <a:ext cx="3598" cy="969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>
              <a:lvl1pPr defTabSz="1828800">
                <a:defRPr sz="4000" b="1">
                  <a:solidFill>
                    <a:srgbClr val="F7F7F7"/>
                  </a:soli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pPr algn="r"/>
              <a:r>
                <a:rPr lang="zh-CN" dirty="0" err="1">
                  <a:latin typeface="微软雅黑" panose="020B0503020204020204" charset="-122"/>
                  <a:ea typeface="微软雅黑" panose="020B0503020204020204" charset="-122"/>
                </a:rPr>
                <a:t>服务</a:t>
              </a:r>
              <a:r>
                <a:rPr lang="zh-CN" dirty="0" err="1">
                  <a:latin typeface="微软雅黑" panose="020B0503020204020204" charset="-122"/>
                  <a:ea typeface="微软雅黑" panose="020B0503020204020204" charset="-122"/>
                </a:rPr>
                <a:t>能力</a:t>
              </a:r>
              <a:endParaRPr lang="zh-CN" dirty="0" err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5" name="企业办公全场景运营服务商"/>
            <p:cNvSpPr txBox="1"/>
            <p:nvPr/>
          </p:nvSpPr>
          <p:spPr>
            <a:xfrm>
              <a:off x="5915" y="10990"/>
              <a:ext cx="2221" cy="969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>
              <a:lvl1pPr defTabSz="1828800">
                <a:defRPr sz="4000" b="1" cap="all">
                  <a:solidFill>
                    <a:srgbClr val="F7F7F7"/>
                  </a:soli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part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品牌介绍"/>
          <p:cNvSpPr txBox="1"/>
          <p:nvPr/>
        </p:nvSpPr>
        <p:spPr>
          <a:xfrm>
            <a:off x="745064" y="658161"/>
            <a:ext cx="3997325" cy="43053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2800">
                <a:solidFill>
                  <a:srgbClr val="424242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服务详情·办公室运营服务</a:t>
            </a:r>
            <a:endParaRPr dirty="0" err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76" name="About k-work"/>
          <p:cNvSpPr txBox="1"/>
          <p:nvPr/>
        </p:nvSpPr>
        <p:spPr>
          <a:xfrm>
            <a:off x="745064" y="1139026"/>
            <a:ext cx="3627596" cy="2308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15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lvl1pPr>
          </a:lstStyle>
          <a:p>
            <a:r>
              <a:rPr dirty="0">
                <a:latin typeface="微软雅黑" panose="020B0503020204020204" charset="-122"/>
                <a:ea typeface="微软雅黑" panose="020B0503020204020204" charset="-122"/>
              </a:rPr>
              <a:t>Service </a:t>
            </a: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Details·Office</a:t>
            </a:r>
            <a:r>
              <a:rPr dirty="0">
                <a:latin typeface="微软雅黑" panose="020B0503020204020204" charset="-122"/>
                <a:ea typeface="微软雅黑" panose="020B0503020204020204" charset="-122"/>
              </a:rPr>
              <a:t> Operation Service</a:t>
            </a: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1936730" y="2246630"/>
            <a:ext cx="11478895" cy="10501630"/>
            <a:chOff x="18406" y="4057"/>
            <a:chExt cx="18232" cy="16680"/>
          </a:xfrm>
        </p:grpSpPr>
        <p:grpSp>
          <p:nvGrpSpPr>
            <p:cNvPr id="17" name="组合 16"/>
            <p:cNvGrpSpPr/>
            <p:nvPr/>
          </p:nvGrpSpPr>
          <p:grpSpPr>
            <a:xfrm>
              <a:off x="18406" y="4057"/>
              <a:ext cx="18233" cy="16681"/>
              <a:chOff x="12662437" y="1984253"/>
              <a:chExt cx="11578012" cy="10592722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358"/>
              <a:stretch>
                <a:fillRect/>
              </a:stretch>
            </p:blipFill>
            <p:spPr>
              <a:xfrm>
                <a:off x="18499327" y="1984317"/>
                <a:ext cx="5734498" cy="3526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285" y="21600"/>
                    </a:lnTo>
                    <a:cubicBezTo>
                      <a:pt x="21377" y="21600"/>
                      <a:pt x="21433" y="21600"/>
                      <a:pt x="21470" y="21570"/>
                    </a:cubicBezTo>
                    <a:cubicBezTo>
                      <a:pt x="21523" y="21532"/>
                      <a:pt x="21565" y="21450"/>
                      <a:pt x="21584" y="21347"/>
                    </a:cubicBezTo>
                    <a:cubicBezTo>
                      <a:pt x="21600" y="21275"/>
                      <a:pt x="21600" y="21168"/>
                      <a:pt x="21600" y="20989"/>
                    </a:cubicBezTo>
                    <a:lnTo>
                      <a:pt x="21600" y="611"/>
                    </a:lnTo>
                    <a:cubicBezTo>
                      <a:pt x="21600" y="432"/>
                      <a:pt x="21600" y="324"/>
                      <a:pt x="21584" y="252"/>
                    </a:cubicBezTo>
                    <a:cubicBezTo>
                      <a:pt x="21565" y="149"/>
                      <a:pt x="21523" y="68"/>
                      <a:pt x="21470" y="30"/>
                    </a:cubicBezTo>
                    <a:cubicBezTo>
                      <a:pt x="21433" y="0"/>
                      <a:pt x="21377" y="0"/>
                      <a:pt x="2128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ln w="12700">
                <a:miter lim="400000"/>
                <a:headEnd/>
                <a:tailEnd/>
              </a:ln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889"/>
              <a:stretch>
                <a:fillRect/>
              </a:stretch>
            </p:blipFill>
            <p:spPr>
              <a:xfrm>
                <a:off x="18505951" y="9099467"/>
                <a:ext cx="5734498" cy="3477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285" y="21600"/>
                    </a:lnTo>
                    <a:cubicBezTo>
                      <a:pt x="21377" y="21600"/>
                      <a:pt x="21433" y="21600"/>
                      <a:pt x="21470" y="21570"/>
                    </a:cubicBezTo>
                    <a:cubicBezTo>
                      <a:pt x="21523" y="21532"/>
                      <a:pt x="21565" y="21450"/>
                      <a:pt x="21584" y="21347"/>
                    </a:cubicBezTo>
                    <a:cubicBezTo>
                      <a:pt x="21600" y="21275"/>
                      <a:pt x="21600" y="21168"/>
                      <a:pt x="21600" y="20989"/>
                    </a:cubicBezTo>
                    <a:lnTo>
                      <a:pt x="21600" y="611"/>
                    </a:lnTo>
                    <a:cubicBezTo>
                      <a:pt x="21600" y="432"/>
                      <a:pt x="21600" y="324"/>
                      <a:pt x="21584" y="252"/>
                    </a:cubicBezTo>
                    <a:cubicBezTo>
                      <a:pt x="21565" y="149"/>
                      <a:pt x="21523" y="68"/>
                      <a:pt x="21470" y="30"/>
                    </a:cubicBezTo>
                    <a:cubicBezTo>
                      <a:pt x="21433" y="0"/>
                      <a:pt x="21377" y="0"/>
                      <a:pt x="2128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ln w="12700">
                <a:miter lim="400000"/>
                <a:headEnd/>
                <a:tailEnd/>
              </a:ln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4"/>
              <a:stretch>
                <a:fillRect/>
              </a:stretch>
            </p:blipFill>
            <p:spPr>
              <a:xfrm>
                <a:off x="12673565" y="5490094"/>
                <a:ext cx="5730168" cy="3526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285" y="21600"/>
                    </a:lnTo>
                    <a:cubicBezTo>
                      <a:pt x="21377" y="21600"/>
                      <a:pt x="21433" y="21600"/>
                      <a:pt x="21470" y="21570"/>
                    </a:cubicBezTo>
                    <a:cubicBezTo>
                      <a:pt x="21523" y="21532"/>
                      <a:pt x="21565" y="21450"/>
                      <a:pt x="21584" y="21347"/>
                    </a:cubicBezTo>
                    <a:cubicBezTo>
                      <a:pt x="21600" y="21275"/>
                      <a:pt x="21600" y="21168"/>
                      <a:pt x="21600" y="20989"/>
                    </a:cubicBezTo>
                    <a:lnTo>
                      <a:pt x="21600" y="611"/>
                    </a:lnTo>
                    <a:cubicBezTo>
                      <a:pt x="21600" y="432"/>
                      <a:pt x="21600" y="324"/>
                      <a:pt x="21584" y="252"/>
                    </a:cubicBezTo>
                    <a:cubicBezTo>
                      <a:pt x="21565" y="149"/>
                      <a:pt x="21523" y="68"/>
                      <a:pt x="21470" y="30"/>
                    </a:cubicBezTo>
                    <a:cubicBezTo>
                      <a:pt x="21433" y="0"/>
                      <a:pt x="21377" y="0"/>
                      <a:pt x="2128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ln w="12700">
                <a:miter lim="400000"/>
                <a:headEnd/>
                <a:tailEnd/>
              </a:ln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77"/>
              <a:stretch>
                <a:fillRect/>
              </a:stretch>
            </p:blipFill>
            <p:spPr>
              <a:xfrm>
                <a:off x="12676215" y="1984253"/>
                <a:ext cx="5734498" cy="3448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285" y="21600"/>
                    </a:lnTo>
                    <a:cubicBezTo>
                      <a:pt x="21377" y="21600"/>
                      <a:pt x="21433" y="21600"/>
                      <a:pt x="21470" y="21570"/>
                    </a:cubicBezTo>
                    <a:cubicBezTo>
                      <a:pt x="21523" y="21532"/>
                      <a:pt x="21565" y="21450"/>
                      <a:pt x="21584" y="21347"/>
                    </a:cubicBezTo>
                    <a:cubicBezTo>
                      <a:pt x="21600" y="21275"/>
                      <a:pt x="21600" y="21168"/>
                      <a:pt x="21600" y="20989"/>
                    </a:cubicBezTo>
                    <a:lnTo>
                      <a:pt x="21600" y="611"/>
                    </a:lnTo>
                    <a:cubicBezTo>
                      <a:pt x="21600" y="432"/>
                      <a:pt x="21600" y="324"/>
                      <a:pt x="21584" y="252"/>
                    </a:cubicBezTo>
                    <a:cubicBezTo>
                      <a:pt x="21565" y="149"/>
                      <a:pt x="21523" y="68"/>
                      <a:pt x="21470" y="30"/>
                    </a:cubicBezTo>
                    <a:cubicBezTo>
                      <a:pt x="21433" y="0"/>
                      <a:pt x="21377" y="0"/>
                      <a:pt x="2128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ln w="12700">
                <a:miter lim="400000"/>
                <a:headEnd/>
                <a:tailEnd/>
              </a:ln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798"/>
              <a:stretch>
                <a:fillRect/>
              </a:stretch>
            </p:blipFill>
            <p:spPr>
              <a:xfrm>
                <a:off x="12662437" y="9096500"/>
                <a:ext cx="5748276" cy="3448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285" y="21600"/>
                    </a:lnTo>
                    <a:cubicBezTo>
                      <a:pt x="21377" y="21600"/>
                      <a:pt x="21433" y="21600"/>
                      <a:pt x="21470" y="21570"/>
                    </a:cubicBezTo>
                    <a:cubicBezTo>
                      <a:pt x="21523" y="21532"/>
                      <a:pt x="21565" y="21450"/>
                      <a:pt x="21584" y="21347"/>
                    </a:cubicBezTo>
                    <a:cubicBezTo>
                      <a:pt x="21600" y="21275"/>
                      <a:pt x="21600" y="21168"/>
                      <a:pt x="21600" y="20989"/>
                    </a:cubicBezTo>
                    <a:lnTo>
                      <a:pt x="21600" y="611"/>
                    </a:lnTo>
                    <a:cubicBezTo>
                      <a:pt x="21600" y="432"/>
                      <a:pt x="21600" y="324"/>
                      <a:pt x="21584" y="252"/>
                    </a:cubicBezTo>
                    <a:cubicBezTo>
                      <a:pt x="21565" y="149"/>
                      <a:pt x="21523" y="68"/>
                      <a:pt x="21470" y="30"/>
                    </a:cubicBezTo>
                    <a:cubicBezTo>
                      <a:pt x="21433" y="0"/>
                      <a:pt x="21377" y="0"/>
                      <a:pt x="2128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ln w="12700">
                <a:miter lim="400000"/>
                <a:headEnd/>
                <a:tailEnd/>
              </a:ln>
            </p:spPr>
          </p:pic>
        </p:grpSp>
        <p:pic>
          <p:nvPicPr>
            <p:cNvPr id="11" name="图片 10" descr="楷林物业保洁形象照 (7)"/>
            <p:cNvPicPr>
              <a:picLocks noChangeAspect="1"/>
            </p:cNvPicPr>
            <p:nvPr/>
          </p:nvPicPr>
          <p:blipFill>
            <a:blip r:embed="rId6"/>
            <a:srcRect b="6215"/>
            <a:stretch>
              <a:fillRect/>
            </a:stretch>
          </p:blipFill>
          <p:spPr>
            <a:xfrm>
              <a:off x="27608" y="9611"/>
              <a:ext cx="9021" cy="5640"/>
            </a:xfrm>
            <a:prstGeom prst="rect">
              <a:avLst/>
            </a:prstGeom>
          </p:spPr>
        </p:pic>
      </p:grpSp>
      <p:sp>
        <p:nvSpPr>
          <p:cNvPr id="773" name="圆角矩形"/>
          <p:cNvSpPr/>
          <p:nvPr/>
        </p:nvSpPr>
        <p:spPr>
          <a:xfrm>
            <a:off x="469265" y="2245995"/>
            <a:ext cx="23446105" cy="11470005"/>
          </a:xfrm>
          <a:prstGeom prst="roundRect">
            <a:avLst>
              <a:gd name="adj" fmla="val 1850"/>
            </a:avLst>
          </a:prstGeom>
          <a:solidFill>
            <a:srgbClr val="FFFFFF">
              <a:alpha val="26774"/>
            </a:srgbClr>
          </a:solidFill>
          <a:ln w="12700">
            <a:miter lim="400000"/>
          </a:ln>
          <a:effectLst>
            <a:outerShdw blurRad="381000" dist="111500" dir="5400000" rotWithShape="0">
              <a:srgbClr val="000000">
                <a:alpha val="14056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 dirty="0">
              <a:latin typeface="Saturday Sans Regular" panose="02010600010101010101" charset="-122"/>
              <a:ea typeface="Saturday Sans Regular" panose="02010600010101010101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814830" y="4221480"/>
            <a:ext cx="10424795" cy="7324090"/>
            <a:chOff x="4078" y="6622"/>
            <a:chExt cx="18036" cy="12462"/>
          </a:xfrm>
        </p:grpSpPr>
        <p:grpSp>
          <p:nvGrpSpPr>
            <p:cNvPr id="2" name="组合 1"/>
            <p:cNvGrpSpPr/>
            <p:nvPr/>
          </p:nvGrpSpPr>
          <p:grpSpPr>
            <a:xfrm>
              <a:off x="4078" y="15467"/>
              <a:ext cx="8261" cy="3269"/>
              <a:chOff x="4162316" y="4858734"/>
              <a:chExt cx="5245503" cy="2075670"/>
            </a:xfrm>
          </p:grpSpPr>
          <p:sp>
            <p:nvSpPr>
              <p:cNvPr id="778" name="圆角矩形"/>
              <p:cNvSpPr/>
              <p:nvPr/>
            </p:nvSpPr>
            <p:spPr>
              <a:xfrm>
                <a:off x="4162316" y="4858734"/>
                <a:ext cx="5245503" cy="2075670"/>
              </a:xfrm>
              <a:prstGeom prst="roundRect">
                <a:avLst>
                  <a:gd name="adj" fmla="val 3988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139700" dist="81699" dir="5400000" rotWithShape="0">
                  <a:srgbClr val="000000">
                    <a:alpha val="1028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lnSpc>
                    <a:spcPct val="130000"/>
                  </a:lnSpc>
                  <a:defRPr sz="3600">
                    <a:solidFill>
                      <a:srgbClr val="FFFFFF"/>
                    </a:solidFill>
                    <a:latin typeface="Open Sans" panose="020B0606030504020204"/>
                    <a:ea typeface="Open Sans" panose="020B0606030504020204"/>
                    <a:cs typeface="Open Sans" panose="020B0606030504020204"/>
                    <a:sym typeface="Open Sans" panose="020B0606030504020204"/>
                  </a:defRPr>
                </a:pPr>
                <a:endParaRPr sz="2400">
                  <a:latin typeface="微软雅黑" panose="020B0503020204020204" charset="-122"/>
                  <a:ea typeface="微软雅黑" panose="020B0503020204020204" charset="-122"/>
                  <a:cs typeface="Saturday Sans Regular" panose="02010600010101010101" charset="-122"/>
                  <a:sym typeface="Saturday Sans Regular" panose="02010600010101010101" charset="-122"/>
                </a:endParaRPr>
              </a:p>
            </p:txBody>
          </p:sp>
          <p:sp>
            <p:nvSpPr>
              <p:cNvPr id="779" name="圆角矩形"/>
              <p:cNvSpPr/>
              <p:nvPr/>
            </p:nvSpPr>
            <p:spPr>
              <a:xfrm>
                <a:off x="6539611" y="5330132"/>
                <a:ext cx="2048758" cy="505620"/>
              </a:xfrm>
              <a:prstGeom prst="roundRect">
                <a:avLst>
                  <a:gd name="adj" fmla="val 11427"/>
                </a:avLst>
              </a:prstGeom>
              <a:gradFill flip="none" rotWithShape="1">
                <a:gsLst>
                  <a:gs pos="0">
                    <a:srgbClr val="D6A979"/>
                  </a:gs>
                  <a:gs pos="100000">
                    <a:srgbClr val="AA7942"/>
                  </a:gs>
                </a:gsLst>
                <a:lin ang="2906475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lnSpc>
                    <a:spcPct val="130000"/>
                  </a:lnSpc>
                  <a:defRPr sz="3600">
                    <a:solidFill>
                      <a:srgbClr val="FFFFFF"/>
                    </a:solidFill>
                    <a:latin typeface="Open Sans" panose="020B0606030504020204"/>
                    <a:ea typeface="Open Sans" panose="020B0606030504020204"/>
                    <a:cs typeface="Open Sans" panose="020B0606030504020204"/>
                    <a:sym typeface="Open Sans" panose="020B0606030504020204"/>
                  </a:defRPr>
                </a:pPr>
                <a:endParaRPr sz="2400">
                  <a:latin typeface="微软雅黑" panose="020B0503020204020204" charset="-122"/>
                  <a:ea typeface="微软雅黑" panose="020B0503020204020204" charset="-122"/>
                  <a:cs typeface="Saturday Sans Regular" panose="02010600010101010101" charset="-122"/>
                  <a:sym typeface="Saturday Sans Regular" panose="02010600010101010101" charset="-122"/>
                </a:endParaRPr>
              </a:p>
            </p:txBody>
          </p:sp>
          <p:sp>
            <p:nvSpPr>
              <p:cNvPr id="780" name="4层级一线服务组织保障全国运营服务品质…"/>
              <p:cNvSpPr txBox="1"/>
              <p:nvPr/>
            </p:nvSpPr>
            <p:spPr>
              <a:xfrm>
                <a:off x="4444158" y="5984630"/>
                <a:ext cx="4681819" cy="620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defTabSz="1828800">
                  <a:lnSpc>
                    <a:spcPct val="110000"/>
                  </a:lnSpc>
                  <a:defRPr sz="1900">
                    <a:gradFill flip="none" rotWithShape="1">
                      <a:gsLst>
                        <a:gs pos="0">
                          <a:srgbClr val="797979"/>
                        </a:gs>
                        <a:gs pos="100000">
                          <a:srgbClr val="424242"/>
                        </a:gs>
                      </a:gsLst>
                      <a:lin ang="2700000" scaled="0"/>
                    </a:gradFill>
                    <a:latin typeface="MiSans-Demibold" charset="-122"/>
                    <a:ea typeface="MiSans-Demibold" charset="-122"/>
                    <a:cs typeface="MiSans-Demibold" charset="-122"/>
                    <a:sym typeface="MiSans-Demibold" charset="-122"/>
                  </a:defRPr>
                </a:pPr>
                <a:r>
                  <a:rPr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4层级一线服务组织保障全国运营服务品质</a:t>
                </a:r>
                <a:endParaRPr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defTabSz="1828800">
                  <a:lnSpc>
                    <a:spcPct val="110000"/>
                  </a:lnSpc>
                  <a:defRPr sz="1900">
                    <a:gradFill flip="none" rotWithShape="1">
                      <a:gsLst>
                        <a:gs pos="0">
                          <a:srgbClr val="797979"/>
                        </a:gs>
                        <a:gs pos="100000">
                          <a:srgbClr val="424242"/>
                        </a:gs>
                      </a:gsLst>
                      <a:lin ang="2700000" scaled="0"/>
                    </a:gradFill>
                    <a:latin typeface="MiSans-Demibold" charset="-122"/>
                    <a:ea typeface="MiSans-Demibold" charset="-122"/>
                    <a:cs typeface="MiSans-Demibold" charset="-122"/>
                    <a:sym typeface="MiSans-Demibold" charset="-122"/>
                  </a:defRPr>
                </a:pPr>
                <a:r>
                  <a:rPr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1级7类集团COE团队支撑服务提升</a:t>
                </a:r>
                <a:endParaRPr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781" name="服务组织架构"/>
              <p:cNvSpPr txBox="1"/>
              <p:nvPr/>
            </p:nvSpPr>
            <p:spPr>
              <a:xfrm>
                <a:off x="6790142" y="5474114"/>
                <a:ext cx="1570975" cy="2654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lvl1pPr algn="ctr" defTabSz="1828800">
                  <a:defRPr sz="2300" b="1">
                    <a:solidFill>
                      <a:srgbClr val="FFFFFF"/>
                    </a:solidFill>
                    <a:latin typeface="MiSans-Bold" charset="-122"/>
                    <a:ea typeface="MiSans-Bold" charset="-122"/>
                    <a:cs typeface="MiSans-Bold" charset="-122"/>
                    <a:sym typeface="MiSans-Bold" charset="-122"/>
                  </a:defRPr>
                </a:lvl1pPr>
              </a:lstStyle>
              <a:p>
                <a:r>
                  <a:rPr sz="1600">
                    <a:latin typeface="微软雅黑" panose="020B0503020204020204" charset="-122"/>
                    <a:ea typeface="微软雅黑" panose="020B0503020204020204" charset="-122"/>
                  </a:rPr>
                  <a:t>服务组织架构</a:t>
                </a:r>
                <a:endParaRPr sz="16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82" name="4+1级"/>
              <p:cNvSpPr txBox="1"/>
              <p:nvPr/>
            </p:nvSpPr>
            <p:spPr>
              <a:xfrm>
                <a:off x="4495067" y="5068663"/>
                <a:ext cx="2242755" cy="7313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spAutoFit/>
              </a:bodyPr>
              <a:lstStyle>
                <a:lvl1pPr defTabSz="1828800">
                  <a:defRPr sz="5500" b="1">
                    <a:gradFill flip="none" rotWithShape="1">
                      <a:gsLst>
                        <a:gs pos="0">
                          <a:srgbClr val="D6A979"/>
                        </a:gs>
                        <a:gs pos="100000">
                          <a:srgbClr val="AA7942"/>
                        </a:gs>
                      </a:gsLst>
                      <a:lin ang="2700000" scaled="0"/>
                    </a:gradFill>
                    <a:latin typeface="MiSans-Bold" charset="-122"/>
                    <a:ea typeface="MiSans-Bold" charset="-122"/>
                    <a:cs typeface="MiSans-Bold" charset="-122"/>
                    <a:sym typeface="MiSans-Bold" charset="-122"/>
                  </a:defRPr>
                </a:lvl1pPr>
              </a:lstStyle>
              <a:p>
                <a:r>
                  <a:rPr sz="44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4+1级</a:t>
                </a:r>
                <a:endParaRPr sz="4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13833" y="12871"/>
              <a:ext cx="8205" cy="2926"/>
              <a:chOff x="4162316" y="7187067"/>
              <a:chExt cx="5210199" cy="1858209"/>
            </a:xfrm>
          </p:grpSpPr>
          <p:sp>
            <p:nvSpPr>
              <p:cNvPr id="785" name="圆角矩形"/>
              <p:cNvSpPr/>
              <p:nvPr/>
            </p:nvSpPr>
            <p:spPr>
              <a:xfrm>
                <a:off x="4162316" y="7187067"/>
                <a:ext cx="5210199" cy="1858209"/>
              </a:xfrm>
              <a:prstGeom prst="roundRect">
                <a:avLst>
                  <a:gd name="adj" fmla="val 3988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139700" dist="81699" dir="5400000" rotWithShape="0">
                  <a:srgbClr val="000000">
                    <a:alpha val="1028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lnSpc>
                    <a:spcPct val="130000"/>
                  </a:lnSpc>
                  <a:defRPr sz="3600">
                    <a:solidFill>
                      <a:srgbClr val="FFFFFF"/>
                    </a:solidFill>
                    <a:latin typeface="Open Sans" panose="020B0606030504020204"/>
                    <a:ea typeface="Open Sans" panose="020B0606030504020204"/>
                    <a:cs typeface="Open Sans" panose="020B0606030504020204"/>
                    <a:sym typeface="Open Sans" panose="020B0606030504020204"/>
                  </a:defRPr>
                </a:pPr>
                <a:endParaRPr sz="2400">
                  <a:latin typeface="微软雅黑" panose="020B0503020204020204" charset="-122"/>
                  <a:ea typeface="微软雅黑" panose="020B0503020204020204" charset="-122"/>
                  <a:cs typeface="Saturday Sans Regular" panose="02010600010101010101" charset="-122"/>
                  <a:sym typeface="Saturday Sans Regular" panose="02010600010101010101" charset="-122"/>
                </a:endParaRPr>
              </a:p>
            </p:txBody>
          </p:sp>
          <p:sp>
            <p:nvSpPr>
              <p:cNvPr id="786" name="圆角矩形"/>
              <p:cNvSpPr/>
              <p:nvPr/>
            </p:nvSpPr>
            <p:spPr>
              <a:xfrm>
                <a:off x="6133973" y="7607665"/>
                <a:ext cx="2048757" cy="505621"/>
              </a:xfrm>
              <a:prstGeom prst="roundRect">
                <a:avLst>
                  <a:gd name="adj" fmla="val 11427"/>
                </a:avLst>
              </a:prstGeom>
              <a:gradFill flip="none" rotWithShape="1">
                <a:gsLst>
                  <a:gs pos="0">
                    <a:srgbClr val="D6A979"/>
                  </a:gs>
                  <a:gs pos="100000">
                    <a:srgbClr val="AA7942"/>
                  </a:gs>
                </a:gsLst>
                <a:lin ang="2906475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lnSpc>
                    <a:spcPct val="130000"/>
                  </a:lnSpc>
                  <a:defRPr sz="3600">
                    <a:solidFill>
                      <a:srgbClr val="FFFFFF"/>
                    </a:solidFill>
                    <a:latin typeface="Open Sans" panose="020B0606030504020204"/>
                    <a:ea typeface="Open Sans" panose="020B0606030504020204"/>
                    <a:cs typeface="Open Sans" panose="020B0606030504020204"/>
                    <a:sym typeface="Open Sans" panose="020B0606030504020204"/>
                  </a:defRPr>
                </a:pPr>
                <a:endParaRPr sz="2400">
                  <a:latin typeface="微软雅黑" panose="020B0503020204020204" charset="-122"/>
                  <a:ea typeface="微软雅黑" panose="020B0503020204020204" charset="-122"/>
                  <a:cs typeface="Saturday Sans Regular" panose="02010600010101010101" charset="-122"/>
                  <a:sym typeface="Saturday Sans Regular" panose="02010600010101010101" charset="-122"/>
                </a:endParaRPr>
              </a:p>
            </p:txBody>
          </p:sp>
          <p:sp>
            <p:nvSpPr>
              <p:cNvPr id="787" name="从全员福利激励到服务奖励制度，…"/>
              <p:cNvSpPr txBox="1"/>
              <p:nvPr/>
            </p:nvSpPr>
            <p:spPr>
              <a:xfrm>
                <a:off x="4444158" y="8211364"/>
                <a:ext cx="4681819" cy="620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defTabSz="1828800">
                  <a:lnSpc>
                    <a:spcPct val="110000"/>
                  </a:lnSpc>
                  <a:defRPr sz="1900">
                    <a:gradFill flip="none" rotWithShape="1">
                      <a:gsLst>
                        <a:gs pos="0">
                          <a:srgbClr val="797979"/>
                        </a:gs>
                        <a:gs pos="100000">
                          <a:srgbClr val="424242"/>
                        </a:gs>
                      </a:gsLst>
                      <a:lin ang="2700000" scaled="0"/>
                    </a:gradFill>
                    <a:latin typeface="MiSans-Demibold" charset="-122"/>
                    <a:ea typeface="MiSans-Demibold" charset="-122"/>
                    <a:cs typeface="MiSans-Demibold" charset="-122"/>
                    <a:sym typeface="MiSans-Demibold" charset="-122"/>
                  </a:defRPr>
                </a:pPr>
                <a:r>
                  <a:rPr sz="1400" dirty="0" err="1">
                    <a:latin typeface="微软雅黑" panose="020B0503020204020204" charset="-122"/>
                    <a:ea typeface="微软雅黑" panose="020B0503020204020204" charset="-122"/>
                  </a:rPr>
                  <a:t>从全员福利激励到</a:t>
                </a:r>
                <a:r>
                  <a:rPr lang="zh-CN" sz="1400" dirty="0" err="1">
                    <a:latin typeface="微软雅黑" panose="020B0503020204020204" charset="-122"/>
                    <a:ea typeface="微软雅黑" panose="020B0503020204020204" charset="-122"/>
                  </a:rPr>
                  <a:t>业务</a:t>
                </a:r>
                <a:r>
                  <a:rPr sz="1400" dirty="0" err="1">
                    <a:latin typeface="微软雅黑" panose="020B0503020204020204" charset="-122"/>
                    <a:ea typeface="微软雅黑" panose="020B0503020204020204" charset="-122"/>
                  </a:rPr>
                  <a:t>奖励制度</a:t>
                </a:r>
                <a:r>
                  <a:rPr sz="1400" dirty="0">
                    <a:latin typeface="微软雅黑" panose="020B0503020204020204" charset="-122"/>
                    <a:ea typeface="微软雅黑" panose="020B0503020204020204" charset="-122"/>
                  </a:rPr>
                  <a:t>，</a:t>
                </a:r>
                <a:endParaRPr sz="1400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defTabSz="1828800">
                  <a:lnSpc>
                    <a:spcPct val="110000"/>
                  </a:lnSpc>
                  <a:defRPr sz="1900">
                    <a:gradFill flip="none" rotWithShape="1">
                      <a:gsLst>
                        <a:gs pos="0">
                          <a:srgbClr val="797979"/>
                        </a:gs>
                        <a:gs pos="100000">
                          <a:srgbClr val="424242"/>
                        </a:gs>
                      </a:gsLst>
                      <a:lin ang="2700000" scaled="0"/>
                    </a:gradFill>
                    <a:latin typeface="MiSans-Demibold" charset="-122"/>
                    <a:ea typeface="MiSans-Demibold" charset="-122"/>
                    <a:cs typeface="MiSans-Demibold" charset="-122"/>
                    <a:sym typeface="MiSans-Demibold" charset="-122"/>
                  </a:defRPr>
                </a:pPr>
                <a:r>
                  <a:rPr sz="1400" dirty="0" err="1">
                    <a:latin typeface="微软雅黑" panose="020B0503020204020204" charset="-122"/>
                    <a:ea typeface="微软雅黑" panose="020B0503020204020204" charset="-122"/>
                  </a:rPr>
                  <a:t>保障一线团队服务稳定性</a:t>
                </a:r>
                <a:r>
                  <a:rPr lang="zh-CN" sz="1400" dirty="0" err="1">
                    <a:latin typeface="微软雅黑" panose="020B0503020204020204" charset="-122"/>
                    <a:ea typeface="微软雅黑" panose="020B0503020204020204" charset="-122"/>
                  </a:rPr>
                  <a:t>和主动性</a:t>
                </a:r>
                <a:endParaRPr lang="zh-CN" sz="1400" dirty="0" err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88" name="集团激励制度"/>
              <p:cNvSpPr txBox="1"/>
              <p:nvPr/>
            </p:nvSpPr>
            <p:spPr>
              <a:xfrm>
                <a:off x="6400297" y="7727764"/>
                <a:ext cx="1571750" cy="2655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lvl1pPr algn="ctr" defTabSz="1828800">
                  <a:defRPr sz="2300" b="1">
                    <a:solidFill>
                      <a:srgbClr val="FFFFFF"/>
                    </a:solidFill>
                    <a:latin typeface="MiSans-Bold" charset="-122"/>
                    <a:ea typeface="MiSans-Bold" charset="-122"/>
                    <a:cs typeface="MiSans-Bold" charset="-122"/>
                    <a:sym typeface="MiSans-Bold" charset="-122"/>
                  </a:defRPr>
                </a:lvl1pPr>
              </a:lstStyle>
              <a:p>
                <a:r>
                  <a:rPr sz="1600" dirty="0" err="1">
                    <a:latin typeface="微软雅黑" panose="020B0503020204020204" charset="-122"/>
                    <a:ea typeface="微软雅黑" panose="020B0503020204020204" charset="-122"/>
                  </a:rPr>
                  <a:t>集团激励制度</a:t>
                </a:r>
                <a:endParaRPr sz="1600" dirty="0" err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89" name="16项"/>
              <p:cNvSpPr txBox="1"/>
              <p:nvPr/>
            </p:nvSpPr>
            <p:spPr>
              <a:xfrm>
                <a:off x="4495083" y="7397033"/>
                <a:ext cx="1571052" cy="7314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spAutoFit/>
              </a:bodyPr>
              <a:lstStyle>
                <a:lvl1pPr defTabSz="1828800">
                  <a:defRPr sz="5500" b="1">
                    <a:gradFill flip="none" rotWithShape="1">
                      <a:gsLst>
                        <a:gs pos="0">
                          <a:srgbClr val="D6A979"/>
                        </a:gs>
                        <a:gs pos="100000">
                          <a:srgbClr val="AA7942"/>
                        </a:gs>
                      </a:gsLst>
                      <a:lin ang="2700000" scaled="0"/>
                    </a:gradFill>
                    <a:latin typeface="MiSans-Bold" charset="-122"/>
                    <a:ea typeface="MiSans-Bold" charset="-122"/>
                    <a:cs typeface="MiSans-Bold" charset="-122"/>
                    <a:sym typeface="MiSans-Bold" charset="-122"/>
                  </a:defRPr>
                </a:lvl1pPr>
              </a:lstStyle>
              <a:p>
                <a:r>
                  <a:rPr sz="44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16项</a:t>
                </a:r>
                <a:endParaRPr sz="4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796" name="成组"/>
            <p:cNvGrpSpPr/>
            <p:nvPr/>
          </p:nvGrpSpPr>
          <p:grpSpPr>
            <a:xfrm>
              <a:off x="13854" y="16308"/>
              <a:ext cx="8261" cy="2776"/>
              <a:chOff x="0" y="19794"/>
              <a:chExt cx="5245501" cy="1762587"/>
            </a:xfrm>
          </p:grpSpPr>
          <p:sp>
            <p:nvSpPr>
              <p:cNvPr id="791" name="圆角矩形"/>
              <p:cNvSpPr/>
              <p:nvPr/>
            </p:nvSpPr>
            <p:spPr>
              <a:xfrm>
                <a:off x="0" y="19794"/>
                <a:ext cx="5245501" cy="1762587"/>
              </a:xfrm>
              <a:prstGeom prst="roundRect">
                <a:avLst>
                  <a:gd name="adj" fmla="val 3988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139700" dist="81699" dir="5400000" rotWithShape="0">
                  <a:srgbClr val="000000">
                    <a:alpha val="1028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lnSpc>
                    <a:spcPct val="130000"/>
                  </a:lnSpc>
                  <a:defRPr sz="3600">
                    <a:solidFill>
                      <a:srgbClr val="FFFFFF"/>
                    </a:solidFill>
                    <a:latin typeface="Open Sans" panose="020B0606030504020204"/>
                    <a:ea typeface="Open Sans" panose="020B0606030504020204"/>
                    <a:cs typeface="Open Sans" panose="020B0606030504020204"/>
                    <a:sym typeface="Open Sans" panose="020B0606030504020204"/>
                  </a:defRPr>
                </a:pPr>
                <a:endParaRPr sz="2400">
                  <a:latin typeface="微软雅黑" panose="020B0503020204020204" charset="-122"/>
                  <a:ea typeface="微软雅黑" panose="020B0503020204020204" charset="-122"/>
                  <a:cs typeface="Saturday Sans Regular" panose="02010600010101010101" charset="-122"/>
                  <a:sym typeface="Saturday Sans Regular" panose="02010600010101010101" charset="-122"/>
                </a:endParaRPr>
              </a:p>
            </p:txBody>
          </p:sp>
          <p:sp>
            <p:nvSpPr>
              <p:cNvPr id="792" name="圆角矩形"/>
              <p:cNvSpPr/>
              <p:nvPr/>
            </p:nvSpPr>
            <p:spPr>
              <a:xfrm>
                <a:off x="1958017" y="520243"/>
                <a:ext cx="2650246" cy="505620"/>
              </a:xfrm>
              <a:prstGeom prst="roundRect">
                <a:avLst>
                  <a:gd name="adj" fmla="val 11427"/>
                </a:avLst>
              </a:prstGeom>
              <a:gradFill flip="none" rotWithShape="1">
                <a:gsLst>
                  <a:gs pos="0">
                    <a:srgbClr val="D6A979"/>
                  </a:gs>
                  <a:gs pos="100000">
                    <a:srgbClr val="AA7942"/>
                  </a:gs>
                </a:gsLst>
                <a:lin ang="2906475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lnSpc>
                    <a:spcPct val="130000"/>
                  </a:lnSpc>
                  <a:defRPr sz="3600">
                    <a:solidFill>
                      <a:srgbClr val="FFFFFF"/>
                    </a:solidFill>
                    <a:latin typeface="Open Sans" panose="020B0606030504020204"/>
                    <a:ea typeface="Open Sans" panose="020B0606030504020204"/>
                    <a:cs typeface="Open Sans" panose="020B0606030504020204"/>
                    <a:sym typeface="Open Sans" panose="020B0606030504020204"/>
                  </a:defRPr>
                </a:pPr>
                <a:endParaRPr sz="2400">
                  <a:latin typeface="微软雅黑" panose="020B0503020204020204" charset="-122"/>
                  <a:ea typeface="微软雅黑" panose="020B0503020204020204" charset="-122"/>
                  <a:cs typeface="Saturday Sans Regular" panose="02010600010101010101" charset="-122"/>
                  <a:sym typeface="Saturday Sans Regular" panose="02010600010101010101" charset="-122"/>
                </a:endParaRPr>
              </a:p>
            </p:txBody>
          </p:sp>
          <p:sp>
            <p:nvSpPr>
              <p:cNvPr id="793" name="保障项目平稳交付运营"/>
              <p:cNvSpPr txBox="1"/>
              <p:nvPr/>
            </p:nvSpPr>
            <p:spPr>
              <a:xfrm>
                <a:off x="281842" y="1159844"/>
                <a:ext cx="4681818" cy="365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1828800">
                  <a:lnSpc>
                    <a:spcPct val="110000"/>
                  </a:lnSpc>
                  <a:defRPr sz="1900">
                    <a:gradFill flip="none" rotWithShape="1">
                      <a:gsLst>
                        <a:gs pos="0">
                          <a:srgbClr val="797979"/>
                        </a:gs>
                        <a:gs pos="100000">
                          <a:srgbClr val="424242"/>
                        </a:gs>
                      </a:gsLst>
                      <a:lin ang="2700000" scaled="0"/>
                    </a:gradFill>
                    <a:latin typeface="MiSans-Demibold" charset="-122"/>
                    <a:ea typeface="MiSans-Demibold" charset="-122"/>
                    <a:cs typeface="MiSans-Demibold" charset="-122"/>
                    <a:sym typeface="MiSans-Demibold" charset="-122"/>
                  </a:defRPr>
                </a:lvl1pPr>
              </a:lstStyle>
              <a:p>
                <a:r>
                  <a:rPr sz="1400">
                    <a:latin typeface="微软雅黑" panose="020B0503020204020204" charset="-122"/>
                    <a:ea typeface="微软雅黑" panose="020B0503020204020204" charset="-122"/>
                  </a:rPr>
                  <a:t>保障项目平稳交付运营</a:t>
                </a:r>
                <a:endParaRPr sz="1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94" name="项目服务流程节点"/>
              <p:cNvSpPr txBox="1"/>
              <p:nvPr/>
            </p:nvSpPr>
            <p:spPr>
              <a:xfrm>
                <a:off x="2419244" y="639959"/>
                <a:ext cx="1847221" cy="3128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lvl1pPr algn="ctr" defTabSz="1828800">
                  <a:defRPr sz="2300" b="1">
                    <a:solidFill>
                      <a:srgbClr val="FFFFFF"/>
                    </a:solidFill>
                    <a:latin typeface="MiSans-Bold" charset="-122"/>
                    <a:ea typeface="MiSans-Bold" charset="-122"/>
                    <a:cs typeface="MiSans-Bold" charset="-122"/>
                    <a:sym typeface="MiSans-Bold" charset="-122"/>
                  </a:defRPr>
                </a:lvl1pPr>
              </a:lstStyle>
              <a:p>
                <a:r>
                  <a:rPr sz="1600">
                    <a:latin typeface="微软雅黑" panose="020B0503020204020204" charset="-122"/>
                    <a:ea typeface="微软雅黑" panose="020B0503020204020204" charset="-122"/>
                  </a:rPr>
                  <a:t>项目服务流程节点</a:t>
                </a:r>
                <a:endParaRPr sz="16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95" name="21个"/>
              <p:cNvSpPr txBox="1"/>
              <p:nvPr/>
            </p:nvSpPr>
            <p:spPr>
              <a:xfrm>
                <a:off x="332751" y="258530"/>
                <a:ext cx="1607947" cy="731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spAutoFit/>
              </a:bodyPr>
              <a:lstStyle>
                <a:lvl1pPr defTabSz="1828800">
                  <a:defRPr sz="5500" b="1">
                    <a:gradFill flip="none" rotWithShape="1">
                      <a:gsLst>
                        <a:gs pos="0">
                          <a:srgbClr val="D6A979"/>
                        </a:gs>
                        <a:gs pos="100000">
                          <a:srgbClr val="AA7942"/>
                        </a:gs>
                      </a:gsLst>
                      <a:lin ang="2700000" scaled="0"/>
                    </a:gradFill>
                    <a:latin typeface="MiSans-Bold" charset="-122"/>
                    <a:ea typeface="MiSans-Bold" charset="-122"/>
                    <a:cs typeface="MiSans-Bold" charset="-122"/>
                    <a:sym typeface="MiSans-Bold" charset="-122"/>
                  </a:defRPr>
                </a:lvl1pPr>
              </a:lstStyle>
              <a:p>
                <a:r>
                  <a:rPr sz="4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21个</a:t>
                </a:r>
                <a:endParaRPr sz="4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802" name="成组"/>
            <p:cNvGrpSpPr/>
            <p:nvPr/>
          </p:nvGrpSpPr>
          <p:grpSpPr>
            <a:xfrm>
              <a:off x="13854" y="6622"/>
              <a:ext cx="8205" cy="2662"/>
              <a:chOff x="0" y="0"/>
              <a:chExt cx="5210199" cy="1690061"/>
            </a:xfrm>
          </p:grpSpPr>
          <p:sp>
            <p:nvSpPr>
              <p:cNvPr id="797" name="圆角矩形"/>
              <p:cNvSpPr/>
              <p:nvPr/>
            </p:nvSpPr>
            <p:spPr>
              <a:xfrm>
                <a:off x="0" y="0"/>
                <a:ext cx="5210199" cy="1690061"/>
              </a:xfrm>
              <a:prstGeom prst="roundRect">
                <a:avLst>
                  <a:gd name="adj" fmla="val 3988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139700" dist="81699" dir="5400000" rotWithShape="0">
                  <a:srgbClr val="000000">
                    <a:alpha val="1028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lnSpc>
                    <a:spcPct val="130000"/>
                  </a:lnSpc>
                  <a:defRPr sz="3600">
                    <a:solidFill>
                      <a:srgbClr val="FFFFFF"/>
                    </a:solidFill>
                    <a:latin typeface="Open Sans" panose="020B0606030504020204"/>
                    <a:ea typeface="Open Sans" panose="020B0606030504020204"/>
                    <a:cs typeface="Open Sans" panose="020B0606030504020204"/>
                    <a:sym typeface="Open Sans" panose="020B0606030504020204"/>
                  </a:defRPr>
                </a:pPr>
                <a:endParaRPr sz="2400">
                  <a:latin typeface="微软雅黑" panose="020B0503020204020204" charset="-122"/>
                  <a:ea typeface="微软雅黑" panose="020B0503020204020204" charset="-122"/>
                  <a:cs typeface="Saturday Sans Regular" panose="02010600010101010101" charset="-122"/>
                  <a:sym typeface="Saturday Sans Regular" panose="02010600010101010101" charset="-122"/>
                </a:endParaRPr>
              </a:p>
            </p:txBody>
          </p:sp>
          <p:sp>
            <p:nvSpPr>
              <p:cNvPr id="798" name="圆角矩形"/>
              <p:cNvSpPr/>
              <p:nvPr/>
            </p:nvSpPr>
            <p:spPr>
              <a:xfrm>
                <a:off x="1930442" y="424506"/>
                <a:ext cx="2048756" cy="505620"/>
              </a:xfrm>
              <a:prstGeom prst="roundRect">
                <a:avLst>
                  <a:gd name="adj" fmla="val 11427"/>
                </a:avLst>
              </a:prstGeom>
              <a:gradFill flip="none" rotWithShape="1">
                <a:gsLst>
                  <a:gs pos="0">
                    <a:srgbClr val="D6A979"/>
                  </a:gs>
                  <a:gs pos="100000">
                    <a:srgbClr val="AA7942"/>
                  </a:gs>
                </a:gsLst>
                <a:lin ang="2906475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lnSpc>
                    <a:spcPct val="130000"/>
                  </a:lnSpc>
                  <a:defRPr sz="3600">
                    <a:solidFill>
                      <a:srgbClr val="FFFFFF"/>
                    </a:solidFill>
                    <a:latin typeface="Open Sans" panose="020B0606030504020204"/>
                    <a:ea typeface="Open Sans" panose="020B0606030504020204"/>
                    <a:cs typeface="Open Sans" panose="020B0606030504020204"/>
                    <a:sym typeface="Open Sans" panose="020B0606030504020204"/>
                  </a:defRPr>
                </a:pPr>
                <a:endParaRPr sz="2400">
                  <a:latin typeface="微软雅黑" panose="020B0503020204020204" charset="-122"/>
                  <a:ea typeface="微软雅黑" panose="020B0503020204020204" charset="-122"/>
                  <a:cs typeface="Saturday Sans Regular" panose="02010600010101010101" charset="-122"/>
                  <a:sym typeface="Saturday Sans Regular" panose="02010600010101010101" charset="-122"/>
                </a:endParaRPr>
              </a:p>
            </p:txBody>
          </p:sp>
          <p:sp>
            <p:nvSpPr>
              <p:cNvPr id="799" name="资质审核与验收标准"/>
              <p:cNvSpPr txBox="1"/>
              <p:nvPr/>
            </p:nvSpPr>
            <p:spPr>
              <a:xfrm>
                <a:off x="264191" y="1150117"/>
                <a:ext cx="4681818" cy="365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1828800">
                  <a:lnSpc>
                    <a:spcPct val="110000"/>
                  </a:lnSpc>
                  <a:defRPr sz="1900">
                    <a:gradFill flip="none" rotWithShape="1">
                      <a:gsLst>
                        <a:gs pos="0">
                          <a:srgbClr val="797979"/>
                        </a:gs>
                        <a:gs pos="100000">
                          <a:srgbClr val="424242"/>
                        </a:gs>
                      </a:gsLst>
                      <a:lin ang="2700000" scaled="0"/>
                    </a:gradFill>
                    <a:latin typeface="MiSans-Demibold" charset="-122"/>
                    <a:ea typeface="MiSans-Demibold" charset="-122"/>
                    <a:cs typeface="MiSans-Demibold" charset="-122"/>
                    <a:sym typeface="MiSans-Demibold" charset="-122"/>
                  </a:defRPr>
                </a:lvl1pPr>
              </a:lstStyle>
              <a:p>
                <a:r>
                  <a:rPr lang="zh-CN" sz="1400">
                    <a:latin typeface="微软雅黑" panose="020B0503020204020204" charset="-122"/>
                    <a:ea typeface="微软雅黑" panose="020B0503020204020204" charset="-122"/>
                  </a:rPr>
                  <a:t>全国供应商</a:t>
                </a:r>
                <a:r>
                  <a:rPr sz="1400">
                    <a:latin typeface="微软雅黑" panose="020B0503020204020204" charset="-122"/>
                    <a:ea typeface="微软雅黑" panose="020B0503020204020204" charset="-122"/>
                  </a:rPr>
                  <a:t>资质审核与验收标准</a:t>
                </a:r>
                <a:endParaRPr sz="1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00" name="项目服务资源"/>
              <p:cNvSpPr txBox="1"/>
              <p:nvPr/>
            </p:nvSpPr>
            <p:spPr>
              <a:xfrm>
                <a:off x="2022415" y="490464"/>
                <a:ext cx="1847312" cy="3656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lvl1pPr algn="ctr" defTabSz="1828800">
                  <a:defRPr sz="2300" b="1">
                    <a:solidFill>
                      <a:srgbClr val="FFFFFF"/>
                    </a:solidFill>
                    <a:latin typeface="MiSans-Bold" charset="-122"/>
                    <a:ea typeface="MiSans-Bold" charset="-122"/>
                    <a:cs typeface="MiSans-Bold" charset="-122"/>
                    <a:sym typeface="MiSans-Bold" charset="-122"/>
                  </a:defRPr>
                </a:lvl1pPr>
              </a:lstStyle>
              <a:p>
                <a:r>
                  <a:rPr sz="1600" dirty="0" err="1">
                    <a:latin typeface="微软雅黑" panose="020B0503020204020204" charset="-122"/>
                    <a:ea typeface="微软雅黑" panose="020B0503020204020204" charset="-122"/>
                  </a:rPr>
                  <a:t>项目服务资源</a:t>
                </a:r>
                <a:endParaRPr sz="1600" dirty="0" err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01" name="12类"/>
              <p:cNvSpPr txBox="1"/>
              <p:nvPr/>
            </p:nvSpPr>
            <p:spPr>
              <a:xfrm>
                <a:off x="291607" y="233228"/>
                <a:ext cx="1631745" cy="7312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spAutoFit/>
              </a:bodyPr>
              <a:lstStyle>
                <a:lvl1pPr defTabSz="1828800">
                  <a:defRPr sz="5500" b="1">
                    <a:gradFill flip="none" rotWithShape="1">
                      <a:gsLst>
                        <a:gs pos="0">
                          <a:srgbClr val="D6A979"/>
                        </a:gs>
                        <a:gs pos="100000">
                          <a:srgbClr val="AA7942"/>
                        </a:gs>
                      </a:gsLst>
                      <a:lin ang="2700000" scaled="0"/>
                    </a:gradFill>
                    <a:latin typeface="MiSans-Bold" charset="-122"/>
                    <a:ea typeface="MiSans-Bold" charset="-122"/>
                    <a:cs typeface="MiSans-Bold" charset="-122"/>
                    <a:sym typeface="MiSans-Bold" charset="-122"/>
                  </a:defRPr>
                </a:lvl1pPr>
              </a:lstStyle>
              <a:p>
                <a:r>
                  <a:rPr sz="4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12类</a:t>
                </a:r>
                <a:endParaRPr sz="4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4078" y="7101"/>
              <a:ext cx="8205" cy="3269"/>
              <a:chOff x="4162316" y="9538846"/>
              <a:chExt cx="5210201" cy="2075670"/>
            </a:xfrm>
          </p:grpSpPr>
          <p:sp>
            <p:nvSpPr>
              <p:cNvPr id="803" name="圆角矩形"/>
              <p:cNvSpPr/>
              <p:nvPr/>
            </p:nvSpPr>
            <p:spPr>
              <a:xfrm>
                <a:off x="4162316" y="9538846"/>
                <a:ext cx="5210201" cy="2075670"/>
              </a:xfrm>
              <a:prstGeom prst="roundRect">
                <a:avLst>
                  <a:gd name="adj" fmla="val 3988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139700" dist="81699" dir="5400000" rotWithShape="0">
                  <a:srgbClr val="000000">
                    <a:alpha val="1028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lnSpc>
                    <a:spcPct val="130000"/>
                  </a:lnSpc>
                  <a:defRPr sz="3600">
                    <a:solidFill>
                      <a:srgbClr val="FFFFFF"/>
                    </a:solidFill>
                    <a:latin typeface="Open Sans" panose="020B0606030504020204"/>
                    <a:ea typeface="Open Sans" panose="020B0606030504020204"/>
                    <a:cs typeface="Open Sans" panose="020B0606030504020204"/>
                    <a:sym typeface="Open Sans" panose="020B0606030504020204"/>
                  </a:defRPr>
                </a:pPr>
                <a:endParaRPr sz="2400">
                  <a:latin typeface="微软雅黑" panose="020B0503020204020204" charset="-122"/>
                  <a:ea typeface="微软雅黑" panose="020B0503020204020204" charset="-122"/>
                  <a:cs typeface="Saturday Sans Regular" panose="02010600010101010101" charset="-122"/>
                  <a:sym typeface="Saturday Sans Regular" panose="02010600010101010101" charset="-122"/>
                </a:endParaRPr>
              </a:p>
            </p:txBody>
          </p:sp>
          <p:sp>
            <p:nvSpPr>
              <p:cNvPr id="804" name="圆角矩形"/>
              <p:cNvSpPr/>
              <p:nvPr/>
            </p:nvSpPr>
            <p:spPr>
              <a:xfrm>
                <a:off x="6737626" y="9986798"/>
                <a:ext cx="1574624" cy="505621"/>
              </a:xfrm>
              <a:prstGeom prst="roundRect">
                <a:avLst>
                  <a:gd name="adj" fmla="val 11427"/>
                </a:avLst>
              </a:prstGeom>
              <a:gradFill flip="none" rotWithShape="1">
                <a:gsLst>
                  <a:gs pos="0">
                    <a:srgbClr val="D6A979"/>
                  </a:gs>
                  <a:gs pos="100000">
                    <a:srgbClr val="AA7942"/>
                  </a:gs>
                </a:gsLst>
                <a:lin ang="2906475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lnSpc>
                    <a:spcPct val="130000"/>
                  </a:lnSpc>
                  <a:defRPr sz="3600">
                    <a:solidFill>
                      <a:srgbClr val="FFFFFF"/>
                    </a:solidFill>
                    <a:latin typeface="Open Sans" panose="020B0606030504020204"/>
                    <a:ea typeface="Open Sans" panose="020B0606030504020204"/>
                    <a:cs typeface="Open Sans" panose="020B0606030504020204"/>
                    <a:sym typeface="Open Sans" panose="020B0606030504020204"/>
                  </a:defRPr>
                </a:pPr>
                <a:endParaRPr sz="2400">
                  <a:latin typeface="微软雅黑" panose="020B0503020204020204" charset="-122"/>
                  <a:ea typeface="微软雅黑" panose="020B0503020204020204" charset="-122"/>
                  <a:cs typeface="Saturday Sans Regular" panose="02010600010101010101" charset="-122"/>
                  <a:sym typeface="Saturday Sans Regular" panose="02010600010101010101" charset="-122"/>
                </a:endParaRPr>
              </a:p>
            </p:txBody>
          </p:sp>
          <p:sp>
            <p:nvSpPr>
              <p:cNvPr id="805" name="46节培训课程，覆盖全国项目人员，…"/>
              <p:cNvSpPr txBox="1"/>
              <p:nvPr/>
            </p:nvSpPr>
            <p:spPr>
              <a:xfrm>
                <a:off x="4642173" y="10641297"/>
                <a:ext cx="4079099" cy="620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defTabSz="1828800">
                  <a:lnSpc>
                    <a:spcPct val="110000"/>
                  </a:lnSpc>
                  <a:defRPr sz="1900">
                    <a:gradFill flip="none" rotWithShape="1">
                      <a:gsLst>
                        <a:gs pos="0">
                          <a:srgbClr val="797979"/>
                        </a:gs>
                        <a:gs pos="100000">
                          <a:srgbClr val="424242"/>
                        </a:gs>
                      </a:gsLst>
                      <a:lin ang="2700000" scaled="0"/>
                    </a:gradFill>
                    <a:latin typeface="MiSans-Demibold" charset="-122"/>
                    <a:ea typeface="MiSans-Demibold" charset="-122"/>
                    <a:cs typeface="MiSans-Demibold" charset="-122"/>
                    <a:sym typeface="MiSans-Demibold" charset="-122"/>
                  </a:defRPr>
                </a:pPr>
                <a:r>
                  <a:rPr sz="14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46节培训课程，覆盖全国项目人员，</a:t>
                </a:r>
                <a:endParaRPr sz="1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defTabSz="1828800">
                  <a:lnSpc>
                    <a:spcPct val="110000"/>
                  </a:lnSpc>
                  <a:defRPr sz="1900">
                    <a:gradFill flip="none" rotWithShape="1">
                      <a:gsLst>
                        <a:gs pos="0">
                          <a:srgbClr val="797979"/>
                        </a:gs>
                        <a:gs pos="100000">
                          <a:srgbClr val="424242"/>
                        </a:gs>
                      </a:gsLst>
                      <a:lin ang="2700000" scaled="0"/>
                    </a:gradFill>
                    <a:latin typeface="MiSans-Demibold" charset="-122"/>
                    <a:ea typeface="MiSans-Demibold" charset="-122"/>
                    <a:cs typeface="MiSans-Demibold" charset="-122"/>
                    <a:sym typeface="MiSans-Demibold" charset="-122"/>
                  </a:defRPr>
                </a:pPr>
                <a:r>
                  <a:rPr sz="14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涵盖一线全流程服务场景</a:t>
                </a:r>
                <a:endParaRPr sz="1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806" name="培训机制"/>
              <p:cNvSpPr txBox="1"/>
              <p:nvPr/>
            </p:nvSpPr>
            <p:spPr>
              <a:xfrm>
                <a:off x="6855149" y="10097285"/>
                <a:ext cx="1195032" cy="2888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lvl1pPr algn="ctr" defTabSz="1828800">
                  <a:defRPr sz="2300" b="1">
                    <a:solidFill>
                      <a:srgbClr val="FFFFFF"/>
                    </a:solidFill>
                    <a:latin typeface="MiSans-Bold" charset="-122"/>
                    <a:ea typeface="MiSans-Bold" charset="-122"/>
                    <a:cs typeface="MiSans-Bold" charset="-122"/>
                    <a:sym typeface="MiSans-Bold" charset="-122"/>
                  </a:defRPr>
                </a:lvl1pPr>
              </a:lstStyle>
              <a:p>
                <a:r>
                  <a:rPr sz="1600">
                    <a:latin typeface="微软雅黑" panose="020B0503020204020204" charset="-122"/>
                    <a:ea typeface="微软雅黑" panose="020B0503020204020204" charset="-122"/>
                  </a:rPr>
                  <a:t>培训机制</a:t>
                </a:r>
                <a:endParaRPr sz="16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07" name="3+1类"/>
              <p:cNvSpPr txBox="1"/>
              <p:nvPr/>
            </p:nvSpPr>
            <p:spPr>
              <a:xfrm>
                <a:off x="4693209" y="9725450"/>
                <a:ext cx="1846615" cy="7313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spAutoFit/>
              </a:bodyPr>
              <a:lstStyle>
                <a:lvl1pPr defTabSz="1828800">
                  <a:defRPr sz="5500" b="1">
                    <a:gradFill flip="none" rotWithShape="1">
                      <a:gsLst>
                        <a:gs pos="0">
                          <a:srgbClr val="D6A979"/>
                        </a:gs>
                        <a:gs pos="100000">
                          <a:srgbClr val="AA7942"/>
                        </a:gs>
                      </a:gsLst>
                      <a:lin ang="2700000" scaled="0"/>
                    </a:gradFill>
                    <a:latin typeface="MiSans-Bold" charset="-122"/>
                    <a:ea typeface="MiSans-Bold" charset="-122"/>
                    <a:cs typeface="MiSans-Bold" charset="-122"/>
                    <a:sym typeface="MiSans-Bold" charset="-122"/>
                  </a:defRPr>
                </a:lvl1pPr>
              </a:lstStyle>
              <a:p>
                <a:r>
                  <a:rPr sz="4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3+1类</a:t>
                </a:r>
                <a:endParaRPr sz="4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3833" y="9751"/>
              <a:ext cx="8205" cy="2610"/>
              <a:chOff x="16401839" y="5069748"/>
              <a:chExt cx="5210199" cy="1657567"/>
            </a:xfrm>
          </p:grpSpPr>
          <p:sp>
            <p:nvSpPr>
              <p:cNvPr id="809" name="圆角矩形"/>
              <p:cNvSpPr/>
              <p:nvPr/>
            </p:nvSpPr>
            <p:spPr>
              <a:xfrm>
                <a:off x="16401839" y="5069748"/>
                <a:ext cx="5210199" cy="1657567"/>
              </a:xfrm>
              <a:prstGeom prst="roundRect">
                <a:avLst>
                  <a:gd name="adj" fmla="val 3988"/>
                </a:avLst>
              </a:prstGeom>
              <a:solidFill>
                <a:srgbClr val="FFFFFF"/>
              </a:solidFill>
              <a:ln w="12700">
                <a:miter lim="400000"/>
              </a:ln>
              <a:effectLst>
                <a:outerShdw blurRad="139700" dist="81699" dir="5400000" rotWithShape="0">
                  <a:srgbClr val="000000">
                    <a:alpha val="10280"/>
                  </a:srgbClr>
                </a:outerShdw>
              </a:effectLst>
            </p:spPr>
            <p:txBody>
              <a:bodyPr tIns="91439" bIns="91439" anchor="ctr"/>
              <a:lstStyle/>
              <a:p>
                <a:pPr defTabSz="1828800">
                  <a:lnSpc>
                    <a:spcPct val="130000"/>
                  </a:lnSpc>
                  <a:defRPr sz="3600">
                    <a:solidFill>
                      <a:srgbClr val="FFFFFF"/>
                    </a:solidFill>
                    <a:latin typeface="Open Sans" panose="020B0606030504020204"/>
                    <a:ea typeface="Open Sans" panose="020B0606030504020204"/>
                    <a:cs typeface="Open Sans" panose="020B0606030504020204"/>
                    <a:sym typeface="Open Sans" panose="020B0606030504020204"/>
                  </a:defRPr>
                </a:pPr>
                <a:endParaRPr sz="2400">
                  <a:latin typeface="微软雅黑" panose="020B0503020204020204" charset="-122"/>
                  <a:ea typeface="微软雅黑" panose="020B0503020204020204" charset="-122"/>
                  <a:cs typeface="Saturday Sans Regular" panose="02010600010101010101" charset="-122"/>
                  <a:sym typeface="Saturday Sans Regular" panose="02010600010101010101" charset="-122"/>
                </a:endParaRPr>
              </a:p>
            </p:txBody>
          </p:sp>
          <p:sp>
            <p:nvSpPr>
              <p:cNvPr id="810" name="圆角矩形"/>
              <p:cNvSpPr/>
              <p:nvPr/>
            </p:nvSpPr>
            <p:spPr>
              <a:xfrm>
                <a:off x="18412155" y="5423916"/>
                <a:ext cx="1574623" cy="505620"/>
              </a:xfrm>
              <a:prstGeom prst="roundRect">
                <a:avLst>
                  <a:gd name="adj" fmla="val 11427"/>
                </a:avLst>
              </a:prstGeom>
              <a:gradFill>
                <a:gsLst>
                  <a:gs pos="0">
                    <a:srgbClr val="D6A979"/>
                  </a:gs>
                  <a:gs pos="100000">
                    <a:srgbClr val="AA7942"/>
                  </a:gs>
                </a:gsLst>
                <a:lin ang="2906475"/>
              </a:gradFill>
              <a:ln w="12700">
                <a:miter lim="400000"/>
              </a:ln>
            </p:spPr>
            <p:txBody>
              <a:bodyPr tIns="91439" bIns="91439" anchor="ctr"/>
              <a:lstStyle/>
              <a:p>
                <a:pPr defTabSz="1828800">
                  <a:lnSpc>
                    <a:spcPct val="130000"/>
                  </a:lnSpc>
                  <a:defRPr sz="3600">
                    <a:solidFill>
                      <a:srgbClr val="FFFFFF"/>
                    </a:solidFill>
                    <a:latin typeface="Open Sans" panose="020B0606030504020204"/>
                    <a:ea typeface="Open Sans" panose="020B0606030504020204"/>
                    <a:cs typeface="Open Sans" panose="020B0606030504020204"/>
                    <a:sym typeface="Open Sans" panose="020B0606030504020204"/>
                  </a:defRPr>
                </a:pPr>
                <a:endParaRPr sz="2400">
                  <a:latin typeface="微软雅黑" panose="020B0503020204020204" charset="-122"/>
                  <a:ea typeface="微软雅黑" panose="020B0503020204020204" charset="-122"/>
                  <a:cs typeface="Saturday Sans Regular" panose="02010600010101010101" charset="-122"/>
                  <a:sym typeface="Saturday Sans Regular" panose="02010600010101010101" charset="-122"/>
                </a:endParaRPr>
              </a:p>
            </p:txBody>
          </p:sp>
          <p:sp>
            <p:nvSpPr>
              <p:cNvPr id="811" name="服务场景一致化"/>
              <p:cNvSpPr txBox="1"/>
              <p:nvPr/>
            </p:nvSpPr>
            <p:spPr>
              <a:xfrm>
                <a:off x="16683681" y="6149527"/>
                <a:ext cx="4250485" cy="36500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lIns="50800" tIns="50800" rIns="50800" bIns="50800">
                <a:spAutoFit/>
              </a:bodyPr>
              <a:lstStyle>
                <a:lvl1pPr defTabSz="1828800">
                  <a:lnSpc>
                    <a:spcPct val="110000"/>
                  </a:lnSpc>
                  <a:defRPr sz="1900">
                    <a:gradFill flip="none" rotWithShape="1">
                      <a:gsLst>
                        <a:gs pos="0">
                          <a:srgbClr val="797979"/>
                        </a:gs>
                        <a:gs pos="100000">
                          <a:srgbClr val="424242"/>
                        </a:gs>
                      </a:gsLst>
                      <a:lin ang="2700000" scaled="0"/>
                    </a:gradFill>
                    <a:latin typeface="MiSans-Demibold" charset="-122"/>
                    <a:ea typeface="MiSans-Demibold" charset="-122"/>
                    <a:cs typeface="MiSans-Demibold" charset="-122"/>
                    <a:sym typeface="MiSans-Demibold" charset="-122"/>
                  </a:defRPr>
                </a:lvl1pPr>
              </a:lstStyle>
              <a:p>
                <a:r>
                  <a:rPr sz="1400">
                    <a:latin typeface="微软雅黑" panose="020B0503020204020204" charset="-122"/>
                    <a:ea typeface="微软雅黑" panose="020B0503020204020204" charset="-122"/>
                  </a:rPr>
                  <a:t>服务场景一致化</a:t>
                </a:r>
                <a:endParaRPr sz="1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12" name="服务标准"/>
              <p:cNvSpPr txBox="1"/>
              <p:nvPr/>
            </p:nvSpPr>
            <p:spPr>
              <a:xfrm>
                <a:off x="18572150" y="5519883"/>
                <a:ext cx="1224332" cy="31289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 anchor="ctr">
                <a:noAutofit/>
              </a:bodyPr>
              <a:lstStyle>
                <a:lvl1pPr algn="ctr" defTabSz="1828800">
                  <a:defRPr sz="2300" b="1">
                    <a:solidFill>
                      <a:srgbClr val="FFFFFF"/>
                    </a:solidFill>
                    <a:latin typeface="MiSans-Bold" charset="-122"/>
                    <a:ea typeface="MiSans-Bold" charset="-122"/>
                    <a:cs typeface="MiSans-Bold" charset="-122"/>
                    <a:sym typeface="MiSans-Bold" charset="-122"/>
                  </a:defRPr>
                </a:lvl1pPr>
              </a:lstStyle>
              <a:p>
                <a:r>
                  <a:rPr sz="1600" dirty="0" err="1">
                    <a:latin typeface="微软雅黑" panose="020B0503020204020204" charset="-122"/>
                    <a:ea typeface="微软雅黑" panose="020B0503020204020204" charset="-122"/>
                  </a:rPr>
                  <a:t>服务标准</a:t>
                </a:r>
                <a:endParaRPr sz="1600" dirty="0" err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13" name="14项"/>
              <p:cNvSpPr txBox="1"/>
              <p:nvPr/>
            </p:nvSpPr>
            <p:spPr>
              <a:xfrm>
                <a:off x="16649550" y="5232713"/>
                <a:ext cx="1707131" cy="73137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>
                <a:lvl1pPr defTabSz="1828800">
                  <a:defRPr sz="5500" b="1">
                    <a:gradFill flip="none" rotWithShape="1">
                      <a:gsLst>
                        <a:gs pos="0">
                          <a:srgbClr val="D6A979"/>
                        </a:gs>
                        <a:gs pos="100000">
                          <a:srgbClr val="AA7942"/>
                        </a:gs>
                      </a:gsLst>
                      <a:lin ang="2700000" scaled="0"/>
                    </a:gradFill>
                    <a:latin typeface="MiSans-Bold" charset="-122"/>
                    <a:ea typeface="MiSans-Bold" charset="-122"/>
                    <a:cs typeface="MiSans-Bold" charset="-122"/>
                    <a:sym typeface="MiSans-Bold" charset="-122"/>
                  </a:defRPr>
                </a:lvl1pPr>
              </a:lstStyle>
              <a:p>
                <a:r>
                  <a:rPr sz="4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14项</a:t>
                </a:r>
                <a:endParaRPr sz="4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819" name="成组"/>
            <p:cNvGrpSpPr/>
            <p:nvPr/>
          </p:nvGrpSpPr>
          <p:grpSpPr>
            <a:xfrm>
              <a:off x="4078" y="11287"/>
              <a:ext cx="8205" cy="3269"/>
              <a:chOff x="0" y="0"/>
              <a:chExt cx="5210199" cy="2075668"/>
            </a:xfrm>
          </p:grpSpPr>
          <p:sp>
            <p:nvSpPr>
              <p:cNvPr id="814" name="圆角矩形"/>
              <p:cNvSpPr/>
              <p:nvPr/>
            </p:nvSpPr>
            <p:spPr>
              <a:xfrm>
                <a:off x="0" y="0"/>
                <a:ext cx="5210199" cy="2075668"/>
              </a:xfrm>
              <a:prstGeom prst="roundRect">
                <a:avLst>
                  <a:gd name="adj" fmla="val 3988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139700" dist="81699" dir="5400000" rotWithShape="0">
                  <a:srgbClr val="000000">
                    <a:alpha val="1028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lnSpc>
                    <a:spcPct val="130000"/>
                  </a:lnSpc>
                  <a:defRPr sz="3600">
                    <a:solidFill>
                      <a:srgbClr val="FFFFFF"/>
                    </a:solidFill>
                    <a:latin typeface="Open Sans" panose="020B0606030504020204"/>
                    <a:ea typeface="Open Sans" panose="020B0606030504020204"/>
                    <a:cs typeface="Open Sans" panose="020B0606030504020204"/>
                    <a:sym typeface="Open Sans" panose="020B0606030504020204"/>
                  </a:defRPr>
                </a:pPr>
                <a:endParaRPr sz="2400">
                  <a:latin typeface="微软雅黑" panose="020B0503020204020204" charset="-122"/>
                  <a:ea typeface="微软雅黑" panose="020B0503020204020204" charset="-122"/>
                  <a:cs typeface="Saturday Sans Regular" panose="02010600010101010101" charset="-122"/>
                  <a:sym typeface="Saturday Sans Regular" panose="02010600010101010101" charset="-122"/>
                </a:endParaRPr>
              </a:p>
            </p:txBody>
          </p:sp>
          <p:sp>
            <p:nvSpPr>
              <p:cNvPr id="815" name="圆角矩形"/>
              <p:cNvSpPr/>
              <p:nvPr/>
            </p:nvSpPr>
            <p:spPr>
              <a:xfrm>
                <a:off x="1817788" y="356122"/>
                <a:ext cx="1574623" cy="505620"/>
              </a:xfrm>
              <a:prstGeom prst="roundRect">
                <a:avLst>
                  <a:gd name="adj" fmla="val 11427"/>
                </a:avLst>
              </a:prstGeom>
              <a:gradFill flip="none" rotWithShape="1">
                <a:gsLst>
                  <a:gs pos="0">
                    <a:srgbClr val="D6A979"/>
                  </a:gs>
                  <a:gs pos="100000">
                    <a:srgbClr val="AA7942"/>
                  </a:gs>
                </a:gsLst>
                <a:lin ang="2906475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lnSpc>
                    <a:spcPct val="130000"/>
                  </a:lnSpc>
                  <a:defRPr sz="3600">
                    <a:solidFill>
                      <a:srgbClr val="FFFFFF"/>
                    </a:solidFill>
                    <a:latin typeface="Open Sans" panose="020B0606030504020204"/>
                    <a:ea typeface="Open Sans" panose="020B0606030504020204"/>
                    <a:cs typeface="Open Sans" panose="020B0606030504020204"/>
                    <a:sym typeface="Open Sans" panose="020B0606030504020204"/>
                  </a:defRPr>
                </a:pPr>
                <a:endParaRPr sz="2400">
                  <a:latin typeface="微软雅黑" panose="020B0503020204020204" charset="-122"/>
                  <a:ea typeface="微软雅黑" panose="020B0503020204020204" charset="-122"/>
                  <a:cs typeface="Saturday Sans Regular" panose="02010600010101010101" charset="-122"/>
                  <a:sym typeface="Saturday Sans Regular" panose="02010600010101010101" charset="-122"/>
                </a:endParaRPr>
              </a:p>
            </p:txBody>
          </p:sp>
          <p:sp>
            <p:nvSpPr>
              <p:cNvPr id="816" name="线上+线下双渠道并行，日检，月检，…"/>
              <p:cNvSpPr txBox="1"/>
              <p:nvPr/>
            </p:nvSpPr>
            <p:spPr>
              <a:xfrm>
                <a:off x="479857" y="1086819"/>
                <a:ext cx="4428301" cy="6209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defTabSz="1828800">
                  <a:lnSpc>
                    <a:spcPct val="110000"/>
                  </a:lnSpc>
                  <a:defRPr sz="1900">
                    <a:gradFill flip="none" rotWithShape="1">
                      <a:gsLst>
                        <a:gs pos="0">
                          <a:srgbClr val="797979"/>
                        </a:gs>
                        <a:gs pos="100000">
                          <a:srgbClr val="424242"/>
                        </a:gs>
                      </a:gsLst>
                      <a:lin ang="2700000" scaled="0"/>
                    </a:gradFill>
                    <a:latin typeface="MiSans-Demibold" charset="-122"/>
                    <a:ea typeface="MiSans-Demibold" charset="-122"/>
                    <a:cs typeface="MiSans-Demibold" charset="-122"/>
                    <a:sym typeface="MiSans-Demibold" charset="-122"/>
                  </a:defRPr>
                </a:pPr>
                <a:r>
                  <a:rPr sz="1400" dirty="0" err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线上+线下双渠道并行，日检，月检</a:t>
                </a:r>
                <a:r>
                  <a:rPr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，</a:t>
                </a:r>
                <a:endParaRPr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defTabSz="1828800">
                  <a:lnSpc>
                    <a:spcPct val="110000"/>
                  </a:lnSpc>
                  <a:defRPr sz="1900">
                    <a:gradFill flip="none" rotWithShape="1">
                      <a:gsLst>
                        <a:gs pos="0">
                          <a:srgbClr val="797979"/>
                        </a:gs>
                        <a:gs pos="100000">
                          <a:srgbClr val="424242"/>
                        </a:gs>
                      </a:gsLst>
                      <a:lin ang="2700000" scaled="0"/>
                    </a:gradFill>
                    <a:latin typeface="MiSans-Demibold" charset="-122"/>
                    <a:ea typeface="MiSans-Demibold" charset="-122"/>
                    <a:cs typeface="MiSans-Demibold" charset="-122"/>
                    <a:sym typeface="MiSans-Demibold" charset="-122"/>
                  </a:defRPr>
                </a:pPr>
                <a:r>
                  <a:rPr sz="1400" dirty="0" err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季检，年检，保障全国服务标准落地</a:t>
                </a:r>
                <a:endParaRPr sz="1400" dirty="0" err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817" name="巡检机制"/>
              <p:cNvSpPr txBox="1"/>
              <p:nvPr/>
            </p:nvSpPr>
            <p:spPr>
              <a:xfrm>
                <a:off x="2021020" y="469253"/>
                <a:ext cx="1195032" cy="3128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lvl1pPr algn="ctr" defTabSz="1828800">
                  <a:defRPr sz="2300" b="1">
                    <a:solidFill>
                      <a:srgbClr val="FFFFFF"/>
                    </a:solidFill>
                    <a:latin typeface="MiSans-Bold" charset="-122"/>
                    <a:ea typeface="MiSans-Bold" charset="-122"/>
                    <a:cs typeface="MiSans-Bold" charset="-122"/>
                    <a:sym typeface="MiSans-Bold" charset="-122"/>
                  </a:defRPr>
                </a:lvl1pPr>
              </a:lstStyle>
              <a:p>
                <a:r>
                  <a:rPr sz="1600">
                    <a:latin typeface="微软雅黑" panose="020B0503020204020204" charset="-122"/>
                    <a:ea typeface="微软雅黑" panose="020B0503020204020204" charset="-122"/>
                  </a:rPr>
                  <a:t>巡检机制</a:t>
                </a:r>
                <a:endParaRPr sz="16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18" name="4维"/>
              <p:cNvSpPr txBox="1"/>
              <p:nvPr/>
            </p:nvSpPr>
            <p:spPr>
              <a:xfrm>
                <a:off x="530893" y="211987"/>
                <a:ext cx="1212473" cy="7313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spAutoFit/>
              </a:bodyPr>
              <a:lstStyle>
                <a:lvl1pPr defTabSz="1828800">
                  <a:defRPr sz="5500" b="1">
                    <a:gradFill flip="none" rotWithShape="1">
                      <a:gsLst>
                        <a:gs pos="0">
                          <a:srgbClr val="D6A979"/>
                        </a:gs>
                        <a:gs pos="100000">
                          <a:srgbClr val="AA7942"/>
                        </a:gs>
                      </a:gsLst>
                      <a:lin ang="2700000" scaled="0"/>
                    </a:gradFill>
                    <a:latin typeface="MiSans-Bold" charset="-122"/>
                    <a:ea typeface="MiSans-Bold" charset="-122"/>
                    <a:cs typeface="MiSans-Bold" charset="-122"/>
                    <a:sym typeface="MiSans-Bold" charset="-122"/>
                  </a:defRPr>
                </a:lvl1pPr>
              </a:lstStyle>
              <a:p>
                <a:r>
                  <a:rPr sz="4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4维</a:t>
                </a:r>
                <a:endParaRPr sz="4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</p:grpSp>
      <p:sp>
        <p:nvSpPr>
          <p:cNvPr id="784" name="企业办公全场景运营服务商"/>
          <p:cNvSpPr txBox="1"/>
          <p:nvPr/>
        </p:nvSpPr>
        <p:spPr>
          <a:xfrm>
            <a:off x="1701165" y="2059305"/>
            <a:ext cx="9958705" cy="184023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1828800">
              <a:lnSpc>
                <a:spcPct val="130000"/>
              </a:lnSpc>
              <a:defRPr sz="4600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pP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七维管理机制</a:t>
            </a:r>
            <a:endParaRPr dirty="0">
              <a:latin typeface="微软雅黑" panose="020B0503020204020204" charset="-122"/>
              <a:ea typeface="微软雅黑" panose="020B0503020204020204" charset="-122"/>
            </a:endParaRPr>
          </a:p>
          <a:p>
            <a:pPr defTabSz="1828800">
              <a:lnSpc>
                <a:spcPct val="130000"/>
              </a:lnSpc>
              <a:defRPr sz="46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pP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保障全国服务标准化落地</a:t>
            </a: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品牌介绍"/>
          <p:cNvSpPr txBox="1"/>
          <p:nvPr/>
        </p:nvSpPr>
        <p:spPr>
          <a:xfrm>
            <a:off x="745064" y="658161"/>
            <a:ext cx="1422400" cy="43053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2800">
                <a:solidFill>
                  <a:srgbClr val="424242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 lang="zh-CN"/>
              <a:t>服务</a:t>
            </a:r>
            <a:r>
              <a:rPr lang="zh-CN"/>
              <a:t>能力</a:t>
            </a:r>
            <a:endParaRPr lang="zh-CN"/>
          </a:p>
        </p:txBody>
      </p:sp>
      <p:sp>
        <p:nvSpPr>
          <p:cNvPr id="5" name="AutoShape 4"/>
          <p:cNvSpPr/>
          <p:nvPr/>
        </p:nvSpPr>
        <p:spPr>
          <a:xfrm>
            <a:off x="1355725" y="2155190"/>
            <a:ext cx="21336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marL="0" indent="0" algn="l" hangingPunct="1">
              <a:lnSpc>
                <a:spcPct val="125000"/>
              </a:lnSpc>
              <a:defRPr/>
            </a:pPr>
            <a:r>
              <a:rPr sz="4600" b="1" i="0" u="none" strike="noStrike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+mn-ea"/>
                <a:cs typeface="+mn-ea"/>
                <a:sym typeface="Noto Sans SC" panose="020B0200000000000000" charset="-122"/>
              </a:rPr>
              <a:t>办公全场景服务：端到端解决方案逐步替代段到段的解决思路</a:t>
            </a:r>
            <a:endParaRPr lang="zh-CN" altLang="en-US" b="1" i="0" u="none" strike="noStrike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 panose="020B0200000000000000" charset="-122"/>
            </a:endParaRPr>
          </a:p>
        </p:txBody>
      </p:sp>
      <p:sp>
        <p:nvSpPr>
          <p:cNvPr id="12" name="textbox 6"/>
          <p:cNvSpPr/>
          <p:nvPr/>
        </p:nvSpPr>
        <p:spPr>
          <a:xfrm>
            <a:off x="5574665" y="5198745"/>
            <a:ext cx="12000865" cy="1110615"/>
          </a:xfrm>
          <a:prstGeom prst="rect">
            <a:avLst/>
          </a:prstGeom>
          <a:solidFill>
            <a:srgbClr val="C1925F"/>
          </a:solidFill>
        </p:spPr>
        <p:txBody>
          <a:bodyPr vert="horz" wrap="square" lIns="0" tIns="0" rIns="0" bIns="0"/>
          <a:p>
            <a:pPr algn="l" rtl="0" eaLnBrk="0" hangingPunct="1">
              <a:lnSpc>
                <a:spcPct val="102000"/>
              </a:lnSpc>
            </a:pPr>
            <a:endParaRPr lang="zh-CN" sz="3610" spc="-1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79" name="组合 78"/>
          <p:cNvGrpSpPr/>
          <p:nvPr/>
        </p:nvGrpSpPr>
        <p:grpSpPr>
          <a:xfrm rot="0">
            <a:off x="3915410" y="7748270"/>
            <a:ext cx="15552420" cy="3321685"/>
            <a:chOff x="1595" y="6333"/>
            <a:chExt cx="6494" cy="1408"/>
          </a:xfrm>
        </p:grpSpPr>
        <p:grpSp>
          <p:nvGrpSpPr>
            <p:cNvPr id="80" name="group 14"/>
            <p:cNvGrpSpPr/>
            <p:nvPr/>
          </p:nvGrpSpPr>
          <p:grpSpPr>
            <a:xfrm rot="0">
              <a:off x="3300" y="6333"/>
              <a:ext cx="1285" cy="1375"/>
              <a:chOff x="-29816" y="0"/>
              <a:chExt cx="815640" cy="873125"/>
            </a:xfrm>
          </p:grpSpPr>
          <p:pic>
            <p:nvPicPr>
              <p:cNvPr id="81" name="picture 22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 rot="21600000">
                <a:off x="0" y="0"/>
                <a:ext cx="785824" cy="785812"/>
              </a:xfrm>
              <a:prstGeom prst="rect">
                <a:avLst/>
              </a:prstGeom>
            </p:spPr>
          </p:pic>
          <p:sp>
            <p:nvSpPr>
              <p:cNvPr id="82" name="textbox 23"/>
              <p:cNvSpPr/>
              <p:nvPr/>
            </p:nvSpPr>
            <p:spPr>
              <a:xfrm>
                <a:off x="-29816" y="45720"/>
                <a:ext cx="811530" cy="827405"/>
              </a:xfrm>
              <a:prstGeom prst="rect">
                <a:avLst/>
              </a:prstGeom>
            </p:spPr>
            <p:txBody>
              <a:bodyPr vert="horz" wrap="square" lIns="0" tIns="0" rIns="0" bIns="0"/>
              <a:p>
                <a:pPr algn="ctr" rtl="0" eaLnBrk="0" hangingPunct="1">
                  <a:lnSpc>
                    <a:spcPct val="137000"/>
                  </a:lnSpc>
                </a:pPr>
                <a:endParaRPr lang="en-US" altLang="en-US" sz="201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Arial" panose="020B0604020202020204"/>
                </a:endParaRPr>
              </a:p>
              <a:p>
                <a:pPr algn="ctr" rtl="0" eaLnBrk="0" hangingPunct="1">
                  <a:lnSpc>
                    <a:spcPct val="10000"/>
                  </a:lnSpc>
                </a:pPr>
                <a:endParaRPr lang="en-US" altLang="en-US" sz="201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Arial" panose="020B0604020202020204"/>
                </a:endParaRPr>
              </a:p>
              <a:p>
                <a:pPr marL="60960" indent="78740" algn="ctr" rtl="0" eaLnBrk="0" hangingPunct="1">
                  <a:lnSpc>
                    <a:spcPct val="104000"/>
                  </a:lnSpc>
                </a:pPr>
                <a:endParaRPr lang="zh-CN" sz="2010" b="1" spc="-30" dirty="0">
                  <a:solidFill>
                    <a:srgbClr val="15233D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Arial" panose="020B0604020202020204"/>
                </a:endParaRPr>
              </a:p>
              <a:p>
                <a:pPr marL="60960" indent="78740" algn="ctr" rtl="0" eaLnBrk="0" hangingPunct="1">
                  <a:lnSpc>
                    <a:spcPct val="104000"/>
                  </a:lnSpc>
                </a:pPr>
                <a:r>
                  <a:rPr lang="zh-CN" sz="2010" b="1" spc="-30" dirty="0">
                    <a:solidFill>
                      <a:srgbClr val="15233D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Arial" panose="020B0604020202020204"/>
                  </a:rPr>
                  <a:t>办公室</a:t>
                </a:r>
                <a:endParaRPr lang="zh-CN" sz="2010" b="1" spc="-30" dirty="0">
                  <a:solidFill>
                    <a:srgbClr val="15233D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Arial" panose="020B0604020202020204"/>
                </a:endParaRPr>
              </a:p>
              <a:p>
                <a:pPr marL="60960" indent="78740" algn="ctr" rtl="0" eaLnBrk="0" hangingPunct="1">
                  <a:lnSpc>
                    <a:spcPct val="104000"/>
                  </a:lnSpc>
                </a:pPr>
                <a:r>
                  <a:rPr lang="zh-CN" sz="2010" b="1" spc="-30" dirty="0">
                    <a:solidFill>
                      <a:srgbClr val="15233D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Arial" panose="020B0604020202020204"/>
                  </a:rPr>
                  <a:t>精装设计</a:t>
                </a:r>
                <a:endParaRPr lang="zh-CN" sz="2010" b="1" spc="-30" dirty="0">
                  <a:solidFill>
                    <a:srgbClr val="15233D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Arial" panose="020B0604020202020204"/>
                </a:endParaRPr>
              </a:p>
            </p:txBody>
          </p:sp>
        </p:grpSp>
        <p:pic>
          <p:nvPicPr>
            <p:cNvPr id="83" name="picture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52" y="6401"/>
              <a:ext cx="1237" cy="1238"/>
            </a:xfrm>
            <a:prstGeom prst="rect">
              <a:avLst/>
            </a:prstGeom>
          </p:spPr>
        </p:pic>
        <p:pic>
          <p:nvPicPr>
            <p:cNvPr id="84" name="picture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0" y="6918"/>
              <a:ext cx="145" cy="204"/>
            </a:xfrm>
            <a:prstGeom prst="rect">
              <a:avLst/>
            </a:prstGeom>
          </p:spPr>
        </p:pic>
        <p:pic>
          <p:nvPicPr>
            <p:cNvPr id="85" name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3" y="6918"/>
              <a:ext cx="145" cy="204"/>
            </a:xfrm>
            <a:prstGeom prst="rect">
              <a:avLst/>
            </a:prstGeom>
          </p:spPr>
        </p:pic>
        <p:pic>
          <p:nvPicPr>
            <p:cNvPr id="86" name="picture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5" y="6401"/>
              <a:ext cx="1237" cy="1238"/>
            </a:xfrm>
            <a:prstGeom prst="rect">
              <a:avLst/>
            </a:prstGeom>
          </p:spPr>
        </p:pic>
        <p:sp>
          <p:nvSpPr>
            <p:cNvPr id="87" name="文本框 86"/>
            <p:cNvSpPr txBox="1"/>
            <p:nvPr/>
          </p:nvSpPr>
          <p:spPr>
            <a:xfrm>
              <a:off x="1654" y="6706"/>
              <a:ext cx="1119" cy="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hangingPunct="1"/>
              <a:r>
                <a:rPr lang="zh-CN" altLang="en-US" sz="201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rPr>
                <a:t>办公室</a:t>
              </a:r>
              <a:endParaRPr lang="zh-CN" altLang="en-US" sz="201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/>
              </a:endParaRPr>
            </a:p>
            <a:p>
              <a:pPr algn="ctr" hangingPunct="1"/>
              <a:r>
                <a:rPr lang="zh-CN" altLang="en-US" sz="201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rPr>
                <a:t>选址与租赁</a:t>
              </a:r>
              <a:endParaRPr lang="zh-CN" altLang="en-US" sz="201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88" name="picture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2" y="6401"/>
              <a:ext cx="1237" cy="1238"/>
            </a:xfrm>
            <a:prstGeom prst="rect">
              <a:avLst/>
            </a:prstGeom>
          </p:spPr>
        </p:pic>
        <p:sp>
          <p:nvSpPr>
            <p:cNvPr id="89" name="textbox 23"/>
            <p:cNvSpPr/>
            <p:nvPr/>
          </p:nvSpPr>
          <p:spPr>
            <a:xfrm>
              <a:off x="5019" y="6438"/>
              <a:ext cx="1278" cy="1303"/>
            </a:xfrm>
            <a:prstGeom prst="rect">
              <a:avLst/>
            </a:prstGeom>
          </p:spPr>
          <p:txBody>
            <a:bodyPr vert="horz" wrap="square" lIns="0" tIns="0" rIns="0" bIns="0"/>
            <a:p>
              <a:pPr algn="ctr" rtl="0" eaLnBrk="0" hangingPunct="1">
                <a:lnSpc>
                  <a:spcPct val="137000"/>
                </a:lnSpc>
              </a:pPr>
              <a:endParaRPr lang="en-US" altLang="en-US" sz="2010" b="1" dirty="0"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/>
              </a:endParaRPr>
            </a:p>
            <a:p>
              <a:pPr algn="ctr" rtl="0" eaLnBrk="0" hangingPunct="1">
                <a:lnSpc>
                  <a:spcPct val="10000"/>
                </a:lnSpc>
              </a:pPr>
              <a:endParaRPr lang="en-US" altLang="en-US" sz="2010" b="1" dirty="0"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/>
              </a:endParaRPr>
            </a:p>
            <a:p>
              <a:pPr marL="60960" indent="78740" algn="ctr" rtl="0" eaLnBrk="0" hangingPunct="1">
                <a:lnSpc>
                  <a:spcPct val="104000"/>
                </a:lnSpc>
              </a:pPr>
              <a:endParaRPr lang="zh-CN" sz="2010" b="1" spc="-30" dirty="0">
                <a:solidFill>
                  <a:srgbClr val="15233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endParaRPr>
            </a:p>
            <a:p>
              <a:pPr marL="60960" indent="78740" algn="ctr" rtl="0" eaLnBrk="0" hangingPunct="1">
                <a:lnSpc>
                  <a:spcPct val="104000"/>
                </a:lnSpc>
              </a:pPr>
              <a:r>
                <a:rPr lang="zh-CN" sz="2010" b="1" spc="-30" dirty="0">
                  <a:solidFill>
                    <a:srgbClr val="15233D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Arial" panose="020B0604020202020204"/>
                </a:rPr>
                <a:t>办公</a:t>
              </a:r>
              <a:r>
                <a:rPr lang="zh-CN" sz="2010" b="1" spc="-30" dirty="0">
                  <a:solidFill>
                    <a:srgbClr val="15233D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Arial" panose="020B0604020202020204"/>
                </a:rPr>
                <a:t>室</a:t>
              </a:r>
              <a:endParaRPr lang="zh-CN" sz="2010" b="1" spc="-30" dirty="0">
                <a:solidFill>
                  <a:srgbClr val="15233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endParaRPr>
            </a:p>
            <a:p>
              <a:pPr marL="60960" indent="78740" algn="ctr" rtl="0" eaLnBrk="0" hangingPunct="1">
                <a:lnSpc>
                  <a:spcPct val="104000"/>
                </a:lnSpc>
              </a:pPr>
              <a:r>
                <a:rPr lang="zh-CN" sz="2010" b="1" spc="-30" dirty="0">
                  <a:solidFill>
                    <a:srgbClr val="15233D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Arial" panose="020B0604020202020204"/>
                </a:rPr>
                <a:t>定制化装修</a:t>
              </a:r>
              <a:endParaRPr lang="zh-CN" sz="2010" b="1" spc="-30" dirty="0">
                <a:solidFill>
                  <a:srgbClr val="15233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90" name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6" y="6911"/>
              <a:ext cx="145" cy="204"/>
            </a:xfrm>
            <a:prstGeom prst="rect">
              <a:avLst/>
            </a:prstGeom>
          </p:spPr>
        </p:pic>
      </p:grpSp>
      <p:sp>
        <p:nvSpPr>
          <p:cNvPr id="91" name="文本框 90"/>
          <p:cNvSpPr txBox="1"/>
          <p:nvPr/>
        </p:nvSpPr>
        <p:spPr>
          <a:xfrm>
            <a:off x="9192260" y="5377180"/>
            <a:ext cx="5905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hangingPunct="1"/>
            <a:r>
              <a:rPr lang="zh-CN" altLang="en-US" sz="3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幼圆" panose="02010509060101010101" charset="-122"/>
                <a:sym typeface="+mn-ea"/>
              </a:rPr>
              <a:t>企业办公室一体化服务</a:t>
            </a:r>
            <a:endParaRPr lang="zh-CN" altLang="en-US" sz="3600" spc="-1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幼圆" panose="02010509060101010101" charset="-122"/>
              <a:sym typeface="+mn-ea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16567785" y="8336915"/>
            <a:ext cx="2810510" cy="1313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hangingPunct="1"/>
            <a:endParaRPr lang="zh-CN" altLang="en-US" sz="201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/>
            </a:endParaRPr>
          </a:p>
          <a:p>
            <a:pPr algn="ctr" hangingPunct="1"/>
            <a:r>
              <a:rPr lang="zh-CN" altLang="en-US" sz="201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/>
              </a:rPr>
              <a:t>办公室</a:t>
            </a:r>
            <a:endParaRPr lang="zh-CN" altLang="en-US" sz="201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/>
            </a:endParaRPr>
          </a:p>
          <a:p>
            <a:pPr algn="ctr" hangingPunct="1"/>
            <a:r>
              <a:rPr lang="zh-CN" altLang="en-US" sz="201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/>
              </a:rPr>
              <a:t>运营服务</a:t>
            </a:r>
            <a:endParaRPr lang="zh-CN" altLang="en-US" sz="201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8915354" y="3821252"/>
            <a:ext cx="56692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hangingPunct="1"/>
            <a:r>
              <a:rPr lang="zh-CN" altLang="en-US" b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企业办公一体化服务</a:t>
            </a:r>
            <a:endParaRPr lang="zh-CN" altLang="en-US" b="1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5" name="等腰三角形 94"/>
          <p:cNvSpPr/>
          <p:nvPr/>
        </p:nvSpPr>
        <p:spPr>
          <a:xfrm flipV="1">
            <a:off x="8111490" y="6583045"/>
            <a:ext cx="6986270" cy="604520"/>
          </a:xfrm>
          <a:prstGeom prst="triangle">
            <a:avLst>
              <a:gd name="adj" fmla="val 50518"/>
            </a:avLst>
          </a:prstGeom>
          <a:solidFill>
            <a:srgbClr val="C1925F"/>
          </a:solidFill>
          <a:ln>
            <a:solidFill>
              <a:srgbClr val="C1925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hangingPunct="1"/>
            <a:endParaRPr lang="zh-CN" altLang="en-US" sz="2800">
              <a:sym typeface="Arial" panose="020B0604020202020204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08d291154671443.634d2ca9ccb03.jpg" descr="08d291154671443.634d2ca9ccb03.jpg"/>
          <p:cNvPicPr>
            <a:picLocks noChangeAspect="1"/>
          </p:cNvPicPr>
          <p:nvPr/>
        </p:nvPicPr>
        <p:blipFill>
          <a:blip r:embed="rId1"/>
          <a:srcRect t="6879" b="49401"/>
          <a:stretch>
            <a:fillRect/>
          </a:stretch>
        </p:blipFill>
        <p:spPr>
          <a:xfrm>
            <a:off x="0" y="-175895"/>
            <a:ext cx="24384000" cy="568452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26" name="矩形"/>
          <p:cNvSpPr/>
          <p:nvPr/>
        </p:nvSpPr>
        <p:spPr>
          <a:xfrm>
            <a:off x="0" y="-163195"/>
            <a:ext cx="24383365" cy="5684520"/>
          </a:xfrm>
          <a:prstGeom prst="rect">
            <a:avLst/>
          </a:prstGeom>
          <a:solidFill>
            <a:srgbClr val="000000">
              <a:alpha val="38451"/>
            </a:srgbClr>
          </a:solidFill>
          <a:ln w="12700">
            <a:miter lim="400000"/>
          </a:ln>
        </p:spPr>
        <p:txBody>
          <a:bodyPr lIns="121918" tIns="121918" rIns="121918" bIns="121918" anchor="ctr"/>
          <a:lstStyle/>
          <a:p/>
        </p:txBody>
      </p:sp>
      <p:sp>
        <p:nvSpPr>
          <p:cNvPr id="227" name="圆角矩形"/>
          <p:cNvSpPr/>
          <p:nvPr/>
        </p:nvSpPr>
        <p:spPr>
          <a:xfrm>
            <a:off x="3341178" y="7668815"/>
            <a:ext cx="4794436" cy="4025401"/>
          </a:xfrm>
          <a:prstGeom prst="roundRect">
            <a:avLst>
              <a:gd name="adj" fmla="val 3786"/>
            </a:avLst>
          </a:prstGeom>
          <a:solidFill>
            <a:srgbClr val="FFFFFF">
              <a:alpha val="60615"/>
            </a:srgbClr>
          </a:solidFill>
          <a:ln w="12700">
            <a:miter lim="400000"/>
          </a:ln>
          <a:effectLst>
            <a:outerShdw blurRad="381000" dist="111500" dir="5400000" rotWithShape="0">
              <a:srgbClr val="000000">
                <a:alpha val="14056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8" name="圆角矩形"/>
          <p:cNvSpPr/>
          <p:nvPr/>
        </p:nvSpPr>
        <p:spPr>
          <a:xfrm>
            <a:off x="3990350" y="8001031"/>
            <a:ext cx="3468994" cy="914401"/>
          </a:xfrm>
          <a:prstGeom prst="roundRect">
            <a:avLst>
              <a:gd name="adj" fmla="val 8080"/>
            </a:avLst>
          </a:prstGeom>
          <a:gradFill>
            <a:gsLst>
              <a:gs pos="0">
                <a:srgbClr val="D6A979"/>
              </a:gs>
              <a:gs pos="100000">
                <a:srgbClr val="AA7942"/>
              </a:gs>
            </a:gsLst>
            <a:lin ang="21241360"/>
          </a:gradFill>
          <a:ln w="12700">
            <a:miter lim="400000"/>
          </a:ln>
          <a:effectLst>
            <a:outerShdw blurRad="139700" dist="81699" dir="5400000" rotWithShape="0">
              <a:srgbClr val="000000">
                <a:alpha val="1028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9" name="品牌介绍"/>
          <p:cNvSpPr txBox="1"/>
          <p:nvPr/>
        </p:nvSpPr>
        <p:spPr>
          <a:xfrm>
            <a:off x="745064" y="658161"/>
            <a:ext cx="1422400" cy="43053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2800">
                <a:solidFill>
                  <a:srgbClr val="FFFFFF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核心理念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0" name="About k-work"/>
          <p:cNvSpPr txBox="1"/>
          <p:nvPr/>
        </p:nvSpPr>
        <p:spPr>
          <a:xfrm>
            <a:off x="745064" y="1139026"/>
            <a:ext cx="1241807" cy="254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1500">
                <a:solidFill>
                  <a:srgbClr val="FFFFFF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Core Concept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3" name="企业办公全场景运营服务商"/>
          <p:cNvSpPr txBox="1"/>
          <p:nvPr/>
        </p:nvSpPr>
        <p:spPr>
          <a:xfrm>
            <a:off x="8952230" y="4205605"/>
            <a:ext cx="6840220" cy="430530"/>
          </a:xfrm>
          <a:prstGeom prst="rect">
            <a:avLst/>
          </a:prstGeom>
          <a:ln w="12700">
            <a:miter lim="400000"/>
          </a:ln>
          <a:effectLst>
            <a:outerShdw blurRad="139700" dist="81699" dir="5400000" rotWithShape="0">
              <a:srgbClr val="000000">
                <a:alpha val="10280"/>
              </a:srgbClr>
            </a:outerShdw>
          </a:effectLst>
        </p:spPr>
        <p:txBody>
          <a:bodyPr wrap="square" lIns="0" tIns="0" rIns="0" bIns="0">
            <a:spAutoFit/>
          </a:bodyPr>
          <a:lstStyle>
            <a:lvl1pPr algn="ctr" defTabSz="1828800">
              <a:defRPr sz="3500">
                <a:solidFill>
                  <a:srgbClr val="FFFFFF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pPr algn="dist"/>
            <a:r>
              <a:rPr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办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场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景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运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营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务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商</a:t>
            </a:r>
            <a:endParaRPr sz="2800" dirty="0" err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4" name="责  任"/>
          <p:cNvSpPr txBox="1"/>
          <p:nvPr/>
        </p:nvSpPr>
        <p:spPr>
          <a:xfrm>
            <a:off x="4941257" y="8077231"/>
            <a:ext cx="1567181" cy="762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ctr" defTabSz="1828800">
              <a:defRPr sz="4500">
                <a:solidFill>
                  <a:srgbClr val="FFFFFF"/>
                </a:solidFill>
                <a:latin typeface="MiSans Heavy" panose="00000A00000000000000" charset="-122"/>
                <a:ea typeface="MiSans Heavy" panose="00000A00000000000000" charset="-122"/>
                <a:cs typeface="MiSans Heavy" panose="00000A00000000000000" charset="-122"/>
                <a:sym typeface="MiSans Heavy" panose="00000A00000000000000" charset="-122"/>
              </a:defRPr>
            </a:lvl1pPr>
          </a:lstStyle>
          <a:p>
            <a:pPr>
              <a:defRPr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</a:defRPr>
            </a:pPr>
            <a:r>
              <a:rPr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责  任</a:t>
            </a:r>
            <a:endParaRPr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5" name="以终为始…"/>
          <p:cNvSpPr txBox="1"/>
          <p:nvPr/>
        </p:nvSpPr>
        <p:spPr>
          <a:xfrm>
            <a:off x="5058096" y="10532233"/>
            <a:ext cx="1333501" cy="914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algn="ctr" defTabSz="1828800">
              <a:defRPr sz="2400">
                <a:gradFill flip="none" rotWithShape="1">
                  <a:gsLst>
                    <a:gs pos="0">
                      <a:srgbClr val="797979"/>
                    </a:gs>
                    <a:gs pos="100000">
                      <a:srgbClr val="424242"/>
                    </a:gs>
                  </a:gsLst>
                  <a:lin ang="2700000" scaled="0"/>
                </a:gra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 b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rPr>
              <a:t>以终为始</a:t>
            </a:r>
            <a:endParaRPr b="1">
              <a:latin typeface="微软雅黑" panose="020B0503020204020204" charset="-122"/>
              <a:ea typeface="微软雅黑" panose="020B0503020204020204" charset="-122"/>
              <a:cs typeface="MiSans-Bold" charset="-122"/>
              <a:sym typeface="MiSans-Bold" charset="-122"/>
            </a:endParaRPr>
          </a:p>
          <a:p>
            <a:pPr algn="ctr" defTabSz="1828800">
              <a:defRPr sz="2400">
                <a:gradFill flip="none" rotWithShape="1">
                  <a:gsLst>
                    <a:gs pos="0">
                      <a:srgbClr val="797979"/>
                    </a:gs>
                    <a:gs pos="100000">
                      <a:srgbClr val="424242"/>
                    </a:gs>
                  </a:gsLst>
                  <a:lin ang="2700000" scaled="0"/>
                </a:gra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 b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rPr>
              <a:t>全程服务</a:t>
            </a:r>
            <a:endParaRPr b="1">
              <a:latin typeface="微软雅黑" panose="020B0503020204020204" charset="-122"/>
              <a:ea typeface="微软雅黑" panose="020B0503020204020204" charset="-122"/>
              <a:cs typeface="MiSans-Bold" charset="-122"/>
              <a:sym typeface="MiSans-Bold" charset="-122"/>
            </a:endParaRPr>
          </a:p>
        </p:txBody>
      </p:sp>
      <p:sp>
        <p:nvSpPr>
          <p:cNvPr id="236" name="企业办公全场景运营服务商"/>
          <p:cNvSpPr txBox="1"/>
          <p:nvPr/>
        </p:nvSpPr>
        <p:spPr>
          <a:xfrm>
            <a:off x="8193405" y="6076305"/>
            <a:ext cx="8394701" cy="1016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 defTabSz="1828800">
              <a:defRPr sz="60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一站式托管，一体化交付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7" name="一体化"/>
          <p:cNvSpPr txBox="1"/>
          <p:nvPr/>
        </p:nvSpPr>
        <p:spPr>
          <a:xfrm>
            <a:off x="4899346" y="9063432"/>
            <a:ext cx="1651001" cy="7239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ctr" defTabSz="1828800">
              <a:defRPr sz="4300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lvl1pPr>
          </a:lstStyle>
          <a:p>
            <a:pPr>
              <a:defRPr>
                <a:latin typeface="MiSans Heavy" panose="00000A00000000000000" charset="-122"/>
                <a:ea typeface="MiSans Heavy" panose="00000A00000000000000" charset="-122"/>
                <a:cs typeface="MiSans Heavy" panose="00000A00000000000000" charset="-122"/>
                <a:sym typeface="MiSans Heavy" panose="00000A00000000000000" charset="-122"/>
              </a:defRPr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MiSans-Medium" panose="00000600000000000000" charset="-122"/>
                <a:sym typeface="MiSans-Medium" panose="00000600000000000000" charset="-122"/>
              </a:rPr>
              <a:t>一体化</a:t>
            </a:r>
            <a:endParaRPr>
              <a:latin typeface="微软雅黑" panose="020B0503020204020204" charset="-122"/>
              <a:ea typeface="微软雅黑" panose="020B0503020204020204" charset="-122"/>
              <a:cs typeface="MiSans-Medium" panose="00000600000000000000" charset="-122"/>
              <a:sym typeface="MiSans-Medium" panose="00000600000000000000" charset="-122"/>
            </a:endParaRPr>
          </a:p>
        </p:txBody>
      </p:sp>
      <p:sp>
        <p:nvSpPr>
          <p:cNvPr id="238" name="线条"/>
          <p:cNvSpPr/>
          <p:nvPr/>
        </p:nvSpPr>
        <p:spPr>
          <a:xfrm>
            <a:off x="5351200" y="10188357"/>
            <a:ext cx="747294" cy="1"/>
          </a:xfrm>
          <a:prstGeom prst="line">
            <a:avLst/>
          </a:prstGeom>
          <a:ln w="25400">
            <a:solidFill>
              <a:srgbClr val="D6A979">
                <a:alpha val="85000"/>
              </a:srgbClr>
            </a:solidFill>
            <a:miter/>
          </a:ln>
        </p:spPr>
        <p:txBody>
          <a:bodyPr lIns="0" tIns="0" rIns="0" bIns="0"/>
          <a:lstStyle/>
          <a:p>
            <a:pPr defTabSz="1828800">
              <a:defRPr sz="36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239" name="圆角矩形"/>
          <p:cNvSpPr/>
          <p:nvPr/>
        </p:nvSpPr>
        <p:spPr>
          <a:xfrm>
            <a:off x="9566793" y="7668815"/>
            <a:ext cx="4794436" cy="4025401"/>
          </a:xfrm>
          <a:prstGeom prst="roundRect">
            <a:avLst>
              <a:gd name="adj" fmla="val 3786"/>
            </a:avLst>
          </a:prstGeom>
          <a:solidFill>
            <a:srgbClr val="FFFFFF">
              <a:alpha val="60615"/>
            </a:srgbClr>
          </a:solidFill>
          <a:ln w="12700">
            <a:miter lim="400000"/>
          </a:ln>
          <a:effectLst>
            <a:outerShdw blurRad="381000" dist="111500" dir="5400000" rotWithShape="0">
              <a:srgbClr val="000000">
                <a:alpha val="14056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0" name="圆角矩形"/>
          <p:cNvSpPr/>
          <p:nvPr/>
        </p:nvSpPr>
        <p:spPr>
          <a:xfrm>
            <a:off x="10215965" y="8001031"/>
            <a:ext cx="3468994" cy="914401"/>
          </a:xfrm>
          <a:prstGeom prst="roundRect">
            <a:avLst>
              <a:gd name="adj" fmla="val 8080"/>
            </a:avLst>
          </a:prstGeom>
          <a:gradFill>
            <a:gsLst>
              <a:gs pos="0">
                <a:srgbClr val="D6A979"/>
              </a:gs>
              <a:gs pos="100000">
                <a:srgbClr val="AA7942"/>
              </a:gs>
            </a:gsLst>
            <a:lin ang="21241360"/>
          </a:gradFill>
          <a:ln w="12700">
            <a:miter lim="400000"/>
          </a:ln>
          <a:effectLst>
            <a:outerShdw blurRad="139700" dist="81699" dir="5400000" rotWithShape="0">
              <a:srgbClr val="000000">
                <a:alpha val="1028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1" name="服  务"/>
          <p:cNvSpPr txBox="1"/>
          <p:nvPr/>
        </p:nvSpPr>
        <p:spPr>
          <a:xfrm>
            <a:off x="11166871" y="8077231"/>
            <a:ext cx="1567181" cy="762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ctr" defTabSz="1828800">
              <a:defRPr sz="4500">
                <a:solidFill>
                  <a:srgbClr val="FFFFFF"/>
                </a:solidFill>
                <a:latin typeface="MiSans Heavy" panose="00000A00000000000000" charset="-122"/>
                <a:ea typeface="MiSans Heavy" panose="00000A00000000000000" charset="-122"/>
                <a:cs typeface="MiSans Heavy" panose="00000A00000000000000" charset="-122"/>
                <a:sym typeface="MiSans Heavy" panose="00000A00000000000000" charset="-122"/>
              </a:defRPr>
            </a:lvl1pPr>
          </a:lstStyle>
          <a:p>
            <a:pPr>
              <a:defRPr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</a:defRPr>
            </a:pPr>
            <a:r>
              <a:rPr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  务</a:t>
            </a:r>
            <a:endParaRPr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5" name="圆角矩形"/>
          <p:cNvSpPr/>
          <p:nvPr/>
        </p:nvSpPr>
        <p:spPr>
          <a:xfrm>
            <a:off x="15792408" y="7668815"/>
            <a:ext cx="4794436" cy="4025401"/>
          </a:xfrm>
          <a:prstGeom prst="roundRect">
            <a:avLst>
              <a:gd name="adj" fmla="val 3786"/>
            </a:avLst>
          </a:prstGeom>
          <a:solidFill>
            <a:srgbClr val="FFFFFF">
              <a:alpha val="60615"/>
            </a:srgbClr>
          </a:solidFill>
          <a:ln w="12700">
            <a:miter lim="400000"/>
          </a:ln>
          <a:effectLst>
            <a:outerShdw blurRad="381000" dist="111500" dir="5400000" rotWithShape="0">
              <a:srgbClr val="000000">
                <a:alpha val="14056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2" name="化繁为简…"/>
          <p:cNvSpPr txBox="1"/>
          <p:nvPr/>
        </p:nvSpPr>
        <p:spPr>
          <a:xfrm>
            <a:off x="17535920" y="10725908"/>
            <a:ext cx="1333501" cy="914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algn="ctr" defTabSz="1828800">
              <a:defRPr sz="2400">
                <a:gradFill flip="none" rotWithShape="1">
                  <a:gsLst>
                    <a:gs pos="0">
                      <a:srgbClr val="797979"/>
                    </a:gs>
                    <a:gs pos="100000">
                      <a:srgbClr val="424242"/>
                    </a:gs>
                  </a:gsLst>
                  <a:lin ang="2700000" scaled="0"/>
                </a:gra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 b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rPr>
              <a:t>化繁为简</a:t>
            </a:r>
            <a:endParaRPr b="1">
              <a:latin typeface="微软雅黑" panose="020B0503020204020204" charset="-122"/>
              <a:ea typeface="微软雅黑" panose="020B0503020204020204" charset="-122"/>
              <a:cs typeface="MiSans-Bold" charset="-122"/>
              <a:sym typeface="MiSans-Bold" charset="-122"/>
            </a:endParaRPr>
          </a:p>
          <a:p>
            <a:pPr algn="ctr" defTabSz="1828800">
              <a:defRPr sz="2400">
                <a:gradFill flip="none" rotWithShape="1">
                  <a:gsLst>
                    <a:gs pos="0">
                      <a:srgbClr val="797979"/>
                    </a:gs>
                    <a:gs pos="100000">
                      <a:srgbClr val="424242"/>
                    </a:gs>
                  </a:gsLst>
                  <a:lin ang="2700000" scaled="0"/>
                </a:gra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 b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rPr>
              <a:t>风险可控</a:t>
            </a:r>
            <a:endParaRPr b="1">
              <a:latin typeface="微软雅黑" panose="020B0503020204020204" charset="-122"/>
              <a:ea typeface="微软雅黑" panose="020B0503020204020204" charset="-122"/>
              <a:cs typeface="MiSans-Bold" charset="-122"/>
              <a:sym typeface="MiSans-Bold" charset="-122"/>
            </a:endParaRPr>
          </a:p>
        </p:txBody>
      </p:sp>
      <p:sp>
        <p:nvSpPr>
          <p:cNvPr id="243" name="一体化"/>
          <p:cNvSpPr txBox="1"/>
          <p:nvPr/>
        </p:nvSpPr>
        <p:spPr>
          <a:xfrm>
            <a:off x="11124960" y="9063432"/>
            <a:ext cx="1651001" cy="7239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ctr" defTabSz="1828800">
              <a:defRPr sz="4300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lvl1pPr>
          </a:lstStyle>
          <a:p>
            <a:pPr>
              <a:defRPr>
                <a:latin typeface="MiSans Heavy" panose="00000A00000000000000" charset="-122"/>
                <a:ea typeface="MiSans Heavy" panose="00000A00000000000000" charset="-122"/>
                <a:cs typeface="MiSans Heavy" panose="00000A00000000000000" charset="-122"/>
                <a:sym typeface="MiSans Heavy" panose="00000A00000000000000" charset="-122"/>
              </a:defRPr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MiSans-Medium" panose="00000600000000000000" charset="-122"/>
                <a:sym typeface="MiSans-Medium" panose="00000600000000000000" charset="-122"/>
              </a:rPr>
              <a:t>一体化</a:t>
            </a:r>
            <a:endParaRPr>
              <a:latin typeface="微软雅黑" panose="020B0503020204020204" charset="-122"/>
              <a:ea typeface="微软雅黑" panose="020B0503020204020204" charset="-122"/>
              <a:cs typeface="MiSans-Medium" panose="00000600000000000000" charset="-122"/>
              <a:sym typeface="MiSans-Medium" panose="00000600000000000000" charset="-122"/>
            </a:endParaRPr>
          </a:p>
        </p:txBody>
      </p:sp>
      <p:sp>
        <p:nvSpPr>
          <p:cNvPr id="244" name="线条"/>
          <p:cNvSpPr/>
          <p:nvPr/>
        </p:nvSpPr>
        <p:spPr>
          <a:xfrm>
            <a:off x="11576814" y="10188357"/>
            <a:ext cx="747294" cy="1"/>
          </a:xfrm>
          <a:prstGeom prst="line">
            <a:avLst/>
          </a:prstGeom>
          <a:ln w="25400">
            <a:solidFill>
              <a:srgbClr val="D6A979">
                <a:alpha val="85000"/>
              </a:srgbClr>
            </a:solidFill>
            <a:miter/>
          </a:ln>
        </p:spPr>
        <p:txBody>
          <a:bodyPr lIns="0" tIns="0" rIns="0" bIns="0"/>
          <a:lstStyle/>
          <a:p>
            <a:pPr defTabSz="1828800">
              <a:defRPr sz="36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246" name="圆角矩形"/>
          <p:cNvSpPr/>
          <p:nvPr/>
        </p:nvSpPr>
        <p:spPr>
          <a:xfrm>
            <a:off x="16441581" y="8001031"/>
            <a:ext cx="3468994" cy="914401"/>
          </a:xfrm>
          <a:prstGeom prst="roundRect">
            <a:avLst>
              <a:gd name="adj" fmla="val 8080"/>
            </a:avLst>
          </a:prstGeom>
          <a:gradFill>
            <a:gsLst>
              <a:gs pos="0">
                <a:srgbClr val="D6A979"/>
              </a:gs>
              <a:gs pos="100000">
                <a:srgbClr val="AA7942"/>
              </a:gs>
            </a:gsLst>
            <a:lin ang="21241360"/>
          </a:gradFill>
          <a:ln w="12700">
            <a:miter lim="400000"/>
          </a:ln>
          <a:effectLst>
            <a:outerShdw blurRad="139700" dist="81699" dir="5400000" rotWithShape="0">
              <a:srgbClr val="000000">
                <a:alpha val="1028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7" name="结  算"/>
          <p:cNvSpPr txBox="1"/>
          <p:nvPr/>
        </p:nvSpPr>
        <p:spPr>
          <a:xfrm>
            <a:off x="17392486" y="8077231"/>
            <a:ext cx="1567181" cy="762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ctr" defTabSz="1828800">
              <a:defRPr sz="4500">
                <a:solidFill>
                  <a:srgbClr val="FFFFFF"/>
                </a:solidFill>
                <a:latin typeface="MiSans Heavy" panose="00000A00000000000000" charset="-122"/>
                <a:ea typeface="MiSans Heavy" panose="00000A00000000000000" charset="-122"/>
                <a:cs typeface="MiSans Heavy" panose="00000A00000000000000" charset="-122"/>
                <a:sym typeface="MiSans Heavy" panose="00000A00000000000000" charset="-122"/>
              </a:defRPr>
            </a:lvl1pPr>
          </a:lstStyle>
          <a:p>
            <a:pPr>
              <a:defRPr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</a:defRPr>
            </a:pPr>
            <a:r>
              <a:rPr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  算</a:t>
            </a:r>
            <a:endParaRPr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8" name="兜底思维…"/>
          <p:cNvSpPr txBox="1"/>
          <p:nvPr/>
        </p:nvSpPr>
        <p:spPr>
          <a:xfrm>
            <a:off x="11365066" y="10590018"/>
            <a:ext cx="1333501" cy="914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algn="ctr" defTabSz="1828800">
              <a:defRPr sz="2400">
                <a:gradFill flip="none" rotWithShape="1">
                  <a:gsLst>
                    <a:gs pos="0">
                      <a:srgbClr val="797979"/>
                    </a:gs>
                    <a:gs pos="100000">
                      <a:srgbClr val="424242"/>
                    </a:gs>
                  </a:gsLst>
                  <a:lin ang="2700000" scaled="0"/>
                </a:gra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 b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rPr>
              <a:t>兜底思维</a:t>
            </a:r>
            <a:endParaRPr b="1">
              <a:latin typeface="微软雅黑" panose="020B0503020204020204" charset="-122"/>
              <a:ea typeface="微软雅黑" panose="020B0503020204020204" charset="-122"/>
              <a:cs typeface="MiSans-Bold" charset="-122"/>
              <a:sym typeface="MiSans-Bold" charset="-122"/>
            </a:endParaRPr>
          </a:p>
          <a:p>
            <a:pPr algn="ctr" defTabSz="1828800">
              <a:defRPr sz="2400">
                <a:gradFill flip="none" rotWithShape="1">
                  <a:gsLst>
                    <a:gs pos="0">
                      <a:srgbClr val="797979"/>
                    </a:gs>
                    <a:gs pos="100000">
                      <a:srgbClr val="424242"/>
                    </a:gs>
                  </a:gsLst>
                  <a:lin ang="2700000" scaled="0"/>
                </a:gra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 b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rPr>
              <a:t>一键响应</a:t>
            </a:r>
            <a:endParaRPr b="1">
              <a:latin typeface="微软雅黑" panose="020B0503020204020204" charset="-122"/>
              <a:ea typeface="微软雅黑" panose="020B0503020204020204" charset="-122"/>
              <a:cs typeface="MiSans-Bold" charset="-122"/>
              <a:sym typeface="MiSans-Bold" charset="-122"/>
            </a:endParaRPr>
          </a:p>
        </p:txBody>
      </p:sp>
      <p:sp>
        <p:nvSpPr>
          <p:cNvPr id="249" name="一体化"/>
          <p:cNvSpPr txBox="1"/>
          <p:nvPr/>
        </p:nvSpPr>
        <p:spPr>
          <a:xfrm>
            <a:off x="17350576" y="9063432"/>
            <a:ext cx="1651001" cy="7239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ctr" defTabSz="1828800">
              <a:defRPr sz="4300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lvl1pPr>
          </a:lstStyle>
          <a:p>
            <a:pPr>
              <a:defRPr>
                <a:latin typeface="MiSans Heavy" panose="00000A00000000000000" charset="-122"/>
                <a:ea typeface="MiSans Heavy" panose="00000A00000000000000" charset="-122"/>
                <a:cs typeface="MiSans Heavy" panose="00000A00000000000000" charset="-122"/>
                <a:sym typeface="MiSans Heavy" panose="00000A00000000000000" charset="-122"/>
              </a:defRPr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MiSans-Medium" panose="00000600000000000000" charset="-122"/>
                <a:sym typeface="MiSans-Medium" panose="00000600000000000000" charset="-122"/>
              </a:rPr>
              <a:t>一体化</a:t>
            </a:r>
            <a:endParaRPr>
              <a:latin typeface="微软雅黑" panose="020B0503020204020204" charset="-122"/>
              <a:ea typeface="微软雅黑" panose="020B0503020204020204" charset="-122"/>
              <a:cs typeface="MiSans-Medium" panose="00000600000000000000" charset="-122"/>
              <a:sym typeface="MiSans-Medium" panose="00000600000000000000" charset="-122"/>
            </a:endParaRPr>
          </a:p>
        </p:txBody>
      </p:sp>
      <p:sp>
        <p:nvSpPr>
          <p:cNvPr id="250" name="线条"/>
          <p:cNvSpPr/>
          <p:nvPr/>
        </p:nvSpPr>
        <p:spPr>
          <a:xfrm>
            <a:off x="17802429" y="10188357"/>
            <a:ext cx="747295" cy="1"/>
          </a:xfrm>
          <a:prstGeom prst="line">
            <a:avLst/>
          </a:prstGeom>
          <a:ln w="25400">
            <a:solidFill>
              <a:srgbClr val="D6A979">
                <a:alpha val="85000"/>
              </a:srgbClr>
            </a:solidFill>
            <a:miter/>
          </a:ln>
        </p:spPr>
        <p:txBody>
          <a:bodyPr lIns="0" tIns="0" rIns="0" bIns="0"/>
          <a:lstStyle/>
          <a:p>
            <a:pPr defTabSz="1828800">
              <a:defRPr sz="36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2" name="文本框 1"/>
          <p:cNvSpPr txBox="1"/>
          <p:nvPr/>
        </p:nvSpPr>
        <p:spPr>
          <a:xfrm>
            <a:off x="8446770" y="9239885"/>
            <a:ext cx="1023620" cy="11658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21918" tIns="121918" rIns="121918" bIns="121918" numCol="1" spcCol="38100" rtlCol="0" anchor="t" forceAA="0">
            <a:spAutoFit/>
          </a:bodyPr>
          <a:lstStyle/>
          <a:p>
            <a:pPr marL="0" marR="0" indent="0" algn="ctr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sz="60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微软雅黑" panose="020B0503020204020204" charset="-122"/>
              </a:rPr>
              <a:t>=</a:t>
            </a:r>
            <a:endParaRPr kumimoji="0" sz="6000" b="1" i="0" u="none" strike="noStrike" cap="none" spc="0" normalizeH="0" baseline="0">
              <a:ln>
                <a:noFill/>
              </a:ln>
              <a:gradFill flip="none" rotWithShape="1">
                <a:gsLst>
                  <a:gs pos="0">
                    <a:srgbClr val="D6A979"/>
                  </a:gs>
                  <a:gs pos="100000">
                    <a:srgbClr val="AA7942"/>
                  </a:gs>
                </a:gsLst>
                <a:lin ang="2700000" scaled="0"/>
              </a:gradFill>
              <a:effectLst/>
              <a:uFillTx/>
              <a:latin typeface="微软雅黑" panose="020B0503020204020204" charset="-122"/>
              <a:ea typeface="微软雅黑" panose="020B0503020204020204" charset="-122"/>
              <a:cs typeface="MiSans-Bold" charset="-122"/>
              <a:sym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564995" y="9239885"/>
            <a:ext cx="1023620" cy="11658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21918" tIns="121918" rIns="121918" bIns="121918" numCol="1" spcCol="38100" rtlCol="0" anchor="t" forceAA="0">
            <a:spAutoFit/>
          </a:bodyPr>
          <a:lstStyle/>
          <a:p>
            <a:pPr marL="0" marR="0" algn="ctr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sz="60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微软雅黑" panose="020B0503020204020204" charset="-122"/>
              </a:rPr>
              <a:t>+</a:t>
            </a:r>
            <a:endParaRPr kumimoji="0" sz="6000" b="1" i="0" u="none" strike="noStrike" cap="none" spc="0" normalizeH="0" baseline="0">
              <a:ln>
                <a:noFill/>
              </a:ln>
              <a:gradFill flip="none" rotWithShape="1">
                <a:gsLst>
                  <a:gs pos="0">
                    <a:srgbClr val="D6A979"/>
                  </a:gs>
                  <a:gs pos="100000">
                    <a:srgbClr val="AA7942"/>
                  </a:gs>
                </a:gsLst>
                <a:lin ang="2700000" scaled="0"/>
              </a:gradFill>
              <a:effectLst/>
              <a:uFillTx/>
              <a:latin typeface="微软雅黑" panose="020B0503020204020204" charset="-122"/>
              <a:ea typeface="微软雅黑" panose="020B0503020204020204" charset="-122"/>
              <a:cs typeface="MiSans-Bold" charset="-122"/>
              <a:sym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135620" y="2947670"/>
            <a:ext cx="8452485" cy="125793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121918" tIns="121918" rIns="121918" bIns="121918" numCol="1" spcCol="38100" rtlCol="0" anchor="t" forceAA="0">
            <a:spAutoFit/>
          </a:bodyPr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6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微软雅黑" panose="020B0503020204020204" charset="-122"/>
              </a:rPr>
              <a:t>企业办公一体化服务</a:t>
            </a:r>
            <a:endParaRPr kumimoji="0" lang="zh-CN" altLang="en-US" sz="6600" b="1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7"/>
          <p:cNvSpPr/>
          <p:nvPr/>
        </p:nvSpPr>
        <p:spPr>
          <a:xfrm>
            <a:off x="1638945" y="1654885"/>
            <a:ext cx="4649941" cy="9032305"/>
          </a:xfrm>
          <a:prstGeom prst="rect">
            <a:avLst/>
          </a:prstGeom>
          <a:solidFill>
            <a:srgbClr val="FFC000">
              <a:alpha val="89000"/>
            </a:srgbClr>
          </a:solidFill>
          <a:ln w="25400">
            <a:miter lim="400000"/>
          </a:ln>
        </p:spPr>
        <p:txBody>
          <a:bodyPr tIns="91439" bIns="91439" anchor="ctr"/>
          <a:lstStyle/>
          <a:p>
            <a:pPr algn="r" defTabSz="1828800">
              <a:defRPr sz="2800" b="1">
                <a:solidFill>
                  <a:srgbClr val="F7F7F7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Saturday Sans Regular" panose="02010600010101010101" charset="-122"/>
              <a:ea typeface="Saturday Sans Regular" panose="02010600010101010101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52" name="Freeform 35"/>
          <p:cNvSpPr/>
          <p:nvPr/>
        </p:nvSpPr>
        <p:spPr>
          <a:xfrm>
            <a:off x="2054437" y="2291832"/>
            <a:ext cx="612775" cy="493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8" extrusionOk="0">
                <a:moveTo>
                  <a:pt x="21465" y="11095"/>
                </a:moveTo>
                <a:cubicBezTo>
                  <a:pt x="13230" y="21389"/>
                  <a:pt x="13230" y="21389"/>
                  <a:pt x="13230" y="21389"/>
                </a:cubicBezTo>
                <a:cubicBezTo>
                  <a:pt x="13095" y="21558"/>
                  <a:pt x="13095" y="21558"/>
                  <a:pt x="12960" y="21558"/>
                </a:cubicBezTo>
                <a:cubicBezTo>
                  <a:pt x="12825" y="21558"/>
                  <a:pt x="12825" y="21558"/>
                  <a:pt x="12690" y="21389"/>
                </a:cubicBezTo>
                <a:cubicBezTo>
                  <a:pt x="12555" y="21220"/>
                  <a:pt x="12555" y="21052"/>
                  <a:pt x="12690" y="20883"/>
                </a:cubicBezTo>
                <a:cubicBezTo>
                  <a:pt x="20520" y="11095"/>
                  <a:pt x="20520" y="11095"/>
                  <a:pt x="20520" y="11095"/>
                </a:cubicBezTo>
                <a:cubicBezTo>
                  <a:pt x="270" y="11095"/>
                  <a:pt x="270" y="11095"/>
                  <a:pt x="270" y="11095"/>
                </a:cubicBezTo>
                <a:cubicBezTo>
                  <a:pt x="135" y="11095"/>
                  <a:pt x="0" y="10927"/>
                  <a:pt x="0" y="10758"/>
                </a:cubicBezTo>
                <a:cubicBezTo>
                  <a:pt x="0" y="10589"/>
                  <a:pt x="135" y="10252"/>
                  <a:pt x="270" y="10252"/>
                </a:cubicBezTo>
                <a:cubicBezTo>
                  <a:pt x="20520" y="10252"/>
                  <a:pt x="20520" y="10252"/>
                  <a:pt x="20520" y="10252"/>
                </a:cubicBezTo>
                <a:cubicBezTo>
                  <a:pt x="12690" y="633"/>
                  <a:pt x="12690" y="633"/>
                  <a:pt x="12690" y="633"/>
                </a:cubicBezTo>
                <a:cubicBezTo>
                  <a:pt x="12555" y="464"/>
                  <a:pt x="12555" y="296"/>
                  <a:pt x="12690" y="127"/>
                </a:cubicBezTo>
                <a:cubicBezTo>
                  <a:pt x="12825" y="-42"/>
                  <a:pt x="13095" y="-42"/>
                  <a:pt x="13230" y="127"/>
                </a:cubicBezTo>
                <a:cubicBezTo>
                  <a:pt x="21465" y="10420"/>
                  <a:pt x="21465" y="10420"/>
                  <a:pt x="21465" y="10420"/>
                </a:cubicBezTo>
                <a:cubicBezTo>
                  <a:pt x="21465" y="10420"/>
                  <a:pt x="21600" y="10420"/>
                  <a:pt x="21600" y="10589"/>
                </a:cubicBezTo>
                <a:cubicBezTo>
                  <a:pt x="21600" y="10589"/>
                  <a:pt x="21600" y="10589"/>
                  <a:pt x="21600" y="10589"/>
                </a:cubicBezTo>
                <a:cubicBezTo>
                  <a:pt x="21600" y="10589"/>
                  <a:pt x="21600" y="10589"/>
                  <a:pt x="21600" y="10589"/>
                </a:cubicBezTo>
                <a:cubicBezTo>
                  <a:pt x="21600" y="10758"/>
                  <a:pt x="21600" y="10758"/>
                  <a:pt x="21600" y="10758"/>
                </a:cubicBezTo>
                <a:cubicBezTo>
                  <a:pt x="21600" y="10927"/>
                  <a:pt x="21600" y="10927"/>
                  <a:pt x="21465" y="1109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22222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Saturday Sans Regular" panose="02010600010101010101" charset="-122"/>
              <a:ea typeface="Saturday Sans Regular" panose="02010600010101010101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53" name="企业办公全场景运营服务商"/>
          <p:cNvSpPr txBox="1"/>
          <p:nvPr/>
        </p:nvSpPr>
        <p:spPr>
          <a:xfrm>
            <a:off x="2054437" y="6228698"/>
            <a:ext cx="1503680" cy="147701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1828800">
              <a:defRPr sz="9600" b="1">
                <a:solidFill>
                  <a:srgbClr val="FFFFFF"/>
                </a:soli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 dirty="0"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企业办公全场景运营服务商"/>
          <p:cNvSpPr txBox="1"/>
          <p:nvPr/>
        </p:nvSpPr>
        <p:spPr>
          <a:xfrm>
            <a:off x="3505795" y="8626759"/>
            <a:ext cx="2284740" cy="61555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defTabSz="1828800">
              <a:defRPr sz="4000" b="1">
                <a:solidFill>
                  <a:srgbClr val="F7F7F7"/>
                </a:soli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pPr algn="r"/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服务详情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企业办公全场景运营服务商"/>
          <p:cNvSpPr txBox="1"/>
          <p:nvPr/>
        </p:nvSpPr>
        <p:spPr>
          <a:xfrm>
            <a:off x="3755887" y="6978676"/>
            <a:ext cx="1402081" cy="6731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1828800">
              <a:defRPr sz="4000" b="1" cap="all">
                <a:solidFill>
                  <a:srgbClr val="F7F7F7"/>
                </a:soli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企业办公全场景运营服务商"/>
          <p:cNvSpPr txBox="1"/>
          <p:nvPr/>
        </p:nvSpPr>
        <p:spPr>
          <a:xfrm>
            <a:off x="1638945" y="9366277"/>
            <a:ext cx="4135001" cy="104644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r" defTabSz="1828800">
              <a:defRPr sz="3400" cap="all">
                <a:solidFill>
                  <a:srgbClr val="F7F7F7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pPr>
            <a:r>
              <a:rPr lang="en-GB" altLang="zh-CN" dirty="0">
                <a:latin typeface="微软雅黑" panose="020B0503020204020204" charset="-122"/>
                <a:ea typeface="微软雅黑" panose="020B0503020204020204" charset="-122"/>
              </a:rPr>
              <a:t>Service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GB" altLang="zh-CN" dirty="0">
                <a:latin typeface="微软雅黑" panose="020B0503020204020204" charset="-122"/>
                <a:ea typeface="微软雅黑" panose="020B0503020204020204" charset="-122"/>
              </a:rPr>
              <a:t>Details</a:t>
            </a:r>
            <a:endParaRPr lang="en-GB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r" defTabSz="1828800">
              <a:defRPr sz="3400" cap="all">
                <a:solidFill>
                  <a:srgbClr val="F7F7F7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pPr>
            <a:endParaRPr lang="en-GB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品牌介绍"/>
          <p:cNvSpPr txBox="1"/>
          <p:nvPr/>
        </p:nvSpPr>
        <p:spPr>
          <a:xfrm>
            <a:off x="745064" y="658161"/>
            <a:ext cx="2501901" cy="4699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2800">
                <a:solidFill>
                  <a:srgbClr val="424242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t>行业趋势与挑战</a:t>
            </a:r>
          </a:p>
        </p:txBody>
      </p:sp>
      <p:sp>
        <p:nvSpPr>
          <p:cNvPr id="174" name="About k-work"/>
          <p:cNvSpPr txBox="1"/>
          <p:nvPr/>
        </p:nvSpPr>
        <p:spPr>
          <a:xfrm>
            <a:off x="745064" y="1139026"/>
            <a:ext cx="2769236" cy="254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15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lvl1pPr>
          </a:lstStyle>
          <a:p>
            <a:r>
              <a:t>Industry trends and challenges</a:t>
            </a:r>
          </a:p>
        </p:txBody>
      </p:sp>
      <p:sp>
        <p:nvSpPr>
          <p:cNvPr id="172" name="圆角矩形"/>
          <p:cNvSpPr/>
          <p:nvPr/>
        </p:nvSpPr>
        <p:spPr>
          <a:xfrm>
            <a:off x="2440902" y="4308952"/>
            <a:ext cx="19530341" cy="7839503"/>
          </a:xfrm>
          <a:prstGeom prst="roundRect">
            <a:avLst>
              <a:gd name="adj" fmla="val 2084"/>
            </a:avLst>
          </a:prstGeom>
          <a:solidFill>
            <a:srgbClr val="FFFFFF">
              <a:alpha val="60615"/>
            </a:srgbClr>
          </a:solidFill>
          <a:ln w="12700">
            <a:miter lim="400000"/>
          </a:ln>
          <a:effectLst>
            <a:outerShdw blurRad="381000" dist="111500" dir="5400000" rotWithShape="0">
              <a:srgbClr val="000000">
                <a:alpha val="14056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177" name="企业办公全场景运营服务商"/>
          <p:cNvSpPr txBox="1"/>
          <p:nvPr/>
        </p:nvSpPr>
        <p:spPr>
          <a:xfrm>
            <a:off x="18266408" y="5447795"/>
            <a:ext cx="2339340" cy="622744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1828800">
              <a:lnSpc>
                <a:spcPct val="110000"/>
              </a:lnSpc>
              <a:defRPr sz="46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pPr>
            <a:r>
              <a:rPr dirty="0" err="1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要人</a:t>
            </a:r>
            <a:r>
              <a:rPr dirty="0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！</a:t>
            </a:r>
            <a:endParaRPr dirty="0"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1828800">
              <a:lnSpc>
                <a:spcPct val="110000"/>
              </a:lnSpc>
              <a:defRPr sz="46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pPr>
            <a:r>
              <a:rPr dirty="0" err="1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要专业</a:t>
            </a:r>
            <a:r>
              <a:rPr dirty="0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！</a:t>
            </a:r>
            <a:endParaRPr dirty="0"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1828800">
              <a:lnSpc>
                <a:spcPct val="110000"/>
              </a:lnSpc>
              <a:defRPr sz="46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pPr>
            <a:endParaRPr dirty="0"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1828800">
              <a:lnSpc>
                <a:spcPct val="110000"/>
              </a:lnSpc>
              <a:defRPr sz="46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pPr>
            <a:r>
              <a:rPr dirty="0" err="1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要资源</a:t>
            </a:r>
            <a:r>
              <a:rPr dirty="0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！</a:t>
            </a:r>
            <a:endParaRPr dirty="0"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1828800">
              <a:lnSpc>
                <a:spcPct val="110000"/>
              </a:lnSpc>
              <a:defRPr sz="46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pPr>
            <a:r>
              <a:rPr dirty="0" err="1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要快</a:t>
            </a:r>
            <a:r>
              <a:rPr dirty="0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！</a:t>
            </a:r>
            <a:endParaRPr dirty="0"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1828800">
              <a:lnSpc>
                <a:spcPct val="110000"/>
              </a:lnSpc>
              <a:defRPr sz="46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pPr>
            <a:endParaRPr dirty="0"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1828800">
              <a:lnSpc>
                <a:spcPct val="110000"/>
              </a:lnSpc>
              <a:defRPr sz="46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pPr>
            <a:r>
              <a:rPr dirty="0" err="1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要合规</a:t>
            </a:r>
            <a:r>
              <a:rPr dirty="0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！</a:t>
            </a:r>
            <a:endParaRPr dirty="0"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1828800">
              <a:lnSpc>
                <a:spcPct val="110000"/>
              </a:lnSpc>
              <a:defRPr sz="46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pPr>
            <a:r>
              <a:rPr dirty="0" err="1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要便宜</a:t>
            </a:r>
            <a:r>
              <a:rPr dirty="0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rPr>
              <a:t>！</a:t>
            </a:r>
            <a:endParaRPr dirty="0">
              <a:solidFill>
                <a:srgbClr val="5C5E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8" name="企业办公全场景运营服务商"/>
          <p:cNvSpPr txBox="1"/>
          <p:nvPr/>
        </p:nvSpPr>
        <p:spPr>
          <a:xfrm>
            <a:off x="18266328" y="4841073"/>
            <a:ext cx="1306875" cy="34033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 defTabSz="1828800">
              <a:defRPr sz="1900">
                <a:solidFill>
                  <a:srgbClr val="797979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无解的难题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9" name="圆角矩形"/>
          <p:cNvSpPr/>
          <p:nvPr/>
        </p:nvSpPr>
        <p:spPr>
          <a:xfrm>
            <a:off x="3567416" y="5447358"/>
            <a:ext cx="10926323" cy="1363668"/>
          </a:xfrm>
          <a:prstGeom prst="roundRect">
            <a:avLst>
              <a:gd name="adj" fmla="val 5808"/>
            </a:avLst>
          </a:prstGeom>
          <a:solidFill>
            <a:srgbClr val="FFFFFF"/>
          </a:solidFill>
          <a:ln w="12700">
            <a:miter lim="400000"/>
          </a:ln>
          <a:effectLst>
            <a:outerShdw blurRad="139700" dist="81699" dir="5400000" rotWithShape="0">
              <a:srgbClr val="000000">
                <a:alpha val="1028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180" name="启动期"/>
          <p:cNvSpPr txBox="1"/>
          <p:nvPr/>
        </p:nvSpPr>
        <p:spPr>
          <a:xfrm>
            <a:off x="5541903" y="5697478"/>
            <a:ext cx="1892245" cy="83041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 defTabSz="1828800">
              <a:defRPr sz="46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启动期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1" name="企业办公全场景运营服务商"/>
          <p:cNvSpPr txBox="1"/>
          <p:nvPr/>
        </p:nvSpPr>
        <p:spPr>
          <a:xfrm>
            <a:off x="9194083" y="5825663"/>
            <a:ext cx="3309420" cy="57404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marL="228600" indent="-228600" defTabSz="825500">
              <a:lnSpc>
                <a:spcPct val="110000"/>
              </a:lnSpc>
              <a:buSzPct val="100000"/>
              <a:buChar char="•"/>
              <a:defRPr sz="17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>
                <a:latin typeface="微软雅黑" panose="020B0503020204020204" charset="-122"/>
                <a:ea typeface="微软雅黑" panose="020B0503020204020204" charset="-122"/>
              </a:rPr>
              <a:t>资源有限</a:t>
            </a:r>
            <a:r>
              <a:rPr lang="en-US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、议价能力差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 defTabSz="825500">
              <a:lnSpc>
                <a:spcPct val="110000"/>
              </a:lnSpc>
              <a:buSzPct val="100000"/>
              <a:buChar char="•"/>
              <a:defRPr sz="17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>
                <a:latin typeface="微软雅黑" panose="020B0503020204020204" charset="-122"/>
                <a:ea typeface="微软雅黑" panose="020B0503020204020204" charset="-122"/>
              </a:rPr>
              <a:t>人手有限，服务跟不上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2" name="企业办公全场景运营服务商"/>
          <p:cNvSpPr txBox="1"/>
          <p:nvPr/>
        </p:nvSpPr>
        <p:spPr>
          <a:xfrm>
            <a:off x="5705262" y="4841073"/>
            <a:ext cx="1565527" cy="34033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 defTabSz="1828800">
              <a:defRPr sz="1900">
                <a:solidFill>
                  <a:srgbClr val="797979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企业生命周期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3" name="企业办公全场景运营服务商"/>
          <p:cNvSpPr txBox="1"/>
          <p:nvPr/>
        </p:nvSpPr>
        <p:spPr>
          <a:xfrm>
            <a:off x="10131722" y="4841073"/>
            <a:ext cx="1048223" cy="34033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 defTabSz="1828800">
              <a:defRPr sz="1900">
                <a:solidFill>
                  <a:srgbClr val="797979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行政挑战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4" name="圆角矩形"/>
          <p:cNvSpPr/>
          <p:nvPr/>
        </p:nvSpPr>
        <p:spPr>
          <a:xfrm>
            <a:off x="3567416" y="7043958"/>
            <a:ext cx="10926323" cy="1363668"/>
          </a:xfrm>
          <a:prstGeom prst="roundRect">
            <a:avLst>
              <a:gd name="adj" fmla="val 5808"/>
            </a:avLst>
          </a:prstGeom>
          <a:solidFill>
            <a:srgbClr val="FFFFFF"/>
          </a:solidFill>
          <a:ln w="12700">
            <a:miter lim="400000"/>
          </a:ln>
          <a:effectLst>
            <a:outerShdw blurRad="139700" dist="81699" dir="5400000" rotWithShape="0">
              <a:srgbClr val="000000">
                <a:alpha val="1028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185" name="成长期"/>
          <p:cNvSpPr txBox="1"/>
          <p:nvPr/>
        </p:nvSpPr>
        <p:spPr>
          <a:xfrm>
            <a:off x="5448597" y="7310588"/>
            <a:ext cx="2078857" cy="83041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 defTabSz="1828800">
              <a:defRPr sz="46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成长期 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6" name="企业办公全场景运营服务商"/>
          <p:cNvSpPr txBox="1"/>
          <p:nvPr/>
        </p:nvSpPr>
        <p:spPr>
          <a:xfrm>
            <a:off x="9194083" y="7224824"/>
            <a:ext cx="3309420" cy="1001938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marL="228600" indent="-228600" defTabSz="825500">
              <a:lnSpc>
                <a:spcPct val="110000"/>
              </a:lnSpc>
              <a:buSzPct val="100000"/>
              <a:buChar char="•"/>
              <a:defRPr sz="17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>
                <a:latin typeface="微软雅黑" panose="020B0503020204020204" charset="-122"/>
                <a:ea typeface="微软雅黑" panose="020B0503020204020204" charset="-122"/>
              </a:rPr>
              <a:t>员工激增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 defTabSz="825500">
              <a:lnSpc>
                <a:spcPct val="110000"/>
              </a:lnSpc>
              <a:buSzPct val="100000"/>
              <a:buChar char="•"/>
              <a:defRPr sz="17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>
                <a:latin typeface="微软雅黑" panose="020B0503020204020204" charset="-122"/>
                <a:ea typeface="微软雅黑" panose="020B0503020204020204" charset="-122"/>
              </a:rPr>
              <a:t>空间、服务快速响应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 defTabSz="825500">
              <a:lnSpc>
                <a:spcPct val="110000"/>
              </a:lnSpc>
              <a:buSzPct val="100000"/>
              <a:buChar char="•"/>
              <a:defRPr sz="17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>
                <a:latin typeface="微软雅黑" panose="020B0503020204020204" charset="-122"/>
                <a:ea typeface="微软雅黑" panose="020B0503020204020204" charset="-122"/>
              </a:rPr>
              <a:t>团队专业性不足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7" name="圆角矩形"/>
          <p:cNvSpPr/>
          <p:nvPr/>
        </p:nvSpPr>
        <p:spPr>
          <a:xfrm>
            <a:off x="3567416" y="8627636"/>
            <a:ext cx="10926323" cy="1363668"/>
          </a:xfrm>
          <a:prstGeom prst="roundRect">
            <a:avLst>
              <a:gd name="adj" fmla="val 5808"/>
            </a:avLst>
          </a:prstGeom>
          <a:solidFill>
            <a:srgbClr val="FFFFFF"/>
          </a:solidFill>
          <a:ln w="12700">
            <a:miter lim="400000"/>
          </a:ln>
          <a:effectLst>
            <a:outerShdw blurRad="139700" dist="81699" dir="5400000" rotWithShape="0">
              <a:srgbClr val="000000">
                <a:alpha val="1028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188" name="成熟期"/>
          <p:cNvSpPr txBox="1"/>
          <p:nvPr/>
        </p:nvSpPr>
        <p:spPr>
          <a:xfrm>
            <a:off x="5541903" y="8894265"/>
            <a:ext cx="1892245" cy="83041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 defTabSz="1828800">
              <a:defRPr sz="46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成熟期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9" name="企业办公全场景运营服务商"/>
          <p:cNvSpPr txBox="1"/>
          <p:nvPr/>
        </p:nvSpPr>
        <p:spPr>
          <a:xfrm>
            <a:off x="9194083" y="8808502"/>
            <a:ext cx="3309420" cy="1001938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marL="228600" indent="-228600" defTabSz="825500">
              <a:lnSpc>
                <a:spcPct val="110000"/>
              </a:lnSpc>
              <a:buSzPct val="100000"/>
              <a:buChar char="•"/>
              <a:defRPr sz="17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>
                <a:latin typeface="微软雅黑" panose="020B0503020204020204" charset="-122"/>
                <a:ea typeface="微软雅黑" panose="020B0503020204020204" charset="-122"/>
              </a:rPr>
              <a:t>降本增效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 defTabSz="825500">
              <a:lnSpc>
                <a:spcPct val="110000"/>
              </a:lnSpc>
              <a:buSzPct val="100000"/>
              <a:buChar char="•"/>
              <a:defRPr sz="17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>
                <a:latin typeface="微软雅黑" panose="020B0503020204020204" charset="-122"/>
                <a:ea typeface="微软雅黑" panose="020B0503020204020204" charset="-122"/>
              </a:rPr>
              <a:t>完善服务、标准化管理难度大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 defTabSz="825500">
              <a:lnSpc>
                <a:spcPct val="110000"/>
              </a:lnSpc>
              <a:buSzPct val="100000"/>
              <a:buChar char="•"/>
              <a:defRPr sz="17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>
                <a:latin typeface="微软雅黑" panose="020B0503020204020204" charset="-122"/>
                <a:ea typeface="微软雅黑" panose="020B0503020204020204" charset="-122"/>
              </a:rPr>
              <a:t>供应商多且杂，管理成本高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0" name="圆角矩形"/>
          <p:cNvSpPr/>
          <p:nvPr/>
        </p:nvSpPr>
        <p:spPr>
          <a:xfrm>
            <a:off x="3567416" y="10211313"/>
            <a:ext cx="10926323" cy="1363668"/>
          </a:xfrm>
          <a:prstGeom prst="roundRect">
            <a:avLst>
              <a:gd name="adj" fmla="val 5808"/>
            </a:avLst>
          </a:prstGeom>
          <a:solidFill>
            <a:srgbClr val="FFFFFF"/>
          </a:solidFill>
          <a:ln w="12700">
            <a:miter lim="400000"/>
          </a:ln>
          <a:effectLst>
            <a:outerShdw blurRad="139700" dist="81699" dir="5400000" rotWithShape="0">
              <a:srgbClr val="000000">
                <a:alpha val="1028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191" name="衰退期"/>
          <p:cNvSpPr txBox="1"/>
          <p:nvPr/>
        </p:nvSpPr>
        <p:spPr>
          <a:xfrm>
            <a:off x="5541903" y="10477942"/>
            <a:ext cx="1892245" cy="83041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 defTabSz="1828800">
              <a:defRPr sz="46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衰退期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2" name="企业办公全场景运营服务商"/>
          <p:cNvSpPr txBox="1"/>
          <p:nvPr/>
        </p:nvSpPr>
        <p:spPr>
          <a:xfrm>
            <a:off x="9194083" y="10564386"/>
            <a:ext cx="3309420" cy="657522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marL="228600" indent="-228600" defTabSz="825500">
              <a:lnSpc>
                <a:spcPct val="110000"/>
              </a:lnSpc>
              <a:buSzPct val="100000"/>
              <a:buChar char="•"/>
              <a:defRPr sz="17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>
                <a:latin typeface="微软雅黑" panose="020B0503020204020204" charset="-122"/>
                <a:ea typeface="微软雅黑" panose="020B0503020204020204" charset="-122"/>
              </a:rPr>
              <a:t>退租高额违约金、法律纠纷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 defTabSz="825500">
              <a:lnSpc>
                <a:spcPct val="110000"/>
              </a:lnSpc>
              <a:buSzPct val="100000"/>
              <a:buChar char="•"/>
              <a:defRPr sz="17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>
                <a:latin typeface="微软雅黑" panose="020B0503020204020204" charset="-122"/>
                <a:ea typeface="微软雅黑" panose="020B0503020204020204" charset="-122"/>
              </a:rPr>
              <a:t>装修投入浪费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95" name="成组"/>
          <p:cNvGrpSpPr/>
          <p:nvPr/>
        </p:nvGrpSpPr>
        <p:grpSpPr>
          <a:xfrm>
            <a:off x="15512440" y="6082149"/>
            <a:ext cx="1543026" cy="4855402"/>
            <a:chOff x="0" y="0"/>
            <a:chExt cx="1439509" cy="4529668"/>
          </a:xfrm>
        </p:grpSpPr>
        <p:sp>
          <p:nvSpPr>
            <p:cNvPr id="193" name="线条"/>
            <p:cNvSpPr/>
            <p:nvPr/>
          </p:nvSpPr>
          <p:spPr>
            <a:xfrm>
              <a:off x="-1" y="-1"/>
              <a:ext cx="1439511" cy="2262604"/>
            </a:xfrm>
            <a:prstGeom prst="line">
              <a:avLst/>
            </a:prstGeom>
            <a:noFill/>
            <a:ln w="25400" cap="flat">
              <a:solidFill>
                <a:srgbClr val="D6A9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/>
          </p:txBody>
        </p:sp>
        <p:sp>
          <p:nvSpPr>
            <p:cNvPr id="194" name="线条"/>
            <p:cNvSpPr/>
            <p:nvPr/>
          </p:nvSpPr>
          <p:spPr>
            <a:xfrm flipH="1">
              <a:off x="-1" y="2267065"/>
              <a:ext cx="1439511" cy="2262604"/>
            </a:xfrm>
            <a:prstGeom prst="line">
              <a:avLst/>
            </a:prstGeom>
            <a:noFill/>
            <a:ln w="25400" cap="flat">
              <a:solidFill>
                <a:srgbClr val="D6A9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/>
          </p:txBody>
        </p:sp>
      </p:grpSp>
      <p:sp>
        <p:nvSpPr>
          <p:cNvPr id="3" name="企业办公全场景运营服务商"/>
          <p:cNvSpPr txBox="1"/>
          <p:nvPr/>
        </p:nvSpPr>
        <p:spPr>
          <a:xfrm>
            <a:off x="2440940" y="2181860"/>
            <a:ext cx="11247755" cy="141541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1828800">
              <a:defRPr sz="4600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MiSans-Bold" charset="-122"/>
              </a:rPr>
              <a:t>企业发展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MiSans-Bold" charset="-122"/>
              </a:rPr>
              <a:t>迅猛，场景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MiSans-Bold" charset="-122"/>
              </a:rPr>
              <a:t>需求多变</a:t>
            </a:r>
            <a:endParaRPr>
              <a:latin typeface="微软雅黑" panose="020B0503020204020204" charset="-122"/>
              <a:ea typeface="微软雅黑" panose="020B0503020204020204" charset="-122"/>
              <a:cs typeface="MiSans-Bold" charset="-122"/>
            </a:endParaRPr>
          </a:p>
          <a:p>
            <a:pPr defTabSz="1828800">
              <a:defRPr sz="46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pPr>
            <a:r>
              <a:rPr>
                <a:latin typeface="微软雅黑" panose="020B0503020204020204" charset="-122"/>
                <a:ea typeface="微软雅黑" panose="020B0503020204020204" charset="-122"/>
              </a:rPr>
              <a:t>企业与行政管理面临诸多挑战…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品牌介绍"/>
          <p:cNvSpPr txBox="1"/>
          <p:nvPr/>
        </p:nvSpPr>
        <p:spPr>
          <a:xfrm>
            <a:off x="745064" y="658161"/>
            <a:ext cx="1435101" cy="4699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2800">
                <a:solidFill>
                  <a:srgbClr val="424242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t>企业痛点</a:t>
            </a:r>
          </a:p>
        </p:txBody>
      </p:sp>
      <p:sp>
        <p:nvSpPr>
          <p:cNvPr id="200" name="About k-work"/>
          <p:cNvSpPr txBox="1"/>
          <p:nvPr/>
        </p:nvSpPr>
        <p:spPr>
          <a:xfrm>
            <a:off x="745064" y="1139026"/>
            <a:ext cx="1974661" cy="254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15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lvl1pPr>
          </a:lstStyle>
          <a:p>
            <a:r>
              <a:t>Enterprise Pain Points</a:t>
            </a:r>
          </a:p>
        </p:txBody>
      </p:sp>
      <p:sp>
        <p:nvSpPr>
          <p:cNvPr id="202" name="企业办公全场景运营服务商"/>
          <p:cNvSpPr txBox="1"/>
          <p:nvPr/>
        </p:nvSpPr>
        <p:spPr>
          <a:xfrm>
            <a:off x="8914130" y="2266950"/>
            <a:ext cx="12640310" cy="198120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1828800">
              <a:lnSpc>
                <a:spcPct val="140000"/>
              </a:lnSpc>
              <a:defRPr sz="4600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 lang="zh-CN" dirty="0" err="1">
                <a:latin typeface="微软雅黑" panose="020B0503020204020204" charset="-122"/>
                <a:ea typeface="微软雅黑" panose="020B0503020204020204" charset="-122"/>
              </a:rPr>
              <a:t>职场业务场景交叉</a:t>
            </a:r>
            <a:endParaRPr dirty="0" err="1">
              <a:latin typeface="微软雅黑" panose="020B0503020204020204" charset="-122"/>
              <a:ea typeface="微软雅黑" panose="020B0503020204020204" charset="-122"/>
            </a:endParaRPr>
          </a:p>
          <a:p>
            <a:pPr defTabSz="1828800">
              <a:lnSpc>
                <a:spcPct val="140000"/>
              </a:lnSpc>
              <a:defRPr sz="4600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pP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传统</a:t>
            </a:r>
            <a:r>
              <a:rPr lang="zh-CN" dirty="0" err="1">
                <a:latin typeface="微软雅黑" panose="020B0503020204020204" charset="-122"/>
                <a:ea typeface="微软雅黑" panose="020B0503020204020204" charset="-122"/>
              </a:rPr>
              <a:t>段到段</a:t>
            </a: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外包服务，考验供应商</a:t>
            </a:r>
            <a:r>
              <a:rPr lang="zh-CN" dirty="0" err="1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更考验行政</a:t>
            </a:r>
            <a:endParaRPr lang="zh-CN" dirty="0" err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/Users/lvy/Desktop/TO DO LIST_副本/PPT/PPT配图/办公空间配图/pexels-fauxels-3183183.jpgpexels-fauxels-3183183"/>
          <p:cNvPicPr>
            <a:picLocks noChangeAspect="1"/>
          </p:cNvPicPr>
          <p:nvPr/>
        </p:nvPicPr>
        <p:blipFill rotWithShape="1">
          <a:blip r:embed="rId1"/>
          <a:srcRect l="33935" t="-245" r="24572" b="245"/>
          <a:stretch>
            <a:fillRect/>
          </a:stretch>
        </p:blipFill>
        <p:spPr>
          <a:xfrm>
            <a:off x="1603375" y="2939415"/>
            <a:ext cx="5639435" cy="9069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06" y="0"/>
                </a:moveTo>
                <a:cubicBezTo>
                  <a:pt x="711" y="0"/>
                  <a:pt x="533" y="0"/>
                  <a:pt x="415" y="28"/>
                </a:cubicBezTo>
                <a:cubicBezTo>
                  <a:pt x="245" y="62"/>
                  <a:pt x="112" y="135"/>
                  <a:pt x="50" y="230"/>
                </a:cubicBezTo>
                <a:cubicBezTo>
                  <a:pt x="0" y="295"/>
                  <a:pt x="0" y="394"/>
                  <a:pt x="0" y="557"/>
                </a:cubicBezTo>
                <a:lnTo>
                  <a:pt x="0" y="21043"/>
                </a:lnTo>
                <a:cubicBezTo>
                  <a:pt x="0" y="21206"/>
                  <a:pt x="0" y="21305"/>
                  <a:pt x="50" y="21370"/>
                </a:cubicBezTo>
                <a:cubicBezTo>
                  <a:pt x="112" y="21465"/>
                  <a:pt x="245" y="21538"/>
                  <a:pt x="415" y="21572"/>
                </a:cubicBezTo>
                <a:cubicBezTo>
                  <a:pt x="533" y="21600"/>
                  <a:pt x="711" y="21600"/>
                  <a:pt x="1006" y="21600"/>
                </a:cubicBezTo>
                <a:lnTo>
                  <a:pt x="20594" y="21600"/>
                </a:lnTo>
                <a:cubicBezTo>
                  <a:pt x="20889" y="21600"/>
                  <a:pt x="21067" y="21600"/>
                  <a:pt x="21185" y="21572"/>
                </a:cubicBezTo>
                <a:cubicBezTo>
                  <a:pt x="21355" y="21538"/>
                  <a:pt x="21488" y="21465"/>
                  <a:pt x="21550" y="21370"/>
                </a:cubicBezTo>
                <a:cubicBezTo>
                  <a:pt x="21600" y="21305"/>
                  <a:pt x="21600" y="21206"/>
                  <a:pt x="21600" y="21043"/>
                </a:cubicBezTo>
                <a:lnTo>
                  <a:pt x="21600" y="557"/>
                </a:lnTo>
                <a:cubicBezTo>
                  <a:pt x="21600" y="394"/>
                  <a:pt x="21600" y="295"/>
                  <a:pt x="21550" y="230"/>
                </a:cubicBezTo>
                <a:cubicBezTo>
                  <a:pt x="21488" y="135"/>
                  <a:pt x="21355" y="62"/>
                  <a:pt x="21185" y="28"/>
                </a:cubicBezTo>
                <a:cubicBezTo>
                  <a:pt x="21067" y="0"/>
                  <a:pt x="20889" y="0"/>
                  <a:pt x="20594" y="0"/>
                </a:cubicBezTo>
                <a:lnTo>
                  <a:pt x="1006" y="0"/>
                </a:lnTo>
                <a:close/>
              </a:path>
            </a:pathLst>
          </a:custGeom>
          <a:ln w="12700">
            <a:miter lim="400000"/>
            <a:headEnd/>
            <a:tailEnd/>
          </a:ln>
          <a:effectLst>
            <a:outerShdw blurRad="381000" dist="111500" dir="5400000" rotWithShape="0">
              <a:srgbClr val="000000">
                <a:alpha val="14056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482578" y="2541699"/>
            <a:ext cx="2050359" cy="4563941"/>
          </a:xfrm>
          <a:prstGeom prst="rect">
            <a:avLst/>
          </a:prstGeom>
          <a:solidFill>
            <a:srgbClr val="FFC000"/>
          </a:solidFill>
          <a:ln w="25400">
            <a:miter lim="400000"/>
          </a:ln>
          <a:effectLst>
            <a:outerShdw blurRad="1270000" dist="508000" dir="5400000" rotWithShape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r" defTabSz="1828800">
              <a:defRPr sz="2800" b="1">
                <a:solidFill>
                  <a:srgbClr val="F7F7F7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Saturday Sans Regular" panose="02010600010101010101" charset="-122"/>
              <a:ea typeface="Saturday Sans Regular" panose="02010600010101010101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9" name="Freeform 35"/>
          <p:cNvSpPr/>
          <p:nvPr/>
        </p:nvSpPr>
        <p:spPr>
          <a:xfrm>
            <a:off x="4201370" y="6224350"/>
            <a:ext cx="612775" cy="493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8" extrusionOk="0">
                <a:moveTo>
                  <a:pt x="21465" y="11095"/>
                </a:moveTo>
                <a:cubicBezTo>
                  <a:pt x="13230" y="21389"/>
                  <a:pt x="13230" y="21389"/>
                  <a:pt x="13230" y="21389"/>
                </a:cubicBezTo>
                <a:cubicBezTo>
                  <a:pt x="13095" y="21558"/>
                  <a:pt x="13095" y="21558"/>
                  <a:pt x="12960" y="21558"/>
                </a:cubicBezTo>
                <a:cubicBezTo>
                  <a:pt x="12825" y="21558"/>
                  <a:pt x="12825" y="21558"/>
                  <a:pt x="12690" y="21389"/>
                </a:cubicBezTo>
                <a:cubicBezTo>
                  <a:pt x="12555" y="21220"/>
                  <a:pt x="12555" y="21052"/>
                  <a:pt x="12690" y="20883"/>
                </a:cubicBezTo>
                <a:cubicBezTo>
                  <a:pt x="20520" y="11095"/>
                  <a:pt x="20520" y="11095"/>
                  <a:pt x="20520" y="11095"/>
                </a:cubicBezTo>
                <a:cubicBezTo>
                  <a:pt x="270" y="11095"/>
                  <a:pt x="270" y="11095"/>
                  <a:pt x="270" y="11095"/>
                </a:cubicBezTo>
                <a:cubicBezTo>
                  <a:pt x="135" y="11095"/>
                  <a:pt x="0" y="10927"/>
                  <a:pt x="0" y="10758"/>
                </a:cubicBezTo>
                <a:cubicBezTo>
                  <a:pt x="0" y="10589"/>
                  <a:pt x="135" y="10252"/>
                  <a:pt x="270" y="10252"/>
                </a:cubicBezTo>
                <a:cubicBezTo>
                  <a:pt x="20520" y="10252"/>
                  <a:pt x="20520" y="10252"/>
                  <a:pt x="20520" y="10252"/>
                </a:cubicBezTo>
                <a:cubicBezTo>
                  <a:pt x="12690" y="633"/>
                  <a:pt x="12690" y="633"/>
                  <a:pt x="12690" y="633"/>
                </a:cubicBezTo>
                <a:cubicBezTo>
                  <a:pt x="12555" y="464"/>
                  <a:pt x="12555" y="296"/>
                  <a:pt x="12690" y="127"/>
                </a:cubicBezTo>
                <a:cubicBezTo>
                  <a:pt x="12825" y="-42"/>
                  <a:pt x="13095" y="-42"/>
                  <a:pt x="13230" y="127"/>
                </a:cubicBezTo>
                <a:cubicBezTo>
                  <a:pt x="21465" y="10420"/>
                  <a:pt x="21465" y="10420"/>
                  <a:pt x="21465" y="10420"/>
                </a:cubicBezTo>
                <a:cubicBezTo>
                  <a:pt x="21465" y="10420"/>
                  <a:pt x="21600" y="10420"/>
                  <a:pt x="21600" y="10589"/>
                </a:cubicBezTo>
                <a:cubicBezTo>
                  <a:pt x="21600" y="10589"/>
                  <a:pt x="21600" y="10589"/>
                  <a:pt x="21600" y="10589"/>
                </a:cubicBezTo>
                <a:cubicBezTo>
                  <a:pt x="21600" y="10589"/>
                  <a:pt x="21600" y="10589"/>
                  <a:pt x="21600" y="10589"/>
                </a:cubicBezTo>
                <a:cubicBezTo>
                  <a:pt x="21600" y="10758"/>
                  <a:pt x="21600" y="10758"/>
                  <a:pt x="21600" y="10758"/>
                </a:cubicBezTo>
                <a:cubicBezTo>
                  <a:pt x="21600" y="10927"/>
                  <a:pt x="21600" y="10927"/>
                  <a:pt x="21465" y="1109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22222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Saturday Sans Regular" panose="02010600010101010101" charset="-122"/>
              <a:ea typeface="Saturday Sans Regular" panose="02010600010101010101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grpSp>
        <p:nvGrpSpPr>
          <p:cNvPr id="2" name="成组"/>
          <p:cNvGrpSpPr/>
          <p:nvPr/>
        </p:nvGrpSpPr>
        <p:grpSpPr>
          <a:xfrm>
            <a:off x="18660745" y="6885305"/>
            <a:ext cx="849630" cy="2060575"/>
            <a:chOff x="0" y="0"/>
            <a:chExt cx="278070" cy="1242688"/>
          </a:xfrm>
        </p:grpSpPr>
        <p:sp>
          <p:nvSpPr>
            <p:cNvPr id="3" name="线条"/>
            <p:cNvSpPr/>
            <p:nvPr/>
          </p:nvSpPr>
          <p:spPr>
            <a:xfrm>
              <a:off x="-1" y="-1"/>
              <a:ext cx="278072" cy="620733"/>
            </a:xfrm>
            <a:prstGeom prst="line">
              <a:avLst/>
            </a:prstGeom>
            <a:noFill/>
            <a:ln w="25400" cap="flat">
              <a:solidFill>
                <a:srgbClr val="D6A9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/>
          </p:txBody>
        </p:sp>
        <p:sp>
          <p:nvSpPr>
            <p:cNvPr id="4" name="线条"/>
            <p:cNvSpPr/>
            <p:nvPr/>
          </p:nvSpPr>
          <p:spPr>
            <a:xfrm flipH="1">
              <a:off x="-1" y="621956"/>
              <a:ext cx="278072" cy="620733"/>
            </a:xfrm>
            <a:prstGeom prst="line">
              <a:avLst/>
            </a:prstGeom>
            <a:noFill/>
            <a:ln w="25400" cap="flat">
              <a:solidFill>
                <a:srgbClr val="D6A9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/>
          </p:txBody>
        </p:sp>
      </p:grpSp>
      <p:grpSp>
        <p:nvGrpSpPr>
          <p:cNvPr id="19" name="组合 18"/>
          <p:cNvGrpSpPr/>
          <p:nvPr/>
        </p:nvGrpSpPr>
        <p:grpSpPr>
          <a:xfrm>
            <a:off x="19765645" y="4499610"/>
            <a:ext cx="2487295" cy="7510145"/>
            <a:chOff x="32191" y="7086"/>
            <a:chExt cx="3917" cy="11827"/>
          </a:xfrm>
        </p:grpSpPr>
        <p:sp>
          <p:nvSpPr>
            <p:cNvPr id="5" name="圆角矩形"/>
            <p:cNvSpPr/>
            <p:nvPr/>
          </p:nvSpPr>
          <p:spPr>
            <a:xfrm rot="5400000">
              <a:off x="28236" y="11041"/>
              <a:ext cx="11827" cy="3917"/>
            </a:xfrm>
            <a:prstGeom prst="roundRect">
              <a:avLst>
                <a:gd name="adj" fmla="val 2072"/>
              </a:avLst>
            </a:prstGeom>
            <a:solidFill>
              <a:srgbClr val="FFFFFF">
                <a:alpha val="60615"/>
              </a:srgbClr>
            </a:solidFill>
            <a:ln w="12700">
              <a:miter lim="400000"/>
            </a:ln>
            <a:effectLst>
              <a:outerShdw blurRad="381000" dist="111500" dir="5400000" rotWithShape="0">
                <a:srgbClr val="000000">
                  <a:alpha val="14056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221" name="圆角矩形"/>
            <p:cNvSpPr/>
            <p:nvPr/>
          </p:nvSpPr>
          <p:spPr>
            <a:xfrm rot="5400000">
              <a:off x="28927" y="11526"/>
              <a:ext cx="10410" cy="3111"/>
            </a:xfrm>
            <a:prstGeom prst="roundRect">
              <a:avLst>
                <a:gd name="adj" fmla="val 4557"/>
              </a:avLst>
            </a:prstGeom>
            <a:solidFill>
              <a:srgbClr val="FFFFFF"/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222" name="分散职场管理"/>
            <p:cNvSpPr txBox="1"/>
            <p:nvPr/>
          </p:nvSpPr>
          <p:spPr>
            <a:xfrm>
              <a:off x="33008" y="9299"/>
              <a:ext cx="1017" cy="6924"/>
            </a:xfrm>
            <a:prstGeom prst="rect">
              <a:avLst/>
            </a:prstGeom>
            <a:ln w="12700">
              <a:miter lim="400000"/>
            </a:ln>
          </p:spPr>
          <p:txBody>
            <a:bodyPr vert="eaVert" wrap="square" lIns="0" tIns="0" rIns="0" bIns="0">
              <a:spAutoFit/>
            </a:bodyPr>
            <a:lstStyle>
              <a:lvl1pPr algn="ctr" defTabSz="1828800">
                <a:defRPr sz="42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 lang="zh-CN" altLang="en-US" dirty="0"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全国分散职场</a:t>
              </a:r>
              <a:r>
                <a:rPr dirty="0" err="1"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管理</a:t>
              </a:r>
              <a:endParaRPr dirty="0" err="1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34388" y="8172"/>
              <a:ext cx="1350" cy="9906"/>
              <a:chOff x="34388" y="8172"/>
              <a:chExt cx="1350" cy="9906"/>
            </a:xfrm>
          </p:grpSpPr>
          <p:sp>
            <p:nvSpPr>
              <p:cNvPr id="12" name="文本框 11"/>
              <p:cNvSpPr txBox="1"/>
              <p:nvPr/>
            </p:nvSpPr>
            <p:spPr>
              <a:xfrm>
                <a:off x="34388" y="8172"/>
                <a:ext cx="1337" cy="31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vertOverflow="overflow" horzOverflow="overflow" vert="horz" wrap="square" lIns="121918" tIns="121918" rIns="121918" bIns="121918" numCol="1" spcCol="38100" rtlCol="0" anchor="t" forceAA="0">
                <a:noAutofit/>
              </a:bodyPr>
              <a:lstStyle/>
              <a:p>
                <a:pPr marL="0" marR="0" indent="0" algn="l" defTabSz="12192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2400" b="0" i="0" u="none" strike="noStrike" cap="none" spc="0" normalizeH="0" baseline="0" dirty="0">
                    <a:ln>
                      <a:noFill/>
                    </a:ln>
                    <a:solidFill>
                      <a:srgbClr val="5C5E5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微软雅黑" panose="020B0503020204020204" charset="-122"/>
                  </a:rPr>
                  <a:t>标准统</a:t>
                </a:r>
                <a:r>
                  <a:rPr kumimoji="0" lang="en-US" altLang="zh-CN" sz="2400" b="0" i="0" u="none" strike="noStrike" cap="none" spc="0" normalizeH="0" baseline="0" dirty="0">
                    <a:ln>
                      <a:noFill/>
                    </a:ln>
                    <a:solidFill>
                      <a:srgbClr val="5C5E5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微软雅黑" panose="020B0503020204020204" charset="-122"/>
                  </a:rPr>
                  <a:t>       </a:t>
                </a:r>
                <a:r>
                  <a:rPr kumimoji="0" lang="zh-CN" altLang="en-US" sz="2400" b="0" i="0" u="none" strike="noStrike" cap="none" spc="0" normalizeH="0" baseline="0" dirty="0">
                    <a:ln>
                      <a:noFill/>
                    </a:ln>
                    <a:solidFill>
                      <a:srgbClr val="5C5E5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微软雅黑" panose="020B0503020204020204" charset="-122"/>
                  </a:rPr>
                  <a:t>一</a:t>
                </a:r>
                <a:r>
                  <a:rPr lang="zh-CN" altLang="en-US" sz="2400" dirty="0">
                    <a:solidFill>
                      <a:srgbClr val="5C5E5F"/>
                    </a:solidFill>
                    <a:sym typeface="微软雅黑" panose="020B0503020204020204" charset="-122"/>
                  </a:rPr>
                  <a:t>难</a:t>
                </a:r>
                <a:endParaRPr kumimoji="0" lang="zh-CN" altLang="en-US" sz="2400" b="0" i="0" u="none" strike="noStrike" cap="none" spc="0" normalizeH="0" baseline="0" dirty="0">
                  <a:ln>
                    <a:noFill/>
                  </a:ln>
                  <a:solidFill>
                    <a:srgbClr val="5C5E5F"/>
                  </a:solidFill>
                  <a:effectLst/>
                  <a:uFillTx/>
                  <a:latin typeface="+mn-lt"/>
                  <a:ea typeface="+mn-ea"/>
                  <a:cs typeface="+mn-cs"/>
                  <a:sym typeface="微软雅黑" panose="020B0503020204020204" charset="-122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34398" y="11332"/>
                <a:ext cx="1337" cy="38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vertOverflow="overflow" horzOverflow="overflow" vert="horz" wrap="square" lIns="121918" tIns="121918" rIns="121918" bIns="121918" numCol="1" spcCol="38100" rtlCol="0" anchor="t" forceAA="0">
                <a:noAutofit/>
              </a:bodyPr>
              <a:lstStyle/>
              <a:p>
                <a:pPr marL="0" marR="0" indent="0" algn="l" defTabSz="12192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2400" b="0" i="0" u="none" strike="noStrike" cap="none" spc="0" normalizeH="0" baseline="0">
                    <a:ln>
                      <a:noFill/>
                    </a:ln>
                    <a:solidFill>
                      <a:srgbClr val="5C5E5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微软雅黑" panose="020B0503020204020204" charset="-122"/>
                  </a:rPr>
                  <a:t>供</a:t>
                </a:r>
                <a:r>
                  <a:rPr kumimoji="0" lang="en-US" altLang="zh-CN" sz="2400" b="0" i="0" u="none" strike="noStrike" cap="none" spc="0" normalizeH="0" baseline="0">
                    <a:ln>
                      <a:noFill/>
                    </a:ln>
                    <a:solidFill>
                      <a:srgbClr val="5C5E5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微软雅黑" panose="020B0503020204020204" charset="-122"/>
                  </a:rPr>
                  <a:t> </a:t>
                </a:r>
                <a:r>
                  <a:rPr kumimoji="0" lang="zh-CN" altLang="en-US" sz="2400" b="0" i="0" u="none" strike="noStrike" cap="none" spc="0" normalizeH="0" baseline="0">
                    <a:ln>
                      <a:noFill/>
                    </a:ln>
                    <a:solidFill>
                      <a:srgbClr val="5C5E5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微软雅黑" panose="020B0503020204020204" charset="-122"/>
                  </a:rPr>
                  <a:t>应商</a:t>
                </a:r>
                <a:r>
                  <a:rPr kumimoji="0" lang="en-US" altLang="zh-CN" sz="2400" b="0" i="0" u="none" strike="noStrike" cap="none" spc="0" normalizeH="0" baseline="0">
                    <a:ln>
                      <a:noFill/>
                    </a:ln>
                    <a:solidFill>
                      <a:srgbClr val="5C5E5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微软雅黑" panose="020B0503020204020204" charset="-122"/>
                  </a:rPr>
                  <a:t>  </a:t>
                </a:r>
                <a:r>
                  <a:rPr kumimoji="0" lang="zh-CN" altLang="en-US" sz="2400" b="0" i="0" u="none" strike="noStrike" cap="none" spc="0" normalizeH="0" baseline="0">
                    <a:ln>
                      <a:noFill/>
                    </a:ln>
                    <a:solidFill>
                      <a:srgbClr val="5C5E5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微软雅黑" panose="020B0503020204020204" charset="-122"/>
                  </a:rPr>
                  <a:t>管控</a:t>
                </a:r>
                <a:endParaRPr kumimoji="0" lang="zh-CN" altLang="en-US" sz="2400" b="0" i="0" u="none" strike="noStrike" cap="none" spc="0" normalizeH="0" baseline="0">
                  <a:ln>
                    <a:noFill/>
                  </a:ln>
                  <a:solidFill>
                    <a:srgbClr val="5C5E5F"/>
                  </a:solidFill>
                  <a:effectLst/>
                  <a:uFillTx/>
                  <a:latin typeface="+mn-lt"/>
                  <a:ea typeface="+mn-ea"/>
                  <a:cs typeface="+mn-cs"/>
                  <a:sym typeface="微软雅黑" panose="020B0503020204020204" charset="-122"/>
                </a:endParaRPr>
              </a:p>
              <a:p>
                <a:pPr marL="0" marR="0" indent="0" algn="l" defTabSz="12192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zh-CN" altLang="en-US" sz="2400">
                    <a:solidFill>
                      <a:srgbClr val="5C5E5F"/>
                    </a:solidFill>
                    <a:sym typeface="微软雅黑" panose="020B0503020204020204" charset="-122"/>
                  </a:rPr>
                  <a:t>难</a:t>
                </a:r>
                <a:endParaRPr kumimoji="0" lang="zh-CN" altLang="en-US" sz="2400" b="0" i="0" u="none" strike="noStrike" cap="none" spc="0" normalizeH="0" baseline="0">
                  <a:ln>
                    <a:noFill/>
                  </a:ln>
                  <a:solidFill>
                    <a:srgbClr val="5C5E5F"/>
                  </a:solidFill>
                  <a:effectLst/>
                  <a:uFillTx/>
                  <a:latin typeface="+mn-lt"/>
                  <a:ea typeface="+mn-ea"/>
                  <a:cs typeface="+mn-cs"/>
                  <a:sym typeface="微软雅黑" panose="020B0503020204020204" charset="-122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34401" y="14959"/>
                <a:ext cx="1337" cy="31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vertOverflow="overflow" horzOverflow="overflow" vert="horz" wrap="square" lIns="121918" tIns="121918" rIns="121918" bIns="121918" numCol="1" spcCol="38100" rtlCol="0" anchor="t" forceAA="0">
                <a:noAutofit/>
              </a:bodyPr>
              <a:lstStyle/>
              <a:p>
                <a:pPr marL="0" marR="0" indent="0" algn="l" defTabSz="12192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2400" b="0" i="0" u="none" strike="noStrike" cap="none" spc="0" normalizeH="0" baseline="0">
                    <a:ln>
                      <a:noFill/>
                    </a:ln>
                    <a:solidFill>
                      <a:srgbClr val="5C5E5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微软雅黑" panose="020B0503020204020204" charset="-122"/>
                  </a:rPr>
                  <a:t>管理成本高</a:t>
                </a:r>
                <a:endParaRPr kumimoji="0" lang="zh-CN" altLang="en-US" sz="2400" b="0" i="0" u="none" strike="noStrike" cap="none" spc="0" normalizeH="0" baseline="0">
                  <a:ln>
                    <a:noFill/>
                  </a:ln>
                  <a:solidFill>
                    <a:srgbClr val="5C5E5F"/>
                  </a:solidFill>
                  <a:effectLst/>
                  <a:uFillTx/>
                  <a:latin typeface="+mn-lt"/>
                  <a:ea typeface="+mn-ea"/>
                  <a:cs typeface="+mn-cs"/>
                  <a:sym typeface="微软雅黑" panose="020B0503020204020204" charset="-122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8914130" y="4500245"/>
            <a:ext cx="9491345" cy="7508875"/>
            <a:chOff x="14038" y="7087"/>
            <a:chExt cx="14947" cy="11825"/>
          </a:xfrm>
        </p:grpSpPr>
        <p:sp>
          <p:nvSpPr>
            <p:cNvPr id="198" name="圆角矩形"/>
            <p:cNvSpPr/>
            <p:nvPr/>
          </p:nvSpPr>
          <p:spPr>
            <a:xfrm>
              <a:off x="14038" y="7087"/>
              <a:ext cx="14947" cy="11825"/>
            </a:xfrm>
            <a:prstGeom prst="roundRect">
              <a:avLst>
                <a:gd name="adj" fmla="val 2072"/>
              </a:avLst>
            </a:prstGeom>
            <a:solidFill>
              <a:srgbClr val="FFFFFF">
                <a:alpha val="60615"/>
              </a:srgbClr>
            </a:solidFill>
            <a:ln w="12700">
              <a:miter lim="400000"/>
            </a:ln>
            <a:effectLst>
              <a:outerShdw blurRad="381000" dist="111500" dir="5400000" rotWithShape="0">
                <a:srgbClr val="000000">
                  <a:alpha val="14056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4519" y="11990"/>
              <a:ext cx="13844" cy="1722"/>
              <a:chOff x="17052" y="10498"/>
              <a:chExt cx="13844" cy="1722"/>
            </a:xfrm>
          </p:grpSpPr>
          <p:sp>
            <p:nvSpPr>
              <p:cNvPr id="209" name="圆角矩形"/>
              <p:cNvSpPr/>
              <p:nvPr/>
            </p:nvSpPr>
            <p:spPr>
              <a:xfrm>
                <a:off x="17052" y="10498"/>
                <a:ext cx="13845" cy="1723"/>
              </a:xfrm>
              <a:prstGeom prst="roundRect">
                <a:avLst>
                  <a:gd name="adj" fmla="val 6753"/>
                </a:avLst>
              </a:prstGeom>
              <a:solidFill>
                <a:srgbClr val="FFFFFF"/>
              </a:solidFill>
              <a:ln w="12700">
                <a:miter lim="400000"/>
              </a:ln>
              <a:effectLst>
                <a:outerShdw blurRad="139700" dist="81699" dir="5400000" rotWithShape="0">
                  <a:srgbClr val="000000">
                    <a:alpha val="10280"/>
                  </a:srgbClr>
                </a:outerShdw>
              </a:effectLst>
            </p:spPr>
            <p:txBody>
              <a:bodyPr tIns="91439" bIns="91439" anchor="ctr"/>
              <a:lstStyle/>
              <a:p>
                <a:pPr defTabSz="1828800">
                  <a:lnSpc>
                    <a:spcPct val="130000"/>
                  </a:lnSpc>
                  <a:defRPr sz="3600">
                    <a:solidFill>
                      <a:srgbClr val="FFFFFF"/>
                    </a:solidFill>
                    <a:latin typeface="Open Sans" panose="020B0606030504020204"/>
                    <a:ea typeface="Open Sans" panose="020B0606030504020204"/>
                    <a:cs typeface="Open Sans" panose="020B0606030504020204"/>
                    <a:sym typeface="Open Sans" panose="020B0606030504020204"/>
                  </a:defRPr>
                </a:pPr>
                <a:endParaRPr>
                  <a:latin typeface="微软雅黑" panose="020B0503020204020204" charset="-122"/>
                  <a:ea typeface="微软雅黑" panose="020B0503020204020204" charset="-122"/>
                  <a:cs typeface="Saturday Sans Regular" panose="02010600010101010101" charset="-122"/>
                  <a:sym typeface="Saturday Sans Regular" panose="02010600010101010101" charset="-122"/>
                </a:endParaRPr>
              </a:p>
            </p:txBody>
          </p:sp>
          <p:sp>
            <p:nvSpPr>
              <p:cNvPr id="210" name="设计装修"/>
              <p:cNvSpPr txBox="1"/>
              <p:nvPr/>
            </p:nvSpPr>
            <p:spPr>
              <a:xfrm>
                <a:off x="17563" y="10913"/>
                <a:ext cx="3380" cy="112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>
                <a:lvl1pPr algn="ctr" defTabSz="1828800">
                  <a:defRPr sz="4200" b="1">
                    <a:gradFill flip="none" rotWithShape="1">
                      <a:gsLst>
                        <a:gs pos="0">
                          <a:srgbClr val="D6A979"/>
                        </a:gs>
                        <a:gs pos="100000">
                          <a:srgbClr val="AA7942"/>
                        </a:gs>
                      </a:gsLst>
                      <a:lin ang="2700000" scaled="0"/>
                    </a:gradFill>
                    <a:latin typeface="MiSans-Bold" charset="-122"/>
                    <a:ea typeface="MiSans-Bold" charset="-122"/>
                    <a:cs typeface="MiSans-Bold" charset="-122"/>
                    <a:sym typeface="MiSans-Bold" charset="-122"/>
                  </a:defRPr>
                </a:lvl1pPr>
              </a:lstStyle>
              <a:p>
                <a:r>
                  <a:rPr>
                    <a:solidFill>
                      <a:srgbClr val="5C5E5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设计装修</a:t>
                </a:r>
                <a:endParaRPr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11" name="企业办公全场景运营服务商"/>
              <p:cNvSpPr txBox="1"/>
              <p:nvPr/>
            </p:nvSpPr>
            <p:spPr>
              <a:xfrm>
                <a:off x="22139" y="10931"/>
                <a:ext cx="8314" cy="9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lIns="0" tIns="0" rIns="0" bIns="0" anchor="ctr">
                <a:spAutoFit/>
              </a:bodyPr>
              <a:lstStyle/>
              <a:p>
                <a:pPr marL="228600" indent="-228600" defTabSz="825500">
                  <a:lnSpc>
                    <a:spcPct val="110000"/>
                  </a:lnSpc>
                  <a:buSzPct val="100000"/>
                  <a:buChar char="•"/>
                  <a:defRPr sz="1700">
                    <a:solidFill>
                      <a:srgbClr val="424242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>
                    <a:latin typeface="微软雅黑" panose="020B0503020204020204" charset="-122"/>
                    <a:ea typeface="微软雅黑" panose="020B0503020204020204" charset="-122"/>
                  </a:rPr>
                  <a:t>装修需同时对接各类单位，耗费大量人力、时间成本</a:t>
                </a:r>
                <a:endParaRPr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28600" indent="-228600" defTabSz="825500">
                  <a:lnSpc>
                    <a:spcPct val="110000"/>
                  </a:lnSpc>
                  <a:buSzPct val="100000"/>
                  <a:buChar char="•"/>
                  <a:defRPr sz="1700">
                    <a:solidFill>
                      <a:srgbClr val="424242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>
                    <a:latin typeface="微软雅黑" panose="020B0503020204020204" charset="-122"/>
                    <a:ea typeface="微软雅黑" panose="020B0503020204020204" charset="-122"/>
                  </a:rPr>
                  <a:t>装修公司无售后，后续运维小问题升级成大烦恼</a:t>
                </a:r>
                <a:endParaRPr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214" name="成组"/>
              <p:cNvGrpSpPr/>
              <p:nvPr/>
            </p:nvGrpSpPr>
            <p:grpSpPr>
              <a:xfrm>
                <a:off x="21322" y="10972"/>
                <a:ext cx="438" cy="981"/>
                <a:chOff x="0" y="0"/>
                <a:chExt cx="278070" cy="1242688"/>
              </a:xfrm>
            </p:grpSpPr>
            <p:sp>
              <p:nvSpPr>
                <p:cNvPr id="212" name="线条"/>
                <p:cNvSpPr/>
                <p:nvPr/>
              </p:nvSpPr>
              <p:spPr>
                <a:xfrm>
                  <a:off x="-1" y="-1"/>
                  <a:ext cx="278072" cy="620733"/>
                </a:xfrm>
                <a:prstGeom prst="line">
                  <a:avLst/>
                </a:prstGeom>
                <a:noFill/>
                <a:ln w="25400" cap="flat">
                  <a:solidFill>
                    <a:srgbClr val="D6A979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/>
              </p:txBody>
            </p:sp>
            <p:sp>
              <p:nvSpPr>
                <p:cNvPr id="213" name="线条"/>
                <p:cNvSpPr/>
                <p:nvPr/>
              </p:nvSpPr>
              <p:spPr>
                <a:xfrm flipH="1">
                  <a:off x="-1" y="621956"/>
                  <a:ext cx="278072" cy="620733"/>
                </a:xfrm>
                <a:prstGeom prst="line">
                  <a:avLst/>
                </a:prstGeom>
                <a:noFill/>
                <a:ln w="25400" cap="flat">
                  <a:solidFill>
                    <a:srgbClr val="D6A979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/>
              </p:txBody>
            </p:sp>
          </p:grpSp>
        </p:grpSp>
        <p:sp>
          <p:nvSpPr>
            <p:cNvPr id="215" name="圆角矩形"/>
            <p:cNvSpPr/>
            <p:nvPr/>
          </p:nvSpPr>
          <p:spPr>
            <a:xfrm>
              <a:off x="14519" y="15789"/>
              <a:ext cx="13845" cy="1723"/>
            </a:xfrm>
            <a:prstGeom prst="roundRect">
              <a:avLst>
                <a:gd name="adj" fmla="val 6753"/>
              </a:avLst>
            </a:prstGeom>
            <a:solidFill>
              <a:srgbClr val="FFFFFF"/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216" name="运营服务"/>
            <p:cNvSpPr txBox="1"/>
            <p:nvPr/>
          </p:nvSpPr>
          <p:spPr>
            <a:xfrm>
              <a:off x="15030" y="16205"/>
              <a:ext cx="3380" cy="1120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>
              <a:lvl1pPr algn="ctr" defTabSz="1828800">
                <a:defRPr sz="42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运营服务</a:t>
              </a: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7" name="企业办公全场景运营服务商"/>
            <p:cNvSpPr txBox="1"/>
            <p:nvPr/>
          </p:nvSpPr>
          <p:spPr>
            <a:xfrm>
              <a:off x="19606" y="16223"/>
              <a:ext cx="7930" cy="966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 anchor="ctr">
              <a:spAutoFit/>
            </a:bodyPr>
            <a:lstStyle/>
            <a:p>
              <a:pPr marL="228600" indent="-228600" defTabSz="825500">
                <a:lnSpc>
                  <a:spcPct val="110000"/>
                </a:lnSpc>
                <a:buSzPct val="100000"/>
                <a:buChar char="•"/>
                <a:defRPr sz="1700">
                  <a:solidFill>
                    <a:srgbClr val="424242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对接大量供应商、耗时耗力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228600" indent="-228600" defTabSz="825500">
                <a:lnSpc>
                  <a:spcPct val="110000"/>
                </a:lnSpc>
                <a:buSzPct val="100000"/>
                <a:buChar char="•"/>
                <a:defRPr sz="1700">
                  <a:solidFill>
                    <a:srgbClr val="424242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日常采购、报销、琐事繁杂，服务满意度难达标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20" name="成组"/>
            <p:cNvGrpSpPr/>
            <p:nvPr/>
          </p:nvGrpSpPr>
          <p:grpSpPr>
            <a:xfrm>
              <a:off x="18789" y="16138"/>
              <a:ext cx="438" cy="966"/>
              <a:chOff x="0" y="0"/>
              <a:chExt cx="278070" cy="1242688"/>
            </a:xfrm>
          </p:grpSpPr>
          <p:sp>
            <p:nvSpPr>
              <p:cNvPr id="218" name="线条"/>
              <p:cNvSpPr/>
              <p:nvPr/>
            </p:nvSpPr>
            <p:spPr>
              <a:xfrm>
                <a:off x="-1" y="-1"/>
                <a:ext cx="278072" cy="620733"/>
              </a:xfrm>
              <a:prstGeom prst="line">
                <a:avLst/>
              </a:prstGeom>
              <a:noFill/>
              <a:ln w="25400" cap="flat">
                <a:solidFill>
                  <a:srgbClr val="D6A979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/>
            </p:txBody>
          </p:sp>
          <p:sp>
            <p:nvSpPr>
              <p:cNvPr id="219" name="线条"/>
              <p:cNvSpPr/>
              <p:nvPr/>
            </p:nvSpPr>
            <p:spPr>
              <a:xfrm flipH="1">
                <a:off x="-1" y="621956"/>
                <a:ext cx="278072" cy="620733"/>
              </a:xfrm>
              <a:prstGeom prst="line">
                <a:avLst/>
              </a:prstGeom>
              <a:noFill/>
              <a:ln w="25400" cap="flat">
                <a:solidFill>
                  <a:srgbClr val="D6A979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/>
            </p:txBody>
          </p:sp>
        </p:grpSp>
        <p:sp>
          <p:nvSpPr>
            <p:cNvPr id="203" name="圆角矩形"/>
            <p:cNvSpPr/>
            <p:nvPr/>
          </p:nvSpPr>
          <p:spPr>
            <a:xfrm>
              <a:off x="14554" y="8191"/>
              <a:ext cx="13774" cy="1723"/>
            </a:xfrm>
            <a:prstGeom prst="roundRect">
              <a:avLst>
                <a:gd name="adj" fmla="val 6753"/>
              </a:avLst>
            </a:prstGeom>
            <a:solidFill>
              <a:srgbClr val="FFFFFF"/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204" name="选址租赁"/>
            <p:cNvSpPr txBox="1"/>
            <p:nvPr/>
          </p:nvSpPr>
          <p:spPr>
            <a:xfrm>
              <a:off x="15065" y="8607"/>
              <a:ext cx="3380" cy="1120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>
              <a:lvl1pPr algn="ctr" defTabSz="1828800">
                <a:defRPr sz="42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</a:rPr>
                <a:t>选址租赁</a:t>
              </a:r>
              <a:endParaRPr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5" name="企业办公全场景运营服务商"/>
            <p:cNvSpPr txBox="1"/>
            <p:nvPr/>
          </p:nvSpPr>
          <p:spPr>
            <a:xfrm>
              <a:off x="19641" y="8625"/>
              <a:ext cx="7930" cy="966"/>
            </a:xfrm>
            <a:prstGeom prst="rect">
              <a:avLst/>
            </a:prstGeom>
            <a:ln w="12700">
              <a:miter lim="400000"/>
            </a:ln>
          </p:spPr>
          <p:txBody>
            <a:bodyPr lIns="0" tIns="0" rIns="0" bIns="0" anchor="ctr">
              <a:spAutoFit/>
            </a:bodyPr>
            <a:lstStyle/>
            <a:p>
              <a:pPr marL="228600" indent="-228600" defTabSz="825500">
                <a:lnSpc>
                  <a:spcPct val="110000"/>
                </a:lnSpc>
                <a:buSzPct val="100000"/>
                <a:buChar char="•"/>
                <a:defRPr sz="1700">
                  <a:solidFill>
                    <a:srgbClr val="424242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办公室选址信息多、现场情况复杂、合同条款坑多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228600" indent="-228600" defTabSz="825500">
                <a:lnSpc>
                  <a:spcPct val="110000"/>
                </a:lnSpc>
                <a:buSzPct val="100000"/>
                <a:buChar char="•"/>
                <a:defRPr sz="1700">
                  <a:solidFill>
                    <a:srgbClr val="424242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>
                  <a:latin typeface="微软雅黑" panose="020B0503020204020204" charset="-122"/>
                  <a:ea typeface="微软雅黑" panose="020B0503020204020204" charset="-122"/>
                </a:rPr>
                <a:t>自身业务调整，可能引发违约风险和合同纠纷</a:t>
              </a:r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6" name="成组"/>
            <p:cNvGrpSpPr/>
            <p:nvPr/>
          </p:nvGrpSpPr>
          <p:grpSpPr>
            <a:xfrm>
              <a:off x="18824" y="8604"/>
              <a:ext cx="438" cy="981"/>
              <a:chOff x="0" y="0"/>
              <a:chExt cx="278070" cy="1242688"/>
            </a:xfrm>
          </p:grpSpPr>
          <p:sp>
            <p:nvSpPr>
              <p:cNvPr id="17" name="线条"/>
              <p:cNvSpPr/>
              <p:nvPr/>
            </p:nvSpPr>
            <p:spPr>
              <a:xfrm>
                <a:off x="-1" y="-1"/>
                <a:ext cx="278072" cy="620733"/>
              </a:xfrm>
              <a:prstGeom prst="line">
                <a:avLst/>
              </a:prstGeom>
              <a:noFill/>
              <a:ln w="25400" cap="flat">
                <a:solidFill>
                  <a:srgbClr val="D6A979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/>
            </p:txBody>
          </p:sp>
          <p:sp>
            <p:nvSpPr>
              <p:cNvPr id="18" name="线条"/>
              <p:cNvSpPr/>
              <p:nvPr/>
            </p:nvSpPr>
            <p:spPr>
              <a:xfrm flipH="1">
                <a:off x="-1" y="621956"/>
                <a:ext cx="278072" cy="620733"/>
              </a:xfrm>
              <a:prstGeom prst="line">
                <a:avLst/>
              </a:prstGeom>
              <a:noFill/>
              <a:ln w="25400" cap="flat">
                <a:solidFill>
                  <a:srgbClr val="D6A979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/>
            </p:txBody>
          </p:sp>
        </p:grpSp>
      </p:grpSp>
      <p:sp>
        <p:nvSpPr>
          <p:cNvPr id="23" name="文本框 22"/>
          <p:cNvSpPr txBox="1"/>
          <p:nvPr/>
        </p:nvSpPr>
        <p:spPr>
          <a:xfrm>
            <a:off x="9993630" y="6464300"/>
            <a:ext cx="852170" cy="9810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121918" tIns="121918" rIns="121918" bIns="121918" numCol="1" spcCol="38100" rtlCol="0" anchor="t" forceAA="0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4800" b="0" i="0" u="none" strike="noStrike" cap="none" spc="0" normalizeH="0" baseline="0">
                <a:ln>
                  <a:noFill/>
                </a:ln>
                <a:solidFill>
                  <a:srgbClr val="C99B69"/>
                </a:solidFill>
                <a:effectLst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微软雅黑" panose="020B0503020204020204" charset="-122"/>
              </a:rPr>
              <a:t>＋</a:t>
            </a:r>
            <a:endParaRPr kumimoji="0" lang="zh-CN" altLang="en-US" sz="4800" b="0" i="0" u="none" strike="noStrike" cap="none" spc="0" normalizeH="0" baseline="0">
              <a:ln>
                <a:noFill/>
              </a:ln>
              <a:solidFill>
                <a:srgbClr val="C99B69"/>
              </a:solidFill>
              <a:effectLst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993630" y="8893175"/>
            <a:ext cx="852170" cy="9810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121918" tIns="121918" rIns="121918" bIns="121918" numCol="1" spcCol="38100" rtlCol="0" anchor="t" forceAA="0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4800" b="0" i="0" u="none" strike="noStrike" cap="none" spc="0" normalizeH="0" baseline="0">
                <a:ln>
                  <a:noFill/>
                </a:ln>
                <a:solidFill>
                  <a:srgbClr val="C99B69"/>
                </a:solidFill>
                <a:effectLst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微软雅黑" panose="020B0503020204020204" charset="-122"/>
              </a:rPr>
              <a:t>＋</a:t>
            </a:r>
            <a:endParaRPr kumimoji="0" lang="zh-CN" altLang="en-US" sz="4800" b="0" i="0" u="none" strike="noStrike" cap="none" spc="0" normalizeH="0" baseline="0">
              <a:ln>
                <a:noFill/>
              </a:ln>
              <a:solidFill>
                <a:srgbClr val="C99B69"/>
              </a:solidFill>
              <a:effectLst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品牌介绍"/>
          <p:cNvSpPr txBox="1"/>
          <p:nvPr/>
        </p:nvSpPr>
        <p:spPr>
          <a:xfrm>
            <a:off x="745064" y="658161"/>
            <a:ext cx="1422400" cy="43053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2800">
                <a:solidFill>
                  <a:srgbClr val="424242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实施模式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3" name="About k-work"/>
          <p:cNvSpPr txBox="1"/>
          <p:nvPr/>
        </p:nvSpPr>
        <p:spPr>
          <a:xfrm>
            <a:off x="745064" y="1139026"/>
            <a:ext cx="1973899" cy="254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15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Implementation Mode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5" name="企业办公全场景运营服务商"/>
          <p:cNvSpPr txBox="1"/>
          <p:nvPr/>
        </p:nvSpPr>
        <p:spPr>
          <a:xfrm>
            <a:off x="3225798" y="1842574"/>
            <a:ext cx="10528301" cy="154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1828800">
              <a:defRPr sz="4600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pP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基于专业团队与服务资源</a:t>
            </a:r>
            <a:endParaRPr dirty="0">
              <a:latin typeface="微软雅黑" panose="020B0503020204020204" charset="-122"/>
              <a:ea typeface="微软雅黑" panose="020B0503020204020204" charset="-122"/>
            </a:endParaRPr>
          </a:p>
          <a:p>
            <a:pPr defTabSz="1828800">
              <a:defRPr sz="4600" b="1"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MiSans-Bold" charset="-122"/>
                <a:ea typeface="MiSans-Bold" charset="-122"/>
                <a:cs typeface="MiSans-Bold" charset="-122"/>
                <a:sym typeface="MiSans-Bold" charset="-122"/>
              </a:defRPr>
            </a:pPr>
            <a:r>
              <a:rPr dirty="0" err="1">
                <a:latin typeface="微软雅黑" panose="020B0503020204020204" charset="-122"/>
                <a:ea typeface="微软雅黑" panose="020B0503020204020204" charset="-122"/>
              </a:rPr>
              <a:t>提供从职场租赁到运营服务的全场景服务</a:t>
            </a: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458024" y="4288954"/>
            <a:ext cx="21407586" cy="7788837"/>
            <a:chOff x="3515993" y="4490249"/>
            <a:chExt cx="20055645" cy="7296953"/>
          </a:xfrm>
        </p:grpSpPr>
        <p:sp>
          <p:nvSpPr>
            <p:cNvPr id="256" name="圆角矩形"/>
            <p:cNvSpPr/>
            <p:nvPr/>
          </p:nvSpPr>
          <p:spPr>
            <a:xfrm>
              <a:off x="3515993" y="4490249"/>
              <a:ext cx="20055645" cy="7296953"/>
            </a:xfrm>
            <a:prstGeom prst="roundRect">
              <a:avLst>
                <a:gd name="adj" fmla="val 2192"/>
              </a:avLst>
            </a:prstGeom>
            <a:solidFill>
              <a:srgbClr val="FFFFFF">
                <a:alpha val="60615"/>
              </a:srgbClr>
            </a:solidFill>
            <a:ln w="12700">
              <a:miter lim="400000"/>
            </a:ln>
            <a:effectLst>
              <a:outerShdw blurRad="381000" dist="111500" dir="5400000" rotWithShape="0">
                <a:srgbClr val="000000">
                  <a:alpha val="14056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 sz="4000"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257" name="圆角矩形"/>
            <p:cNvSpPr/>
            <p:nvPr/>
          </p:nvSpPr>
          <p:spPr>
            <a:xfrm>
              <a:off x="5171595" y="6473640"/>
              <a:ext cx="16744005" cy="3192819"/>
            </a:xfrm>
            <a:prstGeom prst="roundRect">
              <a:avLst>
                <a:gd name="adj" fmla="val 2539"/>
              </a:avLst>
            </a:prstGeom>
            <a:solidFill>
              <a:srgbClr val="FFFFFF"/>
            </a:solidFill>
            <a:ln w="12700">
              <a:solidFill>
                <a:srgbClr val="C1925F"/>
              </a:solidFill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 sz="4000"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258" name="圆角矩形"/>
            <p:cNvSpPr/>
            <p:nvPr/>
          </p:nvSpPr>
          <p:spPr>
            <a:xfrm>
              <a:off x="5171738" y="4989462"/>
              <a:ext cx="16744156" cy="1177816"/>
            </a:xfrm>
            <a:prstGeom prst="roundRect">
              <a:avLst>
                <a:gd name="adj" fmla="val 6585"/>
              </a:avLst>
            </a:prstGeom>
            <a:solidFill>
              <a:srgbClr val="FFFFFF"/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 sz="4000"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259" name="团队组织"/>
            <p:cNvSpPr txBox="1"/>
            <p:nvPr/>
          </p:nvSpPr>
          <p:spPr>
            <a:xfrm>
              <a:off x="6137831" y="5245085"/>
              <a:ext cx="1826400" cy="666570"/>
            </a:xfrm>
            <a:prstGeom prst="rect">
              <a:avLst/>
            </a:prstGeom>
            <a:ln w="12700">
              <a:miter lim="400000"/>
            </a:ln>
          </p:spPr>
          <p:txBody>
            <a:bodyPr lIns="50800" tIns="50800" rIns="50800" bIns="50800" anchor="ctr"/>
            <a:lstStyle>
              <a:lvl1pPr algn="ctr" defTabSz="1828800">
                <a:defRPr sz="32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pPr>
                <a:defRPr b="0"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sz="3600" b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团队组织</a:t>
              </a:r>
              <a:endParaRPr sz="3600" b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endParaRPr>
            </a:p>
          </p:txBody>
        </p:sp>
        <p:sp>
          <p:nvSpPr>
            <p:cNvPr id="260" name="项目经理（外部行政管理）：全程协同，跟进需求动态，把握项目进度…"/>
            <p:cNvSpPr txBox="1"/>
            <p:nvPr/>
          </p:nvSpPr>
          <p:spPr>
            <a:xfrm>
              <a:off x="9934986" y="5129102"/>
              <a:ext cx="9788089" cy="898536"/>
            </a:xfrm>
            <a:prstGeom prst="rect">
              <a:avLst/>
            </a:prstGeom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marL="228600" indent="-228600" defTabSz="1828800">
                <a:lnSpc>
                  <a:spcPct val="150000"/>
                </a:lnSpc>
                <a:buSzPct val="100000"/>
                <a:buChar char="•"/>
                <a:defRPr sz="20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pPr>
              <a:r>
                <a:rPr sz="2200" dirty="0" err="1"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项目经理（外部行政管理</a:t>
              </a:r>
              <a:r>
                <a:rPr sz="2200" dirty="0"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）：</a:t>
              </a:r>
              <a:r>
                <a:rPr sz="2200" b="0" dirty="0" err="1"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iSans-Medium" panose="00000600000000000000" charset="-122"/>
                </a:rPr>
                <a:t>全程协同，跟进需求动态，把握项目进度</a:t>
              </a:r>
              <a:endParaRPr sz="2200" b="0" dirty="0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iSans-Medium" panose="00000600000000000000" charset="-122"/>
              </a:endParaRPr>
            </a:p>
            <a:p>
              <a:pPr marL="228600" indent="-228600" defTabSz="1828800">
                <a:lnSpc>
                  <a:spcPct val="150000"/>
                </a:lnSpc>
                <a:buSzPct val="100000"/>
                <a:buChar char="•"/>
                <a:defRPr sz="20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pPr>
              <a:r>
                <a:rPr sz="2200" dirty="0" err="1"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业务COE：</a:t>
              </a:r>
              <a:r>
                <a:rPr sz="2200" b="0" dirty="0" err="1">
                  <a:solidFill>
                    <a:srgbClr val="5C5E5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MiSans-Medium" panose="00000600000000000000" charset="-122"/>
                </a:rPr>
                <a:t>各模块专家负责专业实施，确保品质交付</a:t>
              </a:r>
              <a:endParaRPr sz="2200" b="0" dirty="0" err="1">
                <a:solidFill>
                  <a:srgbClr val="5C5E5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MiSans-Medium" panose="00000600000000000000" charset="-122"/>
              </a:endParaRPr>
            </a:p>
          </p:txBody>
        </p:sp>
        <p:grpSp>
          <p:nvGrpSpPr>
            <p:cNvPr id="264" name="成组"/>
            <p:cNvGrpSpPr/>
            <p:nvPr/>
          </p:nvGrpSpPr>
          <p:grpSpPr>
            <a:xfrm>
              <a:off x="10484019" y="6697397"/>
              <a:ext cx="4975915" cy="2623969"/>
              <a:chOff x="0" y="-1"/>
              <a:chExt cx="4975913" cy="2623967"/>
            </a:xfrm>
          </p:grpSpPr>
          <p:sp>
            <p:nvSpPr>
              <p:cNvPr id="261" name="全套设计图纸（平面+效果+施工图）…"/>
              <p:cNvSpPr txBox="1"/>
              <p:nvPr/>
            </p:nvSpPr>
            <p:spPr>
              <a:xfrm>
                <a:off x="0" y="661585"/>
                <a:ext cx="4975913" cy="19623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marL="228600" indent="-228600" defTabSz="1828800">
                  <a:lnSpc>
                    <a:spcPct val="120000"/>
                  </a:lnSpc>
                  <a:buSzPct val="100000"/>
                  <a:buAutoNum type="arabicPeriod"/>
                  <a:defRPr sz="1800">
                    <a:solidFill>
                      <a:srgbClr val="424242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sz="2000" dirty="0" err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全套设计图纸（平面+效果+施工图</a:t>
                </a:r>
                <a:r>
                  <a:rPr sz="20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）</a:t>
                </a:r>
                <a:endParaRPr sz="20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marL="228600" indent="-228600" defTabSz="1828800">
                  <a:lnSpc>
                    <a:spcPct val="120000"/>
                  </a:lnSpc>
                  <a:buSzPct val="100000"/>
                  <a:buAutoNum type="arabicPeriod"/>
                  <a:defRPr sz="1800">
                    <a:solidFill>
                      <a:srgbClr val="424242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sz="2000" dirty="0" err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施工：硬装+软装+强弱电、给排水、智能化</a:t>
                </a:r>
                <a:endParaRPr sz="20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marL="228600" indent="-228600" defTabSz="1828800">
                  <a:lnSpc>
                    <a:spcPct val="120000"/>
                  </a:lnSpc>
                  <a:buSzPct val="100000"/>
                  <a:buAutoNum type="arabicPeriod"/>
                  <a:defRPr sz="1800">
                    <a:solidFill>
                      <a:srgbClr val="424242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sz="2000" dirty="0" err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家私、空调、机房</a:t>
                </a:r>
                <a:endParaRPr sz="20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marL="228600" indent="-228600" defTabSz="1828800">
                  <a:lnSpc>
                    <a:spcPct val="120000"/>
                  </a:lnSpc>
                  <a:buSzPct val="100000"/>
                  <a:buAutoNum type="arabicPeriod"/>
                  <a:defRPr sz="1800">
                    <a:solidFill>
                      <a:srgbClr val="424242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sz="2000" dirty="0" err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空气治理、消防、搬家</a:t>
                </a:r>
                <a:endParaRPr sz="20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marL="228600" indent="-228600" defTabSz="1828800">
                  <a:lnSpc>
                    <a:spcPct val="120000"/>
                  </a:lnSpc>
                  <a:buSzPct val="100000"/>
                  <a:buAutoNum type="arabicPeriod"/>
                  <a:defRPr sz="1800">
                    <a:solidFill>
                      <a:srgbClr val="424242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lang="en-US" sz="20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2-</a:t>
                </a:r>
                <a:r>
                  <a:rPr sz="20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3年免费维保</a:t>
                </a:r>
                <a:endParaRPr sz="20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62" name="装修"/>
              <p:cNvSpPr txBox="1"/>
              <p:nvPr/>
            </p:nvSpPr>
            <p:spPr>
              <a:xfrm>
                <a:off x="0" y="-1"/>
                <a:ext cx="1645488" cy="5330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1828800">
                  <a:defRPr sz="2400" b="1">
                    <a:gradFill flip="none" rotWithShape="1">
                      <a:gsLst>
                        <a:gs pos="0">
                          <a:srgbClr val="D6A979"/>
                        </a:gs>
                        <a:gs pos="100000">
                          <a:srgbClr val="AA7942"/>
                        </a:gs>
                      </a:gsLst>
                      <a:lin ang="2700000" scaled="0"/>
                    </a:gradFill>
                    <a:latin typeface="MiSans-Bold" charset="-122"/>
                    <a:ea typeface="MiSans-Bold" charset="-122"/>
                    <a:cs typeface="MiSans-Bold" charset="-122"/>
                    <a:sym typeface="MiSans-Bold" charset="-122"/>
                  </a:defRPr>
                </a:lvl1pPr>
              </a:lstStyle>
              <a:p>
                <a:pPr>
                  <a:defRPr b="0"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lang="zh-CN" altLang="en-US" sz="2800" b="1" dirty="0" err="1">
                    <a:latin typeface="微软雅黑" panose="020B0503020204020204" charset="-122"/>
                    <a:ea typeface="微软雅黑" panose="020B0503020204020204" charset="-122"/>
                    <a:cs typeface="MiSans-Bold" charset="-122"/>
                    <a:sym typeface="MiSans-Bold" charset="-122"/>
                  </a:rPr>
                  <a:t>设计</a:t>
                </a:r>
                <a:r>
                  <a:rPr sz="2800" b="1" dirty="0" err="1">
                    <a:latin typeface="微软雅黑" panose="020B0503020204020204" charset="-122"/>
                    <a:ea typeface="微软雅黑" panose="020B0503020204020204" charset="-122"/>
                    <a:cs typeface="MiSans-Bold" charset="-122"/>
                    <a:sym typeface="MiSans-Bold" charset="-122"/>
                  </a:rPr>
                  <a:t>装修</a:t>
                </a:r>
                <a:endParaRPr sz="2800" b="1" dirty="0" err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endParaRPr>
              </a:p>
            </p:txBody>
          </p:sp>
          <p:sp>
            <p:nvSpPr>
              <p:cNvPr id="263" name="线条"/>
              <p:cNvSpPr/>
              <p:nvPr/>
            </p:nvSpPr>
            <p:spPr>
              <a:xfrm>
                <a:off x="1299852" y="373595"/>
                <a:ext cx="3605082" cy="595"/>
              </a:xfrm>
              <a:prstGeom prst="line">
                <a:avLst/>
              </a:prstGeom>
              <a:noFill/>
              <a:ln w="12700" cap="flat">
                <a:solidFill>
                  <a:srgbClr val="D6A979">
                    <a:alpha val="85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1828800">
                  <a:defRPr sz="3600"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  <a:endParaRPr sz="4000"/>
              </a:p>
            </p:txBody>
          </p:sp>
        </p:grpSp>
        <p:grpSp>
          <p:nvGrpSpPr>
            <p:cNvPr id="268" name="成组"/>
            <p:cNvGrpSpPr/>
            <p:nvPr/>
          </p:nvGrpSpPr>
          <p:grpSpPr>
            <a:xfrm>
              <a:off x="16186928" y="6697397"/>
              <a:ext cx="2166916" cy="2864893"/>
              <a:chOff x="0" y="-1"/>
              <a:chExt cx="2166915" cy="2864891"/>
            </a:xfrm>
          </p:grpSpPr>
          <p:sp>
            <p:nvSpPr>
              <p:cNvPr id="265" name="前台行政服务…"/>
              <p:cNvSpPr txBox="1"/>
              <p:nvPr/>
            </p:nvSpPr>
            <p:spPr>
              <a:xfrm>
                <a:off x="0" y="518565"/>
                <a:ext cx="1799738" cy="23463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marL="228600" indent="-228600" defTabSz="1828800">
                  <a:lnSpc>
                    <a:spcPct val="120000"/>
                  </a:lnSpc>
                  <a:buSzPct val="100000"/>
                  <a:buAutoNum type="arabicPeriod"/>
                  <a:defRPr sz="1800">
                    <a:solidFill>
                      <a:srgbClr val="424242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sz="2000">
                    <a:latin typeface="微软雅黑" panose="020B0503020204020204" charset="-122"/>
                    <a:ea typeface="微软雅黑" panose="020B0503020204020204" charset="-122"/>
                  </a:rPr>
                  <a:t>前台行政服务</a:t>
                </a:r>
                <a:endParaRPr sz="200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28600" indent="-228600" defTabSz="1828800">
                  <a:lnSpc>
                    <a:spcPct val="120000"/>
                  </a:lnSpc>
                  <a:buSzPct val="100000"/>
                  <a:buAutoNum type="arabicPeriod"/>
                  <a:defRPr sz="1800">
                    <a:solidFill>
                      <a:srgbClr val="424242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sz="2000">
                    <a:latin typeface="微软雅黑" panose="020B0503020204020204" charset="-122"/>
                    <a:ea typeface="微软雅黑" panose="020B0503020204020204" charset="-122"/>
                  </a:rPr>
                  <a:t>日常保洁服务</a:t>
                </a:r>
                <a:endParaRPr sz="200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28600" indent="-228600" defTabSz="1828800">
                  <a:lnSpc>
                    <a:spcPct val="120000"/>
                  </a:lnSpc>
                  <a:buSzPct val="100000"/>
                  <a:buAutoNum type="arabicPeriod"/>
                  <a:defRPr sz="1800">
                    <a:solidFill>
                      <a:srgbClr val="424242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sz="2000">
                    <a:latin typeface="微软雅黑" panose="020B0503020204020204" charset="-122"/>
                    <a:ea typeface="微软雅黑" panose="020B0503020204020204" charset="-122"/>
                  </a:rPr>
                  <a:t>绿植环境服务</a:t>
                </a:r>
                <a:endParaRPr sz="200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28600" indent="-228600" defTabSz="1828800">
                  <a:lnSpc>
                    <a:spcPct val="120000"/>
                  </a:lnSpc>
                  <a:buSzPct val="100000"/>
                  <a:buAutoNum type="arabicPeriod"/>
                  <a:defRPr sz="1800">
                    <a:solidFill>
                      <a:srgbClr val="424242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sz="2000">
                    <a:latin typeface="微软雅黑" panose="020B0503020204020204" charset="-122"/>
                    <a:ea typeface="微软雅黑" panose="020B0503020204020204" charset="-122"/>
                  </a:rPr>
                  <a:t>茶水间、咖啡</a:t>
                </a:r>
                <a:endParaRPr sz="200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28600" indent="-228600" defTabSz="1828800">
                  <a:lnSpc>
                    <a:spcPct val="120000"/>
                  </a:lnSpc>
                  <a:buSzPct val="100000"/>
                  <a:buAutoNum type="arabicPeriod"/>
                  <a:defRPr sz="1800">
                    <a:solidFill>
                      <a:srgbClr val="424242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sz="2000">
                    <a:latin typeface="微软雅黑" panose="020B0503020204020204" charset="-122"/>
                    <a:ea typeface="微软雅黑" panose="020B0503020204020204" charset="-122"/>
                  </a:rPr>
                  <a:t>会务支持</a:t>
                </a:r>
                <a:endParaRPr sz="200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28600" indent="-228600" defTabSz="1828800">
                  <a:lnSpc>
                    <a:spcPct val="120000"/>
                  </a:lnSpc>
                  <a:buSzPct val="100000"/>
                  <a:buAutoNum type="arabicPeriod"/>
                  <a:defRPr sz="1800">
                    <a:solidFill>
                      <a:srgbClr val="424242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sz="2000">
                    <a:latin typeface="微软雅黑" panose="020B0503020204020204" charset="-122"/>
                    <a:ea typeface="微软雅黑" panose="020B0503020204020204" charset="-122"/>
                  </a:rPr>
                  <a:t>专项接待</a:t>
                </a:r>
                <a:endParaRPr sz="20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66" name="运营服务"/>
              <p:cNvSpPr txBox="1"/>
              <p:nvPr/>
            </p:nvSpPr>
            <p:spPr>
              <a:xfrm>
                <a:off x="0" y="-1"/>
                <a:ext cx="1627043" cy="5332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1828800">
                  <a:defRPr sz="2400" b="1">
                    <a:gradFill flip="none" rotWithShape="1">
                      <a:gsLst>
                        <a:gs pos="0">
                          <a:srgbClr val="D6A979"/>
                        </a:gs>
                        <a:gs pos="100000">
                          <a:srgbClr val="AA7942"/>
                        </a:gs>
                      </a:gsLst>
                      <a:lin ang="2700000" scaled="0"/>
                    </a:gradFill>
                    <a:latin typeface="MiSans-Bold" charset="-122"/>
                    <a:ea typeface="MiSans-Bold" charset="-122"/>
                    <a:cs typeface="MiSans-Bold" charset="-122"/>
                    <a:sym typeface="MiSans-Bold" charset="-122"/>
                  </a:defRPr>
                </a:lvl1pPr>
              </a:lstStyle>
              <a:p>
                <a:pPr>
                  <a:defRPr b="0"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sz="2800" b="1" dirty="0" err="1">
                    <a:latin typeface="微软雅黑" panose="020B0503020204020204" charset="-122"/>
                    <a:ea typeface="微软雅黑" panose="020B0503020204020204" charset="-122"/>
                    <a:cs typeface="MiSans-Bold" charset="-122"/>
                    <a:sym typeface="MiSans-Bold" charset="-122"/>
                  </a:rPr>
                  <a:t>运营服务</a:t>
                </a:r>
                <a:endParaRPr sz="2800" b="1" dirty="0" err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endParaRPr>
              </a:p>
            </p:txBody>
          </p:sp>
          <p:sp>
            <p:nvSpPr>
              <p:cNvPr id="267" name="线条"/>
              <p:cNvSpPr/>
              <p:nvPr/>
            </p:nvSpPr>
            <p:spPr>
              <a:xfrm>
                <a:off x="1428114" y="373278"/>
                <a:ext cx="738801" cy="1"/>
              </a:xfrm>
              <a:prstGeom prst="line">
                <a:avLst/>
              </a:prstGeom>
              <a:noFill/>
              <a:ln w="12700" cap="flat">
                <a:solidFill>
                  <a:srgbClr val="D6A979">
                    <a:alpha val="85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1828800">
                  <a:defRPr sz="3600"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  <a:endParaRPr sz="4000"/>
              </a:p>
            </p:txBody>
          </p:sp>
        </p:grpSp>
        <p:grpSp>
          <p:nvGrpSpPr>
            <p:cNvPr id="272" name="成组"/>
            <p:cNvGrpSpPr/>
            <p:nvPr/>
          </p:nvGrpSpPr>
          <p:grpSpPr>
            <a:xfrm>
              <a:off x="7237393" y="6697397"/>
              <a:ext cx="2519634" cy="2864893"/>
              <a:chOff x="0" y="-1"/>
              <a:chExt cx="2519632" cy="2864891"/>
            </a:xfrm>
          </p:grpSpPr>
          <p:sp>
            <p:nvSpPr>
              <p:cNvPr id="269" name="寻源及踏勘…"/>
              <p:cNvSpPr txBox="1"/>
              <p:nvPr/>
            </p:nvSpPr>
            <p:spPr>
              <a:xfrm>
                <a:off x="0" y="518565"/>
                <a:ext cx="2519632" cy="23463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marL="228600" indent="-228600" defTabSz="1828800">
                  <a:lnSpc>
                    <a:spcPct val="120000"/>
                  </a:lnSpc>
                  <a:buSzPct val="100000"/>
                  <a:buAutoNum type="arabicPeriod"/>
                  <a:defRPr sz="1800">
                    <a:solidFill>
                      <a:srgbClr val="424242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sz="2000">
                    <a:latin typeface="微软雅黑" panose="020B0503020204020204" charset="-122"/>
                    <a:ea typeface="微软雅黑" panose="020B0503020204020204" charset="-122"/>
                  </a:rPr>
                  <a:t>寻源及踏勘</a:t>
                </a:r>
                <a:endParaRPr sz="200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28600" indent="-228600" defTabSz="1828800">
                  <a:lnSpc>
                    <a:spcPct val="120000"/>
                  </a:lnSpc>
                  <a:buSzPct val="100000"/>
                  <a:buAutoNum type="arabicPeriod"/>
                  <a:defRPr sz="1800">
                    <a:solidFill>
                      <a:srgbClr val="424242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sz="2000">
                    <a:latin typeface="微软雅黑" panose="020B0503020204020204" charset="-122"/>
                    <a:ea typeface="微软雅黑" panose="020B0503020204020204" charset="-122"/>
                  </a:rPr>
                  <a:t>锁定短名单</a:t>
                </a:r>
                <a:endParaRPr sz="200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28600" indent="-228600" defTabSz="1828800">
                  <a:lnSpc>
                    <a:spcPct val="120000"/>
                  </a:lnSpc>
                  <a:buSzPct val="100000"/>
                  <a:buAutoNum type="arabicPeriod"/>
                  <a:defRPr sz="1800">
                    <a:solidFill>
                      <a:srgbClr val="424242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sz="2000">
                    <a:latin typeface="微软雅黑" panose="020B0503020204020204" charset="-122"/>
                    <a:ea typeface="微软雅黑" panose="020B0503020204020204" charset="-122"/>
                  </a:rPr>
                  <a:t>商务条款谈判</a:t>
                </a:r>
                <a:endParaRPr sz="200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28600" indent="-228600" defTabSz="1828800">
                  <a:lnSpc>
                    <a:spcPct val="120000"/>
                  </a:lnSpc>
                  <a:buSzPct val="100000"/>
                  <a:buAutoNum type="arabicPeriod"/>
                  <a:defRPr sz="1800">
                    <a:solidFill>
                      <a:srgbClr val="424242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sz="2000">
                    <a:latin typeface="微软雅黑" panose="020B0503020204020204" charset="-122"/>
                    <a:ea typeface="微软雅黑" panose="020B0503020204020204" charset="-122"/>
                  </a:rPr>
                  <a:t>签约（代签代付）</a:t>
                </a:r>
                <a:endParaRPr sz="200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28600" indent="-228600" defTabSz="1828800">
                  <a:lnSpc>
                    <a:spcPct val="120000"/>
                  </a:lnSpc>
                  <a:buSzPct val="100000"/>
                  <a:buAutoNum type="arabicPeriod"/>
                  <a:defRPr sz="1800">
                    <a:solidFill>
                      <a:srgbClr val="424242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sz="2000">
                    <a:latin typeface="微软雅黑" panose="020B0503020204020204" charset="-122"/>
                    <a:ea typeface="微软雅黑" panose="020B0503020204020204" charset="-122"/>
                  </a:rPr>
                  <a:t>工程条件确认</a:t>
                </a:r>
                <a:endParaRPr sz="200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28600" indent="-228600" defTabSz="1828800">
                  <a:lnSpc>
                    <a:spcPct val="120000"/>
                  </a:lnSpc>
                  <a:buSzPct val="100000"/>
                  <a:buAutoNum type="arabicPeriod"/>
                  <a:defRPr sz="1800">
                    <a:solidFill>
                      <a:srgbClr val="424242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sz="2000">
                    <a:latin typeface="微软雅黑" panose="020B0503020204020204" charset="-122"/>
                    <a:ea typeface="微软雅黑" panose="020B0503020204020204" charset="-122"/>
                  </a:rPr>
                  <a:t>合同执行与房东对接</a:t>
                </a:r>
                <a:endParaRPr sz="20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70" name="选址租赁"/>
              <p:cNvSpPr txBox="1"/>
              <p:nvPr/>
            </p:nvSpPr>
            <p:spPr>
              <a:xfrm>
                <a:off x="0" y="-1"/>
                <a:ext cx="1712214" cy="5332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1828800">
                  <a:defRPr sz="2400" b="1">
                    <a:gradFill flip="none" rotWithShape="1">
                      <a:gsLst>
                        <a:gs pos="0">
                          <a:srgbClr val="D6A979"/>
                        </a:gs>
                        <a:gs pos="100000">
                          <a:srgbClr val="AA7942"/>
                        </a:gs>
                      </a:gsLst>
                      <a:lin ang="2700000" scaled="0"/>
                    </a:gradFill>
                    <a:latin typeface="MiSans-Bold" charset="-122"/>
                    <a:ea typeface="MiSans-Bold" charset="-122"/>
                    <a:cs typeface="MiSans-Bold" charset="-122"/>
                    <a:sym typeface="MiSans-Bold" charset="-122"/>
                  </a:defRPr>
                </a:lvl1pPr>
              </a:lstStyle>
              <a:p>
                <a:pPr>
                  <a:defRPr b="0"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sz="2800" b="1" dirty="0" err="1">
                    <a:latin typeface="微软雅黑" panose="020B0503020204020204" charset="-122"/>
                    <a:ea typeface="微软雅黑" panose="020B0503020204020204" charset="-122"/>
                    <a:cs typeface="MiSans-Bold" charset="-122"/>
                    <a:sym typeface="MiSans-Bold" charset="-122"/>
                  </a:rPr>
                  <a:t>选址租赁</a:t>
                </a:r>
                <a:endParaRPr sz="2800" b="1" dirty="0" err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endParaRPr>
              </a:p>
            </p:txBody>
          </p:sp>
          <p:sp>
            <p:nvSpPr>
              <p:cNvPr id="271" name="线条"/>
              <p:cNvSpPr/>
              <p:nvPr/>
            </p:nvSpPr>
            <p:spPr>
              <a:xfrm>
                <a:off x="1428114" y="373278"/>
                <a:ext cx="1091518" cy="1"/>
              </a:xfrm>
              <a:prstGeom prst="line">
                <a:avLst/>
              </a:prstGeom>
              <a:noFill/>
              <a:ln w="12700" cap="flat">
                <a:solidFill>
                  <a:srgbClr val="D6A979">
                    <a:alpha val="85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1828800">
                  <a:defRPr sz="3600"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  <a:endParaRPr sz="4000"/>
              </a:p>
            </p:txBody>
          </p:sp>
        </p:grpSp>
        <p:grpSp>
          <p:nvGrpSpPr>
            <p:cNvPr id="276" name="成组"/>
            <p:cNvGrpSpPr/>
            <p:nvPr/>
          </p:nvGrpSpPr>
          <p:grpSpPr>
            <a:xfrm>
              <a:off x="19007407" y="6697397"/>
              <a:ext cx="2593062" cy="2334093"/>
              <a:chOff x="-73428" y="-1"/>
              <a:chExt cx="2593061" cy="2334091"/>
            </a:xfrm>
          </p:grpSpPr>
          <p:sp>
            <p:nvSpPr>
              <p:cNvPr id="273" name="设施维护清洁…"/>
              <p:cNvSpPr txBox="1"/>
              <p:nvPr/>
            </p:nvSpPr>
            <p:spPr>
              <a:xfrm>
                <a:off x="0" y="755652"/>
                <a:ext cx="1943476" cy="15784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marL="228600" indent="-228600" defTabSz="1828800">
                  <a:lnSpc>
                    <a:spcPct val="120000"/>
                  </a:lnSpc>
                  <a:buSzPct val="100000"/>
                  <a:buAutoNum type="arabicPeriod"/>
                  <a:defRPr sz="1800">
                    <a:solidFill>
                      <a:srgbClr val="424242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sz="2000" dirty="0" err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设施维护清洁</a:t>
                </a:r>
                <a:endParaRPr sz="20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marL="228600" indent="-228600" defTabSz="1828800">
                  <a:lnSpc>
                    <a:spcPct val="120000"/>
                  </a:lnSpc>
                  <a:buSzPct val="100000"/>
                  <a:buAutoNum type="arabicPeriod"/>
                  <a:defRPr sz="1800">
                    <a:solidFill>
                      <a:srgbClr val="424242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sz="20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3级响应的维修</a:t>
                </a:r>
                <a:endParaRPr sz="20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marL="228600" indent="-228600" defTabSz="1828800">
                  <a:lnSpc>
                    <a:spcPct val="120000"/>
                  </a:lnSpc>
                  <a:buSzPct val="100000"/>
                  <a:buAutoNum type="arabicPeriod"/>
                  <a:defRPr sz="1800">
                    <a:solidFill>
                      <a:srgbClr val="424242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sz="2000" dirty="0" err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专业小改服务</a:t>
                </a:r>
                <a:endParaRPr sz="20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marL="228600" indent="-228600" defTabSz="1828800">
                  <a:lnSpc>
                    <a:spcPct val="120000"/>
                  </a:lnSpc>
                  <a:buSzPct val="100000"/>
                  <a:buAutoNum type="arabicPeriod"/>
                  <a:defRPr sz="1800">
                    <a:solidFill>
                      <a:srgbClr val="424242"/>
                    </a:solidFill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sz="2000" dirty="0" err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专项空调维保</a:t>
                </a:r>
                <a:endParaRPr sz="20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74" name="小改维修服务"/>
              <p:cNvSpPr txBox="1"/>
              <p:nvPr/>
            </p:nvSpPr>
            <p:spPr>
              <a:xfrm>
                <a:off x="-73428" y="-1"/>
                <a:ext cx="2519633" cy="5332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1828800">
                  <a:defRPr sz="2400" b="1">
                    <a:gradFill flip="none" rotWithShape="1">
                      <a:gsLst>
                        <a:gs pos="0">
                          <a:srgbClr val="D6A979"/>
                        </a:gs>
                        <a:gs pos="100000">
                          <a:srgbClr val="AA7942"/>
                        </a:gs>
                      </a:gsLst>
                      <a:lin ang="2700000" scaled="0"/>
                    </a:gradFill>
                    <a:latin typeface="MiSans-Bold" charset="-122"/>
                    <a:ea typeface="MiSans-Bold" charset="-122"/>
                    <a:cs typeface="MiSans-Bold" charset="-122"/>
                    <a:sym typeface="MiSans-Bold" charset="-122"/>
                  </a:defRPr>
                </a:lvl1pPr>
              </a:lstStyle>
              <a:p>
                <a:pPr>
                  <a:defRPr b="0">
                    <a:latin typeface="MiSans-Medium" panose="00000600000000000000" charset="-122"/>
                    <a:ea typeface="MiSans-Medium" panose="00000600000000000000" charset="-122"/>
                    <a:cs typeface="MiSans-Medium" panose="00000600000000000000" charset="-122"/>
                    <a:sym typeface="MiSans-Medium" panose="00000600000000000000" charset="-122"/>
                  </a:defRPr>
                </a:pPr>
                <a:r>
                  <a:rPr sz="2800" b="1" dirty="0" err="1">
                    <a:latin typeface="微软雅黑" panose="020B0503020204020204" charset="-122"/>
                    <a:ea typeface="微软雅黑" panose="020B0503020204020204" charset="-122"/>
                    <a:cs typeface="MiSans-Bold" charset="-122"/>
                    <a:sym typeface="MiSans-Bold" charset="-122"/>
                  </a:rPr>
                  <a:t>小改维修服务</a:t>
                </a:r>
                <a:endParaRPr sz="2800" b="1" dirty="0" err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endParaRPr>
              </a:p>
            </p:txBody>
          </p:sp>
          <p:sp>
            <p:nvSpPr>
              <p:cNvPr id="275" name="线条"/>
              <p:cNvSpPr/>
              <p:nvPr/>
            </p:nvSpPr>
            <p:spPr>
              <a:xfrm>
                <a:off x="2054602" y="373278"/>
                <a:ext cx="465031" cy="1"/>
              </a:xfrm>
              <a:prstGeom prst="line">
                <a:avLst/>
              </a:prstGeom>
              <a:noFill/>
              <a:ln w="12700" cap="flat">
                <a:solidFill>
                  <a:srgbClr val="D6A979">
                    <a:alpha val="85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1828800">
                  <a:defRPr sz="3600"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defRPr>
                </a:pPr>
                <a:endParaRPr sz="4000"/>
              </a:p>
            </p:txBody>
          </p:sp>
        </p:grpSp>
        <p:grpSp>
          <p:nvGrpSpPr>
            <p:cNvPr id="279" name="成组"/>
            <p:cNvGrpSpPr/>
            <p:nvPr/>
          </p:nvGrpSpPr>
          <p:grpSpPr>
            <a:xfrm>
              <a:off x="9953148" y="7549817"/>
              <a:ext cx="374305" cy="1177815"/>
              <a:chOff x="0" y="0"/>
              <a:chExt cx="374304" cy="1177814"/>
            </a:xfrm>
          </p:grpSpPr>
          <p:sp>
            <p:nvSpPr>
              <p:cNvPr id="277" name="线条"/>
              <p:cNvSpPr/>
              <p:nvPr/>
            </p:nvSpPr>
            <p:spPr>
              <a:xfrm>
                <a:off x="0" y="-1"/>
                <a:ext cx="374305" cy="588328"/>
              </a:xfrm>
              <a:prstGeom prst="line">
                <a:avLst/>
              </a:prstGeom>
              <a:noFill/>
              <a:ln w="25400" cap="flat">
                <a:solidFill>
                  <a:srgbClr val="D6A979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5400"/>
              </a:p>
            </p:txBody>
          </p:sp>
          <p:sp>
            <p:nvSpPr>
              <p:cNvPr id="278" name="线条"/>
              <p:cNvSpPr/>
              <p:nvPr/>
            </p:nvSpPr>
            <p:spPr>
              <a:xfrm flipH="1">
                <a:off x="0" y="589487"/>
                <a:ext cx="374305" cy="588328"/>
              </a:xfrm>
              <a:prstGeom prst="line">
                <a:avLst/>
              </a:prstGeom>
              <a:noFill/>
              <a:ln w="25400" cap="flat">
                <a:solidFill>
                  <a:srgbClr val="D6A979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5400"/>
              </a:p>
            </p:txBody>
          </p:sp>
        </p:grpSp>
        <p:grpSp>
          <p:nvGrpSpPr>
            <p:cNvPr id="282" name="成组"/>
            <p:cNvGrpSpPr/>
            <p:nvPr/>
          </p:nvGrpSpPr>
          <p:grpSpPr>
            <a:xfrm>
              <a:off x="15636279" y="7549817"/>
              <a:ext cx="374306" cy="1177815"/>
              <a:chOff x="0" y="0"/>
              <a:chExt cx="374304" cy="1177814"/>
            </a:xfrm>
          </p:grpSpPr>
          <p:sp>
            <p:nvSpPr>
              <p:cNvPr id="280" name="线条"/>
              <p:cNvSpPr/>
              <p:nvPr/>
            </p:nvSpPr>
            <p:spPr>
              <a:xfrm>
                <a:off x="0" y="-1"/>
                <a:ext cx="374305" cy="588328"/>
              </a:xfrm>
              <a:prstGeom prst="line">
                <a:avLst/>
              </a:prstGeom>
              <a:noFill/>
              <a:ln w="25400" cap="flat">
                <a:solidFill>
                  <a:srgbClr val="D6A979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5400"/>
              </a:p>
            </p:txBody>
          </p:sp>
          <p:sp>
            <p:nvSpPr>
              <p:cNvPr id="281" name="线条"/>
              <p:cNvSpPr/>
              <p:nvPr/>
            </p:nvSpPr>
            <p:spPr>
              <a:xfrm flipH="1">
                <a:off x="0" y="589487"/>
                <a:ext cx="374305" cy="588328"/>
              </a:xfrm>
              <a:prstGeom prst="line">
                <a:avLst/>
              </a:prstGeom>
              <a:noFill/>
              <a:ln w="25400" cap="flat">
                <a:solidFill>
                  <a:srgbClr val="D6A979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5400"/>
              </a:p>
            </p:txBody>
          </p:sp>
        </p:grpSp>
        <p:grpSp>
          <p:nvGrpSpPr>
            <p:cNvPr id="285" name="成组"/>
            <p:cNvGrpSpPr/>
            <p:nvPr/>
          </p:nvGrpSpPr>
          <p:grpSpPr>
            <a:xfrm>
              <a:off x="18530186" y="7549817"/>
              <a:ext cx="374306" cy="1177815"/>
              <a:chOff x="0" y="0"/>
              <a:chExt cx="374304" cy="1177814"/>
            </a:xfrm>
          </p:grpSpPr>
          <p:sp>
            <p:nvSpPr>
              <p:cNvPr id="283" name="线条"/>
              <p:cNvSpPr/>
              <p:nvPr/>
            </p:nvSpPr>
            <p:spPr>
              <a:xfrm>
                <a:off x="0" y="-1"/>
                <a:ext cx="374305" cy="588328"/>
              </a:xfrm>
              <a:prstGeom prst="line">
                <a:avLst/>
              </a:prstGeom>
              <a:noFill/>
              <a:ln w="25400" cap="flat">
                <a:solidFill>
                  <a:srgbClr val="D6A979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5400"/>
              </a:p>
            </p:txBody>
          </p:sp>
          <p:sp>
            <p:nvSpPr>
              <p:cNvPr id="284" name="线条"/>
              <p:cNvSpPr/>
              <p:nvPr/>
            </p:nvSpPr>
            <p:spPr>
              <a:xfrm flipH="1">
                <a:off x="0" y="589487"/>
                <a:ext cx="374305" cy="588328"/>
              </a:xfrm>
              <a:prstGeom prst="line">
                <a:avLst/>
              </a:prstGeom>
              <a:noFill/>
              <a:ln w="25400" cap="flat">
                <a:solidFill>
                  <a:srgbClr val="D6A979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5400"/>
              </a:p>
            </p:txBody>
          </p:sp>
        </p:grpSp>
        <p:sp>
          <p:nvSpPr>
            <p:cNvPr id="286" name="圆角矩形"/>
            <p:cNvSpPr/>
            <p:nvPr/>
          </p:nvSpPr>
          <p:spPr>
            <a:xfrm>
              <a:off x="5171738" y="10110173"/>
              <a:ext cx="16744156" cy="1177815"/>
            </a:xfrm>
            <a:prstGeom prst="roundRect">
              <a:avLst>
                <a:gd name="adj" fmla="val 6585"/>
              </a:avLst>
            </a:prstGeom>
            <a:solidFill>
              <a:srgbClr val="FFFFFF"/>
            </a:soli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 sz="4000"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287" name="全国资源"/>
            <p:cNvSpPr txBox="1"/>
            <p:nvPr/>
          </p:nvSpPr>
          <p:spPr>
            <a:xfrm>
              <a:off x="6137831" y="10365795"/>
              <a:ext cx="1826400" cy="666570"/>
            </a:xfrm>
            <a:prstGeom prst="rect">
              <a:avLst/>
            </a:prstGeom>
            <a:ln w="12700">
              <a:miter lim="400000"/>
            </a:ln>
          </p:spPr>
          <p:txBody>
            <a:bodyPr lIns="50800" tIns="50800" rIns="50800" bIns="50800" anchor="ctr"/>
            <a:lstStyle>
              <a:lvl1pPr algn="ctr" defTabSz="1828800">
                <a:defRPr sz="3200" b="1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pPr>
                <a:defRPr b="0"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sz="3600" b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全国资源</a:t>
              </a:r>
              <a:endParaRPr sz="3600" b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endParaRPr>
            </a:p>
          </p:txBody>
        </p:sp>
        <p:sp>
          <p:nvSpPr>
            <p:cNvPr id="288" name="全国写字楼房源数据库+供应商网络，快速响应在地需求"/>
            <p:cNvSpPr txBox="1"/>
            <p:nvPr/>
          </p:nvSpPr>
          <p:spPr>
            <a:xfrm>
              <a:off x="9934985" y="10465780"/>
              <a:ext cx="7267084" cy="508110"/>
            </a:xfrm>
            <a:prstGeom prst="rect">
              <a:avLst/>
            </a:prstGeom>
            <a:ln w="12700">
              <a:miter lim="400000"/>
            </a:ln>
          </p:spPr>
          <p:txBody>
            <a:bodyPr lIns="50800" tIns="50800" rIns="50800" bIns="50800" anchor="ctr"/>
            <a:lstStyle>
              <a:lvl1pPr defTabSz="1828800">
                <a:lnSpc>
                  <a:spcPct val="120000"/>
                </a:lnSpc>
                <a:defRPr sz="2000">
                  <a:solidFill>
                    <a:srgbClr val="424242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lvl1pPr>
            </a:lstStyle>
            <a:p>
              <a:r>
                <a:rPr sz="2400" dirty="0" err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全国写字楼房源数据库+供应商网络，快速响应在地需求</a:t>
              </a:r>
              <a:endParaRPr sz="24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89" name="线条"/>
            <p:cNvSpPr/>
            <p:nvPr/>
          </p:nvSpPr>
          <p:spPr>
            <a:xfrm>
              <a:off x="8949609" y="5245084"/>
              <a:ext cx="1" cy="666571"/>
            </a:xfrm>
            <a:prstGeom prst="line">
              <a:avLst/>
            </a:prstGeom>
            <a:ln w="12700">
              <a:solidFill>
                <a:srgbClr val="D6A979">
                  <a:alpha val="85000"/>
                </a:srgbClr>
              </a:solidFill>
              <a:miter/>
            </a:ln>
          </p:spPr>
          <p:txBody>
            <a:bodyPr lIns="0" tIns="0" rIns="0" bIns="0"/>
            <a:lstStyle/>
            <a:p>
              <a:pPr defTabSz="1828800">
                <a:defRPr sz="360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pPr>
              <a:endParaRPr sz="4000"/>
            </a:p>
          </p:txBody>
        </p:sp>
        <p:sp>
          <p:nvSpPr>
            <p:cNvPr id="290" name="线条"/>
            <p:cNvSpPr/>
            <p:nvPr/>
          </p:nvSpPr>
          <p:spPr>
            <a:xfrm>
              <a:off x="8949609" y="10365794"/>
              <a:ext cx="1" cy="666571"/>
            </a:xfrm>
            <a:prstGeom prst="line">
              <a:avLst/>
            </a:prstGeom>
            <a:ln w="12700">
              <a:solidFill>
                <a:srgbClr val="D6A979">
                  <a:alpha val="85000"/>
                </a:srgbClr>
              </a:solidFill>
              <a:miter/>
            </a:ln>
          </p:spPr>
          <p:txBody>
            <a:bodyPr lIns="0" tIns="0" rIns="0" bIns="0"/>
            <a:lstStyle/>
            <a:p>
              <a:pPr defTabSz="1828800">
                <a:defRPr sz="360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pPr>
              <a:endParaRPr sz="4000"/>
            </a:p>
          </p:txBody>
        </p:sp>
        <p:sp>
          <p:nvSpPr>
            <p:cNvPr id="291" name="全流程…"/>
            <p:cNvSpPr txBox="1"/>
            <p:nvPr/>
          </p:nvSpPr>
          <p:spPr>
            <a:xfrm>
              <a:off x="5611729" y="7101651"/>
              <a:ext cx="1145154" cy="1846266"/>
            </a:xfrm>
            <a:prstGeom prst="rect">
              <a:avLst/>
            </a:prstGeom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 defTabSz="1828800">
                <a:defRPr sz="3200">
                  <a:gradFill flip="none" rotWithShape="1">
                    <a:gsLst>
                      <a:gs pos="0">
                        <a:srgbClr val="D6A979"/>
                      </a:gs>
                      <a:gs pos="100000">
                        <a:srgbClr val="AA7942"/>
                      </a:gs>
                    </a:gsLst>
                    <a:lin ang="2700000" scaled="0"/>
                  </a:gra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sz="3600" b="1" dirty="0" err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全流程服务包</a:t>
              </a:r>
              <a:endParaRPr sz="3600" b="1" dirty="0" err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endParaRPr>
            </a:p>
          </p:txBody>
        </p:sp>
        <p:sp>
          <p:nvSpPr>
            <p:cNvPr id="292" name="线条"/>
            <p:cNvSpPr/>
            <p:nvPr/>
          </p:nvSpPr>
          <p:spPr>
            <a:xfrm>
              <a:off x="7051031" y="7686247"/>
              <a:ext cx="1" cy="904957"/>
            </a:xfrm>
            <a:prstGeom prst="line">
              <a:avLst/>
            </a:prstGeom>
            <a:ln w="12700">
              <a:solidFill>
                <a:srgbClr val="D6A979">
                  <a:alpha val="85000"/>
                </a:srgbClr>
              </a:solidFill>
              <a:miter/>
            </a:ln>
          </p:spPr>
          <p:txBody>
            <a:bodyPr lIns="0" tIns="0" rIns="0" bIns="0"/>
            <a:lstStyle/>
            <a:p>
              <a:pPr defTabSz="1828800">
                <a:defRPr sz="360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pPr>
              <a:endParaRPr sz="4000"/>
            </a:p>
          </p:txBody>
        </p:sp>
        <p:sp>
          <p:nvSpPr>
            <p:cNvPr id="293" name="圆角矩形"/>
            <p:cNvSpPr/>
            <p:nvPr/>
          </p:nvSpPr>
          <p:spPr>
            <a:xfrm>
              <a:off x="4016580" y="4989462"/>
              <a:ext cx="881721" cy="6298527"/>
            </a:xfrm>
            <a:prstGeom prst="roundRect">
              <a:avLst>
                <a:gd name="adj" fmla="val 8796"/>
              </a:avLst>
            </a:prstGeom>
            <a:gradFill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292510"/>
            </a:gra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 sz="4000"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294" name="企…"/>
            <p:cNvSpPr txBox="1"/>
            <p:nvPr/>
          </p:nvSpPr>
          <p:spPr>
            <a:xfrm>
              <a:off x="4184146" y="6965563"/>
              <a:ext cx="546588" cy="2346325"/>
            </a:xfrm>
            <a:prstGeom prst="rect">
              <a:avLst/>
            </a:prstGeom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 defTabSz="1828800">
                <a:defRPr sz="3200">
                  <a:solidFill>
                    <a:srgbClr val="FFFFFF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sz="3600" b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企</a:t>
              </a:r>
              <a:endParaRPr sz="3600" b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endParaRPr>
            </a:p>
            <a:p>
              <a:pPr algn="ctr" defTabSz="1828800">
                <a:defRPr sz="3200">
                  <a:solidFill>
                    <a:srgbClr val="FFFFFF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sz="3600" b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业</a:t>
              </a:r>
              <a:endParaRPr sz="3600" b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endParaRPr>
            </a:p>
            <a:p>
              <a:pPr algn="ctr" defTabSz="1828800">
                <a:defRPr sz="3200">
                  <a:solidFill>
                    <a:srgbClr val="FFFFFF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sz="3600" b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需</a:t>
              </a:r>
              <a:endParaRPr sz="3600" b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endParaRPr>
            </a:p>
            <a:p>
              <a:pPr algn="ctr" defTabSz="1828800">
                <a:defRPr sz="3200">
                  <a:solidFill>
                    <a:srgbClr val="FFFFFF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sz="3600" b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求</a:t>
              </a:r>
              <a:endParaRPr sz="3600" b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endParaRPr>
            </a:p>
          </p:txBody>
        </p:sp>
        <p:sp>
          <p:nvSpPr>
            <p:cNvPr id="295" name="圆角矩形"/>
            <p:cNvSpPr/>
            <p:nvPr/>
          </p:nvSpPr>
          <p:spPr>
            <a:xfrm>
              <a:off x="22189333" y="4989462"/>
              <a:ext cx="881721" cy="6298527"/>
            </a:xfrm>
            <a:prstGeom prst="roundRect">
              <a:avLst>
                <a:gd name="adj" fmla="val 8796"/>
              </a:avLst>
            </a:prstGeom>
            <a:gradFill>
              <a:gsLst>
                <a:gs pos="0">
                  <a:srgbClr val="D6A979"/>
                </a:gs>
                <a:gs pos="100000">
                  <a:srgbClr val="AA7942"/>
                </a:gs>
              </a:gsLst>
              <a:lin ang="2292510"/>
            </a:gradFill>
            <a:ln w="12700">
              <a:miter lim="400000"/>
            </a:ln>
            <a:effectLst>
              <a:outerShdw blurRad="139700" dist="81699" dir="5400000" rotWithShape="0">
                <a:srgbClr val="000000">
                  <a:alpha val="10280"/>
                </a:srgbClr>
              </a:outerShdw>
            </a:effectLst>
          </p:spPr>
          <p:txBody>
            <a:bodyPr tIns="91439" bIns="91439" anchor="ctr"/>
            <a:lstStyle/>
            <a:p>
              <a:pPr defTabSz="1828800">
                <a:lnSpc>
                  <a:spcPct val="130000"/>
                </a:lnSpc>
                <a:defRPr sz="3600">
                  <a:solidFill>
                    <a:srgbClr val="FFFFFF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defRPr>
              </a:pPr>
              <a:endParaRPr sz="4000">
                <a:latin typeface="微软雅黑" panose="020B0503020204020204" charset="-122"/>
                <a:ea typeface="微软雅黑" panose="020B0503020204020204" charset="-122"/>
                <a:cs typeface="Saturday Sans Regular" panose="02010600010101010101" charset="-122"/>
                <a:sym typeface="Saturday Sans Regular" panose="02010600010101010101" charset="-122"/>
              </a:endParaRPr>
            </a:p>
          </p:txBody>
        </p:sp>
        <p:sp>
          <p:nvSpPr>
            <p:cNvPr id="296" name="拎…"/>
            <p:cNvSpPr txBox="1"/>
            <p:nvPr/>
          </p:nvSpPr>
          <p:spPr>
            <a:xfrm>
              <a:off x="22356898" y="6965563"/>
              <a:ext cx="546588" cy="2346325"/>
            </a:xfrm>
            <a:prstGeom prst="rect">
              <a:avLst/>
            </a:prstGeom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 defTabSz="1828800">
                <a:defRPr sz="3200">
                  <a:solidFill>
                    <a:srgbClr val="FFFFFF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sz="3600" b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拎</a:t>
              </a:r>
              <a:endParaRPr sz="3600" b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endParaRPr>
            </a:p>
            <a:p>
              <a:pPr algn="ctr" defTabSz="1828800">
                <a:defRPr sz="3200">
                  <a:solidFill>
                    <a:srgbClr val="FFFFFF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sz="3600" b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包</a:t>
              </a:r>
              <a:endParaRPr sz="3600" b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endParaRPr>
            </a:p>
            <a:p>
              <a:pPr algn="ctr" defTabSz="1828800">
                <a:defRPr sz="3200">
                  <a:solidFill>
                    <a:srgbClr val="FFFFFF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sz="3600" b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入</a:t>
              </a:r>
              <a:endParaRPr sz="3600" b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endParaRPr>
            </a:p>
            <a:p>
              <a:pPr algn="ctr" defTabSz="1828800">
                <a:defRPr sz="3200">
                  <a:solidFill>
                    <a:srgbClr val="FFFFFF"/>
                  </a:solidFill>
                  <a:latin typeface="MiSans-Medium" panose="00000600000000000000" charset="-122"/>
                  <a:ea typeface="MiSans-Medium" panose="00000600000000000000" charset="-122"/>
                  <a:cs typeface="MiSans-Medium" panose="00000600000000000000" charset="-122"/>
                  <a:sym typeface="MiSans-Medium" panose="00000600000000000000" charset="-122"/>
                </a:defRPr>
              </a:pPr>
              <a:r>
                <a:rPr lang="zh-CN" sz="3600" b="1">
                  <a:latin typeface="微软雅黑" panose="020B0503020204020204" charset="-122"/>
                  <a:ea typeface="微软雅黑" panose="020B0503020204020204" charset="-122"/>
                  <a:cs typeface="MiSans-Bold" charset="-122"/>
                  <a:sym typeface="MiSans-Bold" charset="-122"/>
                </a:rPr>
                <a:t>住</a:t>
              </a:r>
              <a:endParaRPr lang="zh-CN" sz="3600" b="1">
                <a:latin typeface="微软雅黑" panose="020B0503020204020204" charset="-122"/>
                <a:ea typeface="微软雅黑" panose="020B0503020204020204" charset="-122"/>
                <a:cs typeface="MiSans-Bold" charset="-122"/>
                <a:sym typeface="MiSans-Bold" charset="-122"/>
              </a:endParaRPr>
            </a:p>
          </p:txBody>
        </p:sp>
      </p:grpSp>
      <p:sp>
        <p:nvSpPr>
          <p:cNvPr id="297" name="Rectangle 7"/>
          <p:cNvSpPr/>
          <p:nvPr/>
        </p:nvSpPr>
        <p:spPr>
          <a:xfrm>
            <a:off x="-100162" y="1852356"/>
            <a:ext cx="2793738" cy="1296549"/>
          </a:xfrm>
          <a:prstGeom prst="rect">
            <a:avLst/>
          </a:prstGeom>
          <a:solidFill>
            <a:srgbClr val="FFC000"/>
          </a:solidFill>
          <a:ln w="25400">
            <a:miter lim="400000"/>
          </a:ln>
          <a:effectLst>
            <a:outerShdw blurRad="469900" dist="307752" dir="5400000" rotWithShape="0">
              <a:srgbClr val="000000">
                <a:alpha val="17099"/>
              </a:srgbClr>
            </a:outerShdw>
          </a:effectLst>
        </p:spPr>
        <p:txBody>
          <a:bodyPr tIns="91439" bIns="91439" anchor="ctr"/>
          <a:lstStyle/>
          <a:p>
            <a:pPr algn="r" defTabSz="1828800">
              <a:defRPr sz="2800" b="1">
                <a:solidFill>
                  <a:srgbClr val="F7F7F7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298" name="Freeform 35"/>
          <p:cNvSpPr/>
          <p:nvPr/>
        </p:nvSpPr>
        <p:spPr>
          <a:xfrm>
            <a:off x="1379898" y="2253644"/>
            <a:ext cx="612776" cy="493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8" extrusionOk="0">
                <a:moveTo>
                  <a:pt x="21465" y="11095"/>
                </a:moveTo>
                <a:cubicBezTo>
                  <a:pt x="13230" y="21389"/>
                  <a:pt x="13230" y="21389"/>
                  <a:pt x="13230" y="21389"/>
                </a:cubicBezTo>
                <a:cubicBezTo>
                  <a:pt x="13095" y="21558"/>
                  <a:pt x="13095" y="21558"/>
                  <a:pt x="12960" y="21558"/>
                </a:cubicBezTo>
                <a:cubicBezTo>
                  <a:pt x="12825" y="21558"/>
                  <a:pt x="12825" y="21558"/>
                  <a:pt x="12690" y="21389"/>
                </a:cubicBezTo>
                <a:cubicBezTo>
                  <a:pt x="12555" y="21220"/>
                  <a:pt x="12555" y="21052"/>
                  <a:pt x="12690" y="20883"/>
                </a:cubicBezTo>
                <a:cubicBezTo>
                  <a:pt x="20520" y="11095"/>
                  <a:pt x="20520" y="11095"/>
                  <a:pt x="20520" y="11095"/>
                </a:cubicBezTo>
                <a:cubicBezTo>
                  <a:pt x="270" y="11095"/>
                  <a:pt x="270" y="11095"/>
                  <a:pt x="270" y="11095"/>
                </a:cubicBezTo>
                <a:cubicBezTo>
                  <a:pt x="135" y="11095"/>
                  <a:pt x="0" y="10927"/>
                  <a:pt x="0" y="10758"/>
                </a:cubicBezTo>
                <a:cubicBezTo>
                  <a:pt x="0" y="10589"/>
                  <a:pt x="135" y="10252"/>
                  <a:pt x="270" y="10252"/>
                </a:cubicBezTo>
                <a:cubicBezTo>
                  <a:pt x="20520" y="10252"/>
                  <a:pt x="20520" y="10252"/>
                  <a:pt x="20520" y="10252"/>
                </a:cubicBezTo>
                <a:cubicBezTo>
                  <a:pt x="12690" y="633"/>
                  <a:pt x="12690" y="633"/>
                  <a:pt x="12690" y="633"/>
                </a:cubicBezTo>
                <a:cubicBezTo>
                  <a:pt x="12555" y="464"/>
                  <a:pt x="12555" y="296"/>
                  <a:pt x="12690" y="127"/>
                </a:cubicBezTo>
                <a:cubicBezTo>
                  <a:pt x="12825" y="-42"/>
                  <a:pt x="13095" y="-42"/>
                  <a:pt x="13230" y="127"/>
                </a:cubicBezTo>
                <a:cubicBezTo>
                  <a:pt x="21465" y="10420"/>
                  <a:pt x="21465" y="10420"/>
                  <a:pt x="21465" y="10420"/>
                </a:cubicBezTo>
                <a:cubicBezTo>
                  <a:pt x="21465" y="10420"/>
                  <a:pt x="21600" y="10420"/>
                  <a:pt x="21600" y="10589"/>
                </a:cubicBezTo>
                <a:cubicBezTo>
                  <a:pt x="21600" y="10589"/>
                  <a:pt x="21600" y="10589"/>
                  <a:pt x="21600" y="10589"/>
                </a:cubicBezTo>
                <a:cubicBezTo>
                  <a:pt x="21600" y="10589"/>
                  <a:pt x="21600" y="10589"/>
                  <a:pt x="21600" y="10589"/>
                </a:cubicBezTo>
                <a:cubicBezTo>
                  <a:pt x="21600" y="10758"/>
                  <a:pt x="21600" y="10758"/>
                  <a:pt x="21600" y="10758"/>
                </a:cubicBezTo>
                <a:cubicBezTo>
                  <a:pt x="21600" y="10927"/>
                  <a:pt x="21600" y="10927"/>
                  <a:pt x="21465" y="1109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22222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圆角矩形"/>
          <p:cNvSpPr/>
          <p:nvPr/>
        </p:nvSpPr>
        <p:spPr>
          <a:xfrm>
            <a:off x="689645" y="6269897"/>
            <a:ext cx="22979413" cy="6480243"/>
          </a:xfrm>
          <a:prstGeom prst="roundRect">
            <a:avLst>
              <a:gd name="adj" fmla="val 2192"/>
            </a:avLst>
          </a:prstGeom>
          <a:solidFill>
            <a:srgbClr val="FFFFFF">
              <a:alpha val="88240"/>
            </a:srgbClr>
          </a:solidFill>
          <a:ln w="12700">
            <a:miter lim="400000"/>
          </a:ln>
          <a:effectLst>
            <a:outerShdw blurRad="381000" dist="111500" dir="5400000" rotWithShape="0">
              <a:srgbClr val="000000">
                <a:alpha val="14056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30000"/>
              </a:lnSpc>
              <a:defRPr sz="3600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 sz="4000"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78709" y="6950484"/>
            <a:ext cx="23911942" cy="4354359"/>
            <a:chOff x="278709" y="6978193"/>
            <a:chExt cx="23911942" cy="4354359"/>
          </a:xfrm>
        </p:grpSpPr>
        <p:cxnSp>
          <p:nvCxnSpPr>
            <p:cNvPr id="15" name="Straight Connector 3"/>
            <p:cNvCxnSpPr/>
            <p:nvPr>
              <p:custDataLst>
                <p:tags r:id="rId1"/>
              </p:custDataLst>
            </p:nvPr>
          </p:nvCxnSpPr>
          <p:spPr>
            <a:xfrm flipV="1">
              <a:off x="278709" y="9139915"/>
              <a:ext cx="23911942" cy="3821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21"/>
            <p:cNvSpPr txBox="1"/>
            <p:nvPr>
              <p:custDataLst>
                <p:tags r:id="rId2"/>
              </p:custDataLst>
            </p:nvPr>
          </p:nvSpPr>
          <p:spPr>
            <a:xfrm>
              <a:off x="3534774" y="10634357"/>
              <a:ext cx="3896472" cy="586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id-ID" sz="3210" b="1" dirty="0">
                  <a:solidFill>
                    <a:srgbClr val="C69D6C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需求判定</a:t>
              </a:r>
              <a:endParaRPr lang="zh-CN" altLang="id-ID" sz="3210" b="1" dirty="0">
                <a:solidFill>
                  <a:srgbClr val="C69D6C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7" name="TextBox 26"/>
            <p:cNvSpPr txBox="1"/>
            <p:nvPr>
              <p:custDataLst>
                <p:tags r:id="rId3"/>
              </p:custDataLst>
            </p:nvPr>
          </p:nvSpPr>
          <p:spPr>
            <a:xfrm>
              <a:off x="6205195" y="7158502"/>
              <a:ext cx="3845546" cy="586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10" b="1" dirty="0">
                  <a:solidFill>
                    <a:srgbClr val="C69D6C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模式方案确定</a:t>
              </a:r>
              <a:endParaRPr lang="zh-CN" altLang="en-US" sz="3210" b="1" dirty="0">
                <a:solidFill>
                  <a:srgbClr val="C69D6C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18" name="Group 28"/>
            <p:cNvGrpSpPr/>
            <p:nvPr/>
          </p:nvGrpSpPr>
          <p:grpSpPr>
            <a:xfrm flipV="1">
              <a:off x="3299950" y="9548799"/>
              <a:ext cx="2545202" cy="1783753"/>
              <a:chOff x="1301082" y="1936376"/>
              <a:chExt cx="1912926" cy="1379295"/>
            </a:xfrm>
          </p:grpSpPr>
          <p:cxnSp>
            <p:nvCxnSpPr>
              <p:cNvPr id="63" name="Straight Connector 29"/>
              <p:cNvCxnSpPr/>
              <p:nvPr>
                <p:custDataLst>
                  <p:tags r:id="rId4"/>
                </p:custDataLst>
              </p:nvPr>
            </p:nvCxnSpPr>
            <p:spPr>
              <a:xfrm flipV="1">
                <a:off x="1301082" y="1936376"/>
                <a:ext cx="0" cy="1379295"/>
              </a:xfrm>
              <a:prstGeom prst="line">
                <a:avLst/>
              </a:prstGeom>
              <a:ln>
                <a:solidFill>
                  <a:srgbClr val="C69D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8" name="Straight Connector 30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1301082" y="1936377"/>
                <a:ext cx="1912926" cy="0"/>
              </a:xfrm>
              <a:prstGeom prst="line">
                <a:avLst/>
              </a:prstGeom>
              <a:ln>
                <a:solidFill>
                  <a:srgbClr val="C69D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31"/>
            <p:cNvSpPr txBox="1"/>
            <p:nvPr>
              <p:custDataLst>
                <p:tags r:id="rId6"/>
              </p:custDataLst>
            </p:nvPr>
          </p:nvSpPr>
          <p:spPr>
            <a:xfrm>
              <a:off x="9075252" y="10634357"/>
              <a:ext cx="4143345" cy="586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10" b="1" dirty="0">
                  <a:solidFill>
                    <a:srgbClr val="C69D6C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合同签约</a:t>
              </a:r>
              <a:endParaRPr lang="zh-CN" altLang="en-US" sz="3210" b="1" dirty="0">
                <a:solidFill>
                  <a:srgbClr val="C69D6C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0" name="TextBox 36"/>
            <p:cNvSpPr txBox="1"/>
            <p:nvPr>
              <p:custDataLst>
                <p:tags r:id="rId7"/>
              </p:custDataLst>
            </p:nvPr>
          </p:nvSpPr>
          <p:spPr>
            <a:xfrm>
              <a:off x="12081164" y="7158502"/>
              <a:ext cx="3879348" cy="586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10" b="1" dirty="0">
                  <a:solidFill>
                    <a:srgbClr val="C69D6C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项目服务</a:t>
              </a:r>
              <a:endParaRPr lang="zh-CN" altLang="en-US" sz="3210" b="1" dirty="0">
                <a:solidFill>
                  <a:srgbClr val="C69D6C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1" name="TextBox 41"/>
            <p:cNvSpPr txBox="1"/>
            <p:nvPr>
              <p:custDataLst>
                <p:tags r:id="rId8"/>
              </p:custDataLst>
            </p:nvPr>
          </p:nvSpPr>
          <p:spPr>
            <a:xfrm>
              <a:off x="14859623" y="10634357"/>
              <a:ext cx="3967310" cy="586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10" b="1" dirty="0">
                  <a:solidFill>
                    <a:srgbClr val="C69D6C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合同付款</a:t>
              </a:r>
              <a:endParaRPr lang="zh-CN" altLang="en-US" sz="3210" b="1" dirty="0">
                <a:solidFill>
                  <a:srgbClr val="C69D6C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2" name="TextBox 46"/>
            <p:cNvSpPr txBox="1"/>
            <p:nvPr>
              <p:custDataLst>
                <p:tags r:id="rId9"/>
              </p:custDataLst>
            </p:nvPr>
          </p:nvSpPr>
          <p:spPr>
            <a:xfrm>
              <a:off x="15815171" y="7158502"/>
              <a:ext cx="3860277" cy="586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3210" b="1" dirty="0">
                  <a:solidFill>
                    <a:srgbClr val="C69D6C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验收交付</a:t>
              </a:r>
              <a:endParaRPr lang="zh-CN" altLang="en-US" sz="3210" b="1" dirty="0">
                <a:solidFill>
                  <a:srgbClr val="C69D6C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2915227" y="8761757"/>
              <a:ext cx="807253" cy="806416"/>
              <a:chOff x="1292111" y="6603293"/>
              <a:chExt cx="1227690" cy="1226417"/>
            </a:xfrm>
          </p:grpSpPr>
          <p:sp>
            <p:nvSpPr>
              <p:cNvPr id="61" name="Oval 4"/>
              <p:cNvSpPr>
                <a:spLocks noChangeAspect="1"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292111" y="6603293"/>
                <a:ext cx="1227690" cy="1226417"/>
              </a:xfrm>
              <a:prstGeom prst="ellipse">
                <a:avLst/>
              </a:prstGeom>
              <a:solidFill>
                <a:srgbClr val="C69D6C"/>
              </a:solidFill>
              <a:ln>
                <a:noFill/>
              </a:ln>
            </p:spPr>
            <p:txBody>
              <a:bodyPr vert="horz" wrap="square" lIns="183389" tIns="91695" rIns="183389" bIns="91695" numCol="1" anchor="t" anchorCtr="0" compatLnSpc="1"/>
              <a:lstStyle/>
              <a:p>
                <a:endParaRPr lang="id-ID" sz="9625">
                  <a:solidFill>
                    <a:schemeClr val="accent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pic>
            <p:nvPicPr>
              <p:cNvPr id="62" name="图片 6" descr="4523950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420739" y="6698809"/>
                <a:ext cx="969162" cy="969162"/>
              </a:xfrm>
              <a:prstGeom prst="rect">
                <a:avLst/>
              </a:prstGeom>
            </p:spPr>
          </p:pic>
        </p:grpSp>
        <p:grpSp>
          <p:nvGrpSpPr>
            <p:cNvPr id="24" name="组合 23"/>
            <p:cNvGrpSpPr/>
            <p:nvPr/>
          </p:nvGrpSpPr>
          <p:grpSpPr>
            <a:xfrm>
              <a:off x="11425393" y="8761757"/>
              <a:ext cx="807253" cy="806416"/>
              <a:chOff x="11573380" y="6610935"/>
              <a:chExt cx="1227690" cy="1226417"/>
            </a:xfrm>
          </p:grpSpPr>
          <p:sp>
            <p:nvSpPr>
              <p:cNvPr id="59" name="Oval 7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1573380" y="6610935"/>
                <a:ext cx="1227690" cy="1226417"/>
              </a:xfrm>
              <a:prstGeom prst="ellipse">
                <a:avLst/>
              </a:prstGeom>
              <a:noFill/>
              <a:ln>
                <a:solidFill>
                  <a:srgbClr val="C69D6C"/>
                </a:solidFill>
              </a:ln>
            </p:spPr>
            <p:txBody>
              <a:bodyPr vert="horz" wrap="square" lIns="183389" tIns="91695" rIns="183389" bIns="91695" numCol="1" anchor="t" anchorCtr="0" compatLnSpc="1"/>
              <a:lstStyle/>
              <a:p>
                <a:endParaRPr lang="id-ID" sz="9625">
                  <a:solidFill>
                    <a:schemeClr val="accent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pic>
            <p:nvPicPr>
              <p:cNvPr id="60" name="图片 7" descr="4520964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1723658" y="6759939"/>
                <a:ext cx="928409" cy="928409"/>
              </a:xfrm>
              <a:prstGeom prst="rect">
                <a:avLst/>
              </a:prstGeom>
            </p:spPr>
          </p:pic>
        </p:grpSp>
        <p:grpSp>
          <p:nvGrpSpPr>
            <p:cNvPr id="25" name="组合 24"/>
            <p:cNvGrpSpPr/>
            <p:nvPr/>
          </p:nvGrpSpPr>
          <p:grpSpPr>
            <a:xfrm>
              <a:off x="17098000" y="8761119"/>
              <a:ext cx="807253" cy="807253"/>
              <a:chOff x="17952530" y="6633858"/>
              <a:chExt cx="1227690" cy="1227690"/>
            </a:xfrm>
          </p:grpSpPr>
          <p:sp>
            <p:nvSpPr>
              <p:cNvPr id="57" name="Oval 9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7952530" y="6633858"/>
                <a:ext cx="1227690" cy="1227690"/>
              </a:xfrm>
              <a:prstGeom prst="ellipse">
                <a:avLst/>
              </a:prstGeom>
              <a:solidFill>
                <a:schemeClr val="bg1"/>
              </a:solidFill>
              <a:ln w="28873" cap="flat">
                <a:solidFill>
                  <a:srgbClr val="C69D6C"/>
                </a:solidFill>
                <a:prstDash val="solid"/>
                <a:miter/>
              </a:ln>
            </p:spPr>
            <p:txBody>
              <a:bodyPr vert="horz" wrap="square" lIns="183389" tIns="91695" rIns="183389" bIns="91695" numCol="1" anchor="t" anchorCtr="0" compatLnSpc="1"/>
              <a:lstStyle/>
              <a:p>
                <a:endParaRPr lang="id-ID" sz="9625" dirty="0">
                  <a:solidFill>
                    <a:schemeClr val="accent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pic>
            <p:nvPicPr>
              <p:cNvPr id="58" name="图片 8" descr="3645555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18197050" y="6864369"/>
                <a:ext cx="739925" cy="739925"/>
              </a:xfrm>
              <a:prstGeom prst="rect">
                <a:avLst/>
              </a:prstGeom>
            </p:spPr>
          </p:pic>
        </p:grpSp>
        <p:grpSp>
          <p:nvGrpSpPr>
            <p:cNvPr id="26" name="组合 25"/>
            <p:cNvGrpSpPr/>
            <p:nvPr/>
          </p:nvGrpSpPr>
          <p:grpSpPr>
            <a:xfrm>
              <a:off x="8588671" y="8761757"/>
              <a:ext cx="807253" cy="806416"/>
              <a:chOff x="8035492" y="6570181"/>
              <a:chExt cx="1227690" cy="1226417"/>
            </a:xfrm>
          </p:grpSpPr>
          <p:sp>
            <p:nvSpPr>
              <p:cNvPr id="55" name="Oval 6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8035492" y="6570181"/>
                <a:ext cx="1227690" cy="1226417"/>
              </a:xfrm>
              <a:prstGeom prst="ellipse">
                <a:avLst/>
              </a:prstGeom>
              <a:solidFill>
                <a:srgbClr val="C69D6C"/>
              </a:solidFill>
              <a:ln w="28873" cap="flat">
                <a:noFill/>
                <a:prstDash val="solid"/>
                <a:miter/>
              </a:ln>
            </p:spPr>
            <p:txBody>
              <a:bodyPr vert="horz" wrap="square" lIns="183389" tIns="91695" rIns="183389" bIns="91695" numCol="1" anchor="t" anchorCtr="0" compatLnSpc="1"/>
              <a:lstStyle/>
              <a:p>
                <a:endParaRPr lang="id-ID" sz="9625">
                  <a:solidFill>
                    <a:schemeClr val="accent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pic>
            <p:nvPicPr>
              <p:cNvPr id="56" name="图片 9" descr="3504137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8165394" y="6719185"/>
                <a:ext cx="969162" cy="969162"/>
              </a:xfrm>
              <a:prstGeom prst="rect">
                <a:avLst/>
              </a:prstGeom>
            </p:spPr>
          </p:pic>
        </p:grpSp>
        <p:grpSp>
          <p:nvGrpSpPr>
            <p:cNvPr id="27" name="组合 26"/>
            <p:cNvGrpSpPr/>
            <p:nvPr/>
          </p:nvGrpSpPr>
          <p:grpSpPr>
            <a:xfrm>
              <a:off x="5751949" y="8761757"/>
              <a:ext cx="807253" cy="806416"/>
              <a:chOff x="4616044" y="6603293"/>
              <a:chExt cx="1227690" cy="1226417"/>
            </a:xfrm>
          </p:grpSpPr>
          <p:sp>
            <p:nvSpPr>
              <p:cNvPr id="53" name="Oval 5"/>
              <p:cNvSpPr>
                <a:spLocks noChangeAspect="1"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4616044" y="6603293"/>
                <a:ext cx="1227690" cy="1226417"/>
              </a:xfrm>
              <a:prstGeom prst="ellipse">
                <a:avLst/>
              </a:prstGeom>
              <a:noFill/>
              <a:ln>
                <a:solidFill>
                  <a:srgbClr val="C69D6C"/>
                </a:solidFill>
              </a:ln>
            </p:spPr>
            <p:txBody>
              <a:bodyPr vert="horz" wrap="square" lIns="183389" tIns="91695" rIns="183389" bIns="91695" numCol="1" anchor="t" anchorCtr="0" compatLnSpc="1"/>
              <a:lstStyle/>
              <a:p>
                <a:endParaRPr lang="id-ID" sz="9625" dirty="0">
                  <a:solidFill>
                    <a:schemeClr val="accent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pic>
            <p:nvPicPr>
              <p:cNvPr id="54" name="图片 10" descr="4523952"/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4766322" y="6752297"/>
                <a:ext cx="928409" cy="928409"/>
              </a:xfrm>
              <a:prstGeom prst="rect">
                <a:avLst/>
              </a:prstGeom>
            </p:spPr>
          </p:pic>
        </p:grpSp>
        <p:grpSp>
          <p:nvGrpSpPr>
            <p:cNvPr id="28" name="组合 27"/>
            <p:cNvGrpSpPr/>
            <p:nvPr/>
          </p:nvGrpSpPr>
          <p:grpSpPr>
            <a:xfrm>
              <a:off x="14262115" y="8796778"/>
              <a:ext cx="806416" cy="760359"/>
              <a:chOff x="14310213" y="6612207"/>
              <a:chExt cx="1226417" cy="1156372"/>
            </a:xfrm>
          </p:grpSpPr>
          <p:sp>
            <p:nvSpPr>
              <p:cNvPr id="51" name="Oval 8"/>
              <p:cNvSpPr>
                <a:spLocks noChangeAspect="1"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4310213" y="6612207"/>
                <a:ext cx="1226417" cy="1156372"/>
              </a:xfrm>
              <a:prstGeom prst="ellipse">
                <a:avLst/>
              </a:prstGeom>
              <a:solidFill>
                <a:srgbClr val="C69D6C"/>
              </a:solidFill>
              <a:ln w="28873" cap="flat">
                <a:noFill/>
                <a:prstDash val="solid"/>
                <a:miter/>
              </a:ln>
            </p:spPr>
            <p:txBody>
              <a:bodyPr vert="horz" wrap="square" lIns="183389" tIns="91695" rIns="183389" bIns="91695" numCol="1" anchor="t" anchorCtr="0" compatLnSpc="1"/>
              <a:lstStyle/>
              <a:p>
                <a:endParaRPr lang="id-ID" sz="9625">
                  <a:solidFill>
                    <a:schemeClr val="accent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pic>
            <p:nvPicPr>
              <p:cNvPr id="52" name="图片 11" descr="3634986"/>
              <p:cNvPicPr>
                <a:picLocks noChangeAspect="1"/>
              </p:cNvPicPr>
              <p:nvPr>
                <p:custDataLst>
                  <p:tags r:id="rId31"/>
                </p:custDataLst>
              </p:nvPr>
            </p:nvPicPr>
            <p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14552184" y="6807058"/>
                <a:ext cx="743746" cy="743746"/>
              </a:xfrm>
              <a:prstGeom prst="rect">
                <a:avLst/>
              </a:prstGeom>
            </p:spPr>
          </p:pic>
        </p:grpSp>
        <p:sp>
          <p:nvSpPr>
            <p:cNvPr id="29" name="TextBox 41"/>
            <p:cNvSpPr txBox="1"/>
            <p:nvPr>
              <p:custDataLst>
                <p:tags r:id="rId34"/>
              </p:custDataLst>
            </p:nvPr>
          </p:nvSpPr>
          <p:spPr>
            <a:xfrm>
              <a:off x="20490918" y="10634357"/>
              <a:ext cx="2642591" cy="586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10" b="1" dirty="0">
                  <a:solidFill>
                    <a:srgbClr val="C69D6C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运营服务</a:t>
              </a:r>
              <a:endParaRPr lang="zh-CN" altLang="en-US" sz="3210" b="1" dirty="0">
                <a:solidFill>
                  <a:srgbClr val="C69D6C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19934720" y="8761119"/>
              <a:ext cx="806416" cy="807253"/>
              <a:chOff x="20356969" y="6680978"/>
              <a:chExt cx="1226417" cy="1227690"/>
            </a:xfrm>
          </p:grpSpPr>
          <p:sp>
            <p:nvSpPr>
              <p:cNvPr id="49" name="Oval 8"/>
              <p:cNvSpPr>
                <a:spLocks noChangeAspect="1"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20356969" y="6680978"/>
                <a:ext cx="1226417" cy="1227690"/>
              </a:xfrm>
              <a:prstGeom prst="ellipse">
                <a:avLst/>
              </a:prstGeom>
              <a:solidFill>
                <a:srgbClr val="C69D6C"/>
              </a:solidFill>
              <a:ln>
                <a:noFill/>
              </a:ln>
            </p:spPr>
            <p:txBody>
              <a:bodyPr vert="horz" wrap="square" lIns="183389" tIns="91695" rIns="183389" bIns="91695" numCol="1" anchor="t" anchorCtr="0" compatLnSpc="1"/>
              <a:lstStyle/>
              <a:p>
                <a:endParaRPr lang="id-ID" sz="9625">
                  <a:solidFill>
                    <a:schemeClr val="accent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pic>
            <p:nvPicPr>
              <p:cNvPr id="50" name="图片 18" descr="3504850"/>
              <p:cNvPicPr>
                <a:picLocks noChangeAspect="1"/>
              </p:cNvPicPr>
              <p:nvPr>
                <p:custDataLst>
                  <p:tags r:id="rId36"/>
                </p:custDataLst>
              </p:nvPr>
            </p:nvPicPr>
            <p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p:blipFill>
            <p:spPr>
              <a:xfrm>
                <a:off x="20511067" y="6810879"/>
                <a:ext cx="916947" cy="916947"/>
              </a:xfrm>
              <a:prstGeom prst="rect">
                <a:avLst/>
              </a:prstGeom>
            </p:spPr>
          </p:pic>
        </p:grpSp>
        <p:grpSp>
          <p:nvGrpSpPr>
            <p:cNvPr id="31" name="Group 28"/>
            <p:cNvGrpSpPr/>
            <p:nvPr/>
          </p:nvGrpSpPr>
          <p:grpSpPr>
            <a:xfrm flipV="1">
              <a:off x="8943649" y="9548799"/>
              <a:ext cx="2545202" cy="1783753"/>
              <a:chOff x="1301082" y="1936376"/>
              <a:chExt cx="1912926" cy="1379295"/>
            </a:xfrm>
          </p:grpSpPr>
          <p:cxnSp>
            <p:nvCxnSpPr>
              <p:cNvPr id="47" name="Straight Connector 29"/>
              <p:cNvCxnSpPr/>
              <p:nvPr>
                <p:custDataLst>
                  <p:tags r:id="rId39"/>
                </p:custDataLst>
              </p:nvPr>
            </p:nvCxnSpPr>
            <p:spPr>
              <a:xfrm flipV="1">
                <a:off x="1301082" y="1936376"/>
                <a:ext cx="0" cy="1379295"/>
              </a:xfrm>
              <a:prstGeom prst="line">
                <a:avLst/>
              </a:prstGeom>
              <a:ln>
                <a:solidFill>
                  <a:srgbClr val="C69D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30"/>
              <p:cNvCxnSpPr/>
              <p:nvPr>
                <p:custDataLst>
                  <p:tags r:id="rId40"/>
                </p:custDataLst>
              </p:nvPr>
            </p:nvCxnSpPr>
            <p:spPr>
              <a:xfrm>
                <a:off x="1301082" y="1936377"/>
                <a:ext cx="1912926" cy="0"/>
              </a:xfrm>
              <a:prstGeom prst="line">
                <a:avLst/>
              </a:prstGeom>
              <a:ln>
                <a:solidFill>
                  <a:srgbClr val="C69D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28"/>
            <p:cNvGrpSpPr/>
            <p:nvPr/>
          </p:nvGrpSpPr>
          <p:grpSpPr>
            <a:xfrm flipV="1">
              <a:off x="14635891" y="9548799"/>
              <a:ext cx="2545202" cy="1783753"/>
              <a:chOff x="1301082" y="1936376"/>
              <a:chExt cx="1912926" cy="1379295"/>
            </a:xfrm>
          </p:grpSpPr>
          <p:cxnSp>
            <p:nvCxnSpPr>
              <p:cNvPr id="45" name="Straight Connector 29"/>
              <p:cNvCxnSpPr/>
              <p:nvPr>
                <p:custDataLst>
                  <p:tags r:id="rId41"/>
                </p:custDataLst>
              </p:nvPr>
            </p:nvCxnSpPr>
            <p:spPr>
              <a:xfrm flipV="1">
                <a:off x="1301082" y="1936376"/>
                <a:ext cx="0" cy="1379295"/>
              </a:xfrm>
              <a:prstGeom prst="line">
                <a:avLst/>
              </a:prstGeom>
              <a:ln>
                <a:solidFill>
                  <a:srgbClr val="C69D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30"/>
              <p:cNvCxnSpPr/>
              <p:nvPr>
                <p:custDataLst>
                  <p:tags r:id="rId42"/>
                </p:custDataLst>
              </p:nvPr>
            </p:nvCxnSpPr>
            <p:spPr>
              <a:xfrm>
                <a:off x="1301082" y="1936377"/>
                <a:ext cx="1912926" cy="0"/>
              </a:xfrm>
              <a:prstGeom prst="line">
                <a:avLst/>
              </a:prstGeom>
              <a:ln>
                <a:solidFill>
                  <a:srgbClr val="C69D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28"/>
            <p:cNvGrpSpPr/>
            <p:nvPr/>
          </p:nvGrpSpPr>
          <p:grpSpPr>
            <a:xfrm flipV="1">
              <a:off x="20337509" y="9548799"/>
              <a:ext cx="2545202" cy="1783753"/>
              <a:chOff x="1301082" y="1936376"/>
              <a:chExt cx="1912926" cy="1379295"/>
            </a:xfrm>
          </p:grpSpPr>
          <p:cxnSp>
            <p:nvCxnSpPr>
              <p:cNvPr id="43" name="Straight Connector 29"/>
              <p:cNvCxnSpPr/>
              <p:nvPr>
                <p:custDataLst>
                  <p:tags r:id="rId43"/>
                </p:custDataLst>
              </p:nvPr>
            </p:nvCxnSpPr>
            <p:spPr>
              <a:xfrm flipV="1">
                <a:off x="1301082" y="1936376"/>
                <a:ext cx="0" cy="1379295"/>
              </a:xfrm>
              <a:prstGeom prst="line">
                <a:avLst/>
              </a:prstGeom>
              <a:ln>
                <a:solidFill>
                  <a:srgbClr val="C69D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30"/>
              <p:cNvCxnSpPr/>
              <p:nvPr>
                <p:custDataLst>
                  <p:tags r:id="rId44"/>
                </p:custDataLst>
              </p:nvPr>
            </p:nvCxnSpPr>
            <p:spPr>
              <a:xfrm>
                <a:off x="1301082" y="1936377"/>
                <a:ext cx="1912926" cy="0"/>
              </a:xfrm>
              <a:prstGeom prst="line">
                <a:avLst/>
              </a:prstGeom>
              <a:ln>
                <a:solidFill>
                  <a:srgbClr val="C69D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28"/>
            <p:cNvGrpSpPr/>
            <p:nvPr/>
          </p:nvGrpSpPr>
          <p:grpSpPr>
            <a:xfrm rot="10800000" flipH="1" flipV="1">
              <a:off x="6128894" y="7020640"/>
              <a:ext cx="2545193" cy="1783753"/>
              <a:chOff x="1301082" y="1936376"/>
              <a:chExt cx="1912926" cy="1379295"/>
            </a:xfrm>
          </p:grpSpPr>
          <p:cxnSp>
            <p:nvCxnSpPr>
              <p:cNvPr id="41" name="Straight Connector 29"/>
              <p:cNvCxnSpPr/>
              <p:nvPr>
                <p:custDataLst>
                  <p:tags r:id="rId45"/>
                </p:custDataLst>
              </p:nvPr>
            </p:nvCxnSpPr>
            <p:spPr>
              <a:xfrm flipV="1">
                <a:off x="1301082" y="1936376"/>
                <a:ext cx="0" cy="1379295"/>
              </a:xfrm>
              <a:prstGeom prst="line">
                <a:avLst/>
              </a:prstGeom>
              <a:ln>
                <a:solidFill>
                  <a:srgbClr val="C69D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30"/>
              <p:cNvCxnSpPr/>
              <p:nvPr>
                <p:custDataLst>
                  <p:tags r:id="rId46"/>
                </p:custDataLst>
              </p:nvPr>
            </p:nvCxnSpPr>
            <p:spPr>
              <a:xfrm>
                <a:off x="1301082" y="1936377"/>
                <a:ext cx="1912926" cy="0"/>
              </a:xfrm>
              <a:prstGeom prst="line">
                <a:avLst/>
              </a:prstGeom>
              <a:ln>
                <a:solidFill>
                  <a:srgbClr val="C69D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28"/>
            <p:cNvGrpSpPr/>
            <p:nvPr/>
          </p:nvGrpSpPr>
          <p:grpSpPr>
            <a:xfrm rot="10800000" flipH="1" flipV="1">
              <a:off x="11829019" y="6978193"/>
              <a:ext cx="2545193" cy="1783753"/>
              <a:chOff x="1301082" y="1936376"/>
              <a:chExt cx="1912926" cy="1379295"/>
            </a:xfrm>
          </p:grpSpPr>
          <p:cxnSp>
            <p:nvCxnSpPr>
              <p:cNvPr id="39" name="Straight Connector 29"/>
              <p:cNvCxnSpPr/>
              <p:nvPr>
                <p:custDataLst>
                  <p:tags r:id="rId47"/>
                </p:custDataLst>
              </p:nvPr>
            </p:nvCxnSpPr>
            <p:spPr>
              <a:xfrm flipV="1">
                <a:off x="1301082" y="1936376"/>
                <a:ext cx="0" cy="1379295"/>
              </a:xfrm>
              <a:prstGeom prst="line">
                <a:avLst/>
              </a:prstGeom>
              <a:ln>
                <a:solidFill>
                  <a:srgbClr val="C69D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0"/>
              <p:cNvCxnSpPr/>
              <p:nvPr>
                <p:custDataLst>
                  <p:tags r:id="rId48"/>
                </p:custDataLst>
              </p:nvPr>
            </p:nvCxnSpPr>
            <p:spPr>
              <a:xfrm>
                <a:off x="1301082" y="1936377"/>
                <a:ext cx="1912926" cy="0"/>
              </a:xfrm>
              <a:prstGeom prst="line">
                <a:avLst/>
              </a:prstGeom>
              <a:ln>
                <a:solidFill>
                  <a:srgbClr val="C69D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28"/>
            <p:cNvGrpSpPr/>
            <p:nvPr/>
          </p:nvGrpSpPr>
          <p:grpSpPr>
            <a:xfrm rot="10800000" flipH="1" flipV="1">
              <a:off x="17468921" y="6978193"/>
              <a:ext cx="2545193" cy="1783753"/>
              <a:chOff x="1301082" y="1936376"/>
              <a:chExt cx="1912926" cy="1379295"/>
            </a:xfrm>
          </p:grpSpPr>
          <p:cxnSp>
            <p:nvCxnSpPr>
              <p:cNvPr id="37" name="Straight Connector 29"/>
              <p:cNvCxnSpPr/>
              <p:nvPr>
                <p:custDataLst>
                  <p:tags r:id="rId49"/>
                </p:custDataLst>
              </p:nvPr>
            </p:nvCxnSpPr>
            <p:spPr>
              <a:xfrm flipV="1">
                <a:off x="1301082" y="1936376"/>
                <a:ext cx="0" cy="1379295"/>
              </a:xfrm>
              <a:prstGeom prst="line">
                <a:avLst/>
              </a:prstGeom>
              <a:ln>
                <a:solidFill>
                  <a:srgbClr val="C69D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0"/>
              <p:cNvCxnSpPr/>
              <p:nvPr>
                <p:custDataLst>
                  <p:tags r:id="rId50"/>
                </p:custDataLst>
              </p:nvPr>
            </p:nvCxnSpPr>
            <p:spPr>
              <a:xfrm>
                <a:off x="1301082" y="1936377"/>
                <a:ext cx="1912926" cy="0"/>
              </a:xfrm>
              <a:prstGeom prst="line">
                <a:avLst/>
              </a:prstGeom>
              <a:ln>
                <a:solidFill>
                  <a:srgbClr val="C69D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23" name="品牌介绍"/>
          <p:cNvSpPr txBox="1"/>
          <p:nvPr/>
        </p:nvSpPr>
        <p:spPr>
          <a:xfrm>
            <a:off x="745064" y="658161"/>
            <a:ext cx="1422400" cy="43053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2800">
                <a:solidFill>
                  <a:srgbClr val="424242"/>
                </a:solidFill>
                <a:latin typeface="MiSans-Demibold" charset="-122"/>
                <a:ea typeface="MiSans-Demibold" charset="-122"/>
                <a:cs typeface="MiSans-Demibold" charset="-122"/>
                <a:sym typeface="MiSans-Demibold" charset="-122"/>
              </a:defRPr>
            </a:lvl1pPr>
          </a:lstStyle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服务流程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4" name="About k-work"/>
          <p:cNvSpPr txBox="1"/>
          <p:nvPr/>
        </p:nvSpPr>
        <p:spPr>
          <a:xfrm>
            <a:off x="744855" y="1139190"/>
            <a:ext cx="2968625" cy="35623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Autofit/>
          </a:bodyPr>
          <a:lstStyle>
            <a:lvl1pPr defTabSz="825500">
              <a:defRPr sz="1500">
                <a:solidFill>
                  <a:srgbClr val="424242"/>
                </a:solidFill>
                <a:latin typeface="MiSans-Medium" panose="00000600000000000000" charset="-122"/>
                <a:ea typeface="MiSans-Medium" panose="00000600000000000000" charset="-122"/>
                <a:cs typeface="MiSans-Medium" panose="00000600000000000000" charset="-122"/>
                <a:sym typeface="MiSans-Medium" panose="00000600000000000000" charset="-122"/>
              </a:defRPr>
            </a:lvl1pPr>
          </a:lstStyle>
          <a:p>
            <a:r>
              <a:rPr lang="en-GB" altLang="zh-CN" dirty="0">
                <a:latin typeface="微软雅黑" panose="020B0503020204020204" charset="-122"/>
                <a:ea typeface="微软雅黑" panose="020B0503020204020204" charset="-122"/>
              </a:rPr>
              <a:t>S</a:t>
            </a:r>
            <a:r>
              <a:rPr lang="en-GB" dirty="0">
                <a:latin typeface="微软雅黑" panose="020B0503020204020204" charset="-122"/>
                <a:ea typeface="微软雅黑" panose="020B0503020204020204" charset="-122"/>
              </a:rPr>
              <a:t>ervice Delivery</a:t>
            </a: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74154" y="12380857"/>
            <a:ext cx="6541770" cy="36893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1828800">
              <a:defRPr sz="7200" b="1">
                <a:ln>
                  <a:solidFill>
                    <a:srgbClr val="C69D6C"/>
                  </a:solidFill>
                </a:ln>
                <a:solidFill>
                  <a:srgbClr val="C69D6C"/>
                </a:solidFill>
                <a:latin typeface="MiSans-Bold" charset="-122"/>
                <a:ea typeface="MiSans-Bold" charset="-122"/>
                <a:cs typeface="MiSans-Bold" charset="-122"/>
              </a:defRPr>
            </a:lvl1pPr>
          </a:lstStyle>
          <a:p>
            <a:r>
              <a:rPr lang="zh-CN" altLang="en-US" sz="2400" b="0" dirty="0">
                <a:ln>
                  <a:noFill/>
                </a:ln>
                <a:gradFill flip="none" rotWithShape="1">
                  <a:gsLst>
                    <a:gs pos="0">
                      <a:srgbClr val="D6A979"/>
                    </a:gs>
                    <a:gs pos="100000">
                      <a:srgbClr val="AA7942"/>
                    </a:gs>
                  </a:gsLst>
                  <a:lin ang="27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*可依据不同的客户业务需求，灵活定制服务内容</a:t>
            </a:r>
            <a:endParaRPr lang="zh-CN" altLang="en-US" sz="2400" b="0" dirty="0">
              <a:ln>
                <a:noFill/>
              </a:ln>
              <a:gradFill flip="none" rotWithShape="1">
                <a:gsLst>
                  <a:gs pos="0">
                    <a:srgbClr val="D6A979"/>
                  </a:gs>
                  <a:gs pos="100000">
                    <a:srgbClr val="AA7942"/>
                  </a:gs>
                </a:gsLst>
                <a:lin ang="27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772" name="组合 771"/>
          <p:cNvGrpSpPr/>
          <p:nvPr/>
        </p:nvGrpSpPr>
        <p:grpSpPr>
          <a:xfrm>
            <a:off x="1970038" y="3427252"/>
            <a:ext cx="20126853" cy="1630680"/>
            <a:chOff x="3350493" y="2351157"/>
            <a:chExt cx="20126853" cy="1630680"/>
          </a:xfrm>
        </p:grpSpPr>
        <p:sp>
          <p:nvSpPr>
            <p:cNvPr id="13" name="企业办公全场景运营服务商"/>
            <p:cNvSpPr txBox="1"/>
            <p:nvPr/>
          </p:nvSpPr>
          <p:spPr>
            <a:xfrm>
              <a:off x="3350493" y="2351157"/>
              <a:ext cx="4730115" cy="1630680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>
              <a:lvl1pPr defTabSz="1828800">
                <a:defRPr sz="9600" b="1">
                  <a:solidFill>
                    <a:srgbClr val="FFFFFF"/>
                  </a:solidFill>
                  <a:latin typeface="MiSans-Bold" charset="-122"/>
                  <a:ea typeface="MiSans-Bold" charset="-122"/>
                  <a:cs typeface="MiSans-Bold" charset="-122"/>
                  <a:sym typeface="MiSans-Bold" charset="-122"/>
                </a:defRPr>
              </a:lvl1pPr>
            </a:lstStyle>
            <a:p>
              <a:r>
                <a:rPr sz="10600" dirty="0">
                  <a:ln w="25400">
                    <a:solidFill>
                      <a:srgbClr val="C69D6C"/>
                    </a:solidFill>
                  </a:ln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  <a:r>
                <a:rPr lang="en-US" altLang="zh-CN" sz="10600" dirty="0">
                  <a:ln w="25400">
                    <a:solidFill>
                      <a:srgbClr val="C69D6C"/>
                    </a:solidFill>
                  </a:ln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00</a:t>
              </a:r>
              <a:r>
                <a:rPr lang="zh-CN" altLang="en-US" sz="10600" dirty="0">
                  <a:ln w="25400">
                    <a:solidFill>
                      <a:srgbClr val="C69D6C"/>
                    </a:solidFill>
                  </a:ln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天</a:t>
              </a:r>
              <a:r>
                <a:rPr lang="en-US" altLang="zh-CN" sz="10600" dirty="0">
                  <a:ln w="25400">
                    <a:solidFill>
                      <a:srgbClr val="C69D6C"/>
                    </a:solidFill>
                  </a:ln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=</a:t>
              </a:r>
              <a:endParaRPr lang="en-US" altLang="zh-CN" sz="10600" dirty="0">
                <a:ln w="25400">
                  <a:solidFill>
                    <a:srgbClr val="C69D6C"/>
                  </a:solidFill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71" name="文本框 770"/>
            <p:cNvSpPr txBox="1"/>
            <p:nvPr/>
          </p:nvSpPr>
          <p:spPr>
            <a:xfrm>
              <a:off x="8113521" y="2658167"/>
              <a:ext cx="15363825" cy="1015365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defTabSz="1828800">
                <a:defRPr sz="199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MiSans-Bold" charset="-122"/>
                  <a:ea typeface="MiSans-Bold" charset="-122"/>
                  <a:cs typeface="MiSans-Bold" charset="-122"/>
                </a:defRPr>
              </a:lvl1pPr>
            </a:lstStyle>
            <a:p>
              <a:r>
                <a:rPr lang="zh-CN" altLang="en-US" sz="6600" b="0" dirty="0">
                  <a:ln>
                    <a:solidFill>
                      <a:srgbClr val="C69D6C"/>
                    </a:solidFill>
                  </a:ln>
                  <a:solidFill>
                    <a:srgbClr val="C69D6C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5天商务+30天选址+20天设计+45天施工</a:t>
              </a:r>
              <a:endParaRPr lang="zh-CN" altLang="en-US" sz="6600" b="0" dirty="0">
                <a:ln>
                  <a:solidFill>
                    <a:srgbClr val="C69D6C"/>
                  </a:solidFill>
                </a:ln>
                <a:solidFill>
                  <a:srgbClr val="C69D6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97" name="Rectangle 7"/>
          <p:cNvSpPr/>
          <p:nvPr/>
        </p:nvSpPr>
        <p:spPr>
          <a:xfrm>
            <a:off x="168" y="1495486"/>
            <a:ext cx="2793738" cy="1296549"/>
          </a:xfrm>
          <a:prstGeom prst="rect">
            <a:avLst/>
          </a:prstGeom>
          <a:solidFill>
            <a:srgbClr val="FFC000"/>
          </a:solidFill>
          <a:ln w="25400">
            <a:miter lim="400000"/>
          </a:ln>
          <a:effectLst>
            <a:outerShdw blurRad="469900" dist="307752" dir="5400000" rotWithShape="0">
              <a:srgbClr val="000000">
                <a:alpha val="17099"/>
              </a:srgbClr>
            </a:outerShdw>
          </a:effectLst>
        </p:spPr>
        <p:txBody>
          <a:bodyPr tIns="91439" bIns="91439" anchor="ctr"/>
          <a:lstStyle/>
          <a:p>
            <a:pPr algn="r" defTabSz="1828800">
              <a:defRPr sz="2800" b="1">
                <a:solidFill>
                  <a:srgbClr val="F7F7F7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  <p:sp>
        <p:nvSpPr>
          <p:cNvPr id="298" name="Freeform 35"/>
          <p:cNvSpPr/>
          <p:nvPr/>
        </p:nvSpPr>
        <p:spPr>
          <a:xfrm>
            <a:off x="1558333" y="1910744"/>
            <a:ext cx="612776" cy="493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8" extrusionOk="0">
                <a:moveTo>
                  <a:pt x="21465" y="11095"/>
                </a:moveTo>
                <a:cubicBezTo>
                  <a:pt x="13230" y="21389"/>
                  <a:pt x="13230" y="21389"/>
                  <a:pt x="13230" y="21389"/>
                </a:cubicBezTo>
                <a:cubicBezTo>
                  <a:pt x="13095" y="21558"/>
                  <a:pt x="13095" y="21558"/>
                  <a:pt x="12960" y="21558"/>
                </a:cubicBezTo>
                <a:cubicBezTo>
                  <a:pt x="12825" y="21558"/>
                  <a:pt x="12825" y="21558"/>
                  <a:pt x="12690" y="21389"/>
                </a:cubicBezTo>
                <a:cubicBezTo>
                  <a:pt x="12555" y="21220"/>
                  <a:pt x="12555" y="21052"/>
                  <a:pt x="12690" y="20883"/>
                </a:cubicBezTo>
                <a:cubicBezTo>
                  <a:pt x="20520" y="11095"/>
                  <a:pt x="20520" y="11095"/>
                  <a:pt x="20520" y="11095"/>
                </a:cubicBezTo>
                <a:cubicBezTo>
                  <a:pt x="270" y="11095"/>
                  <a:pt x="270" y="11095"/>
                  <a:pt x="270" y="11095"/>
                </a:cubicBezTo>
                <a:cubicBezTo>
                  <a:pt x="135" y="11095"/>
                  <a:pt x="0" y="10927"/>
                  <a:pt x="0" y="10758"/>
                </a:cubicBezTo>
                <a:cubicBezTo>
                  <a:pt x="0" y="10589"/>
                  <a:pt x="135" y="10252"/>
                  <a:pt x="270" y="10252"/>
                </a:cubicBezTo>
                <a:cubicBezTo>
                  <a:pt x="20520" y="10252"/>
                  <a:pt x="20520" y="10252"/>
                  <a:pt x="20520" y="10252"/>
                </a:cubicBezTo>
                <a:cubicBezTo>
                  <a:pt x="12690" y="633"/>
                  <a:pt x="12690" y="633"/>
                  <a:pt x="12690" y="633"/>
                </a:cubicBezTo>
                <a:cubicBezTo>
                  <a:pt x="12555" y="464"/>
                  <a:pt x="12555" y="296"/>
                  <a:pt x="12690" y="127"/>
                </a:cubicBezTo>
                <a:cubicBezTo>
                  <a:pt x="12825" y="-42"/>
                  <a:pt x="13095" y="-42"/>
                  <a:pt x="13230" y="127"/>
                </a:cubicBezTo>
                <a:cubicBezTo>
                  <a:pt x="21465" y="10420"/>
                  <a:pt x="21465" y="10420"/>
                  <a:pt x="21465" y="10420"/>
                </a:cubicBezTo>
                <a:cubicBezTo>
                  <a:pt x="21465" y="10420"/>
                  <a:pt x="21600" y="10420"/>
                  <a:pt x="21600" y="10589"/>
                </a:cubicBezTo>
                <a:cubicBezTo>
                  <a:pt x="21600" y="10589"/>
                  <a:pt x="21600" y="10589"/>
                  <a:pt x="21600" y="10589"/>
                </a:cubicBezTo>
                <a:cubicBezTo>
                  <a:pt x="21600" y="10589"/>
                  <a:pt x="21600" y="10589"/>
                  <a:pt x="21600" y="10589"/>
                </a:cubicBezTo>
                <a:cubicBezTo>
                  <a:pt x="21600" y="10758"/>
                  <a:pt x="21600" y="10758"/>
                  <a:pt x="21600" y="10758"/>
                </a:cubicBezTo>
                <a:cubicBezTo>
                  <a:pt x="21600" y="10927"/>
                  <a:pt x="21600" y="10927"/>
                  <a:pt x="21465" y="1109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22222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pPr>
            <a:endParaRPr>
              <a:latin typeface="微软雅黑" panose="020B0503020204020204" charset="-122"/>
              <a:ea typeface="微软雅黑" panose="020B0503020204020204" charset="-122"/>
              <a:cs typeface="Saturday Sans Regular" panose="02010600010101010101" charset="-122"/>
              <a:sym typeface="Saturday Sans Regular" panose="02010600010101010101" charset="-122"/>
            </a:endParaRPr>
          </a:p>
        </p:txBody>
      </p:sp>
    </p:spTree>
  </p:cSld>
  <p:clrMapOvr>
    <a:masterClrMapping/>
  </p:clrMapOvr>
  <p:transition spd="med"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FULL_TEXT_BEAUTIFY_COPY_ID" val="45"/>
  <p:tag name="KSO_WM_BEAUTIFY_FLAG" val=""/>
</p:tagLst>
</file>

<file path=ppt/tags/tag11.xml><?xml version="1.0" encoding="utf-8"?>
<p:tagLst xmlns:p="http://schemas.openxmlformats.org/presentationml/2006/main">
  <p:tag name="KSO_WM_FULL_TEXT_BEAUTIFY_COPY_ID" val="50"/>
  <p:tag name="KSO_WM_BEAUTIFY_FLAG" val=""/>
</p:tagLst>
</file>

<file path=ppt/tags/tag12.xml><?xml version="1.0" encoding="utf-8"?>
<p:tagLst xmlns:p="http://schemas.openxmlformats.org/presentationml/2006/main">
  <p:tag name="KSO_WM_FULL_TEXT_BEAUTIFY_COPY_ID" val="55"/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FULL_TEXT_BEAUTIFY_COPY_ID" val="67"/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FULL_TEXT_BEAUTIFY_COPY_ID" val="9"/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FULL_TEXT_BEAUTIFY_COPY_ID" val="10"/>
  <p:tag name="KSO_WM_BEAUTIFY_FLAG" val=""/>
</p:tagLst>
</file>

<file path=ppt/tags/tag21.xml><?xml version="1.0" encoding="utf-8"?>
<p:tagLst xmlns:p="http://schemas.openxmlformats.org/presentationml/2006/main">
  <p:tag name="KSO_WM_FULL_TEXT_BEAUTIFY_COPY_ID" val="61"/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FULL_TEXT_BEAUTIFY_COPY_ID" val="38"/>
  <p:tag name="KSO_WM_BEAUTIFY_FLAG" val=""/>
</p:tagLst>
</file>

<file path=ppt/tags/tag29.xml><?xml version="1.0" encoding="utf-8"?>
<p:tagLst xmlns:p="http://schemas.openxmlformats.org/presentationml/2006/main">
  <p:tag name="KSO_WM_FULL_TEXT_BEAUTIFY_COPY_ID" val="39"/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FULL_TEXT_BEAUTIFY_COPY_ID" val="38"/>
  <p:tag name="KSO_WM_BEAUTIFY_FLAG" val=""/>
</p:tagLst>
</file>

<file path=ppt/tags/tag31.xml><?xml version="1.0" encoding="utf-8"?>
<p:tagLst xmlns:p="http://schemas.openxmlformats.org/presentationml/2006/main">
  <p:tag name="KSO_WM_FULL_TEXT_BEAUTIFY_COPY_ID" val="39"/>
  <p:tag name="KSO_WM_BEAUTIFY_FLAG" val=""/>
</p:tagLst>
</file>

<file path=ppt/tags/tag32.xml><?xml version="1.0" encoding="utf-8"?>
<p:tagLst xmlns:p="http://schemas.openxmlformats.org/presentationml/2006/main">
  <p:tag name="KSO_WM_FULL_TEXT_BEAUTIFY_COPY_ID" val="38"/>
  <p:tag name="KSO_WM_BEAUTIFY_FLAG" val=""/>
</p:tagLst>
</file>

<file path=ppt/tags/tag33.xml><?xml version="1.0" encoding="utf-8"?>
<p:tagLst xmlns:p="http://schemas.openxmlformats.org/presentationml/2006/main">
  <p:tag name="KSO_WM_FULL_TEXT_BEAUTIFY_COPY_ID" val="39"/>
  <p:tag name="KSO_WM_BEAUTIFY_FLAG" val=""/>
</p:tagLst>
</file>

<file path=ppt/tags/tag34.xml><?xml version="1.0" encoding="utf-8"?>
<p:tagLst xmlns:p="http://schemas.openxmlformats.org/presentationml/2006/main">
  <p:tag name="KSO_WM_FULL_TEXT_BEAUTIFY_COPY_ID" val="38"/>
  <p:tag name="KSO_WM_BEAUTIFY_FLAG" val=""/>
</p:tagLst>
</file>

<file path=ppt/tags/tag35.xml><?xml version="1.0" encoding="utf-8"?>
<p:tagLst xmlns:p="http://schemas.openxmlformats.org/presentationml/2006/main">
  <p:tag name="KSO_WM_FULL_TEXT_BEAUTIFY_COPY_ID" val="39"/>
  <p:tag name="KSO_WM_BEAUTIFY_FLAG" val=""/>
</p:tagLst>
</file>

<file path=ppt/tags/tag36.xml><?xml version="1.0" encoding="utf-8"?>
<p:tagLst xmlns:p="http://schemas.openxmlformats.org/presentationml/2006/main">
  <p:tag name="KSO_WM_FULL_TEXT_BEAUTIFY_COPY_ID" val="38"/>
  <p:tag name="KSO_WM_BEAUTIFY_FLAG" val=""/>
</p:tagLst>
</file>

<file path=ppt/tags/tag37.xml><?xml version="1.0" encoding="utf-8"?>
<p:tagLst xmlns:p="http://schemas.openxmlformats.org/presentationml/2006/main">
  <p:tag name="KSO_WM_FULL_TEXT_BEAUTIFY_COPY_ID" val="39"/>
  <p:tag name="KSO_WM_BEAUTIFY_FLAG" val=""/>
</p:tagLst>
</file>

<file path=ppt/tags/tag38.xml><?xml version="1.0" encoding="utf-8"?>
<p:tagLst xmlns:p="http://schemas.openxmlformats.org/presentationml/2006/main">
  <p:tag name="KSO_WM_FULL_TEXT_BEAUTIFY_COPY_ID" val="38"/>
  <p:tag name="KSO_WM_BEAUTIFY_FLAG" val=""/>
</p:tagLst>
</file>

<file path=ppt/tags/tag39.xml><?xml version="1.0" encoding="utf-8"?>
<p:tagLst xmlns:p="http://schemas.openxmlformats.org/presentationml/2006/main">
  <p:tag name="KSO_WM_FULL_TEXT_BEAUTIFY_COPY_ID" val="39"/>
  <p:tag name="KSO_WM_BEAUTIFY_FLAG" val=""/>
</p:tagLst>
</file>

<file path=ppt/tags/tag4.xml><?xml version="1.0" encoding="utf-8"?>
<p:tagLst xmlns:p="http://schemas.openxmlformats.org/presentationml/2006/main">
  <p:tag name="KSO_WM_FULL_TEXT_BEAUTIFY_COPY_ID" val="23"/>
  <p:tag name="KSO_WM_BEAUTIFY_FLAG" val=""/>
</p:tagLst>
</file>

<file path=ppt/tags/tag5.xml><?xml version="1.0" encoding="utf-8"?>
<p:tagLst xmlns:p="http://schemas.openxmlformats.org/presentationml/2006/main">
  <p:tag name="KSO_WM_FULL_TEXT_BEAUTIFY_COPY_ID" val="27"/>
  <p:tag name="KSO_WM_BEAUTIFY_FLAG" val=""/>
</p:tagLst>
</file>

<file path=ppt/tags/tag6.xml><?xml version="1.0" encoding="utf-8"?>
<p:tagLst xmlns:p="http://schemas.openxmlformats.org/presentationml/2006/main">
  <p:tag name="KSO_WM_FULL_TEXT_BEAUTIFY_COPY_ID" val="32"/>
  <p:tag name="KSO_WM_BEAUTIFY_FLAG" val=""/>
</p:tagLst>
</file>

<file path=ppt/tags/tag7.xml><?xml version="1.0" encoding="utf-8"?>
<p:tagLst xmlns:p="http://schemas.openxmlformats.org/presentationml/2006/main">
  <p:tag name="KSO_WM_FULL_TEXT_BEAUTIFY_COPY_ID" val="38"/>
  <p:tag name="KSO_WM_BEAUTIFY_FLAG" val=""/>
</p:tagLst>
</file>

<file path=ppt/tags/tag8.xml><?xml version="1.0" encoding="utf-8"?>
<p:tagLst xmlns:p="http://schemas.openxmlformats.org/presentationml/2006/main">
  <p:tag name="KSO_WM_FULL_TEXT_BEAUTIFY_COPY_ID" val="39"/>
  <p:tag name="KSO_WM_BEAUTIFY_FLAG" val=""/>
</p:tagLst>
</file>

<file path=ppt/tags/tag9.xml><?xml version="1.0" encoding="utf-8"?>
<p:tagLst xmlns:p="http://schemas.openxmlformats.org/presentationml/2006/main">
  <p:tag name="KSO_WM_FULL_TEXT_BEAUTIFY_COPY_ID" val="40"/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​​">
      <a:majorFont>
        <a:latin typeface="Helvetica"/>
        <a:ea typeface="Helvetica"/>
        <a:cs typeface="Helvetica"/>
      </a:majorFont>
      <a:minorFont>
        <a:latin typeface="Microsoft YaHei"/>
        <a:ea typeface="Microsoft YaHei"/>
        <a:cs typeface="Microsoft YaHei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121918" tIns="121918" rIns="121918" bIns="121918" numCol="1" spcCol="38100" rtlCol="0" anchor="ctr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微软雅黑" panose="020B050302020402020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121918" tIns="121918" rIns="121918" bIns="121918" numCol="1" spcCol="38100" rtlCol="0" anchor="t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微软雅黑" panose="020B050302020402020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​​">
      <a:majorFont>
        <a:latin typeface="Helvetica"/>
        <a:ea typeface="Helvetica"/>
        <a:cs typeface="Helvetica"/>
      </a:majorFont>
      <a:minorFont>
        <a:latin typeface="Microsoft YaHei"/>
        <a:ea typeface="Microsoft YaHei"/>
        <a:cs typeface="Microsoft YaHei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121918" tIns="121918" rIns="121918" bIns="121918" numCol="1" spcCol="38100" rtlCol="0" anchor="ctr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微软雅黑" panose="020B050302020402020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121918" tIns="121918" rIns="121918" bIns="121918" numCol="1" spcCol="38100" rtlCol="0" anchor="t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微软雅黑" panose="020B050302020402020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3960</Words>
  <Application>WPS 演示</Application>
  <PresentationFormat>自定义</PresentationFormat>
  <Paragraphs>903</Paragraphs>
  <Slides>20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Open Sans Semibold</vt:lpstr>
      <vt:lpstr>Montserrat</vt:lpstr>
      <vt:lpstr>Saturday Sans Regular</vt:lpstr>
      <vt:lpstr>Open Sans</vt:lpstr>
      <vt:lpstr>Calibri</vt:lpstr>
      <vt:lpstr>Lantinghei SC Demibold</vt:lpstr>
      <vt:lpstr>MiSans-Medium</vt:lpstr>
      <vt:lpstr>MiSans-Demibold</vt:lpstr>
      <vt:lpstr>MiSans-Bold</vt:lpstr>
      <vt:lpstr>Noto Sans SC</vt:lpstr>
      <vt:lpstr>Arial</vt:lpstr>
      <vt:lpstr>幼圆</vt:lpstr>
      <vt:lpstr>MiSans Heavy</vt:lpstr>
      <vt:lpstr>Arial Unicode MS</vt:lpstr>
      <vt:lpstr>PingFang SC</vt:lpstr>
      <vt:lpstr>Cambria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行小成</cp:lastModifiedBy>
  <cp:revision>239</cp:revision>
  <dcterms:created xsi:type="dcterms:W3CDTF">2026-06-04T02:53:00Z</dcterms:created>
  <dcterms:modified xsi:type="dcterms:W3CDTF">2026-06-08T07:37:11Z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EC98619F10104DFDB164BBC2FF71E1C3_13</vt:lpwstr>
  </property>
  <property fmtid="{D5CDD505-2E9C-101B-9397-08002B2CF9AE}" pid="3" name="KSOProductBuildVer">
    <vt:lpwstr>2052-12.1.0.26375</vt:lpwstr>
  </property>
</Properties>
</file>