
<file path=[Content_Types].xml><?xml version="1.0" encoding="utf-8"?>
<Types xmlns="http://schemas.openxmlformats.org/package/2006/content-types">
  <Default Extension="xml" ContentType="application/xml"/>
  <Default Extension="jpeg" ContentType="image/jpeg"/>
  <Default Extension="JPG" ContentType="image/.jpg"/>
  <Default Extension="vml" ContentType="application/vnd.openxmlformats-officedocument.vmlDrawing"/>
  <Default Extension="bin" ContentType="application/vnd.openxmlformats-officedocument.oleObject"/>
  <Default Extension="png" ContentType="image/png"/>
  <Default Extension="emf" ContentType="image/x-emf"/>
  <Default Extension="wmf" ContentType="image/x-wmf"/>
  <Default Extension="mp4" ContentType="video/mp4"/>
  <Default Extension="rels" ContentType="application/vnd.openxmlformats-package.relationships+xml"/>
  <Override PartName="/customXml/itemProps339.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12.xml" ContentType="application/vnd.openxmlformats-officedocument.drawingml.diagramColors+xml"/>
  <Override PartName="/ppt/diagrams/colors13.xml" ContentType="application/vnd.openxmlformats-officedocument.drawingml.diagramColors+xml"/>
  <Override PartName="/ppt/diagrams/colors14.xml" ContentType="application/vnd.openxmlformats-officedocument.drawingml.diagramColors+xml"/>
  <Override PartName="/ppt/diagrams/colors15.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12.xml" ContentType="application/vnd.openxmlformats-officedocument.drawingml.diagramData+xml"/>
  <Override PartName="/ppt/diagrams/data13.xml" ContentType="application/vnd.openxmlformats-officedocument.drawingml.diagramData+xml"/>
  <Override PartName="/ppt/diagrams/data14.xml" ContentType="application/vnd.openxmlformats-officedocument.drawingml.diagramData+xml"/>
  <Override PartName="/ppt/diagrams/data15.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12.xml" ContentType="application/vnd.ms-office.drawingml.diagramDrawing+xml"/>
  <Override PartName="/ppt/diagrams/drawing13.xml" ContentType="application/vnd.ms-office.drawingml.diagramDrawing+xml"/>
  <Override PartName="/ppt/diagrams/drawing14.xml" ContentType="application/vnd.ms-office.drawingml.diagramDrawing+xml"/>
  <Override PartName="/ppt/diagrams/drawing15.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12.xml" ContentType="application/vnd.openxmlformats-officedocument.drawingml.diagramLayout+xml"/>
  <Override PartName="/ppt/diagrams/layout13.xml" ContentType="application/vnd.openxmlformats-officedocument.drawingml.diagramLayout+xml"/>
  <Override PartName="/ppt/diagrams/layout14.xml" ContentType="application/vnd.openxmlformats-officedocument.drawingml.diagramLayout+xml"/>
  <Override PartName="/ppt/diagrams/layout15.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12.xml" ContentType="application/vnd.openxmlformats-officedocument.drawingml.diagramStyle+xml"/>
  <Override PartName="/ppt/diagrams/quickStyle13.xml" ContentType="application/vnd.openxmlformats-officedocument.drawingml.diagramStyle+xml"/>
  <Override PartName="/ppt/diagrams/quickStyle14.xml" ContentType="application/vnd.openxmlformats-officedocument.drawingml.diagramStyle+xml"/>
  <Override PartName="/ppt/diagrams/quickStyle15.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handoutMasters/handoutMaster1.xml" ContentType="application/vnd.openxmlformats-officedocument.presentationml.handoutMaster+xml"/>
  <Override PartName="/ppt/media/image11.svg" ContentType="image/svg+xml"/>
  <Override PartName="/ppt/media/image13.svg" ContentType="image/svg+xml"/>
  <Override PartName="/ppt/media/image15.svg" ContentType="image/svg+xml"/>
  <Override PartName="/ppt/media/image17.svg" ContentType="image/svg+xml"/>
  <Override PartName="/ppt/media/image3.svg" ContentType="image/svg+xml"/>
  <Override PartName="/ppt/media/image5.svg" ContentType="image/svg+xml"/>
  <Override PartName="/ppt/media/image7.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20"/>
  </p:notesMasterIdLst>
  <p:handoutMasterIdLst>
    <p:handoutMasterId r:id="rId43"/>
  </p:handoutMasterIdLst>
  <p:sldIdLst>
    <p:sldId id="256" r:id="rId4"/>
    <p:sldId id="258" r:id="rId5"/>
    <p:sldId id="287" r:id="rId6"/>
    <p:sldId id="470" r:id="rId7"/>
    <p:sldId id="494" r:id="rId8"/>
    <p:sldId id="260" r:id="rId9"/>
    <p:sldId id="495" r:id="rId10"/>
    <p:sldId id="496" r:id="rId11"/>
    <p:sldId id="498" r:id="rId12"/>
    <p:sldId id="272" r:id="rId13"/>
    <p:sldId id="500" r:id="rId14"/>
    <p:sldId id="550" r:id="rId15"/>
    <p:sldId id="504" r:id="rId16"/>
    <p:sldId id="501" r:id="rId17"/>
    <p:sldId id="524" r:id="rId18"/>
    <p:sldId id="525" r:id="rId19"/>
    <p:sldId id="526" r:id="rId21"/>
    <p:sldId id="523" r:id="rId22"/>
    <p:sldId id="502" r:id="rId23"/>
    <p:sldId id="527" r:id="rId24"/>
    <p:sldId id="576" r:id="rId25"/>
    <p:sldId id="528" r:id="rId26"/>
    <p:sldId id="529" r:id="rId27"/>
    <p:sldId id="530" r:id="rId28"/>
    <p:sldId id="532" r:id="rId29"/>
    <p:sldId id="531" r:id="rId30"/>
    <p:sldId id="533" r:id="rId31"/>
    <p:sldId id="279" r:id="rId32"/>
    <p:sldId id="438" r:id="rId33"/>
    <p:sldId id="535" r:id="rId34"/>
    <p:sldId id="536" r:id="rId35"/>
    <p:sldId id="537" r:id="rId36"/>
    <p:sldId id="538" r:id="rId37"/>
    <p:sldId id="539" r:id="rId38"/>
    <p:sldId id="544" r:id="rId39"/>
    <p:sldId id="546" r:id="rId40"/>
    <p:sldId id="548" r:id="rId41"/>
    <p:sldId id="285" r:id="rId42"/>
  </p:sldIdLst>
  <p:sldSz cx="12192000" cy="6858000"/>
  <p:notesSz cx="6858000" cy="9144000"/>
  <p:custDataLst>
    <p:tags r:id="rId4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07E"/>
    <a:srgbClr val="2B2D2C"/>
    <a:srgbClr val="090D0E"/>
    <a:srgbClr val="111516"/>
    <a:srgbClr val="232524"/>
    <a:srgbClr val="212226"/>
    <a:srgbClr val="2A2A2A"/>
    <a:srgbClr val="2C2C2C"/>
    <a:srgbClr val="282828"/>
    <a:srgbClr val="2B2B2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97" autoAdjust="0"/>
    <p:restoredTop sz="93050" autoAdjust="0"/>
  </p:normalViewPr>
  <p:slideViewPr>
    <p:cSldViewPr snapToGrid="0">
      <p:cViewPr>
        <p:scale>
          <a:sx n="66" d="100"/>
          <a:sy n="66" d="100"/>
        </p:scale>
        <p:origin x="730"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9" Type="http://schemas.openxmlformats.org/officeDocument/2006/relationships/tags" Target="tags/tag340.xml"/><Relationship Id="rId48" Type="http://schemas.openxmlformats.org/officeDocument/2006/relationships/customXml" Target="../customXml/item1.xml"/><Relationship Id="rId47" Type="http://schemas.openxmlformats.org/officeDocument/2006/relationships/customXmlProps" Target="../customXml/itemProps339.xml"/><Relationship Id="rId46" Type="http://schemas.openxmlformats.org/officeDocument/2006/relationships/tableStyles" Target="tableStyles.xml"/><Relationship Id="rId45" Type="http://schemas.openxmlformats.org/officeDocument/2006/relationships/viewProps" Target="viewProps.xml"/><Relationship Id="rId44" Type="http://schemas.openxmlformats.org/officeDocument/2006/relationships/presProps" Target="presProps.xml"/><Relationship Id="rId43" Type="http://schemas.openxmlformats.org/officeDocument/2006/relationships/handoutMaster" Target="handoutMasters/handoutMaster1.xml"/><Relationship Id="rId42" Type="http://schemas.openxmlformats.org/officeDocument/2006/relationships/slide" Target="slides/slide38.xml"/><Relationship Id="rId41" Type="http://schemas.openxmlformats.org/officeDocument/2006/relationships/slide" Target="slides/slide37.xml"/><Relationship Id="rId40" Type="http://schemas.openxmlformats.org/officeDocument/2006/relationships/slide" Target="slides/slide36.xml"/><Relationship Id="rId4" Type="http://schemas.openxmlformats.org/officeDocument/2006/relationships/slide" Target="slides/slide1.xml"/><Relationship Id="rId39" Type="http://schemas.openxmlformats.org/officeDocument/2006/relationships/slide" Target="slides/slide35.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notesMaster" Target="notesMasters/notesMaster1.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EFCDD8AC-E75B-4C3E-B856-DA0C24E2C136}" type="parTrans">
      <dgm:prSet/>
      <dgm:spPr/>
    </dgm:pt>
    <dgm:pt modelId="{66F3CD11-6360-47FC-B16E-09D287CFF570}" cxnId="{EFCDD8AC-E75B-4C3E-B856-DA0C24E2C136}"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564570DD-2F72-4C64-A75A-193CA2870F0B}" type="parTrans">
      <dgm:prSet/>
      <dgm:spPr/>
    </dgm:pt>
    <dgm:pt modelId="{2E62AB09-D0F6-438F-9C66-EA56C3C41BD4}" cxnId="{564570DD-2F72-4C64-A75A-193CA2870F0B}"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8A07343D-B9AD-4A47-9493-337E4409EA28}" type="parTrans">
      <dgm:prSet/>
      <dgm:spPr/>
    </dgm:pt>
    <dgm:pt modelId="{3D21CAD6-6F72-4608-B9D4-571910F9A702}" cxnId="{8A07343D-B9AD-4A47-9493-337E4409EA28}"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45FA6486-B3EC-49CC-BA5E-DADBE8ADD4BC}" type="parTrans">
      <dgm:prSet/>
      <dgm:spPr/>
    </dgm:pt>
    <dgm:pt modelId="{37435CD5-E7B4-4BF1-BD7C-477E503AB5DD}" cxnId="{45FA6486-B3EC-49CC-BA5E-DADBE8ADD4BC}"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35C56C6A-4880-4D8F-ADF2-FA11C4669117}" type="parTrans">
      <dgm:prSet/>
      <dgm:spPr/>
    </dgm:pt>
    <dgm:pt modelId="{59A518DF-CDED-4F2F-A0E7-DEFB95426733}" cxnId="{35C56C6A-4880-4D8F-ADF2-FA11C4669117}"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C8C2CE79-F36C-4924-B718-1CBDD8288B76}" type="parTrans">
      <dgm:prSet/>
      <dgm:spPr/>
    </dgm:pt>
    <dgm:pt modelId="{57A622F2-9ED4-4487-A01E-5F082D6B6528}" cxnId="{C8C2CE79-F36C-4924-B718-1CBDD8288B76}"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EFCDD8AC-E75B-4C3E-B856-DA0C24E2C136}" srcId="{9DB23D42-BC25-41C4-9A3F-A3E78CFB9E14}" destId="{4B5DF693-4886-4E9C-B265-25DF30A69707}" srcOrd="0" destOrd="0" parTransId="{C45242E4-C1BE-46EE-AFF4-3FF6BC67FF5A}" sibTransId="{66F3CD11-6360-47FC-B16E-09D287CFF570}"/>
    <dgm:cxn modelId="{564570DD-2F72-4C64-A75A-193CA2870F0B}" srcId="{9DB23D42-BC25-41C4-9A3F-A3E78CFB9E14}" destId="{D21DC186-0676-45FC-9354-C0188C2FF392}" srcOrd="1" destOrd="0" parTransId="{33F77309-AEA6-42F5-AB74-D99CE411FBE2}" sibTransId="{2E62AB09-D0F6-438F-9C66-EA56C3C41BD4}"/>
    <dgm:cxn modelId="{8A07343D-B9AD-4A47-9493-337E4409EA28}" srcId="{9DB23D42-BC25-41C4-9A3F-A3E78CFB9E14}" destId="{CB84C01F-80D0-4070-80A6-CB6614DA8F48}" srcOrd="2" destOrd="0" parTransId="{BD679D04-73EA-4B88-AC52-631A0355AF75}" sibTransId="{3D21CAD6-6F72-4608-B9D4-571910F9A702}"/>
    <dgm:cxn modelId="{45FA6486-B3EC-49CC-BA5E-DADBE8ADD4BC}" srcId="{9DB23D42-BC25-41C4-9A3F-A3E78CFB9E14}" destId="{3345E2D5-919E-4078-9368-EC7FD18F99D8}" srcOrd="3" destOrd="0" parTransId="{5985D4BA-3C9E-43E3-9422-36F126BB3026}" sibTransId="{37435CD5-E7B4-4BF1-BD7C-477E503AB5DD}"/>
    <dgm:cxn modelId="{35C56C6A-4880-4D8F-ADF2-FA11C4669117}" srcId="{9DB23D42-BC25-41C4-9A3F-A3E78CFB9E14}" destId="{E9FE9389-3702-493B-8603-E85D6196F137}" srcOrd="4" destOrd="0" parTransId="{CF040132-4DA2-4D64-84A0-23352D496B7E}" sibTransId="{59A518DF-CDED-4F2F-A0E7-DEFB95426733}"/>
    <dgm:cxn modelId="{C8C2CE79-F36C-4924-B718-1CBDD8288B76}" srcId="{9DB23D42-BC25-41C4-9A3F-A3E78CFB9E14}" destId="{680020E9-AF69-46C0-B8EB-E943A07C1D26}" srcOrd="5" destOrd="0" parTransId="{B46F7DDB-F366-4A67-869E-56BD42827514}" sibTransId="{57A622F2-9ED4-4487-A01E-5F082D6B6528}"/>
    <dgm:cxn modelId="{BD56E4FB-36C2-4628-A71B-440B66440447}" type="presOf" srcId="{9DB23D42-BC25-41C4-9A3F-A3E78CFB9E14}" destId="{B84BFEFB-261E-437C-AD9E-90ED8A3C8045}" srcOrd="0" destOrd="0" presId="urn:microsoft.com/office/officeart/2005/8/layout/hChevron3"/>
    <dgm:cxn modelId="{66A53430-B101-4B45-9FDC-69ED494857A7}" type="presParOf" srcId="{B84BFEFB-261E-437C-AD9E-90ED8A3C8045}" destId="{1450B55C-E4AF-4C4A-86D5-6F08C883C8A1}" srcOrd="0" destOrd="0" presId="urn:microsoft.com/office/officeart/2005/8/layout/hChevron3"/>
    <dgm:cxn modelId="{F2343A57-6808-4570-8B82-DCCA9E62FC68}" type="presOf" srcId="{4B5DF693-4886-4E9C-B265-25DF30A69707}" destId="{1450B55C-E4AF-4C4A-86D5-6F08C883C8A1}" srcOrd="0" destOrd="0" presId="urn:microsoft.com/office/officeart/2005/8/layout/hChevron3"/>
    <dgm:cxn modelId="{6310D460-42AE-413A-BA13-3825F446513A}" type="presParOf" srcId="{B84BFEFB-261E-437C-AD9E-90ED8A3C8045}" destId="{B9E1FA38-2042-466B-8091-F149A9FE2767}" srcOrd="1" destOrd="0" presId="urn:microsoft.com/office/officeart/2005/8/layout/hChevron3"/>
    <dgm:cxn modelId="{E60338EE-0E56-4F5C-BF4F-D022F2D7AC37}" type="presParOf" srcId="{B84BFEFB-261E-437C-AD9E-90ED8A3C8045}" destId="{97ED5984-E182-4084-893A-3007DB7F6057}" srcOrd="2" destOrd="0" presId="urn:microsoft.com/office/officeart/2005/8/layout/hChevron3"/>
    <dgm:cxn modelId="{A142D48F-7F95-4CFD-89B8-0960E2166629}" type="presOf" srcId="{D21DC186-0676-45FC-9354-C0188C2FF392}" destId="{97ED5984-E182-4084-893A-3007DB7F6057}" srcOrd="0" destOrd="0" presId="urn:microsoft.com/office/officeart/2005/8/layout/hChevron3"/>
    <dgm:cxn modelId="{9B4CA230-23E5-442C-86D1-25AA338AB5F3}" type="presParOf" srcId="{B84BFEFB-261E-437C-AD9E-90ED8A3C8045}" destId="{D2344F82-2A90-412D-B813-61B1B47F68C7}" srcOrd="3" destOrd="0" presId="urn:microsoft.com/office/officeart/2005/8/layout/hChevron3"/>
    <dgm:cxn modelId="{B025E13C-103C-405C-A423-748015A94FF3}" type="presParOf" srcId="{B84BFEFB-261E-437C-AD9E-90ED8A3C8045}" destId="{BA1BBACD-C964-4429-B8AC-A0F655E890BE}" srcOrd="4" destOrd="0" presId="urn:microsoft.com/office/officeart/2005/8/layout/hChevron3"/>
    <dgm:cxn modelId="{CCE91A4E-BA1C-4B3C-908F-2F6D65188D2D}" type="presOf" srcId="{CB84C01F-80D0-4070-80A6-CB6614DA8F48}" destId="{BA1BBACD-C964-4429-B8AC-A0F655E890BE}" srcOrd="0" destOrd="0" presId="urn:microsoft.com/office/officeart/2005/8/layout/hChevron3"/>
    <dgm:cxn modelId="{26992FE4-3590-494A-B93B-F7874DBFB7DD}" type="presParOf" srcId="{B84BFEFB-261E-437C-AD9E-90ED8A3C8045}" destId="{5E8637FF-9D9C-4AEB-BE02-BF99D7014A87}" srcOrd="5" destOrd="0" presId="urn:microsoft.com/office/officeart/2005/8/layout/hChevron3"/>
    <dgm:cxn modelId="{39DD9C0A-6B92-4B54-B078-D44750F4FBEB}" type="presParOf" srcId="{B84BFEFB-261E-437C-AD9E-90ED8A3C8045}" destId="{8FA26A1F-6B49-4132-891D-2CE28ECDACCE}" srcOrd="6" destOrd="0" presId="urn:microsoft.com/office/officeart/2005/8/layout/hChevron3"/>
    <dgm:cxn modelId="{028DEB93-4792-4DB3-A444-B5909C25F877}" type="presOf" srcId="{3345E2D5-919E-4078-9368-EC7FD18F99D8}" destId="{8FA26A1F-6B49-4132-891D-2CE28ECDACCE}" srcOrd="0" destOrd="0" presId="urn:microsoft.com/office/officeart/2005/8/layout/hChevron3"/>
    <dgm:cxn modelId="{BD8D8CDA-1D75-4713-8916-C0513D5E9E45}" type="presParOf" srcId="{B84BFEFB-261E-437C-AD9E-90ED8A3C8045}" destId="{2B09010A-6893-490F-8FF3-29B63D240969}" srcOrd="7" destOrd="0" presId="urn:microsoft.com/office/officeart/2005/8/layout/hChevron3"/>
    <dgm:cxn modelId="{00782CFD-F0E9-488D-8183-3BCFE5AB6593}" type="presParOf" srcId="{B84BFEFB-261E-437C-AD9E-90ED8A3C8045}" destId="{F5807EC3-1224-4B63-A00C-A44738355025}" srcOrd="8" destOrd="0" presId="urn:microsoft.com/office/officeart/2005/8/layout/hChevron3"/>
    <dgm:cxn modelId="{3F9886D8-DB28-4537-9021-A820DB907190}" type="presOf" srcId="{E9FE9389-3702-493B-8603-E85D6196F137}" destId="{F5807EC3-1224-4B63-A00C-A44738355025}" srcOrd="0" destOrd="0" presId="urn:microsoft.com/office/officeart/2005/8/layout/hChevron3"/>
    <dgm:cxn modelId="{6C9C7B3A-CB79-4336-90D2-706AED0C0068}" type="presParOf" srcId="{B84BFEFB-261E-437C-AD9E-90ED8A3C8045}" destId="{6E83620C-5216-45E1-90C6-651A581034B3}" srcOrd="9" destOrd="0" presId="urn:microsoft.com/office/officeart/2005/8/layout/hChevron3"/>
    <dgm:cxn modelId="{E2B259A0-0D1E-4289-ABD4-E1379ECB1056}" type="presParOf" srcId="{B84BFEFB-261E-437C-AD9E-90ED8A3C8045}" destId="{D7815753-7935-44C7-8C26-21F7C811EC26}" srcOrd="10" destOrd="0" presId="urn:microsoft.com/office/officeart/2005/8/layout/hChevron3"/>
    <dgm:cxn modelId="{299BEE2B-446C-4692-BF80-A21AA37B291D}"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D8DEFF80-9295-4622-826B-DBC93C676B37}" type="parTrans">
      <dgm:prSet/>
      <dgm:spPr/>
    </dgm:pt>
    <dgm:pt modelId="{66F3CD11-6360-47FC-B16E-09D287CFF570}" cxnId="{D8DEFF80-9295-4622-826B-DBC93C676B37}"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11C9F1FC-44C0-4F04-BE99-34B176A4A2E3}" type="parTrans">
      <dgm:prSet/>
      <dgm:spPr/>
    </dgm:pt>
    <dgm:pt modelId="{2E62AB09-D0F6-438F-9C66-EA56C3C41BD4}" cxnId="{11C9F1FC-44C0-4F04-BE99-34B176A4A2E3}"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462E5C83-4DDD-40A7-A9CC-F4B9BB13D3E6}" type="parTrans">
      <dgm:prSet/>
      <dgm:spPr/>
    </dgm:pt>
    <dgm:pt modelId="{3D21CAD6-6F72-4608-B9D4-571910F9A702}" cxnId="{462E5C83-4DDD-40A7-A9CC-F4B9BB13D3E6}"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111B2804-449F-4CF4-B405-056704E52342}" type="parTrans">
      <dgm:prSet/>
      <dgm:spPr/>
    </dgm:pt>
    <dgm:pt modelId="{37435CD5-E7B4-4BF1-BD7C-477E503AB5DD}" cxnId="{111B2804-449F-4CF4-B405-056704E52342}"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A32FEF2B-DF2A-441B-80F6-9886597355B8}" type="parTrans">
      <dgm:prSet/>
      <dgm:spPr/>
    </dgm:pt>
    <dgm:pt modelId="{59A518DF-CDED-4F2F-A0E7-DEFB95426733}" cxnId="{A32FEF2B-DF2A-441B-80F6-9886597355B8}"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7AA252F7-EE4C-4875-B798-C4B8C046315B}" type="parTrans">
      <dgm:prSet/>
      <dgm:spPr/>
    </dgm:pt>
    <dgm:pt modelId="{57A622F2-9ED4-4487-A01E-5F082D6B6528}" cxnId="{7AA252F7-EE4C-4875-B798-C4B8C046315B}"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D8DEFF80-9295-4622-826B-DBC93C676B37}" srcId="{9DB23D42-BC25-41C4-9A3F-A3E78CFB9E14}" destId="{4B5DF693-4886-4E9C-B265-25DF30A69707}" srcOrd="0" destOrd="0" parTransId="{C45242E4-C1BE-46EE-AFF4-3FF6BC67FF5A}" sibTransId="{66F3CD11-6360-47FC-B16E-09D287CFF570}"/>
    <dgm:cxn modelId="{11C9F1FC-44C0-4F04-BE99-34B176A4A2E3}" srcId="{9DB23D42-BC25-41C4-9A3F-A3E78CFB9E14}" destId="{D21DC186-0676-45FC-9354-C0188C2FF392}" srcOrd="1" destOrd="0" parTransId="{33F77309-AEA6-42F5-AB74-D99CE411FBE2}" sibTransId="{2E62AB09-D0F6-438F-9C66-EA56C3C41BD4}"/>
    <dgm:cxn modelId="{462E5C83-4DDD-40A7-A9CC-F4B9BB13D3E6}" srcId="{9DB23D42-BC25-41C4-9A3F-A3E78CFB9E14}" destId="{CB84C01F-80D0-4070-80A6-CB6614DA8F48}" srcOrd="2" destOrd="0" parTransId="{BD679D04-73EA-4B88-AC52-631A0355AF75}" sibTransId="{3D21CAD6-6F72-4608-B9D4-571910F9A702}"/>
    <dgm:cxn modelId="{111B2804-449F-4CF4-B405-056704E52342}" srcId="{9DB23D42-BC25-41C4-9A3F-A3E78CFB9E14}" destId="{3345E2D5-919E-4078-9368-EC7FD18F99D8}" srcOrd="3" destOrd="0" parTransId="{5985D4BA-3C9E-43E3-9422-36F126BB3026}" sibTransId="{37435CD5-E7B4-4BF1-BD7C-477E503AB5DD}"/>
    <dgm:cxn modelId="{A32FEF2B-DF2A-441B-80F6-9886597355B8}" srcId="{9DB23D42-BC25-41C4-9A3F-A3E78CFB9E14}" destId="{E9FE9389-3702-493B-8603-E85D6196F137}" srcOrd="4" destOrd="0" parTransId="{CF040132-4DA2-4D64-84A0-23352D496B7E}" sibTransId="{59A518DF-CDED-4F2F-A0E7-DEFB95426733}"/>
    <dgm:cxn modelId="{7AA252F7-EE4C-4875-B798-C4B8C046315B}" srcId="{9DB23D42-BC25-41C4-9A3F-A3E78CFB9E14}" destId="{680020E9-AF69-46C0-B8EB-E943A07C1D26}" srcOrd="5" destOrd="0" parTransId="{B46F7DDB-F366-4A67-869E-56BD42827514}" sibTransId="{57A622F2-9ED4-4487-A01E-5F082D6B6528}"/>
    <dgm:cxn modelId="{A02BF246-F1BE-4BFE-8715-A993B93AB931}" type="presOf" srcId="{9DB23D42-BC25-41C4-9A3F-A3E78CFB9E14}" destId="{B84BFEFB-261E-437C-AD9E-90ED8A3C8045}" srcOrd="0" destOrd="0" presId="urn:microsoft.com/office/officeart/2005/8/layout/hChevron3"/>
    <dgm:cxn modelId="{776EEB63-5E87-4047-9A16-9E62D442B1AE}" type="presParOf" srcId="{B84BFEFB-261E-437C-AD9E-90ED8A3C8045}" destId="{1450B55C-E4AF-4C4A-86D5-6F08C883C8A1}" srcOrd="0" destOrd="0" presId="urn:microsoft.com/office/officeart/2005/8/layout/hChevron3"/>
    <dgm:cxn modelId="{45F88A03-CF7E-49F5-B880-7801241172FA}" type="presOf" srcId="{4B5DF693-4886-4E9C-B265-25DF30A69707}" destId="{1450B55C-E4AF-4C4A-86D5-6F08C883C8A1}" srcOrd="0" destOrd="0" presId="urn:microsoft.com/office/officeart/2005/8/layout/hChevron3"/>
    <dgm:cxn modelId="{133CD6E3-1D6A-4597-BD0B-7014BC209874}" type="presParOf" srcId="{B84BFEFB-261E-437C-AD9E-90ED8A3C8045}" destId="{B9E1FA38-2042-466B-8091-F149A9FE2767}" srcOrd="1" destOrd="0" presId="urn:microsoft.com/office/officeart/2005/8/layout/hChevron3"/>
    <dgm:cxn modelId="{69EC016E-E297-4965-936A-86DC70D7B58B}" type="presParOf" srcId="{B84BFEFB-261E-437C-AD9E-90ED8A3C8045}" destId="{97ED5984-E182-4084-893A-3007DB7F6057}" srcOrd="2" destOrd="0" presId="urn:microsoft.com/office/officeart/2005/8/layout/hChevron3"/>
    <dgm:cxn modelId="{731741B0-1872-4872-A8D8-C14E6F22577D}" type="presOf" srcId="{D21DC186-0676-45FC-9354-C0188C2FF392}" destId="{97ED5984-E182-4084-893A-3007DB7F6057}" srcOrd="0" destOrd="0" presId="urn:microsoft.com/office/officeart/2005/8/layout/hChevron3"/>
    <dgm:cxn modelId="{24806342-8488-400E-9430-24282B0EB5FD}" type="presParOf" srcId="{B84BFEFB-261E-437C-AD9E-90ED8A3C8045}" destId="{D2344F82-2A90-412D-B813-61B1B47F68C7}" srcOrd="3" destOrd="0" presId="urn:microsoft.com/office/officeart/2005/8/layout/hChevron3"/>
    <dgm:cxn modelId="{4F66A300-A224-4FDE-91F2-79675DAF1FC6}" type="presParOf" srcId="{B84BFEFB-261E-437C-AD9E-90ED8A3C8045}" destId="{BA1BBACD-C964-4429-B8AC-A0F655E890BE}" srcOrd="4" destOrd="0" presId="urn:microsoft.com/office/officeart/2005/8/layout/hChevron3"/>
    <dgm:cxn modelId="{C7C1A816-E8F6-4CAC-813B-6F50E073943C}" type="presOf" srcId="{CB84C01F-80D0-4070-80A6-CB6614DA8F48}" destId="{BA1BBACD-C964-4429-B8AC-A0F655E890BE}" srcOrd="0" destOrd="0" presId="urn:microsoft.com/office/officeart/2005/8/layout/hChevron3"/>
    <dgm:cxn modelId="{52392F7C-E06A-412D-89D3-D995FFC38D95}" type="presParOf" srcId="{B84BFEFB-261E-437C-AD9E-90ED8A3C8045}" destId="{5E8637FF-9D9C-4AEB-BE02-BF99D7014A87}" srcOrd="5" destOrd="0" presId="urn:microsoft.com/office/officeart/2005/8/layout/hChevron3"/>
    <dgm:cxn modelId="{4CC22BA5-2444-4125-BF6D-416EFF794A35}" type="presParOf" srcId="{B84BFEFB-261E-437C-AD9E-90ED8A3C8045}" destId="{8FA26A1F-6B49-4132-891D-2CE28ECDACCE}" srcOrd="6" destOrd="0" presId="urn:microsoft.com/office/officeart/2005/8/layout/hChevron3"/>
    <dgm:cxn modelId="{BBF6F6B7-2740-42D2-BA63-D1FF38B65074}" type="presOf" srcId="{3345E2D5-919E-4078-9368-EC7FD18F99D8}" destId="{8FA26A1F-6B49-4132-891D-2CE28ECDACCE}" srcOrd="0" destOrd="0" presId="urn:microsoft.com/office/officeart/2005/8/layout/hChevron3"/>
    <dgm:cxn modelId="{686F1EE1-817B-4EF4-AE31-94B72B439840}" type="presParOf" srcId="{B84BFEFB-261E-437C-AD9E-90ED8A3C8045}" destId="{2B09010A-6893-490F-8FF3-29B63D240969}" srcOrd="7" destOrd="0" presId="urn:microsoft.com/office/officeart/2005/8/layout/hChevron3"/>
    <dgm:cxn modelId="{0C01ACB0-B726-4285-BB3E-5AD2CDEC81B2}" type="presParOf" srcId="{B84BFEFB-261E-437C-AD9E-90ED8A3C8045}" destId="{F5807EC3-1224-4B63-A00C-A44738355025}" srcOrd="8" destOrd="0" presId="urn:microsoft.com/office/officeart/2005/8/layout/hChevron3"/>
    <dgm:cxn modelId="{941EA19A-02D0-4E32-BFEE-1DDAAB00BD97}" type="presOf" srcId="{E9FE9389-3702-493B-8603-E85D6196F137}" destId="{F5807EC3-1224-4B63-A00C-A44738355025}" srcOrd="0" destOrd="0" presId="urn:microsoft.com/office/officeart/2005/8/layout/hChevron3"/>
    <dgm:cxn modelId="{40EF9BA1-2E3F-44D7-8FE0-DC5267BBF593}" type="presParOf" srcId="{B84BFEFB-261E-437C-AD9E-90ED8A3C8045}" destId="{6E83620C-5216-45E1-90C6-651A581034B3}" srcOrd="9" destOrd="0" presId="urn:microsoft.com/office/officeart/2005/8/layout/hChevron3"/>
    <dgm:cxn modelId="{E8C6CF18-859C-4254-A1A4-3025195A8ECF}" type="presParOf" srcId="{B84BFEFB-261E-437C-AD9E-90ED8A3C8045}" destId="{D7815753-7935-44C7-8C26-21F7C811EC26}" srcOrd="10" destOrd="0" presId="urn:microsoft.com/office/officeart/2005/8/layout/hChevron3"/>
    <dgm:cxn modelId="{20CA1AF7-A7FE-4157-B1A3-642AF966E90F}"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04FF1DF1-7A35-41DE-B753-72612B14BAC9}" type="parTrans">
      <dgm:prSet/>
      <dgm:spPr/>
    </dgm:pt>
    <dgm:pt modelId="{66F3CD11-6360-47FC-B16E-09D287CFF570}" cxnId="{04FF1DF1-7A35-41DE-B753-72612B14BAC9}"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CC436D52-528F-4D50-AECE-C732362E337A}" type="parTrans">
      <dgm:prSet/>
      <dgm:spPr/>
    </dgm:pt>
    <dgm:pt modelId="{2E62AB09-D0F6-438F-9C66-EA56C3C41BD4}" cxnId="{CC436D52-528F-4D50-AECE-C732362E337A}"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A93C0D3F-968D-4C2D-96C1-D459927E5087}" type="parTrans">
      <dgm:prSet/>
      <dgm:spPr/>
    </dgm:pt>
    <dgm:pt modelId="{3D21CAD6-6F72-4608-B9D4-571910F9A702}" cxnId="{A93C0D3F-968D-4C2D-96C1-D459927E5087}"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2219C449-56A4-49C9-A98E-31176CE83A5D}" type="parTrans">
      <dgm:prSet/>
      <dgm:spPr/>
    </dgm:pt>
    <dgm:pt modelId="{37435CD5-E7B4-4BF1-BD7C-477E503AB5DD}" cxnId="{2219C449-56A4-49C9-A98E-31176CE83A5D}"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D8312AD5-36B2-4A42-8463-0F30C3B27445}" type="parTrans">
      <dgm:prSet/>
      <dgm:spPr/>
    </dgm:pt>
    <dgm:pt modelId="{59A518DF-CDED-4F2F-A0E7-DEFB95426733}" cxnId="{D8312AD5-36B2-4A42-8463-0F30C3B27445}"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70F0A986-DF64-4500-8A96-B3A04CD32BEA}" type="parTrans">
      <dgm:prSet/>
      <dgm:spPr/>
    </dgm:pt>
    <dgm:pt modelId="{57A622F2-9ED4-4487-A01E-5F082D6B6528}" cxnId="{70F0A986-DF64-4500-8A96-B3A04CD32BEA}"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04FF1DF1-7A35-41DE-B753-72612B14BAC9}" srcId="{9DB23D42-BC25-41C4-9A3F-A3E78CFB9E14}" destId="{4B5DF693-4886-4E9C-B265-25DF30A69707}" srcOrd="0" destOrd="0" parTransId="{C45242E4-C1BE-46EE-AFF4-3FF6BC67FF5A}" sibTransId="{66F3CD11-6360-47FC-B16E-09D287CFF570}"/>
    <dgm:cxn modelId="{CC436D52-528F-4D50-AECE-C732362E337A}" srcId="{9DB23D42-BC25-41C4-9A3F-A3E78CFB9E14}" destId="{D21DC186-0676-45FC-9354-C0188C2FF392}" srcOrd="1" destOrd="0" parTransId="{33F77309-AEA6-42F5-AB74-D99CE411FBE2}" sibTransId="{2E62AB09-D0F6-438F-9C66-EA56C3C41BD4}"/>
    <dgm:cxn modelId="{A93C0D3F-968D-4C2D-96C1-D459927E5087}" srcId="{9DB23D42-BC25-41C4-9A3F-A3E78CFB9E14}" destId="{CB84C01F-80D0-4070-80A6-CB6614DA8F48}" srcOrd="2" destOrd="0" parTransId="{BD679D04-73EA-4B88-AC52-631A0355AF75}" sibTransId="{3D21CAD6-6F72-4608-B9D4-571910F9A702}"/>
    <dgm:cxn modelId="{2219C449-56A4-49C9-A98E-31176CE83A5D}" srcId="{9DB23D42-BC25-41C4-9A3F-A3E78CFB9E14}" destId="{3345E2D5-919E-4078-9368-EC7FD18F99D8}" srcOrd="3" destOrd="0" parTransId="{5985D4BA-3C9E-43E3-9422-36F126BB3026}" sibTransId="{37435CD5-E7B4-4BF1-BD7C-477E503AB5DD}"/>
    <dgm:cxn modelId="{D8312AD5-36B2-4A42-8463-0F30C3B27445}" srcId="{9DB23D42-BC25-41C4-9A3F-A3E78CFB9E14}" destId="{E9FE9389-3702-493B-8603-E85D6196F137}" srcOrd="4" destOrd="0" parTransId="{CF040132-4DA2-4D64-84A0-23352D496B7E}" sibTransId="{59A518DF-CDED-4F2F-A0E7-DEFB95426733}"/>
    <dgm:cxn modelId="{70F0A986-DF64-4500-8A96-B3A04CD32BEA}" srcId="{9DB23D42-BC25-41C4-9A3F-A3E78CFB9E14}" destId="{680020E9-AF69-46C0-B8EB-E943A07C1D26}" srcOrd="5" destOrd="0" parTransId="{B46F7DDB-F366-4A67-869E-56BD42827514}" sibTransId="{57A622F2-9ED4-4487-A01E-5F082D6B6528}"/>
    <dgm:cxn modelId="{F3C2B3F7-0AE3-4822-9BC5-FAF847FE5AB7}" type="presOf" srcId="{9DB23D42-BC25-41C4-9A3F-A3E78CFB9E14}" destId="{B84BFEFB-261E-437C-AD9E-90ED8A3C8045}" srcOrd="0" destOrd="0" presId="urn:microsoft.com/office/officeart/2005/8/layout/hChevron3"/>
    <dgm:cxn modelId="{C405B33C-E4AC-4E97-AA61-73DDC070705C}" type="presParOf" srcId="{B84BFEFB-261E-437C-AD9E-90ED8A3C8045}" destId="{1450B55C-E4AF-4C4A-86D5-6F08C883C8A1}" srcOrd="0" destOrd="0" presId="urn:microsoft.com/office/officeart/2005/8/layout/hChevron3"/>
    <dgm:cxn modelId="{8C03721C-88C8-4188-B80B-F3311DE8ABE1}" type="presOf" srcId="{4B5DF693-4886-4E9C-B265-25DF30A69707}" destId="{1450B55C-E4AF-4C4A-86D5-6F08C883C8A1}" srcOrd="0" destOrd="0" presId="urn:microsoft.com/office/officeart/2005/8/layout/hChevron3"/>
    <dgm:cxn modelId="{089C847A-527C-4007-B39A-6B3608365706}" type="presParOf" srcId="{B84BFEFB-261E-437C-AD9E-90ED8A3C8045}" destId="{B9E1FA38-2042-466B-8091-F149A9FE2767}" srcOrd="1" destOrd="0" presId="urn:microsoft.com/office/officeart/2005/8/layout/hChevron3"/>
    <dgm:cxn modelId="{08A87D7B-D7F9-4F0E-B1D0-4FF26491B9A0}" type="presParOf" srcId="{B84BFEFB-261E-437C-AD9E-90ED8A3C8045}" destId="{97ED5984-E182-4084-893A-3007DB7F6057}" srcOrd="2" destOrd="0" presId="urn:microsoft.com/office/officeart/2005/8/layout/hChevron3"/>
    <dgm:cxn modelId="{86A5913C-F51A-49FE-BEA8-7885732E5845}" type="presOf" srcId="{D21DC186-0676-45FC-9354-C0188C2FF392}" destId="{97ED5984-E182-4084-893A-3007DB7F6057}" srcOrd="0" destOrd="0" presId="urn:microsoft.com/office/officeart/2005/8/layout/hChevron3"/>
    <dgm:cxn modelId="{18BC5398-6503-4426-A0BE-F72889349DD2}" type="presParOf" srcId="{B84BFEFB-261E-437C-AD9E-90ED8A3C8045}" destId="{D2344F82-2A90-412D-B813-61B1B47F68C7}" srcOrd="3" destOrd="0" presId="urn:microsoft.com/office/officeart/2005/8/layout/hChevron3"/>
    <dgm:cxn modelId="{2394F101-DAB3-44E5-B787-63D10976F85B}" type="presParOf" srcId="{B84BFEFB-261E-437C-AD9E-90ED8A3C8045}" destId="{BA1BBACD-C964-4429-B8AC-A0F655E890BE}" srcOrd="4" destOrd="0" presId="urn:microsoft.com/office/officeart/2005/8/layout/hChevron3"/>
    <dgm:cxn modelId="{D0136862-E68C-4E0F-9D8A-522E265066F4}" type="presOf" srcId="{CB84C01F-80D0-4070-80A6-CB6614DA8F48}" destId="{BA1BBACD-C964-4429-B8AC-A0F655E890BE}" srcOrd="0" destOrd="0" presId="urn:microsoft.com/office/officeart/2005/8/layout/hChevron3"/>
    <dgm:cxn modelId="{1B2BCF8F-0766-40E4-AADA-95965760D9E8}" type="presParOf" srcId="{B84BFEFB-261E-437C-AD9E-90ED8A3C8045}" destId="{5E8637FF-9D9C-4AEB-BE02-BF99D7014A87}" srcOrd="5" destOrd="0" presId="urn:microsoft.com/office/officeart/2005/8/layout/hChevron3"/>
    <dgm:cxn modelId="{7B86C3AF-BE2A-46D4-B90C-75EF0CEF280C}" type="presParOf" srcId="{B84BFEFB-261E-437C-AD9E-90ED8A3C8045}" destId="{8FA26A1F-6B49-4132-891D-2CE28ECDACCE}" srcOrd="6" destOrd="0" presId="urn:microsoft.com/office/officeart/2005/8/layout/hChevron3"/>
    <dgm:cxn modelId="{3E7AC685-DCD7-4C68-B211-FE9A325DC3F3}" type="presOf" srcId="{3345E2D5-919E-4078-9368-EC7FD18F99D8}" destId="{8FA26A1F-6B49-4132-891D-2CE28ECDACCE}" srcOrd="0" destOrd="0" presId="urn:microsoft.com/office/officeart/2005/8/layout/hChevron3"/>
    <dgm:cxn modelId="{EFD70AE1-E3E9-49C5-A174-AEF4BCDB97AB}" type="presParOf" srcId="{B84BFEFB-261E-437C-AD9E-90ED8A3C8045}" destId="{2B09010A-6893-490F-8FF3-29B63D240969}" srcOrd="7" destOrd="0" presId="urn:microsoft.com/office/officeart/2005/8/layout/hChevron3"/>
    <dgm:cxn modelId="{CDA97123-29C0-4B66-A58B-649EDB676A13}" type="presParOf" srcId="{B84BFEFB-261E-437C-AD9E-90ED8A3C8045}" destId="{F5807EC3-1224-4B63-A00C-A44738355025}" srcOrd="8" destOrd="0" presId="urn:microsoft.com/office/officeart/2005/8/layout/hChevron3"/>
    <dgm:cxn modelId="{356236A0-2AC5-4B52-B76A-4EFD241A2985}" type="presOf" srcId="{E9FE9389-3702-493B-8603-E85D6196F137}" destId="{F5807EC3-1224-4B63-A00C-A44738355025}" srcOrd="0" destOrd="0" presId="urn:microsoft.com/office/officeart/2005/8/layout/hChevron3"/>
    <dgm:cxn modelId="{3A11F0C3-2250-4C0C-90CB-E6ADE4229ED3}" type="presParOf" srcId="{B84BFEFB-261E-437C-AD9E-90ED8A3C8045}" destId="{6E83620C-5216-45E1-90C6-651A581034B3}" srcOrd="9" destOrd="0" presId="urn:microsoft.com/office/officeart/2005/8/layout/hChevron3"/>
    <dgm:cxn modelId="{A76F0ADA-0AAA-4E61-A208-3E5472C9B329}" type="presParOf" srcId="{B84BFEFB-261E-437C-AD9E-90ED8A3C8045}" destId="{D7815753-7935-44C7-8C26-21F7C811EC26}" srcOrd="10" destOrd="0" presId="urn:microsoft.com/office/officeart/2005/8/layout/hChevron3"/>
    <dgm:cxn modelId="{AA6467E2-7080-4B9A-B4C6-FA919B842AD1}"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5DC5B8EA-BB85-46F3-9AD1-96E028C8102D}" type="parTrans">
      <dgm:prSet/>
      <dgm:spPr/>
    </dgm:pt>
    <dgm:pt modelId="{66F3CD11-6360-47FC-B16E-09D287CFF570}" cxnId="{5DC5B8EA-BB85-46F3-9AD1-96E028C8102D}"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731345F9-E549-4FF3-AC59-3FA7EFE0D275}" type="parTrans">
      <dgm:prSet/>
      <dgm:spPr/>
    </dgm:pt>
    <dgm:pt modelId="{2E62AB09-D0F6-438F-9C66-EA56C3C41BD4}" cxnId="{731345F9-E549-4FF3-AC59-3FA7EFE0D275}"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92D1B69D-CA5A-4DED-9383-37FCA56F71ED}" type="parTrans">
      <dgm:prSet/>
      <dgm:spPr/>
    </dgm:pt>
    <dgm:pt modelId="{3D21CAD6-6F72-4608-B9D4-571910F9A702}" cxnId="{92D1B69D-CA5A-4DED-9383-37FCA56F71ED}"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664B5D7A-9FBF-40C0-8800-AF360D2B5853}" type="parTrans">
      <dgm:prSet/>
      <dgm:spPr/>
    </dgm:pt>
    <dgm:pt modelId="{37435CD5-E7B4-4BF1-BD7C-477E503AB5DD}" cxnId="{664B5D7A-9FBF-40C0-8800-AF360D2B5853}"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7D74C146-33FE-49A0-BC3C-6A8E03265E62}" type="parTrans">
      <dgm:prSet/>
      <dgm:spPr/>
    </dgm:pt>
    <dgm:pt modelId="{59A518DF-CDED-4F2F-A0E7-DEFB95426733}" cxnId="{7D74C146-33FE-49A0-BC3C-6A8E03265E62}"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D709F546-705E-434F-9051-04C522796FBC}" type="parTrans">
      <dgm:prSet/>
      <dgm:spPr/>
    </dgm:pt>
    <dgm:pt modelId="{57A622F2-9ED4-4487-A01E-5F082D6B6528}" cxnId="{D709F546-705E-434F-9051-04C522796FBC}"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5DC5B8EA-BB85-46F3-9AD1-96E028C8102D}" srcId="{9DB23D42-BC25-41C4-9A3F-A3E78CFB9E14}" destId="{4B5DF693-4886-4E9C-B265-25DF30A69707}" srcOrd="0" destOrd="0" parTransId="{C45242E4-C1BE-46EE-AFF4-3FF6BC67FF5A}" sibTransId="{66F3CD11-6360-47FC-B16E-09D287CFF570}"/>
    <dgm:cxn modelId="{731345F9-E549-4FF3-AC59-3FA7EFE0D275}" srcId="{9DB23D42-BC25-41C4-9A3F-A3E78CFB9E14}" destId="{D21DC186-0676-45FC-9354-C0188C2FF392}" srcOrd="1" destOrd="0" parTransId="{33F77309-AEA6-42F5-AB74-D99CE411FBE2}" sibTransId="{2E62AB09-D0F6-438F-9C66-EA56C3C41BD4}"/>
    <dgm:cxn modelId="{92D1B69D-CA5A-4DED-9383-37FCA56F71ED}" srcId="{9DB23D42-BC25-41C4-9A3F-A3E78CFB9E14}" destId="{CB84C01F-80D0-4070-80A6-CB6614DA8F48}" srcOrd="2" destOrd="0" parTransId="{BD679D04-73EA-4B88-AC52-631A0355AF75}" sibTransId="{3D21CAD6-6F72-4608-B9D4-571910F9A702}"/>
    <dgm:cxn modelId="{664B5D7A-9FBF-40C0-8800-AF360D2B5853}" srcId="{9DB23D42-BC25-41C4-9A3F-A3E78CFB9E14}" destId="{3345E2D5-919E-4078-9368-EC7FD18F99D8}" srcOrd="3" destOrd="0" parTransId="{5985D4BA-3C9E-43E3-9422-36F126BB3026}" sibTransId="{37435CD5-E7B4-4BF1-BD7C-477E503AB5DD}"/>
    <dgm:cxn modelId="{7D74C146-33FE-49A0-BC3C-6A8E03265E62}" srcId="{9DB23D42-BC25-41C4-9A3F-A3E78CFB9E14}" destId="{E9FE9389-3702-493B-8603-E85D6196F137}" srcOrd="4" destOrd="0" parTransId="{CF040132-4DA2-4D64-84A0-23352D496B7E}" sibTransId="{59A518DF-CDED-4F2F-A0E7-DEFB95426733}"/>
    <dgm:cxn modelId="{D709F546-705E-434F-9051-04C522796FBC}" srcId="{9DB23D42-BC25-41C4-9A3F-A3E78CFB9E14}" destId="{680020E9-AF69-46C0-B8EB-E943A07C1D26}" srcOrd="5" destOrd="0" parTransId="{B46F7DDB-F366-4A67-869E-56BD42827514}" sibTransId="{57A622F2-9ED4-4487-A01E-5F082D6B6528}"/>
    <dgm:cxn modelId="{8F28728C-B8B0-4952-BFC0-EEED139141D4}" type="presOf" srcId="{9DB23D42-BC25-41C4-9A3F-A3E78CFB9E14}" destId="{B84BFEFB-261E-437C-AD9E-90ED8A3C8045}" srcOrd="0" destOrd="0" presId="urn:microsoft.com/office/officeart/2005/8/layout/hChevron3"/>
    <dgm:cxn modelId="{95EAF987-46A8-4E99-ACC3-5377EFC7FE78}" type="presParOf" srcId="{B84BFEFB-261E-437C-AD9E-90ED8A3C8045}" destId="{1450B55C-E4AF-4C4A-86D5-6F08C883C8A1}" srcOrd="0" destOrd="0" presId="urn:microsoft.com/office/officeart/2005/8/layout/hChevron3"/>
    <dgm:cxn modelId="{78D4457B-15B6-45C5-863C-1ADF0B0E64AC}" type="presOf" srcId="{4B5DF693-4886-4E9C-B265-25DF30A69707}" destId="{1450B55C-E4AF-4C4A-86D5-6F08C883C8A1}" srcOrd="0" destOrd="0" presId="urn:microsoft.com/office/officeart/2005/8/layout/hChevron3"/>
    <dgm:cxn modelId="{E8F09A3E-8A9A-4AA3-86F7-C75B03FC70F2}" type="presParOf" srcId="{B84BFEFB-261E-437C-AD9E-90ED8A3C8045}" destId="{B9E1FA38-2042-466B-8091-F149A9FE2767}" srcOrd="1" destOrd="0" presId="urn:microsoft.com/office/officeart/2005/8/layout/hChevron3"/>
    <dgm:cxn modelId="{623711D0-5B75-4F2A-BB91-7FF756F0E560}" type="presParOf" srcId="{B84BFEFB-261E-437C-AD9E-90ED8A3C8045}" destId="{97ED5984-E182-4084-893A-3007DB7F6057}" srcOrd="2" destOrd="0" presId="urn:microsoft.com/office/officeart/2005/8/layout/hChevron3"/>
    <dgm:cxn modelId="{DE3A8422-024E-4FB5-BAB1-C55A2FDCA559}" type="presOf" srcId="{D21DC186-0676-45FC-9354-C0188C2FF392}" destId="{97ED5984-E182-4084-893A-3007DB7F6057}" srcOrd="0" destOrd="0" presId="urn:microsoft.com/office/officeart/2005/8/layout/hChevron3"/>
    <dgm:cxn modelId="{604BF099-33BB-48AE-A38F-BAA0C3D3FBBD}" type="presParOf" srcId="{B84BFEFB-261E-437C-AD9E-90ED8A3C8045}" destId="{D2344F82-2A90-412D-B813-61B1B47F68C7}" srcOrd="3" destOrd="0" presId="urn:microsoft.com/office/officeart/2005/8/layout/hChevron3"/>
    <dgm:cxn modelId="{DB3BB199-4095-4B9A-A105-61A71D2B9CDE}" type="presParOf" srcId="{B84BFEFB-261E-437C-AD9E-90ED8A3C8045}" destId="{BA1BBACD-C964-4429-B8AC-A0F655E890BE}" srcOrd="4" destOrd="0" presId="urn:microsoft.com/office/officeart/2005/8/layout/hChevron3"/>
    <dgm:cxn modelId="{7751F1E5-6E41-4920-A9EF-3FB78C6E9021}" type="presOf" srcId="{CB84C01F-80D0-4070-80A6-CB6614DA8F48}" destId="{BA1BBACD-C964-4429-B8AC-A0F655E890BE}" srcOrd="0" destOrd="0" presId="urn:microsoft.com/office/officeart/2005/8/layout/hChevron3"/>
    <dgm:cxn modelId="{C22F7D33-A53B-46AA-9177-4E371727FCF1}" type="presParOf" srcId="{B84BFEFB-261E-437C-AD9E-90ED8A3C8045}" destId="{5E8637FF-9D9C-4AEB-BE02-BF99D7014A87}" srcOrd="5" destOrd="0" presId="urn:microsoft.com/office/officeart/2005/8/layout/hChevron3"/>
    <dgm:cxn modelId="{90C20283-B243-4A49-A027-6BA34D55D4EA}" type="presParOf" srcId="{B84BFEFB-261E-437C-AD9E-90ED8A3C8045}" destId="{8FA26A1F-6B49-4132-891D-2CE28ECDACCE}" srcOrd="6" destOrd="0" presId="urn:microsoft.com/office/officeart/2005/8/layout/hChevron3"/>
    <dgm:cxn modelId="{62864353-F6F8-40C2-8E49-F52D0ADECD5F}" type="presOf" srcId="{3345E2D5-919E-4078-9368-EC7FD18F99D8}" destId="{8FA26A1F-6B49-4132-891D-2CE28ECDACCE}" srcOrd="0" destOrd="0" presId="urn:microsoft.com/office/officeart/2005/8/layout/hChevron3"/>
    <dgm:cxn modelId="{BBAC9640-AB56-4B28-93F8-F8D4F08BAA61}" type="presParOf" srcId="{B84BFEFB-261E-437C-AD9E-90ED8A3C8045}" destId="{2B09010A-6893-490F-8FF3-29B63D240969}" srcOrd="7" destOrd="0" presId="urn:microsoft.com/office/officeart/2005/8/layout/hChevron3"/>
    <dgm:cxn modelId="{3F69FC94-01D7-4A8E-9FCF-9D702E9FD672}" type="presParOf" srcId="{B84BFEFB-261E-437C-AD9E-90ED8A3C8045}" destId="{F5807EC3-1224-4B63-A00C-A44738355025}" srcOrd="8" destOrd="0" presId="urn:microsoft.com/office/officeart/2005/8/layout/hChevron3"/>
    <dgm:cxn modelId="{4F0DBC0B-635F-4490-BFDE-9DA748E5E6BB}" type="presOf" srcId="{E9FE9389-3702-493B-8603-E85D6196F137}" destId="{F5807EC3-1224-4B63-A00C-A44738355025}" srcOrd="0" destOrd="0" presId="urn:microsoft.com/office/officeart/2005/8/layout/hChevron3"/>
    <dgm:cxn modelId="{30DAC73F-EC05-47A4-96B8-F4B76B65247F}" type="presParOf" srcId="{B84BFEFB-261E-437C-AD9E-90ED8A3C8045}" destId="{6E83620C-5216-45E1-90C6-651A581034B3}" srcOrd="9" destOrd="0" presId="urn:microsoft.com/office/officeart/2005/8/layout/hChevron3"/>
    <dgm:cxn modelId="{D41F740E-28C8-4AA8-A8EA-3BF56E2C64FB}" type="presParOf" srcId="{B84BFEFB-261E-437C-AD9E-90ED8A3C8045}" destId="{D7815753-7935-44C7-8C26-21F7C811EC26}" srcOrd="10" destOrd="0" presId="urn:microsoft.com/office/officeart/2005/8/layout/hChevron3"/>
    <dgm:cxn modelId="{1D31DCE7-5F8E-4825-9C28-C0B7A3D10C9C}"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42FB12F1-D529-4159-94F7-7F8869F44BE6}" type="parTrans">
      <dgm:prSet/>
      <dgm:spPr/>
    </dgm:pt>
    <dgm:pt modelId="{66F3CD11-6360-47FC-B16E-09D287CFF570}" cxnId="{42FB12F1-D529-4159-94F7-7F8869F44BE6}"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89BF0893-A13B-4529-A703-FE67F40E9077}" type="parTrans">
      <dgm:prSet/>
      <dgm:spPr/>
    </dgm:pt>
    <dgm:pt modelId="{2E62AB09-D0F6-438F-9C66-EA56C3C41BD4}" cxnId="{89BF0893-A13B-4529-A703-FE67F40E9077}"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4AA66182-5F48-4659-8CD3-97B376F0566F}" type="parTrans">
      <dgm:prSet/>
      <dgm:spPr/>
    </dgm:pt>
    <dgm:pt modelId="{3D21CAD6-6F72-4608-B9D4-571910F9A702}" cxnId="{4AA66182-5F48-4659-8CD3-97B376F0566F}"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079EEA64-9CF6-457F-A49A-0B08337FB358}" type="parTrans">
      <dgm:prSet/>
      <dgm:spPr/>
    </dgm:pt>
    <dgm:pt modelId="{37435CD5-E7B4-4BF1-BD7C-477E503AB5DD}" cxnId="{079EEA64-9CF6-457F-A49A-0B08337FB358}"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BBB9BABA-97B9-46B2-B0ED-B748FA13F672}" type="parTrans">
      <dgm:prSet/>
      <dgm:spPr/>
    </dgm:pt>
    <dgm:pt modelId="{59A518DF-CDED-4F2F-A0E7-DEFB95426733}" cxnId="{BBB9BABA-97B9-46B2-B0ED-B748FA13F672}"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B5DB861A-A5AA-413D-A37D-076486FD112A}" type="parTrans">
      <dgm:prSet/>
      <dgm:spPr/>
    </dgm:pt>
    <dgm:pt modelId="{57A622F2-9ED4-4487-A01E-5F082D6B6528}" cxnId="{B5DB861A-A5AA-413D-A37D-076486FD112A}"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42FB12F1-D529-4159-94F7-7F8869F44BE6}" srcId="{9DB23D42-BC25-41C4-9A3F-A3E78CFB9E14}" destId="{4B5DF693-4886-4E9C-B265-25DF30A69707}" srcOrd="0" destOrd="0" parTransId="{C45242E4-C1BE-46EE-AFF4-3FF6BC67FF5A}" sibTransId="{66F3CD11-6360-47FC-B16E-09D287CFF570}"/>
    <dgm:cxn modelId="{89BF0893-A13B-4529-A703-FE67F40E9077}" srcId="{9DB23D42-BC25-41C4-9A3F-A3E78CFB9E14}" destId="{D21DC186-0676-45FC-9354-C0188C2FF392}" srcOrd="1" destOrd="0" parTransId="{33F77309-AEA6-42F5-AB74-D99CE411FBE2}" sibTransId="{2E62AB09-D0F6-438F-9C66-EA56C3C41BD4}"/>
    <dgm:cxn modelId="{4AA66182-5F48-4659-8CD3-97B376F0566F}" srcId="{9DB23D42-BC25-41C4-9A3F-A3E78CFB9E14}" destId="{CB84C01F-80D0-4070-80A6-CB6614DA8F48}" srcOrd="2" destOrd="0" parTransId="{BD679D04-73EA-4B88-AC52-631A0355AF75}" sibTransId="{3D21CAD6-6F72-4608-B9D4-571910F9A702}"/>
    <dgm:cxn modelId="{079EEA64-9CF6-457F-A49A-0B08337FB358}" srcId="{9DB23D42-BC25-41C4-9A3F-A3E78CFB9E14}" destId="{3345E2D5-919E-4078-9368-EC7FD18F99D8}" srcOrd="3" destOrd="0" parTransId="{5985D4BA-3C9E-43E3-9422-36F126BB3026}" sibTransId="{37435CD5-E7B4-4BF1-BD7C-477E503AB5DD}"/>
    <dgm:cxn modelId="{BBB9BABA-97B9-46B2-B0ED-B748FA13F672}" srcId="{9DB23D42-BC25-41C4-9A3F-A3E78CFB9E14}" destId="{E9FE9389-3702-493B-8603-E85D6196F137}" srcOrd="4" destOrd="0" parTransId="{CF040132-4DA2-4D64-84A0-23352D496B7E}" sibTransId="{59A518DF-CDED-4F2F-A0E7-DEFB95426733}"/>
    <dgm:cxn modelId="{B5DB861A-A5AA-413D-A37D-076486FD112A}" srcId="{9DB23D42-BC25-41C4-9A3F-A3E78CFB9E14}" destId="{680020E9-AF69-46C0-B8EB-E943A07C1D26}" srcOrd="5" destOrd="0" parTransId="{B46F7DDB-F366-4A67-869E-56BD42827514}" sibTransId="{57A622F2-9ED4-4487-A01E-5F082D6B6528}"/>
    <dgm:cxn modelId="{B66DBA87-90D2-4F14-8A78-D2C7BC0EA67A}" type="presOf" srcId="{9DB23D42-BC25-41C4-9A3F-A3E78CFB9E14}" destId="{B84BFEFB-261E-437C-AD9E-90ED8A3C8045}" srcOrd="0" destOrd="0" presId="urn:microsoft.com/office/officeart/2005/8/layout/hChevron3"/>
    <dgm:cxn modelId="{E1900C31-C882-4F61-9DFD-063DBC1AAB22}" type="presParOf" srcId="{B84BFEFB-261E-437C-AD9E-90ED8A3C8045}" destId="{1450B55C-E4AF-4C4A-86D5-6F08C883C8A1}" srcOrd="0" destOrd="0" presId="urn:microsoft.com/office/officeart/2005/8/layout/hChevron3"/>
    <dgm:cxn modelId="{2CF49F98-9736-4AB3-9D48-66194F9AF382}" type="presOf" srcId="{4B5DF693-4886-4E9C-B265-25DF30A69707}" destId="{1450B55C-E4AF-4C4A-86D5-6F08C883C8A1}" srcOrd="0" destOrd="0" presId="urn:microsoft.com/office/officeart/2005/8/layout/hChevron3"/>
    <dgm:cxn modelId="{D7C9A75C-A13C-445A-B42A-50915B36704E}" type="presParOf" srcId="{B84BFEFB-261E-437C-AD9E-90ED8A3C8045}" destId="{B9E1FA38-2042-466B-8091-F149A9FE2767}" srcOrd="1" destOrd="0" presId="urn:microsoft.com/office/officeart/2005/8/layout/hChevron3"/>
    <dgm:cxn modelId="{1F60D11B-FFA7-4A01-8C15-DD89BFE55A49}" type="presParOf" srcId="{B84BFEFB-261E-437C-AD9E-90ED8A3C8045}" destId="{97ED5984-E182-4084-893A-3007DB7F6057}" srcOrd="2" destOrd="0" presId="urn:microsoft.com/office/officeart/2005/8/layout/hChevron3"/>
    <dgm:cxn modelId="{8CF1736B-1F21-40EB-B05B-276B734AA84A}" type="presOf" srcId="{D21DC186-0676-45FC-9354-C0188C2FF392}" destId="{97ED5984-E182-4084-893A-3007DB7F6057}" srcOrd="0" destOrd="0" presId="urn:microsoft.com/office/officeart/2005/8/layout/hChevron3"/>
    <dgm:cxn modelId="{75F11277-8A75-463F-AEFE-AE1603BDC7EB}" type="presParOf" srcId="{B84BFEFB-261E-437C-AD9E-90ED8A3C8045}" destId="{D2344F82-2A90-412D-B813-61B1B47F68C7}" srcOrd="3" destOrd="0" presId="urn:microsoft.com/office/officeart/2005/8/layout/hChevron3"/>
    <dgm:cxn modelId="{C6AA30E6-CE41-43FA-888C-37D258EAA07A}" type="presParOf" srcId="{B84BFEFB-261E-437C-AD9E-90ED8A3C8045}" destId="{BA1BBACD-C964-4429-B8AC-A0F655E890BE}" srcOrd="4" destOrd="0" presId="urn:microsoft.com/office/officeart/2005/8/layout/hChevron3"/>
    <dgm:cxn modelId="{37D97A2E-4CBD-4139-B0DF-8672D195B4E7}" type="presOf" srcId="{CB84C01F-80D0-4070-80A6-CB6614DA8F48}" destId="{BA1BBACD-C964-4429-B8AC-A0F655E890BE}" srcOrd="0" destOrd="0" presId="urn:microsoft.com/office/officeart/2005/8/layout/hChevron3"/>
    <dgm:cxn modelId="{49BCF6ED-45A1-4A85-A27A-44F5D4DB16C7}" type="presParOf" srcId="{B84BFEFB-261E-437C-AD9E-90ED8A3C8045}" destId="{5E8637FF-9D9C-4AEB-BE02-BF99D7014A87}" srcOrd="5" destOrd="0" presId="urn:microsoft.com/office/officeart/2005/8/layout/hChevron3"/>
    <dgm:cxn modelId="{134AF451-D55C-4E51-9E80-B60B8A340AE4}" type="presParOf" srcId="{B84BFEFB-261E-437C-AD9E-90ED8A3C8045}" destId="{8FA26A1F-6B49-4132-891D-2CE28ECDACCE}" srcOrd="6" destOrd="0" presId="urn:microsoft.com/office/officeart/2005/8/layout/hChevron3"/>
    <dgm:cxn modelId="{D56A02F1-EB5D-4C04-B76F-FE8FDA0DC330}" type="presOf" srcId="{3345E2D5-919E-4078-9368-EC7FD18F99D8}" destId="{8FA26A1F-6B49-4132-891D-2CE28ECDACCE}" srcOrd="0" destOrd="0" presId="urn:microsoft.com/office/officeart/2005/8/layout/hChevron3"/>
    <dgm:cxn modelId="{EF5D5B52-47BB-4DE6-A5D0-9E5076511A78}" type="presParOf" srcId="{B84BFEFB-261E-437C-AD9E-90ED8A3C8045}" destId="{2B09010A-6893-490F-8FF3-29B63D240969}" srcOrd="7" destOrd="0" presId="urn:microsoft.com/office/officeart/2005/8/layout/hChevron3"/>
    <dgm:cxn modelId="{3FF12E39-CFA1-40E9-B559-87FA02AB2AD6}" type="presParOf" srcId="{B84BFEFB-261E-437C-AD9E-90ED8A3C8045}" destId="{F5807EC3-1224-4B63-A00C-A44738355025}" srcOrd="8" destOrd="0" presId="urn:microsoft.com/office/officeart/2005/8/layout/hChevron3"/>
    <dgm:cxn modelId="{A5B8BC3B-74CC-40FD-BE77-E816D0654DF6}" type="presOf" srcId="{E9FE9389-3702-493B-8603-E85D6196F137}" destId="{F5807EC3-1224-4B63-A00C-A44738355025}" srcOrd="0" destOrd="0" presId="urn:microsoft.com/office/officeart/2005/8/layout/hChevron3"/>
    <dgm:cxn modelId="{FA986668-167F-4129-AEC0-F402D7B5B2F3}" type="presParOf" srcId="{B84BFEFB-261E-437C-AD9E-90ED8A3C8045}" destId="{6E83620C-5216-45E1-90C6-651A581034B3}" srcOrd="9" destOrd="0" presId="urn:microsoft.com/office/officeart/2005/8/layout/hChevron3"/>
    <dgm:cxn modelId="{FB919D7B-EB15-4682-B23F-94046E78A29D}" type="presParOf" srcId="{B84BFEFB-261E-437C-AD9E-90ED8A3C8045}" destId="{D7815753-7935-44C7-8C26-21F7C811EC26}" srcOrd="10" destOrd="0" presId="urn:microsoft.com/office/officeart/2005/8/layout/hChevron3"/>
    <dgm:cxn modelId="{1C310ADE-2823-491A-B14B-2751B0131EE9}"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1C93424D-BD90-4D2B-BB06-B0E45839BAA4}" type="parTrans">
      <dgm:prSet/>
      <dgm:spPr/>
    </dgm:pt>
    <dgm:pt modelId="{66F3CD11-6360-47FC-B16E-09D287CFF570}" cxnId="{1C93424D-BD90-4D2B-BB06-B0E45839BAA4}"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670B116B-9C88-433E-A457-BCECE1238B33}" type="parTrans">
      <dgm:prSet/>
      <dgm:spPr/>
    </dgm:pt>
    <dgm:pt modelId="{2E62AB09-D0F6-438F-9C66-EA56C3C41BD4}" cxnId="{670B116B-9C88-433E-A457-BCECE1238B33}"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4D15FC70-7DAF-4F12-B87F-19430672D620}" type="parTrans">
      <dgm:prSet/>
      <dgm:spPr/>
    </dgm:pt>
    <dgm:pt modelId="{3D21CAD6-6F72-4608-B9D4-571910F9A702}" cxnId="{4D15FC70-7DAF-4F12-B87F-19430672D620}"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2CA908B7-59EA-46F7-84AD-9C36F10AEF67}" type="parTrans">
      <dgm:prSet/>
      <dgm:spPr/>
    </dgm:pt>
    <dgm:pt modelId="{37435CD5-E7B4-4BF1-BD7C-477E503AB5DD}" cxnId="{2CA908B7-59EA-46F7-84AD-9C36F10AEF67}"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DEA52A40-5263-49A6-A855-4ADE6AB8BB07}" type="parTrans">
      <dgm:prSet/>
      <dgm:spPr/>
    </dgm:pt>
    <dgm:pt modelId="{59A518DF-CDED-4F2F-A0E7-DEFB95426733}" cxnId="{DEA52A40-5263-49A6-A855-4ADE6AB8BB07}"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EB59C89A-84E1-4EF3-9AB8-181CDA5594EE}" type="parTrans">
      <dgm:prSet/>
      <dgm:spPr/>
    </dgm:pt>
    <dgm:pt modelId="{57A622F2-9ED4-4487-A01E-5F082D6B6528}" cxnId="{EB59C89A-84E1-4EF3-9AB8-181CDA5594EE}"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1C93424D-BD90-4D2B-BB06-B0E45839BAA4}" srcId="{9DB23D42-BC25-41C4-9A3F-A3E78CFB9E14}" destId="{4B5DF693-4886-4E9C-B265-25DF30A69707}" srcOrd="0" destOrd="0" parTransId="{C45242E4-C1BE-46EE-AFF4-3FF6BC67FF5A}" sibTransId="{66F3CD11-6360-47FC-B16E-09D287CFF570}"/>
    <dgm:cxn modelId="{670B116B-9C88-433E-A457-BCECE1238B33}" srcId="{9DB23D42-BC25-41C4-9A3F-A3E78CFB9E14}" destId="{D21DC186-0676-45FC-9354-C0188C2FF392}" srcOrd="1" destOrd="0" parTransId="{33F77309-AEA6-42F5-AB74-D99CE411FBE2}" sibTransId="{2E62AB09-D0F6-438F-9C66-EA56C3C41BD4}"/>
    <dgm:cxn modelId="{4D15FC70-7DAF-4F12-B87F-19430672D620}" srcId="{9DB23D42-BC25-41C4-9A3F-A3E78CFB9E14}" destId="{CB84C01F-80D0-4070-80A6-CB6614DA8F48}" srcOrd="2" destOrd="0" parTransId="{BD679D04-73EA-4B88-AC52-631A0355AF75}" sibTransId="{3D21CAD6-6F72-4608-B9D4-571910F9A702}"/>
    <dgm:cxn modelId="{2CA908B7-59EA-46F7-84AD-9C36F10AEF67}" srcId="{9DB23D42-BC25-41C4-9A3F-A3E78CFB9E14}" destId="{3345E2D5-919E-4078-9368-EC7FD18F99D8}" srcOrd="3" destOrd="0" parTransId="{5985D4BA-3C9E-43E3-9422-36F126BB3026}" sibTransId="{37435CD5-E7B4-4BF1-BD7C-477E503AB5DD}"/>
    <dgm:cxn modelId="{DEA52A40-5263-49A6-A855-4ADE6AB8BB07}" srcId="{9DB23D42-BC25-41C4-9A3F-A3E78CFB9E14}" destId="{E9FE9389-3702-493B-8603-E85D6196F137}" srcOrd="4" destOrd="0" parTransId="{CF040132-4DA2-4D64-84A0-23352D496B7E}" sibTransId="{59A518DF-CDED-4F2F-A0E7-DEFB95426733}"/>
    <dgm:cxn modelId="{EB59C89A-84E1-4EF3-9AB8-181CDA5594EE}" srcId="{9DB23D42-BC25-41C4-9A3F-A3E78CFB9E14}" destId="{680020E9-AF69-46C0-B8EB-E943A07C1D26}" srcOrd="5" destOrd="0" parTransId="{B46F7DDB-F366-4A67-869E-56BD42827514}" sibTransId="{57A622F2-9ED4-4487-A01E-5F082D6B6528}"/>
    <dgm:cxn modelId="{8E1974A0-1B45-40C3-9576-2BBA1ED06FB8}" type="presOf" srcId="{9DB23D42-BC25-41C4-9A3F-A3E78CFB9E14}" destId="{B84BFEFB-261E-437C-AD9E-90ED8A3C8045}" srcOrd="0" destOrd="0" presId="urn:microsoft.com/office/officeart/2005/8/layout/hChevron3"/>
    <dgm:cxn modelId="{7F395C9A-E858-4535-89CC-EA36CADA5E8E}" type="presParOf" srcId="{B84BFEFB-261E-437C-AD9E-90ED8A3C8045}" destId="{1450B55C-E4AF-4C4A-86D5-6F08C883C8A1}" srcOrd="0" destOrd="0" presId="urn:microsoft.com/office/officeart/2005/8/layout/hChevron3"/>
    <dgm:cxn modelId="{01A23588-C7B6-405A-8101-287C01EE2255}" type="presOf" srcId="{4B5DF693-4886-4E9C-B265-25DF30A69707}" destId="{1450B55C-E4AF-4C4A-86D5-6F08C883C8A1}" srcOrd="0" destOrd="0" presId="urn:microsoft.com/office/officeart/2005/8/layout/hChevron3"/>
    <dgm:cxn modelId="{2B5DBCC7-CD3A-4675-921B-0018FEC09C74}" type="presParOf" srcId="{B84BFEFB-261E-437C-AD9E-90ED8A3C8045}" destId="{B9E1FA38-2042-466B-8091-F149A9FE2767}" srcOrd="1" destOrd="0" presId="urn:microsoft.com/office/officeart/2005/8/layout/hChevron3"/>
    <dgm:cxn modelId="{0C7C0297-6B6B-4552-9D7C-D676911FB24D}" type="presParOf" srcId="{B84BFEFB-261E-437C-AD9E-90ED8A3C8045}" destId="{97ED5984-E182-4084-893A-3007DB7F6057}" srcOrd="2" destOrd="0" presId="urn:microsoft.com/office/officeart/2005/8/layout/hChevron3"/>
    <dgm:cxn modelId="{1D470D4A-1C78-4AC0-884A-D5D2E8B9BB76}" type="presOf" srcId="{D21DC186-0676-45FC-9354-C0188C2FF392}" destId="{97ED5984-E182-4084-893A-3007DB7F6057}" srcOrd="0" destOrd="0" presId="urn:microsoft.com/office/officeart/2005/8/layout/hChevron3"/>
    <dgm:cxn modelId="{D5DB278F-4253-4B39-8471-3D8A62BDFF95}" type="presParOf" srcId="{B84BFEFB-261E-437C-AD9E-90ED8A3C8045}" destId="{D2344F82-2A90-412D-B813-61B1B47F68C7}" srcOrd="3" destOrd="0" presId="urn:microsoft.com/office/officeart/2005/8/layout/hChevron3"/>
    <dgm:cxn modelId="{90CA348E-30B7-43B5-A70C-FF2B8184DD8F}" type="presParOf" srcId="{B84BFEFB-261E-437C-AD9E-90ED8A3C8045}" destId="{BA1BBACD-C964-4429-B8AC-A0F655E890BE}" srcOrd="4" destOrd="0" presId="urn:microsoft.com/office/officeart/2005/8/layout/hChevron3"/>
    <dgm:cxn modelId="{034D9015-2F5E-492E-9272-D6BFC0083472}" type="presOf" srcId="{CB84C01F-80D0-4070-80A6-CB6614DA8F48}" destId="{BA1BBACD-C964-4429-B8AC-A0F655E890BE}" srcOrd="0" destOrd="0" presId="urn:microsoft.com/office/officeart/2005/8/layout/hChevron3"/>
    <dgm:cxn modelId="{7F76D9C2-203F-4497-AE2D-2C82B368A1BA}" type="presParOf" srcId="{B84BFEFB-261E-437C-AD9E-90ED8A3C8045}" destId="{5E8637FF-9D9C-4AEB-BE02-BF99D7014A87}" srcOrd="5" destOrd="0" presId="urn:microsoft.com/office/officeart/2005/8/layout/hChevron3"/>
    <dgm:cxn modelId="{3909EACF-F696-4AC6-A047-9621B2DFD147}" type="presParOf" srcId="{B84BFEFB-261E-437C-AD9E-90ED8A3C8045}" destId="{8FA26A1F-6B49-4132-891D-2CE28ECDACCE}" srcOrd="6" destOrd="0" presId="urn:microsoft.com/office/officeart/2005/8/layout/hChevron3"/>
    <dgm:cxn modelId="{003478A3-1564-48C5-BB2C-6E198818605C}" type="presOf" srcId="{3345E2D5-919E-4078-9368-EC7FD18F99D8}" destId="{8FA26A1F-6B49-4132-891D-2CE28ECDACCE}" srcOrd="0" destOrd="0" presId="urn:microsoft.com/office/officeart/2005/8/layout/hChevron3"/>
    <dgm:cxn modelId="{BDDD3022-2FB1-4F70-87F2-DC60E6E4D27B}" type="presParOf" srcId="{B84BFEFB-261E-437C-AD9E-90ED8A3C8045}" destId="{2B09010A-6893-490F-8FF3-29B63D240969}" srcOrd="7" destOrd="0" presId="urn:microsoft.com/office/officeart/2005/8/layout/hChevron3"/>
    <dgm:cxn modelId="{E58EF287-FF8B-4C0F-B7C1-27FD3C5AD5DA}" type="presParOf" srcId="{B84BFEFB-261E-437C-AD9E-90ED8A3C8045}" destId="{F5807EC3-1224-4B63-A00C-A44738355025}" srcOrd="8" destOrd="0" presId="urn:microsoft.com/office/officeart/2005/8/layout/hChevron3"/>
    <dgm:cxn modelId="{611CAE15-C0B8-4747-B029-8AA3E7689622}" type="presOf" srcId="{E9FE9389-3702-493B-8603-E85D6196F137}" destId="{F5807EC3-1224-4B63-A00C-A44738355025}" srcOrd="0" destOrd="0" presId="urn:microsoft.com/office/officeart/2005/8/layout/hChevron3"/>
    <dgm:cxn modelId="{91671970-0504-4898-B991-A2D439BB0175}" type="presParOf" srcId="{B84BFEFB-261E-437C-AD9E-90ED8A3C8045}" destId="{6E83620C-5216-45E1-90C6-651A581034B3}" srcOrd="9" destOrd="0" presId="urn:microsoft.com/office/officeart/2005/8/layout/hChevron3"/>
    <dgm:cxn modelId="{3C2921C8-337A-411A-9C0A-0292F626A924}" type="presParOf" srcId="{B84BFEFB-261E-437C-AD9E-90ED8A3C8045}" destId="{D7815753-7935-44C7-8C26-21F7C811EC26}" srcOrd="10" destOrd="0" presId="urn:microsoft.com/office/officeart/2005/8/layout/hChevron3"/>
    <dgm:cxn modelId="{19AE36A0-ABB9-4E84-B517-5B3B692417B2}"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18441CD0-53F8-4AA7-90B9-2D1029556542}" type="parTrans">
      <dgm:prSet/>
      <dgm:spPr/>
    </dgm:pt>
    <dgm:pt modelId="{66F3CD11-6360-47FC-B16E-09D287CFF570}" cxnId="{18441CD0-53F8-4AA7-90B9-2D1029556542}"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40480233-80BC-4F07-801C-742508E83315}" type="parTrans">
      <dgm:prSet/>
      <dgm:spPr/>
    </dgm:pt>
    <dgm:pt modelId="{2E62AB09-D0F6-438F-9C66-EA56C3C41BD4}" cxnId="{40480233-80BC-4F07-801C-742508E83315}"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224D7DE3-D89C-455F-9954-DA29ECA0DE73}" type="parTrans">
      <dgm:prSet/>
      <dgm:spPr/>
    </dgm:pt>
    <dgm:pt modelId="{3D21CAD6-6F72-4608-B9D4-571910F9A702}" cxnId="{224D7DE3-D89C-455F-9954-DA29ECA0DE73}"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19E2CE58-11E4-4C6D-A97F-667E30DC4938}" type="parTrans">
      <dgm:prSet/>
      <dgm:spPr/>
    </dgm:pt>
    <dgm:pt modelId="{37435CD5-E7B4-4BF1-BD7C-477E503AB5DD}" cxnId="{19E2CE58-11E4-4C6D-A97F-667E30DC4938}"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795D1253-1F7B-4C94-A660-1C2E3CE40970}" type="parTrans">
      <dgm:prSet/>
      <dgm:spPr/>
    </dgm:pt>
    <dgm:pt modelId="{59A518DF-CDED-4F2F-A0E7-DEFB95426733}" cxnId="{795D1253-1F7B-4C94-A660-1C2E3CE40970}"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7F0C340-EB55-4A23-A3CA-136816AFEA67}" type="parTrans">
      <dgm:prSet/>
      <dgm:spPr/>
    </dgm:pt>
    <dgm:pt modelId="{57A622F2-9ED4-4487-A01E-5F082D6B6528}" cxnId="{87F0C340-EB55-4A23-A3CA-136816AFEA67}"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18441CD0-53F8-4AA7-90B9-2D1029556542}" srcId="{9DB23D42-BC25-41C4-9A3F-A3E78CFB9E14}" destId="{4B5DF693-4886-4E9C-B265-25DF30A69707}" srcOrd="0" destOrd="0" parTransId="{C45242E4-C1BE-46EE-AFF4-3FF6BC67FF5A}" sibTransId="{66F3CD11-6360-47FC-B16E-09D287CFF570}"/>
    <dgm:cxn modelId="{40480233-80BC-4F07-801C-742508E83315}" srcId="{9DB23D42-BC25-41C4-9A3F-A3E78CFB9E14}" destId="{D21DC186-0676-45FC-9354-C0188C2FF392}" srcOrd="1" destOrd="0" parTransId="{33F77309-AEA6-42F5-AB74-D99CE411FBE2}" sibTransId="{2E62AB09-D0F6-438F-9C66-EA56C3C41BD4}"/>
    <dgm:cxn modelId="{224D7DE3-D89C-455F-9954-DA29ECA0DE73}" srcId="{9DB23D42-BC25-41C4-9A3F-A3E78CFB9E14}" destId="{CB84C01F-80D0-4070-80A6-CB6614DA8F48}" srcOrd="2" destOrd="0" parTransId="{BD679D04-73EA-4B88-AC52-631A0355AF75}" sibTransId="{3D21CAD6-6F72-4608-B9D4-571910F9A702}"/>
    <dgm:cxn modelId="{19E2CE58-11E4-4C6D-A97F-667E30DC4938}" srcId="{9DB23D42-BC25-41C4-9A3F-A3E78CFB9E14}" destId="{3345E2D5-919E-4078-9368-EC7FD18F99D8}" srcOrd="3" destOrd="0" parTransId="{5985D4BA-3C9E-43E3-9422-36F126BB3026}" sibTransId="{37435CD5-E7B4-4BF1-BD7C-477E503AB5DD}"/>
    <dgm:cxn modelId="{795D1253-1F7B-4C94-A660-1C2E3CE40970}" srcId="{9DB23D42-BC25-41C4-9A3F-A3E78CFB9E14}" destId="{E9FE9389-3702-493B-8603-E85D6196F137}" srcOrd="4" destOrd="0" parTransId="{CF040132-4DA2-4D64-84A0-23352D496B7E}" sibTransId="{59A518DF-CDED-4F2F-A0E7-DEFB95426733}"/>
    <dgm:cxn modelId="{87F0C340-EB55-4A23-A3CA-136816AFEA67}" srcId="{9DB23D42-BC25-41C4-9A3F-A3E78CFB9E14}" destId="{680020E9-AF69-46C0-B8EB-E943A07C1D26}" srcOrd="5" destOrd="0" parTransId="{B46F7DDB-F366-4A67-869E-56BD42827514}" sibTransId="{57A622F2-9ED4-4487-A01E-5F082D6B6528}"/>
    <dgm:cxn modelId="{A9F00BDF-3069-4018-AA0C-5A6F0E6F7FC3}" type="presOf" srcId="{9DB23D42-BC25-41C4-9A3F-A3E78CFB9E14}" destId="{B84BFEFB-261E-437C-AD9E-90ED8A3C8045}" srcOrd="0" destOrd="0" presId="urn:microsoft.com/office/officeart/2005/8/layout/hChevron3"/>
    <dgm:cxn modelId="{C7DE6665-467B-4AE0-9BE8-EB6AD539ABF5}" type="presParOf" srcId="{B84BFEFB-261E-437C-AD9E-90ED8A3C8045}" destId="{1450B55C-E4AF-4C4A-86D5-6F08C883C8A1}" srcOrd="0" destOrd="0" presId="urn:microsoft.com/office/officeart/2005/8/layout/hChevron3"/>
    <dgm:cxn modelId="{03D00499-8AC2-44B7-8479-B7C3B22A1EA8}" type="presOf" srcId="{4B5DF693-4886-4E9C-B265-25DF30A69707}" destId="{1450B55C-E4AF-4C4A-86D5-6F08C883C8A1}" srcOrd="0" destOrd="0" presId="urn:microsoft.com/office/officeart/2005/8/layout/hChevron3"/>
    <dgm:cxn modelId="{CA28FA64-0E79-4830-A452-B6053926887D}" type="presParOf" srcId="{B84BFEFB-261E-437C-AD9E-90ED8A3C8045}" destId="{B9E1FA38-2042-466B-8091-F149A9FE2767}" srcOrd="1" destOrd="0" presId="urn:microsoft.com/office/officeart/2005/8/layout/hChevron3"/>
    <dgm:cxn modelId="{0C0E1E2B-D27D-4376-B5F6-B6DE4087DFE7}" type="presParOf" srcId="{B84BFEFB-261E-437C-AD9E-90ED8A3C8045}" destId="{97ED5984-E182-4084-893A-3007DB7F6057}" srcOrd="2" destOrd="0" presId="urn:microsoft.com/office/officeart/2005/8/layout/hChevron3"/>
    <dgm:cxn modelId="{8BCDD7B9-92C9-4967-A2EC-D3E780895F73}" type="presOf" srcId="{D21DC186-0676-45FC-9354-C0188C2FF392}" destId="{97ED5984-E182-4084-893A-3007DB7F6057}" srcOrd="0" destOrd="0" presId="urn:microsoft.com/office/officeart/2005/8/layout/hChevron3"/>
    <dgm:cxn modelId="{429B87DE-FD8C-48CD-A1ED-85A4ED958F76}" type="presParOf" srcId="{B84BFEFB-261E-437C-AD9E-90ED8A3C8045}" destId="{D2344F82-2A90-412D-B813-61B1B47F68C7}" srcOrd="3" destOrd="0" presId="urn:microsoft.com/office/officeart/2005/8/layout/hChevron3"/>
    <dgm:cxn modelId="{C7324086-8582-4A40-A94E-9C314C3E0542}" type="presParOf" srcId="{B84BFEFB-261E-437C-AD9E-90ED8A3C8045}" destId="{BA1BBACD-C964-4429-B8AC-A0F655E890BE}" srcOrd="4" destOrd="0" presId="urn:microsoft.com/office/officeart/2005/8/layout/hChevron3"/>
    <dgm:cxn modelId="{B7A56FFD-FC9C-440E-BA75-BE07FA15CDE0}" type="presOf" srcId="{CB84C01F-80D0-4070-80A6-CB6614DA8F48}" destId="{BA1BBACD-C964-4429-B8AC-A0F655E890BE}" srcOrd="0" destOrd="0" presId="urn:microsoft.com/office/officeart/2005/8/layout/hChevron3"/>
    <dgm:cxn modelId="{6C2D871C-3350-4186-B013-CE104AF0803E}" type="presParOf" srcId="{B84BFEFB-261E-437C-AD9E-90ED8A3C8045}" destId="{5E8637FF-9D9C-4AEB-BE02-BF99D7014A87}" srcOrd="5" destOrd="0" presId="urn:microsoft.com/office/officeart/2005/8/layout/hChevron3"/>
    <dgm:cxn modelId="{A68015EF-BDC2-48DB-804F-6A6A6ADD6CB2}" type="presParOf" srcId="{B84BFEFB-261E-437C-AD9E-90ED8A3C8045}" destId="{8FA26A1F-6B49-4132-891D-2CE28ECDACCE}" srcOrd="6" destOrd="0" presId="urn:microsoft.com/office/officeart/2005/8/layout/hChevron3"/>
    <dgm:cxn modelId="{9E2C1425-4CD7-42EB-AA59-76F6114C88AE}" type="presOf" srcId="{3345E2D5-919E-4078-9368-EC7FD18F99D8}" destId="{8FA26A1F-6B49-4132-891D-2CE28ECDACCE}" srcOrd="0" destOrd="0" presId="urn:microsoft.com/office/officeart/2005/8/layout/hChevron3"/>
    <dgm:cxn modelId="{D3C1FAB6-74D8-4C91-BB82-DC535BE44CAE}" type="presParOf" srcId="{B84BFEFB-261E-437C-AD9E-90ED8A3C8045}" destId="{2B09010A-6893-490F-8FF3-29B63D240969}" srcOrd="7" destOrd="0" presId="urn:microsoft.com/office/officeart/2005/8/layout/hChevron3"/>
    <dgm:cxn modelId="{0692B21A-D72E-48BB-AC8F-BC485D295129}" type="presParOf" srcId="{B84BFEFB-261E-437C-AD9E-90ED8A3C8045}" destId="{F5807EC3-1224-4B63-A00C-A44738355025}" srcOrd="8" destOrd="0" presId="urn:microsoft.com/office/officeart/2005/8/layout/hChevron3"/>
    <dgm:cxn modelId="{93245EE9-92C8-4915-BC6D-9E2E9FAD6824}" type="presOf" srcId="{E9FE9389-3702-493B-8603-E85D6196F137}" destId="{F5807EC3-1224-4B63-A00C-A44738355025}" srcOrd="0" destOrd="0" presId="urn:microsoft.com/office/officeart/2005/8/layout/hChevron3"/>
    <dgm:cxn modelId="{9DD4E865-8B5A-4382-A3E9-8E27DF728013}" type="presParOf" srcId="{B84BFEFB-261E-437C-AD9E-90ED8A3C8045}" destId="{6E83620C-5216-45E1-90C6-651A581034B3}" srcOrd="9" destOrd="0" presId="urn:microsoft.com/office/officeart/2005/8/layout/hChevron3"/>
    <dgm:cxn modelId="{5A77C8AE-85BC-4F99-AB1D-0D8E6664D320}" type="presParOf" srcId="{B84BFEFB-261E-437C-AD9E-90ED8A3C8045}" destId="{D7815753-7935-44C7-8C26-21F7C811EC26}" srcOrd="10" destOrd="0" presId="urn:microsoft.com/office/officeart/2005/8/layout/hChevron3"/>
    <dgm:cxn modelId="{407179F5-8159-43F2-A359-1EFF0FFA4FD5}"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18441CD0-53F8-4AA7-90B9-2D1029556542}" type="parTrans">
      <dgm:prSet/>
      <dgm:spPr/>
    </dgm:pt>
    <dgm:pt modelId="{66F3CD11-6360-47FC-B16E-09D287CFF570}" cxnId="{18441CD0-53F8-4AA7-90B9-2D1029556542}" type="sibTrans">
      <dgm:prSet/>
      <dgm:spPr/>
    </dgm:pt>
    <dgm:pt modelId="{D21DC186-0676-45FC-9354-C0188C2FF392}">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40480233-80BC-4F07-801C-742508E83315}" type="parTrans">
      <dgm:prSet/>
      <dgm:spPr/>
    </dgm:pt>
    <dgm:pt modelId="{2E62AB09-D0F6-438F-9C66-EA56C3C41BD4}" cxnId="{40480233-80BC-4F07-801C-742508E83315}"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224D7DE3-D89C-455F-9954-DA29ECA0DE73}" type="parTrans">
      <dgm:prSet/>
      <dgm:spPr/>
    </dgm:pt>
    <dgm:pt modelId="{3D21CAD6-6F72-4608-B9D4-571910F9A702}" cxnId="{224D7DE3-D89C-455F-9954-DA29ECA0DE73}"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19E2CE58-11E4-4C6D-A97F-667E30DC4938}" type="parTrans">
      <dgm:prSet/>
      <dgm:spPr/>
    </dgm:pt>
    <dgm:pt modelId="{37435CD5-E7B4-4BF1-BD7C-477E503AB5DD}" cxnId="{19E2CE58-11E4-4C6D-A97F-667E30DC4938}"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795D1253-1F7B-4C94-A660-1C2E3CE40970}" type="parTrans">
      <dgm:prSet/>
      <dgm:spPr/>
    </dgm:pt>
    <dgm:pt modelId="{59A518DF-CDED-4F2F-A0E7-DEFB95426733}" cxnId="{795D1253-1F7B-4C94-A660-1C2E3CE40970}"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7F0C340-EB55-4A23-A3CA-136816AFEA67}" type="parTrans">
      <dgm:prSet/>
      <dgm:spPr/>
    </dgm:pt>
    <dgm:pt modelId="{57A622F2-9ED4-4487-A01E-5F082D6B6528}" cxnId="{87F0C340-EB55-4A23-A3CA-136816AFEA67}"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18441CD0-53F8-4AA7-90B9-2D1029556542}" srcId="{9DB23D42-BC25-41C4-9A3F-A3E78CFB9E14}" destId="{4B5DF693-4886-4E9C-B265-25DF30A69707}" srcOrd="0" destOrd="0" parTransId="{C45242E4-C1BE-46EE-AFF4-3FF6BC67FF5A}" sibTransId="{66F3CD11-6360-47FC-B16E-09D287CFF570}"/>
    <dgm:cxn modelId="{40480233-80BC-4F07-801C-742508E83315}" srcId="{9DB23D42-BC25-41C4-9A3F-A3E78CFB9E14}" destId="{D21DC186-0676-45FC-9354-C0188C2FF392}" srcOrd="1" destOrd="0" parTransId="{33F77309-AEA6-42F5-AB74-D99CE411FBE2}" sibTransId="{2E62AB09-D0F6-438F-9C66-EA56C3C41BD4}"/>
    <dgm:cxn modelId="{224D7DE3-D89C-455F-9954-DA29ECA0DE73}" srcId="{9DB23D42-BC25-41C4-9A3F-A3E78CFB9E14}" destId="{CB84C01F-80D0-4070-80A6-CB6614DA8F48}" srcOrd="2" destOrd="0" parTransId="{BD679D04-73EA-4B88-AC52-631A0355AF75}" sibTransId="{3D21CAD6-6F72-4608-B9D4-571910F9A702}"/>
    <dgm:cxn modelId="{19E2CE58-11E4-4C6D-A97F-667E30DC4938}" srcId="{9DB23D42-BC25-41C4-9A3F-A3E78CFB9E14}" destId="{3345E2D5-919E-4078-9368-EC7FD18F99D8}" srcOrd="3" destOrd="0" parTransId="{5985D4BA-3C9E-43E3-9422-36F126BB3026}" sibTransId="{37435CD5-E7B4-4BF1-BD7C-477E503AB5DD}"/>
    <dgm:cxn modelId="{795D1253-1F7B-4C94-A660-1C2E3CE40970}" srcId="{9DB23D42-BC25-41C4-9A3F-A3E78CFB9E14}" destId="{E9FE9389-3702-493B-8603-E85D6196F137}" srcOrd="4" destOrd="0" parTransId="{CF040132-4DA2-4D64-84A0-23352D496B7E}" sibTransId="{59A518DF-CDED-4F2F-A0E7-DEFB95426733}"/>
    <dgm:cxn modelId="{87F0C340-EB55-4A23-A3CA-136816AFEA67}" srcId="{9DB23D42-BC25-41C4-9A3F-A3E78CFB9E14}" destId="{680020E9-AF69-46C0-B8EB-E943A07C1D26}" srcOrd="5" destOrd="0" parTransId="{B46F7DDB-F366-4A67-869E-56BD42827514}" sibTransId="{57A622F2-9ED4-4487-A01E-5F082D6B6528}"/>
    <dgm:cxn modelId="{A9F00BDF-3069-4018-AA0C-5A6F0E6F7FC3}" type="presOf" srcId="{9DB23D42-BC25-41C4-9A3F-A3E78CFB9E14}" destId="{B84BFEFB-261E-437C-AD9E-90ED8A3C8045}" srcOrd="0" destOrd="0" presId="urn:microsoft.com/office/officeart/2005/8/layout/hChevron3"/>
    <dgm:cxn modelId="{C7DE6665-467B-4AE0-9BE8-EB6AD539ABF5}" type="presParOf" srcId="{B84BFEFB-261E-437C-AD9E-90ED8A3C8045}" destId="{1450B55C-E4AF-4C4A-86D5-6F08C883C8A1}" srcOrd="0" destOrd="0" presId="urn:microsoft.com/office/officeart/2005/8/layout/hChevron3"/>
    <dgm:cxn modelId="{03D00499-8AC2-44B7-8479-B7C3B22A1EA8}" type="presOf" srcId="{4B5DF693-4886-4E9C-B265-25DF30A69707}" destId="{1450B55C-E4AF-4C4A-86D5-6F08C883C8A1}" srcOrd="0" destOrd="0" presId="urn:microsoft.com/office/officeart/2005/8/layout/hChevron3"/>
    <dgm:cxn modelId="{CA28FA64-0E79-4830-A452-B6053926887D}" type="presParOf" srcId="{B84BFEFB-261E-437C-AD9E-90ED8A3C8045}" destId="{B9E1FA38-2042-466B-8091-F149A9FE2767}" srcOrd="1" destOrd="0" presId="urn:microsoft.com/office/officeart/2005/8/layout/hChevron3"/>
    <dgm:cxn modelId="{0C0E1E2B-D27D-4376-B5F6-B6DE4087DFE7}" type="presParOf" srcId="{B84BFEFB-261E-437C-AD9E-90ED8A3C8045}" destId="{97ED5984-E182-4084-893A-3007DB7F6057}" srcOrd="2" destOrd="0" presId="urn:microsoft.com/office/officeart/2005/8/layout/hChevron3"/>
    <dgm:cxn modelId="{8BCDD7B9-92C9-4967-A2EC-D3E780895F73}" type="presOf" srcId="{D21DC186-0676-45FC-9354-C0188C2FF392}" destId="{97ED5984-E182-4084-893A-3007DB7F6057}" srcOrd="0" destOrd="0" presId="urn:microsoft.com/office/officeart/2005/8/layout/hChevron3"/>
    <dgm:cxn modelId="{429B87DE-FD8C-48CD-A1ED-85A4ED958F76}" type="presParOf" srcId="{B84BFEFB-261E-437C-AD9E-90ED8A3C8045}" destId="{D2344F82-2A90-412D-B813-61B1B47F68C7}" srcOrd="3" destOrd="0" presId="urn:microsoft.com/office/officeart/2005/8/layout/hChevron3"/>
    <dgm:cxn modelId="{C7324086-8582-4A40-A94E-9C314C3E0542}" type="presParOf" srcId="{B84BFEFB-261E-437C-AD9E-90ED8A3C8045}" destId="{BA1BBACD-C964-4429-B8AC-A0F655E890BE}" srcOrd="4" destOrd="0" presId="urn:microsoft.com/office/officeart/2005/8/layout/hChevron3"/>
    <dgm:cxn modelId="{B7A56FFD-FC9C-440E-BA75-BE07FA15CDE0}" type="presOf" srcId="{CB84C01F-80D0-4070-80A6-CB6614DA8F48}" destId="{BA1BBACD-C964-4429-B8AC-A0F655E890BE}" srcOrd="0" destOrd="0" presId="urn:microsoft.com/office/officeart/2005/8/layout/hChevron3"/>
    <dgm:cxn modelId="{6C2D871C-3350-4186-B013-CE104AF0803E}" type="presParOf" srcId="{B84BFEFB-261E-437C-AD9E-90ED8A3C8045}" destId="{5E8637FF-9D9C-4AEB-BE02-BF99D7014A87}" srcOrd="5" destOrd="0" presId="urn:microsoft.com/office/officeart/2005/8/layout/hChevron3"/>
    <dgm:cxn modelId="{A68015EF-BDC2-48DB-804F-6A6A6ADD6CB2}" type="presParOf" srcId="{B84BFEFB-261E-437C-AD9E-90ED8A3C8045}" destId="{8FA26A1F-6B49-4132-891D-2CE28ECDACCE}" srcOrd="6" destOrd="0" presId="urn:microsoft.com/office/officeart/2005/8/layout/hChevron3"/>
    <dgm:cxn modelId="{9E2C1425-4CD7-42EB-AA59-76F6114C88AE}" type="presOf" srcId="{3345E2D5-919E-4078-9368-EC7FD18F99D8}" destId="{8FA26A1F-6B49-4132-891D-2CE28ECDACCE}" srcOrd="0" destOrd="0" presId="urn:microsoft.com/office/officeart/2005/8/layout/hChevron3"/>
    <dgm:cxn modelId="{D3C1FAB6-74D8-4C91-BB82-DC535BE44CAE}" type="presParOf" srcId="{B84BFEFB-261E-437C-AD9E-90ED8A3C8045}" destId="{2B09010A-6893-490F-8FF3-29B63D240969}" srcOrd="7" destOrd="0" presId="urn:microsoft.com/office/officeart/2005/8/layout/hChevron3"/>
    <dgm:cxn modelId="{0692B21A-D72E-48BB-AC8F-BC485D295129}" type="presParOf" srcId="{B84BFEFB-261E-437C-AD9E-90ED8A3C8045}" destId="{F5807EC3-1224-4B63-A00C-A44738355025}" srcOrd="8" destOrd="0" presId="urn:microsoft.com/office/officeart/2005/8/layout/hChevron3"/>
    <dgm:cxn modelId="{93245EE9-92C8-4915-BC6D-9E2E9FAD6824}" type="presOf" srcId="{E9FE9389-3702-493B-8603-E85D6196F137}" destId="{F5807EC3-1224-4B63-A00C-A44738355025}" srcOrd="0" destOrd="0" presId="urn:microsoft.com/office/officeart/2005/8/layout/hChevron3"/>
    <dgm:cxn modelId="{9DD4E865-8B5A-4382-A3E9-8E27DF728013}" type="presParOf" srcId="{B84BFEFB-261E-437C-AD9E-90ED8A3C8045}" destId="{6E83620C-5216-45E1-90C6-651A581034B3}" srcOrd="9" destOrd="0" presId="urn:microsoft.com/office/officeart/2005/8/layout/hChevron3"/>
    <dgm:cxn modelId="{5A77C8AE-85BC-4F99-AB1D-0D8E6664D320}" type="presParOf" srcId="{B84BFEFB-261E-437C-AD9E-90ED8A3C8045}" destId="{D7815753-7935-44C7-8C26-21F7C811EC26}" srcOrd="10" destOrd="0" presId="urn:microsoft.com/office/officeart/2005/8/layout/hChevron3"/>
    <dgm:cxn modelId="{407179F5-8159-43F2-A359-1EFF0FFA4FD5}"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D3480A0A-9AA5-4D90-AB5D-EF735C642769}" type="parTrans">
      <dgm:prSet/>
      <dgm:spPr/>
    </dgm:pt>
    <dgm:pt modelId="{66F3CD11-6360-47FC-B16E-09D287CFF570}" cxnId="{D3480A0A-9AA5-4D90-AB5D-EF735C642769}"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98CC107C-008C-4766-B11A-77820756013D}" type="parTrans">
      <dgm:prSet/>
      <dgm:spPr/>
    </dgm:pt>
    <dgm:pt modelId="{2E62AB09-D0F6-438F-9C66-EA56C3C41BD4}" cxnId="{98CC107C-008C-4766-B11A-77820756013D}" type="sibTrans">
      <dgm:prSet/>
      <dgm:spPr/>
    </dgm:pt>
    <dgm:pt modelId="{CB84C01F-80D0-4070-80A6-CB6614DA8F48}">
      <dgm:prSet phldrT="[文本]" phldr="0" custT="0"/>
      <dgm:spPr>
        <a:solidFill>
          <a:srgbClr val="E0B07E"/>
        </a:solidFill>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DF3CE2F9-318A-4B72-ACC1-B26A56BB0A34}" type="parTrans">
      <dgm:prSet/>
      <dgm:spPr/>
    </dgm:pt>
    <dgm:pt modelId="{3D21CAD6-6F72-4608-B9D4-571910F9A702}" cxnId="{DF3CE2F9-318A-4B72-ACC1-B26A56BB0A34}"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86BE44C7-98BB-47F3-A33B-37393448A639}" type="parTrans">
      <dgm:prSet/>
      <dgm:spPr/>
    </dgm:pt>
    <dgm:pt modelId="{37435CD5-E7B4-4BF1-BD7C-477E503AB5DD}" cxnId="{86BE44C7-98BB-47F3-A33B-37393448A639}"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02C9447C-64B7-44E2-BE43-4C92FADB0D22}" type="parTrans">
      <dgm:prSet/>
      <dgm:spPr/>
    </dgm:pt>
    <dgm:pt modelId="{59A518DF-CDED-4F2F-A0E7-DEFB95426733}" cxnId="{02C9447C-64B7-44E2-BE43-4C92FADB0D22}"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4E668A6B-9BC4-4221-95E7-8B34DCFC6D83}" type="parTrans">
      <dgm:prSet/>
      <dgm:spPr/>
    </dgm:pt>
    <dgm:pt modelId="{57A622F2-9ED4-4487-A01E-5F082D6B6528}" cxnId="{4E668A6B-9BC4-4221-95E7-8B34DCFC6D83}"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D3480A0A-9AA5-4D90-AB5D-EF735C642769}" srcId="{9DB23D42-BC25-41C4-9A3F-A3E78CFB9E14}" destId="{4B5DF693-4886-4E9C-B265-25DF30A69707}" srcOrd="0" destOrd="0" parTransId="{C45242E4-C1BE-46EE-AFF4-3FF6BC67FF5A}" sibTransId="{66F3CD11-6360-47FC-B16E-09D287CFF570}"/>
    <dgm:cxn modelId="{98CC107C-008C-4766-B11A-77820756013D}" srcId="{9DB23D42-BC25-41C4-9A3F-A3E78CFB9E14}" destId="{D21DC186-0676-45FC-9354-C0188C2FF392}" srcOrd="1" destOrd="0" parTransId="{33F77309-AEA6-42F5-AB74-D99CE411FBE2}" sibTransId="{2E62AB09-D0F6-438F-9C66-EA56C3C41BD4}"/>
    <dgm:cxn modelId="{DF3CE2F9-318A-4B72-ACC1-B26A56BB0A34}" srcId="{9DB23D42-BC25-41C4-9A3F-A3E78CFB9E14}" destId="{CB84C01F-80D0-4070-80A6-CB6614DA8F48}" srcOrd="2" destOrd="0" parTransId="{BD679D04-73EA-4B88-AC52-631A0355AF75}" sibTransId="{3D21CAD6-6F72-4608-B9D4-571910F9A702}"/>
    <dgm:cxn modelId="{86BE44C7-98BB-47F3-A33B-37393448A639}" srcId="{9DB23D42-BC25-41C4-9A3F-A3E78CFB9E14}" destId="{3345E2D5-919E-4078-9368-EC7FD18F99D8}" srcOrd="3" destOrd="0" parTransId="{5985D4BA-3C9E-43E3-9422-36F126BB3026}" sibTransId="{37435CD5-E7B4-4BF1-BD7C-477E503AB5DD}"/>
    <dgm:cxn modelId="{02C9447C-64B7-44E2-BE43-4C92FADB0D22}" srcId="{9DB23D42-BC25-41C4-9A3F-A3E78CFB9E14}" destId="{E9FE9389-3702-493B-8603-E85D6196F137}" srcOrd="4" destOrd="0" parTransId="{CF040132-4DA2-4D64-84A0-23352D496B7E}" sibTransId="{59A518DF-CDED-4F2F-A0E7-DEFB95426733}"/>
    <dgm:cxn modelId="{4E668A6B-9BC4-4221-95E7-8B34DCFC6D83}" srcId="{9DB23D42-BC25-41C4-9A3F-A3E78CFB9E14}" destId="{680020E9-AF69-46C0-B8EB-E943A07C1D26}" srcOrd="5" destOrd="0" parTransId="{B46F7DDB-F366-4A67-869E-56BD42827514}" sibTransId="{57A622F2-9ED4-4487-A01E-5F082D6B6528}"/>
    <dgm:cxn modelId="{85304E27-03D7-4E85-A7C1-EBE6AEA384D6}" type="presOf" srcId="{9DB23D42-BC25-41C4-9A3F-A3E78CFB9E14}" destId="{B84BFEFB-261E-437C-AD9E-90ED8A3C8045}" srcOrd="0" destOrd="0" presId="urn:microsoft.com/office/officeart/2005/8/layout/hChevron3"/>
    <dgm:cxn modelId="{83320EC2-59C3-4E5A-8892-8DB6AD47F42C}" type="presParOf" srcId="{B84BFEFB-261E-437C-AD9E-90ED8A3C8045}" destId="{1450B55C-E4AF-4C4A-86D5-6F08C883C8A1}" srcOrd="0" destOrd="0" presId="urn:microsoft.com/office/officeart/2005/8/layout/hChevron3"/>
    <dgm:cxn modelId="{BC665CC0-791E-46D0-97B6-5A941DF9A44E}" type="presOf" srcId="{4B5DF693-4886-4E9C-B265-25DF30A69707}" destId="{1450B55C-E4AF-4C4A-86D5-6F08C883C8A1}" srcOrd="0" destOrd="0" presId="urn:microsoft.com/office/officeart/2005/8/layout/hChevron3"/>
    <dgm:cxn modelId="{355262FC-8F25-421D-9CE8-6A1F0C0EBAD8}" type="presParOf" srcId="{B84BFEFB-261E-437C-AD9E-90ED8A3C8045}" destId="{B9E1FA38-2042-466B-8091-F149A9FE2767}" srcOrd="1" destOrd="0" presId="urn:microsoft.com/office/officeart/2005/8/layout/hChevron3"/>
    <dgm:cxn modelId="{137C564B-7016-492F-A7FC-D0B9A5F873AE}" type="presParOf" srcId="{B84BFEFB-261E-437C-AD9E-90ED8A3C8045}" destId="{97ED5984-E182-4084-893A-3007DB7F6057}" srcOrd="2" destOrd="0" presId="urn:microsoft.com/office/officeart/2005/8/layout/hChevron3"/>
    <dgm:cxn modelId="{A515E4BC-4968-4B29-AC37-6E15C8CA53B3}" type="presOf" srcId="{D21DC186-0676-45FC-9354-C0188C2FF392}" destId="{97ED5984-E182-4084-893A-3007DB7F6057}" srcOrd="0" destOrd="0" presId="urn:microsoft.com/office/officeart/2005/8/layout/hChevron3"/>
    <dgm:cxn modelId="{6988FEFF-B0C8-4215-B8D7-8D937D11DA04}" type="presParOf" srcId="{B84BFEFB-261E-437C-AD9E-90ED8A3C8045}" destId="{D2344F82-2A90-412D-B813-61B1B47F68C7}" srcOrd="3" destOrd="0" presId="urn:microsoft.com/office/officeart/2005/8/layout/hChevron3"/>
    <dgm:cxn modelId="{3E44F4E5-39C1-4120-9569-91D0D82BDCD8}" type="presParOf" srcId="{B84BFEFB-261E-437C-AD9E-90ED8A3C8045}" destId="{BA1BBACD-C964-4429-B8AC-A0F655E890BE}" srcOrd="4" destOrd="0" presId="urn:microsoft.com/office/officeart/2005/8/layout/hChevron3"/>
    <dgm:cxn modelId="{66D7EE96-E516-4925-8DDC-A6EA2A423776}" type="presOf" srcId="{CB84C01F-80D0-4070-80A6-CB6614DA8F48}" destId="{BA1BBACD-C964-4429-B8AC-A0F655E890BE}" srcOrd="0" destOrd="0" presId="urn:microsoft.com/office/officeart/2005/8/layout/hChevron3"/>
    <dgm:cxn modelId="{872510B1-1883-4219-8013-4DD5802AE8E3}" type="presParOf" srcId="{B84BFEFB-261E-437C-AD9E-90ED8A3C8045}" destId="{5E8637FF-9D9C-4AEB-BE02-BF99D7014A87}" srcOrd="5" destOrd="0" presId="urn:microsoft.com/office/officeart/2005/8/layout/hChevron3"/>
    <dgm:cxn modelId="{2B7028C8-8041-4D84-A384-789B619CE997}" type="presParOf" srcId="{B84BFEFB-261E-437C-AD9E-90ED8A3C8045}" destId="{8FA26A1F-6B49-4132-891D-2CE28ECDACCE}" srcOrd="6" destOrd="0" presId="urn:microsoft.com/office/officeart/2005/8/layout/hChevron3"/>
    <dgm:cxn modelId="{0159F962-A4EB-428B-8C27-D6A6D6CF0836}" type="presOf" srcId="{3345E2D5-919E-4078-9368-EC7FD18F99D8}" destId="{8FA26A1F-6B49-4132-891D-2CE28ECDACCE}" srcOrd="0" destOrd="0" presId="urn:microsoft.com/office/officeart/2005/8/layout/hChevron3"/>
    <dgm:cxn modelId="{A1D7ADB3-CF39-4525-AFFF-FBDD1BCB487F}" type="presParOf" srcId="{B84BFEFB-261E-437C-AD9E-90ED8A3C8045}" destId="{2B09010A-6893-490F-8FF3-29B63D240969}" srcOrd="7" destOrd="0" presId="urn:microsoft.com/office/officeart/2005/8/layout/hChevron3"/>
    <dgm:cxn modelId="{6911F22A-98D2-4969-99E7-DF699707D5A5}" type="presParOf" srcId="{B84BFEFB-261E-437C-AD9E-90ED8A3C8045}" destId="{F5807EC3-1224-4B63-A00C-A44738355025}" srcOrd="8" destOrd="0" presId="urn:microsoft.com/office/officeart/2005/8/layout/hChevron3"/>
    <dgm:cxn modelId="{BACDD4E8-C8D2-46AD-8AD4-2EE452ED932B}" type="presOf" srcId="{E9FE9389-3702-493B-8603-E85D6196F137}" destId="{F5807EC3-1224-4B63-A00C-A44738355025}" srcOrd="0" destOrd="0" presId="urn:microsoft.com/office/officeart/2005/8/layout/hChevron3"/>
    <dgm:cxn modelId="{B25EB512-594D-4979-84C9-69C6227E67BD}" type="presParOf" srcId="{B84BFEFB-261E-437C-AD9E-90ED8A3C8045}" destId="{6E83620C-5216-45E1-90C6-651A581034B3}" srcOrd="9" destOrd="0" presId="urn:microsoft.com/office/officeart/2005/8/layout/hChevron3"/>
    <dgm:cxn modelId="{B72A4131-B6D4-43D3-BCA5-12795D17C93E}" type="presParOf" srcId="{B84BFEFB-261E-437C-AD9E-90ED8A3C8045}" destId="{D7815753-7935-44C7-8C26-21F7C811EC26}" srcOrd="10" destOrd="0" presId="urn:microsoft.com/office/officeart/2005/8/layout/hChevron3"/>
    <dgm:cxn modelId="{B8F3F897-FA2D-447B-B226-427B83BC4BEA}"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B4BAD8A2-3FC0-4B7D-BE6A-E63059B95327}" type="parTrans">
      <dgm:prSet/>
      <dgm:spPr/>
    </dgm:pt>
    <dgm:pt modelId="{66F3CD11-6360-47FC-B16E-09D287CFF570}" cxnId="{B4BAD8A2-3FC0-4B7D-BE6A-E63059B95327}"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D4EDF8AE-D733-499F-9134-625865BC3A2C}" type="parTrans">
      <dgm:prSet/>
      <dgm:spPr/>
    </dgm:pt>
    <dgm:pt modelId="{2E62AB09-D0F6-438F-9C66-EA56C3C41BD4}" cxnId="{D4EDF8AE-D733-499F-9134-625865BC3A2C}"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130653C9-7E3E-4CCF-8D24-34E504A02CC4}" type="parTrans">
      <dgm:prSet/>
      <dgm:spPr/>
    </dgm:pt>
    <dgm:pt modelId="{3D21CAD6-6F72-4608-B9D4-571910F9A702}" cxnId="{130653C9-7E3E-4CCF-8D24-34E504A02CC4}" type="sibTrans">
      <dgm:prSet/>
      <dgm:spPr/>
    </dgm:pt>
    <dgm:pt modelId="{3345E2D5-919E-4078-9368-EC7FD18F99D8}">
      <dgm:prSet phldr="0" custT="0"/>
      <dgm:spPr>
        <a:solidFill>
          <a:srgbClr val="E0B07E"/>
        </a:solidFill>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FC49B9C2-029C-45F6-8195-9D56EF7D754D}" type="parTrans">
      <dgm:prSet/>
      <dgm:spPr/>
    </dgm:pt>
    <dgm:pt modelId="{37435CD5-E7B4-4BF1-BD7C-477E503AB5DD}" cxnId="{FC49B9C2-029C-45F6-8195-9D56EF7D754D}"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60235622-CED7-4DBB-B84D-0165125196A8}" type="parTrans">
      <dgm:prSet/>
      <dgm:spPr/>
    </dgm:pt>
    <dgm:pt modelId="{59A518DF-CDED-4F2F-A0E7-DEFB95426733}" cxnId="{60235622-CED7-4DBB-B84D-0165125196A8}"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07CF3E2-2ABF-456A-80F4-C9174B0E0A71}" type="parTrans">
      <dgm:prSet/>
      <dgm:spPr/>
    </dgm:pt>
    <dgm:pt modelId="{57A622F2-9ED4-4487-A01E-5F082D6B6528}" cxnId="{807CF3E2-2ABF-456A-80F4-C9174B0E0A71}"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B4BAD8A2-3FC0-4B7D-BE6A-E63059B95327}" srcId="{9DB23D42-BC25-41C4-9A3F-A3E78CFB9E14}" destId="{4B5DF693-4886-4E9C-B265-25DF30A69707}" srcOrd="0" destOrd="0" parTransId="{C45242E4-C1BE-46EE-AFF4-3FF6BC67FF5A}" sibTransId="{66F3CD11-6360-47FC-B16E-09D287CFF570}"/>
    <dgm:cxn modelId="{D4EDF8AE-D733-499F-9134-625865BC3A2C}" srcId="{9DB23D42-BC25-41C4-9A3F-A3E78CFB9E14}" destId="{D21DC186-0676-45FC-9354-C0188C2FF392}" srcOrd="1" destOrd="0" parTransId="{33F77309-AEA6-42F5-AB74-D99CE411FBE2}" sibTransId="{2E62AB09-D0F6-438F-9C66-EA56C3C41BD4}"/>
    <dgm:cxn modelId="{130653C9-7E3E-4CCF-8D24-34E504A02CC4}" srcId="{9DB23D42-BC25-41C4-9A3F-A3E78CFB9E14}" destId="{CB84C01F-80D0-4070-80A6-CB6614DA8F48}" srcOrd="2" destOrd="0" parTransId="{BD679D04-73EA-4B88-AC52-631A0355AF75}" sibTransId="{3D21CAD6-6F72-4608-B9D4-571910F9A702}"/>
    <dgm:cxn modelId="{FC49B9C2-029C-45F6-8195-9D56EF7D754D}" srcId="{9DB23D42-BC25-41C4-9A3F-A3E78CFB9E14}" destId="{3345E2D5-919E-4078-9368-EC7FD18F99D8}" srcOrd="3" destOrd="0" parTransId="{5985D4BA-3C9E-43E3-9422-36F126BB3026}" sibTransId="{37435CD5-E7B4-4BF1-BD7C-477E503AB5DD}"/>
    <dgm:cxn modelId="{60235622-CED7-4DBB-B84D-0165125196A8}" srcId="{9DB23D42-BC25-41C4-9A3F-A3E78CFB9E14}" destId="{E9FE9389-3702-493B-8603-E85D6196F137}" srcOrd="4" destOrd="0" parTransId="{CF040132-4DA2-4D64-84A0-23352D496B7E}" sibTransId="{59A518DF-CDED-4F2F-A0E7-DEFB95426733}"/>
    <dgm:cxn modelId="{807CF3E2-2ABF-456A-80F4-C9174B0E0A71}" srcId="{9DB23D42-BC25-41C4-9A3F-A3E78CFB9E14}" destId="{680020E9-AF69-46C0-B8EB-E943A07C1D26}" srcOrd="5" destOrd="0" parTransId="{B46F7DDB-F366-4A67-869E-56BD42827514}" sibTransId="{57A622F2-9ED4-4487-A01E-5F082D6B6528}"/>
    <dgm:cxn modelId="{D2A93CB3-3830-4AB5-B92D-8ECFE1836363}" type="presOf" srcId="{9DB23D42-BC25-41C4-9A3F-A3E78CFB9E14}" destId="{B84BFEFB-261E-437C-AD9E-90ED8A3C8045}" srcOrd="0" destOrd="0" presId="urn:microsoft.com/office/officeart/2005/8/layout/hChevron3"/>
    <dgm:cxn modelId="{67144F00-14E6-4094-8FFD-791B2B89A3BC}" type="presParOf" srcId="{B84BFEFB-261E-437C-AD9E-90ED8A3C8045}" destId="{1450B55C-E4AF-4C4A-86D5-6F08C883C8A1}" srcOrd="0" destOrd="0" presId="urn:microsoft.com/office/officeart/2005/8/layout/hChevron3"/>
    <dgm:cxn modelId="{9AB675C3-7EA2-44F7-AB6B-38690A1C60B1}" type="presOf" srcId="{4B5DF693-4886-4E9C-B265-25DF30A69707}" destId="{1450B55C-E4AF-4C4A-86D5-6F08C883C8A1}" srcOrd="0" destOrd="0" presId="urn:microsoft.com/office/officeart/2005/8/layout/hChevron3"/>
    <dgm:cxn modelId="{F41E9D80-D9E3-48A9-9DA4-6E8C51079A1A}" type="presParOf" srcId="{B84BFEFB-261E-437C-AD9E-90ED8A3C8045}" destId="{B9E1FA38-2042-466B-8091-F149A9FE2767}" srcOrd="1" destOrd="0" presId="urn:microsoft.com/office/officeart/2005/8/layout/hChevron3"/>
    <dgm:cxn modelId="{F2090DC7-8F19-4439-86EE-08FC025BEDDA}" type="presParOf" srcId="{B84BFEFB-261E-437C-AD9E-90ED8A3C8045}" destId="{97ED5984-E182-4084-893A-3007DB7F6057}" srcOrd="2" destOrd="0" presId="urn:microsoft.com/office/officeart/2005/8/layout/hChevron3"/>
    <dgm:cxn modelId="{BF44194E-FC6E-4DE6-9574-867E7401C30A}" type="presOf" srcId="{D21DC186-0676-45FC-9354-C0188C2FF392}" destId="{97ED5984-E182-4084-893A-3007DB7F6057}" srcOrd="0" destOrd="0" presId="urn:microsoft.com/office/officeart/2005/8/layout/hChevron3"/>
    <dgm:cxn modelId="{75C0E998-766B-41E5-82EF-BC73A02B4989}" type="presParOf" srcId="{B84BFEFB-261E-437C-AD9E-90ED8A3C8045}" destId="{D2344F82-2A90-412D-B813-61B1B47F68C7}" srcOrd="3" destOrd="0" presId="urn:microsoft.com/office/officeart/2005/8/layout/hChevron3"/>
    <dgm:cxn modelId="{8F1628C5-9E9F-4EE0-99D1-1129C7D5D7E1}" type="presParOf" srcId="{B84BFEFB-261E-437C-AD9E-90ED8A3C8045}" destId="{BA1BBACD-C964-4429-B8AC-A0F655E890BE}" srcOrd="4" destOrd="0" presId="urn:microsoft.com/office/officeart/2005/8/layout/hChevron3"/>
    <dgm:cxn modelId="{35996499-582A-441D-969E-7869833F1CF4}" type="presOf" srcId="{CB84C01F-80D0-4070-80A6-CB6614DA8F48}" destId="{BA1BBACD-C964-4429-B8AC-A0F655E890BE}" srcOrd="0" destOrd="0" presId="urn:microsoft.com/office/officeart/2005/8/layout/hChevron3"/>
    <dgm:cxn modelId="{DDA20519-6BE9-479A-8C4D-F49A27A3F6C7}" type="presParOf" srcId="{B84BFEFB-261E-437C-AD9E-90ED8A3C8045}" destId="{5E8637FF-9D9C-4AEB-BE02-BF99D7014A87}" srcOrd="5" destOrd="0" presId="urn:microsoft.com/office/officeart/2005/8/layout/hChevron3"/>
    <dgm:cxn modelId="{DD50DAFB-5ED6-4B1D-927F-B20EEF2C1CCC}" type="presParOf" srcId="{B84BFEFB-261E-437C-AD9E-90ED8A3C8045}" destId="{8FA26A1F-6B49-4132-891D-2CE28ECDACCE}" srcOrd="6" destOrd="0" presId="urn:microsoft.com/office/officeart/2005/8/layout/hChevron3"/>
    <dgm:cxn modelId="{0627AACE-6029-4EFA-9893-0F3B738F54C9}" type="presOf" srcId="{3345E2D5-919E-4078-9368-EC7FD18F99D8}" destId="{8FA26A1F-6B49-4132-891D-2CE28ECDACCE}" srcOrd="0" destOrd="0" presId="urn:microsoft.com/office/officeart/2005/8/layout/hChevron3"/>
    <dgm:cxn modelId="{09762166-0C43-478C-9D21-7D0B7286D999}" type="presParOf" srcId="{B84BFEFB-261E-437C-AD9E-90ED8A3C8045}" destId="{2B09010A-6893-490F-8FF3-29B63D240969}" srcOrd="7" destOrd="0" presId="urn:microsoft.com/office/officeart/2005/8/layout/hChevron3"/>
    <dgm:cxn modelId="{4B9B886B-695D-42BA-AD69-FDC331D9DAEA}" type="presParOf" srcId="{B84BFEFB-261E-437C-AD9E-90ED8A3C8045}" destId="{F5807EC3-1224-4B63-A00C-A44738355025}" srcOrd="8" destOrd="0" presId="urn:microsoft.com/office/officeart/2005/8/layout/hChevron3"/>
    <dgm:cxn modelId="{B526FC15-0BD5-4257-BE43-AA445723183A}" type="presOf" srcId="{E9FE9389-3702-493B-8603-E85D6196F137}" destId="{F5807EC3-1224-4B63-A00C-A44738355025}" srcOrd="0" destOrd="0" presId="urn:microsoft.com/office/officeart/2005/8/layout/hChevron3"/>
    <dgm:cxn modelId="{2E50F05F-7765-48BF-997D-4A1C90E16DAB}" type="presParOf" srcId="{B84BFEFB-261E-437C-AD9E-90ED8A3C8045}" destId="{6E83620C-5216-45E1-90C6-651A581034B3}" srcOrd="9" destOrd="0" presId="urn:microsoft.com/office/officeart/2005/8/layout/hChevron3"/>
    <dgm:cxn modelId="{DD27E6AD-79C8-4FB4-BE7C-69A91B5DE2C5}" type="presParOf" srcId="{B84BFEFB-261E-437C-AD9E-90ED8A3C8045}" destId="{D7815753-7935-44C7-8C26-21F7C811EC26}" srcOrd="10" destOrd="0" presId="urn:microsoft.com/office/officeart/2005/8/layout/hChevron3"/>
    <dgm:cxn modelId="{DE47A893-786B-4B5D-A25B-FBC36841BA17}"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B4BAD8A2-3FC0-4B7D-BE6A-E63059B95327}" type="parTrans">
      <dgm:prSet/>
      <dgm:spPr/>
    </dgm:pt>
    <dgm:pt modelId="{66F3CD11-6360-47FC-B16E-09D287CFF570}" cxnId="{B4BAD8A2-3FC0-4B7D-BE6A-E63059B95327}"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D4EDF8AE-D733-499F-9134-625865BC3A2C}" type="parTrans">
      <dgm:prSet/>
      <dgm:spPr/>
    </dgm:pt>
    <dgm:pt modelId="{2E62AB09-D0F6-438F-9C66-EA56C3C41BD4}" cxnId="{D4EDF8AE-D733-499F-9134-625865BC3A2C}"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130653C9-7E3E-4CCF-8D24-34E504A02CC4}" type="parTrans">
      <dgm:prSet/>
      <dgm:spPr/>
    </dgm:pt>
    <dgm:pt modelId="{3D21CAD6-6F72-4608-B9D4-571910F9A702}" cxnId="{130653C9-7E3E-4CCF-8D24-34E504A02CC4}"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FC49B9C2-029C-45F6-8195-9D56EF7D754D}" type="parTrans">
      <dgm:prSet/>
      <dgm:spPr/>
    </dgm:pt>
    <dgm:pt modelId="{37435CD5-E7B4-4BF1-BD7C-477E503AB5DD}" cxnId="{FC49B9C2-029C-45F6-8195-9D56EF7D754D}" type="sibTrans">
      <dgm:prSet/>
      <dgm:spPr/>
    </dgm:pt>
    <dgm:pt modelId="{E9FE9389-3702-493B-8603-E85D6196F137}">
      <dgm:prSet phldr="0" custT="0"/>
      <dgm:spPr>
        <a:solidFill>
          <a:srgbClr val="E0B07E"/>
        </a:solidFill>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60235622-CED7-4DBB-B84D-0165125196A8}" type="parTrans">
      <dgm:prSet/>
      <dgm:spPr/>
    </dgm:pt>
    <dgm:pt modelId="{59A518DF-CDED-4F2F-A0E7-DEFB95426733}" cxnId="{60235622-CED7-4DBB-B84D-0165125196A8}"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07CF3E2-2ABF-456A-80F4-C9174B0E0A71}" type="parTrans">
      <dgm:prSet/>
      <dgm:spPr/>
    </dgm:pt>
    <dgm:pt modelId="{57A622F2-9ED4-4487-A01E-5F082D6B6528}" cxnId="{807CF3E2-2ABF-456A-80F4-C9174B0E0A71}"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B4BAD8A2-3FC0-4B7D-BE6A-E63059B95327}" srcId="{9DB23D42-BC25-41C4-9A3F-A3E78CFB9E14}" destId="{4B5DF693-4886-4E9C-B265-25DF30A69707}" srcOrd="0" destOrd="0" parTransId="{C45242E4-C1BE-46EE-AFF4-3FF6BC67FF5A}" sibTransId="{66F3CD11-6360-47FC-B16E-09D287CFF570}"/>
    <dgm:cxn modelId="{D4EDF8AE-D733-499F-9134-625865BC3A2C}" srcId="{9DB23D42-BC25-41C4-9A3F-A3E78CFB9E14}" destId="{D21DC186-0676-45FC-9354-C0188C2FF392}" srcOrd="1" destOrd="0" parTransId="{33F77309-AEA6-42F5-AB74-D99CE411FBE2}" sibTransId="{2E62AB09-D0F6-438F-9C66-EA56C3C41BD4}"/>
    <dgm:cxn modelId="{130653C9-7E3E-4CCF-8D24-34E504A02CC4}" srcId="{9DB23D42-BC25-41C4-9A3F-A3E78CFB9E14}" destId="{CB84C01F-80D0-4070-80A6-CB6614DA8F48}" srcOrd="2" destOrd="0" parTransId="{BD679D04-73EA-4B88-AC52-631A0355AF75}" sibTransId="{3D21CAD6-6F72-4608-B9D4-571910F9A702}"/>
    <dgm:cxn modelId="{FC49B9C2-029C-45F6-8195-9D56EF7D754D}" srcId="{9DB23D42-BC25-41C4-9A3F-A3E78CFB9E14}" destId="{3345E2D5-919E-4078-9368-EC7FD18F99D8}" srcOrd="3" destOrd="0" parTransId="{5985D4BA-3C9E-43E3-9422-36F126BB3026}" sibTransId="{37435CD5-E7B4-4BF1-BD7C-477E503AB5DD}"/>
    <dgm:cxn modelId="{60235622-CED7-4DBB-B84D-0165125196A8}" srcId="{9DB23D42-BC25-41C4-9A3F-A3E78CFB9E14}" destId="{E9FE9389-3702-493B-8603-E85D6196F137}" srcOrd="4" destOrd="0" parTransId="{CF040132-4DA2-4D64-84A0-23352D496B7E}" sibTransId="{59A518DF-CDED-4F2F-A0E7-DEFB95426733}"/>
    <dgm:cxn modelId="{807CF3E2-2ABF-456A-80F4-C9174B0E0A71}" srcId="{9DB23D42-BC25-41C4-9A3F-A3E78CFB9E14}" destId="{680020E9-AF69-46C0-B8EB-E943A07C1D26}" srcOrd="5" destOrd="0" parTransId="{B46F7DDB-F366-4A67-869E-56BD42827514}" sibTransId="{57A622F2-9ED4-4487-A01E-5F082D6B6528}"/>
    <dgm:cxn modelId="{D2A93CB3-3830-4AB5-B92D-8ECFE1836363}" type="presOf" srcId="{9DB23D42-BC25-41C4-9A3F-A3E78CFB9E14}" destId="{B84BFEFB-261E-437C-AD9E-90ED8A3C8045}" srcOrd="0" destOrd="0" presId="urn:microsoft.com/office/officeart/2005/8/layout/hChevron3"/>
    <dgm:cxn modelId="{67144F00-14E6-4094-8FFD-791B2B89A3BC}" type="presParOf" srcId="{B84BFEFB-261E-437C-AD9E-90ED8A3C8045}" destId="{1450B55C-E4AF-4C4A-86D5-6F08C883C8A1}" srcOrd="0" destOrd="0" presId="urn:microsoft.com/office/officeart/2005/8/layout/hChevron3"/>
    <dgm:cxn modelId="{9AB675C3-7EA2-44F7-AB6B-38690A1C60B1}" type="presOf" srcId="{4B5DF693-4886-4E9C-B265-25DF30A69707}" destId="{1450B55C-E4AF-4C4A-86D5-6F08C883C8A1}" srcOrd="0" destOrd="0" presId="urn:microsoft.com/office/officeart/2005/8/layout/hChevron3"/>
    <dgm:cxn modelId="{F41E9D80-D9E3-48A9-9DA4-6E8C51079A1A}" type="presParOf" srcId="{B84BFEFB-261E-437C-AD9E-90ED8A3C8045}" destId="{B9E1FA38-2042-466B-8091-F149A9FE2767}" srcOrd="1" destOrd="0" presId="urn:microsoft.com/office/officeart/2005/8/layout/hChevron3"/>
    <dgm:cxn modelId="{F2090DC7-8F19-4439-86EE-08FC025BEDDA}" type="presParOf" srcId="{B84BFEFB-261E-437C-AD9E-90ED8A3C8045}" destId="{97ED5984-E182-4084-893A-3007DB7F6057}" srcOrd="2" destOrd="0" presId="urn:microsoft.com/office/officeart/2005/8/layout/hChevron3"/>
    <dgm:cxn modelId="{BF44194E-FC6E-4DE6-9574-867E7401C30A}" type="presOf" srcId="{D21DC186-0676-45FC-9354-C0188C2FF392}" destId="{97ED5984-E182-4084-893A-3007DB7F6057}" srcOrd="0" destOrd="0" presId="urn:microsoft.com/office/officeart/2005/8/layout/hChevron3"/>
    <dgm:cxn modelId="{75C0E998-766B-41E5-82EF-BC73A02B4989}" type="presParOf" srcId="{B84BFEFB-261E-437C-AD9E-90ED8A3C8045}" destId="{D2344F82-2A90-412D-B813-61B1B47F68C7}" srcOrd="3" destOrd="0" presId="urn:microsoft.com/office/officeart/2005/8/layout/hChevron3"/>
    <dgm:cxn modelId="{8F1628C5-9E9F-4EE0-99D1-1129C7D5D7E1}" type="presParOf" srcId="{B84BFEFB-261E-437C-AD9E-90ED8A3C8045}" destId="{BA1BBACD-C964-4429-B8AC-A0F655E890BE}" srcOrd="4" destOrd="0" presId="urn:microsoft.com/office/officeart/2005/8/layout/hChevron3"/>
    <dgm:cxn modelId="{35996499-582A-441D-969E-7869833F1CF4}" type="presOf" srcId="{CB84C01F-80D0-4070-80A6-CB6614DA8F48}" destId="{BA1BBACD-C964-4429-B8AC-A0F655E890BE}" srcOrd="0" destOrd="0" presId="urn:microsoft.com/office/officeart/2005/8/layout/hChevron3"/>
    <dgm:cxn modelId="{DDA20519-6BE9-479A-8C4D-F49A27A3F6C7}" type="presParOf" srcId="{B84BFEFB-261E-437C-AD9E-90ED8A3C8045}" destId="{5E8637FF-9D9C-4AEB-BE02-BF99D7014A87}" srcOrd="5" destOrd="0" presId="urn:microsoft.com/office/officeart/2005/8/layout/hChevron3"/>
    <dgm:cxn modelId="{DD50DAFB-5ED6-4B1D-927F-B20EEF2C1CCC}" type="presParOf" srcId="{B84BFEFB-261E-437C-AD9E-90ED8A3C8045}" destId="{8FA26A1F-6B49-4132-891D-2CE28ECDACCE}" srcOrd="6" destOrd="0" presId="urn:microsoft.com/office/officeart/2005/8/layout/hChevron3"/>
    <dgm:cxn modelId="{0627AACE-6029-4EFA-9893-0F3B738F54C9}" type="presOf" srcId="{3345E2D5-919E-4078-9368-EC7FD18F99D8}" destId="{8FA26A1F-6B49-4132-891D-2CE28ECDACCE}" srcOrd="0" destOrd="0" presId="urn:microsoft.com/office/officeart/2005/8/layout/hChevron3"/>
    <dgm:cxn modelId="{09762166-0C43-478C-9D21-7D0B7286D999}" type="presParOf" srcId="{B84BFEFB-261E-437C-AD9E-90ED8A3C8045}" destId="{2B09010A-6893-490F-8FF3-29B63D240969}" srcOrd="7" destOrd="0" presId="urn:microsoft.com/office/officeart/2005/8/layout/hChevron3"/>
    <dgm:cxn modelId="{4B9B886B-695D-42BA-AD69-FDC331D9DAEA}" type="presParOf" srcId="{B84BFEFB-261E-437C-AD9E-90ED8A3C8045}" destId="{F5807EC3-1224-4B63-A00C-A44738355025}" srcOrd="8" destOrd="0" presId="urn:microsoft.com/office/officeart/2005/8/layout/hChevron3"/>
    <dgm:cxn modelId="{B526FC15-0BD5-4257-BE43-AA445723183A}" type="presOf" srcId="{E9FE9389-3702-493B-8603-E85D6196F137}" destId="{F5807EC3-1224-4B63-A00C-A44738355025}" srcOrd="0" destOrd="0" presId="urn:microsoft.com/office/officeart/2005/8/layout/hChevron3"/>
    <dgm:cxn modelId="{2E50F05F-7765-48BF-997D-4A1C90E16DAB}" type="presParOf" srcId="{B84BFEFB-261E-437C-AD9E-90ED8A3C8045}" destId="{6E83620C-5216-45E1-90C6-651A581034B3}" srcOrd="9" destOrd="0" presId="urn:microsoft.com/office/officeart/2005/8/layout/hChevron3"/>
    <dgm:cxn modelId="{DD27E6AD-79C8-4FB4-BE7C-69A91B5DE2C5}" type="presParOf" srcId="{B84BFEFB-261E-437C-AD9E-90ED8A3C8045}" destId="{D7815753-7935-44C7-8C26-21F7C811EC26}" srcOrd="10" destOrd="0" presId="urn:microsoft.com/office/officeart/2005/8/layout/hChevron3"/>
    <dgm:cxn modelId="{DE47A893-786B-4B5D-A25B-FBC36841BA17}"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B4BAD8A2-3FC0-4B7D-BE6A-E63059B95327}" type="parTrans">
      <dgm:prSet/>
      <dgm:spPr/>
    </dgm:pt>
    <dgm:pt modelId="{66F3CD11-6360-47FC-B16E-09D287CFF570}" cxnId="{B4BAD8A2-3FC0-4B7D-BE6A-E63059B95327}"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D4EDF8AE-D733-499F-9134-625865BC3A2C}" type="parTrans">
      <dgm:prSet/>
      <dgm:spPr/>
    </dgm:pt>
    <dgm:pt modelId="{2E62AB09-D0F6-438F-9C66-EA56C3C41BD4}" cxnId="{D4EDF8AE-D733-499F-9134-625865BC3A2C}"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130653C9-7E3E-4CCF-8D24-34E504A02CC4}" type="parTrans">
      <dgm:prSet/>
      <dgm:spPr/>
    </dgm:pt>
    <dgm:pt modelId="{3D21CAD6-6F72-4608-B9D4-571910F9A702}" cxnId="{130653C9-7E3E-4CCF-8D24-34E504A02CC4}"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FC49B9C2-029C-45F6-8195-9D56EF7D754D}" type="parTrans">
      <dgm:prSet/>
      <dgm:spPr/>
    </dgm:pt>
    <dgm:pt modelId="{37435CD5-E7B4-4BF1-BD7C-477E503AB5DD}" cxnId="{FC49B9C2-029C-45F6-8195-9D56EF7D754D}" type="sibTrans">
      <dgm:prSet/>
      <dgm:spPr/>
    </dgm:pt>
    <dgm:pt modelId="{E9FE9389-3702-493B-8603-E85D6196F137}">
      <dgm:prSet phldr="0" custT="0"/>
      <dgm:spPr>
        <a:solidFill>
          <a:srgbClr val="E0B07E"/>
        </a:solidFill>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60235622-CED7-4DBB-B84D-0165125196A8}" type="parTrans">
      <dgm:prSet/>
      <dgm:spPr/>
    </dgm:pt>
    <dgm:pt modelId="{59A518DF-CDED-4F2F-A0E7-DEFB95426733}" cxnId="{60235622-CED7-4DBB-B84D-0165125196A8}"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07CF3E2-2ABF-456A-80F4-C9174B0E0A71}" type="parTrans">
      <dgm:prSet/>
      <dgm:spPr/>
    </dgm:pt>
    <dgm:pt modelId="{57A622F2-9ED4-4487-A01E-5F082D6B6528}" cxnId="{807CF3E2-2ABF-456A-80F4-C9174B0E0A71}"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B4BAD8A2-3FC0-4B7D-BE6A-E63059B95327}" srcId="{9DB23D42-BC25-41C4-9A3F-A3E78CFB9E14}" destId="{4B5DF693-4886-4E9C-B265-25DF30A69707}" srcOrd="0" destOrd="0" parTransId="{C45242E4-C1BE-46EE-AFF4-3FF6BC67FF5A}" sibTransId="{66F3CD11-6360-47FC-B16E-09D287CFF570}"/>
    <dgm:cxn modelId="{D4EDF8AE-D733-499F-9134-625865BC3A2C}" srcId="{9DB23D42-BC25-41C4-9A3F-A3E78CFB9E14}" destId="{D21DC186-0676-45FC-9354-C0188C2FF392}" srcOrd="1" destOrd="0" parTransId="{33F77309-AEA6-42F5-AB74-D99CE411FBE2}" sibTransId="{2E62AB09-D0F6-438F-9C66-EA56C3C41BD4}"/>
    <dgm:cxn modelId="{130653C9-7E3E-4CCF-8D24-34E504A02CC4}" srcId="{9DB23D42-BC25-41C4-9A3F-A3E78CFB9E14}" destId="{CB84C01F-80D0-4070-80A6-CB6614DA8F48}" srcOrd="2" destOrd="0" parTransId="{BD679D04-73EA-4B88-AC52-631A0355AF75}" sibTransId="{3D21CAD6-6F72-4608-B9D4-571910F9A702}"/>
    <dgm:cxn modelId="{FC49B9C2-029C-45F6-8195-9D56EF7D754D}" srcId="{9DB23D42-BC25-41C4-9A3F-A3E78CFB9E14}" destId="{3345E2D5-919E-4078-9368-EC7FD18F99D8}" srcOrd="3" destOrd="0" parTransId="{5985D4BA-3C9E-43E3-9422-36F126BB3026}" sibTransId="{37435CD5-E7B4-4BF1-BD7C-477E503AB5DD}"/>
    <dgm:cxn modelId="{60235622-CED7-4DBB-B84D-0165125196A8}" srcId="{9DB23D42-BC25-41C4-9A3F-A3E78CFB9E14}" destId="{E9FE9389-3702-493B-8603-E85D6196F137}" srcOrd="4" destOrd="0" parTransId="{CF040132-4DA2-4D64-84A0-23352D496B7E}" sibTransId="{59A518DF-CDED-4F2F-A0E7-DEFB95426733}"/>
    <dgm:cxn modelId="{807CF3E2-2ABF-456A-80F4-C9174B0E0A71}" srcId="{9DB23D42-BC25-41C4-9A3F-A3E78CFB9E14}" destId="{680020E9-AF69-46C0-B8EB-E943A07C1D26}" srcOrd="5" destOrd="0" parTransId="{B46F7DDB-F366-4A67-869E-56BD42827514}" sibTransId="{57A622F2-9ED4-4487-A01E-5F082D6B6528}"/>
    <dgm:cxn modelId="{D2A93CB3-3830-4AB5-B92D-8ECFE1836363}" type="presOf" srcId="{9DB23D42-BC25-41C4-9A3F-A3E78CFB9E14}" destId="{B84BFEFB-261E-437C-AD9E-90ED8A3C8045}" srcOrd="0" destOrd="0" presId="urn:microsoft.com/office/officeart/2005/8/layout/hChevron3"/>
    <dgm:cxn modelId="{67144F00-14E6-4094-8FFD-791B2B89A3BC}" type="presParOf" srcId="{B84BFEFB-261E-437C-AD9E-90ED8A3C8045}" destId="{1450B55C-E4AF-4C4A-86D5-6F08C883C8A1}" srcOrd="0" destOrd="0" presId="urn:microsoft.com/office/officeart/2005/8/layout/hChevron3"/>
    <dgm:cxn modelId="{9AB675C3-7EA2-44F7-AB6B-38690A1C60B1}" type="presOf" srcId="{4B5DF693-4886-4E9C-B265-25DF30A69707}" destId="{1450B55C-E4AF-4C4A-86D5-6F08C883C8A1}" srcOrd="0" destOrd="0" presId="urn:microsoft.com/office/officeart/2005/8/layout/hChevron3"/>
    <dgm:cxn modelId="{F41E9D80-D9E3-48A9-9DA4-6E8C51079A1A}" type="presParOf" srcId="{B84BFEFB-261E-437C-AD9E-90ED8A3C8045}" destId="{B9E1FA38-2042-466B-8091-F149A9FE2767}" srcOrd="1" destOrd="0" presId="urn:microsoft.com/office/officeart/2005/8/layout/hChevron3"/>
    <dgm:cxn modelId="{F2090DC7-8F19-4439-86EE-08FC025BEDDA}" type="presParOf" srcId="{B84BFEFB-261E-437C-AD9E-90ED8A3C8045}" destId="{97ED5984-E182-4084-893A-3007DB7F6057}" srcOrd="2" destOrd="0" presId="urn:microsoft.com/office/officeart/2005/8/layout/hChevron3"/>
    <dgm:cxn modelId="{BF44194E-FC6E-4DE6-9574-867E7401C30A}" type="presOf" srcId="{D21DC186-0676-45FC-9354-C0188C2FF392}" destId="{97ED5984-E182-4084-893A-3007DB7F6057}" srcOrd="0" destOrd="0" presId="urn:microsoft.com/office/officeart/2005/8/layout/hChevron3"/>
    <dgm:cxn modelId="{75C0E998-766B-41E5-82EF-BC73A02B4989}" type="presParOf" srcId="{B84BFEFB-261E-437C-AD9E-90ED8A3C8045}" destId="{D2344F82-2A90-412D-B813-61B1B47F68C7}" srcOrd="3" destOrd="0" presId="urn:microsoft.com/office/officeart/2005/8/layout/hChevron3"/>
    <dgm:cxn modelId="{8F1628C5-9E9F-4EE0-99D1-1129C7D5D7E1}" type="presParOf" srcId="{B84BFEFB-261E-437C-AD9E-90ED8A3C8045}" destId="{BA1BBACD-C964-4429-B8AC-A0F655E890BE}" srcOrd="4" destOrd="0" presId="urn:microsoft.com/office/officeart/2005/8/layout/hChevron3"/>
    <dgm:cxn modelId="{35996499-582A-441D-969E-7869833F1CF4}" type="presOf" srcId="{CB84C01F-80D0-4070-80A6-CB6614DA8F48}" destId="{BA1BBACD-C964-4429-B8AC-A0F655E890BE}" srcOrd="0" destOrd="0" presId="urn:microsoft.com/office/officeart/2005/8/layout/hChevron3"/>
    <dgm:cxn modelId="{DDA20519-6BE9-479A-8C4D-F49A27A3F6C7}" type="presParOf" srcId="{B84BFEFB-261E-437C-AD9E-90ED8A3C8045}" destId="{5E8637FF-9D9C-4AEB-BE02-BF99D7014A87}" srcOrd="5" destOrd="0" presId="urn:microsoft.com/office/officeart/2005/8/layout/hChevron3"/>
    <dgm:cxn modelId="{DD50DAFB-5ED6-4B1D-927F-B20EEF2C1CCC}" type="presParOf" srcId="{B84BFEFB-261E-437C-AD9E-90ED8A3C8045}" destId="{8FA26A1F-6B49-4132-891D-2CE28ECDACCE}" srcOrd="6" destOrd="0" presId="urn:microsoft.com/office/officeart/2005/8/layout/hChevron3"/>
    <dgm:cxn modelId="{0627AACE-6029-4EFA-9893-0F3B738F54C9}" type="presOf" srcId="{3345E2D5-919E-4078-9368-EC7FD18F99D8}" destId="{8FA26A1F-6B49-4132-891D-2CE28ECDACCE}" srcOrd="0" destOrd="0" presId="urn:microsoft.com/office/officeart/2005/8/layout/hChevron3"/>
    <dgm:cxn modelId="{09762166-0C43-478C-9D21-7D0B7286D999}" type="presParOf" srcId="{B84BFEFB-261E-437C-AD9E-90ED8A3C8045}" destId="{2B09010A-6893-490F-8FF3-29B63D240969}" srcOrd="7" destOrd="0" presId="urn:microsoft.com/office/officeart/2005/8/layout/hChevron3"/>
    <dgm:cxn modelId="{4B9B886B-695D-42BA-AD69-FDC331D9DAEA}" type="presParOf" srcId="{B84BFEFB-261E-437C-AD9E-90ED8A3C8045}" destId="{F5807EC3-1224-4B63-A00C-A44738355025}" srcOrd="8" destOrd="0" presId="urn:microsoft.com/office/officeart/2005/8/layout/hChevron3"/>
    <dgm:cxn modelId="{B526FC15-0BD5-4257-BE43-AA445723183A}" type="presOf" srcId="{E9FE9389-3702-493B-8603-E85D6196F137}" destId="{F5807EC3-1224-4B63-A00C-A44738355025}" srcOrd="0" destOrd="0" presId="urn:microsoft.com/office/officeart/2005/8/layout/hChevron3"/>
    <dgm:cxn modelId="{2E50F05F-7765-48BF-997D-4A1C90E16DAB}" type="presParOf" srcId="{B84BFEFB-261E-437C-AD9E-90ED8A3C8045}" destId="{6E83620C-5216-45E1-90C6-651A581034B3}" srcOrd="9" destOrd="0" presId="urn:microsoft.com/office/officeart/2005/8/layout/hChevron3"/>
    <dgm:cxn modelId="{DD27E6AD-79C8-4FB4-BE7C-69A91B5DE2C5}" type="presParOf" srcId="{B84BFEFB-261E-437C-AD9E-90ED8A3C8045}" destId="{D7815753-7935-44C7-8C26-21F7C811EC26}" srcOrd="10" destOrd="0" presId="urn:microsoft.com/office/officeart/2005/8/layout/hChevron3"/>
    <dgm:cxn modelId="{DE47A893-786B-4B5D-A25B-FBC36841BA17}"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B4BAD8A2-3FC0-4B7D-BE6A-E63059B95327}" type="parTrans">
      <dgm:prSet/>
      <dgm:spPr/>
    </dgm:pt>
    <dgm:pt modelId="{66F3CD11-6360-47FC-B16E-09D287CFF570}" cxnId="{B4BAD8A2-3FC0-4B7D-BE6A-E63059B95327}"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D4EDF8AE-D733-499F-9134-625865BC3A2C}" type="parTrans">
      <dgm:prSet/>
      <dgm:spPr/>
    </dgm:pt>
    <dgm:pt modelId="{2E62AB09-D0F6-438F-9C66-EA56C3C41BD4}" cxnId="{D4EDF8AE-D733-499F-9134-625865BC3A2C}"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130653C9-7E3E-4CCF-8D24-34E504A02CC4}" type="parTrans">
      <dgm:prSet/>
      <dgm:spPr/>
    </dgm:pt>
    <dgm:pt modelId="{3D21CAD6-6F72-4608-B9D4-571910F9A702}" cxnId="{130653C9-7E3E-4CCF-8D24-34E504A02CC4}"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FC49B9C2-029C-45F6-8195-9D56EF7D754D}" type="parTrans">
      <dgm:prSet/>
      <dgm:spPr/>
    </dgm:pt>
    <dgm:pt modelId="{37435CD5-E7B4-4BF1-BD7C-477E503AB5DD}" cxnId="{FC49B9C2-029C-45F6-8195-9D56EF7D754D}"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60235622-CED7-4DBB-B84D-0165125196A8}" type="parTrans">
      <dgm:prSet/>
      <dgm:spPr/>
    </dgm:pt>
    <dgm:pt modelId="{59A518DF-CDED-4F2F-A0E7-DEFB95426733}" cxnId="{60235622-CED7-4DBB-B84D-0165125196A8}" type="sibTrans">
      <dgm:prSet/>
      <dgm:spPr/>
    </dgm:pt>
    <dgm:pt modelId="{680020E9-AF69-46C0-B8EB-E943A07C1D26}">
      <dgm:prSet phldr="0" custT="0"/>
      <dgm:spPr>
        <a:solidFill>
          <a:srgbClr val="E0B07E"/>
        </a:solidFill>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07CF3E2-2ABF-456A-80F4-C9174B0E0A71}" type="parTrans">
      <dgm:prSet/>
      <dgm:spPr/>
    </dgm:pt>
    <dgm:pt modelId="{57A622F2-9ED4-4487-A01E-5F082D6B6528}" cxnId="{807CF3E2-2ABF-456A-80F4-C9174B0E0A71}"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B4BAD8A2-3FC0-4B7D-BE6A-E63059B95327}" srcId="{9DB23D42-BC25-41C4-9A3F-A3E78CFB9E14}" destId="{4B5DF693-4886-4E9C-B265-25DF30A69707}" srcOrd="0" destOrd="0" parTransId="{C45242E4-C1BE-46EE-AFF4-3FF6BC67FF5A}" sibTransId="{66F3CD11-6360-47FC-B16E-09D287CFF570}"/>
    <dgm:cxn modelId="{D4EDF8AE-D733-499F-9134-625865BC3A2C}" srcId="{9DB23D42-BC25-41C4-9A3F-A3E78CFB9E14}" destId="{D21DC186-0676-45FC-9354-C0188C2FF392}" srcOrd="1" destOrd="0" parTransId="{33F77309-AEA6-42F5-AB74-D99CE411FBE2}" sibTransId="{2E62AB09-D0F6-438F-9C66-EA56C3C41BD4}"/>
    <dgm:cxn modelId="{130653C9-7E3E-4CCF-8D24-34E504A02CC4}" srcId="{9DB23D42-BC25-41C4-9A3F-A3E78CFB9E14}" destId="{CB84C01F-80D0-4070-80A6-CB6614DA8F48}" srcOrd="2" destOrd="0" parTransId="{BD679D04-73EA-4B88-AC52-631A0355AF75}" sibTransId="{3D21CAD6-6F72-4608-B9D4-571910F9A702}"/>
    <dgm:cxn modelId="{FC49B9C2-029C-45F6-8195-9D56EF7D754D}" srcId="{9DB23D42-BC25-41C4-9A3F-A3E78CFB9E14}" destId="{3345E2D5-919E-4078-9368-EC7FD18F99D8}" srcOrd="3" destOrd="0" parTransId="{5985D4BA-3C9E-43E3-9422-36F126BB3026}" sibTransId="{37435CD5-E7B4-4BF1-BD7C-477E503AB5DD}"/>
    <dgm:cxn modelId="{60235622-CED7-4DBB-B84D-0165125196A8}" srcId="{9DB23D42-BC25-41C4-9A3F-A3E78CFB9E14}" destId="{E9FE9389-3702-493B-8603-E85D6196F137}" srcOrd="4" destOrd="0" parTransId="{CF040132-4DA2-4D64-84A0-23352D496B7E}" sibTransId="{59A518DF-CDED-4F2F-A0E7-DEFB95426733}"/>
    <dgm:cxn modelId="{807CF3E2-2ABF-456A-80F4-C9174B0E0A71}" srcId="{9DB23D42-BC25-41C4-9A3F-A3E78CFB9E14}" destId="{680020E9-AF69-46C0-B8EB-E943A07C1D26}" srcOrd="5" destOrd="0" parTransId="{B46F7DDB-F366-4A67-869E-56BD42827514}" sibTransId="{57A622F2-9ED4-4487-A01E-5F082D6B6528}"/>
    <dgm:cxn modelId="{D2A93CB3-3830-4AB5-B92D-8ECFE1836363}" type="presOf" srcId="{9DB23D42-BC25-41C4-9A3F-A3E78CFB9E14}" destId="{B84BFEFB-261E-437C-AD9E-90ED8A3C8045}" srcOrd="0" destOrd="0" presId="urn:microsoft.com/office/officeart/2005/8/layout/hChevron3"/>
    <dgm:cxn modelId="{67144F00-14E6-4094-8FFD-791B2B89A3BC}" type="presParOf" srcId="{B84BFEFB-261E-437C-AD9E-90ED8A3C8045}" destId="{1450B55C-E4AF-4C4A-86D5-6F08C883C8A1}" srcOrd="0" destOrd="0" presId="urn:microsoft.com/office/officeart/2005/8/layout/hChevron3"/>
    <dgm:cxn modelId="{9AB675C3-7EA2-44F7-AB6B-38690A1C60B1}" type="presOf" srcId="{4B5DF693-4886-4E9C-B265-25DF30A69707}" destId="{1450B55C-E4AF-4C4A-86D5-6F08C883C8A1}" srcOrd="0" destOrd="0" presId="urn:microsoft.com/office/officeart/2005/8/layout/hChevron3"/>
    <dgm:cxn modelId="{F41E9D80-D9E3-48A9-9DA4-6E8C51079A1A}" type="presParOf" srcId="{B84BFEFB-261E-437C-AD9E-90ED8A3C8045}" destId="{B9E1FA38-2042-466B-8091-F149A9FE2767}" srcOrd="1" destOrd="0" presId="urn:microsoft.com/office/officeart/2005/8/layout/hChevron3"/>
    <dgm:cxn modelId="{F2090DC7-8F19-4439-86EE-08FC025BEDDA}" type="presParOf" srcId="{B84BFEFB-261E-437C-AD9E-90ED8A3C8045}" destId="{97ED5984-E182-4084-893A-3007DB7F6057}" srcOrd="2" destOrd="0" presId="urn:microsoft.com/office/officeart/2005/8/layout/hChevron3"/>
    <dgm:cxn modelId="{BF44194E-FC6E-4DE6-9574-867E7401C30A}" type="presOf" srcId="{D21DC186-0676-45FC-9354-C0188C2FF392}" destId="{97ED5984-E182-4084-893A-3007DB7F6057}" srcOrd="0" destOrd="0" presId="urn:microsoft.com/office/officeart/2005/8/layout/hChevron3"/>
    <dgm:cxn modelId="{75C0E998-766B-41E5-82EF-BC73A02B4989}" type="presParOf" srcId="{B84BFEFB-261E-437C-AD9E-90ED8A3C8045}" destId="{D2344F82-2A90-412D-B813-61B1B47F68C7}" srcOrd="3" destOrd="0" presId="urn:microsoft.com/office/officeart/2005/8/layout/hChevron3"/>
    <dgm:cxn modelId="{8F1628C5-9E9F-4EE0-99D1-1129C7D5D7E1}" type="presParOf" srcId="{B84BFEFB-261E-437C-AD9E-90ED8A3C8045}" destId="{BA1BBACD-C964-4429-B8AC-A0F655E890BE}" srcOrd="4" destOrd="0" presId="urn:microsoft.com/office/officeart/2005/8/layout/hChevron3"/>
    <dgm:cxn modelId="{35996499-582A-441D-969E-7869833F1CF4}" type="presOf" srcId="{CB84C01F-80D0-4070-80A6-CB6614DA8F48}" destId="{BA1BBACD-C964-4429-B8AC-A0F655E890BE}" srcOrd="0" destOrd="0" presId="urn:microsoft.com/office/officeart/2005/8/layout/hChevron3"/>
    <dgm:cxn modelId="{DDA20519-6BE9-479A-8C4D-F49A27A3F6C7}" type="presParOf" srcId="{B84BFEFB-261E-437C-AD9E-90ED8A3C8045}" destId="{5E8637FF-9D9C-4AEB-BE02-BF99D7014A87}" srcOrd="5" destOrd="0" presId="urn:microsoft.com/office/officeart/2005/8/layout/hChevron3"/>
    <dgm:cxn modelId="{DD50DAFB-5ED6-4B1D-927F-B20EEF2C1CCC}" type="presParOf" srcId="{B84BFEFB-261E-437C-AD9E-90ED8A3C8045}" destId="{8FA26A1F-6B49-4132-891D-2CE28ECDACCE}" srcOrd="6" destOrd="0" presId="urn:microsoft.com/office/officeart/2005/8/layout/hChevron3"/>
    <dgm:cxn modelId="{0627AACE-6029-4EFA-9893-0F3B738F54C9}" type="presOf" srcId="{3345E2D5-919E-4078-9368-EC7FD18F99D8}" destId="{8FA26A1F-6B49-4132-891D-2CE28ECDACCE}" srcOrd="0" destOrd="0" presId="urn:microsoft.com/office/officeart/2005/8/layout/hChevron3"/>
    <dgm:cxn modelId="{09762166-0C43-478C-9D21-7D0B7286D999}" type="presParOf" srcId="{B84BFEFB-261E-437C-AD9E-90ED8A3C8045}" destId="{2B09010A-6893-490F-8FF3-29B63D240969}" srcOrd="7" destOrd="0" presId="urn:microsoft.com/office/officeart/2005/8/layout/hChevron3"/>
    <dgm:cxn modelId="{4B9B886B-695D-42BA-AD69-FDC331D9DAEA}" type="presParOf" srcId="{B84BFEFB-261E-437C-AD9E-90ED8A3C8045}" destId="{F5807EC3-1224-4B63-A00C-A44738355025}" srcOrd="8" destOrd="0" presId="urn:microsoft.com/office/officeart/2005/8/layout/hChevron3"/>
    <dgm:cxn modelId="{B526FC15-0BD5-4257-BE43-AA445723183A}" type="presOf" srcId="{E9FE9389-3702-493B-8603-E85D6196F137}" destId="{F5807EC3-1224-4B63-A00C-A44738355025}" srcOrd="0" destOrd="0" presId="urn:microsoft.com/office/officeart/2005/8/layout/hChevron3"/>
    <dgm:cxn modelId="{2E50F05F-7765-48BF-997D-4A1C90E16DAB}" type="presParOf" srcId="{B84BFEFB-261E-437C-AD9E-90ED8A3C8045}" destId="{6E83620C-5216-45E1-90C6-651A581034B3}" srcOrd="9" destOrd="0" presId="urn:microsoft.com/office/officeart/2005/8/layout/hChevron3"/>
    <dgm:cxn modelId="{DD27E6AD-79C8-4FB4-BE7C-69A91B5DE2C5}" type="presParOf" srcId="{B84BFEFB-261E-437C-AD9E-90ED8A3C8045}" destId="{D7815753-7935-44C7-8C26-21F7C811EC26}" srcOrd="10" destOrd="0" presId="urn:microsoft.com/office/officeart/2005/8/layout/hChevron3"/>
    <dgm:cxn modelId="{DE47A893-786B-4B5D-A25B-FBC36841BA17}"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DB23D42-BC25-41C4-9A3F-A3E78CFB9E14}" type="doc">
      <dgm:prSet loTypeId="process" loCatId="process" qsTypeId="urn:microsoft.com/office/officeart/2005/8/quickstyle/simple1" qsCatId="simple" csTypeId="urn:microsoft.com/office/officeart/2005/8/colors/accent0_3" csCatId="accent1" phldr="0"/>
      <dgm:spPr/>
    </dgm:pt>
    <dgm:pt modelId="{4B5DF693-4886-4E9C-B265-25DF30A69707}">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45242E4-C1BE-46EE-AFF4-3FF6BC67FF5A}" cxnId="{B4BAD8A2-3FC0-4B7D-BE6A-E63059B95327}" type="parTrans">
      <dgm:prSet/>
      <dgm:spPr/>
    </dgm:pt>
    <dgm:pt modelId="{66F3CD11-6360-47FC-B16E-09D287CFF570}" cxnId="{B4BAD8A2-3FC0-4B7D-BE6A-E63059B95327}" type="sibTrans">
      <dgm:prSet/>
      <dgm:spPr/>
    </dgm:pt>
    <dgm:pt modelId="{D21DC186-0676-45FC-9354-C0188C2FF392}">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33F77309-AEA6-42F5-AB74-D99CE411FBE2}" cxnId="{D4EDF8AE-D733-499F-9134-625865BC3A2C}" type="parTrans">
      <dgm:prSet/>
      <dgm:spPr/>
    </dgm:pt>
    <dgm:pt modelId="{2E62AB09-D0F6-438F-9C66-EA56C3C41BD4}" cxnId="{D4EDF8AE-D733-499F-9134-625865BC3A2C}" type="sibTrans">
      <dgm:prSet/>
      <dgm:spPr/>
    </dgm:pt>
    <dgm:pt modelId="{CB84C01F-80D0-4070-80A6-CB6614DA8F48}">
      <dgm:prSet phldrT="[文本]" phldr="0" custT="0"/>
      <dgm:spPr/>
      <dgm:t>
        <a:bodyPr vert="horz" wrap="square"/>
        <a:p>
          <a:pPr>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D679D04-73EA-4B88-AC52-631A0355AF75}" cxnId="{130653C9-7E3E-4CCF-8D24-34E504A02CC4}" type="parTrans">
      <dgm:prSet/>
      <dgm:spPr/>
    </dgm:pt>
    <dgm:pt modelId="{3D21CAD6-6F72-4608-B9D4-571910F9A702}" cxnId="{130653C9-7E3E-4CCF-8D24-34E504A02CC4}" type="sibTrans">
      <dgm:prSet/>
      <dgm:spPr/>
    </dgm:pt>
    <dgm:pt modelId="{3345E2D5-919E-4078-9368-EC7FD18F99D8}">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r>
            <a:rPr>
              <a:latin typeface="思源黑体" panose="020B0500000000000000" charset="-122"/>
              <a:ea typeface="思源黑体" panose="020B0500000000000000" charset="-122"/>
              <a:cs typeface="思源黑体" panose="020B0500000000000000" charset="-122"/>
              <a:sym typeface="+mn-ea"/>
            </a:rPr>
            <a:t/>
          </a:r>
          <a:endParaRPr>
            <a:latin typeface="思源黑体" panose="020B0500000000000000" charset="-122"/>
            <a:ea typeface="思源黑体" panose="020B0500000000000000" charset="-122"/>
            <a:cs typeface="思源黑体" panose="020B0500000000000000" charset="-122"/>
            <a:sym typeface="+mn-ea"/>
          </a:endParaRPr>
        </a:p>
      </dgm:t>
    </dgm:pt>
    <dgm:pt modelId="{5985D4BA-3C9E-43E3-9422-36F126BB3026}" cxnId="{FC49B9C2-029C-45F6-8195-9D56EF7D754D}" type="parTrans">
      <dgm:prSet/>
      <dgm:spPr/>
    </dgm:pt>
    <dgm:pt modelId="{37435CD5-E7B4-4BF1-BD7C-477E503AB5DD}" cxnId="{FC49B9C2-029C-45F6-8195-9D56EF7D754D}" type="sibTrans">
      <dgm:prSet/>
      <dgm:spPr/>
    </dgm:pt>
    <dgm:pt modelId="{E9FE9389-3702-493B-8603-E85D6196F137}">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CF040132-4DA2-4D64-84A0-23352D496B7E}" cxnId="{60235622-CED7-4DBB-B84D-0165125196A8}" type="parTrans">
      <dgm:prSet/>
      <dgm:spPr/>
    </dgm:pt>
    <dgm:pt modelId="{59A518DF-CDED-4F2F-A0E7-DEFB95426733}" cxnId="{60235622-CED7-4DBB-B84D-0165125196A8}" type="sibTrans">
      <dgm:prSet/>
      <dgm:spPr/>
    </dgm:pt>
    <dgm:pt modelId="{680020E9-AF69-46C0-B8EB-E943A07C1D26}">
      <dgm:prSet phldr="0" custT="0"/>
      <dgm:spPr/>
      <dgm:t>
        <a:bodyPr vert="horz" wrap="square"/>
        <a:p>
          <a:pPr>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r>
            <a:rPr lang="zh-CN" altLang="en-US">
              <a:latin typeface="思源黑体" panose="020B0500000000000000" charset="-122"/>
              <a:ea typeface="思源黑体" panose="020B0500000000000000" charset="-122"/>
              <a:cs typeface="思源黑体" panose="020B0500000000000000" charset="-122"/>
              <a:sym typeface="+mn-ea"/>
            </a:rPr>
            <a:t/>
          </a:r>
          <a:endParaRPr lang="zh-CN" altLang="en-US">
            <a:latin typeface="思源黑体" panose="020B0500000000000000" charset="-122"/>
            <a:ea typeface="思源黑体" panose="020B0500000000000000" charset="-122"/>
            <a:cs typeface="思源黑体" panose="020B0500000000000000" charset="-122"/>
            <a:sym typeface="+mn-ea"/>
          </a:endParaRPr>
        </a:p>
      </dgm:t>
    </dgm:pt>
    <dgm:pt modelId="{B46F7DDB-F366-4A67-869E-56BD42827514}" cxnId="{807CF3E2-2ABF-456A-80F4-C9174B0E0A71}" type="parTrans">
      <dgm:prSet/>
      <dgm:spPr/>
    </dgm:pt>
    <dgm:pt modelId="{57A622F2-9ED4-4487-A01E-5F082D6B6528}" cxnId="{807CF3E2-2ABF-456A-80F4-C9174B0E0A71}" type="sibTrans">
      <dgm:prSet/>
      <dgm:spPr/>
    </dgm:pt>
    <dgm:pt modelId="{B84BFEFB-261E-437C-AD9E-90ED8A3C8045}" type="pres">
      <dgm:prSet presAssocID="{9DB23D42-BC25-41C4-9A3F-A3E78CFB9E14}" presName="Name0" presStyleCnt="0">
        <dgm:presLayoutVars>
          <dgm:dir/>
          <dgm:resizeHandles val="exact"/>
        </dgm:presLayoutVars>
      </dgm:prSet>
      <dgm:spPr/>
    </dgm:pt>
    <dgm:pt modelId="{1450B55C-E4AF-4C4A-86D5-6F08C883C8A1}" type="pres">
      <dgm:prSet presAssocID="{4B5DF693-4886-4E9C-B265-25DF30A69707}" presName="parTxOnly" presStyleLbl="node1" presStyleIdx="0" presStyleCnt="6">
        <dgm:presLayoutVars>
          <dgm:bulletEnabled val="1"/>
        </dgm:presLayoutVars>
      </dgm:prSet>
      <dgm:spPr/>
    </dgm:pt>
    <dgm:pt modelId="{B9E1FA38-2042-466B-8091-F149A9FE2767}" type="pres">
      <dgm:prSet presAssocID="{66F3CD11-6360-47FC-B16E-09D287CFF570}" presName="parSpace" presStyleCnt="0"/>
      <dgm:spPr/>
    </dgm:pt>
    <dgm:pt modelId="{97ED5984-E182-4084-893A-3007DB7F6057}" type="pres">
      <dgm:prSet presAssocID="{D21DC186-0676-45FC-9354-C0188C2FF392}" presName="parTxOnly" presStyleLbl="node1" presStyleIdx="1" presStyleCnt="6">
        <dgm:presLayoutVars>
          <dgm:bulletEnabled val="1"/>
        </dgm:presLayoutVars>
      </dgm:prSet>
      <dgm:spPr/>
    </dgm:pt>
    <dgm:pt modelId="{D2344F82-2A90-412D-B813-61B1B47F68C7}" type="pres">
      <dgm:prSet presAssocID="{2E62AB09-D0F6-438F-9C66-EA56C3C41BD4}" presName="parSpace" presStyleCnt="0"/>
      <dgm:spPr/>
    </dgm:pt>
    <dgm:pt modelId="{BA1BBACD-C964-4429-B8AC-A0F655E890BE}" type="pres">
      <dgm:prSet presAssocID="{CB84C01F-80D0-4070-80A6-CB6614DA8F48}" presName="parTxOnly" presStyleLbl="node1" presStyleIdx="2" presStyleCnt="6">
        <dgm:presLayoutVars>
          <dgm:bulletEnabled val="1"/>
        </dgm:presLayoutVars>
      </dgm:prSet>
      <dgm:spPr/>
    </dgm:pt>
    <dgm:pt modelId="{5E8637FF-9D9C-4AEB-BE02-BF99D7014A87}" type="pres">
      <dgm:prSet presAssocID="{3D21CAD6-6F72-4608-B9D4-571910F9A702}" presName="parSpace" presStyleCnt="0"/>
      <dgm:spPr/>
    </dgm:pt>
    <dgm:pt modelId="{8FA26A1F-6B49-4132-891D-2CE28ECDACCE}" type="pres">
      <dgm:prSet presAssocID="{3345E2D5-919E-4078-9368-EC7FD18F99D8}" presName="parTxOnly" presStyleLbl="node1" presStyleIdx="3" presStyleCnt="6">
        <dgm:presLayoutVars>
          <dgm:bulletEnabled val="1"/>
        </dgm:presLayoutVars>
      </dgm:prSet>
      <dgm:spPr/>
    </dgm:pt>
    <dgm:pt modelId="{2B09010A-6893-490F-8FF3-29B63D240969}" type="pres">
      <dgm:prSet presAssocID="{37435CD5-E7B4-4BF1-BD7C-477E503AB5DD}" presName="parSpace" presStyleCnt="0"/>
      <dgm:spPr/>
    </dgm:pt>
    <dgm:pt modelId="{F5807EC3-1224-4B63-A00C-A44738355025}" type="pres">
      <dgm:prSet presAssocID="{E9FE9389-3702-493B-8603-E85D6196F137}" presName="parTxOnly" presStyleLbl="node1" presStyleIdx="4" presStyleCnt="6">
        <dgm:presLayoutVars>
          <dgm:bulletEnabled val="1"/>
        </dgm:presLayoutVars>
      </dgm:prSet>
      <dgm:spPr/>
    </dgm:pt>
    <dgm:pt modelId="{6E83620C-5216-45E1-90C6-651A581034B3}" type="pres">
      <dgm:prSet presAssocID="{59A518DF-CDED-4F2F-A0E7-DEFB95426733}" presName="parSpace" presStyleCnt="0"/>
      <dgm:spPr/>
    </dgm:pt>
    <dgm:pt modelId="{D7815753-7935-44C7-8C26-21F7C811EC26}" type="pres">
      <dgm:prSet presAssocID="{680020E9-AF69-46C0-B8EB-E943A07C1D26}" presName="parTxOnly" presStyleLbl="node1" presStyleIdx="5" presStyleCnt="6">
        <dgm:presLayoutVars>
          <dgm:bulletEnabled val="1"/>
        </dgm:presLayoutVars>
      </dgm:prSet>
      <dgm:spPr/>
    </dgm:pt>
  </dgm:ptLst>
  <dgm:cxnLst>
    <dgm:cxn modelId="{B4BAD8A2-3FC0-4B7D-BE6A-E63059B95327}" srcId="{9DB23D42-BC25-41C4-9A3F-A3E78CFB9E14}" destId="{4B5DF693-4886-4E9C-B265-25DF30A69707}" srcOrd="0" destOrd="0" parTransId="{C45242E4-C1BE-46EE-AFF4-3FF6BC67FF5A}" sibTransId="{66F3CD11-6360-47FC-B16E-09D287CFF570}"/>
    <dgm:cxn modelId="{D4EDF8AE-D733-499F-9134-625865BC3A2C}" srcId="{9DB23D42-BC25-41C4-9A3F-A3E78CFB9E14}" destId="{D21DC186-0676-45FC-9354-C0188C2FF392}" srcOrd="1" destOrd="0" parTransId="{33F77309-AEA6-42F5-AB74-D99CE411FBE2}" sibTransId="{2E62AB09-D0F6-438F-9C66-EA56C3C41BD4}"/>
    <dgm:cxn modelId="{130653C9-7E3E-4CCF-8D24-34E504A02CC4}" srcId="{9DB23D42-BC25-41C4-9A3F-A3E78CFB9E14}" destId="{CB84C01F-80D0-4070-80A6-CB6614DA8F48}" srcOrd="2" destOrd="0" parTransId="{BD679D04-73EA-4B88-AC52-631A0355AF75}" sibTransId="{3D21CAD6-6F72-4608-B9D4-571910F9A702}"/>
    <dgm:cxn modelId="{FC49B9C2-029C-45F6-8195-9D56EF7D754D}" srcId="{9DB23D42-BC25-41C4-9A3F-A3E78CFB9E14}" destId="{3345E2D5-919E-4078-9368-EC7FD18F99D8}" srcOrd="3" destOrd="0" parTransId="{5985D4BA-3C9E-43E3-9422-36F126BB3026}" sibTransId="{37435CD5-E7B4-4BF1-BD7C-477E503AB5DD}"/>
    <dgm:cxn modelId="{60235622-CED7-4DBB-B84D-0165125196A8}" srcId="{9DB23D42-BC25-41C4-9A3F-A3E78CFB9E14}" destId="{E9FE9389-3702-493B-8603-E85D6196F137}" srcOrd="4" destOrd="0" parTransId="{CF040132-4DA2-4D64-84A0-23352D496B7E}" sibTransId="{59A518DF-CDED-4F2F-A0E7-DEFB95426733}"/>
    <dgm:cxn modelId="{807CF3E2-2ABF-456A-80F4-C9174B0E0A71}" srcId="{9DB23D42-BC25-41C4-9A3F-A3E78CFB9E14}" destId="{680020E9-AF69-46C0-B8EB-E943A07C1D26}" srcOrd="5" destOrd="0" parTransId="{B46F7DDB-F366-4A67-869E-56BD42827514}" sibTransId="{57A622F2-9ED4-4487-A01E-5F082D6B6528}"/>
    <dgm:cxn modelId="{D2A93CB3-3830-4AB5-B92D-8ECFE1836363}" type="presOf" srcId="{9DB23D42-BC25-41C4-9A3F-A3E78CFB9E14}" destId="{B84BFEFB-261E-437C-AD9E-90ED8A3C8045}" srcOrd="0" destOrd="0" presId="urn:microsoft.com/office/officeart/2005/8/layout/hChevron3"/>
    <dgm:cxn modelId="{67144F00-14E6-4094-8FFD-791B2B89A3BC}" type="presParOf" srcId="{B84BFEFB-261E-437C-AD9E-90ED8A3C8045}" destId="{1450B55C-E4AF-4C4A-86D5-6F08C883C8A1}" srcOrd="0" destOrd="0" presId="urn:microsoft.com/office/officeart/2005/8/layout/hChevron3"/>
    <dgm:cxn modelId="{9AB675C3-7EA2-44F7-AB6B-38690A1C60B1}" type="presOf" srcId="{4B5DF693-4886-4E9C-B265-25DF30A69707}" destId="{1450B55C-E4AF-4C4A-86D5-6F08C883C8A1}" srcOrd="0" destOrd="0" presId="urn:microsoft.com/office/officeart/2005/8/layout/hChevron3"/>
    <dgm:cxn modelId="{F41E9D80-D9E3-48A9-9DA4-6E8C51079A1A}" type="presParOf" srcId="{B84BFEFB-261E-437C-AD9E-90ED8A3C8045}" destId="{B9E1FA38-2042-466B-8091-F149A9FE2767}" srcOrd="1" destOrd="0" presId="urn:microsoft.com/office/officeart/2005/8/layout/hChevron3"/>
    <dgm:cxn modelId="{F2090DC7-8F19-4439-86EE-08FC025BEDDA}" type="presParOf" srcId="{B84BFEFB-261E-437C-AD9E-90ED8A3C8045}" destId="{97ED5984-E182-4084-893A-3007DB7F6057}" srcOrd="2" destOrd="0" presId="urn:microsoft.com/office/officeart/2005/8/layout/hChevron3"/>
    <dgm:cxn modelId="{BF44194E-FC6E-4DE6-9574-867E7401C30A}" type="presOf" srcId="{D21DC186-0676-45FC-9354-C0188C2FF392}" destId="{97ED5984-E182-4084-893A-3007DB7F6057}" srcOrd="0" destOrd="0" presId="urn:microsoft.com/office/officeart/2005/8/layout/hChevron3"/>
    <dgm:cxn modelId="{75C0E998-766B-41E5-82EF-BC73A02B4989}" type="presParOf" srcId="{B84BFEFB-261E-437C-AD9E-90ED8A3C8045}" destId="{D2344F82-2A90-412D-B813-61B1B47F68C7}" srcOrd="3" destOrd="0" presId="urn:microsoft.com/office/officeart/2005/8/layout/hChevron3"/>
    <dgm:cxn modelId="{8F1628C5-9E9F-4EE0-99D1-1129C7D5D7E1}" type="presParOf" srcId="{B84BFEFB-261E-437C-AD9E-90ED8A3C8045}" destId="{BA1BBACD-C964-4429-B8AC-A0F655E890BE}" srcOrd="4" destOrd="0" presId="urn:microsoft.com/office/officeart/2005/8/layout/hChevron3"/>
    <dgm:cxn modelId="{35996499-582A-441D-969E-7869833F1CF4}" type="presOf" srcId="{CB84C01F-80D0-4070-80A6-CB6614DA8F48}" destId="{BA1BBACD-C964-4429-B8AC-A0F655E890BE}" srcOrd="0" destOrd="0" presId="urn:microsoft.com/office/officeart/2005/8/layout/hChevron3"/>
    <dgm:cxn modelId="{DDA20519-6BE9-479A-8C4D-F49A27A3F6C7}" type="presParOf" srcId="{B84BFEFB-261E-437C-AD9E-90ED8A3C8045}" destId="{5E8637FF-9D9C-4AEB-BE02-BF99D7014A87}" srcOrd="5" destOrd="0" presId="urn:microsoft.com/office/officeart/2005/8/layout/hChevron3"/>
    <dgm:cxn modelId="{DD50DAFB-5ED6-4B1D-927F-B20EEF2C1CCC}" type="presParOf" srcId="{B84BFEFB-261E-437C-AD9E-90ED8A3C8045}" destId="{8FA26A1F-6B49-4132-891D-2CE28ECDACCE}" srcOrd="6" destOrd="0" presId="urn:microsoft.com/office/officeart/2005/8/layout/hChevron3"/>
    <dgm:cxn modelId="{0627AACE-6029-4EFA-9893-0F3B738F54C9}" type="presOf" srcId="{3345E2D5-919E-4078-9368-EC7FD18F99D8}" destId="{8FA26A1F-6B49-4132-891D-2CE28ECDACCE}" srcOrd="0" destOrd="0" presId="urn:microsoft.com/office/officeart/2005/8/layout/hChevron3"/>
    <dgm:cxn modelId="{09762166-0C43-478C-9D21-7D0B7286D999}" type="presParOf" srcId="{B84BFEFB-261E-437C-AD9E-90ED8A3C8045}" destId="{2B09010A-6893-490F-8FF3-29B63D240969}" srcOrd="7" destOrd="0" presId="urn:microsoft.com/office/officeart/2005/8/layout/hChevron3"/>
    <dgm:cxn modelId="{4B9B886B-695D-42BA-AD69-FDC331D9DAEA}" type="presParOf" srcId="{B84BFEFB-261E-437C-AD9E-90ED8A3C8045}" destId="{F5807EC3-1224-4B63-A00C-A44738355025}" srcOrd="8" destOrd="0" presId="urn:microsoft.com/office/officeart/2005/8/layout/hChevron3"/>
    <dgm:cxn modelId="{B526FC15-0BD5-4257-BE43-AA445723183A}" type="presOf" srcId="{E9FE9389-3702-493B-8603-E85D6196F137}" destId="{F5807EC3-1224-4B63-A00C-A44738355025}" srcOrd="0" destOrd="0" presId="urn:microsoft.com/office/officeart/2005/8/layout/hChevron3"/>
    <dgm:cxn modelId="{2E50F05F-7765-48BF-997D-4A1C90E16DAB}" type="presParOf" srcId="{B84BFEFB-261E-437C-AD9E-90ED8A3C8045}" destId="{6E83620C-5216-45E1-90C6-651A581034B3}" srcOrd="9" destOrd="0" presId="urn:microsoft.com/office/officeart/2005/8/layout/hChevron3"/>
    <dgm:cxn modelId="{DD27E6AD-79C8-4FB4-BE7C-69A91B5DE2C5}" type="presParOf" srcId="{B84BFEFB-261E-437C-AD9E-90ED8A3C8045}" destId="{D7815753-7935-44C7-8C26-21F7C811EC26}" srcOrd="10" destOrd="0" presId="urn:microsoft.com/office/officeart/2005/8/layout/hChevron3"/>
    <dgm:cxn modelId="{DE47A893-786B-4B5D-A25B-FBC36841BA17}" type="presOf" srcId="{680020E9-AF69-46C0-B8EB-E943A07C1D26}" destId="{D7815753-7935-44C7-8C26-21F7C811EC26}"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C53B463-A746-40B3-8769-2656FFEDC601}" type="doc">
      <dgm:prSet loTypeId="urn:microsoft.com/office/officeart/2011/layout/HexagonRadial" loCatId="cycle" qsTypeId="urn:microsoft.com/office/officeart/2005/8/quickstyle/simple1#2" qsCatId="simple" csTypeId="urn:microsoft.com/office/officeart/2005/8/colors/accent0_3#2" csCatId="mainScheme" phldr="1"/>
      <dgm:spPr/>
      <dgm:t>
        <a:bodyPr/>
        <a:lstStyle/>
        <a:p>
          <a:endParaRPr lang="zh-CN" altLang="en-US"/>
        </a:p>
      </dgm:t>
    </dgm:pt>
    <dgm:pt modelId="{DFE4303A-8721-4F52-99BA-BF581B8ED564}">
      <dgm:prSet phldrT="[文本]"/>
      <dgm:spPr/>
      <dgm:t>
        <a:bodyPr/>
        <a:lstStyle/>
        <a:p>
          <a:r>
            <a:rPr lang="en-US" altLang="zh-CN" dirty="0"/>
            <a:t>Prodog-EAM</a:t>
          </a:r>
        </a:p>
        <a:p>
          <a:r>
            <a:rPr lang="zh-CN" altLang="en-US" dirty="0"/>
            <a:t>固定资产管理系统平台</a:t>
          </a:r>
        </a:p>
      </dgm:t>
    </dgm:pt>
    <dgm:pt modelId="{EDF4C8EA-BAAD-4897-BA74-1BEFDB4BAEBE}" cxnId="{CB415E6A-BC67-4E7D-8D4D-2C63ED1E6112}" type="parTrans">
      <dgm:prSet/>
      <dgm:spPr/>
      <dgm:t>
        <a:bodyPr/>
        <a:lstStyle/>
        <a:p>
          <a:endParaRPr lang="zh-CN" altLang="en-US"/>
        </a:p>
      </dgm:t>
    </dgm:pt>
    <dgm:pt modelId="{823B8B61-EBED-4B10-A2DF-6F9A33010BFE}" cxnId="{CB415E6A-BC67-4E7D-8D4D-2C63ED1E6112}" type="sibTrans">
      <dgm:prSet/>
      <dgm:spPr/>
      <dgm:t>
        <a:bodyPr/>
        <a:lstStyle/>
        <a:p>
          <a:endParaRPr lang="zh-CN" altLang="en-US"/>
        </a:p>
      </dgm:t>
    </dgm:pt>
    <dgm:pt modelId="{CA021663-37F6-4730-B5EE-6D96A9AF7483}">
      <dgm:prSet phldrT="[文本]"/>
      <dgm:spPr/>
      <dgm:t>
        <a:bodyPr/>
        <a:lstStyle/>
        <a:p>
          <a:r>
            <a:rPr lang="zh-CN" altLang="en-US" dirty="0"/>
            <a:t>基础数据</a:t>
          </a:r>
        </a:p>
      </dgm:t>
    </dgm:pt>
    <dgm:pt modelId="{16A9973E-05A4-410D-A293-B5543EDFB142}" cxnId="{BE36ECF0-8D14-4F28-A54D-120944E53E33}" type="parTrans">
      <dgm:prSet/>
      <dgm:spPr/>
      <dgm:t>
        <a:bodyPr/>
        <a:lstStyle/>
        <a:p>
          <a:endParaRPr lang="zh-CN" altLang="en-US"/>
        </a:p>
      </dgm:t>
    </dgm:pt>
    <dgm:pt modelId="{27E469C6-CA36-4283-9D13-BD9CCD19E0BE}" cxnId="{BE36ECF0-8D14-4F28-A54D-120944E53E33}" type="sibTrans">
      <dgm:prSet/>
      <dgm:spPr/>
      <dgm:t>
        <a:bodyPr/>
        <a:lstStyle/>
        <a:p>
          <a:endParaRPr lang="zh-CN" altLang="en-US"/>
        </a:p>
      </dgm:t>
    </dgm:pt>
    <dgm:pt modelId="{5722B389-D46C-42D2-AEF8-BD2DA5E7147B}">
      <dgm:prSet phldrT="[文本]"/>
      <dgm:spPr/>
      <dgm:t>
        <a:bodyPr/>
        <a:lstStyle/>
        <a:p>
          <a:r>
            <a:rPr lang="zh-CN" altLang="en-US" dirty="0"/>
            <a:t>维修策略</a:t>
          </a:r>
        </a:p>
      </dgm:t>
    </dgm:pt>
    <dgm:pt modelId="{B97FC180-7613-40DC-8CFB-72CB2B5BA520}" cxnId="{58E32C30-86F1-48CE-ADE3-DD3D198127D7}" type="parTrans">
      <dgm:prSet/>
      <dgm:spPr/>
      <dgm:t>
        <a:bodyPr/>
        <a:lstStyle/>
        <a:p>
          <a:endParaRPr lang="zh-CN" altLang="en-US"/>
        </a:p>
      </dgm:t>
    </dgm:pt>
    <dgm:pt modelId="{10899E4B-A95C-47E4-895C-AAFA745FBBC5}" cxnId="{58E32C30-86F1-48CE-ADE3-DD3D198127D7}" type="sibTrans">
      <dgm:prSet/>
      <dgm:spPr/>
      <dgm:t>
        <a:bodyPr/>
        <a:lstStyle/>
        <a:p>
          <a:endParaRPr lang="zh-CN" altLang="en-US"/>
        </a:p>
      </dgm:t>
    </dgm:pt>
    <dgm:pt modelId="{FF6E91D1-F893-4C54-A4B1-0F27134B379D}">
      <dgm:prSet phldrT="[文本]"/>
      <dgm:spPr/>
      <dgm:t>
        <a:bodyPr/>
        <a:lstStyle/>
        <a:p>
          <a:r>
            <a:rPr lang="zh-CN" altLang="en-US" dirty="0"/>
            <a:t>资源协调</a:t>
          </a:r>
          <a:endParaRPr lang="en-US" altLang="zh-CN" dirty="0"/>
        </a:p>
      </dgm:t>
    </dgm:pt>
    <dgm:pt modelId="{685A1BD4-0E54-4928-83E5-D2E397C1D309}" cxnId="{AF77A2A8-99DC-491B-A4DD-4D3C683344B0}" type="parTrans">
      <dgm:prSet/>
      <dgm:spPr/>
      <dgm:t>
        <a:bodyPr/>
        <a:lstStyle/>
        <a:p>
          <a:endParaRPr lang="zh-CN" altLang="en-US"/>
        </a:p>
      </dgm:t>
    </dgm:pt>
    <dgm:pt modelId="{8AE2E5BD-379C-42EB-B3A1-372306EBCF9E}" cxnId="{AF77A2A8-99DC-491B-A4DD-4D3C683344B0}" type="sibTrans">
      <dgm:prSet/>
      <dgm:spPr/>
      <dgm:t>
        <a:bodyPr/>
        <a:lstStyle/>
        <a:p>
          <a:endParaRPr lang="zh-CN" altLang="en-US"/>
        </a:p>
      </dgm:t>
    </dgm:pt>
    <dgm:pt modelId="{C9FD3485-2C08-4490-B9EE-1354AB1250B3}">
      <dgm:prSet phldrT="[文本]"/>
      <dgm:spPr/>
      <dgm:t>
        <a:bodyPr/>
        <a:lstStyle/>
        <a:p>
          <a:r>
            <a:rPr lang="zh-CN" altLang="en-US" dirty="0"/>
            <a:t>流程优化</a:t>
          </a:r>
          <a:endParaRPr lang="en-US" altLang="zh-CN" dirty="0"/>
        </a:p>
      </dgm:t>
    </dgm:pt>
    <dgm:pt modelId="{C938C1B5-478B-4CE1-8AE6-29C79CD28C47}" cxnId="{05D5AF1A-06D0-485F-9968-32E24E07E4AD}" type="parTrans">
      <dgm:prSet/>
      <dgm:spPr/>
      <dgm:t>
        <a:bodyPr/>
        <a:lstStyle/>
        <a:p>
          <a:endParaRPr lang="zh-CN" altLang="en-US"/>
        </a:p>
      </dgm:t>
    </dgm:pt>
    <dgm:pt modelId="{6BFB6E6F-37BC-40C6-AD71-AC09E8F5F81E}" cxnId="{05D5AF1A-06D0-485F-9968-32E24E07E4AD}" type="sibTrans">
      <dgm:prSet/>
      <dgm:spPr/>
      <dgm:t>
        <a:bodyPr/>
        <a:lstStyle/>
        <a:p>
          <a:endParaRPr lang="zh-CN" altLang="en-US"/>
        </a:p>
      </dgm:t>
    </dgm:pt>
    <dgm:pt modelId="{97A53CA1-02C8-4D95-81DE-C5914A9BF9F7}">
      <dgm:prSet phldrT="[文本]"/>
      <dgm:spPr/>
      <dgm:t>
        <a:bodyPr/>
        <a:lstStyle/>
        <a:p>
          <a:r>
            <a:rPr lang="zh-CN" altLang="en-US" dirty="0"/>
            <a:t>决策支持</a:t>
          </a:r>
          <a:endParaRPr lang="en-US" altLang="zh-CN" dirty="0"/>
        </a:p>
      </dgm:t>
    </dgm:pt>
    <dgm:pt modelId="{4FC65C9D-B097-47E1-8F73-6D212EEB9DB9}" cxnId="{3F332069-29B5-467D-AE4E-037E076772F2}" type="parTrans">
      <dgm:prSet/>
      <dgm:spPr/>
      <dgm:t>
        <a:bodyPr/>
        <a:lstStyle/>
        <a:p>
          <a:endParaRPr lang="zh-CN" altLang="en-US"/>
        </a:p>
      </dgm:t>
    </dgm:pt>
    <dgm:pt modelId="{716A70B5-839B-4C1D-9EFA-66E78DE52DD0}" cxnId="{3F332069-29B5-467D-AE4E-037E076772F2}" type="sibTrans">
      <dgm:prSet/>
      <dgm:spPr/>
      <dgm:t>
        <a:bodyPr/>
        <a:lstStyle/>
        <a:p>
          <a:endParaRPr lang="zh-CN" altLang="en-US"/>
        </a:p>
      </dgm:t>
    </dgm:pt>
    <dgm:pt modelId="{3FCF0D42-D379-4370-B6C5-CC1A0B3635D8}">
      <dgm:prSet phldrT="[文本]"/>
      <dgm:spPr/>
      <dgm:t>
        <a:bodyPr/>
        <a:lstStyle/>
        <a:p>
          <a:r>
            <a:rPr lang="zh-CN" altLang="en-US"/>
            <a:t>确定目标</a:t>
          </a:r>
          <a:endParaRPr lang="en-US" altLang="zh-CN" dirty="0"/>
        </a:p>
      </dgm:t>
    </dgm:pt>
    <dgm:pt modelId="{0440401D-E86B-4DC6-BE9D-3498746A0BE9}" cxnId="{A7FEF787-CFDB-4649-9B62-1D02AC61D954}" type="parTrans">
      <dgm:prSet/>
      <dgm:spPr/>
      <dgm:t>
        <a:bodyPr/>
        <a:lstStyle/>
        <a:p>
          <a:endParaRPr lang="zh-CN" altLang="en-US"/>
        </a:p>
      </dgm:t>
    </dgm:pt>
    <dgm:pt modelId="{CAE03C4E-CC74-49B3-99AD-1AFA52110D58}" cxnId="{A7FEF787-CFDB-4649-9B62-1D02AC61D954}" type="sibTrans">
      <dgm:prSet/>
      <dgm:spPr/>
      <dgm:t>
        <a:bodyPr/>
        <a:lstStyle/>
        <a:p>
          <a:endParaRPr lang="zh-CN" altLang="en-US"/>
        </a:p>
      </dgm:t>
    </dgm:pt>
    <dgm:pt modelId="{B9B9A68C-434F-41F8-AE66-8FCFCE4255CD}" type="pres">
      <dgm:prSet presAssocID="{0C53B463-A746-40B3-8769-2656FFEDC601}" presName="Name0" presStyleCnt="0">
        <dgm:presLayoutVars>
          <dgm:chMax val="1"/>
          <dgm:chPref val="1"/>
          <dgm:dir/>
          <dgm:animOne val="branch"/>
          <dgm:animLvl val="lvl"/>
        </dgm:presLayoutVars>
      </dgm:prSet>
      <dgm:spPr/>
    </dgm:pt>
    <dgm:pt modelId="{F9E32FF6-1694-4ED5-84BD-ACDE3811C6EE}" type="pres">
      <dgm:prSet presAssocID="{DFE4303A-8721-4F52-99BA-BF581B8ED564}" presName="Parent" presStyleLbl="node0" presStyleIdx="0" presStyleCnt="1">
        <dgm:presLayoutVars>
          <dgm:chMax val="6"/>
          <dgm:chPref val="6"/>
        </dgm:presLayoutVars>
      </dgm:prSet>
      <dgm:spPr/>
    </dgm:pt>
    <dgm:pt modelId="{32E7C991-670F-4199-80EB-63C37230AEB0}" type="pres">
      <dgm:prSet presAssocID="{CA021663-37F6-4730-B5EE-6D96A9AF7483}" presName="Accent1" presStyleCnt="0"/>
      <dgm:spPr/>
    </dgm:pt>
    <dgm:pt modelId="{321850F2-6F54-447D-A15B-E0F4968D9174}" type="pres">
      <dgm:prSet presAssocID="{CA021663-37F6-4730-B5EE-6D96A9AF7483}" presName="Accent" presStyleLbl="bgShp" presStyleIdx="0" presStyleCnt="6"/>
      <dgm:spPr/>
    </dgm:pt>
    <dgm:pt modelId="{B5CA4ED0-4125-41B5-B45D-BCE856968115}" type="pres">
      <dgm:prSet presAssocID="{CA021663-37F6-4730-B5EE-6D96A9AF7483}" presName="Child1" presStyleLbl="node1" presStyleIdx="0" presStyleCnt="6">
        <dgm:presLayoutVars>
          <dgm:chMax val="0"/>
          <dgm:chPref val="0"/>
          <dgm:bulletEnabled val="1"/>
        </dgm:presLayoutVars>
      </dgm:prSet>
      <dgm:spPr/>
    </dgm:pt>
    <dgm:pt modelId="{48D594FB-7A00-4B19-BF80-9F3FB902C9EF}" type="pres">
      <dgm:prSet presAssocID="{5722B389-D46C-42D2-AEF8-BD2DA5E7147B}" presName="Accent2" presStyleCnt="0"/>
      <dgm:spPr/>
    </dgm:pt>
    <dgm:pt modelId="{CEBDD588-41D4-40E7-8032-22876EB7094C}" type="pres">
      <dgm:prSet presAssocID="{5722B389-D46C-42D2-AEF8-BD2DA5E7147B}" presName="Accent" presStyleLbl="bgShp" presStyleIdx="1" presStyleCnt="6"/>
      <dgm:spPr/>
    </dgm:pt>
    <dgm:pt modelId="{FE64508E-86CE-4A14-AB84-94C63FBFB0C4}" type="pres">
      <dgm:prSet presAssocID="{5722B389-D46C-42D2-AEF8-BD2DA5E7147B}" presName="Child2" presStyleLbl="node1" presStyleIdx="1" presStyleCnt="6">
        <dgm:presLayoutVars>
          <dgm:chMax val="0"/>
          <dgm:chPref val="0"/>
          <dgm:bulletEnabled val="1"/>
        </dgm:presLayoutVars>
      </dgm:prSet>
      <dgm:spPr/>
    </dgm:pt>
    <dgm:pt modelId="{D817D3B3-E132-429E-8B07-DBBC23DC1F0C}" type="pres">
      <dgm:prSet presAssocID="{FF6E91D1-F893-4C54-A4B1-0F27134B379D}" presName="Accent3" presStyleCnt="0"/>
      <dgm:spPr/>
    </dgm:pt>
    <dgm:pt modelId="{20562611-69E7-4708-A840-4F4362F3ADBC}" type="pres">
      <dgm:prSet presAssocID="{FF6E91D1-F893-4C54-A4B1-0F27134B379D}" presName="Accent" presStyleLbl="bgShp" presStyleIdx="2" presStyleCnt="6"/>
      <dgm:spPr/>
    </dgm:pt>
    <dgm:pt modelId="{0ED2A61A-19D7-495E-BE69-A98914999A65}" type="pres">
      <dgm:prSet presAssocID="{FF6E91D1-F893-4C54-A4B1-0F27134B379D}" presName="Child3" presStyleLbl="node1" presStyleIdx="2" presStyleCnt="6">
        <dgm:presLayoutVars>
          <dgm:chMax val="0"/>
          <dgm:chPref val="0"/>
          <dgm:bulletEnabled val="1"/>
        </dgm:presLayoutVars>
      </dgm:prSet>
      <dgm:spPr/>
    </dgm:pt>
    <dgm:pt modelId="{DEA87A25-B42E-4FD4-8CF1-ED98B2B8526A}" type="pres">
      <dgm:prSet presAssocID="{C9FD3485-2C08-4490-B9EE-1354AB1250B3}" presName="Accent4" presStyleCnt="0"/>
      <dgm:spPr/>
    </dgm:pt>
    <dgm:pt modelId="{B9FA47FB-335F-490B-8D8A-91F1D8432660}" type="pres">
      <dgm:prSet presAssocID="{C9FD3485-2C08-4490-B9EE-1354AB1250B3}" presName="Accent" presStyleLbl="bgShp" presStyleIdx="3" presStyleCnt="6"/>
      <dgm:spPr/>
    </dgm:pt>
    <dgm:pt modelId="{86BE3855-208D-4953-BDFF-9C65E810896C}" type="pres">
      <dgm:prSet presAssocID="{C9FD3485-2C08-4490-B9EE-1354AB1250B3}" presName="Child4" presStyleLbl="node1" presStyleIdx="3" presStyleCnt="6">
        <dgm:presLayoutVars>
          <dgm:chMax val="0"/>
          <dgm:chPref val="0"/>
          <dgm:bulletEnabled val="1"/>
        </dgm:presLayoutVars>
      </dgm:prSet>
      <dgm:spPr/>
    </dgm:pt>
    <dgm:pt modelId="{0B4D68CC-8E3D-4319-9DEB-50DF4906FC47}" type="pres">
      <dgm:prSet presAssocID="{97A53CA1-02C8-4D95-81DE-C5914A9BF9F7}" presName="Accent5" presStyleCnt="0"/>
      <dgm:spPr/>
    </dgm:pt>
    <dgm:pt modelId="{B2872E80-776E-4ECD-BE2B-5C7171154221}" type="pres">
      <dgm:prSet presAssocID="{97A53CA1-02C8-4D95-81DE-C5914A9BF9F7}" presName="Accent" presStyleLbl="bgShp" presStyleIdx="4" presStyleCnt="6"/>
      <dgm:spPr/>
    </dgm:pt>
    <dgm:pt modelId="{14C17C5A-B596-47F9-981B-263D39D213FD}" type="pres">
      <dgm:prSet presAssocID="{97A53CA1-02C8-4D95-81DE-C5914A9BF9F7}" presName="Child5" presStyleLbl="node1" presStyleIdx="4" presStyleCnt="6">
        <dgm:presLayoutVars>
          <dgm:chMax val="0"/>
          <dgm:chPref val="0"/>
          <dgm:bulletEnabled val="1"/>
        </dgm:presLayoutVars>
      </dgm:prSet>
      <dgm:spPr/>
    </dgm:pt>
    <dgm:pt modelId="{8E109316-422E-4FB0-8060-A3EF2847F893}" type="pres">
      <dgm:prSet presAssocID="{3FCF0D42-D379-4370-B6C5-CC1A0B3635D8}" presName="Accent6" presStyleCnt="0"/>
      <dgm:spPr/>
    </dgm:pt>
    <dgm:pt modelId="{C2301018-3DAD-422F-8BEA-36624368E635}" type="pres">
      <dgm:prSet presAssocID="{3FCF0D42-D379-4370-B6C5-CC1A0B3635D8}" presName="Accent" presStyleLbl="bgShp" presStyleIdx="5" presStyleCnt="6"/>
      <dgm:spPr/>
    </dgm:pt>
    <dgm:pt modelId="{1426D15A-7C48-41EF-82F6-F059898A30BD}" type="pres">
      <dgm:prSet presAssocID="{3FCF0D42-D379-4370-B6C5-CC1A0B3635D8}" presName="Child6" presStyleLbl="node1" presStyleIdx="5" presStyleCnt="6">
        <dgm:presLayoutVars>
          <dgm:chMax val="0"/>
          <dgm:chPref val="0"/>
          <dgm:bulletEnabled val="1"/>
        </dgm:presLayoutVars>
      </dgm:prSet>
      <dgm:spPr/>
    </dgm:pt>
  </dgm:ptLst>
  <dgm:cxnLst>
    <dgm:cxn modelId="{D15DC400-0568-4EA3-A040-6EC515A49B0A}" type="presOf" srcId="{CA021663-37F6-4730-B5EE-6D96A9AF7483}" destId="{B5CA4ED0-4125-41B5-B45D-BCE856968115}" srcOrd="0" destOrd="0" presId="urn:microsoft.com/office/officeart/2011/layout/HexagonRadial"/>
    <dgm:cxn modelId="{05D5AF1A-06D0-485F-9968-32E24E07E4AD}" srcId="{DFE4303A-8721-4F52-99BA-BF581B8ED564}" destId="{C9FD3485-2C08-4490-B9EE-1354AB1250B3}" srcOrd="3" destOrd="0" parTransId="{C938C1B5-478B-4CE1-8AE6-29C79CD28C47}" sibTransId="{6BFB6E6F-37BC-40C6-AD71-AC09E8F5F81E}"/>
    <dgm:cxn modelId="{953C1925-9DCD-4550-83D3-25BEEB26BB59}" type="presOf" srcId="{3FCF0D42-D379-4370-B6C5-CC1A0B3635D8}" destId="{1426D15A-7C48-41EF-82F6-F059898A30BD}" srcOrd="0" destOrd="0" presId="urn:microsoft.com/office/officeart/2011/layout/HexagonRadial"/>
    <dgm:cxn modelId="{58E32C30-86F1-48CE-ADE3-DD3D198127D7}" srcId="{DFE4303A-8721-4F52-99BA-BF581B8ED564}" destId="{5722B389-D46C-42D2-AEF8-BD2DA5E7147B}" srcOrd="1" destOrd="0" parTransId="{B97FC180-7613-40DC-8CFB-72CB2B5BA520}" sibTransId="{10899E4B-A95C-47E4-895C-AAFA745FBBC5}"/>
    <dgm:cxn modelId="{2DCF6F5E-BAA6-4B78-9AE2-4637CE3D6633}" type="presOf" srcId="{0C53B463-A746-40B3-8769-2656FFEDC601}" destId="{B9B9A68C-434F-41F8-AE66-8FCFCE4255CD}" srcOrd="0" destOrd="0" presId="urn:microsoft.com/office/officeart/2011/layout/HexagonRadial"/>
    <dgm:cxn modelId="{3F332069-29B5-467D-AE4E-037E076772F2}" srcId="{DFE4303A-8721-4F52-99BA-BF581B8ED564}" destId="{97A53CA1-02C8-4D95-81DE-C5914A9BF9F7}" srcOrd="4" destOrd="0" parTransId="{4FC65C9D-B097-47E1-8F73-6D212EEB9DB9}" sibTransId="{716A70B5-839B-4C1D-9EFA-66E78DE52DD0}"/>
    <dgm:cxn modelId="{60422C4A-3619-4432-9B94-B3326A295DE8}" type="presOf" srcId="{5722B389-D46C-42D2-AEF8-BD2DA5E7147B}" destId="{FE64508E-86CE-4A14-AB84-94C63FBFB0C4}" srcOrd="0" destOrd="0" presId="urn:microsoft.com/office/officeart/2011/layout/HexagonRadial"/>
    <dgm:cxn modelId="{CB415E6A-BC67-4E7D-8D4D-2C63ED1E6112}" srcId="{0C53B463-A746-40B3-8769-2656FFEDC601}" destId="{DFE4303A-8721-4F52-99BA-BF581B8ED564}" srcOrd="0" destOrd="0" parTransId="{EDF4C8EA-BAAD-4897-BA74-1BEFDB4BAEBE}" sibTransId="{823B8B61-EBED-4B10-A2DF-6F9A33010BFE}"/>
    <dgm:cxn modelId="{FBA2F081-68F5-447D-AA8D-E0F31C87F9C1}" type="presOf" srcId="{C9FD3485-2C08-4490-B9EE-1354AB1250B3}" destId="{86BE3855-208D-4953-BDFF-9C65E810896C}" srcOrd="0" destOrd="0" presId="urn:microsoft.com/office/officeart/2011/layout/HexagonRadial"/>
    <dgm:cxn modelId="{A7FEF787-CFDB-4649-9B62-1D02AC61D954}" srcId="{DFE4303A-8721-4F52-99BA-BF581B8ED564}" destId="{3FCF0D42-D379-4370-B6C5-CC1A0B3635D8}" srcOrd="5" destOrd="0" parTransId="{0440401D-E86B-4DC6-BE9D-3498746A0BE9}" sibTransId="{CAE03C4E-CC74-49B3-99AD-1AFA52110D58}"/>
    <dgm:cxn modelId="{DC605A9A-8DCF-423E-9D9A-177368518751}" type="presOf" srcId="{97A53CA1-02C8-4D95-81DE-C5914A9BF9F7}" destId="{14C17C5A-B596-47F9-981B-263D39D213FD}" srcOrd="0" destOrd="0" presId="urn:microsoft.com/office/officeart/2011/layout/HexagonRadial"/>
    <dgm:cxn modelId="{AF77A2A8-99DC-491B-A4DD-4D3C683344B0}" srcId="{DFE4303A-8721-4F52-99BA-BF581B8ED564}" destId="{FF6E91D1-F893-4C54-A4B1-0F27134B379D}" srcOrd="2" destOrd="0" parTransId="{685A1BD4-0E54-4928-83E5-D2E397C1D309}" sibTransId="{8AE2E5BD-379C-42EB-B3A1-372306EBCF9E}"/>
    <dgm:cxn modelId="{409694B2-BAA8-4B76-A561-3C167B2A88DA}" type="presOf" srcId="{FF6E91D1-F893-4C54-A4B1-0F27134B379D}" destId="{0ED2A61A-19D7-495E-BE69-A98914999A65}" srcOrd="0" destOrd="0" presId="urn:microsoft.com/office/officeart/2011/layout/HexagonRadial"/>
    <dgm:cxn modelId="{FFFC9DEF-E486-403F-AD9D-B089CE26ED7D}" type="presOf" srcId="{DFE4303A-8721-4F52-99BA-BF581B8ED564}" destId="{F9E32FF6-1694-4ED5-84BD-ACDE3811C6EE}" srcOrd="0" destOrd="0" presId="urn:microsoft.com/office/officeart/2011/layout/HexagonRadial"/>
    <dgm:cxn modelId="{BE36ECF0-8D14-4F28-A54D-120944E53E33}" srcId="{DFE4303A-8721-4F52-99BA-BF581B8ED564}" destId="{CA021663-37F6-4730-B5EE-6D96A9AF7483}" srcOrd="0" destOrd="0" parTransId="{16A9973E-05A4-410D-A293-B5543EDFB142}" sibTransId="{27E469C6-CA36-4283-9D13-BD9CCD19E0BE}"/>
    <dgm:cxn modelId="{4A135F84-10F5-4172-984A-6CF20F4BDB42}" type="presParOf" srcId="{B9B9A68C-434F-41F8-AE66-8FCFCE4255CD}" destId="{F9E32FF6-1694-4ED5-84BD-ACDE3811C6EE}" srcOrd="0" destOrd="0" presId="urn:microsoft.com/office/officeart/2011/layout/HexagonRadial"/>
    <dgm:cxn modelId="{E78E669E-6868-4089-8642-4354851E1221}" type="presParOf" srcId="{B9B9A68C-434F-41F8-AE66-8FCFCE4255CD}" destId="{32E7C991-670F-4199-80EB-63C37230AEB0}" srcOrd="1" destOrd="0" presId="urn:microsoft.com/office/officeart/2011/layout/HexagonRadial"/>
    <dgm:cxn modelId="{CF3D7845-D175-4326-AFC1-576477CDB5C3}" type="presParOf" srcId="{32E7C991-670F-4199-80EB-63C37230AEB0}" destId="{321850F2-6F54-447D-A15B-E0F4968D9174}" srcOrd="0" destOrd="0" presId="urn:microsoft.com/office/officeart/2011/layout/HexagonRadial"/>
    <dgm:cxn modelId="{8377C76E-FAEA-46D3-9020-225ED899695C}" type="presParOf" srcId="{B9B9A68C-434F-41F8-AE66-8FCFCE4255CD}" destId="{B5CA4ED0-4125-41B5-B45D-BCE856968115}" srcOrd="2" destOrd="0" presId="urn:microsoft.com/office/officeart/2011/layout/HexagonRadial"/>
    <dgm:cxn modelId="{4DA59E4C-007F-4FEC-BB3C-4C21C42B565B}" type="presParOf" srcId="{B9B9A68C-434F-41F8-AE66-8FCFCE4255CD}" destId="{48D594FB-7A00-4B19-BF80-9F3FB902C9EF}" srcOrd="3" destOrd="0" presId="urn:microsoft.com/office/officeart/2011/layout/HexagonRadial"/>
    <dgm:cxn modelId="{43A937C1-7640-419A-9075-065E9CD1E6D9}" type="presParOf" srcId="{48D594FB-7A00-4B19-BF80-9F3FB902C9EF}" destId="{CEBDD588-41D4-40E7-8032-22876EB7094C}" srcOrd="0" destOrd="0" presId="urn:microsoft.com/office/officeart/2011/layout/HexagonRadial"/>
    <dgm:cxn modelId="{6BD56465-6CF4-4E24-A7AF-F2D1CCF6BCD8}" type="presParOf" srcId="{B9B9A68C-434F-41F8-AE66-8FCFCE4255CD}" destId="{FE64508E-86CE-4A14-AB84-94C63FBFB0C4}" srcOrd="4" destOrd="0" presId="urn:microsoft.com/office/officeart/2011/layout/HexagonRadial"/>
    <dgm:cxn modelId="{821973C6-A3FF-4E0D-AECD-28CAC6C813A6}" type="presParOf" srcId="{B9B9A68C-434F-41F8-AE66-8FCFCE4255CD}" destId="{D817D3B3-E132-429E-8B07-DBBC23DC1F0C}" srcOrd="5" destOrd="0" presId="urn:microsoft.com/office/officeart/2011/layout/HexagonRadial"/>
    <dgm:cxn modelId="{ED658561-BF11-4286-9EAA-73FD9221C0E7}" type="presParOf" srcId="{D817D3B3-E132-429E-8B07-DBBC23DC1F0C}" destId="{20562611-69E7-4708-A840-4F4362F3ADBC}" srcOrd="0" destOrd="0" presId="urn:microsoft.com/office/officeart/2011/layout/HexagonRadial"/>
    <dgm:cxn modelId="{F13E18CD-FC03-419D-A236-734327A487F1}" type="presParOf" srcId="{B9B9A68C-434F-41F8-AE66-8FCFCE4255CD}" destId="{0ED2A61A-19D7-495E-BE69-A98914999A65}" srcOrd="6" destOrd="0" presId="urn:microsoft.com/office/officeart/2011/layout/HexagonRadial"/>
    <dgm:cxn modelId="{4113C5EE-4883-4C94-8796-439692028C25}" type="presParOf" srcId="{B9B9A68C-434F-41F8-AE66-8FCFCE4255CD}" destId="{DEA87A25-B42E-4FD4-8CF1-ED98B2B8526A}" srcOrd="7" destOrd="0" presId="urn:microsoft.com/office/officeart/2011/layout/HexagonRadial"/>
    <dgm:cxn modelId="{55D47207-5E7D-42A6-A35A-5873442DB6A6}" type="presParOf" srcId="{DEA87A25-B42E-4FD4-8CF1-ED98B2B8526A}" destId="{B9FA47FB-335F-490B-8D8A-91F1D8432660}" srcOrd="0" destOrd="0" presId="urn:microsoft.com/office/officeart/2011/layout/HexagonRadial"/>
    <dgm:cxn modelId="{16BD8365-2318-4341-A279-C42860503DBD}" type="presParOf" srcId="{B9B9A68C-434F-41F8-AE66-8FCFCE4255CD}" destId="{86BE3855-208D-4953-BDFF-9C65E810896C}" srcOrd="8" destOrd="0" presId="urn:microsoft.com/office/officeart/2011/layout/HexagonRadial"/>
    <dgm:cxn modelId="{D6676CC5-90CD-4A21-92CD-B9A8363A8557}" type="presParOf" srcId="{B9B9A68C-434F-41F8-AE66-8FCFCE4255CD}" destId="{0B4D68CC-8E3D-4319-9DEB-50DF4906FC47}" srcOrd="9" destOrd="0" presId="urn:microsoft.com/office/officeart/2011/layout/HexagonRadial"/>
    <dgm:cxn modelId="{3484EDB9-7FBC-46A9-B02F-322BB6531F84}" type="presParOf" srcId="{0B4D68CC-8E3D-4319-9DEB-50DF4906FC47}" destId="{B2872E80-776E-4ECD-BE2B-5C7171154221}" srcOrd="0" destOrd="0" presId="urn:microsoft.com/office/officeart/2011/layout/HexagonRadial"/>
    <dgm:cxn modelId="{982D8A49-2C21-4958-B91D-E969EAE1E3DE}" type="presParOf" srcId="{B9B9A68C-434F-41F8-AE66-8FCFCE4255CD}" destId="{14C17C5A-B596-47F9-981B-263D39D213FD}" srcOrd="10" destOrd="0" presId="urn:microsoft.com/office/officeart/2011/layout/HexagonRadial"/>
    <dgm:cxn modelId="{3229E1D0-3AF1-4AEC-95D6-81E42163D8E8}" type="presParOf" srcId="{B9B9A68C-434F-41F8-AE66-8FCFCE4255CD}" destId="{8E109316-422E-4FB0-8060-A3EF2847F893}" srcOrd="11" destOrd="0" presId="urn:microsoft.com/office/officeart/2011/layout/HexagonRadial"/>
    <dgm:cxn modelId="{B50774F2-71B4-4BB7-83E6-5EA1D7688507}" type="presParOf" srcId="{8E109316-422E-4FB0-8060-A3EF2847F893}" destId="{C2301018-3DAD-422F-8BEA-36624368E635}" srcOrd="0" destOrd="0" presId="urn:microsoft.com/office/officeart/2011/layout/HexagonRadial"/>
    <dgm:cxn modelId="{2977EB3A-5F28-4C28-BEF9-ECCB0E9D5445}" type="presParOf" srcId="{B9B9A68C-434F-41F8-AE66-8FCFCE4255CD}" destId="{1426D15A-7C48-41EF-82F6-F059898A30BD}" srcOrd="12" destOrd="0" presId="urn:microsoft.com/office/officeart/2011/layout/HexagonRadial"/>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9.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a:solidFill>
          <a:srgbClr val="E0B07E"/>
        </a:solidFill>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2190495" cy="285715"/>
        <a:chOff x="0" y="0"/>
        <a:chExt cx="12190495" cy="285715"/>
      </a:xfrm>
    </dsp:grpSpPr>
    <dsp:sp modelId="{1450B55C-E4AF-4C4A-86D5-6F08C883C8A1}">
      <dsp:nvSpPr>
        <dsp:cNvPr id="3" name="五边形 2"/>
        <dsp:cNvSpPr/>
      </dsp:nvSpPr>
      <dsp:spPr bwMode="white">
        <a:xfrm>
          <a:off x="0" y="0"/>
          <a:ext cx="2438099" cy="285715"/>
        </a:xfrm>
        <a:prstGeom prst="homePlate">
          <a:avLst/>
        </a:prstGeom>
      </dsp:spPr>
      <dsp:style>
        <a:lnRef idx="2">
          <a:schemeClr val="lt2"/>
        </a:lnRef>
        <a:fillRef idx="1">
          <a:schemeClr val="dk2"/>
        </a:fillRef>
        <a:effectRef idx="0">
          <a:scrgbClr r="0" g="0" b="0"/>
        </a:effectRef>
        <a:fontRef idx="minor">
          <a:schemeClr val="lt1"/>
        </a:fontRef>
      </dsp:style>
      <dsp:txBody>
        <a:bodyPr vert="horz" wrap="square" lIns="64008"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1 </a:t>
          </a:r>
          <a:r>
            <a:rPr lang="zh-CN" altLang="en-US">
              <a:latin typeface="思源黑体" panose="020B0500000000000000" charset="-122"/>
              <a:ea typeface="思源黑体" panose="020B0500000000000000" charset="-122"/>
              <a:cs typeface="思源黑体" panose="020B0500000000000000" charset="-122"/>
              <a:sym typeface="+mn-ea"/>
            </a:rPr>
            <a:t>打印</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0" y="0"/>
        <a:ext cx="2438099" cy="285715"/>
      </dsp:txXfrm>
    </dsp:sp>
    <dsp:sp modelId="{97ED5984-E182-4084-893A-3007DB7F6057}">
      <dsp:nvSpPr>
        <dsp:cNvPr id="4" name="燕尾形 3"/>
        <dsp:cNvSpPr/>
      </dsp:nvSpPr>
      <dsp:spPr bwMode="white">
        <a:xfrm>
          <a:off x="1950479"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2 </a:t>
          </a:r>
          <a:r>
            <a:rPr lang="zh-CN" altLang="en-US">
              <a:latin typeface="思源黑体" panose="020B0500000000000000" charset="-122"/>
              <a:ea typeface="思源黑体" panose="020B0500000000000000" charset="-122"/>
              <a:cs typeface="思源黑体" panose="020B0500000000000000" charset="-122"/>
              <a:sym typeface="+mn-ea"/>
            </a:rPr>
            <a:t>粘贴</a:t>
          </a:r>
          <a:r>
            <a:rPr lang="en-US" altLang="zh-CN">
              <a:latin typeface="思源黑体" panose="020B0500000000000000" charset="-122"/>
              <a:ea typeface="思源黑体" panose="020B0500000000000000" charset="-122"/>
              <a:cs typeface="思源黑体" panose="020B0500000000000000" charset="-122"/>
              <a:sym typeface="+mn-ea"/>
            </a:rPr>
            <a:t>RFID</a:t>
          </a:r>
          <a:r>
            <a:rPr lang="zh-CN" altLang="en-US">
              <a:latin typeface="思源黑体" panose="020B0500000000000000" charset="-122"/>
              <a:ea typeface="思源黑体" panose="020B0500000000000000" charset="-122"/>
              <a:cs typeface="思源黑体" panose="020B0500000000000000" charset="-122"/>
              <a:sym typeface="+mn-ea"/>
            </a:rPr>
            <a:t>标签</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1950479" y="0"/>
        <a:ext cx="2438099" cy="285715"/>
      </dsp:txXfrm>
    </dsp:sp>
    <dsp:sp modelId="{BA1BBACD-C964-4429-B8AC-A0F655E890BE}">
      <dsp:nvSpPr>
        <dsp:cNvPr id="5" name="燕尾形 4"/>
        <dsp:cNvSpPr/>
      </dsp:nvSpPr>
      <dsp:spPr bwMode="white">
        <a:xfrm>
          <a:off x="390095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a:latin typeface="思源黑体" panose="020B0500000000000000" charset="-122"/>
              <a:ea typeface="思源黑体" panose="020B0500000000000000" charset="-122"/>
              <a:cs typeface="思源黑体" panose="020B0500000000000000" charset="-122"/>
              <a:sym typeface="+mn-ea"/>
            </a:rPr>
            <a:t>3</a:t>
          </a:r>
          <a:r>
            <a:rPr lang="zh-CN" alt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资产全生命周期管理</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3900958" y="0"/>
        <a:ext cx="2438099" cy="285715"/>
      </dsp:txXfrm>
    </dsp:sp>
    <dsp:sp modelId="{8FA26A1F-6B49-4132-891D-2CE28ECDACCE}">
      <dsp:nvSpPr>
        <dsp:cNvPr id="6" name="燕尾形 5"/>
        <dsp:cNvSpPr/>
      </dsp:nvSpPr>
      <dsp:spPr bwMode="white">
        <a:xfrm>
          <a:off x="5851438"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4 资产自助领还+自动追踪</a:t>
          </a:r>
          <a:endParaRPr>
            <a:latin typeface="思源黑体" panose="020B0500000000000000" charset="-122"/>
            <a:ea typeface="思源黑体" panose="020B0500000000000000" charset="-122"/>
            <a:cs typeface="思源黑体" panose="020B0500000000000000" charset="-122"/>
            <a:sym typeface="+mn-ea"/>
          </a:endParaRPr>
        </a:p>
      </dsp:txBody>
      <dsp:txXfrm>
        <a:off x="5851438" y="0"/>
        <a:ext cx="2438099" cy="285715"/>
      </dsp:txXfrm>
    </dsp:sp>
    <dsp:sp modelId="{F5807EC3-1224-4B63-A00C-A44738355025}">
      <dsp:nvSpPr>
        <dsp:cNvPr id="7" name="燕尾形 6"/>
        <dsp:cNvSpPr/>
      </dsp:nvSpPr>
      <dsp:spPr bwMode="white">
        <a:xfrm>
          <a:off x="7801917"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5</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a:t>
          </a:r>
          <a:r>
            <a:rPr lang="zh-CN" altLang="en-US">
              <a:latin typeface="思源黑体" panose="020B0500000000000000" charset="-122"/>
              <a:ea typeface="思源黑体" panose="020B0500000000000000" charset="-122"/>
              <a:cs typeface="思源黑体" panose="020B0500000000000000" charset="-122"/>
              <a:sym typeface="+mn-ea"/>
            </a:rPr>
            <a:t>极速</a:t>
          </a:r>
          <a:r>
            <a:rPr lang="zh-CN" altLang="en-US">
              <a:latin typeface="思源黑体" panose="020B0500000000000000" charset="-122"/>
              <a:ea typeface="思源黑体" panose="020B0500000000000000" charset="-122"/>
              <a:cs typeface="思源黑体" panose="020B0500000000000000" charset="-122"/>
              <a:sym typeface="+mn-ea"/>
            </a:rPr>
            <a:t>盘点</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7801917" y="0"/>
        <a:ext cx="2438099" cy="285715"/>
      </dsp:txXfrm>
    </dsp:sp>
    <dsp:sp modelId="{D7815753-7935-44C7-8C26-21F7C811EC26}">
      <dsp:nvSpPr>
        <dsp:cNvPr id="8" name="燕尾形 7"/>
        <dsp:cNvSpPr/>
      </dsp:nvSpPr>
      <dsp:spPr bwMode="white">
        <a:xfrm>
          <a:off x="9752396" y="0"/>
          <a:ext cx="2438099" cy="285715"/>
        </a:xfrm>
        <a:prstGeom prst="chevron">
          <a:avLst/>
        </a:prstGeom>
      </dsp:spPr>
      <dsp:style>
        <a:lnRef idx="2">
          <a:schemeClr val="lt2"/>
        </a:lnRef>
        <a:fillRef idx="1">
          <a:schemeClr val="dk2"/>
        </a:fillRef>
        <a:effectRef idx="0">
          <a:scrgbClr r="0" g="0" b="0"/>
        </a:effectRef>
        <a:fontRef idx="minor">
          <a:schemeClr val="lt1"/>
        </a:fontRef>
      </dsp:style>
      <dsp:txBody>
        <a:bodyPr vert="horz" wrap="square" lIns="48006" tIns="32004" rIns="16002" bIns="32004"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a:latin typeface="思源黑体" panose="020B0500000000000000" charset="-122"/>
              <a:ea typeface="思源黑体" panose="020B0500000000000000" charset="-122"/>
              <a:cs typeface="思源黑体" panose="020B0500000000000000" charset="-122"/>
              <a:sym typeface="+mn-ea"/>
            </a:rPr>
            <a:t>6</a:t>
          </a:r>
          <a:r>
            <a:rPr lang="en-US">
              <a:latin typeface="思源黑体" panose="020B0500000000000000" charset="-122"/>
              <a:ea typeface="思源黑体" panose="020B0500000000000000" charset="-122"/>
              <a:cs typeface="思源黑体" panose="020B0500000000000000" charset="-122"/>
              <a:sym typeface="+mn-ea"/>
            </a:rPr>
            <a:t> </a:t>
          </a:r>
          <a:r>
            <a:rPr lang="zh-CN" altLang="en-US">
              <a:latin typeface="思源黑体" panose="020B0500000000000000" charset="-122"/>
              <a:ea typeface="思源黑体" panose="020B0500000000000000" charset="-122"/>
              <a:cs typeface="思源黑体" panose="020B0500000000000000" charset="-122"/>
              <a:sym typeface="+mn-ea"/>
            </a:rPr>
            <a:t>资产快速搜索</a:t>
          </a:r>
          <a:endParaRPr lang="zh-CN" altLang="en-US">
            <a:latin typeface="思源黑体" panose="020B0500000000000000" charset="-122"/>
            <a:ea typeface="思源黑体" panose="020B0500000000000000" charset="-122"/>
            <a:cs typeface="思源黑体" panose="020B0500000000000000" charset="-122"/>
            <a:sym typeface="+mn-ea"/>
          </a:endParaRPr>
        </a:p>
      </dsp:txBody>
      <dsp:txXfrm>
        <a:off x="9752396" y="0"/>
        <a:ext cx="2438099" cy="285715"/>
      </dsp:txXfrm>
    </dsp:sp>
  </dsp:spTree>
</dsp:drawing>
</file>

<file path=ppt/diagrams/drawing1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3875764" cy="4063498"/>
        <a:chOff x="0" y="0"/>
        <a:chExt cx="3875764" cy="4063498"/>
      </a:xfrm>
    </dsp:grpSpPr>
    <dsp:sp modelId="{321850F2-6F54-447D-A15B-E0F4968D9174}">
      <dsp:nvSpPr>
        <dsp:cNvPr id="4" name="六边形 3"/>
        <dsp:cNvSpPr/>
      </dsp:nvSpPr>
      <dsp:spPr bwMode="white">
        <a:xfrm>
          <a:off x="1109742" y="0"/>
          <a:ext cx="0" cy="0"/>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1109742" y="0"/>
        <a:ext cx="0" cy="0"/>
      </dsp:txXfrm>
    </dsp:sp>
    <dsp:sp modelId="{F9E32FF6-1694-4ED5-84BD-ACDE3811C6EE}">
      <dsp:nvSpPr>
        <dsp:cNvPr id="3" name="六边形 2"/>
        <dsp:cNvSpPr/>
      </dsp:nvSpPr>
      <dsp:spPr bwMode="white">
        <a:xfrm>
          <a:off x="2214335" y="1310884"/>
          <a:ext cx="1666191" cy="1441323"/>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ltLang="zh-CN" dirty="0"/>
            <a:t>Prodog-EAM</a:t>
          </a:r>
          <a:endParaRPr lang="en-US" altLang="zh-CN" dirty="0"/>
        </a:p>
        <a:p>
          <a:pPr lvl="0">
            <a:lnSpc>
              <a:spcPct val="100000"/>
            </a:lnSpc>
            <a:spcBef>
              <a:spcPct val="0"/>
            </a:spcBef>
            <a:spcAft>
              <a:spcPct val="35000"/>
            </a:spcAft>
          </a:pPr>
          <a:r>
            <a:rPr lang="zh-CN" altLang="en-US" dirty="0"/>
            <a:t>固定资产管理系统平台</a:t>
          </a:r>
        </a:p>
      </dsp:txBody>
      <dsp:txXfrm>
        <a:off x="2214335" y="1310884"/>
        <a:ext cx="1666191" cy="1441323"/>
      </dsp:txXfrm>
    </dsp:sp>
    <dsp:sp modelId="{CEBDD588-41D4-40E7-8032-22876EB7094C}">
      <dsp:nvSpPr>
        <dsp:cNvPr id="6" name="六边形 5"/>
        <dsp:cNvSpPr/>
      </dsp:nvSpPr>
      <dsp:spPr bwMode="white">
        <a:xfrm>
          <a:off x="3257690" y="621309"/>
          <a:ext cx="628649" cy="541664"/>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3257690" y="621309"/>
        <a:ext cx="628649" cy="541664"/>
      </dsp:txXfrm>
    </dsp:sp>
    <dsp:sp modelId="{B5CA4ED0-4125-41B5-B45D-BCE856968115}">
      <dsp:nvSpPr>
        <dsp:cNvPr id="5" name="六边形 4"/>
        <dsp:cNvSpPr/>
      </dsp:nvSpPr>
      <dsp:spPr bwMode="white">
        <a:xfrm>
          <a:off x="2367815" y="0"/>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dirty="0"/>
            <a:t>基础数据</a:t>
          </a:r>
        </a:p>
      </dsp:txBody>
      <dsp:txXfrm>
        <a:off x="2367815" y="0"/>
        <a:ext cx="1365432" cy="1181259"/>
      </dsp:txXfrm>
    </dsp:sp>
    <dsp:sp modelId="{20562611-69E7-4708-A840-4F4362F3ADBC}">
      <dsp:nvSpPr>
        <dsp:cNvPr id="8" name="六边形 7"/>
        <dsp:cNvSpPr/>
      </dsp:nvSpPr>
      <dsp:spPr bwMode="white">
        <a:xfrm>
          <a:off x="3991373" y="1633933"/>
          <a:ext cx="628649" cy="541664"/>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3991373" y="1633933"/>
        <a:ext cx="628649" cy="541664"/>
      </dsp:txXfrm>
    </dsp:sp>
    <dsp:sp modelId="{FE64508E-86CE-4A14-AB84-94C63FBFB0C4}">
      <dsp:nvSpPr>
        <dsp:cNvPr id="7" name="六边形 6"/>
        <dsp:cNvSpPr/>
      </dsp:nvSpPr>
      <dsp:spPr bwMode="white">
        <a:xfrm>
          <a:off x="3620074" y="726553"/>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dirty="0"/>
            <a:t>维修策略</a:t>
          </a:r>
        </a:p>
      </dsp:txBody>
      <dsp:txXfrm>
        <a:off x="3620074" y="726553"/>
        <a:ext cx="1365432" cy="1181259"/>
      </dsp:txXfrm>
    </dsp:sp>
    <dsp:sp modelId="{B9FA47FB-335F-490B-8D8A-91F1D8432660}">
      <dsp:nvSpPr>
        <dsp:cNvPr id="10" name="六边形 9"/>
        <dsp:cNvSpPr/>
      </dsp:nvSpPr>
      <dsp:spPr bwMode="white">
        <a:xfrm>
          <a:off x="3481710" y="2776995"/>
          <a:ext cx="628649" cy="541664"/>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3481710" y="2776995"/>
        <a:ext cx="628649" cy="541664"/>
      </dsp:txXfrm>
    </dsp:sp>
    <dsp:sp modelId="{0ED2A61A-19D7-495E-BE69-A98914999A65}">
      <dsp:nvSpPr>
        <dsp:cNvPr id="9" name="六边形 8"/>
        <dsp:cNvSpPr/>
      </dsp:nvSpPr>
      <dsp:spPr bwMode="white">
        <a:xfrm>
          <a:off x="3620074" y="2154873"/>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dirty="0"/>
            <a:t>资源协调</a:t>
          </a:r>
          <a:endParaRPr lang="en-US" altLang="zh-CN" dirty="0"/>
        </a:p>
      </dsp:txBody>
      <dsp:txXfrm>
        <a:off x="3620074" y="2154873"/>
        <a:ext cx="1365432" cy="1181259"/>
      </dsp:txXfrm>
    </dsp:sp>
    <dsp:sp modelId="{B2872E80-776E-4ECD-BE2B-5C7171154221}">
      <dsp:nvSpPr>
        <dsp:cNvPr id="12" name="六边形 11"/>
        <dsp:cNvSpPr/>
      </dsp:nvSpPr>
      <dsp:spPr bwMode="white">
        <a:xfrm>
          <a:off x="2217435" y="2895649"/>
          <a:ext cx="628649" cy="541664"/>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2217435" y="2895649"/>
        <a:ext cx="628649" cy="541664"/>
      </dsp:txXfrm>
    </dsp:sp>
    <dsp:sp modelId="{86BE3855-208D-4953-BDFF-9C65E810896C}">
      <dsp:nvSpPr>
        <dsp:cNvPr id="11" name="六边形 10"/>
        <dsp:cNvSpPr/>
      </dsp:nvSpPr>
      <dsp:spPr bwMode="white">
        <a:xfrm>
          <a:off x="2367815" y="2882239"/>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dirty="0"/>
            <a:t>流程优化</a:t>
          </a:r>
          <a:endParaRPr lang="en-US" altLang="zh-CN" dirty="0"/>
        </a:p>
      </dsp:txBody>
      <dsp:txXfrm>
        <a:off x="2367815" y="2882239"/>
        <a:ext cx="1365432" cy="1181259"/>
      </dsp:txXfrm>
    </dsp:sp>
    <dsp:sp modelId="{C2301018-3DAD-422F-8BEA-36624368E635}">
      <dsp:nvSpPr>
        <dsp:cNvPr id="14" name="六边形 13"/>
        <dsp:cNvSpPr/>
      </dsp:nvSpPr>
      <dsp:spPr bwMode="white">
        <a:xfrm>
          <a:off x="1471738" y="1883431"/>
          <a:ext cx="628649" cy="541664"/>
        </a:xfrm>
        <a:prstGeom prst="hexagon">
          <a:avLst>
            <a:gd name="adj" fmla="val 28899"/>
            <a:gd name="vf" fmla="val 115470"/>
          </a:avLst>
        </a:prstGeom>
      </dsp:spPr>
      <dsp:style>
        <a:lnRef idx="0">
          <a:schemeClr val="dk2"/>
        </a:lnRef>
        <a:fillRef idx="1">
          <a:schemeClr val="dk2">
            <a:tint val="40000"/>
          </a:schemeClr>
        </a:fillRef>
        <a:effectRef idx="0">
          <a:scrgbClr r="0" g="0" b="0"/>
        </a:effectRef>
        <a:fontRef idx="minor"/>
      </dsp:style>
      <dsp:txXfrm>
        <a:off x="1471738" y="1883431"/>
        <a:ext cx="628649" cy="541664"/>
      </dsp:txXfrm>
    </dsp:sp>
    <dsp:sp modelId="{14C17C5A-B596-47F9-981B-263D39D213FD}">
      <dsp:nvSpPr>
        <dsp:cNvPr id="13" name="六边形 12"/>
        <dsp:cNvSpPr/>
      </dsp:nvSpPr>
      <dsp:spPr bwMode="white">
        <a:xfrm>
          <a:off x="1109742" y="2155686"/>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dirty="0"/>
            <a:t>决策支持</a:t>
          </a:r>
          <a:endParaRPr lang="en-US" altLang="zh-CN" dirty="0"/>
        </a:p>
      </dsp:txBody>
      <dsp:txXfrm>
        <a:off x="1109742" y="2155686"/>
        <a:ext cx="1365432" cy="1181259"/>
      </dsp:txXfrm>
    </dsp:sp>
    <dsp:sp modelId="{1426D15A-7C48-41EF-82F6-F059898A30BD}">
      <dsp:nvSpPr>
        <dsp:cNvPr id="15" name="六边形 14"/>
        <dsp:cNvSpPr/>
      </dsp:nvSpPr>
      <dsp:spPr bwMode="white">
        <a:xfrm>
          <a:off x="1109742" y="724928"/>
          <a:ext cx="1365432" cy="1181259"/>
        </a:xfrm>
        <a:prstGeom prst="hexagon">
          <a:avLst>
            <a:gd name="adj" fmla="val 28570"/>
            <a:gd name="vf" fmla="val 115470"/>
          </a:avLst>
        </a:prstGeom>
      </dsp:spPr>
      <dsp:style>
        <a:lnRef idx="2">
          <a:schemeClr val="lt2"/>
        </a:lnRef>
        <a:fillRef idx="1">
          <a:schemeClr val="dk2"/>
        </a:fillRef>
        <a:effectRef idx="0">
          <a:scrgbClr r="0" g="0" b="0"/>
        </a:effectRef>
        <a:fontRef idx="minor">
          <a:schemeClr val="lt1"/>
        </a:fontRef>
      </dsp:style>
      <dsp:txBody>
        <a:bodyPr lIns="17780" tIns="17780" rIns="17780" bIns="1778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zh-CN" altLang="en-US"/>
            <a:t>确定目标</a:t>
          </a:r>
          <a:endParaRPr lang="en-US" altLang="zh-CN" dirty="0"/>
        </a:p>
      </dsp:txBody>
      <dsp:txXfrm>
        <a:off x="1109742" y="724928"/>
        <a:ext cx="1365432" cy="118125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type="homePlate"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type="chevron" r:blip="" rot="180">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type="homePlate"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type="chevron" r:blip="" rot="180">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11/layout/HexagonRadial">
  <dgm:title val="六边形射线"/>
  <dgm:desc val="用于显示与中心观点或主题相关的顺序流程。限制为六个级别 2 形状。非常适合于少量文本。不使用的文本不出现，但是在切换版式后仍然可用。"/>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48A081-C101-4C04-8A93-B45037D41F20}"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A4311-4766-49D6-999F-2921BF181D74}"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11.xml"/><Relationship Id="rId5" Type="http://schemas.openxmlformats.org/officeDocument/2006/relationships/tags" Target="../tags/tag10.xml"/><Relationship Id="rId4" Type="http://schemas.openxmlformats.org/officeDocument/2006/relationships/tags" Target="../tags/tag9.xml"/><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6" Type="http://schemas.openxmlformats.org/officeDocument/2006/relationships/tags" Target="../tags/tag16.xml"/><Relationship Id="rId5" Type="http://schemas.openxmlformats.org/officeDocument/2006/relationships/tags" Target="../tags/tag15.xml"/><Relationship Id="rId4" Type="http://schemas.openxmlformats.org/officeDocument/2006/relationships/tags" Target="../tags/tag14.xml"/><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22.xml"/><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tags" Target="../tags/tag19.xml"/><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30.xml"/><Relationship Id="rId8" Type="http://schemas.openxmlformats.org/officeDocument/2006/relationships/tags" Target="../tags/tag29.xml"/><Relationship Id="rId7" Type="http://schemas.openxmlformats.org/officeDocument/2006/relationships/tags" Target="../tags/tag28.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37.xml"/><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43.xml"/><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 Id="rId3" Type="http://schemas.openxmlformats.org/officeDocument/2006/relationships/tags" Target="../tags/tag45.xml"/><Relationship Id="rId2" Type="http://schemas.openxmlformats.org/officeDocument/2006/relationships/tags" Target="../tags/tag44.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52.xml"/><Relationship Id="rId4" Type="http://schemas.openxmlformats.org/officeDocument/2006/relationships/tags" Target="../tags/tag51.xml"/><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6" Type="http://schemas.openxmlformats.org/officeDocument/2006/relationships/tags" Target="../tags/tag57.xml"/><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421"/>
            <a:ext cx="9144000" cy="2387723"/>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4000" y="3602223"/>
            <a:ext cx="9144000" cy="165584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835" indent="0" algn="ctr">
              <a:buNone/>
              <a:defRPr sz="1600"/>
            </a:lvl7pPr>
            <a:lvl8pPr marL="3201035" indent="0" algn="ctr">
              <a:buNone/>
              <a:defRPr sz="1600"/>
            </a:lvl8pPr>
            <a:lvl9pPr marL="3658235"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p>
            <a:fld id="{50E55ADC-9086-44BD-AF55-998EF314F627}" type="datetime1">
              <a:rPr lang="zh-CN" altLang="en-US" smtClean="0"/>
            </a:fld>
            <a:endParaRPr lang="zh-CN" altLang="en-US"/>
          </a:p>
        </p:txBody>
      </p:sp>
      <p:sp>
        <p:nvSpPr>
          <p:cNvPr id="6" name="灯片编号占位符 5"/>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0E55ADC-9086-44BD-AF55-998EF314F627}" type="datetime1">
              <a:rPr lang="zh-CN" altLang="en-US" smtClean="0"/>
            </a:fld>
            <a:endParaRPr lang="zh-CN" altLang="en-US"/>
          </a:p>
        </p:txBody>
      </p:sp>
      <p:sp>
        <p:nvSpPr>
          <p:cNvPr id="6" name="灯片编号占位符 5"/>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1" y="1709826"/>
            <a:ext cx="10515600" cy="2852884"/>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1" y="4589699"/>
            <a:ext cx="10515600" cy="150026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835" indent="0">
              <a:buNone/>
              <a:defRPr sz="1600">
                <a:solidFill>
                  <a:schemeClr val="tx1">
                    <a:tint val="75000"/>
                  </a:schemeClr>
                </a:solidFill>
              </a:defRPr>
            </a:lvl7pPr>
            <a:lvl8pPr marL="3201035" indent="0">
              <a:buNone/>
              <a:defRPr sz="1600">
                <a:solidFill>
                  <a:schemeClr val="tx1">
                    <a:tint val="75000"/>
                  </a:schemeClr>
                </a:solidFill>
              </a:defRPr>
            </a:lvl8pPr>
            <a:lvl9pPr marL="3658235"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50E55ADC-9086-44BD-AF55-998EF314F627}" type="datetime1">
              <a:rPr lang="zh-CN" altLang="en-US" smtClean="0"/>
            </a:fld>
            <a:endParaRPr lang="zh-CN" altLang="en-US"/>
          </a:p>
        </p:txBody>
      </p:sp>
      <p:sp>
        <p:nvSpPr>
          <p:cNvPr id="6" name="灯片编号占位符 5"/>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719"/>
            <a:ext cx="5181600" cy="435156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719"/>
            <a:ext cx="5181600" cy="435156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0E55ADC-9086-44BD-AF55-998EF314F627}" type="datetime1">
              <a:rPr lang="zh-CN" altLang="en-US" smtClean="0"/>
            </a:fld>
            <a:endParaRPr lang="zh-CN" altLang="en-US"/>
          </a:p>
        </p:txBody>
      </p:sp>
      <p:sp>
        <p:nvSpPr>
          <p:cNvPr id="7" name="灯片编号占位符 6"/>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44"/>
            <a:ext cx="10515600" cy="1325631"/>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250"/>
            <a:ext cx="5157787" cy="82395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835" indent="0">
              <a:buNone/>
              <a:defRPr sz="1600" b="1"/>
            </a:lvl7pPr>
            <a:lvl8pPr marL="3201035" indent="0">
              <a:buNone/>
              <a:defRPr sz="1600" b="1"/>
            </a:lvl8pPr>
            <a:lvl9pPr marL="3658235"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204"/>
            <a:ext cx="5157787" cy="3684777"/>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250"/>
            <a:ext cx="5183188" cy="82395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835" indent="0">
              <a:buNone/>
              <a:defRPr sz="1600" b="1"/>
            </a:lvl7pPr>
            <a:lvl8pPr marL="3201035" indent="0">
              <a:buNone/>
              <a:defRPr sz="1600" b="1"/>
            </a:lvl8pPr>
            <a:lvl9pPr marL="3658235"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204"/>
            <a:ext cx="5183188" cy="3684777"/>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0E55ADC-9086-44BD-AF55-998EF314F627}" type="datetime1">
              <a:rPr lang="zh-CN" altLang="en-US" smtClean="0"/>
            </a:fld>
            <a:endParaRPr lang="zh-CN" altLang="en-US"/>
          </a:p>
        </p:txBody>
      </p:sp>
      <p:sp>
        <p:nvSpPr>
          <p:cNvPr id="9" name="灯片编号占位符 8"/>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0E55ADC-9086-44BD-AF55-998EF314F627}" type="datetime1">
              <a:rPr lang="zh-CN" altLang="en-US" smtClean="0"/>
            </a:fld>
            <a:endParaRPr lang="zh-CN" altLang="en-US"/>
          </a:p>
        </p:txBody>
      </p:sp>
      <p:sp>
        <p:nvSpPr>
          <p:cNvPr id="5" name="灯片编号占位符 4"/>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0E55ADC-9086-44BD-AF55-998EF314F627}" type="datetime1">
              <a:rPr lang="zh-CN" altLang="en-US" smtClean="0"/>
            </a:fld>
            <a:endParaRPr lang="zh-CN" altLang="en-US"/>
          </a:p>
        </p:txBody>
      </p:sp>
      <p:sp>
        <p:nvSpPr>
          <p:cNvPr id="4" name="灯片编号占位符 3"/>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24"/>
            <a:ext cx="3932237" cy="1600282"/>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75"/>
            <a:ext cx="6172200" cy="487387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506"/>
            <a:ext cx="3932237" cy="38117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835" indent="0">
              <a:buNone/>
              <a:defRPr sz="1000"/>
            </a:lvl7pPr>
            <a:lvl8pPr marL="3201035" indent="0">
              <a:buNone/>
              <a:defRPr sz="1000"/>
            </a:lvl8pPr>
            <a:lvl9pPr marL="3658235"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50E55ADC-9086-44BD-AF55-998EF314F627}" type="datetime1">
              <a:rPr lang="zh-CN" altLang="en-US" smtClean="0"/>
            </a:fld>
            <a:endParaRPr lang="zh-CN" altLang="en-US"/>
          </a:p>
        </p:txBody>
      </p:sp>
      <p:sp>
        <p:nvSpPr>
          <p:cNvPr id="7" name="灯片编号占位符 6"/>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24"/>
            <a:ext cx="3932237" cy="1600282"/>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75"/>
            <a:ext cx="6172200" cy="48738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835" indent="0">
              <a:buNone/>
              <a:defRPr sz="2000"/>
            </a:lvl7pPr>
            <a:lvl8pPr marL="3201035" indent="0">
              <a:buNone/>
              <a:defRPr sz="2000"/>
            </a:lvl8pPr>
            <a:lvl9pPr marL="3658235" indent="0">
              <a:buNone/>
              <a:defRPr sz="2000"/>
            </a:lvl9pPr>
          </a:lstStyle>
          <a:p>
            <a:endParaRPr lang="zh-CN" altLang="en-US"/>
          </a:p>
        </p:txBody>
      </p:sp>
      <p:sp>
        <p:nvSpPr>
          <p:cNvPr id="4" name="文本占位符 3"/>
          <p:cNvSpPr>
            <a:spLocks noGrp="1"/>
          </p:cNvSpPr>
          <p:nvPr>
            <p:ph type="body" sz="half" idx="2" hasCustomPrompt="1"/>
          </p:nvPr>
        </p:nvSpPr>
        <p:spPr>
          <a:xfrm>
            <a:off x="839788" y="2057506"/>
            <a:ext cx="3932237" cy="38117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835" indent="0">
              <a:buNone/>
              <a:defRPr sz="1000"/>
            </a:lvl7pPr>
            <a:lvl8pPr marL="3201035" indent="0">
              <a:buNone/>
              <a:defRPr sz="1000"/>
            </a:lvl8pPr>
            <a:lvl9pPr marL="3658235"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50E55ADC-9086-44BD-AF55-998EF314F627}" type="datetime1">
              <a:rPr lang="zh-CN" altLang="en-US" smtClean="0"/>
            </a:fld>
            <a:endParaRPr lang="zh-CN" altLang="en-US"/>
          </a:p>
        </p:txBody>
      </p:sp>
      <p:sp>
        <p:nvSpPr>
          <p:cNvPr id="7" name="灯片编号占位符 6"/>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12" name="矩形 10"/>
          <p:cNvSpPr/>
          <p:nvPr userDrawn="1"/>
        </p:nvSpPr>
        <p:spPr>
          <a:xfrm>
            <a:off x="0" y="6453669"/>
            <a:ext cx="12192000" cy="404685"/>
          </a:xfrm>
          <a:custGeom>
            <a:avLst/>
            <a:gdLst>
              <a:gd name="connsiteX0" fmla="*/ 0 w 9144000"/>
              <a:gd name="connsiteY0" fmla="*/ 0 h 907943"/>
              <a:gd name="connsiteX1" fmla="*/ 1873792 w 9144000"/>
              <a:gd name="connsiteY1" fmla="*/ 0 h 907943"/>
              <a:gd name="connsiteX2" fmla="*/ 3392697 w 9144000"/>
              <a:gd name="connsiteY2" fmla="*/ 73496 h 907943"/>
              <a:gd name="connsiteX3" fmla="*/ 4747478 w 9144000"/>
              <a:gd name="connsiteY3" fmla="*/ 0 h 907943"/>
              <a:gd name="connsiteX4" fmla="*/ 9144000 w 9144000"/>
              <a:gd name="connsiteY4" fmla="*/ 0 h 907943"/>
              <a:gd name="connsiteX5" fmla="*/ 9144000 w 9144000"/>
              <a:gd name="connsiteY5" fmla="*/ 907943 h 907943"/>
              <a:gd name="connsiteX6" fmla="*/ 0 w 9144000"/>
              <a:gd name="connsiteY6" fmla="*/ 907943 h 907943"/>
              <a:gd name="connsiteX7" fmla="*/ 0 w 9144000"/>
              <a:gd name="connsiteY7" fmla="*/ 0 h 907943"/>
              <a:gd name="connsiteX0-1" fmla="*/ 0 w 9144000"/>
              <a:gd name="connsiteY0-2" fmla="*/ 140 h 908083"/>
              <a:gd name="connsiteX1-3" fmla="*/ 1873792 w 9144000"/>
              <a:gd name="connsiteY1-4" fmla="*/ 140 h 908083"/>
              <a:gd name="connsiteX2-5" fmla="*/ 3392697 w 9144000"/>
              <a:gd name="connsiteY2-6" fmla="*/ 73636 h 908083"/>
              <a:gd name="connsiteX3-7" fmla="*/ 4747478 w 9144000"/>
              <a:gd name="connsiteY3-8" fmla="*/ 140 h 908083"/>
              <a:gd name="connsiteX4-9" fmla="*/ 9144000 w 9144000"/>
              <a:gd name="connsiteY4-10" fmla="*/ 140 h 908083"/>
              <a:gd name="connsiteX5-11" fmla="*/ 9144000 w 9144000"/>
              <a:gd name="connsiteY5-12" fmla="*/ 908083 h 908083"/>
              <a:gd name="connsiteX6-13" fmla="*/ 0 w 9144000"/>
              <a:gd name="connsiteY6-14" fmla="*/ 908083 h 908083"/>
              <a:gd name="connsiteX7-15" fmla="*/ 0 w 9144000"/>
              <a:gd name="connsiteY7-16" fmla="*/ 140 h 908083"/>
              <a:gd name="connsiteX0-17" fmla="*/ 0 w 9144000"/>
              <a:gd name="connsiteY0-18" fmla="*/ 0 h 907943"/>
              <a:gd name="connsiteX1-19" fmla="*/ 1873792 w 9144000"/>
              <a:gd name="connsiteY1-20" fmla="*/ 0 h 907943"/>
              <a:gd name="connsiteX2-21" fmla="*/ 4747478 w 9144000"/>
              <a:gd name="connsiteY2-22" fmla="*/ 0 h 907943"/>
              <a:gd name="connsiteX3-23" fmla="*/ 9144000 w 9144000"/>
              <a:gd name="connsiteY3-24" fmla="*/ 0 h 907943"/>
              <a:gd name="connsiteX4-25" fmla="*/ 9144000 w 9144000"/>
              <a:gd name="connsiteY4-26" fmla="*/ 907943 h 907943"/>
              <a:gd name="connsiteX5-27" fmla="*/ 0 w 9144000"/>
              <a:gd name="connsiteY5-28" fmla="*/ 907943 h 907943"/>
              <a:gd name="connsiteX6-29" fmla="*/ 0 w 9144000"/>
              <a:gd name="connsiteY6-30" fmla="*/ 0 h 907943"/>
              <a:gd name="connsiteX0-31" fmla="*/ 0 w 9144000"/>
              <a:gd name="connsiteY0-32" fmla="*/ 0 h 907943"/>
              <a:gd name="connsiteX1-33" fmla="*/ 1873792 w 9144000"/>
              <a:gd name="connsiteY1-34" fmla="*/ 0 h 907943"/>
              <a:gd name="connsiteX2-35" fmla="*/ 9144000 w 9144000"/>
              <a:gd name="connsiteY2-36" fmla="*/ 0 h 907943"/>
              <a:gd name="connsiteX3-37" fmla="*/ 9144000 w 9144000"/>
              <a:gd name="connsiteY3-38" fmla="*/ 907943 h 907943"/>
              <a:gd name="connsiteX4-39" fmla="*/ 0 w 9144000"/>
              <a:gd name="connsiteY4-40" fmla="*/ 907943 h 907943"/>
              <a:gd name="connsiteX5-41" fmla="*/ 0 w 9144000"/>
              <a:gd name="connsiteY5-42" fmla="*/ 0 h 907943"/>
              <a:gd name="connsiteX0-43" fmla="*/ 0 w 9144000"/>
              <a:gd name="connsiteY0-44" fmla="*/ 0 h 907943"/>
              <a:gd name="connsiteX1-45" fmla="*/ 9144000 w 9144000"/>
              <a:gd name="connsiteY1-46" fmla="*/ 0 h 907943"/>
              <a:gd name="connsiteX2-47" fmla="*/ 9144000 w 9144000"/>
              <a:gd name="connsiteY2-48" fmla="*/ 907943 h 907943"/>
              <a:gd name="connsiteX3-49" fmla="*/ 0 w 9144000"/>
              <a:gd name="connsiteY3-50" fmla="*/ 907943 h 907943"/>
              <a:gd name="connsiteX4-51" fmla="*/ 0 w 9144000"/>
              <a:gd name="connsiteY4-52" fmla="*/ 0 h 90794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144000" h="907943">
                <a:moveTo>
                  <a:pt x="0" y="0"/>
                </a:moveTo>
                <a:lnTo>
                  <a:pt x="9144000" y="0"/>
                </a:lnTo>
                <a:lnTo>
                  <a:pt x="9144000" y="907943"/>
                </a:lnTo>
                <a:lnTo>
                  <a:pt x="0" y="907943"/>
                </a:lnTo>
                <a:lnTo>
                  <a:pt x="0" y="0"/>
                </a:lnTo>
                <a:close/>
              </a:path>
            </a:pathLst>
          </a:custGeom>
          <a:pattFill prst="dkUpDiag">
            <a:fgClr>
              <a:srgbClr val="292934">
                <a:lumMod val="65000"/>
                <a:lumOff val="35000"/>
              </a:srgbClr>
            </a:fgClr>
            <a:bgClr>
              <a:srgbClr val="292934">
                <a:lumMod val="95000"/>
                <a:lumOff val="5000"/>
              </a:srgbClr>
            </a:bgClr>
          </a:pattFill>
          <a:ln w="26425" cap="flat" cmpd="sng" algn="ctr">
            <a:noFill/>
            <a:prstDash val="solid"/>
          </a:ln>
          <a:effectLst/>
        </p:spPr>
        <p:txBody>
          <a:bodyPr lIns="107273" tIns="53636" rIns="107273" bIns="53636" rtlCol="0" anchor="ctr"/>
          <a:p>
            <a:pPr algn="ctr"/>
            <a:endParaRPr lang="zh-CN" altLang="en-US">
              <a:latin typeface="微软雅黑" panose="020B0503020204020204" pitchFamily="34" charset="-122"/>
              <a:ea typeface="微软雅黑" panose="020B0503020204020204" pitchFamily="34" charset="-122"/>
            </a:endParaRPr>
          </a:p>
        </p:txBody>
      </p:sp>
      <p:sp>
        <p:nvSpPr>
          <p:cNvPr id="4" name="日期占位符 3"/>
          <p:cNvSpPr>
            <a:spLocks noGrp="1"/>
          </p:cNvSpPr>
          <p:nvPr>
            <p:ph type="dt" sz="half" idx="10"/>
          </p:nvPr>
        </p:nvSpPr>
        <p:spPr>
          <a:xfrm>
            <a:off x="838200" y="6453837"/>
            <a:ext cx="2743200" cy="365144"/>
          </a:xfrm>
        </p:spPr>
        <p:txBody>
          <a:bodyPr/>
          <a:lstStyle>
            <a:lvl1pPr>
              <a:defRPr>
                <a:solidFill>
                  <a:schemeClr val="bg1">
                    <a:lumMod val="95000"/>
                  </a:schemeClr>
                </a:solidFill>
              </a:defRPr>
            </a:lvl1pPr>
          </a:lstStyle>
          <a:p>
            <a:fld id="{50E55ADC-9086-44BD-AF55-998EF314F627}" type="datetime1">
              <a:rPr lang="zh-CN" altLang="en-US" smtClean="0"/>
            </a:fld>
            <a:endParaRPr lang="zh-CN" altLang="en-US"/>
          </a:p>
        </p:txBody>
      </p:sp>
      <p:sp>
        <p:nvSpPr>
          <p:cNvPr id="5" name="页脚占位符 4"/>
          <p:cNvSpPr>
            <a:spLocks noGrp="1"/>
          </p:cNvSpPr>
          <p:nvPr>
            <p:ph type="ftr" sz="quarter" idx="11"/>
          </p:nvPr>
        </p:nvSpPr>
        <p:spPr>
          <a:xfrm>
            <a:off x="4038600" y="6453837"/>
            <a:ext cx="4114800" cy="365144"/>
          </a:xfrm>
        </p:spPr>
        <p:txBody>
          <a:bodyPr/>
          <a:lstStyle>
            <a:lvl1pPr>
              <a:defRPr i="0">
                <a:latin typeface="等线" panose="02010600030101010101" charset="-122"/>
                <a:ea typeface="等线" panose="02010600030101010101" charset="-122"/>
              </a:defRPr>
            </a:lvl1pPr>
          </a:lstStyle>
          <a:p>
            <a:endParaRPr lang="zh-CN" altLang="en-US" dirty="0">
              <a:solidFill>
                <a:schemeClr val="bg1"/>
              </a:solidFill>
              <a:sym typeface="+mn-ea"/>
            </a:endParaRPr>
          </a:p>
        </p:txBody>
      </p:sp>
      <p:sp>
        <p:nvSpPr>
          <p:cNvPr id="6" name="灯片编号占位符 5"/>
          <p:cNvSpPr>
            <a:spLocks noGrp="1"/>
          </p:cNvSpPr>
          <p:nvPr>
            <p:ph type="sldNum" sz="quarter" idx="12"/>
          </p:nvPr>
        </p:nvSpPr>
        <p:spPr>
          <a:xfrm>
            <a:off x="8610600" y="6473523"/>
            <a:ext cx="2743200" cy="365144"/>
          </a:xfrm>
        </p:spPr>
        <p:txBody>
          <a:bodyPr/>
          <a:lstStyle>
            <a:lvl1pPr>
              <a:defRPr>
                <a:solidFill>
                  <a:schemeClr val="bg1">
                    <a:lumMod val="95000"/>
                  </a:schemeClr>
                </a:solidFill>
              </a:defRPr>
            </a:lvl1p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44"/>
            <a:ext cx="2628900" cy="5812137"/>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44"/>
            <a:ext cx="7734300" cy="5812137"/>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0E55ADC-9086-44BD-AF55-998EF314F627}" type="datetime1">
              <a:rPr lang="zh-CN" altLang="en-US" smtClean="0"/>
            </a:fld>
            <a:endParaRPr lang="zh-CN" altLang="en-US"/>
          </a:p>
        </p:txBody>
      </p:sp>
      <p:sp>
        <p:nvSpPr>
          <p:cNvPr id="5" name="页脚占位符 4"/>
          <p:cNvSpPr>
            <a:spLocks noGrp="1"/>
          </p:cNvSpPr>
          <p:nvPr>
            <p:ph type="ftr" sz="quarter" idx="11"/>
          </p:nvPr>
        </p:nvSpPr>
        <p:spPr>
          <a:xfrm>
            <a:off x="4038600" y="6356677"/>
            <a:ext cx="4114800" cy="365144"/>
          </a:xfrm>
        </p:spPr>
        <p:txBody>
          <a:bodyPr/>
          <a:lstStyle/>
          <a:p>
            <a:endParaRPr lang="zh-CN" altLang="en-US"/>
          </a:p>
        </p:txBody>
      </p:sp>
      <p:sp>
        <p:nvSpPr>
          <p:cNvPr id="6" name="灯片编号占位符 5"/>
          <p:cNvSpPr>
            <a:spLocks noGrp="1"/>
          </p:cNvSpPr>
          <p:nvPr>
            <p:ph type="sldNum" sz="quarter" idx="12"/>
          </p:nvPr>
        </p:nvSpPr>
        <p:spPr/>
        <p:txBody>
          <a:bodyPr/>
          <a:lstStyle/>
          <a:p>
            <a:fld id="{1C3FD362-844A-417A-8105-2707644DD9E3}"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47"/>
            <a:ext cx="9799200" cy="2570532"/>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583"/>
            <a:ext cx="9799200" cy="1472476"/>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835" indent="0" algn="ctr">
              <a:buNone/>
              <a:defRPr sz="1600"/>
            </a:lvl7pPr>
            <a:lvl8pPr marL="3201035" indent="0" algn="ctr">
              <a:buNone/>
              <a:defRPr sz="1600"/>
            </a:lvl8pPr>
            <a:lvl9pPr marL="3658235"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1">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32"/>
            <a:ext cx="10969200" cy="705637"/>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77"/>
            <a:ext cx="10969200" cy="4759444"/>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1">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598"/>
            <a:ext cx="7768800" cy="76684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438"/>
            <a:ext cx="7768800" cy="867645"/>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835" indent="0">
              <a:buNone/>
              <a:defRPr sz="1600">
                <a:solidFill>
                  <a:schemeClr val="tx1">
                    <a:tint val="75000"/>
                  </a:schemeClr>
                </a:solidFill>
              </a:defRPr>
            </a:lvl7pPr>
            <a:lvl8pPr marL="3201035" indent="0">
              <a:buNone/>
              <a:defRPr sz="1600">
                <a:solidFill>
                  <a:schemeClr val="tx1">
                    <a:tint val="75000"/>
                  </a:schemeClr>
                </a:solidFill>
              </a:defRPr>
            </a:lvl8pPr>
            <a:lvl9pPr marL="3658235"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1">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32"/>
            <a:ext cx="10969200" cy="705637"/>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77"/>
            <a:ext cx="5176800" cy="4748644"/>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77"/>
            <a:ext cx="5176800" cy="4748644"/>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1">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32"/>
            <a:ext cx="10969200" cy="705637"/>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74"/>
            <a:ext cx="5342400" cy="38162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835" indent="0">
              <a:buNone/>
              <a:defRPr sz="1600" b="1"/>
            </a:lvl7pPr>
            <a:lvl8pPr marL="3201035" indent="0">
              <a:buNone/>
              <a:defRPr sz="1600" b="1"/>
            </a:lvl8pPr>
            <a:lvl9pPr marL="3658235"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95"/>
            <a:ext cx="5342400" cy="4395827"/>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1" y="1421802"/>
            <a:ext cx="5342400" cy="38162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835" indent="0">
              <a:buNone/>
              <a:defRPr sz="1600" b="1"/>
            </a:lvl7pPr>
            <a:lvl8pPr marL="3201035" indent="0">
              <a:buNone/>
              <a:defRPr sz="1600" b="1"/>
            </a:lvl8pPr>
            <a:lvl9pPr marL="3658235"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1" y="1854095"/>
            <a:ext cx="5342400" cy="4395827"/>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1">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32"/>
            <a:ext cx="10969200" cy="705637"/>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1">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1">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80"/>
            <a:ext cx="5233077" cy="4608238"/>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80"/>
            <a:ext cx="5227200" cy="4608238"/>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1">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47"/>
            <a:ext cx="1044000" cy="5029459"/>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47"/>
            <a:ext cx="9169200" cy="5029459"/>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1">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1">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40"/>
            <a:ext cx="10972800" cy="5483082"/>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1">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128"/>
            <a:ext cx="9799200" cy="1018853"/>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583"/>
            <a:ext cx="9799200" cy="471624"/>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tags" Target="../tags/tag1.xml"/><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8" Type="http://schemas.openxmlformats.org/officeDocument/2006/relationships/theme" Target="../theme/theme2.xml"/><Relationship Id="rId17" Type="http://schemas.openxmlformats.org/officeDocument/2006/relationships/tags" Target="../tags/tag63.xml"/><Relationship Id="rId16" Type="http://schemas.openxmlformats.org/officeDocument/2006/relationships/tags" Target="../tags/tag62.xml"/><Relationship Id="rId15" Type="http://schemas.openxmlformats.org/officeDocument/2006/relationships/tags" Target="../tags/tag61.xml"/><Relationship Id="rId14" Type="http://schemas.openxmlformats.org/officeDocument/2006/relationships/tags" Target="../tags/tag60.xml"/><Relationship Id="rId13" Type="http://schemas.openxmlformats.org/officeDocument/2006/relationships/tags" Target="../tags/tag59.xml"/><Relationship Id="rId12" Type="http://schemas.openxmlformats.org/officeDocument/2006/relationships/tags" Target="../tags/tag58.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0" y="0"/>
            <a:ext cx="12192000" cy="6858353"/>
          </a:xfrm>
          <a:prstGeom prst="rect">
            <a:avLst/>
          </a:prstGeom>
        </p:spPr>
      </p:pic>
      <p:sp>
        <p:nvSpPr>
          <p:cNvPr id="2" name="标题占位符 1"/>
          <p:cNvSpPr>
            <a:spLocks noGrp="1"/>
          </p:cNvSpPr>
          <p:nvPr>
            <p:ph type="title"/>
          </p:nvPr>
        </p:nvSpPr>
        <p:spPr>
          <a:xfrm>
            <a:off x="838200" y="365144"/>
            <a:ext cx="10515600" cy="1325631"/>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719"/>
            <a:ext cx="10515600" cy="4351561"/>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677"/>
            <a:ext cx="2743200" cy="365144"/>
          </a:xfrm>
          <a:prstGeom prst="rect">
            <a:avLst/>
          </a:prstGeom>
        </p:spPr>
        <p:txBody>
          <a:bodyPr vert="horz" lIns="91440" tIns="45720" rIns="91440" bIns="45720" rtlCol="0" anchor="ctr"/>
          <a:lstStyle>
            <a:lvl1pPr algn="l">
              <a:defRPr sz="1200">
                <a:solidFill>
                  <a:schemeClr val="tx1">
                    <a:tint val="75000"/>
                  </a:schemeClr>
                </a:solidFill>
              </a:defRPr>
            </a:lvl1pPr>
          </a:lstStyle>
          <a:p>
            <a:fld id="{50E55ADC-9086-44BD-AF55-998EF314F627}" type="datetime1">
              <a:rPr lang="zh-CN" altLang="en-US" smtClean="0"/>
            </a:fld>
            <a:endParaRPr lang="zh-CN" altLang="en-US"/>
          </a:p>
        </p:txBody>
      </p:sp>
      <p:sp>
        <p:nvSpPr>
          <p:cNvPr id="6" name="灯片编号占位符 5"/>
          <p:cNvSpPr>
            <a:spLocks noGrp="1"/>
          </p:cNvSpPr>
          <p:nvPr>
            <p:ph type="sldNum" sz="quarter" idx="4"/>
          </p:nvPr>
        </p:nvSpPr>
        <p:spPr>
          <a:xfrm>
            <a:off x="8610600" y="6356677"/>
            <a:ext cx="2743200" cy="365144"/>
          </a:xfrm>
          <a:prstGeom prst="rect">
            <a:avLst/>
          </a:prstGeom>
        </p:spPr>
        <p:txBody>
          <a:bodyPr vert="horz" lIns="91440" tIns="45720" rIns="91440" bIns="45720" rtlCol="0" anchor="ctr"/>
          <a:lstStyle>
            <a:lvl1pPr algn="r">
              <a:defRPr sz="1200">
                <a:solidFill>
                  <a:schemeClr val="tx1">
                    <a:tint val="75000"/>
                  </a:schemeClr>
                </a:solidFill>
              </a:defRPr>
            </a:lvl1pPr>
          </a:lstStyle>
          <a:p>
            <a:fld id="{1C3FD362-844A-417A-8105-2707644DD9E3}" type="slidenum">
              <a:rPr lang="zh-CN" altLang="en-US" smtClean="0"/>
            </a:fld>
            <a:endParaRPr lang="zh-CN" altLang="en-US"/>
          </a:p>
        </p:txBody>
      </p:sp>
      <p:sp>
        <p:nvSpPr>
          <p:cNvPr id="7" name="页脚占位符 4"/>
          <p:cNvSpPr>
            <a:spLocks noGrp="1"/>
          </p:cNvSpPr>
          <p:nvPr userDrawn="1">
            <p:custDataLst>
              <p:tags r:id="rId13"/>
            </p:custDataLst>
          </p:nvPr>
        </p:nvSpPr>
        <p:spPr>
          <a:xfrm>
            <a:off x="2266951" y="6365567"/>
            <a:ext cx="7834631" cy="365144"/>
          </a:xfrm>
          <a:prstGeom prst="rect">
            <a:avLst/>
          </a:prstGeom>
        </p:spPr>
        <p:txBody>
          <a:bodyPr vert="horz" lIns="91428" tIns="45714" rIns="91428" bIns="45714" rtlCol="0" anchor="ctr"/>
          <a:lstStyle>
            <a:lvl1pPr algn="ctr">
              <a:defRPr sz="1200">
                <a:solidFill>
                  <a:schemeClr val="tx1">
                    <a:tint val="75000"/>
                  </a:schemeClr>
                </a:solidFill>
              </a:defRPr>
            </a:lvl1pPr>
          </a:lstStyle>
          <a:p>
            <a:r>
              <a:rPr lang="zh-CN" altLang="en-US">
                <a:sym typeface="+mn-ea"/>
              </a:rPr>
              <a:t>版权所有：上海联物信息科技有限公司。</a:t>
            </a:r>
            <a:r>
              <a:rPr lang="en-US" altLang="zh-CN">
                <a:sym typeface="+mn-ea"/>
              </a:rPr>
              <a:t> </a:t>
            </a:r>
            <a:r>
              <a:rPr lang="zh-CN" altLang="en-US"/>
              <a:t>未经版权方许可，禁止转载</a:t>
            </a: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52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24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6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8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835" algn="l" defTabSz="914400" rtl="0" eaLnBrk="1" latinLnBrk="0" hangingPunct="1">
        <a:defRPr sz="1800" kern="1200">
          <a:solidFill>
            <a:schemeClr val="tx1"/>
          </a:solidFill>
          <a:latin typeface="+mn-lt"/>
          <a:ea typeface="+mn-ea"/>
          <a:cs typeface="+mn-cs"/>
        </a:defRPr>
      </a:lvl7pPr>
      <a:lvl8pPr marL="3201035" algn="l" defTabSz="914400" rtl="0" eaLnBrk="1" latinLnBrk="0" hangingPunct="1">
        <a:defRPr sz="1800" kern="1200">
          <a:solidFill>
            <a:schemeClr val="tx1"/>
          </a:solidFill>
          <a:latin typeface="+mn-lt"/>
          <a:ea typeface="+mn-ea"/>
          <a:cs typeface="+mn-cs"/>
        </a:defRPr>
      </a:lvl8pPr>
      <a:lvl9pPr marL="3658235"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32"/>
            <a:ext cx="10969200" cy="705637"/>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77"/>
            <a:ext cx="10969200" cy="4759444"/>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724"/>
            <a:ext cx="2700000" cy="316817"/>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1">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724"/>
            <a:ext cx="3960000" cy="316817"/>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724"/>
            <a:ext cx="2700000" cy="316817"/>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hf hdr="0"/>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10360" algn="l"/>
          <a:tab pos="1610360" algn="l"/>
          <a:tab pos="1610360" algn="l"/>
          <a:tab pos="1610360"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52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24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6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8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835" algn="l" defTabSz="914400" rtl="0" eaLnBrk="1" latinLnBrk="0" hangingPunct="1">
        <a:defRPr sz="1800" kern="1200">
          <a:solidFill>
            <a:schemeClr val="tx1"/>
          </a:solidFill>
          <a:latin typeface="+mn-lt"/>
          <a:ea typeface="+mn-ea"/>
          <a:cs typeface="+mn-cs"/>
        </a:defRPr>
      </a:lvl7pPr>
      <a:lvl8pPr marL="3201035" algn="l" defTabSz="914400" rtl="0" eaLnBrk="1" latinLnBrk="0" hangingPunct="1">
        <a:defRPr sz="1800" kern="1200">
          <a:solidFill>
            <a:schemeClr val="tx1"/>
          </a:solidFill>
          <a:latin typeface="+mn-lt"/>
          <a:ea typeface="+mn-ea"/>
          <a:cs typeface="+mn-cs"/>
        </a:defRPr>
      </a:lvl8pPr>
      <a:lvl9pPr marL="3658235"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9" Type="http://schemas.openxmlformats.org/officeDocument/2006/relationships/tags" Target="../tags/tag72.xml"/><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tags" Target="../tags/tag69.xml"/><Relationship Id="rId5" Type="http://schemas.openxmlformats.org/officeDocument/2006/relationships/tags" Target="../tags/tag68.xml"/><Relationship Id="rId4" Type="http://schemas.openxmlformats.org/officeDocument/2006/relationships/tags" Target="../tags/tag67.xml"/><Relationship Id="rId33" Type="http://schemas.openxmlformats.org/officeDocument/2006/relationships/slideLayout" Target="../slideLayouts/slideLayout7.xml"/><Relationship Id="rId32" Type="http://schemas.openxmlformats.org/officeDocument/2006/relationships/tags" Target="../tags/tag95.xml"/><Relationship Id="rId31" Type="http://schemas.openxmlformats.org/officeDocument/2006/relationships/tags" Target="../tags/tag94.xml"/><Relationship Id="rId30" Type="http://schemas.openxmlformats.org/officeDocument/2006/relationships/tags" Target="../tags/tag93.xml"/><Relationship Id="rId3" Type="http://schemas.openxmlformats.org/officeDocument/2006/relationships/tags" Target="../tags/tag66.xml"/><Relationship Id="rId29" Type="http://schemas.openxmlformats.org/officeDocument/2006/relationships/tags" Target="../tags/tag92.xml"/><Relationship Id="rId28" Type="http://schemas.openxmlformats.org/officeDocument/2006/relationships/tags" Target="../tags/tag91.xml"/><Relationship Id="rId27" Type="http://schemas.openxmlformats.org/officeDocument/2006/relationships/tags" Target="../tags/tag90.xml"/><Relationship Id="rId26" Type="http://schemas.openxmlformats.org/officeDocument/2006/relationships/tags" Target="../tags/tag89.xml"/><Relationship Id="rId25" Type="http://schemas.openxmlformats.org/officeDocument/2006/relationships/tags" Target="../tags/tag88.xml"/><Relationship Id="rId24" Type="http://schemas.openxmlformats.org/officeDocument/2006/relationships/tags" Target="../tags/tag87.xml"/><Relationship Id="rId23" Type="http://schemas.openxmlformats.org/officeDocument/2006/relationships/tags" Target="../tags/tag86.xml"/><Relationship Id="rId22" Type="http://schemas.openxmlformats.org/officeDocument/2006/relationships/tags" Target="../tags/tag85.xml"/><Relationship Id="rId21" Type="http://schemas.openxmlformats.org/officeDocument/2006/relationships/tags" Target="../tags/tag84.xml"/><Relationship Id="rId20" Type="http://schemas.openxmlformats.org/officeDocument/2006/relationships/tags" Target="../tags/tag83.xml"/><Relationship Id="rId2" Type="http://schemas.openxmlformats.org/officeDocument/2006/relationships/tags" Target="../tags/tag65.xml"/><Relationship Id="rId19" Type="http://schemas.openxmlformats.org/officeDocument/2006/relationships/tags" Target="../tags/tag82.xml"/><Relationship Id="rId18" Type="http://schemas.openxmlformats.org/officeDocument/2006/relationships/tags" Target="../tags/tag81.xml"/><Relationship Id="rId17" Type="http://schemas.openxmlformats.org/officeDocument/2006/relationships/tags" Target="../tags/tag80.xml"/><Relationship Id="rId16" Type="http://schemas.openxmlformats.org/officeDocument/2006/relationships/tags" Target="../tags/tag79.xml"/><Relationship Id="rId15" Type="http://schemas.openxmlformats.org/officeDocument/2006/relationships/tags" Target="../tags/tag78.xml"/><Relationship Id="rId14" Type="http://schemas.openxmlformats.org/officeDocument/2006/relationships/tags" Target="../tags/tag77.xml"/><Relationship Id="rId13" Type="http://schemas.openxmlformats.org/officeDocument/2006/relationships/tags" Target="../tags/tag76.xml"/><Relationship Id="rId12" Type="http://schemas.openxmlformats.org/officeDocument/2006/relationships/tags" Target="../tags/tag75.xml"/><Relationship Id="rId11" Type="http://schemas.openxmlformats.org/officeDocument/2006/relationships/tags" Target="../tags/tag74.xml"/><Relationship Id="rId10" Type="http://schemas.openxmlformats.org/officeDocument/2006/relationships/tags" Target="../tags/tag73.xml"/><Relationship Id="rId1" Type="http://schemas.openxmlformats.org/officeDocument/2006/relationships/tags" Target="../tags/tag64.xml"/></Relationships>
</file>

<file path=ppt/slides/_rels/slide5.xml.rels><?xml version="1.0" encoding="UTF-8" standalone="yes"?>
<Relationships xmlns="http://schemas.openxmlformats.org/package/2006/relationships"><Relationship Id="rId9" Type="http://schemas.openxmlformats.org/officeDocument/2006/relationships/tags" Target="../tags/tag104.xml"/><Relationship Id="rId8" Type="http://schemas.openxmlformats.org/officeDocument/2006/relationships/tags" Target="../tags/tag103.xml"/><Relationship Id="rId7" Type="http://schemas.openxmlformats.org/officeDocument/2006/relationships/tags" Target="../tags/tag102.xml"/><Relationship Id="rId6" Type="http://schemas.openxmlformats.org/officeDocument/2006/relationships/tags" Target="../tags/tag101.xml"/><Relationship Id="rId5" Type="http://schemas.openxmlformats.org/officeDocument/2006/relationships/tags" Target="../tags/tag100.xml"/><Relationship Id="rId4" Type="http://schemas.openxmlformats.org/officeDocument/2006/relationships/tags" Target="../tags/tag99.xml"/><Relationship Id="rId3" Type="http://schemas.openxmlformats.org/officeDocument/2006/relationships/tags" Target="../tags/tag98.xml"/><Relationship Id="rId21" Type="http://schemas.openxmlformats.org/officeDocument/2006/relationships/slideLayout" Target="../slideLayouts/slideLayout7.xml"/><Relationship Id="rId20" Type="http://schemas.openxmlformats.org/officeDocument/2006/relationships/tags" Target="../tags/tag115.xml"/><Relationship Id="rId2" Type="http://schemas.openxmlformats.org/officeDocument/2006/relationships/tags" Target="../tags/tag97.xml"/><Relationship Id="rId19" Type="http://schemas.openxmlformats.org/officeDocument/2006/relationships/tags" Target="../tags/tag114.xml"/><Relationship Id="rId18" Type="http://schemas.openxmlformats.org/officeDocument/2006/relationships/tags" Target="../tags/tag113.xml"/><Relationship Id="rId17" Type="http://schemas.openxmlformats.org/officeDocument/2006/relationships/tags" Target="../tags/tag112.xml"/><Relationship Id="rId16" Type="http://schemas.openxmlformats.org/officeDocument/2006/relationships/tags" Target="../tags/tag111.xml"/><Relationship Id="rId15" Type="http://schemas.openxmlformats.org/officeDocument/2006/relationships/tags" Target="../tags/tag110.xml"/><Relationship Id="rId14" Type="http://schemas.openxmlformats.org/officeDocument/2006/relationships/tags" Target="../tags/tag109.xml"/><Relationship Id="rId13" Type="http://schemas.openxmlformats.org/officeDocument/2006/relationships/tags" Target="../tags/tag108.xml"/><Relationship Id="rId12" Type="http://schemas.openxmlformats.org/officeDocument/2006/relationships/tags" Target="../tags/tag107.xml"/><Relationship Id="rId11" Type="http://schemas.openxmlformats.org/officeDocument/2006/relationships/tags" Target="../tags/tag106.xml"/><Relationship Id="rId10" Type="http://schemas.openxmlformats.org/officeDocument/2006/relationships/tags" Target="../tags/tag105.xml"/><Relationship Id="rId1" Type="http://schemas.openxmlformats.org/officeDocument/2006/relationships/tags" Target="../tags/tag9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6.xml"/></Relationships>
</file>

<file path=ppt/slides/_rels/slide7.xml.rels><?xml version="1.0" encoding="UTF-8" standalone="yes"?>
<Relationships xmlns="http://schemas.openxmlformats.org/package/2006/relationships"><Relationship Id="rId9" Type="http://schemas.openxmlformats.org/officeDocument/2006/relationships/tags" Target="../tags/tag125.xml"/><Relationship Id="rId8" Type="http://schemas.openxmlformats.org/officeDocument/2006/relationships/tags" Target="../tags/tag124.xml"/><Relationship Id="rId7" Type="http://schemas.openxmlformats.org/officeDocument/2006/relationships/tags" Target="../tags/tag123.xml"/><Relationship Id="rId6" Type="http://schemas.openxmlformats.org/officeDocument/2006/relationships/tags" Target="../tags/tag122.xml"/><Relationship Id="rId5" Type="http://schemas.openxmlformats.org/officeDocument/2006/relationships/tags" Target="../tags/tag121.xml"/><Relationship Id="rId4" Type="http://schemas.openxmlformats.org/officeDocument/2006/relationships/tags" Target="../tags/tag120.xml"/><Relationship Id="rId3" Type="http://schemas.openxmlformats.org/officeDocument/2006/relationships/tags" Target="../tags/tag119.xml"/><Relationship Id="rId25" Type="http://schemas.openxmlformats.org/officeDocument/2006/relationships/slideLayout" Target="../slideLayouts/slideLayout7.xml"/><Relationship Id="rId24" Type="http://schemas.openxmlformats.org/officeDocument/2006/relationships/tags" Target="../tags/tag132.xml"/><Relationship Id="rId23" Type="http://schemas.openxmlformats.org/officeDocument/2006/relationships/image" Target="../media/image9.svg"/><Relationship Id="rId22" Type="http://schemas.openxmlformats.org/officeDocument/2006/relationships/image" Target="../media/image8.png"/><Relationship Id="rId21" Type="http://schemas.openxmlformats.org/officeDocument/2006/relationships/tags" Target="../tags/tag131.xml"/><Relationship Id="rId20" Type="http://schemas.openxmlformats.org/officeDocument/2006/relationships/image" Target="../media/image7.svg"/><Relationship Id="rId2" Type="http://schemas.openxmlformats.org/officeDocument/2006/relationships/tags" Target="../tags/tag118.xml"/><Relationship Id="rId19" Type="http://schemas.openxmlformats.org/officeDocument/2006/relationships/image" Target="../media/image6.png"/><Relationship Id="rId18" Type="http://schemas.openxmlformats.org/officeDocument/2006/relationships/tags" Target="../tags/tag130.xml"/><Relationship Id="rId17" Type="http://schemas.openxmlformats.org/officeDocument/2006/relationships/image" Target="../media/image5.svg"/><Relationship Id="rId16" Type="http://schemas.openxmlformats.org/officeDocument/2006/relationships/image" Target="../media/image4.png"/><Relationship Id="rId15" Type="http://schemas.openxmlformats.org/officeDocument/2006/relationships/tags" Target="../tags/tag129.xml"/><Relationship Id="rId14" Type="http://schemas.openxmlformats.org/officeDocument/2006/relationships/image" Target="../media/image3.svg"/><Relationship Id="rId13" Type="http://schemas.openxmlformats.org/officeDocument/2006/relationships/image" Target="../media/image2.png"/><Relationship Id="rId12" Type="http://schemas.openxmlformats.org/officeDocument/2006/relationships/tags" Target="../tags/tag128.xml"/><Relationship Id="rId11" Type="http://schemas.openxmlformats.org/officeDocument/2006/relationships/tags" Target="../tags/tag127.xml"/><Relationship Id="rId10" Type="http://schemas.openxmlformats.org/officeDocument/2006/relationships/tags" Target="../tags/tag126.xml"/><Relationship Id="rId1" Type="http://schemas.openxmlformats.org/officeDocument/2006/relationships/tags" Target="../tags/tag117.xml"/></Relationships>
</file>

<file path=ppt/slides/_rels/slide8.xml.rels><?xml version="1.0" encoding="UTF-8" standalone="yes"?>
<Relationships xmlns="http://schemas.openxmlformats.org/package/2006/relationships"><Relationship Id="rId9" Type="http://schemas.openxmlformats.org/officeDocument/2006/relationships/tags" Target="../tags/tag141.xml"/><Relationship Id="rId8" Type="http://schemas.openxmlformats.org/officeDocument/2006/relationships/tags" Target="../tags/tag140.xml"/><Relationship Id="rId7" Type="http://schemas.openxmlformats.org/officeDocument/2006/relationships/tags" Target="../tags/tag139.xml"/><Relationship Id="rId6" Type="http://schemas.openxmlformats.org/officeDocument/2006/relationships/tags" Target="../tags/tag138.xml"/><Relationship Id="rId5" Type="http://schemas.openxmlformats.org/officeDocument/2006/relationships/tags" Target="../tags/tag137.xml"/><Relationship Id="rId4" Type="http://schemas.openxmlformats.org/officeDocument/2006/relationships/tags" Target="../tags/tag136.xml"/><Relationship Id="rId3" Type="http://schemas.openxmlformats.org/officeDocument/2006/relationships/tags" Target="../tags/tag135.xml"/><Relationship Id="rId23" Type="http://schemas.openxmlformats.org/officeDocument/2006/relationships/slideLayout" Target="../slideLayouts/slideLayout7.xml"/><Relationship Id="rId22" Type="http://schemas.openxmlformats.org/officeDocument/2006/relationships/tags" Target="../tags/tag146.xml"/><Relationship Id="rId21" Type="http://schemas.openxmlformats.org/officeDocument/2006/relationships/image" Target="../media/image13.svg"/><Relationship Id="rId20" Type="http://schemas.openxmlformats.org/officeDocument/2006/relationships/image" Target="../media/image12.png"/><Relationship Id="rId2" Type="http://schemas.openxmlformats.org/officeDocument/2006/relationships/tags" Target="../tags/tag134.xml"/><Relationship Id="rId19" Type="http://schemas.openxmlformats.org/officeDocument/2006/relationships/image" Target="../media/image11.svg"/><Relationship Id="rId18" Type="http://schemas.openxmlformats.org/officeDocument/2006/relationships/image" Target="../media/image10.png"/><Relationship Id="rId17" Type="http://schemas.openxmlformats.org/officeDocument/2006/relationships/image" Target="../media/image9.svg"/><Relationship Id="rId16" Type="http://schemas.openxmlformats.org/officeDocument/2006/relationships/image" Target="../media/image8.png"/><Relationship Id="rId15" Type="http://schemas.openxmlformats.org/officeDocument/2006/relationships/tags" Target="../tags/tag145.xml"/><Relationship Id="rId14" Type="http://schemas.openxmlformats.org/officeDocument/2006/relationships/image" Target="../media/image7.svg"/><Relationship Id="rId13" Type="http://schemas.openxmlformats.org/officeDocument/2006/relationships/image" Target="../media/image6.png"/><Relationship Id="rId12" Type="http://schemas.openxmlformats.org/officeDocument/2006/relationships/tags" Target="../tags/tag144.xml"/><Relationship Id="rId11" Type="http://schemas.openxmlformats.org/officeDocument/2006/relationships/tags" Target="../tags/tag143.xml"/><Relationship Id="rId10" Type="http://schemas.openxmlformats.org/officeDocument/2006/relationships/tags" Target="../tags/tag142.xml"/><Relationship Id="rId1" Type="http://schemas.openxmlformats.org/officeDocument/2006/relationships/tags" Target="../tags/tag133.xml"/></Relationships>
</file>

<file path=ppt/slides/_rels/slide9.xml.rels><?xml version="1.0" encoding="UTF-8" standalone="yes"?>
<Relationships xmlns="http://schemas.openxmlformats.org/package/2006/relationships"><Relationship Id="rId9" Type="http://schemas.openxmlformats.org/officeDocument/2006/relationships/tags" Target="../tags/tag155.xml"/><Relationship Id="rId8" Type="http://schemas.openxmlformats.org/officeDocument/2006/relationships/tags" Target="../tags/tag154.xml"/><Relationship Id="rId7" Type="http://schemas.openxmlformats.org/officeDocument/2006/relationships/tags" Target="../tags/tag153.xml"/><Relationship Id="rId6" Type="http://schemas.openxmlformats.org/officeDocument/2006/relationships/tags" Target="../tags/tag152.xml"/><Relationship Id="rId5" Type="http://schemas.openxmlformats.org/officeDocument/2006/relationships/tags" Target="../tags/tag151.xml"/><Relationship Id="rId4" Type="http://schemas.openxmlformats.org/officeDocument/2006/relationships/tags" Target="../tags/tag150.xml"/><Relationship Id="rId3" Type="http://schemas.openxmlformats.org/officeDocument/2006/relationships/tags" Target="../tags/tag149.xml"/><Relationship Id="rId23" Type="http://schemas.openxmlformats.org/officeDocument/2006/relationships/slideLayout" Target="../slideLayouts/slideLayout7.xml"/><Relationship Id="rId22" Type="http://schemas.openxmlformats.org/officeDocument/2006/relationships/tags" Target="../tags/tag160.xml"/><Relationship Id="rId21" Type="http://schemas.openxmlformats.org/officeDocument/2006/relationships/image" Target="../media/image17.svg"/><Relationship Id="rId20" Type="http://schemas.openxmlformats.org/officeDocument/2006/relationships/image" Target="../media/image16.png"/><Relationship Id="rId2" Type="http://schemas.openxmlformats.org/officeDocument/2006/relationships/tags" Target="../tags/tag148.xml"/><Relationship Id="rId19" Type="http://schemas.openxmlformats.org/officeDocument/2006/relationships/image" Target="../media/image5.svg"/><Relationship Id="rId18" Type="http://schemas.openxmlformats.org/officeDocument/2006/relationships/image" Target="../media/image4.png"/><Relationship Id="rId17" Type="http://schemas.openxmlformats.org/officeDocument/2006/relationships/tags" Target="../tags/tag159.xml"/><Relationship Id="rId16" Type="http://schemas.openxmlformats.org/officeDocument/2006/relationships/image" Target="../media/image15.svg"/><Relationship Id="rId15" Type="http://schemas.openxmlformats.org/officeDocument/2006/relationships/image" Target="../media/image14.png"/><Relationship Id="rId14" Type="http://schemas.openxmlformats.org/officeDocument/2006/relationships/image" Target="../media/image7.svg"/><Relationship Id="rId13" Type="http://schemas.openxmlformats.org/officeDocument/2006/relationships/image" Target="../media/image6.png"/><Relationship Id="rId12" Type="http://schemas.openxmlformats.org/officeDocument/2006/relationships/tags" Target="../tags/tag158.xml"/><Relationship Id="rId11" Type="http://schemas.openxmlformats.org/officeDocument/2006/relationships/tags" Target="../tags/tag157.xml"/><Relationship Id="rId10" Type="http://schemas.openxmlformats.org/officeDocument/2006/relationships/tags" Target="../tags/tag156.xml"/><Relationship Id="rId1" Type="http://schemas.openxmlformats.org/officeDocument/2006/relationships/tags" Target="../tags/tag14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1.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164.xml"/><Relationship Id="rId2" Type="http://schemas.openxmlformats.org/officeDocument/2006/relationships/tags" Target="../tags/tag163.xml"/><Relationship Id="rId1" Type="http://schemas.openxmlformats.org/officeDocument/2006/relationships/tags" Target="../tags/tag162.xml"/></Relationships>
</file>

<file path=ppt/slides/_rels/slide12.xml.rels><?xml version="1.0" encoding="UTF-8" standalone="yes"?>
<Relationships xmlns="http://schemas.openxmlformats.org/package/2006/relationships"><Relationship Id="rId9" Type="http://schemas.openxmlformats.org/officeDocument/2006/relationships/tags" Target="../tags/tag171.xml"/><Relationship Id="rId8" Type="http://schemas.openxmlformats.org/officeDocument/2006/relationships/image" Target="../media/image19.png"/><Relationship Id="rId7" Type="http://schemas.openxmlformats.org/officeDocument/2006/relationships/tags" Target="../tags/tag170.xml"/><Relationship Id="rId6" Type="http://schemas.openxmlformats.org/officeDocument/2006/relationships/image" Target="../media/image18.png"/><Relationship Id="rId5" Type="http://schemas.openxmlformats.org/officeDocument/2006/relationships/tags" Target="../tags/tag169.xml"/><Relationship Id="rId4" Type="http://schemas.openxmlformats.org/officeDocument/2006/relationships/tags" Target="../tags/tag168.xml"/><Relationship Id="rId3" Type="http://schemas.openxmlformats.org/officeDocument/2006/relationships/tags" Target="../tags/tag167.xml"/><Relationship Id="rId23" Type="http://schemas.openxmlformats.org/officeDocument/2006/relationships/slideLayout" Target="../slideLayouts/slideLayout7.xml"/><Relationship Id="rId22" Type="http://schemas.openxmlformats.org/officeDocument/2006/relationships/tags" Target="../tags/tag178.xml"/><Relationship Id="rId21" Type="http://schemas.openxmlformats.org/officeDocument/2006/relationships/tags" Target="../tags/tag177.xml"/><Relationship Id="rId20" Type="http://schemas.openxmlformats.org/officeDocument/2006/relationships/image" Target="../media/image25.png"/><Relationship Id="rId2" Type="http://schemas.openxmlformats.org/officeDocument/2006/relationships/tags" Target="../tags/tag166.xml"/><Relationship Id="rId19" Type="http://schemas.openxmlformats.org/officeDocument/2006/relationships/tags" Target="../tags/tag176.xml"/><Relationship Id="rId18" Type="http://schemas.openxmlformats.org/officeDocument/2006/relationships/image" Target="../media/image24.png"/><Relationship Id="rId17" Type="http://schemas.openxmlformats.org/officeDocument/2006/relationships/tags" Target="../tags/tag175.xml"/><Relationship Id="rId16" Type="http://schemas.openxmlformats.org/officeDocument/2006/relationships/image" Target="../media/image23.png"/><Relationship Id="rId15" Type="http://schemas.openxmlformats.org/officeDocument/2006/relationships/tags" Target="../tags/tag174.xml"/><Relationship Id="rId14" Type="http://schemas.openxmlformats.org/officeDocument/2006/relationships/image" Target="../media/image22.png"/><Relationship Id="rId13" Type="http://schemas.openxmlformats.org/officeDocument/2006/relationships/tags" Target="../tags/tag173.xml"/><Relationship Id="rId12" Type="http://schemas.openxmlformats.org/officeDocument/2006/relationships/image" Target="../media/image21.png"/><Relationship Id="rId11" Type="http://schemas.openxmlformats.org/officeDocument/2006/relationships/tags" Target="../tags/tag172.xml"/><Relationship Id="rId10" Type="http://schemas.openxmlformats.org/officeDocument/2006/relationships/image" Target="../media/image20.png"/><Relationship Id="rId1" Type="http://schemas.openxmlformats.org/officeDocument/2006/relationships/tags" Target="../tags/tag165.xml"/></Relationships>
</file>

<file path=ppt/slides/_rels/slide1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tags" Target="../tags/tag183.xml"/><Relationship Id="rId5" Type="http://schemas.openxmlformats.org/officeDocument/2006/relationships/tags" Target="../tags/tag182.xml"/><Relationship Id="rId4" Type="http://schemas.openxmlformats.org/officeDocument/2006/relationships/image" Target="../media/image26.png"/><Relationship Id="rId3" Type="http://schemas.openxmlformats.org/officeDocument/2006/relationships/tags" Target="../tags/tag181.xml"/><Relationship Id="rId2" Type="http://schemas.openxmlformats.org/officeDocument/2006/relationships/tags" Target="../tags/tag180.xml"/><Relationship Id="rId1" Type="http://schemas.openxmlformats.org/officeDocument/2006/relationships/tags" Target="../tags/tag179.xml"/></Relationships>
</file>

<file path=ppt/slides/_rels/slide14.xml.rels><?xml version="1.0" encoding="UTF-8" standalone="yes"?>
<Relationships xmlns="http://schemas.openxmlformats.org/package/2006/relationships"><Relationship Id="rId9" Type="http://schemas.openxmlformats.org/officeDocument/2006/relationships/tags" Target="../tags/tag188.xml"/><Relationship Id="rId8" Type="http://schemas.openxmlformats.org/officeDocument/2006/relationships/image" Target="../media/image28.png"/><Relationship Id="rId7" Type="http://schemas.openxmlformats.org/officeDocument/2006/relationships/tags" Target="../tags/tag187.xml"/><Relationship Id="rId6" Type="http://schemas.openxmlformats.org/officeDocument/2006/relationships/image" Target="../media/image27.png"/><Relationship Id="rId5" Type="http://schemas.openxmlformats.org/officeDocument/2006/relationships/tags" Target="../tags/tag186.xml"/><Relationship Id="rId4" Type="http://schemas.microsoft.com/office/2007/relationships/media" Target="../media/media1.mp4"/><Relationship Id="rId3" Type="http://schemas.openxmlformats.org/officeDocument/2006/relationships/video" Target="../media/media1.mp4"/><Relationship Id="rId2" Type="http://schemas.openxmlformats.org/officeDocument/2006/relationships/tags" Target="../tags/tag185.xml"/><Relationship Id="rId16" Type="http://schemas.openxmlformats.org/officeDocument/2006/relationships/slideLayout" Target="../slideLayouts/slideLayout7.xml"/><Relationship Id="rId15" Type="http://schemas.openxmlformats.org/officeDocument/2006/relationships/tags" Target="../tags/tag189.xml"/><Relationship Id="rId14" Type="http://schemas.microsoft.com/office/2007/relationships/diagramDrawing" Target="../diagrams/drawing1.xml"/><Relationship Id="rId13" Type="http://schemas.openxmlformats.org/officeDocument/2006/relationships/diagramColors" Target="../diagrams/colors1.xml"/><Relationship Id="rId12" Type="http://schemas.openxmlformats.org/officeDocument/2006/relationships/diagramQuickStyle" Target="../diagrams/quickStyle1.xml"/><Relationship Id="rId11" Type="http://schemas.openxmlformats.org/officeDocument/2006/relationships/diagramLayout" Target="../diagrams/layout1.xml"/><Relationship Id="rId10" Type="http://schemas.openxmlformats.org/officeDocument/2006/relationships/diagramData" Target="../diagrams/data1.xml"/><Relationship Id="rId1" Type="http://schemas.openxmlformats.org/officeDocument/2006/relationships/tags" Target="../tags/tag184.xml"/></Relationships>
</file>

<file path=ppt/slides/_rels/slide15.xml.rels><?xml version="1.0" encoding="UTF-8" standalone="yes"?>
<Relationships xmlns="http://schemas.openxmlformats.org/package/2006/relationships"><Relationship Id="rId9" Type="http://schemas.openxmlformats.org/officeDocument/2006/relationships/tags" Target="../tags/tag195.xml"/><Relationship Id="rId8" Type="http://schemas.openxmlformats.org/officeDocument/2006/relationships/image" Target="../media/image31.jpeg"/><Relationship Id="rId7" Type="http://schemas.openxmlformats.org/officeDocument/2006/relationships/tags" Target="../tags/tag194.xml"/><Relationship Id="rId6" Type="http://schemas.openxmlformats.org/officeDocument/2006/relationships/image" Target="../media/image30.jpeg"/><Relationship Id="rId5" Type="http://schemas.openxmlformats.org/officeDocument/2006/relationships/tags" Target="../tags/tag193.xml"/><Relationship Id="rId4" Type="http://schemas.openxmlformats.org/officeDocument/2006/relationships/image" Target="../media/image29.png"/><Relationship Id="rId3" Type="http://schemas.openxmlformats.org/officeDocument/2006/relationships/tags" Target="../tags/tag192.xml"/><Relationship Id="rId24" Type="http://schemas.openxmlformats.org/officeDocument/2006/relationships/slideLayout" Target="../slideLayouts/slideLayout7.xml"/><Relationship Id="rId23" Type="http://schemas.openxmlformats.org/officeDocument/2006/relationships/tags" Target="../tags/tag200.xml"/><Relationship Id="rId22" Type="http://schemas.microsoft.com/office/2007/relationships/diagramDrawing" Target="../diagrams/drawing2.xml"/><Relationship Id="rId21" Type="http://schemas.openxmlformats.org/officeDocument/2006/relationships/diagramColors" Target="../diagrams/colors2.xml"/><Relationship Id="rId20" Type="http://schemas.openxmlformats.org/officeDocument/2006/relationships/diagramQuickStyle" Target="../diagrams/quickStyle2.xml"/><Relationship Id="rId2" Type="http://schemas.openxmlformats.org/officeDocument/2006/relationships/tags" Target="../tags/tag191.xml"/><Relationship Id="rId19" Type="http://schemas.openxmlformats.org/officeDocument/2006/relationships/diagramLayout" Target="../diagrams/layout2.xml"/><Relationship Id="rId18" Type="http://schemas.openxmlformats.org/officeDocument/2006/relationships/diagramData" Target="../diagrams/data2.xml"/><Relationship Id="rId17" Type="http://schemas.openxmlformats.org/officeDocument/2006/relationships/tags" Target="../tags/tag199.xml"/><Relationship Id="rId16" Type="http://schemas.openxmlformats.org/officeDocument/2006/relationships/image" Target="../media/image35.png"/><Relationship Id="rId15" Type="http://schemas.openxmlformats.org/officeDocument/2006/relationships/tags" Target="../tags/tag198.xml"/><Relationship Id="rId14" Type="http://schemas.openxmlformats.org/officeDocument/2006/relationships/image" Target="../media/image34.png"/><Relationship Id="rId13" Type="http://schemas.openxmlformats.org/officeDocument/2006/relationships/tags" Target="../tags/tag197.xml"/><Relationship Id="rId12" Type="http://schemas.openxmlformats.org/officeDocument/2006/relationships/image" Target="../media/image33.png"/><Relationship Id="rId11" Type="http://schemas.openxmlformats.org/officeDocument/2006/relationships/tags" Target="../tags/tag196.xml"/><Relationship Id="rId10" Type="http://schemas.openxmlformats.org/officeDocument/2006/relationships/image" Target="../media/image32.jpeg"/><Relationship Id="rId1" Type="http://schemas.openxmlformats.org/officeDocument/2006/relationships/tags" Target="../tags/tag190.xml"/></Relationships>
</file>

<file path=ppt/slides/_rels/slide16.xml.rels><?xml version="1.0" encoding="UTF-8" standalone="yes"?>
<Relationships xmlns="http://schemas.openxmlformats.org/package/2006/relationships"><Relationship Id="rId9" Type="http://schemas.openxmlformats.org/officeDocument/2006/relationships/diagramData" Target="../diagrams/data3.xml"/><Relationship Id="rId8" Type="http://schemas.openxmlformats.org/officeDocument/2006/relationships/tags" Target="../tags/tag205.xml"/><Relationship Id="rId7" Type="http://schemas.openxmlformats.org/officeDocument/2006/relationships/tags" Target="../tags/tag204.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png"/><Relationship Id="rId3" Type="http://schemas.openxmlformats.org/officeDocument/2006/relationships/tags" Target="../tags/tag203.xml"/><Relationship Id="rId2" Type="http://schemas.openxmlformats.org/officeDocument/2006/relationships/tags" Target="../tags/tag202.xml"/><Relationship Id="rId16" Type="http://schemas.openxmlformats.org/officeDocument/2006/relationships/notesSlide" Target="../notesSlides/notesSlide1.xml"/><Relationship Id="rId15" Type="http://schemas.openxmlformats.org/officeDocument/2006/relationships/slideLayout" Target="../slideLayouts/slideLayout7.xml"/><Relationship Id="rId14" Type="http://schemas.openxmlformats.org/officeDocument/2006/relationships/tags" Target="../tags/tag206.xml"/><Relationship Id="rId13" Type="http://schemas.microsoft.com/office/2007/relationships/diagramDrawing" Target="../diagrams/drawing3.xml"/><Relationship Id="rId12" Type="http://schemas.openxmlformats.org/officeDocument/2006/relationships/diagramColors" Target="../diagrams/colors3.xml"/><Relationship Id="rId11" Type="http://schemas.openxmlformats.org/officeDocument/2006/relationships/diagramQuickStyle" Target="../diagrams/quickStyle3.xml"/><Relationship Id="rId10" Type="http://schemas.openxmlformats.org/officeDocument/2006/relationships/diagramLayout" Target="../diagrams/layout3.xml"/><Relationship Id="rId1" Type="http://schemas.openxmlformats.org/officeDocument/2006/relationships/tags" Target="../tags/tag201.xml"/></Relationships>
</file>

<file path=ppt/slides/_rels/slide17.xml.rels><?xml version="1.0" encoding="UTF-8" standalone="yes"?>
<Relationships xmlns="http://schemas.openxmlformats.org/package/2006/relationships"><Relationship Id="rId9" Type="http://schemas.openxmlformats.org/officeDocument/2006/relationships/diagramColors" Target="../diagrams/colors4.xml"/><Relationship Id="rId8" Type="http://schemas.openxmlformats.org/officeDocument/2006/relationships/diagramQuickStyle" Target="../diagrams/quickStyle4.xml"/><Relationship Id="rId7" Type="http://schemas.openxmlformats.org/officeDocument/2006/relationships/diagramLayout" Target="../diagrams/layout4.xml"/><Relationship Id="rId6" Type="http://schemas.openxmlformats.org/officeDocument/2006/relationships/diagramData" Target="../diagrams/data4.xml"/><Relationship Id="rId5" Type="http://schemas.openxmlformats.org/officeDocument/2006/relationships/tags" Target="../tags/tag210.xml"/><Relationship Id="rId4" Type="http://schemas.openxmlformats.org/officeDocument/2006/relationships/image" Target="../media/image20.png"/><Relationship Id="rId3" Type="http://schemas.openxmlformats.org/officeDocument/2006/relationships/tags" Target="../tags/tag209.xml"/><Relationship Id="rId2" Type="http://schemas.openxmlformats.org/officeDocument/2006/relationships/tags" Target="../tags/tag208.xml"/><Relationship Id="rId13" Type="http://schemas.openxmlformats.org/officeDocument/2006/relationships/notesSlide" Target="../notesSlides/notesSlide2.xml"/><Relationship Id="rId12" Type="http://schemas.openxmlformats.org/officeDocument/2006/relationships/slideLayout" Target="../slideLayouts/slideLayout7.xml"/><Relationship Id="rId11" Type="http://schemas.openxmlformats.org/officeDocument/2006/relationships/tags" Target="../tags/tag211.xml"/><Relationship Id="rId10" Type="http://schemas.microsoft.com/office/2007/relationships/diagramDrawing" Target="../diagrams/drawing4.xml"/><Relationship Id="rId1" Type="http://schemas.openxmlformats.org/officeDocument/2006/relationships/tags" Target="../tags/tag207.xml"/></Relationships>
</file>

<file path=ppt/slides/_rels/slide18.xml.rels><?xml version="1.0" encoding="UTF-8" standalone="yes"?>
<Relationships xmlns="http://schemas.openxmlformats.org/package/2006/relationships"><Relationship Id="rId9" Type="http://schemas.openxmlformats.org/officeDocument/2006/relationships/tags" Target="../tags/tag217.xml"/><Relationship Id="rId8" Type="http://schemas.openxmlformats.org/officeDocument/2006/relationships/tags" Target="../tags/tag216.xml"/><Relationship Id="rId7" Type="http://schemas.openxmlformats.org/officeDocument/2006/relationships/image" Target="../media/image41.emf"/><Relationship Id="rId6" Type="http://schemas.openxmlformats.org/officeDocument/2006/relationships/tags" Target="../tags/tag215.xml"/><Relationship Id="rId5" Type="http://schemas.openxmlformats.org/officeDocument/2006/relationships/image" Target="../media/image40.png"/><Relationship Id="rId4" Type="http://schemas.openxmlformats.org/officeDocument/2006/relationships/tags" Target="../tags/tag214.xml"/><Relationship Id="rId3" Type="http://schemas.openxmlformats.org/officeDocument/2006/relationships/image" Target="../media/image39.jpeg"/><Relationship Id="rId21" Type="http://schemas.openxmlformats.org/officeDocument/2006/relationships/slideLayout" Target="../slideLayouts/slideLayout7.xml"/><Relationship Id="rId20" Type="http://schemas.openxmlformats.org/officeDocument/2006/relationships/tags" Target="../tags/tag222.xml"/><Relationship Id="rId2" Type="http://schemas.openxmlformats.org/officeDocument/2006/relationships/tags" Target="../tags/tag213.xml"/><Relationship Id="rId19" Type="http://schemas.microsoft.com/office/2007/relationships/diagramDrawing" Target="../diagrams/drawing5.xml"/><Relationship Id="rId18" Type="http://schemas.openxmlformats.org/officeDocument/2006/relationships/diagramColors" Target="../diagrams/colors5.xml"/><Relationship Id="rId17" Type="http://schemas.openxmlformats.org/officeDocument/2006/relationships/diagramQuickStyle" Target="../diagrams/quickStyle5.xml"/><Relationship Id="rId16" Type="http://schemas.openxmlformats.org/officeDocument/2006/relationships/diagramLayout" Target="../diagrams/layout5.xml"/><Relationship Id="rId15" Type="http://schemas.openxmlformats.org/officeDocument/2006/relationships/diagramData" Target="../diagrams/data5.xml"/><Relationship Id="rId14" Type="http://schemas.openxmlformats.org/officeDocument/2006/relationships/tags" Target="../tags/tag221.xml"/><Relationship Id="rId13" Type="http://schemas.openxmlformats.org/officeDocument/2006/relationships/tags" Target="../tags/tag220.xml"/><Relationship Id="rId12" Type="http://schemas.openxmlformats.org/officeDocument/2006/relationships/image" Target="../media/image42.jpeg"/><Relationship Id="rId11" Type="http://schemas.openxmlformats.org/officeDocument/2006/relationships/tags" Target="../tags/tag219.xml"/><Relationship Id="rId10" Type="http://schemas.openxmlformats.org/officeDocument/2006/relationships/tags" Target="../tags/tag218.xml"/><Relationship Id="rId1" Type="http://schemas.openxmlformats.org/officeDocument/2006/relationships/tags" Target="../tags/tag212.xml"/></Relationships>
</file>

<file path=ppt/slides/_rels/slide19.xml.rels><?xml version="1.0" encoding="UTF-8" standalone="yes"?>
<Relationships xmlns="http://schemas.openxmlformats.org/package/2006/relationships"><Relationship Id="rId9" Type="http://schemas.openxmlformats.org/officeDocument/2006/relationships/diagramColors" Target="../diagrams/colors6.xml"/><Relationship Id="rId8" Type="http://schemas.openxmlformats.org/officeDocument/2006/relationships/diagramQuickStyle" Target="../diagrams/quickStyle6.xml"/><Relationship Id="rId7" Type="http://schemas.openxmlformats.org/officeDocument/2006/relationships/diagramLayout" Target="../diagrams/layout6.xml"/><Relationship Id="rId6" Type="http://schemas.openxmlformats.org/officeDocument/2006/relationships/diagramData" Target="../diagrams/data6.xml"/><Relationship Id="rId5" Type="http://schemas.openxmlformats.org/officeDocument/2006/relationships/tags" Target="../tags/tag226.xml"/><Relationship Id="rId4" Type="http://schemas.openxmlformats.org/officeDocument/2006/relationships/image" Target="../media/image43.png"/><Relationship Id="rId3" Type="http://schemas.openxmlformats.org/officeDocument/2006/relationships/tags" Target="../tags/tag225.xml"/><Relationship Id="rId2" Type="http://schemas.openxmlformats.org/officeDocument/2006/relationships/tags" Target="../tags/tag224.xml"/><Relationship Id="rId12" Type="http://schemas.openxmlformats.org/officeDocument/2006/relationships/slideLayout" Target="../slideLayouts/slideLayout7.xml"/><Relationship Id="rId11" Type="http://schemas.openxmlformats.org/officeDocument/2006/relationships/tags" Target="../tags/tag227.xml"/><Relationship Id="rId10" Type="http://schemas.microsoft.com/office/2007/relationships/diagramDrawing" Target="../diagrams/drawing6.xml"/><Relationship Id="rId1" Type="http://schemas.openxmlformats.org/officeDocument/2006/relationships/tags" Target="../tags/tag223.xml"/></Relationships>
</file>

<file path=ppt/slides/_rels/slide20.xml.rels><?xml version="1.0" encoding="UTF-8" standalone="yes"?>
<Relationships xmlns="http://schemas.openxmlformats.org/package/2006/relationships"><Relationship Id="rId9" Type="http://schemas.openxmlformats.org/officeDocument/2006/relationships/diagramColors" Target="../diagrams/colors7.xml"/><Relationship Id="rId8" Type="http://schemas.openxmlformats.org/officeDocument/2006/relationships/diagramQuickStyle" Target="../diagrams/quickStyle7.xml"/><Relationship Id="rId7" Type="http://schemas.openxmlformats.org/officeDocument/2006/relationships/diagramLayout" Target="../diagrams/layout7.xml"/><Relationship Id="rId6" Type="http://schemas.openxmlformats.org/officeDocument/2006/relationships/diagramData" Target="../diagrams/data7.xml"/><Relationship Id="rId5" Type="http://schemas.openxmlformats.org/officeDocument/2006/relationships/tags" Target="../tags/tag231.xml"/><Relationship Id="rId4" Type="http://schemas.openxmlformats.org/officeDocument/2006/relationships/tags" Target="../tags/tag230.xml"/><Relationship Id="rId3" Type="http://schemas.openxmlformats.org/officeDocument/2006/relationships/tags" Target="../tags/tag229.xml"/><Relationship Id="rId2" Type="http://schemas.openxmlformats.org/officeDocument/2006/relationships/image" Target="../media/image44.png"/><Relationship Id="rId14" Type="http://schemas.openxmlformats.org/officeDocument/2006/relationships/slideLayout" Target="../slideLayouts/slideLayout7.xml"/><Relationship Id="rId13" Type="http://schemas.openxmlformats.org/officeDocument/2006/relationships/image" Target="../media/image45.png"/><Relationship Id="rId12" Type="http://schemas.openxmlformats.org/officeDocument/2006/relationships/tags" Target="../tags/tag233.xml"/><Relationship Id="rId11" Type="http://schemas.openxmlformats.org/officeDocument/2006/relationships/tags" Target="../tags/tag232.xml"/><Relationship Id="rId10" Type="http://schemas.microsoft.com/office/2007/relationships/diagramDrawing" Target="../diagrams/drawing7.xml"/><Relationship Id="rId1" Type="http://schemas.openxmlformats.org/officeDocument/2006/relationships/tags" Target="../tags/tag228.xml"/></Relationships>
</file>

<file path=ppt/slides/_rels/slide21.xml.rels><?xml version="1.0" encoding="UTF-8" standalone="yes"?>
<Relationships xmlns="http://schemas.openxmlformats.org/package/2006/relationships"><Relationship Id="rId9" Type="http://schemas.openxmlformats.org/officeDocument/2006/relationships/tags" Target="../tags/tag237.xml"/><Relationship Id="rId8" Type="http://schemas.microsoft.com/office/2007/relationships/diagramDrawing" Target="../diagrams/drawing8.xml"/><Relationship Id="rId7" Type="http://schemas.openxmlformats.org/officeDocument/2006/relationships/diagramColors" Target="../diagrams/colors8.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3" Type="http://schemas.openxmlformats.org/officeDocument/2006/relationships/tags" Target="../tags/tag236.xml"/><Relationship Id="rId21" Type="http://schemas.openxmlformats.org/officeDocument/2006/relationships/slideLayout" Target="../slideLayouts/slideLayout7.xml"/><Relationship Id="rId20" Type="http://schemas.openxmlformats.org/officeDocument/2006/relationships/tags" Target="../tags/tag243.xml"/><Relationship Id="rId2" Type="http://schemas.openxmlformats.org/officeDocument/2006/relationships/tags" Target="../tags/tag235.xml"/><Relationship Id="rId19" Type="http://schemas.openxmlformats.org/officeDocument/2006/relationships/tags" Target="../tags/tag242.xml"/><Relationship Id="rId18" Type="http://schemas.openxmlformats.org/officeDocument/2006/relationships/tags" Target="../tags/tag241.xml"/><Relationship Id="rId17" Type="http://schemas.openxmlformats.org/officeDocument/2006/relationships/tags" Target="../tags/tag240.xml"/><Relationship Id="rId16" Type="http://schemas.openxmlformats.org/officeDocument/2006/relationships/image" Target="../media/image49.png"/><Relationship Id="rId15" Type="http://schemas.openxmlformats.org/officeDocument/2006/relationships/image" Target="../media/image48.png"/><Relationship Id="rId14" Type="http://schemas.openxmlformats.org/officeDocument/2006/relationships/image" Target="../media/image47.png"/><Relationship Id="rId13" Type="http://schemas.openxmlformats.org/officeDocument/2006/relationships/image" Target="../media/image46.jpeg"/><Relationship Id="rId12" Type="http://schemas.openxmlformats.org/officeDocument/2006/relationships/hyperlink" Target="https://www.leanwo.com/" TargetMode="External"/><Relationship Id="rId11" Type="http://schemas.openxmlformats.org/officeDocument/2006/relationships/tags" Target="../tags/tag239.xml"/><Relationship Id="rId10" Type="http://schemas.openxmlformats.org/officeDocument/2006/relationships/tags" Target="../tags/tag238.xml"/><Relationship Id="rId1" Type="http://schemas.openxmlformats.org/officeDocument/2006/relationships/tags" Target="../tags/tag234.xml"/></Relationships>
</file>

<file path=ppt/slides/_rels/slide22.xml.rels><?xml version="1.0" encoding="UTF-8" standalone="yes"?>
<Relationships xmlns="http://schemas.openxmlformats.org/package/2006/relationships"><Relationship Id="rId9" Type="http://schemas.openxmlformats.org/officeDocument/2006/relationships/tags" Target="../tags/tag249.xml"/><Relationship Id="rId8" Type="http://schemas.openxmlformats.org/officeDocument/2006/relationships/tags" Target="../tags/tag248.xml"/><Relationship Id="rId7" Type="http://schemas.openxmlformats.org/officeDocument/2006/relationships/tags" Target="../tags/tag247.xml"/><Relationship Id="rId6" Type="http://schemas.openxmlformats.org/officeDocument/2006/relationships/image" Target="../media/image52.png"/><Relationship Id="rId5" Type="http://schemas.openxmlformats.org/officeDocument/2006/relationships/tags" Target="../tags/tag246.xml"/><Relationship Id="rId4" Type="http://schemas.openxmlformats.org/officeDocument/2006/relationships/image" Target="../media/image51.png"/><Relationship Id="rId3" Type="http://schemas.openxmlformats.org/officeDocument/2006/relationships/tags" Target="../tags/tag245.xml"/><Relationship Id="rId2" Type="http://schemas.openxmlformats.org/officeDocument/2006/relationships/image" Target="../media/image50.png"/><Relationship Id="rId16" Type="http://schemas.openxmlformats.org/officeDocument/2006/relationships/slideLayout" Target="../slideLayouts/slideLayout7.xml"/><Relationship Id="rId15" Type="http://schemas.openxmlformats.org/officeDocument/2006/relationships/tags" Target="../tags/tag250.xml"/><Relationship Id="rId14" Type="http://schemas.microsoft.com/office/2007/relationships/diagramDrawing" Target="../diagrams/drawing9.xml"/><Relationship Id="rId13" Type="http://schemas.openxmlformats.org/officeDocument/2006/relationships/diagramColors" Target="../diagrams/colors9.xml"/><Relationship Id="rId12" Type="http://schemas.openxmlformats.org/officeDocument/2006/relationships/diagramQuickStyle" Target="../diagrams/quickStyle9.xml"/><Relationship Id="rId11" Type="http://schemas.openxmlformats.org/officeDocument/2006/relationships/diagramLayout" Target="../diagrams/layout9.xml"/><Relationship Id="rId10" Type="http://schemas.openxmlformats.org/officeDocument/2006/relationships/diagramData" Target="../diagrams/data9.xml"/><Relationship Id="rId1" Type="http://schemas.openxmlformats.org/officeDocument/2006/relationships/tags" Target="../tags/tag244.xml"/></Relationships>
</file>

<file path=ppt/slides/_rels/slide23.xml.rels><?xml version="1.0" encoding="UTF-8" standalone="yes"?>
<Relationships xmlns="http://schemas.openxmlformats.org/package/2006/relationships"><Relationship Id="rId9" Type="http://schemas.openxmlformats.org/officeDocument/2006/relationships/tags" Target="../tags/tag254.xml"/><Relationship Id="rId8" Type="http://schemas.microsoft.com/office/2007/relationships/diagramDrawing" Target="../diagrams/drawing10.xml"/><Relationship Id="rId7" Type="http://schemas.openxmlformats.org/officeDocument/2006/relationships/diagramColors" Target="../diagrams/colors10.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3" Type="http://schemas.openxmlformats.org/officeDocument/2006/relationships/tags" Target="../tags/tag253.xml"/><Relationship Id="rId22" Type="http://schemas.openxmlformats.org/officeDocument/2006/relationships/slideLayout" Target="../slideLayouts/slideLayout7.xml"/><Relationship Id="rId21" Type="http://schemas.openxmlformats.org/officeDocument/2006/relationships/image" Target="../media/image55.png"/><Relationship Id="rId20" Type="http://schemas.openxmlformats.org/officeDocument/2006/relationships/tags" Target="../tags/tag257.xml"/><Relationship Id="rId2" Type="http://schemas.openxmlformats.org/officeDocument/2006/relationships/tags" Target="../tags/tag252.xml"/><Relationship Id="rId19" Type="http://schemas.microsoft.com/office/2007/relationships/media" Target="../media/media4.mp4"/><Relationship Id="rId18" Type="http://schemas.openxmlformats.org/officeDocument/2006/relationships/video" Target="../media/media4.mp4"/><Relationship Id="rId17" Type="http://schemas.openxmlformats.org/officeDocument/2006/relationships/image" Target="../media/image54.png"/><Relationship Id="rId16" Type="http://schemas.openxmlformats.org/officeDocument/2006/relationships/tags" Target="../tags/tag256.xml"/><Relationship Id="rId15" Type="http://schemas.microsoft.com/office/2007/relationships/media" Target="../media/media3.mp4"/><Relationship Id="rId14" Type="http://schemas.openxmlformats.org/officeDocument/2006/relationships/video" Target="../media/media3.mp4"/><Relationship Id="rId13" Type="http://schemas.openxmlformats.org/officeDocument/2006/relationships/image" Target="../media/image53.png"/><Relationship Id="rId12" Type="http://schemas.openxmlformats.org/officeDocument/2006/relationships/tags" Target="../tags/tag255.xml"/><Relationship Id="rId11" Type="http://schemas.microsoft.com/office/2007/relationships/media" Target="../media/media2.mp4"/><Relationship Id="rId10" Type="http://schemas.openxmlformats.org/officeDocument/2006/relationships/video" Target="../media/media2.mp4"/><Relationship Id="rId1" Type="http://schemas.openxmlformats.org/officeDocument/2006/relationships/tags" Target="../tags/tag251.xml"/></Relationships>
</file>

<file path=ppt/slides/_rels/slide24.xml.rels><?xml version="1.0" encoding="UTF-8" standalone="yes"?>
<Relationships xmlns="http://schemas.openxmlformats.org/package/2006/relationships"><Relationship Id="rId9" Type="http://schemas.openxmlformats.org/officeDocument/2006/relationships/tags" Target="../tags/tag261.xml"/><Relationship Id="rId8" Type="http://schemas.microsoft.com/office/2007/relationships/diagramDrawing" Target="../diagrams/drawing11.xml"/><Relationship Id="rId7" Type="http://schemas.openxmlformats.org/officeDocument/2006/relationships/diagramColors" Target="../diagrams/colors11.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3" Type="http://schemas.openxmlformats.org/officeDocument/2006/relationships/tags" Target="../tags/tag260.xml"/><Relationship Id="rId22" Type="http://schemas.openxmlformats.org/officeDocument/2006/relationships/slideLayout" Target="../slideLayouts/slideLayout7.xml"/><Relationship Id="rId21" Type="http://schemas.openxmlformats.org/officeDocument/2006/relationships/image" Target="../media/image58.png"/><Relationship Id="rId20" Type="http://schemas.openxmlformats.org/officeDocument/2006/relationships/tags" Target="../tags/tag264.xml"/><Relationship Id="rId2" Type="http://schemas.openxmlformats.org/officeDocument/2006/relationships/tags" Target="../tags/tag259.xml"/><Relationship Id="rId19" Type="http://schemas.microsoft.com/office/2007/relationships/media" Target="../media/media7.mp4"/><Relationship Id="rId18" Type="http://schemas.openxmlformats.org/officeDocument/2006/relationships/video" Target="../media/media7.mp4"/><Relationship Id="rId17" Type="http://schemas.openxmlformats.org/officeDocument/2006/relationships/image" Target="../media/image57.png"/><Relationship Id="rId16" Type="http://schemas.openxmlformats.org/officeDocument/2006/relationships/tags" Target="../tags/tag263.xml"/><Relationship Id="rId15" Type="http://schemas.microsoft.com/office/2007/relationships/media" Target="../media/media6.mp4"/><Relationship Id="rId14" Type="http://schemas.openxmlformats.org/officeDocument/2006/relationships/video" Target="../media/media6.mp4"/><Relationship Id="rId13" Type="http://schemas.openxmlformats.org/officeDocument/2006/relationships/image" Target="../media/image56.png"/><Relationship Id="rId12" Type="http://schemas.openxmlformats.org/officeDocument/2006/relationships/tags" Target="../tags/tag262.xml"/><Relationship Id="rId11" Type="http://schemas.microsoft.com/office/2007/relationships/media" Target="../media/media5.mp4"/><Relationship Id="rId10" Type="http://schemas.openxmlformats.org/officeDocument/2006/relationships/video" Target="../media/media5.mp4"/><Relationship Id="rId1" Type="http://schemas.openxmlformats.org/officeDocument/2006/relationships/tags" Target="../tags/tag258.xml"/></Relationships>
</file>

<file path=ppt/slides/_rels/slide25.xml.rels><?xml version="1.0" encoding="UTF-8" standalone="yes"?>
<Relationships xmlns="http://schemas.openxmlformats.org/package/2006/relationships"><Relationship Id="rId9" Type="http://schemas.openxmlformats.org/officeDocument/2006/relationships/tags" Target="../tags/tag268.xml"/><Relationship Id="rId8" Type="http://schemas.microsoft.com/office/2007/relationships/diagramDrawing" Target="../diagrams/drawing12.xml"/><Relationship Id="rId7" Type="http://schemas.openxmlformats.org/officeDocument/2006/relationships/diagramColors" Target="../diagrams/colors1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3" Type="http://schemas.openxmlformats.org/officeDocument/2006/relationships/tags" Target="../tags/tag267.xml"/><Relationship Id="rId2" Type="http://schemas.openxmlformats.org/officeDocument/2006/relationships/tags" Target="../tags/tag266.xml"/><Relationship Id="rId14" Type="http://schemas.openxmlformats.org/officeDocument/2006/relationships/slideLayout" Target="../slideLayouts/slideLayout7.xml"/><Relationship Id="rId13" Type="http://schemas.openxmlformats.org/officeDocument/2006/relationships/image" Target="../media/image60.png"/><Relationship Id="rId12" Type="http://schemas.openxmlformats.org/officeDocument/2006/relationships/tags" Target="../tags/tag270.xml"/><Relationship Id="rId11" Type="http://schemas.openxmlformats.org/officeDocument/2006/relationships/image" Target="../media/image59.png"/><Relationship Id="rId10" Type="http://schemas.openxmlformats.org/officeDocument/2006/relationships/tags" Target="../tags/tag269.xml"/><Relationship Id="rId1" Type="http://schemas.openxmlformats.org/officeDocument/2006/relationships/tags" Target="../tags/tag265.xml"/></Relationships>
</file>

<file path=ppt/slides/_rels/slide26.xml.rels><?xml version="1.0" encoding="UTF-8" standalone="yes"?>
<Relationships xmlns="http://schemas.openxmlformats.org/package/2006/relationships"><Relationship Id="rId9" Type="http://schemas.openxmlformats.org/officeDocument/2006/relationships/tags" Target="../tags/tag274.xml"/><Relationship Id="rId8" Type="http://schemas.microsoft.com/office/2007/relationships/diagramDrawing" Target="../diagrams/drawing13.xml"/><Relationship Id="rId7" Type="http://schemas.openxmlformats.org/officeDocument/2006/relationships/diagramColors" Target="../diagrams/colors13.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3" Type="http://schemas.openxmlformats.org/officeDocument/2006/relationships/tags" Target="../tags/tag273.xml"/><Relationship Id="rId2" Type="http://schemas.openxmlformats.org/officeDocument/2006/relationships/tags" Target="../tags/tag272.xml"/><Relationship Id="rId18" Type="http://schemas.openxmlformats.org/officeDocument/2006/relationships/slideLayout" Target="../slideLayouts/slideLayout7.xml"/><Relationship Id="rId17" Type="http://schemas.openxmlformats.org/officeDocument/2006/relationships/image" Target="../media/image62.png"/><Relationship Id="rId16" Type="http://schemas.openxmlformats.org/officeDocument/2006/relationships/tags" Target="../tags/tag276.xml"/><Relationship Id="rId15" Type="http://schemas.microsoft.com/office/2007/relationships/media" Target="../media/media9.mp4"/><Relationship Id="rId14" Type="http://schemas.openxmlformats.org/officeDocument/2006/relationships/video" Target="../media/media9.mp4"/><Relationship Id="rId13" Type="http://schemas.openxmlformats.org/officeDocument/2006/relationships/image" Target="../media/image61.png"/><Relationship Id="rId12" Type="http://schemas.openxmlformats.org/officeDocument/2006/relationships/tags" Target="../tags/tag275.xml"/><Relationship Id="rId11" Type="http://schemas.microsoft.com/office/2007/relationships/media" Target="../media/media8.mp4"/><Relationship Id="rId10" Type="http://schemas.openxmlformats.org/officeDocument/2006/relationships/video" Target="../media/media8.mp4"/><Relationship Id="rId1" Type="http://schemas.openxmlformats.org/officeDocument/2006/relationships/tags" Target="../tags/tag271.xml"/></Relationships>
</file>

<file path=ppt/slides/_rels/slide27.xml.rels><?xml version="1.0" encoding="UTF-8" standalone="yes"?>
<Relationships xmlns="http://schemas.openxmlformats.org/package/2006/relationships"><Relationship Id="rId9" Type="http://schemas.openxmlformats.org/officeDocument/2006/relationships/tags" Target="../tags/tag280.xml"/><Relationship Id="rId8" Type="http://schemas.microsoft.com/office/2007/relationships/diagramDrawing" Target="../diagrams/drawing14.xml"/><Relationship Id="rId7" Type="http://schemas.openxmlformats.org/officeDocument/2006/relationships/diagramColors" Target="../diagrams/colors14.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3" Type="http://schemas.openxmlformats.org/officeDocument/2006/relationships/tags" Target="../tags/tag279.xml"/><Relationship Id="rId2" Type="http://schemas.openxmlformats.org/officeDocument/2006/relationships/tags" Target="../tags/tag278.xml"/><Relationship Id="rId19" Type="http://schemas.openxmlformats.org/officeDocument/2006/relationships/vmlDrawing" Target="../drawings/vmlDrawing1.vml"/><Relationship Id="rId18" Type="http://schemas.openxmlformats.org/officeDocument/2006/relationships/slideLayout" Target="../slideLayouts/slideLayout7.xml"/><Relationship Id="rId17" Type="http://schemas.openxmlformats.org/officeDocument/2006/relationships/image" Target="../media/image63.wmf"/><Relationship Id="rId16" Type="http://schemas.openxmlformats.org/officeDocument/2006/relationships/oleObject" Target="../embeddings/oleObject1.bin"/><Relationship Id="rId15" Type="http://schemas.microsoft.com/office/2007/relationships/diagramDrawing" Target="../diagrams/drawing15.xml"/><Relationship Id="rId14" Type="http://schemas.openxmlformats.org/officeDocument/2006/relationships/diagramColors" Target="../diagrams/colors15.xml"/><Relationship Id="rId13" Type="http://schemas.openxmlformats.org/officeDocument/2006/relationships/diagramQuickStyle" Target="../diagrams/quickStyle15.xml"/><Relationship Id="rId12" Type="http://schemas.openxmlformats.org/officeDocument/2006/relationships/diagramLayout" Target="../diagrams/layout15.xml"/><Relationship Id="rId11" Type="http://schemas.openxmlformats.org/officeDocument/2006/relationships/diagramData" Target="../diagrams/data15.xml"/><Relationship Id="rId10" Type="http://schemas.openxmlformats.org/officeDocument/2006/relationships/tags" Target="../tags/tag281.xml"/><Relationship Id="rId1" Type="http://schemas.openxmlformats.org/officeDocument/2006/relationships/tags" Target="../tags/tag27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2.xml"/></Relationships>
</file>

<file path=ppt/slides/_rels/slide29.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286.xml"/><Relationship Id="rId4" Type="http://schemas.openxmlformats.org/officeDocument/2006/relationships/tags" Target="../tags/tag285.xml"/><Relationship Id="rId3" Type="http://schemas.openxmlformats.org/officeDocument/2006/relationships/image" Target="../media/image64.png"/><Relationship Id="rId2" Type="http://schemas.openxmlformats.org/officeDocument/2006/relationships/tags" Target="../tags/tag284.xml"/><Relationship Id="rId1" Type="http://schemas.openxmlformats.org/officeDocument/2006/relationships/tags" Target="../tags/tag283.xml"/></Relationships>
</file>

<file path=ppt/slides/_rels/slide3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tags" Target="../tags/tag290.xml"/><Relationship Id="rId4" Type="http://schemas.openxmlformats.org/officeDocument/2006/relationships/tags" Target="../tags/tag289.xml"/><Relationship Id="rId3" Type="http://schemas.openxmlformats.org/officeDocument/2006/relationships/tags" Target="../tags/tag288.xml"/><Relationship Id="rId2" Type="http://schemas.openxmlformats.org/officeDocument/2006/relationships/image" Target="../media/image65.png"/><Relationship Id="rId1" Type="http://schemas.openxmlformats.org/officeDocument/2006/relationships/tags" Target="../tags/tag287.xml"/></Relationships>
</file>

<file path=ppt/slides/_rels/slide31.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tags" Target="../tags/tag294.xml"/><Relationship Id="rId4" Type="http://schemas.openxmlformats.org/officeDocument/2006/relationships/image" Target="../media/image67.png"/><Relationship Id="rId3" Type="http://schemas.openxmlformats.org/officeDocument/2006/relationships/tags" Target="../tags/tag293.xml"/><Relationship Id="rId2" Type="http://schemas.openxmlformats.org/officeDocument/2006/relationships/tags" Target="../tags/tag292.xml"/><Relationship Id="rId1" Type="http://schemas.openxmlformats.org/officeDocument/2006/relationships/tags" Target="../tags/tag291.xml"/></Relationships>
</file>

<file path=ppt/slides/_rels/slide3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tags" Target="../tags/tag298.xml"/><Relationship Id="rId4" Type="http://schemas.openxmlformats.org/officeDocument/2006/relationships/image" Target="../media/image69.png"/><Relationship Id="rId3" Type="http://schemas.openxmlformats.org/officeDocument/2006/relationships/tags" Target="../tags/tag297.xml"/><Relationship Id="rId2" Type="http://schemas.openxmlformats.org/officeDocument/2006/relationships/tags" Target="../tags/tag296.xml"/><Relationship Id="rId1" Type="http://schemas.openxmlformats.org/officeDocument/2006/relationships/tags" Target="../tags/tag295.xml"/></Relationships>
</file>

<file path=ppt/slides/_rels/slide33.xml.rels><?xml version="1.0" encoding="UTF-8" standalone="yes"?>
<Relationships xmlns="http://schemas.openxmlformats.org/package/2006/relationships"><Relationship Id="rId9" Type="http://schemas.openxmlformats.org/officeDocument/2006/relationships/tags" Target="../tags/tag307.xml"/><Relationship Id="rId8" Type="http://schemas.openxmlformats.org/officeDocument/2006/relationships/tags" Target="../tags/tag306.xml"/><Relationship Id="rId7" Type="http://schemas.openxmlformats.org/officeDocument/2006/relationships/tags" Target="../tags/tag305.xml"/><Relationship Id="rId6" Type="http://schemas.openxmlformats.org/officeDocument/2006/relationships/tags" Target="../tags/tag304.xml"/><Relationship Id="rId5" Type="http://schemas.openxmlformats.org/officeDocument/2006/relationships/tags" Target="../tags/tag303.xml"/><Relationship Id="rId4" Type="http://schemas.openxmlformats.org/officeDocument/2006/relationships/tags" Target="../tags/tag302.xml"/><Relationship Id="rId3" Type="http://schemas.openxmlformats.org/officeDocument/2006/relationships/tags" Target="../tags/tag301.xml"/><Relationship Id="rId2" Type="http://schemas.openxmlformats.org/officeDocument/2006/relationships/tags" Target="../tags/tag300.xml"/><Relationship Id="rId16" Type="http://schemas.openxmlformats.org/officeDocument/2006/relationships/slideLayout" Target="../slideLayouts/slideLayout7.xml"/><Relationship Id="rId15" Type="http://schemas.openxmlformats.org/officeDocument/2006/relationships/tags" Target="../tags/tag313.xml"/><Relationship Id="rId14" Type="http://schemas.openxmlformats.org/officeDocument/2006/relationships/tags" Target="../tags/tag312.xml"/><Relationship Id="rId13" Type="http://schemas.openxmlformats.org/officeDocument/2006/relationships/tags" Target="../tags/tag311.xml"/><Relationship Id="rId12" Type="http://schemas.openxmlformats.org/officeDocument/2006/relationships/tags" Target="../tags/tag310.xml"/><Relationship Id="rId11" Type="http://schemas.openxmlformats.org/officeDocument/2006/relationships/tags" Target="../tags/tag309.xml"/><Relationship Id="rId10" Type="http://schemas.openxmlformats.org/officeDocument/2006/relationships/tags" Target="../tags/tag308.xml"/><Relationship Id="rId1" Type="http://schemas.openxmlformats.org/officeDocument/2006/relationships/tags" Target="../tags/tag299.xml"/></Relationships>
</file>

<file path=ppt/slides/_rels/slide34.xml.rels><?xml version="1.0" encoding="UTF-8" standalone="yes"?>
<Relationships xmlns="http://schemas.openxmlformats.org/package/2006/relationships"><Relationship Id="rId9" Type="http://schemas.openxmlformats.org/officeDocument/2006/relationships/tags" Target="../tags/tag322.xml"/><Relationship Id="rId8" Type="http://schemas.openxmlformats.org/officeDocument/2006/relationships/tags" Target="../tags/tag321.xml"/><Relationship Id="rId7" Type="http://schemas.openxmlformats.org/officeDocument/2006/relationships/tags" Target="../tags/tag320.xml"/><Relationship Id="rId6" Type="http://schemas.openxmlformats.org/officeDocument/2006/relationships/tags" Target="../tags/tag319.xml"/><Relationship Id="rId5" Type="http://schemas.openxmlformats.org/officeDocument/2006/relationships/tags" Target="../tags/tag318.xml"/><Relationship Id="rId4" Type="http://schemas.openxmlformats.org/officeDocument/2006/relationships/tags" Target="../tags/tag317.xml"/><Relationship Id="rId3" Type="http://schemas.openxmlformats.org/officeDocument/2006/relationships/tags" Target="../tags/tag316.xml"/><Relationship Id="rId2" Type="http://schemas.openxmlformats.org/officeDocument/2006/relationships/tags" Target="../tags/tag315.xml"/><Relationship Id="rId17" Type="http://schemas.openxmlformats.org/officeDocument/2006/relationships/slideLayout" Target="../slideLayouts/slideLayout7.xml"/><Relationship Id="rId16" Type="http://schemas.openxmlformats.org/officeDocument/2006/relationships/tags" Target="../tags/tag329.xml"/><Relationship Id="rId15" Type="http://schemas.openxmlformats.org/officeDocument/2006/relationships/tags" Target="../tags/tag328.xml"/><Relationship Id="rId14" Type="http://schemas.openxmlformats.org/officeDocument/2006/relationships/tags" Target="../tags/tag327.xml"/><Relationship Id="rId13" Type="http://schemas.openxmlformats.org/officeDocument/2006/relationships/tags" Target="../tags/tag326.xml"/><Relationship Id="rId12" Type="http://schemas.openxmlformats.org/officeDocument/2006/relationships/tags" Target="../tags/tag325.xml"/><Relationship Id="rId11" Type="http://schemas.openxmlformats.org/officeDocument/2006/relationships/tags" Target="../tags/tag324.xml"/><Relationship Id="rId10" Type="http://schemas.openxmlformats.org/officeDocument/2006/relationships/tags" Target="../tags/tag323.xml"/><Relationship Id="rId1" Type="http://schemas.openxmlformats.org/officeDocument/2006/relationships/tags" Target="../tags/tag31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31.xml"/><Relationship Id="rId1" Type="http://schemas.openxmlformats.org/officeDocument/2006/relationships/tags" Target="../tags/tag330.xml"/></Relationships>
</file>

<file path=ppt/slides/_rels/slide36.xml.rels><?xml version="1.0" encoding="UTF-8" standalone="yes"?>
<Relationships xmlns="http://schemas.openxmlformats.org/package/2006/relationships"><Relationship Id="rId9" Type="http://schemas.openxmlformats.org/officeDocument/2006/relationships/image" Target="../media/image76.png"/><Relationship Id="rId8" Type="http://schemas.openxmlformats.org/officeDocument/2006/relationships/tags" Target="../tags/tag334.xml"/><Relationship Id="rId7" Type="http://schemas.openxmlformats.org/officeDocument/2006/relationships/image" Target="../media/image75.png"/><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image" Target="../media/image72.jpeg"/><Relationship Id="rId3" Type="http://schemas.openxmlformats.org/officeDocument/2006/relationships/tags" Target="../tags/tag333.xml"/><Relationship Id="rId2" Type="http://schemas.openxmlformats.org/officeDocument/2006/relationships/tags" Target="../tags/tag332.xml"/><Relationship Id="rId10" Type="http://schemas.openxmlformats.org/officeDocument/2006/relationships/slideLayout" Target="../slideLayouts/slideLayout7.xml"/><Relationship Id="rId1" Type="http://schemas.openxmlformats.org/officeDocument/2006/relationships/image" Target="../media/image71.jpeg"/></Relationships>
</file>

<file path=ppt/slides/_rels/slide37.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tags" Target="../tags/tag338.xml"/><Relationship Id="rId4" Type="http://schemas.openxmlformats.org/officeDocument/2006/relationships/image" Target="../media/image77.png"/><Relationship Id="rId3" Type="http://schemas.openxmlformats.org/officeDocument/2006/relationships/tags" Target="../tags/tag337.xml"/><Relationship Id="rId2" Type="http://schemas.openxmlformats.org/officeDocument/2006/relationships/tags" Target="../tags/tag336.xml"/><Relationship Id="rId1" Type="http://schemas.openxmlformats.org/officeDocument/2006/relationships/tags" Target="../tags/tag3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直接连接符 23"/>
          <p:cNvCxnSpPr/>
          <p:nvPr/>
        </p:nvCxnSpPr>
        <p:spPr>
          <a:xfrm>
            <a:off x="8872724" y="5371667"/>
            <a:ext cx="244571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5832238" y="5062055"/>
            <a:ext cx="5813341"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539380" y="904516"/>
            <a:ext cx="6462233" cy="1445260"/>
          </a:xfrm>
          <a:prstGeom prst="rect">
            <a:avLst/>
          </a:prstGeom>
          <a:noFill/>
        </p:spPr>
        <p:txBody>
          <a:bodyPr wrap="square" rtlCol="0">
            <a:spAutoFit/>
          </a:bodyPr>
          <a:lstStyle/>
          <a:p>
            <a:r>
              <a:rPr lang="en-US" altLang="zh-CN" sz="8800" dirty="0">
                <a:gradFill flip="none" rotWithShape="1">
                  <a:gsLst>
                    <a:gs pos="73000">
                      <a:schemeClr val="tx1">
                        <a:lumMod val="50000"/>
                        <a:lumOff val="50000"/>
                      </a:schemeClr>
                    </a:gs>
                    <a:gs pos="0">
                      <a:schemeClr val="accent5">
                        <a:lumMod val="0"/>
                        <a:lumOff val="100000"/>
                      </a:schemeClr>
                    </a:gs>
                    <a:gs pos="35000">
                      <a:schemeClr val="accent5">
                        <a:lumMod val="0"/>
                        <a:lumOff val="100000"/>
                      </a:schemeClr>
                    </a:gs>
                    <a:gs pos="100000">
                      <a:schemeClr val="tx1">
                        <a:lumMod val="75000"/>
                        <a:lumOff val="25000"/>
                      </a:schemeClr>
                    </a:gs>
                  </a:gsLst>
                  <a:path path="circle">
                    <a:fillToRect l="50000" t="-80000" r="50000" b="180000"/>
                  </a:path>
                  <a:tileRect/>
                </a:gradFill>
                <a:latin typeface="思源黑体" panose="020B0500000000000000" charset="-122"/>
                <a:ea typeface="思源黑体" panose="020B0500000000000000" charset="-122"/>
                <a:cs typeface="Segoe UI" panose="020B0502040204020203" pitchFamily="34" charset="0"/>
              </a:rPr>
              <a:t>Leanwo</a:t>
            </a:r>
            <a:endParaRPr lang="en-US" altLang="zh-CN" sz="8800" dirty="0">
              <a:gradFill flip="none" rotWithShape="1">
                <a:gsLst>
                  <a:gs pos="73000">
                    <a:schemeClr val="tx1">
                      <a:lumMod val="50000"/>
                      <a:lumOff val="50000"/>
                    </a:schemeClr>
                  </a:gs>
                  <a:gs pos="0">
                    <a:schemeClr val="accent5">
                      <a:lumMod val="0"/>
                      <a:lumOff val="100000"/>
                    </a:schemeClr>
                  </a:gs>
                  <a:gs pos="35000">
                    <a:schemeClr val="accent5">
                      <a:lumMod val="0"/>
                      <a:lumOff val="100000"/>
                    </a:schemeClr>
                  </a:gs>
                  <a:gs pos="100000">
                    <a:schemeClr val="tx1">
                      <a:lumMod val="75000"/>
                      <a:lumOff val="25000"/>
                    </a:schemeClr>
                  </a:gs>
                </a:gsLst>
                <a:path path="circle">
                  <a:fillToRect l="50000" t="-80000" r="50000" b="180000"/>
                </a:path>
                <a:tileRect/>
              </a:gradFill>
              <a:latin typeface="思源黑体" panose="020B0500000000000000" charset="-122"/>
              <a:ea typeface="思源黑体" panose="020B0500000000000000" charset="-122"/>
              <a:cs typeface="Segoe UI" panose="020B0502040204020203" pitchFamily="34" charset="0"/>
            </a:endParaRPr>
          </a:p>
        </p:txBody>
      </p:sp>
      <p:sp>
        <p:nvSpPr>
          <p:cNvPr id="5" name="文本框 4"/>
          <p:cNvSpPr txBox="1"/>
          <p:nvPr/>
        </p:nvSpPr>
        <p:spPr>
          <a:xfrm>
            <a:off x="1539621" y="2300119"/>
            <a:ext cx="7791450" cy="706755"/>
          </a:xfrm>
          <a:prstGeom prst="rect">
            <a:avLst/>
          </a:prstGeom>
          <a:noFill/>
        </p:spPr>
        <p:txBody>
          <a:bodyPr wrap="none" rtlCol="0">
            <a:spAutoFit/>
          </a:bodyPr>
          <a:lstStyle/>
          <a:p>
            <a:pPr algn="l"/>
            <a:r>
              <a:rPr lang="zh-CN" altLang="en-US" sz="4000" b="1" kern="1500" spc="500" dirty="0">
                <a:solidFill>
                  <a:schemeClr val="bg1">
                    <a:lumMod val="85000"/>
                  </a:schemeClr>
                </a:solidFill>
                <a:uFillTx/>
                <a:latin typeface="思源黑体" panose="020B0500000000000000" charset="-122"/>
                <a:ea typeface="思源黑体" panose="020B0500000000000000" charset="-122"/>
                <a:cs typeface="思源黑体" panose="020B0500000000000000" charset="-122"/>
              </a:rPr>
              <a:t>联物固定资产数字化管理系统</a:t>
            </a:r>
            <a:r>
              <a:rPr lang="en-US" altLang="zh-CN" sz="4000" b="1" kern="1500" spc="500" dirty="0">
                <a:solidFill>
                  <a:schemeClr val="bg1">
                    <a:lumMod val="85000"/>
                  </a:schemeClr>
                </a:solidFill>
                <a:uFillTx/>
                <a:latin typeface="思源黑体" panose="020B0500000000000000" charset="-122"/>
                <a:ea typeface="思源黑体" panose="020B0500000000000000" charset="-122"/>
                <a:cs typeface="思源黑体" panose="020B0500000000000000" charset="-122"/>
              </a:rPr>
              <a:t> </a:t>
            </a:r>
            <a:endParaRPr lang="en-US" altLang="zh-CN" sz="4000" b="1" kern="1500" spc="500" dirty="0">
              <a:solidFill>
                <a:schemeClr val="bg1">
                  <a:lumMod val="85000"/>
                </a:schemeClr>
              </a:solidFill>
              <a:uFillTx/>
              <a:latin typeface="思源黑体" panose="020B0500000000000000" charset="-122"/>
              <a:ea typeface="思源黑体" panose="020B0500000000000000" charset="-122"/>
              <a:cs typeface="思源黑体" panose="020B0500000000000000" charset="-122"/>
            </a:endParaRPr>
          </a:p>
        </p:txBody>
      </p:sp>
      <p:sp>
        <p:nvSpPr>
          <p:cNvPr id="6" name="矩形 5"/>
          <p:cNvSpPr/>
          <p:nvPr/>
        </p:nvSpPr>
        <p:spPr>
          <a:xfrm>
            <a:off x="1626998" y="3412457"/>
            <a:ext cx="3605720" cy="306705"/>
          </a:xfrm>
          <a:prstGeom prst="rect">
            <a:avLst/>
          </a:prstGeom>
        </p:spPr>
        <p:txBody>
          <a:bodyPr wrap="square">
            <a:spAutoFit/>
          </a:bodyPr>
          <a:lstStyle/>
          <a:p>
            <a:r>
              <a:rPr lang="zh-CN" altLang="en-US" sz="1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帮助企业管理好固定资产</a:t>
            </a:r>
            <a:endParaRPr lang="zh-CN" altLang="en-US" sz="1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endParaRPr>
          </a:p>
        </p:txBody>
      </p:sp>
      <p:cxnSp>
        <p:nvCxnSpPr>
          <p:cNvPr id="23" name="直接连接符 22"/>
          <p:cNvCxnSpPr/>
          <p:nvPr/>
        </p:nvCxnSpPr>
        <p:spPr>
          <a:xfrm>
            <a:off x="1189470" y="904431"/>
            <a:ext cx="0" cy="4015344"/>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0" name="平行四边形 9"/>
          <p:cNvSpPr/>
          <p:nvPr/>
        </p:nvSpPr>
        <p:spPr>
          <a:xfrm>
            <a:off x="7271764" y="4941249"/>
            <a:ext cx="729117" cy="241613"/>
          </a:xfrm>
          <a:prstGeom prst="parallelogram">
            <a:avLst>
              <a:gd name="adj" fmla="val 69728"/>
            </a:avLst>
          </a:prstGeom>
          <a:solidFill>
            <a:srgbClr val="E0B07E"/>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p:nvSpPr>
        <p:spPr>
          <a:xfrm>
            <a:off x="10311830" y="5304765"/>
            <a:ext cx="403790" cy="133806"/>
          </a:xfrm>
          <a:prstGeom prst="parallelogram">
            <a:avLst>
              <a:gd name="adj" fmla="val 69728"/>
            </a:avLst>
          </a:prstGeom>
          <a:solidFill>
            <a:schemeClr val="bg1">
              <a:lumMod val="50000"/>
              <a:alpha val="85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p:nvSpPr>
        <p:spPr>
          <a:xfrm>
            <a:off x="9153432" y="4676181"/>
            <a:ext cx="593844" cy="196786"/>
          </a:xfrm>
          <a:prstGeom prst="parallelogram">
            <a:avLst>
              <a:gd name="adj" fmla="val 69728"/>
            </a:avLst>
          </a:prstGeom>
          <a:solidFill>
            <a:schemeClr val="bg1">
              <a:lumMod val="65000"/>
              <a:alpha val="85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平行四边形 27"/>
          <p:cNvSpPr/>
          <p:nvPr/>
        </p:nvSpPr>
        <p:spPr>
          <a:xfrm>
            <a:off x="10983150" y="4565074"/>
            <a:ext cx="335291" cy="111108"/>
          </a:xfrm>
          <a:prstGeom prst="parallelogram">
            <a:avLst>
              <a:gd name="adj" fmla="val 69728"/>
            </a:avLst>
          </a:prstGeom>
          <a:solidFill>
            <a:srgbClr val="E0B07E">
              <a:alpha val="43000"/>
            </a:srgb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8598438" y="3922298"/>
            <a:ext cx="1703495" cy="306705"/>
          </a:xfrm>
          <a:prstGeom prst="rect">
            <a:avLst/>
          </a:prstGeom>
        </p:spPr>
        <p:txBody>
          <a:bodyPr wrap="square">
            <a:spAutoFit/>
          </a:bodyPr>
          <a:p>
            <a:r>
              <a:rPr lang="zh-CN" altLang="en-US" sz="1400" dirty="0">
                <a:solidFill>
                  <a:srgbClr val="E0B07E"/>
                </a:solidFill>
                <a:latin typeface="思源黑体" panose="020B0500000000000000" charset="-122"/>
                <a:ea typeface="思源黑体" panose="020B0500000000000000" charset="-122"/>
                <a:sym typeface="+mn-ea"/>
              </a:rPr>
              <a:t>准确、快速、高效</a:t>
            </a:r>
            <a:endParaRPr lang="zh-CN" altLang="en-US" sz="1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withEffect">
                                  <p:stCondLst>
                                    <p:cond delay="0"/>
                                  </p:stCondLst>
                                  <p:childTnLst>
                                    <p:set>
                                      <p:cBhvr>
                                        <p:cTn id="6" dur="500" fill="hold">
                                          <p:stCondLst>
                                            <p:cond delay="0"/>
                                          </p:stCondLst>
                                        </p:cTn>
                                        <p:tgtEl>
                                          <p:spTgt spid="23"/>
                                        </p:tgtEl>
                                        <p:attrNameLst>
                                          <p:attrName>style.visibility</p:attrName>
                                        </p:attrNameLst>
                                      </p:cBhvr>
                                      <p:to>
                                        <p:strVal val="visible"/>
                                      </p:to>
                                    </p:set>
                                    <p:animEffect transition="in" filter="barn(outHorizontal)">
                                      <p:cBhvr>
                                        <p:cTn id="7" dur="500"/>
                                        <p:tgtEl>
                                          <p:spTgt spid="23"/>
                                        </p:tgtEl>
                                      </p:cBhvr>
                                    </p:animEffect>
                                  </p:childTnLst>
                                </p:cTn>
                              </p:par>
                              <p:par>
                                <p:cTn id="8" presetID="22" presetClass="entr" presetSubtype="8" fill="hold" grpId="0" nodeType="withEffect">
                                  <p:stCondLst>
                                    <p:cond delay="500"/>
                                  </p:stCondLst>
                                  <p:iterate type="lt">
                                    <p:tmPct val="10000"/>
                                  </p:iterate>
                                  <p:childTnLst>
                                    <p:set>
                                      <p:cBhvr>
                                        <p:cTn id="9" dur="500" fill="hold">
                                          <p:stCondLst>
                                            <p:cond delay="0"/>
                                          </p:stCondLst>
                                        </p:cTn>
                                        <p:tgtEl>
                                          <p:spTgt spid="4"/>
                                        </p:tgtEl>
                                        <p:attrNameLst>
                                          <p:attrName>style.visibility</p:attrName>
                                        </p:attrNameLst>
                                      </p:cBhvr>
                                      <p:to>
                                        <p:strVal val="visible"/>
                                      </p:to>
                                    </p:set>
                                    <p:animEffect transition="in" filter="wipe(left)">
                                      <p:cBhvr>
                                        <p:cTn id="10" dur="500"/>
                                        <p:tgtEl>
                                          <p:spTgt spid="4"/>
                                        </p:tgtEl>
                                      </p:cBhvr>
                                    </p:animEffect>
                                  </p:childTnLst>
                                </p:cTn>
                              </p:par>
                              <p:par>
                                <p:cTn id="11" presetID="22" presetClass="entr" presetSubtype="8" fill="hold" grpId="0" nodeType="withEffect">
                                  <p:stCondLst>
                                    <p:cond delay="750"/>
                                  </p:stCondLst>
                                  <p:iterate type="lt">
                                    <p:tmPct val="10000"/>
                                  </p:iterate>
                                  <p:childTnLst>
                                    <p:set>
                                      <p:cBhvr>
                                        <p:cTn id="12" dur="500" fill="hold">
                                          <p:stCondLst>
                                            <p:cond delay="0"/>
                                          </p:stCondLst>
                                        </p:cTn>
                                        <p:tgtEl>
                                          <p:spTgt spid="5"/>
                                        </p:tgtEl>
                                        <p:attrNameLst>
                                          <p:attrName>style.visibility</p:attrName>
                                        </p:attrNameLst>
                                      </p:cBhvr>
                                      <p:to>
                                        <p:strVal val="visible"/>
                                      </p:to>
                                    </p:set>
                                    <p:animEffect transition="in" filter="wipe(left)">
                                      <p:cBhvr>
                                        <p:cTn id="13" dur="500"/>
                                        <p:tgtEl>
                                          <p:spTgt spid="5"/>
                                        </p:tgtEl>
                                      </p:cBhvr>
                                    </p:animEffect>
                                  </p:childTnLst>
                                </p:cTn>
                              </p:par>
                              <p:par>
                                <p:cTn id="14" presetID="42" presetClass="entr" presetSubtype="0" fill="hold" grpId="0" nodeType="withEffect">
                                  <p:stCondLst>
                                    <p:cond delay="2000"/>
                                  </p:stCondLst>
                                  <p:childTnLst>
                                    <p:set>
                                      <p:cBhvr>
                                        <p:cTn id="15" dur="500"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anim calcmode="lin" valueType="num">
                                      <p:cBhvr>
                                        <p:cTn id="17" dur="500" fill="hold"/>
                                        <p:tgtEl>
                                          <p:spTgt spid="6"/>
                                        </p:tgtEl>
                                        <p:attrNameLst>
                                          <p:attrName>ppt_x</p:attrName>
                                        </p:attrNameLst>
                                      </p:cBhvr>
                                      <p:tavLst>
                                        <p:tav tm="0">
                                          <p:val>
                                            <p:strVal val="#ppt_x"/>
                                          </p:val>
                                        </p:tav>
                                        <p:tav tm="100000">
                                          <p:val>
                                            <p:strVal val="#ppt_x"/>
                                          </p:val>
                                        </p:tav>
                                      </p:tavLst>
                                    </p:anim>
                                    <p:anim calcmode="lin" valueType="num">
                                      <p:cBhvr>
                                        <p:cTn id="18" dur="500" fill="hold"/>
                                        <p:tgtEl>
                                          <p:spTgt spid="6"/>
                                        </p:tgtEl>
                                        <p:attrNameLst>
                                          <p:attrName>ppt_y</p:attrName>
                                        </p:attrNameLst>
                                      </p:cBhvr>
                                      <p:tavLst>
                                        <p:tav tm="0">
                                          <p:val>
                                            <p:strVal val="#ppt_y+.1"/>
                                          </p:val>
                                        </p:tav>
                                        <p:tav tm="100000">
                                          <p:val>
                                            <p:strVal val="#ppt_y"/>
                                          </p:val>
                                        </p:tav>
                                      </p:tavLst>
                                    </p:anim>
                                  </p:childTnLst>
                                </p:cTn>
                              </p:par>
                              <p:par>
                                <p:cTn id="19" presetID="22" presetClass="entr" presetSubtype="2" fill="hold" nodeType="withEffect">
                                  <p:stCondLst>
                                    <p:cond delay="2500"/>
                                  </p:stCondLst>
                                  <p:childTnLst>
                                    <p:set>
                                      <p:cBhvr>
                                        <p:cTn id="20" dur="500" fill="hold">
                                          <p:stCondLst>
                                            <p:cond delay="0"/>
                                          </p:stCondLst>
                                        </p:cTn>
                                        <p:tgtEl>
                                          <p:spTgt spid="22"/>
                                        </p:tgtEl>
                                        <p:attrNameLst>
                                          <p:attrName>style.visibility</p:attrName>
                                        </p:attrNameLst>
                                      </p:cBhvr>
                                      <p:to>
                                        <p:strVal val="visible"/>
                                      </p:to>
                                    </p:set>
                                    <p:animEffect transition="in" filter="wipe(right)">
                                      <p:cBhvr>
                                        <p:cTn id="21" dur="500"/>
                                        <p:tgtEl>
                                          <p:spTgt spid="22"/>
                                        </p:tgtEl>
                                      </p:cBhvr>
                                    </p:animEffect>
                                  </p:childTnLst>
                                </p:cTn>
                              </p:par>
                              <p:par>
                                <p:cTn id="22" presetID="2" presetClass="entr" presetSubtype="2" decel="100000" fill="hold" grpId="0" nodeType="withEffect">
                                  <p:stCondLst>
                                    <p:cond delay="3000"/>
                                  </p:stCondLst>
                                  <p:childTnLst>
                                    <p:set>
                                      <p:cBhvr>
                                        <p:cTn id="23" dur="500"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1+#ppt_w/2"/>
                                          </p:val>
                                        </p:tav>
                                        <p:tav tm="100000">
                                          <p:val>
                                            <p:strVal val="#ppt_x"/>
                                          </p:val>
                                        </p:tav>
                                      </p:tavLst>
                                    </p:anim>
                                    <p:anim calcmode="lin" valueType="num">
                                      <p:cBhvr additive="base">
                                        <p:cTn id="25" dur="500" fill="hold"/>
                                        <p:tgtEl>
                                          <p:spTgt spid="10"/>
                                        </p:tgtEl>
                                        <p:attrNameLst>
                                          <p:attrName>ppt_y</p:attrName>
                                        </p:attrNameLst>
                                      </p:cBhvr>
                                      <p:tavLst>
                                        <p:tav tm="0">
                                          <p:val>
                                            <p:strVal val="#ppt_y"/>
                                          </p:val>
                                        </p:tav>
                                        <p:tav tm="100000">
                                          <p:val>
                                            <p:strVal val="#ppt_y"/>
                                          </p:val>
                                        </p:tav>
                                      </p:tavLst>
                                    </p:anim>
                                  </p:childTnLst>
                                </p:cTn>
                              </p:par>
                              <p:par>
                                <p:cTn id="26" presetID="63" presetClass="path" presetSubtype="0" accel="50000" decel="50000" fill="hold" grpId="1" nodeType="withEffect">
                                  <p:stCondLst>
                                    <p:cond delay="5000"/>
                                  </p:stCondLst>
                                  <p:childTnLst>
                                    <p:animMotion origin="layout" path="M 4.375E-6 4.81481E-6 L 0.05651 4.81481E-6 " pathEditMode="relative" rAng="0" ptsTypes="AA">
                                      <p:cBhvr>
                                        <p:cTn id="27" dur="500" fill="hold"/>
                                        <p:tgtEl>
                                          <p:spTgt spid="10"/>
                                        </p:tgtEl>
                                        <p:attrNameLst>
                                          <p:attrName>ppt_x</p:attrName>
                                          <p:attrName>ppt_y</p:attrName>
                                        </p:attrNameLst>
                                      </p:cBhvr>
                                      <p:rCtr x="2826" y="0"/>
                                    </p:animMotion>
                                  </p:childTnLst>
                                </p:cTn>
                              </p:par>
                              <p:par>
                                <p:cTn id="28" presetID="22" presetClass="entr" presetSubtype="2" fill="hold" nodeType="withEffect">
                                  <p:stCondLst>
                                    <p:cond delay="3250"/>
                                  </p:stCondLst>
                                  <p:childTnLst>
                                    <p:set>
                                      <p:cBhvr>
                                        <p:cTn id="29" dur="500" fill="hold">
                                          <p:stCondLst>
                                            <p:cond delay="0"/>
                                          </p:stCondLst>
                                        </p:cTn>
                                        <p:tgtEl>
                                          <p:spTgt spid="24"/>
                                        </p:tgtEl>
                                        <p:attrNameLst>
                                          <p:attrName>style.visibility</p:attrName>
                                        </p:attrNameLst>
                                      </p:cBhvr>
                                      <p:to>
                                        <p:strVal val="visible"/>
                                      </p:to>
                                    </p:set>
                                    <p:animEffect transition="in" filter="wipe(right)">
                                      <p:cBhvr>
                                        <p:cTn id="30" dur="500"/>
                                        <p:tgtEl>
                                          <p:spTgt spid="24"/>
                                        </p:tgtEl>
                                      </p:cBhvr>
                                    </p:animEffect>
                                  </p:childTnLst>
                                </p:cTn>
                              </p:par>
                              <p:par>
                                <p:cTn id="31" presetID="2" presetClass="entr" presetSubtype="2" decel="100000" fill="hold" grpId="0" nodeType="withEffect">
                                  <p:stCondLst>
                                    <p:cond delay="3500"/>
                                  </p:stCondLst>
                                  <p:childTnLst>
                                    <p:set>
                                      <p:cBhvr>
                                        <p:cTn id="32" dur="500"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1+#ppt_w/2"/>
                                          </p:val>
                                        </p:tav>
                                        <p:tav tm="100000">
                                          <p:val>
                                            <p:strVal val="#ppt_x"/>
                                          </p:val>
                                        </p:tav>
                                      </p:tavLst>
                                    </p:anim>
                                    <p:anim calcmode="lin" valueType="num">
                                      <p:cBhvr additive="base">
                                        <p:cTn id="34" dur="500" fill="hold"/>
                                        <p:tgtEl>
                                          <p:spTgt spid="11"/>
                                        </p:tgtEl>
                                        <p:attrNameLst>
                                          <p:attrName>ppt_y</p:attrName>
                                        </p:attrNameLst>
                                      </p:cBhvr>
                                      <p:tavLst>
                                        <p:tav tm="0">
                                          <p:val>
                                            <p:strVal val="#ppt_y"/>
                                          </p:val>
                                        </p:tav>
                                        <p:tav tm="100000">
                                          <p:val>
                                            <p:strVal val="#ppt_y"/>
                                          </p:val>
                                        </p:tav>
                                      </p:tavLst>
                                    </p:anim>
                                  </p:childTnLst>
                                </p:cTn>
                              </p:par>
                              <p:par>
                                <p:cTn id="35" presetID="63" presetClass="path" presetSubtype="0" accel="50000" decel="50000" fill="hold" grpId="1" nodeType="withEffect">
                                  <p:stCondLst>
                                    <p:cond delay="5750"/>
                                  </p:stCondLst>
                                  <p:childTnLst>
                                    <p:animMotion origin="layout" path="M 4.375E-6 4.81481E-6 L 0.05651 4.81481E-6 " pathEditMode="relative" rAng="0" ptsTypes="AA">
                                      <p:cBhvr>
                                        <p:cTn id="36" dur="500" fill="hold"/>
                                        <p:tgtEl>
                                          <p:spTgt spid="11"/>
                                        </p:tgtEl>
                                        <p:attrNameLst>
                                          <p:attrName>ppt_x</p:attrName>
                                          <p:attrName>ppt_y</p:attrName>
                                        </p:attrNameLst>
                                      </p:cBhvr>
                                      <p:rCtr x="2826" y="0"/>
                                    </p:animMotion>
                                  </p:childTnLst>
                                </p:cTn>
                              </p:par>
                              <p:par>
                                <p:cTn id="37" presetID="2" presetClass="entr" presetSubtype="2" decel="100000" fill="hold" grpId="0" nodeType="withEffect">
                                  <p:stCondLst>
                                    <p:cond delay="3750"/>
                                  </p:stCondLst>
                                  <p:childTnLst>
                                    <p:set>
                                      <p:cBhvr>
                                        <p:cTn id="38" dur="500"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1+#ppt_w/2"/>
                                          </p:val>
                                        </p:tav>
                                        <p:tav tm="100000">
                                          <p:val>
                                            <p:strVal val="#ppt_x"/>
                                          </p:val>
                                        </p:tav>
                                      </p:tavLst>
                                    </p:anim>
                                    <p:anim calcmode="lin" valueType="num">
                                      <p:cBhvr additive="base">
                                        <p:cTn id="40" dur="500" fill="hold"/>
                                        <p:tgtEl>
                                          <p:spTgt spid="12"/>
                                        </p:tgtEl>
                                        <p:attrNameLst>
                                          <p:attrName>ppt_y</p:attrName>
                                        </p:attrNameLst>
                                      </p:cBhvr>
                                      <p:tavLst>
                                        <p:tav tm="0">
                                          <p:val>
                                            <p:strVal val="#ppt_y"/>
                                          </p:val>
                                        </p:tav>
                                        <p:tav tm="100000">
                                          <p:val>
                                            <p:strVal val="#ppt_y"/>
                                          </p:val>
                                        </p:tav>
                                      </p:tavLst>
                                    </p:anim>
                                  </p:childTnLst>
                                </p:cTn>
                              </p:par>
                              <p:par>
                                <p:cTn id="41" presetID="63" presetClass="path" presetSubtype="0" accel="50000" decel="50000" fill="hold" grpId="1" nodeType="withEffect">
                                  <p:stCondLst>
                                    <p:cond delay="6000"/>
                                  </p:stCondLst>
                                  <p:childTnLst>
                                    <p:animMotion origin="layout" path="M 4.375E-6 4.81481E-6 L 0.05651 4.81481E-6 " pathEditMode="relative" rAng="0" ptsTypes="AA">
                                      <p:cBhvr>
                                        <p:cTn id="42" dur="500" fill="hold"/>
                                        <p:tgtEl>
                                          <p:spTgt spid="12"/>
                                        </p:tgtEl>
                                        <p:attrNameLst>
                                          <p:attrName>ppt_x</p:attrName>
                                          <p:attrName>ppt_y</p:attrName>
                                        </p:attrNameLst>
                                      </p:cBhvr>
                                      <p:rCtr x="2826" y="0"/>
                                    </p:animMotion>
                                  </p:childTnLst>
                                </p:cTn>
                              </p:par>
                              <p:par>
                                <p:cTn id="43" presetID="2" presetClass="entr" presetSubtype="2" decel="100000" fill="hold" grpId="0" nodeType="withEffect">
                                  <p:stCondLst>
                                    <p:cond delay="3750"/>
                                  </p:stCondLst>
                                  <p:childTnLst>
                                    <p:set>
                                      <p:cBhvr>
                                        <p:cTn id="44" dur="500" fill="hold">
                                          <p:stCondLst>
                                            <p:cond delay="0"/>
                                          </p:stCondLst>
                                        </p:cTn>
                                        <p:tgtEl>
                                          <p:spTgt spid="28"/>
                                        </p:tgtEl>
                                        <p:attrNameLst>
                                          <p:attrName>style.visibility</p:attrName>
                                        </p:attrNameLst>
                                      </p:cBhvr>
                                      <p:to>
                                        <p:strVal val="visible"/>
                                      </p:to>
                                    </p:set>
                                    <p:anim calcmode="lin" valueType="num">
                                      <p:cBhvr additive="base">
                                        <p:cTn id="45" dur="500" fill="hold"/>
                                        <p:tgtEl>
                                          <p:spTgt spid="28"/>
                                        </p:tgtEl>
                                        <p:attrNameLst>
                                          <p:attrName>ppt_x</p:attrName>
                                        </p:attrNameLst>
                                      </p:cBhvr>
                                      <p:tavLst>
                                        <p:tav tm="0">
                                          <p:val>
                                            <p:strVal val="1+#ppt_w/2"/>
                                          </p:val>
                                        </p:tav>
                                        <p:tav tm="100000">
                                          <p:val>
                                            <p:strVal val="#ppt_x"/>
                                          </p:val>
                                        </p:tav>
                                      </p:tavLst>
                                    </p:anim>
                                    <p:anim calcmode="lin" valueType="num">
                                      <p:cBhvr additive="base">
                                        <p:cTn id="46" dur="500" fill="hold"/>
                                        <p:tgtEl>
                                          <p:spTgt spid="28"/>
                                        </p:tgtEl>
                                        <p:attrNameLst>
                                          <p:attrName>ppt_y</p:attrName>
                                        </p:attrNameLst>
                                      </p:cBhvr>
                                      <p:tavLst>
                                        <p:tav tm="0">
                                          <p:val>
                                            <p:strVal val="#ppt_y"/>
                                          </p:val>
                                        </p:tav>
                                        <p:tav tm="100000">
                                          <p:val>
                                            <p:strVal val="#ppt_y"/>
                                          </p:val>
                                        </p:tav>
                                      </p:tavLst>
                                    </p:anim>
                                  </p:childTnLst>
                                </p:cTn>
                              </p:par>
                              <p:par>
                                <p:cTn id="47" presetID="63" presetClass="path" presetSubtype="0" accel="50000" decel="50000" fill="hold" grpId="1" nodeType="withEffect">
                                  <p:stCondLst>
                                    <p:cond delay="5750"/>
                                  </p:stCondLst>
                                  <p:childTnLst>
                                    <p:animMotion origin="layout" path="M 4.375E-6 4.81481E-6 L 0.05651 4.81481E-6 " pathEditMode="relative" rAng="0" ptsTypes="AA">
                                      <p:cBhvr>
                                        <p:cTn id="48" dur="500" fill="hold"/>
                                        <p:tgtEl>
                                          <p:spTgt spid="28"/>
                                        </p:tgtEl>
                                        <p:attrNameLst>
                                          <p:attrName>ppt_x</p:attrName>
                                          <p:attrName>ppt_y</p:attrName>
                                        </p:attrNameLst>
                                      </p:cBhvr>
                                      <p:rCtr x="2826" y="0"/>
                                    </p:animMotion>
                                  </p:childTnLst>
                                </p:cTn>
                              </p:par>
                              <p:par>
                                <p:cTn id="49" presetID="42" presetClass="entr" presetSubtype="0" fill="hold" grpId="0" nodeType="withEffect">
                                  <p:stCondLst>
                                    <p:cond delay="2000"/>
                                  </p:stCondLst>
                                  <p:childTnLst>
                                    <p:set>
                                      <p:cBhvr>
                                        <p:cTn id="50" dur="500" fill="hold">
                                          <p:stCondLst>
                                            <p:cond delay="0"/>
                                          </p:stCondLst>
                                        </p:cTn>
                                        <p:tgtEl>
                                          <p:spTgt spid="3"/>
                                        </p:tgtEl>
                                        <p:attrNameLst>
                                          <p:attrName>style.visibility</p:attrName>
                                        </p:attrNameLst>
                                      </p:cBhvr>
                                      <p:to>
                                        <p:strVal val="visible"/>
                                      </p:to>
                                    </p:set>
                                    <p:animEffect transition="in" filter="fade">
                                      <p:cBhvr>
                                        <p:cTn id="51" dur="500"/>
                                        <p:tgtEl>
                                          <p:spTgt spid="3"/>
                                        </p:tgtEl>
                                      </p:cBhvr>
                                    </p:animEffect>
                                    <p:anim calcmode="lin" valueType="num">
                                      <p:cBhvr>
                                        <p:cTn id="52" dur="500" fill="hold"/>
                                        <p:tgtEl>
                                          <p:spTgt spid="3"/>
                                        </p:tgtEl>
                                        <p:attrNameLst>
                                          <p:attrName>ppt_x</p:attrName>
                                        </p:attrNameLst>
                                      </p:cBhvr>
                                      <p:tavLst>
                                        <p:tav tm="0">
                                          <p:val>
                                            <p:strVal val="#ppt_x"/>
                                          </p:val>
                                        </p:tav>
                                        <p:tav tm="100000">
                                          <p:val>
                                            <p:strVal val="#ppt_x"/>
                                          </p:val>
                                        </p:tav>
                                      </p:tavLst>
                                    </p:anim>
                                    <p:anim calcmode="lin" valueType="num">
                                      <p:cBhvr>
                                        <p:cTn id="53" dur="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0" grpId="0" bldLvl="0" animBg="1"/>
      <p:bldP spid="10" grpId="1" bldLvl="0" animBg="1"/>
      <p:bldP spid="11" grpId="0" bldLvl="0" animBg="1"/>
      <p:bldP spid="11" grpId="1" bldLvl="0" animBg="1"/>
      <p:bldP spid="12" grpId="0" bldLvl="0" animBg="1"/>
      <p:bldP spid="12" grpId="1" bldLvl="0" animBg="1"/>
      <p:bldP spid="28" grpId="0" bldLvl="0" animBg="1"/>
      <p:bldP spid="28" grpId="1" bldLvl="0" animBg="1"/>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4962208" y="185392"/>
            <a:ext cx="2267585" cy="583565"/>
          </a:xfrm>
          <a:prstGeom prst="rect">
            <a:avLst/>
          </a:prstGeom>
          <a:noFill/>
        </p:spPr>
        <p:txBody>
          <a:bodyPr wrap="none" rtlCol="0">
            <a:spAutoFit/>
          </a:bodyPr>
          <a:lstStyle/>
          <a:p>
            <a:pPr algn="ctr"/>
            <a:r>
              <a:rPr lang="en-US" altLang="zh-CN" sz="3200" dirty="0">
                <a:solidFill>
                  <a:srgbClr val="E0B07E"/>
                </a:solidFill>
                <a:latin typeface="思源黑体" panose="020B0500000000000000" charset="-122"/>
                <a:ea typeface="思源黑体" panose="020B0500000000000000" charset="-122"/>
              </a:rPr>
              <a:t>CONTENTS</a:t>
            </a:r>
            <a:endParaRPr lang="en-US" altLang="zh-CN" sz="3200" dirty="0">
              <a:solidFill>
                <a:srgbClr val="E0B07E"/>
              </a:solidFill>
              <a:latin typeface="思源黑体" panose="020B0500000000000000" charset="-122"/>
              <a:ea typeface="思源黑体" panose="020B0500000000000000" charset="-122"/>
            </a:endParaRPr>
          </a:p>
        </p:txBody>
      </p:sp>
      <p:sp>
        <p:nvSpPr>
          <p:cNvPr id="8" name="矩形 7"/>
          <p:cNvSpPr/>
          <p:nvPr/>
        </p:nvSpPr>
        <p:spPr>
          <a:xfrm>
            <a:off x="2150298" y="2179326"/>
            <a:ext cx="641946" cy="641946"/>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01</a:t>
            </a:r>
            <a:endParaRPr lang="zh-CN" altLang="en-US" dirty="0"/>
          </a:p>
        </p:txBody>
      </p:sp>
      <p:sp>
        <p:nvSpPr>
          <p:cNvPr id="9" name="矩形 8"/>
          <p:cNvSpPr/>
          <p:nvPr/>
        </p:nvSpPr>
        <p:spPr>
          <a:xfrm>
            <a:off x="7071882" y="2179326"/>
            <a:ext cx="641946" cy="641946"/>
          </a:xfrm>
          <a:prstGeom prst="rect">
            <a:avLst/>
          </a:prstGeom>
          <a:solidFill>
            <a:srgbClr val="E0B0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02</a:t>
            </a:r>
            <a:endParaRPr lang="zh-CN" altLang="en-US" dirty="0"/>
          </a:p>
        </p:txBody>
      </p:sp>
      <p:sp>
        <p:nvSpPr>
          <p:cNvPr id="10" name="矩形 9"/>
          <p:cNvSpPr/>
          <p:nvPr/>
        </p:nvSpPr>
        <p:spPr>
          <a:xfrm>
            <a:off x="2150298" y="4319147"/>
            <a:ext cx="641946" cy="641946"/>
          </a:xfrm>
          <a:prstGeom prst="rect">
            <a:avLst/>
          </a:prstGeom>
          <a:solidFill>
            <a:srgbClr val="E0B0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03</a:t>
            </a:r>
            <a:endParaRPr lang="zh-CN" altLang="en-US" dirty="0"/>
          </a:p>
        </p:txBody>
      </p:sp>
      <p:sp>
        <p:nvSpPr>
          <p:cNvPr id="11" name="矩形 10"/>
          <p:cNvSpPr/>
          <p:nvPr/>
        </p:nvSpPr>
        <p:spPr>
          <a:xfrm>
            <a:off x="7071882" y="4319147"/>
            <a:ext cx="641946" cy="641946"/>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04</a:t>
            </a:r>
            <a:endParaRPr lang="zh-CN" altLang="en-US" dirty="0"/>
          </a:p>
        </p:txBody>
      </p:sp>
      <p:sp>
        <p:nvSpPr>
          <p:cNvPr id="13" name="文本框 12"/>
          <p:cNvSpPr txBox="1"/>
          <p:nvPr/>
        </p:nvSpPr>
        <p:spPr>
          <a:xfrm>
            <a:off x="2939804" y="2115524"/>
            <a:ext cx="3695244" cy="460375"/>
          </a:xfrm>
          <a:prstGeom prst="rect">
            <a:avLst/>
          </a:prstGeom>
          <a:noFill/>
        </p:spPr>
        <p:txBody>
          <a:bodyPr wrap="square" rtlCol="0">
            <a:spAutoFit/>
          </a:bodyPr>
          <a:lstStyle/>
          <a:p>
            <a:r>
              <a:rPr lang="zh-CN" altLang="en-US" sz="2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rPr>
              <a:t>痛点及需求</a:t>
            </a:r>
            <a:endParaRPr lang="zh-CN" altLang="en-US" sz="2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endParaRPr>
          </a:p>
        </p:txBody>
      </p:sp>
      <p:sp>
        <p:nvSpPr>
          <p:cNvPr id="15" name="文本框 14"/>
          <p:cNvSpPr txBox="1"/>
          <p:nvPr/>
        </p:nvSpPr>
        <p:spPr>
          <a:xfrm>
            <a:off x="2939804" y="4298384"/>
            <a:ext cx="3695244" cy="460375"/>
          </a:xfrm>
          <a:prstGeom prst="rect">
            <a:avLst/>
          </a:prstGeom>
          <a:noFill/>
        </p:spPr>
        <p:txBody>
          <a:bodyPr wrap="square" rtlCol="0">
            <a:spAutoFit/>
          </a:bodyPr>
          <a:lstStyle/>
          <a:p>
            <a:r>
              <a:rPr lang="zh-CN" sz="2400" dirty="0">
                <a:solidFill>
                  <a:srgbClr val="E0B07E"/>
                </a:solidFill>
                <a:latin typeface="思源黑体" panose="020B0500000000000000" charset="-122"/>
                <a:ea typeface="思源黑体" panose="020B0500000000000000" charset="-122"/>
                <a:cs typeface="Segoe UI" panose="020B0502040204020203" pitchFamily="34" charset="0"/>
              </a:rPr>
              <a:t>我们的解决方案</a:t>
            </a:r>
            <a:endParaRPr lang="zh-CN" sz="2400" dirty="0">
              <a:solidFill>
                <a:srgbClr val="E0B07E"/>
              </a:solidFill>
              <a:latin typeface="思源黑体" panose="020B0500000000000000" charset="-122"/>
              <a:ea typeface="思源黑体" panose="020B0500000000000000" charset="-122"/>
              <a:cs typeface="Segoe UI" panose="020B0502040204020203" pitchFamily="34" charset="0"/>
            </a:endParaRPr>
          </a:p>
        </p:txBody>
      </p:sp>
      <p:sp>
        <p:nvSpPr>
          <p:cNvPr id="17" name="文本框 16"/>
          <p:cNvSpPr txBox="1"/>
          <p:nvPr/>
        </p:nvSpPr>
        <p:spPr>
          <a:xfrm>
            <a:off x="7782986" y="4298384"/>
            <a:ext cx="3544133" cy="460375"/>
          </a:xfrm>
          <a:prstGeom prst="rect">
            <a:avLst/>
          </a:prstGeom>
          <a:noFill/>
        </p:spPr>
        <p:txBody>
          <a:bodyPr wrap="square" rtlCol="0">
            <a:spAutoFit/>
          </a:bodyPr>
          <a:lstStyle/>
          <a:p>
            <a:r>
              <a:rPr lang="zh-CN" sz="2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rPr>
              <a:t>联物的优势</a:t>
            </a:r>
            <a:endParaRPr lang="zh-CN" sz="2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endParaRPr>
          </a:p>
        </p:txBody>
      </p:sp>
      <p:sp>
        <p:nvSpPr>
          <p:cNvPr id="19" name="文本框 18"/>
          <p:cNvSpPr txBox="1"/>
          <p:nvPr/>
        </p:nvSpPr>
        <p:spPr>
          <a:xfrm>
            <a:off x="7782986" y="2115524"/>
            <a:ext cx="3544768" cy="460375"/>
          </a:xfrm>
          <a:prstGeom prst="rect">
            <a:avLst/>
          </a:prstGeom>
          <a:noFill/>
        </p:spPr>
        <p:txBody>
          <a:bodyPr wrap="square" rtlCol="0">
            <a:spAutoFit/>
          </a:bodyPr>
          <a:lstStyle/>
          <a:p>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rPr>
              <a:t>行业解决方案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endParaRPr>
          </a:p>
        </p:txBody>
      </p:sp>
      <p:cxnSp>
        <p:nvCxnSpPr>
          <p:cNvPr id="21" name="直接连接符 20"/>
          <p:cNvCxnSpPr/>
          <p:nvPr/>
        </p:nvCxnSpPr>
        <p:spPr>
          <a:xfrm>
            <a:off x="3994978" y="824812"/>
            <a:ext cx="420204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2939804" y="2613303"/>
            <a:ext cx="3423497" cy="583565"/>
          </a:xfrm>
          <a:prstGeom prst="rect">
            <a:avLst/>
          </a:prstGeom>
          <a:noFill/>
        </p:spPr>
        <p:txBody>
          <a:bodyPr wrap="square" rtlCol="0" anchor="t">
            <a:spAutoFit/>
          </a:bodyPr>
          <a:p>
            <a:pPr algn="l"/>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固定资产</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多</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广</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贵</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慢</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繁</a:t>
            </a:r>
            <a:r>
              <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endParaRPr lang="en-US" alt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
        <p:nvSpPr>
          <p:cNvPr id="3" name="文本框 2"/>
          <p:cNvSpPr txBox="1"/>
          <p:nvPr/>
        </p:nvSpPr>
        <p:spPr>
          <a:xfrm>
            <a:off x="7782986" y="2613303"/>
            <a:ext cx="3423497" cy="337185"/>
          </a:xfrm>
          <a:prstGeom prst="rect">
            <a:avLst/>
          </a:prstGeom>
          <a:noFill/>
        </p:spPr>
        <p:txBody>
          <a:bodyPr wrap="square" rtlCol="0" anchor="t">
            <a:spAutoFit/>
          </a:bodyPr>
          <a:p>
            <a:r>
              <a:rPr lang="zh-CN" sz="1600" dirty="0">
                <a:solidFill>
                  <a:srgbClr val="E0B07E"/>
                </a:solidFill>
                <a:latin typeface="思源黑体" panose="020B0500000000000000" charset="-122"/>
                <a:ea typeface="思源黑体" panose="020B0500000000000000" charset="-122"/>
                <a:cs typeface="Segoe UI" panose="020B0502040204020203" pitchFamily="34" charset="0"/>
                <a:sym typeface="+mn-ea"/>
              </a:rPr>
              <a:t>行业解决方案集合</a:t>
            </a:r>
            <a:endParaRPr lang="zh-CN" sz="16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4" name="文本框 3"/>
          <p:cNvSpPr txBox="1"/>
          <p:nvPr/>
        </p:nvSpPr>
        <p:spPr>
          <a:xfrm>
            <a:off x="2939804" y="4739020"/>
            <a:ext cx="3423497" cy="337185"/>
          </a:xfrm>
          <a:prstGeom prst="rect">
            <a:avLst/>
          </a:prstGeom>
          <a:noFill/>
        </p:spPr>
        <p:txBody>
          <a:bodyPr wrap="square" rtlCol="0" anchor="t">
            <a:spAutoFit/>
          </a:bodyPr>
          <a:p>
            <a:r>
              <a:rPr lang="zh-CN" sz="1600" dirty="0">
                <a:solidFill>
                  <a:srgbClr val="E0B07E"/>
                </a:solidFill>
                <a:latin typeface="思源黑体" panose="020B0500000000000000" charset="-122"/>
                <a:ea typeface="思源黑体" panose="020B0500000000000000" charset="-122"/>
                <a:cs typeface="Segoe UI" panose="020B0502040204020203" pitchFamily="34" charset="0"/>
                <a:sym typeface="+mn-ea"/>
              </a:rPr>
              <a:t>创新的物联网</a:t>
            </a:r>
            <a:r>
              <a:rPr lang="en-US" altLang="zh-CN" sz="1600" dirty="0">
                <a:solidFill>
                  <a:srgbClr val="E0B07E"/>
                </a:solidFill>
                <a:latin typeface="思源黑体" panose="020B0500000000000000" charset="-122"/>
                <a:ea typeface="思源黑体" panose="020B0500000000000000" charset="-122"/>
                <a:cs typeface="Segoe UI" panose="020B0502040204020203" pitchFamily="34" charset="0"/>
                <a:sym typeface="+mn-ea"/>
              </a:rPr>
              <a:t>RFID+</a:t>
            </a:r>
            <a:r>
              <a:rPr lang="zh-CN" altLang="en-US" sz="1600" dirty="0">
                <a:solidFill>
                  <a:srgbClr val="E0B07E"/>
                </a:solidFill>
                <a:latin typeface="思源黑体" panose="020B0500000000000000" charset="-122"/>
                <a:ea typeface="思源黑体" panose="020B0500000000000000" charset="-122"/>
                <a:cs typeface="Segoe UI" panose="020B0502040204020203" pitchFamily="34" charset="0"/>
                <a:sym typeface="+mn-ea"/>
              </a:rPr>
              <a:t>固定资产</a:t>
            </a:r>
            <a:endParaRPr lang="zh-CN" altLang="en-US" sz="16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5" name="文本框 4"/>
          <p:cNvSpPr txBox="1"/>
          <p:nvPr/>
        </p:nvSpPr>
        <p:spPr>
          <a:xfrm>
            <a:off x="7782986" y="4739020"/>
            <a:ext cx="3423497" cy="337185"/>
          </a:xfrm>
          <a:prstGeom prst="rect">
            <a:avLst/>
          </a:prstGeom>
          <a:noFill/>
        </p:spPr>
        <p:txBody>
          <a:bodyPr wrap="square" rtlCol="0" anchor="t">
            <a:spAutoFit/>
          </a:bodyPr>
          <a:p>
            <a:r>
              <a:rPr 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为什么选择联物</a:t>
            </a:r>
            <a:endParaRPr lang="zh-CN" sz="16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直接连接符 12"/>
          <p:cNvCxnSpPr/>
          <p:nvPr/>
        </p:nvCxnSpPr>
        <p:spPr>
          <a:xfrm>
            <a:off x="5206884" y="4320471"/>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6018828"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6059463"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6089939"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6120416"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6181368"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6222003"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6262638"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6150892"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6293114" y="963386"/>
            <a:ext cx="0" cy="333271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090D0E"/>
                </a:gs>
                <a:gs pos="99000">
                  <a:srgbClr val="212226"/>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V="1">
            <a:off x="5193835" y="963386"/>
            <a:ext cx="781679" cy="58921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flipV="1">
            <a:off x="5257466" y="963386"/>
            <a:ext cx="781679" cy="58921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V="1">
            <a:off x="5321098" y="963386"/>
            <a:ext cx="781679" cy="58921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flipV="1">
            <a:off x="5384729" y="963386"/>
            <a:ext cx="781679" cy="58921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V="1">
            <a:off x="5448360" y="963386"/>
            <a:ext cx="781679" cy="58921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5176408" y="4335709"/>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a:off x="5145932" y="4350947"/>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5115456" y="4366185"/>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5084979" y="4381423"/>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5054503" y="4396661"/>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5024027" y="4411899"/>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4993551" y="4427137"/>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963075" y="4442376"/>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932598" y="4457614"/>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902122" y="4472852"/>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4871646" y="4488090"/>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60" name="文本框 59"/>
          <p:cNvSpPr txBox="1"/>
          <p:nvPr/>
        </p:nvSpPr>
        <p:spPr>
          <a:xfrm>
            <a:off x="4861712" y="5090766"/>
            <a:ext cx="2700957" cy="460375"/>
          </a:xfrm>
          <a:prstGeom prst="rect">
            <a:avLst/>
          </a:prstGeom>
          <a:noFill/>
        </p:spPr>
        <p:txBody>
          <a:bodyPr wrap="square" rtlCol="0">
            <a:spAutoFit/>
          </a:bodyPr>
          <a:lstStyle/>
          <a:p>
            <a:pPr algn="ct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rPr>
              <a:t>痛点及需求</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endParaRPr>
          </a:p>
        </p:txBody>
      </p:sp>
      <p:cxnSp>
        <p:nvCxnSpPr>
          <p:cNvPr id="63" name="直接连接符 62"/>
          <p:cNvCxnSpPr/>
          <p:nvPr/>
        </p:nvCxnSpPr>
        <p:spPr>
          <a:xfrm>
            <a:off x="5085962" y="5551324"/>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3801394" y="5617752"/>
            <a:ext cx="4801278" cy="306705"/>
          </a:xfrm>
          <a:prstGeom prst="rect">
            <a:avLst/>
          </a:prstGeom>
          <a:noFill/>
        </p:spPr>
        <p:txBody>
          <a:bodyPr wrap="square" rtlCol="0">
            <a:spAutoFit/>
          </a:bodyPr>
          <a:p>
            <a:pPr algn="ct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固定资产</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多</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广</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贵</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慢</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繁</a:t>
            </a:r>
            <a:r>
              <a:rPr lang="en-US" altLang="zh-CN"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a:t>
            </a:r>
            <a:endPar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lstStyle/>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01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痛点及需求</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5" name="直接连接符 4"/>
          <p:cNvCxnSpPr/>
          <p:nvPr/>
        </p:nvCxnSpPr>
        <p:spPr>
          <a:xfrm flipV="1">
            <a:off x="315039" y="626632"/>
            <a:ext cx="3206989" cy="761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2" name="日期占位符 1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13" name="灯片编号占位符 12"/>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nvSpPr>
        <p:spPr>
          <a:xfrm>
            <a:off x="910595" y="1199967"/>
            <a:ext cx="4318102" cy="368300"/>
          </a:xfrm>
          <a:prstGeom prst="rect">
            <a:avLst/>
          </a:prstGeom>
          <a:noFill/>
        </p:spPr>
        <p:txBody>
          <a:bodyPr wrap="square" rtlCol="0">
            <a:spAutoFit/>
          </a:bodyPr>
          <a:p>
            <a:r>
              <a:rPr lang="zh-CN" altLang="en-US" b="1" dirty="0">
                <a:solidFill>
                  <a:schemeClr val="bg1">
                    <a:lumMod val="8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等线" panose="02010600030101010101" charset="-122"/>
                <a:sym typeface="+mn-ea"/>
              </a:rPr>
              <a:t>大多数企业的固定资产管理现状和问题：</a:t>
            </a:r>
            <a:endParaRPr lang="zh-CN" altLang="en-US" b="1" dirty="0">
              <a:solidFill>
                <a:schemeClr val="bg1">
                  <a:lumMod val="8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等线" panose="02010600030101010101" charset="-122"/>
              <a:sym typeface="+mn-ea"/>
            </a:endParaRPr>
          </a:p>
        </p:txBody>
      </p:sp>
      <p:sp>
        <p:nvSpPr>
          <p:cNvPr id="25" name="Freeform 5"/>
          <p:cNvSpPr/>
          <p:nvPr>
            <p:custDataLst>
              <p:tags r:id="rId2"/>
            </p:custDataLst>
          </p:nvPr>
        </p:nvSpPr>
        <p:spPr bwMode="auto">
          <a:xfrm>
            <a:off x="6034961" y="2569863"/>
            <a:ext cx="288400" cy="288402"/>
          </a:xfrm>
          <a:custGeom>
            <a:avLst/>
            <a:gdLst>
              <a:gd name="T0" fmla="*/ 2147483646 w 48"/>
              <a:gd name="T1" fmla="*/ 2147483646 h 48"/>
              <a:gd name="T2" fmla="*/ 2147483646 w 48"/>
              <a:gd name="T3" fmla="*/ 2147483646 h 48"/>
              <a:gd name="T4" fmla="*/ 0 w 48"/>
              <a:gd name="T5" fmla="*/ 2147483646 h 48"/>
              <a:gd name="T6" fmla="*/ 2147483646 w 48"/>
              <a:gd name="T7" fmla="*/ 0 h 48"/>
              <a:gd name="T8" fmla="*/ 2147483646 w 48"/>
              <a:gd name="T9" fmla="*/ 2147483646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8">
                <a:moveTo>
                  <a:pt x="48" y="24"/>
                </a:moveTo>
                <a:cubicBezTo>
                  <a:pt x="48" y="37"/>
                  <a:pt x="37" y="48"/>
                  <a:pt x="24" y="48"/>
                </a:cubicBezTo>
                <a:cubicBezTo>
                  <a:pt x="11" y="48"/>
                  <a:pt x="0" y="38"/>
                  <a:pt x="0" y="24"/>
                </a:cubicBezTo>
                <a:cubicBezTo>
                  <a:pt x="0" y="11"/>
                  <a:pt x="10" y="0"/>
                  <a:pt x="24" y="0"/>
                </a:cubicBezTo>
                <a:cubicBezTo>
                  <a:pt x="37" y="0"/>
                  <a:pt x="48" y="11"/>
                  <a:pt x="48" y="24"/>
                </a:cubicBezTo>
                <a:close/>
              </a:path>
            </a:pathLst>
          </a:custGeom>
          <a:solidFill>
            <a:schemeClr val="accent1"/>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6" name="Freeform 6"/>
          <p:cNvSpPr/>
          <p:nvPr>
            <p:custDataLst>
              <p:tags r:id="rId3"/>
            </p:custDataLst>
          </p:nvPr>
        </p:nvSpPr>
        <p:spPr bwMode="auto">
          <a:xfrm>
            <a:off x="5992737" y="2870215"/>
            <a:ext cx="367273" cy="854049"/>
          </a:xfrm>
          <a:custGeom>
            <a:avLst/>
            <a:gdLst>
              <a:gd name="T0" fmla="*/ 2147483646 w 61"/>
              <a:gd name="T1" fmla="*/ 2147483646 h 142"/>
              <a:gd name="T2" fmla="*/ 2147483646 w 61"/>
              <a:gd name="T3" fmla="*/ 2147483646 h 142"/>
              <a:gd name="T4" fmla="*/ 2147483646 w 61"/>
              <a:gd name="T5" fmla="*/ 2147483646 h 142"/>
              <a:gd name="T6" fmla="*/ 2147483646 w 61"/>
              <a:gd name="T7" fmla="*/ 2147483646 h 142"/>
              <a:gd name="T8" fmla="*/ 2147483646 w 61"/>
              <a:gd name="T9" fmla="*/ 2147483646 h 142"/>
              <a:gd name="T10" fmla="*/ 0 w 61"/>
              <a:gd name="T11" fmla="*/ 2147483646 h 142"/>
              <a:gd name="T12" fmla="*/ 2147483646 w 61"/>
              <a:gd name="T13" fmla="*/ 0 h 142"/>
              <a:gd name="T14" fmla="*/ 2147483646 w 61"/>
              <a:gd name="T15" fmla="*/ 0 h 142"/>
              <a:gd name="T16" fmla="*/ 2147483646 w 61"/>
              <a:gd name="T17" fmla="*/ 2147483646 h 142"/>
              <a:gd name="T18" fmla="*/ 2147483646 w 61"/>
              <a:gd name="T19" fmla="*/ 2147483646 h 142"/>
              <a:gd name="T20" fmla="*/ 2147483646 w 61"/>
              <a:gd name="T21" fmla="*/ 2147483646 h 1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1" h="142">
                <a:moveTo>
                  <a:pt x="54" y="129"/>
                </a:moveTo>
                <a:cubicBezTo>
                  <a:pt x="54" y="141"/>
                  <a:pt x="43" y="51"/>
                  <a:pt x="31" y="52"/>
                </a:cubicBezTo>
                <a:cubicBezTo>
                  <a:pt x="31" y="52"/>
                  <a:pt x="31" y="52"/>
                  <a:pt x="31" y="52"/>
                </a:cubicBezTo>
                <a:cubicBezTo>
                  <a:pt x="19" y="52"/>
                  <a:pt x="9" y="142"/>
                  <a:pt x="9" y="129"/>
                </a:cubicBezTo>
                <a:cubicBezTo>
                  <a:pt x="15" y="24"/>
                  <a:pt x="15" y="24"/>
                  <a:pt x="15" y="24"/>
                </a:cubicBezTo>
                <a:cubicBezTo>
                  <a:pt x="0" y="44"/>
                  <a:pt x="0" y="44"/>
                  <a:pt x="0" y="44"/>
                </a:cubicBezTo>
                <a:cubicBezTo>
                  <a:pt x="0" y="41"/>
                  <a:pt x="21" y="0"/>
                  <a:pt x="31" y="0"/>
                </a:cubicBezTo>
                <a:cubicBezTo>
                  <a:pt x="31" y="0"/>
                  <a:pt x="31" y="0"/>
                  <a:pt x="31" y="0"/>
                </a:cubicBezTo>
                <a:cubicBezTo>
                  <a:pt x="41" y="0"/>
                  <a:pt x="61" y="43"/>
                  <a:pt x="61" y="45"/>
                </a:cubicBezTo>
                <a:cubicBezTo>
                  <a:pt x="47" y="24"/>
                  <a:pt x="47" y="24"/>
                  <a:pt x="47" y="24"/>
                </a:cubicBezTo>
                <a:lnTo>
                  <a:pt x="54" y="129"/>
                </a:lnTo>
                <a:close/>
              </a:path>
            </a:pathLst>
          </a:custGeom>
          <a:solidFill>
            <a:schemeClr val="accent1"/>
          </a:solidFill>
          <a:ln>
            <a:noFill/>
          </a:ln>
        </p:spPr>
        <p:txBody>
          <a:bodyPr>
            <a:noAutofit/>
          </a:bodyPr>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52" name="Freeform 5"/>
          <p:cNvSpPr/>
          <p:nvPr>
            <p:custDataLst>
              <p:tags r:id="rId4"/>
            </p:custDataLst>
          </p:nvPr>
        </p:nvSpPr>
        <p:spPr bwMode="auto">
          <a:xfrm rot="12960000">
            <a:off x="5286500" y="4862661"/>
            <a:ext cx="288400" cy="288402"/>
          </a:xfrm>
          <a:custGeom>
            <a:avLst/>
            <a:gdLst>
              <a:gd name="T0" fmla="*/ 2147483646 w 48"/>
              <a:gd name="T1" fmla="*/ 2147483646 h 48"/>
              <a:gd name="T2" fmla="*/ 2147483646 w 48"/>
              <a:gd name="T3" fmla="*/ 2147483646 h 48"/>
              <a:gd name="T4" fmla="*/ 0 w 48"/>
              <a:gd name="T5" fmla="*/ 2147483646 h 48"/>
              <a:gd name="T6" fmla="*/ 2147483646 w 48"/>
              <a:gd name="T7" fmla="*/ 0 h 48"/>
              <a:gd name="T8" fmla="*/ 2147483646 w 48"/>
              <a:gd name="T9" fmla="*/ 2147483646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8">
                <a:moveTo>
                  <a:pt x="48" y="24"/>
                </a:moveTo>
                <a:cubicBezTo>
                  <a:pt x="48" y="37"/>
                  <a:pt x="37" y="48"/>
                  <a:pt x="24" y="48"/>
                </a:cubicBezTo>
                <a:cubicBezTo>
                  <a:pt x="11" y="48"/>
                  <a:pt x="0" y="38"/>
                  <a:pt x="0" y="24"/>
                </a:cubicBezTo>
                <a:cubicBezTo>
                  <a:pt x="0" y="11"/>
                  <a:pt x="10" y="0"/>
                  <a:pt x="24" y="0"/>
                </a:cubicBezTo>
                <a:cubicBezTo>
                  <a:pt x="37" y="0"/>
                  <a:pt x="48" y="11"/>
                  <a:pt x="48" y="24"/>
                </a:cubicBezTo>
                <a:close/>
              </a:path>
            </a:pathLst>
          </a:custGeom>
          <a:solidFill>
            <a:schemeClr val="accent5"/>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53" name="Freeform 6"/>
          <p:cNvSpPr/>
          <p:nvPr>
            <p:custDataLst>
              <p:tags r:id="rId5"/>
            </p:custDataLst>
          </p:nvPr>
        </p:nvSpPr>
        <p:spPr bwMode="auto">
          <a:xfrm rot="12960000">
            <a:off x="5592101" y="4109677"/>
            <a:ext cx="367273" cy="854049"/>
          </a:xfrm>
          <a:custGeom>
            <a:avLst/>
            <a:gdLst>
              <a:gd name="T0" fmla="*/ 2147483646 w 61"/>
              <a:gd name="T1" fmla="*/ 2147483646 h 142"/>
              <a:gd name="T2" fmla="*/ 2147483646 w 61"/>
              <a:gd name="T3" fmla="*/ 2147483646 h 142"/>
              <a:gd name="T4" fmla="*/ 2147483646 w 61"/>
              <a:gd name="T5" fmla="*/ 2147483646 h 142"/>
              <a:gd name="T6" fmla="*/ 2147483646 w 61"/>
              <a:gd name="T7" fmla="*/ 2147483646 h 142"/>
              <a:gd name="T8" fmla="*/ 2147483646 w 61"/>
              <a:gd name="T9" fmla="*/ 2147483646 h 142"/>
              <a:gd name="T10" fmla="*/ 0 w 61"/>
              <a:gd name="T11" fmla="*/ 2147483646 h 142"/>
              <a:gd name="T12" fmla="*/ 2147483646 w 61"/>
              <a:gd name="T13" fmla="*/ 0 h 142"/>
              <a:gd name="T14" fmla="*/ 2147483646 w 61"/>
              <a:gd name="T15" fmla="*/ 0 h 142"/>
              <a:gd name="T16" fmla="*/ 2147483646 w 61"/>
              <a:gd name="T17" fmla="*/ 2147483646 h 142"/>
              <a:gd name="T18" fmla="*/ 2147483646 w 61"/>
              <a:gd name="T19" fmla="*/ 2147483646 h 142"/>
              <a:gd name="T20" fmla="*/ 2147483646 w 61"/>
              <a:gd name="T21" fmla="*/ 2147483646 h 1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1" h="142">
                <a:moveTo>
                  <a:pt x="54" y="129"/>
                </a:moveTo>
                <a:cubicBezTo>
                  <a:pt x="54" y="141"/>
                  <a:pt x="43" y="51"/>
                  <a:pt x="31" y="52"/>
                </a:cubicBezTo>
                <a:cubicBezTo>
                  <a:pt x="31" y="52"/>
                  <a:pt x="31" y="52"/>
                  <a:pt x="31" y="52"/>
                </a:cubicBezTo>
                <a:cubicBezTo>
                  <a:pt x="19" y="52"/>
                  <a:pt x="9" y="142"/>
                  <a:pt x="9" y="129"/>
                </a:cubicBezTo>
                <a:cubicBezTo>
                  <a:pt x="15" y="24"/>
                  <a:pt x="15" y="24"/>
                  <a:pt x="15" y="24"/>
                </a:cubicBezTo>
                <a:cubicBezTo>
                  <a:pt x="0" y="44"/>
                  <a:pt x="0" y="44"/>
                  <a:pt x="0" y="44"/>
                </a:cubicBezTo>
                <a:cubicBezTo>
                  <a:pt x="0" y="41"/>
                  <a:pt x="21" y="0"/>
                  <a:pt x="31" y="0"/>
                </a:cubicBezTo>
                <a:cubicBezTo>
                  <a:pt x="31" y="0"/>
                  <a:pt x="31" y="0"/>
                  <a:pt x="31" y="0"/>
                </a:cubicBezTo>
                <a:cubicBezTo>
                  <a:pt x="41" y="0"/>
                  <a:pt x="61" y="43"/>
                  <a:pt x="61" y="45"/>
                </a:cubicBezTo>
                <a:cubicBezTo>
                  <a:pt x="47" y="24"/>
                  <a:pt x="47" y="24"/>
                  <a:pt x="47" y="24"/>
                </a:cubicBezTo>
                <a:lnTo>
                  <a:pt x="54" y="129"/>
                </a:lnTo>
                <a:close/>
              </a:path>
            </a:pathLst>
          </a:custGeom>
          <a:solidFill>
            <a:schemeClr val="accent5"/>
          </a:solidFill>
          <a:ln>
            <a:noFill/>
          </a:ln>
        </p:spPr>
        <p:txBody>
          <a:bodyPr>
            <a:noAutofit/>
          </a:bodyPr>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68" name="Freeform 5"/>
          <p:cNvSpPr/>
          <p:nvPr>
            <p:custDataLst>
              <p:tags r:id="rId6"/>
            </p:custDataLst>
          </p:nvPr>
        </p:nvSpPr>
        <p:spPr bwMode="auto">
          <a:xfrm rot="17160000">
            <a:off x="4818102" y="3492510"/>
            <a:ext cx="288400" cy="288402"/>
          </a:xfrm>
          <a:custGeom>
            <a:avLst/>
            <a:gdLst>
              <a:gd name="T0" fmla="*/ 2147483646 w 48"/>
              <a:gd name="T1" fmla="*/ 2147483646 h 48"/>
              <a:gd name="T2" fmla="*/ 2147483646 w 48"/>
              <a:gd name="T3" fmla="*/ 2147483646 h 48"/>
              <a:gd name="T4" fmla="*/ 0 w 48"/>
              <a:gd name="T5" fmla="*/ 2147483646 h 48"/>
              <a:gd name="T6" fmla="*/ 2147483646 w 48"/>
              <a:gd name="T7" fmla="*/ 0 h 48"/>
              <a:gd name="T8" fmla="*/ 2147483646 w 48"/>
              <a:gd name="T9" fmla="*/ 2147483646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8">
                <a:moveTo>
                  <a:pt x="48" y="24"/>
                </a:moveTo>
                <a:cubicBezTo>
                  <a:pt x="48" y="37"/>
                  <a:pt x="37" y="48"/>
                  <a:pt x="24" y="48"/>
                </a:cubicBezTo>
                <a:cubicBezTo>
                  <a:pt x="11" y="48"/>
                  <a:pt x="0" y="38"/>
                  <a:pt x="0" y="24"/>
                </a:cubicBezTo>
                <a:cubicBezTo>
                  <a:pt x="0" y="11"/>
                  <a:pt x="10" y="0"/>
                  <a:pt x="24" y="0"/>
                </a:cubicBezTo>
                <a:cubicBezTo>
                  <a:pt x="37" y="0"/>
                  <a:pt x="48" y="11"/>
                  <a:pt x="48" y="24"/>
                </a:cubicBezTo>
                <a:close/>
              </a:path>
            </a:pathLst>
          </a:custGeom>
          <a:solidFill>
            <a:schemeClr val="accent4"/>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69" name="Freeform 6"/>
          <p:cNvSpPr/>
          <p:nvPr>
            <p:custDataLst>
              <p:tags r:id="rId7"/>
            </p:custDataLst>
          </p:nvPr>
        </p:nvSpPr>
        <p:spPr bwMode="auto">
          <a:xfrm rot="17160000">
            <a:off x="5338482" y="3373112"/>
            <a:ext cx="367273" cy="854049"/>
          </a:xfrm>
          <a:custGeom>
            <a:avLst/>
            <a:gdLst>
              <a:gd name="T0" fmla="*/ 2147483646 w 61"/>
              <a:gd name="T1" fmla="*/ 2147483646 h 142"/>
              <a:gd name="T2" fmla="*/ 2147483646 w 61"/>
              <a:gd name="T3" fmla="*/ 2147483646 h 142"/>
              <a:gd name="T4" fmla="*/ 2147483646 w 61"/>
              <a:gd name="T5" fmla="*/ 2147483646 h 142"/>
              <a:gd name="T6" fmla="*/ 2147483646 w 61"/>
              <a:gd name="T7" fmla="*/ 2147483646 h 142"/>
              <a:gd name="T8" fmla="*/ 2147483646 w 61"/>
              <a:gd name="T9" fmla="*/ 2147483646 h 142"/>
              <a:gd name="T10" fmla="*/ 0 w 61"/>
              <a:gd name="T11" fmla="*/ 2147483646 h 142"/>
              <a:gd name="T12" fmla="*/ 2147483646 w 61"/>
              <a:gd name="T13" fmla="*/ 0 h 142"/>
              <a:gd name="T14" fmla="*/ 2147483646 w 61"/>
              <a:gd name="T15" fmla="*/ 0 h 142"/>
              <a:gd name="T16" fmla="*/ 2147483646 w 61"/>
              <a:gd name="T17" fmla="*/ 2147483646 h 142"/>
              <a:gd name="T18" fmla="*/ 2147483646 w 61"/>
              <a:gd name="T19" fmla="*/ 2147483646 h 142"/>
              <a:gd name="T20" fmla="*/ 2147483646 w 61"/>
              <a:gd name="T21" fmla="*/ 2147483646 h 1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1" h="142">
                <a:moveTo>
                  <a:pt x="54" y="129"/>
                </a:moveTo>
                <a:cubicBezTo>
                  <a:pt x="54" y="141"/>
                  <a:pt x="43" y="51"/>
                  <a:pt x="31" y="52"/>
                </a:cubicBezTo>
                <a:cubicBezTo>
                  <a:pt x="31" y="52"/>
                  <a:pt x="31" y="52"/>
                  <a:pt x="31" y="52"/>
                </a:cubicBezTo>
                <a:cubicBezTo>
                  <a:pt x="19" y="52"/>
                  <a:pt x="9" y="142"/>
                  <a:pt x="9" y="129"/>
                </a:cubicBezTo>
                <a:cubicBezTo>
                  <a:pt x="15" y="24"/>
                  <a:pt x="15" y="24"/>
                  <a:pt x="15" y="24"/>
                </a:cubicBezTo>
                <a:cubicBezTo>
                  <a:pt x="0" y="44"/>
                  <a:pt x="0" y="44"/>
                  <a:pt x="0" y="44"/>
                </a:cubicBezTo>
                <a:cubicBezTo>
                  <a:pt x="0" y="41"/>
                  <a:pt x="21" y="0"/>
                  <a:pt x="31" y="0"/>
                </a:cubicBezTo>
                <a:cubicBezTo>
                  <a:pt x="31" y="0"/>
                  <a:pt x="31" y="0"/>
                  <a:pt x="31" y="0"/>
                </a:cubicBezTo>
                <a:cubicBezTo>
                  <a:pt x="41" y="0"/>
                  <a:pt x="61" y="43"/>
                  <a:pt x="61" y="45"/>
                </a:cubicBezTo>
                <a:cubicBezTo>
                  <a:pt x="47" y="24"/>
                  <a:pt x="47" y="24"/>
                  <a:pt x="47" y="24"/>
                </a:cubicBezTo>
                <a:lnTo>
                  <a:pt x="54" y="129"/>
                </a:lnTo>
                <a:close/>
              </a:path>
            </a:pathLst>
          </a:custGeom>
          <a:solidFill>
            <a:schemeClr val="accent4"/>
          </a:solidFill>
          <a:ln>
            <a:noFill/>
          </a:ln>
        </p:spPr>
        <p:txBody>
          <a:bodyPr>
            <a:noAutofit/>
          </a:bodyPr>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3" name="Freeform 5"/>
          <p:cNvSpPr/>
          <p:nvPr>
            <p:custDataLst>
              <p:tags r:id="rId8"/>
            </p:custDataLst>
          </p:nvPr>
        </p:nvSpPr>
        <p:spPr bwMode="auto">
          <a:xfrm rot="8640000">
            <a:off x="6770367" y="4865937"/>
            <a:ext cx="288399" cy="288402"/>
          </a:xfrm>
          <a:custGeom>
            <a:avLst/>
            <a:gdLst>
              <a:gd name="T0" fmla="*/ 2147483646 w 48"/>
              <a:gd name="T1" fmla="*/ 2147483646 h 48"/>
              <a:gd name="T2" fmla="*/ 2147483646 w 48"/>
              <a:gd name="T3" fmla="*/ 2147483646 h 48"/>
              <a:gd name="T4" fmla="*/ 0 w 48"/>
              <a:gd name="T5" fmla="*/ 2147483646 h 48"/>
              <a:gd name="T6" fmla="*/ 2147483646 w 48"/>
              <a:gd name="T7" fmla="*/ 0 h 48"/>
              <a:gd name="T8" fmla="*/ 2147483646 w 48"/>
              <a:gd name="T9" fmla="*/ 2147483646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8">
                <a:moveTo>
                  <a:pt x="48" y="24"/>
                </a:moveTo>
                <a:cubicBezTo>
                  <a:pt x="48" y="37"/>
                  <a:pt x="37" y="48"/>
                  <a:pt x="24" y="48"/>
                </a:cubicBezTo>
                <a:cubicBezTo>
                  <a:pt x="11" y="48"/>
                  <a:pt x="0" y="38"/>
                  <a:pt x="0" y="24"/>
                </a:cubicBezTo>
                <a:cubicBezTo>
                  <a:pt x="0" y="11"/>
                  <a:pt x="10" y="0"/>
                  <a:pt x="24" y="0"/>
                </a:cubicBezTo>
                <a:cubicBezTo>
                  <a:pt x="37" y="0"/>
                  <a:pt x="48" y="11"/>
                  <a:pt x="48" y="24"/>
                </a:cubicBezTo>
                <a:close/>
              </a:path>
            </a:pathLst>
          </a:custGeom>
          <a:solidFill>
            <a:schemeClr val="accent2"/>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4" name="Freeform 6"/>
          <p:cNvSpPr/>
          <p:nvPr>
            <p:custDataLst>
              <p:tags r:id="rId9"/>
            </p:custDataLst>
          </p:nvPr>
        </p:nvSpPr>
        <p:spPr bwMode="auto">
          <a:xfrm rot="8640000">
            <a:off x="6390405" y="4109675"/>
            <a:ext cx="367272" cy="854049"/>
          </a:xfrm>
          <a:custGeom>
            <a:avLst/>
            <a:gdLst>
              <a:gd name="T0" fmla="*/ 2147483646 w 61"/>
              <a:gd name="T1" fmla="*/ 2147483646 h 142"/>
              <a:gd name="T2" fmla="*/ 2147483646 w 61"/>
              <a:gd name="T3" fmla="*/ 2147483646 h 142"/>
              <a:gd name="T4" fmla="*/ 2147483646 w 61"/>
              <a:gd name="T5" fmla="*/ 2147483646 h 142"/>
              <a:gd name="T6" fmla="*/ 2147483646 w 61"/>
              <a:gd name="T7" fmla="*/ 2147483646 h 142"/>
              <a:gd name="T8" fmla="*/ 2147483646 w 61"/>
              <a:gd name="T9" fmla="*/ 2147483646 h 142"/>
              <a:gd name="T10" fmla="*/ 0 w 61"/>
              <a:gd name="T11" fmla="*/ 2147483646 h 142"/>
              <a:gd name="T12" fmla="*/ 2147483646 w 61"/>
              <a:gd name="T13" fmla="*/ 0 h 142"/>
              <a:gd name="T14" fmla="*/ 2147483646 w 61"/>
              <a:gd name="T15" fmla="*/ 0 h 142"/>
              <a:gd name="T16" fmla="*/ 2147483646 w 61"/>
              <a:gd name="T17" fmla="*/ 2147483646 h 142"/>
              <a:gd name="T18" fmla="*/ 2147483646 w 61"/>
              <a:gd name="T19" fmla="*/ 2147483646 h 142"/>
              <a:gd name="T20" fmla="*/ 2147483646 w 61"/>
              <a:gd name="T21" fmla="*/ 2147483646 h 1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1" h="142">
                <a:moveTo>
                  <a:pt x="54" y="129"/>
                </a:moveTo>
                <a:cubicBezTo>
                  <a:pt x="54" y="141"/>
                  <a:pt x="43" y="51"/>
                  <a:pt x="31" y="52"/>
                </a:cubicBezTo>
                <a:cubicBezTo>
                  <a:pt x="31" y="52"/>
                  <a:pt x="31" y="52"/>
                  <a:pt x="31" y="52"/>
                </a:cubicBezTo>
                <a:cubicBezTo>
                  <a:pt x="19" y="52"/>
                  <a:pt x="9" y="142"/>
                  <a:pt x="9" y="129"/>
                </a:cubicBezTo>
                <a:cubicBezTo>
                  <a:pt x="15" y="24"/>
                  <a:pt x="15" y="24"/>
                  <a:pt x="15" y="24"/>
                </a:cubicBezTo>
                <a:cubicBezTo>
                  <a:pt x="0" y="44"/>
                  <a:pt x="0" y="44"/>
                  <a:pt x="0" y="44"/>
                </a:cubicBezTo>
                <a:cubicBezTo>
                  <a:pt x="0" y="41"/>
                  <a:pt x="21" y="0"/>
                  <a:pt x="31" y="0"/>
                </a:cubicBezTo>
                <a:cubicBezTo>
                  <a:pt x="31" y="0"/>
                  <a:pt x="31" y="0"/>
                  <a:pt x="31" y="0"/>
                </a:cubicBezTo>
                <a:cubicBezTo>
                  <a:pt x="41" y="0"/>
                  <a:pt x="61" y="43"/>
                  <a:pt x="61" y="45"/>
                </a:cubicBezTo>
                <a:cubicBezTo>
                  <a:pt x="47" y="24"/>
                  <a:pt x="47" y="24"/>
                  <a:pt x="47" y="24"/>
                </a:cubicBezTo>
                <a:lnTo>
                  <a:pt x="54" y="129"/>
                </a:lnTo>
                <a:close/>
              </a:path>
            </a:pathLst>
          </a:custGeom>
          <a:solidFill>
            <a:schemeClr val="accent2"/>
          </a:solidFill>
          <a:ln>
            <a:noFill/>
          </a:ln>
        </p:spPr>
        <p:txBody>
          <a:bodyPr>
            <a:noAutofit/>
          </a:bodyPr>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8" name="Freeform 5"/>
          <p:cNvSpPr/>
          <p:nvPr>
            <p:custDataLst>
              <p:tags r:id="rId10"/>
            </p:custDataLst>
          </p:nvPr>
        </p:nvSpPr>
        <p:spPr bwMode="auto">
          <a:xfrm rot="4320000">
            <a:off x="7232026" y="3455708"/>
            <a:ext cx="288400" cy="288402"/>
          </a:xfrm>
          <a:custGeom>
            <a:avLst/>
            <a:gdLst>
              <a:gd name="T0" fmla="*/ 2147483646 w 48"/>
              <a:gd name="T1" fmla="*/ 2147483646 h 48"/>
              <a:gd name="T2" fmla="*/ 2147483646 w 48"/>
              <a:gd name="T3" fmla="*/ 2147483646 h 48"/>
              <a:gd name="T4" fmla="*/ 0 w 48"/>
              <a:gd name="T5" fmla="*/ 2147483646 h 48"/>
              <a:gd name="T6" fmla="*/ 2147483646 w 48"/>
              <a:gd name="T7" fmla="*/ 0 h 48"/>
              <a:gd name="T8" fmla="*/ 2147483646 w 48"/>
              <a:gd name="T9" fmla="*/ 2147483646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 h="48">
                <a:moveTo>
                  <a:pt x="48" y="24"/>
                </a:moveTo>
                <a:cubicBezTo>
                  <a:pt x="48" y="37"/>
                  <a:pt x="37" y="48"/>
                  <a:pt x="24" y="48"/>
                </a:cubicBezTo>
                <a:cubicBezTo>
                  <a:pt x="11" y="48"/>
                  <a:pt x="0" y="38"/>
                  <a:pt x="0" y="24"/>
                </a:cubicBezTo>
                <a:cubicBezTo>
                  <a:pt x="0" y="11"/>
                  <a:pt x="10" y="0"/>
                  <a:pt x="24" y="0"/>
                </a:cubicBezTo>
                <a:cubicBezTo>
                  <a:pt x="37" y="0"/>
                  <a:pt x="48" y="11"/>
                  <a:pt x="48" y="24"/>
                </a:cubicBezTo>
                <a:close/>
              </a:path>
            </a:pathLst>
          </a:custGeom>
          <a:solidFill>
            <a:schemeClr val="accent3"/>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9" name="Freeform 6"/>
          <p:cNvSpPr/>
          <p:nvPr>
            <p:custDataLst>
              <p:tags r:id="rId11"/>
            </p:custDataLst>
          </p:nvPr>
        </p:nvSpPr>
        <p:spPr bwMode="auto">
          <a:xfrm rot="4320000">
            <a:off x="6637095" y="3350445"/>
            <a:ext cx="367273" cy="854049"/>
          </a:xfrm>
          <a:custGeom>
            <a:avLst/>
            <a:gdLst>
              <a:gd name="T0" fmla="*/ 2147483646 w 61"/>
              <a:gd name="T1" fmla="*/ 2147483646 h 142"/>
              <a:gd name="T2" fmla="*/ 2147483646 w 61"/>
              <a:gd name="T3" fmla="*/ 2147483646 h 142"/>
              <a:gd name="T4" fmla="*/ 2147483646 w 61"/>
              <a:gd name="T5" fmla="*/ 2147483646 h 142"/>
              <a:gd name="T6" fmla="*/ 2147483646 w 61"/>
              <a:gd name="T7" fmla="*/ 2147483646 h 142"/>
              <a:gd name="T8" fmla="*/ 2147483646 w 61"/>
              <a:gd name="T9" fmla="*/ 2147483646 h 142"/>
              <a:gd name="T10" fmla="*/ 0 w 61"/>
              <a:gd name="T11" fmla="*/ 2147483646 h 142"/>
              <a:gd name="T12" fmla="*/ 2147483646 w 61"/>
              <a:gd name="T13" fmla="*/ 0 h 142"/>
              <a:gd name="T14" fmla="*/ 2147483646 w 61"/>
              <a:gd name="T15" fmla="*/ 0 h 142"/>
              <a:gd name="T16" fmla="*/ 2147483646 w 61"/>
              <a:gd name="T17" fmla="*/ 2147483646 h 142"/>
              <a:gd name="T18" fmla="*/ 2147483646 w 61"/>
              <a:gd name="T19" fmla="*/ 2147483646 h 142"/>
              <a:gd name="T20" fmla="*/ 2147483646 w 61"/>
              <a:gd name="T21" fmla="*/ 2147483646 h 1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1" h="142">
                <a:moveTo>
                  <a:pt x="54" y="129"/>
                </a:moveTo>
                <a:cubicBezTo>
                  <a:pt x="54" y="141"/>
                  <a:pt x="43" y="51"/>
                  <a:pt x="31" y="52"/>
                </a:cubicBezTo>
                <a:cubicBezTo>
                  <a:pt x="31" y="52"/>
                  <a:pt x="31" y="52"/>
                  <a:pt x="31" y="52"/>
                </a:cubicBezTo>
                <a:cubicBezTo>
                  <a:pt x="19" y="52"/>
                  <a:pt x="9" y="142"/>
                  <a:pt x="9" y="129"/>
                </a:cubicBezTo>
                <a:cubicBezTo>
                  <a:pt x="15" y="24"/>
                  <a:pt x="15" y="24"/>
                  <a:pt x="15" y="24"/>
                </a:cubicBezTo>
                <a:cubicBezTo>
                  <a:pt x="0" y="44"/>
                  <a:pt x="0" y="44"/>
                  <a:pt x="0" y="44"/>
                </a:cubicBezTo>
                <a:cubicBezTo>
                  <a:pt x="0" y="41"/>
                  <a:pt x="21" y="0"/>
                  <a:pt x="31" y="0"/>
                </a:cubicBezTo>
                <a:cubicBezTo>
                  <a:pt x="31" y="0"/>
                  <a:pt x="31" y="0"/>
                  <a:pt x="31" y="0"/>
                </a:cubicBezTo>
                <a:cubicBezTo>
                  <a:pt x="41" y="0"/>
                  <a:pt x="61" y="43"/>
                  <a:pt x="61" y="45"/>
                </a:cubicBezTo>
                <a:cubicBezTo>
                  <a:pt x="47" y="24"/>
                  <a:pt x="47" y="24"/>
                  <a:pt x="47" y="24"/>
                </a:cubicBezTo>
                <a:lnTo>
                  <a:pt x="54" y="129"/>
                </a:lnTo>
                <a:close/>
              </a:path>
            </a:pathLst>
          </a:custGeom>
          <a:solidFill>
            <a:schemeClr val="accent3"/>
          </a:solidFill>
          <a:ln>
            <a:noFill/>
          </a:ln>
        </p:spPr>
        <p:txBody>
          <a:bodyPr>
            <a:noAutofit/>
          </a:bodyPr>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25" name="Freeform 13"/>
          <p:cNvSpPr/>
          <p:nvPr>
            <p:custDataLst>
              <p:tags r:id="rId12"/>
            </p:custDataLst>
          </p:nvPr>
        </p:nvSpPr>
        <p:spPr bwMode="auto">
          <a:xfrm rot="4147443">
            <a:off x="4378932" y="4279224"/>
            <a:ext cx="854311" cy="286461"/>
          </a:xfrm>
          <a:custGeom>
            <a:avLst/>
            <a:gdLst>
              <a:gd name="T0" fmla="*/ 2147483646 w 134"/>
              <a:gd name="T1" fmla="*/ 2147483646 h 45"/>
              <a:gd name="T2" fmla="*/ 0 w 134"/>
              <a:gd name="T3" fmla="*/ 858130801 h 45"/>
              <a:gd name="T4" fmla="*/ 717286263 w 134"/>
              <a:gd name="T5" fmla="*/ 0 h 45"/>
              <a:gd name="T6" fmla="*/ 2147483646 w 134"/>
              <a:gd name="T7" fmla="*/ 572091187 h 45"/>
              <a:gd name="T8" fmla="*/ 2147483646 w 134"/>
              <a:gd name="T9" fmla="*/ 1430221989 h 45"/>
              <a:gd name="T10" fmla="*/ 2147483646 w 134"/>
              <a:gd name="T11" fmla="*/ 2147483646 h 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4" h="45">
                <a:moveTo>
                  <a:pt x="69" y="32"/>
                </a:moveTo>
                <a:cubicBezTo>
                  <a:pt x="37" y="32"/>
                  <a:pt x="12" y="16"/>
                  <a:pt x="0" y="6"/>
                </a:cubicBezTo>
                <a:cubicBezTo>
                  <a:pt x="5" y="0"/>
                  <a:pt x="5" y="0"/>
                  <a:pt x="5" y="0"/>
                </a:cubicBezTo>
                <a:cubicBezTo>
                  <a:pt x="23" y="15"/>
                  <a:pt x="70" y="45"/>
                  <a:pt x="129" y="4"/>
                </a:cubicBezTo>
                <a:cubicBezTo>
                  <a:pt x="134" y="10"/>
                  <a:pt x="134" y="10"/>
                  <a:pt x="134" y="10"/>
                </a:cubicBezTo>
                <a:cubicBezTo>
                  <a:pt x="110" y="26"/>
                  <a:pt x="88" y="32"/>
                  <a:pt x="69" y="32"/>
                </a:cubicBezTo>
                <a:close/>
              </a:path>
            </a:pathLst>
          </a:custGeom>
          <a:solidFill>
            <a:schemeClr val="accent5"/>
          </a:solidFill>
          <a:ln>
            <a:noFill/>
          </a:ln>
        </p:spPr>
        <p:txBody>
          <a:bodyPr>
            <a:noAutofit/>
          </a:bodyPr>
          <a:lstStyle/>
          <a:p>
            <a:pPr>
              <a:lnSpc>
                <a:spcPct val="13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26" name="Freeform 14"/>
          <p:cNvSpPr/>
          <p:nvPr>
            <p:custDataLst>
              <p:tags r:id="rId13"/>
            </p:custDataLst>
          </p:nvPr>
        </p:nvSpPr>
        <p:spPr bwMode="auto">
          <a:xfrm rot="4147443">
            <a:off x="4670167" y="3965844"/>
            <a:ext cx="171537" cy="166467"/>
          </a:xfrm>
          <a:custGeom>
            <a:avLst/>
            <a:gdLst>
              <a:gd name="T0" fmla="*/ 171370359 w 203"/>
              <a:gd name="T1" fmla="*/ 496469194 h 197"/>
              <a:gd name="T2" fmla="*/ 151209140 w 203"/>
              <a:gd name="T3" fmla="*/ 153728492 h 197"/>
              <a:gd name="T4" fmla="*/ 511590131 w 203"/>
              <a:gd name="T5" fmla="*/ 133567274 h 197"/>
              <a:gd name="T6" fmla="*/ 342740718 w 203"/>
              <a:gd name="T7" fmla="*/ 0 h 197"/>
              <a:gd name="T8" fmla="*/ 0 w 203"/>
              <a:gd name="T9" fmla="*/ 20161218 h 197"/>
              <a:gd name="T10" fmla="*/ 17640273 w 203"/>
              <a:gd name="T11" fmla="*/ 362901920 h 197"/>
              <a:gd name="T12" fmla="*/ 171370359 w 203"/>
              <a:gd name="T13" fmla="*/ 496469194 h 1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3" h="197">
                <a:moveTo>
                  <a:pt x="68" y="197"/>
                </a:moveTo>
                <a:lnTo>
                  <a:pt x="60" y="61"/>
                </a:lnTo>
                <a:lnTo>
                  <a:pt x="203" y="53"/>
                </a:lnTo>
                <a:lnTo>
                  <a:pt x="136" y="0"/>
                </a:lnTo>
                <a:lnTo>
                  <a:pt x="0" y="8"/>
                </a:lnTo>
                <a:lnTo>
                  <a:pt x="7" y="144"/>
                </a:lnTo>
                <a:lnTo>
                  <a:pt x="68" y="197"/>
                </a:lnTo>
                <a:close/>
              </a:path>
            </a:pathLst>
          </a:custGeom>
          <a:solidFill>
            <a:schemeClr val="accent5"/>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68" name="Freeform 13"/>
          <p:cNvSpPr/>
          <p:nvPr>
            <p:custDataLst>
              <p:tags r:id="rId14"/>
            </p:custDataLst>
          </p:nvPr>
        </p:nvSpPr>
        <p:spPr bwMode="auto">
          <a:xfrm rot="21427443">
            <a:off x="5757588" y="5215756"/>
            <a:ext cx="854311" cy="286461"/>
          </a:xfrm>
          <a:custGeom>
            <a:avLst/>
            <a:gdLst>
              <a:gd name="T0" fmla="*/ 2147483646 w 134"/>
              <a:gd name="T1" fmla="*/ 2147483646 h 45"/>
              <a:gd name="T2" fmla="*/ 0 w 134"/>
              <a:gd name="T3" fmla="*/ 858130801 h 45"/>
              <a:gd name="T4" fmla="*/ 717286263 w 134"/>
              <a:gd name="T5" fmla="*/ 0 h 45"/>
              <a:gd name="T6" fmla="*/ 2147483646 w 134"/>
              <a:gd name="T7" fmla="*/ 572091187 h 45"/>
              <a:gd name="T8" fmla="*/ 2147483646 w 134"/>
              <a:gd name="T9" fmla="*/ 1430221989 h 45"/>
              <a:gd name="T10" fmla="*/ 2147483646 w 134"/>
              <a:gd name="T11" fmla="*/ 2147483646 h 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4" h="45">
                <a:moveTo>
                  <a:pt x="69" y="32"/>
                </a:moveTo>
                <a:cubicBezTo>
                  <a:pt x="37" y="32"/>
                  <a:pt x="12" y="16"/>
                  <a:pt x="0" y="6"/>
                </a:cubicBezTo>
                <a:cubicBezTo>
                  <a:pt x="5" y="0"/>
                  <a:pt x="5" y="0"/>
                  <a:pt x="5" y="0"/>
                </a:cubicBezTo>
                <a:cubicBezTo>
                  <a:pt x="23" y="15"/>
                  <a:pt x="70" y="45"/>
                  <a:pt x="129" y="4"/>
                </a:cubicBezTo>
                <a:cubicBezTo>
                  <a:pt x="134" y="10"/>
                  <a:pt x="134" y="10"/>
                  <a:pt x="134" y="10"/>
                </a:cubicBezTo>
                <a:cubicBezTo>
                  <a:pt x="110" y="26"/>
                  <a:pt x="88" y="32"/>
                  <a:pt x="69" y="32"/>
                </a:cubicBezTo>
                <a:close/>
              </a:path>
            </a:pathLst>
          </a:custGeom>
          <a:solidFill>
            <a:schemeClr val="accent2"/>
          </a:solidFill>
          <a:ln>
            <a:noFill/>
          </a:ln>
        </p:spPr>
        <p:txBody>
          <a:bodyPr>
            <a:noAutofit/>
          </a:bodyPr>
          <a:lstStyle/>
          <a:p>
            <a:pPr>
              <a:lnSpc>
                <a:spcPct val="13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69" name="Freeform 14"/>
          <p:cNvSpPr/>
          <p:nvPr>
            <p:custDataLst>
              <p:tags r:id="rId15"/>
            </p:custDataLst>
          </p:nvPr>
        </p:nvSpPr>
        <p:spPr bwMode="auto">
          <a:xfrm rot="21427443">
            <a:off x="5728376" y="5208070"/>
            <a:ext cx="171537" cy="166467"/>
          </a:xfrm>
          <a:custGeom>
            <a:avLst/>
            <a:gdLst>
              <a:gd name="T0" fmla="*/ 171370359 w 203"/>
              <a:gd name="T1" fmla="*/ 496469194 h 197"/>
              <a:gd name="T2" fmla="*/ 151209140 w 203"/>
              <a:gd name="T3" fmla="*/ 153728492 h 197"/>
              <a:gd name="T4" fmla="*/ 511590131 w 203"/>
              <a:gd name="T5" fmla="*/ 133567274 h 197"/>
              <a:gd name="T6" fmla="*/ 342740718 w 203"/>
              <a:gd name="T7" fmla="*/ 0 h 197"/>
              <a:gd name="T8" fmla="*/ 0 w 203"/>
              <a:gd name="T9" fmla="*/ 20161218 h 197"/>
              <a:gd name="T10" fmla="*/ 17640273 w 203"/>
              <a:gd name="T11" fmla="*/ 362901920 h 197"/>
              <a:gd name="T12" fmla="*/ 171370359 w 203"/>
              <a:gd name="T13" fmla="*/ 496469194 h 1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3" h="197">
                <a:moveTo>
                  <a:pt x="68" y="197"/>
                </a:moveTo>
                <a:lnTo>
                  <a:pt x="60" y="61"/>
                </a:lnTo>
                <a:lnTo>
                  <a:pt x="203" y="53"/>
                </a:lnTo>
                <a:lnTo>
                  <a:pt x="136" y="0"/>
                </a:lnTo>
                <a:lnTo>
                  <a:pt x="0" y="8"/>
                </a:lnTo>
                <a:lnTo>
                  <a:pt x="7" y="144"/>
                </a:lnTo>
                <a:lnTo>
                  <a:pt x="68" y="197"/>
                </a:lnTo>
                <a:close/>
              </a:path>
            </a:pathLst>
          </a:custGeom>
          <a:solidFill>
            <a:schemeClr val="accent2"/>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35" name="Freeform 13"/>
          <p:cNvSpPr/>
          <p:nvPr>
            <p:custDataLst>
              <p:tags r:id="rId16"/>
            </p:custDataLst>
          </p:nvPr>
        </p:nvSpPr>
        <p:spPr bwMode="auto">
          <a:xfrm rot="12787443">
            <a:off x="6509437" y="2625956"/>
            <a:ext cx="854311" cy="286461"/>
          </a:xfrm>
          <a:custGeom>
            <a:avLst/>
            <a:gdLst>
              <a:gd name="T0" fmla="*/ 2147483646 w 134"/>
              <a:gd name="T1" fmla="*/ 2147483646 h 45"/>
              <a:gd name="T2" fmla="*/ 0 w 134"/>
              <a:gd name="T3" fmla="*/ 858130801 h 45"/>
              <a:gd name="T4" fmla="*/ 717286263 w 134"/>
              <a:gd name="T5" fmla="*/ 0 h 45"/>
              <a:gd name="T6" fmla="*/ 2147483646 w 134"/>
              <a:gd name="T7" fmla="*/ 572091187 h 45"/>
              <a:gd name="T8" fmla="*/ 2147483646 w 134"/>
              <a:gd name="T9" fmla="*/ 1430221989 h 45"/>
              <a:gd name="T10" fmla="*/ 2147483646 w 134"/>
              <a:gd name="T11" fmla="*/ 2147483646 h 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4" h="45">
                <a:moveTo>
                  <a:pt x="69" y="32"/>
                </a:moveTo>
                <a:cubicBezTo>
                  <a:pt x="37" y="32"/>
                  <a:pt x="12" y="16"/>
                  <a:pt x="0" y="6"/>
                </a:cubicBezTo>
                <a:cubicBezTo>
                  <a:pt x="5" y="0"/>
                  <a:pt x="5" y="0"/>
                  <a:pt x="5" y="0"/>
                </a:cubicBezTo>
                <a:cubicBezTo>
                  <a:pt x="23" y="15"/>
                  <a:pt x="70" y="45"/>
                  <a:pt x="129" y="4"/>
                </a:cubicBezTo>
                <a:cubicBezTo>
                  <a:pt x="134" y="10"/>
                  <a:pt x="134" y="10"/>
                  <a:pt x="134" y="10"/>
                </a:cubicBezTo>
                <a:cubicBezTo>
                  <a:pt x="110" y="26"/>
                  <a:pt x="88" y="32"/>
                  <a:pt x="69" y="32"/>
                </a:cubicBezTo>
                <a:close/>
              </a:path>
            </a:pathLst>
          </a:custGeom>
          <a:solidFill>
            <a:schemeClr val="accent1"/>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 name="Freeform 14"/>
          <p:cNvSpPr/>
          <p:nvPr>
            <p:custDataLst>
              <p:tags r:id="rId17"/>
            </p:custDataLst>
          </p:nvPr>
        </p:nvSpPr>
        <p:spPr bwMode="auto">
          <a:xfrm rot="12787443">
            <a:off x="7110861" y="2958541"/>
            <a:ext cx="171537" cy="166467"/>
          </a:xfrm>
          <a:custGeom>
            <a:avLst/>
            <a:gdLst>
              <a:gd name="T0" fmla="*/ 171370359 w 203"/>
              <a:gd name="T1" fmla="*/ 496469194 h 197"/>
              <a:gd name="T2" fmla="*/ 151209140 w 203"/>
              <a:gd name="T3" fmla="*/ 153728492 h 197"/>
              <a:gd name="T4" fmla="*/ 511590131 w 203"/>
              <a:gd name="T5" fmla="*/ 133567274 h 197"/>
              <a:gd name="T6" fmla="*/ 342740718 w 203"/>
              <a:gd name="T7" fmla="*/ 0 h 197"/>
              <a:gd name="T8" fmla="*/ 0 w 203"/>
              <a:gd name="T9" fmla="*/ 20161218 h 197"/>
              <a:gd name="T10" fmla="*/ 17640273 w 203"/>
              <a:gd name="T11" fmla="*/ 362901920 h 197"/>
              <a:gd name="T12" fmla="*/ 171370359 w 203"/>
              <a:gd name="T13" fmla="*/ 496469194 h 1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3" h="197">
                <a:moveTo>
                  <a:pt x="68" y="197"/>
                </a:moveTo>
                <a:lnTo>
                  <a:pt x="60" y="61"/>
                </a:lnTo>
                <a:lnTo>
                  <a:pt x="203" y="53"/>
                </a:lnTo>
                <a:lnTo>
                  <a:pt x="136" y="0"/>
                </a:lnTo>
                <a:lnTo>
                  <a:pt x="0" y="8"/>
                </a:lnTo>
                <a:lnTo>
                  <a:pt x="7" y="144"/>
                </a:lnTo>
                <a:lnTo>
                  <a:pt x="68" y="197"/>
                </a:lnTo>
                <a:close/>
              </a:path>
            </a:pathLst>
          </a:custGeom>
          <a:solidFill>
            <a:schemeClr val="accent1"/>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61" name="Freeform 13"/>
          <p:cNvSpPr/>
          <p:nvPr>
            <p:custDataLst>
              <p:tags r:id="rId18"/>
            </p:custDataLst>
          </p:nvPr>
        </p:nvSpPr>
        <p:spPr bwMode="auto">
          <a:xfrm rot="8467443">
            <a:off x="4843599" y="2678639"/>
            <a:ext cx="854311" cy="286461"/>
          </a:xfrm>
          <a:custGeom>
            <a:avLst/>
            <a:gdLst>
              <a:gd name="T0" fmla="*/ 2147483646 w 134"/>
              <a:gd name="T1" fmla="*/ 2147483646 h 45"/>
              <a:gd name="T2" fmla="*/ 0 w 134"/>
              <a:gd name="T3" fmla="*/ 858130801 h 45"/>
              <a:gd name="T4" fmla="*/ 717286263 w 134"/>
              <a:gd name="T5" fmla="*/ 0 h 45"/>
              <a:gd name="T6" fmla="*/ 2147483646 w 134"/>
              <a:gd name="T7" fmla="*/ 572091187 h 45"/>
              <a:gd name="T8" fmla="*/ 2147483646 w 134"/>
              <a:gd name="T9" fmla="*/ 1430221989 h 45"/>
              <a:gd name="T10" fmla="*/ 2147483646 w 134"/>
              <a:gd name="T11" fmla="*/ 2147483646 h 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4" h="45">
                <a:moveTo>
                  <a:pt x="69" y="32"/>
                </a:moveTo>
                <a:cubicBezTo>
                  <a:pt x="37" y="32"/>
                  <a:pt x="12" y="16"/>
                  <a:pt x="0" y="6"/>
                </a:cubicBezTo>
                <a:cubicBezTo>
                  <a:pt x="5" y="0"/>
                  <a:pt x="5" y="0"/>
                  <a:pt x="5" y="0"/>
                </a:cubicBezTo>
                <a:cubicBezTo>
                  <a:pt x="23" y="15"/>
                  <a:pt x="70" y="45"/>
                  <a:pt x="129" y="4"/>
                </a:cubicBezTo>
                <a:cubicBezTo>
                  <a:pt x="134" y="10"/>
                  <a:pt x="134" y="10"/>
                  <a:pt x="134" y="10"/>
                </a:cubicBezTo>
                <a:cubicBezTo>
                  <a:pt x="110" y="26"/>
                  <a:pt x="88" y="32"/>
                  <a:pt x="69" y="32"/>
                </a:cubicBezTo>
                <a:close/>
              </a:path>
            </a:pathLst>
          </a:custGeom>
          <a:solidFill>
            <a:schemeClr val="accent4"/>
          </a:solidFill>
          <a:ln>
            <a:noFill/>
          </a:ln>
        </p:spPr>
        <p:txBody>
          <a:bodyPr>
            <a:noAutofit/>
          </a:bodyPr>
          <a:lstStyle/>
          <a:p>
            <a:pPr>
              <a:lnSpc>
                <a:spcPct val="13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62" name="Freeform 14"/>
          <p:cNvSpPr/>
          <p:nvPr>
            <p:custDataLst>
              <p:tags r:id="rId19"/>
            </p:custDataLst>
          </p:nvPr>
        </p:nvSpPr>
        <p:spPr bwMode="auto">
          <a:xfrm rot="8467443">
            <a:off x="5524589" y="2575559"/>
            <a:ext cx="171537" cy="166467"/>
          </a:xfrm>
          <a:custGeom>
            <a:avLst/>
            <a:gdLst>
              <a:gd name="T0" fmla="*/ 171370359 w 203"/>
              <a:gd name="T1" fmla="*/ 496469194 h 197"/>
              <a:gd name="T2" fmla="*/ 151209140 w 203"/>
              <a:gd name="T3" fmla="*/ 153728492 h 197"/>
              <a:gd name="T4" fmla="*/ 511590131 w 203"/>
              <a:gd name="T5" fmla="*/ 133567274 h 197"/>
              <a:gd name="T6" fmla="*/ 342740718 w 203"/>
              <a:gd name="T7" fmla="*/ 0 h 197"/>
              <a:gd name="T8" fmla="*/ 0 w 203"/>
              <a:gd name="T9" fmla="*/ 20161218 h 197"/>
              <a:gd name="T10" fmla="*/ 17640273 w 203"/>
              <a:gd name="T11" fmla="*/ 362901920 h 197"/>
              <a:gd name="T12" fmla="*/ 171370359 w 203"/>
              <a:gd name="T13" fmla="*/ 496469194 h 1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3" h="197">
                <a:moveTo>
                  <a:pt x="68" y="197"/>
                </a:moveTo>
                <a:lnTo>
                  <a:pt x="60" y="61"/>
                </a:lnTo>
                <a:lnTo>
                  <a:pt x="203" y="53"/>
                </a:lnTo>
                <a:lnTo>
                  <a:pt x="136" y="0"/>
                </a:lnTo>
                <a:lnTo>
                  <a:pt x="0" y="8"/>
                </a:lnTo>
                <a:lnTo>
                  <a:pt x="7" y="144"/>
                </a:lnTo>
                <a:lnTo>
                  <a:pt x="68" y="197"/>
                </a:lnTo>
                <a:close/>
              </a:path>
            </a:pathLst>
          </a:custGeom>
          <a:solidFill>
            <a:schemeClr val="accent4"/>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75" name="Freeform 13"/>
          <p:cNvSpPr/>
          <p:nvPr>
            <p:custDataLst>
              <p:tags r:id="rId20"/>
            </p:custDataLst>
          </p:nvPr>
        </p:nvSpPr>
        <p:spPr bwMode="auto">
          <a:xfrm rot="17107443">
            <a:off x="7074314" y="4193981"/>
            <a:ext cx="854311" cy="286461"/>
          </a:xfrm>
          <a:custGeom>
            <a:avLst/>
            <a:gdLst>
              <a:gd name="T0" fmla="*/ 2147483646 w 134"/>
              <a:gd name="T1" fmla="*/ 2147483646 h 45"/>
              <a:gd name="T2" fmla="*/ 0 w 134"/>
              <a:gd name="T3" fmla="*/ 858130801 h 45"/>
              <a:gd name="T4" fmla="*/ 717286263 w 134"/>
              <a:gd name="T5" fmla="*/ 0 h 45"/>
              <a:gd name="T6" fmla="*/ 2147483646 w 134"/>
              <a:gd name="T7" fmla="*/ 572091187 h 45"/>
              <a:gd name="T8" fmla="*/ 2147483646 w 134"/>
              <a:gd name="T9" fmla="*/ 1430221989 h 45"/>
              <a:gd name="T10" fmla="*/ 2147483646 w 134"/>
              <a:gd name="T11" fmla="*/ 2147483646 h 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4" h="45">
                <a:moveTo>
                  <a:pt x="69" y="32"/>
                </a:moveTo>
                <a:cubicBezTo>
                  <a:pt x="37" y="32"/>
                  <a:pt x="12" y="16"/>
                  <a:pt x="0" y="6"/>
                </a:cubicBezTo>
                <a:cubicBezTo>
                  <a:pt x="5" y="0"/>
                  <a:pt x="5" y="0"/>
                  <a:pt x="5" y="0"/>
                </a:cubicBezTo>
                <a:cubicBezTo>
                  <a:pt x="23" y="15"/>
                  <a:pt x="70" y="45"/>
                  <a:pt x="129" y="4"/>
                </a:cubicBezTo>
                <a:cubicBezTo>
                  <a:pt x="134" y="10"/>
                  <a:pt x="134" y="10"/>
                  <a:pt x="134" y="10"/>
                </a:cubicBezTo>
                <a:cubicBezTo>
                  <a:pt x="110" y="26"/>
                  <a:pt x="88" y="32"/>
                  <a:pt x="69" y="32"/>
                </a:cubicBezTo>
                <a:close/>
              </a:path>
            </a:pathLst>
          </a:custGeom>
          <a:solidFill>
            <a:schemeClr val="accent3"/>
          </a:solidFill>
          <a:ln>
            <a:noFill/>
          </a:ln>
        </p:spPr>
        <p:txBody>
          <a:bodyPr>
            <a:noAutofit/>
          </a:bodyPr>
          <a:lstStyle/>
          <a:p>
            <a:pPr>
              <a:lnSpc>
                <a:spcPct val="13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76" name="Freeform 14"/>
          <p:cNvSpPr/>
          <p:nvPr>
            <p:custDataLst>
              <p:tags r:id="rId21"/>
            </p:custDataLst>
          </p:nvPr>
        </p:nvSpPr>
        <p:spPr bwMode="auto">
          <a:xfrm rot="17107443">
            <a:off x="7236808" y="4585523"/>
            <a:ext cx="171537" cy="166467"/>
          </a:xfrm>
          <a:custGeom>
            <a:avLst/>
            <a:gdLst>
              <a:gd name="T0" fmla="*/ 171370359 w 203"/>
              <a:gd name="T1" fmla="*/ 496469194 h 197"/>
              <a:gd name="T2" fmla="*/ 151209140 w 203"/>
              <a:gd name="T3" fmla="*/ 153728492 h 197"/>
              <a:gd name="T4" fmla="*/ 511590131 w 203"/>
              <a:gd name="T5" fmla="*/ 133567274 h 197"/>
              <a:gd name="T6" fmla="*/ 342740718 w 203"/>
              <a:gd name="T7" fmla="*/ 0 h 197"/>
              <a:gd name="T8" fmla="*/ 0 w 203"/>
              <a:gd name="T9" fmla="*/ 20161218 h 197"/>
              <a:gd name="T10" fmla="*/ 17640273 w 203"/>
              <a:gd name="T11" fmla="*/ 362901920 h 197"/>
              <a:gd name="T12" fmla="*/ 171370359 w 203"/>
              <a:gd name="T13" fmla="*/ 496469194 h 1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3" h="197">
                <a:moveTo>
                  <a:pt x="68" y="197"/>
                </a:moveTo>
                <a:lnTo>
                  <a:pt x="60" y="61"/>
                </a:lnTo>
                <a:lnTo>
                  <a:pt x="203" y="53"/>
                </a:lnTo>
                <a:lnTo>
                  <a:pt x="136" y="0"/>
                </a:lnTo>
                <a:lnTo>
                  <a:pt x="0" y="8"/>
                </a:lnTo>
                <a:lnTo>
                  <a:pt x="7" y="144"/>
                </a:lnTo>
                <a:lnTo>
                  <a:pt x="68" y="197"/>
                </a:lnTo>
                <a:close/>
              </a:path>
            </a:pathLst>
          </a:custGeom>
          <a:solidFill>
            <a:schemeClr val="accent3"/>
          </a:solidFill>
          <a:ln>
            <a:noFill/>
          </a:ln>
        </p:spPr>
        <p:txBody>
          <a:bodyPr>
            <a:noAutofit/>
          </a:bodyPr>
          <a:lstStyle/>
          <a:p>
            <a:pPr>
              <a:lnSpc>
                <a:spcPct val="14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41" name="文本框 17"/>
          <p:cNvSpPr txBox="1">
            <a:spLocks noChangeArrowheads="1"/>
          </p:cNvSpPr>
          <p:nvPr>
            <p:custDataLst>
              <p:tags r:id="rId22"/>
            </p:custDataLst>
          </p:nvPr>
        </p:nvSpPr>
        <p:spPr bwMode="auto">
          <a:xfrm>
            <a:off x="4864269" y="1086535"/>
            <a:ext cx="2637273" cy="45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algn="ctr" eaLnBrk="1" hangingPunct="1">
              <a:lnSpc>
                <a:spcPct val="120000"/>
              </a:lnSpc>
              <a:spcBef>
                <a:spcPct val="0"/>
              </a:spcBef>
              <a:buFontTx/>
              <a:buNone/>
            </a:pPr>
            <a:r>
              <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rPr>
              <a:t>多</a:t>
            </a:r>
            <a:endPar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endParaRPr>
          </a:p>
        </p:txBody>
      </p:sp>
      <p:sp>
        <p:nvSpPr>
          <p:cNvPr id="42" name="文本框 41"/>
          <p:cNvSpPr txBox="1"/>
          <p:nvPr>
            <p:custDataLst>
              <p:tags r:id="rId23"/>
            </p:custDataLst>
          </p:nvPr>
        </p:nvSpPr>
        <p:spPr>
          <a:xfrm>
            <a:off x="4859039" y="1610766"/>
            <a:ext cx="2637273" cy="850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chorCtr="0">
            <a:normAutofit fontScale="60000"/>
          </a:bodyPr>
          <a:lstStyle>
            <a:defPPr>
              <a:defRPr lang="zh-CN"/>
            </a:defPPr>
            <a:lvl1pPr algn="ctr">
              <a:spcBef>
                <a:spcPct val="0"/>
              </a:spcBef>
              <a:buFontTx/>
              <a:buNone/>
              <a:defRPr sz="1800"/>
            </a:lvl1pPr>
            <a:lvl2pPr marL="742950" indent="-28575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9pPr>
          </a:lstStyle>
          <a:p>
            <a:pPr>
              <a:lnSpc>
                <a:spcPct val="130000"/>
              </a:lnSpc>
              <a:spcBef>
                <a:spcPts val="0"/>
              </a:spcBef>
            </a:pPr>
            <a:r>
              <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大多数公司固定资产种类、数量繁多。</a:t>
            </a:r>
            <a:endPar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nSpc>
                <a:spcPct val="130000"/>
              </a:lnSpc>
              <a:spcBef>
                <a:spcPts val="0"/>
              </a:spcBef>
            </a:pPr>
            <a:r>
              <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种类多达：100+，</a:t>
            </a:r>
            <a:endPar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nSpc>
                <a:spcPct val="130000"/>
              </a:lnSpc>
              <a:spcBef>
                <a:spcPts val="0"/>
              </a:spcBef>
            </a:pPr>
            <a:r>
              <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数量多达：10000+</a:t>
            </a:r>
            <a:endParaRPr lang="zh-CN" altLang="en-US" sz="16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p:txBody>
      </p:sp>
      <p:sp>
        <p:nvSpPr>
          <p:cNvPr id="55" name="文本框 17"/>
          <p:cNvSpPr txBox="1">
            <a:spLocks noChangeArrowheads="1"/>
          </p:cNvSpPr>
          <p:nvPr>
            <p:custDataLst>
              <p:tags r:id="rId24"/>
            </p:custDataLst>
          </p:nvPr>
        </p:nvSpPr>
        <p:spPr bwMode="auto">
          <a:xfrm>
            <a:off x="7851345" y="2511187"/>
            <a:ext cx="2637273" cy="45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eaLnBrk="1" hangingPunct="1">
              <a:lnSpc>
                <a:spcPct val="120000"/>
              </a:lnSpc>
              <a:spcBef>
                <a:spcPct val="0"/>
              </a:spcBef>
              <a:buFontTx/>
              <a:buNone/>
            </a:pPr>
            <a:r>
              <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rPr>
              <a:t>贵</a:t>
            </a:r>
            <a:endPar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endParaRPr>
          </a:p>
        </p:txBody>
      </p:sp>
      <p:sp>
        <p:nvSpPr>
          <p:cNvPr id="56" name="文本框 55"/>
          <p:cNvSpPr txBox="1"/>
          <p:nvPr>
            <p:custDataLst>
              <p:tags r:id="rId25"/>
            </p:custDataLst>
          </p:nvPr>
        </p:nvSpPr>
        <p:spPr>
          <a:xfrm>
            <a:off x="7851345" y="2984188"/>
            <a:ext cx="2637273" cy="949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chorCtr="0">
            <a:normAutofit fontScale="80000"/>
          </a:bodyPr>
          <a:lstStyle>
            <a:defPPr>
              <a:defRPr lang="zh-CN"/>
            </a:defPPr>
            <a:lvl1pPr algn="ctr">
              <a:spcBef>
                <a:spcPct val="0"/>
              </a:spcBef>
              <a:buFontTx/>
              <a:buNone/>
              <a:defRPr sz="1800"/>
            </a:lvl1pPr>
            <a:lvl2pPr marL="742950" indent="-28575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9pPr>
          </a:lstStyle>
          <a:p>
            <a:pPr algn="l">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固定资产的价值一般较高</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l">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随着国家和行业在制造业领域持续转型升级，这种趋势会一直延续</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p:txBody>
      </p:sp>
      <p:sp>
        <p:nvSpPr>
          <p:cNvPr id="58" name="文本框 17"/>
          <p:cNvSpPr txBox="1">
            <a:spLocks noChangeArrowheads="1"/>
          </p:cNvSpPr>
          <p:nvPr>
            <p:custDataLst>
              <p:tags r:id="rId26"/>
            </p:custDataLst>
          </p:nvPr>
        </p:nvSpPr>
        <p:spPr bwMode="auto">
          <a:xfrm>
            <a:off x="7851345" y="4101135"/>
            <a:ext cx="2637273" cy="45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eaLnBrk="1" hangingPunct="1">
              <a:lnSpc>
                <a:spcPct val="120000"/>
              </a:lnSpc>
              <a:spcBef>
                <a:spcPct val="0"/>
              </a:spcBef>
              <a:buFontTx/>
              <a:buNone/>
            </a:pPr>
            <a:r>
              <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rPr>
              <a:t>繁</a:t>
            </a:r>
            <a:endPar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endParaRPr>
          </a:p>
        </p:txBody>
      </p:sp>
      <p:sp>
        <p:nvSpPr>
          <p:cNvPr id="59" name="文本框 58"/>
          <p:cNvSpPr txBox="1"/>
          <p:nvPr>
            <p:custDataLst>
              <p:tags r:id="rId27"/>
            </p:custDataLst>
          </p:nvPr>
        </p:nvSpPr>
        <p:spPr>
          <a:xfrm>
            <a:off x="7851345" y="4574135"/>
            <a:ext cx="2637273" cy="949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chorCtr="0">
            <a:normAutofit lnSpcReduction="10000"/>
          </a:bodyPr>
          <a:lstStyle>
            <a:defPPr>
              <a:defRPr lang="zh-CN"/>
            </a:defPPr>
            <a:lvl1pPr algn="ctr">
              <a:spcBef>
                <a:spcPct val="0"/>
              </a:spcBef>
              <a:buFontTx/>
              <a:buNone/>
              <a:defRPr sz="1800"/>
            </a:lvl1pPr>
            <a:lvl2pPr marL="742950" indent="-28575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9pPr>
          </a:lstStyle>
          <a:p>
            <a:pPr algn="l">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资产数据维护繁。</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l">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全生命周期汇总复杂。</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l">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管理流程过于繁复。</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p:txBody>
      </p:sp>
      <p:sp>
        <p:nvSpPr>
          <p:cNvPr id="61" name="文本框 17"/>
          <p:cNvSpPr txBox="1">
            <a:spLocks noChangeArrowheads="1"/>
          </p:cNvSpPr>
          <p:nvPr>
            <p:custDataLst>
              <p:tags r:id="rId28"/>
            </p:custDataLst>
          </p:nvPr>
        </p:nvSpPr>
        <p:spPr bwMode="auto">
          <a:xfrm>
            <a:off x="1662521" y="2511187"/>
            <a:ext cx="2637273" cy="45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algn="r" eaLnBrk="1" hangingPunct="1">
              <a:lnSpc>
                <a:spcPct val="120000"/>
              </a:lnSpc>
              <a:spcBef>
                <a:spcPct val="0"/>
              </a:spcBef>
              <a:buFontTx/>
              <a:buNone/>
            </a:pPr>
            <a:r>
              <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rPr>
              <a:t>广</a:t>
            </a:r>
            <a:endPar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endParaRPr>
          </a:p>
        </p:txBody>
      </p:sp>
      <p:sp>
        <p:nvSpPr>
          <p:cNvPr id="62" name="文本框 61"/>
          <p:cNvSpPr txBox="1"/>
          <p:nvPr>
            <p:custDataLst>
              <p:tags r:id="rId29"/>
            </p:custDataLst>
          </p:nvPr>
        </p:nvSpPr>
        <p:spPr>
          <a:xfrm>
            <a:off x="1662521" y="2984188"/>
            <a:ext cx="2637273" cy="949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chorCtr="0">
            <a:normAutofit fontScale="70000"/>
          </a:bodyPr>
          <a:lstStyle>
            <a:defPPr>
              <a:defRPr lang="zh-CN"/>
            </a:defPPr>
            <a:lvl1pPr algn="ctr">
              <a:spcBef>
                <a:spcPct val="0"/>
              </a:spcBef>
              <a:buFontTx/>
              <a:buNone/>
              <a:defRPr sz="1800"/>
            </a:lvl1pPr>
            <a:lvl2pPr marL="742950" indent="-28575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9pPr>
          </a:lstStyle>
          <a:p>
            <a:pPr algn="r">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固定资产（工具、设备等）分布在公司的各个办公室、厂房、实验室。</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r">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同时制造流程长、厂房大，导致管理的范围极广。</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p:txBody>
      </p:sp>
      <p:sp>
        <p:nvSpPr>
          <p:cNvPr id="66" name="文本框 17"/>
          <p:cNvSpPr txBox="1">
            <a:spLocks noChangeArrowheads="1"/>
          </p:cNvSpPr>
          <p:nvPr>
            <p:custDataLst>
              <p:tags r:id="rId30"/>
            </p:custDataLst>
          </p:nvPr>
        </p:nvSpPr>
        <p:spPr bwMode="auto">
          <a:xfrm>
            <a:off x="1662521" y="4101135"/>
            <a:ext cx="2637273" cy="45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algn="r" eaLnBrk="1" hangingPunct="1">
              <a:lnSpc>
                <a:spcPct val="120000"/>
              </a:lnSpc>
              <a:spcBef>
                <a:spcPct val="0"/>
              </a:spcBef>
              <a:buFontTx/>
              <a:buNone/>
            </a:pPr>
            <a:r>
              <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rPr>
              <a:t>慢</a:t>
            </a:r>
            <a:endParaRPr lang="zh-CN" altLang="en-US" sz="2000" b="1" spc="300" dirty="0">
              <a:solidFill>
                <a:schemeClr val="bg1">
                  <a:lumMod val="95000"/>
                </a:schemeClr>
              </a:solidFill>
              <a:latin typeface="思源黑体" panose="020B0500000000000000" charset="-122"/>
              <a:ea typeface="思源黑体" panose="020B0500000000000000" charset="-122"/>
              <a:cs typeface="+mj-cs"/>
              <a:sym typeface="Arial" panose="020B0604020202020204" pitchFamily="34" charset="0"/>
            </a:endParaRPr>
          </a:p>
        </p:txBody>
      </p:sp>
      <p:sp>
        <p:nvSpPr>
          <p:cNvPr id="67" name="文本框 66"/>
          <p:cNvSpPr txBox="1"/>
          <p:nvPr>
            <p:custDataLst>
              <p:tags r:id="rId31"/>
            </p:custDataLst>
          </p:nvPr>
        </p:nvSpPr>
        <p:spPr>
          <a:xfrm>
            <a:off x="1662521" y="4574135"/>
            <a:ext cx="2637273" cy="949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chorCtr="0">
            <a:normAutofit lnSpcReduction="10000"/>
          </a:bodyPr>
          <a:lstStyle>
            <a:defPPr>
              <a:defRPr lang="zh-CN"/>
            </a:defPPr>
            <a:lvl1pPr algn="ctr">
              <a:spcBef>
                <a:spcPct val="0"/>
              </a:spcBef>
              <a:buFontTx/>
              <a:buNone/>
              <a:defRPr sz="1800"/>
            </a:lvl1pPr>
            <a:lvl2pPr marL="742950" indent="-28575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charset="0"/>
                <a:ea typeface="宋体" panose="02010600030101010101" pitchFamily="2" charset="-122"/>
              </a:defRPr>
            </a:lvl9pPr>
          </a:lstStyle>
          <a:p>
            <a:pPr algn="r">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盘点速度慢。</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r">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数据记录慢。</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a:p>
            <a:pPr algn="r">
              <a:lnSpc>
                <a:spcPct val="130000"/>
              </a:lnSpc>
              <a:spcBef>
                <a:spcPts val="0"/>
              </a:spcBef>
            </a:pPr>
            <a:r>
              <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rPr>
              <a:t>数据处理慢。</a:t>
            </a:r>
            <a:endParaRPr lang="zh-CN" altLang="en-US" sz="1400" spc="150" dirty="0">
              <a:solidFill>
                <a:schemeClr val="bg1">
                  <a:lumMod val="65000"/>
                </a:schemeClr>
              </a:solidFill>
              <a:latin typeface="思源黑体" panose="020B0500000000000000" charset="-122"/>
              <a:ea typeface="思源黑体" panose="020B0500000000000000" charset="-122"/>
              <a:sym typeface="Arial" panose="020B0604020202020204" pitchFamily="34" charset="0"/>
            </a:endParaRPr>
          </a:p>
        </p:txBody>
      </p:sp>
    </p:spTree>
    <p:custDataLst>
      <p:tags r:id="rId32"/>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lstStyle/>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01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痛点及需求</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5" name="直接连接符 4"/>
          <p:cNvCxnSpPr/>
          <p:nvPr/>
        </p:nvCxnSpPr>
        <p:spPr>
          <a:xfrm flipV="1">
            <a:off x="315039" y="626632"/>
            <a:ext cx="3206989" cy="761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2" name="日期占位符 11"/>
          <p:cNvSpPr>
            <a:spLocks noGrp="1"/>
          </p:cNvSpPr>
          <p:nvPr>
            <p:ph type="dt" sz="half" idx="10"/>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8" name="文本框 7"/>
          <p:cNvSpPr txBox="1"/>
          <p:nvPr/>
        </p:nvSpPr>
        <p:spPr>
          <a:xfrm>
            <a:off x="910595" y="1199967"/>
            <a:ext cx="4063498" cy="368300"/>
          </a:xfrm>
          <a:prstGeom prst="rect">
            <a:avLst/>
          </a:prstGeom>
          <a:noFill/>
        </p:spPr>
        <p:txBody>
          <a:bodyPr wrap="square" rtlCol="0">
            <a:spAutoFit/>
          </a:bodyPr>
          <a:p>
            <a:r>
              <a:rPr lang="zh-CN" altLang="en-US">
                <a:solidFill>
                  <a:schemeClr val="bg1">
                    <a:lumMod val="95000"/>
                  </a:schemeClr>
                </a:solidFill>
                <a:latin typeface="思源黑体" panose="020B0500000000000000" charset="-122"/>
                <a:ea typeface="思源黑体" panose="020B0500000000000000" charset="-122"/>
              </a:rPr>
              <a:t>问题牵引出相关的需求：</a:t>
            </a:r>
            <a:endParaRPr lang="zh-CN" altLang="en-US">
              <a:solidFill>
                <a:schemeClr val="bg1">
                  <a:lumMod val="95000"/>
                </a:schemeClr>
              </a:solidFill>
              <a:latin typeface="思源黑体" panose="020B0500000000000000" charset="-122"/>
              <a:ea typeface="思源黑体" panose="020B0500000000000000" charset="-122"/>
            </a:endParaRPr>
          </a:p>
        </p:txBody>
      </p:sp>
      <p:cxnSp>
        <p:nvCxnSpPr>
          <p:cNvPr id="2" name="直接连接符 1"/>
          <p:cNvCxnSpPr>
            <a:cxnSpLocks noChangeAspect="1"/>
          </p:cNvCxnSpPr>
          <p:nvPr>
            <p:custDataLst>
              <p:tags r:id="rId2"/>
            </p:custDataLst>
          </p:nvPr>
        </p:nvCxnSpPr>
        <p:spPr>
          <a:xfrm>
            <a:off x="7397603" y="4717963"/>
            <a:ext cx="344565" cy="344565"/>
          </a:xfrm>
          <a:prstGeom prst="line">
            <a:avLst/>
          </a:prstGeom>
          <a:ln w="19050">
            <a:solidFill>
              <a:schemeClr val="accent1"/>
            </a:solidFill>
            <a:prstDash val="sysDot"/>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6" name="直接连接符 5"/>
          <p:cNvCxnSpPr>
            <a:cxnSpLocks noChangeAspect="1"/>
          </p:cNvCxnSpPr>
          <p:nvPr>
            <p:custDataLst>
              <p:tags r:id="rId3"/>
            </p:custDataLst>
          </p:nvPr>
        </p:nvCxnSpPr>
        <p:spPr>
          <a:xfrm flipH="1">
            <a:off x="7637962" y="2702293"/>
            <a:ext cx="331922" cy="331922"/>
          </a:xfrm>
          <a:prstGeom prst="line">
            <a:avLst/>
          </a:prstGeom>
          <a:ln w="19050">
            <a:solidFill>
              <a:schemeClr val="accent2"/>
            </a:solidFill>
            <a:prstDash val="sysDot"/>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文本框 6"/>
          <p:cNvSpPr txBox="1"/>
          <p:nvPr>
            <p:custDataLst>
              <p:tags r:id="rId4"/>
            </p:custDataLst>
          </p:nvPr>
        </p:nvSpPr>
        <p:spPr>
          <a:xfrm>
            <a:off x="1416563" y="3266699"/>
            <a:ext cx="2562460" cy="441243"/>
          </a:xfrm>
          <a:prstGeom prst="rect">
            <a:avLst/>
          </a:prstGeom>
          <a:noFill/>
        </p:spPr>
        <p:txBody>
          <a:bodyPr wrap="square" anchor="b" anchorCtr="0">
            <a:normAutofit fontScale="90000"/>
          </a:bodyPr>
          <a:lstStyle>
            <a:defPPr>
              <a:defRPr lang="zh-CN"/>
            </a:defPPr>
            <a:lvl1pPr algn="ctr">
              <a:defRPr>
                <a:solidFill>
                  <a:schemeClr val="bg1"/>
                </a:solidFill>
              </a:defRPr>
            </a:lvl1pPr>
          </a:lstStyle>
          <a:p>
            <a:pPr algn="r">
              <a:lnSpc>
                <a:spcPct val="120000"/>
              </a:lnSpc>
            </a:pPr>
            <a:r>
              <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rPr>
              <a:t>数字化</a:t>
            </a:r>
            <a:endPar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endParaRPr>
          </a:p>
        </p:txBody>
      </p:sp>
      <p:sp>
        <p:nvSpPr>
          <p:cNvPr id="14" name="文本框 13"/>
          <p:cNvSpPr txBox="1"/>
          <p:nvPr>
            <p:custDataLst>
              <p:tags r:id="rId5"/>
            </p:custDataLst>
          </p:nvPr>
        </p:nvSpPr>
        <p:spPr>
          <a:xfrm>
            <a:off x="1416563" y="3720226"/>
            <a:ext cx="2562382" cy="672200"/>
          </a:xfrm>
          <a:prstGeom prst="rect">
            <a:avLst/>
          </a:prstGeom>
        </p:spPr>
        <p:txBody>
          <a:bodyPr wrap="square" anchor="ctr" anchorCtr="0">
            <a:normAutofit/>
          </a:bodyPr>
          <a:lstStyle>
            <a:defPPr>
              <a:defRPr lang="zh-CN"/>
            </a:defPPr>
            <a:lvl1pPr algn="ctr">
              <a:defRPr sz="1400">
                <a:solidFill>
                  <a:schemeClr val="bg1"/>
                </a:solidFill>
              </a:defRPr>
            </a:lvl1pPr>
          </a:lstStyle>
          <a:p>
            <a:pPr algn="r">
              <a:lnSpc>
                <a:spcPct val="120000"/>
              </a:lnSpc>
            </a:pPr>
            <a:r>
              <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rPr>
              <a:t>通过数字化手段进行固定资产的流程及业务管理</a:t>
            </a:r>
            <a:endPar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endParaRPr>
          </a:p>
        </p:txBody>
      </p:sp>
      <p:sp>
        <p:nvSpPr>
          <p:cNvPr id="15" name="Freeform 5"/>
          <p:cNvSpPr/>
          <p:nvPr>
            <p:custDataLst>
              <p:tags r:id="rId6"/>
            </p:custDataLst>
          </p:nvPr>
        </p:nvSpPr>
        <p:spPr bwMode="auto">
          <a:xfrm rot="512216">
            <a:off x="5500506" y="3872934"/>
            <a:ext cx="2048204" cy="1355339"/>
          </a:xfrm>
          <a:custGeom>
            <a:avLst/>
            <a:gdLst>
              <a:gd name="T0" fmla="*/ 440 w 1348"/>
              <a:gd name="T1" fmla="*/ 660 h 892"/>
              <a:gd name="T2" fmla="*/ 354 w 1348"/>
              <a:gd name="T3" fmla="*/ 654 h 892"/>
              <a:gd name="T4" fmla="*/ 270 w 1348"/>
              <a:gd name="T5" fmla="*/ 638 h 892"/>
              <a:gd name="T6" fmla="*/ 192 w 1348"/>
              <a:gd name="T7" fmla="*/ 612 h 892"/>
              <a:gd name="T8" fmla="*/ 116 w 1348"/>
              <a:gd name="T9" fmla="*/ 576 h 892"/>
              <a:gd name="T10" fmla="*/ 0 w 1348"/>
              <a:gd name="T11" fmla="*/ 778 h 892"/>
              <a:gd name="T12" fmla="*/ 102 w 1348"/>
              <a:gd name="T13" fmla="*/ 826 h 892"/>
              <a:gd name="T14" fmla="*/ 210 w 1348"/>
              <a:gd name="T15" fmla="*/ 862 h 892"/>
              <a:gd name="T16" fmla="*/ 322 w 1348"/>
              <a:gd name="T17" fmla="*/ 884 h 892"/>
              <a:gd name="T18" fmla="*/ 440 w 1348"/>
              <a:gd name="T19" fmla="*/ 892 h 892"/>
              <a:gd name="T20" fmla="*/ 486 w 1348"/>
              <a:gd name="T21" fmla="*/ 890 h 892"/>
              <a:gd name="T22" fmla="*/ 576 w 1348"/>
              <a:gd name="T23" fmla="*/ 880 h 892"/>
              <a:gd name="T24" fmla="*/ 664 w 1348"/>
              <a:gd name="T25" fmla="*/ 864 h 892"/>
              <a:gd name="T26" fmla="*/ 748 w 1348"/>
              <a:gd name="T27" fmla="*/ 838 h 892"/>
              <a:gd name="T28" fmla="*/ 830 w 1348"/>
              <a:gd name="T29" fmla="*/ 804 h 892"/>
              <a:gd name="T30" fmla="*/ 906 w 1348"/>
              <a:gd name="T31" fmla="*/ 762 h 892"/>
              <a:gd name="T32" fmla="*/ 978 w 1348"/>
              <a:gd name="T33" fmla="*/ 714 h 892"/>
              <a:gd name="T34" fmla="*/ 1046 w 1348"/>
              <a:gd name="T35" fmla="*/ 660 h 892"/>
              <a:gd name="T36" fmla="*/ 1106 w 1348"/>
              <a:gd name="T37" fmla="*/ 600 h 892"/>
              <a:gd name="T38" fmla="*/ 1162 w 1348"/>
              <a:gd name="T39" fmla="*/ 534 h 892"/>
              <a:gd name="T40" fmla="*/ 1212 w 1348"/>
              <a:gd name="T41" fmla="*/ 462 h 892"/>
              <a:gd name="T42" fmla="*/ 1254 w 1348"/>
              <a:gd name="T43" fmla="*/ 388 h 892"/>
              <a:gd name="T44" fmla="*/ 1288 w 1348"/>
              <a:gd name="T45" fmla="*/ 308 h 892"/>
              <a:gd name="T46" fmla="*/ 1316 w 1348"/>
              <a:gd name="T47" fmla="*/ 224 h 892"/>
              <a:gd name="T48" fmla="*/ 1336 w 1348"/>
              <a:gd name="T49" fmla="*/ 136 h 892"/>
              <a:gd name="T50" fmla="*/ 1346 w 1348"/>
              <a:gd name="T51" fmla="*/ 46 h 892"/>
              <a:gd name="T52" fmla="*/ 1116 w 1348"/>
              <a:gd name="T53" fmla="*/ 0 h 892"/>
              <a:gd name="T54" fmla="*/ 1114 w 1348"/>
              <a:gd name="T55" fmla="*/ 34 h 892"/>
              <a:gd name="T56" fmla="*/ 1106 w 1348"/>
              <a:gd name="T57" fmla="*/ 100 h 892"/>
              <a:gd name="T58" fmla="*/ 1090 w 1348"/>
              <a:gd name="T59" fmla="*/ 166 h 892"/>
              <a:gd name="T60" fmla="*/ 1070 w 1348"/>
              <a:gd name="T61" fmla="*/ 228 h 892"/>
              <a:gd name="T62" fmla="*/ 1044 w 1348"/>
              <a:gd name="T63" fmla="*/ 286 h 892"/>
              <a:gd name="T64" fmla="*/ 1012 w 1348"/>
              <a:gd name="T65" fmla="*/ 342 h 892"/>
              <a:gd name="T66" fmla="*/ 976 w 1348"/>
              <a:gd name="T67" fmla="*/ 396 h 892"/>
              <a:gd name="T68" fmla="*/ 934 w 1348"/>
              <a:gd name="T69" fmla="*/ 444 h 892"/>
              <a:gd name="T70" fmla="*/ 888 w 1348"/>
              <a:gd name="T71" fmla="*/ 488 h 892"/>
              <a:gd name="T72" fmla="*/ 840 w 1348"/>
              <a:gd name="T73" fmla="*/ 528 h 892"/>
              <a:gd name="T74" fmla="*/ 786 w 1348"/>
              <a:gd name="T75" fmla="*/ 564 h 892"/>
              <a:gd name="T76" fmla="*/ 730 w 1348"/>
              <a:gd name="T77" fmla="*/ 594 h 892"/>
              <a:gd name="T78" fmla="*/ 670 w 1348"/>
              <a:gd name="T79" fmla="*/ 620 h 892"/>
              <a:gd name="T80" fmla="*/ 606 w 1348"/>
              <a:gd name="T81" fmla="*/ 638 h 892"/>
              <a:gd name="T82" fmla="*/ 542 w 1348"/>
              <a:gd name="T83" fmla="*/ 652 h 892"/>
              <a:gd name="T84" fmla="*/ 474 w 1348"/>
              <a:gd name="T85" fmla="*/ 658 h 892"/>
              <a:gd name="T86" fmla="*/ 440 w 1348"/>
              <a:gd name="T87" fmla="*/ 660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48" h="892">
                <a:moveTo>
                  <a:pt x="440" y="660"/>
                </a:moveTo>
                <a:lnTo>
                  <a:pt x="440" y="660"/>
                </a:lnTo>
                <a:lnTo>
                  <a:pt x="396" y="658"/>
                </a:lnTo>
                <a:lnTo>
                  <a:pt x="354" y="654"/>
                </a:lnTo>
                <a:lnTo>
                  <a:pt x="312" y="646"/>
                </a:lnTo>
                <a:lnTo>
                  <a:pt x="270" y="638"/>
                </a:lnTo>
                <a:lnTo>
                  <a:pt x="230" y="626"/>
                </a:lnTo>
                <a:lnTo>
                  <a:pt x="192" y="612"/>
                </a:lnTo>
                <a:lnTo>
                  <a:pt x="154" y="596"/>
                </a:lnTo>
                <a:lnTo>
                  <a:pt x="116" y="576"/>
                </a:lnTo>
                <a:lnTo>
                  <a:pt x="0" y="778"/>
                </a:lnTo>
                <a:lnTo>
                  <a:pt x="0" y="778"/>
                </a:lnTo>
                <a:lnTo>
                  <a:pt x="50" y="804"/>
                </a:lnTo>
                <a:lnTo>
                  <a:pt x="102" y="826"/>
                </a:lnTo>
                <a:lnTo>
                  <a:pt x="156" y="846"/>
                </a:lnTo>
                <a:lnTo>
                  <a:pt x="210" y="862"/>
                </a:lnTo>
                <a:lnTo>
                  <a:pt x="266" y="874"/>
                </a:lnTo>
                <a:lnTo>
                  <a:pt x="322" y="884"/>
                </a:lnTo>
                <a:lnTo>
                  <a:pt x="380" y="890"/>
                </a:lnTo>
                <a:lnTo>
                  <a:pt x="440" y="892"/>
                </a:lnTo>
                <a:lnTo>
                  <a:pt x="440" y="892"/>
                </a:lnTo>
                <a:lnTo>
                  <a:pt x="486" y="890"/>
                </a:lnTo>
                <a:lnTo>
                  <a:pt x="532" y="886"/>
                </a:lnTo>
                <a:lnTo>
                  <a:pt x="576" y="880"/>
                </a:lnTo>
                <a:lnTo>
                  <a:pt x="622" y="874"/>
                </a:lnTo>
                <a:lnTo>
                  <a:pt x="664" y="864"/>
                </a:lnTo>
                <a:lnTo>
                  <a:pt x="708" y="852"/>
                </a:lnTo>
                <a:lnTo>
                  <a:pt x="748" y="838"/>
                </a:lnTo>
                <a:lnTo>
                  <a:pt x="790" y="822"/>
                </a:lnTo>
                <a:lnTo>
                  <a:pt x="830" y="804"/>
                </a:lnTo>
                <a:lnTo>
                  <a:pt x="868" y="784"/>
                </a:lnTo>
                <a:lnTo>
                  <a:pt x="906" y="762"/>
                </a:lnTo>
                <a:lnTo>
                  <a:pt x="942" y="740"/>
                </a:lnTo>
                <a:lnTo>
                  <a:pt x="978" y="714"/>
                </a:lnTo>
                <a:lnTo>
                  <a:pt x="1012" y="688"/>
                </a:lnTo>
                <a:lnTo>
                  <a:pt x="1046" y="660"/>
                </a:lnTo>
                <a:lnTo>
                  <a:pt x="1076" y="630"/>
                </a:lnTo>
                <a:lnTo>
                  <a:pt x="1106" y="600"/>
                </a:lnTo>
                <a:lnTo>
                  <a:pt x="1134" y="568"/>
                </a:lnTo>
                <a:lnTo>
                  <a:pt x="1162" y="534"/>
                </a:lnTo>
                <a:lnTo>
                  <a:pt x="1188" y="498"/>
                </a:lnTo>
                <a:lnTo>
                  <a:pt x="1212" y="462"/>
                </a:lnTo>
                <a:lnTo>
                  <a:pt x="1234" y="426"/>
                </a:lnTo>
                <a:lnTo>
                  <a:pt x="1254" y="388"/>
                </a:lnTo>
                <a:lnTo>
                  <a:pt x="1272" y="348"/>
                </a:lnTo>
                <a:lnTo>
                  <a:pt x="1288" y="308"/>
                </a:lnTo>
                <a:lnTo>
                  <a:pt x="1304" y="266"/>
                </a:lnTo>
                <a:lnTo>
                  <a:pt x="1316" y="224"/>
                </a:lnTo>
                <a:lnTo>
                  <a:pt x="1326" y="180"/>
                </a:lnTo>
                <a:lnTo>
                  <a:pt x="1336" y="136"/>
                </a:lnTo>
                <a:lnTo>
                  <a:pt x="1342" y="92"/>
                </a:lnTo>
                <a:lnTo>
                  <a:pt x="1346" y="46"/>
                </a:lnTo>
                <a:lnTo>
                  <a:pt x="1348" y="0"/>
                </a:lnTo>
                <a:lnTo>
                  <a:pt x="1116" y="0"/>
                </a:lnTo>
                <a:lnTo>
                  <a:pt x="1116" y="0"/>
                </a:lnTo>
                <a:lnTo>
                  <a:pt x="1114" y="34"/>
                </a:lnTo>
                <a:lnTo>
                  <a:pt x="1110" y="68"/>
                </a:lnTo>
                <a:lnTo>
                  <a:pt x="1106" y="100"/>
                </a:lnTo>
                <a:lnTo>
                  <a:pt x="1100" y="134"/>
                </a:lnTo>
                <a:lnTo>
                  <a:pt x="1090" y="166"/>
                </a:lnTo>
                <a:lnTo>
                  <a:pt x="1082" y="196"/>
                </a:lnTo>
                <a:lnTo>
                  <a:pt x="1070" y="228"/>
                </a:lnTo>
                <a:lnTo>
                  <a:pt x="1058" y="258"/>
                </a:lnTo>
                <a:lnTo>
                  <a:pt x="1044" y="286"/>
                </a:lnTo>
                <a:lnTo>
                  <a:pt x="1028" y="314"/>
                </a:lnTo>
                <a:lnTo>
                  <a:pt x="1012" y="342"/>
                </a:lnTo>
                <a:lnTo>
                  <a:pt x="994" y="370"/>
                </a:lnTo>
                <a:lnTo>
                  <a:pt x="976" y="396"/>
                </a:lnTo>
                <a:lnTo>
                  <a:pt x="956" y="420"/>
                </a:lnTo>
                <a:lnTo>
                  <a:pt x="934" y="444"/>
                </a:lnTo>
                <a:lnTo>
                  <a:pt x="912" y="466"/>
                </a:lnTo>
                <a:lnTo>
                  <a:pt x="888" y="488"/>
                </a:lnTo>
                <a:lnTo>
                  <a:pt x="864" y="510"/>
                </a:lnTo>
                <a:lnTo>
                  <a:pt x="840" y="528"/>
                </a:lnTo>
                <a:lnTo>
                  <a:pt x="812" y="546"/>
                </a:lnTo>
                <a:lnTo>
                  <a:pt x="786" y="564"/>
                </a:lnTo>
                <a:lnTo>
                  <a:pt x="758" y="580"/>
                </a:lnTo>
                <a:lnTo>
                  <a:pt x="730" y="594"/>
                </a:lnTo>
                <a:lnTo>
                  <a:pt x="700" y="608"/>
                </a:lnTo>
                <a:lnTo>
                  <a:pt x="670" y="620"/>
                </a:lnTo>
                <a:lnTo>
                  <a:pt x="638" y="630"/>
                </a:lnTo>
                <a:lnTo>
                  <a:pt x="606" y="638"/>
                </a:lnTo>
                <a:lnTo>
                  <a:pt x="574" y="646"/>
                </a:lnTo>
                <a:lnTo>
                  <a:pt x="542" y="652"/>
                </a:lnTo>
                <a:lnTo>
                  <a:pt x="508" y="656"/>
                </a:lnTo>
                <a:lnTo>
                  <a:pt x="474" y="658"/>
                </a:lnTo>
                <a:lnTo>
                  <a:pt x="440" y="660"/>
                </a:lnTo>
                <a:lnTo>
                  <a:pt x="440" y="660"/>
                </a:lnTo>
                <a:close/>
              </a:path>
            </a:pathLst>
          </a:custGeom>
          <a:solidFill>
            <a:schemeClr val="accent1"/>
          </a:solidFill>
          <a:ln w="3175">
            <a:noFill/>
            <a:prstDash val="solid"/>
            <a:round/>
          </a:ln>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47" name="Freeform 6"/>
          <p:cNvSpPr/>
          <p:nvPr>
            <p:custDataLst>
              <p:tags r:id="rId7"/>
            </p:custDataLst>
          </p:nvPr>
        </p:nvSpPr>
        <p:spPr bwMode="auto">
          <a:xfrm rot="512216">
            <a:off x="4908385" y="2479414"/>
            <a:ext cx="844808" cy="2361208"/>
          </a:xfrm>
          <a:custGeom>
            <a:avLst/>
            <a:gdLst>
              <a:gd name="T0" fmla="*/ 232 w 556"/>
              <a:gd name="T1" fmla="*/ 778 h 1554"/>
              <a:gd name="T2" fmla="*/ 238 w 556"/>
              <a:gd name="T3" fmla="*/ 688 h 1554"/>
              <a:gd name="T4" fmla="*/ 256 w 556"/>
              <a:gd name="T5" fmla="*/ 600 h 1554"/>
              <a:gd name="T6" fmla="*/ 284 w 556"/>
              <a:gd name="T7" fmla="*/ 518 h 1554"/>
              <a:gd name="T8" fmla="*/ 322 w 556"/>
              <a:gd name="T9" fmla="*/ 442 h 1554"/>
              <a:gd name="T10" fmla="*/ 368 w 556"/>
              <a:gd name="T11" fmla="*/ 370 h 1554"/>
              <a:gd name="T12" fmla="*/ 424 w 556"/>
              <a:gd name="T13" fmla="*/ 306 h 1554"/>
              <a:gd name="T14" fmla="*/ 486 w 556"/>
              <a:gd name="T15" fmla="*/ 250 h 1554"/>
              <a:gd name="T16" fmla="*/ 556 w 556"/>
              <a:gd name="T17" fmla="*/ 200 h 1554"/>
              <a:gd name="T18" fmla="*/ 440 w 556"/>
              <a:gd name="T19" fmla="*/ 0 h 1554"/>
              <a:gd name="T20" fmla="*/ 346 w 556"/>
              <a:gd name="T21" fmla="*/ 64 h 1554"/>
              <a:gd name="T22" fmla="*/ 260 w 556"/>
              <a:gd name="T23" fmla="*/ 142 h 1554"/>
              <a:gd name="T24" fmla="*/ 184 w 556"/>
              <a:gd name="T25" fmla="*/ 228 h 1554"/>
              <a:gd name="T26" fmla="*/ 122 w 556"/>
              <a:gd name="T27" fmla="*/ 324 h 1554"/>
              <a:gd name="T28" fmla="*/ 70 w 556"/>
              <a:gd name="T29" fmla="*/ 428 h 1554"/>
              <a:gd name="T30" fmla="*/ 32 w 556"/>
              <a:gd name="T31" fmla="*/ 538 h 1554"/>
              <a:gd name="T32" fmla="*/ 8 w 556"/>
              <a:gd name="T33" fmla="*/ 656 h 1554"/>
              <a:gd name="T34" fmla="*/ 0 w 556"/>
              <a:gd name="T35" fmla="*/ 778 h 1554"/>
              <a:gd name="T36" fmla="*/ 2 w 556"/>
              <a:gd name="T37" fmla="*/ 838 h 1554"/>
              <a:gd name="T38" fmla="*/ 18 w 556"/>
              <a:gd name="T39" fmla="*/ 958 h 1554"/>
              <a:gd name="T40" fmla="*/ 50 w 556"/>
              <a:gd name="T41" fmla="*/ 1072 h 1554"/>
              <a:gd name="T42" fmla="*/ 94 w 556"/>
              <a:gd name="T43" fmla="*/ 1180 h 1554"/>
              <a:gd name="T44" fmla="*/ 152 w 556"/>
              <a:gd name="T45" fmla="*/ 1280 h 1554"/>
              <a:gd name="T46" fmla="*/ 220 w 556"/>
              <a:gd name="T47" fmla="*/ 1370 h 1554"/>
              <a:gd name="T48" fmla="*/ 302 w 556"/>
              <a:gd name="T49" fmla="*/ 1452 h 1554"/>
              <a:gd name="T50" fmla="*/ 392 w 556"/>
              <a:gd name="T51" fmla="*/ 1524 h 1554"/>
              <a:gd name="T52" fmla="*/ 556 w 556"/>
              <a:gd name="T53" fmla="*/ 1354 h 1554"/>
              <a:gd name="T54" fmla="*/ 520 w 556"/>
              <a:gd name="T55" fmla="*/ 1330 h 1554"/>
              <a:gd name="T56" fmla="*/ 454 w 556"/>
              <a:gd name="T57" fmla="*/ 1278 h 1554"/>
              <a:gd name="T58" fmla="*/ 394 w 556"/>
              <a:gd name="T59" fmla="*/ 1216 h 1554"/>
              <a:gd name="T60" fmla="*/ 344 w 556"/>
              <a:gd name="T61" fmla="*/ 1148 h 1554"/>
              <a:gd name="T62" fmla="*/ 302 w 556"/>
              <a:gd name="T63" fmla="*/ 1074 h 1554"/>
              <a:gd name="T64" fmla="*/ 268 w 556"/>
              <a:gd name="T65" fmla="*/ 996 h 1554"/>
              <a:gd name="T66" fmla="*/ 246 w 556"/>
              <a:gd name="T67" fmla="*/ 910 h 1554"/>
              <a:gd name="T68" fmla="*/ 234 w 556"/>
              <a:gd name="T69" fmla="*/ 822 h 1554"/>
              <a:gd name="T70" fmla="*/ 232 w 556"/>
              <a:gd name="T71" fmla="*/ 778 h 1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6" h="1554">
                <a:moveTo>
                  <a:pt x="232" y="778"/>
                </a:moveTo>
                <a:lnTo>
                  <a:pt x="232" y="778"/>
                </a:lnTo>
                <a:lnTo>
                  <a:pt x="234" y="732"/>
                </a:lnTo>
                <a:lnTo>
                  <a:pt x="238" y="688"/>
                </a:lnTo>
                <a:lnTo>
                  <a:pt x="246" y="644"/>
                </a:lnTo>
                <a:lnTo>
                  <a:pt x="256" y="600"/>
                </a:lnTo>
                <a:lnTo>
                  <a:pt x="268" y="560"/>
                </a:lnTo>
                <a:lnTo>
                  <a:pt x="284" y="518"/>
                </a:lnTo>
                <a:lnTo>
                  <a:pt x="302" y="480"/>
                </a:lnTo>
                <a:lnTo>
                  <a:pt x="322" y="442"/>
                </a:lnTo>
                <a:lnTo>
                  <a:pt x="344" y="406"/>
                </a:lnTo>
                <a:lnTo>
                  <a:pt x="368" y="370"/>
                </a:lnTo>
                <a:lnTo>
                  <a:pt x="394" y="338"/>
                </a:lnTo>
                <a:lnTo>
                  <a:pt x="424" y="306"/>
                </a:lnTo>
                <a:lnTo>
                  <a:pt x="454" y="276"/>
                </a:lnTo>
                <a:lnTo>
                  <a:pt x="486" y="250"/>
                </a:lnTo>
                <a:lnTo>
                  <a:pt x="520" y="224"/>
                </a:lnTo>
                <a:lnTo>
                  <a:pt x="556" y="200"/>
                </a:lnTo>
                <a:lnTo>
                  <a:pt x="440" y="0"/>
                </a:lnTo>
                <a:lnTo>
                  <a:pt x="440" y="0"/>
                </a:lnTo>
                <a:lnTo>
                  <a:pt x="392" y="30"/>
                </a:lnTo>
                <a:lnTo>
                  <a:pt x="346" y="64"/>
                </a:lnTo>
                <a:lnTo>
                  <a:pt x="302" y="102"/>
                </a:lnTo>
                <a:lnTo>
                  <a:pt x="260" y="142"/>
                </a:lnTo>
                <a:lnTo>
                  <a:pt x="220" y="184"/>
                </a:lnTo>
                <a:lnTo>
                  <a:pt x="184" y="228"/>
                </a:lnTo>
                <a:lnTo>
                  <a:pt x="152" y="276"/>
                </a:lnTo>
                <a:lnTo>
                  <a:pt x="122" y="324"/>
                </a:lnTo>
                <a:lnTo>
                  <a:pt x="94" y="376"/>
                </a:lnTo>
                <a:lnTo>
                  <a:pt x="70" y="428"/>
                </a:lnTo>
                <a:lnTo>
                  <a:pt x="50" y="482"/>
                </a:lnTo>
                <a:lnTo>
                  <a:pt x="32" y="538"/>
                </a:lnTo>
                <a:lnTo>
                  <a:pt x="18" y="596"/>
                </a:lnTo>
                <a:lnTo>
                  <a:pt x="8" y="656"/>
                </a:lnTo>
                <a:lnTo>
                  <a:pt x="2" y="716"/>
                </a:lnTo>
                <a:lnTo>
                  <a:pt x="0" y="778"/>
                </a:lnTo>
                <a:lnTo>
                  <a:pt x="0" y="778"/>
                </a:lnTo>
                <a:lnTo>
                  <a:pt x="2" y="838"/>
                </a:lnTo>
                <a:lnTo>
                  <a:pt x="8" y="898"/>
                </a:lnTo>
                <a:lnTo>
                  <a:pt x="18" y="958"/>
                </a:lnTo>
                <a:lnTo>
                  <a:pt x="32" y="1016"/>
                </a:lnTo>
                <a:lnTo>
                  <a:pt x="50" y="1072"/>
                </a:lnTo>
                <a:lnTo>
                  <a:pt x="70" y="1126"/>
                </a:lnTo>
                <a:lnTo>
                  <a:pt x="94" y="1180"/>
                </a:lnTo>
                <a:lnTo>
                  <a:pt x="122" y="1230"/>
                </a:lnTo>
                <a:lnTo>
                  <a:pt x="152" y="1280"/>
                </a:lnTo>
                <a:lnTo>
                  <a:pt x="184" y="1326"/>
                </a:lnTo>
                <a:lnTo>
                  <a:pt x="220" y="1370"/>
                </a:lnTo>
                <a:lnTo>
                  <a:pt x="260" y="1412"/>
                </a:lnTo>
                <a:lnTo>
                  <a:pt x="302" y="1452"/>
                </a:lnTo>
                <a:lnTo>
                  <a:pt x="346" y="1490"/>
                </a:lnTo>
                <a:lnTo>
                  <a:pt x="392" y="1524"/>
                </a:lnTo>
                <a:lnTo>
                  <a:pt x="440" y="1554"/>
                </a:lnTo>
                <a:lnTo>
                  <a:pt x="556" y="1354"/>
                </a:lnTo>
                <a:lnTo>
                  <a:pt x="556" y="1354"/>
                </a:lnTo>
                <a:lnTo>
                  <a:pt x="520" y="1330"/>
                </a:lnTo>
                <a:lnTo>
                  <a:pt x="486" y="1304"/>
                </a:lnTo>
                <a:lnTo>
                  <a:pt x="454" y="1278"/>
                </a:lnTo>
                <a:lnTo>
                  <a:pt x="424" y="1248"/>
                </a:lnTo>
                <a:lnTo>
                  <a:pt x="394" y="1216"/>
                </a:lnTo>
                <a:lnTo>
                  <a:pt x="368" y="1184"/>
                </a:lnTo>
                <a:lnTo>
                  <a:pt x="344" y="1148"/>
                </a:lnTo>
                <a:lnTo>
                  <a:pt x="322" y="1112"/>
                </a:lnTo>
                <a:lnTo>
                  <a:pt x="302" y="1074"/>
                </a:lnTo>
                <a:lnTo>
                  <a:pt x="284" y="1036"/>
                </a:lnTo>
                <a:lnTo>
                  <a:pt x="268" y="996"/>
                </a:lnTo>
                <a:lnTo>
                  <a:pt x="256" y="954"/>
                </a:lnTo>
                <a:lnTo>
                  <a:pt x="246" y="910"/>
                </a:lnTo>
                <a:lnTo>
                  <a:pt x="238" y="868"/>
                </a:lnTo>
                <a:lnTo>
                  <a:pt x="234" y="822"/>
                </a:lnTo>
                <a:lnTo>
                  <a:pt x="232" y="778"/>
                </a:lnTo>
                <a:lnTo>
                  <a:pt x="232" y="778"/>
                </a:lnTo>
                <a:close/>
              </a:path>
            </a:pathLst>
          </a:custGeom>
          <a:solidFill>
            <a:schemeClr val="accent3"/>
          </a:solidFill>
          <a:ln w="3175">
            <a:noFill/>
            <a:prstDash val="solid"/>
            <a:round/>
          </a:ln>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48" name="Freeform 7"/>
          <p:cNvSpPr/>
          <p:nvPr>
            <p:custDataLst>
              <p:tags r:id="rId8"/>
            </p:custDataLst>
          </p:nvPr>
        </p:nvSpPr>
        <p:spPr bwMode="auto">
          <a:xfrm rot="512216">
            <a:off x="5709145" y="2484545"/>
            <a:ext cx="2048204" cy="1352301"/>
          </a:xfrm>
          <a:custGeom>
            <a:avLst/>
            <a:gdLst>
              <a:gd name="T0" fmla="*/ 440 w 1348"/>
              <a:gd name="T1" fmla="*/ 232 h 890"/>
              <a:gd name="T2" fmla="*/ 508 w 1348"/>
              <a:gd name="T3" fmla="*/ 234 h 890"/>
              <a:gd name="T4" fmla="*/ 574 w 1348"/>
              <a:gd name="T5" fmla="*/ 244 h 890"/>
              <a:gd name="T6" fmla="*/ 638 w 1348"/>
              <a:gd name="T7" fmla="*/ 260 h 890"/>
              <a:gd name="T8" fmla="*/ 700 w 1348"/>
              <a:gd name="T9" fmla="*/ 282 h 890"/>
              <a:gd name="T10" fmla="*/ 758 w 1348"/>
              <a:gd name="T11" fmla="*/ 310 h 890"/>
              <a:gd name="T12" fmla="*/ 812 w 1348"/>
              <a:gd name="T13" fmla="*/ 344 h 890"/>
              <a:gd name="T14" fmla="*/ 864 w 1348"/>
              <a:gd name="T15" fmla="*/ 382 h 890"/>
              <a:gd name="T16" fmla="*/ 912 w 1348"/>
              <a:gd name="T17" fmla="*/ 424 h 890"/>
              <a:gd name="T18" fmla="*/ 956 w 1348"/>
              <a:gd name="T19" fmla="*/ 470 h 890"/>
              <a:gd name="T20" fmla="*/ 994 w 1348"/>
              <a:gd name="T21" fmla="*/ 522 h 890"/>
              <a:gd name="T22" fmla="*/ 1028 w 1348"/>
              <a:gd name="T23" fmla="*/ 576 h 890"/>
              <a:gd name="T24" fmla="*/ 1058 w 1348"/>
              <a:gd name="T25" fmla="*/ 634 h 890"/>
              <a:gd name="T26" fmla="*/ 1082 w 1348"/>
              <a:gd name="T27" fmla="*/ 694 h 890"/>
              <a:gd name="T28" fmla="*/ 1100 w 1348"/>
              <a:gd name="T29" fmla="*/ 756 h 890"/>
              <a:gd name="T30" fmla="*/ 1110 w 1348"/>
              <a:gd name="T31" fmla="*/ 822 h 890"/>
              <a:gd name="T32" fmla="*/ 1116 w 1348"/>
              <a:gd name="T33" fmla="*/ 890 h 890"/>
              <a:gd name="T34" fmla="*/ 1348 w 1348"/>
              <a:gd name="T35" fmla="*/ 890 h 890"/>
              <a:gd name="T36" fmla="*/ 1342 w 1348"/>
              <a:gd name="T37" fmla="*/ 798 h 890"/>
              <a:gd name="T38" fmla="*/ 1326 w 1348"/>
              <a:gd name="T39" fmla="*/ 710 h 890"/>
              <a:gd name="T40" fmla="*/ 1304 w 1348"/>
              <a:gd name="T41" fmla="*/ 624 h 890"/>
              <a:gd name="T42" fmla="*/ 1272 w 1348"/>
              <a:gd name="T43" fmla="*/ 542 h 890"/>
              <a:gd name="T44" fmla="*/ 1234 w 1348"/>
              <a:gd name="T45" fmla="*/ 464 h 890"/>
              <a:gd name="T46" fmla="*/ 1188 w 1348"/>
              <a:gd name="T47" fmla="*/ 392 h 890"/>
              <a:gd name="T48" fmla="*/ 1134 w 1348"/>
              <a:gd name="T49" fmla="*/ 322 h 890"/>
              <a:gd name="T50" fmla="*/ 1076 w 1348"/>
              <a:gd name="T51" fmla="*/ 260 h 890"/>
              <a:gd name="T52" fmla="*/ 1012 w 1348"/>
              <a:gd name="T53" fmla="*/ 202 h 890"/>
              <a:gd name="T54" fmla="*/ 942 w 1348"/>
              <a:gd name="T55" fmla="*/ 152 h 890"/>
              <a:gd name="T56" fmla="*/ 868 w 1348"/>
              <a:gd name="T57" fmla="*/ 106 h 890"/>
              <a:gd name="T58" fmla="*/ 790 w 1348"/>
              <a:gd name="T59" fmla="*/ 70 h 890"/>
              <a:gd name="T60" fmla="*/ 708 w 1348"/>
              <a:gd name="T61" fmla="*/ 40 h 890"/>
              <a:gd name="T62" fmla="*/ 622 w 1348"/>
              <a:gd name="T63" fmla="*/ 18 h 890"/>
              <a:gd name="T64" fmla="*/ 532 w 1348"/>
              <a:gd name="T65" fmla="*/ 4 h 890"/>
              <a:gd name="T66" fmla="*/ 440 w 1348"/>
              <a:gd name="T67" fmla="*/ 0 h 890"/>
              <a:gd name="T68" fmla="*/ 380 w 1348"/>
              <a:gd name="T69" fmla="*/ 2 h 890"/>
              <a:gd name="T70" fmla="*/ 266 w 1348"/>
              <a:gd name="T71" fmla="*/ 16 h 890"/>
              <a:gd name="T72" fmla="*/ 156 w 1348"/>
              <a:gd name="T73" fmla="*/ 44 h 890"/>
              <a:gd name="T74" fmla="*/ 50 w 1348"/>
              <a:gd name="T75" fmla="*/ 86 h 890"/>
              <a:gd name="T76" fmla="*/ 116 w 1348"/>
              <a:gd name="T77" fmla="*/ 314 h 890"/>
              <a:gd name="T78" fmla="*/ 154 w 1348"/>
              <a:gd name="T79" fmla="*/ 294 h 890"/>
              <a:gd name="T80" fmla="*/ 230 w 1348"/>
              <a:gd name="T81" fmla="*/ 264 h 890"/>
              <a:gd name="T82" fmla="*/ 312 w 1348"/>
              <a:gd name="T83" fmla="*/ 244 h 890"/>
              <a:gd name="T84" fmla="*/ 396 w 1348"/>
              <a:gd name="T85" fmla="*/ 232 h 890"/>
              <a:gd name="T86" fmla="*/ 440 w 1348"/>
              <a:gd name="T87" fmla="*/ 232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48" h="890">
                <a:moveTo>
                  <a:pt x="440" y="232"/>
                </a:moveTo>
                <a:lnTo>
                  <a:pt x="440" y="232"/>
                </a:lnTo>
                <a:lnTo>
                  <a:pt x="474" y="232"/>
                </a:lnTo>
                <a:lnTo>
                  <a:pt x="508" y="234"/>
                </a:lnTo>
                <a:lnTo>
                  <a:pt x="542" y="238"/>
                </a:lnTo>
                <a:lnTo>
                  <a:pt x="574" y="244"/>
                </a:lnTo>
                <a:lnTo>
                  <a:pt x="606" y="252"/>
                </a:lnTo>
                <a:lnTo>
                  <a:pt x="638" y="260"/>
                </a:lnTo>
                <a:lnTo>
                  <a:pt x="670" y="272"/>
                </a:lnTo>
                <a:lnTo>
                  <a:pt x="700" y="282"/>
                </a:lnTo>
                <a:lnTo>
                  <a:pt x="730" y="296"/>
                </a:lnTo>
                <a:lnTo>
                  <a:pt x="758" y="310"/>
                </a:lnTo>
                <a:lnTo>
                  <a:pt x="786" y="326"/>
                </a:lnTo>
                <a:lnTo>
                  <a:pt x="812" y="344"/>
                </a:lnTo>
                <a:lnTo>
                  <a:pt x="840" y="362"/>
                </a:lnTo>
                <a:lnTo>
                  <a:pt x="864" y="382"/>
                </a:lnTo>
                <a:lnTo>
                  <a:pt x="888" y="402"/>
                </a:lnTo>
                <a:lnTo>
                  <a:pt x="912" y="424"/>
                </a:lnTo>
                <a:lnTo>
                  <a:pt x="934" y="446"/>
                </a:lnTo>
                <a:lnTo>
                  <a:pt x="956" y="470"/>
                </a:lnTo>
                <a:lnTo>
                  <a:pt x="976" y="496"/>
                </a:lnTo>
                <a:lnTo>
                  <a:pt x="994" y="522"/>
                </a:lnTo>
                <a:lnTo>
                  <a:pt x="1012" y="548"/>
                </a:lnTo>
                <a:lnTo>
                  <a:pt x="1028" y="576"/>
                </a:lnTo>
                <a:lnTo>
                  <a:pt x="1044" y="604"/>
                </a:lnTo>
                <a:lnTo>
                  <a:pt x="1058" y="634"/>
                </a:lnTo>
                <a:lnTo>
                  <a:pt x="1070" y="664"/>
                </a:lnTo>
                <a:lnTo>
                  <a:pt x="1082" y="694"/>
                </a:lnTo>
                <a:lnTo>
                  <a:pt x="1090" y="726"/>
                </a:lnTo>
                <a:lnTo>
                  <a:pt x="1100" y="756"/>
                </a:lnTo>
                <a:lnTo>
                  <a:pt x="1106" y="790"/>
                </a:lnTo>
                <a:lnTo>
                  <a:pt x="1110" y="822"/>
                </a:lnTo>
                <a:lnTo>
                  <a:pt x="1114" y="856"/>
                </a:lnTo>
                <a:lnTo>
                  <a:pt x="1116" y="890"/>
                </a:lnTo>
                <a:lnTo>
                  <a:pt x="1348" y="890"/>
                </a:lnTo>
                <a:lnTo>
                  <a:pt x="1348" y="890"/>
                </a:lnTo>
                <a:lnTo>
                  <a:pt x="1346" y="844"/>
                </a:lnTo>
                <a:lnTo>
                  <a:pt x="1342" y="798"/>
                </a:lnTo>
                <a:lnTo>
                  <a:pt x="1336" y="754"/>
                </a:lnTo>
                <a:lnTo>
                  <a:pt x="1326" y="710"/>
                </a:lnTo>
                <a:lnTo>
                  <a:pt x="1316" y="668"/>
                </a:lnTo>
                <a:lnTo>
                  <a:pt x="1304" y="624"/>
                </a:lnTo>
                <a:lnTo>
                  <a:pt x="1288" y="584"/>
                </a:lnTo>
                <a:lnTo>
                  <a:pt x="1272" y="542"/>
                </a:lnTo>
                <a:lnTo>
                  <a:pt x="1254" y="504"/>
                </a:lnTo>
                <a:lnTo>
                  <a:pt x="1234" y="464"/>
                </a:lnTo>
                <a:lnTo>
                  <a:pt x="1212" y="428"/>
                </a:lnTo>
                <a:lnTo>
                  <a:pt x="1188" y="392"/>
                </a:lnTo>
                <a:lnTo>
                  <a:pt x="1162" y="356"/>
                </a:lnTo>
                <a:lnTo>
                  <a:pt x="1134" y="322"/>
                </a:lnTo>
                <a:lnTo>
                  <a:pt x="1106" y="290"/>
                </a:lnTo>
                <a:lnTo>
                  <a:pt x="1076" y="260"/>
                </a:lnTo>
                <a:lnTo>
                  <a:pt x="1046" y="230"/>
                </a:lnTo>
                <a:lnTo>
                  <a:pt x="1012" y="202"/>
                </a:lnTo>
                <a:lnTo>
                  <a:pt x="978" y="176"/>
                </a:lnTo>
                <a:lnTo>
                  <a:pt x="942" y="152"/>
                </a:lnTo>
                <a:lnTo>
                  <a:pt x="906" y="128"/>
                </a:lnTo>
                <a:lnTo>
                  <a:pt x="868" y="106"/>
                </a:lnTo>
                <a:lnTo>
                  <a:pt x="830" y="86"/>
                </a:lnTo>
                <a:lnTo>
                  <a:pt x="790" y="70"/>
                </a:lnTo>
                <a:lnTo>
                  <a:pt x="748" y="54"/>
                </a:lnTo>
                <a:lnTo>
                  <a:pt x="708" y="40"/>
                </a:lnTo>
                <a:lnTo>
                  <a:pt x="664" y="28"/>
                </a:lnTo>
                <a:lnTo>
                  <a:pt x="622" y="18"/>
                </a:lnTo>
                <a:lnTo>
                  <a:pt x="576" y="10"/>
                </a:lnTo>
                <a:lnTo>
                  <a:pt x="532" y="4"/>
                </a:lnTo>
                <a:lnTo>
                  <a:pt x="486" y="0"/>
                </a:lnTo>
                <a:lnTo>
                  <a:pt x="440" y="0"/>
                </a:lnTo>
                <a:lnTo>
                  <a:pt x="440" y="0"/>
                </a:lnTo>
                <a:lnTo>
                  <a:pt x="380" y="2"/>
                </a:lnTo>
                <a:lnTo>
                  <a:pt x="322" y="6"/>
                </a:lnTo>
                <a:lnTo>
                  <a:pt x="266" y="16"/>
                </a:lnTo>
                <a:lnTo>
                  <a:pt x="210" y="28"/>
                </a:lnTo>
                <a:lnTo>
                  <a:pt x="156" y="44"/>
                </a:lnTo>
                <a:lnTo>
                  <a:pt x="102" y="64"/>
                </a:lnTo>
                <a:lnTo>
                  <a:pt x="50" y="86"/>
                </a:lnTo>
                <a:lnTo>
                  <a:pt x="0" y="112"/>
                </a:lnTo>
                <a:lnTo>
                  <a:pt x="116" y="314"/>
                </a:lnTo>
                <a:lnTo>
                  <a:pt x="116" y="314"/>
                </a:lnTo>
                <a:lnTo>
                  <a:pt x="154" y="294"/>
                </a:lnTo>
                <a:lnTo>
                  <a:pt x="192" y="278"/>
                </a:lnTo>
                <a:lnTo>
                  <a:pt x="230" y="264"/>
                </a:lnTo>
                <a:lnTo>
                  <a:pt x="270" y="252"/>
                </a:lnTo>
                <a:lnTo>
                  <a:pt x="312" y="244"/>
                </a:lnTo>
                <a:lnTo>
                  <a:pt x="354" y="236"/>
                </a:lnTo>
                <a:lnTo>
                  <a:pt x="396" y="232"/>
                </a:lnTo>
                <a:lnTo>
                  <a:pt x="440" y="232"/>
                </a:lnTo>
                <a:lnTo>
                  <a:pt x="440" y="232"/>
                </a:lnTo>
                <a:close/>
              </a:path>
            </a:pathLst>
          </a:custGeom>
          <a:solidFill>
            <a:schemeClr val="accent2"/>
          </a:solidFill>
          <a:ln w="3175">
            <a:noFill/>
            <a:prstDash val="solid"/>
            <a:round/>
          </a:ln>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cxnSp>
        <p:nvCxnSpPr>
          <p:cNvPr id="64" name="直接连接符 63"/>
          <p:cNvCxnSpPr/>
          <p:nvPr>
            <p:custDataLst>
              <p:tags r:id="rId9"/>
            </p:custDataLst>
          </p:nvPr>
        </p:nvCxnSpPr>
        <p:spPr>
          <a:xfrm>
            <a:off x="4142664" y="3713907"/>
            <a:ext cx="510812" cy="6175"/>
          </a:xfrm>
          <a:prstGeom prst="line">
            <a:avLst/>
          </a:prstGeom>
          <a:ln w="19050" cmpd="sng">
            <a:solidFill>
              <a:schemeClr val="accent2"/>
            </a:solidFill>
            <a:prstDash val="sysDot"/>
            <a:headEnd type="oval" w="med" len="med"/>
            <a:tailEnd type="oval"/>
          </a:ln>
        </p:spPr>
        <p:style>
          <a:lnRef idx="1">
            <a:schemeClr val="accent1"/>
          </a:lnRef>
          <a:fillRef idx="0">
            <a:schemeClr val="accent1"/>
          </a:fillRef>
          <a:effectRef idx="0">
            <a:schemeClr val="accent1"/>
          </a:effectRef>
          <a:fontRef idx="minor">
            <a:schemeClr val="tx1"/>
          </a:fontRef>
        </p:style>
      </p:cxnSp>
      <p:sp>
        <p:nvSpPr>
          <p:cNvPr id="16" name="Freeform 9"/>
          <p:cNvSpPr/>
          <p:nvPr>
            <p:custDataLst>
              <p:tags r:id="rId10"/>
            </p:custDataLst>
          </p:nvPr>
        </p:nvSpPr>
        <p:spPr bwMode="auto">
          <a:xfrm>
            <a:off x="5836307" y="3884326"/>
            <a:ext cx="858179" cy="38898"/>
          </a:xfrm>
          <a:custGeom>
            <a:avLst/>
            <a:gdLst>
              <a:gd name="T0" fmla="*/ 90 w 92"/>
              <a:gd name="T1" fmla="*/ 4 h 4"/>
              <a:gd name="T2" fmla="*/ 2 w 92"/>
              <a:gd name="T3" fmla="*/ 4 h 4"/>
              <a:gd name="T4" fmla="*/ 0 w 92"/>
              <a:gd name="T5" fmla="*/ 2 h 4"/>
              <a:gd name="T6" fmla="*/ 2 w 92"/>
              <a:gd name="T7" fmla="*/ 0 h 4"/>
              <a:gd name="T8" fmla="*/ 90 w 92"/>
              <a:gd name="T9" fmla="*/ 0 h 4"/>
              <a:gd name="T10" fmla="*/ 92 w 92"/>
              <a:gd name="T11" fmla="*/ 2 h 4"/>
              <a:gd name="T12" fmla="*/ 90 w 92"/>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92" h="4">
                <a:moveTo>
                  <a:pt x="90" y="4"/>
                </a:moveTo>
                <a:cubicBezTo>
                  <a:pt x="2" y="4"/>
                  <a:pt x="2" y="4"/>
                  <a:pt x="2" y="4"/>
                </a:cubicBezTo>
                <a:cubicBezTo>
                  <a:pt x="0" y="4"/>
                  <a:pt x="0" y="3"/>
                  <a:pt x="0" y="2"/>
                </a:cubicBezTo>
                <a:cubicBezTo>
                  <a:pt x="0" y="1"/>
                  <a:pt x="0" y="0"/>
                  <a:pt x="2" y="0"/>
                </a:cubicBezTo>
                <a:cubicBezTo>
                  <a:pt x="90" y="0"/>
                  <a:pt x="90" y="0"/>
                  <a:pt x="90" y="0"/>
                </a:cubicBezTo>
                <a:cubicBezTo>
                  <a:pt x="91" y="0"/>
                  <a:pt x="92" y="1"/>
                  <a:pt x="92" y="2"/>
                </a:cubicBezTo>
                <a:cubicBezTo>
                  <a:pt x="92" y="3"/>
                  <a:pt x="91" y="4"/>
                  <a:pt x="90" y="4"/>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7" name="Freeform 10"/>
          <p:cNvSpPr/>
          <p:nvPr>
            <p:custDataLst>
              <p:tags r:id="rId11"/>
            </p:custDataLst>
          </p:nvPr>
        </p:nvSpPr>
        <p:spPr bwMode="auto">
          <a:xfrm>
            <a:off x="6087318" y="4128044"/>
            <a:ext cx="363450" cy="38898"/>
          </a:xfrm>
          <a:custGeom>
            <a:avLst/>
            <a:gdLst>
              <a:gd name="T0" fmla="*/ 37 w 39"/>
              <a:gd name="T1" fmla="*/ 4 h 4"/>
              <a:gd name="T2" fmla="*/ 2 w 39"/>
              <a:gd name="T3" fmla="*/ 4 h 4"/>
              <a:gd name="T4" fmla="*/ 0 w 39"/>
              <a:gd name="T5" fmla="*/ 2 h 4"/>
              <a:gd name="T6" fmla="*/ 2 w 39"/>
              <a:gd name="T7" fmla="*/ 0 h 4"/>
              <a:gd name="T8" fmla="*/ 37 w 39"/>
              <a:gd name="T9" fmla="*/ 0 h 4"/>
              <a:gd name="T10" fmla="*/ 39 w 39"/>
              <a:gd name="T11" fmla="*/ 2 h 4"/>
              <a:gd name="T12" fmla="*/ 37 w 39"/>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39" h="4">
                <a:moveTo>
                  <a:pt x="37" y="4"/>
                </a:moveTo>
                <a:cubicBezTo>
                  <a:pt x="2" y="4"/>
                  <a:pt x="2" y="4"/>
                  <a:pt x="2" y="4"/>
                </a:cubicBezTo>
                <a:cubicBezTo>
                  <a:pt x="1" y="4"/>
                  <a:pt x="0" y="3"/>
                  <a:pt x="0" y="2"/>
                </a:cubicBezTo>
                <a:cubicBezTo>
                  <a:pt x="0" y="1"/>
                  <a:pt x="1" y="0"/>
                  <a:pt x="2" y="0"/>
                </a:cubicBezTo>
                <a:cubicBezTo>
                  <a:pt x="37" y="0"/>
                  <a:pt x="37" y="0"/>
                  <a:pt x="37" y="0"/>
                </a:cubicBezTo>
                <a:cubicBezTo>
                  <a:pt x="38" y="0"/>
                  <a:pt x="39" y="1"/>
                  <a:pt x="39" y="2"/>
                </a:cubicBezTo>
                <a:cubicBezTo>
                  <a:pt x="39" y="3"/>
                  <a:pt x="38" y="4"/>
                  <a:pt x="37" y="4"/>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Freeform 11"/>
          <p:cNvSpPr>
            <a:spLocks noEditPoints="1"/>
          </p:cNvSpPr>
          <p:nvPr>
            <p:custDataLst>
              <p:tags r:id="rId12"/>
            </p:custDataLst>
          </p:nvPr>
        </p:nvSpPr>
        <p:spPr bwMode="auto">
          <a:xfrm>
            <a:off x="5674031" y="3165327"/>
            <a:ext cx="1190632" cy="1205827"/>
          </a:xfrm>
          <a:custGeom>
            <a:avLst/>
            <a:gdLst>
              <a:gd name="T0" fmla="*/ 120 w 127"/>
              <a:gd name="T1" fmla="*/ 129 h 129"/>
              <a:gd name="T2" fmla="*/ 6 w 127"/>
              <a:gd name="T3" fmla="*/ 129 h 129"/>
              <a:gd name="T4" fmla="*/ 0 w 127"/>
              <a:gd name="T5" fmla="*/ 123 h 129"/>
              <a:gd name="T6" fmla="*/ 0 w 127"/>
              <a:gd name="T7" fmla="*/ 116 h 129"/>
              <a:gd name="T8" fmla="*/ 0 w 127"/>
              <a:gd name="T9" fmla="*/ 116 h 129"/>
              <a:gd name="T10" fmla="*/ 0 w 127"/>
              <a:gd name="T11" fmla="*/ 115 h 129"/>
              <a:gd name="T12" fmla="*/ 9 w 127"/>
              <a:gd name="T13" fmla="*/ 77 h 129"/>
              <a:gd name="T14" fmla="*/ 9 w 127"/>
              <a:gd name="T15" fmla="*/ 58 h 129"/>
              <a:gd name="T16" fmla="*/ 9 w 127"/>
              <a:gd name="T17" fmla="*/ 7 h 129"/>
              <a:gd name="T18" fmla="*/ 17 w 127"/>
              <a:gd name="T19" fmla="*/ 0 h 129"/>
              <a:gd name="T20" fmla="*/ 108 w 127"/>
              <a:gd name="T21" fmla="*/ 0 h 129"/>
              <a:gd name="T22" fmla="*/ 116 w 127"/>
              <a:gd name="T23" fmla="*/ 7 h 129"/>
              <a:gd name="T24" fmla="*/ 116 w 127"/>
              <a:gd name="T25" fmla="*/ 77 h 129"/>
              <a:gd name="T26" fmla="*/ 127 w 127"/>
              <a:gd name="T27" fmla="*/ 115 h 129"/>
              <a:gd name="T28" fmla="*/ 127 w 127"/>
              <a:gd name="T29" fmla="*/ 115 h 129"/>
              <a:gd name="T30" fmla="*/ 127 w 127"/>
              <a:gd name="T31" fmla="*/ 116 h 129"/>
              <a:gd name="T32" fmla="*/ 127 w 127"/>
              <a:gd name="T33" fmla="*/ 124 h 129"/>
              <a:gd name="T34" fmla="*/ 120 w 127"/>
              <a:gd name="T35" fmla="*/ 129 h 129"/>
              <a:gd name="T36" fmla="*/ 4 w 127"/>
              <a:gd name="T37" fmla="*/ 119 h 129"/>
              <a:gd name="T38" fmla="*/ 4 w 127"/>
              <a:gd name="T39" fmla="*/ 123 h 129"/>
              <a:gd name="T40" fmla="*/ 6 w 127"/>
              <a:gd name="T41" fmla="*/ 125 h 129"/>
              <a:gd name="T42" fmla="*/ 120 w 127"/>
              <a:gd name="T43" fmla="*/ 125 h 129"/>
              <a:gd name="T44" fmla="*/ 123 w 127"/>
              <a:gd name="T45" fmla="*/ 124 h 129"/>
              <a:gd name="T46" fmla="*/ 123 w 127"/>
              <a:gd name="T47" fmla="*/ 119 h 129"/>
              <a:gd name="T48" fmla="*/ 118 w 127"/>
              <a:gd name="T49" fmla="*/ 119 h 129"/>
              <a:gd name="T50" fmla="*/ 9 w 127"/>
              <a:gd name="T51" fmla="*/ 119 h 129"/>
              <a:gd name="T52" fmla="*/ 4 w 127"/>
              <a:gd name="T53" fmla="*/ 119 h 129"/>
              <a:gd name="T54" fmla="*/ 4 w 127"/>
              <a:gd name="T55" fmla="*/ 115 h 129"/>
              <a:gd name="T56" fmla="*/ 9 w 127"/>
              <a:gd name="T57" fmla="*/ 115 h 129"/>
              <a:gd name="T58" fmla="*/ 118 w 127"/>
              <a:gd name="T59" fmla="*/ 115 h 129"/>
              <a:gd name="T60" fmla="*/ 123 w 127"/>
              <a:gd name="T61" fmla="*/ 115 h 129"/>
              <a:gd name="T62" fmla="*/ 112 w 127"/>
              <a:gd name="T63" fmla="*/ 78 h 129"/>
              <a:gd name="T64" fmla="*/ 112 w 127"/>
              <a:gd name="T65" fmla="*/ 77 h 129"/>
              <a:gd name="T66" fmla="*/ 112 w 127"/>
              <a:gd name="T67" fmla="*/ 7 h 129"/>
              <a:gd name="T68" fmla="*/ 108 w 127"/>
              <a:gd name="T69" fmla="*/ 4 h 129"/>
              <a:gd name="T70" fmla="*/ 17 w 127"/>
              <a:gd name="T71" fmla="*/ 4 h 129"/>
              <a:gd name="T72" fmla="*/ 13 w 127"/>
              <a:gd name="T73" fmla="*/ 7 h 129"/>
              <a:gd name="T74" fmla="*/ 13 w 127"/>
              <a:gd name="T75" fmla="*/ 77 h 129"/>
              <a:gd name="T76" fmla="*/ 13 w 127"/>
              <a:gd name="T77" fmla="*/ 78 h 129"/>
              <a:gd name="T78" fmla="*/ 4 w 127"/>
              <a:gd name="T79" fmla="*/ 115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27" h="129">
                <a:moveTo>
                  <a:pt x="120" y="129"/>
                </a:moveTo>
                <a:cubicBezTo>
                  <a:pt x="6" y="129"/>
                  <a:pt x="6" y="129"/>
                  <a:pt x="6" y="129"/>
                </a:cubicBezTo>
                <a:cubicBezTo>
                  <a:pt x="3" y="129"/>
                  <a:pt x="0" y="126"/>
                  <a:pt x="0" y="123"/>
                </a:cubicBezTo>
                <a:cubicBezTo>
                  <a:pt x="0" y="116"/>
                  <a:pt x="0" y="116"/>
                  <a:pt x="0" y="116"/>
                </a:cubicBezTo>
                <a:cubicBezTo>
                  <a:pt x="0" y="116"/>
                  <a:pt x="0" y="116"/>
                  <a:pt x="0" y="116"/>
                </a:cubicBezTo>
                <a:cubicBezTo>
                  <a:pt x="0" y="116"/>
                  <a:pt x="0" y="115"/>
                  <a:pt x="0" y="115"/>
                </a:cubicBezTo>
                <a:cubicBezTo>
                  <a:pt x="9" y="77"/>
                  <a:pt x="9" y="77"/>
                  <a:pt x="9" y="77"/>
                </a:cubicBezTo>
                <a:cubicBezTo>
                  <a:pt x="9" y="58"/>
                  <a:pt x="9" y="58"/>
                  <a:pt x="9" y="58"/>
                </a:cubicBezTo>
                <a:cubicBezTo>
                  <a:pt x="9" y="7"/>
                  <a:pt x="9" y="7"/>
                  <a:pt x="9" y="7"/>
                </a:cubicBezTo>
                <a:cubicBezTo>
                  <a:pt x="9" y="3"/>
                  <a:pt x="13" y="0"/>
                  <a:pt x="17" y="0"/>
                </a:cubicBezTo>
                <a:cubicBezTo>
                  <a:pt x="108" y="0"/>
                  <a:pt x="108" y="0"/>
                  <a:pt x="108" y="0"/>
                </a:cubicBezTo>
                <a:cubicBezTo>
                  <a:pt x="112" y="0"/>
                  <a:pt x="116" y="3"/>
                  <a:pt x="116" y="7"/>
                </a:cubicBezTo>
                <a:cubicBezTo>
                  <a:pt x="116" y="77"/>
                  <a:pt x="116" y="77"/>
                  <a:pt x="116" y="77"/>
                </a:cubicBezTo>
                <a:cubicBezTo>
                  <a:pt x="127" y="115"/>
                  <a:pt x="127" y="115"/>
                  <a:pt x="127" y="115"/>
                </a:cubicBezTo>
                <a:cubicBezTo>
                  <a:pt x="127" y="115"/>
                  <a:pt x="127" y="115"/>
                  <a:pt x="127" y="115"/>
                </a:cubicBezTo>
                <a:cubicBezTo>
                  <a:pt x="127" y="115"/>
                  <a:pt x="127" y="116"/>
                  <a:pt x="127" y="116"/>
                </a:cubicBezTo>
                <a:cubicBezTo>
                  <a:pt x="127" y="124"/>
                  <a:pt x="127" y="124"/>
                  <a:pt x="127" y="124"/>
                </a:cubicBezTo>
                <a:cubicBezTo>
                  <a:pt x="127" y="127"/>
                  <a:pt x="124" y="129"/>
                  <a:pt x="120" y="129"/>
                </a:cubicBezTo>
                <a:close/>
                <a:moveTo>
                  <a:pt x="4" y="119"/>
                </a:moveTo>
                <a:cubicBezTo>
                  <a:pt x="4" y="123"/>
                  <a:pt x="4" y="123"/>
                  <a:pt x="4" y="123"/>
                </a:cubicBezTo>
                <a:cubicBezTo>
                  <a:pt x="4" y="124"/>
                  <a:pt x="5" y="125"/>
                  <a:pt x="6" y="125"/>
                </a:cubicBezTo>
                <a:cubicBezTo>
                  <a:pt x="120" y="125"/>
                  <a:pt x="120" y="125"/>
                  <a:pt x="120" y="125"/>
                </a:cubicBezTo>
                <a:cubicBezTo>
                  <a:pt x="122" y="125"/>
                  <a:pt x="123" y="124"/>
                  <a:pt x="123" y="124"/>
                </a:cubicBezTo>
                <a:cubicBezTo>
                  <a:pt x="123" y="119"/>
                  <a:pt x="123" y="119"/>
                  <a:pt x="123" y="119"/>
                </a:cubicBezTo>
                <a:cubicBezTo>
                  <a:pt x="122" y="119"/>
                  <a:pt x="120" y="119"/>
                  <a:pt x="118" y="119"/>
                </a:cubicBezTo>
                <a:cubicBezTo>
                  <a:pt x="9" y="119"/>
                  <a:pt x="9" y="119"/>
                  <a:pt x="9" y="119"/>
                </a:cubicBezTo>
                <a:cubicBezTo>
                  <a:pt x="7" y="119"/>
                  <a:pt x="5" y="119"/>
                  <a:pt x="4" y="119"/>
                </a:cubicBezTo>
                <a:close/>
                <a:moveTo>
                  <a:pt x="4" y="115"/>
                </a:moveTo>
                <a:cubicBezTo>
                  <a:pt x="5" y="115"/>
                  <a:pt x="7" y="115"/>
                  <a:pt x="9" y="115"/>
                </a:cubicBezTo>
                <a:cubicBezTo>
                  <a:pt x="118" y="115"/>
                  <a:pt x="118" y="115"/>
                  <a:pt x="118" y="115"/>
                </a:cubicBezTo>
                <a:cubicBezTo>
                  <a:pt x="120" y="115"/>
                  <a:pt x="122" y="115"/>
                  <a:pt x="123" y="115"/>
                </a:cubicBezTo>
                <a:cubicBezTo>
                  <a:pt x="112" y="78"/>
                  <a:pt x="112" y="78"/>
                  <a:pt x="112" y="78"/>
                </a:cubicBezTo>
                <a:cubicBezTo>
                  <a:pt x="112" y="78"/>
                  <a:pt x="112" y="77"/>
                  <a:pt x="112" y="77"/>
                </a:cubicBezTo>
                <a:cubicBezTo>
                  <a:pt x="112" y="7"/>
                  <a:pt x="112" y="7"/>
                  <a:pt x="112" y="7"/>
                </a:cubicBezTo>
                <a:cubicBezTo>
                  <a:pt x="112" y="6"/>
                  <a:pt x="110" y="4"/>
                  <a:pt x="108" y="4"/>
                </a:cubicBezTo>
                <a:cubicBezTo>
                  <a:pt x="17" y="4"/>
                  <a:pt x="17" y="4"/>
                  <a:pt x="17" y="4"/>
                </a:cubicBezTo>
                <a:cubicBezTo>
                  <a:pt x="15" y="4"/>
                  <a:pt x="13" y="6"/>
                  <a:pt x="13" y="7"/>
                </a:cubicBezTo>
                <a:cubicBezTo>
                  <a:pt x="13" y="77"/>
                  <a:pt x="13" y="77"/>
                  <a:pt x="13" y="77"/>
                </a:cubicBezTo>
                <a:cubicBezTo>
                  <a:pt x="13" y="77"/>
                  <a:pt x="13" y="78"/>
                  <a:pt x="13" y="78"/>
                </a:cubicBezTo>
                <a:lnTo>
                  <a:pt x="4" y="115"/>
                </a:ln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Freeform 12"/>
          <p:cNvSpPr/>
          <p:nvPr>
            <p:custDataLst>
              <p:tags r:id="rId13"/>
            </p:custDataLst>
          </p:nvPr>
        </p:nvSpPr>
        <p:spPr bwMode="auto">
          <a:xfrm>
            <a:off x="6141410" y="4259323"/>
            <a:ext cx="255266" cy="57740"/>
          </a:xfrm>
          <a:custGeom>
            <a:avLst/>
            <a:gdLst>
              <a:gd name="T0" fmla="*/ 24 w 27"/>
              <a:gd name="T1" fmla="*/ 6 h 6"/>
              <a:gd name="T2" fmla="*/ 3 w 27"/>
              <a:gd name="T3" fmla="*/ 6 h 6"/>
              <a:gd name="T4" fmla="*/ 0 w 27"/>
              <a:gd name="T5" fmla="*/ 2 h 6"/>
              <a:gd name="T6" fmla="*/ 1 w 27"/>
              <a:gd name="T7" fmla="*/ 0 h 6"/>
              <a:gd name="T8" fmla="*/ 3 w 27"/>
              <a:gd name="T9" fmla="*/ 2 h 6"/>
              <a:gd name="T10" fmla="*/ 3 w 27"/>
              <a:gd name="T11" fmla="*/ 3 h 6"/>
              <a:gd name="T12" fmla="*/ 24 w 27"/>
              <a:gd name="T13" fmla="*/ 3 h 6"/>
              <a:gd name="T14" fmla="*/ 24 w 27"/>
              <a:gd name="T15" fmla="*/ 2 h 6"/>
              <a:gd name="T16" fmla="*/ 26 w 27"/>
              <a:gd name="T17" fmla="*/ 0 h 6"/>
              <a:gd name="T18" fmla="*/ 27 w 27"/>
              <a:gd name="T19" fmla="*/ 2 h 6"/>
              <a:gd name="T20" fmla="*/ 24 w 27"/>
              <a:gd name="T21"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7" h="6">
                <a:moveTo>
                  <a:pt x="24" y="6"/>
                </a:moveTo>
                <a:cubicBezTo>
                  <a:pt x="3" y="6"/>
                  <a:pt x="3" y="6"/>
                  <a:pt x="3" y="6"/>
                </a:cubicBezTo>
                <a:cubicBezTo>
                  <a:pt x="1" y="6"/>
                  <a:pt x="0" y="4"/>
                  <a:pt x="0" y="2"/>
                </a:cubicBezTo>
                <a:cubicBezTo>
                  <a:pt x="0" y="1"/>
                  <a:pt x="0" y="0"/>
                  <a:pt x="1" y="0"/>
                </a:cubicBezTo>
                <a:cubicBezTo>
                  <a:pt x="2" y="0"/>
                  <a:pt x="3" y="1"/>
                  <a:pt x="3" y="2"/>
                </a:cubicBezTo>
                <a:cubicBezTo>
                  <a:pt x="3" y="2"/>
                  <a:pt x="3" y="3"/>
                  <a:pt x="3" y="3"/>
                </a:cubicBezTo>
                <a:cubicBezTo>
                  <a:pt x="24" y="3"/>
                  <a:pt x="24" y="3"/>
                  <a:pt x="24" y="3"/>
                </a:cubicBezTo>
                <a:cubicBezTo>
                  <a:pt x="24" y="3"/>
                  <a:pt x="24" y="2"/>
                  <a:pt x="24" y="2"/>
                </a:cubicBezTo>
                <a:cubicBezTo>
                  <a:pt x="24" y="1"/>
                  <a:pt x="25" y="0"/>
                  <a:pt x="26" y="0"/>
                </a:cubicBezTo>
                <a:cubicBezTo>
                  <a:pt x="27" y="0"/>
                  <a:pt x="27" y="1"/>
                  <a:pt x="27" y="2"/>
                </a:cubicBezTo>
                <a:cubicBezTo>
                  <a:pt x="27" y="4"/>
                  <a:pt x="26" y="6"/>
                  <a:pt x="24"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0" name="Freeform 13"/>
          <p:cNvSpPr>
            <a:spLocks noEditPoints="1"/>
          </p:cNvSpPr>
          <p:nvPr>
            <p:custDataLst>
              <p:tags r:id="rId14"/>
            </p:custDataLst>
          </p:nvPr>
        </p:nvSpPr>
        <p:spPr bwMode="auto">
          <a:xfrm>
            <a:off x="6152958" y="3351306"/>
            <a:ext cx="243718" cy="374998"/>
          </a:xfrm>
          <a:custGeom>
            <a:avLst/>
            <a:gdLst>
              <a:gd name="T0" fmla="*/ 12 w 26"/>
              <a:gd name="T1" fmla="*/ 40 h 40"/>
              <a:gd name="T2" fmla="*/ 6 w 26"/>
              <a:gd name="T3" fmla="*/ 34 h 40"/>
              <a:gd name="T4" fmla="*/ 6 w 26"/>
              <a:gd name="T5" fmla="*/ 25 h 40"/>
              <a:gd name="T6" fmla="*/ 0 w 26"/>
              <a:gd name="T7" fmla="*/ 13 h 40"/>
              <a:gd name="T8" fmla="*/ 13 w 26"/>
              <a:gd name="T9" fmla="*/ 0 h 40"/>
              <a:gd name="T10" fmla="*/ 26 w 26"/>
              <a:gd name="T11" fmla="*/ 13 h 40"/>
              <a:gd name="T12" fmla="*/ 18 w 26"/>
              <a:gd name="T13" fmla="*/ 25 h 40"/>
              <a:gd name="T14" fmla="*/ 18 w 26"/>
              <a:gd name="T15" fmla="*/ 34 h 40"/>
              <a:gd name="T16" fmla="*/ 12 w 26"/>
              <a:gd name="T17" fmla="*/ 40 h 40"/>
              <a:gd name="T18" fmla="*/ 13 w 26"/>
              <a:gd name="T19" fmla="*/ 4 h 40"/>
              <a:gd name="T20" fmla="*/ 4 w 26"/>
              <a:gd name="T21" fmla="*/ 13 h 40"/>
              <a:gd name="T22" fmla="*/ 9 w 26"/>
              <a:gd name="T23" fmla="*/ 22 h 40"/>
              <a:gd name="T24" fmla="*/ 10 w 26"/>
              <a:gd name="T25" fmla="*/ 24 h 40"/>
              <a:gd name="T26" fmla="*/ 10 w 26"/>
              <a:gd name="T27" fmla="*/ 34 h 40"/>
              <a:gd name="T28" fmla="*/ 12 w 26"/>
              <a:gd name="T29" fmla="*/ 36 h 40"/>
              <a:gd name="T30" fmla="*/ 14 w 26"/>
              <a:gd name="T31" fmla="*/ 34 h 40"/>
              <a:gd name="T32" fmla="*/ 14 w 26"/>
              <a:gd name="T33" fmla="*/ 24 h 40"/>
              <a:gd name="T34" fmla="*/ 16 w 26"/>
              <a:gd name="T35" fmla="*/ 22 h 40"/>
              <a:gd name="T36" fmla="*/ 22 w 26"/>
              <a:gd name="T37" fmla="*/ 13 h 40"/>
              <a:gd name="T38" fmla="*/ 13 w 26"/>
              <a:gd name="T39" fmla="*/ 4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6" h="40">
                <a:moveTo>
                  <a:pt x="12" y="40"/>
                </a:moveTo>
                <a:cubicBezTo>
                  <a:pt x="9" y="40"/>
                  <a:pt x="6" y="37"/>
                  <a:pt x="6" y="34"/>
                </a:cubicBezTo>
                <a:cubicBezTo>
                  <a:pt x="6" y="25"/>
                  <a:pt x="6" y="25"/>
                  <a:pt x="6" y="25"/>
                </a:cubicBezTo>
                <a:cubicBezTo>
                  <a:pt x="2" y="23"/>
                  <a:pt x="0" y="18"/>
                  <a:pt x="0" y="13"/>
                </a:cubicBezTo>
                <a:cubicBezTo>
                  <a:pt x="0" y="6"/>
                  <a:pt x="5" y="0"/>
                  <a:pt x="13" y="0"/>
                </a:cubicBezTo>
                <a:cubicBezTo>
                  <a:pt x="20" y="0"/>
                  <a:pt x="26" y="6"/>
                  <a:pt x="26" y="13"/>
                </a:cubicBezTo>
                <a:cubicBezTo>
                  <a:pt x="26" y="18"/>
                  <a:pt x="23" y="23"/>
                  <a:pt x="18" y="25"/>
                </a:cubicBezTo>
                <a:cubicBezTo>
                  <a:pt x="18" y="34"/>
                  <a:pt x="18" y="34"/>
                  <a:pt x="18" y="34"/>
                </a:cubicBezTo>
                <a:cubicBezTo>
                  <a:pt x="18" y="37"/>
                  <a:pt x="16" y="40"/>
                  <a:pt x="12" y="40"/>
                </a:cubicBezTo>
                <a:close/>
                <a:moveTo>
                  <a:pt x="13" y="4"/>
                </a:moveTo>
                <a:cubicBezTo>
                  <a:pt x="8" y="4"/>
                  <a:pt x="4" y="8"/>
                  <a:pt x="4" y="13"/>
                </a:cubicBezTo>
                <a:cubicBezTo>
                  <a:pt x="4" y="17"/>
                  <a:pt x="6" y="20"/>
                  <a:pt x="9" y="22"/>
                </a:cubicBezTo>
                <a:cubicBezTo>
                  <a:pt x="10" y="22"/>
                  <a:pt x="10" y="23"/>
                  <a:pt x="10" y="24"/>
                </a:cubicBezTo>
                <a:cubicBezTo>
                  <a:pt x="10" y="34"/>
                  <a:pt x="10" y="34"/>
                  <a:pt x="10" y="34"/>
                </a:cubicBezTo>
                <a:cubicBezTo>
                  <a:pt x="10" y="35"/>
                  <a:pt x="11" y="36"/>
                  <a:pt x="12" y="36"/>
                </a:cubicBezTo>
                <a:cubicBezTo>
                  <a:pt x="13" y="36"/>
                  <a:pt x="14" y="35"/>
                  <a:pt x="14" y="34"/>
                </a:cubicBezTo>
                <a:cubicBezTo>
                  <a:pt x="14" y="24"/>
                  <a:pt x="14" y="24"/>
                  <a:pt x="14" y="24"/>
                </a:cubicBezTo>
                <a:cubicBezTo>
                  <a:pt x="14" y="23"/>
                  <a:pt x="15" y="22"/>
                  <a:pt x="16" y="22"/>
                </a:cubicBezTo>
                <a:cubicBezTo>
                  <a:pt x="19" y="21"/>
                  <a:pt x="22" y="17"/>
                  <a:pt x="22" y="13"/>
                </a:cubicBezTo>
                <a:cubicBezTo>
                  <a:pt x="22" y="8"/>
                  <a:pt x="17" y="4"/>
                  <a:pt x="13" y="4"/>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1" name="Freeform 14"/>
          <p:cNvSpPr>
            <a:spLocks noEditPoints="1"/>
          </p:cNvSpPr>
          <p:nvPr>
            <p:custDataLst>
              <p:tags r:id="rId15"/>
            </p:custDataLst>
          </p:nvPr>
        </p:nvSpPr>
        <p:spPr bwMode="auto">
          <a:xfrm>
            <a:off x="5824760" y="3238868"/>
            <a:ext cx="869727" cy="591366"/>
          </a:xfrm>
          <a:custGeom>
            <a:avLst/>
            <a:gdLst>
              <a:gd name="T0" fmla="*/ 87 w 93"/>
              <a:gd name="T1" fmla="*/ 63 h 63"/>
              <a:gd name="T2" fmla="*/ 6 w 93"/>
              <a:gd name="T3" fmla="*/ 63 h 63"/>
              <a:gd name="T4" fmla="*/ 0 w 93"/>
              <a:gd name="T5" fmla="*/ 57 h 63"/>
              <a:gd name="T6" fmla="*/ 0 w 93"/>
              <a:gd name="T7" fmla="*/ 6 h 63"/>
              <a:gd name="T8" fmla="*/ 6 w 93"/>
              <a:gd name="T9" fmla="*/ 0 h 63"/>
              <a:gd name="T10" fmla="*/ 87 w 93"/>
              <a:gd name="T11" fmla="*/ 0 h 63"/>
              <a:gd name="T12" fmla="*/ 93 w 93"/>
              <a:gd name="T13" fmla="*/ 6 h 63"/>
              <a:gd name="T14" fmla="*/ 93 w 93"/>
              <a:gd name="T15" fmla="*/ 57 h 63"/>
              <a:gd name="T16" fmla="*/ 87 w 93"/>
              <a:gd name="T17" fmla="*/ 63 h 63"/>
              <a:gd name="T18" fmla="*/ 6 w 93"/>
              <a:gd name="T19" fmla="*/ 4 h 63"/>
              <a:gd name="T20" fmla="*/ 4 w 93"/>
              <a:gd name="T21" fmla="*/ 6 h 63"/>
              <a:gd name="T22" fmla="*/ 4 w 93"/>
              <a:gd name="T23" fmla="*/ 57 h 63"/>
              <a:gd name="T24" fmla="*/ 6 w 93"/>
              <a:gd name="T25" fmla="*/ 59 h 63"/>
              <a:gd name="T26" fmla="*/ 87 w 93"/>
              <a:gd name="T27" fmla="*/ 59 h 63"/>
              <a:gd name="T28" fmla="*/ 89 w 93"/>
              <a:gd name="T29" fmla="*/ 57 h 63"/>
              <a:gd name="T30" fmla="*/ 89 w 93"/>
              <a:gd name="T31" fmla="*/ 6 h 63"/>
              <a:gd name="T32" fmla="*/ 87 w 93"/>
              <a:gd name="T33" fmla="*/ 4 h 63"/>
              <a:gd name="T34" fmla="*/ 6 w 93"/>
              <a:gd name="T35" fmla="*/ 4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3" h="63">
                <a:moveTo>
                  <a:pt x="87" y="63"/>
                </a:moveTo>
                <a:cubicBezTo>
                  <a:pt x="6" y="63"/>
                  <a:pt x="6" y="63"/>
                  <a:pt x="6" y="63"/>
                </a:cubicBezTo>
                <a:cubicBezTo>
                  <a:pt x="3" y="63"/>
                  <a:pt x="0" y="60"/>
                  <a:pt x="0" y="57"/>
                </a:cubicBezTo>
                <a:cubicBezTo>
                  <a:pt x="0" y="6"/>
                  <a:pt x="0" y="6"/>
                  <a:pt x="0" y="6"/>
                </a:cubicBezTo>
                <a:cubicBezTo>
                  <a:pt x="0" y="2"/>
                  <a:pt x="3" y="0"/>
                  <a:pt x="6" y="0"/>
                </a:cubicBezTo>
                <a:cubicBezTo>
                  <a:pt x="87" y="0"/>
                  <a:pt x="87" y="0"/>
                  <a:pt x="87" y="0"/>
                </a:cubicBezTo>
                <a:cubicBezTo>
                  <a:pt x="90" y="0"/>
                  <a:pt x="93" y="2"/>
                  <a:pt x="93" y="6"/>
                </a:cubicBezTo>
                <a:cubicBezTo>
                  <a:pt x="93" y="57"/>
                  <a:pt x="93" y="57"/>
                  <a:pt x="93" y="57"/>
                </a:cubicBezTo>
                <a:cubicBezTo>
                  <a:pt x="93" y="60"/>
                  <a:pt x="90" y="63"/>
                  <a:pt x="87" y="63"/>
                </a:cubicBezTo>
                <a:close/>
                <a:moveTo>
                  <a:pt x="6" y="4"/>
                </a:moveTo>
                <a:cubicBezTo>
                  <a:pt x="5" y="4"/>
                  <a:pt x="4" y="5"/>
                  <a:pt x="4" y="6"/>
                </a:cubicBezTo>
                <a:cubicBezTo>
                  <a:pt x="4" y="57"/>
                  <a:pt x="4" y="57"/>
                  <a:pt x="4" y="57"/>
                </a:cubicBezTo>
                <a:cubicBezTo>
                  <a:pt x="4" y="58"/>
                  <a:pt x="5" y="59"/>
                  <a:pt x="6" y="59"/>
                </a:cubicBezTo>
                <a:cubicBezTo>
                  <a:pt x="87" y="59"/>
                  <a:pt x="87" y="59"/>
                  <a:pt x="87" y="59"/>
                </a:cubicBezTo>
                <a:cubicBezTo>
                  <a:pt x="88" y="59"/>
                  <a:pt x="89" y="58"/>
                  <a:pt x="89" y="57"/>
                </a:cubicBezTo>
                <a:cubicBezTo>
                  <a:pt x="89" y="6"/>
                  <a:pt x="89" y="6"/>
                  <a:pt x="89" y="6"/>
                </a:cubicBezTo>
                <a:cubicBezTo>
                  <a:pt x="89" y="5"/>
                  <a:pt x="88" y="4"/>
                  <a:pt x="87" y="4"/>
                </a:cubicBezTo>
                <a:lnTo>
                  <a:pt x="6" y="4"/>
                </a:ln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28" tIns="45714" rIns="91428" bIns="45714" numCol="1" anchor="t" anchorCtr="0" compatLnSpc="1"/>
          <a:lstStyle/>
          <a:p>
            <a:pPr>
              <a:lnSpc>
                <a:spcPct val="120000"/>
              </a:lnSpc>
            </a:pP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2" name="文本框 21"/>
          <p:cNvSpPr txBox="1"/>
          <p:nvPr>
            <p:custDataLst>
              <p:tags r:id="rId16"/>
            </p:custDataLst>
          </p:nvPr>
        </p:nvSpPr>
        <p:spPr>
          <a:xfrm>
            <a:off x="8328795" y="1988548"/>
            <a:ext cx="2562460" cy="441243"/>
          </a:xfrm>
          <a:prstGeom prst="rect">
            <a:avLst/>
          </a:prstGeom>
          <a:noFill/>
        </p:spPr>
        <p:txBody>
          <a:bodyPr wrap="square" anchor="b" anchorCtr="0">
            <a:normAutofit fontScale="90000"/>
          </a:bodyPr>
          <a:lstStyle>
            <a:defPPr>
              <a:defRPr lang="zh-CN"/>
            </a:defPPr>
            <a:lvl1pPr algn="ctr">
              <a:defRPr>
                <a:solidFill>
                  <a:schemeClr val="bg1"/>
                </a:solidFill>
              </a:defRPr>
            </a:lvl1pPr>
          </a:lstStyle>
          <a:p>
            <a:pPr algn="l">
              <a:lnSpc>
                <a:spcPct val="120000"/>
              </a:lnSpc>
            </a:pPr>
            <a:r>
              <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rPr>
              <a:t>全覆盖</a:t>
            </a:r>
            <a:endPar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endParaRPr>
          </a:p>
        </p:txBody>
      </p:sp>
      <p:sp>
        <p:nvSpPr>
          <p:cNvPr id="27" name="文本框 26"/>
          <p:cNvSpPr txBox="1"/>
          <p:nvPr>
            <p:custDataLst>
              <p:tags r:id="rId17"/>
            </p:custDataLst>
          </p:nvPr>
        </p:nvSpPr>
        <p:spPr>
          <a:xfrm>
            <a:off x="8328795" y="2442075"/>
            <a:ext cx="2562382" cy="672200"/>
          </a:xfrm>
          <a:prstGeom prst="rect">
            <a:avLst/>
          </a:prstGeom>
        </p:spPr>
        <p:txBody>
          <a:bodyPr wrap="square" anchor="ctr" anchorCtr="0">
            <a:normAutofit/>
          </a:bodyPr>
          <a:lstStyle>
            <a:defPPr>
              <a:defRPr lang="zh-CN"/>
            </a:defPPr>
            <a:lvl1pPr algn="ctr">
              <a:defRPr sz="1400">
                <a:solidFill>
                  <a:schemeClr val="bg1"/>
                </a:solidFill>
              </a:defRPr>
            </a:lvl1pPr>
          </a:lstStyle>
          <a:p>
            <a:pPr algn="l">
              <a:lnSpc>
                <a:spcPct val="120000"/>
              </a:lnSpc>
            </a:pPr>
            <a:r>
              <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rPr>
              <a:t>通过一套完整的软硬件系统覆盖公司所有的固定资产</a:t>
            </a:r>
            <a:endPar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endParaRPr>
          </a:p>
        </p:txBody>
      </p:sp>
      <p:sp>
        <p:nvSpPr>
          <p:cNvPr id="28" name="文本框 27"/>
          <p:cNvSpPr txBox="1"/>
          <p:nvPr>
            <p:custDataLst>
              <p:tags r:id="rId18"/>
            </p:custDataLst>
          </p:nvPr>
        </p:nvSpPr>
        <p:spPr>
          <a:xfrm>
            <a:off x="8089939" y="4675524"/>
            <a:ext cx="2562460" cy="441243"/>
          </a:xfrm>
          <a:prstGeom prst="rect">
            <a:avLst/>
          </a:prstGeom>
          <a:noFill/>
        </p:spPr>
        <p:txBody>
          <a:bodyPr wrap="square" anchor="b" anchorCtr="0">
            <a:normAutofit fontScale="90000"/>
          </a:bodyPr>
          <a:lstStyle>
            <a:defPPr>
              <a:defRPr lang="zh-CN"/>
            </a:defPPr>
            <a:lvl1pPr algn="ctr">
              <a:defRPr>
                <a:solidFill>
                  <a:schemeClr val="bg1"/>
                </a:solidFill>
              </a:defRPr>
            </a:lvl1pPr>
          </a:lstStyle>
          <a:p>
            <a:pPr algn="l">
              <a:lnSpc>
                <a:spcPct val="120000"/>
              </a:lnSpc>
            </a:pPr>
            <a:r>
              <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rPr>
              <a:t>简单易用</a:t>
            </a:r>
            <a:endParaRPr lang="zh-CN" altLang="en-US" sz="2000" b="1" spc="300" dirty="0">
              <a:solidFill>
                <a:srgbClr val="FFFFFF"/>
              </a:solidFill>
              <a:latin typeface="思源黑体" panose="020B0500000000000000" charset="-122"/>
              <a:ea typeface="思源黑体" panose="020B0500000000000000" charset="-122"/>
              <a:cs typeface="+mj-cs"/>
              <a:sym typeface="Arial" panose="020B0604020202020204" pitchFamily="34" charset="0"/>
            </a:endParaRPr>
          </a:p>
        </p:txBody>
      </p:sp>
      <p:sp>
        <p:nvSpPr>
          <p:cNvPr id="29" name="文本框 28"/>
          <p:cNvSpPr txBox="1"/>
          <p:nvPr>
            <p:custDataLst>
              <p:tags r:id="rId19"/>
            </p:custDataLst>
          </p:nvPr>
        </p:nvSpPr>
        <p:spPr>
          <a:xfrm>
            <a:off x="8089939" y="5129051"/>
            <a:ext cx="2562382" cy="672200"/>
          </a:xfrm>
          <a:prstGeom prst="rect">
            <a:avLst/>
          </a:prstGeom>
        </p:spPr>
        <p:txBody>
          <a:bodyPr wrap="square" anchor="ctr" anchorCtr="0">
            <a:normAutofit/>
          </a:bodyPr>
          <a:lstStyle>
            <a:defPPr>
              <a:defRPr lang="zh-CN"/>
            </a:defPPr>
            <a:lvl1pPr algn="ctr">
              <a:defRPr sz="1400">
                <a:solidFill>
                  <a:schemeClr val="bg1"/>
                </a:solidFill>
              </a:defRPr>
            </a:lvl1pPr>
          </a:lstStyle>
          <a:p>
            <a:pPr algn="l">
              <a:lnSpc>
                <a:spcPct val="120000"/>
              </a:lnSpc>
            </a:pPr>
            <a:r>
              <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rPr>
              <a:t>系统要求简单易用，且能最大程度解放人力</a:t>
            </a:r>
            <a:endParaRPr lang="zh-CN" altLang="en-US" spc="150" dirty="0">
              <a:solidFill>
                <a:srgbClr val="FFFFFF"/>
              </a:solidFill>
              <a:latin typeface="思源黑体" panose="020B0500000000000000" charset="-122"/>
              <a:ea typeface="思源黑体" panose="020B0500000000000000" charset="-122"/>
              <a:sym typeface="Arial" panose="020B0604020202020204" pitchFamily="34" charset="0"/>
            </a:endParaRPr>
          </a:p>
        </p:txBody>
      </p:sp>
    </p:spTree>
    <p:custDataLst>
      <p:tags r:id="rId20"/>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250284" y="1415221"/>
            <a:ext cx="1717075" cy="154002"/>
            <a:chOff x="5250180" y="1414796"/>
            <a:chExt cx="1717287" cy="154021"/>
          </a:xfrm>
        </p:grpSpPr>
        <p:cxnSp>
          <p:nvCxnSpPr>
            <p:cNvPr id="34" name="直接连接符 33"/>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80" name="组合 79"/>
          <p:cNvGrpSpPr/>
          <p:nvPr/>
        </p:nvGrpSpPr>
        <p:grpSpPr>
          <a:xfrm>
            <a:off x="6791593" y="1612450"/>
            <a:ext cx="160499" cy="1323413"/>
            <a:chOff x="6791678" y="1612049"/>
            <a:chExt cx="160519" cy="1323576"/>
          </a:xfrm>
        </p:grpSpPr>
        <p:cxnSp>
          <p:nvCxnSpPr>
            <p:cNvPr id="32" name="直接连接符 31"/>
            <p:cNvCxnSpPr/>
            <p:nvPr/>
          </p:nvCxnSpPr>
          <p:spPr>
            <a:xfrm flipV="1">
              <a:off x="6791678" y="1763894"/>
              <a:ext cx="6219" cy="11717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flipV="1">
              <a:off x="6830348" y="1713279"/>
              <a:ext cx="6124" cy="1153705"/>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flipV="1">
              <a:off x="6868836" y="1662665"/>
              <a:ext cx="6211" cy="1170156"/>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V="1">
              <a:off x="6907480" y="1612049"/>
              <a:ext cx="6142" cy="115720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flipV="1">
              <a:off x="6946355" y="1613701"/>
              <a:ext cx="5842" cy="110070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49" name="组合 48"/>
          <p:cNvGrpSpPr/>
          <p:nvPr/>
        </p:nvGrpSpPr>
        <p:grpSpPr>
          <a:xfrm>
            <a:off x="5250284" y="2989827"/>
            <a:ext cx="1717075" cy="154002"/>
            <a:chOff x="5250180" y="1414796"/>
            <a:chExt cx="1717287" cy="154021"/>
          </a:xfrm>
        </p:grpSpPr>
        <p:cxnSp>
          <p:nvCxnSpPr>
            <p:cNvPr id="50" name="直接连接符 49"/>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73" name="组合 72"/>
          <p:cNvGrpSpPr/>
          <p:nvPr/>
        </p:nvGrpSpPr>
        <p:grpSpPr>
          <a:xfrm flipV="1">
            <a:off x="5328380" y="4256428"/>
            <a:ext cx="1717075" cy="154002"/>
            <a:chOff x="5250180" y="1414796"/>
            <a:chExt cx="1717287" cy="154021"/>
          </a:xfrm>
        </p:grpSpPr>
        <p:cxnSp>
          <p:nvCxnSpPr>
            <p:cNvPr id="74" name="直接连接符 73"/>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77" name="直接连接符 76"/>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78" name="直接连接符 77"/>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81" name="组合 80"/>
          <p:cNvGrpSpPr/>
          <p:nvPr/>
        </p:nvGrpSpPr>
        <p:grpSpPr>
          <a:xfrm flipH="1">
            <a:off x="5274657" y="3028327"/>
            <a:ext cx="160499" cy="1323413"/>
            <a:chOff x="6791678" y="1612049"/>
            <a:chExt cx="160519" cy="1323576"/>
          </a:xfrm>
        </p:grpSpPr>
        <p:cxnSp>
          <p:nvCxnSpPr>
            <p:cNvPr id="82" name="直接连接符 81"/>
            <p:cNvCxnSpPr/>
            <p:nvPr/>
          </p:nvCxnSpPr>
          <p:spPr>
            <a:xfrm flipV="1">
              <a:off x="6791678" y="1763894"/>
              <a:ext cx="6219" cy="11717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6830348" y="1713279"/>
              <a:ext cx="6124" cy="1153705"/>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nvCxnSpPr>
          <p:spPr>
            <a:xfrm flipV="1">
              <a:off x="6868836" y="1662665"/>
              <a:ext cx="6211" cy="1170156"/>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nvCxnSpPr>
          <p:spPr>
            <a:xfrm flipV="1">
              <a:off x="6907480" y="1612049"/>
              <a:ext cx="6142" cy="115720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86" name="直接连接符 85"/>
            <p:cNvCxnSpPr/>
            <p:nvPr/>
          </p:nvCxnSpPr>
          <p:spPr>
            <a:xfrm flipV="1">
              <a:off x="6946355" y="1613701"/>
              <a:ext cx="5842" cy="110070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sp>
        <p:nvSpPr>
          <p:cNvPr id="87" name="文本框 86"/>
          <p:cNvSpPr txBox="1"/>
          <p:nvPr/>
        </p:nvSpPr>
        <p:spPr>
          <a:xfrm>
            <a:off x="4774094" y="4999972"/>
            <a:ext cx="2813973" cy="460375"/>
          </a:xfrm>
          <a:prstGeom prst="rect">
            <a:avLst/>
          </a:prstGeom>
          <a:noFill/>
        </p:spPr>
        <p:txBody>
          <a:bodyPr wrap="square" rtlCol="0">
            <a:spAutoFit/>
          </a:bodyPr>
          <a:lstStyle/>
          <a:p>
            <a:pPr algn="ct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行业解决方案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89" name="直接连接符 88"/>
          <p:cNvCxnSpPr/>
          <p:nvPr/>
        </p:nvCxnSpPr>
        <p:spPr>
          <a:xfrm>
            <a:off x="5056755" y="5523387"/>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1"/>
            </p:custDataLst>
          </p:nvPr>
        </p:nvSpPr>
        <p:spPr>
          <a:xfrm>
            <a:off x="4170283" y="5617752"/>
            <a:ext cx="4063498" cy="306705"/>
          </a:xfrm>
          <a:prstGeom prst="rect">
            <a:avLst/>
          </a:prstGeom>
          <a:noFill/>
        </p:spPr>
        <p:txBody>
          <a:bodyPr wrap="square" rtlCol="0">
            <a:spAutoFit/>
          </a:bodyPr>
          <a:p>
            <a:pPr algn="ctr"/>
            <a:r>
              <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行业解决方案集合</a:t>
            </a:r>
            <a:endParaRPr lang="zh-CN" altLang="en-US" sz="14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lstStyle/>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02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行业解决方案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5" name="直接连接符 4"/>
          <p:cNvCxnSpPr/>
          <p:nvPr/>
        </p:nvCxnSpPr>
        <p:spPr>
          <a:xfrm flipV="1">
            <a:off x="315039" y="626632"/>
            <a:ext cx="3206989" cy="761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3" name="灯片编号占位符 12"/>
          <p:cNvSpPr>
            <a:spLocks noGrp="1"/>
          </p:cNvSpPr>
          <p:nvPr>
            <p:ph type="sldNum" sz="quarter" idx="12"/>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23" name="矩形 22"/>
          <p:cNvSpPr/>
          <p:nvPr>
            <p:custDataLst>
              <p:tags r:id="rId2"/>
            </p:custDataLst>
          </p:nvPr>
        </p:nvSpPr>
        <p:spPr>
          <a:xfrm>
            <a:off x="5746794" y="1341554"/>
            <a:ext cx="3827307" cy="460375"/>
          </a:xfrm>
          <a:prstGeom prst="rect">
            <a:avLst/>
          </a:prstGeom>
        </p:spPr>
        <p:txBody>
          <a:bodyPr wrap="square">
            <a:spAutoFit/>
          </a:bodyPr>
          <a:p>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人工管理模式</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4" name="矩形 23"/>
          <p:cNvSpPr/>
          <p:nvPr>
            <p:custDataLst>
              <p:tags r:id="rId3"/>
            </p:custDataLst>
          </p:nvPr>
        </p:nvSpPr>
        <p:spPr>
          <a:xfrm>
            <a:off x="5747002" y="2670024"/>
            <a:ext cx="5213132" cy="645160"/>
          </a:xfrm>
          <a:prstGeom prst="rect">
            <a:avLst/>
          </a:prstGeom>
        </p:spPr>
        <p:txBody>
          <a:bodyPr wrap="square">
            <a:spAutoFit/>
          </a:bodyPr>
          <a:p>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配置更多更负责任的固定资产管理人员，每天进行数据的采集、整理、汇总和更新。</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a:p>
            <a:pPr algn="l">
              <a:buClrTx/>
              <a:buSzTx/>
              <a:buFontTx/>
            </a:pP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rPr>
              <a:t>本模式的问题如下：</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endParaRPr>
          </a:p>
        </p:txBody>
      </p:sp>
      <p:sp>
        <p:nvSpPr>
          <p:cNvPr id="25" name="矩形 24"/>
          <p:cNvSpPr/>
          <p:nvPr>
            <p:custDataLst>
              <p:tags r:id="rId4"/>
            </p:custDataLst>
          </p:nvPr>
        </p:nvSpPr>
        <p:spPr>
          <a:xfrm>
            <a:off x="5747002" y="1803023"/>
            <a:ext cx="3679162" cy="275590"/>
          </a:xfrm>
          <a:prstGeom prst="rect">
            <a:avLst/>
          </a:prstGeom>
        </p:spPr>
        <p:txBody>
          <a:bodyPr wrap="square">
            <a:spAutoFit/>
          </a:bodyPr>
          <a:p>
            <a:r>
              <a:rPr 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最为直接的</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有效</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管理手段</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endParaRPr>
          </a:p>
        </p:txBody>
      </p:sp>
      <p:sp>
        <p:nvSpPr>
          <p:cNvPr id="26" name="矩形 25"/>
          <p:cNvSpPr/>
          <p:nvPr>
            <p:custDataLst>
              <p:tags r:id="rId5"/>
            </p:custDataLst>
          </p:nvPr>
        </p:nvSpPr>
        <p:spPr>
          <a:xfrm>
            <a:off x="5860444" y="2328858"/>
            <a:ext cx="1726139" cy="152381"/>
          </a:xfrm>
          <a:prstGeom prst="rect">
            <a:avLst/>
          </a:prstGeom>
          <a:solidFill>
            <a:srgbClr val="E0B0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矩形 29"/>
          <p:cNvSpPr/>
          <p:nvPr>
            <p:custDataLst>
              <p:tags r:id="rId6"/>
            </p:custDataLst>
          </p:nvPr>
        </p:nvSpPr>
        <p:spPr>
          <a:xfrm>
            <a:off x="5860444" y="3852242"/>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1" name="矩形 30"/>
          <p:cNvSpPr/>
          <p:nvPr>
            <p:custDataLst>
              <p:tags r:id="rId7"/>
            </p:custDataLst>
          </p:nvPr>
        </p:nvSpPr>
        <p:spPr>
          <a:xfrm>
            <a:off x="5860444" y="4756370"/>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2" name="矩形 31"/>
          <p:cNvSpPr/>
          <p:nvPr>
            <p:custDataLst>
              <p:tags r:id="rId8"/>
            </p:custDataLst>
          </p:nvPr>
        </p:nvSpPr>
        <p:spPr>
          <a:xfrm>
            <a:off x="5860444" y="5660499"/>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3" name="矩形 32"/>
          <p:cNvSpPr/>
          <p:nvPr>
            <p:custDataLst>
              <p:tags r:id="rId9"/>
            </p:custDataLst>
          </p:nvPr>
        </p:nvSpPr>
        <p:spPr>
          <a:xfrm>
            <a:off x="6499891" y="3852242"/>
            <a:ext cx="4663288"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成本高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通过增加人手进行固定资产管理，并不能实现边际成本递减，反而会造成边际成本递增，因而是不可持续的。</a:t>
            </a:r>
            <a:endParaRPr 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4" name="矩形 33"/>
          <p:cNvSpPr/>
          <p:nvPr>
            <p:custDataLst>
              <p:tags r:id="rId10"/>
            </p:custDataLst>
          </p:nvPr>
        </p:nvSpPr>
        <p:spPr>
          <a:xfrm>
            <a:off x="6499810" y="4756162"/>
            <a:ext cx="4663499"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准确率低</a:t>
            </a:r>
            <a:r>
              <a:rPr lang="zh-CN" altLang="en-US" sz="1200" dirty="0">
                <a:solidFill>
                  <a:srgbClr val="E0B07E"/>
                </a:solidFill>
                <a:latin typeface="思源黑体" panose="020B0500000000000000" charset="-122"/>
                <a:ea typeface="思源黑体" panose="020B0500000000000000" charset="-122"/>
                <a:cs typeface="Segoe UI" panose="020B0502040204020203" pitchFamily="34" charset="0"/>
              </a:rPr>
              <a:t>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大量的人力投入到固定资产管理中，必然导致了人为出错的概率大大提高。人的扰动因素随人力投入规模增大而直线上升。</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5" name="矩形 34"/>
          <p:cNvSpPr/>
          <p:nvPr>
            <p:custDataLst>
              <p:tags r:id="rId11"/>
            </p:custDataLst>
          </p:nvPr>
        </p:nvSpPr>
        <p:spPr>
          <a:xfrm>
            <a:off x="6499810" y="5648228"/>
            <a:ext cx="4664135"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效率低</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 通过人工进行盘点，需要执行：找到</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人眼观察</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确认信息</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记录更新清单</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数据后台整理等多个步骤，效率极低。</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pic>
        <p:nvPicPr>
          <p:cNvPr id="36" name="图片 35" descr="32313535393238333b32313535393235303b4eba529b8d446e908ba15212"/>
          <p:cNvPicPr>
            <a:picLocks noChangeAspect="1"/>
          </p:cNvPicPr>
          <p:nvPr>
            <p:custDataLst>
              <p:tags r:id="rId12"/>
            </p:custDataLst>
          </p:nvPr>
        </p:nvPicPr>
        <p:blipFill>
          <a:blip r:embed="rId13">
            <a:extLst>
              <a:ext uri="{96DAC541-7B7A-43D3-8B79-37D633B846F1}">
                <asvg:svgBlip xmlns:asvg="http://schemas.microsoft.com/office/drawing/2016/SVG/main" r:embed="rId14"/>
              </a:ext>
            </a:extLst>
          </a:blip>
          <a:stretch>
            <a:fillRect/>
          </a:stretch>
        </p:blipFill>
        <p:spPr>
          <a:xfrm>
            <a:off x="753134" y="1608221"/>
            <a:ext cx="4190483" cy="4190483"/>
          </a:xfrm>
          <a:prstGeom prst="rect">
            <a:avLst/>
          </a:prstGeom>
        </p:spPr>
      </p:pic>
      <p:pic>
        <p:nvPicPr>
          <p:cNvPr id="37" name="图片 36" descr="343435333336373b333530343130353b6210672c"/>
          <p:cNvPicPr>
            <a:picLocks noChangeAspect="1"/>
          </p:cNvPicPr>
          <p:nvPr>
            <p:custDataLst>
              <p:tags r:id="rId15"/>
            </p:custDataLst>
          </p:nvPr>
        </p:nvPicPr>
        <p:blipFill>
          <a:blip r:embed="rId16">
            <a:extLst>
              <a:ext uri="{96DAC541-7B7A-43D3-8B79-37D633B846F1}">
                <asvg:svgBlip xmlns:asvg="http://schemas.microsoft.com/office/drawing/2016/SVG/main" r:embed="rId17"/>
              </a:ext>
            </a:extLst>
          </a:blip>
          <a:stretch>
            <a:fillRect/>
          </a:stretch>
        </p:blipFill>
        <p:spPr>
          <a:xfrm>
            <a:off x="5960762" y="3935843"/>
            <a:ext cx="306033" cy="306033"/>
          </a:xfrm>
          <a:prstGeom prst="rect">
            <a:avLst/>
          </a:prstGeom>
        </p:spPr>
      </p:pic>
      <p:pic>
        <p:nvPicPr>
          <p:cNvPr id="38" name="图片 37" descr="32313534373730393b32313534373639373b51c6786e6027"/>
          <p:cNvPicPr>
            <a:picLocks noChangeAspect="1"/>
          </p:cNvPicPr>
          <p:nvPr>
            <p:custDataLst>
              <p:tags r:id="rId18"/>
            </p:custDataLst>
          </p:nvPr>
        </p:nvPicPr>
        <p:blipFill>
          <a:blip r:embed="rId19">
            <a:extLst>
              <a:ext uri="{96DAC541-7B7A-43D3-8B79-37D633B846F1}">
                <asvg:svgBlip xmlns:asvg="http://schemas.microsoft.com/office/drawing/2016/SVG/main" r:embed="rId20"/>
              </a:ext>
            </a:extLst>
          </a:blip>
          <a:stretch>
            <a:fillRect/>
          </a:stretch>
        </p:blipFill>
        <p:spPr>
          <a:xfrm>
            <a:off x="5955683" y="4850131"/>
            <a:ext cx="280636" cy="280636"/>
          </a:xfrm>
          <a:prstGeom prst="rect">
            <a:avLst/>
          </a:prstGeom>
        </p:spPr>
      </p:pic>
      <p:pic>
        <p:nvPicPr>
          <p:cNvPr id="39" name="图片 38" descr="333639373139373b343435303835343b529e4e8b65487387"/>
          <p:cNvPicPr>
            <a:picLocks noChangeAspect="1"/>
          </p:cNvPicPr>
          <p:nvPr>
            <p:custDataLst>
              <p:tags r:id="rId21"/>
            </p:custDataLst>
          </p:nvPr>
        </p:nvPicPr>
        <p:blipFill>
          <a:blip r:embed="rId22">
            <a:extLst>
              <a:ext uri="{96DAC541-7B7A-43D3-8B79-37D633B846F1}">
                <asvg:svgBlip xmlns:asvg="http://schemas.microsoft.com/office/drawing/2016/SVG/main" r:embed="rId23"/>
              </a:ext>
            </a:extLst>
          </a:blip>
          <a:stretch>
            <a:fillRect/>
          </a:stretch>
        </p:blipFill>
        <p:spPr>
          <a:xfrm>
            <a:off x="5972826" y="5751085"/>
            <a:ext cx="264127" cy="264127"/>
          </a:xfrm>
          <a:prstGeom prst="rect">
            <a:avLst/>
          </a:prstGeom>
        </p:spPr>
      </p:pic>
    </p:spTree>
    <p:custDataLst>
      <p:tags r:id="rId24"/>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lstStyle/>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02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行业解决方案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5" name="直接连接符 4"/>
          <p:cNvCxnSpPr/>
          <p:nvPr/>
        </p:nvCxnSpPr>
        <p:spPr>
          <a:xfrm flipV="1">
            <a:off x="315039" y="626632"/>
            <a:ext cx="3206989" cy="761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2" name="日期占位符 11"/>
          <p:cNvSpPr>
            <a:spLocks noGrp="1"/>
          </p:cNvSpPr>
          <p:nvPr>
            <p:ph type="dt" sz="half" idx="10"/>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23" name="矩形 22"/>
          <p:cNvSpPr/>
          <p:nvPr>
            <p:custDataLst>
              <p:tags r:id="rId2"/>
            </p:custDataLst>
          </p:nvPr>
        </p:nvSpPr>
        <p:spPr>
          <a:xfrm>
            <a:off x="5746794" y="1341554"/>
            <a:ext cx="3827307" cy="460375"/>
          </a:xfrm>
          <a:prstGeom prst="rect">
            <a:avLst/>
          </a:prstGeom>
        </p:spPr>
        <p:txBody>
          <a:bodyPr wrap="square">
            <a:spAutoFit/>
          </a:bodyPr>
          <a:p>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二维码标签管理模式</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4" name="矩形 23"/>
          <p:cNvSpPr/>
          <p:nvPr>
            <p:custDataLst>
              <p:tags r:id="rId3"/>
            </p:custDataLst>
          </p:nvPr>
        </p:nvSpPr>
        <p:spPr>
          <a:xfrm>
            <a:off x="5747002" y="2670024"/>
            <a:ext cx="5213132" cy="645160"/>
          </a:xfrm>
          <a:prstGeom prst="rect">
            <a:avLst/>
          </a:prstGeom>
        </p:spPr>
        <p:txBody>
          <a:bodyPr wrap="square">
            <a:spAutoFit/>
          </a:bodyPr>
          <a:p>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给每个固定资产上安装二维码标签，进行了初步的数字化标示。该方案的优势是成本低，且“见效”快。</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a:p>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本模式的问题如下：</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
        <p:nvSpPr>
          <p:cNvPr id="25" name="矩形 24"/>
          <p:cNvSpPr/>
          <p:nvPr>
            <p:custDataLst>
              <p:tags r:id="rId4"/>
            </p:custDataLst>
          </p:nvPr>
        </p:nvSpPr>
        <p:spPr>
          <a:xfrm>
            <a:off x="5747002" y="1803023"/>
            <a:ext cx="3679162" cy="275590"/>
          </a:xfrm>
          <a:prstGeom prst="rect">
            <a:avLst/>
          </a:prstGeom>
        </p:spPr>
        <p:txBody>
          <a:bodyPr wrap="square">
            <a:spAutoFit/>
          </a:bodyPr>
          <a:p>
            <a:r>
              <a:rPr 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最为广泛的</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无用</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管理手段</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endParaRPr>
          </a:p>
        </p:txBody>
      </p:sp>
      <p:sp>
        <p:nvSpPr>
          <p:cNvPr id="26" name="矩形 25"/>
          <p:cNvSpPr/>
          <p:nvPr>
            <p:custDataLst>
              <p:tags r:id="rId5"/>
            </p:custDataLst>
          </p:nvPr>
        </p:nvSpPr>
        <p:spPr>
          <a:xfrm>
            <a:off x="5860444" y="2328858"/>
            <a:ext cx="1726139" cy="152381"/>
          </a:xfrm>
          <a:prstGeom prst="rect">
            <a:avLst/>
          </a:prstGeom>
          <a:solidFill>
            <a:srgbClr val="E0B0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矩形 29"/>
          <p:cNvSpPr/>
          <p:nvPr>
            <p:custDataLst>
              <p:tags r:id="rId6"/>
            </p:custDataLst>
          </p:nvPr>
        </p:nvSpPr>
        <p:spPr>
          <a:xfrm>
            <a:off x="5860444" y="3852242"/>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1" name="矩形 30"/>
          <p:cNvSpPr/>
          <p:nvPr>
            <p:custDataLst>
              <p:tags r:id="rId7"/>
            </p:custDataLst>
          </p:nvPr>
        </p:nvSpPr>
        <p:spPr>
          <a:xfrm>
            <a:off x="5860444" y="4756370"/>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2" name="矩形 31"/>
          <p:cNvSpPr/>
          <p:nvPr>
            <p:custDataLst>
              <p:tags r:id="rId8"/>
            </p:custDataLst>
          </p:nvPr>
        </p:nvSpPr>
        <p:spPr>
          <a:xfrm>
            <a:off x="5860444" y="5660499"/>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3" name="矩形 32"/>
          <p:cNvSpPr/>
          <p:nvPr>
            <p:custDataLst>
              <p:tags r:id="rId9"/>
            </p:custDataLst>
          </p:nvPr>
        </p:nvSpPr>
        <p:spPr>
          <a:xfrm>
            <a:off x="6499891" y="3852242"/>
            <a:ext cx="4663288"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易损毁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二维码标签的廉价特性导致其标签很难做到适应多种使用环境，因而在使用过程中极易损毁。</a:t>
            </a:r>
            <a:endParaRPr 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4" name="矩形 33"/>
          <p:cNvSpPr/>
          <p:nvPr>
            <p:custDataLst>
              <p:tags r:id="rId10"/>
            </p:custDataLst>
          </p:nvPr>
        </p:nvSpPr>
        <p:spPr>
          <a:xfrm>
            <a:off x="6499810" y="4756162"/>
            <a:ext cx="4663499" cy="67564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准确率低</a:t>
            </a:r>
            <a:r>
              <a:rPr lang="zh-CN" altLang="en-US" sz="1200" dirty="0">
                <a:solidFill>
                  <a:srgbClr val="E0B07E"/>
                </a:solidFill>
                <a:latin typeface="思源黑体" panose="020B0500000000000000" charset="-122"/>
                <a:ea typeface="思源黑体" panose="020B0500000000000000" charset="-122"/>
                <a:cs typeface="Segoe UI" panose="020B0502040204020203" pitchFamily="34" charset="0"/>
              </a:rPr>
              <a:t>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大量的人力投入到固定资产二维码扫码工作中，必然导致了人为出错的概率大大提高。人的扰动因素随人力投入规模增大而直线上升。</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5" name="矩形 34"/>
          <p:cNvSpPr/>
          <p:nvPr>
            <p:custDataLst>
              <p:tags r:id="rId11"/>
            </p:custDataLst>
          </p:nvPr>
        </p:nvSpPr>
        <p:spPr>
          <a:xfrm>
            <a:off x="6499810" y="5648228"/>
            <a:ext cx="4664135" cy="67564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效率低</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 通过人工逐个扫码进行盘点，需要执行：找到</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使用手持设备逐个扫码</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确认信息</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记录更新清单</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数据后台整理等多个步骤，效率极低。</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pic>
        <p:nvPicPr>
          <p:cNvPr id="38" name="图片 37" descr="32313534373730393b32313534373639373b51c6786e6027"/>
          <p:cNvPicPr>
            <a:picLocks noChangeAspect="1"/>
          </p:cNvPicPr>
          <p:nvPr>
            <p:custDataLst>
              <p:tags r:id="rId12"/>
            </p:custDataLst>
          </p:nvPr>
        </p:nvPicPr>
        <p:blipFill>
          <a:blip r:embed="rId13">
            <a:extLst>
              <a:ext uri="{96DAC541-7B7A-43D3-8B79-37D633B846F1}">
                <asvg:svgBlip xmlns:asvg="http://schemas.microsoft.com/office/drawing/2016/SVG/main" r:embed="rId14"/>
              </a:ext>
            </a:extLst>
          </a:blip>
          <a:stretch>
            <a:fillRect/>
          </a:stretch>
        </p:blipFill>
        <p:spPr>
          <a:xfrm>
            <a:off x="5955683" y="4850131"/>
            <a:ext cx="280636" cy="280636"/>
          </a:xfrm>
          <a:prstGeom prst="rect">
            <a:avLst/>
          </a:prstGeom>
        </p:spPr>
      </p:pic>
      <p:pic>
        <p:nvPicPr>
          <p:cNvPr id="39" name="图片 38" descr="333639373139373b343435303835343b529e4e8b65487387"/>
          <p:cNvPicPr>
            <a:picLocks noChangeAspect="1"/>
          </p:cNvPicPr>
          <p:nvPr>
            <p:custDataLst>
              <p:tags r:id="rId15"/>
            </p:custDataLst>
          </p:nvPr>
        </p:nvPicPr>
        <p:blipFill>
          <a:blip r:embed="rId16">
            <a:extLst>
              <a:ext uri="{96DAC541-7B7A-43D3-8B79-37D633B846F1}">
                <asvg:svgBlip xmlns:asvg="http://schemas.microsoft.com/office/drawing/2016/SVG/main" r:embed="rId17"/>
              </a:ext>
            </a:extLst>
          </a:blip>
          <a:stretch>
            <a:fillRect/>
          </a:stretch>
        </p:blipFill>
        <p:spPr>
          <a:xfrm>
            <a:off x="5972826" y="5751085"/>
            <a:ext cx="264127" cy="264127"/>
          </a:xfrm>
          <a:prstGeom prst="rect">
            <a:avLst/>
          </a:prstGeom>
        </p:spPr>
      </p:pic>
      <p:pic>
        <p:nvPicPr>
          <p:cNvPr id="2" name="图片 1" descr="31393935333230383b383432353631373b4e8c7ef47801"/>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15674" y="1850761"/>
            <a:ext cx="3719371" cy="3719371"/>
          </a:xfrm>
          <a:prstGeom prst="rect">
            <a:avLst/>
          </a:prstGeom>
        </p:spPr>
      </p:pic>
      <p:pic>
        <p:nvPicPr>
          <p:cNvPr id="6" name="图片 5" descr="343435333336373b333530343039393bbacfcdac"/>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955683" y="3944733"/>
            <a:ext cx="276191" cy="276191"/>
          </a:xfrm>
          <a:prstGeom prst="rect">
            <a:avLst/>
          </a:prstGeom>
        </p:spPr>
      </p:pic>
    </p:spTree>
    <p:custDataLst>
      <p:tags r:id="rId22"/>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lstStyle/>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02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行业解决方案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5" name="直接连接符 4"/>
          <p:cNvCxnSpPr/>
          <p:nvPr/>
        </p:nvCxnSpPr>
        <p:spPr>
          <a:xfrm flipV="1">
            <a:off x="315039" y="626632"/>
            <a:ext cx="3206989" cy="761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2" name="日期占位符 11"/>
          <p:cNvSpPr>
            <a:spLocks noGrp="1"/>
          </p:cNvSpPr>
          <p:nvPr>
            <p:ph type="dt" sz="half" idx="10"/>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23" name="矩形 22"/>
          <p:cNvSpPr/>
          <p:nvPr>
            <p:custDataLst>
              <p:tags r:id="rId2"/>
            </p:custDataLst>
          </p:nvPr>
        </p:nvSpPr>
        <p:spPr>
          <a:xfrm>
            <a:off x="5746794" y="1341554"/>
            <a:ext cx="3827307" cy="460375"/>
          </a:xfrm>
          <a:prstGeom prst="rect">
            <a:avLst/>
          </a:prstGeom>
        </p:spPr>
        <p:txBody>
          <a:bodyPr wrap="square">
            <a:spAutoFit/>
          </a:bodyPr>
          <a:p>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物联网在线管理模式</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4" name="矩形 23"/>
          <p:cNvSpPr/>
          <p:nvPr>
            <p:custDataLst>
              <p:tags r:id="rId3"/>
            </p:custDataLst>
          </p:nvPr>
        </p:nvSpPr>
        <p:spPr>
          <a:xfrm>
            <a:off x="5747002" y="2670024"/>
            <a:ext cx="5213132" cy="645160"/>
          </a:xfrm>
          <a:prstGeom prst="rect">
            <a:avLst/>
          </a:prstGeom>
        </p:spPr>
        <p:txBody>
          <a:bodyPr wrap="square">
            <a:spAutoFit/>
          </a:bodyPr>
          <a:p>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给每个固定资产安装商有源的带</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GPS/</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北斗</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/4G/5G</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模块的固定资产监控设备，并实时上传固定资产的位置等信息。</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a:p>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rPr>
              <a:t>本模式的问题如下：</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mn-ea"/>
            </a:endParaRPr>
          </a:p>
        </p:txBody>
      </p:sp>
      <p:sp>
        <p:nvSpPr>
          <p:cNvPr id="25" name="矩形 24"/>
          <p:cNvSpPr/>
          <p:nvPr>
            <p:custDataLst>
              <p:tags r:id="rId4"/>
            </p:custDataLst>
          </p:nvPr>
        </p:nvSpPr>
        <p:spPr>
          <a:xfrm>
            <a:off x="5747002" y="1803023"/>
            <a:ext cx="3679162" cy="275590"/>
          </a:xfrm>
          <a:prstGeom prst="rect">
            <a:avLst/>
          </a:prstGeom>
        </p:spPr>
        <p:txBody>
          <a:bodyPr wrap="square">
            <a:spAutoFit/>
          </a:bodyPr>
          <a:p>
            <a:r>
              <a:rPr 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最为</a:t>
            </a:r>
            <a:r>
              <a:rPr 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先进</a:t>
            </a:r>
            <a:r>
              <a:rPr lang="en-US" altLang="zh-CN"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a:t>
            </a:r>
            <a:r>
              <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rPr>
              <a:t>的管理手段</a:t>
            </a:r>
            <a:endParaRPr lang="zh-CN" altLang="en-US" sz="1200" dirty="0">
              <a:solidFill>
                <a:schemeClr val="bg1">
                  <a:lumMod val="75000"/>
                </a:schemeClr>
              </a:solidFill>
              <a:latin typeface="思源黑体" panose="020B0500000000000000" charset="-122"/>
              <a:ea typeface="思源黑体" panose="020B0500000000000000" charset="-122"/>
              <a:cs typeface="Segoe UI" panose="020B0502040204020203" pitchFamily="34" charset="0"/>
              <a:sym typeface="Segoe UI" panose="020B0502040204020203" pitchFamily="34" charset="0"/>
            </a:endParaRPr>
          </a:p>
        </p:txBody>
      </p:sp>
      <p:sp>
        <p:nvSpPr>
          <p:cNvPr id="26" name="矩形 25"/>
          <p:cNvSpPr/>
          <p:nvPr>
            <p:custDataLst>
              <p:tags r:id="rId5"/>
            </p:custDataLst>
          </p:nvPr>
        </p:nvSpPr>
        <p:spPr>
          <a:xfrm>
            <a:off x="5860444" y="2328858"/>
            <a:ext cx="1726139" cy="152381"/>
          </a:xfrm>
          <a:prstGeom prst="rect">
            <a:avLst/>
          </a:prstGeom>
          <a:solidFill>
            <a:srgbClr val="E0B0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矩形 29"/>
          <p:cNvSpPr/>
          <p:nvPr>
            <p:custDataLst>
              <p:tags r:id="rId6"/>
            </p:custDataLst>
          </p:nvPr>
        </p:nvSpPr>
        <p:spPr>
          <a:xfrm>
            <a:off x="5860444" y="3852242"/>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1" name="矩形 30"/>
          <p:cNvSpPr/>
          <p:nvPr>
            <p:custDataLst>
              <p:tags r:id="rId7"/>
            </p:custDataLst>
          </p:nvPr>
        </p:nvSpPr>
        <p:spPr>
          <a:xfrm>
            <a:off x="5860444" y="4756370"/>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2" name="矩形 31"/>
          <p:cNvSpPr/>
          <p:nvPr>
            <p:custDataLst>
              <p:tags r:id="rId8"/>
            </p:custDataLst>
          </p:nvPr>
        </p:nvSpPr>
        <p:spPr>
          <a:xfrm>
            <a:off x="5860444" y="5660499"/>
            <a:ext cx="467302" cy="4673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3" name="矩形 32"/>
          <p:cNvSpPr/>
          <p:nvPr>
            <p:custDataLst>
              <p:tags r:id="rId9"/>
            </p:custDataLst>
          </p:nvPr>
        </p:nvSpPr>
        <p:spPr>
          <a:xfrm>
            <a:off x="6499891" y="3852242"/>
            <a:ext cx="4663288"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成本极高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每个这样的固定资产监控设备的成本极高，一般都会超过</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1000</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元</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个。使得无法大规模使用、</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4" name="矩形 33"/>
          <p:cNvSpPr/>
          <p:nvPr>
            <p:custDataLst>
              <p:tags r:id="rId10"/>
            </p:custDataLst>
          </p:nvPr>
        </p:nvSpPr>
        <p:spPr>
          <a:xfrm>
            <a:off x="6499810" y="4756162"/>
            <a:ext cx="4663499"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准确率低</a:t>
            </a:r>
            <a:r>
              <a:rPr lang="zh-CN" altLang="en-US" sz="1200" dirty="0">
                <a:solidFill>
                  <a:srgbClr val="E0B07E"/>
                </a:solidFill>
                <a:latin typeface="思源黑体" panose="020B0500000000000000" charset="-122"/>
                <a:ea typeface="思源黑体" panose="020B0500000000000000" charset="-122"/>
                <a:cs typeface="Segoe UI" panose="020B0502040204020203" pitchFamily="34" charset="0"/>
              </a:rPr>
              <a:t> </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该套解决方案极度依赖在线服务，包含通讯及定位。在大范围空间内经常会遇到设备无法联网等问题。</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sp>
        <p:nvSpPr>
          <p:cNvPr id="35" name="矩形 34"/>
          <p:cNvSpPr/>
          <p:nvPr>
            <p:custDataLst>
              <p:tags r:id="rId11"/>
            </p:custDataLst>
          </p:nvPr>
        </p:nvSpPr>
        <p:spPr>
          <a:xfrm>
            <a:off x="6499810" y="5648228"/>
            <a:ext cx="4664135" cy="491490"/>
          </a:xfrm>
          <a:prstGeom prst="rect">
            <a:avLst/>
          </a:prstGeom>
        </p:spPr>
        <p:txBody>
          <a:bodyPr wrap="square">
            <a:spAutoFit/>
          </a:bodyPr>
          <a:p>
            <a:r>
              <a:rPr lang="zh-CN" altLang="en-US" sz="1400" b="1" dirty="0">
                <a:solidFill>
                  <a:srgbClr val="E0B07E"/>
                </a:solidFill>
                <a:latin typeface="思源黑体" panose="020B0500000000000000" charset="-122"/>
                <a:ea typeface="思源黑体" panose="020B0500000000000000" charset="-122"/>
                <a:cs typeface="Segoe UI" panose="020B0502040204020203" pitchFamily="34" charset="0"/>
              </a:rPr>
              <a:t>耐久性差</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 固定资产的生命周期一般为</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5~10</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年，而固定资产监控设备的电池一般在</a:t>
            </a:r>
            <a:r>
              <a:rPr lang="en-US" altLang="zh-CN"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1</a:t>
            </a:r>
            <a:r>
              <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rPr>
              <a:t>年左右的寿命，导致整套系统的耐久性不足。</a:t>
            </a:r>
            <a:endParaRPr lang="zh-CN" altLang="en-US" sz="1200" dirty="0">
              <a:solidFill>
                <a:schemeClr val="bg1">
                  <a:lumMod val="65000"/>
                </a:schemeClr>
              </a:solidFill>
              <a:latin typeface="思源黑体" panose="020B0500000000000000" charset="-122"/>
              <a:ea typeface="思源黑体" panose="020B0500000000000000" charset="-122"/>
              <a:cs typeface="Segoe UI" panose="020B0502040204020203" pitchFamily="34" charset="0"/>
            </a:endParaRPr>
          </a:p>
        </p:txBody>
      </p:sp>
      <p:pic>
        <p:nvPicPr>
          <p:cNvPr id="38" name="图片 37" descr="32313534373730393b32313534373639373b51c6786e6027"/>
          <p:cNvPicPr>
            <a:picLocks noChangeAspect="1"/>
          </p:cNvPicPr>
          <p:nvPr>
            <p:custDataLst>
              <p:tags r:id="rId12"/>
            </p:custDataLst>
          </p:nvPr>
        </p:nvPicPr>
        <p:blipFill>
          <a:blip r:embed="rId13">
            <a:extLst>
              <a:ext uri="{96DAC541-7B7A-43D3-8B79-37D633B846F1}">
                <asvg:svgBlip xmlns:asvg="http://schemas.microsoft.com/office/drawing/2016/SVG/main" r:embed="rId14"/>
              </a:ext>
            </a:extLst>
          </a:blip>
          <a:stretch>
            <a:fillRect/>
          </a:stretch>
        </p:blipFill>
        <p:spPr>
          <a:xfrm>
            <a:off x="5955683" y="4850131"/>
            <a:ext cx="280636" cy="280636"/>
          </a:xfrm>
          <a:prstGeom prst="rect">
            <a:avLst/>
          </a:prstGeom>
        </p:spPr>
      </p:pic>
      <p:pic>
        <p:nvPicPr>
          <p:cNvPr id="7" name="图片 6" descr="31393935333230383b383432363936393bcfeec4bf"/>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70596" y="1871078"/>
            <a:ext cx="3813974" cy="3813974"/>
          </a:xfrm>
          <a:prstGeom prst="rect">
            <a:avLst/>
          </a:prstGeom>
        </p:spPr>
      </p:pic>
      <p:pic>
        <p:nvPicPr>
          <p:cNvPr id="37" name="图片 36" descr="343435333336373b333530343130353b6210672c"/>
          <p:cNvPicPr>
            <a:picLocks noChangeAspect="1"/>
          </p:cNvPicPr>
          <p:nvPr>
            <p:custDataLst>
              <p:tags r:id="rId17"/>
            </p:custDataLst>
          </p:nvPr>
        </p:nvPicPr>
        <p:blipFill>
          <a:blip r:embed="rId18">
            <a:extLst>
              <a:ext uri="{96DAC541-7B7A-43D3-8B79-37D633B846F1}">
                <asvg:svgBlip xmlns:asvg="http://schemas.microsoft.com/office/drawing/2016/SVG/main" r:embed="rId19"/>
              </a:ext>
            </a:extLst>
          </a:blip>
          <a:stretch>
            <a:fillRect/>
          </a:stretch>
        </p:blipFill>
        <p:spPr>
          <a:xfrm>
            <a:off x="5960762" y="3935843"/>
            <a:ext cx="306033" cy="306033"/>
          </a:xfrm>
          <a:prstGeom prst="rect">
            <a:avLst/>
          </a:prstGeom>
        </p:spPr>
      </p:pic>
      <p:pic>
        <p:nvPicPr>
          <p:cNvPr id="8" name="图片 7" descr="333639373139373b343435303837323bc8b1cfdd"/>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955683" y="5775212"/>
            <a:ext cx="262768" cy="262768"/>
          </a:xfrm>
          <a:prstGeom prst="rect">
            <a:avLst/>
          </a:prstGeom>
        </p:spPr>
      </p:pic>
    </p:spTree>
    <p:custDataLst>
      <p:tags r:id="rId22"/>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5244678" y="1689507"/>
            <a:ext cx="1933703" cy="2532135"/>
            <a:chOff x="5250180" y="1414796"/>
            <a:chExt cx="1933941" cy="2532448"/>
          </a:xfrm>
        </p:grpSpPr>
        <p:grpSp>
          <p:nvGrpSpPr>
            <p:cNvPr id="2" name="组合 1"/>
            <p:cNvGrpSpPr/>
            <p:nvPr/>
          </p:nvGrpSpPr>
          <p:grpSpPr>
            <a:xfrm>
              <a:off x="5250180" y="1414796"/>
              <a:ext cx="1717287" cy="154021"/>
              <a:chOff x="5250180" y="1414796"/>
              <a:chExt cx="1717287" cy="154021"/>
            </a:xfrm>
          </p:grpSpPr>
          <p:cxnSp>
            <p:nvCxnSpPr>
              <p:cNvPr id="34" name="直接连接符 33"/>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47" name="组合 46"/>
            <p:cNvGrpSpPr/>
            <p:nvPr/>
          </p:nvGrpSpPr>
          <p:grpSpPr>
            <a:xfrm rot="18438729">
              <a:off x="6371313" y="1780502"/>
              <a:ext cx="1036332" cy="589282"/>
              <a:chOff x="4446771" y="2019138"/>
              <a:chExt cx="1036331" cy="589282"/>
            </a:xfrm>
          </p:grpSpPr>
          <p:cxnSp>
            <p:nvCxnSpPr>
              <p:cNvPr id="42" name="直接连接符 41"/>
              <p:cNvCxnSpPr/>
              <p:nvPr/>
            </p:nvCxnSpPr>
            <p:spPr>
              <a:xfrm flipV="1">
                <a:off x="4446771"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flipV="1">
                <a:off x="4510411"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V="1">
                <a:off x="4574050"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4637688"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flipV="1">
                <a:off x="4701326"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31" name="组合 30"/>
            <p:cNvGrpSpPr/>
            <p:nvPr/>
          </p:nvGrpSpPr>
          <p:grpSpPr>
            <a:xfrm flipH="1">
              <a:off x="5250180" y="2615246"/>
              <a:ext cx="1717287" cy="154021"/>
              <a:chOff x="5250180" y="1414796"/>
              <a:chExt cx="1717287" cy="154021"/>
            </a:xfrm>
          </p:grpSpPr>
          <p:cxnSp>
            <p:nvCxnSpPr>
              <p:cNvPr id="32" name="直接连接符 31"/>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49" name="组合 48"/>
            <p:cNvGrpSpPr/>
            <p:nvPr/>
          </p:nvGrpSpPr>
          <p:grpSpPr>
            <a:xfrm rot="18438729">
              <a:off x="6371314" y="2911324"/>
              <a:ext cx="1036332" cy="589282"/>
              <a:chOff x="4446771" y="2019138"/>
              <a:chExt cx="1036331" cy="589282"/>
            </a:xfrm>
          </p:grpSpPr>
          <p:cxnSp>
            <p:nvCxnSpPr>
              <p:cNvPr id="50" name="直接连接符 49"/>
              <p:cNvCxnSpPr/>
              <p:nvPr/>
            </p:nvCxnSpPr>
            <p:spPr>
              <a:xfrm flipV="1">
                <a:off x="4446771"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flipV="1">
                <a:off x="4510411"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V="1">
                <a:off x="4574050"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flipV="1">
                <a:off x="4637688"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V="1">
                <a:off x="4701326" y="2019138"/>
                <a:ext cx="781776" cy="5892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nvGrpSpPr>
            <p:cNvPr id="55" name="组合 54"/>
            <p:cNvGrpSpPr/>
            <p:nvPr/>
          </p:nvGrpSpPr>
          <p:grpSpPr>
            <a:xfrm flipH="1">
              <a:off x="5250180" y="3793223"/>
              <a:ext cx="1717287" cy="154021"/>
              <a:chOff x="5250180" y="1414796"/>
              <a:chExt cx="1717287" cy="154021"/>
            </a:xfrm>
          </p:grpSpPr>
          <p:cxnSp>
            <p:nvCxnSpPr>
              <p:cNvPr id="56" name="直接连接符 55"/>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grpSp>
      <p:sp>
        <p:nvSpPr>
          <p:cNvPr id="61" name="文本框 60"/>
          <p:cNvSpPr txBox="1"/>
          <p:nvPr/>
        </p:nvSpPr>
        <p:spPr>
          <a:xfrm>
            <a:off x="4303616" y="5029814"/>
            <a:ext cx="3667307" cy="460375"/>
          </a:xfrm>
          <a:prstGeom prst="rect">
            <a:avLst/>
          </a:prstGeom>
          <a:noFill/>
        </p:spPr>
        <p:txBody>
          <a:bodyPr wrap="square" rtlCol="0">
            <a:spAutoFit/>
          </a:bodyPr>
          <a:lstStyle/>
          <a:p>
            <a:pPr algn="ct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63" name="直接连接符 62"/>
          <p:cNvCxnSpPr/>
          <p:nvPr/>
        </p:nvCxnSpPr>
        <p:spPr>
          <a:xfrm>
            <a:off x="4509453" y="5538626"/>
            <a:ext cx="314286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custDataLst>
              <p:tags r:id="rId1"/>
            </p:custDataLst>
          </p:nvPr>
        </p:nvSpPr>
        <p:spPr>
          <a:xfrm>
            <a:off x="4425521" y="5627911"/>
            <a:ext cx="3423497" cy="337185"/>
          </a:xfrm>
          <a:prstGeom prst="rect">
            <a:avLst/>
          </a:prstGeom>
          <a:noFill/>
        </p:spPr>
        <p:txBody>
          <a:bodyPr wrap="square" rtlCol="0" anchor="t">
            <a:spAutoFit/>
          </a:bodyPr>
          <a:p>
            <a:pPr algn="ctr"/>
            <a:r>
              <a:rPr lang="zh-CN" altLang="en-US" sz="1600" dirty="0">
                <a:solidFill>
                  <a:schemeClr val="bg1"/>
                </a:solidFill>
                <a:latin typeface="思源黑体" panose="020B0500000000000000" charset="-122"/>
                <a:ea typeface="思源黑体" panose="020B0500000000000000" charset="-122"/>
                <a:cs typeface="Segoe UI" panose="020B0502040204020203" pitchFamily="34" charset="0"/>
                <a:sym typeface="+mn-ea"/>
              </a:rPr>
              <a:t>创新的物联网RFID+固定资产</a:t>
            </a:r>
            <a:endParaRPr lang="zh-CN" altLang="en-US" sz="1600" dirty="0">
              <a:solidFill>
                <a:schemeClr val="bg1"/>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7" name="文本框 2"/>
          <p:cNvSpPr txBox="1"/>
          <p:nvPr/>
        </p:nvSpPr>
        <p:spPr>
          <a:xfrm>
            <a:off x="1133634" y="1555795"/>
            <a:ext cx="9924460" cy="3538220"/>
          </a:xfrm>
          <a:prstGeom prst="rect">
            <a:avLst/>
          </a:prstGeom>
          <a:noFill/>
          <a:ln w="9525">
            <a:noFill/>
          </a:ln>
        </p:spPr>
        <p:txBody>
          <a:bodyPr wrap="square">
            <a:spAutoFit/>
          </a:bodyPr>
          <a:p>
            <a:pPr marL="365760" indent="-365760"/>
            <a:r>
              <a:rPr lang="zh-CN" altLang="en-US"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rPr>
              <a:t>技术创新点</a:t>
            </a:r>
            <a:r>
              <a:rPr lang="en-US" altLang="zh-CN"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rPr>
              <a:t>:</a:t>
            </a:r>
            <a:endParaRPr lang="en-US" altLang="zh-CN"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endParaRPr>
          </a:p>
          <a:p>
            <a:pPr marL="365760" indent="-365760"/>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[1]RFID</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固定资产标签</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：采用</a:t>
            </a:r>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RFID</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标签对固定资产进行数字标示</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。可靠稳定，在</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中国核能、中国商飞、大华股份、丹佛斯、采埃孚、</a:t>
            </a:r>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UPS</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等多家公司</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应用</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a:t>
            </a:r>
            <a:endPar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[2]</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全生命周期管理：对</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固定资产实物进行全生命周期的管理</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a:t>
            </a:r>
            <a:endPar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[3]</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rPr>
              <a:t>极速盘点：</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盘点</a:t>
            </a:r>
            <a:r>
              <a:rPr 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采用</a:t>
            </a:r>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RFID</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技术快速、批量读取，可快速实现扫码录入工作；</a:t>
            </a:r>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endParaRPr>
          </a:p>
          <a:p>
            <a:pPr marL="365760" indent="-365760"/>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endParaRPr>
          </a:p>
          <a:p>
            <a:pPr marL="365760" indent="-365760"/>
            <a:r>
              <a:rPr lang="en-US" altLang="zh-CN"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[4]</a:t>
            </a:r>
            <a:r>
              <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rPr>
              <a:t>日常业务数字化：固定资产自助数字化领用归还、固定资产快速寻找、固定资产出入关键节点自动抓拍、固定资产在位监控等。</a:t>
            </a:r>
            <a:endParaRPr lang="zh-CN" altLang="en-US" sz="2000" dirty="0">
              <a:solidFill>
                <a:schemeClr val="bg1">
                  <a:lumMod val="95000"/>
                </a:schemeClr>
              </a:solidFill>
              <a:latin typeface="思源黑体" panose="020B0500000000000000" charset="-122"/>
              <a:ea typeface="思源黑体" panose="020B0500000000000000" charset="-122"/>
              <a:cs typeface="宋体" panose="02010600030101010101" pitchFamily="2" charset="-122"/>
              <a:sym typeface="+mn-ea"/>
            </a:endParaRPr>
          </a:p>
        </p:txBody>
      </p:sp>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2" name="日期占位符 11"/>
          <p:cNvSpPr>
            <a:spLocks noGrp="1"/>
          </p:cNvSpPr>
          <p:nvPr>
            <p:ph type="dt" sz="half" idx="10"/>
            <p:custDataLst>
              <p:tags r:id="rId2"/>
            </p:custDataLst>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custDataLst>
              <p:tags r:id="rId3"/>
            </p:custDataLst>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9"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7" grpId="2"/>
      <p:bldP spid="7" grpId="3"/>
      <p:bldP spid="7" grpId="4"/>
      <p:bldP spid="7" grpId="5"/>
      <p:bldP spid="7" grpId="6"/>
      <p:bldP spid="7" grpId="7"/>
      <p:bldP spid="7" grpId="8"/>
      <p:bldP spid="7" grpId="9"/>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2" name="日期占位符 11"/>
          <p:cNvSpPr>
            <a:spLocks noGrp="1"/>
          </p:cNvSpPr>
          <p:nvPr>
            <p:ph type="dt" sz="half" idx="10"/>
            <p:custDataLst>
              <p:tags r:id="rId2"/>
            </p:custDataLst>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custDataLst>
              <p:tags r:id="rId3"/>
            </p:custDataLst>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9" name="文本框 2"/>
          <p:cNvSpPr txBox="1"/>
          <p:nvPr>
            <p:custDataLst>
              <p:tags r:id="rId4"/>
            </p:custDataLst>
          </p:nvPr>
        </p:nvSpPr>
        <p:spPr>
          <a:xfrm>
            <a:off x="1133634" y="930397"/>
            <a:ext cx="9924460" cy="460375"/>
          </a:xfrm>
          <a:prstGeom prst="rect">
            <a:avLst/>
          </a:prstGeom>
          <a:noFill/>
          <a:ln w="9525">
            <a:noFill/>
          </a:ln>
        </p:spPr>
        <p:txBody>
          <a:bodyPr wrap="square">
            <a:spAutoFit/>
          </a:bodyPr>
          <a:p>
            <a:pPr marL="365760" indent="-365760"/>
            <a:r>
              <a:rPr lang="zh-CN"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rPr>
              <a:t>资产管理数字化</a:t>
            </a:r>
            <a:r>
              <a:rPr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rPr>
              <a:t>管理覆盖范围</a:t>
            </a:r>
            <a:endParaRPr sz="2400" b="1" dirty="0">
              <a:solidFill>
                <a:schemeClr val="bg1">
                  <a:lumMod val="95000"/>
                </a:schemeClr>
              </a:solidFill>
              <a:effectLst>
                <a:outerShdw blurRad="38100" dist="19050" dir="2700000" algn="tl" rotWithShape="0">
                  <a:schemeClr val="dk1">
                    <a:alpha val="40000"/>
                  </a:schemeClr>
                </a:outerShdw>
              </a:effectLst>
              <a:latin typeface="思源黑体" panose="020B0500000000000000" charset="-122"/>
              <a:ea typeface="思源黑体" panose="020B0500000000000000" charset="-122"/>
              <a:cs typeface="Times New Roman" panose="02020603050405020304" charset="0"/>
              <a:sym typeface="+mn-ea"/>
            </a:endParaRPr>
          </a:p>
        </p:txBody>
      </p:sp>
      <p:pic>
        <p:nvPicPr>
          <p:cNvPr id="10" name="图片 9"/>
          <p:cNvPicPr/>
          <p:nvPr>
            <p:custDataLst>
              <p:tags r:id="rId5"/>
            </p:custDataLst>
          </p:nvPr>
        </p:nvPicPr>
        <p:blipFill>
          <a:blip r:embed="rId6"/>
          <a:stretch>
            <a:fillRect/>
          </a:stretch>
        </p:blipFill>
        <p:spPr>
          <a:xfrm>
            <a:off x="681812" y="1509596"/>
            <a:ext cx="2159733" cy="1727787"/>
          </a:xfrm>
          <a:prstGeom prst="rect">
            <a:avLst/>
          </a:prstGeom>
        </p:spPr>
      </p:pic>
      <p:pic>
        <p:nvPicPr>
          <p:cNvPr id="11" name="图片 10"/>
          <p:cNvPicPr/>
          <p:nvPr>
            <p:custDataLst>
              <p:tags r:id="rId7"/>
            </p:custDataLst>
          </p:nvPr>
        </p:nvPicPr>
        <p:blipFill>
          <a:blip r:embed="rId8"/>
          <a:srcRect l="13495"/>
          <a:stretch>
            <a:fillRect/>
          </a:stretch>
        </p:blipFill>
        <p:spPr>
          <a:xfrm>
            <a:off x="3627002" y="1518908"/>
            <a:ext cx="2159733" cy="1727787"/>
          </a:xfrm>
          <a:prstGeom prst="rect">
            <a:avLst/>
          </a:prstGeom>
        </p:spPr>
      </p:pic>
      <p:pic>
        <p:nvPicPr>
          <p:cNvPr id="14" name="图片 13"/>
          <p:cNvPicPr/>
          <p:nvPr>
            <p:custDataLst>
              <p:tags r:id="rId9"/>
            </p:custDataLst>
          </p:nvPr>
        </p:nvPicPr>
        <p:blipFill>
          <a:blip r:embed="rId10"/>
          <a:srcRect l="13383" r="12578"/>
          <a:stretch>
            <a:fillRect/>
          </a:stretch>
        </p:blipFill>
        <p:spPr>
          <a:xfrm>
            <a:off x="6573461" y="1509596"/>
            <a:ext cx="2159733" cy="1727787"/>
          </a:xfrm>
          <a:prstGeom prst="rect">
            <a:avLst/>
          </a:prstGeom>
        </p:spPr>
      </p:pic>
      <p:pic>
        <p:nvPicPr>
          <p:cNvPr id="15" name="图片 14"/>
          <p:cNvPicPr/>
          <p:nvPr>
            <p:custDataLst>
              <p:tags r:id="rId11"/>
            </p:custDataLst>
          </p:nvPr>
        </p:nvPicPr>
        <p:blipFill>
          <a:blip r:embed="rId12"/>
          <a:stretch>
            <a:fillRect/>
          </a:stretch>
        </p:blipFill>
        <p:spPr>
          <a:xfrm>
            <a:off x="9519075" y="1507057"/>
            <a:ext cx="2159733" cy="1727787"/>
          </a:xfrm>
          <a:prstGeom prst="rect">
            <a:avLst/>
          </a:prstGeom>
        </p:spPr>
      </p:pic>
      <p:pic>
        <p:nvPicPr>
          <p:cNvPr id="16" name="图片 15"/>
          <p:cNvPicPr/>
          <p:nvPr>
            <p:custDataLst>
              <p:tags r:id="rId13"/>
            </p:custDataLst>
          </p:nvPr>
        </p:nvPicPr>
        <p:blipFill>
          <a:blip r:embed="rId14"/>
          <a:stretch>
            <a:fillRect/>
          </a:stretch>
        </p:blipFill>
        <p:spPr>
          <a:xfrm>
            <a:off x="681812" y="3651822"/>
            <a:ext cx="2159733" cy="1727787"/>
          </a:xfrm>
          <a:prstGeom prst="rect">
            <a:avLst/>
          </a:prstGeom>
        </p:spPr>
      </p:pic>
      <p:pic>
        <p:nvPicPr>
          <p:cNvPr id="17" name="图片 16"/>
          <p:cNvPicPr/>
          <p:nvPr>
            <p:custDataLst>
              <p:tags r:id="rId15"/>
            </p:custDataLst>
          </p:nvPr>
        </p:nvPicPr>
        <p:blipFill>
          <a:blip r:embed="rId16"/>
          <a:stretch>
            <a:fillRect/>
          </a:stretch>
        </p:blipFill>
        <p:spPr>
          <a:xfrm>
            <a:off x="3627002" y="3651822"/>
            <a:ext cx="2159733" cy="1727787"/>
          </a:xfrm>
          <a:prstGeom prst="rect">
            <a:avLst/>
          </a:prstGeom>
        </p:spPr>
      </p:pic>
      <p:pic>
        <p:nvPicPr>
          <p:cNvPr id="18" name="图片 17"/>
          <p:cNvPicPr/>
          <p:nvPr>
            <p:custDataLst>
              <p:tags r:id="rId17"/>
            </p:custDataLst>
          </p:nvPr>
        </p:nvPicPr>
        <p:blipFill>
          <a:blip r:embed="rId18"/>
          <a:stretch>
            <a:fillRect/>
          </a:stretch>
        </p:blipFill>
        <p:spPr>
          <a:xfrm>
            <a:off x="6572614" y="3651822"/>
            <a:ext cx="2159733" cy="1727787"/>
          </a:xfrm>
          <a:prstGeom prst="rect">
            <a:avLst/>
          </a:prstGeom>
        </p:spPr>
      </p:pic>
      <p:pic>
        <p:nvPicPr>
          <p:cNvPr id="19" name="图片 18"/>
          <p:cNvPicPr/>
          <p:nvPr>
            <p:custDataLst>
              <p:tags r:id="rId19"/>
            </p:custDataLst>
          </p:nvPr>
        </p:nvPicPr>
        <p:blipFill>
          <a:blip r:embed="rId20"/>
          <a:stretch>
            <a:fillRect/>
          </a:stretch>
        </p:blipFill>
        <p:spPr>
          <a:xfrm>
            <a:off x="9517382" y="3651822"/>
            <a:ext cx="2159733" cy="1727787"/>
          </a:xfrm>
          <a:prstGeom prst="rect">
            <a:avLst/>
          </a:prstGeom>
        </p:spPr>
      </p:pic>
      <p:sp>
        <p:nvSpPr>
          <p:cNvPr id="21" name="文本框 20"/>
          <p:cNvSpPr txBox="1"/>
          <p:nvPr>
            <p:custDataLst>
              <p:tags r:id="rId21"/>
            </p:custDataLst>
          </p:nvPr>
        </p:nvSpPr>
        <p:spPr>
          <a:xfrm>
            <a:off x="471865" y="5896481"/>
            <a:ext cx="11297160" cy="460375"/>
          </a:xfrm>
          <a:prstGeom prst="rect">
            <a:avLst/>
          </a:prstGeom>
          <a:noFill/>
        </p:spPr>
        <p:txBody>
          <a:bodyPr wrap="square" rtlCol="0">
            <a:spAutoFit/>
          </a:bodyPr>
          <a:p>
            <a:pPr algn="ctr"/>
            <a:r>
              <a:rPr lang="zh-CN" sz="2400" b="1">
                <a:solidFill>
                  <a:schemeClr val="bg1"/>
                </a:solidFill>
              </a:rPr>
              <a:t>本系统可管理企业购买的所有物资</a:t>
            </a:r>
            <a:endParaRPr lang="zh-CN" sz="2400" b="1">
              <a:solidFill>
                <a:schemeClr val="bg1"/>
              </a:solidFill>
            </a:endParaRPr>
          </a:p>
        </p:txBody>
      </p:sp>
      <p:sp>
        <p:nvSpPr>
          <p:cNvPr id="22" name="文本框 21"/>
          <p:cNvSpPr txBox="1"/>
          <p:nvPr>
            <p:custDataLst>
              <p:tags r:id="rId22"/>
            </p:custDataLst>
          </p:nvPr>
        </p:nvSpPr>
        <p:spPr>
          <a:xfrm>
            <a:off x="6678" y="3221169"/>
            <a:ext cx="11629224" cy="2675136"/>
          </a:xfrm>
          <a:prstGeom prst="rect">
            <a:avLst/>
          </a:prstGeom>
          <a:noFill/>
        </p:spPr>
        <p:txBody>
          <a:bodyPr wrap="square" rtlCol="0" anchor="t">
            <a:noAutofit/>
          </a:bodyPr>
          <a:p>
            <a:pPr marL="457200" lvl="1" indent="229235" algn="l"/>
            <a:r>
              <a:rPr lang="en-US" altLang="zh-CN" sz="2000">
                <a:solidFill>
                  <a:schemeClr val="bg1"/>
                </a:solidFill>
              </a:rPr>
              <a:t>  </a:t>
            </a:r>
            <a:r>
              <a:rPr lang="zh-CN" altLang="en-US" sz="2000">
                <a:solidFill>
                  <a:schemeClr val="bg1"/>
                </a:solidFill>
              </a:rPr>
              <a:t>设备资产</a:t>
            </a:r>
            <a:r>
              <a:rPr lang="en-US" altLang="zh-CN" sz="2000">
                <a:solidFill>
                  <a:schemeClr val="bg1"/>
                </a:solidFill>
              </a:rPr>
              <a:t>		       </a:t>
            </a:r>
            <a:r>
              <a:rPr lang="zh-CN" altLang="en-US" sz="2000">
                <a:solidFill>
                  <a:schemeClr val="bg1"/>
                </a:solidFill>
              </a:rPr>
              <a:t>办公资产</a:t>
            </a:r>
            <a:r>
              <a:rPr lang="en-US" altLang="zh-CN" sz="2000">
                <a:solidFill>
                  <a:schemeClr val="bg1"/>
                </a:solidFill>
              </a:rPr>
              <a:t>	              </a:t>
            </a:r>
            <a:r>
              <a:rPr lang="zh-CN" altLang="en-US" sz="2000">
                <a:solidFill>
                  <a:schemeClr val="bg1"/>
                </a:solidFill>
              </a:rPr>
              <a:t>园区资产</a:t>
            </a:r>
            <a:r>
              <a:rPr lang="en-US" altLang="zh-CN" sz="2000">
                <a:solidFill>
                  <a:schemeClr val="bg1"/>
                </a:solidFill>
              </a:rPr>
              <a:t>		</a:t>
            </a:r>
            <a:r>
              <a:rPr lang="zh-CN" altLang="en-US" sz="2000">
                <a:solidFill>
                  <a:schemeClr val="bg1"/>
                </a:solidFill>
              </a:rPr>
              <a:t>工具资产</a:t>
            </a:r>
            <a:endParaRPr lang="zh-CN" altLang="en-US" sz="2000">
              <a:solidFill>
                <a:schemeClr val="bg1"/>
              </a:solidFill>
            </a:endParaRPr>
          </a:p>
          <a:p>
            <a:pPr marL="457200" lvl="1" indent="229235" algn="l"/>
            <a:endParaRPr lang="zh-CN" altLang="en-US" sz="2000">
              <a:solidFill>
                <a:schemeClr val="bg1"/>
              </a:solidFill>
            </a:endParaRPr>
          </a:p>
          <a:p>
            <a:pPr marL="457200" lvl="1" indent="229235" algn="l"/>
            <a:endParaRPr lang="zh-CN" altLang="en-US" sz="2000">
              <a:solidFill>
                <a:schemeClr val="bg1"/>
              </a:solidFill>
            </a:endParaRPr>
          </a:p>
          <a:p>
            <a:pPr marL="457200" lvl="1" indent="229235" algn="l"/>
            <a:endParaRPr lang="zh-CN" altLang="en-US" sz="2000">
              <a:solidFill>
                <a:schemeClr val="bg1"/>
              </a:solidFill>
            </a:endParaRPr>
          </a:p>
          <a:p>
            <a:pPr marL="457200" lvl="1" indent="229235" algn="l"/>
            <a:endParaRPr lang="zh-CN" altLang="en-US" sz="2000">
              <a:solidFill>
                <a:schemeClr val="bg1"/>
              </a:solidFill>
            </a:endParaRPr>
          </a:p>
          <a:p>
            <a:pPr marL="457200" lvl="1" indent="229235" algn="l"/>
            <a:endParaRPr lang="zh-CN" altLang="en-US" sz="2000">
              <a:solidFill>
                <a:schemeClr val="bg1"/>
              </a:solidFill>
            </a:endParaRPr>
          </a:p>
          <a:p>
            <a:pPr marL="457200" lvl="1" indent="229235" algn="l"/>
            <a:endParaRPr lang="zh-CN" altLang="en-US" sz="2000">
              <a:solidFill>
                <a:schemeClr val="bg1"/>
              </a:solidFill>
            </a:endParaRPr>
          </a:p>
          <a:p>
            <a:pPr marL="457200" lvl="1" indent="229235" algn="l"/>
            <a:r>
              <a:rPr lang="en-US" altLang="zh-CN" sz="2000">
                <a:solidFill>
                  <a:schemeClr val="bg1"/>
                </a:solidFill>
                <a:sym typeface="+mn-ea"/>
              </a:rPr>
              <a:t>  </a:t>
            </a:r>
            <a:r>
              <a:rPr lang="zh-CN" altLang="en-US" sz="2000">
                <a:solidFill>
                  <a:schemeClr val="bg1"/>
                </a:solidFill>
              </a:rPr>
              <a:t>档案资产</a:t>
            </a:r>
            <a:r>
              <a:rPr lang="en-US" altLang="zh-CN" sz="2000">
                <a:solidFill>
                  <a:schemeClr val="bg1"/>
                </a:solidFill>
                <a:sym typeface="+mn-ea"/>
              </a:rPr>
              <a:t>		       </a:t>
            </a:r>
            <a:r>
              <a:rPr lang="zh-CN" altLang="en-US" sz="2000">
                <a:solidFill>
                  <a:schemeClr val="bg1"/>
                </a:solidFill>
              </a:rPr>
              <a:t>车辆资产</a:t>
            </a:r>
            <a:r>
              <a:rPr lang="en-US" altLang="zh-CN" sz="2000">
                <a:solidFill>
                  <a:schemeClr val="bg1"/>
                </a:solidFill>
                <a:sym typeface="+mn-ea"/>
              </a:rPr>
              <a:t>	              </a:t>
            </a:r>
            <a:r>
              <a:rPr lang="zh-CN" altLang="en-US" sz="2000">
                <a:solidFill>
                  <a:schemeClr val="bg1"/>
                </a:solidFill>
              </a:rPr>
              <a:t>后勤资产</a:t>
            </a:r>
            <a:r>
              <a:rPr lang="en-US" altLang="zh-CN" sz="2000">
                <a:solidFill>
                  <a:schemeClr val="bg1"/>
                </a:solidFill>
                <a:sym typeface="+mn-ea"/>
              </a:rPr>
              <a:t>		  </a:t>
            </a:r>
            <a:r>
              <a:rPr lang="zh-CN" sz="2000">
                <a:solidFill>
                  <a:schemeClr val="bg1"/>
                </a:solidFill>
              </a:rPr>
              <a:t>其他呆滞品</a:t>
            </a:r>
            <a:endParaRPr lang="zh-CN" sz="2000">
              <a:solidFill>
                <a:schemeClr val="bg1"/>
              </a:solidFill>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9"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9" grpId="1"/>
      <p:bldP spid="9" grpId="2"/>
      <p:bldP spid="9" grpId="3"/>
      <p:bldP spid="9" grpId="4"/>
      <p:bldP spid="9" grpId="5"/>
      <p:bldP spid="9" grpId="6"/>
      <p:bldP spid="9" grpId="7"/>
      <p:bldP spid="9" grpId="8"/>
      <p:bldP spid="9" grpId="9"/>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8" name="文本框 7"/>
          <p:cNvSpPr txBox="1"/>
          <p:nvPr>
            <p:custDataLst>
              <p:tags r:id="rId2"/>
            </p:custDataLst>
          </p:nvPr>
        </p:nvSpPr>
        <p:spPr>
          <a:xfrm>
            <a:off x="910595" y="1199967"/>
            <a:ext cx="4063498" cy="368300"/>
          </a:xfrm>
          <a:prstGeom prst="rect">
            <a:avLst/>
          </a:prstGeom>
          <a:noFill/>
        </p:spPr>
        <p:txBody>
          <a:bodyPr wrap="square" rtlCol="0">
            <a:spAutoFit/>
          </a:bodyPr>
          <a:p>
            <a:r>
              <a:rPr lang="zh-CN" altLang="en-US">
                <a:solidFill>
                  <a:schemeClr val="bg1">
                    <a:lumMod val="95000"/>
                  </a:schemeClr>
                </a:solidFill>
                <a:latin typeface="思源黑体" panose="020B0500000000000000" charset="-122"/>
                <a:ea typeface="思源黑体" panose="020B0500000000000000" charset="-122"/>
              </a:rPr>
              <a:t>业务流程：</a:t>
            </a:r>
            <a:endParaRPr lang="zh-CN" altLang="en-US">
              <a:solidFill>
                <a:schemeClr val="bg1">
                  <a:lumMod val="95000"/>
                </a:schemeClr>
              </a:solidFill>
              <a:latin typeface="思源黑体" panose="020B0500000000000000" charset="-122"/>
              <a:ea typeface="思源黑体" panose="020B0500000000000000" charset="-122"/>
            </a:endParaRPr>
          </a:p>
        </p:txBody>
      </p:sp>
      <p:sp>
        <p:nvSpPr>
          <p:cNvPr id="12" name="文本框 11"/>
          <p:cNvSpPr txBox="1"/>
          <p:nvPr>
            <p:custDataLst>
              <p:tags r:id="rId3"/>
            </p:custDataLst>
          </p:nvPr>
        </p:nvSpPr>
        <p:spPr>
          <a:xfrm>
            <a:off x="493452" y="1498380"/>
            <a:ext cx="3664768" cy="4523105"/>
          </a:xfrm>
          <a:prstGeom prst="rect">
            <a:avLst/>
          </a:prstGeom>
          <a:noFill/>
        </p:spPr>
        <p:txBody>
          <a:bodyPr wrap="square" rtlCol="0">
            <a:spAutoFit/>
          </a:bodyPr>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给每个固定资产贴上</a:t>
            </a:r>
            <a:r>
              <a:rPr lang="en-US" altLang="zh-CN" sz="1600">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标签</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在关键通道安装物料数字化管控节点并联网 实现固定资产行为追踪监控</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实现固定资产在位盘点</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实现固定资产快速搜索</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统计生成报表</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a:p>
            <a:pPr marL="342900" indent="-342900" algn="l">
              <a:lnSpc>
                <a:spcPct val="200000"/>
              </a:lnSpc>
              <a:buFont typeface="+mj-lt"/>
              <a:buAutoNum type="arabicPeriod"/>
            </a:pPr>
            <a:r>
              <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rPr>
              <a:t>实现对固定资产数字化、精细化管理，节约管理成本，提升管理效率。</a:t>
            </a:r>
            <a:endParaRPr lang="zh-CN" altLang="en-US" sz="1600">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p:txBody>
      </p:sp>
      <p:pic>
        <p:nvPicPr>
          <p:cNvPr id="9" name="ECB019B1-382A-4266-B25C-5B523AA43C14-1" descr="C:/Users/nihao/AppData/Local/Temp/wpp.xLoJkNwpp"/>
          <p:cNvPicPr>
            <a:picLocks noChangeAspect="1"/>
          </p:cNvPicPr>
          <p:nvPr/>
        </p:nvPicPr>
        <p:blipFill>
          <a:blip r:embed="rId4"/>
          <a:stretch>
            <a:fillRect/>
          </a:stretch>
        </p:blipFill>
        <p:spPr>
          <a:xfrm>
            <a:off x="3755785" y="1486634"/>
            <a:ext cx="8514300" cy="4643817"/>
          </a:xfrm>
          <a:prstGeom prst="rect">
            <a:avLst/>
          </a:prstGeom>
        </p:spPr>
      </p:pic>
      <p:sp>
        <p:nvSpPr>
          <p:cNvPr id="10" name="日期占位符 9"/>
          <p:cNvSpPr>
            <a:spLocks noGrp="1"/>
          </p:cNvSpPr>
          <p:nvPr>
            <p:ph type="dt" sz="half" idx="10"/>
            <p:custDataLst>
              <p:tags r:id="rId5"/>
            </p:custDataLst>
          </p:nvPr>
        </p:nvSpPr>
        <p:spPr/>
        <p:txBody>
          <a:bodyPr/>
          <a:p>
            <a:fld id="{50E55ADC-9086-44BD-AF55-998EF314F627}" type="datetime1">
              <a:rPr lang="zh-CN" altLang="en-US" sz="1200" smtClean="0">
                <a:solidFill>
                  <a:schemeClr val="tx1">
                    <a:tint val="75000"/>
                  </a:schemeClr>
                </a:solidFill>
              </a:rPr>
            </a:fld>
            <a:endParaRPr lang="zh-CN" altLang="en-US" sz="1200" smtClean="0">
              <a:solidFill>
                <a:schemeClr val="tx1">
                  <a:tint val="75000"/>
                </a:schemeClr>
              </a:solidFill>
            </a:endParaRPr>
          </a:p>
        </p:txBody>
      </p:sp>
      <p:sp>
        <p:nvSpPr>
          <p:cNvPr id="13" name="灯片编号占位符 12"/>
          <p:cNvSpPr>
            <a:spLocks noGrp="1"/>
          </p:cNvSpPr>
          <p:nvPr>
            <p:ph type="sldNum" sz="quarter" idx="12"/>
            <p:custDataLst>
              <p:tags r:id="rId6"/>
            </p:custDataLst>
          </p:nvPr>
        </p:nvSpPr>
        <p:spPr/>
        <p:txBody>
          <a:bodyPr/>
          <a:p>
            <a:fld id="{1C3FD362-844A-417A-8105-2707644DD9E3}" type="slidenum">
              <a:rPr lang="zh-CN" altLang="en-US" sz="1200" smtClean="0">
                <a:solidFill>
                  <a:schemeClr val="tx1">
                    <a:tint val="75000"/>
                  </a:schemeClr>
                </a:solidFill>
              </a:rPr>
            </a:fld>
            <a:endParaRPr lang="zh-CN" altLang="en-US" sz="1200" smtClean="0">
              <a:solidFill>
                <a:schemeClr val="tx1">
                  <a:tint val="75000"/>
                </a:schemeClr>
              </a:solidFill>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印刷</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标签</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使用大型印刷机（彩色）或桌面式</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打印机（黑白）印刷</a:t>
            </a:r>
            <a:endPar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p:txBody>
      </p:sp>
      <p:pic>
        <p:nvPicPr>
          <p:cNvPr id="7" name="RFID标签印刷-2021-11-23">
            <a:hlinkClick r:id="" action="ppaction://media"/>
          </p:cNvPr>
          <p:cNvPicPr>
            <a:picLocks noChangeAspect="1"/>
          </p:cNvPicPr>
          <p:nvPr>
            <a:videoFile r:link="rId3"/>
            <p:extLst>
              <p:ext uri="{DAA4B4D4-6D71-4841-9C94-3DE7FCFB9230}">
                <p14:media xmlns:p14="http://schemas.microsoft.com/office/powerpoint/2010/main" r:embed="rId4"/>
              </p:ext>
            </p:extLst>
            <p:custDataLst>
              <p:tags r:id="rId5"/>
            </p:custDataLst>
          </p:nvPr>
        </p:nvPicPr>
        <p:blipFill>
          <a:blip r:embed="rId6"/>
          <a:stretch>
            <a:fillRect/>
          </a:stretch>
        </p:blipFill>
        <p:spPr>
          <a:xfrm>
            <a:off x="695992" y="2133302"/>
            <a:ext cx="6398854" cy="3599556"/>
          </a:xfrm>
          <a:prstGeom prst="rect">
            <a:avLst/>
          </a:prstGeom>
        </p:spPr>
      </p:pic>
      <p:pic>
        <p:nvPicPr>
          <p:cNvPr id="15" name="图片 14"/>
          <p:cNvPicPr>
            <a:picLocks noChangeAspect="1"/>
          </p:cNvPicPr>
          <p:nvPr>
            <p:custDataLst>
              <p:tags r:id="rId7"/>
            </p:custDataLst>
          </p:nvPr>
        </p:nvPicPr>
        <p:blipFill>
          <a:blip r:embed="rId8"/>
          <a:stretch>
            <a:fillRect/>
          </a:stretch>
        </p:blipFill>
        <p:spPr>
          <a:xfrm>
            <a:off x="7896003" y="2100921"/>
            <a:ext cx="3842671" cy="3599556"/>
          </a:xfrm>
          <a:prstGeom prst="rect">
            <a:avLst/>
          </a:prstGeom>
        </p:spPr>
      </p:pic>
      <p:graphicFrame>
        <p:nvGraphicFramePr>
          <p:cNvPr id="17" name="图示 16"/>
          <p:cNvGraphicFramePr/>
          <p:nvPr>
            <p:custDataLst>
              <p:tags r:id="rId9"/>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cxnSp>
        <p:nvCxnSpPr>
          <p:cNvPr id="18" name="直接连接符 17"/>
          <p:cNvCxnSpPr/>
          <p:nvPr>
            <p:custDataLst>
              <p:tags r:id="rId15"/>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994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0">
              <p:cMediaNode>
                <p:cTn id="7" fill="hold" display="1">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additive="base">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办公资产</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使用</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标签粘贴或悬挂方式安装</a:t>
            </a:r>
            <a:endPar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p:txBody>
      </p:sp>
      <p:pic>
        <p:nvPicPr>
          <p:cNvPr id="4" name="图片 3"/>
          <p:cNvPicPr>
            <a:picLocks noChangeAspect="1"/>
          </p:cNvPicPr>
          <p:nvPr>
            <p:custDataLst>
              <p:tags r:id="rId3"/>
            </p:custDataLst>
          </p:nvPr>
        </p:nvPicPr>
        <p:blipFill>
          <a:blip r:embed="rId4"/>
          <a:stretch>
            <a:fillRect/>
          </a:stretch>
        </p:blipFill>
        <p:spPr>
          <a:xfrm>
            <a:off x="625515" y="1677428"/>
            <a:ext cx="8335251" cy="4662864"/>
          </a:xfrm>
          <a:prstGeom prst="rect">
            <a:avLst/>
          </a:prstGeom>
        </p:spPr>
      </p:pic>
      <p:pic>
        <p:nvPicPr>
          <p:cNvPr id="11" name="图片 10" descr="IMG_20201117_160209"/>
          <p:cNvPicPr/>
          <p:nvPr>
            <p:custDataLst>
              <p:tags r:id="rId5"/>
            </p:custDataLst>
          </p:nvPr>
        </p:nvPicPr>
        <p:blipFill>
          <a:blip r:embed="rId6"/>
          <a:srcRect l="18615" t="23431" r="10901" b="20380"/>
          <a:stretch>
            <a:fillRect/>
          </a:stretch>
        </p:blipFill>
        <p:spPr>
          <a:xfrm>
            <a:off x="9088385" y="1650762"/>
            <a:ext cx="2724864" cy="1501015"/>
          </a:xfrm>
          <a:prstGeom prst="rect">
            <a:avLst/>
          </a:prstGeom>
        </p:spPr>
      </p:pic>
      <p:pic>
        <p:nvPicPr>
          <p:cNvPr id="12" name="图片 11" descr="IMG_20201117_160214"/>
          <p:cNvPicPr/>
          <p:nvPr>
            <p:custDataLst>
              <p:tags r:id="rId7"/>
            </p:custDataLst>
          </p:nvPr>
        </p:nvPicPr>
        <p:blipFill>
          <a:blip r:embed="rId8"/>
          <a:srcRect l="10218" t="30906" r="27288" b="19629"/>
          <a:stretch>
            <a:fillRect/>
          </a:stretch>
        </p:blipFill>
        <p:spPr>
          <a:xfrm>
            <a:off x="9088385" y="3258383"/>
            <a:ext cx="2724864" cy="1501015"/>
          </a:xfrm>
          <a:prstGeom prst="rect">
            <a:avLst/>
          </a:prstGeom>
        </p:spPr>
      </p:pic>
      <p:pic>
        <p:nvPicPr>
          <p:cNvPr id="13" name="图片 12" descr="IMG_20201117_160223"/>
          <p:cNvPicPr>
            <a:picLocks noChangeAspect="1"/>
          </p:cNvPicPr>
          <p:nvPr>
            <p:custDataLst>
              <p:tags r:id="rId9"/>
            </p:custDataLst>
          </p:nvPr>
        </p:nvPicPr>
        <p:blipFill>
          <a:blip r:embed="rId10">
            <a:lum bright="24000" contrast="-6000"/>
          </a:blip>
          <a:srcRect l="3994" t="23143" r="3994" b="35889"/>
          <a:stretch>
            <a:fillRect/>
          </a:stretch>
        </p:blipFill>
        <p:spPr>
          <a:xfrm>
            <a:off x="9088385" y="4838068"/>
            <a:ext cx="2723178" cy="1502225"/>
          </a:xfrm>
          <a:prstGeom prst="rect">
            <a:avLst/>
          </a:prstGeom>
        </p:spPr>
      </p:pic>
      <p:pic>
        <p:nvPicPr>
          <p:cNvPr id="14" name="图片 13"/>
          <p:cNvPicPr/>
          <p:nvPr>
            <p:custDataLst>
              <p:tags r:id="rId11"/>
            </p:custDataLst>
          </p:nvPr>
        </p:nvPicPr>
        <p:blipFill>
          <a:blip r:embed="rId12">
            <a:lum bright="18000"/>
          </a:blip>
          <a:srcRect/>
          <a:stretch>
            <a:fillRect/>
          </a:stretch>
        </p:blipFill>
        <p:spPr>
          <a:xfrm>
            <a:off x="3430600" y="4839337"/>
            <a:ext cx="2724864" cy="1501015"/>
          </a:xfrm>
          <a:prstGeom prst="rect">
            <a:avLst/>
          </a:prstGeom>
        </p:spPr>
      </p:pic>
      <p:pic>
        <p:nvPicPr>
          <p:cNvPr id="15" name="图片 14"/>
          <p:cNvPicPr/>
          <p:nvPr>
            <p:custDataLst>
              <p:tags r:id="rId13"/>
            </p:custDataLst>
          </p:nvPr>
        </p:nvPicPr>
        <p:blipFill>
          <a:blip r:embed="rId14">
            <a:lum bright="12000"/>
          </a:blip>
          <a:stretch>
            <a:fillRect/>
          </a:stretch>
        </p:blipFill>
        <p:spPr>
          <a:xfrm>
            <a:off x="625515" y="4839337"/>
            <a:ext cx="2637465" cy="1500955"/>
          </a:xfrm>
          <a:prstGeom prst="rect">
            <a:avLst/>
          </a:prstGeom>
        </p:spPr>
      </p:pic>
      <p:pic>
        <p:nvPicPr>
          <p:cNvPr id="16" name="图片 15"/>
          <p:cNvPicPr/>
          <p:nvPr>
            <p:custDataLst>
              <p:tags r:id="rId15"/>
            </p:custDataLst>
          </p:nvPr>
        </p:nvPicPr>
        <p:blipFill>
          <a:blip r:embed="rId16"/>
          <a:stretch>
            <a:fillRect/>
          </a:stretch>
        </p:blipFill>
        <p:spPr>
          <a:xfrm>
            <a:off x="6274413" y="1679333"/>
            <a:ext cx="2699667" cy="1501015"/>
          </a:xfrm>
          <a:prstGeom prst="rect">
            <a:avLst/>
          </a:prstGeom>
        </p:spPr>
      </p:pic>
      <p:graphicFrame>
        <p:nvGraphicFramePr>
          <p:cNvPr id="18" name="图示 17"/>
          <p:cNvGraphicFramePr/>
          <p:nvPr>
            <p:custDataLst>
              <p:tags r:id="rId17"/>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cxnSp>
        <p:nvCxnSpPr>
          <p:cNvPr id="20" name="直接连接符 19"/>
          <p:cNvCxnSpPr/>
          <p:nvPr>
            <p:custDataLst>
              <p:tags r:id="rId23"/>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工厂资产</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使用</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标签粘贴或悬挂方式安装</a:t>
            </a:r>
            <a:endPar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p:txBody>
      </p:sp>
      <p:pic>
        <p:nvPicPr>
          <p:cNvPr id="11" name="图片 10"/>
          <p:cNvPicPr>
            <a:picLocks noChangeAspect="1"/>
          </p:cNvPicPr>
          <p:nvPr>
            <p:custDataLst>
              <p:tags r:id="rId3"/>
            </p:custDataLst>
          </p:nvPr>
        </p:nvPicPr>
        <p:blipFill>
          <a:blip r:embed="rId4">
            <a:clrChange>
              <a:clrFrom>
                <a:srgbClr val="FFFFFF">
                  <a:alpha val="100000"/>
                </a:srgbClr>
              </a:clrFrom>
              <a:clrTo>
                <a:srgbClr val="FFFFFF">
                  <a:alpha val="100000"/>
                  <a:alpha val="0"/>
                </a:srgbClr>
              </a:clrTo>
            </a:clrChange>
          </a:blip>
          <a:srcRect r="52706"/>
          <a:stretch>
            <a:fillRect/>
          </a:stretch>
        </p:blipFill>
        <p:spPr>
          <a:xfrm>
            <a:off x="221705" y="2477429"/>
            <a:ext cx="3517466" cy="2520004"/>
          </a:xfrm>
          <a:prstGeom prst="rect">
            <a:avLst/>
          </a:prstGeom>
        </p:spPr>
      </p:pic>
      <p:pic>
        <p:nvPicPr>
          <p:cNvPr id="9" name="图片 8" descr="IMG_20201117_155646"/>
          <p:cNvPicPr>
            <a:picLocks noChangeAspect="1"/>
          </p:cNvPicPr>
          <p:nvPr/>
        </p:nvPicPr>
        <p:blipFill>
          <a:blip r:embed="rId5"/>
          <a:srcRect l="30452" r="7627" b="45954"/>
          <a:stretch>
            <a:fillRect/>
          </a:stretch>
        </p:blipFill>
        <p:spPr>
          <a:xfrm>
            <a:off x="7795050" y="2477429"/>
            <a:ext cx="2165083" cy="2520004"/>
          </a:xfrm>
          <a:prstGeom prst="rect">
            <a:avLst/>
          </a:prstGeom>
        </p:spPr>
      </p:pic>
      <p:pic>
        <p:nvPicPr>
          <p:cNvPr id="10" name="图片 9" descr="IMG_20201117_155651"/>
          <p:cNvPicPr>
            <a:picLocks noChangeAspect="1"/>
          </p:cNvPicPr>
          <p:nvPr/>
        </p:nvPicPr>
        <p:blipFill>
          <a:blip r:embed="rId6"/>
          <a:srcRect l="21344" t="10102" r="17153" b="25602"/>
          <a:stretch>
            <a:fillRect/>
          </a:stretch>
        </p:blipFill>
        <p:spPr>
          <a:xfrm>
            <a:off x="10134101" y="2477429"/>
            <a:ext cx="1807622" cy="2520004"/>
          </a:xfrm>
          <a:prstGeom prst="rect">
            <a:avLst/>
          </a:prstGeom>
        </p:spPr>
      </p:pic>
      <p:pic>
        <p:nvPicPr>
          <p:cNvPr id="12" name="图片 11"/>
          <p:cNvPicPr>
            <a:picLocks noChangeAspect="1"/>
          </p:cNvPicPr>
          <p:nvPr>
            <p:custDataLst>
              <p:tags r:id="rId7"/>
            </p:custDataLst>
          </p:nvPr>
        </p:nvPicPr>
        <p:blipFill>
          <a:blip r:embed="rId4">
            <a:clrChange>
              <a:clrFrom>
                <a:srgbClr val="FFFFFF">
                  <a:alpha val="100000"/>
                </a:srgbClr>
              </a:clrFrom>
              <a:clrTo>
                <a:srgbClr val="FFFFFF">
                  <a:alpha val="100000"/>
                  <a:alpha val="0"/>
                </a:srgbClr>
              </a:clrTo>
            </a:clrChange>
          </a:blip>
          <a:srcRect l="50128"/>
          <a:stretch>
            <a:fillRect/>
          </a:stretch>
        </p:blipFill>
        <p:spPr>
          <a:xfrm>
            <a:off x="3912504" y="2477429"/>
            <a:ext cx="3709213" cy="2520004"/>
          </a:xfrm>
          <a:prstGeom prst="rect">
            <a:avLst/>
          </a:prstGeom>
        </p:spPr>
      </p:pic>
      <p:graphicFrame>
        <p:nvGraphicFramePr>
          <p:cNvPr id="17" name="图示 16"/>
          <p:cNvGraphicFramePr/>
          <p:nvPr>
            <p:custDataLst>
              <p:tags r:id="rId8"/>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cxnSp>
        <p:nvCxnSpPr>
          <p:cNvPr id="15" name="直接连接符 14"/>
          <p:cNvCxnSpPr/>
          <p:nvPr>
            <p:custDataLst>
              <p:tags r:id="rId14"/>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园区资产</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使用</a:t>
            </a:r>
            <a:r>
              <a:rPr lang="en-US" altLang="zh-CN">
                <a:solidFill>
                  <a:schemeClr val="bg1"/>
                </a:solidFill>
                <a:latin typeface="思源黑体" panose="020B0500000000000000" charset="-122"/>
                <a:ea typeface="思源黑体" panose="020B0500000000000000" charset="-122"/>
                <a:cs typeface="微软雅黑" panose="020B0503020204020204" pitchFamily="34" charset="-122"/>
                <a:sym typeface="+mn-ea"/>
              </a:rPr>
              <a:t>RFID</a:t>
            </a:r>
            <a:r>
              <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rPr>
              <a:t>标签粘贴或悬挂方式安装</a:t>
            </a:r>
            <a:endParaRPr lang="zh-CN" altLang="en-US">
              <a:solidFill>
                <a:schemeClr val="bg1"/>
              </a:solidFill>
              <a:latin typeface="思源黑体" panose="020B0500000000000000" charset="-122"/>
              <a:ea typeface="思源黑体" panose="020B0500000000000000" charset="-122"/>
              <a:cs typeface="微软雅黑" panose="020B0503020204020204" pitchFamily="34" charset="-122"/>
              <a:sym typeface="+mn-ea"/>
            </a:endParaRPr>
          </a:p>
        </p:txBody>
      </p:sp>
      <p:pic>
        <p:nvPicPr>
          <p:cNvPr id="7" name="图片 6"/>
          <p:cNvPicPr>
            <a:picLocks noChangeAspect="1"/>
          </p:cNvPicPr>
          <p:nvPr>
            <p:custDataLst>
              <p:tags r:id="rId3"/>
            </p:custDataLst>
          </p:nvPr>
        </p:nvPicPr>
        <p:blipFill>
          <a:blip r:embed="rId4"/>
          <a:stretch>
            <a:fillRect/>
          </a:stretch>
        </p:blipFill>
        <p:spPr>
          <a:xfrm>
            <a:off x="1962661" y="1641237"/>
            <a:ext cx="8266679" cy="4716198"/>
          </a:xfrm>
          <a:prstGeom prst="rect">
            <a:avLst/>
          </a:prstGeom>
        </p:spPr>
      </p:pic>
      <p:graphicFrame>
        <p:nvGraphicFramePr>
          <p:cNvPr id="17" name="图示 16"/>
          <p:cNvGraphicFramePr/>
          <p:nvPr>
            <p:custDataLst>
              <p:tags r:id="rId5"/>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0" name="直接连接符 9"/>
          <p:cNvCxnSpPr/>
          <p:nvPr>
            <p:custDataLst>
              <p:tags r:id="rId11"/>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pic>
        <p:nvPicPr>
          <p:cNvPr id="4" name="图片 3"/>
          <p:cNvPicPr>
            <a:picLocks noChangeAspect="1"/>
          </p:cNvPicPr>
          <p:nvPr>
            <p:custDataLst>
              <p:tags r:id="rId2"/>
            </p:custDataLst>
          </p:nvPr>
        </p:nvPicPr>
        <p:blipFill>
          <a:blip r:embed="rId3"/>
          <a:stretch>
            <a:fillRect/>
          </a:stretch>
        </p:blipFill>
        <p:spPr>
          <a:xfrm>
            <a:off x="1505517" y="3708542"/>
            <a:ext cx="3518736" cy="2640005"/>
          </a:xfrm>
          <a:prstGeom prst="rect">
            <a:avLst/>
          </a:prstGeom>
        </p:spPr>
      </p:pic>
      <p:pic>
        <p:nvPicPr>
          <p:cNvPr id="9" name="图片 8"/>
          <p:cNvPicPr>
            <a:picLocks noChangeAspect="1"/>
          </p:cNvPicPr>
          <p:nvPr>
            <p:custDataLst>
              <p:tags r:id="rId4"/>
            </p:custDataLst>
          </p:nvPr>
        </p:nvPicPr>
        <p:blipFill>
          <a:blip r:embed="rId5"/>
          <a:stretch>
            <a:fillRect/>
          </a:stretch>
        </p:blipFill>
        <p:spPr>
          <a:xfrm>
            <a:off x="5229967" y="2278064"/>
            <a:ext cx="1575240" cy="1564447"/>
          </a:xfrm>
          <a:prstGeom prst="rect">
            <a:avLst/>
          </a:prstGeom>
        </p:spPr>
      </p:pic>
      <p:pic>
        <p:nvPicPr>
          <p:cNvPr id="10" name="图片 9"/>
          <p:cNvPicPr>
            <a:picLocks noChangeAspect="1"/>
          </p:cNvPicPr>
          <p:nvPr>
            <p:custDataLst>
              <p:tags r:id="rId6"/>
            </p:custDataLst>
          </p:nvPr>
        </p:nvPicPr>
        <p:blipFill>
          <a:blip r:embed="rId7">
            <a:lum contrast="40000"/>
          </a:blip>
          <a:stretch>
            <a:fillRect/>
          </a:stretch>
        </p:blipFill>
        <p:spPr>
          <a:xfrm>
            <a:off x="6867430" y="3108542"/>
            <a:ext cx="5042548" cy="2832385"/>
          </a:xfrm>
          <a:prstGeom prst="rect">
            <a:avLst/>
          </a:prstGeom>
        </p:spPr>
      </p:pic>
      <p:cxnSp>
        <p:nvCxnSpPr>
          <p:cNvPr id="12" name="直接箭头连接符 11"/>
          <p:cNvCxnSpPr/>
          <p:nvPr>
            <p:custDataLst>
              <p:tags r:id="rId8"/>
            </p:custDataLst>
          </p:nvPr>
        </p:nvCxnSpPr>
        <p:spPr>
          <a:xfrm flipH="1" flipV="1">
            <a:off x="6795048" y="3612034"/>
            <a:ext cx="2015876" cy="1800003"/>
          </a:xfrm>
          <a:prstGeom prst="straightConnector1">
            <a:avLst/>
          </a:prstGeom>
          <a:ln>
            <a:solidFill>
              <a:srgbClr val="FF0000"/>
            </a:solidFill>
            <a:tailEnd type="arrow" w="med" len="med"/>
          </a:ln>
        </p:spPr>
        <p:style>
          <a:lnRef idx="3">
            <a:schemeClr val="accent2"/>
          </a:lnRef>
          <a:fillRef idx="0">
            <a:schemeClr val="accent2"/>
          </a:fillRef>
          <a:effectRef idx="2">
            <a:schemeClr val="accent2"/>
          </a:effectRef>
          <a:fontRef idx="minor">
            <a:schemeClr val="tx1"/>
          </a:fontRef>
        </p:style>
      </p:cxnSp>
      <p:sp>
        <p:nvSpPr>
          <p:cNvPr id="13" name="文本框 12"/>
          <p:cNvSpPr txBox="1"/>
          <p:nvPr>
            <p:custDataLst>
              <p:tags r:id="rId9"/>
            </p:custDataLst>
          </p:nvPr>
        </p:nvSpPr>
        <p:spPr>
          <a:xfrm>
            <a:off x="7010922" y="1699650"/>
            <a:ext cx="4764452" cy="1337945"/>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txBody>
          <a:bodyPr wrap="square" rtlCol="0">
            <a:spAutoFit/>
          </a:bodyPr>
          <a:p>
            <a:pPr>
              <a:lnSpc>
                <a:spcPct val="150000"/>
              </a:lnSpc>
            </a:pPr>
            <a:r>
              <a:rPr lang="zh-CN" altLang="en-US">
                <a:solidFill>
                  <a:schemeClr val="bg1"/>
                </a:solidFill>
                <a:latin typeface="思源黑体" panose="020B0500000000000000" charset="-122"/>
                <a:ea typeface="思源黑体" panose="020B0500000000000000" charset="-122"/>
                <a:cs typeface="微软雅黑" panose="020B0503020204020204" pitchFamily="34" charset="-122"/>
              </a:rPr>
              <a:t>需要受力的工具，在粘贴的同时可以选着外加热缩套管保护，手持机扫描标签自动检查工具是否在位（读取距离3米内）</a:t>
            </a:r>
            <a:endParaRPr lang="zh-CN" altLang="en-US">
              <a:solidFill>
                <a:schemeClr val="bg1"/>
              </a:solidFill>
              <a:latin typeface="思源黑体" panose="020B0500000000000000" charset="-122"/>
              <a:ea typeface="思源黑体" panose="020B0500000000000000" charset="-122"/>
              <a:cs typeface="微软雅黑" panose="020B0503020204020204" pitchFamily="34" charset="-122"/>
            </a:endParaRPr>
          </a:p>
        </p:txBody>
      </p:sp>
      <p:sp>
        <p:nvSpPr>
          <p:cNvPr id="100" name="文本框 99"/>
          <p:cNvSpPr txBox="1"/>
          <p:nvPr>
            <p:custDataLst>
              <p:tags r:id="rId10"/>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gn="l">
              <a:lnSpc>
                <a:spcPct val="150000"/>
              </a:lnSpc>
              <a:buClrTx/>
              <a:buSzTx/>
              <a:buFontTx/>
            </a:pPr>
            <a:r>
              <a:rPr lang="zh-CN" altLang="en-US">
                <a:solidFill>
                  <a:schemeClr val="bg1"/>
                </a:solidFill>
                <a:latin typeface="思源黑体" panose="020B0500000000000000" charset="-122"/>
                <a:ea typeface="思源黑体" panose="020B0500000000000000" charset="-122"/>
                <a:sym typeface="+mn-ea"/>
              </a:rPr>
              <a:t>工具资产-大件单个工具选用粘贴、悬挂、热缩套管包覆等方式绑定。</a:t>
            </a:r>
            <a:endParaRPr lang="zh-CN" altLang="en-US">
              <a:solidFill>
                <a:schemeClr val="bg1"/>
              </a:solidFill>
              <a:latin typeface="思源黑体" panose="020B0500000000000000" charset="-122"/>
              <a:ea typeface="思源黑体" panose="020B0500000000000000" charset="-122"/>
              <a:sym typeface="+mn-ea"/>
            </a:endParaRPr>
          </a:p>
        </p:txBody>
      </p:sp>
      <p:pic>
        <p:nvPicPr>
          <p:cNvPr id="14" name="图片 13"/>
          <p:cNvPicPr>
            <a:picLocks noChangeAspect="1"/>
          </p:cNvPicPr>
          <p:nvPr>
            <p:custDataLst>
              <p:tags r:id="rId11"/>
            </p:custDataLst>
          </p:nvPr>
        </p:nvPicPr>
        <p:blipFill>
          <a:blip r:embed="rId12"/>
          <a:stretch>
            <a:fillRect/>
          </a:stretch>
        </p:blipFill>
        <p:spPr>
          <a:xfrm rot="5400000">
            <a:off x="-89406" y="2252667"/>
            <a:ext cx="3236831" cy="2428575"/>
          </a:xfrm>
          <a:prstGeom prst="rect">
            <a:avLst/>
          </a:prstGeom>
        </p:spPr>
      </p:pic>
      <p:cxnSp>
        <p:nvCxnSpPr>
          <p:cNvPr id="11" name="直接箭头连接符 10"/>
          <p:cNvCxnSpPr/>
          <p:nvPr>
            <p:custDataLst>
              <p:tags r:id="rId13"/>
            </p:custDataLst>
          </p:nvPr>
        </p:nvCxnSpPr>
        <p:spPr>
          <a:xfrm flipH="1">
            <a:off x="2784249" y="2891398"/>
            <a:ext cx="2826036" cy="803176"/>
          </a:xfrm>
          <a:prstGeom prst="straightConnector1">
            <a:avLst/>
          </a:prstGeom>
          <a:ln>
            <a:solidFill>
              <a:srgbClr val="FF0000"/>
            </a:solidFill>
            <a:tailEnd type="arrow" w="med" len="med"/>
          </a:ln>
        </p:spPr>
        <p:style>
          <a:lnRef idx="3">
            <a:schemeClr val="accent3"/>
          </a:lnRef>
          <a:fillRef idx="0">
            <a:schemeClr val="accent3"/>
          </a:fillRef>
          <a:effectRef idx="2">
            <a:schemeClr val="accent3"/>
          </a:effectRef>
          <a:fontRef idx="minor">
            <a:schemeClr val="tx1"/>
          </a:fontRef>
        </p:style>
      </p:cxnSp>
      <p:graphicFrame>
        <p:nvGraphicFramePr>
          <p:cNvPr id="17" name="图示 16"/>
          <p:cNvGraphicFramePr/>
          <p:nvPr>
            <p:custDataLst>
              <p:tags r:id="rId14"/>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cxnSp>
        <p:nvCxnSpPr>
          <p:cNvPr id="15" name="直接连接符 14"/>
          <p:cNvCxnSpPr/>
          <p:nvPr>
            <p:custDataLst>
              <p:tags r:id="rId20"/>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a:solidFill>
                  <a:schemeClr val="bg1"/>
                </a:solidFill>
                <a:latin typeface="思源黑体" panose="020B0500000000000000" charset="-122"/>
                <a:ea typeface="思源黑体" panose="020B0500000000000000" charset="-122"/>
                <a:sym typeface="+mn-ea"/>
              </a:rPr>
              <a:t>工具资产</a:t>
            </a:r>
            <a:r>
              <a:rPr lang="en-US" altLang="zh-CN">
                <a:solidFill>
                  <a:schemeClr val="bg1"/>
                </a:solidFill>
                <a:latin typeface="思源黑体" panose="020B0500000000000000" charset="-122"/>
                <a:ea typeface="思源黑体" panose="020B0500000000000000" charset="-122"/>
                <a:sym typeface="+mn-ea"/>
              </a:rPr>
              <a:t>-</a:t>
            </a:r>
            <a:r>
              <a:rPr lang="zh-CN" altLang="en-US">
                <a:solidFill>
                  <a:schemeClr val="bg1"/>
                </a:solidFill>
                <a:latin typeface="思源黑体" panose="020B0500000000000000" charset="-122"/>
                <a:ea typeface="思源黑体" panose="020B0500000000000000" charset="-122"/>
                <a:sym typeface="+mn-ea"/>
              </a:rPr>
              <a:t>大件单个工具选用粘贴、悬挂、热缩套管包覆等方式绑定。</a:t>
            </a:r>
            <a:endParaRPr lang="zh-CN" altLang="en-US">
              <a:solidFill>
                <a:schemeClr val="bg1"/>
              </a:solidFill>
              <a:latin typeface="思源黑体" panose="020B0500000000000000" charset="-122"/>
              <a:ea typeface="思源黑体" panose="020B0500000000000000" charset="-122"/>
              <a:sym typeface="+mn-ea"/>
            </a:endParaRPr>
          </a:p>
        </p:txBody>
      </p:sp>
      <p:pic>
        <p:nvPicPr>
          <p:cNvPr id="7" name="图片 6"/>
          <p:cNvPicPr>
            <a:picLocks noChangeAspect="1"/>
          </p:cNvPicPr>
          <p:nvPr>
            <p:custDataLst>
              <p:tags r:id="rId3"/>
            </p:custDataLst>
          </p:nvPr>
        </p:nvPicPr>
        <p:blipFill>
          <a:blip r:embed="rId4"/>
          <a:stretch>
            <a:fillRect/>
          </a:stretch>
        </p:blipFill>
        <p:spPr>
          <a:xfrm>
            <a:off x="314404" y="1544729"/>
            <a:ext cx="11563192" cy="4807626"/>
          </a:xfrm>
          <a:prstGeom prst="rect">
            <a:avLst/>
          </a:prstGeom>
        </p:spPr>
      </p:pic>
      <p:graphicFrame>
        <p:nvGraphicFramePr>
          <p:cNvPr id="17" name="图示 16"/>
          <p:cNvGraphicFramePr/>
          <p:nvPr>
            <p:custDataLst>
              <p:tags r:id="rId5"/>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4" name="直接连接符 3"/>
          <p:cNvCxnSpPr/>
          <p:nvPr>
            <p:custDataLst>
              <p:tags r:id="rId11"/>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custDataLst>
              <p:tags r:id="rId1"/>
            </p:custDataLst>
          </p:nvPr>
        </p:nvPicPr>
        <p:blipFill>
          <a:blip r:embed="rId2"/>
          <a:stretch>
            <a:fillRect/>
          </a:stretch>
        </p:blipFill>
        <p:spPr>
          <a:xfrm>
            <a:off x="1272501" y="1550443"/>
            <a:ext cx="9648269" cy="4841277"/>
          </a:xfrm>
          <a:prstGeom prst="rect">
            <a:avLst/>
          </a:prstGeom>
        </p:spPr>
      </p:pic>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3"/>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4"/>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a:solidFill>
                  <a:schemeClr val="bg1"/>
                </a:solidFill>
                <a:latin typeface="思源黑体" panose="020B0500000000000000" charset="-122"/>
                <a:ea typeface="思源黑体" panose="020B0500000000000000" charset="-122"/>
                <a:sym typeface="+mn-ea"/>
              </a:rPr>
              <a:t>车辆资产</a:t>
            </a:r>
            <a:r>
              <a:rPr lang="en-US" altLang="zh-CN">
                <a:solidFill>
                  <a:schemeClr val="bg1"/>
                </a:solidFill>
                <a:latin typeface="思源黑体" panose="020B0500000000000000" charset="-122"/>
                <a:ea typeface="思源黑体" panose="020B0500000000000000" charset="-122"/>
                <a:sym typeface="+mn-ea"/>
              </a:rPr>
              <a:t>-</a:t>
            </a:r>
            <a:r>
              <a:rPr lang="zh-CN" altLang="en-US">
                <a:solidFill>
                  <a:schemeClr val="bg1"/>
                </a:solidFill>
                <a:latin typeface="思源黑体" panose="020B0500000000000000" charset="-122"/>
                <a:ea typeface="思源黑体" panose="020B0500000000000000" charset="-122"/>
                <a:sym typeface="+mn-ea"/>
              </a:rPr>
              <a:t>在车辆资产上粘贴</a:t>
            </a:r>
            <a:r>
              <a:rPr lang="en-US" altLang="zh-CN">
                <a:solidFill>
                  <a:schemeClr val="bg1"/>
                </a:solidFill>
                <a:latin typeface="思源黑体" panose="020B0500000000000000" charset="-122"/>
                <a:ea typeface="思源黑体" panose="020B0500000000000000" charset="-122"/>
                <a:sym typeface="+mn-ea"/>
              </a:rPr>
              <a:t>RFID</a:t>
            </a:r>
            <a:r>
              <a:rPr lang="zh-CN" altLang="en-US">
                <a:solidFill>
                  <a:schemeClr val="bg1"/>
                </a:solidFill>
                <a:latin typeface="思源黑体" panose="020B0500000000000000" charset="-122"/>
                <a:ea typeface="思源黑体" panose="020B0500000000000000" charset="-122"/>
                <a:sym typeface="+mn-ea"/>
              </a:rPr>
              <a:t>标签</a:t>
            </a:r>
            <a:endParaRPr lang="zh-CN" altLang="en-US">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5"/>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4" name="直接连接符 3"/>
          <p:cNvCxnSpPr/>
          <p:nvPr>
            <p:custDataLst>
              <p:tags r:id="rId11"/>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pic>
        <p:nvPicPr>
          <p:cNvPr id="6" name="图片 5"/>
          <p:cNvPicPr>
            <a:picLocks noChangeAspect="1"/>
          </p:cNvPicPr>
          <p:nvPr>
            <p:custDataLst>
              <p:tags r:id="rId12"/>
            </p:custDataLst>
          </p:nvPr>
        </p:nvPicPr>
        <p:blipFill>
          <a:blip r:embed="rId13"/>
          <a:stretch>
            <a:fillRect/>
          </a:stretch>
        </p:blipFill>
        <p:spPr>
          <a:xfrm>
            <a:off x="8441401" y="2067905"/>
            <a:ext cx="2318734" cy="1551748"/>
          </a:xfrm>
          <a:prstGeom prst="rect">
            <a:avLst/>
          </a:prstGeom>
        </p:spPr>
      </p:pic>
      <p:cxnSp>
        <p:nvCxnSpPr>
          <p:cNvPr id="12" name="直接箭头连接符 11"/>
          <p:cNvCxnSpPr/>
          <p:nvPr/>
        </p:nvCxnSpPr>
        <p:spPr>
          <a:xfrm flipV="1">
            <a:off x="5744889" y="2862827"/>
            <a:ext cx="3047624" cy="958096"/>
          </a:xfrm>
          <a:prstGeom prst="straightConnector1">
            <a:avLst/>
          </a:prstGeom>
          <a:ln w="57150">
            <a:tailEnd type="arrow" w="med" len="med"/>
          </a:ln>
        </p:spPr>
        <p:style>
          <a:lnRef idx="1">
            <a:schemeClr val="accent2"/>
          </a:lnRef>
          <a:fillRef idx="0">
            <a:schemeClr val="accent2"/>
          </a:fillRef>
          <a:effectRef idx="0">
            <a:schemeClr val="accent2"/>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a:solidFill>
                  <a:schemeClr val="bg1"/>
                </a:solidFill>
                <a:latin typeface="思源黑体" panose="020B0500000000000000" charset="-122"/>
                <a:ea typeface="思源黑体" panose="020B0500000000000000" charset="-122"/>
                <a:sym typeface="+mn-ea"/>
              </a:rPr>
              <a:t>模具资产</a:t>
            </a:r>
            <a:r>
              <a:rPr lang="en-US" altLang="zh-CN">
                <a:solidFill>
                  <a:schemeClr val="bg1"/>
                </a:solidFill>
                <a:latin typeface="思源黑体" panose="020B0500000000000000" charset="-122"/>
                <a:ea typeface="思源黑体" panose="020B0500000000000000" charset="-122"/>
                <a:sym typeface="+mn-ea"/>
              </a:rPr>
              <a:t>-</a:t>
            </a:r>
            <a:r>
              <a:rPr lang="zh-CN" altLang="en-US">
                <a:solidFill>
                  <a:schemeClr val="bg1"/>
                </a:solidFill>
                <a:latin typeface="思源黑体" panose="020B0500000000000000" charset="-122"/>
                <a:ea typeface="思源黑体" panose="020B0500000000000000" charset="-122"/>
                <a:sym typeface="+mn-ea"/>
              </a:rPr>
              <a:t>在模具资产上安装</a:t>
            </a:r>
            <a:r>
              <a:rPr lang="en-US" altLang="zh-CN">
                <a:solidFill>
                  <a:schemeClr val="bg1"/>
                </a:solidFill>
                <a:latin typeface="思源黑体" panose="020B0500000000000000" charset="-122"/>
                <a:ea typeface="思源黑体" panose="020B0500000000000000" charset="-122"/>
                <a:sym typeface="+mn-ea"/>
              </a:rPr>
              <a:t>RFID</a:t>
            </a:r>
            <a:r>
              <a:rPr lang="zh-CN" altLang="en-US">
                <a:solidFill>
                  <a:schemeClr val="bg1"/>
                </a:solidFill>
                <a:latin typeface="思源黑体" panose="020B0500000000000000" charset="-122"/>
                <a:ea typeface="思源黑体" panose="020B0500000000000000" charset="-122"/>
                <a:sym typeface="+mn-ea"/>
              </a:rPr>
              <a:t>标签</a:t>
            </a:r>
            <a:endParaRPr lang="zh-CN" altLang="en-US">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nvGrpSpPr>
          <p:cNvPr id="9" name="组合 8"/>
          <p:cNvGrpSpPr/>
          <p:nvPr/>
        </p:nvGrpSpPr>
        <p:grpSpPr>
          <a:xfrm>
            <a:off x="9637665" y="198713"/>
            <a:ext cx="2880639" cy="369525"/>
            <a:chOff x="2198452" y="4552546"/>
            <a:chExt cx="2087202" cy="369650"/>
          </a:xfrm>
        </p:grpSpPr>
        <p:sp>
          <p:nvSpPr>
            <p:cNvPr id="10" name="矩形 9"/>
            <p:cNvSpPr/>
            <p:nvPr>
              <p:custDataLst>
                <p:tags r:id="rId10"/>
              </p:custDataLst>
            </p:nvPr>
          </p:nvSpPr>
          <p:spPr>
            <a:xfrm>
              <a:off x="2198452" y="4552546"/>
              <a:ext cx="1721796" cy="369650"/>
            </a:xfrm>
            <a:prstGeom prst="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文本框 10"/>
            <p:cNvSpPr txBox="1"/>
            <p:nvPr>
              <p:custDataLst>
                <p:tags r:id="rId11"/>
              </p:custDataLst>
            </p:nvPr>
          </p:nvSpPr>
          <p:spPr>
            <a:xfrm>
              <a:off x="2333029" y="4562274"/>
              <a:ext cx="1952625" cy="306809"/>
            </a:xfrm>
            <a:prstGeom prst="rect">
              <a:avLst/>
            </a:prstGeom>
            <a:noFill/>
          </p:spPr>
          <p:txBody>
            <a:bodyPr wrap="square" rtlCol="0">
              <a:spAutoFit/>
            </a:bodyPr>
            <a:p>
              <a:r>
                <a:rPr lang="en-US" sz="1400" dirty="0" smtClean="0">
                  <a:solidFill>
                    <a:schemeClr val="bg1">
                      <a:lumMod val="85000"/>
                    </a:schemeClr>
                  </a:solidFill>
                  <a:latin typeface="微软雅黑" panose="020B0503020204020204" pitchFamily="34" charset="-122"/>
                  <a:ea typeface="微软雅黑" panose="020B0503020204020204" pitchFamily="34" charset="-122"/>
                  <a:hlinkClick r:id="rId12" action="ppaction://hlinkfile"/>
                </a:rPr>
                <a:t>访问Leanwo.com</a:t>
              </a:r>
              <a:endParaRPr lang="en-US" sz="1400" dirty="0">
                <a:solidFill>
                  <a:schemeClr val="bg1">
                    <a:lumMod val="85000"/>
                  </a:schemeClr>
                </a:solidFill>
                <a:latin typeface="微软雅黑" panose="020B0503020204020204" pitchFamily="34" charset="-122"/>
                <a:ea typeface="微软雅黑" panose="020B0503020204020204" pitchFamily="34" charset="-122"/>
              </a:endParaRPr>
            </a:p>
          </p:txBody>
        </p:sp>
      </p:grpSp>
      <p:pic>
        <p:nvPicPr>
          <p:cNvPr id="14" name="图片 13" descr="03-三力士-模具RFID标签耐高温-2022-08-31"/>
          <p:cNvPicPr>
            <a:picLocks noChangeAspect="1"/>
          </p:cNvPicPr>
          <p:nvPr/>
        </p:nvPicPr>
        <p:blipFill>
          <a:blip r:embed="rId13"/>
          <a:srcRect l="34543" t="25468" r="18479" b="23077"/>
          <a:stretch>
            <a:fillRect/>
          </a:stretch>
        </p:blipFill>
        <p:spPr>
          <a:xfrm>
            <a:off x="59055" y="2068195"/>
            <a:ext cx="3067527" cy="2520000"/>
          </a:xfrm>
          <a:prstGeom prst="rect">
            <a:avLst/>
          </a:prstGeom>
        </p:spPr>
      </p:pic>
      <p:pic>
        <p:nvPicPr>
          <p:cNvPr id="19" name="图片 18"/>
          <p:cNvPicPr>
            <a:picLocks noChangeAspect="1"/>
          </p:cNvPicPr>
          <p:nvPr/>
        </p:nvPicPr>
        <p:blipFill>
          <a:blip r:embed="rId14"/>
          <a:srcRect t="9201" b="4340"/>
          <a:stretch>
            <a:fillRect/>
          </a:stretch>
        </p:blipFill>
        <p:spPr>
          <a:xfrm>
            <a:off x="6504305" y="2068195"/>
            <a:ext cx="2995663" cy="2520000"/>
          </a:xfrm>
          <a:prstGeom prst="rect">
            <a:avLst/>
          </a:prstGeom>
        </p:spPr>
      </p:pic>
      <p:pic>
        <p:nvPicPr>
          <p:cNvPr id="20" name="图片 19"/>
          <p:cNvPicPr>
            <a:picLocks noChangeAspect="1"/>
          </p:cNvPicPr>
          <p:nvPr/>
        </p:nvPicPr>
        <p:blipFill>
          <a:blip r:embed="rId15"/>
          <a:srcRect t="12612" r="19366"/>
          <a:stretch>
            <a:fillRect/>
          </a:stretch>
        </p:blipFill>
        <p:spPr>
          <a:xfrm>
            <a:off x="9637395" y="2068195"/>
            <a:ext cx="2437765" cy="2520315"/>
          </a:xfrm>
          <a:prstGeom prst="rect">
            <a:avLst/>
          </a:prstGeom>
        </p:spPr>
      </p:pic>
      <p:pic>
        <p:nvPicPr>
          <p:cNvPr id="21" name="图片 20"/>
          <p:cNvPicPr>
            <a:picLocks noChangeAspect="1"/>
          </p:cNvPicPr>
          <p:nvPr/>
        </p:nvPicPr>
        <p:blipFill>
          <a:blip r:embed="rId16"/>
          <a:stretch>
            <a:fillRect/>
          </a:stretch>
        </p:blipFill>
        <p:spPr>
          <a:xfrm>
            <a:off x="3205480" y="2068195"/>
            <a:ext cx="3220000" cy="2520000"/>
          </a:xfrm>
          <a:prstGeom prst="rect">
            <a:avLst/>
          </a:prstGeom>
        </p:spPr>
      </p:pic>
      <p:sp>
        <p:nvSpPr>
          <p:cNvPr id="22" name="文本框 21"/>
          <p:cNvSpPr txBox="1"/>
          <p:nvPr>
            <p:custDataLst>
              <p:tags r:id="rId17"/>
            </p:custDataLst>
          </p:nvPr>
        </p:nvSpPr>
        <p:spPr>
          <a:xfrm>
            <a:off x="0" y="4694555"/>
            <a:ext cx="3119755" cy="622935"/>
          </a:xfrm>
          <a:prstGeom prst="rect">
            <a:avLst/>
          </a:prstGeom>
          <a:noFill/>
        </p:spPr>
        <p:txBody>
          <a:bodyPr wrap="square" rtlCol="0" anchor="t">
            <a:noAutofit/>
          </a:bodyPr>
          <a:p>
            <a:pPr marL="457200" lvl="1" indent="229235" algn="l"/>
            <a:r>
              <a:rPr lang="zh-CN" altLang="en-US" sz="2000">
                <a:solidFill>
                  <a:schemeClr val="bg1"/>
                </a:solidFill>
              </a:rPr>
              <a:t>粉末冶金模具</a:t>
            </a:r>
            <a:endParaRPr lang="zh-CN" altLang="en-US" sz="2000">
              <a:solidFill>
                <a:schemeClr val="bg1"/>
              </a:solidFill>
            </a:endParaRPr>
          </a:p>
        </p:txBody>
      </p:sp>
      <p:sp>
        <p:nvSpPr>
          <p:cNvPr id="23" name="文本框 22"/>
          <p:cNvSpPr txBox="1"/>
          <p:nvPr>
            <p:custDataLst>
              <p:tags r:id="rId18"/>
            </p:custDataLst>
          </p:nvPr>
        </p:nvSpPr>
        <p:spPr>
          <a:xfrm>
            <a:off x="3305810" y="4694555"/>
            <a:ext cx="3119755" cy="622935"/>
          </a:xfrm>
          <a:prstGeom prst="rect">
            <a:avLst/>
          </a:prstGeom>
          <a:noFill/>
        </p:spPr>
        <p:txBody>
          <a:bodyPr wrap="square" rtlCol="0" anchor="t">
            <a:noAutofit/>
          </a:bodyPr>
          <a:p>
            <a:pPr marL="0" lvl="1" indent="0" algn="ctr"/>
            <a:r>
              <a:rPr lang="zh-CN" altLang="en-US" sz="2000">
                <a:solidFill>
                  <a:schemeClr val="bg1"/>
                </a:solidFill>
              </a:rPr>
              <a:t>挤压模具</a:t>
            </a:r>
            <a:endParaRPr lang="zh-CN" altLang="en-US" sz="2000">
              <a:solidFill>
                <a:schemeClr val="bg1"/>
              </a:solidFill>
            </a:endParaRPr>
          </a:p>
        </p:txBody>
      </p:sp>
      <p:sp>
        <p:nvSpPr>
          <p:cNvPr id="24" name="文本框 23"/>
          <p:cNvSpPr txBox="1"/>
          <p:nvPr>
            <p:custDataLst>
              <p:tags r:id="rId19"/>
            </p:custDataLst>
          </p:nvPr>
        </p:nvSpPr>
        <p:spPr>
          <a:xfrm>
            <a:off x="6425565" y="4694555"/>
            <a:ext cx="3119755" cy="622935"/>
          </a:xfrm>
          <a:prstGeom prst="rect">
            <a:avLst/>
          </a:prstGeom>
          <a:noFill/>
        </p:spPr>
        <p:txBody>
          <a:bodyPr wrap="square" rtlCol="0" anchor="t">
            <a:noAutofit/>
          </a:bodyPr>
          <a:p>
            <a:pPr marL="0" lvl="1" indent="0" algn="ctr"/>
            <a:r>
              <a:rPr lang="zh-CN" altLang="en-US" sz="2000">
                <a:solidFill>
                  <a:schemeClr val="bg1"/>
                </a:solidFill>
              </a:rPr>
              <a:t>压铸模具</a:t>
            </a:r>
            <a:endParaRPr lang="zh-CN" altLang="en-US" sz="2000">
              <a:solidFill>
                <a:schemeClr val="bg1"/>
              </a:solidFill>
            </a:endParaRPr>
          </a:p>
        </p:txBody>
      </p:sp>
      <p:sp>
        <p:nvSpPr>
          <p:cNvPr id="25" name="文本框 24"/>
          <p:cNvSpPr txBox="1"/>
          <p:nvPr>
            <p:custDataLst>
              <p:tags r:id="rId20"/>
            </p:custDataLst>
          </p:nvPr>
        </p:nvSpPr>
        <p:spPr>
          <a:xfrm>
            <a:off x="9398635" y="4694555"/>
            <a:ext cx="3119755" cy="622935"/>
          </a:xfrm>
          <a:prstGeom prst="rect">
            <a:avLst/>
          </a:prstGeom>
          <a:noFill/>
        </p:spPr>
        <p:txBody>
          <a:bodyPr wrap="square" rtlCol="0" anchor="t">
            <a:noAutofit/>
          </a:bodyPr>
          <a:p>
            <a:pPr marL="0" lvl="1" indent="0" algn="ctr"/>
            <a:r>
              <a:rPr lang="zh-CN" altLang="en-US" sz="2000">
                <a:solidFill>
                  <a:schemeClr val="bg1"/>
                </a:solidFill>
              </a:rPr>
              <a:t>冲压模具</a:t>
            </a:r>
            <a:endParaRPr lang="zh-CN" altLang="en-US" sz="2000">
              <a:solidFill>
                <a:schemeClr val="bg1"/>
              </a:solidFill>
            </a:endParaRPr>
          </a:p>
        </p:txBody>
      </p:sp>
      <p:sp>
        <p:nvSpPr>
          <p:cNvPr id="26" name="矩形 25"/>
          <p:cNvSpPr/>
          <p:nvPr/>
        </p:nvSpPr>
        <p:spPr>
          <a:xfrm>
            <a:off x="848360" y="3241040"/>
            <a:ext cx="1249680" cy="609600"/>
          </a:xfrm>
          <a:prstGeom prst="rect">
            <a:avLst/>
          </a:prstGeom>
          <a:noFill/>
          <a:ln w="57150">
            <a:solidFill>
              <a:srgbClr val="FFFF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7" name="矩形 26"/>
          <p:cNvSpPr/>
          <p:nvPr/>
        </p:nvSpPr>
        <p:spPr>
          <a:xfrm>
            <a:off x="3979545" y="3124200"/>
            <a:ext cx="1249680" cy="609600"/>
          </a:xfrm>
          <a:prstGeom prst="rect">
            <a:avLst/>
          </a:prstGeom>
          <a:noFill/>
          <a:ln w="57150">
            <a:solidFill>
              <a:srgbClr val="FFFF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8" name="矩形 27"/>
          <p:cNvSpPr/>
          <p:nvPr/>
        </p:nvSpPr>
        <p:spPr>
          <a:xfrm>
            <a:off x="7195185" y="2245360"/>
            <a:ext cx="1249680" cy="609600"/>
          </a:xfrm>
          <a:prstGeom prst="rect">
            <a:avLst/>
          </a:prstGeom>
          <a:noFill/>
          <a:ln w="57150">
            <a:solidFill>
              <a:srgbClr val="FFFF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9" name="矩形 28"/>
          <p:cNvSpPr/>
          <p:nvPr/>
        </p:nvSpPr>
        <p:spPr>
          <a:xfrm>
            <a:off x="9578975" y="3646170"/>
            <a:ext cx="650875" cy="538480"/>
          </a:xfrm>
          <a:prstGeom prst="rect">
            <a:avLst/>
          </a:prstGeom>
          <a:noFill/>
          <a:ln w="57150">
            <a:solidFill>
              <a:srgbClr val="FFFF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custDataLst>
              <p:tags r:id="rId1"/>
            </p:custDataLst>
          </p:nvPr>
        </p:nvPicPr>
        <p:blipFill>
          <a:blip r:embed="rId2"/>
          <a:stretch>
            <a:fillRect/>
          </a:stretch>
        </p:blipFill>
        <p:spPr>
          <a:xfrm>
            <a:off x="9696006" y="1524412"/>
            <a:ext cx="1358732" cy="4852706"/>
          </a:xfrm>
          <a:prstGeom prst="rect">
            <a:avLst/>
          </a:prstGeom>
        </p:spPr>
      </p:pic>
      <p:pic>
        <p:nvPicPr>
          <p:cNvPr id="13" name="图片 12"/>
          <p:cNvPicPr>
            <a:picLocks noChangeAspect="1"/>
          </p:cNvPicPr>
          <p:nvPr>
            <p:custDataLst>
              <p:tags r:id="rId3"/>
            </p:custDataLst>
          </p:nvPr>
        </p:nvPicPr>
        <p:blipFill>
          <a:blip r:embed="rId4"/>
          <a:stretch>
            <a:fillRect/>
          </a:stretch>
        </p:blipFill>
        <p:spPr>
          <a:xfrm>
            <a:off x="781071" y="1543459"/>
            <a:ext cx="1717463" cy="4833658"/>
          </a:xfrm>
          <a:prstGeom prst="rect">
            <a:avLst/>
          </a:prstGeom>
        </p:spPr>
      </p:pic>
      <p:pic>
        <p:nvPicPr>
          <p:cNvPr id="7" name="图片 6"/>
          <p:cNvPicPr>
            <a:picLocks noChangeAspect="1"/>
          </p:cNvPicPr>
          <p:nvPr>
            <p:custDataLst>
              <p:tags r:id="rId5"/>
            </p:custDataLst>
          </p:nvPr>
        </p:nvPicPr>
        <p:blipFill>
          <a:blip r:embed="rId6"/>
          <a:stretch>
            <a:fillRect/>
          </a:stretch>
        </p:blipFill>
        <p:spPr>
          <a:xfrm>
            <a:off x="2507423" y="1543459"/>
            <a:ext cx="7179694" cy="4833023"/>
          </a:xfrm>
          <a:prstGeom prst="rect">
            <a:avLst/>
          </a:prstGeom>
          <a:ln>
            <a:solidFill>
              <a:schemeClr val="bg1">
                <a:lumMod val="85000"/>
              </a:schemeClr>
            </a:solidFill>
          </a:ln>
        </p:spPr>
      </p:pic>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7"/>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8"/>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sym typeface="+mn-ea"/>
              </a:rPr>
              <a:t>功能全面的固定资产数字化、全生命周期管理系统</a:t>
            </a:r>
            <a:endParaRPr lang="zh-CN">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9"/>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cxnSp>
        <p:nvCxnSpPr>
          <p:cNvPr id="4" name="直接连接符 3"/>
          <p:cNvCxnSpPr/>
          <p:nvPr>
            <p:custDataLst>
              <p:tags r:id="rId15"/>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sym typeface="+mn-ea"/>
              </a:rPr>
              <a:t>创新的将联物物料数字化管控节点应用到固定资产及物资管理过程中，支持用户进行固定资产及物资的行为追踪、报警和自助领用归还。（南京台积电正在评估）</a:t>
            </a:r>
            <a:endParaRPr lang="zh-CN">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pic>
        <p:nvPicPr>
          <p:cNvPr id="3" name="Leanwo-备品备件仓库RFID数字化管理（带logo）-2023-03-24_20230413_09423713">
            <a:hlinkClick r:id="" action="ppaction://media"/>
          </p:cNvPr>
          <p:cNvPicPr>
            <a:picLocks noChangeAspect="1"/>
          </p:cNvPicPr>
          <p:nvPr>
            <a:videoFile r:link="rId10"/>
            <p:extLst>
              <p:ext uri="{DAA4B4D4-6D71-4841-9C94-3DE7FCFB9230}">
                <p14:media xmlns:p14="http://schemas.microsoft.com/office/powerpoint/2010/main" r:embed="rId11"/>
              </p:ext>
            </p:extLst>
            <p:custDataLst>
              <p:tags r:id="rId12"/>
            </p:custDataLst>
          </p:nvPr>
        </p:nvPicPr>
        <p:blipFill>
          <a:blip r:embed="rId13"/>
          <a:stretch>
            <a:fillRect/>
          </a:stretch>
        </p:blipFill>
        <p:spPr>
          <a:xfrm>
            <a:off x="8103623" y="2599334"/>
            <a:ext cx="3839597" cy="2159733"/>
          </a:xfrm>
          <a:prstGeom prst="rect">
            <a:avLst/>
          </a:prstGeom>
        </p:spPr>
      </p:pic>
      <p:pic>
        <p:nvPicPr>
          <p:cNvPr id="7" name="Prodog典型应用-物料在位管理-2023-05-24（带logo）_20230608_21363226">
            <a:hlinkClick r:id="" action="ppaction://media"/>
          </p:cNvPr>
          <p:cNvPicPr>
            <a:picLocks noChangeAspect="1"/>
          </p:cNvPicPr>
          <p:nvPr>
            <a:videoFile r:link="rId14"/>
            <p:extLst>
              <p:ext uri="{DAA4B4D4-6D71-4841-9C94-3DE7FCFB9230}">
                <p14:media xmlns:p14="http://schemas.microsoft.com/office/powerpoint/2010/main" r:embed="rId15"/>
              </p:ext>
            </p:extLst>
            <p:custDataLst>
              <p:tags r:id="rId16"/>
            </p:custDataLst>
          </p:nvPr>
        </p:nvPicPr>
        <p:blipFill>
          <a:blip r:embed="rId17"/>
          <a:stretch>
            <a:fillRect/>
          </a:stretch>
        </p:blipFill>
        <p:spPr>
          <a:xfrm>
            <a:off x="4146155" y="2599334"/>
            <a:ext cx="3839526" cy="2159733"/>
          </a:xfrm>
          <a:prstGeom prst="rect">
            <a:avLst/>
          </a:prstGeom>
        </p:spPr>
      </p:pic>
      <p:pic>
        <p:nvPicPr>
          <p:cNvPr id="12" name="Propass典型应用-物料自动追踪-2020-03-26（带logo）">
            <a:hlinkClick r:id="" action="ppaction://media"/>
          </p:cNvPr>
          <p:cNvPicPr>
            <a:picLocks noChangeAspect="1"/>
          </p:cNvPicPr>
          <p:nvPr>
            <a:videoFile r:link="rId18"/>
            <p:extLst>
              <p:ext uri="{DAA4B4D4-6D71-4841-9C94-3DE7FCFB9230}">
                <p14:media xmlns:p14="http://schemas.microsoft.com/office/powerpoint/2010/main" r:embed="rId19"/>
              </p:ext>
            </p:extLst>
            <p:custDataLst>
              <p:tags r:id="rId20"/>
            </p:custDataLst>
          </p:nvPr>
        </p:nvPicPr>
        <p:blipFill>
          <a:blip r:embed="rId21"/>
          <a:stretch>
            <a:fillRect/>
          </a:stretch>
        </p:blipFill>
        <p:spPr>
          <a:xfrm>
            <a:off x="188689" y="2599334"/>
            <a:ext cx="3839597" cy="2159733"/>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video fullScrn="1">
              <p:cMediaNode>
                <p:cTn id="2" fill="hold" display="1">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3"/>
                                        </p:tgtEl>
                                      </p:cBhvr>
                                    </p:cmd>
                                  </p:childTnLst>
                                </p:cTn>
                              </p:par>
                            </p:childTnLst>
                          </p:cTn>
                        </p:par>
                      </p:childTnLst>
                    </p:cTn>
                  </p:par>
                </p:childTnLst>
              </p:cTn>
              <p:nextCondLst>
                <p:cond evt="onClick" delay="0">
                  <p:tgtEl>
                    <p:spTgt spid="3"/>
                  </p:tgtEl>
                </p:cond>
              </p:nextCondLst>
            </p:seq>
            <p:video fullScrn="1">
              <p:cMediaNode>
                <p:cTn id="8" fill="hold" display="1">
                  <p:stCondLst>
                    <p:cond delay="indefinite"/>
                  </p:stCondLst>
                </p:cTn>
                <p:tgtEl>
                  <p:spTgt spid="12"/>
                </p:tgtEl>
              </p:cMediaNode>
            </p:video>
            <p:seq concurrent="1" nextAc="seek">
              <p:cTn id="9" restart="whenNotActive" fill="hold" evtFilter="cancelBubble" nodeType="interactiveSeq">
                <p:stCondLst>
                  <p:cond evt="onClick" delay="0">
                    <p:tgtEl>
                      <p:spTgt spid="12"/>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additive="base">
                                        <p:cTn id="13" dur="1" fill="hold"/>
                                        <p:tgtEl>
                                          <p:spTgt spid="12"/>
                                        </p:tgtEl>
                                      </p:cBhvr>
                                    </p:cmd>
                                  </p:childTnLst>
                                </p:cTn>
                              </p:par>
                            </p:childTnLst>
                          </p:cTn>
                        </p:par>
                      </p:childTnLst>
                    </p:cTn>
                  </p:par>
                </p:childTnLst>
              </p:cTn>
              <p:nextCondLst>
                <p:cond evt="onClick" delay="0">
                  <p:tgtEl>
                    <p:spTgt spid="12"/>
                  </p:tgtEl>
                </p:cond>
              </p:nextCondLst>
            </p:seq>
            <p:video fullScrn="1">
              <p:cMediaNode>
                <p:cTn id="14" fill="hold" display="1">
                  <p:stCondLst>
                    <p:cond delay="indefinite"/>
                  </p:stCondLst>
                </p:cTn>
                <p:tgtEl>
                  <p:spTgt spid="7"/>
                </p:tgtEl>
              </p:cMediaNode>
            </p:video>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additive="base">
                                        <p:cTn id="19"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sym typeface="+mn-ea"/>
              </a:rPr>
              <a:t>由于每个固定资产上均有</a:t>
            </a:r>
            <a:r>
              <a:rPr lang="en-US" altLang="zh-CN">
                <a:solidFill>
                  <a:schemeClr val="bg1"/>
                </a:solidFill>
                <a:latin typeface="思源黑体" panose="020B0500000000000000" charset="-122"/>
                <a:ea typeface="思源黑体" panose="020B0500000000000000" charset="-122"/>
                <a:sym typeface="+mn-ea"/>
              </a:rPr>
              <a:t>RFID</a:t>
            </a:r>
            <a:r>
              <a:rPr lang="zh-CN" altLang="en-US">
                <a:solidFill>
                  <a:schemeClr val="bg1"/>
                </a:solidFill>
                <a:latin typeface="思源黑体" panose="020B0500000000000000" charset="-122"/>
                <a:ea typeface="思源黑体" panose="020B0500000000000000" charset="-122"/>
                <a:sym typeface="+mn-ea"/>
              </a:rPr>
              <a:t>标签，因而其盘点过程也非常轻松。日常使用可提高盘点速度</a:t>
            </a:r>
            <a:r>
              <a:rPr lang="en-US" altLang="zh-CN">
                <a:solidFill>
                  <a:schemeClr val="bg1"/>
                </a:solidFill>
                <a:latin typeface="思源黑体" panose="020B0500000000000000" charset="-122"/>
                <a:ea typeface="思源黑体" panose="020B0500000000000000" charset="-122"/>
                <a:sym typeface="+mn-ea"/>
              </a:rPr>
              <a:t>20</a:t>
            </a:r>
            <a:r>
              <a:rPr lang="zh-CN" altLang="en-US">
                <a:solidFill>
                  <a:schemeClr val="bg1"/>
                </a:solidFill>
                <a:latin typeface="思源黑体" panose="020B0500000000000000" charset="-122"/>
                <a:ea typeface="思源黑体" panose="020B0500000000000000" charset="-122"/>
                <a:sym typeface="+mn-ea"/>
              </a:rPr>
              <a:t>倍以上，全公司集中盘点速度可提升</a:t>
            </a:r>
            <a:r>
              <a:rPr lang="en-US" altLang="zh-CN">
                <a:solidFill>
                  <a:schemeClr val="bg1"/>
                </a:solidFill>
                <a:latin typeface="思源黑体" panose="020B0500000000000000" charset="-122"/>
                <a:ea typeface="思源黑体" panose="020B0500000000000000" charset="-122"/>
                <a:sym typeface="+mn-ea"/>
              </a:rPr>
              <a:t>100</a:t>
            </a:r>
            <a:r>
              <a:rPr lang="zh-CN" altLang="en-US">
                <a:solidFill>
                  <a:schemeClr val="bg1"/>
                </a:solidFill>
                <a:latin typeface="思源黑体" panose="020B0500000000000000" charset="-122"/>
                <a:ea typeface="思源黑体" panose="020B0500000000000000" charset="-122"/>
                <a:sym typeface="+mn-ea"/>
              </a:rPr>
              <a:t>倍。准确率通过系统逻辑控制可达</a:t>
            </a:r>
            <a:r>
              <a:rPr lang="en-US" altLang="zh-CN">
                <a:solidFill>
                  <a:schemeClr val="bg1"/>
                </a:solidFill>
                <a:latin typeface="思源黑体" panose="020B0500000000000000" charset="-122"/>
                <a:ea typeface="思源黑体" panose="020B0500000000000000" charset="-122"/>
                <a:sym typeface="+mn-ea"/>
              </a:rPr>
              <a:t>100%</a:t>
            </a:r>
            <a:r>
              <a:rPr lang="zh-CN" altLang="en-US">
                <a:solidFill>
                  <a:schemeClr val="bg1"/>
                </a:solidFill>
                <a:latin typeface="思源黑体" panose="020B0500000000000000" charset="-122"/>
                <a:ea typeface="思源黑体" panose="020B0500000000000000" charset="-122"/>
                <a:sym typeface="+mn-ea"/>
              </a:rPr>
              <a:t>。</a:t>
            </a:r>
            <a:endParaRPr lang="zh-CN" altLang="en-US">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pic>
        <p:nvPicPr>
          <p:cNvPr id="3" name="工具RFID管理（现场）-2020-12-02（带logo）">
            <a:hlinkClick r:id="" action="ppaction://media"/>
          </p:cNvPr>
          <p:cNvPicPr>
            <a:picLocks noChangeAspect="1"/>
          </p:cNvPicPr>
          <p:nvPr>
            <a:videoFile r:link="rId10"/>
            <p:extLst>
              <p:ext uri="{DAA4B4D4-6D71-4841-9C94-3DE7FCFB9230}">
                <p14:media xmlns:p14="http://schemas.microsoft.com/office/powerpoint/2010/main" r:embed="rId11"/>
              </p:ext>
            </p:extLst>
            <p:custDataLst>
              <p:tags r:id="rId12"/>
            </p:custDataLst>
          </p:nvPr>
        </p:nvPicPr>
        <p:blipFill>
          <a:blip r:embed="rId13"/>
          <a:stretch>
            <a:fillRect/>
          </a:stretch>
        </p:blipFill>
        <p:spPr>
          <a:xfrm>
            <a:off x="4146155" y="2599334"/>
            <a:ext cx="3839526" cy="2159733"/>
          </a:xfrm>
          <a:prstGeom prst="rect">
            <a:avLst/>
          </a:prstGeom>
        </p:spPr>
      </p:pic>
      <p:pic>
        <p:nvPicPr>
          <p:cNvPr id="7" name="Prodog-RFID固定资产盘点视频-2020-03-21_20221228_17113396">
            <a:hlinkClick r:id="" action="ppaction://media"/>
          </p:cNvPr>
          <p:cNvPicPr>
            <a:picLocks noChangeAspect="1"/>
          </p:cNvPicPr>
          <p:nvPr>
            <a:videoFile r:link="rId14"/>
            <p:extLst>
              <p:ext uri="{DAA4B4D4-6D71-4841-9C94-3DE7FCFB9230}">
                <p14:media xmlns:p14="http://schemas.microsoft.com/office/powerpoint/2010/main" r:embed="rId15"/>
              </p:ext>
            </p:extLst>
            <p:custDataLst>
              <p:tags r:id="rId16"/>
            </p:custDataLst>
          </p:nvPr>
        </p:nvPicPr>
        <p:blipFill>
          <a:blip r:embed="rId17"/>
          <a:stretch>
            <a:fillRect/>
          </a:stretch>
        </p:blipFill>
        <p:spPr>
          <a:xfrm>
            <a:off x="188689" y="2599334"/>
            <a:ext cx="3839526" cy="2159733"/>
          </a:xfrm>
          <a:prstGeom prst="rect">
            <a:avLst/>
          </a:prstGeom>
        </p:spPr>
      </p:pic>
      <p:pic>
        <p:nvPicPr>
          <p:cNvPr id="12" name="Prodog-仓库物料数字化管理-极速盘点（带logo）-2023-04-13_20230413_10223573">
            <a:hlinkClick r:id="" action="ppaction://media"/>
          </p:cNvPr>
          <p:cNvPicPr>
            <a:picLocks noChangeAspect="1"/>
          </p:cNvPicPr>
          <p:nvPr>
            <a:videoFile r:link="rId18"/>
            <p:extLst>
              <p:ext uri="{DAA4B4D4-6D71-4841-9C94-3DE7FCFB9230}">
                <p14:media xmlns:p14="http://schemas.microsoft.com/office/powerpoint/2010/main" r:embed="rId19"/>
              </p:ext>
            </p:extLst>
            <p:custDataLst>
              <p:tags r:id="rId20"/>
            </p:custDataLst>
          </p:nvPr>
        </p:nvPicPr>
        <p:blipFill>
          <a:blip r:embed="rId21"/>
          <a:stretch>
            <a:fillRect/>
          </a:stretch>
        </p:blipFill>
        <p:spPr>
          <a:xfrm>
            <a:off x="8103623" y="2599334"/>
            <a:ext cx="3839065" cy="2159733"/>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video fullScrn="1">
              <p:cMediaNode>
                <p:cTn id="2" fill="hold" display="1">
                  <p:stCondLst>
                    <p:cond delay="indefinite"/>
                  </p:stCondLst>
                </p:cTn>
                <p:tgtEl>
                  <p:spTgt spid="12"/>
                </p:tgtEl>
              </p:cMediaNode>
            </p:video>
            <p:seq concurrent="1" nextAc="seek">
              <p:cTn id="3" restart="whenNotActive" fill="hold" evtFilter="cancelBubble" nodeType="interactiveSeq">
                <p:stCondLst>
                  <p:cond evt="onClick" delay="0">
                    <p:tgtEl>
                      <p:spTgt spid="1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12"/>
                                        </p:tgtEl>
                                      </p:cBhvr>
                                    </p:cmd>
                                  </p:childTnLst>
                                </p:cTn>
                              </p:par>
                            </p:childTnLst>
                          </p:cTn>
                        </p:par>
                      </p:childTnLst>
                    </p:cTn>
                  </p:par>
                </p:childTnLst>
              </p:cTn>
              <p:nextCondLst>
                <p:cond evt="onClick" delay="0">
                  <p:tgtEl>
                    <p:spTgt spid="12"/>
                  </p:tgtEl>
                </p:cond>
              </p:nextCondLst>
            </p:seq>
            <p:video fullScrn="1">
              <p:cMediaNode>
                <p:cTn id="8" fill="hold" display="1">
                  <p:stCondLst>
                    <p:cond delay="indefinite"/>
                  </p:stCondLst>
                </p:cTn>
                <p:tgtEl>
                  <p:spTgt spid="7"/>
                </p:tgtEl>
              </p:cMediaNode>
            </p:video>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additive="base">
                                        <p:cTn id="13" dur="1" fill="hold"/>
                                        <p:tgtEl>
                                          <p:spTgt spid="7"/>
                                        </p:tgtEl>
                                      </p:cBhvr>
                                    </p:cmd>
                                  </p:childTnLst>
                                </p:cTn>
                              </p:par>
                            </p:childTnLst>
                          </p:cTn>
                        </p:par>
                      </p:childTnLst>
                    </p:cTn>
                  </p:par>
                </p:childTnLst>
              </p:cTn>
              <p:nextCondLst>
                <p:cond evt="onClick" delay="0">
                  <p:tgtEl>
                    <p:spTgt spid="7"/>
                  </p:tgtEl>
                </p:cond>
              </p:nextCondLst>
            </p:seq>
            <p:video fullScrn="1">
              <p:cMediaNode>
                <p:cTn id="14" fill="hold" display="1">
                  <p:stCondLst>
                    <p:cond delay="indefinite"/>
                  </p:stCondLst>
                </p:cTn>
                <p:tgtEl>
                  <p:spTgt spid="3"/>
                </p:tgtEl>
              </p:cMediaNode>
            </p:video>
            <p:seq concurrent="1" nextAc="seek">
              <p:cTn id="15" restart="whenNotActive" fill="hold" evtFilter="cancelBubble" nodeType="interactiveSeq">
                <p:stCondLst>
                  <p:cond evt="onClick" delay="0">
                    <p:tgtEl>
                      <p:spTgt spid="3"/>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additive="base">
                                        <p:cTn id="19"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sym typeface="+mn-ea"/>
              </a:rPr>
              <a:t>由于每个固定资产上均有</a:t>
            </a:r>
            <a:r>
              <a:rPr lang="en-US" altLang="zh-CN">
                <a:solidFill>
                  <a:schemeClr val="bg1"/>
                </a:solidFill>
                <a:latin typeface="思源黑体" panose="020B0500000000000000" charset="-122"/>
                <a:ea typeface="思源黑体" panose="020B0500000000000000" charset="-122"/>
                <a:sym typeface="+mn-ea"/>
              </a:rPr>
              <a:t>RFID</a:t>
            </a:r>
            <a:r>
              <a:rPr lang="zh-CN" altLang="en-US">
                <a:solidFill>
                  <a:schemeClr val="bg1"/>
                </a:solidFill>
                <a:latin typeface="思源黑体" panose="020B0500000000000000" charset="-122"/>
                <a:ea typeface="思源黑体" panose="020B0500000000000000" charset="-122"/>
                <a:sym typeface="+mn-ea"/>
              </a:rPr>
              <a:t>标签，因而其盘点过程也非常轻松。日常使用可提高盘点速度</a:t>
            </a:r>
            <a:r>
              <a:rPr lang="en-US" altLang="zh-CN">
                <a:solidFill>
                  <a:schemeClr val="bg1"/>
                </a:solidFill>
                <a:latin typeface="思源黑体" panose="020B0500000000000000" charset="-122"/>
                <a:ea typeface="思源黑体" panose="020B0500000000000000" charset="-122"/>
                <a:sym typeface="+mn-ea"/>
              </a:rPr>
              <a:t>20</a:t>
            </a:r>
            <a:r>
              <a:rPr lang="zh-CN" altLang="en-US">
                <a:solidFill>
                  <a:schemeClr val="bg1"/>
                </a:solidFill>
                <a:latin typeface="思源黑体" panose="020B0500000000000000" charset="-122"/>
                <a:ea typeface="思源黑体" panose="020B0500000000000000" charset="-122"/>
                <a:sym typeface="+mn-ea"/>
              </a:rPr>
              <a:t>倍以上，全公司集中盘点速度可提升</a:t>
            </a:r>
            <a:r>
              <a:rPr lang="en-US" altLang="zh-CN">
                <a:solidFill>
                  <a:schemeClr val="bg1"/>
                </a:solidFill>
                <a:latin typeface="思源黑体" panose="020B0500000000000000" charset="-122"/>
                <a:ea typeface="思源黑体" panose="020B0500000000000000" charset="-122"/>
                <a:sym typeface="+mn-ea"/>
              </a:rPr>
              <a:t>100</a:t>
            </a:r>
            <a:r>
              <a:rPr lang="zh-CN" altLang="en-US">
                <a:solidFill>
                  <a:schemeClr val="bg1"/>
                </a:solidFill>
                <a:latin typeface="思源黑体" panose="020B0500000000000000" charset="-122"/>
                <a:ea typeface="思源黑体" panose="020B0500000000000000" charset="-122"/>
                <a:sym typeface="+mn-ea"/>
              </a:rPr>
              <a:t>倍。准确率通过系统逻辑控制可达</a:t>
            </a:r>
            <a:r>
              <a:rPr lang="en-US" altLang="zh-CN">
                <a:solidFill>
                  <a:schemeClr val="bg1"/>
                </a:solidFill>
                <a:latin typeface="思源黑体" panose="020B0500000000000000" charset="-122"/>
                <a:ea typeface="思源黑体" panose="020B0500000000000000" charset="-122"/>
                <a:sym typeface="+mn-ea"/>
              </a:rPr>
              <a:t>100%</a:t>
            </a:r>
            <a:r>
              <a:rPr lang="zh-CN" altLang="en-US">
                <a:solidFill>
                  <a:schemeClr val="bg1"/>
                </a:solidFill>
                <a:latin typeface="思源黑体" panose="020B0500000000000000" charset="-122"/>
                <a:ea typeface="思源黑体" panose="020B0500000000000000" charset="-122"/>
                <a:sym typeface="+mn-ea"/>
              </a:rPr>
              <a:t>。</a:t>
            </a:r>
            <a:endParaRPr lang="zh-CN" altLang="en-US">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custDataLst>
              <p:tags r:id="rId10"/>
            </p:custDataLst>
          </p:nvPr>
        </p:nvPicPr>
        <p:blipFill>
          <a:blip r:embed="rId11"/>
          <a:stretch>
            <a:fillRect/>
          </a:stretch>
        </p:blipFill>
        <p:spPr>
          <a:xfrm>
            <a:off x="315039" y="2093936"/>
            <a:ext cx="5169532" cy="3681911"/>
          </a:xfrm>
          <a:prstGeom prst="rect">
            <a:avLst/>
          </a:prstGeom>
        </p:spPr>
      </p:pic>
      <p:pic>
        <p:nvPicPr>
          <p:cNvPr id="7" name="图片 6"/>
          <p:cNvPicPr>
            <a:picLocks noChangeAspect="1"/>
          </p:cNvPicPr>
          <p:nvPr>
            <p:custDataLst>
              <p:tags r:id="rId12"/>
            </p:custDataLst>
          </p:nvPr>
        </p:nvPicPr>
        <p:blipFill>
          <a:blip r:embed="rId13"/>
          <a:stretch>
            <a:fillRect/>
          </a:stretch>
        </p:blipFill>
        <p:spPr>
          <a:xfrm>
            <a:off x="6087746" y="2085683"/>
            <a:ext cx="5740962" cy="3720641"/>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solidFill>
                  <a:schemeClr val="bg1"/>
                </a:solidFill>
                <a:latin typeface="思源黑体" panose="020B0500000000000000" charset="-122"/>
                <a:ea typeface="思源黑体" panose="020B0500000000000000" charset="-122"/>
                <a:sym typeface="+mn-ea"/>
              </a:rPr>
              <a:t>使用</a:t>
            </a:r>
            <a:r>
              <a:rPr lang="en-US" altLang="zh-CN">
                <a:solidFill>
                  <a:schemeClr val="bg1"/>
                </a:solidFill>
                <a:latin typeface="思源黑体" panose="020B0500000000000000" charset="-122"/>
                <a:ea typeface="思源黑体" panose="020B0500000000000000" charset="-122"/>
                <a:sym typeface="+mn-ea"/>
              </a:rPr>
              <a:t>RFID</a:t>
            </a:r>
            <a:r>
              <a:rPr lang="zh-CN" altLang="en-US">
                <a:solidFill>
                  <a:schemeClr val="bg1"/>
                </a:solidFill>
                <a:latin typeface="思源黑体" panose="020B0500000000000000" charset="-122"/>
                <a:ea typeface="思源黑体" panose="020B0500000000000000" charset="-122"/>
                <a:sym typeface="+mn-ea"/>
              </a:rPr>
              <a:t>固定资产管理系统，可快速定位找到某个固定资产或物料，时间可缩减到原先的</a:t>
            </a:r>
            <a:r>
              <a:rPr lang="en-US" altLang="zh-CN">
                <a:solidFill>
                  <a:schemeClr val="bg1"/>
                </a:solidFill>
                <a:latin typeface="思源黑体" panose="020B0500000000000000" charset="-122"/>
                <a:ea typeface="思源黑体" panose="020B0500000000000000" charset="-122"/>
                <a:sym typeface="+mn-ea"/>
              </a:rPr>
              <a:t>1/10</a:t>
            </a:r>
            <a:r>
              <a:rPr lang="zh-CN" altLang="en-US">
                <a:solidFill>
                  <a:schemeClr val="bg1"/>
                </a:solidFill>
                <a:latin typeface="思源黑体" panose="020B0500000000000000" charset="-122"/>
                <a:ea typeface="思源黑体" panose="020B0500000000000000" charset="-122"/>
                <a:sym typeface="+mn-ea"/>
              </a:rPr>
              <a:t>。</a:t>
            </a:r>
            <a:endParaRPr lang="zh-CN" altLang="en-US">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pic>
        <p:nvPicPr>
          <p:cNvPr id="3" name="tmpwppvideo_20230413_1_20230413_10301672.mp4">
            <a:hlinkClick r:id="" action="ppaction://media"/>
          </p:cNvPr>
          <p:cNvPicPr>
            <a:picLocks noChangeAspect="1"/>
          </p:cNvPicPr>
          <p:nvPr>
            <a:videoFile r:link="rId10"/>
            <p:extLst>
              <p:ext uri="{DAA4B4D4-6D71-4841-9C94-3DE7FCFB9230}">
                <p14:media xmlns:p14="http://schemas.microsoft.com/office/powerpoint/2010/main" r:embed="rId11"/>
              </p:ext>
            </p:extLst>
            <p:custDataLst>
              <p:tags r:id="rId12"/>
            </p:custDataLst>
          </p:nvPr>
        </p:nvPicPr>
        <p:blipFill>
          <a:blip r:embed="rId13"/>
          <a:stretch>
            <a:fillRect/>
          </a:stretch>
        </p:blipFill>
        <p:spPr>
          <a:xfrm>
            <a:off x="424880" y="2373936"/>
            <a:ext cx="5605161" cy="3153211"/>
          </a:xfrm>
          <a:prstGeom prst="rect">
            <a:avLst/>
          </a:prstGeom>
        </p:spPr>
      </p:pic>
      <p:pic>
        <p:nvPicPr>
          <p:cNvPr id="12" name="Prodog-档案数字化管理-快速寻找-2022-03-13">
            <a:hlinkClick r:id="" action="ppaction://media"/>
          </p:cNvPr>
          <p:cNvPicPr>
            <a:picLocks noChangeAspect="1"/>
          </p:cNvPicPr>
          <p:nvPr>
            <a:videoFile r:link="rId14"/>
            <p:extLst>
              <p:ext uri="{DAA4B4D4-6D71-4841-9C94-3DE7FCFB9230}">
                <p14:media xmlns:p14="http://schemas.microsoft.com/office/powerpoint/2010/main" r:embed="rId15"/>
              </p:ext>
            </p:extLst>
            <p:custDataLst>
              <p:tags r:id="rId16"/>
            </p:custDataLst>
          </p:nvPr>
        </p:nvPicPr>
        <p:blipFill>
          <a:blip r:embed="rId17"/>
          <a:stretch>
            <a:fillRect/>
          </a:stretch>
        </p:blipFill>
        <p:spPr>
          <a:xfrm>
            <a:off x="6202667" y="2373936"/>
            <a:ext cx="5604997" cy="3153211"/>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childTnLst>
            <p:video fullScrn="0">
              <p:cMediaNode>
                <p:cTn id="2" fill="hold" display="1">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3"/>
                                        </p:tgtEl>
                                      </p:cBhvr>
                                    </p:cmd>
                                  </p:childTnLst>
                                </p:cTn>
                              </p:par>
                            </p:childTnLst>
                          </p:cTn>
                        </p:par>
                      </p:childTnLst>
                    </p:cTn>
                  </p:par>
                </p:childTnLst>
              </p:cTn>
              <p:nextCondLst>
                <p:cond evt="onClick" delay="0">
                  <p:tgtEl>
                    <p:spTgt spid="3"/>
                  </p:tgtEl>
                </p:cond>
              </p:nextCondLst>
            </p:seq>
            <p:video fullScrn="0">
              <p:cMediaNode>
                <p:cTn id="8" fill="hold" display="1">
                  <p:stCondLst>
                    <p:cond delay="indefinite"/>
                  </p:stCondLst>
                </p:cTn>
                <p:tgtEl>
                  <p:spTgt spid="12"/>
                </p:tgtEl>
              </p:cMediaNode>
            </p:video>
            <p:seq concurrent="1" nextAc="seek">
              <p:cTn id="9" restart="whenNotActive" fill="hold" evtFilter="cancelBubble" nodeType="interactiveSeq">
                <p:stCondLst>
                  <p:cond evt="onClick" delay="0">
                    <p:tgtEl>
                      <p:spTgt spid="12"/>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additive="base">
                                        <p:cTn id="13"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8" name="文本框 7"/>
          <p:cNvSpPr txBox="1"/>
          <p:nvPr>
            <p:custDataLst>
              <p:tags r:id="rId1"/>
            </p:custDataLst>
          </p:nvPr>
        </p:nvSpPr>
        <p:spPr>
          <a:xfrm>
            <a:off x="655357" y="172664"/>
            <a:ext cx="4573975" cy="460375"/>
          </a:xfrm>
          <a:prstGeom prst="rect">
            <a:avLst/>
          </a:prstGeom>
          <a:noFill/>
        </p:spPr>
        <p:txBody>
          <a:bodyPr wrap="square" rtlCol="0">
            <a:spAutoFit/>
          </a:bodyPr>
          <a:p>
            <a:pPr algn="l"/>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sym typeface="+mn-ea"/>
              </a:rPr>
              <a:t>03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我们的解决方案</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50673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a:solidFill>
                  <a:schemeClr val="bg1"/>
                </a:solidFill>
                <a:latin typeface="思源黑体" panose="020B0500000000000000" charset="-122"/>
                <a:ea typeface="思源黑体" panose="020B0500000000000000" charset="-122"/>
                <a:sym typeface="+mn-ea"/>
              </a:rPr>
              <a:t>以Prodog为导向的实施方法论</a:t>
            </a:r>
            <a:r>
              <a:rPr lang="zh-CN">
                <a:solidFill>
                  <a:schemeClr val="bg1"/>
                </a:solidFill>
                <a:latin typeface="思源黑体" panose="020B0500000000000000" charset="-122"/>
                <a:ea typeface="思源黑体" panose="020B0500000000000000" charset="-122"/>
                <a:sym typeface="+mn-ea"/>
              </a:rPr>
              <a:t>及</a:t>
            </a:r>
            <a:r>
              <a:rPr lang="en-US" altLang="zh-CN">
                <a:solidFill>
                  <a:schemeClr val="bg1"/>
                </a:solidFill>
                <a:latin typeface="思源黑体" panose="020B0500000000000000" charset="-122"/>
                <a:ea typeface="思源黑体" panose="020B0500000000000000" charset="-122"/>
                <a:sym typeface="+mn-ea"/>
              </a:rPr>
              <a:t>100+</a:t>
            </a:r>
            <a:r>
              <a:rPr lang="zh-CN">
                <a:solidFill>
                  <a:schemeClr val="bg1"/>
                </a:solidFill>
                <a:latin typeface="思源黑体" panose="020B0500000000000000" charset="-122"/>
                <a:ea typeface="思源黑体" panose="020B0500000000000000" charset="-122"/>
                <a:sym typeface="+mn-ea"/>
              </a:rPr>
              <a:t>家客户实施经验凝聚而成的标准化实施流程。</a:t>
            </a:r>
            <a:endParaRPr lang="zh-CN">
              <a:solidFill>
                <a:schemeClr val="bg1"/>
              </a:solidFill>
              <a:latin typeface="思源黑体" panose="020B0500000000000000" charset="-122"/>
              <a:ea typeface="思源黑体" panose="020B0500000000000000" charset="-122"/>
              <a:sym typeface="+mn-ea"/>
            </a:endParaRPr>
          </a:p>
        </p:txBody>
      </p:sp>
      <p:graphicFrame>
        <p:nvGraphicFramePr>
          <p:cNvPr id="17" name="图示 16"/>
          <p:cNvGraphicFramePr/>
          <p:nvPr>
            <p:custDataLst>
              <p:tags r:id="rId3"/>
            </p:custDataLst>
          </p:nvPr>
        </p:nvGraphicFramePr>
        <p:xfrm>
          <a:off x="752" y="5987910"/>
          <a:ext cx="12190495" cy="2857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 name="直接连接符 3"/>
          <p:cNvCxnSpPr/>
          <p:nvPr>
            <p:custDataLst>
              <p:tags r:id="rId9"/>
            </p:custDataLst>
          </p:nvPr>
        </p:nvCxnSpPr>
        <p:spPr>
          <a:xfrm>
            <a:off x="315039" y="634251"/>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aphicFrame>
        <p:nvGraphicFramePr>
          <p:cNvPr id="6" name="图示 5"/>
          <p:cNvGraphicFramePr/>
          <p:nvPr>
            <p:custDataLst>
              <p:tags r:id="rId10"/>
            </p:custDataLst>
          </p:nvPr>
        </p:nvGraphicFramePr>
        <p:xfrm>
          <a:off x="1097897" y="1676768"/>
          <a:ext cx="6095248" cy="406349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6" name="对象 15">
            <a:hlinkClick r:id="" action="ppaction://ole?verb="/>
          </p:cNvPr>
          <p:cNvGraphicFramePr>
            <a:graphicFrameLocks noChangeAspect="1"/>
          </p:cNvGraphicFramePr>
          <p:nvPr/>
        </p:nvGraphicFramePr>
        <p:xfrm>
          <a:off x="7257907" y="2014571"/>
          <a:ext cx="3942864" cy="3246990"/>
        </p:xfrm>
        <a:graphic>
          <a:graphicData uri="http://schemas.openxmlformats.org/presentationml/2006/ole">
            <mc:AlternateContent xmlns:mc="http://schemas.openxmlformats.org/markup-compatibility/2006">
              <mc:Choice xmlns:v="urn:schemas-microsoft-com:vml" Requires="v">
                <p:oleObj spid="_x0000_s1027" name="" showAsIcon="1" r:id="rId16" imgW="971550" imgH="800100" progId="Package">
                  <p:embed/>
                </p:oleObj>
              </mc:Choice>
              <mc:Fallback>
                <p:oleObj name="" showAsIcon="1" r:id="rId16" imgW="971550" imgH="800100" progId="Package">
                  <p:embed/>
                  <p:pic>
                    <p:nvPicPr>
                      <p:cNvPr id="0" name="图片 1026"/>
                      <p:cNvPicPr/>
                      <p:nvPr/>
                    </p:nvPicPr>
                    <p:blipFill>
                      <a:blip r:embed="rId17"/>
                      <a:stretch>
                        <a:fillRect/>
                      </a:stretch>
                    </p:blipFill>
                    <p:spPr>
                      <a:xfrm>
                        <a:off x="7257907" y="2014571"/>
                        <a:ext cx="3942864" cy="3246990"/>
                      </a:xfrm>
                      <a:prstGeom prst="rect">
                        <a:avLst/>
                      </a:prstGeom>
                      <a:solidFill>
                        <a:schemeClr val="bg1">
                          <a:lumMod val="75000"/>
                        </a:schemeClr>
                      </a:solidFill>
                    </p:spPr>
                  </p:pic>
                </p:oleObj>
              </mc:Fallback>
            </mc:AlternateContent>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 name="组合 80"/>
          <p:cNvGrpSpPr/>
          <p:nvPr/>
        </p:nvGrpSpPr>
        <p:grpSpPr>
          <a:xfrm>
            <a:off x="4733995" y="1259910"/>
            <a:ext cx="1419717" cy="1756330"/>
            <a:chOff x="4790554" y="1315512"/>
            <a:chExt cx="1419892" cy="1756547"/>
          </a:xfrm>
        </p:grpSpPr>
        <p:cxnSp>
          <p:nvCxnSpPr>
            <p:cNvPr id="34" name="直接连接符 33"/>
            <p:cNvCxnSpPr/>
            <p:nvPr/>
          </p:nvCxnSpPr>
          <p:spPr>
            <a:xfrm flipH="1">
              <a:off x="4844402" y="1315512"/>
              <a:ext cx="1366044" cy="1756547"/>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H="1">
              <a:off x="4816912" y="1364668"/>
              <a:ext cx="1306530" cy="1680015"/>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flipH="1">
              <a:off x="4818714" y="1382932"/>
              <a:ext cx="1241742" cy="159671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a:off x="4799054" y="1431021"/>
              <a:ext cx="1175225" cy="151118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flipH="1">
              <a:off x="4790554" y="1461831"/>
              <a:ext cx="1110986" cy="1428578"/>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cxnSp>
        <p:nvCxnSpPr>
          <p:cNvPr id="42" name="直接连接符 41"/>
          <p:cNvCxnSpPr/>
          <p:nvPr/>
        </p:nvCxnSpPr>
        <p:spPr>
          <a:xfrm flipV="1">
            <a:off x="5980828" y="1614597"/>
            <a:ext cx="15341" cy="289032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flipV="1">
            <a:off x="6037435" y="1506413"/>
            <a:ext cx="14517" cy="2734882"/>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V="1">
            <a:off x="6100966" y="1398229"/>
            <a:ext cx="14388" cy="2710499"/>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6164521" y="1290049"/>
            <a:ext cx="14234" cy="2681536"/>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flipV="1">
            <a:off x="6223807" y="1181867"/>
            <a:ext cx="14538" cy="2738923"/>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nvGrpSpPr>
          <p:cNvPr id="31" name="组合 30"/>
          <p:cNvGrpSpPr/>
          <p:nvPr/>
        </p:nvGrpSpPr>
        <p:grpSpPr>
          <a:xfrm flipH="1" flipV="1">
            <a:off x="4781224" y="2881484"/>
            <a:ext cx="2579686" cy="154002"/>
            <a:chOff x="5250180" y="1414796"/>
            <a:chExt cx="1717287" cy="154021"/>
          </a:xfrm>
        </p:grpSpPr>
        <p:cxnSp>
          <p:nvCxnSpPr>
            <p:cNvPr id="32" name="直接连接符 31"/>
            <p:cNvCxnSpPr/>
            <p:nvPr/>
          </p:nvCxnSpPr>
          <p:spPr>
            <a:xfrm>
              <a:off x="5250180" y="1414796"/>
              <a:ext cx="171728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5328285" y="1453301"/>
              <a:ext cx="1591673"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5373245" y="1491807"/>
              <a:ext cx="1499204"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5450205" y="1530312"/>
              <a:ext cx="1374735"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a:off x="5508625" y="1568817"/>
              <a:ext cx="1268806"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grpSp>
      <p:sp>
        <p:nvSpPr>
          <p:cNvPr id="61" name="文本框 60"/>
          <p:cNvSpPr txBox="1"/>
          <p:nvPr/>
        </p:nvSpPr>
        <p:spPr>
          <a:xfrm>
            <a:off x="4605204" y="4990449"/>
            <a:ext cx="2981592" cy="460375"/>
          </a:xfrm>
          <a:prstGeom prst="rect">
            <a:avLst/>
          </a:prstGeom>
          <a:noFill/>
        </p:spPr>
        <p:txBody>
          <a:bodyPr wrap="square" rtlCol="0">
            <a:spAutoFit/>
          </a:bodyPr>
          <a:lstStyle/>
          <a:p>
            <a:pPr algn="ctr"/>
            <a:r>
              <a:rPr lang="zh-CN"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cxnSp>
        <p:nvCxnSpPr>
          <p:cNvPr id="63" name="直接连接符 62"/>
          <p:cNvCxnSpPr/>
          <p:nvPr/>
        </p:nvCxnSpPr>
        <p:spPr>
          <a:xfrm>
            <a:off x="5009771" y="5551324"/>
            <a:ext cx="2172458" cy="1031"/>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B2D2C"/>
                </a:gs>
                <a:gs pos="99000">
                  <a:srgbClr val="090D0E"/>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custDataLst>
              <p:tags r:id="rId1"/>
            </p:custDataLst>
          </p:nvPr>
        </p:nvSpPr>
        <p:spPr>
          <a:xfrm>
            <a:off x="4425521" y="5627911"/>
            <a:ext cx="3423497" cy="337185"/>
          </a:xfrm>
          <a:prstGeom prst="rect">
            <a:avLst/>
          </a:prstGeom>
          <a:noFill/>
        </p:spPr>
        <p:txBody>
          <a:bodyPr wrap="square" rtlCol="0" anchor="t">
            <a:spAutoFit/>
          </a:bodyPr>
          <a:p>
            <a:pPr algn="ctr"/>
            <a:r>
              <a:rPr lang="zh-CN" altLang="en-US" sz="1600" dirty="0">
                <a:solidFill>
                  <a:schemeClr val="bg1"/>
                </a:solidFill>
                <a:latin typeface="思源黑体" panose="020B0500000000000000" charset="-122"/>
                <a:ea typeface="思源黑体" panose="020B0500000000000000" charset="-122"/>
                <a:cs typeface="Segoe UI" panose="020B0502040204020203" pitchFamily="34" charset="0"/>
                <a:sym typeface="+mn-ea"/>
              </a:rPr>
              <a:t>为什么选择联物</a:t>
            </a:r>
            <a:endParaRPr lang="zh-CN" altLang="en-US" sz="1600" dirty="0">
              <a:solidFill>
                <a:schemeClr val="bg1"/>
              </a:solidFill>
              <a:latin typeface="思源黑体" panose="020B0500000000000000" charset="-122"/>
              <a:ea typeface="思源黑体" panose="020B0500000000000000" charset="-122"/>
              <a:cs typeface="Segoe UI" panose="020B0502040204020203" pitchFamily="3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pic>
        <p:nvPicPr>
          <p:cNvPr id="55" name="图片 54"/>
          <p:cNvPicPr>
            <a:picLocks noChangeAspect="1"/>
          </p:cNvPicPr>
          <p:nvPr>
            <p:custDataLst>
              <p:tags r:id="rId2"/>
            </p:custDataLst>
          </p:nvPr>
        </p:nvPicPr>
        <p:blipFill>
          <a:blip r:embed="rId3"/>
          <a:srcRect l="38068"/>
          <a:stretch>
            <a:fillRect/>
          </a:stretch>
        </p:blipFill>
        <p:spPr>
          <a:xfrm>
            <a:off x="4659172" y="1741554"/>
            <a:ext cx="6765725" cy="4926992"/>
          </a:xfrm>
          <a:prstGeom prst="rect">
            <a:avLst/>
          </a:prstGeom>
        </p:spPr>
      </p:pic>
      <p:sp>
        <p:nvSpPr>
          <p:cNvPr id="56" name="矩形 55"/>
          <p:cNvSpPr/>
          <p:nvPr>
            <p:custDataLst>
              <p:tags r:id="rId4"/>
            </p:custDataLst>
          </p:nvPr>
        </p:nvSpPr>
        <p:spPr>
          <a:xfrm>
            <a:off x="489643" y="1619649"/>
            <a:ext cx="4332705" cy="4399915"/>
          </a:xfrm>
          <a:prstGeom prst="rect">
            <a:avLst/>
          </a:prstGeom>
          <a:noFill/>
          <a:ln>
            <a:noFill/>
          </a:ln>
          <a:extLst>
            <a:ext uri="{909E8E84-426E-40DD-AFC4-6F175D3DCCD1}">
              <a14:hiddenFill xmlns:a14="http://schemas.microsoft.com/office/drawing/2010/main">
                <a:solidFill>
                  <a:schemeClr val="lt1"/>
                </a:solidFill>
              </a14:hiddenFill>
            </a:ext>
          </a:extLst>
        </p:spPr>
        <p:style>
          <a:lnRef idx="2">
            <a:schemeClr val="accent6"/>
          </a:lnRef>
          <a:fillRef idx="1">
            <a:schemeClr val="lt1"/>
          </a:fillRef>
          <a:effectRef idx="0">
            <a:schemeClr val="accent6"/>
          </a:effectRef>
          <a:fontRef idx="minor">
            <a:schemeClr val="dk1"/>
          </a:fontRef>
        </p:style>
        <p:txBody>
          <a:bodyPr wrap="square">
            <a:spAutoFit/>
          </a:bodyPr>
          <a:p>
            <a:pPr algn="l">
              <a:lnSpc>
                <a:spcPct val="250000"/>
              </a:lnSpc>
            </a:pP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上海联物成立</a:t>
            </a:r>
            <a:r>
              <a:rPr lang="en-US" altLang="zh-CN" sz="2800" b="1"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12</a:t>
            </a:r>
            <a:r>
              <a:rPr lang="zh-CN" altLang="en-US" sz="2800" b="1"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年</a:t>
            </a: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来</a:t>
            </a:r>
            <a:endPar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endParaRPr>
          </a:p>
          <a:p>
            <a:pPr algn="l">
              <a:lnSpc>
                <a:spcPct val="250000"/>
              </a:lnSpc>
            </a:pP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为</a:t>
            </a:r>
            <a:r>
              <a:rPr lang="en-US" altLang="zh-CN"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10+</a:t>
            </a:r>
            <a:r>
              <a:rPr lang="zh-CN" altLang="en-US"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家</a:t>
            </a: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世界</a:t>
            </a:r>
            <a:r>
              <a:rPr lang="en-US" altLang="zh-CN"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500</a:t>
            </a: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强企业</a:t>
            </a:r>
            <a:endPar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endParaRPr>
          </a:p>
          <a:p>
            <a:pPr algn="l">
              <a:lnSpc>
                <a:spcPct val="250000"/>
              </a:lnSpc>
            </a:pP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为</a:t>
            </a:r>
            <a:r>
              <a:rPr lang="en-US" altLang="zh-CN"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100+</a:t>
            </a: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企事业单位管理</a:t>
            </a:r>
            <a:endPar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endParaRPr>
          </a:p>
          <a:p>
            <a:pPr algn="l">
              <a:lnSpc>
                <a:spcPct val="250000"/>
              </a:lnSpc>
            </a:pPr>
            <a:r>
              <a:rPr lang="en-US"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1</a:t>
            </a:r>
            <a:r>
              <a:rPr lang="zh-CN" altLang="en-US"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亿</a:t>
            </a:r>
            <a:r>
              <a:rPr lang="en-US" sz="2800" dirty="0">
                <a:solidFill>
                  <a:srgbClr val="E0B07E"/>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a:t>
            </a:r>
            <a:r>
              <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rPr>
              <a:t>个物料</a:t>
            </a:r>
            <a:endParaRPr lang="zh-CN" altLang="en-US" sz="2800" dirty="0">
              <a:solidFill>
                <a:schemeClr val="bg1"/>
              </a:solidFill>
              <a:latin typeface="思源黑体" panose="020B0500000000000000" charset="-122"/>
              <a:ea typeface="思源黑体" panose="020B0500000000000000" charset="-122"/>
              <a:cs typeface="微软雅黑" panose="020B0503020204020204" pitchFamily="34" charset="-122"/>
              <a:sym typeface="Gill Sans MT" panose="020B0502020104020203" charset="0"/>
            </a:endParaRPr>
          </a:p>
        </p:txBody>
      </p:sp>
      <p:sp>
        <p:nvSpPr>
          <p:cNvPr id="100" name="文本框 99"/>
          <p:cNvSpPr txBox="1"/>
          <p:nvPr>
            <p:custDataLst>
              <p:tags r:id="rId5"/>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dirty="0">
                <a:solidFill>
                  <a:schemeClr val="bg1"/>
                </a:solidFill>
                <a:latin typeface="思源黑体" panose="020B0500000000000000" charset="-122"/>
                <a:ea typeface="思源黑体" panose="020B0500000000000000" charset="-122"/>
                <a:sym typeface="+mn-ea"/>
              </a:rPr>
              <a:t>项目经验非常丰富：服务</a:t>
            </a:r>
            <a:r>
              <a:rPr lang="en-US" altLang="zh-CN" dirty="0">
                <a:solidFill>
                  <a:schemeClr val="bg1"/>
                </a:solidFill>
                <a:latin typeface="思源黑体" panose="020B0500000000000000" charset="-122"/>
                <a:ea typeface="思源黑体" panose="020B0500000000000000" charset="-122"/>
                <a:sym typeface="+mn-ea"/>
              </a:rPr>
              <a:t>15</a:t>
            </a:r>
            <a:r>
              <a:rPr lang="zh-CN" altLang="en-US" dirty="0">
                <a:solidFill>
                  <a:schemeClr val="bg1"/>
                </a:solidFill>
                <a:latin typeface="思源黑体" panose="020B0500000000000000" charset="-122"/>
                <a:ea typeface="思源黑体" panose="020B0500000000000000" charset="-122"/>
                <a:sym typeface="+mn-ea"/>
              </a:rPr>
              <a:t>家世界</a:t>
            </a:r>
            <a:r>
              <a:rPr lang="en-US" altLang="zh-CN" dirty="0">
                <a:solidFill>
                  <a:schemeClr val="bg1"/>
                </a:solidFill>
                <a:latin typeface="思源黑体" panose="020B0500000000000000" charset="-122"/>
                <a:ea typeface="思源黑体" panose="020B0500000000000000" charset="-122"/>
                <a:sym typeface="+mn-ea"/>
              </a:rPr>
              <a:t>500</a:t>
            </a:r>
            <a:r>
              <a:rPr lang="zh-CN" altLang="en-US" dirty="0">
                <a:solidFill>
                  <a:schemeClr val="bg1"/>
                </a:solidFill>
                <a:latin typeface="思源黑体" panose="020B0500000000000000" charset="-122"/>
                <a:ea typeface="思源黑体" panose="020B0500000000000000" charset="-122"/>
                <a:sym typeface="+mn-ea"/>
              </a:rPr>
              <a:t>强客户，数十家上市公司及上百家客户。保障项目成功的能力和经验被反复验证过。</a:t>
            </a:r>
            <a:endParaRPr lang="zh-CN" altLang="en-US">
              <a:solidFill>
                <a:schemeClr val="bg1"/>
              </a:solidFill>
              <a:latin typeface="思源黑体" panose="020B0500000000000000" charset="-122"/>
              <a:ea typeface="思源黑体" panose="020B0500000000000000" charset="-122"/>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1"/>
            </p:custDataLst>
          </p:nvPr>
        </p:nvPicPr>
        <p:blipFill>
          <a:blip r:embed="rId2"/>
          <a:srcRect l="925"/>
          <a:stretch>
            <a:fillRect/>
          </a:stretch>
        </p:blipFill>
        <p:spPr>
          <a:xfrm>
            <a:off x="154404" y="1839968"/>
            <a:ext cx="8712395" cy="4881277"/>
          </a:xfrm>
          <a:prstGeom prst="rect">
            <a:avLst/>
          </a:prstGeom>
        </p:spPr>
      </p:pic>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3"/>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4"/>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dirty="0">
                <a:solidFill>
                  <a:schemeClr val="bg1"/>
                </a:solidFill>
                <a:latin typeface="思源黑体" panose="020B0500000000000000" charset="-122"/>
                <a:ea typeface="思源黑体" panose="020B0500000000000000" charset="-122"/>
                <a:sym typeface="+mn-ea"/>
              </a:rPr>
              <a:t>系统研发能力强：</a:t>
            </a:r>
            <a:r>
              <a:rPr lang="zh-CN" dirty="0">
                <a:solidFill>
                  <a:schemeClr val="bg1"/>
                </a:solidFill>
                <a:latin typeface="思源黑体" panose="020B0500000000000000" charset="-122"/>
                <a:ea typeface="思源黑体" panose="020B0500000000000000" charset="-122"/>
                <a:sym typeface="+mn-ea"/>
              </a:rPr>
              <a:t>已获授权知识产权及软件测试：42项。软件测试报告（固定资产）：1项。通过ISO9001质量管理体系认证</a:t>
            </a:r>
            <a:endParaRPr lang="zh-CN" dirty="0">
              <a:solidFill>
                <a:schemeClr val="bg1"/>
              </a:solidFill>
              <a:latin typeface="思源黑体" panose="020B0500000000000000" charset="-122"/>
              <a:ea typeface="思源黑体" panose="020B0500000000000000" charset="-122"/>
              <a:sym typeface="+mn-ea"/>
            </a:endParaRPr>
          </a:p>
        </p:txBody>
      </p:sp>
      <p:pic>
        <p:nvPicPr>
          <p:cNvPr id="6" name="图片 5"/>
          <p:cNvPicPr>
            <a:picLocks noChangeAspect="1"/>
          </p:cNvPicPr>
          <p:nvPr>
            <p:custDataLst>
              <p:tags r:id="rId5"/>
            </p:custDataLst>
          </p:nvPr>
        </p:nvPicPr>
        <p:blipFill>
          <a:blip r:embed="rId6"/>
          <a:stretch>
            <a:fillRect/>
          </a:stretch>
        </p:blipFill>
        <p:spPr>
          <a:xfrm>
            <a:off x="8741719" y="1931396"/>
            <a:ext cx="3123814" cy="4446991"/>
          </a:xfrm>
          <a:prstGeom prst="rect">
            <a:avLst/>
          </a:prstGeom>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922020"/>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dirty="0">
                <a:solidFill>
                  <a:schemeClr val="bg1"/>
                </a:solidFill>
                <a:latin typeface="思源黑体" panose="020B0500000000000000" charset="-122"/>
                <a:ea typeface="思源黑体" panose="020B0500000000000000" charset="-122"/>
                <a:sym typeface="+mn-ea"/>
              </a:rPr>
              <a:t>系统实施体系覆盖全：</a:t>
            </a:r>
            <a:r>
              <a:rPr lang="zh-CN" dirty="0">
                <a:solidFill>
                  <a:schemeClr val="bg1"/>
                </a:solidFill>
                <a:latin typeface="思源黑体" panose="020B0500000000000000" charset="-122"/>
                <a:ea typeface="思源黑体" panose="020B0500000000000000" charset="-122"/>
                <a:sym typeface="+mn-ea"/>
              </a:rPr>
              <a:t>针对管理系统项目实施，上海联物制定了严格的项目实施方法论，保证项目合理、有序的进行实施。</a:t>
            </a:r>
            <a:endParaRPr lang="zh-CN" dirty="0">
              <a:solidFill>
                <a:schemeClr val="bg1"/>
              </a:solidFill>
              <a:latin typeface="思源黑体" panose="020B0500000000000000" charset="-122"/>
              <a:ea typeface="思源黑体" panose="020B0500000000000000" charset="-122"/>
              <a:sym typeface="+mn-ea"/>
            </a:endParaRPr>
          </a:p>
        </p:txBody>
      </p:sp>
      <p:pic>
        <p:nvPicPr>
          <p:cNvPr id="9218" name="Picture 2"/>
          <p:cNvPicPr>
            <a:picLocks noChangeAspect="1" noChangeArrowheads="1"/>
          </p:cNvPicPr>
          <p:nvPr>
            <p:custDataLst>
              <p:tags r:id="rId3"/>
            </p:custDataLst>
          </p:nvPr>
        </p:nvPicPr>
        <p:blipFill>
          <a:blip r:embed="rId4"/>
          <a:srcRect/>
          <a:stretch>
            <a:fillRect/>
          </a:stretch>
        </p:blipFill>
        <p:spPr bwMode="auto">
          <a:xfrm>
            <a:off x="2957048" y="2194669"/>
            <a:ext cx="2778417" cy="392635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custDataLst>
              <p:tags r:id="rId5"/>
            </p:custDataLst>
          </p:nvPr>
        </p:nvPicPr>
        <p:blipFill>
          <a:blip r:embed="rId6"/>
          <a:srcRect/>
          <a:stretch>
            <a:fillRect/>
          </a:stretch>
        </p:blipFill>
        <p:spPr bwMode="auto">
          <a:xfrm>
            <a:off x="6991167" y="2194669"/>
            <a:ext cx="2776512" cy="392381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100" name="文本框 99"/>
          <p:cNvSpPr txBox="1"/>
          <p:nvPr>
            <p:custDataLst>
              <p:tags r:id="rId2"/>
            </p:custDataLst>
          </p:nvPr>
        </p:nvSpPr>
        <p:spPr>
          <a:xfrm>
            <a:off x="120118" y="1038061"/>
            <a:ext cx="11469224" cy="1753235"/>
          </a:xfrm>
          <a:prstGeom prst="rect">
            <a:avLst/>
          </a:prstGeom>
          <a:noFill/>
          <a:ln>
            <a:noFill/>
          </a:ln>
          <a:extLst>
            <a:ext uri="{909E8E84-426E-40DD-AFC4-6F175D3DCCD1}">
              <a14:hiddenFill xmlns:a14="http://schemas.microsoft.com/office/drawing/2010/main">
                <a:solidFill>
                  <a:schemeClr val="bg1">
                    <a:lumMod val="85000"/>
                  </a:schemeClr>
                </a:solidFill>
              </a14:hiddenFill>
            </a:ext>
          </a:extLst>
        </p:spPr>
        <p:style>
          <a:lnRef idx="2">
            <a:schemeClr val="accent2"/>
          </a:lnRef>
          <a:fillRef idx="1">
            <a:schemeClr val="lt1"/>
          </a:fillRef>
          <a:effectRef idx="0">
            <a:schemeClr val="accent2"/>
          </a:effectRef>
          <a:fontRef idx="minor">
            <a:schemeClr val="dk1"/>
          </a:fontRef>
        </p:style>
        <p:txBody>
          <a:bodyPr wrap="square">
            <a:spAutoFit/>
          </a:bodyPr>
          <a:p>
            <a:pPr indent="480060">
              <a:lnSpc>
                <a:spcPct val="150000"/>
              </a:lnSpc>
            </a:pPr>
            <a:r>
              <a:rPr lang="zh-CN" altLang="en-US" dirty="0">
                <a:solidFill>
                  <a:schemeClr val="bg1"/>
                </a:solidFill>
                <a:latin typeface="思源黑体" panose="020B0500000000000000" charset="-122"/>
                <a:ea typeface="思源黑体" panose="020B0500000000000000" charset="-122"/>
                <a:sym typeface="+mn-ea"/>
              </a:rPr>
              <a:t>售后服务体系：</a:t>
            </a:r>
            <a:r>
              <a:rPr lang="zh-CN" dirty="0">
                <a:solidFill>
                  <a:schemeClr val="bg1"/>
                </a:solidFill>
                <a:latin typeface="思源黑体" panose="020B0500000000000000" charset="-122"/>
                <a:ea typeface="思源黑体" panose="020B0500000000000000" charset="-122"/>
                <a:sym typeface="+mn-ea"/>
              </a:rPr>
              <a:t>针对高端客户，联物制定了严苛的售后保障体系，使得我们的用户用的舒心、用的放心。最大限度的利用系统来为企业创造效益。</a:t>
            </a:r>
            <a:endParaRPr lang="zh-CN" dirty="0">
              <a:solidFill>
                <a:schemeClr val="bg1"/>
              </a:solidFill>
              <a:latin typeface="思源黑体" panose="020B0500000000000000" charset="-122"/>
              <a:ea typeface="思源黑体" panose="020B0500000000000000" charset="-122"/>
              <a:sym typeface="+mn-ea"/>
            </a:endParaRPr>
          </a:p>
          <a:p>
            <a:pPr indent="480060">
              <a:lnSpc>
                <a:spcPct val="150000"/>
              </a:lnSpc>
            </a:pPr>
            <a:r>
              <a:rPr lang="zh-CN" dirty="0">
                <a:solidFill>
                  <a:schemeClr val="bg1"/>
                </a:solidFill>
                <a:latin typeface="思源黑体" panose="020B0500000000000000" charset="-122"/>
                <a:ea typeface="思源黑体" panose="020B0500000000000000" charset="-122"/>
                <a:sym typeface="+mn-ea"/>
              </a:rPr>
              <a:t>针对长三角客户，上海联物的服务时效可以做到：24小时电话热线、30分钟电话响应、工作时间</a:t>
            </a:r>
            <a:r>
              <a:rPr lang="en-US" altLang="zh-CN" dirty="0">
                <a:solidFill>
                  <a:schemeClr val="bg1"/>
                </a:solidFill>
                <a:latin typeface="思源黑体" panose="020B0500000000000000" charset="-122"/>
                <a:ea typeface="思源黑体" panose="020B0500000000000000" charset="-122"/>
                <a:sym typeface="+mn-ea"/>
              </a:rPr>
              <a:t>24</a:t>
            </a:r>
            <a:r>
              <a:rPr lang="zh-CN" dirty="0">
                <a:solidFill>
                  <a:schemeClr val="bg1"/>
                </a:solidFill>
                <a:latin typeface="思源黑体" panose="020B0500000000000000" charset="-122"/>
                <a:ea typeface="思源黑体" panose="020B0500000000000000" charset="-122"/>
                <a:sym typeface="+mn-ea"/>
              </a:rPr>
              <a:t>小时现场服务、</a:t>
            </a:r>
            <a:r>
              <a:rPr lang="en-US" altLang="zh-CN" dirty="0">
                <a:solidFill>
                  <a:schemeClr val="bg1"/>
                </a:solidFill>
                <a:latin typeface="思源黑体" panose="020B0500000000000000" charset="-122"/>
                <a:ea typeface="思源黑体" panose="020B0500000000000000" charset="-122"/>
                <a:sym typeface="+mn-ea"/>
              </a:rPr>
              <a:t>2</a:t>
            </a:r>
            <a:r>
              <a:rPr lang="zh-CN" dirty="0">
                <a:solidFill>
                  <a:schemeClr val="bg1"/>
                </a:solidFill>
                <a:latin typeface="思源黑体" panose="020B0500000000000000" charset="-122"/>
                <a:ea typeface="思源黑体" panose="020B0500000000000000" charset="-122"/>
                <a:sym typeface="+mn-ea"/>
              </a:rPr>
              <a:t>工作日内解决所有问题。</a:t>
            </a:r>
            <a:endParaRPr lang="zh-CN" dirty="0">
              <a:solidFill>
                <a:schemeClr val="bg1"/>
              </a:solidFill>
              <a:latin typeface="思源黑体" panose="020B0500000000000000" charset="-122"/>
              <a:ea typeface="思源黑体" panose="020B0500000000000000" charset="-122"/>
              <a:sym typeface="+mn-ea"/>
            </a:endParaRPr>
          </a:p>
        </p:txBody>
      </p:sp>
      <p:pic>
        <p:nvPicPr>
          <p:cNvPr id="10242" name="Picture 2"/>
          <p:cNvPicPr>
            <a:picLocks noChangeAspect="1" noChangeArrowheads="1"/>
          </p:cNvPicPr>
          <p:nvPr>
            <p:custDataLst>
              <p:tags r:id="rId3"/>
            </p:custDataLst>
          </p:nvPr>
        </p:nvPicPr>
        <p:blipFill>
          <a:blip r:embed="rId4"/>
          <a:srcRect/>
          <a:stretch>
            <a:fillRect/>
          </a:stretch>
        </p:blipFill>
        <p:spPr bwMode="auto">
          <a:xfrm>
            <a:off x="3127308" y="2771426"/>
            <a:ext cx="2544766" cy="3595561"/>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custDataLst>
              <p:tags r:id="rId5"/>
            </p:custDataLst>
          </p:nvPr>
        </p:nvPicPr>
        <p:blipFill>
          <a:blip r:embed="rId6" cstate="print">
            <a:extLst>
              <a:ext uri="{28A0092B-C50C-407E-A947-70E740481C1C}">
                <a14:useLocalDpi xmlns:a14="http://schemas.microsoft.com/office/drawing/2010/main" val="0"/>
              </a:ext>
            </a:extLst>
          </a:blip>
          <a:srcRect/>
          <a:stretch>
            <a:fillRect/>
          </a:stretch>
        </p:blipFill>
        <p:spPr bwMode="auto">
          <a:xfrm>
            <a:off x="7239295" y="2771426"/>
            <a:ext cx="2545388" cy="359955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grpSp>
        <p:nvGrpSpPr>
          <p:cNvPr id="9" name="组合 8"/>
          <p:cNvGrpSpPr/>
          <p:nvPr/>
        </p:nvGrpSpPr>
        <p:grpSpPr>
          <a:xfrm>
            <a:off x="552068" y="1989194"/>
            <a:ext cx="2594480" cy="3167961"/>
            <a:chOff x="551384" y="1988840"/>
            <a:chExt cx="2594801" cy="3168352"/>
          </a:xfrm>
        </p:grpSpPr>
        <p:sp>
          <p:nvSpPr>
            <p:cNvPr id="4" name="剪去对角的矩形 3"/>
            <p:cNvSpPr/>
            <p:nvPr>
              <p:custDataLst>
                <p:tags r:id="rId2"/>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7" name="矩形 6"/>
            <p:cNvSpPr/>
            <p:nvPr>
              <p:custDataLst>
                <p:tags r:id="rId3"/>
              </p:custDataLst>
            </p:nvPr>
          </p:nvSpPr>
          <p:spPr>
            <a:xfrm>
              <a:off x="624783" y="4509120"/>
              <a:ext cx="2507925" cy="368345"/>
            </a:xfrm>
            <a:prstGeom prst="rect">
              <a:avLst/>
            </a:prstGeom>
          </p:spPr>
          <p:txBody>
            <a:bodyPr wrap="none">
              <a:spAutoFit/>
            </a:bodyPr>
            <a:p>
              <a:pPr algn="ctr"/>
              <a:r>
                <a:rPr lang="en-US" altLang="zh-CN" dirty="0">
                  <a:latin typeface="思源黑体" panose="020B0500000000000000" charset="-122"/>
                  <a:ea typeface="思源黑体" panose="020B0500000000000000" charset="-122"/>
                </a:rPr>
                <a:t>RFID</a:t>
              </a:r>
              <a:r>
                <a:rPr lang="zh-CN" altLang="en-US" dirty="0">
                  <a:latin typeface="思源黑体" panose="020B0500000000000000" charset="-122"/>
                  <a:ea typeface="思源黑体" panose="020B0500000000000000" charset="-122"/>
                </a:rPr>
                <a:t>和二维码快速盘点</a:t>
              </a:r>
              <a:endParaRPr lang="zh-CN" altLang="en-US" dirty="0">
                <a:latin typeface="思源黑体" panose="020B0500000000000000" charset="-122"/>
                <a:ea typeface="思源黑体" panose="020B0500000000000000" charset="-122"/>
              </a:endParaRPr>
            </a:p>
          </p:txBody>
        </p:sp>
      </p:grpSp>
      <p:grpSp>
        <p:nvGrpSpPr>
          <p:cNvPr id="10" name="组合 9"/>
          <p:cNvGrpSpPr/>
          <p:nvPr/>
        </p:nvGrpSpPr>
        <p:grpSpPr>
          <a:xfrm>
            <a:off x="3432033" y="1989194"/>
            <a:ext cx="2594481" cy="3167961"/>
            <a:chOff x="551384" y="1988840"/>
            <a:chExt cx="2594801" cy="3168352"/>
          </a:xfrm>
        </p:grpSpPr>
        <p:sp>
          <p:nvSpPr>
            <p:cNvPr id="11" name="剪去对角的矩形 10"/>
            <p:cNvSpPr/>
            <p:nvPr>
              <p:custDataLst>
                <p:tags r:id="rId4"/>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12" name="矩形 11"/>
            <p:cNvSpPr/>
            <p:nvPr>
              <p:custDataLst>
                <p:tags r:id="rId5"/>
              </p:custDataLst>
            </p:nvPr>
          </p:nvSpPr>
          <p:spPr>
            <a:xfrm>
              <a:off x="872781" y="4509120"/>
              <a:ext cx="2011928" cy="368345"/>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资产使用数据透视</a:t>
              </a:r>
              <a:endParaRPr lang="zh-CN" altLang="en-US" dirty="0">
                <a:latin typeface="思源黑体" panose="020B0500000000000000" charset="-122"/>
                <a:ea typeface="思源黑体" panose="020B0500000000000000" charset="-122"/>
              </a:endParaRPr>
            </a:p>
          </p:txBody>
        </p:sp>
      </p:grpSp>
      <p:grpSp>
        <p:nvGrpSpPr>
          <p:cNvPr id="13" name="组合 12"/>
          <p:cNvGrpSpPr/>
          <p:nvPr/>
        </p:nvGrpSpPr>
        <p:grpSpPr>
          <a:xfrm>
            <a:off x="6322073" y="2000350"/>
            <a:ext cx="2594481" cy="3167961"/>
            <a:chOff x="551384" y="1988840"/>
            <a:chExt cx="2594801" cy="3168352"/>
          </a:xfrm>
        </p:grpSpPr>
        <p:sp>
          <p:nvSpPr>
            <p:cNvPr id="14" name="剪去对角的矩形 13"/>
            <p:cNvSpPr/>
            <p:nvPr>
              <p:custDataLst>
                <p:tags r:id="rId6"/>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17" name="矩形 16"/>
            <p:cNvSpPr/>
            <p:nvPr>
              <p:custDataLst>
                <p:tags r:id="rId7"/>
              </p:custDataLst>
            </p:nvPr>
          </p:nvSpPr>
          <p:spPr>
            <a:xfrm>
              <a:off x="987091" y="4498925"/>
              <a:ext cx="1783300" cy="368345"/>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全生命周期管理</a:t>
              </a:r>
              <a:endParaRPr lang="zh-CN" altLang="en-US" dirty="0">
                <a:latin typeface="思源黑体" panose="020B0500000000000000" charset="-122"/>
                <a:ea typeface="思源黑体" panose="020B0500000000000000" charset="-122"/>
              </a:endParaRPr>
            </a:p>
          </p:txBody>
        </p:sp>
      </p:grpSp>
      <p:grpSp>
        <p:nvGrpSpPr>
          <p:cNvPr id="18" name="组合 17"/>
          <p:cNvGrpSpPr/>
          <p:nvPr/>
        </p:nvGrpSpPr>
        <p:grpSpPr>
          <a:xfrm>
            <a:off x="9191962" y="1989194"/>
            <a:ext cx="2594481" cy="3167961"/>
            <a:chOff x="551384" y="1988840"/>
            <a:chExt cx="2594801" cy="3168352"/>
          </a:xfrm>
        </p:grpSpPr>
        <p:sp>
          <p:nvSpPr>
            <p:cNvPr id="19" name="剪去对角的矩形 18"/>
            <p:cNvSpPr/>
            <p:nvPr>
              <p:custDataLst>
                <p:tags r:id="rId8"/>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20" name="矩形 19"/>
            <p:cNvSpPr/>
            <p:nvPr>
              <p:custDataLst>
                <p:tags r:id="rId9"/>
              </p:custDataLst>
            </p:nvPr>
          </p:nvSpPr>
          <p:spPr>
            <a:xfrm>
              <a:off x="1101406" y="4366845"/>
              <a:ext cx="1554672" cy="645240"/>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物料</a:t>
              </a:r>
              <a:endParaRPr lang="en-US" altLang="zh-CN" dirty="0">
                <a:latin typeface="思源黑体" panose="020B0500000000000000" charset="-122"/>
                <a:ea typeface="思源黑体" panose="020B0500000000000000" charset="-122"/>
              </a:endParaRPr>
            </a:p>
            <a:p>
              <a:pPr algn="ctr"/>
              <a:r>
                <a:rPr lang="zh-CN" altLang="en-US" dirty="0">
                  <a:latin typeface="思源黑体" panose="020B0500000000000000" charset="-122"/>
                  <a:ea typeface="思源黑体" panose="020B0500000000000000" charset="-122"/>
                </a:rPr>
                <a:t>其他扩展管理</a:t>
              </a:r>
              <a:endParaRPr lang="zh-CN" altLang="en-US" dirty="0">
                <a:latin typeface="思源黑体" panose="020B0500000000000000" charset="-122"/>
                <a:ea typeface="思源黑体" panose="020B0500000000000000" charset="-122"/>
              </a:endParaRPr>
            </a:p>
          </p:txBody>
        </p:sp>
      </p:grpSp>
      <p:sp>
        <p:nvSpPr>
          <p:cNvPr id="21" name="矩形 20"/>
          <p:cNvSpPr/>
          <p:nvPr>
            <p:custDataLst>
              <p:tags r:id="rId10"/>
            </p:custDataLst>
          </p:nvPr>
        </p:nvSpPr>
        <p:spPr>
          <a:xfrm>
            <a:off x="843467" y="2709186"/>
            <a:ext cx="20116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提升盘点速度</a:t>
            </a:r>
            <a:endParaRPr lang="en-US" altLang="zh-CN" sz="2400" dirty="0">
              <a:latin typeface="思源黑体" panose="020B0500000000000000" charset="-122"/>
              <a:ea typeface="思源黑体" panose="020B0500000000000000" charset="-122"/>
            </a:endParaRPr>
          </a:p>
          <a:p>
            <a:pPr algn="ctr"/>
            <a:r>
              <a:rPr lang="en-US" altLang="zh-CN" sz="4400" dirty="0">
                <a:latin typeface="思源黑体" panose="020B0500000000000000" charset="-122"/>
                <a:ea typeface="思源黑体" panose="020B0500000000000000" charset="-122"/>
              </a:rPr>
              <a:t>2</a:t>
            </a:r>
            <a:r>
              <a:rPr lang="zh-CN" altLang="en-US" sz="4400" dirty="0">
                <a:latin typeface="思源黑体" panose="020B0500000000000000" charset="-122"/>
                <a:ea typeface="思源黑体" panose="020B0500000000000000" charset="-122"/>
              </a:rPr>
              <a:t>0</a:t>
            </a:r>
            <a:r>
              <a:rPr lang="en-US" altLang="zh-CN" sz="4400" dirty="0">
                <a:latin typeface="思源黑体" panose="020B0500000000000000" charset="-122"/>
                <a:ea typeface="思源黑体" panose="020B0500000000000000" charset="-122"/>
              </a:rPr>
              <a:t>+</a:t>
            </a:r>
            <a:r>
              <a:rPr lang="zh-CN" altLang="en-US" sz="4400" dirty="0">
                <a:latin typeface="思源黑体" panose="020B0500000000000000" charset="-122"/>
                <a:ea typeface="思源黑体" panose="020B0500000000000000" charset="-122"/>
              </a:rPr>
              <a:t>倍</a:t>
            </a:r>
            <a:endParaRPr lang="en-US" altLang="zh-CN" sz="4400" dirty="0">
              <a:latin typeface="思源黑体" panose="020B0500000000000000" charset="-122"/>
              <a:ea typeface="思源黑体" panose="020B0500000000000000" charset="-122"/>
            </a:endParaRPr>
          </a:p>
          <a:p>
            <a:pPr lvl="0" algn="ctr"/>
            <a:r>
              <a:rPr lang="zh-CN" altLang="en-US" sz="1600" dirty="0">
                <a:solidFill>
                  <a:srgbClr val="292934"/>
                </a:solidFill>
                <a:latin typeface="思源黑体" panose="020B0500000000000000" charset="-122"/>
                <a:ea typeface="思源黑体" panose="020B0500000000000000" charset="-122"/>
              </a:rPr>
              <a:t>快速盘点，快速报表</a:t>
            </a:r>
            <a:endParaRPr lang="zh-CN" altLang="en-US" sz="1000" dirty="0">
              <a:solidFill>
                <a:srgbClr val="292934"/>
              </a:solidFill>
              <a:latin typeface="思源黑体" panose="020B0500000000000000" charset="-122"/>
              <a:ea typeface="思源黑体" panose="020B0500000000000000" charset="-122"/>
            </a:endParaRPr>
          </a:p>
        </p:txBody>
      </p:sp>
      <p:sp>
        <p:nvSpPr>
          <p:cNvPr id="22" name="矩形 21"/>
          <p:cNvSpPr/>
          <p:nvPr>
            <p:custDataLst>
              <p:tags r:id="rId11"/>
            </p:custDataLst>
          </p:nvPr>
        </p:nvSpPr>
        <p:spPr>
          <a:xfrm>
            <a:off x="3577328" y="2709186"/>
            <a:ext cx="23164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提升资产利用率</a:t>
            </a:r>
            <a:endParaRPr lang="en-US" altLang="zh-CN" sz="2400" dirty="0">
              <a:latin typeface="思源黑体" panose="020B0500000000000000" charset="-122"/>
              <a:ea typeface="思源黑体" panose="020B0500000000000000" charset="-122"/>
            </a:endParaRPr>
          </a:p>
          <a:p>
            <a:pPr algn="ctr"/>
            <a:r>
              <a:rPr lang="zh-CN" altLang="en-US" sz="4400" dirty="0">
                <a:latin typeface="思源黑体" panose="020B0500000000000000" charset="-122"/>
                <a:ea typeface="思源黑体" panose="020B0500000000000000" charset="-122"/>
              </a:rPr>
              <a:t>效率高</a:t>
            </a:r>
            <a:endParaRPr lang="zh-CN" altLang="en-US"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根据盘点情况评估闲置</a:t>
            </a:r>
            <a:endParaRPr lang="zh-CN" altLang="en-US" sz="1600" dirty="0">
              <a:latin typeface="思源黑体" panose="020B0500000000000000" charset="-122"/>
              <a:ea typeface="思源黑体" panose="020B0500000000000000" charset="-122"/>
            </a:endParaRPr>
          </a:p>
        </p:txBody>
      </p:sp>
      <p:sp>
        <p:nvSpPr>
          <p:cNvPr id="23" name="矩形 22"/>
          <p:cNvSpPr/>
          <p:nvPr>
            <p:custDataLst>
              <p:tags r:id="rId12"/>
            </p:custDataLst>
          </p:nvPr>
        </p:nvSpPr>
        <p:spPr>
          <a:xfrm>
            <a:off x="6430149" y="2709186"/>
            <a:ext cx="24180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管理覆盖</a:t>
            </a:r>
            <a:endParaRPr lang="en-US" altLang="zh-CN" sz="2400" dirty="0">
              <a:latin typeface="思源黑体" panose="020B0500000000000000" charset="-122"/>
              <a:ea typeface="思源黑体" panose="020B0500000000000000" charset="-122"/>
            </a:endParaRPr>
          </a:p>
          <a:p>
            <a:pPr algn="ctr"/>
            <a:r>
              <a:rPr lang="zh-CN" altLang="en-US" sz="4400" dirty="0">
                <a:latin typeface="思源黑体" panose="020B0500000000000000" charset="-122"/>
                <a:ea typeface="思源黑体" panose="020B0500000000000000" charset="-122"/>
              </a:rPr>
              <a:t>全流程</a:t>
            </a:r>
            <a:endParaRPr lang="en-US" altLang="zh-CN"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领还、维修、调拨、维保</a:t>
            </a:r>
            <a:endParaRPr lang="zh-CN" altLang="en-US" sz="1000" dirty="0">
              <a:latin typeface="思源黑体" panose="020B0500000000000000" charset="-122"/>
              <a:ea typeface="思源黑体" panose="020B0500000000000000" charset="-122"/>
            </a:endParaRPr>
          </a:p>
        </p:txBody>
      </p:sp>
      <p:sp>
        <p:nvSpPr>
          <p:cNvPr id="24" name="矩形 23"/>
          <p:cNvSpPr/>
          <p:nvPr>
            <p:custDataLst>
              <p:tags r:id="rId13"/>
            </p:custDataLst>
          </p:nvPr>
        </p:nvSpPr>
        <p:spPr>
          <a:xfrm>
            <a:off x="9513314" y="2709186"/>
            <a:ext cx="20116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可供扩展功能</a:t>
            </a:r>
            <a:endParaRPr lang="en-US" altLang="zh-CN" sz="2400" dirty="0">
              <a:latin typeface="思源黑体" panose="020B0500000000000000" charset="-122"/>
              <a:ea typeface="思源黑体" panose="020B0500000000000000" charset="-122"/>
            </a:endParaRPr>
          </a:p>
          <a:p>
            <a:pPr algn="ctr"/>
            <a:r>
              <a:rPr lang="en-US" altLang="zh-CN" sz="4400" dirty="0">
                <a:latin typeface="思源黑体" panose="020B0500000000000000" charset="-122"/>
                <a:ea typeface="思源黑体" panose="020B0500000000000000" charset="-122"/>
              </a:rPr>
              <a:t>20+</a:t>
            </a:r>
            <a:r>
              <a:rPr lang="zh-CN" altLang="en-US" sz="4400" dirty="0">
                <a:latin typeface="思源黑体" panose="020B0500000000000000" charset="-122"/>
                <a:ea typeface="思源黑体" panose="020B0500000000000000" charset="-122"/>
              </a:rPr>
              <a:t>个</a:t>
            </a:r>
            <a:endParaRPr lang="en-US" altLang="zh-CN"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且可根据需求扩展</a:t>
            </a:r>
            <a:endParaRPr lang="zh-CN" altLang="en-US" sz="1000" dirty="0">
              <a:latin typeface="思源黑体" panose="020B0500000000000000" charset="-122"/>
              <a:ea typeface="思源黑体" panose="020B0500000000000000" charset="-122"/>
            </a:endParaRPr>
          </a:p>
        </p:txBody>
      </p:sp>
      <p:cxnSp>
        <p:nvCxnSpPr>
          <p:cNvPr id="25" name="直接连接符 24"/>
          <p:cNvCxnSpPr/>
          <p:nvPr>
            <p:custDataLst>
              <p:tags r:id="rId14"/>
            </p:custDataLst>
          </p:nvPr>
        </p:nvCxnSpPr>
        <p:spPr>
          <a:xfrm>
            <a:off x="552068" y="4293166"/>
            <a:ext cx="1123437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文本框 25"/>
          <p:cNvSpPr txBox="1"/>
          <p:nvPr>
            <p:custDataLst>
              <p:tags r:id="rId15"/>
            </p:custDataLst>
          </p:nvPr>
        </p:nvSpPr>
        <p:spPr>
          <a:xfrm>
            <a:off x="838849" y="1170125"/>
            <a:ext cx="6095248" cy="368300"/>
          </a:xfrm>
          <a:prstGeom prst="rect">
            <a:avLst/>
          </a:prstGeom>
          <a:noFill/>
        </p:spPr>
        <p:txBody>
          <a:bodyPr wrap="square" rtlCol="0" anchor="t">
            <a:spAutoFit/>
          </a:bodyPr>
          <a:p>
            <a:r>
              <a:rPr lang="zh-CN" altLang="en-US" dirty="0">
                <a:solidFill>
                  <a:schemeClr val="bg1"/>
                </a:solidFill>
                <a:latin typeface="思源黑体" panose="020B0500000000000000" charset="-122"/>
                <a:ea typeface="思源黑体" panose="020B0500000000000000" charset="-122"/>
                <a:sym typeface="+mn-ea"/>
              </a:rPr>
              <a:t>我们的系统效能指标</a:t>
            </a:r>
            <a:endParaRPr lang="zh-CN" altLang="en-US" dirty="0">
              <a:solidFill>
                <a:schemeClr val="bg1"/>
              </a:solidFill>
              <a:latin typeface="思源黑体" panose="020B0500000000000000" charset="-122"/>
              <a:ea typeface="思源黑体" panose="020B0500000000000000" charset="-122"/>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6" name="文本框 25"/>
          <p:cNvSpPr txBox="1"/>
          <p:nvPr>
            <p:custDataLst>
              <p:tags r:id="rId2"/>
            </p:custDataLst>
          </p:nvPr>
        </p:nvSpPr>
        <p:spPr>
          <a:xfrm>
            <a:off x="838849" y="1170125"/>
            <a:ext cx="6095248" cy="368300"/>
          </a:xfrm>
          <a:prstGeom prst="rect">
            <a:avLst/>
          </a:prstGeom>
          <a:noFill/>
        </p:spPr>
        <p:txBody>
          <a:bodyPr wrap="square" rtlCol="0" anchor="t">
            <a:spAutoFit/>
          </a:bodyPr>
          <a:p>
            <a:r>
              <a:rPr lang="zh-CN" altLang="en-US" dirty="0">
                <a:solidFill>
                  <a:schemeClr val="bg1"/>
                </a:solidFill>
                <a:latin typeface="思源黑体" panose="020B0500000000000000" charset="-122"/>
                <a:ea typeface="思源黑体" panose="020B0500000000000000" charset="-122"/>
                <a:sym typeface="+mn-ea"/>
              </a:rPr>
              <a:t>我们的系统效能指标</a:t>
            </a:r>
            <a:endParaRPr lang="zh-CN" altLang="en-US" dirty="0">
              <a:solidFill>
                <a:schemeClr val="bg1"/>
              </a:solidFill>
              <a:latin typeface="思源黑体" panose="020B0500000000000000" charset="-122"/>
              <a:ea typeface="思源黑体" panose="020B0500000000000000" charset="-122"/>
              <a:sym typeface="+mn-ea"/>
            </a:endParaRPr>
          </a:p>
        </p:txBody>
      </p:sp>
      <p:grpSp>
        <p:nvGrpSpPr>
          <p:cNvPr id="6" name="组合 5"/>
          <p:cNvGrpSpPr/>
          <p:nvPr/>
        </p:nvGrpSpPr>
        <p:grpSpPr>
          <a:xfrm>
            <a:off x="552068" y="1989194"/>
            <a:ext cx="2594481" cy="3167961"/>
            <a:chOff x="551384" y="1988840"/>
            <a:chExt cx="2594801" cy="3168352"/>
          </a:xfrm>
        </p:grpSpPr>
        <p:sp>
          <p:nvSpPr>
            <p:cNvPr id="29" name="剪去对角的矩形 28"/>
            <p:cNvSpPr/>
            <p:nvPr>
              <p:custDataLst>
                <p:tags r:id="rId3"/>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30" name="矩形 29"/>
            <p:cNvSpPr/>
            <p:nvPr>
              <p:custDataLst>
                <p:tags r:id="rId4"/>
              </p:custDataLst>
            </p:nvPr>
          </p:nvSpPr>
          <p:spPr>
            <a:xfrm>
              <a:off x="941366" y="4378310"/>
              <a:ext cx="1910316" cy="645240"/>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总体代替</a:t>
              </a:r>
              <a:endParaRPr lang="zh-CN" altLang="en-US" dirty="0">
                <a:latin typeface="思源黑体" panose="020B0500000000000000" charset="-122"/>
                <a:ea typeface="思源黑体" panose="020B0500000000000000" charset="-122"/>
              </a:endParaRPr>
            </a:p>
            <a:p>
              <a:pPr algn="ctr"/>
              <a:r>
                <a:rPr lang="en-US" altLang="zh-CN" dirty="0">
                  <a:latin typeface="思源黑体" panose="020B0500000000000000" charset="-122"/>
                  <a:ea typeface="思源黑体" panose="020B0500000000000000" charset="-122"/>
                </a:rPr>
                <a:t>2</a:t>
              </a:r>
              <a:r>
                <a:rPr lang="zh-CN" altLang="en-US" dirty="0">
                  <a:latin typeface="思源黑体" panose="020B0500000000000000" charset="-122"/>
                  <a:ea typeface="思源黑体" panose="020B0500000000000000" charset="-122"/>
                </a:rPr>
                <a:t>个专职人工盘点</a:t>
              </a:r>
              <a:endParaRPr lang="zh-CN" altLang="en-US" dirty="0">
                <a:latin typeface="思源黑体" panose="020B0500000000000000" charset="-122"/>
                <a:ea typeface="思源黑体" panose="020B0500000000000000" charset="-122"/>
              </a:endParaRPr>
            </a:p>
          </p:txBody>
        </p:sp>
      </p:grpSp>
      <p:grpSp>
        <p:nvGrpSpPr>
          <p:cNvPr id="31" name="组合 30"/>
          <p:cNvGrpSpPr/>
          <p:nvPr>
            <p:custDataLst>
              <p:tags r:id="rId5"/>
            </p:custDataLst>
          </p:nvPr>
        </p:nvGrpSpPr>
        <p:grpSpPr>
          <a:xfrm>
            <a:off x="3432033" y="1989194"/>
            <a:ext cx="2594481" cy="3167961"/>
            <a:chOff x="551384" y="1988840"/>
            <a:chExt cx="2594801" cy="3168352"/>
          </a:xfrm>
        </p:grpSpPr>
        <p:sp>
          <p:nvSpPr>
            <p:cNvPr id="32" name="剪去对角的矩形 31"/>
            <p:cNvSpPr/>
            <p:nvPr>
              <p:custDataLst>
                <p:tags r:id="rId6"/>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33" name="矩形 32"/>
            <p:cNvSpPr/>
            <p:nvPr>
              <p:custDataLst>
                <p:tags r:id="rId7"/>
              </p:custDataLst>
            </p:nvPr>
          </p:nvSpPr>
          <p:spPr>
            <a:xfrm>
              <a:off x="758467" y="4378310"/>
              <a:ext cx="2240556" cy="645240"/>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资产丢失明确责任</a:t>
              </a:r>
              <a:endParaRPr lang="zh-CN" altLang="en-US" dirty="0">
                <a:latin typeface="思源黑体" panose="020B0500000000000000" charset="-122"/>
                <a:ea typeface="思源黑体" panose="020B0500000000000000" charset="-122"/>
              </a:endParaRPr>
            </a:p>
            <a:p>
              <a:pPr algn="ctr"/>
              <a:r>
                <a:rPr lang="zh-CN" altLang="en-US" dirty="0">
                  <a:latin typeface="思源黑体" panose="020B0500000000000000" charset="-122"/>
                  <a:ea typeface="思源黑体" panose="020B0500000000000000" charset="-122"/>
                </a:rPr>
                <a:t>高密度盘点及时发现</a:t>
              </a:r>
              <a:endParaRPr lang="zh-CN" altLang="en-US" dirty="0">
                <a:latin typeface="思源黑体" panose="020B0500000000000000" charset="-122"/>
                <a:ea typeface="思源黑体" panose="020B0500000000000000" charset="-122"/>
              </a:endParaRPr>
            </a:p>
          </p:txBody>
        </p:sp>
      </p:grpSp>
      <p:grpSp>
        <p:nvGrpSpPr>
          <p:cNvPr id="34" name="组合 33"/>
          <p:cNvGrpSpPr/>
          <p:nvPr/>
        </p:nvGrpSpPr>
        <p:grpSpPr>
          <a:xfrm>
            <a:off x="6237201" y="2000350"/>
            <a:ext cx="2679353" cy="3167961"/>
            <a:chOff x="466501" y="1988840"/>
            <a:chExt cx="2679684" cy="3168352"/>
          </a:xfrm>
        </p:grpSpPr>
        <p:sp>
          <p:nvSpPr>
            <p:cNvPr id="35" name="剪去对角的矩形 34"/>
            <p:cNvSpPr/>
            <p:nvPr>
              <p:custDataLst>
                <p:tags r:id="rId8"/>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36" name="矩形 35"/>
            <p:cNvSpPr/>
            <p:nvPr>
              <p:custDataLst>
                <p:tags r:id="rId9"/>
              </p:custDataLst>
            </p:nvPr>
          </p:nvSpPr>
          <p:spPr>
            <a:xfrm>
              <a:off x="466501" y="4366915"/>
              <a:ext cx="2541905" cy="645240"/>
            </a:xfrm>
            <a:prstGeom prst="rect">
              <a:avLst/>
            </a:prstGeom>
          </p:spPr>
          <p:txBody>
            <a:bodyPr wrap="square">
              <a:spAutoFit/>
            </a:bodyPr>
            <a:p>
              <a:pPr algn="ctr"/>
              <a:r>
                <a:rPr lang="zh-CN" dirty="0">
                  <a:latin typeface="思源黑体" panose="020B0500000000000000" charset="-122"/>
                  <a:ea typeface="思源黑体" panose="020B0500000000000000" charset="-122"/>
                </a:rPr>
                <a:t>总体代替</a:t>
              </a:r>
              <a:endParaRPr lang="zh-CN" dirty="0">
                <a:latin typeface="思源黑体" panose="020B0500000000000000" charset="-122"/>
                <a:ea typeface="思源黑体" panose="020B0500000000000000" charset="-122"/>
              </a:endParaRPr>
            </a:p>
            <a:p>
              <a:pPr algn="ctr"/>
              <a:r>
                <a:rPr lang="en-US" altLang="zh-CN" dirty="0">
                  <a:latin typeface="思源黑体" panose="020B0500000000000000" charset="-122"/>
                  <a:ea typeface="思源黑体" panose="020B0500000000000000" charset="-122"/>
                </a:rPr>
                <a:t>1</a:t>
              </a:r>
              <a:r>
                <a:rPr lang="zh-CN" altLang="en-US" dirty="0">
                  <a:latin typeface="思源黑体" panose="020B0500000000000000" charset="-122"/>
                  <a:ea typeface="思源黑体" panose="020B0500000000000000" charset="-122"/>
                </a:rPr>
                <a:t>个专职寻找人工</a:t>
              </a:r>
              <a:endParaRPr lang="zh-CN" altLang="en-US" dirty="0">
                <a:latin typeface="思源黑体" panose="020B0500000000000000" charset="-122"/>
                <a:ea typeface="思源黑体" panose="020B0500000000000000" charset="-122"/>
              </a:endParaRPr>
            </a:p>
          </p:txBody>
        </p:sp>
      </p:grpSp>
      <p:grpSp>
        <p:nvGrpSpPr>
          <p:cNvPr id="37" name="组合 36"/>
          <p:cNvGrpSpPr/>
          <p:nvPr/>
        </p:nvGrpSpPr>
        <p:grpSpPr>
          <a:xfrm>
            <a:off x="9191962" y="1989194"/>
            <a:ext cx="2594481" cy="3167961"/>
            <a:chOff x="551384" y="1988840"/>
            <a:chExt cx="2594801" cy="3168352"/>
          </a:xfrm>
        </p:grpSpPr>
        <p:sp>
          <p:nvSpPr>
            <p:cNvPr id="38" name="剪去对角的矩形 37"/>
            <p:cNvSpPr/>
            <p:nvPr>
              <p:custDataLst>
                <p:tags r:id="rId10"/>
              </p:custDataLst>
            </p:nvPr>
          </p:nvSpPr>
          <p:spPr>
            <a:xfrm>
              <a:off x="551384" y="1988840"/>
              <a:ext cx="2594801" cy="3168352"/>
            </a:xfrm>
            <a:prstGeom prst="snip2DiagRect">
              <a:avLst/>
            </a:prstGeom>
          </p:spPr>
          <p:style>
            <a:lnRef idx="1">
              <a:schemeClr val="accent5"/>
            </a:lnRef>
            <a:fillRef idx="1002">
              <a:schemeClr val="lt1"/>
            </a:fillRef>
            <a:effectRef idx="1">
              <a:schemeClr val="accent5"/>
            </a:effectRef>
            <a:fontRef idx="minor">
              <a:schemeClr val="dk1"/>
            </a:fontRef>
          </p:style>
          <p:txBody>
            <a:bodyPr rtlCol="0" anchor="ctr"/>
            <a:p>
              <a:pPr algn="ctr"/>
              <a:endParaRPr lang="zh-CN" altLang="en-US"/>
            </a:p>
          </p:txBody>
        </p:sp>
        <p:sp>
          <p:nvSpPr>
            <p:cNvPr id="39" name="矩形 38"/>
            <p:cNvSpPr/>
            <p:nvPr>
              <p:custDataLst>
                <p:tags r:id="rId11"/>
              </p:custDataLst>
            </p:nvPr>
          </p:nvSpPr>
          <p:spPr>
            <a:xfrm>
              <a:off x="969628" y="4366845"/>
              <a:ext cx="1818229" cy="645240"/>
            </a:xfrm>
            <a:prstGeom prst="rect">
              <a:avLst/>
            </a:prstGeom>
          </p:spPr>
          <p:txBody>
            <a:bodyPr wrap="none">
              <a:spAutoFit/>
            </a:bodyPr>
            <a:p>
              <a:pPr algn="ctr"/>
              <a:r>
                <a:rPr lang="zh-CN" altLang="en-US" dirty="0">
                  <a:latin typeface="思源黑体" panose="020B0500000000000000" charset="-122"/>
                  <a:ea typeface="思源黑体" panose="020B0500000000000000" charset="-122"/>
                </a:rPr>
                <a:t>提升</a:t>
              </a:r>
              <a:r>
                <a:rPr lang="en-US" dirty="0">
                  <a:latin typeface="思源黑体" panose="020B0500000000000000" charset="-122"/>
                  <a:ea typeface="思源黑体" panose="020B0500000000000000" charset="-122"/>
                </a:rPr>
                <a:t>5S</a:t>
              </a:r>
              <a:r>
                <a:rPr lang="zh-CN" altLang="en-US" dirty="0">
                  <a:latin typeface="思源黑体" panose="020B0500000000000000" charset="-122"/>
                  <a:ea typeface="思源黑体" panose="020B0500000000000000" charset="-122"/>
                </a:rPr>
                <a:t>现场管理</a:t>
              </a:r>
              <a:endParaRPr lang="zh-CN" altLang="en-US" dirty="0">
                <a:latin typeface="思源黑体" panose="020B0500000000000000" charset="-122"/>
                <a:ea typeface="思源黑体" panose="020B0500000000000000" charset="-122"/>
              </a:endParaRPr>
            </a:p>
            <a:p>
              <a:pPr algn="ctr"/>
              <a:r>
                <a:rPr lang="zh-CN" altLang="en-US" dirty="0">
                  <a:latin typeface="思源黑体" panose="020B0500000000000000" charset="-122"/>
                  <a:ea typeface="思源黑体" panose="020B0500000000000000" charset="-122"/>
                </a:rPr>
                <a:t>效能水平</a:t>
              </a:r>
              <a:endParaRPr lang="zh-CN" altLang="en-US" dirty="0">
                <a:latin typeface="思源黑体" panose="020B0500000000000000" charset="-122"/>
                <a:ea typeface="思源黑体" panose="020B0500000000000000" charset="-122"/>
              </a:endParaRPr>
            </a:p>
          </p:txBody>
        </p:sp>
      </p:grpSp>
      <p:sp>
        <p:nvSpPr>
          <p:cNvPr id="40" name="矩形 39"/>
          <p:cNvSpPr/>
          <p:nvPr>
            <p:custDataLst>
              <p:tags r:id="rId12"/>
            </p:custDataLst>
          </p:nvPr>
        </p:nvSpPr>
        <p:spPr>
          <a:xfrm>
            <a:off x="779649" y="2709186"/>
            <a:ext cx="2139315"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节约盘点成本</a:t>
            </a:r>
            <a:endParaRPr lang="en-US" altLang="zh-CN" sz="2400" dirty="0">
              <a:latin typeface="思源黑体" panose="020B0500000000000000" charset="-122"/>
              <a:ea typeface="思源黑体" panose="020B0500000000000000" charset="-122"/>
            </a:endParaRPr>
          </a:p>
          <a:p>
            <a:pPr algn="ctr"/>
            <a:r>
              <a:rPr lang="en-US" altLang="zh-CN" sz="4400" dirty="0">
                <a:latin typeface="思源黑体" panose="020B0500000000000000" charset="-122"/>
                <a:ea typeface="思源黑体" panose="020B0500000000000000" charset="-122"/>
              </a:rPr>
              <a:t>30</a:t>
            </a:r>
            <a:r>
              <a:rPr lang="zh-CN" altLang="en-US" sz="4400" dirty="0">
                <a:latin typeface="思源黑体" panose="020B0500000000000000" charset="-122"/>
                <a:ea typeface="思源黑体" panose="020B0500000000000000" charset="-122"/>
              </a:rPr>
              <a:t>万</a:t>
            </a:r>
            <a:r>
              <a:rPr lang="en-US" altLang="zh-CN" sz="4400" dirty="0">
                <a:latin typeface="思源黑体" panose="020B0500000000000000" charset="-122"/>
                <a:ea typeface="思源黑体" panose="020B0500000000000000" charset="-122"/>
              </a:rPr>
              <a:t>/</a:t>
            </a:r>
            <a:r>
              <a:rPr lang="zh-CN" altLang="en-US" sz="4400" dirty="0">
                <a:latin typeface="思源黑体" panose="020B0500000000000000" charset="-122"/>
                <a:ea typeface="思源黑体" panose="020B0500000000000000" charset="-122"/>
              </a:rPr>
              <a:t>年</a:t>
            </a:r>
            <a:endParaRPr lang="en-US" altLang="zh-CN" sz="4400" dirty="0">
              <a:latin typeface="思源黑体" panose="020B0500000000000000" charset="-122"/>
              <a:ea typeface="思源黑体" panose="020B0500000000000000" charset="-122"/>
            </a:endParaRPr>
          </a:p>
          <a:p>
            <a:pPr lvl="0" algn="ctr"/>
            <a:r>
              <a:rPr lang="zh-CN" altLang="en-US" sz="1600" dirty="0">
                <a:solidFill>
                  <a:srgbClr val="292934"/>
                </a:solidFill>
                <a:latin typeface="思源黑体" panose="020B0500000000000000" charset="-122"/>
                <a:ea typeface="思源黑体" panose="020B0500000000000000" charset="-122"/>
              </a:rPr>
              <a:t>快速盘点，快速报表</a:t>
            </a:r>
            <a:endParaRPr lang="zh-CN" altLang="en-US" sz="1000" dirty="0">
              <a:solidFill>
                <a:srgbClr val="292934"/>
              </a:solidFill>
              <a:latin typeface="思源黑体" panose="020B0500000000000000" charset="-122"/>
              <a:ea typeface="思源黑体" panose="020B0500000000000000" charset="-122"/>
            </a:endParaRPr>
          </a:p>
        </p:txBody>
      </p:sp>
      <p:sp>
        <p:nvSpPr>
          <p:cNvPr id="41" name="矩形 40"/>
          <p:cNvSpPr/>
          <p:nvPr>
            <p:custDataLst>
              <p:tags r:id="rId13"/>
            </p:custDataLst>
          </p:nvPr>
        </p:nvSpPr>
        <p:spPr>
          <a:xfrm>
            <a:off x="3526528" y="2709186"/>
            <a:ext cx="24180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避免损失</a:t>
            </a:r>
            <a:endParaRPr lang="en-US" altLang="zh-CN" sz="2400" dirty="0">
              <a:latin typeface="思源黑体" panose="020B0500000000000000" charset="-122"/>
              <a:ea typeface="思源黑体" panose="020B0500000000000000" charset="-122"/>
            </a:endParaRPr>
          </a:p>
          <a:p>
            <a:pPr algn="ctr"/>
            <a:r>
              <a:rPr lang="en-US" altLang="zh-CN" sz="4400" dirty="0">
                <a:latin typeface="思源黑体" panose="020B0500000000000000" charset="-122"/>
                <a:ea typeface="思源黑体" panose="020B0500000000000000" charset="-122"/>
              </a:rPr>
              <a:t>20</a:t>
            </a:r>
            <a:r>
              <a:rPr lang="zh-CN" altLang="en-US" sz="4400" dirty="0">
                <a:latin typeface="思源黑体" panose="020B0500000000000000" charset="-122"/>
                <a:ea typeface="思源黑体" panose="020B0500000000000000" charset="-122"/>
              </a:rPr>
              <a:t>万</a:t>
            </a:r>
            <a:r>
              <a:rPr lang="en-US" altLang="zh-CN" sz="4400" dirty="0">
                <a:latin typeface="思源黑体" panose="020B0500000000000000" charset="-122"/>
                <a:ea typeface="思源黑体" panose="020B0500000000000000" charset="-122"/>
              </a:rPr>
              <a:t>/</a:t>
            </a:r>
            <a:r>
              <a:rPr lang="zh-CN" altLang="en-US" sz="4400" dirty="0">
                <a:latin typeface="思源黑体" panose="020B0500000000000000" charset="-122"/>
                <a:ea typeface="思源黑体" panose="020B0500000000000000" charset="-122"/>
              </a:rPr>
              <a:t>年</a:t>
            </a:r>
            <a:endParaRPr lang="zh-CN" altLang="en-US"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丢失及时发现，快速确责</a:t>
            </a:r>
            <a:endParaRPr lang="zh-CN" altLang="en-US" sz="1600" dirty="0">
              <a:latin typeface="思源黑体" panose="020B0500000000000000" charset="-122"/>
              <a:ea typeface="思源黑体" panose="020B0500000000000000" charset="-122"/>
            </a:endParaRPr>
          </a:p>
        </p:txBody>
      </p:sp>
      <p:sp>
        <p:nvSpPr>
          <p:cNvPr id="42" name="矩形 41"/>
          <p:cNvSpPr/>
          <p:nvPr>
            <p:custDataLst>
              <p:tags r:id="rId14"/>
            </p:custDataLst>
          </p:nvPr>
        </p:nvSpPr>
        <p:spPr>
          <a:xfrm>
            <a:off x="6569533" y="2709186"/>
            <a:ext cx="2139315"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降低寻找成本</a:t>
            </a:r>
            <a:endParaRPr lang="en-US" altLang="zh-CN" sz="2400" dirty="0">
              <a:latin typeface="思源黑体" panose="020B0500000000000000" charset="-122"/>
              <a:ea typeface="思源黑体" panose="020B0500000000000000" charset="-122"/>
            </a:endParaRPr>
          </a:p>
          <a:p>
            <a:pPr algn="ctr"/>
            <a:r>
              <a:rPr lang="en-US" altLang="zh-CN" sz="4400" dirty="0">
                <a:latin typeface="思源黑体" panose="020B0500000000000000" charset="-122"/>
                <a:ea typeface="思源黑体" panose="020B0500000000000000" charset="-122"/>
              </a:rPr>
              <a:t>10</a:t>
            </a:r>
            <a:r>
              <a:rPr lang="zh-CN" altLang="en-US" sz="4400" dirty="0">
                <a:latin typeface="思源黑体" panose="020B0500000000000000" charset="-122"/>
                <a:ea typeface="思源黑体" panose="020B0500000000000000" charset="-122"/>
              </a:rPr>
              <a:t>万</a:t>
            </a:r>
            <a:r>
              <a:rPr lang="en-US" altLang="zh-CN" sz="4400" dirty="0">
                <a:latin typeface="思源黑体" panose="020B0500000000000000" charset="-122"/>
                <a:ea typeface="思源黑体" panose="020B0500000000000000" charset="-122"/>
              </a:rPr>
              <a:t>/</a:t>
            </a:r>
            <a:r>
              <a:rPr lang="zh-CN" altLang="en-US" sz="4400" dirty="0">
                <a:latin typeface="思源黑体" panose="020B0500000000000000" charset="-122"/>
                <a:ea typeface="思源黑体" panose="020B0500000000000000" charset="-122"/>
              </a:rPr>
              <a:t>年</a:t>
            </a:r>
            <a:endParaRPr lang="en-US" altLang="zh-CN"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资产盘点</a:t>
            </a:r>
            <a:r>
              <a:rPr lang="en-US" altLang="zh-CN" sz="1600" dirty="0">
                <a:latin typeface="思源黑体" panose="020B0500000000000000" charset="-122"/>
                <a:ea typeface="思源黑体" panose="020B0500000000000000" charset="-122"/>
              </a:rPr>
              <a:t>+</a:t>
            </a:r>
            <a:r>
              <a:rPr lang="zh-CN" altLang="en-US" sz="1600" dirty="0">
                <a:latin typeface="思源黑体" panose="020B0500000000000000" charset="-122"/>
                <a:ea typeface="思源黑体" panose="020B0500000000000000" charset="-122"/>
              </a:rPr>
              <a:t>定位</a:t>
            </a:r>
            <a:endParaRPr lang="zh-CN" altLang="en-US" sz="1600" dirty="0">
              <a:latin typeface="思源黑体" panose="020B0500000000000000" charset="-122"/>
              <a:ea typeface="思源黑体" panose="020B0500000000000000" charset="-122"/>
            </a:endParaRPr>
          </a:p>
        </p:txBody>
      </p:sp>
      <p:sp>
        <p:nvSpPr>
          <p:cNvPr id="43" name="矩形 42"/>
          <p:cNvSpPr/>
          <p:nvPr>
            <p:custDataLst>
              <p:tags r:id="rId15"/>
            </p:custDataLst>
          </p:nvPr>
        </p:nvSpPr>
        <p:spPr>
          <a:xfrm>
            <a:off x="9513314" y="2709186"/>
            <a:ext cx="2011680" cy="1383665"/>
          </a:xfrm>
          <a:prstGeom prst="rect">
            <a:avLst/>
          </a:prstGeom>
        </p:spPr>
        <p:txBody>
          <a:bodyPr wrap="none">
            <a:spAutoFit/>
          </a:bodyPr>
          <a:p>
            <a:pPr algn="ctr"/>
            <a:r>
              <a:rPr lang="zh-CN" altLang="en-US" sz="2400" dirty="0">
                <a:latin typeface="思源黑体" panose="020B0500000000000000" charset="-122"/>
                <a:ea typeface="思源黑体" panose="020B0500000000000000" charset="-122"/>
              </a:rPr>
              <a:t>提高企业形象</a:t>
            </a:r>
            <a:endParaRPr lang="en-US" altLang="zh-CN" sz="2400" dirty="0">
              <a:latin typeface="思源黑体" panose="020B0500000000000000" charset="-122"/>
              <a:ea typeface="思源黑体" panose="020B0500000000000000" charset="-122"/>
            </a:endParaRPr>
          </a:p>
          <a:p>
            <a:pPr algn="ctr"/>
            <a:r>
              <a:rPr lang="zh-CN" altLang="en-US" sz="4400" dirty="0">
                <a:latin typeface="思源黑体" panose="020B0500000000000000" charset="-122"/>
                <a:ea typeface="思源黑体" panose="020B0500000000000000" charset="-122"/>
              </a:rPr>
              <a:t>助力</a:t>
            </a:r>
            <a:r>
              <a:rPr lang="en-US" sz="4400" dirty="0">
                <a:latin typeface="思源黑体" panose="020B0500000000000000" charset="-122"/>
                <a:ea typeface="思源黑体" panose="020B0500000000000000" charset="-122"/>
              </a:rPr>
              <a:t>5S</a:t>
            </a:r>
            <a:endParaRPr lang="en-US" altLang="zh-CN" sz="4400" dirty="0">
              <a:latin typeface="思源黑体" panose="020B0500000000000000" charset="-122"/>
              <a:ea typeface="思源黑体" panose="020B0500000000000000" charset="-122"/>
            </a:endParaRPr>
          </a:p>
          <a:p>
            <a:pPr algn="ctr"/>
            <a:r>
              <a:rPr lang="zh-CN" altLang="en-US" sz="1600" dirty="0">
                <a:latin typeface="思源黑体" panose="020B0500000000000000" charset="-122"/>
                <a:ea typeface="思源黑体" panose="020B0500000000000000" charset="-122"/>
              </a:rPr>
              <a:t>工具、设备均可管理</a:t>
            </a:r>
            <a:endParaRPr lang="zh-CN" altLang="en-US" sz="1000" dirty="0">
              <a:latin typeface="思源黑体" panose="020B0500000000000000" charset="-122"/>
              <a:ea typeface="思源黑体" panose="020B0500000000000000" charset="-122"/>
            </a:endParaRPr>
          </a:p>
        </p:txBody>
      </p:sp>
      <p:cxnSp>
        <p:nvCxnSpPr>
          <p:cNvPr id="44" name="直接连接符 43"/>
          <p:cNvCxnSpPr/>
          <p:nvPr>
            <p:custDataLst>
              <p:tags r:id="rId16"/>
            </p:custDataLst>
          </p:nvPr>
        </p:nvCxnSpPr>
        <p:spPr>
          <a:xfrm>
            <a:off x="552068" y="4293166"/>
            <a:ext cx="1123437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6" name="文本框 25"/>
          <p:cNvSpPr txBox="1"/>
          <p:nvPr>
            <p:custDataLst>
              <p:tags r:id="rId2"/>
            </p:custDataLst>
          </p:nvPr>
        </p:nvSpPr>
        <p:spPr>
          <a:xfrm>
            <a:off x="838849" y="1170125"/>
            <a:ext cx="6095248" cy="368300"/>
          </a:xfrm>
          <a:prstGeom prst="rect">
            <a:avLst/>
          </a:prstGeom>
          <a:noFill/>
        </p:spPr>
        <p:txBody>
          <a:bodyPr wrap="square" rtlCol="0" anchor="t">
            <a:spAutoFit/>
          </a:bodyPr>
          <a:p>
            <a:r>
              <a:rPr lang="zh-CN" altLang="en-US" dirty="0">
                <a:solidFill>
                  <a:schemeClr val="bg1"/>
                </a:solidFill>
                <a:latin typeface="思源黑体" panose="020B0500000000000000" charset="-122"/>
                <a:ea typeface="思源黑体" panose="020B0500000000000000" charset="-122"/>
                <a:sym typeface="+mn-ea"/>
              </a:rPr>
              <a:t>我们的原则</a:t>
            </a:r>
            <a:endParaRPr lang="zh-CN" altLang="en-US" dirty="0">
              <a:solidFill>
                <a:schemeClr val="bg1"/>
              </a:solidFill>
              <a:latin typeface="思源黑体" panose="020B0500000000000000" charset="-122"/>
              <a:ea typeface="思源黑体" panose="020B0500000000000000" charset="-122"/>
              <a:sym typeface="+mn-ea"/>
            </a:endParaRPr>
          </a:p>
        </p:txBody>
      </p:sp>
      <p:sp>
        <p:nvSpPr>
          <p:cNvPr id="4" name="文本框 3"/>
          <p:cNvSpPr txBox="1"/>
          <p:nvPr/>
        </p:nvSpPr>
        <p:spPr>
          <a:xfrm>
            <a:off x="2454724" y="3016477"/>
            <a:ext cx="7368901" cy="64516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gn="ctr"/>
            <a:r>
              <a:rPr lang="zh-CN" altLang="en-US" sz="3600">
                <a:solidFill>
                  <a:schemeClr val="bg1"/>
                </a:solidFill>
                <a:latin typeface="思源黑体" panose="020B0500000000000000" charset="-122"/>
                <a:ea typeface="思源黑体" panose="020B0500000000000000" charset="-122"/>
              </a:rPr>
              <a:t>成本可控、效果可见、回报可观</a:t>
            </a:r>
            <a:endParaRPr lang="zh-CN" altLang="en-US" sz="3600">
              <a:solidFill>
                <a:schemeClr val="bg1"/>
              </a:solidFill>
              <a:latin typeface="思源黑体" panose="020B0500000000000000" charset="-122"/>
              <a:ea typeface="思源黑体" panose="020B0500000000000000"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descr="logo（180×100mm）-2021-05-09_04"/>
          <p:cNvPicPr>
            <a:picLocks noChangeAspect="1"/>
          </p:cNvPicPr>
          <p:nvPr/>
        </p:nvPicPr>
        <p:blipFill>
          <a:blip r:embed="rId1"/>
          <a:stretch>
            <a:fillRect/>
          </a:stretch>
        </p:blipFill>
        <p:spPr>
          <a:xfrm>
            <a:off x="249642" y="1755523"/>
            <a:ext cx="1620357" cy="899889"/>
          </a:xfrm>
          <a:prstGeom prst="rect">
            <a:avLst/>
          </a:prstGeom>
        </p:spPr>
      </p:pic>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2"/>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6" name="文本框 25"/>
          <p:cNvSpPr txBox="1"/>
          <p:nvPr>
            <p:custDataLst>
              <p:tags r:id="rId3"/>
            </p:custDataLst>
          </p:nvPr>
        </p:nvSpPr>
        <p:spPr>
          <a:xfrm>
            <a:off x="838849" y="1170125"/>
            <a:ext cx="6095248" cy="368300"/>
          </a:xfrm>
          <a:prstGeom prst="rect">
            <a:avLst/>
          </a:prstGeom>
          <a:noFill/>
        </p:spPr>
        <p:txBody>
          <a:bodyPr wrap="square" rtlCol="0" anchor="t">
            <a:spAutoFit/>
          </a:bodyPr>
          <a:p>
            <a:r>
              <a:rPr lang="zh-CN" altLang="en-US" dirty="0">
                <a:solidFill>
                  <a:schemeClr val="bg1"/>
                </a:solidFill>
                <a:latin typeface="思源黑体" panose="020B0500000000000000" charset="-122"/>
                <a:ea typeface="思源黑体" panose="020B0500000000000000" charset="-122"/>
                <a:sym typeface="+mn-ea"/>
              </a:rPr>
              <a:t>成功案例</a:t>
            </a:r>
            <a:endParaRPr lang="en-US" altLang="zh-CN" dirty="0">
              <a:solidFill>
                <a:schemeClr val="bg1"/>
              </a:solidFill>
              <a:latin typeface="思源黑体" panose="020B0500000000000000" charset="-122"/>
              <a:ea typeface="思源黑体" panose="020B0500000000000000" charset="-122"/>
              <a:sym typeface="+mn-ea"/>
            </a:endParaRPr>
          </a:p>
        </p:txBody>
      </p:sp>
      <p:sp>
        <p:nvSpPr>
          <p:cNvPr id="4" name="文本框 3"/>
          <p:cNvSpPr txBox="1"/>
          <p:nvPr/>
        </p:nvSpPr>
        <p:spPr>
          <a:xfrm>
            <a:off x="8171558" y="2748541"/>
            <a:ext cx="1947305"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zh-CN" altLang="en-US" sz="1400">
                <a:solidFill>
                  <a:schemeClr val="bg1"/>
                </a:solidFill>
                <a:latin typeface="思源黑体" panose="020B0500000000000000" charset="-122"/>
                <a:ea typeface="思源黑体" panose="020B0500000000000000" charset="-122"/>
              </a:rPr>
              <a:t>中国所有的工厂的固定资产都安装了</a:t>
            </a:r>
            <a:r>
              <a:rPr lang="en-US" altLang="zh-CN" sz="1400">
                <a:solidFill>
                  <a:schemeClr val="bg1"/>
                </a:solidFill>
                <a:latin typeface="思源黑体" panose="020B0500000000000000" charset="-122"/>
                <a:ea typeface="思源黑体" panose="020B0500000000000000" charset="-122"/>
              </a:rPr>
              <a:t>RFID</a:t>
            </a:r>
            <a:r>
              <a:rPr lang="zh-CN" altLang="en-US" sz="1400">
                <a:solidFill>
                  <a:schemeClr val="bg1"/>
                </a:solidFill>
                <a:latin typeface="思源黑体" panose="020B0500000000000000" charset="-122"/>
                <a:ea typeface="思源黑体" panose="020B0500000000000000" charset="-122"/>
              </a:rPr>
              <a:t>标签，投入约</a:t>
            </a:r>
            <a:r>
              <a:rPr lang="en-US" altLang="zh-CN" sz="1400">
                <a:solidFill>
                  <a:schemeClr val="bg1"/>
                </a:solidFill>
                <a:latin typeface="思源黑体" panose="020B0500000000000000" charset="-122"/>
                <a:ea typeface="思源黑体" panose="020B0500000000000000" charset="-122"/>
              </a:rPr>
              <a:t>60</a:t>
            </a:r>
            <a:r>
              <a:rPr lang="zh-CN" altLang="en-US" sz="1400">
                <a:solidFill>
                  <a:schemeClr val="bg1"/>
                </a:solidFill>
                <a:latin typeface="思源黑体" panose="020B0500000000000000" charset="-122"/>
                <a:ea typeface="思源黑体" panose="020B0500000000000000" charset="-122"/>
              </a:rPr>
              <a:t>万人民币。</a:t>
            </a: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每年节约</a:t>
            </a:r>
            <a:r>
              <a:rPr lang="en-US" altLang="zh-CN" sz="1400">
                <a:solidFill>
                  <a:schemeClr val="bg1"/>
                </a:solidFill>
                <a:latin typeface="思源黑体" panose="020B0500000000000000" charset="-122"/>
                <a:ea typeface="思源黑体" panose="020B0500000000000000" charset="-122"/>
              </a:rPr>
              <a:t>1</a:t>
            </a:r>
            <a:r>
              <a:rPr lang="zh-CN" altLang="en-US" sz="1400">
                <a:solidFill>
                  <a:schemeClr val="bg1"/>
                </a:solidFill>
                <a:latin typeface="思源黑体" panose="020B0500000000000000" charset="-122"/>
                <a:ea typeface="思源黑体" panose="020B0500000000000000" charset="-122"/>
              </a:rPr>
              <a:t>万人工时，年节约</a:t>
            </a:r>
            <a:r>
              <a:rPr lang="en-US" altLang="zh-CN" sz="1400">
                <a:solidFill>
                  <a:schemeClr val="bg1"/>
                </a:solidFill>
                <a:latin typeface="思源黑体" panose="020B0500000000000000" charset="-122"/>
                <a:ea typeface="思源黑体" panose="020B0500000000000000" charset="-122"/>
              </a:rPr>
              <a:t>50</a:t>
            </a:r>
            <a:r>
              <a:rPr lang="zh-CN" altLang="en-US" sz="1400">
                <a:solidFill>
                  <a:schemeClr val="bg1"/>
                </a:solidFill>
                <a:latin typeface="思源黑体" panose="020B0500000000000000" charset="-122"/>
                <a:ea typeface="思源黑体" panose="020B0500000000000000" charset="-122"/>
              </a:rPr>
              <a:t>万元。节约差旅成本约</a:t>
            </a:r>
            <a:r>
              <a:rPr lang="en-US" altLang="zh-CN" sz="1400">
                <a:solidFill>
                  <a:schemeClr val="bg1"/>
                </a:solidFill>
                <a:latin typeface="思源黑体" panose="020B0500000000000000" charset="-122"/>
                <a:ea typeface="思源黑体" panose="020B0500000000000000" charset="-122"/>
              </a:rPr>
              <a:t>20</a:t>
            </a:r>
            <a:r>
              <a:rPr lang="zh-CN" altLang="en-US" sz="1400">
                <a:solidFill>
                  <a:schemeClr val="bg1"/>
                </a:solidFill>
                <a:latin typeface="思源黑体" panose="020B0500000000000000" charset="-122"/>
                <a:ea typeface="思源黑体" panose="020B0500000000000000" charset="-122"/>
              </a:rPr>
              <a:t>万元。</a:t>
            </a:r>
            <a:r>
              <a:rPr lang="zh-CN" altLang="en-US" sz="1400">
                <a:solidFill>
                  <a:schemeClr val="bg1"/>
                </a:solidFill>
                <a:latin typeface="思源黑体" panose="020B0500000000000000" charset="-122"/>
                <a:ea typeface="思源黑体" panose="020B0500000000000000" charset="-122"/>
                <a:sym typeface="+mn-ea"/>
              </a:rPr>
              <a:t>总计节约</a:t>
            </a:r>
            <a:r>
              <a:rPr lang="en-US" altLang="zh-CN" sz="1400">
                <a:solidFill>
                  <a:schemeClr val="bg1"/>
                </a:solidFill>
                <a:latin typeface="思源黑体" panose="020B0500000000000000" charset="-122"/>
                <a:ea typeface="思源黑体" panose="020B0500000000000000" charset="-122"/>
                <a:sym typeface="+mn-ea"/>
              </a:rPr>
              <a:t>70</a:t>
            </a:r>
            <a:r>
              <a:rPr lang="zh-CN" altLang="en-US" sz="1400">
                <a:solidFill>
                  <a:schemeClr val="bg1"/>
                </a:solidFill>
                <a:latin typeface="思源黑体" panose="020B0500000000000000" charset="-122"/>
                <a:ea typeface="思源黑体" panose="020B0500000000000000" charset="-122"/>
                <a:sym typeface="+mn-ea"/>
              </a:rPr>
              <a:t>万元。</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投入当年即回本并产生效益。</a:t>
            </a:r>
            <a:endParaRPr lang="zh-CN" altLang="en-US" sz="1400">
              <a:solidFill>
                <a:schemeClr val="bg1"/>
              </a:solidFill>
              <a:latin typeface="思源黑体" panose="020B0500000000000000" charset="-122"/>
              <a:ea typeface="思源黑体" panose="020B0500000000000000" charset="-122"/>
            </a:endParaRPr>
          </a:p>
        </p:txBody>
      </p:sp>
      <p:sp>
        <p:nvSpPr>
          <p:cNvPr id="7" name="文本框 6"/>
          <p:cNvSpPr txBox="1"/>
          <p:nvPr/>
        </p:nvSpPr>
        <p:spPr>
          <a:xfrm>
            <a:off x="6159492" y="2748541"/>
            <a:ext cx="1947305"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zh-CN" sz="1400">
                <a:solidFill>
                  <a:schemeClr val="bg1"/>
                </a:solidFill>
                <a:latin typeface="思源黑体" panose="020B0500000000000000" charset="-122"/>
                <a:ea typeface="思源黑体" panose="020B0500000000000000" charset="-122"/>
              </a:rPr>
              <a:t>在车间及实验室安装全套</a:t>
            </a:r>
            <a:r>
              <a:rPr lang="en-US" altLang="zh-CN" sz="1400">
                <a:solidFill>
                  <a:schemeClr val="bg1"/>
                </a:solidFill>
                <a:latin typeface="思源黑体" panose="020B0500000000000000" charset="-122"/>
                <a:ea typeface="思源黑体" panose="020B0500000000000000" charset="-122"/>
              </a:rPr>
              <a:t>RFID</a:t>
            </a:r>
            <a:r>
              <a:rPr lang="zh-CN" altLang="en-US" sz="1400">
                <a:solidFill>
                  <a:schemeClr val="bg1"/>
                </a:solidFill>
                <a:latin typeface="思源黑体" panose="020B0500000000000000" charset="-122"/>
                <a:ea typeface="思源黑体" panose="020B0500000000000000" charset="-122"/>
              </a:rPr>
              <a:t>追踪及盘点系统，投入约</a:t>
            </a:r>
            <a:r>
              <a:rPr lang="en-US" altLang="zh-CN" sz="1400">
                <a:solidFill>
                  <a:schemeClr val="bg1"/>
                </a:solidFill>
                <a:latin typeface="思源黑体" panose="020B0500000000000000" charset="-122"/>
                <a:ea typeface="思源黑体" panose="020B0500000000000000" charset="-122"/>
              </a:rPr>
              <a:t>80</a:t>
            </a:r>
            <a:r>
              <a:rPr lang="zh-CN" altLang="en-US" sz="1400">
                <a:solidFill>
                  <a:schemeClr val="bg1"/>
                </a:solidFill>
                <a:latin typeface="思源黑体" panose="020B0500000000000000" charset="-122"/>
                <a:ea typeface="思源黑体" panose="020B0500000000000000" charset="-122"/>
              </a:rPr>
              <a:t>万人民币。</a:t>
            </a:r>
            <a:endParaRPr lang="en-US" altLang="zh-CN"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每年节约找料时间约</a:t>
            </a:r>
            <a:r>
              <a:rPr lang="en-US" altLang="zh-CN" sz="1400">
                <a:solidFill>
                  <a:schemeClr val="bg1"/>
                </a:solidFill>
                <a:latin typeface="思源黑体" panose="020B0500000000000000" charset="-122"/>
                <a:ea typeface="思源黑体" panose="020B0500000000000000" charset="-122"/>
              </a:rPr>
              <a:t>1</a:t>
            </a:r>
            <a:r>
              <a:rPr lang="zh-CN" altLang="en-US" sz="1400">
                <a:solidFill>
                  <a:schemeClr val="bg1"/>
                </a:solidFill>
                <a:latin typeface="思源黑体" panose="020B0500000000000000" charset="-122"/>
                <a:ea typeface="思源黑体" panose="020B0500000000000000" charset="-122"/>
              </a:rPr>
              <a:t>万人工时，年节约</a:t>
            </a:r>
            <a:r>
              <a:rPr lang="en-US" altLang="zh-CN" sz="1400">
                <a:solidFill>
                  <a:schemeClr val="bg1"/>
                </a:solidFill>
                <a:latin typeface="思源黑体" panose="020B0500000000000000" charset="-122"/>
                <a:ea typeface="思源黑体" panose="020B0500000000000000" charset="-122"/>
              </a:rPr>
              <a:t>50</a:t>
            </a:r>
            <a:r>
              <a:rPr lang="zh-CN" altLang="en-US" sz="1400">
                <a:solidFill>
                  <a:schemeClr val="bg1"/>
                </a:solidFill>
                <a:latin typeface="思源黑体" panose="020B0500000000000000" charset="-122"/>
                <a:ea typeface="思源黑体" panose="020B0500000000000000" charset="-122"/>
              </a:rPr>
              <a:t>万元。杜绝因丢失产生的浪费。</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a:t>
            </a:r>
            <a:r>
              <a:rPr lang="en-US" altLang="zh-CN" sz="1400">
                <a:solidFill>
                  <a:schemeClr val="bg1"/>
                </a:solidFill>
                <a:latin typeface="思源黑体" panose="020B0500000000000000" charset="-122"/>
                <a:ea typeface="思源黑体" panose="020B0500000000000000" charset="-122"/>
              </a:rPr>
              <a:t>1</a:t>
            </a:r>
            <a:r>
              <a:rPr lang="zh-CN" altLang="en-US" sz="1400">
                <a:solidFill>
                  <a:schemeClr val="bg1"/>
                </a:solidFill>
                <a:latin typeface="思源黑体" panose="020B0500000000000000" charset="-122"/>
                <a:ea typeface="思源黑体" panose="020B0500000000000000" charset="-122"/>
              </a:rPr>
              <a:t>年半即回本并产生效益。</a:t>
            </a:r>
            <a:endParaRPr lang="zh-CN" altLang="en-US" sz="1400">
              <a:solidFill>
                <a:schemeClr val="bg1"/>
              </a:solidFill>
              <a:latin typeface="思源黑体" panose="020B0500000000000000" charset="-122"/>
              <a:ea typeface="思源黑体" panose="020B0500000000000000" charset="-122"/>
            </a:endParaRPr>
          </a:p>
        </p:txBody>
      </p:sp>
      <p:sp>
        <p:nvSpPr>
          <p:cNvPr id="10" name="文本框 9"/>
          <p:cNvSpPr txBox="1"/>
          <p:nvPr/>
        </p:nvSpPr>
        <p:spPr>
          <a:xfrm>
            <a:off x="4090494" y="2748787"/>
            <a:ext cx="2004659"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zh-CN" altLang="en-US" sz="1400">
                <a:solidFill>
                  <a:schemeClr val="bg1"/>
                </a:solidFill>
                <a:latin typeface="思源黑体" panose="020B0500000000000000" charset="-122"/>
                <a:ea typeface="思源黑体" panose="020B0500000000000000" charset="-122"/>
              </a:rPr>
              <a:t>秦山核电的数十万固定资产均安装</a:t>
            </a:r>
            <a:r>
              <a:rPr lang="en-US" altLang="zh-CN" sz="1400">
                <a:solidFill>
                  <a:schemeClr val="bg1"/>
                </a:solidFill>
                <a:latin typeface="思源黑体" panose="020B0500000000000000" charset="-122"/>
                <a:ea typeface="思源黑体" panose="020B0500000000000000" charset="-122"/>
              </a:rPr>
              <a:t>RFID</a:t>
            </a:r>
            <a:r>
              <a:rPr lang="zh-CN" altLang="en-US" sz="1400">
                <a:solidFill>
                  <a:schemeClr val="bg1"/>
                </a:solidFill>
                <a:latin typeface="思源黑体" panose="020B0500000000000000" charset="-122"/>
                <a:ea typeface="思源黑体" panose="020B0500000000000000" charset="-122"/>
              </a:rPr>
              <a:t>标签，花费总计约</a:t>
            </a:r>
            <a:r>
              <a:rPr lang="en-US" altLang="zh-CN" sz="1400">
                <a:solidFill>
                  <a:schemeClr val="bg1"/>
                </a:solidFill>
                <a:latin typeface="思源黑体" panose="020B0500000000000000" charset="-122"/>
                <a:ea typeface="思源黑体" panose="020B0500000000000000" charset="-122"/>
              </a:rPr>
              <a:t>200</a:t>
            </a:r>
            <a:r>
              <a:rPr lang="zh-CN" altLang="en-US" sz="1400">
                <a:solidFill>
                  <a:schemeClr val="bg1"/>
                </a:solidFill>
                <a:latin typeface="思源黑体" panose="020B0500000000000000" charset="-122"/>
                <a:ea typeface="思源黑体" panose="020B0500000000000000" charset="-122"/>
              </a:rPr>
              <a:t>万元。初步统计每年因数字化而节约、避免损失总额</a:t>
            </a:r>
            <a:r>
              <a:rPr lang="en-US" altLang="zh-CN" sz="1400">
                <a:solidFill>
                  <a:schemeClr val="bg1"/>
                </a:solidFill>
                <a:latin typeface="思源黑体" panose="020B0500000000000000" charset="-122"/>
                <a:ea typeface="思源黑体" panose="020B0500000000000000" charset="-122"/>
              </a:rPr>
              <a:t>100</a:t>
            </a:r>
            <a:r>
              <a:rPr lang="zh-CN" altLang="en-US" sz="1400">
                <a:solidFill>
                  <a:schemeClr val="bg1"/>
                </a:solidFill>
                <a:latin typeface="思源黑体" panose="020B0500000000000000" charset="-122"/>
                <a:ea typeface="思源黑体" panose="020B0500000000000000" charset="-122"/>
              </a:rPr>
              <a:t>万元以上。并实实在在提升了国有资产的管理水平。</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a:t>
            </a:r>
            <a:r>
              <a:rPr lang="en-US" altLang="zh-CN" sz="1400">
                <a:solidFill>
                  <a:schemeClr val="bg1"/>
                </a:solidFill>
                <a:latin typeface="思源黑体" panose="020B0500000000000000" charset="-122"/>
                <a:ea typeface="思源黑体" panose="020B0500000000000000" charset="-122"/>
              </a:rPr>
              <a:t>2</a:t>
            </a:r>
            <a:r>
              <a:rPr lang="zh-CN" altLang="en-US" sz="1400">
                <a:solidFill>
                  <a:schemeClr val="bg1"/>
                </a:solidFill>
                <a:latin typeface="思源黑体" panose="020B0500000000000000" charset="-122"/>
                <a:ea typeface="思源黑体" panose="020B0500000000000000" charset="-122"/>
              </a:rPr>
              <a:t>年即回本并产生效益。</a:t>
            </a:r>
            <a:endParaRPr lang="zh-CN" altLang="en-US" sz="1400">
              <a:solidFill>
                <a:schemeClr val="bg1"/>
              </a:solidFill>
              <a:latin typeface="思源黑体" panose="020B0500000000000000" charset="-122"/>
              <a:ea typeface="思源黑体" panose="020B0500000000000000" charset="-122"/>
            </a:endParaRPr>
          </a:p>
        </p:txBody>
      </p:sp>
      <p:sp>
        <p:nvSpPr>
          <p:cNvPr id="17" name="文本框 16"/>
          <p:cNvSpPr txBox="1"/>
          <p:nvPr/>
        </p:nvSpPr>
        <p:spPr>
          <a:xfrm>
            <a:off x="10193785" y="2748541"/>
            <a:ext cx="1947305"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zh-CN" altLang="en-US" sz="1400">
                <a:solidFill>
                  <a:schemeClr val="bg1"/>
                </a:solidFill>
                <a:latin typeface="思源黑体" panose="020B0500000000000000" charset="-122"/>
                <a:ea typeface="思源黑体" panose="020B0500000000000000" charset="-122"/>
                <a:sym typeface="+mn-ea"/>
              </a:rPr>
              <a:t>中国所有的工厂的固定资产都安装了</a:t>
            </a:r>
            <a:r>
              <a:rPr lang="en-US" altLang="zh-CN" sz="1400">
                <a:solidFill>
                  <a:schemeClr val="bg1"/>
                </a:solidFill>
                <a:latin typeface="思源黑体" panose="020B0500000000000000" charset="-122"/>
                <a:ea typeface="思源黑体" panose="020B0500000000000000" charset="-122"/>
                <a:sym typeface="+mn-ea"/>
              </a:rPr>
              <a:t>RFID</a:t>
            </a:r>
            <a:r>
              <a:rPr lang="zh-CN" altLang="en-US" sz="1400">
                <a:solidFill>
                  <a:schemeClr val="bg1"/>
                </a:solidFill>
                <a:latin typeface="思源黑体" panose="020B0500000000000000" charset="-122"/>
                <a:ea typeface="思源黑体" panose="020B0500000000000000" charset="-122"/>
                <a:sym typeface="+mn-ea"/>
              </a:rPr>
              <a:t>标签，投入</a:t>
            </a:r>
            <a:r>
              <a:rPr lang="en-US" altLang="zh-CN" sz="1400">
                <a:solidFill>
                  <a:schemeClr val="bg1"/>
                </a:solidFill>
                <a:latin typeface="思源黑体" panose="020B0500000000000000" charset="-122"/>
                <a:ea typeface="思源黑体" panose="020B0500000000000000" charset="-122"/>
                <a:sym typeface="+mn-ea"/>
              </a:rPr>
              <a:t>50</a:t>
            </a:r>
            <a:r>
              <a:rPr lang="zh-CN" altLang="en-US" sz="1400">
                <a:solidFill>
                  <a:schemeClr val="bg1"/>
                </a:solidFill>
                <a:latin typeface="思源黑体" panose="020B0500000000000000" charset="-122"/>
                <a:ea typeface="思源黑体" panose="020B0500000000000000" charset="-122"/>
                <a:sym typeface="+mn-ea"/>
              </a:rPr>
              <a:t>万人民币。</a:t>
            </a: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sym typeface="+mn-ea"/>
              </a:rPr>
              <a:t>每年节约</a:t>
            </a:r>
            <a:r>
              <a:rPr lang="en-US" altLang="zh-CN" sz="1400">
                <a:solidFill>
                  <a:schemeClr val="bg1"/>
                </a:solidFill>
                <a:latin typeface="思源黑体" panose="020B0500000000000000" charset="-122"/>
                <a:ea typeface="思源黑体" panose="020B0500000000000000" charset="-122"/>
                <a:sym typeface="+mn-ea"/>
              </a:rPr>
              <a:t>8</a:t>
            </a:r>
            <a:r>
              <a:rPr lang="zh-CN" altLang="en-US" sz="1400">
                <a:solidFill>
                  <a:schemeClr val="bg1"/>
                </a:solidFill>
                <a:latin typeface="思源黑体" panose="020B0500000000000000" charset="-122"/>
                <a:ea typeface="思源黑体" panose="020B0500000000000000" charset="-122"/>
                <a:sym typeface="+mn-ea"/>
              </a:rPr>
              <a:t>千人工时，年节约</a:t>
            </a:r>
            <a:r>
              <a:rPr lang="en-US" altLang="zh-CN" sz="1400">
                <a:solidFill>
                  <a:schemeClr val="bg1"/>
                </a:solidFill>
                <a:latin typeface="思源黑体" panose="020B0500000000000000" charset="-122"/>
                <a:ea typeface="思源黑体" panose="020B0500000000000000" charset="-122"/>
                <a:sym typeface="+mn-ea"/>
              </a:rPr>
              <a:t>40</a:t>
            </a:r>
            <a:r>
              <a:rPr lang="zh-CN" altLang="en-US" sz="1400">
                <a:solidFill>
                  <a:schemeClr val="bg1"/>
                </a:solidFill>
                <a:latin typeface="思源黑体" panose="020B0500000000000000" charset="-122"/>
                <a:ea typeface="思源黑体" panose="020B0500000000000000" charset="-122"/>
                <a:sym typeface="+mn-ea"/>
              </a:rPr>
              <a:t>万元。节约差旅成本约</a:t>
            </a:r>
            <a:r>
              <a:rPr lang="en-US" altLang="zh-CN" sz="1400">
                <a:solidFill>
                  <a:schemeClr val="bg1"/>
                </a:solidFill>
                <a:latin typeface="思源黑体" panose="020B0500000000000000" charset="-122"/>
                <a:ea typeface="思源黑体" panose="020B0500000000000000" charset="-122"/>
                <a:sym typeface="+mn-ea"/>
              </a:rPr>
              <a:t>15</a:t>
            </a:r>
            <a:r>
              <a:rPr lang="zh-CN" altLang="en-US" sz="1400">
                <a:solidFill>
                  <a:schemeClr val="bg1"/>
                </a:solidFill>
                <a:latin typeface="思源黑体" panose="020B0500000000000000" charset="-122"/>
                <a:ea typeface="思源黑体" panose="020B0500000000000000" charset="-122"/>
                <a:sym typeface="+mn-ea"/>
              </a:rPr>
              <a:t>万元。总计节约</a:t>
            </a:r>
            <a:r>
              <a:rPr lang="en-US" altLang="zh-CN" sz="1400">
                <a:solidFill>
                  <a:schemeClr val="bg1"/>
                </a:solidFill>
                <a:latin typeface="思源黑体" panose="020B0500000000000000" charset="-122"/>
                <a:ea typeface="思源黑体" panose="020B0500000000000000" charset="-122"/>
                <a:sym typeface="+mn-ea"/>
              </a:rPr>
              <a:t>55</a:t>
            </a:r>
            <a:r>
              <a:rPr lang="zh-CN" altLang="en-US" sz="1400">
                <a:solidFill>
                  <a:schemeClr val="bg1"/>
                </a:solidFill>
                <a:latin typeface="思源黑体" panose="020B0500000000000000" charset="-122"/>
                <a:ea typeface="思源黑体" panose="020B0500000000000000" charset="-122"/>
                <a:sym typeface="+mn-ea"/>
              </a:rPr>
              <a:t>万元。</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投入当年即回本并产生效益。</a:t>
            </a:r>
            <a:endParaRPr lang="zh-CN" altLang="en-US" sz="1400">
              <a:solidFill>
                <a:schemeClr val="bg1"/>
              </a:solidFill>
              <a:latin typeface="思源黑体" panose="020B0500000000000000" charset="-122"/>
              <a:ea typeface="思源黑体" panose="020B0500000000000000" charset="-122"/>
            </a:endParaRPr>
          </a:p>
        </p:txBody>
      </p:sp>
      <p:pic>
        <p:nvPicPr>
          <p:cNvPr id="19" name="图片 18" descr="logo（180×100mm）-2021-05-09_03"/>
          <p:cNvPicPr>
            <a:picLocks noChangeAspect="1"/>
          </p:cNvPicPr>
          <p:nvPr/>
        </p:nvPicPr>
        <p:blipFill>
          <a:blip r:embed="rId4"/>
          <a:stretch>
            <a:fillRect/>
          </a:stretch>
        </p:blipFill>
        <p:spPr>
          <a:xfrm>
            <a:off x="10356959" y="1755523"/>
            <a:ext cx="1620357" cy="899889"/>
          </a:xfrm>
          <a:prstGeom prst="rect">
            <a:avLst/>
          </a:prstGeom>
        </p:spPr>
      </p:pic>
      <p:pic>
        <p:nvPicPr>
          <p:cNvPr id="20" name="图片 19" descr="logo（180×100mm）-2021-05-09_01"/>
          <p:cNvPicPr>
            <a:picLocks noChangeAspect="1"/>
          </p:cNvPicPr>
          <p:nvPr/>
        </p:nvPicPr>
        <p:blipFill>
          <a:blip r:embed="rId5"/>
          <a:stretch>
            <a:fillRect/>
          </a:stretch>
        </p:blipFill>
        <p:spPr>
          <a:xfrm>
            <a:off x="4219806" y="1756158"/>
            <a:ext cx="1620357" cy="899889"/>
          </a:xfrm>
          <a:prstGeom prst="rect">
            <a:avLst/>
          </a:prstGeom>
        </p:spPr>
      </p:pic>
      <p:pic>
        <p:nvPicPr>
          <p:cNvPr id="21" name="图片 20" descr="logo（180×100mm）-2021-05-09_11"/>
          <p:cNvPicPr>
            <a:picLocks noChangeAspect="1"/>
          </p:cNvPicPr>
          <p:nvPr/>
        </p:nvPicPr>
        <p:blipFill>
          <a:blip r:embed="rId6"/>
          <a:stretch>
            <a:fillRect/>
          </a:stretch>
        </p:blipFill>
        <p:spPr>
          <a:xfrm>
            <a:off x="8334734" y="1755523"/>
            <a:ext cx="1620357" cy="899889"/>
          </a:xfrm>
          <a:prstGeom prst="rect">
            <a:avLst/>
          </a:prstGeom>
        </p:spPr>
      </p:pic>
      <p:pic>
        <p:nvPicPr>
          <p:cNvPr id="22" name="图片 21" descr="logo（180×100mm）-2021-05-09_02"/>
          <p:cNvPicPr>
            <a:picLocks noChangeAspect="1"/>
          </p:cNvPicPr>
          <p:nvPr/>
        </p:nvPicPr>
        <p:blipFill>
          <a:blip r:embed="rId7"/>
          <a:stretch>
            <a:fillRect/>
          </a:stretch>
        </p:blipFill>
        <p:spPr>
          <a:xfrm>
            <a:off x="6322667" y="1756158"/>
            <a:ext cx="1620357" cy="899889"/>
          </a:xfrm>
          <a:prstGeom prst="rect">
            <a:avLst/>
          </a:prstGeom>
        </p:spPr>
      </p:pic>
      <p:sp>
        <p:nvSpPr>
          <p:cNvPr id="6" name="文本框 5"/>
          <p:cNvSpPr txBox="1"/>
          <p:nvPr/>
        </p:nvSpPr>
        <p:spPr>
          <a:xfrm>
            <a:off x="2116946" y="2748541"/>
            <a:ext cx="1947305"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zh-CN" altLang="en-US" sz="1400">
                <a:solidFill>
                  <a:schemeClr val="bg1"/>
                </a:solidFill>
                <a:latin typeface="思源黑体" panose="020B0500000000000000" charset="-122"/>
                <a:ea typeface="思源黑体" panose="020B0500000000000000" charset="-122"/>
              </a:rPr>
              <a:t>西门子能源的数万工具固定资产均安装</a:t>
            </a:r>
            <a:r>
              <a:rPr lang="en-US" altLang="zh-CN" sz="1400">
                <a:solidFill>
                  <a:schemeClr val="bg1"/>
                </a:solidFill>
                <a:latin typeface="思源黑体" panose="020B0500000000000000" charset="-122"/>
                <a:ea typeface="思源黑体" panose="020B0500000000000000" charset="-122"/>
              </a:rPr>
              <a:t>RFID</a:t>
            </a:r>
            <a:r>
              <a:rPr lang="zh-CN" altLang="en-US" sz="1400">
                <a:solidFill>
                  <a:schemeClr val="bg1"/>
                </a:solidFill>
                <a:latin typeface="思源黑体" panose="020B0500000000000000" charset="-122"/>
                <a:ea typeface="思源黑体" panose="020B0500000000000000" charset="-122"/>
              </a:rPr>
              <a:t>标签，花费总计约</a:t>
            </a:r>
            <a:r>
              <a:rPr lang="en-US" altLang="zh-CN" sz="1400">
                <a:solidFill>
                  <a:schemeClr val="bg1"/>
                </a:solidFill>
                <a:latin typeface="思源黑体" panose="020B0500000000000000" charset="-122"/>
                <a:ea typeface="思源黑体" panose="020B0500000000000000" charset="-122"/>
              </a:rPr>
              <a:t>150</a:t>
            </a:r>
            <a:r>
              <a:rPr lang="zh-CN" altLang="en-US" sz="1400">
                <a:solidFill>
                  <a:schemeClr val="bg1"/>
                </a:solidFill>
                <a:latin typeface="思源黑体" panose="020B0500000000000000" charset="-122"/>
                <a:ea typeface="思源黑体" panose="020B0500000000000000" charset="-122"/>
              </a:rPr>
              <a:t>万元。初步统计每年因数字化而节约、避免损失总额</a:t>
            </a:r>
            <a:r>
              <a:rPr lang="en-US" altLang="zh-CN" sz="1400">
                <a:solidFill>
                  <a:schemeClr val="bg1"/>
                </a:solidFill>
                <a:latin typeface="思源黑体" panose="020B0500000000000000" charset="-122"/>
                <a:ea typeface="思源黑体" panose="020B0500000000000000" charset="-122"/>
              </a:rPr>
              <a:t>200</a:t>
            </a:r>
            <a:r>
              <a:rPr lang="zh-CN" altLang="en-US" sz="1400">
                <a:solidFill>
                  <a:schemeClr val="bg1"/>
                </a:solidFill>
                <a:latin typeface="思源黑体" panose="020B0500000000000000" charset="-122"/>
                <a:ea typeface="思源黑体" panose="020B0500000000000000" charset="-122"/>
              </a:rPr>
              <a:t>万元以上。</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投入当年即回本并产生效益。</a:t>
            </a:r>
            <a:endParaRPr lang="zh-CN" altLang="en-US" sz="1400">
              <a:solidFill>
                <a:schemeClr val="bg1"/>
              </a:solidFill>
              <a:latin typeface="思源黑体" panose="020B0500000000000000" charset="-122"/>
              <a:ea typeface="思源黑体" panose="020B0500000000000000" charset="-122"/>
            </a:endParaRPr>
          </a:p>
        </p:txBody>
      </p:sp>
      <p:pic>
        <p:nvPicPr>
          <p:cNvPr id="11" name="图片 10" descr="logo（180×100mm）-2021-05-09_08"/>
          <p:cNvPicPr>
            <a:picLocks noChangeAspect="1"/>
          </p:cNvPicPr>
          <p:nvPr>
            <p:custDataLst>
              <p:tags r:id="rId8"/>
            </p:custDataLst>
          </p:nvPr>
        </p:nvPicPr>
        <p:blipFill>
          <a:blip r:embed="rId9"/>
          <a:stretch>
            <a:fillRect/>
          </a:stretch>
        </p:blipFill>
        <p:spPr>
          <a:xfrm>
            <a:off x="2280122" y="1756158"/>
            <a:ext cx="1620391" cy="899889"/>
          </a:xfrm>
          <a:prstGeom prst="rect">
            <a:avLst/>
          </a:prstGeom>
        </p:spPr>
      </p:pic>
      <p:sp>
        <p:nvSpPr>
          <p:cNvPr id="12" name="文本框 11"/>
          <p:cNvSpPr txBox="1"/>
          <p:nvPr/>
        </p:nvSpPr>
        <p:spPr>
          <a:xfrm>
            <a:off x="86467" y="2748541"/>
            <a:ext cx="1947305" cy="3646170"/>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p>
            <a:pPr>
              <a:lnSpc>
                <a:spcPct val="150000"/>
              </a:lnSpc>
            </a:pPr>
            <a:r>
              <a:rPr lang="en-US" sz="1400">
                <a:solidFill>
                  <a:schemeClr val="bg1"/>
                </a:solidFill>
                <a:latin typeface="思源黑体" panose="020B0500000000000000" charset="-122"/>
                <a:ea typeface="思源黑体" panose="020B0500000000000000" charset="-122"/>
              </a:rPr>
              <a:t>UPS</a:t>
            </a:r>
            <a:r>
              <a:rPr lang="zh-CN" altLang="en-US" sz="1400">
                <a:solidFill>
                  <a:schemeClr val="bg1"/>
                </a:solidFill>
                <a:latin typeface="思源黑体" panose="020B0500000000000000" charset="-122"/>
                <a:ea typeface="思源黑体" panose="020B0500000000000000" charset="-122"/>
              </a:rPr>
              <a:t>在中国的固定资产上均安装数字化标示，并全部</a:t>
            </a:r>
            <a:r>
              <a:rPr lang="en-US" altLang="zh-CN" sz="1400">
                <a:solidFill>
                  <a:schemeClr val="bg1"/>
                </a:solidFill>
                <a:latin typeface="思源黑体" panose="020B0500000000000000" charset="-122"/>
                <a:ea typeface="思源黑体" panose="020B0500000000000000" charset="-122"/>
              </a:rPr>
              <a:t>follow</a:t>
            </a:r>
            <a:r>
              <a:rPr lang="zh-CN" altLang="en-US" sz="1400">
                <a:solidFill>
                  <a:schemeClr val="bg1"/>
                </a:solidFill>
                <a:latin typeface="思源黑体" panose="020B0500000000000000" charset="-122"/>
                <a:ea typeface="思源黑体" panose="020B0500000000000000" charset="-122"/>
              </a:rPr>
              <a:t>其业务流程，总投资</a:t>
            </a:r>
            <a:r>
              <a:rPr lang="en-US" altLang="zh-CN" sz="1400">
                <a:solidFill>
                  <a:schemeClr val="bg1"/>
                </a:solidFill>
                <a:latin typeface="思源黑体" panose="020B0500000000000000" charset="-122"/>
                <a:ea typeface="思源黑体" panose="020B0500000000000000" charset="-122"/>
              </a:rPr>
              <a:t>50</a:t>
            </a:r>
            <a:r>
              <a:rPr lang="zh-CN" altLang="en-US" sz="1400">
                <a:solidFill>
                  <a:schemeClr val="bg1"/>
                </a:solidFill>
                <a:latin typeface="思源黑体" panose="020B0500000000000000" charset="-122"/>
                <a:ea typeface="思源黑体" panose="020B0500000000000000" charset="-122"/>
              </a:rPr>
              <a:t>万余元。初步统计每年因数字化而节约、避免的损失总额在</a:t>
            </a:r>
            <a:r>
              <a:rPr lang="en-US" altLang="zh-CN" sz="1400">
                <a:solidFill>
                  <a:schemeClr val="bg1"/>
                </a:solidFill>
                <a:latin typeface="思源黑体" panose="020B0500000000000000" charset="-122"/>
                <a:ea typeface="思源黑体" panose="020B0500000000000000" charset="-122"/>
              </a:rPr>
              <a:t>100</a:t>
            </a:r>
            <a:r>
              <a:rPr lang="zh-CN" altLang="en-US" sz="1400">
                <a:solidFill>
                  <a:schemeClr val="bg1"/>
                </a:solidFill>
                <a:latin typeface="思源黑体" panose="020B0500000000000000" charset="-122"/>
                <a:ea typeface="思源黑体" panose="020B0500000000000000" charset="-122"/>
              </a:rPr>
              <a:t>万元以上。</a:t>
            </a:r>
            <a:endParaRPr lang="zh-CN" altLang="en-US" sz="1400">
              <a:solidFill>
                <a:schemeClr val="bg1"/>
              </a:solidFill>
              <a:latin typeface="思源黑体" panose="020B0500000000000000" charset="-122"/>
              <a:ea typeface="思源黑体" panose="020B0500000000000000" charset="-122"/>
            </a:endParaRPr>
          </a:p>
          <a:p>
            <a:pPr>
              <a:lnSpc>
                <a:spcPct val="150000"/>
              </a:lnSpc>
            </a:pPr>
            <a:endParaRPr lang="zh-CN" altLang="en-US" sz="1400">
              <a:solidFill>
                <a:schemeClr val="bg1"/>
              </a:solidFill>
              <a:latin typeface="思源黑体" panose="020B0500000000000000" charset="-122"/>
              <a:ea typeface="思源黑体" panose="020B0500000000000000" charset="-122"/>
            </a:endParaRPr>
          </a:p>
          <a:p>
            <a:pPr>
              <a:lnSpc>
                <a:spcPct val="150000"/>
              </a:lnSpc>
            </a:pPr>
            <a:r>
              <a:rPr lang="zh-CN" altLang="en-US" sz="1400">
                <a:solidFill>
                  <a:schemeClr val="bg1"/>
                </a:solidFill>
                <a:latin typeface="思源黑体" panose="020B0500000000000000" charset="-122"/>
                <a:ea typeface="思源黑体" panose="020B0500000000000000" charset="-122"/>
              </a:rPr>
              <a:t>投入当年即回本并产生效益。</a:t>
            </a:r>
            <a:endParaRPr lang="zh-CN" altLang="en-US" sz="1400">
              <a:solidFill>
                <a:schemeClr val="bg1"/>
              </a:solidFill>
              <a:latin typeface="思源黑体" panose="020B0500000000000000" charset="-122"/>
              <a:ea typeface="思源黑体" panose="020B0500000000000000"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5039" y="837426"/>
            <a:ext cx="3699054" cy="889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5" name="灯片编号占位符 4"/>
          <p:cNvSpPr>
            <a:spLocks noGrp="1"/>
          </p:cNvSpPr>
          <p:nvPr>
            <p:ph type="sldNum" sz="quarter" idx="12"/>
          </p:nvPr>
        </p:nvSpPr>
        <p:spPr/>
        <p:txBody>
          <a:bodyPr/>
          <a:p>
            <a:fld id="{1C3FD362-844A-417A-8105-2707644DD9E3}" type="slidenum">
              <a:rPr lang="zh-CN" altLang="en-US" sz="1200" smtClean="0"/>
            </a:fld>
            <a:endParaRPr lang="zh-CN" altLang="en-US" sz="1200"/>
          </a:p>
        </p:txBody>
      </p:sp>
      <p:sp>
        <p:nvSpPr>
          <p:cNvPr id="15" name="文本框 14"/>
          <p:cNvSpPr txBox="1"/>
          <p:nvPr>
            <p:custDataLst>
              <p:tags r:id="rId1"/>
            </p:custDataLst>
          </p:nvPr>
        </p:nvSpPr>
        <p:spPr>
          <a:xfrm>
            <a:off x="655357" y="172664"/>
            <a:ext cx="4828579" cy="460375"/>
          </a:xfrm>
          <a:prstGeom prst="rect">
            <a:avLst/>
          </a:prstGeom>
          <a:noFill/>
        </p:spPr>
        <p:txBody>
          <a:bodyPr wrap="square" rtlCol="0">
            <a:spAutoFit/>
          </a:bodyPr>
          <a:p>
            <a:r>
              <a:rPr lang="en-US" altLang="zh-CN" sz="2400" dirty="0">
                <a:solidFill>
                  <a:schemeClr val="bg1">
                    <a:lumMod val="85000"/>
                  </a:schemeClr>
                </a:solidFill>
                <a:latin typeface="思源黑体" panose="020B0500000000000000" charset="-122"/>
                <a:ea typeface="思源黑体" panose="020B0500000000000000" charset="-122"/>
                <a:cs typeface="Segoe UI" panose="020B0502040204020203" pitchFamily="34" charset="0"/>
              </a:rPr>
              <a:t>04 </a:t>
            </a:r>
            <a:r>
              <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rPr>
              <a:t>联物的优势</a:t>
            </a:r>
            <a:endParaRPr lang="zh-CN" altLang="en-US" sz="2400" dirty="0">
              <a:solidFill>
                <a:srgbClr val="E0B07E"/>
              </a:solidFill>
              <a:latin typeface="思源黑体" panose="020B0500000000000000" charset="-122"/>
              <a:ea typeface="思源黑体" panose="020B0500000000000000" charset="-122"/>
              <a:cs typeface="Segoe UI" panose="020B0502040204020203" pitchFamily="34" charset="0"/>
              <a:sym typeface="+mn-ea"/>
            </a:endParaRPr>
          </a:p>
        </p:txBody>
      </p:sp>
      <p:sp>
        <p:nvSpPr>
          <p:cNvPr id="26" name="文本框 25"/>
          <p:cNvSpPr txBox="1"/>
          <p:nvPr>
            <p:custDataLst>
              <p:tags r:id="rId2"/>
            </p:custDataLst>
          </p:nvPr>
        </p:nvSpPr>
        <p:spPr>
          <a:xfrm>
            <a:off x="838849" y="1170125"/>
            <a:ext cx="6095248" cy="368300"/>
          </a:xfrm>
          <a:prstGeom prst="rect">
            <a:avLst/>
          </a:prstGeom>
          <a:noFill/>
        </p:spPr>
        <p:txBody>
          <a:bodyPr wrap="square" rtlCol="0" anchor="t">
            <a:spAutoFit/>
          </a:bodyPr>
          <a:p>
            <a:r>
              <a:rPr lang="zh-CN" altLang="en-US" dirty="0">
                <a:solidFill>
                  <a:schemeClr val="bg1"/>
                </a:solidFill>
                <a:latin typeface="思源黑体" panose="020B0500000000000000" charset="-122"/>
                <a:ea typeface="思源黑体" panose="020B0500000000000000" charset="-122"/>
                <a:sym typeface="+mn-ea"/>
              </a:rPr>
              <a:t>成功案例</a:t>
            </a:r>
            <a:endParaRPr lang="en-US" altLang="zh-CN" dirty="0">
              <a:solidFill>
                <a:schemeClr val="bg1"/>
              </a:solidFill>
              <a:latin typeface="思源黑体" panose="020B0500000000000000" charset="-122"/>
              <a:ea typeface="思源黑体" panose="020B0500000000000000" charset="-122"/>
              <a:sym typeface="+mn-ea"/>
            </a:endParaRPr>
          </a:p>
        </p:txBody>
      </p:sp>
      <p:pic>
        <p:nvPicPr>
          <p:cNvPr id="6" name="图片 5"/>
          <p:cNvPicPr>
            <a:picLocks noChangeAspect="1"/>
          </p:cNvPicPr>
          <p:nvPr>
            <p:custDataLst>
              <p:tags r:id="rId3"/>
            </p:custDataLst>
          </p:nvPr>
        </p:nvPicPr>
        <p:blipFill>
          <a:blip r:embed="rId4"/>
          <a:stretch>
            <a:fillRect/>
          </a:stretch>
        </p:blipFill>
        <p:spPr>
          <a:xfrm>
            <a:off x="2105518" y="1170125"/>
            <a:ext cx="4834239" cy="5039378"/>
          </a:xfrm>
          <a:prstGeom prst="rect">
            <a:avLst/>
          </a:prstGeom>
        </p:spPr>
      </p:pic>
      <p:pic>
        <p:nvPicPr>
          <p:cNvPr id="9" name="图片 8"/>
          <p:cNvPicPr>
            <a:picLocks noChangeAspect="1"/>
          </p:cNvPicPr>
          <p:nvPr>
            <p:custDataLst>
              <p:tags r:id="rId5"/>
            </p:custDataLst>
          </p:nvPr>
        </p:nvPicPr>
        <p:blipFill>
          <a:blip r:embed="rId6"/>
          <a:stretch>
            <a:fillRect/>
          </a:stretch>
        </p:blipFill>
        <p:spPr>
          <a:xfrm>
            <a:off x="7235050" y="1170125"/>
            <a:ext cx="4674439" cy="5039378"/>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605339" y="2368894"/>
            <a:ext cx="2981325" cy="1014730"/>
          </a:xfrm>
          <a:prstGeom prst="rect">
            <a:avLst/>
          </a:prstGeom>
          <a:noFill/>
        </p:spPr>
        <p:txBody>
          <a:bodyPr wrap="none" rtlCol="0">
            <a:spAutoFit/>
          </a:bodyPr>
          <a:lstStyle/>
          <a:p>
            <a:pPr algn="ctr"/>
            <a:r>
              <a:rPr lang="en-US" altLang="zh-CN" sz="6000" dirty="0">
                <a:solidFill>
                  <a:srgbClr val="E0B07E"/>
                </a:solidFill>
                <a:latin typeface="思源黑体" panose="020B0500000000000000" charset="-122"/>
                <a:ea typeface="思源黑体" panose="020B0500000000000000" charset="-122"/>
                <a:cs typeface="Segoe UI" panose="020B0502040204020203" pitchFamily="34" charset="0"/>
              </a:rPr>
              <a:t>  </a:t>
            </a:r>
            <a:r>
              <a:rPr lang="zh-CN" altLang="en-US" sz="6000" dirty="0">
                <a:solidFill>
                  <a:srgbClr val="E0B07E"/>
                </a:solidFill>
                <a:latin typeface="思源黑体" panose="020B0500000000000000" charset="-122"/>
                <a:ea typeface="思源黑体" panose="020B0500000000000000" charset="-122"/>
                <a:cs typeface="Segoe UI" panose="020B0502040204020203" pitchFamily="34" charset="0"/>
              </a:rPr>
              <a:t>谢</a:t>
            </a:r>
            <a:r>
              <a:rPr lang="en-US" altLang="zh-CN" sz="6000" dirty="0">
                <a:solidFill>
                  <a:srgbClr val="E0B07E"/>
                </a:solidFill>
                <a:latin typeface="思源黑体" panose="020B0500000000000000" charset="-122"/>
                <a:ea typeface="思源黑体" panose="020B0500000000000000" charset="-122"/>
                <a:cs typeface="Segoe UI" panose="020B0502040204020203" pitchFamily="34" charset="0"/>
              </a:rPr>
              <a:t> </a:t>
            </a:r>
            <a:r>
              <a:rPr lang="zh-CN" altLang="en-US" sz="6000" dirty="0">
                <a:solidFill>
                  <a:srgbClr val="E0B07E"/>
                </a:solidFill>
                <a:latin typeface="思源黑体" panose="020B0500000000000000" charset="-122"/>
                <a:ea typeface="思源黑体" panose="020B0500000000000000" charset="-122"/>
                <a:cs typeface="Segoe UI" panose="020B0502040204020203" pitchFamily="34" charset="0"/>
              </a:rPr>
              <a:t>谢！</a:t>
            </a:r>
            <a:endParaRPr lang="zh-CN" altLang="en-US" sz="6000" dirty="0">
              <a:solidFill>
                <a:srgbClr val="E0B07E"/>
              </a:solidFill>
              <a:latin typeface="思源黑体" panose="020B0500000000000000" charset="-122"/>
              <a:ea typeface="思源黑体" panose="020B0500000000000000" charset="-122"/>
              <a:cs typeface="Segoe UI" panose="020B0502040204020203" pitchFamily="34" charset="0"/>
            </a:endParaRPr>
          </a:p>
        </p:txBody>
      </p:sp>
      <p:cxnSp>
        <p:nvCxnSpPr>
          <p:cNvPr id="5" name="直接连接符 4"/>
          <p:cNvCxnSpPr/>
          <p:nvPr/>
        </p:nvCxnSpPr>
        <p:spPr>
          <a:xfrm>
            <a:off x="4591476" y="3625539"/>
            <a:ext cx="3009047" cy="0"/>
          </a:xfrm>
          <a:prstGeom prst="line">
            <a:avLst/>
          </a:prstGeom>
          <a:ln>
            <a:gradFill flip="none" rotWithShape="1">
              <a:gsLst>
                <a:gs pos="38500">
                  <a:srgbClr val="E1E1E2"/>
                </a:gs>
                <a:gs pos="20000">
                  <a:schemeClr val="tx1">
                    <a:lumMod val="50000"/>
                    <a:lumOff val="50000"/>
                  </a:schemeClr>
                </a:gs>
                <a:gs pos="0">
                  <a:schemeClr val="accent1">
                    <a:lumMod val="5000"/>
                    <a:lumOff val="95000"/>
                  </a:schemeClr>
                </a:gs>
                <a:gs pos="85500">
                  <a:schemeClr val="tx1">
                    <a:lumMod val="65000"/>
                    <a:lumOff val="35000"/>
                  </a:schemeClr>
                </a:gs>
                <a:gs pos="71000">
                  <a:schemeClr val="bg1">
                    <a:lumMod val="75000"/>
                  </a:schemeClr>
                </a:gs>
                <a:gs pos="54000">
                  <a:schemeClr val="bg1">
                    <a:lumMod val="85000"/>
                  </a:schemeClr>
                </a:gs>
                <a:gs pos="0">
                  <a:srgbClr val="232524"/>
                </a:gs>
                <a:gs pos="99000">
                  <a:srgbClr val="2C2C2C"/>
                </a:gs>
              </a:gsLst>
              <a:path path="circle">
                <a:fillToRect l="100000" t="100000"/>
              </a:path>
              <a:tileRect r="-100000" b="-100000"/>
            </a:gradFill>
          </a:ln>
        </p:spPr>
        <p:style>
          <a:lnRef idx="1">
            <a:schemeClr val="accent1"/>
          </a:lnRef>
          <a:fillRef idx="0">
            <a:schemeClr val="accent1"/>
          </a:fillRef>
          <a:effectRef idx="0">
            <a:schemeClr val="accent1"/>
          </a:effectRef>
          <a:fontRef idx="minor">
            <a:schemeClr val="tx1"/>
          </a:fontRef>
        </p:style>
      </p:cxnSp>
      <p:sp>
        <p:nvSpPr>
          <p:cNvPr id="10" name="日期占位符 9"/>
          <p:cNvSpPr>
            <a:spLocks noGrp="1"/>
          </p:cNvSpPr>
          <p:nvPr>
            <p:ph type="dt" sz="half" idx="10"/>
          </p:nvPr>
        </p:nvSpPr>
        <p:spPr/>
        <p:txBody>
          <a:bodyPr/>
          <a:p>
            <a:fld id="{50E55ADC-9086-44BD-AF55-998EF314F627}" type="datetime1">
              <a:rPr lang="zh-CN" altLang="en-US" sz="1200" smtClean="0"/>
            </a:fld>
            <a:endParaRPr lang="zh-CN" altLang="en-US" sz="1200"/>
          </a:p>
        </p:txBody>
      </p:sp>
      <p:sp>
        <p:nvSpPr>
          <p:cNvPr id="11" name="灯片编号占位符 10"/>
          <p:cNvSpPr>
            <a:spLocks noGrp="1"/>
          </p:cNvSpPr>
          <p:nvPr>
            <p:ph type="sldNum" sz="quarter" idx="12"/>
          </p:nvPr>
        </p:nvSpPr>
        <p:spPr/>
        <p:txBody>
          <a:bodyPr/>
          <a:p>
            <a:fld id="{1C3FD362-844A-417A-8105-2707644DD9E3}" type="slidenum">
              <a:rPr lang="zh-CN" altLang="en-US" sz="1200" smtClean="0"/>
            </a:fld>
            <a:endParaRPr lang="zh-CN" altLang="en-US" sz="120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500">
        <p15:prstTrans prst="pageCurlDouble"/>
      </p:transition>
    </mc:Choice>
    <mc:Fallback>
      <p:transition>
        <p:fade/>
      </p:transition>
    </mc:Fallback>
  </mc:AlternateContent>
  <p:timing>
    <p:tnLst>
      <p:par>
        <p:cTn id="1" dur="indefinite" restart="never" nodeType="tmRoot"/>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3.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4.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65.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1_3"/>
  <p:tag name="KSO_WM_UNIT_ID" val="diagram20174729_4*q_h_i*1_1_3"/>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66.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1_4"/>
  <p:tag name="KSO_WM_UNIT_ID" val="diagram20174729_4*q_h_i*1_1_4"/>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67.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4_1"/>
  <p:tag name="KSO_WM_UNIT_ID" val="diagram20174729_4*q_h_i*1_4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9"/>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68.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4_2"/>
  <p:tag name="KSO_WM_UNIT_ID" val="diagram20174729_4*q_h_i*1_4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9"/>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69.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5_1"/>
  <p:tag name="KSO_WM_UNIT_ID" val="diagram20174729_4*q_h_i*1_5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0.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5_2"/>
  <p:tag name="KSO_WM_UNIT_ID" val="diagram20174729_4*q_h_i*1_5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1.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3_1"/>
  <p:tag name="KSO_WM_UNIT_ID" val="diagram20174729_4*q_h_i*1_3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2.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3_2"/>
  <p:tag name="KSO_WM_UNIT_ID" val="diagram20174729_4*q_h_i*1_3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3.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2_1"/>
  <p:tag name="KSO_WM_UNIT_ID" val="diagram20174729_4*q_h_i*1_2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4.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2_2"/>
  <p:tag name="KSO_WM_UNIT_ID" val="diagram20174729_4*q_h_i*1_2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5.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4_3"/>
  <p:tag name="KSO_WM_UNIT_ID" val="diagram20174729_4*q_h_i*1_4_3"/>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9"/>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6.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4_4"/>
  <p:tag name="KSO_WM_UNIT_ID" val="diagram20174729_4*q_h_i*1_4_4"/>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9"/>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7.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3_3"/>
  <p:tag name="KSO_WM_UNIT_ID" val="diagram20174729_4*q_h_i*1_3_3"/>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8.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3_4"/>
  <p:tag name="KSO_WM_UNIT_ID" val="diagram20174729_4*q_h_i*1_3_4"/>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79.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1_2"/>
  <p:tag name="KSO_WM_UNIT_ID" val="diagram20174729_4*q_h_i*1_1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0.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1_1"/>
  <p:tag name="KSO_WM_UNIT_ID" val="diagram20174729_4*q_h_i*1_1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1.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5_3"/>
  <p:tag name="KSO_WM_UNIT_ID" val="diagram20174729_4*q_h_i*1_5_3"/>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2.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5_4"/>
  <p:tag name="KSO_WM_UNIT_ID" val="diagram20174729_4*q_h_i*1_5_4"/>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3.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2_4"/>
  <p:tag name="KSO_WM_UNIT_ID" val="diagram20174729_4*q_h_i*1_2_4"/>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4.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i"/>
  <p:tag name="KSO_WM_UNIT_INDEX" val="1_2_3"/>
  <p:tag name="KSO_WM_UNIT_ID" val="diagram20174729_4*q_h_i*1_2_3"/>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85.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a"/>
  <p:tag name="KSO_WM_UNIT_INDEX" val="1_1_1"/>
  <p:tag name="KSO_WM_UNIT_ID" val="diagram20174729_4*q_h_a*1_1_1"/>
  <p:tag name="KSO_WM_UNIT_LAYERLEVEL" val="1_1_1"/>
  <p:tag name="KSO_WM_UNIT_VALUE" val="6"/>
  <p:tag name="KSO_WM_UNIT_HIGHLIGHT" val="0"/>
  <p:tag name="KSO_WM_UNIT_COMPATIBLE" val="0"/>
  <p:tag name="KSO_WM_DIAGRAM_GROUP_CODE" val="q1-1"/>
  <p:tag name="KSO_WM_UNIT_PRESET_TEXT" val="添加标题"/>
  <p:tag name="KSO_WM_UNIT_ISCONTENTS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 name="KSO_WM_UNIT_USESOURCEFORMAT_APPLY" val="1"/>
</p:tagLst>
</file>

<file path=ppt/tags/tag86.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f"/>
  <p:tag name="KSO_WM_UNIT_INDEX" val="1_1_1"/>
  <p:tag name="KSO_WM_UNIT_ID" val="diagram20174729_4*q_h_f*1_1_1"/>
  <p:tag name="KSO_WM_UNIT_LAYERLEVEL" val="1_1_1"/>
  <p:tag name="KSO_WM_UNIT_VALUE" val="16"/>
  <p:tag name="KSO_WM_UNIT_HIGHLIGHT" val="0"/>
  <p:tag name="KSO_WM_UNIT_COMPATIBLE" val="0"/>
  <p:tag name="KSO_WM_DIAGRAM_GROUP_CODE" val="q1-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25"/>
  <p:tag name="KSO_WM_UNIT_TEXT_FILL_FORE_SCHEMECOLOR_INDEX" val="13"/>
  <p:tag name="KSO_WM_UNIT_TEXT_FILL_TYPE" val="1"/>
  <p:tag name="KSO_WM_UNIT_USESOURCEFORMAT_APPLY" val="1"/>
</p:tagLst>
</file>

<file path=ppt/tags/tag87.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a"/>
  <p:tag name="KSO_WM_UNIT_INDEX" val="1_2_1"/>
  <p:tag name="KSO_WM_UNIT_ID" val="diagram20174729_4*q_h_a*1_2_1"/>
  <p:tag name="KSO_WM_UNIT_LAYERLEVEL" val="1_1_1"/>
  <p:tag name="KSO_WM_UNIT_VALUE" val="6"/>
  <p:tag name="KSO_WM_UNIT_HIGHLIGHT" val="0"/>
  <p:tag name="KSO_WM_UNIT_COMPATIBLE" val="0"/>
  <p:tag name="KSO_WM_DIAGRAM_GROUP_CODE" val="q1-1"/>
  <p:tag name="KSO_WM_UNIT_PRESET_TEXT" val="添加标题"/>
  <p:tag name="KSO_WM_UNIT_ISCONTENTS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 name="KSO_WM_UNIT_USESOURCEFORMAT_APPLY" val="1"/>
</p:tagLst>
</file>

<file path=ppt/tags/tag88.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f"/>
  <p:tag name="KSO_WM_UNIT_INDEX" val="1_2_1"/>
  <p:tag name="KSO_WM_UNIT_ID" val="diagram20174729_4*q_h_f*1_2_1"/>
  <p:tag name="KSO_WM_UNIT_LAYERLEVEL" val="1_1_1"/>
  <p:tag name="KSO_WM_UNIT_VALUE" val="16"/>
  <p:tag name="KSO_WM_UNIT_HIGHLIGHT" val="0"/>
  <p:tag name="KSO_WM_UNIT_COMPATIBLE" val="0"/>
  <p:tag name="KSO_WM_DIAGRAM_GROUP_CODE" val="q1-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25"/>
  <p:tag name="KSO_WM_UNIT_TEXT_FILL_FORE_SCHEMECOLOR_INDEX" val="13"/>
  <p:tag name="KSO_WM_UNIT_TEXT_FILL_TYPE" val="1"/>
  <p:tag name="KSO_WM_UNIT_USESOURCEFORMAT_APPLY" val="1"/>
</p:tagLst>
</file>

<file path=ppt/tags/tag89.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a"/>
  <p:tag name="KSO_WM_UNIT_INDEX" val="1_3_1"/>
  <p:tag name="KSO_WM_UNIT_ID" val="diagram20174729_4*q_h_a*1_3_1"/>
  <p:tag name="KSO_WM_UNIT_LAYERLEVEL" val="1_1_1"/>
  <p:tag name="KSO_WM_UNIT_VALUE" val="6"/>
  <p:tag name="KSO_WM_UNIT_HIGHLIGHT" val="0"/>
  <p:tag name="KSO_WM_UNIT_COMPATIBLE" val="0"/>
  <p:tag name="KSO_WM_DIAGRAM_GROUP_CODE" val="q1-1"/>
  <p:tag name="KSO_WM_UNIT_PRESET_TEXT" val="添加标题"/>
  <p:tag name="KSO_WM_UNIT_ISCONTENTS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 name="KSO_WM_UNIT_USESOURCEFORMAT_APPLY" val="1"/>
</p:tagLst>
</file>

<file path=ppt/tags/tag90.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f"/>
  <p:tag name="KSO_WM_UNIT_INDEX" val="1_3_1"/>
  <p:tag name="KSO_WM_UNIT_ID" val="diagram20174729_4*q_h_f*1_3_1"/>
  <p:tag name="KSO_WM_UNIT_LAYERLEVEL" val="1_1_1"/>
  <p:tag name="KSO_WM_UNIT_VALUE" val="16"/>
  <p:tag name="KSO_WM_UNIT_HIGHLIGHT" val="0"/>
  <p:tag name="KSO_WM_UNIT_COMPATIBLE" val="0"/>
  <p:tag name="KSO_WM_DIAGRAM_GROUP_CODE" val="q1-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25"/>
  <p:tag name="KSO_WM_UNIT_TEXT_FILL_FORE_SCHEMECOLOR_INDEX" val="13"/>
  <p:tag name="KSO_WM_UNIT_TEXT_FILL_TYPE" val="1"/>
  <p:tag name="KSO_WM_UNIT_USESOURCEFORMAT_APPLY" val="1"/>
</p:tagLst>
</file>

<file path=ppt/tags/tag91.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a"/>
  <p:tag name="KSO_WM_UNIT_INDEX" val="1_5_1"/>
  <p:tag name="KSO_WM_UNIT_ID" val="diagram20174729_4*q_h_a*1_5_1"/>
  <p:tag name="KSO_WM_UNIT_LAYERLEVEL" val="1_1_1"/>
  <p:tag name="KSO_WM_UNIT_VALUE" val="6"/>
  <p:tag name="KSO_WM_UNIT_HIGHLIGHT" val="0"/>
  <p:tag name="KSO_WM_UNIT_COMPATIBLE" val="0"/>
  <p:tag name="KSO_WM_DIAGRAM_GROUP_CODE" val="q1-1"/>
  <p:tag name="KSO_WM_UNIT_PRESET_TEXT" val="添加标题"/>
  <p:tag name="KSO_WM_UNIT_ISCONTENTS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 name="KSO_WM_UNIT_USESOURCEFORMAT_APPLY" val="1"/>
</p:tagLst>
</file>

<file path=ppt/tags/tag92.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f"/>
  <p:tag name="KSO_WM_UNIT_INDEX" val="1_5_1"/>
  <p:tag name="KSO_WM_UNIT_ID" val="diagram20174729_4*q_h_f*1_5_1"/>
  <p:tag name="KSO_WM_UNIT_LAYERLEVEL" val="1_1_1"/>
  <p:tag name="KSO_WM_UNIT_VALUE" val="16"/>
  <p:tag name="KSO_WM_UNIT_HIGHLIGHT" val="0"/>
  <p:tag name="KSO_WM_UNIT_COMPATIBLE" val="0"/>
  <p:tag name="KSO_WM_DIAGRAM_GROUP_CODE" val="q1-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25"/>
  <p:tag name="KSO_WM_UNIT_TEXT_FILL_FORE_SCHEMECOLOR_INDEX" val="13"/>
  <p:tag name="KSO_WM_UNIT_TEXT_FILL_TYPE" val="1"/>
  <p:tag name="KSO_WM_UNIT_USESOURCEFORMAT_APPLY" val="1"/>
</p:tagLst>
</file>

<file path=ppt/tags/tag93.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a"/>
  <p:tag name="KSO_WM_UNIT_INDEX" val="1_4_1"/>
  <p:tag name="KSO_WM_UNIT_ID" val="diagram20174729_4*q_h_a*1_4_1"/>
  <p:tag name="KSO_WM_UNIT_LAYERLEVEL" val="1_1_1"/>
  <p:tag name="KSO_WM_UNIT_VALUE" val="6"/>
  <p:tag name="KSO_WM_UNIT_HIGHLIGHT" val="0"/>
  <p:tag name="KSO_WM_UNIT_COMPATIBLE" val="0"/>
  <p:tag name="KSO_WM_DIAGRAM_GROUP_CODE" val="q1-1"/>
  <p:tag name="KSO_WM_UNIT_PRESET_TEXT" val="添加标题"/>
  <p:tag name="KSO_WM_UNIT_ISCONTENTS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 name="KSO_WM_UNIT_USESOURCEFORMAT_APPLY" val="1"/>
</p:tagLst>
</file>

<file path=ppt/tags/tag94.xml><?xml version="1.0" encoding="utf-8"?>
<p:tagLst xmlns:p="http://schemas.openxmlformats.org/presentationml/2006/main">
  <p:tag name="KSO_WM_TAG_VERSION" val="1.0"/>
  <p:tag name="KSO_WM_BEAUTIFY_FLAG" val="#wm#"/>
  <p:tag name="KSO_WM_TEMPLATE_CATEGORY" val="diagram"/>
  <p:tag name="KSO_WM_TEMPLATE_INDEX" val="20174729"/>
  <p:tag name="KSO_WM_UNIT_TYPE" val="q_h_f"/>
  <p:tag name="KSO_WM_UNIT_INDEX" val="1_4_1"/>
  <p:tag name="KSO_WM_UNIT_ID" val="diagram20174729_4*q_h_f*1_4_1"/>
  <p:tag name="KSO_WM_UNIT_LAYERLEVEL" val="1_1_1"/>
  <p:tag name="KSO_WM_UNIT_VALUE" val="16"/>
  <p:tag name="KSO_WM_UNIT_HIGHLIGHT" val="0"/>
  <p:tag name="KSO_WM_UNIT_COMPATIBLE" val="0"/>
  <p:tag name="KSO_WM_DIAGRAM_GROUP_CODE" val="q1-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25"/>
  <p:tag name="KSO_WM_UNIT_TEXT_FILL_FORE_SCHEMECOLOR_INDEX" val="13"/>
  <p:tag name="KSO_WM_UNIT_TEXT_FILL_TYPE" val="1"/>
  <p:tag name="KSO_WM_UNIT_USESOURCEFORMAT_APPLY" val="1"/>
</p:tagLst>
</file>

<file path=ppt/tags/tag95.xml><?xml version="1.0" encoding="utf-8"?>
<p:tagLst xmlns:p="http://schemas.openxmlformats.org/presentationml/2006/main">
  <p:tag name="KSO_WM_SLIDE_ITEM_CNT" val="5"/>
</p:tagLst>
</file>

<file path=ppt/tags/tag96.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97.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2_2"/>
  <p:tag name="KSO_WM_UNIT_ID" val="diagram20170878_1*q_h_i*1_2_2"/>
  <p:tag name="KSO_WM_UNIT_LAYERLEVEL" val="1_1_1"/>
  <p:tag name="KSO_WM_DIAGRAM_GROUP_CODE" val="q1-1"/>
  <p:tag name="KSO_WM_UNIT_HIGHLIGHT" val="0"/>
  <p:tag name="KSO_WM_UNIT_COMPATIBLE" val="0"/>
  <p:tag name="KSO_WM_UNIT_DIAGRAM_ISNUMVISUAL" val="0"/>
  <p:tag name="KSO_WM_UNIT_DIAGRAM_ISREFERUNIT" val="0"/>
  <p:tag name="KSO_WM_UNIT_LINE_FORE_SCHEMECOLOR_INDEX_BRIGHTNESS" val="0"/>
  <p:tag name="KSO_WM_UNIT_LINE_FORE_SCHEMECOLOR_INDEX" val="5"/>
  <p:tag name="KSO_WM_UNIT_LINE_FILL_TYPE" val="2"/>
  <p:tag name="KSO_WM_UNIT_USESOURCEFORMAT_APPLY" val="1"/>
</p:tagLst>
</file>

<file path=ppt/tags/tag98.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1_1"/>
  <p:tag name="KSO_WM_UNIT_ID" val="diagram20170878_1*q_h_i*1_1_1"/>
  <p:tag name="KSO_WM_UNIT_LAYERLEVEL" val="1_1_1"/>
  <p:tag name="KSO_WM_DIAGRAM_GROUP_CODE" val="q1-1"/>
  <p:tag name="KSO_WM_UNIT_HIGHLIGHT" val="0"/>
  <p:tag name="KSO_WM_UNIT_COMPATIBLE" val="0"/>
  <p:tag name="KSO_WM_UNIT_DIAGRAM_ISNUMVISUAL" val="0"/>
  <p:tag name="KSO_WM_UNIT_DIAGRAM_ISREFERUNIT" val="0"/>
  <p:tag name="KSO_WM_UNIT_LINE_FORE_SCHEMECOLOR_INDEX_BRIGHTNESS" val="0"/>
  <p:tag name="KSO_WM_UNIT_LINE_FORE_SCHEMECOLOR_INDEX" val="6"/>
  <p:tag name="KSO_WM_UNIT_LINE_FILL_TYPE" val="2"/>
  <p:tag name="KSO_WM_UNIT_USESOURCEFORMAT_APPLY" val="1"/>
</p:tagLst>
</file>

<file path=ppt/tags/tag99.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a"/>
  <p:tag name="KSO_WM_UNIT_INDEX" val="1_3_1"/>
  <p:tag name="KSO_WM_UNIT_LAYERLEVEL" val="1_1_1"/>
  <p:tag name="KSO_WM_UNIT_VALUE" val="10"/>
  <p:tag name="KSO_WM_UNIT_HIGHLIGHT" val="0"/>
  <p:tag name="KSO_WM_UNIT_COMPATIBLE" val="0"/>
  <p:tag name="KSO_WM_DIAGRAM_GROUP_CODE" val="q1-1"/>
  <p:tag name="KSO_WM_UNIT_ID" val="diagram20170878_1*q_h_a*1_3_1"/>
  <p:tag name="KSO_WM_UNIT_ISCONTENTSTITLE" val="0"/>
  <p:tag name="KSO_WM_UNIT_NOCLEAR" val="0"/>
  <p:tag name="KSO_WM_UNIT_DIAGRAM_ISNUMVISUAL" val="0"/>
  <p:tag name="KSO_WM_UNIT_DIAGRAM_ISREFERUNIT" val="0"/>
  <p:tag name="KSO_WM_UNIT_PRESET_TEXT" val="添加标题"/>
  <p:tag name="KSO_WM_UNIT_TEXT_FILL_FORE_SCHEMECOLOR_INDEX_BRIGHTNESS" val="0"/>
  <p:tag name="KSO_WM_UNIT_TEXT_FILL_FORE_SCHEMECOLOR_INDEX" val="13"/>
  <p:tag name="KSO_WM_UNIT_TEXT_FILL_TYPE" val="1"/>
  <p:tag name="KSO_WM_UNIT_USESOURCEFORMAT_APPLY" val="1"/>
</p:tagLst>
</file>

<file path=ppt/tags/tag100.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f"/>
  <p:tag name="KSO_WM_UNIT_INDEX" val="1_3_1"/>
  <p:tag name="KSO_WM_UNIT_LAYERLEVEL" val="1_1_1"/>
  <p:tag name="KSO_WM_UNIT_VALUE" val="30"/>
  <p:tag name="KSO_WM_UNIT_HIGHLIGHT" val="0"/>
  <p:tag name="KSO_WM_UNIT_COMPATIBLE" val="0"/>
  <p:tag name="KSO_WM_DIAGRAM_GROUP_CODE" val="q1-1"/>
  <p:tag name="KSO_WM_UNIT_ID" val="diagram20170878_1*q_h_f*1_3_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
  <p:tag name="KSO_WM_UNIT_TEXT_FILL_FORE_SCHEMECOLOR_INDEX" val="13"/>
  <p:tag name="KSO_WM_UNIT_TEXT_FILL_TYPE" val="1"/>
  <p:tag name="KSO_WM_UNIT_USESOURCEFORMAT_APPLY" val="1"/>
</p:tagLst>
</file>

<file path=ppt/tags/tag101.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2_1"/>
  <p:tag name="KSO_WM_UNIT_ID" val="diagram20170878_1*q_h_i*1_2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2.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3_1"/>
  <p:tag name="KSO_WM_UNIT_ID" val="diagram20170878_1*q_h_i*1_3_1"/>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3.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1_2"/>
  <p:tag name="KSO_WM_UNIT_ID" val="diagram20170878_1*q_h_i*1_1_2"/>
  <p:tag name="KSO_WM_UNIT_LAYERLEVEL" val="1_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4.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i"/>
  <p:tag name="KSO_WM_UNIT_INDEX" val="1_3_2"/>
  <p:tag name="KSO_WM_UNIT_ID" val="diagram20170878_1*q_h_i*1_3_2"/>
  <p:tag name="KSO_WM_UNIT_LAYERLEVEL" val="1_1_1"/>
  <p:tag name="KSO_WM_DIAGRAM_GROUP_CODE" val="q1-1"/>
  <p:tag name="KSO_WM_UNIT_HIGHLIGHT" val="0"/>
  <p:tag name="KSO_WM_UNIT_COMPATIBLE" val="0"/>
  <p:tag name="KSO_WM_UNIT_DIAGRAM_ISNUMVISUAL" val="0"/>
  <p:tag name="KSO_WM_UNIT_DIAGRAM_ISREFERUNIT" val="0"/>
  <p:tag name="KSO_WM_UNIT_LINE_FORE_SCHEMECOLOR_INDEX_BRIGHTNESS" val="0"/>
  <p:tag name="KSO_WM_UNIT_LINE_FORE_SCHEMECOLOR_INDEX" val="6"/>
  <p:tag name="KSO_WM_UNIT_LINE_FILL_TYPE" val="2"/>
  <p:tag name="KSO_WM_UNIT_USESOURCEFORMAT_APPLY" val="1"/>
</p:tagLst>
</file>

<file path=ppt/tags/tag105.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1"/>
  <p:tag name="KSO_WM_UNIT_ID" val="diagram20170878_1*q_i*1_1"/>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6.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2"/>
  <p:tag name="KSO_WM_UNIT_ID" val="diagram20170878_1*q_i*1_2"/>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7.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3"/>
  <p:tag name="KSO_WM_UNIT_ID" val="diagram20170878_1*q_i*1_3"/>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8.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4"/>
  <p:tag name="KSO_WM_UNIT_ID" val="diagram20170878_1*q_i*1_4"/>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09.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5"/>
  <p:tag name="KSO_WM_UNIT_ID" val="diagram20170878_1*q_i*1_5"/>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10.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i"/>
  <p:tag name="KSO_WM_UNIT_INDEX" val="1_6"/>
  <p:tag name="KSO_WM_UNIT_ID" val="diagram20170878_1*q_i*1_6"/>
  <p:tag name="KSO_WM_UNIT_LAYERLEVEL" val="1_1"/>
  <p:tag name="KSO_WM_DIAGRAM_GROUP_CODE" val="q1-1"/>
  <p:tag name="KSO_WM_UNIT_HIGHLIGHT" val="0"/>
  <p:tag name="KSO_WM_UNIT_COMPATIBLE" val="0"/>
  <p:tag name="KSO_WM_UNIT_DIAGRAM_ISNUMVISUAL" val="0"/>
  <p:tag name="KSO_WM_UNIT_DIAGRAM_ISREFERUNIT" val="0"/>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111.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a"/>
  <p:tag name="KSO_WM_UNIT_INDEX" val="1_1_1"/>
  <p:tag name="KSO_WM_UNIT_LAYERLEVEL" val="1_1_1"/>
  <p:tag name="KSO_WM_UNIT_VALUE" val="10"/>
  <p:tag name="KSO_WM_UNIT_HIGHLIGHT" val="0"/>
  <p:tag name="KSO_WM_UNIT_COMPATIBLE" val="0"/>
  <p:tag name="KSO_WM_DIAGRAM_GROUP_CODE" val="q1-1"/>
  <p:tag name="KSO_WM_UNIT_ID" val="diagram20170878_1*q_h_a*1_1_1"/>
  <p:tag name="KSO_WM_UNIT_ISCONTENTSTITLE" val="0"/>
  <p:tag name="KSO_WM_UNIT_NOCLEAR" val="0"/>
  <p:tag name="KSO_WM_UNIT_DIAGRAM_ISNUMVISUAL" val="0"/>
  <p:tag name="KSO_WM_UNIT_DIAGRAM_ISREFERUNIT" val="0"/>
  <p:tag name="KSO_WM_UNIT_PRESET_TEXT" val="添加标题"/>
  <p:tag name="KSO_WM_UNIT_TEXT_FILL_FORE_SCHEMECOLOR_INDEX_BRIGHTNESS" val="0"/>
  <p:tag name="KSO_WM_UNIT_TEXT_FILL_FORE_SCHEMECOLOR_INDEX" val="13"/>
  <p:tag name="KSO_WM_UNIT_TEXT_FILL_TYPE" val="1"/>
  <p:tag name="KSO_WM_UNIT_USESOURCEFORMAT_APPLY" val="1"/>
</p:tagLst>
</file>

<file path=ppt/tags/tag112.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f"/>
  <p:tag name="KSO_WM_UNIT_INDEX" val="1_1_1"/>
  <p:tag name="KSO_WM_UNIT_LAYERLEVEL" val="1_1_1"/>
  <p:tag name="KSO_WM_UNIT_VALUE" val="30"/>
  <p:tag name="KSO_WM_UNIT_HIGHLIGHT" val="0"/>
  <p:tag name="KSO_WM_UNIT_COMPATIBLE" val="0"/>
  <p:tag name="KSO_WM_DIAGRAM_GROUP_CODE" val="q1-1"/>
  <p:tag name="KSO_WM_UNIT_ID" val="diagram20170878_1*q_h_f*1_1_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
  <p:tag name="KSO_WM_UNIT_TEXT_FILL_FORE_SCHEMECOLOR_INDEX" val="13"/>
  <p:tag name="KSO_WM_UNIT_TEXT_FILL_TYPE" val="1"/>
  <p:tag name="KSO_WM_UNIT_USESOURCEFORMAT_APPLY" val="1"/>
</p:tagLst>
</file>

<file path=ppt/tags/tag113.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a"/>
  <p:tag name="KSO_WM_UNIT_INDEX" val="1_2_1"/>
  <p:tag name="KSO_WM_UNIT_LAYERLEVEL" val="1_1_1"/>
  <p:tag name="KSO_WM_UNIT_VALUE" val="10"/>
  <p:tag name="KSO_WM_UNIT_HIGHLIGHT" val="0"/>
  <p:tag name="KSO_WM_UNIT_COMPATIBLE" val="0"/>
  <p:tag name="KSO_WM_DIAGRAM_GROUP_CODE" val="q1-1"/>
  <p:tag name="KSO_WM_UNIT_ID" val="diagram20170878_1*q_h_a*1_2_1"/>
  <p:tag name="KSO_WM_UNIT_ISCONTENTSTITLE" val="0"/>
  <p:tag name="KSO_WM_UNIT_NOCLEAR" val="0"/>
  <p:tag name="KSO_WM_UNIT_DIAGRAM_ISNUMVISUAL" val="0"/>
  <p:tag name="KSO_WM_UNIT_DIAGRAM_ISREFERUNIT" val="0"/>
  <p:tag name="KSO_WM_UNIT_PRESET_TEXT" val="添加标题"/>
  <p:tag name="KSO_WM_UNIT_TEXT_FILL_FORE_SCHEMECOLOR_INDEX_BRIGHTNESS" val="0"/>
  <p:tag name="KSO_WM_UNIT_TEXT_FILL_FORE_SCHEMECOLOR_INDEX" val="13"/>
  <p:tag name="KSO_WM_UNIT_TEXT_FILL_TYPE" val="1"/>
  <p:tag name="KSO_WM_UNIT_USESOURCEFORMAT_APPLY" val="1"/>
</p:tagLst>
</file>

<file path=ppt/tags/tag114.xml><?xml version="1.0" encoding="utf-8"?>
<p:tagLst xmlns:p="http://schemas.openxmlformats.org/presentationml/2006/main">
  <p:tag name="KSO_WM_TAG_VERSION" val="1.0"/>
  <p:tag name="KSO_WM_BEAUTIFY_FLAG" val="#wm#"/>
  <p:tag name="KSO_WM_TEMPLATE_CATEGORY" val="diagram"/>
  <p:tag name="KSO_WM_TEMPLATE_INDEX" val="20170878"/>
  <p:tag name="KSO_WM_UNIT_TYPE" val="q_h_f"/>
  <p:tag name="KSO_WM_UNIT_INDEX" val="1_2_1"/>
  <p:tag name="KSO_WM_UNIT_LAYERLEVEL" val="1_1_1"/>
  <p:tag name="KSO_WM_UNIT_VALUE" val="30"/>
  <p:tag name="KSO_WM_UNIT_HIGHLIGHT" val="0"/>
  <p:tag name="KSO_WM_UNIT_COMPATIBLE" val="0"/>
  <p:tag name="KSO_WM_DIAGRAM_GROUP_CODE" val="q1-1"/>
  <p:tag name="KSO_WM_UNIT_ID" val="diagram20170878_1*q_h_f*1_2_1"/>
  <p:tag name="KSO_WM_UNIT_NOCLEAR" val="0"/>
  <p:tag name="KSO_WM_UNIT_DIAGRAM_ISNUMVISUAL" val="0"/>
  <p:tag name="KSO_WM_UNIT_DIAGRAM_ISREFERUNIT" val="0"/>
  <p:tag name="KSO_WM_UNIT_PRESET_TEXT" val="单击此处添加文本具体内容，简明扼要的阐述您的观点。"/>
  <p:tag name="KSO_WM_UNIT_TEXT_FILL_FORE_SCHEMECOLOR_INDEX_BRIGHTNESS" val="0"/>
  <p:tag name="KSO_WM_UNIT_TEXT_FILL_FORE_SCHEMECOLOR_INDEX" val="13"/>
  <p:tag name="KSO_WM_UNIT_TEXT_FILL_TYPE" val="1"/>
  <p:tag name="KSO_WM_UNIT_USESOURCEFORMAT_APPLY" val="1"/>
</p:tagLst>
</file>

<file path=ppt/tags/tag115.xml><?xml version="1.0" encoding="utf-8"?>
<p:tagLst xmlns:p="http://schemas.openxmlformats.org/presentationml/2006/main">
  <p:tag name="KSO_WM_SLIDE_ITEM_CNT" val="3"/>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SLIDE_ITEM_CNT" val="3"/>
</p:tagLst>
</file>

<file path=ppt/tags/tag133.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SLIDE_ITEM_CNT" val="3"/>
</p:tagLst>
</file>

<file path=ppt/tags/tag147.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SLIDE_ITEM_CNT" val="3"/>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 name="KSO_WM_UNIT_MEDIACOVER_TEXT"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MEDIACOVER_FLAG" val="1"/>
  <p:tag name="KSO_WM_UNIT_MEDIACOVER_BTN_STATE" val="1"/>
  <p:tag name="KSO_WM_UNIT_MEDIACOVER_BTNRECT" val="5038*2834*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BEAUTIFY_FLAG" val=""/>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
</p:tagLst>
</file>

<file path=ppt/tags/tag242.xml><?xml version="1.0" encoding="utf-8"?>
<p:tagLst xmlns:p="http://schemas.openxmlformats.org/presentationml/2006/main">
  <p:tag name="KSO_WM_BEAUTIFY_FLAG" val=""/>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MEDIACOVER_FLAG" val="1"/>
  <p:tag name="KSO_WM_UNIT_MEDIACOVER_BTN_STATE" val="1"/>
  <p:tag name="KSO_WM_UNIT_MEDIACOVER_BTNRECT" val="3023*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56.xml><?xml version="1.0" encoding="utf-8"?>
<p:tagLst xmlns:p="http://schemas.openxmlformats.org/presentationml/2006/main">
  <p:tag name="KSO_WM_MEDIACOVER_FLAG" val="1"/>
  <p:tag name="KSO_WM_UNIT_MEDIACOVER_BTN_STATE" val="1"/>
  <p:tag name="KSO_WM_UNIT_MEDIACOVER_BTNRECT" val="3023*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BEAUTIFY_FLAG" val=""/>
</p:tagLst>
</file>

<file path=ppt/tags/tag257.xml><?xml version="1.0" encoding="utf-8"?>
<p:tagLst xmlns:p="http://schemas.openxmlformats.org/presentationml/2006/main">
  <p:tag name="KSO_WM_MEDIACOVER_FLAG" val="1"/>
  <p:tag name="KSO_WM_UNIT_MEDIACOVER_BTN_STATE" val="1"/>
  <p:tag name="KSO_WM_UNIT_MEDIACOVER_BTNRECT" val="3023*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BEAUTIFY_FLAG" val=""/>
  <p:tag name="KSO_WM_UNIT_MEDIACOVER_TEXT" val=""/>
</p:tagLst>
</file>

<file path=ppt/tags/tag258.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MEDIACOVER_FLAG" val="1"/>
  <p:tag name="KSO_WM_UNIT_MEDIACOVER_BTN_STATE" val="1"/>
  <p:tag name="KSO_WM_UNIT_MEDIACOVER_BTNRECT" val="3023*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63.xml><?xml version="1.0" encoding="utf-8"?>
<p:tagLst xmlns:p="http://schemas.openxmlformats.org/presentationml/2006/main">
  <p:tag name="KSO_WM_MEDIACOVER_FLAG" val="1"/>
  <p:tag name="KSO_WM_UNIT_MEDIACOVER_BTN_STATE" val="1"/>
  <p:tag name="KSO_WM_UNIT_MEDIACOVER_BTNRECT" val="3023*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BEAUTIFY_FLAG" val=""/>
</p:tagLst>
</file>

<file path=ppt/tags/tag264.xml><?xml version="1.0" encoding="utf-8"?>
<p:tagLst xmlns:p="http://schemas.openxmlformats.org/presentationml/2006/main">
  <p:tag name="KSO_WM_MEDIACOVER_FLAG" val="1"/>
  <p:tag name="KSO_WM_UNIT_MEDIACOVER_BTN_STATE" val="1"/>
  <p:tag name="KSO_WM_UNIT_MEDIACOVER_BTNRECT" val="3022*1700*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65.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72.xml><?xml version="1.0" encoding="utf-8"?>
<p:tagLst xmlns:p="http://schemas.openxmlformats.org/presentationml/2006/main">
  <p:tag name="KSO_WM_BEAUTIFY_FLAG" val=""/>
</p:tagLst>
</file>

<file path=ppt/tags/tag273.xml><?xml version="1.0" encoding="utf-8"?>
<p:tagLst xmlns:p="http://schemas.openxmlformats.org/presentationml/2006/main">
  <p:tag name="KSO_WM_BEAUTIFY_FLAG" val=""/>
</p:tagLst>
</file>

<file path=ppt/tags/tag274.xml><?xml version="1.0" encoding="utf-8"?>
<p:tagLst xmlns:p="http://schemas.openxmlformats.org/presentationml/2006/main">
  <p:tag name="KSO_WM_BEAUTIFY_FLAG" val=""/>
</p:tagLst>
</file>

<file path=ppt/tags/tag275.xml><?xml version="1.0" encoding="utf-8"?>
<p:tagLst xmlns:p="http://schemas.openxmlformats.org/presentationml/2006/main">
  <p:tag name="KSO_WM_MEDIACOVER_FLAG" val="1"/>
  <p:tag name="KSO_WM_UNIT_MEDIACOVER_BTN_STATE" val="1"/>
  <p:tag name="KSO_WM_UNIT_MEDIACOVER_BTNRECT" val="4413*2482*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BEAUTIFY_FLAG" val=""/>
  <p:tag name="KSO_WM_UNIT_MEDIACOVER_TEXT" val=""/>
</p:tagLst>
</file>

<file path=ppt/tags/tag276.xml><?xml version="1.0" encoding="utf-8"?>
<p:tagLst xmlns:p="http://schemas.openxmlformats.org/presentationml/2006/main">
  <p:tag name="KSO_WM_MEDIACOVER_FLAG" val="1"/>
  <p:tag name="KSO_WM_UNIT_MEDIACOVER_BTN_STATE" val="1"/>
  <p:tag name="KSO_WM_UNIT_MEDIACOVER_BTNRECT" val="4413*2482*0*0"/>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277.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78.xml><?xml version="1.0" encoding="utf-8"?>
<p:tagLst xmlns:p="http://schemas.openxmlformats.org/presentationml/2006/main">
  <p:tag name="KSO_WM_BEAUTIFY_FLAG" val=""/>
</p:tagLst>
</file>

<file path=ppt/tags/tag279.xml><?xml version="1.0" encoding="utf-8"?>
<p:tagLst xmlns:p="http://schemas.openxmlformats.org/presentationml/2006/main">
  <p:tag name="KSO_WM_BEAUTIFY_FLAG" val=""/>
</p:tagLst>
</file>

<file path=ppt/tags/tag280.xml><?xml version="1.0" encoding="utf-8"?>
<p:tagLst xmlns:p="http://schemas.openxmlformats.org/presentationml/2006/main">
  <p:tag name="KSO_WM_BEAUTIFY_FLAG" val=""/>
</p:tagLst>
</file>

<file path=ppt/tags/tag281.xml><?xml version="1.0" encoding="utf-8"?>
<p:tagLst xmlns:p="http://schemas.openxmlformats.org/presentationml/2006/main">
  <p:tag name="KSO_WM_BEAUTIFY_FLAG" val=""/>
</p:tagLst>
</file>

<file path=ppt/tags/tag282.xml><?xml version="1.0" encoding="utf-8"?>
<p:tagLst xmlns:p="http://schemas.openxmlformats.org/presentationml/2006/main">
  <p:tag name="KSO_WM_BEAUTIFY_FLAG" val=""/>
</p:tagLst>
</file>

<file path=ppt/tags/tag283.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300.xml><?xml version="1.0" encoding="utf-8"?>
<p:tagLst xmlns:p="http://schemas.openxmlformats.org/presentationml/2006/main">
  <p:tag name="KSO_WM_BEAUTIFY_FLAG" val=""/>
</p:tagLst>
</file>

<file path=ppt/tags/tag301.xml><?xml version="1.0" encoding="utf-8"?>
<p:tagLst xmlns:p="http://schemas.openxmlformats.org/presentationml/2006/main">
  <p:tag name="KSO_WM_BEAUTIFY_FLAG" val=""/>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BEAUTIFY_FLAG" val=""/>
</p:tagLst>
</file>

<file path=ppt/tags/tag304.xml><?xml version="1.0" encoding="utf-8"?>
<p:tagLst xmlns:p="http://schemas.openxmlformats.org/presentationml/2006/main">
  <p:tag name="KSO_WM_BEAUTIFY_FLAG" val=""/>
</p:tagLst>
</file>

<file path=ppt/tags/tag305.xml><?xml version="1.0" encoding="utf-8"?>
<p:tagLst xmlns:p="http://schemas.openxmlformats.org/presentationml/2006/main">
  <p:tag name="KSO_WM_BEAUTIFY_FLAG" val=""/>
</p:tagLst>
</file>

<file path=ppt/tags/tag306.xml><?xml version="1.0" encoding="utf-8"?>
<p:tagLst xmlns:p="http://schemas.openxmlformats.org/presentationml/2006/main">
  <p:tag name="KSO_WM_BEAUTIFY_FLAG" val=""/>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BEAUTIFY_FLAG" val=""/>
</p:tagLst>
</file>

<file path=ppt/tags/tag313.xml><?xml version="1.0" encoding="utf-8"?>
<p:tagLst xmlns:p="http://schemas.openxmlformats.org/presentationml/2006/main">
  <p:tag name="KSO_WM_BEAUTIFY_FLAG" val=""/>
</p:tagLst>
</file>

<file path=ppt/tags/tag314.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315.xml><?xml version="1.0" encoding="utf-8"?>
<p:tagLst xmlns:p="http://schemas.openxmlformats.org/presentationml/2006/main">
  <p:tag name="KSO_WM_BEAUTIFY_FLAG" val=""/>
</p:tagLst>
</file>

<file path=ppt/tags/tag316.xml><?xml version="1.0" encoding="utf-8"?>
<p:tagLst xmlns:p="http://schemas.openxmlformats.org/presentationml/2006/main">
  <p:tag name="KSO_WM_BEAUTIFY_FLAG" val=""/>
</p:tagLst>
</file>

<file path=ppt/tags/tag317.xml><?xml version="1.0" encoding="utf-8"?>
<p:tagLst xmlns:p="http://schemas.openxmlformats.org/presentationml/2006/main">
  <p:tag name="KSO_WM_BEAUTIFY_FLAG" val=""/>
</p:tagLst>
</file>

<file path=ppt/tags/tag318.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319.xml><?xml version="1.0" encoding="utf-8"?>
<p:tagLst xmlns:p="http://schemas.openxmlformats.org/presentationml/2006/main">
  <p:tag name="KSO_WM_BEAUTIFY_FLAG" val=""/>
</p:tagLst>
</file>

<file path=ppt/tags/tag320.xml><?xml version="1.0" encoding="utf-8"?>
<p:tagLst xmlns:p="http://schemas.openxmlformats.org/presentationml/2006/main">
  <p:tag name="KSO_WM_BEAUTIFY_FLAG" val=""/>
</p:tagLst>
</file>

<file path=ppt/tags/tag321.xml><?xml version="1.0" encoding="utf-8"?>
<p:tagLst xmlns:p="http://schemas.openxmlformats.org/presentationml/2006/main">
  <p:tag name="KSO_WM_BEAUTIFY_FLAG" val=""/>
</p:tagLst>
</file>

<file path=ppt/tags/tag322.xml><?xml version="1.0" encoding="utf-8"?>
<p:tagLst xmlns:p="http://schemas.openxmlformats.org/presentationml/2006/main">
  <p:tag name="KSO_WM_BEAUTIFY_FLAG" val=""/>
</p:tagLst>
</file>

<file path=ppt/tags/tag323.xml><?xml version="1.0" encoding="utf-8"?>
<p:tagLst xmlns:p="http://schemas.openxmlformats.org/presentationml/2006/main">
  <p:tag name="KSO_WM_BEAUTIFY_FLAG" val=""/>
</p:tagLst>
</file>

<file path=ppt/tags/tag324.xml><?xml version="1.0" encoding="utf-8"?>
<p:tagLst xmlns:p="http://schemas.openxmlformats.org/presentationml/2006/main">
  <p:tag name="KSO_WM_BEAUTIFY_FLAG" val=""/>
</p:tagLst>
</file>

<file path=ppt/tags/tag325.xml><?xml version="1.0" encoding="utf-8"?>
<p:tagLst xmlns:p="http://schemas.openxmlformats.org/presentationml/2006/main">
  <p:tag name="KSO_WM_BEAUTIFY_FLAG" val=""/>
</p:tagLst>
</file>

<file path=ppt/tags/tag326.xml><?xml version="1.0" encoding="utf-8"?>
<p:tagLst xmlns:p="http://schemas.openxmlformats.org/presentationml/2006/main">
  <p:tag name="KSO_WM_BEAUTIFY_FLAG" val=""/>
</p:tagLst>
</file>

<file path=ppt/tags/tag327.xml><?xml version="1.0" encoding="utf-8"?>
<p:tagLst xmlns:p="http://schemas.openxmlformats.org/presentationml/2006/main">
  <p:tag name="KSO_WM_BEAUTIFY_FLAG" val=""/>
</p:tagLst>
</file>

<file path=ppt/tags/tag328.xml><?xml version="1.0" encoding="utf-8"?>
<p:tagLst xmlns:p="http://schemas.openxmlformats.org/presentationml/2006/main">
  <p:tag name="KSO_WM_BEAUTIFY_FLAG" val=""/>
</p:tagLst>
</file>

<file path=ppt/tags/tag329.xml><?xml version="1.0" encoding="utf-8"?>
<p:tagLst xmlns:p="http://schemas.openxmlformats.org/presentationml/2006/main">
  <p:tag name="KSO_WM_BEAUTIFY_FLAG" val=""/>
</p:tagLst>
</file>

<file path=ppt/tags/tag330.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331.xml><?xml version="1.0" encoding="utf-8"?>
<p:tagLst xmlns:p="http://schemas.openxmlformats.org/presentationml/2006/main">
  <p:tag name="KSO_WM_BEAUTIFY_FLAG" val=""/>
</p:tagLst>
</file>

<file path=ppt/tags/tag332.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333.xml><?xml version="1.0" encoding="utf-8"?>
<p:tagLst xmlns:p="http://schemas.openxmlformats.org/presentationml/2006/main">
  <p:tag name="KSO_WM_BEAUTIFY_FLAG" val=""/>
</p:tagLst>
</file>

<file path=ppt/tags/tag334.xml><?xml version="1.0" encoding="utf-8"?>
<p:tagLst xmlns:p="http://schemas.openxmlformats.org/presentationml/2006/main">
  <p:tag name="KSO_WM_BEAUTIFY_FLAG" val=""/>
</p:tagLst>
</file>

<file path=ppt/tags/tag335.xml><?xml version="1.0" encoding="utf-8"?>
<p:tagLst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336.xml><?xml version="1.0" encoding="utf-8"?>
<p:tagLst xmlns:p="http://schemas.openxmlformats.org/presentationml/2006/main">
  <p:tag name="KSO_WM_BEAUTIFY_FLAG" val=""/>
</p:tagLst>
</file>

<file path=ppt/tags/tag337.xml><?xml version="1.0" encoding="utf-8"?>
<p:tagLst xmlns:p="http://schemas.openxmlformats.org/presentationml/2006/main">
  <p:tag name="KSO_WM_BEAUTIFY_FLAG" val=""/>
</p:tagLst>
</file>

<file path=ppt/tags/tag338.xml><?xml version="1.0" encoding="utf-8"?>
<p:tagLst xmlns:p="http://schemas.openxmlformats.org/presentationml/2006/main">
  <p:tag name="KSO_WM_BEAUTIFY_FLAG" val=""/>
</p:tagLst>
</file>

<file path=ppt/tags/tag340.xml><?xml version="1.0" encoding="utf-8"?>
<p:tagLst xmlns:p="http://schemas.openxmlformats.org/presentationml/2006/main">
  <p:tag name="COMMONDATA" val="eyJjb3VudCI6MjYwLCJoZGlkIjoiMzA5NGNhOGU0NTgwNGZiZGYyZGMzNjUzZGMxOTNmMDciLCJ1c2VyQ291bnQiOjE5MH0="/>
  <p:tag name="KSO_WPP_MARK_KEY" val="e2828945-7df9-4430-bf71-d0929e77ab1e"/>
  <p:tag name="FULLTEXTBEAUTIFYED" val="1"/>
  <p:tag name="commondata" val="eyJjb3VudCI6MjYxLCJoZGlkIjoiMzA5NGNhOGU0NTgwNGZiZGYyZGMzNjUzZGMxOTNmMDciLCJ1c2VyQ291bnQiOjE5MX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item1.xml><?xml version="1.0" encoding="utf-8"?>
<s:customData xmlns="http://www.wps.cn/officeDocument/2013/wpsCustomData" xmlns:s="http://www.wps.cn/officeDocument/2013/wpsCustomData">
  <extobjs>
    <extobj name="ECB019B1-382A-4266-B25C-5B523AA43C14-1">
      <extobjdata type="ECB019B1-382A-4266-B25C-5B523AA43C14" data="ewoJIkZpbGVJZCIgOiAiMjMyMDE3NDIyMDcyIiwKCSJHcm91cElkIiA6ICI1OTA0MzU5MDAiLAoJIkltYWdlIiA6ICJpVkJPUncwS0dnb0FBQUFOU1VoRVVnQUFCRzhBQUFKckNBWUFBQUJlRXI3ZEFBQUFDWEJJV1hNQUFBc1RBQUFMRXdFQW1wd1lBQUFnQUVsRVFWUjRuT3k5V2JSbHgzbmY5NnZhd3hudmZQdmUyeE5BaktRNGlBSVVrcFpFS2FRcFJTSnR5Wkl0TFl1V0hqekl5MzVMWG1KbjVTa3JLMWx4bGgvc0J5ZFNsbGRrTzRwczJWU3N5Wkp0MFJKQkVBUkFFaUJJRUNCQWpJMmUrM2JmK1l4N3FNcEQxUjdPdWVkME4wQUlnSWp2eDlYRVBlZnNYVlY3NzlwVjMvZXZyNnBB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SQkVBUkJFQVJCRUFUaGV4UDFkaGZncmVEenYvdlByYkVXQUlWRmFWQktsZjhLbEZKUSsxN0JzV1BxR0FzV2hiVVdDMWdDQ05yODV6LytFdi81ODMrS3NZb2lWNlZDOE9sWVh4YUhMbzRBQXNwSG9zRGM1SnFzTlVCZWxRV3dSVzVLZ2RGb0FwVFdaVGFOUmt5ajBVQnJqYlh1M056azlQdDlzQnFsaXJLQXNucFdwbVZPWVAyQjJwZGRVNjlPeCsrWm52aCs4bmYzVE1wUHlqSjV1cTZ5TDYrOS9xczdYbW5EY05CSFlWREszZWZEdzBOMmRuYmNNN0tXTUlnNGVlbzBZUkQ2NjZqU1AzNjVGanZ6bCtwMzdNMk9lQ1BNTGt0NXo3OEx5cm9BV0hPejJ2WDJVeS9yemJHb205eVgyYi9NVC92bTk4VUMrZXR1Tll1NkI1UHRTWjduVTIzQjdhVTFyejF5K1ZTZnRWYmxkOXBPWHZYeGZNMUUrWlFLQ0xSR01XWnRwY0V2L3Z4UGMrcmtCdGE2Wmt4cmpkYjFkMW9CMXVkbkp0N1I2YnpNMU9lZitldi83VnZlRDczdzRqbHJqR3ZMbE5LK3ZWRytyTld6bXZWOEZCcjhNeDJsS1ovLy9KL3c4TU5mWm1kM255VE4wRW9SeGpIZHhXV0c0ekZabWpJZWorZ2RIWkRuR1VtU01ob09BVXVXWlJoalVGb1JoWkZyUlpWQ2EwMmVaKzUrYTEwK0Uyc3NVUndSaENIZGJwZWw1U1ZhclNaeDFNQVlRMjRNby9FSXJHVnZkNCtEZ3dOTW1yRzZ1c3JKVTZjNE9EcWtQeGhnVEU0VXhTaWwwVXJSYmpSNDhhVVhTWk14blU2YisrKzVuM2FyelRQUFBJTzFodldORGU2NjR5VC80ei84Nzhpeklabkp3THBubVdZWm8xSEcwOCs4eUZQZmVKcUxGeTZ3dXJ6RUQvL0l4L2pRaHo1SUt3NkpZMDJuMnlVTVE0SkEwMnpFdE5wTm9yaEJHTVNjTzNlUmYvcFAvZy9pdU1rdi9mSm5VY3B3ZU5UajhPaUlMTFU4KyszbnVIRHhDaWhJYytQN1o0WEZvclRHV3VWcm9DSUkzQytCMXVDZllhQTFGa3NVUnF3dUwvUFp2L0h6TEs4c2xjL1ptQ0pOVnhmc1RYcGZWMS9VMUh0ZDFCOVR2a1BUZGFmKzNoYjUxYjh2anJmVytqN2FIanUzL3Y3ZnJCMllyci9UWmFwL1gwKzN1S1paOXRHczhyd1JwcTkzTXEzaXZydW5XYlVyeFhGVGJZa3hNOHM2ZlUyenlsdS96dWswajVmcmVQbm5VWCsyOCs3L2REbmNNWUF0eml1dXE3QjNkRm5md2QybGVpbEtlOVg2TzFUN1VVMWs2ZHEzb2gydnl1VGZKK1VMb2d3MnQ2VU5QSDM5OWV1WWRZMzFlMSsvWi9YenB1OXozSWhaV1YzOW52ZEovdmYvN1grMXhYMHd4dDJySU5Ca1djWjRuTkR0ZHZqTVp6NURHSVRjMkw3T3IvN3FyL0lQLzhGL1R4aUVORnV4ZTFMMXRxVFcxeXBiZi9RV3BSWFdHTElzSjh0eWhzTVIvWDZmL2YxOWVyMGpCb01odmQ0UlIwYzk4anluM1dtejBPMnl1Ym5KNnVvYWk0dUx0TnN0R3UwV1VSZ1JCQUhXV3JJOEl4bWxaR2xTNWEwcVMreDJIMkx4aHQvZXNUVi94OEFUVHp6QmYvaURQd0tyQ2NLQVFMdjI0ZHExYTl6WTJlSGVlKzZoMVdoaThINkxtclMvbEZLK3Z5MzhEVDJ6cmxjZi9EbitLNjFEbXEwV25ZVXVjUnpUaUdPYXJSYk5kcHRXczAzY2FCQjRPOGxhUzVxbURFWkRldjArL2YxOWpnNE82ZmQ3SkdtS3NYbHBuNVh2Y0MzUDZYYkQrUjdWUFRRVG4xM3ZkY3p1TW5udFBBdkt0UVBXdUdOTnJUOHI3T0I2SDJlc3hSaERNazVZWEZ5aTNlbncvSE12c0xtNWlTNXNXcHVUWnlrZi9laEgrZGpIUGtxNzNYSStOZFYxNUhsT2tpUWtTY0k0U1RBbWQ2VzJWZHZ2N3Z1a25XNXlRNXE2ODZJNFB1NjdGODlVYTVRSzJEL3E4YzkrOWYvaytzNHVRUkFTQkFGcG1xSzFKb29pd2pERUdJTzFsdi9xd1FmNXgvL29mMkxCL0grUS8yZTBLdnhjV0xqdjBYZGtteFMrM1FWNEs4aE40VXdvbEhhT1RKMWJkY2EzY3BpbTAxcGRYZkdWZnZMRnI4U0hpYStuL2lnU3ZtbVJ3R3FPUHo1YkZLTDhYSFRTR0VqVG5EQzBhTzNFSkdNeXNJcXE3UzhNTzFDWUtoMEw3a1dxNStrN1phdXc2cml3TU8rT3FwdjhWcVpiRTAzY3ZhcWJLdmJZdlRIV3VCWXZ6NC8xQms2UUNuejVqSFAxRFJEY3VpUTN1NDdpVi90bXZ0WnZ0ZzcwVnFmL1p2STZ5anB0ckg1M2liLzVOMm1lQUt4dlc2QjZ3em03LzFpTHN0WVpCVlBPV3gxTHZaMHo1TVppODVSdWQ0M3VRcWVlWXBsR1pWZ1kvNjVXQXM3TXNsQzZZMi9DOWIxeHF1c3ZuSXBhczFrN1ptYmJYNXlySUF3MEo3YzJPYlcxd2ZyNkJydTcreVJKUWc3czcrK3h1Ny9Ib044bnl4Sk1ub04xZ2syUnY5WWFZd3lCVlhRWFdwdzZkWXJ1d2tJcElvVmhpTFV3SEE3SlVrT2U1NHhHUTBiaklVZUgrOXk0ZmcxdElmS0dZN3ZUWVdGeGtVNjdUUnpGcksrdE1ld1BHQXdHdlByYU9kcnROczFHZy9GNFRESWVvd05OcUFMNldjYVpNNmU0dnIzTjBlRVJMNzM4RW5mYzhSNldWcGE1ZXZVeXU3czNpR1BOUC9ySC81UlBmZktIZkYyQnZiMCtWNi90Y1cxN2g2dmJOOGpTbE0ydE05eHg5alJYcnUxeDZjckRoSUhDNWhtQmdqRFVySzJ2c0xhMndzSmloN1hWRlphV2xtaTNPL3k5di8rMytSZS8vcHM4L3Voai9JMWYvZ1dVZ3AyZEhhNWUyZWJTUXBPOVRvUFJLTUhaZXU2NUdDcm4wMWdueEZrTEtsRGt2aThwSFVyQVpEbTdOL2I0N1gvM08veWR2L3MzVVhyYWlmY1Z3UjQzbWczK1oyc202b1R4ZlpKU29PYzQ2TlAxcWpEb1p4bmwwOEpOdmI3T0VpZ0twb1dLZVdsTU85WkZQWnhYbm5uNXpuTE9aMTNyemNwOFBJOTZtMWk5bThWbmw5N3NjczI2OXVuOHAvK2VKOVRjam5BekxRN1YzK2xaMXpwVENQYkN0ekVHazF0ZWZlVlYwalJsYTJ1TGhZVXVZUlRnaHFlY25SUDQ1NlRkeWU0TytYYmRmNm9zSlF0S3E4bDN3SGVXeXA5WWxjbGlVWlZqaDNOcXNlcllkYzY2bmxuaVlwMTVRdG04Ky9LOXpQNytmdWxrdXZjT3dyQVlUSFQ5ZzNLVm5DZ0tTZE8wRWk4dGZ2QzU4aSswS2dZM3JiZkZxNXBnZ1NRempNY0p1N3U3WEw1eW1Zc1hMbkQrd2tWZU8zZU8zZDFkMGpSbFBFN0ljK09GcElCdXQ4dDk5OTdMZ3c4K3dIdnZmeTkzdk9jT0ZwWVdYWXBLdWJ6dC9QZkVVZmtGay8yOWU4OWZ2K21zSjlLc2ZDZDdUTWlzU3VCRUN1UDlQMjFyZGREaVpRNy9QaWpEOUNCMFdaOXJHUmd2a0dtdENjT1FLQWlKbzVnZ0RBbWppTkNMWEVHZ1VkcUpYY1lZSjNnbENjUCtnT0ZnU0pLTVNMUEVDeVdWQVZKY29TMnluUlpoeWlzcmJMcnF2cnArcnU0L1RRNmtWZGNGTTc2bUdwQTJFOWxXQTI0S2E2SFQ2ZEpzTm82M2RmNjRLQTRKd3FBVW9JdXJVcVU0ckdvR1Z5SEtUOWVJeVFJcWJiMDZPVGtJY2F3ZnNoYXRJVlNLV0lmWTNHQ1Y4LzJ5UEVkWlU0cVFSZnVmcGhrbXo5RkJnQ1ZBbVE3R3JtRzVDM2owK0kxNkIvQ3VFRy9jQTNXakZ0WllqRmFWeWxrb2RzVW9jdjFmVGMyYmwyN2hpTGgrVHFHMFltdHJremlLR1k2enlpQ3hWUU5RNi9MS1puWXk1K0p6clNFNTFyOU5PaC8xdjl3SWlxMk5ZZm5yTUpDbFR1WFhXdnMzdUJCa1ZKbWtlM1YxTFUrRklwZ3FwNTM0ZER4T2FFN1Q3Tlg1WThaUzdTOW5rcys0VkpnVXhJb3piR1dZdEZwdHNEbmpaQXhZdEE0bWpEMW1HS2p6S0RyTG15c0RiNTdoY1d1SGRySmorZTRJYm4zSTl5VEhoY2JqdjkrTU4wK3RlejJqMTRVd01pK04yYi9YTzhWNkoxcThENU1HVmZFL2w2NDdOcmNacTJ2TE5Kc05aOHdYeVhxangwNjhtMFhhWm1JMEVDaEhabHlxYjcreFhqaXFkZU5qMW9qNTlEbUttdE9ySUFnMER6endBNXc5ZTRiRDNwQ0hIMzZVcjMzdFNmYVBqcmgwNVFyR3BCaHJzQWFpMEVWQ3FqeEhLVVduMDZIVmF0RTdPcUovZU1EMTdXdnM3ZTV3LzN2Zng4cnFLa0VRMHVsMHlITkRJMjZRWlM2aU1BZ0MwandselRJR2d6N3BhTXpod1FHOTNoRzlvd091WHJsTUhNWEVqU1liR3hzMEdnMkNJQ0RPVXRJMFpUUWNFWVFCVVJpUkpDTU1LWTI0eVhBNFltbHhpVFJKMlQ4OFJGMjh3Tkx5RW8xV2k4RjR4UFhkUGF5RlZ5NXM4eGMrOWxGT3JHL3dwWWNmNVlVWFhxTS9HUEtabi80TUQvekFnNHlTRWVOazVFU21VVUovY0VReUd2SGNONzlCcjNmSUs2K2N4NUxUYWJjNWMvWTBwMCtmWkhWdGxhWEZKZTYrNXk0dVhMaklqUnM3ckt3c3NIVnluUlBySzV3NWM0TFJLT1ByVHozTkUwOCt3MkF3d3ZpMjJTcUZSYUYxMVRkWjYrcWM4YUtOMG9yQU80OG1keEZLU21sbndhckpaendaVGVOUnlodkNBSllBVFRFcVNpMGlJdmZpUXFFRHpZdUNtU2Q2S0szOFNIRlp4U2JxNmF3MFpnazQwL1cybnRlOC85YlRLT3Y3MU4veklpN201VGQ5enMzYXZQbmlSbmtFeGJPZC9uM2UvYmlkUElydmk3U21SZlc2d0RQcjNzNktMcGtsZEZqcnZENkZjdlptcmJ5akpHUDN4ZzZQUFBJb3I3NzZHbXRycTN6MEl4L2gzdnZ1Wm1scGtUQjIvYld4emxIVjNvN0NWblc5dkVYbHZUbCt6ZFUxekhxTzF1ZmhhdlRFblovaExKWFhpL1hEWWxDOGYzVmhiQjdIMnRxM3YxdDRTMGlTeER1T2RpSnl6QmdYV1JESGNWbFh3aWdpelZKdnczcEhYRTNhYmhQUHR4YVZZNHpoNlBDSUYxNThrUzkrOFdFdVhEaVBzWmJSZU14d01HUTRHSkFtQ1dtYWt4dURNYTVlR0N5RDBZaUR3eU11WGI3QzBTY0dORnBOb2ppbTFXNFQrTVl0dDJieWZaajNibGZ1UWxIaU4zVGZWSm1RaTBFckhQVkNwSnFtYm85VStWWWVpNDlQcWZsZ044bDc2dHEwRG9qaWlEQ0tTaEVuanB2RWNZTW9EQWlDd0tWcm5DMlU1aG5qOFpqaFlNQ3dQMkEwR2pKT25IQ2pwdS9QNnpBeDM4aWRuQ1hTSzZWUU5TRzNMTWV4REp6TjEyNjNTSkowMHBla3NpdkRNUFJQcWVhWEZtMzFWUDkyKytWMmcxZldHSXkzb1dZT0RnU0JieHR6RkpBbUtWbWVFd1loZVo1aHJDWFF3Y1FnU1pvbXBLbGlGUDR3T3ZoQnJGb2pWeUZKWm9ILzVYV1U4cTNqWFNIZWFLWFFjZVEvZVFYUXE5NUZXSnZTUmNXcWhlQVc0c3pjRHQrOSt0WWZrNk94MXJDMDJLWFZqQm1Oa2xwRHE3elNXeW1sWmVVdWxPeTZZS09VRjFhb3ppOHpMcjRxL3RCK0pNWWJxdDZ3dEVWRHBmd0xZOEVTWW0ySVZnRUVBVllabEVwcStWZUNsTXZTbDZlU2dYMmVoZEdyeWpKTU1FOTlLYi95QitoYVErRVByVWFBaXRlOGFnSnM3Zi9yeDd1aUtMTGNvR3p1REhPY1VGVStjMS9lNldrYjgwY05tYnJHR1pmNFpob2NjMGExYXJtOUxvZi9Ock42QjNBN04zSGFpSi84ZnQ3bHpIREJieitiTjNiQW54SDFickNPdXMzZnAyVXJPMkZ1bCsrWExlcVllMThDcGRnNGNZS29HQm04eWVYWE8xTjFrOXM4MHlaNGk1bmxsRTRLWWNXVWhacHpWak1mYmRHWSsyOVgxOWU0ZlBYYlBQMzBON2wyN1JxOXdaQThUWjJZckJWNW5vSTFwRW1DeVRLaUtLTGRhdEtJWTFaT24yWTdETm05c1UyYWpQbjJ0Ny9OMHZJU1owN2ZTU051RTRhdXZWWXFKODl6MGpURFlnbTBvdHZ1UUx2RHlyS0w5a3lTTVlkSFIxemIzbVovZjVkZTc0Z29qR2kxMmtUTm1DQUlpS0tRT0l3d3hoSjRweUZKUjk3Z2hJMk5EUzVmdnN6UjBRSGRicHRHSTJZNEhESWFqVGpvOVhqeGxRdDg0bE0veVdPUFA4RkREMzJKU3hldmNQLzczb3V4bWo5OTZHRWE3UllibXh1Y09uT0s5NTArU2R3SU9kamI1K1dYWHVLT3RSVkd3eEUzYnV6VEg4UHpMMTdraFhOWGljS0FkdE9GbWVkWnhoY2UrakpiRzJ1Y1BidkY1dVlhblU2TGhVWE5wMy9xRTN6a0J6L0l3dzk5aFpkZWZvMjl3d0dvZ0J6akJrK1VJczhOZ1FwOVBUVCtnU21NY29NM3JXWk1mZlN1YUF2cjRsMVJENnl0NGo2dEQ3MnhXSXp5UWw1ZGlpeTdMWVd4cm10VHFJbDNacGJSWEhlTWJaRy9Lb1NiNDZMQkxJRngxbmZUMFE3VHdzOHNRZVptVVJPM0t2dXM4MjRuclZsNUZzK2lIaGt5ZlEzMTlJNC91K09DbGFsTkJYZzlFU0N6anAwbFpNMks4Q2tjek5MbXNKUzJabkdkcUlBbm43bEVmemptRjMvNWwvazMvKysvNFpXWFh1R0pKNy9CZDE1NmhZMFRLOXh6ejEyY1BYT0dWcXZoNnE2cDhxNEw0NjRPRmlKemtlSGsvVkJxM25OMDN6dUxUMDNVdlhwZEtwKzVPbDZuQ212TTJZK2xKVm5HV2N3VEd0OU4wVGRiVzF2bFBYWFROdHozeFpSYXJYMGI1aDNNUE0vTDUyR3RiNGZxUXVHRU0xeE5UZG5kMitYYjMvNDJuLy9qUCtHVlYxNTFJbUdha296SFpGbU96ZDAwSklzbDk0UGI1QzVxMW1ESWNzdTVDeGQ1OHNtbk9MbTVTYXZaWnYyRXB0bHN1Q2hTWnJjTHQ0T2ErdS90VS9nWkJxVjFLV2JlTWgwZktWUzVLVVdmWGt5WmZwMmwwSm93amdtakVCVm9naUQwVTNFaWdqQkNlUUhCNURscGxqSWVqK24zQi9SN2ZRYURIcVBSaURSTHkzZlRBcnJXaHRTdmFXWTdTdVZIdnBrR2xWSzEydVFGeE9tMHRWWTgrZVRYVVVvUng0M1M5M0oxMnRYblFFZTQybGpjOExwd05qazRYMnB3RThkTllyMVFXRXdOTDMzemlXTjhHMVhyTzdTdkl4aURqbkQxMjZlUlcxTk9NeHdPQm96R0l4clJCbG1hTUU1U3h1TSsxdVRIeXZKTzRWMGgzaVJwUmpPSTNUUWhjS09mUmVOWlBGZy8zOUVxYjZ6WEJCYWdGSE5LdkhKdWJXWEFHV093Q3VJb1lHbHBnYjM5dzFMMGNDcHZNSkYyMFo1VXNrU0lzZzJTY1VDVythcXVxeEhGWWtCSUFUcHdhOVFVaGtEbFhyZ1BXaW5Ray9NN2xUYXVvVFloMW9Sb3BWSGFvaU5Gbm5uang0c3FRU0Y0MU1Ra3BXcU9UTTFJbURBT1VGRE9JVFdnblBHc3FZK1lGWUYvcFZsTTZSZ1dBb3N2UmIyVnNsU0hsMnA1RVRmb1JUSmpNa3BWSGpkSzdkYis4QjJmZjNiekRMZzZoZGd6cjJ1WW5HWlNmam1WeUUxK081NWdMZSszMmNWVjM0VlFaTitBTVhhTHJLcWlUSTY4RmlmUExlcXhneWRGeHVOUklOTUp2VE9NeXU5V3RDdmFtZElWcW1zK2M5REtFRGMxV3h2cmJ2MlFXblRkc1JENG10RHRPczJiVi94M2duWTRheFI5MmdHY2NEQk1FUlBoblpqQzZjOXpybTFmNHpmKzFXOXc3cFh6SEI0ZWdGS3NMbmJvTGl3d0hBMFpETWR1MUROTlVNck5QKy8zKzJpdE9iVjZrdlcxZFE3M1QvSEt1WFBzNysrenU3dEhtaGhPbmp5RlVwb3dERWpUb1E5dGQ2SHkxbFJ6MjR2bjBXcTFXVnBlWVgzOUJOZHZYT2ZxMWFzazZaaGUvNmljNTkzcGRNaWJUWnFOQm5FY3VaRXBOT05SNHZOSjJOelk0UHIxNit6czd0QmRXTUJZdzJnMFFtdk51Zk1YK0xWZisrZGN1M0tWS3hjdWtxWUpUenpaNDZ0UGZSTzBjc2ZuT1FzTEMyeHViWExtN0NtUzhZaDhQR0o5ZFprNzdycUg1TG5YR0dlYUhFalNsTVFZeGtjOUdwRWhDdUhjdVFzODg4MW4yTnBhNDh5WlRVNmQzdVQwNmROME8yMVdWaGI1dVovL05FZEhmZjdvRC8rVTU1OS9qWEh1aEE4ejVXRDZKK21tblBnK0lBd2pyS2tpSWVwdFJPV1kxcHh1NVZjY0tlcEdNY1VJNjV4UzUrVldlZGI3Szd3SnF5WUhEYWFkWWpQVkVpa3pXNlNvTSszOHpvdWdtZlg5ZEZSRWtjNTBHUHk4YUpqaXQ1c0pHRGY3YnZyYXBxOW45clhNRmtobVJYalV5empydCtLLzlhaWFXWTZvTVdaaWJhOVpZa1A5M09sMEN2TkVGNE5vZGFkYk9lZnhjR0M0ZU1QU0d5ck9YVDNrWi83S1QvTzVmL3M1TGw2OEJEb2dHU2RjdWJ6TjF0YXJmT0lUUDBxcjNTaHVaRm1HK2loeXNRcWg5U0tLVW02OXA2cStIYjhYQllYRFUvODg2empxZGFzd3JvcDdSSzFOc3ZYMmRMWVFxWlJ5VTBtUFBhbnZUWFoyZGlqV3pWSytUbFRyb21TQW44NWgzUlNtc2k1VCtDeVZtRk9uSHNFekdvL1l2cmJOQ3krOHlJVUxseGlPeHFScFNwcm41VG9mMVFBRWxYR2dBZU1IVFgxazBFSHZpRmZQdmNySzJpcGhITEdxbDV3UG9zQk1tS21UdzBGVVg5ZitjSmFJTFIzNE56WjEzR0xkQUxSUHhWaGJ6S2h4djArMFQ2WFRnRldtakd5c1Q5d3F1b0o1aGtsZExBMENGM1VUeHpGUkdCRUdvWnMrNWYvcE1QVFRGZDFVeHpSTkdRNkhEUHA5QnYwKzQ5R1FORTJkNEh5cjY3Uit5cGVGWWsxUzUydGE3MXRPOWpVMTl4SkxOV1dxdnA1TXNhaE85ZHBhZjBkdjd3M1VXcnRJM2pnbWl1S3FyRVVPU2hGRmtYZWRqdmNQaFZnMXlhMzlIWGV1dTZhOFdIcHl6a0NHVWdwakRWRVVVY1QvS055Nmduaytkc3NJb0h6a2tIdi9kbloyU01kRFFxM2NlclZ6K285M0N1OEs4YWJmNytPRWhDb1VWQWVCaThqeGkwRzY2QnZmb05iT1BlYWtITU9Oc2hsc3VhQlRHRFhaMnRyZzFYTVg4SlBxUVJmMXVGNUp2U0NrQUt1eEpxYmRXdWZIUC9VcEdvMllQQy9XT0JneEhvOUlrckViOVRPbTlzOHI1UVlYeHVnYm1SeFROdExHV2t4cVNkTXhhVDVDQjhXY1ZkZUloaXJBa25tRDFsU09ublhOTEg1UlMydkJ1T0VXYi9ncXQ2aXAwaGpyUXRsY2crRERFYlZGS1l2V0dVcDVVY1hkVkNjRUtSY3hwSFhzNzd1YjI1MzV4WlNWRjdlczl1ZDU5WFhpY2RpcXhTNk1sUHF6SzU1dmtWNXBrTi9zaVU1a1VJazNzMFllWjFTSHVkeXFJVGllM052bzRuNFg0azBwNnIyT00yNWZ2SmtVYW01OVQyK2U4Q3dENkhiVC9uUER6RnVnSnZWUzcxeVV2eXIzSHJlYVRkYlgxeWVjZzVsT1lXM0VhRjdVMk5TaGJ5dXoydlZpbExPU3d2My8rd1p4VXJoMjM0K1RNZC82MXJkNTlKRXZzM1A5S25lLzV3U1dOWFFBM2NVTzNXNkhjWkx4OHFzWHlWTG9kVHVrU1ZhbWZuaHd3T1hMbDduejdKMnNySzN6NGFWbFhuamhCWTZPRG5uZ2dRZFlYVjNER01PbFM1ZlFmbjBXdHc2T3JiWFRWYXUzc0xpSXNZWW1UZDd6bnJzd3hySy92d2U0Y1AwOHo4aXlsTkVvcHQzcTBHdzBhYlZhQkdISS92NCt3K0dRdUJIVDd3ODRjZUlFbDY1ZUtRY21sRkp1a2NIaGtNdVhMblBwd2lYQ0tDWU1tMlM1b1Q4Y29KUmhtQXpCYW5iMjlubjEzSG4wVnl4eHBGRGt4RkhFeXNZbWl5dG5PSG4yZmhiV1Q5SFJNU1pKR1NkOXdyeEhzdmNhaVkwWUpCRVh6MS9udGRjdXNyRFk1WDN2ZlEvdnZmY2V6dDU1aG9XbERrdExMWDd4RjMrR0x6L3lOUjcrOHRjNDdLZFk2d1pvaWxHNklIQlJxRm9yTklvb2pyQzVJYzlTckxHb1lKN2hWNHMyOEFKTjRZZldlL0JxSTRUcWZPc05RNlhjWXFIV1dxejJEc2FVK0ZCR2cvaHFGaWpsbktiYXM1MnVxN1BldzdvUXhOUjVOMnZIYmtkc21kY216bHQwdVM1a1RLZGR2OGZUNmMwdVorRjhUQW9VeGZHekJOaWI1VDNydTVzTjVNd3FaLzIzV1dMT3pML1Y1THBDUlIweVZ2UHNTMWZwTEhZSlc0WXZQM21Gdi9icDkvSEpuL2lML0l2LysvL2grbzBibkQ1OUdxc1VWNjlkNThXWFh1RkRIM3lmRzVDYWN5MlcycjBxR29teXZMTkZ1NEo1NjdETkZLdEtENUR5OC9SeHBTRnAvVUxnOXZoSTl2ZE1QM3ViSkVteHlPK2t3NXI3QlZrQnQ1QjlGRG5oMTBjUHVCaHl0eTZMblRnVEx4RHI4dHo5L1FNdVhMakFzODg4dytIUm9adWlVOVFGN1NPM2FydUVLS3dQTWZRUnA4YUNzb1NCSm03RVhMMXhuWmRlZllXNDJVU1puSVdGcmx1elJ5bU1nbW94NGVuWkFzVjdWY25UYm5wT1RXbDVBMVIxeG9JZkdLOVY5S29FU2xHSVJWVng2b3BWOGQvYnJJUEtyVThVaGhHaGoyS040cWdjR0hFTDhnZWdGTWJrWkttYkxqVVlEQmowanhnTis2VGpoTnl2ZTZlMEt2MlNRdlNjeU00N1FjZmU5ZEtYcEh6SGlxbnF0UlZ2NWwwQ3FLSXRMY1NmS1FIY0ZubE4yc2lxS0JPVmlET05MVVZISnZ5em1XVlJ6Zyt0MnQvcDZ3OXE1WEFiT09SNWpsYnpvNzdxL2Q3aVlwYzREREZhRXloRkVJWVlhMmsybTNRNkhWZCtZN2ozN3J0cE5adE9RRTFTc3R5U1pibGZUUG1keWJ0Q3ZNblNCR05paW9xaHRYWmhmNzZqS2p2VmFTVlV1Ukd6V2FNOUJjVjc1RHBOTjcvUmtIRmlZODJ0OUk1L21ZbzU5clVjaXFnV1Y5RTB1YlZFY1plZitkbWZaT3ZrbWp1eW1QV0RVOXlMVE90S3F4TngvTzVYdFhiSjFCVDhMSUU4eTUzNm5xYU1zN1JVYnRNa1lUeE9YU2habnBQbU9kYms1Q1ozQ2Zub0lXZVFGanR0VUFvNENyY1NlSkltWGpBeWZxZVVER055eGttZk5ISFRDSkprVEpZbGpFWWpzanoxSWZ0RkZKTnpHRWRKUW01U0xMa1RsUEtjL2YxOVAxYzRaKzc2T3ZVR3JmYThWTDNCVm5VVmVyb1J2em0zRmdKdTBRRzhBNXpXdDR3MzhWcm5HZnUzT21jV3h6cEhicnZiZmtkenU5ZDcrK2xZck0zcGRKZm90TnNjdTB0S3ZUTlVtRGVJS2RvMkt1Y3RMOExJclhYQ2ZtSGcxQnlVaVZGN0xGOTkvQW4rNEEvK2tGWXo0Q01QZmgrdGRzenU0WURoTUdGbGJaMXVwODFCcjQvSkw0SU5XT2d1azJlR0xFdlJRY0RLOGpvb3c3WHRiVnF0SmtFUWNmYzk5MkZNenU3dUxwY3VYV0l3SEpKbmJxZUlzMmZQME8wNnc5blo0dG90c3VkM2JCZ09Sb1JSUko1WjBtVE01dVlXUWFDNWN1VUtVZVFNeXlRWmMzZzRaRHdlMFl6YjlBZDlGaGFYV1ZsWjRXQi9sM1RzMnZGZXYwK3oyV1EwY2xPcTh0eVFKS2x6QmtZSlJyV2hkUWJWN0JMWWpNYndBRVZHdTd2RTR1SUsyaG9HQnp1UTlpRHZjWGl3UTQ3bTZNWXVlMWV2Y2U3NUoybTBsamwxOWo0NkM4dmswU0xOZGt4K2xFQzdpOW82ZzJYRStQcHI1RWM5SG4veWViNzE3Q3Q4N0FjL3lBYy85RDdXMTFkb3Racjg4STg4eUFNUGZwQS8rS1Avd2d2Zk9jZGhQOEVHN3MwMkprY0gyaHZLbWtBN1l6RExjZ2JESWMxMkV6QmxQei9oL0IvN1BDME9GSzFIWVVTNno5WmFjcXhiTjg3N01qbHVZRVRoak1qNnJuYmxJQWtLbTFkcllEQkhDSmtXREtaRm0zbkhUVWVxekR2blptSkcvWU51Y3Q4QUFDQUFTVVJCVkxoNWd0SjB1YVlGcUZtaVN4RlpVOHZoV0pyVFU2UHExM0N6cUoyYlhVOWRFQ29HdTRvMDZ1Zk1XNFI0ZXFIblkvZVNRZ0IwVGtkNUR3Qmx3QkR5OVJldmNXTHJKR2tPbDN1S3J6eTd6WTk4NkY0KzloYyt5aU9QUE03MnRldHNudHhFYTgxVDMzaUc5YlZWVHAvYThNM3ZyY1dsNHZwdnRnWk4vZGg2ZXZYN09pMCtWVk9ycWpTbTB5ckxaZWZYdWZKK3p5M2Q5eGFuVDUraG1BWUNUTnlyTkUzOXpsQk9oRVpCRklaa2FVb1lCczdSUldQbTJNREdHUHFEUHBjdVh1VHJUejNGeFlzWEdTY3B4a3hPeVRsZW41VVBYbmY5bmRKZ01FVE5pRVl6SXNmeThybFgzV0R5ZSs3azFLbFRyS3l1dWtnVEg2bHdlNFpVWFRCNTR4czJLTHoycEl5L0o0V0lNN25VUlYxTXgrSWlHaFdvVXJoU3RYKzN2Z0N0WEg4YitIVnRnakFpaWhzRVVVUVFSUk83cE9hNVczdHpOQnd4R2c3THFjY1R1NHlXcnN1Y3ZHMzlqNnFQcWY1Tkh6NHA2VTBsNHY0dVJKVmp4MDZsWi8ydW1yWHZMZDcyc2NadGZEUGpyVlZLK1RWdjVsL1E2M25YSjBRbTYvcDAvTUxjZGNGcm9yMzJ6LzMrKys3aHhaZGVaSmo0cVN6R0VJY1IzVmFiMDZkT3M3bTV3WW4xTmU0OGM0YlAvL0huV1Z0YjV2NTc3OEZZZFZ1YkQ3eWR2Q3ZFR3d0ZWlIQVliNXpQNi9BbXp2VkczR3dCUjVXVjIxV2lZdjVxenRMaUFocmx0eE5ueHJ2aEs3NHFCSnlBUUlXTVJtT1N0SS9TaTZSNXdxZzNSR3RObzlGQUJTN2ZOTXU4a0tIY3RDQ2wwYUZHR1lpamlDelBzVmp5TE1PUXV4Qy9aZ1NFS05Vc2haZjZJblBLQnhIbTVNVlNwSzV6cGpBbXB4dmFxZGV2ZG0wNktNSkI4U3ErUWZtWFFZZWFvTndMenpVa3JpVGUzTlVhWXdNM0o1Y01reHRHL1l6UGZlN2Y4OFdIditEQ2NJdHphdzFZMmNCWXZ3MTYzYmVjMkEzTGlVcEsxUTN3UHp2ZWFQVEtuMmRlL3pXLzhYdjAzZDdmNlJaZzFzcjgzeXNVdStVQWs5dFJUbEM5VjNtZXNiYTZRcVBSb0pnSHIyc3R4czFHMW1kOS84N0RsbUkwRkFzZ1FtRlUxcDNQWTJjNmo1dnpGeTRSQmlIZGhTNUhSd09HWThPTjNVTjJkM3RjdVhKQWJqTzN5OFRZMWFzd0RIekRwREc1SmJOT3dEWTJkMXQ4b3doMFNLdlZJbzVqQm9NQldaYlNqR05PYkd6U2JEYTV2clBEMnZvYTNXNlhaclBKNHVJaW8vNkE0ZEQxRlhFY2t5Ukp1UURtNXVZbSsvdjdEQVo5eHVNeFMwdExqTWREeHNtSXZZTTkydTAyYVpheHZMekt5c29LbHk5ZkpneERqbzZPYUhYYURBWURvaWhpYy9Na1Y2OWNKVTl6Q0JUM2ZQamozUHNYZnBwTVEzOTNsOHN2UHNmUjlZdUU5T2tHS1dkUGJYRHZlejdBUFhkdXNiVFU1YkZISHVWem4vdjMzSG5QS2Y3ZTMvKzdIQjN0OGZJTEwvTDVQLzRTMTg2TjJUeHpENDNWTlpJODUrWFh0c21qbE5QdmV6OG5IdndnOXRvckhGeDhtdjJoNFV1UGZZT3IyemQ0NEFmZXp4MTMzc0h5U29kV3A4RXZmZmF2OHVJTHIvS2J2L1g3OUVjcCtJaFFtK2VnTkhHemhiS1d6TytxY25CNFJOeHF1RkZtWFUwWEtSeEoxeC9Xbm5meDdwU0NCRzVnb3phS1BERlM2ZGZZZ2FLM2R5UGVSdGt5a3RYdE5wWVh2MDdVT3pWREdDaEVPNmk1UVRPRWk4SlpueFpZNW9rdU0rczNsWk5YUDI5NnF0Rzh0T1pGcGt3Zk01WHp6T09tcVU5bnVsbjYwK1dZL203V2Zac1dQZVpkNHl3UnFpamJkRm9vLzNSdFRjd3BuSGFqZU9hVkhlSzRSYW9pSG45Nm0yNnJ3YWMvODJtZWV1cGI3T3dkc0xDNFFMZmJBUlJmL2VvVGZPSy8vamdySzB0K1NyaXQ2c1lNd2F4K0xmUGF0Rm5pMkt4N1VoMWZmLzdGTkp6Wi9YSGhmQ2tVeGh5ZmxsVk80M25IOWhOdkxqczdPK1ZTQ0VvVnUwNnBLbExlVkJFNENoY3RrT1VaMVJwYnR2TGpvWHhsckxXa1djcisvajduWG51TmMrZGVZelJPYjBNb1U5Vi9sSFZMU2hqM1hhdlpjcjZIMG96SENkLzV6Z3VrZ3lHNWNkRVZxNnVydmg0RXQvSDgxSnkvYjVlYWJhYjhXcVlvSDdWWXV5RTFnZEFVc3dBbWNsYStBbHRBK3pXRWFyOVB1emExdGk4SWd6TFNKZ2dpd2lBaWltTDNPUXpLU0g5ckRIbm1vMjZHUXdhRGdSdXd6cklKRzlOMUsvTnRUZ3QrYlNrL1RjNU9SeERObXQ1VExDMHdKZERVYkw2SmQzbGlBS0pXcnVsMGZYTEtUOWtHeFRHMzBMY0xRVEI3Y00vcGhGVmJXSldsRU4rSzV6Z3A5RnZ2U050aXRra3grVzFHT3dhNFdUVEEyYk5uK2RHUGY1emNLaFlYbC9qQUJ6NUFITWVzcks1dzl1eFpGSkFtQ1k4OStoZzd1N3RzYkt4amN1dm1CS0xZMjlzN2RnM3ZGTjRWNGcxYWxTdWpseHFyMG1Wbm8rYUVpa0podEZYYVk3bExnQ29VM3FKTyt4ZkdHTUN3dHJaR0hFV014M2xwcUIxdnIzeW5waFJZalZZYWsxbDYvU01JTnNuemxGRStvaGsxR0prUmNkaEFhZTFHRFpNaG5YWVhxeXlEOFlEUWhxNVNCNGJ6Rjg2emVYSUxDK3dkN3JHeXNvTE54NHhHWTdyZExvRU9zTXFTNTRiQm9FK1daVFNiVGVJNEp0QUJSdUhFRGVvdjFpMm82eUFURnF4ckk3V3lXS3RKZWhrbVRlbTBXMFJSUUc1eXdqaDBDanBnYkU1bVVqS2JFSVdhS05hMG0wdDAybDFDSFdLVTlZdWwxYklvRmxzdVdqcnZmR2x2Sk9NN1BWZk11bkx0amowdVRMMHhiaVVrM0k1VCszb2pUTDRiYnNlSWYyczQzZ1BNdTVWL2ZvU0Jkd2JWU0cvTitheDlYNDc4Mk1sdE9KMTRrN08xdGVVaU82d0wxM2FHbjF1SFM1WG5UbzMzekREMjY3eVRubG5sdk5YS1ZYUG9DdU92Y0ZaS2d3a0xWbkhtN0JtZS8vWnpYTDF3bm1ZRFZqYTNhSFhhNk1NanhxTithWWhmdmJiajJ4a055b1ZVUjFIa3A1MnFVblRCUXFaeXY4T0lDNWRmWEZ3bURtTjZ2UjY5WG84MHl6ai8ybm0ydHJib0xuVHA5WG9vYXdtRGdPRnc1T1o1Ky9zL0hvL29EM29zTFMzUjZ4Mml0V1l3R0JESG9XdnJUY0pnMFBjUmtSbUxDd3VzcnF4dy9jWU53akJrTkJ5V3U1K01SMlBBalNnYW0zUGoybVhpbDU3bit1NGVJU2tuNGhIMzM3ZkdZbnVGOTk1M2tqTm50dGc4c1VZakN0Qmh4TW1mK3d5cnl3djh4bTkranE4KytqZy8vdU1mNTg1VEczejZ2L2tVWDNueW0vek83L3duUmtHT0Nsc2t2UnNrNlQ2WGtvelIvZDlQWitOZUZwYlhHWjUvZ2NIQkZiN3owaFV1WHI3T0F3KzhsdzkvL3dkWVhWdWwwOWJjYysrZC9PMi8rZGY0ZDUvN0kyN3M3S08xRTh1S3JXMExSem8zbG12YjI2eXRyK0RxK21TZExNTEJaNDNIRm9LTU5ZVTFTNm5mMkxJdXVXT1ZON290M3FCVXZ2Yll3cm1ZRkd5S2VnZkZZclkrVDE4WUY5bExLVFRXQjZHS2Q5TmZhSmxHOFQ3T2k3eVlqcFFwT082dzF4b1FhaVBhVUliczMwNmZNbjNNY2ZHcGtxZUtRNmVuODB5Zk0wdUVtU1VJMUs5eFdweXBDeUN6N3MrOE5LYXZhV2JacHM5UjdyZEhIbm9ZTlJ5VG0wMTZTVTZuRlROT20zemg2UnRFclM1LzlaZitKdi95Vi84WjI5dlhRRzNRNlhUWjIrL3h5SmUveW85LzZzZG90ZUt5amhTQzF2VHpuS2dmcXZZOVZJUHdUTjZMbXduenBYRHBmbkdwK0hvOWkwb01yZXIxTER2bm5kTXIvTmt5SEE2QW1zaUhRbWtYK2VtbWFyajF4Y0RkbnlBSVNKTVVOemc4cTBWeTVDWm5QQjZ6dDdmUCtmTVh1YmF6UzQ3QzF0YkZMTlplY3VhQWM0b3RmcjBZLzc5QUtRaGNWTmppd2dKeEdLSFJaR25HOWUxdFhuN2hKWTZPZXVVeUVNdkx5MU5yM0IxSDFWZVkrVzdHMjBxenBWakxxV3JYNis5ejJkNFZ6WFBOUDVud2FTWVc3NTVTdzJyZlcydlJnZmJydkVRRVlVZ2NSZVU2TjJIbyt0TWl5alBQY3BJa2RSRTMvUjZqNFlCa1BLN1d1ZEhGMjFEems3d2RiREFUOTZoNFA4dCt4QXNvMVFFMS82YndOVW45ajhXQWhDNTNFNXU0c3JJdXpMakp4KzVEZmZGaGpWSUJTazFQbS9KcnlBUjZ6cXlWV3VjNHdheXlGWUpWbFhlV1cweHV5ak9tS2RxV3dGOWNFQVo4OEVNZktNdlJiQVFFQVNpYkVaQmpyRUVweXdNUGZqL3ZmLzk3K2NwWHZrcVNaTVJSeEYzdnVZdXRyWk16Y25sbjhLNFFieXgxQThWOTV4NmF3dGEyT2FOMjNEUmxKZlRHWDVHdSsyODFYOUhpNWhWMzJ4MmF6U2JqY1grbUFqazdEN2ZmL0xYdGJUNm83eWFNUW94eE80d0VDdEpzakZLYXVCRVNqZ01zaGxhelJaNW5ESWNEVnBaWEdDZGpGcGNXVUZxVjB4MGF6WmcweVFrQ1p6em1OZ1ByRnhWVmxxWGx4WEsrTEZpdnB0YWRHbmg5TGU2VXNhUEFLdVU2bDNSSU8yNlJHVU0remprOE91REU1aHBXT1NVMXl3MjdPM3MwbTAzYUxiY3JTS3hUVmxjMkNJSW15aGd3dVYvRXl4NXJlSTZWMGp0RzlaSVpVeGR1WHNkbENjSzdCamZOWS8zRU9rVVBXb1FlbzV3UmFTdHJxQkp3YnFNdGZXY3hPYVdnK0Z1cnlpR3h1bXBucXRVcTNQYStYL3J5STF5OGZKbjJRb2R1ZXdGak5IL3BGMytCdmRHSW5XdlhHU2RqZGk5Y1pQY1AvaFBEY1U2V0phUnBPakZGcXpBMmkvbnlnUTVvdEZvb0hUcmhSQmxVbHFLb0JpQmFqUmFIQjRmczd1MWdqR1UwR2hLRkVjcmlSL2RjZVBIK3dhNWJQOEZrb0N3TDNVVTZuUVdHd3dGcG1wSG5HWGxPV2FiQm9NZnl3aEt0VnBOK2Y0REpEVHJRSkZsR1ppMk5ScHNrRzVJWlNBK3Y4OUszbjZHNXNzSGFYWGNRTkVMMmplRm9jRWgrQ1lKdVFHSUhMSFpDMnMwRVplRWpIL3RCSHZyaUl6ejBoVC9sekprVG5EcTVoZGFXKys2N2h3Y2UrSDVlZVBFbEFoWHdvdy9leHlnWjg5eHpMM0xqNlcydUw5L0IrdnMvekQwUGZKTG8rbm11UFBkVnpHakk0MTk1aGl1WHIvR0I5OS9QKzc3dmZoWVdGamg5ZW90ZitaVmY1SS8rNDUveXpMT3ZrT1NHVnJ2anhBL2NNOVZLYy9uaUpUN3dmZmU3a1UrbDNQYmhPSkVscjRrZXhYUFNWazg0Q1FYbE9MYTNyS2Mwd0FtUnM1NmVBWlMxQktvZWlUQzVLSGp1bjdkUmxlbGhiTGtINURIeHdFeWRQeDE1TVZuenl3T1BHZFN6eEFoYnV5QUR6Z0h4ZmZBc01XTlNOSmcvL2F0T01iMmpFSEdxUTQ2UERBZkJEQUZneG5YVVJabml2M1ZSYXpwS1picjg4L0tZamt5WmpreWFGTldtZHpQVDdPM3U4OWhqWDZHOWVwcmhLQ0ZlT1VzNlVveDB4TG0rNXFIZmZabVZ3NWZKZGxKV2VqMnN0Wnc2RTlJSUk2NWYzK0dKSjc3SmozejhJMjdoMXFLdG12TU0zZnBQUWZINHZLR2t5emJiM2ZmNXo2Vkl6eGhURG5ZV2JiNzJlb0R4YVUzZmh5cjZxRXFybnNlc3V2Rzl6TWJHeHJHNlhMeUNXVGJaTnhocmFEYWJwS21Mb0xHbDdYcmM2clhXMHV2MXVISGpPcGN2WHlaTjB5b1A2dTJGcXZwc0x5RHJxaFZ6S1NwRkk0N3ArblZCbEhMcm5SMGRIbkw1OG1VZSt1TERyczVwNXlBdkxDeE1wZkJuaTZXWVdscno3ZXEvdng3YlkwS0l0SERzT3R6bllwSGUrcjhvY3J0TUJWR0k4bXZkMk55NEhhWkdJNzgxZUo5a05IS0R6cFpxNDk2cFBJNEpLSldET1ZHbTR5V2NkYTN6bmtVbHpCUkM3aHV6MG13NUNEaGRIcmRKelBHMWNHN05mR0d5ek5YYTh2MXdwNmpwQTdCUVJqb05rN0dQOWxPRVlVU2VHelkyVGhCSGtWdHZ5TGdvb1VZalJtdkZ4My8wNC9TT2VseTlmT1dXWlhtN2VWZUlOOEZOSW12ZUNHV25YRlJicjJLWHYyTnBOQnNzTGk1d2NORDNWYkphNVBkNGVzVmZHbU56cmx5NTZzb2RhTFNHVnF2SmFEUWtDQnNvWGF6Wmt4RzIybWl0YUxhYUdKT1Q1aWxabGhJRW11R3dUN1BWSU1zU0loTVN4UUhEa1F2UHQ4YVNaU2xoR0JGRkljbDRqRklRaENGaEVGWkdpUy9WNisxVVo3V2JWZ1dnRlRvTWFiU2M0R1NNUVFVdTBzZmROd2lqQUlNbGFrUUVVUUFZckRZc3JheUMwcUFDcHpvWGVTaExNWi9hRFd2V1JoOTkyWU1nckIxZk42SU4xZ1lpNEx3TjNMeE92Yk1ielhjRkZwck5KdXRyYTg2NUxRMmt5b0U3Tmo3ejUwS3NjZFJIbitzajFJV0Q1MlZlZCszR2JTbHBiQTdXUlcza3h2RFNLK2M1Zis0Q083dDdyTnh4Si9kODdDTmMvTWJYZU95TFgyQng4d1FOWXpHRFF4YWJsdFhGTGdkRDQ2WkI1VG5VREpEQ3lUbHg0Z1JZVFpibmhEb2tqaHYwQjMxeW14UHBnQ2dNZlJ2dDFxMEpnaENyTmNxTE1rRVFvbkJybVBWNlBjWkpnbExhTDhSc0NYUklscm1GN0plWGw4bXloUEhZUmR3b3JValRFU2FQMmQvZlozMzlSTG56VkxGdVdoaUhwSGxPUGtxeFdVYllTRms5c1VKei9TUW1EK21ORmJtSzBORWFSd080OUx5aEd4eXgzbEZzTG1zYXFrZVFIZkwrOTcrWHh4NTdnaTgrOUJqZi82SDdhYllhV0IxeitmSWxzalRsYUc4ZmZlOXAvdkpQL1NnLytja0h1WFJwaCtkZXVzekZxeTl5UGt1NS83NTdlYy9DQWtjWFhtRC8wZ3U4OU1wRmpnNTdLSzI0NjY0N1dWOWZaN0hiNWEvKzNFOHhIdjBoTDcxNm9ZeDJ5Zk1jY2hlaGNQbnlGWEpqaXdqcFNsREo4MnJ6Z2luSEhHWUxHKzdEckhybTFycWJjTmFtMHFzYjBMZnVpdHl1YjZVVE5wMkc3L3BVN1h1bS9pN3J1ajllb2NvRmsrdWkwTHpvaUxxNW5pc25RQlhqNnJNV05vZkpkNnlnL3M1Tm56TXZLbldldURMcm5GbFJKTFBLTnF0ODlTaWw2V1BubFhHV2FGT216N1NZWm5qeXlXK1NKQ2xQUGZJUSsva0NEM3ppWnpGUnpJaVEvZjZRMGY0ZTMvbkdrNnlyUHRHQzRmck9EdTJ1aTR3emFGNSsrUlZPYkt4dzMzMzNvdjNDM0tYZFU3dXVTV0drRUY2bzJVTEZjNXNkUFRVUnFWUnVlYXBxQzNEN1BQU2thRE4xMDVoMnp1clB2WWhPZWpld3Q3Zm4yK1ZxUXczbDc2ZkozWnFSU1pLVTk2UFZhcFZDVFBYZXEyTnRocldXSkVucDkvc2M5WTdLWjF5SkFKV3FiSzNydzRyQmdNbUd4NVduMFlocHRscWw2SmZsR2IxK255elB1YmE5elZlLzlnU3JxOHQwT203aCt6aU9waE42ODZrMWUyVzlwSHJuSmpZanNaUG4xWDIwK2lzOTBaS3F5ZVBjWXJydXp6QUlpZUs0L0JmRUVVRWNPK0hHRC9aWWE4bnluR1RzSWxyN2ZndnFORTJuMWFXSm1KdDZnWXRvSXFaK2Q2L2E1TUxHaysxN3ZmMjV1VWcrN3pmcnhmaDVObmdoTXRwQ05MUDFHUnFVOWxNUXpGLzRmSDVwU2xYWkgxc2NYMTg3eS9uUTFxL1BtcVJPSkV2VGxDUk5PVG82QW10WlhWMWxhMnVMelhZTDdldHZFQVJ1TFI3dkowNlV5U2V2ZlFlWW1adzB6V2cyMzduTzRidEN2RG0yZ3I2MUU1MnArK3JXeXYvRTcxTkNUTkZHRnMxSjNBZzRzYm5HdVFzWDBTckFGQzlFN1FYTEtUb3N0NmtqeWhtUE4yN2NJRGNaS3RBRVVVaHZjQVJLMFk2ZFdtaXRjZE9sUm4zRzJaZ3NUV20zMjJScFJoZ0ZCSUdpUHhxNytmNUtrUmxuL0R2Tnd4TEdFV0Vjb1ZHa2d4U1Q1NHpUbEdhelNSQk9DaDNGcGZyU2x6OXAvL3ZNVjFIVkRLZnlmQmVlcG16aEVpbkNPSUpBK2FFYjF5cG9yUW0wSXM4U1VwM1RpTnlVcXNYRkxrRVlZdFBwRi94NC9rVllwUEdObUZ1azB0Y0JxLzNpeU8rZWtaNTNOMFduTXZtNW9CQldxOCtxN0REZzVpTFRtMW1INWprVnQvdjdtMGNoV3VTc0xpMnlzTkJsMmlId0JYcDlvMXZ2TU53eVdIN2RMK1ZEeC8zM0NvczFicTJhTE04Z04yN25pRHp6NGRBSnd5VGg4VWNmWi92NmRYcjlQckZWbUNUbDlMMzM4Y3BUajNEdGhXL1JiRVEwR3E2OVdWNXNvbUszZGxtcjNXS2NwQXg2UFpJa0tmdWgvZjE5d2pCR0VUREloMmpkZHdaNU5rWlpnd3RUVnNSeDVIWU1STG5GRXJXbTJmQmJsOFpORnBZV1dWcFpBUlJaT21Zd09QTHIzVGdoWmp3ZUU4Y1IzZTRpNC9FWVM0N0NqZDdudWR0MWNQdjZOdTEyMnd0RkNWRVVrUTRINUVtQ05aQ01CN1RhTVgvcG95ZG9kME0zUGN4YWtnUjJEc1ljamcySFE4VzFVY0QxZ3hiZnVwYlJpcHVzTjBOV1c1cU5rM3RjMzdsQ2QzR0pJTEJjdkxqTjRkNCtnLzZJZHJkTGIzREUxU3VYMlZoZjRnUGZkNFlIUG53UHd6emk5LzdMczF6ZVh1THM1bGxPZk44cVliZk4xZTg4eWZYZElWLzR3bVBjMk43bHdSLzhNSnNuMTJrMFl2N0daLzhLdi9tdmY1ZFh6MThteVdFOEduSDkrZzMzWEFOTnJuS3MwZ1RXcjcyaGZLVG1MTEVCam0zNVBmRU9UQTlCK3U4bUJuWUtnYWo0ckt4YlZ3Ky9DS1N0MmhVM0Fic2FJYTI4RmlhYXNkeC85Z0h5NU1vUzJzbXkxWVVNcTZvSUpLYmlOWXdDN1JmSHFrZEVUQXM0eFRzMFQrU1pwbTdjdjU3anE3S2J1ZTN0dEtBenk2YWI1YVRVcit1NHlGRXh2YXZXN0lpaCtqb1djOHFKZDdDc1lqaEkrY1kzbnVIQ3hhdGN2SFNKUWFaNDl2SFA4LzVQL2pXMkR6TjJqMGIwTHp3UG8rdEVIVGRGNUxBMzVPcmx5OFJoU0tmVFFabUFMejN5VmNJbzVxNjc3eWhkbjNvRVJISHY2dXQ0RmMrOGROeXJZVHIvcjdKUko2S0hsQ3EzV2E3ZkFyZVBrQzNyUS8zNkp3VXM5NzFXczZmdy9mbnRUVjRmUldTazlXMURJYUphYTEyVVpHNFlqY2J1dmxwYlJ0N0FESHZidi92RnVmM2hnS3ZiMit3ZkhFdzhwRmxpTG1XS2JqVWRSVmxMQUdpMkdvU2hHeHpBNXFUSjJJbEtDbENLOHhjdThNMXZQY3ZxMmhvTGl3dmxycFIvZGhFNFZjUG5pcURLcUxacUlFYVZtNUNYR29TcXppc3V2NmlXOWJhNHBuMGVJd2dDb2tiRDdTZ1ZCRVNSVy9jbWlpT0NJSnpZMWRia09hUGhrRjZ2eDNEUTk5T2xhdXZ1M0tLaVR6L2oyVzJKcFlyU25OdzVhbllHMDFKZmxiWmlTdlM2YVFFdGxoeHI4OUtIbmo3RHJlR2taNWFiMHVmMW55YktQVkV5LzkrY2V0bXRkV3U1SHZWNllDM05Wb3UxdFRXMzI1ZWZMcDVsV2ZsdmYzKy9qS0tOb3BpMXRWWEN3TWtleFk3TjlXc2VESVpjdjM2RHMzZWNwYnU0OEFZamlONGEzaFhpemF6UWl0Y1RxbG1LUEZNalpxNmIxR2hGT1VLYisreVVWcXlmV1BQckVVOHJxVUQ1OG5rcFV4bmNuaFFwTjI3c2s0d1RHcDBtM1lXTzI2VkE2MnBZREZoY1hzVGtydklGWVl6U0VBWkIrZUtFalFZR2lPSUk4Q3ZIeDVIdkxOeFN4UVlJR3pISmFFeWoyU1NNSW1mWVdlTTJ1YkwxVUdLditOWlVmN2VjY1gwUk1WV1dML0FqaEJPMzM3ckZqUHVESVNob0JqRmhIR0l4N083czBHNjNhYmM3dE5zTk41Sm5qTThwcDdzUUU0V1FwVzZFUjF2RnZFM2NpaERkSXR0SjhhNGE2Vk42ZGpkeksrUHlqVHJRODBZRzMwZ2ViM2JaYmlWU3ZKbDUzWnJwOVZlbTgxSzE5dCtKRGZQS1Z0WmRPMm44RzJ2S1VQRW9qUHg4ODh5TG8yN09zZzYwQzY5VWJrcEZudVhsd3VkS3FUSkt6WTJZdWFsOFJZaHhrWGNWeVVHdFBGWDVDc2RnU2dzdXZ5dnE2NnhyZXpOeHpWdGgyVUNlWmF5c0xORnFOZ0MzUzRxdUhYdDdhYjZ4T3Z4V0VwVDF4MkJUdDhOSG1pV01Sa1A2L1FGSk1zYjRLVVhXTy9pajBRaFV3TVdMRi95Q3dqblBQdk1NUVJBU05xMWJZeURMdUhMbE10Ym1MQzB2RURmYWRIU2JoY1VHS0JqMkJ0ell1VUYvTUNEUGN6cWREcWRPblVMcmtEVEphVGFiemxDTUlvSWdZSC8zQnMxV2kyYXp5Y0ppbDZPalE1NSsrbW5Hdzc2Yjd1VHJYZVNQWDE1Y1luVjFqYk4zM2ttejNTUkpFdmIyOXVqMzNhTEZVRTBoMmJseDNlM0twQU9TTkNVblIybkZjRGlrMCswd1NrZTBvNUM3enA2bDFXcnh0YTg5Z1ZHRzN0RStIL3ZvUGJRYWlpaHc4OSsxTldUR29zSUliV091N1k4NWYrR0liNzE4ald2OW5PdmpCdnZCSXRkNkNtdEM3cjcvZlhSYkFWLzcycittMSt0aGxXSjFaUW55bkMvOHlSZTQ1NjczY01lZFoxaFpXYUhaYXZHWGYvUnUvc1hEVnpsY1hXTTR6bG01NjhNa3d4NEhGMTlsTUVqNStsUFBreG5EUno3eUE1ellXS1hiV2VCWC9zNWY1OWQrN1YveDJ2bHRCcW5iTFd0eGNSRk5KVlJZVGVsWUZxWiszY0V2NjdJZmJad3dYT3Z2dEtFY1hTejYvbVBpeDlUZ1VVMHFwbGhKM0ZvLytLRFZzWFZ4dEhhTGlycTlxNVFUZkpUZnN0Y2F0K0FveHhjVUwvT3UyekdxbWlab3JmVmIvN3BJbWxtanV4UGlnS205djZxeXFZcHkxdHU0K21MUVJab1R1eGRObFhXV1NETHJlbWFkTjA5Z21aWHVkRmxuUmROTWl6eTNrOFlzY2NqOUFRck40NDgvd2RWck81eS9lTms1ODJuTzNxVVhPZHErd0tFNWd4b2xaRmRmWkRrWXNkQnFFMnZRUVlPZG5RTmF6VjNVVmtCSE53bURnRWNlZVpRVEcrdDBPaTAvRmI1NkpqWXZiTEQ2dWwzK0dkYktYZlZWVmQ5YUYyQ09pMWZlQXJUVzl4MlR4ODRTRG91UmVtTW5vNjJxWTkvKy91Q3RZSE56RTJ0OUZDRHVmYlM0dmlYM2E5NVlhOHExdFlxRjYrc1JBaVdGcG12ZFZKRWJOMjV3NmRJbGhxTmhkVitWSDVTYU9xM0Fhekd1N2RNK01hV0lvOGl2YmVmV2FFdkdZN2NXbTY5Z2Facnk3ZWVlNC9TcExVNnNuMkJoWVpGV3MzbGN3SDdUbUZLdHA2VEhPcFAzYWZxOFkwazRqOGdXZGZqNFlWRVUwV3cyYXBFM0VWRWNFb2FCWDQ1QysvdGtTTVpqRGc4T09EbzhZRGdjdWtqYll5VzRQWWxyWHJ0NE82WlRKZTdjaHA5UkpsZ1hjSXVCZzZsa2lxYk1WdHUvMXlsODBIcStMcCtiUElmSlVzMDR0bW9yV3EwV25XNlhORWxJMHBSZXYrOGljZnpVVUsyMXM1TVdGaml6Y3RZTGJPNzdUcWZMNWN1WC9YWFppV2hKYXltampFMXVYTHVzMzdsdDBydEN2R2swR3BnOEtRVUh2R0dqZkNYVDJtMy9wdURZbTF0OFYxUnlmZXpOVnFValdJaThiZ1YwemRibXBuTU03YTFlMDZLQzVDaHQyZDg3WkRBY0VyY2JhQjNNZklHak1JUVFYK0Z5WjFONmtkRGdYcURjV0VKL3ZyVnVXbFJ4QndvUlIybEYzR3FXNmVaZWpiVGVrSjFXZFlzUmFncUhrMklCWi8rU0Y2R3ovckttbGhra2pocGs1ZnhyTjZxUTU0Wm1zMDBZeG9DaTNlNlFKUWxSNU5ha3NjYlE3UVMwbXlIRGdiMXBvMWNvOFBYUGs0WlZKZTU4cnlHUlJNZXgxcTM1ZFBmZDl4QUdMcnFnY0NTTXNZeUdReTVldW9RMWhzM05UYm9MYmNJdzRPRGdnSjJkWFE0T0R6QitaNFhscFZXV1Y1WktZK3JHalJza1NVS29OSzJGTmtvRmpFWWp4dU14WVJqUWlKc1lhOHZGWUJ0eHd6dExPVm1hK1hiRnZUL0c3MDZnbENKdXhPNVpXc3R3TkNxYmh6QU1DY0pxSk9BTmk0aiszOHpBMXJKVHM2eXNyUGh3L1B5bWZXN2RFTCt0L0F2SDlPMFdiMHdPeXFBd0tKTXhUc2YwK24zMmRuY1pEb2VNazRSa1BHWTRHcE1sR2NrNFpkQWJzclRZNGY0UGZaQlJZa2l5bE56a3BPT0VqYlYxdnZYczEybUZLVHBOQ01NVzQrU0kvZjFEbGxlWDBGR0QzSVJZSUZwY3BObHNjdkhpQlQ5Q04rRGxsMTltb2JOSWx1YUE5b3ZLVnhLMVVwWXNkN3ZsUlZGTUkyNnl1cnBLbnVlRWZ1RkVGUVNFUVVDQUlrL0huSC90SEJiTjR1SWlTMHNMcksrdGdWSU1CZ1BHNHpHTktPYjB5Vk1jSGg3UzYvY1lEUG9NaDBOWEgwM3VERUJyTVNaamFXblJSZWJZQkpVSDZCQmVldUVWRmhaYk5DSkZxQUlhM2xCcXhFMmlNT1RVVW92VHE0dDg5SVBMWExvKzRPVkxSMXk4M0tjWGFQSldpMmVlZlJWbGh1enVIdEplNk5KZFdDU09GVC85MDUvaGtTOS9rYWVlZXBxWFgzeUpPKzQ0eStrN3ozRG1qanRZYlk3b0RRY3NkenBjdUhTVk96LzRRNUFaOWkrOXpEalBlZktiejRPR0QzemZlN243N2p0b2Q1cjhyYi8xV2Y3SlAvbS9PUGZhZWNJd3BOdnQwbWcyeUswaTBPNmRuSmhlYld0VG1iekJuRnRMb0txZHFFeXQzazhMRjY1K2VTZDE3clR0YWhGS2w2VXB4OEVWMVRiMWhkT3RDaUhhNEIyTlNnU3F1dWhpSkgvMnRLS2luQnFYUnU3WG1pdVBMYllVdm9sQVZYY0tpK3VZanZhd3hUMTBudjB4MFhvNnplbnZwcW12eVZJL2ZscGNtY1c4K3dESHQvcWVkZHk4dEtmTFA1M081T2NxOGlYTEROLzQ1cmZZMmRsek85Q2tLYTI0d2NwQ1JITHg2MngxcnJNMFRtazFlclNpaURDd0JHRkVvQzFaTnViNmpXc0VJY1RSRmlwV0tENTl4Z0FBSUFCSlJFRlVqRFBEbzQ4OHhzYy8va04wT20zUWZpU2dGR3ZVekRJZEY2WDhnS0thM3VDaGRzOThQZk9QMVIxWENKNjJXaitzU0xlK1cxbjlYaFYvMzJ6Nzh1OVZ0cmUzVWNwTkxiSGcxbzRxUkM5VERCQ015K01iY2NORlNIcmIxVTF6ck5WSjczUW1TY0p3T09UdzhOQVBOcWp5OStub1B5aDhHNyt3clBiYllIdnhSbXRkK1F2VytsMlQrbGhiTElxZG81Um1kM2VQVjgrZDU5NTc3MmRqWTR0RzFDQUlaOG9wVkE0NHFOb2FtNU44dHpaczFYNVZQc3Z4ckNidVFlM25XWktLMXBxNE1ibldUYVBSSUF4amRCaUMxdVdVd1R6TEdBNzc5SHFIRFBwOXYxYlJaRWF2NXdxcjkyNVNRUGR2MTRSdk5uMGZacVUxNzd0WkVWbnUrNXNsYXlnaTFldVU0azN0UXQwenQ4ZVR1QldGbWFpcWU1SG5PYjFlajhCSElKNDhlYkljN0NwOVBWK20zT2VXNTRiSWk1RmFLYi9MWTIzZEoyTVpqMFljSGZYWU9ybEZ1OTFtZFdXVmRydjFla3I3bHZLdUVHL2lNTUlFcWh5SktFYWFnaUJ3aWx3UUhGc1p1NkFlL25YOGR6OE9aUU9VenYyV3J4YXJRcXpTYkc1dTBHbzE2UTF5cXVpQStRYVZJa05weThIK2tQNVJ3dkphMWZsV1lYS1ZLbGtaVVdyS0czTU52TGI0TlJId0VVR1RSbVNTSktUampDQUlNTmI2U0FMSTByUU1EYVRtUUNoVmhSbm14cmp0dkkwaGltTy9CUzUrTkU2VmkzTFpxU1pSS1UwVStDZ2lyQytURTNHMGQyUzExa1J4N0pmVGMvZXUyUTVvdDV2czdrNkgrTjJhNldsenhhS0lXdW1iK285dnRoZ3luZDUzRTNud1ZnbzFiNDhvTkdsMEh1L3lYS2ZsT29UWkk3TFd1dm5IZDI1dThkblBmdGF0NFpHa1pMbUxKR25FYm4yUC8vaWYvaU9mK291ZlluVjFGUjJBdFM0S1p6UWE4ZnUvLy91Y3YzQ0JuL3ZabitPT3MzZlNhTHFGemNiSm1PMXIxL205My9zRHROYjg4aS8vRWtwcFB2LzVQK0hoaHgvaXgzN3N4L2p4SC84SkJ2MEJ2Lzdydjg3Wk84N3l5VTk4a2lSTitiZS85VnRzdkdlRFQvL1Vwd21qc0ZUOWg4TUI1ODZkNCtHSEh5WkpFaFlXRnZqNVgvZ0ZGaGNYTVNibjZ0VnIvT0VmL29lSnhTZHZ4VVFkVTFEWWMrcVdWYyt5c1hrQ3JYRWpnR3JXTTNoakZFN3AyNG0yQnFVTXFKUXNUZWtQaDJ4dmI3Tzd1OGYyOWk2RC9waEJQOEZZUzlTTUNGdHJaR2FacTRNZVowL2Z4Mk1YR3lUTjA1ajhhNkRnOEdpZlZxdkY0VUdQUy9zN2RGb05rdEVSemNqUWJFZDBVdVcybzdiVmhwaHhISFBublhleHQ3dkgrUXZuU05PTU9JeFpXbG9paWhxZ05GRVV1YWxXclJhdFZvT2pvd1AyOXZkY1c1eTdkWGkwMXBnc1k1U21wUWdZS09YbmVydlIxT0hnaUJzM0l1SkdneWlPYVBrb25xV2xKU2RNTHErUTUyNjNrbjYvVDcvZks0MTJwU0FaampoMzdoeHBtbmpCd1RuVHYvM2J2ME83M1dKbHFjUGFjcGRtM0dKeG9jUFM4cUlQVTE2ajNXMnpzTmpoeEhMSXh0SWlmT0FFMmU2enZQYnFJWTk5K1N2a0tpVnF0Q0Via3lRamZ1Sm5mNHBYWDMyRm82TWpGaFlXR1k3SFBQZkNxN3gyNFFwcm0rZFp1dk5qN09XR01RYVQ5RGpvbjJEcmZSOWw5OG9sckJreUhDVjgvZXZQczc5N2hOYWF1KzQrUTdQUjRWZit6bWY1Qi8vRC84elJLS1hWYXJwN1pRM2F1bDI5ZEswdnR0NEFuQlpsQ2tGRHpmaTlvUGhzWVc1MGliVlY1R2UxVmF4eVcvU3FxbjlYWlYvdjM3NUM3Rkdxakk2eDFvSTJ1TmUwNW16RHpIekxBUnhWdUFCVk82SHJlVXljVXl2M2xBTStmWndUckx5QW82cHlUNTgvVDBTWVR0ZGZMdlZvbmVuOGp6Mm5XajZ6MHArWDMrdlpYdjFXMFRxVHYvdHp0T2IvWisvTllpMDdzak85THlMMmRLWTc1cHpKS1Rsa3NVcWxVZzFTU1YxeWw5U3lMTGRhRXRwdE5kQ1dJQmtDM0M5K012em1GNzhhOElzQkFRYjgxSkNOYnJRdG9TVkRBN3BiTGpXa1VvMGlxMGhXa1N3T3lXSW1jN28zNzN6R1BVYjRJU0wyM3VmY2N6T1RMRll4UlZZUXlYdnZPWHVJSFR0aXhWci9XdXRmZi9sWFgrTFduVHZjdVh1YldURkRDTUZnTUdDbFAwQ1ZVNUx4OStrQ3ErZXNFOHM2RzYxVHNOZnBNWjZNMk5yYUlvNGp6cHc1Z3hTQ2Q2N2Y0cS9MditXWGYva2ZFY1ZoY3orT3QvYjRlQURGQTRBV1dHK1ZPcWNaUXlHRXJhYnE1cVVXTnZYZjEyVmJGbkd6RERoYjlnK29JMDArOUUzWTlETmRsalpxMTFnaldBaEJXZG0wcWRsc1pvODFsbnR1T3AxYVhicFZXV2l1R2VybzRUd3JXc1RHU3c4RkdxNHY2ZjU1KzBFNDQ5WUQxVlZSa0tjWjA4bkU2ZWVDU3R1NW9iWG02cHR2Y3VXWnA3bDQ4VHlEZnBkRUpUVEx4YTJCRm5oekhESmh5ZWYzRzhPR3NGd2JHNGtvbkpBVXJwejIvTnp6MXpZd0oyODFRaW9hTmRKREl3M29Ha1loU2RJaENFTHJKSWxzdFNsYkdyelJ3N1RXRkhuQmREWWpUVlByakhOT2ZaL1N1aGk5c3RqOHZ1R1BteHNSTDBQblRqNEovR3lOOVp3OGI5dVE3cE9sdWxpTEYyMnhmeTFnOXFSb1NDbmx3dHYwMFVMTGdlNlRtd1RUZG1BSk5qYzNPWC9oUWlPZlBFYXBMZkJNeTk0VHJXRUlBcGZlSm4wUkcvdG1iRlErcEduR1pEemg3Sm16ZFhxN0NzSUg2T01IMHo0UzRJMlFBdVZ5K3YwYUZVNjVGVkxXU054SkliZ2VWVzJESHc2MndSaVhMK3JRWkltaE1wWjB0OS9yMHV0MG1FNkhEbjZ4SHRYbGhxa1RQTUl3bTJqdWJoOXc4ZkV6Snp5Uk9iNncvQ3l0RjRSWE1PeGZpNzQvamFCSVM2STRJY3N5RG9kRGtzUkcrcFJsUWErVEVFUVJBSGxaRUFoYjRuYWF6b2hqNndsUUxtTEpRTzJ4YWQrN0VZR2E5dERheWxZK1YzV0p5QmEyRkxGQkk3SGt4TmF6M01FckNjZkdycjZ6Ym9WKzJoL0tHVEVObXF5WENwMGZ0dzlmODQ3SDY5ZXZFUVFCbTVzYktDV1pUbE4yZHNZY0hSM3g3TE5YMkR5MVRwNW4zTDV4a3pDTU9IMzZOTDErajZlZWVnb0RQUG5VaytoS2MrUEdPMVJWeFNPUFBNTEZTeGU1ZlBreWQrL2VwZGNiQUlMWmJFb1FoRHoyNk9OMHUxM1NOQ1hQY3g1OTlESE9uVC9INGVFUkFCY3VYT1RjdVhOa2VVYWVGd2dCS3lzRFRwOCt6ZXV2djhFckw3L01aejd6R1Q3eGlVOVFscGJzcnRQcEVLaUF2TWgvNFBuYmxoMDJ3ZEhMSkEybVFwaUMweHRyV0k0dWpURHlRUkNmQjJwdHcrYURhbEpVR0ZOUzVEbWowWkN0dTd2Y3VMbk5jRGdqendwNmcwM1d6cCtqVUFraTZITnpQK2NvMHh4MForemRoc1BSUHVOWmlKUUJWVm1BTWJ6dzRyZlkzTnprOEdDZncvR01xakJrbVdRMEtkamJ2NDdXc0xaMm1qUG5MMkNFb04vdm93TEo2dG9xSzJzRDd0eStZNzFLa3pGU1RsRXlKSXBDcWpJbVN5ZnM3MVUyZkwzSTBkcTRmN1lhb2RZMmJkZG9qYTVLTjg0K3drdzN4SmhTRWprd2FHV3dRaFJGNUVYQmJEb2hERUtpT0dKbFpjRHE2Z3JHUUo1blZMcGdOcDI2eUJSTnA5T2xxalJGVVhManhtM0NVSEh1M0duQ0lFSDBOWGxseUlxS1V1ZThjK3MyVWdYMGVsMmlPRUtwZ0NUcEUwYUNNRkpvTkZsWmt1Y2xRbXNlZWZRaWgwZEh2UFRDUzFTNnBOdnRVcFFWVWtLYVYzei83ZHVJbzFkWi8veGxTaVA0MU1lZjVvMDdLV3RyQXg1LzZtbHV2UGtpR0VGWnd1MDd1M3p2dGF1c2I2Nnl1UmF5c2JuSy8vZy8vUGY4VC8vei8wSVVCRFdIa1FvRkNFbHBESUZ4YVNDMVJtanFmYTNlM2RvR0ovTU9tTVYyTCtMYjJpUHJ0eXUvSWJhUDBmTkd1QVdRdE50dnZRS0swOG1OTTBLT2d5c05nTkR5TFJ2N1B3K3VlQitRMTIwV04rWjJWTVV5UjhRY3FOTU16ckYrbk9UdFBRbTRXWHlXazlveU1PVkJIU1R0Q0JuNyszektnZS8zTWY3RUpkZFlCSUthMUFUQjBkR1FiNy80RWp1Nys0d25VNHpXQkc1OXhISG83STRTSlVHcUNobDVVRVhYZmVoME9xU091Nm5YNjdIUzY0SVEzTDY5eFJ0dlh1VVRuM2lXV3YveDhOOUMzK2JucTBhM2VJN21vcGNkU0xrWXNlTWV1TllyMjRDUGpUeHZ2YXNXOExuc2ZkaDVWYlZBekE5M08zUDZ0RTF6OVB5WDNqbGliTG52UE04YnB3NkdJQXlZcGVtQ3hTQnFld1pqbzNYS3NtUTJ5MGpUMUZVRlc3UXpqaHZxM2hieWZKaitVeHM5b2NBWUIrcW56S1lPVU1JQno1VTkvK0RnZ0t0WHIvTEU0NDl4YW5PVE9BNW9Ta2d2ck5rV2lGdC8wQUo2SGtncmNLSnMwUmx0citENFEvMDk2aUdvQjJ2cEpadVJtcmNubEZJa2NVTHNJbS9DSUNRSVk0SWd0UGFqYUVCTFkyeXhnR3lXV3FKL1V5R0VRYm1yMytQMkM4Mm44amhuZ1Y5M1hsWS8wQ2cxbFhSYjJQR3hjMC91anJqbnQvV1lMdW1LQjIrV04yTkJsbnZLWmQ5aDJkd0hBRjFueVVEci9kYWl6cjJIVnJTeWRjVFk3NklvT2daYXR4L2dlOTk3alRpSmJlUndITmR5NldGdEh3bndSdXV5M25DcXlpcTRRUkRVMFRhTHhzUmlwSTNSZnZOcGxUNnNFV1d3Z0lLMG5semp6ak1RUlNHZGJnZXpjM1JzS2ZocnpOL0w4a3BVbFdacjZ5NXdwU1hramd1Mjl0OWVaelB0RDVwdmppOFdJMUJTVXBabHd5WmZsZ2hoeVRuclhFRHNBaWlxa2lpMmlyNVNxdjdlQ3JEV2ZSNUVybmpsdUdVTXpyOEhMK0g5eWxRb1plaDJWOERJdVhQQVA1cEhZVVdqdkFxL1VLWFhRUUNhc041NUxaWUg2L3o3MSs2bGpQNGdVVG52NWY0L2l2dWRkTy8zZHI3OWViOXVCeXJnbmV2djhBZC84QWRjdkhpUjMvN3QzeUlNUTc3NzNlL3lwUzk5aVRBTSthM2YraTJDSU9ER2pSdjgwUi8rRVFqNGwvL2R2MlJ0ZlkxT3Q4UHF5Z3BSR0pMcWpJUERRNDRPRDVsTXA1U08xMlJqWXhOam9DeHlMbDkra3ZYMWRjNmRQMmNOOGRFWUlRUm56cHhHYTgxc05nV28wMWNPRHc3NXpuZS93OGJHSnM4Kyt5d2dVRXF5dnJIQnB6LzlHYlN1U05QTXBucjArbXhzYkhCbjZ3NjFVbDQvNlFPK3Z4YStXanViYXRuaTFwTXdkRG9KNnh1cllCcFlwM1hDa3ZkeDc3blVWdncvYU9BR1FLbUtQSy9ZM3Q3aXpxMWQzbmg3aTZOVWNPR0pLNFRoT3FOUzhkcEJ5dTZ3QkROaFBFc3BwaGxsa1pLbkk3TFJEdEhzTGtvRkZOalUxZXZYdjg4di9kSXZjZlBtZGZ1ZWhiVFJFRUpSRkJXZ09Cb2VVUnJEeXRxYXJSZ2xwVTE3VW9yelo4OHltVTQ1UERxaTIrOFJCVTJ1ZHBwYWhUQk5VNHFxZERLNklTMHNpZ0xsbkFjK3VxS3QzSHBEVW10Tm5tWk1qb1ljN3U0Unh3bWRucTFhZU9mMmJiSTh0K0JPdDBPdjJ5V0tZNklvb052cllUUkVVVUt2dDJLTmhjb1NCMVpGeHZVYmQzam4rbTE3SDJQTGk5YzU5OExORDZFSWdvaXo1ODZ5TWxqREdFR1JGOHpTR1dWaHZkQ3Z2WEdWeVhqQ0wvNW5uK1BOTjE3bitqdGJwSG1KTlNoc0NuS1Y1VFpGVElSY3Y3M0ZyRXdZbHoydS9PUm4rZW1QWCtRdi91SXZFRElpeXpTdnZQeDlIbm5rQWxFUXM3Nnh3c2QvNGpLLzg5di9uQmRlZkkycUxLR3FFSUZUZzR4d0NxQ2d6VlBvalhiUEMxT1BLZlBIM0s4ZGl3YkJSb0ZLSWUyNEFUNjAzQnRWTmZqVFdqSUM0YW84Z1hET0k3K25pcGFSWXZ4OVdvYlMwaEQ4bG81aDNIL3RxSXRsL1YvOEhCYWlWdlE4b0dXV0hQK2djc0NZaHJTNXJYd3ZCUlFlc0xXdjQvdmVETEtkQXh6citmd1lMRjdqWGxGWXZrTG1WNzc4VlE1Mmo5amEycUxJYzZRUTlMb2QxZ1pkT25HQUZQNWQycDlCWUhVdGI0OTQrSzNUN2JKL2NJQUtKSTljdW1STE5RdkZjODkvaTdXMUFSY3ZYckI5c29TTWMzMDdIb20wWU5BYlhQcU1IUktmNGlwRm04NTJYaU5kdkw2bzlXQ1hhTjhDOGhiZm0vMWJVem5RK2NQZTdteHQxZEVWVnE3SU9pS2dxbXcxMkhRMnE4Y3BERU1tbzVHdER0VWVjOXJidVUxRjl0SC95OWF1K3dXRWpUcVhEb1NwN1NEdkVIYjNqS0lRZ2VYY0tvc1NYVlcxa2V3QkhJbEU2NUt0clMzMjl2ZVpqTWVzcnZUQjY5M3YrK2cxYVhoQ2dCRWF5eGZhV3J2TytLL2wzOUpybkN5dlczZzlLckNHZkJoWnZwdkFBVGloQ2xGUzFVNFI0MEd1UEdmaVVxNTk5S052NzNVcy9EdFpGSEh2aDg3K1hxNmhqYlZ6NjhpNWhYNzVPYjMwZnEzN1BqaXdqak5oSFhodVdvQm42N3Btb2RvZk5IWTF4aEFFQVVWUklJVWtjSHQrTGFPY1BTaWxKSXBpa2pnaERFTDZnOEVEOWZHRGFCOEo4S1lvYzFjdTJsQVVSZjNPYmNudHlpTFhDMHJBTVdESFcwcExWNkRkM0R6YlBxWkVBSjJrdzZuTlU3eDk3VFluTUV3c05GOFZTWEx6NWhZUGJKQnhFazZxVC96V1lCZENtaGN1SEZCWk5GbEtwdE9DMG0wQ1VsamhYdW9TakIyWHNpd3B5cEpBS1NJWG5XTXYycEo2UDFCck9JbUV0bGFta3BKK3Y2bDhjKyt6bVh0UGkxM1MycExCbVRwVzhvTUJiMzdjZnRDMitMNFdsRkNuUUNCTW5UTWVCTmFqZFhSMHhPN3VMbXRyNi9SNlBZd3gzTDE3bDRQRFF3Yjl2cXQ2cHFpcWl0MjlYZmIzOTFsZFcrTnpuL3NzVldVQmxidmIyeHdkSGZIWW80OERCcWtrUC91elA0dkFBcUhhMk1vK1FSalE2L2JzMnBwTTBjYlE2L2NvaXB6VjFWVisvZ3MvWHh1NFY2OWU1ZmJ0TzF5NThneVhMbDJrS0FxdVhyM0tsV2VlSVF4RHpsKzR3UGIyOWh6MzFudmR4TDNhUGorS1Z0RWVEQVlNQm4wSFNJdUZvMzR3cGVGSERSUXVhMFZocXhIY3VySEZqWnRIdlBMbUhwTmdnMXV5UUljcFJvWWN6V2FZdkNDb2NzeDRpSnJ0RStWRDVIU2Z1Qnd6aUEyam5rMlBNbEt5djd2SGQxNThDYVVVcSt2clZIbUoxTllUV09RRlZha0pnNEFzbmJGek43TnBxYVo1QTNFY0k2VmtzTEpDRUNpNm5RNElRenBOR1kvSHBKbFY2SzJoYWMvekRpNnBsUFBVTm9adEVEU2VRVENVWlZVVFVGWlZTVkZxc2p4bk5Ca1JoUkZTMmpMbHM2TUR4cE1Sd3lpc2VSQ2lPQ0ZPWXNJZ0l2S2h4RUtRSkRIeG9BK0FyalJabnBKbHFkc1NMVWd1c2FIL1JWVXlHS3dScUpESlpHcjVvV1lwUlphaWdvQlBmUExqSkwwQlowOWQ0SmtyejNEaHdsbis1SS8vbklPYjJ4Z2tsVW1wcENUcFZTaXBVSUhrMm8wZHV1Y3ZNc296UnJPY3ozL3FLYWFUTC9EbHIzd1RORXhuS1M5LzV3M1cxMVlaRExxRWNjaXYvSmUvd011dnZFNVpWcFNWSm00Wk82VlR1STBXalE5QXVEMkRCbnhjQkNQYXB2NnlxQlRmckM1aDZtZ0s3M0h4eXFoL2R6YVFwZ1VVdFVoL3RUdldHMnllWkZrWVd5M0tSOUZZWU1aSHlvQUZKWTZuQUxYNzEwN3pXaFpSZE45blcvSjUrKzgyMk5GY3Y5RlQydmRySERtbUJhYk10MFVRWUZrL0ZoMXppd0JNMDlyUDJqNXVlZHJVNG4zdk9TYkdPdVcrOStvYkhCMGNNcHRPcUtxQ0tFb1k5SHNrU1lSU2RpeVVWRTZWa3NjQUl0UFNzWlFLMk5zN0lFa1NrbzRsTHphRjV2bm52c1dnUDJCMWJXVnBLdEt5TVR1V2prYXJLSUFCaktqNXFmMGpTZW1BUUE4TytmbXJHNURHZ3Y3bXhGUjNMODhxWFNIS2g3ZXl5L3ZabEpSMThvb3hOdHJHZzdSNTdpc0M1dlh4VVJSeGtEV2x3eGNCVWRrQ2JqMkk0UDJlMEVwUHcvRnBHWHVTVWphclFJZ0d0aFhPV2ROSklqcFJoQkpncXNxbTc3WHZMd3hDdVNnckpIdDdlMnh2YlhGNGRNU3AwNXNram9LaGpxWXkxb2xoN2VoMkJhSGpiUzdGeXFOY0xNZ2VnUzNpWXViWG0vL1ZqNFhSQmwxenJSaC82cnplNDhiR2ZqMGZhUkZGRVhHU0VBWVJRUkE2NENZNFZsRkphMDFSRk13bUU5TFpsS29vcVJNdEhxRE5QVVA5di9tbVRiMWRMSUN2OTdpdVhuNk04VUJkUGRhbVBtR1pyRFh0eUR5YWVlT0JFZHNuNTlDdkNZdVhQdWl4Zml4djl0MXE3ZExpM0R3V1VscndxUEl5MmM4TlB4OWFSQjBDUEgrSFZGYWZMM1RwbkZyTm5DckxrdTk5N3pWV0JpdWNQbk9HTUl4cTNXQTZtWjdRdncrK2ZTVEFHeUZzK0p1dXRBMzlGcUxtRWxBdTdjY2VKK2FSWlFUSzVjbFJDOERtbXNLdmR6OVJCRWhralVRR2dlTHMrVE51ay9UejlpVHZsYnV0cU5DeTRPN09RVjNxdWprQVdpSm5Ec1djMXliOXZab04yRFRTSE4vWk1BaEo4NUk4eitqMWJGV3JKSTZSV0dQM3NLcm9kam8yTXNmNFp3cUlvb2l5TEpGUzJsSzNnQXhWSTFuOEVKN3dqTTA0TER5YSs5MUdlOXIrMnNld2ViWngzTUhHZHk0ekpKMEFNdk9mK2o3UEg2OFhqbmo0Mmc4YW5mQnVEZVFQTWdybnZiVmx3TTF5Q05ONnNJM0xlYldLOGRIUkVLV1U1V3FDbXZSVlNWa1RvQUdNUmlQQ01PVHFXMi9SNy9lWVRXZXNyNjl6OGVKRkhubmtVUjU1NUJGNi9SNVNTQ3BkY2UzdHQ5RzY0dHo1QzBSaHlPSFJvUTI5N1NSSUtUa2FEaEhBb0c4Ui9kbHN5czdPTHVzYjY2eXRyckV5V0tIWDdmTFp6M3dXSlJXamRFUVlCR2hqamNkejU4NVJGQVZSRkRuU3RTWkM3dDAxVTQrWVgydjFtalNHOWZWVlY1M09GOTY4TjFCMnYvWXdSTnUwbXpIMjNXN3ZIZkxxVy92c2pqcUlmZ2R4TkVQb0NYR28rY1NwQVJjdXhaeGFTeWd6dzVVcm4rUm9mNGVyYjEzbjlUZmY1S1dYdjhkb2VGQVB6YVZMbCtoMnV5QUZRUlRaZExSSzI5U3NveUdsbnBFVmhlVll3M0tMZ1ZWMmtrN1hWdndMQXRiVzF3SFkzZDFoZDIrSGJKWmFFbnBsWmF5UUVyUTNlclJWcElWQ0NGdjVzTnZ0V0hCRFNKZmVWRkNXT1dIWXlPN3Q3WDBueXp0SUl5M0hnbE55SWhreG00N0pVa01nSkdFVWtHY3BveEVFS215OHhjcVNXcllqaElJZ1lEQllwZGZydVVvY2lySW82UFY2ektZWldaWXlIbzBaajIwbHIwNFM4M3UvODlzODhkUWpQSG5sTWJLczROYnRDZU54UnJmYjVWLzhOLytNZi8vdi80cFhYM3VEZEZhU1ZnWlJWR2hzU1BONG1OSzlvTkM2SXFzcXNqempaMzc2VTZSNXlqZS84UzJNaGpldVhtUGp6RHFyNjJ1c3JmWG85d09lZWZveFhudjlIWlFBejV2bGxXTGgrVnE4WXVxTitLVUdQLzVJZ0dOT29QYnYzckN5WERkT1lURFU1WmZycUpqYUU5aEUxd2tXZ0JZekR5VFZQbTV2ek5RS1JSdU1nUHV0MndhMDhlY3NKN2c5Q2NRNUZyVzhBSlFzQlNPOFlqN0hRV2ZtZmk3MmFWbS9mVnZHVzdNWUdiSjRqanVUNDNLdURTNXg3Tm52QmR5MC96YkFYLy9OMzlyMHpGczNTTE1VS1FYOWZvK1ZsUUZDV0FMTnVXdTQ5KzhOb2FxcVFEaWVEaUZJa29UaGNNalcxbDE2L1Q3cjYydUVTcksxdmN0Zi91V1grTFZmKzFVNjNhUjVEa3c5VCthamhSWUJIWUdsajdEelVRaFpsNjF1S294NW1TTnFBR1paNUpGdXZlK1R4OThzbE8zOWNMZXpaODhDRHJqQ2NZRUlKeDljUlV1ZjRnRVFoUkdaQTNYRWdsSHNSMUFidTg5TUpoTm0wMWtOMXZpb0pwODlJS1ExYktWYlN4TFRSUEI0dTBVSit0MklPRlJJWVN2S1ZrV0tFS1pWUTliZTNYTGxTTEkwWldkbmg2UFJrRFF2NkhSNlRuQXRrVGRpL2c5eERPRm9nUW5MVHdKYXhXUG01Rm83NHJTWlh5ME02RmhyZ3pydCs0WlJUTGZYSTBrU1cxMHFzT1hCWldnTEE5Um5HSnUrbkdVWnMrbVVmSlphY0tFWjJlWDNQVkhQWG5LT1dPemRENzk1ZTNnUmVHMnY0Y1dlYWkrbmF4dHU2WVhuZjYrZGcwM3BjNEYwRVgrTlRQWjdnQytvNC90WVg4cUhKM3BuaHBTMlNJbVVoR0dFRk5hTzdjUUpBa0dlVjRDTjludjIyWStSSkFtZHBBdll0SzhzemNoYklPckQxajRTNEkxVkpLMHcxS1VOL1F0RHV4QVhsWkRGamFWbXkyZUo4aUpzU1d3cmhFVXRjb1J4UEJKR2MvclVKbElLNWxQblJQUFBUMXdoM1BaYUlJVG02R2hJbXVaME9rbTlPUnJ2cFJMenlxSWxZSll0Z01admxBNEFjZm54MmtpcXFuUWgyaGJGN1BkNjd0bnNjVW9JNHFDUG9WOHJnVUpJVkpJZ3BhRFg2U0NsUXEycW1obGZTbG1YTGJYNHlmd0czaUNrbnJTcUFYRTgvNHl1QUdVNWJyU3dTS3MvVFNCQUNycmRMaElGVWxGVmxvdWpIczc2ZG8xUzdKdEhnc3V5ZE85MlVhZzhJRHorNC9hUXQyVmJtNTl6aG42djUrYWE1dURnb0RhbWZCcmR4ejcyTVg3djkzNlB6Vk9iS0tYSThveWJOMi95MDUvN2FUN3hFNS9nWVArQUYxNThnVGlKTVVCWmxSUlp6cURmUndqQjBlRWhmL0xIZjB3Y3gvek83LzR1UVRkaE5EcXlhU2RkUytLM3Y3ZG5VNkFHZlpSVUhPenRjLzN0dCtuRUNXcHRuU1NPZWZMeVpSNS85REh5SXFmWDYvSHhUM3pjUlE1cHkwVkNROUxuZjY5aDVIY0praXd4VlNqTGxGT24xd2tDVjFYQ2I2ejMycERmelQwZkFpQkhvTm5iTzJEL2NNYmUvcERISG5tUzg1YzJ1ZlRJR1M0L2NZRmVvb2dscE9tTW5idmI3QmNWTDd6d1hXN2Z1c1ZiMzMrYjNmMERNTEM2dmthZ0ZPUFJsTXVYTDdPMXRVVmxkRE92Z0tvb0xiK0ttMmRsVVNHMEpBb2lsSkowdTMwNmd4NmJHeHQwdTEyMnQ3ZHR1ZGZaeEFJcW9hcFRkcnhIWEVoaG84VmRicnQyTXEzWDZ4RkZJVVlibEpCQVNWV1ZLQ1hkdmJwczM5MGlMM01xb3hGQ3NyS3lScFptbGpoVFczNnl6YzFUSEIzc1V4VTVLNE4xSG4vaUNWNTUrV1h5c2tDcTBLcjlibDhKWE82L0RmMlhCSUZpOTJEZkVkNWJZdkJrT21YUTdUTllYU0dJUXZLaUlrNWlJaVc1L3M1MXpsL1lZR2ZyTGhzYmF6eDZhY0NicngxUVpKckJTb2QvOWs5L2xTL3UvUnovNnYvOFEzWU9wNnlzbnFZd0ZWTEQzVHRibkg3NktWUVFVbW5OOXAwdEhydTR5Yy8vZzg4aUtQbjYxMTZnMHZEeUsyL3c1Tk9QMCttRVJGR1gzL2oxWCtidHQvOFZWWmxqVEFpdC9YdGVxVFpOQ3NuQ2QzWTVpQlpRUXYyZWFpQm9RY2tVb3RralJlczhBR2N4dHdCVjVxN3BsZWoyUGZ3MTU0QVJvUDBJZnYvMWltLzduRGFRNHAvUGdsbVNSZVBpZUxyTjhYdWZCS3dzdTg5aTFFc0Q0clRIMmtjL3R3R2N4amp6MFNudDZ6UVJPOGY3c0t6djdYdTFqei9wL0dWdDN2dmYvRzRCZHJoMjR3WmYvK2EzdUhIckRxUHhHQkNFWVVTLzM2dWpsMnRQdnB0VEZoQ3grNWVVZG5yUTZxOFFndFhWVlk2T2hyeHovUVpsV1hMMnpCa0NFWEN3UCtRclgvazZ2L2lMWDBRRmNvNGU2WGcvSFhlam1KODM5aXZwZERGclludTcyRWQwelQvbjhibHhNbERXOUVGckt4UHo0dUgxY3IrZjdkYXRXL2lvWUNIdCs1WlNXcUM3TEttcWluNm5XOHVCS0k1STA3U0dHT29vdkhwc3FkK3RjbFYrcXJKQ20rcVlIZE5FVFRTUmhkQUF4RW9La2ppazEwbUl3OEJSS21pcXNrQUpRZFY0ckpFQ2xBUWhRd1EyZGRmK3N6YUdXZ1NhNW9UU3V4bXgrYlZwaCtWZXdNanh6NCtMaEhuNWVleCtRaEpHTVZIY3NTbFRZVWdZaFFSaDZONVo2emJhcHBYTnBsUEc0eUY1bnMrNXlUOU1yWmIxSGtUM09xRnBiRHNwcmRObTJiUGJhQ2k5Rko1clJxdUpqS2x2QVRaYndtQ3paWmFBTi81dklXeHd4b1VMRitqM0JtNnZGT1NGallJZnJLNzZjRFZ3NnlHVW9YV2VSWkZ6NHFxYUMvZGhiUjhKOEtZb0NuVGx2RjRJQXFXc3g3SW83Z25lR0d6cE40OTRLOVhrOGpYS21Ld05LS090WTBLN3pSQlZjT3JVSmxFVVVVeDk2YjhXVWtqRG5ZTVJMbzJuUXNxQzRkRVJrOUdFVGlkR2E4TjBPck5oaWxLUkYzbnQvU3pLZ2lSSnlQS01pVVBjQi8yQlN3dW9DTU9RcXFvSVkrdjVuNHduRHNpd29Fa1FXbDRlaXgvWlo1Tk93ZlRlQUFBY0w0NlMxdnVyaExKOFVuTUtXNjExMVdPb2pXNDRjb3oxN0JwZmlseTFOM2Y3VDJOUWhqcnMwNWN1Rk1EcWF0K21CMVJ0SmNlQk8vTnZrVWJnSHpkcVRXdFR1L2NtOFBlMy9TQUc4c05nWEQ5b08wazVuUHZiYlRqOWZwK3FyQ2hkcVVHdERXbWFjdTNhZFo1OTltT0VZY1JUVHoxbGVVR0tuRGZlZUlPM3YvODJqejc2S0ZtYU1WZ1o4TVV2ZnJHT1puamo5ZGZaM3Q1aVkvMFhFTVl3UExKY0JrOC8vVFRkWGhjaEpLUFJpRzYzU3hSRmFLMFpqMGQwZTEzQ01NUm96V09QUGNZVGw1OUFWNXF5TExoKzdSb2Z1M0tGS0lvWVRjYzg5M2ZQa1JjNW4vemtKOW5ZMkdCelk1TTRpdXJkKzlYSEFBQWdBRWxFUVZSbk1tYjVOdmllbXh1M3MrZk80VU9wYTA5R2U2bWNhQWdzYncvZG5CS0NvaWk1OHJHbitmUlBmNEgxTTZlWXBWTjJkbmQ1NjQxWEdCNGNzbmQzbHpUTE9UdzhZRGc4SXAybFRLWVRKcE1KV1phU3BqTW1rd2xvdzVOUFBzbmUzaDdUcVUyTDgybXBQbjNPQ0J6NGJrQmFIZ0VOcksyc01saGQ0YkhISDJjeW1YRDd6bTF1M3J4SmxtVklhWlZ4SlFNS1hkSVkxRmJ4RU5KemVUVzhLY1lZaXFLMHdLUndnTHFReUNDZzErOGpwR0k2bTRHd2hKbGw1ZmEyUUZIbExwemRRSnFtaEZHRXJrb2VmL3h4bm43cUtkNjZlcFhSWkl3cGJmblRzaXB0eEptTHVsRXFRRWhKVnRwS2pybmJYMmV6R1dJNFpGZnRFVVVSM1Y2UHptb2ZnU1FTZ2h1M3R6ajExazM2S3oyMDF2VDdQUzVjM09EbXpac2NIZVlFNjJ1Y1ByWE9iLzdYdjhILysyZi9pZjY1UnpGU1FGbFNGamxLU0lKUU1SMk5lV1g3RGRZR1A4bm01aVpmK01MUDhPcXJWemthamhrT3g3eHo0eFpuTmpmbzlYdDB1Z2svOFJOWG1NNVN1djFCTTYxYjY2b2RNYkEwV2hicTFLWjVwNDQ0c1l5NE1VM0ZwUFp5dWhmd1VmOXNPNCt3RlIvcnFPRFc4U2RGL1ZCN3BZK1RCaCtQSmptNUwvTXBYSHJ1KzJVUk4rMXovYjBXaVp6dDgxZnUyTVgrTVBjdW1yMjlIcjFqNS9qKzN5dlM1cVR4UGdub1dmWnoyVE8xMzZYOVRQTENDOTlsYi8rUWc4TURTdWNoN25RNjlIbzlhK2pVeUlrSEErMHp0TitURVBQUEpaMSswK3QyR1k4bjdPM3UwKzEyR1hTN0NHTzRkdTBtcjc5MmxXYy8vdlF4ekgwZWJLcnRMOWYvNW52cGhMNFVpK00xYncwMy9Ud082QzJPU2J2NWlKdWlLSCtrVVFVZmJHdElxR213RUlRUWRkclViRFp6QVNXbWRpVE5YMkpKWElkb29nZTFKN2pHNjhjRzZUaGFsQlJJSlJHdWtJaHc5MVpLRVVoSTRzUkdtNFMyOUxJMEZlZ1NwUVN5b2tXZ0MyRWc2WFlqbElvSmc3QUYyQzNiNzVkRnRybHhZUG02YWgvZVRzR3krTXE4N1dEbm52M1NPTU84bG96MTNEdDVscG5XTHdJSVFndldxREN3Um4xb1NZcHI4bjhIZ0dtanliT004V2pFWkRwMUVYTCt0dmU2bjNtUGMzNTU1ZUpqMTIrbG81NThqTC9PL2ZUSVJ1NzZQY3p2UjBaNHBqUzczc01nUEpIenBybnY0bnVaNzZlWmV4bDIvdnBBaFVycjVVOGtiRVNyQ2hUbnpwMmozK3M3MldvQlRRTUlXZHE1NHVVb0VNZVJLek1PV1o2UnBobGxZYXVRZW9mL3c5ZytFdUJOV1pZVXVpUXZDZ0twU09JWTRSUW82VUVBR2lIbW16YXQ3RXZqOGllbFdaZzRMa2ZRemdpYk51VXZobUZ0YlozVmxSVW1rMjBRRDVMVGF4RFNNSnRrN0I4Y2NlYmNCc2JZdk5nMHpUaTF1V21yWjBsbGxlK3l4R2hEcFRXZFRzZVNuYVVwVmFXWlRWT1NqZzJiell1U3BOT2hyQ3E2VVFSWTczRHV5QitES0ZqY2orMlluS1MwdHNKL2xnbGNZd3hwbGxJV0paMU94eEY0YWZyOVBzT2pJVkpLVnRjR2pFWVR3TEF5V0NITk0yZGtkOUJWaWRFVnlwVXJGMEt6dnQ1SEtZblc3ZFNwOXMvbFFzb1NGczkvZHg5Yjg4ZnRROVBzaTQ3Q2lOZmZlSjJidDI0aXBXUTBHaE5IQ1VZYi92UlAvNVJ2Zk9QcnJLeXMwT2trRkdYT3dmNEJXOXZiWkduS1gzM3ByM2pyNmx1Y1BYc1c1VGh6dHJlM3VmSE9PeFJaenRlKzloWFcxamJZMmRsQktjRjBPdUZ2Ly9yTGFEVFhybDBENE52Zi9qWmFHMjdmdVVXZTUzejN1OSt4Y2dnN2E5TXM0OWF0Vzl4NDV4MSs1dk9mNTdYWFh1RzFONi95MWE5K3pmRk1WVHp4eE9NMmpTdXlnR3c3NHViOUd5NjcrYTJ2cmJvU3BqQVBocjdIeXo1MEM4NXFhRmVlZVlaU0p2ekpuLzBIdnZQU2R6ZzRPQ0pMVTZKUTBva0NpaUluenpNbTB5bFprVlBrT1dWUjFKRTFXbXVpeUlhMVozbUdVb3BRMnZTUElGQzEvRFh1SFFxa1U1eEJJRGx6OWd5UFBmNG83MXk3eHR0dnY4MTRNcUhmSDdDNnRrYWtGRW9GU0tVb2lzSTVCNXlhcEMxL1d4QXFpcUswNVZ1cm9wWjFCbWZ3QWlvT21VNG5LQlV4SG8vSml5WVVXT3VTUEU4SlZFaWVaNEFsOC9kRXVyMWVINjNodTk5NW1kRndhTVd1aEV1WEhpRkpFbTdldk1sME9pWEx0U3NPSVVsNmZTSUgyT2Q1UHVlQm44MW1IQjRlRVlhMjh0VHF5Z3JJZ0crOS9Cb1ZCVC8zK1U4ekdZMlJVbkQyOUNiUFBmYzh3NDBOVjludFBQLzhYL3dXWDkxWlp5b0QwdDF0VmdZOStpdDlwRFFjN056aDdhc3ZjMnF6eCtjKzNTUHF4UHphUC9sbC92Vy8rWGRvWTNqMTVkZTQvT2dsMXRkV2lLS1F6My8rTTd6MnhrMDJOemN4T0k0MTBWSk84Y2I4UEJjTHRIYWJscUhxaWYvYm04dlNlZStVenhyTVd3QjVUcDZ5cGs0VjhPQ1BCMjRXVTVOd1VTbGUyVzVIbGl4NjNSZjdhbzEzUGIvRkdodzU4aklnUk5lUHJMRmJzOEtuR3pVRzFqSmR3bUpQM211N3FMejcvcmJ2ZDd6VXJRY2ZGcC9EZ2xYSG4vUDRjZlVuZ0NkSGJwNXRHWUMzQ0VZdFJoNzVOYWlOWm4vL2dPKzg5QXJiVzlzTVIwY1lvd25EaUpYQmdOaWx2eHFuWHdyaFVyNE1DQVBWUXNxV2RDbVQ3V2RYam50d1o4ZUNvOEdsQ3lSUlJGNVVmT1VyWDBPRmttZXVQR2tqdHR4SlhxNzdTaXp0WjZtZlU0cjYvb0o1UUViVXZFMkxjLzE0ZE5iaTJOV3B2dTU2VmFXWnp0S0gyc3Y5ZnJhejU4NDZvS1dKWXREYVJyWmE1MUpKcDlPdDEzZ1N4elo5dzJBZG40dlRWalN5ZnZGekhLQ2hKQVRLRUlhMlVJa1FvRkJJYVlNUS9KUXlTRVJnVTB5VUJxVU0ybFIwcUpoSVFTRU15azhQREZFb0dmUmlPc21BTXh0cnJQWlhpSlJxMlZXbTZRdHVIczNwTE1mMUNsRVRDaS9DRyszZkZWSUUrRnFaZGk1cGZIRVNvRTQxcjg5ZE5GTmMybDh0b3hCZ0tqQ2dWSWdLUWxSZ1UrdWpVQkdHZ1kxZ2RaVjNoYkQ4WTFWWmtVMW5USVpEc2pTdGdiWDc2VHp2Vlh2emdNdjdxMVBkNTFvQ3g1OGpYQVNnb05KMkQvUEQ2aVZWR0FXY0pIZ1grOXdHcmR2cGM0WnE0VmpoQVBLU3Fqb3BvczhHTkd4dXJ0UHQ5SkVxb05TR3lXUmtJOXAwYTFhMVpOQ1FFVDRsVUFqUEhmWGVkZDBmVmZ0SWdEZkNDY3BBS1dMSEd1N0R1azd5cUhoZ3h5dDBOWUd4eTFjWEhySkdPS0ppbjE0bEhKcHVLMElrU2NUcTJvQmJXOXYxZGUxOWZPKzg4R29yaHBvc3JkaTlPNEpuSlZKQ0hFVVVaVm5uRUpkbDZaUnM2em1Ob29neXQ1RTJXbXNDRlZHVlZwaVZSWUZCSUlXclhKSmxLT2tFbDJoS1VFS3RMdjNBWTI3M2ZFRVFoS1JwaWhDQ1FJWE1wak9FNDB0SVo5YkxrQ1F4ZVpGVHVpaWlvaXlvZEU0UUtEeXBvOERRWCtuWVNCdzM5alpqdDFIVVRwSS9Qa1Ixcm44dS9leEJUTkw3aGY3K3VEMzhUU25GN3U0dVcxdGJqdXhVT2I0cmJhTnYzcjVPcFN0S1YwMU5CWUhqOGJBUkJDKy8vQW92dnZRU1VnVDFhbzJkSFBtNzU3NVZWN0FMdzVDZDNSMys0aS8rSEFSRVNRUUkvdkQvK1NPRWhDVHBvTFhtai83b0Q1czhkS2ZraEVGSUVJVDg2Wi8rbWIxZUZOUHRXa0QyNjEvN0dsLys4cGNCNDhMc2x5Q3Q3NktaZWh1elZmUmE4RFZ4RkRFWXJMVDgyeCsrZVM4bGpvZzM0b1Z2ZlpjWG4zK0JvK0hRVmo0cUMzUXBDV1NIeVdUQ2NIaEVVVm9TZCtQK1ZaV1BFakIxcE5ab05BSXNrYWczQW12dm5KQVlqZU9GQ1ZsZlcwZEt4WVVMNTdsMjdScHZ2Zms2YVpvQ2dpZ0lVTUpHc2xodUkrVklUSzFocE53OEEzdDlLU1Vxc0p3WVFvaWFsRHRKRWx2ZU5BeDUvdm5uMlQvWVpUUWN6WHZFTVpTdUFrTlo1bWhkMmIxSkNqVFdpM2JyMWkzMmQvZlFsU1dwQkpqTlVvd1JuRGx6bHVsMHl0M2RYVXB0OTZRNGlqQ0dPZ1dnWGVrS3FLUFF0QzQ0R2c1SjA0TFJhRXczTXZ6OEZ6NUhJQVNqOFpEQllNQ25mK29uK2ZNLy8vZUVZY3dqM1Q1VHRVcVJkS2xLeldSdmowdVhIN1g1N0diRzNhMWJsQ1Y4KzZYdjhlU1Rsem1WaEZ4NjVEeG56NTVtYS9zdVI0Y2pEdllQS1IrOVNCeEhySzBPMk52ZGdTdFhvSTU0bUpmMTBnRngycVdUMWZOblNZUkoyMWoxZ01xeUNKZDZ6M0czODN2NjNENjhBQlEwU3E0OTNrZmNMSDYydUVjZEsrM2Q4anJlTXhyT2I2ZGl1YVNadjg4eTcya2JDUElnelhIUHV3ZHV2QkYxVXFSTU8wTFhwM2lMT2dwNjJkN3NBYmZqYVdMTFFJVmxueTFHRU53ekNtdkp0WVN3a1cvZmZ2NEZkdTd1c0x1N1MxV1dDR0Y1cWJyZHJ2UDROanFOOGNCYUN4ang2OXF1ZFlVeHRpS1JSdGZ6TllvaXFrcXp0N2ZQWUtXUFdsOG5sSkpLRzc3NXplYzRlL1kwNjJzcmM4L1JtZ24xcXpNWXBHbm1hZnRaaEJBMWVlamNTSXQyMU5GeXgxZzdrcTA5UmxZT1ZCUjVUcFRFeDAvOEVMYXRPM2NzQk9uc0Nla0FkODlocDdWR1lqbTlKRFlGSkozTjBNYlNDdFNBYjF0R0FOQmN5MklWZGk2RlVoQW9TYWlVamJxUlZuNHA0UW52SGRkT1hvQTJoUDB1WjFmNlBIM3BER3ZkaEswYk45aS9HWEk0dFJ4dFFnZzg0MHVvRkwwNDV2eUY4eno3N01jNGYvNmM1WDBUUHdUSDBseWI1N1ZxZWN4YjQ3SFFqb2tJR3hYWGZHSEhUVXJwcW0yNTB1QkJoQXBEWkdBalM0MjBGVUc5dkM3S2d2RjR6R1F5Y1ZGMUQySlZuTnlXQVJ5TDhuWjVGT0V5T2J5OE5UdzJ5OStSZjdhNUt3ci91WGJFcE11YmxJb2xJcks1MjBsQ290MmM2RzJEYjVhbXd3Qmw0MFNZTzhYUVgra1JSVEVIQi91QW9NSURoajYxM0FQTTdZaFI3ZXpneFk3ZVo0LzhnTnRIQXJ4UktJVFFycUtTTmNwVWl5bDhXV2huKzNmbGdSc1AzcmhOZlU0aE1xMU5TWURmNHNKQWN2YnNLVjU1OVEyRW5DZEhCcHgzeTlDbUFSTkNVeFlsdDI3ZXh1aWZBcmRwK3FXa3BDTExjb0lnb3FvTWVaWWpaWUNwRERLUTZFSWpBNEdwUUlVS0VWcGlZU2tzMTQ4RmMrekdMNlUxM241UWdkTnV3dkV3bElVbFh0UEc1aWtxSmFncVF4Q0VycVFoaEdIUTVPTktHN3BaRkNuOWZwZWl6R3pLbDVBZ0pQMStUQlRIWk9VTWxJREtWaEtpRmx3R3BNR1dOMjdJbXFVVWRaVVYvNDdtWk4weFJINzVPQnlQM25uM205T0RDb01IdmZaSjEvdW9BVTBuajRNSDdUU0JDZ2hVME9pcVFvQzJZY1JLUWdnUWQrYlBwMElLUlJ3bldOVlMwakRaMjNHT29xUmVtNVViOTZTWFFHc09KcDF1N1IxVFV0THQ5SzIrTGx2N21GTkFsR3psQ3p0RldpcEZKTHpYYXA3WDRUMXRNSE1WR096NVVocDBWYksrc3NMYWF0OVZuckJycVUyVVdCc2J2djA5SkpvVVFsZytNUXpmK1BvM3liTFVBakxHTU9oMjJkemM0TTdXYlU2ZFBzUCt3VDU1WGxpT0dKcEtoRTJhVXNIdTdxNUxkWkpXNlc2bE5ObTl4SzlKQzNoVVJjbjZxYlU2OVc3cVNzL25XYzVrTkxKT0EwT2QzaXFFOVhSSlQ2YnJobDlKNlZKMlM2czB0WlNxSUxBZTBFQXBpckpnT2gxVGxwWHRpL2F3bmQwYmxDTmdMS3NTVVFpaUtIWjRobkdWcWZKYVRvZEJ5SEI0eE5Gd1pIa1ZIQWpaN2ZaUVVycG9wZHc1RVJUYVJ5a1pReHpIREFZcmxHVkZuaGNNaDBQV1Z4Vzl6Z1pQUGZrRS9WNlhmcmZEalJ2WEdBeDZuRHQvbGpUTmVmVzE2NmoxWjNoNXR5U1BZTEoxaDhuMmJUWSsvU2tFbW5KOFNENDVSQ080dGJYUHEyKzh4V2Q2enpMbzlmblZYLzNQK2JmLzl0OVJGZ1U3TzN1VVpRRVlraVJpUEQ1eUZadDg2dlB4VkEvLy9pd2cxMUlhMnpKV05LbFN5d3hVLzVubHAzTWt3d0luU3hZTVpacXR5WHZmZlZXcFpjU3cvdSsya1crTXJvOXRvb2xzeFNETGp6ZFAycjlvSEdqaE5CSnRhaWVYN1V1N1ZLOG5URzQ3VWVaYk0rL25QNXUvYnd0a1dYUmtlU1hlMzIvK1N2WDU3ZDlydFd5aFM2STFma0J0TEM4YkExSHJaZk45WFFSdkZpTktGZzJ0MlNUaitlZSt6YzdPRHVQeENFOHV2ckt5U2hUSDlieFJVdGFjaGhhZ01hM1U4U2FDeW9Lcmd0SVpVWWFtVWxRWUJreW5VMjdkdW8zV21vMzFkY0lnWURSSitjcmZmcDB2L3NJWEdLejBiWVdnaFMyanFZeHU1b3JrQ0NucjkxOC9uNHQrV2dTNlRnSWYyNkJpYlJTMi92bnFqVUVVOGxGb1lSalpOTnFGTVNsTHk0Mm1LMDA2bTlVQVRSaEZsdnBCKzBwQVM5YWEyNUpWWUtPd0FnZnVDaUVJbFNJTUxCZVpsSTFEUVFrYlBTT2xJVWtFVWJmTGloQjgraE9YZWVieUpXSWx5R2NUM25uN0xlNk9SNVFPNkhEWUVFb280aURpMU1ZbW4vN1VUL0hzc3g5bjQvUnB5N0hVN3ViN2JmKzI5TGRHSW5pZzFWYnJQYzZUTEJaK2I1UXV2MXo5YzNuaS9TaUtiSG53TUVRR29kV0JXaUN5MW5idXptWXpSc09ScmJLbzljTDE1OXZKaVZLbUphOFdJSWtGb09XK3FuMGpFby9KMzVQdEFxZWplRHZxSHNkcmJaYjN3VFFScUV2aXdGcDNldkRXSGtsdG9Dd3J6K0F4MXorQklJcUMydWtJbHRqZEZTdkdhRjlIckwxWHVEN2plV0h0MTlvWTBQWVlYYzFYSDN1WTJrY0N2QkZDT2srckl2QWhmZlYzN1NpYTFxYmpGb0M0VC9pVXNDZlpVK2JRWHgrYWFqaDM5Z3hDZU8rWlAwL1VqTm5MbStIMm5UdFV1ckxoOTNITUxFM3I4c1ZGa2RQcjlvbWM5ejhPSTBiWnhQSUxDSXZhVjFWSldTcmlKS0VxUzB5bGljTVFZV3h1bi9YU1dySXhvNDNqaVRyZXAwVUUxZy9QL1pyV211bDBTcmZicFdqOUxvU29EUVlaMkpTQUlBaXM5N2V5SmNsdHJtRTc5RnJTNnlkRVVRQVRhdUZ3SEpWZTF0RjU3b0lhcFg1NFFkVWZ0eDltcStYMnZVTlBGNG0zNjgvdEx0ZmEvdHNYOW4vTlIzcDVZMkRPUkRJc1ZxYXN6M2RteU55MW15bzE4M2Q5a0RZWEFiQkVxVEp1cHplbVpHMXRsVGlPTVNadmp2UGc5Wks3ZXdWLzdsNFBPWGdZUlJHcmE2dU1Sa2RjZStjNlI5TXBDRUZoS2lneWdpUWtTaUp1YmQwbTduYVlwak8zMFVQaFFKNTVJNlMxbDJDcm0zbEYyVWZuQUt5dXJwTWt0b0xmWkRMaHp0WnRack1wWlduSkhyV05UY1pVcGNXaEhhRjlaVFNWM3p1azhPWVRsWFRFbHdhMHFkQ1Zyc0hzc3BSV2E2RXhrdXB5bnRqNXBYVkpXUXJ5M0NyMFFrQlZGUlNGSUZBQjB5Sm5NaGxaQTFyWTZMRFYxVFZHNHdtVjBlalNqa2tZeFFRcW9DeHpKck1weW5tQXk5Snk4SURqRUFnQ3l0TDJ2aXhMOGp3bnkxSW13MFBXVi9zY0h1elM3MTJrckNvSGhnbCs5Ny85WGY3WDMvKy9LUzZrVExzWEtVYzVwK1FNM1Evb3JXK2kwekZIYjMwUGtVMFJRbU9FNHNVWHZzdmxKeTZ5dHJMSzJiTWJYTHh3aG12ZnY4SDMzN3JHUC95SFAyZkhCTWt6VjU0R1l6a2lmTFRCc2lhRVc5RnVYa3NwYThERnovZWFpV0FCVkZtTTJOQ05wZHlrWnJmTzBRNndhWU1GeTR6a2swQ0U0eEZBOW4rZVVGYnJhdTQ0VGVPZ3NwODc1MVF0cjJxbEJZMUJtbmxIaUs3UGFZR1ZjM3FFMzNQOU03UkgxblB3MUljMk5YR0ZMYS90VXpCcThFRGIrUzJsNTdwcDFwOEhONXBtdVQ2V0dTU0w4bjhlZUpqLy9INE92c1ZyK0dmN0QvL3hTMnp2N0xLenQ0TjJuRDc5ZnA5T3AxZGYwMWZEOUg5WGRVZy9WRlV6Znl5dmxJM0VVWUdpS0hRVHFlRUFrazZudy9Cb2hCU1NKTFpseUtVVXZIUHJObi96MTMvTHIvemovNEl3RUExd3lQeXU1ZWtFTkRhZHA4RjBmRDk4MzVxMGc4WG5YK2JrV2diZWFCZkJtT2NGazhtRS9rcWZqMExiUExWcDA5SDhuSEpHc3hUU1JTcFdOUEc5bGpNeXIwcTNOOWpJSzB2Qk1MLytneUNnRTBmME9nbkRLSENFNkJid1Y4cStjK240UDJ6a0RZU1JaRFdKT0Qzb3NCbDM2Q3JGdWJVZWdvbzAxeHdOUjB6eW5FU0ZsTEdpS0RXQ2lrQkpCbEhJcVpVZXp6ejVGSmVmZnBLTlU1dUVZVU8vTUNjN2ZnaXRKcEwzOGxTWU9tM1RTRStvNjhkeFh1bHBBTjU1c0YwSnkvOFd4VEdkSkNJT1F3S2w2djNNUmtnNUdhdzFSWll6R1kxSlp4TjBXYmo5Vmk0S3VibW1XMVdWZkZ1TW5Ka0hrby9MOXZzMlovY3NCVitXSXk4TFAwL3F2d2FxMnA1dDlyUm1qWWVlMUhuSk5lcFBGdmV1SlhhMjNiYThvOEdtVmRtSXcyYXM3RlpnWldPLzMzT3kxRG9weWtwek9Cd3hISTdJOHB4WlZqREpjbVpUUXo2cm1FMW5wRmxLbWhVY2pRdEd3d1BTZE1oME1tSTYyYWVZRGlsMWNjSTRmUER0SXdIZVdPUGQ4Z2NjVzFTdFArZkNaSVhoWHVqaGlYY1NOS2l2c1JXUjF0ZFdVYTFVWmRuS3kxeCtFWU5Ta29QZEkzU2xNY29xaXQxZUYyMDAybWlTcElNeGhuNi9WOThxamlNRU5ub2x6Vkw2Z3g2QnN2d0ZuYVJqUGFCWXdSMkh0dnFXRk1KRk9EYksxZjNhZllGZnQ0ZzduUTZ6MmF5T2RySlJDaEZneURJYkRpcWxwQ2pUdWlKVWtSZDB1aEZWVlZHV3VlWG5jUXM3amlPU0phRzF6WHRiOU5zMXJaMVBiWUZWajgrKzkvYkRES2w3bU1QMUhzNjJmTE00UGh2ZW55aVI1V3ZBemNGYU1maEI3L0ZEVUh6dWMwa0RiS3h2V0pMeGdxVkRhamZiZVVYam1FS3c4UGQ3VWtCK2lNMlc2ZTF6ODgxM1VFcWdoQ1dKMUpWbU5FbDU5WlVoL2NHQU5NdXNVdWlNcE5wd1cvQXkyNmdINlg3YWUvakg5QVNIVWlyVzE5Y1J3bnIyN3R5NXczUTJ4UUl0cFROcWJHU01GSUpLVnpaS3dvSFlvblZoZ1k5Yzl1bFoxZ2lXR0JBZVVLam1nRXJmZEtVdDc0ckFQcHVwS0tzY3JZdGFFY0pvS2wxWVE5Sng3WVRLbGtnZGppZVc2RmdJK3YwVnU5K2tLZFBwRkNHZ2szUXNVS1IxUS9qWEFySEtzcXhCaWlSSk9IUDZMSmZPbjJabHJXOUo5U2NUaEJBYzdCOXcvdXhaa2s3TXhTdWZaYVEyS0JCa2QrOXdaaVBrOFUvOURHa0Z4YTN2TTc1OWxhcE1NUktDTU9Eb2FNeWRyVjB1WGJ4QUZBUjg0UXMveTQzdjMyWjBOQ1pQTTR6cEl3VTgvdmhqbEswcU9mTzd3cndDN1RFRkEzaVhuZ1Y4RmczWXhyaHRSeDFZOEtHcFhsblYvZ05IOXNqaXNmTnJwakpOOUVrTk5KbEdUclRVWVRjdmZFUlA4eXlldTZTK3IzRFhFalNGQklUMXJpSThJT211NmJqOURKWlhMMHR6KzZ3Q04wZGRUNHh4SmRnZHFHUG1nU1RQcFdXTVlUeVowTzEwNm5IMHl2ZzhjRDdQRGJRb2U5cHZxeDI5NUEyS09JNDRmLzVzVFF5OGFCaWRCT0swajFtMkh5ODd6aHFEdG90M3QzZjU5b3ZmWld2N0x1a3N0WkZvUWNEcTZocEpFdGVPdHpuQXd3TWszajR4Z3NvWWxGeUlkTUVXZjlDNmNpQlBWUU04UVJCeXNIOUF2OWNqREJTZFRrSlZWVng3NXliZmVlbGxQdlBwVDJHVWNIT3VpZnFTcnVPMURtVWFoMk16eDAzZHQ1TWNaM09PZ3ZZN2FSbko3V2V4bFJUZm03Nzk5N0hkdkhFVG9XUnJmVGtRVDFsenpHaE5IQVlXaUhRa3crRGtDc3YxQ2ltRWMrSUdkSk9ZT0FvUXJaUkJLVDMxZ3oxZUFZRXdyRVF4WnpvZFRpVVJxMkZBcDl1aDIwMklvcERwSkdVeW14S0dBZWMzQnV5bkpXV1ZreFhRalVMT3JQVFlXQnR3NXZRNmNTZXgvR3lPak4rMms3VHg5Nk8xQ2J4YjkxaGkzaTNyd1VucXRaVFdvUjBuTVZHVW9NSUFGU2lrYWp2ajdGVnR3WXNabzlFUmFaYTJvdmp1QjRBMHoxRC9OZ2ZldEhzc0ZyNjcvM1g5Mm4wdzYyWnhoQlpCbFdYcm0zdXUxVEFJbDNaem1Rd1Z6djVjL280RVFtaG5UenVRU052b3c4VXRXa2hEcDl1eCs0dDdwbGUvOXozK3Q5Ly9mYWF6QWtHQ1ZBbEc5a0NjUm9wSHFNUXFSZzNRRE1CMGtBeVJ3UkdHQXNOZGRLZUM3QWF3ZStLemZwRHRJd0hlTklpcEpUUnE1NW0yRWNMNXlYWFNabjEvWVZUdnUxaFA5c2JHR3IxdXdtaGFJYkU4R3hvWHVqcUhPUG95blNWU1ZSd2VqQmtQeDZ5dXJ5QXdSTTVERTZpQU1BaW8rZWFkWWhTRWtiMnhnRENLQ0oyKzQ2c1NHRzFKbWVwTm80WE0rZ0FBcTdNdEtLUDNlOTRUakxFZ0NCZ01CZ0FPR1cwOEs0TkJ6NDAvSkVGU2U2bVZzdm1rMXBPZ25MSnNleFFFSVdFWUxYUnFtZkNaZjNmKzNiZWZxSjN6K09QMlVXb1BybERZbEliQTc0YXRMK2EzTG1kcTFNY2NOLzA0OFJNV3J2UWpiZDU0RkkwUmlZSFRwelpSeU9hNXZXRkhTd0dIZW1OdmUxTjl1eGY0K0RDQU42VTJIQnlOK091LytRclQwWWlqdlIyeUxFTklTWm9YSUFUVDJjd3FaTG9WSHVVOGJyV2FaVXhkVGM5NndQMzhhcUlOakJGVWxlYlVxVTNBS281SFJ3Zk0waW5HR1BJOFExZEZEUTRacDRBWUtheVh5UnZJQ3pKTEd3T1ZRYUNjeDhBQ01wYjcwbFlFdEg0cVUxZWRNdWlXc3VROTRCVVExSFBZWUtPTGhQSFBZQUVraEtMVUJpVXM2Tkx0ZG0zVXpHU01NY2FtVFNtYmhqV2JUdWZuaEpFWTJWVEVNc2FtaXZUNlBUWTJOMGs2Q2V0cmE0Umg0TGh5U29iRGpMeXMyRG1LRWFlZlpDSVV4ZDQrblNRZzY1Mm1xQVRabmF2c3Z2WU5aSDVvUGNzSWRGbGlsT1M1YjM2Ym4vcmt4NUFHTnRaWDZYWml5aXFuS0gza2lYMWZ1cXdjTmlFUXBpSExiSzlOSHdGUlYxbXE1d1AxdGV5Y2w3Vmh1cmdHdkpPaEtHMVVyRGVZN2JxeUw3blpwOXIzTi9oYXowSklteGdncFFOendMNXQ1OGszSHR5cDMzRExVUEdnVHFPVGUrcWMxb1BZdEJtbm14amhEVytEY0FiMkxFMjVlZk1tVWtXMi82MUlsWllUZk02NDl3RG1ZdFRLL3NFaFdodGJmWS81TmhldElldzFmVUtwVCtOcHBLNjdqd2ZaYUZLajB6Um5NcG15c3JJeUI0S2VCTDRzZ2cxYTY0YU11blZjKzNtT3lUUU5YLzZicnpFOEdyS3pjeGZqMHVWV1Y5ZFlYVjBsanFNYUxQRWFUcjFVdEpNYlR2YUttdXVoWmV3YlRlQVEzTnpOWjI5c1JXR0EwUlZiVzl1QTRjTDVjOFJSZ0VId2pXOThrNVdWQVplZmZNS2xrck8wZVhDdERZNzVZZlp2ZTNFTTJtTzJPSzcxNlMzZ3hrYmQ1RXdtRXd2bzNZTkg0OFBVT3QwT0Jsd2tqZjNNZzVWK0h4SENVR21Ea0NCVXcxM1ZnRGV5UHJjTnNvYktFdTMzdXpIQ2FmV21NcTNJQ0h1U0VvSWtERmdKQXJyU0lNb1NveFNScXpCbHdka01VMmw2blE0aXJDaFZUbFpweHRPTVdFbENZWWhjeVdVakcxbnhmclQybWo3cENNdkhicnl3V1RoM3NTMW9iSzFUMmtDaWxJb29pVzEwYkJqWXpBU2xFTTY1M0pZUlZWVXlkZFVuaTd5dzZVUmV2ajZBbnRuczUvTzJ5Y25nei9IUDUrU08zOWRQdU8zeUtFRXZ2MFRyQXM1ZWJCOXVGcy96SDgrRHJnYXpBSFRkdTkxVEYydzl2dDg3RjZQNHZBaU5ZOHZ0Vis5bEF0NTQvWFh5b2lSTUxxTTZQNDBLVG1HcU14VG1VVkp4RmhPc0ltU016aFNDaUx6YW9kdWJvdVVlSXR0Q2x4SG9yd0pmZStEbitWRzJqd1I0STZYMVVramxFT2lhNzhiK2U5QW9oM1pram9DV0V1QVBjTjRldjZFSk84RldWdnFzcks0d21lNmpCVTZoYm1yWjF5ZDdraTlSZ2RFTWgxTU9EeWVzcmcxb1FsajkvNXUrek9FWVhubXFDUTFGL1dXYnM5ZTBsQUZZVFBJNGFRQWU1S0RXNFNjb3NMWWthUE9kQmRMc1F2UmtWOEp0U0ZJWWpMYmgwVkphN2hIcXNaTUk0Zk9BYVgwbUc4SGtJcWdXS3hrOERBYmtEN1BkYjA0L3lQT2ZkSTBmeGRnOTZKcThYMSthNnl6K3JLOXd6MnQ3Y09OZTl4R0N1YlZaZjM3czJ2ZDdwdnNCSHU5OTNPdHhhQ2lBNmp1MkpVcWdZSE50RFZQYXlBa2JpdHg0OEJhOXB5YzE3d21lNy8veDN6K290cjgzNGQvODZ6L202OS84RnR1N2UyampvbCtzR1l4VWtxb3NRWUEwQnVXTVZDRlZyZlV0R25rZXhLbmxzZ0ZiMVEvaXhKWmZ0VG55S1ZtV0lnU1VaVTVWK2lwUlBvTEpFNnlMWnFlb0RUMXJ1R25kRUNLRE43YW92ZS9DZ2ZyQ0FScXVwb2sxRTBWOVJ2MU92UUliK0RMMGxZc2NFUkp0TExlTzBYWW1yS3owNkhhN0hCNGVrbVVwU1JMVDc2OVFGRmFaVFZQcmhaemIzUnlvNVNNTk9wMk9yWkNZZEpEQzhyakZjZUxLcTFmY3ZIR0x0WTFOUmxuSS8vZjZoQ0VEWnFNcGtSUU16anpDT00vSWQrNHcvZjV6Vk9tTzNUdU5CYXg4YXMzd2NFZzJ5K2pFQ1ZJS2VvaGhlU1FBQUNBQVNVUkJWUDJFOGFob0FBOFhWVkFWSlZJWkttVUpaaVVTSVpSVDhPZU4wMFZla3lZeXBmV3N3aXUvSG9CcEZJUTh6N2g5Wjl1Um9YdnVKRy9RV3BCRzBLdzFYejJzaWRveEM2VnFoVHZQM3dIdzc3UXlOYkZtelN2WG1yc1drR2h6UHJUNGNlcnZOSkVqNzVUQ1ZxckpzZ0t0QlNLMFJodkc4K2g0RUx2cFF6MVc5YnllMTJOT2JXNXlOQnF5RXF6VzQ3Uk1aNmluYkEyS1dsNGU4RUNDL1o4bmYvWkMyWDR1T0JxTzZYWjdCTUU4ejgzOE96c1pmRmdFbmZ3WXprWE40RHBpWUR4T2VlMjExMTNGUWwvbVdkRHY5UjNadUFGZkhjZVpldHBWRXBLaUNkTzJjS3VUTllzZ2lPTWprczU1SUV5ajQ4Unh6SGc4Wm50N20xNG5ZWDE5SGFrVXBZR3ZmUDN2NkEwR25EOTd4aGxmOW4wZG42MCtTcXM5dVpiTDcyWFJOY3UrYngramRRUGVtQ1h2NU1QYStyMWVuVlpvYW9ONUhqd1VXQ0puakxJeVdGdHcxc3Y0T2ZSQnUwaEtvNUZVeEFHc0pFRTlIOHJLa0JVRlplV0FmQ0dKQTBFL0R1aUdra2dLaks3SWk0dzB6OG15QXVFNHlhYlRDVWtVSXlPUVFVU2dRcmJNQVZWZU1wbW1sT2FJL2VHSVMybEJVWlNvSUhMOXV6OTQwVFEvODk1TnMyazBTL1ZFTno1YSsvMTAzaFpvWCtQWVZaVWlpaFBpVG9jb2pHelVqWlNlNlhEdUhsVlprczFTOGl4cjlCMGg2c2lQcGM5djJwLzZOTVEyLzlqOXh1dytnTTU5VGovNWF3OGtMbDdmLzcyZ3Z3ay9YMmxrdm11UmQ3QXZ2ZnU4N0t5dmR5L2QxeDdrSEZPNnFWYlhPaUFJUTZRSXdZSGVsZ2JFN2FWYVVNNE9tYkdGcVRaQmJsT0pzMGpScHhKVHRKa1I2SkpZM2tHUDNrR0tqSWlVanNrUmNvL1JpVDM3WU50SEJMeVJMYVhCQVJjQzdJSStUdDcySUUyMHZGeSt3cFEyTm5mZUdGdC96d3ZhS0lwWlcxdmo5dGErVzd4T3F6anB2c1lxWkxOWnp1SEJtTWNmZHh2cEEvU3BIVGJjYk1qMzRZVlp2UDNpeHZzdWozK2c1cXpHWThKWHRIOXB3Q2VEcmVKaXVUaWFqV3VaaUR3bWZnUzFvdXB2L0JEWWp6OXVINnIySG9USXNmWnVOdTRmeGdRMnhHSEkrdHBxdlNGYm02Z3gvbXFqekRRcEVzdld2K2NFOFF1dHJkUS9LREQzdzJ6LysvL3hmL0YzejcvRWFEZ2tqbVBXMXRlNWVmT21OWWFjWWEyZElXWWpBaFZTS09jdHRlYVNkc3F3OXdCWlBwZWkxcXN0M21KbDc4cnFPc1lZc2l4ak5wdGhqQ092bFlxMTFYVUdnd0hhS2V6V3NKZXUxTGFOMEFqRGtEaUtpWk9ZZDY1ZlozaDBpSDA3MGdFNXVqSGNXenhoVmxiS1dwek9qNzNFbU1xbWVqbmlZN1IyQ3FWRVljRW9KV3lrYWpmcDB1bjNLWXFDblowZHdKWU0zOXpjNU1hTmR4aU5EaWpTbktvczY3UVpJU1FXQjdMendLYVZWVzRNYktXckNNbEdOeUdPYkVwc25tZTg5T0tyUFB1WkwvRG5MNlZzNlJXQ0lHRHpWQitwSkVkSFE4VFJEWDdpak9FYjM3a0p1c1FJQzdwaEJGSUpLbVVvSzhHNGpyZ3dmUElubitYNTU1K24wMGxxMEtUSU12S3NRa1VoeGdoS0lWQkNFclI0WFJibmF6dXlwbEU4RjUweDgybTZIdEM1dTd0TG5oZEVpYUNwVUdsM01RdUF1T2lSeW1DcFdsclZvblJaQXptKzJhcVRhcUdmYlVPZ2JmQTNId2thL2FOT3UzSmNOOGJwUlFLb1hLVFcyc3FBMWRWVkc4Y2xCS1d1a01aV05mUEFqVC9IWHRRV0dURGFwczFKYVV2czFwRkxyVWkrQUVuZzNsL2xlRkE2blU0ZDdUS2J6WnBuRU0yZTc5OUJQUjRuQVM4WUpyT1U0WGpDK3VweVhwVkZrSzRkVmJJWU9kSWU2OFZvSFltVkcxLzk2dGZaM3I3TDF0YVdCWVdGWU5EcjBlMzFMRmdwUUFvRHhrZk4ySWdxNjl4ckFKdkdDVWdOY0hqWnFqRUlwUWkwb2RJbDFnQnphVkFJdXQwdTArbUVPOXZicURDaTMrOGhwZVJnZjhoZi9zZi94Ry84K2o5bVkyT2xHVGN6UDJ0RVMxNTRkYmx4bE4yREQrNGVyWTVyTXhwVGxhUlR5L2UxaEdIMlE5dDJkbmFzUjFsWTNYeE96bmc1YlNxS29pUjBuSlIxZFVPV2pMRnhrZVJHZ3k2SUE4RmFMMFk1c0QzTFNnSXFDcW5SMklwVDNTaGdKUTdveDRwSUNhcFNVeFFGZVZFd25rendFV3FXS3ljZ0RnT2lvQ0NKSXlJbEdJMUhqTWNwaDZNUlcxczdYQjZOS1lzU0hYdjdZN2xCM25aMDM3TXRtdzZpL2F0MzBqNllMdTg1L1J4ZXZ3akZ1SXRhY0RxSlkrSTRJWXhDcXd0NFFMMStCZ3NLbFZsQmtlV1Vqa3hhU29XZTYvZ0M0REgzSU42K2FSMDMxNlZGZDdwWVBLRDF1UVB6ZmlBZDFQZHZnYXV4dGp1OW5Kc3ZibU5FSXl2cW5pdlpWRVAwRGo4QlRUVG92ZnJnNWMzeGRHVGZvNnJ5NEkxTkpjYloyTUpGR29OOVA1Lzk3R2M0R2g0UlJ6RnI2eHVFU1JjaEk4S2dRNXdvMWxZamtxVG5Bam9VS25nYUVaU0VrYUlUU0pzQmd1UTMvdW12djd1aC9CRzFqd3g0czdpeG54anUrZ0ROS3dUQ0F6OE9zVFExcXVxOFdTNzhOVkNTODJmUDhiM1h2dTgwK2hNV21kVkkzRTBNZVZweCs5WVduLzdzVTRnbXdyS2xPTDVINE9ROXRMYU11Wi9odUJ6NmFTbVdYbS8wSDlWbEJkdGVHM3RlVTh4UDJKTG9TYnlRVytxdEpGOTU2bmp2alBFaGo4MFZsM25mUGtwdG1VSHk0emJmSGh4a1dINmNmTmNBeTVLMG1CUDZZdVlYNUEvVXZQZTFxalM5dFI3ckcyczJwRjg1cjNEYnkrL3o3NkVHY0paNnF4ZElqSTk5L3dFRE9NOTkrenNjSFIzUWlVT3VYTG5DK3BtempNZGpmRGgvVVpaTXN4UmhiQTUzRklSZ3RDV0JMeXBLclFtakNDTnN4RTZ2MThOb2hUYTU1d2gyaHA5RUtjWHE2aXFUMFJGcDZxcGFvY215bkNpS09Udzg1UEJvRDBUZ3lCRGJWWUthc1pkQ0VnWUJuYVJEbnFlazZaUzZob0p3YWJUSGpDQ0R3UnI5TnFWTDFid3p0c0pDdzQxU2FXdW9DMnpWcXFiOHIzQlJDekdUeWRoVk9nejQvT2MvajlHR042Kyt5ZDdlTG1XWmcvSEdwZVBnRUs2cUQ1ckFWUlpzRTZ4V1pjbnUzaDdYQTVzR2tLWXBCM3RqcnUxWFZLTnpKT3M5dXYwQllhZ29zcHk5Mjlza3crdjgycytkSlZJNTN5aFNkS1VSUVlCQVd2NGVZeU41eWxLVFpobEtLY0l3WkcxdGhVdVhMamdIZ0RVZ0o1TUpSYWt3eWluSFN0a0tTNllKa2EvSFg4NTdldThsTTQ4Yi9mYWRwck1jVkFoRUdJVGxzTlBPc0RBV0JMTFJHSDduODlFUEVrazFoOGNFZ1NUTE1sVG9QWTRXYm5IMW9XckFhSTZEd29OcWJtWlliK1k4SU9GTUk3ZkdMWEt3djMvbzBwN3RNUTMvVS9PTUhxenpuN2ZIUUdQb2RCUGlNRVlDZTN0N3R1OHVFbXMybTFsUXFMSmdUNUlrTldnWmhpRkZVUnlMZWxrV0VYTlM1SXlVa3NQRFExYjZIWlJxQTJ1bWZoNS83R0kwMmlKZzQrZnVzbWdTWTZBb0tsNzg5a3RzM2JsalV6R0ZJQXdqMXRiV0NNTUlwUUszOXNUYy9ZV3dLWHltRlZHd0REelNOY0E2L3d4V2RsbmVJbTl3ZFRzRDl2ZVBDSUtZczJmUDBPOTNVVXF4dTNmQVY3L3hEWDdsVi82UksrTGg1TFV4TmpYTkxZZkZpbVZlTi9Pa3JlM1c3dXNpeUZoL2p5ZFExM1dsSGwyV0VEVGNMaC8ybG5RNmMzdjdZaVJYV1pZMjRyem1yR2tkZDRLenhLZjNLcVBwUmdGUnIwZWdDMHB0eUtSQWlaSzhzckk5a0lKK0VyUGFDZWhIQVppU1BDK1l6WEpVMUNIcTV3UmhRQnhIRkZGRW1lVWtqcmN5TnRDTFk0Wkp5RjR3d2d4VGpGUk04NHpKZEVxY2RGSEJJdERnNWtHZGt2cWdyVGF1bHA3bjVadjl1cmxudlhaYTg4OW5LbmhBUUJzYlRldWJqMFNNNG9oT3AwT1N4QVNCSmRqM0VaTHRhMVJGeVd3Mll6eWRVSGhldC9mUUZnS2hPUTdhM0srOVgzcjdTZnFZYUNGdWJSbm85a1EzS2cxb0pZaWk2QVQ5N2w0QkNQZEc5VHl4dnhEQ1ZnWjFZSmsvSlVwaUc0bnA3VDlodUhEeElyLzVtNzlKV1JUMCt2MzJ4b2N0ZHQvWW5YVThxTFFWMld3MnlBbVJYUTlKKzhpQU4zNERlai9hbkZkbVliSkpSQjNPQzdhNmh5RGcxT2sxcFBSVmRhMFE4S0tzQ1FKckJKVW5NTHg1OHc0ZTdkQlZ5OFBrRkRvRDZNb1MvV25tdVNmczc5UmcwYndTNFA5MmdnNjlkRk5vN3RkNi90Yi9sNDNwTXV5NUJkM1lNZk1QTHR0aDIyYStYNjRVWm9sQm9XMEZoYVRqcm1hVkFERjNIek5uL3JaN0ptWGpmUVllNGpEZEI1MmpQd1piM2wyYm55bnYvZngyZTcvZmdWajRxN1ZlNStTRGIyMStqSGZaSnlIZFJ1ZlhrS2JTR1JzYjU0ampFR1BLMWxvMURoUVFsdTlsUVlGOHQ4Q2ZNY3Q5S2ovS2x1VXBxLzArLytCelA4bXYvMWYvaEtOeFRwSG1UTVpqM3JyNkpxbXVNSUVraWhUOWJnOVRWcHc1YzRZc3k3aTd0WTBLQXZKS00wMW5KRW5DcWRQbnlZMUNiMmN0UGhPRjBZWitmd1ZUYWRJMHF6Mm9Ba1ZWVk15S0tWcVhoQ29nY3J3ZjBrVlNXSU8xVWVaMFZiRS9QRVRJaHZpOXZsNExaQUR2WU5CekJwUkFOU0hIUGp5bzlTYUVrUDgvZTI4V0pFbHkzbmYrM0QwaThxeXNxNnVxNys2NVp6REFERUFjTXdPQTEwQmNVZ2M1b3FDVlZyWWlaY1lIbXRac1RmdTJEMnUyai91MGF4SzVSdHJ1Y3JsNldORW9MVVdSSWdGQ0pBVUs0QUVNTUFjR3dOejM5UFJaZDJYbEdZZTc3NE83UjBabVZYWDNEQVpFRXpOdTFsMVZtWkdlRVI3aDd0LzMvLzdmL3l0cDVzbzYzWk1vU2tpU090YkNZTkJEYTAwVXg1dzZmb0pocjgrcnI3MUtsbzdRT25mN29mVEZwTzNFd1RVMjk4d0xieVFKd2RyYUdsdGJXK2k4d0dBWXBDTUc0d0ZaTnViYnIrOXo4dUYvVFBQc2g1RDFKdnVqQWVQTklhT3RxeXlKSVk5K3VNN0pSY1dsUzBQU0xNY3FpZEVGU0tmWFlJU2tNQzdWSzg5eXdsNWhoT1hjYmVlSUlyZC9GRVhCdGFzYnRCZFhrRFpHR0JHeXI5QldVM1hXcTg2b2NDOGVjTEJuNTRFSlZUS2t3Q0pKVTdoNFpaL3RuWDEyZDdyczlYcmt1U3NQbjJVcDJpdUVKMGxDclZaRFNVa3RxUkVyUmJOUkk0NFQ0amdpVHB5SXB0Ti9NN1JiTGFSUDJSUENNVlJGQUFpd1pHbU9WQW9ibkJkck1kYWw1Z2hGNllnSElDZUtGRUlwdE1tSlZVU24yVUxuS2VmT3hWaFRsT2s5dXJBb1ZWMnpLbzU3T1g1dS9iREdNaDZOeWRNYzdhdExCZ0hoamExTjVoY1dhTFZhMUdVZFl4d0xJTS96VXN3MnRGblcwMnlhem1IcFRlSE04cnhnTkU1cE5ocU9XV2NPTHdON283U2dXUUNwY2hCWXdaLzkyVmZZMnRsbGMzZW5QSzdkYXROc05JaWtXOVhselBmb0lGQXR4TVRPYzUrdTJFUUJvTkVFQUNRRUVoMHJVTHM1Nzd3WHgrYVJEcmpjMmRraFNTSWlKV2pVNjFnaGVPbWxWNWxmNlBEd0p6OUI1S1hkUWpHTncwRWJLbU1nQ0ZxRTFndFF6NEpNczZBWGdQWnNkV01jU0RFZVp5QW40T2o3b2MzTnpSMkkzd2FtUVVpSDA0VVRpdytqcm90aW9rMW13OGhYbnowSEFrc01DL1VZWW9zdFlzWlpTb1JHVVNQWEJWSW9Ha2xNczU2d1VLOFJVWkRtMnFWTlpabXJDSnZueExVRTZWMWNJOXhla0NpSjllekFQRXVZYXpZd2NaTkxseTdUZnZVMUpBb3BGVXZMaXpmaGExWHRtWW5PMkt4RlAzMzhZYzBES3RaakRGVTl1aXJ3STQ3dXcxcTNCaVp4UXIzUklLblZQR2djbFlWVXluWEczeU9qTmVQeHlLZE0rVXBnNGYxRHpubDZUZkgzenM0ZWRYTnRDcmd0ZjcxeFVDRXdocWI4VEF0UVRmVSs3TE1UVU45YWd6RVQwNkc4VzJHK2U4Qjk5bnVuMXVQeVpsMy95cXRnY1FEUGhLRFVVUlZDZXN6TzdabFZZRk5JZ2JUQytZdTFSdmxhWUEzSUtrQmVYcDJURmhGQmFrTmN2MnJZRDdxOWI4Q2I5N29kWnJBRnd6UUlQVnAvbk5HRytVNkhXQ2t5QkVLN282dUluKzhWUktDbHVabXh1YkdOMWdZaEpZWFdHSzNMWlR0UThyVTJhRzNSOWhESEtvQkZ3bytERFhvVTRSemM1cW9TTlJXUjBqb1kvbjZDeTRsZ24ydW1BcnBNb2s3dWhla2xqQm5nTEpJU0paV2JKRGJvMmJqemtkNHdtQnBySEdZcmhTUldkWlJNdk9IaUVhQnlRRVIxVFp4YUd3NklqWmtKSGYxV1FsZHY5bHpjV0w5M0x2QTdHWVB2ZGJ3TzJ5RGViWjgzenlBNjNDaTQzdmRPRzZ5SHZYOHpaL2hPMmd4NE03TTBWT2RVRlhnOWVFNnp4eDB5THRYT1BmUE5HTTN5MGlKQ2FMU1owTFNEM1RObGxsem40bThFNXR3SzRFMHNKUTkvNm1NODl2ZCtpdlBuVDZGMVFUYjhGR2ZQbldkajR4cDVrWFBod2x1ODhjWUZUR0c0ZXVrS2k0c3RUaDYvZzA3N0lmckRJVTg4ODIwdVhyNUdaM0VCSVdCaC9oaWp2UTNTekluMVNoUW9TM3V1VFZFVTVIaytLWDFzZ3hDeUpZa1MycTA1cEZKbzR4Z3FTa1dPNVZNVTVIbEdVUlFZVzZBaVFaWmxWRXQxVGdQMnpyaWJaUWRNUlNseGtYTkVpSU5QbUFmS0EvVkt4aVhyb1NnS1h6WEtFa1VSTGE5M3M3R3hRVjZNY1VMSm9tUmJDZXVBRTJGZDVhZXo1ODZ3c3JMQzlzNHViMXk0UWxZVVNBOU1qTFZCR0dqT0xmTFN4VEhEYUlITDdiTzAxdWJSRm5aM3VveTdYZXJwRGg5ZEd2SGg4MDF1T3prSEJYenppYWZkMVJpTlJoSm8yY1lZdEJBWTYvYVRQSGZBVXFOWjUreTUwMFN4U3pVYmpUTysrL3lMUFBLWlZkQk9Jd2FoSFJBaWRIazkwdUwwUmZ6WVdFOEpQNHpwTVdHYWFLU015SXVZVjE2NXdFc3Z2OG16MzMyUnJlMXV5WkF3M3BZTW9JdGpLUWtzSXdkK2haUTFyOFNUbTV3b2lqSFlVZ09uZkFhd0tPa0FHaWtrMmdhTkhJR1NFVUYwV2tXS1Fndkt0Q1pya1RKQ0NpZDYvY21IUGtLYTlubmpyYmRvTk52RWNaM045WFVVbHMyZG5FZC83TU5vYThnS2pWU0JDU1NxUVUydmR5U214aVNBRGpZd1RMeFJiaTJjT0htU0N4Y3UwR2cwRHAycjFUR3VWdTl5ei92TnJTVE94cEQwZTMyYS9uc09ZOVZVK3oyS3pYUFlaOXhjMDJ5dTcvTEVFMDl6OGZJVnh0a1lJVndKNTA2blE3MWVSMG1Cc05wSHJpYzZRZGFmWkhBa25aTlVaZGRNMHMzQzh6SmRrY3o2KzYwOTJPN3VockdhSkVrWURQcGN1WEtWV2h5NTBzZEtZUVE4L3ZVbmFTUjFQdllqSDNGNlVaVnJQL3hhZ3pDMit6NUxWUUQ2aUJCSDVSNFpMOXhzakdHY1p1UkZoaEJ1dmF1S1F2OHd0NDMxalJLd09zRHFFejYxMUVDVzVUNVk0Z3FRT05hVkN3Z0htQ000eklYVzVIbUcwRG1kdWtMcWhLTFExSVJsWUEyeGttQmNkYk5tTGFGVnE1RW9pZGFLTkhNbHJpVk9RRjFLUlpMVTNUM1dGb1ZMejVSUjVJdTl1SE9PazVpekowL1NQSGFjMVZQbldaaWZSNG5EZlMwMzNRT2I4SG8rOGNUM2NlMm9BMjBGVlBHc1EyK3NUSmxOTmhTQkNXM0NGVEUyUUVYQ2E2NDFhTFU3MUJzTm9pUkJSbXJ5M0llZkhsekw4cHpSZUV5V1p4aWpIWGh6QUNDNm5rM3I5K3VLVlRVVnJKc0JucS9mcm45RTZZdk9mUGZCMzJkNmRTWkNXU1VaaTlOUkNtditFZWhURkIyRUZhYXRqMG4vazNkbnIrRVFUcEtTM3I0SmJHSHZtNG9KY2FIczN3cUVFa1RXcGRhSnNKR0xBRmhOWkFDb2ZNNDlwMktpY2ZpRE5sU3YwOTRYNE0zM3F4MUsweTFSeGZCQU9yUnoyVmZVU0h2WmJDL01QcmdHaThJaVJNNzJkcGZ4YUV5ejFYU1JXVDh4bkdFeEFUQ05CVzBEY205S1dtWjRHTU5ualBIVS84TDRzbXNlTVRZR0t5c2l3dElKZ3JuTlpBTFVoT2J5Q3ljVTNpb2FiS3lkenYyMDA4cmxvbHhLREVwSmtpUmlrdG5tb3JjT0lQV0dnM1cxVUpZNlRXcTFGdGhBYVpQZVlEQVR4UDdnY1BycmtlV0VkOWNib203MjZBL2Q4bTNHdS8rZzNVUzdFWkI3cXpLeXJ0ZXFXK083Ylc3dFdGNWU5alBUVE5BcGdhODA0NCtjV1F3Ty9BM1haYmJOQXN3L2lIYlAzWGR4MzcxMzA1NXZZeWlvMXlQdXYrODh3MUZHbHZZUUFsbzF4WWxqaTBnUm9kTVJLb0tQZmZSKzJxMG11N3RkQnNNQncvNkkxbHlIM1g2QlJORnF0Y256SWVBaU9FckZSRXJSN2UyWG9vYkNHd3pPeDVMRWNjeVpzMmRwdGVmSWlwd3N5NGlpR3RacXh1bVFxMWVkSTVobDFYS2s3bTRFNWczV0dhQldUTmJpV2JhQXBaaDhWRUJnVzVaT3JMVllLNGhVUkswV281UWlUVWZsZHlSSlFoelhLSW9jcmJWekpJemJDNFF3U0t0UlVoQUx4WEtudy9FVGEzenlrNStnc3pESGxjdFhpSlZnT0JoemRYc2ZuVU10cnBObkJpdWJMSjc3QkU5ZGExRTd0b3BwTkJnUFI5aHNETnVibkl6M09IL1M4T0NaTm1zcmM2Z281dTIzcjNIaGpiY3d1a0FMZ1pTZ2RlSEFEaGtobEl1ZU5Sc042a2xDbG85Wld1b3dQeitIbElvOEw5anY5bGkvdGttUjUyaFA5UzdCZkZjdkc2UkxiVkppa3NJa3JTWElDazJCLzhFUnQ0Snhhcm40OWc3ZmZPbzFubnZoR1FhRHZxdW9Jd1FXN1k0elFhUEVpZTRiTE9nQUNrVU81RE5naFBaNkNvWXNIM3V3UlBxUzJ4SXBJelNRR3cxQ09pMFZJY3BTOHNZV1RoY0ppZmFNS0NsaXNLb0VBTFRKa2JIZy9nZnVKSTRWVnpjMm1WOXNFU2VMN1BWNkRQWkhmT25MVC9HaGU4L1NtUk9sTnMwQjU5NVl2MjJIYU9ta3VXdjNRK1d2UDZSaDd1enNjT2JNbVFPQUNCeGtnUnpXRG1QZ1RJTXo3cmhldjgvUzBtS1pEaEdPUFhqOHdmT1laZndjUEJmRmswOS9pKzUrbjYzdFRheTJhS05wdHp1MEd5MWlGYXBuZXFhMEtaQld1RVEzSHhFT2tlYnE5N3JmSjNQYTJvbTk0bGd2dHJ4QUtZUVBUQVVBMS8yczE1MkE4ZWJtTm8xNmsxcTlob2pjOTMzenlXOXgrdlFwVmxkWFhCOGNucExtUjlyWmx0NTVjNzk2NFZWclM4ZHV0bFVaZnlIZ09CcW41SVZHcW1pcWpQVVBlNnZWYTM0TUs4OVpjRUtOY1dtZ0ZySnM0aXRFVWNSNG5McEtZaGFxdHArMWpzVkVOa1JsWXhhYURkQVpSVmFRU29NU3hxME5WcEJFRWZVa0lZNGswbGd5YllpVVk1MklWa1N6MVNhSkU2SW9RcWRqZEFBbVBIaURNQmdrY1JLenVyVE02dm03RWEwRjZ1MDVHczBHclZiRGcwcitvZ0tWMFU1bS9yVGRlalE0YzBQd1EweVlTbE5tM1UwOFNBRXNCVGRucFBkRDZ2VTY5WHJETXdNakJ4aUlhWjZUTWFhc3NwaGxHVWJQcmdPSG4vc2tEVzdXQnAzTXJaa1BISDBCNzNDdVZGa3MzMnN6MWdGNklBNlcrUmFoU3ZCN05abG5RU3c3dFY0YkFkSXFaUFU5Zng3Q3VtZGt2N3ZIYi8rNzM2T2I1bjd2Rkg3ZmxINDk5Z0VmN1RTaXh1bUluMzMwTXp6eXFZZTRsZEdiOXdWNGM5UFJHWGN3TURFMGdoTnlWSVJ0MHZja245T0d2NjBITjBSQnMxV24wMm16djcvbHk0VUhFdk9NNDFYTyt3SXBZZERyTWhqa05Oc0I2UlNUNy9BZkxSL1cwRVhsZDJjVHlQSmNoUUFsSTR6VTlQczlhalczVUZjcnlwUS9mZm51S0FvSzZqYzNJV2YybHRsM3dGKzdGS0xVMGhUU2E3ajU3eFJsSHhaaEROSWFCSXBtZmM1VnVwRFYva0tyYklSMjhwb1FybEpWOVhCVGdrM1Y2UFJNUDdkd094Z05oQThBbkI5RU8yek0venFmbjNjTDRNM0VRU3hFU3JHOHZPd003U2ttaC9XbGVnL3ZmMExITFY4NEZPQ1pUVG40UWJaWVJkei93QU4wdTd1MDJ3MWE5Um9uVGh6ajZyVnI3R3l0TXh5TXVlMjIyM2p3Z1Fjb2RNYXAwOHU4OE9JTExCOXpaWDZUZXNTSDdybUQvVzZYYm45TU9oN3lzei85S0gvd3hmOUF2NytIS1hJc1RpaGRhMDJhcHQ1QTBEVHFkWFNXT1hxeGNQb2U5VWFDTmptRkxoZ09oeGd6UUp1Yy9mMXUrZG53ZVhBc2hwQjNIdTZQOWc1VWlNcUhaZ1B3VmwzYnZmTmNtbzNDUlZTanlMRnRuRmh5Vm1xYnVHaWFTelVSbm1WQVNKZXdsa1lrV1ZwYTVPVEpOVDcrc1FkNTRDTWZZbUdoZzRvaU50WTNpYTJtR1NjMEc0dTBOdllaRGxLVVZadzhmeC9Oc3g5SG5EeEQybDVDNTZDNzF5aDY2eHdUZmM3TkY5eDdmb21WbFNhZFRodHI0ZUxsZGY3d0MzOUNmenhHQTBJcGlrSVR4ejdnWUN4b2cwcVUxMDV4S2Jjckt5c29LU21LZ3QyZEhzODg4eUxqVk5QcjlZaVRwTlJmTWNhZ1l1bFlvQWFzTkJpclhEVE80b3NTVEVLOElteGlXTEpNYy9ueUhuLzhKeS95NW9XVXJCaFJGRU13dWpKUERLNXN1eGU0RktHQ21kL2YvWDVscmNWSUFVYTdzc0dFMHZHYUlEaHNBWXd1R1ZSQ2lwSUVQMHZWTjlZelgzeEFDYStuWklvQ3FTVENDa3d4cHRabzA5MWU1Nk1QbnVmcFo5NmsxV3F3dDlzSEcvSEdoUzN1dTN1WldoUXhISTVvTnB1RWNJeGdHdUJ3dHNraHpKWHcxRldBa0xObno1SmxXWmxLZFJqYlpqWjFKenpiMVhhVTAxRGFOVkt4dmJQRHlyRmxKZ0RJd2JYb3NPK0NpalpOeFM2MEhza2JESVk4OWRTM2VmdmlKVmRCeVZxVWNxeWJxSlpnaFFOcUlxblExcFRsbTQyL2tTNFlwbzg4RDJzbkxLMHdrcFRnaVhYejBUUGVqTmFPNWVlMXE1UlV0TnR0OXZmMzJkemM1TmpLTVpKNmdwQ0N2YjE5dnZTbFArSHovK0F4NWp0elhtcnA4SEgwbHRMTU9mclh4R1N0bVYzbnEydS9NWVpDVDBUTHdhTDgrdkorYUkxR1kycDhxemEzWTRWcjBDNnRNK3pGU1JLN2ZhRGRySUIza3pFMjJRaVpEVWhNaGtvVVdpdHlheEJXSVlnb2pFUWlTV0lYVEJEZzlLWDhHaDRuQ1hHc2FEWmIxT3AxbEZRWW4wYnJmQmhCNUFPOEJxZjN0blJzQlJVbkVDWEV0WmhXdTBVVUI1ZlNyMEpodlFPcWFkNVRBRlFGdXhCVVFZWnBRTzlBbGtNbG9EVFZ3bkhUeTEvbFZ6djExVUlJbElwSWtzUUZ5UlBuRTAwQmErVll1NERKZUR4MmFkQkZRUWhWejBwb0hHbmpIUGF5Y3padi92QXBjK3RvVytyNkxPZER4dW1RL3FzdjJ2QjlSMDVWaXhDcThwRUpTMmIyeXdMV2UrQjhnQ2svMXg4c3ZPQjlVZWlTcFRhNU41WEFmUFVDckNZem1yLzlTLytDeHFuN1NHcDExN2M0V1ByZFdrdWVhOTU0NFRuc1czOEZWVkxBTGRqZUYrRE5sUERuZGQ2cnRwQ1RQQ1c2VmpFcXFsQ0dlODJVL1lWSHlQcm90ZlhVMWZtRmVTNWQzS3d3dFN3bDlFZVFHYlFJcTRFVUpSTkdnNXp1N3BEVnRTV21TOHI1K1Y2NW9MQjRoUFFvVTg3Tnlpd1JyblJnVVZqMmRydCtFeGNvWWg5Rk9maEl6STVRQlJlNWJwdU5XSldmRklIVjQ1M0M4TDZBaWsyTThPYXFsTWFUSGExRDlrdGtaMW85M2hLb3lKSXc4VUpmU3JwODNDRE9PTmtncXY4RUI2dUdYRzhrWmdmaTNUaWs3K1hpY0lOSXhRZnRKdHJOM0k4alo4Uk5mdjdkTmVHTHdsN3ZpRXA4aUJ2ZWMrOXd1aFZDVTIrNGlpVEdGbzUxRUJ3SzNQeXJ0cW1lWjlmSm1UWVJOMlZxRGYxQnR2TzNuMmRsZFptM1h0OWhjMk9MZHF0R2tzU2NPTEhHQXcvY3orT1BQMEZTUzZqVkZRM1o0TGJiejJCc3huRFlwOU01VHIxUjQ4RUg3MlZ4Y1lFTGIxM2gyUmRlNHpPUDNNODN2dkZsZGpkaVVtTW9yTUZnR1k0SDVIa0dhT0pZa21ZanNuRktyVkVqam1KeXJYbjVsVmVKWTFmZElxblZxTmNiYkszdm9IWGgxemlORmNaUmY3MWVSTWd0bnppbW5vM3BIY3pTNlExbGg0VW9HWkhXT29hanNpNkZTaXBKRWp1ZEExZkNOeStOSlpkYTQ5S1NyTTE5V294RldWZWRZMjF0bWIvOVh6M0tSeCs4bi9tRk9aS2s1clhKY01DSk9rNnFJNmlmSlZtTEdWL2E1YlhubnFRdVJweTgrMEhxSis5REpBbDVieE42Nnl6Skh2ZWNibkpxZFk2VEo5b3NMeStqVkV5djd5cWJmUEVMZjhyRytpWWFpZlo1NmRLQTBJWWNUUkpCSWhJYU5VWGtjWkg1K1RsbnFCbk5vRC9rcWFlZjQvRnZmcHVzeUZuZjNHWitZYUUwTklVUUNHMWRFRVNFcWxBQ3JDOGRqMFRJdUJ4M1Y4YlhzdDhiOEZ2Lzd4OGpveE84dlNtUXpRNm1uNkpOZ1RVRjFvQ0tZZ1ExaEtxRFVLVFdwV2tKSWIxb2JBanJPSjBMSVl5cjNJVkJDbFB1VzQ2MTRvM1d3Qkt5enZsM2FlS3l0RitxVGtnVXROOU01bDRQQm9SMnhuRmtEZjN1RHMwazRzUDNudWU3MzM2RmRuT2VkYStsOGxkZmU0bzd6bjhPcFdKR296Mkt3aERGcWdJa0hYVFdqMnBWcDNWcGFZbXRyYTFEVTZmTUlRRzBveGd5czZCT1dkMEs3YXdCS2VrTmgzVHllUnExK0xyOUhmV2RCeGpYemF4a3h3QUFJQUJKUkVGVUFvUlEvTlZmZm9NclY2K3hzYlhoblFGb3RlZG90Sm9PSEZQT0xuR2dsU2pqZmFXVmNnamdYVTBUSzFObXJOT21jUi9YcFUwVFBxUDhaL0s4QUNKQ2ltV2NKRHowOEVOOC9TKy9ocFNDWTZzcnp0a1dscXZYMXZuQ0gzNlJuLy84WTg3R01ub2lUajhqYUYyYXJOTWo1WUhkNmZPdi91N1dEYWZ2VStTNXF5TG1FTDhTdEhzL3ROMmRuUVBWcGliVkhQMTRXeWZpYlh5S1ZLUFJJTXRTRHdBN3dmdGdBeGM2Sng4TnlQZTNpZXlRT0hJY1N4RkxsSWlRd3FWVlJTcENLdmNaWXd4R2FEU3VyMGdKcEZMRWtTU3BKeEFwYktUUVdBcnI3dXM0ejUwR2pwU29lcDFVdy9iNkZzdW5PeHh2ZFpocno3bktjemNjQWV1ZjlYQ2taRnEvci9wZTlXT1YxNFRDc2Yrcno1bVRZYWhBUlA0M1ZiNVM2WUFKK2k1UlVVeFNiMUpMR3NSeGdoU0trbGxXL2JSMThoUnBucE5tWXdwZFlJSWJWNTdINFN5eXdMZzV3RmFwQUhFMzNXNnlGUHRCOENaYzk4USt0SFl5cjh2WER1dkwyNEpHK0Q2bDhLU3Fpbjh0bkpDK3dMSCtKcjdhSk1WTitBT2RyU0ttdm1GeWpyUGZIZnFmcklkVmlvSVZsQkRhN0djS0E3dEZ6SEJRMExUYXBmNUpDMzVQQ0VVaGpJVWloLzVnUkVmWVNjWEhXN1M5TDhDYmFwdSt2WWRQbTZuM3B6YnBndy9WZ2MyKzhqM1ZKcVZrZFdXRkY4VHJDQ0ZMSXpvQWlLR3Z5WkppRVVLVGpTMGJWM2U0NTc3VFZObDVJZHJxanl5dmJDb0htZ2s2R1RnK0FvbUtMSVBCa09NbmpwUFVha1N4MHdmSXN0UkZXR2V2ODExSHlRK1pqS0x5YzNZNEE2QlZXZHpjZVR2RDBVckw0bUtIT0haNSsySEJESXVDaDc3SzN3WENWL0R3cVZpZStpNUVSZmZuMEVYMmNDUGljSGJMWk16ZkRmdmx2VEpZYnRUUEQ1cnBVRzNmVHlQdGV4K0htejAzVzA2VG83cDhwOWQ1dlhPck9tQ0hIMVhkZ01PR2ZJaUpYVmtmcUJvbTF0Qm9ObWcwRTdUT3diaVVqRW5VN09oek84QzhxYjVYb2N2ZlNzYjUzZmZlZ3hXS3MrZnY1dUtiTDlQdDlxblhhMGdwdVAyTzgwU1I0dUxGeThBeDRqaW0wK2x3NTUxM3NyZTNSNUhuekhYYWlEamhqanZQY1B6NE1xdHJ5OWhzai92dk9zdnUrbVUyTnJjWjVhNTg2M2ljbHZwaFdFdWVPNFpOVXpWSmFqVkd3M0ZaUWx4RmlpUkxHSTBHeEhGTUZDblNkSWdRRXdmV1ZGSW9RbE1xd3FXU0dwK3JQWEg4ckhDcExNRVpsRXBnakhMT2xwU2xlS3kxbHN6b2tCb09nbElmdzVYTjFCUkZUaTFTM0hIK2RrNmZQTVZuUHZzUVo4K2NaSDYrV1RvaFNpbXNzT1JGem1nY2NYbXZ3ZHY1YWJaRlJEL1AwTTA2U2EySjFXUHlZWi9oVzg4Um1UM3VXcE9jdldPZTIwNmY0dlRhRXUyNUZxMUduVkdhc3IyMXpYZWVmWTRubm55R045Kzg1Z3d1R2FNaUNicHdRckRXVXE4bDNISDdLVDc5eUNjNWYrNDBwMDRkSjRxY201dU9VL2IzZTd6ODZrVysrZVIzNlBWR0NDbTV0cjdPN2JlZEs4OWZDSUV3MHFkaXVTaWYxaG9yN1VTWHcyaG5lRWFLUW10ZWVQRjF2dmlGYjJETUVsRXpwdGFzMGQzdmsrY1p1YllvcjlVbVZReWlocFV4eG92RGlzamRDNlJ5RW03V3AxOUZIcEN4eHJrMzBxSThnR1N0QXlRTXR0U2dNRVpQc2dkRWNPNmNnV3E4dnBMV0JvbEdvWmxmbUdkaFlZSGxwVVVpSlpHeFFHY2pWbGFYK2NpSGI2ZTd1Y2ZKbFJaV1JBamR4NXFZelkxOTFqZDJhQ1NHdmIwdXg0NnRrTlNVQXdERmREV1I2bnlmWmQwZEJwSUViYUtqV0RYVjk2YjFYZzYyYWtUVkJiTTg4SzJkWlRBY2o2akY4WXpUVlFFWkt1Qm42SythTWhXT0RmOHVYN3JFRTA4OHpmcjZCcVBSR0dzdFNaeXdNRDlQRkVWVDRMWFJwZldITmM0bHNwWHZyMTdyMFV4RmUrQTk0UjBpaEVVcGlkYmgvTjN6OU1nakQvT3pmL2RudUhMaEFoZmV2a2k5MmFBelA0OVVUcS9xMHVXclBQNzFiL0Rvb3o4K3VYWnJDY3FNTHVJdURweHJkY3l4OXNBWXpRSmdvY3BVbXFaSVg0M1BQYiszam8zeS9XeXRWcnQwZW8xMVFaTHllY1V4Yjl5YVU1VGJiaHpGcEdsV3hsdXE0NXVsUTdMQkxubC9CNFVGNGZScmxIVDl4WkZDcVVwS3FPOURPU3dUcWJ5T2pYVFYrb0p6WFJST1gxT1hURnlud1dYak9zTlJUamZiNW83N1A4bzk5OTVEWjM2K0RBTWRiTzlDYy9RSTIzenlkamhBVkYrY2JGd2xtc3hNUjdPT3YvUE40aWltMldoU3E5V0kxRVNhWXJZSGExMkZ4SFEwUnZzUzRZYWc4U1VxVjNvRXVITGdKVCszRGhtNUVzSVMwNzNKQTlkMWNKMjBoN3d6UFE4UG50ckJjejdpQnBSTDJjRTFYQW52WndsUjhTUGZwZDFuQThnM0NlNjdWRmQvanl2WFdaNUxXTS90ZERkWmxsUHpnTlY0bkJKSHNkOFRYWnAxbnVkT2pGdTdZeUtsS3MvWXJkbmVGK0ROZFowR01VdDJtd0ZUcWc4OE4zYit3Z1phZllBQ3BYWGwyTEtqc1VKWml2UG9aZ0ZYZmVMeXBZMFNLQzNwdzhKdi9EYk1rUnM5Wk9WU2dGTFNQWnpHa3Faak11ZXJ1UWphVWRkMVNHODNhZ2R6T3crcmpqUFRwdzFUWmxMTks0aVJXYXRaV2UzUWJDVDBCZ1BuMEVoUnNnMDlUT1BHdzFZWFhsbEdrY3Z2K3Bzb2JmSkJ1NFhhcmJ1b3Y1dG1yV1d1TTBjVVJ5NUZ3MXBjM00yL3ovWFgwU1BmS1ZraFhzeFdpREpkNEFmWi90Zi83VmY1SC83RmY4OURuL29ZeDArZjQ1VlhYeVNLSTVZV0hVUGozUG16U0NuWjM5OWpvVE5QdmRHZ1hrdm96TFhaMnRyQ2FNM0MvRHh6clJZTG5RNm5UcDFBS3NYbmYvNm5lUEREZC9EY2QxL2doUmRlNStYWEw3Q1hqNG1Wd2tYQkJhbk9zVDdhMkc2N0tqUTdlM3RJS1VrU3gzNXF0ZHIwZWwxMmRuY3d0bkI1K1VKT3F2aDRZMThwVjJJM0VwR1BsSHZueVl2cUN1RkVpQVA5M2xvbm9LK3NTNUVTeW9FVkV1bFpQczRvaW9STEc1cHIxbWsyR2xpaldWaG9jdjc4YVQ3MzZFOXc5c3haSjZ6c3EzSEVzU0tLSWdxZE0raVA2UFlNM1dITWVwSFExelZFSTJhdHJWaGRUTG4yOWlZYnVzZTRHSEQzNnBqNzdsemhqdHMreHJHVkR2VkdRaElwSWgveXlyS003bDZYaXhmZnB0dmQ0K3laazV3OWV4dnQ5aHlOWm92T3dnS2R1VFpMaXgyYXpRYWR1VGF0ZHRPVkpQZWFMUHU5UHVNMFoydHJpMmVmZjVYdlBQc1N2WDRLMXVuQzdPM3RrUnRON0kxMll3d1VJQ0tKRmJZc2JZNTFRdmN1R3U2MFp2cTdBLzdOYi8wK2IxMGNjUHJrQS96Y1k1L2p6LzdMNDF4NDh4cjVzSXZWWFlScUlGVVRaRUpCRFNJUEpnaUIwMjBRU09uS2ZTTjlLTVk0WjhrZDRreDdJeXhXeG9EMGtqeW0zUFBBSXFVbWlITzZkQnlEVUM2bFNraUJNQVdSc2lUSzhKbFBmWndrRWx5OGRKRTNYM3VOMFhqQVAvMW4velZMeXgyS2ZNejVjeWQ1NnFsdjhaR1BmNFJHYllHTmF4ZTVjbmtIb3d1NmUwT2lwWWhlZDUvQm9FKzczWnl5bVE1clI1WGlycmI5L1gyT0h6OStVd1VtcXJiWllTRFA3TjhpMkJEZTl0L2I2ekxYY00rSmtKVzBRaHZZT2s3VU9yQldxdjFPOSsvTzQ4KysvQlUyTmpmWjNONHEzKy9NejlOc3RaeUdpQWRIdlZMTXhJNEw1eWRzYVMvTnBvak5wbkFGZ01uUDlpbEFLMFNSaFhYQWExNW9oSkI4NlA0UDhibEhIMFVYbWwvOFo3L0liLzdyZjgyMTlYVUtvNW1mbjNQcmlGSTgrZFRUcks2dThKRUhQb3lvdUM4bEt5MmMzOHk1aFhCWmNKNW16Nzk2clVWUk1CZ09NTlpNVlIyN2hiRDk3MnRUU25xeGNsRnVuS1VnT21CaUE5cHBjTGdtcU5WcjVIbnVEeGF1a2lFR2F6UjIyS1BZNzJMSFl5S0JVMnlRQW1NbElvbUltVGpTRnBkU1YvajdGR3VGVWRvTHZtb1ByaG1Fc1I2NDltdEo0WXVoeEdDU0RrdkhUM0g3dmZld3VuYWNkbk91REl5Q3hacWkvQjF3QVlXQVFrd0ZtUTdlY0dzRDZITDQzSzRjNkFQZjF3dGxsUWRYK3FvS2tmdjdFVVhVYWpYcWpRWng3QmlWRTIrcDJvUHJJMDh6UnNOQktlTHZUNGZxSlIxdDMweUxCNGRST2xCOXJFUnRadnFaL2ZPUXRlNW9QM1gyTmJlQ1RPWmRkWnlPbm93V2UrajZiYTFGUkFvVktRKzhTQjgwUDFDVzU0ZzJ2ZTVQclh1NHRhL1piTEc1dWVXQVRSempKcW5WSmhxTGgxeTNSUkRIQ2ZWNm5TekxIY1BaNjkwNDhFWjU2UkRCOXVaV2FWZmQ2dTE5QWQ0Y2VNaHVkUHhOOW1rSjZjRXpTNFdGUUc5MXpZRFZ6TSszVVFxc0RqbnpFM1Q0QUlSa2NZYWpOVnk2Zk5XblkxVjBDcXg3S0V2RTFvQVRQM1FUei9GVjNJRit5U29ORndHMDV1Yks3OUNlMGoxUlpaOWV1cXFYWit6azJnbkFVY1VvSW16NUVoeFZ6cjAyT2Zod2ROZmcxcW1KRU9SQnFNZFlTNzBSa3pSaTdNQ0RRK1U2RTh5SFFJT2JmTkJDcWFJZm1xNm1jbnpRUG1qdnFCMEc5LzVOZnBZczFocU9MUytSeEFuV1pCTUJTUnZtNG1HR1ZqRE9qbkRZcWdhOE1STU96M1ZTclA2NjJtNTNqMy83Mi84ZkQzM3FSNmczMml3dUhlUHlsUTJVa2xoVHNMQ3d3Tmx6WjdodzRXMkd3NkZqd2NTS1ZxdEZITWYwKzMyNjNTN3RWb3Q2clU2OUhoTW5FYzFXblpXSFBzRW5QLzVSdXQwQmYvRzFaL2kxLytNM0daZ01ZeTFTMXJqanp0c1lhNE5OYzZ6TlNOTU1zRDVkS1dWL1g3Tzd1NE0yQlZrMkFtMXBKWFhJTmJrMlBsb3ZYTlUrNFVFYVcwd3FDeUxBQXc3V09PYU5pNkM3ZDZVUW9PU0VqZWozSVlHclJpUVJSRUp3N05neFRoeGY1Y1RKVmRaV1Y3anpqdHRaTzM2TVJxUHV4WXVkVGtDU3hFU3hFNERWMmpBL2J6aEJoQklOQ2xGemJCenBCRnJIZWN4dnYvb0crV0FEazJkODlwTWY0V01QM003ODRoekdPRGFwMVhtWnFsR3IxV2pOdFRsMy9ody80ZmVVc004SmdyNkxoekNFeTdmWGhhYTMzL2U2UFNrYkcxdDBld09lK2U3elhMNnl3NkEvUWtoVlR1UDkvWDJmUm1COHRVTTdNZUNyVG1kZ2UxaUIxcEplTitkUC8vUnBMbDBDN0RMNzNRRmYrZktmMHQzWlFBKzJhTWNGdGpuUGZpYXdJc0xJQkd1VnI5d1lCSkI5ZFNCQ2NNRUZaSlN5WHR0TnVLcFQ3Z21oVElmQ3AwdFpIKzhWdmx5MFAwZnJ4MUpRdUhHeUZpRWpySVI3N3p6THFkVlYvdnpMWDBZaFlEUUNDUi82OEgwODkvekx5Q2ppNFVjK3h1LysreTl5NnN4eHp0MjJ6SS8rMktmNWc5Lzd6NHpIaHZYMWJSWVgxa2pUbEtIWGRoSCtPWnh0czNvZXMrOVYxNUFUSjA2UXBtbkpWS21tN00wQ0FsWHc1aWdRWitxNzNJSGU2Uk1VdWlCTlUycTFHcEtRU2diQm9BamwwMi9VakxIc2Q3dTgvdnFickc5c09BZGJPTnVrMFdpV2pnSzRWQ2ZYcG9FTjQ1a1dRa3lET2xXaDVxcmdiL1d6K0hVNlZQZ3kxcFpyYlFoWUNTRjQrSkdIMGFaZ3I5dm41SWtUUFBiWVkveWYvOWR2c04vZHA1WWtOSnROckxSb2JmbjYxeDZuMDVubjNMa3pXRmx4VEtlK2Y4YXhZcklMSHNhNktWbEt4ckgzMG5Uc1g2OFdrM2gvdE81K0YzeVpZK2sxaW9Sd2N6MEVhTEhXTVczOEhLblhHK1JaNmpvUUFkU0ZJczh3NHhHMnYwTXNERlpKckZHNHVpWVNLNDBQWHVLZkZjZkNHMXVETlpMY3IyZHVYd0ZpUTFZWVJBSjVucUg5Mm1UUVdHMHhoU1l6Q3VwekpQVU9jZHhFeXFqVThwcCtQZzZ6Q3c2RFJLckhsZXBkTnpDcGhOZkluQVFzckhWTSt4QzcxVDV0V1JLVVN3NStuNUpleExsZW8xWlBrRW80cHVvaE5vM0Y2WjJsV2NwNFBLWW9jckIySXJSd0UrQ2puUm1EMlVzOGNJWVZIMnZ5K3ZXLzZIckEwYzI4ZnNONTZQMjgyZlZYZUIvTGxWYy9DTWFXNmZQVmYwYytKKzdleXJJcWxGc2oycDAyZDk5OU44WmFpa0tURnhrV3g1UVJvVXNtWFFwY2NQL3RyUjNlekMrUkpESDNuRDFGYk4yVEpxVVBvdUNlR1JrcFYzWHRWczZYOHUxOUFkN2NiRHZxb1grbmRIK0hDTXZ5NFJSK3BWMWFtcWZXU0NnR29VS0lPMWI1S0d5Z2h2bTNzQmlNS05qYTJYVGxWYjJtbTdBQ0c0NjNBU1dXUHByck4zN2N3Mmh4eG52MTJreTVFTGhmbElvOFhUdFV3NmdjU3pENncyd0lGS0F3YUY2d3J4d2o1U2ZEUkk4RzRiN1Q3eC9NSXF4YVZCY3J2Nm1WNEUyVnZHYXAxU01pRmNURTVEVGE3WlpYdDFuNXM1NmtsTGxJYWRscllFWUp3UUhnN0lnMlNjOTZkKy8vSU50QkZ0UjBzeDlRa1E2MEc2ZGdnZHZFd3QrejY4YzdHOU9ESVBEaHp0Q2hKcEd0enRvYjk0MlZTQkdpRlFhck0xYVBMZUxzUjBFUW5RdnBPdFV0OWlncS82RVI2dW94VmJEbkJ4eG1OY1p3K2RKbCtvTWg3V2FkVTZmUHNuNzFJaSs5K0NyMzNuMjdBekRpaU52UG4yZHJjNXR1dDB1Y3hOVHJkUnIxQnMxR2szUTBZbk45ZzE2dngrTGlJdk9MOHpTYkxkcXROckZTTEMvUDgxTi82OVA4MFpmK21PZGZmd09iT3oyemYvejV4Mmd2emRQZDZ2S2Z2L3lmZVAyTjEwdXdyQ2h5MHBITHBSZkNJSVJGQ1VtclhtZXAyYUkvNkJGRkxrb2VLVVdoQzgvWWlTbnl3cGVhTmlpbFNPS0VXcU5PbzE1bllXR0J4WVVGbXMwRzdWYWJScU5KRk1Wb25TT1ZBMWZpSkdaaGNaRzV6aHhyYTZ0ME9uTTBHbzJ5OGxTc0ZGSzVxbFlod2g0aW9NNTRCcXlyWW1pTnhscVhicVJOaXRidS9hMk5MZjdnRC80anFiYUlJdWZYZiszWCtmVmYvVjhZSmhGNW5ycG9zMmNYU1E4c1dXdkpDazBVTzNvei9ydXNUemtvdHlZaE1OcXl0YlZMZnpnbXpUS3VYcm5DY0p5eTB4M3kycHRYZlFFcDVWTEQvSE9BaHFMUTdoNzQ3bHlwY1ZmeTNOMGI2Y0FTSWVudEc1Nzh4cXRFYXA2WFh0b0MwYVNlUkd4dnZjWDZsY3ZVNDVTUFBIaVd0ZVBIZWVOcWs5M1h1Z2lSdUwxSVNiQU9pbkVVY0tldElJU3YwbWdzU0lHY2NuekJLZ1ZHSW9SR2VKMlRNSTJrc0RTYmRYUlJrT1crQWxqa2dTRlJLL2RlYlRSYVNvYXBRUXlIM0grc3c3MTMzTW5UVDMyYk4wWVozL2pHTXh3L3M0WlNFYSs5Y1pHa1h1ZjhiV2U1Y3ZVS3Q5OXhPODFXblhTYzhmenpyM0hYblNzWUxOczdPNXc5ZHhhdG5TTTBDK2dldFVaVTN3dE8vdno4UEZ0Ylc3UmFMZWZRdWs4Y29oRXgvZm5EMG9zT2V5M3MrWTdlTCtsMjkxbFpXWms1MTNCZkFnTm5PdTJ6Q3FoZ25RUDkxYS84SlZmWDE3bXl2bDZXd202MzVtZzFtMlVFZCtMZ0JIbWlXZlpOMExRSittR1RkSEJqd25IZXJpb0gwLzNuTkZKRXViNXE0M1YxY0VMQWE2dXJuTC90ckp1TDFqSk94M3pvUS9meTB6Lzl0L2ppRi83SXMvY1U5V1lOQVd4dDcvR2xQL29TLytnZi9VT1dWNVlKS2ZjbCt5WjhyNTJ0UURoN3I1bll3RDZBYVhUQmNEU2dQeGlBY0tscGg1VVcvbUZ1N1hiYlZUQ2F1cWRCZDhOVm03S2hpaXVVQU9iUWErQVlyMGRuakNaTFI2UzlIa1hhZDVpd2tGaXRmQmhURS9TNkFvQVk3cGtERWwxd3VDZzBSYUV4Qmt5V29jWWpiQlF4U2xNWDVCU3UwcDBUMURaa0dsU3RnVXJxUkVtdEJFVmRxOXJBczFCRUZlS2JiVzR2cWVwekhqQlpwdGFTbzV6K3lXdVQ0Skh2TjZBNmhKTGxiaStMSWtXdFVTZXBPUUh2U2QvK24vRDN3VGo5dUhTY2ttWFpWQkNxRW9mLzN0cE1KeUtNaHcwKzJIUlE0VDFwZnNpTXorU1luTWpoTnRwaGN6MDBLUjN3N1FEc1NxcGV1WWdmZGQ1QiswbjRmUzJrRWNZVFlETUFtVFdYc215c0pkYzVRa0FjSndpaE1Mb2krQjR3UUd1NS9kUWErNWxtN2RSeHB4MkgwM2dxZ1UwL1kycjFtdlBKWmZXWnZUWGIrMnZWdkVGN3B5RE5UYlh5Z1RVMEdrMWF6UmI5WHRjdkV1R0wzZnRoa25vb0hnQWxDL3I5WFo1NzlqbFdWbGQ4bXBDUDJnbjM4RGtJT3NJS0IxcElLZEFXVjRuRFR3ajNISWZKNFJCTkI2WVlwQWg1emRaakd3SVRLTHpsMklUSkp6M2JMaGd3Mm0zdHdpSlJTQ3U5TUdZQWF3UmFUQ29rZU5PcU5BZ1FBZXdxQjRPb0JGVENSbU54R3N3Q0VUa25ZM2J0c3VYUm9UL2hRS1J5SXdqUk5IKzhQVnFzK29QMlFYcy9OWXRMczFsWldRVjhPZXRwNWZCMzFNTEdLNDhBYVc2RldhZVU0cjU3NzZIVmFCRGc2dU1uejlEYjczSGg0bVdTSkdGdXJrMFVSYXl1cnFDVTh1bFN6amxyTkJzc0xpK3dNRC9IYURUbXVXZWY1OXExZFpyTkpxdXJxelJiVFpxZE5uR2NjTzk5ZC9Mc3E2OGdwVUxuSTNZM0wvTG9UMzZDOFRqamEzLzFwOFNSMC9ES2k4eVZaalVGeWxyaUtNSVVPVXJCOGtLYlQzenNBVDc5NlVjNGZmcGtoZDV0L2RybTZlNENyREZFU1VRVUtWUVV1enorS0NaSkhBdkdwVHRGam4zaU5RNEVuaW5xTVBHSjBlanZvUU5Ud2lMdUFQdWlLQ2kweG1qWFI1RVhXTzk4YUYxNFlmekNsUlkzbHJTd3ZQaks2MlRXQVNWV0tZWjV4aHNYTDZFdXUvM1BuYk1YVDFhT0JaUVhPWG1SSTZRc1V3ZFVGTG52ekhLZjFxUjhGYWw5ZG5lNzlQb0QwaXlsTlRmSDRyRTFMbDU5bmFMd1JRVndBUkRsSTRSS1JXUlo1aDVWSDNDenVEUmliVFN5RUE3RVZERlhMZy81NGg4K3dZbVZOV3FOWFVhRFBVNmNPc1cxYXhjWWo2N1Nua3ZwdEdyczdlMlM2b3czTHlVWWNReVVRZ3FGTnBZb0NrTFFqaDJsaTJKU0pVcE94aGcvNWlHMURXR1k3OHdSS1JpT1V0STBSUmVHemtLTHYvT3pQOEhXK2c1ZitjbzNLWUl4V21WNkNJRlVFVnBJWG5wN2kwWk5jbnJ0TkMvMitvemFpelFUeTE4OC9qeWZGaTJXajNXUUpxZlY2dER0WjlTYmM2eHZkTm50N2xFWVM2OWJrT2VhbFpVVmRuWjJmRFVqOXhUTjZzVEF0S05SZmU4d3pZUit2OC95OGpLeFZCTlh6MU0vRG1QdnpQWS8yOThCb05tYkJFSktScU1SbzlHSXVibDJlVXdBSWlIbzVVeC9UMVV6eEJnWWoxS2VmZllGcm0xc01CNlB2YjJpbUp1YkkwNWN1bFFBZlFLUWN6Q3RpUEw3cXFrcUIxbEhqbFZEQldRTXhTbXNCM2hzNVZ3ZEUwSnk3ZG8xTHIxOWtYdnV1WnU5blIzNnd3RkpudkpUbi9zYzMvMzJkN2g0K1NwSmtpRGtuSy9PQmp2YmUvejVWLytjbjN2c1o3Mm9zU3haYVJPYjBLK2MxaklwZzF3QnVOeUpUVVhiMHpSak1CaVM2OEpwVmlubGdhYjNVeE1URzlrSFlFdEh0N1RFUmNsVXNOWlYreHVOUm00OVZSRmFGK1Q1bUt6Zkk5M2ZoSHpzUVdDSmxaUmdVRmdIcXVCTmxtVXVyVFRQMEVWQlVSU2tlVUdSRzJKaVZKYkJlT3pXZGhPZ040dTJHbTBWdVpUSVdoMmxZbVpUL2R6MHFJSTJFMEJnNHZSYnB0ZW5TcHZOSHpxeStiazRzOWE0SnFlTWpHcTYxRVFUeDUraGpGQ1JLeEVlSnpGT2FsZjRvSVNZQ3IrRmxMOTBQS2JJMHFrZzkvZmN3blhZQ1VBek9jbjM3bXR1ZUJvM2M0eTFwVjB3MjRTUVpZcjhwRTg3ODdjL1ZrcWtOWjdsSXIyMm50TmVLbFBiOE95MHNJNWFXNVptRC9mRFdrc2NKeUFFUnJobnRadzdnTGFXdmQxOWZ2OFB2OFEvK0NmL0RTZlBuY2NLZ1JST3JOMDlINDdSVzZ2WHlkSjBhdDIvVmRzSDRFMmxIWWdVUTJtNHZ0UG1kQVE4aW11ZEpGMHRxYkc4dU1qR2V0ZVZjOFNVQyt3MEl1MFNvb1MxRU8yenR6ZmlmLytWWDNFYmFKd2daWVJMdTRyZCtTbFZnamZsdFNDeDBrVm9wWFNWTEp4WXBmdVpLRmN5TUk0c1NsaVNXRkt2UjM2aVJFUzFCaXFLaWFLSVpxTkJFanVhdkl3aTkzcGNSOFdTU0ZwSHRaZUtXRWlVakpBcUtnRVVJUVJXU2xEdXU0V1F5Q2hFVkExQ1NKUVVUaERUbjJjamNpSnJlSEZOSldzSTZ4eE1JVjJwM1VNZzZoSW5zOVp4Y2t5NG4vNzJUWXduZ3pHaHZLYjRhMTBjUDJnL3ZPMGdjK2FvS05PdDFRU1FKREh6blRrM1hZVFRRSkZ5RWtXemRoTFJPR285bktYTEgzWGNyWkN1MkduUDg4Z2pEL3VJV1hEcUJUS3AwUi9zOFBvYmI3RzAyT0hreVZNa1NjekNZb2RtcThGK2Q1LzkvWDNTTEdWK3JrMjc2VVFPSC9uc0kreDM5OWxZMytEQ2hRdU14eWtxaVduT2R6aHg2ampLTTVtTWdDZWVmSm9QUC9BQVgvbnFWM250OVRjUUNGK3hKeWJMeDFnMHRTUkJZb21VNE1UYU1nOS82dVA4Nkk5K2ludnZ2Y2M1V2g3czE3ckErSEt2YnUxenpBRVZPdzBjRlVYRUtrSEZ6a2hWeWtkbHBkTk5FU2kwTm1SRjRjcWVscXdaTjA1NWxtTjA0UVhlZmFVVEMzbFJVQlNhMGNpblA2QWRJOGNLQnYwKzJ6dTdaRmxHbnVla2VVR2VHNTcrN2d0OCs3bFhzY2JwN2pTYURScnRPWDd2OTc1SUxSWTBHZzNpb01PRGMvU1NKQ0dLM1Q1UXJ6ZFFVaExGeWpOT0JNZVByZEpzdDRpU21ORTRKVW9panA5WTVVeGNvMWF2TXhvWFBQM3N5MXk4dWs3aEk2VlN1cjFaZXlaR2tlZWtveEd4RW1UR1lJbGRoTnRxSWltWmE3VkowekZYTG0zek83L3pKT054ajA1emw1ZGYyR1oxYVFXeVBxUCtGa2J2azZpRTVhVUZwRlJzYnU5UTVNdG9MTUxnTkd2OHZvZWRPTGw0Nm5ZWnpMQStWdXdaUnNJNkZoRFdqZEhmK2J1ZkljOVQvdE9YdnNydTlwREJxTXZDZk1KaTV5UmYrM3BNTmt3QlJWbHRzWFNPWFZxQkVSRlB2TDdPaTQwYTdWYUQrYzRLalVhVHBYcVRGeThQRUplR3hKR2l0bkkzLytYeEMyeXZYeU1kRGRDRnhKZ0NhUVhEd1pqVjFWVXVYTGpnS2s1RjBhR3gybXJhei9YV2pUSlZ6UU1ZU25wR1V1alJkMTVHWkE5eDJvNUswWnBOdHdwam9hS0l2YjA5bXMyR2QyNnJ3UjNqQVRYM1hjcFhPUkhsOTdoeis4SVgvb2oxYTV0c2IyMDdlckYwd083YzNCeHhGRTJCR3RiaWRVd216a2ZWUWNkYXFqRTlhMjBaU2RaRysza2ViRW8zT2txWXNqcFJHQ3B0clFjQkJjWVVBUHorNy84Qi8vUy8vU2VjV0Z2bHdpV1hQbkRxNUNsKytaLy9Ndi9xWC8wcU83dGJiazNwV0xlK0NIanh4VmVZYTMrVkgvL2NUMUpMSm1uNC91VGNkYzNjaDJwNlY2bnVZVzNKSHNxeWxQNWdnTFVPd0lpVHhEdGxtdmNMKzdlM3YrOENpOUlCTlZKTW1ESGxYQUhTTktYSWMzWjJkdG5jM09TVlYzYUpvb2dUYTJzTzNDN0dETGMzR2U1ZFJwTDVDbVRPYmdZbkhvdVFSQ3J5dHErZ0tIS0t2UERsMmcxRjdrckt1ejFBWTRxQ21yYWthVUdtM1o1aDhoeHRDN1FWNUtxQnJ0VWQ4STlqLzVnalV3d253TTAwcUhPOVZnVitadDZabXNkZXZIWUdSREFZbHlaYytjeFI3cHUxRGhpbzF4clVhbldVakxEZStRL2FWRE1vRUhtZU14cVBYTGxxaDVMZEhJaGozTGt4V2RFbWJlcUY2aXBxcDM3Y3FMbjkyYzY4TmdVLzNkQW11NUhGS2tJL3M2ZnRtL00xWjBxRnp4enBYRjVCcENLc0VqNlRJb0Ezems5MEZFVWZkSkRoTmQrbjE4ODJ4cUQ5K2lpOXdMQlJwdFNsTTlxbG1Rc2hxTlZxL0wzSGZvNWF2VEZ6Ymo1YnBYTFJ1YzRSNnRaM0N0LzM0TTNONkM5TWdUcnZCTXdwY1JtM1FDc3BPWDU4aFJkZmV0MDl3TnBpcFV0UnNPSDRxYzliRUNsNW5rSWhFU3FHUXJzSFRpaXM4QUptVWpwSDBZWUlxWFFNSFdreFZnQlJtYWdrcFVSYTZSd1c2Vmt0NENLTDFoRFNvZ0s0b1VOa3hVd1FTaUVrVnJpcVZGWmFsQlJFU2hISkNHdVZxNG9sUFAwTjVmSlB4U1JkaTZCVll4V2hURjJTSkU2OFRnb2F5WmhJUVUxSkd2V0VacjFCczFsSCtZaytIUGZSVnBmQ3A5T0xnemZnWnFEVGtJOVp1YXNZL2Y0d0ZqNW83OU0ydXdzZnVtdzVBNnZkYnRIcHRKSEM0dlF6SmdDTU00QW1FZldqd0pkYkFaUzUyZGFzTi9peG4vZ01VOGFpRldSWlFhczVSNy9mWTlnZlVPUnc0c1FLclZZTDFZaG9OcHMwbWcxMnRuZFlYOTlBTHkzU2JEYUo0cGlsNVNXV2xwZTQ0NjY3NlBjSHZIM3hNcSsrL2hvbVRUbHpmSlZyMTdZd2tlQ3RDeGY0bC8veVY5anY3Wk5yN1JncVJsTVVCVkdrU0pSa2FhNURKRFRMaS9QY2Q5OWQzSDNYZVphV0Zoa01CZ3lIZzVMaDR2UnZmQ1FURjdOVFVycnFVNUYveFVKaGRLV2N1Nk9MQ3lFb2lxSUVXWXBDdTNRZDhDazRHWGxXa0JldUNsQ1J1V01Id3dGcG1qSVlEc2pTM050WnpxSGMyZGxsTkI2VlRxa1FBaXNrYVZyd3pFdXZNODVjQlNkakhQMWFzYTYwQUFBZ0FFbEVRVlIvTkJwemRiT0xGRERzWG1Selk1T2R2VjJ3VGtDNzNXb0RMdkxjYUNTY09MSENuWGVkNDhFSFA4emEyZ3FySzZ2VUczVVFVT1NHMFNoak5FcnA5ZnVzYis3eTRrdHY4cDNuWHlJdnpJRUlORGoyaEVaVDVEbDVucmtVRWl3cWliQmFNaHBsZk80bmY1dzh6L25tazgrenQzdVJMRSs1L0hiQzZkTU5qcTAwK05hM1hzV2FIYUlFMW82ZjV2enRkM0RxNUVuMmgvdjh5VjllcEQ5SXNDZzhWa1FCV0tOQkNIVEpVcWdBRVVJZ3BHUFZhcE9YZDFkRWtvM3RiUXlhVnJOQkhEczJqNUlSc1lxSlkwbWpVYU0vS3JCV2xnNU9OVVZuWXFRbjlFYVcvZUdRcTF0allBZVp0RER0UlZTdEJjSlFaQXFyRzVoc25zakVTREZFeWdIQzVxeHY3TEcwZUFwakRJUEJnRWFqUnJuM1Z1eWpvNERjV1lBbC9IM216Qm0ydDdjNWZ2eDQyWjhVQjEyS1F6VXBadGFudzQ0SlkyMk1RVWhKbG1XTXgyTWFqVVlGZlBZT2hnMG0zQ1FTWC8ydTExNTdnKzk4K3prdVg3N3N4VXNoOXV0QXJaWWNBSmFDbzFIcUV0blphNklFWUVWbDdOeGNjdWFaRHVBSVpzSmNzQlViMVR1emdjM2pMdGF5c2I3QmYvaWQzK1dmLzNlL3pOTGlBbW1XMFIvMFdWaGM0QmQrOFJmNHRWLzdOZloyZHhIQS9NSUNNcElJYS9ubU41OGdTbUorN01kL2xDaFN2a3ZQWkFpL1ZjWm02cnFFTzJkM012NDZFR1I1QVVJUVI3RlBTNXpDbm43b1c2ak1wTDNBb3hRVGx6NkFsMkd1OW5vOUxseDRtOHVYTDNQaDdiZTV0ckhPK1hQbmVmbmxsMG15RWEyaWl5eDZTQXhKRkRFZng5UnFFVWs5SVk0aVZPUkF5a2dwcDdsbUpNWTZwemZYaGx5N3RLa3MxNHlMQXFVTkM0MG1qZVUxc3BIR1dPajM5OURSMEZXM3F5MFJKUzRkVUJjWlZoZWVwUi91WG5CNlRPVnYvMXZsQmg4TjVMNlRrUlRsLzQ3bFN3Vk1xVExSZlByakRMcnNOTjRrU1ZJamlXb29vU2JnN2pRbTVJbGpoaXpQU05NVW93dENiU2tSSXNaSGdrUTI0SzFoUlF2dk9EOXNCaU9hdnI3M1lsYmNuRjBXSU9uSlg3UHZUMWhKTUFIbXErdFltVFoxeEJtRURJZzRWbjZQa283OXBLUXJwQ09qQThESlJKdlAzUk5yZkZHZ0N2QXRsWElhUjFvampVRVhHaTBFMm1wa3BFaVNtRVFtTE14My9Ob3FYZktjWllvQjVoNGovYTRJRzMvZDdYMFAzbnd2N1NBdFdQaUhNUUFweG9IZzFtS2t3eXhXajY5Umhra0plMjFWM0ttQ2JRWmp5OHZuMkpBTGpRQ2hzYktZT2cvcGdTS0R3QXFEeFZVYUNKVXQzSDZ1c0NIMVNWaTBYMlNENGU5bytCT1JMK1ZUc1p3SXNVQVFnZlg1MmNKcjlWZ3d0aUMzQmRnSTQ2Tis0SVEwamJST1hWLzZRU2paUnJyOE5VdEhCRDIyRVJvbExhRW5rMm0wMWU1NkFEQ2xjSE4xelhURElEekx5S1Z0bUJBbEMyQ1NFRXpVZEtwamZ1dFAxdTlubTlCZko1dnVyQmJBRDBPN0dWMlo5NjZ2V1VQbXI3Tk5ublBYamo0SFl3b1dGcGFJSTRHd1FkTksreWtoeW5CTTFVQ0hhV2ZwYnhKd0EzRDI3R2thalJwQ1RLQVBJUVNEL3BqNTQvTUlhOWpkM3ViU3BjdFlhMWhaV2FiVG1VTkZMaVVpU1JMMmRuZlo2KzR6R28yWm0rdlFhSUNLWGRyUC9HS0grenR6M0hYM0hZd0dJeGJtTy96R2IveGJjbTNvRFhyczczZGRWTk92dWJuT0tZb0NKU09XbGhhNC9mUXBHalZGa2tSRVNySzF0Y25iRjVvMEdvMkpFV2gwU2IzWFJlR3FtR2pqQUtCYURlRURCbGxlME91NzZoaFNLcVNRNUlXbTMrOHpHbWNVZVVHUmE3QUYxdXNvaklZRHNpd3RLNTRrdFlRa1NraVNCSEJPcWtDUXhERkZVV0M4OXM3UzhpSktIY01ZRjlFdDhvTEJPQ1BOdStSNVFWRlVvM3lDUWh0R1dRWkc4OGFGdHhqMWVvNmxXcXVSMUd1b1dISDdiV2M1ZSs0MGp6ejhjYzdmZHBaakswdk9RTFFPdkJxTk04YmpqTDM5SG9QOVBydTdYYTZ0YjNQcDZoWXZ2MzZCMUtkTEtUVmhlSVFVQlNyUHJpdWpMVENpUUJjQ0dRbm01K2FJbzVna2lzblNQbHFQc0VJd0dHL3kyYzgreHVMaU1rdExIYjd3eFQvaGpudnY1OEVINzJkdGVSRXhIRkZ2MUpFMm90REdWVFR5akZQdExYbUJSU2hacVR3WkFEZ1IvRjIzWCtKMmZXdGg1Zmh4WG5ubExZcHhINEVraW1KKzR0RkhhTFZyN08vMm5YaTBpc2tMNy9CN2hvWmxva3ZudnMxVjB2SWNYNVNVRkhwTTBkMUVKU05zWTQ0b2FibHpKb0ZzaEIxdm9tMEJCbDU5OVczdXZuTVZJU1JwNmpadXAzMG5wNXg1OS9yQnRlRW9nQ1dPWXpZM04xbGJXeXNaTHFZRUlnNkNRemZxUHh3L2UwN0NCNTVRa3NGd1NMMWVCNWd3SUlLZEZkYTR3SXlxZlA2NzMvMHVnOEdBdlc2M1RDbHNObHZVYXcydmszUXcwaDFLejRjKzNOelY1ZlphcGZzSEJvYlcydGwwbFdmVjRnQkE2ZFBMeXV2MmdJME5Ra2RlY2RnYXk2VkxsM25tbVdmNHhFT2ZaSDFqb3dSdTc3MzNIajd4aVUvd2phOTluY0ZnUUsxZXAxNnZZWVJBWUhqOGE0OXorKzIzY2U3YzJSSU1FbkNBNFRBNzN0Wk1xbmdGbGxHV1pXNGRDb3p3TXNoV2VyWS85RTFyN1ZOTFF1cW1MMlB2aDFBcTZlK2ZSRnN3Zmc0WDJyQzV2Y1AyN2g3UFB2Y3NHT2VzYXFQUnhoQWhtSXNreTNNUjV4WmJuRnFaNThUU0hLdkxpN1E3TFIrY3lNalNqQ3pMeVFvSDNveHp6VGd2R0dXYUpMR1F0QmlLQnR2R01BUjBvNDVxQ3Vibk95ek9MeEpMUzd0WnAxRnpBZFhKamJNVDRMTnNzK3libzRFYi8rNDdHRWtQSUI1aGU0aktVV1Y5WDFzOUVRY01xRGh5K2lmQlI2STBlVUlIQUJUYTdUVlptcnZDTFJoRTZUKzlGejdFOXp0WFI3ajFBSENpR3Urc2xhQ1ltV2FxVEgzRDFKeWUrbkFaUUhjNlRLb0VibHkyaHlTU0xvTkRTRk1aU3I5WCsyQ1RsRlN5SnJ3ZmlpY2xHSU9XRWxGNEFYanRpdGZFVVV5ejJTU0ptMFJ4d2tUeXcxOVQyR3g5Q2xWUmFGUXlIZVM1RmR2N0RydzVjRE51Z2trejlabXdnUVlIWnZySXlhWnZKaHVZOFgxWWJWaGNtRWRGaWtLRDhQbVgwZ011RXdoV1ZQNU4rbll4T3p4YlJlR0VENE45WWRHK1dvYVFrclhWRmVyMWhLMzFMUnIxT25tUjBabWZaOWdia1k1ek9ndHpERVo5R3ZVMlJhRkpSeU9pS0dJd0dsRkxZcFNBUE04eFZydlNzbEZNbmhVb3FRR0JzUTZGdGRaaXBTc3FyRlFDcHFBb3ZLQWtqdkttaFVIampIbUxzMGV0MVVqbGhCc2RYVTZWYTZxMVVGaERCcTZrTFNBOHJUYkVmS1kzK3pBQkQ3YnFDRTR0S2hZbXl2YmgzOStBUk1jUDJnZnRQVzdXd3JGankxNGJLekR4SnBHczl4cTN1eFdpR3ZmZGU2ZVArRHBEd1ZycmRGbHl6U2lGUnIzSi9FTEI5dlkyTDcvOEdudDdYZTY0NDNZYWpUcHhITkdvTjZpZmNDS3h2VzZQcmMwdDRqaW0wYWpUYURlSjRnZ2hGRklLbXUwR1AvUFRQMG1qMWVTMy9zMi9aL3pXUHVOaGo3bTVOZ3Z0TmlLSzJOM3JJb3FjZGkyaExpMVhMcjJGVXM1WXVYREI2ZFo4OHh0UGtpUk9Dd1pySFZ1a0tFakhLVnBERkNYRWNVS2N4QmhnbkJWa1JsSVVndEZRSTR4RUtZTVFoa2hKbXMwbVMwdExMQitiWjdIVFpIbHBnZVdsRHAxT2k0WEZEblB0Tm5OemMwUlJSQnpGV09OU3NuU2hTMkhOMFdoTW1xYjBod042dlI2OTNvRDkvWDEyZHJZWURzZnNiTyt4dnJQRC92NEFZNnhuUzdveXhuR1NrQmVXNFdERTFTc1hxY2N4cCs2Nm5mdnZ2NGNQUDNBZjk5eDlEMmZPbm1GdXJrRzlYaXNkd0RSMURtQ2FqZG5hM09IYTFTMEdvekZYcjIyenM3UEx6dll1bTV1N2pMUGNhYzFFOGNRWkZxTENRSElTTjhiQ1lEQWdUaUtzMW9CblRWakxQUTkrdEp3QzMzajg2OXh4K3dMUHZ2Z0M1QVVuVHF4aHJlWkQ5OTJHRmovRHFlTW5XRzcwNmIzeE5FblVZampZSng4cmhLbzVVSVBTOTBVSVhGcU5NVkJ4d0FNN0p5ajJPb21Uc0RIQzF2WTJmLyt4enpBZWR1a3NyUERVRTYveTBzc3ZjLzc4RWpVbHFTZE9oMEw2RkdFZFdCd2h1bGp1c2Q0UXg3b1M5QWpRRmtrT2VSZVQ5UmlyTnJWNmsxcFNJeFVXcXhKazNNWWFTWGM4SkN0Y2RhL2hjT2cxWFE3Um1LR3lsaHl5anN5bU4xbHJhVGFiWkZubUFCVVIwaGNPZ2tGSGdjazNzNzRJcjMrbmxHSi92OGZpL0NKUkpDdm40d1JqUytCSEJsREszYVB0clYyKzljeDNlZlcxMXhtTVJoZ3NTa2JNdFRzdXBXV0c0UlhZRk9IOEFndkhXcGNlYjdVaDFPT3pCUEZxWnhVNmx0cmtucFZWaVlCY0YzNWNyZGVrZ2FBYklvUndEQUhoOVA5c29mbmQzLzJQbkQ1M2p1TW5YTFd3SzFldWNQTGtTVDcvK1ovbnlzVkxYTHAwaVNpS0tmS0daeU5KMGlMbjkzNy9pL3pTTC8wQ25mazV5cHRwZzg3SmROcGJPWWJ1UVhicERVYVRGVG05ZnQ4eHdrUTFqYjI4c1RlOGJ6OE1yZGZyZ1JCT3drQ0VTbHNUaDloaVVWSXhIbzhCNFhTM25Cb3hvU1IzVmhpWHNwUnJCd1lqU0sxbGFDeWJXeG12YjQ5WXV0VGwzRktkdTlZV09iV3lRR2V1UWMwTEVhZHBUcDRiOHNLUzVnVnBya2x6U3h3bG1MaUdrUkcycGlpTVpGeTRFeXN5eWNiYlY3aHpiWWxtdlU2em5pQ2w4dURxeEpZMk5yRHVwNE9CaDRFYjFjRDN3WGFqNTBGUWtzK3E0T3hzVUQxTTJoQVk5K3V2RTh1T25YNWFTTXZ4LzJiUHlocExVV1NNUmtPeVBDT2t4SmR4elpsMU5aVGhycDRyTnJCa0s5ZjNEazJoNjdHZWJ3dzBYRjliYWdJTEgzS2ZQR0F6Ky9tUXFsVXlZS1NjMW5NdHZ6b3djdHhQUS9nOVNIdDRiU2FoSEIybS9GZ1FNbmFCRHltRVk0ZVgxNndJcWVMYXI1Y0J1SEh6eXJGOGlqempMeDUva3MvKzZJOHoxMW1vVUJhTUp3QTRkbFpJdDFLUktrSG5XN1c5TDhDYmtCcDE1STI0M21aZlR2eEQrcDE1dldwa1ZhZkM1QmROcDkya1ZhK3hQeGhQb21xSFVlNXNpWE1TS0NZaDI4aUhYWkUyaVBKVzhvdHhDK2F4cFNYcTlRUmhYQldIZm4rUHhZVUZvclVJVXhoNnd6N0gxNVpjN211aG1XdTFIRzA4VmlTMWhLMk5kYlozdGxoY1hPVENXeGU0Nys2NzJldDJPYmE4UnA1cnhsbEJIRHZodEszdEhkWTN0N2p0ekJsYXpYbjJlMzNxalNiOW9STllpMktGOE02Q0szbXVNUlNNUm1QYXJUYTlmbzlyMTY0NUpGWUV1VFkzb2F4MVFta3FHS0hUZzFRRjBhZXFVb1F4blJoeXRrd1ZjQXVPbVlCSlI5Lzljakc0bVRhaGFYN1FQbWkzUXB0NUdvOHdsS3kxTEM4dGx3NnJmK2pMOTUzek5lTThIYlgySFhZV3QrQUcrT2xQUDR4YlA0TGg3QXlEMWJWVlhubmxOZTY3OXh4eHJVNmoyYVRmSFhEMXlqcUR3WWpsNVNXa2hMWGpxeXdzTEJEWEVwWldsdW0wV3d3R1E3WjN0dW1QQmtSeFRMMVJwMWFybGV2YWozMzJJUjU1NkZQODM3LzUvL0Q4ODg4ekhxV2NPSGtLR1VXODhzcUk0MHZIK1pHUGZaVGxZMHNNaDBOc2tWRVVPYnM3WGJyZExxUGhFSzFIZ0hBcHBpb2lTU0tTdU9rci9UaEdUWjdsU0JtejBKcWpQVDlQclphd3NMREF1WE5uNkN3MHVlKytPMmsybTlRYk5lcjFHcEdQZ2p1OHdIckRGcFIwcGFmVExFTnJQUkVIUmpEc2plajFldXp0OVJpT2hteHNiTEs5dmMzNitnWTcyenRrZVlvUWdsYXp3K3JxQ3ZQekM3eCtjZDJ4TDcyUkYvWTFKUVgvOC8vMFAvS1poMytFNVpXT00rYkthaWdXN2NzNjUzbk9lSnl4czcxRHQ5ZG4rLzluNzgzRDdMcktjOC9mV25zNGM0MnFRWU50V1pJbnlRYmpBVThFa3dSc0E0SEFoVURTQ2Vta0V3TDlwRHMzSFVqZ011VHAwTGtOQ1RjODVMbEpKeGduejZYSkRXRUl3VUJ3MjJCc2d3MTRCanhMc2daTHFybE8xYWt6NzczWFd2M0hXbnVmYzZwS3NrbDhpWU85UUZhcHpyREh0ZmIzdmQvN3ZlL3lDazhlZW9yRnhSV1dscXJNekMwU3F3UlBlZ1JCQWM5M1JxUEc5SjR0NjFsakx0aXNWbGNZR3FvZ3BPdzVUd25CeU9nSWFlQmRYMXZsNFA2SGlPT0lYQ0RJNWZJb0hkTnRSK3dhRzhKYmVwaTV4aHoxNVRZckMxVzJieGxEc05NKzU0WHNpZTVqWEZ0dldvbnNjNWJLTWppVGdRdHBZQ3lFNEt6ZHV4a2RHV0lwV2lQSVFhdlQ1dEk5RjdPMjFzRWtMVkpCVGs5NktPUDBpN0NhQUdrUnFRZksydFl0SytBTVFtdUVCeVl4K0FJTVRYU3pSYnZsMllCY2RUR0FMM05FVVp2SUNFNDc3VFJxdFRXVTBuaGVUL2RtWTF2UTA2UEE2Zlhac1dNSHpXYlRpZWVlcENpekdmc21DNzlzTzBvL1dKS0NLZjFXNnRsM1NVbTkyV0I0cURMUTBKQytYOHJVTDl1Q0k4Skk3cnpyYm1abkYxaGRxMmZzNVdMWk11TTgzMlA5Y3RoL0RYdUpsaFA2TlRqTkY3c05yYlJ0cWVsYlp5MEp5Y1o1dGxXeUw4RTBGcVRUZldEV2V2Qk11cmFEU0FsdXVlVWJ2T1d0YjBacmhaU1NwYVVscHFhbWVNYzczOEZIUC9wZldGdXJBN1pOMy9jRHROYk16TXp4NmIvN2U5NzJ0bCttVWk1YXBwRUxSamUwVGFXVmVTR3lncHN5aGlpS2FiYWIyRVRmdXZ5a3liMHhxY1hGVC82b1ZDcjJuTGlXR1pGTitjRUVYSnVVR1c5NnJsd3VNVTRkcDlMUEtjZEVsOUtlWFdVODV0dWF4WmsyVHk1MjJUbFdaZnQ0bVpGaVlCbW5XdFB1eExTN0NaMUUwMG9VYmUxUkRFdkVYcDVFQ2VyZER2WEVSMmxEbEVTc05UUVRoWkR0RTFzWUh5cVRjd1dLSGp6VFk0MmxWM0l6Qmw2YTVHOGNwMTRqTm0rRGxCcyswUVBDVC9GZFFPQjdoRUdPWEM0a3lQdmdwVWw4MzNZeW9FQVJkeU9hOWJxekNGZDkrenFnenBVOTF3WTNhRFk1dkdjM0xqckpTa252ZUo2QlJNalR2SzZOSVhFRnIzNXdJLzJjZEdMREEzc2dyQ21Ba0FKUFdyYW5NdW02Wk52NlVtQkdiUEo1OXlXa1JJdE0zSiswZ2FSbjJvQVFDSldhTUFnUWtqRHdHY3I3dk82NlY2TVJLS05SeHJKUlBla1lrbTQvaGRZSW82Mk9yQlNJWi9jU1BhdmorUUhlUEUzeWNNclgxMVdHMW8vc29kVlhhY21ldWU0QkxFd2FtTVdVQ2ptR0syWHFhKzArWEdqOVFtWW51bDFHSE1LTHNkVVgreDg3QVlRM2lQZ2FoUlpXZkxUVnFDRXBVU3dFZE5vTktzVWlPbzZwdCtzVWlnVlFYVHJOaUZhclJibGNJbzQ4V3MwR0kyTWpKRkhIN3BHQ2tjb0k4V1RFVUxsRXVWaEN1NGR0WldTRWRxdU4wakF5T2tTMVdtVnNkSmhpb1dUNzN6MmZvZUdTbmJpK0lBd2wxWlVWY2pscmFWc29sb202T1lxRkloT2p3eXpNbkFEaFJDK3pwNUxLZ2hTbjlOTjdDZHg1N1FPKytzZzQyWlVTdlhQbysvNUFVS1dVNmlXci9kZDAvVDgyZk9uSng2bkNqODArTHA3bTlSLy9PTmtSUFBmMjlOL1BTT2YzajdOOXFqKzhaMkFkRTMzenhhYVRDWk1UVzVER1ZYemR3cFM2aXp3WG1ETFA5dGkrZmVzZ2FDN3NmODQ4NHpScUt6VU9IWnBqZkx4RXVWQUdJMWxiVzJONXFVcXR0c3JVOUNSbUh1cU5CcU1qdytUQ2dERHdLUTlWS0phTGRMb2RtczBtN1hhWFJxT0ZFSUlnQ0FoREs4ejNhNy82UDFsN1ZwWGdCd0ZKb25qczBTZFlXRmhnZUhqSUNxaDZrdkhSRVVaSGJZdFFuTVNnSWVwR2RMc2RDOTc0UHNWaW9RZEtPQUg0WXJGSTRCZzYrVUlCS1ZOUlFDZVdLL3BaaU02RlQ2Zjk5NGJJV2FIR2NleEFrNFJPdTBzVTJaOFhGaFk0Zm55R3hjVWxWcW9yeEVtQzBvWmNMcVJRekhIdXZuTVpIeDluZUhqWXNUazdITmgvRkhqUWl0YTcvOFZSUkR0SktPZUcyWFhtNmVTTFZpaFl4WW9rMWlUS09udDBPaEdOUnBQRnBSV3ExUldPSFp2aDJQRTU1dWFYcU5VYnREb2RLM0xyZVhoZVlCTnZyVERLR25GYlovTmVNbTZCbkY3VlVDQ28xbXFjcGl4ejFscXRhNlRwdFFGb2JjajVBZDBvUWhyRDlOUlc4b1U4U1N4NStPZ1JvbnFkeG9uRGlLak9SS2xNcTFXbnE0YUpqWFVmc2hzVXJ2V1lETkN4VzlmWlhKUloyNUh2V0VLSjJ3Y2IyTzQvZUpoRzR3SjBrakE5T1kxS0h1Q0hEeC9nVlQ5N2tUVW84RDJNVVM0NHRhQk5yMGlrclFPbFc0K2s5RncxVmJ2a1hpSkVLb3JyV2lpTlJvb1l0R0Z5Y3B4bXZVYlUxV2laWTYwZU16azV5YU9QL05EWlhGc21oZXhOcUd5Y0xDMUxFN24rMkNwMTF0bHM3ZW5YV2VnSFo5S1dCNnNGczNGajZ4aytwTmZBR0tUdnNWcGJwVmpNRS9oZUw1RHZBMzBRVGl2SENKcXRGdmMvOENCekM0dDA0ZzVDV0VITWNxVkNtQXNIRXRQTkdDbjliQnpRZU1LQ3AxcHJFbTJCRzRHMWpSWjlWZTMwc3owZ3lHMkROS0hmZUlaN0RDQnQyUUpHOGNBRDMwZEt5Uy8rMGx2WXNtV01UaWVpWHE4ek5qN0d6Ny94RFh6NnYzMmFlcjJPOER4S0pabXREMGNPSCtPMlcrL2dOYSs5eHAybkhtQURKbU8wOVRlWUpXNE9hV1V0eXVQWU1vR3M0NXF0ZkpPbCs4K1B1Q0tPWXV2b0o3MEJmWkFCb0FPcmZiTzZ1c29qano3SzdOd2NYakNZcnRtNVk1QWE4TlluMGozRy8ySlhzem9iOGRScWwrbVN6M2pKbzVLM3BpV2RKS0dUS05wZFRWZjZSTUlqVW9aRzBtWjFyVTBqdHZlOE1ocmZsNHh1bldCa3VFaWhrTE5HSktTUFRydStDU0h3UkNvQ2F6SncyZ0tWYVV6eUxNWVQvZk9CL3ZPM01WL3JiUjhRbHUyZnl3WFdhY3J6Qno3ZmR5SWR1R3JvZERwMDJpMVVIUFhpcVdkNktDYzc3SDlIdDd6QkZyM2xTZUpCWTR3dEJQVnB5Rmd6RzRubkJaYk5ZbXl6V1FDa2MxNUlhNjRnUGR2UjBaOXlEUXpSQTZaRittOW5DK1JaQlE4Q1QxcjNTeUVRVW1FU2hlOTVWSmVYbVQwOHg4VFdiZmo1QXMxT1ROU055R2ZXNEI1Q1NwUlJ0RHNkKzR4OGpsK2I1d1Y0MDArVDdoOVAxNWU5MmRpc3R4Y1l1S0V0MDhlOXB0T2wxRDZNQXo5Z2VLVE04Uk9MZG9IcEsycXZyMU1KMHVERkJ0amJwcWVwbE10OXdFU3F3TzJDY2xmSk1jN0ZxdFZxMmJZdHJZazZMYnN2eGhERlhhUUFwYTFPUXJ2ZG9icGNvMVF1Y2VMNENadG9CSmFDMzJ3MktaVktIRDF5Rk4vM3FReFZTSlNtMFdwWmhXOWpLSmRMYk51MmplUEhqMkdVb2RQcE1qUTZRaEFFbEVvbGxJN0lGME5helRXNkxlc1dNbFRPRXh0RmJYV0ZPTkVVUXA4b2loSGFPWjZJWGtYQ1RtaFg2VEVDcEovUlRXMVJWR1VvY00vZHdaMUZZeGNkSVhEVVo3Snp1dGw5MGJOWTdGMklnYXJvS1c2VEg2bjlicFBQUEJjWUNwdFhOOVpYT2VFNXY3STl3N0crRXY4LzRydlQ4V04zbitvSEhkZmpGTGhpQnBvZzlLa01sUzF3QTZRTkhzYUpldjRrRHR1eWF1ZHp5cjVKQThBTEw5ekwvUHdpOTkxN1A5dW54aWptZmNiR1JsbGVydEp1TlRsdzRDQkJFTEo5K3paVW9rbmlMcWVkZGhxZWI5dWNDc1VDaFdJUnBUVkpFdE9OdW5UYUhSWVhGNjJkTng2QjcrRjdQam9Nd1JoS3haRHRXeWZKNVhPV1F1eEpQTjlhWjBvRWZwZ2pDQUtDc2NBQk41NzcyNjVwMHJWU2FGZnB0a3dQVzZYeWhXY3A5bHFUS0ZzeFRGdVFWR3pkcXBJNHB0UHBFRG14NFVhalJhdmRwcjYyUnJmYnBkT0pNY1pheDhaeFFtVjRpSzNidHpJOFBFeStrR2Q0WklSaXFZanZlK1J5SVo3ME1wYkF3dUl5c3pOVnB4dml3QnNwU0pRaWlxendjYnZUWW1WMWhYWTdUNmZUb2QyT2FMV2FWS3VybkRpeHhJbmpjeHc2Y296bDZncjFUcHNvU3B6dHRtL3IrRTZNV0J1Rk1KQWtTWmFBVzYwZmlTODg4T3djVkgxaTljWm8xdGJXVUZyWktweUJ0V1lMNm9aYWJZMXVGS0dONGZDUjQ2aEVNREc2aGExVDIwa1NFR0dPZTM3d0dQc3V1WlNGQTQreXJ4UVFsa3VNYjV1bW96UmRyZEZTSTRSbktkK2VoMDQwRW52ZDBqWkZzSmFwd3RtdzIyT3l2ZjdHQ2RZSzRhR2xkU3lyREEzVDdnaVFIclY2ZzNhM3kvVFVLSk5Ub3h3OXVvb3lhY3poQUNsdG1ic0lKOVFvUEJKaDJ4czhUNUlvWjFoZ25BNGRKbE91RTY3S1hNd0g2Q1NnMDJsaWhFZWlQQktUc0xLeVNyY2JXNWJaSnV2YnlkcWJnQTBWZUlFRmIyb3JxMHhOVGhJRVFSL2F6TURuKzBHUmxCellhK0VCSVdTbUlaTU9uYjZXbG5SY2ExUTdpcWpWMXhnZkhSMHNBcVVBa2pIMi9oVnc0NDFmWm01Mmp0VmFMUU40eXVVeTVWTEp1V1M1YmZXSmRxZFY0NVQxYTNOYnUrL0t4SDF1RGphV1ZFblBmY25RaTJGN2JrNDkxeXI3SGx1SHRuUEFaTmJrS2RQSUU5YWtJcjNiN3J2L2ZzNCtadytYWEhJeGpVWWIzNWMwbXgxZWV0bExPWGp3SUxkLzh3N25qR1lvRlBKT1dGaHk5OTMzc1czYkZKZGVlcEdOcTl3VlgxK2hObjFnampIVzByZlJhR2JQRkUvYStaQkp5bTdXYXZFVE9ycmRqbVhRcEV5Q2RIN1FPeDl4RkxPOHZNeEREei9FaWVNbmlGM2JYWC9icHhRUzQySFpBMzMzK2NEZmppRVZHNCtGbG1hMTNXR3E3VEZaOUNpRk1kSUw2U1NDU0F1U01DU1NQczF1ekhLN1JYV2xRY2NJaEFnd3dsQXFCSXlWY3BRS0laN3ZwVmgwQ2dWbklIR0d3MldYTkoydmd3Q3FaVlU2d1hhUmdnSmkvWFJmTjhUZ1R5bFNtNjB0Wk1sOU9yOHNTOG1RQ1cxbjY1SEVEL09FZmU1WllQTzNYdXdtM1AycmFYVzZkTHBkRWxlc1NNbG5FbUZCMXNIRDNUZzIvRjRPbnFiMWJ6OUZUTHFlNFdTTDkvYm4xQ0V2QTdGVGtUekJ1aUplNzV5bCs1ZiszTjlESVBybWFlK2NwKzgzQTBDWjlDeEwwekpvSkVMNDF1MHM4RFAyalJIQ3VlaTVuUkt1bkdOT0lWelJsNGVKdEFDUzRtZHVkM3drV2hwbkF5NUk0Z1NyZWVOVEtoV1lMbzBpQTRsS0Vud0UrTDY5TjBUcStpZUk0cGgydXdXaXpMTU9ORDdMNDNrQjNzU3hkV1ZLS1ZtYklZZnJKOHA2eTdWMHBGV1o5Wjg1V2FKamIyeUxneHNqRUI1TVQwL3g2R09Ia0FJU2JRRUhJZjJCaVdVMzFrTjJETEN3c0VDMVd1MVIwOUlIbnF1eUNXR2NyWnJBOHp4OFp4WHIrNTV6SU1IUjdhM3poUzhDKzExQXFWSkJDRWxKbE8zRU40YkpxUWtIanNCUU9JNHhnbGlsbEZjYkdBWkJnTkVKNDJNak5qQlV0aWM3L1Y2N2Z4Nm9oRUl1SkU0VWFNM3k0cktyOXRydk9XM2JWSzk2cG5YV1I2bVZ6aFltbzRWTEpDSlUwa2V6Rlo1YnBHMG9iSXlseTJ2UnEwTGdBQng3emwyL3VmN1JSYnYrTmVQcGxvSDFyLzlrd0NNdmpPZkM2SzltcEg5YnBvMmdYQ3BTTHBiSWdxeTBCbldxS0NwN2dELzlYZnBjWk82a0RpZTk2cHFMWEJ3Z1BEbTFoWXN2dnBBamh3NGhVQXdOVjVqY09rMmpYbWQ1Y1lsT3A4UEIvVTl5N0tsampJeU1rQ1NLc2ZFUmxGSVVDam1uZjFNZ0RBTnkrUndqd3lPTWo0K3p0bFpuZGJWR3E5a2s3a1JvWlYyWDRtN1hXc05Ha2FYSGV4SWRhendoeVFVQlFSQ2dFNFZSR2xsd0ZTc0FVdnR2SEMwNXpIcjRiV0xwT2IwTWpXQ2pOYkZkMzIxN0RXNWZqTE9SVlduaHdWaGRNdDkzOXVQT3V0TlMxazBXbEtmZm5mNXRuWHk2MU5mcVBMWi9mMW83Y0E1SVZreGVHUXYycjZ6VTZIWmFLQVdMS3lzc0xpNnh1TGpNNFNlUHNyeGNvOVhxb0kwZzBScmplMW53YjVSdC9WQUdwR3ZYa0s2U1puQzk5UzdJOU4yK0RUQXFzSXlGZHJ0RG9qVXIxU3AzM3ZrZEZwYVcwVXJ6VDEvNkNzTkRJeFNLUmJ4aW1mTXZ2TmdteGI3SDl4L2F6NWw3em1UbjdyTW81WWJRVGNOaXA0RnFDOG81d2NKYW13UmJUYlNWUnVtUzZsUThVK01iUWFFZ2JmdGFHRkN2dFlsaTNETlVFR2NQTVlFd0FxRU50VnFUUXBCUUxvMWloQ0JKRksxV2hFU3diZnNVa3hPckhKK3JZOUtQR21kRWdJOG5uQld1U0pObkNkSzNlWmZSR0cwMU5JUlJDSzJ0dm9BV0NCVEhUOHh3d1FYblVhdlYwUnBtWnF0TWpvNWhnSGE3emRCUUdadVE5QUNTOVA2QlFSQm5mYUtaRFFjeWo0Mk9ra1F4dmgvUW4zQnR4cml4SDByUjZaU0Z0cmxlZ1NlbEV3bkhuaytYTUlkaHlOTGlNbVBEbzBqUGdkZnJQaStBMmJsNUhuN29VUmFYbG9tNlhSQzJ0YTFTcVpEUDVmQzlEWmxyYjY1aDI2TXdmY0xFeGpGbStoSkc3UmpCcVp1S2RtQ2pNU2FMWGUzbjllQTUxWnBFeXl6Uk1pWXRYb0dVSnBYQ3NYTVF5VGUrZnFSbGhxd0FBQ0FBU1VSQlZCc1huUDhpU3VVSzlYb2RQMGhvTkp0Y2ZNbkYzSGZ2Z3pRYmRZSWdzQXdGcDZVVXF5NjMzUElOU3VVUzU1MTNqZ01mcFp2YkRxQVNPZ1BEMHhISE1lMVdoMVJqeVlKeTZScVdGaCtmSDZOWUh1b0RxMHlmQmJ4anZpcEZzOUZrY1hHUnRkb2FjUnlqbE03czFyUGgxbThMaGp1Mmk5Nm9RZVFRV01zZU1acmpEVTBqTW93VkJIay9CdU9qL0J3eUNOQXlwS1VNOVhhWFJxZUZGajVTYUtTbktYZ0JFNVVDdy9tUUFHR2hCMkgxUmtRR3V0am5wK2tyV3ZlY2F2dXVzNEJiYjd1RFQvM2RmMmZyMW0zczNyMkxQV2Vjd1NVWFhjalEwRkNXK214c3ZYUS9wWUNvdEJiY1dtdU1TRm1kdG1laDNtaHcrTzY3aWFJSUJJUkJ3SXN2ZUJIRHBaTDlEaW53M2JOTUNxdEQ5Y01mL29CY0xzKzU1NTZUYWNzWnJVbWltSGF6UmIzUjRydjNQMGlyMGJTelhFck9PK2NjcHNkSExmZ05HT0Z0dXY2WXRBRGQvenZIZEJSaTQzRU8xdnFNQTNqdEhJdmloQ2NPUEVtcjNRYXMwUHU1ZTNhVEMwSWVldnd4bGxkWEdSc1pZV3gwbE1uUmNYem5mcGNDV0dBZGltMkxvejJYblc2SC9VOGV5ZkxsWEQ3SG1XZWNRUmptZW10V24zdmNVclhLN094c2xxdmxjem0yYmQ5TzZOWU1UM3I0Z1kvMGZYemZ4L2NENnp3OGtDdkxRUkRlWUtWQU5na1oxeE1uVXBEUVFKWUxTNFE5YjU1anUwcEJQaGN5N0V1OHNFQTNWalJhYlp1VEdvVktETW9kdnpBZUtqRjBPOUcvaTZMbDh3Szh5UndFVGxMQjJXeWNMTjNZak1ZNzhIMTlGWllNK1hVM2Uvb0Ezekp1eFVHVjZZR2hkbUt0MjlhNkcwZ3BsYmtWYkZ3WUxGcHFIOXc2QzRJR3FJSURiUnNweWkyelNsKzZNQWkzVTFaNHlrNXU2UVdrckJRcGhMTTRGMjZ0dHBRelM1Zno4TnhpYUFFbDhOQTJPSlFTNmZ1MjE5U3pDdStlRTZ4S2FlR2VlNDhGcU54NWNZRzR3Q1lqaTR2THJLNnM5UkpIZCtLc1lLTEVZQ205bnVjUkozRldTUlRDRlFlVS9adzZDWGl6UHRoOHRsZ1pUNWZFUHRkWU9DK01mKzFZZncyZkM5ZDAzYnFoRGNQRFErUnlJYlk1TVhXekV4dXE0dWw0TG9JeC81SnhzclU4blh0VFc2Y1lueGhuZVdHQjVlVWxwRkNVS3hWS3hSS05Sb1BxOGpLdFpwUFoyVG1PSDN1S1hEN0grUGdvMjdkdm8xQW9VQ3FYS0JhTGxFb2x3T3FvbEVwbEN2bWlmVFlvaFVvVTdYYWJtV1BIcWRkcUxLeXMwTzEyOFFPZmZMN0FVcmxDdnBDblhDNFRCQ0hsY29sQ29XQkZoQU8vSi9idVhEOTgzMGY0UG43Z1o2TEFVa2lDTUVCNkFYNW8xM3Y2QVp5MFNwN3FiQWpuMkpkYXdBcGJwVXhIV2ttUDRnaU1GU00xV2x1QmUyMkk0NGc0VG1pMVdxeXQxWG4waVNkNTR1Q1RHUnNDSWZBRHl5Q0tvdzZKTVh6K0MxOGhpUk9xdFZYcXpRNUpyRjBpbzN2M29aUm9BU3BPWEZ4bW1hY3BBMEJyK3p1bFFUZ0hsbDVWVzdyMVhnNHdFbEpOazZpYm9CUDQwcGUrd3N6TUxINFkydjFUbW5xenk5RFFNTnUzYjZOWUxOS05JcXIxT2wvNDB0ZG9OWnRNVEcybmtqL0FucEpIaU0raHVUbEtwU0ZPMVBOMG5hT1lNZ1lQWEJGQ1c1Y3A0U0hNR2gvNGc3ZFRLVU9wRVBEb0kwOVJyZFpaclRYWU1qM0pIWGMreW9Fbmx5M0FvalZidDA0eFZDb1ErTW9WZkRSYXdWTlBIZVhzUFJOc25aeWsxcmpQQnNudXlDMldJVnhGTmszMkRjSkk5MnkxVlhPTnh2TkRwTkVZWVZCSllxM2paWUpSRVppWVFyRkFFSVpFY1p1REI0NXgxdWtWZEpLd3RyYkd4TVM0czVpMjk4aDYwZDVuMm9JcGdQSHhjV3ExR3ZsaWdWU3ZxUCs3Tm41UEw5UHAxNzViLzduKzFTOWxLTnNpckU4a0pJdExTMHhPakNHRUd0aHV1bzFiYjcyZDZrcU54WVdsck9KY0xsY29sY3A5QXJ4bXc5OHVmMGIwRi94U29EUGRMeWRpckpSdGxUUGFzbSswd0RLajZHazlRSC83VkM5SlYwYTVPRTA2TzJPUk1RVFNlTkFnVUVvek96dkg5ZGYvRGIvMWp0K2tWQ294T3p2UDBGQ0pCeDU0a0RpT1VNb3kwclRXakF3UDRlWHlnR1NsdXNwbi8rRnovTVp2L2pvN1R0dUJka2w4RDZ3YnZFN0d1SmFUVGdlRVRUUjkzeDg0RDgrbmVLZlQ2YmgxVzZiTEt5bXpRQ0JvTkZ2TXpzNnh1TGhJdDJ2YlZZV1FWdHhWRG1wM0NmcHloN1Q0NEVadnZxWHRud0tNSkRhR2FsZWpqQ1Qwd1BNaFAxUW15QmNSUVk1WVEySUVPbFlJWCtBSlE4bjNPZitNMHpseit6YUd5dVZCQWRuKy9Db3JOcWVzSzJHZGRsTXdWRnNHR0FZKytUZC95NWw3OWlDbDVOYmJidVA2SjUva3lrc3U0Yy8reTU4UStodFRVL3Vvc21CWG9xR2JKR2lzdVlrd0d1a005UkpqdHo0N044L0U5QlRYWG5zTlFraHV2dmxtVHB5WVllVHNzN0J5RHBiQjZnbkp5dW9xZi9lWmYrQ0JCeDdFa3g0ZitNRDdPSFBuVHJTMjYyQ2owYUJXWCtQWXNSUFVtMjJ1dWVZYXBPL3orT09QODlnVCs5bnkwa3Z4TEdaTUlnejF0VFVlZS93SjRpUTV4WjNRRTJpZm5wN00ybzFPcHB3NU1qUkV1VkRBR0ZoWVhHWnVhWmtycnJnU3ovTzQvOEVIT1B6VUNhWW5KNWxiWE9ablgvVktEaDQ4d0lNUFBVeWxWT2JLeTE5S2NCSjJtM0huNitpeEU3U2lpQmRkOENJTWNPKzk5MUlzTHJGajZ6WUVGbVJXV25IbEZWZnlnNGNlNHZIOSs5bDMvajUyYk4rQk5wbzc3cmlEdGZxYUJXbzhEK243ZUtGbkFXRFhQbVdVYmN2dmFaQ2x4U1BqaWd3dWozV0ZtUDcxTi91NUQ5UVRlRzdCZDZDTkFJekFFd0xwT2VGc296ajZ5SDNVWlFrbGZMVHg4TUlpSXBkRCt5RjRlVHpQQitHakU0Tkt1dlFRZ09mdXV2UzhBbS9BS2ZlZjZrR3h5WU9YZGNES2hzREJ2VzRCak1IcVVncDhRMXFKMGd3Tmw1R0JSRVFPWFY3UC85cDBXNmJQbGk5RnNVVlduU0c3bVNIck9oLzRPb05WSTF4L3ZIWUNlT21uKzdFZTFhc2c2VlNrS3Z1WXpENi8zblpPdUkyYkZEUnhpNnQydmYwQ2ozNDE5djdFUUVxQkZKNUZVSjNxdUpEU2xjcnRzWG5TVnJaNzJ4dWM0R25YWkdyQktQcSt1eitZczVRNVNSYmRNR2dWMkR1K0Y4WUw0MTh5bm9zM2ozTUZjRlVxclJWVFUxdndwZE80QUd0cnZBbVkzUHVHdnRFWFNKNTBpeWRwVzMydWpNMFNoLzdFYUhKcWt1R1JZWnJOTmtjUFA0bEtJb3JGUE9PVEV3d253N1JiVFl4U3JOVnF6TXpNY2Z6WUNZckZJaE9URTJ6YlpvR2NKRW00L2ZadjhYTS85MXFLeGJ4dDR3bDhjb1dBUWpGUElaZGpmTXQ0SnN3YlJSSGRUcGRhcmNiOC9CeEhqblF3UnVCNTBtbDNDWUlnSkovUDQzblM2czBVQ29UNUhNVlNpVUt4U0JqYTE0VzBZSXpuUUhJTDhqaWF1TXNjQk9BSG5oWFZkUlV3Qyt6M3prWDZzMUtKQTJxczJ4UkdFM1VzYzZqZGFkTnBkNmkzbXRScU5XWm41emx5WW81cWJSV3creStFQmRhbEZPUkxlZXFOT3QrNTV3SEtRNk1rcnNiaEdabDJPS1Vhdk00K1YyUml3Z2pRU3JzbDNNTm9nNUptUUtzR2VxS3p5bWg4VjZ6b2FUR1FNWXZpT0taYVhYRWkvZ25DOHl3dzVkNFBsa0dReERHTlJvTTRpb21pbUtPSG42VFQ3bkNpSUxsd3p6UTFoam11VDBkdDIwbThFQUZXVUJSVWRnM3NvekZCNnhKLzhuOS9pc3N2M2NGclhuc2xVYnRLS1FjNzltNmpYQm5pK3cra3JkRUo0RE0zTzhzakR6L0c3ajFUdEZvckdHT3JvVm9uemdYTVdwTnJwRXVmcks2T29aZFlwUVVqamJJT1UwWWdwRUVHbmdNSmJLRHV5UUFGNkFTTVVVaWppQkpGTHArbjNXalRUU1JyalJqUDg1bWJtV1hYcnAwdTRMWW5mek93NW1tVGRHSHZ4akFNWFFWNDg1aG9vSURWSndiYVh3enIzNTV3OGNoZ3E3UWc3ZmNSUWhEbWNsU3JWU2EyakdmenhGWjI3WEhVMXhvOCt1ampIRDV5bEc0U1d5RENEeGlxRE9ON3dRYUFzMzkvalVwNllWV3FiWk1rUFFGbEIvQ29KQ0Z0aWNvQVJxTWRZOGNWc0lRVEFsN0hWa21aVnE0MGhTL1NncGRFS1h1UEMyTTFKOUxDMm9FREIvajZMZC9nOVc5NEhjWW9WbGZXdU9kNzl4TEhDVUVZdWhiR3RnV21oRVFJUXlDaDNlNXkwMDIzOExaZmZSdUZmSmlCQ0dteHNMOWxKWW9pMm0xblh1SDdJTkppM1ByNzRibjR2SHoyaDFLdWhUVVpiSnN5eHRCc05qbHg0Z1R6OC9QdVhoV0VvYld4My9RNU8xQy9GSU9KN1VubW5zVEc4NDBZY3NLbjRPWElCd1ZrWU52amhORklvL0NrSXZRRXU3Wk9jZlZsbDNMT25qTVpLeFVJM01LY01uNzYyd0l0dDBOYmJTOGg3VTJwbEoyVHN0ZWVYRzgyT1g3OE9KLzU3R2M1Yis5ZUFHNjQ0UVp1dVA0VHhMSEdFM3JEZmdzWHAvK2ZmL3pIL1BNdFg4OU1SOUxqNzcrZmNya2NuaDl3NldVdjVhTi85akU4S1ZuODFWL2xCL2ZlaHdISEpBMlFmc0RDMGpKLy9wZC93ZFQwTkYrLzVSYis2cS8vbXMvOHcyZjU5Vjk5RzUvNzNCZFlxZFVjaTdSRG85bmd3Z3Rmd3YvelY1OGdWeWh3L2ZXZjRIZi80My9rMW0vZmxZRndSZ3E2blM1bjd0ckYrZWVmZitxNzJoaHV2ZTFXanQ3Ly9VMWZUcStnMXByS1VJWGRaNXpCeXNvS25VNlhjL2Z1NWI5LzV1OHBGQXE4L2UyL3hmZnV1cE9sMVZYMm5yK1BHejU1QThWU2lSdS85RSs4NHgzdlFHbE5NT0JPYkcrZVRyZkxpYmtGVHN6TXNsWnY4SXUvL010Yy80bnJNUUorN3VkZXkzZStmU2N6czNQczJMYWQ0YUVLano3eE9OLyszajFzMmJLRlNDWDh6dS8rTG05NjA1dEprb1JYdnZKbmJVSGVzM3A4WGhEZ2V5RytIOXE4VG5xdXJWazdjTG9IM0dqVHh3aUdqSzIxbVhPVjdlcm9hWkk1ZUhKRC9td2NJVUJLYU00ZlpXV2x4bHF6emVwYWswYWpZZHV2RTBHQ2o1OExDZkpEaE1VU3BsbEZYTHJEM2F1bnVuai90dU41QWQ2a05MQjBER3FhckxzNStpbzBBckpBdVlmNmlRM3ZYVC82cWF3WmJ1VDZEalVKUThNbGlzVTgzYWhMOWhTRkRjSjlBOXZ0RzRteTl0MWFtU3l3U0lQVndmZGJnQ1Q3eW5VVmtmNWdidk9Sb3VqcHp6MGdKSzN1MktDNjk2N2V2dmMrSjVDTzFTWWRybVFCbW5TbjBrcC90bThtRGJRc1cwWnJEVG85bnpiaGpDSm5TeWRTNFR1eTc3TmIySGh0MXAvUFRHQlA5STdxaGZIOEhNODJ5K3JaR1A5RG1WZ09OQlpvSzFic1NWREM5YkRMWG9LODJYQVZrbWZNd0ZuSDRIa3VuT09UdFc0NEREZDdqLzJkd0EvenJNNHM4S2xQZndZVko1eHgrbW1jY2NicFRFMXRJY3pua0o1bVpDeEF4VEdScTFyUHpTNHlON2VFNy9zVUMwWDI3RG1ISTBlT1VxbVVIZmppSXdXTWpZNmdvcGkxZWgzZk1Xa3FsUXFUa3hQc3JaeUxrSkpPcDB1ejJhSzJWbWV0dGthajBTQkpuRTVOSEJOMXU0NlpxYTE0cisvakJ3RmhMc1FQQXF1bklzZ1lPMUxhN2RpZnBRMjRQSmtsczZIbk80REJydnRhMi9hbU9JNXBkVnBXVERqdC8xY0tvYTNBcG9vVEMvQzRhbXVqM2lTSjQweTNSU1d4cXlBcnF6SGo1U2lVOHlSbEQ4SUtQcDVsRFNBeEpKaW9RNkppY0wvQldDMFdhNk5zRURJdFpKaUJQMW9yUE04ZllOaDRuaHg0VDFicWNQZG5vcFE5cnlwQktFVWMyMlBUQ3VKSTBXbzFLRHBRck5QcFdDQW5TWWpqaEVRcmpqUVU3WlU4cGVrWFk4bzdFREpBelI5RkNvRVd1S1JJWmxiaEdNRnBPOGE0NlB5dFhIN0pHVXhPamJOYVhTYVh5NVBMNVczVk91cGluRHVHMVo1SktKZEgyRG85UmFNZDQza2UzVml6YmR0cHpKMllvelMwQmQvelVhaU1RbTZrNzlySDdEVklsUmEwTXdSUUtzWVBnd3djYzNjL1Nsc2hZK0hsMElsdGhaSFNwMWpNVXhVZWljNVJiOExROEFqTHk3Yk5ETjl6N0pBZmJUM05nQjdqUWlVaHFLNnNVQjRlWW1ob2FFTmNOREEvVFcrZWlyN3YyL0Q5YVVFbmZTMUZPdHlIUE05bnVicEtzOW1tWEM2NXdwc1RWTmFDVzIrOWpiblplZXIxZXJiK0ZZdEZpb1dDMDRSWnQ1Wm9hK2ZjRDRTcnZwYncvbjFUU21WN2J4TlNUYUpWWmxHZTduLzZIZjJKYW5vckd3YzBaVXdJQmxuZ21WYUtzNTAyTnFqaW05LzhKdWRmc0k5ZHU4N2trNSs0Z1Zhckp4YWR6K2RwdFZ0WisxUVlCb2pBQW9JSERoemlwcTkralZlLzV0VVVpK0dBeGszL09VaVNoRTZuNCtJdmllOEZiaC9YcjcvUGovZ3J6T2RJUlFYNm42SE5acFA1K1hsV1ZsYXNscGNlVEdoaDNYM2QvM3NoTmhTZTF3OGhCRWFtaVRFWTMyUGJHVHZaczNzM1orN2V6ZGpZR0lWaWtkVjZnOE5IajNMV2pnbjJubnNPZTg3WXlaOTk5S044Kzg0NytlbXJYODZIL3ZDRDVBS2Z1TnRsZVdhSlJxUGhOdURtdmJEN0hIZ0JyVTdFWnovM2ViNy93NGNHbUVCSkhGTXVWOWkyYlh0MmozN3hpMS9raWYzNytlVmYrNTk3N0xrVWNQSTgzdnJtWCtEVnIvd1picjNqVzN6NEl4OWhmSHk4dDEwbmRHdXdMSy9mKzcxM2tUam5RUXVxV08wemhFQ2puVUN1elIyT256aEJ1VnpoYTErN2llbnBhYWEyYnVVVlYxL05KejU1QTNHUzhLcHJyckh6MEozSHMvYWM1YXlrWWQrK2ZmekcyOStlZVZRWjRNU0pFM3o1eTEvbUY5N3lGdDd6M3ZjT3hCUUR3NEF4bWx0dXVZV2ZldGxQbmZLZXVlKysrM2pUZi9nUC9PRGhSN2ppaXN0WnFhNW1lbS9heFhMR3dQR1pFL3pXTzk5SnFWd0c0S3YvL0RXS3BSSktHZG82cHE4eVQ1SW92bmZQdllUNUlsZGNlUlczM1g1N2VxZGtZS0QwUE00NWJ5LzMzWGN2M1c2WDdWdTM4WnJYdnB5dmZQVXJSSEZzbnk4cGNpWUVoV0lSUHd3Snd4eGVFT0Jsc1VaUCtEMWRyT3o2bVA1eHoyWFh0bTNjczZydlZQVmFvNXpBdTNWZ0UwNER4K3ZsZkNtS0ppd1RkM3A2SzI5Kzg1c3NZM0p4a2NXRlJSWVdGcGlkbjJOaGZvSEZwV1dhcXdzMFdoMjZVWmZSNFRLaE0xWjRMby9uQlhqVFQ5RmNuOENmekpwc1kxVmc4MlJsUFQxMGNMSHRCNG15MVloaUljL3c4QkFycS9PUWNsN0V4c1Y4SThQSG92YjVmSjZ4VVdzbm02aUVUcnRERUFRMm1POTJLUllLMUJzTktwVUt2dStUeEFudGRwdDhQbzlTaWlBSWlCVjB1OTEwUTA5N20yckVnQ2pkTThuYitvNEVnWS9uZ205alVhenN0UlMveWdLKzFKNHZKUW1uMVYvM21xRlhYUk51RXFlVkg0dEphUUpmREFSTjZmbGN6OEo2WWJ3d25xL0RvSkVlVEc2WndQTUVXZ3VFY0lKelQ4T28rWkVlYXo5cTlmM0hNSXo1RVhRV2pPQ0p4L2Z6NFkvOENVdExTMmlsZUh6L1FYelBaM3pMR0JNVDQrdzVleGZicDZmSUJkSTZzUmhMeXhaU29GUkNvOW1nWG04UXhUSGFhRHhmTWxRdU1iRmxuTlZxalRCMHpJNGtCbU5kR3JUUkdPRmFqRHlma2ZFeEpxWW1yVE5HeWo2UTlyblQ3WFNvMXhzMDZnMnFLMVhxYTNVYWpSWUlRVGVPaWFLdXBUMHJqVkp4QnJxQUJTKzZYV3Z0clZSaUU0dEVJMzNiRHB2MnNLZUFUK3JRVU1qbkNZZENTc1VpMDFOVFRFNWF3ZVZjb1lBWCtEU2JUZWJtNTZuWHU5ei9PKzhDTFFsOFFhVlNZbng4Z3NjZjMwK2xNc0pyci90NUtwUGJhYW95aEdWa2NaUklCQml0aWRwdFd5R0xPeVJSbTZqWlFOZHIxQmRQMEs1WGFkWVgwYXBGSUF5UTJJS0NjKzRSYUl3RTRmcVZqTExDOWtnd1JnNDhEN1Myb0ZjY2QxSEdJTFRHOXdVcTFwaWNKb282Vkt0ZFptWm1zczlrTnQ3YTByKzFFZFJhRWZXRlk0em9nREEvaXV4amdRaFBvSVYyUkJITFBtM0hNZTA0WW02K1pvWDk4d1hiVnVKNWRMb1JoWUtQaDBZVFlJVEc5MEpXVjlkWVdhNmhSVWdRZU1TeDROQ1RKM2pkcXk5RmFaOXlJV0N0YVIybnJLU0JuZGVRV2xnYk5BbkdpVWNiRGNvVmdoRHBjOUozMXVZTzhQRTlJcVZwdDdzTWo0NHhjM3dKNHdYc1B6akwxWmVkeWQzZnZZdE90ME9ZQzBpRlMvdWdaMDYyWW1Tc2t4U0ljWWtJVW5EYUdhYzdOOHp5QmdjbkJyWmdZNFNlbHVGRzRHWmdWN0p0ZzBCbUFwOEltSjZhNXM0NzcrSlZyM29sdnB2SEdNR0IvUWQ0NEw0SFdWaFlKRW1zcUhNWWhJeU5qZUVIRXVtMEsxTGl2d1NNMEVqbkFxUVNoUllHYmF6emtnVlRlbXcySVdUV0ZxOVRHMklIT3ZaYXZ1eG50TGJpcnA3MHNqbXMreGhDYVNFdkJYbHNpNHVOcit5YUp6T2hXQ2tsY2JmTDUvL2hjMnpidnAxSEgzMk1WRXRIaXJTdDBHT3R2dWJZYXdyZks5bjRXQ2Q4OTd2Zm8xQW9jTTExUDJzQmYxTGVzejNWU210VUhOTnBkeEhTUi9vU1AwaGpidW0ydGNsMStna2VVUndUU0M4Ny8xSktXcTBXQ3dzTExDOHZaOUlJbXpGblRsbGtrdEl1Ukp1TVhpSEMzU1BDYXBMdFAzQ0FsVnFOcmtxNDZFVVhzbXZuVGw1ODNybGNmZG1sTGxjMjNIYmI3VHp5eUNOODZFTWY0ay8vOUtOOCs2N3Y4RE12djRvNGllbEdFUi8vK01kcHRsdVpsRUxvV2FlZXZlZnQ0OEtMTHViTE4vMS8vTysvOHp2azgvbmUvZ0E3ZHV5Z1hDNGpFRVJ4eEN0ZThRb3V1K3l5VGZmLzhPSEQvT09OWCtMcWwxMkpBZDc0eGpkdyt1bW5rNjRCV2FRdm9GYXI4Wi9lOXo1V1ZsYmNQUWtZMitwN2ZIYUdlck9CNzNuazhyWWQrZEtMTDZWV3EzSHp6VGZ6dHJlOWpWMjdkdkh1My85OTN2V3VkL0hHTjc2UlAvLzRuOXZuTWRubUhGaGp1T3FxcTdqcXFxdmNXbUxIYmJmZHprMDMzV1RQdGx0WE1wTGc0RlVCSUFoQ2lxWFNLWE9xZktHQTFwb3dsK09Ubi93a2hVS0ozMy9QNzJPVEkvdWVacU5CcDl2bDlhOS9QVUxBNHVJUzMvcld0emh4WW9hNTJia05jVmpxdkhqYlA5L0VTeSs3bEd1dWVWVzZLR2JIYy9GRkYvR2xMMytaeHg5L25MZjl5cS93OFk5L25GZjg5RS96bnovOG4vblRQL25UM25McXZydFlLcEhMRjF6YmNZQncwaGhDa0RrVmcydDlTeUxpV0ZsdFBRZmk5SExvdEpzall6OWt1Njg5RCtta09sU3NrSUhFeDdacXBRd3c0NTV1WURzdVNxVWkrWHlPaVMxamRNNDhuU2lLclpaVW9vaWpoRTYzdzhwS2xmbjVCYXZmVmk0UHVCcy9GOGZ6QXJ6WjRHaXdqajJ6MlVLWVZrZlV1c1d3dnlLZEFncVFBby9yZFNKY0dZbmVtd3pnQjRMeDhXR09ISmx4MU1MQnlzcUdmWFZQUXFNMUtNM3VYYnRaWEZwa1luSUw1WklOYkJZV0Y5QmFjL2p3RWZidU81ZDc3cm1Qa2RIUnpMTDE0SUVEVEV4TVVDZ1VBTUhjL0JKSGp6NEZyQStFVGo3Y09rUTJ1M3N6ZDkzbjdZS1NBcUNEcnd1R2h5cms4am02M1M3ZE9NWVRnamhPS0JZS0NDbXAxeHNrU1VLdVdIQVR6TkZ0TVhTN2lVc3VYWCtvVWs2NXZHL2JRb0h4YlN1STZJbUIyZXZUcHlwdnJGaTAwZW4rcFV5Y1owZXM2cFR0ZVMrTWY5UHg0d2dVLzdXYk9OVSs5cTg5QSsvUEp1bTZCS2J2NXpTTXd4akNNR0IwYkRTYkc2bnJ3Nm5BbTRHV2hXYzRuakZMNThjMFR0WXFsUUxacHU4OU16TnpYSC85RGF5dE5SR2ViNnQ4SmlFeG1wbTVPV2JuNW5qMGlRT1Vpd1dHS3lXR2g0b1VjeUhsU3BsU3NVUyttS2RVS0pJTFF6d3BNVklRSzBXblhXVmhzWXJBRURwUllpRUVoVUxPdnRlWFR2UTRKRjhvVU1qYjlxb3dEQWlkbG8wTVBOZUNGVkNxbE1rWGk0eHVHYWZkYXROcWRXejdWZFNoM2U3UTZiUkpFcHNZZGp1UmJjZHdBVndVUldpdFNFVVhkYXd5WU56M2ZmTDVmRzgvQ2puOHdMZjdrUXNKdzRCU3ZrU2lGREtLU2F6NERPMTJtNmpiUlVyRGExNTlIWThmUElRbmZYSzVnTDE3OTdFNGQ1eGFiWm5MTGppTmtiRWh3dUlRbmwraVRZR0ZocUhhRXN5czVoRGxDcEgwTUVZNkVwZWcyMm1SeERGSmV3M1RiaEkzYXJSVzVvamJxOFR0R2lidUVEWFhVQ1loTHp3ODA4Y0swR1FBWmZvNzdWZ1N4V0tSZXJPRmxGN0dVdHF5WlF2VDA5TWdiWUpkWFYxbGFYR1JLSTVJb3RneWhiVEE4d01DcWVnMDUxbU9Xbmo1N1VBRll3elNrMW55WllSMUJCRlNNN2U0eWwzZlhtWGJlSWw5ZTdlek5MK0VKeVg0SGtFZ3VlVGlQYlJWd0E4Zm5xZURaUWVkT0Q1UHFSQXpORG9CV0IyQ0k0ZVBJLzByMEFsSUR4c01BMXA0UFRNRkJ5UnBRRW8vT3hlUkFLbXNKcE1SamdHczAySUpnTGJPa2tweWZHYWU2YWt0R0NrZ0ZxeXNkZkg5SE0xbWczYTdiVmxscE1sVU9zZWVQc2JZYkUzSjUvTXNMaTR5TVRFeGtMajJQak5ZS051TW9iQmgzVEU5SnhwRUQyeXgveGQ0WVlEMGZXcHJkY2JIaGtsMWIrNjU5MzZXcWl2VWFqWDdmaUVwbFVya2NybU16ZE5UYk5BWTFySEIzT2xRU1M5QlVWbUxtdjFiT1VjaG83VkwrRFlLMVBZUnhraVNwSGRlaEcyTjFGbzdRZXBlb1RKMXR3TEh4VTZzQzB0L3dmRHc0Y01jT255NGQ0V0VCUm9ObGoyZXhJWm1zMEhCRk1rRkFia2dRR0R3cE9UT3U3N0RXV2Z2WnZmdVhkYlZyTy84SzZXc2Jrc2NJUUJQK29BVlVlOXpZWGZIY2RMYjR5ZHFwRzFURXNzTWlPT1l4Y1ZGNXVmbkxUc0VCdTZkazQvZUhNdWk2ejZtMW1iRHdFQXNvTFZtWVg2ZU8yNjduWVc1ZVh3cGlIZWV3ZERRRU1QbE1yN3ZzWC8vZmk2LzRuSU9Qbm1RbDEvOWNuN3dnKzl6OVZXWG81UnpLbFFKM1c3SEF1VUlJbGRFYlhmYmFHUFhrL2Y4d1I4d01qYlcyL04xUzBJdWwrTzk3MzN2U1kvMEc5KzRsUWZ2djcrM0xoazlNTWZYSCsrK2Zmc1lHUm5oNG9zdnpvcTRsMXg4TVNwSjZGK1BabWZudVAzT2IzSE50ZGZ5NFE5L21PdXV1NDdKeVVsKzdkZCtqVTk5NmxPQW5XZWtjOWpOTGVORTNvMWpqWWkrQTlKT1MvUHc0Y04wMmkwS3hTTDFXbzBISG53QXBUUmpZNk84K01VWElxWEg0Y05IV0sxV3JiUUVGbnRUS3NtK3kvZGRtNjE3Um9WaFNCRGthSGM2SkhGaTd5RmJEbWQyY1o3TEw3K0NzODgrQ3pCNG51UmpIL3RZQnZDdVQ5RU9IVHJFSC83aEgzTDMzZC9qOGlzdTU1cHJydVBKSjU4Y09JOVh2K0lWRkl0RlZsWldPUGU4ODdqeXFxc0lnb0FQdnYrRDVJSWNoVndlNGRaVUFlUnpObmJ4ZlIvcENZZHk5UmF0RkxTTzQ1aHVwNHRLRklreG9Ic0M3ZGtmMXE4SmpqM3B5Y3phV3dpSk1CSmxQTFRYcHdFb2JKZEhtdThackpHUFJPSUJ2dlJJUEk4NFNjajVQdm1jVDZWYzVMUWQyekU2N2Vvd0dKNjdCZjduQlhpVHVNQmtNd0hPcDB0Q3ZGT29Ub3MrcXVMSmtoM3A5VmVNN0g4OElSZ2JHYldDY3A2amp5cUo5SU9CejRyc2oyV25hTWh1L0ZhelNhR1F3NVNLK0VIQWFhZnZvTHBhSlVyYWVLRlBhYWlFRnBvZ0g5Qk51dXcrZXpkeEZKRlN5anVkTmh0VHVwTWthemgrMEtZdmI4NWM2bjNXUG1EU3FoNFlYdktTQ3pGQ3M3aTh6TWpZR05JWW9qZ21ERUlySGhuRnJLNnVNclYxTzkxT20vcGFqVzNidHRIcHhCdzVjcFJEaDU5Q3lwT0pIOXFKMytsMktlYjhqS1pKRnFqMEtoaHB2MlVQWW4yZVJBOHZqQi9UV0g4Ly9UakF2RTBlTnYxVE85c0ZBeWpLcFFLVmNzaytYNlZuSFV5bDA0ZnFNMjdjc09jcFVIU0swZCtXbElMZ2FXQnYwdS80Tnh1OTg5UmYvVGRwZ2dRWUxUaDQ4QkIvOHpmL2plTXpzNEFtY0ZUbDJLVGFhYmE5SkdxMmFEVmJ6QzhzNGduckNtUGRZQ1dlWjdWZUFzOGpsOHRScXBRb2w4b1VDbmtxbFFwQllPMDB0Y0paaVd2UUNWN2dFZmcyU1BUOWdDRHdDY01RMy9QSTUzSWdETUtUNVBKRmNya2N4VklSbzdGdFB6aGJhdWZHbEhRai9DQndiVUNKRTJKVTFxNDdzVG91UWdoYllkVGFNb0IwMmpac3RXV1NSRGtMYmlzNkthVWdDSDJrc0k0T2xVcUZZckZFdmxDd2VnTFNXbThxSTlpMSswd1dGbXhWT1YvTXNiYXl4RldYWGdSQ1V5NGFDa0hNK0loZ2RDU2dXTXdUSzAya1BSWldJcFphSGtjWDJqengxQW9McXgxV3VnbXhLR0M4SFBuQ0NQbnhTY0lKd2ZnNUFkSVR4RWtiVHl1OHFFMjNzVUswdGtpcnRraGNyNUswMWtCMThJVVZkOVZhMmVlYnNJTEhFMU5iYVQ5MUxHc1Q4VHlQUnJQSnNka1pDb1VTbGFFaGNyazhROFBEMUdvMU90MElsY1JvWmZDVTVvb1hYY0FUVHg2bDJlNFFkMnI0b1dPTkdCdDA5bXVjU0NFWktoWEp3VWZIZkFBQUlBQkpSRUZVKzEyV1Y1cG9EYVZTaVVhanpscXR4Z1V2MnNlOTl6ekU3L3l2MS9HdE94N2locy9lanhhQ3RiVTZaKzY2Q09INTVITUJ6VWJDUzE5NkNkMGtJbWtuYUpYMDNjL2FCYzhtczhPVmFSWEo5RnA0RkZneDNiNEt2WUlzYVRFYThBSVdsbXRzM2I0ZFAxY2dTanBBa1pWR2hJb1Q2dlVtRXhOYkhNQ1FQdmR4ckkrVStkRlhTREdnK3RhSS9tRk1UNGRJdVh1NGY3NkNzVmJXRG9ST2kwb25hNjg2S1poakQ5WXlWTERKN3hsbjdPVG8wYU1NRDEyQTV4a1c1K1o1NktISGVPclljVHBSQklBdkpjT1ZJUUxmdDViTldmSEhyZ2thTXRBazFTNUpOUjc2Szh6OXpKclVRVW9iZzNBQ25scjBnZkx1R0czbFdtU1d4c202OW0rakxQaVRNc1A2ejBObVBtNmNTOVM2ejJxenpvN2FnUUZCNE5QdGRqRm9RdDlER0Z5U3BJbWJMVDc3dVMvd1c3LzVHNHlQalpCcTloaGpZOVZtcTRVeHlnS2luc3dZSGZaMlM2L0x4c3Z5a3pyQzBEci9TT3cxWEszVnFLNnNXRmNrQnArYkp4dFpYSnV4dmV6WXJHQTR3T1ozazNFOXlCUEhNWWNPSGVLNzk5ekQydG9hMDlQVDdObTFrN0dSVVE0Y2ZKSjlMMzR4bi8vOEYvajFYLzlmdU9QV2IxaHRMS05KSlhhdE5wajlYbXVkRFhHU1pLNkh3Z2tjOS9icFJ6OXZCaHlUUS9JWGYvR1hEQThQMnlNU290ZllJR3hId1Z2ZitsYmUrYzUzRHB5RDk3em5QZXUyTGZqaUY3L0lCOTcvZm43cVpUL0Z0NzcxTFQ3OS8zNmEzM3ZYN3hGRkVUdDM3dVN1dSs3aURXOThnM1BwczN2eG9oZTlpQTk5NlA4aWx3dTQrZWFiK2EvLzlTL29qNUNxMVNwUkZQSFp6MzZXOTcvLy9aeCsrdW5zMzcrZm4zLzlHMmcwR2x4enphdTQ4Y1l2azh0NWZPYnYvNTZiYnJxSlY3N3laeGtaR2VIclg3K0ZQL3FqUDhJWXpkVFVOSC83dHpjd05qWk9wOU1oU1JMR3hzWUl3b0FvanRtMWExZTJMdTdaczRkOSs4N25WMzdsbHlrV3JadlcrUGdZcjMvOTYwOTZQdSsrKzI0OHorT09PKzdndC8rMzMrYXl5eTlqWm1ZbWV6Mlh5L0dxVjcwS2pPR3JYLzBxWDc3eFJqN3dnUS93eDMvOHg1UktKZDc5N25kbkxYUHBLYzNuQzY1Tk83VUs3N2xKMlJqQ3RsdDNYR0ZISjhhNi94cEhtRmpmS21qVjd4MWdaKzlmMy9jc0VDT3RpTGZ3Skw0SjBDSnhybGIyajVTV2pXUGxQV1MycmlsWC9PcTFQVWUyRUpSWU9SS1ZGbnEwUnA5RTVQbTVNSjRYNEkzdmVadisvdW1SN1VGUVpyUDNuckxOaVkzQlEvcnZxY2xKMTdOb2cwYmJmK3dDTG0zY0Fwc0NEM2JCRWNyYTJSMS82aGc3ZG13blg4b3pOenRIdmhEU2pkcU1qWS9qK3o1cks2dnMzWHN1blU2Yk9HbWpqTWZjN0FuTzNMbWJUcWVEMFlhaG9TRldWbXJFY2ZRTXp1Qy9kbGluQzRBNGlvaDFnbGFLZHFmTm1DZHBOMXNNVllab3RWcG9yUmtiSFVjSXlmMzNQY0NXaVhIMjdEcURLSXFJNDVoS3BaTDFrWi84MnBtTVlnd09ySEd2bk14NTdJWHh3dmhKSGlZRlVPbEpoUnMwSXlQRDVQTWhLbzZ5UU5wb1I3a1h2Zm16V1ZYN3BDdm51cXBoLzgvUGxYbTNXWkszZm45blp4ZTQvdnBQTWorL1pBVTd3OUM2S21uYlVxVDduQ1NrbEZtU3Bsd2dxUTNXZ2p2dTFUc0ZUVmlxdW12Unh3UTBaQ0xDVmw3V3VJRFhWbjk4NTg1bkxVM1RubkM3bjFZVTBJSTdRbG9BeHVMVk1oTXJEcVNYVlFxbHNJTEIzU2dpaW1JaUZaT29CSXh0MTBvU2hkVXBrMDRmeGRDTklyUk9zaURMYXNwSWZNOXE2K1FDbjBLaFNCQUcrRjdBeVBBSXZ1ZmorWkppdWNUbzJDaGhHR0JNUUxsVXd2TjgvS0xQV1dmdnB0bHFvM1JDTHBjam53c3pCbExlTjJ3ZmcxMWJBMTY2dTBEekpTUE1MTFc0OVZzLzVQNkhIbVZtWVkxbVdNUXZsUEZ6WmZLVlViUXZVR0ZJcVRKQzZJWElvZE1vVHU1bUNJTlVFWjM2RWtuMUJHcHRrY2JLQW5GekJZazlybTYzUzdWYXk1TE85SHA2ZmhzdG9ObHNVMXV6TG9lV3FRUkJrTVBvRHNMM01GN0kwTWc0bGNveXJkWXlFbXUxTFJ3Z3FJWE80Z2xqREJMRlczN2haV3lmS25IL25mZHk0dGd4Um9hR0taZktVSVlEQnc1eC96MlA4dktmZVJuYVhROWxOSzFtaDBJaEpJcTBUYUNseDhHRGg3amd4ZE9Fb1VlNVhJS0Z5TjNiZlhWbVY0SHVzWWx0Zk9GSm1iR3NlbmJTcVhhS0sycElnZFlTcFNYTmJreStYQ0tLRWhBK2piYWtXQzVUYnpTejk2ZWxrSDdtOFByNXR2NzM2K2VnRUlLdFc3ZlNhcldjZmZDNjByRzd4OU9LN0dic25QNXRiamJuKzdlWkZzbUNYTWpjb1FYTzM2Y0lBbys3Nzc2WHhhVWxWdFpxYWZXSG9tUEV5Zjd0WmRWaWw2eWt4eUlBWlRLMlJUcHZyWDRmR0tPeWxvSzBvR1RTWGp5UjJseWsrKzdXVXBmSVpEb3ovY2RpTDFjR0ZLYkgydytDOVFOcC9lZG5QWnRCdTMxSUFad282aEpGRVFKQm9aQW5UcXhnK09MU01wLy80aGY1bFYvNkpjckZITkJyUld5MW1oaTBGVEgxWE92ZXV2T2Z0bnM5SDBhU0pHNnVDVnF0RnRXVktvMW0wODdMUHFiL1JrM0d6WWVnWnc2U1dvWEQ1dm1LZERmSGVoRFJ1RFZ0ZG02T1Zydk5HYWVmanNEUTNkYmg4U2YyODdKWFhNM3M3Q3lWU3BuWitYbVN4SUkxVWdxQ05MOUtRUnJqNXFOak1LVEJ0OFNDUkxmZGRsdW1RM3FxWXhzZEhlWFNTeS9OV1BjQVliN0FXMy9oRi9qYVAvOHpTbWtXbHhaUnNUdWZEc2hxdFZwODVDTWZlZm9MQVU1cnl1YUkxMTEzSFovODVQWHMzYnVYOTczL2ZSdzdkb3g5Ky9iUmJyWDZ6akYwT2wxM2JpVkpvbWkxV2dQZm1jOFgyTDE3Ti9QejgyNTlzcDBDWVJqYTRvc2ZEQnozMGFOSGFiYzdqSTdhR09MaGh4K21WQ29SUlRHZUYyQVpRck8wMjIyR2g0Zko1L05zM2JxVkQzLzR3OWwzdk9jOTcrSHRiMys3TlNqSXJqL1plVnUvTnFicmdkYWF4eDU3ak9YbEt1ZWNjdzZUazVQWmUvYnUzY3ZaWjU5RnRWcmxscHR2WnVjWlozRDk5ZGRUTEJiNTRBYy95RC8rNHoreVpjc1dycjMyMnV3ellTNW5uNFZTWk01b1lPL2xLSTdvZGpwMDJtMXJ6QkRGYUZjUTZtY3FadmNsT0hIMlhySFA3cmR6WFhPeGpmUjlXenlSd242ZkZ4TUVWa1E5UWVCNVBrRVlXTWROOTd4SUV1WGFwQ09pMkpvdHFOZ2FFR2h0ejR0V21pZ2ExTXQ5TG8zbkJYaXpYZ2o0WHpwT3lURFpCQlF3ZWpNMmg2MUJqWXlNa012bGFIZDZDY0JtMzIrRFBaa0Y2MUlLR3ZVNit3L3NSMm5iSHgyRWhwZ1dCMmE2NkFEdVAzQW5RU2dSYUJJVkVYZ0ZQRlZtWVg0SktYM0s1U0pSVjF2Z3h2eHJFcXFUczNVMnZNM1lnRVJJU2JQWm9sZ3M0Z2NocTdVMTVtY1dtSjQybE10bGpoOC9RclBkWVhSa2xQUDI3a01sQ2N2VktrT1ZJZWJuNTltMmRRZWU3N3ZpMFdiQldnckJwMVd3d1hQWmIxLzZ0TTVqTDR3WHhrL0s2QlhxQUF2Y0tLMFlIaG5lUUVQMkJOYnB6WUdlL1ROa2czUFVNMXc3bml1Z3pmcVJCUXowQVZSR3NMQ3d6Ri84NVYreFhLMGloTFlDalZJUUpURmFDN1FSdGlvakpWNGZjOGVDT05haFNEaFduekU0M1JIWkoxWnFYMGdTbDdqUUN4VFNsZ1lyUXFqZFp4T25sZUlxNzhvbWFmWnFkUEZGYnkwMjdsaXlIRG50MlJCeVlMbnVKWkhyV1EyOXY5UGtWRXBuQWExTkpuUUxDa3dDZEN6endLeTZvZ09PemVLQjBRaFBjTjIxMXpJOFZDR0tJbzdQTGxBdVZXaTNPOHd0cnpJOU9VbTVXT0MwTTdxTVZKc01WOHFFZ2NUM1BmTDVnSkdSSWVleUZYTG10TS9iMy9vU2Z2T3RGN013dDhRM3Zua1gzNzM3Zm80ZldtUzVJeEFpaHdrTEdEK0h6SmZ3eWlPRWhUSDg0akRoOERpeVdHSm83RHh5MjE3RWhPL2htemIxeFJOMGE0dmMvOFFSVnBzR3JYd2tNVW9abERZME8yMVlCay80Q00reWV5eDkzYmE2Rll2ajRBVjBUWUJ5U1pCU0NaNHdHR1Z3YXZzSVBMU3d6Q1ZQZ0ZZUlgvbkMxeGdyZGtpNkxVTFQ0dnp6ejJMYjltbThRSkFmcmZDeVY3eU0zLzQvYmtDTEFoMWpDSTJnRm5lSVlsdGw5S1JsZHl3djF5Mm9NejVDc1ppMzk0MGoxSXUrWkUwSzRlQTRnekgyWXZrdXlPNnhZS3pHalhJTUNwSCtWM3I0WGc2UURBMFBVMTFwb3VneXMxaG5mR0thdWRsWjl1MDdoekFGZmFRRmJyTGtQR083MmZ1L1gyVDFaUGRmc1Zpa1dxMVNxVlRXZ1EzcHhPcUJKWnNCTk9zQjJjMTBSTEtmSFVNMzhIeDJiTnZPVTBlUHMyM2JOUGZlOXlESFRweWcyN0c2VUw3dlV5NlhDY09nQjBZNEFDbHRiOUE0OENZRlFIUWFEL2EycTVLRXhMVktwY0tkaHQ0NVQzL25KcUpicC91T2h6UUNFMVkzd3EwLzBpWE8ydDEzR0pNbFVqcEoyK09FYSs2U2VNSnE1L1JibmFmblNybDlzM0lTRnZTdE4rdVpPMHloa01jK1RReVBQM2FRTDkzNFpkNzhwcDkzdW9xS3RVYURWcnVERkxiOTBnOGtvSzBwaFJFWlcrTDUyRFlWUnhHcnE2dlVhbXNrU1d6bkhiM1lOTDBHeitUWjZVTHNiUHdvK1U2NnZUaTJBdmpWYXBXN3YvYzlacSs4a290ZWNpR0xTMHNVQ2tXU0pLSFphTEJVWGFZZFJZU0JkUTRUd3FhUm5wQkk0Vm10SjdkVHN1KzVCTkJxdFhqTFc5N2kyZzlQUGE2KyttcHV1dW1tbm1hcGdTLzgwei94alc5KzA4MFYyNG1RTWpiNkFaWjZ2YzdNekF6RllwR1JrUkdNTVN3dUxoTEhNYjd2TVQ2K0JkLzNVVXB4Nk1nUjN2dSsvNFJTaXRYVlZWNy84NjlIYTgyMTExN0xqVGZlU0JpR0o5M0gxNzN1ZGJ6dWRhL2I4UHNiYnJpQmQ3LzczZG0vOSszYngzZS8rMTJNc2RiZzZURUpJYWpYNjdUYmJRREd4c1lvRm91TWpvNHlQVDN0WkM2c0t4ekFsaTFiQnJTRCtzZVlhMHN6eG5EVFRUZXhlL2R1emo3N2JHNjk5VmEyYmR2RzNyMTd1ZjMyMnpuenpEUFp1WE1uS2J2eDZOR2pQUG5razNTNzNZRk9rNm1wS2JyZGlQc2ZlSUNGK1FWTzM3R0RCWCtKajMzc1k2eXVydkw1ejMrZXYvN3J2eDdZQjkvM0JrQ2JkQzJ4UUlsMTBZeWppTGdidWVla1FzYzJuc2dBNnI1N2Q5REgyQlVkalNKbE5IaWVoNmNWQmtNZ0xaTk5haHRucGJHWDd4c1NaVEtOVjZzcmxoWlN3UE1rcFZMUnlnV1lYcXRwcDkxaFlXSGhKRmYrMzM0OEw4Q2JVMVZqMW8vMWk5NTZGUHRrRC8rVXd0ci9nR1hkWW1vTUNBMUthTXFsRXFWaWtYYW5sbEVnclgycHBxOWJZV0FrV3RtRkNsQnhqRVpaNVhRVGNjbFBuVTFMTHRGV05hVGZaWFM4d0s0emR6QlV5RkZiRFBuR2pZZFlubTNoRWRCc05VQmJBY1AxaStzekdmWVlYVVVON2FwQXZXOHhrQzJpd3YxZ2hleXM2dmozSDN3SXo3YzEzU2lPQ2NNOFMwc3JnRUdwaUptWjQyaGpHQjBleGZNOXFpdExWTW9WNnZVV3RWcUQwQStJKzN1RDErMWZ1aDk2SUZpeXI2UldyZGtEVWlzTUhtbDlpNHdJNmdJS1RuNy9iTGJ0ZjYvakdZdTN2akNlRlNENDJmcWVRVXA5K3N1K245ZmR1dGsvalVGb3hjU1djZHRHWTF5N2poQ2NkQUdDakc3ZHY4ME44MFAwMmNEMlZYT2ZTMk5ETXVkKzFzYncyQlA3K2R6blBzL3MzRnhtTTIyTXM2MTBGYXNrVHB5Z3NFMWNQRVNmTUw1N0prakE2Y3BvQjE1TFlVVmswK1RXbUY2cmdobG9VK3ZqU3ExN25xUWFGNWllUHBITzF0dkJCQkZoUlkxVDBZMGVBR1QvU0RsNEhWUG52elN3U1lFZzdhak5Odm52MFRtMFNCa1FaSW1ZRUxabFMyQzNLNlRrTzkrN2gwYWpUaHpIQ0czWWMrNTVyTldiTk9vdFBPbFJMT1laSFIxaGFub3JwMjNmeHNURU1NV2NUejZVVEU5dllXaTR6UER3a0cwN0srYkpoWGxHUjh2ODRsdGZ3NXZmZEIwcjFUVysrYzA3K2U3M0h1RFE0YVBFblFEVDhhRVJrZ1I1RXE5QTB5dmlsVWFvaHFPRUkxT0V4UXFGb1dIeXc2ZmhUZXhpOU53cnVlYWxyMlAyNEtNc0hUMUFlM21XOXRJSm91WUt4blN0NDVPTzhiV1AwVEZhUzZTWG85dnVnSy9KVlVvMG0wMVdWMWJ0dWZLODNwVTBWaWhheWdRVE53aFVuVnlZTUh0b2dmWlFDYlRtMkpGSHVlS0tQNks2dk16a2xtRktJOE9zMXFvWWtTYzJCcy9ZTnByQUQ4QkFraWluVHdNN2QyMGxuOCtSSkFtN3p6cVQrMzk0Z3BSdnFyV3k3ZG5DZ29oYUdHY0ZiclZ0MG50Y0dKTTVZU21WT0Fhd0ljQzJPR2tkb2FYbStGTkhPZXVzblhqYWlsNmZtRnZtNVJlZHp1R0RqNkFTQTc0RGJlaUxDZEw0eWYwM1kzWDAzWHViZ1N1ZTU3R3dzTUNXTFZzR1h0OHNIbHMvcDljekY1NldSVTN2SGg2cVZIamtrVWU1OTk0SG1KMmRvOUZvWkordlZDb0RJc295K3o2VC9aMVdia0VpVkU5RHNSZDNhSXhPckcwdW9nZjh1dGVWVXBuZ3BnVnh5SFNhMHZZcWc4S1QwZ2tmUzZ5V2pIYnoybDREN2NSdkxRRGpaV3NDSnRYV01SZ3ZQZitxMStMbGlucmFHQWV1a0FHOVdtdDdQa3FDSUF3c2VDME1TTTBERHp6STVNUWtQL016VjVNa0NZMUdJeXM2MmxhR3RIM0JaR3RJS25CdHpPQzEvMGtkaFh3QktTVnJjVXlyM2Y3LzJYdnZRTHVxTXYzL3M5YmUrN1RiUzhwTlQwZ0lOWUFpU3BkZUJwa1JDeG1CWWJBTWxobEdMT01JQTZPaW9xQW84eHZMVjJjc1lHVUVSVkZrVkNMU2xVNGk2WVQwM054K3p6MXQ3NzNXNzQrMTFqNzczQktDb2thWnBlR2VjL1k1dTY3eXZzLzd2TTlybVVtbXVmN2gyRG5qcFI0YSttMnlMT2pFQnQrYmxYWXlScXdETjNidTNKbFV1bnJrc1VjWkdoa2hseTlRTHBWUmNjemc0QkJSR1BQelg5eE5jWFNValJ2VzgvakszMUlzRnVub2FPZmNjLytLVEdBcU1VM3Zub0VuSk9PZmFqYWJKWnZOUHU5NXV2UXkxMklWODUxYmJ1R3NzODlpOGVMRjR5N0svclh6enJNYk56Si8vbnd1di94eVB2bkpUeUtFWVBueTVheFlzWUtsUzVmeTBFTVAwZGJXaGxLS1NxWEN1OS85YnRyYjI4bm44d2doZVBycHA5bTZkZXVFK3pZWlkyK3lGa1dOUWZsQ29jRCsrKytmZkphZSs0ckZZZ0ptOWZUMDRIa2V1M2Z2NXB4enppRUlBclRXckYyN0ZpRUVzMmZQSnBQSk1EWTJSaFJGdExTMElDeUR5L2ROV3ZXbVRadTQ3TExMdVBubW13SDR4Q2Mrd1h2ZTh4NE9PdWdnL3Z1Ly81dUxMcm9vQVc4Y3FQSlhaNTlOc1Zqa0xXOTVTL0s4N3J6elRqNzg3Ly9POUJrekdDMk9zbnJ0R2hZdlhzSnZWei9ERjcvNHhVbjlJcy8zVGRxY3FLODloc0ZTSTZ4V2lhS1FNS3dSaGxXaU1FeXFURTMrTUNkcmRTOVRLMDJrYkVxK3dMQjlZc08wOGJRMlpjdWxaNElzbWNET2xUYWxNOWJXaG91Sm90Qld5Z3lUNTFJb05OSGQxWldBYXZ0aWUwbUFOK09wb09QYm5sS2Z4bjkvL1B1MGdUQTV3Sk1PZGJyZng3UVVDclMzdDlFM01GUTNkQktXelRpRFdoZ2dJbFoxOGl6Q1VDQVZtcUNnV2JCL08ydDcxNUgxaDVtMW9KbURsM1hUMFZyRGo4dVVkcy9nMFFmejlPMnNvdEMydExhMEtPTlVqdG9MQjNWU2w1bDZiVXk0dXNQaEtwNFlzTXVUSG5FVTR3Y0cyQWt5V1ZzU1ZUQldHaUdPWW1wUmpiNkJBVHpoczJ2M0xqeUNSRnh4SW5ObUlwU2piQmxCVTFiY2EzaFdMa3FPMlBkTHcvMWZlL0hhbm96NFArOVdWK2RQandVajFRWmcwNkcwMGR6bzd1eXdnbk9KK1lnUUtTRjJNWEZVR0hCMjc4Ykt2bnAvdFRicExNTE95Vm9ZY0gzYjlwMTg1OXZmWmNmT25hWmtzU2R0ZEM5VjlVVlpZTmhHc0lXbG03aW9sYnQ3QnNBeTg1N0VnTzlHWUEvclBPbkVJVE5Bc2NRNSsyN09GR0NqMUpwMCtyVVV3aGJQTnM5WmFORXc4NGxrTDhrSDlmbk5lcWlDaVd3Rm5ZcjYxeit6dXhCWTU5NENRVUxnYVdrckFBcXJLeWRzWlNycGJqUkNRS2swaHU4YnNVWGY4K2pkdlJ1bE5aR0dNSXlvREE4ek9ETEs1cTA3ZWZMSnA4bG1Bd3E1RE8zTk9lYlBuMDEzVnhzOXMyYlExZEZPVjJjbkhSMXROTGUwVUdqS2s4dG02T3hxNGEvLzVqUmVmZEtydU8rKzMvQ3JlMzdOdHAyOVJMb0dVWWdVTlhLTVFYbVl1TGFOdUxpT3FwZW42cmNpY2gzNHJSMTRUWjFrOGdYYTVoeE14NEpsQ0JWU0dSbWtQR3cwYy9xMmJtS3NieGVxTmtZWVZveGdjU2xHQzRXcVZXbWJrZWZwVmF1b1ZLcDRJa01jS1lTSVRaVWRIVUpjWkt5NEdWRWRwcWJHOE52YTBMVVNnV2hodERSS3VUeEdyVm9GRkt0WHIyRjZ6d3pPUHVkWTdscXhEaGxsQ0VPTmxwcWVtVjM0UVFhcEJmUG56V1hucnZYNFFRYThBa2dmNlVVZ2ZkTlA3Zk56b0pzRDd0eDZiR3dMMVdESENLMGhqQkVvcEk1dFg3S3BmQ2lpU2t4bmF6TmVYRVVwSXp3NVZvdnBIeHlpR29aa3MzNGlJK2RHZ2drT09KdWlyaXZsbW1NYVRKYlduTTFtQ2NOd1VvY3Z6VTdRRGFOdjNIZW9CMlJnNm5uSmpSRWhKZGw4bHJXUFBVN3Y3dDJKNktmbmVZbFFzU2tQbmc3WUdaRm94MVlSUWhCSGNkMngxdHFJdktiSGxyYXN2NFFGYkxRaDBOZzVKMDZZUFE0enIxK0RTWUhUR2pUS0FyZUNHRkpGR0JydkE2bHpTN09RR3gxVEJ6VFZtWGRDazh4ZGhtbUlxVzVhTHBQTkJlUzhuSW1lQzhHdjdydWYxcllXbGl4WlNLVmNSdWtZS2J3NmVKUStKM3NoZThzdytVdG9ydkxmOFBBd1E0TkRDWXNFVlFmdVlLSmYwakJQNnhUNGhTa1gvVUlDSlduZ1JnaEJ0VnFscGFXRmQ3M3JYV3pldkptTkd6ZXlhZE1tVnR4ekR3Y2ZmREFiTm00a2s4MnlaZXNXNWkrWXo2YytleU96ZW1heVlQNThYdnY2MXpOMzNqdys5NStmWi9hc3VSejE4aU9TL3JWdDY0Nkc0N2EydGs0QVJhWnFqdWxWUDJrRFJyN3BUVy9pMUZOUEhYZEI5by8xcFZiY2ZYY0NYcmg3VjZsVW1ETjlacEtLQTNXUTVmenp6MmZac21YSlBiLzk5dHU1OHNvcnVmSEdHNWsrZlRxdmU5M3JlUHp4eDFtL2ZuMlM4dFhaMldrMU9tdjA5ZldSeitkWnZudzVoVUtCc2JHeGhudnRBRGtnQWVYU051aUdEUnQ0MmN0ZXhvd1pNMmhwYVdIOSt2VWNkZFJSeWJONS9QSEg4VHlQSlV1V0lLWGtuZTk4SjF1MmJPSEhQLzR4K1h5ZXl5Ky9IQ0VFTjk1NEkxLzR3aGRvYVdsaC8vMzNaMlJraEczYnR0SFQwNFBXbXFHaG9ZWUtpMG9wM3ZLV3QzRGdnUWNDY01naGh5VFR4bHZmK2xaT084M2M1NS8rOUM1bVRKdk9aMis4a1E5OTVNTjg1U3YvVFJUV0FTclhralJTWitORXlnQTFOYU1ORjlkcXhMWUlUUnpIaVVRSXlkcVVlcGptNmFYZUN5Yk9IdHFPRzZNcnA1VkVxd2l0b2FJMFlhMUd1VkltbDh1VHpXVEkrQUYrNEJNRUFTcHJnbEp4SEJQV2FrUmVqVXExUXEwV01qWldwSzJ0amRiVzFnblh1SyswbHdSNDQvdCtuU1V4UlNtOXFWb3l3QUFiam1oWUVyMHA5SFJjUzgrbFNhbDdyZkV5Z3E2dUR0WnZmTTZDT3NwcXVVeEUycFZTUkxhTVpPck1NUENOaDFZeEF3TUR4S0drRWdxMmJ4dG1yRExNZ3JudDlIUzAwRldZejd5NTg5bXdjZ002QWxkRWJjOG9zbmdSYWF6VzlFc3RGZ0lzaUdRTUQ5L1BrTTBHeHBuUmhnSXBwQUZVQm9ZR0NNTUlqY2FUaG9wdm9kWUd4SDE4RThJYXJ5bUtYRU1rWXg5MUxGK010amRNbWhlcnF0Yi90VCsvcHJYRzl6MDZPam9hRjBUaDZLc3Z6dUNmaXJHNEw3VDBUSzZWWXUyR1RYem4yLzlENzY0KzQzaTcrY21DV2RWYWpVcWxnb3BWb2xYamVVNUR3amdtS280U2M2TWg0by9WdE5FRzVNRFN2UjBjM3dqKzZ6cUlMeXd3b3hRR2VITnpwbk9temNGc2dveU5ZaHR4V3EzTk1WemFUSG90a3pZVjF6aVdKcVVselg2WVROemZHWnhTT2swZGtjeWhibjRGa3NqdCtHZnVqSEd0TlZobjNjTkRvWW0xY1RhVk52bzZVUlJSR2l2VDF6L0krczNiQ1R4SkxwZWhzN1dGV2RObk1HdldOT2JObTgzc09UT1pOcjJiMXJaV21wcWJLQlF5bkhYbXF6bjUxY2Z3ek9vTjNQblR1M2xtM2JQR29jWkRxaXFCOE1oNlBxaEJxTzZFaW84ZXl0RFJOWXVXcmhrVUIzMkd3NERReXhJRnpXU2FlNWcyWXpIZEJ4NXZLemxGVkVhR0dPM2ZSYkZ2SjNGNW1FQnFtcnRiR0I0WW9OQ2NCNTFEWmp2QXorTkpHTm05QXoyMm5VSXdoSllSbnU5Ukdoc2xuOCt6YytjTzR0aEYvWXpEanZCUm9lWkh0LzZFcTk3LzF4VEhJdm9IUTI3K3hpODQ4NVJYc252N0FING1TLzlnSDdHR05ldTJzN3QvRk9GNXhBcHFTcUd0M29KV0FxM3JaVlN4aHE1YjQrdDZUYzVKdDMxUlI0YU5weFdJMkt6TENxSklvOE1hbnU5S3F3dDI5NVVJUTgzbzZCZ3RMVG1VRmczVmhCTEFTSXNKNis1VUxCb3p2ang2ZW5yWXRXc1hjK2ZPblNMUXBwTnFUdG9kVDllM3Axay9FNnljY1U2eCs0NzBQZWJPbTgvOGJUdTQ1NTU3ayszdDdlMDBOVFViSU1Qc3ZNRVJWdFNkTkVHS2FSTkhObERrQWtiMWJVclh3V0h0R0RFcEJnL3V2RVZLeDhhT0lXVUdzMlhIcUdUZWliUzJ3U3JIb3JIaXhScUVaUjlQTmtaZGkrUEl6Z0Yxd00rbHZUdVFyVnF0MlA2YUlmRDlST2RpcEZqazloL2R3Vmxubm03U3JkQ0pBSGlkNldoaHR1UVovVVdiWXcxTmFVMnhPTXJ3OERDMW1rbmxNTTg5Tm1BZk5MQ1V4cWVndU5kZ3hxdXlIVDhKdjd3QUVNZTFPSTU1NVN0ZlNhVlNZZVhLbFN4YXRJaGpqejJXbVRObjB0blJ5UTAzZkpxamozb2w2OWV2NHozdmZTOWp4U0k3ZCs1ZzQ4YU5QTDF5SlIyZG5iemlxS040NktHSEtHUjh3aWhpeG95WlJqeDNYQityTTFSZllFdmhrZU1EM0JPdTE3NVBwenhWS2hVSytVTERQWFVpMFpPMURSczI4TUVQZnBCTExybUVDeTY0Z0tPT09vcWhvU0crL09VdjgrdGYvNW9ISG5pQU9YUG04TVFUVDNEcHBaZXliTmt5L3Zadi94YUF4eDU3ckdGZlR6LzlOQmRlZUNGalkyTWNmL3p4ZlBuTFgyNDR0MVdyVnZHNjE3Mk9UQ2JEb1ljZVNtOXZMMGNjY1FRQVc3WnNvYisvSDZVVWh4NTZLTFZhalpVclZ6WUFDMXBydnY3MXI3Tmd3UUsrK3RXdmN0bGxsOUhaMmNtamp6Nks3L3RNbXphTktJcm82K3RMZkZhbjYvYmExNzZXczg0NmE4TDFuM2ZlYTVQYjN0SFJ5U2tubjB4SFp3ZlhYM2NkdVZ5V3ozN21zeE1mVVdwT2ptMHFYczBDTnlxS0VrRmkreFVtbVpIcm15YkFPWlBQVmNhZU1HdUFFaW9KeUd1dGlKVm5VMU9OamFleUdrOUZ5YjRNa2NBV0xwQ1NmS0ZBUGcrZUp3akRHb1Y4WWRKajdndnRKUUhlTk9UeWpqZEtKNGtzcDl2dkV6bTI2NnQ5N1VTWVlpdFNwNWsxWXdaU0s3VG5FY1ZtTUprQlhZOU1wZE95eHAwNHJuTlh5eDRyN25xYVlqeUk4aU8wVUVDRW4ra2xsOVYwRko0bEhKeVAxZ1hxVlZhY1FOelUxN2ZIYXg5bmcwMHdqUFpBZ1hVR1ZwbzFFOVpDY05GYzJmaE10SGJQc0c1MGdyQXBBRk5mZ1ZhbTZvdXlwQitFVGtSQndSdy9WdU96S3QwWnBxL3NqOU9lanhYMnh6amVYM3I3YzczbTV6L3Z2ZDl1L1FJSytUeUZmTUVhNWNZSFFCbDZzblBnMHlERUMybnVGMDdBY08rdjQ0L1hsTURvMGdqQjFxMDd1T2xyMzJCd2FNU2s5dGovS1p2V0VJYXhGYk9ybjcrSm9KbUpNTll1OVVuVURRL2huQzVqTEhxa2ZGY2g4ZEI0MXNtTTA4d2U2OGtJWVNyVUNMc1BqVXhTYTdXT2tZN0ZJN1FGWTF3cGFwT1dZQ3BkU1Jkek1JTEYyakl2dFVBSXJ5NllMQTJnZzY0TDV6dUhXNllxUnFRLzExb1pzVnZMdUhHcFZaa2dNSFRwVkhSWVNDOHgzSUpzbGtxbGlydVZqaXRoQWhqbXZrWkt1WUFjQ2swWUtVckZDa1BGQ3R1Mjl4R3NGSFMwdFRGbjlnd1dMWnJIZ2dWem1UZC9Gak5tVHFlcHFZbE1Oc3RoaHgvSTRpWDc4VCszL29pSEhubWNjczBJRTVzTUQ1ZitwUkRFQ0ZFakx3WTVhTzVjcEJkUVZoNTlveFh1L1BsOXhCUW90SFhoZDB3bjM5Rk5VM01yelMzVGFPbnNJVGpRQTJKOFQrQUxEY3JvQU9uWUFGSVNqeUNibzFJdXNlSFhkMVBhL2lnaWpoa3JsVUFiUmxJdW04WHpKTGxjbmljZVgwbHZieitISG5Zb2hlWWNiM3o5bVRRM0ZaQm9wQit3WWRWcTFqN3hXMFlyTllab2ppdVlBQUFnQUVsRVFWU0xGWFlOVmFrWkQ1NWRmYU11NEdrTVdhWE5RN2VPT3I1bldCM3VNMWZDVmV0a3JYU0FoS1RPUmtNYlZvY0hObkNpS0pmSGFHNHFVS3ZXMEVyU04xQkJhVUZwcklSV1hXaVBwSis0ZFIxRC83SlVlUXNMaUNtY0wrcDlJNXZMMHRjL1FNL3NXUVRTTWtDb3MwYnFoREpkVDNwT0JwL2JWbS9TbmdlTUEyNVNmVnhwYzl3NWMyZlQwZEdXcENVVW1wb05zOHdlY3p6ejJzUk1ESUNxckVpeFJsazlJZEVBM0NUam5mcjdXQ21Vam0xb1R0dXhyTXdZVWZiaENqZEgyUDZycEVuUmRLd21PNkswamtHNUNMOXhZRHpScUd1VFppNGw5eXAxVDV3V2p1ZDVpWllQQWlLbDhEeEpxVkloOEFNcWxTcTVmTjVVc0VKUkxKVzQ1Nzc3T2ZxVnI2Q3BrRU42dnJHSEU1VEdNY0hTOTMvU0x2QVgxMVJzMXBMaTJGZ2RuTk82SVRpN3B4Uy95Y0FabHpxbEp2Z0p6Ny9tYXEzSlpETDgvT2MvWjlHaVJiemhEVy9nVTUvNkZOLzYxcmNBeXpZckZManU0NS9naW4rL2lqZGZja25DMnBnMmJScVhYMzQ1MjdkdjUrNjdmODQxVjEzRkVjc093VEh0ZHU3c0hXZkw2ejBDSnVrbWhFakU2MTJUVW5MWFhYY2xiSkpUVGprRnovUFl0bTBidi96bENtS2JBcnBxMVNxVVVoUUtoZVIrVmF0VkV4eE8rWUR1WEg3ODR4L3ozSFBQY2VhWlp5YWdTbk56TThWaUVkLzMyYmh4STRzV0xlS2NjODdobEZOTzRheXp6a29FaUIwSWUvenh4NVBQNTZsV3F6ejExRk1OMTFHdFZubnV1ZWNvRm92c3YvLytFNTdKcWxXcmlPTVkzL2M1NXBoajZPM3RaZWJNbVFDc1diTW1ZUjUrOXp2ZlpmcjA2ZXphdGFzQnZCRkNFSVloVjE1NUpRc1dMT0RpaXk5R0NNRUREenpBdEduVDZPcnFZbXhzalA3K2ZvTEFWRFVPdzlBR25PckVnRFFqS0xZTVFEQmx4VGR1Mk1BVlYxNUpMcGZqbW85Y3cvRFFNQk5zUS90ZUtVMFVocVphWUJSYThDYTJiQnMxU1orMGE5R2tnY005VHd6akdZTUdPQUlkZ2FkTmVtck5GZC9BTURrOXoxVENrcDVoTDhkeFJCU2JpbE5STFNRSVBOcGEyL1lwZTNWOGUwbUFOOW91RTFOUk0vZmtuRXlWTmpYWlF6VllTS1BqN3lLeldndmlPTUpaajdFSzZaN2VqaDhJWWgwanBkRjdBVCsxc0JvRFJGbmRCQThuTmtoQ0R4UkNRdHhDUEpJbjR6VW5VVjZFaHBLNThnRm5zSXJJZ2xXU1JDUmh5alk1V0pTOFM0T25ZdUszeC9PUnhQaDM2ZHVrSVE1ajRqQ3lYa2I5QitiWmVNbkMzb0RBaXJTR2cyc1NreGFTVGgvWlU1TUk0ZHM5eUFUa21lck1mNS8yL09ETTVDajBINjd0dXhQVHZ0eitWQ2xYejM4MHZZY3U0N2JabkY5Q3VycW5rY2xKdEs3Wk1XVEdtYkxWVGd3N1orSVNNVmtxMVdSTkNKSFNnN0Jub2ZYdkRBajlJWm9Ta3ExYnR2UEZMMzZGdnY3QlJQOGpZWjdFb0xTaDFXcGxBQTRia0RiWDUzbFduOEplcDJjcUxRaWM0S1Q1bDdBYnRMYUFTdDFwRm9Edy9BWkRYaXZyaU1xNnNlNnFSS0UxWVZRelQ4d3p6MGVubkVqcEJmVE1uRU1sREcwWlljWFkyRmp5VEtQWVZKUEtabzJ3cmZRa3RUQkMycWkvcWVxcUxRQkVzbC9uYUh2Mi9wanFOZlh0V2tQR2QyVkNRZG9JdllvdFBDTWx3cFlpMTlhWjEwNWt4VG5ON2pwc3BVV1hIdURXTzRWR0NVRTFodExBQUx1SFIxaTNkaE9kWFcwY2RQQVNGaTlaeUtKRjg1aytmUnI1Zkk0Z3lIREIzLzROcDU5Mkl0Lzh6bTJzVzdlSk9OWm9GRWpEUnRHV1VWSXFqYUdWd3ZNMXJYbEpXMU1ydFYyckdCa1paaVRJb25RRy9HYWF1aGN5NDVCWEdsT3pGcEwzZmJ4Y2xxQ2xoU0RmaFBZQ0NESjR2cWtFSmNvMWF0V1l6dGtMMlBYTUw5SFJXS0pwRXNjeDFhelJXWmc3Yng1ejVzL2pnWWRXMHRxK2dFVkxXbEZLSkV3U0ZVZTg2eDFuRTZNb1Z6WC8rUDZ2TUZhUnhFS2diZlV2cmV0cDE4a0lFeTYxeDdCZHRYQUpsTEVCWllSQUpRdXNCVnFrWTF1WW14OUl3NUZTc2RuMzhQQXdubWZLc1VZcXBGaXNJV3JRMzlmUHdnV3o3YnlSSHVNdW9sb0hCeDNMeC9WNU1NL1pjVDNjWjlJekRNRXdORWExMGdwUDFOT3JITERoQUVVeDdwanBZempUSWdFMEU1RGEyRnV4MjJEbnk3bno1bkx3SVFmVDE5ZFBjM05MWFd4VTEzVmhFbmFOMXNsbmNXUlNBZ3dBbTBwNUVxQ0ZxUmdYYTRXS0o3Snd6SDF5d3NmMnRiWGhVSWtTbHIwU21ZQkc3cDRsVTZ0SUE2TjJmTkZZaXJjeGhieXU3MVh2T3FLdXdTTU5FS3djR0tjMEdUK2dXcW5pU1k5UWhzaWNUUFNWK3ZzR1dibnlHVjV4NU12TVBHVlpnV2xqVGlmRGY5L1VSdnREdEdxdHh1am9LSlZ5SmRGQ2lpMDd3TXpwZTY2T081WHZzU2NGeHZIc050ZnZuZE9leldaWnVIQWhYL3ZhMTVnOWV6WWYrOWpIK01FUGZzQlBmL3BUWHZHS1YvRDJTOTdNNGN1VzhhMnZmWjJ2Zit1YjNQNkQyem5oMVNmd3V0ZS9nYzkrNWpQczJMYU4xNXg1RnBWeWlWLy8ramNXSHhhTWpCUlQxZTJNdnN1UlJ4N0p5TWpJODk2bm80OCttbTkvKzl1SlFLOG5CZWVjZVRyZnVPa21Cb2FHdVBqaWl6bmxsRk1BdU9XNzMrVmZQdkF2ZEhkMzA5ZmZEeGpnc2JPek0rbkRZMk5qTkFmWlJDY09UUFhiZkM3SHA2Ni9ubW5UcDNQQ0NTY2s0TTNRMEJCTGx5NWx4NDRkbkhycXFaeDY2cWxKdXRLbVRac1MyNmhjTGhQSE1SczJiT0RtbTIrbXZiMmRIVHNhMDhWNmVucDQzL3ZlUjdWYVpjbVNKUTNQT0ovSnNuYk5Ha1pIUitubzZPQzQ0NDRqbDh1UnorZlJXck5peFFwYThnVU9QZkJBN3Jqamgvemt6cDlRS3BVYWRIK2tsRFExTlJISE1mLzZyLy9LbkRsenFGYXIzSExMTFp4MjJtbms4M2syYmRyRXlNaEljbjJSWmNKY2Y5MTEzSFR6eldTeldhNjU1aHJtejU4UHdQWFhYODhUano4R1dyQnkxVXJXclYySDcvdjg2d2MvU0g5L1B5dFhydVQwMDA5dmZHaEtvU0lUaUsvVnFvU2hUWmVLWXlJZGpldkRvajRudUg1cWRvSUwwamYwNkQyWWpPWngxc0ZQYlZQTjR6aEM0eUdzdGc4WXRyUW5NZ2pQcG9BSzBSRFUxMG9SeHhGanBiR0VmYjB2dHBjRWVGT3JUbzMwVHVwRXBKeVQ1M09uWFNTaG5rTStEcVpJSnRyNm91c2lpdTN0N2VSeVdjWXFvWW1FeGFaRXFiVmxjZXhabHdLVDdraU5DN2hBa01IWCtUcVFNV0VlbjFoOTZZVzN5WDcvWW5YdU5EaWtKd2RncWQrN3VtSFcrRnVuUkM2a2laNk5IM3ZHc1RBVkQweDBMSzViRUgvd052NFpwRmxna3gvL2hSbzArNHBUL0g5dDMyNnhpdW5vYkRQbEZYV0V4aklvRWphR1lWTWtlaEsvaDJHOUwvWkpKd0k2UERUQy8vdC8vMDFmM3dCUkhLZkE5dnIxU3N2eWswSVF1M2xIQ3JMWkxGRWNXanplT0h5TzZhS1ZNSGFKVXBZd0tGS2ozVHFNc1VKSVo4d1k5cFBTZFNkYmFRTk9PdzBaNGJ4T0M1SVkyMGNtb3JVbU9DQTU4ZFduNGZ0NXFsWVFNRllSYTFZL1EwdHJNeDJkSFd6ZXZJV1hIL2x5WnZYTVFxa1lQL0NwbGl2TW1UT2Ivb0YrZk4vbmlVY2ZSZXVZeHg5L3pKYUpWZ211YmhneUJrcFJpaVFWeXZkTlNVN1BrNG5ENS9zK1dwSkVSUDNBWjJTMGFJUlVjUXdLbTBxbVRZb1kyckJURy9wTmlpR2dsV1ZOU1VrMU5KV2RpanVyN09vYjROSEhuK0xFRTQ5aHlYNEw2T3B1Wjlic1diUzJ0RE56ZWpkdi80ZUx1ZSsraC9qUmozNU9aRXMwQ3dGYUdoWkFGTldJVklpTUpZR1NWR05KdFZaQmlCcVp3S05RQ0JnZDdpZVhuMGVtdlFuaUVtUHJOeks0WlQyRmZKWWpqM29WMjdZT3NuMzNLQldaUVFYTjRPVkFLVWI3ZXRFRDZ5RWFRWW9ZcldLalF1WDVGQ3N4dnA5ajNuNEhNWFBlYkQ1eHc0ZjUwaGUreDZldS93WStWYjc0eFE4Z0F4L3BDWjU0Y2l1ZE05dkpOZ1ZVNDRpSVhFTEkwREdtUDFHL2Qra0tIa0lwZE1aSHg5WjR0b0NZSjB5SmVCVXJBOXE0NVZkWURiNDRBbTJCTmExQUtxSW9wcTI5bGNHK0FhU0dLSXdJUE1uQVFEL1ZhcFZNNENXc013ZUdDTXVHU2VhVEZMZ3dyaEJhNnJtREp6MDZ1em9aSFIwbG44M1o2SGxkdk5md04zUWk0RnovcVVzUVR6bXRrQVR5VXNQUjlHdUJUV0d5SUkrR1hDYkw0WWNmeGxOUHJTUVRaTWdFQVo3dk5RVHBuR3NhTy9hRUF5YnQveUlWRTlwNUFnbGhXRXNLUmJneDNsZ3VYQmxRVTFzT2o3MUdZNmNZUm8rWkkreGNJY3g4Z3hXZzFyZ1VScHRHSmFYcDQ5cXhxY3k5OTRSdmRib1NTS3NPbU1uR2VUQ0tJaE94RjBib1B1UDdCTDVQTHBkRHg0b29yS0VDU1JocXBQSkJTaUppTmp6N0xQbENqdU9QUDdhTzJWakh6ZlFEYTYrSlAzNHc1RS9WS3VVeXhlSm9BcVpySjJDTmZSS1RNS0hTQUY5OVEvcVBybi93UEMxaGlZMEQ2WHA2ZWpqaWlDTzQ5OTU3dWZUU1MzbmIyOTdHdGRkZXk4YysrbEhXcmwzTHl3NDdqRTBiTm5MWFQzL0sxVmRmVFY5L0grKys3REtPUGZaWTNuLzVQMVBJWnBDUWxIRVdRakEwTk5KUXdVZ3B4ZTdkdS9lcTJ0VFEwTkM0RTRkTC91NEMvdUd0YjJiNXhXL214Qk5QVElJaWp6MzJLUC81bjUvanZQUE80N3pYdjQ2MWE5Y3dORGpFdEduVEFOTi9LNVVLYmZrbUk2YnZ3SnNvWXRtaGgzTFdXV2Z4UDkvNzNvVDc5SUVQZklBTEw3eVEzdDVlYnIzMVZqNzR3USt5YnQwNlcvTGJ1TThHeVBiNHhTOSt3UTkvK0VQQ01DU2Z6eWNNRjRDNWMrZHk5ZFZYVDJwTHRiUzBzR1hMRnJadjMwNUhSd2VISEhJSUJ4MTBFRkpLeXVVeVAvdlp6NWpWMDhQMkhkdXAxbW9JRWRIYzNOeVFSdnJ1ZDcrYks2NjRndHR1dTQyTExyb0lLU1VQUHZnZ2E5YXM0Y1liYndSTUd0anc4SENpSFJhR0lVRW13OGIxRy9qTmJ4N2haVWUrbkk2T2p1Uzhubnp5U2Y3M3J2K2xWQ294YmRvMGxpeGV6UFhYZjRxdTdtNVdyRmpCZ3c4K21Od24xMjc2eGplNTY2Njd1UFRObDdCazZSS3JiYU9zRHp1dWYxb0F2M0htMStQK2pvZmlTZW5rMVBlVC9wTFJZVGNwcGNabmpsRkNFdWt3WVNoNW5rK1FTa3VVMGtOS281MWpVa05OMnRUSXlQUDMwejlWZTBtQU4zdHFreTRZZW1vTWU0L1RZK3AzTGk5Wk0zR3lCV05BTkJVS3RMYTJVQ3ozRzBORVIwUVJTTTlwdVhqSnZzYWZad0xTVE5XSkp6UnBjY3o2UXYzQ2dKZUpsU0FtRHFzWG93a2JmbnNoQzNsNnNST3A5MlpCYzBpN0VIV3hNSWZacE5NZ1RQanVqNmtEWTQ4M1lRSno3WVVhTS91ZWsveC83US9YWEhyTkMvK2htVk9tVDU5bW1UYlk5QmZUOXoxRHZVZ2kwekFSZ1BsZFFNVUdRT1JQRE9ob0xkaXllU3RmL3RKLzBUODRUQzBNRzlneHlleWh6ZnRjTm9mdlIwYVRRSUR2K1hpK1IwM2FOQXl0N1Z4aWdCUXRGRW9MUE04NHI3SHpzbXdUWURXOWJPbktOSUJoRFY4WnE3cW1qaEQ0bm5GK2xWSUlHN2xMTkhPa1FHaVB0dFpPNGxpemEvYzIybHRieVdSekRBMlAwajF0R2pObVRtZGtaSVFERGppQW9jRWhpcU5Gc3RrcytYeU9vY0VCMXE1ZFEvZTBhV2cwdFNnaW0vRTUrTkJEV1BYYlZYWnFhVFQyalFOWk40QU14VjJqdFl2U0c4QkppOWhHbEtWbEFHa0xFQmlqVGtvUGdTM3ZTWXd0WU1Wa1ZjOGFLd2daUnEwcEZLb2dqdWtiR09XT245ek40djBXc0hUeFF2WmIzTSs4ZVhOTUNkYW1KazU2OWJFVThqbCtjdWZkakl5VWlWVTlkU1FLRGJWYmV6RTZqaGtlTFNiUGZ2YWNlUXdQOXBNSkF1WXVXVWlzeHlnUGJxWFV1NUhGQzJkdzhDRUhrODFtbVRtdG1hVUxLcXhjdDVYdGd5TW9YVVZLU1hzQTVXeU9VTGFpd2doRmhSZ05xaG5sTnlFelRUenk5QUR0dHovTzZhZG5lTnMvdlpHUi9pSHUvdW12ck5OV1Ezb1pQdmtmUHlMVUFVaEpKYzZaZTJhQklHR1pUT1pSR1FGc0NTZ1I0d2tQSllXSmdsc1JiZXZmSjg2ZjZYNEtoY0pEbVpSdUhhTlVaSWk2S2tKb0kyUzhjOGQyam4zVks5aXlZUU1RSWRFMEZWclkzVHRJdVZLaHVibmdsUFhzZ0V2ckt0bStORzRLTUtXMDY5cEo5V2NNaFVMZUdOSUp5S09JWXpzV3BLQlVMcFB4QThNQXFZV0cvUUZXKzZXdTRWU3JWZ2tDSDk4enpDRER4cWtIMWd3elVDTzBURmdvYytmT1ljbVN4UXowRDlweXN1YmJLdVVBcDFOZW5HNkpoaVFZNXhoQ2NXeWkwaTUxM2xXZWluWGtzQjNUL3hPdEc1RzZOeW9CVG8xOWFiU3dZa0FJTDZrc1ZVK0gwc21ZRWFLZUFtc3FDNXIwSnFtZG1IUXFWVFlGbE5ZQlV3TXlOZVd6SExIc0lGNTUxTXM0NmhVdnA3bTVtWjI3K3ZqK0QzN0N4ZzNQbWY3bFMwb3VMVklMVnE5ZXk5dzVjMWk4ZUtHMU9oTVVKN25uemo1N0tiUnF0VXExV2t2U1NsMjVhNEE5NlJBKzc1bzd4ZVk5Z1VGdXU1UVN6L1BJNS9Nc1diS0VZckhJNXovL2VkNzN2dmN4ZmZwMFJzZUszSHI3RC9BOGo4N3Via0lWOHNVdmZJR3JyN3lDazA0NkdSMkZaaHhadHFZRGZvT2d0K0hZdVZ5T2E2KzlkcTlTcDJiUG5qMlIrU3NFVzdkdHAxZ2M0N2pqamdOZysvYnRyRnExaXMvK3gzL1ExZFhGaFJkY3dIdmYrMTdpT0diMjdOa0lZY3B4eDNGTTRQdVFZcjFFWVpnQ2N4bzdZQzZYSTQ2Tm5taDNkemZ2ZU1jN3VPaWlpemp5eUNQcDdPeE1HRUU3ZCs1RUNNR3NXYlBRV2xNdWwvRThqMzdMQUdwSWtSd0htQUhrODNsVWFZeGYvdktYSEhUUVFRMmx3SjkrK21sMjdOakJVWWUvakZXL1hjVW5QM0V0cDUxK09uUG56cU9scFRYWnh3RUhIQUFZRUFlTXZzK25QLzFwbGkxYmxteDc4TUVINnlBc3BoODJGNW80OElBRGVQQ1IzL0NPZDd5RGxwYVc1TmhYWG5rbGIzdnJXL203aXk1Q2FjM3c2QWhoRkNiSGNMcE1yaDErK09GczI3YU5yVnUzOHExYi9vY3IvdlVEcUZqWlllNEE3Zm85Y0RiVzFNMEJraS9VSjNOVmc5MDlOenBqWUJpcWtVM2Y4anhwbU5SQ21GK2tVc0MxTm14TVV6RnczMnd2Q2ZCbXFyeThDZHZUVk5JWDU4QkdSOEM5bFNZNjVzWnZMdVBUM2RuT2xtMDdMUVhaUzZLc3NZcEpWUGdtUVNPRmk2QllERVpieUZFazRkRkp6aWNwNyswMlRwSWZteHhoUEx6VFNHOUxYZVFrbjR0Slh1L3BPNU50MzhQSDF2QjBVNEJJR1h4NnduNGIzeHVFMVRtazZjblVYTzFrayt1ZVQyWnFFR3h2SEZ5ZFBONFhKK3EwTDBTdjlvVnorRU8wdmNrZEgvZkp1TzBUUDN1aHgzditjNWg0N0pUWmx2cE0wTkhlYmh3VjZnWjFrdFpFZlpvY0Q3ejhyczgzSGYzK1U3ZG5uOTNNbDc3MFgvVDE5YU8wc2taSU9vMUo0a2tQMy9QNHE3ODYwMVNRS0pVcGx5dFVLNVZFdkxoY0xWR3RWdEZLRWFaTFRtcHRqUVF6eDliQ0VLMHRWVmtydEtYeHV2S1VVUndsdE43STBtK1VPeGNNb09OS1hUYm9WYVN1U1doTnFUVENvNDgrZ0pBZVd3RGZEeEMrVDdWYVkyUjBBRERWL2xwYldnbWprTjI3ZHhHR2tkVThGUWpQWExQbmVYUjB0ckZrOFdLV0xsbE03KzdkREEwTkdxN01KRTZlNTV0MXk1TTZxUVRvK1FIb2VtV2JXQ25DS0VwWU5YVUhNeDJaU3h0YzV0NUp5d1pKSEh2TGxOUkl0R1hpK0VCRWhPZDVWTUtJMWVzMzhleW1yY3hlT1oybEJ5eGs0WUs1TEY2MGtHa3pwdkh5SXc2aFo5cDA3cjMzUVI3NjllUE1tRFdIb1pFaEkyZ1lSMFNoUkttWVl0RXdoM3pQcDZPOW5hSCtmbVRnNDNrdzlOeHFLdHVmNDdDbGl3Z3lXY0pRcytuWmpSeDIyQ0hNbmpPSDJRdjI1K1p2L1poSXg2WWNhYldNRERKNHdRdzhQTFQyVU1MSEN3cDRYZzR2a3lYMnN2enE0VTNjLytpenZPSmxpem5qMVFleC9POWVnL2JOMVZVVjFKU2dvb1VGRHB6VXREVFBMNFdIT0dGWmJRRkJJM2J0bWUwZUNFZnJUVXExR2owK1ZHejJwU0pqWTZnUUVWZlIwckJ1QkJvUlE2VTRqQTRyTkdjRm81VVNPcTdoeVlDKy9uN0dpbVdtZFdOQkVBeTd5dGtsNlBIbTE3aFdUejF5ZHBncGlTMFlHaHBpNXN5WkJMNFZ1YmJhWEFoSkhFVm82Wm0vU3RYRlFJVVRBVFlPY3FWU29WeFN0TGQzR0phU3NPZHBMUXBQeUtScUUwQ01wcnU3bTRNT09wQW5IbnVDS0lvVGNDeldicHlhNnBsUzFPKy8wcG9vRGcxdDM0RmdhUWRPYTVPK2x3VDRSSEx0am5LdGt3cHk2ZmxYSTZTdWIxZllRSmNKQkkzWFBISDNXc1VtSlQzR0lhTXFTY0YwOThqREF3c01HUURacGxKNUh0SVR6SnMzaXplZTkxY3NPM2d4K1Z5R2pzNFdDb1VtcGsvdjRLQkRMbWZ0MmkwTURROVRxVVQ4L0JkM3MzNzlCc1A4QzJNZWZPQWhtbHVhNlo0K0xWbGJwRTZYZnQ4WFZvVS9UaXVPalJHR05RUGUyVUlsNE5iY2lWbzM2YlM4cVpwVlJVckRwUTNOemRkVHBWNUpLY2xrTW8wc3lpQmczcng1Yk5tNmxaL2NkUmZiZCt5Z1oxWVBPM1pzSi9COU1rSEEvdnZ2ais5SnRMSit6cDcxRXNobXMxeDY2YVdUMk5ZVDIxVDJ6Mk5QUE1XU0pVdVlOcTBiMER6NDBJT3NYTFdLaHg5K21MUE9Pb3N6enp5VEs2NjRBaUFCVlByNitwTDFTdnArQS9QR2s5NEU3b2ZHck5VMzNIQUQzL25PZDdqNDRvczU3N3p6V0xseUpXMXRiYnpxVmE4aW44OERVQ3FWV0xod1liTFA1dVptdG03ZDJsQXVmUHYyN1h6NzI5K21WcXV4YU5FaVh2LzYxeWZBVktsVW9xT2prenZ1dUlOTExya2syUy9BcmJmZVNpN0lVTWpuOElPQWVmUG5jL0RCQjl0N1VRYytYUjl4ei9tV1cyN2hsNy84SlYvNXlsZG9ibTZtVkNweDExMTM0ZnQra3JKVnE5WFF3TE9iTnJGczJUTE9QdnZzaHVkeXlNRUh3MEVIOGJuUGY1N3JQbmtkYytiT1lXWlBEM1Buem1YV3JGbk1uei9mVktmQ0FEazMzbmdqV212KzQ4WWIrZUgzdjA4VTF1eGNham1JeWV2NmZaNzRnUGZRSDZiNDNNNmNDZHN3N2VQV1UwSTFRc1IyZmE5U3NkZVp5V1FNSTlqemlMQXM0c1RHMm5lQkczaUpnRGZwL01JME9KSCtUSUExQ0NkdW43THArcUl6VllwQitqT0ZSQ0tkelVUZ0MyYjJ6RUErdlJxdE5ZSHYwOXJhZ3ZROFJrWkdVTEdocWpzYXJ5a3phZmZ0eEFTRmpicmljdG1kZ3lTc2NlZXVwdzUxQURaYXlianpkSVFYUzVrMVZuWjlENmtGMWlIVkpuSnEzVC9oaEN2VGUzYWxMRTJNMUFBdlh2MnVXNmZCL3ArR01zVlRnRExDaG1idDhFUUtsZnBGR3VBeTBTbmptS1VjQVVoTmVCRUlkNTJhUkN0bnlzVkZNNkh6VE5uMklsVnRFbWY3ZDI5L0d0RGt4UWRyOXF5M3RPKzJOTkE2MWZZWHRyZkpOMHdGb29weDI3UWIwQTN6Z05ZaHVZeWtzNk1ObEVKcUwyR0FPQURZOHcxMTlQZEptZG9YMDZWYys5clh2ODZ1dnI3RTRCSFlPZHc2U2hvSWZJL3psNytSU3k3NU95cVZDclZhalphV0ZzWktKUXBOVFZRcVpUS1piQUlDMTJvaFVoaFdUaFRIVkd0Vm04cGh5MkdYYXlaZEs0NnBWcXRVS21YS1l5VnFvUUdDS3BVS2xXcVZzYkVpMVdxVldpMmtXcTBTaFNIbFVvbGFhRXJ6S2pSUkdLRmlBeGdwclZqenpCckd4c1lzazBRWkJvbFdWS3NsdzBMUWtzRytrcGtMdFdaa2NEZGFHTDJUakcvVExiUUdyWWhWVEJRcEJuWlhlSFNvSDgvekNNT1FscVptSklKUzJlekhPSFdHb1NDdGMrNjBhYVEwVEJwUG1tb1BBS1ZxeFJwWkthRFFzVzFTL2N5c2ErbWdnRjBmYkhVc1EwMFFsdUZramhWSEd1R0o1SG1xV0ZHSmEyemIwY3Z3eURDOXZmMUVTbE9xbHVtWlBwT2VubTdlOElaenlXUUN2RXlPZ2NGaE5tNThscWhhTWVseDJxZFdxU0NFaWNBMkY1ck1PdXdGRkh0M01MUjFCNGZ0djRoRER6dVkrKzk3bUczYnR0UFQwME9RTVJwSUtsSVFWUWdqTTVkNW5vZk1OT01MQ1RLTElrRGhBMzdDRFBVREh3M0UydWVSSjdldzZ1bm5PT200cFJ4NzlNRzB0ZWRvNzJvRmZHSjB3dnBJeDUya05RaGM2V2x6NTZ6K1VoU0MwSGd5TUhOQkhGdXd4b0FIVVZURDh3U0Ixbmhhb0tPcUxYd1FJNmdobE1ZVEJ2UVJ4QWdWMHJkak03bEFVMVFsVkZ4bGFDRENseFZLWXlYejdHMlF5YXplT25uMjQrY1RyYlhWbmFtdnpZMU5JRDFKWjJjbnBWS0oxdFptWE9xUFlaeVpmdWJ1aWU5NXhHSFYzbmNmenpPYVBpcU95UVFaeHF4UXJOSC9jV1BlNFVzaUlmMm1tUWtMRnk1Z3krYk45TzdjYloxdUI2Q1llNTR3WHBTSnpxbllwTWFCTGMwdFNad0NaeDhsL1YrcFJIaGNLd1BzYWl6YlJjaHg0eUxsMUN0amYwcXJEK1dxV1kwSEFNenhqYWk1c3ZzMjUydkFISmRHWm1GVTR3eHBoWThCTHFVSDA2ZDE4ZHJYbk1LUy9XYVQ4VXhSQ2QvM2JKUmFrd2w4RGozMEVLSTQ0c21uVmpGcjFpeTJiZHZCV0ttRTFqQTBQTXFLRmZkeTJobW4wdEZoR0FNVFY0ZDlkNzE0TVZ1NTBxaDFVeC9MOXBsQnd6bytGZUNTQkZ6R1dRcVRqYkUwNkIrbmRKYlN2OGxtczdoVXhGcXR4bkhISGNkOTk5M0gyTmdZdmg5d3l5MjNjTVdWVnpBMlZ1Slg5OTdMSzQ5K0ZiZDkvL3RjZnRrL0pSVU45NmJ0cWNwWnVybDVvZkV6eFYwLy94bXZPZmR2eU9XeWFLMzUwUjEzRUN2Rjk3NzNQYzQ0NHd6bXpadkhDU2Vjd0RQUFBFTmJXeHRnd0JNd3dkczBZeVNLSXZ5a0RIRHFPQmpnWjhXS0ZYUjNkeWZYZHZUUlIvUHd3dzgzblAvbGwxL081WmRmM25DZWwxMTJHVGZkZEZQeWZ2djI3WHprSXgraFdDeHkrdW1uODlyWHZ0WUVCbnlmMGRJWTVWcVYvc0VCTm0vZXpOS2xTd0hvNysvbnR0dHVZLzdjMmZpZUlKL0xKdGRoS2lScGZOK3dhTzY4ODA1KzhwT2Y4T1kzdnhuUDg3amlpaXM0K3Vpak9ldXNzOUJhSjJYT2pWaXY4WWVyMVNvam95T1V5eVgrdjg5OWp2YjI5b1orT0RBNFNFZGJLK2YrOWJtY2FRV2FZWEs3THYzc3U3dTdLUmFMaEZHSTc4a2tkZFY4TDNXYnArd3ZMNHhwazRCQjlvV1pEa1Y5b3dWemxGWW1mVHVPaWFJYVlTaHRCVHdBeXo2VEVpVWxVa3NManY5cGZLcTlhUzhKOEtZQnBKaGtlK0xZcERxbFE4SDN1SjVZOEtiaGQrTW9pdVl6YVVFSmJTdDYxUGMvYTNhUDZUeENNM1BHTkRvNk9wQ2VaTTZzSHJPTVdqREZUT2h4Q3JYVU5yL1pSSUNjd3dFMkttZnpvckdmdS9KcGdQbWQzYlZTWnAvYXFzY3JaY1R2ME1hUU1CV1pWR0o0eElrUWp6MEhpLzVxWlNLcVVleUFFR05RT0JCVTJ4aWhNeTZjcFovUWxDRkZIVFhYTWVVRXIrdFJoam85b0s2U0xxVEFFemJOUUpBYWdCTUhvdExKbnR3bjFNR0M1eHU0ZWkrK04zN2IrR3ZhRTU3ODU5VCtYQUdYbDE3VFd0TlVLTkRjMUdTaXhWSWlwSWRuUFJnaEd0bHN2ODl4OXRYVzI3dmJPTUUyWW1QbVF1UFF4YjVIZ09UQ2l5N2dUUmN1WjZ4VVpxQy9uMUs1VEJCa0dCa2RwVmdxRVVVUnJXMXQ1QXQ1ZHUvYXllRGdNTE5tOTlEZTBrS3hWQ2FLRmEwdExaUXJaWFp0MllZZkJDeGN1SkRCZ1VHYW1ncEkyVVY3ZXh1Yk5qMUhFUGcwTnpmVDJ0ckNiMy83RE5Pbm0xejlucDZabE1iS0FCU2E4cFFyWlNwbFUwcmJpREZxUm9aSCtOdmxGMUF1bDVGZXF0UzdqWFRWd1E2ZGFPZTRlTDh6ckdKaVBNODN1aDhZa1ZpSkFYVWlaZlE2SkNiZExaZk5tbFFuSVZEU0pRYWJ1VGJXc1FsTVlKd0xaUU1BdFpxcFBPRThVSmNTa3pia0V4YUN0ckMzVzM0dGUwYzd4MVduU3AyTGV1cXJVbzFHbjVTU1doUXhYTlNzWHJ1SndaRlJGaStZelNFSExXWEJnbm0wdGJWejl0a25vNEhtNWhhZStlMGFubHExR2hWS2dud1dxS0hpR2pObkxpQ0tJc0l3d3ZNRGRtNWN3ekd2UEJyZmwwaFBFRVVoaFVLTzd1NHVpc1VSd2xneE1GQUNWU1h2K3lqcG0zc2tCRkdzMEtxRUp6TDRJa0JJSHlVOGhQU1JHT2FWUklMT1VGVWVQL3ZWR241NS96cXkyWURtMWhaS1lRVXREY2dqWEZYRzJLeFpKc2hUdjVmR29ZcnNXRmFvMEFJeEtJU0tVUmlnUVJEaGF5TmVMTFZoMkVqQWlPaG9BLzdvQ0tsanBGWUlyWkRFeE5VUnNuNU1GSTZoZFdncTFla3F1L3QyczcvYXo0anAyRlpQUzNJQm5uVEpXR2swVzJoMFlMWDlyNHIzVTdFQUFDQUFTVVJCVkxPcE90cmJLSmNyNWhwMVhXdEpvL0VERTAydjFXcU1EUTBUUjZHcEpCSXJac3laYmZxU0ZCUUtCYVRuMlh0bHhJL2RNV1ZxdWtwWVpmYnZ6Smt6V0xod0FYMjkvVVJSbUZ5VjZaNldPZWFjY2FWUWNZaE83VnZGeHJhS0kzdmRXdGZGZzVXMkxLZlVOdFZvV3lUT3RtT29hUTAyQ0thVTZWdnBvSmx6d3BWbEp6bEF4dGlyR0IycjJBTDEwdVNpS1pra2FTRzFKTlptaHNnRlBxLzc2elBZYjhFY2NvRmgyT1h6ZVN2SUxhMHphTTdWOCtDQUE1ZXllY3Mybm5ycUdZcWxpa25ua3BMZHV3ZjU5WU8vNXBUVFRpSWJCT1lKcHdDeWZYbTllRkdiWXdQRXFqNE90QVcrSjFsekp3TnV4cmNKY0djREdONm9tZVArdW0zdSsrbktTZVZ5bVRQT09JT1BmZXhqeko0OW0zZSs2NTFjL1BkL3o0Yys5Q0d1di81NlZxejRKWis0OWxxdS8rUjEvTVBiM2twek5ydFhvYWxxdGNxTk45NUlwVko1M3UvT256K2ZDeTY0b0VFN1p2MzZqVHo3N0NiT2YrTWJFRWhHUmtkWmNmZmRDQ0Y0NktHSEdCMGRwYjI5blFzdnZKQmJiNzJWcHFZbUFGYXZYbzN2ZVFoZkVLU1lOMUVVSVZNcGxPNWVCcDdIeFJkZlRHdHJhM0x2ZnRkZ2xHT2V0clMwTUcvZVBJNDY2cWlFSWZQT2Q3NlRKVXVXc0h6NWNyTFpiRU02MmRpWUViWXZWU3BvcmNubkN6enl5Q1BjZE5QTjNIZmZmWGllejJjKzh4bHl1UnkzM1hZYk45MTBFM2ZlZVNkU1NrcWxFaC8rOElkcGFtcENhODIzdi8xdHROYTB0TFEwcEUxVnExVXV2T0FDVGpybFpMVFc5UGYzMDkzZERjQTFIL2tJYjcvMFV2eE1odnZ2djUrTExyb0lhT3hQNlZUTFRaczJzV1hMRnA1ZXVaS2FyVFRseVV6ZFIzUDJ5UFBjcThuYUhuOWxiUW96dDhsa1BMbTFvdzZTV3o5WHg0aFlFdFZxUkJiSWs0NDJLU3l6MkRPRE1VNkpJTzlyN1NVQjN2aFRxTGU3MXRCaFJJb0prb0FRa3pmVEY5MmdkNVBnUk5UUWRTRHB6RnhoRFFVaG1EbGpPaTJ0QmNiR1lrcWxJdFZxMlF3S2hOVkU4T3crQmRMVE5zcHBESEJEYjVXbWlvZVVPTDBXS1EyTlhWZ09vL21OcVYxdnlzTUtBMCtPQTZ1TXdTZXRIMTRYQlJUQ01ZdnFRRlQ2dXRMWVNMSVltUjJhZkY0TERPSEFIb1VGZ1VqQUh4S3pRU2RnU3hyRVNhNVgyQUdLTTNwTTlFaXBHQlJFc1JFbUs0Nk9VYTFVYVc3S0U0WmxxdFZLNnZmamFNZzBPcG9KL1c1dndJYzlhdk9NWTk3c3RXM3k1d1o2dkVTTXJyK0Fac2FmcHF1cmkxd3VpeFJHeE0wVEFqeXZubm9oR2t2Z3Z2RGoxQmYzZlpLQm95QWpQYkNwU09ieVBTQkhkc0V4ekQvbVJMcE9lRG1QOUlZVS9JQmN5M1NhcDJYcEY2QTdDbmdTOGdLMGtOU0ExcG56YU8vUitKNGswcHBNaTZUWjk5R3hRbm94KysyL1A3bE1BQnB5bVFEcGVSUUtCUVlHQjJsdWFTYXMxZWpvNktBNFZxU2pvNU9kTzN0WnR1eFFxdFdRL3NFK3BuVlBBNkZZdDI0ZExjMXRaTE1ac3JtQUtJeTQ2YWFiNmUvdlQ0SU5CdGd3VWY4RXZCSFVBUmVsak5ObEFSNG5NT2xpdVJKWGVoelEycVJFQ1FzR0NaTVdKYzBYVFFVc0lTeWVyOGtJMzRCSFNmcUdFY0d1MUVxSjAyS2NXa2xTZFVpQXNpQ0RYUUdTUUlUcFI0QVFpUmxsV0QxbW5UR2xqN1ZsckpDSThicC9obFdscVlRaDIzZjBNOUEveU9EZ0VLUEZJa3YzMzQ4Wk02ZVR6UVprcy9ES1Z4MUdyaEN3WTljQTJzdlExdExPSGNRSXFXMSt2Q0NmRFRqc1pVY3dmOEZzbElvcGw4c2NldGdockYrL2lSMDdlMmx0VzBwemN3ZjkvV1dDSUNCVW9RRTdoRWtia3poR2lxazhLVVdNMEFLaEpWa1JFVWZtdGRSNWhQREE4NGlVVDFTcVVTeVZRQWc4YVlJcGFFbWtOTDU5Tms1VVc4VUs0Umt4YUdHampRS05qeXVsclJBNlJtRXJsdG55OEVwYjVwMFdTS0hCZ2p0U3hHaHNwVXhsR0NWeEhERXlzSnRhV01IemxOVXBDaW1YeW16WnNwVTRWaWcvNGZEYUo2Y05pR1M3UmdMVU5KaFoxaFlRYVgwY3N6bVh6Ykp6eDA0Nk96cVJYdDBHVWlxMlFKV3BTTlBaMVVGWXJSRnFoVVFrd3B5ZUw0bTFFUkFlSFN2UzJkbHArcmxMRmJKOTB2UHFHallTQXhybWNqa1c3YmVJMzY1NmhwSGhZWlF5SUtXS1RWOFgxQU5ra2EyMllqcWxTY1d6dm9SNVBoYWtOTUxFcW5IMVRPWk5aeHMxcHN0WXN3cnRVdW90OEt4VEF0OXVqSnZmMlhHc3NJRStveEVrMGFacUhOSUlJa3NKdWw0Rnp1Z2VTYlFPT2ZHNFkxazRieVpDUjBTMUVORlV3QXVNNXBlWDlSSEN0eWRScGxxTjhNaHd4QkdIODgxdmZZOUtXRE56QUJLaDRkbU5XM2owTjQveHFsZTlnb1R3WU5lWVdPMjdqdEtMMmFyVnFnWDU0a1JqemN5OTVxRW56NE5HUjltMStucXFrL0doUldNUU1RM2MxTzN2cVlHZ3RFQjFxVlJpeG93WktLWElaclA4MjcvOUd4LzU4SWZwbVRtVEQzL29RM3prbW85dzFWVlhzM1hMVnZ3ZzRMNzc3K2ZNVTA0ZVowZFB2dVpYcTFXdXZmYmF2UklzUHZIRUUxbStmSGtDTm1pdCtjS1gvNHZUVHp1TitRc1dJSVRSbC9yRXRaOGdDQUpyMCtTUzMzWjFkUm5CZksyNTU1NTdhRzFwUldsTllGTmxBQXN3TklwemErQ2trMC9tekRQUDVNRUhIK1RwcDU5TzdwR1VrbU9PT1laRERqa0VJUVNEZzRQY2Z2dnRFNnBuUGZYVVV4eC8vUEVVQ2dVQURqMzBVTmFzV1VNK24yOWdFelUzTitOYk1Pbjk3Mzkva29ZRU1HL2VQSzYrK21yZWZkbGxOT1Z5ZEhkMThhMXZmcHZ2ZnVjV2dzRG41VWUrSXZFVjBRYnNHaDRlWm1ob2lFOS8rdE1KU0xSNjlXcHV1KzAyWnN5WWdaU1NiTll3bGh5QTl1cVRUaUtUeWREYjI4czN2L25OaEVXMFllTkczdnEydHhISE1hMXRiY3liTzVjZE8zYXdiZnQyZHV6WXdlYk5tL21uZi9vblRqamhCT0k0NXMxdmZqUDMzMzgvYmEwdExIL0Q2eHVlR3dnWHlqZE5wL3F3czFQc3pSZHVzNFk5QnZIVFRXdTdabEgzUnkxbFlBSUlyclRWSk5SSldydGJhNFJ4ZHBIYXM1VTMvNWdhcUMrc3ZTVEFHemtPdkVsM2hza21NdTBtVUJlU2JmaHg4aC83ZHZLSG0wUnpoQUZCWFBVQXJXMTJxZ0NOb3EyMWxhN09UbmJ2M2tTbFdtMFF3YXN6YnV6eFJMMzdKMENFcGFlN2lVVTdLOEdWdmJiZmxmWWYyRWk3RUtha3JUVmFISUxxVXJBY1VHTkFHNWxFYk4xeHBVeFZvN0cwZWVHQUpXbEsya3JoeEN6clZaNkU5SkMrd0pkQlFyWDNwRVBDWmFLbmtEQUFFc0RJWFllMDU5LzRIRnpxbGhOZVV6R0VVWWhXRWJ0MzdXVDloblcyR2tzandKWVdHaHpmSjdRR2lUTm83TGE2d21QeTNiMTFUZXZQWnErK3paNG5yc2xRN0xvVi9QdEhzVjdJN3lmNzd2anoyOU1rdUcvbWxrNUc3eC8zalFudi8xRFJReGVSbmZMY0dzNmxFWmgwbnlUd3FOWjBUK3ZHOXp5MGlneHdZMFV6eHZlMnRCSDRRcHBLZlg4ZmhHNklsVElVV1IwUmVCNEtnZFlaNkZ6R2pOZjhQYm81dzBPYkIrbVVOVnJ6bVlUUm9OQkVHc0lJaXBHbUtyTEVlSVFvSXVFVGEwMUdRTmFtd0hpZW9MazRURzdWTHduRUdKbkF6SHZTbHdTWkRObGNCdC8zQ0lJTUd6WnNJSk1KeU9XeWVNSmo3WnExZUo2SG41SDA3dTdGOTMxbVRKOUI0R2NSSG93TWozREhqMzdDYmJkK0g2VmltOEpnSVJncFFTaU1UcDlaRDNCOEd6blIwQmU2bnZxTDNTcHR2M0E0ZngwUU1iczN6QUdSNkRCTFFBaE5JQ1ZvWWF2bkNFYUdSeHJ5L3gxMTM3dzJqQUhwcFVRRnRhNkRSWXdIMXV2bHhJR2toREU0T3I3WEVGbXUxV3FKbGtPc0ZPV2Fac09HTFdROGlTZE5PazVYVnlkTkJaT0swOW5SUWxOempsWFByS2RTOVdscHl1RUJtelp1d0E5OFhuM1M4V1NDQUIxSFJISE1qdTA3V0x0MkkwTURJeHh6M0luY2Q5L2p2T21DODluWjl3U1JxaGxBUklBVUhxQ01XSzcwVUxwc0NwRnBTU0NsV1E5dHFwS1FBZWd5VVNRUjJqY2dqb1BWcEVRcWlXOFVGdkV4NjVteXBjYzlZYldDRkVtUVExaVBYd3FCMUJwRmpORytqaTJ1RjRGUytBSlFjY3FKakRCU2pzb3lheU03enhnd3FuZlhOdHVuUXFLd1NpYnJBUkVqdzZPbTRrbzJ3STErdDF3N1FMZGhQaEhDR3V2T2tIYnJ1NHQyRzNhSmxKSnF0WXF5WmRFTlBtTDZiQkRZOHQyK2g5U2FmQ1pEM3Zaa1lTc3FtZlZjVU1qbEtkbW9kaHpIaVpQUkVLNFJqdG5zUmdOMGRYVXhmY1owaG9lSEV4QmNLWTNRbWlpS2lPS0lXRVYyNmFzN3pZNTladnA5WlB1MCtYMGMyMnBaMmpveDJyb3lkcXc1ZGt3eVR0MDJjMFdwczdOalFEY0duV1FTZVZhV2dXTUJQTXZDVVFsUVpLcXplSjZ4dlNSRzkybk9yQmtjZXVBaVZGaEIrMmFOeUdRQ082WjhVL21OR0dIWlkzN2dJVVNHYXFWQ05wZGoyNjZkeEhGTUpwdkY5M3ppSU9EeHh4Nm5rTTl5eEJITGt1dlNXaWRDejMvcExRcERvaWl5NDlTT0ExdGFPNEUrWEdCMEQxbzNCa3RQdTc3MTZtcEFRLzlMNzJNeUlDaGROcnkvdjU5enpqbUgyMisvbmF1dXVvb2JicmlCVnh4eE9GZjkyNVY4Nm9ZYnVQNzY2L2pvUnovS1Y3LzZWZDU0L3ZuY2NjZFBPUFhWSitJbk9rbTJyMDVTWmxsS3lYNzc3Y2ZvNk9qejNxYzVjK1kwM3JjNFp1UEdUYnozWHo1SUpwTkZDMEZuVnljWFhIREJoT3VhTm0wYUo1MTBFbHByQmdjSGVlQ0JCeWdXaS9UMjluTEdtV2NrcVVPVlNxV0IyV052Q29XbUFrTERYWGZkeGNjLy9uRUFnaURnZGE5N0hlZWRkMTV5dkxhMk5nNC8vSEErK3RHUDh1TWYvNWhLcFpMYzB6dnZ2RE5oc1dReW1ib09WNnJGVm1SOCtmTGx2T3RkNzBwWUxLNWRkTkZGUFB2c3Mzem1oaHM0Y1BIK25IN1NTZVJ6V1hic3NxWElkZDMyR3gwZHBWUXE4WS8vK0krODlhMXZOWDZRVW56dWM1OWoxNjVkZUo3SHVlZWVTM3Q3TzJCS25BUDgvT2MvWi9ueTVYempHOTlnM2JwMWRiYUtVano4OEVNMEZacW9WQ3FzdVB0dU1wa01UYzNOdExlM3MzWHJWczQvLy96a1hMWFdYUGF1ZDNMMkdhZVJEUUtrcHFFL09wQnBjZ0JSVC9IMmhWaVB6c2RJUWovbXIxMUxHaGhvU2FXMzJBTGtWbDdmWm0yZ3BSSHAzNGNEMHk4SjhHYThBNXl1ZEpKMkc5MGk1NWdmQ1ZXdTRlZGVZc2k3ZlkrZm94clNxTnhHQVdpWkxNNW0vNURKWkZtMGFEK2VXZjJzTllTbEJYYnE2VkNPM1RGK0VrNUh0ZE9zRlBPZWhrWGZBQnVOdWRCQ0NDS25kZUNBa1FUeFVST2k1ZzFVVE1lT2NkZW5TWTVMQ3ZSS1dDeXA4N1RGZHhGSlJOaTM5N0dlaXpyeHVseHV0elB1eGw5N0dwU1JlSjVNMU1RRjJrUkJyVGlvdXcrdW5HMXNJKytOemQ1ek5KTnlXU2Q4YzZyMnU3aXU2WVYyM043MkJvWCt2ZHRrd05EL3RjbGJvMUdrdFg1Ujc5d0xBMDBtRVNEWEdJRkx6R0ttZFl5V2lxN3Vka01mZFNvSDlwSHZKZC9zZVpzM0xtS3hyOUhpaGVjWkZvbWwybnBJUk1kaCtPZGRRdFNVSnljVXcyVG96dWZJRlR4cXRZZ3dqQUdGaDhZUElCL0FxQVhqcFFCRmlBSnEybU4zc2NRdTFjS09nVUg2SG5xUXppZC9TRlRhUmhRYVFWVlRsbGlOQTEzTTZsTEk1MmxxYXFJV1JZeU5qUUgxRkJHbjZlSU1iYWRmNEppaUJyNFZDTTgzUUExeE1yK2F5amZXTWJlQXY1dmJYS1VGZDV3NGpzR2w1YmlJbEhDQ3ljcUM3Q2tRU0F0eXVSelZhdGtBRmtpRU1GbzVVV1RBQVpXS0ZMdjUyL2Q5WW1VcUdxWEI3YlNCTno0RndPbjJKSENrc3BvcXdtaWJhRzFBR2EwVXZ1OFpYU0M3ZHZxK1R5VVNGTXNWVnE5ZWcrZExaczNxSVpNSmVQYlpaNmxXRFFPcXU3T2RZc21VaXA0emF6YkRRNE9jZU1KeEZvUVFGTWRLVk1veFR6NnhrcUhCVWZKTmJXemJuV0Zvek9QaFJ4K2xkOWNPdEFyeFJHZ3FYTlJDNHFoTU5RcE5yRkViNENRakJWVVVnZWN4WTNvM1N4WXZZdHFNSGg1NS9MZnNIQ2dTeGtZd051TUhTQzlqUkhtMUFTUjh5NGpTZG0wM21sVUNvUlcrTHd3elJOazBLSzFOT1c0aDhKQUV2bWNERWJZMHRqUXBVNTVNVldLSlltSVZvakdpeTU0MFkwYkZtbG9jVThqbThUendBNCttam5hRUJ5b3NVUzRYcWRXcWFKMVBuck8yT25YcForbndPUmN4VFpiWmxFNlgrNDdKTnBmTW1UT2JrWkZoT2pzN1FSbW1qTWFKV3d0Mjd0eEJVNkZBUzFNellhV0tGc2JwTWdFaUF3b1pCbFV1MGJGcWJtNU9IQ3VkZ0VaWXZOTUNLa0xqWndLV0xGM0NoZzBiQ0dzaEtuWlZnalJoYkpNd3RVNUVvTjNZRk5vNG5tYTgxMEZNRlJ1Tm11UVlPZzJXay9SM2MwYXBpa1RqN3FQN3I5TGFwa3hhT0VkSU8rWlVIWFFWQXB0L2FJRkZtMFlsTk1LVERTQi9KdENjYzlZSjVQTSswcE1VbWdvME5UZVJ5ZVFCU1JURjZGaFkvU3NnQnMvUEFKcm5ObTlsNDRZTmxHczEvRXhBSEVhb0tDYXNWaWlOd2MvKzkyN2FXbHRac0hDZUJiYWNhUGxmZm92QzBPZ2F4U3F4d3czN3J0R21mLzdtZ0J0ZG40YXBwMGVsR1RmUDE5SWd6dGpZR1B2dHR4OUhIbmtrWC9yU2w4aGxzL3p6WlplUnpXUjQzM3Zldzc5ODhJUDgxMzk5bWNzdSsyZEdSMGI0UVY4ZmNhd0lQT2RPNmltTmlPYm1aaDU1NUpHOXZMN0dGZ1ErcDUxMktsLzcydGQ0emJubkppV3ZnWVpyMXRyWSs4Nlh1TysrK3pqNTVKTUJzNDYrL2UxdlQ4Q2JZckZJTnBOaGRIUTBFYSsxV0RlVlNvWGUzbDdhMnRvNDVwaGplT2M3MzhucHA1OU9FQVFvcFFqRGtFd213MkdISGNaM3YvdGQ3cjMzWHE2NTVocnV2Lzkrd2pCazI3WnREZmMvaWlLcmRWY3hyRDhwK2M1M3ZzTTk5OXpERFRmY2tLUTRiZDY4bVVxbHd0S2xTL0U4ajZ1dXVvcm01bVkrL3JHUEVhbVlwZnN0d2dWMms2NGlZR0JnZ0VzdnZaUnJycmttRVQxZXQyNGR4eDU3TEV1WExpV2J6WEx1dWVjMlZNa3FGQW84OGNRVFBQYllZOXg0NDQyY2NjWVp5ZmtxclRub2dBTTU5T0JEYUdsdXByMmpuWmEyTmpvN084bGtNbno4azUrYzhJeHkyUXlCNXdKRktSODYxWlFEcWlkdGRkWnR1cVdEa0ZNMTY4Wk9zUzB0N0d4R2paSnhJaFVpcFIySHhwRENFVGYyU2RhNGJTOEo4R1p2eTlJbXdJSm53UThYTlhLLzE1Qm1OMERqeTczeDJvU1UxaVl3ZWM1Q2FQWmJzcEJjTHFBYXhyZ1VLV2U0Q0MwSXc0ZzRqbWhyYThQei9VU2Z4bFNrTWdkMkM3OEdVejR5cmtleFRJYzFBbGR1a2F5ajR4N1NHbXhwUXdGVVlxaTZ2KzVlT0dGUFJEcEtWbytVSnAvanRqc1ZCbUVqTk5iWnNFYVNFcWFzcVJCMVRaOEUvSEhwV2drTFJkUnovWk13aFRtMDBqRXExc245Y2Rla2xiWVJKVDFoTVRNaTBGRTlUU0Q5ck13RGVQNkhPa21iYk5KS2I1dXFUZnhOSTFqWEdFRkpYNHNEc0NhUHNFeHh0RDF2L1IzbnJjbVBXMCtqbU9RWGU3UFhobmQ3ZTI2L0QxNlFkaVluZXovWmViMlliVHpiWnRMdERhL0hkK0NVODJPRlExMWFRSGQzRjY1R1JZSVBwNmUxZlhqUmVsR2EwQ2poSEVSQlY5Y2NEbnJ0dVZSbXRZRlFSRm9UYVorZG94R1ZVRktOTlVyN1JHZzhYK0toeUFEQzkvRncxVUkwSGdwZngrUTlUYVVXTXJocUplVm5IcVk4c3B0TVlLc3VXZU1sY29LbTF0Yk5CeGt5Zm1CRURFZEhLVlVxaG1tZ2RSSkJ4NTZ2a0c2K3JhZnRwdE5jaGIwNEI4cEF2YlNubE5LSzBjdGtXRG93T3dIUFhTcVZxak55a3Y0bXJJRWo2dzRIa0ZUTGducHA1dEhSMFJUZ24wNFJrYWJ5aGZSc3Vra2RuSEhuWXo3QWxqYXU5MGVOZTIvSGg5WHNNR1dUelZ4dkhIb2dBdUZKYzQrRlRjUFJpa1dMbDNMZzBvWE1ualdUc0JheFpzMDZ5dVV5aFVLQndjRkJacytheGVPUHJ5T1R5VkN0Vm9paWtGcXRnaWM5WWd5cjZNbW5uNkZZckJJRUxUUzFMS2EvZjRUcFhYbTYyL09zSHV1anBTQUovQXh4SE9MNVdaVEtvYUtJYXExS3FUU0dGSnFPNWlZT08vUUF1anJiYUczSnM5K2lCYWdZWnMrZXdUMzMvZ2FraCtkSnN0a01RdmdnUGJadDIwcEhaeXZOVFFVOEx5Q1ROZm9oZG9WR3hRclBsNVRHeG1ndE5GTWFIQ0tzVmNoa00rU2JtNUc1WEZKS1d5QUk0NWdnTUtMbEp0MWFXRnZCUmM4TlkwdGFCdTdnNEJCUFA3MktXVFBiYVcxclJWdGdaMkJnZ01EM2ljTFFsRUoyMWNJOFY2REFQRDFuTHlUcnY2NlhGeDdmdE90dkZud0tNaG0yYk5saXdCdjNIVjIzZDR6d01ZUnhaSVdiamMxZ0RQYTRnVWxjQ1d2a3N0bHhRYkVVV3pFVnFSWENzT2htemVwaHhveVpiTjcwbkFXMW5ONlFBY0pjbWZzMCtPZ2l2UzVGSmhFN3R0cUNiZ3diMnd3U0Mwd1pUU2VuVDVVNFEzcDhwU2Jud3FlME9ZUXc0RXlTWHVXcVkxazdTdFNqNGpyUnhETFg0bUdtaG5senB0T2NEL0NsSUJNRVNRVWlJUXhRcUtvMXBLOEovQXlWV29VMWE5Y1JCTTJzdU9kZTd2enAzZXpjM1d1QWNmdTd3UGZKWkFPRWhsaHA3cnZ2UVhwbXpTTEkrRVlMNkFXWEJQN3piRTVzUGdIajdEL0hqaytuTUUzVmpHMHczcHFxK3dIUFY1MXFmSFBNZXlrbEN4Y3U1RU1mK2hDelo4OW1aSGlZOTczM1BYWU9WV1NEREIrKytpcmU5ZTczOE9FUGZZamUzbDdlZFA3NUJFRlFCNUdFWU9KSW5uaThGOXcwbkgzMldmenplOTdQazA4K1NTNmJaYzNxMWV6Y3RZdWRPM2V5ZmZ0Mit2djdXYlJvRWRkZGQxMVM2dnNyWC9rS2IzclRtL2ovMlh2ektEdU82OHp6RjVHWmI2KzlDb1VkQkVDQW9MaFRKQ0ZTQzl1dHpiTFZsdFNXMU9NakhjcytQZTNENW1uTHNtUzUzWnF4WmJYc2tkZnB3L0d4VzVaczl4eFBlN2RzYXlTTjVkWm1VaHNoa1FRSmtnQ0lsU0N4VnFIMjVTMlpHVEYveEpLWjcxVVZBSklXMmFMamtLaFg5VElqSXpNamJ0ejczWHUvKys1M3Y3dW55NG1KQ1VZR0Ivbk92bjNjZXV1dDFDeUFzclN3eUdmKzVqTzg2VTF2NHFNZi9TZ2JOMjRzckxjSEgzelFwRFI5NEFPODhRMXZwRndwYy9mZGQzUFhYWGZ4dWM5OWpvOTk3R01jUG55WS9mdjNjL0RnUVE0KytTU1BQdllZVHp6eEJEZmNjQU4vOHpkL1E3bGM1dGxubitVbmYvSW52VHhyTnB2OC9NLy9QS2RPbmVLem4vMHM0K1BqaEdISUJ6LzRRUTQ4OWhqZi9zWTNiVUdsTG5CRENENzBvUS94c1k5OXpBUFJKMDZjNEwzdmZTLy8vYi8vZDNidjNsMDRQbzVqRGh3NHdNWU5HemwxNmhRZit0Q0hPUDNzNlo3bkUwVWw2dFVxWTJPakRBOE5JY09RVUlyVmJlcTBLOHJMUERBRDBMcmZ5ZHVheGZlN1VydWNXV3gwSkhLWks4TDlWN0RGVEhTdVJFb0w0S1NwNGVUS1JWOEpyOXVzVm1INXBkRmVGdUROV21sU1BaTndoVW1aUmFPNGZ5N2ZLQzhvM0tKNHRzRGtGbS9hdUlHaG9VSE9UN2h5ZGdZOU1vcUFwdE5wVVNxWDJieDVFNlZTS1p0Y0ZpbDBmQVdnZldueTdzZ1ZNQlBiVlNSQW14empNNmZQY2VUSUViVFdqSStQczNYck5rTHJsVFBrVGxtYWtOS2FORWxNdWRjMHBkbHFabWxIT3ZzKzlZUjlXQ1hRaEk2ckZOSlVlNCt0dHA0ZktVT2NOOWhzUE83cE9aNGNkN3k5RU5sbWs3Ky93UEpJNVBNVVRSVVZZVktvbkpHVGkrWkowOFNRbHNtZ3gwN1dWdGxaZFQ2czFvUTNMWHFOYnhkRnRFb2ZsK3A3N1RRcVViamMycHYzcGE2amU0YisvRm9PYVh2TzUrYmJDb3ArYnNEWmMzbytOM0ZsUUUxZTJYOGgyOHIzZFhuSE8xRFBmalNHWFJEUTM5L3ZBZGhMOS9IOFc3Y01mckdqY0FKYkhVTUd4aGpadkdtVUg3cW1nWXltREQrRGRHV29UUVJEZ2dXSWthUklPcGEzSlJTaEpmNkZCRUdzb2FrbHJURGsxUEdqekgvNy82TXlkUWdSV0FBN01KR0FPa2t3Y0k5R3hiSGg2VkthYXJsQ2Y2UEJ5UEFJbzJNUkM4dExOdW9uOXJJMmlUc29WM2xRZ0VwVUFXQkprdFFZeFJpak5rMVRDK2lubnRSVzV2WUhjMjdHaitaU1lSR1NRR1Jwcnc3Y2tSS0lRbS84UlVHSUNBTkR0bS9EdmhjWGw1aWVtYUtUdEZHSlZhYmNYbWpMMGtaUlpPWkNyTHhzOXZOQ1pZcXl3cFZ3dGdCTWtrVnlhcUdSM2dOdG5BVkthWFJpU0ZKVFYyNWRRaWRPa1ZLVHBJSXZmdmwranA1NG1wSEJQdm9iRlRhdFg4LzR1aEZVa2xDdVZCa2JHZVhVcWE4dzBEL0E3TXdrU1h1WjIyNjZuaWNPSCtQNDhlT2t1c3pwTStmWXNtRVg3WFNBVkdsazh5aEpCVDc3Tnc5dzA4MDNzblBYMVhTU21JbUpDYWFtcHBpZVhxSzEzQ1J1dFVGclNwV0lYYnQzOG9ZM3ZvYTAwMkYyWmdZWm1JaWFkN3o5emRUci9haEFVQzZYVEZsWmFjclhQM1g0RUZ1M2JxTi9zQThYTGVVOGhVRlhWRllnRERHalJLQ0VvbFF1SVNLajlna3RTSktVaTFOVGpLOWJaK2VFc0UvVFZtaVVtU2MvQ0FJRWt1Vm1rMG9wNHN5enp4SUlUWnlrVmlkSXFGVXJ4RWxDM09sa0JLd2lVK2d6dllUTVFTTmMyZmh1VXhRL1o5ejM1VXFKcUZ3aWpsTktwY0RvSFVxYnRDbE1sRTI1WEFZcExUQmpGSFFwTkVFWW1nZ2xsVktwbEUyS2d6WThIS1ZTeVVRTFdoQ2xaMXgyYUgzOWZkeDQwL1ZNVFU0eU96dnJlVXVVU2l3Z1k4YWJxcXlpVDJyVHFaekJqYU01Y1NBT2VRTFpYQkVKa2NuS3ZPR1k0VXc2TjA0YjVRTkdYNUlTRndra2RBYm9wSmhvdzhDdTAxU1lWRVZoMC9HMDFpUktJU1hjZU4yMWxxTWpOSkNPRnNTSm90M3AwT3JFQkdGRXJWWkRJSmliWHlRcVZmbm1ONy9MSC8yM1AyRjJidDY1L3hDZERpMlJjWWFFVVVDNVZPTDR5Wk8wV2kxSzVUNHpWMS9DL0JJdlpOTWlsMVlzN0R4M1BKVFNwR3RvQy9LNVNyTnJOYmVVREM1OVphQ05hMUpLRDh5dFc3ZU9ZOGVPY2ZiMGFWNTk1MTJJRkRwTFRYU2pEMExCUUYrRC8vTHJuK0JQLyt6UDJiSmxDMi85NFIvQ1ZZa1Y5bGJ5UEpqZFlPamk0dUpsamNucDgxNW1BRHUzYmVGVnI3eUZIMzd6bTFsdW1rcG1nWlNVS3hYQ0lHUm1icGJQZmY3elBqcm00WWNmNXF0Zi9TbzdkKzdrWGU5NlY3YU9nQXNYTHZEWS92Mzg1UHQrZ3JtNWVZNGVPV0lyYTRWODRBTS93LzFmKzBmdS8vb0RiTnkweWN1Q1RxZkRaei83V1g3bS9lK24zV3p4N25lK2szZSs4NTM4MGkvL01qdDI3Q0NLSXQ3KzlyZXpmLzkrUHZHSlQvRGJ2L1ZiaEZGSVg2TkJmMThmYUZXZ2FraVNoUHZ1dTQ5YmI3MlZJQWk0Nzc3NytJY3ZmaEdsRkQvN3daL2xrLy8xay9UMTlmSDRnUU44NlIvK2dldjM3SEZrR3FSSnJ2b3c4S1V2ZllsNzc3MlhMVnUyTURFNXlVLzkxRS94MEVNUGNlalFJWGJ0MmxWNHR2djJmWnVuRGgvbStsZGNTNnU1eEtNUFA4d0dXeVFoMzhJZ29GS3BVaTZWaVVvbEMyMEhxM3BQVlM3NnV6QVByYXp6d3N2L3lJNFhZQmFIY0Y3SE5TWkhWNU9laXpVMzhYRGdpL0QvQytGc3lZeVBOVTFpbEFvOUo2QVFoaVBXUk9ROEYzdmxlOU5lRnVETm1zTE11SGF5MzFkOFY4L3RCUlkyMnZ3MFZkbW1pMHBwMUt2czJiT0xDeE9UT2JDZ09PYjUrWG1PSGozcVBXUG1DTE1wdTFCbkRiN3NLRG9EZUxRU1NKbmxNN3UwSXdRMGw1dGV1VmVwTW1TRWlYWUF1cThrSUtVa0RFSmJIdElZTjY1RXJPUEpjWnN6d2kwbWF3UllvWDN5NU5QczMvOFlBczByWDNrTDI2NjZDci9JaFBRTE8wa1R5em1rdlJjd1RWTDcvTFQ3enlwRHlvZUhONXN0amg0OWdoQ21IS0QzY3RtOC9Rd0FLcjZqTkUxNi9wNGRjR1ZnM2VXMnk4M3U3bFpvblJMR1NxUHFGcWhyZW03V3ZLb3gwQW9lbE9JSkxncHF4YjdYdkVCdkdPL3pEZkxJYjhndk1PTFU4NDdWSmZwZk8xcEdVNGprNnBsYlhkK3YzSVAvNlRnU1ZocXJxK0lqQW5PSUFXcE1Da1dqM3FCUnE2SFRCQ0VVaU1CSE0rUzNQK2UxZUM1UFZPY2kzREx3Mnhqd2VhL2dpeFhoVXpCNmdTUEhqdkRuZi9ML1VJcktsRXFoSjMydjFldG9qTWZmaFZXWFNoR2xLQ0tJN00vUWxOUU5aVUFvQk1PbEVrakpycmtuZVhUeUNScVI4ZG9uS3ZVaHc4cHF0V21TMGxwZXBseXBjTU4xMTlQZk4wRFdxUUFBSUFCSlJFRlU2S01jUlFReW9CMTNxQzR2MGVuRVhtYUhvU1d3Vnk1RnovUlRDb1BDVkhLOFlma2NlcWM4UjRGUlZKU3JWcGltbmxRMVRWTVdGaFk4LzFwcmVaa2tpVmxlYmhvNW5NYTAyMDFUL2x0Z1U1WUUxV3FWdDd6bExkUnFOWUlnNE8vLy9nc3N6TTlseHJleVVWNllDS0JLcFlJUWdtYXpTUnpIdU9nR0QrejVPV3Z1UnlsVlNCZnhVOHFtQzBrZmJXQlRSQWhBdTVRMERjcHdvVWtwU1ZUSzNNSVMrdzhjcGxxU2JOK3lucVdGWlpxdFJVWUdoN2psamx0NStwblRmUFBiMzJIcmp0MmNldm9vcjd6bGVtcFZ5ZUw4TE1lT25pQW9EU0psbFlVbFRWalNMRGVmUmJUUGN1cmtXUWFIaHRpeVpST2xLT1RMWC8wS0N3c0xucHRIYUV5NWJXSEdzN2k0WUtLcjRwaDE0K3M4REZXcFZ0aXdjUndSQnBuTXQvY3lOamJDOEhBLzVhb3hiSnpJeURzeUhPQWloQ0N0bHIwK0xISnpRZ3BKRUtmVTYzVktwUkpwa2hCWjU1Qjk2bWFPcXF6UUFtajZ3anBidDIzaXNmMzc2ZS92OThDRE1jQUZzZENlVDhHOFQxR1E4VzVjTWpmV2ZHUlhOKzlEZnY0S0lWbTN6dkRPakkyTkFFRWgxV3RvYUlna1NVaVRoTVZtbS9iU01ocm83KytqWEdvUTIza3ViSXAya2lTa2FXcUlTMHRsUXloTXhxc2t0TEI4SktiL01KUnMzNzZOd3h2WE16MHpiWGhya3RTa0J0cjVtWHBBUjZHdExxTjAxcC9aSW9vY0RPNFplL2xJcGdwNldiNktMTXZMVWkrdkhiZGk5MTZrTkVoQllrbHhwY2hrc0orajFtQ0o3T2FobENhT0V6cHhRdEJKQ01MRUFHRWFXcTAyTWttcE54bzArc2Y0bmQvNXY1bWZXekpwUUFMeUw5Nms5YVhFYVV6YTd2Q0thM2RUcmRkc0ZQbkxJMlVLVEx5cnN2eHloaVloQjh3NS9WYm5kK0pWOUVBeTRNWjAzTHRtdXFPMVYvdGJFQVFldkNtWHkxUXFGVXBoeE9MaUlndno4elNiVGRJME1UWUVNREkweUUvZmN3OXVFRnBuOGdHclNlUTFCemZQNStmbnVmMzIyMWxjWEFCNng1RS8vczQ3NytUUC91elBmSnFQR1R2OHpQdC9tdXUrOGxXdTI3T0hCeC84RGllZk9VVVVSZ2doK2U0amovQlQvKzdmOGZ1ZitoUjMzMzAzSC8vNHg0bmptTWNmZjl5blJxVnB5dm56NS9tRlgvZ0ZLdFVxMjdkZnhjWk5HL25sai85bi91RFRuK2JreVpQODlWLzlGUUw0OUtjL3pTLyswaStSSkFsUFB2a2t2L2tidjhIZi9kM2ZzV1ByVnE2OTQzYW1wMmI0NGhlK3dEOTg2VXQ4L09NZjU3M3ZmUy9uenAvbkQvL3dEN241dXV0WXYyNk1lcTNoZVZlZmVlYVp3dlBRV3ZQNXozK2V4eDU3aklNSEQvSWJuL2dFTis2NWxucGZnODk5OXJOVUt4Vis2N2QrbTkvOTNkK2xYQzR6T2p6czEyZjNrOXUvZnovMzNuc3Y5OTEzSHgvODRBZDUrTHZmWldSd2lDOS8rY3RzM2JvVmdJWEZSUTRkT3Nodi92cHZNTkRYWUxEZXg5NmJiaUZXS1VlUEgrK1pYeklJS0VYRzBSSkZFWEdTZWtmQnlpK09uajRLYzhCL0p1ZHlvU0FuWFBKM1h1QmRXZ2UxOHgyWnlWcFIvTTc4MGNwV0cxV2p0U0pKRTFTU0lDSlROdHhFTlp1TWtlZHErMzh2MnNzQ3ZPbHVCUyt3K2N2cTM2dk00SGVUVDRnc2VxTjRZdTV6Yms2Nll5VjI3NVNHb0M5Tk1aNFFJYmg2NXc2Ky92VUhEUUZlVjdmbGNwazBTWXl3Tnp1elViU1ZpWTVKaE1tamxvRUpmWllXR1hWWWVDZ0N0RkFrY1ZaTndDbE1jWndZM29Fa1pXRituZ3ZuemhPRW9jMlZ0c0NIRUxsTnBzc28wMUJJUlhJS1lvNFUySUU2OC9QenBNcDRBYytkTzhOeWM4bjJFM2pVVTRvQUdSakJIOWlvb2pDSVRHU00yN0RzVHFFUnBtS0JNT2VXU2hFZ2FiZmFCUFVRRjRxTWMzZlpBZVpUQ1pSU0pFbENGQVZlK2VwdGVYUDIrYmQ4NU1GcW0zTCsyTFYrZno1aldLc1ZlWnlMaW9UT0FaNHJyb1BMYU45TG8vMUtycFVIeCtES1BWbHJIaXU2bFdsQmtmQzhxTUN1MkZjZSsxRzZjRXkyT1Rwakp3VWxmU3FCTVJJU2hvZjZpVUtCU2p2WUVqV1duTGE0TG13bnE5N1Q1YVlGcnNUVnRlWTlmZythRWtZT2QrSVlHVVNrbllRbm5qaEV4ZWJSYTYwUmdVTEl3RVlzYWtJcmo2UXdoSjRBV2doU1lTSjVLbEdKTkU0OGFmcDhzMG1qcksyTTB1aDJhZzF3NDlsV3FhYmRiQklHSWR1djJrNFVoUWhoVWl6U0pDWFZ4aWgwTXN3OHg5QWE3S1lmRXhFaGFTV0pON3ppeEZRR0NpeFJxOUkyYlJUamNUY2dmV1lvRzRNK0lOV0tVcm5DY01rb3krNDFTVWRBYjQrTjQ0N2hDa3NTT2gzemVYUjBsSHE5VGhSSlFGS3Qxa2xWbHZldTBkN2pIRVNSZ2RLVGhOUnhBSFVCNnlrcGdRM2RjQVd3QzQ0OHU3Y3BHd0hsb3c2RVJtS2lUMlFnVVNwQkNFRWlRNlNXR1hHeUJCbG9sdHN4ODYyWVdFZ2VmZndKOXU1OU5SZW01amg1L0N4TDdUWmhGTEMwT00rZWE2NUdweDF1dUdFUCt4NTVBcDFDcmRGUG5HaXUzbFhuNE1GcEpxZk9raVF4OVhxZGg3NzdNRk5UVTNUU0JFZUtweEpielVsQXFXVGlsa0pwVW9ySzFSTFBQbk9Hc1hYRFZNcFZramdoakNRaUNOQ0lRZ0JvZi84QXBxQzQ4SHVXVzFObXZtZ21KaVpRU3JGeDB3WVdGK2RKMDVSR28rRTVqWUlneEtRcUcvNmlUcWREdTkxbXdKRnFab2hRcm45dDNvWFFESStPa3FxVWRydHQ1MFJzZUUyc1ozbHhZUUdsVXNMUXBIUmw3ODBDcHk3a1FHdFRyU3gzVkZZKzNsd3pBNlRNbkl5aWlPWlN5NEpDSnVVNlRWSzdUZzF3STZXa3ViaElxQ1ZMeldXVzV4Yll0RzByVWExc1F1d0RReUlheHpHRC9mMUdkeEp1WHBsMUxiUkdXN1hIalJzRWpmNCtycnI2S2c0ZmVZcE91NE8yWk5FS1Rab2FFdUpVbTNYckMxU28xTTdsTEkyOXFGZHFDNFE2dlVxYitlSUF2NXkrb05BbTBxdExqdWFmV1NHNjBVYlJPcVBJVlpzenkwQmJvOS84TDdDUmdVSXhPN2ZBOU1WcDFvMk4wYWtvNWhhWDZhU1FhRW1wWEtJbVEwclZtcWxVTDB0ODlXdGY1Nkg5KzBtMVNVTVhPVUJXT05takVyU1cxUHRxdk9FTnIvY3l1SHZmL1g1dXpra2ljYUJzRGgwMFlxMmdkeFRNaWh5UWliWVVyVGs3ZDZYZGRLWDl0aHZBeWN2M2VyMXVJaTFKbVoyZFkyRmhnV2F6U2FjVEYwaDNIWStWYzZibXJTcTNqc0xRUkd4KzZsT2ZvbHF0MG1xMXVIRHVMRC94dmg4M2tTaWlDTks3Si9UVXNSUHMzNytmKys2N2p6QU1PWGJzR0M3VFlIeDhqQjkvejQvUmJyZDVkUCtqVm9jeWU5VHR0NzZTZzA4ZDVsM3ZlaGR2Zi92YnVmLysrN24rdXV0NThNRUhlZDNyWGtlU0pNek16SEJ4Y3BKTkd6Wnk3NzMzVXFsVXFkYXJ2UE9kUDhwSGYra1hDV1RBRzEvL0JtWm1admpEUC9vak5temN5T2MrOXptKzlEKytSRitqenUyMzNjYjR5Q2lCZ1BGMUl3d052NGFuVGp6TlQvLzBUL08zZi91M25xUjQ1NDRkaEM2YXpPMmxnZVRraVJQODVtLytKa0VROE1BREQ3Qzh2TXc5OTl6RHlSTW51V2JuTGpadjNJU1djT2Z0ZC9BWGYvR1hIRDcwRkU4OWRaaWJiN3dCR1pnTUFTM2d3dm56L09FZi9TSGxjcG5EaHcremVmTm12dmExci9IYTE3NldwWVZGOXQ1Mk85TXowM3p5azUva3YvN2U3Mlh2T2d6WnRtVUxyOWk5MnpqZk1mdVFFSUxEaHcveis3Ly9LUUNlT1hXS3NlRVJTdVd5NXhCeXRpOFlQZWhMWC9vU1UxTlRLS1U0ZCs0Y01neTh6dWprR1BtNVZ0ekVLZnl5aWw3NFF0a0tKZ3BSV0xCUmV6bWNKaWI3SWdnakVKa2o0TG5hTnQrcjlySUFiOVl5Z0gxZCtCVysxNXJDWkhPS3FIbXBCc1RwT2MvTlVmSUd1dlFLZ09uREtOU3BBcVVFU3NWczNyeVovdjUrWm1mbjdMRUNiTXBTSUtRdEFacVM1QzdaYURUb2F6Um9kOXEwVzIxYlBsUFFXbTRaejE0WW1UU25PQ1lJQlhIY0pGR0tNQ3k1cXVLbWZLbWxQa2pzSkc2MldyVGpqaFhvamhUVEtYSG0vck15Y05qS1U1SXdpZ2hsWUJUa1FGZ3lSVTJjSkVqcmtUSmtrOUJxdGdqRFJXdk1aTkZBMGdGRVZrTDV5bGhXWURrUFZLK0JhSDYyMjRhRXNGYXZyaklYREIrQUFhVU1zdHFKMjRSQmFLcUM5WnhSNUV2MzgyS0ZNVHkzdGpaWWM3bkM0MHJIY3FrSWtxN2U2UUZ2bnVlOU8rWHhuNkoxUDdGTEFXSlhjdXh6ZlQvMmJJbzdsdWo2dmZzNXIvMk04NUxKZUhPN3ZaZXVQK1VyM21rRlc3ZHV4c1VCNXRlUzBCWmNXZ05jTFBSK0JYUGdVaURsOTdyRmNVeW5FOXMwaWhpSUNZS1E1YWJoSFpNU1ZDZEJZU3BTYWEwcEI1R1J6YW1WVGNJUXNTcWxFRUhBb2pZa3BHaERxcHVraWxva1NkSVlsYVpFVVVpY0pPalVSQUkyRnhlUkNNWkdSZ3l3bnlUb3hNamFJQWpRU0VwUmlXYmFOTElUd3c4anV2Y1YrN3ZTR3Ayb0RMVDJpaE9XR0Rtdzc5aW1kZGpJRzJtSmlJVVVLTjNPYWVMT0VGUStTaWxKRWdUYVIxVEdjVXlsV21YbnpwMUVrVW1qK09ZM3ZtVmdTU0Z0MmVUTU1BbUNnRENLaklFYngzVGlEampneFY3U0FURmdDYlI5TklIOXh5cngza2pGbElRMnhMdkNsRU1Xd3ZvZExGaXZUVVVncDVDbGFRcUppWWlhbUp5aTFXb3pNakRBd2FlZTV0dmZmWkxGcFVVcTFRYk41U1ZJRXdZSCtrQm9oZ2RxYkJnYllyYlpJRTVDMW8vWGVQTEFWNWlhUEV1YXhQYmVFczZjUFcyTUNzY1BaNWVLRk5LdnZWUXB6cDA5ei9KaW0rR2hmclp0M1lFSUJUSUllUEE3MzZGU3J5TXRkQlhZKzNQQVlKWitsUDNNMzErbjAySGp4bzFJSVdqME5XZzMyeVlhMWI2SUpFa0pMWUd4VWlyN3p1NnhPdWVnMHJxNEF3b3BHQmpvSjVDQnI5YlM2WFE4RDE4Z0ErYm5aMjBrUitESFovWnViUjFad2swSlAzZnpUZXY4dC9tckt5cVZDc2NuVHpBK1B1NkpSNE1nSUFEUUVrSlQ2VzNENXMwb3BSaE1VNlNOV0piUzhRa2FJOVZjeStwN0t1TU0wYTd5bm5lQzJmZG4wd2QzN05qSmhnM3JPWDdraEIrWnF4NWwrRzFjNlhXbkxFaTB0aVhYdFNEdjc5SkttVGxyYjltWEI3ZkdqN3U2a2RYS3J4WHRLMHM1YnB3Y0FJRFJVWlVIK0xVblkvWHJXcGtrQjZmUGdnR09wUmFrQ3A0OWM0SEJ3WDZVQ2hnWEVmVitnYVlOWVlrRVNBa2dMSFAwNkVrZTNQY29mLzZYbjJGcVp0YjJrNXJuckl3TzU0d2xLVU1xbFJKdmZlc1BzblhMSm5NUEtrdURmRGswS1EzdzZtV1RBM2UxUm1pRnljQlQzaG5UclNHZ3RBZThYY1I3UHJxMVd3OFFEaHp0Y2U1a0JQaU9hc0ROYjlkZnM5bGtibTZPVnF0bENuN2taSE0zdEtRS3k5WE1zYUdoWWQ3MCtuL0pwei81U1p3WS9KZXZleTN2L1Rmdk1oUVF0cWRNSHhBZ0pGUFRNM3pzNDZmNWIzL3dCNEN4Z2Q3K2pyY1NWU0t3aWNwT0Znbk1uN1NDUUFaY3Uzc1A3V2FMdi82THYrUzZWN3lDVGV2SFVVbUh1Tk5tc05ISHpxMWIyYnhsQzdmZWNpdTFXdFdlTEhqVjdYZWcyckd0MmljcEJ3RUhEeDdrWi83RGYyQnNkSlE3YnJtVjlldlcyYWgwQzdRaUtBVUIxKzIrbWkzcngzbnNrVWVZbTUvbnpqdGVaUUZkNXdRelAwWkdoamoxN0RQYzkzLyt0bm5lUWNCdE45M0VzNmRQYy9YMnE3aHE2MWJmOThqUUlIZmZlU2VQUGY0NDQ2TWpEQThNZUhrd1BEaklzZU1uK01ndi9BSmdvbGx2dmVWbWRtemJ5dmx6NTdqNUZkZFNyZGJvYTlRWUd4a2hUbE1FbWlBSXFGWXFSZzVhNG5JajZ6VHJ4OFo0OUxFRC9OekRQd3RvYXJVcU4xOS9QYVZTUkJoRnBnQ001UllMcEdUdjdYZnd0My85MS96Rm4vMFpLazBaSGg1aTUxWGI3ZjFhY0lSY0RhaThMSE9BZk83WitLYXRBbktGSXNISXpHSS9CblF2SHVPcVltcGJyRU5yYldXL0xkN2hRRlZSZEpxODFOckxBcnpKbHltRm91SGd5QktkZDdnZ0NGYzVKOStVVDRIcS9hNFFma3dSdkRIN3EvVEs5ZURnRUR0M2JPTzczM21ZTUl3UVdwRHF6THdMZ3NCR2lKaWwwR28xMmJKbEMzZmRkU2RuejU2ajJWeG0xNjVkVEV4TU1EMDl5OVU3cjZiVmJuUGgvQVhXclJ1bldnbHB0aGQ1Nk9IOW5ENXpoc0JXcWdEbmZiWHM5RnF6ZCs5ZWFvMEdDd3R6ek03TnNublRKdHJ0bUtXbFJScU5PcDFPaDZucGFZYUdCaEZJMnUwV3k4MWxwcWFta0ZMUzE5ZG44cUtiVFh5SmNldnhEV1NBdGt6dFNad2dvd0FwREFsenU5TWhWU25yUmthWW01OGpERXFvTkNZSURiQVNkd3czaEN2djZTcVp5RUJTcTlVSkErUGxTOU9rVUVMV2VhNmRraGJaL2toQkMxdStVL1MrUzJHQkpDTmdYbGp5S2lITVp0ZXowZlpJckc1amY2MTJwWUJNMTVpNmZDY3Z6SFZXNlVIbFEzdWV1OWZOcGM0Vlc2NnZidlJjcjMxbnZSZHdKSklydDE2NW9GZjRsRzlkSk5QZGtUZGRHODJWTkpleWxXMlFqbGxmbXRLdm1ETEFHemFzOTRQTHFVd0ZwZXhTNE1xTEZUSHpRalhEOGFJdDBXazJGMU5jVktMMmU0TU1BalNhbGxMR1E2V3pNcXd1clVVbmpyUVkwTnBIdHdnaENXeDZRcW9UZ2tBUVJXVTZjWWNnREJrZUhLSlNyWnFTb1Jaa0VXSGs5NkpBQm9hZlFvSFFCc0FYZ1htbkxtM1dPUXFrMVZRRUZnd0g3MjJTMGtSbFp1Uy9SbmxSU3RsU3Y4S2c0MW5BVmRhdjVWRVI0SG5ZdEMxeDJ0L2Z6N1p0MndndDE4alUxQlNMaTB0SUdSQUd4cWpQenhVSCtxZEswWXJqbkkrV3d0eVZ0blNuek04ejV3Q3hBSlF6U2tDVFlwNjF0bEVFTHNMRS9XOEtkV2U4UG9BRktDU3Q1UmJscU14ODJPTHNJNDhSQkFGeG5ESytZUU1YTDA3d3FyMTMwRGZRYjlPNzRJMnZmejFmK2ZvUkZwWTd6TTQveS9UVU9kSTBvVlFxVTYvWGFTMDNrV0dBZGlXVTdkTVdWaGtNck9ja2lXT2FFaDU2NUFsZStjcGJHRnRYTXh4TU1rQkVFWWxOQndzRDRRbVhCY0pFeXVVTXJteE9aOVhDUmtkSGpkSWRTQk9KR3lSbTdtSU1Ib0tBdEpNVzlKMDRpU2xUOGdxckExRGNIdVhTbVp6elJnaEJxOVh5ZldoaG8yYUFack9kQXlpa3hSRXRjT0o0RFhJUzBudHB5ZWF3SzlYdG5wMURGYVdVOUE4T0VNZHhSckJ0SFV2bWVHc01BeUl3YWVYU1JxSDVOUW9lM0lDc2FwdXdoQjJwS2F6bEtOMHprRXliOXpjME1NRG1EWnQ1K3VoSkVtVUtRS1NXck5QY3Q5L2c3ZjJuUHFYUDNZY2pLbGM2Ti9kMUpsczlTWG51dVppUzMvWkFrUUdZQXZlZDFlbHdjaUhObmk5VzN4RGE2RE5ha0doVGFTeVF4dEFVYUpRMjh1YnAwMmNaWHo5R0tReUpac29rU2xPdUpTaGhkTHlscFNaUFBIbWNQLzJUditDSkp3L1JVZTVaT2ZtUnV3ZjdqRXRSd0N1dXU0WTc3N29EVTdsTTJjakF6T1A5L2Q3eWU2MzVQYWQzNVlINDNIdjMzNnRzWC9LT1pDMjhvZXdOWkpHYjdYYnBPSFBWVjRyTmpTRVBDRGViVFgvdDJQS3hPYjNiTE9TVng3YlNuUVpTOHdzZi9qbTBjcVQ3UmkrUmdlWDA5S2Q3andGU3dPaklFUC9YZi9rdDBCSmhXVjYwak1raTZRdlNJN3VrWFZPalE4TU1EZ3l3YWYxR0FnUTd0bXlsVnFzeE9qcks2UGc0ZzBPRGh1ZzlwL1FJSVhqbExiY3djZUVDWjArZlFXak5hKzY0dzBTM1JwRnhVcnNMNUs5dDVkcEFYeCt2dStzdTRqUWxERUwzMEF1dFVxbHcxNnYybXJUQzNEM3N1R3E3NmNvK0gzZFhnMzBOWG5mbnE4d1F6WVlPQ0JxMU92L2lOYTgybVJyWW1xSENyTyt4b1FGeUw1MythczFzNjBKNWJkTmJwRG04ZDJod2dMdGYvV3FQcUZTcUprMHJERU96UG9YMDQxVmFjZWZldmV5NGFqc1hMMTVrWXVJOGpVYURvYUhCcnJlNXlzd1E3cGplMUxtVk5FdXh4bmRhVzI0b1ViUXBOTDNXbER2ZUFEWUtiZmMwUnlJdkxqbnlsMDU3V1lBM1FuUnZETm5MQ1lLVnlXTjF6NUd1cnd3UmRJZ2RnaDVGcW5jTVpsb1lvU3hJdFJIQ3FOU0U4QXZKN3QxWDg5QkQzd1dWSW9PQVVFanJrUkpFVVNsWDZsb1NSU1hPbkRuTjh2SXlVZ3JtNXVhWW01c25UUlhONWpLemM5T0d2MkJ4RGlrMHJmbDVwbWN2Y3ZNdE4zSG0zR25qL1ExTXFsQVFCaVFkTS9Iak9HWnNiSXpaK1JuV2pZOHhNTmhnYUhDSU0yZk9VUzZYMkx4NU13c0xDd3dPRHBLa0tWczJiMmIvby90NTFhdGV4Y3owREpPVGsremF2WXZsNVdVR0I0ZG9OWnZVNm5XZU9YV0tMMy81eS83Wnhxa2lVWnEwMmViMXIzOHRPN1p2cDlscWNmREpKeGtaSGlRTVF3NGRmSXBiWDNrcjl6L3dEZmJ1M2N1Smt5ZTU4WVliMERybHdJRUQzSFRUVFNScFNydlZZdCsrZmN6T3poSUVnbFFsS0JVamhCV2dYVXRlQ0tQUXBUSkh0cXg2dzdPTGsrR2ZZbEgzaWlMZHN5WDFET1FGYWQwOFhHdVg3MXVoUGNjcVhDdTM1OU5YOTJiYTI5L3p3aG1jb3J6NjFYdFBFVjVBWEtMekZOM05mcFE3WlUyQXhHbkhxeDVyMzZaMC8wZ1VDZVZTd05qb0VCS0ZUVjR3MVVWeUQ3RmdTSzE0NlJjQXZIdVJ3WitaMlJsVXFqeTQ3TGhSakFGczBwZFMrNzFiTEVJYmo1TUJVNndDRUVNUWhFYUdXSys0cmN4dXZOZzJ5c0FSdDJzMDY5ZHY1QlhYWGVkVG9oeG5pd1RDUUZvczB2aFZhNTJZTkIwZ1VZbzQ3bmlDMUNBSWZPcVNRQmdRU211VHhtWFRxVnlVQTJTR3N4bVhKVWpWZUs0WTU4QndDSW5HS1VTV3Y4RHVRMEVnQ2FNeXRWcWRvYUVoeHNmSEtWY3FsRW9senB3K3pZa1RKKzA0TlkxR2c2WGxSWitDcDlBMFcwMjBOVFNUVHR0ekl3a3JZNVVscDVkZDh6RnZyQlJhYmg2WjB0ZldVYUF5d0FISXdDY0JxWExjRFNZQ29xTmlabVptNk92cnAxUXFNVFUxVGIzZVlNTzZjZmJ2ZjRiTnI5M0wxbTFiT0hmMlBBRFhYemZPNDRmTzBUbDdtdU5QSDBSclJhTmVSOGpBUjE1VUkyTVlhS1VKUzJFR09GbmdKWW9pU21ISTZNZ2dDNHRMek13dDBqODJTb1NOSUlvVFFnWGxNQ3BzUFVJSWtqanh4bTUzU29TNzcvNytmclJLQ1pSbThlSTBpVmFrQzAzcXc0TUVnZlJwTnpJWGVkUHBkQkNpNFo5enR4YytXN01HSkJvWUdQQ2dod016d3pEMDZSRngzS0ZjTHZuM2tDYzFWVjVSenFCVG5adWozdnRLOFoyN3o4UER3OHd2ekROV0hpTURNbXhKY2h0SllvcGFtdm10eUN4RlYrM1QzZ3F0Vmh1VnBpeTNtbFFxRlpJMHBWYXJPYzVzZis4dXRVZGdPTEN1dWU1YW5qeDRpUFBuemh2ZVBBdDBhVzI0QTQzQ1p5S3JUUUVJN2F0VG1mV0FqN0FRWUtNcGl1OHpueWFUR2ZhOS9ERCtPMGQ4akswY0pXV0JUMGJiWjV1WERTaEY2b2w5ckxOQ1NDWm01amoyOURuS1VRWENpT1ZPbTFLNWpMaHdrWWtMRjNuNjFGbEd4amFnUlVDc3NyTHB0a2lXVDlkMTcxTUl3Y2pJRUc5NzIxdXBWc3JtdmJ5TXVHNWNDOE9RMkthSzlVVDZRdUdkK3orNjczT0F0SXVDU1ZWYWlHN3lyU3NheDlrcnlxWnVJcVJKMmFKWWxiRGRidnQrT3AyT2o3enBkRHBtVDd1Q2UvWDdqZ1ZyM0J6RGZuYXJ3Vnc1OE9zWTk2L0l2bmRnSjJSNzlZcU9kZ3VHQmdqRDZXVDN1VUFHcG1LZWxYdUY1MnIzdU5UdXgwNnVHZWRKWU9RS0ZHUkNIb1RMU1NpaXdDQy8rZTh6eVNtNnpuZHl5eFkwV0Mxd3dBaUl3dFVrRmh4RklMVWpMZThha0M3KzZwck5QZWhwTWlkSFpXRDQvSUxJVkR6MFVVNVlycjVXbXpSTlNkTFlPTUM3N2k4Ly9zc0JhSXJmWHBtdFplWkQxM1ZYUFRaYlo5bi9OZ1VkVnhuUk9ScXVhQmpmMC9heUFHOE1DcnBHVytFdHI0WFlVWkNQbWVKclBKNXJkT1luaWhQTWRqUFhBZ0xGamgwN0dPanZwOWxNckFFRmJpSjU3NVpkQkM0UzUrbW5UekV6TThQeDQ4Y0p3NGoxNjlmVDM5L0htVE5uR0I5ZlI3VmFZbUg2SXB2V3I2ZmVWMlYrZmk3WHR4bC9HSVMwYVFPd3VERFA1TVFGaGthSG1McDRrWkhSWVZLbGlKT1k1ZVZsNWhmbUxVOU93S0ZEaDZoYmdzcE91ME1ZUlFiVWlSUFNKR1Y2ZW9xSEgzNkV2WHZ2NEIvLzhSK05JSllDbFZxU1RHMGljQzVjdU1EdzhEQ2RUb2R0VjExRnJSeVJLc1cyYmR0bzFCdWtxYUt2cjQrTkd6WlNMcGRaV2xwZzArWk5OUG9hbkRsemxwbnBhZVlYNW8zeUlFekp5MVFwZ21CbHZnNGhoQTlWQmNzZHRKSmg4TS90bjl0emFEM0sxOXBIWDdJZjEzcU1xRXYyYnd3V3JRMGhwazVqeHRjTlU2OVgwUmF3a0E2TFhqRmw4UHUzVGM5TUFWa1VoUE5RTzNEY3A5YVFjWGFsTnRyRTVZbWJhQU1qODBNUldZWE5LS1phYTJSb2dCNkJVUmdESVloS1pWNzltdGVhYWwvQ2NBS2thZXFObUNTT2ZjU0ZjSncxanZ6VVZrWXdhVGlheEJMTlMybEFmcFdtUnZtMDhzK2Q1K2FKVGxOVXFrenFscTgrWll6S0ZHM0pXNVV2M2F6U3pHc2ZoQ0ZSR05MWDE4ZlEwQUQxZXAxR28wR3RWcVBWNnZEMDAwOHpPVG1KdGhFSVNFbTVXckhqemdHc3FTYnV0RDFKdnRacEZyV2hEV0FsRlJrcFk4NFQ3WDczemhacnZCamdMRmR1V2lzTEF1SGZuekZZVkU3RzI5UTJaYUpCVXhGdzd2d0Z0bTNkeXNMOGtpbmRxZ1dxMDJiOStCZ3FqZ21Ea0dxOXpzeENpNW01WnpuNzdCR0VUaW1GMGxUL2ltUENVaGxId0o4bXFmR2lhb0VVSVVFb2FQVDFVUzVIckY4L3pvYjE2OWl4NHlvR2h2cnNPN1VSb25aOGpuZk9BU251YzZmZDdva1Fkb2FNQjF0c2FsN2EwVVFLNXVmbUdSc2FJVjF1STZNcU1ZcFNFQkFJNmFPaEJnY0hQWmlaNzFmbmRJWDhzM05WYVh6Vk1LMkpvb2hHbzBHcjJhVFZhbEd2MTQwM0djc2hJd3lzRUJUQU9mT1BzQkVCV2pqYlRucE5XK2VlREVBVUJTd3Vka3cwbTdSaE1rSWl0RkcraFowYnlnSFJPUkprWXpBS3I1a3ZOWmNKaENDMFVjRkprdEpzdGFuV0RQOVZ3VHRzOENRa01ENCt6aXRlOFFvbUxrd1lVRlZyVWx2MVNXTWkzbEtWZU9ER3FIekNsazdJY1pwNG84emVwZlVDdXlyZnJybTBnRzVnTW50UFJiREgvYzFWbHNJRE8xaGpWR2V5eW5Sb1V2TXNDSlVLd1ZQSGppR0FYU2cyaks5amNHZ2RKNDQvelJjZStoKzgvazF2WnZPV3JWU3FkVHBKa291aXlNQXBOM2trRUVVaHI3djdOWXlQcjNNM1pLT3g1ZXFsaDc4UFd4UkZodEI3SmFkeEhvQngrbjl1MzNjZ1RGNGVGa0RQUWhNMkdpTURlNVNQZVBhMHNGNTJ1S2c5ejFFbnpCcTVPRDNGOU13TVM4dkxKRWxLRkFia0VsMHYyYnlONUlRMTVNN08zYXROUjhyRzNnM1UrNGZrMTQ5Wm04V0QzRm11c3FJRGZHUWdUYlhIVmVlYUJYcWRvOENDUUc2ODJURmRvSnJPMWhLZURhOXdVdS83eVZCcWY2NTl5dzdYNnJwM2w4YVpld1pPTnZwNWt1OVA1aUFRdGVMOEVQN292RUdyclI0amlLTFFSRytHQVRLUXVkdlZKRWxNSEhlSWt3NUprcUJTbGUyL3VXSG1kVlozdnFmWUt0eGZ0NzZiZ2Z2YUZ2YTRIUHRNNS90WllWMTQrYWgwTHBKSisvUlNyYnFkQlplODVJdldYaGJnelZyOEhrSlFJTmQ5TG4yNXRhTUxmcFBpQVZJNGROZjl6WVNlNjlTUk5UWVpIUjFpODVZdFBIWDRlR0ZNYmxIa1E0UUJnaURpaVNlZUFLQ3ZyOEdoUXdjNWVQQkpvcWhFa2lZOCtlVGpWTUtJUUVpT0hEbE1VQXJwdU5CL01nQ25ISlZvaXlWVFRsdG9EaDE4Z29HaEFjNmZQOCttVFp1b1ZHdUVrU2xYK3V3enoxS3YxMm0zMnl3dExYSHExQ25QeEQ0N084dWVhNi9sek5telBQSDQ0K3paczhkR0JjMVRLcGRKbGhKS3BSS2Rqa2wzU3VLRU1JeFlXbHlrM1c3eDJLT1AwZGZYeHczWFhjdkZ5VWxHUmthNE9EWEZIWGZjamxLS3Fha3ArdnY3YWJhV0dCMGRZM2xwMlJCT1dhTktLZXZCbHBkSWNSSkZRdVVYeS92emNsSllYcGJ0a3JxTlhtRlhYK1Bvdk96cGtVTXI3WWhPY2JQa3RqcGw4K2JObE1wbFNGTTBOckpQZ05ERk5BeEIwdE9QLys0UzgvWnlRS3VYQ2xDYXBSSGx2TlphRjhwNTVnbVhYV3Bwd2JHbE5SMWE5aGhqR3JwalRGaTc5VVFMUWJsYzVhbW5ucUpjTG1QU1QxeUo0OUFDUklac05Rd3RNWEdPa3kyS1FnTUdhUk1CSktRa0xKbklET01aazk3VGFjb2lXNitxVlo0OUFBQWdqUUlqTE9PbGxOTElmMjJpRUtWd1lJSXdJRlFZSWpTbUpLdXQwclBMR01mVUFBQWdBRWxFUVZTNHVNakV4QVR0ZHB3THRYY2dDcjZpVk9iQ01rWnRrblFBcHhoWlpjK09XK1p6ZHV3Y3lhY1FkQU9ZZWFQVkEvQXlVL1R5c2wxcms1N2hVOTZzd1dMR1lBQzBjeGN1ME95MHVlcXFyWngrNWhuNkduV09IenZKMlRObmFRejBjL2I4QkEvdlA4Q0pVOC9RYXJaSjR0UnlQWmhyYjc5Nk82a3lGVnRtWm1ab05Pb01ENDlRTGxkWXQyNk1EUnMyME5kWFkyQ2dueWdxRVlibVdGUHRwVVFZbG5EbDJCMkpxTTdkUjVxbU5KdE5mOS81ZGVSNGE1d3hMb1ZFaFpwQU5sZzMxSWRXaXJCY0JnMVJZS3BDeGpwbGFHZ29NOTVzS3AxVDdRdVJXLzZabXIrUGpvN3d5Q01QMGRmWElFa3lBRklweGRMQ2dsSHFsVUlFb1gyZkRqVEJlL0FGQW1rVmJnTzIySnNSK1BuWDNWemExdXpzTFAzOS9UUWFEVHUzM2ZjU1RXcXFSbW5EcHlMczliMnU1c2hXZ1ZxdFJuTnBtWHF0UnFvVUpTRm9kVnBVYStVQ0tGWWNCTlRyRlhidjNzWGpCdzV3K3ZTei9pdVZwQWlsZldxQ2kzTHo1cGxXaFhjcXV1U2xkakpHWnFtUGZyNTN6Zm44M0Y1cGphdzA5c3dKYUkxR3FWRTZBUlY0Nzc4NVZ4SW5paWVlT3NxUjR5Y1pIaHhtdzdweGhvWUgrZUYzL0d0T25EekpuL3pGWDNQKzRrWEwyWlBORWNkcDU4QldLUVUzM1h3OXIzN05YWVV4WTZFODd3NS9HVFFQVEY2aWlWd1V5aVg3WE1IUjQzQkxCOXk0ZENrdzZ5NjBVUnRDRmlzditzL0N2SjNwbVJsbVptZFphaTZUcEFtaGw1bVhBbkNLWTgvbXAvbEtDeEFxaXdJMzY4Q2srN2xNaFh3UGVTRFpBUkpDRnJNcTNETHp1NDJ3bkZVT2RIVTZqdXA2WGdna3loUkpzWHVJeVNLMis3aGpMc2RFdVFqcmVPL2xHY1RlQXhaa1lvMUlKZDMxTVgrM3pvYkp3Q3ovZmMrVVdGbnZzd0ozMVpiemdmUjJaMjNPUUVoY2RXRUg4eGp3SmlGSllwSWtKazFpME5yek9MbnI1eS90QVdsOWhVdmRBeXlYY2k3MjVpeTRXM0hFTzluOTJ1aEFhYzd4RVlOYUlidjIxQ3RTMEwvSDdXVUIzcnlRcmFmdXU0TkpyU0s2VmwxNHY2QzFRRXRML2lzVlFsbjIrVEJrejU3ZFBIWDRLR2tPcVJRaXEvaVJKREY5ZllNRVFXakpJUEdLUzZsVXNzcTNJZ3dEbEFwUTJrU1doSlV5Q0loazRGaGNUTjhXdVM2VkkrcU5HdXZYcjZmVDZYRDZ6R21FZ0NOSGpwQ2t5aG9EUmxBNjRzUlNGUGt5cUc3Q256NTkyaXVkKy9mdlIwckorWFBuelFZaHBmZHVwVFp2dDF3cU1UazV5VGUrL2czbTUrYXBWQ3VjZXZva0N3dnpqSTJ1bzkzdU1EQTRqRVp6NGNJRkxsdzR6K0RRQU9mUDdhTmNMak13TUVBUUJQVDM5VFBabnNTVnlPMUZjb3N0akNKb21YS21LczNub3B1bllsNlZVNWdLcGhvdjVRWDl6KzFTN2Zsb2lGZDY3aFVlM3oxZnUwOFhxeHkzNHFVeTd3TmEyNm84c0gzN05yc2ZxaTU5b1FqK0NHR01PMjhncmdKdzVvM212S0YzZVZGSEwxNlRPZVBDeUdXQmczRUUwcVpSdVpLVFdVUkRUMmk2U25GeVh6aFVSRUNnaFFkOVVpRk1NSzdXdERwdEZxeGhteCtMMlRmY05YVmhqSzRzdUF4Q2E5QmFyNk1EYTdxTU5Udm9BcWNaWU1QRk13NHlBL0tVRUZKUUtwZXRQQzRUaGdIbGNoa1ptSEdwUkRFM08rTlR0anJ0anBYNVpPQlNtaElLQ0tPQUlKUW9iY0FFUXlDY2p5UjF3elB6VWpoUHA3SThIVlp4VExXTm51aWFTMXByNzlGMysybFAwMlorT3dVMDgyUkwwaHdJSjJ5cVhCQm8wQ2JTcXQxcUdUQXVUamh6NWd4WGJkbklnVU9IbUo2YVpQTDhCUDBEL2V5NjdscCs2SzAveUcvOCtuOUJwUWtnU1RESzY1Yk5teEd5eE9EUUlKMU9oeVNKZlduMERSczJNRFkyUnIxZXAxS3BFSWFTSUF5SXJHY3pDQUtpTVBManpwdzFPYUpqbGRKY1hpN284dmtvQ3grUm94V3BCY3RreFJDRHBrcWhwQTJaOXlTeHhxcFJXbGorZm1QUUlWS2t5RGlDaXVDdCtiL2UzMGRVcWJLNHZFZ1FocVE2UVNtWW41K25rNllzTHBvSXBqUklQVmx1SUNSUkVGS0tJc3JsRWtwcG1zMWxYeTdlcGN1NXNidktDc0s5V0F4NHRMeTRSRitqendOV0hnZ1JtVUVaSjdGWkJ6bFEyaG15NWpoenRYSzVqTFlsY0R2dE5xV0tBVzBTcFV3S1JLNWxZZlJtTFczYnRwbHJyOTNEdVhObmlWdHRiNlFvN1l5N3pHRW5CRm1VbmRjWlFXTmtzN1pjT1E1QWNlUE5QM2RsSTN0Y1JJV1UwaEtndTJQRWlwK2RrU0lja0FVSVIxcXZIYmRPZ3BTQkI3d2sycWVxcEVvd05Udkg5T3c4R3padVFFZVBjUDhERDlCcHR3MDVzVEJYRVNJc3ZBT0JNYzYzYk5uQS8vSnYza1dqVnZQejA2U051dmRDQVZ6NGZtNHlKN09mYjNQZ250c0hlZ0VmTndjZHNPN0F0ZXlZSUFpb1ZDcUc5RHNJZkVVcGQ4N1M0aExUMDlNc0xpN1NibmNvUnlXN0VGWnlrdVlCblpWc3BlelhaclBKaGJQbkdSb2FwRmFyRUpYS0pnWFpqZkV5Ym40MUI2aTJFYVhONWpKS0dZY0lnV0NVTVFNU2QrL2pBTUpVYWt5U2hOZ1dlbEVXZkJTNWZnMzVieGFoYUxmdXpBbUVzcml6aVo3c2RCS0xWSmtVNnpBUUhwd3FQcjgxYkVlZDQyUHB1V2NMYmxoZ3BEQUg5Q3FrdTNrQXhSSVhKM0hzOTBmcEFUd0RzV3VsRURxMDlxdXlWUVVURSsyYlpLbmNEamhiYTM2N3FNZ3JYdTFyVEFpTHpaTk5zdTQxbHJmaGpGTkFhM05mMktJOGFaSWlBOE4zdUJyMzdVdXB2U3pBRzVQZi9nSzFQRmpxZDJXM2NCMUJhTmE2SjRBRWxOQ0VTSlFvZ1ZTWThyQ2dkTUxWdTYrbVhLM1FhblY4YVd6VGtTbHZHU0JadjM2Yy92NStIS2FibjJnT01aZkNwVmxsSWJuR2EyekM3eDI0b1d5dW53YXExU3ExYXBVNFNaaVpucUhUYVhzRndSa1dUdmxKRTFOUkliVkFqQlBqc1MwZlc0d1N3R2dtcFRLMWF0VVFpVzNhaEpRQkV4TVhhTGM3Tk9PRVNybU1UaFZKbXRLbzl6TTNOdzlvbXVmT29CVElNREFBenJtekJuRVhpNXcvZHdHTklvd2lVODVPU0VJYi90bmQ4b3A4WVh2VEtWb25JRUlqeUJBRmhRdXJtUFNpNC8vMDdYSUZ5R3IzdTliMytiWldGRkErNURIcnQ3dnZGMGZ4Nm40K2wzNE9WeHBsdGRKR2VibW5YaWw0cy9hVkx3VklkcXR0SHBCUkdxMFM2dldRemV2SGtTckJiWExHVytya3hrcUdjQmJWVVB5ekx2enMvbnc1NytYRmJJVVVFektGdytYQ0c4OW9kbzhGMlNHeU5GYkRGWlkzME56NUJteFBMYitBcjVxa0ZOUFQwNndiSHpla3IzWTgyZ0VPWklaWll2bHMzTnJVdVhoaktiS0lqRzZQdTQrUXlJM2QzNk8vbnVPemFXYWVSdXNTQzZRMFJLOVdrWGY4S3M3b2NMbjFMc0xSbFN2UGUvaVY0NVVSV2NxUDN5ZTlGMDc3KzlMb2ZNQzViejU2d0ZaZTlKRUVBbjgzZWJFc1JKN0kwL1dSTTI2MXdFQURaa3NTSXJBcHoyWWZqT09Za1pFUjVtWU56OE94NHllWW5ac2lpZ0oyNzdxYTIyNTdKVnUzYjZkL2NKQ2h3VUV1VGs1bDhsR2E2S2poMFJIV3I5OW93S0IyMi9NbnROdHRMbHk0UUtQUllHQmdnRnF0WWtBeWFVTDZzZmRSTU1EdERUcnZjYXU1VE55SkxRRzFBL29FT0FEQXZXOVhWY2w2WDRVUVBob0NJUWh5TXIzVE1VU2s3VmFiY3FWaWlJdkxKY1FLMm1GK3JsVnJGYXJWQ2hPVEZ4Z1pHZlZjR2lZMVE5TmNibVlwUGtLaTBwUXpaMDh6dm00ZG5TQmdkdGFBZXMzbU1sSktHbzFHenpyVDd0N3R0VjFKV3AwcU5tM1piT2RtVVFhNTh6MW80OEFVQi9CWVhVWm9qUWdDRCtJMW0yYThTNHRMQkdGQTJva3BWWU91c1JpSTE2M0VxRnhpKy9ZZFZLc1AwbXkyY3B3ekZtaXlhMHFoUUJYVC85emN6Y2NZRk5ickNySjNSVG5zZFpvaUNXcjMycy9HSlFycnp6MHJCN3BvcSt2b0RGL3kwVmhTd0lrVEozbnE2TkVjcUpjMzFuT3lFQWlsSUpTU3UxLzdHZ1lIK3JOUjZPNlV3QmRMZy9qZXR5aGZicnRyejh6dnF5czVSbGJXeGZLL1o1VnQzZDdRQzFTSXdrOEhMa2RXaHpZeVNYcUFvUk9iQWlYekN3c3NONXMwNmpYTFgrUElzeSt6NVk3VndPLzkxMC95TjMvMy8zcTZoNnUyYitQZFAvcXZ1ZU8yMjNJbjVmVTFCOWk3ZmNSVjBWSW9MUTI1dmNqdWJXcDZtbU5QbjBBRW1hUG1uZTk0aHkvbDNkMHVYTGpBNy96dTd6RTlNMk1LQTJqTkRkZStnZzNqNHpqOWYzRnBnVzk5NTd0b0xXalVHd3owOXpFMk9zcjZzVkdiZXA2bFd5bWhPWHowQ0VlUG5mUTNQVHc4eko2cmQzcFp2ZG9EeXQ1ck5oLzZhbldpY3RrVVdySDM3ZGV4aGxhbnplTGlVaGN3c2dwcEw4WnhQdEEvZ0JCd2ZuS1MvWThkSUxGN1pSUUV2T0gxcjJkcy9UaHgzTEY4UjJZdUpHbEtweE1USndtdFRvZE9FcE9vRklSWTVXcUZPL0gzMDNYTHZTUE12MDUzNmhySHIveDVyWmFUaXRxbEN4YUI4SmN5Z1BPeUFHOVdDaWw4UVpwYkpUbWpxcWZ2eTd5VTFCcEZ5dWpZRUJzM3JlUDRzVk5rQkY3V01MT2UwMmVlZllZb0RBdElxd3ZEbERaa1hFcERNbVdFc0xSaDlXNDROa3pTUnNPNDhxTnhwOFBDd29MNVBReW9oVFdramFMcDNTUnNSUk5ocTU1b0UyYUwzWUNNYnQybGhPYXU3WGdJUmthR2ZSVVA3OW5PYmU1b1F4eXFzY1VibFBFODQwaWYweFNOQTZVTW1GU3IxNW1iblYzMW5YUjdQcFJTSkdsaVVnTXU2MjJ0Smh4ZXVndjluOXZ6YmY5enFKWjVOVHJmbEVvWUhoeWh2NzhQNGZKNHlMeDFZaFdnYVMzZ0JsYVdwWmNEMUx6WW02SUxjTWtxd09TamNaUUhZU0FEREJ6WUk2V2tYcSt6WmN0bURqMzVwTi80M1QyVlNpVUxyc1BGaXhkTlZRMzNISVhtd3NVSmhrZEhiV1JLcGxnNmhTNU5jOXdzd3RlN1F5akh3V09VTDVlK0lvUWdWY3JMdFR5STBoTU41V1dzZlE1bTgwTFlmQldoalJjcUNrcG1MQ3JONUxKUDQwaXQvRTRKcERIUVlnZG9hWVZTS1VrY0V3U0c4eWROaXlrZGVRUEZHWXdDNWNPWGhmUDJtWVBjUVAwNXhwUG9JaTJNNGVlTVlzZFBFcEJ4eE9Tb21yRUlrZ2MwZk9VV3BVbFNBOTd2MmJPSHc0Y1BzN0MwaUVCeDFmWWQ3TGxtTjBORGczUml6ZkZqeHhnZUcrT0dHNjduSzEvNUdzcEdZUVF5SUFoRCt2djdHQmt4cVVocGFwNUhIQ2VBc05FR21zWEZSVnF0WldxMUdyV2tRclZhcFY2dmU4Nmx3RlkxNnk2RTBHcDNhSFZhUU9vOXFzS3VaVzAvKzJKT09UVStid2gyRzNMTFMwdGVoNmtJNDRDSm9oQkgrSjkyUjNiWWZrcmxpSEk1SWd4RGJ5U21XaEdGSVVtN3hjTDhBbkc3UTYxU1JRRGYrTVkzK1BFZmZ5LzF2anBTWTB1Ykd3RHc3Ly8rN3ltWHk5N3JiN2k2N0l2WG1rNFNzN2l3d09MQ0loczNialJSeHZZKy9YSDIrZVlyRjJYT0pVTllHaFFNWVcvbFVxbFVtSm1ab1ZxdG1uU3M2aUNoa01iamJQV2NmSXFsd09nUlNnaTI3OWpLamgzYm1adWRSYVdtN0RjNjV5eXpvSzA3ejFUck1UcE1FUnpKeTI5SnI5ek4zcWt6YkhSYTVMUHc0SkFEanp4WnVPMTNsY2h3NXprM3Vwdkl2V2NENW9LUks2bldobXhYQ3JEbHdEVk81aHRpZGludHVaYmMvYWFicitmT3UvYmlpV3J0WEkzak9KczdLeEpoZkgrMmFyVktHQVlGSXVtVldtWklydTRJY2Zhc2R2cTNsV1Z1TGFJTnI1Qjd0bTdlNW8xc2w2WWJCQUdoVGJkMXBNcGc1czdjMGhJTFM4dkVTV3Jmc2V0U3JpQlRpa2EzMzI5eWdJUlNtZ2UrK1MzdSs1M2ZZWGg0aE1OUFBjVUREOXpQNy8zK3A3amx4cHNvbDh2Ky90eFFYVCtuVHAvaDhPR2pwRW5Lb1NOSE9EdHh6Z0RTUVdBcTZ3bFk3clJZYWpkNTB3KyttWTkrOUpjUkVqNzZ5Ny9NdVluejNDeHU3QnFydWNDeDQ4ZnA2Ky9uNXo3OFljSXc1Qi8rNFgvd3lIZSt3L3IxNjNGeTZNTEZhWGJzMnMyNzMvVXVqaHc1d2hOUFBzbDM5ai9DNis1NkZZTURBMFozUUNDbFdjT256NTduL1IvNEFIZmRkUmNURXhOOCtNTWY1b0Y5K3loRlVSY3lzWFp6T2tZVW1Hd0t2Y0phaVRzZG9sTHBrc1Z6WE90MDJ1eTk1VmJXcnh0amNtYWFONzdsQjdubjMvOTdRUEVydi9JclBIWDhHQTg5dXA5MnAyTm9KcHhLcE4wN05ORTNTV0w0dnFybFJ4Z1k2dWV0UC9oR1V3WER5VXFuUDNnNVdJU1c4aW1zeFNheTcxZDVKcTcvYksvcjBYenRjSVdYbVM3QXdaNmNnVFQyNzByb0Z6UTY3cCtxdlN6QW03enlJWVd3K1c5WmZmZkxiajFlTWRFN1Y2NndTUVFCaWxSb0pJcHFLV0wzMVRzNWZ2VHBRdDlHQ1FVWlNOcnROdTFXSzFOWWM2aThWM0xKRTUrWlNaM25UOGczcC9SbCs3cHdPd0orRUY1UkZINWlaNkNPV1RnT0tCSWlJQXdOOENTRkNiMTMwVHNtdHo4eVlKSndKVThkUUpRM05xUlBKekE1bDhLZzZ4S2JXMm1xd0pqM1dmUk9kTm9kanNVeGk0dUxxejkzWnpTcFRNRy81S3NVN21tdDhBQy9qNEViTi9kY3UxUWtUbmU3OG1pWDU5NWVlSUhicTFTdUZOTCtvcmZjeHRyOXJzQnNScnQyNzZKY2loQ2lZNVY0aWJ5QzZLRHV5STVMSGZ0U3JpU2lkU1lqUlU2ZWFhMU55bXBxb2dmSXZXTjNuTmFhNWVWbG5uMzJOR0VZK2NnS054ODZPUkE4WDdGSGEyTWtMUzR1cnFpcjVOTzBBRnV5T3F0S1l0SllsUGVlRi9ZaUlRcUV5dmwrOHRHR1BWRUpLeWhZWVJqYUtoWmt4bW9POUJIQ2xpWkZnRkQrSjFicENjT0FUc3M4MXpBSTZjVHQzRDJ1QkNMWU5TYlNiTFZweTB1MktqaG9Jd1JRSUV6WjQveTlPdUMvNTJ3UGF1U1ZQeXg1Zm9kR3ZaOG9pcGlabVNhT1kzWmZ2Wk9ObTlhejNHcWhabVl0N3FONSt0UVpIbjdrUUdZU1dlT3BWcXZUYVBSUmI5Uk5WU2RiempxeUtjMmRUc2RIYU9TZEdBYklLRmc4M2lqTzlqWk5wOVZ5aFhQOWZxN1IxcGpXWGhsMVlHQjIwemxPb0s2V3BpbUJERXpFYXFwSTR3U3F2VFBVU1hraEJFbzRJelJFQ09rNW9sS1ZVSkpsaEpZc0xUVTlXS1cxWnRmVlZ4T1dJcXYwcDhRZE03ZExwWkRiYnJ1TnFha3BQOWNDZ1NlUmJEYWJURXhPME5mWHg3YXJyc3JlYVpkcjFsMG5YNDFOSlNsb1JWZ3FHVkxOSVBEclE5blFFbGU5eTBXWjlmWDFFUVlCUzh0TDFFU2RVaW5qZ2pHRXZwWmJGVUJLR24wTmJyNzVKazZlT01tRmlRbVNOQUVyLzd5TXNYUE5FV3NYSTFieXI5MFFOR1RIOUJ4ZzNyZWdNT2ZkL01EUURhLzQ3Z3hPWmNxQ2R6dTJISUNpTlVoTElwN25RWEhnWHF2Vk10OUpTYW9TRHdZWGRBQlhpbHJEK1BnNjN2R3YzMGFwRkdYWDBZWlR6Sy8rVlo3Rjkyc3JSUWJ3VER1ZEt6d3prd25vREloeldycEtrNXorYi82WVJkMFUzN2MvQnJ6ek52OTlBV3dYbXFucEdaNTQ4aUJiTjI5bS9laUk4eUJrL2VSZW43R0IzUnJUVEUxUGMvYkNSR0V2blYrWVozRnBtUi82b1I5aTA2Yk5Gc3pyOEhkLyt4bWVQSGdRR1RyVE5OdXZ0bS9iVEZTSytOa1AvVWRtWjJlUnRscHV0eTZxdFdaK2ZwNUFob3lPam5IekxiY2dBMEYvL3dCTEN3disvbnJBVWFYWXRHa1QvL2JmL3ErVXlpVm1abWQ1YU44K0U3bHNwL2ZzN0N3Ly9MYTM4ZlAvOFQ4aWhPRHMyYlBjZnR0dEp0TkJDWXRQNm9KQmRmdnR0L08ydDcyTmt5ZFBVaXFWK05FZi9WRis5VmQvdGVkOXJOWE9uajNMVzk3eUZuN2dCMzZBdSsrK2U4WHp2djN0Yi9PZi90Ti9ZdVBHalpmVjU5dmYvbmJtSnkvNjU3SHRxcXQ0ODV2ZkRHZys5YWxQODloakI5aTU4MnJlOXhNLzdpa3oxbW9QUC9RUTk5Ly9kZDd5NWpjUWR0bkcva2svQi8zY3lTN3pzcS8wZkcxMVk2dXZrTWt6ODFQM0h1NTA2SmU0U2ZleUFHL3l6UWsrOThxNkFaQ1Z2SmJaeVdZOVhwR0IySVZBbTI0eVpjckpWUmVJS3dUczJiMkxyMzMxRzdUYU1WbTRqQ2lVZGRYUVEzVFhQZTdlVWVZVkhibytxeFVucTFlMmM0dlJiU0N1R29tcHBPQnk2R1VCUkNxaW9jVk5QdHNvVk03emtsM0hFVzBhSFUyQTQzaXdDbzVoMlhkS2ZCYjZLNlUwbFZpMDdrR2huWEFQZ29Bd0NJbDE3SHZJUnByM2VGenV1ODczNE01WnNSamZaZlpuZSsyYW4vL2NMdFgrSjFJRWU0YTUxcmoxS3AvWGJrSVljclpTRkxGOSszWlROU0RGQXF0NTBESzNacnRBNDVVK3M0S1NWeHl1N2xFRVgwcE5hUVBPT09KMmpmYmdSeUFEMHNSVWljbXZac2ZCWWd6ZGlFQUVqSXlPTWpNN1M3cWNHZDhPdUNwWEtrVGxFczJsWlJOMmJDTm5scGNXV1p5Zm96dzhnb3RTTklDNDllYmI2Mm1OVFk4eGhwV1NDZDVHY3kwSHVyaHJPMk1xSHcyRTcxTm42VFBtUVhoZzNYUmdqa2t0Vnd0S21ZZ2I1NW15ZTVUZkR6UVdQTmNHYk5FMmJGeVk5Sms4QjF4eEhqZ2p0dWdWOXJmbGpZTnNYaGFjRWRMTWJYT0lUV1hSNElxZ0tpR1FPQkxiNGx6TXpXaUVsRlNyZGZPK0ZmUU5EREE3UDhmQ3dpSkpFblBpNUFrR0J2dHA5RFZZWG1veU1Ubkp4T1FGTGx5WUpFMjE1UWd4dmJsUzQ3VmFoVklVVWk2WHFRMFBzbUhEUnFyVmlsSCs1K1paWEZ6aTlMTm5VUXFDUUJDR01rYzJySHlFaFlzaU1ydXFvTlZ1TWI4d3p3MDMzbUQ0Z2VoZG42YkVmVllsekR3Uk56K0VyN2ZyVlZrQnRXck44T1FGZ1kvRWRjQ0pVMzQ5S0d6N2tRSnFsU3FWU3RWZnk0U2RtN0hIY2N6c3pDeExTeTBHaDB5bG1mV2JOM0xxMldlb1ZTcVVveExTQW82ZFRwdWxwV1ZjOUxCTDQyNDNXOHpPenBHaTJMUjVzNjJLbGVNQ3BHdnVBMUZvUUpzME5qcUoxSUoySjJIaTNBVEhqaDFqejdWNzJMQnhBNEhJbFUrMjZ5V0tJcGFYbHdtRGdKblpHV3IxT3N1dEZrRXV2ZEVwVHE3Q2o2dlN0TzJxcmV6Y3VaMkp5VW5MNFdSNXFYVDJ6RXhxVzNHZHJ0UzBWbWhoeU1TMWNwNWpuenptZ1JxWFN1ZGRLMzY5WlAxS0tUeHZoM2sxQnVUcjFpWWN1T3llb3lGRkQzTlZUcFdOa0ZZRVlaQ1RueHJmbXdESERpcUZvRjRyODdZZitXSEd4OFpBcHdac0ZBNW9TTTE4c3dUaTdyMi9IRnAvL3dEVDA5TzBPNDY0dlZkR2QyL3htYTJ3OHB4UnVUVUFtWTV1L3M4OTF6eFJzcFgxTHRyRzZjNUFqcE5Ob0pYbTVOTW5tWmljNEZ2Zi9oWi85TWxQc241c3pQZFJISk9MbkRlL3RWb3Q3bm4vK3psNy9rS1BlL1NhYTY1aGNHZ0lJUVZKSFBQNXozK2VvOGVPYysvUGZLQkhjMVpLOGZxN1g4T0hQL2l6VEUzUHNPK2g3N0oxeXhZemhNSitLRm1jbitmYTY2NWpibmFPckp5bWljcUxPekdMeTBza2xoUzgxQ2xScjlmUldtZjMzR1d6WFp5WllYNStEcTFTSmk1T2N2UE5OL3QzdG0vZlB1Ym41M24yekJuT0JSZU1IQWxDMXEwYk0zdTUzWVB6NzdoYXJiSnUzYnJManBBQkEvcExLWG5kNjE3SFBmZmNzK0tjV1Y1ZXBsNnYrNmpmdFpwNzc5MjRhU1lIVEJUZHJsMjcrT24vOEg2L1A2M1YvdlJQLzVSRGp6L3Vvd3hOaDExVHVSc3dLemh3ZW0yY2JGYXYvSDMza1ZuLzNRNk0xYzdTdVIzRkR6bjcvQkkydTE0VzRFMlFXeVNwZTFVNVpUZXZENXNTcmNMbTRSZWJGNHhYWUl3VUludnlTTFVBYlhQV0JkcXBuR2l0V0w5K1BSczNyT2Y0eVdlN0NKQXpKdlp1cjlOS2JTMkR2L2VyTlRqUkMvZnJESlNjNFJZVU96TkFUSkVrY08wbTZlSUZMSG9Jbk1Ma3ZGYzU1U1gvTHBNMHpSWnZ6Z1BkZlM4TzFBbkMwSGpKd0N0YmlHeE9YUGJDemUrWXEzMjMydmN2VUxzVXVQTjh3Si9la05pMUkzRjZyMTJjVzkvTFNKenV0cUtpZElYbnZKQk5yUHBMc1dYRHZNUjRoWU1QcmJFcVFCTlRyZFVZSHgveGFTTDVORWR6ZSs0ZGRWVW1rUzRVVzYyb1hPZWYzK1ZHNUx3VW1pRWtOb3FmTjZSTUNJYm5WSEZHakFlaTNGNmhERml3dkxUTS9PSzg1d2h3ejhJUlA4N056UkdWSWtwUlJLZlQ4ZGRKNHBpcHlVbEdoa2M4UUczcmZoUTRiRng1Y1RBRGNUSTNiL2dKOEtrMllNYWFMeXVkanhhQ0lyampRSGszSHp6WnU3RHhQY0pHQ3JoenRkSDl0YzdXc0FnTTBhMkxuTlRlVU5URVNVenE1R3NYeU9kS3MzY2poZ1lnRUdoY3VwWTV4bnN6L1gxckd6V0ovODdXS3pJVnF4U0FLMlZTVktLMUg0K21yOVpnODZaTlRFNWVwTjF1czI1OG5KTlBuNkxkYnFFUnROc3hqeDk0a3EzYnRuSCsvSGxtNW1aSlZReGtwVmlqS0NSTkZkdTJiYU5XcTlGb05LaVV5eXd2TDdOeHd6Z2pJOE1tSFVockJ2cjZhU2N4NTgrZkowMEVsVW9KSWJVdjErM0E1OFFDaWVXb3pOTDhBbWZQbm1YRHh2VmNjODBlbnhxdGpmVmxBc005aUplNmFZQlNtbEFHcHZTOG5lK3A1ZllSZ2VHR1ErTlRBaGRiTGNxVnNnVXlFN1NPakVHSElibnQzazlybFFvRGZYMVoxRTJha3FhRzZ5aEpFbVpuWjFsZVhpWlZLU0VtS2plSlkrYmoyRlQxNkJGNEdtM0QyeWNuSjBtU2hNSFJFY3FsTWtJV0RTQVgxWktmNHlwTmZSUkJtdGowaFVCUXI5V29WTXIwRGZSUnJWYjkrZVpuNml1N2xVb2xKaTllWkhSMGxMUzVoQWdremFWRktwVXNuVXRxY0RNTkliemVNRHc4eEMyMzNzTCtSeCtqRldlY2Y4NlE4WHFiNlBYNFN4dEJsVS9oOURpbFd4ODlSbkwrc2JuUzBTSURlYXdlWTZLTmNxVFBsbC9LKzhrY3FFTUdUcnZJWmpjdXJRMGdtS1F4TWdnczZPVXE4K1hmaTAweEE4SkFjTXZOTjNEalRkZmg5cFRzSEFNb0NDRXpVdmRjZGIvdjl4WUVraWlLdkJ5R1hqQ3YrTm1COEVVOWE2Vkl1dTd2Q3hXbXBEUVJNN2c5M3pRMy8vT1Jvdm1veERpT3VlMjIyL2kxWC9zRVAvZHpQOGZYdi9VdDN2Mk90Nit1aWpnUUVjSHM3RHhUVXpOOC9ZR3ZzMjdkT2k5M3RUYlZDR3UxR21EMmo4OTk3bk1vbGVDY0tka3prSHpyVzkvaVYvL3p4MGpqRGdLb2xDdVViVHFtb0toWGREcHRBbW5TcHpLNWF0cDNIMzZZL1k4K1dqaCsxNjVkek0zT01qczN4eDJ2ZWxYaCtQTVRFNXlidU1DMmJkc0lvNUF0MjY1aTc5NjkvbjBkT25TSXpWdTJFR3R0MGsyRGdEUG5UL1A0b1lPQWhUSno3emlLSWc0Y09NQ25QdlVwM3ZlKzkxR3RWcm4vL3Z2NXhqZStVYmp1NXMyYitiRWYrekZLcFJLZi9leG4rZVkzdjFuSUpDanNaeXZJQlJmTjJkM3lVVmJtTGRrMHlWVWlXbHdrWS9mNjdOWXRlaU9aZFBadmwvMllxWkhLMk1EV0dkOTE1YTZmNXR6VnhpZ1ErUGlCU3dJOVdYK09POG4xWG9qT0tYeCs2YldYQlhqVDNmSkNyOXZ3MUZxallqUHB6ZVRNK0Y0TStkemF4dE5LMFRyNXZzMUJkbE8wWGhVM0JvMEozeTVYS3V6Y3VaT2p4MC81aWlJdlppdGVQME1xVmh1WHE1emkyZ3ZsVUhHS1JuNXAyUzlXQkh0V0c1OVRidkxLcU1vUk96c3ZwZm0zdU5IOWMzc2gycFUrMEg5QzFPdjd2ZGxLSXV2V2pkSG9hMkFxbTVnVW5Ed3BiODlwK2MyNFoyUE9qbG5yOTlYYWl5M1BYSE9lY1M5UGhMQThCTm9xaEJJcEtDZ25idTlJa3BpaDRXRTZTWWRXcTJYN0E4aUlVVWZHUmxsZWJwS3FUUEZ4SUpEeDVDbUU1ZGx5cVJCU1NxOXd1MkxEUWpzTVFoVDZjV1hMM2IwNHd5MTdkeGJzeUtVSkYrNmRMaEptckRwbGVTdVNOQ1hLZ1QwRlVOQXBaMG9qUW9GU0p2MDFDRTIxRUdXSm1lTTR6cUlRY29wZS9qNnlpRlRYbERmdXdBS1Eybm41SFZEaGJzUmlic3Bab3hxMHNLQWMzaEFvN1BjT0Q4Tnd3eTAzbTh6UHp6TXdNRWgvL3dCSGp4eng4d0FoYUxiYVBPWCtKZ0FSbXVnS05CMlZJcldweEZpdjE2blZxcFJLSmNJdzVNRjlEM0wzdjNnZFFoZ1BkTHZWb2xRcUU1UWlici85ZHA1ODRxQkpuUW95cmlJaFRFR0JhcTNCMHRJU0U1TVREUFQzczJQbkRzcmxFdHBRMzJadlFWZ0QycjFUWVZLTGxUSjhQdTEyMitveG9kMC9wUzBKYmlMeXBEUWtsSjEyaDFLcFJKcWtOcEkyQjR3WVdMRTRkNFF4K2diNiswazdzVStQaXVQRUsveHpjM01zTGkzaW9nYmNXeFllcXN3NVpHems3ZExTTWhjdlhtUmdvSitSc1ZFSWdzSnhCYWRSUWNmSWdBSEE4N2Q0eDdzTUdCanM5NHE2QWdKclRMbDFLNlFnaUVMbUZ1Y1pHaHBDU2ttMVdrVnJ6ZXpzcklta3FtRlVMbDhBQUNBQVNVUkJWSlJSaWExZTQ1UisyOC9XYlZ2WnVuVUxDd2NQbzhrcVdPYWRUeG9MbnBNNU5Ud1FpaVYyMXNWNzhlZDJyU0VoZXRlMVcwZkNYMCtqYlVXOFBMRHZBVXhiK1VyamNGdnpPUWl5Q0dxdE5aMU9HNWZLbnFheEZVWEN2ZzlyTldtNzRJU20wV2p3cGplOTBRTEMrWlE5VFpLWWFuVlJWUGI5YTRyMEJ0L1B6WEhLNU51bDlzNWU0M2lWSnJMamxkdkxISGlBMDVPTFphanpVVGRtYjBzS0hhWXE1YnJycnVQWGZ2M1h1ZjMyMnpoNi9IaU96TnBKbzFYMmREdmtqUnMzc21uVHBsV0hIUVFCR3pkdXROTE5YdG1aUzBKeTlPaFJhd3VaSzdXYVRWckx5OW14dWIyeDJXenl2cDk0SDY5KzlXdll0bTJMLys1REgvb1E3M25QZXdyWDNiZHZINy8yYTcvR2oveklqM0RqalRleWE5Y3VEMjY4K3RXdjVuLzd4ZitkcjM3MXEvenhILzh4VzdadTZiblBqM3prSTN6a0l4K3hOb1ZHYXZpVlgvMC8rS1ZmL0VWKys3ZCtteHR2dkpIcmI3Z2VnUFhyMS9QbmYvN25IRHAwaUU5Lyt0TzgrOTN2cGxxdE1qRXh3ZU9QUDE3b3Q5MXVlNERtTTUvNURILzFsMzhGYVBidDIwZTlYdWVhYTY1aDc5NjlhSzM1NGhlL3lNVEVCQWNQSHZUbkh6aHdnSTkrOUtPZXQ4aTFmL1d2L2hYMzNITlA3dDBJNGpUMVZhYnlUVXJKSTQ4OHdyMzMzcHRWckxSOGYrOTV6M3U0NVpaYlREZGFNems1eVJlKzhBWHF0Wm92K3VCa2ZRL3c3T1ZXL21xWEE3Z1VIVDIrdXg2SGJFRlZLaHpYbzN1dWNjbkxpZHg1TWR2TEE3d3BLT0RZamRXOGxXN3lMakRsM0xvMzNheXRqSTY3QzYwVXBaQWRuOStVQlQzTFJXY1RadmZ1WFh6NWEvLzQvN1AzNW1HV2xkVzkvK2ZkMHptblRnMWQzVjNkMWRCTkF3MEVHVUtZQkdSb1FJdytBVVFFaEVqeUM1cHJqSElWdmRHZk1jYWZSbEV2NFFhamVaN0VnZWoxRXZXYUtHcmlpQUhGQ0JKTUdsRkdvZW1KbnJ1cXVxcE9uV0VQNy92NzR4MzIzdWVjcXU1bUVBeXU1K211cW5QMjhPNTN2OE5hMy9WZGF6bUY3RmZCZk4wWGFQSjB4RjF6dnBuWjc5ajV2amYvNi9LbHduZ2F5NHJEL21LM3Y1WURsd01aSC9zTENEd3ZwVi9UZittRFNtK2thOVljcnIxUkpwOUJrV3JmQlYvci93dmVOM2VsK2NEUXZ1dmtQbHIxSE8rSzF0alRUQVN6cEdTNmRHME9Xb0VTbG9XcGRQVS9BNUtrV1VLak1VZVN4WVZ3RWZOZG1ycmNHbW1TT0M5aWJueEpKcWVuU0xNWVgycW1aOUdnRXA0eDVQTm1PR2FCVmJLN0hSQUNTdUZRUlErUzlXeTd2QWJvOTB2Qk9TR1JlTW9BSmM0ZnB4MFdmbjVSODhNd2RKVFVUS1hNL0NvVmljeklsS1RaYkxKNzkyNW5BSXF1QmJYSEdDME9CMmZRUzhjcUt1eWl1REZxejVjMnRFZy9nQVhucmRldnlEWUNIR1BIOHdNQ1AyUjZldG9rejEvSzdPd016YmtHbnZuZUU3cDhyTGJEdFNmYlZvRzBjeWhKRXlwaGhVcWx3dUJnblZxdGloZDRuSHZldVd6YXZJWGx5OGRRQ3RKTWtiVTd4STBHTzNmdXBENDQwRlhpV2xJSmEweE9UckpseXpiR2xvMXgwTUVIdWZ4d3VucVlBYWdLUnBvUUhrbVN1dkNITkUySll3MmkrTWJUV3ZTMjJuN29KREdCQ0ZCQVVQQlFEdzBPa3BtUzFNNUFGL25yczh4ZjMvY1pxTmZ3aEdhd0NJUXVIMnM4dGRQVDB6UWJUZExFSmtBMjg4eGRTTk80cE5Selp0dTJiUXdNREhEb29hdFJ3bzVWeTR3MjBKMTV1Y0lZQ0xvckRJZFo2QkFoMzlQaE9iNHFzMitsbE9DYkJsaW5uZERqd2ZpQXFkVnFUTTlNVTZ2VmFMWGIxR28xbDc5cWVucWFxTExVTUVaTTJvK0N6ck5vMFFnbm4zd3lqejIybml4TnpUM3k4YW9aZmVXMVZra0xScGFOODM1YzF1NXhYSm9SQmlnU0t1OGJEYXBZUUtZQWtOcDNZSTFqKzBxVVFna2RDb2hoTGdDa1dZcFNFdDhQU3FCcWlYSGpudE5qc0Q3SWhSZi9EdU1ITDNmcmtPZmxJSjBOTnl5MlAxV1NnYUhCbm1mK3J5aFJWT2xoYXhabGYvTnd6amNlOGd1VlFYTGg5WExkN0xtV2RXTkI1UHdTZW00ZWROQkIzUHJWVzNuWkJTOWozWC84cHdiMnZUSzd2cDhSM1QyTzdmWG1Fd2x1YkhwQzUxWXFYclpTcVRDeWFJUUxMcmpBSmJ2dXVZYVUvTW1mL0FtdmZPVkZwZWM4OWRSVDNlLzJQQXR1dk9wVnIrSVAvdUFQU3UwODg4d3pPZlBNTTVtZG5UVk9GOC8xYWVtK3JvSDVJcW1BazA4NWhiUFBPZHNkVnF2Vk9PZWNjeGdlSHVZem4vbU1hOHZsbDEvTzVaZGZQbStmQUt3NTlGQ0c2b1BjK2s5ZjV2UC84SG5lZk8yYk9lMjAwd0Q0eUVjK3d0MTMzODN5NWN0NTMvdmVCOERFeEFTMzNYWWJwNTU2S3NQRHd6U2JUZTYrKzI3V3JGbVRqeHZneWUzYldMOXBBKzFPcC9SY1FnamE3VFliTm16Z3U5LzlMZ0JidDI1bCtmTGwzSERERFJ4Ly9QR3VyeDk1NUJIZStNWTNzbkhEQnY3MEhYL2k5bXVCVGFleFVMNGNBZXc3bjQ0OXNpVEdJYUNFMGpxSk8ySitGcC9UR2V5NExMM0cvY3A4K3J5UkZ3UjRZMHRYNTh3WDQ0WHdQSkM5MVBKYzdJc3M1eFRvSjNiekxIMEdEaVRxZDgydUMraWZNa1VKd2ZMbFk0eU5MV1hucnQwSTRSdmZseDZ0dmFYL0R0d1k2cmZvOVY2ajN6WHRydC83WGIvMXJJaGVQaDA3dk9TZGZRYVFGYjJaNVp1UHpLeEhySmpJVXp5RisvU09nMStPN005OWk5VEVmWG01RnZDbXpIUDBzeUo5RWZwOW5yVEFkNys4ZC9OY2JRUFcwUEdNblJmNUh1UGpZMGdabzdKWUo5d1VXY0VzQXVFSnc1aFR1VkwvTkVIUzU3TzQ5ZDRoTjBWQUlWZXFsWlJrYnRIUm9nQ1ZaVFRtWm5PajFwUkpSbWpXUnhMSDdObTFDOUFWYndRNkw0d0ZiNlJNYWN6TmFHUFFBTWtvWFMzUEt0R0NQTEd3TmNoc082eUh2cVEwbTNWUktXMGNkUnNCeGZDcTRwN25QTEtleU11Y3lyeTltUWxIS1ptZGJpK0ZUT3B4WTQyUk9JN1pzR0dEbzk4THM5OUtONUZ6d0VLcW5OV2puUnZsTWRVTlZIVWJGMFd4TzBUM3FDeUNSTHJ2ZEY4R3Z1WWF6YzdPNG5zK1EwT0RURTFPa0theGJxK1VLT0dCcVRwa0dRSUM4RTMrRGd2MnBWbEtmWENRZW4yUVNyV0M3M3ZVNndNMG0zT3NYOS9RaWZhRlpvTlE3SHVSNng5Wmx2SHY5LzZFNDQ4N2ppT09YR28rVjZWM1piMlczVS91ZVo0THpRTmNBdVM1MlRrbUp2Wnc1SkZIRVlhNXNlTkNkQlJFWVFRb2ZEK2cxV3JSYkxYd2ZFR3RWakhNQ3VVMjcrSzloUkJVcTFXaVNnV0w4Q1J4U3BwcUFLZmRiak8xZHk5eG5GQ3RWZkFFK0FoWEpNRE90NG1KQ2JaczJjTHh4eDlQcFJLWjlubHVTNVBLaElaUmVIOWRMOTRUUW9NM01qTk1OUU02b1ExSXFVOHNqQlRMVXNzdkl3VFU2M1htNXVhd3poM1BWRDRickE4eW5VMmpKSGgraUV4VEEwam0zdHdvcW5ERUVVZHcwRUVyZU9LSjlTV2QwU1V0TjJ1dXl2RzNudU1valBYdTc4c01wQnlna2U1NjBnQmVPa3pOclFmbVhsSVU1aTdXd0RhN3Zma3VNSFBkVmtQSzBzd0FOK1YyNUd1QTljcExmRjl3Nm1rbmM4NjU1MmpHWDlmYWFjWG0yY3FVem9ja1BJODBUWHFPKzY4b2FacVlOZHJyWVl6MVkydEI3NXkzYzlkS04vUGM3bVBtRTdmR0FqMXVZeUVFWGlFNWRmZTkwaXhqYUdpSTVseVRMTXZZdFhzM1dab1JtRVRleGt6WDRiVktJYnppT2w5ZXExdXRGdGRlZXkzTkFtdG1Qam5tbUdONDk3dmZyU3ZMS1lWVTBHcW5YSFhWbGZ6SHVwOGlwV1RidG0xTVRrNEMrVjY1ZCsvZUJjUHdpbjFxR1lQN0s4MjVKais1OTk5SkNnQ1VFSUpseTVkejNISEhtYkEwTFVtYUVNZXhBOCtWMHBYYTRrS2lhcVVVZDkxMVYwL1kxTUVISDh5VlYxN3BxbTRCSEh6UVFhdzgrR0IrOXVBRDdyNVdEajMwMEI1UXpQTThQdjd4ajNQQ0NTZncyR09QY2ZiWlo1ZWVYd0c3SnlmNHZhdXY1clRUVHVmNDN6emVuZnY2MTcrZWM4ODlsNy81bTc5aDZkS2xiTnEwaVpOT09vbFBmZXBUTHVkUGxtWDg2Ny8rSzIvNjR6K20yV2p3K3RmL0lVZXNXWU5TdHVxY1dTdEs5eXoyOVR5MmNONDdCdHcyYTVNTzZIVFZOL09yV0REZTdoRVc1TGQ2aGdtUkxkaDM5cHhTV3d6QTZUNFJ4VFkrLytRRkFkN1lLa2hXckJLbXNMRzd1WUc0TUNqU2JVaFMzc1M2cEZBY3NuQzkvdWNycGNpVVZoZ3pKQU8xS2tlc1djUE9uYnV3M3RpaXA4UnV1TGt5MWp1Z3BiQTA2bndSTHlheDdKNUd1YkpRL0xSZlgrU2ZTNU9zMlA0RWpKZlBiajRHSytzTGp2MXlwUHZlZGtFSmZOOTFacHJwaEpYNHhXZmN2NG1iOStmQ2dGaS94My9HRGVENUx0ZXY2dy9rMklWdStXd2E4WFlBbFQ5Y3FEWDd1TnorZzU3N0dxL2R5bldmQS9ZQkl6MUw4OEZzT3BxVmtGS3JSaXdiVzRJUWlpRDBUTFVVcTZ4WjQwUDJkck5ySjlxZ24rYzU5WDF5WUdEL2dHSG1QZmFYSVVVRnJxeTBxaEliUW9uYzJLS3dWZ3Rod3luMWQ1NGJDOUw0Qm95QkpvUmhKdWp6SkZML3JSUzc5dXhoZU5FU2hKS2w5VnhLYVR5TzNjbUlOVFNoODZGNEpvRzkvc0p6K1NOQTcxTjVXejFmbEpnWFJkRzVVTFRCbDBsYkN0aytzL2FTRnZNR0ZKL2ZsdUZVU3BjS2pkT1VxZW05UFBqUVF3NUl5RUZ5QlRiQmZWR1I2d0lIN0gyNzErenU5YnU3TGZwN0d6dXZlN040amZubWZiUFZSRWxKVksyaGxHUnFZdElwOUE1RWt5Q1VIZ3UrNXhQNkFXbWFsZG9zaEdEUnlBalZhc1hscWJQanlXNi9tYzFUVUdpN2xKSzllL2ZTNlhRSXc1RFRUait0YTF5V0lEUHpMT1ZuQUIzbUltV3VuNFFtejlMTTdBek5ab3RtcTBsVlZmVzl6V21CcDlsaE5yUXBDQUxpT0dab2FJZ2tpVjIvYWZBdG53djUyTkVVK2lBSThKUmh2UWlQTE5FQVRwSWtURTVOMGVrWWRwcjBkWkNGVWZ4blptYVpuSnlrWHE5ejhza25sNWdJbHFCU0xpaWg3Q1RBZW80Rnhmd1BHRERXVnVIU1pWOXpjOVcyWFo5cERXQzdkdWxRSVZpMGFCR1ZTb1hob1NHVWd2cEFIU0dnVnEyNlBwYzk2d2JnS1E0NTVCRE9QdnNzdG0zYnl0emNYR0VleXNKNE5QbXR1c2EzMDVNb003ejZHZmpGMzkwODZ3ZVVHSHRHZGFXVXNPTWJpZ0Z4bmdacHlIZlJQT3lpelBJb3JlY1dpUFFDeHNlWDg5SUxMZ0NsbVU5SzVibXJMRGhsMzUxU2lneTlabFdxRlNhbkpua2hpTy83QkdHb0szYjFCUm02NTMwL1VTYkhoOEJ1QTFCWTUxUlpYOWNPR3d2Y2w5ZER6L2ZCRSt5ZG5tWm1lcHBtbzFGMFd4T0dJV0VZa3FZcHM3T3pURS9QTUQzVFlHaDRtRTRTczJmM0hyWnYyOFpocTFkejBJcnhBcmxNVVdhYTZmSDAxYTkrbGVucDZma2Z6VHorMnJWcmVkZTczcFUvc1pKODhDTTM4Sk4xNjNTYjV4SGY5N24zM252NTJNYyt4a2tubmNSWlo1MEZ3SzIzM3NybXpac1pIUjNscXF1dW9sS3B1UEY0NzczM1VxdlZHQjhmNTh3eno4VHpQQjUrNUdFZStQa0RyRisvM2wxN3krYk52UHF5eTVpZG1YRjZxWlNTeXkrL25DOTg0UXNhN0RmeW52ZThoOFdMRi9ObmYvWm5uSG5tbWV6Y3VaTzN2LzN0UFBua2t5WHdxanZrQ1RBRkRnb01LQXlJbldYN3pEM1lUN0orNTVtWGZQNzVMK1YxcjN0ZFNYVys4TUlMVVVweDY2MjNjdGRkZDNIVlZWZnhWMy8xVnl4ZHVoVFFZY0NmK01RbmVPOTczMHNVaEt3NitHQzJiTjdDdmZmZXkrR0hIY0xLZzFkUVpOU29ubC9BaHUwcnNnTzJPWUFTMEpKZnZIdE5MWU9hNVFib051UjZpbkJGY1VvZDlEeVZGd1I0b3dkdDF3YW8vM0EvZTRFTGZaUlZLUEtCWDQ2YksrNWgzUk5JZThETDFhdm1VeUtWMHNxdHpZUGplVDVISExtR2Y3LzNKeWlFOGFSbTdubm1HZzBTVTRhMCtBeTVNcXNYTzFXNGp5aHNDclZhalRDS25ESlpvdHc3eEhGZmhqQTBtMDNTTkRWbFF6VVMzK2wwUUFpaU1ESUtTYjVwZEQ5M3YzN3JsV0k3bmhtVFZ6OXpJZUdXVk9oa2owWDYzVE1yMXRqVGNtQlZwNTRac1dQeHViajNVNU9Tc2ZQTVhMSHI3K2NHUElBZXZRWmpkei85NnhwdFRnaVFpV1JzMlRqMWdicXVEdWZwTVM2TVVlTjVOclJBekg5dnBad1hkcUY3SGdpSTU0NTlOb0cvQmNTV0V0WktrZFNsUGd0dGN3Qi93VkFxZWtwelExUGdLY0JUaGVTa090ZUExMFVYVnNZd2syWWQzcmw3RndPRFEwUmhTQmhwWlQ3MFFnMHFnNnZHWWdHUUxNc2NlOEFUd2pFU2hJSlVTTTBHVVRxeHJDeUVnZHJ5eGlYVDFSbkJPSU1ZYzAxUnJENUZ2ajg1Rmd5NXdTeGxScHFsN042OW13Y2ZlcEJkdTNacDhBTk1ZbDJ2QkhvVlBiR3FhQ1VXcE1oR1djZzVrbC9IT2lUTXhWVFowSjF2WEZxd3NWS05xRlFxeEhGTW85RndDbjBVVmZDRVI3dmQwZVcrQTgwS3lXUktwa3pDWE0xeHdCTzZ4SFM5WHVzQ2I4cEFvZjNkOTMwZWZ2aGhxdFVxNCtQakxGKyt2TDloVEJjNDBWZDBYMm52cnY0a0NIUUo3c0hCMVFVZHhnSUhkbDMxbkVFUUp3bTFXczNwRkdtU2tKbXdPTi96ekRnekNXMEw0Rkc5WHNmMzlMNnZwQ1JOTTlJc2M4WkNvOUdnMVdvaTVRaFpwc0NEdU4zbW9ZY2VZdG15TVZhdFd1VVlRY1VxV1FaK0E2RkRKelRPcDljdFB3ajB1dVVMQXMvK0hyZzhJcDdub3dRdTZYTVlobGhIcTh5TWgxWXBCTDVMc3B3a2lWNFBsTlpYcEpURW5SaVpwc1J4VEtjVGs2UXA3VGdtaVZPa2tuUTZzYWxnRXhNbkNTclQ4WVBWNmdCSEhua2s5OTMzMDhJck1xR1hOcmVlSGFwV1g4dmhXNG8yUmpGZlUzRThGTVdOTDd6ZU5hZGd6RnVtbURYc2xWS3UycFA5M2ZhaGxKSXN6WkJTRVpua3VtNEEydEE5ODY0eXBUWGRhaVhpNG9zdVpQbXlKWVVLWjRWbk5HQ3dVcFpKcGF0dlpha09zMnMwNXVZYjRQK2xwRnFwRUlVUllSUVJHM0Rzd0owWW9yamNPYkY3VnMvUmZmWm4rMTdDSUtEVGF2Ri92bktyQzNtMGM5SDNmY2JHeHBpWW1FQkt5WjQ5ZXdnckZhNi80UVltSnlmWnVuVXJjWkxnK3o3MWdRRSsrNmxQTWI1a2lSM0pQZXBWR0laY2Z2bmx0RnF0ZlQ3aGkxNzBvcExUSVpPU3h4NS9qSnYvL3RPODVDVm5MWGp1UGZmY3d6WFhYTU4xMTEzbndKdVBmL3pqM0hQUFBSeCsrT0ZjY3NrbERyeXBWaXI4bjg5OWpwcy8vV2xlOXR1L3pWZSs4aFdpU3NRLy8vTy84TzQvL1ZPWDVGeWc5OUxBOXpuN3pMT29SVlU4QlJ1MmJNUWVZR2Z4b3VGaGR1L2N5YnI3N3VQMXIzODlRdWd3cE50dnY1MDllL1p3OU5GSHUvZHk2YVdYY3VtbGx5NzRQR21Xc21QWExuNyt3TTlKVE00dCsvNTgzMmZ6NXMwc1c3YXNkSTViKzlDZzJYeU1WU2x5UGNLZVo4ZlEwTkFRTjl4d0EyOTYwNXNjQzZqUmFQQys5NzJQejN6bU13Z2hTTEtVOVpzM3NuN1RScFJTTEJsZHhNZis2bjh5dG1SSm9USDZ4NEZyOFFlcUgvWTd2bUJya2pPTmk2SGwxdWExTUwvOSs3bHlMdTZQdkNEQW0zNmkzNDNKeGo4dkFGUE1nbC8wdE5oamJhSTlmYXgyNUJRbmlLQlVkYWw0c3IxQVlWR1ZCaVRTWVZFcEt3NGFaMlJraEptWmhsWUl2Y0FwbUZGVTRmampmNVBGaXhmait5YUR1TG1XcGVEYk5raHBsU205YzdkYUxaN2N1cFZ0VzdjU1ZTcU8wdGNMWU0wL2NIVk11MDdzZCtTUlI3QjQ4UktDSUhBSzJ4TlByR2R5Y3Nwa3N1OHQyVjE2Ri9zdzRKN3VCSnJQQUFqOG9NZUwrNnhLN3M1Z29iN2R2NHY4TXU3OTdQWEh3dSs4aUo3bng1Zk8yTTl1a0YyaEkvMFVtR2RjOW1QKzdOLzNUK1hHV3FuemhNQVRpbFJKRGoxME5WSXAwalFqREpRdW1kSjFiNGtDV2VyNUVodlA3NkpWNzIrL1BaZU11NFdrWnh5NEhEQmx0a2FKaFZNQWNlejNZSHJkaFlMSVBDeWt6L3QxYTcxSjZIci8vZmZwcExYRzR4TjRnZjduK3k3M1RlQUhCRkZBRkVVbXAwbW1TNGdMQWI0RzRLS3dRcjAyUUJSRnhPME9VUmlobERSMGVOeStVSzFXUWVXc0V0OFA4TDFDVGhRaFhPVXBIVHJsdWJBcDIvNGtUV2sxV3pTYmMyemJ2cDNkZTNZek03T1hKRWtJdzlBcHFrSUpmR0Yzd1R5SGpyMk8rOXNabjJXd28xdUtJRWo1blJqMmdOSU1KTi8zU2RQTXJlbnp6WG5yc1BDRXgrRGdJRk5UVTlyeEFFUlJwRUVMczUyUGpvNFN4ekZ6YzNPa0tpMjNGOEhBUUoyQmdRR1hyTGpmT3hjQ09wMlkzVHQzRWNjeGl4Y3ZadW5TcFQwVlVicmJhV2VsVW5ic2RYc1hkUjRSQzhiU1pUamJOZENPQTNzdFpkaDIxVnFWZHFkRHRWcDE3NjlTaWRnN3RaY3N6VmcyTnVidXFSWGZITXlMb3FnMHlxV1N0RHR0YlFRcXljVEVCRW1Tc24zYlRsQXd1M2VLSjU1NGdvMGJOL0MydDcrVmtlRVJEWnBreG1pVTB1VE5NWE5JUUN6MXdxUXIzdWtRdFN4TmFiWGFtc0hUYUJCM09xUnBRcnZaSmtrVG11ME96VTRIaEsyNkZaQkpTWkxFZWw0Z0hFaGpqZFU0amttU3hMQ0dZdTFJa3dxWnB0cTU0d21TTk11QmJJRURTUzN6UlNuSmpoMDdHQnRiWXBMN3BxVmNOMFZBc3R1Z0xqSnNpaXpBNHRyVERRaDJqUmpIY09rMy92S2pUSmhMNFo2MkxUcTBVcmorRHZ3UUhmcmZuMFdxcEE3UGpZS0FrMzdyQkk0NzloaUVxUVJtMTlOaW05MWFvcFJMUks2VUlvblRYeUdYMHRPVEpFa1FsS3ZnQWd1cUEwVW1wVHZZQUhKRmxvMWxrd0V1SkxnSWhQY1QzL2Zadm0wN1J4OTlOTzk5NzN2WnNtVUx6V2FUclZ1M3NuSGpScFlzV2NLamp6NUtGRVZzM0xDUlY3ejg1ZXlkbXVMVUY3K1lnMWV1WktCV1krWEtsWHpnQXgvZzMzNzBJeTYvNUdKejVkeFpiS1ZXcS9IcFQzOTZ2eHc5L2RvcmdmSGx5em5zc0VNcEdlVmQ4MlBEaGcybFBVc3BSYnZkNXRnWEhVTmNDTTlMNHBqZk9Pb28zdnJXNjdqNzdydlp0bjFiNlg2RGc0UHVObG9mMHY5Vkt4VUdLaFdFRklSQjcvbzlNanpDQ2NmL0poTlRVNlhQd3pCazhlTEZwYy91dlBOT2Z2Q0RIN2kvaFJDc1dyV0szL3U5MzNQNzBNWk5tM2g4L1hwZThZcFg4SWQvK045WWM4UWFkL3o3My85K2R1ell3VTAzM2RSekw3c1h0VnF0bnVURlZwNVkvd1QzL1BqSGpJK1BjOWhoaDZHVTR0RkhIMlZ5Y3BLVFR6NlovLzdmLzN0cFQ2dlg2OXg0NDQzY2VPT051dStCVE9vMWZNdVdMVnh5OGNVMDVwcU1MVjJhMjhyMjVDSXczYzJFV1VDa3NWdXNWcVhBT1JQS1l5bTNlN3NkVUc0ZnBieitXc2VQMStXMGVpNnI0dTZQdkNEQW0vbllMZ0JCNEplTzgvdVV2YmFETEZlSW9EZ2djaVZlZFVWNHF0NE5hUUZEUmduSWxObFdWY2JvY0ozVmh4ekMvUTg4NU01TDA1UjJwOFB5NWVQczNyMkxUWnMzNldTVW5sWFNQY2NvQ1lNQUlUd3FsUWpQczE0cG5lbCtzRjVuK2ZMbDdOMjdWeHN1WnBPMlNzTkNrbVdTcWFrcGhvZUhXYng0TWR1MmJlZXh4eDQzc2VLS2VyM084UEN3QVo1bUREVi9maVg2UUtUTUg4SjQxSjY2Y2VnWmo3YkNsT3BFR3dCRlJYZC9HUVg3elR3UWNNQ0dlMm5NUFEzWm4zdDNIU1BjL3dzYlZ6MlhXYUEvZWltUFJWSGxYL3M5K3p5bmQ3Zk5XL0ErSU9WQ0ttTjVjNW52dWZzcDFOYXNXL0NWZFROLysrMFYrNTZPQlNtMlYyOCtVZWl4ZXZWS2tERjRDcDhBSHgvUEpaMjFhMWJPa01CNGlGV2hkRzF4TGp3VnhhdjRkOUd3Zks0a0NBS3lMTVd5RkNXRjVMZ2lYNitzWjlxS0s1M3UycTZOSzErWjh0clFwUlFZWTh3ZWJZd3h6N0FKck9Fb2hDRHdBNVNuRUtHbThEWWJUY0l3b05tZUk1MU9zTWw0Z3pCazJiTGxWS01hY2RKaDg2WW45UjRnZkIzNklSVkRnME5VYTFXeUxLUGRiTkZxdFJBZVZLczExNGJRVklaS1l1MlZDNE9RU3JWQ3RWclZzZnFCYjZqMkNzL1grNHAxd0RkbVoybTFtblJpbXpOQVVxbFVHQjBkcFZxdHNuNzllZ2RnQ2ZLS0pyazN5eGgzdG1NTElHM1JTT2syWEx2Qk5mditoQkpVb2hxTEZ5OGg3clJwek0wNU5rVS84VXlaYklVT1Q2bFVxdXpZc1ZQbkRWQ0c2WXF1S3JaNDhXS3F0UnFUZTZjS1ZRbHpFUWlXam8xUnJkV0lvZ28yTGtrWjR6c01RanFkRGs5c2VJSW9xcko4YkJuRHc4TjZEYlNHZ2ZVRWl2eWF1WlREdzRUSXgxR1dTWk5RVzRkT0dZZWh1NmJyYnlFS1NuTlBweE1FQVVtU01Eczd5OUR3RU0xbWkwcmd1L3cxdm1mWmFIcTlFSjdBVXg2VlNvWEFEMHlZbklib21uTnpwR25xSER6Zit0WjNtWnFhQXFuekRBV2hqNVFaTjkzMHQ2NnN2TTdCbzU4N2svbnZMcE9CcTV4akFCTUR5bWdBMEpiOWxyb2lEWnAxMDI2M05kRHBCMVFyVlIwYUZlU2VOOS9PWmROWGxvSGlWbEJ0bGVoN2twc09UcGNwK2VHVWFiZGlaSFNVOWV2WE8vYVJLZ0NVK2hYbjF5bnFSYllOOWxsSzgwSG01OXNXV2lBa1g0OFZ4VWIxc3M4RWlId3RLczRyMzh2RDY2WE1UUFNaNTByTUY4VUNCTHFTRklRK0hIN29JVnh4K2FYVWFoR1VISUhtZDdQV21lR0dFdEk0S3hWUlZHWHIxbTJNZHpFSC9xdks4TkF3Y1NkbWVHaVltZG5abnU5MTMrVWdiVC83eGVaT3NxL2N2V3RaV0R2TlZicHpSSFdQaXlBSUhCTm15NVl0M0hUVFRXemZ2cDJWSzFkeXhCRkhNRFEweEcyMzNjYnlaY3Q0NE9jLzQxVkh2cHJKeVVtKzg1M3ZzR25USnBZdFc4WjFiN3VPc0JMUzZqUlJucDIvdllWVzlsdEhuaytVcm1pbnEraDVEbXpPc3N6bCtRSWN3NnRhcmJwVDIrMDJLNVl1WTl2dW5lNjQyREJTOXV6Y3ljN3QyL08rVnNaaDVYbU1MbHJrcm1GTHZELzBpMGNKRFZ0Mzc4dzBSeDEzRExiVEZSckViYlZhT25HNXVkN0l5QWkzM0hJTGp6LytPTGZmZnJ0THVMeDkrM1llZlBCQktwVUt0VnFOb2FFaERqcm9JSGZQTjd6eGozajFaWmR4M1hYWGNmaWFOYno2c2xlWHVtVHQyclhFY2N6Zi8vM2ZsL3EzWHErN2ZFR05ScU9VYThmS1VMM09qZi96Qmo3OG9RL3hscmU4aGIvKzY3OUdDTUc3My8xdXZ2YTFyL0hLVjc2eTcvanIzb3M5SVJDQkthWmc5ZDRDNkdXbFg3N1crY1VtcTdaTVBkZVZ2U0tnZTJnNTRLaG5BY1B0dlRyWG8xZEkyTjFkM2ZtNTAxSDNKUzhJOEtaYm5obWpvWGNROWx4VjVSdHRYeEY1U0Fobzc2UXZQRjIyVFNsODMrT28zemlLKzMvK0lGWnJGa0luQ1d4MzJzU2REcXRYcjZaU3JiSjkrM1lPT2VRUUp2YnNZY1dLRlhwVFVEQXlNc3kyN2RzUkNFWkhGN05ueng2MmJIa1NJUlNWcXFiQmRUb2RCZ2I2ZS8vNmlhMENVcWxVYURSbVNaS1VLQW81K3VpVG1KMXRzR0hqQm5idDJrMFFCRVJSU0pwbUJ3eUU3TGNjNEt1VXhjWEdWT0t3aUhTYXBrUWg5SlJHK2JYOFduN2xSSkdsR1V0R2gxbTZkSlFzU3drRHE1d3JFS1lVTXQyS25UVk9wVFpHYkk2c3dyelZ4c1NCZVNWRTEvbkZuOCtGZUo1V25BS2hBUkZwMm1PQjhDSzd4aGxRZ0xCR2xkTGhTVW9KN1JieWRGaUpCeUR5aWxEV2NOUEd1U3F0Vjc0bmtOTGNRM21FVWVqNkpKTVp2dSt4ZU5FaU9uSE16TXlNVHU2WnBiUTdiYlk4dVlYRm8wdFlORHlDTHp3UUdaQTVwa2lyM2FKZXI3TjQwU2h6bFRtMnRiYVJwVEhOdVF5RklJb3FEQTBOVTZ2VlNOT1VyVTl1b2ROcDA1aWJOZjFqREhQamNXdkhMZUk0TmtsY2RYbHJwU1JScE5tTGFaclNhclhZdG0wYmc0T0REdlN5N0FrRUtGRUlQM1l1NDl3ZlpnR0w3bERsWWk2VUVrRHFnQjd3dlpCNmZaQmF0V0tTRHFmdTNCNHBLSjhlZ3RxQXpuZVRwbkVoUkNrZnI1MU9oNm1wS1ZkT1ZaQW55QVVQSkF3TTF2SDE1Z0ZLSjFYVTN2V0FoeDk2aEptWkdZNDYramRZVXFDU0MxZXRLSWZIWFI2VWdnSHNqSy9DOCtwL0JnQW9RRDNLY2Q4MXFDRU1tcVB6R25WWENiTHZRTytEbFRBaXJkVVFIbFNpaUVvVUlkdHREUng0SHBJTW16ekZRNjhWZmhBd01GQm5ldThNdFlFQlBYWlRYUjdlTTBiVlF3ODl4SklsWTdyYW5WQWtuWVFnOEppWmF5RHlZV0Q2M2JheHR6cVdmWTQ4aEZPUk9XYWxZVjhaa0VjQllWVEJPb3p0M0xaSmZQVXo2UGR2NTdZYldyWnYwZk5jNjhTM3J3QUFJQUJKUkVGVUlWQmVHVlMwQUVZL2xvdG1YNFcwbWswSDBvQndJSVlTWmQxeFBxQzdCT3gwM2FNTTVwbjNYeWhkN2tDai9DUnluYlY4YnplZUN3bkRwWlFFUVdpaE92ZDV6L01DUWVCeDdybG5NelJVTjJCYzJhRmgreXFWR1VwSUhUNXFCckZtY01IczdBekx4NWJ5UXBBc3l3aUNnRXExU2hBRUduUnduQUl0Q3pGbGVxUUE0SFN6QllvNVBhRC9udXY3UHF0V3JlTDIyMi9ucHB0dTRrLy85RSs1L2ZiYitlcFh2OHJqanovT2JiZmRodS83bkhmZWVlemFzWlB2ZmU5N0xpSDloUmRleU10Zi9uSSsrdEdia0ZuR0JTODkzNHlZL2t5dEpFbjR3UTkrc0dERktTdWpvNk9jY3NvcGVUaWtFSXlNalBCbjcza1BvNk9MT2YzMDAvbUx2L2dMZk4vbjdydnY1dnJycjNjQTRkVFVGSEVjTXpJeUF1QVNxTWZ0VGs5N0hubmtFZDUvL1FjSnc1QkxYLzFxMTFkWFhua2xWMTk5TmYvN2YzL1c5ZDNBd0FEbm5YZWVya0JWdU00Sko1eEFjUkhadVhzM3UvYjhrSkdSRVJhUGpvSlNqSTZPY3Y1NTV4UDRQbGUrNWtxR2g0WkJ3VlZYWGNYdlh2VzcrbjJaLzRwdjZZd3pYa0pxV0szRmQ5ZzlScnJmN2VEZ29BdDEyck5uVDEvbXplR3JEK1BnOFJVOC9OaWpQZC9WYWpYaU9HYm56cDJNam81U3I5ZGQ2RndRQkl5T2ppS0VZR3BxaWtxbHdzREFnQWI3MWNLUkZ2M2F1bitTOTdoYjg1Nml1TDNHL1BUOGNsV3pYd1Y1d1lBM1pkWk1Mc2I1UE45WmhVRldWdWp5amJ3TEVld2FBQXNPVVZYMmdqaHZyOUtLU0pxbEhIYm9vUXpVNjh3MW01bzE0L3NNREF3NGFuNFVSUnh4eEJFc1diS0Ura0NkWldOamJOdTJYWmZVR3hraFRWTU9XYldLd2NGaGhvZEhHQm9hWkdKaWdqUkxqRmV0SEd1K1AySTkwbFlocWxhcnJGMjdsc0hCT2xJcWpqcnFLUDd6UC8rRHJWdTNGc3I1VlhybzRRZTBRWFczd2ZiYkFaNVg5RUpvajNDdUpHcVBuazU0K0d2d1puN1pyM0VpRmo1dTRXdDBRK2o2djRWS2FPN3YySDAyQVlOaUczUWRtOXc3NjlHYlZQelpFbXZRS1NrWkgxL0c0T0FBcmJscE1qOGk4OUJBQTJoRG9xc3NxRUt6bFR3dlo3ajFneklQQ0lRdEdpQ0ZUZmRBQWFCblVqeGZlNXRWbHVtWTlsWVQ1ZWxrd0VwS2w3aE9DTUhBd0FDTlJrUFRkSlV4K29Tbks5U2hxRlNxSkdrSEtUTXo3c3NsWUMyN3o4TjhaOVYwQmFIbkcwVld1WkNkVHR3eGRyV3V4R01WbFdvWTRsVXF0T09ZVnFmRG5vazlURTNzQVFHRDlXR0doNGNKQXArNXVUa205MHl3ZGVzV2R1NElDUVB0bmF6WFJ4Q2VCbHFhelNiYnRtMmpWcXN5TUREZ1BPeFc2Y295RGNaVUtucmRybFFxam9XaHlHbk1sVXFWNGVGaGhvYUdlT0tKSjhpU2xMblpoczZYUWo1T1VwTVR4QytNSkYzTkNXeHVrNkp4WER5MzM1d3RnanVXeVJSRkVkUFQwN1E3SFFOY0NBY0tLRlgwR09vcVFvSHYwekhWUU5wdEhlcGpGVlk3OG9VUXRGb3RwTXdJOUNkWVhVQ1pQbEFLeHNiR0dCMGRKWW9pc2l5ajJXaXlaZk1XbXEwNVRqdnROS0lvY3Q1RHEzTUlMTFBCSnJuV3podUZycXRoRlJOWE9jbDZFakdwbWMyN2l2eWd3T0t4N0EzaHp2TThMLysrV1BNYmlHTnRGSVREdzlTcVZlb0RBeWlWSVFjRzhkRGVZbVhlbFNjQ2hPZGh5NElyenlPSVFvYU1nOGlHZmJ1Y0dWS0hLclRiYlYzbUhzMW84anpQTUFSRVR4aWRaYkpCYnR3cENnQ2V5c2d5eThMUis3VHdOSFBITXROOHp5ZXFCUGhlU0JIYWl1T1lKSTJka3A2b3hJRVhkclVyNm9uQ09IaWtraTQ4cXBSVXVjQ1U2V1lXTDE2eWhNYnNqTHVPSGE5Q0NKMjdjSjdsMDE2bm00SGpsYTZCQXlEZGVUSXZhbUdaZk1YNWs1bTVacmVrb2pOTmg3YmJzQzlGS2pPRWVVOTJMTmx6aXN4QmdjRDNQVTQ1K1NST1B2a1VkNi9pVDl0ZkdkTGs2c2p2cTR5Umw2WXA3WGE3MTNYK1gxUmFyWlpqZXpzajEyNjJUMXZ5QysyUGVXdlh6Y0hCUVM2NzdESisrdE9mY3QxMTEvSDd2Ly83M0hqampYejBveDkxZ1B4QXJjYnZYbmtWdDN6aDg0eU5qZkhXdDc2VmpSczI4UCsrODUxYzhOTHplZU1iL3BEUjRXSGM1dGJuZ1pyTkpsZGNjY1hDQ1l1TnJGMjdsbTkvKzlzT3ZCR2V4OXZmOGxidSt2RTkzSGI3N1p4eHhoa3U5UFhyWC84Njk5OS9QeTk5NlV2NTFyZSs1UkxtajQ2T0FubzhOcHROWFFsd0xtZlh4bkZNbW1WODdPTWY1NUpMTG1GczJUSm5wNnhhdVJLQVRnSHdPZWlnZy9qSGYvekhIdjJuM3g1MTQ0MDNjdVdWVjVVQWU2VVVVMU5Uek16T1VJa2lNcG1SeEFseEVwdWZDV21xODQ0ZGV0aGgrTDdQVCs2OWx3Y2VlSUNwcVNsK2V0OTlmUFNtbXpqeHBKTTQ3N3p6QVBqU2w3N0U1czJibVppWUtMVmowYUpGam5tMFk4ZU92amx2UEFTMWFxVnY2TmZRNENEZi8vNzNPZTY0NC9qODV6L1BoUmRleU1hTkczbkZLMTdCV1dlZHhjMDMzNHlVa2l1dXVJTFh2LzcxdlBhMXIzV01Kd2RVSTl5K0JmTXNlL09NKzRJbVVEcXpwOXBnNFRpZHBxMjMrRWJ4YitlNDhhdytZQm42b2dDQ3FuMWdBOCs5dkNEQW15Uk5uZUhRZjZETS80WlVZU0ZVRms4MlhvcHlRcTc4U1B1L2NvdFlMZ3ROZWp1UWRJbEZBVEpqYUxER29ZZXM1TUdISDBFcHJVeUU1aHBoR0xGanh3NmFyUmFqaTBiWnZXczNVU1VpQ0h6cWc0TzBXaTJIaGs3dG5YTDNHaDBkWldwcXd0SGJiT1oyTzJDNzI5WU5Xbm1lWUdob21DeVRISFhVVVJ4enpERnMyZklrMy9yV040bmptQ09PT0pLenp6NmIyZGtHLy9FZkdzUUp3N0NFeHFxQ2NyK1FRZjFzR3RzMmhNeEt1a0I1d2VlUFBKZXJ5VUwzZnJZVkwyVXFrajZ6OStsZTVKL2VjRk45Zm52NnNuOXpvTC8zOW9najFoQ0ZFUzNuV2JYR29GN0hiRnluOHlSanE4VVZ3bnVNdUhWQTVON3ErY1FxKzVtbWx1aDdQRTF2eVRNcDlXcU50Tk1teVRKWDZRZEF0VHZHZ2FaY3UyMjFqYVFUSXdvYnZQQjBBdFdCZW8xR015V1ZxVk1NSEN0Q0tRWUhCMmswR3U2ZCtEYkp2RlI0WG1BWU9EWmtRNkdFM21tcVVWVHlVRnBqSi9BOG9pQkErQjVDNk53M2pjWXNuVTZMUllzVzRYdUFrQWcwd0c1QkY1UmlvRHJBNE9DZzlwd2k2WFE2eEVrYmxFNmtXYW5VOEgyZlRrZUhXblU2TFpLa2d4SzVvaDlGRVZKcVd2amMzQnpOdVRsbXBtY0FHQjRlSm9vaUppWW5YQmlKNzNuTTUyY1ZHc1Z3UnE1OXptNWp1UHR2S0laRSt2aStYc2ZubWswVFJtTWdEZ0VJWGYzUVFKTkVvVTVVbVNRSkNrVmdLak9sYVlKVW1mYkM0Wk9sMHJGTTlVS1JNMW4wWEZHZ0JOWGFBT1BqNDl4Ly8vMXMyYnlaNmIzVFBQanpueEdHSWI5NzlkWE16VFZwdGRvWVZWWW4xeldWalFMZkk4bWtxUllsMGJpaDBFQ1JBTThBUEVJSVVwbGhOR0pFR0pBbVdsSE9UTzQyRGJqcWNJdE02Z3BnbnREc24weGxCSjZQVkpBcXlmWWR1NmhFRmJadTNZcm5lL2lleDVwREQ2VmFyZWhjSjZHUHpKU3pCZE1zZFdNSk5IdHZlSFNVa2VGUkJnYzFQYjhrcWdBUVo1TEczQ3dqdzZPRnI4c2wzN3R6dTBDdmdWOEVOUUE4b2R6N1VPYWRlNTZQVkJvMENzT013RGVoZ1lsMlZPbjcySENwZkwrM2JYWGdndFNRZFdiQkh6UG5pNkVaUmRhTFVqcnhNNmFOUVJoUkdhalJialpLb0dUT3RPb1BTSmJXZW9WN1BtRnNZYzhlNTRCQWZTMDlQQXNoWDRXK1ZQbXlYYnFYQlc0Y3l4Q0pWSkxBNXNDU0dUNCtZSktqRi9WQkJiNHZHRnU2bUlzdXVwQXdDdEFGSDNyMVJmdCtQYUZjeFNNRlpDaWlLR0wzcmowYUVIeUJnRGUxK2dCNGdxaVJ6NW41OXZoNTkzNEx4SFovYk1lTEFXL3pjQkRSWTd6Yi9kM3VmWU9EZzF4ODhjVWNlZVNSZk9FTFgyRFpzbVZjZi8zMWZPaERIMkxUcGszSU5PTm5QN3VmWnF2SlgvN2xYL0xoNjYrbk1UUEQrOS96Ymw1eXh1bTZOSFNwNGgvOWhqbkR3OE1MZDVDUmVyMWVHaE1DT09INFl6anV1R081L1k0N2VPbExYNnJuZHB5d2FkTm1mdktUbjdCeTVVcXV1ZVlhdnY3MXJ4UEhNZVBqNDRBT21lcDBPaVJ4N01xaVc4WW93Sm8xYTFoUkNGV3ljekZOVTNkTWFVN3RReWZMcE9UbEwzKzVxODZFRUxUYkxXNisrV1p1dWVVVzZ2VTZjUnd6T3p2cjJ0Wm9OTXk2QkVjZmZUUWYrTUFIcUZhcjNIVFRUZHh4eHgwMEdnMStkdi9QdVBmZW4vREhiL3BqQjk3ODdkLytMZmZjY3c5alkyT2xOcXhjdWRMMTRlT1BQOTZYRFNNc3lDYU1BNkVBNnE0WVc4NzQyREphU2N4Sko1MEV3THAxNjlpd1lRTnZmdk9iOFR5UHJWdTM4dmpqajdzK3liTE1FUXRRdmNuVG5XNDFqK1NFQ0ErRkxGWHY2aWRsRnFrV0tYVmRCNDN0RzV1L3F6cUlzQXhpSWZUQm5tWGg2SHNYV1kzUFYzbEJnRGVXaHBZamFjVmRiSDZEWGF0L3l2MGxFQWpsT1crT0ttSTM5cG9xSDZSUUJpbjZEWVIrdzFpQ3BqK3JETStYSEhQc1VmenN3UWZ3KzZSMGkrT0VQYnYzc0dmM2JrS1QzRXA3Mmp5blRQaStqOHd5bmJBMENrMUZDVUVtZFlVQnphTEpjaytXVlZESko0Yk5mMkhubmVkNUpFbk03dDE3K1BHUDcyRnljb0pLcFlybitUenh4Qk5zMnJTSlZhdFdzV2pSSXFhbUpsMnNhTDZBRko5RjduTXhmRFpFS2VVU3NXcXZWbVlTdlM0OFlYOFpFN3FuUDZ4MitReEtQeVdyLzRINjN2dCs3dkwzQjlKUDViWVVBWU95QjJkZjQrUkEzODE4eDl1eHJrb0tVbjl2VXJsdHlxMDNVQjdsM2VPcW00blRuUWRJU2JVZzI2aEhMUGdMa0NtcWxRcUhISEtJVnJSRm9Ga0QxcWpxYWJ3NVRVcXlUc2Q0VEhFS2ViSHFReEhVMmRmN0NLM1hURHoxc2ZGc2llZDVLQ0ZJc294YXJVcW4wM0VWVi93d0pFdFRzaXlsMldnd01qVEVSRHdCSnJUQTg3VFJrMG5OVUtuWDZ4b01LSUEyZHMzUEt6TVpiN28xMGhUbWVuck1hSmFpUkhtbWozMlBURXFUZ0RjdEdiQmhHRklicUZPckRxQ1VZbWQ3TzNFY3MyZlBibndURGpwUU03UnBLWmllMlV1ak1jdmNYTU41UFFQZko2cEdJQlJwbk5CcXRRd1RJOEwzVGZpS1o0Ryt2R0tGRG9lTmlPTVlsZWxuYXphYm9DU3lJaGtaMFVsb0p5Y245WmhYNEF0QllqS0hPQ3FYc0J1b1ZZaXhYeXc4UGt6ZjJWM1c5eldvMUMvSGpSNmZCWVBmOHdsOW56aVRwRW1DRityM0dNZHQwaXd4MS9NcHpYTmhkRCtyUUZpN3hPejFxdzlaeGZkdnY0TktyY3JpMGFVYWlFSVN4eWwvLzZtL2QrQ1VmWERyNmJNSmM1WHBYNzN0bW1JRFV1UWwxbzJIM3BKbUJMcTBiNXFseUV5U3BTbSs3NWtFL0RrUUpxVU9TY25ucXM2UDQ0YytFa0VsakRTbzVHa1FUWWMxRlJpT3JvUzkwUHFJZTM0RkJzZ2JIUjFocUQ1QXBWS2gwNGtMd0tXZUo1WXRFdHR5NFVxNU1Pb2lZSk9IN0NoM25uTWVlWG1icE15Y0RpTE1LeEdlZGFiaGRKMU02b1RWbmpDNXBXUm1EQWRwa2lGVHVKOWgzWm9MWjFtbXc2WE1IRlpTa2FGYys0dmdyRFpTSkFKaHFsVkpNcW4wMnBIR1JrL3FDbGNvWURmZE1JNW1BdVdaL1lTRVloaTN0VVZLaG9YRjJFd2Z1dlpoSUV2UmRTOXpYamxmVG41L0w3RE9QTHYvRm9GNzg4T0RhaTNpVmE5NkpXTmppOUVOTFR4REY4Qmx3Um5MNXJIdGtGS3llL2NlaFBCNkUvZyt6K1hFRTAvOFl5SEV2NjVidCs3eEF6bXZNVGVIekRLVFBIdWgvYk1mT0pNRG1uM1BLRlIydGNuYlhWN0hQczdZb3BGYXFWUTA0K1BRUXpuNjZLTlp0MjRkanozMkdEdDI3RUFweGQwL3ZwdlRUenVkcWFrcG5uenlTYlp0MzhablB2bEp4cGN0MVE2aG9qTjdudVY3Y0hDUWUrKzlkNy8wZmVzMDZlNlJYL3ppVVdyMUFZNDc3amdFOFBBakQzUFhYVDl5akxPcnJycUtyM3psS3lpbFdHbllNOVBUMHc2RXQzMENHQUEvLzk3dWJ3QS8vdkdQK2VRblA4bmRkOS9ORzkvNFJnQm1abWI0NWplL1NhZlRLVDNxNnRXck9mZmNjMTNmWm1uS2p1MDdPT3p3d3dId2dvQnQyN2J4MmM5K2xzOTk3bk9PalpQUGJQam5mL2tYVGovdE5GWWNmTEM3cmdBKytjbFBzbW5USmw3NXlsZHkvSXVPWmNPR0owcnZEbURWcWxVOW9XakhIWGVjeTNsejBVVVh1YVQ3UFIzcXhPcTMrc05PM0dIM3hCN2U5ai8rQjh1WEwwZG1HZi84OWE5VHExWTU1NXh6UU1IR2pSdVptSmlnWXNCN3ZmK1dRZHFTN0xlZFowSEFQdC9ZY1d3Zm9RRGdDRS9vcXMxb2k5MUZmU29Oek9Uc1crRjBHOS8zOWQ3WE5XanpmTGZQVDNsQmdEZWlnTjdacEl2NmM0RXY1bWQrYU1CT0Z2VkwvY0lMN0Jybm1TTTNaUHBkYjcrUlBLc28yblBRQzhPaW9SRWFqU1owSlpBcjNxdGpxS2VlU1Zwc3IrRTJjeWxwdC9NU2ZYM0JKS2VjNkdkTDB6enBudDNzWFdXVUlHVG56cDM0dmsrMVdrRVlBMFFiZnBMTm16ZnJYQnRoUkQvRDNsSnEwN1EzTWVvdlM3cXB4NytXWDh0L0JaRXFZM1IwTVNNalEyUXl3ZmNMaVV1Rk1Na29Dd2tGL2FKdFZnU2NJNFRJQVFkbEZHL0hJdkg5RXJCanozUHRNR3VIV3lQTjUybytFT21YSkVFUUVRUVIwTkdsdGFVMVZuUklSK2o1Q0Y5djdNMW1reWdJWFg0Y3BSUzFnU3BSVkdGNjcxN2E3UmFqU3hheGQrOWViS2pGOE5BUTlZRUJkdTdjU2J2ZFpuaDRPRmNnbFdKb2FJakJlcDJKaVFteVRKR21DV1NLTUFwSlRlaEpXMG84cFNzZkNTRmNHV2ZQOCtoMDJyVGJMWnFWS3BWS0JRR0VRZjR1c2l5ak1UZUx6REpxMVFHRXlORGVOWTg0YVd2UHQ1UUlMeUlNZFlXa09PbVF5UVRac1o1R2owcFVJWWgwMk5YYzNCeFNTczIyYVRaUlNqRmlrdGI3ZnNEdTNUdVpucDVtZG5iV3hkcGJObWNtRTZBM1FXdVp2eVVLeC9qdTd4N2dXTm5keERoU2hNNFBsMlVaS0lYdjYyVFU5bHBZWmdLZVlUMXBaa205UGtnN1RsQ1pKSTQ3WkVvUldqQWZDN1JseFJ2MmlGS0tqUnQxL29kRDF4emh3a3lVK1dlcmJDbWxTOFJielVGS1lhYWk3NEM4dkNmOEVnZ0RIbExwY0J2UDgzU2JKR1NaSXNza2FTcEprb3dnVUlYS1picjltWVJNWmViaU9pR2pUQlVJUlRQUnVvQ1NHbGpPTEdCaTJDbE90UkRGVUI2Qmg0ZE1KYkZLZVBpaFg3QmlmQXlsTXBSS1hjaVVVaWxLK1NoelhwSWtURXp1QmlWMENlckNHdU41UWxQZFRkOVlrRW1aNEZPRmN0NWNZVHBHTTRwOGRMTGpQSUd3WlVabnhuSGxnV3U3Wm85a1JtZkxzRG1Bc0RwZ0FiU3lZVkxtNjVLVFRpcHBLdmtVV1VBRmd4aGM3b2ZlOFdLZTArbUtka2puK28rUytVZ3hYMktoR0gxOTAzSlZ1STY5Y1hHdW1PbmpJVnhsSjBHdnZsdGt4OWordFhkeURna1RYaTRNT0JRR0FXZWNmaHEvZWNLeFJ0ZnNTckZkME9jc0s4a1BmQWQ2U2FXUVF0Qm9hTURZSlRyOTFaTC9CZFJQT3Vta24wa3AvMEVJOGMzNzdydnZvWDJkSktVa05RbDJYWUxodm85ZS90Q3h2T2dmZ3UyWSsyaGd6aU4zSHN4WEpocjB1d3FDd0lYUDJUWXVYcnlZV3EzR3pNd01RZ2lPT2ZZNGZ2aWpmNk1UeDB4T1RsSWJxTE4rL1hwV0xCc3piUk91MWYyU0ZZUFdGeXdiNXFtSjRwNS92NWNUVC9vdFJrYUdRU251dlBOT2R1ell3VGUrOFEydXZmWmF6anJyTEpZdFc4Yk16SXhqbyt6YXRRdlFnSkNmNUpVekxkaC83MDkrd3FiTm01RlM4dmEzdlowd0Nybnp6anY1NGhlLzZGaUZ5bHpuTFc5NUM0M1pock94c2pUajBrc3ZaZTNhdFFVV0c5eC8vMC81L3AwL1lPM2F0Wnk5ZGkxS0NQekFaL0hZVXNhV2p1bDVadFl4MENHcUl5TWpMRm15eEt3QnVQMStlbm9hQTQvMWxTZWZmSktsUzVlNnhNMis3M1ArK2VjRGVsejg5bS8vTnVQajQzenBTMTl5eWFrekIzS1UrOWR1ZGhzM2IrYTQ0NDdsdjczK0QvRVFQUGI0NDl4eCt4MmNjc29wSEhYa1VRRGM5YU83bUp1Ym8xYXRJUkNrU1dyV2ROL3RtVVVXTXdWN2RHRnhKeGYrN0FLYWV6N1I0bmtlemJrbVlSaWFkNmNjRmlUQU1KYUZBZklDL0NCRUdQWnFzWStmejhBTnZFREFHNzlRVVVvelk0ckljNStLVVBaUXBWQ3lPRzV5aE0rK1dPZEo2QVBjN0l2MjNVL3N4aXlWVlRnVkkwTWpISHp3UVR6NjZDKzZGc1g4TjZ1Y0FHUmtYZGRFVDVxdWUzbEN1RVNkUllOTUtVV3oyU0hMTWdZR0JxalhCMGpUak9ucHZXU1pKSXBDRXdibFU2bEVKRWxLdTkwcEtPWDYyY013SUF6TG5uZDdqeVJKaktjMEJYVHNkQkNFeHVOYllCQThpeUpFbVdWVHBDUC9XbnFCdElYSHIvVVQ3Ty94KzNmZjNHUDkxSzc1ZEJiZ29qSmsyMkxYanVkakdjRmlXNlZLV1hYSXdWU3FFVEtiUTdQYkpHRWxKQWhDdzRqSUZVZkxOTkxlYkpPWFJlVk11NUlScmZKWjR2SmJGR1MrTmJESHkvdE1QZmhUa0dxMVNxczFwMW1IRXVLNHcvRHdNTldvd3N6TURMT05CbW1XdWJWc2RtWVczL2Rac21RSjA5UFROSnZOVWlqVTNOeGNuaU5DS1dhbXAybk96Ym0rc1N3L0swbW5ReHlFaFFTNU9sWTdUVE1USGdNWUk2ZlZ5bzF5RzM0cVpVYWFKcTY4c1Uwd1hLMVdFVUxRbUp1ajFXelNtSnVoMVp3RG9SWFhhbFd6STVNa3BURTN5K3pzckdNYkljQVhubU5kU1pPelJDU3hCb2lFalJVM0NxcVVwcHFneDhFSHIyUjhmRGt6TXpPQUtMRU5iSGhxa3BTZEhMMXp1ZC9uamkvUUsxMWZXWWZDUUNWaXRqRkxacGcwUllQR0Qwem1HdUZScXcyUXBMTWxROXNxeTdZMTFoSFJqVEVWdzErVVliQVdRM0NkMDhRQW45S3dNNlFCbDNvVTBiN0dHTzY0b29GdEpRaDgxN2ZDOVp1a21IaTIwSzFtYit1enQxcmNRbWhRUkROMlZPazk2WkFqWXp4NnVWRWVCTDVPV0JrRkpVK2xFTHB5cGdVTDRrN0g1YjZ4b0ZxV1dhcStmajVQRk1JN2xNNkpvNVRLd1FIUFFuWTRVTWFDTjNrL2F1WGNFNExBODdXekRsellqN0oxbzRUSWs0N3J6a01FbUdUbEFwVm1icHpZTmNCZXorcEFtVXlNZ1JXWVJONzZ2bElwWm1abm1HczJlNnVkaWE1M2JmdkxzODl0blhkOUtqWjFuZXNjYllWNVlGK3RRdWNBY21OSG1YQlpjdWFHMzVXYnk3MXIweStsOFdmTlBLSEgzTkRRSUM5NXlXbEVVWUFTcHEvNjdQOUs1U0Y4UHVYMlIxR0ZuZHQydWZiOENxdGV2K2w1M2w4Q2YzblNTU2M5cXBUNkIrQmY3cnZ2dnZ2N0hWeUpJZ1NHSmRhOXRqd0ZzV0hRT3FlVURmblFpYjF0dGFQNXRDWUxwam1uS3dvL0NKaWVudWFpaXk3aXkxLytNa29wL3VBUC9vRFRUenVkWTE3MElqNTE4NmY1MXJlL3phV1hYc3JYdi9GTlhuejZhWVRHYnNuSFgzK3g0UDlDZXBuZFkreWVWaXpoM096RWZPK09PL2pJRGY4VFB3akpsT1JyWC9zYUFOLzg1amQ1d3h2ZXdORFFFSmRmZmprLy9PRVBHUm9hQW5RVkxVOTR6TXpNRUZRak43ZmlXTzl0Zi9NM2Y0TXZCT2VlZHg3WHZmVTY1M0FhR2hySzkzQjBhb1hBODdoZzdibFVLN3F5NE9NYjF2Yzh0SWZnYlc5N0cxSXB2dnlWcitqblVvcUpQUk44NUVNZjVxS0xMdUs3My9rT2NaTHc1My8rNXl3YkcyUHo1azA4OU9DRC9QN3YvejZmK3ZTbm1acWM1SnBycnVHc3M4NWl6NTQ5cEVsQ1VIaVR0ZzhIQndkNXpXdGV3eE5QUE1HNzN2VXU2dlU2SzFhczRKM3ZmR2NQaVBybEwzK1piMy83Mi9pK3o2T1BQc3FocXc0eDYzYnZleGdaWGNSSC8vcXZXVDQranBTU0wvM2psOWkxZXhjZitzaUhHUndjSkVrVHZ2UGQ3d0JRRzZnQm11SG8rYjZ4NHdyNm9xTEFKTisvQVc5MlYvTXpCd2IzZVo0UVZLb1ZPcDBPelZhTEtBcXAxV3A0ZUhydk1xQ21Kd3pyeHV3WDJoYk0xOHlpMC9INUtDOEk4S2E0cVNpNmpNT0Zob1BJRS9NQ2hRRmVYZ3A5MzNlR1VQZlY1ak0yUzE2SzhpMFJ2bG1JRVNRS0txSFBpNDcrRFg3eDJHTUZyNlNkdk1wNTZJb3NvdjAxY2oyalBWa0ZLRWxUNWhwekxGcTBtS09PT3BKRmkwYUo0dzVTNm5Kelc3ZHVaZGV1bmFTcERqVVFJcUphclJESHZabk1lOXVoSjBQVGxLNWR0V29sSzFldW9sS0ptSm1aNWNrbm42VFZhcHJ3Z2FkdS9CK0krTDVQR09wU3JzSXJlQnNkSnYyclJlWDkxWkIrQzJKdlBxVG5wMWdRdzY0SHo0KzI2cmxpMnFZMFpmcnd3dy9USlg0emdlZjd0TnN4blhhYkxNaU1aNjc3L1Bta3ZPRVcyWHpRYTNqMnU5WXZtMUczTDZuVkJwaHR6T0o3dW14eDZPdFN5V21TbXZ3TVJuVXdnRlltTTZxMUFhSktsU0JzNnBDaG5KckFYS05GZldDUUZ4MXpESSt2ZjR3OWUvYTRZNFFRTkJvTmxpNWR5ckpseTFpL2ZqMXhITE4zZXE4elhJUXAxWTVTem1NcWhHWXlXazh0eWxURDhqVXJKUWdpS21IT3lwbWJiVERYbUhNbHdyVkJtWHRFNHpSQnRuWDVWQzhRSmMrWUJsdTBlOHFXWDAyU2xEVE5VSm1rM1dyaktRakNnT0hSUlF3T0R0SnB0OW14YlRzVEU1Tk1UVTBUQkpxbXYzejVPRkppNlBZNnpNVVRBYUREeW13bEpod0Frb3RTdVJjL3R4MjlmSzhyc0dDc2d1VUp6eG1IVW1rdjg2cVZoN0JwMDBadDNFdHAraUxBRno1SzZqNVAwZ1FsRkVrYW15cGpIbUZndkt3S0tGUnJzaUJOV2JSbko1TVpZUlFSZWpZMHVLc3lFYWFOTGdsdG50K2pPeHhSNTRKSlRVbDYvWGxnU3RaYTU0STFrd0tUaUZwNUFtSExac3VNT0U3TS9rblhUek1TbEZjQUZWUytkaWhCWm5xLzJINU1SVFNFWlo1NXJvVDg0T0FRMjdadVpuelpHSnBySkpHWnVYL2hlWU1nSURFSnVYV0Naay9uSlJBQzM3TUpjSFY3OEgyVVlRNG9oT3NqUFZvVXZ2bk1NeFJscVpTdUxCVUdicXpiU2w2K1lTRm5ObXpIMTVYU1VCRDRnVXU4SysyYWJvRWttWU90Rm1peWJRejhBTS9YMXdxQ2dORDM4UU5maDYyWlo0azdNUTg4K0FCVGUvZnFrQ3MwSUlJc2VLSGRlemMvN1VPVzVrTyt4cFkxS1lVMHdKZkpjcVFiTDd4OGZsR29TS1hzck1yRHNweGZ4Qmo3bnNpOXo3WmZsUXMxMEtDK1VJcmFRSVZ6enorSFpTdVc1L1BEWE15Tk0zdGZvWmxFSHNKRlNXYW1yME9nT1R1cmMvVjRtaFZteFA3aW05LzlZNDg5MW11MVduNmFwbDZhcG42V1pkN1NwVXU5S0lxOEpFbjhMTXU4TE12OHdjRkJUMG9wbEZKQ0tTV3lMUE05ei9PbGxGNnRWdk02blk0bnBmU2xsRjYxV2hWU1NuL256cDJQRGc0T2RwWXNXVUthcGdJZ3k3TFNUeWxsdjcvN2JXcS9JWVQ0SVBEQkUwODhjUVB3ZVNIRTk5ZXRXL2NEakxJUXh6R2RPSjVYWnk2UGpWNlExODNqd21kMkpSVW1OQ2lUMG9VSzJ2dzNkRFhZem5FYk9tTHYxV28yMmI1OU95OSs4WXY1NGhlL3lPLzh6dTh3T0RqSW05NzB4MXg3N2JWY2Z2bmxmT1hXci9DNjE3Mk9XMjY1aGQwVEU2eFladkt0N0dPYm41dWJjOVdhOWlXbm5ub3FOOTk4czBtNnE1L3grei84TjRJZzRJSUxMa0FJMkxGdEIwODg4UVRqNCtNMEdnMmRsTGhTNGRKTEw4WDNmVjJNQUoycnBWcXRJSHl2bEg4elNSSk9QZlZVWHZYS1MvajV6My9PeE9RZTdDUzBJSEpSZEI0M1VKa092L1JzSDNhMWZXelpNdFljZGlnL2YvQkJJQi9RV1paeDFwbG44dEx6ejJmM3JsMTg3V3RmWTdCZXA5UHA4TU03ZjhqSFB2WXgxcXhaUTZ2WjVMdmYvUzd2ZWM5N1VFcHgyMjIzYVVBOHkzckFyODk4NWpNc1c3YU1LNjY0Z24vNnAzOGlpaUkrOTduUE1USXlVZ29GVTBxeGUvZHVzaXpqSGU5NEI1Lzk3R2Y1MmM5K3hxUkpvRnhFOWM4Ly8zemU5S1kzY2NaTFhvSkM4ZWd2SHVYdlB2RUpUajdsRkM2KytHSVE4TUFERC9EZ2d3OFNSUkdWV2cwbGRIL2FkZFlzT2hTMmJDMEwrV05FZVZvVjhPUDl4amoxbXFPSXdzaUZzMXNuVmIxZUp3bzl6Ymp4dENNejhFTUQ2QlJUQWFqeUh2ZzhsQmNFZUZNMndMdGZScG5lcHdlTDB3NExIcmF5Wjl1Rkl0a055bnpXUGRubnpaOWlOemhEajNNaERhWVZ5bnFKcElmMFVnNDk3QkFHYWpVYWMwMTg0eW5LM0wzNmU3cjNKY1ZqUFFSSmtqRTF1WmZGaXhjek5EVEVoZzBiYVRSK3p2aEdlNGpsQUFBZ0FFbEVRVlQ0T0dlYzhSTHV1T01Pa2lSbTBhSlJwcWFtYUxYYmVKNVBGRVV1NGFMVDkweGNlVGY3cU5HWUk0NWpEam5rRUpZdlgwNFVoZXpaTTRIbkNaWXZYODdVMUJTenM3UE9xTW1UVXM3ekRKQXJJdXdEakp1bkQ0bzVBV1NXb1h6UEtURGR6N0N2Zm53Nk1oOWpvZnU3cHlvTHRkTlIwdmYvYW5UdjFNK2NnZjdNTFpqZGpLOERQYS8zYytORjBGZnQrZzVBSytqNzB4UDdsUVBINENiNzEzNHpFMlRDMEdDVmcxY3VSNUZxUmRuM3lEd05SUHRtZE9jZXJlNkVtdDNQWDk1dHU3Mi84N2JtZVFiWUZLVmVyUkg1QVZFWUVadThOY0lrbGJWaEdJNUNMcUNUeHJUU2hObm1ISjR4d093ZVlMMmR6V2FMKzlhdFF6TVloR051Z0M2N09UYzN4NFlORy9xMngvZDhKTkpVKzFFa3Btb0RhQ1V5aWlLVEp5Rng3QVNCVnVZcWxRZ2hJaDJIcjNUVktydXUyUVREU2ltbXA2ZDEwa2JEMUxFaGIzYWRUV05Ca3NRTzdOQnJ1R1oyK0w2UFNqTTZjY3llWGJ0SjJoMXFBelZ6SFZzdVBDWlRHVHQzNzJMRjhvTVlHQmlnMVpvemU2Uk9BcXhkRWpicHF3N0RLKzU3bW1CZzFwWWlabGpBZVhyQVFzL0RDM1NDWFVzWmI3VmFKakgvSkVwNUtBbEJSVDlIWnBKeGR6b2RBdUVUdHp1a2FVcmcrK2FaKzYwWndqRkUzRC95T1N4TWZnbmhqTkFjTkxKZ1NNNU1MUnUzUFF5TExwMGt6VEo4ME9QSzg5REVMRnY2V3J0NVBPSHBQQ3RTT3FCSE4xZzZSb3puZVM0cHYyWVVaV2E4VzdDcWFCUjI1VEF4WG5tYkVGaDc2ejNDSUtEZGFwRmxzcFFUeGlaenpwU3UzaGFHQVNNancvaStaako1bms5Z2JtWXJLSGxDaDRiNXZxL0xhVXNOSnNwTUVZU0JTYnl0dzU2RTBteW1NSXcwYUNOMGpxaWgraUJoRktIUWdJdG05UHJtT0o5YWJjQ0ZpSVJCUUsxV28xS3A0SWNhZktsVUlpcVZDb0VmbUpMZkFYNFE0QVdCQWZjc20xam9NTVhBTjJOREF6dFJGQkdGbWxIM3d4LytHNSsrK1dZbUpxZHlNSVZTR29aOGFCZkdSMmxzRi9STVpaRmtjMzRnOUJ4eHVxY1FicjdrUGlqcnVWYlkzRHpDOTNYcGM3MnhvRExoV00vU1p2dDBZOTU0cWZYd3d3czh6ampqeGJ6NHhhY1FCSjRHaldSdWRGbmcwbzNkTkNWSlVyeEFrQ2xKcG16RkxlM0U2OFN4OW5ybnJSWW5uWFJTMzBTVU5oU3pXN3FUWlJmendSVFpjRFpYV0ZGODMyZkZpaFVPQU8rK3hyNUtIaThrUW9qRGdEOEgvdnpFRTAvY0tvVDRncFR5YXhxdzlBd3pQVFRobmsvdEhtNWMyTDFDbzZ2a2pEUTlML1JNNmgxZmxuWGp3aTBSUFBMSUl4eDc3TEU4OE1BRG5Ienl5Wng4OHNsOCtNTWZwbEtwOEhkLzkzZTgrOC8rakxYbnJPVW45OTdMQ1NlY3dEZSsrVzNlY00zL3MwL2dCdlE3ZVB6eHgvZXIydFNLRlN0S1l5bExNejd6MmYvTlc2Kzdqc1dMbHlEUTFaOGVlZVFSTk9zeVQ3NTl5aW1uc0hyMWFwZnY1L3ZmL3o2RDlVSGE3UTVEbzR2Y2NXbVNFUG9CUThQRENBTjZVVmlYaW1JMTNpUkwrZW5ERHpod2QzWjJscU9QUDdiMC9HRVVNcjVzT1E4OS9FanBHVHFkRGc4OTlCQVhYbmdoVjE5OU5hOTV6V3NJUXgyaWRlZWRkL0xsTDMrWmQ3empIYno3M2U5bTdkcTFyRjY5bXFtcEtiNzR4Uzh5MTI3enczdnVabnpGT0tlZWVxcHVrOUIyRThEaXhZc1JRbkR0dGRkeXlTV1hBTEIrL1hvOHoyUE5tald1RFFNREExeHh4UlZjYzgwMXZQLzk3K2VPTys3ZzB0TmV6YXN1dVJRZFdndHZ2dlphRk5CcHRjaVU1SVBYZjVEcDZXbmUrNzcvajlIRm95aWx1UFdyWDhYelBFWVg2ekxpWU1BYmhNbGZaYlZrYTg5YUJrNzNtMTRBelhtS0VnUUJXN1pzUWFFWVd6ckc4SkIrdnpiblQxQ3RJUHpBRk9zcDJ6NjVMcnh3dU9GekxTOFE4S1pYNWpPVXRRTWhOMlFXTXFqZE1WSWUwTkFyS1lWOUFCOTNMNldNVzBVeXVtZ1JxMWF0NHVGSEhqVUg4SXlPZVNIeVpJQ2U1OU5vek5KdWR6anNzTU5adS9ZY0hudnNNUnFOQnAxT216Q01YUGxjT3htS0NxbjF2cWd1bzFNYkZtMEdCdXEwMnkyZWZISUxGMTEwTVR0MjdPQ09PKzRnam1QcTlRRjgzM081ZG16bTcyZFRmTTkzYUcyYXByMlZNNXk2OWZ3MVJuLzVZaTJyWC9mTDgwMlVVaXhmdG96UlJTTUlsZUVMRDJuQ1lXUW1rYjdFRXptYm9YaGU5M1hNYit4cm9lbWVvODluNEFaMEdmZEt0VXJVYkJLM3JXbGwxbjFqQjlsSDFoNWo1VUIycWNoejdScEpNOFBFeWNvS3Y5MURtczJtKzZ4b2tCV1BzY0JMcFZJeFpjakwxMEFJZ2xCN2k1U1N4SjAycmRhY1c1TXRHQ044VTU0M3kyaTFXaVJKWW93WW5aVGVVdEtWMHFWU2ZkL1hWSDVqZ09uNzJjU3d3Z0QwVlVRRmt0a1pGTkJvekRFN3EwUEZob2VIV2JwMGpEUk4yTEZyTzNOelRaNThja3R1K0psN1NkTzNybVl4WUpQa0sydUYyckVtaEZQOU5GQm1qVnp5NC9VVmtGS1JwWm5MNFpSa0taMDBKdkRMU1FnMTA4SW5UVEx3SWVuRTJuZ3lRSmtmaHFhNkRnN3NrQ2IvaXZsUUcwVVlSZFMwVHljZmhvbUpYVVNWR3FnOFhDUU1BbncvSURhSk1TMjRsSmw1YVpORDIvTFhhU3FORVdIZnZ4Nkl2aWNNSGQxMzEvZU1ndXlaU2xzZWdsUW11bi9NOVhMbFU3aS9sYktHU2NIRERLWXlIT1phNU8vRVZQbFRRamltbXBTU2FpVXlZVWErdTA0K2xuVytJQTBTUXhMSHhKNGdxZ1JtSGlVb1h4dU5VUlFTQkQ2akk0dUlvcENvRWhGRmdRTk9CSUtCZ1pvenZvTWdZS0EyUUgyd2hoLzRDSXdES2ZCZGFmc2dEQWdDSDk4UHpmZ05YR2cyNklUUnZzbkxZRUczd0ErTVI5YkQ4M3hYRlU2QUJqVE1INTRCaW15Rk16dmZaWllSeDdFRHQ4NTR5V244NTdwMTNIN0hIUzYzU1hHTktieVdmTDF3YUF3TzlMUGY5SWdxQW8wMm9ZTndsN1c2cFZ1TE5jcmp5c2E3R1NUc1dOSnpYWlcrTTJFNVNpZS9IbHV5bE44NjRYajlmand2endsSldWOHVBNkNhTFpZWi9WSUpxRVJWZHUvY3FhZTZsK2VHc2cvYXo0bXcwR2U5OTZUbjJQbXVZVDdmMjlYUnloelgvUUlLdUpoYUt2Wi9vNHVVVXVQQWFPRHJPVE00Tk1UUWJNTWt2ODAzRk1zODd1N1BJbWhjMmpzS2pFQWI3bHhvcFhZbW1YZmVyeStxMWFwam93Z2hlT0NCQjdqbW1tdjQwWTkreEZWWFhjVzczdlV1ZlV3UXNHeHNqUDkxNDQxODRJTWY1STQ3YnVleXl5N2prNS80Qks5NzdWWDRVV0RHdDAyYTNOczFsVXFGOTd6blBibzAvRDVrOWVyVkJmQk5yN0ZEZzROdXZWVm1qa1I5UUwwd0REbklWSS9hc0dFRGp6NzZLTk43cC9FRXZPbjg4eHp3MG1xM21aaWM0SnZmK0FaYnQyNWwyZmd5ZDQyZU1ZS3VsSFhaWlplVjluT0EwMDQ3clhSOG1pUnMzYmFOdUpDVVdpbHRYMXgvL2ZYTXpzN3lrWTk4aEVxbGdsS0s3MzN2ZXpTYlRUNys4WTl6OGNVWGM4d3h4M0RGRlZlZ2xPS1dXMjVoODVZdGREb2RQblQ5OWZ6UkgvMFJJeU1qcFRIUmFyV28xV3E4K2MxdjVpLys0aStvVkNxa2FjcEhQL3BScnJ6eXloSjRzMmpSSW1xMW1pc2pmdjMxMS9PeWw3MnNNSDlzanl0dStNc2JtSnFhNHRhdjNNcDExMTNIeTE1NkFTQjQ4c2t0Zk9Iem4yZHljcEpqamozVzVUSFNqaVB5dmJkb0E1YnN3YUpPMmEyRDZqR1VkMmZSMW9DaXplSG1SNUd0STNSdW9ZTlhIc3preENTYnQyeWhFa1VzWDc2YzBkRlJva29GS1hXeG4wcWxpcS9aRU02aFpKMWoxaUh4ZkpVWExIanpUSXZlTi91czQ4WFA1Z0ZwZXFtUUd2akkwRlRUVE9uRjZNZ2pqK0NoaHgvcHVwLzFuUGNPc2dNMW9EU3JRQnFQb2VENDQ0L250MzdyQk82ODgwNSs4ZGhqUkdGRUZPbUYwaVljTEpjU3poOHg5eHJqMkN0Q2VFUlJ4VXdPUlpwMitQclh2ODdMWC83YlhIMzExZHgxMTEzODRyRmZVSzFVRU1hNExIb3NGMnk3K1htZ1dKWkY3SzA0N3lGbXM3TWV6T2RZbnUvRzhETXA4eWxudjViOUVOTmZoNncraERBSWtUSkJlTnBJdG1zTmJqNld4MVNSaVFQbUdPZnFMYTh2eGJleTBNaDBpdWJ6OEQzV0JnYll2V3NYclU3SFZlVlIydXJVNm9NMXlvb0pSSTN4bzZSV2tBVW1KNHJvQldYYzlTZ2JGbFlCcDFzaEo2L29sQm1sd2E3emFab2FZRjB6WXNJd0pJbmJwaWFtTFlGczhwQjRIcDd2NnpMZ3hwalVZVlM2R2xFWWF1TWhNMHdlKzM0RXl1VlE4UU1EN2lTU09HNlRKREZocUVIdWFxWEd3TUFBVWtxbXA2ZVpuSnlpMlp4ajZkS2wrSjQydWdQZkowMVN4dzZ4ZmVCWU9NS3dNNHQxaklVMlhOeDRFdVkvSlV2N1NuZUZYTXNzOFgzZk1DNHk0aVJCaEpoY081cXRGUGhCU1lHMGlsbWE1SGtoU2xWSVZKOWNBQXJIZUxVR3NoL29CTW1Ua3hQR0FOSlpXU3dOMjRFalNKSWtSVE5QVEppY0FRODBTOFMzSnFOK1h5YXhZcFpsQ0FSQllMS0tHNlBlUXlDelRJZFllWUlvakV6eTM5eDQ2elpvOVR2SUdUTDZXb1V5M1diTysrYjlaSVhFd2hvb2szcklJV2cxNXhCQWZhQkNsc1dtdUt2dUYvM01FbUhLc1I1NzdHK3c5cHl6V0gzb0trSS9vRkxWb0lydmExREY4M3lDd0FUMENFRVFhTWFNSi9SWURrTk5iL2M4OEUwSWdBQXltWktsK242WnE0eVhzOHBBdUR4NldTYkpzcFFraVYzcDhEUk5pVHVKWmpmNWVXNE5xd2ZZS2oyYTlTTTFDR2NTTU52UVJFU2VGRllwWmNJdjlaZzc4OHlYY05kZGQ5Tm96dVZqcUtRU0ZvMlBISlFVVUFoL0twL1R2WmJBUEF3Uk84N04raUxNdWlETldtVy9EOEpRejBmMFBxSElHV0dCTU1tdmhhQldyWEx1dVdleGRPbGlvdENDY0xqKzZxZWo2QXA1bnNrRm5TZlFEZnlBdlZNejdqT2JGQnRnM2JwMXZ4Umw1L2pqai8rZE1BeS9LWVNJMTYxYk43cnZNOHB5NG9rbk5vRDZmTjhycGJZQjN3Yis3MzMzM1hjSGhzNjI1c2dqM0ZwdngzaWFKVzd1N2Eva1FLbnMrZHlCc05hdXNBQkM4Ump5TmJrU1JTN25sT2Q1ckYrL250ZSs5clc4N1cxdmM3bG5sSlJVSzFWTytxMFQrY2lIUHNSTkg3MkplKy85ZDZwbS9PUkc5dnlWZ3FyVkt1OTg1enYzK3htTDR2a0JsMXgwRVovL2h5L3doai82STRaR1JramkxT1gyYWY3LzdMMTVsR1ZIZmVmNWliamJXL0xsbmxsWm02cEtVcWxLRXFDTlZRS0RvWkdGV0J0UDR3VzdjYytoRyt5ZXRqbnVwdnNNUGUyWmFZOTNuMjRmejFpeSs3VHhPWU5vMjkwMmJZNFJIc0JpRVFna0pBUkNhRVdvU3FxOXNuSjVMOTkrYjBUTUh4Rng3MzB2TTZza3dFaFlIWFd5OHVWNzk5MGJOMjdFTDM2LzcrLzMrLzQ2SGRydE5tbWFjdkRnd1R4VjZQYmJiK2ZYZnUzWDJMdDNMMUVZOGZKWHZEeGZMK3ZyNjN6endRZFpYVnVqVnF2eHRsZSszUlZZOFczMGVlemVzNGYvL0ovLzh3WDdldnJNR2JxOUh0TXpNK3pZc1dQRWxsbGNYT1NhYTY3SjdRNGhCQi84NEFkNThza24rZXUvL212dXV1c3VycmppQ254MDZPYy8vM25yek5HYStmbDVwcWVuQWZzTU81ME9uLy84NTdudHR0dDR6V3RldzN2Zis5NDgwdlpUbi9vVXQ5MTJHKzk0eHpzQVdGcGE0cnJycnVNTmIzZ0RsVW9GclRVUFBmUVFlL2Z1NWNZYmI4elBtV1ZaSGlYOG1VOS9ocnZ2dnB1M3YvM3RmT2hESHlLT1k3SXM0OGlSSTd6Ly9lOG5ERU51dXVrbUZoY1dFTUNaTTZlcHhER1ZPTUVuNXB1UmlzNWpHNnJZL0ZaeG5IQjZWUTdWQUZqeS92S1Q4YWp2bUswWVJSRTdsbll3Tno5UHA5MW1mWDJkalhhYkhUc1dtVnRjcEQ3UlFBaHBJM0REa0RpS1hMcXRkdW5IQStkVWVYNjJGeHg0VTFZazgvZmM3NjNtMEhaR3M1OG9nY3ZQdnREMW9GRGlOZ0U5VXJvUTRYSnY3RllPeWlxdkNpNjVaRDhUOVJxOWZoK0JyNHBodHBuOHo3NUZVY1RFUkoxZXY4dlUxQlRUMDVPY1hUNmJoNVJuS2lPUXpydHJJRTRLSVdjVm5jMUFpOTBrdktjUTZ2VmE2YllEMG5USXh6NzJNUTRkT3NRTk45ekE3dDI3K2V4bjd5QkpLcVRwTU05WmZjYnRtVnFWNWNQODh4T1FEWWVJV3QxdFJpOGN3T1I3YlFXUUNLT29lbjdFTnErM1BGdnB2RDlZQU9mQzF5cjhnNXZ1NG52czUvajV2QkcyZFo5eTkwZ08vSHI5S1pDQ2kvYnVRV1ZEYTVCajUzZ1FoRTRKQUJIS1BFdzZ2MzdaS0NoZHhaVDY0YXZ3bEdYWVZwVXZ5dWNUbmtUUm4vTjVBdVNFUVVTbFZxVzVzVzRWVnlUYVpEbnhjQm1NOFlwZ0FiYllPVzRjNkZHdTdsZFdqTXNBam05K1RMTnM5RnJTcGVTRllRaEtFUWFCaXdhSTZQVjcxampVa0tuVVZtOEpRcUl3SmdwRGhKQmtXV2FqSWRQVVJpUTRZRG9NYlhpd3lqUnAya2VwbmdQUlhTbFp2TkZnN3luTlVtU1FXT04zNENOd05JT0JCV0xpT0dSbVpvcEtwWXJXR2MxbWszNi96L0VUSndDWW5wcGhZY2Npdlc2UDB5ZFA1R1BoWmdzSWNxWEk1Sis1NjRzZ1Y4d0s1Y3lXN3RZVUh1bGlIL2RHVE9GTXNDVGFHVG9JU0pKS1BzNis5THFQTERDbUtQOHNDUmpKZVJlVzc4RHZBelp5eUlkK0Y0dGZPbzh3RW9KQTVDbGt3cm1HUlNCeGRCbEk3Y2M0S0FFMVRvK1FOb0xCazQ4R1VqcmQxZWtZRGtEMGdKR1FraWdJNlBlVm5YOVk3aGlEY0VFaTNnQ1hidSsxMFEzR0FFR1EreU9Nc1pGa1V2Z3FsaUxuU2tKYlhoVS9ydmEyYlhVdnJUU1owbWlWMGUxMDBUUFQ3cDV0U2xOZ2J4K0VZWFoybW45dzR4dDQxU3RmeHNGTExrWXJLNU44YVhZZnUrSFQ5SVN3cHA4SFNJYkRJZDFlajFhclRhZHJ5eXozQndQU1lVcW1MUENXWlpsOTVqa2hacEh5a3pmL0xIMDZtNnVvNVVIUk9JNkpvcEF3a0FoWjRqb1VWbGVSUWhESE1WSUlhclZhTVhkZGhJN09zbndOdGwzZmU3MmVpMmdlTFZNN0VubUhsK1krQmQ5S0Y1OGFPUzZuaS9zWmxkZHlUUGI0cGoxZ0wrMVBlV3Uyejh6T0Y3L28vTFVzcjVHdHJCVkdJWWNQWDhiRkZ4OGdEQVBuV1I4ZDYvSTUvZHJTV2x2QXlBaUVEQkZLa2NReDZUQ2wwK242aDJMbDd6Z3ErOFBabmpMR2ZGSXA5YWZmL09ZM3Y3alZBWEdjZ0xEUkNWb3AxdGJXU2RQaHMzTFE1WHZ5c3lobjdKOEpqRG9tckh3SUhKT1c0S2FiYnVKUC8vUlB1ZTIyMjZoV3E5VHI5WHlPZFhwZFhubndJRk5Uay96OCszK2V4bVNEWC9uUXYzV1ZHMzAwMy9iM3NWM2swL21POVUwQXIzM05xL2wvUC9wUmJybmxWcnJkRGc4KytCQW5UNTdrN05tenRKcE5OdHB0UHZqQkQvS3J2L3FyQUxUYmJUNzg0US96dnZlOWp4dHZ2SEhrdWtvcGpoNDlTclZhNVYzdmVoZS8vZHUvUGJKbnQ5dHRHeFdwVmJsVCtib2Y3K3M0ZVBBTHYvQUxmT2hESDZKV3ErWFhlOXZiM3NhLy9KZi9rc09IRHdNMkttaHljcEk0am5uSlMxN0N1OS85Ym02NjZhYjgrQ1JKK01oSFBzSWYvL0VmOC91Ly8vdDg4WXRmNUQzdmVRL0Q0WkF2ZnZHTC9OWnYvUmIzM0hNUGYvN25mODdOTjkrY3I3MkhIbnFJRDN6Z0EzUTZuWnhmYUdscHlYSG4yRDZ1ckt6dzJHT1BjZEZGRjdHeHNjR1JJMGU0NjY2N3VQUE9PN243bnJzNWNlSUVXWnB4MDAwMzhVZC85RWRNVFUxaGpPSExYLzR5dDkxMkc3ZmVlbXNPUVBtNWRlZWRkM0x4eFFkR3N4ZTJmTmJib2piUHVnbXNNMDFzUTdFUlNNbnMzQ3l6T3hZWWRucDBtaHVRYWNTU1lYSjZtcVJtZ2F6QmNPaWVyMmJvS3FwbDJZVjVxWjZyOW9JQWJ5NW9LaGFhektqdHY1MkFjUjZxclVORXQvOWV3YTJ5V2VDSy9ETnlwUTRzQWFDdGNXYVltWjFoNzk2OWZQdmJUK1JlY3EwMTV2dTBDS1NVVEV4WWdxZGVyOHRYNy8wcWl3c0xIRHg0a0lzdnZwakhILzgyeTh2THVmYzBqank1NHpPTGppbVBnWDhkUlJVWG9xYm85Ym9zTHkrVEpKYWdMTXZVc3piMHRnUGl6dGUvS0F3dG9TU09qTXlVSXFIT2Mxcy9iTkV3MzF0L3QrUEVFZmxuNXdOQk4zL25tWDN1bHRxMjdWblBqN0cxK3V5YjJQVFg2SDFmb01PbHRra0dqSC92UW4zMFhnbFJoTFpybzZoUFZGaGFuTVBvRkNsOVdrZUlFQ2xHdXdnT1VWU20yTnd4aXJLNXJsK3Vic3lvck5rQ0NOL3VmZ29RNlBsREFoZUdFWTFHZzVXVlpZYkRsREMwZ3lsRUlhYzhRRitPa1BUTndkSzVEU1BrS0k5SkdSenc1d0lIZE90UklFSzRCMm1NSmtrU2ZDQjRGRVZvWlpYMFNsTEJHSnZxaER1SE1ncVZxWnpMb2R4WGYwMWpESUdVQkhGSWxnM1FXcEJsQ3JCR2JDZ0R4eGRncTI0TjB5SDlmcDlBQW9SVUtoV21wNmNKZ29CbXMwV3IxYVRWYWxHcFdHTGtNQXlwMXljUUlxVGY3MW8rdEc2WGlVWUQ0N3pxdURIVnhsYktLbytISGN1aU1vVWZGN3VVL0pqaEVjTml2ZVh6cU9CL2tWSTZvOStDQVdFWTRhc0JoVkZFNnNxazVsRUpMdVU1RE1PU3A3QUUwSmppV3VVNVlITEl3WUozU1JRNnZoVWJpcDd2Y3lYQ1Z5bENSM2hwRFg0SmprUEdWZzd6YzgyZTFzNkhJcjFKT0w0WXp4OWszSGxLNVp3ZGtKUzU2QmdwUXJmMlphNHYrQUlNeHRpS2RDSWZSd2RDT1A2WlFBWW80Mk0vUk00OTU4bFBqUUdsVXByTk5Ub2JMYVluSjhnR1ExSWhrQzV5MXd3SENCa3dOVG5KM013c0owK2M0TVR4WTNidWFWdWUzYmkwbTlIMVpYTFF5WUlqRGxncXo0MnhaK0tmcFk5VTJpb1N4ZlAyWUJ4ZzVQbUJBS09oUGpuSjB1SThjUnk1MUNsTGhHMnJWMW5VSTBrcUNCRTRnTk9DY05wRjUyaGpFTnJRNy9XNDc3NzdHQXlISER0MjNLMjFVWGxmQm9MTGdJMUE1SkZsWmM0ek4vaGI2cGk1SVc0MmM2Mk5TMXJ0NUxvSDM3MjhrQ0pBaTJJZTJXdTQ1eTBEZHV6WXdmWFhYMDhVUnBaQU8zOWVmbzhXbSs0dmQxWUtZWUVaTjVVcmNTWFhJMzJsbDd4VFA1enQyOER0V3V2LzhvMXZmT1BlQ3gwY1JZNURMSTdwZExzajFYQXZxQk5zYXB2M1VpOXZmQlRiZHVmUVFPVGtvcEIrRDRLTExycUk5NzN2ZmR4eHh4MGNQWHEwNkpld3ZFRHRUcHViMy9RbTN2SDJ0N05yNXc1bVozelFra094WGIvS0VVQitmZ3lIUXo3em1jL1lLbGdPT055eUNaaWJtK09WcjN4bGlkVGRNRGt4d1QvNm4zNmMzL3lOMzJUWHpwMVVLeFZhclExcVNZV0puWFdlUFBJa2UvZnVKVTFUZ2lEZ1l4LzdHSTg4OGdqMzNudHZ2bGY1dVhuWFhYZng2Q09QOEpvYmJ1QnI5OS9QWURDZ1dyWHBtV21hY3Q5OTl6RXhNY0hxMmxyZXpiWFZWVDc2MFk4eWNPVHJ2bDEyMldXODVTMXZHUm5yUng1NXhGVjN0TExzeVNlZkpBZ0M5dS9mRDhDRER6N0l1My82cDltMWF4YzMzM3d6Lyt5Zi9qUG01bTJaOFB2dnY1L2JiNytkOTcvLy9jelB6L1BQLy9rLzUvSEhIK2NyWC9rS24vdmM1L2pEVzIvbGs1LzhwQzNuWHFud0IzL3dCMXgvL2ZYTXpNend4Qk5QOEhNLzkzUDB1bDEyTEM3eTJUdnU0SzF2Zld0ZWlNQS96M3Z2dlplVEowL3k4Yi82Szc1NDU1MDgvdmpqU0NtWm1weGtkbmFXbDExekxVODgrU1RwWU1ES3VYUE16ODl6OHVSSmZ2bVhmeGtwSloxT0p3ZDB0Tlo4K2N0ZjV0T2YvalFmK3RmL0NobVVpNzlzM3dyd3NYeXd0WG1ORVl5SzhWS1dCNlA2MUZhdndZTEN4MDhkWi9mT25hdzllWnhHdGM2K3ZidVFVVVJ6ZVlYdVJwdkc3QXoxUnAwb0NkSEswTzkzNmZmN3JLK3ZQL3ZnZ1I5Z2UyR0FOK1Vac0lYeFlJekp2Y1Bvd2lPNGxaSGhxek50ZVowdDBOaHQrN1R0T1hDRVRnSnA3RVllU0lzRzFwSUtMMzd4NVR6MitMZEIyNDNQYkRwUEdkRXNmN1pWWDhZTVVXR1Z0RGkyeEYzcE1PWEVpUk9jUG5PV3BSMDcyYnQzTDBtU2NQejQ4VzN2MTIvb05zelk5dEVyajRVU2FadVVra3FseWxWWFg4M3N6QXozM1BOVlZsZFhpYUtJVEdWVXFwVk5mZnk3YUZMYWloUkNqMVhac0hmNWQzNzk1MnNiZmI0WEFHOUt4NHZ5UjN3dlFJazk1MmphNmZQRDhOKytuVysrZkQvNzdvMmNRa0VUV042cUhUdDJNREV4Z1pBcUJ5SUVkdTFsdmdxRkdWV3VSbnBwUE5uaDVnOUhudVVGbm10dVdvOFpXYytuVnEzVnFWVHJaRm1yTkI0KzFjSVpPOXJZYUNVSFh3a2hjdTRTNFJEZVhGbVdBaDhtUEE2Z2xLTjVFQ0kzdGdvQTBCcUlHeHROcHFhbUdBNkg5SHJXTzYxMFJxYUVBeUVzUDRjeGhtNm5UYVlIWkduZlJtT0VFWlZhTGQralBDOVpsbVUySFVvR0pIRWxCKzlzYXBVbE1iYUtTZ0F5SW5DS1BBYjZnd0hyclNhN2R1NWlNVWw0Nm1nWGc4Mnp0M01RR28wNml3dTdVVXJ6eUNNUGttVXBxMnNyOXJyT1dMR2d3Mlk1c3VYOEVPTnpSWmVpVTBzN25MTWVwZVBPeWFQQnNoVGlHQm5hNmlMR2FKSktsWDUvaURJcGFHVlRrcFZ5WXlGY2VxRUZHSU1neUkxUDN6L3Rjb0F0NENGeTBseVZaWFF6eGZ6c1BMVmF6ZkpKT2JnenJzUjV0UThmQ1dYN2FkZGpHSVNrYXVoS2pSY1ZpN3pPSXFXTmNsV095TmR6R3RscmVHNVorNkRpT0NZT0l4RENwUTVac0NoSllwZCtKSjB4YnZlN2RHaTVrQkpIOEJ1R0VXRVVvVEliOVdVd0NNY0hZOGZIbHRIR1dCTGxWclBKd3c5K2t3ZnUvUnFWSUNTTERSS0Z5Z1JLQ1VJUm9vd21qa09HZ3o3cldUOG5MTGJZaVpWREVyZi9Ba1lhakJDa3c0RXJnUzdBT2I0dEIwekJ5Mk1qQnFSZG4zN3VDTFlFYm13NlhWWUFxOXBZZ0V3Wk1pUG9wd2E1a2ZLcVYxMUttQ1NPUU5pZVVEa3dTUmhzbExVSWJTcWlVUmdDdE9Yc3RlWElOVlRTSWNnSFNOTXUzLzcyRXk3MXlzZVdGV25aYnFwWlVLYmNVeTgzbkZ6Smpac1JjVDJhbWxLV05mNmZvaWlqYmxOaVNzY0xrSUd0c2lXMVFRdGxxNVlGdHFLVW85bEdZQW1CYjdqaEJxclZLcTJORnJOelU1WVBxSnh1TjdhTy9YcngwVml1RjJpanlUTE5pUk9uOHVla2NvRDcrWnVpc0UzN0Q4YVl2OXl1SlBoMmJhUGR6cU9raG81M1M1WWl2YlpyNHdacStmamlPWXQ4RHZqWDVlTkcrZGcwU1NXaFdxdFpvRklVTTZyUmFMQnYzejZlZXVxcGtibVZaamJTc3RmdGNmRGlBMHczSnF3RFE5aGR6QjdxNThPb0J0SHRkbW0xV3Z6c3U5K055aktFRENnLzg3SVRMTTBVMTczMHBYejg0eDhuU1JLR0ExdnRFRFR2L29sL3hFMXYvQWRNVFU3eDVTL2R4V2MvK3prTU5pVlFDc0V2Ly9Jdjg5QkREL0ZMdi9STC9QcXYvenBUVTFNODhNQURmT1VyWHdGZ2ZXMk5iejc0VFc2NTVSYXVQSHlZYTY5NkNmL2x2LzBGWjg2Y1lYcDZtak5uem5EYmJiZHgvMzMzY3NYaHc2eXVyZEZ1dDlsb3RUajI5REgrei8vOS8yQXc2T2ZqTzB4VDN2VG1OL1BhMTc0V0tTWEQ0WkF3RFBPSW9FcWx3cWxUcDJ5VWpFdEJTdE9VRDN6Z0F3eDdQVTZkT01FWFB2ODVtczBtLytJWGY1Ry8rSy8vbFYvNWxWOWhiVzJOdi9ua0ovbU4zL2dOVnRmV3VPMGpIMkU0SFBMV205L005UFFVTDd2dVdoYW1wK24wZW56cFMxL2tsbHR1NGZXdmZ6My85TDN2WmZYY010ZGRmVFVielEzKzlLTWZaV0tpenF0LzVFZHlCOUR4cDUvbWQzN25kNWlibWFFU2hhakJnRmRjY3czVGs1TUVMcHBHYTAzOTBHRWUvTVlEdk8ydGIrWC91ZVVXYnIzMVZoNTc3REVXRnhkNTRJRUhxQ1FWVmxiT2NmLzk5L05ILytrLzhjcVh2WXlyWC9JaVMxQnVoV0poQjJ6U0ozMFlZRlo2enp0TnR1Y1ozY3E2QlFzRVdZZG1HZGdPd0VqT2ZlY3BGbmJ1WW03L1JVelVha1JKek56T0pjNGNQNDRacHF5dXJCS0VFWldrZ2pDU1p0UHFnejVxNnZuWVhoRGdUYmtjNTFiQURaUThCeVVEVkpUSzU0MGZyMzJsaHhLWTR6M0x2bzF2UldWZ29HeDBsWnZXQmhGNHBOdUZNaHJsY3NrMWx4MjhsRWFqemthblY1QXJZb2t1QjZYeXRkNlFHQmtIV1hqZ3ZFZXJxRzN2dlZ6U3BrWlpIY1VxSkVvNVFYU0d5SldtM1NyYVJtbEZwOTFCcVl4YXJVNlN4TFlzNG1CQUZFVlVLbFhDc05oQVBPZkNxWk9uZVBpaGgraDJlN24zTkNURXlHY2UwZVBiNWpEcHpjOWd2UG5LSzFycmZCTXNQOWNmVkR2ZnZUNVR3L2Y3RzBGMnVMUUFBQ0FBU1VSQlZBMVVuTXQ3Y3pZMUkvTFB0L25xOTlTblRkRU9KZVhnK2RZdWRKL2ZiL0JDalAxR1dDTE4vZnYyMnczWUtQSTBEN2UrSlFLVktUS2xpbWlIWjlEWDR1L3ZUc0VlQjBXZkQxRnJBcWpFQ2RPVGs3U2E2N2xoWFRhZ2JBQ0dEOHZGdlZmMjlEc2owc25iVEtWZ3JFZS8vSHpHbGVqYzVuYS9DbURIS3RYcjYrdDVxb3FVUVY2VnhFZVllRUFnRENPTXRvYTVjODNUN2Zhb1ZDdDU2SEk1RXNpRGZEWkZ4SHJpT3AwMnh1aThXdFhFUk4wUys4VXg3WGFiczJmUDB1LzNlZXFwbzBnc0FERTdOMGNjSjdUYmJWcXRkWTRmUDhtNTVUVW1HZzJVTmxRck5xMmsyK3ZrOGw0S1Z4VkpaNXYyd2UyYnlhTkxmY3lOZiszbnRuYkFUaEluOU1JSTZHR1VKa3RUNnJVYWcwQ2lsQ0dPRXh1dHBKVDFObFBJRnludGowMzFVUGw0bFExVFB5RkdRRThETDducUt0N3hqcmR6MmNITFJoeEZ4dGg0aWh6a015VjlRUlJjRkRKdzFhV2NJZTk1S3Nybjh2dVQwajY5Q2tzZzdLSWFQTkJBdnFmYmE5dDVpVFhjVFpselNPUWt2REt3L2JCOEo0WCtNNm9QalFMMFJrSVVCTHpodFRmd3B4KzVqZE1uVGlHMXZ3a0RLQmU1WlFFcSs1NnJZRVlSa1phUHN5NnViSElDM1NLQ3d4aURGQTQ4WWxSbnN5ay9KZ2NuZlBRTnBmNFc0eTB3eGgvbnpxOFVyUzdjZDN5WmI5V2FFTVRPcGtnSkEwTWlEWU5oUmljVnJLV0dabi9JUUVPcUJHbHE2R25GMElGQW1kTHNGaTNlVk5OTUJCRW5qaDkzSU8zb1B1a0p6L09xZEloQ0h2Zys1M05NbCtKaHl1dTVtR2NqendieThmUXBzejZTS2YrK0FVazRzdjRFQXFGTkhnbGp0RWFHSVh2MjdFVkt5WWtUSjlCYU1UM2RvRjZ2NVgzSXYxOWF4ejVsQ2lsY1JJK1ZwV0VZMHV0Wno3WjNMSGl3dE13OStNUFF2djcxci8vS2QvTzlKRTV5ZnE1TUthcVZDazBwTU9yWjZ3ZTVYUGQvdTJkdFJZemMxc0hpMzYxV2F5U1Z4SzZQTVRrOE9UbEpFQVJrV1RieWZxL2JvOWZ0a3FXcDJ5QWRxTHBGcTFRU29qRGtwaDk3RTBFWXVIVnArUEFmL3llbXA2WVFZbnhlQTBpKzhjMEgrZFZmL3kxZTk3b2Z0WHRVdThQQ3JBVU5BeWxZbkorM3hQTVl0eE5ZTUhQZjNqM1VKeWI0a3ovK01CLy9xNzlpT0V4NTBlRXJ1UGRyOS9HanIzdWRYUk5TVXExV2VjbUxYOFNiM3ZoajFPczEwa0dmMTcvKzlXeHNiTkJzTm9tamlDc1BIMks2TVluSk1uN3N4aHN0TjFtV29WWEdhMS85YXJ1L0NqaDU4aVIvKzVuUGNQVlZWd0hRYW0yd3VMREFJNDg4d2t0ZitsTGE3VGE5YnBlcHhpUkxDNHY4NDUvOVdYcTlIbnQzN2VLcXE2OUJTTW1aTTJmNEQ3Lzd1L3pabi8wWlR4MDl5c1g3OS9QaUs2L2drVWNmNDgwMzMweFNxYkJuNXk0V0Z4WXhSakh2S2t0aE5QVjZqU3NPWGNidi9zN3Y4TnUvK1p2TXpzenc4cXV2SXdwRGt0bUlTdy9zNXc5dnVaWC8rQjkvTDMvdW9SRHMzcldMRjE5eE9YRXA4c3NHMzNsWGtxQldyWEhOVlZmejBHT1A4dFkzdjRXSmlRbHV2dWxOM0hubm5meURON3dodDlkbVoyWjQ1enYvSWYva0gvOHNnWVFzRzJKd21SUGlRanBqSWRPOURyTnB2dVo3Uzc1TmpqcHd0anlyazVPWklvb1MyaGptZ2hBUng3azhYRmpZUVd0dGpmbkZlVnJ0RHN0bmwrbjNlMnhzdEppYW1ueGU2S25idFI4dWFmbGR0dkhxSDl1OTltVkxSNDNGVVlQRGg4REpFaUJVT2pqM3FHNytxTWdCOXBOVGJnRU8yUm5wRlhHWkN5V2Nnak01MmVDU2kvZno5YTgvaUJJQ2hMU2xPclhtOHNPSGMvWnlWVktPMEZaQnliTE1lZ3ExVlhpeU5FV2xsb2d2VlRaZnU5dnRJYVNna3Rod1B3a1FnRktRWllvMDdlWmpVVzZXNUtyTndzSUNWMXh4cFNXdkRBS3lMT1hNbVRNODl0amp0TnR0cEV4R2pJbCt2OGVKRXlmR0RBeWNrbFlnK1lVaXZiV3lQMm9NMklYclY3ZVVncXlVdnJCVi8vM2pzMlNPdXRnUXkxWldxZjJnRi9XemllcjZiczg1OWlualpkckhqeC85dXd3RWpDTG16N2F2NDgvSks5bUZvbGlrQ3BTOVVlZHI0OGM5bysrTnVZNGM0MFZ4ZTkvakk3andNL1ZsSzh2amNaNFRha1VTaFZ4eTZYNmtrMmRHYUpRVVNHenFqQXdsUTVVUnBCbUJLWlIzZ2Q1aWx2dU9XVSs3Vm9wTVdjUGJFb3FHUmJuaUVsZ0JtNzNmZnhmejkzdHBFdUdNWnNGMFk0cFRqZzhvVHc5eGhtQVFXT0FtRUFFR2Jhc1A1WUNpUVlpQXZDQ0pkQjd2ekNDZHQ5N0xldU1NbEFKY0IweEJKa3JKZVNDUTFHcldPQXBjWlpJNGptbTFXdFlMT1J5U3BtbWVQaFVuVlNZbkc4UnhUTGZUWlhubEhPMTIyMzFmVXFuVXFOZnJ1U0srZW00bEI5VHRQWVpNVERRc1FHQTA2ODExdXQwdTlYcWRKTEh5T2d4RHFrbVZMTXNZOUFlc3JhMnhzTERBd3NJQ0d4c2JCSUVnelZKV1YxY3d4bENwVkppYW1xTFg3N0s4c213TmNGR1FEVDlUK1ZrQVR1T1JXK1c5MjViRGxvRzBYQnhHQUk1d01MTzhBZDF1bDBaamdsT25iTXFPOVFpS2ZPN2EvYll3UWtlQWhUTHdLRWFWeXpBTXVmSEdOL0xTbDcyVTNYdDJJazNnSERzMitrYWJnckE1RURLUGV0TzZxR2FsTXI4M0ZXVENscWZFT0dER2drcFpscUdWUm5oeWJZd2phOWI1T2k2WEhiWmJaOEhSSUlLaXhEeVVTa2pyQWhiRHlWVmJTdHFKT3Q4M0JFWXJ1dzVTVFdvVVU0MDZONy9wamZ5WGovd1puYlNmNjBoV29taUVzR2x5V21VZ0pSSnA1NEV4cUdIRzh2SXk3VTRmblNsMjdscWlNZDJ3RVVLeUJDb0l5YW1UcDVBeVlHNXVwbkJNR1J1OTQ0c25lRTZ2VENtcjg3aDVFUVNTd1dCb0sxZ2FXMEs4VXFrd016dUZ3SlplN3c4TkozV2R1Ny9UUVVuRm9ZbVVndzJERkpxdUUvaENHRUtqU0tRaGxnR0VZQ0pCUmtpcU5hZTZpZzBTUW1XSXBKMGI3WGJiQVNzTzhIWEQ3RVZHV2J6bnI4ZFZRakdhVnVVZTY3WnJwYnd2Q1g4dDRRQWROMCtpS0VhVUluZktLYlIyYkcxSzVkejhMSy83MGRleVk4Y2lRUmdRUmdGSkhJNmtSUG52Rit2RTZwOFpwblFOTy9lcTFScFBuM29heTdjMTZ2eWNuSnphZkZOL0Q1dVF3bFd4cytrNWFaYU5SQldXMi9sMFZpRUZSbzNxdzRWRG1UelNZUVJVRzNNd3gzRkVGSVJiN3YxeEhCT0dvU09kTG83WTZMUnBkN3FXREYvYnRPenQ1dVBrWklOLzk3LytHNzcxcllmd1UvTm5mK0xIMmJWak1VOGQ5VTRSVWFvdzlNcVhYc3N2L3NMN09IdDJHYkR6NjdXdnVkNlI4ZnJqUzA0UjRTUEZCSFBUTTF5OGZ6OW56cDdseWl1dXBGR3ZjOFBMWG03M3ZEaG1abnFHbmJ0MjBwaWNJQTREcWttRjk3N25uL0RFVTBlSkErdlEwRXJSNjJ5UXBoa3Z2Zm9hMWxzdFA4TE1IRGhBRW9iNExNUGRPM1lpamJTVnBZQ0YyVG1XbHBaWVhWbWwxK3NTTGUyaUZpZE16ODZnc296dkhEM0s3UHdjODdPekJHNmNkdTNZZ2RHS3RlWUdQL0txNjVtbzF3REJ5Nis1bGpQTHkyeHN0TG5rd0FFWGlHQTV3OHE2eEo0ZFM2aUJRbUc0YVBjZW9zQkdDZ29CRiszYXplNmR1MFlxWDRVT0xCV2xlZUx2ejA2UlFoQkZZY2lWaHk2bk1kRmczNzZMbUp1WjVkMC85Vk1FUXRLWW5tSjZjb3FkdTVZNGZPaFNhcFVLZlpkU1prU0dScUhVMXJwbE1iZkhQeTNyam9XeVhZNnU5SGRlL3FhZjkvbmZMb0kxRXhBdkxyRzh1b1orNmpoemMzTk1ObXBNTnlhUlNRV1pWRkJLTXpVNVJTVk9XRmxaSmdoc2hjUG5XRTA5YjN0QmdEZmJ0VTBHWFlubjRIekgrOWZQMUdEMHI3MHl2bFVyVDB3L0E2WEwreE5vbkJPTEVNbUxycnlTYjN6alFaUTJTR256U0N2VktnaEJ1OTFHR3h0Q0xhVkVaUmx4WkVrdGE3V2E5ZUM2alRseTNzZEFCZ1NSSmIxY1gxL2phL2ZmVDVvT2lmUHlzUkFFSUVRUlNqN2U5MTZ2UzZQUllIWjJsbVBIbnViSWtTTTVZaDhFZ1FOekpCdnROaFZaTGdPM05SaFRWcHg3dlY2T2xuc3ZwZ2ZDdExZbFdiWHpTbnZGMkhyckNzREdPSjA3U1Nva2NRUmxFa0Jubk5oS0lKWnJKd3lqM0J2NlBBWmZuMVhiREw2Y2oyajcvQWJXaFQzbS82UDlvSnRTaW9YWldSWVg1d3BQbU4rSTNhUHlZS2cyaG9DeUROd0tvclROZzlGNUZBR0NOQnU0aWppQk5ZWWR6NFEzQXJReG8vSnZtM00vVjNQSVlLc0dDUUZ4cGNKRXJjNUdwNVd2ZFI4SkU0WUJ3b0V1eXBQR09qbGU5a2hxcll1VVc4K2w0WXhxN2FvbGFWV2tVL25vQ3UvbDFnNXc5dVMwSUtoV2F5aGwwMldHUXl1UGE3VWFVUmpTNlhZUnhvTG0vWDZQZnIvSDVPUWtXbXNDeDJNZ0hVZEtyOWRES1pYejFvaEFZclFaaVU0SWdwRHA2V2xrSUdodDJKRGhUcWREcDJNalozWXU3V1IrYmdHQVJ4OTltRzYzeS9IangzTVpNak16azVjdlBYZnVIQ3VySzZ5dXJSSW5jVUVZWENKdjNpcHkwL2NsVDdjUXhidzBwVGtJWG0zelhsL2ppQVdOSlhndWhlTVBoZ05tWm1ac0tIc1U1T0RqK0RXRElOd0VFSTFIaTdrMzNmWHRUeHhIek16TWNOOTlYK1ByWDVjWVpYdm9nVEJaaWlMWlpBZ0pGeVVqcEUzTEt4blB0bFM4Smd6amZEMlp6QUZCMHVSenpoTlNwODRMN251YlI2NjR1U2lsSkFnREMyYUVzUU81dkJQSmpyVVVFaU9rbFJuWVZISS96S0d3NEt6VzJsYk42dmRST2tVYVFhT2UyUFV1QWR5K2pIRDRtSEdQeVo1SUc0VjBSTm1mL0p0UGNQcjBXWDd5SjM2U3IzL3RmdTYvNzZ1ODYyZCsya1dSZVpCVW9wWG1ycnUrd3R6Y1BBY083R2RsWllYWjJUbGE2K3NrU1VLbjAyWm1ab2JWdFZVTWduYTd3KzZkdTFoYlc2TS82Qk1HQWRWcWxWNnZ4MkE0WlBlZTNSdzllcFJYdk9MbFdONW9TOEFjVTZNMlRGRnl5S0pMTlVQSVFqWWFEL0FaQjNZTFMxU05KcFl3R1VuV1UyZ0VHYUhNWEhSQ05qWnY3UnpLenlueXdzcnVmUStVZVgxd0xObkFQUTluTjFwZ1Rmb1ZJWXBvSG5jdUthWFByU3ZwY2tFdXg4cHJvSWpBc1VCb3ZUN0JHOS80UmlxVkNtRVlVSy9YTUJJcWNaUi96MWNtMVNWU1YyMXNSSWtGemdwUVZHdEZHQWEwV2kyM1B4VzZjSklrSkZ1VWZQNzcyTFRiSzlQVWdyRStzcXpzbkhxbW5xRnk5Sk1RbGo4b2o3amZ5b25zeit6U0Q1TTRLVVhrajlvMXZudzRqRlpPN0hXNzlMcGRPdDJ1MWJHMWw3WmI3K1V2ZittMXZPS2wxeFpPRHVUSWZaYWdwZndjWVJqeTFwdCt6TXErSEdpbUZCbnZpSmZ4SmFuZCtSelFuMFF4YzlPejFLdFZwTkZVb29oYWtsQ3JUMUNmbUtBYUp5NDExSDcxNGtzdTVzQ2xsNktHQTg2ZVhlYXBvMGNaZENWQklKbWRubVp1ZXNhTm4wSGthOW5HTmlJRmUzYnR6S1BvdERFSUE3c1dGb3JuNVBvZnhqRlhIcnpNMGovWmpjMUYzUW4yN043RG50M1NqWk1CTklFVTdGcGNoTVZGaDhLcS9EbVdteFNDL1JmdExSNzVxTjhSS1FTVk9CbjFPL3B0cUhSR1EzRnQ4bE5aQkhpcU1VRWNCQXo3WFJvVE5SYm01MmhNVFpIRWlRUGVKQVJXOXpBQ0dFb1VsbVBSWkFxUnFpMFFhcy9wTmdvZ0ZiL3NaMExhS1lzeENDTkhqTEljdENsTlA3L0hoSUdrWHEreDFseG5hZWNTazlQVFNCblE2UTFRdWttMVVrR0hJWm5XQk5yU0RFeE1UQkRITVdtVzVUcmI4N0c5NE1DYjh3RXoyNmNLbko5cytQdlZyMDNuemVla0V4ZEdBWkk5ZTNZeFBUM0ZXdE42Vit2MU9xM1dCc2VQSGN1VjZKTW5UcEtsS1pPVGs3U055VXZRRG9kRHBxYW1VRWF6M214U3ExWkowNVIrdisrT2NZcXdJUzhMN3ZzblhmaTEzMmhLSTBXYVppUkp3dkx5T1d0QWxEZ2pzaXhqZWZrc2xVb1ZvdzI5WHA5YXJab3IvdVdReTNGUGd6RTJ0ZXFHRzY1bjU4NmR6cE5Ya0RqbWtRUE80K2ZCc2R3RFdBTG91dDB1ZDk5OU42ZFBuNlpXSzRpb2hJRWtqQm1ZUGg3aHRTVlh2NmRIK25mYS9pNk0zZ3RGMmx5b1hlajQ3eWIxNjdtTzBQaGhha29wZHU1Y0lva3JkcWNUMHBiMXpZMUVHMDJsVktITTV3cStFTnVvWGhCZ0l6aENCMkprS3MzNU56d0JvRHVoczdaSFV5ekdXemt5VVR4SHp6Y3pHcUVOQ0kwTUpMVjZqZGJHT3NpQ2pET1g5VUs3aWpNaDNqZ0ZPemRWS1ZvblY0QUV6bkMzc2xJajhtZ0Q2WlJMcnd6N1NqRGVzeTZ4aG5xdloxTkloNE9CVmFXY2d1OEJJMkdzWnpSSkVscXRGbG9iV3EwTkVCQkdJVk5UVTlUcWxvL2c2YWVmWXRBZmNPN2N1UnhFbVp5ZXBGNnJFd1lCeTh2THJLNnVzTEhSSW95cy9HdzBHbm5hVmEvWDQ5anhZNnl1cnRLWWFLQ1VJbzRUNTdtekhzZFdxMG1jeEV4TnpUQS92MENuMHdFc2VTc0NaR2lqVzJ3MXFPSTVqRWZXbEwzM2ZreU5NNWdMUDExSjNTeUJRVm1Xa1ZRcXJ2UzJmVDlMVTJyVkdxMm94Ymx6NTd3UHovSjl1R004TDZ4MHdKR2Z6L2t6S2oxdjl5S3Z6Q0tEZ1BWbTAwV2hGZnVOeHU0aFNwdmNVTXF3cGRNOXA0QlhvbzJ4cExpMnBMS1BhTEI3WTZZeXk0ZEJRVWdyU2lTUEhnelN4dGJpOGhGd05xWE0zWndVWk1hV0E3WU9rSkF3aWdqYy9xbXhIRGRDMnNwWU12Q1Z0MnlrVkJ6RkNBd0I5anFaempoOTRpVHBJRVZsS2ExV2luSmsvOVlPTVNYT0dDZG4zSnoxNHlobHdIZSs4d1N2ZXRXcjZRNzZYSExvTXU2Kzd4NnlOTXRsaW5BcFV0LzR4Z05jZXRsQnpwdzV5L0s1RlU2ZU9FR3IyYVJlbnlCSktteTBONWllbmlKT0VvYkRGSUdnTWRrZ3JrVFU2M1ZVWnRNckppY25PWExrS0FzTDgremJ0NDh3akFBYnlaUkVNVVFSRzBIQ01CQWM2UWhhQ2pLbjYyVEtSaC8ybFNCVkVBZUNTaEFpaFFFUmdSU2tLS3IwMlJuM0NEQWNmZW9wc2l5bG5KNXEwNW1FMCsxc3VvZWQzNFhoQ3NYWWFXZUVqZXlKd3BzMHpxZ3QyMElZRi9Ia3dCaGYvZHl2TTJITHN1UG5rNnRDUnVrYVF0aTE4Q1BYdjVLZmZPZmIrTnI5OTRQSk1DWURiUW5PL2R5MUluL01vV2R3M3ZiUjFFTXBKZjFlbjhGZ1lPK3Z0RmRVM0xwOUliUWd0QnhnTXJEVlZxTXd5dmVjc2pQbDJRQTQrZTh4TzBLTUhUTU82TlJxdFJHZDJSNWluNWtIYjhybnQ4NkFQcDF1MTZZUU9WbDRvWmFEalVBUjAzZSsrelA1RjRTYkk1dnNNLy9qSjJKK2Y2S2dUUFBmbHlMZis2eXNFemtvN24rOHc5THloWlVCSmw4VXhsbGltNGJTQTFCMkJ5OTJjOThGa2RQYkM2Y0wyTmVld3FKWVMxczJVWUJYMnlwcC90QnRoalhYczNLQWxueXVhSGQyQ1RuUU9uNCtnZVVNR3c0SERBWURldjBlN1U2YklBNGRhT1hUdm9WekhOazlKUFZ6S2xOa21VS21LU29uTWRPbHZub1pjdjRBQ3Q5M1N6d3ZSc2ZEenhkRXJwL0tRTEpqYm81NnZZR09Zakt0NlExU3BpWW1XVjl2MFpKZGpFNlptNThoRENWWk5rQ3AxRG5qTEtqL2ZHMHZPUEJtdlBsTnJ1d1JMSDgyZnV6NW12SEdpMnZqb2FVangrWUk4aGlDYUYvbGZ4dmpRdkFOR0NQUkdLYW5wOWkxY3ljcmE0OGlqY3h6TDRNZzVQRGh3NXc2ZFlxWm1Sa09Ybm9wOVhxZFk4ZU9jZURBQVRZMk5nb2VnNVZ6WEhib0VBc0xDNXcrZlpyR1JJTXZmL2t1bXMwbVVSUXhHQTZZWUtMVVk1OUh1eG04MHM1cjJHaE04cXBYdllwSEgzMlV4eDU3TEJmOHZWNlhhNjY1bHQyN2QvR2xMMzJKNWVWelZLdlZMWVhWNXJFU0RJZER2dnJWcnpxbHpvSU1VUlJqMDY3NmpteXpRaFRGZWZVRUg0WGpqZE5hcmVhOHlXMzYvVDdWYW5VRXJBakRJQmZXbS9MbC85NjBVVy9iT0ZqenJNNGt4TE1lbi9GSXQvL1J2by9OV0kvcWdRTVhXNlBIT1RrOGNDT0VJQXdDbTFxZzAxS0owTnp2ZThIbVV4VWlHVHZGYnZSYm50RDFRcTFjMHZhNWFzdkx5MFJCZ0RZWmpVYUQrc1FFU0VtYVpiYkNrMVBtRE1ZNnJvMUxtaXZKN2FKeVQwSFViZ01wcEUxMmRVcW5EUTIzNGM3Q2FaczVhQ0VFeWloeURoZUtmYWpYN1NFRG1TdlJ0VnFOOWZWMW02cUdyZnpoRmRLNXVUbVNTZ1d0RmVkV2xsayt0MHk0dmthOVZrY0tTVnlKaVJJTHh2VDdmVlpYVjBtSFEyYW1aeHpRYmIzbmFXYXZQeGdNbUpxYVp1ZlNFcTJORnQvKzlyZnA5cnAwdWgyTXlwaWNuR2JIanAxTXowelQ2Ylo1OU5GSE9YUDJOR2ZQbmlVS2JSVFAvUHc4ZzBHZjQ4ZVB1VEVicmVMbG0vR2doUDNFaFhzWFBrRGpqZGxOdmcycnZIbUFaVERvTXowOWd3Z2tBU0ZKVWtHcmpINnZ4L1RrRk10bnpscHZjeGlEY1R3M1RwRUhhNXo3L295blM0MGJSUDd2ZERnczBxR0JLQW9jcndzWXJTekhsREtPWHdnSExCV1ZzZktCMFFZak5JRW8waytFNDNjQXlMU0JvRXh5YmZ2dndSOXRETW9CTEFoQnFxekJFY2tBbjZsZHJ6Zll0Mjh2WVJ4WmZoSGp5SnBGU0JUSGxwUllDSXpqSnBJQ2tJSWtqaXpRWlRUQzhkQ3RycTdUN1ErUVFlaWNRZ095VEpVaVRleFlTaUZSTG4wSmFmY2NZY0JvemM3NVJSNTk4RUUyV2kyT0hIbVNsNy84NVhtYW5wOE54aGl1dU9KeWtscU5kcnRESE1WY2VjWGxDR0g1Tkl5QlE0Y1B1bWdkMjJ6SmNiWTBQSysrNXFyOE9Lc2pXQzdBcVJwY0hIV1pxRFloa0lnc0k5d3d5TkFRQ1UzRlNNYzVwQkFtSlZLS0dvYlFBWFBTZWN1REpHVXVhQkpvemZLWnM2UlpTaEg1NkFqUFM0WmxZZkE1SU1RZFU0N3dLdmMvWHp1bURBS1Z6MmRsdENlQUxvUVNXUDZoeUhuSlBUZVNBeTFMNEVFb0JQdjNMUEhPbTk5QWUrVVlsKzJkWjVBcFRxODJJWW9Sc29vMnlxK0VmRHo5OSsxOE0zbkVvbDhiTXpNekhEdjZGTWJvZkEwSk44K2Y3L3dTMzg4MlRGTVlEakd1UExIU3lnSEYzN3VoYUl4eGUxVnA3ei9QN3U0QmV1MzJ0L0t4dHFCSXhRSHhJMWZaTkQrM2JtVjdaZ1JoZkNaMzRnQmZ6NE16L3ZGb1pUVXo5bnY4V0g4U1l4UjV2cE1ENjMwcXF3YzR3dENDMno1aWJiVGJKYWlxL0w0b25BeWJ2N081WFhna1JPa296MmxsLzl0RXk1RmY5a0pqdk1YbitTVmtmZ1NiNERpcjErbE1rYXFVL3FESG9OK24yKzBTdWd5UFNUMUZqaFJMeThVV3h6Ris5bmxRUG5LcDlpT2d5SGx4dlBJNCtPOFk1RmIzbVFOMUx0SlVCZ1JoUktOV0l3UWFDN09BWU5BYm9JMGtDZ1JHUTF5dDArOE5pWUtBTExQVk80M1NhRWNWOEh4dEx4andabk5FeHhhenhaanRjMC85ejVoU3R4M3dZN1FlbVk4RkI0UlZBb3dlOWJEWjcvdHIyOFV5anJRYWJWQW1Jd2dTcnJ6eVNoNTY3REdNMFVnWlVLMVU2SFRhbkRoeGd1bnBhV3JWS210cmE1dzVjNGFwcVNtT0hEbUNsSktKeVFiRExLVXgwU0JOVXpZMk5sQlp4bURRNTZxcnJ1TDBtVE04L3ZqalpDNVNKeWdwUlY2cDJrcVkxdXQxamg0OXlzVEVCQWNQSHVUQWdmM2NjODg5TEMrZjQ5V3ZmZzFMU3p2NDJ0ZStScWZUWmZOSzNYNzFCb0VraWtJWFZST3lzTERBVzk3eUZsWlhWd2tDeVhDWTB1MTJtWjZlWm1wcWt2WDFKa0ZneThVYVl6MExwMDZkNGd0ZitBSmFxeHpFc1dNdGl6RE1JRUE3SXkzM3Zvcng3Y0Y1WEVXTy9XN1I2N0t3dVhEN1FVU1orR3Q0NVh5cmEyLzE5M2JuK1c2di8wemJWdU5nRGQzeU1XRE1zK2UrdVZBVDIwU0JRZW5KZnBlWDJDclNiUFR6QzkvRCtGaDZZQWF0YU5RU0x0cTdoREFLSVhSdWdBWEdnUTFobUtkU2FtMUxVaGR5YWRTN3RSM2duTTk5TXg1OWQvNytsc0crN1ZKbWZwQnRkWFVWaVFGaDA0TjI3RmdrVGlwMHUyMDhyNUhCUmo3NEZBTXBwVXNUS01vWWw5TUZmSnFIRkJLbE1xU3JDQ1VBM1Bkd2huYStqempSbDRNMkpaOWRmY0x5MUNBRTFVcUZMTXVvMSt2VWFqVTJOallZOVBxV3gwTnJOalphQkVGQXZWRW5iSVlNQmphdHJkTnVnNEZLdGNMTXpBd1RqUWJuenAzajVNbVRiTFEzNkhZNkNDRnBOQm9zTFMwUnhSR3JxMnVjT1BFMHg1NStrblBuVGlFSUNjT0FxYWxwb2loaW85V2sxV3JTNlhTWm5wa21xU1E1bUNXRlJHV0sxZFVWQm9NKzgvUHpSRkhJTUUwcGs2YVdtNDhzZGJQRGNqbkE2QndyZmExOEJ2OGNESmJMcEY2ckU4Y3hTaGxxRTNVNkd4czBXMDEyNzk3RHFUT25MVm14cSt6aU9XZENXWGkrZ2Z3NTI4Zm0xcXFicjBvcFMrVHEzdE42dEV5NWpXeXdYOUZweHRFbmo2S0ZZSHA2aXZuRmhmemVwSlFvcmEyelFlUFN1VFJ4Rkx1OTMxYlEwdDQ2bHpvbk5EVUFVbGhlR21OSXRjWVdSVE9BdGxFOGJqMXJBeWF6dkRwSnRjSCtTeTdOdWZhTUJtMXNBcEFCdERJb1kxQkkwc3hXZkJscVE5WTE5RlBGSU5Wa1N0TWZacXozRTR4MllKSlM5SHM5aERNQWl5Z2drTjZMTFVmM0hZM2h6ZTk4Tzh0bmwrbjJ1bHp4NHN0WjJyWGJwdnFKNGpoak5QVUp5ejB3TlZsSGEwTTFjVndOMmo0RG53Wm9zQlhFYk5DUTU4VXA5bkVyZm8wYkYxT0tjdElrUWNiRitnUUhCbWN4UmxtbnJqWVFlSm52REZ0dDl4dlBheFJJTis0K1hURUpDVTBJUXRBZjlBdWowamk1YjBvbWxDam1makdwUjdVS0Q4Q1kwaHdjMTJWOTlGNGVvZURrYy82WEtLTDlQR0RqY0xuU1pUWENWZXVackZmNHlYZSttUmNmMm9zVU5pSW96VFJhWmJRY1NTeENGSTQ4TTZvRFowcmxlNlV2VGE2MXBscXA1bFZjZk9TREVJSTRqbHhWbHhjR2VKTlhyQldDU3BKUXFWUWNJZjFnazI1Z1BCQ3p4WGsyWndxVUl4bjhmanVxWDRxeWplUG5qa3V0OC90Y0xzdWtKRTdpa2V2bmU3aWZ5RjQralU3aVRXMWN3eThDUVV6cDllaGRXbW1HWHp3bGpkdlhRZFAyKzA0cEcwbjBFUVpqTEIrVzlwVUlLWGhIUGVkUWxtV29UT1dBcjkvSExOOVBUSlptR0YzMHZud1ZONFMyVjVwODdlVTNQUHBpVTh2WFRIN2s5bmFRTDlya2YwYTJSUzJLOFRGYm55M0hsUXo1ZUkxRUo1WEgyZmlSenFVSnh0aTlJY3NNNlZEUjZ3MEl3eTR5Q0t5OU5VenRtR0o1MnNCR0FBdXNvTTdpekZKNDZOanVNV2xLcGt4cHZwZnZibVNVYkIveVlkOStQSDFrb1kyY3NsSGhTVklobVppa2QyNlZRRXFVTVhRMzJtZ1JFQVFSMVVhZEV5ZU9NZEdvVXEzRUtHV0xBbWl0Y2xEditkcGVFT0ROZUtyVHlOOGpDSWtZTTlpM1A0ZmZCQkVGVmoyeXJNY0lQTXRSTlRZUGVUTjJxRDFob2x0TkkvQ1BFUVJSaUhSSzJvRURGOW1xVXh1V1FMaGVuMEJJUWJmWFkyMXREYTEwM3NkVHAwN2x5cW5TVnNwRWNaeUg1TnQwQ0VncU5nKzBNVEd4SmJmTmRrM0tJQ2ZFZk9xcHAyZzJtOHpOelhIOTlUZWdsS0xmNy9INXozK0Jmcjl2dldVODg5UXpMMHhCVUtsVWFMV2FOSnROQmdNYmZodUdFVXRMTy9qeWw3L0NvVU9YOGZqajMrYTY2NjdsMkRGTFREVWNEbGhhMnNIazVDUnJhMnViUUFEL01ncERrakIwSkd3cTk2VC9zTGZ5dkRzZmNQTS8yZzkzVXlwamVtYWV4WVZGcEV6ZE51alNseXppbUNzbjJoajBjTWh3T013ajFjQXBFN2xZUE4vNkxFVU5sTjhkbTErYndFSDNIVjJLaW51dU5zZVhYWE1WM1c2SGJyZEhHQVpVYWxYbTUrYzVjYUlIMmhDVWpBc1BrQU9GMForbjBrQVVoZmxuQUpFVXVSZlBSMXFZTWNkQURxaGl0eHlWZzJhU0lDZ3E4VldxVmN1ZEVZU3NySzRRaGlIMWVoM3RVcGVpeUhwTzE5ZFhPWDI2QjJkdG4ydTFHalBUTTBReVlEaE1PWEhxaEUyVHJkWFFXcnZxZnhVaUZ6bXhzYkhCY0Roa2JtNldPQXB0eVdvaHlJWUtRd291OHFCV3F6RS9POGZERHorTU1ZYTExUldVTVlSaHlPTGlJa3VMTzRuam1QdnZ2NDkrdjhmVFR6K0YxbG11NUFXdVpIMDV1akhudU1uaEc4amxsVEhsZC96Z0ZRYXFOMGJkbUFXQnZhOU9zMFcvM2FZLzZLT05wdHZ2RWNVUnFxOFlwa09xWWRXbUdBVStna3FNN0huakRoNGZDYU5OcVJxUEErWjgvMzExc0ZBR0hEdjJOSC94Wi8rVlMvY2Q0TkRody96dDdaL2lrc3N1NVZXdnVSN3RRdmkxTVpaakJ2aXJqMytjVHFmRG05LzhadXNOVm9wNnZVNm4xOHRUNVJxTkJsSksydTIyblJ1VkNpQ1ltWmxtWldVVnNQeDNIdlNhVzVoamNuSUNxK240TEFBQUlBQkpSRUZVWlRRRGJmalkzVWY1NkltOXROS00yVkFoVlk5K3FtaG5NVDFsR0dRS0ZTUmtoQ2dqeVlSZ2tHV2tCbEpIOEl3MnBCaCt2SmJ5b3BvbUVyaHdjeXR6bEZQeWM4TkIrSXBDYm95RUJYS01OdFFuRzlRbkd5TUFyekVhaWJCUnpCU0F0MlBvSkJUamM4WUNKeFp2TGNMM2Zjb1Z3aG0xN255ZXNGa0lrVWMxR1FPRVVCVUNTTzE3dXREcUxDZ2k4Mk8xTnBnd3lDdVVDVGN1ZnM0SW84QUVOTmZYU3hMSG0wTWlCMjN5ZVoxSG1UbndjRnh1dW5IRmdmRCtPZUJBRzN1cmhla29TK2V3aHFWR2hyWVVQVVlRdUlna0lVd2VCUmxnejFPUjhMUHZlaHZ2dU9sSGdUUmZjM0VrdWZpaVhUeDFab1dlZGowMXZxRDRxUE1rSjBaMmZjbTA1V0E4dDN6T3BvUG1ocjgxM3FyVmlxczA5ZncxbEw2ZkxZNHQ1MVFZUlF3SEE3VFc5SHM5Uy9SYUFsKzJheDU4dExaNkFacU4yaGcyL1VjZ3p1dVExaVg1bXAvZjdYdFJGQlc4VjVUa2J5Nm5pemt0eGVablY4SUdLRWVjYlRxeWZHQitDVms0azl4MHlhTmI4eUl1R29TRlU5cWREWWJEekVJN0FnYnBFR1UwM1c2WHRYNC9MMGF6WTM2QldyMU9tcVpFTGtvd0hRNUprZ3ErWEx1UWtpaU9DY0lpQ3RMazQxUWFMMUdNaWRGRitwTXN5UXVKajZUTFJ6ZS95Ukt6MVRZRDQ1dk1QelRHMnBuOTRZQldxOFgwOUF4eEdBRlc1MUJhMCsxMVdWbGZaM0Yra1lybkxUV0cwK2ZPMGVzUFdGeGNvQnJGZVJTbGRPRHIyWlVWbWh0dHdQS2dMaTR1T21lQzY1N1JyS3lzY3Zyc01ra1NrMVFxSExyc29PVmNHdzR0Z0c1OEJKZWJSNEVnaUNJaXBWQXFJOU1ac1RZb0lSQ3BRS2tNcFJWNDdxTHpBb0RDeVhNS1RONU9pRHpTeHFiRmhRUmhTSndreEVsQ0dFWEU5UW9xSGFLRGtHcGpnbWE3eS9McUt2MFRKNW1kbVNZS1F0SXN0ZUNOMGhpdFhKWEw1Mjk3UVlBMzVja1BGSnMrYkpLUjI0bk1aMkpreUxLeVZ4S1llYWl6REpBaUtBbmNNUlRYSy9DMms5NG5VKzZFM2NneHpNOVBzMy8vZmg1NDRGc1dPSGZrbE92cjY2UDE3clcyZjd2cVRiWjZsQ1R0ZHZQVGVzL2hjR01JMkxEQjZlbHArNzI4RHo0bmV5dDAxRjZyVXFtUXBpbXRWb3R1dDhPcFU2ZElraVF2RCtoTFFkWnJOWDlEVzU1ci9MeU5SaU9QQWdyRGhDOTk2VXQ1eWtLdjE2TldxeUdsNUtHSEhpTExGRi82MGwzTXpzN3cyR09QdXBCUHdjVEVoTXUxbGk0MGV6eDh2eWcxcXBUTjN4K2ROYyswK1RGN0pwbkFGMjdQTnFKa0sxQ21LQjBwem52c0R3clEyZVJoZWI2aTJ3STBoV0Z3dnZEakgwaDN4Z0FSTDhVOEtIdGcvMzRxMVFxWjBnaVRaMVFqZ3VMNzFodGhLeFlKUVFIZW1QR1ZlTDYwT0RmSDgwMTljOFNpRDVlM1hxNUNybm5qSTlmUm5pTVE4WktMOTlGcGR6bHo1aFNWYW8xbXUwTzlYaWVPSWxTV090dkNybU1oUko1aTRXVjVPVUtwTUNTTDVtVmRXYm4yUm0yWi9ORzJraUZuQ3BuWUd3eFFyUmJLY1pKSjE0L1YxVld5TENNT0k0d3hoR0ZRUEVlbnpBd0dBN3E5THZPemMxUnJOVTZkUFFWQzBPLzNBVXNRT2pIUllIRitBU0Vranp6OExRYURBU2RQbm5UekltUnViczd1QTJpT0hqbksydW9xcmZWMXkxMkdMU21lSkFuSzJPaWxVeWRQc2RGc016czdXMHBaTWZUN1dUNW1oYytqNE1Nb2UzUGwrSzYzaFQ2M1ZYU1kwUmE0NkhZN1ZLdFZtczAxaG4xWFNURkxhVzFzRUVZeERBYVdrd2hyTkhzWGlsYzZ5OWNvWDhjYVROcEdESlFNNlhMNlllRkpOWHpoanM5aHRPRzZWN3ljS0lwNCtRM1g4OS8vNm1PODRrZXV6OC9uSzQxMGUvMDhWZS9Ubi9wYit2MGV4c0RNN0N5cmE2c01IVkJUcTlmSjBwUit2MGNVeGN6UHo2TzFabWxwaVhQbnpoRUVBY2VPSFdNNEhESTlQYzNoeXcvemtxdGZUR1lVR21qMU5YZWY3dE1QSXE2YWd2a2dRc1F4SmtvSWlRajlNeEZZNzZtQWpaN2w2Y2xYc0JFc0Q2eGMxTmpuNlQzWndpblZmdnlrTEFIRCtjTjBrbFNPY1hPSTBlZ05VM29mM0c1YUduUDdtZitlLzZQa29jM0JBWXBybFgxaHBraTdpSUlRTGF5elN4c2I3V3ZCR0xzV2pUdVh2MVo1YnZoNWJwUWV1UWV0NGR5NUZZeVhmMzcvZGFMVEd6aGJiU21iSWhORkFRYjd6L0VHRWpra1ZCcXpJZzJyZUJhakZWY0xZTHA0SFVySnZqMEwzUGlHRzBDazJQUW1HM3BrdEtaZWlaaXNKZlE3dzhLamI4YUFHNyttSFpEcCs1ckVDY2VlT21aMVFTY1hqRkVFUWVoQXllZDJiLzFCdGw2M2E2T2dnZ0N0TklQQjBCbWZCYWhkYnJtRzZ0YUZkbUNsSDl1eW5QSnB0QjZJWUF2Z3hzK0ZuR1JmRzgrQlhseFRDTUlvekowRDQ4MFhCZG1xc202NURaWGg4M2Q4bHBPblRvM2dGNk5hVEg3UjR2Tjg4aGFnWmh4RjNQakcxeE9Ga241L2lGS0tsYlUxMXBwTkhuem9JYXJWR2tKSzY1UVNnc25KQnZjLzhJQ05PQTVzRmNBbmpoemhOYSs4bmxRcHV2MmgzYWVEa0VwOWdpY2VmWlM3NzcySExFM3A5bnIwdWozSEE2cEt2ZHp1ZnUwUmdRdzR1UDhBamNZRUNJSFNpbTYvUCtvWWNQK1pzZE50cHdvSklha2tDVEtRWkVweDZ2UnBIbjNpQ2RJMFpkK2VQVngrMlNHa0VQUUhLVWVlZm9xbmp4OUhCSkp6SzJ0Y2RmbVZoS0drMis3ejZHT1BFMWVyZk9mb1VmYnQzTW1laS9hUUpBa0J0b0xZTng1K21ObTVPWUlnWUgxMWpYYXZ5MldYWEFyRzZuR0Q0WkNuVDU5bXo1NDlaQUpXbDg5eSt1d1ozdmJXdDlJZnBBeVZJc2cwa2ZEeUhlZU1Da2dxRmJJc0pjclNFb0F1eVRJSjZUQUhJMGNGWWduVkV3V0lWeDV2TytjOWtDNWRwR2RBRkVVa2lTM1VFOGlBK3RRMHJXYUwydlEwdlg2ZjRXQkFlNlBOWUdBQm03WFZGYTY1NmdxRVVJNUVYSEdCcWYyY3R4Y0VlQk5JT1NKazdDYTlCVkpjVXB6SDIvbU1qQzJOejlKbUtYVzVCUG5XU3J2dmx6ZWE3TUxXSTUvblhoOERrWlJjY2ZnUUQzL3JZUnNxWERveUZ3b2xKZE9yS2hxZ1pHd1lGOVpxU3JCNHJxcVZ2S0ZqZDd6RmV6NEVOblo5MVdSWmFqMXlRdVlLZ3J2VGJjNnhkZlBrVTJtYWtXWEtHU0QyV1ZuV2Z1c3RVMHE1OEZQRjJ0cmFpRkk5R1BUejB1WDFlc0hsVXloaDN0UHVDTWVNZVJZOTNLcVZCTS8zcFowZmxZYnlISFVLN3dYU3BGNll6WXo4MnZ6MzVrT2ZMODNMcDVISDZKVG5PSTY1OU9ERlZna2tLTUFiWjgvYktoU1dIOHRYYjFOSzU1V0FjQlh0eW1EbWRuUFg5bVA3eUx3eTZhc1FOdjk1dTlMaHo5V2MxTnBRclZYWmQ5RkZOc3FoTVVHMzE2RlNxOUZxclZ2dWtCTFlvTFZtcURLWGltYlRENlMwVllLVXlseloyNjNsV3RsUVFvaUMvbEF3VXI0M2x6bW04TVJuS3JPVlh5cFZxcTU4ZUt2Vm9scXRNaHdPR1hSYTJGUWR5M3N6T3p1SGxJS0hIbjZZMWRYVm5NTXNqQ0lhalFaVFU3WWM3L0hqeHpsejVqUnJLeXRNVFUxWnIzdXRUbEtwWUl5bTFWcG5lZmtzYVRwa2RuYk9Ldk9PeEhHUTlqRm9odG1RNmRrWkppZW5PSEhpQk0yMFNhZTdRYmZYUWJ2cVZvdUxpM1M3WFU2ZE92bk1ua3NPZnBmVis0SVB5RU9vNVZIMm5EaEtwV3kwVyt6WnM0ZlRwMCtoamNLbVU2bThHbUs3dldFTklLTUpDQnhaTjJpVDRTc2NiVTVIOEFhNXl2Zldza0dWODd5NDd5cXR1ZUZIWHNNZG4vNE1EejM0TGVyMU9rOC8vVFFITHp0VUFvSnNWVVFSR0I1NTVCRU9IanJNY0doQm1tYXppVGFhNW5xVHl5NDd5TW1USjltOWR5L0RiR2lqVDllYlRFNU9sUndTc0dmUEx2cjlBUmRmZklEbDViTXNMaTVScjFkejBBTWhpRENFcGs4OVUxUlVnQWdzcVRrbXNKRXVYditBbkF0U0dsY2kzSjFHR1VpVklJa2lvbEFpVFVvNnNNcTNTcFV6Nm13a3Z5VkhWNFNlb0ZXUXAwOFpZMnlxaGhoN3pnWDZzMWsyU0wrdmpWVXRjd2Fld1VmNTJMNzdsQjNoR1g3OThSZVFSVUlJa0pUUzRjcDhNMjdkR3F2ajVETFpwNnE1T1JBRWt1WGxaVWN1TEh6Z1VENXg4anN6bTRHVzhtL3ZOYys5emlYZFRJNzNlM1MwM0pPMFJyZ1VJVG5Qa3lBSHByenhnOUhVWThuLy9KNTNzVEEvQ1NqTHRlajRRYVNMMHBsdDFHbDFVNFphb05qOGpKUXl1WEZlVkFTMTZZSE5acE5NWlFUU0FtUlMybks4VTFPTjU3Mmg5UDFzWVJoYUhqTkhGS3kwSXMxUzJwME83WTJOMHBHbTlMOTd4d05rWmNlcUtGS2RnakMwUlBrVzNUbS9ZMHhZM2pSdFJ1V2VmNmFCa0xhd1J4N200SHRsMEM0eW9ieXVDbzNYNnlpQzczem5PL3lIUDdpRlN5Kzl0QlRGTTM1ZnhmdzF4UzBWYzkwWjdXZk9uT0hMOTk3TGswOCtTYjgzR0xtVlE0Y1BjL3Z0bjZSZW4rQVRuL2dFUC8vejcrUGM2aXBSRlBHM243MkRTeSs5bENOSGovS21HMytNVDMvaGN5TjdTRFdwOEV1LytJdjg1WC8vR0h2MzcyUDN6cDF1RGhleWFsUXYybkl3QVhqMDBVZjV6cEVudWZyRkw4WUl3K05IbnVTeDczekhwcXB1L3lUTzI1UlNYSEg0RUh0Mjd1U0JiMzJMVHJmSGUvL1pQK1hhYTYvbGwvNlhmOEh1alJZVDlRbnVmZUFiVkNmcS9GKy8vdXRjZWVXVi9QUlAvUlRyclNaenM5T2NQSE9hcTYrOWpnLy95Wi93NTMvKzU5ejZoN2Z5NENPUGN1MVZMeWFRdG5MbXZ2Mzd1ZU9PdjJWeGNaRmYvZmUveXUvK3p1L21EMFFwUmJQWlpIWjJsazk5NmxQczI3ZVBqMy84NC96TXo3eWJPKys4azRjZmZwaXYzSE0zY1JSeDZhV1g4STYzdjRWcXBXWjNiQ0dSMGhBbkNTck43TDVuQ2gxS0NGbEVKMU4yQkJZT2xSd2t6MUV2Qnd5RlFRRllCZ0dSajdpSkVzSXdRVHJQWlJBRlZPdDFPdXROWmlZblNhb1Z1cDB1eTJkWEdmU0g5SHREMGpRbENHeEtyTzNDOWpydzg2RzlJTUNiY2FDbTdIWFp2QlM5QXI2ZDRQTmxyczJtamJaOC9oR3ZYYTRzdU1tNHhjVXQ2R2cxQS8rMnJWYWljK0dSZ3pQR2hwc2UyTCtQUnFOQnE5bTJJV1BDQWk4K3YxRzRjNTdQN0JmakhvOXRQRUdiak4zTlp4cnh3SXlYb1I3M3NtMmxhaFRIYm1jWW1oRUVHOGhUblB4NUI0UFJQRVd0TFplQVVzTkM4Uzd6RERsaVJXMEVjUkxTNy9jZFNLWUpLYng3Vzk5eEFhbVk4cHM1ZXNhbWNUaGZLOENqclQ3YjdqdGJuNmY4ZTZ2UG5uMHJQN09STy82ZTI3UHAwL2hhODNPcENHdTkwTFhzQ2k5SGcwQ2hLRkNhd3dEeSt4UkJOZHFIODNQZmJOOThMSTNYZ1h6YVJzcmtaSTBkUy9Pa3FvZFdRNlF4cnBodElXL0s2UjUrc3l3SVF0MUtLSTNMcHZCOVVmYVdGMUpGQmhJZjU0TlQrSE5ic1BSZDM3eUJlMEhsOHUrd0xTK2ZvZGxzV1ZqQWFESmpDVkFialVtYXpUVm5QSTRhaWFHUXVTZkp5eUVaQ0pRamhKVmowUVRsMTk3Z3pJRUFyeERtOHd6S2xwMk5vb0ZxcFVLMVdnV2xtWmlZNE15Wk05VHJkYWFucDFsWldhSFQ2U0NFSUJ1bW5ENTlpbWF6eGVSa0E0d2hEaTB4clhEWHRpVjZEVXRMU3ptWWxtVVpxeXVyWUJSSlJUQTVPY1hDL0R5UFB2WUlHeHROVnRkV1dWMWJSUkF3UFQzSjR1SWlsVnFWMDZjdE9mR3hZMDhqaEkyd3FOVnF6TXpNa0NRSkc4MFdaOCtlWmFPOVFiMVdKeDJtUkpXQ0xOWC81RkVVK1BEeWd1VGZtWmVNcit0aXBaY0pOdTNZdDl0dG9paktTN243OGU3M2V6UWFEYUlveWlzMGVYbGJCaHRIb2ovSzd3a0lUUEc4OGo0YVE2ZmJvVEhad0JoYjFURU1RM2J2M2NPN2Z1b25PWFB5Rk1QQmdCc3V1b0c5Qi9ibDFhRFNMTU9nQ1dUSWRkZGREU0xBMmxzMllzVkh0VWdaY1BWTHIwWXI3Y0xMN2MxNzQ4MVhpb01pVmVXeXl5NnhnSXNqaG8yREVJeW1VVXNZaWhwcEVKR0tGR01zVWEwR01pem5qZGFXcURGVG1pU0swRktRSkZXVVNwRkJ4UHBHaDVwUTFJTU00VmpSdTcwK1dodFNsV0dVSFFPbERVRWswYWtsQUJjVW9FbXU2MURJaGZIeExxY21pdnord0JQaWpFYzZlWm1ZejZNdDFsejVldU50Y3hRcWVkV3J6Y2FiS1FFM0pUbm5EV3RqR0E3NlRyNEx4QmI1SXJtT2g2cytZMHA3VUtucDhmbFdlcDJEWGFYKytUbXBoZVZFRXRoMGdueTlDV2NJdVJOSmFVR25haFR3TSs5Nkc2OTU1ZFhFVWlBSWNsQlVDRjgxVFRCUkQ1bXNocXgwVW1BMGdsQXBsWlBXbDkrUHdwQnV0OHRnT0hCOFM4VnpuWnhzdUxUNE12L0YzKzhXeDRrRk02VzFEU3FWQ3BWS2hUaUtTa2VkWjE4MFk1OGJjZzRodkFFOHduOVR0TkZJT0pkZVZJcWdLVWRpZ1FVMk1MYmlZSlpsTm9xaVdtVjFmWlZtYTRQK0lDV0tvakYxM29NeGduWjdnMzM3OS9PRk8rKzBLYnZvRWtJRGVZbnY4WDRDbmwvR0gvWjcvL0gzK0xjZit0OTQwWXRleE8vOTN1L2xqbUtBdUZKaGNXbVJNQXk1NmVhYnVPT3puODNYeFpXWFgwR2xXdVhRWllmNHhDZHZSeXM5Y3NVZmYrYzdPWFBtRElQaGdGLzVkLytPMTczK0RUa0E2ZGRKRGpwdnVzdlI5MzdyTjMrVFAvcjkvOXVWTnhjc3I2M3lTeC80UmY3aFAvenhNUm56VE9lNjRNTWYvaFArNXZiYm1aNllvTnNmOE4vKzhpOTU3ZXRlUzZZeS92dkgvcEo3Ny9rcUw3NzhDcnI5SHIveDI3L0ZlOTd6SGdEZStvNjM4Lzk5NGhQVTYxZnk5T25UZk9EZi9Cc3UycitmZi9XdlAwaXYzK01QYjcwRlQwNW04dWNnRVNJQUljbTBabXB1emo1ZllNZnUzU3d1THBJa0NRWkxRUDZTcTY1Q0swMm4zK2Z4SjU1QWE4MWZmT3d2dWZMd1FWN3lrcXNRSXNqSEp3eENxdFdhRTVnRFZDWkEyajNOeXdDdE5jcVViRGh2eTQ0QS9RNG9seUpQbFFyQ2tDaU1DY01RS1VPNi9RRVRZWVVndEtYWHRUWUVTVVJkMW1rdEw2T2xaUGZTUEZPTk9pZFBMYk55TG5OUmtqWlRwZUM2ZTRhUDZUbG9Md2p3Wmh4UkhrZXl0MjhlNVJPamIzbjJLQVFZbTFOYWhEQlNJc0lUaUswV3FiRGdnTXJHcm0xZElybTNSemhqb1FDSzNJOTdQVDg3eGNYNzkzTC9OeDRra21HT0UvcDA3KzlySzAvaTU4YmV1bUN6aXRQWWV4U2JFbXcyQm5JdkJWYkp5SldmVWpueVo5Tyt0NkUvLzdYT0J5U05IcmMxZVBPOVJUazhUeC82QzdXSndqT1VEbE4yN2R4RnZWNG5IUTdCWkdoaENHeGlCdjdaNmR6VE1acWlZRW1QQXp4dUtJVGRIR1ZwdnVWR2pOZHE3THZXQytjTVMrOWxOWnNpQmtlQk1lODFIbzNHKzhHMkt5ODJwRm1GTk5NWUxVaU5aTDJwYUs4M09CZEdMcngvMUppMy9TV1BWdkxjTFVMNHp6MkpjUUc0anpjLzloS3JHSnJTbUl5a1l3Z2JjdDN2RDZqRUNlMk5EZEpoU3JmVFlUQVlFQVFCM1c2WEtBcUo0eGhUU1ZodnJ0TWJkT2t2OTVEU3Bwc3VMQ3hZTUdWamd5TlBIV1Y5ZloxMnU0M1dtb2w2bllXNVJlSW9ZcjIxenRtelorbDJPcXl1cnREdjl3bkRtSHA5d2xZZkhBeFpiMjdRNncrWW01OGxUVk9FOEh4azF0RHU5L3MwbTAxMjdkckYvT0lDSzJ1cmFHMVlXMXR6WTFqbUVUSWpNdGx6RW9nU1dGb2VDNEhJOTFYM2FXSHdPcUFMS1JrTStxeXZyYnMrRjk3WkxMTWNRa21TNU9NblpZZ1VBVXBsbTU1VDdqREpRVFlmeVZGMkROaTEwMXhmWjNGeE1mZCsrMzVYNmxYMlgzb0p3a1ZpRUZpK0oyV3lYQ0hWS3JPazEwSVNocll5bE1CR0N4dWowVXFUbWl3dmRhdTFUVmp5cVpCR2xLSm9TMkJXSUFXZXB3aGhPVTJXYXByTDlUSnBXS002R0NLVVFwaU1LU1NCRUlUR0lNMlFTQnJDUUJOcmdUQXBnUUpqRkNLRnNBSnhYVE1ubWhpdFVFTFE2Zlh5OHV3cXl4eHZnRUZVcE9NaEtpcDY1U2tieG13Q2gwZlgyYWhzS00rVjhmbFRYbHRsd0tjczV6Yk51ZEs1aSs4VndQVDRzeTRpZEVmd08vOXBEcVFMclA2M2N1NGNLaXVJZS8xNWNVQ2d3YjgwbEZqTEMrQzJkTTA4N1Y1NDRGNjQ2bVNqdmZqLzJYdnZlRXVPNnQ3M1c5VzkwOGxoWnM2WjBZeG1GRVlqSVNFUTRHc0J2Z0owalNXU0NDSjlBRi9NeDdMRmUrWmg4NHhOTUdEZyttTmhFMndqb3E3QkFRSG1nd09TYkFIeUpSZ0R0c2lXc0xJMGttYm1uSm1UMDQ3ZFhmWCtxTkRWZSs4elo0WW9vMWY2YVBZK3ZidXJxNnNyclBWYmEvMlc4Znh4a0taSkFSN0Z4cWpuNUVtL0h3VDNpS1Rtd1A3VGVPNHpuMm96c0tTWTNuQ2VOdzVUTmV2VzJFaU45WFpDbG1rL3A1MEhrbExLWlA0U0JndzBCb0lxUjQvTldjd2hET0VTREE0TzJuZis4QUJ1d0FBaGppZElDRUdhSkxUYjdjS2FzMWtSUWhpS0JCVjZ1QnB2TnlHRTlhcnZsbmszTDRtZHI4NnpNU3hTU3VJNDlweGJ6M3ptTTdueHhodEoybTBPSFQ3Q2thT3puTEw3RktxMXN2VTgxVmpUR0FaTUw3WWJzR1MyM1ZLNFdiK2RoNDM3YnJ3QzgvYTd0VzFrZUpqSFBmWnhWQ29WWDRPNXp2VEY1TVFFa3hNVFBTcExyVnJsc1k5NWJFK2ZWQ3RWczk5clB6M05MRkdHUGtFSVBBZVdXeFY2Zkd3RGExVkJhOUN3YjkvcFhIamh6MU0wek9ydUdqWXBncHR1K21lMGhxSEJRZEpPaC92dXU0OG5QZWxKeEhITWEzL25kN25zV2M5aW85NWs5Kzdkdk85OTcrT3l5eTVqY25LU1Y3LzYxZHo0ai8vSTdmZmV3L1RPYVM1NTJpVWc0UDZEOS9QUmozNlVVMC9aamNSazgyMjJXejNqN3ZUVFQrZXpuLzBzMjdadDY5dXlYL2p2LzUydi91dFhEVmhyanpVYmRmN2J6LzAzNm8wR1dtWEdjSVNWSHdFcFk2clZxamV1ZERvZE1zc0xpRGJKSEdLZGU3aGFJYWtMdkxIcm15WFZGcEdrRkplSVkrTmhuR1dLeFprbEd2VW00eFBqVktzVnBNVExxT1dSSVpJc0lVdFNLdVdJM2Fkc1kzeDhDQWNlblF6ZjYwK3pQQ3pBRy9mU053dVg2ajNYQ2RUOXdSMGQxSWt3QUlEL0lUeXZ4MnFpZlpoU0ZBc2lHYmlIYWVzeTdxb1Z2V2t1M2VKa1BJTTFVUlJ6M25ubmN1djNiN09idWc3K0E0NjdiSjk0NlZGQ3VxdjlyNlRYQytoOVVlWWpUOWNvQXRMaXJmdXdXd2oxZ0ZHLzIyL2hpYk5WN1BjUEE5NmM2SFZibkhWU2RjSldBT24vWDA2KzJEVkthQnloNXQ2OXB4SkYwbk12a0M5UGhPOHNWMEprL3JjUTVNTlNHMlZXRTJURUM1U0pYTDh4SGpTWmpXRVdramd1ZVdVK0hFcWJnVFQ5RkxDZlZEbHorNytTcENrZ2lXSkZ1VEpBUFJ0alphYk1iTG5HY24zZDk0bFhLSVAwTEpvODA1Y0RjYkxNcUR3RnBaTWNJSE9sMTZ1Z2YxOElJV2tuSGVhWEZvbGtCSjAydGNGQnl1VVNDd3NMYUsxSUVoTVNHc2RHS0JvZm02UVVsK2gwT2h3OU9zUGEyaXFEZzROSTZlTEFLMFJSakZhS1pyUEowYmxqVEU1TU1qbzZhc0k4d0ljV0NXQndjSUN4c1FuS2xUSzMzUG9mdE5wdGpoeVo4WjRKdTNmdllYUjBqSGE3elQzMzNNUEd4Z1ozM25tbjUrRFp1V3NhdE1udTFVNDZWbS9zVmxCeXBVWGIvdW0zZ3ZaaGdjdjdVT1Foc2l1ckt3elVCbWcwR3NGOU5JMUdnMnExYXExenN2Q3VRa1hISzgyQlJ3NFlIYnVna05oelYxWld2RlhhZ0hyQ0EzbTVBcDVCRnBEZ2k3d2ZUTmFwSEhoSTA0eFNYTXFubWdjOE1qTUdNL04yd3JUclFrcXZiRGdTV2dlMFNpbFJVY1k0RGY1SGNnc1JKc3VXVk9ZYUxER2pGTVpLaWZYbWlEQWVGeUkxSG1aQ0c2VWxscEc1VmdpMGxLeXNyTkx1R082QVRtYlNncXZNZUJCbG1UcnVmdFJqV0FzQnpIQ044bTh4WDRQNmdUUGQ5WWJlTjkzM2R4NCtvVGVoRU00TEpPdXF5eW5Fb2xCdjBERHdiZGZNenM3NmNPNzgzdHJlSTY5VGViaFMrSEZzSDhoL3lDd0hXM3g5cnNYZGE0Mnc0RTFnQ0hTR1J2Yzl0djNxK25la1Z1R1ZyM2d4STBObFVJWWZ5UUJNK2ZQSktBSnRRSm14NFFFU0pYaGdiaFZGU09ycTVtN3hIVldxRlJhWGwwaVZJaEk1eUZpdFZxaFVjdStKbnhhUS81TXU1VXJaRTZ2S1NCcEFWeW5XVnRlc2ZPakk4UHZ2alVJNFF1OEFBaW5zSDEwTDFTWjFDU0hNdmJQVXBnb3ZGaWtsdFZxTk5FMTV5bE9ld2xOLzhhbTBtazIrOE1VdnNyUzB4TXpNTEhQejgweU1qVEUwV0RXSjJIQWsyUG5lNSsrSFlHbDVpZHR2dXcyVVJybWhhZkZMNzZEbWdCd0IyeVluT2Z2c2M3eGVKb1ZnZG1hR0QzL29ROFNsMlBmQjJQZzR6My8rNVpUTFplNisrMjcrK1ovLzJjL3ZGNzNvUll5UGo3T3lzc0xmL3UzZjB1bDBDdjJ5dXJwcWE3R2NkQmhRNitxcnIyWnhZZEZNdlFDWWNYdWpHNjNubkhNT0wzenhpNjNzRTNaNi92emFveEdGTjlEelRqWXJRa0NwVkdMdjNsTzUrdXFydWV5eXk5aStmVHVQZTl6UGNja2xsM0xEZGRkVHFwUlpXbDdtK3V1djV4V3ZlQVZubm5rbUZ6N2hDWHptTTUvaHJXOTlLOVBUMHlpbCtPQUhQOGpzclBFSW5WOWNZSFZ0alVhenhSbG5udW43QkF4djNsMTMzY1hjM0p4dlI2bFVZdCsrZlpUTFpkYlgxemwwNkZDaG5lMTIwd0NSRmdRUklqZm1DVzJ6S01xSVVrVVNsNHluVEtmZEliVVpVSTBNVUhJdnh3NEs2V1V0RzNEdWFRQmtIQkZKaVl4aW9pZ21raEswTVZ3bGFjWjZvOEZHdlE1YU16UTBZTzlqNXB2UXd2RGJwQ21sT0RMcHdaV2lkeVk4Tk12REFyeUpaRDZwWlBlTENWalNlN0hRQW9acUQvVUs1MzVqUFE2bzRVUkRSNTZuSEtUck5ta01nZUZtODlrSS9CYTQwY0xFNUduRnZyMTdtUmdmWlhXOVlUWlhiVUVjWjhub2Z0empnQU1udW5uMmJBUWh6SXdUYWsrb0tsdTZrYzZ0MEtGdUpTZThwb3NFbXFMaTJIOFRzMEtpakhFeDNsbVdGc2JHOFVvNGJucDZjSXN1M2FyTHQvS2VPZDQ3MitxNS95dVVyU3hSSjFSSDMzck41MCszVzNwWG5QeDQvL1B6WnhGZThLbVdTNXk2WnpkWm1pTFFodGNnUDhQWDUwQ1VVcWxrUWh2UzFJZDVHSStjTHVVcGQ4VUpRQjdobFFjaEZFSTRqei9aeFd1VFAwT2FwcVFCRWFOVEx2dFlPQ1FnSHZ2WXg4clYxVlhaYXJYazFOU1VhTFZhc3QxdXk2R2hJWmxsbVVpU1JBNE9Eb29rU1dTV1piSmNMa3VsbE1peVRKWktKWmxsbWRSYWkvQjdITWN5eXpLcGxKS2xVa2xzck4xREpHdkc0cHQxS0ZjbHNqVEgxUFlkVkFlSDBJMjFudDVQYlh1aktMSmVJRGtBRUlMK1dDVkpCLzBXZ2hZbmFtRkZhOE03VUJ1a1ZDNkJ5cGdZSDZkZXJ6TTVPWTRRZ3ZYMWRWcXRsaVdnTnVERzZOZzRsVXFaWThkbVVDcGxZMlBkdlBkS2xlM2J0ek14UG9sU21sdS9meXZOWm9QRE0wMUtjVXhjTGpFK1BrbXRXa09UY2VUSUVZN016bkIwN2hnakl5TUlJYWpWYWpZVmQwS2pVZWZnd2ZzWUhSMWpmSHpDQzhzaEQ5bmEram83cDR6UWVHenVLTml3czN4dGNrVDQrWWc1WG82SDBMdkU5M1ZrQ0RvZFFOWnV0eGtZR0NDT1kwK21DNElrNmRnVXNISHd6b3duQzFpRndRMUpaYlFQWlVPUE5OcTZ3dHZiWXBRTGlhQlJiL2k5V2FrVXBZeVE2d2dVbFRMY0tWbHFMWW9pSndwUGdubVI4MDhaRHgwcEpFUkd3SFJQanpYcVNPc2Q1L3BOSWhCeEJLbnk2NExiNnJXQXFDUVFrYWFDQXB0bHBCUkxuTmRVSWVOWEFLS1ZOTmFhYitTS3lCSnhDMkU0TWRCUTM5aWdrMlNrU3BPbXl2QkFhWTJNSTg5M1VnUTZsSjBTUldpNUFMQlk4TWw0RnBtSEVNNHM3bDk5RHZoMGc2RUVkWUpieTdTVmY1eEhsZmJ0eTB0L3k2dGJHMTBmOVhqa0JmY1dRckM2dmtacWxZR0NMaDJrUnZieW4wTUZSU2k5QkVwdlpLUldKek1LdDZhNDN4Mm9LUXpYa0xEQVlCUkYzdENvN2JFaTZDTW9TY2tUZnU3UkhEaHdxczBZWk9hRWVmLzU4NFFlbHdMRjZHQ0ZTa21TZGh4TGxTSk5MVWNRam1OU1U2cVU2YVFKclhZYklUU1JsTllyVEZPcGxMdjRoLzVyV0x4LzJPSTh2VkpTaEJKa1ZuSHRhMWhrTS9sRmVKM0FnMmRLVys2bHpTV0lzRTRCdE5wdDJ1MDJXWklTeFdWTUJqTHB4OHZRMEJCYWE4NDQ0d3crOElIM2M4a2xsL0w1bTI2aTJXNXo2UEJoRmhZV3FPL2F5ZUJBMVRkVSszOUZUK052dnZsbW5uM1paUUVKZXJGTnV1djdjNS96WEQ3MU4zOWpnUnJZdjM4L1VtamU4dVkzRWNVUHVlS0JBQUFnQUVsRVFWUXhrNVBiVUdnbUppZFpYbDZtWEM1enh4MTNjUDMxMS92OWFHMXRqWW1KQ1phWGwvbXJ2L29yNytWMDVNZ1J5bEhFOU5RMGs1T1RoZEdYWlJrMzNuZ2pEOXgvZi81TTRiTUVqZitsWC9vbFh2akNGeUxzT21JSThjMjhGa0x3N1c5L20ydXZ2YllRNW5VeTVkWmJiN1czbHV6ZGRRcGYrYmQvNTRZYmJ1QVZyM2dGQUpkZWVpbXpzN1BzM2JjUGdMVzFOVnF0RmwvNHdoZll0bTBicjN6bEs3bmlpaXVNbCtpYWtXdGU5c3UvREZyejJjOTlsbksxeHArKzk3MkE5aUZTajNyVW8vanJ2LzVyWHZTaUZ6RTRPT2piTWpVMXhTYy8rVWxPT2VVVXZ2bk5iL0lidi9FYmhmVnlmV09kcE5WbWJHU0V6TzVoTHNUVXlVSWFpZEFhS1JXeWJJRE1MRFc4VDhwNWdYbGppckFndENGQWR4Nm9VUlNaL1VjSVpCVFowSDNUMzNGc1V0d25hWXQydTBPbjNXSjVZWWtrVFJrZUdtUmljdHhrM2dOMGxoblAxOHpzMnoweTJVTlliM3BZZ0RmRmNyeVgwWXU1Rlk1WUlOQUprTjF1cTF0NTliaEtuSk1pVU5qMEMyZDFlZTBJNGNLb2xKUGhVQ2kyYjUva2pEUFA0Ti8vL1R1VVNoVTcxZ0t1aStPZzl5ZHlyTHN0eHpzdlAvK0hBdzZLWUV4M1gvVGVxL2ZhNDlXOTJRblNoaUJVYkxwVmEzWHRjM3FQZ0hpODN6ZFo4RGVyNjRjQmE0NVhUc3hqNTBUNFhZcUF3SW5kMjczRC90Y2NiM3gxSzdydWUyN0p6TWRibDB6cm05a1BVdWkydVBkdjk5Ym4vRGhMOFZuZHNmeC9nQ3hObVpnY1ljZjJTUVM1bTM0b3FIY1BZcWU4S3AxejM1aHJwTU1kN0lZWlhHYzNYMmVoODR3a0ZwZ0FmRjFnT1NIc2RhRXJxcFFTWlhrL2NnOEl4R01lOHhpVjMwb3pNakxDeU1nSXh1Mis0bDJrcFpTVVNpN0xVdXl6T2psU2MvZDhyb1NLV1hqTzhQQ3dzYTRMaGRZeGpVWUhrT3pZMFdSa2JKQzUxVEpwSitsUlBFMi9tZWVSY1c3Qk5qd3FXQ0ZEZ1RTQ2I3MXV5SHZEMUtmaGVIWi9GOU9QMno2V0pvMW5TVWJVeWxYVzFsZElrb1NscFVVbUp5Y3NBYS9oZURGY0xobEhqaHppNk5FWkwzQ05UNHd6UEdTQWw1bWpzeHc4ZUMrek03T01qMDhnaGFBOFVQTkM1ZnI2T3ZOejgrellzWVBSc1JIdlhTQ2xwRjZ2KzdaT1RrNHlNakxNM1hmZlJhdlZaSDE5bmRYVk5hU1VqSStQczJ2WExyVFd6TXpNc0x5OHpNYmFxdWt2S1JBK3JVazRwOHpFbGVRaHJINWhkL3R0MTVycVI3ZFY3S3VWR29PMVFkYlgxOW5ZMlBCcHRGVUFqaWlsZk1oVUNHSWEwRWFETmxaanBmSVFHSWw1Mzdwd2IzTi9ZZGVkNVdXVHBqc0VYN1RXUnBuTlRNaFRGRVVGNVNhMW5FL0tlWDlZOEVRSUc0YnQ5bThGNkF6SU04bjRkUysxbVh1a1NaRnR5SVhOczBUMlhKMXA0a2lRYWhCQ0k4cGxMd0M3OFJ4NlBXbWxDcUhFYUp1SlJtdGtKSHcvbXVjd0N1Tkd2VzQ5ejR4YnVzL1dhRUU4YWEyaEJmREEvdXVnZ2w2UG04Qjd5TnpWWEhXY1BUU2NWOTN6eWN4TmpkTGhNK2M4VmVINDZzMEdaK0hwcm5NTDNuSUNQeDYwMXJTYXpYeXVFM2orT0h3a0tFcTRrTlRnV0lFTEtuOU9EWmJMSnA4REdnUGFJQ3d3N3ZyUUFwdGFDSnhLWDNoT29kazlQY3pMWDNZWmxWZ1VnRkYzbWo5ZmFBdm1HSDZNVXF6Wk5seWp0VlFuMVJxdGhBK1JjMzJtMFF3T0RuSjRab1kwVFR6aHVkdTVIUkY2OENaN1grN1BZRW1UeEt3eE5oUkVaWW9zelF6NExBcEkzNlp5bTlBdWJDNkFQTHBPOVpKYU9FNzd0S1hSYUpCME9xaGFyZWNOdUd5eDQrUGozSFhYWGJ6ODViL2k2MXlZWDJCbFpZVjJxMjA4K2ZyS2o4VWFUOTF6S3IvMjY3K09zdUJOS0UzMkVkMjQ0SUlMQ2thaHFlM2JlY3NiWHMvN3JybUdYYWZzNGFwM1hPWFBEZTkyMVZWWDllMjcxN3ptTmVhNTA1U0xMcnFJblpNN09PZnNBeVlsdGxzRDdYUGZlT09OUG9sTTk5SlRFT3V0TE5KOU42RmhldHNPUHZIeGovT0pqMTNicDIrMkxncXpsai95RWVjaWdFcXB3cW03ZC9QUmozNlVpeSsrbUd1dnZaYjN2T2M5dlBzOTcrRlhMSmdqYlp1ZTlheG44YXhuUFN0dmp4Q01qWTN4em5lK0U3Ukp0SER4LzdpWWxaVlZudjcwcHpNM04rL1huV2MvKzltY2UrNjVIRHAwaUYvNGhWOG90TW5OOFNjLytjbmNjc3N0aGQ4KytjbFA4SUgzdlorcEhUdU1OeXJPNEdmN3ltem8rWkFWemdOSFVkSmwwdFJtTjh3TW1DbHNjZ2dIK3Bpc1VqbGZWTGR4M3RTcEdhalZTRE5OMG1tenRMNUd1VkpoY0dpRTFkVVYydTBPdFlFYWtSVFVhbFVMZk5yMTFyWDFvWXZaK1BLd0FHOEsyN0FRL1FVQTNHWllmSE1GYTdKRHR3T0xrUTVYSC9LRnN0djF0MThKMDVHNThlY0VsMzRLckxjV0NwQWFhOWxWSERod2dHOS81MVpEeEdVUlNyK29Gei8raTVaK3kvcnh6djNCbjlSNUpqa0Ivc2RaZm5DZzZVZldnajczM09JU04rQlAwQ3NKaXVES0ptZWNjRjNRRDlUUUhyalpHbWY1cnowVGZIRmdpc3JZczNzUGxXb0ZTRTdvVXVjVllCVE0xTEQrMncyNUNCUVYxeUNsdFFjMlRXWXFSOXpaRDBRMUJLWFNLc25kcVdxN3Ztc2dBNVRXV2duai90YnpIZEJDaU9OK0Y0WThRV08wUFdWdWtSOTMzK2ZubXhlb05FT3AxRmpJVXhBbGlVeGlKa2QzTURjMHd0TFNvbTlqN3FtUnQxOHA1UzJVMHFiMU1ZcTRBZHFyVlJOTDMybzAzU1R3WGtldWY3djdXMk9ubURacHJKWEtxRGZXVVRxbDJhZ3owMndnQkt5dXJySyt2bTZWNm9nb0tpRmxUTHVkSUtXZzFXb2lJbGpmTUptcHBxZDJzN0EwVDd2ZG9kMXBNNzlnWEtFSEJvYlpzV01IdzhQRDNIdnZ2U3d1TG5Kc2JwYUZSZlA3eE1RRUk4TmoxR28xWm84ZVlXVmxoWU1IRC9xc2ZwWEtBSlZLaFRpTzJkallZR0ZoZ2RYVlZhWjJUTk51SlpUaUVrSzZjV09GTVlxY1NJVnhnL0htTUdFckZxUWdQOTNOZlI5YUpjeVA1YmpDbmoybmN2dnR0NkcxNGQ4cGxXSTZuUWhjUmtVTEpKWktKVnVQWmZhd3dJa0tCbklBSy9pc09oNGNjQ0N4blJQcjlRMzdUblB2czl5VEpRK1ZkbTNRRHNTdzQ2RmtZLzZsY0hmTkFWZ1FSRkdaS0pLa2FlSlQvMG9wVWJaTktaWm56Ni9OVm9yUmVWaFFDVWttdENWd3RHRld3VHNRQ09NdEkweFdsRmpZa0NvMFdqaGpVdzZTZ1BWb2xvWU1XcWtNcFNITkFpSmZiZWVPNWRsQ0dTVGRlUjY0SmNHbGF4ZlNlYlRod1l6Y0VPVFdKMjNYK2VKRzFSMWkxUTI0R2dDbFc4aVByS3ltZXVaaFdNTFFoeEFvNnM1NjVjTTlnS1hWRlgvYyt2eDRPVXdGOThuQkg5dkQ3dDRGa0NsOFQrWnFaYjlKREhEbjRKd01UU1JOOWpDRkpyTDFTV2twRllPMkQxWWtyL2wvZm8yOXUzWWdwUVVJTFhscHZ1YjVIa1lyNFVPcTBJcng0U3BMNnkwMjJnbUo5UzRyQU5NcUE1VXhmL1NZZVcvMlB4QlVxMlVMeUR0QTZFVDI3cCtOVWk2YnRNK2wySVI2dURHL3NiR09GSktNbk9oNnF6NFJIc0RaZk53ZTcxaVdHWU9QVXNva0VSQzVVaHlTMmc4UEQ1TWtDYzFtSXdjb095MGFqUWFwTWdUbnNkdmY4cnRSV09jRm5QZkk4L2pBQno1d0l0M1V0ODBDd3dkbU1oVkZodVJaQ082NjZ5NVdWMWU3K3FhM1AvYnMyY1AwOUxUL3pXVDZTc2xVN2hYcHhPSlNxZFNMQ3AxZzZTUUpSMlptU0pLVXZhZnNLUUNqSjFNMEJwQnROQm9jUFBRQVVWd2kwNHB2Zi92YlhIenh4VHp3d0FQK3ZQNFFXRkJYS0hmNVRVd3dQajVPdFZyajhPSERiTnUyemEvUDgvUHp6TTdPRnZwVlNzbkl5SWdINWpjMk5ncjNhRFFhTkJwMVZ0ZldLSlVyYUcwNW1oRG9UT2Q4c0xhamMvM1hjSE9WU2hGUnJFRVpEaHdoN1pvaGpaZW82OGR1dmRxQlFtNlBqeUxCOEdDVmhsU1U0b2lseFZYU1ROQ3hQSGl0STBkWldWcGc3OTQ5VEc2YnBGSXhlNndSSjNMNTdLRmNIaGJnVFRGVXFMKzd1bWZmNy9QQ2NxK0JjRE1MZnJlN3NyQy9hOVhmQWJRTDUvRi91YzAwbkhpNnp3RHl3cjQwZ3BEeGxCRHNPKzAwUm9aSFdGcGFRY1pCU2pvTFZCbGg1NGNBTkU1Z1UvaEpYZC9ycFFHRkZmY2tGckJpTVcrc1dxblFiclV4R2FveXBOeDZpb1IzMytyRWZobDhlazQ3amlCNXZITjdmenU1VEVsQ2JIRy9RdGVLazlqUThySGN2L3MzSHg4bk1uYWNrSmtMZ0p1UEw2YzB1YnBPRFBCNUNCYXI2RWtwT2YzMDA0eUhTTFk1ZU9QN3pRcmxzUVZybE9PN2tQTDRZeW1LRUpiQVVHdE5KSEx3eHBRaVIxZTRBdmFydDlzYStKM3ZmT2NudWhmOTM4OC9UNmRwaXl6cFVCRWFyVEphU2Nyd2FJWGhBYzNvOENoTGl3dGVpWkhXV3lnTTZURmp4d2pham9CUGlseXdhS3h2bUhja2NxNDFZUWVjODNTQTNOTHZ2QzQ4dkNoeUJTOUpFZ1lHaHFtVXk5UUdLblE2YlpKT2d1RzlTV2xzMU5Gb0t1VVNVMVBUakkyTnM3R3h4dDEzMzg3aHc0ZE0ydTgwWVdCZ2tPM2JwNmhXcTJ4c2JIRGt5QkVXYmJyd1pyTkpxVlJpY0hDUU9ESmVLVXVMSzJ5c041aVltRENrZ2hROW01eTFmV0ppZ2xLcFpFRWF6ZEZqczRZVWVXaVFIZHUzazJVcGh3OGROczlyVTV2bnhNNjVFaXpzZ3pzdmhSQmcwT1RLVE83VllQb3BTMVBxR3czZng1MU94NE9HeW1acENoWHRVcWxFSkEzZkJJR0hVWmp4UmlDTXNVWmJHazVsUFRpQ0FTQXdBcXZ6T3ZIRW9mWStNcEorWFEwTk9nVVBEaWlFa2tWUmhNQjVmRG1QdHdqSGVlZnU0YzZQdlV5akE0QWdnMERBbFZJYVFFWXJzaTdBUW12empFSXJRNjRzbzhDTXRia0M2RkpwRzg2Q3pKQVVDMUh3ZUltaXFKQ05wdDlhRzRMdzNwTGFCK0EwYTRicnNmNWVDWVZuNnBJYnVvOTFQMU1JUG5TREp0MTFhNjI5UlZnbzdaVXNCem90SEQxbUFUNTNMYmp3S0FPNDVIVzZNZGZ0L1JNU24rZHRNNVVLdTM0b2l1UEloQlRFZnMyS2czdTU3ZHVzLzVKZitzVW5jdDdaKzBCbkZuREdyem5HU0pqWExhMVJVQW9URWhWRkVRTlJpZTFqUTdUbVZtZ3I1ZmVRRUNSZFhsbWgyV3dTSVJGS0lleDhyTlZxU0Zua0NIbW9LMHMvcXBJa0hkSlc1dmNLclRXdGRvc3NVNVkvRGR5OFAxNHh1b0MwZ0s0YkEwV1FvTnRRRW9hNENDRkkyaDMvdnIvMXJXOXgrUEJoeHNiRzJMWnRHNU9UazZ5c3JEQXdNRUNuMHlHMTZhTExaZU1oMFd5M3VldSsrMWhZWHFiVmFIRCtJOC9qNlUrN2xGS1VaOERyZmZhRVpyUHB2UWlyMVNwU1Nwck5acUZ0emlDZ0xEZGJsbVcwV3kwN2dBUHczMzVjKy9GcitmZC8rL2N0Ky83S0s2L2s4c3N2OTM5bldxRlJOancyYjIrYXBuem9ReDlpZVhISjNFWnNqdU1jT0hDQUY3emdCUVd2c3djT1BjalIrWG1tcHFlSlN4WjREcS9zcHd5R0ZldjhrRnVIN3o1NFAzRWNVNmxXMmJsekowSUlKaVltV0Z4YzVMTTMzc2o4M0RGL0Y2MU5xTnR6bi90Y3BKVGNjY2NkM0hERERhYnFZQjg4ZE9nUUYxNTRJYlZhalFjZmZKQkhQZXBSQUh6aEMxL2dpMS84SXAvODVDZDUyOXZlNXBzMVBUM05Kei81U1hidDJzWFh2dlkxWHZXcVZ4WGVXN3ZkWm1GK25qLy9pNy9rTjEvMUtzcVZ6T3duVXFJY0tLdzFTT2xCZS9OaHlZZlJKcXhTbHJ5c25tOEh4WjdQY3pqbjNhaVVNbUg2YVVxU0ptaWwyTDV0a21xNVNyUFJvZGxzY1dSbWh0Mm43a2JybFBWNmsvdnUveTZuN3RuRHhNU295ZFNKN3V1UitWQXJEd3Z3QmxIMG51bDVJVG8zV2tWTytxRWJON1pTbXh2NGtHKzZCY25FdUltSjR5eThKbEJBbUl3UzdsaGZCU2RVaHN3RTlnUjhqbEdlbExHUkFSNXh6bjYrOGk5Zk4zR0FEcTBNUmEvdVIvNXhEa3dEWHdZMzYyNkE3bDBCS2Y1OGNxVUw0ZjhCaWdnMm0rTVJEcDlJQ1lFN0Z5VWcvT0x2N1c1ZG4yRTdUclpzQmZDY1lDM0hCWUlLV2t2UDc4Y1ROSXBnVkwvcnVrR2RFNnRyMDNzWFRsRmRRMUgzVlAvREFKc25VMEp2Z2g5RkVUcWpVaWx4NnFtN1VGa25sMmNjSFlzSE52TlBzMjVCN05JcEowbEJRWUFURzRQQ3B2d3NuaHQrejhNN2xNb3RMcDU0N3FlTW1CMWJmanpsa2tCS2hkWUpXZFpHUmFBU21KcXFNTGYwSUlmamtpR0p0UVN2SHFieVFKZFIxSlRPMCtPR2dreXIxZkxDbDFrU2k2cHdxQ3c2WU1TRGNzS2t0ZkdLMHNBQXBWSUpwVFRsVW9uRitYbW1wbmRTTHBXWW41K3pmQk1tMjlJRER4eGtmdTRZMVdxVlVseW1VcXRRaWt1a21jbGVOVDgzejlqNGhCZVF0VFprdm1Ed2dWcWx5dGpZR0FCMzMzTVBuVTZMbzdOSEFHT05uTncyeWZpNHlUaDEzMzMzc2J5OHpNcktpbit1cWFrcEJnWUdhTGZiekJ3K3pDR2JqY2oxanhER1FwdHBaeTF6VitxdXo5N2lWMms3a0VWa1FuS1NOR1YrWVk0MFRSa1lHS1RSYWpJVUR4anZwZUI2eCsxazlsRUoycEZyTzdmcFBOd21JaUpWS1pFSWZBYWNvS0RkK3hUVTYzVWFHdzFMdmlvdGFhTEdpWmVobGRBOU94WjRjbitIWVlWdWJCbGxUbUJTdVpwc0tKbFdTSkducW5mWFM5R2ZCRHRNYXg5SmFWSStGOEIwNXhGaE02QkpnZGFaR2RsQzV5Rmx0aWlibFFWQXhwRUgzNnpSdm5CL2Q5K0JnU3A1bUdYT0d3TUtrNjBvZjdmTzVUOWZWbnJIaEFNd1FobW1HK2pJU3dDYVl0b29IZGpsUUxWQWlkQ0JJbXp1NHNMWnpMa3FzK3Nld2I0aGhTWGpkSUN1cGw2dmc4Ynp2eGgrcENLQTNtMW42SmJKaEFqQ296U2duYmVTTzBmaWpJWUFJcEpJRzRxcWxRQXRFSTdzRXpPM2hSUkVRbkRHYWFmd3NoYytoNHJqNmRBR0NzcHNlS1ByT3Jjc0dRL0QzUEx0bm5QSGVJM1ZlcDIxWnBOSWx0SGFBRXFaVmd4V2h6aDY4SDdRbHV2R3hQb2JicTNKQ1F2ZTlBY2FmcFpMSE1jZXJEWGhsR2JNTmdkTTlzQWs2ZlJjMDJQUWN1OVVPUExpL3VlNnYvdjFyY3NRMkdsM21KdWI0NHRmL0NJWFhYUVJodzRkNGp2ZitRNmRUb2NrU1RqenpETTVmUGd3V2hzaTdxbXBLUjU0NEFHeUxPUFcvL3hQVGpsbE4zdDJuOEtILy93am5IYjY2VHp5bkFOZTlPaStyMVA0dGRaY2VPR0Z2UC85NzZkYXJmTGhEMytZajN6a0kyaHR3cVEvOFlsUGNPREFBUnFOQnIveUs3L0M3YmZmenNMOFBFKzU2QmVLSUlndGIzclRtODNZM2FMdnUwbUZYYVpncFZKai9MUC9aVm5HcHovOWFRN2VkNUNDSHRXblhIcnBwVngrK2VXK2JnMDBXaTFlL0pLWDhHZC85bWQrcm91K0xjZGYwd1BlQkdxU0ZwcExMcm1FTjd6aGRUejV5VTlHMkhTRC8vUlAvOFRsbDEvT0RUZGN6OS85N2Q4VzZuekdNNTdCWlpkZGhwU1NXMjY1aFRlKzhZMDlmRjVDQ0Y3NjBwY2loT0IreSs4RDhQV3ZmNTM5Ky9kejg4MDM5NERLNCtQakFEenhpVS9reTEvK2NzK3pmUHpqMS9LM24vb2JPdTBXRWswbUpVTEd1WCtnQUtFa3lvVkVTWUVVemdQV2VwMlI4eTV0MXZjT3pOY1lPVWxwbFdld1NqTXlsUmsrcVN5aldxMFFSeEhsU2tTU1RySzh0TWo2eGpyajQ1Tk1UZTJpVks3eUg5LzdUL2J1M2NPdVU2YVFVbmhlbklkcWVWaUFOMkhjY04vZlpTN3NtUE5kS2JxeWh0WlN6NG1pb2QrTTNGSVJob0tidHVvSHBnUWJjOTZ5d0JxQzhVU09wT1NjczgvbUd6ZC9telJWQ0Z4OGZhNXdIMDhkTzFuQVlDdHZpRjRGdmZ2NjdnYUpybk4vZkdqblZtMDNXUlYrRkRjcWZQUXMyOTJDN21idDYxdTFLQ29EM1hXZVRGMG5jLzVtaXZySkFvSDlQR3ZDeTVYcWNvbnNjbXZmcks1Q1BVNys3SjZmZmQ2dFEvWi9XQSt4SDBjNVhyOW1LbVhQcmxNWUd6ZjhMY0pxRDducVVSd2JvVGVmc040UG1WSWtTVUt0VnZQbmJ1YjU1TDlyczlHNlRESTU4TnhsNWZOZURMbkNxTHhpKzlNdHQ5KzNTcEoxMkhYS0theXVOTWt5UThZYXh4RkpBdVZxaFdxMXl0cjZxc25PRkFEOGFHZmRGRWdSSWJVazB5bENHeVhXUEtKVkx2cytyMVhZS1JLdHVtczBHTURBV21iVExLUFJiREljeDZ5dHJkSnBOVW1TaExsalJ4a1lHQ1JKTXVJNFptREFoREN0cnE3U2JEWm9OaHRFY2V4RG82clZLdC8vL3EwMG1oczBXdzJrTkJ4QTQrUGpURXhNMEdxMW1EbDhoTG01T1JZWEYwMW1LbWt5amxTclZaSWtZMzE5aGFPenM5VHJEUVlIQjMwYm5jZEZtcVlzTHk4SDd0VVJTbVUrbTBUc0NXOTdWa1N2VUJlUGlqN2Y4OVRKYnQ1bVdVSzl2cEZuck5ESzg2MkUzbE11STVRUUpwT1NKNVhHS1VYZ3NvZTVlemxneEhDYTVHMXpielZMVGJyNEtESjhUTGtIUmtRY21iMDlYQ1BkdTNhV2R3ZG9oUlpSQnhpNE5xZHBDbHFhc0NiYjEwSUlDK2psd0VXL3RUZ0VPS1NRT2E2ckFXWERlcnpsMlhtSjJhZFRkb3dLRWZTSnVkNTRwbHFQRENsSk8wbnZXTFlBa3BGYkhGQ3ZDODhRcnIxbVhMaEYyL1ZIemdkRUQ5RHZ3amE3UVJyWG41YndXQWhENEt3RFdVODdZRTNuZ0lydGQyVXpkM251SWF6WFR6QnVlOElRYkoySjVUVFJPdmVENk02RTdhOFYvVGgyOHZmbVE4OUVBSEw1ZGRqTUNlWDd6d0NaYU11UDVQY0E4K3hDR082YjhaRUJudjIwLzhIazZDQUNaZE9pTzBjdGpWSjl3am50MkpmMjFRaHR3N0trWUh4NGtLT0xhelpHVlZuZUkrT1JWNjl2RlBwTFNNblE4REJEZzBNZW1Ock0wK2xudFJpdXRwTGg3NGdpdjVaVmF6Vks1VEkwbXoxN2h2dHJLeW1ySHp3UXpvMXdqUUhqWWJLeXNzTEt5Z3BQZU1JVHVPU1NTemgwNkJBN2QrNEV6QndmR3h2alU1LzZGS1U0NXQ1NzcrVjNYdnRhMXRiWFBibnR6TXdNdTNidEFnVGYrZDczT084Ulo1azVyT2dCQzliWDF6bDQ4S0FIOHRmWDE2bFVLbHgrK2VYODJaLzlHVWVQSHVYU1N5OWw3OTY5YUszNTduZS95NWUrOUNYamZaT214dGpRNTduZitjZC96TGUrOWEwdDVkQlh2T0lWQlI0WXJVMVlxd3JTcFdzTWdQUXYvL0l2Sjk3eDNVVVFyRm4yWGx0VVUxejE4cjJtQ0IxSjZJS29xdFVxYVpwU2lvdmg2VTZtYy92RXlNaEl3U3V5MCtuUWJyZlp2MzgvYVpweThPREJRcjIxV3MzdjhXRnB0VnIrKzlEUVVNOXpWQ3BWMEpva1N4R3BOUHRtbEhqZHpuQVB4c2Fiei9MNlpabTBheUVXekRUbityQXArc25uWm53cEZLbEtUZmhibXBFbXFjOHFwVExsdzM5bEJOVnFpYW1wU2VZV0ZmR2lvRnlLNlNRcG5hVE52dE5QbzFhcmN1ellQUFg2R3Z2M245bWJRZXdoVkI0ZTRFMG9LUGFaM01XTlA0eERsZ2lkQlpNcHZOWnUrdjMxMmI3RnV6YTcwL1htT0lHMlpwbnUzM3U5RE14TjkrN2J5N1p0MjVpZG5ldnJ4Yk5aODNwd2xCK2dDTEZGQ3Zad1JkcXlydkNpZmdyMFZpMys0UVNBT0k1dGpLWXJub0ZnaS92K29DWGMzRTdzSHJrdzYwZ243ZFVuQmI2Y1hEa1JNUEpIVmNKd1ZpTllIbjhBOVNvdG9WQzk5YlZHa1hqb0NZNnU1VDdjSWhTb2dVd3BUai85ZE1ybENpcHBtMjFkNW9KNldFTHJtd0N2eEFMZXdoYUd3L1Jhc0lPNTZPdHlsby9pL2NKN2VjWHN4NGZIL2tEbDNFZWVUYXZUSVUxU3FyVUt5bVk2cURkYnBCcEd4c1lZSGgxbFpXM1ZXS0sxRlp0cytKVFA2T3VzMEVFb2tDbTZoK2ZIZTAzU2F3bDE0SUt4SUxsejdNalZtbmFyaFVxTkFHUTRDRVl3M0M1TnNreVJaUWxKMGtZcHpmRHdFSk9UMndGWVhsbGkvdGhSRnVhUE1UbzJibmxxcWd3T0RpR0VpYVUvZHV3WUd4c2I3Tml4dzNvUlNJU1FwR21HVWlaa3k3alNEOVBwTkdtMldxeXZyckZ1U1lxSFJrYllPWDBLUXNBREQ5N1B4c1lHTXpNenpNN09JZ1JNVDA5UkxwVTVkbXlPZHJ0ZEhGY0NpdDV4eHg4b3ZiTlVrNm5VekJWbDBwSTJHZzFrSkVpU2hLZ1VRMkw0ZGtyVzJ5eVNaZEFHOEFGbEJVVGpnYVJGaXRBR1FCRGFLWmY1Mk8vWmpZVGhKVExoWXFJUU9xZkpVRm9XNW9QelFBbzlyZ3BoY3hic2NPUEZsVGlPRFVoa3g2SWpIWGR0OFBWTFk3alJaT1Myb1h3djFWcGJ6aUh6YkpsTkRTMUVQdGFFRUZoRXdHZmk4dG83V08rTlBFUW16Vkk4UU91NTRnd2lIZ1haeFlRQVlibGRFSTRBMmFFQk9TRGhaQi9oMERMZmY1YXZKOHdRYXRINTNKc0gzeFozeUZTaC9EcVZLVzFsT3gya2hqWEtwZ3NQVWpvbnJYWnBpeEhhYjljZWVCQ0JnbXJuNjl6Q0V1MGtQYTY5WGxock1ZaUNaMU1JdmZ2MzRSL1cvcTd6MTZFVnlNZ29kSkdNelhxa0RmZ2J4VEs4b1NFb2p5SmU4dnhuYzhuRmowZVNXRTh5NFIrMFc4RTBzclAwODhzYlJldzFXaWxHaDhxTUR3Mnl1TkZHV1lXOVZDcFJyOWRwdFRvVzRKZVdEMFZScTFaQUd4TDNiakRoNFZBNm5ZNFBFM0xadHJSU3BFbEtiRVBlOGpuUXhYa2t1c1pIVi9IU1VyRG1kSU9EM2ZXMVdpM0d4c2I0eGplK3dUT2U4UXlPSFR2RzFWZGZUYXZWOGlHeGEydHJEQXdNOHQzdmZKZTc3cjZiNWVWbDBqU2xVcW53bk9jOGgxTk8yY1Yzdi90ZGZ1NkNsOXQ1WUZxaWduQTZNR0RRTzk3eERoNzN1TWY1dGdIczNyMmJ6MzN1Y3l3dUxySnYzejZmb0dEbnpwM2NjTU1OQ0NINHd2LzVQOXh3M1dmSVZBNnN1ODY0L1BMTHVmamlpLzE5K3UydldtdjI3dDFiNk1kTXE5eUlvczI4Rk1IdnZzOUUzdCtiZWZmazhwVVo3MW1XNVduSncvZm1qVDhReGJrY2xpU3BENGQwNTRaMWE2MXBOcHMwR2cwYmRpaDluMnF0dWVtbW16anR0TlA4TlpWS3hTZDN1UFRTUzdudHR0c0s5WDNrSXgvaDdXOS9PMmVkZFJaTFMwc3NMaTRXbnVjdGIza0xIL3pnQjdjRU1NSys3blE2SEoyZDVad3p6d0JsREJ0YUtYUWkvRm90bzRoU1NSRkZKc1JUU3dGa3h0Q1RZZFlGWWNNS2tUamYwR0xtRVdkQXpFaXpqRlFsSmx3cVNXMElyL0c0TVdKcU1TUTJpaVJUTzNaUXJWUlpXbHFsVE16UXdJRGg3S3R2Z01xbzFpcDlnZENIVW5uWWdEZnVzNTlMWWEvSFN5Z0VkTDNDNHlpcW9XZE9lTzl3Z3lvc29rSjVBc0srQ3JBdWVsaTRhNTNIanJKTkZHaUdob1o1OUtNZnpkR2ovOXozZnQ0S0xvck9leHE2b3NyeUJiOTdFOStzOVBVYUtqd0hYZjIydVRLMzFSN3VFTmxOYi9WRENnRnVvL2x4VEZ6VDlQNG84a25WY3hLZ3pjbmM1d2NGZjA2Mno0OTNuKzc1NkVPNk43bFhDTnlZVHdpVmxlNDdQUlM5YXpZcndpb3V6dHFicjJQR1NsRXFsZGk3N3pSL3JsTW93SUVLNFR3M1hCZnUraWpLaGJwT3AyUENJZkxzVC9sMWZRUkgrMGZ4SG9XZjh2bWpsYllLMU5ZeC9EL0pFa2NSQXdNMUwvakVWcEdZbEpLTzFzek9MZkxnWWVNNW90TXM5OGpMYkh5SXlKVVVNT2xlUzNGTXk2WWh6WXNHQXZMYThMZmd2WWJBbXRHZHRjOWVJNlFKeGFsVmF6Nkwwdmo0S0VlUHpqSTlQWTJVa3ZuNWVWcXRGa3BwMXRmWFNkT1UzYnQzTXpJOHd1cktNbHJEMnVvcUNFRWNseGdmSDJkc2JJeGp4NDV4NU1oaEdvMDZEejc0SUVJSUpzYkdtWnFhcGxRcU16TXp3OUxTQW9jUEgvYk5IaGtaWVh4OEhLMDE4d3Z6MW5LN3pPam9tQmY0SGJqUWFiZVpPemJQME5BUUF3TUR0RnF0SG1EQzlaTFI5MDlrak9UejI2VlBWa3BSS1pmSlZFcWFwWXlNVHJDMnVwcXY1MUlRUlViY01hRmlCdWpRemxqanlYNmwvYzE0bWlocitlc09kblh2RHpRcXkzeW1LYTAxbWZNbzhWNE14ZFk3aFNZRSs1eUFIQ29mb2NlTWFWcHVrUXk5VjhMejNScm9pVU1EYlR5dng0MHh3L1VncGVFYnlOSzBDTnBxUjM3clFBNEt3Skt6bmllZHhMM0J3aHR5b0VRVXVleFJBbkFBZ09rNzV6SGlRTEpjTFEwOG00M3p2WHZydnAveVBzaGZoK1UzSjFTQnZCZWNmU2VPTFVZNEVtU1BIeG5RMG9SQjZpSklhOGVJYytxM3M3bGd0QktZNWVIZSsrNGp5OUx1MGRKVmhIOVN1cjY1VHljdjVNOHFDKzljSUN6eHRBbUQ5ZVRVY2NrcmlFSzZmY1QwejU2cFNTNis2REZJM2NEQWVQWjlXKzAwTkJCNFlFem1tcXN4SEpsUVEyVXpwcFdrWUdwaWlKVzFPcWt5YmFoV3F5ek1ML2krMTBxQnpmWTNNakpzbnljRUozcm55YzlxY1ZrUGhiQnBqdDNhckJBQUFDQUFTVVJCVklVd0dkb3cvRmxyNjJ2RzAwNEZjbEJYSFU0MmNCcUtDemYwTDdwUDZmYUNjZlU0STlEaTRpS3ZlOTNyZU43em5zZTczdlV1M3Z2ZTkzTFBQZmQ0NzVocXBRSmFzN3EyUnFZeVRqdnRORjcxcWxmeHZlOTlqemU5NlUwODYrbFA1NkluUE43S0xBQ2FKRTI4aDQ1cnd6bm5uTVBqSC85NG9MamVuM1hXV1VXWlJXdE9QLzEwempqakRJUVFQUERnZzJSS2MvZTk5M0pzYm81dE82WlkyMWdIWU5ldVhlemV2ZHQ3aWpodW5VSi8yYksrdnU0NXloYVhsMWxkVzdVSkgrQWJOMytEZHF1VHk5allMSE5ndWNJMGNiQjNoWDJxdGVhT08yNUhDQ2pITVRmZGRCTXZlOW5MK3I0TGdaRy8zdlNXTjNQdUk4NEY0Sm9QZlloLy9kZC83U3NmYTYyNTlkWmIrWTNmK0EwT0hEakF4ei8rY1NZbTgyeHRRZ2gyN05qaFBhYTYrN1pXcXpFd01GQ29jM2g0bUZLcHhMZSs5UzJPSERuaWlZbmRWZmZjY3crdmU5M3J1T2lpaS9vK1E3L3k5cmU5alZhOXprdGYrbUlUUHF5VUNWM1NnaXcxdEFFaU1zQldIRVZFc1FVc3BTQ0tYTUlINDZHbnJXZTRBY09BeklIbFpqMHBnRGRaU3BvbHh1Q1VacWpNa0ZDaktXU2xjdktBMUpxeDBWRkdoMFpaV0Z5aXZyRkJyVlloa3REdWRLaHYxUG54cDZ6NTRjckRBcnpaQ3QzM1FtQ2Y0eTRtRXJEaFZjWEpDdmhOTlQrdUNyLzc3M3J6ZE9MZDhlcE8yQThGMWNJbm9GV0dVaWJEZzR3aXpqNTdQOS84OXJkeEZxbzBUZjNtbWFxTXpLWHMxWnJNdXBpWmU5c1FoMkFUemJ3MUtIeUdmUE0yQWw4dUdPV1NJb1hOb3o4b0pYSmhHU3R3ZVNDaUNPRDBYaS9RWk1WREh1UlNYUlhrUXRGbXBidCthUlVsOTJ4S1d5NEE0WjV2cTZoYXU5RDBBSUpiWElhcnZ3L1Z0UlYyQlpHUFIrOTJhKzdia3ArUU5GUnNpOHlGaUMxSzBlTXRyNnNiTU9oVy9BMFBTVURTNlZCTVgyOVgyNDdiRk5lRzdyYjF0cVgvdFQxd0xmbWMvZUU1YmtLdlFZRzJuREVteTlUWTZERFQyeWVSMnJpT1NtbFZBcEZmNGU2dkN2Mm5jTjViamhQRENUT2JGU2ZLbUdJVm15NEZ2RnZ3QXFkd3VqRjdZdVBpSjFGTUdtN3RzMnk1MEJpbEZDVUUyOGZHR0IwWlpuQndnRVo5d3lodklTaGxueSsxQ3E4cnVaVktkSDI2dFR4Zkk3MmFHdTR4YnJ5RzcxMllNYVZ0T0VTejFhRFpMTk5zTm1tMVdsUXFGWklrb1ZLcFVDNVhXRjlmbzlIWTRLNjc3a0FJU1J5WG1Kall4dkRvRUdtYWN1Kzk5M0h2dmZjYTkyWTBwVktaa1pFUjRqaW0zVzZ6dUx6RXhzWUd3OE1qZERvZFRHcE80MEdSWmNhenBWUXFNVHc4VExWUzllRGY2dW9LV3NQZzRDQlRVMVBFY2N6Q3dnTHJxMnVzclcyZ2xFa0RXaTVYTEtscXg0YVhoTXQycUF3WDEyOXQreTBjUWpMZ2VNdFV4dERRTUJ2MUJuR1VoeGVaTWE2SjR6S2xBS0EwZlMzTittSTljTkFtREVscFJaYWwzdnNoVkM1REE0ZDdyODZTN29FTlczK1dtY3dYRGhRSjB5bDNBelFoY0JONjZJVG5LdWNDTGlRYVpRR1NjSjNTeHFsQkdOQkVXUUlzN1R4Wnd0NjE4MTlyazNVdXZJOElqRGRHeVpUV0c2WFhySkZsYVVFdXNSV1pZM2JzNXZ0bnY2TGNpbUw3RlF2MFdFNFhiYUFXZys2QmtMcXd6a25weHBBbE10VjRoY3U5dnVJZVkvclBMRWM2Qi9tMUN6L1RSQ0szanB1eGFlOWwxM3pIbWFTdG9pcjhNeXRtWjJaUm1UVWthT0dCcEZ5bWMvcHRrYmpZdnBYaUJ0YjFlL2YzL0gyWi9qRGpIc3VESkp3T2pVWXdXS253cS8vemhZd09WaEFxQmFFdGg3SlRtZ3dnSlNJWmpFZGxub1Y4emlqckxlYmFJWVZtZktUS3hNZ0E4MnR0TWdXVlNwbmw1UlVmS2hsWlpiZzJVS05TcWZod3U5d2kzdmV4ZnlaTHJrUktUOWtncEtBVXgxU3JGV3JWR3VzV2xOaXFubjRHcW40RzZtNmk0bERQU0RvZDRqam1ra3N1NGR4enorVWYvL0VmK2VwWHY4cHYvL1p2ODgxdmZwTlBmZXBUZnMyTTdYcngvT2UvZ0NjLytVbTg1OTN2b2Rsczh1WTN2SUVMSDNlQjMrN2MxTyswRThybHNtOXJtcWEwV2kwMk5qWVFRbENyMWZ5NjZNSnh1bzg3NzVWV3U4MjlCKy9qVmEvK2Y0bktaZTY2NXo2Ky9DOWY4Yy8xeENjK2tULzVreitoVXFud3FVOTlpbmU5NjEzSGxXbU9IajFxUTRVUDhaeG5YMFljeC96eEg3MlRTcVhNd3NJaVVSUng0WVVYOHNzdisyVzBnT3V1djQ3UDN2aFpYdm5LVi9Mb1J6OGFnRC80Z3ovZ3lKRWphSzA1OTl4enVmdnV1NW5ldnAyZHUzWnkzOEg3dWZuclgwZGxpcVB6Y3p6dEdjL2dnZnZ2NS92LytYM2l5SkF4Ly9yLzlVck90ZlAwbTkvOEpwLys5S2VSVXZMelAvL3ozSFhubmJSYkxVWkh4MERBWU0xNHJCMjgvejZTcktnRGFhMlptNXNyQURTVlNvV0ppUWtBbXMxbWdaY09UTWJLcE5QaGQxNzdXdEkwNDZ5ejlwdTZ5Tld6WGJ0MmNkWlpaM25aYUxQaXdNaVI0UkgyN3orVHFha3BmRFpIRkZtcWpKeWdGUWhKbENURVVVd1VSNVJMWldRVUVVY1JNcEpHM3RDUjMzZVJBbVgzZ2N6S3JpNmNOOHNNcjAybUZKbEtqUmR5bXFLQ1BTa1NBbVJ4RGZOT0RXaTJiNTlnMjdaeDF0Ylh5V3BsNnZVRzA5UGJrRnVwZWovbDhyQUFiN0krSkUxaE9hNkNGb0FCTG5hdXUyZ1hkNjF5UlNsZk1QT04yOTBtdjM4SU1waGkwb2Zub0ZCUjZ4ZStIUTQweVJRRzFjeGFiTit4blgxNzk5THVwTlpDaXhmNFZHRDExVnI3V0dvbmZHaUtDcDUyTWQ4QkVPWEFETzNBSDZVTWdSKzY5eHlsYzhJb2JXTkt0WW12VmlwMzlUTUNiMUhKVmNLRnkzVDFzMVhXaFlDY3A4ajFvK3ViWEVFTUxVYkZPbzVmcXRVYXpXYURkcnZ0M1E3N1dZczNLMFVGMmgzc0JWMzZsYzA4SGNMTHdvMzNoL1BnNlZXMnR6cHZ5K01pVnphM3ZMOE9zNGRzY1c2b3hKQmJtRVBGTC84VVBkZHVEdHoyZnhZaGlzcFY4WnFmbkpRWnJoV2hMMXlXWnV3NWRRL0R3OE5BMjZRNTFFNHBFUUZvWWwxRkxmZUlWVU9SMHZCenVKVFBhWlpSNlh0ZiszZmhrVVgzZ2I0ZzZFTzUrRXd4SWw5SGpESWJFMWxsZGNlMmNTYkh4Mm5VMTdIT1R2bjREcmd6UXNYYmtNTG1YaGh1anVicm5DdUdid1V0Q21NYjhuRWNYcSsxb3RGY1Irc09UU3Y4UnBGa2JXM05jODJFQU5EZ29MR3FhUlROUm9QRnhYbmFTWnVob2FGQ0dJdldlWWFHMGRGUlJrWkdUUHJYTFBXcDBxT294TFp0MjVtY25FUXB4VDMzM09YZHJLVTBHY2gyVHUra1VxM1FiTFdZblozbC92dnY5MnRucVZTaVZxdlJiaHVYNzlDTHdBRUtYcy9YK0RIcVM2RFBDaDJzOVhiZGNIbkFsRXBvTkJyczI3dVAyYU5IR1JnWU1DRlVVaExIa3NHQlFlSTRwbHd1KytPdUhsZS9WZ2JRa0ZwQ0NhczRaSjdISnR4RFE2NmFScU5oQ1E2RkI5amQ3MHBBSE1zVG1oUDVuaGhrT2ZOaklBOVhSSVlldmNVNjNMc0ZES0Z6L2tPaC9lNWM4NDZMSk1qTzY4dkxEZHJPYWEwOW40dHJYNUtZMEJpek1YZDVGNU56M3BpMXlEZWw4TXhtWDVmK3VIVFBwZk4zYkFBMkc3Wm9QV09VMGtpZCs5bEk1eFBqd0JGWlhQL2RQbTR5aUJrdklDMWRtNjNoeGJTdytORTFSMTBmaE9jcmJjRDEyU016K1k0bWltUFplZis0SW4yZnVmSGZ5NC9rN3V2Ykhzb0ZDT0p5eWVHOXhxUExJall1RTU0UWdvRnl6RVZQZUF5UHZlQXNwQWc1aFBKMzRJOEZvSXA3aHk1MFZQYzVYd2lJSlp3Nk5jN3F4Z3hheHJUYkhScU5waGx6N3UwTEdCd2NRTXA4L2NtZjhXR0MzQUNKNWYvcUJ1UXlwWWpqVXNGVHBaK3NFWTRKR2Vnbm01VnVtYkk3bkRma01Ebjk5TlA1OVN1djVQOTg4UXY4OW0vL05uL3dCMy9BTGJmY3dyMzMzb3NVa2pSTjJIL21tVHo1U1UvaXQzN3p0NWllbXVZVi8vUGxQT0xBQVlUUVFVQ21EZk5wR0c0MGQ4OVdxOFViMy9oR0JnY0gyYjU5Ty8vd0QvL0EwTkFRLy9adi84WnYvdVp2a21VWmc0T0RYSC85OVV4T1RuTDc3YmR6eFJWWDBHNjNXVmxaWVcxdGpjZi8vSVZjKzRscktaVXJ1Tm1sbEdKNGVKaEtwWUxXbXFjOTdXbGNmUEhGaGY3cVY0NGRPOGFsVDMwcS8vUlBOekk0UE1KSFAvcm4xT3ROZnUyS0s1amN0bzJ6eno2SFg3dnkxeEZDOE9DREQvTFpHei9MVTUvNlZKN3puT2NnaE9EREgvNHc5WHFkblR0M2N0Tk5OM0g5ZGRmeHRyZStsUWNlUE1Tanp6MFBSTVRzc1ZtaWNvbjN2dmU5REEwUDhhNTN2b3YzWFgwMXpWYXowQmF0RGRmT3ExNzFLdDd5bHJkd3pUWFg4SWR2LzErY2M5WUJobXNESUJXTFM0dk1kYVZFaitPWVRxZkRwWmMrTFRBb3dDV1hYTUxIUHZZeHl1VXluLy84NTduaWlpc0t2R1dkVG9jOWUvYXdmOS9wek0zTmt6cWplSi9oTkRNend4LzkwUit4dnQ0TEtwNXh4aG04OXJXdnRSdzdPZGw4dmxNYlBUS3pIRFFJb3pkbU1pV09JbFNTSXVPWXVCUVRTUVBnUkRMMldmT2M5NkFqa3RaV3Y5VGExcE1aY3VKVUtlTjVFeGdpWFlJTUtTTUVRUWl6d0liK0tqSUZLTTNJOEpEZmk5YlgxMDNXemZpaEM1RThkRnYySXl6OUZzQVRWY0NFMlJIdHBncWhVdW9GS1Z1VnNvcW9HeURtL3hEOENPOWJCRzZrTEM3a3B0b2dCYUR1OVE3eTkxQ0Fqb2hMWmFaMzd1VExYLzRLNVhMWmdqSTVzdStLOUp1dVFBamphU0lqaVl3aTh6MFFHSE1MbkprQUplc0NMUWRrenY4UW5Pc0ZZbDJNSFJXaW1GM0I5WVdSbVRURzZtVk9VRW9RV3FNQmk3SmFJRWk1ZUVZalNLYXBBNGJzSkU0U2tpUmhZV0hSV01abGtPR2pxdys3aFRManNtY1EvNmFOTFIyb0RSQ1hZaHIxT281MDBRaEZ4eEhHdTRUVUU0SllRaGttd0QveSs2amlELzc3aVlFbHg3MzFTWUJBM1o1bXZpbjB6NXEyV1hHOEFzNVNpakRoSjJIcEI2QzRWS3VPejhabEJOR3ExMUx0aE9HZlJESDNDUU1zZnBUM2RmUEkvaVVFcCswN2pTZ1dxTXc0VGtzTE1FankrZXVLVW9wSXhOWUNid1RuU3FWaUZQVTA5V2wvK3dLRFZySElZYVJ3V3c1YXVPVzdmK2dJNkE1Y0Nma0EzRE1iaTdWa2F2c2tJOFBEUG1WcEhEa2llTXVTb1lOWWVSRVFzQ3JuNVNBTGUwQitwZkRENDdoN2t6Q1dvVWhJbE01QVo0WmNlcUJHSEJ0QXBGRnZVSWtqczE0MVd6WnNTMUV1bHhnYm0yQjBkSVJqeDJhWm1abGxaWG1aVlJ0S05EazV5ZGpZR0VJSVptZG5XVnRibzlGb2VFK01iWlBiUGJDM3ZMekNzV1BIV0Y5Zm8xUXlXYXRxdFJwUkZKRWtLVW5TWVdGeGtlR1JZYlB2Mkdkd2dKS0lJUzdGREE5dlkyNXVqazRuUVFpM0gxcmd4blJPb1ovQzBlUm1rMTJsYzY4RmJielFCTUo0REdTSnpUclZZV3hzTy9WNkhTRUVwVktaeVczYmlFdkd1NmpWYmxsd1FGbDZGeHZhWTErTlVwckp5VW1TdEdOUzFIYU4zVUlHS2FDK3NVR2FaajU3VjhGclJtbXlWQ0ZpRzU2VUdYNHBhUzN2QlNKZ0lmeDRDK3NKWllwdXBTOVhwTzM4bDdsaXZOazFPYURZKzV1dlYrWGpNQ3hPMlZiS2VQNTBPcDB1TUFiemRnSmdxTEIrZFFFaVlaMDVPdEM5SFFwRU1BSk12eXAvaVFkNzNQcG02elJtb1NJd29mcDRScnUyNWYzVzc1bDdpd045dFFXUU1xV3BOK3JoR1VVbHByY0dzMTdZWjFRRXNsSlhRM3IyTm16WWxNZ3pqdG5POG9CUlpBbHh6OXg3Q3BjOS9XTGl5TDBYaVJhQko1VURXWFFRZXF5N2dZTGlXcG52c1FLSnBsYUxHQnVxc1pvS0ZwZFhDdU5hVzNET0VKdzZRRkQwZ0ZrUGh5SWlTYmxVOGtDS2w4MlZDY0hNU2QxdGxqbE9URDdiekJqWERScTc4OXo4ZHhsNjNEVzFhcFdMbi93VXZ2dXRieFBITVhmY2NZY0JlWm90b2pqaXpqdnZwTmxxSXFPSTdaTVRxTFJOMm02ajlVQ3drSnM1dGxIZllIaDR1TURQTWpjMzV3RnZwMlEzR2cwT0hqeG8rZHlHL2ZGV3E4WEJnd2M5d0ZRcWxZbkxKWGJzMkVHNVlrS0l3NVRyN3BuR3g4ZDlXS3JiNThPL1hWRktrUUVMQzR2OHhidmV6U1dYUHAwc3kvamM1ei9QUno3eUVaNzhsS2YwN2VkUWJsaGJXK05QLy9SUDJibHpKNzkrNVpYTXpCN2htZzk4eU5TdEZYZmVldysvK1Z1L3hhbDc5aUNrNUpWWFhzbTFIL3NZcmRrbVFkQUJTaWtlODVqSDhPWTN2NW5oNFdGZWVlVXIrZUlYdnNEM3YzY0xGenp5ZkdMUlMxWU0wR3kyRUVMU2FOUWg4Tnl2MS9OMUtFa1NWbGRYZTd4bkZoY1htUmdkWTNCb2tOWDZ1cEhGb2RzMlJ4UkZqSTJORllCRlY0YUhoLzE2NEwwemhmZFJ0bXRqb0JNck16NjBsR2lWa1dZSk1vbUprOWh5anNiRUpVM2sxa1VMU0dzTFNHc2JLYUpzMG93c2M1NDMxamtneTlEYWVRY2FYMGtwREFlWVZybGpSYWFDRU9NZ2hIbHNiSXpSMGRHVDBvbCtHdVZoQWQ1MEZ4YzY1SXB3RS9FNFNsNW9kU3VXSWw5QmZsallqVFB5bTZLMmdtWnVlY3pkdVBwN0J4UW5ha1FYQUtURCtIb0JNdVdzL2FmeGxhLzhLNnVycTBaNGNWbXh1Z2VpUFZZUW1rWHVmZU9VbU41THVzUVFQMG54NEkwWEFOMVR5TWdES0c1Q0dldUxKSTRqblBVMUI1UWllMDRlcDFqczhyeS80emltVkNwYWNaWFdMQzh0c2JpMFNOSkppT09JU3JWcXlTcDdMYURkQUE1Z0ZaT0U1YVVsSnM0WUo0b2lIbmpnQWNxbEV0VnF6V1lMaUd3OGY3R2V3ck1IejJ4RXorSzQ2MTRlK2kwWTNyVzIyeHJkNVoxVUhFTkc5TTM3cjZqOEY4REFMY0NOb21YTWZkOWNlVC9SUlU4RVg3d3dLSXZaZVlSdFh4SDB6TWVYMlFhT2s3SENDcksrMzdjUXlqZXpkQjBQQU9vRlpIOGNKWFN5TitsMzkrN2Q0MG5aaE9PSXNCYmdib0ROaFlLNElvVW1UWlBDMnBQYWJBN1FTM0lvL0ZCeG9HeHZQMjlkSGpwQ2VxWVZzWXdLWUxPVXVSSW1wV1JpWW95eDBTR0dob1pZVzFzemF5L2FwckRFbnljUWFLV0k0dGlzeVZwNlJiSXdib1FCMXN3dkZvSUlGTm1ReXdLdGc4aFNqVUJUS2xXb3VZd2tkczRrYWNMSTZJZ0JiMW90eXVVeVVrcVdsaGRaWGw2a1dxdWhNczNnNENCRFF5TkVjVVNqMldSaFlZR1ZsUlZHUmt4b2xQUENBak5XbGxkWEdCc2RZM3hzakhxOWJyTTUxWEZJWGhSRmJCdWZvRlN0TWpOemhIcWpUbXUraGNaNEgrM2N1Wk5hclVhU0pCdzVjb1Q1aFFVaUlValRCSmV1dTFTS2MwSkgzV2QwYkRLbVJERC8zYlZDQ0tybEFiVEkyRmhmb1ZLcDBXbDF6TGhWbWxJVTAybzIwUzBvVnlvZ0pWSTdzRk9UWmJvd0J1STRabXBxaXBYbEpaSld5NEFBeDFrRG1wYkx4NFJwbWZVMjkzREtEU1VHbEloQUc2WE44ZCs0TWJnWm1MZVpwNFJHSTJSdS9ORktGWGhad3ZyZHUvVktZekQzaFgybmVmMTJiUlJGZVVNZ0VES0h6b2tNWVRNWWp5T2wzTm9nN0JqRkhqZmhZa0xtM2pYK2ZicDJGQlFMKzJ3TzZIUnRJdGhudXRiRUF0alhqY0tJdk0ra1JlaU1aMjRSak9objNPa25INWhqdmRuMG11MG1uU1R0cW9QOGV1M3E3Tk5XVjl6YTBkV0dickJMeW9pNFZQTHowZldBRS9mY094NnBsWGo1eTU3RDZmdW1UTmlYSmwvUTdUcm10bmduUzdyL1hPWXFyQUpXYklmdy8wc0JjYVRadFgyTTF0RWxqczBjOXUvUHJhbVZTb1ZLcGV6QmJPbVNmbmdaK3FHelAvdzRTNXFtWkdSQlZqYzdIaFJzMU90a1dlcm5udEN5QVA2NzRoWGg0TmlKK3JxNmNlekF0U1F4SG91am82TSt4T20yMjI3anpEUFA1SUVISHFEZGJqTXhNY0hyZnZkM2VkZTczODM4L0R6LzhSKzNjTzRqSHNIeXdnTE5SdE9FeENpRmlDSS9KN1dHaGNWRnhzY24vUnIwN0djL215Yys4WW1Ba2JFSEJ3Y0JlTUlUbnNETk45OXNua05LSCs1ejNubm44Yld2ZmMyMytZYnJyK2Q5NzNzZnYvZDdieUl1bFRsdzFsbTg5S1V2cFZvMTRidlhYSE1OUjQ4ZTVmV3ZmejFEUTBNODhNQURYSFBOTlp4Ly92bTg4SVV2UkVySmw3LzhaYjd5bGEvUTZYUk02RkNTc1ArTU0vblQ5N3lIWnp6dGFVeE1UUEwydDcyZHIzNzFxeWZVbjcvNGk3L0k4NTczUEFEdXZmY2UvdktqZjhudVhidVFVbkx2d1lQczNMV0xLNis4MG9OSDczL2YrMmcybWxTclZVK0U3R2JVTjc3eERXNjQ0UVplOHBLWE1EUTh4Rlh2ZUFmUGVQclRtWms3eXFtbjdBckFzWHkrREEwTjhwS1h2SVRCUVpmNXlSdy9jT0NBNy9lenp6NmIxNy8rOVQzcjIzOSsvL3ZjL0xWLzQ0elRUemRYYmJMblRrOVA4L2EzdjMzVFB0aGM1aGUrcVI3MGQwMVF5dTRYQWlGTXVGTmlQWG1UVHV5ZENZVG5JY1hQR2NkN293TGdKa05aUndZb2wyS21wcWFSVXBCMEVoT21wMkhBanJkMnEwMlNkRWl3V1p0TlEzSmQ5aVIxbVo5R2VWaUFOMUhvSmtoeEV5NVlubm9FQ1B6TzZ3WlArSHVobnVEZmNCQ1k5STJadjRlVVJXTEMvRFp1STZTQVRoYk9zUmExL0ZwcEpuL21ya21aMnJHTk0wN2J5L2UvZjdzQlU2ejFWM256SmtVd3g2MGM5czhvMkppTGJRemM0Y0paSGdqZE9yTnVjZmFISE96cDlJQUZ2WmF0emJmdWJ1RnBzd2tWZWdva2FVSWNSV1F5emNQWWJOdTJFaEdFYXhCbW96MXk1QWkxV3MwUVUwcHBpTEF5a0NwRmFhTUF4bEZFcVZ6S3MzMW9UWDNEaEY1bFdVYWE1Z3o1UllBbFBCWUsrZ0c1Vm9FM1JIcitDVTk2SndNdnFrajZzV1F1RVNZZG53T3Q3THVUUWhESnZFNG5VT2J0c0MzelE5b2N5N0tjY0ZJWDNrWDNPeW5Pc2U1alR1REwzNTM1TFFyZXJWZVd0Vk5FRWw5TnFIUkl5K21nRFAxaWNWNWFuaFVQU3BxRGZkdHAybUhiWmpHa0FsaDYzTko5emc4dWlQYXNEZEtrZlkzdHMyUXFaV3I3ZGliR1JsQnBnaUJEQ09YNUM0eEZVM3NQT3pmM0NoWW5ORkZrTEIzTzh1WVU2VWhLYndIdWVScGgza2wzUUNlNkNFeHU4bVJCYmJxNEp2eWtpNHhNbWxZTDdvVVdPaUdOQy92dzBDQkRRd05NVEV5d3ZMSUNVdnIyU21HOWNCUzRITklPbkFlM3I3ak1hVEpZY3dWWTNqQXdYZ0JPQ1k5S3NVMWJhbEpQYXk5UWFJUVdKRW1iT0k3UUtCczJGWk5tR1FzTEM0VTFZM0J3a0VhOUFTalNORUVydzcwU2w5cHNHOWxHYldEQWt4b3ZMeStqdFdab2FJaWRPM2VhOU9ocmF6ejQ0SVBNTDh3eFAzY01JV0I4Zkp4dDI3YWpnV056eDJqVTZ6eG9QWFd5TEtOYXJYblN4M3E5enRHalJ5bVZTa3hNVEhpRFJhYXhIR0pHTVhHOEYrQ1hwZHppNTVEWi9NTkROaHByTGJOS3J0MlppV05KdFRiSTR1SUM3VmFUc1pFSnhzZkdXVjFiSlZPSzVaVWxsTmFVeWhXajdHcnQxOERRY2d1R3MwT2pxRlFxck51N2h2dFF2aGVaZlhsbFpkbGsxUEgxaVh3OFdSQWpzMVoxdDY2YmxkWW9zS0UxSEd4MnFTNWVnMzZXOVlLSGo3WnNjRXI1ekdpdUE1MzFzN3VlYnE0OTF4ZG9zNThic01rcThFWjY5dGVaREVMR0QxSUtpQ1JrVW5zdkdBTUlaeVl0ck15Qm9lNSt6TUYxT3k2RWtXc2NSWll4WG9oQ3RpTmJRYUYvQWlTMDBFOUNtUGtzWFZpVys5MkZybmdGS3ZEZURHUU5oUm16RHZqeTdTY01Iek9Wek0vTmthWkpvVm5kM2szZGNvek9meUJzbnR1TDNUdnBOVXlZZ1NXc2d1UDJSZE1XSjRjcExycm9RZzRjT05Pc3VrNSt0SjlTNVB4TUdvS3d0QkFpbFhhTkN6eXloZnZOS0dQRzhDSVlHYTVTT3BxaU9pMEwvTVNBUmtZeFUxTTdiR2loQld6TXdFVDcvZmpoQWQ1a21mS3lsdWZmc290ZjFBZFVEZlVDVndyQWpWMHJ1OGRIdUVhRXg3cjVienFkamdYb2N5cURiOXg4TXk5NzJjdjRpNy80Q3dZSEIzblRtOTdFNXovM09kNzBlNy9INzludnIzNzFxM25uSC8wUmpVYWRWcXRsK0x5RURWVzBVTkt4bzhjNCs5eEgrV2NhSHgvM3dFell0c0hCUWZidjM5OHpUMnExR3Z2MzcvZkhwcWQzY3VqUUlUN3cvZy93aTA5OUtyOTJ4UlZVcTFXRUVQejkzLzg5NzM3M3V4a1lHT0ExcjNrTlEwTkRMQzR1OG5kLzkzZDg1ak9mWWQrK2ZUeis4WS9uY1k5N0hEZmRkQlAvKzMvL2I1YVhseGtlSHVaUmp6aVhMM3psWC9qUWh6N0U2MTczT3FhbnA3bnFxcXY0MHBlK2ROeDN1VzNiTnE2NjZpb0dCZ1pJa29TM3YvMS9rWFRhbkRLOWs0MzZCZzhjZXBBUGZ2akRKcE1qY050dHQzSHRYMytNczA0L25kdnV2cXRRbDFKbXYzbmIyOTdHazU3MEpIYnYzczM1NTUvUDcvenU3L0w3YjM0TDI4YkhiY2Y0ZjNCZVJtOTg0eHVabnA3dSsvNEJ6ai8vZkI3MXFFZjF0UC9hYTYvbDM3LzJkUnVPN0FaRjczTXVMUzF4M1hYWEZVTHM4bmN5elRPZitjemM2OWI5STh6dWpETmNXM25hL1JicWd3WkhWMlNaNFZBVDF1QWRSOUlhL21VZ3R6dVpWbG01elhnNE9VbEFJRURCMnNvS1krUGpEQTRPVXF0V2FUU2FORFkyRFBsMnRVSzVGTk5xZHp6WVhwQkhDenI4UTdNOExNQ2I0eWtJM1FpYkNNZ0V3K1ArbUpQRXpBR3o0VXBwUVowODNqQzRnL1VNZ0ZCeGQ5NDNlYmhVdDhLMjlkQlJLak1rYzhFa2lHVEVJODgvbjl2dXVMdnJHZkoyaVJBcDZiNk55TDhVbGNqOGUzaTR1R0VVenkrR0dPbmMyTk4xejk3WDA5dUhZZHZEdm5IV0xQTmQyVlM3VnNpeXlvRjBpbEIwb3JZSlFTUWxxWFVUYm5jNm50dEJDaFBhNHhXckpFRkdFYXBVSWd2YzBMWFcxQnNOT3UwMlUxUFRiTit4blVxNWlwUzV5NlhydXpSTmVmREJCNjFDRnZVQnF3SWdRNlVvSlVpenBLL25qYkdnNWxrenZNZFhwZ3JuZU9YSUxsSU8zWGFsMit2S0FVTzV4VFpQRldzbHdlQmNDc0NNbEM3N2pGTW91Z1ZBck5EdW50c2Zzb3UvK2R0bGk4bVVGVnpzcDNaZUpVcDZZTUdGTUNxck1PWmNTQzdveXBYanJ3MU9DWGZ6dDNqZDFzSm1HRnJYejRKMkFoWGtBck05cEpSaTc5NVRLY1VTbFZuaVNkY2tJWWhFRVNBV3dqNjFLTFkvanMyWWp1TzR3S1AxQTVlVHVkUXFEMkhtaHA5b0VZSU1UUWtIa0hhTmZ3U1owSnh4K21uTUxhNkFFQ1JaNmoxdERFK0ZHYUZhRTZ4dHhncHVpSXh6VU5ha2hiVnBZSkU1U0JGY2g4NnQyK2FnT1VGb1lmaHhnRWF6anV4RVJIR0pLSktNalk5N3dWbHJUYnZkTmk3d2FDWW1KcG5hTVlVVWdudnV1WSsxOVRYVzF0Y01nV2dVTVR3OHpNREFBRnByWm1abXVPdXV1enpoWVJSRkROUnFudWRnZVhtRlJyUEY2TmlvVnh5aTJJUllLVXk2Nk9IeXNBRzVsYUplcjlQcGRKaWRuVVhyak5IUlVRYUhCbWsxVzZ5dHJBTGFleTI2SlR3VWw1eFNYK2lrd3Y0aUVVRldJYTFOREgrNVhDR09JdHFkTmpOSGo3RDdsRDFVa3hwcGxxSTd6bHNGNHJpRUVGaGkyYUt5cExXbWs3UlpYVjJoWENrWnp4SGJ5SEJQTmR1b0JxRllXMThselZJaW0rbEhLUlArNUVNNjdkcmp2RnVNOTYvYlk0c2NOKzUzRDd5cW5GemMvUmFTTG5zUVJCZ1NidGRsMnE3NWlpeG9MNTdFZVROQXdYdlhrYThmQXJ5czRkWnR3OUVoMFpsQ0N1MkJBUkVKc3RSdENUcndvQlU5YTRSWjExem9Eb2JMeC8zV0ZZSjl2SkJjQTdMZ3hBMC92NlRMekNjRFVWZmc1VGJUUC9qMXlJeG14NTFqbFdRQk9oZ2pyb083KzA4aVdGcVk5NkcvUlFXOENGcjVqZzNHSEU1T3MwdWlSS0JWY1cvMWZXYmxFU0VqWXpEU09WaG5aQjR6cm9acWcvem5yYmZ6bDMvOWFSNTU3bGs4NHNCcFRJNlBFY2ZDS0VOYW9xWHpxTEk1dUt5eHdPelQvVHlMYzBCQktXWFdKanNYaEpUc210N0I1UGdvamZsVkVDNnptcUJTTFZ0WjJCQ0lwNGtpVFJSS3BRd045WVpqL0t5V1dxWGlzNE1oY29OczJrbm90RHQrWEFxemNTTjBaT2Q0TCtlbUcwc3krTnZMZktwL2VLQXJidDNyZERxc3JxeWdNNFhPRkRNMmpIYkhqaDBzTHkvemhqZThnYi81bTcvaFc5LzhKdk56Yzd6MXJXL2x6Vzkrc3lIM0w1ZVpQYlpBbzluS09VRzF5N3FuZWZEUUVjNTV4Q044T3h4SUJBYWdkc1RFN1hhYmRydnR4NWdMeFVuVHRCRCswMmcyT0hQL2ZuNy85MytmNXovLytaUnMrQm5BaTEvOFlsNzBvaGZsZlFjODlyR1A1YzQ3N3l6TTNlSGhZYTY2NmlwZS92S1g4OUdQZnBSL0NjK2h0Z0FBSUFCSlJFRlUrSWUvNS90MzNNNkZqM3NzNzd2NmFwNTMrZVVjT0hDQUN5NjRnTnR2djMzVDk2aTE1b0lMTHVDMDAwNURDTUYxMTEzSERkZGR4d1hubmdkU2NOdWRkL0xVWC9vbG52dmM1eUtscE5QcDhJZC8rSWZFVWNUMjhVa3ppN3BlemE3cG5Td3RMUEFuZi9JbnZPTWQ3NkJVS3ZHcnYvcXIzSERERGR4NTUxMmNzbXVuZzFQTldLclZlTUVMWHNESXlJaVhBYnJmYjdpUGRCZmpjVklNN2U1WE5qWTIrTktYdnRTWDgrYkFnUU5jZXVtbGxNdGx0eHZuWUx6Yk41VlorM1c0T0FmUGJyeEZ6UUdWS2NpVTFiVWtDR1hYeVh5KzVJOXA2aGZTZVdGYU9VNEsycDJFaGNWRmFyVWFvNk1qakl5TlV1M1UyS2h2MEc0MHFGYXIxQVpxUkIzREkyaGt0SzcwdGcvaDhyQUFiN3JMeVNnbzNhaTEvZUkvdFljVDNlL2RkZWVXQlNHaXdJSmlCcVBXRG9UUm5saFpZQ2Flc3d4amo0YTZybGFPdElsZzh6ZVczTDJubnNxMnlVbm01dWVMQ25KWENZLys0Q3JiVmxlR2kwbi90dlRLWkZzQVZ6MjZkeTU0U25JZ0lyTFd3cE5XU0IzSVlHVXBJUVNsY3BsT2t1U3h1OEc3VXNxNC9EbEZ6WkdHcFVsQ21pWk1USXh4Mm1uN0dCb2NOS2toWGJpVVZjZ05YMFdkbGRWbDRqak1LSlVMcjE3Z0ZMbmcxTk10V2xsSVFhTjE1cjNFcEJCSVM1Z3BBNCtkWXYrSjRIa2RMbW1WU1F3QWtxbVUzTEdxQ0toMWQzRzN0NDJ6dnFkcFp0cXBpOTVYVHJFUTVCYjUzSnNnQndBOUc3MEZVVTE4clhzVHNyQmhtVFU4SXBJQ0xYTWk3VnhSaWZxT0RTR0Z0eDRqREtlVWtMbFFGRnE2M0tiWDdTMVQ3SWRRK1R6NW1SWmFlLzgvOHQ0OHpwTGtxdS85Um1UbTNXOXR2YS9UM2RPemFoYU5SaU1oV1JzU01EYVdaTm5XSUF6R3hueWVQK0NGWjRPTlB6eWVaZk1Fa3BDd0h4alpHQnViUmZMREJteUU0UW5ra1pDbEFTUWthNWhOc3krdDNxYXJ1L2FxdTJkbXhQc2psb3pNdXRVOWk0QjVtdmg4dXF2cTNsd2lJeU5PblBNNzUvd09XaFBIRWNlT0gzZFlqWTJ3S1c1aDVFY3dkeHg0V2xueEliRjZhQUNXKzE3dWh6M1YxNGZ4MzludlN4Rk9PelpkeUxFWEF4YTlpSGJwMGhLSER1eEhSaEhhR3NOdUhCUUc4WTJSN04yemgxYXJSYXZab3Rmdlc1QlJnbkxsbU10Y0pOS1ZWZFlLY0Y1bU82YzllRy9YdDNaQW16RWFpNmhGdkh3d3hxT2JONllpU2IzUkpLblhpV3dWbHp6UDJidDNMNlBSaUxXMU5jQ0FMeXNySy9SN1BXWXNoMEFjeGRUcUppeSszKyt6dHJhR0VJSldxK1gzcFRSTi9mTklLZG16Wnc5U1JqejkxSk9NeGlPR0Y0M25yWllrN05xMWkwNm53MkF3WUhGeGtVdVhMdm4rMSt0MXozV3d1YmxPdjkralB4Z1FJZEFxdFNXb3k3TWtCS3ZEWmVJaU00SkVFbHkxTkFkcUF6YktVWG5BUk9uTVJOMWt1UzB4NnU1andHVWg3ZjdxREdkZGlMWHhhTVM0WHFkcHZicWlzbllMc01WOFpvaVlsUWRXbk9FUnhTNzZBRC9IWEZQSzVlVVhheXRKRWwvQnpJRTVvZUs5VThVUE4zYXVxazh4MThxeXlYZ3dkUUVhV29FaGhQQWNOdjZhOWlCVEdTWEhsTHd2MG5GVWxsc2VGTk9uU0Vha3VnQXU4anhIWTZwdEdmWGNSb2hRVHI4eCs5VE9Fc05IaklaQWxYc3VVWkFIbDBNNXAwdmFFQ2pSRG5pVlpRQ3MyQVB0MmhXaUZBWG5uRU9WSzZNUmJHNzBjZlVYL0l5dGJIUU9RUFJSVHhwTVJwMjJPbVh4em53NWJaOHFiczZQb3hpRUlCSkYzSklCZnZGVnB0cnROclBkRGw4OWRZcnpaMDd6dVhzK3ovNTllN245bFRmeG10dHY1ZVNKWXpRYWtraGJIZFZhazBxNVBjUG9GR0ZhWHpHR3JpOXg0U3l6MDZyVGFYUDg2cE9jdVhnZld3TkRJRnB2U0pCdDdyMzNLUzR0aitrTlVqWTJOcG1NK3h3N3RzQmIzdmlLRjZHRC92K3JEVWNqOUdoa3VMcUNqVnNDZzBHL3hQc1hPdHFFTHZTeWFqTnFSbUdIaE53dVZZUGUvUXpseTlycXFpMXZEdzg5OUJCdmZldGIrZVFuUDhuM2ZkLzM4ZnUvLy92Y2UrKzl6TTdNOHVCRFgySFBwejdGUC9ySC81ai8rZG4veVR2ZStVNys0QS8rZ0QvL1RXL3ovWER5WUgxOW5aVzFkVzY5NVJiQXpQZDN2T01kUFBIRUUyaXQrVnQvNjIveHZ2ZTlEeUVFUC8vdi96MGYrdENIelg3VWJ2R0hmL2lIN05xOW13Y2ZmSkM3N3JxTE5EWFJiTVBCZ0t1T0hlTmJ2L1ZiYlhTaVFsb253SEF3OVB0Q3MyRkFJWlVyeHVPeDErbGRJUmVsTk5kZGR6MGYrTUFIZU9DQkIzajA0YTh3eVE0d0dBNzU0QWMveVBkKzcvZnlkLzdPMytHMXIzM3RqdTlSQ01HblAvMXB6cDQ5eTQvOHlJL3czdmUrbDFxdHh0Wmd3TE9YTGlHVGhCLy84ZmZUYkRUUld2T1p6M3lHMy83dDMrYXFJMGRaMjl3Z3o3TENGckF0bGhIWG5yeUdqLzN5TC9QdDMvN3QzSEhISGJUYmJkNy8vdmZ6enJlL25hV1ZGV1ROY2lJQmIzclRtM2p6bTk5TW51ZDg2RU1mNHRMU0pad3N2ZUg2Ni9tZTcva2U0amptdnZ2dTQyTWYrOWkydWZQNDQ0OVpnTHNBVmFaRlVCODllcFNQZnZTalUvWGM1NjdEN1FCaUI5K0g5clFTamp2UTlBcnZoS2lrM3BiRWZuRk5wUlVxMHlnYkdkYnBkdWwyT3N6TnpUT1pqT24zQjJpbFNKS0VScU9PRUpMSmVGS3RaZnlTYlM4TDhLYXE4SlFNbENubzlPVU5zY3ROMXAzSjEwS3Z0bGM2dFNQU2lneDVYTVg3NjZvRnVLZ0JUYUJvcUNMbjFSbUlXa3MwS2UyWkpqZTg0am91ZmZZaWZzRlExaUgrN05xTDc4VGxoSVUzM0xVbXFkV1FnMEVwOGtxRVhSREZPZFhydXpTajNKSmh4bEhzTnpvVFlWTzViMGc0clFwUUpzOXlMbDY4U0pabTVDcG5ibmFPS0k0OFdhVXpxQWY5QVFKbzFPc2t0Y1FyMVFWSVlNMFhXOFZyZW9zOG1GR0FIK1pCSituRWw0ZFBYVmVEY1loc0JRaHAwNjQ4U3p0Rk5Fc29NVXY0bWRJbFllcVUwTEE1QlRDYUZ2NGRYRkZiTUNrOFJGdmFTYVZCNTVKczRzSWNxNkNEMnhTcTZZVkZPb3dVanZOSW9MV0pVSERobDQ3bzJwR3VGZWxvaHZBMFNVekVRcExVTENPK1NhTVpqOGVrazlUMjJ5bE9aazZZU2pzdC8vd3kyTGh5eTcxVllNSEtyMmZYZC9jZXdIQnphSld4ZDJHQmd3ZjJnTTZzc200TlhJK3RhTkRPSUxyTVdnSHF0VnBRNWxnRmh1dzBCVEhjU012ZmErdGxxWHB3M0hzcHlUVTBOdForeDc3OVNiZUhIbnlBSXdjUDJEN2JmdGpJQUNNampDVVNSNUo5dTNleFozNDNnOTZBaUFpZjZrSXdDdEs4UDZWTnlrd1VTVytjZzVuL3VTVmxMeUlhak5Ia0FVSGJTbnFKUXpLRThBQy9FQUtVcHQvcklURmV5NjJ0TFIvUzdEeWFXMXRiVE5LVWxkVVZ0SUpHcTgzTVRKZHVkNFl6Wjg0d0dBeFlYbDcyWERkemMzT2VnK0RDaFF1c2IyelF0NlR0U0VtbmFjcjg1bm5PMXRZV0t5c3JESWRETHl0cnRWcUpCSE0wR3RHMWhNOXBtcUtWWXB4bVNISUVSY3BubnV1eVkyTEsreXBNVkhPRVJwdlV0VkJPYUJNeDQzeHdDTWl5Q1hGUzkrVEpSbG0yNzA0SEphcDFRWFRyT3BGbk9jb0QzWUxLTm1HWGdmRU1wbWxLbnVia1FYU2ltd2Z1UFphaVZ2TGNXdTNPUjJrdUhuckx0ZFkrMmlhTTF2UnBWdzVjQ1BRR0I3NkVJTGJ6ZEpzMEorRTkrOFc0T1preEhVTEo4OVRMcEJCSWtyYWZRa0lVQ1ZSbW9rOGNOaFFxNGc0WUtLcUxiWC9MaGhkdUI1bGd3UlRQMjZWTkI5ejZNTmhORUJuamVGb3FLU0tsKzRZb1lmQitoTklGc0dpQkZyZHZ1U1N2cW9qVVNwTnJiUUJlSzBLVkc4OXA5dzNHMDQySEVFQVZTQklXMk5FS1laMFRrWFVBT2VEUEdLYkZudWVNOHBuWkdVNmVPTUhKNDFkeCt0Ulh1WGpwSXFmT25PUGl4UlUrLzRVLzV0VzMzOG9iWDM4SFZ4OC9RS05ldzJmWkNadFdPeVVxMG9GOFFrZ1BtaWtSUHBiZ2dmdWY0bjk4OWdFZVAzV1JjYXJJTWtXalVhZlIycy9udjNTSzFmVVVyWTE4RkhyTXd2eUVyYzIraVNKOUdiUTRpaXpRR0FjQW9ZbmVsMWJlaFBZQ21QbWxWTEcvbXJVUWZLK3gxVHN2SDNFVGdqZWhITm5hNnBGT1VvUVVQUEhVay95VHYvS1hlZmJaWjdsdzRRTDMzSE1QczdPelJFSXlPelBEcHovOWFSWVdGbmpEbjNzRHg0NGQ0M2MrOFFrVEFSTkVmZ25nMGNjZTU4Q0JBeHcrZEFnaEJFdExTenowMEVQY2NjY2RmT1l6bitIT08rLzA5Lys5My9zOVhuSEREWnk4K2dTLy9odS9ZZllSREIvUHNOL25QZC8ySGhxTkJLMFZ2L1RMSCtOM1B2RUpycnZ4RlR6MTVKTzgrNjUzbzVYaU83N2pPMWxjWEtUVDZmRHJ2L1pyek0vUDgvRERqL0FEUC9pREtLVjQwNXZleUQvLzUvOE1JU1FmL2VndmMrZWRkM0xtekJtKzhQa3ZFRW5CZzQ4OFFyUFY0cDU3N3VFTFgvZ0N2VjZQbVprWlA1YWRUb2Q5Ky9iNWlsWmcwb2svODVuUDhPaWpqNXBpQUhITStZdUxiR3hzOEdNLy91TmNlOTIxSUV6YTBYdmYrMTdxOVRybkY1L2x6TG16SERoMGlDTkhqdmhydVFqTGZRdDdPSGZ1SEQveEV6L0JmL3JZeDJpMld0eCsrKzM4cGIvMExuN3hsMzZSVjk1MkcwbGlLbTI1L1dFMEd2RmJ2L1ZiUFBUUVYyZzJHNHhHSTk3ODVqZnozZC85M1FBOCtlU1QvTnkvL1RrNnJWWkpGeE5DY1B6WVVmK1pZcnB6b05mcjhlVXZmN2tvUWhETW81bVpHVjcxcWxkTnI4eGtoTkxVYTFhYkRwd0tiaDZGOHJtd1pBczExU2tPWG9WeTIzbHdUWjBiL1g1amM0UCtvRytqZ0R2VTYzWEdvN0dQSm1yVWEwU1JaRFFjazJZRlJjTkx0YjBzd0p0cHpVOWdaMHk2RGRQbEQxTlJQb0p6ZHZSSUEwcUpiWjlWejFWS0dhTFJ5dmRPMFN1aWMreTFaRFd5UWZqb0FLR05wMWhwa0NpVU1Bamw5ZGRmeXhmLzZFczJGTkdHQVF1eG8rZk9YcGFxb1hXbEprUVJTZlJTYTQ3Ulh3ZGVDQ2hDRGdWaUIxR0Y1N0Z4SmM0ZElKRUhKWGwzOG1pNDVxcElYRnE4aU00Vng0OGY1L2l4WTc0aWlUdGVLY1Y0TkdKbGVabDZyZWE5QS80NnBVMjYyTlNkVWw0QURJblAvd1VzMEdBTXM2MnRMZSs5cUc3Y1daYVJwbWxCSGxxNXQ5RXB5NHBjYm9FR2M3M3kyeGNJWC83RDZOaWlCRnJzOUd3N2ZhWTF4dk1vdERHV2dqbDZPVTlBcUJ5WGpuUHoxUm9EaHFYZXpKR2JiNzZaL1FjT2tLVVpvL0dJcmMwdGV2MGVGeTllWkhOems0V0ZCUnNkSlV0UkprcmxsdHZJVkc1eTYyeCtmdDZYWjk0Vzl1OE1MQS9VNlVMUkw4MHRhVUVhemNiNkt0ZGRkdzN0VnAyQzF5REk5WDN1U3hjaEJIR1NlSDZOOFhoQ3czcXNMZytzQ005YklvcVA3RFhOM001ejQ1VjNZR0Q1blViQU5PLzFuMTdiczdDYjBXQkF5eWt6QWxLZGsybUoxdExrN2x1eitzRCtBeXpNbk9hc09JTkxxd2pUcE1LcVBjSkdKd2hSck5YaUdPVVZHV2V3aDhrL1lTUkNlYm9Xa1FwWmxyRzV1VWtjbTNWZHE5Vjg5SXM3TmsxVFU3VWtpbGxZbUtmWmFETVk5TGl3dU1od1lDSnVKcE1KalVhRFRxZURsSkx4ZU1UNitqcUR3Y0NIck5kcXRRSjQwWnJKeEJBaWR6dGRlcjBlU2lsTDVHd0dvOWxzMHUxMmlhS0l4Y1ZGaHNNaHZWNFBBNTRLWm1mbVRIbno5V1Zmd2pwOHppcW1YRzJsdENxMEJkWWxya0N0VDZHeW80dUc4V2pJdnYwSHVIanhrbjlmb2Z4V1FCUWdSNkh4NjBnNHZYS3RIZWhUQUJKYW0zeDlWNjQwenkyUVpkT3RwSlErbkYxS3lGV0c0NE9JYkdSdEtLTkNtVjVWNnNQK2xRRGUwTWdPeHROOTdxcFh1WWpMS3VlRm0yL1M3LzlGaEpBUXloTDdVc2hOZHhNcGJHcXVPUzhTbWdoVDRVbVc1andGMEZCNU52dUJCNDRjNTR5dXlzT2d2MEJwVDNkQVdkbnhWWmI3NGM5dzdNRE9seEM0czFGeUh0QlJidFh2MFA5ZzZGZFdWaXpnczExSFZFN1BETUNtd2xBM3dIbXBpcGtvNzNNdTZpWjBCRGh3eU8vcG1QU25icmZGMHZKRlZwY3ZjV2pmZm82ZnZJYkR4NDd6NEVNUHNiUyt6dFo0elBsUC9oNmYvTXc5dlBaVk4vUDJ2L0JXcmp0NW5DU1dDR2xMb09mS3pObmNsUndQbjFVYVZBbHR2M2ZyTG1KamRaMG5IbnlNQVFtRFNZNldOVGI2T1ovOTNNTnNEVFNJT3ZWbW5UU2RrSThsbzdGa2JYV04zbFp2MjVoK1BiWTRTVXdFdG5DazNHYXE1emJpTHBSUDJqcUN2S1BLZklIR3BWNFdNalNja3RNYzFtNk9WRk11aFRET3ZkRm9oTW9WVjExMUZmL21aMytXVjk5K081LzR4Q2U0OWRaYk9YMzZ0Q0hsdCttMi8rVlgvd3QzdmZzdWZ2UGpIK2ZJd1lQczJyVlFPT2Ewa2RWZi9PSVhlZjNyWDJlSWViWG0vdnZ2UjBySitmUG5lZnZiMzg1clgvdGFoRERWRHYvWEY3L0lCLzZ2SDJWMmJvN2YvSzNmY2srQlJ0TnN0WGo3dDN3TDNVNFRMVFNicTJ2OEh6L3lJNnh2YlBMWC8vcDNjZGRkZDZHQisrKy9qOUZnU0pxblpMblJkYmQ2bXlSSnhBLy84RC9sMkxGalB2cnhYLy9yai9EQkQzeUFvMGVQMGgvMCtiSDN2WSsvLy8zZnYwMG5jVHd1QUQvd0F6L0EzLzI3ZjllV3hEYnQ0eC8vK0hhYlNzUDNmdC8zOG91LytJdTg0UTF2NEZXdmVoWC85bWQvbHZ2dXU0OS8rUy8vSmQvMm52ZlEyOXJ5L0Q5T0pxK3RySkFrRVFqRnRTZE84SmxQZlpwNzd2a2NiL25HYitRLy84cC81ci8vOTk5RUFLKzY3VGE2M2E2M0paOTU1aG5lOTc3MzhmQ0REM0xMSzE3QjdvVmRuRGwzZHR1OG0rdDJ1ZU9XV3owMUNINi9oUFdOOVowbkxIRDY5R20rN2E2N1dGOWJSd3NUMVpmWkNMRTc3N3lUWC9tVlh6RjdYZWJ5WmQwZVhMWU5SZW12OHBoTmxmT1Y4eXBXdFUvVk16cWN0UTBxMjVTSmlMVjJoRktzcnF6UzcvVzQ2dWhWMU90MWhCU2NPM3VPaFYwTHhIRk1yYTVJczhsT1BYM0p0SmNGZU9NMk9QLzNGR0NsbU5EbHp6MkNWd0VBZGpRYWc4MTVXcjZ3RTVqVmlrZFZoUUlvOFpTRXJrbC9tQlNnRE1tclVCb2xUSXlFUnJOdjMxNk9IVHZHNDQ4L0h0NkY1MkNYUGU4V1JqMjgyUGExQW9KQ0R4VlpQbFhadXR5NXZnSVprS1laYTZ1ckpFbkNKRTJ0MTB5V29tMmNKNjI4Z3hZZ3k4YkdCbHByenAwNzUwUHJTNVc1YkgrVnNtR2VsZjZFdjA5N0ZxVVV3K0hRbDErY3ByUzZlNGFLYlFqME5CcU5iU1NaVlpKRzErSWRsT05Tbi8yYzFkdkFuOUFnclY2Ly9IeDJQZ1FLaXVOZTJBbjRDVGZUYVdCUm51Y2VZQkVLYlBFVXNpeW50N25GVnJORkZNZkVRdExwZHFqWGE3N004dHJhbW9tVW93eXdhSXlNeVBPY3NHSmJxOTMySlJyRmxQN3M5RDRocU5KbTMxc2tOT2w0eE9IREI4bTE4WEpMYkFxVEMzMGxYSWxYbnZNQ2ZCVTJOemFSbE52T3JLNXVoWm9xU0VwcEdGcWpzbnlLekZGZUdmMnpha2xrb2xPS2VRZzVjSzZ2Nkk5alpuVEVPTkxVUk1Ra25xTTlNMCs5MFdJMEdoSkxVZUs4RnRiNGxOYVlDYjJqWWNTQ0VDNTFwa2hoSzBqNzhHQ1lxOGlUNTFVRjNLUmhTVnNscTlsczAyNmJaNGpqMkJBVkR3YTJna2FHeW5PV2w1YVptOHRvTnR2VWtqcTV6cGxNSExlQUlrbk1lVXExNlBmUE1ScU5mTm5ZYnJmTDNyMTdFVUt3dkx6TXh2b0tLNk14NjNJTktTWDFScDN1ekF4YWF6WTNOOW5hMm1JNEhQb1M0elVMUkJ0QzdERzlyUzJhelFZK0preHJteEpabVFkNittN2lET0lReE5uSmVTRHM4Vm9wd3pFaEkwL29IUUp2YnNXRUlKc0RWUnlvN2RFNDRmQ0U0UDRXSkRMNThoUlJFU0t5MFJqNXRqMWZSc0wzV2Nxb0pLK2NmQTZkUFZYZElFeGpjYkxUUjhQc0lFOTIwamVLdlFBUXJqcFFibmgrYlBxTUQrSUxRRW5YUnBOSmFmejhmb0JBNWJuOXpad3NSSG5QY2YwQWJERUd1d2d4Z0w4UUFhdFJ1RjlvMEVLaWRGNitocGdHMG9SN1JYbXY4ZWQ1VjYwRlVweFI0NHhvS1VCcFA2Zjh1dy9uZ1JIRVpwL0g4US9aWjNUejFvSlNXbStmNEZKRUhoaStITGVQakNJUWtpaE9pcWhNQit4b0VDaHFTWTFhcmNhejU5YzkyTHU2dms2ejJVSWtDYU4wd2lSUDZYYTdiSTFHZlBxZVArVEpaNTdoTDM3TE4vSFdONzJlK1lXT2YxLzI2WEFDeWtWb0liVGxWRExqNVVDOFRPVmNmZklBMy9HZXR5RmFiZTU5OUF6bkw0MTUvSWtWbHRlSENKbWd5QmxzRE5CS2s4aUlTRFpvdHJvTUI4TWRuL3ZycVkzSFkyODJDd3ArSmFVMTZTUXRpbHNFQnEzYkp4dzRVcVRtWXE1d0dmVTdCSGxET2VCMEphMDFhWll4U1ZPVVZuekxuWGR5OTkxMzgva3ZmSjUzdmV0ZERJZER6cDA3UitwQmFFbXoxZUsvL2NaLzQ4akJRM3pYMy83Zm1KM3BZRVdJdVNld1o4OGUvdGU5OTdLeXVzTHUzYnU1Kys2N1dWNWVabTUranAvOHlaOGtTUXcvMkcvOHQ5OWd6NjVkSEQ5MmhMWDFEYVpKZjJGTEF3cmduZS80aXl5dnJ2UEk0NDlqR1VVdDRhNW0zNTQ5bkwrMGFJNjFDM0J6YzRQYmIzOFZNek1HOExoNDhTSkxseTZoc3B3L3Z2ZGUycTBXOVViaml1V2hHNDNHTnNkcXA5TXBuNlBOaWtpU2hDZWZmSkozdi92ZC9OQVAvUkFmK1ptUDBHbTN1Zi8rKy9uKzcvOSs5dS9iVnpwbmVXbVpaNTUraHYxN2Q0RlFkR2ZhN04wOXowOTg2RVA4enUvK0xyLzRIMytCbzRlT2NHRHZQajczdWM5eDhlSkY5dTdkeTkxMy93Lys0VC80aHl3dkwzUExqVGV5YTNZV29YSWswOUw1M1h4elF5ejgvY1dVTVMrTnZ6RE80YXVQSFNPWGdsLzRoVjhnam1OR294SFhYMys5ajdwOTlzSUZqaDQ2TU9VS1ZSam0rYlZ3dnlvRDg4WCs0VGNwZDVkQXRkSksyZlJYVURvM2pxVitqMDZuWXdBNnU5L0hVVXdTeDBTUnROR3h6N3VyZjJydFpRSGVWRDN4WHZud0hyU3lRbEhkM04weFZXT2xlbHdVeDRibHdBcEV4NHNTR3BRN0dhdFZvVkdOdHJBYVRNbEQ2NThKN2FzRVJFQ09wcFpFWEhQdFNRL2VsRGZpS1VZa0dBMUVWQmY4bFZ2UnZ4ZmZuaThRZERtd1IwcEpGTWRvNjBFRnZQZkszYXNRWkVWVFhsRXN5Q1B6SEJyTnBnSG50QW4vVnJuYlVNVDBMZ2R6TGNzeW4yTGdtZ3Q1ZE1CS3Y5K24xK3R0QzRzdnhpVjg1bUl1dWVPaktESWhnUUVxSGtXRzF5Vk5VL3NjNVdpZDZ0eUxLbUc3ejJVdVRPdHJXSXAyMmpOTTh3UkpLY215elBlOUFKWnNGUzNwMGcyeEhxZnBmUXM5Vnp0OTc0Q3U4TGdvaWhnTUJwdy9meDZ3N3gxTkhFVnNiR3dBQm9oTHMrM2gzVlh2aTFhS2VxTkJxOWxrMlFKcVZWSmN3RllXbW02b0NRdjR1UFB5Yk16c1RJZmRlM1o1NzcxVEFwVXpUQXB6OUxKakVEWkhuS2d0Y0ZoOUw5N2pGNTRUWE4rL2YwMkZzOTBkVTcxaklIZXYyTHMvbWZhcFQzK0tnNGYyczMrL1U2SUVOUkhSaWlXRDlRd3hFaXpuR1d1akhoT2hpQnRkOXV6WmJlYUdMdGE5UzdGekFJNnczaDlEMGgyK1Uya3lPWlJWY08yRHV6UllDSUJTTEk4SEZ1QUkxbGNVUmRScU5acE5ReXljcGltajBZZ3N6YWpWYWt3bUU2U1FKQTFUdVdvdzdMTzhjaEYwaEpReE16TWQ1aGVNaCtuVXFWTmN2TGpvRlRQblZYV3BVY3ZMeTJ4dGJkSHBtQktrY1pKUVQrb0lFWkZsNXI0YVBNbXhxN0Rrd0IrbEZOMU9sM2FudytLRlo4bXpsTUdnVDVwbENKRWdoRFNBK01TQTFRWVlLZDdSTkxDbTJvcnhLUnZXN2plbFlXbDV5WkJJS3dmaW13Z21HVVcySE5oMnNNUkV6S2lpYkM4VTg3VUUydHIzanlDMTBVeENpSUszUmxLNnZudlA3bWZWa1JQcUpnN3dkdnVFMXJwSTM5RkYybDZlNXpiaVFnUkxhM29aOG1teTJuem1nSkF5OEIxNjZTMXFZbEs4aFNIVEhRNkhabzlSdXBCeGRyNDdPWUpWc2tQZ3kvVS8zR3NjNkxIdEdQYytsU3BtaE1DVW1nN25peTdTZHdzNVdrUS9UWFV3Vk1lZFNoOWRmd0tPSllYMmtVWEZQREJ0TUJqZ29pR2NadUxXc2VQa2NjL3NJcmxLOTNWR2xSbWNvZzlXcGhodzBKYlFkZWRSekVzWndhNjVPYmEydG1nMkdneEhJOUlzWldIWFBMc1g1bGs4L3l6ZGVvM2hhRXpmcm0yZDFIbjRxVk9jUHZ0Ui92QVAvaGZmOFo2L3pFMDNYVWVqSGlPRkpMSVZvaFFXV0JLR2pGWUl5RFgwQjBNRy9RRTZWd3hIS1NzclBUYTNNazQ5Y1k0blRpL3oxY1VOSm5tVGVpTTIwY3hhbDNpZHpweTVBSzgvekdoUWRscDl2Ylk0U2V3OE5TbDRwbUtiSUUxVHkrbFh6Qk92bzNFNUZkc2gvOEpFNG9jNlJHQnZoSHBsK0ErTURNbVVjVHpWYXpYKzBqdmZpUkNhOFhqQ280OCtSaHpIaGt6WjNyRlJxek0vTzhlZnYvTk9UbDU5TlhGa3VLK0U5V3BvS1hqWE85L0Jaei8vUjN6Z0F4L2tSMy8wbi9QeGozK2NicmZMZGRkZVIySlRiTTZmUDg5UC9mUy80anZ2K3F2VWF2WFNVeG5hN0hDTm12VTJOemZIUC9vSGY1OS85eDkvaWE4ODlCRC81bC8vRzdRMmFjUUxuWmxBUnB0bk8zUG1MQi83MkVkcHQ5dU14aU4rOCtQL25lRmd3QjIzM1VZY1IvengvUTh5NlBWWldscmFCbksva0thMVNhVS9kdVFvYVRyaEgvL2dEM0xnNEVFT0hEakFNMDg5emRCRy9JS1JJWU5CbjQvOHpNK3d2cjdHdFNlT1lWOGNWeDA5eWhlLy9HVysvS1V2Y2RNTk43Si83MTZ5UE9lUHZ2UWwvc1BQL3djV2RpM3d6OTc3VDVtYm5lRTFyNzZObG5QTVZzQ2tyMVVUUXREcGRubjY5RmVwMSt1OCt0V3Y5dk5NS2NXRER6N0l3MTk1aUR2ZjlxYlNqYzBjZTRFa3dHSC9SZlhQNGgySHN0OGU2azhYUm9rdWF4RWFOamMzbVoyZHhWVG83TkRyOVptZG1VRUlRNU5SZFdTLzFOckxBcndSd3BRck5PL2F2VUxsRFJhbk5aYkNpYVVzOFUwWXIwbEZpZFRha3ZMWkNacm4xdXRta1c2bktBWEtnQ3J4bFJUWHJ3b05JUXhoc2RabEVzR3B6MmMzZTBHWWNxRzQ5dXBqek0vUHNMR3hnWkFSVjFwRDR2SmY3M3llVnpwZWZIdSszbmp6ekZDVlVscnJvaUlEaG1CWTcrVFNyYlJJR0N2TGxLOHoxNVZTMG13MDJMSnBBb1dTWFg1MlQzUmJlWlkwVGZuS1Y3NVNBbHJhN1RZSERoeWdYamVibGl2VGV6bkF4Q2x6emtod1JwSlN5bk5lRElmRElGUmYrbERSTUcycUNoeUZrVUJSNUtwRENRLzZWTnRvTlBKY0tXR3JLc1NoOHUrQUlWZm12T0NHTUViYzNOd2NpVTNqY1NWMXcvSzZVZ28yTmphM0dUenVYcGZyUzdWZlZRUmZhMU55OGVUSms3NGF6M0E0NU5ISEhtVXdHSnFJSy9BVnhmejdyUUFWSVZGd28xNzNCa3RpeDNQYnV3eWlYRUxEU29naTFjd0JpVm9wVGh3N1NyZmR4U1Q4YVJ4dkJnSFlhSHJqSWd6Q2JXeDZDOGw2cStQbHdDUC9lZVczbmVhcWRESkJnOWltRDAwSEpmODAyOFptajA5ODRuZjRtOS85WFNTeENZMFdHdlkySkh1dk9VZzZ5RWpXTjltdjZ3elZpRWw5TjcyVkdTNHRMWkpscVpVN2dvQkJ4VnhZMi9jZ1FFcGxRQUpiSmxsNVVsQThBS1MxS3FWa1FHSHdPWDRQcGNvUkZxUFJ5QnMveXBLOU5tb05OdGZYU2JQTVZJaEt6ZmV0WnR1bVJzVU1oMFBXMWxaWTM5aGdmbjRCa0RRYUxWdXhRek1ZREgzK2Q2MVc4eEUwNC9IWXA0RFdhZzNtNStjWnAyTVdGeTh3R2cwWURFd0tWYmZidGVCUDA2ZGdyYTZ0c3JTOEJNQnNkNFphTGFIWDIvSmh5VUs0MUtIaStZV2JONkhpWGdKbXd2RlNmbzJGa1JTbThwR1plTDMrRnUxMmwzU2NvWVNUMGJiYVU4QVRKdXk1UWhPOE0rbXJoNWwzcmQycnM4Q1JNVEMwQW8zMEFKeVA0RUY0WXl6a29raVNoRnhyRXpWclNYKzExa1JDQnZKSklXMktwcHVmZVo2RHRHczJWMFNoakxEOW13WUdHeWNQdmlLVXcyaVVEenZIZmhhbStSV0FqTFluYTRycVVWRWtHUFY3bGdRWnRKYVFSSkJsWHQwU3d2SzdDVHZHRm1RTGdVbEpFZkZTMHJjQ0lDMU11L1ZWUVRRbGVlbG1oc0U5eWxHdFNaSVV4TVpCYytkQkVSMVZCYjZLNTljZ0kxTlpTN3VTNkdhMWFnM0Q0WWp4MEVRaUthM1JsczlJK3p1VWJseWV5WGErT3FEY0VVdTc5eHJKaERpS0VjTHBOTVhxMEVxQmhEZ1NMTXpNSWxYT2VEUmdQQnF6ZC9jZUJvTUJwMCtmNXREZXZmelZkNzZkcGNWRjFqWTJ1TENIK25SY0FBQWdBRWxFUVZTMHpFT1BQa1pjUzJnMkdpaXRlUGpKeC9ud3YvcFpibnJGRGV6ZU5VK2pYcU5ScTlOb05ranFOZXB4UWkySi9ET1BzNHorWU1URzVpYVROS1BmRzNQKy9CYVgxakxTYUpaZW1qTklJWTQxSW9wTTVUTnBBQ2dEY0FsR2FjWWtUWkR4eTZQaWxBT0UzZngzUENQanlaaUpKVjJYUXFBRXZ2cE5tS2FOY0J3NUZ0Z0pVZ1oxSlZvejFMRmd1KzREZVAzUi9mUGYyV3VHRlozTXgwYVduRHh4Z3V1dXVaYlptYTZ2dU90NW5yU20wMjd6OTc3dmUvbXg5MytBYnJkTm5xWDhzLy9qaC9tNW4vOTV2dWx0YitQLy91bWY1cU8vL012TXozUjV5NXZmaEJEbVdiSjB3bi82VC84UDNXNkhVNmRPZ2UxdmJxTW4zTnA1L2V0ZXcyYysrei81SnovMGo5QmEwT2wwYURXYnFEem5zY2NlNCtMRlJVNmRlb2ExMVZWKzhBZCswT3N5Y3pPejNIVEREYVlNTlpwMnE4bS8rdW1mNHQvOXU1K2owV2hZd05uTXplckdwQzAzSWxhUGxVNnVCdThvVFZPMnRyYTQ1c1RWSE55M24yT0hqOUxxdE5uWTNPVHBwNS9pSXovekVaSmF3bmcwWm5WMWxTOSs2WXZjLzhmM2NmTXJicVJlcTJFRkcrMVdpemUrK2pVb0tReWhyb1phRkhIMThlUDhpdzkvR0tVVTExeDlncXNPSDdSOXk3MStJUkNzTEMzeHFidnZKbzVqSG5yZ0FmT3VLVlNRc0FsZ1BKN3cyR09Qc1hScGlVc1hMd0x3dWM5OWpvMk5EYzZmUDI5U3JadDFwSVpmKzlWZjVhdW5UcEZsR1Z0Ylc1dzdmNDVmLzdWZjUrb1R4emx4OVFsL0IrWG5tN0I3M0hhKzBPZmFxbmF3a3FMZ3FOY1dYaFlDNGFxdHVsNElVYkxsWFJzT2gyeHViRElhanhpTmhteXNyNXY1by81c284S2ZhM3RaZ0RlbXVZM2MvV24vdHBFSk9JTXdNSWcxK09wQTA1ckdFbEU2emdNd2dzYmZvanhobEZMazIremdRbkdZN2hreWhJamJ2cStzdmdKdHRnYUJodG01V2E2OTVpUmYrdks5UHFUL3N1Q0ZLUHM0WDZoaDlXSW0vdk85cDZjUTNBYmdXQVZUUmxhdzZaTENFeHFuMjVGcTQrR01veGdZa3lReHg0NGZKN1BjRDl2NlVQSm9pdUE5bEk5MW5DaXVHV05xelhQVmFLMUxYdGJxK2U2em8wZVA4dXBYdjdyRWIxTTl4ajFqNk9WMXFVSlpsdm1OMmhHUWFRdEV1dU5jeWtBWUZlQytkK3ZEQVVUVno4Sjd1R3VIaWtGNGJYZDl4OHNRZ2tkU1NsdkZ4Umc3TXpNekpuM0RwcUNWM3FNd3BYbGRCRUZZVVN1OFhxak11RExKcm0renM3T0dlRFRQQy80T0dkSHY5UXptNjk2eDlvTTlaUzRVRVhiTlpvdmhjT0QvbmphM2hTZ3FOSVhQQTFhK2VGREd6TjhUSjY0MkVRNTU0WFZBaE9QZ1RuYUFiakV2cGpWbjJEaWd6cjFUTDIrQzhmWG5sTmJaOU9zcUhZREp1ZUg3cURoUkx0dXZQK2tta3hwZlBYdU9jK2VlNWVpUkk0d25BeFNTUnFOTlRhVGtjY3FnZDRsQmI4aGtNaUNSbWs2M1M3dmRablYxMVVRYjRJeG04M1lVNFpocGs5cEJZSGdHOXhjVWlybGdlK1NXS2Fzcy9iN2k1azhVUlI1UWplT1lUbWZHekhkaG9pZGFVakllVHhpUHg2YmFVUlF4R28vWXRXc1BjUnl6c2JrR1F0RHI5UkhDOE5yTXpzN1NiYzl3NnZRempFWWpOdFkzdkVFd056dExxOTFHYURoLy9peHI2MnYwZWoxRUpEeUk3Q29rRFFZRHh1TXhyVmJIeTVVa1NUd0lOQndPTWFsYUNXazJCa1JoR0U5dGV0dTRiVCtpQUd5a2tDWjlBNDBqZDFWS2tVNG14SE1KZWpJaDBxSjRiNWJieENqZk9nQnNGREd4TlRCekx5OVViZ0dHOFA1YSt6S25Ub0V2QUhIaEk2dXFhMThwQTd5WWN0Q091RnhETEV0eU1mdzlra1ZwZHE5dlVBRHdWWm00VFc4UjduZ3pYMDFsRnZ1Wk5JYWZId05WNkJ3RkFPUXVZZ0VVRFlOKzM0SU1ObXJUT3FjSzNzQ0NrOENmSHdCS1lYL0QzOTJ4UmVSQXNjK0dlMlE1d2lCTVFTdURXbTYyVkorbkNsaUgxd3ZUai8xY0xGQXZxbTE1ZVprMFN6RnBSTHFVV3VubEtNS21lQmpUSWtmNTl4STZpbXh2aWV3enlTaENTYWc1SjRBRExKV3lSUHlhZXBMUWFUWG85d2VtUUVLZXM3bTV5WkdqUjFoZFd1S1JSeDVoLzhJcysrYTc3SnJkejlIREIxaGZYMk54WlpYRGh3NXh3OVhISVUxNTV0UnBIdjdLbyt6ZXY0OHN6VWdpbytQS1NDS0pFTm9ZMFhFVWd6VFBrR2U1M3gvSFdRUnhEWlgxSWMyUVdXNDR1bFJ1STBSdGVXSS9CeVZuenkxeTdFaG4yNWgrUGJZb2lvcElNRkZFanprZ0FMUk56YzRSeWg2REtoV055QzFnSit3Kzd4d3dDSUd3UEhPdThselZjVFV0cmR5bGtydnZEZkFzRWNJUTBSZk9Qdk5mdlZIbnlPSEROR3F4SVlXUEc1NXNPNXoydDl4MEE5LzB0cmZ3TDM3eUovbk9iL3MyWHYzS20vbXBEMytRLy9oTHY4UzNmOXRkek03Tzh1RVBmb0I2UFVhaldaaWY1VFczdjVJUGYrRDlGc3lWZk1zM2Z6TkpuSmdpTFZHeG1tKys4VVorOUovK24venFyLzFYMGp5bkZpZmttVUpsT2QvNGpXLzE0TmkrUGJ1NSthYWJrQmFxeDZzMVJwYzdlZXdxNW1kbUVNS1FmSGM2SGJxenN6UmFiUkFGRUI5RkVlUGhrSldWSmRiWDE1bU1KMlI1NW92SGVDQlk1OFFIOXJGcjF5NmsxTXpPdEJCb1psdE5aSzU0LzQrOUR6RFZjSk1rWnFZN3d4MjN2WkxaN2d4ZW03REVMWEd6WGppSGJFN2FnYjE3MExtaTBXaXd5M0xtb0pXdlNLZUJUcWZMSHovd0FIL2xMNzhMOStLT0hUbHE2RUVxYXFoR1UyL1V1WGhoa1c5KzJ6ZWJ3NEc1MlJsKytxZCt5bk4xemMrYllpdjc5dS9sSXgvNWlIL1hjUnl4ZCs5ZVh2T2EyL21yZitWZDFHdHhjUXQ3cmdPNXAydUJyb3ZQMzk1MHhVbE1rSVJDNkhJa3JRMTg5VEl6dkdXV1pUeDc0Vm5Hb3pIcjYrdHNibTZ5Wjg4ZUQwNisxTnZMQXJ5SjQyakt4Q2cyNDIwR2hIQkVTSmRYSElVUUlDV3gzV3hWa0pKU2JXNXhoNUVJbDUycWdWRW5yQ0hxRFFWZGVLN0M2eE1ZanRoSmZmTXROL1BRdzQrUXBVWkp5REc1eXFGM3p0K1N3S2g2Z2NDTnYvL1hxRjNKdURNTExRUnc4RUpVQ2ttdFhndklFMTIxa1JBRUsrUFFJakNFWXdzRUtJdjRPOFcyL0h4MkhxbWlMNWZyZDZnOE9pQWp6M01tazRrbkZ3NlAzYW4xZWoyZm5oQXE2eTZLSlV4YmNwK0ZmMWZuWWlrODNqMVp4UmlZOWx3aFFCTWFIRlhnQmt5NHVWTEtwQldxOHR4MTRGR2FwdDd3Q3dFaTk3UFQ2WlFBRjVkbU5ScU5PSFBtRFAxKzM2ZUtoYTNxaGE2T0Q1aklwNDJORFovWFBCZ01QSW16c0o3WFl0MU5mNy9obURWYnpSSlk5M3hiQ09Pb0xLZlQ3WERWMFNQRm5MY2VlT2RWS0lPN0dqOGJkZmxxcGttdkREaHd5NEVDVGxrSm03S2dWUUZEbElIZ25lZXFPVmFGYTFQckZ4cEUrelZyZXc0YzVQeTVNL3ptYi84dWYvdDd2b3Z4YUVpVzV5UzFoSTNoa09WUlJLKzVtenpPbWFRajhqeWwxdTB4TTdmQSt0b2FRaHF3TWJjS29yYkdwdlhEVzJVQ0ZEbDViaDBEVW5qOVFlc0FzQkZsejZpVFg0V1JodjhPRExEVGJuZEk0aGh0RlpOZXIwK1NSTXpNekRDdzNCR05WcFB4ZU1URzVqcGJ2VDRTU1J6Vm1GK1lwOUZza3VjNTU4K2ZOeWtXOVNaWm1sSlBhcWJFZHlRWmprYXNycTB4NkE4TXNWOFVFMG1YUmxGd3dpUkpRcmZiTldsVVdqTVk5UHd6MTJybWVrb3BsaTlkWWpBWWtxa01JUXhBTHFYMGZDRjJpZmttUlBsdk04SlQ5bGFjRWlmd3NhT2luSjZVNVJPRVM3TUo1SkpMeGZUejE0RzBWbDgyL2JNR0o1UUNMUXZBUk5tcWMwUGlhQjRwaEUxdlVvYkxSQmZIbStleWtSME8zS1FBRGdxZ1JucFo0MENFVEZrK0tndjRFVWtQUkZYbG14REN5MHgzZlN4WUpOQkVrU05DdGJ4RHd2Sm0yV085REJVR2VIWHl6dWtmUWh2QWE2dlhzK2U0NkJSempMUUdmNjQwdGJoV1NvQW9udFVDYlNYd2hzcnZvcndlS043VmR1Q0ZrdHdTd3ZET0NDSElkY2dERndKTDFYdVpPVmROWmRQMk8rbjJPc0ptVG5yMjJXZEo4NnlJcEtzWUMwNFlhd3QydVYzRXBWRUsxeEZkbktpVWlWakJjcDg1RGpSaHZmT1JqUjVJa3BqZDg3TU1CMzN5UEFXZFVZc2lKdU1SdmEwTmJycnhScDU2NG5GT256N0Q5U2YvSE0xR3pQcG1qemUrN25idS91d2ZNaHowMmI5dkY5Y2RPOEx0dDk3SVZ4NTlnaWVmT3MzYy9CNWU4WXByV0Zqb29MSU1yUlNUU1lwU3VlRmNzMm1IcHJKYWhKU0NUQXUyQmhNdUxXM1JuMlFNczRpbE5jblppMXZrSWtHSXVLZ0NKZ1JJeGFOUFBNT3ROKzNuNWRDa05CVXJvNmhZNDBZTE5XQzZrMGV1MnBkQ29Tc1pIR2JQS2N2Q09Jb2dBRGF4MTNRQ3FLcWp1UmJLanpBQ3g4bUJack5KbzlGZ2EzUEx3UWlvWExHOHNzS2xTNWZZdTN1QnBGWXoxOWxtWmdtKzUyLzhEVjUzeHgzY2VPUDFhS0dZbTJueFEvLzczK090YjM0VGN3c0xIRDF5d0MrVE9JNzVrUi8rSndqTDNXbW5PVm1lMjcrMVU5TE5IRktPSk4yc3oxb1NjY2Z0dDNQaC9BVjYvUjRIRHh4a2RxWkRiRXJUR1VlS2RydTBhVWtjczMvdlB1cHhRbnQyaHQyN0Z0aTFldy9kK1hrYmlWUEk1c2w0eE5LbFM3WWE0eXFEL3RCeWc3bW1NRHc4d3V3M1JrQURnbG9jYzhkdHQ1b0lYTEI3dTdVRktuYUkrMzViRTRaRzRNamh3eFg3cjN6Uy9Od01iM3o5TnhqK0pHMTAzVm85UVZUZmozMy85VWFUMTd6cVZVd3MzNmFVa29ibEJGVEtjSGJHY1V5TTVNakJReHphZndDbGNyU0cvZnYzOGM1M3ZvT1oyVGF4eEhOOWhZK2p0LzMydGJFUm5YN3JiRjR6UVovYnRjM2FjTmR4dkYzUGpTcmlwZEJlRnVCTnRjUmVzWUdLcXUyT1BXanFkUzczVXJYV05wVDM4dWRHejNGaTdHUTRsM0JMTVhWMUdPWEpQdGloZzRjNGR2UXFubnJtbEZXc3lrcmlOSytYVngxZTRDVCtXbnJUcjdTUVBCQkNRUUxxejlOR01Fc2h5VlZtUzJ4UGlZQUl4NEJpT3NSUmhCUXd5VXcwU2FOUlJ3aEpzOWxnZm1HQmRydE52VmFqcUFZa2ZhcWMyd2lkZ1JNcTBsV3Zxdk42VENiR1l4NXkwMHdiaXpObnpoajIvOG80aDg5VkpVT1dVcGFpVVVJQXAvQVVGenduWVdxVEo4eTFSbjc0MC8xenFVN3VuNHVBQ2MrVmtUU1JiTllJRENOaHF2UFFlWkpDcnFqd3B6T2NuSktScGluMzNITVBUejMxMUhZZ0k3aXUrenlNRm5MWE9IUG1qSThZY24wdWJaQVU4dU5LclY2dlUwc1Noc1BoQzk2bVF0MC95ek1PSExpSzJiazVJTE1sUlcyWjhDbHIyUDlkTlNEQ3F3ZGpHbnVQYm1CTVVzZ0JhOXNFWHVPcUI2VjhreUxseTZ3Tmt3WGdFWnl2cVl4NEllM3c0Y05jdUhDZTVlVmxsRkltQjEwSUlpbFk3dys1Lyt5RTNzQ3N3elNXMUJUVXNnYmR6aHhSRkpQbEdRZ2pINlNVcENyZkpsT0ZVeFlyVFlQbHZ6QmVlRytBQjNQZGcyNENYNEhIbjY4MWcwR2ZaclBOWkRRT1BLbUs5ZlYxNzRGMTg5cVVxKzhRUlRIOWZwL1Z0VFZtOHB4NnZlN251VXZuZGV1aTB6R2g4UDErbjNFNllUZ1pJekFBNSt6c0xNMW0wMWFVNm51dmxSQ0NicmRyaWFBTnlYR3YxMk13R0ZpQTBmRDF5SHhNbWs1S2EzbGFhcVlaaTJKTHZaeTd3OGwvYWN0TlN5SEluWnhWaW5ROElkSlJNYTQ3VEw4UVlIRlJkbEpJSWlISk1jcnE5bE5Odnh4ZlZBalFHd083Y0w0NDBDWmNMOXVCTzlCUzJCUUlVVnBhM3JPdERVRGk1bHhJTE8va2x4dFhCOXk0TmV3R1ZFcEJsaG1vUWR2ME93Zm9oQ0NRbTNxaDhlYytkN3hoNWo3U1Z4WXN5U1JQSmxrQmFpamU2ZlI5dnBBellXUlJ0Ui9GengzV21nVlNBL2lJVUxvVzE2TDBVMW9BenBETis1NldidVBHRy9BcGgzN3VCT1BtemcvMUtnSEVPRUMzRE1DSHpqNVhQam9PVW0rMWR0V21CTEV3cVNCWk9pSE5qQk9vMDJxU1RqS0VoczIxTlNRd056dkg4c29xZWE2Wm5aMmozbXdnMEp3NGNwQ0hIbnVLWjUrOXdPdGVkUk9IRCszamhodXY0OWYvNi8vTHVjVTFhdlU2Yi9oejMwQWlOVnBsS09VY01rWDFQS1VVY1JTamxHWTRITE84dHNtNVo1ZjV3cjFQc0w0eHBqL1FaSk1SbWhwSnJZRndoTk5LSTRWQzV3MlNvTExQMTNPYm01czFLWTl4akxCZ2VDU0VpZVRJTWk1ZHVtU2RSbmIvc0haRnlKRVVyZ0VDUGE0RS9HbUZ6aXRwM3BVV09yQkNEa0NsTlZKcnl3ZlNwdHZ0c3J5MDdPNk95bk11TGk3NlNPaVptUzZ4Y3o3cUFob1JRdEJJWWw1NXkwMEZPSzhCS2JqOWxiZVkxRERYWTEzODR1SVozZDlHaGhxZHhldjZ3VHFTRkdOVGl4TTZ6U1o1bXRMdHRBMm9oWW5DS05aZllDOVl3WmhxeFNSTFNTMy9qMVk1YUlXa0FJU1RPS2JUYXRIdHRCa08ra3praEZ3SHdCSkc1eWsybWdEQWtZRnpWMm5iQjNQdlF0S0Y0TVlVbWVodkU3eExOeGVFZG8rR0FPcEpRajFPS09yclRybGNNQ2VhOVRwdHl6dms5czRjRTQxcGltTUltK1pxbzhmc2VYRVVFd21KVVBiNXBNWXpWd2Q5clBUNml2MTVMcllmaEJHaEpwVTliSUhXdFAxODNIYW9iZlJVQ09tOTlOdkxBcndoTUhDRUJoZHFGU29sT3dJVmx6RXlqQUFGTnpGQ2dYSzV0clBob3IzeXRPUGlMUTRsbkpBYVFTd2lFNGFMc2lIa2trWWo0WlpiYnVicHA1OHBSRVdnSUJSL0Z4cXR1WE5JaUxwOTZsZDd0aU9vdEVNTGozaXh5NlhZeE1vWEU4S0U5a1pTa21vTVNoK0FHbFA3RlNqZmNSd1R5WWhZS3ZiczJzMysvZnRRZWNwb05LYlRiaHNrZmpUMlNwV09Ja1RBNWFLdDR1NmlkOExtQUJ2SDZlTFNJSXpuWlh2S1ZOaTNLZ0JUR2dPSzhROUQzNnY1ek5YK1ZOT2lYUFJMT01aVjVia2FjZVB1SFI1WEJaQmN2KzJIdm1LWDBNWHp4WEZzd0k5YWpWYXI1Vk9lbkRjWjhOdzRVa3BrWWtDelRPZEU4WFNSVnUySCs5dTlBeGU5NC9ydVBydjhYQzZuU0liTlJEWk1ZL3lmMHJmTGZhYzF4dXVmY2NQMUo0Z2lUWjZtUmxuUkprVGFHR1pGcUczUnUrRDYxYzAwYUM0eUs0NWpuNk5zTzE0WWZrS1VsS3Zxb3EwK1kvaTExaUR5NG5TbHdhVlQvRm0xV2xKRGlwaGFERnRiUGZidjN3T1lhSkpPTERuVVRUZzlHRERRRThSSUllc0pORm8wdXgyYTdRNmJtNXVZTEZ1N3pySEttWFlGVGcwK2swUXhXWllqWTRFV3hteFhTaUdzOG9ZUVhyVXF3MkVDUklSV3JscVhNd2FOQXBYbkdhUEJnQ2d5YTZYVDZmaTVIQ1VHcFBGL1J6VWF0UVl6YzEya0ZLeXVydG1xYVlZL285bHNzbS92WGxTdU9IMzZOS3VycXd4R1E1ck5KbnYzN2pYSEpYVzYzUTVQUHZFRXk4dkwxT3MxeHVNaDlYcmRSL1dOUmlNMk43Y1lqeWUwMjZZS1IxaWVXdW1jWE9mVWF3MUM3amN6eDRvZEw3Y0Q0Ujc1U3FDTis2bXhnSVpMSHlqTWJTYkRFWWtsV3piS1BvamNBQTR1Y2Q3SnZtbHBPWWdJSVF3aFp4aGQ2V1V5bXRHb1hDM0hyUjMzTUk0M3lQREdsTUVJZjN6eFlJV2N0L01HWGZBZ3hYSHNKNHlISW9MOW9lQ3EwUjVFMUJSaXdCZ2JnVDZnRFhlVEVBSWhkUUQ2MlBmZ0FFVTNYMTFKYjZWUU92TzhQbEtDMUlJNGlrd2FsdEJnZFJMSFF4UEtGM05PZVN6SzZWNWxaMU40ZkhXZmNmME1BUlZueVlTZ1NYVmZjMk5RQXQwQ2dFZEtDYm55RTlUTkszOGRiZlNsZm0vc3dUVXBCTGszWUtjNzlkd01kVHhFUWFmOE5lSW9RdGdJdGpCcTJMeFQ4ejVyalJvcVR4a08rOVNTaUJ1dlBjbkcraHFQUGZsVk5nZDlsTkk4OHRnVFNBa3p6UWFMRnhhcHhUa0x1M1l4MCsxdzh1Z0JIbjM4U1I1NTdESCt3dHZlU0t2ZEpJNGxyNzc5bFZ6ODNYdTRjUFljSXA5UVN4SzBkSXowcnNKUlVmM083V1NkZG9OV3U4Ymk0anJuejZ5ek9oS2tHdHFOaUZ5bEpIVkpFa2ZFa2FRV1J5Ukp6TjdkN2N2dWcxOVBiWFZ0blR4TnZUeDNyejRkVDFoYlhTVWRqVTFVUTNDT2tBWkNjSUN5MXBWQ0I0N21nU0tOUkYrR2NIV2FQclM1dG01QUlxWElWVTRVU2FTUU5KdE5GaFlXT0gzcXF5Vm42ZExxQ2t1cnF3d200NUxkRTJxV1Rsb0c5cldwdUdiM3Zzakp0bTFtczF0YkJqUkFZT3RLNFJVSkJ4S2JJeU1Qa2dnaExHYWlMS0F4elZra3l2Y3hBNG5PRlhtV2tXZW1XcU5XQ3VMWVIyaWlCYlZtZzI1bmhsRi9URHFaTUJ5T2d2Y1ZWbXlvV2psbTV4SEM4R0g1aDlFQ3RBUjVwWGprMEU3TC9ZQnVCeHdFenpYNnBESUMyLzZXR0NESHdXbk9jQTZQaVd6cXM0VlNFRUlXMVdXRGViR1RuZmFDVzdpWGtXTzRiUytuYjVjMUxMUkdCM1BENlJyVmZmaWwybDRXNEkxRFhvRnRDbFBJekY1dFUwR2RxUy96OGdhZVArcHlXSXdIYkx5b0s4aVkvREhoVll2amZBK0VYVGdhUUNJdFo4S0o0OGVabnpOZUZ5R2pIZnU3dlg4T0VkNXVySVdBMkF2eG9sYzl5UysyRlVwMldhbVMwbXcrNC9HWTNCcmpWMktVRHdFU0I4eTAyMjNxOVRwdmVjdGIyTDkvdndGdUpoT3kxSldDTFJOeE9XQXZUVk9HdzZGUHZ3bVZ4WkJJZUR3ZU14NlAyZHpjWkR3ZSsyZ2RsMHJrd0FRSHNyaEluYXBTNjcxMXNpQ2hEWTJNS2xGdzJYTnBXalhhWmFleHJyNjM2dC9WbEtwdC96QjdqTXB0R2UzZytKNE54MTliVzhORnlGU3ZLNFF3eG93SWxHUnhXWnpDbjE4aTRRMmVjeHNJc2NNek9nV210QjBFNTlZc3o4ZlVsS1pLMi9FN2QzR3Q2YlJiWEhYMGtESG1LN3ZmYzltbXZmSlVYTEowLzFxdFJoekhocHhXcStrZ3B5aCs4UVpsMkYxOUdiOUZZUFFZdVdaSjVQK01kc2ZCc0lkV0dWa0dvMUVSTVJIcGlKYk91SDVYeElGbW5ZR3FNVWxUZEJ3Umk3MHNuZG5rN0trbUcrdnJpTVJVZE1vOVViMU5JWEJHTUNhdFNxdk1HdVBTVnlBc0tkNjY4TEtIMFdUVDNxc3hyaVU2eTJpMVdpVDFPZ0xqQ2R2WTJLRFQ3Vkp2Tk5qc2JZRlNKRW1OOFNUajB2SVN5eXRMSUFUTlpwTzV1VGwvenNiR0J2MnRIdTEybXlneStldjc5dTlIYThGb05DUlhpdjBIRG5MeksyN2lwcHR1cHJlNXhkMmYrcVFwUjY0TWg4MzgvRHlibTV0c2J2YVlURkltRTdOdU81ME9jM056S0tXOFIza3ltWkJsS2JWYVhGb2JRaFR6c2xDNHJ6eTczUXhTV2lHUjFPdDFBN3hTek1rMFRhblhtLzc2TGpWUWE1TUNGSExUaEVhOGs1blpGQmtSdmp1TkprMkxLbHRSRkcxemVJYWdlL1dkVHp2T2YycjFFRWZnRGxoUXpoZ3NMcFhHOWFuRXFSRmVGd2QwV0Q0Z2QweGwzeklLckZtYkllRGlLbDA1WUVsZ3lEbWxqTWpTMUNydHB1T09wRmdLWVl6QVFKNFVmUzNvTTJWbC9FTyttZXJmMVhIeWV4bFl5OUdtT0d2dDM4RTBLVk1HYTZxZkZkRk1XbHRTV01yN1FYaStCamJXTjlDNklCMFdpQUtZMmFiamFCQXU2cTVDQ08vSEtiSkZGeEpiWFNwNGZnRktLQ0tobUpsWllHMWwyWEJvU0xqMXhwTmNYTHpBNnVvS2czUkFyZ1NEd1loR28yNUlsSFZxb3U5bU8zUzdEWTRjT1VpbjFXU1lhWmJYMTltelo5Nm1jeXV5TEdlenYwbWVaMEJFRkprSU9zZVhWSXlkbVM5bS9rZ2F0VHBYSFZyZ0cxNTVtSlcxUGtwSTRucU5xMis4anJqVHBkM3FVRzhreExHcGp5bzFuRGgrZE1wYit2cHJjU3lvMTFwZXA5SE9pRmZhT0JVcStxbExrY3J6M0Vkc21QUEt1aFRnMHhORE9lYmFUcnF2azBHYlcxc01oeU9hclNaa0dVcEdpTWpvQnZQejg4UnhSSm82dVFwWmx2cytxVHhIUjJiTmJUY1ZDaTRmLzZPQ25UZ3daMXFiK3FrSGFodzQ3S0FyN1plYXgwYVladU50UnhDMDF1VDVoRFFka1U2R3BKTXhXYjFPWlBkME1DQmFVcS9SN25RWWpjWU14d1BTTkdNeUNaMVJvckJEWEdxbUxoeVZKZkFZSEN3eTlUbTNhM21WUGl1bmo0WVhyRDdiTk9EcTh2dHF4YkpFS2UzQmd1clZ3NGgrdTJ2c2ZEVWhybGlBNS9tMUVOQlNWdjVPQWNIY1hsRHAvQlZ0ejVjd292eXlBRyttR1dEUEdUQzQwcnU5akZFMlhmbDg3aFAzK1dBYVRqOXc2Q0dBRmdLaG9kdnBjdDExMTdIOGhUOHkzenFjb3lUY0t6Y1RoV0lsN0RtbEp4R1VoTzJMbWVQUDk5eHRvcWdDQkJXQ1JIdnZzbE1BcThyYTFQNEVCbmVTSkl4R0k4NmVQY3ZDd2p3YjZ4c3NMUzBaQVNRTTZpd2pHMUhpenBQU1ZCL1JjUHo0Q1c2NzdUYlBKK0tVKzlGb1ZLcms1Q0pqd2xMZTRVK3pzZVRibEZyM1hBN2NtVXdtSHZCeC9ERWhDQlFTQ1ljdEJJZ21rMG5wM05GbzVPL3R3Q1ozVFNpbk1JVWdTM1djUXpDbmRJeFY4dDI3Y1pFMzRYdlk4UjFKWVJWU296U2FFTTlpdk1LZllmL2NtTG5ydUZTdk1IWE1IUmYydmVvbHpwUWQ2eXdqblV4c2RTRkpxOVVteTlJckFvVlhha0lZUSszd29mM016UzlnUEF3YWlVUUs3NHZpeGJnelFsRFBqSmVwNWhMMnZmb2NVUVVoRTlZRDVNWkdDbG1TRHk1dmZDY0Q3RSs3WlpPVVpyMUdQWUs1MlZuR293bHhZc3BENWhxa3l1aklqRGhOT1hYMnEremV2WnRZeHJRRjdKbWZZMk50bGRFNGhXRDlPem1wVVFoaFVuV2pXS0owUko0cklqSWJBU0ZRMnBFU205U3BrSmVyUURBTWw0UkxtL0t5UUVpMEVDWkZvcDR3R0E3b0R5U1RMR1dydDhVNG5SanlYQ0dRa1NTS0RWVmp2UmFqRkI0azduYTdOR3AxK3ZiZFRpWVRGbmJ0b2QzcGNPN1pSY0R3dUdWWnh1TEZKUjU4NEFGcTlUcUhEaDdpZGQvd0JoNTc3QkZXVnBiWjJ1b3p0dWxiVXByVXFTZ3lLWU85WG85K3YwK3RWaVBQTTJ2SUMvSmNHSjR3S1VqaWhDek5QQWVzcS9KWHFJT0ZQSGV0Q21DNmx1YzVjM1B6Ykd5c2V4NmkwT2cyR1FoQlNwQzlSVFg2eFJnNkFhRGcwcW5NbCtWOXhnSWUvZjZnbkg2cVRMV29XQmFSUEE3RUNEa2x2TkViQUNVNzZTeHVqYnFVbnFMZkR1TXBvaHVySURYZzM1RTVXTmwxNmdBRzgzeG1yY2FCY2FuZGREVC83RUNvWEpIbEtXamo1Q2pBYWsxU2l4aVBjeStYRGFCbGcrK3RuYVp4bkIvS1IyOVU1ZXcwZ0tYYS9IZldhQW50R0dXbno3WTloN0xzS2IzTDhKN0tFTVg2enlobW5SU0N6SzZ6MFhqRWhjVUxsakRiWDdVMFAxeWxMUU9LRVhqbml2UUoxeGNoVElWQ0dadnkyZzRRdGpnZVFwcHo1dWZuMmRwWVp6d2VVYThsM0hiTFRleFphSk5FdTVsNXZFRjNzMFYvTkVISWlGcXR6bFZIRDdOMzN6empRWjgwSGROb2R1bTBtOHpOempKWTN1RFMwaXF2dk9sR1Z0ZTIrTUtYN21lWVRyanRxbXRwZFpxSXlGUkRFOExzczY2ZklWQ290VVpoNU03Vkp3OXo3TmhoMGpSam5HYU1KaWtqRFp1cEp0ZlNwdlJhbzlkWjJpK0RwaFdrdVFGQmhKWHZSbGNWeEluUlEvUm82UGNCTTQ4ZFVMUGRNTTF6cDllYTlTK0N0WE9sZGVQbWRaN245SG85TmpjM0RIaWp5K0QwM053Y3RYcWROTTF3Wmswa3pIb2REVWYwQndObWsrblZ3dHljZDVQWDZRbWVwMHhnMXE0b2dCY3Y5eDBRNm1UMXR1c1dhOTU5NzM4Nk9icWpENkFLWWhqZFp6ek9tRXd5SmxsR1hlVWtRVW9xU0tLb1JxM1pvTjN0MEIzUE1yR2d2UUh2cS9abXNIL1pkK1RYZituK0JuZ296bkh2eUJ4WFhOTThyd2VvZ24xTHV4U3Q2aU9XQjYzOGRXbGNpemhXZHcrbmp6aEFjTW9sL0Y3cFplT1VPZWV0ekNuNzJ2YStGcjI0WE5SdDBlZFFWOURCLytYT0NpOWpwc2o5Szl6bHBkaGVGdUJOdFpWUTZTbEljZm5neXQrVmc3Y0wwNTJOazdLeWRXWGVoM0FOdUlWVVZqaXE5eTN5cXJVQ1UvL0VwSlRjY3N2TjNQZkFnd3lISTZRVUtIVmxjR2o3dFA3YUdWb3YxR2piNXFXazBrT3JoUG92SmI0cVU1aW10TlA5UThBZ05HcFhWbGFZVEZKYXJRWkpuQ0FqeTF3Z0E1NEVCTG5sdmhCU0VzbUkyZG5aVXVsdEJ5SzBXaTMvUEdGS1U4akJVdjNlS2ROUkZQa3c2cXB5N2p5eTRmTzU5SjlRS1owV2RSUE96WjBpWGR5R1BwbE15b1NnRnVnSnlZWWRtYkFEZkJ6b1V3V2JIRkRrdmcrQkovZTUrMW05TGhnbFFraUowTkpFUXFnZzVTdFlNKzUrRHRDcjJSeDdkMDJ0dFNlTmR1UGx4c2x4K0lUanFwUmluRTc4UWxSNWpsSkZoWjNoTU9QNWJndlQ1bVdhVFRoNXpabE9tMm9BQUNBQVNVUkJWRW1qMUtsMDI3cDBTc0dPT29vL01MZ1BWVFMydUxjZlYybkhkWnNTV0d6bzdxS09hNlNxVkxqdjgxeDcrYWR5NVJ4bnoyRnovcE5wUW1uZS9NWTMwa2hxREljakZoY3ZjT0xFMWVSS01SNk5TS0lZVk01d2E1TTlDL05FVWlDbFptNjJ5L3pjTEhNelhSWXZMWmxxSDJpa2lEMUk0UFJSdEJtUFdNYVc0OFVZeGxvSWxBMmJqZ1FVNUl3aGdPQ1VwL0xhOC8wWGdzR3d6eVNkR0dPcVZtTm1icFpFUnFUWmhIb3RNV0JpbW9GU05Kc3RabVk2dE5vZG5uNzZWTUZGZzZCbVNZb0JXcTBXS3lzcnlNaFU2Uk5TRm1TVWRsMmZlL1lDamNZS2h3NGRwdDF1OCt5Rjg3UmJMVWJqTWFPeEtUZmVhblZNVmFrMEJRdzRyUEtjV3BKUXJ6ZVFHSjRxTk5TU3VxMUVGYnlmeXZ2YUhsUy8zYi9uMnNiRzV0UjFWUERDaEZ4V3hYNVJHTkFLVFk3V0JsZ0I0Y0dGVXJTTkx1K042K3NiUmY5Y2xTVzJwNmlHSG5CbmtJWGREVG1Bbkl3Mzl6TDNpNkt3SCtGMXl5Q3IyNzlDc0RtT1kxekJXSTMyM3p0UVlCcUlWZklVQjJBUmJ2M3FvQXc2Qm9pTTR0akxYZ2ZZdWZORU1ONmFjaHJVVHVCL05VS3AycjhpWXFpUVZjcVNGQ3V0S3VOZHBHYnRCSlk1ZlNIY1hhV1VOa3BVKzdTQU9JNUJhYzZlUGN0V2I5T1BpYmx2TUc0VWM5Z2JyTTZSNXVzckI5R3pVUVFpakZpeTd3Z1FRaU8wWW5hbURWbk9ZRENnVVl1NTVjWVR2T21OdDVORVVCOG03RjNZeFhDb3VMaTZnWlptRFI4OWZJQ0ZYZk5zYU1Wd01LVFRiU09GWk5mQ0xpNHNEMWhkSC9MVXFVdmMvYW5QY3Y3Wjh4dytNTS9iM3ZKYTZuRmsrZFdLT2VuR0xnNVNsYlhXaHZKQ0d0NFVJbWpVYWpSVlFxNWFqQ1laay9VZXcxTGxObEVBaUMrRDVxb0FhckJCSThxK1YwbVMxR2cwRzRqZWxxOWk2OXNPQ3J1d3NzRlZudktmMi9Hc0ZoOXdMWFFZS3FVWURBZHNibTZ5c0dzWDlYcmRnNzlDbUtxQ3JXYVRmcS92ejg5Vnp0TEtLb3NycSt6WnM1dE9wMU81MTNZWmhTN1NxcHlEd3dET3dvb2xGVHlEU3cyU0hqQXFoa0pSU3Z1a25DTG0xcGdCb3FjKy9nNWpZaUxhUjhNeGsvR0VQTTFRTldYTGdrc1VCcXhOYWpXYTdSYXoyUnhabnFLVkFkSHlQQ3ZMVUcrZzZKS2MzZDQwNVlRejk1eFJjSHdWK0hEUHZEMTY4d1Uzb1FJZzFmNFR4Vi9UV2tHRFlING9wVkVXWERaUllkdnBGY3J0Y2xkL0RpK3ZORGZjZ0lkUmJSWDlWV2pRMGtmYitnUHRucWJaYm1lK0ZOdkxEcnlaOWxJOFVsdFpWZFVwcGQwTExwMzcvRHpybHdNTkNyUzhmTThxbWlzOUFXQzVzOHFhUWhKUS9xRUFyVGwwNkNBMzNIZzlmM3p2ZmFiWGZ1SmE1V1hLSWlrOFd1WkMvcGdkakw3THRUREpRbFVXNnZQZHRNdVlWZVZjVlNTenVJVWJSWkdQb0xrY0VYRDQwLzFlcnlmczJidUxRd2NQQWNwN0gxMFZpOGtrNDZHSDdtZGpZNE9UVjEvTmtjTkhpS1JFQ1VQazFlLzN1ZWVlZTVoTUp0VHJkWnJOSnExV2kxMjdkdEZzTnJjQklubWUreFNXa21JcUNzTENhbVJJQ0U0c0xpNml0YWJiN1NLRTROeTVjM1M3WFE0Y09JQVFvZ1RrS0tXWVRDYkVjVXlyMWRxbTREcXdvaWdUV1FnN3g4MVRCaWNMeFhnYU1EUk4rYTYyNmpIVGlFemR0YlRXWkduS3FEOWkxQjl4N01nSjV1Y1dETzhGR1drNllXVmpoZVdOVlVhakVZUEJnTUZnNE5NYWxGSytwTEpTaW42L3oyUXlZVEFZQkJGUTJxY3JtTEtRWlU0Zkgxb3Z6THRZV1YxbGZXM2RocG0vMEEzQVJCUUpuYU5WUnJ1UmNQTHFxeEFpQTVFYjc3VXR0WW9BTFJ6SGh6bTNPcGJtazZxY3FwYW1McXFVYWEwWkRZZE12R0VYdkJON1hVSGhqUkl1aGNxSmg4cTdkL2N6cVEwU0hJbnhObERvVDY4OS92Z2pMRjA4ejdlLzV6M2NlKytYRWNDUkkwZEFDRlpYVnVsdjlVQkV5Q2lpMXFxaEpobFJiQ29IdFZ0dFptZm1XYnk0WEFhUHRUWnBiWkhaRjRTV2FKUVphUWUrVzJXMklLNHYxb2Z6Z2oyWGRXSU1lSk1XRmNjeElvbHBOT3BzcnEweE96dEhubWYwTE5GNkpDU2JHeHRzYlc2YWlEYXRtT20wcWRjYktHVlNGRGMyMWpsMjdEZ1hMbHlrMiszU211blM2dzlJeHhOYXJTYWowUWhIYmp6T01ySThaM0ZwaWF0UFhvMk9KTzE2QXlFMHA1NDV4VGdkZXdKamwxSlZUMm9NQmdONnZTMEdsby9IR1g0RktPcjJPb0xuNXpMTHlNMzRJazBGQzNnNWdEWkxNei9mcXJMSk9XL0NseGltckVsSFZTSVVRaWhFaE5sWXB6aGdoQkJzYmZXTDY5b3l1MEtValpmQ21DZzgzaUdRSUlSSlNVUVdjcTRBbmNMclNKVEtjVldlM0RvczZ3bWdWSWJ3eisraWFZMkJKRVVaNkhFajZxTEFoSFRVeW5hRW5SRmlQeXZBRW0xMERnMFJrbFFvdzNtalRaOU1kYkpBZHhEbWVsSktoTjR1aDdiMXlmNnNnbWZoZmhYT0NWZlYwSnhyK3gvc1ZkUGswNDZPQ3dySktYUlJDS0s0RzJRcVovSFNKU1pwQmtMWWNTaSsxMmhQUVNHc1BoWUtUT2ZSTjhhZUFVeWp5QllHaUZ6WlhlMHdEcVRRSkFJV09sM09uVDNQZktmQm5XOTlJN2U5OGthazFHVFptTkY0VEJSSldvMFdqV1RNS0RjcGJvUGhrRWFqeHFUVk1PbU53ekZabGhQSkNKQTgrZlJaSG52OGFZYTlQdnYzZHZtYjMvbHU5dS9mUlNUeFVWclY5eFh1TTFwb215bGlOV05iYlMwUkVFZW04bXRubkRIdWowQllVbkg5OGdGdXdMeCs1OENRUW5qU2VnZDB5Q2kySEg3YWw2RzJaMDY5bm95a0g4TnBQSWhsbVdCbWMraEVjN3BPbW1Wc2JHd3lHQXhJYWtscDc0L2ptRTZueTlMU3NwRWx3bkE2WFZwYTR0TFNNcXY3OXJJd1AwZXIxYnJpdTNTbXRZVmxuTFhNZEpKYko1eERHZVRtaStQNUs5dHdaa3A1cU5USzgrYzJ2NVF5RVRURDBZalJhTVJrTXFGUnI2TVRxM3NqeVlVbWtnbjFSb09PVXNacE45Rk14aE9HZ1gzaFFXSUJoWmdMck1wUWFkcjJic1gyNDROaDhhTGM5QnFQUEpUT1Z6dE5tY3Uzc2xMam42WFVnZUFkeDNGcy9xNEFiTVh4Rk45ZHFUK2w4OE9aTXQwK3JjcCtweS80YW5iRnpDaExiV2ZhYW9YU2h1UEppRmlYZG5pRmZyNEUyc3NPdkhreHplMjd2cjFJY0s2cVBPd003TGk3Ynordk9EK1k0c0xsZ2hvT2RxMDFTTUVyYjdtVmh4NzhTaWxkeE4xWFZaUW9wNWdSM0ZvaktJdkt5enpiNWY1K0Vham1Ob0R0Q3RkeUJrSzlYbWMwR2syTlFuSFhEWlZFZDY1U2lwdHV2b25ycnIyT00yZE8rMFh0enhXd1o4OXU1dWROV0trcGZ4cjVmV2g5ZloxUGZ2S1RwR25Ld1lNSEt4VWp6RUV1dXFmVmFubWd5UmsxMVdkM0czUkkvaHRXYkhMZWtxWXQ4emVaVE5qYTJtSmxaY1ZIbXJnUWR5aWlranFkRHZWNjNSTXN1eWlVc0lwSmVKL1E0S2oyYjlyN3FZSTQwM2gxbmd2YVhZMGNxdGRxMU9PWStabFpyci91V29TdEFFUUVpSndqOGhBVHJSZ09oNlZVdFREYXBsYXJrV1VaL1g3Znp3czNEdVB4a0tlZWVvcjc3ci9QOUJlSkt3M3BRU1R6QllQaEVLMFVqV2FETkUyZjAvTmNYdEVSS0pXejc4QmVkdS9aYmNBQnltdEpUMU53cG96WmxKR2NjamNUYmFPVUlzMHk2bEZVdkdmWFYvdU9JN3YvQ1NrcTF6QmZsTHoxbUJCcDB4ZTg1cUVEb1BWUHUzWGFIZDc2MXJkeS92dzVIbjc0WVY3Lyt0Y1poVlFySG52aWNSNTk1RkdFakdpMnV0UmJUWlFsTWxSYTAycTFhYmZhQmh3d0lZNEdMTmNhYktVSkxTUUlFNG5sNXBPMlNrOFlSZUZNdytvNkFxeGhINjZwNGhpbEJFTGtIbEFaakVab3k0TzF0Ymxaa21VT2dIVnl4Y21KYnJkRHB6UER1WFBuNlBXMlBOaHkvZlhYczdLNndzTDhBdWtrUTVPVHBSa3ozUmxUWG56eEFyZmNlaXYzUDNBLzU4NmY0OURodzN6bC9nZUlZek5mMjgwMmpXYUR6SWJpcjY2dUVrc25WL0NlK29KVTE2VFVUQVBXQVhScDF3a0lnNE81NC9ZK0RUWXR5KzV4VW1Jc1ovT1prV25GZWNyeE85bXJHMDZQSURMWFhUaEkrOXRwemZaNlBhUVVTT25rTWdqTGcrVGtxWG5PNlVUdVpqWUlEd0lTSEZNYUQ3OXZ4SUU4MVVoWnlDWHo3RzZVWEpYRjdRWlNLSis5c1dFZlcxa1MxRGd5NzB1cjNGZlVOQUN1M1YranlOZ0psclRUT3gwRU5oS24yS3RDaDVDTGpObXBUUU5ad3ZHdkFpNUNGSE9qU21vY3Zydnc4K3IrRlA3dTFxeEx3M1hWZnFyWEFPaHQ5WXB4dDZDZ3NPdmR6UzBEdHh2NUtQeS9FSFEzLzZMSXJGSERPNGFWdHdaQ0U4SVVwdGcxUDBPa0ZYL2hiVy9nRlRkZXc5NDlNNEF4UG9mOUNSc2JmWVJNMk5nYWtDdE5tbWFNSm1NMnQvb2dKTFZHbmNGb3hHWi93Q1NWRE5PY1pyM0Z4dG9XdFZodzNUVkgrTlkvLzBiMjdKbjN3Q0JpNS8xS1dPTk5Fa0ZrSTdFczBLV1ZjemlhSjV6cnRobE1Na2FaSmhhbVFvd0RDbDhPelpjQVZ6bGh3bzhydzU1bXFlRkcwNlpNODVXYUk3SU9kVE1IREFNbHVlcldTVFdhMngyL3NiN081dFlXclU2SEtJN0p0VUpxUzJ6ZmFnYjJoWm0zZy82QXBZdVhXRDJ3ajYzZEN6VHFkYVNWNzlKWjByZ2ZBZ0xBV0x2OTBzTEQ5b2p5MnRRS1I2UWVOcmZXdkgxVC9qYjQ3Zm5yRjNsdW9tOEhnd0h0ZHB1MDJTQlJDVW81dmtnRFFtcWRvQnRObU5Ia0U4V2czMk04R1UvZng0VGVnWXR4TzJoVGVsUlhMalFFUG5SdzNtVUJrUmVYc2gvMlVhQjJySlFjeGJFSHFTOExrbjJ0VlQzLzdOUEJuZWszRlhhMmllQ3ZRaGN0NXN0TFh4cTk3TUNicWhEWWp0NlZ2eXNaU3NDMkR5NHpJYmVINHNySzkrVVE0ZWNhcWpYTk0ydDBSSTFVV0krOHNGVmRiQ3BEbm5INDRBR09Iei9HVTA4L1haUVpWYy9OYUFic2xIL3BUK3BxYzFFRmdDVllMRmU5cUNxSjRlWWhwV1I1YVpsYXJjYTVzK2M0c0c4L2MzT3pnQWw3VGVLRW8wZXZza3F2SVc1ejRKVGppM0RYM3I5L3YwbDlzZURGZUR6ZXhtTVRwdWRVbGN6cXY1MUN6TjMxd3BEN3NMcVZHNU1xU0RWdERLQUFsNnFlbmZCdlowU0dDb1F6R0VNZUNIY3Q5OU5WcXFsKzVzQ1RVT211OWtGS2FhdWFwSkRCK3NZcWM3UHpFTWNnYlNwUkpLaUpvZzh1OHNZWmptbWFNaHFOQUFOa0FUNjFMa2tTNnZXRVhidDIrZlNQSkVuc1dyTWVIdmN1MER6ejlET3NycTB5TnplM1RibmZxWW5LNzFYNU5KbE11UGJhYTBuaW1Dd2JJWVFxb0JwM3FCVk1taWtBOFBNQlNxMUZFUkpIaCs5YktXVThHbHI3U2lwaEtleGNLUnR4WkEwT1Y0VkVtQ2dBMDBJaTVEKzd5SnUvOXA2L3hyUG56L0w3Zi9BNWJyamhCcTY3L25yK1AvYmVyTm15NHpvVCt6SnpqMmU2WTFXaENrVVFRQldLSkFBS2FqVUZxbHUydXRXMjVKQ2pPem9jcmJEREQzNXg5Qy95ci9BZjZBanJXVzZaYkZJaUNRNGlRUkl6cWdwMTUzdUdmZmFRbVg1WXVUSno3M1B1UlFGVUV5U3FNNkxxbm1udm5lTWF2aldacm9OVUVpL2RmeG0vZnU4OWROckNTQVVMQlprazZKdytyUklLaTl2YjJjV1QwMk5ZSVFCMHBPVHlYRmxBU09XQUszTHg1ancweHBnb1JhSHQ3WEVnN0NtaTBSMUlDSk0rTHhRc0lJVkNad1ZXcXhWNWtWa0RkSm9zbndnZ0x0TWZzcHhPTUp2TllBeFZsWHJ2dlhmSks4SlNVc3FxV21GL2Z4OTFYZVBtalVOMG5jYlJZbzRYWDN3Sjg4dExIQjhmNDk2OWV6ZzdQME1pQlo2N2VZT1N0R3FEdkN6UjFUVUFxanFWWmhsR1JZbHFWVUZyZzFaM3ZoclRiTGFEOFhpSytmd1N6RUNscEtwY3ZtM1p0Z3hUYm92UzV5YUVLMlBLbGpUTEFwbjBIbmJDS1pWQ0dBOHdFT2dUS1JhR2t0U3lSNEpRQ1l5cDZKUU5BQUcySE5mcnlqMWZRQ25yKzhNZU1YRW9WRmgza2dPMDFraFUyZ00rT2J5WnZkYjRLRnRvU0tuOFBRQUxLZUdBb1E1Q0FGSUZrSVEycFBGOUZZSzhVNFl5aDJDZ3dSRVk0WUFMNDVLa1UxaUdJSVhDN2ErbWJaeWM0ZTdyd0RBS083U0FVOHdURjJac29ybnJQVmNFNDBNUG9IZHIzaGx6NWUvZytpa3dxSFFqK21IQ3dOUExPbnk5ZERKZ25JdXVCMHk3ZFYwdEt3cFZGOEpsOG5IMzROLzF4dXpXd2FlWERieVhlWjZVb1VTNGNCVnpwUHQ4UENwUmxDVmUvTXJ6K0IvLzRzOGdoZlowdDFuWE9MdVlZMVYxV0N3N25NMFhxTHNPMWJwR2tpYW82Z1lxTFpHWGdGcTFXTGNLYi8zMFYvamc0Uk5ZSVZEbUN2L0x2L3R6dlBxTit4aVhCVlNTT09DZGVYNGNodWZ5MzRERFpRWGw4VEVXVXFpZ3I0dXd0N1MxbU9RSjlxZGpQRHBid0NPRnY0RkI3L2V0Q1NHUTVXUXdZaUJIUUtCdEdqS0dlQmt2WEdPRzgyTkpGdmQ3TVdLanc3RDdiU0RtTnFNYUxIQjVlWWxxdFlKdVc0ZzhKME9Fa3dNWXhPWG5DV2ZvZVhKMGhKUFRNMXpNbDVqdDdLSk1GTmdMc2pkdXh3djlkd0lPbkFpKytJNlV1dGVPdHZFWjRXdjRPOGJXaFJnK3l1Zm00Z0tjUTIvL1dHN3hVK3IrMDFwVEFaR3FRcldxVUk1SHlJb01RbElJazNKUkN5cFJ5SkRDMmdMajJSamorUVRMYW9uMXV2UGd0cGZSNDhkYnB2czhrVHdpNjM4YVpMc3d0cjU5ZlJ0Z0ZYOUdaOWFBdzNjRkJFSXlkY0J1RnNTSnVLa0JuSHdiK25tVjRZSkFadW4zU3Z5TEFCQnVHdXFzcjhzNTJNc1l5c0U4dGdFTk4vRXY0cEMwK0Ruc08wa3BSSHlSTDdnd1EzNVdSS2czenRydmFIc213SnQ0STJ4ajN0c1UxcWU5NzJlOTV0UHVkMVZqNjFyY1pCU3oxMC9aQkVjVExHQzFPN0FDV1piaW4vK3pQOFI3Nzc0TDZ3UStKeHRDYmtGcHIrN1B0akZmalg3K1U4N1JwN1lCRXMxclZCUUZXY3FkdDhYVjd0a3hBYUYvbklod05wdmkrUGdJOC9rbFhuamhCZS95U2d4MytOeEFhTkkwOVVsQ1k2YVpaUmttazRrSGxqai95N1pLSWZGWWhtQ1RCMkw4KzZqYUJyQ1ZrYk13R2lzVThYNW1xMk9jM0RnR2xJYkEwckFheUJDOCtEUXdJLzR1OWliaXh2MGxnS2Z2QlNSZ2thb0VmL3YvL21la2FZWnlQSVpTQWxJSkNDV2RzazJrN3V6c0RJOGVQMEpUTnhCQytEQzJuWjBkekhaMjBMbDhPd3dnSFIwOXdTdXZ2SUlzelZDdFY3UW5JRUJ4eHVSQllxekZKNTg4eHZIeGtRZnhQbmV6d1VvSmF6RXFTOXg3K1NWWWJWeTVXaHNaVkpqcFhFL2ZvbDl2UEN2K2dqMHpmSEp0WXdCZk5qbHdTcWtrV0RlTUZaSUVnRlRGRlhTano1anAvdmFmdVBMQTA3ZWYvdVRIK1BGUGZvUnZmL3ROdlBIR0cxNkJWbExneHMyYk9MeHhnTWRQamwyb3o4cjNXMHFKNVhLSnpybUkyeE9TR0xaWjdsbVJwcy82SUNtM0htQmdvM3dxL2w2cFgxTVRKQ24vSEw1bU1wNGlTUklrVXFLdWEweW5VKzlweUdmejlQU1VLbEpOSnFRRWprZk9DODlpdnJqRTZla3BYbnp4SHQ1OTkxMHNGbk8wTGVXMSt1RDk5NXdRWnZINDhTTVlhN0ZjTFZDV0kxUlZSV1dSdXc2VDhRUmxrZVA0K0JpTCtSeHpSKy9HNHlrbWt3bXNOVGcvUC9kZWNFM1RVTVVwRHNudzg5QW40ejVzaDc5M3I5bHFGcmZZWTVUbUVyNThMZ1BtbEF3ZHNFN1hkSWQ2OEF5V3FibDZrM1ZnbU83Tk80ZlJXRmcwcmtwZ21xcU5NeEFEb0x6dVRELzgvWXlGNWp3R0FtRXZSSFJZQ05HcldrSzhqSjlpL0xYOU9ZSG5EYkd5NXl0dFJuL2p2UWlBZ0VrTDc0WXVYVWd3QUZlV25mSzdXV2lLS0hQMEtIZ0FjTVVtZHdhTWdWUWhPZkVRdEl6bnlvOVhoRkxuN29zSU9BdXYyY0dlRlFqcUF3R28zQUgrSEVMMGdLUnRmSlhXeFBqekhjS3hvMmY2czNYbUZNbytLR1lINzRmakRjOE0zaE5Ka25nUE9lR3dNbXNOckhOM0hFK25PTCs4d0RzZmFGVHJGdE54Q2dFQzdsYkxOWmFyTmF4TThjNUhINk94MXUxWklFMFNMRmRyZEVpQlJPTG85Q0crKy8wZjRlamtERllvNUhtS2YvdFhmNDQvK21ldlFVbUpVVkdnTEVwS05DM2daUXpYWXlpbnpKT1NIUEh2ZEdpa1pJOVJVcDZrQXZZbkk1elBhMVNkUzRCN25SWDBTOVpVb3Z4NWJsMytHNlozMXVVSGxGTENTQU5oTnhObEEzQ0tNdWVaR3B5VnlDdDZLQThNNWJCaFl2QjFVL3RRY2lDRVVBSkFrcnFTMmU0WmxNUmQ0UExpQXA4Y0hlUDJ5U2tPRGc0d0hoWGN3ZDZ6bVZvek9DSDZYNGF4eEIrS3Z1ZmFVTFlYam41djNUMmZZMHRaVU5YWXBxVVM0TlZxaFdZOVFWTmtrTUxKbmlMTXIxUUtLa2xRamd2czd1MmlXcTdRZGEzMzB1MDNFZjJOVmpRd2UvOCsrRmdUZUh2bHJZYXZOOFpONEZnSTVIemE2MXhpYVFUNnhHT09rQ2NBWEpFM0FweEVKQmRhRzQxbDJLTFYzdGpnZ3o1ZVJTUDhzNjVaYko5bEh3QTR4SER3U0J2a2VocmI3ejQ5ZWliQUcrRHBBSVNod0dXdDdTZWRzM1pqVFQvdHZ0dUFvODhMWmx5RDdkQjlJV0haTjg4YUFBWlNHRUJhYUUyNjM0c3Z2WUNiejkzRTQ4ZVB3Ykh3RHBqRVZlRExVL2J1bW40UEJXeDU5V0g5ek0zMi96bzZFUXRHQUh4SUVETW1GWVdFOVBzWk90VjFHazFiWXphZDR0YXRHOWpkMllXdzBpc3lVckp5RUUxaDFDOWpETDczdmUvaDdPd01iNzc1Sm5aM2QzM3kzUjdEWEs4OW9NS2ZjVkplQUQxbXpDMTJkMldoeXNBbGczWEV4K3ArOWFkaDlaSFlram44Ti95Tkg5VVdRQ1lXSE9McmhzOGFKb29PQXY3bVJ1Q2NGYkhuVUZCOGdtc3BvK1lHd0twYlFlZzE1dlhjQzRRY0hnWEFKeWhiTGhaWUxsMWVHdy9HaEQxVDF6Vk9UazR3bTgwd0dvMHdHbzNRdWxLNFFhM2pzd3o4OHUyMzhmNzc3d01BeXZFSTJwZ05oVE51c1pJd3RBQko5NWtRQXAxcGNPUEdQZzcyOTlDMk5hU3hsSGZETWxNVnZiNGpZcUM5T1hVSzJPQkp2SXIrR2xZYWZHalpoc0lSSEdPOWdtM1IyN082TnRoYXF0RTlhM2pvcndPcy8yczJsUWo4OVYvL0IrenY3d0VBOHJKQTE3YlF4bUl5R3VOckQ3NkdKMCtPa0NZU1RXdGdiY2hSQW11eFdDNXdlSEJJZ0xEV0VESUszV0JGVVNub3JxVkVuOUUrSnFzNit3cjBhWldVWkowMjRIa1ZJRmN2NHhWb0Z2MlNoQ280bFdVSnBSSXNseXRrU1lxcVdvTHpORmtiUWdENWZWM1h5TklVUmh2TTluZWdWSUxGa25JZHZQUE9PM2p3NEFFQmw4ZEgwTVpnV1MxOTJaNm1xUUVBaStVY0VBSjNuNzhMQVl2NStSbFc4aEpTT1JmN2toS3l0MjJMMVdxSjlicnlvWnlrOU5rb0pNejZzdGV4RUIva3RnRFd4SCszTlFyVFVaQklvRktGdG1sZ0lhSnFQYlFIalFXRWxyQys1TDA3ejg1U0p3VjdMUUoxdlhhVzV4U2RDSm4rdzk2bEhyWmQ1ODhRUU9lcEQ5WU1aWW5BQTlJMEJTeUhiQVpQSzIxMGo3YjZjeGlCTUI3TWdVdDhiT0Z5di9YcFFPOCsya0txb0pnSkYrSVZHdzVpRHlhbVMyQUF4Z253alZNMG9RRFRFbEV3eHVVUUVIQTBuTVlCdHcrNURVT2JldjMwTXh0QUp0NzMxQjhlZkhTRy9FZkNXZHpwdmhJaVdONkZnSEtnZHhjOTI4OEx5SVBRMCthWTkvSnZYWlVjNzQwRGdlT1RVNkt4enF0cWFNeGc4RWxHeWs5UWNDaDVKbmwxQm05VTN6ZWxvTnphN3UvdVlibGFvZW82dEtlbitQRlAzOGFiZi9RcWhMQllWV3NjSDUzQjJBVHZmL3dSenBZck5GMExyVHVNeGhOSUNkU3R4cnNmSHVIbi8vZ0wvUGpIUDRVMkdrcGxFTEJRb3NYOWUzZWdCQ2djT2MrZ0V0cUhGTjBpSUVUQzAram1PbmdFeW5ndG9qQW9hem5uajRTMFFDSUVra1RoWUdlQ2g4Zm5BTWd1UGd6ZC83SzJ1cTQ5bnhYQ0pXNEhlZDdVVFFPQVF1YXM4N3hpUTBxc2p3aTMyYTgxMW9oQTg2NENjdmgzL0RkT1lEdzAzR1ZwUmtZOWxoTWRUVzI3RnNjbnh5RlhvTGE5Y0dwK3JFL1QwcE96KzRwOVQxZS90bDF2REl4cCt1ZHB4bWcwZFkxNnZjYTZXaUl2Y3pMb1dlWG9rUFFsM0tXUXlMSWMwK2tVaTlrTXk5VUNhK2NKdTltclQrdVRrekd0K3owVHRTMnkweGZSQ0N1THZJRlkvd2pVbVQ3M2t1SS9aYU85UXZ2UytQRFNLMzl0QjhteU43NEhHSFdpYzhYOHNUK1czOVgyVElBM01SRUN0aXNNVEJqWkVpeWNZQmxiaHJjUml5Rkk4RFNORlU2ZnhjN2YrM3BDdk8yejBLZDQ4d0ZFMk9rdlZVZUF5MGVRNHc5ZWV3MmZQSG9NQlVWQ0RKeEYvNXB4UGsxL3J2amx4djA0ZHRKK252TmgreXB4RUlEY0IzSjdrbHV1ME5RMERTVWhjeUV5OFQzOHdSV0FOUlMyY1AvK2ZkeTVmY2NsNVhJS3QwMjJKWWIzblNCZ2g1VDNWMTk5RmErODhnb2VQSGlBMjdkdmU4RittK0FhTTlwWXlJMkJuYTdyVUZXVnQ4SmJCR0c1ZFZaMjQ4S2pPTmtkVHpOWGNob3k1NkZIRHY4YnhrVHpQV0lHSDhmM1h2ZFpmRTE4UDM2OXFhQUVjSWYveHQ0MlNvWFArdmwvTERqUEFwWE5GQzVoWnRnajZWNks2WFNHVmJYQ3Vscjc4UXBCOGM3TDFSTEwxUkovOFJkL2dlbDBpb2NQSDJLNVdyb0tESUNTRmx6V2Q3VmE0OG1USjlRdjF4ZnQ4aXIxejZOYjQ2R3ZhdndkK29DYTBRYXZ2UElLaXJ4QTE5WnVETUt6Y2RtemJqbkFidXZSbFJ2bnB0ZThYdE5Qb3RwMW5TczNyVURoTzZHbkhtd0FnM2gwSXlFb0Y0ZVVzdWRONGJVdS85YUZVMzFCNE0yYi8rSk53RnFZanFxelRTWVRMSlpMU0syaHBNVHp0MjhqVXdwVjNicEtXWkcxVFVyVWRZTTBUVEFxQ3N5WEswZ3IrcTdaRHVpWFFrRUtBbnBabWVjS1h0YjJhVFovWmd3b1p3N2dGU1M2cGZIVGFOMHpqTEZZcjJzWVErdldXSXV5SFBrd1B5RHdQNldvK3QzT2JJYlRreE5jWEY3aW80OCtJbEFWRXJPZEhRaVI0TkdqUnpnNFBFUmVGRGc3TzBQVHJtRTZqUmhjRmxKaU1obmorZWVldzAvZWVzc0RVdXdsWW96RmFFU2VQVTFUdzFxRHFxS1F4VHd2TVJvVnFGWWc0QXR4VXR1SUxnelc3Tk1Fd3FDQUN3aWhrR2NsbXJwemZhWTdCQThLNFkxNWZWQTdHQUZJbWRFd3VvTVVpUWNxL2RvNWtNNUVWekpkRzNvT3huc0hDRFNQUURhcVlBUkIzaXdVcWhSNXhqaW9WaW9GNndBNFNzb2U5cHAvTFFLNDFmTldpZVluekNZMXBSVEpPWU9wTllaS2lXdWpvN0xyZ2twWFN3bmRhUmh0SUFYeGRDMEZUR2VnZ0ZDVlNWSnhCQUlCK2thSUhrQVI4VDVLWk94NEVtZ2VsRi9iZUpuQ3RWSkt1T3dZWUU4YmoyOUpFVlc0Q3ZLUkVnSlcySjVIbXdUVE8rdEJXRjR2ZmkyVmloSml1aVNuVFJ2NkZjMHpqNnNuSjI0UWFSZWVKNFMzWW9leEVYNGtyRXNvbjZTb2xrc1lTK1A5d1E5K2pOZS9jUTlKSW5CK3NjQzhxbEczRnI5ODl3TllTK3QxNDhZTjNIcnVPWHp3NFFlb1ZqWCswMy82Rzh6bkN5UkpndWw0UWdhdDlSSi8rbWYvRWp2VENWV0V5MUxuQVdwN1JtOWEwNmdVTmNLZXQrZ0RoUHllMTAwNFdzYnErdDUwaktPek9ScXRyNUNudnB5TmxkMUVKUVRxRzhxYlptMkNKRTJSRnpsVzFRcE1FYVVRMEhEbkVZajRCdDF2cUlQRThtTk1yN2JKZXZ3YmJuVmQrOXlBY1dWV0lRVEdrekhTTkVQYnRmNGF6bTNVdGhyYWdydzlqVUVpazRpY0JCbUZRb3dONHROTVI4dGxITEZNN2NKMTVvcmNMVEg5Mi9xZDM0ZDlnT2pURzFHU1RqZFkxeXRVcXhHSzBacDBob3o2U0FZMndEcmVKU1dRbHlPTUp4T1VveEhhdG9IR0VMd3hDSktiM2RBQncyOEV2SEhOMC9aQW56M0dLZGdiMTlFMUVaT2VTSiswL0M3bVZIUURhNitSQy9uWHNhenUrb1RvekhNWWNQOGlOKzlEK2M1dXZIanFaMGY0dSt1N0FhenpwSkhoOTlhbE5HQ1dGbVRNUHFCSXJOWDZ0ZVNmRGRqazcyeDdKc0FiWUx2QU1HeFNDUGg0QUw0dWNsSDJpR1BZKy82c1BRM0tHQk5Sdi9randoc3I4K0czOU1CaHlOUkdqaElBVmpnaEx3SUdLSUV1STVCa1dYdnR0Vy9ncmJkK2pMT3pDNmZjaXo1dGV3cUErRG9sMURjUEh2V3dJWmRuSUR6eU0za2lpU3RtT3ByRGJjQUlKd1NleitjOTYrSjF6NTZNSjdoNzk2NnZzdEIxSFQ3NDRBUHM3KzFqYjJjUEdQU0VyRzBTaDRjSE9ENCt4dGUvOFNyKytNMDNBUUFYRnhkNDY2MjNjSFoyMWl1Qi9mRGhReXJaT3hEMjJWTWxCaTJVbjFiVzhRQUFJQUJKUkVGVVVyaDc5eTVlZmZWVlNDbVJGem1rSkl1NmNZb2RBNURza204anE4M1FPNGFmRS9yZTMrdHgyeVpreDhvK0oraU5RUjYyOU1lQURYdG94Ty9idHZXVnRtSUFpQVVJRHYzZyszRVpYZ2pxTi85T0cxSW1lRDZDZ0NsNmUxcEtTUm5tTyswdHl5cWhVcEJwSnJDSFBWeGVYT0x2L3U3dmNPL2VQVlJWaGFadVhNSm40ZmN1ZzJsNW5sUDRpVEZJMHRRenRLSHk5TFNONTFBcGhmdjM3NlBydEJmWVBJZmVPQVRDY2FTdGQremR1K2RSZzBDN0dPQ3Nxc3Fma2NTRmoyMXp1eVVSSTlxelVWTFgzbGkyVEVLdlRPTVgwTnFPeWxSYkI2WmNYckxYaUlJU0VqY09EckF6M1VGVG55QlZDZ1lDeGtUN0hrRFQxdGpmMjhOcVdaRjNEV1NQRHBGZ0lDR2s4WFRKdUp4QlhLVXduZ0VXT0tVUTJObmJSNWJsUHNGNjNWUll6QzhvVE1WdEFRWVQrR3lNUmlPa1NRb0JpL1c2OHFGVG5OTkphNDJUa3hOVXF4VjVIeVlKaXFKMFlaME5Gb3NsOHFLQWtBSy8vT1hiMk52YncrSGhQbGo2cTZvVlBROFdpVlRRWFljZi9laUg2Tm9PU1pwaGQzY1hTa2tjSHg4VEFMcGNFS0NwSk1vOFI1RlRJbStxYmxXN0VXc281NTBoeFRCbmlaK1UzdHJGTk1qUE5YMERJU2hIaHhBVUVqbWZ6LzNzQ2lHUXBya0xOM2FoV3RGOVdGbmxlL0U1SHBWaldGaDA3VHFjR1FaWndRQW1mSUpaOG5TaXhPYXNSTEhMUDN1RkVEMlg2Rnc1YXZic1ZzNnl5TktsY0ZxdmdJWDBJVHlVVTRMbmlqTUh1Qm1JcmcwMFdrcnB6cXFGdGhiQ2xTcVdTbm92TFo3TElZMVAwNVQyblpzakJoOWJUZVhmclRHZUZpaEYrMElZRFdFTVlObElFSlp4K0F4ZVUrRTJkVHkvaHFWczk1MEZ6L01tMzJMdktrREFpTDZSSUFibmlFemFrQmNESUcrQ0dPQVJsTC9IT0FXa0QxSTRBNEVEdUZlckZkb3VnTnRjN1d6YmZ1WFBmY2lZQTdtVjQvWGVTT1RtT3BFY1NwVmlaMzhQcCtkbjZIUkhhMllsUG43MEJMOTQrMTNjdm4wTGo0L09jSEs1eE05KzhXdEtUS3dTSE96djQ1dXZmeFB2dnYrT3kxSFVRbGlMdmIxZDNIMytEdDU3NzBNMDFScGZlL2tGL1BsLzl5ZVlsQ1d5TENjWkNrNVJsREhMc1Z2UDNsQjI4WE5sby9CQzY3eHIzTTNLTXNIQnpnU1BUODlwYnNSMkpmM0wxcElrQldBaE9CRzRxeDdMQ2NqYnJrVzFXcUdxMWhES0thbENBRnJUZVl2NHZJRFltUHRBei9xRkxHSjVMRFp3eG54WWE0M2xjb25WYXVWejkvRytuRTZtS0lvYzNWSTd0Y2ZKZWhhWVZ6VWVIUjlqLy9BQU96c3o3TXltNU9IbUFRdCtXRlFtU1FoSHE2T3YzZjk4TGdkWFJ5MG81QnRRcUJCZXh4am11bm42Wm4wK3hGVlZZVngzTUoyRjBZNVBSRHFNbEJKV0FHbVdvcHlNTUM1SGpzY0dZeVYxbHdFVkJuV0k0bE9mTFRnaEN4dUtpQTVzRTU2MmcxVitHamZBaDhndzhaUVlGbFdLbzlMb3ZiTSswS3ZZeU8zQkQ4ZCtLQ1E1OHBic0R3RE1qejlQRTJLYi9za0dHa09HRDhNZ01VdTRvU2hCM0Fqa29mRVlwMXNNSXpKK1Y5c3pBZDZFeFdEaGJCT2RlQnBsbFQrM3NlNms2SGg1TUFXaWQvMjI1bU5WbjBKNWlZWDBtQ0h5M3czaEoxenBoRHdYMENNTWxDSEJiVGFaNGNHRCsvai92dk5mb0tSQ1loU01qSk5GTXNtSWxEQjVmViszSFVScm9yNWRjNjN1aWV3V244OTc5bXBRZ2h0WGM2cnJPaElPdFNlUVJJQm9ieGhoWVN5QkJqS2hQQmUvK3RXdnNMeWM0K2p4SjNqakQvOFE0OUhJRVRnUzZOcXV3Mmd5d1hOM2JsUEZtcC8vSTVIcUNNaVl6V1pocEpaQ0dOaEtQbVNzSEw0Q2tMVlBLb212S0ltWDc5OUQxM1VZamFuaURTeFp3aTh2THZET3UrOWlPcDNpenUwN2VITDBCQmZuNXppOGNRTzNidDdBK2RrcHBGS1lUaVk0T2pwQlVSU1l6K2MrSDFEc29SWURMTEZnejNQS24zY3VWQ0RQODU1Vko3NDJCaHFIQXNWUStJcy9IM29EeGZmdHVvNDhEUnpvdzNIaVNhTFF0RFc2dGtQYnRXZ2JDbE5ybWdaMVUyTmRyZEhwemx2YnBTWUxNcXdEUHkzMThlN2R1MWd1bC9qWnozNEdLU1gyOXZhZ3RjWjRYS0twR3hnWXBJckt6OWQxamRGb2hOM2RYWnllblFVbFFvaGVodjdnQmNYLzk4OXJMem13MXJoMTh3QzNiaHhBQ2dNckxKUkw5dXREZUh0Yi9qcDZFNlBOQTFvQ0E0b0VDdXZBWmRUNVBTbFZUdW1BbXl1bmpQclRKVUF5aVNDcHhvc0xBenJLZmVWcCtid00vRGR0WFV1Z1NLS1VBKzRzSkNqY2pUMGVYbnp4cXpnOVBVVUhtdk1rNGRBWCtuZDVmbzZkM1IwYzVSbldUUTBwMDVCVUdQQ2hVc1lsOEV5U0tNazJuR2VGSk5kNHJUVzBVeWlsRkQ1TUwwMEoyRmdzRzVmN3dnYXJvZ01LakRFKzFLS3VhM1J0QTYwN0ZFWGhRMFI1bnJ1dVE5TzI1RzNoaE1zOHo1Q21HWjQ4ZVlKdXVVVFROckF3cU5ZclpNc0VSaHVjbnA0aUpNNmwrWm5OWmpnNFBFQmR0emcvUDhmcDZRbUVvTHd3V1pHaExFdG9WM0ZxdVZyQjZDaHZrcVJTMTV5d1VzQzZmNDVEQjluYzh6L1lzTWVIQ2d2L1dDbEYzandpaExYd2Q5YlNaMHBsUGpTUnIwK1VjazkyaWRXRkJEUWdwRUthQ2svbnVxNkRkaDVwM0dnK25QSEgwbGdzQTMwV0ZPTmpHWXlpQkp4SlFvb2E1ek5SenNKTm9XUVVYaEp5d3BET3cvbGphQ3pXS3plOFo2eWJQSC9XQkVJWXJZMzhsZ1FnVk1pSnhncGFmRWI3QmhEblFlTXN4dXgxVXRjMWpJNDlPRFhnZ0RQcHFuWWx5dTFoMGI5L2o5NjRaeHRlTHdac0FDaEJlWE84QjdTMUhrZU93WkJZbGhwNldnZTZ5M3N2ZUZUN2ZxRGZ2R3hsZy9kcUhJckl3SnF4Rm84ZlAwYlR0ZTVNYmliZk5JQUxwOW9FazZRZ2dKekREV2tkalJ1NzhPYmp2Y045Vjc2NENibUdJTkJKaVIvKzVHMDhQcjNFTysrOWc0ZVBubUN4WENOTk04eW1NK3p0N3VIdHQzK0pkYjFHbG1YSXN3VGYrb00zTUJxUDhWKys5MzFjbko3allHK0NmLzl2L3dmczdrNlJaNW5MY2NOZ2lnQ0g4ejF0OFpvNC93MERvSDQrcElmTG9JVEY0ZTRZaStVS2wvWFRWV2Y4TXJTMmJaQ21LYnEyQ3hzdkdqcDU5U2FneW9VaFZKYnk2VVUzY250anVOZjVIL1B3Mk10NmVEYTJ0Yk96TTFSVmhiWnR2WWU2RUZTUnRDaEt6SmRMQnpJNFlFNVJJdXpIbnh6aDhPQUF6eDN1WXpvZTBaNFhkdVA4d2VWd0lheENSZ1p4QitTRUQrZ3M5Y1drYU1LdU5vNEo5NTIxZG11eGFXTXRQczNyMTFxRHBtbXdYbFZZVnhXYXRrYXFFMGdWRXBrekRhTDBnQXFqVVlISlpJYkZjb202YnJaR0FXejBOZTZIR3ovUG1TVUc0ZWJtdHlrck9Ua25XbWYvVFV6REJWdyt5VGhMenlZOUpYRmxNNVhBZGM0VVQ5OVBiRHpSV0E3bmludDF6ZlVXRGdoMVNUQitEMmpSTXdIZWFHY1oyZ293RERabUw0bmRzQ1N3Rjl5WndCSXFidm13eFdmUUtXL2JZSXRRZGFvUDRnd0JtUDVyZ056QldLQmpDdzRyWWYweCtmc0JBTmRpa0FiS0NWZmYvT1liK01sUGZvYmxzaUptYlNMUVNXelp1NThEakxUdURGeDNkT2pXTVJyR0dkS2Y5aUUwTDNHTDUwM0s0TXFmWlJTejJ6U05WM2d3OEdBaUJKeld6U2RxVXdtbTB5bGVldkVsSkpMS2NHT3dsNndoakw4b1NrODBScU1SeHVNeGxzdmxsUXoyL3YzN2VPV1ZWM3dlbkdIb1VaeW9jdDAydm1LVkVLUUVLbmJCVFJOVTY3WDNtbUNyKytQSGo1SG5PWjY3ZFFORlVjQVlneVJOVUJRNUxpNHVNSnZOZkRqRlZYdHZZOG9IWjJaYmk3MXQ0c1NVUTBGaUczTWJoblRGejJSbXlmTmtyY1Y4UHNkaXNVQmQxM2o3bDI5RGR5MTV3NlFKOG1tT0xNMlFwRlI2bmIyb21HbjQwREpCak1VWWc1T1RFL3pzWno5RE9TcVJaUm5Pejg1eGNYR0I1KzgrajlkZmZ4M2YvYzUzSVdYaUU3YXUxMnRNSmhNQ3dMU0dVdEx2QjhNMHdERmxsem9nbkUyLzcvcVcyclpyOGVEQmZXUlpBbU5hU0FWSXk2Q1F4YkJ5blZ1WmE5ZUU3ODFLWDd5ZS9GMldaVDdCTm9mb0pVa1NjalhBUUVSSit4aEVFREd0RTRBYzhGUzJsQVQzM2o1bzk5dHVSMGRINkxvT2QyNDloMUZla09mTVFCQys5ZHhOd05udnFNcEtMMEFHcTlVQ0I0ZjdHRTFMckU5cldGQzRrSW4yRkJ4Zm9QQU15bHVoK1h3N0pSMElpcmVUT0xGYUxMQldLeDhDMytuR0c5eElzQXRTdnpFRzYvV2FnQnl0a1NZSmltS01ybTI5OHNuanl2TWNlM3Q3bUV3bStPaWpqN0ZjTHJCZVYwaVNGRVZSb2h6VG5sK3YxN2k0dUVCVlZjalREQURsWmFGUzJ3YXIxUW9YRnhjT0hDSkxNbm1hVWE2MXJtdlJ0Z3FqRWRFL1dHQmQxOTV6S01zeW9tbnJPVmhvbDY3L25QK2RwNXEyaUEyQ240MzJEWU1WaU9pRW96ZE4wN0FweFgvWDFJMzNhT1J2cExWTzJITkFDZXVaVXJoOUszcVdQdmJjaWJybzZRaFZFQnlUeDRRa1lFSXBoVlozQkxKWXdJcCsrVjRoS0tRWkFLUnlaVmN0N1R1cjRieGtyTzlZVUJqNk9aQ0d4NStCUHBaRjRON0hZUWxDU0pwekR5Wklsd2RGdVQ3U2J5eElselNhNWxaM0d2VzZSdXBCSndrcGxjKzFBNGdlM1Njd2dQSTVzU3ltcFBKdS8zQWhXc3FGZy9rOTYvWTZMN2ZQZnlPaWZEMFJDRGNFbjRiZ0R0T3BqUnhWZmkzNjlJajdITlplQmdWWVVFanU4ZWtwR1FCRXZ3K2NtUXlTdmEyQ1VtQXQ1NkpLSUlTRVVnbVNSRkh1b1lHMFZKWWpOSFZEU1pGNS9KS2c1dFlDdi96Z0lYN3gzdnVvMWhYYWpxcVdxVFJGM2JRNE9qNG1tdE1CRUJwLyt1MC9ocTViZk85NzM4ZkZ4UVgyOXlmNG4vL3lYK0hGRjU1SHFzSzVBUHJoaEFJRXJoRklDVmdwblZRWmFEN3AzQlFhSTl4YVdRUWcwZDBWckloS0M1UkZpdjI5R2VhUGo2OVJ4YjlrelNMeWxnNGhuVHhKU2lva1dRN1ZkTkMybzMwa0FXa0NjRWxnbXUyRjczSGJWbTNxYVZKSGNDUFB5QXZVZFkzeGVPeUIzVHpQTUJxTllJNXNqeDVsV1FhVlpEaTdtT1AwL0JLbloyZVlqVWVZVGFkdXM1aklDeUlNbGNkTit5V1NmK0NJWlB3ZXc4ZzYwZDh2ZzYwamdJR0RTb2d3MkJSZGg1QkM4RlRwdWdaVnZVSzFXbUc5cnBBVkdaUktvRnpsS1FoM0RxU0NUUkprV1k1eVBFSTVHbUcxV2tMckxwcDNqMHhGSGZWTVAzekVvaFpKcE5FQXI1UDVCdnJJbGZKNXJJZHNmTlR2R3ZmWWc5VmJkRmtBU29ZcW0xdTZzbkdGMTFoL28rTnVveU1qb3RjdTJzU1FaNnFVQW4xdmkyRnZuRmRsYncvOGZ0Q2had0s4WVV2T3RnMXR2SkF3MlBDY2c4bDl4QW9YSERvWDltb0lKOWptdlJNTG9ZSGdiYUtQVjNjOWhFd05yVXU5Y2JpSEJMR01ydysvODBJY0RQYjM5L0Rnd1FQODRBYy9jc1RaRVVqRGd2NndUL1pURHVXMkZwRDA2OEdid2VPdUFZcUdhMGpDS2IvWm5IOHZPTHJ3bzZJb2NIbDU2Y05kYVAwaVJaS3RYaTd1L2NrblQzRG4rVHRJa3hRSGh3ZUFOdERHYkdXYUtsRjQ5UGdSdE5iWTJkbEZVUlJZclNqVWdDM2pRQitjOE5lcUxkbmcwZDhiVGRmaThQQUdPazNDZFV4UWpUSFkyOTNEdlh2M1VPUzVjNzBIYnQrK2pid29ZS3hGT1JtaHExdDBMVEdVdzhORHJGWXJUQ2FURGVCdzIvT0hjN3J0ZTI1eGt1WHIwUFdoNTAzODJYWDM1ZDhZWXpDWlVOeitmRDdIMy96Ti80T1RrMk12TUNxcGtDUUpzaXpEelpzM01aNk1mVExTYllLN2NoNU8zLzcydDFIa0JiSTh3L0hSTWY3aEgvNEJiZHRDc2ZVVkFrV2VZejZmZzYzODUrZmsvbTIwQzQwWmdtR08zOFNlRUdCZ0o2STF4bEF5dGxmdXYrS3VEYi96cjFrY1lpSHRVeGpPZGVmUHp3TXJKRkhPaDdJc2ZUVTAxN3YrVFcyNFIweDhPS21jaU1BeStKOWJmMVMvSU93R285RVlRZ0I1a1VFSUNzWFFsbXFCSzZlb2YrVXJ6MlAvWUI5UGpya2N1UERLcG5RQ3A5WWFoM3U3V0M5WFdEY2R0QTR1Mzd3SGhpQWtYRVVMZ1VnWkJvT2NFckRDQVFRYVJrZkNtWjlpNjBFaENNcUp3ZmNmalVZWWo4YVlYMTZpeUhLTXloU3I5UXAxWGNOYVNvNys2UEZEak1veDF1c2FvOUVZWlRtQ01RYnorUnp0ZVlQUmFFUlZOSlR5T2JvQWVPK1RuWjBkOHJvd0JxdkZndWdyZ1BGNGhEUWpiNStMaXpOVXl4V3FaUVZqRGZJOHgzZzBoWlFTbDVkbldLOHJyMVNrN0kybkpHQjB6Mk9UUGJ6aTFnTnV2T0FXNkEzbk1BbWVITnB2TkdNallNQk5ZSktrd1VwdFNhbTBDaUhwcW5OcFp6N1NDVkl1dkNWUjBPT3BWTGNEUXFTZ3BOUkNvSE5KaHlFQVNFa2VUOElCVnBJOFpBbThpWkxnQ3ZJS0pjRlUrcnd2c1ZKR0NyQUZJNDg5cnk5QnhxZkU4UldwYUZCYWF3ZWUrT05PM1lMd29WRU1qRWpKN3ZET004eGFTTTZsQVkxNlhYbStSbnZBQVRXOEg0VkZsaWJ1bmlUM1NIZC82ZWFXdVI0ci9yclRQdVFVSW9CbTNzb2ZnUXMrSkMyaXRiRVhFYy9EZGRVYmg2K0g5K0pWanZzd05BNmRuMTA0WURZMlZNQXJpeElCYktjOXpmUlNJa2t6Sng4a0x2UVM3cHdMU0V2NWR5YVRLUjUvOG9RQWN6Y2Z1cU15OXhvV1RkZENKUkpKVnFJb0ZWS2xvQ1NCelVrcXNWaXNZRHVMMmM0RWIvL2lsemc2UGdZRThQSkx6K092Ly8zL2hMdTNiNkVvY2wvRWdlYzRMbHZPU1o3NWUwcW9ycnlTeVhOQzNpRU9OSlFjTWdqRWZNTlhVeFJBWW9IRDNTbU96K2Q0WmxyRUU0aFBTa2RKS04rWmxEbUVLbUJsQ3lnQm9aM09JRG9JT0c5TlF5QzV1VXF2aVlESldGZllKdWNOK1ZQYnR0NzdoajAzS2J3cHdYZ3lSUXNBMnNCWVEyR1hTUWFScEZoV0xSNCtQc0hOL1Qzczdjd3dHWThoUlpTN2tlWHNnVElkOXlab1I4RUxNK2hRRVM4UWlrQlJEL3hzMDFuNFhNZGdxdHp5S3h2MXJ2K3BNUVp0MDJLNVhHQzFIS01jajd5WGVZd0VFUmlkSUUxemxKTVM0OWtZcTlVU1RkdUdVTGN0bzZTb0NQNmNEV0w5TkFQRGNZU3hPdG9rM0gyQzVERVlpOFcycEZMV0k2N0E1dHdOZEZUMy8xQ2VaNWs1OEdHbS9VRW1vWG44N0lESWNGK0xqWjBDQjh6UXVFT2ZiT1NKbjVEbnVyT09zUTdQZldlWnloZ0xhelNzMVFCVUVFeS9JUG4wYWRvekFkNWNCNDZ3c01KY00zYW5peTFYc1VEUUEyVVExdGNyMHA0UTlwOWx6ZFV1aTR4Q0QvdEt6K2FEM1A4OHZsZXdqSWMrMFZraXdVKzRlMnRyb2JzT0ZzQWJiM3dUdi9yVkwxRlZhMHFZQnhheTROeTB3L09NakE3L2RqbzVHQkQzRWVqUm5XMXRNT1p0WmN2OWJZWHpsdkNBUys5RzEzWXBTUktNUmlOY1hsNmlhUm9LWVJJaEJuZmJQamsrT2NicDZRbnFwc0c2V3VOZmZQdmJGQUpnRFBaMmQ5RTQ2emJkUUxxUzBoWHlQTWRvTkFxVmppSmhNdlllQVRhWjUxV2VXQURGMWRLaitwV0tyREVZalVjWWpVZCtmZzRPRDUwUXo1WVBpeXpKSUFDVTVSaENDQi9YM0xNWVhnT2VERUdiYmVETFZYUDV0RzNidUxsLy9EZTJySEk0dzNnOHh0ZS8vblcwYmVNVkVHTW9JNFIyaVdtSGxidW9VbGU0djdYV0VYeGFuM3BOU3UrZE8zZHdjWG1Cano3K0dIbVJJMDF6QU1CeXVVU1NKTjVUaGZMcFdPTEpjYjVlYTcxeUZDdkVBREdsZUx4ZDErTE83ZHM0dkhGSTlJZzZqSjZBWWZrL0VYL2czMjdzb2FFQ2pQNUhmajVFUHk5RDB6UURXa05CZ2pFekZrN0ppcFZxWHdaWlV0NFhqYmcvRzBmK3Q5Nm0wekdVa2tpekJHM1hRSWdVMm5SUUdaZm10a2pUQkYvOTZsMGNuNTZRQWc1SkhnSWNCbUF0Nm5XTmNWbGlOaHJEbUJVNk1SUzQ0aEFVOG1SZ0x3c1cxbUxnUzdoRTI1ekRpbDNsdGRXOU04QWxydGtUUUVxRm9paWdwRVJWVmVTeTNWbE1uQWVGRU9SVnhjSjgyN1hlM1ZrcGhlbDBpdVZ5anE3cFVDMldnS0pFakxQcEZKUHhCRlcxOU41S0ROeGthWWJabU9qSXhXS094WHdPaUpVRFBRVEtJb09Bd3JwdDBEWWRGbWFPUEMrOGw0dUZBS1Z4Q1FuSHFUbDF6ODJqOS9KaW5pTGdGRVRyenk2SDlWa1FMUlNLNWxCS0Zod0QveVJRTWNBR2FacWhiUnV3UEI2ZkFRajRVTXFRR0gwUVZ1ald4bGdDSGp5Z1FjTERZT2RGU1hrZEtFVEphdnZlakVJSUZ4TGJEeXZlQmpoSUY0Ykh1V2Y0bVlHT1doaHRJWVIxaXBqMi9RQmNWU3pOVmFlNEdoT2pPNUg4QTBjM0xJWHBVbG4wQU93bWlVS25MVVFNOEZ2aFFRRDJlQWxUWVh0QUVmOWw4RGh1UTc1REFIY0FiN2pGNFY1ODc1N2Nab2tlTVYvbzh3TWJuZTFJVCt6eFdldjJDTzB2YXl5cXF2SnJDMC9uSEM5MTQyYTBPcmp6dzNzMFpsbUtSQWtIb3BGU1JYdFFZRHFqYW5DVHlRVGFrdUdvNnpyS1JRRXlHQ1ZKNGdBenl1UFdXY0JLaTl1M2J5SExVL3owSno5SFdZeFJyMXQ4K09neFJxTWNMejUvRy8vcmYvZ3J2SEQ3SnJLTXZGSlZrdmdRdGxqbUZhQ1M2MUlxUU5COEppNjh3RXJyeitYR1drbEJrVDBDQUxZazhBWUJmWVZVMkp1TmZRbjZMM3RUVW5yYVRTWGlKZGpybHd3REZrSWtFRElKVmRNc2ZTYzRMQk5PR29oa3BhSDhkdFVaaWh1ZmlWanVCQ2hINDJLeHdON2VIb1gxdVhNN0xrZHUvMG9vQVV4bkU0ekhFMXdzV2tpVjR1SmlnZmxpRVR4T1lzQUYyQkRSV1VlNEtqdE5ETjc3L3ZIK0FpdjBQUDRBdnZxaFd1c0JVYjRqNzhkUGJ3UzBkbDJMOWJyQ2NySEVlRHBGV1JTd1NZWTRYdytmbHpUTE1KNU1zTlBVcUtzMTJxYlo4THlQUVphdGs0Sk4rWnBmeHlBT2kyQlNEQld5R0J3U3ZhKzJxMkxEL3NUOUNQMjVTbVlMeGtqcnRxcWhLbzR4M2JURzc5cXdYZ01aOG5NSmhRTDkvb2Q3MW5XRDFXcU55V1NNTEFPRVVIQTJiN2N0blM1cHJDOEU4UHZVbmdudzV1b0VSQzRaV1B6SllFTU5TejZHSzZuMXQrUFZqVndmU2ZqZjVyN0lHNHBlc3dBeVFFc2p3VWNBa0RaR3RmdmZhMk5nalBhS29RV2dMYmxaYW10Z09vTzkzU2tlZk8wKzNucnJKMUJPYWRCc0VmQVo0ZDJqWFhXWUtOSDVZSHhieG16RDc2NmJIenNncE5aejhjM2NRQUtpbDMvSEltWTZudzRnVENZVFNDbGRtSUYwejQ1QnNINWZtRUhrYVliSER4L2grUFFNZDcveUZWeGVYT0xvOUF5ZlBINE1nTXFLczFXKzZ6UW0wd2x1M0xqbFkrU0g0RTBNRm15citoVG0wSkxBSzF5K0JxY1lEUzJBMFlSNGhranl1Sk9lckpzOTkxSjRVSUQzc0JQVS9YNmhaOUl0TERhUmU0N0o1V2YwR1lhMGc1REJlUHlidmQ1bzI0VEJlRTc0YzJzcG5JUER6blozOTNwVmNlTCtja1dlYlhNWG1BY0JGdWNYNTlqZDNjV3Q1MjdoeFpkZXhEdS9mZ2ZmK2M1MzhJTWYvQURQM1hvT2U3dDd1TGk4b0pBUXdEK2ZraG83b1NoS2NHdmMyVk94UjVLejBIc2xEQVN5d25SNDhNcExTQk1MMkE2QXB2Q2EzdDcwcXhiZWVrdUs3UjJGYmVkRE9JSmpoNytKOGhNWXB5Z2tUcWluTFVIV1ZxV0dKejdzNndCRVJIdGNHNThjbXVMNG84U0ZYMENiamdzS00rbzBUazVQa0tVcHByTVpXQTRpWlVYaTYxLy9Hbjd5anorSFdkVk84Uk93MmdGWWxzQzc4WGlNdkVnaEZocW0wNVRCWlNzSXl5QUNwMkUwOE9HM0NBcWt0cFFEUzBCQ09Ba3RFUktXdzNoY3VYTG1WVXBRNHR1cXFpRUVoZUJrUllaVUpXamJCbG1hWW0ydHk2TkRRTTMrL2o2c3RYai8vWGV4V2kyUlpUbTBOY2lLSEx0Nys3QldZekdmNC9qb0NjNU9UMXhTYmdxcFN4SUZyVHVzMTJ0Y1dvTzhLQnpQQUpRRXJOWFF4cURWRm5tdVVLakNlZjRZck5jckdHT1JwQWxTbCtPRFF3ZW9oSGdOQzNndkVxWVd2b3l3MitjbVVoakpRT0IzTWlBc3RPbUFqcE56T3lydTd0bTJEZEtjdkcwRUpOcTI5dCtIWEUwdXliUXJDU3ZjV1lZVUVGMDRzeDRZU3pKWUk3QmFybUcwUnVLTUlVYUg2bUtLOTd4eUFLWUxyN1VPUUJ0YXlGbjJrSmFVZENFRWpBNzdpZzAyRE9JYkVlcTRNQmhpakhIckZYdEhKSTd2QkMraEdGQm03eHhXWGhoSU1uR29GNERsY3VIV2o1NUhPVHdFZE9RSnBwU0VFcFF2eDRNNFRza3k3aHhRYVhRUkFVRjJJQS8xZWVaUUptTmdqYi9yaFRZaDh2NnpsTFJaU1FranFGUzRBTEVtcWlBSWFOMkJ1SUNocE56c2ljWGppZWxqUjJESjhmR3BZNm9DTW9sOWlkZ1RtcFZwT0hDS3dKSWlJMitYTkhXaForQXpUZDRFUlVISmd5OFhTNlJaaGxRQWRkTjRvNFhwTkhuZzJCWnQyL3JTMCtNeXc3Mlg3dUhHalVQODdkLytaeFI1anNsMEJLRmIzRHpZdzcvNVYzK0NiNzcyQU5QcENFV1dlUzZTaUxDV3NhYm1mRUlDYS9HMFRKTVhSYlFuWXZrWjBYNG1EQ0xRUU1tNWpCelBQZHlaWWFtM2V4OS8yVm9BSkdKK0VDbm5BaEJTUWNvVVRPdG9ydDAxcGtXSE9KZVM5WnE4WlhGdkMzQ3pUZTZKWmRENHQ4dmxFaGNYRjdoeDh5YnlVUWtCQlpXbUtNY1RqTVl6QUFtS01rUFhORGc1bVFNcVI1RW90SjJOOG16eE1Ga2dBSVFkK0U5WUJsUGlrK0xlZVFKd3hUeTZ3WHBlNjJrOVhTVGplL2l2YkxRUDR3bmF1THQvUlhKUWkzVlZvVnF0TUJtTmthV2E4bm9ONWxoSmhTSXZzVFBiUWRlMGFGdEswVkN0Vnk2MGR2dFlodU82eWlnYTFuWHpSdGFHejZYZ0xkSC9uZlgzaU9kQWVGQSt2bGY0ZDNXbmhlaFh4dVhQUEcvZTdPQmdISiszU1UrM3R1d2NCellLckZZVkxpNHVjZlBtRFl6SEUxZ2JuUVBMVVJEYXBVaXhnNzMwdTkyZUNmQm1XMkpVSUZUbUFYQmw5YVNydkFDQXA5K0F3WDNzNnQvM0QwNnc2bDM5akg2RU1KM1RHSVFRa0M1N1BVREFUVkRXTEZuRXBjSWJmL2hOdlBmdWUyaldIWUZHcmxxUGpPYkRSa1RSZTd3T0ZNbHQvYlRYampnZVNmeXNhSTM0N3dBMzZNMUxUSWRFNk5kVjgxYVdKZkk4OTNsdkVoWG5zb0FITUtLM0FPaWdaR21Hcy9OenZQVHl5eVJNUStEbytOZ3BBV3hCRUQ2UmJsM1gzc01tVHRRYjc2bHRJVlREU2dDc05Hak5UTjU0SWhUL3Jsb3VIYkUxeUlvQ2xoV1A2Rm1rT3h0WW93R1hLTE56Q1V5MTFraXpqRVRISktYRW5GSzZ5a0N1THp6VmtiTFBna2c0WXc1a1E5dy9ONXQyZStISGJVd3FEcEhhWmwyS1FZYmg3MkxnZ09hYnlvZ1BLNUhGYzBpZU9SUXVraGZrV2ZQbzBTTklLZkh6bi84YzMvM3VkOUYyRFk1dUgrRmYvdWtPRnZPRjk2eWlxWkM5UHNUM04yN09sUXdoV3hqc0JlbWtuU3hQY2YvK3k0NXp1bkFPQkxEdHM3VGV2cnJtKzdpZmNZZ2Z6MlhJRVVJaFAxUWlGRDBnMFZlenNNWWxNZzFWRlFpc0l1RkdDbnhoSmNLNXNhS29Vb25idDI4alZRa01MSVZPUmUzZzRBQTM5dy93NGVvUkJOemVjU0NvZ1VIVDFHaWFHdVdvUkpvcVVxNU12MHhydkJlSnJrcXc5ME1RR0JpWHNKRENPdjhtM3N2T2U4UXBpQXlBOGd4S0tRRlRRMnRPbWtpdTNmVzZSbG1VU0pTQzBYUFVoaW84WFZ4Y1lMVmFZVHdldXdwakJmSzhRS3M3VktzMXppL09NWnZPWUMyRkZIRnlYVnJQRkZtV0FralJ1WVRxNjRwQ29Jb3NRMUVVeUxJY3g2ZG5QbGt4UVAzaXhPaDEyNkN1MTA3WnBNcFZuUGVEeG9Nb2hJZjRpRUIwcnNGUnpXSVlLZXM4dllUM0RLTjlIQlJxQmtYZ3JwZFNvbW5ha0FjblBvOVI5YlFrU2RCMnJuUjJSSXVzdFZBcVFacG1xT3NhTUthWG02Z3YzZk9lb0djYkVFK09QUjBZbUJqbS9PTHZyZWtiTk5nS1R1RjNDV0E3TDZBSGEyZ0lKZG9tQzBuMGVWT2M2NFpCcHE3cnZQd2dCSVh6Y1BVMUtRazhCRWhQWSs4Wnp2MG1WUWhSamZtUjhwVTl5U3VJV0FsN0lDUzlNeFRuK0ZHU1FsdTE3dndjMEY0STY4TGt4Vm9McVhndHJBdmpNSkJLUUhrYTVRRDJubXMvM1NCUkVwM3VVODdodWx4Y1hIb2praGpzRGQ1RGJLVm5zRFpSbE44bXk1UGVYbUVlSzVYRWREckJleDk4aUxwcGc0d1NnZjNNUzI3ZHVvWHo4elBvcmtPYXBiaDU4eGJxdXNIM3YvOFBTTk1jMDhrWWUyV0t1M2R1NHkvLzhzOXc1N21iR0JjWkFVMENVQ0NBallFdkc0Zk1PYUFsSnRkYkZVcy85cUFVZXVYYS80VGxXbHBuS1Z5SUl6VEtUQ0pKUm5nV0d0RW1FUkt2QUFBZ0FFbEVRVlJ5dDk0bTRqY2llQnNxUnhPbFRDQlRTU0VkS29IdEZCMHkyM2hlQkFjM3V0UHBBWnk0RFFHYTBKZk5hQUNtQVl2NWdyejB0WUZJS0xSdlp6YkR3YzQremk4WFdDNHFTQ3VSNVJPb2hMdzYxMVVEYlNTTWtUQTI5bThKb0FNRGVSVHlzNzIvRUg2S3R1c1E3cUx0VWdUSkpreXJBbkRqZDJaMDEyMWhWQnNQZzlZdHFuV0Zhcm5FZWpxaFNxOUtRcWhnbUdIZGczaGRpWjJkSGJSTkRkMlJUa1dGVWlRMmpQS2ZvYkVjN1ZVazl6L0pEMkdnWVVtSHVwa2J1NVY4RU9NYkRYN25kSTByUXA1aTJzd3lESkVBNlh2aW8wMkUyTDZPMTdRTjQvVGdCaDZzOHA1SFlWMEpWSkpRVXFJMkJoOTkrQkM3ZXp1NGNYaUlKSFdHRldlY3BHcTJHdFlDV2hQWWIzNkROZnB0dFdjQ3ZMbXFDU0FHaFQvM1BZQ3cwV0pBQ0lQdmdrTGJSOXU1RVlGbElXQkxyNFlNTkFKVmhnZURsS2l3bVkxLzcvcmpCS3Y5dlQyOGRPOGwvT0pudjNBV01MTGs5b2g2REhoNVYvL29XUU1naVNtSDdSSEpxMXZ2RnlJaVBPd0szNnN6RGwrK3ppdm0vdm1iaXZ1d3BXbUs2WFJLVldTNkRrV1o5VURXSWNGUTBhU1B4aU5jbkY5UU53eDVXVWpuUHM2VkdiaFBWVlhoNXovL09WNTQ0UVd2MUNxWFI0SmJERTRFa09HS25TaEQ5dnl1NjVESlB0cHRyY1hGNVNYeUxNUHg4VEd5dklCS1V0eTRjWU1TWm5ZZDNuL3ZQWFJhSTg4elRNZVU1Mkk4R3FGdFcxek81OGpTRkhtZW8rMDZ0SjJCU29nSkdhMlJwaGxXcTRyR0lDVUVOTFN4U0gxWlVSUGkzUzN0aWN4NXhFaEpaZG9CWXBWNisvQTJtc2VINkowZkp5czl2SEdHWnlpVUZBOEtqbzkvamNJZll5K2NPTFJGYTAybHBLUDUzdHZidzdmKytGdG9talgyOS9kSnVGa3Vya3dFS053ZXNUd0FTK2VmOXd3TDZmNDZwMEMwYlllN2Q1L0gvdjR1T0RuNTV3RnRoaTFXOXNOc09tVUNGb2ptaGQzNWRjVGNBZ0N0dlJjTktWbkVtS1dna3RCODR5Unhsc09JOXZsY0ZnNUcraUlCSEY5dHpKVktacmlFUTJaWUVaRlM0aXN2M01YRGg0OGRZQ3JJeTg1NTMwaFl6QmR6N08zdUkwMHpKS3J4UWxRc0svUDlyS1BKQVlDMjdqbUJEcEJNWWlFaTd5YUxFSTdpOTc0SStZbGtSOEoxbWxHK3E3WnRzYXBXa0FEU0pJSFdHbGxDRlV5MHBwQVRuK1RZbGJRdVJpV1d5OHA3bmduQWhXeE1rZWM1VGs2TzBUUnJkRjFEWXdMbDJNbXlERjFIZVFHYXJvV1VWSnBjS1lYUmVBVHRFaXB6WlQwSElVTXBBYXVaOWxudm1VRnNMZVloTkZ3Wno1bUk4dUgwZUdXc1BBc0l3V3RoSWg0ZFFvU1kxdzVwQ0wxWGlHbTZsQkpwa2tKSmhXcTVnakVkMlBMSXdNaDh1WFFlVWdTS1dHc0lySlRTOTROVkx1dktic2N0QnZ2NWRReTZTTVY4aG9aS1NZVDVmQkluRkFBNFNhZzF4TEdWVXBRc09BSzMvWDNkUFBJNGt5VHg5TnlDWkFmbGxIcjJFRExHQUpvcTdra2hBZE81bzk3UDg1Um1HU21oUWppdkZUZ0FtT1pkcW1DRU1KSFJpa0dPSHQxM1JoSWx5Uk5LTXRlM1hPOHgwQk5PZXAyNCtlMnNjWE90L1Rvb1JVbVdxWnBoOE9paHVYZTd6bXAzTmhuY29IQ21UbE0rbVdxOXhySmErYlVMQm9zNHpDQ3NjWklrU05QVTU1TWlRSWY1V3FEVDQ4a1k2NlpCbHVkUXJoSWtONkVZQUtMN3p1Y1hVRXFpTEhLMFRZTVAzdjhBQWdLVDBRaVRzc1FmdlBveTN2akd5N2g3OXpiMkQvY3dLb3RBODZ5R0ZlUVR4bGdhODBFYVU5S2pYYkdNRXF6cnZFYnNSUmlWUnhadXIxdDRXVzJiY1V3SWczR1o0VmxvU2ttblBBTWlFU0VOZ0pNUmxBcTBrQlJKVm9wcDdoUXlHRlF3dW5YZWNJN09NUTF6aXJ6b3JlZW1SL2Z3Yzk3N3ZNYnJxa0pWVlpoMkhZcFNJbEVKSnRNcGxCQklFb2xFRmJBMmdiRkEwNUM4bEk4eWROcWlxVnRvYTVCZzA1c3FOZ1ovbW1CRE80K0I3c0VYMXpVYmdBMENWY3pUcUNLYnozYlA2VFFaYWxhckphcFZoYklzeVZ0UkFrb29kMjg2SHlwSmtBR1lUS2JRdWtPbktVZm0yZGtaVlpZVmdlWUYzZVdhZnZTQTVVQVRaWS92eFFDR0dIek9ZeGVlcjNwMDZ5bWE5M0FaeUd0c0ZGQ3E3NmszbERYRFp5THd2cXVldFFWSXZLb0Y5aEQ5eHIrMFVBbFY4a05WUVFpQm82TVRyTmRyM0w1OUMzbGU0dkx5REE4ZlBrUmQxM2o0OEJIdTNiL25ET1RhRzhwL1k4SDd2Mko3SnNBYlZvdzJQaGRianM3d1p4Rk5ISDU5WlFCSWZHNjJmUzAydHpkYlhvU3JUR0EzZmhGdUYyRXl1STZpZVZUV0MzU3NHSVJuS2lud1IyKzhnWS9mL3dpclZlV0VUT01RWXZveE0xNWdNNnlJdXpEMHNSa3lpdXZhOEd1RHZudGhyL1NrMkt3ZzRSVmhHMldzRnlSd2JXdlQ2UVRIeDhkb21nYlQyUVRXNmg0RGk5SG93R0tvTk82VG81TUF4Q1FLaVVyUW9JbjZGRnk3Zi9qREgrTDk5OS9IblR0M1VKYWxGOGlIM2pkWHpWSFBpOFFMeEF3NlVQeDdiT2tialVhWXorZTRlZXNXMXVzYTJvUlZZV3ZhS010Y3BSZUpMRTJ3Y0RsYmlqd0hDMmlKVW1oYTdWM3U1NnVWQzh0WStseEJaWkdqV3N5eFdLNmMrNzN3VEhrMEdtTStYMkF5bVdBK24yTThubUEwbWhBTDdtOWUzN1RaM0x1Q0U3ZEZnZ2o0YWtLeS9OaFpzR1EwUFU0S3pLWEd1U1Q3Y1A0NVpJQ0VseEMrRUFzMldaYmhxMS85S2xsU0hIQnhjWEhwZnhkN3AvamozeWNXUGdsc3ZMYXhKUm9XMEYySEJ3L3VrMlhiZG80KytWV005dU5nSGowVHMvQUVoSC9yRk9KaFZEblRJVjhKaWkxWnpnT0JnVERqRW1Telo1TElHRHZncWxPOER1NitReVRPUm5NWjdYTXplUC9iYkt3NGhSTEVJQkRLV2JhbG9DQTJJUVJlZXVsRmZQLzdQMFRiYW1SRmdVd3E2STRURFZwMFZuaFFlRld0ME5rT01NNDdSdlEzZ2JYYUF3b0JnQjd3R0Y1YTN0L0NLYndnTUZsSUNxZmk5UUZBT1VpYWxrSURMWjMxb3NnQVlkQ2FGcERXZVVjb24vdXJMRXVzMXl1Y25GQk9MMUlxQlVhakVZcXloSklLcDhjbk9EMDlSZTZTb0dkWmdmRjRESzAxMXVzS3E5VUtUZFA0TXlRRmxka1d5cFU3YndTeVBBOWhQRjFRUWhPVlFLZ1FlaVFRd0l0dGpVTTcvWUwxV0YrZ2cyRzI0WE9PQ0ZjZW1nRWJHNEcvUW9SOE5rQmZpZUY3QzhDRkh5VkU4MnV1TGthZWF1eXR1bDZ2SGIraWY3SEhpSEJKakR1dUxPWG9sWkxTaDFXbWFlcjdFdE1oZnQvbkdmRDBORWtJYUJLU3dEeHRuYWVlNUtUTExsd29BcHNESUJ1OEpqZzNGUkVNNHhMVGNqaWs4R0FWSjM2V2t0NG5hVXJyRFFQWUFJYUg1NURCeXVlMlVRd0lHTC8yYktHVlVucWVId3hRRHF5d0FBUXB1K3dhRDhkWHBDZWpNYjl3TkY2d3J4YTFZVkpqZ0dnQzg0b2hQYWZrMFFiV0FicUpFR2hxQ2kxc3V3NVc5dGVGejdlajhrVC9vMFQ1aVZKdXpmcHlqRlFTNDNLTUxNL3g4Y05IQkZvNnd3TWhQWndIaTBNdkxUU0hxV2dEQ0lFc3oxRG1PV1psaVQvNTlqZng3Vys5anNPOUhZekswbGZjSkY0aUlhU0VrZ21ra2dTS0NkRG5qaGI2dkN5eExBTG1OSkduRVN5RUE4YlkyTVplbWYyVjhDcDF1SjhsbzZYNExGVkdmNitiODNBem11VHNLTGt3eVRiQjBPZXJqWUpDNmFRVUVNckNKbFJzUTZNalQwOGpJYVF6cUNCS1dDbkMvaHJTRmQrYkFhQkxYYkJZcnl1WFA2MUdPVEpJRkhtdTcrN3U0dmpzZ3NMeUxTVk5sa2xLU2JjVGdVNTNhTm9HNjNXTk5IRVZQZ2Q4M3ZyS1dkczBIV3lJaU5MMlV6YjRRak1pMmsrOU04OHBFYVIvLzVuUm0xNS9LWEh4YXJYR1lybEFXWlpRS2tFdUMrZVpGazRGMGNnRWVaNWpaMmNIUmdPNnMyZzZqY3RMcXREb0FjOEI3bkFWVk1BeWdoRFhqU0VHZUxiYzRITUNFYkZINGJiR0hwYWZjcGVuK00xbmE3VG0yL3NscFhKRkZBcXMxeFZxMDZESXlRRDl6cS9meDgyYk4vSFJSeDlnc1Z4Z1BsL2c5UFFVcjVkL0VNa2VYNHhjK2xuYU13SGViUEVXOUkzVklXOEZqb0FOaTgyTkd5OXBZRXhPT0JrS2xNTm5SWW9yVzFxdUFqbEVDRnFNbmhzU09oTEFNWGpZbFlxUUU3cWNPN29WZ0t0SkNXTXRkdmRtdUhmL1pmemdCei95N3Bwczlib0tBT25mbm9Xem5zWklBdDRWd05sVkxWWm13djM2U0xWN0VRQ04zdjI1TDZ4YkRlWkVBR1daSVVrRTVvdExQSGY3Qm1CRHhhbmdzZFJuWnNZWWxPTXh1a2Vmb0ZwVkxrbXVkb2xyMXdENjRUaDgzZG5aR1M0dUxqempqQk1rc2lBWDc3SFlGWkgvS3FVQUpURWVqU0FFbCtCRTcxbENDT1RsR0tQSkRGSUlUR2Y5Y3JSWmx1SGV2WHZlaTBKSkNkMXBURUF1blltejdsbFlORTJEdkJ6RFdJUFJhSVJVSmRCZGl6TFBrQ1lKVlYxS0ZDYVRVYkNvQ2FCekFFbWFKTGh4ZUF2enhRS2owY1FMeFpRczdLckRPRnluZnRoVnpIZzR0NUFYOEowbFdFcUo1WEtKeTh2THJkVzdlRDdaQTJjb3dKT0M0dHozalhHV1lPbmk4OGtEcCswb1B2YTk5OTdGWWo3M2dCbmxBa2w2ZXliMjJrSzBscnptRkpMRyswSEN0aHJqU1lrWFg3NExZOW9vYVMzbEVtRXhtZjUzdENUR2I1eEFIM1JPSGx2OG13ZzhNUVloLzBxNGhnWEh0bTJEUU9sL0g5TWs2NEFacnRSamZYTHNBT3BFeVY5ZFl5dDgzTmZmZHBNU2ZyOERnSkFKQUVOOGdDUm9OK0VDT3pzelRHWVRuSi9Qb1hXSFJDcDJYRVNpTWtBU2lKS25sQk5tWFpObkNsZmFZS0NMNWk2TSsycWwzRzZBK0gwZUZFQU13eHhNU0Zob2FFTm5PY3N6bjhpN3pITFlORU5WVlE3NDFUZzdPOEY4bmtBbENqS2hQRGhTU3RSMWpjVmlnVTUzR0pWRWJ3S2drS0JwR2grYVpZeEdZem9ZMDJHOUppK1VWR1VvUnlNSUJaeWNuS0R0R2xKdXJVV1dwUDZjWEY1ZW9tMDdBck1ra0NRNXphZWpGWEhidGtmNE01Yy9OaWcvbHBQeXV0QTI0NHdYM3V2Q1Jtc3VZSzMwb1Q3TXc3ejNUN1JXaG9GTzkrQ3VhMEZXOHVpY1dJdG1YY0c2WEhOVW1ZbHowdlRQV054ZndaNTRYQm1LdzVRUVFqSDV1amlmaTZjMUx0eUlQV2NCVUJXcTZIbyttM3lQb1JlRlJ6Nk0zMkZrSEFCOHpoN1BqWVZBbWlvSVVQRUQxZ3VvQ2c3TmUrQmZ4TXhqbDM2cFFoK01JVzlNS1FUQ2FRUTgrQ1hnakcvMDJUQUJjZS8xWUc2NXIvdzlnOUR4NXp4SDhUVXhiN0NXUE42a0ZOQk9KakhHK0QxNmVURUhMQ1dkaGZNcDlSQzdEVUFIeVZVVU5rcDVidGpMSk1pRVFoQXdtNWNsVGs1T1VOVnJ6emNBUkhtUkxLekxnU0lFZVVvcHBXQ1ZRS1lJdU1sVGdULysxcXY0OHo5N0V6dlRNVW9Ib1BLL2VOeFNDUWNrV1FjUXVCdzgwYk1qcGhMMmk3Q3NyeExnNCtSVEtjSVpZMk9mWHl2YjMzOSszTERiRFlOZndrYnlsb1J5WGw5ZXBCVTBnMm1XSXRVU1NhTFFOQWJrUlJlU0dVTlNXSjJDaEpBcHJGYXdWcEdCem5hd3BvUFJIUXdvTko0VS9pQjNBdkRBZjJ6STZwMFZZM0E1bjJPNVdxS3BhOVIxVGJTWlErMk5nYkVKMFFhVklzbW8xTDFVQ2M3T0wzQjhlb1piTnc0d25SQVA4VklMNjFkT3htZEIzZG45SW5qVi9ZNnY4Ni9wSFhtS1JRYVNub3dEQ0hCMHcyYXV4dUg3SWMzcHZXTU16TWwvVFYxaDdqemNWWm9peVRJNE10Kzdad0J3U2t4bkZsMUgzdHhhZDVqUDUxU0JDZ2pHSTFmQmtPWm1BSGp5VDdid1FhOGkyc2pqemZud0NSRWlQRUxqbThSQUQrc3RYdG9BSExBT2V6MTRRL3RHK25tNnZ2WDU0R2RxZHVPRmY4ODZZNkM4b2E5cG1tQi9mdzluWnhlbzF6VjVJUnVERHovNkNQUDVIT2ZuNTFnc0ZyaDE2eGJTTk9ucGNOdWY5N3ZUbmdud1JsK0JOTWR0RzVBeVZJNWpCby9vOTB3a1B0M0RwUCs5dWViM25BWGJ2d2ZBbFpHWXVHSkxYNGI5ajRseWJHRTNJSXVOMFJyR0FxKy8vaHArL2V0Zlk3bGNlb3VXaGNDMVFLOXZmTmhqY0VwNDErVkkxN2kyR1FadUhMV1AzYUQ5K0d5VXZKSUdFMUhZL3NmOCt4NEVZSUZSV1dJMEtsR3RsdVFLbjdvS00yNWVBMEdGcjV6Q0tMOVNDb3ZsQWp1ekhRZ1J2RGFHaDM2b2pIR0l6clkydkc2NGRsSXBDRVd1NTc2U0NiREJkTk9rTDVodXE5cmhFMU5hUUtha25HU1pGeDhCVUZuZk9JbDBYaFNBemZ5OEZyWUVZREVlajhNWVhNSXY2citBRlFvN3U5UGc3czl1NlAvRWplZUtRdzFXcXhWT1QwK1JwcUg4N3hDZzZZRml3KzhsQlFGeTlTUXBFMWhqc0Z5dG5QQWtvWVhHNFkxRHpIWjI4S01mL29oYzFsMUo3Vmc0NXY1eDgwSTJNME12dEpGRnJURWE5MTU4R2JQcEZOYTZLbVdBazNUWUtocXYxZVo4YmdOc3RzMFo4MmxXV29PVkdBNHdvakd3SmJwcFhLaU1ITkFacHoyemR5T0hSb1c1cGp2Ry9RbFA2bnZZL1RaYjR4Si9CaUJOK0tTd1RGTFlzcFBuR2U3Y3ZrMGxnWTFGYmVvQUdJb0duZW1nMndZSEJ3Y1lqY1pZVlRYUlZ2YXdpUUJoT1FBbFk3NFNBN3VoMUN1VkxaTUllOTByWDRJOEFvUWdvTkFLSUVzUzVHV0pwbTFvM2VvYVZwdmdHUk1wY0VxNTNDSE9XMjB5bVVBcDVjS2JPc3k3UzhBQ2FTb3hHaFZJc3hSSFQ0NndXaTNRTkd0WWExRmtPY2FqTVZTaWNIbDVnYXFyVVYyc3ZlSlhqRXBJU2NsdXExVVZTbW1EYVpHRU5pMEFEU2twcEtTdTY0MzFpc2w4M0loVkJRQ1VDYjQxMGtrM3h1Vm1BZUx6c2w2dlVSUWxJRFFvSktielhnWkFvTmxLU1Era0NTRW9jYlB6YmtuU1pBRGVVQUpyOHZRSlFDMFFoUm9CbElQSWcwd2hEeGYvaHM5d0RDQU12VTE1L1R3STdLN3hWblYrUHdCKzRsTGtmSzg0V1RGYmtObjdKZTRQMFN4NnJZMUcwMUN1TkdISk1oNmhPLzUrU1pKQUpRa1NsVUpKQWV1OE13RGFzMmtTcWxWeHZpQ3JiUytPbG0vSDUxUUl6ZzNFYTdySk03a052UTZZSG5rWngxcG9CbkU5UDdjdTl3Rjc0ZlZMM1hwUHpzYmdndzgrcG9UUzF1VVZWQ1F2OUlVTzRUeGJGSlNTeVBPYzlwVndXemM2MTVQSkJKM1I2S3hCWGhibzJ0WXAyY0dEaS9oSWlpeE5VUlFGaEJEZW1wOUxnWnU3VTN6cm43K09mLzNmdjRucHVFRGlFaVJ2OC93VkFxNHZnZDlKRVVxRTkrY3plR2dKR2IzM2lqZnpObmRlSTFES1RRUUxzajI2eDJEMVV3cWJ2L2VOU3l0YllhRVM1V1ZVQWE2aUppR0Zkbm0wR2dkRVJOQ0ZBR0V4aG1YNkZOWXFRR2dJNDhvZU9LOFlXUHE5QnprUXpuNHNwOFE1c1ZobWE5b1c4L2tjZGRkaTNkUklreHpHQXVWNGpLSWNZOTA0M3BRa2tBa0JPWTNXT0QyL3hHcmRvTzBpNDArTUZZQm9PWHNVYlRUaFpKdFlkby9CbWQ1UHhWYVBsWkNld25yNW5jLzRrQmM4alhaaVFYcGswN1NvbGt2TTh4eEZPVVpaanBDbVdRQVFJb3pUZ2p4QXlyS0UzbkhnVGR1aXJXdXMxOFEvdmVuTUFsZVhnK0hHNjdVSnlQUU5uYnliaGlPSTdpMFFJV1lESldsTEg3YWRUS1lGbEhQTWVUakZpSmUvMkNKNFFOSGFiZ1BZaDYrM1BESDBwUGNJSjJjSjlOWkJDUEsyemZJRWg0Zjd1THhjWUxHWUEwS2lMQW9rQ2UzNTZXU0MzZDFkSkVtVU1MLy90Ti9KOWt5QU45ZmxWckM0ZnNQRWFQUTI1WnVyVW9Ua09aOEdxQXdmY0ZYSE5nK0FjV2VOUVpLcnZIYml2dmZHWmpkZlNrWHVaZFBaQksrKytuWDgvZC8vUFZSQ1Rwb3NzQVNRNlFwRWhMOTF5VGtjbU82UTlhZGx5aUx5cEVCdlhpemZrRWJ0RHhVZk1mYks5T0JSL0R6ZmtlaDZwVEFaai9ISjQ4ZW9saXVNRGc3ODQzUWtaSk5lRUlSbUtRUm1Pek9jblozaDRPQUExbHJrZVI3NnVHMVVUMDJZd2xpOXhhOG5aQkZ3bERzTFd0OXFCWGlKcVhlemF4NGszRFZ1My9xVnRaR0ZKbHB1Q09VbW1TL3RJM0pDRFo5TnFEOTF5K0o2ZDgvZnZIR28xT25wS1Q3ODhFTk1KaE0vamlGb0UzczFEZWRTS1FHSWZoSnBKUlhTTEVmaUVvQXJxYkF6MjhGeXVVVGJOY2p5RkdYa2tqNWNaNllkNC9FWVRkTkVDcFQwVm0xaWFCWmYrOXA5Q0dsZ29YMVNWbElIVkU4QXU1b2VCVVYzMjM3em53bEV6M1hLb2hEK3JITmVoZzBRR3lFeG54RENKK3pyZ1VheHNvZUlDYm96YW1DKzhQS01aeWVuTHJSb2hOVzZRakVhWVRxWnVQTWdQTWhpallXRXd2MlhYOExQZnZxUExseUVZcUlGS0MrUUZBcDExMEhsR2ZJaWh4Q1UrOEk2bW1ZdFhMNGE1ekVwUVRSS1dNU09UM3ptQTNERGdxK3picUVMdjRPejZyTzEybGxrNjY2R1dWc2ZzMTJVSlFDUUVoZ2x3NDFEcHk0dkw3RllMajFva3FZcGRuZDJrS2pFVngxWnJWWklzd3hTS1l4Y0NLZ3hCb3ZGQWxXOVJsRVU2TFFtYTJnRS9LMVhGWXBpUk9GMmJyOTFuVXUyYVFXeVRNRTJncXFRaUg3WlVScVgySm93a2ZjNUxKOFFDU0hJUlY5QUFKSTg1Qktab0xXY1ZKejNwVVhiMWlpS0FyQlVwcnZUTFZJa01KTFdURWdEU0FrckJDUVVoS0Q4TGxwcmFOUDF2T3hpeTJSVmtSZW1EdytLZ0ptNHRMVVN3bGVMc29hTUtGWlFlR3ppREFZcVViMTdBNkQ4YWxKQ2NPNHhJVHg0Qk5IM2p1RWs5REh0NDhtelFJOVdDZGNQeWNxUW93VXh2UWs4aHFxdndBRFNFR0RZNlE2dWtyU1QzeTFnTFlFMlFpQlQ3SkdUZW1BczN2UDhWeW9DcFNpSlpCUmlseVQwVE5ENUM0STZKNkRtOHlBb3FXOGtEemduNDhpQUVEeUtwWlF3d3VVWmdxdFNJdmo4c0ZYWmVvQ0tMYzFHV0dqZDRlam9Fd0FXcVVvQUk2RjlMa09YQTQ1NURNaERKbkdlWjFMU2IrRHZTWmI2TEN2dytQRWpLQ1ZSNUNua3FJQVFDa1ozWU9XSEUzSENHbGpUd1FyeVFpalRCQy9lZlE3LzdxLytEVzdlM0VPWlU0aGZEQXFIZnk0RXg4dVRnRUFDRHBsaWZNQWF5aFZrM1prTW9WSVNBaW9jVS9ScHZvMUJHdlR6ZS9XVXRvaGY0Qm54dkRIYXdvak8wNFVBZnRGZTFoMkZVWExpY004SHdQTk1QSmlUMzFvUkc0N2RIQXNCWWpUT28yb2dDMnpvQmtCL1hVQkEwdVhsSEZwcjhqcnBHZ0lqeG1OTVp6dG96eTRCUWJsd2xPdEwxM1pvQkZWaE02WVBLZlNlajBCWE51UVVGdU54dlFqcmplZGJ2dzJNMVE1OCtzSkRxQ2Y5WG0zaE5kSHJydE9vNnhiVnFrSzFyRkNQYXpLb3BpbllnT1hWSGtGQVFwWm1LTWNsZHUwdWROdGd1VnlnYmR0ZXNRc1IvZDJvL04wYjA5TzMySmorbXpUV2ZiWTFJV0lkYVZNRjZkM25tdnMvalc3VWIzR29sdkQvdE81NkhxZ01NQ1VKc0xNelE1YW11TGk0UUFjTmxlUTRQRHhFMTdZb3loSkp3dkx1OWVQNFhXblBCSGh6SFhqZ1NJalg3NFBpZ3g0NmVPWDFrVEkwL0cxTUlBTmgzSDZmVHoxbWdwMVNTWUF5QnJBK0o4ajFiUnVBb0J4ekJjaVR4V3FOYjN6dGEvajQ0NDl4ZG40R0dTVXRGbDZSdlFxdDdvL055VzJlZ1ErdjI1aFN5M05ON25keVlOM3Z5ZTVXQUN6MElCWlc0N1VJZmJQRGsrZ1VtTmxzaGtjUEgrTDQrQmdIKy91ZUFLbkljNkRYUlVzTWMzOS9INnZseW45ZkZBViswM2FWeHc2LzU3RWxTWXB5TkVLYUpMNHlDNDl2U1BDdlV1NC9yZm45ZXMxM1FkdU1uam00WUxqTnJ4dmpweld2REZ6UllndGVWVlg0K09PUEFZUXduMjFlVVRGNHczbE9BTEpDcG9uRXE2KzlpdjI5L2FCa3VHdU5GUzZrUEZSdkdKVmpGRVdCblowZFh5bzhIaWMvYTdsYzlpM1pjUFlJUVVMeTN1NE9ubi8rRGdubGtmTEs4MGNSRFVGSTIyYTVDQlpva0RWRWlGQkc5SXJaNVZ2cVNCank0VjB1UklCRHFXSWdrZmFsM0R3cmNGNEUyb1dlMlZobzV6NUxBbzYvSUM2NXQ3Y0hnQkp5bHFNUnRGUTRyMnAwTU1nRjVZWktFUGJLd2Y0QnhwTUpsc3MxT3ROWE9LMjE2Sm9XOWFyQ3VDUkFwRnV1UERBS1dGZ3BtWFJEdVBVVlFzQ2djNHBsWCtDSTg2UXdiL0dlSllBSHNlTnJnRkJCSWN0eTc2WFh0UzFHWlltMjY5QTBqUStQV3EvWDNrTXRWUlE2WlFITTUzT2NIRk41Y0d1dFQ3S2FwQW5hdGtOVlZTaUtvZ2QrY2o0cGdHaGlVUlJZTEVoSXJldmFHUUlvTjB0UjVLUU1ORFhxVmVNMlhBTFl2aldZQmhxZjI4RkgvcXYrT1l1RlFTcXR6dGZ4ZWtueUxrQUE1bzJ4c0RJd0x1WDd3ZGNvV0VzaGFlY1haLzcrTkRiajUrTDgvQUpjbFd2SSsrTit4WFRKT0FWWnFRZ2dsMkU5Z1JBeTQ4K2x1d2VETStTOUVDcW5lRkEvMmh2ZUMwVUluOHVtNTQxRHNZVCs5L3dkN3dGckRHeW5BUW1rd29XNlNQSkdXdFZycjRjYlh5bU1QRng0akZLU2g4aFFIdUV4OXIyTHdycVRad2pQNGFZWHRaUVJyYldBUzd2ajcwa0tibDlCNE5BMGE2MFArTEd1L3haQWtpYXV0QzhyMFpISGlwdkRKRWx3Zkh3Q1l5eUZ5Rm5qbFZKSk1jSWVuRS9TeElmczB2aW82aDZ0SGUyZjZYU0tKMCtlb0tyV1NCSkZIa3VKUnFZVVJrbUtORXRJOW1IRlVFcWthWWJacU1UZFd6ZngxYS9jd1lNSEwyTTJLWkVwaFRSSi9SNGIwaGZoN2tFaGJDN3V3NSt2dm1XY3dRTUtNK1Q1WjRPTTJGalBEYU1sM0tJSWdJRG9jSTBVRkxab2pObVFHWDdmbTdVMkFmQi9BUGlQQU40QU1MNytpdi9XUGsvNzMvL1AvL2hGZCtHL3RTOXhzL1ovWTRMV0FQZzFnUDhid1A4bGhEai80bnIxeklBMzlNYzZ3ZWk2RnZPZHJRcWpDS2p4bFErS3J0OVdubytiMldKUmpLOE5pcGdEYlBncHdsbUdtVkU2dFBEVHVOL1FVMGZ3YzR5Qk5VQ2U1M2p0dGRmd25mK2Z2VGVQdXV3b3kwZWZ0NnIyUHRNMzlwanVUbmVTVHFDUk9JUXdpZ2tDUmdKY1VDOTRFUzVPQzEyZ3FDeFl4TFZRSW9RZktLS0NJRCtabGdOcXJoaFVaQmtGVkJZSVdYcU5HS0xNWEEwSkllbWtPejE4MDVuMjNsVjEvM2pyclYzN25QTjkzWjEwaUpLdXJNNTNobjMycmwyN3B2ZDVuL2Q1LytYL0JUeGlsZ01Md1BscTRtdzA5WG8ySzhCTmdEVXpGdmNZY2hPNEJva3VTcVRCTlg2QVdIZWF3UUlTcjVxZnFGT29KQUJnZm40ZW5SQmJYbG1MZk1JN05Yay84cnJUYm1ObFpaVzlKTjVIQThsN0h6MnJXejN6V1dWTGhnUy9nL2NlN1RhTGhhWXg4TklPVUNwcWJNVDdGVWRydlA5Nk14YUJsMDI2SUczNkpud1F4NUlvMmF2TkR3ZE5QOE1IVU1SSWtDdWxvTUxrUmpKbE1nQk5ROHBhQytkc0EvaXJDbytDUFBLZ1NlQW5ucVVpQmtUS0FHcklwcnNqRElkZ0VFUlBjakRLaXFMQWNEaHMxSXNCRmhacWRLN0F4WmM4RW5POU5xd2JNNmd6UTIrcTZXR3I3N1ArV0o1ekhXYTFWVW5iWTdJb3hXS0tFcUlwZGZiZVI2L1JxZnF1c0NhSTBEQ3M2OUNmaDI3THJwU0dVUnBPRTc1MDE1MzQzRzMvSDd6MWFKa01lNWEyNHpzdWVRUzZlWVk4TStqMjVyQnZ6MTdjOXJXdmh6VEZMZ21GWklIM2ZuOER5OHRMNkxSeURwMEsraUVBRUIrRzl4RE9lOTBXZkJ6SnVKb0NvbDBRUkEwcGUxMDZGMGNUSFZvYk1KdWxGY09mbkhOUUlGU21pdTFPUkZIblNzYk9lRFRDSUlBeTNEWXFab3FUZnd2ekN4aU5Samg1OG1RRTlJZ1U4cnlGVHNoZ2MrTEU4U0J5V1FRZzNvU3hRZWozTjFCVk5vcjdhcU5oS0dmV1NXQVhaYWFlVCtYK0o3MmhKQloydU8vVTJCVFdobFlLMjdkdng0a1RKNllNU21HVlJsWkZ6R2RYQS9jYzlqdkpLdVB6OVB2OWhsZWNReXc5Tkhtc3I2NXlGaXJVNjRhQW5aTWFFM0dlVUFwRzFwRWtyQ25WdGtrMWNPU3A4L3hWQTBmcEhNZGR5ay9WSFVBUXZBNDZWYzVGTVhzcDNuSi9VMFF3U2dmdEcyWjhXS3BDQnFlTTl4OUtJZSswUVJ2ckRBWllBcFNIMFFxS2dHNjdoVXliNXYwbTQxK0FCWDZtSHE2cW9ETVdFemRHd3prYi9pRUFRVTI5SHU4OU1tTkNCcngwODFhUElXbDcxZ1dhMEJ3amdxWW1zQUVDTXdlVWgzVTJaRk9ySWdBSkR6aHJZVzJGbGRXd2Z3OGdLOG51TUFBM3RVQ3hRWjduQ1dNTFlkL0c4OEhpNGhLS1lveTF0VlVRS1JTRmd5OEtaSnF3YmRjT1BPbXgzNG45NSs5Rk1SNWhOQjV4WDFMQVhLK0xwY1VGYkY5ZVJMdVZzWmUvblNQTHMrYWE2T3RRZ0xqMkJOQ3JKdEVHalRXcVdaNlIwZVY5V0xiNS94RUFBQ0FBU1VSQlZJOFNRQm9TeHM5M0hRVng0YUpXVVhTY3htbEtISTdCVVJlblBHcHV2ditIbHdEY2ZCREEvL2xRMStWY09WZk9sYk5TY2dEZkJ1QU5BSDdNZS85a0lycnZvYXJNd3dLODJTeFAvYWJIYjdLSWlORzdHUmxRRE9TdERLSXp1ZDcwOTRISzcxM1FDSzQ5NzBZcElQRnl6VHJuTEs5STh4b1dCL2FkajhQbjc4ZWRkOTVaZzBSS1FjSnA2bHZmbXVMYXRNbnFUUS9ncDlvdjZtZ0V3eVY5WGhRM0FhbmJ0ZDVBcEI2ajlLTkoyaVVsUC9VZWFPVVpGcGNXY004OTkrRDQ4V000Yi9mdW1ObGlrZ0pjMXlta25ndWZLVkloYzlPRWNiQkZPOS92NGhsY2M1WlY3emt0TTIvOFJXU1ZZM3BuUVNkSm4wMGFoSWc0QThvV2RPWFVNenF6YlBMZG1kei9MTWJhNlpiVVM1eUNPSExlVTFFeXB6MjNIcDFPQzYwOGg2MG1BVXMwd0M3V2gxSXhkRzQ4SGplb3NMUHVxeWxjemQ1TDd6bXIxNk1PUFFKeEE1MzIrYVNEbjdKdEpDM21hYlRoVnM4b3ozTzBXaTBNQTNoam5VTUdnRWlqcGlTbnhtRVRqRTROcExUZUtVT0VJRUt3RDAxUlNrYzlnTUY0aUVFeFJnYUZzcXJ3dFh2dlJwNW4rUGFEQjJHY2h2TU9sMXh5TVc2LzQrc1lsMFgwMG91dWw3TU82MnNyMkxWckcvSVdaOTZveGlYUGRzU3pwUTdoVktsbUYydHYxQUM4aEd0SnlOcFVockFvU2kxR2JDMW9hMHdXYU4xakdHMWdxd3F0RmpOd25LK1pPdW1ZNlBWNk1NYmc2R2lFMFdnVUdUUjVub2VNR2hvblQ1N0VZRENJODRCOGwyVVpCZ1BPT0ZXV1pUUk04enhublJ0WHB3alA4MWFqcjdBMzN6RmdrbWhQUmFGVHBScmpsOWZlQ1ljQkNaTWsxZXdJdjRQSDhlUEhHLzB1amgzZkJIa1p3S0dRVFN1UFl6TU5leEpLL0gzMzNRZnZSQXNtZ0FHSzE2ZzhOeGlQaDdDMkRCbVZkSVBaRWxPS2V3OWxESHpRVHBGUUpaOHdZRHhDU0hOd3JxUmFRWHpQdkM1UEdlZ3BnS01VQ3hjTDJCSGFBWTVGZUxVQUlBS3N5Ty9rbkE2MWs4ZzVtRmJHMmM2OFIxbFZzTTVDRzQwMkJSYVdaOEJaaGU3ZGFyVllxRGYydWVaemNFNEFxU3lFRmdId3JqRnZwQUxOcWM1UDZpQ1NaMk8wNkNvQTFrdFlsb1BXelZUYmtjMDB3UnBzQUZoZ01YZlJKeExXREtkRTVqWWFEY2NvaWdxZU9GMnVoa2RWbGhCbm13QWptVEdjV3RtbzBGZWFZNXBCS285Nzc3MjM0V1JSQkN6Mk9yaDQzM200OU5CRlVPUXcwaGE1c2dCbDZIVGFtSi92WVg1K0h1MU9qbmFXczVDcXFUVnI1RjhXK2lMUFdVSEFteGlNVWVFWmllWlRCSmZndzlvb1RNNWtmK0Y1cmVSVTRCeWFZOFB6bEpCUmhMNFhSMnhvRndUQUcwVGd4R3RoWCsxbVo1bjdIMXArRE9lQW0zUGxYUGxXTFpjQWVDZUFGejVVRlhoNGdEZkpBbklxbzdLNXFXc2FwbE9Na1JudjVTUDJFazNYWTlMSWw4OGxpMEQ5ZWRQckYyQWhQb2Z6Q2ZPaEJsNEV2SmwxL3EyS0lnVXlRZC9CYUR6cTBLTnc3NzJIZ3lIS0dSODgxZUFOWXpDbk1ycFNnOU5GRHc0UXhBMGI3Vko3bWNrVDNBU1cwR0E2c2NXWC9ucjZzZ20rVXhzc3FIVzV3dmRMUzRzNGN1UmUzSFhYblZoZVd1UU5UZlJPTnU5UFBHUTJiUHpGZXl3NkozRWptUmdMbTZXOFBkTkM4UWFBOFhpRXFySm90ZGpJQ0tZNmlGd3czSnZBeGFsS2VrUjZ4OU0wNjRuMkNNZXo0VFR0TkdzY0huTWZ5M1dhZ0p1enpZeEgwdmVuS3RibzcvWEdVQ2tHMGNTenVWVTVIV0FvYjdVQ0RYNFc4Q05wVFlIMTFWVjBPOTFnZ0hQWkxNdFYvUFZVUHdHczlkaXo3enhzMzdhREJXakJWSDRmMm1uU1c1K2NPYll6LzVYM1o2SWRVSWZsTmU3U002dHNPQnhPZ2RGYW14amE2SDFxZE5kTUFibkhXWDN3ckFPYjk2TjRqU0FId1BvWGo5NTdJVGJXQnppNmNoSVVRcjRHL1EwWVV2Q1d2ZnNITDd3SVYxNzVQVmpiV0VkVldReUhRMVRqQXBXdCtHOVZvWnUzMFc2MzBHcmxLRXJMb1dqU2ZnbUF5dU1uaU1JVElHM255Tlg5eVFjUUQyeHdlMVFjdWpBQkxuTjZlNG5WVnJDMkFnd0RNNjA4eHppRVNyWGJiWXpINDVqYWV6UWE0ZGl4WXpFa2JuNStIbm1ldzFxTEU4ZU9ZVHdjaFBBb2pYWTdpMEQxWUxDQndXQVFXRG9jQ2lYOVhpbU5xbkxvZEhSay8xaHJNUndPWXRpUHpKbWowUkNWclZqL1JWZ0trbzNHVnR4YXNXOEZneGpwV0pKV3RTRGljVDhPS2J3QlJQQkZVbm5IT1pFOHRGSHdjS3lYNWdLd0NzV2hNZ0NnaVRWZG9vNk9nZ3Vwd2JYUjhMRE0yQ0JXbytyMXVwanJkYUEwWWhpTmdEV3BzTEJTS2pCWE9EdWZDTW1tYzQxU3JIbkJyQ2xFalNKQTVrb3dBSk1BTXFScVFWc1ZOVXBZSTBkckRaM3NCWXpTSUFxaXkwRndXUnhBWG5Fb1l3MnVJYWE0dHBhejNyQWthczJBRVFZV0VZZGppLzRaRWJPclFNeE1TejByREdnS1lNN3N6VlRyaVVMb1U3cTJDdmpBcHlEQStwZ0prSWhBUVN6WWVRY1Y5d2djYm1aQ0poRjQxblNxeWlxQ1ZOSytsYTFpZUpjVTV5eEFuSkhKMmdvcWFIeVZKZUg0OGVNTTNrZ29VT2ovY28va0FXMDBzc3lnM1c0elE4aFhuQktlNm1ld3VMU011dzhmUmxVNWFKWEJnNWxUTzVjV3NHZjdIQjU1eVQ2Y09IYVV0WmFVUWFmYlFiZlh4clp0eStoMHU1ekZMZGZJRFQ4N3BUbWJuNlJ4NSt4K21oMU9pbUtZc0lCZUVkU0w4N2VFVWZIejh0TFhWSk05SlhNWUtMQ3JJNWlHNENSck9rL2tmVU43S1YwTEhqb2MvOEVvNTJKNXpwVno1VnU3UE5kN254TlI4VkJjL0dFQzNzd0dZV1laY2xzYkZvSU1JUDUrRWl3UnJ5Sy9uelpxTnlzcTJYelZkVWxlcDdVZ3ppd2lIeXJVTWZEM2g3VWc5K0hJQWVTd2ZjY3lEaDQ4aUs5KzlhdlJNTk5ocStVREFyTFZiU1ZRR1VUMG5yMHpFMVo0b01kUXZKY2dwQmk4MFM2RUhhakVVUGRBQUtrUVFna21ubGt3WU1JZE5qeFprWDRUcWpFMzEwT2U1MWhaV2NYZGgrL0cwdEpTcERuWEd3NDBybEZVN0RtWERZM0pGTEpjbzZ6RzdLRkREYUNjRFFaT3l2NHhXbU0wSG9NQVZKV0dVcXpUd0p2MThHelFOTFRQcEtTL2NHY0lQRTMydXdaMmcrblFOeTltS2ZsazgxaC95L1VYajNMWVpJcWdmZlFtMTR3YkNRR1ptNXViT1E1bWdacXppdmNlODNOemt4aGdVak11empxc3JLeWcxVzRsNThYVWZUYUJsTFFPNG4xMElGL2lrb3N1NEg3dm12VkxXVkhUenpRUlFQZHBYWk94MG53UWpVSmg0RzNXVmNUNHJhb3FpaFpLRVVGY1BzOUVyV2FDMmpOQVpkUTZPOS9zb29KMmtRdDlzOXR1NGNyTExzZmFZSUNUS3l2SWpjSDJ4U1UyTUdBQnp6b1kzL0h0MzRZeXBHNjFaUlhvL29DM25LcjU1T29xMXY3NVg5QWZsQmlNU3JpUVNwa0I5M0J0cFJMQVdqS2lxZmdhUUFqWHErYzNhZUlweGdoSkdBb2xvcmdzcE82Y3g5cnFLcXpuOTJLb3lod25hYnRiTGRhZ1dWdGJxMVBlYXhaWGRhUkJWR3VyWkZrV1dTSlZXYkp4cjRpTjA1QXBxdC92WXpBWXdIdG1wZ2hMcHlnSzlQdDlqRWFqQnJQQ0JEMFhOdXo0R29WTnhCeEpSY0NLcDIvNUxaQTZQRkwyallqdDFxd2tFMEVLQVpxcXFneXN1Vm80MWxrSEUvVjNKR1RMZzVSdmhDa0pJSktaREswV1ovNVJpck55RlVXQlZ0NENxVHA3QzFDREV3TElwRXdjQ1ZIMjRScGFhK1NLR1Y4QytrZ0lIQkhGa0RhK1I0VDYxaGxqNERpY3E5MnVNNkVvRmJMZDJacVpLM1dLZXdFZ2hzVDVobUV2WTU1RjZHVy9JY3drWXpTOFkwREtlOCtNb1FBT1NWZ2hrV0poWHdDbHJTTHJzM2FHTk5mZXl0bW9rWk5sQnFLbEpmT1dVblc2WldNTXJMT3dvYjFFVzhZSGpSanViODNyaWFhTnpISGNqK3A5VkIwR1ZCL25uSVAxRnM1Vk9ITGtDS3l0WUwyQ3JYeGpUbVJSWWdZT095WkRIa0pRalZKUVJnVk5RZGFIR2c2R0FWRE40SjJIVm9UNWJvNkw5bTNEWTc3elVlaDJtVkhUN1hZeE56ZUhYcStIVGp1UExER2pDVW9IdlQ0bElDcEFjRkRFODVJMnZKcEpscTA2YkRWMTBxZzRsMCt5K3VJZU1RbEJUa3U5aDJ2TzcrbHZKNTJKMDN1R2J5bjA1cnNlNmdxY0srZkt1ZktnbGk2QWd3Qys4bEJjL0dFQjNreVcyWjV3aWNHZURnTkp2ZVNiR1dQSjBXRURNS24xc3ZtMXBUUUYrK1Q4RXdzY0VXWmFsdDZqNlpYY0hHU2FyRXY4am9MQlJncVhYSElKN3I3N2JteHNiRFIwS1hnNzJ6VEdOdy9GUXJMNVU1aU9YcHZsZGVGMmE5US9PVEllRmpjSU16UnhwbjQ1KzRCMnU0WDUrWG1NeDhmeGpXL2NCV3R0QXVBME41SXVwQWtjRnphR3gvREdpV1BaTnpZMkFtMTdvZ1puQWNBSk53b2RONlErTUNJSWVTNXBJbW1LRERYWmhsczBWS3pybGhYWW9renFOMUd5S1lSbmIyMTlKc1gwSzQrWWhXZVRDb1UrVGVGOEl0WklNV3d3YnFqRDV2OTBtQitiRmFGMTkzcTlBQnFGejVNVzhKNUZlTXVxZ0hVT2MrMDJOdXRmRVh4cTNsSno4MHJBNHNJQ0xycnd3c2ExR3EvUEJKRGQ2c3ZKcHRqaTRFa0FMQUl3UG1oaytXYmp5SGRUOVZIVFkrSy9BL09HbVhXUzZZT055NHlBSGIwZWx0dHRlTSs2UHQ1NnprQkVCS0FDaUVrWjVMamZzc1lSNjgxdzM1bkRqdTNiY2ZMa0dveFdHRmVzRnlKS0Q2S3ZFZnVtbC9tVVFJcUJFbmpXNXhEd2pRalIyT01od0I5R0ZrSTRINE1CSGtWUllUUWFNbk5FS2JRRHNFQ2tvRFdQcWFJWU0wQWJRQWlUNXhnT0Jxemw0Y1hnMDVpYm00ZDNIc2VPSGNQR1JoOVpTSStkQlZGaUR4WTRYbHRiRFdGVFFKNW5RWC9Ib3l3cmpBWURsRnBIVVY1WjU2eTFnSGZ3V2dmc1ByRGEwZ2xmeWZnUGpSSEErTnBSSXNDTlpKQmpGb3BSeENFdVBxekZxRUViZ0RQSWNmdG91SW9YS3V0c0RITlNtb0pJc0ExR3JNTEd4bm9BTHBpVmxvZE1QaVlKMTR6MzVpcVlrRmxKdm90TXpEQ1dySE1zUHArTUVSUEFEVTBNYnJ2S1RvT3dRQVNzQmR3Z0NJREhXand4azFBQVc3aHRMWjhtaEJLSi9oQThpd0pMdUZrY0kxUXpMYndQYkNYdkFlL3FERmNJNFYzYXdIc09GV01OSFlUM0RDaTA4aHp3aUhwRUtwa2JCYlJMNXh3WE1sL0pIc0lUWjNxaE1NY3JvcEFkejhYbjdpRXNVSTg2Q3lnemlzdUt0V3VrN2JYV2NMNkN5UXhzeGN4UHBUazdUNnBOSk9HZHN2WXlHR2ZodmNQNjZucVk4dXBucXdSQUlRYXVOQkh5TEFjcEY4T2I0VGxKaERFWkZoY1g4SiszZnoxMFpBV3RDRXNMYlZ5NGJ4ZWVkc1Zqc1gzYkVySXNRNVpsYUxXWVdXcU01ajRIY1h6STNxL3VmendmaEhUa1lmOUZKR01wbVRnYXYwRWNWM0lPSkhYbTRhanF1UWMxYURwcnY5a0FCWk8vNmZGbjRtejhIMWJPaVJPZksrZkt0MzVaZUtndS9EQUJieVlYaUFicUVUK1R6WFRqRUkvYVN4bytqNXNPU2FTU0ZPZGNUTGM3dlM1Tmh6MEFxVEhqSnQ2ckdlZVlVWFhJaGg3eDk1UGVqbGxNaENtUE9PcUZkWDUrSG9jT0hjSXR0OXd5WmNqTldxeW5xaWFMTnlUVmVBcUtOWmt5azQwWUFSOHZxWEpSaHp6VlA1SzduZ0VySk5jU01DNmNpM3hkZHdXRm5kdTNZZGpmUUZVNUhMN3JNUHJyRytoMWUxQkdwOVl6MzdNRFNzdUNsZXZyNjVpZm4wZFpsZWkwT3crYTEwaThzT0xGRkFGZDU0SGhjSUR4T0JHcVRJM3RTWHBVTUg0VTBmUndBR3JEdzlkdzErUXpyMWxBTk5VdmlWVDhEZmNQRzQ4VG1DMnRtL2U4S2FTUW1yY0JpVTcxcmFBUG8rcXFPKzlCenFNc3k2aTVrZWM1aDAzY1QzQkFHQTdkYmpmc1pHdVJSN2tGT2ZOd01PTE51ZEl4OUNMVU9HbWJhZkFtdlQvdlBaeTFPSERnQU9ibWhURjB2NnArZXVVTXppMWdnSVIwQ0VDbWxXemVaVjdoRTR0UmkzUk9JUUs4ZUh2VCtlYWhCMi9XVHB3TWpJRU15aGdnaElaa3lzQTZCZ2tscmJ0a1c1SnhxQU1qdzVhc2JWSldGWWdVV3EwT0ZCSDJuTGNiOXgwNWl0V1ZWWXhMVGg4c3VpZzhCOVgxSUtXZ0lPRUZGaDRPbWlUc2xsT1JNOHJBbm5BWHcyWHFzZWk5QTFHZFlsc1JNK2RhZVR1R092WDdmZlI2SnJCYXBPOHFqRWNqakVQV3FYYXJGVE5GblZ4ZHhhRGZSekV1a09jdDVIbU9icmNIclJuNDJkall3R2c4amhtcEdMRGg5aW1LQWtCSWpXd3l3RnFlNDZONGRkMjNxc3FqdEJYZ0hJd1NIYkVNeFdqRTgwTUFiaVdzbUJDeUVaTE1VV0o0MXVLd1dtbG9yZUMwaTh3WDd4eEkxeGtGaFhXUm14eTJzT0IwNHpWN2lTQUN5QVpLNldDMEFrb0xTS1RnQUE0MWFveHo0b3hlMUdRcUNHc0pZTmFlVmd5T3NaNVVoVmFMZFdObWVEaUMwYy9BbjFkTm96ZDErRGpyNGNseC95UU8rVWwxVDd6bCtvOUdSYWdYWjNFaUFuUUk5L0tLWWp2VUlGa0FCcWhlZDdNOHIwRWRJclR6Rm13SU40VFdBWHgwb0JDNlUxVlZ6ZktnT25zV2p3SEI1SmpWR21ZV0Jpd2xnNVBsREdCYUd6aHI0MW9qakxPeXFtSzRsdmNKTzhRSGRtWm93eXFBVmNZWTZJeERsRUFDM0hCSkFVWUJ4NFMxeFE0Q3dEdVBsYlUxV0krWXRWYmFHVUVMeVNpTmJyc05uZFVMbCt5SmlBaUxpNHU0Kys3RHNBTEFFYkRRelhENXR4L0U5MzdQRTdCeit4S0RWRXJCR0s2VGhMQXhhS2dTMEZaQUdOYmY0WkFwN3J2eVhaT2RwdUU5R3A5UGxyalBJMFN3elhyUkx1Sm5kQ3BRWnBZVElBWEdKc096ejVWejVVektiYmZkaG9zdnZuam1keC8vK01jeEdBd3dQeitQaXk2NkNCZGVlT0Zadi82UkkwZHd4eDEzNEk0NzdzQ2VQWHZ3bEtjODVheGY0Nzk3bVJ6SHM4cDRQTVpkZDkyRnViazVkTHZkUnVLVkI2c0lnL1JidFR4TXdadmttOFFMUVVTUWVIazAyQjhUWU1NcDFwaDZFWnNObUVpZDZzV3EzaFRWZGJyL1JSYkc5Sm9zSVpmY1oySkFUaHE3OHR2OSsvZmo4T0hET0h6NGNOd2d5UGZwYjA3SjZwR055eVkyMnpTY0paNzhCb1kyczlsUDQzSFUxL0FTSWxML290dnRZbWxwQ2ZCTVg5KzVjeWQyN05pQlRxL0hWUEN3MmFqS0NsKzcvUTZNMWphUTVSbUd3d0gvRGl6Z0tlMzRZT3cvVW85b3FxUGpvU0xqaFlnNGpDeDlybzF6bkg0R3JHbWdMMkkvY3VHbWh6YnR5K2x6OXhMZnpnS1pqUkxvM2J3eERBNzJXZlVnWXQwSnBlcE5JN0dwaGNDT0tJb2k5bG5aYk45ZkFFZHAxZ2FSYTZmZ2pmTWh3NUJ6R0F6NnlDYlNnbnNBS1l1SXFLYnBjMkdQc0hVV0V2SmlqTUVqSHZtSTJOOTkzWVJudlp6cHZGS0xkQmFSYlNNWlZEWTd2MCt1TXd2dzViL1RBUEEzdXh3N2NnU1Z0YXlaQVVBWk5tYklJV1lpa2pBTUFEQlpCcU1OTkxHZUJBVmhhZEtzTDJLMHdkZ01RRW9qMDhEaWZBK2QzR0JqckdDcjRNbFBoSElKYUk1Vnp3SzRFUUFGT0wyeFNrV2RhMkF3Y1RuRXRwUTFSMmtOclpnVklobW52UGV3dHFvWkNhRkl1Rk9lNTFoZFhZVU5JcnJlT2JUeUhPMU9Cd0NESi8xK0g2MGd4bHdic2o2eVZicmRMb2dvNk54VVlVd1NNbTNZb05RYTFXaUFzaXBRVlhWYkdHM2dxWXBqVG11VDNHc0EycVhQT1RhMlpad0p1QU13OEdQeWpKOFBlZlI2UFJUakF1TmlIRUVBWmc0WmpFZWoySlpwZUVpOUVTWEFzekhzdlFkcFJFQkRWaDNKN3VmRGZNZ2h3c3hLc2RhRlVHT0s0VDJpV2FlU01lUkR2UkhZSktsdW5iQUpCUlNUOXFvemZWRlM1NURNSU9rZ21URU1Wb1NpRlZmV2FGMHpjNklCRDJpam9taS9pdk9Zai85aXRpRWlLSlhvVzNtZ2xlY1lqb1lJbDRpYWNaa3h6UGFTWjUzVklzN01Ob3ZOQ1pXcEFPalptT2JhdW9xQlNhbUtjeUU4U0RYQU1SWjZwNkJWeGdkcmJXQzlBQ08xZ0xxSWdydVFSVXVGZnVjZFo1ZEtSWkcxVmhIUWs5QzczQmhVeHFFL0dNSDU0SHdJejBuR3MxWWEyaWhrdWVId3NNQVFsZlVreTB3SUlSekVmdHpPRFI1eHdmbDQ2aFZQd0htN2QvSjVOUVhBaHZ1NVZqbzhQd0Z1VkZoalZMd09BelljSnFlVUN1SEdGRkxKVTJBdGNZS0x5YmFCekQraEc0bitqK3dkdGVLSE5jdWhOL2xhempucFJKVFhxWjdSdWZMd0xHdHJhL2o4NXorUFcyKzlGWTk3M09Qd3BDYzk2YlIvKytVdmZ4a3ZlY2xMOEpqSFBBYXZmLzNyc1h2Mzd2amQ4ZVBIY2UyMTEwWUIvbmUrODUxbkhid3B5eEl2ZXRHTHNMcTZDZ0M0L1BMTHp5cDQ4NUdQZkFSLzhBZC9nQU1IRG1ELy92MTQ5ck9malVPSERwMjE4MCtXWno3em1UaCsvRGdBNFBycnJ6K3RhLzNidi8wYjN2U21OK0dYZnVtWDhNUW5QbkhUNDI2KytXYTg2bFd2QXNEcnpZMDMzb2p6emp2djdGUThLWC8xVjMrRlQzM3FVL2pLVjc2Q0p6emhDZmhmLyt0L25mVnIvSGNwRHd2dzV0VFpwcllHSWlhL2kzK0I2V3dneVNLVnNoOWNRQ0ptWmZZUlhaaXA3MzJ0ZFJEWktiNSs3N2VvcjRnYSs4YVBBTm14RVdxaklkS0xQY2R0Tzgvc0lhVVZMcjMwVXB3NGNTSnV0b1NkRUJSd2F0S00zS3Bja3hBWlNHbVl4VmFnVC9NN3VXV0tIOHpLOGpYckdkVEZOcTlCYUJoTUFLSFZNbWkzYzFTVmhmZkEwdElDOXUzYmd5eHJJVE1HUGo0T2o3dnV2Z3VhV0xCeU5CcENHOTRNNWNHSUQ4N0RzMnA4MThZZWcwdFZWY1ZRRkdrUkNnQUhuSVRxU2J1Zi9zWW9GV2llMWFlUzAwYWdvZjdPUnpIREJtZ0h3RlZOTWVJSVkxUVc4dVRFWUczVUI0QUlKeXBWTWtPSEd5VDJ3UWFESWZ4ZVVuVnZWVkx2SU8vYjZ6cG5XUjQ5NURKV0F2Y0JEajVxQVJYRkNGbHVZcGdHUmU3UTVIeFFBem9FdGoxZFdjTER3ZGtLZS9idnhlN3Qyd0ZiUVVJZjREaXNMQnI0Y1V4TmFERk4zR1lEWUp0MTM2NDVGaVk5b3VsZmFSL1JqckRlSTBQZGJ1a3hrMjA2L2QyMGtMSDhmYWcyNzFkYzhkM2hWV0JuRUxQT3lCT3F5cUlxSzJZU2hJeEpvOUVvc3Q0WUxMUlFjQ2pLRWJ3bEZNTUJpaEJTVVRtSDNkc1hjT2MzTlBJaHdWcmk1KzV0QkhBNHZTNWlud1lRNFhVcjJtZFIreXNZejlBUklCTnIxay9FU2pJRHhhQXNLeFpsRGJvYnZWNlBHU0hCOExXZXc5K0tvbWlrdDdmZW8zS09OVmpLRXRheU9EcmZjNFd5ckFWZWpUR1ltNXREVlZWWVdWbkIrdnA2QlB5WXJkU0M5MkJoWWtkUWxpMzFOTXlvRE5mUVliMVFwRmo3ZzJvdUk0OUFWaE9ENXB0UDUwV2xOSHlZSCtIWktPeTFPRk9XYlZjNGR2SjRaT0E0NjdCenh6THV1ZWNlbEdVWndkNjBWRlVGWlRTMFp5QkFXRE5WVmZCeklCWEF0aVFFTGp4R0Q0K05qVDZFRzZVb3BLSU80RXdVSWs0QUNIRzJwQXdKQVRoMFlxZ1RoYnJGdVpaWFAyTTRISTc3S3pOaDREeXp5S3pqckhsS0Mvd1BSUWhhTkZ4UzBFSDJBVnJYMmpEaTRLbzFsUkR2bTVrbURBS2EvZ2FxU2dVZEtRWUpzaXdBSHJrQlFRWEdSOGppSmRuQ2RNMGUwa3BENTh4OEVsRmhMYXlZTUZXa2JLTWFmQWpQMEVsSWxXN29FOGx6am1GdFFlTkc5SllVS1hqdFkvK1V2WkJSbk5XTHM3Vnh1eHFUSWMrQjBYZ1U1LzhVVE9OcktuUjduY0NZNDhxcndHcFNwTkR0ZG5IMzNZZDVIbEFlM1hhT2czdDM0Ly80L3FkZzM1N3pRUENSZGNOaGdEWExKdTBqVVN3YUFWZ1BZWGhhTVZoS3hIcDRsS3hUc1o2a29EVDNaYTExWEZ0NVlsS2hEcUhwNHpaTU1sT2w0c1hwL0RNYjBHaytxK1phMHdTZno1VnZWbm5zWXg5NzFzLzV6bmUrRTA5KzhwTlA2OWl2ZnZXcmVQR0xYeHlmKzVlKzlLWFRCbTlXVjFmeGk3LzRpeWlLQWpmZmZETmUrTUlYNG5XdmV4MmU5clNuQVFEZS8vNzNSK0FHQUg3cnQzN3J0Ty9oaGh0dXFQZUFXNVFzeS9DTVp6d0RmLzduZnc0QStNSVh2b0NpS0tJOThFRExyYmZlaXR0dnZ4MjMzMzQ3QU9CNXozdmVXVG52WmlWMWdwNk9vKytHRzI3QWIvN21iOEo3ajJ1dnZSWWYrTUFIc0dQSGpwbkhmdTV6bjR1dnI3amlpdE1DYm43bVozNEdkOTExMTZiZi84M2YvTTNVWi8xK0h6ZmRkQk1BNEpPZi9PUlpmUjcvM2NyREFyeHBHRFJickEvaXlaRlVya1FxNnIzVW5zNXBnMlhMYXhFYUM5T21xWEdqdzZ3R2FTYVAzT28ycHV0U0c0engvN0pJSWxrODVUclJ1Mk5oTFllOU9PdXd1TGlJUTRjTzRjdGYvbkp0Z0JHeDVSeFZrNE51QXdUQUNLQ09EN0NLcTdNUkNNQ1QxdG1GK3hianFQNHVtamRUZ0VGOWw3NFprSFZhaG50cW9ETFRvdC92dzNtTDFkVlZySyt2STg4S2FHMUFtZ0t0MjZQZjMrRDZPb3UxOVRVMnRBbklRK2FubEdXVWxpMzd5MmtXYVYvbjJDdnFQUnM3SGtLckIrUUJ1S0MzbExabnFFanpiZnJHVG53ZitrazArQk52SEwrZEFDSGRqRXZNNkpJMDQ0TkpFRkw2bVJJMGdsU2RvU3pCTUdVc1RtNE1KNzJDVzVmbUJyT1Z0eUtqWnJLdUlzYnB2VWRabFVHa1ZEYnRzNitYVnNOYWkwRy9EMjBVRnVmbjRYMkY3L3pPYjRjMm5JbzM5WEZTWStSdVZ2V3Q3M0V5WTlxc3NqbjQ2MFFSTmpFNmZhVDR4M2t4QVpSbW5WdkcyK1FHUHpJQ3o0QVJkamJMMHZJaUc4M1dnaFNMczhLSExGK09BU2ZyWEdDUTFDR2dLdDZ2ZzdVbGkvYjZrQVVvbktQMERzZE9uTVIvZnUwT3JLejNVV21Gc25KeExRaXRFQUZKRll4MzBWTlNBVmh6Q0VhWGxibWN4M1hNSnVRQlVBM2dTQnRyclZHVkpSQ0E1U3dMTEFacjY0MU1BR2lxcW9KM0hxUFJpSityMGVqMk9HencrUEhqS0FZbHlnQUNjUmF0TnJKTTQ4U0pFeGdPaCtHNkZQUTQ4Z0RJRk16VzhweStISUVkdzRLdUhPYkZBdU1taWdCWHJvS0dCc0ZFUmdGakNjSldBY2lyc080d2dNS3NqekRwQmUyZ3FpeEJIaGlKUUQ0NTVDRlZlbG1Xc003RmVWemFwRTY3UGhrR3dvMXFqRW5DYW54c2EzRWNLSUMxV0loUVZoYjlJTllzenlLdURVZ0FqK1I1VFJxdktiTTFaZGNZSTdrRkVkWnFENjBCRmNLRmpHSDlIZ0t2V2RaYUJyd2tMb21hdWo4cDIwSkFHaEh2VFlXdCtYb3ErZXRSRmphMm1WRWFhT1d4LzNqTElLVUNBNGZNT2d2YmhuQnRFektBcFVrYUNCUXpVQWxBTDlvL0FRVm5mYWJBWXBHNUp6cVV3bjZ0c2xVRXZ5VlZ1VHhiZnExcVlJVGttZkwrd21nVDJIaDFtQjFydG5HYlowWkRlOEI3UWxWYUdHMUFTaUhMREZ6b1Q5eTNWUUNkaEJsWEcwWHRkZ2VENFFqVzhqWGJSdUhnM2wzNG5pYytCaGRjdUJla21PVmtKaktXcGN3WUFVbUpDQlF6dllXUUtxTURXMGZ6ZDJHK1p2QW1kbUdBV0RnOWdvOUpobFRPZUNXWjNzS1dMU3h6QWg3TFRpcDladkZaQ3Nnc2ZTMmNrMXlUS1pqMndYUGx6TXRyWC90YWZPeGpINHZ2TDc3NFluendneDk4Q0d0MCt1WFFvVU00ZVBBZ2JydnROZ0RBWno3ekdSdzVjcVRCb05tc09PZHcvdm5uNDU1NzdnSEFESjdycnJzT2ozM3NZM0hpeElrSXFFajUrdGUvZnRyMWtuNTh4UlZYblBMWWxBbGZGQVdlOXJTbm5YTHYrYmQvKzdkWVhGd0V3T3lkMFdnMDg3aGJicmtsdnI3MDBrdXhiZHMycksrdmIzcGVZZEZLT1Ixd0xyMUdPaGVmVHJqUlU1N3lGUHp1Ny80dSt2MCtUcHc0Z1d1dnZSYnZmdmU3UVVSYlh2dlRuLzcwcHQrbjlUbDY5R2g4dnB1VlNVQ0xRN2E1REFZRFBQLzV6NThDNGo3MG9ROXRlYzcvS2VWaEFkN004akJ2OXA0M0l5WWF3c21CY2JHSzRBT0NrZFd3ZVdkN29MZGFucG94OC9Xbld4VkN6V3ladko0Y2tYNFVZLzlEcHFUR2lTQjJSMjJzSzFKd3hHRWlCdzhleE1iR0J1Njg4ODZaSHBMME13WloyQkQxcmdZYzB1OWxJeVBYY3FFZXNtbjEwdGFUMTNIMTlUWXI2Zk5wZkZaWHR0bFd4UEg2bzhFUTNsdU1CaHNZOXRmaDhvcHB2VHFFVlNqQ3ZuMTdzYkUrd0NCa1M3R1dQYmw1eGtLQ1p5czErS1kzRmpZOXRxb0FVc2hiYmVqZ2FhT3dNeGFRVEVCSUFiMG0yOHk1emZsS2dPZFFqNG0rVGNrbXpmbm12Y3AzbkpraitUeDY3SHpZbkNkWDhaTXB3dFBmRVJ6NEd1Um14T1Y3SHplTlVzVHdTT25hcDF2RSt6MDNOd2Z2WE15Q3BGVXQ1Q2w5a3pPVEVCdVVNVU5RMkZpenRSVHJHR0JKRUFoTFN3czQvMGtpbkFBQUlBQkpSRUZVZjk4ZVZMYUVVc0NCOC9maXdJSHo0WDNOUW9wV3ppelk1aFRlU1VjMThNUGo3NVQ0VGpodEFweWxBR293NEV5V1lUUWFjVWlOY3lCcjRjV1FDRzJIR1NET1p2T3V6QUh1SWZTMnpzL1AxU0xYSWV1VUpnVmJWU2lMRXM0eDRKQ1pWc1BZVm1EaFYrY0lUaE5hSWJXMnBFNEdBR1FhblY0WDUrM2FnY1AzblVCaEhTcnJXTE5FaktNRWhHQU0weWZPQW41d0ZFSjl0S3FaRWRFSUNvQU5UNkV5cDlVWjJFaXhtRHFuNU9iTm9kYWF3OEFpQ005aXMrMjhoZm1GZVpSVmhTUDNIY1c0S05EcE1IT2wyK2t5QTlGN3JLK3ZZendleGUrRVllTzlSMW1PUVlFMUkrRVF6bG1NUmpiMmcyNjNDKzg5aHNNQnFzckIyaUxVUzBIcFZoVGJKU0lZbmFPc2dzNElPTXNTRDRtZ1BTT0M4b3BGaFJWSkZrQUxReHB3OVlhNG5RVUR0dGZHYUZ4aWJXMFZQSDVWYkpjcHhwbWtWZ1puQ0ZwYlhZWDNyaGJ2VDR4WFQwQmxIWlMxS0Z5RlFiOFA3MzNJT0pTeVY3Z29wVU1ZVFZYcktBVWpQYTBIYTdVQU5yU0RxeGpZU3pXa0pKUkhheGFMTnBvTitzZzBDVXdMZVU3Q3BrbjNLVlZWMTJNUzBFa0JIQVlCZVI4aHpCV3BaOHRrZ0ZMTUFOVUVaejBJQ3EwOFI1NXA1Q0VNU3VhVVZQOG9zcEJDMkpLd3AvS01tVU9lVVJ4NDY1R1JoaVlOUndTdGdFcjBqTUw4bzRPV1V4WDJFaG9jRGlWYWIxcHJ3UHVZU3B2YlVNYzVDYWoxV0tJVFFVbDJPSXI5UlZVT3RpelJhK2NnemVCZ1VSWm90M2krbUp1YjR4QWpMNkFZWHlQTGN1ak00Tmc5aDBGUXlEUENnYjNuNGVxblB4bVBmdlFqa2phbG1HNWVXREZ5ZjRRYUZOUmFBOExNVWh3NkpZQ09VbGxjUlRqZGZRQW1WVEpYRTVBS1BjZlB2UUF3Y2x6VHNaYnU1eVl6dXdIQkVDUmk5bUN5QjFBVGU1SFUrWEt1bkZuNTFLYysxUUJ1SGtqWnZYczMydTMyL2ZydFpzREltVEo3bkhONDlyT2ZmY3JqYnJubEZpd3ZMK05kNzNvWGZ1ZDNmZ2QvOGlkL0FnQjQzZXRlaDI2M2k1Ly8rWjl2c0c3T3BMVGI3UWhjaUhQaVRNcG1RRXhhMHY3L3NZOTlETmRkZDkwcGYvUEZMMzRSVDMzcVU3Yzg1cnJycnNOem4vdmNVNTVyczVMYUw2Y0RxTzdac3dmWFhITU4zdkNHTndCZzhPMkdHMjdBQzEvNHd2dGRoek10cHdMbERoOCsvRTJxeVRlL1BDekFHMmVuUFZtemlteU9FUXhlTjdGSXllOGprNkwrWVh3dmdJcGtTcEJObHE5cE9IeWU2QlduR3BWSVR1ZDlFSEdWYTRVNnhYdENzMTdUTjUwR0dmbEFLVzhhU3o0Y0Y4OUhJVzQrM0tlSUNoSVJEaDA2RkRLT2JFUXh4b25XQy9XdTZ4bzlpUUZNaUcyUmZDL2V5eFMwU2ROVU40Mis2Ylpnck9JTXZQY2VTRnRHbnFYV0NsWEprM2V2MjR0Q256NXNRSlJTdU9EQWZuUjY4M0RPWXpRdWtCbjJLbVpaaGl6UDRFYXowMmllalZMM1F3YlV1cjA1NUNIOUw1QXlBdXJqdWY4QzBaS2ZjYzdtdURqZHVpZlBFTW52dzNzQmtHWmVKK2syREZwTTk5K1o0T0RFZDRSNnNaRy9XdXNHOG42Njl3TFVtL1hlWEs4aE11cENHS0hsaXpPem9LcnErNXVvUGpkenJUZEZSSmhmbU1mT0hUdlo2Q1hDZUR4QXQ5ZkJucjE3b0hUSUVPTXR0RHI5NlhqV3VPZkhMODlRK3N2VzU1Z0UwRkpBV1BwVWFsaW1BS3RjaFFCUThvd1FEWjUwZzI4bit0cERXL0pXQy9WOXN6SHNLZ3RiRnNqekxPcWVwTWFGOTVZenpiamszcXdEOGpyY3hRUHdtZ0d2aXg5eEFiNXkyOWN4R0JYOElFSXFYbzhBOVRXNmtEQStWTTBDSW9vR0YzOFhQUGpPc3pIcjB3eURIRWJqQXlDa2xFSlJGaWpMRXNZWXROc2N3dVNjUTd2VlJsbHk2SmNuaGZYQkFLT3lnRllzRml6WmJRRENZRGhFS3dnV0s2VlpNRFpKZlMyRzkyZzhRbVdyT0g5cnJZUElzOEZnTUVCVmpURWMyb1F4b0FKd1VISzdXZ0MrMWcxaHJaRUFkaW1GNk80bjBaQkIxUGp3amtCYXdjQmhvVHVIQ3crY2owQVFnYWM2ZGZqSmxUVjRHS3lzcnVHK1k4ZlI2WGF3ZmRzeU52ckRhYTBzejVuSWxOSm90UXp1K1BvUkVBV0FsTUpZVXhQOUE3eVdyVzJzSThzTUFBOXZHWmhscGlJQnhLR1hLdWlRQUQ3b3ZnVGdoUGdZMlI5NFoyRkNhbW52SEMvWGhEaSt2UGZJdzdPcXFnb3FhTFNJeGdvd3ZSRlB0WXBTaHMya0lVMmhIMmFHTllpY3N3emFlOUhkNFhBbHliU1dtd3dFaGNwYWxLNE00QUwzRndmRWNEblJWU0pGMENGN2t2Y2VqaHhyeUtnYWhPWis2R0VCT09KNVh1WWhwUlFvQUROU1YwNzFybUVVTTNCWUY1K2d3RzNxUElQN0ptT05LOG5JVnFkdTl3RFZiYU9WQklqejJzWnR4MDZiY2p5R05nUm9oVkYvd0lBUUVlYTZYZVNhZGJHOFBIZXdMbEduM2NFMzdyb3JzR0dBQy9idnhWVlBlU0l1L2JaSGhsQTFCcFVVc1JpMkRpbkhwZCtiSkVRckFtMGs0NEw3cTNDWWhGMlVydXQxcXZCSllEM29QWG9mMjk1N1h5L1l5VnllTW9tbDNZRjZUOHRUWGNMb29WcWNtSkk5aVFoU0IvVDZ0SmlpNXdxWHRiVTEvTnF2L2RwWk85KzExMTQ3TTl6cExXOTVTM3o5Z2hlOEFCZGRkTkhVTVE5RytOWHBGS1VVWHZuS1YyTHYzcjI0Kys2N2NlV1ZWK0l0YjNrTHZ2akZMd0pnVWZJLy91TS94cUZEaHpBYWpmRDBwejhkNC9FWUFQREJEMzR3Q2gzLy91Ly9QdDcxcm5jQkFGNzg0aGQvUzR2Y1RwWWJicmdCdi9FYnZ6SDErUS8vOEEvUFBQNjk3MzB2SHZlNHg4WDNQL0FEUDRDUGZPUWorTXhuUGdNQStLLy8rcStwMzF4d3dRVmIxdUYwV0ZIQ3lIbmU4NTUzUml5cWIrWHk4QUJ2Smd6SnRNeGFMaVlaTGJKSUNlMVdHQkJ4Mit6cmMyblpoSVBxaFNrZW02SXZIak0xU1lLam9qNTN2Y09mOUZSN212Wml4TytRZ2ozQnNFcG9zZEhxOHBOQWpBZ1oxbDQ0N3p5NjdUWU9QZUtSK056blBoY0VMUVVja0l3ZXNyR3FqWGdJR09Nc2ZERGVKbGs0RGg3T0pRWitOQUxyK3N0OWUzakFFWWgwekdBMUMwUWk4ZERHVTJ4aHdZYVNaUmxubHluSFdEbDVIMjlBQ0ZCQm5GT3UwKzUwMGVzdHdPUWRtTHdWUGRoNW5tTThHamZPS1p2bXplSklUOFU2bUdJeXNIQkdGS2lFbFl4T0NxTmloSlhWVlhqdjBlbDBBRklvaXhKWm5xRTcxNFV0UzlqS0JrT0d3eGE4cXpkaWNSUG93MFlxZkM2cGV5Y05BTG52MUxpY2ZEL2JTRTgrODNhQ2ljUGZSK05JakFoWGg2b0FnQThlVTJjZFJxTWhyTFdSNmw4VVJjUDRpRUtSTXdESEdCcUJPcXZYL0J5bkNiY2hWUzFwamJLeTlSZ21nZzNzSGdHc0pBMnJoNDk5MVdpTnhhVUY3TnExSGUxMm0vdUFxNEt4cGJDOE9JZGVqOFZnK1ZiVHRLNXBtNXhaSDZsQm0xbmd6dVNHZmVLWHlad21iWUlKOEdaeXZpSFVjNlRjT3hHSGdYbTVEZ0Zzd0U3MDU5Q2VEMFZKdzJGNXJ1S3dKbVUweU5kR0RrQXdSZ2VnZ1k4RzFZTHdnS3dQdFhZSFJ6bDU3TnU3Rjh1TGl4aU9Db3pIWldCejhSanpjZndnL2srTVJFQlBvcHpoajQ5OTFpRzB1NFFoUVBTdXd2MEZnenpMc3RqL3lxb00vYThGU2QyV1p3Yk9PaEN4c0dxbUdlalFPb1BXR1lxaWhQTWU0NkpnMW9EV3lITTJxRmRYVmpBWURLQ05oZ3BnalFrc29UUURuRklFWTNJb0pTeWRNbVRDU1ZrTmpoa21ua0h6UEZOZ2NrZDREc1RySFdmWjBlelFEOGF1TVJwYUUzSkZlTUxqTHNPK3ZlY2hVd29VMHBPVElveEhZeHcrZkJUM0hqMk9reXRyY05iQ2FJVXl6QmZwUE1qamdNZi8vSHdQUjQ3Y0cvcEhvcTRibUhkY0hKUTJJY3VWeG5BdzRKRFBBSFlJRzhRUlVKWGltTkR4MlNzUzBEdm9yU2dXb2xjcU1TSUk4RUhnZk5LQXRtR2RWcm9KbU1yOEorOVRYUjJnWnJxbW1qY0N4aEZSZkU2Y21jdkdQa2xRMFFoaXpSZUMwZ3A1WmxEWnFsRTNIY0FHbGN3ZlVnY0tZOHc1Q1VmbDJWQVJnekl5UG1wUjR2cjVJUFIvRlp3T2NaK0dCRlJFQ09kV0JBVWRuVEI4N3g1R0t4UzJxUGM1Y1h6eStEWEdCQUZtSHZjRUlOTWNhcmkydWg1WlF0YVZJT1doTTQwc3o1Qm5Kb2I4Q3RlVVNLUFZhbU45ZllPWlFFcGh6Kzd0K001TER6RndrK21ZMFVsWVFhUlVkQWcyNXFzSWxnVFFUV3NPa1ZLQTBSa2s4MXk5ZDYyZnJiUlZXdUt4MHB1ZEQwekFhYkE5SFN2cG1zcExOOFcrS3NlcDVOaDRmTnd3RThpekJsSnM5blBsdE1wYjMvcFdIRHQyREZtVzNXK1d5ZW1VTkFUcnlpdXZuQW5lbkU3WnRXdlgvZFllS1lvQ1I0OGUzZlQ3NXp6bk9YalBlOTZEbDczc1pYajFxMStOcjM3MXEvamlGNytJbDczc1pWRjA5MC8vOUUvam5BVUFiMy83Mi9IYnYvM2JNTWJnamp2dWdGSUs4L1B6K0ltZitJbDRUQnJDSStWZi91VmY4THJYdlE0dmYvbkw4VU0vOUVPYjF2Y0ZMM2dCbnY3MHArT25mL3FuT1h2cFExQm0xWCt5M0hERERXZDB6bGxhUUwvOHk3K01sNzcwcGJqbW1tdHcxVlZYVFgxLy9mWFhiOWtHWndQOHUrQ0NDN1lNaC9wV0JIMGVGdUJOdWxTbEM0UVlISTFqWnhoNTZmR3lkWlAzczQ2cC95Wk1reTNPbDlhellRd25KUUlZZnZJWHM2OFBSTWlHalFKZmd5R2IxYW5KY3ZIaHVoeHFSUjQ0Ly96ejRiM0R2ZmNlaVZsTXlyS01kUGVxcWxDV0ZaeXpzSlpmMjlLaXJJcGEwOEV4NENONktzNTVXRnRyWXpCSU5ja1NTZXZGRzZGb0ZCSmhjdG5uVDhSclhYdVpKajMvdm5GcTFoUzQ4S0w5V0Z4Y0NQb01TRHhQQ0xvSkZjYWpkWlRsR08xV0d5WXpLRXBtNFlpUjJvVGZ6bDd4U1Ivd3ppZHBZNEhWMVRWOC9ndWZ4L3pjUEphV2x6RWVGekRhSU1zem5LZDNveHdYNlBmNzJMNWpPMDZjT0ltNVhnK3JxNnRZV2w3R3lzcko2RjMzbnZVdldxMFdxcXBDbG1Xd3ptTGJ0bTJiOXMyWlpkTkRVd0NUUGJJQ2xDVWpLd0ZFbWJxdGZBQklDSkZFUkVSb3RkcHdsWTNpbytQeHVMbFJQTjIyaFVlZTVZR1JBUTRmTWdaWlNEOGVnUzBBbzVDT25NUkxUdHluYldYaDRiR3dNSStseFNXME8yMlVSWUZpekdLM2lnaWRkbzY4bFNIS0lIdGI0NmorZ1ZESVpkNUp4dnZFdUpqZEhMTDVuakVmVFB6SU9SZERMQnJlK2FrZk1qaVJzcVJBTll2SGFHWWxXRHNMZlAzbUZNZUlNWURBSmdxWlp6Smo2blROaWJIaDRZTU95NlF1Vi9Bcys4Q3lJQWJJamNrd0doU1k2ODVqcmp2QVJuK0VZVERjYXdPb05tN2d3bDlmYTY1NUtKQnkwU0hnWXQ5Z3NNT0RvcmVhcUFibWVWeTBZcmlPWkdRVFJvMEkrOHBjYTR4Qm5yZlE2ZkNZWDF0Zlo0WmxZTWxrV1laV0s4ZG9PTUpnMEllMURMQzAybTIwV2kxQVVZemROMW9qTXhsMHh1R2MwcTJxcW1MUjJ0Z1BHRlNWT21xbG9MS01tUlJhb1pYbEtFY1ZKS0NRU0lFMGg1OG9VdEE2WkRKU0xNNnFDZWhtR1hidDJJNU9TSHV1akliU0Nsb1I5TUk4ZG03ZmprZVVGa2YrNnFNaEpLd0RwWWhCaDdLS0RENWhMTXpOOWFDMVlaMEJDcXlueENCMXpvTEloWkNqQ2twcFpLVGh5aExGZUl4V2k0MlZ5R3h4SElJRll2SGdQQXNzb3lSTUtXVVBUbWF1azFBWkNZRk93NzFZWDRYaU9WS0RiaEw0a05CSTBYd1Jaa1RzeTg0RHNNd2VjdHp2akFrTUdsOEJoTEQrZTJqdDRWd0ZwVXhJWjIxQXJvcm56N0tzMW1ZSjlXRkdyNFYzb2Q3RTdHaCtyZ3hZU05wdlVxSm53d0JNeWhJYUZ3WFBLMkcwRUZHZHlwMDQwNU4xTFBEdkFtQ2l3NzNLSEprWlU5Y3J5NkpZdUxTclFoTThjc0ZwZGUrOTk0YjI0S3hPYy9QejhCN29kWHM4dnlXc1V1ODkydTBPU0Ntc3JxekNLSVdkTzdianlVKzRIRSs3NHZISU1oWG5HTm5icEdOWndxTWljQ2tBbTd3bUhjUG1oTkVtd0p5QVZTWXdlR29HZE93ZU5XQkp3ZUhZMkpmT3poUWw5OVdZNHlmNjIyeW1aWG9PeFNDWHFqVjd6cFZUbDMvNnAzK0tZcTFYWDMzMVRPSFcrMU5PWlVUL3dpLzh3dFJuTDMzcFMwL3IzRzkrODV0eDJXV1gzYTk2L2Z1Ly96dCs2cWQrYXVaM2YvLzNmNCszdi8zdE9ITGtDQUFHVHQ3Ly92ZmpFNS80Qkw3dis3NFBBUERSajM0VTczNzN1eHUvKytkLy9tZTgvT1V2eDJ0ZisxcTg4WTF2eEN0ZThRcmNjODg5NlBWNm05YmpmZTk3SDk3M3Z2ZkJlNCszdnZXdGVQempINDk5Ky9aTkhmZG5mL1puK01ZM3ZvRS8rcU0vd2tjKzhoRmNkOTExcHkzRWZEcUFTMXErMmF3blk2WWhnd01IRHVDdi8vcXZIeEpoNE9jLy8va0FnTzNidDI5NTNOVlhYeDB6YVgycmxJY0ZlRE1KMEFCTm9HSXpqL1JXb012bUJ0WU1ZR1FUK3lUZDBEUkJuODJQVDh1a2FvbDQxOFNMSjErTHZ6QTlicXQ3bTM1ZGU3VXV1T0JDSE5oL0FOWlpqTWNGeHFNUnJMTWhFd2x2NEt1cVFGbU9VVllWYkdVNTVXNlNwdGJha01uRmdvMWV5OENQeE9KN0Vkd05JRVUxdHJWK0N3QVEwNWFkWStNak9tZ0JvSEljZGtYRXhtRmdBTGpBV0FFNXVFbzhscldCV2xZRlRLYXd2RzBPeGhDOG85cGc5OUlXaEZhV3c0RlFXZDRFZDlvdGpJWkRObUlleENMUHpQbWE0U0NzR01DaTNXNmgyK2xpWldVRkFORHQ5bmdUWHhRb3h3V0xNZzhHV0RtNUV0a1NnK0VBemp2TTllYVE1VG5La2dHZjR5ZE9SSXI3dHUzYk1Sd09zTHkwZkVvOHF0RS8vZFo5T2R4VUFDNFV5cktLNTZoVHl6STRBZ2Q0SlZsM3dNOGxnajExWmhZeGF0TDZuQWs0ME9sMDBBN1BVVGJLNDlFSVdaNXpDdUFRTHBXRzlmRjQ1MnRybzdCangwNXU5NnJBZUhVSTZ5cTBXeTNlU0JOUUZnTzAyemwyYkY5Q09SN0JxRkRQcUMzeEFEYXdxUmQwSmh3emE5NnJBYlBtTVhWZENMeG9wMm1uSjRzWTRKTk14VFM5c2pDVnFxcWNBRTRmZ2lJZ2Nob0dSZ2c2WFZUclFpZ0NCVEZjU2FHZDlyTVlHZ0NLT2xJT2hIdU9uc1FmL2ZFTjJIL2dJSXY1YW8zTU1hZ2M1N0lFZkhhVUFEREJZR2I5SkNWOHMrQ0o5OEZqWFR1NjVYbWxMQXRodFJSRkVVT1lSTGlZaUpDMzJ4aVB4NndSUmNER1lCM2pjc1RQT2pOb2haRE00WENBZm44ZFFBL09XK1E1cHhXWDBKZlJhSVFzZ0JRTVpoSnNFSHNtZ0VGdEFOWXkwQy9lZis4QkhUUjV4dU54SUQ1WnVBUXdVb2JuMzJBNlFrUjZqZWIweDBTYy9sb3I1amZzM0wwVEpzdVlrYVA1ZUFGR1NDbDBXZ2JLRWs2Y09BWmpOSUNRcVlmQXo5dnhzMVFFdERzdExDd3M0T1RKazdYUjZqMVBSeTVrWGlRTlVxeTFRNlJoQ01pMDR1eFNrUUhhMUU4UkVBUkExR3BKc3lJQnFWaGs3U3BLMlNFTUpxRHVmNzVtdm1wVmh6b3pTMmNpWEZGOEpMNW1WbkM3Y2hpUlVneXNWcFhsYTJnTzMySEQzN0p1VTZnN2gra3dPSmJwREhBTXlsbGJwNWcybVlZS1JqckJ4ekNnb3FpQ3FDOEY1aEFoQzNvdVZWVkJCdzA1bFJyMldzWVpqMFZKcTg3RE5EQ2o0N0xON1dFME01WDRlVGZuUDVPQVp0eDJQT2NMMDB5ZXUrZ0s4UlB4SUsxeGNtVVZ6Z09sODlEV3d4aUZYcStMVnA0alV4eCtKYzlkd3NhTzMzY2ZBR0J4YmdIZmRzbUZ1T0pKajBNcnNOaWM0NURER3FTcnRZRGtuOVlhV29Bd1VqQTZiMmdteVROT25SY3BnQ1BQV3ZaV3NWMmxieUNJRk1lNWlOdEYrcWVVU1NhT0QrM3ZNUU9BSWNtT3A1aTdsR3dScG81VkQ1OXdsZnRiK3YwK2Z2VlhmeFVBTURjM2g1Lzd1Wjg3YStETjJTNHBNK1ZVeHZWV1pmdjI3Vk1zbDg5Ly92TjQyOXZlMXNoaUJBQi8rWmQvaWNzdnZ4eFhYWFVWdnZDRkwrRDk3MzgvUHZuSlQ4YnZMNzMwVWh3K2ZCZ25UNTdFTGJmY2doZSs4SVc0K3VxcjhjeG5QaE9QZi96anQ2ekgvdjM3NDdnWkRBYTQ3cnJyOE43M3ZyZlJqOWZXMXZDSGYvaUg4ZjNHeGdiMjdObHp2Ky85d1M0LytJTS9pS3V1dWdwVlZUWDBoajc0d1E5aWFXa0pBUENpRjcwb0FoK3p3QnNBV3dJM1YxNTU1UU91NTJZZzFWVlhYWVZmLy9WZkJ3RDgzZC85M1NuUGMvMzExei9ndXZ4M0tROEw4Q1l0c3d3UEs1a0FRSUVWSWd5WUxhd0xqNUErVVR3UEtvSVQ4VmNOWTRwTHc3Nk5nRTN5L1JaMW5tVFZUTE5zMHBoOVRQeE5qTGJ3LzBuekxyME9Bd1d1cHFjSStCSGFoZS9WQmkreHZHWlBwQ0lmcVBLQisyTERSaW1DSmZVR2tJdUs3UmJiTC81bFJrTFlBYkNCUlhVMk1QSnAreEtFSWVNRmNLTEFVcEZ6b1FaakxGOHdobUFwUlRBNlpONkkzQjJTV3c0QUZoc1RSaWw0VjBKcHcwWk5LMmZEVDBuWW1laENOTnYyVEVxNjZZNmJzVlRVT2Y0anRGdHRQT1l4bHdYUWlvRVFyUXlHd3hGdlhBbFlYbHBpQXhSY3Z6M243ZUh3SUtXUUdRMmxXaGlQUmpqLy9IMW90MW9veXdyRDRSQUxjL1BNa3BxWlVncDFIVS83SGtObXN0QkdaVG5HYmY5MUc3eG56K3Z5OGlLMFZsaGNYTVM5UjQ3QVd3OUFZM0ZoSHN2YmxoQ3NiSWdSS01aMFdaWU5qL09adERtQllwYWQyKys0QXhzYkd4eCtCbUJwY1JGTHk4c0J1S25RMzFnUEJoeGlKclg1aFhrc0wyOWpiejZ4Mk9UYStocDI3dHlCd1hBUXZjT2pZUjl6Y3owc0xpNXcvNWNxY2pia2tEeG5OckE4dXlrbkJycjBWZUdkVGY0OGhNc0k2eUk5eCtRTWtiNmxJTGJyUmZUY1Q0aFVLczM5UHRtZ0M2TUZWR2VwOFY1VXRhYkRRTCtaeGRzeWdycVJwUlFNZVlUN25OUVZpMGIzQk1BdEJqaURONFNiL3ZuZjhKZC85WGM0dnRMSDhyWTFkTHRkNUswTXc2S0VrL2txZ0FGVzFoc0tocUVQYlJYYUtZSThBVlh3TWxlUm5wanpwd1hxeGJBVC9hN1NNZ09uM2FxZmRjcGthT1V0Nk5CdnZmZG9oU3g2c2pFam9nREVXN1JhYll4R0k1UmxBVld4NFNuaXFwMTJCNlBoa01laTlheEhZemkwUTJ1RHFpcFJGS01RT3FXaVljMmh4S3d6b3BCenFGRUlUVkdxMXZKUk91aUNxQnJRMFFRY3ZQaENGc2pOczhoVUVQWVF2emU0N2V0M1lqZ3FZSjNIWURoaXNXUmpvQTMzVDBWQXQ5dkN0bTFMR0kyR0VmenlublZYQklTVkxFZ2N0bVdRWnhsYXJSYTY3UTVuSDR3TUl4Mk5lTW04Sk1LNFlxRExPR0xRaFpsRWxlVnNZY0x5RVRZUUcrb0MxTlc2TEdJOGg1VXZNRElJbmxSa054RWtQQ1lBUWRSYzh4bnM0djZtcVFiNnJMT3hMWjF6MEVTb3hnV01JaWhpNEVJYlFHY0Vxc0k2UVI2a2ZBaVhjb0FENjhKNVg5Y25BWGNWU1o5SFpPcWtZMDNDeFd6RjJjSDRtVmp3OFBEeEdhVmFQN0hQaGl4cm92K1VnbWZlYzNyeU5Md1dDV2pqQTdDVDUzbGdvaHBVb3pFMkJuMFUxc0o3QmtpTG9zREd4Z1lEMkFGUWtqQTY2eXlzNS8zRnRxVUZQUHJpQTNqRzA3OGJ2WTVoRUZOcFpDME5CT2FOOU92SnRPRFNUeGpJcWVmVEZJQkptVzNDb2twQkpFcjZaWE5mV2MvRmNpMlhoSzc1c0lHUzYwbWQ1UGYxTm5NengyYlRRWnFDL0xFT0Q5RmE4RCtwdk8xdGI0c3NrMWU5NmxYWXRXdlhXVHYzTEcyU05OUmtscWl4R1BpVHhUbUhtMisrT2I1UFh6L1FjdkxrU2R4d3d3ME40SWFJOE94blB4dDc5KzdGZGRkZGgxdHV1V1ZLclBhQ0N5N0FPOTd4RHR4MTExMzQyWi85V1F5SFBML2ZlT09OdVBIR0cyR013Zjc5Ky9HVFAvbVRlTTV6bmpOMTNXYzk2MW00NmFhYklrancyYzkrRnRkZmZ6MSsvTWQvUEI3em52ZThCMnRyYS9IOU5kZGNjMHJObDdROC9lbFBQKzFqdHlvdmVNRUxZaGF2VTVWYmJybGxTaXR5OSs3ZG1KdWJBekFCZUFmdzV2ang0M2pHTTU3UitNM2k0aUkrOFlsUFBKQnFuM0VaREFabkZBNzFvQ2FWK1NhWGh3VjRNOHRBaUJ0eStMaXUrTW5YOGRqd3YyREV5TGZlMThZWHFXbVBkSHhITXo1TFhzZHJiYkoyMVV3WlA3SGdOdGtGRkJkYVllREl2bithZ2VDU2MwRTJjUW00MFd3bkQ0VHdLU1RuTDZzU0V2N0JtZ3NsUEpVQVZTQll3Rmw0WndHZkNyeEsyRTk5THZid1VFejU3WkVJRmtzRm82dlJRMEtaUXMxaTVoVzVHUXJHdmJRRkJRS0hlSlJrdzJBZzFRb3V4bkNmV2l3NDJWUUNzQlEyR2s3dXdjSFpDbG5lNW8xZUVrclNxTXNNc0s1eHhDbllJU2xsMlhzZkdFc1NnaVpoR0d5UW0wREROeWFQQmwyMzE2MDN5RnBCaWY1QVBIZmR0NVFuWkZrdjNtYzd6OUVLTWE3ZTJkamVwMkxncFBXZVdieUhRcTEvd0dsd0RmN3JQNytHZ3hkZmpQRzR3TnJhQ280ZE80NU9wNDF2M0hVUGNqT0hkcnNMMGZiZy9zclhFTWFXc0xmT2xIRURzT0c1dExpRWV3NGZ4ckZqeDdCNzkyNWNjT0FBamh3OWlpTkhqMEliZzdsdUY4TmhIOFY0d08zZ09LWHN6cDA3c2JTMHhLbDhmUVdsRFJSNTdOdTdHM203amVYbFJZeUxNVEp0ME8rdlk4K2UzZkRlc2FhSFE5UitpRjcycElrbjcyUHpkbzBUbDBBT3dmaHZubWZ6UGpqNVBqNXRBS2pIZ1hPdzFrSHIyaERnZmIwWFNBNUlRRTRlbitrNEMzMnUvdkNoS1hGZXErc0pNS0Fsb0MxbkxoUEF1bTQ3Nlc4U1BzWnNPS0R5d0cxZnV3TTMvUG1OV0YwYndzT2gyMjFoY1hrSlI0N2ZoN1hCQUs3aytZdElNM2dzVFViZ1RDd3FUU3ZNZFlvQUFJWHNVNlJpNkVjTmpEVlpUMkpzUzMxNTAwTG9kanFJMlEwVEE3cXFXTk1tRDBaZFdaYndudGtWUkNvQ1FCc2xoMVJ4QlJrWTBzWkFHNDJOalhWT3ZlNjRYVHV0VnNodzVURXV4aWpMQ2xubUF5RFVDblVyNFh3RnJReU1DaGx4Sk9PaDFneEUrRnJyQndocG0wSEl0SUVXOW9mMm1PdDJRZDRHTUVNTTMxckRSUm1OKzQ2ZjVMVVBRT1VzV3AxMmVJWVdGMTV5SWJMUS9tdHJER0Rab09IQzRyZ2grMXFpQzBNQWNtMlFaem02blE2NjdUWmE3UnhsTVVhM3c0Wk9sbVdORURGaHBXU1ppV3RwMUo4UjRFRFY0Qk0vTzg4cHNyMERJV2dIQllESEU0OHJyVlJrUE1tU3lZd203ak9aTWFpU1RGUGM5d2t1QVByT0ltUXVVckRDTGtMSWZFUUVSM1U2NnNwV0lJK1FRWTNYb2s2bmhWRlJJRGVzdzJHMDRXeHRXc05vRlFHVTBscjBPcDJvVStZOGVIK2hPRXVhQ3FudXBXMVNWcXQxRGxuRy9UOVBnREVCVitTMS9CYW92Y0twMTlpSGU1Zm5hSDJUVFpmSk9xa3BBS0VHU2huWXdOZ2Jqc2J3WWM4U1UyeFRTTTdnT1N1WXRZQUt1bUVnaDdiT2NNbUY1K041UC9BTUxDNzJBaWdKYUUwd3BnWkVVdEJHeG44NnJnRmh3eEQ0OUxQRGJXWHZrd3F3eXA3Qld0RTNTbGs2TkFGOEphbkpRelkzdVhZS0ZBR0ltVVZsTnh2M0xlRjFxcVpXNzJrYTFUMkgzWnlpM0h6enpmandoejhNQUhqaUU1KzRxZWJLL1Myek5FTlN4c05tb3NhekJHKzk5NmRNODN4L2kzTU9MM3JSaS9EUmozNFVBSERSUlJmaDJtdXZ4V1dYWFlaWHZ2S1Z1T21tbXhySEV4R2U5YXhuNFRXdmVRMTZ2UjZXbDVmeGdROThBRzk0d3h0dzY2MjN4dU9xcXNLZGQ5Nkp4enptTVp0ZSt6V3ZlUTArKzluUDRyNzc3a09XWlEwdGw2OTk3V3Y0aTcvNGkvaitxcXV1T3VObnRMcTZla2JIbjYweXFadVVNbWxTd0dNejVzMVc1VWQvOUVmdjErKys5M3UvRi9jRnR1S25QLzFwOVB0OUFBeWluU3NQRS9CR0ZpeUFGeGxRdmVDeC9SZXlnTXdTRUVZQ2xLRGVXS2RBQ2w5a2E1RG9WTVY3UDVFaHFsN2s2blBVWXNKVDFOVlRlTEduVEQ2UG1sa3pjZS9wZVNTMFFtanF3UUVUeGZvVU1lM1p1UXJPbFhDdWhIWE14QUZ4bUJLaDFoYWEyVWFPVHhxTlBjaHpDZUVCM2dkRGc0OXk0bzJXT29veEx4Nzl4R3NlTHRwb2dha2FKT2VLbVo3alFXd3dpZmdoczNyQ3B0YzU2Q0JtR3ROMG9nWmJwaTZ6cWVHZHhyaFAvZ2JSQ3haQk9jLzFFTEttOTd5Wkd2U0h3U3V0UWxpWmd6WWhjMDU0WmxycDZLRzFWalpoRXNwUWU5SklIalJSMENaaXFqNHAxZWlQbXhYdi9lYmZlbjQrTWNWbzBENTY1S0ZES0lxQzB6Ym5HV3NtRFliWXRuMG5ob01TMWx2WUNKNGwwR2Z3Qm9ybWpkQzh6MlRzZWUvUjYvV1FHWTFlcjRjOWUvZmkvUFBQeDNubm5ZZGp4NCtqMysvRE9jdWhKaUdGYm1rcjdOeXhIY3ZMeTZncDRmSm9BQUFnQUVsRVFWUnNCVHZtOERWcmVUejIrMzBNUnlPWUxNUDgzQnpHNHpGMjdkcUZYcStIL3ZwYXJhMFNLNUtDeXJOTGc5MlVESU5KMExXR05wdEFMNENHVGtvOGIvSmFnRnorUWd3MlprNVVRYjhxdG5HY2V4SlI3Z1FFVmtSd2NMQmxVWitRYXNENk5IREFCNlc0V04vUTBrNkRIRUdDVEptZG9PR2RhbVRLa3Y3R0xJQktCaWdxNy9IVi8vd2EvdmZ2dmg5cjZ3TUFoRWNmT29nWC9WOC9pTnUvY1JmdStNWmRPTG02d2VDR1ltUEdxMmJnSzVFSUtVdW9qY3p0RkEzRTFQdU9XS1B3RzUrMHFVZGtGRmhyZy9ZSXMwUUdvd0paenVDSUhGOFZRSDk5QStXWWplOHNiNkhWYnFHcUNxeXZyNk9xMXRES1d5RnpWVHZvLzNpc2I2eEJLWVYydDgwaE1wNk5md0tpem82U2pEbW93Uy9uSEd2cDVEbkt5c082aW1HWm9QMmppWkFwamRLeVpva2kxaXZoTUIwR1VPQThDMHdEYU9kdDVFb2oweVlJdnpwbTFTVGhTTTVhZlBrclg0NEFDZ1dHQTd3SG5NTmdZd05HMXdhc2R3d0krM0F2U0F4cW1aZXpqRFY0Y3EwQjU1SHBEQzJUdzNzTHlWekVtakNKY1I2TTR1ajRTWmdWY0Q2R3VhVnNDVEhFcTZwaU1FWUY1azlpZk1PemhvdXpsclZiUEROZllocHdWd09tTllORG82ektLQ3JNOTgzTUdXMDBzMU9JWUYzRmpoaDRPRXR3SVF6YU9ZZU1tT25VNjNZeEhCVHdOcXhabHRtSlJtdG02eFFsNERsOXR5MHJzSTZVaGdiZmx3bkN1N0tlQ1dDWWdoUEc2QWJJWWtKNGxUQ2JFQUMxS3FReVY1cnZRZEtlODN6RUlWTGUrWmlvQUlRRzZCUERRMlUrbG5YWGNyYTJsZU1uSXZpRnNFZVJiWVlTQmg4UnJQUElTR0c1MThNRis4N0RWVmMrRVhPOU51c0ZOVUtXNm40d0dTb2xZMGYwYkNLSVF3eFNwdnRFNlNjZUZBRjM2YXY4dTZBM0JNZVp3eHhEb1NrTExBMk5yZGNGRmZZT0R0WldjZjRYQUpQM2tFR0hLODVuMUpnM2t5NFBJbUV5eXY1amV1OXpydFJsTUJqZ2pXOThJd0NnMiszaVYzN2xWeDZVNjd6KzlhL2Y5THZycjcrK0Vab2lLYUlmaW5McHBaZml1NzdydTNENTVaZmpwUzk5YVFRYnJybm1HdHg4ODgwb2lnTDc5dTNEZDMvM2QrTkhmdVJIY1BEZ3djYnY5Ky9majkvN3ZkL0RyYmZlaWc5LytNUDQxMy85Vnh3OWVoVGYvLzNmMzlDeG1jVXdrVktXSmQ3ODVqZmp6VzkrODh6dlAvN3hqMCtGK3p6MXFVL0ZXOS82MWdkeTZ3OUtTVk9jcDJ4YjRJR0ROeTk3MmN2dWwyanp2bjM3c0cvZlBseDk5ZFg0MHBlK0ZNR2JONzNwVGZHWXB6NzFxV2VzRS9TdFVoNFc0RTNEaUtQNmhUSHNGUlR4M00xK3V6a1Z0SG5NL2EyWGJCS214REFUektHbVZnZHZjZUwxbUZVWE1kRDVORzZxam02VGVrOSs1c1dJZDVZM2ErSDc4V2lNc2l6NC9MNUFVWTVRMlpJM2VkNEZnNGZsSnAydnczMG1yK0c5MUxIMjl2dUdzUVEyWHNSSURQL0ZkZ0ZCUVNWdEVTamI2WDBwUm1QRXNFeTlTOVB0aDZoUnpNZlhZRTNjYkFlUG0vZnNCYzZOUnA0WkdLMmowUEUwQzJ2Mk5WWFFFQkJRcnQ3Y1RIdlJKdHV0N2lDRTRYQ0VPKzY4SFVTRW5UdDI0c2pSSTdDVlJhZlR3Nzd6OTJFMEdtRnRiVDBZY1JwSGp4NUZLMjloejU0OU9IYjhPQWlFUEcvQk9jZjBid0oyN2RxSndXQUk1eHlIK1hoZ1kyTWRpNHRMbkhGbWk4MlcybUs4cENZcjkybUxzaXl3YmR0MjNIdnZFWFRuZWppK2NnS0xpd3VZbjEvQ2NGaGd4NjR1NXVjNm9mL1hBQ3FBNk5WbXdld3p6N3pnUFF0eTVxMGNyY3lnR0FOVldZWk52R2ZnWlRSQ1lTMkd3MkhjdUc1YldzYkN3Z0xLc29paEpBamVYS1haNEJ5T2hpalgxekRvOTFGVkpYYnQzQTZsRkhwemN6Q2tncWJENmM4ZDhVanZPVTMxUktuN2pSZWNaR1lLMXMzbXMwWS9FN0NBZkdJQWMxdHpPOWNaVER6cHhqbmtHbFVLUENzZmpacm16WHp6UzIxWWhOUzZuUEtIeDZQTStaQTV0Q25teWdhL0NrWXVhOUw4eDM5OENlLzd2ZjhINjZNS2VhYnhIWTgraEIvN3YzOFk4d3NkZUhKWW5Kdkg4ZFlhWUF0VTNzRkpsckZnbkZ2dkl1aWhCS2lPK0F3QmNOQVFwazhWRERrUkdnWER5NjRPYzRHY0IzV1l4SGhjb0N5WkNWQlp5eUZhZ2FISW16V0ZkcnNON3oxV1ZsWXdIQmgwT2gyMHNnNXY2TEljZ01OZ01FQ2U1ekRHb0pWM09Ed0dDZzRlbFMzUmJyVmdkTVlnZ3VpSmdFSW1KUTJ0Tk1iakVXeFZnVFJnVklhTU11NFdtbzFubldYSWRJNjhxTGdkaUtDVUNhQ3NSVkdVREFvWWhVd3BYSGpnUXJUekhHMWprQ3VOUEcrQmxJTEpUQVN4aHRiaDJQR1RrcVNQZ1FTdEFqT0ZReUt0RXhGaEE5SSs0RG91TWxLWTVNaHpyeUZtVnJRTWg4cGtJVHlMd3U5TmxnZkhrWUQvZkUzbk9hUU5SSENWamV1U1l2UXV6aS9XdWJpT0VkZzR6clNCVnd4K3NIanpoRVBIT1pnc2d3b0FtWUFaR2lGTUN3emVrK0tNZXQ0NmFGTFNHN203ZVk5TUczWVFLQjNYUUdVWUNGUWdGS014aUlBczAyamxMYlJhSFpCWE1HWU5wQ213a3doNUsrZDVWREZMaDdOQWhmb3F6b1ltWVUyaTE0Y0V4RWdkVTJKVUNNTUdxRmxwN0tnd3NmNUs2NW9Cb2hTSHQxb1d3SWIzUUFqWFM0RTFac0t3eVBKNE9BcjZScnpma3BCaElrSlJqTEMrdnNFWnpjTGV4WVhuZzZDUHhiZkI0Rm12WmZDb2kvYmp5aXNlaDRzUG5oL25YaEVSRm8yM0ZLaWEzSWNKZ001WjRPcG5LUFdPczM2eWg3QWhMYm9LakRhWkM2QVkyUEhXd3pyQXg3QzRPdHhxc3NSZ1Z4OStHelI5QkNEU1NxRWltU3VuOVlXSUVuQWZrc1V5ZWJiNnpObXlENmZ5am5lOEl6SlpYdkdLVnp4b09pcGI2ZWRNaGo1dEJkNW9yYU5SWFRNT3AvWDgvdkVmL3hHdmZ2V3I0L3ViYnJycHRBMzk5N3puUGNqekhNOTczdk1hbnhNUnV0MHVqREg0ekdjK0U5TlliMVU2blE3KzRSLytZVXM3NzV0UnpwWmdzV1FKKzQvLytBKzg1Q1V2aVo5LzZFTWZtaG5HbFlaNmlWeUFsRm5nemZMeU1tNjg4VVlBd0hPZis5d3Q2M2dtbWpmcC9Rc29scVltUDFmcTh2QUFieExQaEd5RzByQ1RpSlBNTUhJYTU5bGtjZGswVENNNkhUWlpsT0lDelVZNGtXUXpFV3AxTUIvQ2NjNjZrQTJCdlRCNnhtUVk2eFRPR2xONUo1NzBVMDFRRWJTUWhrazNFVVNvbklWU0hLYmpuSU96aEZ3cmtOZFF5RkQ1Q2lDT1J4ZXZwZy9nRDl0QlNaWVVFQ3g1Qk9wU3cvQ0wxSDR2emVYaFhmMDg2L29talUwRURaWENBL1d6Q2Jjakc0N05pMnphVTdxKzBJRkYxSTgxYjJ3NWhGRWUzYmJCdnIyN0k0THR2SU8zUG9KU3pKYmhsTk0yQ0YvNGdFTUlLT1k4QzZLS1JvOWsrdktlZFE2Z0pOdFNxRit5c1hlQnhyNHdQNC94YU1pZVRlK2hGT0N0eFdEUVJ5c0lqUTc2ZGNyRXcvZmNnMzYvRDYweUFIME1Cd01VWlFFaWg3bUZlWnhZT1ltcXF0QnF0VEFjRGpFY0R1QTlzTHh0T1dRTmtvZlE3RmV6Uk1JYkI4c0RBVkRhQ2d2TFN6aTVzb3FUcTZ0WVhKcEhWUlRZc1cwN2p0eDdCTWRYVnJHNHNJaFdheSswbW1DZklBamdlc3Vza0pqUzFzWHpjM2QyWVZBMGdTUHVZeDZ0Vm9ZczQ4MDhLY0xhK2dxKytJVlZrQWU2N1E1OFZZSmNnZkZnRmVURzJMNjBpTVdGTnFyeE9vcWlRSzgzQjAwR3loTzBWOGhJWVgxakRldnJHN0RPWWRXdjRNRCsvVmhjV0FKNUI5STgzdG1ES20wM0RhUnU5WjVpRzZidG1Zd05qNmgvWEFNU0FkR1pHQUtUekxzYUpIUlJLRGN6QnVNeG9Td3RTR2tZbFFGWm16MnlTVitrNE9FV3p6Z1N3NGlOWHdxR3NOb1M1SHV3Q3dNQkFiQ2RtbE9TRUNReVBCWWRFT1hmbFFkSXdYcVBvL2V0NFBmKzhBWnNGQlhnS256N293L2hSUy80SVN6TWQ2QTFZWGxoQWJ0M2JjTTk5NTNBYUdTWmtCaGdaNFJ3VEsxMFpMdEp5Q3ZYQTNGTmtDb0tjeVR0RHVrOUtGSWgvSXJaRTlYWW9TeHRCQ2xORUJIV1dzR0ZUSDhNZnBiaGM0MVdpN1BQYVcwQU1BakR1aU0xWU1pWmpmZ2VXbGtPb3lyMHh3V0swUmpJYTNGZVlaRU1oZ09RMHFDc0ZVRU9SYUlYWkVNWVdqUE5lVmxtY0dTRlBnQ0FQWjdGZUF6eXdMWThBMm1OODNidkRHQW9kMnhKT2UyZEI0SW8rTGdvVWRrNmpDblBzc2pBb0hEdFNiYUE5eHhDSnV1QUhDTnN4dmk4d3RqeUFmRFFvYWVvSUNBc09sanhOVkdkQXBwcTFvUFdPbTZXVGRCUDRUQkZGcXZWcERBdU9lMDhPYzlpNnA3dlVZWHdXUUlpS09MQSt3WldkdFp3Q0ZtUUFnZ2pheXcvRDE3YmpURXNwcHl3RitXZXZXZm1EQWloTDVrWSt0TnV0eGc0R2hleFRYUWlrS3YwaE9odHdqaVIwRmtBOFRXdmV4cFZWVFhDaGVxeDY2TzJrd3B0VlFYaGUyME02OUU1QmlrZEVhS21GZXIwNURMR0FBUUJhWDRPd3ZxcHFscEFtWWhRRmdXVTg3anN1eDZGWWpqQ2tXT3JHSlkyOEUxVVl3WW5JbWdDenR1MmhDYy82VEk4NHBJTEd2Mm5EcGt5OFI1U0Rhb0dpTU9vZHh6amtmRVM2cStvQmwwaU81aDAzT09tR2JONHZsRUJYS29kY3Q0VHJLMmZkNlBJM3ZqL1orOU5neTA1cW5QUmIyVm1EWHM0UTU4K1BhdlZtbEFMaEFESmdpdExOc1lXQ0NHUU1TQjB1UTk4OFErdUE4Y0w3Q0FjTm1ad1lJZnRFTVRGZG9ReDRlRmk3R2Roek1Nb1BPQW51RUxJMk04U0dGK01MbUJKR0lTR1IwdW9hZlYwaHIxM1ZXWG0rN0ZXWm1YdE0zUzMxRUtBbEFUcWMvYXBYWldWbFpXNTFyZSs5UzNwUzV3UGptMXFsd0RjbXkzcDZYeUs3eGs1c0s3aEQ0NGV4ZWxzWC96aUYzSFRUVGNCWUdmOXV1dXVlNUo3ZEdydDA1LytOSDcxVjM4VjgvUHoyTHQzTHo3MG9RK2Rsdk1HZHNoR21pZW5XaHA2WVdIaGhNZE1BeHVuMnA3b3dpYlQ3WTQ3N29nLzc5Ky9INFBCQUgvMVYzK0ZPKzY0QXpmY2NFUFVNQXFGVGdCZ1ptYW1jNDdBWWdSYThFWXBoZDI3ZHorUlhkK3d2ZnJWcjhiKy9mdng4TU1QUi8yblUya2gzZTc3dlQwbHdKdVV2U0txZzVoMmxPSm1sUnJFd2R2SHhzQk5qRzRUUldNdUJRczIrMjVnSGFUWEQ1SFVTTi92UkM5YWJaVXVNOFVMS0pFWVF6Nmx2bksxQndlM2FaL2Fma3ZrU0NBZ0Jsb1VuQUFOUEN5dGRvMjFEUnJib0tsck5OWkt4SlVqOUk1RE93ek11SVRGNUZ2WFU0YXhJOWFhT25hdGE4b1ZKNEloUVVSclFBTHZndE1leGpNOVE4ZTEzWEFjZ3FNVUl1MmRMOGU1QkFBT281VmpLSElOUFRmRS9Od3dsdHBrZ3dnQ3dyUWFQNURmSWNZUzBFYjNRQXl5VWV4WGlOWUNxNnNUek0zTnRheWhUcjg5eXJMRXZqUFBSTk13U0RZM040K21icERuR1R3OCttVWZqVGdGZzhFQVJWRWdWS05aMkxJRldtYzRmbndGVzdjdXdCaUQwV2daWmErSFhidDI0ZkNSSTZqckNqT3pNL0FoYXV5VHNTTndSWjVUakp5RkdLRnpIaXZMS3pCWmdhMWJ0OEtZREEvZTl3RHE4UVJLYTJUOUVvMnZPVlhEZFZOTjREbmFEd0txdW9xQ3A5MzNwcDBSbmUvR3llQWo4NEtJRFdxdE0vVExFdVBWRVNhVEVVQU9SQmI5WG82RmhWM285WHJpeUZyMHloeEVGdDQxc1BBWTJRckhqazNRTkE3OXNnK2xEY3JCQUJmczN5L0FJVE1WMHNrNERkNmN6RmdTSlJNeXVhSEl4cGd1L0pFY3UrYjhhN0dqOWdPWmszRWdQUU9vbmhTMmJ0dUJzaHlBbUI0UnY4bGFDc2s5ZW9ZcmZISmF0UDdiZDcyMWpFb2RXUmlZR3AvZ0hFWVFHK0owUU5ZcVJYand2b2Z3WnpmK0ZSNDl2Z1Nnd1RQUE9Sdi94Mzk1RFJibWgxSUZpWkRuQm52UDNJMy91UGRCck9ZWjdJUkJXVTI4bmdYbVpXREtRTFdpcXdRQ3FhQzc0MlN2VWQxMUNWT3pRQ2tHZXVGQlZqUTlyRVcvUDRoQWpYTU9XYi9QWUh4alVaYjltSElJQk5BQnlITURyUTJPSFR2R0lLL1cwV25YV3FPYXJLSWFqVUdXSGUwOHp6bDlCUlQzZ0txcW9JMkd5UXdBRFZLRXBoS0RNTXRZMjBaU2pHeGdpd1JBZ1crNGM2K3U4WURudWFVQXpBNTdHSlFGdEdIeDNDelRMS0liV1FRVzNoTWEyeUF6R1pUS01ha21DSG82SHA1QkpiUWxrMk9LckR5YitLNTV6dXhTOFBERTZiS3dqalZxaUpEbnpHeWMxQlhxdWhJUVFVcGdpeTZJa29CR2VEMUp0OENFTVRuZ1d3RmVjaDU1MXFieldGaG9JcFFtYS9zbVE1UVpqY1l5bXlha3BDclBKYkRCWVFTZVo0b0FveVBZNUYxYnBsdDdaZ0xXMXNJb2sxUTJ0QUpReWFvdHo0Zm5pZ0xnb0RTSitMVHYvSTIzYkJMUWpNR2pNTTdPTnNKVUlnWjZwZ0NLRk5ScG1vYlA2MWhrT0JTYXlQTk01bG9qUVM5bVVURkRUdVl6aUt1UWlmQzZrMVRkSVB3YmRWemt1OTU3MXZWUkJqcGpvTVY3ajh6a0dMa1JMbnZCeFRqM3JIMjQ1KzZ2NDh2Ly9uVTgrUEIzTUs3NTNqakxpVmZibmpHNC9MTG40Znp6ejVINTJBVm9VcEFZQW1wcmpaWmRFMEJEU2UxdjdVVWtvQjhnNG1rQVFUVDdlSzZhRUJ3SXp4b0J3UGZSdm1XeGJsbEZSRURkKzdaaUdGL1BDSWpVZ2krQmxja2Q5VkNKYmNtZ2MvTGVST1p4YTgyRlk4TGMzNHdSL1ZSdXYvN3J2eDdIeVZxTGQ3empIUnNlKzhnamorRHRiMzg3QUd5WXpuT3liVDBXeUdNcFRmMzFyMzhkemprY1Bud1laNTk5OXFiSHZ2clZyMTRMSEVyYnNXTUgvdXpQL3V5VXIvOTQyblE2MFQvLzh6OC9vZGM3WFlMRm9hWDZQMWRmZlRYKzZJLytLR29iL2MzZi9BMWU5N3JYQVVBSEJKa1dvVjRQdkRtVmRpTE5tMU45cGc4ODhBQm1abWJ3NktPUDR1REJnNmZjbngrVTlwUUFiMmc2cXB6K2phVE1ZWEJLVXFkdjZqd2JzV3RTQUNFRlZxWndnd2owaEw4bFBrSHNGMGZBUFlnNDhnWGY2cUVFSTlZamFNSzBQcGNIb2hBalFZVHpKTzhkNGR6SnRkWmJJTmRqRUtWVllvQzI1RFk3TjJIRERkNnhSQ1N0QitsTURBNExUeGJRN1FhZENqMDdNUWlESWU2U1BPcTBqOVRwSHc5a1dxMW1zelNROVA3V08zYTk1eHFNRGlZT0pMb2VYc1IrRmYvdXdhTE1SZ3lub0kraEluZ1R0SlY4T3lHb3BUdTNkd2Q0R0huZWJGZ2xaaWZ5M0tBbzhsaGUxbnRFdGtRUVlzNkxBcUlEQ3U4OUNpbFI3WjJIN3B1T04xLzJlcTFUUW14YzlYcWxHRlNFMmJsQkhLY2RXY2JhQ1VvajI1cEZvZFlXaU1QYWwyV1RGbTliSm5IVE9FeXFHdCs4OXdHYzk0enpNWmxNc0h2M2JoUkZnZG8yR0kvSEdJOG5hT3BhcW5KMG4xMTRma0d3T0dnNXVZUWxNRDNuZzBQdU5ZOWp2OWNYSTdsbGpCeGZXb0pSWE9uR3c0SElZK2V1SFNCS0dYT2gzTEFBbmNUdlJxOWZZT3ZDSXJZdWJNVmdPQXVURlp3MjBsUUFQRnpVUjVJNVJla2IycllVMUcydkNRQWtRSjl2LzQ3UWY4RWlYUGNjMC9lK2FZc0dmK3hJQkgvQ3VIcnZVRlVWaW1JV3BJeEVib1hoUVliNzRyay9kZDNFNzJsdGhLMFRmWUh2ZWpNbWI3Vk5mREtHeWMveHM3ald0dXN2U0tGMmhELzhIemZpd0NPSDRNbmhqSVV0K0s5dnVBN3pzejF4UmprU24ybURmWHYzWU5ETGNWd0R0U0xBeXZ0TkxIcnRJWXdUOEh4TUJVdEQzYnYydmVFNXlZNjRwSzBsZm84RG92UE91aThCakxHb2EyWXhGRVVCMnpSeERRbk9tREVHdytFUXg0OHpvOHpMTmZyOVB1dlhLSVhqeDQraGFWYVJaUWFaWm8wb0U5SlhaRTVrR1ZlcUtzc1NWZE9nYm14MFBMVTJrZG5ndlJlTk5NOVZDaE5HUWJpMzJEL0ZnRkRqbUltak5HdjRuSHZXUHZTTG5GTlhRK29TQlRGWXJxcGtCZFB2bHoxVUZ1S1lTN2x3ZU9SWkZoMWNwVGdGTEtYNUc2MEZyR2tkVWkvdlNKNWx5TE9NMDhpTVJtRlkwRmNwVHVuS3M1dzFzY0FscTRNOUVwa1ZnYVdpTlZ6ZGdDVG80V1Vzc3N6QU9ZK21xZm01eVR2RzA4UEgxQ0U1cWV6L2pnRU9FUWNlalViUVJxTW9kSHRkTDRMOHJ0VWpDb3d1STlvNUlZMm9iZ2lWYlZEa0JaZFFkRzNWcUhBdWt4bG84c2gwQyt6a2VZWmV2d0I1QjYyNVpIeDR0N1J1dGR6eWpBRVlKUnB5cWU1TW1KZkdHTUI1VkFJS2hqRmp5TWNLbTZTdFlOV3hINmlkNDRIVlJacnRxN3F1R1l3RzJ6ZUtCSzBtSGZjNlpuZVNzRzBueURWaHo4NEY3Rmk4Rk0rNzhBTDh2NS8vTjl6OUgvZmk0T0ZIWVQzUG40d1V6dHl4Z09mLzBMUFJLNFR0Wm96b2g2bFlOU3dBb29GUkI3aytpMWFiT0FhUldTZHprQlFuYkRIWTZNUTI0SnVOKzEzY255bXhQN3MyVTJkZmxEa0V0TXhqL3FWMTROWTBSdmJYbkMvdE0xRmJ6U3RkWjllZTUrazIzUTRjT0JCL3Z2UE9PemM5ZG5sNUdiZmNjZ3VBeHcvZW5LNldpZ0tmcUJ4M0VLaGRyNlhDMnh1MTk3Ly8vUjFSNVh2dnZSZjMzWGNmQUY3VFh2U2lGOFcvM1hISEhYakxXOTZ5NmZsU2NHQ2FrZkpFdE5NcFdIemd3QUY4N1d0ZkE4Qjc2VXRmK2xJY09YSWtnamNmK2NoSGNQMzExME1wRmNjSUFIYnUzQmwvVGxOVWdTZEc4K2E3RGNqOW9MU25CSGd6N2Fpc3QwZHc4SFY5VHlJZXZ3NjR3UitmWU5laEJBQUlYZklDV0tTVkFFSnFCMW9LZEhCdzFuTXN3cTExd0tMazMrQ0FkYUxGZnVQNzdKd25PWVlOcVRvQmJycWxPSVBSRWN0dEtnS2NHQ1plSXBSeTNSRDFEVTE1ejdwRGdTbVUwSHRqdjV5TlJsNkkrb1V4RFo3cWhzOXU2cGx4ZjFOS2d1ZW9ieklHSEdsazdaMnBvV0RuSEFCSWcyREZiZ2xLUEZ4cWxjOFhYWkRFUUErcFVIeGRMNmxpVGlKZzdMakZtMDZpVmdvS0JrSDRXV1NGTzVpSjl3R0VUQ2pNb2MrcUxSbXFFM0FNSFVQS3kzMGdHbnpSeURZbXBpcnhCaHErODlpc3JRaHF5cmhhZWVaNzlwN0JXaGdWTURjM2k1MDdkK0xianp5Q2hvRDV1ZGtOenRVeXV1cXF3dUxpSWdDZVo3WnBnWnpBRk9QN0NtbHFIczVhT05kZzY5YXQwaWtlR3habHRJRFM4Y0VvMGQ3ZzMyTU1PakZTU2RLRmxLUXQxSmlNUjFFZnhEbUppaXBLbm0zYWtrRUo5emRsdUhmbitSUm83Rng4eHhIbVNqTFgyL1ZqRTgybk5kZmdYbWx0R0FnUUJvR1RkM0UwSG1FNGRMRGVZM2xwbVIxK3NCQm92OWVQcFpaWFZsYTQwa3hUWTlBZlltNXUva2t0MjlnVnRCYm1vamprNGYwRVVWdkpqa0k2QUFNdkhvUy8rL3ZiOE1DQlEyaXN4Yll0OC9pdmIvelAyTEZ6RzZlN0tCWnFKaUk0OHRpK2RRRmJGdVp4OE9CaDVKcFRwaXJ2RUJpTkdncmtlUjExeXNJakVXWkZTTEpxMDF3Z2tldVd5ZEJHNjVXOG14NEVwUUZqTktxcVJsMXorbU5JWS9JSXFVMFdWVFdHY3c2alVZT3FhcUNVUjVheE9ERVJZWG1aeFl6THNrUm1ESlNTbERodlVkVVQxQTJoTFB2TVFqRmNBcG1JamIvY0dFQnBqQ2VURmdEelUrK09zMXdaaVhUVWZBSENQYlVqa0pRTFFGRVcwRVFZOVByd3JvRXhCYlJtNW8zV0tqcmVTdkU3WitzYXJta3dxVGhGckYrV1ViOGp2by95am9jVW5McXFJaUNFSkdpaWlHQklJVGNtaXNMM2l4eEZ3U0NPQWxCbU9Ud1JhbWNaVFBOQXBqU3Nid1diNjVwTDFnZGd6RGMyZ3ZzNjZLODBkUVR6ckxWb25FV1c1eUJaMDBPS1VjdFM0VDJWaUhqc3JVVWg2WXR4alhBdWdnaEUvRDVYbGtXRG5lVjlJb0wvM3FOWGxpZ0VmR1B4ZHI1VzJTdFpkeWczS0NYMTFJakdUQUM1bTZaQ3J5ejRXUWhnRWtDY3dMQUNlSi95MWtZd0lLYkFrVEJpbkkwYVA5eHZCaXRzakF4N21YZXQ2SFFRTkU3QlVPYzh0REZ4clRSRzJEaEVuR2JZTkN4ZUhOS2J3YUNTc3hYSWNTV3dXdVp2bmlsczJ6NlBxMS84dzNqT2hlZmczKzY4Ry9mY2V4K09IRnRHTHlOY2UrMlZLRXZXZitKNTRhRWdxWE1xZ0VQQ0ltTVpKSDR1eVZxbFJmQVpBdGFGL2RzbllGUUkrZ0ZySzA5MTdDa2Z3T0NRV2pVVjBFaU9QeEg3c3cwbWRPMnZzTGF1SHdocys3UjJuM2thdmZsZWFwdUpGNTlzTzNyMEtMN3lsYS9FMzg4K0FmUG1kTGMvL01NL2pPV3J6ei8vL0E1NGN6SXRUYjNhcUN6NjkycEx4YVdmLy96blk4ZU9IZGl4WXdmMjc5K1ByMzN0YXpodzRBQnV2ZlZXWEhYVlZiam5ubnZpc2Vrem1pNGgvbGpBbTlQZEFpUE1PWWREaHc3aGpqdnV3RlZYWFlXaUtIRHc0TUZPbWZjdmZPRUxPSExrQ0Q3eGlVL2dEVzk0dzdxNlM5K3Y3Y2wvRXQvbEZqZHczenB6YTZJMDhtOXdaRHFBeTlSNTF2dThqWml1QlFYQzV6Nkp2Z0dJNG5OcDFDbHQ2MFdIMHdqSGVoc3RpK0cydldDY1kyckRURGJxRGwwNXBGZ1I5MDJKUGdNM2p1S3kyQ3JFa2RYUWNqWEgyQTBvRVRvTlk2Mk1saW83d2t6eEhyVnQ0SnhvQUlTUzIwbDAwTE5uMVIwUFBxazRXdXM1d3VFNFJrV1lyVVNkNTlOdGdjS2NpanZyenJqejl3UTZpV1BPWGtvTHFMQnoxWTY2Uk1NNGJ3M3d3YkFSd1VnZ1ZyTHkvR2RoSXdVbmphL2xvQ1BZNGdRRTBqNWNrYkMwdEl4Nzd2a2F0aTh1WXR1MnJYajA2R0U4ZXVRdzVtWm5zWHZQYmt5cUdsWGRZSDV1RGdjUGZRZEc4VGdiclRFWURxZEdNTlNNU0Q2aEpQS1B0WXlKelVETjZiOEVzQW95bW5NelF3eDdCVGlOakVTOGtKL0RuajE3b0pRQnZNVEltL0FjZkxpdzVPazd1R2FNdmJ1MnNXTVQzMXZQR1JaeU9Pc2RpNUVQY0pVd1lvMERPTXUrbTJKSHE1ZG5JTERvZG1CZ3hMbER3YkJ2SzR1d2JSMzBTZGpKMEZwM25VZ3gydGZNUVErMGFVWmh6azJQSnd1aGhyUzdhV00zcGJrRFBPVlNvSkl2S2ZvQ1FQZVZXZWQ1dHNaNUc2MDJ4bUF5cWJneW5uT1lUQ2FvR3N0bHB2TVMxbm9jT25RSXc3bFpLTTNSNmlPSGowQnJqYVhsRlZoclVmYUhxSm9hM2dOMTNUVU92bHROS1dGWXVQQ2VkelVtdkZld25uVkIydWZRcHZOOC9kNkg4SGYvejJkUTJRYkRzc0JMWHZKQ25MLy9YR1JhcWlLSkV4VUE5SDVaNEJsbjc4WC85OEFCaktvSzNucGtNcnBPRVFPREVBMFV5MExQS2J1TmcvRVU1ejVyTTdVT0taY2FGaDBROFBUazlWbkJDWGdUZEd3Q1E4MFlaa2NGSUVFcEMyTVFXVEVyS3l0WVdYRXMvcWcxVjZFeWh0TURyUVZwZG9McmVnTEFSNllPMEo3aitQSGpETWFZbkhWOVpCNDFUWU9xcW5nTk1ocEtNYURFZDlkT3hpekxSQ3pmYzlwdXdoUXFpd0xrZ2VYank3QUxNeUNsSW1nVEhYK2xoQ0VETEMwZngrcktNbFlxQncvSGRIRGlzUXJnVGFpaXhUOXJORFduNmpDTGlqVlJQSEVsTDNLQXlRektYb0hlb0lRcG1GR1U1Um5xcW1aMmlBUm9pRmpFZHpLWnJPbGZTTDBLdDUyV2l1WjFReW9QNVZrVTV1VlMyV3krQlFaS2xtVVI0TEdTK21PTTRRcFZBZ1paR1R1VE1ZdXp5SE9zakZhaHRVR3BER3pUUUVzUUpqSWw1Smt3V09qUTYvWGdmRnYyUElEVHhoZ1liZHA1NlFsbHdaVzNuSE9vTFRPOWpCSHRLNW03SWFERElzNVNCanNKTkRsSDhGWXgyRTdNcG1vYUM1TkpDaXExYkowb2tDM3JiZ29FQmxaVm5tZkk4eEtUdXNKb2RRd0hvRzRjU0J2TTltYWdNMTVMbDQ0dkFaN0xlR3RGSURSUlQwWnJnNkN0UmdDR3d4TG5uYnNYWjU2NUd3Y2ZPWVN2ZmUwYkdBd0hPTy9zTTF0OUdZWEl0RkhKdnFDMWd0RWFJQ25mTFVHQXdKU05lNFgzM1RWZTlyaXdKcVZWRmpleTh5U0sxZ25zcFhvNDRkZzBhTERldVZvR2pjUXpFdHR4dW5VWk9PMzVwa0dpRXdaQm42THRSQ0syYVNyVHVlZWVHOFZxUTd2dHR0dHd3dzAzd0h1UGQ3empIU2VkbXJPWmVQSEp0azk5NmxNZFgrYkdHMi9FVC96RVQyem9SSitLWVBHSjJ1SERoL0g1ejM4Ky92NkNGN3pnbE0rUmloMmZjY1lacDZWZm03WFRKVmpzbkl0bDVRSGdKMy95SitQUDExNTdiV1RrL1BtZi96bCsvTWQvdk1PT3V1aWlpK0xQcHdPOE9SWEI0bE50NzNyWHUvREZMMzRSdi9kN3Y0ZGYrSVZmd0dXWFhkYjUrK2MrOXptODdXMXZ3M2c4eHZidDIvSHlsNy84Q2V2TGQ3czlKY0NiemNWVDI1WXlUellDUk5ZNy9sUWJDWCsxazhEbE42K0NsRjV2RFRNbE9CeFRIbGdBYndDMFVhUUVqRGpSZFR6WVlBN09QQ0VZRCtJazJHNVZxTzExQWVnQUFDQUFTVVJCVk9oY1NKUm9HaWhKSGNKQSsvYmV3OERBcVc0MXF1Q2d3bm1RYm8zMmVDM3ZXK0hpQ09Da0IwZ2tUNzduRUxFUXVVWmJEallZUVVCSU4rZ2FJMnNORG9vUjJOQ0JBUFFGUUNuKzN1MVNJdERxWTlsU256cmlram9RNzRnSURnb3FsSjRSRU1HN1ZvU1FDQmlOUmpoMmRBbXVzY2d6TnNLLzg1MkRzWHFNY3g2ckt5dm85MW5iNHRHbEpSUlpqbDZ2aDE2L0w4YnAraTN4WGVVRGViNGJITitPY1R2MldHZnNBNFpEOE90c0NpMGpqVWlIQVowQ0dYd3NZdzVuTVZwZGdmY040Q3hzMUh6eUVTeU1OK0hEdlhKNWRJSkdYVmRRRGNGTGxTaENxT0lqMStGa0ZBUlhKbndhenBuT3JaU0o0eVhLekZXS1V1QnB2ZmRpN1RzRHRDQU9sNHR1Z1pjVGpmOUdqQjFLM3M5NGpXa3dlYW9mcEZpNE44OHlUTVlUZm9hZWRTR3F1a1ptZXF5QlVsVVl6c3hFYlM2T3RqTWpaT3ZpSW5wbGlkRm9GSjJZdkdoTFVuNDNXeFJmMWZ5Y25QTnc0Y1VTZ0k4QWtLWTRUME9HNkpFalMvaWJUM3dLazBtRklzdXhaODlPWEhiNUMyQXlnOXhrTVgxQmdWbGxjRHlYenQ2M0Y0UHlTemh5YklYRllDVzlRN1U0TFR3Y0xCeUkydFJFVGN4V1lFWWRzeFFabEtQb3pNVjU0YVdxVDlDMGdJZUdpY0s1VGRPdzQyc3lCaEdEbHd3a2FWV0VQQy9oQXhOSUFBUHJIVFFjaWpMSDh0SVNxc29ocHh4NVhrUUFRU21EcGFYajhONUxLZkFTeXBpWXhsdFZWU2RWaEFFMGk3cGhVV0F0TEpMQWlnaml2cnptc3E0SndCb3BlUlpTVFlBc0w1RVhPWFRHam5Fc1BoREcxdk03Mk92MWtQVXpIRDU2R09QSkJHVlJ3UmdGVUJhelNwbkpZR0Z0SFZPekZBaGtURnpYTlFoWnJsR1dQUlM5OU5xRUxETm82a1pBWFlpdUNvUloxV3FlbUR3REdnVnJXU2c2TUxVQ3V5M1BjMVFDYmdhQWpmVUhwSXk4NWwyNWFScW9VT3BiM3JsTVJJZUxMRU1sNjZRUGxSaGx0d25WbVRKaERwRUl0eE1Cb3pHbmQzcVpiM1hkcHJ6d0hxbVFHUk8xZnNLejdQVks5TW9TUkVjUjlqaWxBakJCZ09iMVFIa0ZJZkpFWVd1dDJWN2hkUEdXZFFZUUZBSEtVOVNQQ3dFZUVPOG5nYjJwTkxIT25vQkFJTTlzSW5tdlNVYjYrTEdqSUU5WVByWUVwd2hMb3dvbUwyQXRwMGVNNnhwTFN5dG9yRU8vWDJDbUg0UktnMzBReEthNXREbFhjQUlLcGJCMzcwN3Mycm1Jdk1pUUdVS21GWXhSd2xZakZpbk9ETzlyOHJ3UndaMVFCbDdGWjZra1VCRHNKY1NlQ0JZVHF6d2xlMnM4b25PMC9PdmpldEhkYTlyOWFYb1BXby9KUS9HNmE0R1phY1pvdk1KR29OTFQ3UWxydi9WYnZ4VUZhVys0NFliVHJxdXlVYlBXNGkvLzhpODduMzMxcTEvRkRUZmNnTGUvL2UxUEtBdWlxaXI4MnEvOUdsWlhWK05uWC83eWwvSFJqMzRVbDExMkdjNDY2eXdNaDBNODg1blAzUFFjbi92YzUrTHZ6M25PYzU2dy9wN3U5dmQvLy9lZGRMc3ZmT0VMK05kLy9WZU1ScU5PYXRyZGQ5K045NzN2ZmJFTWQ1N25uZFMyeWFRdGJwS3lKTDhYMm4vLzcvODlnbDJqMGFnRE9vVjI0WVVYeHA4LytNRVA0bVV2ZTlrUERQdm1LUUhlZExldzljRUxDdi94eVhIVS9YTHFzSGRZTlpFM01YV3h6Vm9TK1lqOWlXU0NyZ08xR1ZzbS9ONEJBS1JGMGVLcDg2N1hPa2FCT1B2OGM1dUNFd3kzVU5KekRRdElITUsxTU5JNnQ1K0FJNDRBNWJyQWtuY2MwWUptWnpzeWJ3SklKVUJVY0tyVzNKdm5zc1l4SFlzdmxuakM4bk1DM0lUSUw0bXhDR0JOWlN1ZlhEK01TL3kzQTJReDVOVnBMbVgxK0ZpcEFVbEtHS1VnQ3JIanFNQWFPZ2hCTTVJYmhJUDNuSGJSNy9WeC92N3prUm1OUE5OWW5ZeXdmZnQyYUsxUVZ6WHlMTU5nT0l4cEFEdDM3a1RkTkNpeW5JM1FOZUFmeGJ0TG9ZOWtlS014ZkVJUTUwUi9QeUVJYXFNeEcrU0t3elZUM2FPbWFlQjgzYW1zMWdJdVU1MUpQaUpTZ0dQYXZQTjhIWFptRkxoQ0NXc0xCS0FwR01KQlg0WnA3SVNnVlVERXpxVlMvQTRHcDN2dGZhZUdkdXRzYmp5Z0ZER3NDSHlGZWVvOXB0T2hmTEpncmNmMFNlbFRYYWJOMUZXcEc4MzFDTkZ5VHVHckpoVUdQUVpFaHNNaGxwYVhNWjVNV0F4NzYxWU1oOE1vWkR0YUhmRnpkQjRTYUg5U1dtQU5lbG5QU0hPcGJYZ05FdWRVQlZjdnZMZms0UnJnTHo3eTE3anp6cnNBZUd6ZnRvQ1h2L3duTURzb3daclhQZ0VPbUVIZ05UdWUrL2J0d1puNzl1RGhnMGVSbXd4VlU4YzFJNlNjZ3BpSndzOHVWRTRTeDh5eXd4VDZINTVKWUVCNEwwTFJZRkFZd2lBeE9vTlJOYk9kQUpSbER3Q2hxaXJrZVE5YUYzQzJRWlp4K2toVjFmQ2V5MjBIUm9lMUZrdExTMmhzalR4ajBDMHdSS3kxbUV3bVhFbkRPNVJsS1lLN2pKdFd3all4eHNTVXJhQlpFa0FlYUo1VDNqbFU4Q2k4UjZZMHZESHdEVCtucXFsUlZSTkFFUWFEQWVDQmhTMnoyTG80ajduNUdibXVnVGFzRTZaaUtXV1B4bm4wZWlVV3RzN0RVb21qeDQrZzdKWHdaS0cwZ3RJVWdRQnVRY1NXeDl4b2ttQ0FnODQwQ3BPaFgvYlI3L2N4S1B2b2xUa0d2UUxHYUdqTkZmRENlc0NDdWhZYXV2dXNBUVozakltTUgrKzlpTDlKbW9sVVVRcnpFQWp2Y2lnNXpxd05SUXExNkJOb3JabFpxVVBLRURHNG9CUUFIY0VON3owRFB3SU9lamlReWpqMUxIZngyVUsxV2tEZWVUUjFEZThkbEl4TGJnaUdQSEtqTVRzM2c2WGxsUmJuRDZDS01LQmltd0lKaUxqRWZTU0lKUG8xc2J5NDQwcVBjZStXZERlVG1WWWZSeW5BTUdBT2VIa2VtdGs3M3NlMFpKUHgvSWJXcUozRHRsMURqS3NLMW5wVTFRaVRTWTJpekZDd0lRSG5LaWh3dFVoakRJeHFLNFIxOVhrUSt3WHZZWlNXdER1SytrRXRHMU9EVE12cVlsQ1c3ejNBVmpxTVQ4SzRpVGFYbjU2bnJTWmdHeVR3eVdmcENzaEJwcTRPVFFCaVdwc3pMZGNlbmxPN1gzdE1ieXZUTGF4UDAvYmx1a0d4cDNHY0o2U2xlLytKQXNTbnl2ellySDNzWXgvRHQ3NzFMUUNJREVDQXkxWGZjODg5ZU9NYjM5Z0JWeDVyKyt4blA5djUvVk9mK2hRKytNRVBkblJjQUFadnZ2emxMd01BZHUzYWhjc3Z2eHcvKzdNL2l4ZTg0QVd4NmxMYVB2bkpUM1kwYUM2KytPTEgzZGNUdGJUcTArTnBmL3UzZjd2cDcybjcrTWMvSG4rKzRvb3JPc3luSTBlT3hKK254MmgxZFJXLzhSdS9FWDlmV2xyQ1p6LzdXYnpvUlMvQzlkZGYvNWo3UHQwT0hEalFZUUM5NVMxdndRTVBQTkFCcDk3NjFyZmluSFBPV1ZOOWFzdVdMWGpOYTE2RHYvaUx2OENERHo2STIyNjdEUzkrOFl0UFc5K2V6UFlVQVcrNkcwZjZiK2U0anZOOTRwMmtBOXFjVEQvY3hzZHU1TUIycWZ4aXhIV2lVdExmS1VBbmFuMXNjTCtiL1o0NmdzR2hTNTFtM25pNUtvTHpYQ284T0xPeFgwU3NHT2xEaWxnQzlBU3hWZ0VzTkNrdTVabjBnVFAzNWZxMmRYNERrNEdCRmdGQUZIV2NlRUNjS09aUGRBYzBSbkloL1d1UFR3WkFQb000eWEyVEZNWWdIakI5K3JUZjArUHJmRHdYdkJkd3ljZnhEdWtPUkNxQ0FYek5jUDlpNENFNG5pSDY1ZEhyOTdDbkw2SzczbUYreXp5OGtyRnhEdFo1REhvOWVBQmJGeGJZbUE3ZHB4YTRpdmM5TlJib1BwNTFEcHk2MTZuRDFqczAzQm1BRXh1QkhkQzFmZStzWThxOVFnQXIyUEgyY096MGVKOFVjTzBDSksxUkUrWTJ1NzFzZndkRE5sU2c4Y0xHNFdjVFFMME9KVndNWktVVnRGS3hmQ3VSNmh6SDk1Q0FpcW1qbVFERzZ4bnM0WnJ0UEpvZTBSTzFDSHV0ZVo1S0p6b3czbmYrN21YdWtsU2xzUUxnRWdoTlZjVzBCMk1NdGk0c1lGUk44TkNCQTNqa2tZTllXTmlDYmR1MllhV3FVRmNWeHVNeFJxTVJkdXpZOGFUYTY5N0x1cWJhdEtUNExsQ3FqU1ZqNVRRZStOYTM4YVV2M1lWSjNhRFgwL2poLy9Sc1BPZkM4NUJuQ3BrMlNlUTZqQmVmMTNzZ3l3a1hQT3M4L08rdi9nZkdWUTNsTkdyWE1MT0dQTHdLd0hBTEZBU25taGtic3M0R1I4MjFta1pHR2U2N2FHc3BjT3FyQjBCYVFXY0dHUUY1VWFDMkZwT3FnZ2xsbUVuQnU2Qmh3NnllUE8vQmVZZmw1U1hVZFExakRMTldNZzJqQ2VQUkNPUHhHRVhaWndIa1hoOWFjVXFzc3g3V1ZpSUtTOXczSUthMUtBVmtXUTVBbk40RWZBOVJNU0tDVng1WjBiSjJuQUJqSnMvUTY1WEl0TWJpMW5sc21SOWlNQ2hSaUs1S1NBZmpNV0xHalNiQzdHQ0FxaDdoMk9vU2pGSG85VmoveDBpYVpyZ3VkNFRabGM0MU1Ga09vNldTajhtUVp6bDZSWUd5TERBN0tORXJOSHFGUVdZTWNpUHZ2Z0pyQStsV0E4WTVDMGNPU3JObWtBM0FoRlF5Q213d0lnSnB3cWhpdlN3R0lzSmFFNEJqYm9IOVVsVVZNeTY5bTBwRDhpTEMyenJMcENpbVVtVW1SOFNSU0xHSU15bG0vVWhhVy9wTUZCR2NWTUlLbFk2TTBUQ2FkVytHd3o3Ni9RSjVsaUV6R2xsdVVKUTVlUC92Vmh4U1dsTEdSQ2N2VkFjajJSc0pnTW95cm1Ma1BSdzVXTjhDYW0wNmFxUk1SUUJVR3gyQjJUQ3Z2UGZNcEFOQm1Zd3JhdVVLQ2hxMkdTUFRRS1k1bFpKNkdnUU44cnlQS0MycDdNb2p6ek1veXFQR1hGaEwyblZEOW1aaDQyakQ3Q1F0YzZHdE9oVllZZ3FrZ2luZXJqMUVGTVd0NC81QjFHb2pKalpQK3AxMFg5bG9YL1UrWEN0NUhpcVVYMi92WlRxbHFndml5S3NDSDhlQ1Y3KzJrQUVGa0MwQTRlM2xPa0JDWUtvKzNVNS8rNVZmK1JXODV6M3ZnZmNlYjN2YjI5WTk1amQvOHpmWEJUQWVhN3YzM252eCs3Ly8rL0gzTjczcFRmakdONzZCVzIrOUZRQncxMTEzcmR1WG4vN3BuNDdpM1VCYjVDU3dSdXU2eGsvOTFFL2h0YTk5TFI1OTlGRWNQbndZRHozMEVPNi8vMzdjZGRkZCtPcFh2N29tMVdkMmRoYmo4Ymp6K2NNUFA0eWJicm9KTjkxMFUyU2J2UENGTDhRTFgvaENiTisrSGRaYTNIampqZkg0N2R1M2YxZkFteXV2dlBLMG5PZTFyMzN0Q2NXdDEydFhYMzAxUHZTaEQzRnFySE9kc3RvcHFIUDgrSEc4NlUxdndyMzMzaHMvYzg3aGwzN3BsM0QxMVZmakZhOTRCUzY0NEFMTXpNeWNGTlBGZXhhT1gxNWVobElLSC9qQUIrTGZmdjduZjc1emJGcitIQUJlOHBLWFJMQm9QVER3RFc5NEF6NzYwWS9DV29zUGYvakRUNE0zMzA5dFBXQWtMZzRKU0JIQmg4VEpPaFZ3NW5TM05RNWJjUFRSL2J6em5SYU5XUFAzRXpNYzBObjRrV3pDOEJaZW9uM2VXMmp5Y01TUk1Lc1V2TllTNytVMEZPMGtZdWdCRHk1ZkhmWm16eDBUSUlJVFpQVFVQYWI5OFRveGtBQlFXaVhHQTk2dTU4Z21xVXhUOTdjaGNPZWxWRzNzcEFlSW9qOU55Y2ZCZWU1d0p5STI0R1dzcHBsSkJBVEJZczlwYlcxNkdNSDRLZk1sZkVlTU1POGFCaGVjcEZ3a0RFYm5MV3BieHpRS1JScGtDYmEyZ3FPcGFQUjVvSzN3QW9pZ3RPOVVNSE5TMGpxT2FUb0FVeWlQRjBlL3d4cUNwQ3VHVTZ4amw2VlBRWFcvdWM3aEc0Q2JZbWhDSEMwV2diYVNOb0lPK0JSa0d1TzdnYmJVUE51d1NzWmNvYzFTWTI1L1pPS0FJOGpodWFzcDQ1a3IzSmdPOEFLdzJLYTFLcVpReEI2a2EwMW5YclpSNHVpSW9va2cydnBtYnJpL2RIM29Wb3RMSDErNmRLUUFWRHd1dks5SnBGVkxKTHV5VWozS2U5VDFCSFU5QWFrZXREWllYbDZCZzhmV3Jkc3hQODlpb1E4L2ZKQkxKMnVEclZ1M1N1bGtnTXlUUThQMVUzTTRBR2dBUkVBOWpSZ3JNSU12dzEvLzNTMVltWXhCNUxGbit4YTg4RWRlZ014UUJMVVZoWGNMRE1nRU1GM1NwL2JzMm9FdDh6TTRkUFE0TER6UWNJVTVlQSt0Rkpva2xRcndraExCUFRSWkZyVk1uSFBNT0doc0MvQjZBSERDd21IV21QZjhObW10TVI2UDBWZ0xNcXpOa21jWnZMTlFob0dKVUZsaXRMS0tLbStnallFeG1memZvSnFNVVkxcnFKSlpONlFVVE1ZNkxIVmR3eW91bWMxclFRdVpwc0NldFpZQkl4VkVXcWtGQVVXdnBDaUtGbndBa0JlY0xsUllEZXFWVUVhaHlET1V1Y2JpNGp3V0Y3ZGlNQmlnS0EyMDRuZVBwQ3BnMHpUd0RUTVlCc01TaTF1M1lMVitGSG1ob0ExQXlrR2JQRDYvZG9Ld1lMRldDZ1lLbWhReW8yR3lERmx1TURjY0lNOXo5SHNGQm4zV0Vzb0YxTkNhcXp6Qkk2WVRCZmFTclJtQUQ3OHpxNjNWWlFuL09qaStCOC9DMGZEc2FJL0hsYVRLOExzYW5PWUFwQkE0VFlzRjJWdFJZS1ZiL2JaVVU4ZDdncE5LUXRxb1dJNmJ4WFBiYWtoQlM0YUlrR2U1Z05RRVVwQVM2VG0wSWhSR0k5Y2FRS2gwMWdKajhVMlRQdXRRV1Vyc2pMQTJCUjBtSXlMTFhEV1RxMjhxK0c2Umh3NmJsZmVjb0ZGa3JZV1hNUTFSZjVMME1IN2xRaENNejhuZ0JhOUpvWEthVWhrSUR0VjRCWnJDSEJWbW5xVEFwZTk0QzBKUzJFcGFuUnNWZ0wyZ2U2WWtkVHBsVFNjZ2hrOXNJaUR1WGN6TWFlM0FBT0J1bGlhYmdrdnRGQTlwOGQyVXF3Q2toTytrWXMvcnBVOTV0dkNrOSsxelRDM1ZkcmxOZDZCNHBuVnR0YWZieWJVVHNXVmUvT0lYbjlCaG5XWXNQTjUyNTUxM3hqTGIrL2J0d3h2ZitNWUl3RXd6WmRKMi8vMzNuL0RjKy9mdnh5Yy8rVW44enUvOHpnbVBmZGF6bm9YM3Z2ZTltSnVid3ovKzR6L2lNNS81RE82NDQ0NE9rRk5WRlc2Ly9YYmNmdnZ0dVBIR0cvSFhmLzNYK01oSFB0Smg3cnppRmEvNHZrcTNlY2xMWG9JLy91TS94clp0MjNEMjJXZGpjWEVSVzdac3daWXRXN0N3c0lBdFc3Ymc3cnZ2eHJ2ZTlhNzQzbDF3d1FXNDhzb3JjZFZWVitIdzRjTnJ6cmw5Ky9iNGM2L1g2NlJmL2RpUC9SZysvL25QWXpLWjRPYWJiOGJOTjk4TWdOZUlMTXZpLzhNWXNpNmJqWUJjV3J6aW5lOThKdzRkT3JUcC9WMTMzWFdZblozRjdiZmZqbmUvKzkzNGd6LzRBOXh5eXkwZDVsSlluN1p2MzQ0cnI3d1N0OXh5QzdaczJTS000eWNuWGY5MHRxY0VlSE95TFFJajZ3QWZtMzFuVTN4bmsxT2NpUDNTT2MxVWhQK3h0RFUwMWFsckJTYzh2VjZJMEFTdlVSRUJVcDR6ZkVlSmFHc0FKVG9wVkJJSkMxSHNDSUFRT0VVbDdSODRzdWhjYW5pay9aTlN3OEhBOVI3ZXVzUkFTTmdMVS9jV1dpaWZIbThySGljR0RQK3lzVTZTYjBFQkQ4RDY2WW81UGpwTW5aU3Q4QjJ2T1RvT0wxVjdPRExzZzVBZ0F1QWh1am9Fd0ZNMGJnVkpReHAxQTREUmFCV3JvMVZZYXpFYWo5SHY5VEhzRDFFVUhJMGVyYTdpMndjZndlemNQQ1oxaGJJb1VOY05la1dCcGFVbHdEc3VkeHNvNk9Eb2EyTXQrbEpxdGlnS2poYUxRUjNvOWpweFdvS1FkZHEzRUdIZDdIMWFZN2gxc0k4TmdCdUl3U3hBbHJPT1FjQndpcWxnWG1TclNKdHlLZG9vNUhwQWt3K1B3aVBsLzdjZ0IvTjIyRENQcUFlRFMxS2RTZmxFTExqOWRtSXNiMEJwanU5dHU5YjQrTzNwRVVudnFQdVpiMTl1aEhrYUttOEYxa2w2dnZYMENwUmlEWkJ4VTBmZ3pEbUgwWGlNTEMvaG5jZnk4aktPTHk4RDhOaXhZd2NBd2lPUFBJSzllL2RpTkZyRndZTUhNUndPb3g3VGs5R0N6b1lLYXJhZU91UGpwOUxkaURUKzUyZitDVi82OHIvRGU0L0YyUUV1L2FHTHNHVnVOcVpDS0FISzJLRno4cTZvdUJhQ0NOdTJic1crZmJ1eHRMckNRSXBuUXlZODR5dzZ2UXBlQTAzZHdCTlhUN0tlMDBKSUppUFBOeVhPZVhjdkl2S1NWc0c3aGRFYXBEaU5xY2h6ZU92UTFEVVVBRTNNTHRDa1FDYURHbkRLamRZYWszSEZvQnQ1em1EVm5OS2h0WWF0YW5qbllMUkdYVTNpL004eUhlOVpLNUpVVGRZeFlkYUJWTmp4SG5VejV0UWZaWkRuQllqQVZlSzBCVEsrVnA0YmFFVXdac2phTDBVT1RSN2JGN2RnKzdZRnpNN05vajhva2VjYWhOYWg5cDdKbFRWeGlmRmVMOE8yaFZuTXpNL2hydi80T3BUeThONkM5VXUwNkt1RmxDYUN0dzZEWGg5bFVTRFRCbm1aWXpEc28xOFdLSE9Ec3NneE0raWpWeFl4RmNia1dSUVVicG9hQlpXd3pxR3hGa1p4aXBNVkZnNEpRQmNaTFNKZzM5RUtFWUM5c1JZRWg5eG8yTWJHS2tXaG5EZVJDUDFLL3dsU3dZb29IaCthdFJaYXMxeTJGekU0QnRONDN0YldJbGNaaUl5d0wzZ2VnU2lLVlh2UHJDaGpXRjlJR3dhbWpWRW9pNXdCSk1mcmlvdUd1YVJQZ1RwTW9BQnVoTFhFZzZMR0VwbzJ0YzVhcnRvVlVvbkNXaFFjQVM4QXFIY09qWUEvL0RsZ2JWdVMzdmtHWGtxcEs4V2dISVB1R2l1ckZiNzVqVzlpWmJRTVJ3bzdkMnpEV1dmdFJtRUx3RFdvU1Zoc3hzVEtqUkdrOVcyVnE4REFDZVM5QU9JWkFUWDVtWVdpQVd2WFdjaks0K1FkRGpFZXBWSjdrMEc1WVBkc1pOKzVoTDNqaEFVZGdMc0FuTFNXSmNVOUxXVmN4Zk9sMTRCc3pVUVJVQUsxZ1JnbHdhOTRUMFRnN3ZNNlpoMC9lNzZnZ2pJWm5tNC9HTzFWcjNvVmJycnBKdHgvLy8yNDRZWWJvclA4MjcvOTI3ajk5dHZ4aVU5OEFsLzV5bGR3OE9EQkU2WnlwWTJJY1BIRkYrUHl5eS9IaHovODRVNHA3N1JkZU9HRnVQNzY2M0hOTmRmRWVYek5OZGZnbW11dXdlcnFLdjdwbi80Sm4vNzBwOWNBT1c5Kzg1dWhsT3FBQjNtZTR6V3ZlYzFqR1lZbnJXbXRjZE5OTjIxb2MxdHI4YzUzdnJOamY3MzFyVzhGRWVHU1N5NkpES20wWFh2dHRmSG5MTXR3MVZWWDRlTWYveml1dU9JS3ZPOTk3OE9kZDk2SmQ3LzczWGpvb1lmaWNkNXpJWU5wTnRSR3JTZ0t2UFNsTDhXRER6NFlQK3YzK3pqbm5ITnd6am5uNE95eno4YVpaNTZKWnovNzJWaGNYTVRQL2R6UFFTbUY4ODgvSHgvODRBYzc1MHBMbnYvTXovd01Ydm5LVjY0Uk5QNStiazhKOEdZNm5XYmR2NjNqUXp3V3g2S1Q2dUJPQU95czA5YmJmT081TjRpc0FPam8wRXozZ3c5WS96cnB0YVp6ay9rekNGYWc1Qnd1R21XS09IMkU0T0ZNbXM5dlcwZkNlL205RlF3TTRNMUdESmhVRTZzRmxIdzBKdFBQV21BSFhOWTNQV1cwTGdJb2t6ei9OanlFNE1pbWZZcXNuazRmMjlrVGdENkhwdjJyV0ZoODI0R3kzdzU4aU13NUNaTHozd0ZIYkxENmhnM045aHJ0ZFNPd0U4N2xmVXE4WVRaRVhXTXlHYU1vU2h3OWNnU0QzZ0NBaDNVZWp6eHlFRWVQSEVXL1A4RHEwakp5WTdDOGRCeEd6WE9mck1QWWpaRzdETlk2S0pQQmVZL3hlSXpWMVZWb3JmRElJNDlnYm40ZXkwdEw2UGY3R0kvSG1Ca01XTGkxS0RDWmpGR1dQUnc1Y2dTTGk0c2dZaUd4eFczYk5vY2IxMHlEcWJkMG5YY2hQcWNBM2lpZ3NUWFNzdThudkphY05wVDNKbXJmc1k3QmlvMC9iLzhtVVZhdG1RNVBraElnRGhwOEFFdlczZzVIUkU4T0xENlpGdEszL0JRSUdhT2ZQaGp3S1FBVTNvRzFvRzc2WFdZb1NQUkU1cmRTWEtiZE93K2xOUEtpQUsyc0NBdG5HUUJoMjdadFdGeGN4S1NhNE1FSEhzVEREejhFclpXVWFQL3VOeUtwME5MNmxlRVA0T2ZGcGJ2NThWa2NYUjdqNWx2K0FlTjZER00wdHN6TjRPTG5QYmN0Y3h5Y0VuR0tpRXpVelJKMUpEZzRHS053eGhtN2NPOTk5Mk04cnVISVJ6YVdFMkJVRTZlbE1UTkZ3VHFaWTdJNEJEWVZBVkhnTjUzM3pMTHpJTWRWY2F4MzhISy9CaHJhZWF5T1J6QlpqaXdyVUUwcUZDTCs2MEJjUFl3VXNpeUg4N0oyUytvV0NGRkhaSFYxQkdkWkJMak1jL0h2R1FBWmpVYklzZ3g1bnFNczhpaElYbFVOUElBc0s2Q1VodEVGQTArT1dUSmFBWm5XWEhFbmdFSGFJTk9tMVczeERlQnFMRzZadzhLV0xSZ09aNlJFdDJpOWlFYVRGWmFFNFBYSVZZNGZmK0dQNEpPZitVZjA4aEtUdW9ISldEVFdlV1lOQlNERE9RZFNIa1hCV2sxNWxtRTQ2R051aHE4MTZCWElNNE1zejZDTWppbVNjS3pWQTZBRlk3MEhCRkRRbXN0QWE5VnF0WEVwYklqSU1BUDZZV3NpQUhWZEk2YkpxWGF1NUxrUmhvcVdzYTFrN2hFeXJaRm5HV3pkOEhuUnJxcFpsa0VyWHQ4YldHUkZDWk5sYUdvSFUyaFk2NUFYdVdnZmNUcXZCc0g1aXAxc3hWb3l1UWplNTNuQll0MjlFdHBrS0h0OVlaWkE1aW1EQkVxMFhPQVIyVE5FTGJnVDBuU2dGSXY0V2g4Wlc4SDREMlhiMDJwWVlZOE54OVoxSGNFZ0lvSnRQTVpWQTU5VTNtc2FCdzJQd2FDRU1ScU50ekRhNE5iYmJzTjRiTEZuOXl3T0gxM0czZmQ4QS85bCs4dFJhTjd2RlNrWXd3Q2REZ0FIdGZ0Nld0a3FnS3FCdGNtVnlxUVBTc0lNSWNJZ2RrT3N3dVdEZm82SzRGN1lKNWpWdys4NFh5OHduTHlnUFR6dnZXL3RKOTZMSkVBaGZRdXNLWVNnUmZwZkQwNGRqR3RhRUVtWFp4b0NGajVvZkhrUTZjN09IZXc4Q3N0cVdGK0QvYVlrL1ppSXdYTTgzWjZzOXY3M3Z4K1hYMzc1WS9ydWVoV1BsRkw0eFYvOFJZeEdJK3pmdjcvenR5dXV1QUpYWEhGRi9IMDBHbUUwR25IbHlxb1NVZjBtcG4rbTdEcGpET2JtNWdBQXIzLzk2L0c3di91N0dBNkgyTGR2SDg0Nzd6eGNkTkZGdU95eXk3QnIxNjROKzl2djkzSDExVmZqNnF1dnh2THlNdjdoSC80Qk45OThNNDRkTzRhcnI3NGFBQU1aZS9mdXhYdmYrMTVjZi8zMUhTRGdpV3lucTlvVXNMazlxYlhHbi83cG4rSlAvdVJQOEtFUGZRaXZldFdyY09tbGx3SmdZZWJiYnJzTldaWmhNQmhnNTg2ZGVPVXJYNG5ycnJ1dWM0NXJycmtHWC9yU2wvQ2U5N3dIU2lsY2Nza2x1T21tbTNEcnJiZmlYLzdsWC9EUVF3OWhNcG5FNXhtZWFmcGNwMzkrOFl0ZmpNRmdnSmU5N0dXNDlOSkxjZDU1NTIwNjltRzlmZDd6bmhmdnF5eEw3Tm16QjI5NXkxdmljZE56OEFlaFBTWEFtNkQvRWlPZzByeEV4dFAyV0IybzZFemF0YURJeWJiSDQ3ekZIT04xQUJnK1lQclhMZ2pVQmxiazh6QXU4WE1sd29VSzJqczRDNUFMSnpYUWpsQlJ4UkZpcTlxeDlSNmhERzkwSHBOK1JBemxjVWJnQThNaGRwcFNjNFEvRDJrODhaNEFoTEltZ1pvY053cGhPWVJJVmRyakZBanl4T284UVJNa2dqN2c2aTJ4aWc5RVFEa0NPaDdPNjFnOXcza1BUMHoxdGdMNkVaSlVNeVVScmNUQkR2MVV4SXZXbHZrNUVNMURhNE10OC9QUVpHSWtkOCtlM2RpeFl3Y2NQSWJESVRzTld6VGdQZWJtNTFHTlZnRmlSSDdZNjJGNWRZeEJmOEFNQldzeEdxMWlkbllHdHFreEdBeGduVU1oN0IwaVJGcTZ0UTBXRjdkaU5CNWowTzlqYm02K1k5Q3UvL0RXZnJUWnE5Qmh6d2l6eXp1THB1WlN4U1NnWVFRa2tnZWVncHB0WHI3RUh6MEJLcUY2UjZCR0lzV3FCVzdhZjFrOFZpbUtXamRhS1M0RmF6U0tvb0F4V1dzNFQ0RkwzcWZ2ZlR0L2czRWNyMFVDb0liakJBaE5BWm0yMytpQ2dPRzltR0w5RXRoNER6TmNUNjJOQWZnSng0Uy9hczBDb3E1aElOYzVpL0ZraEthcGtHVWxob01CbE5IUWlpdXhsR1V2QWhTWk1Uai8vR2Qwd0xJbnA4bDlDOGhGYU1XdjIxUXp4N294aXZDM045K0diMzM3TzNCTmd6TzJMK0xpaTUrRm5UdTNTWXFKcEVISW9oTWp6MUhIZ3FDVVZDc2p3ck12ZkNZZWVPQmJHSTN1WTFhRTBkaTVheGVPSHo4T2VIWlF2M1BvTzd6MkVJR1VsUDhXNFZhbEZJdk8rbGFzTk54RGlHUXJjZGdjTElnY05ERW9NcGx3WmFPeTF3ZTBRbE56MnBYSkRXQUo4STdUUStvR2NDTVVXUTRQaXp6UDRiM0Q4dkl5bk9NeTQ0UEJnTk5USkUxc0xPdzhZd3pLc2t3ME5Cekc0ekY2dlI2ejk2eUYwWkxHNlMyOEl5bHpqZURIb3FvcWxDVURKeWJqOUJrUEQ2MDhsQVdHZ3dGMkxDNWdZV0VMQm9NZXNqd1Q0VjRlZStjOE85bGF3L3VLVDZvMWhzTVpUTVpqRkVYT2tYOWlFRUdUanRwcFllM1FSaUhYQ3BuT01ETVlZbUZ1RnZNTE15Z0xCcVNDUnBSUi9NUzExakR5ZjZVVTZycUdFdkRJS00zdmhJQ0RrOGtFU2lua1dRWlptTmlwQmlUMXpBckF3VUsrMm1oNG00QUNzcWFtS1UxR3FucXhkZzJoYVdvNDI4UnFZTTZ4Wmc4QXdBUFdlU3dkTzQ2czZHTnBhUVFvamNGZ3dNQ2F6ckU4V3VHUzlsbU8zdXdNVmxZZWpUcGltVEhDTkZPZ0I3elZnUUFBSUFCSlJFRlVVRTJMS0pZTUJ6eU16cUMxNFdBUHRhc1ZBYUwzRTU1VkFJRlZleCtKdzVacTcwUm1DeVFBNGx0QUs2elhnVEhLK0lEQzZxUkMzUUNOc3lCcU1CNVBrT2M1aG5ORDVJYVpzT1FCMTlSQTJVYzJuTVBDemlFbTZpaWM3cVBJREd3OWdoZDJqeExkR2lQYVJUeG5IVnBHWmtnRkZFQ2ZXcGFOa3VwMVFmY3Z6TmUydXByWUZYS213R0lsYXZuV1B0blgyRDdoSUZEWXp5SWJobG83aU1lUGdFUUJUb2YxMS9IcXppVEJhUEN4elNKSEUzUzc1eVVCcnBicEhPeWZZTER3UFlaN29XaTN0QXppK0ZVd2MrZXhNc3EvUjlzSVFPK0VSejJKN2FhYmJvby9NMFAyc2JXMEpQVzJiZHZpejVzQkMybnI5WHJvOVU1OXFGNzN1dGZoMWE5KzllTXFMVDRjRG5IdHRkZmkybXV2WGFQdmROMTExMkhIamgxNDduT2YrNWpQZjZKMjBVVVg0WmQvK1pjZjgvZmYvdmEzeDU5UHRScFdsbVY0ODV2ZmpCZTk2RVU0NTV4ejR1ZXZmLzNyOGZyWHYvNkUzMy91YzUrTEQzemdBNTN4ei9NOE1wd2VUOXUvZi84cEFTNWJ0MjQ5cldMYnA5Qldub3lMQWs4UjhDWUtVV0lkc0VhMW00MFhqNmpEYmtsQW4ybFd4blJrUHMxNURwK3Q2Y3NHa2UyTjJza2NFL3EyT1lPR0pLS1hJaGVkSzdWQXdWUWtONDZKQjd4RUFGTUQwanNQa0JJcU40K2pjMWFxR0FHQWlZYVlCNklERXE0VkRlYVUzU0NYZHE3TFhrbHVTQUpHclVFWXo3Zm1lSEdtZ01RNEQzOGhVTUpoQ1FCTytIbTY5R2I2dXdlazNHK0ljRGxZMXlTc0VJb2FPdDQ3Rm1hMmdKY29XU1BSY1p2MGljUko4YUhVcndlOHQ3RGV3a1FuUG93bFAwL251YnFSS2RvMEZKM25ISVdWTVRMR3hOS3drUG1SYnBqOXNwc0QydXNOUUtTUWl6VTRPK3l6Ym9MalNKa1RuUVp2T1UwcXZDZ3NqdXpRR3d6WTJhU2doUFRZMjJicGhZMVVxTEZrVVRjVHFDQXNqTmFoRlJnc3RvMEJBeStSNjdYSEJGcDgrbkdJZ29aS0lpRzZtZmJSTmx3R1dXa05yM2w5c0JJZEQ2SEpGaVJxcTNmRTkwQlJCQXZsTCszOUp3Qk5qR1lDVVgrZ1E1ZFpaeDFoYkZYRVFWV2d2c2RUSjZkZ0xSZWVwbXpnaE9pM2JTeU1acVpBWXhzWVk1RmxHclA1VEt4SWxiWTh6NVA3ZmZJYVFVdGFvb3VwUjY1cGtnaTNWRzhDNGRIalM3anRzNTlEMHpRWUZEbk9PM2NmZnVpUzV5TExESXptZDRxRnJGTnMxWGVHUERoYjNnR0QzZ0I3OXV6RjErOTlrQVZuamNHem4vVXMzSFhYM1ppZG5jZjgvQ3crOTdtamFDU2xUWVBnSFROM2dzNEdBTUF4dTRRVW9FVllPNlJwQVR3UG5MQlBOQ2tNZWlXcVNSVzFiQ3BoUzVGUzBGa0I1eG9RUE1xaVFOTllGRVVKd09QNDBqSnNVMk00SEdJNFpBSENrS2F5dkxMY0FXd0NFeWtJNHVaNTN0RUswS3pPQzBXQTBRWlZXTitkZzlFS0Zwd0txNVhNZmRrZkdCd2hhUEl3Um1IZnZyMDRZODhlek0vUG85ZnZ3U2dqMTQ1cVZQeGZ4Wlc3ak5hb3JRUFFZTmdyQWFYUjd6ZFlYbHFGaHdRbXdBeVRvQ2ZUS3dxVW1jWnNmd2J6Yy9OWVhKekhZRkFLMjRMZmVkdFlaRVpGQjFtTFNIRm1na2l6aFpZNW9oV0p6ZzExbnFNWDhEZzR3bWtWSThDanlITisxK1RPY3ZrOW5FT0w4RFFBNUNMMkdYNHZpaUlLKzFycllTMWY1OWl4WTVpYm5ZV3JhaHdiSDhNM3Zua2ZkdXpjaGJtNWVTd3NMTUJaWUdsNUJOczBXSmlmUjExWGNOYkJLQzdGM1N2NFdac3NnOGt5NkR5UHJMdXkzK2Q3TkRyVzZKUGRzc01jc2g2U1p0cnF4akNJRjhCUDFRV21SRE9Ebnk2UFZWaUhnczNES1dNVWdXbUNRcS9YUStOclpJclhyendyTURzN0JCRlFqMnRvemFsL1daYmg4a3N2d1hlT3JvRHNLcDV4OXBsWW5KL2o5YzFuc0I3UU1zKzAxdklldFdMY2FiOVRlNnl6N2dnWUczNE9lN0dzR0VqbDlYbHUrTTYvNFdjaVNFbDFIMEVYRWlEU3lZYkJhMUlMNXNsRmdjUSs0djVvV2JlU2F3Qnc4dGhTZTdKTlNVenR6VFQrMHU0OUFZSUtOazAwcGdIRU5IclpDM2ovL0lFQ2IrNEI4TVFyM0Q2T2R0WlpaNTJXOCt6ZHUvZTBuT2RVbTBuZXY5UFIxdE8wK2RFZi9kSFRkdjcxMmxsbm5mVzRuc00wRytheHRBc3V1T0F4ZnpjRjY1NkNyUUp3MzVOMThhY0VlQk1NZ00xU2t1S3h6bmFPMldnVERuOXppVE9mNWg1djlOM053SmpwRFhxOW45ZnJTMnE4eE0vV2xBMFc3UTNadUNOQUVUWm5vZHFHcGp3bG16UEJrNDhSM3VsR2lxQzlBalRUWnJVWFo5NnpDVjNYZGV4amNPaURjUnBvYzBBcnBKaCtGcTZmQWxRZEIyYWRNZW1BV2VzNjRkM3hKTFNwV0cxS1ZocmhpdCtHOTdaclhDV0FuWE1XemhzNDYzZ2VlWDdCWWhxWjg5R0I5eDdRUHVnUFNObmZ6TUU3aTl5eXcySVJjdlFWMEJnVzkzUXNGTW5YRnEyY0RjWWhVcEY5a2w0R1lKcjlJUU9UUG40eHlGcXdqMGgzd0FzVlFUeUZ0c1NvajlGWFA5V1ZEVFdFcEZPZGJaTzZmVW52clFYRzJCaDB6a3AxakFaTlUwOC83bmlCRHNTWG5Gc0paaG0vNXVXY2NqenJPUmhoVnZqMFNQQWo5YUFvL3V3bHVzbGxkRFcxSUUxOC8zeWdtYmNXci9lQlZwODhJeS9wRk5NRE9kWGl1S3gvMnh1MkNBRDZGclFOUUtPV2Q5UVRwelJ3Nmt6TEtvTm5uYXU2cm9DODRYZkNjd2xoRkgxNEFFMWo1YjBQNjJuUXhNaGlWWmtuczBYQjNBUkVUbE10K0hlQ2RRci84STlmd05Hanh3RVE5dXplaVFzdjNJL2RlM1lnTXhtSVJJaVVDRnpacDEwUGlGcW1nTWt5dUliM2k3TFh3M25QT0E5Zi9MY3ZZekt1V0tkcU5NS3VuVHR4OU1neEdLV3hzR1VCQnc4Zml1c1RpS3Z5ZVk5WTZobEVJdnJLcVNrVXI5dnVCY2JvdU40WUdFa3JZZENtbWxSUXhtQm1NSVBHYTNqVk1MdkRldFNOUldOWFVlUTVlcjFoc3Q1NmpFWWpFYTFWSFhBQTRQV00wM0o0THdqclFkaURsVktvcERwWkVEQmtBNXozZ3FxdW9VbkZkTEN3SnZPeGdGWWFoanpPUHVjYzdOcXpDMFZac0FOTHJXWlVBQVFDd0ZFVUpiU3FZY2RqNUxuQzVUOThLWlFwY2VmLy9pcnVlL0FBNmthcWN3bFlFckFHay9VeDdPWFl0V003RmhjWE1ETVlTQVVxRjk5bmJVS1ZKSFQySmsyc1RaUUo2dzVJOTF3R01VTFpkQVp3K1ZueFd1YmlNY0U1bWQ3ZnczV0NNeDNUOXhJQUlleXhMVGpTYWlUMUI4eTgycnBqTzViSEUvem9DMzhFby9FWWNBUm5HNHpISStTNWdpbExWUFVJaFZVd21saC94MWtVSlFOMlhDbUp0WVpJR1RqU3lJb2VRaFd4UXNBN0JybmI4dmJjMTNhL3pXU09wTlZsUWtzRFkrSCtHdHRBQ2Vzb0FndmdkeENrRUJUMnROS282a2JTN2dCU0hwTkpqZFhWR3YvNmhUdngvRXN1eEdBQWdCeWNyVEUwRFlhTEpScVhJYzhNY3RVQW5zRkkxaFRTMFdtY3RrRjREcWo0YzdvbnlsRUlRc2JoK1VaV0RiVnBRK2w3M0QxL093NnhVaGZhV3BRTWlBVG9TczRoODQ0aWlFNGRrSVQzWmQ4R3d4TFdUMXp2azk4RCtCai9qZ0RMV2JHclpLY1ZZQ2s5VHM0U3dad2d0QnpPcXpiWnI3NFAyLytGNzNIdzV1bjJkSHU2UGE1Mkt4RTkvbHIzajdFOUpjQ2J6U0wzNjdWcHNDQjhkcUx2TVZYMnhNZE5Yd3ZBbE5IZmRXelMwdUNwWmt2bk91MSt2VkhuT3VjT2hsVDRMSlRmRHVkM25pdEpoUlNDcVY1M0tNeDhEZ1h2RlpSbllVb3VoY1FwTENrNlBtMkFwdU1hK2hhT0Q1dDZNUGpDOWRKb1hPbzRoTytrQmhGSXFNbFRCa2Z5aFpiVzZ6M2d1M1dQVWpDSHdadHVqTWtuMTFSS3NRR3B3K2V1TmNhZGovb3M3SkE0Wmo0Z2J4MXBad1ZvNGE1WVlyMGE1d21semRCUUNVNUJnNlJmMlhVQXd0WlFYTTgvRGsvTUI2TXQzb3pyQUNqQjJJL243TXovS1RCbzZpZUExb0ExbXpycmZ2cmJKNWpLUGpnNGlPWFdtOFp5bEZzcGhMTGVuZXZMZjhOM1k2VFdlN0gzMitoNStpV2VSMUloWkoycUhxSEVOeHYxbkQ1RmlqaDlTbXZSd0dFdUVBT2xuVUZwenhkQnNtNjBkZHBRVHNmVGh6bjdHRnU2dG1tVlZIRHgzVHh6K0JhQURKbytSbXRNcWdyZTJmai84V1NDd1NBNHBscUFBMFRITnR4SGNOTEN1RDRaelRrSGwxdzZCVzBpR0F2Q2dRT0hjZk9uYm9XdEsreGEySXBubkwwUHo3bm9RZ1lFdElKV2JTU1o1NTFVbXdLRUxhTGJkMEV4Z0tzVlllZU9yZGk1Y3h1T0hUMkt1bXJ3N1ljZnhqT2YrVXdzSFYrQ1VncTdkdS9Db1dOSFVGdkxGYzBpeU93a2ZkWEhlVU9lQzRPRDJ0SytvVEpQRU44bEFrQU9XV1pRanl2VWxsTlJ5bjRKcFRXYVJ2WUJBV3p6UEdjdEY4V1Zla2FUQ2tiMzRCMnpEempLMzY3TGVaN0hWQ0FBTUNaUHdCU051bTdRMUJZbW93NGdBYkRtUVNaVnJjb2laeURXT1V3a3BTd3d2YkxNZ0dBeEtIUHMzTFVidzVrWmxFV0pJcy9qUGhCMFFCUVJ0QUdNNFgzVE9ZZThMT0djdyt6c0hGWlhKK2dWQlhidjNvbi85YisrakdwU2dVUWdtUjNNRExNelBaeTc3MHpzTzJzdmpOR29xcHFyVjFrSEs4d2luanV1WFFka1R5dkxNbGJUQ0t3UlNvUjV3ejF4NWExMlBlYmhVMUpTbmM5VlZWWDhPV1c4cHZNMW5uT2QxS01Xd0xFZzRuY3l6ek5ZZnVnWWxEbklOeGdVWE5YS2drSEJvZ3k2VHg2RWhrRXE1MEFLbU52Q3VoTW1aeUZoaytjd0F1Z05CbjA0TUVNb3l3eUlmS3NqUklUSlpJS1YxZFZZZFV3cEZoa2U5QWVvNmdxaDBsUlZWUndJa1BkbmRuWVdLeXNyR0F3R1dGcGFpZ3lZTUZhek16UFFpYjFDb29VN0drMVFOYXczTXhwWGVQamhRemgyZUJsRjJZZk90WXlMUXBZWkRJWWw2cnBDNlEyS2d0bW9rOGtFemxsWTcxRG1CYkk4WjZGbXFSWUZPRm5ud29JaVlKS0E5Tk1nVExvR2NXQU1zVkpqeXFya2Mwd1ZkVkFxN2lGeC9VNzM1ZVRMWG13YnhDQUNyeVBlaFVVNWdENHQ4ek5nK2VUWm1tMHJVRVlEVWk3VnBuSnhoY2Z3ZC81UEJLQVNhNnJkMTBOUUtPam90Q2xlUDBEdER3SDhad0EvL0dSMzVPbjJkSHU2bmZaMkVNQmJUbmpVRTlpZUV1RE45QWE0R2JpU09qVHJPWnpUTEJnMWxSQnlxaEhsTkJvWHdKK1VOWk9XUXVZQTdIUjhKQnk0eVVWazEweEJxUkF0RHhFaU51N1l3QXRmYVkxVC9vK25ObXJFd3hBMmJ6WTgyODI4V3gxbm96RnArK0xpOFp4eWxVVG5GRk9mUTFueE1CN2VPMHdtamRDWGRUVFkvWlNOQVZESFNWdC9jTG9wY2QxVWoyNzBpQ05NNjR5L1hMT2plZVFGd2lJRlR3NWVLWTZTZVFCUUFoeko5VHhpK3BGMzdBQ1M0elNCQ0NEb3RyeHNYZGN3cWZFVm4xZDdmZWRzcDIvQTV0TWtqYmlsUmlERlBuZVBUUjFlUGk0SUhLb0lRQVdEckRzSHBzbmhHMVYrMnFnRlF6UE1FOHQ2QlNJSVNnSTBkTFBuR0J4ejNyWE1CYkFlZ1JKSEY2U2lZQ1FETW9yL3JpbHEyckE5cnFKV1FZanljeGxZSGI5RHBLRzFrZEt3REF4eHRSUkFleFZCSFJYWEc5KzV1ekRHcmNZRGRSNUNuSC9KZXRYNU12eWFoOWErRzJ1ZGljYTI2WDdwM3hWUlcvb2E3WHZBZWgraGZ3NWVOYWpxRVNwYm9kQUZiT05SMTZ5dllveUpaYWlKZ09QSGwxQVVPV1puWjlNT2YxZGJXdForZWg2SFZqY08vL2ZIL2hiSGo2OGdVd3JuN2R1RHZYdDJZamdza1JrRnJVeTc5cUVGY2NQNkdGbEg0cmltWUZ5Wlo5aXphd2NlK09aOWNFMkRwZVBIWVJ1TGhZVUZMQzB0WVRpY1FaN25xRmRYWkQ0aHByd29Vb0FtTkxZQmUxZnB1VnQ5c2FEUlJNVGk2UXFBeVJSMHJVQ2l0N1YxWmdiOW1Wazg5TzBqN016Smk4dlg0alVwQUFhTmRUQ2FuWEZqK041WFJpdlFTaUhQdVZ5MkZwMFdLR0MwTW9ISkZNcWlqMHpLY2NPejh4Z0JlRzJnU25hRW03cUdkUjVhZ1lFQXI1Z0o0aHd5azBHTDQ3bHQyellVUlE2dGhRR2hXUk9IbElMUlNwNUpZQUFBMmpOUVFsckJXb2NzSzZDSndjVzUrVGtjT3ZnZEhEandFTHhsSFI1akRIYnQyb21aWVEvUHV2QUNFUWEyTUNiRGFEUUdsRVdWQURBQnhnOUFaVWdmNWhRZTNxc1V0U0s5QUw5andYbWZUcjFKQXl1QjZaQkpTZmEwWkhkZ2Y0UlNxMkVmQUJqY1I5TEhVTW1LcjZIbGVFa0Q5aFRUa0V5ZXdUckFlZFpMVXhUV1lnYzdXVVdlWnhpUFdQUXpnTlllUHFZN0VUR0RDQVFVSW13ZGdBTXQ2VG5qMFFoVlZiRW1rRklpeEV6b1N4cHZaakwwQjMzMCszMVlHL1NXZlB4WEtZWDUrZmxPVUlqQWVqRkJnVHhvVUMwdEwySHArQXBXSnc2VHlxSW9jNXg1eGpZMHV4WXdPOHlSR3hIM2RRNlQ4WWlEUlk0TENFd21FeGxMVGkzMDFpSXJjcGdpajRuV0tnZ1JyMU1wTUxVbE4vb2I5ejI4czhFK0E2YnRqdkNkR0lTUVBnY2RMQWpFRmpBYWVDOWFaV3hiZUtsb0I5ZXlhWDBDTm5VQ0M5SG1GUDA0aWpzdXZGY0l6TmlXSVNRQVAzZ3VwVnVRUkVCYUJoQUZRNWJmR1FjQ2xLUytaZE9WTzc5L0d4Rk52UGRYQW5nM2dPc0JuSVVmTkhqcTZmWjBlK3ExUXdCdUFmQjJJbnJ3UkFjL2tlMHBBZDVNRytZbkM3Q2NER05uK2x6VExKQ1RhU216WnMzNUZhMzVmRDBBWi9yK0FnZ1JvdDdyUmU2MTdySmVDSUNUVkJzdFJuQVUzQTFSZm1xWklRaEdCbldqZnlGNlNNRzVPK0U0eEpQRjZFd3MzZTJCVnR3VWpIbTRZT2p3OXU4Yzk5MFMybWdZcldjOHRVNy9HdVpTZDRENTJnbXcxbzUzNjV4aEN1VHd6b084bENTVmNZc3BVM0xpVUJXTUFEU3VMUmtlalN5RTFJc2tOWjBBUU1QYVJveDNnc2xNVEhPSlFPTm1vT1JKVE1YMGtFM1RuSENDdWUxWjVTYllic2svOFVxYlpRTXhucmp4QWZINXdjTTZUbU5ybWhyMVpBd1lKd1FIMW1PSi9ad0drUUtZR1VBWnhlV1ltVFhUQWpJa0FzU0JSUk5ua2dBeWFmcENpSTR6K0JUS3lNcjdKdzVsQ29xbVAzZnVueWlLNXpxZlZGb2dKUUJmOTE3U3FHV0hxWE1LcHVKNjZ4aXZCNm0rQWNYL2FXM2FGRWZ2a1dtTytqZE5qVHd2NDNrNHVrNlJ3WkhuQlliRElZTEQ4R1ExcnBEY1pWY0dvRXdwRGUrQUw5MTVGLzdsUzEvQlpGSmg3NjV0T09mYzNiamtoNTZONFhBUWhVUzd6OFBBV2dkcWhQR2drbWVSQkJDc2RTQ3RjTjR6enNaWHYzbzNxc1poWlhVVnE2dXJtSm1ad2FPUFBvb3RlY1lzQ3VMeE5rcUx3OGh6dzhvNWcwQ3RrVXA3UnZ2T1hMQVNFSURTOEtSQUJhR2FWR2dzVU9ROUxNN01ZZnVPYlZnNnRneHJXVGVyc2NES3lqSFUxb0swZzFZR3lBQ2RjUXJRYUhVWjJqWXMram96RzFsVVJBYXJxK05ZTXJ2bzkyQ28xVGh4a2xKbE5QK2ZCSXl4TlZjWUxJc2VqNDNpTmRBMU5haVFFdDVnUVcxU0d1ZWRleDVtWm1iUTY1WElUSTdNWkhEZWNna25HYS80YkQwazZLQmdsRWFXOGQvS3NrVGROS2pyQnE5NDJVc3dXaGxCS1FPZEc5WndJU0RMTXpSTmc3cXVoQVhDTEJwYjFaRlprNzV2L0RPelhISmhiVUJUVFBlSzgwUllNZE5Wa3pwTU9HR1ZoTlFhYXkwVWdMd29BQ0lHdWdSb1NKazRlYWJiZmlsbTExam4wRGlQbGRWSlBMZDFEcjVwTU9qM2tZc2VtdmNlUmEvRTNmLytUWHp6bS9mRGswZFJGRGozM0xPeGU4OVc2TEtFcjducVU3OHNveWkxTmhrOEVTWjFCZWM4cXJyRy9IQ0lqSUJNeTl5Vi9kdDdqOFdGQmZpNFZuTEtMSytSVXFJOVpPRlNtM0lYd01jeXorTStGVWg3TE9UdjRuN043eGl6ZWdiOUFtV3ZCMjBNR2x0emtJUVE5OXhRVmgyTzlhVWlLRThDdm9iMGNldWd3SXkwVEhHYW42SjBEVkZ4elNWUUZDQmViNUdiWG5mWXlBbUMxWUdoR1U4UVU0UVJnQTh3QXkra0pmb1FNZ3ZhTmk2SXJqTjRHQzdoaFlVWHZnZElGU3RuSVVNb0xGRkp4QXI5RUR1UGUydGJXeUlSZHZmSjJLWDM3Skx6QkIwL0JuSGxBQSsrdmdLSVRyNWs5UGRESTZJUmdGOEI4Q3ZlK3d4QUh3RGU4Ti8rMjFGYlc3Wlo2Z3JWYUFYZThqd2t6L3ZEYUhVMU11UGlPZ0NQdXFxakRBSFFpckpiNStDVHRFTUFVU3NzQmttbFgvRTVuZDU3aFZJS2k5c1dzWDM3RHZSN1BTZ2lIRDU2QlBmZmZ6L0dvekhLWG9sTEwzNGVmdlNIL3hPMmI5M0NkZzczaVA4cjYyUzB5eEo3cW1VQmV3UTVBd0poZVhVVkgvdm94N0M4c2lJYWRnRGdzYkk4eHFGRGoyTGJ0a1gwK3oyQWZGd3ZjR3FtVWFlbE5tMzN3K2tCYWUySkZsRmRhemVuN0UzSWU1a1ZQUXlHQXd6N1E1UzlIb3E4NEVxS0dWZHR6TE1DV1pGRGF5WHB4Qnd3Q1U5WUVVbldSQUJwcFE5Z2ZTeEExcitrSzg2SjlpRzFRY082YVZCTkptZ21GYXgzbUl6SEdJL0dtRXdtR0kzSC9QdDRETzg5R3VmUVZCWHFoa0g1eGpiSVRJYm5YM0lKbnZtc1owcEZSR3FyTWdLaTE4WWFjYktZc2sydEUxdmFld25LR0U0VkZTU1pBNk1tRmhLSiszNWtxUEsrUUVyeHhQSmNOS0d1RzVCU3NZcGs1Mkg2MXQvejhxdjN3TE12ZnU2OEhGSEpPLzA5MFo0UzRFMmEzck9SMDNraWxzM0pmbmN6cDNiRDcyK3dsTFRBU1FMU0JHTjhuZk4yMlNPQnlwczQ5NTFyeXNMZU9RK2lZR2ZZNENuUlYxa3ZHclIrQ3k0ZWIraU91aURSZEgvRDU2RXg5aFBvNWVnY3c1dEVxNm5EQzQxRlhZY29OMFhSenJEd3B4b2J2UDY3K04xQVVKaCtocWs0WXVmT1pITllqM2tURHRBcVZPWmlPcjJMYkNFZm82WFdXa0FGWVdRZkRmUmcxUE1vU2hsYk9JbUVaaExOWitPZHBHUm9OT0kyM0JqVzYrdkplTTZiemVzVGZkOEN5UXhMajQ1N3lTYmYzR3gzOVpLS0JrRFM2cHlrYkdnV0xDWXdhOG1reGRTRDNrRDNYUWhzR1MyVlE3UldIVFpOY0hhQzRMTVNJeVZzTk8yY1RIVmNDRm9xcldncFhSeFNKaFFoUHJmcGQ3THpQa0RTQ3BXTzh6Z2tkWVIzT3owNEJZVDRodzNXbEdBRXBWK1hlNEhNcFhCTXFMUzJYajk5SXRESmhqczdEblZkc3hhSTF0QzZnUGV0UURHTEZRUEc5RThhMkg2aW1qYjYvN1RXQXFRaE15NXFRWERxWTRiLytlbC93dExxQ0xBV3p6ajdEQ3dzRGpFL054UExnbmNYVUM0QmJZa0ZteDNRcmtueTdKeGp3eHdLVUZDWTM3SUZ2VjRCclJSV0p4TXNMeTlEWVJYR1pManJybnV3c3JJSzRVUWtqRDc1MXpNQTVLeUg4aVRVdFhaZVdEZ0dIYnNMS0p3QTRjNEQwQWFVOVZCVGh2RmtBa0RENlNGTTBZZXBKMUJnQVZrRllMUzhncVpwMEM5NmJBeEx4SDh5Y1pqVU5ZcENSaUhMSTRqbkxBQ3RVUlRzN0JwdFFKcjRjK2VRRlFZS0JrMDFnVzJzdkd2eU5Eemd2UVZKcFVMckxBcGxvTFREbnIxN2tHV0dnU0JsNERRQmxvMis5bW5vK0d3VUZMTUM1R2V0Z1R3cjBFT0IyZ0d6UTY2VzRmaXZjSTRkcEJvT0V3R2oyQWwxY0REUThtd1o0SFpTY1N0Y1RJSXRIcGpVRGUrYkdyRGVJMVBzVU9QL1orL2E0MnlxK3ZlejF0N25NbU5tM0kxcnJwR2tpMEtJa0VwU29VS3ZvcmVRa3RUcldpbms5U3FSSXBMMFJrVUk2ZTFOSXJyOXlPWFZoU0xLUGRkaE1ETm01cHl6OTFxL1A5YmU2K3k5ejJYT2pKR2gvZlNabkwzUDJudXZ2ZmJsclBXczUvdDhGUUlGZ3RRUkpzcUF4MUJXQWpvb29lQ0s2RkFUaU1rQVVBSUZoaElRZ21BMGRRcU1Dd1dJREhuekNFUGozRkFRWURvWUZJUkNJcFF0TnpjWHlja2VaSjArRGFwUStQMStxS3A0YnFsQ2NmcDBOajc5N0hOYzJiQWVVc3A2Y09SSUp0YjlYeWE2M1hNVFlHVFBva1NvREZXdlIxd0g2a0VJRE5BNTh2UUFGRXFSVmpZRm9WQWVQRlFGNFF4VW9XQk1CNlVlZVkwWTV3QURPSFFRcWtDOHJvWDdIdE1CNmlFZ3VnWmlrSjBBQTJYaVZoZDhGVE9mT29obXRMNm5HSmltUXpQSUxjWjFRR1FoTjhRNU9xZ1IyaTMrcGVBOEpQb0hJUWJ1OFVEVEdGZ29oSkRSZi9UNWZQQjcvYUtlT3FCekJrbzlJRVFYeTRvZ2ViaENiUGVmRGJwSVBnRGpQdFIxY1VLS2NkNm04dGtvQXNxWjhadXZnRU1EcUdMejVLYWNnSUVMWXBjeWdKdGhWWUpJaE00Z3VoR21weG9Cb0loMk1GOExoaklNUkxGTmFwbkVOSU1PQ2tzU0IvUGc4Z1dveThHU3VBejIzekh6RTRrMmcwVENlem5QUHdubkZJU1FFSURUQUhCUGovc0dNbDI4TjBOYUFMbTVPVkNzdkZWSWgrSlI0UGVGcy9qazV1VWg2K1JwNUFjQ3hwVXcvcThiaVRqazJ3RGlmcmE4Q3ltMWVsUVhOMEVXSmw0QUFJU0tiRzlhQ0I3cVFTQmZoSm9HUTBIb09zZmh3MGR3NnVRcGxDdWRHckVQblFJNkZlOEtoVlBqaVRDZ1cyclB4TzhiSUJKQ25Nazlnek5uY216N09wT1RnK3lzYkNUNWtveVRaNUQ4K2RrS3ZKUVk2M1Y3R1l2d1hmNyt4SWJsK3VYbEl6OHZGM25KZVVoTFNZRXZ5UWUveHcvcUVmMUpuOThIVDlBSDFlT0IzK2NEcFI1RDFSbVN2MkhpZldDSkNvbndZcmJXUjl3Z3VqV3pTRWlYeWxGNEZDaE1BYUVoVUZVRkR3WkJ1TVBmajV0RXVMaHVUTk9RRXdoaTk5NjlxRkg5RXFTVVRqYnVVd3FGZW96amNFR0tVd0JjZUdyS2hLb3dGWWpHUkF6RXVJMGI5N1hDSUVobVJSRWpXYk5QcHV0Ry95cDgwdVl1cVVjQkN3UUJ4cERQaEMrbGVCZUs4N2RRL3pCK0lzQkVGci9UQlZ5ODg0TGlwMkJMSUQ1ZDlqNlg4bkVyRVdMNUhNMXBQTm9BSXhIMVRTd2tNbUF4aVJQQVR0NVkvNnd6ZEtiOHVxQmpSZFRSQ0VPU3M3UXdXVTF1ZE80ajIwbUdXNW1EWjI1bXBlTGdYRE5ZZjEyb0lRekRYdFBRTjFhN2krWEl0eW1UMjBUYmp0Z0dxNElsRFV2S1kwRXlxc1orRklXQ0doNEE0Zk96aEd3NVNDZHpadFZheGpab2x6c3kvK0hoejdJTncreXVac3oybWVkcHpwcUlaV0l3dnh3YUdCanpJa1NTa1p4Y0RxcmlBUWpnOWZ2ZzgvdWx6NEd0cTBSRWgwMDJrQU1GM2JKRklTR2pJL3hjbVpzUnd1Tm1uNG82dStFNHZubC9uc25PQnRkQ09KVjVGTC92K0JFK0Q0L1pFU1R5WGllUzhDQ0VHS0ZSaHZHc0dTSkZqWFVHTVdQT2hKdk12bW02TGY4c013VUFvQ2hlZUx3K3FCNGZGTVVEcXBqK1RKREVqN3pmek5PVnM3N2g3RlhtYkRVZzZJRm81R2QwNGxtUE1DMlBCcE80c2FwOU9CZXpNRUkxQnVOOEZMdlJKV000a3hjQTQwQnlTZ3A4cFZLZ2VKSkFxQmRseTFRVVJxMjIrekUyRVhqcnpSMytFcjlETGx5NGNPR2laS0J4NDhhZFBCN1Bwd0NDMzMvL3ZlOTgxOGVGQ3hjdUVzVUZyN3pobktzQUhnRFFGOEJWQUVxZDN4cTVjT0hDaFl0NDRGeGtMVHA2OUFnNDU5VUpJWCtjN3pxNWNPSENoUXNYTGx5NGNGR1NjVUdUTndaeHN3aEExL05kRnhjdVhMaHdrUmdJSVVoT1RrYnQyblVBNEFmT2VWdEN5Qy9udTE0dVhMaHc0Y0tGQ3hjdVhKUlVYTkRrRFlUaXhpVnVYTGh3NGVMQ1JRVUFjd0EwUFJjNzU1eFRBQjBCREFUUUNrRHBjM0VjRnk1Y3VIQlJaQVFCN0FMd0RvQi9FMEpPbk9mNnVIRGh3a1dKUkR6cmlRc0JmYzkzQlZ5NGNPSEN4Vm5qT3M1NS9lTGVxVUhjekFEd0tZQk9jSWtiRnk1Y3VDaUo4QUpvQ0dBaWdDMmM4NnJudVQ0dVhMaHdVU0p4b1pNM1Y1M3ZDcmh3NGNLRmkyTEJsZWRnbi9jQWVPUWM3TmVGQ3hjdVhKd2JWQVh3N3ZtdWhBc1hMbHlVUkZ6bzVJMXJUdXpDaFFzWEZ3ZFN6c0UrWGVMR2hRc1hMaTQ4M01RNXIzVytLK0hDaFFzWEpRMFhPbm5qd29VTEZ5NWN4TUoxNTdzQ0xseTRjT0dpU0doOHZpdmd3b1VMRnlVTkxubmp3b1VMRnk0dVZxU2Q3d3E0Y09IQ2hZc2l3ZlVvYytIQ2hRc0hMdlJzVTM5WmJOcTBDVTJhTklHaUtESEw2THFPZmZ2MjRmZmZmMGZMbGkyUmtsSThVUWtaR1JrNGZ2dzRhdGV1RGIvZlgranRjM056NWVmazVPUUN5d2NDQVdSa1pLQjY5ZXFGUHRiRmp1UEhqK09QUC82UXkxZGZmZlY1ckUzSmc5cytMbHk0Y09FQ0FIYnQyb1c2ZGV0Ry9lNkxMNzVBYm00dVVsTlRVYnQyYmRTcVZhdllqMy8wNkZIczNic1hlL2Z1UlpVcVZkQ21UWnRpUDRhTGtvMFRKMDV3UWdnSUlhQTBQSC91WEFZQXpqazQ1L0t6ZFQxakRMcXV5ODhnMmxUekFBQWdBRWxFUVZUV1A4NDVkRjJQdXQ3NjUvd3VYQWJnSEFBM2o4c0FZcStEckRjakFDRWdJR0lEQ29DSTh3RUFSVkdNYzFQRUg2RXd6NTlRQWtwRkdVb3BWRldGb2loUUZBV3Fxc28vUWdoVVZRV2w0VzBWUlFFNHhNRkFqTnJvQURIckdGdWJZRzBiVGRQQUdFTW9GSUttYVFpRlFyYlB1cTdMTXBxbUljUjBNRjIzWFRmQVBCY0tTZ2dvU01TMTA3U1FYS2ZyNHRyNWs1T1JuWk1OWGRQaDgvbU1hNkFqRUFqaTFLbVRDR2toTUthQjZReWFyZ09jaXpNMXI0ODhWdzRPYmpRRE1lcEZ3KzNDdzYxaHRqc2hCRFdyMTBENUNoV2dxQ284SG85b2Y5VURyOGNMdjk4UHI5Y0xyOWNManlLK3B3b0ZpTm5XbHZ2VStMTWlXdXR6emhFS2haQ2ZuNC84L0h5RVFxSHcvUWNkWE9jQUF4Z0F4Z0dkYVFpRmd0QzFFSmpPalh0TW5CVlZGSGhVRmFySEE1L2ZCMzlTRXZ6K1pQaDhQcWlxQWtVcFdKdWlhUnJ5OHZLUWs1T0xuSndjbkRtVGkveThBUEx6OHhFSUJxQ0hncmpqcnM2Ukoxd0M0SkkzZnpJWVkvTEd6YzNOeFprelo1Q1RrNFBzN0d4a1pXWGgxS2xUT0hYcUZFNmNPSUVUSjA1ZzJMQmhxRm16cG0wZk8zZnV4SUFCQTFDaFFnWGNlZWVkNk5PblR3UXhzM2J0V2d3Wk1nU2hVQWdBOE9pamo2SnYzNEtUYzJWbVptTHExS240KzkvL0huRmNFL1BuejhlNzc3NExRZ2h1dSswMmpCczNybEJ0MExwMWEvbjUyMisvalVuZ3ZQdnV1MWk2ZENrT0hqd0lyOWVMbFN0WG9sUXAxK2JJaXRXclYyUGl4SWx5ZWZQbXplZmtPSXd4L1BiYmI5aTRjU1BXcmwwTFJWRXdmZnIwczlwbjA2Ymh6TkJmZnZsbHNaR0xWbHpJN2RPNWMyY2NQbndZd0xtcjk5S2xTN0YwNlZJQWdraDkvZlhYNGZWNkk4cmw1ZVdoYjkrK3lNdkxBd0Q4NjEvL3dtV1hYWFpPNnVUQ1JUejgxWjZMM2J0M28xZXZYbkw1dSsrK0s5YjlPN0Y5KzNZTUhEaFFMcTlacythY0hxOHd5TXJLd3RhdFcvSEREei9ndXV1dXcvWFhYNS93dHR1M2I4ZEREejJFYTY2NUJxTkhqMFo2ZXJyODdzU0pFeGcxYXBUc0wwMmJOcTNZeVp0UUtJVDc3cnNQcDArZkJnQTBhZEtrMk1tYisrKy9YMzZ1VTZjT1huamhoV0xkdjR1emg2N3Jrb0RnbkV1U0F4RDlDQlBtZWlkNTR5UmVuSi9OL1VRaldxTEJyQXNBVUVxTi9SbmJHbndNT0pHRWpITy9SS0Z5VUMwS2NRdDVZeEFiSm1FRGMrelBqUThjWWVJbCtqbWE2M1NETURFSkxsM1hKUkdVS0tLUlY5R1duZTFqdGd1aEJJUVRneGhCdUQ0RW9CWkNqaElLT1BaUEZCWEV1RTZBUVpycE9waW1ROU5DeGpIQ3hCdG5YSkkwSE9JKzRlQkcwNWxFbjlGZTRPQmc0QVpsUWd3Q0NSQ2tHaWRNN01pNExwUW9vSlNBRUVHYVVhcUFFQnBKcnBuWDI3eG14UVRyUFNldmk3Ri84L3BTUW8yMkp0QXBCZE9aNVQ0VDdXMlNleDVKK2xHRExFd3NxSWhTS3NsQ1JWSGdVVDNRVkIycXFocjNXL0dkYzNIREpXK0tFYSs5OWhwV3JWb0ZBUElCTkZsYlRkTVFEQWFoYVZxaDlybDkrL1lJRW1YeDRzVUFoS3BnMWFwVmVPU1JTRS9PNXMyYm8zVHAwamgrL0RnQVlPSENoZWpkdTNmVURxaUpyNy8rR3FOSGowWjJkaloyN05pQnVYUG5SaTIvZXZWcWVZN25jdWFvWHIxNk9IRGdBQUFnUHo4ZmE5YXN3UjEzM0hIT2puZXg0YTY3N3JLcFRoS0JPUmpLeXNyQzl1M2I4Y3N2ditDbm4zN0NsaTFia0pXVlpTdjcwMDgvSmF5OHV2VFNTeU5tbGF3ZEZlY1A1clhYWGx1bytoWUZKYjE5WWlIUnRySGk3YmZmamxBZG5UNTlHdE9tVFpQMWZ2REJCMk8rSDVZc1dZSmZmLzBWQU5DNGNXT1h1SEZSNGxEU240dHg0OFpoMmJKbEJkYkorVTdqbkNNWURCYTQzVjEzM1ZWZ0dTdVNrcEt3WU1HQ2lQV2Fwa21Dd1lxaXRHOUJtRFp0R2xxMmJKbFEyUjA3ZHFCWHIxN3l0MkxidG0wSmt6ZW5UNS9Hc0dIREVBd0dzV0hEQnZUczJSUFBQLzg4MnJWckJ3Q1lNMmVPSkc0QVlOS2tTUW1mdzhLRkMrSHhlQW9zNS9GNGNNc3R0K0RERHo4RUFQejg4ODhJQm9OeCsyU0Z4ZmJ0MjR0dFh5N09EY3d4Z0RrQWw0TllJZ2FzVmxqSkVxZVNJNnlhRWJvSHpzMHlpUkUzSEFDaEZHQXNnZ0NobElBSjFrQW9ic0pkTlZ0WlFnd3l3eHhVRXdKT0xOK1oveEVxQnRTRVM3VUlrYXFSTUVubEpGSUlJWkxzc3A2N0pCWW9CNVVrRUFEQ3JWUlFSRHRZQ1JwemZHWXFtQmhuY0E3V3pXdGsxb1VTQ29WeTJZQ2lIaFNVd2poSDBhWVVvczJzMnlvQUdBa3JjaGpuWUxvT1hkT1FuNThQVTBoREFIQ21nM0VkbklYckpOcVRnbEFPd29YYXlidytvZ1VvdUVuWkVBTEtqT3RDQUU2b1dXSGplaWhRRlpPd1VhRW9LaWhWSUlpMk1MRWlkVDNtdlNXdlZ1RmhiWHRCR0ZIWlBtSTlrL1dsMUNRTEZSQUFDaVZDN1dTOVBJYWFTMUVVVUlOOE1mdlFoYW1qU2VDb3FnclZvMElOQ1pVUjR3elFDOTcrZk1FbGJ5dzRjZUlFdG0zYmh1M2J0MlBidG0wSUJvT1lNV05Hd3R0WHFsUkp6Z2dXQnhSRmlkamZ5Wk1uOGQvLy9sY3VQL2JZWTFCVkZROC8vREJPbmp4cEsyc05UOHJNek1UZGQ5OGR0Wk5oempCV3IxNWRick56NTA1TW1USUZJMGFNd042OWUvR1BmL3dEZ0hnQUR4NDhLTGVkUG4wNjNuampqYmpuWWU0L0h0YXRXNGRCZ3diRkxUTm16QmlNR1RNbVlyMjFzeHVyZzBrcFJYSnlNcXBXcllxcnJyb0tYYnQyUllNR0RhS1dUYlNUMnI5L2Z6enl5Q054eXlkYU43L2ZqNG9WSzZKZXZYcG8xcXdaYnI3NVpwUXVmWDdDdlgvLy9YZjA2TkVqYmhsS0tmNzczLzhtZEcyQitBcXJDdzBYUy91OC9QTExOc0pwenB3NW1ETm5qcTFNdVhMbHNHVEpFc3lkTzFldTI3cDFhOVI3dVg3OSt2amdndy9PV1gwdkp1aTZqcSsrK2dxclY2L0d0bTNiY1B6NGNXaWFobkxseXVHcXE2NUM5KzdkY2MwMTF5UzhQL2U5VjN5NFVKK0x3aExSU1VsSjU2Z201d1lOR2pSQW5UcDFzR3ZYTGdBaWRQem8wYU0yQlUwc01NWlF2WHAxMlovS3lzckNtREZqY08yMTF5SXpNMU1TS2liMjdkdVhjTDNNQWVJTk45eFFZRm5kRW00UkRBYlJybDI3QXBVRG4zNzY2WGwvSmx3VUgyemtqVUxrWUp0UUt0VUgzQkNtMkVrTHdCeTkyc09nQUhBaVAzUFlTWkI0NEFCQXhZRGZKSEZFQ0l0RkVjUUJBaFV5S3NmY1RvcHRtRlJtQ082SkFsWUZpRVhGUVlsZGNSRk5nUlFPTGRJbGVXT2QyRElILzdJOENjbDltWVNLV1V0bnFKbVZHTElTTnhyWG9ITWREQXljaE1rU2F6Mk5EeUNFUWxVTXBSSU1WWTRSaWlUTGc0aDJzV3h2clF2akRJd3poSmlPRU5NUkRJYUVZc1FreXlDdUFTZUMwTEJON0prRUR3RENMZXRKZVArVUVEQWFWck9Jc0M0bGZFMGc3ajJBU2NxSEdxRm8xcllWSlVSdGRNN1AyaVRYU2NCRmhBa2FOVllJQVZFVWNhMVZBc1lvdUtMYUpud0JKcDRmMVNETWlHcmNra3lRa2duQ0ROZnplRHdJaGpSUXJ3b0ZEQW9ZZUtoRVJrd0JjTWtieko0OVd4STJ4NDRkczMwWEt6WTZGbXJYcm0xYjluZzg4SGc4SUlUZ3pKa3p0dTh1dSt3eU5HclVDS21wcVVoTFM1UC9saTFiRm1YTGxrWDU4dVdSbHBZVzhjUCt3UWNmSUJBSUFBQWFObXlJbTIrK0dRQ3dmLzkrWkdabXhxM2ZvVU9ING41ZnQyNWRQUERBQTdLanVtalJJclJwMHdibHlwV0wyWmt4bFRFbEhZd3g1T1RrWU9mT25kaTVjeWNXTDE2TUFRTUdKQlJLOW1mVUxUYzNGL3YyN2NPK2ZmdXdldlZxVEpreUJYMzY5RUhmdm4wVFZtUVVGNndkVEJQbHlwVkR3NFlOMGJoeFkxeHh4UlZvM0xneEtLVUpreE1YRXk2RzlsbTVjaVUrKyt5emhNcSs5TkpMQmI1YlhDU09yS3dzOU83ZE8rcTc4K2pSbzFpNWNpVldybHlKaHg1NnlCYStVaFM0NzczQzRjOTZMcHhxMnN6TVRHUm5aeGRwWDJlRG8wZVBvbE9uVG5JNVVTVmplbnA2a2Z6dWdOakVTR0dWUFl3eFc5MWpZZlBtelNoYnRpeG16SmlCcVZPbjRyMzMzZ01BUFAvODgwaE9Uc2Jqano5dVU5MFVCbjYvWC9vT21xRnpoVUYrZm42QlpSSU5mM0Z4WVVEWG1Rd2hFaVNKUVdJd2gyS0FFS2xPRVFTTkdOaGExVFZDRWNFQUVNdTZjQ2dWZ0lTSm5GZ2dGalVOWUJFL0VPbXVJdjVQVGE4VnN4U1Y1eEhOSjhYY3R4WE91cklvcWlEcmVwdmF3aVFjSE9FNHpuMWJRNW5rWnhaV3cxanJZSkpaWmxzU0NGVUlOOGdPYWlwVkRNS0RtZW9SazMyRFhYMWoxc1AwejZHS1lrUmxCS0NxWnNpU2FEcFQxV052MC9ENUVKaUVudG1XaXUyNEJGYnlTQ2lmSkZGb0VtMkVBRlNFdWhGYXVCQzA0b0pKNHVoNnVJMU55SEExZy94U0RFS0hHK2RKcVFLRkt1TGVJd0MzZUEwbGVpN21QU0pWVklvQ3FxaFFWTDFFdjN2Lzh1Uk5RYXFSd3FCWnMyYjQrdXV2aGNHVFFkcXNYcjBhcjd6eWlpUnYwdExTTUhEZ1FIVHIxaTJpYzNyNDhHRk1tREFCZDl4eEIrclVxUk94Lzh6TVREbURSd2pCMEtGRGkvMWg2OWV2SDVZdlh5NkpyTGx6NStLcHA1NDY2LzF1MkxBQmp6MzJXTVI2MC85bXhvd1o2Tnk1TXdEZ3Q5OSt3NDRkTzlDd1ljTUlBdTNycjc4R1l3d3RXclFvc1BQbzhYaFF0V3BWQUtLVGRPellNUnZ6KzhZYmIrREtLNjlFczJiTkV0cUhFMlhLbEFFZ091S0hEaDJ5ZFFCaitRWEZxdHVKRXlkc0lYWDUrZmw0ODgwM3NYMzdka3llUE5sMnI4VHI1SnJmVmFsU0JaTW5UNDRxdDEreVpBaysrZVFUdWV5Y1ZYYmkwMDgvUmVYS2xTUFdXNVZkaVdMMjdObFJuN20yYmR2S3o4NEJ4SWdSSTFDcFVpWDUzZno1OCtNZTQwSnVuNWRlZWdtTEZpMktXRy9XZTlhc1dmajIyMjhMdlYvcnM3SnIxeTZiVDFYRGhnM2g4WGl3WmNzV3RHelpVclkxSUdhSFY2NWNLWmR2dmZWV0FHS1FtNTZlYmd0YmlOWUdMaUtSazVOakkyNVNVbEpRdW5ScFpHUmsyTzdIZi8vNzM2aGZ2NzRrNkJQRnhmamV1OWllaTZWTGw4cGozWExMTFZpOWVqV1dMRm1TVUoyN2RldG1XMDVKU2NHNzc3NHIzNXZCWUJEMzNudXZWT0kwYmRvVWI3enhCZ2doMkxCaEE1bzJiU3JiOWVqUm93a2QwNGxSbzBaRkRYZDY2YVdYNU9mdTNidEhUR2dCNXliOEtoRlFTdkhrazAraWF0V3FPSGp3SUZxM2JvMlhYbm9Kdi96eUN3QkFWVlc4Kys2N2FOQ2dBZkx6ODlHK2ZYczVVYlpvMFNMWkYzbjc3YmVsSXJ0WHIxNXhrMGE0Y09HRUlBSU1KWXF4amtpaXhqSTRqMEpzV0Q5TDBnR1I0VDdPOEtyQ0RrSnQ2aFhBdEs0Smt3V1dVSyt3TmEwZ29yZ2tEOEpsVFBlYlJKQUllV091TXcyYkl6eGFMUHV5d2l4dkR6c3pDUnlIYVRNNGtwS1NrSlNVaE96c2JKdzZkUXFtSWJBZ2NhaFUzc2ordVVHeW1aNUJ0aEFrcStxSENkTmlMYVFaQnI0Qnd4QllnVUlKQ0RmVU03WnpOKzRSUzVTWVZWbERRUzFMTU1nTXk3ZUVocjhBQXlnQlVRemlpUklScWdUN2ZXZUdTamtWTXdYQ0hoRVhsVHkwbW5ZcmlnSVFEcTR6MnpiVzBFSXJtU2IyWlpDZ05GTFJsV2c5clhVU0NpY3pqRXFvY1Z6eTVnSkIrZkxsY2VMRWlTSnZUeW1WcHF1Yk5tM0NHMis4Z1o5KytnbUE2QmgwNjlZTi9mdjNSOW15WlczYjZicU8rZlBuNDgwMzMwUmVYaDQyYk5pQVVxVktSWFNPWnMyYUpRZUVkOTU1SjY2KyttcDgrZVdYMkw5L1A1WXZYeTVEb25idTNJbGV2WHBKdG5qS2xDblNteVlVQ2lFckt3dmx5NWVQZWc1K3Z4K1BQLzQ0bm4vK2VkeHl5eTE0N3JubmtKeWNqTTJiTitPTEw3N0FpQkVqQUFDdFdyWEMxS2xUaTl4V1R0U3JWdzlqeDQ3RjAwOC9qUjA3ZGdBUUhjdFhYbm5GTm5BM1E4YldybDJMQ1JNbTJNeVBuYmpra2t0c0hmNWp4NDVoOU9qUjJMaHhvMXozOGNjZnh4M0VPUGNSRFV1WExrWDM3dDJsbk50Y0Z3L08vUVlDQVh6MzNYZDQ2NjIzcEljQ0FIenp6VGVZUFhzMit2ZnZIM2QvMFJBclBNSTV5R25jdUhIYy9TUTZLRisyYkJscTFLZ2hsNHVyazk2c1dUUFVxbFVMUU5FSWtWaTRVTnZuYk1Lck1qTXpNV2pRSU5tT1ZhdFd4VFBQUElPSEgzNFlnSmdWSHpWcUZESXlNakJqeGd4d3psR2hRZ1VjT1hJRXZYcjF3aE5QUElHSEhub0luSE1jT1hJRUZTcFV3SUFCQTg3TGpNMkZERW9wT25YcWhMLzk3Vy95UGd3RUFuanR0ZGV3Y09GQ1dXN2h3b1dGSm0vK3F1KzlDKzI1TVAxdkNxdndkU3BYbkVidjc3enpqaVJ1VWxKU01HYk1HR1JrWk9ERkYxL0UxMTkvblhEeWdxTEFlbTFidDI0ZGxieEpCSlVxVlNxeUYwd3dHSXhRVVZ2UnVYTm56Snc1RTQ4ODhnaUdEQm1DSFR0MjRKZGZmc0Vqanp3aW44WDU4K2RMNGdZQVhuMzFWVXlaTWdXcXFtTHYzcjJnbENJMU5SVjkrdlNSWmFLcGx0YXZYNC9ubjM4ZWp6MzJHTHAwNlJLenZ0MjdkMGY3OXUzUnQyL2ZpeWE4MkVWME1HWXFkd2s0dDN1TUVNSWNhb3JvK3dnVE41R0R5MmlEWkt0NndicmVQQmlIVUdkd2t6UXdCc2VtTWlneVhzWWdKNHovaGMySncwUU5JYWFTZ29JVERrNlVtT2ZqVktVQVljV0s4NXlzWVZQT2tLdDRhazJuNnNZYU5zVTVCOWVOY0NhbVErY01EQXlLVjBGcTZWSUlhUG5RVDRWQWlRSncwMWVGZ0NyVUlBNjRiRU53RG9VSXhZaXVhVFlsajh4Y3BRdVRZcDNyMEppT1FDQWZQcjhQSGdqdkdxb29ZSVpIRUFHemNHV0dhVEV4cVRGSi84bnZ6U1ZLbEloUUxtWmVMMDZoR050U2c3emhscEF6RzJIQ09FRHRJV2ZtTll2MSsrWmM2Mng3YzN2ejJKUURuRk53S25PV2hhUHlTRGk3bUttK0VhU2JEb0FJNVkzUjNvVWhXOExsT1FqVkFhS0RVa0NsQUtNRU9vME02eXBKK011VE4vZmZmNzhNZGFoY3VmSlpEemkzYk5tQ1NaTW15ZGtjUU1TV2QrdldEUlVxVk1DaVJZdVFtNXNyczAzbDVlVmg5KzdkdGc2WnBtbFl1blFwV3JSb0lSK09iZHUyeVptNU1tWEtZUERnd1FpRlFwZ3laUW9PSGp5SWp6NzZDTE5telVMRmloVXhjZUpFK1lEZGV1dXRrcmo1OGNjZjhjOS8vaE4rdng5ejVzeUJxa2EvL0owNmRZTFg2NDBZTkZnN1p2ZmVleThBK3dEVU9UZ3RDdTY0NHc0NW81bVptWWw1OCtiaHFhZWVRakFZeFBqeDQyVzUrdlhySjJ4MGFLSlNwVXA0OXRsbmJjYU8rL2Z2UDZ2NkZoZDhQaC9hdG0yTEcyNjRBV1BIanNYeTVjdmxkM1BtekVHUEhqM2N1SGNYWjQzU3BVdWpldlhxT0hyMEtKS1RrL0h5eXkvanNzc3VRNTgrZmZEV1cyL2h5SkVqTXRPT05TVEU1L09oVjY5ZVVGVVZYYnQyeGJadDI4QTV4NElGQzNENzdiZmpra3N1T1k5bmRXRWhLU2tKMDZkUGp5QlBmRDRmbm5ycUtYenl5U2MyNzdHemhmdmVLeGdYeTNPeFk4Y08vUHZmLzViTEkwZU9ST1hLbGJGbnp4NnNYYnNXQVBEV1cyK2hUWnMycUYrLy9sa2RxNkMrVWpRUHUwVEp1QWtUSmtRWVNTZUtIMy84VVpKdVRxeGN1Ukt2dnZxcVZCd0ZnMEhNbVRNSGE5YXN3VTAzM1FRQStPeXp6eUxVb2V2V3JjTmpqejJHWjU5OUZ1UEdqY01UVHp5Qnc0Y1B4ODErT1d2V0xNeWFOUXVjYzB5ZVBCbE5telpGdFdyVklzb3RXTEFBQnc0Y3dOeTVjN0Y4K1hLTUdUT21VRm0wWWlFbko2ZEFOVnJ0MnJWUnZYcjFzejZXaThSaDkrMFFWSWZWdE5pcFdwQStMcFl3SmM2WnpEeGtEcnJOd2Jaem9CeHprRzFUSFlpUUU4TTJSb1RWQ05yQUtCQjdVR3lhRWtldXR4N0xyTHlWcUxKdjQxeG1qTW13R1NkcDRGUmxXTWtmK3lueWlIMDZWVGZXZE91Y2NYQUdjR1lRTFVFTmpITUlYK2V3WXNweU1Zd3dOVE9vS1R6WUY3NDI5a3hndXE0akZBb2hFQWdnRUF5Q1VJcFFVQ2h2Zkw2QUlINDhIcWpFVHVxRkc1TkFnU0xiM1dwNUk4eDFyWm5EU0FSWlptb0VUVkxIU253NXkwWlRNRm1KbDFpd3FxekNZWDcyN1owRUR1Y0VsQ3RDUmNiRGxLUzVyWG1kclNGeTRYcWI0VjZDY0F5ZlpXeFk3d0dUeEFNUlJLVlEzNGoyVTVTU095bjVseWR2aWlNa3lJcWNuQndiY1FPSVdPaDU4K1lsdEgyOWV2WHc1Sk5Qb2tXTEZyYjFNMmZPbEM4dnhoajY5ZXVIckt3c1pHUmtBQkF6aFpVcVZjS0NCUXZ3d3c4L0FCQStITU9HRFpQYmpCOC9IbnYyN0FFZ3dwU2VlT0tKcUhVZ2hFUVFONy8vL3J1Y1dhcGV2VHBhdFdxVjBQbVlhTjY4dWR6ZTJ1a3pqVnJIalJzbjVmTkpTVW5JeTh0RHBVcVZjT3JVS1l3ZVBScEhqaHl4RVZ4K3YxK213YXhRb1VLQlpzY21uT2FHc1Fpczh3VlZWVEY2OUdqOCt1dXYyTDE3TndBeE83MW16UnAwN2RvVmdEMVY3T0xGaXpGNThtUzVmQzdTeUViellpaXFWTHhuejU3bzFLa1REaHc0WUF1alc3QmdRYkdsZ2IrUTIrZkpKNS9FWTQ4OWhoMDdkdGl5eUgzMTFWY0E3T0ZsaGNWWFgzMkYxTlJVdlBqaWkzand3UWZ4M0hQUHlldzRqenp5Q0k0Y09ZSWFOV3JnZ3c4K2lEQS9Ed1FDNk5ldkgyYk1tSUd1WGJ0QzB6VE1uRGtUTTJiTWNJbWJRcUpzMmJJeFZTOGVqd2NWSzFhVTc3cWllbkU0Y2FHLzk5em5Jb3hZdmpTWm1aa1lObXlZL0IzdDNMa3picnZ0TmpER1VMbHlaZHgrKyszNCtPT1BvV2theG93Wkk3MWZTZ3FzeXBSWXl1QkVVTDU4K1FpVnk5YXRXL0hLSzY5Z3k1WXR0dlZMbGl4Qmt5Wk4wS0ZEQi96ODg4K1lNMmNPdnZ6eVMvbDlvMGFOY09qUUladzhlUktiTjI5R3o1NDljZXV0dDZKang0NW8yclJwM0hyVXFGRkREbEp5YzNNeFpzd1l2UG5tbTdiWjNLeXNMTHp6emp0eU9TY25CMVdxVkNueXVWdHg0TUFCUFBua2szSExEQm8wQ0E4KytHQ3hITTlGWW9oRzNnQ1JBKzF3TmlacWVId3dBTlFnZCt3TWp6M1VLSkxBU0V5UkVGbUdKbWhSRzUyOElaWlBoajlNckNNN2ZFcWNZUy9tWU52NXZUbXdCK0lUQ29EVDVGbjhhUlpsakRtSVp6cERLQmhDS0JnQ2hZTGNuRnhrNTV4QlRrNE9PQ2RnVEdRRlV4UUt6aGlZcmdtdkZFckJUYzhhU3l0d1hZZW02Wks0eWMvUFEyNStQdkx5Y2tHb2d2eThQT1FIOHVITDl3bHpaaVdBdERLbHpjM0YvNHhrVWRRSWp3cExuaXhIVW9US1NTNUhNVjZXMzBVSmtZclhidUVVOGl4K2UvUElSYWVCdHBXRUEwUmJjcXFBR0FHQVRCZGhnTTU3d0JrYVovMU9rRHZHTVMzSHNtNHI2MlFoa01TZnVDY0lCRm1qNk9KZkR4T1oxRW9xU2xZUDdpTEFkZGRkSjhrSEs4eVFxbEFvRk5YWXJscTFhdWpkdTNkVUx4eEFoSGlZTTJkWldWbTJiQmpKeWNsNDdybm5zRzNiTnJ6MjJtc0F4TTA2YnR3NEdhSkZLY1dvVWFQdzhNTVBnM09POTk1N0Q2MWF0VXBZYVdUdFlQVHMyYlBZNVdUTGx5K1A4Qjg1ZHV5WUxiT1dGUnMyYkpDZmE5YXNtVEI1ODcvLy9jKzJmUG5sbHhleXB1Y2VxcXJpL3Z2dmwrUVVJR1lUVGZMR0tpZDNrZ1RGbVhiVVJMU0JVZDI2ZFF2MGdvbUdsSlFVcEtTa1lOMjZkYmIxbFN0WFJtcHFhaEZyYU1lRjNENCtudzgrbnkvaVBpMnV0Z0VFcWJ0bzBhSUl6NmhMTDcwVTA2Wk5rNFJCN2RxMU1YandZRHovL1BQSXlzckN3WU1IMGJ0M2J6ejc3TE80OTk1N2NldXR0eUl0TGEzWTZ1VkNLQUdPSERraWx5Kzk5TkppMmUrRi90NXpuNHY0TUNkMHJKa2d2L2ppQzZ4Y3VUS3FyOWVPSFRzd2QrNWMzSDc3N1VVK1pqUi9JK3NFU3pSVFk5TXZ5UW5HbU8wMzNmcjViSEh5NUVrc1hMalFSdHdRUXRDcFV5ZFVyVm9WWThhTXdlYk5teU1TT3RTc1dST3Z2ZllhL3ZqakR6ejY2S1BJeTh0RE1CakVKNTk4Z2s4KytRU3FxcUpHalJwNDhNRUhwVitmRmJmZGRodSsvZlpiZlA3NTV3Q0E3Ny8vSHUrLy96NTY5KzR0eTh5Y09kUFdseHM2ZEdpQnZsRXVMbXlZcWIzRlp3QWdJc1NGQVBaTTRlYmdVN2NzQ3ZXSHRVeUVxb0ZaNVR2MjhiUXVVMnJiT1NBeElHWnlDeUs5VVdEYmQxRkF6TEFxTTVXU0E4NzZPNyt6RWp0T3NzWWFDaGFOVElqbUUrUlUzd2psalNBTkdPUDQ3ZmRkMkxSNU03Snpzc0VaZ2FJWWFhMVZCUjZ2QjBuK1pKUXFWUXFsU2lWRG9SU2hZQUJNRitvYnhya0lvU0tpSFVNQkRhR2dobUF3aUVBZ2dKd3paNUNkazQwelozSkY1RVYrUG9MQkFFS0JvRUhRaWQraFcyNjlDU25KeVViYkdYMVk0NXFFUFlXTU5qRGxXc1JVbm9odkNVeEZDZ2xmVDJKWEx5bFVzWVc5T1ZWYVZwTEVKTTlNQXNkSzVNanFXUWs2cS96R2NTMnNmamZpT3dVNmRCRU9ab1J3V2ErWkZjNHNWWGIxRUxGZDQ3Q3lKN2Iza1NCRUtRaFJRSWdPVUdHRVRCV0FNcGU4K2N2QTYvVmkrUERoNEp5amN1WEtxRml4SXNxWEw0OWdNSWkzM25wTHhybWJxRktsQ2g1KytHRTBhZElFVHozMUZISnljcUxPaExSdDIxYktvVlZWdFprOERobzBDTm5aMlJnOGVMRHNxUDM5NzMrWDBsdk9PWEp6YzFHNWNtVzBiTmtTYTlldUJXTU1ZOGVPeGNLRkM1R1VsSVRObXpkSGxUUnYzcndaakRHYk9lT2tTWk13YWRLa2lMTFJZcnBMVXZyZ3paczMyMUtOcTZvcXc3OUtHcHl6ZXRaT2VTSklSTjU0UHZGLy8vZC90dVh2dnZzT3Q5eHlDNEN6Nnlna2lwTGVQczZNTjhGZ3NGaUpKK3VnYXMrZVBSZy9mcnhVN0FIQWxWZGVpU2xUcHFCTW1USjQ4ODAzTVhqd1lCdzdkZ3luVDUvRzhPSEQwYWxUSnd3ZVBMalk2dU5DNEQvLytZL05hK08yMjI0NzYzMWVUTzg5OTdtSURrb3BLbFNvZ0wxNzk4cDFCV1V5ZXV1dHQzRGxsVmNXK1pqUi9JMnNrMEd4VEkwblRwd1lzWTV6THRONEZ6Y1lZN2p2dnZ2a3ZWTzdkbTJNR2pVS1YxOTlOWjU4OHNtSTBDSkNDRzY3N1RhTUhEa1NwVXFWUXRteVpmSEJCeDlnN05peHRudEIwelRzMzc4ZjExeHpUY3hqanh3NUV0OS8vejB5TWpMZzhYaHNmamE3ZCsvRzRzV0w1WEtIRGgxaSt1SzR1SGdnYkRiTWNCaERUUTltakwvREk5N0lyb2xKM0VUdnM0VDdUYzR5amdHd09aRG5QSUw4aURaUVRnUUZsWk5meHlrV1MyMWpyWnV6dnRac1JORkNwNnlmcmFTTlUyMGp5QnV4dkdmdlB2eHg4QkJBT0ZUVkM2L1hDNS9QQjVVbzhGQVBQS3I0VTZqSURnVW93aHVJQXFYOHlWQlY0YzBTMGtJZ1BBL2dnSzVyZ3Znd1hZcU00NEZ4a2JsS1VhU0hTMzUrSGs1blpTR2xWTExRTEJGcWF3T3pHWTNjVWVGTVlGWVZEaGVoYjRLWUVRU0ZpTHl6WkpRaVFvRmpFa0JXWll2enVqalZMRllDeDBxY2hPOWVNNDZNUjJ3Zkw3U1BHSEZMbEVjcWI2eXdldktZeHpicjVid1BuT3VjeDdZUlJGeVFYaUFpWUZBcG9lTUR3Q1Z2emdudXZQTk8rZm5reVpPWU0yY09GaTFhWk90TTFhMWJGNzE3OTBiSGpoMXgrUEJoUFBUUVE4ak16TVMwYWRPZ2FWcUVvZURsbDErT3BVdVhva0tGQ2xpelpvM3NqRjk3N2JXNDk5NTcwYU5IRDFzcy9tZWZmWVpseTVZaFB6OGZlWGw1VVFmRUJ3OGV4UFRwMHpGMDZOQzQ1Mk45aVJZM3RtM2JodVBIajl2Q1dUam51T3V1dTZCcEd0cTBhWU03Nzd5elNEUEYrL2Z2bDVrNXNyS3liSkozUlZFd2F0UW8xS3BWSys0K2R1M2FGVk9kbEdoYTFhS2dRb1VLdG1WbnFua1R6ckNLMGFOSFkvZnUzZGk5ZXpjKy8venpDRFBMa29EczdHeXNYNy9ldHU3cHA1L0dzbVhMTUdMRWlJZ1kvTE1oV0M3RTl0bTBhWk0wSERYUnMyZFBqQm8xS3FhSGdkVzRlK3JVcVZFSEZFNGp6SXlNRE15ZVBSc2ZmZlNSTGYxNTkrN2RNV1RJRUJsYVU3OStmY3liTnc4alI0NlU5L3p5NWN1eGV2VnE5T3paRTMzNjlISDltSW9CZS9ic2tjcEpRS2d4blptRkVzSEYrdDV6bjR2NDZOS2xDM2J0Mm9YczdHd29pZ0tmenlkVkhWNnZGdzBiTmtScWFpcCsvLzEzWkdabW9tM2J0bWR0QUQ5NjlPaVkzNzMvL3Z0U2RRSUFZOGVPUGF0am5RMGFOV3FFcTY2NkNrMmFORUgvL3YwbDRUZDA2RkJzMkxBQndXQVExYXBWUTRzV0xSdm5zOVFBQUNBQVNVUkJWTkNqUjQrSWJKODFhdFRBN05tejhjTVBQMkRac21YWXVIRWpqaDA3aHB0dnZ0bm1ZM1BpeEFrNUNlRkVLQlRDaEFrVE1HSENoS2pmZi9IRkZ4SFBYTnUyYlcxaHY0VkJnd1lOTUh2MjdMaGx6b1VTMVVWOGNET3NpWENMNzR6cHAySWxIaUszSlRIVUs0NGpXUGJCcGFLR2MwTVJ3aDJSVnloYUgrdlBtdmh5aGxTWng3YUdVdGxJbjNBcXBwaktHNmY2aG5OaWVOU1lnM29pRlM5UzZXR29ieFJGL05uT253TWdGS1dTUzhIbjgwSm5Pb0xCb0VHSzVJRnhocENtQytMSDQ0SHFWZUh4S09EY0M4WUJqVEdaN1VyWEdjN2s1TWhRSHBOZ01lc2kyd0JoQlF2ampqenpwckxLa2EwOUhNQW1RS25JUW1XU0ljNWpXTnZOSkx2TTdGcE94UlNsVkpCWVhGd0RaaUZGbktSSkxEaXZjYlI3d0VZV09VS29yTWVKRmlvRjJNUG5kRDFzRU02WStVaUljQ216ZlVzcVhQTG1IT0hvMGFPWU4yOGVsaTVkYWd1VGF0YXNHWHIxNm9WV3JWckpHNk5hdFdxNCt1cXJzV2JOR2dEaDlPVldBb2NRZ3BvMWEyTGZ2bjF5NWlvNU9SbGp4b3dCSVFTdFdyV3laZjJJTjR0VnJWbzFIRDE2RkpxbVllSENoWElXMXBTaU9Za2E4OWpSWUpWSlY2dFdMY0pMd1V3THUyUEhEdnowMDA4Um1USWVlZVFSbEMxYkZoMDdkcFRyZnZqaEJ6bmordUdISDZKZHUzWXh6eVVlUXFGUXhQRUE0TVliYjBTL2Z2M1FzR0hESXUzM3o0QlZXUVdFUFNwMjd0eUoxMTkvSFJrWkdUaDA2QkJ5Y25KczVheGhabWIyc2JPRk5XMTJjZXo3azA4K2llcmxzV0hEQnZUbzBjTTJnQVVLOXdLOUdOb25taGZGdm4zNzBMOS9mNHdkT3hadDI3YkYxcTFiMGFSSms2aWRiNy9mTHdla0owNmNpUENQT0hEZ0FPYlBuNDlseTVaRkRhbFl0R2hSZ1ptR0FPSDNNWGZ1WEh6d3dRZm8wS0VEdW5YckZuY1cya1ZzSEQxNjFKYnRTRlZWakJzM0RqNmZyOUQ3dWhqZmU4QmY2N2w0OE1FSEpmSGliQk1yb1dlbUNRZUVTc3VxMU5KMVhYb3JCWU5CVEpnd0FlbnA2VGg5K2pRVVJVRktTa3FSVTRXYmlCWFdERVNHUHNVamJ4UkZrUVNZcnVzUjBuZ1RYMzMxRllZTUdTS1hUYys4UkRCejVreDR2ZDRJUXBRUWd1VGtaS2lxaWsyYk5tSFRwazBGN2lzcEtRbXJWcTBxMFoxN1NxbWJ1YW9Fd2pSSE5VZU5ZZ0FLSXlRbDl2MWtsak5EWTJMZGUyS2dHdDI0bDNEbk4zWlZpOVgwT0pablNMUjFjUTFzWTVBQ2ljQkp2a1I3TDlqSUFFckNxYTFGSEZORVdSa3VCVzZRTmNaZ0hvREdOY003Um9ld2hhRUlCd1FaNXJtRVFKSGhTcFlRSUVJQU1GQUM2RVFZM3FxcUNvL0hDOFlFZWVNTCthQXhYZGpxS2dvMFRVTitJSUQ4L0NBQytRRmpmeHhha0lFUzFYQ0JnUkhpUkczWEx0eWNRcDNEQ1hka0JUUHFiaGFVMnd0bkhFSUltS1liUGpva3dwUGE2WFZqdHIzNTJYbC9NSVA5RVB5Z1FkNUE1Q3lEYVFidElIUE1iVVgxcUNPY0NSSDNwUFY0enZzcUd1a1VUVTFtdlE5TXhSVm54akVNVFpOUUtobGhWQ1VVTG5sVHpOaTJiUnNXTEZpQWxTdFh5Z0ZxU2tvS09uZnVqSHZ2dlJmVnFsVkRibTR1RGgwNmhPenNiUG5YdkhsenJGKy9YbmJlMzNqakRYZzhIbHNxeWpObnptRG8wS0d5ek5DaFF5VTVjdlBOTjJQanhvMm9WYXNXVnExYUpXY00zM25uSGFTbHBlSHV1KzhHSUI2US8vem5QNWc4ZVRKV3JGaUJFU05Hb0diTm1xaFpzeVkyYmRxRTdPenNDQThQU21uTUZMRFdtYUxwMDZmSHpEYjE2YWVmeGpSdFBubnlaRnp2SGF1eGJUUjA2ZElGenozM1hOd3lWcHc0Y1FJVksxWk1xS3pINDVGdC9HZkNHWDl2cGt2bm5FdnZvNEpRWEIzTFdPZGZsRmxieGxqY0FWRFZxbFVqMHNzV3h2ejNRbStmWDM3NUpXYjlPZWU0L1BMTHNXN2RPb3djT1JKSlNVbDQ4TUVISTFSNm1xYmgvZmZmeDMvLysxOGNQMzRjSzFhc2tJUGdVNmRPb1ZldlhqWkZBNlVVWGJ0MmxkbnNDa0pTVWhJdXYveHlPZGdLQm9OWXZudzVmdnJwSnl4ZXZOaWR6UzBrRGgwNmhBRURCa2pDblZLSzBhTkg0NnFycmlyVzQxekk3NzJMNGJrb0RQYnYzNC9UcDA5SC9jNUt6QlZGT1ZqU1ZYS3JWcTNDYzg4OWh6Smx5cUJHalJxMjdGbG5BL085RkkzWWpMYytGc3FWSzFkZ21hU2twRUx0MDRtaWtMY3VTallZMXgzRWpkWFBKWFo4VWJTd29uT0Jncnhqb3BVdk9HeXE0TDVXTEg4VDV6cXJDaU9pVFJpM2tEY0ExKzJEYjJ1NERBTVhoc01HY1dPdVZ5Z0ZZN3BCRW5HUmVjczRSOFZRcWNBZ2F3Z0pwN0QyZWxSNFZBVWVqd2VFS1dHN1ppUGxOQWNGb1JTS29zRHI4U0NVbEFSTkUzNDR3V0FJK1hsNTBCa0QwelI0UEI1NFBGN29MQVRPZFlNWUFtaEUxaTlxa0RNRTBodEpIRldHVzFGTCs5aXZsYUZXZ1dnTEoxWHVKRnFjWVZPeDdrVnFFb1FrVEtLWnhFMjBQMnZkd2g0NGtRU084eHdTdWUrY0JKSHpmQ3pORlNWbldzSDdQNTl3eVp0aUJPY2Nnd2NQdG9VdkFXTDJjUG55NVZpOGVISEVMRm84VEowNkZUNmZEejE3OWtRd0dNU3dZY05rSm83S2xTc2pKeWNITDcvOE1nNGZQb3hKa3laaDNyeDUwRFFOSzFhc0FDQTZEbGRlZWFWTittMmliOSsrNk51Mzc1L1drVE03NFU3NC9YN1VxRkVEdi8zMlc3RWZzMjdkdWxpMGFCRXlNakl3YWRJa2ZQSEZGd0NBbjMvK0dVODg4UVRtekpsVDRFRHpra3N1U1dpMnRiamh6SXBraG8wVmxJbWlhOWV1cUZ1M0x1cldyVnRzeXBMaXhLZWZmb29EQnc1RXJIL3h4UmZ4eWl1djRJa25ub2d3OUM1TUIvaENiNS81OCtjREVPOE1uODhuQjVPUFB2b29mdnp4UjlTdVhWc2FJZWZsNVVVZGpLdXFpcVZMbDhyQnlMZmZmaXZWYTJYS2xNRS8vdkVQakJzM0RnRFFwazBiUFA3NDQ2aGJ0MjRFU2FacEdyWnYzNDdHalJ2YjFpY25KMlBRb0VGWXMyWU5Ybi85ZFhtY29VT0h1c1JOSWJGLy8zNE1HREJBS2lBVVJjSFlzV1BQeXV2bVluenZYV3pQaFZYWlUxeVp2eVpPbkJpWHVPN2J0Njl0MXZyamp6OHVsdU9haUJaT2wyaENCQ3QrKyswM01NYVFtWmtaUWVRNzBhMWJ0NWdkN1BUMDlDS1p4cDhOcktIeGxOSUliemNYTG9TM2lRWEVHcUlSaTd3eEZRaUoyQmZZNDJkTTd4UHJ0NFVka3A3TklEYWFRaWUrYWdneHlSa2dyTXlMdGk5SkdqQkJHamlqQ0NSNUEwakZEVE9KSGlQa1IxRVZFQ0k4YkJRajNUWWhCS3BLNFZGVktJcklOS1VxUnY0c1JZRktDVHdlRlQ2ZkZ4NnZGMFRXa1VvdkdHNEo0L0o2ZmRBMERicXVJUlFLSVJRS0lCRHdnM09PWUNnRXI5OExuOThIemp4Z1hBUG5Xb1FLeVlqVkFqR3lrUkZxelhSRndLbWwzUkUrRDBKSTJJdUdJRXpjV0tQQUhLb1ZhemlTVTQwVGVSRU51eHNTUGw5bWtqalJpQk1Mck9vZTUzcjd1VWVIMVZUWmVuOUVJNklBY1o4d0hsYXlpZXRsR0RGekRzNGoxWjhsQlM1NVU0d2doS0JseTVZUlV1SlRwMDRsdEwycXF2RDcvYUNVU3NuMHBFbVQwTEJoUTFTcVZNa21RejV5NUFoZWVlVVZBQ0xqaHRrcHN4Skg4VEplRklhMFNiUURGc3RzYjg2Y09VaFBUMGRhV2hvYU4yNXM2MkN1V3JVS3ljbkpNbmIrbTIrK2tlZCt4UlZYb0piRm0rSHc0Y08yRG1MSGpoMmhxbXFCTTlRVksxYkUrUEhqY2Zqd1labkdmY2VPSFpnMmJacE5nbDFTa0p1YkcySHlmTk5OTndFUTE3UnAwNmFvV3JVcTZ0U3BnNzE3OStLamp6NlM1VWFOR25YTzYzZnc0RUZzMkxEQkZ1cVdLSDcrK2VlbzY2Ky8vbm9zV2JJRXljbkpFWU9BZ21hWDc3Ly9mdHh6enozbzJMSGpCZDgrNW16dVRUZmRoQzFidHNoQmF0KytmUkVNQnFIck9yNzU1aHNBWXFBZkswWHluWGZlaVduVHBnRVFKcmpXME1NdVhicmd3SUVEYU4rK1BSbzFhb1RkdTNmanl5Ky94SWdSSXdDSUg4RHg0OGRqelpvMXlNN094dGl4WTFHM2JsMjUvYXBWcXpCaHdnUjA2OVlOaXhjdnhvb1ZLN0I1ODJhMGFkT20wT2Y3VjhhdVhidnc2S09QNHNTSkV3REU0SC9peElsbzBhSkZzZXovWW5ydlhXelBoVFdzdWFETVZJbVNJc2VQSDQvd0JMTENxV29xcWJDYUFoZVVqanNqSXlQbWQ0a29OcWRObTJZelZkNjFheGYyN05rRFFQVEhyUGZSdW5YckNzeHFlZXpZTWZtNU9ET2h1Ymg0c1BiL3ZwTURTOVhuaGFJb1NFcnl5eFRmWnVnSUdCTitKSXJWazhRME9LWVJDZ1F6ZEVkVlBQQjZQRWhKU1VXWk1xV2hLSkZweUF1Q1U5VmdIMHRIaG1WRjJ6NlJkVTVFSTJ0aURkYWpoY1ZFSytzMHA1WHJqZEFlWTBPQUNaUGFVa2xKOFBoODRGeUVIRkZGQWFVVWl1S0J4K3VCNmxHaGVCUW9IZ1VxVlVBVjQxcXFLaFNQRDRxcUdobVRHSFJHUVRTaHVLR1VRbEZWZUwwK3FLb0NNSStvRzJQUVFocUN3UUEweHFEcEdsSlNVa1RJSTJkZ1BBaWQ2V0FhaDg0MDZNd01MUUpNeGtVMWc1K0lTTGpOQ2NBTWxzNE0vREpNTVF4VGJBVWdCRXdIQ0JRQU5HcGJXc2thMCsvR0pFYzROOEwvek9zTHhhUUtBU1BnUzRSUEdiV01jcDJpRVhUUkZEVk9UeHRyM1p4Mkh5WnhZeXFpbko0NHR2dkJrY1ljWEJCWnpDUzZpam1yY25IQ0pXK0tHZTNidDhmZXZYdFJvVUlGbEMxYkZtWEtsRUZhV2hwU1UxT1JrcEtDek14TVc3YUZWYXRXd2VmeklTa3BDV2ZPbkVGcWFpcUN3U0FHRHg2TWpSczNvbi8vL3BLY3FGNjlldFRPbVRXdTJleDRBQVdyRVA1TXRHdlhEaDA2ZEFBaEpHckhjK3pZc2RpMWF4ZVdMMThPUUp6VGxDbFRiTkxrZ1FNSHlzL05temZIK1BIakV6NitxcW9ZTTJZTTdydnZQcWwrV3JCZ0FUcDE2bFNpUENCQ29SQ2VmLzU1bXhkQnUzYnRiQ1RXekprejVlZUZDeGVlOHpwbFptWmkwNlpOMkxoeEl6WnUzQ2dIQVRmZWVLT3RYRzV1TGpJek01R1dsaGJUYytucXE2L0c0c1dMMGFSSkUzei8vZmUyNzh6NzJLck1TVXRMaTZzUzRKeGorL2J0R0RkdUhLcFdyWXBtelpwZDBPMVRyMTQ5QU1LSTFacmFGaEN5L3cwYk5raHlzM256NWpGSjJFNmRPbUg2OU9sZ2pHSHQyclhJek15MFBVdURCZzFDWm1ZbUJnNGNpUFhyMThQcjllTEREejlFOWVyVlFTbkY2ZE9uNVhIZWUrODlhWkFlQ29Vd2RlcFVIRHAwQ0lzWEwwYlBuajB4Yk5nd2RPclVxWkN0OXRmR2poMDc4TmhqajBsaXYxeTVjcGc2ZFdxeHY0c3VsdmZleGZCY1ZLeFlVWkk5VmtKbTI3WnRxRjI3dHZTbnVWQVJ6N3c0VVp3NmRRcGJ0MjZWeXdVcGI0b2JNMmZPbE42RDlldlhqMGtDeG9JMTlDcFdXblFYZjIwc1hySU1NSlFRR21QR29OWTBwalVLY1VDT2VxMHJPUU1CaDI3TERoUWV1SHU5WG5nOVBxU2xwcUZCZy9yb2RQdXRoUW83djFBUXk4OGtWb2lWT1dpWFpRaVJ4c1pPUW9kU3hmQStNUXg5bGJCSk1WVlY0V09qQ0M4YlZSR0tITTRCUlZHbHVnVWNJSVFhMjFFb1ZJR3FLa2lDSHg1VkJkTjFvZnpoREV4bjBEVU5pa3FoTTRhUXJzUHI4OEdqZW93YUNVS1BVUTVOSnlBNkFXY01PdU5nTEV6TVNIOFlJd01WdDBpczdDRkJ4UEovWTAwQlNpaG5lOXIzWkh4bi9HZUdUWVdWTjF6eU5zNXdLR2ZZVkxRd3AxajFpbGFHTVlaVHAwNkJFSUl5WmNwSVlzZXFPTTNQejBkbVppWktsU3FGcEtSa1E4MW1QVzQ0KzFaRUxGa0pna3ZlRkFGcjFxekJoQWtUd0RuSE04ODhnL2J0Mjh2dmJyenhSdHg0NDQwSUJvTjQvdm5uVWJseVpmVHUzVnQrdjJQSER0dSt6STdqOGVQSDBhOWZQMVNwVWdWanhvekI1TW1Uc1c3ZE9uVG8wRUdXN2RLbEMvYnMyWVBxMWF1alNwVXFLRmV1SE1xVUtXUHJKR3pjdUZGK2ptVXliTlpqMGFKRjZOMjdkOXh5QmUybklNTmlRTVJ0SnlJTmYvWFZWK1VMTmhBSVlQejQ4Ymo3N3J0eC9mWFg0LzMzMzdkbEtIcjQ0WWNMM0o4VGRlclV3UU1QUElCMzNua0hRSGdtOWQxMzM0MXFqdmhuSWhnTVl2MzY5Wmc1YzZidEhpbFhyaHlHRHgvK3A5YkZtV0wybGx0dWlUcWprWjJkYlZ2ZXNHRkRoTm13Q1RORXlTUWllL1hxRlVIZW1Qanh4eC9sWjJmbUtTZXN4c2VsU3BXS1c3YTRjQzdicDI3ZHVtamV2SG5NRkw3V1ZNbnhsRDJWS2xYQ2RkZGRoNDBiTjBMWGRheGF0UW85ZXZTd2xTbGJ0cXpNUkJRTUJqRng0a1JNblRvVmdGQXpmZm5sbHdDQXp6Ly9IRTg4OFFUS2xTdUh4WXNYUzNMSzQvR1UySlRUSlJsYnQyN0ZvRUdENVAxeHlTV1g0UFhYWDdkbHJZbUdlTDg3OFhBeHZQY3VodWRpd0lBQkdEQmdBQURZK2dUejVzM0R4SWtUWmFLQ29zS1pndHRxV0F5SVRGanA2ZWxuZFl4NGlHZGVuQ2hXckZoaGs4eS85OTU3YU4rK2Zjejd0RENHeFFVaE16UFQxc2NvQ3BsbU5Uc3U2TGZMeFY4VEhtK3kxQ2VvMUs0NHNJR1pwSU51cExRMncyUVlHQlByS1NHZ1ZJRmlxRHA4M2xMdytmendlSktSbTZzaEZOTGg4d3B5d1lpV2lVRGhRNkpNMHFpUW04V0JqVUJ4aEx4RUt4ZlZpSlpZOUVET2NCL0xzdlY3OGRteEcwVVZLY0FKb0NnaUpiaWlDSldOU2lsVWp5citWT0Z4QXhsMkU4NUNaWHJiY003ZzhYaWdHMG9WU2prVVhZSE9OZWpNMEtZd0JxNTdRSTN5akFNcHBVb0o3eHdpaUE5ZFVjQVlCOVVvcUVhaDZ4cWdNNEF3VTR3RmF4Z1Z3R0ZtTGlPbWFiRnhuckpOQzJHWkZMM2RuVGNBbDhvYjZTRmthV3BKUWNZSmU0cThGNk43SUZrVlFWWWlMemMzRjN2MjdJSGY3MGRhV2hxRWp4UzFXWWNFZzBGczI3WU5WMXh4QlpLU2tzQzVNQzRXb1ZLQXFnSkVCemloTXFTcUpPSXZUOTdFUzhWcVRia0tRSnIyamg4L1hzNllUcGd3SWFJVGZmVG9VUXdmUGh3Ly8vd3pWcTFhaFVPSER1SFpaNStOeVlBSEFnRU1HREFBKy9mdngvNzkrOUdqUncrTUdqWEtSdHdBd04vLy92ZUliVG5uT0hueUpMS3lzdUQzKzZYZkRZQ1lIVjFBa0VYTGxpM0R4eDkvakNGRGh1QysrKzREZ0lqc1BIbDVlVEhOaW9IRURZc0xRaWdVUXVQR2piRnYzejRjUEhnUXVxN2pxNisrd2xkZmZZV0tGU3ZhNU5IMzNYZGZrV0xwQWFCZnYzNVl1WEtsekdhMWZmdDJMRnEwQ0QxNzlpelMvZ0J4RHprbDZlWjlFNnZ0clBlV3lRUTdNekNWSzFjT3I3Lytla3kvb0tLaUlDUGQvLzN2ZjdibGFDL2JtalZyUnNTbHhwTC9OMmpRUUpJVFZhdFdSYXRXclNKVUtkYTZtWU1qQUxqc3NzdmkxdFZLcEJSWDJ1L3oyVDUxNnRTSmFkQ2RuNStQMWF0WEF4QkVsUmxTRWd1MzNucXJKSE0vLy96emlFRXFJUVNEQncrV3gxdTdkaTAyYk5pQTVzMmI0K3FycjBhdFdyV3dkKzllSkNVbFlmdjI3V2pVcUJGbXpab2x0My80NFlkdGlqQVhpZUd4eHg2ejNXTzV1Ymx4d3pFUy9kMkpod3Y5dlhjeFBSZWZmLzY1REdNek1XYk1HTlNyVjYvQWlaVGlSclRzTGVjTHVxNUhoTTM5L1BQUG1EQmhBcDUrK3VseldzOWdNSWd4WThiWW5zc3RXN1pnd1lJRnVQNzY2MUdyVmkya3BLVEVWYXNGZzBHYloxTzgvcGVMdnk0cWxLMEl6blVBREVSUmhRcUVpTEFUQlZTRXZYQWRYR2NJTVEwaExZajhRQUNCUUFDY0VXZzZBZU1hQUFwbURKY1ZsY0x2VDBLWjBtVlJxVnc2VWxOVFVhVnFKZmhVUHdBTlloQmM5T2ZuejN4RnhBdXBpUVU1TkRmTVpZaXhIMmFHeHBqZkVTSXpVSWxRSHZFdkEyUWFkWS9IQTFWVkRUV05Ba1ZWNEZHRm40M1g2NEZYOWNDckNQV05LTWNsU2FBUVJWeEZTa1Y0RWdVWVpWQVZCYnBwaEV3SUdBVGhCakNBVURBd2VEd2lyVHNoZ00rcklqbkpCMG9wTk9hQnJtdlFOQTJLb2tKUkZJUkNRVkFhSnZXNFFRUlp3NWdVWWJVTWs5V3loeU1aUnNlVWdCRzdKNUsxelozWHdQVElFZUZGVkdTcGluTjVaTHNYZ2loS0JHYkdNTk1meC94dCtPT1BQK0QxZXFHcXFzeXFhRFZCQnNSNHUyTEZpdEEwRFhsNWViWTJJUVJRVlFwVk5jTVNTNjVxN1M5UDNzVExNQkFyNWFvOUZ0UStRUHZpaXkvd3IzLzl5NVlwNHZUcDA5QjFQU1o1NC9QNU1IRGdRSXdaTXdZNU9Ubkl5c3JDOE9IRGNjODk5MkRJa0NId2VyMzQ1WmRmc0hYclZody9maHdaR1JrNGV2UW9qaDA3aHNPSER5TVlER0xzMkxISXlNakFrU05IQUFnV01aNTNna21HY001bHZUSXpNekY0OEdCYnVVR0RCbUhTcEVublhBTHM4WGpRdjM5LzlPdlhEK3ZYcjhlaVJZdWtoNEdWdUZGVkZhMWF0U3J5Y1h3K0gwYU1HSUVubm5oQ3Jwc3hZd1k2ZE9pQUNoVXFGR21mMGU2UmdqSlh4THEzVExSdDJ4WWpSNDRzTUR0TVBCWTdFQWhBMTNYcG84UTV4NjVkdStSQUIwRFVEckUxOU01RWNuSXlXclpzaVJZdFdxQkZpeFpJVDArUElEbWlrUk4xNnRTSmtOTy84TUlMTVgrUTU4MmJaeU1RQy9KUnNhcGJvbmtNWEdqdGs1eWNqQ3V1dUNKcWZWZXNXQ0gzMmJGalIvajlmZ0NSN3lBVDdkdTN4NFFKRTZCcEdyWnMyWUxEaHc5SGhGSTJiOTRjalJvMXd2YnQyOUc2ZFd2YkxQWS8vdkVQRUVMUXZIbHpLSXFDZi83em56SmtwRUdEQm5qb29ZZWlIdGRGZkRqdmkrUEhqK1A0OGVNRmJoZnZkNmNnWE9qdnZZdmx1ZmpqanovdzRvc3Z5dVYyN2RyaHl5Ky9SRzV1TG9ZTkc0YTVjK2VlZFlhaVdNakx5OFBSbzBlUms1T0RuSndjaEVJaFhIZmRkUkdwc1F1VFZDR2FIMDlSc1dqUkloa1dycXFxck1mU3BVdng2Nisvb2srZlBrWEs0T2ZFVjE5OVpWdGVzV0lGWnMrZUhmRmUzN0psaXd6UnExS2xDbHEyYkluKy9mdWpXYk5tOGg2ejRyUFBQclAxK3dxYkhyNGdmUHZ0dDRVcW41T1RrOUEyNWN1WGw4YmdMczQ5TG10UUg1UXdnREl4T0NSVWVHeEFoVUlVY0dqZ1hFY3dFRUJlSUlBeitYazRkZW9VVHA0OGhkemNNOUExSFpKMUFDQlVGa0J5c2g5MTZ0VkN5MmJYbzJLbEN2RDVQUUE0TkYwVEVWZHhRbExPWlZhZFB6VmpqMVFYQ1NOYVhjcE5JSGlTYUNFL0RrbVNxb2lNVVp3VCtIdysrRlFQZkY0dmZENHZmRDQvVkk4UGlzY0hqOWNIajBjUkJKSHBzMElwQ0FVSXB5QzY0UTJqTTVzeHJqaWtxWDRoc2dxbWNzWU0yNkdVUWxVVVVKV0NNUldxcWhzR3h4U1VFbWhhQ0tFUUFXTWlneGszdkZ4czUyWW9ZWWkwcWJZcW1xTGZCM0d6T0hIRDJObFU0TVRZajUydEVleE52TDU0Ukx0RTNZOGQ1dSs3MlhlbmxLSkNoUW9vWmFpV1FxR1E3WjQzLy94K1A4cVdMV3ZiaDRDcFdES096T01mLzN6akwwL2VGQVVqUjQ3RWl5KytDTTY1TkRNOGZQZ3dKaytlYkZNTkFNQzk5OTZMaHg1NkNNRmdFS0ZRQ0QvOTlGUFVmYlpyMXc2WFhub3BoZzRkS2pNdkxWNjhHRnUzYnNYRWlST3haczJhdUprVFZxeFlZWlA4M25qampWSWk3ZXowLy9ISEh6WlR3RnExYWlFek14UDkrL2VQNk1EODhNTVB1T3V1dTlDOWUzZTBidDBhZGV2V3RZV25tTms1QU5FSk1JK2g2enFDd1NBQ2dRQVVSWkdteW1hMkxCUFd1dW02amw5Ly9SVy8vUElMOXUvZkgvVThOVTNENDQ4L2p0cTFhK09lZSs3QkhYZmNVZWh3bVZhdFdxRkRodzR5Qzh1Wk0yY3dhZElrVzZmNnp3U2xGQ2twS2FoUm93YWFOR21DMjI2N0RRMGFOSWhhbGpHR0F3Y09JRFUxRlhsNWVSSFpXYXpZdW5VckhubmtFWG1NYUM3djBRWnVqei8rT05hc1dZTmdNSWcyYmRxZ1M1Y3VhTkdpUllIWm1lclVxU005aXdDUkpTb2FZUkdMQ1B6dHQ5OXNhV0dyVmF0V0lGRm5obG9RUWxDNmRPbUxvbjFpb1VxVkt0SXJxSDM3OXNqSXlJRFg2NDNaUVU5TFMwT3paczN3M1hmZm9WbXpaaktMMTg2ZE96Rnk1RWhaN3RTcFV5aFZxaFQyN3QwYjE3ZkM2a1dVa1pFUkVSb1NUNkhuNHV3UjdYZW5NTGlRMzN2eGNLRThGMGVPSE1IQWdRTWwwZE8yYlZ0TW5EZ1JEejMwRUxadTNZcGR1M1poM0xoeCtOZS8vbVhiUGhHVjZjR0RCekZqeGd5Y09YTkcvamxWdEhmZmZiZHR1VmF0V2xpeVpBa09IVHFFN094c0tJb0NYZGR0ejNFc3Rjcy8vL25QcUFSR1ViRnIxeTY4L3ZycmNybHYzNzc0L2ZmZjViMjZiZHUycVBmOEF3ODhBRlZWWlQvQ25KRmxqRUhUUkNhWExsMjY0TjU3NzhXSkV5ZVFtWm1KUTRjT1llL2V2ZGkyYlJ0Ky92bG5XK1l2UU53ZitmbjV0dldIRHgvR2tpVkxzR1RKRW5pOVhqUnQyaFJ0MnJSQm16WnRVS2xTSmVpNmp2ZmVlMCtXcjFTcFVyR1ROMDgrK1dTaHloODRjQ0NoYmRxMmJZdkpreWNYdFZvdUNvbHU5M1F5VEc2NWRKVmxoRUtoSXBNUm9NdjB6Zm41UVdTY09JbDEzMzBuU0ZZcXJHQXRtZ3JwbWNPaDQ4U0pZL2hoNjQvd2VzVythdGFzZ2VwVjAwRVZLc3BHVWRvbDZqT1NrT0Z3dE8wSzNDcmFmb3krR0FudndlYXZFaEV5UmN4WUhRQ0drc1phZ1NnVk04TjZyTVNOeUNxbHd1ZjNnK2tjWHE4UGZyOWZrRGkrSkhpOVBpVDVmVWhLOHNIcjlVQlZGT0ZiWTFQemNPaTZHQVBwbWliVU1icHVrQ3dNdGlrRklySWFFZUxNM01URDE0c1FVQlVpaGJtaHZCSHFHNUh0U3RNNUdDUFFFSUoxNTNZcUtEb2h3d0dMR2JhOWJhS1g1eVlWSTdOY21XV0o0U01reFQ4a1RKWlpQWWZpdzBuNldPdGtyVnY0SHJEK1N5bTFLS2U0bkFDSUYzNW4zYmYwNTdFUW95VVZmM255cGlnelJ4MDZkSWdJYVRwdzRJQXRMV1JTVWhLZWVlWVp0RzdkR3UzYXRZdktPanBmb3RXclY4ZmN1WFB4d2dzdnlQQ25RNGNPNGN5Wk01SXBqQVhySU5YcjlkcGsrR1luMmV6TTNYWFhYZkk3UlZIUXNHRkQ3TisvMzBiY1dNdm41T1RnMy8vK3R4eFlxNnBxRzZpYTd0MWp4NDROTytWYk1IRGdRSVJDSWN5ZVBkdjJBSHU5WHZqOWZreVpNZ1UvL1BBRGZ2Lzlkd1FDZ1loeksxMjZOTnEyYllzdnZ2aENaaG5aczJjUFhuNzVaVXlmUGgwelpzeVFhVnNUdlo0dnZmUlN6TzhLZTA4a1dyNDRaaWtwcGVqYnQyOUVPbm9BTnVOTlFKZ0RKeVVsSVM4dkwrYUxNMW8yajhxVksyUG8wS0c0N0xMTENqVWpweWhLa1QwVmRGM0g4T0hEYlIzbXh4OS9QT0laY1JJa3c0WU5BeURPM1ZTUVhZenRBd2cxUVBQbXpiRmp4dzZzWDcvZVp1QnRoZFZmYXVEQWdSZzVjcVROVHlVUUNFUlZQemc5ZXVJaE16TXphaHU3S0JoRmZROUUrOTBwN0Q0djFQZGVQRndJejhXT0hUdnc1Sk5QeW14RTZlbnBlTzY1NTBBcHhkaXhZOUd6WjA4RWcwR3NYTGt5SW93ckVlaTZiZ3VaVGdRbWlmN05OOS9nNVpkZmpsb21sdkxUYWl4ZEhQanh4eDlsQ0d6Tm1qWFJwMDhmU2NBNGxUSlc3TjI3dDhCOU4yalFBSjk5OXBuTXpoa1BsMTkrT1Y1NjZTV1VMbDBhWDMvOU5WYXZYbzExNjliWmZwZUN3U0RXcmwyTHRXdlg0cjMzM3NOSEgzMkUrZlBuMi9wUG5UdDNMakhoYUM1S0ZqYjk5RDEwbmRtOFdBQ0Rld0FCMDhURTUvR1RtUWprQjVCOU9odW5UNTlHSUJBd011c3g2Wm1qR0dFcm9WQUFwMCtmUWpBWXhORmpHVWhLVG9iWDY4WHg0OGRScVh3NytIeGVDQk1YZXhwbVRzTE1CdVhGRkVKWkRFSWJEa0RuSXR0V0lyczBhMjJlR2VlR3FNWGFyWE9FVFpubG1meGF0SVhmNzBlUzF3ZWRNU1FsK2NWeVVoTDhQaC84UGg4ODNuQzZjRUlKQ0xPd1Exd1FOQ1o1bytrYXRKQUdUZE5GcGlpZGdmT3dFb1VRQ3BNdzREenM5eE1LQ1pKSElSQ2hTVkJBRklBcEhGUVJQa2VFVUZDcUloVFNvSVZDQUFkME0rVE9KS2FNVXdhbkVIZUwwVjZHRFE0aGhtcElJUVdTT0lLbzBZVkJza0hVY0NNdVNvWlhnZGlhUEd6SFV3Z1NSRFluRlcwbG05Wm9NM0JiR25KclZpa3pUTXJNTm1VenFiYWNrKzF3MGRRK2t0aEx2TnAvTnY3eTVFMXhvVm16WmhnMWFoUkdqeDZOQmcwYVlQejQ4VEpUUXExYXRhS0dXbGpUakpydytYd1lQMzQ4NnRldmo3ZmZmaHZUcGsxRGd3WU5jUFRvVWJScTFRclZxMWRIOWVyVmtaNmVqdlQwZEJCQ01IVG9VRnVLeW1lZWVTWWlkdjY2QzZrRm13QUFJQUJKUkVGVTY2NkwyZ2xxM2JvMVVsTlQwYWhSSTlTdVhSdDc5dXhCN2RxMU1XdldMS3hjdVJMVHAwK1BrQ3BybWxZb2FmV1ZWMTRKUlZGc3ZnQ0FrQlVUUWxDOWVuVzgvLzc3RWR1bHA2ZWpXN2R1Nk5tekoxSlNVdkRVVTA5aHdZSUZtRDkvdnB5OXJGbXpKaG8xYXBSd1hTNEdYSHZ0dFZpMWFsWEUraHR1dU1HMnJLb3FHalZxRk9IUllxSm16Wm94ZlNUaWVVR2RDeWlLZ2lGRGhtRDQ4T0VJQkFKbzE2NGRicm5sbG9oeWRlclVpYnE5OVI2NEdOdkhpZ1lOR3NqNzM0bms1R1NabVFjbzJEUEloWXVMQlNYNXVVaE5UWlcvbVJVclZzVE1tVE1sZVZLelprME1HREFBYjcvOU5sNTQ0UVZwNm00aW1nK09rMlN5VHU2b3Fvcnk1Y3VqUW9VS3FGU3BFc3FYTDQ4eVpjcWdYTGx5S0Z1MkxFcVhMbzIwdERSSnpEUnYzanhtdldPUmhjV05ybDI3WXNtU0pkaTdkeThtVEpnZ013eE9uandaYTlldXhTZWZmSUt0VzdmaTJMRmpoUW9aSklUZ21tdXVRY3VXTGZIKysrL2Ira2xXTkdyVUNOMjdkMGVuVHAza0FMWlRwMDdvMUtrVGNuTno4YzAzMzJEVnFsVVJSTTZBQVFOQUtiV0ZQWHE5M2dpVmt3c1hKalpzREt2dnJRTkpuWEdFR0FQaEhIcElRMTR3Z0dBZ0Qzb3dpUHk4Zk9UbTVvSXg0WVVqMGpRYjJodGlwRDRHQjJNY0laMGhFQXpDNi9YQzU2RTRrNThIb2hnS0QwMk0yazFUWFNxOVRRQlF4ZkJPTVlrTTg0c2k0Q3hDczB3RlI2R09iMVBQd0dnV2V6aFV6Tkc0R1NZREFuQUNWVldRbkp5TVVDZ0VuOThQdno4SmZuOFNQSDRmUEY0dkZOVmpaSmFpa2tRaFJCZkVqREdScmVzNlFxR1FDRzNTTlFSRFFXaWFKZ2c3RUhBbVF0ODRoQ0tLTTkxUURPb0lwK0ltNEp4S2V4cXpiUlRGSHY1RVNQZzZRdFBFZnF4T3dVSUNBdzRka0I0MXd0OGxnclp3RUJ2T3ROeFN6dU1vYi9XZGlVQUI3MnVuNHNoWWFWUGFoSTJubVVFNmtiQWhNd21UUjFaall1djZndExQaDQ5bDFQVWMrUFFVTjF6eXBoalJ1WE5ucEtXbG9XWExsclpaUGlkNTQvVjYwYmh4NDdoWmhQcjA2WU91WGJ2S3NBcFRvaHNOczJiTndzTVBQNHhUcDA1aCtQRGh1T09PT3lMS0RCOCtIS0ZRQ0Z1MmJFRWdFRUJTVWhLYU5XdG1reUozN3R3Wi8vblBmL0RtbTIraVhMbHk2Tm16SnpwMTZvVGx5NWRqL2ZyMTJMbHpKN0t5c2d6Mlg0ODRSalI0UEI0MGF0VEk1Z2llbkp5TWE2NjVCazgvL1RRQWtVVnJ6cHc1eU1qSVFMMTY5ZEMwYVZPMGJ0MGFUWm8wc2IwUVVsTlQwYTlmUC96dGIzL0RCeDk4Z0huejVtSEVpQkYvdVJtdVJvMGFZZFdxVmZCNFBFaEtTa0w1OHVWeC9mWFhSeVVhZXZYcWhjYU5HME14NG5pOVhpK1NrNU5scUVKQm9UN3hvS29xdW5UcElwZlAxakQ0aGh0dXdPdXZ2NDVYWDMxVnB1QjFvbTdkdXVqVHB3OCsvUEJENU9mblExVlYxS3RYRDQ4Ly9yZ3NjN0cyanhYTzhCSktLZXJVcVlPbm5ucXF3RERDeG8wYm4zTTFoQXNYNXdNbDlibW9XclVxWG56eFJVeWZQaDBUSmt5SVVPQTk4TUFENk5DaFE5U01ZOUhDRVoyaFZLbXBxWGpublhlUW5wNk9paFVyRnVvM3NYYnQyaWhUcG93MHd3YUVTckZEaHc0eFZVelRwazFEeTVZdEV6NUd2TG9ENGpvTkdUSUVlWGw1RWRld1ZhdFd0dkRadkx3ODVPWGxTU1dDT1pra3pEdVpWQUp6enFHcXFrd2IzNnRYTDB5Wk1nVXBLU21vV2JNbTZ0V3JoOGFORytQNjY2K1A4RHl5SWprNUdSMDdka1RIamgyUms1T0RMNy84RXN1WEw4ZnAwNmRsWnJPbm5ub0tOV3JVd0VzdnZZVHUzYnVqY3VYS1JXcWJlSERmMlJjSHJNUXJaMkhkQndPSGJuak9jcDFCMC9PaGgwTGdtcGxTMmxDMWMyRnNheXAxQ0NIZ1RJU01CQkUwWkNnaTVmWHA3Qng4Wm1Sd0M0VkNValhoOC9tUVhpa2RWWXhKNEpTVUZCQ2ZWMlltRXVRT2dRemZzZmlsUkFOeC9Idlc0SlovSFR1TkZzVmdHNXd6UThiQ3VWVGtSQXVKdHgrTEcrRkxnS29xU0VsSlFtNHU0UGNvU0U3eW9sU1NEejYvRDE2dkNwVUtkWWRDcWNVTTEzanZNR0VnSEF5RkVBZ0drSnNmUkg1K0xrS2hrSGcvY1E2ZGNlaGF5TWcySlh4eXVPRlpvek5tUkRhbzBIVU5xcW9BbklBUk05azNsMzQ0WHE4SENxVUlHa29USVlJaDBEUUFUQU5uTEt6c01qMTFUQ1VQWVNLbGVFUkRPRmtMNXhVMUNER0dDQkxISkJDdFFXNkVjeFJFdFVjcVljeDFZZUtJOGJDZmorbEZZMTV5WGJjU1hsWkNoOHBRNEhqSEUzVzNmc2RMUEhFREZPT3pkajdBRTNGQUtnRXd5UTVxcEk5TEpHMTJZYkZyMXk3b3VvNzY5ZXNYZVI4blRweUFydXNKWlRjeVdVN25MSmpKZGxMTGk4MUVYdDcvcy9kbU1aWmMrWm5mNzMvT2liaEwzbHhyWTdFV3NyaDNzN3ZacEZycVJlcldOcEEwa21Zc3lZQWZiRFV3OXZqSmZoSDA3QWUvQ1BDYkRSZ0daaDRNRE95QkpCZ3pzRWRqeVJKRzY3UjYxQ3U3bTN0eHIzM0pyTnp1RnN0Wi9IQk8zSHN6cThodXRZcGtrWXdQSUxQdXpjaUlFeWNpYjk3ejNXK1owdWwwN3ZqR2NuTnprOVhWMWRrbmJqOEtxdlRwd3NjTmkwRmRIMFg4cUEwRDc0U1B5dndVUlRFN2x6dlY0ZTd0N1NFaVpGbjJqcjlYSHpMODF5THlyKzdtRGo4c2Z5TmEvT2o0T1B4ZWJHOXZ6OTVrTmxseWkyalVzQ0p5VndLT1I2TVIzdnQzbmJORmk5S0pFeWQrN09NdVpnUWRPM2Jzcm1ibnZCdXN0VlJWZGRlcXhlLzBhZlBYdnZZMW5ucnFxYjlYbGxtTGQ4VlhSZVIyV2ZaZHdLYy8vZWxmemJMc2o0SHEyV2VmN2J3WHg3Z1RQdi9sWDVnbmJOejI1MmwrUDhVRnZZTkUyalJFajE4Z0lwcGNGS016c2p3bnp6SldCaXNZWTNBaDRGeU5kWFd5bThUcWEyTTBTbXN5clRGYVdGMWU0YkhISHVPSkp4OW5mWDE5WmoxUk9xQkVwYVlwa3l3K2Q4YTd2Vjg3L0wwZkpWdG4wUkx6dzFRVGgvZTVxTlJZekVPNTA2SzkrZW9UMGFHVVVGdkxTNis4eW5BNFpLbTNSTDhmMVRlOVRwYUlsUnlUWnpGN1JtbndVTnM2a3NuVzRxeW5MRXNtMHluNyszdVVWVWxkVjFSbGhmY0JOMU9ySkJJdUJMeVBpaG5uUFpuUnJBd0cvTVJQZkk3bDVVR2NBOVhZbXNMTS9OUll5NElOMUhWTldaZFV0YVZPaExiemRWS1N4RFlyUkZCSVV1bkVlNm5UNlhELy9hZm81TjFJUm9tYTJZNUVOYW9lZlNERVdBU1VhaDRmdkNja0hhT1I5YmhHeVJJT2tnM3ZmRjFDakFIeXpSeVJyR1ozdXU0T0VXSWJXSlpqYThkME9wM2R3ODExUFJ6bDhjNFdxa2lpTlFiR2RFYWNPSEhmUGNtVHRNcWI5d0h2QjhGd0p3dlczeGQzZXBQNFRtaUN2ZjQrZUxjM2V6K3NWZWxPK0RnU04vRGhKeVYrR1A2aDdRUWZsZm41WVl1YTVoUGxGdStLRVhEM0pFOHRQbkI4SEg0dkR1ZHpIY2JkSWlBYS9DaXF3QWNmZlBDdUhPdk1tVE4zWlQ5L1h4aGo3dW9IWjNmNk8vUGxMMy81cnUyL0JSQmZ2ejlTbUM3R0VFaVNNSVE3ditjUlV1aHJtQzhvRjNOeUVJbEtuYVI0NkhTNkVBTDcrM3RZWi9IZVJiV0ZVaWl0a2RySFJUbng5NkhYTWVBRDMvLys5N2gyOHhvUFBYU08wNmRQYytUSUVmS09RbFRBKzRiQWlUaTR0SjAvOSs3YW5BOE9QOHJuTjBwSnpBOEN5QXk5WG8reXJPajJlbVNkSEdVMEtJTW9neklHRVUxc0NoTnNjTGpnb3oycUxLbHFSMUVVRElkRFJxTXhSVG5GMXZVQjI5UmlGb3UxRnUvdHpHcWx0Y0c3d0dnMElzdk1UQlZ1TW8wUzhFbDVJNlRYSUUwS3VJNVdLd0ZFS2NTUmdwSjlyQzJuVWU4c3pNMGQ1dUoyRzFNa2dBN3FxeFlmdjl2ay8vQk4zaDFOS2xHakNEcW92bW1PRVh5NEkwSDNvMk51UTd2VDgvY2lXdkttUllzV0xWcDhWUEVjOE9QNU8xcTBhTkdpeFFlSmx6L29BZHh0dUxwZWVOUW9FMlNCL1dnV3FYR0JMS0ZaY2tmNXdtR1ZTVlJseUV4dHNMZS9GN05Yc0NrY0YxeHdoRkFEVVMxbWpNRTdqYk5DWGRWME8xMHVYTGpBenM0Mm01dWJQUDc0NDV4OTRCUmtHU2t1aDhVOGt2Y0w4K0RkZytjOG80dEVGaHEzbXUyajdjVVQ1czl6a0hRNnVNZUZKMFRJUk5ITk0zcTlMbm1uUTVZWlRKYWhzMGorS2pVUHhZM0g5RmpyS011S2NSRXRuZE5Kd1hnMFpqUWNVbFlGM3NkTUhPc2N6b2VrdW9ramN0NFRmRlFGMXRhaWxVRlFqTWNUT3QwT21kRllXOVB4T2Nab01tMGkrWk9zVWtvcGRORGtKa01CdFFvb0NTaVZZNm14T01RM3BlbUJXVFBYd3J3ZFJFT1dORUU3OHhrTXN5MTh0Rzl4TzRIZGJCWDhPeEVwZ2R1dlNETTZpUXF6bE5rVHIyZVQveE51VTgxRXUxUlVNUzFtc2M1VlFqS3pWQzMrM0lIUnBPc2dvaGVlZTRlaDMwTm95WnNXTFZxMGFQRlJ4ZjlPUzk2MGFOR2l4WWNOM3hTUjh4LzBJTzQ2L09LQ2RaR1VnSUJQVDhYV0lUbWdka2g1SXd1c2cwcXRPbm1Xb1JRVWt4SEIxY251QWk1WXF0cW1mWU1TTmJNbCtlQnhYbU5keWJTc3lIT05yUjNGMUxLN004SmF4OE1QUDR4a01oK1BMQzdvRDQ3dWJxQ0pYRGdjeCtBT0g2V3gxb2Q1cFhhY3RZV01sd0JCTlFSTFExb2NKQXVhL1lqTUc0cEVKQVhNZTdJOEl6TVp1YzdJbGNab3MwRGNoRVFhUktYTmVEeG1OQnd6bmt5WVRDZU1SeU5Hb3lGbFdlS2NqWllxSDZpdEkvaUF0MDBtVGJSTjFYVk5VVXdRVVF5SFEzYTJkK24zdTVRcTV2QlVkWmZNYUV4bVlrMjV5ZUpjaVFjTldrVmlTVlJVQlltcmFLZ1VKeEJjcktCSDVocWNrT2FtaWJsUXFmMktoVERnaFVsUGZHTGNwNGhtVWNrak15THRSeERjeUp4c213VkdKeHNaSVN3UVB3SHhNU2Zvc0JWdWZpdkU4VHZuWnZrMmkvWGxpMjFaaDNHN2hTb2MrdmU5cStML3NKTTNOZkRqSjRxMmFOR2lSWXQ3QmZVUDMrVHZqZjhEK0tmQWYvWWU3THRGaXhZdFd0eDk3QUgvN0lNZXhIc043eE10c1NDR09FRFF2SU9MWTFGWmtCbERKOCt4VlkydmE0d0NsUmJITHZpMHFJMjVJVTJXaWZjZTdUWEtHSlNLZ2EvV0NWVlZVOWVPcXFvWkRKWTVmdndFNit1ckIzSUVsVklFT1d6QWVSK3dzTWdYb3VKRm1tcXBkOEM3a1FneVV6SXhDN2VOdWFTS3BWNlgwV2lJVm9KUkV1ZHprZnNoNEZ5Z3FpcktNamFCalVkamhxTVI0L0dFMFdUQ2FEUmtOTnFqTG1NR1RlMGp1ZUE4QjhpYkdDenNxT3VLeVhROEM2QXVpb0t5ckZFNjRMMG1CTUZhaGFsalBYaW5ZK2wwdW1nZEZTTktGS0tGakN6dUg0OHhIdThiN1pMZ2dyMHRmMll4ekhqMjFEdW9xMzdJZEpPWW9kbk1INDQvdmlQQ1F2Wk5DTEZSYlVHMTQ3ekgyWGdlQjRPTER4Sk1UYlpza3k5N1dLSDJ3OGF3ZUFvZkJuell5WnVMd0Q4ODdLVkZpeFl0V256UXVIaTNkeWdpTm9Ud1h3RC9EZkRmQTUrNjI4ZG8wYUpGaXhaM0JYdkFId0wvazRpOC9RR1A1VDNIeklpU2lKV294WkZaNjlNaWxJNXFtdG5DT0JFcFJqeXUzR2VnYzlhT3JCQkVHRTJtak1xS3Vxd29pakl0NEZPUmlGWXp4VU5JeDRocUY2aURweXhxdEs2NWZQa0tMNzc0TWs4Ly9SUzlYaGVsRnEwckI5TnU1Z3ZwT2NIUkRQOWdSSS9jdHVpK2JVNFdyRTV6UzFTa0FXYUw4SVhtb1NBTGkzTlp5RUU1OExPSElUTWlRaVhpcGlGd2pOSHhxelpSamFOaVBiZFdHcVhpZGZFK1VGVWxWVmxSbGlYVDZZVHhaTVQrYU1ob05HSTRtakNhakppTXg5aXFUbllwTitNSVFnRHZBc0Y1SU9DZGo2UlpHVlZTV3FaVWRZVnpGUzRFUXRDQXdqdUZWUlp0RmRibU9PZm81QjFNbHFWS2NZa0VUbVpBcDBhbUFGYUJ0UjZjeERLdVdTdFVNeDJIRlVuemFWTTBlVGsvWG9UTkhhL3l3bzRPcTErQzl6algvT2R3enVKc3dIcVBkZlkyQlk2SVVKWWwzc2VnNlAzOWZUWTJOZzQxVDkxdXV6bzh3dERZdUVMem5QeHcwdWNEeEllZHZQbTN3RHYzYmJkbzBhSkZpdzhETm9GdnZCYzdGcEVLK0JmQXZ3Z2haTUQ3VTIvVG9zVkhFRi81eWxkdWhCQjZ2L3U3djN2aU4zL3pONmNmOUhoYWZHVGdSR1R5d3pmN2lFQnBWRklTekN3ZXpmZG1Fb2NZRHFza1ZrbzNGaC9WdExwS29Lc0NnMTZIbGQ0QTd4eVZyU0RVTFBVN09HK1pGakZ6SllqZ0FnUWZTWnRnSGRvTGtpdUM5MWdGSWg1Uk5abTFUQ1lUM25yekFrZVBIT09oaHgrZzA4bG1oSXM2d0lrczVvazBLb3BGN21reERMYXAxZzZIY21NT3FpbWF0aUk3czAvNWxHVVRaa3FOWnRldW1UY1JGSTBxSnhERk11cE9NcE8wVUpkVTkyMVFUVzZRa1pRSkZOdWtFRDJMelBYTnZsT0RVVm1Xa2JncENzYmpDZVBSaE5Gd3lIQTBabjgwWmpJZVV4WUYzaVdGVFRKL1JjdFJuUFBnZmJyVXpWR2l0YWwyRlpOeVJHVXJ0S2hJNTBtRlU0SlNKQ1dPeC91S3VxN29kanRKaFpNaENOb1lnZ2NKS2s1WmxhNjdsOWh3aGFNaFpDUUlDcDJhcU9hV0tpU0dPR3NBQ1lsY1RFSEZFdWYySFJVNmFadlFYTXRETnJqRG1weUdXUEVoS1d5OHh6bExiVDIxdGRTMllqS1pNQzJxbUNsVUZKU1RrcjNkUFc1dDMrTG1qUnVzckExNDhNRUgrT0lYdnNqNitsb2NSZm85YVNyRDcwamd6TUxDRzh0aXl2Y0o5M2IyelllZHZQbWZnYThDSnovb2diUm8wYUpGaXg4TEFmZ2ZST1M5c0UwZFFEckdlMzZjRmkwK3Fuam1tV2NDd08vOTN1K05mdXUzZnV2anM5aHUwZUl1b052dHByeVpRRkFwaXlRME9TS0o2RkNSaGxDaU1HTFF4bUNNb0ZSVWhRZ3g3OFpJSUtPaXFpM2I5UjRxS0dwWFVWWVZ1aFBJc3hoeVcxcWI4bUVrVWhEQjRaTjlwN2J4ejZIU1FwWmw0QUxPV3B5MVpGbkdwVXVYT1hQMmZ2TGN6SWdtZUNkM1NTQUVOMU5JS0VoNU1qRWpKYUJ2czdUY2NTOXBQbTRMcWZWaGxuTVR3NW9WUGxtYUNDU0wwNklIYlVZZGNZY3ZDMWszYW1hWlVnSlpscUcxaWRjZzFXS0xFZ0lCVzhkYThHaHJxaWltQlVVeFpYODRaSDl2bjlGa3luUmFVQlFGenJxWk5XNUIyNEZTOC9NREZnS000OWljc3poWDQ3MUQ2MGk0T0dmUkNFRlV2SGRxai9jRzUxeTBaZFdPWHE5UG51VW9yZENpVWFpb3NwRlU3NjFBYW9mMVlXRU9aRllETHh5c0FaZEVvaDM4S3JQc3BNT3pmR0RlazVJTUFEV1BObzdYTkNxT0JDSElQQ1Fua0lpeWROMmQ5NHhIWTc3ejNlL3dqVzk5aDkzZElWVmRNeHlOcU1zcTFvUnJ3OXJxTXNmTERiUlNQUG5ra3dmdW1RTlpUYmZkYUljRy9TSENoNXE4RVpIcklZU2ZJWVpTL2l3ZkdyZGFpeFl0V3JSSUVPQmZoaEQrNVFjOWtCWXRXdnpJR0gvUUEyalI0c2ZGMTc3Mk5YN25kMzZITE12eUVNSnZpOGkvZmorTzIxOWFTczFEbmhBY3p0ZXBMbnF1VGxBSVNGS0FLRU1uejhqekRLVXlqTllvbGNLS2JVMDVtaklwSjRCQ0s0M3pEbXNkT2xSa1dVYS8zNmVvTE5ZN3hBZUNlQUlxVnBDcnVid2dacjBLS2tUN1VHVmovczNtelMyKzk3M3Y4WWxQUE02UkkwZGlQVFVjSUJ0Z1RrMVlWekVjRHJtMXRZVXRxcGsxeWJxQVEzUHUzRGxXVjFkdnMwL055WXdRdFR5SHNsQ2FZenJyS0lvcHRyWWdRaERJdXgyTTFveXFNallPT2MvUzBoS0R3Y3B0ODkvazVFUkNZMEhOcEJSS1ltQ3h5ZlRNSmlhaTRuRjh3RFBQdVluNVFGSDUwcEE1UlRGbE1wbFFsQlYxSFVPSWZmQ0g1b2xaMkhKSWRqYm5iQ1I3bkV2aklUVW5OUmt5alcyTVJIeW9GSGFjTXBPVXBhN0xxTHBSS2pXUVJYdGNaaklJSkVWTElBVEIyM2RRb1J5YXAwVUJXRVBjeUFKeGN6c25jdkFKblo0NlNLYk1WVmpSdnRXUWJ3ZVZPTjRIdkxOY3VueUZ2L3JMditHdEM1ZndJVjRIcllWTUcreTBRSFZ5dnZyYi94V3ZuSCtKbTVzM3NIVWRHNnJ3RUE0R0RzZjkra1BuUGI4ZlpPRzVmMWoxK0h1UER6VjVBeUFpYndJL0gwSzREL2dNc0h5SHpmN04renVxRmkxYXRHalJva1dMRmkxYXRJaTQ3OFFKeXJKaVVoYVVSVUZSQ3FCeDFxWDFxMGNBclRMNldaZGVwMHV2MTJWamZRTnROS0lWWG1LbDh0N21aVWJGbEtJc1V6NkxqdFhKd2FOc2lhc2RPdGVzTHZXWUZnV1Y4Nm5WQjd6eXM2aVRhTUhTU0lCZ0hTaUh6Z1ZOUUNzd29waU9SdXhxV0Y5YlE3VGhvS1pGVXFXekkxakwxdVlOM25qaFpYeFZvUUxvYmtZSWltdFhiM0w1L0t2ODBqLzVOYkplLzJEejFTSkI0eHhiVzFzVVJjSHBVNmRpSms4SWVPZllIMjd6MnV2bktZcUM0RktXajZpWm5Vd3B3OHJxQ284OSt2ak1uaFVSOXgrVkpRcVJnQ2d3V3FHTlNwazJLczFGSkhPY2Q1RWtpd1BEVm5VS3p5VlpleUpSNXB5anFDcEcweW43b3hIRDhZUnBVZUtjbjVFU0tzeXBnV2dDQzBSRGxLZTJGYTZxRVNYa2VZNTMwV25rVXdaTFZNODBSRk1pY25BNEw3amdjTVJHSmhGTldWVklPbWV0RkNIRW5LTU1RNk9NQ2tFbnNqQ3FsSlFJV2haVk4wUXJsNmpZMkpWVU5QbzJ4WTBDL0FIaTVlQTkwVHlXQStRVmtraW40SWw2Sm8vREk5NGh3U0hCZzdlNHFxSXF4dlIxWU1OTzZSYjdkS1pqVmdoMHNnN1pZSW5IbjN3Rys4b1BPQmtDajN6eUNZNnRycUJteE5qQmNUWGt6ZUxqMjg2Rk9ZazR6d0s2OS9DaEoyOGFpTWgxNFBxZHZuY3ZzMmN0V3JSbzBhSkZpeFl0V3JUNGFPT3puMzJLMmxrbWs0THJONjZ6ZVhPVDdlMWJVUkhnRnJOQkhLSUM2eHVybkh2Z1FjNmVQY1B5MmdEUkFRdnM3dXp4N0RkMkdGK1lZRjFUcGwzUE1qeUVHSktiU2F5UHpqSkQ3YVBDeDN1TEJFVlRsYTJTeWtJa3BBRGcyUEF6SG85eHpxS0lwTUp3Zng4SmdkWFY5YVJNaVF0K1NNMVpaUUdURWY3YU5jcUxiK09yUUg5bGxaWEJjZGFQSHVYazhTTUVsVEVaajFudjlaRGdjQzdwSkx6RGhZQ3puc2xrekNzdnY4emxLMWY0OGsvL0RNZU9IMk41ZVpuUmFNUzFhOWVZVGlkNDc1Tm13c3d5Y254U3BJZ0laVld4dEpBbkZOdXBpSFhha2l4RTBqUm9wWnB0YWNKNkRpcElZc0J3dElNMVpJMmZCZXRHeTFKUmxFeW1KV1ZxbDVwUkI0M0tCbmR3ZnlHU000b1FsVmNoWUJhTzYzM01vM2szUTBsMC9mZ1lSaHlncEVyWEhqcmRMcUpKR1Q0bURzTUh2UEV4OXlhRk9mdlFVRWx5Z09wb1Vta1dqMzc3V2pvY1VOODBlNGpicWZtT2JoLzF1NkloV2F5MWRJemg2VWVlNFBTd3dGOTVrMGRYbHJtdjMySFpRRkVYVEY1K0RuWDFDbVZ2Z0MrZnhIL3FFM2hmejFxNEZ2ZDVtTHc1TkpHcHpjclBuN3lIdlR3ZkdmS21SWXNXTFZxMGFOR2lSWXNXTGU1RjNIL21KTTU1YnQzYVpscU0yZHk4aWFqR0RyTzRzSTJmL0pmbGxPRjRuK3ZYcjdJNzdJQ0N3bGJzRDRkY3VYR2RxblpwQVI1L1JzS3Nyd3JyQTFZc1dsS2JraEZzdFJEKzYyUHlTQkJCS1k4MkJxVU5IUzNjdHo2SUtwalJpR284d3BjVmF5c3I3TjdhWm5Scm01TW5UMktNd1dvRlNsQlZ3Y1d2ZjUzdGIzMkxOUzk4ZXIzUDBjODlUWDcyRkx2aUdZMG1UTFpHakNaNzNQcld0emgxK2lTVHlZalNWcHcrZFpyakowL2lIRlMxWmJpL3kzQnZsK3RYcnZBSGYvRDdPQUh2UENZekJHK3BxNExhT3B6MVZMVlBkaU9JRXdsR3dlTlBQTUZYdi9wVmxnZkxhSks2U00zVkt6cVJPRnJyMmIrYmZKNW9vVkxFZmlpRnRZNnFxbEo0cnNmYWVvSEFpWmt6empwc1ZVWGJqb3VxSmtWakp5TUZLb00yaHFxcWt5VXJmc3NZUTFCK3dUMms4SzRoUUlRNUU4U01VUW16QjFHZDQ1ekZDcWhhbURERmUwK3YxOE5rR1VvckVJMEpXZFM1K0FERUVOOUlldmxaQlh4VStjaDgvd3UzWkpqRk5qZWh4STJscmRtdUlmSlNBTE1BWGlKVHRURDhaazU4Q09BODNydEVLdnJZek9Wc25GOVgwOWM1ZzI0SHY3S0MyeHRncWRpYUZ1d0dINnZjdGFiZTMrUFczcERCeGdtdVhMeUNYai9HMnBGamREczl0TmEza1U3djFIZ1c3NDhGMGluY2dlaTVSOUNTTi93UVJ1NWpobG5xL2J1RlBMVm8wYUpGaXhZdFdyUm8wZUpIeGgvLzZaOVJsaVZWVlZHTUN5YmpDVlZkNGQwOGl5T1czbWltUmMwdHY4K2tyTG5TdjRuSmRTenZFWWV0YWlhVGFheVNub1hFcEZCZjRtT1JnSmNZa0tzUmpOS296RkRXVldvZG1nZlZaaWk2U3JPY0c0NTBjdTdyOXpDNXdWRVRyS2NxYWk2Ly9pelhYajVQTmlsNVVXY2NlZlJCUHZ2elh3S2o4TldVVUJRWWJ6REs0SzJtZEk2YnQzYlluazZwUlBpSkwvMDhuYVUxSnFNeHFpNHd4ckd5MUVPSk1MV1dxaTZwWEpXVUtKNnFxcGxNQ3FabFRWRVdHS1ZaWFZ1bDAxa0NiOWtiYlZQVk5oRUtLcDZuZ0RlQnVxNXgxaDVZeDBUMVRWU3orT0F3V3Mvc1hyTnNHMEJyUVZSQWZJQ1FTQVZ2Y2Q3aHZjVjVpM01WZ1hsMlRQQlJrV09yQ2xmWE05S2pPYm94aHN4azh6d2JXMGNpSXlsL2dqUkVSc0Q2MkdZRmdrL21xcEJVT0dFaFpEZUlueDJocWRuMjNzWFdzYnJDWkFhdGRiS09DVm8wWG5TNlBoNHRRckFCWEFvSlZsRWRwSlRDNCtQM0Vsa1VsVWx1VGg2RmtGUk9hZDE0U0ZHakpHYmFISzcyamk2cmRCeUpEVmZlUlpXTjh4N3ZZblU2UUxlYmMvVGtFZnFkVDFHY080T2ZmQkZmMXdSYlExbFJUeWRVK3p2c3YvZ3l4ZDZJM2NtSS9iZmU1TVViTjhuekxxdURGYzZkZTRqSEhuc1VkUWNTcDVtM0NIZUFnQXIrOW0zdkpYenN5WnVHdEpsTUpyT3UrSTh6akRGMHUxMjYzVzVMM3JSbzBhSkZpeFl0V3JSb2NSZHcvZHIxdU1oM0ZsdTZxTlJJQytHUXFyQmora2JNN2ZET1U5WVZvOGtvTmswcGlaWW9aeW1tUmR5bWFUUnE2bnBTQUdzSWdBMEVsVnFtTktrZU96WVdNVnRjQzZJVkJxRmpOSVRBWkxpUDZlU3NuenlPMGNKd3VFdFZUc2h6ZzNFZXFSeWJGeS93dmE5VkROWld5WUtuMnRsbDlld3B6ang0bXBkKzhBTFhYbnVkL2JVVkJrZnZZL1g0ZlV5bXdsdlhMbE5WSlkrY09vb3ltcUtvRUFKVFo5bTZ0Y1ZvTXFVdUhiYTJqTWRqaXFLSzZpTG5FWlB4eFM5OGtXZWVlWWJMbHkvekozLzZwMXk4ZURsbHprWVN5NnNvbUJqdURTbUtFdS9jakZiUXVqRURzZkExUFVwS3BDYWdWMnVOdGRFYVZkWVYxdFpZNXdqZWcvT1JVUEVoRVJSRXNpZzFoNGxBVlZYcHVrVEZqNnRyU3FZMFliaUx5NnZtdWpmd3ptT2RYZmllcEVEbjVPcGFKQ0dhb2ljZnNNR2hsRVBFNFVOQXE1STh5NUVteTBjcmREQVlINE9mSytmWUcrNVRPMHRtOUt4MWF4NUlMTE9BM3liVU9ZNGwzamUxcTJiMkptZm45N0t6anRyVzgrZXRUWmF6R09Mc2FodXJ6cDNIZVFlcFdZcHdzQjFxcVR1Z3Q3UkVkOURIbkR4SnJ1NG55enNvWTlBaUtCWFl2M2FOMTE2NXlKWWJzNzJ6eDZuOUVXdDVENUdLM2IxZFhucnBCWFozZHZqc004OWdqSjRwZk9aMnVrTjVQWXYxOWZkdzVFcEwzb1JBVVJSWWF4a01CdVI1dmhCdzlmRkJ3NHpHeFBRQ3JUV2RUdWVESGxhTEZpMWF0R2pSb2tXTEZoOTZqUFpIc2ZYSGV3SXVOUUF0Tk9DRW1OMmlFTHlIMnNhbUlHYzlJblhVWVVoOU1FdzFMRmhCRnBRWTBiWkNWT2NBS2hZeG8xVlVjcmlGd0dKSkljaFZXUkp5aFZHSzNCZ3lGS0ljdHA1UTJ3bHF2VVBuNUJxZHJNUFY4eSt6K2MyM0tFeE84SUtyTGYyejUzRERraVhwOE1DVFQ3SHh6R2NveFhCalo0K3MweUhUVXlwZk1La3NLdXNpMmpBZURybHhhNVBwZE1KME9tWi9QNnFScXFxa0xDcEM5SlZoYTh1Zi8vbWY4OWQvOHpmVVZjVzBLS2h0TlNNK2xEWlJYUlNFc3F3WkRvY2NQWElrOGpISk51V0RqeGsvSWRsMkdzYXJzWnVGK1hxSTFIcmtiTFR4QkJjWC9pNkVtRm5qUGNGNzZxcUtMVk5GZ2ZjZUpZb3NNNVNsTzNpTlpnK1M0dW5RNStNeGFEaWdsTXhzV2Nib2VLMmpIR3ZSZ1hRNG1ZY1FRbXFwaW8xaGRSMEpKMGsyTUVIUW9uQk45YmtML09DRjUzbnBwWmZ3enBGcFF5Y3o5UG85amg0OVNxZlRUWFkrb2RQcG9MWEdhRTIzMnlmTE0vSnVoakVaRU1oTmhrcW1IajV5QUFBZ0FFbEVRVlJrU0xmWFpXQUdNeUpFS1VVQVJzTWhseTVlNHNUSlU1dytmU2FTUUF2TlZZdkJ4dkdNSkVVNFJWV1VUNG9kSkc2cHZJZEp4WTVYWEtnY2V6dDdMQThMMW85SWlxeUp4T2JsS3hkWjMxam5vWE1QVVpWbEl1SFNuTjJKeEV2SGR1SGVGVEMwNUUySThycHV0L3V4Slc1Zy91TGQ3WFp4TGtyMld2S21SWXNXTFZxMGFOR2lSWXQvT0lxaVNIRTJJUzFWWStzUk5JNFVhY1FmS0FLRU9rcEpnbzd0UDh5TUhXUW9hbEhVUktWRkFKVE05eFQzcHRBaHZyOTNRYWh0d0VpMFVhbVVXNkpWb0t1RkxIaWt0dmpNUW1hUWZwK3BnSmNhdEFFcENWSlJPay93TmVJdGFqSWxVS0U5Nk9EWnZ2QTZZV2Vib0RUajBRN3J3U0pLdUhMMUtzV0Z5Nnh2SEtOckRQdDcrK3dQaCtBOW5iekQwV09uMkw1MWpXSTZ3cFZUbExkb0hGb3NjYlN4OWNsVkZYbVdjV1JqQXlTU0VWbVdKOUlDMXRmWEtLc3B6am5xY2txbkUydldteVc2U3NvalVaSGdFSkU0endTOGp3b1dwUlRIamg1TnRlQVZTMVdQcXFwaUhvdTFUQ2FUU05iNFFGVTVxc29teTVJRkNlUjVSbzdCMmdvZm1CTVE0WEFFOEZ6cElZbmRFUkcwQ0hWUklpR2dKTXgrb2trMmFpZ094WHk5bWpxeDhKN1pYRmpuS0lvQ0pRTEdvRVRGWENDbFFDdWNoZHA2cXNvaUNKbldJQmtyeXhzOC9mVG42Qy8xWjNlU1NsWGhCeEZtTmpTdG1BWC9Jb3FEdkVlc01GOWQyMkIvT0thNzFNZExrenVqNXVxaHNMQmZTUGs4bmhqZXJXWW1QNTgyRG9CMWlwdEJ1RnlVVEtjbHAzY24xTFdpUDFobFpYbUFVa0x0QXRkMmhxeWVkTlMxcHE0OWRXMnh6bFBIUktSSXl0azYyaGNCNXozV0hTUjI3aVY4N01rYllGWW4xOXFFbUFWNFJiOWxpeFl0V3JSbzBhSkZpeFl0L3FId3JrN1dxTGpBVlExelE5UDRGRlUzS2oxdVdtOVNvVkpxZDRvclpkRUtyUTExWGNkZEhNeU5UWHYxVWJsQ0lvdEN3UHFBRW8xV01mV21veFVkcGNnVWRES2htK2VZTEFOUnN3QmtpTVJHcmhRbVZCamxXVHZTSjVpakRMSWNFNmtnZXQwT2t1ZUVQR2UzMnFWNjR5V1dqcDlpTk56aSt1WVdxeXM1eDQ2ZlRhcUlRTzBkUGxUczdlOWpxd205M0hCMFk1V2xYazRuL3dtR294R2xyYkdWVUJZVzV3TW1OeHc5ZW1RVzc2Qk5KQzVpM1hlU0d3bHNibTd5M0hQUDBlLzNvbG9qaFJwbnhzemNCVm1lNFcwVElLeG5BY1pLeC9EanVxNndObG1IMHB3YVl6REc0SnpET1IrYm9yS2NqWTBOOXZmM21VNm55ZUtVUEZ5a2l6ZExHcDZUQW5ITlpjQTFUVWN4dW1NeW1VUkN6amNOWUlKNFNGekRiSjh6cmNyQ05ZL0J2elhhQ1dWWm9MV2lxeFNpSlRaUXVVaUc0ZU14blFkQ29MWStjblFtUTBUSFk4WkJ6bXhiaThjSlFWQ05Tc3pOUFdlaW00MmE4NVNZcnlSZ0hRVGl2cEZFeExqNWZhNWx4Z0xobk9QU2xjdXNyNjJ4c3JxUzlwTnU4aUI0SDZnSTJINlhFY0tqbjNxS3AzLzY1M2pvMFVkWlcxK0w5MFVRZ2hpbVpjM0xiMjZ6dVRlaXJGMmk2d1RiaEVJdlFwcE1vWHRYek5HU053a3RjVE5IT3hjdFdyUm8wYUpGaXhZdFd0dzl5RXc5RWFKTkpqSXlNYnhWU1ZKVFJQV0ZWZ3BSSWFsRk5FcE1Vc21uUmI2MTFHV0pLSTF5Y1dIcm00YWN4b1dsU1UxR2tmUkpmVUtwWVNnU05UMlRrU3NoVjlBeGhpeFQ1Q3NEc3U0S0s2czl1dDBPbVRHc3JLNmhWU0EzbWs2V3czMzNnNjFnOWdGNGMxNEdVUnFqYzB5bmgvVTFaOCtlNEw0VFI5RmEyTnUrR2V2Qm5jUDVHUFpyWFkyM0ZsdFYxTTZEMGh3NWNveTFqU05VemxOWGxycXNzUzZRNVRsWmxzVXNHZWRRU3BGbEdWbVdZWXhHRzRYUmlpenJZbXRIVlZpV0JqM3lQQ2RQUDl2cjk4aE1oakVHcGFLTlNKSzFhSjZId2l6M0p0cVk3Q3pqNWNhTkcrenM3YU16UTliSlVNYXdzYkdCaUZCVkxwNlQyR1JYWXFFb0hDTDU1Z2dJV2l2Ni9TN2lBOU9pd0x0NUhrN3dQdHE4VUVsTU5TZjZZREZzTnowck1pUHdtaEJnRVVWUmxCaVR6WUtMWjZxWW9BRk5FQjByNFVQQUJJVUw2YmtnSE9DR0ZzaWlFQ1JhNWVLQm1WUncrZEpWenA0NVRaWnBmS3A5OXg2bTA1S3FMS2xjemM2KzQ5cDRpTCs0UjNDT2ZzL3c0S2tqckEzNkdLME84aWlTbXF0a1ZxK0ZENTY5NFpELzlMVy80d2MvZUk3OTdWMXViVzV4N09SWmZ1RlhmNHQ4YVExckJsamRUeGF6U0JCVjFGUUlsUmhLWk01RTNYRzlHOGZoRDVNNjl4QmE4aWFoYlZlS2FKdW1XclJvMGFKRml4WXRXclM0dTlDeGl4b1JSYTRNV1dvRTBqcER0RVlyaFJhVnlJVDRNdzA1SVNwV1hHc3RLQTNlT1ZaV1Y3aCsvU3A3ZS90RUxVRlVWUVJVYkVQeVBpVjdDTEZRcVZIaEJMUUVPbHF4MU1rdzJtR01KdE1LSzFCTGg4SHFLdmx5bjZLMjFONmpzM1c4Z2xJczA5cEJVSGduQkIvYmlHS216THd4SzJoRlBibEZmZVVtaUtDVXdaZ2Nvek8wTm5RNkhZdzJaSjBPUFdNdzJxQzFRcWQ2YTZVMFFnd2FEZ0Z1WEx2SzYyKzh4Ym1ISHVIVXFWTm9ZMmlxcldWQnNTRXpsVXRJYWh3VlEyNU5uTjhzeTlDaVVrQnZrN21pWnBhcWtQSnNmTlBlNUIzTWpoT3pjNHd4U1RXakltR2tOWmN1WFdFOEdvUDMyR0J4d1MrUUg0bUVVU3FHUm11TkdNRWswb2tnWkJhcVVPRnhGRldOZFo1T1VwaUFSNVNPNnB0MHBrNXM0aDhhcTUzZ1NZUU00TDBRdkNMVUFWMDZnbzduWUVYalZJN1RIdFZacFRzNGhnMlFkYnAwbDVaeFMwZTV0Tzh4MmlaN1VZM3pnV2tsMkZUVmJvTmdRdytJMlVFU0lMZ09iKzV0eGZEb21iWkZaaVJLSktDV1VFSzZJOEdVSlo1ZFB2UElFcGs0UWpLSGhYUkd3WHVhckI5QjJCOU8rZWEzbitWdi8rN3YyTjNaWXpvYXNiZTl3Nk9mUEluT3VwUldNNjA5QXgvSWpKcFpFRW1XTVNVS0VidEFvZXJaNzZhazN3dDFNS0RvbmtSTDNyUm8wYUpGaXhZdFdyUm8wYUxGZTRoalI0K2hzeHlsTklOdWo2VituN1dWRlpaWFZsaGFIdER2TDlIcDVPUzVpZVNGa21UbFVRUThaVkZRVmxQcXVxWXNTMjdldUVhbkk3ejJXc0YwVXN5VVBYRUJUYktaUkxXRkR6N0duYVRnMlg2dTZXU2FURU9XYWJMTWtKbWMzdEtBOVNNYm5EeDdodFgxRlhwNUQxdlg5SG85c3R4Z3N2bjV6SU9TWTlhSmlLUjhFc0Vqa2N3SkhxTk0rbEE0eklRVWtuSmdoS1lSYTJIRnJPWkJLTW0wdzRtVEo3bDArU29yS3l1SVRsRVhLVE5sTVEwbXBGSXBTVjR6VVUxQXNLVEs2eFRZUzh5SVNiRXQ4WEVLSy9hRUdSRTFneVRWU25PT091Ym1SRVZQRm9mc0xRU0Yxams2MXhpbDBEb2pkYnhIOGtDQmlNTmhVY2FBTW5nTFhobEVKNEdONm1COW1CRWpjUzdpT2FiS3FRTkRDd3ZmdDJpbWxhYTJDcEVZNHJ3MEZaWnJFd09RRVlwS002MHpWazQ4d2FkWEgyWlNsRXdxUzRsaVg4SHoxNHFvcUNKT2tnUkFUTEtDTGFVSm5sZVZONkhRelRWcnBEcE5rVmFZMmJ6aVZaWVVRaDJDb2lnOU5wRTB3ZnVrZUlsa25OYWEzT1NSa0F5S0MyOWY1TXJsYXhDRVlqcWxyaXpPZWJMTTRKSU5ielNhc0w3U0o5Tlp1bzhrdGF6cG1iSXFadVpFSW5VK2lUN2R4d2RtOVo1RVM5NjBhTkdpUllzV0xWcTBhTkdpeFh1SVgvNlZYMlkwbmpJZWo1bnVqNWdXQmZ2REVVSEJ6bkNYOFhqTWFEVGl4SWxqREFZRGV0MHV4aGhpSms1WVVIckU1NVpYMW5qa2tjZndIbDU1NVZWc0hRMDZRbHowKzBhMUlJMXl4Qk9DaXZvTXBURTZLVUVrV3F1eVRwY3pEenpBQStmT29ibzlqTklzTHc5d0xrbytsQllRbjJ4ZUt1VzBMQ0pXVWt2RGhyaEYxYzlDMXN2aGlaRndvRUFMNWx6RlBBZFhnZGE0UnRjaEVPU2RTSXhrRW1zSUhKRVUyQnVKbDZibHlGbkx0Q3BaV2xyQ2lFbzE3YW1oSzdWS05aMVVJWVhrb3ByOUdyVHFZTEkrZVdmQVlMQ0sxaDNXanQ1UGQrVUkvZVhsUkJ3cFVCbDFYY1hXcG1DNWVlMHRObTllWUdOMWpTYys4UlFCUlo1MVVDckhXVThJQlVWZDAzVWFwUXhObTlTTW5Hck9jOGJqS0FJYWo4R2pjWURUa1R4Q0s2b1FzTjZTcVJSaXJRSktQTG54K0N4UTFaWk1XVnhRK0tBV0ZERHBmRU9LZ3BsWnFWSkxGL014eUtHcmVwQno4Z3ZQeVN5Y09DQlUxblBod2xWMmI3ek5qWnZYMk5uZVpUeWU0TDBqeXd4bno1N2w2YWMveDQzTkhYNy9ELzZRVHIvSGd3K2NJL2pBcGJjdm9KVEdaSjFaalhxZHJHNTRVckZYekpCU1NjMFdGZ21hY0lmN0orSHduWDB2b1NWdldyUm8wYUpGaXhZdFdyUm8wZUk5eFBYclZ5Z3F5ODdPRGxzM2JySjVjNHYxdFdOOC92TS94ZHJhTXM1NWpJa0VqWWdDSFRDaTBhTGpnanFrRnB3UVJRWGRUcDhzNi9Ed280K3dlV3VUcTFjMzUzWEhDeXFTcUQ2SXhoQUYxQjVLNThtY1JCdFJscE10OWVrdHI5QVpyREZZV2FMVDc2SnlUYURHWkZHaG9CU0lORXZIWnRVK3R4VEZaMk9EbHZpNHZYTnhqZXlJVmlRQnhPUnhKT0publVsemNrY2xDMUNnMFdwNEFrNGJ4QmpLdXNLblJYakRIVW1xLzVZWktSQnpacHdJWGhrTUJ0Q1lZRkRCcEZrSTJBRE9hYnd6ZURFNEJjNUQ3UzNlQ2Q2QnM4UTZkd1NYR29oNksvZHg3dkVOaXNweWJEeGw0alRYdC9aUURIamdFNStudDNZL3ZrbVpGc0dKSXdTUERxREtNYnZiMjdoYU14MFhYSDdyTFhiMzlpaXFtdlcxRGJxOUxuVlZJT0k0ZStZRVI0NnNzN0cyUmljbkVpa3B0VGlHRGpkM1ZpQ28yTTdrbkVXOEljTmpOT1JHNkdTS1RBUWppbTdITU9nYWxpcE5XY2RLOGVXZVluOWNVOVVCNXdQV082d05sTlpSaDVBeWU1cTdweUU1WW9hU1N1VFJRY1ZLbUpGdkxINE5DM3dUNEZCczN0cm0vLzIzZjhMdzVrVXk3ZWwydTNGVEZ3T2JYL2orUy96cEgvOEhQSXF5ckFnSVM1MGV4NDhlNThhVnE0eUpvYzVSeUtWd0tGeFNtelZtT3FWQkd3RURvVm9jcDE4Z3YwaWsza3kvZHMraUpXOWF0R2pSb2tXTEZpMWF0R2pSNGozRVpEcW1QMWptelBKcGNxUFozZHVqZG82aUtJSGxsSUdqNXZtVExJVEdpc1NnMkJBdEpoRHpjQkNoMCttU2Q3cEpTQkJKbStERFFxaHRtS2xKQUlvQVUrc1pUaXhkVTJFNkdaa1prbVhidkhsdGk5Mnk0dk5mL0FKZHlSTUJjWWlna2FZZDYxQ29iWE8weGkrVC91MkRwNnhLM25yckxkWlcxemgyLzJtMENpbWZoOW4vMHc4a2hVZDg3QVBVZ1JpZ2EvcE1DbkF1QnhlL1J5Snk2aEJTUTFOc0t2SkJ5TFFpeXp4S09iUUNaY0NZMExoNndBZVVaSlJqaTZoSUx0WGVVWlFWYnQ3ekhRbUFaTkVTSWpIZ3lLbVZ3YXBBWjNDVTN0cHhjc253blFGbHNuUXBFWUlFTENvcW9GeE5LQXZHa3dtNU5reW5CWmV2WEtBdVNvSzNUSFp2SnRKRG83Um1mK2NtUy8wZUQ1NTdnSWZQUFVpLzMwdWtWNGdCeXpJZlh3aU5PaWlTWFNFNGduTjRxN0NxcHF6QWFJRThaZ1JsT3Fwc3hBZWNnVUZQVTJWUnJxSWtnNkJ4Q0R1aktUdmpra1h0ekZ5UHhNTEZQM0FITFBBMWMvblNuZHF4c2p6anlORmpySGJBS0JzdnV4THFTWVZHazB0c29icHc2VEoyUEtKeWdVdHZ2Y25wczJmb0x5Mnh2Nytmd3BqampyMkgybHE4ajNsUzhYNXRpTWVGQTRkRm1xYko2V21ldjVkTlV5MTUwNkpGaXhZdFdyUm8wYUpGaXhidktiejM1Rm1PTmlabXlKaU11cTRaajRlRXNBNUJwWnJwNU9qd2NSbmNMSnpqQXQzUHR5RmFvN1ozOXRqYXZCWERkY044d1J6RGJnRUJGU0tCNDBOQUtmQUNWanlsOTVpNmlJRzlXakVxQzc3ei9QZFoyZGpnMDA5K090WkhwOERjV1kxeUNET2lxTUhpdWxncDFaaWJaa1FTSWN4c1lDWjRDQ29WakMrZzRXOW9qaVBZb0JpWGl1dmJFNmI1YWQ3YTgxd1lia0lJK05RS0ZZS2l4b0RTT0IrMUtSMHRkRExMVXRmUjZlVXNkUlhkVGtZM0p3WWpwd1cvRmpCSnVVTVFhaWRZSkZWb3A3d2NsY2lraHJCSzh5c29naWhXajk3SEk1L3BVbnNoNkU3YU5zeUVNZG83OERXM3JsL2s2aHN2VXU1Y0k5UlRiRjBSZ3AvbHNIam5EaWlueXZFZXhtaEdlL3ZzYjIvemt6LzFPYktlU2pheXcrYXo1cG93c3dmNTRIQU9sRlhVeWxGV05aMWNrV1Y1SkplVVFpbURWaDVqd1BwWWZlNEJFWXVneWNRVGRWOStmb2xtdVVXSnpPSWdLVEw3a2l4V0VtWmFvWVBFaUNpYzgrbWNBOTY3Tk0xQzFsRU1zb3dqL1ZXMnI5M2cwWlBIdWJ3bFhObTZSVDBkNCt1U1FhL0Q4cUJQbHVuWjJMejNsR1ZKR0hRTzNGaEtVdWJOakxJNVNFQ3BtWW9vb3JWTnRXalJva1dMRmkxYXRHalJvc1hIRkpzM3R4Z3NyOUl6aHQ1U0g1TWJpdkdFeVhTSTl3R2xmQ0lNRWkwVFl0Q3diNWE4SVJDQ1QwSEFDbHZYM0xoNWcrZWZlNTdSYUl3TEIwdXBaYzZHeFB3YkF1SURFcUt4U0dtREVPMUZJUVJFQlp4emJOM2E0VC84eFY5dzZkSmxubnp5RXp6ODBFTmttY0w3RkRqY0VBemlaNm9jSGZSQ3pYYVlMWTJqb3lVdW5vM1NZQjNCQjVRMENTZ2NDT0ZkY0FJUnZHZFN3QnRYaDJ5UEttcUVJSnFtNmxrRkJVRm01K2xEbUFVUWk5RW9rNkV5VFpZYW9aU0tpM3dsa2tyWlZUSnBSUnJKZWgvcnkwTmpvd0V0R3EzbTVOUUJsUkNnSk1PTElhZ01GUlJlekVFbUszaFVDQlRqUGE2OStRTEZ6ZzM4ZEVSZDFjUzJyQVd5eFlPM2poQWNJb0lYd2ZuQTV1WU80OUdVYnJmUFo1NzZEQ1kzQkZ3U0JxbElyQ0dJYUNSb1JEUXEyZXhjVU9oMHp6U0J6TTF4RmJFcFRHdURjVFkybmFWc0hSR1NkUTFRQmdreXV6cVM1cTZ4cHpXa3lPekNOZWxCQWhMVXpOWjJrREJKcXEwZzFKVkRmSnhyU1lxb2pzQ2pKMDd3K0VPUGNPWFlVYjc1N1crenZqUmdkV21aVVZYUjBacmF4THdic2k1QnEyVExDM2dVQVVGQ0NyRU9nc0pqWE1DNFJLcUpUMmRBdWdNOFJ1SVpHYVBKOVczSlRQY01XdkttUllzV0xWcTBhTkdpUllzV0xkNURuRHg1UDQxc0ljdHlPdDJjL2VFK1JUSEZlWmV5V1E0aStMbUNCUUhuZkNSWXRtN3hneDg4eC9VYjE2bnJBbXZ0SFk0NGwwSFk0SmxYYTRkWnhvd0tHaThxaHYrbTRPTGFPMXh0K2M1d3hPdXZ2c1lERDV6bHdYUG5PSEhpT0JzYlIyTHdydGFnUUJzVnMyM3dxTUNzZHBzRmhVb00yeFVJRXRVbDNoTVdsQ016ZTlnaE53NGU5a2NUaHRNS0M0UVVPb3g0Q0VsQklXRVdRTnhvS2tRaUthTjFES3BGbUFYV051MVRqVnBrRm53Y3dEWXFrTkNRVlBGbm0rRGorSE1oWmFtRVdhNlFpTUtZakNyNE9PZ0RTcFM0djhuK0h0UFJMblZWUUYzamZWVEdlTzl3M2gvWVZxbElqY3phdkFJVVpjVkxMNTNuL3RPbk9YN2ZVZVphRm84RU5lTkNEa0NhS1cyS3NKdHJBWWhndElMZ3NjcVFxYWpFc2pMek9DWENoanZ2dTVudDJTWnBQbTlyNlVyN2VjZDlCS3kxYU92d09zNnRDQXc2ZlFaWm43ZmV1TUNrS3ZqU0Z6L1AzbkNmRjE1K2lhNlBGalR4bnVYK2dQdU9uVUNMeEV3aHdFaEFlWWYyb0pVaVY1Q2JnRnZ5YkhRVVJtbjZ2UjVMdlR4V3htdE5yanhHZWJRMnNVcGU3bDN0VFV2ZTNDVUU3Nm5yR3RFWnh0d21CSnh2RndMQlIrbWFOaGxaWnQ1eDI0OEVRZ3pRS2gxMGNqMExKanU4alhYeGs0WGNwSmZFRUhBMnhOUjYxVENuOGZtcWN1aE1ZMVNVR2RZdUp2QXJkVGpyL0NPRUVMRE80VkRrNzNSL09jdllRamN6YUFYZU82d0RZelMzcVNzL01vajNoTFh4ajNlbTU1N3N4VzFzN2JCQnlMUFlKaER2TjhpMHVzUDJId2FrWURyUHpCK1A5MVRXbzQxR0VhaWRqNVdnZDVMVytrQmxQVW9yakZxY3M0RDNNYkJ1NXJ0L3YwK3RSWXNXTFZxMCtBaGlhV2taaUl0WkxacHUza084c0Q4YzRhd2xaSjFFQ3N3WHdkWmFoc01oKy92NzdPL3ZjK3ZXTFc3ZHVzVndPS1MyRmx2WDBTN0ZZbkxIUE10RGdpVEJSSmh2RXp3cVBSMUNBQlgvM3ZzcTJrNlUwemhyS1l1UzZXakMxcTF0bm4vK3BWaUwzY25wZHJwME9qbEhqaC9oM0xrSHVmLytrNnl1cnJEVTc1TVptVGMxTlFxY0VOS0NXS0hRVWJrUkRncFVtbnlaMlZOaFRqejRrS3FEZ2hCU1k5TENacmNoa2dyeC9ZdEsyVE5LMUN3bnBzbnMwYk8ycmFpNmlhSFF6WmliUFIwK3dtS2FTeUxFRUl6V1dMZjRjdzFpUnBGWWk2MWl4YnRLNUkwTG50clc4N3lWcEd4U1BxbXZVZ3F6RDdGdWZIZDNuNWRlZXBuMUkxOGkxMDFyVTJyM1FoK2NnTVY0bXRuenNZNDdoSUJTS2xhZWk4Sm84RnFSR1JBWDhEN1Z5ME9xOVhaSkVkYjBjYVhjbzRZc201MnpwR3Nhcld2ek1Sekt5cEdERDZmVEtib29VRjJOMXJGRy9OVWJsM243N1dzY08zcVVqZzdZZXNyT3pqVk9yUFU1ZGZZQlRKN3oyb1dMUFAvaUJlclJCQk1FRTBCQ1lMV2plZUMrTlhvZFNNdEtRdWh6WnRvbGVKZkl2aERWU3lIZ1hBWGU0cnpGSjJWT2ZZZjc2bDVCUzk3OG1JaEVncU1ZamZHbWkzWVRYdjdPdDhqT2ZZNVBQSGpremhNYkFuakgxc1dYK011L2U0RVRqLzhrWC9yc0krUktaaTlnenBic2J1OVExTzVPZTRpN0VjMWdkWTJsVEpoT3grVDlWVElWbUl4MlViMFZaRHBpZHpSTkwxNXgyNVYrbC9kcmplcHR6VllST0xhVUljQjA4eWIvOTV1TzMvalNLWllDT0Z0VDFFSy9sMFZTd1h1dVhML0ptMFdQbno2M1FxYUVjanJoL0p0N25IandHTWVYOHRuWXArTTkvdktiTjNuMDZRZDRiS05EUFozeXpkYzJPWG5tT0E5dDlOREpOK3JxaXN0NzlSMWYxQnRreG5Cc3RVdCtSMGJwN2lPRVFGV1diTzViN0ErNUZxc3JmZGJ5aFkyYzQvVTNybk96dThSUG4xMDdRSUkxL2x0Mzh4cC8rTHJqbjM3dVFZNzFZRHJjNWJ0dkZEejIrSDJjNktlS1JEelRjY25XeEhIYkhiYWdaTlI1eHVtVi9IMGpOa0lJRk9NcE55WUwxWU4zZ2dqSFZycjBzb2JBQ3RpNjR2enJON0VyNjN6cTVBQ3REbDUxb2VidE42N3hXdG5oSzU4OFJsOExseS9mNEkySjVndVBIcVZ2NXVUSC9yaGd1MmcrQVpudFlDNlNEVEFZZEZudmFYU1NCaStPN1gwak9rSmd0THZIUzFkS0hubmtLRWU2QmpzYThSOWYzK0dKUisvakdKYXZ2NzdKQXcrZTRKSDFIc0Y3UnRNS3B6U3JYVU01R2ZNM1A3akIvWS9jeHllUEw0RzEzQnJWckE0eWl2MTl6bDh0ZWVEY0VkWU1iSThxeXRzK2dCQUd2WXlOcFl5NktMazV0cmgzZUFjMVdNcFo3MmZ4ZDdORml4WXRXclQ0bUVKclJWVlZlQjhYcVd0cksxeThhQmxQaGd3blEzcURQbDZpZFdjMEhuUCsvSG11WGIzS2NEakVPNCtyYTJybnNNN2lrMG9rTHB6OWJlK2JQSjdnL1l3RWthQVBVUXFDRHBFQXFGTVh0RWo4NEZTSGFOZFJ5bFBoMFdWTmJpcU1pU0d3elFMOXpRc1grTzczZm9EV211WGxaWjU4NGdsKzl1ZSt3dHJLSUdYa0pMdVdkNGdTVnRaWG9rRnA0ZjNBNGZlWnpSaDlpR29lbzBMS2pKRVlVSE9iY2VrUWt2cENWTXoyVVJJaVFZT2dFYnBhR1BSenVwMGNyWFJVdWFob0NkdmJIN0UzbmhLYUVpSUVnaWQ0bWRteDBxQVJQQVJMQ0RVQm0reFBBUnBiMjhLQUJFL1dYV0oxL1JqbFpFVGxwaEFjemp0Y2FqeWFLWDU4VkFJMWN5eEtzRmgwVUFpS045OTZrMGNlZTVBelowNGlTczFxMkVPd1FIeHZhb0xHcHZyd3VGNndLQXdLRjdkUkFhT2p6VXFMai84Rkg1Vkd3ZU1relhBd2FDV29aTmVMQkZ0YzRRWTF2d29xV2JGU21Ua2lqcVlYU3dXUFNJZ2ttaEswOHRSQktGMGs0N0pPanNremh0c2p1bGtmRzRTZG5TSEQvU2xhRk52RE1ZTk80T1RSeC9uc3A1K2tyQXRHMHlsYlcxdWNXRi9HUFhJZmRuaUYzRzlqWkJWQ2liRkNSeTJUUzA2bWM3d1BWSldsbm82cDZwTGdQZE5pU25kcGFVNmNOVy8yMHowa2kyVFlQWWFXdlBteEVaanUzK1JiZi9XMzlCNytBcCs0UCtmRzIyL1MzWGp5SFFrRDUycEdteGY1MXJlL3llYXVaZitGSDNEODJGRWVPN1ZLcHVPdlY3RnprZi92Ly9vVHRuV1hmcVlKM21PdFJYUk1vTWRiOWlaVEh2dkpuK1hCYk14M3Z2OGRUbi95eXh6dFdsNTY5bTg0OHRRL1puRGhXYjV4YWN6NmltTHZWc2tqUC9lci9OcFBQWVo1bjlaTzVYQ1hmL1BkVy96aVo4L3l5SHFIZWpMbStjczF2eGJBMWdYblg3M0loY2txWC9uc01aU1A2ZTdUOFlSdmYyK1RqY0hEUERoUXZQbnFGZjc5cTFOK2VYV052bzdTdm82QjBjNHR6dCtvZVZSZ1ZGaW1SY1dGdDIveTRsYmd0ejUva242bU1RcnNsWXY4ajM5Mml4UHJHYU9kQ1ZYVzUwZ1B0dmFtWlAwZUs5cVRkNWY0NTcvNlNSN292ei96QWpVWDNuaWIvK1V2dGpsMmFrQXYwd1RucUR4a0puNHlBUEdsOEtlZmVaUlA5MHRldnpYRktZVTR4NHV2M3VSYWI1bXVkZEdqYkIxcnh6WjRZaU1EYjduMDlpYlhwMnVvVURNc1lMUS81ZnV2WGVjdFovajFKemZJRldURzgvcnpiL0Ivdmp4QmR3eGJPMk95UVkvVjNIUGpSc1h5c1FIZHFtRG4yREgrdDMvOEVObjc5ZG9WQXE5OTkwWCsxOWNDWjQ3MHlYV1VCbnN2VWNuVzNMdFp4bS84NUduVzNKU0xleDdSWU91S0Y4NXZVcTg1aW1tSmxrRHQ0ZXlKRlU2dVpGQlh2SFZsbTNMOUZFWGxjQklZRHNkOC9ka2Q2SFQ0aVpOTGFBVWQ4WHo5V3kvelI1Y0NHMzNQemVzVlN4c0QrcTdncmFIbjdKRXV4YWpnVTA4L3duLzVtYU1zNVZIZHRMTTlaQ1Jkemh6dHZYOHY5U0grc1h6MTdXdGNSL0ZMajYxVERDZWN2N1RMMm9sMU9xcm0vT1U5c3JVMTdsL0tNWlI4OC9zWDJPNnY4eHVmT1k2dGE5NjZ2RU4yM3hIOE1haDJodnlydjc3SWIvemlJeHgzamhkZXVjS3JFOGRYVG5mNWp5L2Q0UExrNExXYWpDWWNPM00vLy96THA5aTd1YzIvZTNHSDBXSEZkdkRzNzAwNSs4ajkvUGJuNzJkd0QvdUhXN1JvMGFKRmkvY2FXbXVtMDRLeXJGaGVIcUMxSmdTb3lwckpaQm9WSzc3bXBWZGU1Zno1VjloUHBJMTNOaTRzVTQyemQ2bEllMFlTK0lPS2oyUkI4ajZGQlVONmo2a1d2aC9tR1RicFI0TVFBNUY5SFlrQkVVUTVuTklFRjljaldzZmdZaVZSQlJPcVNNQk14aE4ydDNkNC9kVlgrZUlYdjhEVHp6eER0eDgvUExMT01acU91TFc1eGRrelo1SXlKOXhSamI4bzFnakJvNDJnZFdQTGthVGlXRmh3TngvbCtZWFZsOHhycmVNV1F0Y1lqcTcxV09wMndBaTFkZGl5UmdTeXpKQnB4ZHJxRXFJVld6djd1SVVzSFJhT05oL25RVlZPTTVJWUZ1MXYyN0szc3NyWmMwL2dxcElieFJoZldaeXpzMWF3K0hPTk9pcWx5Q2dQSHBRUlRKNnhQTWhZVzF1bXJxdDB6VHpSOGRVRThUb2ltK05ReWR5bEZNazBWU09TcFd3WHlEUXA5MFpRWGlBVGd0Zmc3ZXgrcUowbkU0OEpGdStiQnJTbzVoZng1RnFoZ1V3N3RBcjB1eDFXVjNwMGV4bjlYaDhKa0NtUDBTbERDSVgxOE5KckY5bmFLL0VFOGc2Y08zMlU1eTY5aUthSE1SbGRZK2h1Yk5ESk9xd1BldlM3bnBFditjWVB2b3ZPTkE4KzlBU3FyeWlzNTl3bkgrTFRUejNLWUVWUjEwTVVnY0ZTUlRuTnNWVVg3elhlQ2M5Kzkzdjh3ZS8vYXlhVElUL3o1Uy96MEVNUDgrUm5ubG9JZnBiWnJTVnA5dTVWdE9UTmo0bmdQZGZmZklGblg3ckMwNmYydVhKbHlxMzlmZkxybDNsN3BZNFRxekpXMTQrd051amdxaWxYM2p6UHE2KzlRYmovYy96Mkx6M0U5ZGUveTB2Zi95YktmNDZIVG0vUU1ZcmdQVXZyRC9CVHYvZ1ZsdTJJMFdpZks1ZXZraDg1elluMVByMytFdGRmK1JvM3dwUzk3VnZjM053a3UzRUQyN0hjM054Q2R2WXdaYzBuZnZZLzU5Yy8yK2RiZi9aWDNBenY3NkpKOVpmNDZaV2IvUHR2WE9BM3ZuaU9qZlRhNW1yTG02OWY1ODlmbVBEcG43cVBjbi9DYzI5dnMxVkRYVmpHdHVTdlhyakdpUzVjdnJwSDFWbm05WXRiWEx3cW5EcXh5bFAzNWJ4MmZwL3MxRkV1WDdySmM1UDRBbGwxdTF6YTNPVlB2eGZvNVpyVHg1ZDVRbWxPclBWNThreWZiUlhZejJaMTNnVUFBQ0FBU1VSQlZIcHNHRTlmd2RLUkZZNFp5MzZoZWIvWGs4NTZwcjBsL3R0ZitnUm5sak9LelUzKzlxYmxDNDhkWjNDSUtYbngyWXY4eVJzakhqMjlUaWFlbTJQSGJsMXk4ZFlFd2ZMMitXdncyR2Q1NHZNWmRqemkzNzFhOHBuUDlmanVDMWZaZGZHUG51bGx2UExHZGFTZTB0ZWF4eDVZdzJRWnA0OHRjMlFsNTIwczlEdXNMa0ZlS2s3Y3Y4WlNPZUxsVEwvTHh4cnZEV3hwT1hQcUJQL2RMNXpqYU1kejdlb05ib3o3UEhGdWplN0NLNVczbHEvL3A1ZjUyNjBlRDU5YUFsdXpPYkU0VlhKeFd5TjF4WE52YnZITVR6N0Nydy9XbVd6dmMzR2t1ZjlJd1Y4L2Z5MHFSTHpRN3luKytybnIzTGdSMncrKytPZ2EzVzZIaDA1a25GNEx2RkdNNkt4MldRbFFtc0NUcDFjWTdpaFdjNFZJd0ZZMTE2OXY4Zi84N1NYTTJiUDhzNTk1SDhrYnBSZ2NXZVZYUG5XRVA3bzA1dXBONGNWWGIvSHE1Z1QzOGcxZUVjZXJOOGVNWDcySkNvclBualNVcFdPYTNWblJGN3huT0xXNElLd2VYZWVmZkw3Z2o1NGJvcDQ4eVcvL282TUhOL2FPODgrL3loOXR4Vi9zamVNYi9Fbyt3QjVXNTNqTDY2OWY0YUozNzZxQWE5R2lSWXNXTFQ0T01EcG5hV21aVzF0YkxDMHRzYnk4U3FmVGpZMVRvd25PZWQ1NDR3MisvWjN2VU5VVjN2dG9HZklodVdpaTFhWlJhVFFxa3dQZE9KS0lqZ0RpRzJ0Ti9FWkQxRFR0Um8zbGg5azZJYTVlZmJBeDdGVUovejk3Ny9WczJYV1krZjNXV2p1ZWZIUHVuSkFhQUVHUUlFaUtISW1VUmtOcFJwYW1uS2JLZnZDTDdUZi9BZjRmWEZOKzhjdFUyUjZycHNxV1JtVUYwd3hEVWlCSWdnU1JHa0NqYzdnNW5IdFBQanV0dGZ5dzk3bWhBVkFqeUdoQzB2bXFibmZmUGp2dmZjN1o2OXRmeUN1akRRYU5NZ0xYT0VjVjFWSkFZYjJXUW1KVHcxYXl6WGUrL1YxdTNiek5OMy9uZDVpZG1jWWFpeCtFTkNhblNMVkJZNUdqN0pWSFlCLzVUUmIySENITWllbkY0ZGFPL0ZVbmlSUTRxZ1IzSGNuMFpKVmF5U1BSS2ZzSFBkSXNBNnR3WlpHTkl3Uys3MU1LUzB3aWFlNjNqK3hheFlxTG5PUmpBcHo4NGVLb1JweWkzdjJrOGlZL0gxcDZoSTFaemw5K0RwdkU3RzgrSUkwaXJORjVrUEFqeDBBS0VGWWpsR1IyYnA3VHB4Y0lBcGZtM2o0M2JseG5lbnFDVXJtTWxMazZLVmZnR0VEbjI0VkZTSWxTZWR5QzYrYlJBaEtMa2hZbEtHSXBCRGlnck1UVGVWaXpLUnJDRkpiNVJzajhaQTNmVndTK2czSW9GRFc2MkdXQm8wYXBPbm1ta0JVZ1ZhNGFzZ2FzSFptUUpKa1IxSjBNdkJUUDg2alhKbmhpOWpmNFQ3NytCWVJTWkZMUjZmUlp1M2VQQjNkdWthVjlLbVdYQytkUFU2azhUWnFsckc4MmFROEdSUEdBakM1U25LTHNKWFNHWFlRUTZDd2xTeHBvYVJIS3B4UldtSmlzY2U3OFdUcnRBeHIxS3ZQemMwWGtSazVTU3Fsd1hROHBGWTZqVU9LelM5K015WnRQQW10Sk81dThlZTA5MVBRc3ZaMkgzRTY2Yk8rM2NWZnZjOU8yOGtHY1crYnNaUi9YZExqNTFodmN2TDlKTjVNc2hmdTgvV1lMblE3b045ZDU3YWNKblNjdWNQbmlKVlJCKzJWeGo3VUh0OW5hMitYbXpWc0VDMjNPTFV3d2MrcDhMZ2QwYTF4K1pvNzdkMTdQVThJZGdWK2Q1T3pGczZqMkRWNS85elYrMlBhNWQzZWRXdjN5WXowOHZoZnk1Tk9uMlh6dFB0ZlhXN3dZNXZ2VWE3VzU5cURQbGVmTzhPWFRWVVNjVUJjWjd6UWpVaXVvMU1za2d4aDNzc0dYbjVobkx4SXMxZ1VQdHpNYWxRRGJiL1BhWnNLVnIwd3pFKzB4REZ3dXpwV0JTVjYybGpqdWN1MU9namVkOGU2QlphYmlzTlZNSUFoaDBPT1hxeWxubHV2b0tHVUxDQVBCdmUwZTA4dVZFK1RBcHcyTHhXaERxZzJkWm9kclc0Ym56azdqRit4djdzMEZsT1RNeWlULzRvVmxRbW40aVlpNVg1cmdENStaUXhMejgyR0gxd0JyTmJ2YkxkNW9DLzdwWEptZGh6RkpHSEJ1TWtTZW1RUXNyWjE5YnZYQnlSSlcreEtEWnFNZDQxWEw3TzRjY0tmcGNXbW1UTDgzb0k5azN0Vzh0OVhuNllVeXptTzJ1MmhqU0RQTjdzNCs5d2VDTTZkcWh5U2JMS3hKcnVkdzlmd2N2LzNNSkNSRGZxd1RrcGxaZnZQU0JDS0pjSHJkM05aa0RPc2JCK3phZ0plbXlxeXV0UWltSjVndEthNmVuY0dhak5XTkZpMWNkS2ZMZHVZZ3RHWnREOXlheS9ybUhnKzlrT1hKZ08xV0RNS2oyKzZ4MGE0Zzk3ZjVrOWMzZWRDTXVYVHFjUjRoV3pSUVNDWVc1dmhXdzFCU2NHbGh3SHZOaUl1TGRSWkV5dnArbi9Qek5jNU0ramppNDIyWWp5d2FiU1NOdVZsKy82VkpLdDdmZk83andaRHJhMTJHMlNNVWpUVnM3TVdJdVUrd2kyT01NY1lZWTR6eER3ektrZFNxRmNybDBxR3lYaWxGcjlkamIzK1A2bGFOTjk1NmsyaVl5MTFIZytoRHNzYmtLU3Q1RFhYK25adkgyVmdrOWpEYVpwUlhkK0piV2VSa2l4alZHNG04bGx4YkRsdDNLT3hUa0FjS1d5TkI1dFlzTThvcTBka2hlU09NeUFPQWhjQ0lQTnNGYThpTTVvTWJOeG5HTWIvN3U3L0QvTUlDanNncnJ0TTBSVnRkYkcyZVh5TkZudHRpN2FpU2VpU0JNQ2dsOHJhblJ4NFE1Wms2NGxEcElnb0xtWkFVQklURzRBQ0NSc1VsQ0JSUnFqbG85MGkxQmptS0haWm9LMG1Ob2QvcDRRMkdWS3NWS2lXUC9pRE85OU9TMjZla0xDeE9oWVZJS0pSMFVDcTNVVm1yd1JoTytNZ0xsWk1TQllGVG4rWFUrU2NvMll6dGpaUld0MXZzdHpneHo0Z0FDbHlYMmZrNWt0U3d0N05GdDlmSDJuM09uTm5oL1BuelNLRUFCNndDRkFLRklpZG5YQWRjVitJNEFrOUtQS1h3WEFkSEh1VWRtcHg5QWlVUUNvek9jeUVSNExtQ1NqWEFEVHlrRllYYXloUldNb3ZPRE1hQVRYT1MwZk1kUnEzcW1iV2ttU1JMZE80Z0VSWkhTbnpsODhUeU1wbk9HR2FXamVZdXUrME9XSXZuT2JpZWh4UFd1UHJDRjNqcHkxOG1qVm9rM1QyaXFJYzJLYjd4T0grMnhKbFRpMWlUNENqTnNOdGpxd2o5dGtiUzZTYWNhMXpBVlY2ZUNHUXpGdWVtK1BwWFhzVGFqQ0FJcUpVZFBHV1FFcklNNG1oQVAwdlJPaXV1eTNGZzhUOG9tTFRIdTc5NGpmM3dDbi8wdXk5VDgySFkyaVhiM2NKLzhqbSsrTlFDTG9DUXlHaVBuLy84UGR6YU1zOTk0UlREd1NDWDRnbXd0a3gxYW9GUzROUGJXK09uUCtydzVKT1ZuQVVWSGd1bnoxT2JxTkUrYUZFOWM0SExweWZ3WEllTjdhTnRFY29sTEpXb2hCcnY4TEcvd0F2TFZDc0JvZmY0Y2tzQXNJWTR6dWltaW5ObjUraHFhUGN6a2xUVDFZS1ZNelBNekFUMGhobFZ6OEdOaDhTT3l4ZFc2Z2dNcXcrMnNVZ21WY1I2NUxLNEpMajIvb0F3Rkd6YzN1ZEdLK05aMzJmYXdsdTdDUmVmVzBRSnNFYXplMmVkUCtzb1hxNlY4SVRsV2Nlakd4bU1nSDVIMCswTFRzOVVxSHE1dUxFU2VrejRIeDh1L1dsQldjdjdINnp5VjExRGIzZWZkM3NnVW8ybjhnKzU4K2VtK2UzTHVkckIyRHc4Vm1PTFpQcjhkMXY4Ym9Fc1RuajMvZ0dyc2FEa2U1UkV5djNJNC9SOGxaSVVDQkpldTlHbUxTYVlxWHBFTXpXb0pQU3ozR2ZyUlgwc0llZm1LamdDckpCTWxEeEszdU0vTmtuVTU5VTM3clBUVDluYWF0RXlLUSs2WFZ5UlB4OTY3dUljTHk2WEFRNWx0Nk5nUDJPTG1raHpGTmdYeDMzZXVIbkFyanRIdFJwUWlnZDB6UlFYNTJ1NENrelU1L3IxTG5xcVNyWGtzREpUcDFaT2liUkY2eFFSeGFSK3lOblozRnJsS0VXdDVPSUpTMnVRY2Zic1BHY3FPMnovcXAzNkZLQ3ptT3MzdC9qeHZUN25MaTd6dFhOVnpreVhtQ3AzT1RWVDRZeE0rR1hGWTJtNnpFTE53MlJEd0RLTU0vWTZFV2t2b1o4YU9vT0V2VzVFM00vM09ZbUcvUFNkVGQ1WWo3aDRjWVZ2MW1FNHpLYzl2QlV4aHRaUVk2MGhpaEpTNFhKbHVYSDQwT3VvSGNGUWlYdmN5RFROWG9JcXVaUWVtdzl2akRIR0dHT01NVDViRUVWcmthc2NqREY0bmtjWWhPenROVmxiMzJCemE0dFdxNDBldFI0eEltNDRWTnFNUWxaSGcvdERGY3l4OUE0ZVViVUlJWEI5UHgvY0h0WjRqMnFmUnhreW8rV01NdjZLcFptQ1RoRUNhMFlOUStKUVpZSFdJSFBsRFJpTVZVaVQ1L0xjdm5XYjd6aUMzL3U5MzJkeWFwSnlxVnc0bjJ4dTBjcFhrR2V0d0dHZXFMRUdZelJ4bGhJbkt0ODNVK1R5akVna0NvTERHSVROY00wUWFhSThrMGRXVUxhRUJNcUJTNk5jSms0UzlsdjlJc3RISHU2dnNTQ01SUmMxNFlNNEljbGFOR29WckJGRThWRjByUzNVVHlNRG1yVGdDSVdEUUdGd1RCNGdyZE9pWkVRYmtpUW1qaExTTkNQTE1tYW02a3hOenhCRVM5aTRTMlkwM1dGVVdOZ2tudXZpT2dweGpMSDY0UDI3T2FsZ0xLN240Ymt1UC92WjYxeS9mb3NyVjY1dzZjSkZRdDhGQVJLRHdrRXFpYWZBVitBcFVFNU81aWhsa2RMaVNJT1FFa09oc0pJQzY0QXhJMnVhUUFoSkVrZGtXY1RJL3BYN3RJcGpVRmp4Y2dXT0pVbDEzdTVsWVpBWXR2YzYzTHh4aDRQOVhlcjFDbzFhamNsYUhWOTVZR0cvUCtEKytqcXhOcFJMTllUSWc1a3RFb2xCQ3MycHBTbG02eE9VSEFIa1pFdGV2R1lRYUxBWm51L2dPSklzeTlCYUk2UkxNbXdpZEIzSERVaXRSdGlNZWkwa2pydjRQbUFqb3Y0K2tGZXJLNlZ3UElreGlqaU9TWkw0RTd6REh3L0c1TTBuUURyczBuU24rUHBMVHpCWnlVTjV0ZXVpcE1SeEhEelh6YmxlcVhEOGVhNCs2M053MEVTakNFdGxITC9LVk1ObmY2ZEpXckI3OWJuVG5KcVlJOVRiU0NSYk45N2dGL2ZXR09yY0I3dDM3YWRzM1hDcFQ4MVFMNEVJOG0wUnlpRXNWeWlYTWp4M0pFOVF6SjErZ21ldmxraDJkbWsrenFvaG5YSDM3Z2JmdnQyalh6RFBKazFCVy83MFp4c29DL3JkVFJMZjQ3LzV5aGwwcXJIQ3B4NjZDQXk3d3BCbUJwMXA0bFJoRFF6ampFRjN3RHNQMjhTWkJTR1lySWNjdkxYQlJteFlDU1RXWkt6ZDd4Sk9MakUzV2NLZjhFbmZmSisvZkR2R0tUdFlrekcwbG1zUDlwRVkwc1R5MjErNXhKVzU0UEUyTVFsWUxBZGNPVGZIVlZldytYNktianY4czg4dFVuWWw5ejY0endmdENFMyt4ZERyRGZsZ280VXZEQTliRVp0Um4rdHJMUVFKRDlvcHVtUnB0OXE4OTdDTGxnRkNDV1pyTGo5NXYwZHpZQ2hWRkNZWmNuczNadm5KR3BQVk1yVnpBZi9QOTYveHcxMU42Q2lTeEJJVDhZdmJLUmpETG9yLzhWdFhPTjN3SDd2bnMxWXA4L2tuNTFCYWMrMmRQdXRxaXE4L05ZVnJVOTU5ZjUyRGRveFpLb0dGdlZhZjYyc1NtOGFzdG1KUzBlTjZHVVNTc05IUFdEYUczYzBEM21qR09QTUNJVDBXSmh6ZWVIREFsODVVbVpTQzRTRGlZR0M1Y0Nta1Bsbm1TWnI4KzFkV2ViY3JjUnlJWW91TityUUhFVm1hVXF2WCtLLyt5WGtXcWc0enBXWE9DOG0xbjdYWWVjd3NsMVF1WjA5UHNMM1paR2R2eUU3TnNyZmJaNmViY0crclF5UXlkam94RDdhN1ZLMWxZY3Boc3V6enkvc0gvSnU5RGxrU2MzT3J6eDI5eHJ1M2ZYUVU4M0JnVUo3UDB4ZW1pSnAzMlR4SXllS1kxOTY4dzNmWEVuemZQUXdFNzNmNlRDeVV1SEZ6alZmdTl1anJ2Q25PR2tPck5TQjFQV1lxTG1tVTBNbGkvbTJVOG8yclM3eTBYSG04QjJxTU1jWVlZNHd4UGlNNG5xRWloTUIxWFlJd3Y2RlBrcGcwVFVuVE5MYzBGZFhnaCtRTkZBb1ljNWhKQWtjUFRCNjFKNDlJbU1PZ1haa1RJR1lVTGx0SWMwYkpMb2ZiWmtIS1BETW1YeDlnREZhSVEzV0lFQVdKTTFxM0VRaGhNRUlnclVaS2lUSzVJdWZtclZ1OCtwT2Y4TTF2ZnBOeXVjVEl2alVpQS9MTWx0RSsyT0pZcEJpVGtSbEx2eGNSRFJPc0tDTWtITnRNUU9ja21NMVlDbEltZ3d4ckpHMXRHQUNPaFlscUJVZEttZ2ROVEVIYzJHTldNUzFzYmtjcm1qYUZFS1RhMGgvRWhFRkluR1FGYVpiWG5HZHBpalFHYlF4eG5OTHRSZXczVyt6dXRXaDNoNlFHaEJkU3F0UndQWmZHNUR4K1VDRU1TeVJ4ek9icUxTcFZpVDlkcDcxYkl6RVcwZXVTYW5QaVBPZk5WN0lnNnZJNmNDa0VhRXVHcHRYcTBlMzFhYlhickQ1YzVYTlhuMk54YVFuSGtTaVpLNVpjWlhGVmJwTnlwTVV0d29tbE5FaHBrYUlRSUtrOE04Z29jS1ROaTZVb2xEbFdvek5iVk1rZlhWODVWWmYvcVVST0NHbVRQMGdWVnJLeHZzTjMvOE9ydlA3Nkc2UnBqODg5L3p5bElNUlRncG1wR2FhbXBoakVHdGR4OFVNZmJRVkprcE5jRlBUTk1JNHdhVXpwNGpUZC9WMzZ2UzZPbzNDVmcxSjViazhRZVBpWmkrdTVlSjZERi9nNGpvZWpIRHhQNG5sdVR0YlprS3hSSTgzY3dySGk1dGRUOFQ1RDV2bERVVHlrMitreDZBLy9wcmZ6cncxajh1WVR3Szh2OG8ydnpySng1MDFlLzBVdWJVejZiUjVzN2VENjcrQU0xM0VBdnp6SitVc1hjSW41OGJmL0Q1TEdNNVRUZmZhaVdiNyswZ3l2L2ZBYTVlVUZHT3pRU1J0ODZ6Lzl6Nm1hSFlSVDRjckxYK0lMTC9icERPSkQ4bHRLbjJyTjUrWXZ2OHNPZ0xWa3ZRUHUzYnpPZ1cvWTZSZ3VhazJjUWR6ZlozdW5UN3MzUkU4OXhzUUp4K09KSjgvd3hKTWZQMGwzdjhzZi8vUSthZDVSeVBaZWw5ZWRuQzNlM0l0Wm5uaDBEa3R2T0NDY0RQaFMzUUtTb0I1dzBVbjV3ZjBCLytwS2hXelE1YWNQTkU5K1k0cUtJekhhZ05YTVQxZTVkS3FLZTR5Rk1Ecmo3djFkakJZNDh2SFNFd0x3bEtSU0Naa0pEUHVrTE5jYUxFK1VLYm1TQTEvaFpmbFg2T1JFR2ZtZ3kwOXY3UkZJZUxBZDBmRUZyMW1Ed0xBM2hHa2YrcjJNbFlVYTUwd0dRakhkcUpFTjd2Q2dIYkZVTHRIZjZYRXJjZm1YQ3lXVWxDQU5pVGFjVzJ4d1lTbzhzWDNwTU9aSEQ5b0lCRXA4Vk8zMnAzdDBYT1V5MlNoUnlqSnVBTlhKa0pYcE1qSWRzdW9KZWxJaHBLUXhVZUhnL1RhdnBqSEtwanpZRzBMY1JxY3hRbXUyRThsRlpXa09ZcDQ5V3lmTzhxZEMwL05sM1BjUDJPaWtOQ1pkbXJ0N0RGU0owNDBBUjBta01FaWhlT3JNRkRNVjU0allzNVp1dTgxYU43OGRVbExpaG41ZXQvallXNVJ5YjI2bDRqTVJLSFl6emRyV1BtK3RkbGh0UlRnUERsZ1ZHUTliTWNuREZ2RWc0MnZWR1M0L3VjTFY1ejFLcnFUZk91RGZmdWNPbHo1L2pxK2ViV0Q2ZmI3enpqWWwxNlZSY1pncU9Xd1hEMThHR2J6ODdBcS9lWEdLMEpGZ0RjM3RKamVHTGkrY0tYTnFxczJEb2VYeTRnUTFtZkhLVDY1enF6ekx2M3BoSGprYzhOWnFoNlhsR1ZacTNtTStUbU9NTWNZWVk0engyWUVhWmFiWTNLN2l1aTR6TXpPc1Bsd2xTUk95VE1Nb3VIWmttZUpRZEhNWTlIS29jUDJQdlArdzFwTEd1ZDNKNklJWWtDUGJVa0hJRklSRzRmSXBNa3h5UzlLSUJjb05WU2Zua2NMa1BJZ1FhS0VLd2tFQURrbWFxMWJlZU9OTnBxZG1lT21sTCtJNENtbEZVVUU5YWluU0k2TVVHSVBqT0JnVU50SDBlMDNTREt3WDVpMU1vMHdaWXhBbUo3eWswY2lhUzFoMTBicU1icVVJYlhDVkluUUY2YkJQMnQxalpucUtVcVhNMW42WE5GV2dGS08wRm1OTXJpakpueEdUeENubElNUlJvTE1NRE9nb3huVThLaE9UUlQ2S1JGdEZrZ29HbVdXWWFLTFU1TUhBS2ljTkVBS2g4bHJ1T0VsSTRpNkwwd1pkTTJ4dWJtSzdBNlJ3VURKdjVUSW16ZmZQNWtmYkZIWTVLMENMZ21raEo5ZU1GZ3lIQ1E4ZnJMRzMwK1J6ejMrT3ExZWZJU2dwcExJNEtsZXZpSUpteWZ1cVpFNnc0ZVlxRmlGUlZtS1V3akVHclJSQ3AxaWJLNjZNeVp1bWRISE9KYU9tVlpHM2VVbUpja1NldVdQeTZ6ZlRndTk5N3dmOCtNYy9vOU5wbzAzS25WdDMrTzNmL2dibnpxemdlVDdyYXh2Y3VuT1BKTE1vTHlBTUFrTFh3UmVLUnFXSzhIenVkMXIwdXpIRHVNN1o4K2NSV0xSSmlJY1JjUnd6N1BmWjNUOGdUZ1lZbzNGY2hlY0crSDZKZXFOSHRkYWdXcW5pK3o2WlRobkdRNUkweHZOeWtnbVpqeW1WTXFqaXFpNEhJZVdnZER4QzZUT0hNWG56U1NFRVFibkJWREg0alQxQk9Renc2aE5NVGVWVjRhNWZ4WE1VVmtxcWkrZDQ3bXYvbk1uZSsvejVkMWNCd2NLRlovanFQLzBhb3ZrdVAzN2xMZ0EyVGVqckRKTU9lZi8xVjdqZEZreVVBMFEyWkd0Yjh0SS9leW1mTG1weC9ZTTJlMm1abGRsNVpzS012YlYzV2J0OUY5MU82WW5iWEJzSUhtNDFtVng1dkZkZ3Y5M2o3Zlh1aDl0bkNrVDlpTTFSOTdDQVdqWGc5SFFaWVMyMjNmbUlWaXhCclRIQnhTbUg3ejE4a1ArWEUzSjVQdUIvZW4rSFA3b1MwdHR1ODc0SStjT0ZvK29vWXd5YnpUNkpNQ2VXYVUxR3M1Tng3diszUGY2UGhJVTAwK0I0dVZvclNiaS9OOEE3N1RQaWtMUUJ6OGt6OHFmbUtseWM4WEZtNS9qcVNzRC8rNU9VYkhhVzMzOXlGb0dtZmRDbkszeW12U20rN2doK3NMa0pnRmYydUZ5eTNOMk9lR25PNGM1bWkyQ2l3WHo1Nk8xdXRlSGhUbzloUHpteGlWbVNzalBRdnhhblo1d2FwRjlZcXMyUTNYMURZOFZGa1h1dHRiVTR5a0VLeWRMY0pCZDJOWXNYbDdoWXl2ZyttcWxMWjNuNVZCbHBEWHV0UG5nZW5pZ3hFVzd5eXMxOEhXRzVUdDNkWXEwMTVOSUUzTDNmb1RTeHhQU3hZeE1sS1E4MzJteUh6dEZEQm10enk2Tlgvc3lGN3pxQnovUFB6SE5wWWdQWEQvbm1TMmVZMVJILzd1Y1BlZWJxS1Y1Y3JCQzFXbnpuMmg2bnppL3h6R3p3b1dYNGdhU1dEWGw0b0RsZC94c0lUU0dabXAvaFpjRGFETStSZEp0N3ZONDN2SEMyaXJHRzIrdjdYSjkyT2Rob2NqZFR6TTFQLytwbGpqSEdHR09NTWNZL2NIaWVkMGg3R0FrT2xvbkdCSzduTWhnT01Kbk83VUdGOG1ha3VoSGt0aVVZRVRlRlVzWCthZ0puZEw4aXlPK0poUkNZNHpkNDRtaUs0L2MyOWpBSEp5Y1FqcFp5c24vSndtSFliaDZZbXdFajhpYi9TWUJlcjg4UGYvUWpwbWVtdUhqeEl0S3FvaW5MSHRtMGhEaHUvR0lZUld4dTdlQW9qeUJ3NlJsQm5nd2o4N3dWbldGTmdzNWlralFselh3eTYyS014blVWYWFaeGhVYmFsQ1R1TXV6djBLSlBGdGVKZWdsZTJFRGlBM21PamJBNnR4MFZtUzFnY0VSR3ZlU2dFNEZVTHJvY292d1NqY2twVEhITVVwMy91Q2w0cWNWUDdTR0JaUXZHellwY2xlSjZIcE16MHd5amRXYW5GcEZ1aFU2dlQ1cGx1VFhOYUhSUkJZL0pxOXNQODRXRUtxeHBGQStvd1VpQnlJVXEyTUdBbi8zc1p4d2M3UE9OMy9vYTFXb0pJWXZ6WnlWWVRVNTlLUTR6aFd5dXZqRWlyMVJINUxha1BOamFJSzBvVHFQQ2tRclA5VkNGdGN2M1hKUlN1Y1VOZzlZcFVsaTAxcno3L2czZWVmdHRldDBXUmlkWXJWbGZXNlc1dDhjTG43dUs1L3FVS2xWbWwwN3h4dHZ2MFc3M0NUeWZ3QkY0U1V6Tk5iZ0J4STBTMm1STTF5WUpmQi9JVURLZ1hxNFZ6V3c1c1dUSkNTOWpERm1tU1ZLTmNud2NOeURUZ242clRiZmZZM2RubTI2dmd4QUN6d3R3M0FEWGMzQWNCOWR4Y0pVaUNFSmN6eSt5aEQ2YkdKTTNueEJTS2FhWEx6SzluUDgrT05obTU0UDNDTTVjNUttbmwvUE1HL0lQMlU1L1JLS1A2dUJHcjNFa2pTd1FSMzB5UjZDTXB0WHVVWjE3bXFmUHppTDcyNncvdU1FZ0xZSkhoYUJVbStiWjUxL0dEWHdjSEs0ODk1dUVUc3g3MXVQWjU1L25Ra1BnRG1MNmoxbGRBcUNFd1BtWTFTcDUvT00vbDA4cUpaRFdValNtSTZYRVVVZlRlRjVJSTR4ekwyVytGQmJQMTJpOHVjZDJlNEd0OVI1elorZVo4WS9XSTZWa1lTcms4cW5hQ2VXTjFTbDNkUEw0bW9IeXRVSm1PT2lsT1BVSlhFZlFhcmI1K1piZ2R6NFg0QlltemlneHlGTEJianNlRitZQy91cWRWVWltMk9zYkxwVENRZ3VycUUvVXFBUGdRdWdjMW1rcnorZnFxU3IvKzFxTDNnV1BtMXNSSzZmbVRyUlpDYVU0UFZmOXNQSm1FTkhNT284OTY4YmFoSzIycGpUbjRWckwvc05ON3FRK2Z6QVpJc2xidXRJc3I0d1VBb0t3eEtteXd3OWVlMEI4dWNiMlVIT3A0aFlTVU1Yc1ZLMVlza1BmRzUxOGdlY0huRjN3MkRpSTZVK25YTjh4bkQxZnBYVHNZZ2g4bHdzVGRXYXI3bEZGdVRWMFc3RFdmYlE0OHRlRWtXZTk4TDFuVWNxN2R3L3d5eE0wQWhmNjBZbkpUWmF4ZWRDbm5ud005V1ExZTN0ZHpGVFJyQUQ1allISm4vbzh1czlaRlBIT25TM2NtVGt1VDlmNW9xOVkzZXp5MXMxTlZnZUdsWXJsM1hjM3lLb1Z2bloxZ1pXYSs5azRibU9NTWNZWVk0enhhNEo3U043a0EyWURsRW9sbEZSb3JZdWE3aU5yMDJqQUlFZHFIRGhVMzR4Z1QwZ0VQbnlQY2tTTzVIL0lRdXN5SW9hT3NtZHNrWCtUa3k0NWdXTVFJNExIRnEvYklpTkg1bzFHeHkxWXVTQkdJMFNlblpKWGxlZWtVYXZWNHR2Zi9nNjFXb1BscFlYUklDaTNoakZTRitVTE1jWVFSUkVURXczaVZPQ21HbXNFVGpwQVpERTIwNWg0aUVrN3FEZ0JxM2s0Tk94dEdGenJZdDBxWWEyT0xHdE03QkVQMjdoU1VLK1VVRXBTTFplWm1LempqUWJweFZnczMzTnplT0R5Z2IyUDFUbnhrZG84eDFPYkRPRTRDQ1FLUzVZTE9ISUNTNDR5aTBlNVBoWmhjMFpJU2ttbE5zbTcxMS9qK3Y0R04rN2NZUmdueEdsQ1pySmM1VlRrRWdrRVNoNmRiRnY4L3lodlNKdmNSbVcwQWErb0ZyY1p0Mi9mWm1xeXhrc3Z2MERndTduS2loRXhwbktGZVVFOWpZS3FCZmFJVExNanBVNStQQnhIa2lReGczNmZ2c2xRUXVFNVRrSHk1T1NTRWptNTVWZXE5QVlKci8vaWRmWjJ0N0JaQWpyRFloa00rdnpGWC93NS9YNkhsMTc2RXVWS2xkZ292SHFOaVhJTnowRFdhK01YNGRzaVM1bHAxSWpTakRkKzhTWTY3VklxZVpSQ242QmN3dmNEbEpJSUtRaEtIbzE2RmVXNHVGNkE1N3Y0WVJuZkQxSEtJWW9qSEs5Tm5CamlGQTRPRHVoc2JTR2xoNUQ1L25YYlhicWRMa0hvNDNzZVNuMTIxZUpqOHVZVHdCcERtcVVZYzR4MGlXTlNyWkZKUWhUbG1TV1FmN2haWThrR1hUYlhWaGxFZXlTaitZeW0yOXlndmJWUHBueGNhZWkwRC9CcVZjcEtJYk1lNy8zaVZiWnVoRWlkME5lVGhJNWtpRVc0WlJibnFrUzlGdUhFRkY3ckFldXlSaVhkUk5hbU9UMDNUZFdKQ0h5UDZER0d1bGhqY0FLUHl5c1RINnZlNkxkZDd1NTA4MStFWkdHMnprc1hwdEJwaGpqWW8razZMSjFacEQ1dmtjTmRobkJzRUoydkkwNE5PcWh5c2JITG5iVjk3dXhtdlBENUNrbWNrUUxXYWdheDV0NW1tMlljbmNodXNWYlQ3U1FzWmhuRFZPTXJlWXdVK25SZ3JTVk9FbmI3Y1A1VWlCME1lZTNhTHRPWGxyZ3k0NU1rR2Raa3RDTkRVTThIdWxJNkxDek84VS9TSWYvTFg5N0N6TlM0TEdFUVp5aVZaNHc4YXRuUldqTk1KYldwS3Q3RE5uZDIyNnozSlYrY0NNaFN6VUNEU1RPU09PWDY3ajZidSs2SitVMmFzVGEwRE5PTUpIUHhIUGtZckZPV05PcXlOdlI0ZnI1Q3A3bkwvLzFXbTR0UG5HV2xySWppakNqUzlCUERqSmVUTjlKenVYQnBqcVI3aTMvejF3K1luSmxDbUl4aG9uQ1Z4RldTNDV0dExXUmFFeG1ZbnF4eWJ5L2k0ZjJZTzRUOHhvUkxsR2lrZ0NqVmRQb3h0MXROU3Y2SnE0WmtHS0hDS3NOVWsyaEZVTENUUW82K1lCOFRiUDZrWWRBYjhyQVZzMWNhc3JZZThkT201c3VmcjFGMkJTbmtGWWduam9FbFNUT0dTVWFVYWxKdFNUTERNTWxJcy96MzQzc2NEM3ZjZU5pbTJVbVptai94VEk0c1RianpjSStxcWxBMk1YdTdMVjY3MDJWeHNjWkU2RkNmbStLY2lIbHpOeU5KTkpIV0NBbXVldnhFOGhoampESEdHR044SmlCRUViVWljdkxHYUhyREFmdWRGcW5KaXFEZVlrQnRqNVFvRm52NFhFVllpMzFFRFhOb1kvbUl4NUtpQ0wwUllwUTFvdytYKytINzlLT0hOWGFVZDFQWWlFWTVOWWQwa0QyMkZBdEljYlR0UWdBcEFrc0drQ1FJQzFzYm03ejZ5aXY4MFIvK0FaN3ZnQmdSU2Vad21WcGJPdDB1VWdrY3BjaU1ScGdVeHhwMGQ0L2QyMjhTRHpzb0lYRzhFbzVmSWdocldBVER6SkNTNGhwTDFFM29XQW5vb3dBQUlBQkpSRUZVeW9SQnd5ZEpodXpzSHJEWGJPV3FpNkNjQnhsWFp2TjZiV3NPT2JIREduVWprQ29mN3lXRElWcG5wTVlTeHhMbGhRVGxXcDROSS9LV0prZm5qVkpTUU1aUjRWVCs4TjZncldWclo0OTNmdjV6M3ZyaEsyVHRkWFRjSWNtaXZLWEthaEMydUcvTGo2MHhrTGVDR1JDaXFLOCt5aDB5SW0rQXlxTndOSmtVSkRybEp6LzlPYVZxd0JlL2NKWEFsWlRMQVVvNkdDdnk1WW1jd2pQSDhvT01JSCtkL1A1Wm1KdzBGRVpUOHNIM1BUQnVFZFNjNStpSWduVVRWdVJrbG9hMUIrdTg5OTROb2poQlc4UG95R29NN1c2SC8vQ0RIekU5UGM4VFR6MU5xOXRuZDZlRmREMUNLWkRkQVdIZ1lBQnRjNnVhVW1DMVptKzNTYVhxSWFjbnFEWHFoR0dJVklwTVo4U0pabU5yanlpT2lhS1VMRE9FWVlVZ0tPRTZEbkdhMEdxMzhpRGlMTVgxcXN3dlRCT1d5aUFFZzk2QUc1MWIzTDU3QTJzMWp1TjhCQTM2MmNHWXZQa0V5T0llOTI3ZFlLOTdaRGxKQmgxMmUwT2MrOWQ1TTlrOC9QajBHL01zTndRaTd2SEJPNzhreUhyWVlEbVhxZW1Fblh2WHVMMFpzWExwT1NiOFBxOXZkNWhmZWhJL0NGaDU0b3VjK3NwcFRzOVVFVmJUNy9XSm9oN2IzUlNuRVhIajNRKzRQWnpuRzAvT3NYQjJnZXkxYi9QVzdZU0xMejVGWUR1OC84WjExdnFhcFVydzJDNUJuV2JjWDIveG9KdDlyTDBrNmc5cEZvZk85UjFxb1FOcHdxMzdCMXp2d1BrbEQwL0M1bjZIdGUwQnZXcEE3ZkQ3eURMc0RuaXozYUdUV2FZdnpkRFo3M0l2Z3ZwMmkxYzZQVUlCbVRYYzd3ak9uWnJnNGtMcEVkdVU1djdEUFRZM1cvekVoeStjcWxIMVA5MjNncld3MzJ5eEdibjh4b1RremJmWHVFZVpmL25TRXU2Z3crdnJRd2JKa0R1UjREZW1LcGdzWWJlWHNYM1E1ZTU2aEZpWTRFeEo4T3IxTGZiM1N3U0J5NW5wTXFFaktRWHVvZEtyZmREaTdyNG1RWEI1c2NhdEIyMDJqR0IxcDBPdjFRVUhUS3paTkE1UG4yNXd1dUdmMk00c1R2RWVISER0YnBNa2F2REVjbzN3MDVZb21ZelZXMDMycGllWkZqMys2czB0K2d2ei9HZVhHM1FQT255d0c5RWZ4RFJ0eURPVFBsa1UwK3duN094MWVHOUhzekpmUnhIemc3ZldPVHRUWXJJYXNqeFp3bFdDNmtoU1l3d2JHd2ZjVERPMDlabW9HTjVZN1JPNUhyY2ZORmxUa29hQ25VNlB5QTE0Ym1XUzZiSTY4YjRaZExyYzJZMjVkbStQVEUvdzdIemVlalc3TU1WVHF2UllsVnc2VFhqLzFoWWZEQjFFMU9RdDZYSHE5QXlMRllkbUp5S0pOQk8xRUpOcWR0b1JIcUNFNWRicVBsblhKUnNPYVdZV3VkSENSQkVxaTdqWlNybFlQSWxMRGV6dDdMTlhtYVpXOXVqMkU3WTdFVUhCQm5VUE91ejJCTFgyQVQ5Y1QvR3JOYjcxOG5sY0hmT0xneGFsTU9TcE03UFV5N3U4Zm0rSHpmMHlsNWNuT0R2eFljdldHR09NTWNZWVkveGpnQm4xWFl0Yzg1RG9qTjNtSGttYTVnMVQyYWpaVVo2d0VKMjRoejhXWUl3NC9tSk9oSHhvMERuSzJTRlhwQnZKQ2VYT29RSUdDb2Fta09NY1cvUElBaVNPcld2VVJ6cFM5ZVEyRmwwc0ppZVVyTXpMcTBkWk1nUGcyanZYZU83Wlo3aDA1UkpLaVR6UDVaREF5ZmV0VWdveFJRYU1IVVNrU1I5cFMxamxVcDJZSlBEMnlSSk50NnRKT24yc2JET01lNlJaUWp6b1k3UW1DRU5tWjJlUUpxRmNLYk8ydGs0WWxGQks0UWQ5c3ZObmNkM0N2bVZ5Z21RWVJTUnBndFlHWXlFSUFpeUNUcjlMcjl2RkMwSU1JZjFlRHpmTTI0SHpXdmI4YkdsdHlWSkRrbHJpVk9jQnlESi9rSzh0K0lIUHhRdm42SzJmNS9vdjEwaXpCRjBvYmthbmNxUkNHcDA2N0ZFcHZMR2pVT09qYzZ5TEdTME9HU0NGUktjWlAvakJYek0vVytlcEo4L2pLSUhqU0tUeXNkYkRVUzVDdWtoUlZLcm4vTlhoY2dWNWhvMjArVFVETnE5NlZ4YWpUVzdyMGhyUDhmTHJUZmtJNmRIcERsaGYzMlpyZStlUTVyT01tbUh6Yzl2cGRQbkZHNzlFdWg2RDFCSkhRendweUt3a2k0YlV2VEpJeUl6Qm9wR080c3BUVjFnNk4wZW1JNGJEQWJ1dGZaTGRIZExVTWh4RU5BK2FkRHB0Qm9NaGp1dHgvdndsOW5ZL0lFMHpwcWFuY1pTaXVkZmsxcDE3M0wxM2x5elR6Qy9NOGQvK2QvODlwMVpPTVJnTTJOMXJzNzY1VGJmYlJrcFI3UGRuRTJQeTVoTkFDSUhqdW5qdTBVZXJXNS9pbVplLzlxRnBQVWNSVmlmNTZyZitheG96UzNoWmw4MmRQa3J2MFZ0c2NPVUx6L09pRDJDSnUxdjRqUVdXenM3aitSNlhyMzd1YUVGSmoxdjNiM0ovczBrY1YzaHliZzVtcG5sdTVTS1RJV0F0VjcvOHoxbSswcVUwMlVDbUxaeWd5dmxuVmpoM1pvYkg5c0JiNUJJNzM1RW52aHRPVEJKNExFOUQyVk9VenkxUWNUeVVzSGl1eTVNWEYzbGlyb3dqTks2UzFLZW0rSU9MRmFaOU1FWXhPMWRGQmdJdnlaMnF2cU1vK3g2L085azRYTDRyUVNFNWQzYjVZM0p0WEs1ZVdjNjM5UkdGeHFjSFM1d0l6cDZkb2hyMytVQzQvTzZMeXl3RmttNHM4UnlKbG1WZWZIcWFjNU11VWJmSno2NFBHRWpMMU53Qy84TUxVeXdGaGhzYmJiYjdtbTZyeDJ0N2ZaQ1NDNmNuZVRwd3VEaGZJWFFrbnBNL09mRWRSV1YrbXQrYlA3N3JPZXYrNGxQTEg3MlpnY3MzcnVhNVFZN3ptS3JDaldZblVYemorV242K3djNGs5UDhsMC9NVXZFVVF5bndIWW1xaFZ3OE84dFN4YU85dHNtcjZ3TWNvVGoxeEFxL2YyR0Nra200dGRxam1hVHM3QjV3Yjd1SDV5bWVPejlOTFFoWW1JYVNKMG1SbUR4R243UG5Gemw3YkRNOEJmVkdqUy9VYXgrNW1kVmdrcmxaaXV2bTZNbkg2UXRMblA2VUQ5R2pzQmE4b01TLytJMUZTdjBCdjNqWUprMDByOS9hT3phVjRzNWFpOVVkbHhmUDEvanlVOHZzOUF0TllMWEMxMTg0MXZ3a1BCYm5hOHlXRlJnUTFRclBYaW56cFNzVDdOeUhuMjRNZVBXRExMOEp3NUtrRVkyRmFVN1BWM2l5WG1LMkxMaHhjNDhQOWhQNlhwbW5wc3E0cnN2WmM0c3N6UFI0YnpkNnZPcWtNY1lZWTR3eHh2ak13UjVhV0RTV3pHaGE3VGJXbVB6bk1GN0JQaktQUFFwUXRjY1lHOHV4Y2Z5dnlMNnh4K1kvaGc4TkRZNVdVdnhaS0l6Rkl5OGpDalBPc1dtUHJjTmFteXRhQUxSa1ZDMXRZMHV2MStPVlYzNmNQNlJlV1VJcGdSRDVJRDVKRWx6UHdScExvaFAyOS9kWTNYakEzYTBERnBaZW9CVE9NSEhxY3d4YVZWYnZYZWZ1NmgzYSt5MnN5YVVpMW1vY0pHRVlVZzhEbnJsMGljV1pHWVRyNGprZWFab0FEbG9yMGlRaGpST3dhV0ZYTTFpZFYxMWJjaXVWVXBJb1RraXlES1JpT0J5U1pna21obko5RXRjUEQwK0h0ZWF3SWN4MUpjSVZCUmRWWk41b3cvNzJEbSsvL24zdTNYNEw2V1M0dnNDbWdpd2R0VFRaUThYMGlXd2p3UkdKWTBkS3F2dzhDQXRhcC9uWmtncmw1c1VlcmRhQS8vVi8rei81L1c5OWd5KzgrRHllRjJCSmlST05OWklzMDZScHltRFFwOVBwTUJnTVdUNjF5TG56WjdEYXlRa2xZK2oxK3ZUN1E4cGhDZWtvVXAyaGxBdFc0V1FDcXczWWlHNnZ6ZHJtSHRmZSs0QjJ1MzE0U1puRHZUaTZzbTdmdVlQamVwUXJFd1RWR3ZndVZrdWlOQ0dvVGxPdDExRytpM0pjNnBNTmdqRGtuZSsveXc5LzhBUDJXd2NNQndQaU9HRVlKVWlwOEVLUHdBOG9WOHBNVFV4dzBmVkpEQ0FjakZWb0hLUVg0QVloamhjUUpUMTJkdmZwOUhxVXFoV0NVb21GcFVXVTR4eGxENW1QQ1c3OURHQk0zbndDT0VHVjgwODh4L20veFR6MTJtaEFPTW5wU29NMG5xU3hBT0V4MTRvYlR2TDBjOC9qaDk2SFA0S1Z6L0s1eTB3dHBVamxVMnZVOE4xanlnQWhjUHlRMmNVaXd5U1k1Wmt2ekg2UzNmczd3ZkU4enArYS9wWEhSbWVhWHBRUmhpNWV6V2RVTG5YMVN2bkVkRmZQbjh4akVTTGsrYytmUVFVQkpmZmt0Sjk5Q0JhV1o1bEc0aGpOTjJZbDlaSUxRbEJ0MVBsaW8zNDBxYldrbFRxZmY2S0s0eWthWlErMytEUi84dXdzVDFoTE5FeG9SUnB0b1JTNnVGN0lmL0Z5bVViRjQrTENaNWN0L2toSWo2ZWZQSVhySzlMSmdJdU9TOFhML2JSemN4UE16WjJjdkRyZDRPVnFuWkx2VUMrNWhYWE01ZXJsTXNZWStvT1lUcHhMak9zbEY3OHl5NWNyRUlZdXJ2b0hRQ0NJUE5mb2lZdUxTRWNoYllYSm1UcmQ5R01tbDRMSnFzL3lSSVdQTFlFem1zK2ZtOGE2SGxMQ0V4ZVdjRHlId0JHRVorZW96MmJFeC9YVkFzcWhTeU4waXlCRXplbVZTYWJtUVRtU3ljclJCMXRRcmZCQ2RWd1JQc1lZWTR3eHhoZ1dTeTZnc01URGlOYkJBVm1hNVpZamF3b0ZDbkNNR3RId1VSNm4zTGFpaStZbXlBbU00MFBsWXlJZGpFSVljWmp0TWxwMmJoRTZzY3JpMzZKWTZVaXFZMDRRUUVMS1VXVE40WHpINHlTT0xQY3AxcWlpaXRveWpDUGVmLzg2VVJUeG03LzFkUzVkdW9Edld6cWRiWlFTTk9vektLa3dHcVlhYzVRcUNRKzNickc1L2lNbUp5L1NDSmRBQ3h6clUzSTl3a3FGc2d1TDAzWG1waWVwVkNxa1ZqRFVrcVRYNXEwM1h1ZnNwY3VjT3JYTS9mdjNENXVqaHYwK3cwRWJKWXZhYTZNeFZxQlJXQ3R3bEljRmVyMGVtZEVnQlRveklDeHhiNTlPczBKamZobUxRZ0tobzdCK2JqOUtVNHN3bHRRYWpORmtWakRvZGZuMm4vMDdIcnozTTF3ekFKMGloTVJ6SEJTQ05Fa3hSaGU5VzN5VUFLcklseDVsMHhRYUxTa1FXdWI3SVVCSmdSK0VsTXRscE5WODcvdXY4cE9mdkk2VURrRllabko2bXZtNWVYdy93UGZ6MXRUQm9FZHpidytoNEttbm5rUm5HVHFOTWRJU3B4R1pIb0tRZUc1QUdIbzRyaytxTlRyTE1NYlFhOGRzN2pTNSsyQ1YyN2R2RThYUklSRXBqbCtEaGNLcTB6N2c3VGQveWRMQ0NtZk9ucWNlZUpTREVGWHhtSmllb0RaWkF5SFJ4cEpsR1VvNVhMbjhMSC84eDMvQ3p2WTJHblBJS0M2dkxIRHU3Qms2dlM1UkZLRmNsMUs1VEsxV1p6aU1FRktodGNWYVJkNHM1ZUs1SGxKSldxMFcxbHBjMzJOcWFvcDZvOEhCd1Q1U3VZakRBSlRQSHNia3phOEZFdGN2NDU1d3JBaWs0MU91K0I4OWkzS3BUMHhSLytoWC8xNUJPWXA2NVc5dk1oSENvVnI5KzNuSlNpa0pRcC9jTk9JUy9xcUpoY0QxQXhZKzVsSVFRaENXZk1MU3lmK2ZxZi85UERaSVNhMjQ3a1AzYjk2SG9CeXk5REhjblpTU2FpWGtKRmVnY0QrN3VXT2ZBQUlwQlo1M1JOTFZhNlcvMjJlRFZGUXFSMWRsdFh6MC9uUTlqeG52Vng5QUtkWGZmUnZHR0dPTU1jWVk0eDhUckVWbitpVGhBc2NJSEhsTTl2SlI4MFB1aVJxTjhnMlBNRFBISmo1R0RCMHJTemxzcFM0bS85VTVoNFVheEpMWG94NEdIQmNRNGdUNVpFYWhPVktBRlpqTVFKTGJxRzdldWsyMzErR2IzL3hOdnZTbFo2alhLN1RhK3lSSkcya05ublFJL0FwVGpVa21LeVZXdHpiWTdBKzQzNy9Cd1hhYllhZU5hd3dYbDVkNDRjcFpwbXN1bmpKb1k5aHA5NG02Q2IxZWgvWXdSaXVIRjE1OGthV2xKYmEzZHpCYWt5UXhrQ3YxcFpJNDBpSFZCbTN5VXBwU0dOSWI5REhHNG5zdUFrRXBETWhTUTdVczZmWU9LQ1V6SUZ5a1ZPak0wRzMxMmR4djA5eHRzN2E2U2J2Ylpqam8wKzBmME8zc3MzSG5kVXkvbVRkYVNaSG5GeG1ORUJiWFVXaGppOXlqUW9WbGpsUk54WmsrZG1wSEpJL0VEUjFPblRwRnFSVFNhaDNRNi9acEhleWowd1NMeGZNVWxVcU5sWlV5dGZvRXRjWUVudWVobENMTk1uU3ZpN0dXdWJrRmZEOWtHRVZFMFJCTVNsang4WHhMbXZVWmRGdWthVUtXUVRRMERJZHhUclJsTG52Tk50MXVqMjYzZCtLS0VlU2swMkhldGdCakRVa1MwZHpkeGhHV1FXdVhsWlZsU21FSngxT2dCRklVZWFUR0VrY3h5NHRMdlBqaUYvbnp2L2hMckJWRnBidkZjMXc4MTZkYXNxQk4vdTlLRmJubzBPbjBVRW93SE1hQVJVbVJPeTVrZmczdTdPd3dIRWI0eHVENUx2VjZCYVVVVWdxY3NXMXFqREhHR0dPTU1jWVlZNHd4eGhqakh5bU9LMWVNemV1Z0gzbloycU93VzdDRmxXWWt2VGlXTXdQSGxEUEY0RjRlclVTTWFweUtHVVpHS0hOc2VnbzcxcU9XcWxGbzcyRk5kVUVFamF3NmhaR0xJOStXK01pc0hZdkJHQW5rVFVsU0tySXNRd2lCdHBhTjlVMys3Ti8vT1EvdTNlTzN2dkVWRnVkUG81TWVTaHBLUVVnY1E2OXJHUXdjTmpjSEpNTUVFN3VRR1l5MjlOS1V1eHNiekU2VUVMcUV0REhhYUlhWndGb0hhM08xek5ibUpxdXJxNXc3ZDQ1NnZjN2EyaHBwa21DdG9GUnRVSzFXVVk3S25RR0RDRWM1cEhITVFYT2ZTcVhLL09JY3J1UFE3WGJaM3Q1bXI5bWtHMmt5YlhHOU1zTTRZYSs1ejhQVmg5eDdlSmVkclMxNkIyMHdHZElhSEdXb0JqNExIdXlhak5Ta2pFS0VsQnhaemtTUlRaVG5yZVFLcmR6T05iSk1IV1hoSEoxangzV3AxK28wbTAzdTMyL25GZXBXRitkZklZWEF1Z3Byb0ZxdE1UVTFRNlZTeFZFT1ZrQm1ocVRhVUtwVXVYTGxhWHkvVEttVTBXbDN1Zi9nSWYzT0FWa2FrK2lZVEtja2NVd2FhZnJkR0lYTC9Od1N4a2oyRDFxMDIxMzZnd2lkalpxUmoyL3JFVlJ4dFV6VXE1eGFXV0p5Y2pMUG1YRUZqaXNQVzdXa3pMYy96VFJXU2w3KzZsZjV5V3V2c2JmYnBKQ3ZzYm0yeWZUa0ZDc3J5Mnh1Yk9JcUY1TmFscGRXU0djekRCbWRkcHR5dVlSeW9GUU9pSVlKQ1BBOGh5UVo0amdLMTVGTVROUUpTejRZODVnYmlmOTJHSk0zWTR3eHhoaGpqREhHR0dPTU1jWVlueWFNUEtyZVJtTnNoakVwMW1wTWtRNlM2MWFPaHJxV3ZIWmFjSlFuZkxpNFIrUTRjcVJJT0tSU2pqVldHWU1XNHBFNUhsbmdhSjNIaUJ0N0xEQVhDNk5RRm5OaXRwellFWTh1dzQ2Mk1yZXlXNXVyY2JLVVhGMmlNK0lrNG9jLytqRnJHeHQ4NmVXWG1KbHFJRENzUHJ6RzIyOWZZN3U1VDM4d3pNdXRqVUduU2JFdVMyYWdPUmp3eS9ldVl5NHNNMUh4a0ZpTWxEZ3VhSm5oTzVJbzA5eTljNDlhYlpMRnhRVXVYaXJucEFtU1FSVGhoeUdCNCtCNEhoT3V6MkE0NU5hREIzUTZIUmFXbGdpQ0VHME1TWmJ5Y0cwTlIwcUUxbXl2M2dBckVFSmhNcWd4WU03VE9HVkI0b1lJSWFoWHExUXJJZHBvZnZGNkV5a3RqbEJrV1o2eGsybFRoQjRYTFUvazU4Z0tNTUppRDZ2YVRYSE1DekpFQ0tTU0tDbllQMmlTWlZsK1BkaFJVbEZ1dURNSWpQVVFqaW9Jb056S3BVVk9rcVJ4VEphbWxNS1FKRTY0Zi84QjJtUTA5L2U1ZHUwNjY2dHI5SG85b2pnaWppUFNOTU5vZzhEaDFQSTVhbzFUUkVsTVo1Q3czK25SajRaRnc5U2phVGZIcit2OHF1d04raWpIb1ZRcEl3U0VZWWp2bDhEa1plWkdDaVFDclMyRGZrSmtCSE1MeXd4NmNWR2RubUV3dlBYMk83eHo3VjFjMTZYYjZmUGQ3MzJQTDMzNVpaNTU1aGttSnZKTTFDaUsyTjNiWVhOamc0T0ROcTNXQWFWeUtRL1p0cHJBOTdsNDRUejdlMDNDc0VTdFd1TGhuNng5NkwzeFdjQ1l2QmxqakRIR0dHT01NY1lZWTR3eHh2aFVJUkVZamhxZVRON0pURkgvZmFoVStBaENCUTVEVU1SaDFQQ3h3VDFnck15Vkc3bi82VVBMTUVWSWpUMFJxSEs0OVB4Zmo2ejZ1TjNsRUIvQitkaEhaenphUXF3ZUJaL1lnc0F4U0tQSm03QUZhWnJ5M3JzZjhQNzdOM0ZkRDlmMWNKUkNPUTdhS3JBaGFSSVhCSWJCYUgwWStpeXdOTHN4RHpkM1VRdVR1SzdGQ3dPbXBtb0U5UnA0SVVrV3N0ZnNjT2ZtQjhTREh2TkxDMHpNVEZNS1E1U2o2UFc2RElkREF0OEhDd2NIQjZ5dnI5THVkRGxvSDlDbzE1RktrZW9FbmFWa21hVWNCb1NOU3Q1UWxTUklZUWdjUzluM2lYeVA1Zms1UHYvNUY3aHc4UkpKTXVSUC8reFBjNUpGNTFzdEVMbkNxbERKQ0d5Ukk1U3JvM1NXa2VrMEoybmtxT3E5cUZTSG9oRXByOHEyV1Y0eGI0KzRrWUsrczBnbkR6QjJISWRoMUtmVGFaRmJpSEp0eVdBNElFMFRWcHQ3L092LytWL1Q3WFJJczVnc1M0bUdBekpkTE51TWxHRUtoSWR5eW1TcXhMM3RmYUs0anpZWkd6dGJwRmt5a21xZHdLaUJMQTliem5PVXV2MGVxMXZyTEs2c0VKWktoR0VKclZ5MlcxMzZ2U0hET0NWSk10cjlQZ2VEaUdFMG9GUnJFSlpLb0RPUWVadVhveFJCRURBeE1VR2xYS2JSYUxDenZjMHZrNWlscFNWV1ZsWUl3NUJHdllIaktPWVg1bzg1RGdXWnpsREM0WFBQZjQ0enA4OGdwRVM1a3YvclQvNzBJNi9wWHpmRzVNMFlZNHd4eGhoampESEdHR09NTWNhbkNDbGxRWWFZdzdCZnBSd09xN0lOUlI1Tk1jTWpKSW5GSXBHSGhNMmp6VlQyME5wRWtRbHkzTkprRHpOdGlzamJvd1gvS2pKbTlOZkkxdk1JU1hPOFplcEVUTWlqNDNkcjBMcFFqRWlMTVFJalFHaEJtZ3Bpa2VadFNUTEJjVnc4ejhWMVBaQUthMDBST3F1TDVXanlJbW1ERllLaDBXeTMya3hQbHFnSFBsZWVlWXFaK1VWVTRDQjlsM3B0bWpoeCtldFhYMmZqNFQwNnJTYlI2VlBVcXlXcTFScFlpQVlSdTl2YkRBWjk0amhDS1ZBU0J0MDIzZForWWVQSkNRaFhTVTZ0WEdKcUtxOWNTZE9NT0lyWjM5L0g4eko2M1czZWZ1dm52UFBXenpsOTVpd0xTOHU4OWRiYnVVM0tVYVNwSnNzMFdaWmlUVnFjZ2p6ZmFKUjNBeFJOWElYU3laakM0bFpvczRRc2pvc3N6dWFSSGM2TXpycVFTQ0Z3M2Z4WWVxNlA0N2g1cmJ2VnVVVlBhektkSVpXZ1dxdGdNYXl2dG5CZEI5ZDFzV1FnOHRwM1kwZFdQd2NuOERGSzBlNzFpTE9JZytZdVd6dWJPUms1dXM0c2VXelRvZWZyZUFKejNyWjIvOEY5TGw5K0d1R1UyR3J1c0wzYndmZDhIT1dTWmhrUDF4K3lzYkZHdTk5RFp5a21Td2tEQjJFZHJEd0tiMDZ6bEwzbUh2dk5KdjErbjZBVU1EazFTYS9YNDRNUFBpQk5VOXJ0QTdyZExwN24wWmljb0Y2dlk0eWxWcTBTQmlYcTlUcXU2eUtFd0l6YTBqNkRHSk0zWTR3eHhoaGpqREhHR0dPTU1jWVlueW9NUWxEb1JSUkN1VGkraTdFbUgzZy9tai96SVFMay8yUHZ2WjR0U1E0enYxOW1sanYydXI1dHgyTThaZ1pvbUNFY0NkQ0FFczB1eVkwTnJyUlNNTFJhUG16b1Fmc1g2QzlRN0FzVmVsbUZJcVFJYVZma2tpQm9RZENBSUFEQ2o0T2Y0VXhQZTMvTjhXWFM2Q0d6NnB4N3Uzc01TR0NHblBvUVBmZmVjMDVWNWNuS2M5SDU5V2NJOXFvN1BCK1VHYzNtM2ZuZ1YyK0Q4cnFmbXJpeEt5ZHBWQWhPSE54ZTEwcUoxWlNkV2tSVEc3UEVrdWhaRFVIMk5xK0Q2aDlQUEVoc0tBc3lJWFRXbjAyRzFpdUgweFl3YUZPQjlMWGRmdjl2bWthcjFkd2RBK1RHWWhQRncwOCt4djJQUElDS0U1d0FGY1VraVNLS0U3YTNCaGhkZ0NrWjdkMWc3K1kxYkZrUlJSSE9PU0lCL1U1R0o1WjBFc0dnbTdLL04yS3hXR0NzVjBiRlVVeS8zNmZiallsaVVGS1JwVEc5VHNadzBHTnJZNDM3N2pyRkl3L2V5OWxMRjNqeHBiTjg1V3ZmUUVoUDJqanJ3RnB2bVhNR2ErcndhTE1rMjRSQVNYKzNuSE1ZYlVOV2tVVUlHVUoxNnhwMzU0MXBnUnR4TG5TRUNZR1FJR05GSE1la2FVS25sNUZsS1VyNVk2M1JPS3ZCYUV4Vm9yV2pXQlIwT2gyc014Z0RPSUVDdEhQSWNIK1RLR0ZqYllNMGlTbEt3MkkyNDlMNUMraTg4S3RQaE1INFJkUndnMEs0NXYzNWV5akpGd1V2dnZnU0c1c2p0TFU0S3ppNmZaUk9sdkRLeXovZy9JVlh2VVZLK3ZkdmpmR3FNUWN1S0pMa3l0cUxsTUpZZzNIZTVqYWJ6YWlxaXVsMHlpdXZuT0hzMlZlWnpHYWgrQ09qMSsvUzczYzVmdlFZano3eUNBOCsrQ0NEd1FEcjJyYXBGaTFhdEdqUm9rV0xGaTFhdEhoSHdyaksyMVdjei9LSW9waCtmNGlRQ3Q1TU5mSHRIVXFCL0ZtU0cxSklMRGFRTC9XZm9PQzR6ZmxXQlQvTDV4d0hZNVZwZ25YOTA4dk5PV0hQcm1vSlRzak9jU3picldwZGlITmlxYzRBaERBUU51aktTVDlhYXc2NHV6eHhVNzgvUUFpRWNCZ0VTTVVERDc2THg1NTRuQ2hMUUVxa2tDUlI3TDltTWU5NzN4TVVaUWdMbGhFcVRyQWhpTmRKZ1ZJS2dTT0tKTDMrR2tlUGJtSHRLYXkxemJXVlV2NGVTa0dVeEFpVUo2T2NKMStFa3NTeG9qL3NzVjBlNGZMbEhRUlhtTTVtVENaVHJITllZekNZeGpublNhMDZaMGdpcFBSQnhSZy9WM2c3bkZEUnluM3lzMTZycjI2M0pJVHdhcThva3NTSklrbGloSEROOVp3MVdHUFEyb2Y2amtaVDl2ZjMyZG01aWRZVlFrQVVKYVJ4VEpLbXFHQy95dEtFOVY0SExSd0xuYk56N1NxTDJRUjhNbEV6eGpxalNZaWxDdXpBSW5LZS9McHk1VEpTSmpnbG1VNG5YTDErZ1c2YWN1UDZWWXpPdlYzTUN1STRRU1VKVVpUNHVaWVNxWHhWZTczMm8xaHhaSHVUNFhCSXQ5dERCYnVXRUtIcUhia016ZFlMaWp4bmIzZVhpeGN1OHV3eno3Q3hzY1hQLy93bmVlcXBKMjR6bzI4UHRPUk5peFl0V3JSbzBhSkZpeFl0V3Z3SVlhejJXUzRTSElva1R1ajMraWdwMGE5MTRPck8vTFdhdkEraEptNWsyUHdEU09jSmlsV0pqd3RzVHEzTElWaXJsc3FaMnZKUzI3RHFnU3oxTy9Vckl4WHg0SU1Qc3IyOXpiUFBQc3Q4UHZjY1JiamUwbHJsR2dMSGo4R1BXQWdCMGlLc2FISldsa2ZVNUlBTVpVMCt0TmZoU09LRUV5ZE9rR1VkYncyU0Npa2tLazRRVVlLUWdpeU5TSk1vWkpxa3dVclVSYW9Zb1pSWGhqZ0h3cUtOeGhpTk5mNHhDK0ZuUTFtVlZNWmdadzVuQlZWbEtNcVN4V0xHOVJzM3VIamhQSytlZVpVTEY2OXcrZkkxcHRPQ29xeUN4Y3dGcFpWdjRMSTJFR0NOS3NVMmtURkwwbU0xVTBpZ29pak0zM0ptRGlMa3l3Z1pDSmM0V05FU1FEWjNTMXNYaUF4UWtVSUlpNVNPemMxTnNpeGxzWmd6Mmg5ei9mcDFCSUpPcDh1Slk4ZFlYK3VSUlE0U2lYTUtWeTFRV0tSUzNsNjNFcVh0dzVoWDF0bnFLTU56aTltTTJYU2YzbkNOZnEvRGFIL0VLTStwdENmYWtpaG1mWDJEWHEvbnJZZk51bHdoaElMYXE5TkpPSHJzR0VlUEhtTnRiUTF0TkdtV0VVVVJSNC90VTVZRlNSS2p0UTdXTlVOVlZoaHIwTURPalQzKy9MTi9TYS9mNGUyS2xyeHAwYUpGaXhZdFdyUm8wYUpGaXg4aEZvdWNOTTQ4ZVNBY2NSeXh2cjVPSENjVVJja3l5UGhXeVBDd0RUa2lid2h1bVczamNGaHJVVXJkOHBwNjU5dW9aK3JBVzdGOGtRaDFWMEljT0RDUUR2V1l2VVVyam1OKzZaZCtpWHZ2dVpmUC9ObG4yTjNkOWRhV2VwL2RiT0pyVXNpcmNZejFkaUhuQk5ycWNOcmFIbFJYbEFPQjZoSXU4dFlpSVRCT2t2WFhpSkllU2dtZnRTSmpwSW9Rd3BNS0lwTGh2VW1rVkg2ODlTaWN3emcvUjBacktsT2hTMDFWbFg2RHJ6VlZWVkZwN2ExTXptSEM0MlZWVWVRNTg4V2NHemR1Y3VueURhNWMzZUhxMVp0TUpuUHlvc0JZNXlkQWVOT2FEVGxITlhGVzI0cGM4NzFYSllsYXVSTHVoeEFTSVZjYXlHNHJseEkrWDBkR0pIRktHcWRrY1VJU3hkVGVQR2NkVm10TVZaRW1NV3Y5SGxKYnVtbkdkRHBIUnBKT0p5T0pVMmFUS1FqQjJ0clE1OHRVSmRwVmRPT015eStlWlc5dkJ4VkpFRDVIR0JlQ3VVVzlZR251WWJONm5NTVlGMVJOQlRkdVhNTmg2QTM2RE5lNzdOell4Vm9mckR3WXJOUHJEcndWVEN5SndCb1NVVHVwVUNxbTArbVJaUjJrbEVncmNkSXJrR1FrVVVsRWxNU29XSkVGTlpBMWpxTE1HWS9HYUtmWkgrMnp0N2ZQMnhVdGVkT2lSWXNXTFZxMGFOR2lSWXNXUDBMTTV3dldCaHMrVzBaNTIwZS8zNmZUNlRDZFR2MkxEb2NVdTZYeVk3bjFmV1BzalhNVzRid3lCWW5mc0ljaVowWEQwelNaS1lkRlBhSldjSVJ4TlYxWElTeDNWVjJ4T3Q2OXZUMFdpd1VmL2VoSGlhS0kzLy8wN3pNZWovM3hRalRCdXVHSWxhOWVqVU90M25CMTFmbUJmcTJHd2hGQjRlR2NaR05qZzQydEk4Z284WVNTOUZZWmF5M1dsVGl0MGRaZ2pFTnJCOHdRSWtMS0NCWEZJVngzZVJWckxiclNWSlZtc2NqSmk4TFhaWmRsSUhjc3hvYXNJbnhEVkZrcDJjVmdBQUFnQUVsRVFWU1dUR2M1azJuT1pGWXd6MHRLYlVGSWNDWUVETk8wTjlXM2U1VWtRK0FWUjBFRlZNK3RiNXNTS09XemdZUllrazZINlQ0ZlhPMnpjYUlvSW9vVXZXNlBOTTBhb2tnYlExRVUyQkJXTEtVa2lTT0VFSlNsYjdweTRYNWFhNG1pT3NEWWNmbktGY2JURVZtbng5V3JWd0ZIbkNRWVUyRmtIY1lkRkVNaDkrWk9xRzFrUlpGVEZndmlOTUpZUjFIazN2b25KV21hQlhKbUdjcE1FOFlkcHMrQmpDUkpFdFB0OVVqVEJLbGtjSjZKSmxoYkc0MnRKeitRcFNwV2RPTXVaVmt3bTgrcFRNVjh2cmpqbU45cXRPUk5peFl0V3JSbzBhSkZpeFl0V3Z3SVVaWDZ3R1pjU1VXYVptUlpkcERENEdCMmpXMVNUKzdzbXJwalZYY2diQ1FTSyswQjRtUnBpanBFQU55aWtEbDRuVG8wdVNZVWxrb0lmK0I0TkdZeW5uRHZ2ZmZ5b1E5OWlLeVQ4ZG5QZnBiejU4ODMxaUdmcEZObjNxeWVyN1owcmJKWVFaSFN0R3NGcGtsWXI2SVJnc0ZhanhzM2RoQVVWR1ZCVWVVVVJVbWx0VmVDeUE1UmtoR3BHQ2NpYjVXU3N0blVDeVJDUlNTSnoxUFJXbU9NQ1VJVmk5YUdVbXZLU2pPZnpUQVdqTFZOTzVRMWxyS3EyTitmTVo1TW1jMTl6YlkyQmwxcGZ4OXF5MVRUNUxWc0FtdElxVHVzQXkrbWNjRks1UVV0Qnd4S0IyNlZSUWhGRk1Xa1NVYXYxMk13SEpJa2FmT2V0VEVVZWU0SklPbkpHeFZIT0FGUkpLZ3E2d21UTUdaalYxVkNqdEZreXQ1NGduYWVEUEg1T3F1ck14Qmh0VExyMEZJSzhUNGh0ZG9pVjVxMnlyS2dNcFVQaUU1alZPelZSajRINkVEcUVTdHh5SUFnelRJNmFicXNWNitmRlg2MnJOWEw5VlFQeGhoVUZCRkZzWjlUNjFqazVTMXIvKzJDbHJ4cGNWdlVUR3VMRmkxYXRHalJva1dMRnY5VXNQcjNXMk4rZksweSsvc2o3cjgzQ3Brc3ZqV24xK3V5UGhoeXlTMFRaTHlkQmpoRXF0VEtsVHZqZGdTT1A0ZXhwcWtQRjBJMmJVWDFVUzVzYUdXZFVYTG9WRFdKSUZZQ1lHdXJ5dUhyVjdaaXZwZ2hwYVRiN2ZLQjk3K2ZYcS9EbDc3MFJTNWV2TVRPM2g1bFdlSXNXR3RXMnF6OCt4TnlxYXBRU3FGVTNJUWdXMmVvZEVFbnpjalNsRjYzeC9Gako5ZzhzczIzWDN5Wi92bVlQTStaem1kTUpqUEt2S0xTQmtrSG9TUkptdUtFSkk0VHNpeWoxODNvOURvTStrUDZ2UUc5ZnA5dTExdHVWS1RBUVZFVzVKVm1PcDJTNXpuYTJKV0tkTStpR0d0REk1VkVTSVVMMWQ4T2dUWTJLSUQ4VE4veEZ0NVJvT0tEZG1Xd1RCSENqbDFJQkY2ZFAzOS9mY05VdDl1bDErK3hzYm5KY0gxSUZDbUU4eVJKV1pia2VVRWFDM3dEZXhpZmtEZ3BzT0grK3ZjRlF2am5TMTFpakc5eTBxYkNHQnZXbHczM3lvWmc0T1Y2T1l5NnJsNWlrZEtUbU4xZUY2VVV6bHFLc3NBYXI3cFJ5cXVpclBXZlUxblRNUTVjQ0lsR1NOOGVGU3U2blM1Sm1pR1ZhajR2ZFlpeWNIalZteE1OcVFrZ2xFSko2VnU0d3ZxdXF1Sk9OK010UjB2ZUFGRVUzWFp4dlZOUnl3eG5zOWxiUFpRV0xWcTBhTkdpUllzV0xmN0JVQlRMamRtUDgrKzYwK2tNSVFSWm1rTGtNQmlNVzJkelkvTTJoTWtkZHZJLzlIN0ZOWVNEbEt0T0ZySE11Ymx0ZnNxZDRiZkZ0L0ZiNFJpTnhpdFdIOFhXMWdhUFBQSXc5OXh6TnlwT2lKT1ljK2N1Y1BuaUpTYmpDVnFYR0dOUVNVeWtWTmgwQzliWE56aHg0aVM5WGg4YzNMaDVuWFBuenRMdmQ5aytzczJKNHljWTlvZElaVm1VbXRGc3dnOSs4Q0xmK2M3M3lmTWNuQ05TS2NQK0dwdWJHejc0ZHRDbjErdWhyUU1sRVVsTXFqVmFhL0lpQnlGSWtoaUVvS29xeXJLa3FpcXN0YzMwcnlidytQSW1nM0FPSlVWalZmSUJ4QTdyeklxcXhnWWxTRDFUQjJmMHpuUHRrQ0d2eURxN1ltT1RIT0srRUVJU1JjcVRVLzBldlg2UE9FNENtZVJEaW1lekdZdkZnaXp1VXhZbFplSHRZQVRTWmxFV1ZLVm1OSmswQ3FOTEZ5K2hneHBKUlpLMGszTHExQ21LMHJDenU0T1RraXhOcWFRUEEzYXVWbFQ1QmJkVVhYbTFqMElTWlNtRGZwZCt2MDlSRm42Kzh3SmNyYXFTelRxcTE1ekFLNFhxODBrcGtGSVFCMnRYa3NUaHVHVldrakZtcWJCQzRxd08xalN3SW93ekVJVE9PV2J6eVJ2N0VMd0ZlTWVUTjBJSU9wM09BUWI2blk0b2l1aDJ1M2VVWUxabzBhSkZpeFl0V3JSbzhZOFJxMy9udnlYQTkwZUl5WFNDMXRwbmNVaXZkcWtWRWtJSWVFM0ZlNkFLYnRQWWM2ZlgzKzRuSDBGaW03YW1PayttUG0yVCt1S1c1TVRLa2JkZTRqYVh0OVl4bXV5anJTYU5VcjlSanhSS0tkSTA1Y0ZISHVMNDhSUGNkKzlscmw2N1JsVlZMR1l6SnVNSnMvbU1SWjVqcmFNb0NvcXk0T3paVjBtU2hHNjN5M3krd0RuSDVjdlh1SERoRXYzZTMvR0I5MytBQjk1MUg5WldJQVJIdHJjUjRnYytPOFk1akRBVVpjRjhzU0JPVTJRcWllSUlGU21TTkdtQ2h5dHJVTWFpalNVUkFoa3BoTE1vbzNET2tTU0pKMktjUSt0NlJvTE5LOVJ2cTFBNUxxVlhnN2c2VE1pQmtNSFZFR3hoUzAzSTY5eFA0WW1GTzkxclg5ZStESmhXeW1lL3BHbktZTkFuVFpPbXR0dFlQeGZUNlpTeUtOQlZSbEhtVkpVUHpDNnJpak92bk9IUzFhc1k2M0RHazNwU0NQTFFtQ1hDT09Nb1FhbUlOSTNJc296cGJCTFVQbDJNdGhSRjJWaWhSUEFwV1dkRHZrNUNtc2FrV1lvUXdpdWF0RVpGRWRZWXI3b0tjM2k3OStqWHF3OHc5Z1NPVjVQRndmNVV6MzFORnRYZkx5MWNEbXd3cXpseGFENXRtM256ZGtaOXMxc3NvWlNpMDNuN1ZxUzFhTkdpUllzV0xWcTBhUEhESUUzVDV2dGVyL2VtajMvUGU5N3o5QXN2dlBBTVBnNzFEV00rbTFDV09YVzdraEJlUWRBYjlGRnhSSFVIQzljQlZZNnpjQ0JiNVBWc1ZHTGwrK1YvVnh1ZmxGQTR1ZHpVMWsvWkE2bTZFdUZDOWs1STJYVTJFQXJOSDMrZ3NZWnIxNjR4bm96WjN0eEdBSEVVRThjUjFobE1wWkZDb0ZUa2czQ2ppSDdISzJuR2t6RTNydDlnTnA4aHBjQmFoNjRNczltVThYaE1WVlVVWlluV1hna3pIaytZVHFjTStrT2lTREtiVFpqUEYzUTZIZWF6dVgrSHpsSHFpa1crSUNzeTRqd21TMHFxS3FZc1NxcWlRbmNxWDk5dGJkTUNGUVU3VGJIQ3NEaG5nOTNMcXpsV0ZUaTEwaU5XRVVtY0VLbUlTQXBTS1VteWhPM3RiWVNBbXpkM0dFL0dLNFhhdDl6dFczNlVLOFRON1VtYzJtWVdrNlVwYWRJaHkxSzYzUzVSRkFYcmtjWG9pc2w0ekhodmwwUkZDQ2tveTZySjk5bmQzZVhxbGF0b1hYbnJsL1AzM2xqcjEwTzlPS3FLMFdoRXQ5ZkZPcGlNeHVSVjNwQWtTWnd5R0F5V3VUTzE3YTVlZTg2aGpXWStuL3ZhN2tvRGdqZ0Y1eVJTdWxCZkxrT1VoMERXTFZ0aVpkL3U2dndjaVlwaTRpUlpxcDZjUXppZisyU01hWWlrWm8wdjQ0UzhsVEJZcHF5MVZKVyt6UnkvUGZDT0oyOWF0R2pSb2tXTEZpMWF0R2pSNG8xQVN2bTUwNmRQejRRUS85bGErK25ubjMvK2I0SHE5WTRialVmc2ovYlkzajZDVkg0TEZrVVJtMXRiYkc1dGNlWEtsVU5OVEsvdllLcXRLYmQva3NaZTR3NDliSjFGdUdWNHNwUXlPS2pjZ1hNZVVPemdUVCtDdXJxODNwQ0xwYlVsdEF2dDd1NHhHVTg0c25FRUJFM3pVVkVXL2dnSFVhUkNoa2tZZzVCc3JtK3lQbHhuWjJlSDh4Y3VZRHVDcEc0eU1wYkZJbWR2YjUrNWFSS0NHSTFHYUczSXNnNkRvVUFidzliV0VYWnU3bEp2MUkweDVIbkJZcEVUSlRGNW1oRkZNV1ZSa0JjRldaV2h0V25FVDBJSUloWDVIQmZwVlVObFdZYk4vVExQeFZpTmNEYmtDUG4zMmUxa0hEMXloSDZXVVpYSFVWS1FwQWxwa21LdDQ2NlRKM25sMWJOY3VIVHh0Vzl5SUlOcXBjdGhJVlNkZFNNUVRSdFVIRWQwT3huZFhzWncwQ1BycEQ1THh1SHRVdE1KKzdzN1RDWmpodjFCbUJ1THNmNiticXh2OE9namozRDErZzNLc21ReW1XR3NhUWlYZWxGWm9DZ3JMbDY4MUJCRENGaVlCZFlZMGpTRWMxdC9qNHh6UHFQRzFSYW1VTXR1akNmQmhHUnR1STdXSmhBeXNnbnBkc1lobEtEdW1uZCtRc0xkOTdZcG9TUlJtaERIeVFGeXk1TTN0ckcvV1Z1VFIvV0pYTGllL3d5SUZRTG43WXFXdkduUm9rV0xGaTFhdEdqUm9rV0xOd2doeEZIZzMwc3AvLzNwMDZmM2dOOTJ6bjFxT3AxKzRlV1hYNzV0MnVsaW5yTzdzMHQ1VDBFV2UzVUF3TkZqUjdubnZudTVjdlVLcTZxWUEvRUZ0VXJBKzBSV0h6bzhydkQ2MEUzbFpLQmJsa3FDbGJTV1lKa0tKRUFnY080Y25GdmJoQTdxZUFCZldlMXFRa0d3dTdmTDd1NE85NXk2SjF4TklsV0VGQXBkK2NwdXE3M1NwVkh2MU1TUUVIUTdHYkdLMEpGRktZbDFQc3cyQ3JZWWF5M3orUnhuTFRzN08xNTlNeGdTcTVUTmpTTWNPM3FjTTYrOFNsVlZ6VnhxclZua0MrSWtwc3dLcWlRbUx4UkpucUpMbjlOaVhRZ1hEbi9pT0tiVDZUVGt5T0hxN2tRa2pVMUtTWWtDdEs2WUJFWFFiRDVqTXBsUWxtV1RIU08wb05KVms4ZnlHcFB0WjF3c0xVRE5mQWRXVGdxQmxBcWwvUGc2V1VxLzErWEk1Z1pIdHJib2RqckVTUnhDZUV2MjkvZlozZHRqTXAwU0p3bWxNV2hydzBxQU5FMDRjZXc0V1pwU2xDWG56bDlnUEo3VXBlekxnUVV5eVpvbGdVY2d5Ulo1ampFK1pOa0Zjc1lFOHNmWjVUcXNsVEJTU2dhRFliREZ6WDIrVDdPU2xuOGExWTlqaFV3Q0tSVlJISkdsS1ZrbkRZNGF2L1pCK2pFdEZwUmxDU3hidjJRejhwcENYUEpvUnI5OW8wTmE4cVpGaXhZdFdyUm8wYUpGaXhidktGaHJlZTY1NXpaT256NTk4azBlZWtBcklZVFlBUDZkRU9MZkRZZkR5WHZmKzk3ZkZVTDhxZGI2Mlc5Lys5dXZFbmE5ZVpHenQ3Zm4vMVhmZXNXQUVwSnVwOFBXeGpxUjlNMUVzQ1J1N01xR1ZYSjdCY2J0c1F6SVBmd2ljZUJWeSt2SWV0TXN2V0ppTlpPbHVhUmIzY2JYZVNHaGdjcUpKbUMyekVzdW5ML0k4ZTBUWHZWUUZjMTIvTXlaTXp6Ly9QTjB1MTAyTnpkOFBYY2dic0NIMmZZSGZSNTY1R0YyOXZjWlQ4WXM1Z3ZLS3E4bmdXTW5qakVkVDlpOXVVdWU1eFJGZ1JUQ2h4Mnp0TU9KUUFwNWhZa2p6M09TSkdHUjV5U3B6MnpKRnpueitZSit2eUN0Q3JTTzBMcENhMDBjeDBncFNkT1VLSXFhZTFNck5kSTBaWDE5RFNVRlZodE1XYkJZTEtpS2drckhWRG9teTFKd2pzbDh6cGt6WnpsNzdqeEZVWVRnWXJsTUwxNE5mM1lISHhLSG52Q1VnMnd5ZHJJc29kUHAwdXYxV0Y4ZmN2VG9VZnI5UG1tU29JVEFPTU5zTVdjOG1UWHp0YisvejhiR1JnZ1hkdjRlT05CQkdlT3NwWk5sek9jTGpMRUlzU1JiNHRobjZsaHJtVTFuZ2F3QjV3d2cwVlNlUkRHQWNZaVFkUk9sQ1ZtV1lvMWp0bGlRSklrZjg4WUd4bHFxYVlVVElLUUZZZkZhTDNQUVltYnFaUzJRZVBWV3JDSjZuYTZmNjlwbktEeE5XVldhb2lnOGdXWU0xdm93WlN1V09xTDZNMGxRVlZWVld4WGVva1dMRmkxYXRHalJva1dMRm04TEdHUDR6ZC84emQ4U1F2eldQK0JwQjFMS2Z3UDhtemlPZWQvNzN2ZmJ4cGpmenZQOEx5ZVRHZVBKbVBsOFRyZmJyZmVYWkVuQzF0WTZhUnFqcTVMWE4wdTlHYXdxSmdoa2dEandyS2R3TE5ZQWRVaXNKTFR5TEZ1cTRQRFFiSk9KNGh5K2hqcUlNa3dsK1ByWHZzN0xMNzJNc1lZSEgzeVE0OGVQSVlSa2YzK2ZzMmZQc3IyOXpmcjYrc29ZUlNBMFBJRXpHUGJvRFljWW81a3ZGdXp1N1hEMTZtV3NLMWxMaHd4NkF3YjlBVVpyaXJ3STRjQ0NLSW81ZXZRb25VNkgyV3dXckdnT2g4Rm95UE9jeFh4QkZFVklxWWlqbU5sc3lteldRU2taVkRZUlNaTGdYTlkwWm5sYlVreVNKT3p2N3pjNUtqSlVWUXRwSVJ5ZkpqSHpYRFZOU0pXdU9IL3VQT2ZPbnlkdmlJRmFIVlgvS0pZOFRtM25JZFMzMTRuREJKdFVxRkNQWTBXYXBYUzZQZnI5QWYxZW55TmJtNnl0clpGbEdTclk4OHFpWUQ2YmtSYzVWVlUxalZNM2I5NXNjb3lrQUMxbHNNMzVhNjZ0cmRQdDlzbUxFbWNkVWtLY3hHSHVKSG1lTTUvTmwvbEllQlVXT0tTU0RQbzk0aWhHS2htcXYzMTR0WE1PdGJ0UGtxYjArMzJTTkdVMEhXTkZhSkFTRWlkcjh1WWdBV2tEeWVUVlI3SnArRXF5aERoSkdxdWdyLzBHbzNYVEZxYTF4aGp0MTNTb0xGZTRwUUlzakwvVWJWVjRpeFl0V3JSbzBhSkZpeFl0V3J5bDJOcmFBcG9jbHIwOHo5OXN0Y3dKY2VlYXA4UDRkU25sRTkxdTkvUnN0bUEwR2pHZFR0bmNQdUtWTFVMaWdGNnZ6OXB3amRsMHBicTh6dVpnOVNFWDdEYjFBeXRQaHJ3WmxsOXVRV05CYVg1MndkSWlhaWNNVm5qaXBtRVBndXJIMWVlOUpTOTVTYjdVU2grSFpUSVpFU2xGRk1mb3N2TFpPQ2pTcEVNbjZ4RkZDUkNxb0ZlVUpiWDlTZ3FCRkJCSlJSejE2UGM3bkR4NUFsMFpwcE1Kby8weHM4a1VYZW5HN2lTbFlqRG9jL0xrQ2JhM3R4RENVWllWTlJrQlhuRlZWamw1cnZDZE5RWW50SzhIeHdYaUprTHJET2Q4STFpV1pVU1J6OEFaREFab3JadGNGQ0Y5MkswUkVxRVNWR3hEL2twTUZDbWNzMXkvZm8yZEd6djBzaTVacHd1aFBjazZoN0VtNUw5b3RGdm13VkEzSmRWVExieXRMVllSYVpLU3Bta1RTdHpwOXhuMGh3ejZQVGEyTnVuMnVzU3hyenZYUm51U1pUNGpYeXlvU2svZUNDbloyOXVsMStraGhTZSs0dGpQZ1pTQzJXenVMVlBXb2xTeXpDZ3lCdU1zSW9veGxXNHlnSHpoVFlaemxpUkp5TEtNT1BhaDFLSW1wdXE4R2dkcjYyc3NGcm0zVDRWY0d2Kyt3U21IRTM0dFdpRlJxeUhGbUdZaEN3RktLTExRUmhaRmtTZTdtdlhxeUl1Q1BNOHgxbUxxME9KRENpY2JTRWlRWklPTXJWUHJ0LzhBdlEzUWtqY3RXclJvMGFKRml4WXRXclI0UjZCdVZMMzc3cnY1dmQvN3ZmOVpDUEgvdkpualQ1OCtQUVh1V0ZQbG5MTkNpQmVjYzUrejF2N0hGMTU0NFNXQSsrOS8xLzl5OCtaTmR2ZjJPSG5YWFFncE1jNWluV0U0WEdPNHRzYmxLMWVYcE0wS0FkUHNOZXNOOE8zSW1UY1EwM0hvdEt0anhnbHcxbStNbFpjdUlJSU55dUZ0VVlpRDFlcENPQnBpcE5tZ0wwbVNyTk5oZmJoR3Y5c2pGZ3FEcHBNbG5EcDUzSk1Cd2hNVlFvSU1DaDZFd3dsSEZNZEV5bS9hblhVb0owaVV4TVVKZzI3R3NhTkhjTWFSNXo0RVdTcGZrNzIrdmthY3ZJdW5ubnFLUzVldWNQMzY5WkIzRW9KMXFVa0tLTXNpWksrQUZMdUFJRTB6a2lRbFNUTFcxd1dkVG9ja1NRQkM1azdFY0RoRVNra1JpSUc2cGNvYXIrN1FWdUJRV0NKbWk0S0xGeTh6R28zSXF4SW5RSXFnOEVtU1VLR2VOV3FXb3FwOHM1YkpHMnVWVkFvVmVmVlBtcVQwZWowNldaZGVONlBiN1pKMXV3elgxbGhmVzJQUTc1UEVDVUpLeXFKa3RzZ1pqU2FVUlJWSUZEK24xaGlLcWlKU0JWSjVJNWF1TkdWVnNiKy9oOVpsUTZ4NTVVNkZOdG8zYnVFUVV2b0FZSjlLakZLcW1Wc1ZLYUpJNHJCQlNiVzZscjNsVENXS05FMlFTdms1eXl1a0lhdzFpU1JhNXRHc0tudkNId21odFV5UUpobTlUbzhvaXZFMlByOW1YTWhHbWt3bVRHZFRack1adXZMem9JSU56a2lKY1FhTFJXV1NEM3pzS1U0K2RJTFAvSmMvZi8wUDFGdUFscnhwMGFKRml4WXRXclJvMGFKRml4OGVCdmdtOEVmT3VmLzN1ZWVlTzN2NEJaR0t5T2NMTHB5L3dOYVJJeUFGODhXQytYekszdjRPMDZDNkVkUTJINUNIVHhLc1FUV0I4N3J5bjhNdk9QU3pxOE5mcWIrNllIc0o3Vk5CNmJNTXlGMGRVYkR4Q0U4d0NPbTlOL1hyblhQMHVsMU9IRDlPcjl2MUczWWg2SFF5c2l4QktXOTVxVU9hSFJhRHcxbUhRTkVSa2lqVVdlUEFPZ01oYkxaV3B6Z0IvWDQ0ZDdSa3RiSTBaVEFZc3I2Mm9OUHBZcTFweUFYbnZFV21xaXFLb21BeW1UQWVqd0ZJRWg5UTNPbDA2WGJMSnVQRlczNVUwMGlVcGlsYWE1UlN6T2R6NWtYUk5Cck41M05tc3hsN2UzdnM3ZTV5L2RwVm5KQ29PRUpxalJWQmJWTlp0UEVCdmo0ZzJhdU9RbnBNVXowdWhTVHJaSFE3WFpJMElVczc5UHM5dXQwZVdSTFQ2WGJvRHdZTWgwTTZuUzVwa2hLcEdBVE03WUxKWk1Kb01xSE1jNnl4cUVpUnBpbUxmQkZVU0NYS3lxQllrYjZHUGN5eGtGNGhGQW1GakFRcGlhOUpYN2tIU2tXaHFjdXlXQ3dBUzVvbXhKR2ZMNnRzczI3cWRlVFhqZk9ram5Qb1NtTzBBZno3bFVJMmJXaUhGV2gxYmJvSStVeFJFamRLSXlXa3QvczVQNS9XV25TbG0zczl6eGZZVUFOZUUxa3FWa1FacEFQRmVwWnkxd1BicElOYlBubHZHN1RrVFlzV0xWcTBhTkdpUllzV0xWcThPV2pncTliYVB4QkMvS2Zubm52dThtdTkyRmlEVkpMdmZ2YzduTDF3RGlFazJtcktza0NiZ3VsMDZ2ZW80bGE3MUErTk54SnV2Rkx4VGZoaThWWGl0YkpHeXRyNmNqajhlRmtUN3NKenN2bFpVbWxOdjkrbjErdVJKQWtiR3h2Y2RjOUpMbHk4d0prenJ6QmZMRERXTkVHeFFrcVFnaVJPU0ZSRW1pWW9xUkJTNE55eWRhbk9ML0ZOMUdMWmRDVjhKWGFhSlR6eHhKTTgrdWk3Z3ozSk1wMU9HZTJQbU0xbnpPY3pKcE54Yzc3WmJFWVVSY3ptVTZiVERsbVdrV1daVjlXc0VEaFN5dWJuT3NTNEpuVHlQRy9DZkRjMk50amMzT1JpbWpKZkxCZ01wOTYrSlgyVnVkWjZPVytOeDgyVE4wMHd0ZlRaUDFrbm85L3ZzN2EyNW9tbHJFdW5rNUttR1hHd2NRMkh3NUJ4bzVCaHZvdzI1SXNGMDhtRTZYU0NDU1JHcVhWRFJqbUhEM3NPMlR4Q1FGbFZWRWJqbk1DN3R4eE9HS3h6Q092RHJWZmJyendaNXBvbU5JZkRHTXQ4N3VkalB2Y2gwVW1Tb0NLQnd0ZXZOMHRTUUZVVldLTWJwWkZ3UG52R2Q2VTVKTEpad0FjYXVvUlhRM1c2SFpJNDhvNHN1eVNXckxVVVFWMEZlQjJQREVTUzhEWSs0UndiUnlJZWUrOWRsSlZFNjV5KzZMNkpEOW1QRnkxNTA2SkZpeFl0V3JSbzBhSkZpeFp2QUVLSXp6dm5QZ3Y4Zjg4OTk5eU5OM3BjWHN4eDJsQ1dPVVdWMCtsNGttRFk2MkhJU0pPVXNpakpGOHNJbm5wZkx4b2IwNHB2Nms3MktWN3pxY1B2WmRsZzFkUTlMWk54bW1CWFo1RGhmNEFQTmE2dklNQUpoMk5KUmdqaExWQTNiOTdrMnZYckpHbktrMDg5eFVNUFA0UnhtbXMzYjJBZFNCbXh0eitpS0hLVWtyejAwc3VNUmlNR3d5R2YrUGpINmZYNm9BaEVFb0dvOFJrOXpoSnFvd0hoSzZCeG50VHB5SXlOalkzUTZ1UXplT0kwUXNXUWpDT2l5SWNNRzJNWWpVYk1aalBtOHpuVFNVWVNqMzM5ZEJSeDVNaVJobWhaSlcreUxLUFQ2V0FDRWRQdGRwdHo1SG5lRURtZFRvZjE5WFh5Ulk1d2pqUkx5WXNDcmV2S2JCR0lLTk9RRGJYYUJnVlNTWHJkTG9OQTN2UzZmVy9qaW1PVWxIUTZXVkRjZEE2TXI2bzBrK21ZdmYxOUgxUThuVkxxQ29URVdPUHZsZlI1UENZMExVWFNCeXdiYlhBMnFINmtvQ2dLRnZrY2Ezd2VqYlZMOWRQcU9zSXRGVEhXdWtCOCtlZktVcE1rRlZMNnRSUEZFWEdVQk1JSnlxTDA1eFMxcldwSkVpNERtdzhSaDA2UVJBbWROUE1rWHhUNTRHUW5NRVpURmw0SnBTdUQxaGFqclQrWGtzMjZGNENJZkM3T3M4OThuNTJkRVdXaDJUNXk5QTE4ZXQ0YXRPUk5peFl0V3JSbzBhSkZpeFl0V3J3QlBQdnNzNy84d3h5bmRVR3NZdElrNGVUSmt6enl5S1AwZWwzS3FtSThtVENkelNpS2dpdVhMNGVzRU5rUUZZaWx3a1dzYkd5WDVVVHV3R2JhVno4ZlFxMmFXWEl1UzRKSDN2SnFBbGNTQ3BIY2locEhySkJLcXpWVXJsR2xnTU5hdzN3K1p6UWU4OC9lZDVySG4zd0NGU2x3bGc5LytDUDh4RTk4aU1sa3dtUXlvVGZvY2VIaUJmN0QvL29meURwZDF0YzJHSTNHVEtkem40MGpCU29LK1R0QnBWTUg1UVovRjBaclNCT00xVGdMU2dtaVNHSUJyUjFSTE9rUHVrZ3BmUE9VTVhRNkdYRWNvN1ZtT3AwUlJYRjRmNzdhK3NTSkU1aTZPbnRsam11U3FsYmFLS1hvZHJ0VVZVV2U1MHluVThiak1YbWVzN2EyUmxXV1NBRlp0OHQ4TVVkckhlNlJ4QVJyVHgxY1hKOWZLTjl5bGRhaHhGbEdmOUNuMStrU1J6RkpuTkR0WlY3UkVpeGRQZ0RaVWxVbHUzdjdqTVpqeHVNcGkzekJiRDczZGQxUmpNVGJrclQxMWRsUkZKRm1IYnFkRG5tUlkrMCtSVkZTVlJXejJZeXlMQnNMWFRPK1EzK3NEYUt4MEJaVno2Ty9WejZRMkFjNGUzWFV6TXc5U2FaaXlxcjA1RnV0QWhNSDZjZUQxcjV3alNnaVVyNFZMRkl4MWptcXFzSVl3MksrWURhYk1aM09tQy9tUGd6WjZMQTJwUjlvV1BaS09xcmMwUm1zczlick10SWo5bSt1QkllL3pmQ09KMjlXRjRHMUIxbkVIeWRxUnZkMmtzUWwvQytOS3M4eE1pS040OEJNV2hhVGZXWlZ5c1pHTDRTTXZSRTRyS21ZakdiRXZRR2RKT0tPbHo0RVcrWHNqYVlrZ3cwR3FYcjlBK29yT3N0aXZFTWhlZ3dIM1RjeDFoWXRXclJvMGFKRml4WXQvbkZpYTJ1VDdjMXRlcjBlVVJReEhvK1lUTVlORWFDa1pHMDQ1TnJWcTE3bFlCMEtsdDRTYnQwakxKdUlEajNuYWtuS3dkY2RSbDJwZkxzTlFMTjlQdFF3dFdyenVlVXhLVUxyazhRNlQwYW9TSEhQM2ZlUUpBbENDSW95WjJkbmgwdVhMakdielZnc0ZoaG5PZlBLR2VhTEhKRGN1SDRES1JUSGo1K2syL1VWM3M2cFJwR3hmSytCVEtKK1hHS053UUZ4a2xMcHFnNlJRWVkycFNTdDZIUXlxckppTm90SkVyOGRYdVFMNUV3aGdxVW9qdE1tSzJVMm16V05VN1c2eGRkT213UGo4ZUhEYWZPWWM2NnBGTWM2VkJTUlppbGxXV0t0VnlnWjdkVTdXdXVtY2xzS2lWQWdsU0xMVXVJNFFRVWIyZHI2R3QxT3g3ZHhoYjJqRkxKSm83YldNcDh2bU0vbkxCWUw4akwzZjRvRlZhRkprNVFzelZCU1lZMmhNaHBqTFl0RnlhWDhDc1ZpM2hCV0FNWVloQkJOYTlUcm9jNlNrVDZGMnRlUVM3OEhMRXZUakZtcE9LaHlLclF4bmlpc0c3WkNQWDJUM1cwTjF2cm1zRnJkRkVVUjYrdnJySzJ0VVJZRms5RUlJU1ZWV1RLWlR0RlZ4V3kyb0NnS2pBbnRZSFhram5SWTZVTzZPOE1Pdlg3R3ZKeXp1WFdFeHg1N2hHdFhydkg5WjgrODdudDlLL0NPSm05cUJ0VVlRNTc3M3Z0VlZ2SEhOUWFnQ2IvS3NxeFoxTGUrR0d3NTQrWG52OFNMb3c1UFAvMUJUbTUwd1M1NDRTOS9qK2Z0Qi9tTlgzc1BuVGQrZGNyWkRuL3g2VDloOE5UUDhyT243dzNCWWJjaTJCaWI0MmFYdjhOLy90UlhPUDNyLzVhUG5Mek5GWVc0bGZISGt6N2YvK3YvaSsrcGovT3IvL1VINmQ5aEJmNDQ3MEdMRmkxYXRHalJva1dMRmo5S0hOcytSaElsWUgzZHN4UVNJVVBPQ3lDVW9OL3IwZS8xR1kzRzNvcFVFeWZDMTJEWGJVNk9nN2s0ci90UHorTFE5NGV5Y01UaHYvOEhWNVpZNlFZWHQ4WW4rNWNHd1VSTjlEamhjMUdrdFZSbHhibHo1L2pEUC9wRHRyYTJtTS9tWEw5eGxkRm9SRkg0bkorOW5WMTI5L2NvcXhLanZYVW1rb3JwYk1Kc1BpZk5Vb1FTM3Q0VG1vcDhObEN3ZGdsdmx6TFdFdzdhZUF0VkZNY0lGU0djUmlyVjFCVEZjVUthYVRwVnlXQXdZSDE5blpzM2R6MlJOSnNoRVVSS3NyNitUcWZUb2FvcXFxb2lqbVBpT0E2WGRTR2M5NkFLQldoVU5VbVMwTy8zT1hyMHFDZURWRVM2bnpHYnp5bXJrcktzQWdsa3NFWmpqUFhxa3hCV0xKVkNLVVdTeENnVmtRVmxUSy9YcGR2cE5YdFlkNENvY3hSRnptUXlZVGFmVVpRRnVpeHh4aEhKQ0pWNjhzbFlRNlZMdEtsdzF0dXNkRkFicFZtQzBScHJDWUhFNmhaeHcrR2ZhLzdQMlhvOUNLU1N6WW9SUWdTTFdZbkRoM2ZYS2pJcmZFNU9mYzVhcGVPc2I2b3F5eEt0Sy9LOGJPckVmZnRXUkxmZm85dnZvVlJvanRLYXhXTEJZajZucWpTajhZamR2VDMyeDd0TUZtT2lXSkwxT3d3M2huUjZIYnJkalA0d3d3ckh6dTR1MTNldVVGUnpiR2x1dTliZkRuaEhremZnRjBnUnZJZWRUbDVEekZZQUFDQUFTVVJCVktlcGp2dHh3amxIV1phTlAzS1ZzYjBGUXBGbENhLzgrVjl4L3ZLRWYvWHJ2MEJ2OUJLZi85STNlVFVab1hhK1JsbFVxQ3dsVVlLcXFFQWQ1K2QrN1NkWm5IdUpxL3V6QTcrdlRUSG11V2Urek80UDlpbDJucVNqRHY1aVhqdjVFTzk1K0I3U3lISGxlMy9MWjcveUE0eVV6SysrekRlK2ZZMVIydUhGek1zampiVjB0eC9ncHovK0VVNnMzNEZDY3BieDFaZjQrZ1hCTUJuUlBTRGFFZlEzVC9IRXV4OWlrTDdqbDJhTEZpMWF0R2pSb2tXTGZ5S0lsTS81U09LRVRwYWlvZ2loL0Q5MjFpR3c2OE1odytHUXlYU0djZVlBNlZJN1NzSlArR2FvSUN5NXBWWHFvSnJtVmd2VkhiNC9CQmxLbWQxdFgzaTdmMmgyUG90R2dKVmduR0Z2YjQ5UGZlcFRWR1VWMUE4T0tVT2x0SlROaHR1SnVtbkkyMjJLb2lBdmNyVFJSTEVuRUd5b1k1SWgySGpWQ21hRE9rTWJRMlVzU2VMSkc2eHBtb3Vxa0gvaWMyWjhxNUtVa242L1I1NFA2WGE3OUhvOWpoMDd4cU9QUHNwZ01LQW9pa1oxSXFVa2ltV2pwbGtsSEc2Wk95a2JBZ2ZuaUpSaU9Cd3dtODJaTCtia29hSHFzQ1dySm1TVThyazdhWm9paENCSlUzcjl2bS95QWxRVW9hSUlaeDNXV0l3eFZLSHRxaWh5VHlKWkYxUkVpYytDMFlheXF0QTJ4eHBQR2lrcDZmZjZwRmtLUXJCWTVDem1DeXF0RVlnRHRqRkNIbzJRb1ZFTVJ5TnRDaXZDaGpDaXBwbE1lSHVkczB2aEJNcWhZbCtCTG96eENxa2dzM0ZDb05GWWE2aXFBbU10dG5JTnlTaUV6OHpwRGZvY09iTE4rdm9HVWFqOTFscVQ1M2xRTWxVczhnVjVOY2ZLbkxzZTJPU1JwOTdGMW9sdG9qU2xMQTFHVno3M3h3bld0cmZZMjlsaFBwNVNUaGE4WGZHTzN5SFh4RW1XWmFScEdyeHdQMzRvcFJvaXFaWVYzZ0loVUVtSCs1NzhHUCs2TytDNXM0NVlUM2poeTE5aFovMFJmdkU5RDdLNDhUS2ZlK1pGSHZ2NFQzTnFYZkxkcjN5QjcreE4rZGd2dm8rejMvODIzenAzSFcwZFpiN0F5b1FzVmREZm9tZHU4dXpYdm9vcFMxQUpTZXpuNGI3M0QzbjN1KzRtalN3N1o3L0ZWMThjOGZNZmY0cU4yREIyYXh3ZERObGE2NktFWTN6elZaNS81aHM4OVlFUDNKbThBWnpWWER2M0lsLzcwcFRrQUhrak9mN2cwenp3OExzWXBQK3c4OXVpUllzV0xWcTBhTkdpeFZ1RmpmVjFZcFVTeHhGUjVCdUJsSlJJcVJyVkNBTllXMXZqMnJYckdHTnhLeGtvcTNndEljMHFiZ21WZlozWE5hOEo5cFhnWldtYWhGZyszWHh0TW5DRUN3NHJIMTZzbkZlN0dHTXcydWVxK090WWJBZ1d6cXNLVTJtRWxDU0JJREhXWW8yaHpIUHkrUXpzRWQ5R3BWYWFzR3BOaC9OVjF1RUhQMTlOSG85RWE4dGlubU8wUm10REhFZDBzaDZSaklpam1EVHQ0aXprUlVtYVpwdytmWnExdFNIOWZvOU9wNFBXL2gvWGxWSUk2VkJLa0xpWXFyS04xZWx3OU1WcUxveFh6aVJrUWNFamhTRE5NZ1o2Mk9TekhDWnZWbEdIRUlQZks5YjNvU2dLNGlRaENvb1RIMUpjTXB0TktZcUZ0d21GT1p4UHB5d1doUThGMWhwdE5LVXVNVVlqQlBSN3ZaRDlrL3E4bUdsT1VaUkVJY3ZIR2Q4ZUJhQWloVnBwYS9Mak5tSEtIVllZckdmU2tEaWZyeE5VWFU0NU9xa1BWbzZUQkJVclZCSUZwVXkrekRJU0lXSEpoWFZvL1QyV1FubXJtSkwwdXoxT0hqdk9pV1BINlBkNnlHRFhLOHV5RVdVc0ZuUHlmRXF2b3poNTZtNkcyME5rS2poLzlSeFhybDdEYXN0VFR6M0J4c1lHU0lVeFBUYTJOcmw4NFRJdjNmenVIVDhyYnpWYThpWjhXSm9QeEZzRUVYeVlkU0RVYTd3U0dhVWNlK0FKbmhKbmVPbWJYK09GaTNOKzRxTS94ODkrOEY1ZS9QS0lMeVJYZU9EZEgrQ2pkenYyejc1SzU0TWY0cjd0NDl6OXkvK1NweXVEenNkOC9RdC96WDd2UVg3Nkp4NGppeVRDT1hRKzRtdGYvRHpsOW52NDJGUDNFaXRKblBYSllnbFlFSkwxdXgvalp6NzVTZXkxbDVqK3daOXhlVlR4OUVlZjVxRVRBM2JQUDhPRnExODZNTnJEdjR5c3RUaVI4UERwVC9DdmYvV2poMnhUZ3FUVFp5Tjd4eS9MRmkxYXRHalJva1dMRnYrRTBFczdyTFk0K2J3WkY4S0pRMlpLRkNHa1FFWUtXNVpOM015U25samlqYVYwdm9HdThOZDhTYUJqckF2V3FDWEpZMzFSdUsrUVhrYlFMQWtjNXhwbEMzZ2l3Z2JyRTQ1Z2dUSGVPaVlzMmxRZy9QbXNkUlNscGl3dHhqaTB0c1JDSWNJLytucExqV3lVTjFJb2hCVm83Y2tRVzJsa210THZkRW1WeEpncTJORDh1YXpSQ0tHSTQ1akIyb0RCc005NFBNSTU2OVVzK0V5YnNpeVJVaUdWd0Fsd1NMcWhscnpPdy9FaHdGRVRHcnk2bjZ6SkY2OSs4ZnM4SWNYS01YS0ZDQXQ3cHRDNHRIcWVBOEhBZ2FpcGRFVWFwd2dnejNObTB4blQyWVR4Wk14NE1tSG41Zzc3ZTN0TUpsT0swdWUrdU1wZ25NRzRFaUc4NG1aOWJaMHM2K0x6ZzVaRVVaS2xYdEZVazB0NDhrb0swVmo5YXA5YzZCb2pDbzFQVWtvRUNoVXI0aVNoazJXY09IR0NqZlVOeXFKZ1BCNnpzM2NUSWFGUzlVME5GSkF4T0ZQYjhEeHhHRWtKd29CVXhFbEV2OS9ueUpFanJLMnZvWlJYYWxscnFNb0ZwcHpqdEtaYVRNZ29TUVlwblRURmxoV3g3TEhlaTZqV0NyVFJEQVo5a2pUQldFR2xLeFpGd2NYTDU3bTVkLzMybjVXM0FkcGRjc0F0QVdEQnVHbXNXMGt6Zi9Ob0Z2a2JESGg2VFFRVzNPcUNLMmUrd3gvLzNoOHpYWCtZbi95WmY4YjlwN2Jadi9BRHZ2aTFGMGw3bW05KzduT2MvTlZQOHI2Zi9lY01qcCtrRXlmSWpTMkdnQzQ2ckdVRlgzNytPWjU2MzJuZWMzd040U3B1dlBoZG52L0dLenp4THovQjBXUEhpS1hBNklLOWF4ZVk1QVdYYm95WVQxS3VYcjVNYWxNZWZ2Zmo3RDM3UGM2ZHYwVFBEZG0vdnNOa011YnloZk1NNVYzY2RXS2RjckxEaFhPWG1GWCsvNlJzdGVEYzlUbWxtckszdTB1cC9EeURZcmg5aXVOYjY4UnZqZmlwUllzV0xWcTBhTkdpUllzZkNieEtRd1hpdzZJUWdFTEtlZy9nTjZyOXZyZXdUT2VMdzFuQkFFMm83VEpOdVA3eXh2WWJmeStFQWZsa0ZuZnd3WU8rTGx6OXYwRGlhS05ESHN5eUZ0dVRXRFk0Ynd5V1FHSWdVZHI0eHFPeUlrbGVJOVpDRUd4UlhuM2hqS1VxUzRUcm9ZVEFJTEFDSExXS3laTmtrWXBRY1VUV3lkZyt1c1dObXpjUVFoSXAxZGl3cXFvS05pR2FVR1NFSUZhUnozQXhCclJ1c21IcVFPTlZKVTVOMUVSUlRCUXBJcU1hd3NiYWtPV3pvcjZwVzVla1cycUs2dnRxcmEvMk50WUFBbDE0SzVwdlZwb3luWTRaalViczdlK3pjL01tazhuRUsyN3FlMlVOUWpqaU9PTDQ4ZVA4eE5NZlluOTN4UDcrQ0lNTjJUY0dHYXRtcm1Ta2lBTmxvS1MzT3NuVmRYYkxtZ3RrcEJORVNjem0xaGIzM1hjZm14c2JPT3VZVHFmYzNMbEpKQ1ZPT0pTUUVOYkNMUW93OEhNVFFwV2tGR1FkWHdNL0hBNUprd1Fwdk9KS3VJcEVPZTY5NnlqSGoyK3pNZWh4NnNRSjFvOXNzanZlNVROLzhWbVN0UTY1S1lqWEZaZXZYdUhTSzVlNDY3NjdpTE9NMlhURzJYUG5PWC94UEU3Y2FvTjd1NkFsYndKdWJYbHlGSVhtL0pVSlYyL09NT2JORXppZE5PS2Vrd08yTnp0ZUh2a2F2MUJmdTJXcUhoR1U4eEV2UGZzM2ZQclB2b3c4L2lTLzlzdWZaRjN2OHIydmY0NXZmUDBibEZ1bitSOSsvU2xlL2VKbitPUGYvVjJlZU4vVFBOa2ZNTzEzNktlUytXektvaWk1NTZHbnVQZVZyL0x5bVF1YzdHanM3QnFmKzdQUFVCNS9oRWRPOVJudDdvQlFLRGZqbWIvNlE1Njd1TXY1SDN5SGErSVluLzZkNjFSbGdSTVJVbGkrOVpVLzQzdGZGOHhIMTNqcDd5NVFmT1lQZU9uUm4rTGYvcmNmWmZmTU4vay9mdXQzY0hmZHgyWWFnWE9VK2g1U2M1bS8vdXlmSWdWWVUzSDkvSG1PZmVTLzQzLzY3MytHalRkZVh0V2lSWXNXTFZxMGFOR2l4VDhLdUpEcklXVDl2YytOcktHa1pHTnRuU09iVzR4SEV5cXJRM055VUYwSUF0RnhxODJtdHJFY3ZPRHF0Nit4bDFteFN4MCtqcUNxcU1tWU9zd1lmRmp3YXJMT3djUHIvenFNc3hodFF4Q3VQdEQySzl5U1ZHbElJV2V4RnNxaVFtdXp3Zy9WQk1ydDNxUy9mbTNKT2x4Q3MvcVcwaVJDdUJTaG5DZFU0b2grZjBDL1B3aEVqY0U1Z1RZVlVnT0Z3QkVJR1NuUktzSTRTeHhIbElXM1ZzVnhqTFgyZ0FvSGFNaWJPSW1KcTlSYnlwUlg5WGpIaGNWYUZ3Z3RFMEtMcWR1c0Q5elR1aDFaV3hPeVlIeld6WHcrWjdTL3ovNW9qeHM3dTR6SEkrYXpDWEVVYytvdVgwdC9aT3NJenovN0xOcFVQUG5lZC9QQkQzNFFaK0VMbi8rQ3R4MDVxS3FDb3NoSmtnUndkTHRkb2xoaGJlekZDTFZKTGFpRGFzSlFoQWM5V1JkVVVYaUwyQU1QUE1ER3hpYldhTXFpNE95cnI3TElGL1M2UFlSdzJKQmhaSXhldWFVcmQwdjRSUytFUWluSitxREx5V09iSE50ZTQram1nT0dneDhiNkdwdGJhMnh1YkRMczl4QVluUEc1T1ZZb0ZubkZVNCsvaCswVHgxamtKV2N2WHFLZmJIUHA4a1ZlK2M2cjVIckJ3cFpjdUhRRnF3MXA5UGFsU042K0kzdUw0UnhjMjVueko1OS9sUitjMlEwSjUyOGNXYXc0ZGF6UEEvZXM4N0gzbitUNGRoLzE5KzNGZG83UnRZdjg3UmUrd2NiREgrTVhmLzRqZEdmbitKTS8rbE5lMlhXOCsrbGY0bU5QdjRkajZ4MGUyUDV2R1A3TlgvQ1ZyLzBWMzMzbTYzejBYL3dHSDcvSDhPZC8rR2xldUpCenJLZVlDOEdsYi8wTm4vcStSTTlIbkRrN0pqdXl3eGMvODJuL09VazMrZkJQZlpUVFAvM0wzSFBsVmY3TDFjczgrT0Yvd2ErOGQ1dHZQL05WcmhScnZQLzlUN0xWVHhCWWJwNS9qcko0amsvOHdqL24wWHRPa1FEV0dJdzd3YS84eHYvSWs1dmQyNzR0azAvNDY5LyszL2xlcFcvN2ZJc1dMVnEwYU5HaVJZc1cvL2dSY21HTTN3WXJKWW1FUWtxRkE0eDBkTHBkK3IxZVkyR0IxU3lhMXppenM2Lzl1dHZFTXF5Mk50VXZFUTA1SThObzNXc1NQdzExRWh4UnpaaERDNVVJTmRIV2VITGlRTWh2blU4RHE0d1FJTEhXaGZEWkN1c016a3BzSUxFODZlTVFJcGkwNUhJa3psbWZ3K0lNVVNRcEpEanJpWWI2ZlZqbmtDck1QNHFCN05KSk16QmhFTkliZ2F4MVZLWEJtQnpqNml2NDNKVzkzVDBFdnVFb2lpS1NKQ0ZOVTlJMHhUblhxRy9xTU9Na1NacW9qanFYcFZZZzZWQVhmaUFjT0ZqTWF2VlMzUzVWSzM2c05SaHRtOWF1OFdqRWFEeW15SE8ydDdaNDZxYy93ZVB2ZnB6MXRiV3dMZ1NQUFBJd1gvbktsemwvN2hJblR0ek41c1k2eHZnc0lPRWtXWmJSNzNVd3hxS2tJRTBTaEpRNForclNzK2JtK3R3aGdSUXNNMk5yYmswcTBrNlhlKys3bjhGd1FGNVVGUG1jUzVjdW9xVGc1TEZqeE1vVGw1R0t1WjVjWTF6cGhoUlNnQktPT0pJa2FVUW5Temg1NmppUFAvWnVubnJ5Q2Q3OXhKT2NPSG1TYnFlTGRCYnJ0TGZHcmQ1L0hFaEZwQ0pPbmpyRnlidnZJMGxTakxac0Q4L0RUSkhmWEhCdFAyZm44bFhtTmllTEpVa253ZW0zNzU2MEpXOWVBN3ZqbkxPWFJseTdPWC9UeHg3WnlManI1SUR4dE9DcnoxL2w0MC9meGZwYWhwSi9EMG1qRUF5MlR2Q0pYL2xYMkh5ZmIvekZIN0UvdXNuTFozZElONDh4dlhxR0wvNzVlV28yZnBFYjduL2lBeHdaOUxqditBQ3F5NXc5ODNlTWh4L2hsejkwM3kybi8vQlBIWHBBWlp6WVdtYzkwMXo0MWxtbTZkMzh3dE5QY2Y5ZFBjemtPcGYrNWhzODgvMEJIMzdzQ05jdlhlYksrWmN3L2VQY2YvOEQzSHVzajhDRVlhY00xOWJaV08vZDltM3BYTkxydEhLYkZpMWF0R2pSb2tXTEZ2ODBJWlVDSjBMNHFpTUtHOHM0U256MkNRS0RKYW9VVlZYaEczdHUzVFBVRzNIblhyL08rS0NuNEE0STlkUUhqNUkwVWNncmZGQ1R3WE40V0s1V3pJamxkWVYvUW9UUTR6cEU5NWJMMTgxWmgwYnRITjdHb3czVzJPVXdWOFEzelZqQ3RSdzI1TnA0SWtUVmVTck5pdzVhdldRZ2IycHRrUkFTNjZ4WEZFbmZmdVdjUTFjRzZ3cC9UQ0JsYnR5OGdTa3JzaXdMNGNhYXFxclFXcE1reVlHR3F0V3YvcjBGSXNaYWpMRVlvOUVod05oYVQ4S3BVQ1h2UWo1UTNhSlV2OFlZUTFFVXpHWXp4bU9mYzVQRU1ldkRBZHRIdGpsMjlKaTNkMm1ETVpycGJNYTVjK2ZvOWZ0Y3UzNmRULy8rcHdISGtjMHRraVJCS2tHV3Bxd1BoMmlqVWNMYndGU2trTVJlWVZOYjllcjNVeE9Rb2ZxN1ZtYXBPT2JJOWxGNjNSNWxXVEtaVERuLzZsblNPT0xraWFOa1NlUTd6QngwMHBUTHZTNkx4UlFsSWN0U2ptd01lTmU5cDdqM3ZsTTg5dGdqUFBUUVF4dzlkdHczUTZkZGhFcEFDbXhOYkswc09wL3BMQkV5ZEtVcEdYS0dGTmI2ejkvTksxZjQ1dDk4bmtVNUlSY3pFZ2trQ1VTU0tJN29wQjFlNE1LZFBqRnZLVnJ5NWpYZ2pNT3UyS1VpSlc3OVpYWDRHQWZXT3BTUzNIZHlTSllxdnZiQ1ZiNytyU3Q4OVAxM01ld25QL1I0QkpBTk4zam9zVDR2Zi80LzhhVXYvWURUbi93QUh6eDZEMkNaVDhZUWRla2tDbHZOZWZWN0x6RjgvRzQrK1Y5OWlJMStCN2Z2bWRDajl6M0c2ZmM5K3NZdWFpdk92L0FGL3ZBdm4rSGVwMytOK3pjektpczQ5ZkI3K1dUUzUremxLYU5yNS9qR041NWxQTmM4L3VHUHN6MUlWMzY1T295WmNPSE1LL1IzNzZDOEthWmMzVm5ndG43b3FXblJva1dMRmkxYXRHalI0bTJMSkk0RGR5QVIrSXdVcFNLaU9QSUJzSFh1alJTb2tKMGlwR2d5THcvZ1R1VW03dUEzN3BiSGw2aHpkbTU1WGdnT1V4Mkh6M25RMVZKdjJwZEgrTWNDN0syYnAxdnNYYUd4Nm5BZ3M3Y1RnVEgxTWEreEVRdTVObldtamc2S21QcEo0Ynltd3dtTnp4b1NSQ0pHcVNoY3pJL1ZXb3ZGaEdzN3JQTldKcXMxc3F3b1pJSERNWnZPcUlxaWVTK3I1RTJhcHNSeEhMSnV2STJxdG5IVm1UaFNTbHdZWjFWV0RUR3plbTlNWmFtMEoyN204MFZUZ1YwM0sxVlZ4WFEyWXpxZk1aL04ySm5uNEN4N3UzdVVaVW0zbXpFZWo3bDU4d2FMeFFLcEJOdmIyMGdwV1Z2ckUwVUpXWnA1WWdaSUZQUTduYUFRa2tnVklhU2lNWSs0Wlk2UGlpTGYvclNTN3dOZVVWVldtbGRmZVFVWDJyVjJkL2U0Y2UwcWp6MzhJSjFJa0VnUXdpQUVkRHNaSHpqOU9GcS9pd2ZmZFQ5UFBQRTQ5OTEvaXZXMXRSVkZqd0FWSTVRQ3FVQkd3V2ZubGd0VmV0OWRIYTdzRjZuRUdJdDBHbTJsWHlQT2N2Zjk5L0QwVDM2UXYzdmxlNXk5ZW9aTzFtRnp2VStwSzNTcHNick52UGxIRFNGZ1k1andybnMzeUJKMVJ3TEhBV1ZwT0g5NVFxVXR1K09DZTA4TjJkN3E4c0lQYnZDdWU5Y1o5RGIrWHNvYnozQXFNQlZwOXo1KzdsZC9sUlBBZkh5UjMvOC8vMitPZnZBWCthbkhqMklYZTZqZDYxelVqaWhPaUtTZ3RLRlpLL3dpZVNPdzJxQ1NQZzg4K2w0R2FjRzN2dkYxQklheU1rUnhoQktHeVNMbXFmZCtHQ1VGS3F1WVRPYXNaMnRCS3FuQW5lTjMvdVAvUmkrNnZickdXY05rZjg3alA5K3FiMXEwYU5HaVJZc1dMVnI4MDBPYUpwNmNjQUpoZlNOUDNBVGMrczJ2Y2pEczlManIrQW55V2M2Tkd6ZVl6cWFoV1FsRStMdThOOVFzYlVDSGNidEhiN3Y3dUMycDQ4MDYwRlQrSEthQ0dpTGxZTTZPQ1hzVjJmd2JyZ09FRE8xRTRnNjVQSWZIVWF0b1hFbFZMckMyQkx6eXB0bXIxOVlpSnhvMWs0TW16TGRXdG9DMzlBaHRtbmNocFVRb0VFZ1VxbW4rY3RaWFlnc2p3T0t0V2ppc3E3TjhIRVpycXJJQW9Dd0svbi8yM3F4Smt1UEE4L3U1ZTF4NVYxWFcyZFhWRnhwQTR5U0g1QXhueDNhR2M5bHFxTEdabFdRbU0zMEF2VWlmUVBvTU10T0xiRCtBbm1SNlc1UHR6dTVxYVJKbmh1UndCc01EQUlGR2R3TjlWWFhYZldYbEZZZTc2OEU5TXJQNkFKb2dTSUpVL0lHMnFzcUtqUEE0TXJyOUgvOWpOQndTK2tydGtzUndxaWtteXArU3dKRlNvbjJtelN6aGs0N0haRm5teVIrWDB3S0FzUmp0UXBPSDR6SDl3WUEwUzhsemwrY3pHQXpRUmM1b05DSU1BbXBKUWkyT3NkcGdyT1hCZy90dWJJR2swV2l3dEx4RUhFY1lZNUJLdWJHcGlHRG1uQlI1amdRL0JrZCtJQ1ZTV0NRU3FjSUpZVk1xaTl3MVUxcld3RnFGQ2hRV1M1YU9VUmpxb2FRV1FMc3VXWml2MDJtMzZDNTA2SFlYdUhUcElndmRCVlFnSm5OZGF6WGFVV2dJRktFTUNhS0VNSWlRS2dRbEoyb3ZhOHowQ2pYYTI5VGN6N2syN093Y2NIQjhSbVlNYVpFU1JKTEI0SXg5M1VlM0V4SXpSeHdabXUwbVNnYXVsaDRKL1BNelBqQy9mbFRrelF0QUNGaGRhdktudjc5QnB4Vi9HdWZMMlREai8vbUhUWDc4NFI3LzhlL3VVVTlDQ20xbzFNTFBGWHI4cWVPU2lpQU1DUUdLQVp0MzkxbkVWZEdaSWtCNXVWaUpQQjFScEJudFp2ekMyNUFxNHZJYnY4K2ZwQ2Y4bS8vajczanB6ZGRRZzBmODlLTmRYbjM3cXpUTUFkLy95UzJ1dnZGN1hHb1ozdnZvUTRhTmRTNHNkWkFXNHZZYWYvQm4veTFyYjE4bkdnL0lSVXluVlNNZm5uTGN6NW5yTGhLUmNlOW43NUl1THp2WldvVUtGU3BVcUZDaFFvVUt2MFVJdzJBU09JdFVMdkJWdU9RUUtVcG5qNlNlMUxoNjZUTGQrYTZyZkQ0OFJGdkxXZitNQjUvY0k4MHoxOG8weTNnOFQyTHplWjRYV3p0dEoySkdaV1B0K2RXZDgwK1ZuaWFKazdCTWE3eW5ZY2hUeGMxVEQ3S2Z4ZWZZZ3Y3d2hMeElNYmJ3V1NiVGlZS3hGbWw4Z0s1eXFndURVN0tZMEgwRmtNTFBoN3lZb3F4aWw3aDUrclRseVRnU1lqTHNNdlBIcTRpc0kxTjBZYkVXeHFNUmc4RmdRdDRvTlMybktjK3pVb3FpS0Nia2pyYVdRanVGVGxrMVBod09HUXdHak1kajhseWpmZGl5OFRhejNLdHQwaXhqbktWa2VVNlJhNDRPajBqVEVVSUk1dG9kR28yQU1Jd0lhd0ZTS1VJZmtpd0RTUmlGeEZHTUNxU3JQdmNxRldFZ3p6STNWdW4yb1pZa2xPVmhudTVDK2FCbWQ3WE9GTzBJZ1JCVGU1OFE3bG9PQXNYSzhnSzFwRWFyVmFkUmkxanNkbmo5OVZkWVdWbENLbmVkYUszOWxTTW54TnlVaWxGK1RDRnhYQ2VJYWs0VUlBVFdFendsV1dPdHdScURMdktaN0NmSjF1WTIvOHYvK3I4eHpEV2Q1VG1TVGtCS2p5Uk9hQ2NkUnYwK1VSalNYbWlpaFVBS2R3enNMeGhUKzh0RVJkNjhBS3lGclowei90My9lNWNvVUo5Nkk4d0x6ZmIra0N3emJPKzVyQndoNE1yRjlpOXRjQlk0Mi82WVc3c25MSHp5TWJzYlRSYWVkR2RaVGYva2tFRXY1UFdsWjJmUFBCTkNnSlFnQlozMVYvbjJYLzFyNHFQM3lPVXQvdVF2LzVyRi9DNjdRODN2Ly9tMytjYUtadFRmTGplSUtWSjJ0eDh4YUszdzVzdlh1ZmRQMytGQnVzSlh2L1kxaGcvK21SLzkrR04rOTYrK3dXdGQ2TjEvajU4Y0haRVZtcnA2dnJxcFFvVUtGU3BVcUZDaFFvWGZOQ2doc1RqRmpjdXdGWk84RHE5ajhSTmtWK1U4MTI3UmJqWllYVjVpbEdiczcrMnovZWd4YVpGaHpaTjJKMXYrUDhWVHZxZnovN2llYlh6NjRtQUFWVzdnM0NhTk5jL2RsckJUK21jV2VWNU1RbnF0RDcxeFRkcXpwSkhQdzhFUkNkYXJrNTV1blBMRUExTkx6Q1F2NWR4Z1NuTENFVDBZNGNnQlFGaUROc0tyZE55NFN2dFNxYmdwaVp5U3ZDbUpqcElVS0ZWQnBjVnFQQjdUNi9VWURvZGthVTZXNTI1ZnRkdjN2SEJodkhtZWtXdExuanUxelhnOG11emZPSFAycmRDcmZJSXdwRjZ2SXdPSkVtNHN3NkVqZXNJdzhnSExJVUVnQ1ZYTjdac1FTSVFuWXM2ZmpXbU5kMG1lMlVtZ3R2RDVRTlpha2lqaXd0b3FMNzF5bmE5OTR4dGNYTjlBV00xZ2NFYWVEYkJtaE1XZ3ZXcktXdVhDajB1M2h0ZFFTUlJDU0ZmZEhzVUVZZUtzVXM3MzVLNGxZN0JhWTMxNzJZVEVLYTg5TEtQeGlOMmRiZlo3aHl6VHBSczFFWUhCbWlaSFc4Y2tZVVNyR2RBL0hxRUpDY09BY1RwZ2xKNCs4enI5TXFBaWIxNEExc0pnbUxPNWZUYjEzajEzV2VlUGJOUmNYVnlhNitmYVVuLytjWlNTTUZoODVRLzRyMkpEUE9qeGFPc1cvL1p2dmdmcmF6ejRoLytMZi9QVDczTHRqZDloNCtwYmZHUHhFcUd3NkNMbDBjT0hIRFV1Y1czcDJka3p6NEl4bWp4TlNiTjhVcjBudFVINzc0dWl3RmpIbkJhRjlqZWpqSFNja2gvZjV3ZmZmWWZSeTM5T3FCU2k2UFBEZDdiNXl0ZS93bXF0enZqeGgvemp1MS9qNVQ5NW1WWTk0TTUvK0E3dnZmVXFmL0RxQ21IRjNsU29VS0ZDaFFvVktsVDRMWUhMUFpFdVUyWFNoZ05XdUdZajY5VU9zc3lPOFhNT2hTRU1GVkVjTUQvWG9kOC9LNTFGbjVwcDg5UnJ6L2luOWJQSWxDY3J0bDhNWXVhUG53OU5Hb2xjYUxIVlU3dlFrK3VmMnF6T00xQnVydUZhbFZ3ems1dm9Hd3hTZWdVRzBobTFmRk9SOFcxRGhhK0tscXBVMEpUNzV6S0huc3pYc1lEMWFoSTg0U0tGOVpFOUJvRlRpV2p0aUFJaEZjYVRST1B4R0hDTlVxVVNKOC96aWVMbVhGaXhjTEVVYnU1VXVORGg0WUN6c3o3ajRZZzhMOGlMSEZPU04zbEJVV1NrYVlvMjVudzJrQjlubm1ib29waGsxMkJkUUhZUUJzUkpRaGdHMU90MTZyVUdOaEVFUVVnVXhvUkt1cllvSWN1MElqZlJ0SFpLY2dsY1lEVHVWKzQxNjdjbC9UTitSOTRFZ2FUWmRDcWJXaEpqY2VkTis1d2VFRmloUEZ2bkdybW1DaTNjZHEwUGo4WmIzSEQ1TnNZcnY0VHp0UGxHcVRJQTI4bUlTbkxNalZWVHE4V3NYMXpFSEk1WlhHMFNSZ0pMblE5LytwRER6VDNDTUdCMWVZN09ZcHZUL29ETzNBSmFaUFRUa3hlNzdIOE5xTWliRjRBVWNIRzF5Yi80blhVYWpmQUYzMlU1NitmODQ3dmJiRzZmZldGajBkbVEzY2ViUE5vNVpUZzQ1dC85Ny8rUjl6N2VJcjd3VmY3bi8rbXZXREFuZlBqajcvSDMvL2hkZm5LV3N2SHExMGl6Z2xjdmhmem9weDl4NVkwLzRXTG54Y21iOGVsajN2bitqL240a3c5NXZEbmtiNy96bjFHamJlNDkyQ1A0N25kbzZVTzJ0N2I1eVEvK2xzT200ZjdtQWZ2OGdQQm9tNXA0d0wwczVyLysrcXZVb29pMVMxZnAvdC8vaVR2YkoxeDkrUUt2dm55Qi8vRGhiUVovK0FwWFgvOEdiL3pnSFg3d3cvZjR5dVUvWmE1ZVhab1ZLbFNvVUtGQ2hRb1Zma3RRV2xYS1pxTlpZWXFZVHNnZGFTQkJXRWZzQ0VzWVNscXRPbk9kTm8rM0pZVjV2b3JsbDQxcHpvbVlqTjhKWDhxR0t2K0trNm93RVhKOERyZ21Ka2ZhV09QQ2NLVlVYbGxSMnBuT2kzeXNQemJXTnprcDVkcWtmRlhTZEx3d1VTYzU0b1lKL3lTa1FGcUJFaFlqQkZMcW1mZDZLa2dLMGpRakRBUENJa0xsK2JuUVhpbWxlK2o5UktCdmliSXF2RlRYak1aalJxTXhlWjZTWlk2c3lYMERWYWttS2ZPRHl0eWZjbjl6YlJERzVkQ1VzUmxhRjJoZGtJNVRrSUxqb3hPRWtDZ3BrY3JsTFNWeFRKSkV0Sm90b2ppaDBXalFicllJQTRVc3ZXWUNGL1Jzd1VvZnFpMWNQeGRJcEhUVWwwQmdkTTZqclFmczdXL3lnNy8vejNRWHU2d3NyN0swdkVwM2NaRjZvNFlLbmExTENRT21KRnZzMUZabm5acEhLb3VTQ3FGS3hVMjV6MlVWdkhFS05Hc3cxa3h5ZXR4aEZrZ2xXRmxhNUgvOEgvNTczcjMxSTM1eTh5Y1VXUHI5akx4M1JqMVVHR09Kb3hocEJNMWF3R2k0VDYwZDB1aDhlZWVoWDk2UmZaa2dvRllMMlZocjBtbkdMK1FmdFJaT1RzZDhVQXNSTC9LR0YwUSs2dkhlOS82R2YvKzlqNUROSlRhdVhPRmJmLzNIZlBOMzNtUzVVME9JSlZZM1h1SVB2clhEVDkvNUllLzg4M3Y4cCs5S2x2NmJyeEZmZUkwLy9PYmJ0T0lYRDVZeFJjN3A4UWs2V2VHcmIwQTJPZ09hdlBKeUU3SUJmUkxlZXYwdElPVmtDQy9kK0JvZ09EN3NFYXcwK2NhM3ZzcHJHd3NvcFZoWWU1ay8vb3NqVkNORXhTMis4dnQvVHZ3d0l3NGs5YVhML05tZi9pdCtzaGRTMkM5dnduZUZDaFVxVktoUW9VS0ZDajh2Wk5tb0pBU0JjTlhnMHR0elp0bUhNbXRrSWdMeFc1Z0ZMd0FBSUFCSlJFRlVSRUtqMFdSdXZrT2pVU003NlRIVnF6eU5Yd3V4VXpJcGp2MmdaRVhjcE42cExpYjZtaWZIWjEzV2labFY1bGlYeHpJYURuM1FyOHU4c1Y2ZFVkcW5ySFZOVW1VZHVER1dvbkNFajlZYUZZUXV2MlppRXpPVElKOVNxZkdrVGNLUk9TNVpTR0pjRm91ZHFvT01McEJBVVdUa2VVQ2Fwd2psNjZrbktwVEFXK1RNWkovSzM1VVdNcVZjVm1rVVJqN3NPSjNZc0l3bm9ZUjBtVE9sZ3Fld3hsV3VuNU1PdVR5ZUFnZ1NSOEkwYTNXaUtKcGNJY0xuMDdqams2TjlpSE02R2pNZWpjZ0twL0o1KzQwM1dWNVo5c292NDdSVFpTQ3hFZE04SE9PT2xCRlRpNVVGUm1sQm9SVjVvQm1QTjNtOHRZV1ZFaXNFVVpLd3NiN0I1U3RYV0Y5ZXB0R29JNVJ5T1RWeVpzWXNBb0tnUmhqVlBIa0QwakFoc2JBV3REdVB6dEpWcW9WS2paVlQ2aGlkRWtjaHI3MzBDczA0NFBEa2lMWFZpK1IvK0tlY0hQZllmclRINXRZbXUvdjdCRFdCQ2lSNUFiVjI4NFV2KzE4MUt2TG1CV0FNUE5qcThYLysrOXNFd1lzVEgwV2hPVGdlVFc1RXZ5Z0VFRGZuK2ZvZi9UVWJYLzB2cUhjV1dGenMwa2dpMU15d2hKRFU1aS93elQvNzE3ejVqWC9KMFZpeTFtMnl2clJCMG16K1hGUlN2WHVaYi85M0c1OXJ2Q1pQS1Fpb2hjNzdHcllXK2Ixdi9aZElGYUFFckx6MEJpc3Y0ZTJMQVplKy9pMVdiVUF0ZVZGMVU0VUtGU3BVcUZDaFFvVUtYMzVJQkVZQ1JpSks2d2hnamNVTGJkelBibUVuZXBBQ1paUjdWUW1pSkVZb3hiUlA1OWVMOHlTTThWeVN5KzNCQ3E5U01UNGZaVHJKWnFMYUViUHZubDB4QWtFZ0JBZTdleVJoU0JRcWduYUxrZ1N5dHN3TThtU1FjU1NERUFKanRDY3BOSEhzUkU5bVlvNHkwNjFaTVhsbHVtMjNmWXZGQ2pNaExvd1JibElvY1lRUmpsd3FvdENSVTlwZ2RZSHhKQXR3VG5FejI3UlZ0Z2RIVVVTdFZxTmVxMUZMRWtaeGpMWE9MaVNWUkNybHlSSi8vTFJCR0o4TTR3a2dnWEF0d2twT3NuVFNOS1VXeFRTYlRSYTdDOFMxbU1BSEVrc3BuYkpyNXZCcnJYbndjSXVidDI0eFNzZVVKRnc1dlpRK2oyYVMwQ1RjTmV0TVRMNk5TMWdRRWt1QTF0SlpCQXUzbk1IWm5MUWVjZnZPUjl5NWM1czRDSmhmbUdkajR4S1hMMSttTTc5QUVpZSt5U29tQ0NLRVVKUk5ZdFlyZ1N3Q3JNdEhOVWFEMVdCOEJvNC95OFkzaHhYYXVBWXUwK1Q2eGt0YzZLNHlHSXhZNmk1d2NXV0YxNjVmQjJNWmpGTWU3anppNXIzYmJCM3RZZldYdDBHbkltOWVFRmx1T082TlB6UHpaZ0pyMGNhUzVsK2dpa1FJcEVwWXZuU2RaZmhNQlpCVWl0YkNNaTMvY3hRblAvY21YU0w1NTZ6d0RrTm1lNjJFVklUUE9YeENDTUphazRxMnFWQ2hRb1VLRlNwVXFQRGJoaklYQk9teVFqQlQ0cVBNK0RqM2ozdWY0U0tFZEFTQ3NkVHFkWUlvd01yUzYrTVdmVzZMMHpNd1M3ZzhiL2xQVzJZMjZIajJkMkl5WGp0RFZMZ1EzQ2dNeU5LWnFPQ3lhdHg1WlB6dU9rbUhsSUlvakdpMzI5VGpCSUZsYTNPVHh6dVB1SFRsTXBjdXJkTm90cHg2YWRvZGZrNzRZeTBUU3hLNFkxK3FOS2FLSUNhdFhjK3ZYSGUyTlNTWTNBZmlGaTY0MkZycmNqNnprRnBSK0F3YmlSQzVVOHZNMUlmUHRsQ1Z4MVFwUlpJa05KdE5zaXhqTkJxakM4TW9HTG9BNHZIUUVSSCtQVVpiVDJyNWEwa0lIMXh0U1dvMW1xMG1lVkhRNy9jWmowWWNwQm1EUVovK29NZkd4Z2IxZWgyblRETFQ4MlBkUGg0Zkg3TjNzRTlucmtPYVpSUmFFOG1TSmhEK1hMdVRiTTBUMUtFVmpuZ1VBb2xFaUFBckhLa2p0S1FvTFBjZlB1VG16Wjl4NWZJYXI3NStsU0FJc01hd3QzZk0vdjRoNzcvL1U5cWREcGV2dk1xMWF5K3p0TFJLSEFlT3RCS2xWY3Z0YjJtTGN4bElPZFlVL252ajJzYU1wZEF1N05ya0k0SkEwV2wzRUthRG5UUDB6azVKOHhRWktoZTlZd1MxV2gwWkJ0eDVlTS90QTU5ejd2c3JRRVhldkFDa2dNdnJMZjc0bXhzMDY5RUxOU0ZaQzJmOWpPLzk2QkYzTjcvQXhPb3F4N2RDaFFvVktsU29VS0ZDaGQ4bzJITENYU3BQWEtnSVNrNFZHcExTbGlJbXVTMVdDSlFuSmVJNEppNGZ4ajRqUytiVDdGSy9xSlhxeVhkLzJwUmtkbHVCVWx4WVdTV2RjN1hZdVc5VHNzWjRza1lSaG9FTCt3MUNvamhHS1Vtb0ZJRlhzVWpsckVtUE5oL3k0UDVkVmxkV3VIVHBFdlB6Q3lSSkFpcEErQWZzRnNqeU1ZbUpLSW9jSVN3cWtKRE5rQ2QyMXVqanY5clpuNW1RUGNZWThpeG5OSGFreU9scGozNy9qSlBUVXdwZFlJMnZKemNhckhJS0hHTW50cWVTNUNyUHFaU1NNQXduWTZuVmF0VHJkZHJ0bGx1ZnNGanBTQ09wbEZQM2FEMnhka2toblcxSkd6UjI0dmdLcENLdXg5UnFOUWFEQWFQQmtORjR6S1B0YlU1N1BTNXZYR0poZm9FdzhBMVkwcEZmdWlnNFBEems1UGlFcEZaak5CeFM1QVdoa2o1MHV0d0g2Yk9NclplSmxTb2luM1hrRytLeDJ1ZnlDQXdLclNITE5QMWh4dGJ1TWYyMFlQOWdqMWFqenNiRkM2eGRXR0pwc1lXMWlxT2pJNHo1bUozZGZlYm1Pc3d2TE5CcU5vbWlDQmxJaExVWW5WTVVPY1pvaXR3Rk5aZld0TXprSEo0Y3NmWG9FVklLWG43cEdtR1V1T3lrUENjTVFocWRCZXhnZ05ZRnRib2pCNGVERVR1UFB5WXdpcm1vUlM4ZHZ1akg0bGVPaXJ4NVlaU1N0ODltdFFNbHFTV0tKRllzZDJzY25ZNklueWM1cVZDaFFvVUtGU3BVcUZDaHdtODFwSFRCdWRaNjY0MnhidHJySkN1bGRNWFBNM3dBckpTZVZ6QUlBVWtZMFdrMmtWS2hqZjZNTGY0aWVQR254VStGOFpiOGgzOUpTa1d6WHVmS3BVc1lyYkhHWmJZVTJ1dGVadDlxZmNaUG1mRWk4RGFhQ0tsY2ZreWVad3lISXo1ODd3UHlQT2ZDK2dVMkxsK21zN0NBQ2dMQVV1U3VFVGZMTXF4MW9iU2o0ZGhuNjB3SmlKS0RjSmsyQmwxbzE3U2I1NXlkbmJHenM4dk96ZzZQdDdmWjJYNU1vUXVhelNiMWVwMVdxMGtjeFlCRldJTUNvc0NSVUVFVStpcnVrRks1WXJSclNaSlN1RkRoR1RWT3M5bWM1T1NFWWNCZ0VKUG5PWVBCa0Y3dkZHRXl0R0tpT3BGQ3VrQm1mdzNvSWlmTlVwUXVDTUtBaGZsNW9xVWx6dnA5VHM5TzZaLzF1WDNuRGt0TFM2d3NyOUJvTkZCS29mT0M0V2pBNmVrcCtXaUVMWElhVWVpVVJWNWhNeFdJYWJTeGswdTFQTmxTaW5QWHNCWFN0M1pKaEFSck5Ma2VJWlZnTk1wSjAyTkFjZHBQR2QxL3pQWkJqL1cxVlY1OXFVbXowMFNHRFJBaC9jR1l3V2dUYTF5amx3b2tjNTAyalhxZFdoSWpoYlBoR1p3eXFpZ0tidC85bUsyZFI0elRQbSs5OFNaeHJZN0dzTG43bUU4K3VzMi8rTDF2VW9zVG1vMEdaMmQ5ZG5kMmFUV2JQSHIwaURpTytOcFh2c0wyOWpaMzduN3l3dGYvcnhvVmVmTUNNQlkydDgvNHQ5LzVoRUNLNTk3UGhJQzVWc3lWaXgydVhlelFhVVY4N2EwVnJsN3NZSXlsV1krb3BETVZLbFNvVUtGQ2hRb1ZLdnovRE1KVldtdlBWcmlBVnAvOU1qTUJkb2t1MDJEWXdncUVkYW9ES1NXMXVJWkVvSDlwb1RkbHNEQThNMWxIekh6alE0Sm5UVitUZDRocElITzlsbEJMWXJReEUySkFsUFltWVo5YXZmWjE2VDVXeFRVa1NZVVFJVWtjVTYvVmFiZGFEQWNEamcrUGVmaHdrL2JjSE5kZWZvbVZsVlhDTUp5RS9tcHRYQ1lNamlqUjFsVzF1L29xRjJDY3BSbTlYby9qb3lQdVAzakF2YnVmY0hwNmloQ1NlcU5PSE1Vc0x5MDdSVkFRRWtZQlNSS2pwQ0tKWTJwUjRwcWI0cGd3amxCQjROcWFqSFkybnJ6d0lkVE90bFRLWlpTU3hGR0VhVFE4U1JWUXE5VVlqVWFjbnB5aXRXYWN4bUFNZ1paVE5ROFdiT0F0VlpZZ0ZFaHBVY3FpcEtzNGorS1E5YmsxbHZKRkRnK1A2UFY2SEJ3ZE14aU9XTCt3enZMU0ltRVVFQllCM1c2WE9IRHVrc1hGUmFTVXpxTGtKVXJXRTRqT25pWW1haCtuSG5QV1B1ZHdraTdvMkZlQUN3RkNHNlNFcEJhN3JDZEF5Z0FWS1pydEptdHJhMXk2ZEpsNmU1N2VZTWh3UE9iaStocnpjeDJNa1JoYm9JMWgwRHRqYjNlSDhYaUVMakxhelFhcmE2dk1kK2RvTkJvZ0pVWWJramltMDY0ek56L1BlN2R2OHVEUlE0NE85MWxxdDVHaGR1dlRoaWdNVUZMeDdydnZVdWlDcXk5ZFpaUU9DWlNnOVRtaVJuNVZxTWliRjBTZ0JMVllFYWpuSzJqcXRZQTNYMTVrWmJITzBlbVllNDlPMGNiU3JJVmN1ZGdtanFUM0djclBWTzlVcUZDaFFvVUtGU3BVcUZEaHR3UytjbGxKNlNiZDlvbGZVallvblZkbFRKUTQxaEFITVkxNmswZ3BpcXo0SllZVzIyZDg5K1FTeWdYK0N1R3phbWRJbkpMRkVZNTBpYUtZT0VtY21zUHFpYzNGR291WnRHMEpySFYxejlLNE9pUHAwMmlVRWtnbHNWNnhFbGhGSEFiVWF6SHRWcFBCc0VtdjMrZkg3L3lJUnJQQjlldlh1WGJ0T3ExNkMyR3NhMnRDVUJoRFZtU2t3ekc5MDFQMnRuZlkydHhrYzNPTDBYQklGQ3ZxalRxdGVwMTJvNEVxbFRSQlFLQVVRYUFJZ3RDTng5dTBwQXdjeVpiblpIbU9VQW9obFEvMHRiNGgzbWZ2U0VXb2hIdS9jSlhlUmlxaU1DS0pFMnBKUXRwcTB1LzNzY2E0N0JzQmFSUlJaTG16WjVYcXBRaHFQdk5IS290VUVoVUVoR0ZFSENja2NVSzlWbWUrRTdPNnZNckp5VEdQSGoxaU1Ceng0T0ZEc2p4blkzMk50bGV6Nk9VQ0FCVUUwOGF6TWt0SU9KcFJ5cEtzc3dqVXBBSExMVklTa0Ura04vblhBcVhRVmhESEVWRVNVNnNuckt5c3NISHBJc3VMSzhSUkFzSWdsRVNwQkVUb0tzR05vVENTSW9jaU4rZ2laelE4NDNCdm13OSs5aDVDV3VZWHVseTdlcDIxdFF0Y3YvWVNvM1RFblZzZmMyOTdrN0hNc1pHZ1ArNHpIQTlweHBJQ2c1YWFJSkcwNTF1c3JxNlNweG5aYUV5a0ZLdkxjNy9nNStlWGg0cThlUUZJQ1J0ckxmN1Z2N3hNdXhVL2M1blF0MUJ0YloveC9SODk1dDdXS2NOeGdiV1dLRlFzTGRUNTNiZjcvTkh2WG1SdHVZbVM0b1d5Y3lwVXFGQ2hRb1VLRlNwVXFQQ2JqNUtVa2JnZ1d1RmVQTGZNNVBVbjN5TWxRUml5c0RCUGtpU014dW1URGRkZkVGNDAzY2JYZjF1L2pQSDE0Rkl5NjRXU1FoSkdFWUZTWG1VVElFdnk2cW1LYnVVc1JqaUxrS09EbktwRFNqVlJkVWdCMHJydzNEaUtTT29KclU2TCtUVG5yTi9ud3c4K1pEd2EwMjUzeUF0TkZBdjI5L2I0Nk9aTjdqMjR6L2FqeDVpaW9GYXJVYXNsTE14M0NKY1hpZU9RSUF3Y1dSTUVSRkdJbEFxbDVLUnUzT1gxNk1uM1dOQzZRQmVTUEUwSmxISzVNakp3aFN4U2tqU2JubGdKQ1ZTSWxLTE1Wc1pZME1ZU0JrN04wKytmT2RKa3lkVm5oMkZBUHdoSVJ5UFNOSFVxSG1Nb3M1ZWxGRVNSUklVQllSUVNxdGh0SndpY1lrbTQvTmJGaFFVNjdUWUhoMGZjdi8rUXcvMDlWcGNYQ0lNRU1FamxWR0FTQzZVbHo3bWZISEZUNWpUNXpCMkJPeTYyVkpKNXdaWWpjYWExNllGeWFxRWdERjNtVExOSmQ3SEx3c0lDeTB0TExNelBrMFN1WlFyaGlMWXdETHk2eUdJTWFDMFlwWm84RTZScHlHZ2NNRXdsbWdoMHh2NytBUWNIdXhodGFiYmFYTDV5aFNBT1FPY0lYUkNyZ0ZpNlRCM2JoaVNwa3hjNWo3Y2YwMTNzSW9RZ3pWS2tkT1NTRUZWVitHODBySVhoT09mUjdvQ1RzK3lwZTFnVVNONTR1Y3YrNFlqdi8rZ1JuMnlka3VmVG0xRmVGS1RiUGJLc1FBajQ5aDlkWmE2ZDhNdXdVQm1qS1FwREVEZzIxT2lDd2pBSnA2cFFvVUtGQ2hVcVZLaFFvY0t2RnJPVjBlQ2RKY3hFNXBhdFFreG5DRTgyRlVraENNT1F1Yms1ams5NlhySHlRbHVmV2V0TVRkV0x2dldKL1hBVjFhWTBmWlU3Z0E4NVlWSUZicDFTeFJFVzBpWDVTRG1wOTNaRlRnSmhYZXl0OW4xVXVnejZ4UkVQUXVBVkxjS1ROd0xoTTN5dHRVaXJpT0tRcEdab05ScXNkTHVFVWNKNE5DSWRqMmsxbSt3OGZzU3RteCtReEFrdlg3MUtFc2NFa2N1WUNlS1FRQVZlUlNLY1dzWlZLRTM0cFduRGtRdVJObHBqcmNaZ01ickFHT1YrTG5MUUFhaHk0QUtsSkZFWXVuMVFyaEZZK2lKdWF5MVN1MmFzMFdqa0ZUZzFhcldhczNzSmk4VFNCNEpBb1F1RExQT0VmRmxYRUNpRUVxaEFJV1hrdzYvQkZBVTUxczhMRlVKS21zMEdyVmFUMGNnRkU5dElvOXdPdTMwdk00ZUVSWWl5SGF0VWhFbUVWTjRPSjJhdVQ5OHlKaVZTdU8wSUtWQytzVmhyVGF2ZHBqVy93UHpDUEV0TFN5d3VMbEtyMVZBaWNDU1d0MmpKVUNGRGhRRUtMTm82MjFtV2E4WkZ3VGpQR1dXRzNFWXp0cjBDYXlUWWd0UGVNZSsvZTRDeEJhbE5rVkxTWGVnU045dkVVWUl4Z2djUE51bjFUbGhZbUtmUnFKT2xLWTFXQXhFSWI2c3JYdnp6OFN0R1JkNjhBS3lGN2YwaDMvbUhCKzdpZmdJYmEyMldGbXI4NE1lUCtlVGhLZmtUSmxRcFlIVzV3YVVMYlc1OWNzejFTM044L2MxVmJ3ZjhZZ21WYkhER2crMGpOamJXcWRkaXhtZEhiQjBNV1YxZElRNHQ0MUUycVp3cklXUkF2VkYzQk04WE9wb0tGU3BVcUZDaFFvVUtGU3JNS21xc3Q2TjRXdWFKSlNlZW8zTzEzQ1ZDRlNDdFYrLzhrc2Y4YzBGWWhEQUkxRVJNSktXbG5rUWtpVk9EaU1JRkZEdlJUZGxXQk1Lck42UjErNnd3RTBWU3FYeVJTanJiVHFrQWtXS2lmcEVJakxFRXdoQUtReUVWdWM2NTkvRWRpaXpqNU9nUVhlUmMycmhJRkx0OG1qQUl2SnFrNUFBa1VESnE5dHd4TjlaUVRDcXlmVVc1bEJqcmxTb3dPWTNXR296UkNGeDRjbWtsTXNZaWhVR1hHVDllbWFNOVFhRk5BVllUUjNVQ3FRaWt3R3BOa1dVRVF0RnNOTWp6bkN4TkVRaVU5ellaWGJpSDliYkErQ3B0R1FTZUpQTTVQNFVodDVyOXd5TjZ2VFBBRVNzbnh5YysvQmVVVkM2RFNRcWtESHpOdVowaGJweWlSZ281Q1pVR0p1U044dVNYbEU1MWczQjE2UWhCczlWaWJpRmtlZTBDOHd2ek5Cc05hclVtU2lvZk9velAxaEdFUVV5OVVTZFFBV21XTWpZV3JRM2pOR09jcG96VGxGeHJaN01qZEp5VGlieVZ5MkFwTU9SWU1rZVBtWlRqL1gzMkh4L3cwZnUzYWJUYnFDamlyYmRlbzlGcVVSanR5RGhyeUl1Q0xNdEp4K012K01QeHhhRWliMTRRdFZpeHNsQW5ET1ZUVXNaWHJzNHpIT1Y4Y09jQUtVRlowUDV1S2dXc0xqWDRpeis4UW5ldXh0Lzg3VDNldjMzQWE5ZTdQc0Q0eFdHdEpSOE5PRHc0SUMyRHZJSWF5MHRka3NpZHlpSlBPVGs1WVcxOURXTTB4bHJNNkppNzl6TFdsbHYwVGs3T2tVdW15T24xeDF4Ky9RMHV6RDB0RWJQR1VPUXBwOGVIOUVjNXlJRFdYSmRPSzBHWWd2N3hBY2Y5RkdSSWUzR0p1Vm9FdG1Cd2NzaGhiNFFWa2xxelEzZXVUUmk0bTUzSlU0NVBUbEQxQmVhYlR4d0RhOUZGUnYvMGlPT3pNY2lRVG5lUmRqMUJvQmtjSDNEWUc0SlFOT2NXbU84MFVlTGNnTjB4T0RyaWJKUWhaRUN6TTg5Y3U0NHRNbnBIaC9SR0dUS0lhTTh2MEduVWVKS1BNOFpnaXpGSFI2ZEVyUzZ0ZXVRWWVPdFN6WWU5QTg3R2lzWEZlY0pBblRzL2c3TUREZzU2N2xtRUVFUzFGc3VMODZCVGpnNE9HR1lhVk1SQ2Q5R3ZkL29VeE9pY2s4TURlb01VVk1UOGdsc0drM0Z5dU1mcHNBQ2g2Q3l1TUZlUGtWV0JXWVVLRlNwVXFGQ2h3bThHekZUejRwTkVYRk1PVHpxblN1M05FNlNPQUNzRldrSWhQSEh6d2s5ZHAxVFJGd0ZSaHFKODFpYU5xN0lPVkprYk9xMmJObUpxSFhJcUhSZVE2MEp5UzN1WmRNU05WRWpoeUJzaFhSZVhsWUNkRkZWRDRKcTZyZkV0Uk5ZeUhLWDg0QWZmUit1Q2ExY3VzN3l5TWxHTmxETTZSNkM0WXk2RnQzN2h5TFpKMWJjVktQOXZleW1OYjJEeTVKcGh1ajVqc1FhMGhyeUFVQWlVS2crSHR6cHA1WWc4cTBGS0NxMUowNXlpMElSQjVNY25DY0tBdWJrT2NSelJiclhvbmZZWUR2dmtXVXBSR0RBYXJUWEdCR0FNMm1vL2NvWEZaZUE0Ull6YmZwNXJEZzVQS0lvQ0lTelplTXlnUC9EV0s1OWZVeDZiTWlCYXpxaHVwSmhaeG4yVlN2bm1MRytsRXRhSkU2UUFvUWpEbUxuNWVXNjhkb01zSzJqUExkQm8xb25DaUVBNThzb2lFY2E0Y3lBRVVSUWpoVVFiQzlZUlVNUFJtTVBEUTg3NlBheDJBZFlxY0FvZmJJaVZaVGFVRTM0aG5HNUhpQVJyVXd3RlFtZ0NOV2JRN3lFRXZQTVBQK1RqdVhtV1YxWllXRmlnMldpaVVOVGlCR3F0WCtEVDhjdEZSZDY4QUtTQTlaVW1mL0ZIVittMDR2UGtqUlRNdFdOKzlMTmRva2p4MXF0TDdCK051SDN2R0cwc3EwdDEvdndQTG5IbFlvZS9mMmVMaDQ5N0pFbEFmMURRcUVVL2QrNU5PdXl4ZWY4K2piVkxoT2FNeDl2YmdLUlpjM2VHVWUrTU5FM3BuWnlTamVEb2VNamkrbFdrTWRUYmN5d3VMcDliWHpFYWNQTm5IODdVd0oySDBUbUhqei9oOXYxRHdrWU5rNDB3TzRlOCt0b3J4S01kM3Z2d0hpS3BRNVppOTA1NTY4MlhrV2ZiZlBqUlhYUllSNG1jVWJiRnBWZmU1dXB5Z3lJYmNmajRIaC9kMjJmdHh0ZWZJbThzbHY3Ull6NjRkUjhkMWhCWnl1UERNMTU3N1RwSmVzQ3RtN2NaeVlUUVpLU1Bkbm45NjcvTFVqSTczb0xEN2Z2Y3VyZEhXS3RqOHhINTQzMXV2UDRxSEc5eCsvNWpSRkluc0FYYkI2ZmN1UEVLblZvd1BhZkdrSS83N0Q2OHcrMnRVNjY4K1ExSG9KVEhhM3pLcmZkL1FqOVlwZDFwbnlOdndISzg4d20zNy9XcE4ycElLV25NV2JyekxVNGUzdUhtMWhGSnJVNHhHckIzUE9UTjE2N1JpTno3clRHYzdXOXk4OVltSWtyUTZZQ2R3dzFlZiswcTR1QWVQNzIxU1ZSdklZb2hEeDRmODlaWFhxZmJDSCsraTZkQ2hRb1ZLbFNvVUtIQ3J3blRCM1oyOHRWTzI2VSs3WjMrMTFaQWJnM0dHc2R2bE1FbkwwVE1uRE5rUFg4T0luaVNUWHJHZU9SbmJyTDhkUmdHanJqeHRpK0Q4L3FJSjdKOXBwdjJnYmhDZU1KbSttZldlbWFsOWVzUVNPSHRSVXI1WUYySkZkQnNkVmhjWGdTQlU0SDRqSnFwaWN4bHVGaTBlMzFtUGlTRUtCMWdTR01RMGdVcEcwQUVDcGRCSEdEUmswUG1Ub2tsMXdhS3dnVVV6NUJBQUZpRDBaNXNzSWJSZU1SZ09BWnJDVlZBb0VMaU9NYUlFR00wUVJpaWxLS2V4QXdIRGNiak1hUFJFSzBMaWtKanRNRVVCZHBxdjFQZVNpVEtVR2lKTVpZc0s4aUxuTFArbWJPaWFVTVVScE5qSENnMUlXMWtHYnJzTTIra0oyaWNVbWxxalpKaUdyd3NoSEhIVVZoSFBnVWhyWGFidWZrNVZ0YlgyTnMvWURUV1NDUkdXd3BiT1BMRmpSTGhQSENFWVlneDFqZUZhUXF0R1kxSDlQdDlEZzhPT2R3LzR2VDBsSVhGZVZaV2wyazJtNjZTWFFoUUlKVEZHdUhEd1JPc2pmeTFwd25WaUVLbldKc0RtdDdwS2IxZUQ0R2tYcXV6dnJGQmQyR0JibmZwMHkvdVh5TXE4dVlGWUlGZVArT2p1OGZVa3VEY2pTWUlKSys5Tk05b2xKUEVJVzljNzZLVVFHdkwyU0RqRDcreHp2WExjL3pUZXp2ODAvdTc5SWNGYWFyUlpSRFV6dzJCaWhLNnE2dlVpb0RkeDZlYzlVNUpoKzZHa0E1NnBPbUk0NU1qa2tSeGVEeW12YkJFTThyWjJicFBLZGV3MWxKcnpkTnBCUDcrN1B5YUZ1RVpWTGVYdWhoenNIOU1mZmtTMXk4dlkvcUgzTDUxaDhQalU4VFJEa1Z0aGErOGZoVXgydWZkZCsrd3Q5OGxHaHd3Q2xiNG5iY3ZFeFFEUHY3d1E3WjM5cmd3dDhyZS9UdmMzZG9qTmVxWmhMMjFHZnU3ZStoa2tkZHZYRU1NOS9qZ3c0ZnNIM1pwWnZzTTVCeHZ2djBTWWYrQTl6Kzh3L1l4TEsxTno1VE94eHdlbkpLc1hPYkd4aEo2Y01ETkQrK3d0ZGVuMWpzZ25Gdm54dlYxR0o5dzU5WjlIaCtlMGx6dkV2aVRxdk14VzNmdjhPRHhBYmtOcG1PMEZwT1AySGx3ajRPeG90WXNKWjhHb3cwSWlSU1dmSkRTV2JuS3k1ZmNkUkNFTVVHUWM3Qi9TTDE3a1J2WDFzajNQdWE5elVQRzZXVVNaVDBMbjdONy94NjJ2Y0ZyMTlheGcyMXVmclRGWVc4Vjl2Ykl3d1hlZU9OVjZ0a2ovdjRIZHpudFhhSGI2SHpPYTZoQ2hRb1ZLbFNvVUtIQ3J4YlBza2VKbWUrZldNNi9WRlpxQXhnMEdJMDFGaWY1S0t1Y24vMFVkall2cDF6cGl6dzRubDNmT1dMSkM0THNFL3N5R3dOUi9rNUtTYWZkNGZYWDM2RGRhV05OZ2RXQ3NyalhXT0hGT1k1TkVkNzBNdDJtOEtHM3BXWEtXWFpLMjVRb0ZSNDR0WXdVVG80a3pvM0hCK2VXeTg0Y0s0RUxDN1lJcENuRGlJMnJ4UFpybmFocnBFQlk1WnUxNUNUdlJ3ZzllUUEreVlCQmdLLzBkaTZJWU9aNFdqOW1NRmFqYzAyV2pqRjVocEFDSS8zeEV4Q0ZFVUlLNGlpaEZpZGtXWk54TTJVMEdwSmxZL0lzWjV5T0tmTEMyYW15YkJxb2pMOCt2Rm9JSzBpaW1HdVhOdGpmMnlWTHgzU2FMYTVjdkVDclVVZDRCYzJFTEZNVHljMUVlVk9xYnJ5MHhtVVYrZk1NZUFJTkg1d2MwYWczV2VndTBHcTNpZUtJeGNVbERvOVAyTnZiSTAxVGRHSFA1ZVlJSVlqaWlIcTlqdGJhN1ZPZU1Sb09PVDQrNHJSM1NwcmxGTWFRNjRLVDB4T0d3ejVSRkJQRkVZMUdnM3E5VHJQWmRFUWRBaUdpeWZFazFCQkVCTGk1bXpVNVVJRE5IWW1XR3U3ZWZjQ0RlNXZFNnVkengvd3FVWkUzTHdCcllmZHd5Tisvcytua2VqTy9peUtGd0JJRWt1UFRNZS9mT3VCYjM5emdMLy80S3FmOWxNc1gybnh3NTVEdi8vZ1JKNzBVS1FSSldUbit1ZFNMRnFzTFJvTUJWcWRZR1RIZjdkS3N4Y1J4d1BCNG43T3haWDM5SW9FNTQrVFlNYm45M2dFN2UyTldMeXdTQ0RqWjIrWTB0YlFhVG9salRNYnV3MGVjMkRwWHJseWtYdnBNZzVqVnk5ZFI5UTZ0ZWtLYXh3UllURHFnMzg5cExxL1JhVFd3TlZoSVBxSTNHSEo1NlNJM2xwcTA2M1ZNVmhBcWdTa011aWhJYzhuSyttVUdSM3ZQM3IxOHpOa3dvekYvaGJsV0F4TXYwWW51Y2pvWTBsMWE0OVZXU0ZNWkR2cDlDaHZTckoxLzJpQ0NpT1dOYTZ6V1d6VHJNVmtSRXdoTFVXZ0tiYWkxNTJnMTZoaGxxYW1DdzVNKytXcVh3SDhTZEpHVG1ZQ05TNWM0MmkvSDZGTGxUdyszMlRyUlhMeTh6Tm14ZjJhU1p6eTYrekdtYzRHTnBTYURzeEhqOEpCNzk0NlJZWU9MbDY4UXh3RkpQYUdYamhtUHh3eUhLU3FNVWNweXZIdWZuUjVjV0c5emNKclJlWFdPVnF1QkNKZG94WnYwK3ltTFNRM1JTeGtOUnVqeEVCSFhpY0pLZFZPaFFvVUtGU3BVcVBDYmd5bHBNQ000ZUFiRTlIZWxGTVNXK2h4Qm1tV2tQdmZrUElueVpBTE9zL3oxVS9XTmErZCt4bVJreXZNOFBiTEpQN3RudC90a2NzODBweWRKRWxydEpvRVNhQVRTZVozd2ZJaXpEM2xDeU5Fd2JuNVU1cWhJb1FoS05ZaC91T3lJRytIblpDVjU0MXF0OEE5Rm5hdEpUSzA5YWhxUzdOa245NTd5OEVvWFRHeXNtWkFmeGxpRXQwaFo2MGdiWThzY29vbHVCK2RhY2p0Z2pIVVA2QTFZTGJGS2dqRUlERXBPYzJFOFc0V3dsa2FjRUVuWGNoWEZNWTE2Z3ppS1BjbGpNWUdsVUk0UVNhS0VSck5CbW83SnNvengyTTB0TWovSE1LYkFhRmRnVTU0czRZOVBrZ2l1MSt0Y3UzSVpLUVNCVklRcUFGVTJROWtwOFNVQW4zTWpKNEhFL2pnSUYwNk1jT2RMU1BkYUlBUGlKS1pXcjVIVTZ0UWJUVnF0QmxFVXVRd2RJVmxiV21GcGNaSGVhWS90M1IwS1hkQnFkMWhjN0JKSGtidW1yYVVvY3JJc1pUeE9HUTZHSEoyY01CNW5FMHVjVWdGeEZLT1VhNmpLTWtkcVdXdmRkWUtpMVdxeHVOaWxWcXVqQW9VVkNteEp1bGxQM3JqekxYeUZQVGJIWUVtTEtyRDROeEt5dkRFNEFwWGgrR20xakJwcnR2Y0h2UDNxRWtvS2Z2VGhMbUdrK010dlhlSEt4VFkvK3RrdTMvM0hUUTZQVXdDQ1VMQzZXS2RSRHorMzh6UWJuL0h3azQ4SnlFaHR6S2kzeSs1ZXdzdXZYaVFNQTE4bEdCRG9tVHdXWTdBSXdqQW1sQVlsSURNek4vbnlnMkwwdWR1eENtSzZ5NnN1aXlZZmM3ai9tRFBiWUxVaE9RUGlSdHNuc2tmVVE4bFpEdld3UzlqS0FBQWdBRWxFUVZUT012WEFXYTVPOXZjNUdoZ1dyaTJUMUpwY2Z1VVZ5RlB1bk80L2UrZDBnVEVRSjAyLzNwQTRFSnlPRFhGcmtYbWJzblAzZlQ1NmNBU3RaZVlpaldXcWhsSkJUSGZKU2QxMFB1TGdZSmVCclhOdE9XWTRWaHlkN0hKd0ZDRFNVMDZIWTRyRW5Hc3BESkltVjErOWdSeWZNampjbXh5YjhiREgxcU1qMmhjM1dGYkg5SSt6OHNCUlpDbW1NRmliY3BZYWJDQkk0cGlUbzIzdUZJSzNYcnZDL05JeVd6Yy80ZjEzOXlteWdxV3JyNU9FZ2pOZGtHV2diVTVxRlN0aGhCSUNvUlJoS0Z6NitlSUt6WjJiM1A3Z1hjaFM2cXMzYURlakw5aTlYS0ZDaFFvVktsU29VT0dYaG9tU1Jwd3JEM25LT2pUSlhYbWEyVW16bEpPVFkwNVBUNTlTdi94Q1EzdEtvVFBkL0F0SFBEekRiaVdsOGhOOTYrWlVSbUE5NlNKc3FYQ1pwTlpRU21lbWFneUZtZ25KVmJKVWhPQXNQT0JKTERFeG9FMEVUV1d0dFJSSTZadWdjRW9iL0xZZEFURTkyc0pLakxBWWE1Rk01MFMyYkkzeXgwZjdBMlRkUVdPV09MUEdXWU9FTldBTjFtb0VJVkpKUjk0SUg4QXNKU0t5aUlaQXlRQ2xGRElJQ1B3K2xpb2thYjJGVEFxVVVpaXRrV0ZJbE9lRVVVd1loSXdEaFpLTzJDdERpL0hoeXN6aytJZ1pRay9nUW9xbGtpQUZCdU9wc0dlWjJjcXZuaEFTYml4Qm9BaFVnRklCdFVhTFpyTkpMWTZJNG9Rb2pna2p0OS9UN1ZxVWxNek56OU9abjZQUTJ1K25iM2txQ3ErSWNzcWJOTTNvOWM0WURVZFk0eDdHajBaandGV1BSejUrUXM0RW1CYUY1dmpvbEljUE45RmEwK2wwdUh6NU10M0ZMdlZhM1lkZEEwSUJ5bG52Qko0S2pjRnFET25UMS9lWEJCVjU4eW1ZN3lSYzNlaVFaY1VrZ1BoWk9CdG10TnN4WDN0amhiOTdaNHNmL3VReFVrQjNyc2JmdmJQRjd1RUljUGVhbGNVNlgzbHRpWG90NVBOTnZRVnhZNTVyYjd4TnJUamtnL2NmVVd1MkdaNDg1TzVPZzh1TjU3ek5Xckx4a0pPVEl3SUIvV0dLbU1tS2tTcmg0c3R2Y2VuSnJRblBnR1pEZGpidmNYOTd3TnExR3l3MWN4N2pLdjdLai9JNXpsM25ITzlzY2ZmQkRyV1Z5N3gwb2VuRHloUmE1OU1OR0VNNkhqTE9uR1ZMRmlubW5CZDErdmVBQUlRS21GdTV5bXYxZWU1L2NvK2JkN2Q1NitvY050ZU9uSW9Ua2lTQ2ZNVHVvM3M4MkQ1ajVlb3JySFU2akM1dU1QejRBYmR1bmhFRkVtdWZWajlKcFVpa3hHVFRtNXZSR2Z0YkgzT2FCVnlORklQZW1Dek42UTlHMUJmYVhIdjc2emgxenBCTHI3eEpvN3RNcHg3VFAzekl1eis3ei81aGk5NzkrOFFMbDNqbHdoeHBiNWNITzVzY3JuWlozN2pCMGdhTVI5ditDUWpUdjdRQXpJaXR1MXNNd2lWZXZiYUd6RSs1KzlGdEhpM1BjZjFDbDdBS0xhNVFvVUtGQ2hVcVZQalM0N3pLWllhd0VPZXpYOFJNYm9tRHB3cXNaVGdjc2JlM1Q1N24zaUxEWndZSFQyeEN6MkJoeWdlQnMwVFF1ZFhORG1QMnRaOEhYcjFocENRTVFyU2VEbHBZSDZyeUJIa3pIZS9VVWxNRzVaYUR0TUlSTnE1MXl6SkxIRWx2WDNKOGtqZEFDZWVXS01kVXJraVUyL1g3NXVyTHdmaTJKb0hGR3I5Y1dVampwVlBhajF5SkdWTEVrMHZ1TkxvbUxBa29CSUdVcUNEdytURnUrMlhkdWRidVBPc2dRS2laZkI4RUtLOHNBclRSU0tVd1FVQVVSc1JKUkRRSUNjT0lLQjFURkM0THh4cERXZS85YkRtVlY4OTQxWkVTYWtwbXpZU2hsdFkwMTBRbENaUWtESjNLSm9rVFZCQVJSUkcxV29Na1NRZ0NSMHpoRlZKUHpoU3RwMG0wMXZRSGZZYmpNWG1SdTdZd3BXZzNXMmlUTTg1eThselQ3dzlKMDVITEVzcHp0cmUzR1F6NmREcHRXdTBXclZhRGVxMU9GRVZlYlZRQWxxSW9HQTZISEJ3Y2NQUG1UUkN3dExqRTFXdFh1WGIxS3ExMjAyVWpsUlgzWGdubGdxVm5NMDIvWEtqSW0rZkFFUzBOdnYxSFYzajd4aUpHUC8vT3FKUmtmYmxCL0kxMTlnNEczTHAzelBkKzlKZzRsUFFHanFnUXdOSjh3ci84K2pvdlg1MzNONkF2WXFTU3VMN0FsY3VheDJjRitwa1NTVUJJV3ZQTFhMdDJoVWdadHNrNHNKODlBR3NOUlRyazhZT1AyVHdZc1hMbEZTNnZMUkRwSTVRVVpPTXpqRjNBVWpBdUlJd0NCQmxITzF2Y3VmZUlXbmVkYTFmWGlZUG5mQWhzd2Y3bWJXNXZIbUdFcExQUUliZWFMQjFpYkFOckM5SWM0cFpnZUxMSElHaXpOTDlJcmQxbWZMekh6YjFON3NqSG5ENCt3d3JKNHVWWHVINXhqcFBOVC9oays0eWxpeTl4NWNJQ2diUVlxVmk5ZEkwa2liRW1aK3ZPYlVaUjhKbXRUVVlYREFkRGRCNnc5ZUFlK2FoSGI2QjUrUGlBN256TE1kUVdiSnBDRUJJSEx1QXJDT29FMHBDZG5ISTZnbzFYcnJDMmxHRG1XeHp1L0RPbjZaaDE2dTcwRUJGaEdQcWJsOVdhb2pBb1U3Qi9sdEs5ZHAyTGEyMFVpNHkyUHVIdzVJeGl0U0p2S2xTb1VLRkNoUW9WZmhNZ2hDY3RoUEJ1cUdsRGpqZzN0MzQ2RzhlRjUxcEd3eUZuWnoyMDBWNDhjbzcyZVdxYno4dkNZVUlRZlFiMzg2eVluaWRmZU41MHd2dWhsRlJFY1lJdU5NWVVCRDQzMlBpNmREdEpseEVZTzNVNXpLcGVyRS9PblZpT0p1dDNQNFcrUXR6T1dzZjh3MUFwU25YTzFLSmxaNE9FSnNPMUlDMWkwbEl1a0NoWEJ5NWRtSzZWbm42WWtETUNKYWVoMDlLekgwRVFvc0tBSUFpUlFZQVJybFZLNnR4WmpBS0Z0UUp0Tk1JSzE3QUZrd3A1YVowNnB3enJrQWlzcjljdEZVZ1cxNUFiNjRna1RvaVRBZW5ZMmFueVBFY1hHb0VMRjU0OW9SYW5MSnJzdnljUHJSQ28wb3JtaVRFaFNydVVJNmlpS0NLT1k1S2FxMXVQNDVnd2lpZjE0RkpLbEJRVHBaSTdpcVUzclNUWnBDT3N0S1ZJQzhiRE1XZjlNMGJqRVhFVWtjUWhSWmFURHNka1djNTRQS1R3YlZSNVVYQTI2Sk9tS2RuQklVY254MGhoWFoyOERGMGRQVEFZRG4yb3M4YVVLaXNyMk43ZVlYdDdsMy84NFQrUkpBbkx5OHU4ZXVNRzYrdnJKSEVNUWp1eXkxYVpONytCRUVTaDR0cEdoMHNYMnArNWRLQUVuV2JNdC8vb0txMUd4RWQzanhpT0MrSlFFWWFTOVpVbXYvdldDci8vMVF2VWs0aGZ4UEJpalNGUFU1VE9KNUZhallWVnJuUWc2eDgrNXk1czZCMCs1dFpIUTZTQTRWbVBaSEcyQnMxUzVCbkdDbWU5OGg4NFUrUWNQTHJMdmNjOUZpOWRaYVhiQWx0UXFCcXRXc0RqNDEzT3hnM1U2SUREc1dTNVhtTjh0TTJ0TzNjSkZxNnljV0dKU0VCUkZJUmg4SXg3dnFTNXNNSWwxY2FwaW1xY2JXY2M5ZzQ0RzdXUm95Tk9Nc2xpUFdGNDlKaXQvakdOTjY4UkZBTUdvNXk0M21XbDI2WVRkUUZCclJWeDh2Z0J0eDRjc1hUMUpkYVdPMGlyS1FvNDJkL2pLRy93eWl0ZDlNazIvVUt3M0dsL0pnRWlWY3phMWRlWUw5eHhQRDNhUk84V3JDN05JVEhrV1E1U0llMlErN2Z2TW40bFltT3hTZi9zZ0V3a3REb0pCM3VXOGJCUG1rdk02SXpVV09ha29DZ3l0QVlwRXhZN2lzUGpIcU51R3pNNHBqZVdyRzNVR0I1SzBrR1BjWllRMkNGblk1ZmMvOFdRZnhVcVZLaFFvVUtGQ2hWK2RiQXo2aHF2UUpHZjlvKzZNZ2pYcVJWME1SdmpVS3BLN09SNytCVFM1dnhxbng2Wm1FNGpQdnY1b0ppRUFKZEVpUnRMU1RsWVR3SjRZa01wcnhRcUhDRXdhOGV4YmhraHptOTExbHhtcmZzajVYbVZpeWkvaXFkVGY4VGtqNTJNWTdLY2IzdkN1bllrYXkxQ2FGL3RMWkJlMmVRbTgxNk5JbHptQ3NMWnE1UlhyeWkvRlJkbGJCRkNJZjJyeGhqeXdvVk1hNjBKZ293Z2lGeW9ibWtKc3dZaEJFVlJZQVZJYTdER2hRaUR1ejVrZVVha3hFaW5GRkVXQWhNUWhURmhGSkVYQlVYbUNKeWlNQzdHeFpSNzdnS3ZqZFp1TzdZa0R4MWJwUUpGR0lZRWs2WXA1Yk4vRE5LNnRxNGtTWWc5YWFQQ1lJYXdrUmlZcUtPTU42ZzlXV2Rzc1dScHp0SFJNYVBCaUNTSjBZVm1QQnFSWjJOQ0pSaVB4K2pVQlREblJlSHluVHlCbE9ZWjlYb2RJU1I1bmxFVUdpbmM1MGtyUVphNzQ1eGxvOGsrUGcyWFo1VG5CV21hczdPOXcvMTc5MG1TbU5XMVZicmRlVHFkdVUrNzhIK3RxTWliNTZDOHFRYUJtb1RaZmhxc2hYcE44dFUzbGxsYmJmTHgvV08yOXdkb1k1bHZKVnk3MUdGanRVbWpFZjFDcWhzQjZMVFAvVHUzQ01qSnFFMXVnRkk0aWRpekhGNVJWR2RwTldGMWRaRXdjSXhuRUVVRXVFQW1vOGM4K3VRVERrMlRHNjllcGVIdVhPUnBqNjNOYlFhcFFPNXMwdDkvNUVLTUwxNWpjV1dKUnpjMytmRDlQbVJEYUM2ejFJazV2SGVIbzM1R0s5amp6a2NIQ0NGcExsemcrc3NYaWYxT3VNUnlRQ2phM1ZWYUMvNDRZbW5aQVFlM3QvamdaMzFFTm9MV0lzdkxYY0t6bEszZGU3ejcwd0dSeURoTEExNyt5blhXMmlFc3VuZG53eE0rK21TWFFWWVE3ajVpc0wrTmtKS0Y5UnQwbXcyMlBubk16WitkWVVaOWd0WXlxNHN0bnZmM3BaVEtuU3NWMEpwZm9nVllxMUg2aEpPempJVk9FNHFNK3pkL2hwMi95a3ZyWFpaYWQ5bjY1Q1BPZGhQNlp6MDZhOWRaV09xUzl3NTQ4T0FqaGtjTmlsRVAwK2pTYlNZY1ByckRnME40NVkyWFdMNXlpZjJQTnJtWm5aQVBUeENkZFJhNnF6VFRVOTU3Y0p1ZlpidklZa2d2WE9ER1VwZW9VdDFVcUZDaFFvVUtGU3I4aHFCVVFBamdpVURVcHhRdTV3T0JuMG5GVExtZno0ZG52VmM4L2J1bmhQcDJxaGl5dnFwNzl1MlRWUWpyeUNBL2g1ZENZS1hFVHNLWHkxeVdNbzlGVEFLTHl5R1lNcUpCQ0plZEltWjN1aVNHcHBDVGQwNVZPZVZZWnZOZXppZS9UQStJZldKbmhRQ0Z4UXJYQkFXdWxsd0tPVEVDbFphcVVrMkZKMHVzTldnakVJVkdHU2hrNEFLTnRhRW9ER0VRSXNyTUdLK09NZFppOHB4QUJkZ0F0RFdPSExFU2dmWEJ3bE0xa1l1MGNjMUtLZ2lJck1IRUVYbmhnbmd4bHJ3b1hJdVdkVUhHUlZGUXBCbWxuVTFJaVZLU0lBcUl3cEF3Q0JCQ2dSQm9ZekRHb0JDRVVVUVVoZ1JoT0xGMVRhMWRuc0FxSjFYR2Ezd21DaDkzM3F5QTRXREk5dlkyUlo1eDVmSmxGcnR6ZE5vMTlnLzJLUXFOem5LWDNlT3RaSG1lK2V3azUyYnBkcnRvcmNueW5PRndRSmFOeVBQeTgrVHlwS3lkWG1mVGMya25KT1A4M0FLWE5xN1FhcmRJMHhTajRmVDBqUDM5OXltS2ducTl4cGNWRlhuektaaXk0aSsrYkUxSk50WmFyQzgzeUhKSG95Z3BDRU0xRTc3MStjY1VKZzNXcjkyZ3M3SktZQWJzN3A0Umg1TGg2VEZIWndOR2cxTlVyZWJZWEYyT1RkRmR2VVozMWEvRUdJb2lJOHNMSnltekFpa0Q0dFljeGlZb01Yc1RGblNXMTBsbWJXUFNmYkJiM1N0OFJZVnNId3lnTmNmcXBjdTBBODJvdmNTVks3T3FIa0VjQlpNYnBRaENGbGJXRUkzSTN6ak9XNnJheTVkNVMwVTgzdXRCZTU3Vml4dDA2eEcydHNGYlVyRzVjNEtWZGRhdVhtQjliaWE0eHpyWlhHZHhsYUExODFSQ1NLSWdvTE93d1dzRTdCejNVYTBOTGx4Y3AvMGNCa1NFTVl0cjY0UzFhQ1pwM1dLdEltbDJXVjB0Q0FQbm5XMTI1ckgxQ0NGanJyejJOdkdqYmM1U3pjckdLMnhzckZFTEJSdXZ2RVZRZThqeElDT3BYV1J0WTRPNVJISmFhek0vYndsVlFHUDFKVzRRczNmWWg5WTFMbHpjb0ZNUHNWZGY1NnZ4QTNaT1J0aGFnNHMzcnJBeWw3ekFFNUVLRlNwVXFGQ2hRb1VLWHc0OGFYR3lUNzM2N0hlNUNXbGhqYmNhT1N1U01YYkdKaVRPdVlES3pNclpuNThKTzV0RjhyeXhQZysyL0oreUpRZ3BKb3FPQ1hGaUxWSW9wTVFUR25LaWRwbmRua3RtRWFVUXg1RVZNM21RVDQvU3V3UndTaFh4aE9Xc1hGbzZBOUFNOFROZGorTVZoTit5czJaTno0c2pNQ2IvbGZYWnBRdkkxM0liNFlrU0MvaHhsUFluZElFV0lkTlFZOSsyNVcxdnlsaHNZTEhLVHRSSldKemR4eGpDSU1BYWk1RVdFVGoxbFVJNmRjeU0wZ2tMd2txVUJaUWlpZ0ZQK0JpcktiUnJ3REpXazJjNU9pa203MVZTL24vc3ZlbHpIRWVhNXZuemlMd3prYmdQNGlBQkVnRHZXN3hGaWhRcFVxSlVMZFZVcWF1cmo5cWU2YlpaVyt1MVBjWnNiYi9QSDdDZnhteDNlM3RuWnJlMnU2clVwVHFra2xRVUpkNjNlSU1IQU9LK2tiaVBQQ1BDZlQ5RVJHWUNKQ1dxdXJwTDFaV1BqQUl5RVllSHUwZUUrK1BQKzd6b3VwNDFGODVQeWU3V280WnRVR3luRWRlWEtzVVVxR3g5S29jOFVYYTRrblM3bVAwNWxVa3pPVG5KL093c1FnUER6SUFtTUV5RG9xSUlTdG1Hd3hKUW1rQXFpZVVTaE01eGRjY2cyZWZ6RXdxR01TM0R6a3FWU0dCbUxKUXluTElHY3FuVGxhMGdFZ2hXcktoaDNicjFDRTNITURJSVRVY0NHY1BBdENSZW4vK2Z4SW4rYzZOQTNqaHdHL2E1RDdldkFkMlJqMzJkYk03dStiOE1RZ2o4a1NqMUVUZU15MGRqVXlrQWlZemRpWDIrYXFvaVJmaDlIa3pwbzZTNENOOHo0b0xNeENLeDZWa3lHWk5nV1JYRm9RaEZaYVZVTGR2T0g2bWdkVVBGYzh0VVZ0TkVXYzNTN3hwV3Q5RHdKZGVoZVFQVXJHcDYvdDg5UGtxclYxRmF2ZlI3SVhTaWxRMXNySHpPMFlWajV0eGErdHhqVjlRM1VWSC9KWVZ6amlNQ1JkUXVJYURBbGExR29sVmttd0FQSzVwYXNsdjR3eVUwdGo0dHRkTzlRZXBYcjJYNXFVdXFHc2pmdXJLMmljcmFaV2ZWdlZRME5GUHhaWlZhUUFFRkZGQkFBUVVVVU1BM0hyWks0WGxMY0VzSkNpR3dUWDFaR2dxbE9hbWQ3VW1wZTF5UmQ1U2xjNXFuNWhncSs3K252bmY5WExKNy84WlRJK0dRT25tbkVpQTBPd0pBdzQycWNUSk1aYS9CeWJTazhyMWwzSis1OEtmOFF1WVNvT2ZFSHk4MEFWOXlrU0tuM0hHVVQwSjN3OUtjMGpuaFZkbVRPbjlUemlHVTBoQ3VQNDVENEVocGU4KzQ3UVdXN2VPalhJV09Ra253NkxwTk9qaUwvWmFVR0laaEsyOTAzU2JCOENBUTZOZ0Vpa0JrclM2eVpzb2VtNjdLcG9JWGRwZ1F5alk3OWdjc20yeHhzdkZvanBlUTdWc2pITUlLMEhKNXAzUk5mMlpvbjFzWHJzSkdPaVNKZEZVM2xrM2VtTkppY25xSzRaRVI1bVptbVorYm82UTBpbVVhR0pZZElxV1VveXh5eXFHa3NzUE5sQjJHQmdKcDJSYlJtcWJqOFhnUW1zQlNpbUJZVVJRMVVJWnBoNHhabGxPdmtrUXlTVHFWUWlwYlJaUk1wYkNreE9mM295d1RDNFVVZ2tBNFRDcHBSOTM0ZlFYUG0yODhwUFBrKzIwUk9DK0svRTV2L2hOeXlvZWlwWVNXV1BNb05IK1Vob1l3bnVVc2toQjR3MFZVZVlNMm02cDc4ZnQvODlUbEJSUlFRQUVGRkZCQUFRVVVVTURYeDdPelFZbGxQNThOTzRVMER2K1JveXVrY24xZFhxd01Td05NZnNzUW9IdDBoN3pRUUpOT2hpWGI4a0U1NFdRYXVjVnNEWkFpUjJWbDFUZENQU09PeTRZU05xM2hJcXY0Znlva0xVZHpQVy9PNTBSSWdXT1E3RzZuT2FTTFZOSmhuOGlxak53NVpKYmNjYUtGbExLY2VhYkhUbGtPVHBZalcyV2pTY2ZCV1NnN2JFeTVtWi9zQTBocEszczBqd2ZkTk8wMk4rM3RoQ1lRbW0xdWpHc1NyQ3lINk5Kd0M2bHA5dUYwTkJBK3U2L0l2QnhqbWtCVEl0c0poQk1DSlp3NldwNUtQdjhhbFJNNjVwSWpTdGw2TUtVVTBwS1loc25zL0J5UEhqMWlZbklDSTUxeFNKVTRaZVdsQkVNaEhGYlBWaFNoT1ZuZTdSQXpjRktzYXc2NXBWbFpzZ25BNHhCc1BwOFhhVWs4aG9IbCt2cWc4SVdDbUlaQktwMGtZNlJSVWhKUHhpa3JMeWNTQ3BPSlpKeDA1UXJUTUZtWW4yY3hIbjltdi9nbTRBK2V2TEVmZWhxcFZDckxiUDVMa3pjdWNaTk1KdkYrSGJuT2wwS2c2UjRDK2pPYVdBaDByNStRMS85Yk9sY0JCUlJRUUFFRkZGQkFBUVVVOENMNFNyVTlOZ0hqQnZTNFhoM3V2dGxGWjJ6VmhpMFd5UXNaY2liUVh6Zit3dzNCeVFYQzJBVVJ5OGdrcGJuYkw3MGVaU2swM2FWTm5POGNrc0FtR0hTd1JEYk51VlIyS0pETDBraXlGMDFXUy9TTWFabDlaSmxWNnVUS0lYTWlIN0hVbHlWN2ZTanlEUytGeUlYazVBdVNiTVdRWFRDbEhNTmZWMldqY21GdlQ1ZlR6anByWjVES09aRktBR2s1cWl2cGxFRURhU0V0Z2RBa1pzYTByWkYwVnpYak5vRkNta1kyaGJYYkhyclE3Y3hSbHBNbHlVM3BuZDFYa1cwOUlmQ1FPMmErK0d2NTNIZDV2ZG4xNGRTNm8rSnh2M1ByM0ozVDJsbkZKS2EwTURNbTZYU0c2ZWtaSmljbW1KbVp3YkpNVzBFallHSnlrc3FxU25TdkI2L3VSV0NiSUFzbFVNckNOQTEwajQ1UGVTZ3ZMMlBseW5ybVp1YUpUVXl3dUxpSUtTMWJaZVMwaHNmalFmZllCSmxsV2xpbXhMUU12RjR2L3FBOTd3MEhRelEzdCtMMytiS2hocnF1WTBtTCtHS2NjRGhNMnNodzQrb1Z2b2tva0RkQzRQZjdpY2ZqTEN3czRQRjRscmlZLzNQRDdlaVpUQ1pibG45SjhxaUFBZ29vb0lBQ0NpaWdnQUlLK09lRnl2dGxPWG1UUC9iWEhOTVhYZG5Falp0R0dpMDNvYmFrbGQzUDVSalVNdkxtaGN1VnAveDVsZ3JJVGJQdGZnS3k1cnhaVlV6ZTFzc2hVVmlhYlNzaGxBZWhtM1lHSkdXbjVjYTVYbVZMU2JLSEVYbEh5RUZiZWdyaENrNldrdysyRXNVMU9uYXlwT1NSVUxsUUxUZGhsbE1rcDFLV1I1YXBMQTNpaGpzSnh4L0hUUUdmb3hEczdhVVF0bkZ1Zmwwb2haRFNOdE5WQWsyVEtEU2JqRE10eDlzbHArTFJuQVF5T09GekNvbXBES2ZkSFE4WWowSzVJVTV1dUpkbTU2WVNJaThkL1RNSW1tZjl6S3ZhSmRBMERVdmFuajVTdWdvY3NxRlNTa3FNVEFiRE1HMVRaTU1nblRGSXBGS2swaW1VVWlRU0NSYmppNlF6R1RTUHpxcFVpbElwYmE4ZXJHejlhWnJBa21CSkExMlRLTTJ5QlJaS1VWWldRa1ZGT1VJSUpxZW1HQndaSVo1TU9uTnF1dzZWME5FOUdoNGRQSmFPNlJKR2dHRmF6TXpNVUZPekFvOWp2T3p4ZU9qdTdtRjZlcEthRlN2eXFjdHZIQXJralJCNHZWNUNvWkNka3N3d2ZpZmw4SHE5K0h5K3JCbFVnY0Fwb0lBQ0NpaWdnQUlLS0tDQWZ4MXdvbWllaVM4ZDl6dGlGRjFvK0gyK3AxWDZlU3FJcndPWHJIbVdzZkh6ajZXeVNoWDNZbktXRTNicThGeWlqMXp4SkJyU01RQkdnbEJtbmxKSUlMTUV6RklDeXY2VW45aGtxV0pteVgrYWszSWJON0pDT0Q0dUdtU3pReTJUblNqWEc4WDFxY2svajhoS2pKUmpPS3lFbXlITFZmczR4RTIrZDA1ZWRpV1hMbkwvckVTTzRoSFNRbHFhdzBjSmgwQlNlS1RFa2hKZDA5QWNoWlVRd3ZHQnNVa3BLU1ZlcnhmcGxlaVcvWjN1cFBmV2RSMU5nWVZDMDJ4UEd5R0VVM2I3ODRzZ3Z3ZTRZV0hadndpSnRDd3NLYkZNTzBUSk1nM1NhVHROdVpHeHZXY1NxVFNKUkpLRitDTEJZSkRxcWlwOGN6N2lpUVNtc2h6aXg2NC9MVThwWll1SkxDelR5a2JKTEU5d28rczZ0YlcxcktoZGdXRmFURXhOTVRvOFREeVJ5TjBUUW1SRHJwUW5aMXdjbTVnaWxUWlozZFJJMEIra3I3K2Z0dnR0WkF5RHFha1ovS0Z2Ym5SS2dieHhPb1RQZVJoKzNRZmZiN01jYmxrS0tLQ0FBZ29vb0lBQ0NpaWdnSDlOeUdWQ0ZVNmN6Yk84TnVXU1R6azFoMEFSREllSkZoZmo4WTRqSFZQV0Y4WFQ0VU4yUVZ5dm1XY1JTSGJvVlo1Nnd3bFZzcmtia1RPa2NUSk5pWHp4Q1hZWUU5SkNLQXRONWN4K2xkQWR3c0x4djhsUkdrdkttRDhyZXNxNnhnNG93NlUrTkNYSlpvZlNYS0pFb0NSb21oTmlKVnlWRDZCY2Z4YVYrKzdwV2x2NnUrTUxJL0pLdER5emwzc096UTFkVW5KcG5lVDlWQ2dzSkpyVTBKMld0MXhmSFNHeWFpdUJTMkRZSkpVU0doaktUdjN0K0w5WVFrZG9PaDVQTGlzVTJBYktDb0htVks5MDJ0QlZJZVg3MkN3bjc3Sm16UGFYV2ZMREpXNU13OFF3YlBGRE9wMG1rMDZSU2FkSnArM1A4V1NTZE5vZ21VeVJOa3dNd3lLZE5waWRuU09WVHFJTU05dU9RdlBnZWhZSlFKa1d5cElJb2FGcnVwTXVYTXZhbkxqMW9ZU0czKytoZGtVdHRUVXJtSitiWTNSMGpPbVpXVHVibFFMUXNMQ0pJT0dZUDg4dnpOUFQyNHNtQkgxOWZYajlYalN2VGlxVElwRk1QTE0zZkJQd0IwM2U1RCtrZEYzL2tpMy9aVkZRM1JSUVFBRUZGRkJBQVFVVVVNQy9JcmpoVDQ2ZkN6eHJ6QytXL2FxeXYydENVRndjcGFXMWxhbnBXY2JIeG5Bek1zRlhMQUEvZFJxUlZkQUl0Q1VUK09mdTcyNUR6bk1sLzlDYTg3dVc5NTBsN1hBVlpVbUVoNnozaW0zOGE0Y1ZXWmhPekpLamR4RTV6NXdjUWZPMEFiTjdIaUh5eTZYbDdlL3U3YWhYY0FramhhdnhrZG5MY3Ixem5zM2kySFdzNXlsc0pEckt0cXhSOXFmOENza25RVlNXdEZKb1N3SnloT01mbzBCWTJLbTkzV1RpOWtuZHpFc0FtclQvcm50MDBIUTc5YmZqTWFScElJU081dkdnbElXbTY3ajZMSVZBRTluVVdFNzJNbVViUEQ5bnpya2tCTStsMWh5RmtuS0lHemRpSloxT2s4bGtTQ2VUWk5JcDB1a01tWXhoL3kyWlpDR2VZRzVoa1puWk9jWmpNY2JIeDBra0U0UUNQZ1RnRlFMZElXaGMxWTJHUUVvTEtSVWFBa001SnM1T095bWxzaVNPMjdwQ0NJUlVsSldVVWw1U1JpYVRZV3BtZ3JHUmNlYm5GMEVLMngvSWJWQUJDNHVMb0JURkpjVjJYNVhTTmw4MlRmcDdubGsxdjNQOFFaTTNVQ0JLQ2lqZ2VWQktra21sVWJvWHY5YzE4clpJemlmd2hDTjQ5Y0s5ODRjSWFXWklwaVdCa0IvZGtUaWJtVFNtMHZINXZEd2prMlFCQlJSUVFBRi9rSEI4SGROcGxPYkI3L1VVeHQzL1JBZ2hxS3FxWXNPRzlhQVVrN0VKVE10YVFxYTQyK1ZETGZtY1R4L2t6R1h5dzZpZVIrSzQxTVB5OHowUGxtVmhXWmFkbllrY2VlT2VUMG9KeXZHUGNmMWFYQVdPYTJiOG5KTGtmbXJZcWlaM1lyK2NsSGdXUWFheTJ5ODk1cGZ0OTJ4ODJWYTVNQ0NYTkZEWmNMR2NRYktkR2wwaDBTeUZrTXBSMTlqdElPeVlNaVF5bSszSzNzMG1NRFNwb1dtMk41Sm1XWGcwRGQzanNYMlRwRVRUbEcwVzdhcUduQlRqQ0pIdEY0SmNKcTFzUDdBTG1VMjViVWtMYWNtczhpYWR6cEJLcFVnbGt4aVpqQk15bFNLZE1jaGtURExwTk9NVGs0eU1qek0rSG1ObWVvWjBKZ2xBdENoRTdZcHFJcEd3UTdicFdkTE5QcmNpbmM1a2phMXRza1prNjlNVlhRZ2huR3hUdXEyZ01pMG5ReFY0ZlI2cXF5dXByQ2duSGs4eVBEekN6TXcwcVl5QlZHQzVmVkpvdHVldHpQVi8rUTJPaFBtREoyL2c5NGpBVVFwcEdjVG5rM2dqWWZ3K0hXVWFMQ3pHOFFVakJIeGYvbEpVU3BGSnpCQlhJY29pZ2Vkdkp3MFdaMmZKNkNGS2kwSm9MekFiVTBxU1hweGh3UWhRVmhKRy95ZjBlYVVrbWVRQ2Fla2hIQXlTWHB3anFRS1VsZ1R6NUpNS0pRMW1SNU1VMVJXakswbHlkb1NFWGtGWk5NQ1huVjVKazNnaWlTOFF4dWY1Nm9JcXBUQlRjZVlURnBFZ1RLVTgxSlNGbnpxSFVvckYyU2tzYnhIRllUOHYxSzJVSWgxZklDVzlSSXVDTDdiUGt0MGxpZmtGaEM5RU1PaTFyMjFoSHVHTEVBNTR2N0p2bTZrNTRxWkdKQlJCWDliTzBranc2T1p0Uk4xYXRqUlYyUzhuYTVGYkg3eEgwY0h2c1dsVmxHK09YcTJBNTBPU1dsd2drWUZvY1JUUE0wZzNhYWFabkZnZ1VsNUMwQ0hxcEdteU1EZUhGaXdpRXZJNWd4UEp3c2dqcmo0MjJYZDBCOFVlQWNwa29xZU56Z2svMjNkdnBNaXZ2K0J3cDREZkJwUzBTTXhQa1pSQlNrc2o2RUlnTXdrbVp4S0VTMHNKKy9UY3UyTWhpVGNVeHUvL1RkNGRzeVJWZ09KdzRFdTJWVWdydzl6MEF2NmlZb0wrcDQrcmxNS0l6eks1cUZOZFl6OURsRktrNGdza0RVRzBPSUpuMmJOSVNaUEYyUmxTSWtSNThZdTlrNWJzYjZXWm1WZ2tXRmxPVUxmZkhYTmpTU0sxeFlWQlVBRmZDU3U5eUh4YUVZM2t2U2VWd3N5a1dJd2JoS01SeC9UeVg2NU1abXFlbWZrTVJhVmxCTHkvcFVtR1VoaXBPSXRKU2FTNDZLa0ZHbW5ab1ErZVFCai9DNHlkN0dPQ2xZN3orTTROVWlXdDdHaXR3L2VsQ3orS2RHS0JoYlFrR28zaSs5cURTWk9GeVJuTVFDT0crWHNBQUNBQVNVUkJWSlRTeURmVHN5Sm5GYk0wdm1oNTFNMnpLUUdCUjJwRVBBSFdyMjRtN1BIVDN0SEJ5TmdZeVZUYTJmYzVTZ3IzcHlBN0djYzlqWHBPU0JVZzNFbThWRThWNlhtaFZrb3BOQ2VzU2psK0tEWnhJQkFlMjVkR0tVZHhvb0VYTzJPU25ZTGJxUmVsOHNnY2wyQllhaVByaHBmWm9WeWFuZW9haFJJUzVSQWU2SnFqWk1uVDcrUXBtbHdIR3FYeWlCeVgyMEdSSCtxV1QvYmtuR3hjLzV2bDlaQVg3cWJwVHRadk84dVVsTks1dE9WWHBCd0Jra1N6cE8yWWt4YzJKWERTcDJ1YWJjeXJhV2pDL3FjNzNqNVMwN0NFd21QcFdLYUpwbnZRZEE5ZUp5R1A1bkhObTVlMXMzdEZlV0ZTVWxwT0NuQmxoMG1aRnBabFlrbUpVaElqYlh2Y3BKTUpNbzc2SnBsT2t6WU1qSXhKTXBYa2NYczdROFBEQ0tGUldWNUdaVVVUSlNXbEJBSitmQUVmeFVWUmgwVEtWYkdHc00yUHpReEtXWUJ0a295VHZVdUl2TXpRcmpySnpkcWxDVEtaTkY1ZHkxNlAwRFFpUlJIV3IxK0xaVm5NTFN3eUhwdGthbnFLVkRxZDQreGtyazQ4WGgvZlZCVEdMYjluTUJNTFBMNStsZG5pQnZac1g0ZStPTUxsS3c5cDJiR1h4cHJpM0laWlNhTE1jMDQzR2JwM2pzOEd5L25lMi9zSjV5djhoSWFtYXdnVThha2h6bng4Q24vcnF4emEwWWczYjZDc2FUb0NPOTdSekNUb2ZYQ1pNYXVTdFMyTjlGOTZqLzZ5NDd6emNzdHZQcWxYQ2pPMXdPTmJGNWlQckdYWCtwWDAzTHhBVzZhVmQwNnNSUzNHNk8rY29IN0xKb0taR2M3K3c4OXBmdmRkMXRaRmVITCsvK1IrNlYveUo2K3NlU1o1WTcrc0xHYjY3bkRtL2hoN0RoK252dGoyT1JKTzNPUnpDc1ZVM3lQTzNadGw5L1p5emx4dlo5OHJ4Mmx0S0VkSUsxdS9TbHJjUHZjeDh6WDdlRzFuSTNxZWpGVUlpNUgyaHp6cUdjSVFHdFhOVzluV3NnS1BFTVE2YjNHMlQrUGZmT3Nna2E4N0NGT0t3WHMzNkRiQzdOdS9tNUF4elJmbkxsS3k2U0NiVnBZdVhUL1FOSkF5N3pVaG1lMjl6Wm1IY2ZZZk9VSjExSmZiWGdoU00yTjA5QTZ4dm40ZFF3OHYwOVkvaHpDU1hMdjBLOUs5a3YwN0cvQklpOVpkcjlKYzVXWHNRUnNQQnNZeG5ucC9LVFJQQ1J0M2JhT3VKTXpYSXJPVmJkcG1tNW01ZFprYkpDdnB2QVNkZUY4M1phSE51anZ4d1pyendsTVNhZG5YNzI1dngzbExMS255K29HOWordWNMNVhLeHRocW1uMVBTY3Y1M28wL0Z2WTVMS2M4dG5GY3puamNsWDdhMTZBN0t3ZktYbzF5dnM4ZUMreFZEU2tkU1d2ZU9YNmp5WUhKOEtOcjNPMzNjT1RrSzVTRm4zN3NXd3RqL09LSEY5anpaMit5dWRidU41bmtQRGMrL1FUZnhsYzVzS1VXRHdxWmlmUDQ3Z09tOUdZeWt3T2NmOWpCWWpMRCtKTzczT3hLMER1Nmg4cUlqN0tWNjlpMmRoVnFjWnkyV3crWVNwdFBEZnFrOUZDL2Jnc2JHcXRlaUVUTndtMWpLUjBwc0ZOSGVaTXFLUzBVVHRzTE95dUNsTklaYUdyb1RuWUJ1MzJYOXk5N3BXOXB2M01IQ2pJcnFiVUhETHJ6M0xETEpKME1FcHFlMTVZcTc5eTZqaTd5K21OK3YzT2VyVW85bzZ6WXp5OHI3M3RiSGk5SkwweHc4OWMvWmI3NkZWNDlzSTZBTGxnWXZNZjdGNFk1OXRick5KYllFeGdydVVESDlXdE1GOVd5WjhjRzlNVlJybHg1d0pvZGUyaXFLY25WN3pQZUhVb2FETFdkNS94UUNlK2MzRWRSM25NcWV5ODU5WkJlSE9mQ1J4ZG9ldmtFbTlaVVBEMzlVSXJZdy9QODE4c2wvQS8vNFRCUkFHa3gySGFiZXpFUHg5L1lSN0ZQYzFiMjdQdlZpazl5K2FNUG1hclp6enNIVzUrZS9EbDFtbHZaZEl3Ym5YdGZwU1k0ODZNTGJQanJQMlZEQkt6RUxPZC84bzlVbjN5VDFxakJ2UWRQU0JyNVJaUUVpc3JZdUcwbk5kSGNCTkI5M2tobHQ3K1c5OTVZMHY3T3N5THJEK0RVcGRCMDU3bGdIODl0WnhETyszZDVWYWxzSDgzMUs4M3BuNWFUZmxjNDB2R243eUhsM0F0MlZoQjdmMTJ6cHpIdXM4ZHU3NXhKNVBKblREWWxzWHQvNUxXamRGSzBMcm4vN0Q4aXBjeXVmdWJhUk1zK0o3T1pWSlk5MC9PUGJjbjhlcmJMcmR6dnM4LzNaNU1tOWlxeFFtZ2krL3gwNjFOQjlscWtleDJLSmMvNUhDVHA2UjUrZldtY3cyKzhRazNZNTV4UE1UZlN3N1hiNCt3NmRvREtxSDk1QVp4bmxJWXU3RW1tbTc0MysvNXkyOWN0ajNpK2xpSC92UU1RZTNTV2oyNlpuUGpPbTlRV0xSdHhPYytzNVFzeXp6aW84eHh5N25XbG1CL3I0dUtOUHRZZk9reFRSVGc3K2RFMGpVeGlsanRYTG1HV2IrYWw1aEFQYmoxa09tMHNQWjYvbEczYk43T2lMRVI2ZG93SGJZOFlqWTF6NzRzYjZIWGJpSFZYb3d0UW9WSTJiZHBNWTJYUnNrSlpqSFRmNFZ6WElzY1BINkVxa2pQbVZkSmdvT011bllQVFdOSXRsMzJORFJ0MnNyNitIRTJMYysvWEh6RFRmSnh2N1czNDh1di9uU05ISjZqbExTOVVYajhCbEo3dFA3cG1FeHUrUUlqVzFjMFVGeGZUMWQxRGUyY25pL0g0YzgvbVBpTmRia1RrbitBWk41Rjd6N2grT1BZeEJMbHBmbTY3L0ovNTU5TUJtVEZKSjVMMmZzSU5PNUlPYlNIdFRFOE9jYUtFd2pZUWRoUStTcEdiMVR0WnVOeGk0NUkzYXRrWmwwRXAwRFNVNXFwNDhsa3lsV1dBUlA3L2xSdFY0d1lNNVYrVmU2ME9PYVJzWWtGWEdtNitLZnNBdHJHeGZRODVZM0FFVWdvMGQ1WWlsaXA5c2szaHFrMlFEdWxsQjFzcHA5MTBMZmU3RWhvV0FzdDVqdHRwMmhXV3JxUHBCcHFtNC9YNWtaYlhIamRrOHBwYmcyeDJMNmQrM1ZUeDdyUEJNbTJ5eGpJTUxFdmE3eFJMZ3JEZlE2WmhrTW1rU2FaU0dJWkJ4akF3TFFzRm1KYkZZaUtPRUlLWGR1Mmdwcm9LWmRySHRMTS8yY2V6SEUrZ3JORzEwREFzSTZ2WVVvcnNtTXFGejJlVEs3cXVvWHU5Sk9NcFptZG1DQVQ5U0dYZzFUMU9uYnJqTjdzdGRZOU9TVWt4eFNXbG1HWVRNek16akkyTk1UczdpN21FUVgyNkszMVRVQ0J2ZnMvZ0NVUm9XdGZBcVl1UGFTOHZvM1RxRHRldVhPWnVSd2NlbVFSZkJEOFowbHFVQTYvc1kramhUU1pta3hoR0J0QklUZy9UUFdZeFA5YUdYeWlFcnFGcFBocTM3T2ZvM3ZWb3FXbXVudm1RejI4OHBtUm9rYTViQVlRQU01MWlQaVY1OVRzL1lGUFJIS2ZPWG1SNGRKTEt0VHRwYlFpUUdtdmp2Yzl1c2ZmN3g0Z05EOW9QS3FGUlZGSkdVU2o0d2hOMmFXWG9iYnZKeFhiSnllL1U0UldTNU9JY1U0c0x6SXcvNFl2UExqSmJzcDJWVzBIekZyRm1Wemwzem54SzhJM2pKR2FHbWZKa25pK3d0RExFdXU3d3dhblRsRzU1aStLQWhqUVdlSER6SWVYcnRsQmZHaWFkbUdOeWRtSEpDb2hTa3ZIK1Bucjc1MWpWV2tXRGI1WnpsNjRTT0xxSG9WUC9GMWNtaTRnR1BDZ3A2WGx3azFTMGw5NWJGV2pLUW5xQzdEbjJEaTgxaGVtOWU1V3VlQVVOM2o3T3pucXBqQ2cwUzdKb3BubDA4dzUxclEyMEZudnhoWXFvS0MzKzZvRVhBSUxxMWF0NGRPa21Oem9iMmVUdDVjcVY4OGlPZnM2U0pDTkNoRDJTaFpSaS85R2pUSFhmWlh3NlRpWmpJSVNHRlorZ1ozaVJydDRuUlAwNlN0ZlJnWERUYnJhWFRhQVhWeElXaWtlM3p0Q3VOdlBTNmlvT3YvczNLT0hENjVVOE9mMy9FcTkraWVhcUNFL09mTWpEMEdaMnJLdGErc3d6WnJoOTlocWgrdFhVbG9SZnJDTUFLRWttUGszYjlVdGNiZXZEWDk3QTNvTUhXZDlRaWE0SkJCYnBoVEd1WHI1Ry9hNjNhS24wSTgwMHZROXVjTzdxYmVJVXMyM2ZJZlp1YnNLcldjUjZIbkRtL0JYRzQ5QzZZejhIZG13a0d0Q1lIdXpnMG9VcjlFNG1hZHkwbDVmM2JxVTg0aWMrTmNEVkMrZDRPREJEeGNwdHZIcDBMeXRLZ21RV0o3aDI1alB1OWt3UXFkL0FzVmYyc3JJaWdwbWE1ZjYxODF4LzBJZFcyc0RMQjE5aGJYMFpLalhML2V2bnVQRndFTDE0RlllT0hxYTV0Z1NSaWZQZ3ltbXV0dldoSW5XOGZPUXdHMWFXb3pLTGRONjV4dFc3ajRtcklDM2I5bkZnK3pxS2d0NFhsaWt2UnlZK3g4aEFnb0hCUWVKWjhzWkRjWGs1a2FBWHJBeVRZMU1ramJ3VkpzdGlmbnFhWU5Kd0ZxQWs4eE1EZE05NWFOMWV3V0RISTY0OEdtYnp1bWJXYkgrWmxac3R2RDR2ODZQdDNMeGpzbVpWSFhMa0NiZS9lRVREUzlzb0R1UU5xbVNHNFVjZDNMWktXVk5mOGJYSUcyVVpqUGUyY2ViY05jYVRPdXQySG1EL3puVkUvVjU3VW12RWVYajlESFBGbTltN3NSR1BwcGlQOVhEbC9FVTZSdWFvV0xPRFk0ZGVZa1ZKQUNNeHlZM3paN25aT1V4a1JRdUhEaDZnZVVVSm1jUVU5NjlkNHNiREFYemxLOWwvOENBdDlXVm9tVVU2N2w3aHl1ME9VdDV5OWgwK3lxYlYxWGpKMEgzM0NoZHV0QkVYZHIvYnMzRWxQczBpMXZ1UWN4ZXVNWjdVYU42eWwvMDdOeEQxS2FhSE9ybHcvaXBEY3dhck51emo0UDdObEFZMDRwTURYRHAzbG83Uk9KV3J0bkQwNkY0cVF6cUxzWDZ1WGp6UDQrRTV3aFdON0Q5MGtJYmdIS2QvL0ZNdXQvY1FxbG1rcytNR093OGRSZSs0emYyMlFlSnpvL2lGU1NwZHhkdi96UnVzV2x0UDUrWEhQQ292cDN6Nkx0ZXVYT1JPUndkZW1VVDVJdmhVaGpSaERoNDV5UERqbTR6UEpMSVpHRlBUby9UR1RDYUg3aFBVQUYxSDA3eXMzSHlBRS9zMzRNc1NxaG1tUjBmd0RBeFM3RXRteVEyUE4wcGxUVEU2Q2pNK3k4aTRKOCtVMDE1dG41NzFZVG1ENjdteEo1dzdlNEhobVRUSm1YSGFPNGNvYXB4aXVxTm9DZEV1TkQvMXpTMmtleDh6a3NnZ2tBU0tXem41em1GcVMwUE9oTVZnZG15S2xMVDd6K3c4TkIxb3BMTzNoOHAxRFlTTGl2RGt6VUV6aVNtZTNMaEtVZDJHTEhtamxDSVRuK2JtbFhQY2ZqeUk5SmZ3MHN0SDJMbXVBYjh3NkwxL2xYUFgyMWdneXE0RFI5aSt2aDZmU3RGei94cVhiejVrS2dVdFcxL2wwTjYxbEFTOG9DUkdZcHFiWisvaTI3Q05IV3NxbGs0N2xBSXpSZi9ENjV5NWVwOUZvbXpmZjRTWE50VGpKOFBnb3h1Y3YzS1hXU3ZDMWtPdnNXZDlIVUh2MG9tTGxacmo5cVhQK09MUklHa1Jac2ZoRSt6ZDBJQnVMdkxrNWxuT2ZOR05LS3BoeC81RGJHdXBJZUJ4L1FSeU1CTFRmSEgyTnNWYlgySmpRMm11ZU5LZzU5Wlo3czhWODlhUjNmankzMWZLWlB6UkRYNytxd3ZNU0h2eVV0SzhoejkrNDJYODZSalhMNTZsclhlY2NHVVRCMTQ1ek5yNk1uU1JJNGJNMUJ6M3IxM2c4dDB1UENYMTdIL2xGVFkyVmtJbXpxTmJsN2gwcTUyMEhtSDd2c1BzMnJpYW9FOWZFcTZwbENROU44eVpqeDZ3NXZnQldpcUw3SDVncFhseS96cGpWZ1g3dG0vQXEwbm14L3U0Y3U0c1hXT0xWS3pleXBGRGU2Z3VDUzdwWTc3aUZaU2FkeGllVFZQdVU4VG5wbGhNR2t3TjlOUFhQMDdONEVyU0pVRWl4YVZFd3lGYmVaeVo1L0xuSHpGZnZaOVhteU1NREkxU1VyK1dxcWcvandDekdPdTR5N1ZlT0h4c0c2WCs1dy9KcFpuazF1bWZjN3R2RGlPZFpLQzlqU205aXZua0tNRmxaR2FrckpYamI3L0tpdEJYTDZQRlk5Mzg2UDFUeEMzd2FnSXJ0Y0RneUNoM2U3cW9pQWFScGttZ3BwV1R4dzlSWktXSWxoVFRPOWJKVE4xbWd1RUlSVDR6MTkrU00xeStlNWVpMmdacVNvTXNqSFZ5czYyRDJyb0dha3FhMEVwS0NFZUswREx6M0h4d0VXOUYzVFBJRzhqRVoyaS8vRGxqUFYxRUE3azZXYnYzR0UyaEFON01ES2RQMzJmZG9aZHBLUEhoOHdkUm1Ua3VYN3hJM2VZRHhLY25tVTFrdnZMYWYxZklkaTJWVHpydzNNbWlBRHNia1ZodU1DdndlanpVMWF3Z1dsUk1TWEVwRHg0L0pEWXhZUk91MmRQa2hlZzhMZS9KRWhEUEx1dHppSm5uclNRdHV5Uy8zOCtxVlN0cFdyMmFVQ2lVZDVGTzMzU1VNaWpibUZobVBXR2NNajlyUks5Y0FtZnAzeFFDQ1k2cmpVMjg1SWs1SExQZTVlVjJ6byt5U1l6bitmMDhFOUo1aDBtSEEzRVhFZXhqWnRWVFRsbUYwMmJ1b3NTWHdTVlQzZkFob2JrcktZQW1zQlFJeTc0YzZZU0wyY1NZaHJCY3BZcVRiVXZvV0paRTl6anB4VzFXS2t0Q1o0a29iTDhZdTFwc3Z4blRNTE1FdDIyTzdTNHVXaUJzL3h2THNqQXRpYlNwSmtDZ0NRK0daUkJmVEtOck9oNG5YRks0NFd5NjdpeU1QcjhPVE5OT041NU5VMjl6T3RsOURNUEE0L0dnT3lTTmxCWVRFekhDa1REbFpWRWdsemtzL3p6U05jaFdDbzhtYkRWUVdTbXBWSXJoa1JGaXNVbVNxZVJYdHRIdkVnWHk1dmNKUXFENS9GU3NYTSt4UXdINlJrZDVNckRBN3BQdlV1Tk44UGw3dnlDOGR4ZXJNNTFjSEF4U1ZidVMrcElJeVdTQ2pnYzNHRGRxZWZYNENRSWVRWHAra3E2QkdKVk5MVlFWQlltVWxHTWxabW03ZVlGUlVjdGYvTGRIaVFhOENDVXgwZ3UwMzd6Qi9ja0FWZEVnL29pSExkdTNrUnA1RDdOOEt4c2JKVmQrZFE1VnNwTFlnd3VjYWhkb3ltUmtZSWh0Yi82QUU3dGEwRTBUMDVSNGZMNW5raEpLS2FTWlp1anhQVDQrZjRXRm1sZXBMUTFpeGVkSnBlYnA3N3JONVVBcHBjMjcyTDIrR1I4R0dTbFl0ZmxsVXJSakp1YVlYNVJZNVNhcGVCeDNISzdwT2w2dkQyU2FnWWUzdUhUbEZoWGIzdVRJcm8wRU5aTkVNa0dzL3o1WCttT2NQUDRhdnRrZUx0NTRTRHBqTFNuYllxeVA3cDQ1L05jVVVhOU9Kam5CME1nNGc1MTM4Tzc2WDNodFF4bEttbHpKVERGZnM1ZGpPNXZBWE9UK2pZdE16U2VBRUVMVFdiVitHenQ5RmcvdlRYUHo2bmxtWnBNSVpWRVcxV203Y0lwZXY1L2F0ZHM1dW5mckM1RTNRdE1vV2RIRUt3ZDFPa1puZU5MVHk5cFgzMlZkYlpBYlAvMHg0N1ViMkxaaW5rK3VqQk11cTJaTjFTRlNxUXhQSHQraWQ3NlkxMTUvSGE4bU1OT0xkTnk1UjdCNUM0MFZSU0FUdEYwZG9xaGhKZTkvY0lYYVFCcFRzN0NVUXZjNGt4bHBZV1RTR0piOTRwT0dRZVdxZGV6WTBiaDBESklaWitUV2tDMjV0ZmRFV2lhWmpNUWI4RDNGcHJ1UVZvYXV1MWY1N0ZZdnExdGJTSXgwY2Zyenk1Ui85M1dxd3pwVHcxMWNPdjBMUG0rYjVpODJucVFGbUIvdDVQUm5GL0ExcktmT25PYnE1NmNvTHZ0VFdzSXpuUG4wTTJaRERheXB5L0RveWhuODRSSU9yQWx3K2N6bjlDVkxhR21LOE9UV09mQUZPYkcvbFh2blArQm12NDkxemF1SWRWN21FK0hsM2RlMzh1VDArMXp1VmF4ZnM1S3hqb3Y4eXZUeGcyL3ZadVNMenpoN2M0ajZOWTJrUmpzNDlha2cvTzFYU1hlYzVkVDFmaHJYcnNZYzcrYVhIMHErLys0eDZMM0V6eTkzMGJKMk5Vd1A4UDR2ejFIODV5Y3crNy9nNC9OdDFMYXVwZEthNW90enAvQ0Zpem0wcVFHZjV6Y2piNVMwaVBXM2MrbWNSU1JMb2tSNTZkVkRyS3N2ZHo1YnBGTkpFb2tFQW16ak9jTkFTNlZJeE9Ob1JvTE9qbTYwc2lybXUyOXc5Y2tjYWMxUkFBZ3ZYcTltcnphYkpvWnAyc01oYVJFb3JtVGpsaDFVUmZMSm14U1IrRHdQemFVcjNKbFVCcVY1OFBrOHp4bkhLaEpUM1h6NjhYbm1pbGJRV0oybTdlTG5hT0Zpam02dUo3TTR5ZU5iRjNqdlp4K3g2a1E5dXpZMG9tY1d1UEhwaDdUTmhtbHRhbUR3OFZrKzBVSjg3OWdHT3M1L3lKV09GR3ZXTkRIVmZZK1B6L2o0eSsvc1ovQ0xTMXk4TzBoZFV5UEpzVzQrUDZ0UjlOWVJ0UEY3ZkhyeFBpVXIxMUNWanZIWng2Y0lmdWN0cWpOOWZITG1HcEg2RnVxc2FTNSsrbXVpeFgvTW1zQU1aMDU5eG15b25wVVZHUjVlUG8wL0VtVm5yY2FsMDZjWWxqV3NyQlYwWFQrRkhncnl5dVpxN3AzN2tGdURmdFkxMVJEcnZzeXZoSjl2djd5U0s2ZCt4Y1A1Q0p2WHRqRFoxOEZQZjdiQWQ0NjFFRTk2T2Zsdi8yZnFnMGx1WFArWTlpZWRoT2ZDZk85UHZrOXRTUkJqdW8rZi92UVI4NmFncFdFZHI3NGNvRzlzbk82aE9YYTk4VjFxQWluTy91aDlRbnZmWXJYWnhma2VQNVgxRGRTVmhaMTN4MDNHTXRVY1BmNDZmbzlHZW1HSzdyNVJ5cHBhcVlrR2laUlVzRndJazFtWTV0Nk5TNHozdTBTTG9MaGlNOGZlMmtFRWUwQnVtV21TOGJodHFDaE5VcWswaHFGSUpoTEVUUjA5WE1YTy9VZFl1empQamRPblNPeCtuYmVQYnNlVG1XTmtJRVpwVXl2RmZrQm9lTVE4NTI3RjJYRGdNSlZNY09iS0lQZnUzcUpiYzRiV3lURjZKd2JRcmwzQ1UrUG42dmxCanZ5NzF6bVNUcUo1ZmRSVTF0b0ZGd0tQMTRjVkh5WFJQNXFiR3lpRnNwSTh1ZllKNSsvTnNIN2pPdFIwTDJjLy9vU2k0bmRacFhyNStMTnJoQnJXMG1DTmMvSFRqd2hFdmt1RDFjN1BQemhIMWNaZGJBZ21hRHY3SHBiMys1emN1eFlTTWE2ZCtZaWZ2UGVRby8raGxSMVA5WFNMMllFNy9PekRpeFN0MlVDZGpQSDVMOTRuRlBsem1zUUE3NzkvaXFMV25helVadmowUjMrTC9vUC9rZjNySzNNRWtNb3djTzFuL09PRlNYYnQyb2gvY1pBemYvK2Y4ZjdWMzFBNWNZbS8rL2tYYkh4cE54V2VPWDc5ai84QWYvWnYyYnVtSXUrWllSS2ZIdUhHaFYvei9pK2U4UGFxRFd4b0tIVW1KNUtGaVY0KysrU1g5Qlcvek1uRHU1YVczVElZN243Q1FOTEw1blgxNkJxRXFrdlJNV20vZVk1cmowYlpzRzBMQzRPUE9YWHFBcFYvK2kwcVE1b3p5WkVNUHJ6RW1XdmRyRnpmU25xc2s4OCtQVS9sOTk5RUg3bk5yOC9mcEd6MUp1cFVqS3VmblNJY2ZaY2RxeXV6cThkS1N1WW5lcmw4K2lQKy9pY0QvUHQ5TzJtdWlKQ0p6OUxaZHBYM2YvNFJSVHUreSs1dDZ5RTV4ODN6cDdrNzdtUGptcFVNZFZ6aEl4bmlqOTk4aVNLZkhmNjVNREZBUjNjZlZqREEwUDNiQk92QzNMaHhoclFxeFp3ZDQwbi9QT2FGREhKeGxsVTdUL0RHSzl0c2NsT0JhV1F3VEpPNVdDL1hMdHhtODJ1MWxFZThnTVRJR0ZoU01oOGJvYjFUc09mZ2VrSlllTDArTkdIdks0V096K01vTlhVL3E3Y2VvSFJOa3JIN0Y3bmJ2NEUvK2Y1Skdrc0ZJL2Z1dzhyTnJDaXh3N1c5dmlKS2ZDL3lybEFZaS9NTXh6UjJIOTFKYlRUdzFITjNJZGJMcmY0cEZ0SUplaTcrRXJIeDI3elM0a1Y0Z3BSdExzdHVwM3Q4Nk9rSkJzYm1FU2lNZElwRU1vbW5xSkpOMjNhU0tndHpZelJEemVwMTFQb1RESTAvSnBOS2trb2IrSHc2WmlhRFlWcUFSU3BqRWFwdTVLVTkrNmwwbERlNngwZEZiUzBWRVkzTTJCQk4yMTdtNk43TkRIYytwcWgyTGZXbEdlNWZlVVNvZWU4TFhQZnZEdGtVMnc2V2FqcGNNbVdaNzBwV0daZW5mSEhEWGpUN2N6UVNZWDFyQzVGd21Ic1AyeGdhR3NZd2pUeDFYNDdFY1ZWbnlqM0dzbGJQVjM5bXkvd2x5QStkRW9BdUJGN2RRMzF0TFh2MzdHWDE2alYyYW5PeGZEcnNFRkc0SVRNMmlaTWxxRnhpUWVYVC9Mbjk4dlUvYnQwSVI2RWluSEs3eEVUT3Z2aHBkWkJ3RCtCKzg2SUVqdERRQkV1SUFiZmsrZi9zNHJzMFZOYUtPQTlMUStkeTBSSzVvd3Fsc3BvbnFRQ1pVL1c0WmJFWHphVmpSbXlUTnhMUWhZbHBXVG5Gc1o0ajZWMmpaNFJtMTAxVzZTU1Iwc1N5SEtMRENaT1NLcDhFVkE0Qm8vQjRQTmt1S3hXa0Voa21wMmFabjQ5VFZWT0g3dkhTMjl0TFVTaEVKQnhCd3paWkZycHdGTlNhb3hoeXlhOWwvVkRaSnMzWis4QlJWU3NsU2FkVG9Ha0Vna0ZXTmpWaFpGSk9saTFIbVpSdDVSd1ZtTzB2ZVZVZENBUll2YnFKK29hVnpNN09Nam82K2xVOTRIZUdBbm56ZXdWYk1qdzNNY0xqdG5iU3dVcFdiZDFOU1VtUWprc1hTUmxWbE1oRlJIa0xiNyswaGFiS1VqeGFLZEpNSTVJeDVyc1ZsU3VhcUlsQzU0MCs1cEllZGpXM1VCZjFZOFFudVhmaEFnOG1GYzNOMWN6SGRkYXRYWTNQbUtQamZqOUpidzNmZW5zZnE4cUR6QTUxMC9Id0xsMzlZeXhZSDZJL1ROSSs3ZVVIZi8zdjBTYmJtUkdsTkpkaytPSGZqaEtKUnRHRVpLS25qV3ZYSjluOXJZUFVGZ2VmY1dtS3hPUUE5L3RtV0ZGVFRzcXJtSWtOTS9UZ1B0ZnU5YUtDRzFtemJUOXI2eXBZR0g3RW94NlR5WWtZSTdGWkxOTkU5WFR3Nkl0SkZtZk84OHU1dTRCdHJDb0RVUTYrY2dReGNwdWZmblNkaXRidHROYVZNejgrU0h2WEE3cEc1MGpPemRIWjh4Z1RMNjhmMnNNYmI2NVovaXBqcHVjV3lYTzlIRDN4Sm8wVklVREQ0MDB6SkFTK1FKQlFLSVNTRm42ZkI1OC9TQ2djQWtQaTgrYWM2WlZsTVRjMXpwaDNEajI4aGwyN0d4am9HU0ZhczVxYUlza1hOeTVSM0xLWHRmVTFTMExWdnJSSEtFVjhib0xPaDQrWU1FcFkyYlNaNXVveVJoL2VKRFlWSlZ5WFpORmZ5K3R2NzJaRFF4VVJ2d2VrUlVqTU1ueHBndEtHWmxZRUlkWittYTVoaXhQSG1tbFpFV1Z4OERJZnRIVVE3eGxHYTNtWjByU2tONVd3Si9IWnM1c1FjRHcxSER5Ky9qbHl2SFJwSWMwRjJ2dGpWR1JmUklxWmdjZDgvdmtnTC8vWmNWWUV2VHdMWm1xZXpxNGhWbXpjeC9GWHRwQWNLdWVISDF4bmNIS0Jva3lTeTZkTzgyREdJR3ptemovV2RaODVYek4vOGZvYmxLZ1pQdm5KUDlEMlpJamlrajZHazhXODljNEpHcU9Ld0FjL29iT3poNWFnajc1SnhlNjNqck9qTVV5Rjd4ZDgwZDNCL0lZZ2QrOE9zdkZiZjhOclcydVlhQXp5azEvZm9YOTloSXZYaDlud25YL0hHMXRybVZ2ajQrOStkcHZlc1RXMDMrbWdmUDB4VGh6ZWlqVmV5dy9mdTBSMzN3Q3o5enFwMm5DTTE0OXRSazArNUwvODV3OTQzTk9LY2FlRG1oMUhPWGxvUGRwc0IvL3BmL3N4ajRkMkVwMmNvWHJEYmw0Ny9CSVJPVTFxL0wvU01SQmovNFo2ZnRNSVhLSHAxTFZzNTdVL2VvMktiTHlrUmlBVVJCZGdyNTFPY3VXelQrZ3Z0dFVLVmlaRjM4Z1lIdk1NOHdNUmhFY3dOenJHZkR6RkkwT2pjVk16L2IwakpPTUpQSlluTzJqSm1JSlEwRjU5bHNCRTMyTisvYUZKeEorbnJsRUc0MTJEQkxmVTVBMWJGcm45cTlQTWxHL215SkZXbnVuS3BRekd1aDR4WkpYejdwdHYwaERPRVA3bGo3alg5b1NYMTVYVGQvY2FuMTI0aTJYNjhEb0hUay8zY0s4cnc0NTN2OHZCMWdxR3F5MStmUDQyL1p2THVYRnZoT1pEMytHTmw1cVlleExpYjk5L1RQZjRXcnE3aHFqZXNJY1RCemVSR0tyZ3ZVL3VNREEyanVqdXhGdTlrUlBIRHhNMlJubnZoei9tY2RjQTZjUjlqTEpObkhqaktLVnFpc3dQLzU1SFhZTUVpMFlZU1VWNTQxdkhhU3d5aVh6eUM3cWU5Rk9Mb0h2TTVOQ2ZIR2RqdFU1YjhFTnVQdWtnVnAzaTN2MGh0bjM3ZitMSStpaWpqNEw4NVBSTitodDFZbk5COXIvK0puc2FTNWpwaWZKMy8rVmpScWRYRW9oRVdiVzZoZFhoT0wzdEd2ZGkvUlJYdDdKeC9Ub3FpL3hrWW9xU2tqNDBKSE9UbzNROGJDZnBxNkIrMHk1S1M0TTh1WHlaZUthYUlobTMzeDNiTnJHNm9oUmRLMFZhR2ZUVUJQT2RGdVcxVGF3b0VuUjkwYzkwWEdmN21tWldMdkVoeThGZlVzVyt3Mit3ZmEycndoTm91ZzlYZDZla1FXem9KaC8rTEVFUVFDbW1odnNaVzlUNDVKZXorSDBCR2pic1pOL0cxWlJNZEhGRlJOaDc4QUJiMXRleE1QYUk5aXZqckhyNUxWckxBQ1RKMlI2QzRRZ3JtOVpRUjRBYmQ4YklaTkxFTFh2MVhhYVNaRXlEZENKQkttMHhNVDZEZ1NBOTFjK1phMjFJSnhUSlRLZW8zSGlJZzJ1ZlZnakt6Q0pEUXhPMDducU40L3Rha1lzampQMGZmOC9BeURocStpYnA4R3JlZnUwNDVmb3M1ay8rZ2E2ZVlZS3FFeXAyYytLTlk1UjdMVXBTZzN6UjBVMXlSek94R3ovaHpJMFJwTS8vN0JVK00wWFh2VnNzUnRmenZUZE9VS2JOWVAzZi96djNPd1lwTGg3RUtOL0s4Wk52VUdxTU1uanJQekl3UE12dWZQTEdpdFA5c0lmR0EzL0J5VmNhOGNwNVVrLytWeDQvNkdKazdERytEYS96M2JmMzRKY0xCTWIvSTVkdmRiTmpUUVgrN09rWHVIZnhwNXk1UFlNVzlDMEo2ekFUczl5NmRJa3BLMFRJWnorL2xXV3l1RENMNVl0U3BCbE16SmswYnR2RnZpME5lQU5oaWt0TENHb0djMVBUVks5NWlWY1BIMkR5a1lmM1RyY3prN1FvN0FRQnlBQUFJQUJKUkVGVThSZ3NMR1FvS3RGb3YvT0F5TnBEbkR5eGszU3NnWDk0NzFQNlkzT1VUNDlqRmRYeHlpdXZVaU5HR1AvL2ZrNXNZaDdWVkpsN1JDaEoyOFdmY3VQeEZNcm5zOGZzTXNWQTIzVSsrTlZGVWxxWUNzdXVjVE81eUd4QzU4Q0oxOW5aRU9HK25PTFRybUVTMWc2S25KcVVsa0V5a1NTZFdPRHEyZHRrWG4yWm1CYmg3V052NHAzc0luaDloSmZmT0VEMzVVOUlFVmlpTXZaNi9YaVVRZGVqTzF5OWVZc0pxNDZxN3gvRU05WEx0Uy91RTllTEtiTG1zR1FaQzZPZGZORSt4dGI5aDZnTnBybDcvVExweWszczJkaUlYd2ROODFCUjEwang0Z1JkRncyMkhqbkszcTNyaVFZU0RQemozeVBYbmFDbHRmdzNNSXlYSkJaaVBHbC94TFQ3THJiblNnZ0J5YmtZTTBZSm9GaWNIa2MzQldwaGpGT1hicE8yN1BHTk1oTDRWdTdsclpmc2RyQ01KQjAzejNINTZuVWVqMlJJTDg0aWpBVkdwdU5NVHc1UjdqZDUwTjVKY093Y29UUWMyRm5ObmNzWGVEQXdROENyTVJNYllHNDJRM2ZIUThaOE9vWUZOYTNiV2QwU0lEazdRSHZQQkdzM0g2U3F0SWhZWW9LMmU0OHAzYnZ5NjE3NDd3UzZidnVRMkZqKzlMUS81d2lBbkkrS1MwSXNWOEs0UHpWTlF3OEVXTFd5QWFGckpCSUpSa2ZIc2liQnk0a1lPd1YzN25qeUdRVE44d3lMbnpMZ3hRM2wwYWt1SzZkNXpScFdyVnBGVTFNVDRYQTRlNnlzenczT05Gb29XdzdqOURkSG1JSlN0bkd4VFQwbzFGTzV3aVY1dEFzSXN1SFRydUd0RU80RVhRT2MwRXBYQ2JOc2hLL1pjcFpzdWV6d0pHZWl2MlJ6OXh3aXE4elRIUEpNS0pVbEhiTEVqUnVmUnQ1SHJKenFSWkczajF2blN4VlFXUU5mNTE4MkIxZTJIdDB2SkVMWVdjUHNTTENjUWJTbENVeHAyRDR5Z05BODJYMkZFRm15VUFpUnplWWtwUWxPYURldThtVVpoTkRRM2J6d0FqU2w0ZlY2TVUzRjFPUUU3ZTBkWkRJbTZJTFlaQXhOV1NUWHBDaU9GcEdXZHRpVnB1czJWNlE1c3BxOFBHV0dZWWRXWmJOME9XbkNjMFNWS3hxelEzUU53OFR2OStQM2V6R05sTk5QblpUcVRoMDVzV2k1bWhSTExnZ1VlTDBlS3FzcXFLZ280eGMvZS8rcDYvNG1vRURlL0I1QktWaVlHdVA2MlVzc0ZqZXhZMDBWVXlPRFhMcDJuNzdNQ3Q3OTc3N0gxR2didC91bjJWd1JZM3d5UXRRVFozQjRqSVFWb3I0c1JYL1hRMGFzQmI0NGR3VlZ2NU5ZVHp2VHVvWnV4Wm13UWh4NmRUZmE5SDErOGNOZk1CbmJSVlU0d2ZDa3pxNmpyN0s2dWhpUGdFaDVQUnMzeHVtOWZKZG95MmEyMWtOcnFKaVd5aUxhK3NjWlZ6N1dSVXhLMSsxalEyTWx1bEJrRW5QRWhpZkptTStXWmlJRS9tZzFldzVVRVd1Ym82c3J4cVZMdzRTaksyaGRzeEsvdm9aVnRkWG9WcHkraDNjWUVTMXMyYmlSdWxYMjROeE1EdEYzS2tMdDFsM3NiSW1pQ1pnZmY4S3ZyenhnYkdNclkxZHVNVGEzZ0Rud21FOUhPL0g0U3RpMGN5dTdkcThGNEtDUm9QZmVWYjY0R1dINzJrb3k2YlFUMDZtaGVieDR0UUJsZmtVZ0VLSzR1QmhRU05OQ3BSUGNPL01CNXFNd1NrcjZIcmVUNms2eTJGOEdWcHJKbVhrT3JMTXYwVWd0Y3VmV3IrbnlUR08xMXRCNTZ3SVRxZ2gvd3NKVFlmS3d4MktOdUlGUFAwUlpOUEpDZlVKYWk5eTVjSUZCV2NrcmUxWXhPVHpBemJOWHVCL3pjZVRQMzZWSUR2RDUzUUZhMWtlSnhXYlJ5elFHZS90WVRPdXNxUS9SOS9nK01STGNPZjB4eWJLREpNZDdhSXNKd3FXck9QbnU2L3p5d2ozMmJtdEIzYnRCVlVVZHRiV2xLRk1oZEhzMUpMTHZPS0ZTRDRZaENWWFhzekc2bm8xTlpVdFhhb3g1dktrZWlud0N3ekFSUG9HUlhHUjhhSUswVkN4Ylk4cnRsbHhnUHA2bWJsTTE0VkNBUVBVS1NwVEI0UFFpYTZOZUtsdDM4TDNtS09mLzB5L2RPNFRKMFY3Q2xVY3BpNFlJS21pb0t1Ymk4REJqeVdGRWFSWFZwV0VDZm8yRzJqTHVQb3d4TldKaTZWRnFxOHNJQkwzVXJLakY2dXhqYnJpVG5tU1lBdzAxaEFJQlN1dGFLZEt1TTlEVHdWQXF3cEdWNVFUOFFYek42Nmd3YnRBOU1NSndRcktocm9aSUtJaStvb0hxVUlyWVFEOGpNeG5XN2E4bkdncWdxbFpSVjVKa1pLQ1A1SFNjdFlkcktBb0g4ZnJyYUEwbUdZaWwrYzdPdzdSNmc1UkUvQmh6Rm1rVHZCNzk2Y1dhNS9hSkRCUDkvWXpQeHgwSnEwRi8vd2hUYzE0RytudFpDT2JJTGswdllmVmFoeFFLbHJGK3kxYldWcFZrMjJQdmdZTzVBK3NlUENyRDdjOS9TYnQzQTd1YUlzekZMZXJxYXdoNzNOaGlSWGxKaENwZkJSNU1ERitZeHZVYnFOKzhnU0wvMHJDcHNVaVVlRWtZYVpxWXBrRHpXTXlPampQSmFwN3psTEREdTBiR0NaV3RwcVlrak44WHByNjJra3RYeDFnd0xQUm9KZnZmL0RmTVh2dU1XV2VsWlhHeW53V3RsSlcxZHB0VnIyNG04dEhIOUF5TU1LNUN2RlJiUnNBZndMOXlOWldjcDZ0L21zV0VTV05WSlpGUWtFQjFMVkZ1TURvK2dXZHFrcUs2blpRVWhmREpLbXJMZFFaR0J2R21oaWlyMlVwNVNaaWdnc2JLTU5lSFI0aFZUQ0JLS3Frc0xTSVVWTlRYbG5IbjhRVFQwUXdaVWNLS3lsS0NZVVZOYlFORzl5Q1R3OUNUQ25Oa1ZUWGhrRVo1YlJOaGRaMUZUeFVudi9zT3haVmxlRFdKbFVsaEtBKzZ4L1ptTWd5RFRNYkFVaDZxbWphenlwZWdyejlHOGJvNnU5N0tROGlGVWE3ZnU4ZGlaQlU3V3FxWkhoN2c4bzBIOUtTcStlN2ZmSi9aMFRadURVeXlxVFRHMkVRUnhmNGtBNE9qSkl3UTllVkpCcDQ4WkZRdWN2UHNSWXk2WFV6MWRUQ242WVRDRWF5Rk9WTE9QWmhlR0dGOGRoYi95QUM5M3NXOHlZS1g4cW9HYXFyRENNMURTZjFhZHU3YVJZNG0yWjFyWjZFVEthdEFzOUwwUGJ5SkZXbGtTMk01cHBFaGswNlRUQ1JJWnpKa25NZ0lxU0M5T011VFJ3K1lGaFBNcFRUMnRiUVM4SVpvckMxRFMvWXpkbjJCSGE4ZVo1dnM1cnluRzVSa1puU2M4VVVmaHc1c0pLQVo5RjAvVDAvM0tQdGJtcC9xZXJvdnl1NDN2b2NXS1Nmbzg1Q1FKb1pVNk1wZ2FIQ1lRTlVtU3FNaGdycVgydW9pSHM5TVVYSG9CRC9ZWEVKbHhBOW1ndVJpSE0zcmVLYUlJbDc3bzNmcHZIRDltU3ZiTXBPZ2YzaVM0b2E5bEVYQ2hMeCtXcHBLT0JPTFViTDdBSC9aNGtOUHhiaHoreEo5VmowNzZrdng1RDlNUlpqdDMvNXJkaFRYRVE3b21BbUR1WlJKd0tlUk1oU1JtbElDWGc4NkljcUxkTVlmOXBOZ1Q1YThVUW9DSmF0NSt6dHJlSGptbkVNS0tLUTBHSHA0amJ1REhuWnMzOHFUYVp0U3RsS3puUHZnLzJHdStidDhaNk9mbWZnazhiakpMOXZQay9MWGNPaTFOOWplWEVGWlZRVjNIM1p4OTE0Uk05MDkrQ3RxS1EzcFRQYmQ1bWNmOS9ET24rMWxOQmFuYm1zOWthQWZmMFV0NVQ0WW5VcXdzcnllWU9ZcUQrN2RZVVNPc1VDVXFzcmlwK292WExhYU4vL29BTjcwRFh1U3BSU1d2NWk5Yi80eGpOMW53RTUyZ2o5YXhaRTMzOEVYRVBSMzNPTmU5emdybXJjUzFqVjM3a3h4ZFRNSHl1dG9PLzBlajVxMjBkSlV5ZUQwQ1A1QUFLL1BoOWZqeGUvejRTOHZvcUtwbXF3ZGxFelQxM21mOGNiVkhBNFhVUnlOVWxsZGhqay96SmtQZjhXb1hzdWE2Z1R0RHgrVGlPekY0L015K2VRR1o3eFY3Q21mNHN6MWRsNStad2Y1WWt0bG1ZejN0dE83RU9EWThTWjhRdHBlRS9GRnBHTVdxZ25RZEk4ZFd2d1ZpZ2tiR3BIb0N0WnQya0p0a1IrQlpHNWtoRmdjNmhwWHdPSUU0VWtEbithK2doVHh5VDY2NXpTTzdOcEVKT0FoMlgyT0QzdEhlWDJucmR6U2RCODFLMWV6c3F1UEdZSnNYTjlJZDE4UDIxcDIwVkpmaGtwTU1qMDdRdG5hRGJTdXJzSmpwUmpvbnNCVDA4S090ZFhvZWM4Q1pSbjBkOTZuYjNTY1pHWVZJKzEzZVRBNHpzNm1TYnE2WnBsTHBYaDA3eDVOVGNYZjZEQ0hmT1I4c2w2OHhFcEtaK0tLRTRtelRFRWlCTG9RQkh4ZVZsUldzcUt5bW9sWTdLa3hkOVpiNlVYRG9MNEVUOTEzd1NCSERoOW0wOFpONkI1OUtibXpwSFVVTmdFanlRMXM4cE9MNDE0a09Pb2JsYWZjenYrN3E3Qnh5NVA3SFJDT0oxaFc3ZktjMGVZeTlYYzI3TW01aDZSVEJydmQ4dnpleExMeUxqbUtlMDYzL3BkZmYvNDE1aGRGTE9zWFg1VTF5eTJ6cTRhUlMzNEhXNlRqVUhRMithVHNVQ1EwemFsMm14WVNRc1BFUkhQMVhUbkdDNXRmY1lncWx5SE9odDB0N1dNZWowa3FIV2QyZG9Ka0lnMmFSaWFkSmh6d0lVMkprVEVkb2tZdFViOWs2MHNKQkJxR2tiSG5XY3BWK09TMXM2M2Z4V1hDZEd3alo5TXkwSkJvbW02M3UxdG1ISEpONWU0ZGxkOFVLdHZkN0hPbzVWNUgzeXdVeUp2Zkt5Z3NRNmVxb1JGclpwRFRINXpoNWhlZHJOaThrOFk2aTRlUDdtQ2s0cFJHZ2t3T2oxQldYTVg4NUVYKzhjSUF6VTBOZGdhUHFSaEtTYUlyVzBGTDB0WFJnZVlOMEx4NUYwZGYyNEdSWEdReVVVWjEyU3dmdnZkVGRwdzh5ZkdYMWhLU0NXSmpDWXBLSzRrV1YxQXgyYzUwY3BiVTZCQmkrejVhZlZOOC9PbHRpcU5ncFNlNWNkL0Q0Vzhkb3pLb0E0cmFqUy96ZzFhSngvOXNsWVVRQWwrNG1NcWd4WlNtNFN1dTVmV1QyOUF5Qy9SRzVoaTRlSkZmL1NKR2tBelQwMmsySFZuSHFrWjNvQ1NaN1I1bnNYZ2RSNXVLMGZ3aEdodnFTQVFOU3U2UEV5bGR5WnQvOWQremYzcUtlTW9KcUJJYVhxOFByK08xb1drbDdINzFEY1luRjVrYzdXTmtQRWJYclZ2b0t6YlF0S3FXdXBVMWVGRVlocGxmYURSL2hIMnYvNEEvM1ZHSnNrdysrL0hmTXR0d2pIZGVia1VZODF6OS9BT1VNMmYxaGFMc1AzbUNiZjY3dk4rbnNUQTNUV2pMTWNTZG4vR2phL05zZnVldktPbjVrSGkrQWVCWDlRaVZKaEt0b3RxYzVlenBuM1A5ekMxQ2F6YXl0cW1lMGY0MlJzd1VGUkVQeWVrWVk3RktncWxoZnZiZUI1U3Qza1p4MEFPelU0RENWNytSMWZvQ2ZaMmRBTlJ0T1VpWlNsUCsvN1AzM3RGeGxYZisvK3UyNlVVampYcnZrcHVNdTQxdE1LWWFCd0lCQWdIU1NGdk9aaysrWjdOblcwN0M3cDZ6K1dYUFpwUGRuR1dUZkwrN1MwakNCZ0tFbHREQllJeHQzR1Jic3F6ZXUwYlNqS2JmOXZ0alJyTGtnZzJCRFVubTlZZU81czV6bi92Y2U1OTU3dk84NzZlVTF0Tlk2cWZsYUpnVDd6eFBZcnlRMGRjbnlkbmlKeEF5S0lnM016VmxaODRYWkZ4eUVaczR6ZkZvTnZiRmdaZE5BOU1yMFhOOEwxTUQxV3paMFVSdTNYcSsrSmRyVVd6S0JSNUZnS0VoaVFKMm13VUJBVkcwWUJVTlppTXFkbThwR3k4dlJCQ0dlR3ZoVmFPQmFtclljbHpJSW1CS1NKS0Y2VkNVbUV0SGNycFEwaWFYRm90Q01qWkxNcVppdGJxd0tqSWdvTWdXVEYwbEhvNmd5Zms0MGk1R29tQkJTY1lJQitjd2NseTQ1cTJOTEhaTXcyQXlGQ1Zwc1dLM1cxUFBRMW5CSnBvRVFoRlV3NHZUWVUyYjlDcllqQ1N6MHlIaURnV1BQWjFhVzFhd2lUSVQ0U1Flbng5RkVraEdwbWs1ZklEaFpEYlgxSmRjY2x3WTAxQ1pIaDZrYTJReTdUNW9FTmZ0Wk9jSWpQUjFNckhvMWF4aUxhT3d1akFsM3VUbFUxZFhUME4rMW5rbmNxYWhFeHBwWjVvY0xsKy9FcWZadzJUUDI3dzAxb0hQc0dFWUVOQmlPRzBpTTQ0OFlvRXVJc0VvTVNOTVcyc0xib2YxVEJ3SjAwVFhOWXp4Tmw1L1paVGFsV3Vvcjg3aHFpOStIbE9VT2Y4b2tlcExxcTdpZHRyVGdWZkJxbGpSa3BQRVRSdTFLOWRUUTR3M2orMWhOclVEbWhwSHpIRmhUOTh6UWJHanF4cFRjeEZVaHhPN0pmVVlGQlVMRGtGalpuWU9td2gybXpVMUtSQVZMS0xCWENTQlM3Vml0enZUd1doRmJCZ2taK2VJMlEwY1hudDZvU1doeUZZQ2dTanhMQjNKNlVDUlJCQU5MQmFaUkRTTWxraGd0Vm14S0RJQ0dvcHNRZGVTUkNOSmREa1BweTAxYmtxaUJXc2lpbTVZeUMzS1JkUTFBa1B0dkxudk9ONWwyNmpNczlFeE5zQ2VGNStoeFpLZ3N6OUk1Vlg1Vk5oNmVlcnRmZGg4dTZoVFFGQlNmdkI1UldVWXdXRmVlZllORGg4OFRjR0tOVlFVNjV3NmRSUXRFY0huc0JNWUdXSFNsMDg0ZUpBblh1MmdvcUk4RlNBNE1JRnBtcmpMNmtHTXBwNGRzb0kvTjUvazJEQ3o2UW1ub1Nmd0Z1Y1RENDNTM2o1NTVzMnc1S0JTeWlFdjM0bWdLR1ExMUxLOG9lSDhGbGJwZmh6b1BNUVR6KytqL3Bvdk1OWitnSDJEVTBSbmhtbnA2bUgyaFdmb2NJSExWOGJLbFQ2UzBUbjZlN3FZRmtMTVJaM0Vnd1BzZWJXTnkyKy9neFcrQ3h3RWpXQmdoSTUyR2F1b01UWXlRYUxpUEJNMlFVQ1FiV1FYRkdNWU9yR1pFZmEvOWlMUm5HcnFTckk1Y2NpQ3plRk9MNWhGckpnazU4Sllzd3J4V2tUVStCeGRSMS9qalhhRG5aOWVoZE1xVWIzOUhpcWlBWWIybi85M2JSb0djYzJCeXoyZjRVakdaaEhSWitaUVBObjRaWUgyZC9aejlFUUhxdDBIcG9waG1FanpQbXlTQlg5eEJhWnBFQStOYytqRlg5RmgyY0FYMXRXanloMGNlUDA1WHZZRXlaSWluR29QazF3Yzd3cFE3RjVXYmIwUk14R2krODE1bHlTVDBIQUhyeDRkWXUyTnQxQXc4UVpkTTZueW9teWpvcTZKV0o0TFU0OGlvdUQyVlhENWpxMzB2Zk1teno3MUF0bjMzWXJWNFNJK2M0cjliODBSRFU1UnNLb1dHYkJrNWJOaWxZeFQxREZNRTdjajFUTkVVY0VxQ2N4RkUwaTVkbXg2aE9PSEQ2QWtwakd5bHVHd0twQjJsQkJJV1JtdTNIWXoya3cvZTlLbTgwaDJxbGV0bzlMUU9mSHFLWWpOWHlJYk9mazJvcU50dEJ3L3lzQlVuT282QTFVelNFMHVCSFExU3MvUlBUejYxRWthUG40cnlYQ1F5SGdmenozeFUwVE5ZR29xanZaeWlDeC9PU3NMUE9mYVVrZ0tSYVdWVkpkUHNYcGRBL3IwWVViMUxHNysxTzFVZUF3T2l5RmU2VFZ4K0N1NGN2czZIbjdpQ2ZvVUc1WHJycUdwT24rUis3UkpQRFRPbnRmM011dGNnVDNjeFl0SGgxQzFDQzJENDVoN1h5VFo2MFlRSEt6WXNvVzZRdStGbjYxTFc0Z3NLUVFEUTRRR29nVG41cGdaSG1Jc0lMQnNReU1laTRob0tJd1BUNkhxNXNLaUlUWTlSbGVuRmJ0RklqRThSa0t1V3ZKNzBSTXhabFFMRzY3Y3pxYW1VbFpVRm5Db080UnNKRGpkTXdEV0NsYXVXRVpwVVRaRVJwRmxGMFdsVmRRM2xDNVptQmhhRWlFeXp1aFlLcEtKeDFkRVEwMk00SEE3QTUwbWJyZURBa1ZqWmpiNjNzS1YvSTVJclNYVEMvUjNGVXlXT0FVaHBDMGlUQ085VlZ4Y2N0NkNRa0JDd09seVVWaFVTRnZIYWVKYWNvbTcxTksydkhzUE9kdXk1andGRmhhOWdpVGdkcnZ4NS9yVHdnMmNFVXc0WnlHY3luaVYrdjlNME9FRlpXcWhVRHFLektKd05JdnFTWmM3YzFyemdzV1o2emJ2Q1RRZnNIYitYSmFlMjVrRnZUQi9jZWNyRmVZdGN4YTFmZEgvQnZQaXdGbU5JbDNQd21mOXpQRVgvVGQvZnZQRnpQTUljMHRZYk53ejN3WWpMWVRObXdxWkxBUTJKMjB6dVdEUkkrZ0lRbHFJTWN3ekhucUNtWEs1V2pBTEVsaHcxeU5sWlRNdi9DRUtxWHNoaW1ucnFIUmQ2ZUZXVVJTS0Nndm9kRGtKaDRLWVNJaW1qc3VaeWhTWlRNYlJqZmtrSWpyb0JvSnVwR0lTa1hZTE0wMDBMWlcwdzBoSFFVb0pUUE0zOUl4VmtnQ1lZdXE2cFJKQ3BPK2xPWDl2VWdsQ0JERVZ4eWZseDdaUWF0SEZOUmV1VitwZXZIZEI4MytMakhqemU0UWdpUGlLQ3JFcFlkNTRjajlWSzdaei83WWJtQjRkSnlhN0tNeHpFeG84UWZPVXdGMDNYRVcrVjZMekxTaGFzWW5iZDIyOWNMd01RMk5tZkpEajd4eGdhTFNENDEwVHVIRlN1eXdYVHlMQWtRTnZBVHF6dzBQVTMzQWYxNjcwMFg3c05NUGhNSGxDbkxibXc0d21PamcyczV5ZFdZQm9FbXpiejZ1ZUdpcXZxY2NtQ2NpeWdueEp2VTNBbFZOSWpaeU56VzVqdk9NbDlvZnoyWDNUYm9LcFY3dFlYVDdLeW5MVHdvMkpxVVpwYjJsRlhiMmRRbU9DTjE5dloycnJqZFNJS21nbXNxd2dHVEgydmZ3YlJwTVd2R2U1NlpoR2d0QjBsTXZ2dXArMXF5ekFTZ3h0bGxjalFheE4xN0ZsYlNYYTNEQ2R6WWNJeG1PTGRnUlRUekxZY1p6RFJoYW1vZE16UEVZNGVZb2p0aENDRnFGdmJKYVNpdFIxMTVJSkJqcFBJU3BESkNWdjZxRmd6Nld5d3M5VExVbnVyY3htcFBlU0RTd0FrQlUveTljMTh0aFRQMFBQM2NCOVg5dkszUFFVVXhHQm9tSS8rdHdRQjQ1MWNOV08yMmdxc1RIWk1ZaXZySkViYnI2ZFV0K0ZuWENTNFhFZWUvWXRacDNMYU9zWUlLVEY4ZmlMMmJ4ak94MUgyNm02c3BydVlaMFZjLzA4cTdnb3JzZ25hMmFFNTU1cHBlSGFKaXF6enExYkVFUnNqaHlzWXNxMzFYYXgvaUFJbUFZTEdVdE1EQXhUUUpIRVZDd2pTY1RRbHo0MEJVQlBhR2ZDNjJCZ2thVlVkZ3RkV3pETk5VMGo5U0NTcEhTMCs5U2duWnBRaVVpU2pHbkcwbGxOMHZ0SUVwSWlRVnhiMkk1cElDSmdVU1JFWFVkUEIzU2J6eUFpeXhLUVFOUDFoZm9OVVVSVVpNUlFLc2piZktOTTA4U1dVcDB3NGlGT3ZQMHFiemFQc2ZxSzYyZ3N5Ym5FQU5ZZ0tVNGF0MTFGNDhJV2xiNGpiM0x3NUN3TnF6ZFJYMTJBVlJHWFRNYVNVVEJqa3h4LzV3Q1RYc2ZDQTlLVUZIS0tLNmtyelVNeTRuUzNORE0wR1NSM3RJOU9aaEN0RWxYTExtT0YzWWRtUW5kc2hseVBRUFBnSkw2OGNvcHlvaHg1NHpYbS9NdFpWbDU2M2l4QmltSW54MnRISkdYMmZaRk9rWG83bEg0YkE2a0pnRUFxczRva3l5eVlTQzhxYjhhVDZYc01vQ01KQWhaWlJreW52RXpkWXhQZEZGQVVHZE5jM085TURFTklwd0xXVUhWdFlkSnFDQUtpUlVZeVRkU2tmbVp5YVJwWUpDbGxwcXlsKzJPNlg0aVNpQ0F1N25la3MxcUpTSktBYWNUUjV2c2RCb1lrSXFZNk1OT2pIYnowbTVjSTJDclpmY05tc2hLZDJKd2UvQlUxRk5sakJFTURDS0pNVWVNbVZ2VCtuQU1IamxLNHFRQVE4ZVpYVVp3M3lyNm4zcUcwWVN0L2N2bDF6SXlPRTVXZEZPWjZDQTIzY0dMUzVQWWJkbEtZSmRGekVBb2JOM0RyalZmZ3RGeHFRR21EZUdpRTE1NStEYVdnZ2FaTksvRTdMUXVCSENFbEFocTZTbUNnaFgxdkpoZUVPdE0wRVZ3NXJHaW9KZHRoSVI0YVpkOXJiekFVRVZtVjVTYTN3SVZnelNJOEtUTGVNMHRwWlEwVlhyQTZmTmpFSk82OFV0YnMvampGRFBQSU02MVl2V1ZzcWV2bTZPSERsRjFSZm9IMlNuaDhCVlRWMUdBWFZlVHBZUVl1K0R0TEJUK01Uby93NXN1LzV0Q1F6UFUzWFVsSmxvV1RZc3E4ZTM3d05nUUJVWkVSTUZIaklVN3VmNVdYOW5XdzV1UDNzcTR1RDBVVVFiUXNXYnlabXNyWVVEZnQvV01ZcGtCMnRodmRTTVVCbVUrZGE1Z21na1ZPank4eUZhdTI4Wm15T3ZZOC9uL1o4OFlCZkdvMVU5TUJERUVtcjdTYTJySUN0UEFrKzE5OW5yMTlBcCs0K3c1cThyTFFOMTNEWGRvckhHazlnYSt3akxJNlA1MERTN01sQ2FLSUlvcm95VVZ0MUNNY2ZlTlZ1bWV0bEErMWNLeWprNEZobWNOSHUybGFVOHVLalZjakNLQWw3R3pmL1VrY1dYNjhMZ3VsRHBYRDMzK1N0cUZSWXNkT1VMVHVSbTdjMHNCc1h6Ty9mcTJaVTBPcjJGeFR4WlU3cXlIU2k0Q1FIak5KdjNVRnlZelRkbmcvRVhjRG45cDlKVjV6aXBlZmU0SG1sazVxQ3RjeTMwV0ZkTndpYy9GOUZGSnpFRU5mbXRObi9nMjFrbDNKRGJmZVRVUHpHeno4MGh0MExLOW5RMlhLQWpFMGZwb0RieCtnY3lSQWFNOXpKRll1QjdzYlBYQ2FVTjQxM0hoTEpiUHRMM0ppcUpBZEY1aGpMV1Jra3dSaTRUQVdleTc1WGdkV3EwbEJjUm5XRVFOQnRGQlN1NHB5K1ZIMnpGYXphMWtOemtVQnFBMWRvL2ZrWG82ZEhzTy9aUU5PWHg1VlZUWjBZNDRwandPanBKTHFtaXhFd1lMUGVTWW9zcUVsR2VwdXBYdGtGa0dVS0twWlFVMmhMNVU1RWRBTkRjbGhwN0M0SEZ1d241Kzh0aGRuU1NYbE5UYWlNNVBFQkF1RkZRM2srVDBFRnAyZVBTdVB5dXBxWEZhWm1EakM2YWt6YlRYMUpKT0JNZUtTVEdLNm4zZjJqNENwWWNTaWRIYk1NUjZZdytNcXdTNmtsclFTb0Nhbk9YM2lFSlp3NzVMQTNhYXVNZFRYUmRoWms4bzRZN0dSWDFhR1B0dEgzNGhLZVdNcFBtc1V0OWRPYU9pOGwvOGpoV0hvQ0VoZ25vbkxjZzd6TGszQXZFdlJ2SVdCdWVEOEF1TEN5bHRjRUc5TVFGYWd1S1FVZjI0dXdmNHc4OEZlMzB1aXo3UGJOUi9YNXB6MnB0MkxaRkVrMitmRDZYS2g2aG9pSW9KZ01CL254cHgzVlZrUUo5SnRGL1JGQmpobjNIZFNqVmdhY0R0MVBSWmI2NlJ5TzZYT25UUFhMQzNsbW90M0ZPWUZNTTUvSGd2bnMxUlRtdzhNdlpqNTdIWG5XQWd2YUVaQ1NvV1p2emZwZXlnc3BMbE9mV2NLcWV4VTh6RjlVakYrNXErVnNLaEM4NXlEbkd1aGMzWlR6aElpRURoakJaVE9Fb2lJYVFvTGNTZFRyVDFqWlNPa1A4eTdpckhZbW0rK01FSTZ2WFpxSDFrVXNTa0tYbytIcXFvS2JGWUxNOEVRdXE3aGNUbUlSdVlRUlJPTDFZNGdpZ3ZaTnhjTEtmTmp2cHBNWXVqek1ZTVd4ZVFSbGw0SDV0c0d6RWMzRWhiZFIybFI3ZVlpQzhKVXYxdDZieGM4ck14enYvc29rUkZ2Zms4Um5OblVOcTZrTWMvT3NkRXA4QlRSMUZSRndCR21MeFpJZDFXRFpFVEZLbHJPSG52T1FkZVNST01xRm91QXBhQ2NXNi9lc1NTV0NjUTQrc3RIbUlza2lFNlAwRGtXcDZJMG4rS21yYXl5dFBQaTgwbTIzYllDNStSZUpGc09HNjVieTArZmY1UCt0ZVhVNWRvdmR2aUZnTVdodVFpS3I1ekxQREtoUUlEeGtUNzZaNXg0MXRTa1VzcEM2aGVwcXhpbUJRR0RtZUZPRG5RbnVQNmFaWlJXS2x3V21HQnY1d0JGWlNvWUJsYUxnS0dyaENNS3k3ZHVaM21oWjhteDlXU0FQWTg4elZ6aXdnT2hyRGpJa2tXbVE1R1VJcXdtU2FncUZvY2JVWTBUaVVRd0RaMUVVaVVaaXhHTlJoQXhLSzVlUllWZklaWlF3VXhsN1lycUNReEhhZ0RTa3dINkJpTlUrVlFPblI0bTN6aHZvc09MWTNOVFZiK0MxWlZ1dWc4ZFpDSmtvM0ZWRThLc2krN3Uvdm1uSGxvOGpxaGEwcUxDaFJFa21hb1ZhM0dxTmhLeFdRSVQweWg0ZWV1bGx4a2NtNkR2eFg2bWdnWWp5VkhFSFQ1cUd4dFJCNEk4cnN1TUQzUVNIMW1xWm11YXdmSXQxMUZmVzNESklvU28yQkFrZ1dBNG1uSU5pVWVJR0JLVlh0c0ZYbGlKdUp4WlJBTXpKSFVUaTVra0hBM2p6Nm5CNjU1Rkh3c1NWUTFjaWtBb0ZNZnE5dUxLZ2tSeWtybFlBdE5qSlJxZFE3QlljZmh6eWRZUE14dEtZT1pZMEpJelJIRlNrMStBSXp4QUlLeUMzMFFQQllpS0VwWCtiR0tHU2lnVVFUZE5pRWNJSmtXeTh2d2todG9JemtUUWpWeE1OY3hNM0lLbklBOXJvSnZ4MlFTYWFTTEVJNHlyS3NVNUh2VFlETTM3WHVTMTVpa3UyMzRORzFkVjQ3Q2NQeDN1cFdFU25aM2tWUE5KQm1jR2FLM2J5SlZiVnBMbmRhV3M4VEJSRTlGVVFPcEVuR2cwdFpkaHFJd005NUlZajFGYzRNY2ppL2lLS2xtLzBvNWtKcG1kRGVDVUxReTNIR0VzSWFHYkVGQmp1R3dpb2V4YUNzb2JLRlZtYVR2d05zUFRvM1MwaDVkTUhuVTFnYk5pSFRkc3FjVjFVU1Z2L2hiTE9KMU9aa2RDSkRRZGgyd1NtZ3VoZUwwNHpydHdFckM3c2hIbVRqTWJTWUxYaWhxYUptbTFVdXpQWmlBYUlaak9TcUtHUTh6b2RwYmxaekhlSXhDTXBQcGRNaDRtYWdvVVo3bVJaMFJHUWtGVTNVVFVFd1JqNE1qM2t4MzMwREVUSXFHYktFYVNZQ3hDYms0V0htY1NmU1JFWE5Vd1pJTzV1VGgydHh1N1IwZE5EQkdKSnpCc0F0Rm9DTWxxeDVPZGhjOW9aaWFVd0hRckpPTWhJb0lIcDBNaE5OVEdTNzkraVpDcm1xdXYzRXBWbnBQd0VEaTgyZFN2YUtMS0dXRnkrRkRLNGtoeHNIelZXb1lQZHRFLzVVQ1ZqWlJnb0lQZzlGSFR1SnpsQlU2YXg2YlIzVVdzV2wzTmpEdktRSFE4ZmQwTTFFZ1NxNmdzeWJwektSaDZuTUd1SG1hNit6bXcvL3hNQUFBZ0FFbEVRVlE5MnN1bTladFlYbDJJWFRtVGJqMHlONDFreXlVUmlUQ2ZFeVlXSEtWNXJJMnMvQkt5N1NLQi9oRmk3bXF1V0tjZ3lqWUt5MHNwS1RlWUhaWVlQRGxCL1lyVk5PYWsyaHFiN1RtbkhiTFZROVhsTzdHT1RYUGhPTjh5VG04T3BhV2wyRVdWZUxlUDBmajVDNXNtSk9ZbWVPdmw1MmdKT05sMTA5V3NxTXhITWNQNHZCYjZnN01rTlFPYmtDQVVVN0Y1UEloNmpMWjNYdVhOWTBNc3YzSTNPOWRWNFZBdVlHbWpKK2c5c1plSG5uZ1REWm5MZHV5aXdnNWpnV2swM2NBVTQweFB4MUY4SGtaYjkzRXdYc29WbTZySnppK21vYWFRbzBkR2FIMjduK2ZmUG9JcU9kaDQ0NmNvOWxzNCt0TGpIQjJ6Y3MydVhheXR5a0Uya3d6M3RqT1R0WVk3Ny9RaktRYkhmL1lLamhJLzU0bEdkODQxc0dYbFVqbzN4MkJ2RDRIUlNhYW5KUVlHeDZsdnFzR1Z2dENKOEJTbnU3cXBXWkdGMTJrQlNVQVNRZGVUQktNSjZxb3E4ZnQ4dUtqQ294eG1OQmpGSkIwNDNlTEVacFVJQk9jd3pFSjBOVXBZTmNoelNBU21adkdXcnFjbzM0OUQ5RkRpZDlNMlBZditQaTB1SWpPakhEdmVSZTI2amVSNXNpbXRLTVVSTzhaTU9MNVFScko0V2J2MWN0b0dXeWxlYWNOclR4QjBGYktwc1pRVC9Rb0Z4ZmtNN3d0UnZxNFI5MFVEeWd1SXNvUnVSRkNObEhDdnFna01Rd2JUSUJRWVpVcno0ck5xREF5TnNMb2llOEZpVUk5TjBkc1pvMkh0S3ZCWXNXZVhzcUpRUmlESXFNK0xVYnVjMVUyNTU4UzgwZFU0TFc4L3h5T3ZwcXlzZDk3emY2Z3VUSnVpbVJDTkJWR0tjcWl2VzRabElvNi9wSmpLaGpyeTNGWUVRMk9pZHdoUnpxYW9PSnZPUlpWYjNkbVVsSlRpdHNsRUk5a29zNHZTRGN0V1NxcHE2T3p1Wkd4OG5ObkVCQU1qR3JVTmVYUWRINkpnVlIyeC9nSGF1c2VvcWZBaklXS3h5cGhhNHF5NGVpbXhWOVhCbWhaRGs0blVmRXVmSGFlM1AwblZxaUk4RGdkT3UzTFJlZTVIQWRNOFMwQWt0UUFWUlJGWmtqRk5JeVZjbnRXbkY3dXdtTUtaZUN5Q01HOVJrM3BSSWFiVzBtUmxaVkZmMzhqZzZBaUplZi9TQzF5ZzkrUyt0Y2g5WlhIYlJGRWtKemNYMldKWnNIMHgwMVlnaTBxbS82YXNLTkxwcFZJaXp3VmZXNTVsOVhLT1N4RUw0czBTRjV6MG9uN2UzZlBNc1lVenV0RWk5N1VGVnlPVHRNdk1COEFpb1dOZXNGc3NVOHhmbjNsSlJVQkk1YTlhYVBON2tkdk9PdlE1Vzg1WXFhU2t3UXN4TDRHSkNLYVlGbXpteGNHejc4VWkrY3BJQlJlZXQvZ1JFQ2dwS1NVM041ZFlMSWF1NjRpaWdNVml3V0pSVXZGcjBxS2pKS1d6WkMzcUI0YW1vaVpUMlNNRmpJVkxPUzg2cFJ1d2NFNlNrYktVTVFYT0VkV0U5M0EzRjR0aTRnZlNDVDRjTXVMTjd5T0NnQ1NLYVEwandlakVLSk5KaFVDNEdNMDRZeHBwNmlyaE9RM3hZaW1HQlFsZllUV1g1MVV3ZGpwR3QyNlNsMWVBZTNGcVh5TDRYQTVpaHM3czFEaEtXVFgxd2dTcTNZMUROSW40eTFoZDdHWmdFZ1RSUWw3OUp1cjMvWlNlM2pHcWNzclJJMEVDZ1FUWnhibm5wRE5OTmRaZ2JxU05YLzFtRDVPaE15a2VaMGRhNllqMzgvOEdEeTlzRXhVclRWdXZaOXRsdFVqSkVNMkg5a04ySlJzcnM3RTZaWlp2dWhyZm5JWXhlZ3pUS2FYU241b0NzbXduMjU5TFFjRlNHM290THVDMm5uSGZNVTBUVFZYUmRCMGhGbUtncnc5QmxzajFXam5XTzBKeVRSVWpyY2M0UFd0bHl6MS93eFp2Q1g2bkJWUFhNTVk3bUM1ZXo1WGI2MU9XUWFaSy82RVgrWFZITWJseUxxczNiNkJXa3hudWxTQ3BNWDdpYlN6dWNtNjllUmw3WDMrTm1FdWpPdDJPWkRSRVlDNUJkazRPMW91NHpLUUd3bFJ3eGVtcEVYckhaS2FDdFdScE9rTDZPOVBVaVVWaUpEVmJldEYrWVNTTGgxVmJyaUlRbUNZMGRZcURJejVLMXVSVFVKcUhlZEJDYVVNWjlrbUQ2bWdQYmVtNnBKeGwzSHRmYmlxRjRlTEtqQkFIbjM2QnFabllndUtkQ0FlWm1JamlMeS9BSnAzL1FhTFlQQlJrT3puVjI4VkloWmR3YnlkemtwT3liTmNGRjVSNTViVWsyMC9UTzlCQWpqbEY1M0NVOHUybEZQa2tsR1B2ME5rN2dwQ2owOTQvZ2IvMGN2S0xIYmlGYnRxN2VzbkdUVmRYTDdic1dyd0ZEZFFXUEVkYmF4c1Z6bkxHVGg0aFppK2hvcWFSWmZsN2FXM3BvTnBSeWVqUnc0UmNaZFNWNTJNV09qbmQyY1Z3bVlma3dFa21WVGNyS3lyd1RwMmd1ZU1VZzJWMmpORVRqQ1I4WEZkVmlSRnM0L1htRmxiNkZZU0pVL1RxaGR4U2FHT3c1VzErK1hJcnEzWmNSMVdSaDJod0NzUEl3dXV3SVJoSkppWW1VVHk1Wkx1czU3MEc1ME1RUlhMSzZ0aDBaUzJ0TCs3bDZmRkJMdDk2QmZWVnVWaEVuYW14Y1N6dUtyWnYzMEdlMTVaNnE2VEZhVDRZNThoVUF0Tkl4VEVvcWwySk02ZUlxY2t4anZlZnhHdlBSc25PeDYvYjBFd1lTb1R3T1VYNkV1azNYTFlzdHUrK21SV1I1Tko3WnFvTW5UaEkrMGdnbmEwTVFDVXdPRTdTNGlFdjMzTitFVk8wVUZCUmh0QnltcGErWVJyY01UcDZBaFJVcmNSNWdkK0lJNytLSXV2YnRKM3FvbEF1cFB0b0MzcE9OVFVWUlV4a2FiUzM5VkxqazVrNGNadzVad24xWlRrSTdYWjYrM29ZTG5NVDZla2dMRGdwS2NoSFRCYlRlcXFMM3FGU3ZJa0JCbWRoK1lZeXl1SWhEcjNUUVU5L09UbkdCQjJqU2NxdUtxSElyU0FkTzBSWDd4QmtKV252SHllM3ZKYjhRb1VzNVJRZFhYM1lpeFc2T3JwdzVxd2tyNmlTMnJ4WGFUM1pScEdVeTFEckNWUjNPVDU1amozUFBzM3hTUiszYkZ1T1cwb1NDRXhqcUJlTURvUzNaQmxYdTRwSnpuU2p5MllxQ0xxUkNpcVplbmJFR1pzY1lTd21NaDB1UWRmTk0xbElkSlZ3V0VNUUxPOHJGb0ppOTdCeTNYcnNzU0hlZk9KUkpyYnNaUE9HUm53dUszb3lRRWQ3bE11dnZvR2RxNzN6SFlMUXlDbjZYanFVdG9RUzhaWFZjVlZlT2ExdlA1VjJnWHQzMUhpRTRmNCtrc0lFa1ppS0lJallmVVUwZWdzd1l3T2NMem1ySU1Ub1BuR0Fud3czSXdzbXNlQXNSWnRYbkNPVW1xYUpvVVpwM2ZzTXI3Wk9jZFd1eXlsMHcyeGdHcmZIUVZsTkhmdjNkZE03MUVBK0UvU056RkYwZVI2emZlL3crSzllcDJ6N0xkU1haaEVLVEpKd2VQQzQ3T2VJMklKc3BYN2pkWHl0YkQybUlPREo4WlBvakhQMDdWTjBEVlZUd0JnbmV1Y28zVm1FTnIyZkYvZTJVRmgwQndXV01DM3RmV1NYWHMzYWJZM1ViN29TVTVEdzV2Z1ozdjhrdjlqVHhmVzMzMHR4bGtKZ2FoS1gwMDRpME1leiszcFlVYjBiY2JTVE43dDBtdTZwNG1JamlpZzdXTDE5RncxcXl2UzgvN0NDMlNXeDg4b212S0pHWUh3YzNaNkxRMHZRZWV3d28wazMxMXhXeWxCYkYxRnZDZlg1T1NRZEZnYTdlNW5Nc3hBWkhtQTJBYlVlSjJvc3lQaDBISDlCRnBXVnVSem9PTTFnblE5MXFKWEpwSTIxQlg2Q3VWNzZobnNaR1N2SEo4MHhOQlhDV2VZQlBjNzQyQXoyN0Z3OGk2eE9Mb2FSakhEcTJKdE1LWDQyMStVdzB0T0w2czJpSU11eFVNYmxyNkJlTWZCNng5aTRmUWZXZ2VQTWhqUks2eHJwNzM2ZFY1NFpwbHRheFpmcThzN0p1bmFtbndrWXFrbzRGS0hJbTRzVTZlQlU5eEFOZnBPV0U2ZUl4aHJRb2dGT3ZIMEFzZUU2YnNxZTVmQ3hkK2l0cjZDaHlJTW9DSWdXRDJ0M1hrLytZRE90b1V2L1RVb1dCMnQzM2tuUlpSRVFSSEtLU2hmTmRaS0VabWZKOVZWZ01lTU05dlpSdldJcjExMjlFYTlWQkMzR29lUnZHRW1MQW1mT1IyVHkxSnY4YktnVlJSYlJvd0VzdFRlY0tTT0lXTzEyYkE0bmRmWHJ5STJlUnRjVGJOclVTSHpJWVBuR0xRU01QUVMwVkh3T1RiQ3djdk0yMXZ2OG1Ja1lOazhXTmpOT01Lcmh6ZklTQzQ0ekZWZXcyK3g0RzlkU1dtK2k5Z3U4TXpESGhxMWI4UU5xUE1ob2RnRU9SV1Q2a3EvT2g0ZHBtakp3TC9BRm9BazROd3A2aGd3WlB0Sjg2NEVINWljT1NhQWIrQVh3YjRJZ1hNcTA1RU1qSTk3OEhpTFpQQ3lycU1DSUJ1bVpHbWN5T3NaUWZ4dVBxanAxbmloT2h4ZFJoR1FvUUcvUXhGK2RqZmh1YTM4aDVXNGd5VEt5S0pDTWhKaWNIQ2Q2bHVYTmJDU0dBYml6aTlpNHZvS3VtV2JHOUNUOWt5RnFHaHZKc1NrTXBFc3J0aXpxbTByb0NveVFVSXNZYjN1Ylh6NCt3SzEvY1M5MXVlY0p4aXVJZUVwV2NjOTl5NWRzN3RyMzN6dzIwOFQvMmIzbXJPSWlaaUpJMjRFWE9EYW1jK1dObDVObGwwbkVJb1FqQ1J5bXpxbUJmblJiVGtvc1NwcG9XcHpBMUJUamx1U1N1dlRrRkhNSkZROG1hanpDN0d5UTBiNFQ5RTdPWUpHUDBYNHlncFJYelpiS0tzYWUyOGYramtyVS9rRUNqbXJ5S3hvWDN1b2F1b1RMWldVeU9rc3dPSnZhcm9ZNDBkekxwTjhMOFFRVlBqZFNJT1Y3YVNiRERJK1lYSDk5TlZsK0cvV3Jwemx3dUpYSzlIcHM3UFErSG4xbmludnV1cDFDNzRYZFNVVEZUazE1TlpJK3gwRC9DSDJqL2NUR3huamlHWjNsNVI1czdqeHNNdWlKR1AzOW8waGxsK08wdmZ2a0x4a2U0L2loVnZwNk96bTA3dzNNWlo5aGMyR0l2SW9LSW80NFpaWGxKQzA2bFhOT090SjlTM0xsMHREb1I5ZFV3cUVnQ1MyVllsQU5oY0ZWU0Y2dUp5MGk2a3gySHVJLy8xOExkLzEvZjBLdCs5ejBwQUNTMWNXS3kxWng2c21YZVB5eFhyUm9tTkxMZGxDZTYxNzBka1hFN25ZdHVPUGtWYTJsTHZjVVR6LytDeHg2RkxGZ09ldnJpL0ZaZmF5cGFPV041MzdKRWF0S3dsTE03cVo2ZlBreVRZMUZ2TGJuV1FZT21jeXBXVng5U3hOZVp3NmJ0bS9obHkrL3pQOTBXUWtITlRiZWRCY2xCY1ZjZGVOV0huN3VCUjd1Y0JPYWliQnUxMTJVK0h5NHRtNm43OG1YK2VWajdXamhFS1hyYnFTdXRBUk4yc3lwSjE3bThVZFBvOGRpVkd6ZVJXTjVFYUp6SzRkKytoaVAvdUlVWWlKSzVmWnJxSFliSEhpMWhlblFORzN2dkViUHNUMEFOTzY0blk5dHFFY0tEZkR6Ly90ejZtLytQRGV1ZmkvWk5RUWNyaXpLYTlhenVxNlJFM3YzOE5aTHIrQzRZemNsOWlUdDNjUGtsUzNINjNWaXRjb0lnb0F1bWFrMHRla2E5R1NNb2U1VHRMVjIwdFoya280Sm1kMDdhekU5K1pRS2JqUVQxT2dNZVY2QndOQnN1bS9hS0txb3BkRFFTY1FpekVWaUdDWVlhb1JSeFVseFFTN1dCVXVFSUsvLzEwT01sbDNGNXo2M2hmT0c3QllrL0ZWTnJLbnM0N1hILzRmRFZoUE5VY3BORytxV3VHUlpIRTdzdGxRR0xNbFp5cFl0dFR5ejcxbCtlc0pCT0dxeS9hYWJLTXpLWnR0Vm0zbjA2VDA4M0hlSXhGeVU1VmZjUXFrdkcvdmFKcnFmM2NNVGozYWd4aU5VcnIyR3FpSS9nbU0xdWEzUDhOd1R2OEJpeEhGVWJXSlZYU2xlMVU3NWlaL3h6T09QWURlVGlBVXJXRk5YaXQvaTQ3S0tOdmE5OENSSEZaMkVKWitQcmFnajMyZHkyY3B5WG4vdFdUcHNKbk5KRnpkK3NvbGN2NHVOMnpiejZJdlA4Y2dwRy9HWXdLYWJQb2xscHBOamJkMkVsQ0plZXVwL0FMQmxGYkIxZlFOcUlzNzAxQ1N1U0lSUVZGMlFLR1RGUnE3ZlFtQ21IYXVncE56S2JGNGF5c3N4WXlGNnVpYVpDSTh5MHRQS0x6U0RPbThNaDhPREtKb2tROVAwelNUeExmZHpFU085OHlMTE12NmlHdGJXYm1ERnNqWmVlR292YnpvZDdGcGZ6WFIzR3ljVEJkeTlJaGVyOVl4UnQ4V2lJTTEzQlZIQzZjdkduZ2dqWXBLTWhabWFuQUREWUM0d1F5Z2FZWHBxbkhIdHpNSllqYzd5OXVzdlloRVNSS2xBRWszMFpKUmdNSUlXbW1CV0VGRVdEelNDU0ZaaExiZDhzb0dtRlJWWUZsTHZpcWpoYzFPRXFxRlJEcng5bkptQXhNRlhuK0tRQUFJNVhIUDd4MW16YkRPVkp4L2orVjg5amxVUEl1V3ZabFZ0SGwyUC95ZW5BeEVTeDk5aXBHMGZncVRRc09FYXJyOThEVzZiQUlLSXplbEVrVVVFU1NFN3Y0enMvTlR2MmpRTlZOYzJWclE5eXJPLy9BVjJJNEpXc0ptYlYxU1FyZHZZZU9waGZ2MzRJN2lsQk9QYU11NjZaaHVWUmU0RmtWUVA5ZkhnSzBjSXg2MGMzL3NjTGZ0QWxKeHMzbmtybTVvdVovM1JoM25rcDQ4Z3F5R2M2ei9CRmN2enozOHpCUUdidzVrYUMwUUpweWNydFFvMURjSTUyZmhuWkxLOExzUkVnTmVmK2k5bUcrL2xzeHVMMkxTbWlrZGZlWUhwM2h3aU0xRTJYSEVkMWNYNVdOZHY0TG1YWCtPeG9aT29rUm04dFJ0cEt2Y1E2TjdIejMvVnlWMWZ2WWZHamRzNDhZdm5lT3lSSHJSd2tLTFZWMU5aV0lDMmVRZWRUejNEcng0Znh5WEVTRmhMdU9HeUJveklJRS8vOXhQVTMveFp0allWcHlhMmdvVEw3Y0J5MXNzQjJXckhZVXZKVk03c1FqWTIxZkxjNjA4eDFPd21IRTZ3NlpxUDBWRG9XdGhIbE9SVS9BdEJRRmFzVE0zR3NlZFhZbk02OGJyQy9QckowMXgxLy8zWTVNWHY5NWRjUUN6T0xCeFNnZ043RHJENzVvMnNxVC9ObTc5K25CTk9rZEdlS1J3VmRnS0RiYlJOd05WM1hFNnRhNDdKNFNjNDF0WkxaZjRxN0xLQVpIR1NYMnBoYWxUQzFKSk1CNmFJU2dJd1J6Q2V3SmlaWW1JaUZZRkRrcXg0c3J4WVpBRlJrc2t2cXlYLzdNZUZhWktjbTJSd09FTGxpbHpHT3BwcDdndXordG9WK0d3UW5ndVJqRVVJbWtsY0JaNUZ2eDBCaDcrTTYyNzdMR3VYVldLYmZ4a25pQWpSQ1FBTU5jNU1JRXdvSEVVTWhiREdvOFRpQ1VLaE1MRjRuSEFvU0RRYVlTNDB3L1IwZ0dodk0rLzBoOW0yeGNPKzN6eUZzSHduVy8wQm50N1R4VFVmL3pqVzRCaUhXbWR3dWx6NFpJMjRacUROSlVqR3h6bnh6anU0Z0tMYVZWeTc2M09JWXBqZnRmZFVXcmg1RExqbGQ5eVVEQmt5ZkRCWWdFYmc3NEI3VGRQY0lnakM1TytxTVJueDV2Y0kwelJKaEtmcDYrbEJTYWkwSER1RWlrTDkxanZZNVRjNTJkNUxJQkJEajJzY2JUbEp2akpIekdKaGRYN1dwYWVQTkExQ0ErM3NmVk5NeDkrWUowbC83ekFscXlTOEJWVjRqQ2o5SWlBcVZLOWFSNFdxY3Z6WVVib0hackZYVzVFVUszVnJkNUliQjRza2tWZlZ4TzQ3YThsM24vL2RuaUFJQ0pLRVJWcTZVbENVVkh3VGkyVnBEQlUxTXMzeE4xL2tVUDhZNjNiY3dmTFNIRVRCWUhxa2k2TW5PZ2duRFlJUmc2YjE2L0JhSmZRa3hDSmpOQjk4aTREUHNhUXVRd3ZSRXdoU2hFa2tNTXl4dzkxWWZEYVdiZDJKelZkQVUyTU5kb3VNbVFneE0zQ2NYLzNrM3hDbEhIYmMzTFQwYlpRb1V0VzRnb0hEWGJ5eFp6VDFGazVOTUtRVXNLYmNTdDlKRVcyMmg4TXRIZGdLcnlYYldrNk9ESVBkeHhuc0JsQWhHaVgxTWwxamRpcEFkbFllRHV1RlYwK0dyakhZYzVwazFHUnM0QjFPR3lKRnEyN2tUMi9Ob3JPamk4R3hNZFFvZExZMG94VXE5TXdrV0wyeGpJdUZzQkFRY1dZWGMxVjlDYUc1SkdYWE4rRWFmQXV3a05lWWg5dHF3UXgyY0dwZ0ZzZUdwZmRHaTRkb2I5NVAzMVFzSmQ1RTRyanJWbEJaNUU3N2t3cjR5cFp6NjJkS0tIaVhnTVdDS0pOZnRacTc3L2JSM2plS3hadFBWVlVGTG91OHlCbzFtODAzM1lESGx4cktiSjQ4cnYzNFBWUjI5UkFWM0ZUV1ZKUG5WaEFGRHh0MzNZYS9zNE5BWEtDMG9vYVNQQStTS0xEMnlsM2tsSFl6Rmt4UVdGNUhXVkVPc2loUXNYb25kL3NxR0ppWUl5dS9rcHJLQWhSUkpIL0YxZHpqS3FkdmJBWm5YZ1YxRlFXSW9rUk8xVm8rOGFrY3VnYkdrRHo1MUZTVjQ3VXJtSlZyK05UZDJmUU1UQ0M2OHFtdnE4QmxsUkdLbHZQcFQzK096djVSY1BpcHE2M0FLV2tzMjNJOTd0cmdFdFBQdk5JY0pORWtQRE5Cd3BKUHVmL1NzcEdkYzAwRkFZdlR4MlZYWFVkK3d6QldxOFRVWURmOTQwbWFyaS9EWVpFNHgreGdFYUxpb21IelRxcEtyRmk2YlpUbkp4bUlpVGl5dkpnQ3VCT2pEUGVOa2hUOFNOS1pUbWFhT3BPREhUUzNkaFBWd05CME5PeHNxQzllWkZYbVl2MHROeE56Rkx5ckJZQnM5N045MXkwVTFYWXluWkFwcmF5bU9OZTl5TExIU3QyV3F5aTErcEZGRUFXWitzMGY0MU1GWFF3RkltUVZWVk5YbG9jb2l1UTNidWVUemtKNmhxZXcrMHVvS1M5R2xoVUthOWR3eDUwNWRBOU1vSGp6cWE0cXcyMnpRSDQxTjk5K0I5MTl3eVFsRDNYMXRmaGNWZ1NLMlgzN3ZYUjFEeEFUblZUV1ZKT2ZaVVBFeXVZYmJpT3Z1NU9adUVoUlJUVWx1Vmtvb3NuYUhSOGp1NnlMeVloT1FWa3RaUVhaS0tKSjVacXJ1VGU3bktHcEdMNkNDbW9xOG9nSFRHNys1T2NKTHdvcUs5dWM1THAxbXFkR09iUnZENzJXQkoyRFFhcnJJQm1lcEt1N2wxQTB5WGpmYVZ6V0tvVEVITDJqUFVqeEpLM05oOUZRcU4xNkc3djhJaWZiZTVnS1JOSGlLc2RhVGxKb2pSQVNSWllWWnIrUDFNUHB2Z2FJc29XODZ0WGM5bGtmdlVFRkxSTGc2T0ZPeXBwV1VlNjh4SXBObmVuUkh0NmVhaUdaMUZGakllWUVuYlozOWpCa1NWbDZGbFRVY2NWZG55T3ZwQmc3TVlaRzU4aDJXNGtHdWpuNFZndmh4Qnp1cHVXVTJJRElmQU1saW1xWFViUndJSVBvN0FUZFBmMU1CNmVZMEJVcUZyM0FrR3paYkwzbFV5d1BMeGIvSFJUbmVKQTlMbTc4eEoxMGR2Y1J4VVZOYlIxK3I0aXg4UlBjWDMvR0JRZEJKSyswaUhTTWJFU2JoM1U3dGlMNHM4Njlmb0tJNGkzblkzZmVTMmRYSHhGYzFOVFY0dmZha1NqbnBrOS9tWTdPSGlLR2cvSzZPZ3F6bkV2dmxaekY1YmQvbHBYUnhLSTZGVXFMZk5oeXM3am5pMS9tWkdzUHBpdVh1dHJxZEN5NDgwZ1BGZ2ZyZG14RHlmT2M5YTFBVHVWcXJzZ1ZrU1VRckM0MjdMaUZSRll1c3RYQmlzM1hrNVZmUmY5a0JGOUJHVlhsUlRnVWlaclYyL2xrVGdsOUl3R3MzbnhxYXFyd1dCU1U0Z1oyMzF4TXRsM0I2VjdHSFo5eTB0NHpndXpKbzdxbUFxZEZSaWh1NU5ZNzNIUjJENUFRSFpSWDExR1k0OFpVQlhaOC9DWThKVmtMamdhaUs1ZWRIOTlCZHM0WklVWVFKRXFYclNjcmFjVWlDVWlDZytXWDc4SmIyTW53ZEJSdlhqblZGVVhZWk9rOHc2QkplS0tINGFsWlBLVnhEdXgvalZtcG1Ecy9zNExwbVY3MnZqMUhiVU1EZFNYNXFUSE5CRXdGUlpad1pKZXc4NmFiNkI5TGtPWDFVMzdkTGVSWGR6S1RFUEZkNXdYSmpjOGU0NXFiYXFncTlHSVRYZXo4MkkxTXFxN3pXaUJxMFFDSEQrNURTMnFBeW9UTEQ1MkgyVE5oUVFDY25qSTJYYmtCLzBXVTEvaGNERXQySlJWK2c5TW53dFN0MlVsOVVUYko2VUdhanpRelBoM0JsTExaV0pxOXFCMEN2ckpWN0Znc0JzV21PWDY2bC9ETUpETVJnN0xFTkNkYjJwa0tKZ2kybjJSTW55T2NORGx5dEpXd0VLYWorUkNKMEJ6SmVEc0g5NDB6M2pkQndlcXJ5TW5KNWJJR0h5K2M3a1M0NlRJODZoRjZ4OE5zS1NuR0cycWh0YXVIck1nQVF6TkppQ1c1YkZNZDN2azVvNmt6TTlKTC84Z0F2Vk5KY2gyLzArWE52V1NFbXd3Wi9sQ3BBWDRBM1BtN2FzRHZnWWZvYjQvNVhodzZQOEtZcGtsMGRwUlRKNDR5Rm5kU1hsRktqczlIamk4TG15SmlHRHJoMldtbXgwZnBuZ2lTN2M4Q3lVNWRaU1ZPNjZVOXlFSmpwem5jTzAxWlFSRVdhZkVLWDJPeXV4T2xjZ09yS255WVpvSys1cmNKNW0xbWRiR042R1F2ZXcrZlFqVnQxRGF0cHFZdys1SmptN3diVTMySE9Sa3JZRWRqeVpMdGlkQVl6WWZhOEM1YlJtVnVQbFk1NWE4YUN3ZVpuWjFETTBGUWJPVGs1T0N3U0tpeEVNMUhUaURuNUpQalhMbzBOUFFZbzkyREZLeTVnbUpiak9uWkdHNi8vNnlZUDZuckh3K09zSC9QYzR4cWxXelp2b25LUE0rUzc3VkVsT25wR1JLTDB6TmFITGlGR0VNajAyaUpBUDFENDFTczIwbWwyeUFZV2J3UTBCa2I2c05YdG9ycUFndjdudmdsb2Z3TlhMMTEyUVhkcGd4ZG8vWEFDL1NGYkJTVmxaS2JuVVZPVHFydHBtRVFDODh5UFQ1Rzk4Z0VuaHdmMGFUQTZoVXJjQ2lYRmtNbE1kdlBvYTQ1bXBaWEVoanNRc2t1eGFYSlNJNGtuYTNOOUE4TVVybjFObFlWdVJhaStldHFndG5wQUpIRS9FSlR3dTNMeHVPeUlYMkVvN2QvNURFUzlCNThuUmRQNjl4OHl3NEtzeHdYM3djQWpZbWVOZ1lDRWcwcjYzRXRjb2MwVFozSnZnNzZ4alhxbXhyeDJNNElZNGF1TWpMUXpsQllZVlY5VFVyWUlSVkFjclRuQ0pOeU5hWEtCT014SzhYNWhTaVN3T1JJRzYybnU3RVVMR05qVXlPdXRFcG9tanF4dVNBendYQTZQb1dBeGVZaU84ZUxjZ0czdVF3WHcwZzlENDUxWVMycHdDMnJqSTBQWWkrNWpBWlhtS1BIV3dqTXFTUk5pY3FHSnFxeVJUcGFqekFXYzFKV1hvTGY1eU1uMjdmdzdJZ0Vwd21NamRJMU1VdU8zNGNwV0tpdnFUMW5ISHgzVE5SWWdKTkhPc210WFU1eDNtSlJ6U1F4TjBuTHlUNXlxdXFwS1BBdTJTOFdHdWRZeHdBVjFTc29TZ3ZzaHBhazcvUlJacFJDOHB6aW9uU3hpeEd4dTMzNHZFNFdENU9tYWFER1FreE9oZEFCbThkUFhwWURNenJOVy90N3FkM1dSSUZsU1Y0YjVpWUhhRDUraXRtNGppMm5qQTFOeS9BNkxwajdMTU1mQzdFQWI3N2RUMkdWalhnNGdhanBqR295eXlySzhIc2RURTlOTXREZmkrNHRaWFZ0R1JaQkk5RGZ3ay8rNjJsS2JyaUgyemJYcERMTy9aYVloczc0VUEvRFFZMmNMT2NGWXpKSWlnTi9iZzdXZDR2Qlk1cW9pUml4Qk5oc0p1R1loc3ZseGlLTHFQRUkwek16SkZRRHF6Mkw3QnczaXFqU2Z1aE54SklOMUo0Vk41RElLRzhjYkNFVVRtRE5LbUxsc25LSVJWRXZZZXB0Sk9ib25VelF1THlSZkkrTnlFUW5KenVEMURZdFk3YXRtVVJ1QTNXbGJxWjZXNWtTYzhpMUN5UTFFMURJenZmalNtY3dOZFFFSXoydHRIWU9FWXZiV1hYbFpxcmU1U1ZIYjI4dnQ5MTJHeFVWRlR6eHhCUDNDb0x3czRzMjloSXhUWE1mc09XRHFpOURoZ3dmT2FLQVR4Q0U1RVZMZmdqOFVjeVovNURFRzBQWFNDWVM2RWpZYkJaazZkeUp0YW1yeEJNcWdpd2ppZ0tLSkY5eTNBSkRWMUYxVWlsc2wreGpvaVVUR0tLQ1JaWlNtVm5VQklab3hTSUxHRnFTYUR5SklFaFlyTlowWnBiZi9weDFMWUZxU05nc1M4VW5ROWRJSmpVVXUrMlNBdnlhaG9HcWFvaUtjazY4RjlNMFVvR3haQ3ZLaFp6V21RK1VacUxHbzZpbWpOVnFRYjZVQ1ptWkN1U2xHenE2cHFMcEpoYWJIVVU2KysyZWlacE1naWdqaXpxQmtURnc1SkR0YzF3d3hvdGhHQ1FUVVRSRHhHSzFvaXh5Y3psVFNDZVdTQ0NJVXNvWC9aeDdlMkhPOUFjSlhkTkFsTk1wbWcyU2lUaXFabUMxT1pDbGQ0bmVuK0dEd2RBSlQwOHhrNURKeS9kZE5BN1NHVkl4bkhSRFFMSElTL3FTYVpyb21vcGhDc2pLZWI3VDAvc3QraTYxVHhKVFZCQk5IZDFNdWNtSWdvQ3VKa2drVlVUWm1ncEtsK2tTSHlJbWhxNmphVHFTWWtFVVFOT1NtSUtNTEJqRUV3a01BeEJFTEJZcmttaWtueDBpVnF2dHZJdEpVOWVJSlpPSVV1cCtLdktsanhYemJVcU5weHFpcENBdEdSZFM3VlUxUFpVQmNNbnhUUXpkUU5VMEpGbFpHRmRUejVra2hxaWtYSXZlNzZWYWZDUkRKNW5Va1MzS1dTOFlUSFJOSTVGSVlKaXAxUEYyaTVJWjF6S0FvUk5QNnB3eDhqRFFSSGtoQ0xkcG1xaUpPTG9nWWJVb3FPRXAzdmoxayt6ckZibjluayt3ckRpVjNlbTNaWDRPT0QvbXpxZngvZDhoZFk1SVZwU3puejJHUmpTV3dEQk5KRGtka0ZRUUxta09hT2hhS2dWNStobGo2aXFxYWlCYkZFeE5UWTFuc29paHEraW1tSnJqbktkaTB6RFExQVFKVlVjUUpLdzI2N3ZPeno1azhTWk1Kc1pOaGd4LzZEUUtnbkQ2ZDNIZ1A0cFp5UitLZUpQaGp3alRURWR0RjlKcERYL1hEY3J3TzJjK0k4TGlEQXNaTW1USWtPRWpoV2tZYUpxS2Jnb29Ta3JFem96WEh5MCtaUEVtcytiSWtPRVBuNDJDSUx6enV6aHdKdVpOaGd3ZlJRVGhQYWZvemZBSGppRDhMNzlwelpBaFE0WU03eFZCRkZFc1ZqSU9keGt5ZkRoMGQzZFRYVjE5M3U5ZWVlVVZvdEVvYnJlYnlzcEtLaW9xUHJQeDJ6NEFBQ0FBU1VSQlZQRGpqNCtQMDlmWFIxOWZINFdGaFd6ZnZ2MERQOGJ2SzdxdW8ya2FWdXVsWjBUTjhON0lpRGNaTW1USWtDRkRoZ3daTW1USWtPRkRKeFFLY2ZMa1NZNGRPOGE2ZGV2WXRHblRKZS9iMXRiRzV6Ly9lUzY3N0RLKzlhMXZrWjkvSmxOZUlCRGdHOS80QnFxcUF2Q0RIL3pnQXhkdlZGWGxycnZ1SWhnTUFyQm16WnIzSmQ2c1g3OGV3MGpGeHp4eTVNZ0gyc2Flbmg2Kzk3M3ZjZlBOTjNQMTFWZGZ0UHphdFdzQnNGZ3M3TisvLzdjNjlpdXZ2TUxmL00zZklFa1NUcWVUdi8vN3YyZmJ0bTIvVloyTGlVYWpmT2xMWDFyNC9OZC8vZGNzWDc3OFhmYjR3eU1qM21USWtDRkRoZ3daTW1USWtDSERIemp6Qy9VUGtoLzg0QWRzMlhKcE1acmIyOXU1Kys2N21mY3VPM1hxMUNXTE44RmdrTC80aTc4Z21VeHk4T0JCN3J6elRyNzV6Vyt5WThjT0FCNTY2S0VGNFFiZ24vLzVueS81SEI1OTlGRVU1ZUwyY29xaWNPMjExL0xMWC80U2dKYVdGcExKNURsWmNkOFBYLy82MTJsdGJYMVArenovL1BOTFByLzY2cXY4MVYvOUZZWmgwTnZieTdadDJ6NDBLeGhkMTNud3dRZVhiRHQ2OU9qQ2Q2RlFpRU9IRHRIYzNIekJPcjd5bGE5YzBuVmZmTXkydHJhRnorRncrRDIyK3ZlZmpIaVRJVU9HREJreVpNaVFJVU9HREI5QkxsVncrYUF0T0Q0TTZ1dnJxYXFxb3J1N0c0QkRodzR4UGo2K3hJTG1RaGlHUVVsSkNhT2pvMERLZ3VlQkJ4NWc3ZHExVEU5UEx3Z3E4L1QzOTE5eXUrYkZwSzFidDE2MHJLN3JDLzhuazBsMjdOaHgwYmhXdi83MXIvRjZ2ZTlhWm5wNm1vbUppVXRvN1lWWnYzNDlMcGVMVUNqRTZPZ29Eei84TUYvODRoZjU1amUvU1V0THk3dnVxNm9xdDk1NjYzbS9lL0xKSjgvWnBta2FEejMwMEx2VytmT2YvL3hkdjcvdnZ2dmVrM2h6TmwvNzJ0ZVF6cE84NTJ5ZWVlWVpzck96My9keFBrcGt4SnNNR1RKa3lKQWhRNFlNR1RKaytDTWlQejhmbTgzMnZ2YTlrRER5WGkxN0RNTmcxNjVkRnkxMzVNZ1JmRDRmRHo3NElQLzJiLy9HVDMvNlV3QysrYzF2NG5BNCtOTS8vZE1sVmpmdkJadk50aUFBeEdLeDk3eC9QQjYvYUprUEk0NjFLSjZiVWMzajhYRGZmZmZ4dmU5OUQ0Q0hIMzZZMjI2N2piR3hzWXVLV2FacHZpZkI2Nk5BTW5scDJici9rT0tJWjhTYkRCa3laTWlRSVVPR0RCa3laUGlJb3lnS1JVVkZIMGhkMy9qR044N3I3dlNkNzN4bjRmODc3cmlEeXNyS2M4cDhHTzVYbDRJb2luenRhMStqcUtpSTRlRmh0bTNieG5lKzg1MEZkeU5abG5uNDRZZXByNjhuSG85ejFWVlhrVWdrQUhqc3NjY1dBaDMvNTMvKzU0TEx6OTEzMzMxSjFodS9MWGZkZFJjZEhSM25iSisvbG4vOTEzL045Ny8vL1FVM01JQ0RCdzhpeTJlVzYzLzVsMy9KSzYrOEFyQ2szR0x1dU9NT2Z2clRuekkxTlVVMEdqM0hJdW5ENHRDaFF3d01EUENaejN5R2FEVEt0ZGRleTVlKzlDWEt5OHVYbFB0ZDlaMC9GRExpVFlZTUdUSmt5SkFoUTRZTUdUSjh4Q2tySytPeHh4NzdVSSt4dVA1dDI3YWRWN3k1RlBMeTh0NTNMSmhrTXZtdUxrUzdkKy9taHovOElWLys4cGY1OHovL2M5cmIyMmx0YmVYTFgvNHk5ZlgxQUR6eXlDTUx3ZzNBOTcvL2ZiNzN2ZThoeXpKOWZYMklvb2piN2VZem4vbk1RcG56dVo0ZE9IQ0FiMzd6bTl4Ly8vMTgvT01mdjJCNzc3ampEcTY2NmlxKzhJVXY0SEE0M3RkNWE1cTI1UE5pVVdsNGVKalhYbnR0NGZQblB2ZTU4OVpoc1ZqNDlLYy96WTkrOUNPKzhwV3Y4TWxQZm5KSmtOK3plYjhCaTg5bnpWSldWc1pYdi9wVkhuendRVjU0NFFYZWVPTU5ubnp5U2ZMeThpNjUzdmZDZ3c4K3lNYU5HeitVdWorcVpNU2JEQmt5Wk1pUUlVT0dEQmt5WlBnajQySldFRi85NmxmUDJmWnVRc0JpdnYzdGI3TjY5ZXIzMWE3bTVtYnV1KysrODM3MzBrc3Y4ZjN2ZjUveDhYRWdKWnc4OU5CRHZQYmFhK3pjdVJOSUJmTDlqLy80anlYN3ZmMzIyOXgvLy8zODdkLytMZi93RC8vQW4vM1puekU2T29yVDZieGdPMzc4NHgvejR4Ly9HTk0wK2U1M3Y4djY5ZXNwTGk0K3A5d3ZmdkVMQmdjSCtjbFBmc0p2ZnZNYkhuamdnZmVVUld1ZXMxMi8ydHZiYVdob0FGSmkxSHlHcW8wYk45TFkySGpCZW02NzdUYXV1KzQ2L0g3L3dyWURCdzdRMDlOendYMTBYZWVSUng0NVozdFZWZFhDdVh6clc5OWFVbjR4Zi9kM2Y3ZncvNnBWcTNqcnJiZncrLzM4KzcvLyt3V1ArWS8vK0k5SWtzVDY5ZXZadlh2M0JjdGxPRU5Hdk1tUUlVT0dEQmt5Wk1pUUlVT0dETDhWaXkxVGNuSnkzbmM5T1RrNTUxaTVuRHg1a24vNWwzL2h4SWtUUzdZLzhjUVRyRm16aHF1dnZwcVdsaFllZXVnaFhuLzk5WVh2bHk5ZnpzaklDRE16TXh3NWNvUTc3N3lUNjY2N2p1dXZ2NTcxNjllL2F6dEtTMHNYTEV5aTBTZ1BQUEFBUC9yUmo1YkVtd21GUXZ6M2YvLzN3dWR3T0V4aFllRTVkVDMwMEVQb3VzNXZmdk1idnYzdGJ5OXMzN3QzTHdCV3E1V2hvYUVsKzd6NjZxc0w0czNUVHorOXNGMFV4WVc0TmxWVlZkeDg4ODFMOXJOYXJlZGttWHIrK2VkNTdybm5Mbml1dXE3ejNlOSs5NXp0dTNmdlhoQnYzbTMvODMwM09Eakk0T0RnQmZlWno1Wmx0VnFYaURlWDZscDEvLzMzdit2M2p6enl5SUlsMWg4S0dmRW1RNFlNR1RKa3lKQWhRNFlNR2Y3SU9Ec2VDU3dOUm55K29NWlpXVm5ucmNzd0RBNGVQTGp3ZWZIL3Z5MHpNek04K3VpalM0UWJRUkRZdFdzWFJVVkZQUERBQXh3NWNvU1JrWkVsKzVXWGwvT3YvL3F2REEwTjhTZC84aWZFWWpHU3lTVFBQdnNzeno3N0xMSXNVMXBheW1jLys5bnpXbjdjY01NTjdOMjdseGRmZkJGSXBjTCsyYzkreHFjLy9lbUZNai84NFE4SmhVSUxuNy8rOWErZjk3ck9peWxudXlZdGRyRTZPL2p4Q3krOHdQMzMzNDhnQ0V1Q0tlL2Z2MytobnExYnQzTHp6VGNUQ0FTNDl0cHJsK3p2OVhxWHVGcGwrUDBuSTk1a3lKQWhRNFlNR1RKa3lKQWh3MGVjM3Q1ZU5tL2VqR0VZNU9Ua3NHYk5HdTY1NTU0RjY0ejN5dmxTUUMrMmVyaFFVT04vK3FkL09tZWJhWm9MYWJ3L2FBekQ0SzY3N2xxdzFLaXNyT1FiMy9qLzJYdnpNTHVxTXUzN3Q5WWV6bGp6bEtTU1ZPYVFoRERGSUFRSlFRRXhoaFpSSm0zRXRtMWV2cGUyYlQ5b0creXZ1NUZXVWE5R2ZadTNiZlJDVUxIRkNXeEJKY2dvRUNITVpBQXl6NVdhcDNPcXpyVDNYdDhmZXpqblZDb1RBa1pkdjR1UU92dnNZZTJoS3JYdWN6LzM4Lzl4MGtrbjhmZC8vL2VSZXlWRUNNSDczdmMrcnIvK2VsS3BGQTBORGR4OTk5MTgvdk9mNTZXWFhvcldjeHlIM2J0M2MvTEpKeC8wMk5kZmZ6MHZ2dmdpdmIyOVdKWlZKYlpzMzc2ZG4vM3NaOUhyYzg0NTU2QzVPQUJEUTBPc1diT21hdG5kZDkvTnBaZGVpcFN5U2dRQzZPenNaTzNhdFcrb0JPdFFWR2I3SEN6elppTDNTN2pkeG8wYnF3U3MvL2lQLzJEaHdvVjg0QU1md0hWZFB2M3BUM1B4eFJjZjBFSTlrOG13WXNXSzZQV1RUejU1Mkh5Zyt2cDYwdW4wRVozWDRiS1MvaFRRNG8xR285Rm9OQnFOUnFQUkhPTjRuaGUxUis3dTd1YUJCeDdnd1FjZjVJWWJidUNpaXk1NlEvdXN6REVaenc5KzhJUElkUUxWdVNadk40c1dMZUxFRTAva2xGTk80YXFycm9yQ2tLKzc3anJXcmwxTHNWaWt2YjJkMDA4L25Vc3Z2WlJaczJaVmJUOXQyalJ1di8xMlhucnBKZjduZi82SFo1OTlscDZlSHM0OTk5eXFISnVKSEN3aHBWS0ptMisrdWFyc3FaS0hIMzc0QU5GanhZb1ZVVG5TTDM3eGl3TnliZjc5My8rZGh4OSttSnR1dW9uKy92NEQ5dm5ESC82UTAwNDdqUzk5NlV2UnNxOTk3V3YwOWZVQnZydm1hQmt2ZG9IL2JFMjBmRHhqWTJOVnowRjlmVDFMbHk3bGlTZWVJSmZMNFhrZVgvbktWL2p0YjMvTDV6Ly9lWGJ1M01uOTk5OVBmWDA5cjd6eVNyU2RsUEtBMHE2SnVPcXFxN2owMGt1UDZMd09sWlgwcDRJV2J6UWFqVWFqMFdnMEdvM21HTVEwVGVycTZrZ21rM2llUjE5ZlgxVVhKYy96dVBubW0xbThlREZ6NTg0OTZ2MGZLc2RrZk9uVG9jUWJ3ekFpWjRicnVnZ2hxckpoUWg1Ly9IR3V2ZmJhNlBXUnVDOUNicnZ0Tm16YlBrQ29Fa0tRVENZeFRaUG5ubnVPNTU1NzdyRDdTaVFTUFBUUVF3ZTRROTRxaXNYaWhJSEE0SXNPMTExM0hTdFhyanpndlRWcjFyQnAweWJlKzk3M0FqQThQTXpBd0VEMGZ0aHRxYUdoZ2QvODVqY0FCeFdmUXY3KzcvLytnR1dPNDB5NHZKS0JnUUd1dmZaYXRtM2JGaTI3L1BMTHNXMmJjODQ1aHlsVHBuRFRUVGV4WmNzV25ubm1HVFp2M2t3c0ZwdndHVnU4ZVBIYjBxTDlUdzB0M21nMEdvMUdvOUZvTkJyTk1jZ3p6enhUSlRCNG5zY0xMN3pBelRmZkhPWFRlSjdIUGZmY3cvWFhYLytIR21ZVkR6MzBFUC84ei85TWZYMDkwNlpONDQ0NzduaFQ5aHU2YlNwemVTbzUyUEtEMGRqWWVOaDFFb25FVWUxelBLRzc1RWMvK2xIa2xxa2tIbytUeitlNTdMTEwyTGh4WTdUODNIUFA1YUdISGdMZzFsdHY1Zi8rMy84TCtOMjJ3cTVUdG0xejVwbG5BcjZUNWZjSmlUNFNETU9JamcxKytWcGwrZFRDaFF1NTY2NjcrUGEzdjgzWTJCakxsaTJqczdNVEtXVzBuV0VZTEY2OG1ILzVsMzk1UzhmNnA0b1dielFhalVhajBXZzBHbzNtR0dTOE0wUkt5ZEtsUy9uaUY3L0lYLzdsWDBiTE4yL2UvSHNmcXpJTEplUklPLzlVc21YTEZqelBZMkJnZ0prelp4NXkzWXN1dXVpZzdwZTJ0amErKzkzdkh2WHhmeDhxUTRPbGxEejExRk52eW43Lys3Ly9HL0RQcWJlM054SXo3cmpqRHI3NjFhK3lhdFdxcWd5aXYvcXJ2Mkw5K3ZWMGRYWHg5Tk5QODloamozSFdXV2RWdVhmT1BmZGNhbXRyaitqNG4vNzBwL25rSno4WnZmN3BUMzhhalFuQXNpeHV1ZVVXWG43NVpWYXRXaFc1cGlwYnFkZlYxZkdmLy9tZnJGaXhBcVVVczJmUDVsdmYrdGFFeDR2SDQ5eDY2NjBBZk94akgwTXBoZWQ1a2R2bXZ2dnU0Ni8vK3E4UDY3cjY2bGUvT21IRzBwOHJmL2JpVGRqK3pYVmRITWVKWHIvZFNDa3hUUk1wNVNIc2V3cmx1WXhsUmlnWmNXb1NDUXhEQUM3RFBmdm96NmVaTnJVUjYwQ0g0a0gzNTVSeTlPenZKOTdRUWtNNnpxR2NnMHA1NUxORGRIZGxhWm8ybVhUYzRwQkdROCtsVkhKUWhvVnRIdkdnTkJxTlJxUFJhRFFhelNHWU0yZE8xV3ZIY2Y1QUl6bVF5bERndzdYajd1M3RQZWg3UjFKV2MrdXR0MWFGS20vYnRvMGRPM1lBZnNsWlpVRHU3MzczT3o3MXFVOGRjbitWZ2JjMU5UV0hQZjZSMHRiV1JsOWZINWRkZGxra2FnRE1ueitmMjIrL25VS2h3S1pObXdEZlVUTm56aHl1dXVvcWJycnBKZ0MrOUtVdnNYSGpSbmJ2M2czNGM4ZVBmL3pqUjN6OHhzWkdHaHNiMmJ0M0wxLzk2bGNQQ0U0V1FuRG5uWGZ5MGtzdjhkaGpqM0hOTmRkdzl0bG5IN0NmZERvZHpaY2ZmdmpobzdvRzQvbklSejV5eENWekdwOC9hL0VtVkFCZDF5V2Z6MGYxbVc5WDdXUGxPSlJTR0laQk1wbkVNSXlKeDZEQUxZNng5Y1ZIV2J0WGNlYUtkek92dlJIcFpuaCs5YjJzajcyTGoxK1FJRFp1VXlFa2xtMmhQRytjT0tVb1p2dDU5TDZmWVMwNmh3dVd6Y2VTMVJzTEtaR0E2N2xJS2VqZnM0Rjc3bjZGY3o1eEtUTWI0eE9LWFVKYUpCSXhuR3czejY1ZFQyTG1ZazZlM1laYnlGTXNPUnhLSHBPR1JTSVp4elMwMktQUmFEUWFqVWFqMFV6RSt2WHJxMTVQbmp6NTk5N25vY0tMajVTaG9hR3FzUjNPZWZObWM5dHR0MFh0c2VmTm0xY2wzaHdKbGFWWEIydUwva2FZTzNjdXUzYnQ0cUtMTHFvU2I4QVhUcDU5OXRrb3pQaTQ0NDdETUF3dXVPQUM3cm5uSGpadTNNakF3QUIzM25sbnRNMUZGMTEwUUNqem9kaXlaUXMvK3RHUCtOV3ZmaFVkcDZPakl6cGZ4M0hZdW5VcjRIYzF1KzY2NnpqNTVKTzU5dHByV2JCZ3dlOTE3a2ZMMUtsVDM1VDloR1YyZjByOFdZczM0QXNuaFVJQnovTklKQklZaGpGaHVOWmJlWHlsRkk3ak1EWTJSckZZSkI2UEF3ZmFKQUdrWWRNOFpTcnEyUWU1L3o3RlI2NzRJS24rMTNucXBRM3NVdjNjdHYxQmNtTUZyR1NTbUNFbzV2SW9hem9mK3NSS3NwdlhzYmMvNHg4ejJKOVhHbVA5aG5VTWJNN2dEaXdrTms2OGF1eFl4UHdHaDVmWGIyYmVxV2NqOHFQMDdPOWkxeXZQOHN6MlRRd1dLaFBURlc2cFNMRnhMbGRlY2dIdGxxQnY5enBlM05SUDIyWG5zTzkzai9EMDY3c280YnQ0U3ZrY28zbVBkRzBLeTVDQXBHM1dFbGF0T3BPVzFKL2VONXRHbzlGb05CcU5Sbk9rM0h2dnZZeU9qbkx1dWVjeWFkS2thUGx6enozSGpUZmVXTFh1dTkvOTd1anJSeDk5bEp0dnZobWxGSi83M09lcTNqc1Vod292UGxKV3IxNWRsWXR5MTExMzhlNTN2L3VnODZ1akNTdytIQU1EQXp6enpEUFI2MU5QUGZXbzkxRVpkdnhtaVFqZ082V21UNTkrMExiWHExZXZqcjRPeHkybDVNWWJiK1NqSC8xbzFHVU1vTDI5blU5Lyt0TkhmT3pQZnZhelBQTElJMVhMbGl4WndyLy8rNzlIN2hyVE5MbnZ2dnY0em5lK3cwOSs4aE9LeFNJdnZmUVNWMXh4QlYvODRoZWp3T1R4L09ZM3Y2R3BxYW1xdkM0c3Z6dmNzb2xRU3ZIUC8velBMRm15NUlnTUZmbDhubHd1UjBORFE3U3NzN09UeHg5Ly9HMFhEdDhPdEhpakZLVlNpWGc4am1WWmh5bGJlbXVPRDBSQlRvVkNnVmdzZHRBeENEUEdwTmxMdVB6S0J0YnZkRWs3Z3p5M1ppMjV5YWR5MVZrbk03Wi9BL2V0Zm9VVDM3K0N4YzBHTHp6OEFNL3Z6eURjSFBzMnY4YkxPM3NvZVM1am1ReWVtU0NkdEtDMm1Ub3Z5L29YWHFBd05vcG54RW5GYllTQW1VWUxVOXhSWGx6N0xQVUxUcWZWSHdXMTAyWXhzMk1xcFlvZnpxQVkyck9SKzUvdkpwc3ZZVFUxYytycHA3RGg5cC95OEFzbmNNN2lKYnhuK253OHdDdG1XZmZFZzZ6ZUFWZXVQSnZKTlRGQUVLOXRKR1hwNUhHTlJxUFJhRFFhelo4M3ZiMjlmUHZiMytZYjMvZ0dkWFYxMU5iV01qZzRTRGFiclZwdnlaSWxWUjJHdnZqRkx6STBOQVRBelRmZmZNVGl6ZStMNjdyY2ZmZmRWY3MyYk5qQXpUZmZ6QTAzM1BDV2ZrQmVMQmE1OGNZYkdSc2JpNWF0VzdlT0gvM29SNXgyMm1uTW1ER0RkRHA5U0JkSnNWams2YWVmamw2ZmNNSUpiOXI0bGk1ZHl2VHAweWQ4cjd1N3UwcGNXYjU4ZWZUMTBOQVE4WGk4U3J3NS92ampvdy83eDFNcG5JWHp6R3V2dlpiMTY5ZlQwOU9EbEpMTExydU1UMy82MDVobXRSUlFXMXZMWno3ekdTNi8vSEsrOFkxdjhOQkREeUdsNUtTVFRqcjZFMzZEUFBiWVkvekRQL3dESFIwZFhIYlpaVngwMFVYODRoZS80Smxubm1IanhvM2NjODg5SkJJSk5tell3SjEzM3NuVFR6L044dVhMK2ZLWHY0em5lWHoyczUvbHQ3LzlMWjduMGRIUndSbG5uUEcyamYzdFFJczNnZlBsWUhrem5xY0FoZWNwOGdXSFFzSEZkWThpRjBlQWFVZ1NjUlBMTXBEU0wyTUtEeE1lTDh5OHllZnpCOC9kRVFJQkdLWkZxbkU2N1gwYmVlNnBwOWt5S0RqN3JCV2Njc0lrWHU3YlFFRloxRGExTTNkdWdwM3JwN0xzMURPWVBhbUQ0ejc1ZDF3SU9Qa1JmdmZ3QSt5M1o3SHlySk5KeDB5RVVwUkdlM25zd1lkZyttbWNmY3BNTEVPaVBKZk85US9oZVM3bFlSblVORTlpVVVjajFUK0NQWHBxaWp5MTBmOEhSUm9XN2ZQZXdRWG5EN1BMZ3BhWjgrZ3dRSGtlMmQ2dFBQK2JBck5Ydkk4elQxdEtiZnpQL2xIVWFEUWFqVWFqMFdnbVpIaDRtT0hoNFFPV3YrdGQ3K0pMWC9wUzFSeG1mSGVxUXpGUlNQRWI1U2MvK1FsNzkrNEZmQ2RIbU1Oejc3MzM4dnJycjNQbGxWZFdpU3R2bE1jZmY3enE5ZXJWcTduOTl0dWpySnVRZGV2V3NXN2RPc0F2SzF1MmJCbFhYWFVWcDU1NjZvVGl4d01QUEZCMWpVOCsrZVRmZTZ3aDR6T0tLcm50dHR1aWE5WFIwY0dpUllzb2xVcmNmdnZ0M0hISEhRZmN3d2NmZkpDdXJpNys5Vi8vbFk2T2ptaDVvVkRnaGh0dWlGNlBqSXp3WC8vMVgxeDk5ZFY4K2N0ZjVwdmYvQ2JYWFhmZFlWdktUNW8waVM5LytjdGNkdGxsUFBQTU03UzF0YjJSVTM1RGhLVmh1M2J0NHNVWFgrU1NTeTdoKzkvL2Z2UmNQZkxJSTZ4YXRRb2hSUFFjUFByb28zUjNkOVBXMWtZcWxZcXUxN2UrOVMwdDN2eXBNbEhXalZJSzEvVVlIU3ZSM1R0SzUvNE1ROE41OHNWRC94Q3NSQXFJeDAyYUdwTk1tWlNtdFRsSk1tRWlSTFhzY2NSWk8wcmhGTEs4OXNMai9QS0J0VFFzV3NhWjc3dVE5cVkwVzU1L2xOVnJ0ako1ZWozcmYzTWZjWFVleDUrNWtzWkpyUmlWV1RiU3dGWlpYbmhrTmEzdDB6bnp1RllrQlRwZmU1ckhuOXpJc284dWU5UGNSOEt1NWZnVjcyV0JHU2RoaEtkUVl0ZUc1M2grL1FEdk9LRU9KQ2pGSWNPU05ScU5ScVBSYURTYVB5Zk9PKzg4aG9lSGVlV1ZWK2pzN0NTYnpXSlpGczNOelN4ZXZKZ0xMcmlBMDA0NzdZRHRyci8rZXI3ODVTK2psT0lmLy9FZko5ejNGNzd3aFlPNk45NEkyN1p0aTlwWkEzenlrNTlrNjlhdFVhanRxNisrT3VGWXJyamlDa3pUak9ZZW51ZEZmeHpIb1ZRcWNlR0ZGM0x4eFJmVDM5L1B3TUFBbloyZDdOeTVrMWRmZlpVTkd6WlV1VkxBZDVEazgvbXE1ZnYzNytlZWUrN2hubnZ1d2JadGxpNWR5dkxseTFtK2ZEbXRyYTI0cnN0ZGQ5MFZyZC9hMnZxbWlqY0g0Nm1ubnVLKysrNkxYbDk2NmFVODhjUVRmUDNyWDQvQ2lVTm16WnJGOXUzYkFYamxsVmU0K09LTCtjQUhQc0FWVjF4QlMwc0wxMXh6RGErODhrclZOcmZmZmp2UFB2c3NGMTU0SVRmY2NBTU5EUTBVaThYSXVIRExMYmNBUks2b3lraVBlZlBtTVd2V0xES1p6SnNhM253dzFxeFp3NnV2dmdyNGMrTlBmT0lUQUx6M3ZlL2xPOS81RGdDLy92V3ZXYlZxRllzV0xXTCsvUGxzMnJRSjEzWDUyYzkreGpYWFhNUEhQLzV4ZnZXclg2R1VZdVBHamF4WnMrWlBTc0RSNHMwRWhNNlhVc21sdTNlVVRWc0g2T29kdzVDUVRsbzBwMjBNMzBKejJQMDRya3N1NTdCcnp4Qjc5NDB3ZFVxYTQrWTIwVkNmUU1xakMwZFd5ZzhZZnZtMzkvT3pSMTlqMWp2TzVyeXpUc0hPZHZMb3ZUL24rVTM3bUhyaU9aeDcrbXoycjN1U1IzNTFOOXZubnNxWlp5d2xsWXlSdEFTNVhJNWl5V1hhL0pOWk9oeEhPRGxHTWlPVUJuZnowS05Qa0o1L09ndW1wQm5OWkJCQ0VvdFpCd1lNQ3orenBwRFBvYnpxQU9SOHZvRGpLZHhpanFmKzU5czgrVm8vWnRzSmZQeXljNG1iRWxDTTl1L2xrVWNlWVZ2M1B0eEhmb0psNUxsZ3hUdG9Uc2NDRWV1SUw0bEdvOUZvTkJxTlJ2TW55Y3laTS9uc1p6OTcxTnVkYzg0NW5IUE9PWWRjcDd1Nys0ME9hMEplZnZubHFNMTJSMGNIVjE1NVpTVEFqSGZLVkxKejU4N0Q3bnYrL1BrODhNQURmTzFyWHp2c3Vnc1hMdVFyWC9rS2RYVjEvUGEzditXUlJ4N2hkNy83WFpXUVV5d1dXYk5tRFd2V3JPR3V1KzdpNXovL09ULzg0UStybkR1VjdiTGZTbjc4NHg5SFg3ZTF0WkZPcC9uTVp6NVR0WTV0MjN6dWM1OWo1Y3FWM0hqampmejYxNzhHL0RLMTFhdFhjOWxsbDJFWVJpVHNnRjlLdDI3ZE9rcWxVcFVEYVR5VjUzZ3dsOWFIUC94aExycm9Jajd5a1k4YzhGNWx1Vjdsc1k5a1dlVzJ6ei8vZkpYNGQvYlpaek52M2p3QTN2T2U5MFRpelhQUFBjZkF3QUNOalkxODRBTWZpTnFJLytJWHYrRHFxNjltNXN5Wm5IWFdXZEV6OTczdmZVK0xOMzhPbEVvdXUvZGwyUGhhTDJQNUV0UGJhNWplWGtOZGJleW92NUVkUjlFL21HUDMzbUYyN1IwaE8rWnc0cUlXV3BxU0dNWlJaT3dveFdEblB0YSt0SU1UVjd5ZjAwK2NUV0h2eTl6MTAvdnBOeWR4enNyTE9XbnVGTkp4aS9xbDd5YWVyT1czYTU3aisrdWZZOW5sLzV0VmN6MysrNDdiV2JOMWxQWTZtM3l4aExGK0l3K1pBdVVVR1JuT1F1eHB2clBuWmFRRUVxMnN2UEJDcGxXT1FZQklKQkNaVGg1Yyt3SjcrMFlyQjhqb3dENjJEOWFoaEtTMnVZMkdXQ2ZQYnRyS2FPazlOTWM5eGdiMzg4VDlQK0xWYkEzek9xYlNNcVdOTFkvZXkzLzM5WFBoKzVZenRhVU8wNUJhd05Gb05CcU5ScVBSYVA1SStPQUhQOGc5OTl6RHpwMDd1Zm5tbTZOT1A3ZmNjZ3RyMXF6aC92dnZqM0pYRGxmS1ZZa1FncE5QUHBsbHk1YnhneC84b0txVmR5V0xGaTNpa2tzdVllWEtsZEZjYmVYS2xheGN1Wkt4c1RHZWVPSUpIbnJvb1FPRW5LdXZ2aG9wSlgxOWZkRXkyN2I1MEljKzlFWXV3MUh6K2M5L25yLzh5NytrdTd1YmYvaUhmMkRGaWhVODhNQURVZmJPN05teitjSVh2aEFKR1RmZGRCT1RKazNpemp2dlJDbkZ2LzNidnpGNzltd0F6ajMzWE82OTkxNldMRm5DTjcvNVRkYXRXOGUvL2R1L0hlRGdxZVJJN3NYYmtabTBldlZxTm0vZURQaUMwdFZYWHgyOU4zLytmTnJiMjltM2J4K2U1L0hJSTQ5dzhjVVhjOTU1NTNITExiZmd1aTZ1NjdKMTYxYm16NS9QeHo3MnNVaThlZUdGRjNqMTFWZFp1SERoVzM0T2J3ZGF2Qm1IVXVDNkh2MERPVGErM2t1KzZMQjRRVE16cHpjUWk1bmtDdzc5QXpseXVkTGhkd2FrMHpiTmpRbnFhdXRwYVU2d1pkc0FtN1lPOHZxV2Z1SXhrN3Jhc0xQVUVleE1DSnBuek9heXE2NGgzN09OSngvNURRVlZKTkV3bllYTnpXVDJ2c3BUKzE0TFRzUWpYMVFjdjN3VjU2YVR0QjgvR1NPM2s4em9HTzFMLzRMLzU1eUQxMTJXTWFpcHJ5VlRGbkZSYmduUE1KQ1dqV25hV0dhbFRWRmhTUXVCd0xCaUxEN2ovZFFsVGJiK2NnY29qOUdoTHA1OStENSsvZHd3NTE3NEYreDkvQkVhM25FK1MxSmIrUEZQVm5ON0pzUGxIemlQK2RPYWcrNVRHbzFHbzlGb05CcU41czNtMWx0dlpkbXlaVzlvMjRsY0ZGSktycjMyV25LNUhQUG56Njk2NzR3enpxaHlQK1J5T1hLNUhJVkNnV0t4aU9NNE9JNkQ2N3BSeVZSbExtbGRYUjBBSC8zb1IvbjYxNzlPT3AybW82T0RPWFBtc0hqeFlrNDc3YlJEdGtwUEpwT2NmLzc1bkgvKytXU3pXUjU3N0RGKy9ldGZNenc4elBubm53L0Faejd6R2FaTm04Wlh2dklWTHJua2txcnVYbThsalkyTmZPRUxYK0NCQng2SU9qLzkwei85RXgvNzJNZTQ5TkpMdWZMS0s3RXNLMXBmQ01FMTExekRraVZMMkxCaFExVXI5RldyVnZIU1N5OXh5eTIzWUpvbXA1eHlDai85NlU5NThza25lZWFaWitqczdHUmtaSVJTcVZSMXZTdXZlK1cxQjRqSDR5eFpzb1Mrdmo1V3JWcjFsbDJIRTA0NGdmZTk3MzA4K09DRHJGeTVNaEtrUWk2Ly9ISjZlM3RadW5ScFZNN1cwTkRBNXo3M09XYk1tTUVKSjV3UWlYWW5ubmdpaXhjdlJrckpSUmRkZE1DKy9wajVzL0EzcUlNa0FJZWRwaktaRExXMXRWaVdoVktLVExiSXl4dTYyZHVaWWZHQ0ZtYlBxQ2NXTS9FOHhZN2R3enovY2hlWmJCRWhvQ1p0WTl1U2tVd0IxMUVWKy9iL2JtcE04TTRsazVuY1ZvUG5LY2JHaW16WTFNZk9YVU1jdjZDRjQrWTJZMW0rKzZaWUxKTEpaS2lycThNd2pFTTRjaHhlLzgwZGZQMkhXMWoyd1ROcEFGd254LzVkdTRtM3pxQ3BKb1pYeXZMSzJoZElMemlQdjc3ODNUUWtMSnlCcmR6Nlg5K2lzUGdUWFA4WEIwOWFyN3BHUVdEeEhUOTZsUGQ4L0RQVWR6L0N0MzdaeS8rKzdtcm10eWJHcmUzUnMza3R0LzMwSlM2ODRqSk9tRjdIN2hjZjVOWmZidVBqVjd5UHJVOCt3Qk92OUxIa3ZBczVlMUdDZS8vekxtcmU4M0V1WGo2WjdjOC94ajMzUDBSc3dVbysrYUYzMDZSYmhXczBHbzFHbzlGbzNtUjI3TmpCaHovOFlXYk1tTUU5OTl4emhSRGlCMi9XdnBWU1k4RDRYNUNQR1NwTGxOcmEya2drM3RoUTkrelpFMzNkMHRMeXBtYm5VRmZGandBQUlBQkpSRUZVSEFySGNTZ1dpMjlhYTNIUDh3Nm9xSGp5eVNjNThjUVRxYTJ0ZlZPT01SRzVYQzRTUnc1MkxzVmlNWEl2SFEwOVBUMjB0cmIrWHVQN1E3SjE2MVpxYTJ0LzczTUlPemkvUlJ3dmhOajRWdTM4VUdqbnpUZzhUekV3bUdQZi9peFRKcVdaUHEyV1dNd1BkQ281RGdORE9YcjdSb25IRE9KeGsvcmFHTTNOQ1VaSEF5ZU9BQlE0anNmdXZSbDYrc1lZeVJTWjNBYUdJVWlsYk9iTXFLZTNiNHpkKzBhWVByV1dXak4rMUdWQ0Fralh6K0tzODkvTFpHQnNlQjgvMzdxTzlrWHZaUG5DTnR6Y0lGNzNmdlpWblp1SDU3cndCazB0U25tTUR2UkNUWXBrekRyOEJoWGJEZTdmelByZEF5eGI5VUhPT1cwUmNxUmNVMnBZS2VhZmNqWlhOa3htZjZtZWhHNFZydEZvTkJxTlJxUDU0K04xNEsxUHVYMkR6Smd4NDAzWno3UnAwdzYvMGx1QWFab0h0TGYrZlpnb0N1UE1NODk4MC9aL01JNUVOSHNqd2czd1J5M2N3S0c3Y2gwTmI2RndVd1IySEhhdHR3Z3Qzb3pEY1QyNmVrWlJ3UFNwZGFTU2RoQXM3TC92ZVlDQTJUTWJhS3hQa01zNzFLUmltRkppR0FLRUlHWWIxS1J0eHNZY09ydXpxS2lVVUNBbDFOWEdtVHFsaGsxYkIranR6MUZiRStPTm1LQ2tOTEJqTVdKQXpobG01K3VETkowck1TMEx3N1g4N0pob2JVVXhQNFpUS05IYWtEcXE0d2pESWg1UElGV0J2VHYzVU45OEx1bkU0UVVXcGNCVEhpQnBtWEVLbi9qRXlkUTFOcE9JR1l4bUtnOGdNR0lwcHMwN2lTbEtZT3FTS1kxR285Rm9OQnJOSHgvZjR4Z1dielFhemUvTncwS0kzNy9mL1J0RWl6ZmpLSlZjQmdaejFLWXNHdXBpR0JOMGhCSUlFbkdUWk5LaVVISnhYWS9OMndmSUJ1NmJscVlFcDV3d3lSZHpLcmNUb0pUQU5DWE5UUW0yN1JCMDlZd3lxNlArcU1kcHhKTFUxSUJVQ3RjcDBMWGpOYlptUjJuZXRJSE5OUTdOdFJaR1BFa3ladnZDay9JWUh1aGhPSnZncEthanNCb0tRYXBsRnN0V0NCcTlMbjZ6MDJYSysyWkNicERlSVdkY0p5cVB2b0VoOG80TGdGdk0wZC9UUjJZb1ExNGttRHVwRHI5anVZZEFZdGtXWm5DTmhCQUl3M3lqcGlDTlJxUFJhRFFhamVZUHpXM0FwY0RwZitpQmFEU2FONTBlNEZOL3lBRm84V1ljanFzWUd5dlIzSmdrWmgvS1hTTEMvMUFLU2lXUFVza0Q0WGVYT3JDL2RyQ1Y4SVdLVk1MQ3RnMkdodkljSkpMbkVFaGE1cDdHKzJNRnZPNDl2TEo1SGFzZmVwNkc0K1l5dlBscGZycnBHV3JiWnRCVzE4ak1HVzJZZ0ZzY1pmZldIWXltWnpDNzVjaWROMEpJNnRwbWNscGpHNjg4K0YzMmlnYk9uVjNQeHFmdVkrMnJYWlRjeXJVVlkwUGRiTXUzNEhvdW5adWU1N0duTitCa1JubmswYWRKclRpRnlVMTF4QXdKWnBKNUo1MUVyQzJKVjNKd29qMzRGa1pEdTI4MEdvMUdvOUZvTkg5RUNDRUtTcW4zQVA4S1hBTE00TThrWTFTaitST21EL2dOY0lNUTR1Q3R1OTRHdEhnekR1VkJ5ZlV3TFltVWgvbFpHNGd1U2lsbWR6U1FTcGtJNGJ0eTR2R0RYMW9od0RRa3BpRVp5emtIWGUvQXd5bUtZeU5zZiswVk5tN2J5K0RBSUgwUDdxVXZKNWcyLzB6KzdyM3ZvcVkwek00dEc5bjQralkydnZneUd6ZHRaYytlVTFsMlNndlByTi9HckpOV01ybm1LR3NBUFpmaFBhL3l3R01ibUhuS3hSdy9wWmJlM0hHY0ZKK0NXOVZkVHBIcDJzYmdwaUtVOG14WSt4VEY1cFA1eERsTlBQUEVVOXorMnJOTWJaOUUwamJ4UEpkaXZvRG83dVhWcDQzb1g3VlV5M1RPT3V0ZFRLcDdlNExQTkJxTlJxUFJhRFNhTndzaFJBNjRIcmhlS1dVQlNZQlBYWDNWVVBXYUUzMTRxNExwUmZoZStCdnlFYlRXVmtUWm13cC8zdUI1SHNyekVNS1BXNUNHZ1JDeTZoZ0hiNUFpZ3QxVk5tVHh1eEM1am9OU0Npa05MTXRDQ2xtVjMzbEExVUxWbS81ZnJ1ZFZYd0cvUkNGNnovVTh2S0FMbGVPNU9JNkw0NVJ3aWlWYzEwVXBoU0VsbG1saW1DYVdaU09rd0RUTjZIalMvOVE4NnFqa3VpNk82K0k2SlZ6WHczTWQvME5qMHdJQnl2TW9GSXFVbkJLbGZKNWlzWVRudVNoVWRJNkdZVVFmTWt2VHdEUk5MTU1pRnZOakp1THhHTFlkdzdadHBDR1Iwa0FZQWtPYUdGSmlHQ2EyWmZteEVhYUpGUDZINVVLQUlyd0dDb1NCSjhwM1FnZ3dncjlWY0xsS0pSZFBLWC9zbFJjWFFDci9WYmcvSlNyZUZ3Z3BRZnJYeVBOVWNPME1oRFJCR0ZWNVFDSzRoNkhob1BKckR3K1VRbEx1VXVVNERrTkRRK3pldllkczFvOGpzV054YW12cVNDVGlXSmFCR2JNQWlSUWlNamVJNEo0SjZUOXIvbVB2MzhPcVoxR29ZSDJKSVVKRGhZb0dLeEJJVVo3TEMwUVE1VkZ4ZWFRUlJLT0VmNGkrQnZqYlQzMDJMSTBwQnQvVHh3UmF2SmtJQmFJaTUyYkNWWUlIMWpBRXJxY1l5eGR4UE05L09EeEZiZTJoQlJJaEJWSktQTy9vWERmS0s3Qi8yd1plZUc0bjlWUG5zT0NkNzJYR2pPbDB0RSttTGhWSDBFVHJsT21jZUdxRy9idDI4TnJHZFd3ZkxSQ0xwVmx3eWdvNlRsNU0wanBLVjRzUUdIYVMyVXZQNXFUbEo1Tk9KRWd0WEVySGdnUEhYc3d1WWNFN1JwamMxa0ROYWVjeE96MkxXZTIxekpzNWgyMDc5akF3bktIa0hQeWMwNDBOeEk1MmZCcU5ScVBSYURRYXpUR0dFS0lFREFQOHpaVlhsSmRYckJNS0xSWGJFRXpqL1lsNXhmcGxJV1c4dUJNc1ZYNkRFbC9BVVNoUEJmdjNjQndId3pBd0RUT2FoeGpTT0dCdjRlUjFmR1dBRjRvQUVJay9ydXRTS09SUlhqZ3ZNcUtPdVZVakZLQThmMzNYYzNFOWhlTTZ2cERpdW5pdVM4bHg4RnpYbjNoTGlXa2FHS2FCYVZvWXdVVGJOaTFpbG8yVXNpd2l1UzdGWXBIUmJJYVNVOEp4WEF4cFlGbCt3eG5YY3ltVkhJckZBc1ZDa1VLaGdPdTVLTUEwak9CWXZwZ2lEWUZwbUppV1NTd2VvNmF1aG1ROFNTcVZKQmFQWTVvbWhwQjR5a01JZ1dYWnZ1QVJuTGRoeUVqa0VZRkE0aWtWM0RlRlFHQUV5endQaW81VGNjK0Q2eC9jZTRVVGFSY2hVZ2hmM1BBM29sUnljRDNsejFtRlFJbHdEcVVRd28wZWxVQVdxWHBtZkVIUDM2ZnJLWkFDenpNUjBrTWhxd1MzYWpHdS9CejRXcE92RmtvVVFpaThvSnR6THBkamRIU1UwZXdvU0hBOVJUeWV3REFrbmpKUjBqOFhMemdmSVNRU2hTc0VDQlU5eCtHQlpQQk0reXY3NGhaSUpQNTVoR2VtQUZOS3BBeUVvZUI4UGVXVjc0T1FTTU1OaEtPS0NBOVJGcmlFRU1NY2cyang1aUFjU3JqeGxHSTRVeVFlTjBqRVRYSjVoKzI3aHNubi9XK1N0dFlralEySFNSR3ZGRCtQZEV5QW5XeGc2WG1Yc25CNUNUdVJKSmxNWWxzbVpaT1F3SlEycHRYRTdFVU5USnM5bnpGSFVwTzBhV21hakJtTEhYVm5LNFNnWnRJY1ZsM1E0UWNYKzdMemhLc2FkVTBjVjlNSUFtb1duSVFRSm9ZaGFaNDZtOFlwTTNBZE4vcUhhTUpEQlQ5c05ScU5ScVBSYURTYVB4VU15d2lOSmVVcFFPWHZ4QlA4ZWl3Q0o0TlMvcVFZUlpVdzRuOElITHhTbnU5UUVCTFRNc1pOdnYyaitvSk1NSm4xUEZ6WFFRWDdsRklHenB5SnhSdEoyWGtUT2owOHo4UHpmQkhGRFVTVVhDNUh5U2xoaFc0V0Zib3BKSmJsZDRzeWdqOEp5MEpLR1kxUENGQ09oK002bEVvbGlxVWlvNk5aWDRUeXd2TVRLQlNsa2tPcFdLUlV6Rk1vRkZIS3d6Ujl3VVlHRGhjcEJZWmhZbGtXcVZTS2h2cDY0dkVFaVdTY2VEeUJhWmxJSVgwUngvREZMTCtqbFlWaEdNSDJ2b0NFWVNBUXVKNkhVOHBIb29CU0NyZmlwb2FtcGxCSUNPOTQ2Q3hCU3BUckJkZFJIdEFGV0FWN0RvV2MwR1hqaTFvaWNPR0Vnb2RBVmt6SktwdG5DZCtuRXpsSy9KMkxhSCtCb1FXQlFJbXl2SVFTUnpGSEZkRzlRd1I3Q0J3dW52SjhBVWFBVUNLNkx5SzROM0U3QmlpOFVJOFJ3bmZQaEkrb2J4dUtybWV3VXZsdkpCS0JFS29zbGtIMFBTQ0YvejdSdm9QNzVTdE5GY0pOcGZOR1ZsK3ZZeEE5UzM0REtBVzc5Z3dqaGVLNHVVME1EZWVKeFl5b1MxSWliaUxlQ3ZPSUVFaHBVVlBmUkEwYzlodExTRWtzV1VQb0FUTE5JMi92UFc1UFNOTW1iUjYrWlowZlBCeFlGYVZkdGR3d1RBeERQM0lhalVhajBXZzBtajh2VE5NcWx6S0ZvZ3hVeFRDSThLVUF6L1VpTjRBMERVd2hJK0ZHQ0lGUTBkUTIycjRzR1NnRU1wb0FnMFFJaFZKZUpNcElhWUFwZ3pINXJoaW5XUFN6UEl1bHNoZ1JqTmwxM2FyeUl5aUxQclp0WXhvbXFYU0Mycm8wbmhka1dFcUphWm9vd0hWZFNxVVNoVUtlWXFGQU1aUHh4eDlVUFBqdk94UUxCVnpIb2VTVS9ISWN3eGVWOEJSdXZrU2lObzFoV2RpMlRhS3VsbVM4bFVReVFUS1pKQmFMUmM0Znd6Q1Jwb2x0MmRneE8zSUZTY1BBTFpad1BhZksyUkdjVUtSRGlPRCtoTUpHTlBYM0hFTGxJN3FIRlVRaVRTQW9qSit2K2U2YlVEMHBDeW5oZStGb2xGSVlDTUpQNklXUUdFaGZvVkdBY3BDR2lPNjRFSDZwVVBuemZQOFpxUmFSSmlBY3B3d0ZEbFVXUWlxdVRpaHdoTXFLRUFLSndFUDVUaVRsRVQ2UlFnaGZjQXVlYVlLeEdZYmZlZGswZlNGSG9SQ2VRa2FYdm55OWxQVEwrMlFnRmtheWxneUZtdERocElMU3M0cHhDZjg0NFRrSW9Tck9Keml1RUFqaFB5dENWcDdqZ2MyS2ppWDBUUHFOb2hTdHpTbEtqa2N1NzdKb1hqT0poSVVBWWpGSlBHYThnU0RpSStEWWZaWTBHbzFHbzlGb05Cck5CSlJjaFZBcUVEd3FKNG5oTC9jS3BTcCswVmRsVTRaSDJZeWd3SjhNUTVUalVUblY5b1dob0dRbXlEUHhYQWZYYzNHY0lwN3JsNDg0anVzN1Y1eFNKTXhJSVpHR3hMWnNMTXZDdEh6WGloRTQ3ZzNwTzFTVThrdXhTcVVTeFdLUlVxbUU0N29VaXI0REJ1WG4xbmllUzdGWW9sQW80RGdsUE0velJZamdBMjhoZklGSEdyN0lFNC9aMU5mVkVZdkZpTmt4TE52eXgyR1llS1VTZTE1OW5ia25uVWk4TnVsbmxwZ21VaGdJS1lqWk50SXlnNnVoZlBGQ3lrakVVcDZmaytNcWhVZmdlaWxmZXFTL1ZaV2VFeGF0U1JHVzRDZzhRRldLTC80UkFzUEtBVXBOS0RQNHhwUkFnRU9CSWJ4Z0d4bUpFZUg2U3ZqNU82QlF3bmVYaENWVHZoWW5VRW9pbFNSTW5nbkhXVkdNUVpnamRNQ2N0RUlzRWxJZ2xJY1FSbkF0L2VzcHh3a1lsZTRWNGR0VC9PZlJjeVBKcWVLUXZrZ1paalVKRWJpNi9Nd2xFUDQ2S2xnM0dKSWh5dHVYOTFmdElDczdZL3cvVWdwa2VML0QzQnlJeGwrNWp6Q3JSMGtqdWhkaHhrN2xlYjBGTS9nM0RTM2V2RUZjQlFORGVYYnZHNmF2UDhmd1NKeFlyQnhZM05LVThNT0lqK1c3cjlGb05CcU5ScVBSYU41eTRva1llR1czVFdTS0tjOVcvWnlhaXJtRENETTJLMXd3eXZQd1hJK2k1K0s1SGw3Z2hDazVKVnpIeFNtVktod2hmdEN1YWZvaWpHa2FXRllZcE9zN09LUlJ6amR4WFk5aXNZQlRLdUU0RG9WOGdXS3hGRGgyd0hFY2lzV2k3NTRwK2FHLy92NzljaU1oeXhQaU1NeTR2ajVOS3BVbWxVd1NUOFJCQ0hwN2Vzam5jNWlXUmN5Mm94SW5LUTFBWVZwMmtGbGpFSS9Ic0N3TDViaDBtenNRbmlLWlRPTjRUdUMrOE1VQVR3bUU1enRJVkNCaUNDUXFGRHlFOEsrbjhnT2NVZUdFSG9SVVVibVNETUo5VlNDUWhZNldTQXdRdnN3alJDZ1QrQ0tPQ3NTTjhKNnBjRDNLMDBFVkNFRENFeUFNcU5wSGhmUVRWZ2RGUy94YzFYSlFjT2drQ1lTcVFPYXIxUDdDYzZ0T1RhTENQVk11SFZJeUtEV1NvY0FTT21BcW5GMFZvb1lNTEdLaGd5eHl1RVNlSFZXUnZlU1BMaXhEQzRVWDEvVXFSS1FLWjFPNFRhU1BsZE9Ub2lCcUtRT3h4djg2RkVYRGZjbEF5SXJPdmtLODhjOVhCdUtkQ0RjSTVEUC9lVkpIRWhEK0IwS0xOMGVCRUpDTUd5UmlCcm04dytadEE3aXVoK3Nxc3FPbDZCdk5OQ1E3RXhhRm9rTXliaEdMQldGZ0t2eUcwV2cwR28xR285Rm9OSDh1aUVvclRUaFY5VHcvUE5mMTgyZGN6ME81ZnJpdzZ6cCtSeVRQOVNlNkFVYmdVakZOMzVVU2k4ZjhrRjNEeERDRHdOd2dSNllVdUY3OGpKZ0MyV3dXVmN5REVvRXp4b25jTThWaTBaK0lDei9ueFFnY0dFSklsS2V3Ykl0WUxFWk5YUzAxTlRWKzdxWWRqMEo3RS9FRXBta1JUeVJJcFpKWXBvMXBXWmlHRVFsVVJhZkkwUEFRVzdadlpXUjRoSnFhTklaWmoyR0JNR1FROE9zaExJbXdUTURBRXhKUFN1eVlSWE5ySzJOREdScmFKd1dodWtRemZ3OFZPRGNxaEpCQWdKRGhOWmNTU3lrY29VQXF5cXBES0tKUUxrMmp3cjBoUW9lSzcvUlF5aWh2Umxuc0VKUkxxVVFnL29BL3R2QXIzNlZUSVhjSUdRZ2pYaUI3K0tLRHFCQXVWSGxBa1JDaGxFSzRyaS9qVkJxNG9sTXFuOC80RHNyakhTMVJpWkZRS09IaFZRcGI0VW9WcXFJYldKUXEvRjRWVGlYL09uZ1Y0azdsTlpRU3BPRS94eWd2T3Nkd09GVk9tL0huRTVZUlZwUTJsUU9pZzNFUXBPRkVEaDExd041a3NJRUtSQnVEY3RhVGtCTTRxSTRodEhoemhQanQ2QVNUMjlJY3Y2Q0ZrVXl4S3ZDcGVtWDhSSFhQbzZFdVRtMk5oZXVxSU9QMzJIMFlOQnFOUnFQUmFEUWF6WnRQZjM5L0lNcTRGZm1ydmxCaW1TYVdhV0hiRm1iY3FncmU5Y04zd3crQ0t5SndRM1hDSXhKZC9NNC9Lc2owa01SaUpyRllQRFIyME5qWXhQRHdNSDI5L1NEd0hUR3BGTWxraWtRaWptbjZXVEttNlhkYnNpMmJXQ3hCTXBuR3RtMHN5OGF2Ly9HUExXVGdHZ21kS0JXVEl5K29pVkhScDljSzRYa1kwa1FSNUprRTdaejl0czIrZThkMVhWK01ra2JnQmdrbTdWTFEzTkxNM2oxNzhaUkNta2JnV1JGNGdRTWovRk1teURPSjZxSDhFaVJEQmtHNTRlUyt3bzJpZ24waUtrdHZBbCtHOUoxTUtpcjA4YzgzZERHRldTcXFhbThWR2xGUTV1TmZHaFdwSXlMTUtFSkZicDJ3QmtsVWpFZUVOeElBTDdqK2xlNlNTb2VObUZnSWlVUU5INzlUV1BoYUFSNWhTVkc0dEtJWUt6cWpzc2pob1R3VmpkTUxscUc4cXE3S1FvQWhCWWJobDhwVk9tV2k4UXNWT1l6S1lwR0lSSnVxZHVLaXZEeDhDdjFBNXZCNkdBamh1M3VpUm1rVlpWRlM0Rjl6aVQvcXNLUk5WSTdxMkVPTE53ZEQrUW51aGFJYnFJYVF5Ulp3WEk4NU0rc1p5emxJQWFsMGpIak1pQlJOcGNCeFBZWkhDdXp2SGlXWEs3Rno5d2d0elE3MWRYR1NDVE5RR3YvQTU2ZlJhRFFhalVhajBXamVGanFtVFM5UFFDT2JRZkNtRWlqbHUyeXE0MG5LclorQnFnbDE2S3p3cElycy9US1k1QnRSQzJ5SmFkall0a1dxcG9aWUxFNGluc0MyWTFpbXhERDlEbGloS09CRit5NFBUcWxRRkNxUFNvUXJqWE5MVkExZCtPSElJaGliVWdvcFRUOVRCYUtRV2RQMHhhcHd6RUlJVEJtMEhBOEVJa05JTUNTeFZJSlNvWUR5UElSaEVvYm1Ha0VtVEJSYUUxMVh2MTE2R053Ym5wd3Z4RlNmYXhTZVhIbVd3V3RoaUtpY1JnaFpGaGFFUC9FdjR4OWNScHBRK2I1RlVrU0ZtOGNYcGNLQVlPV1hQVVZtRVZrV2FxcDFESUliNzVjR0tTOXczNGpvbWFpNlQxWDNNd3hoRHFVV0FjSUw5dUdia1h6UlNnYkNFRlVPcEZCTWlzckF3akkwNlkvRFh5aUNFanZYeno4SzltRUs0VHVqVUFpcGtJUmxVNVhYd3cvV0ZpcDhMeXh0cWhDU2d0ZVY1U3pob3lpb3pQZnh5c2NQY3BIOHBjSDlFSkx5YVVYeXp6RS9SOWZpelVGUXdFaTJ5SjU5STJSSFM1aUdZRTluaGtMQkpaMnlHQjByWVJxU2FlMjF6SjVSVDNPVDM3YytseS9SMVoxbDQ2WSs5bmVOVWlnNkdGS1FUdG0wdHFTWU5xV0c5c2xwVEZOR3l1Q2JpZXM0RklvbDdKaU5hUmk0cFNKRlJ4R0wyd2NFVDJrMEdvMUdvOUZvTkpxM0hzTzBLV2VWVk00OXd4bWtySnJZKzJHK1FVNUlVQzRUaWh5KzRDRXBGa3ZVMU5SZ0dBYUZRb0Y4dm9EbnVTUVNDUktKWkZEaUk3QnRtMVFxaFRSTXlpVkNJcGpJbHVlcmtXa2w2b1JWRmhuR0dWVEduMFQ1VEVMaFF2b1pJcUhRNFlWaHpZWWZLdXk3YldSMFRxRjRvNVR5bHdWQ1RsaitJb1JBV2licCtycW9kQ1ljUTdUZXVCS1o4bklnREhHdUdyNm9XaC9LSFpXcVR5MXd2bmhoNXlsUnZwY2lTSG9SK09WR0ZTVktnbklPVFNodnFjaXhWQ0hrQk51SEdvTG5UWnk1RXJsRENLT1R5eUpFMlRVeTRZYmw4NkxDRDFSUmhoU29Ob0Y3cVJ4T0hEbUF4amxsQ005bnd1bXNDRUt3eTYzbFJiaHY0UWN0aThwalZJNXovUGVJckJRd2c2dGZkWFA4Z2pOWkVjZ2pLdGNQQkttcTBHYmY1Qk0rSmY0OUNRVEdZMzI2ck1XYlE1RE5GdG0wZFlDKy9oeENRTEhrNFhuUTI1L0R0aVZ0TFNrS0paZitvVHlKcElYamVHemRQc2ptN1FQMEQrUnhYZjhoY1YzRndGREJkK04wWlprM3A1SDVjeHJlRW1Xdk1EckNqbjI5ekpqWmdaa3d5R2Y2MmRFNVJNdWt5YVJ0ajZIaExPNjQ0d3JEcHJHNWlXVE1Pb1pOWWhxTlJxUFJhRFFhelI4bmhpR3dMVHVhZ012SVhlSlBDUXdwaWNYalVZa1VRa1ZPRkg5eUxxUFhDaitlUVdWSE1ZSVNLME9hR0lZYnRHVDJuZjVTR3RpeE9MRjRNaEpERkNLYUVJZnR4VVBEQndRVFpxR2lMa0Qrc2tNSUF3Y2hIR3VVUUt2OHpCOFpKTkg2SldOaDJWUndiaklNalJYUlpGOUlBME1JVEFHMTdaTnBuRDZWbnQ1ZVAyeFpCcUtFRUJqUzlGdUtpN0k0NG84akVKNkV3YlJwMCtqdDY2TzdxNHQ0TEViWTRhbXV2b0g2K25vMmJkcEV6REtERU9meXVjdmdIbmhTb29RSFVvYWFobDhtRkxiemppNWdXU3dJUzlyOHQ2cURoZjE4b0RUZDNkMytkUkNoa0NPcHEyMGdueStReVdTd0xMUEN0ZVc3b1VTVWl4TXNFK1d3NE1wakVZMnNMRldFZ29ZUUJKMnpwUDljS0FIS1FIbWl2RWswYjFUaDF0RkM1U2s4ejg5dWlvUXpOVTRvQVpxYW11bVlQcE9oNFVGczJ3UWhveHlmZUN4T1hWMGQrL2J0UlJwRzBOVXIxQXRWMEFscjNLbUVYNG93ekxzaUdMcEtaS3gySWxXT1NnaEZlY2VxbkUxN2pFK0d0WGd6RVVLZ1BJK2F0TTNVOWhxeW8wVXltUkpoMlo2VWdqa3o2bWxyU1RGV2NCZ2N6TkhiUDhiUVVKN3UzbEZHeDV3SlZValhnN0c4ZzVCK3FMRlNNRDVBNmxBb3BTaGtSOWkzWnhkam52OURROXBwcGs5ckp4WDNiNlhyRnNsbVJuRmRoZWU1WU1aSUphR3JzNHZKN2EyRUNlblJtRW9GZWp1N2tla2FrakZyZ21ONmxQS2o5T3pmejJBMkI2Wk5VMnM3TGZWcGhGZGtvSHN2M1lOaktCbWpkZG8wV21zVEtMZkljRThuKzNwSDhLUkJ1ckdWcWExTldJWkhacUNIdmZ2N2NMR29hMjVqU2xzalpxUUdRMW5CVmVTelErenZ6ZEkrZFFveHkwQUJiakZQWC9jKzNFUXJiWTIxbUViVmFLTnRuZUlZblh2MlU5YzJsZnFhT0o3bk1UYmNSMmRYTDdtU1J6emRTUHVVU2FUaVpvV3pNdmhrb0ZTZ3YzTVB1VlF6VTVyci9XOFN6MlZrc0p1ZXJNbmNHVzBUM2h0UWpBMzEwNXN0MER4NU1pbEQ0cGJ5OUhkMzBqMlFSVmdKV3FlMDAxS1hQTkFGRmRRbkQrN2Z3NEFUWTBaN0c0Wnd5UTcyc3Flemw1SUh5ZnBtMmllMWtyRE5ZMTRWMW1nMEdvMUdvOUdVU1NXVDFOYldSVUhBNFZ6QktUbEJONmVnSFhUZ2ZGQkNsVXRyS2wwbWtSZ2hpQ2Zpdm9QQmtBakRiK1B0QmRrdWZ1Y20zd0VSdVdjQzBZRklUQWorRHF1QXdySVlOUzR3OTBoT1VGQXhUcXJDYWhFUWo4ZXByYXVocWJHQjVjdVhzMmZQTGdZSEJvS3grdTNDZmZlUlpITDdOTHA3dWxBSUxPbTNGaGRDc3VTZDc2U2xwWVd2M1hJTHJTMHRtSWFGUUdDWUZnMU5UZlQxOTJPWUprWndMa3FwS0hmRmtBYnZPbXNGVHovOURLKzl2b25KYlcxUlV1LzBtVE01NVpRbFBQM01zOVRYMVpGS210SDVTQUcxTlRXY3RPUWRTT0VIS28vVE02SnpyQzdaS3YvbGxFcXNmdURYV0phZktTU0M2N05reVZLbVRwM08xNzl4QzNXMU5TUlRpZUM2UzA1OTUra2tVeW0rZThlZEpKTnhZakU3TUpMNGdsZ28zZ0JNNjVqT3lTZS9neXF4NG1DVEJRV3U2M0RmZmIvQThVckVFM0VVSHU5Y3Vvem01dWFxZHZWU1NsTHBOSm5STEo3cnA5bll0azNNdHNobXN4VW5yQUNYRjE5NGdVMmJ0MkNZQXNmeE0yODhUN0hzOURPNDdMS1A4Sk9mL0loMTYxK2h6cTVGSVRGTm0vUGZ1NUlwN1ZQNDFtMy94Y0RnQURVMTZTRG55SjliaWFxTEdsN1Jhb2RWbFVSVFZtNG1acHd6eW5jdkhjc1J4ZFZvOFdZY1FvQnBDb29sajBUQzRvU0ZyZFRYeE5tOGJZQ3Uzakh5ZVFmTGxEUTNKUmthS2JCbjN3aXVCNDdqNGJqK0Q5NUV3c0IxRllYQ2daYTN1clROakttMUNPRzM0d3M3VVIwcHBjSVlROE1aR2p2bVlMdERiTi9lUlUxTkRhVzQvOWptUmtZcEZndGtSa1lvanJuczd4bWhkZkprbXBzTkRNdEdwcExsYzVVU3I1QmpzS2V2S2xDcUVzOHAwcnQzQzF2M1pxbHRxTU1iN21YellCYTVjQUd4M0Q0MmJONUhxcTRPQ2tPOFBqeUdlZEpDak9HOWJOaThpM2k2RVV0azJiV3BuNkk2a1dtcFBGdTJiQ1VuVWlTTUhEdTNacEZXbkNtTlNZeUtIekRLS3pHV0dXYjN0czNzR1RGb25kU0diVXBLaFJ4OSs3Yng2dFpPV3ViVjB0SlllOEI0bGVlUUg4dXdmOGNXdG5hUGNYeGRHL1hwT0U0K3cvWXRteGx4NDlRbURYcjJiY2NWTVk2YjJWTDF6Vm9xak5HL2Z4Y2JYOXRGM2Z3a2JjMzFTTGRJWnJDWHJaczNNVUQ3aE9LTjV6cmtSa2ZZL3ZwRytxZ2xQV2tTU2VVdzNMT0hUZHM3aWRYVVE3YUxMYU1Gck9NWDBKQXdxMzhNS1k5Q3BvL3RXemFSU1hVd2JVb3JYbjZZclZ1MmtQSGkxQ1VOOW0zZmlqSXM1clMzL05IOGdORm9OQnFOUnFQUitEazBRdm9pU3pnQlZjcHYxYTJVcUhDYmhJS05uL2NoWmJVTFJJUzVJRUpnbWNGVVRraHNXeUFOU2FsVXdyU3NLTmZFVTRwaXNZaHR4ekQ4M3RmanlrNnFEUmJxSU1zbnBGS3dHWThLRTFaZy9yeDVUSnJjUms5UEQ1bE1odVhMejJMVzdKbElRL0t0MjI1ajcrN2RKR3dMUXdnYUdodjUwSWMvUkU5ZkgzZi84TDhSUWhLellpQWxobUVoaEQvUDhrdGQvSkRqTTFlczRMZ0ZDL2orOSsraXU3dUxTWlBhK05CRkg4YU8yUlhqRVNTU1NjNCsrMnlXblg0NmxjWVUwN1N4Ylp2UC9kUG55bEtCZ0ZLcHhIZnYrQTZOVFRGbXo1bkw2Z2RXMDl2YmkyV1p2ak5KZWRpeEdKTW1UZUsxMTE0REZJWlIvcEJWS2NIMGptbWNmZFpaL09RbkdXcHJhNG5GNGlpbHFLMnRaZDY4NDNqODhjYzU4WVNUYUp2VTZ1ZWlCaGQyYUhDSTl2YXBMRjkrRm9WQ25rVFFabDBwaGV1VWVPSDU1NUJDWUZrbU5ha2EydG9tYzl1M3ZrMnhXUExickljT29IRTNyS05qT3U5Ly8vc1pIY3VCZ0VSQ2duSjVhczFUMkphTllaUS96SytwcVdIVkJSZnc2SDJQTURvNmhtV1p6SnMzai9uejV2T0wrKzdIdGt4ZlpGR0tvZUVoeHNaR3FhMnA1ZmpGaXpqaGhCTVpIYzJEOGp0TERRejBzV2pSSWxyYjJrZ21Fd2hwME43ZXpweFpzM254eFJkWWZNSkpwSkpKRE5NQVBKNTdiaTFEdzBNa0V2R3FFcTdLTGw2QmgrdG9KTVlESDFOZnJhd3c2aHpic3l3dDNvekRzaVRwcEVWMnRFako4YWl2amJQb3VCaVQyOUs4dnJXZkhidUd5WXdXR1JqS1VWOGJaK3JrV2x4VklhMmlLSlk4dW50SEtSUUtWZnMyREpnMnRaYVc1aFI5QTJNVUNnNlRXdE1ILzZGM01JUkJvcWFHaEZOQXVmdnA3ZHJIZ1BCVjRHSnVsR3cyeTc1OWUwbWtZbVJHWFZvd3dNdlQzZG1MdEh6UndIVmNZalYxTktSdHBQREZnMkloajBKaUJUODhBVnlud09CZ2pzYU9lY3p2YU1YTDlyUHg1WmZwSFJ5RzNsN00rdW1jY09JY2pGd1hhNTkraFo2dUZoTEZZVWgzY1BJN1ptTVVSM2o5NVpmbzJidVBWSXRMVnRSeDRnbUxTSWtjVzllL3dxNnVBVnJxNGhpeUxHSVY4ME5zZlcwalhjTTVYTE1COEVXazdsMWJlSDFYTnlvSW81cm9XOVFwWnRtMTVYWDI5R2RScmhGOU0rZUgreGdxeEppUEFGc1VBQUFnQUVsRVFWUjUzRHdhazRLaC9oNEs0MnBmbGZMbzM3ZUQxM2JzeC9IYzZOT0N3bkFYcjI3WXhGQytpRWlyYUYyblZLVGtncDJJVThnTzhOcTZkZlJtWEdLTk5mNDZUcEdlM2dGaVRkTTRjY0ZNM0pIOXZQVHlWbm9ITXRTMHBYRktMcVlWeHpMQktZNnllK2NPUm5JT0JQcWFtOHVRS1pqTU9YNGhMVFdTcmV0ZXBtZDRqRG50Ui9lNGFEUWFqVWFqMFdqK3NIaWV5K2pZYUZVNVM2VTd4VEpNWWpFTEpjRXBlaWdoaU1WalZXMlJLd09QUFE5YzF3MXlSQVNHYVdDWUJyWnRCeVZGNGUvV2trS2hTTXlPQjJWQ0ZlSk5SWWxKTk5WWFZEbHpsRkxSWEtleUJLaTZmRVdVeFpvSjNDZkRJeVBjKy9PZkk0VENNazFXUDdDYVpETE9mLzdYTi9uazMvd05OM3oyc3lRVGNVemJJak15d3ZlKysxMHUvOGhIdWVhYXYrWDczL3MrK1dLZVpES0phUVdPbUtDY3lvNG5PUHZzcyttWU1ZTTc3N2lEN1R0Mk1HWEtGRW9saCsvZWVRZVpUQ2E0OWg2V0ZlTnZQL1YzckgxMkxiKzgvejVxMHNsSUdEdnQ5RE00NjZ5enVlbnpOeUlOaU1YaW1JYU5sSko0TEladCtjSkpWOWQrRE1Pa3Fha3BjazdWMTllejlOUjNzbjM3ZG9TQVpDSVJ6RldncDdjM21BOEtQd1E0Y0JrcEJhZWNzcFJNTnNzVFR6ek8wcVZMR1JvY0hpZWNLVG83OTBXdlJrZEhnMHVxY0VzbEJ2b0hhYWl2dzdJdFhIeEhVRmQzSjZsVW1sZ3NYZTN5RitFZWlSd3RDcjl6Vm5BRGlkazJmL0VYZjBGWFZ3OGJObXdvNXlRSlFVTmRQVEhiUmhvR3FXUUt5elJwYktqSE1QMXpldmQ3M3NQenp6M0hzMnVmSmg2ejZlbnBvYWU3bDB4bU5MajJCdHUyYlNNZVpERjkrTU9YOE9xckcvbmxMKzhuWnB2bGNyNWdlRkpBZDFjUHdvQjRQRWJZeGNzZzdEaFZrV1VVSWl1Q3BJTnpHbDhLNDAvVjFVSG4zcFVOcm81VnRIZ3pEc3VVTkRZazJMWnppS0doUExVMU1hUWhhR3hNY05MaU5pYTNwdGl4ZTVqZS9oeGpZdzd4ZUZpREdIU25LcmdNRGVjWnlSUXhERUV5WWVJcHlJMlZxS3VKTVdOYUxWSUsrdnR6dUs1aVVtdnFLRWVvY0l0NUJucDZzTDBNeWtnd3VYMHFpWGlDdXBvNG80TTliTnk2aitNV0hvZnBqckJ4Y3pjb1JYYWtoODd1UE8zdHJSaFNNZFRmeldEZXBTNDl5ZCtyVjZCbnp4NkdWSnJaczZlUkRCNXFhY2FZTW1zZVpySVdTMERlTGVJcGllR05NVkp3U0RjM0V6TkJKZXBwVEVJMlg2UjFjZ2NMWkFvTFJjbDFjVDJGa0NhNTBUenhkQzJ4bUlXbEhOSjFNZmIxak9DNWs4R3FQRU1QSzkzR3JDYkYvdTR4ZjVsU2VHYUNtWFBtVWVyWlFlR0E2K0xqNFdHbUc1bmJNb25PemJ1Q2JUMXlnejNrSGVqZHM1MXU1V0RHNnBrK283SGFacWZBeFdKcXh4enkzVnZKaDh2ZEV1bm1xZFNMTEYyWmNBdVhnZjI3Mk5ucmN0dzdGaUpLTG5iOVZPYTFRbTgyNTQvRkxWRW9scWlwcXlObUNFcnhHbXBzeGVEb0dHTWpEanQzZGRJeTgwU20xSllZMkwrWHJteU1xVzB0OUlRV3dIaVNtb1NndTdzTEp3T1pvcUsrSlhHVXo0dEdvOUZvTkJxTjVnK05NQXpLMVV0R05Ba053NEV0MHd6Q2V5V3VVMEpJVWU3QTVPL2hnS0JXeDNHeExMOHJVOGx4Y0p3U1Vrb3N5NHJLcjN4clFSQkNHdzZnY2x5VTNUTmhja2c0eVEzRkpZRWZPRHlSTUJQMC9DYUlIb2x5Unlvelg3WnYyODcwNmRNeHBHQnNiQlRic3Noa01temR2SVdsN3p3Vk8yYmplQzd4SVBQRUxaYjQ4ZDEzODhFUGZZai85Yit1NGorKzhYOHdDc1Vvb3dkOEo5UDczLzkrYW1wcitELy81eHRrTXhtbVQ1MktiZnVpaTFWVFMwMU5EV2VjY1FhbVpmSDRZNC96Zzd1K3gwRC9JTk9uVHFXcHFTSG9YQ1FaR2hqa3h6LytNWTJOVGJSTmFpWVJqNVBMNTdITkdMRjRqRlFxR1Frdmt5ZFBadGJzMlhpdS95RndNcFhHdEV6ZTlhN2xsRW9sUWtlVjU1WFlkdi85NVBQNTZKcUZlc0xVcVZNNWJ1RUNIdmpWci9FOGw3MTc5OURhTmdsRHlqQ1NkOXpEVTE3bU9FWDI3ZHROUzBzamhtbEU5eThlVDNEdC8zdGRjSy9sQWM5SytMZHBtWkdBR0hYRHF2aGZhMnNyQ3hjdXhEUk5MTXRpYkd5TXVYUG40amdPUXZqdDVVdWxFZ3NXTHNReURaUlNwRklwUE0vRlUzN0hyTzd1THVMeEZKWVY4NTl0eTZLMnRwWjQzQ1llVDJBYUJyWnQwbEJYN3d0RTFkRTA3TnU3QjlNUUpJTHJYajZONnBEanNrdXFJbkNZQTdVWDVWV1V1a25wUi91bzhOekxwWDBpZk1UZmdsemFOd3N0M296RE1DU3RMU20yN3hwaVQrY0lMYzFKa2duTDd4aVZ0SWhQcTZPcE1jSCtubEcyYkJ0ZzUrNWhQNWc0eXVMeWxjeW1oaGdkVSt0b2JrcmllSXE5ZTBkSXBTeWFtNUtNamhiWnV6OURLbVhSMHB3NHF0d2JBSlJIcVZSRWVDVVVpdHhJTDUxN1BXYWRNSThEVTJzcXRzbVBNanc4aEJTSzdGZ0JPMW54dmpDSUo5UFVFS2V5a011MDRqUTB4UUJ3aTFuMjdkbkRtRkhIOUpUTmlBQXJsa1lDSGdZeFF6RGtRcUtta2FRSmJxbEkvLzVPZXNja1UrYzFvL3F5V0phQllRQ2VRRm9HWGpFZjFmbUcyUEVtNXN5dEo1ZnRvcWZYRjI4TUs4YmthVFBBTGJHM054UnZEa3c0dCswNnBuZlVBTU4wYlFuK0lWS1FHODFSS0lDWmJLSE9WblR0MzgrdXZYRnFqNXNXZlJNSUtXbWRPZ1BsdWV6czNSNkpON0dHYWN5cmN4bnMya0pYTnJwZzJJa1U5WFVlSmhDdmIyRmViVE81dms3NkEvRUd6ME1wZ2JSaWdVSnNZRW5GVU5FRGFWTlRWMFBjOUJqTDlMR25KOHZVMmZPcEhkbEo3NmovRDZWaDJKZ1UyYmUvazF6TUk1T0h4cGhKOWIrY0dvMUdvOUZvTkpwakhTa2xsbUg0d28xaEFMNWpCcytmTzFpbUZZazFodUhoTnk2U1pYY0VZUVpMNklvaENQMDFJZ2VKVXI2Z1l3UkNFWUNuWEN3ejJHOGdEbmdWRTlaS3NhRHFkM0pWZHJxSGsrS3lRNmVNTHcxVlV4ME1LMGdsazNoS1VTcVZFS0tBNTNrME5EUXdmOEVDZW5wNnlXWkdTU2ZUV0phTkFxUmw0U25GLy96UHZVZ0IrVUtPbXRvMG51ZUgxMXFXUCtONTZLR0gyTDkvUDY3eWFKODJEY3YwUDFUM1hKY3dHSHJObWpVc1dmSU9ycmp5WXp6NTJ5ZFl1L1pwTHJuOFVscWFXeGtjSEtoSXFmV3ZRaXFkUkFqQmY5NTZLeTB0emRpMkhYVk1BdGkxYXllRlFpRm9mUzVwYkc1bThwUXByRjI3RmlGOVVjbHhTb3htczhRdG0zUWlHUWxvSUVnbUU3eHIrUXBzTzQ3amVaaW1pVzFiekprN0cwT1lrY3Rrdkg0UWlqR2oyUXl2dnJyUmQ5MUlDNFhCYUM3UDlwMDcrZUVQZnNEL3o5NTdoc2x4M1dlK3YxT3BjMCtld1dBR2c1d0JBZ1JCZ3NpQjJaUWxVYUpzaVhwc1diWXNiM0JhMzJlZi9YQy8zQSsrZDUrOWU3M3JhOHNyVzE1WnRreExZaFFwZ2lRQWtzaVp5RGtOQmhNeG1CeDZPbFhWT2ZkRFZYWDNBQU9TMHZYS2xOVXZueUZtdWl1Y09uVzZ1czViNy92K0hjZkJNczM3VmhsdWJKek9obzBiY1cwSHpkVDlWR3B2TnZUbW0yK1FTcVY1NUpGSE9IcjBLS2xVaW1YTGx2RzV6MzJPZmZ2Mk1UUTBpR0hveGZiNVk2VHRWaHZqWTJOb3VvYmpPTGl1aTJIb1NMOEpwbUdBOG9RTzBxK2NZK2dlV2VtNGVWUmVvdndLVzBMWFNhVW5tTWhtQ0VmREtMUVMyMVFKY1ZNU01Ed1ZZVE5sQU8wVUN5cWxQSXVoS25uN1V4d3VXaVp2N29JUWdwcXFNTk9uSmVpK1BVNU4xU2h6WmxZU0Nua1hBOVBVU1NiRFJDTW0xWlZoMmpwR2FMczF5a1RHeGpKMXFpb2pORFhHYVd5SWtZeGJtSmFPVWpDektWRVlGSzF0STR5UDUxbTZ1STVZMVByWU50M1ZRblFyUW0zRE5NTE9FRU1EZDRoVzFwQlAzYUs5dlk4NVZYZGZQb1BWTkNLeFN1b2JwbUZxQ3RQTmt5a05iTkpNcXVxYnFFSk16cDlSbm84eG54Mm5xNjJWM25GQnkveDVWTWV5ZFBnTTU5M2VXRkM0VHA3KzdnN2F1b2VwYjVsRGMwMlVyb0VpRzE5Y1FaSFBwTEN6bmx4T3QwTEVJaUZDWVozY1JHbjdOQ3pMUXVhZDRyb0s3TXc0RXprWEVBak5JRjRSSjZRckhQdmVmZ3ZIcTVuUjNFSThCT1F5ZEl3TWttWUdRWEtPRUFJckZNTE5aMHRXRStobUNCMzdycyt4VGtYTk5PSlZvT045eVlTVklzdmRDSjVncUVuWENqTVdweVVlQTJGejYySTdPVE5PM0pKa2MzbnNQS1FtTXNoVVA2UDVFSXNXejZVaURIMmRyWFIxOWpHN3Z2SlRmVkVwbzR3eXlpaWpqRExLS0dNeURNTWdGUEtxU1FsZFF3amRtOUM2TGxKS05OMGpWelJOSnh3Tys0SVduNndKQWxVRlJmSkdhaGhDTDlpcVBEVlBrSWNUVkxUU3NLd1FsaFh5cS9mY0g2SmtBZ3YzRWpDRjM0c3ZGdjROQWwrRDkwU2d1b0dpN2NzblFKU1N6SjAzajkvLy9YK1BaUnA4KzYrK1N6Z1NKaGFMOHp2ZitGMlNGVW04UUJyL1lhVUsrczhzVk9mNnovLzV2MkE3VG1HYmlHTHhrM3creDEvOCtaK3phZk1XY3JrczE2NWU1Y2lSSTV3N2Q0Nk9qbmFDS2w0M2Jsem5lMy8zUGFxcnFqQjB6YzlUMGRpd2VUTUxGeXhnYkd5TWVDSkd5TExJaFQwQ3gzVWxsbVd4ZVBGaVQ0a0VSS0l4RE1QZzBVY2Z4WEZ0VDZVa0pWY3VYNmF2dDg4TDMvVjdUdGNOTm0zWmdtM24vY0JmcjI5ZDErWGloUXUrSU1BN2YyclNyWDdSM3lZZGw0cGtGVFhWMWN5ZE53OGxORndKcmRkdXNIclZRNFREWVhUei9sTjhwYUR0Vmh1UHJGbURhVm9Jb1RoMStoU21hVkpiVThkenozMkIxdGFiREE4UHMyYk5HcDU1NWhuZWUrODl1cnU3dmVEbzBuTHl2c0pLU2tsL2Z6KzI3UUNDYWRPbTBkMTltL0h4Q1VBUkRvV3BycTRtRW8xZ2gyMWMxMlZzYkp6Ky9qN2lpWGlod2xTQWFkTWFzYXdRbzZQRGhQd3FaTjc1bFlWOHFPSm9ERlJmYXZMWUROaWRFbXVpRWxwaFdZK1VkSDBGWEltVmtXSlcwNmNSWmZMbUxuaGVSWlA1YzZvWUdjdHk2ZG9nQURPYWtrU2pKcnFtb1dzQ3pkS3BxNGxTa2ZRVU51TXBtMWpFSkptMENJZDBERU1yZUJvOVQ2RmdmQ0xIamJZUmJyUU5NNzB4VGt0VEFzTzREOW55TVkzVURRUERjLzVoV0hGbXptcWlhMWlSdi85S2FJWkpKQkxCMUJRaFF5Y3o2VjF2bS9kU0FvcGNlb3l1V3plNFBlb3lZOTRpWnRRbkVMYUxMaFM1aVJHa3FnT1paeUl2c1dwTWhNd3hjTHVERzdkNnFXcWV5OXlXYVZoQ1locGVZSnJ0S2t3bGNiSU9SaWhPZitjMTJtNlBvQkJVTmM1bStaSTVSTy9XejAwSnlYanZaVTVjRy9Za2VmSHBQTHJoZ1hzR3RSQVFqWVl4SE5Ndm5laXg0aEw3Wi81b0NpRVF1b0gyVVhuVHVvN1FGUGxzR3FuaXVLNU4xb0ZvekVEWGRRd05sRXFSZHhSMmFvaHJsMGF3SjhZWWQzU3VteFlWQ1FjUmlWRlRVMFhNQkNlZDRPYTFzWit4eFdXVVVVWVpaWlJSUmhsbC9FdkIwSFNpMGFoWHhsb0FlQmtkMHRFS2xpVGhsOHdPYnNpOTMwdmtMcXJVVXFNd0RKKzgwVVNoVWhVVU16MlVBdWtXczAya2ROQTBIZTJlTzM2L1ZMSXZZeWhZU3Z3SHRRVUV4RkhwQTJCL1F1d3FTZEUzTlpuODhiSldJQktKc0hUcEVwNS8vb3VjUFhPV1AvM1RQOFhVZFJxbk5TQ1U1SysvOVMzR3hzZlJUTE5nOFRKMGsxbXpadkdWRjE1Z2RIU0V1Ry9iT1hQbURHKzk5Wlp2dS9IQ21uVS9ERm9UZ3Q3YnQ5bTBlVE9yVnovTW0yKzh3ZkR3RVBYMTlRamhsV1VIZ1JVeXFhcXV3alJOLzNFclZGWlVra2xuY0YySmRGeHl1U3haTys5YndTUzZibkhod25ueXRvMFFnb1pwalRRMU5YSHMyREV2SXljY3huVzk5U29xS3dvS0VDRUV5V1FNeXpUNDIrLzhOZC84dlg5TFFCVVloc0hhdFd2OWJCMi9zNHJkSGZRMEFHUGpvN3o2eWtza0V4RnkrVHlPNCttb21wdWJXTFI0TVFjT0hHQnNmTHh3alBkdUoyaVNJcC9Qa3JOekRJK09zR0hkQmg1ZHM1YWRPM2R5OGVJbGxpeFp3dno1OHhrY0hHVHAwcVU0am9OaFRKNWxTU1ZKSnVLc1dyV0t2L3lMdnlBWlR4QzJRc3lhT1p0cDA2YjdaQTRZdWtVNEhNTFFQVEhFdWJObkFNV0REejUwei9GNXhkY2xtZlFFN1czRDFOYldvSnNhS0w4Q20wYUJMUFJVU3E1ZmRueXlUU3g0Y0I2TVEra0xFb1RFZDBRRUg3SmlqaFJxTWxINWFVU1p2TGtMbnZ4UW82NG15cktGdFp5NzNNLzV5LzBNajJScG5wNGdtUXo1MHNQaWlhMUlocWxJaGd0LzI0N0NkbHpBeFhVbGVWc3lOSnloczN1TTNyNEphcXNqTEpwZlF6SVpLbUZqUHlrVTBzNHpQanhNVHFad0ZBZzBJcFdOeksrRTFOQ2QrNndueWFURzZPblcwRFZGSmlzSlZWbkZ5Nzl5eWFUR3NKVk9MQmJCOE52bE9sbjZPbS9RZG51TWhsbHpTWVlWRTZrSnpGQ1l5bmlJOXFFZUJrZERhT2sraHJJNlRiRW9Fd1BkWExsMkU2dCtIdldWTWZMWk5JNW1FRXRFc1R2SEdCb2F3UllaaGtaeUpHcG1VRk5UalZYaFplK0VZa25NVDl3bmdtaDFDd3NYZWRXZk5DTTJwVzFNQ0kxd2RRMmlyNS8rNFdGRVREQXlQbzRWcVNVOHhmS2ZCRXE1NU5KcE1ubUlWeVdtM0s5bVdNU2pJZTZNRGpBMEdrV20raGwzVFpwak1ZU1RZelNkeFlyR2FKbTNtR211SnhVYzc3cEIyNFRGdk5uTnVHUGRER1JIR1JrZGc3QmdkR1FDSXh5bGJKa3FvNHd5eWlpampETEsrTVZDUUs0SXJWZ2RSNkVRaG9ZdUF3R0o4QlVncGVUSVpLOVNFTmFxTkkxUUtPVG5Dd3Z3TFVPdTYvb0tIcSs4dGxTS1REWmJDSndGTWNtS0JaUEptbUF2bnNwQlRTYVBDdStWaENpWFRwSFZ2WGVwUWZ0bXRyUXdlL1lzT3RzNytLTS8rQ011bmo5UHk4eG1wczJhaFdVWTNzTngwNlMycGdZejVBVTFvK20wdE16a3FXZWVZY2U3NzFKWFY4ZjgrZlA0N25lL3l4Lzh3UitDZ0tOSGpsSlJrU0FVc2dySHJHbUNWR3FjTjk5NGczbno1akUwTklqanVGZ2gxNjhVNVZseEJCQ0podEdFanBRU3l3clIwTkJBWjJjbkFRbFVQQTVQd2JGMDJYTGk4WGloejZLeEdKcW1zVzdkdWtLQWREd2VKeDZQOGYvODEvK2JYTjcyK2x5RGtaRlJYbm5sSlFRQ3l6UUtDaVhidG5udnZmZkk1K3pDZHU4M1IzU2xReXdhSTV2TmNlSDhlYVR5eUo4Vkt4N2cxcTFiSERwOGlLcXFha0tXTlNubyt1N3puY2xreUdRblBPdFhWUlVUcVhHKy9lMi9BZ1RmK01admM2djlGdC8vL2ovd3dnc3YwTkl5azdsejU5NlRwU09sU3loa2VmWW4yOEhRTmZMNVBEdDI3cUN6czR2YTJubzBvUkdMUmFtcXJDWWNEbmtQc0hVRFY3b2xCSjhpQ0pySlpqTDA5blNqR3pxVkZVbVFMbzZ0UE5KUjZINVplVlVZbGtFeDhVQ0JoU3dPUWhra1RhakFIbFg4bkJXT3cvWDZ1cEJWWENadmZ2RWdoTUF3TkpxbWU4cVlHMjNEZEhTTjBkVXpUaUp1RVE0YmZpbTNqejY1Z2J3dW5iRVpUK1V4RFkxWk01TE1tMXROVFZYRVowUi9la2pISmpVK2hpVW5jQ2RKUnlSSzJvVU1ucElqSWhxdm9YbEdrb3JLSklZdVlCb1lWZ2dkanhGVk1rZHZleWVES3NIaXhYT0orMnZhNlJFNk9tNHpuaEhRY1pPaGJnM05DTkUwWnpFMTA2YlRmN1dWUzJkSFVkSWwzRENUMnBoQjc3VWVobE5ab2xvWGwwZDdBRUdpYmdaem0rdXA2Ui9oeHNXem5vSXBsR1JCWXhXVnlRZzFkZmNjNWNkM2hQQklxMW1WSDdlY0lGTFpTRU55a0k1ckY3aXRDMXd0d3F5RjAvaHBUV3RGdUF6MnRISHR0c1BLVGF1b21ySjVKblYxRFF4Y2IrUEN1UkdFZEluV05GR2ZqT0dNMytIeTFRNGFGejdLekpyaUFXaERZU3czVERJUkE2dWVtcUVSYmx3K1Q4alFzRjJObWJPbmxSMVRaWlJSUmhsbGxGRkdHYjlnVUpvZ2s4dDY5aVkwRko3ZFJDbUZjaVc2cG1INkJJdnJPQjZaRUE2VnVKTTgwa1lqc0JTQks2V25ndEUwREtGaDZsNW1pbFRTSnpFMHBQUUNXNFZ2eWJxYkRDcW9EUUlPSmxEdCtPdDU5K1NUUXhLVW4zUlQwRCtveVNxSFNSQ0tSWXNYVUZkVHk1cy8vakduVHAybXRmVTY4VVRVbjh3TEwwQVc4SXBoZWVYUURjTmt5ZkpsckZ1L252ZmUyOFdSdzRkNDRhdGZCU0VZR2hyaXBaZCt5UFBQZjRtWkxTMjgvZloyYk5zbUVva1VDQWFsRktacGNLdXRqWFhyMTdOazZUSysrN2ZmSVpmTlRNcERlZUNCRlN4ZHRzdzdMaWtaSEJqa25iZTNVMTFWUmJLeWluUjZBaVVWQW9GdE83ejkxaytJeDJLRmZtcWEwY0p6enozSHE2KzhUQ3dXSnhhTHNuVFpNbWJQbXVYMWkrWjFzcFNldWlsa2hRblhSQWhLd1FkazJMUFBmb1pwalUya2dncFpTaFp6V0h3MVZpd1dvNmU3bSsvLy9mZXdETE5RSVRnV2kyRTdOdEZvbEs5LzdldkJhWm9TaG1GUVcxdkhHMi84bU5PblQxQmJXNGVtYVhSM2R6TnIxaXllZnZwcExsKyt4T3V2dlVwdFhUMjJiVE14TVVFb0ZHSnNiTlFQTGc2VVhSTEhDZU02RG81MHlOdGVmcXpydWl4YnVvei8rQi8vRThlT0hpR2J6VkZSVWNHRHExWng0OFoxaG9ZRzBUV2RCMWFzWUhoNGhGdHROOUUwalZtelo1UEpaUG12LytYL29ySWlnVkRTK3l3SWdhNEpYRTFEMXd4MHFmc3FzY0JXNkIyd0VLRDhES25TMEd5dnJaN0tTV2lUeVJ0RmlaSk1nUzUrdHZuNXp3dGw4cVlFcGVYdmhCQllwazVqUTV5S1pJakI0UXc5dlNrR2hqS005azNneWs5bXVERU1qVVRjWXNHY2FxWTF4S2lxQ0JHSm1KNW44TzVzbVUrQWNLS0tCUStzd0l6RzBhVE50RWFIZUVSbnNMdU56djRSN0Z3ZXE3SUd3eklnNjVQbFFpTmVVVWNzNmFtS2hGSTRUcDVjM2lHZFRlT2lvZWtocXBwbWtWUUdvWkoyR2FFS0ZxeFl6UnhaV2hwUUp4WVBFdzAxc21SNWxIVE9BWFNpeVFvaXBrQ2J1NGpLWm9lQ1B4ZUJHWTRTalVXWnMzQUpkUk5aRkFJckV2ZXFlVTE1Y1JGRTRyVXNXcFFrWkJXSHFkQXRHaFlzcDhaS1lId0VpYUhwU1JZdVgwWWtHUUVFZWlqR3JJVkxxWm5JSUJVWW9TakpSR3pLNjVyUURhWXZmSUM2VUt6a0E2SlRXVHVMNVhHdCtIZERNNHVUaXRMYzUyaFZIZk9qbGNSMEw0UXVYajJOSlV2OVBoSTYwVVNDbUtYalVzbmNlU2FSdTRxTlJSdG1zckJHdzlBRVdqakpuUG1McVUxbFVIaWh6WWxFb2tRdVcwWVpaWlJSUmhsbGxGSEdMd0k4SWtWNnFnL2grcS9wdUs3amxUa1dSVE9UQ2xRRXZrcW04STVQY2dUVmNCelhRY1BBME1CMUhTOFFHSUZ1R3VoYU1MZFJHTHJwMjV1SzRhOVRsZnlXcFpOZG56a28xWjRVVnlnR0hpTTlPMHJ3NDZrZ1Nod0tsUlUwTlRWeDhzTVQzTzdwWWNHQytYUjNkNEtTVkZkWEUwOG1FQkpzTytjZHE2WlJXMS9IbG0yUFVWbFJ3WXN2ZnA5clY2OHlmWG9qb2JBRlFxSHBrRXFOOCtxckw3TjE2emErK1h2ZjVPaVJJMXk3ZGgxTkU1NE5TbmphbXVZWnpUeTQ2aUYyZi9BK1BUMDlORGRQTHprcmlrT0hEckpyMTA0Y3gwRzZFb0VnRWdtejhzRUgyYlJsSzMvNTUzOU9OQndoQ0tFeERaMUl4Q3FRUkpHd1Y5Z2xHb253NjEvK05hSlJyL0xTZ2YzN3NVeVRTTVNiS1VncC9mTVB1aWFDU1JvQmVhTnJCdGV1WE9YdnYvYzlLaW9TNkw1RktSQS9TU241M09jK1J5S1pJSlBOa0hRVEdKZ29wUmdmSCtmbEgvMlFiRGJuUjNiSWtpTlVxSko1YTB2TExIN2pONzlHUjNzN3J1MWc1M0tZbHNYcWh4NW00ZUxGaEt3d0haMmRoYXBscmEydHpKNDlHNldVYncwcmxxRlh2dXJud29VTERBME5VVk5kNVFWTVp6TzRVcExMWmZsdi8rM1B5R2F6TEYrK25FVkxGdlBPMjl1NWZPa2lGUlVWTkRjM2MrYk1HVjU5NlFkVVZWZnkyZWVlcDZWbE5uazdnMk9iNk1KRktSZFBCZVdwMWpSTlI5Y05oUENJU0YwektBeFVWY3lyQ2NpYTRoemJKMjhFSVBRcHlTMkJ1Ry9RODZjRlpmTEd4MVRrU1JCUVhHSHFKT0lobXFZbHlEdHlDbVhML2VHcEdEVk1RL056Y0thV3I5MnZEWGZEc01KVVZnZG1ueEQrOVlCa2JTUHpLdXE4QzRKbEVUWU5iQ2RFZFZVbEljc2I1TVVkU2ZMakkzVDNEWkozSk5IYTZWVEg0a1ROZTVsR0l4U2xyaUY2eitzQkVwVzFKTzU2cmFLNmpvcjd0VDllUVNSZThxNjRQeFZoV0ZGcXF1L2F0MjRRcmFxOWIzdUttN1dvcXEwcCtWc2pIRXNTamlVL1lpMS9XVTBuWG4zM1BnU2hTSkpRb1ZLM1JqUlJSZlN1ZzdjaVVheGdHZUhsRENVcWF5YjFrUkFnUWhGcXB5ajdiY2FTVkJlVzA2ZHM4NmY4bWxKR0dXV1VVVVlaWlpSUnhsMElnbnVGQ0x3Y2Z2MGhmeUpjcWdZSVlrOEtGbytTdTJYaEV6dUY2andDaEUrYXlPQTFLZEF4UUVxdmZMTU9reVl2cGFxRXU1K2lCdFZGRk1XZm9FRXFhTmRrU3NmVDU1UnMzeWNwaElCUUtJU1VpaFVyVjdKOHhRTUlCTC8rbFM5N2xpRWhFSnJHb1FQN2VXZjdkaFlzWE1pNmRldFlzSGd4cmRkdjhPMi8raGFhSm1odWJpN2swZ1E3RlVMaE9BNDdkdXhnNXN3V05tN2F6TnExNnpoejVqUkhqeDRqSG85UlUxM0QrZzBidVhIak9oOTg4RDZORGRNSWg4TUZpNDFVQ2wzVHFLbnk3cjZEcWxJQ1FVTjlQUk1US1lhR0JtbW9yL2RKZ1NEb052aFIySTVOYWlKRlgxOGYvK05iMy9LRGxiMUNLOU9icGhNS2hmMXR5NUtmZTIxcm52cERvaHVDUkRLT1laaUZlLzZnWkx0cGVsVm5YZWx0UjdxZTlVZ3FpYVlKb3RIUVBSU2JVcVhraldETzdEblkrVHgzZXUrZ2FhSlFIYXF0clkyMzN2b0p2L20xM3dLbFNDUVRmT0c1TDVETlpqbDc1alRMSDFpSjBBUlhyMTVCb2FpdHJtSDlodlUwTlRmejVwdHY0cm91cnV1UXk3bmtzam1rRzR3QmdXRVlYcFVxaEQ5R0ZZYnVCUVVySlJIQ3hUUUV1Z0NVaStNNDJIWU9nVitGS3VoMDRmV1RvWnVZbHVYbjFXZytNUm1FR2hkVk5LNTBDL216SmU4VWNrK0ZKaWFWQlE4K2I1OW1sTWtiSDY3ckZzck9CU2c5ZWJydXFWWisxb3lVajROWDJzLzV5QUh6VWUrWm9UQm1hTklXc1NJVnpKeFpjVzhwY3FFUnFhcG5ibVhnVlJLRkVvTS96VDcvMTBMYzI1NlBJSG8rYnQyZjVqaW1YbmJ5TnFkYTVwTys5dE84L3VtK2ZKUlJSaGxsbEZGR0dXV1U4VW1nQ2VHWDhOWUxSSTB1dElKMXlwdDNlZ2tlaHA5Tm8ydGFnZlFKS3J3S3pTTnpOTHo3UmsxNFFiMWVlV3lmL0ZFQk1lUlZzRElNUDVCWDNWV3RSNGhKRnFJQVNrcEV3UW9saW1IR2NFK29hNkVxMG1SdWlLQWFVVmRYRCtmT1hTQ1RtY0MyYllhR2hqaCs5Q2hDUUUxTk5SVVZGV2hDRUk1RTJMaHBFNlpwOHQvLzdML1QxOWRMVFhVTnlVVGNEMmFldkErdjNSTFQ4Q3cvUC9yQlA5SGMzSXhsaGVqdjZ5T1puTXZXeHg1bmZDTEZQLzNqOTZtcHJDSVJpNk1rRFBUM00zL0JJclpzZmN4N1dGL3lrRnNCRlJVVkxGcXlqTU9IRHlEOURDRlFmUDY1NThobWN6NkpFalJETVR3OHpGZS8rbFhQeHFUN1ZiODA3NkY5T0J6R3l3NVd1SzZENjlvZTJlYmJxQnpYeG5IeUtDVlpzR2dSZi93Zi9zVGJobGFpeFBLUHV5S1pwS3U3RzlkeGNSd2JUUk1JbENkK0FvOWZVNHA0UE1IaUpVdko1L0xrY25rY040K21hVFRQbU1rREQ2emswS0dEREF3Tk1LMitIc2QxVUVweW8vVXFvWkNGRmJLUVVqRndwNTkvL0lmdk01NGFwN3E2bXRiV1ZqN3ptVi9sMTU3L0VuYmVKaHdKOGM2NzIzbnJyWitnVUxTMHpNQjFYRFFoMkxybGNlcnI2d21ISXp6M2hTL2kyamIxRGRNSVdSYVBQTHlHbHBhWlJNSWg0b2trOCtZdDRJbW5QMGNrRXFhcGVSWlZWWlU4ODh4bnlXWEdPWDdrTUpxUW5rM1BEOFQyOG1uekdIWWVmUFZUb05qeWNvSzB3b2wwbFN3UU42VmlNZVZicmU3T2ZpcmdVendCKzZVbmI0SXllcGxNcGlBUCsza1NGZ0dUbXMvblNhZlRoRUtoajEvcEU4SC9VcGlxR2xMd2hmSFB0S2N5eWlpampETEtLS09NTXNvbzQvNFFRaENOUkh3N2pFQXBBYTdFbFY2cGNIeWJoNllGRDFVOU5VRlJwMU1pZ2xHbCtncHZQaUVEQjQ2YXZFOEJ1STZOWTl0WW9iQS9ZZlVVQzRXTkZxQUtjNU5DZVdXbGlzcUYwZ2VaZVBraUNIOVpKU2Z4UUY3dWlFSVhHbnhUdklzQUFDQUFTVVJCVkhXMXRVaFpSZDcyU0FTa2kwQVFOblFxNDNFc3kwSUp3WTlmZTVtSmlRelJTSXptNmRQUmRjMFhCbm1aTWVsMEdtM0VLN0d1cFBJRGZ5VUNyNEpVVDFjSHR1MHd2YkVlMTg1ei90d1pqaHcrZ3FIckpPSnhwR01qaGN2Qi9YdTVjZjA2bFZWVms1Vkh2dXFvZjdDZjcvek4zM0RyMWszcWFtcVJ5bVY4Zkl3OXUzZlRlL3Qyd2RKVVBBUEN5NmdKS0M3L1BHaTZ4cXc1czFtM2RxMTNMcFhDdGgya0pwbVlHQ2VieWVEWU5uazd6MFJxZ3RzOVovbmhEMy9vaFMrTFlyWlJNRGQ5OXRuUEVFL0VjUnlIWEM0SFN2cWtuQzlPOGNtYmxGSkVJeEZxcW12UmZESkpvUmdkR2VVdi85OC81OUxGODFSV0prSGx5V1Zzaitqd2laSHhzWEhTcVFrcUtpdjUrdS84Tm9adU1ER1JvcXVyaTlkZWZaVXJWeTloNTIyYW1wdVlQWHMyV3padm9iYXVubEFveFBYcjEzam5uWGRvYUp6T2xhdFh1WHpsTXBvUVdKWkZYMTh2UC96aEQveitFZVJ5T2Q1ODgvWEN1RXFsVWh3K2RMQXdoc1pUV1ViR1VzU2pJUXpUOEk0REwya0pCYTRqdllKdGdCQ3VUK0lJMzlMbEU1NitnY3dmUXY3bnlWZS9hVnJCSmpoNTZpOCtzY1BtWHdLZllsN3Budy9xUG42a29DNTlRSndFQ2VIL0V1U05KNFh6UzNtYjVzKzlIV1dVVVVZWlpaUlJSaGxsbFBHdkhXMXRiVHovL1BQTW1qV0wxMTU3N1RlRUVDLytQUGI3dmIvOWE1V29TS0w3VmFHVTlBa1BHWVRaZXBhblFFRlF5S2pSUktFMGNpSDZSdUZudExpRjdCU0Z3blU4SXNnMGpNSjh3clBOZ0JJYW9VZ0lRd3VjQm9FQ3B6VFVWVTRpYm9yQ25Na2t3dDI1bmRLZlUwa3BjUnluR0dEc3YrY3Bod1NaWEpyT3puWU83Tm1Ocmd1bU56WXhyYjRCWGZlcUNIbFp6TktyTE9RWGRoR2FaNjN5dGdHcDhUUUlRVHdXOVNJcEFxWWsrRWNFRFFkSHV0aU80L2VGUG1tUzdyb0sxM1VMTmg3dldDaTBYV2pDeTZEVVBHdFBKcE1oblU1N2N6VXJLSG1paXYwVDJNQVFmczZNUnh1RXdsSHl0a2UyaENJV3J1dGk1M000ZVpmeFZBclRNZ2lIUXlncEdFK05JMUJFWTFGQTg5VlBYdEZySmIyMlRXUW1rRklTaTBjTHZGTWhxMGhwQmV1WDZ6bzR0dXVmeitKeGE1cm5KZ242T0NEWlhMOERBcExNTUx6WWpWdys1MlhiNktZZkFSSUVZWHRqMTNWdG40QlVPSzdFZFZ3R2h3WVpIaDdCZFNXR29aTkl4RWdrRXBpNlZ6SEtNSFFtS1F5a2wydmpFUzRVckd0Q2VPMFZ2dlZKTDJRRUJjZWlCYjFkc0V6cHBsR3dHZ3FoRlk3SiswOHJqTmw3S3JyZGhXOTkrM3VmeW9uNEw3M3lCc0EwVGFMUktMWnRGN3lpUDI4RXFoL0RNTXJFVFJsbGxGRkdHV1dVVVVZWlpmd3JRMllpUGFteWpkQ0s2VGVlWXQ2emZYZ0VDSmlHaWFZYlBqSGc2enA4bFlVbUJLcEVuWUdpWUxQU1JIRXVJUkJvdXU2cEYveGNsV0ptaTh0a3BZMW41M0Y5S3hkNEZhMGN4L0VxQ3JrdVNrb2MxOFYxbklKcVNQay9qcFJJVnhhaURwUlBibWlhUUxvU3gzVVk2TzlIU29tbTY1NHlRamtvVnlLazd1Y0JLVjlKb2ZtOFZMSEV1dEFFMFppRko3bHdjRzFWa3JWenIzOUxDUzlIUmJvMjBzbFBPaGRTK3R1bVNHNTRGaVRQYXFOY3NHV1FMZVMxS3hxTmdCRGs4em5mRnFaS0xHTEZka2pwQlZJckJlbDBCc3V5c0V3VEpTWDViSVpzTG9kVWlsQllCeFQ1WEE2SklCVHlDQTNYZGJ3eTF5b3dxNm1BanlJY01mMXRTOXg3cHEycThLK202Vmdod3pmWUZkOHZoQmtMVU1KWFN3blEwVUR6bkJrVlZySXdmaUxSZTBORFZFQ0lLSVV1TlpUMHhwRXJGZGxjcm1BTEROUXduZzNQUlJlNkYzaU13SFhja2xaSnY4MGFoWUJseGVRejY5dWNKc1dhQ05ldk51WHRSMmgrQlRhUGZ2TXpkTHh6YWtzSkFkVlhJQ2RGY2Z2KzM1OWkwUTFRSm04S0o4Mnl2QnIxLzlKdEtaTTJaWlJSUmhsbGxGRkdHV1dVOGE4TXdxc09oZVAvS1FLVmpZNm1CZW9VTDNRNFVJVG91ZzZPWFZBS0JOazNBTFp0WTl1MlgzbEgrT3U0eFdVeS9rNVJ1SzdFZFQxbGpDdURFdFNpeFBMa3EyN3dKcmF1VzZKR0tVNXRLU2hNb0dEelVuNHdySFNsUjN6STR1dXFsRWhSMG10elBvZjBjMXFrVXVSc0cxMlVXc1h3Q1M1dmNpOENRc3JQblNsNFlBcS9Lb0owSHVtcllJclRxZEoyYUY1c0NrVjdseWdodndJRnlsUktJd0FsZzN3aTZWdDFKcXVQU3FtRzB1bGNvTm94Yk50VFhlRmxFRG11aTFSKy9TOFIyTkNLVzlGOE5aVW9xRTJVVHoxNEZpM1hkWXY3ODE5SFUzNXVVdkYwU2VVVFNmNHhGb091UGZ1UUt6MTdWMkRYSy9pd0NqMVlndEw0R0FGSTF5ZHVndjcwRHNKeDhqNFJGN3dvY0YxSlhqZ1l1aWlTaGhRWEVjSWoxUEJWWElWem9HbUJtdzBwcE45Rzc0aGx3UEFva0Q2NXFibkJ1UkJJNFFjNnU0RjVTaGJPZGxFMUZaeEx6VGNwZnJycG0xOXE4dVp1b2tTZk1pRG01NDh5Z1ZOR0dXV1VVVVlaWlpSUlJobi9ldUQ2YXBwU0lrYlRKWnBTSGsraGlvb0E4SDdQNWJJRmhjTWtpdzVRdEQwVmwvZVdLYzZ3UzhOYWZVN2xMa0tsV0tFcXlOMlJ3WUozNWVkSUZaQWJ5cmREK1pZdi8zVzNVQXE3U1BBVVdxcEF1bDRWb1h3bTU5TU5BdW02NUhJNWo4UUtwQ1g0VnBrUzlZYW5VQ3ExZVlsSnFoUi9tdS85M3hlYVRKcE9DUUhLSXhsY1Y2S0pZTG1BNkNrcVZ2QnRTbDVHVGJDNlIzUW9QSFhKNU9VREVzaHZpeXFrckJUZVY4cXp0Sm1tcHpqU2ZEK2FhN3VVaW1ma0ZNU0JVUDcrU3hLYnBmUUszVkE0YnM5YTVxVkhUMjRiU2t3YVY2VjlVaUlDbTNTOGhld2VyL0gzcmh1OEZWU3hDbmFySkNnWGxJdFFua2xKS1ltVTNybkhML1V0bFBBVk12aTJOUENDdENYU0ozYUFvbW9uWUhmdTNyL3lzbnFVOFB0SktYd1JEMElFOUo5UDRLbGlkYmJDTWZxMlFHOS9ia25mZlhyeFMwM2VRRm50VWtZWjk0T1NMcG1KTk5JSUVRc0hRZDRPNDRNakdNa2FJbWI1Yy9QTENEZWZaand0aVNXam1Kb0dTT3hzaHB5ckU0MzRGUlhLS0tPTU1zb29vNHhKeU9YeXhjQlZQSFdKZEFSb1RrRjFVeXB0Q0VpUVNYeU4vK2Jkd2NEZU1zRnYzb3kwMUI0U3FCeWtFaVhoeUV5eVRDazVPZS9HbDFFVWhUWitMayt3ak9NNEJXSkpxV0paNkVDVm9mdUVScERYRTVCRW1xYmhKZFVJYk52RnpqdWU2a2JocVRYOHpCcWhhUmlHNFZuSGZBdFZvQklxQk0zaWt3N0N6OFlwS0hoS2dwNExYYW9BVDlyaUtnblMyMTlCcFZMU244WCtFWjRxUlFCSUwwZkdrY1Z6NUhNS3dxZGdWSUU4Syt5OVNDejUrVCs2b1NOMHpjOEpjZ3RMRnM3ekpFS2xTTjdvUWkrY0crOGNsalJhVENZblpNbTQwYmpyeHN3L1lLOUV2ZkxJRnVtaWhJRlFZdEwrNy81dDhrYVVINUJjSkl6dXR1Q0JQOTU5VGtjNkxxN200cW1IdkdXa0t3a3FSb2xpeU5Ja1NQRElPbDhWcEtuaU9KdlVYcVU4RXFoQW92bGpNQ0JBcHlTQVZNa2hxcUt0OFZPS1gzcnk1aGNLU3VIbU13emVHU1ZTVTBNc2FpTHROSDM5UThRcjZrakVRaDlKUkNrbG1SanFaRWhWTTZNbU1kWDRCUlRTempIUTAwWGFyS0s1b1JwRHY4OUFuL1NDSk5YZlNWOCtUa3RUTGViL2p3bWNraTRUbzMya0hJdWFxZ29tQm00ejRpWm9ubDR4cVVLV2tobTZMNDVRdjd3UlN5bEd1czh6SEpyRHpQckVmU3RwS2FWUWJwNmhrUkVpeVZwaTFzZXJyWlJTWk1ZRzZCdTJxYW1BOXZFSWkyWlVvazhoaSt6cmFzZUoxTkpZazVnY1huOGYxbG9BcVlGZVJtV0V4bnF2Vk9KUEF5VmRodS8wSVdLVlZDVENLRGZQWU44ZFJLeU8ybVQ0WTRoSlJXNjBsNkdjVGsxMUxhWSt1Vnk4bXh2bjlPSERtTE5Yc25wZUk2REFUbkg0NWU4UTNmaTdyRjFhK3pOVUxKdWlCSHdaLzR2aE1qWndoNUcwb0tHeGdkQVVIMDQzbCtKbWF4KzFNNXVvakZvSUlYRHlPZnA3dXRFcXAxRlhHZlcrL3BUTFNOdEo5bHdXUFBic1dpcUY5NlYvKzhvSlRuWHFiSHhzRGRXUm4vNXJwVXlnLy9OQVNaZngvbTc2SnpTYVdob0pHeHB1THNXdFczZElOclZRRjdlOG0wZlhacVIvRUNLVlZGU0V3YzB6Mk4rSEZxMmlKaG43Mk8rUjdGZy9BMW1OYWJVMW1QclVGM3ZwMm93TjlEQ1lObWx1bmpibHVQc29TRHZEblk0K3pQcHAxTVl0WERmTFFQc295Wlk2d3NaSGI2czhubjRab0hDeUtlNk1qRk5iVTQ5bDZJWHo3dVRTOVBlTkVLMnFKUm16Zm03Zk9XNTJuTmJibzB4dmJDQVdtdUk2cUJSMlBrMWZLa2RkWlJYV0ZQZFdkNk04bHY5MXdjbmxKMmR0Q0w5VXNSQ0ZrTjFKRTNrcEM4cUdVb3NKQkJOa0NLYjRCZU5RQ1NsVE9vRVhoZVcwZ2pMRXI3dmpMU2VWM3g2LzdISkpvSzJtNitpNmp1SC9MalJSQ0JqV2RCMUQxMzN5eDkrM2Z4d2VsK0FibHZ5eG5NL2w2T2hvcDYyOURhVWduN2ZKMlhsMHZ3OUtTNWpyaG82bTZkN0UyMy9OY1NXNm9lRzRlWStZOEpkWEFuVE5RTmMwL01MU1BrZmhTV3lLQkpQcjJjdjhDYnNRSHZHREtPbjN1d2dzQTFDKzZzVnhIVnpsVW5EcktCMVJYQk1oU25VMHhWRGNZSE1Tc1BNNVRNdnkrcjJVckFnNEJGbmdWeWFUZEtWVGlZQzU4TWVOdDI5VklES0t4NjhWeDF2cDZxVktGbCtaSXdwS0hER2xBcWdVUXZqYndCc3ZYdU9rZCs1OUc1c1Ntczh2QldPU1FrbnpJT3pZOHc3Nnh5NGtFSVFOMzdQSEV1SWxLQWV1U3Q3eWFid2dZMGVWc0dCQk42amlNcVVkV1hDbCtSdjd0RjkzeStUTkx4aGtQa3ZIcGVPMGF6VnNldlFoUXFrdWp1dy95OXhWanpLcklWbFlUbWc2SWN2Q3ptZDllUjhvYWROeGNqODdXeE44K1V0YlNCYk92c0FNaFltRUxRU1M0VHMzZUhmN0RpcVdQa0VzckdFR0xJUVFoQ014VEUyU1RtZklaVkswbnR0THI1ek9pdVh6dWZiK3l3elArUkl6cHRmKzdBZW9GUG1KRWM1K2VBUjMyZ29lU1VUcE9IK2NNOW1GZktreHpuamZMYTVlR21EeHVqWEU3QW1PN2ZvUmplSjVIbHhZVDl2UkZ6bGQvVTErODdHcHlSdWxGTXJKMFhWaFAzc3VwOWp5OUxORUt3V083YUNicGgvaU5tV2pHTzI4em9IVEk2eDl0SmtUQjQ2UWV2UlpIbHpRaU1xbXlEcEIvN3FjMnIrRHNZYTFQTFpxRm9ibW5ZZHdKSXFwdTdSK2VKZ1RWenB4TlVYRDRuVnNXVFVIVXdpR3V5N3o5cVVzWC83U1UxUitBakxwYnZTMVh1RGNvR0xEbGkxVXlVRk83TjFIWXZrR2xzMm9taFRBWllYQ09IYk85ekVEU0VaYVQ3SHJ6QWpydHozTzlNcFE0YnFvbVdIYzRkdTA5NlZZdVRURXRTTnZjclIxSEZQWlhEeC9obnpQaTl4Y1hBL1pOTXNmK3pVZWJBblJkdkFBUjIvZFFXbDNYZmlVUktva2F4N2J3dHlHNUU5M0k2MGtkajVISnB0SEdDYVJjQmhkSzVKTVNrbnl1U3lhR2NiVXZTOW42ZVRKWkhLNGFJUWpFU3hEODUvNE9HUXlHUndKVmloQ3lETFFBQ2xkY3RrTWVVZGhoY0tFUWlhYThNTG03RnlXYk43QnNMelBoL2VGNElmTjVSMTBLMHpFWDE0QWRqNUxOcGNIM1NJU0RxRUhYL2I1SEpsY0hxRmJSQ0poL3laRjRlU3laSEo1MEV6dmRjM2JqbVBueUdSelNEUkM0UWlXcVJPazd2LzBjT203ZnBvVGJTYVBmNjV1eWttMG5PaG4xK3Q3V2ZkYm4yTkZ0TnByUXpiRm1mMzdDRC93SkJ0WFJ0RlF5Tnc0Rjg2MW82cVdrTHQ5alI4ZlBVMDY1ekxjZlozTFhSbTY3N1NTREFscTVxeGs0K3JGcU9FT0R1ODl6b0FySnhPVFN1RTRHak5YckdYTjBoYkNQNDJLU3ltazY1RE5aTENWSUJTT0VES0xFemVVd3JHenVKaGV2d252SmlHZnpaQ3pKWVlWbW5RdTdXeVdiTjVHTXkzQ29aQi9EbFRKdUF2T3BhY3ljdTA4bVd3ZUpYUWlrUWlHN3QxQVNDYy8rWndGNDg1MXlHU3p1QkpNdjYzQnVNdG1NdGdTYjl4Wlp1RkpVYkd0WVNKaHN5QTd6bVV6NUd3WHJhUk5oY09XTGhPRFBaemN1NTFPYlFHUEpXTlVKV0xrZTYveDF2dW5XZmZFTTVqMU1VQW5aRUIvNndYT0RVb2VYcmVXZWlQRnlmMEhTTXhmelpMWjlSUXYrUnBXT0l5YnorSUUxdzNsY3VmS2grdzRPY2dUdi9vTTB5dXN3cWtSdW9HdVhCeXBjSElUbk4zOUZsZWMrWHoycVRBSnEzVGNDWFREUkVkaU80NTNZNitiUktKZWZ3cEE1a2M0L2Q1QktwLzRGV3JqRmpJendjVWoyOG4wcnVLaDJSVmNQSFdNTzJPVFJqRmdzdXJ4ejdPb1BsUWNMbElXUG45b091RndCTlB3enBsM0xuTW9EQ0t4eU9SclNEYUxLd1ZXdVBSYTRaREpaSEVrL3Jnejd2dVpWTklsbThsalJpSVl2alRmS3hGcmc5Q3h6UHZmZmlucGt2ZkhwQm1NTCttU3oyVElPUW9qRkNZYXVoOHBvWEJzRzBjSnYzMyt4TUhOazg1SUl2SHczYzlnQyt0SjF5V2JkN0FzeS9zY0NPRmZUN000cXVSNk90V09sZkt1VzY1RzNGZHFLdGNtblU3alNJRVpqaEMyalB0ZXgxdzdoeU0xTE12MG42Nzc1eTJiQjgzd3hvWTIrUUdEekE1emZQZHhsajcxTlBPcVk0WHZ1M3hxa0F0SHo5SzhaZ09KbURWcEVxQ2s5NTNpWUJDMmRPK3B0OUR2MnJiQ3NmUGtYVUhZdjc1L0ZKUjB5R2R0NU1RZDN0bHpqbzJyR3VtNmZJdUprbHlRZkQ3RXNyWHJtRjJaNXRqQlU4eGV1WVg0NkJsT1hoM3dKakt1VFQ3dll2clhvSEJWSTJ2WHJxV3g4dDZnMERKK2NaSHpRMnFGVDFSb2ZscHh3UTRraW1ZVm9ZbWlJa0JNbnFScnVsN01TUkdlT2tVcnNSTzVydXVSTFg2MUtRQWtoRUpoUXFHdy82Y25HOUh3dHV2eExDVWx3VXNKb2NKN2s2Rjh0a0VwRUVxaXZBcmdxTUl4ZU1zVnJUa0t5UHUyckVBVm8zQ2xpd3F5Ym9MN1VIOFNMc3hnWFFwS0ZjMVhEd2w4TWtBQm1vWXhTZWxTUXNhVXRsbDVHVEJTS1FvNU1ZRTZnMGs4Q3NYZlZJSGdrQklrV3Nsa3YxUzFJWHpyVDhuYXFyUTFSWGhaUmZxa2hwWTZ3b3JraTc5SWtHeGQ0SlRFUnlwRWlqazVVeEVXeGI4MUlYRHhxelpwUHBtbENiUkp5aTZkZTNwU0NRUXVRdGRRZmo2U3A1b1JKZjNvbmFlOFZDaGxZenZTdDAybGtZNkxhWm1FckJDbWFXQ1lPcUNobE9zZmQyRVUrZjJxQWdrU0NvWFVpdUZBMGljSmhWQm9RaUdWb0RoYUE4dFVvTHpCTCtudUhaS1V2dUpNVUR6NWQ1Rm1uemFVeVp0Zk1PamhPUE9XTGFSdC96bXVkVFpUTlhpRzA2ZVBjTzc2TldSNkZLSlZSRlNHdEZiRjQwOXRwdjNjVWZxR0o4aGxzMGgwWkhxUW5tSEZQNHhjeFVDaTZRYWFFV0x1cXMwOHMzRVpLdFhIc2IyN09IWDVKckcrbjNEdHd6QUNSVDZUWWlRRHovN0d2MkZsY29TM2R1eW12ZnNPczlaK2h0Vno2bEI5Ri9uSmtXdHNucE9sdStNV3dkV25vcWFleWtTVVQ2SkFVMG9oOHhtdW56M0c4YllRWDN5MEVVTW9jdWtVdzJOakRIUmY1ZWl1UTJSbnJtT2xBWnFJczN6VFlvNGRQMEJ0OVpOa3h3Y1pqemhUY3NYS1Z5MzFYUDJRdC9ZZVkrYmE1Nm1KNlRqNU1jNGNPVTMxNHBYTXFxdkF6b3pTTnpSS2FkRXhwU1IzT2pybzdCcGw5bWdqTTZwTVRwNDZRVTNGSTl4ODQ4L1lOMWhMVmNRQUpibDE1Unk1ZUFlM1RsVWprTGlheGZwblgyRDkvQVM5TjYrUU5XY3l4N3pCaDlmYW1GZHZJbHhKeHJicHZIU080NWZtczZEU0pCU3ZvTDY2MHAvNGZ6eWFGaXpnNXNIam5MeCttMlZXR3lmT0hNVnU3V1IzYm95Y0hxZkNjaGlhZ0czUFBzdkF0UlAwREl6N054QWFoak5PejBDVzdwNE93cHBFR0NhNkpvalBXOC9EZFFPRXFtb1EyVHh0cmVkSm1hdFpzNkNlK1lzV0l6RXdUWmRMMjcvRDlUdWY0Y0VXamE2VGh4aXRXOGY2NVkyVGI4N3RRWTVzUDh2dGxROHpwNFJnL1BqeElNbU45WEhxMEc0T25yNkZWZHZDaHEzYmVHRHVORXhOb0tURHhGQUgrL2NkWXZiR1gyZEpRd2czbitiYXFZTjhjT2dFS1NwNWNNTldOcTFhU0ZoejZMNTZpbDI3RDlJN0FRc2Yyc2pXUjFkU0ZkWHB1M21lUFhzTzBOcWZZYzd5OVd6ZHRKcUdpakJqdlRmWXYzczM1OXFIcUd0NWtDZWYzc2pNMmhqWjRXNzI3WHFYMDYzOXhKcVg4ZlRqRzVuZldFbCtZb0NUK3ovZzhQbWJhRlV0Yk43Nk9Ndm0xS01tK2pseDRBT09YbXhIcjVqRmxpY2ZaMmxMRGNJZTQrU2VIUnc2MTRaTVRHZlRZMC93NEx4cGtCM2h3dkdESER4MWtaU01zbkRWT2phdmVZRHFqMUhXZlJUc3pBUjkzU25hYjdXVGlnVUVvVUZWZlIySmlBWFNZWFJvakp4VE12Q2xKRDAranNvNXZnellaYml2bmE2OHhjSnBjZHBicjNOOTBHYjFBNHRZdEdnUkQ3c1N3OVFaN2JyQWxiWTJIbnBnSVdxd2svYXVFUlp2WEV0VnRMUWtaSTcyMCtkbzZ4aGcxYUptd2orRktrTzZPYnF1bk9LOUR3N1NtekZZc25vVG05WStRSFhVOUo1c1owYzVmZUJkUnFzZlpzdUQ4ekIxeVhEWFZmYnQzczNscmpGcTU2L2ltVzBibUZFYkpUdmF5K0gzZDNMc2FoZUp4Z1ZzMmJxVkpUTnJ5SS9kNGNUQnZSdzUzMDZvWmlZYnQyNWw2ZXg2Ukc2TUM4ZjNjdkRFRmJKV0RldTJQc1dxeGMxWU1zdVZEL2V5NStnNVVxS0NCemRzWmVQSytZUTFoNTVycDNsdnp5SHVwRFhtUDdpT0xZK3VwQ29NZlcwWGVQK0RBM1NOT2N4YXNwNXRteCtpTnFZejFudURQZSsvejVXZUZQVXpWL0xrMDV0b3FqQVo3cjdPZ2QyN3VkUTlRcXgyRGh1M2JXWDVuQVlzWC9saVovcDQ3OFYvWlAvTmJveDRMMjNYajdOZzgrZFprTDVNYSt0bHhrWUcyS3RMeGtaaVBQdjE1MW0yWUNFM0R4N255czBlUk9RMkowOGZKbnZwQmg4NEUyVDFCRW5MWVN5anNmRlhueU56NHdnM2I0OWc1N1BZcm9iSWozTjdJTVB3U0E5aEhkQjBkRTBqVmorVEdydVRqbUdYekdnL2JiZDZpTlQzTXRaekZrMUpoRittVldnR05RM3ppV1k2YU9zZFFUTjFoTm5JVTEvOEZSWk9UeUlBTjU5bGJIZ0VNNXNqYitjWVR6azByMXpLaGU0UlVxcVIyZk9YVXorcGNFaUtFMi91cEdQNFdZKzg4U2NoNlpFN2ZIaHdOOGN2dHFQTUNoN2ErQmhyVnN3alRKcHpoei9nd0lsTHBFVTFHNTk1bG9jWE5tT3FOSmVPNzJQZjBiTU01M1Rtck56QWt4c2ZvanFpNkxseWtwMjdqOUNYTTFtOGVndWIxeXlsS2xva1NJTEpqWklPNDdldjhNYXJGOWp3dTE5aFR0U2JYV1JUQXh3K2ZoeGorZ05zWHRKeXo5ajJiaTVkeHZzNk9MVHZQSE8zUHM3Q3VpalN0ZW03ZFlIOWUvWnh2UzlEM2R5SGVPYXBUVFJWUnU1UmVEcjVDYzZmMkUrMzNzS1REeTNCTWp4aVpPRDZRVjdkN3ZMVi8vUVVWVk4rcm13R095N3oyb2R0UEw3MUNlYldScEZPbG80TFI5aTU5ME1HN0RBcjFqekdodFVMcUlnWTkxeUxYRHZONWYxdjhmcm9QUDczejY5Q1YzbDZyNS9namJmM01KQUxNV3ZKdzJ6YitpalRLMElVTmU1K2JvYWQ0ZXJ4L2R5eW05bTJlVGxoVFpFWnZjUEovUjl3L0ZJN2JxU0JEWTg5eGVyRnpaaWFuMUVnSlZnSm1wSjVidDVKMHhJenlJd1BNcExLa1JudW9hT3JFem50RnBaVFFTeFJTVTFORmFZRzBrNXpmdjl1V3ZYWlBQbklUUHJiTHVMV1BzRDhhVEdLUWhoSno5WEQ3T3FPOEpXdEQzK3NRdGZPZHJEM3RWUE1YN2VFMGZFSmpFUXRDNWZIc1lPYkVYdUNrL3ZQY3ExN21BWFRHMmlLS2s2ZXZjU1dsUzBzVzk0SXdPQ3RNeHo4Y0lBTnoyNmpKbXBnaE9QRVE1K09ITVl5L3ZsZ1M1ZG9OSXBwZW94RU1SOEdRS0dMUU9XaWdZSzhZeE1PaDlIOWdpcjNmTzc4VU9PZ2RMTUhoV0daL3ZLQjZzSkV0N3lxVlVFZEhsOW1nL1NYRXdFSjQyOGpJQkJRQ3VuNWl3Z20wVUlESlVza0hpaXY2cFcvQVRISmRoVzBTdUVxYjdKZjRENkVwL0J3SEJkZEJLU1c4c2xqM1YvUEl4T1VKaUFJQ2tiZFJVTDdXUytCWlN1WThFK2gzL0RJaFdMYnZUNEtKdnZGQ1g5QlNSUDhKL0RzUWFLay8veldCSmFmMGlEa0lpWVRLRUlENFpmOFJucFdLT2xMYlNZSlFFcTM0Sk1pUVo4Si8rRlRJVjYzUVBEbzk2NUhFSHg4OTVaVmdTeFRRVml4OEFLajBYeWRWcURvdWJla0ZjcC9LQ2VFZ1RSVTBaYmtLb1RRY2FVa05aRm1iRHpqUFRRTzdGNnUzNithOEtwT2FScUplSlI0TEk0Vk1ncGh4TXFuRDRVSXlvVDc1eW9ZcEtLVW9QSGFxd09tYnFEcHVxZU9FZ3BEOTdicDJHNmhncHZ5QmlrK1cxVTQvOTc0MHowNjcxT2NBVkFtYjM2UklBU2FhWkdjTm9jbkhvL1IzdEhMamU0OHovelduekFyUE1iYmYvOGo0dXVmWVlsN2xiY3ZXU3hjdW9LMUs1YmlPamt1bmo1RVQzWTZHeCtaVDlUVVNBL2Y0ZHF0UGhvWExxSStacUZwZ3Z4b1AyZU83YUV2dHBELzdmLzRiZXJpWVlTU1pDZUd1SEQwRU1kNkxCWk1xeUFTanZQRXJ6ekRrUjkvbDM2emdkcTRaUC9lYzRTcW03bjB3VXRjMUhSTUhEcmJPdG44RzMvQ0Z6WXVSVGdac2xtWGNDSldtR3lVUWltRm0wdHo2K0pKM3R4OUNIZmVaNmlQaDhpTkRqQTZOa3hYNjJsMnV4SG1ySDJhMWJOclVIYWFWQzVIWmN0eUZ1ZHVraDNwbzMvRUpsZVJZbmhnb0tDODBReVRXQ3lPNXFhNWNmWVkrdzZkWnM3VzMyVExzdW5JekRoREV5UDAzRGpCenN1ZFBQL1p6eEFhdnNEMkR6NGtuWE5LRzBkNnBKZnJYZU9rc3YzRXd4cW9DVnB2TmRQZjI4bmNaLzZZcjY2cVEwbUg5My80Tnd3M1A4NXpHeGNpN0RHT3ZQOG02VXdXaUNPRVJ2Mk1lU3kwUmpsMHNwY1AzcjFBVCs4NG1xRVRpYmdjZU8zdk9SS09NKy9CRFh6aDhYVkVQb0VLUjJnNnNab21ObTdaUUh2UE9EZXZkdkRJbC82WVIrWkVPZkFQMzZWenhtYWVualhCYTd2YWFKcTFnQzJybDZPa3k1WHp4N2crbU9USlRVc0o2UUluTThxRjQ2ZEpMRm5ON0xvNHpsZ0hiNzErbXNxWk0vamVQKzFpOGJRTUUva0pVcW1VLzRXWko1ZTFTYWN6aFZSMzZkaEVLbXBwYkx5THZNbnBSSzJpVDlkVG9tU1ptSENJVk1TOW0vRXBqazA1V1M0ZDI4dU9FNzJzMzdLTnNXdEhlZmZkM2RUL3huTk1qMnYwdFY5aHovYVhlUDlxbnQ5NytFc0FqSFJkNU8yZCsybDYrSEdXT2gzczMvVVdsYlVOTEUwTThPNzJIYWhaYTloYW0yUC93VjFZOFdxMkxRN3p3WTVkOUlYbjhmakdHSWYyZnNBSFZvVFBiMTNLaDd0ZTRmVEFkRFp2V3NlTm8rL3p4cnNtWC92Q0kxemMvbzhjN3F0bTI2YjEzRHowRHErOWEvTHZYdGhFKzRHM2VPLzBNQSt2VzAvcTZtSGUzcjZMeEZlZUpYTitCKzk4T01pam05YVR2M21jVjE1NWwvalhQZ3ZYZHZIU29WdHMzcndXYnAvaFI2L3NvT2FiejJIZk9Nd2JleTd5NE9ZdDFMazl2THZuYmN4RU5VODlOSWZReitqRFZkS2g2OG9wZnBLOVE3U2dnS2hpNnhjK3k0TnpHL3kvYmNaSGhobU1lK2NqTnpaRUtwM0dHUjFoY0NDSzVtUzRmUDRhTWxIRG5YTjcySHN0U3locE1wRktZWVM5cjVKY1RwRktwY2paU1grL0VqMFVvYTVoR25YeGtxOGJOMHVxb3BXaFNVL3lYTktqS1Z3OVRDd2V1bzg2UUpLNmM0VzMzdGdOYzFheHFXYUNBd2QyUWFLS3p6dzBrOXhJTDJlUGZjQVBYdDNKb3VjV3NlbEJrTGxSRG14L2hjdHlGaHMzTCtiQ2dmZjRNUWwrKzdNck9ML3paUTYyaDlpd2FUUGRKM2J6NXM0UWpWL2R5czFEdTlsM2ZvalZqMjVnOU5veGR1N2NTK1d2UFkzV2ZaeTM5MTltd2NOcnFVeTNzdU1uUHlFYS96V2FjdGQ1NDczanpGNjlnU1Z1RDN2ZStRa1ZsVjlqWVd5QWQ3YS9DeTBQczI1ZWpzT0hkaENLVi9Ib1RJMzN0MjlucEdvbDZ4Ym9ITnY3Tm5zaVVaNTZ1SWtQZDczS21hRVpiSGwwQVRjK1BNaHI3NFI1NGNuWjdIbnpOYTR6aHllZVdFM25tWU84K09Mci9PRWYvUTZ6cS8ybnFHNFdxU0o4NlkvK1QxWTFoL2x3NTE5d3NQTUdodVB5dGQvN0R5eHBxVUdPMytZSC8zTUhFN1pMckdZNkc3YXNwN043Z0J2WDJsajEzQit5cWtuajBJOWVwS3RsRzArMHBIaDdmeGV6NXM1bDNvTUxrREpQKzdVVG5HNlBzRzNqTXBJUmcxbndad0FBSUFCSlJFRlVnL3pFQ05ldjNDUXljeUd6YW1PK0FrMGhuU3duZi9JRDNtM1l3Ty8vMXBOVTZoTzBucnBDY3NsRDFFZTlhMEErMWMvZU43clo5Sm12c0xUSllQc3JPN2gyOVJMREhYaVRoZXdnYmIxZERKdy9SV1d1anN1SEwxTzNZUnRQYjZva2s4NmlRbzBFVkxBUmloQ1AyWFMrdjIreXhOek9jUG5vRHZaZEdHWDlsaWN4K2kreForZDJvcFV2TU51NXdvNjlwMW0wWVN0VnFadnNmUDFsWXIvNWRXYmtUL0h5NjRkWSt1U3pySWtNczNQWDY3d1hydUNKZVhsZStkSGJ4Qi9ZeExya0dCOXNmd2tyOFEyZVdEVzdZSDlSZ0hMeTlMWmQ0TDAzZnNTYkgxcXMrbTF2M0U0TTN1Ync3amY0d2Q2TGJQM3lIRFpQOVRsMThneDAzMkRmMjYrejgzU2FiNnpkZ2xLSzlGQTdQM25wWllhbnJlSHh4Mm80OGNFSHZMcW5udC83N0lORUN4OHJTVzUwaUxOSGQvSlBiK3lnZnN2djhQaERDanViNHViNUk3enk0b3VjSDlyR2w2ZjhYTm4wM2pqUDJ6OStrWmZicTFpemJoc29TYXI3TEMrOStoN1ZLemF6UGpyQXJ1MC93b3ovRHR0V3RHQ1dXbjZreTBEN0ZYYnUzTW54YVpVb0lEZDBqYi83Nng5aFB2UWtqODAwMlAzNjY3d1NydVgzbjF4U3NHSXJKY21NOW5QNTVINWVlZWtkYWpaK25TM0tHOHNYRCt6ZzNiTWpiTnYySkU3blNiYS9zNDhaTGI5T2M4S2JsT2JUSTF5L2NwR0phRDJ5OVVQT2pqZlNldjVOenJVcllwcERkL3NkcnZUM2NjZ2RKRFo3SzkvNHJlZW84VVVzUWNuaHpFZzNoOTdiUmVXNkJwcXFaeERSSmVuVUJJNFFqQTcyMHRaYlNTNlh4YzFKUXVFb3BnNzViQVpiNmNTaTRZSWlSem9UOUhWMk1jTlpBa0EwMmNDOE9ZbmlSRHMzU3UvVkR2b0JJMUxGaWtjZlJiVjJVMVUvaTlwRUdOd2NSOXJQVXJWMExXdFdyeUJ5SHl0aUdiLzRFSURqZU1yUklLeFZhQnE2YjB0eU5ZMlE1cWszSE1jbGIrY3hMY3NMTkM3ZGpqKzJYTmRsSXBVaUdvdGhtaVoyM2xNTm9oVGhXSlJRS0VRUVFxc1FTRFEwcFhuV2xwSWJ0VURob1FyS24xTGRTZEYrTXJrVkpYLzVraEdwRkVwVEpRU0h0MkV2ZjBhaVhNMkxoQzBLSElxYkVoVElHNldDejZtZmN4UHNUV2grNVNGUklJYUVyL0JRUWlDRTVxdHFBNlZLeVhWS0NJU1NQbW1nZWVITlFTaHlRVzJqa0w3cW9raDhhSjdLMVMreExqUzlRTElFUFZQTVR4Vys5S2prNkF2M2JUN0JJeFRTSjlXOFVHWU5SNVgweVNSQ3ZuaSt0ZUloKytTTmQxOHRtZno2SkgyTkZ0Qk13VFdsOUYxWklLK0VrdWlhanFaN0RGS3BJd3RBVFVsa0NLVDB6cXZYYzE2RktGc3Erb2ZHNkw0OVFDbzFRZDZXS05jdkg0K25kRUVJLzl4NlJOMUVPa00wa21iNjlDWldyWDRZSVRTdTMyaEROM1hDMFFpT2Jmc0tSUVZCcms5Qnhha0tGaTVMMTVnN2V5YlYxVFVNRFBRalVGUlVWREEwTkVKZjN3Q2o0Mk9BaGhLNlB6NzB3cGdSZXBHVTB3Vm8ycjJFMWFjRlpmTG1Gd29LNmVUb2Jidk91WXV0R0JXTkxIcGtMWVlhNU9pQjA0em02ekI2cjNMRmpQTE1aOWZUR0RNQUE2bHIxQ1RqdEEyT2tuTjFLc0tTanN1bnVkaGowTHpzQVVKaGkreHdENmYySDZJamwyVHg3Q1JuamwvbDBRMHJpT1lIdVhqcURGMFRjWjU5WmkzMVNZdmg3c3VjT25PYWM1ZDdHTS91NS8xYkdhNWxHdmwzZi9JNW5ONnpERkRMNG9vMDMvbjJlOHljMFlpaHVmVGVQTVBlZlgxcy9QSlR0RlJGcGpnMFJYYmtOamY2YlpZdG5NVmxKOFBONnhmcGIydm4zTFVlUkdRNWp6ejFMUFByWXZSZU84SHRVWmhJajlNMzZPbm1aZGQxVHA0WUpacy95ejYzRGZCc0gyT3V3YVp0ajVHN2VvQ1gzemxKdzlLSFNOcjlYRGg5aDRuaFh2cEdzOGhRSlhiblpYYStGMkhiNWkzODJ6L1k0RnNoZ3JaSkJtOTh5RCs5ZDQxZitlSnp6R3VJKytkaWpCOXVkK2k5ZFpVTDFoMlVkT25zSFdCY3RuTHBvZzMyQkYzOW85VFA4amJqMmprNnIxL0Vzcm93a2cveXpLWkg2T3JzSXpsOVBpMFZrb1A3RDFLMTRDSG1OelYrWWlXQ1VwS2gyMjJjT1gyUm5OWEFyTVdQRUkva09iYnZPRGZ1SkVoVzN1TDRyVGpybm42S2VmVnhRcVlPMG1WYWRaS3oxL3RKWTVHMFhPNmNQOFhlczMzODZncVRVQ2lFblI5aXBQc09WN3Z1VUxQaWNScEhydEtkejVITlprc20xUzdoK2puVStUZlRBTGN1SEdOMytzWmtNc1laNVhyUElOTUwzL09Tb1ZzWDJMNjlqY2YremVkcGlWcE1CVHN6U212SEFNdldQOGJtdFV2SnpnclQrY1BkdFBlUFVlbGtPYkpuUDExbURVM21ZR0dkMnpmT0l1c2U1dW5ITmxIQktPbUI3M0hwV2p2VlZXMk1oR2J5NjA5c1lVWUM1TWdncDFwdjBoY3o2TXZFMmZ6WkoxalpIQ1hpakxQdituVkdCOE9jdVRMQzJoZSt5Y1psOVN4dDFQbjdWei9rWm11Q0E2ZFNyUC9HMTltNnJJSFZNK0N2L3U0WTE3b1hjZVZTSi9QV2ZJNnRHeDVBTHFybXpqKzh3NDIybXd4ZGFtZmgraS95Mk1ZbGlPVjFkUDJQRjduU2VwUGNtVnM4OE9RWGVHcjlmUFN4SnE3LzZYZTQxTG1KeHJ4ZzFiWm4yTFoyT1ZGM21MN1dxOXk2UFlqcnp2NlpyOWhDTjFtdzVnaysrOEt6MU1mdjNZZ053REJuang5aTZGcXNvSHdZdEIzMDF0UHNHN2tLT296M0R6QTZmSVZMMlJBUFBUU2ZxMWM2eWVheWhBb05VeWdqUm4yeUdsT0hIRERTYzR2RCsvZVNDSmVNYVduVGUrMFcveDk3N3hsazE1WFkrZjNPVFMvSHpyblJRRGR5emdSSUJDWU1tQ1p3WmpRSzY1RnNyV1JidXlXN1hHVzc5b3RyUDdyS1lWMjdxeDFaMGtpYUlTZHlBamtraGlCSWdzaXBrWUVHR3VodW9ITjgvWEs2eVIvdWZhKzdRWUJEYmJtMlpsUThWU2dBNzcyYnpqMzMzSFArNXgrVU5SMkx6aUxMK1ovOWtrVDlGZzYvdEk3SDlCSmdHWXozOTVFTUxlZmJMejlMczgrQXpEOXk4bm8vejIxb1lPam1KYzVjSFNZV2lsZTNMODcwYzN2Y3o3NXZ2OFRlRlhHNnczbSsrL1psQnNicXVOU2ZZZnZoVnptNHVZTk1zOFQvOHc5bjZKOVl6NFBoT1ZidDJNKytQV3NvTGd2dy9iZE84bkJzQWpFNFFHM1BUcDdmOXpSK280ZkowYi9qN3YwaHlya2JCTHIyY09qNWcwU3NCT254ditYdS9ZZUV3aE9rdFE2Kzl1d0Iya01HVWk3SnRhR0hkTWcyNDlrQWg3OXhrRlYxTWxHUjQ1UEJlMHkxbExoMk44bitiLzhGKzNxQ3JLeVgrZnVmOS9Kd1BJd1Y2T0dWRncrenNUbkF5bHE0OXg5L3h1UjhxUXJlZ0RNSlVEVVBYcThYVllGQ05vRlUyMFJOTElMWDY4VXNlMUI4S2hJVzg1TVB1SHJsSm1XdGxvNDFUeEh3R1Z3K2U0V2htUWlSdWtHdWpvYlk5Y0lCdXVPT0pCRkxKaDZPWWhjbnlaU2hQaUl6Y2VNR3ZiZG0yYnRpSFY1dlJZNWprWjI3eCsxaGd6MkhkOUFVOG1LVVpybCs1TmQwTGQ5RGU5eHBKNVJsSkZsRzgzandlaFJrV1dBYU9zV2k2WUkzSlhURG9Gd3FVOVlOSitMV2h1emtBRzkvMElzdkdrVEZvcHhQSTRlN09QU2xiWjlxTHJaUnBtU3A3SG4yUmZadVhRblpSb2FHZjh6VTlEVEsrQ2tDbmMvdzdMNW5DTEtOMllsL3grREFNQ0hQTEcwN0QvUFNjM3NJVW9MRVBZNFA5VE9rRjVnSnJPVHJMeDZneVZ0Q1RZL1Myei9JM3ZVZFN4WWs5TndzWjA5K3pJemhRNjM2bnVUcCsvQVlwMjVORTYrcjUwbUVDajA3eGFtUDN1UEdsQ0JXRjY4OFVVdy92TXVZZHlWZmUzbzFkcjdJMDRjT1UxRGpqNUx3R2I1OGx2ZlAzQ1BVMUU3STdWYlQwd09jUEhPZVlGMHRTbXBoQ3pNelFmOTBtYzYyTm54YWduUHZmc1I0eVVkTDFCVWUyR1VlM0xwS1ByYUdQM2grUDgzK0V0YmNNSDBEUSt6cXFTRTVPb0szdm9PNm1COHpQOFAxcTFkUlEzRUNMamlzNTlQTW1pRytmdkFadHRXVW1iMTRobVBqaWFYZ21sbG01TTRGM2prOVFLaWgyVWxLQWZUc0RMZEdFK3pZdjUrbXNJeTVhaWN2TDVPV2VoM1pGdVZ5aVVKNml2ZCtjb1MxcjN3YmY3U04xL1o5aWJYaE1oOGZ1Y0N5WjU1REh2b2xaeE50K056WGxFQWdxd3FhRU15TzN1Tkszd0NCMGxsV05IaFI1dnM1ZmJrZktSREJVNXhBRnhHS2lXSE9uYi9Hc3EwSFdkMGdjZW5VQ1hMaEh2YnZXSU5IK1NlQzZaYkp6T2g5WnBKbFdqdlhFZzE0QUpQc3hGMCtPbk9CVW1lRVZMYUVKK3o3WEd6bEw4cnZYaEV1UTBaSVVrWHJnU1FKRkVWQmxtVlV5WmxNQ25mbVhERnYvU3pXclpCYzFvQWtIRDhhNFhqWUdHVWRqOGVSa01xeUk2TkVTTmhMb0FjQXNlUzVySEJYcXQ4S3F1REdrazVuVVNOMXBFZ0NXWElCbkVXK1BwSXJIN2R0Z1VYRlRIZ3hzQ0JRaEZ3MUpCWklqdWVPNURLUUVBdUhjMUFka0p3SmVKVWRJMENXWkJkRWNZR1d4OVNaRUJLU1pDUEpUaDFYTDZGNi9USXlObzZNeWpudkNzQW1oQU1veWJKcnJMeDR2N2liSUJDdXptdEJMYldZeFZPcEU1ZDZKQWxrVlFWRExOcGdRUzVrTDZCRHJzeE91UElxQWNKeVkrSGRyVnpnWnJGOHptbExDNUt3aFhvQTRZN2JiRmNTNW5nY1NhNThiWUZidFBnYWx2VGZMbFBIbGlVa0c4cTZ3Vndpd2UyKzI0eU9qbU1ZenBVWXV1NmtSeTArdmkyUWJFZm1aRm5PZnJKbW5wSHhLV0lqSTBTRFVXcHI2NmlyYjhBZkREbm5WekdodHUwcTA2eHlQd0JNMjZTVXo2SklqdGl2ckJ0SUVoZ1dsSFFMM1JURTYxb0lSMkpvSGgrcXBxQXFpdXZySkNOVlFDdmJSaEltTFhVaGZ2akdQM3lxRGYwMmxDL0FtOStoWXRzMmMyTmpYTDV3QzMvWFdqb2lSYTZjK2dURDY4V09kL0dWLzJZWnVlUXc5MGRudUhYeEpCUjMwQnlZNCtLbG04eG5DdVJ6Slk3ODhpR0tWZVRlamF1WXNXNCtmaWVOb25wb2FXL0QxOURKL3VVcmtUUDN1ZkhyRDNuajdoVmlyUTAwMVRTeCsrQnFXdUloWkFHaG1sYldyY25TLzhrbEl0MGIyZEtsc05ZYnBORUwxMlpHR0xFRks0TkIxajU5a05XdFVTUUJpamRBckNieVpJTStJZkJFR3RtK3E1NkphN1BjZmxCaUxwSEdXOXZLMnBWdEtLVUc2aUloakdLR3dWdlhtZkp2Wk1lR2RYUVlPbUJqWkI5eTUrMEFLN2Z0WXVzeVAwSkFldUllNzU2OFFTcWZoNkxFc3JWcmlOVjRtSjBZUTFhQ3RIVDIwTjd0akhCMzdON0xlTjhGYmwrNXpHUi9pZW01dElNU0N3bEo5ZEhVSENjb1NsakdVaVRXdGcxU001T01CWEpnbXlSU0dmTEtOR05qTWhoNTVqTUY2aXFJdm1tU21wdGhRazFSQ3VlNGRlRmpVcjRXN0pIVHBPcE1ya3pJckxYUFlOdjcyTGFxamMvaFpZaGx6SEQ1K0Zuc3RyVnNYeEhrL1BIelpCVUpRNm5oNEI4K2haOFpidDRmWmVoZUw3WnBzV0c1eXFVVEo1bk02T1NTZWQ3OTZRL3dpaEpEVnk4dzZWdkR4V1B2Y0ZVSW10YnM0TURodmZ6aTVHMzJydXNpZjFGRE5uV1NjOVBvdWwwZExKU1VDR1d6akdGNGFkeTBpNzJlWnRvYlFrdFAwc2hURTVpbUtlckJNQTJFa0ZBOWZtcnFZbWlmTVVJMVNqbEtaWk9XV0JSRmx2Q0Y0a1NFd2VoOGprME5JWHEyNzJkYms4elIvL3RubGJ0Qk1qRkpzSDREZm8rTWJQdW9pMFc0TVQ3RmpER0xIR3NpN0ZNUnNxQ3VOa3orK2h6ejB3WkNDMUVUOWlQSkN0RllIVlpoZ016VVF5YU1PQy9VUjVBbDhFWmFDWWxqakQ4Y1lrNk4wbExuQnlRQ2plMUV6UThaSEoxaXhwQlpYeDlEVVNTVVNDMTFmb081c1hHbXNqSnJHMnJ3S0FJN1dFOWpxTVRVOEFqRmtzSGE1akNxTEtHRWErajBHUXhQbDNobTkxTjBxMTc4cXFDWVNqS2JzWWlFZko5Yk1tWHFPZnJPbk9iVzZBd09mOHhnZXVBMkQyWmx6QitsSGVhWVcxU3RnLzJIdHhNRmlOU3pkdU1tVnRaSEYxN1lleGJ0V0pLUnpCeW5mdlZMclBaTnJHdVdHUnFXS1dYbm1FNVZWdVZzekhJWk95QmpHZ1phcEpHdHord2wzdDZLYnpFZ2FSc2tHMXNvaGVzUXRvbHBPdWFJb1hnTU0reDlMQk1MQUt0TWFtNmVTRTAzWVk4Q2lrcGRiUTJGdXpOa2RJaTFkUFBpVjNzWStlaGRFdTdBSzUrY29PU3ZvU0VlQUNSQ1RhMzRDbGNaR3AwaW9ZWnBpZ2RBU0FUcm1xaVRrZ3dOSnlqckZrMnhDS29zSTRYamhJVEYxTXc4V2pKUHNMMGVueWFqS0NIcXd6SkRFeFA0ckZuaVRidndlMlFVTzBCak5Fai94RFN6VmhJcEZpZmsxNUJVaGJyYUNOa2JDZEp6Wld3MVFpemtSMVlzb3JGNmpOeEQ1cWJHbVRCcmFLNFBJMHVDUUt5UmtEMUhRYTdodVpjN0NjWDhqdUg2MUNRNVFnVDlTMS9oVGhTcGpxNHJtSllnMnJpYzdwb0NONi8zVTd0bkExNkFpQWNLay9SZXZZZlZ1b1pWTFNyWHo1NGpyOG5nYStDRlAzb0tqejNObmNGeGh1NzBZaFpNMXE5UXVIcnVQT1B6QlhMcEhCKzlPODA1eGVMQnpVdk15YTE0UG5pYkswS2lZOE5UYk8rdTVkYUZpOUM4Z3UyZEVYUmR4ekFNVE12Q01IUjB2ZkswUW01dWt1Tkhmc0hOaU1LRDBUelBibS9BdEZXMmIxeUJwemhCOWs2SzJsMVBzNnVweEhCdlAyQlRTaWVZU3NpOHNIOFRFVXltK3k5eDZlWVF4UmMvRGQ1SW5pRHI5N3dJV2doVlFDcWRJRjBxMCt6eE1EYzVTS2o3ZFh5YWpHUnF4S0lSSGlUUzFEMzdMRjlaR3lBZzJ4ajVGT1BqU2Z3MXE4bk9qeEt0NnlIa1ZaRlZpYWJtSnZKWDVzbnBKaEh2d24yUUZBODlXL2V4V1dUcGYzalIvVlFtM0w2YXIyN2VROStsajFDZkFONEl4VWZIaG4xMGIxTTVmdXljKzZuTzlPZ0kwMU56WERweG5FSXVSNW93TDN4NUZSNTVZVVVjQkw2NkRsNytndzBrNzMzRW9QdmUwZncxN0R6NEtwSDBOYTQ4V0hpeWpQRUx2UGxlZ2ovN2t6K2tWVk5adm0wL0sveFozanpXNjlJRHlrelBwdkhWZFJQeXFraWFRbU5Ubk41N002UXpVM3o0L1graytlVS80OERXRnU1ZmVKK0g1VGliTml6bjBxUWo5L0RGTzltL05jNUhiM3lmdnBoZ1BCdmk0TDdPcGQ1eVFpWlUzOFZMcjYrbmZQOWp6bWVkNzRyWldVWWVUcERRTHpEbHNVZ21zM1J1UDhSbWJXRlNvZ1ZyMmJSakQvZE92RTE0dzJIMmJtM254clVoRE1OdzJwc2JTZXlOTmJPaG85T1I5d0cycFRQOWNKQTdzcC9WRzJ0cHFhOGhzcUlUdFRqQlJ4K2RRV3JmeE1vNm1Wdm5MNU9MclVUMUJaRlNveHc3MDR2YWJYSCs1a08ydnJBVitUUDY0MEpxa3BNWDMyVmszaDB2R0FYdVhoK242OWtWWk9mbnVYVCtKckUxQjNqbHFTQldNY21sYzZlWW1FK2k2MmY1MlRzRkRoeDRnWjZtaUx2Uy9nV0s4OCtwU01JeCtsVlZsVW82VTNVaUtweEVvOHIvYlVsZzJWWVZrS240NUN5MGlZcHBzRnhsN2xpV1haM2tWdjhXRW9vc3Urb1E0WUFmTG43alRPSmRUejBjTDVqcTIzeVJqOHR2S2hZZ1dialNIamUyV1hKeEZwd0p1aTNBa2lWa1M2NUtWWVI3amhWZ3BMSTY2TlNCNG9BUGd1cDFPUHQwK2dCbEVSdEU0SUEza3BBVzdmTVJ0cENya2tGSXlKWmphU3d0aXZldWNJeXdiU1M3QW5qWUlJRWlLMVhnd0t6VXplS2tKMndXSHRXbGk2K1ZDT29GenhvSlJYSEFJU0ZzWkZsQ0VocVdaU3hBYWxWd3lHR25WQUNjeGViTW1BTEpkSzdlWXVHK0wra3p4QUxyWmdsQVY1RmVVUUhhM0poeFVaRnhWWTVldVRyVEJaSVc3Y1J5R1VDbVRTNWY0UDY5Ky9UMTlaSEpaTEZzRndTeXdkR0lMYTRSc2VpUGN6RVZKbGl4a09QVzlldkU0clhVMURXUUw1Y1JpdUtNUDVFY3Z6TFRkSXlPM2ZPcCtObVV6REthc05pNGVpVWVqK3IwLzE0TkN4dmROTWdYOGp3WUczZFpUd0pKY1JhUXFEeURya0czTEVER0l1QlIrVzB0WDRBM3YxTkY0SS9Vc0hwZEYrZDczK2VUZ1hHR0gwN2pxNmtqR2gxZytQWTV5dmtzU2tNM2U3ZHRvajd1SXozWXovMDVrejJiTnk2aEt2ZXNXb2RRTkZSRlFrZ3k4Zm9tNGlFZmxsa21oWWJmbStiS2lNbnptemZSMWQ2TXh5b3lOMVBBRjQ0VENrVHhtMWxHNXlmSVhEbkg3cDdETEpmRytadnZYYUdyQzR6OENEOS91OFNXcjMyTnNNZEJ4bXZhVnJHL3dVTHplUjUvWlVLZytvTEVQU2JUa293V2lMRnU0M29VdmNBSVBkeDY5d2ovNmQ5ZFJSTUdsaGJtdVZkWDBkSVNkNHdnYll2RTNTSG1RNXM0RURQSWxXMldkN1VUa2JLRS9TTjRnN1gwN0h1ZTF1UThSZDJscVFvWmo4OWJUVW9SQkZpeit3VTY4Z2JGWXBwNDdSelhQdndZcFhNSFBkM05CUDAydzlkTVNxVkZKZ3ZDR2Fndlc3K2R2UnRyc1MwRGZhS2ZaTXRtOXV4ZWdkQXphRWFTeXFLc3JIcFp0bllURzFTSnFRbEJMcE5DNjNvWnord1ArZUU3U1o3NzAvOFczNjFma0M4Ym42cWZKeGJKVC9mNk5WeS9mWnJ2bkpoZ3VIOFVLUnduRm9zeGN1OGE2RVZLV29TZFQrMm5wVEZDYWI2ZjI0TmpyTnErbnpYQmlndWN4WW9WcTBEeG9Ma3JtNUdHR3JMM2J4QnRXVVpIZllSYlZwSEpxVUZXdEs5ajhxMHhHbDl1WkdMT29rTU1jTzdLZVZMbjcvRmdJa2V1VU1ZWGppMWRrYlF0eWlVZGNmc3FkWTJiK01ydkh5RFcwczN6WCtsQ2Uxd2lSM1V6RXdETk5ibVVKQVZGMk9SS0pscWdobFhyNGdneHRzZ2J5S0prNkdoUnI3dWFJaUhMQ3RsaWtWTFpRSGg5S0M0TlZGRmt6RklXdlZSR1VVT29pZ3dJRkZuQnRreEt1UUtHSE1YcmNkdUhwS0lZSllkU0gvRGlxNndBcXg2RWJaUE9GOUZsRlUzVG5BRzNMS01LbTJ5MmlHNzY4WG8xcDhFSUJjMDJLR2R5bEJTSmdPWU9xR1FaanlTVEtwa0V3akZVeWFhUW1lUGErYk1rbEVZT2Q3ZWlmczVWWGlHcDFMUjJzakpVV3cydTdHeHRaVzBSUXRHd2EzN3NOaDg1aGsrVm9RQkVvclMydE5KYUgxbnk4aGVTUXhuR3RwZ2Z1VWxDaWJGMTNYSTBjNUQwVEQ5VDNqVzB5d0VzU3pCUnpoSUpDSVpIYjNIczdldU1qczZUU21VUTNoQkIzMkxqVUJ0VE56QVJYRHJaeVBablhtREg1bWJXUC84c2xxVHllQzZXMDVaMFhjZmpVYXNScEtxaVlKYUw2R2kwTE91aGlTS3pKeGRteDdwZWdvQzNhdFFzRkErMmFaTE9GekEwRFUxeGZpc3BNbDVoa3NrVjhBclFOTlVaTEVrS2lyRElGOHRJdW9MbThUcXJlcGFFSm16MFhJNkN4OERqMTFEY2RxY29LdGxDa1pKaElubDhLQzQxVzFVazlGSUJ2VlJDVmxWVVJVWmdvOGdxbG1sUUtwUXhxKzNPUnBJMFZLT0VoVWE4TG9Zd1Nrdzl1TVVuNS9wbzJuR0E5dmhTTTlQNWlRZWMrKzYvNTBSSVlYcjZBYzB2SEdaWk8xeDgrenhYMmxyWTJRaENrZkVHWWpTdFg4T052ck84K2Nrd1EvMWp5TkVhNHZFNEQyNWZ4allLbUw1YXR1M1lSV3RUbUdLaW40SHhCTXZYYlNQbXE4eUNiVlowcjhTVzNPc1FFSW43U0k3YzVKMHpmWFR2WDhYRDg3L2d1NWRIc013czkvcHVjK1Z2L2kvT0JBVGVRRHN2dnI0WHhldW5yWGtGSGJVcTZjUmRkQ1BMMUtsVG5QWDhFWHM3ZUd5eGJaMnAwZXNjK2NVVVhpeXlpUWtJcjN2TWd5QVFza280V290bFcrU1RrNXcvOFNGbWFCbmRyVFZjMVhVOFFiZXZFTTV6VXlpWitFSzFSR1NiVW5hTzI2ZmY1OHBNa01QUHJhUnc2WlpqRXUzUzNqVkZ3OUNMbEhVRFhhLzBFeEt5TDhhcXRSR1l2YlpvWWRwTDE5Yk5tR2FPb2F1U1F6SzNIWk5FczJLd0pnU3lQODc2alZIMDVDZ25xaXZDRnNWRWx0eHNuclp2SEtBclluTHAvUi96OXJ0bjZQeVRGNm54Vm42bzBMUnlGVTJ5b1BlaDR0RGVnRUM4bVRXeFpnbzM3eUlxSHdKeXcyYSs4bnlKbUZjQ0lxelp1WkhVK0xYcXMyOVpGdVd5akJZSnVIMnNRRk5rckZ3QnlSTmo3MWRmeDk4U0l6ZDhtWGRQSnRqenpZTkVSbzZDNVlBbW9sd2lOVGZIZktHSnBnZ2trMG1LeFJLR2JWUHBnWVNzVXQrK2tqb2hjV3RFZ2F4emJrYTVRSFlrUVdUellRNXNYMFpxNEFLL09QNGhxOVowczc3QjUweHdUSjJ4MitmNXdROHZzdnpMWHlFOU9jVE04QU42ei84ZnZLTUUwVE01ZWgvMDRmWEZlUDFQRDN4YWhpa0V3Wm9HMmhycnFWMjlBamw5amhTMWZQM0FQbHBDQnA3TUlBK21KYlJnSFU4OXZaTXJmLzh1MzcxcHNITFhhNnhmMGNUamxFMFY3eExGRTZCbDJTcUNqZTZNUmMrUm15b2lLeXJOeTFhemNteWNCMlVkdlpobjhQSUpiczFHMmJTdGgyeG9IUjMyS0Q4NzhnR3ZQbitBMWEyUFQvdjhvdnp1RmtYMTRQUDVDQVFDanErSWE1cGJMcFd3TEF2TE5KMkp0U0xqbFQzNEFuNTNTM2ZpN3JJcUtsNDJDamFxNlVGV0hEOGJ4YUw2TzFWUlVHVUZoQlBBVUM0NzNwZUJRQkFxa2N4VlZvMGJ0VzA3L2J1b1RJeGhFUXZEWlpBSTRYaTBPQndaaEEweU5wWndQck93c0xIZElIRG5HTEpVRGVsRzJBdXlvNHJNUjNJQkhDU1FoVUFXRHFOQ2xtUWsyNEdYcEFxYnhyWWREeFEzNXJyU2gwdnVOZzZyUmFydTIzYXZFMEM0SGtHS0pidDFXZ0ZSS3VER293d1R4Nk5HbG1YSDJOZXlVRzI1K2gyTDZzNnVPdnhXUGw5YzVNcmV3QWJMV3BCMFNaSXovakJOM01TbmhRQUdVWTNEWG1EdXVNNDZycmJMR1VQTGk2L3hFY0JYdUd5ZEpjd1hjQTJ4M2JNUzhpS0dqM0M4ZEd5N1dpOVN4WDlvTVFJa2cybmFGSXQ1eHNaR0dSZ1lJcDB1T01DTkRUYVZvQW9IbEhSTWdoZWNoYXJTdElwc1NUZ3RKSmZMWWtzS2lqZUE4SGdScW9ibUR5S3JNcGF5TlBSOGdkeGtJeGtHb3BSSGtoUXF5V0lPdUdSaDZZNTNZemdXUnZYNmtSV2wrcWNxejNQcnlySnRCd3o3TGU1NnZ3QnZmc2VLUHh5bXNTbktyQkxpdFQvK1MxYlVCa21NVDFMUVFyUTBoRWtNWE9ERHZnemQzZDNVUnhUdTN6TUkxcmV6ZnNOR3RDZE4vbXlUOU93RTkyN2RvKy9XS1k3MUR0TWFqeEVQbExoeDZrTnVTd0l3bUI4Wlpzc2YvaHUrc2IyR3Z0NUIwanAwZGpVemRPMGNrN243ekFmMkVOTEd5QkNrTm5lTFkyZnZzK3JWRFFSVUNVWDFvSHd1RUZNUXJHbWhSNjBsNEE4d2V2WXQzcGxkeGIvNm4vNHRwbXZXSllTTTV2VzZ6QlFiczV6aHhvM2JlSjU1bWpZNXhhOC8vSVFwNDZ1c1UwcFlaUU5WVVZISThPNFB2OHRBUmliMmlFekh0b3FrRTBWZS90Zi9sajN0R3JiZGhHV2ttTDNTaTZkekJSdldkMkhtSnpubk01Z3Y1aGR0NkF3Z1owZUh1T2VmeDdZTUptYm55WXBoN3QyekVXYU91WXhPazdzNllKazZzNlBEREdtejZMYVR5Q1Y1d25SMHRtRVBxcXhzRERMVzk1ZysvN05xU3dSbzZtamlkSi9NcnRmK25IL2RFU1k3TzhOc1RxYTFvdzU5ZnBBajc1K2dxV01GblMwKzV1N3BhS0ZhVnE3YlNHdmt5VGRFejgvdzF2bXIySTFiZURBeVFkWW9FUWpHcVcrb0kybW5xSzJ2SldPYTFDc1FxTy9teS90ZXdNdys1UHQvOXhiZGgxNW5kZDBqSUowUWVId0IvQjR2WHMxSlJmQUhmOU8xT1oxcEpSM0x0aDNaaEtZNEwyZFZsckRNeFcxYVFwVmxqSkxocm9yWVdMYUpSMVZRVkFsS1pWZVppNk0xbDJWa1ZYTTZkc3NkZE5pbU00bnlxRWgyQWNOWWRHeFpRZk5veUtVMFpUY3BBZE1BSWZCcUtySnRZcHF1R1pwdFlTS1FQUXFTVk1Zd0RQZklGb2FRa1QwYWFzYW1aTHFEQk12Q3NDMEhTTUdrbEo3ajBvbWpuTG1WWk84clgyVmxjL1J6TWJIQW1ZUTJkQzZudnZwSm1mNlQ3M0wxUnBKTisvZlMzdFZLSk9pdHJoeExra1RadHJITDgvVGZ2RTQyNGw5WVliSnNnbzBkck81b1JMRUtETjdxSTFjUWxKT1RQQ2luMEx3S2tWQ1VlazhZM1JKa2lqTFJrTVNFVldUTHdaZDUyVmZtOUs5K3dsaG9QZnMzTDhmenlFWEltcGVBejRmSDQwRkJRdkw3K2N3aW5PaFFVN2VxZ3dqVGNsWW1IZXE1Q3BTWHNLVVZSWUZ5ZmlFdHlUSVJrc0NqYWNpV2llSHV4N1pzSjZGSFV4RUlMTU5jdVBmdXhGVldISURRT2JhTkNjaWFoa2VTeUpkTlIwUHZwbUY0Vk5XUlg1cGxKNUxVOVFPUUZRVlp0Y0F3M2JidHRGTWhKRlJOUWJMeTZKVUVPOXZFbEdVa1djSTJTa3dPM3VESXUwZlJHN2J3K292YkNXdExaNURSaG5aZWZlbGZzTG5WeTZWamY4Vk5SU0xZMk0yQkxiZjR4WWxUTEh0NUp6YWcrU0xnSnlKakFBQWdBRWxFUVZRMHQ0UTUwNit5NDVWdjh4ZGRUV1RuWmttVkZScWFhaWpQM2VPVDh6ZG82ZWlpcXkzQzFCMERiN2lPMWVzMjBoQjhBbTNFdGlsbXB6bng2eE9NenBUWUVJNnlkdXNtVnUyeU1NcmovSHorNytqOG8vK083WTA0QTJ0am5uNS9pTGJ1MWF4clVSbTZNNEkzMU1hemg3Yncwd3RuV04ydzlRbE53RU43OTlOODg3OStqaGdtWXpkUDhPSHhxU2VlazJXWnBLZEhPSDMwTFU1UFJQald0NTZuSmU3bHRpS1RMaGxZTnNnMllKdlZaS2RpZG83ZVQ0N3k4YVZKbnY3YTc3R2hMY1RscXpKNjFuUXA1amFtWlNCSkV2T2oxN2s3bnNJR2FqdFdzV2xsTzZxcVlpNEdRSVdFNmxFZGtMUjZhaGJ6ay9lNWVXZUlnaTZJMXJld2Z0MDZBcHFNOFloUGc2UjVxRzlmeDVaTjNjU0VpYlIxTldkK2RKMUU5bGxxdkpYM21ZU2lhY0JTOEYrV0swYW5TNnRHRHJleWNUVXVFMGFnZXNTU3dhcERSN2N4OVZLMS9acTJqZEFVRkMzSWlvMmJzY3Z6SFBucEI4ekhleWhQRFhEbi9nalprUUkzNzdZZ1RkM2tTblk1Zi9tdnZrbURIeDZlK2dILzUxdkhlR3JyTXRyOUZSTlZnZUlhdHk0K1BTRkorS0l0Yk5xeWpxN09Xc3lveWVtUGVobVl5TEd1M2djQzlOd0VGMDZmNU43MEJIZC85TzhaMy93eThmb1dkb1lmY01OK2x2L2hxMXV3eGsveHd5TTJkZUhIRDNXRmtKRGR5T05DTG9zZHJxY203TVBqc2FscnJNV1h4akhYWHJhR0RUVS80MmVESGc3M2RCUHhxcCt1VU1BMHk5aUtqZGNYb3IyNWNlR2FTaWxtN284ekowbW9IaDgrcndmTUVnOXZudVBpblNRN1gzaVZiTjhQR1FwMjhkeldwd2g5ZUpRVEg1eWk3dXVIYUl4OGtUYjF6NmtvaW9JUU1vcXN1dEhUN3VlMjQxOGpDU2NGU1pIVUJYblZJMnliQ252TldkU1MwVFN2OHo4aGtDV0ZzQ1JqbWFaamZDeTU2VzN1Rmg1RmM1TFY1SVhVdU1xNzFIS0JoVVU5MTVKekYwaFZwb05NNVJsMnY3UkJzaDFBeEVMQ0ZoWHdodW94Yk1DV3FiSkVXT1RQSW9SQWtoMmdwSUxSS0lxRWtCMFpwK0xHa2lOSlRqM0p6akVjOE1ZQnRHUlhhaVhKRG5oVDJlL1NSOVh4V0RGTnhXWHhPR2RwTDVqZXNPRDVzMURQdUNsTWtoQklsckpBWTVFRXJsRVF2Mm0yWHhsWDJaWWpGM0tZTDRDdzNYWWgzRGJnakdmc0pTQ1E3VEp3WE5ZUnJvbXY3WWFpVjlyRUk4eWJDaUR4bTRwanBDeFhyN055ejVic1NVREZsQjhoM090d3pMSWRzTC9zaklFRjJGWG0wcUpqdUczR3ViOFNGUmpLSldGVkU2UEFkQlo4SlFsdndJOFdDT0VQUjZBaVhSTUxVZkRPZVZyWXBvbWw2eFRuSFVsY3hjaGJDT2ZjRE5QQXRpMkt4UUk2dHVOaEpvR3duWFlvQ1hzUjgwaHlqSStWMzE2STVMZjN6TDRvbnlyQ1JkTWxJYkFsQlo4L1NEam81ZGJOTzh3MXJLU25xNW1pejRNc1pWM0tvVTA1cCtOVGZhNmU5Z2s3dGl6SytSVGprM01FYXh0WWYyQTFmL3JLUzRTOGl6ZkljZmE3ZjgyNGJaT2RIV01nYWJCaWVTTk5LM2V4UzduS2ozOEpCLzZyTldqRFkwaGFqTzB2NytYNkQwNHcrTlFLMWpZRm4yQSt1bEJzMjBiUEp4bWRuS0VzeGVpT0dnemV1Y1BJd3pHbVVrR0dSeGJIb0V0RWFocXBqWWFRaE1YczBDMHVQTlI1K2JXVmRIYjRPRmhJOCtId09NdGJ5MGlTd085MVVPQkFlQ1cvLy9zdnNibHRhZGFHVVp6aXZiLzZSeXhYVXdrQ1lTL1czTXJJbmdBMWltQTJtUVBMb3BqTGtDM2xDZGUxSVRKVERBK25zUzJUdVdTYXZKaGtaTVJHRmhCdTdxRTVhRENUekdHYWtFNU1NU1luTVdJMnlLRG54cmw5ZjRabUxjdkozZ0dhZFBpbkROV3FDUU9Tak5jZkpCTDBNM0gxQVZkSC9IU3U2a1FyK1ZGazRlcXNuV2hxeGZRNkU5ZlBNRVUwWlkydTlSc1lTWmNaRzN2QTVNZ01ua0NjbTVldjhuQitnbFJ2bXVta1NiR1l3R3lROGZzRDZMTUpFdVVRMDROWFNROHUzcHRGTHBtbVovZGh0cStLZkNiZGZIR1JOUytTSkRHWFNtT1lqcmRGeGxSWkhmVS80V1VrQ0FiaVpDZW5LZW9tS2lWU21ReU45V3VKUmJJWXcvTmtTeVloQlZLcEhQNW9uRkJjb2x3YUlaa3IwaHp5a3Mya2tEeCtRblZOeE8zVHpDVHlXTFVlOVB3TU9Tbk02cFlXUXNmdk01MHFzcVl1U0RreFJVN1dXTjFZUThrcWs1akxZSm9XWmpiTmZGR2lzYkVlWS9RR3M3TXBkTE1PaWtubWlocTFyVTJVWnU0eFBwUEQ2TEFnbjJheVpORlpIMFpQVDNQaCtQdWN2WnRqejh0ZllmdXFWajZEb1BUcFdoQUNzZVJobDdFdGc1bVJRYzZkeWpJd3VJWWRPOWZUMmRMZ2VraFlsQXRaVEt2QS9PUTRadG9CM2l4TFozUjRBTDFwRysxTjlVUlVtZHFPVGxZWGhrbk5USkJOaitJUkNuUERBMlRMQ3FZTk0rVWNVejZaK1ZBSEhxOGZ2NnFUTFdrVTlGR3VYSnBid3J3cDV6TElUUnY1MHRNYjhHaWY4d0tGU2pBVVpINHdRVjQzOFNzbXlXUVNMVlpIVUh0OG0vQUdhMUdTVjVqTEZPbUtlaWdtcGpHOEFUb2FheG5OcFpsTjVhSE5wcENjWTg0TXNyVWx4dWlnVFNLZHhUUk5TdmswV1V1aXF5YUNsSktaUzh4UjBpMWtzMENpQUtIMmVtb3lZNHpQSkNqcUZvcGRJSkhKMGxnZkp4WXNZenhNa2kzcVJHU0wrV1NPUUxTV1FNUkVMdzJTemhlcDl3b3k2WGxrYjRCSVRRMHh6ak9UeUxNODVLV1luU01ueDRnRUZXWUdydkgrKzhjUnpkdDQrZm1uYVl4OG1zVW95VEplZjRCZzBJMWxGaUJraFpiVmUxZzdjcHlITTJuS1FuZml1Q1VMaEl6WDV5Y2M4ak54OVNGOTh3RmF1OXBRL1U1c3R0Ty9nRkVxbzZJNUVkSlBlby9ZRnFYVVBFVzFoZDM3YXdqNEZHZWlLZ21Na2grUHF1SUxCQWtHbmZ0ZlRNKzdBM2JIMThBNVY1VlkxMU1jMW03aldVelBYbEpNaXZsNUprWkh5V0V4TlpPZzlGakkyOGJHSWpzN3pQR2pSK2pMMVBLSGYvUTZxMXFDMkhxSlNLU1J3Y2twU3NZS1pOc2dsOHNRYjQrQW51SHF5YU9jN2t1eTl5dGY1NmsxYldqa0NZVERKSVpueUpkMEFzSmdkbTRXYjdpVCtYdkgrY2Uzcm1QWnNPbnd2MkRkaW5hVTMvVENBN0J0cGdaNytmbVAzMkU2SStqZWZvRDJublVFUGtVN1U0ZzJScEdIeXc2b3A0SmVLaUZVejFKdnRuOWlFWkxFazI0bEFKSktQS3FTRzUybVVEWUp5bVZtNXpKb3RlMTRGU2NSeHpBaDJObEQyNE5aYnQrY1p2N2hPUG5aRFAyRHk2Z3BwUW5VTmxFVDlPSFJKQnFibXJDeU44aVZiZmdOR0szSEh5WFdJRkVxR2M3RTA5VFJUV21KaWIrTmh5MzdubU15MVVaa2s0eXZDTW0wbCtWYlhtVHNsM2Nabit0aTd1b3RRdHRmSS9JNVdJdWF4d09GTENYZHdsWXRDcms4dWhGMDN1c1QvUXdsZzdUVldnejAzV0Z6WncweHYvckkzTlltbDU3SEcvQVRVQlhINExUeW5uTEI1Y1cvTDZVbXVUbVJvT2VwZzJ6c3FPSENYWmVkNTY5bDEvT0hxZTBiK2V6NzgwWDVuU3l5NU56VlFxbFVaZEhZTms1a3ZXVlhKOXVWc2FocFdTNmJSRjR5TWEreVZremN0Q2tIaEVTV1B6WHBkUFluSXdrWldWYVJaV25Cck5nOUIyeDMvbTg5Q3Rud3lMNmtKZXlMS3Z3aU9Rc2dOaFhQRlJZTFl3QUh0SkVGQ051c1d0ZmdYbXZGYjBXU25jbXpFSTZKc3lRN0VxdUtQRXhJd21VL09pbFprc3VRa0Z6MmlLd29ycUd4WGIzMnhVVlNWREJ0TE1WZUJJbzVrL2RLakxRREtqZ2d2YWhJMldSSFdtWUl5NUhzdU1WWnIvbHNUNkpINzRXUUhDQmNFbTdVdDZEcWVXU1poZ3NtU1Fqa0JUYVFzSkdxbkJYM1dvU1RPQVdMa3FFZWN4NlBPN2ZGQ1ltV0s1dHkyb2lvNGpTUDltODg4cGt0TzR2cGpselBvbGdxVTFFenVVSTY5MiszVHF1bjU3eWJIV1pVSlRscjhja0J0b1dpcW9RQ0lmeWhFSDZmRDhrRnVPUktHbFZsNFEzQU1weUVWR3c4bXJiQUdIS2ZJOXNHVlZLSStvSm9maSt5NmtGVlZSUk5RNVlWZHd6aStQN0lrbHlWb1AyMmxpL0FtOS94WXVnbFpwSVA2SnVhWjgyR0hwYVFHWXdTaVpTTkhIMmlDTUVwa2twRDF3WmU3dHJBK00xM0dicHJQdm0zbGtrMk9VdXNleVVSYVpxOHJHQ1VkV2pwWm5XdHhzQ3c4ekNIMnpheHF2NHlBL2RHNmFsYlFYNzZJWGZ2cHVuZXNaYWFUNDlPQVp0eWRwNkIvanRrQ2dzcmgxTVBwNW5QZWJoOWUrR1hRbGJvWE8wbkZnNWdGdWU1Y1A0c29iYU5iR3FMSUdrS0t6WWZJSkRSS1kxY3hQQUlORW42cDlGWkZoVTlOY2I3NzkzRUN0VGdEL3E0ZFBjQnBWM2RqTjY1eVoyTW4rM2YrRXQyUmR1b0MycFlwczdSOGpTSjF1ZDVmZjhxVkFsc3Uwai9SNy9rMkoxV0d1VTRPNTk3bXRYbUdkNjhwMENoeU5EWmN6UjFyT01iVHdmNDZQZ0Y3dWtGMXJ2SHpzME5jMnMweGFxZVZZUjluMDk3YVZrRzg0bUgzTzVMc21aaUZUM2VKVitTVHVZcDJKRW5laTVVaXVhUHMyWFBmcFJMdlR3Y3U4dkVUQWZkeSt1b2FheWpGTEJvN1d4RFRKdDA1Rzl6dThMZ3FGM0w3MzJyanZJanZrQ1lTVTcvOUJaemE0dlZUajB6OVpCcjEyWlp2WDh6Y1UxNTdHQkI5VVZwYlFoeS9QSkZPbXMxTXZjdWtWSkNkTlNHbnJqQTBiaDhEZnExODF5NDFrNlRPY2ExNFJ5YlhtbWpPYXppT1hXRWM1ZHVzcjVlNTJMZk9BMmJOOVBZNmlVc2JuRGhmQy9lVlNFdTl2WVJiTjFOcEw2SHRhMEt2V2ZPVUc4dlkrajhjVXFoTHJwV3JHRkwxM0V1bkRoTnZiR0toK2MrSkJ0YlRuZGJJNkl6enVuTDU3a2VGeFR2bjJiS2pMT3pzNHZheEEyT1hUekR0WmlKTVh5ZVVhT0pYVjFkMlBtNy9PVGt4N1I3ZHlOTlhPYSswc0dlQm8yQkt4L3o5b2srMXV3NVFOQk9jdTl1aWxCZEd5MDFZUlFqdzdVYjEvRzJyR2RsVStSenRRbHdCbHcxeTFiejFMTnJHTDF5aXpOSHh4bnUyY0dlM1QzNFpaT3A4U20wMnZXOC9PWG5hSWg0blJVZ284alZNKzl5YnRMWmg2ejY2RnkxQ2RtV3Vkclh6OFJFaHBwb1BWSTRUdHowWWxvZ1NtbmlRVUc1NUs1NmVhUHNQZlFDaVhSaDZRblpaWWF2bk9mdVpCS2pPaERLYytmVVZYTGhkdFp2YUgyOGRFcldhRnErQXZuU2FZNWZ1TWFHZUlGTHQ2ZnAyTG9EL3hNbXN2NzZidG9qSDNQKzlIbENtOXU0ZmZ3Y1Z2TW1WclEzazJnVVhEbHprUWF0d01TbDAyUWpuYXhzclVYVUI3bDR2WmZXbUNCejd3SnBLVXhiY3hOQ2IrZkNxYXRjdVJraldoaWtmMVpoLzlPZGRKVHluSGkvbHd0WFlqUllFMXdaTDdOOVd6dk5RUS9xbWFOY3VuS0RiTHpNcGR1ak5HN1pTR096UkZ6cjVlS2xLMWh0Q3VjdjNpU3kvQ0FOTGUyc2FWWTRkL0lVNFh3akF4Zk9Zc1pYRXJGbStPRGRYM0k3M2NDWHR0ZVNtaGprOXB5WDV0WU9vdjdmM0Rlb2dVWjJQL2NDbWRRTTEyUUxWVm84cUFMTE5Fak1EM1BuYnBiT3JTdnBYcnhMMHlTVEtsRzJmYjhSbFBEWHRMSDNRSXhMbHovNVhGMXVibjZhTXg4ZTRYNVU1djVvbWc0Y2VXbG45eGFNN09oanQ3R3h5S2FtdUh2N05uN2J4aWhCNTRaVitCN3QwMnl3U2ptdW5YcWZVN2ZuMkhsZ1BWYnlBWDBwRDdXTjliU3UzY2tuUjg5ejlXYWNtdUlJdHlaMG5ubXFqdW5iSC9MekkrZG8yMzJJa01odzcrNHRRalYxMUM5YmdYYmlJODcwM21CVk9NdkpTMk8wSE5qSGhqWHIrRGVyWHdNZ0VHdFltc0wwV1VWSXRLODd5SC8vUDI1Q044RVhpaEovREhJdmtHbnNXSTduNk05NC8rT0w3TzcwY2VMQ1hacldIeUllK004SGI0elp1NXk4bDJmTDVnMUV2STk1SWNnYUhUMnJFWmZPY083eWNyb0RDVTdmbUtIcitUWVVNOHVWank0VDdON0VqZ012czgyeUFZT2hVeittcjcrWmw1NTdoc3k5czN4ODZTd2ZYZXBnWGIzTXRST1hDUzFmUjF3dU1YQ3psMW0xamMzTG14L0xDUGFFR3VobzhuRG00NCtvVjNlUnZudVcrV0FuWFEzKzZ0ekVHMmxrbVNyaFYvdFp0djVMTk0xYzU1TkwwMFNhTnJCMXpTQ2YvUHpIRkFMTmZQMzVsa1hTMmtmcVZqaG1tbE5qVTNTMXRlRExmc2duRjYreHFkN2s1S25Mek1WZndNZ25PUC9KQmRUVmUvbFd0OFdIeDY5eWJhQ0xaOWExTGJBWDFSZ3JOcXhFVCtXcENkYWhmWTRWVzhVWFpmdXVYYlMzMW43cWZhejU0NnpaR3FOY1NITDl6R1g4N2F2cGJJMTlNV0QvWjFBa1dYS1llNGJ1Ukd2alRQNHR5d0xMa1prb3FscGxNNWlXZ1N4N2xnQTNWWERFbmNBV2kwVzhIaStLTEdPWUp2bDhIdHQyMkJ4K3Z4L0paYXZJN240ZGxzN1NKQ2Joa2pkc3lRR0RIczI3Rm9zbXkwc250WXZwZXBWLzJFditxa2k4bk9mRlJNanlJclBpQ3N0UFFWR2N6eVYzZ2k3TGNqV0pTNUVWSktWaTV1eE0vNTM5TFNRbVNjS1Z3a2d5THFMejZXSURrdWt3TjhUaU9PZ0tNQ0txZ0lsdE8xd1I0VmFPRUJLS2FTNkFWMjVxMHFOeUpVYys2WHozV0FEQXNwQXMwMGszcXNpN2hJeXFxZWlsc3NPdXFkQlI3SXI3alB2L0N2dEhXakJVZG80SmxuQkFRT3N4c2Q2TGI5ZW5aRldtNVFJNEZvNjhxOElJK25UZExSelIvY2d5S1pmTDVITUZETjJvZ25sVjN0SWlKUmxpVWJTM2NON2xBb0d3Rm9GZmtndm8yQ1llVGFFbUhpTWFqVlc5aVFRQ3l4YXVKTXBKcmpJcjZWV1dRZEZ5N3F1b3NMRVVoWW8za2FRb3lLcU01dk1qRkErUzRuajdXSmFONFFLS1RnV1ZYU0R5UDNQaStGK2dmUEV1K0IwcUZhcStIS2psMlcwN0NkZ0ZCbTdkWmRiMDBlcWQ1MisrOHg5WXRxeU43czV1TkFVS3lWbEdjd1ZxVjRiNTNISDF0bzFSeURPZlRLQXZpYW91a0MyVXNJUkV0TG1IblEwMnR5Yk9reldLaktZenJGamRRMENScXNpMTZvbXdhbk1QZmNVWmRITVo4K1AzT2ZQUkNEWHJ1cDhBM2doODhXWjI3STY3blloVEJ2MWpqTTZ2NDhDQlRVdCtyWGw5V01VVTE0NjlRVisraHNNSHRoRFFCS1ZDamtLeGpGL285QS8xWXdZN0NHZ3lsR3hNczBRNmxTUVJXUHBBbXVVVStiSkJCQnVqV0NDVm11WEtSei9sNk9VK3d0a2dlN2V1SmhTdnBiRlo1dVFiditMWFYxWVJtaGduRytpbXRtVTVsYkduUUJEMHEweW5aMGdrNmxFbG9EelBsYjR4c3MwTlRCc21QVkV2eGxTNTJpbDZhN3ZZdUxxRFlFUmx4L1l5RjgrZHJsSUg1eDdlNWZMMUhNdTZWbjVtbXhCYWlCMWI5aUo3RFlidjMrSGVSSjdOUFY3ZSs4SGZjcTZsa3pVOVc2bnpRN21ZWTNqc0laNk9aL0U5bHFXd1VMSVQxM2pudlJ2RU94cEpEdDdCV1A4cTdiV3oxQ3pySkI4czBiNnNnN0txMDU0T2NOZHRXMG9nem9xZUdLYWhVOGpuMFEwTEd5ak9wakJpdGJRMmhxbThkdE9UUTV4OHI0K0dwellRZXdKNEk2bCsxbTEvaXFuRSsvejh6ZStoQnVOc2ZlWUZXcUtCaGQ4TENXOHdVSjB3MVhadVlQZjZZVTcrNmszSytPalo4alJidXVvSXF5SDI3eG5oL2RQdmNLVmswN0p5RzdzMmRCR015ZXpaczRVUFBqbkIzL2VXcU8vY3hITTcxaFAwaHRueDNHRm0zei9CRzk4N1E2aG1PUWRmMlV0ZHRJNm5Ybm1WMlNQSGVPTjd2V2pSRmc0ZTJrTmRLSVQvbVJlWk9YS1VYLzM0RFlRL3hvNTlMN0c4cVI1ejEwSEc1dC9ueUUvZVFQTFZzZmZRSVZZMDF5RUZEN0oxK2hjYytlbWI0SW55ekpjTzBlWTNPSEc3bjhueE1RckhqM0R6bEZPNVcxNytFNzcrekZxczlBUW5QN2pFK3ErdStDZUJOeUR3K2NPMGRxNW5WV3NIbzROM3VIVHJNZytXMTlFWk5Pa2ZIS0c1ZFJNQjd4T0FBQnZLMlRsNno1eGlvdURGSzV2TWxRVTdXK293QXZXMFN5RjBTMkFVNXFnSnd1eTRrd0luS1I0YVc1ZlJZSnVVaXdVS1JXZGx4aXlsR2RGVU9wdnFGaVdyRmJoNzhoUVRyZnRZOVNUd0JvbG82MXFlMnozREI2ZCt5VFZkcG0zVmR2WnRYbzY2YUVDaWVYMTRQWTZ1WHZMVjgvUnp6L0Ryajg3d3ZSdW5DRGF1NE5DWHRoTVBodG4xNG1HUzd4N2pCOSs3akRmU3hMNW5kMU1manVEZnVZZTVvOGQ0KzBkdm9vUnEyYkh2QlRycW91RGJ5cGFSYVU3KzZrY1ljcENOZTU1amJWY1RBZFBQcmdmam5IM3ZKNVNGais3Tno3QjVSU01SSmNMK3A4YjU0TXl2dWFwRGMvY1dkcXp2b2paazgvUytIUnc5L2hFL3ZHQlMyN0dSUXp2V0VZLzYyUEhzSWFaK2ZZSWYvS0JNcEg0NWgxN1pqWmk3eHAyN0R4Z3Z6L0hPajRjUWdMKzJqZC83OXI5Y0F0Nll1azQyUFU4aVVTQ2JMMk43RitqcWdWQU1Nek9PeDFMeHlBcEM5YkpqMDI2RXBqQXllSWVCeVN4dE5UYnZ2UG0zMUxXMDA3TnNGVEcvUXFtUVpYeHVHbS9kWm55ZnRRNGdKTHpCTUpvcWtJRlNxVWd5T1k4RW1IcUtnbDRtazBxUThEampVcU5ZeGhPTVVoOXZvam1ta0VqWUtMS0VwUmZKWlBLVTByTk1Hem8xUzk1ZGdsamJXbjcvRHpwb2JLMUZkVmV0WlZYREo1ZXdiQmJubmxIS0plaTcyY3Z3aUU3aDNWbE95eElpMk13clgzK2RYVDI3Mlh4L211Ty9lSk95SFdEanZwZFkwNnpTKzhaVkhveFBrVHh6bElHTERtMS8wOEV2OCtXOTYzajU0RFRIVHI3RFpVT21wZWNaZG0vb0loNzNVOXZ3bUI1TUtJUkQvcVZ5UnlIUVBGNVFuSlc5WUt5UjdsampwMXU1Sk9QMyt4eERUZ0d4MWpXOGRtaU1EMC85aW44OEsxUFR1WVd2dmJpWjRCTlNDV1hWZzlkNjVGbVdQWVJEQ3pJRmMrNE9INTZkcFh2TmVpcktIQ0VyQlAxKzU1MG1aT0xMdHZEaTB6TjhmUHpuWERBVmxxMTlscDFyTzZBOFErK3hvN1Q0dStob3EzR2ZWWU5RT0VJc0hDYmdDK0JmdVkxdnZKamkvYU0vNUlLdEVhM3Y1SnRmM1V0VWxMaDIvUXg5d2IyczdXeXFnamVxNXNYdlZSR0E3QW16ODhBTHpMOTNsSjkrL3k1S3NKYURody9UR2RVV0NURVdOejJKWkNxREVZd1NVQ1FVcjhudGk3ZnBPclFldndxRzVRQ1dqOHBFWkUrSWxwWmEzajc2RGszZmVvMm45NjdqdzVPL3BNLzJvQktrTnFJeE4zeUhoMGtQZTE3ZHpNb0d3Y1RRQ0xkdTMyVmJUek1oMTZoYTlUU3dldXRxUGo1K2d2cjI1UWdqU3pLNWFQNWJ6cERMRjdFdGkvVE1RM292WDJReXZBbGwxMlprMjhJMGJTUkZRNVVFcHJrZ0NkVUxTYTZmUGsydDFFQjdhK3hUMS8xRitkMHJGWGxNWmRMdU1DYWNaeDViUnBZa1IrcXZLbGltaFdYaWVMOHNramxWcEQ2U1N5K1EzY1FkU1piZHFiZUxVVlFBRUFCSlJ0TlUxd1RZQVJ3c2V4RTNSdUJLZFp4QUNteTdrc2lNa0JhZXVvbzBlSUc0cy9BOFdoVnBsTnQrSlZHeE9uQ2ZPd0dXNGNpY25XMWR5WW9zb1NpeUM5YUlLbE5JVVJTRXBMaU1ITGxhZDFWc1NKaUF0QUFFQ1FsSmRoZ3NuNHFEcWhUYnhyWWx4K3R1a2JseHhZbEZBRmdWUmswRm0zSEJHOEJjVkw4T3dHT0RrTnpJNzByL0Fuekd4TjgyYlN4VEFtVkJBZ2NDaitaNEtGcVc0UUI3THBoUUpmQkpTcFdobzhpS0F3UzZEQmJMdGpFdE1BeWRzbDdDTUF6WDkrVXg1K0hlbHlvWUowa0l5M0xVQnJKelhOc0ZXejYxNmFMZENVQ1JiVGYrdlBLWkkrZXlKRmZXNWZDSTNPOHF0U2FxZ0lwVldVU3E0RldXd0NNNXNyUzV1UVQ5QTRQNEFpRVVqK3FraVVrU1ZkY2JJYkFzeS9HT00wMk1RaDZQWk5IVVdJdGxtVldneTdJc1ROT2lWRFlwbHd3VUEyVE5Xcmova25CajBxVXFHOHJ4VC9ydFpkNzg5cDdaLzQvRmZtenIvZDBydHUwTVJrY2VEREk1T2NuTis4UFlvU2FlMmJPSHpwakMzSHlDZTlmT2MzZWd3TEpkbTJqVk1seS9uK0NwZzRkWVZoLzhYRGQ3NHNaNy9JZWZmRWc0M1BMSUNxTEI3TUI5MW4zcmYrR2J1enV3N1FKbmYvSWZHVi8xTHptOEFzcjVGRU1QeHhrY3VJV25jeHVIdHEzRDF2TVVUVUhRNzhjbzVraW5kY0sxRVR6SzV5Y0RENXo5QjM2YVdNLy8vTktXSlovcitRUlhQdmdwSjhaTlhuemxEMWpWR0VRV0ZzTzN6dkRScVY1U0piQjlZZmErOEJwYk8ydlEweFA4L1hmK21wR3lqOXJnSTU0M1pvRzV5UlNIL3VKL1k3VjVoMk9mM0dQRm51MDArQjNEckZnNDVFaVBiSU5ibi93RDMvbkZCU3h2SjY5ODgvZjUwdmJsUzNTWGsvZDZlZS9ZS1ZLbEN1cHNrdk8zOE96V05nYXVqckJxV3crVDE5NWhzdmxGZXJKWCtlUnVqb0JIZGlsK0JyTXpzK3o3K3AvejNLWldybi93SmxjenpYenRsUU5Pc3M1amltVWFEUGRmWVd4eWpwdDM3MUZTWSt6ZWU0QTFMUUZTcVRRUCtpN1JlMldjK3JVYldOL2g0ZHlwWHJhOS9HM1dOZnVxcXplUEsyWTVSeUpaUU5NbitPNGJuN0Q5NjY4akJrN2lYN2FHNUs5bnFIOHh6clViQTJnalI1amI4ci95cDNzNnEwaDNJVFhCcWFQdmNuc3NpMldEWldqMGJIK2EvVSt0SWFncUNHR2pGM0xNejVlSU5NVFFaT254YmRQMXF5aGswNlN6QlNUTlN5Z2NkdVFnVkF6bWROSnphYlJJREo4cVlkc1dwWHlXVkRxTGlVd3dFaVhrMHdCSE1wWktwU2laRUFoRkNQcTl5SkxBS0JmSnBOTVVkQk5mSUVJNDZFT1dKQ3lqUkRhZEpsc3NvL2xDUk1OQkZGbGdXd2JaVkpKTXNZemlDUklOQjV5QmdHMlNkODlWcUY0aTRiQWpCN0lNOHRrTW1Wd0JvZmlJUk1ONFZCbGhXK1N6S2RLNUFzaGVJcEV3SHRrbW01d25uUzh0ZVhINkl6WEVnaDdtNzUzbXI5L3U0N1UvK0Facm1qL3ZZTDdNM1pQdmNYNUE1VXV2djBodFFNWTB5dVJ5ZVZTZm43bDdsemw2c3A4ZEw3M0M2dFlZc3FzUk40MGkxODhmNWRLMGw2KzllSUNvQjdMcERLYVFHYi8rUGgrUDFYS3dLOCtEdkovbGtVWVFNRERWejN4aWlrbFJ3KzhkZnBXV2lQT3NtVWFSb1d1bk9YNzJPaGtkc0NSQ3RjdDUvcVY5dE5VRTNiWm9rSjVPb0t0Qm9qSC9FeVVEdG0xaGxBcWtVbWxLcGlBUUNoTUtlS3N4bzJDUlR5VXhaRC9CZ01jWmNPa2xNdWswK1pLTzVnOFREUVZRRllGbG11VFNLVEw1SW9ySFR6Z2N3cU02TXJOOE5rTW1XMFRTdklURFlUeWE3RWlEOGhsU21UeVdVSWxFby9nOENzSzIzYzl6bUNnRUkyR0NYZzlDTExTN3NpWHdCY09FL0Y1a0NZeHlpWFFxUmRHdzhRWENicnNUbUVhWmJDcEp2bVNpK29KRUl3R3NVbzc1K1JUbFJaUjJTZEdJMTlSV3BTVEZ6RU4rL0wvL0ZmMWFEVFZCaGRuWkVacWUvVFArZkhjand3OGZrTWdVbVo4Y1lEZ2I0c1dEdXpFVFE0eE96WEhuL2hBNUVXTG4zdjJzYVFxUVRxZDQyTmZMdFp1VDFLNWV6OXFPSURkNnI3Snl6MnRzWEZiekc5OGpWaW5MOFdOSG1Dd1l6RS9OVUM2YllCdGtFaW5VYUExZUdZU2tVdCsybVdlZVdVdk03MFdWQllWOEVjM3Z4MDdkNDYwZkhtWFdNUEMxYnVhclgzcWFHdWI0MlkrT0U5NnhqNFByR3BGczIwMkpzQ2psVXd3UERKQXU1N2g1K2lacnYvTEhiRy8zTzZ2WmJrSmVybVF0eUExa2xYQTBSdENyVU14bFNHZHl6cjJNeGZCcGtKMmJJMVVvczJoMmdpOFVKUmJ5WTVVTEpGTnBkRXZnRDBiY2R2ZW9wNExiVG8waTAzTjVvclZ4TnhyY3hyWk1zdGtzUXZVUmZJSjVQNEJsNktReU9iekJFRDUzVWNUUUM2U1RhWW9tK0lKaElrSC9FeGdsRm9WY2hwS3RFdmI3cXBNRHM1aGhPbWxSMXhoQkFheGlpdW1NU1R3ZWRhUE9iY3h5aVVRMlR5Z1V3ZU9rQWFBWDg2UlNhY3EyVENnVUllRFh3REpJemM2aGhPSUVBNTVxUkh3NW4yR3VyTkFZOFR2c0FyM0FmTUpwK3g1L2tFZ29nQ0lzc3Vra0pjbFBMT1NyWGtNcGx5WnZLa1JDZmllZHh0VEpaVkprOG1Va3pVYzA0dmFiaXlzN1A4TWJmM2VVWllkM01IM2lmYXptellSTHR4bWExVmkvZGdQVHc3Y1lMWWJZc1hNVHF6dGE4S3N5Umo3QnNSLzlnTDdBRnY3NDFlMTRqQ3pKZEpGUUxJNUhNa2luMHBRdGdhYksyS3FQa0dLVEt4b0V3MkUwR1FxNU5IbERKaFlKTFRITEg3dDFubVBuSDdEelM0Y3AzSHFMRXpkVFZFbUZacG14QnprMkhINlZaZUlhUThWNmZJVlJrclN4WVVVRHNpUW81Skxvd2tmSXB6blg2QW5TMGQ2Q1VpNmlCTUlFL0o3ZktELy9vbnorTWpRMHhPdXZ2MDVuWnlkdnZmWFdId2todnY5ZjRyai83M2Yra3kzTEVqalFZQkVBQUNBQVNVUkJWS3FxZ2IwQTN0aTJoYkJ0RkZsMlpCeUs3RHozbGxtZHNGZDYvMnJVTnFDWHl1VHllYnhlTHg2UEI5TjAraGpic2xGVmxVQXc0REpwTGZ6K2dBc2FWU2JiYnZ1dG5FUlZobE5oY3l3d2JhcEc1bVpsZzZYZ2lIQW55WlpMdWFpQU5rdDZLQ0hRRFFQYk11aTlkSkVybHk4aXl5cmhVSWhJS0lpa09HbFNRcEpRWkFXUHgrTktkMlVVUlVWeFFXL0FNZksxckNVTUVVYzZwbFFCbVlYRFBpSnpzbXdzVjZMbXFIbGNKbW9GdE1CMlNDaTJBRGNBeTdWd3dUWk5iTFBDTGxrQUk4U2pmWEdWZXJLNE9NZXdUTWZYeUVIdEtxd21RU2dVd2pZdDhvV2Nzd3NocW9IbHNxeWdlanlvaW9LbWFZNVhtSEJNZml0SllhWnRZaGdtdXE2ajZ3YmxVdEdwYjVaR2ZGZVVjbFdCazJWVlU4b2NqN1FGNXMxblNZZHMyOFl3RE9hVDg5eTQyY2VGczcyVVNtVUhuS2tBazY1WHorSmdMdWQ4L3ovMjNpeklrdXMrOC91ZEpiZTcxZEpWdmEvWUY0S0VRRkFFRnkya1ZvNDRFYU94cEpGSDRZaUo4RGpHTVhiRXpOTTgyQkYrOFlPZkhIN1R5R0ZiSGxtS0NZOUdra2Vha0VSS1FaSGdDcElnUUlMWTJRQWFRSysxVjkwdGw3UDQ0V1RlZTZzYklFU09RUGFRK1l2bzdxcGI5OTdNUEpsZDFmbjE5LysrNXFmRzRnaWVRMHJJVkV5MzIrZkVoWHM0ZHVmZFJKMU95RTFWYXVheUVzMzlhVjFzZ25jVW96RmlPdUdCZSs2Z0tuT3VYYnZDc1dOSEtVdkhHMjllWVhQdkFLYzBXYjlIbEhWUUtpS0s0K0RXRW5YYlZuTkdCY1JSeE8vOHovL0RiYW1UM0pZNzlYZk5qNUo0TTlwK2cyODg4VVd1bXVOODVNT1BjR0tsWHdkNTFkWkxhNW51dk1rWHYzV1IxZVBINmZTV3VmdjA2Vm5UeWpzeDNMakk4MXNWRDU2L01Hc2VDbFJjZmU3YjVHdjNjZCtaWmJ3dmVlUFpyek5hZTVRSFR5U01iN3pNWDN6dUtXUzZ4aU1mL0FEbmpnMitxemp3dDJYbmpXL3lmSDZNajk1ejR0RGorZDZiZlAxcnIzUHZ4ejdJbW9xUXNxNkxjM1llVENvRVdvZHdYSk1QZWY2NVYxazVmNEZqL2NQZWRHZkd2UGJNaTNUdSt3Qm5CdUdIbk5UNmxuOFllKyt4NVpodmYvNlBlYlc0d0dNZmVaUlRLNTFEWC9mZVlZMjlTWE1YbUlOdDN0emNZZi82UlM1ZUgvUHdUMytDZTQ1MkQ3bU13UERteTgraDF1N2k3RnJFVi8vam56RTkvaWdmL2NtNzM3WmkzZG1Lci8vTkgzSnhmNFZIUC94QnpxOE53Zy82dXNYQU9Zc2RiZkhFVTg4UUw2OUQwdVBSZSs5Q3liZSs0YmlaZk9kMW5yMWhlT2pPRTJ5OCtScDY1UXpydlM3T0RIbnhXMS9oMlZjM2VmOHYvQnIzckRkVjF2TTFXQmdMUmtxTlVtOWpJVzM1MitGS1huL3lpM3poTmNrdmYrSkRyQTNlL3Vidk1JYXQxNy9ENVIzSjNRL2NSVGRaeUkzd2xvMUxMM050VDNIUGczZVNSV3AyWFRoWGNlUE5WN2d5MWp4NDk0VTZUSmtRelAzYU41bjA3bVBkWG1Vamp6bDk2Z3l4aHAwM251R0pwMTlnY09GUmZ2STlkNU5GOC8vcGR0Yk9tM1VJUDRDVlZyZitBNi9sKzZJcWRybjR6ZS9RdmZNOUhCOW9ycjMyRkZ2Sm5ieG4xZkwxcjM2Rk56WW51S2pEUGUvN0FQY2ZTM25oYTUvbU93ZXJQUHpvSTl4MVlnV3RJMnBIUDg1YXlvTU52djdNYzBTcko4bGl4ZDEzM0IxY2pPK0FNeVdYWHZrT3JuZVUwMnR2LzNOQUNCVnM4b3RmcnIrSFZuVllkR09acHhqeHduT1hTRTZkNDhMeHdVelk4OTR4MmIzSzE3L3dlYTZNUEoxekQvR0pEejVJK2s1em9TMC9HcFJqdnZYMEt3enVPRUp4L1NwU3hMeTRKL240Kys4bVMySzh0Vng3K1FtK3ZkdmxzVWNlWWprVlhQdk9VL3gvZi9KWmxoNzlKUC93Wis2bkcvOWRTQ0xoKytqT0pPUENQZWZRVkJ5YVhEQUZyMTk4Zzd5elJOOWZwM3Z5WVpiY0ZsLzcvRmQ1ZlcvMGx1OG8ra2Y1OEljL3hQbTFkMGoyYi9tKytHR0pONy8zZi8wZlhrY3h2WDUvbG1NRHdURmhxMm9tbU9pNkJZZEdIRDRrUm9pWkE4VWF3M1F5SVVuU21WdG5OQjdodlNlT1l0S3NHWU4yS0tWSmtqVGNvTmRpRFZBbnhZcTYvZXJ0Um02YVN1Ym16di9XMnlvL3kwOEozRnJETGJETzRxM2g2MS8vS3Q5OCtodkVjY0pTZjhEU29JK0s1dU5VVWFTSjR5VGtzRWdSOGttMFJncUpiWVNYdXFscnRqMGwwVkVjN214bHZWMFJxcTluamtNZkdyMWNQZDR2Ym5ia0JVc0szcm5aNjRXc2IreTl4eG1MczdaMmZZU251OFZ6OGs3NDhHOG9Wd2NOQnhFaWpFMWxXVWFrRmNQUkNFUVFFSlRRYUtYcmZKYUlTSVYxMFZGY3U1VG02OTBFODFwck1aVWhMM0tLSXFlcXlycVVZK0YwelA3d0dHTUpnb1dzSzlIbDJ6cHZGZ1c5SVBvNHh1TUpMN3o0RWw5OTRodHNiKzBzREdTSDFXa213S2l2V1RHVG02aWJ3SHh0bFBMMEZaeFpYZUxZeWZPd2VvTHUyZk4wbHBhSjQ3cXhGZWF0WTgxcHJ2OWpKQitOc0h1NzNIdkhlZkppeExWcjF6aHg0aGpUYWNtVks5ZTV2bnVBN25RWnJLeWc0Z1FWSlNRNlFxb213SHYrczBBcFNaSkUvSy8vNnIrL0xmOTVlbHZ1MU44MVB5cmlUY3VQRWJaaSs4WW1zcmZDVWorN3JTdnJXbjVBT010NGI1ZWgwYXl1RG00U1YxdGFXbHBhdmh1Mktubm1TMy9PbDcrVDg5Ty8vTXZjZjJvWjNmNXcvYkhraHlYZS9QN3YvcTZQMDRSdXJ4dEdwZW9oSE8rQ1k4SmFHNnEzNjdFWUtlY2pLWXNlWmQvOHA0ZXZYVHRpUGo3a0ZrYnZaaTZkT2xkRlNZMmNpVGZoNXJmNTc4WlpjT3pzbHFrUlJ4YWNPSTJGWXJZcjlmNFQ4a2VhZXViRmNSL25iUkJhZk4wQ2hPVnJYM3VDYjMzemFaSWtabmxwaVpWQkh4WHIyVWlQMW9vb1R1dVE1ZUJVaXFLb1B0NHd2RFFUbXVydDZEaEM2U1pJdkI1TnE0OHJqSENKV1IyN3FVSXJFcEo2M1JiY09lRmdadTZaNXZYZStUREs1dDFoTjhzczI2ZlptYmY0bmpJN1djRXgxTFFsQ1JuQ280VVFKRWxLSit0eU1OeXIyd3hEZzJZY0pTUnBRaHhGUkZGRUhDY3poOHdpenRYQ2pURlVWVVZabHVSRk1STndEaC9qL0p3MkkxWkNTTFNPRG9tS3MrZmY4bG00VnF3MVRQTXByMTk2a3llZWVKSkxsOTdFZXNkaXBsNnpPRzVSZ0VUVUlkTXpBeEt4RUt5bU1XdWRtTjdxTWJybjdxVi81MTBzcjZ3VEpRbENpdHA5ZGJQTHlZRjNUUGIyeUsvZjRKNDd6M0l3M0dkcjZ3WW5UNTVnTkp4eTlkb0dHd2RqVm82ZnBOTmZJc295b3JyK1hkYm5ZRGI2SmNSc1RQRi8rUmYvOUxiOEFkRm0zclMwM0k2b2lDTW5ULzZ3OTZMbGRrSXF1cXRyZEgvWSs5SFMwdEx5bnlGU2FlNTk5T2M0L3hPQ2JyZkxiUnhwMFBJaml0SUtuQ2NmVCt2TWtybUxvUWxKVlhJdXhKaksxSmszaXpmVTg2d1U3ejIyY2tnVmNqcThjL1VOY1JPRVcyZDR5T0FzQ0MycWdKaFA5aXhJUWlHN1pYR2NhbkV1cVJtZDhyNTI2WGlhWUJ3QlNBWFlKcnhrSHZnNjgrbzByaGZoRnR3ZVlkL21RY01oYzBWSmlaYnp4dGM0aWxCSzFXdlV1THpud2hGUU4ybXBtVk5KTEdTanpENFR3YUd2VkQwS1ZhL0w0di94Tnc2Y2tCc3NaOGNqUk4zczVCVmlRZnhvenNsOFJkWGk0aTBzWGIzUGd0bzlXcnQrYXQxQUNrR2N4Q1JsUWxWNnROTG9KQ1ZKWXRJa0prbFRvaWdPNnlUQ1NaUWk1R1FCOVZyWnVwbXJ5WE5wUXJIZElmZE5JM3c1NTFCUzRYdzQ5N0s1VmhZUFM5UlpTR0VWWnNjVnhCdVlqc1pjZnZNTnJsKzVTZ2hZcm9XdG03Ni8zbHdnNmV2YWN5RkFJNGlWQW04WVQwcDB0ODlxSE5IcmRralNKRndmU2hORmF1WkltNDE5V1FQV1VDeUVYRGVDWlRpV2NQNTFwTW15bEN6TDBHbEtWSThqenQ2djJWL2ZESTdkdnI2UFZyeHBhV2xwYVdscGFXbjVrVVpJU2FjM2VLZW04cGFXZDQyeU5PREQyQXlFMFhhOG40L3YrUHFtVTBtc3NSaHJpS0lZSVlJb0VScW9iRDJHYkxHVm9TcExJQVN1T3U4b3F3cGcxdGprZlQxbXRKQ1pVNVlseGdiSGhhM0hYMXpvTEE4T0dqeVNKbGNtdEdHRmFJQjZQTWVZMmV1Z2xtcWNENWt3Z3JwT093ZzUxbHAyZDNmeHp0UHY5MG5TaFBGa0ZGeEd3cU1VODZwd0tldUs1MUFUSGtKMDFieWh5dnZnMmFoSGZHY3FnUUFwVkFpemxkVHJkVk8xT2lDY3dFdUw5NDF3SXVzeG5QazVDczZidVZUUmlGYkJuZUlRMXM1Y04xNDBnYnQxdmZpTTJlelc3SEZQRUREOExBQkcxbUhRdmhiWmd1T28wK2t3RVJEcGlEVE42SFE2SkVreXkveVpWMnVIOTlGMWptaFlqaEE2M05Tc0N3Z2pZTjZURnpsNE42c0dENGNtRWRJanZaZ0pIZ0lRU3M0RXZyQ2wrdm16TUp6d3NkS0tKRTFaVzFwbTBNdXdlMkZrdERyMDJ1YlAyYUxOMWxiZ1VWNlFLRWxIU3lJdHdJZEdMNjBpbEp3TExGSkpoRkEwZzFjTlVuaFF3ZlVsUlJqWE04YUcvQ01oUXlpeVpDWUVTaWxRdGJEVC9EcmtOR3BjVWplclRiY1JyWGpUMHRMUzB0TFMwdExTMHRMeUx0THI5ckhPY2JCL3dOVnJWN0RlY2YrOTk3Qzh2SUsxbGpUTjZQVzZwR21LODU3bm5udVdDM2ZjeWVxUjFSRFlPcnZwRHUvbmpPVzFWeTl4NXZScHNtNFg2eHdiVzV0MUk1SGl5TXBxM1FGK3lGaHdLSXRzSWVwamxpWFQzSzdQaXdEcXJ6YW1ISEg0ODVuSXNaQk1PN3RwRndJdnhXelVTd0JmL3RMbitZUGYvNzFaR0xGU09qUm0xUUcrV2twVTdZZ0lOOWk2RmpxQ1l3ZmZaQUhOTjlZSVBrM284UzJWMkdIRkVDcTRueHBuQm9kYjA1c0Z3dGRodU0zWHZCY2gzOFl2U2dkQkpBcU9vR1k3OVk3ZGtoa1QycDhhcDR4UUlKVUlRaExnYkJDOHV2MCtLRWtrTloxT2x5ekxha2ZKd2ptOEpRMmtFWmdrVW9Ccm5EZk1uVjNHV3F5cGtBc3h3WjU2QkUvVWtvZ0krOVhNTThtYnR5Y09iMUo2U1pabHJLNHVjL2JVS1lxOHBDb3JoTFZZNFdlNXlJdDdLd2sxNzBxQlZvSlVRMGNMZWtsRUdrdTh0ZUU4MXU0eEpRV2lGdkxlMGcxVEMwWGV1ZEFRNVN6V21sa09wN0VWeHRvZzFDa2RSRUVsa0pKWlMxaTRGaGF1M1Zxa3ZGMXB4WnVXbHBhV2xwYVdscGFXbHBaM2tXTW5UeExYdVNWRldiQzd1OFBwVTZlSTQ1ak5qVTNXajY3VDYzVkprcFNpS0xoMi9RWm56cHloMitzZHlyeHA3bGl0TVZ4TmJ6QllXYVhiNjFHWml0M1JFQ0VFVVJ6VFgxNnVuUm91VkYvWFkxSGlacldpdVRkZkVIbmVQcnFZbTBaTURuM2xKaFlkRGMzSFliUkhLWVdXb1I1ZDZsQmcwTFFyeWZyckNJRldzbjU4M2dnVUptNW1zYmNneGV3OWtRVEJha0hZYVhaYUNGQytkaVBWSTJVenAwWHo1TnE5Y2JQNEVnUU1mMmp0ZkIyYVBOZXMvTXdWODFZQnhtSFVyTjVTbldjVWhKTmFxTkNhVGhZS1FDS2xTTk5PeUQrU29SRnJKaEV0akcwMUlrVVl3d3B1bWpBUkZ1eEpUWlc0OTU3SjFPTmRhS0RDTXl1Um1OZlh5L3JZNVdFZjBWdUdNWHNrbmpUV25EMTdCaWtsV1RmajlkY3VNWjBVSVREWm10bTZDZ1JhQ2xJRldhenB4SkorRnBOb1JhUlZxR1AzWUl6RFpSbXlreEtuYVRqUHMxLzFhWm01WXR6c2VuRFdJUWp1TTJ2dGJIM201eTBJV290T204YURkRXVPenRzZTgrMUJLOTYwdExTMHRMUzB0TFMwdExTOG13akI4c29LeDQ0ZVd4QVZBRHpyUjlhWlRNWVUwNXdremVqMituejR3eDlwWG5oemhFaXQzM2lTWGdlVXFBVU1RYXcxUlZVRzk0R1NTRHhsVVZFV0piM2U0TEQ0MEx6M290QlI4M2FWQ0lja21nWG5qWDhMOFVhOHBiU2pzTVlGNFdZMjRoUDBsa2Fna3ZVb2tCUVNoOEFMSDdKNkdrZlFvWGNXZGZCd2ZSTXVGUWgveTM1S0JBNFhSQVNsdzllYlZxcjYyWEp4SkdlV0Z6Ti9wekRXZFd2d3I2amZMSWdwYjdOd05JS0FXL2g0N29ScTNFSlpsb1Z3WmtKVHE2d2RLQjdBK1hwMHppMElFOHlDZCtjaWgwUUpEMUdFQnhKck1WV0ZNU1ZGYWVZQ0VpeThacjZtb2xaSjVtTFJ6Y05LekdxNkhZNDQwWnc1YzRvMFRlaDF1N3oyNnF1TWhrT20weW5XaEJEdU5OSjBZOFVnaXhqME0zcjlMc3VyeTNSN1BlSW9RVVVSMDBuQjlSdGJERlVISHllVTFpQ3FrcmhPM2ZGNG5HZDJIcFVRSVVEYUdrWUhRd1lDaWpLRU5UdnZLTXFTNlhSS2tSZE1TOC9CYUVpQkk0NWk0aWdtMGxFSWFWYk4rRm9RdjVTVW1NcHd1OUtLTnkwdExTMHRMUzB0TFMwdExlOGlUVzdMVFBTUTRhYlkrZURFU09wNmJGSExHR0drNmExbEZBR0lLT0xCKys2RDJ2MmhSTVNGczJkeHpqZVdBcVQzcEdsR21xVDFDMjhkYmZxZWp1RnRIMzhMcDhsYnZNNTdUMVdWTTFHaW1iNmFWVWpQUm5qcWp4dFJRZmlGTGRTTlIzUDVpVm5MMWFIUk1uZlQxcHRQNTlhaDhEcFpDeFRxTFk1c1ljakkrMW5ZNzFzNU05NjZNbndlOE91OW54ZDJDVEVQN1pXU0pFM1JTcEVtS1Q1MjVFVXhjelk1Wi9IZVlxMmxMRXNxWTBJZTBVS3JtRktLS0lxQ2EwazI0MlllclNOc1pPdjYrWHIwYmtHQWF2WlhOazZrWm1lYjg5S1loWVJmeVBacGhLZjZEQWlCaWhSSGpxd3luUlFjN08zZ1RJSENZOG9TZ05YVkpSNTg0RDdPblQxRDJ1dWdrd2doVmNoSUlnUnU0NkYvZHNybC9Ta21VcmpTVUxvQ1Y1blpHTlhpOVZzblIxR1ZCZE04WjlCSk1kWmdUR2pyc3JadWNYTzJUbkVLZjdPVURLS204Qzc4Y21JMlBpaWFhOGExNGsxTFMwdExTMHRMUzB0TFM4dVBKUUxCamMxTnZ2SE5wNWlNYzRiREVkNUR2OStqbDJXQVoybDV3TU9QUEVKcEJNOTg4MW51di85ZWxwY0g5VDNyWVNISE84OGJsOTlrZVdXRmZyK1BBemEzdGtGQUw4dm9kWHVoTVltNU0rWUhPUTdpbUxkUjFjTXJZY3pJT3p3TzBUaHE2cXlWUXhuRW9oNXRhc1NEUTIxSllpWW9lT0ZScUptd0lweXYyN0FBNGZCdXdlSlU1OWJnWFJBQmZMT2lDM05nc3o4YkVXaittTDlwbU96d1duNjNkZlZ6Y2FsUmI3d0wrVGxLb0xRa2ppT2sxRVE2d1RwTEhFRlZsVGdmcXIrcnNxUXFTNHlwWnJYczNvT3JkMVVwaGRhYUpFbUlZbzhtRHM0ZGFWQlNFc2R4UFlLbGFqR2pZV0VnenpmSGFmRDJwdVB6NG5EV2puTUkxMXhYZmphcTErbWt4RG9pMGpFKzlxeXZyWEx1empzNGV1SVl5MHQ5MGl4RmFZM1dJVkNZWnB4UEJBRW5TbEprbXZEYXhwUXJsMTdGTnBuUVBzaDFqWGpUNVBoNGEvSE9ZS2NUMXUrOWs2b3FxS3FLTkV1dzFtSzlwN0tPTk12Q2Z0VjVVRXBIWVZSUDFWWHk5ZmlaVkdFN1NyK1ZrSGQ3MElvM0xTMHRMUzB0TFMwdExTMHQ3eUpOSTlSa1hIRHAwbVdLb2tCSVFYZlE1OTRISCtESzVUYzVmdklrdms2bjNkN2RvYXlxdHgzRmNjNXg5ZG8xc2s2SHBhVWxUR1hZT3RqRmUwOCt5ZWozK3ZQR3BiZWF1M3FYMmQzZTRZVVhYMkx0eUJvcnE2dXNyYS9OM0VlekcrYkdrVkxueCtEODNKM2tIYzRiZk9YeFVvYWdaUkh5WGViSFZJY1BLeHV5WFdnY0pLSTJtZHdrdUhnYmhLQTZqTG54ODl3YUFyd2dYb2k1aU5NOGI1NDN3NnhCNmRCckRyM25YQXlhVjFVQnRVTW1UWkl3d2hPRjFqQUVHQ093VlVXZVQ4bnpLY1pVb2VITGhzYXhwbG8rNkJrQ3BTS3NxakJsU1pJbXBHbUhPRW1EMjZUSkdJbzBZdXFEZU5WTWkva2d3RmhiUnkzUERra2N2bmJtYzJZQVdHZnd6aTY0bjhMeHlycnF2dFB2c0g3OEtQM0JnTFRiSTRvU2RCeWo0aGc4bE5hU3hMcHVGSk96RU8xSUN2cmRqQ005bUV6R0RNY1RyQWZqM0NGM2wzSEJkNk9GUkF0SkowdlI5VmliY3c0cEJNNTVqQW50Yk5PRElhVjVneWlPaWFLSUtJclFXcUdqaUNTS0VFS0V2NDlLTU9qMWNIVnV6dTFJSzk2MHRMUzB0TFMwdExTMHRMUzhpMWhyRVFpT0hUL09aRm95bmt5WVRuUE9ucm5BM3Y0SWp5YlBMYzRFWjhYQndaREpaRXBaVmd1M3lMVVVJTUxOL2NhMTY5eHg3anhWVldHc281dDBtUlE1WGlxTXNXODVQclRZSURVYlI2bS84RTZTenFMR1VXc3Y5VmlUbUxVTE5YdjU2Yi80TkgvNlozK0dWQkVmK2NpSCtPZi8zVDhQYlVqT0FRSWxGRGlKclR3NGl5ZnNyN0FxaUN0NHdDS0V3UXFCa28yNEVZNm51ZUYzT0Z4cEVUS014T0RyMnZCNkg2ME5WZVpDaFZFbDV4eEMyRnRIaFc0NTFqQ21JL3poQU45UWhjNkNsdEdzUWowR3RUQldOQStFRGtIQjN0dlo0a2twYXlFaHFldkE5YUhzbXRGb3hHZzhvcW9LckxINHV1bzdmTHd3K2lRRmdnS2xKVnJwNE02eHdhVVNSUkZLU3JUV3hIR0VVb3F5RWtFQXFrVWNYeCsva1BJdGNxY1hSOEVXQkEzdjVpMWJmdjVjNnl4Umt0Q1RnaVJOU1RvZDRqUm1aWFdGOWZYVjRMaVJUWGl3Q0psR3p0WVdvckNLM2I1a2VkbHg1N21qYk85T3VMNnh5ZWIyRG5scE1EWkVOMHVoTU1iaG5hVndVN1JJRUlDMUJvbERDWWsxQnU4ZHBxclkzOW5Ic1JteWN1b3hNNlVVY1J5UkpDa2dLY3VTTkVzWWQzdE04OGt0MThQdFFpdmV0TFMwdExTMHRMUzB0TFMwdkl0ODdZbW5tcFJZUElvb1NvaDB6QXN2dkVCamczanQxZGQ0OHNrblFYaWNoYzkrN3ZOSTc2aWNtN2xJdlBkMVVHdTRNWDM5OVg5Zml4S0VTbWp2Z25QZ2xwdnJoWVlrNytxYmRUZFRjMmFCdkQ3YytEZWpKTDZaWndvcVRlMW84UXZDVDNpTjgzWXVYRGpQYzg4OHkvN2VBWlcxdlA3NkcvenIzLzdYRkVYT2xjdXY0eERzRDhlTUpqa3EwdGo2bUdZU3lFS1ljeU9KekErbVBvWkRTa01RaEFDRVVDZ0o0OUdRMFdqSWRKcWpsT2IwMmRPNHV2SEoxNDZUa0xNajVvZldLRkkwRC9oWjdzNkNmNlkrOXZsVHBaaTdmVVR6V3BpdGo1aTVoc0tJVTVxbWRMczlCa3NyREFaTDlQdDlPcDBPU1p6aVBlenU3dkRDODgrenZiMkZ0U2E0ay9DSGdvb2Ixd3hRandKcDRpZ21TUk82blI2cnE2c3NMYStndEtJeUliUjZQQnl4dTdOTFVSYTR4bmZVWkF1SjBNWTBWL0RxN0p4R21BdVg3c3doNWIyYjVkQm9wZkRPTXg2UEVVcHlZdjBrOTk1L0w2dEhsb25qR0MwbHR3UkoxMGswU0ZVMzJnZVJ6WG1IOG9aRUNVNnM5VG02M3Flc3pqQ2VWQXpIRTBiak1kUGNZSjJtTkJXajBRR3VEQzQyNzN3UXFyVEc0SkVpQ0RWcEVxTzFSa2NhRlVWb3BaQk5hTGFPMEVwVEZDVlZWV0o5aFZZL3VQSEM3NVZXdkdscGFXbHBhV2xwYVdscGFYa1hxVXcxRXd1c04vaEdSREdlV0VjSUJBYkRYQkpvWklCdzAxdFBpbUM5eFRzWG1vZThCK2V3MWdYUnBxNUtkdGJoVEpOdElwckVYS0FlVTZwdmtxMFA0MFppNGZHUXArSVB1VHRDenNyQzYyOGFSNm9WbmlDdENJamltTHZ2dTV2VHAwNXhzSC9BZERybHhlZWZ3eG9Ed2xOVmhyS3FHUFFIZURUWHIxOExUVDkxZGJSUzh4YXN4b21pcEp5TjlqVEMwZHdWSW1mbWw2eVQ4T2JycjFNVTA3cjYycFBuVTRxOEpPdjJnb2pnUFFzZDM0c0hVbXRYWWZ0QjRLaHJ2VU5nemp6RFowR0pNTE14cGtWNVFpREVmTjNxYVRoMEpJaTlSQWcxYzlvNDc4bUxndkY0VEZtV0RFZERDbE54OWZvMXJLa1dscmcrTjdOOW1LKzdxUGM3U1JJNjNTNHJ5NnVjTzNlT3ROUEJXRXVlVDluWTJ1SHFsY3ZzN3UzaWpKbWRUOWRjWnpjN2tNVEMrTmtzZjhZekdoMnd2YjJOdFpZczYzRG16Rmt1bkQvUEhYZmN3ZnNlZmg5UkhDR2tRQ3FQa0JhTEJTOXIvV28rWnVhZHhWb1hjbjNxWDk0N3BCUW9wZEU2SXRhYUxJMVk3cVNZMVI2RnNlU2xZVHpPMmQ3ZVF4bEpEb3dPZHBHQU1ZWkpQc1VEa1lSK0p5TFczWHBTTGJpM2dvQnBzYVlFWDZGRWduUUZrYkJFYUN4dFlIRkxTMHRMUzB0TFMwdExTOHVQSlU4Ly9RMTZ2VDVyYThkNC9QRXZNaTBycEpRc0wvVjQ3TEVQa0NWcENLbDFoNFVSV2JzYmxGSklLV3JIaDhmWklPSklEM2lMSkl4bXlmcUdYaWdaR25rY2lBVkJ4anNidGxGbnhqQno0NFNSSXVvL1o4K2ZCZjdXN2dqUExEQjNQb0xsRWQ3ajhEanZNVldGQnE1ZnZjS1Z5NWZyc1J6RjNNTUJVbW1NRXh3TTk1amtlWEJHT0kyMUZxMkM2Nk9oRVZNV3FTT0F3M3ZKK1JkVkpJalRoSjI5YlNJVnN6Ullvbjl5aVNUT09CaU9EcjJIdTBtc0VIQklGQXBpaHVUdzZGbVRiNk1RMG9mbXA3Yzk2Mzd1eHBFQ3JUVlpGQ09qaUNqTmlOTU1GVWNVWmNsd05DSk9ROUJ1YVVxRWpzaU5EWTFOalN0bzRXMW5Rb3VZZnk2OHdMb3Axbm0wamhsT0pxUzlIbG9vNGhpNi9RR2RicC94ZEVyaDgvbzQ1c05lYjM4Y2dlYU1KR21IbzhkUGN2TGtTYzZkUFVPdjB5T0s5S3kxQ1cvQmhZRG9SbUNxeW9LcU5Eam4wVW9jV21kclBjWVlpcUpnUEI3aG5BMEJ6bEZFbG1Wa1dVYVNoaHIxS0kzb3hJcHVMQmdrZ3BXT1ltdDdpNDBiMTlqYTNpWXZjcnhmRENKdVRsM2pocXE5WExOOXJmK29yK3U5ZDFpREh6YXRlTlBTMHRMUzB0TFMwdExTMHZJdWN2cjBhUjc3MEllb1NzUGpuLzhDM1N3aG4rYWNPSDZNQngrNGo2b3FXVjVhNGljZWVZUTRpbm44ODQ5ejE1MTNjZUhDK1puN0F6eldHbHp0dlBucUUwOXc3dng1VGh3L2pqR0c1MTkra2JLczZIWTczSFhIWFVGOE1ZNHluMktNaGRwZElZUWtTUks4RUVESUwybGNJMlZaWW0wWTB5cUtDdWNkenBqZzduR1c4V1NDdDVhcU1sU21xdHVqd3NoV1pTb3FhNUZPRUVXYWc3MDkxbGJXNm0yQ2RaYXIxNjl3L2NaMXZCZmtlYzUwbXVPOXB5Z0tOZzgyY2RZU3h6RnhGTlBwZEltMHJsMHJ0UUJVMzQ4N1B4K1ZrbXFlM1ZQdUR1bDJsamh6dHNQcXloR01OV3h0YlRPZURJRkdCR25FR1JZZUN5S1d3OC9IZy9CNGIycEJ6UkVjUHZXYStkcTVjbE1MRmMyanZobjVDaHVTU3BGbG1peFZTQkdqVkFKb3JCR01oa1AyOXZkSmtpNVNLcXJLWUN2TFpEaW1MQXFhbHV5M2lPYXB0OWFNbTRWdGFwVlRsbzRreWVoMnVpUnhnck9HU0NtY3QweW5VeWJUYVJCN2NMT1J0TVh4cUlWVyt4a1NTYWVUY2U3TUdkYVBIaVZKTkpGV0NPSElKeU1tMHduZ2lKTTRCQ1I3TU5iVUdUK2h3VWtnS0l6SHVYQTlVanVwOEpBa0ViRWVrQmNWby9HWS9iMTl5cW9NbVVWMWprN1c2VEhvOStsMHU4Unh4UEhqUnpseC9DampDMk0yYjJ4eTZkTHJiRzV0VTFSbHlGRnFqdUtRamlOdVVhb09OWkgvQUZ2WnZsZGE4YWFscGFXbHBhV2xwYVdscGVWZDVPeTVzeVJaZ3RLYWYveGJ2OG54OWFQc0grengzb2ZldzliT0p0WmE3cmh3QjBrY3dtdjNEZzVBUWllTGFUd1BJYXc0RFM0WmEvRlMwQjMwR0N3dE1hMHFTRk84Z2pqTFdGMWRSUXBCV1ZxR3c5SE0wUlBjSlpKdUp3dHVDU0ZDUTQ5c0hEVyt2dEVXRkhrNVM1TnhOb1FDYTZrUVFsQlZCbGVQdUFqWk9HTkM5N2UxbG9POVhZcWlJTXRTbEpCMHNnUVZLWDduZi85dHJsNjlndlBnTUVqcGlPS0l5bGdxYXpoejZneEhqaHpoM25zZTRQeUZPeEJDc05MUDJMaHhuYlgxbzN6bjRrVU9EdllSU21LTXhWckx5ZE9uaU9NNHJGRTlJdVptd2NMaFJqMUpFMTUrOFNXMk5uZnBMUjlCeFFsYXh5aXRndmhoTGJQY0dtK0poR045YlVDV0pFd21FeTVldkVoUmxnaWhxQ29MVWhFbHdUblRaTDhJUk8wQ0N1cUhKNHkwYWVHUjNqREpTNWFYbDFsYVhhTTdHQkJuTVdWbDJUd1lzN3M3Wk8xWVFSVEZHT3ZKSzB0cFBNWUprbGlUNXpsSm5EQWVqMFBia3RCVTF0Zk5TK0hNZWhkQ2pTT2xHQmNRZGZaWldaK3lNdEFJSkVMR0dDL0pTOHRvVW9CWE05Y1YwdFU1UURJc21XaEd5SUl3SnFWaWZYV1pzNmRQc2RUdjRhd2huMVlJNFVuaW1DUk5rVW93T3RobnREOE03VkpxcmpqNXVnSEsxN2xEc3A0akUwTE1ncHdiTTVpVWtuNjNpd1MydDdjcGlvTEtHUGIyRHFqS0t6am5TTktFbGRWVmpoMDl4dXFSVlFhOVBvTnVuOVhsVmQ2OGNwbFhYbnVWL2VIQkllZFlnMTBVY2haK1gwaHcvay82dS81dTBvbzNMUzB0TFMwdExTMHRMUzB0N3lJcnkwdkVrU1pMRXo3ODRjY3daY251eEVyWGlBQUFJQUJKUkVGVVhzYnBzeWNaVFE3SXNnN2RYaGVwWkJpTDhoN2pEQWlRdFF2QzE0WUJVWWNMbDFYWmxDK2hsTVE2UzFtV1ZGRVpuQVJTSUpYQTQyWTN5SjdnY0JCS01DbHluTFVVeFlRYld6Zll1SG9GbDVkWUtkamYzMmM2SGxPT3hsVGpuTnhWeEVsQ0pCUkNCUUducVRJWFVuSDh4QW02L1FGbFZmTFlZeCtpTENZSTRZa1R5ZldyMS9ET2NlN3NhYlR3YUJsQ2piMXpSRXFndlVKR2lyR1VaS2xpL2VnS1o4NGNSV25ITkM4cHJXS1NUN0RXc0xXeHdYQTRwTlB2VWVSNUVKN2NTV0toWjJIS3pqdEtiME9PamxJZ0JKMjBpeWZHaVFTcFUzVGNDQzloVWJ4b25FbmdqY1U0ejJDd3hQS2d4L0JnU0tRVG5OZElxUkNpUXFjZDRzNEFXYisvRUlkRGxBVUNheDBSbHZYVkpSU3dzN2ZQNlZPbk9MSzJScWZiUVVqQjN0NlF3VkpGMWxubTVPazdpQ0tOZFpZazdWQldqdVdscFpETmdpQk5FNTc5OXJPaEJodUI2aTdUNlMzWEkzVnk1a0R5ZFVqeXl2SXl4MDZlWUcycGg1UUNhd3k5dFJQY2VmOVA4TXd6ejVCMmVxd2VXVWNwalZUUlRLU2JUQ2FJdXNiY3VncGJGUlNURWRWd2grbDRpcFloVzZlc0NxNWR2OGJ1N2c0cmd5WE9uVDlIdDVQZ2ZUajJjTWtGLzVGMUZsdm5NelZoeDFMSVd2Z1R0ZHZKVTVZbFJWNlFaaW5kckVOMitnelQ2WlM4S0VOZWxMVk14aFAyOXZhNGV1VUtONjdkWUhsbG1UUkp3SXZnMW9vaWxwZFgyTjdaWS8vZ29CNy9rd2dWL2s0Z1JEMG1WYy8rMVNGR2kwMXN0eXMvOXVMTkxjRk10d0hpYmExYS9oYTdYR1B6YTlUbEp2MzhiNGVmWDdqTS8rSzg4N2EvMi9OYVdscGFXbHBhV2xwYVdoYnA5L3NzOVFmY2ZmZGRLQjJjRkJma09hUVFIRHQ2Rk9zc1ZWbWdCMEVRK09BSDNzK3g5ZlhnbUJDSC9RRk5Qc25LWUNrMDZFaEI1QVVKQ2lkak1obUhKaDhJSWJDMU82TVpyNW5rVTZaNWpwREJjZklIZi9DLzhjMW5ucUN6SjFBSGh1M2xtRXBKVkdWSnBNWVhqaUtHTXBiMHlWQU8wazRIWngzVElxY3lqbnhjc0xxOGpLbEsvdnhQL3lOb21MREh5RStRUmNtUktxSHJvakJXdFJSVGFrZUdZa1drVEE1R0dEejMvY1JwSXFVd2UxZjU5cGMzY0VJZ29nZ3JCR1pTOHVyekdlUHhoR2xlTU54UFVVcmp2ZWZKSjc2QzFBcWxRazdLa2JXam5EaHhDa3VvaTVaQ3NIbjlCdVA5SFJJRnkvMlFvWkpFZ2h2WHJnZFhTNXFpb2dpUVdPUFF5cU85UjNzUXp1Tk5oWFRCRllKM29aMUphYUpZSTVRQ29SR0FyUDByWWV6STQ0V2wyK3ZocW9KT3QwTnZhWW0wMjBGSXpYZzhabmRubi9HMHdtT3BYS2k1Um9CT3UxZ1pvWFFNeGlLa0IxZFJWVGxLcG5nVWtSWEVrUWFsQVZVN3MwSU50eGVDdlBMa3BjRkpGWVE4TGVsMCsxVEdJVldNaUR0NGxVQVVvYU1VS1NURDhSZ1hkVmhaV21MUTcxQVZFMjVjdTh5Vk4xN0hUZzlJSXNsMG1xRjFXSHV0SmQxT241M2RmYVI4azlOblRwT21DYVlvTUhWVGxuTmg1QzRJZHVGelZ6dWtRbzE1akpDaFJ0NEJ4bnV1Mzlna1MxUFcxOWZwZEx2b0tLRXlKZFlhb21oQWxtWHM3Kyt6djcvUDlXczM4TjVUVlJXZFRvZHpGODV6N3Z3NWxsYlh1WGp4VmJiM3grRjhTQkJLb3JSR0tZa1FFdWRDZ0xhemRRVzkwblVnOTdkL01OOFl2a2Qrck1XYnhTUjFhKzBzbk91SFFiQ2oxZW93YnlQZ2VQRE9NTnJmWWVwaWxwY0dKSkVDYjltNzlnWTdacGx6WjFhSnZnZGh4Wm9KMXk3ZklGazV6dHBTTnA4THZHWGJudW5CTHZ0VFdGMWZKZklWUldsdUNmcXFqeWJNMHFZSk9FTmw3Q0VsK3UwUmFCMmoxZmNpUUxXMHRMUzB0TFMwdExUYzNtaXRRRUNTcGdnUlhCQ2RiaGZuSENlT0hXTm5aNGVOalUyV0JzdDB1eEVQM0hzZnFnN3R2ZVdmeGZVRDk5MTlMNzFlRDRGQUs4MUREejRJenFOazdRWUJwUEFra2NaWVIyVk0zVnhWMy9kSUFkWWh6QkorMG1Ia2M4Z1VzWUdrTk5qQ1VIckxzSUtwc1NoWGtmUTljU2VtS2tzcVkzajl6Y3RzN2V3eDZDMnhzN1BOcVdPcjNMZytZbXFtTEsrbDlPUUIwanJLalMzMkRpUlhoaVdid21NU1N6K0x1T1BZY1NLdDJCbnZ3WTJDcmhWSTc3bGU1WFNrSmxPS09PdlJHU3hqaGFTcUtnNkdJNVJPMlQ4WU01MU02WFE2eEdtTWtKSmVyNC9GTXkxeTRqUmliM3VMN2UzclZKT2NYcjlIbktSY3Y3U1BkeGJ2ZlhCc0NNSGVzT0pnZjBTYVpQU1hCcEJvWG5qbU9rNUlkQlF4elhmRDNiK3BsMzg2cGNnM3lldWE3VFJKc05aUVZnVytxSWlVUXV2Z2FOa2Q5VWl5RHV2THEyU2lSSmdwZVZseC9jbzF0bmEyR1UwbVNDa3c1Vm1JSlFwQkpBVGFPYlMzR0ZlaGxRYm5rZDZocE1FNTBOcmhYQlh1STVXQ3hzbFNYemZHVzR3ejgzWXVGY1FTV1R1ZjhHRWNTZ3BKRkVVZ0JKVXhXQy9RYWNLMEtObThkbzNyYjd6R1pMeVBNQlZ4bE5iQndtT1VrblM3SGVJNEpZb1RidHpZQktrNWR1d29Tb1RtSitzc3pzM0RzQSsxWkhuUFpEb2h6M09pT0VKckhhNWJxUkZDY1dOam03MzlFYWRQbnlGSlU1eHpHQk15aUpRU0RBYURXaHdLaldaVlZiR3pzNE9LSTg0b1JSUnBqaDVkcHpTd1B5bHdYaUJRQ0RUZWlYcDBTNklqajlmTTZzYnpQUDlCZkV2NHZ2aXhGbThnWER6R0dLYlRLY2FZNytKNmVYZjNBU0NPWTdJc0tKbHZoNnVtdlBMVTUvalNhd1dQZmZUalBIVDNLU0t6eStOLzlIL3lGZk1SL3R2ZmZJUk1IbjZOa0RGTHEwdFE1VlQyY0toV2VYQ1ZQL205M3lkNytKUDgyc2NlUU12RHg2OTBRcGJHWUtZOC80VlA4ZG1YQ3o3eGozK2RrL1lxVHo3MUhMdlRDcnluS2t1c2lFampNT3NhcDhmNDZDOTlCTFh4S2s5OTgwVkdkWko5Yzd6V1dWUTlNeHNlY3lBVTl6M3lVZTQ2dVlwdXhadVdscGFXbHBhV2xwWWZFYXgzR09jb3E0b2JiMTVsNjlvMTFvK3VzM3hraVY2L1J6ZExpS1hqMHNVWEtQSXB4aG9PUmlNaUhUR2RGblM3WWF5cTArMVNGQVhyUjQ3UzdXVVUwd01tNDMzR3d4RzlRVDg0UTVUR1JTRm5KRktTcEIvcW9yZDNkc0FMdkEwalJkS0wybm5nR09jT0lUVW9oNjhNeWdsc0V1R1ZJQlVRNVNCUVdHV1oyZ3BYQnJmSnNaTW5PWDd5Rk4wMElZcGo3SGpLS004NXN0TG4vSVV6ZlB2clR5QjFoRWdpcWlWUGY2bkxJTkpZQUJkcXpRdGpTVXFCSU1HcEVHeWN5WlJJeDFnaGNDcWw4Z3J2QllpSXF2SzhldWtWU21QcGRudFFTcTdjdUk2emxvZmY5ejZta3hIRC9TMm1reWs3TzFzNFc0R3piRzBKbEZRWTY3QlZoUmVlTE1zNGZlWTBjUnd6T3Roa2N6cmx5SkVqeEhITTVUZXZoTkV3NmVrUGV2UzdmVFkzdDVsTVF3MTVIRW1PcnEwUktjVndNbVpyY29DS0k1eDFxRGdpa1lwVFI0NHhtQzdSWDE0bFRUUzcyeFoyQkZ0Ylc3ejB3Z3Zrb3pHVHFrSm5LV2VPTGJPeXRJU3BERHRiRzN6N3lTL2huRUZGQ1hmZmZUY3JxeXVVeFlTRHZTMjhsK3h2WHlQdXJYTGs1SG1pT0VOb2paY2EzNGdnMWxHV2hzb2FwTlFJNzFHekpxL0dtV1ZEOW85U1RQSXAxbG1pS0FHaEtZb3h2aXdwUjFPYzhZZzZGMmhsWlJXbEpGVlZZSjFGU2tpVG1OSEJQbTljZXAzcGVFeC8wQ09Lb3VBQ3FzVWJYNGRDTjVNallYckVNUzJtcUVLUkpobFJGQ01jb1NwY2FYYTJkeGtOSjV3NmRZcWxwUjVKa2xBVUpjNVpoSVJldnhzQ2ozSGsrWlNxc2x5L3ZnRklCa3RMS0FHclI1Wkp1aVdWRjNpdndNczYyMG1FYXdxUUVwUlN3UzBrYjcvSm5JWld2S25UelFFR2cwR3RSc3AzZU5YZjdmYTlEL045UWNGVTM5VjlJMVhNOGZOMzBYL2hNM3poaTA5eDVzeFJlUE01bnJ5MGoxaDltVS85MFV0c2JPN1JYVHZLSUZXTXRyY1pWc2Y0OWYvbTc3SHg1QmQ1K2RydUlRK01yYWE4OU1yTGJGLzZReVpYN3lhOTZkaVBQL0FoZnZHREQySjMzK0FyMzNpSkc4TVJuLzd6WS96U28rdnM3ZTZ3UFM2aDNPZnByejNKNk9qNythbDdsZ0ZCa2lVWVo5bTUrRzMrNU45OW1yWDd6OU9OdytWV2pIZDUrWlhMbkxuclhwWTdJVnpNVFBhNDlPcXJqSmZ1NXNMeFZmUVA3aFMwdExTMHRMUzB0TFMwdkt2OHMzLzZ6eEJLMGUvMXlLS1lURW51dS9zQy9VR1BTWmtqOEVRUzl2YjNzS1pFUjVxb24zSzhpaEU0OGtUaWx6cE1zV2doaVl5aExDcHdNVXZMcS9TNlhRNjJkOUVJK3AwdVVSUkRwSWpUbEVJNk9wMHVVa1k0NzBpaUdDRmlwcU1wMDlHSWkwOC9qZHVmME8ybG1OemlpZ29sSmJZMDZGaVJaREZvZ1hBZTVUM2JrM0Z3WitpUXpTTUZtS29DRDJWUlVwWWxlNXNIWEwxeEJTTTlhbWZJV2k1QmVQWVRReWVWOUpSbTVEMVRreUM5b01oejRqaEcrcEJwTXJXV0pCTjRCS1BpZ0dXaDBFcmp2S1BiNjNMbXpCbXNBMTlucGt5bTA5cVJvY2p6bktxY01Cb05LZkpwRUExOHFGMzNDcXdONHpuT2VZeDFqQ2M1MWpnRWdxdFhybEFVQmQxdWQvYWVBcysrT3lBZjVZeW5JV2ZIQ1lzemNQM3FOVXhlWUlvS0pEZ3B3RGlVMWxSUlJKSDBvYi9NMXZZdWs2SmsvZGc2V1J5eHMzMlZ2YjBOdGphMzJkcmVJN2VPU0dzKzlNSEhpTFhtWUh1RHpTdHZrbGNsRHNIRmwxNmtMRXFXQjB0MThLOUR4Q21qNmF2c2YrWUxPQlJPQ05MQk1oLy9sVSt5dXI2R3M0NnFLakhPRXFNUklveDllVzltZVVCSmtwQ21HUURGTk1jN1J4ekhLQ21waW9MSjhJQjhPc0ViQjk0eEdZMndnd0hMNjBkQTlPcTJNWStyRFBrMFozTnpnODNOVFJDZUpNbENWYjJZNThtRWFaTW01TnJQS3NQelBDZlBDOUlrSTA0U3BCUkVVWXpXbXQzZEhTYVRNYWRQbjJaNWVZRFNxZzZsTmdnVWFaclI3ZmFaVGtzbStSN2xkTXJ1N2k0cWlraVNsRFNPa0ZHQ1JlQzh3bmtaUktTUTBqM0xMSklpREJ2MitvTWYydmVKZCtMSFhyeHA3RmVONCtVSEtkd0Fzd3Myam1Pc0RTRmphVzJuZklzbkk2T0VZeGZleTYvK3hpcVh0aUExdTN6dThhK2d6ei9Hci8vc2V4bGQvaFovY25HREJ6NzJDUGN0T2I3MGwvK0JGNlpIR2FRUitmSUs2NVhDT3NkMFBNU29qRUYyaENPZitBY1lKNGdURmVyb1ZFYXNRNjdOU2ovRDI1eFh2dlUwdy80ZC9Pckgxdm5DcDc3SU4wLzlRMzd4azc5R3FpWFY5c3NjM05oazdaZC9rOTk0ZUszZVYwa1d3NzUxK0tXNytBZi81Vzl4cHA4QW5yMXJ6L01IZi9RNFAvZGYvQmIzSCtzRE1MbnhIZjd0di9rZGpMdDlsYzZXbHBhV2xwYVdscGFXNzRkVHA4N3lMLzdsdjJScDBPZTFpeS96MG5QUHNyTjlIVDBXVFBiM2tKR21pRFdUUE1jWGhnd0RXME51R0VjaEJLK2JuSDFucVNyTElJRzdUMlYwa3BUeFFjbjI1UTdwWUlBdUhaTWJXOFRUa2pSU3lINktRWEp0Vk9CTzl2QVNwSVdZaUxKMFZGWG9rdkxXa2d2RlpGU2laSVNNSTV3dHdVdTBVMVFUZ1RkQnhFalNCQmxydkpkVWxRdUNnSkpVRnJ4ekZKVmpXaG1Lc2tScGlTd3NmZDBqMW81S1dNNHNyM0JFQzNSUmNCM0xUbUdwSmhXK3lOR3BKMEtRcUF4WlRiR0ZvWEllb1JTdXRGVEs0YnpEMkRxU1FRaThkVlRPVTVZVlVSUmpyY2Q3Z2FrY1pkN1VUSWQ4VURkTEN3b0lJYkhXTVptT2NkYlE3WGQ0NkgwUDRwMWtPcDBpWmRPUUJONDZTbGRpYlZWM01nbVFBdThsVGloRUxFRUpVQXJ2UE5aQm1uVkowZzQ2VHVuME95eXRydERKVWtiRFBUYXViN0MzZjhCNGtpTjFSRWNyaElkSXFTQ2NtWEFjd29XUnAvYy84akNkSk9NclgzbUNvZ29CeHQwbzRleTVzeHo5OEhrdVhueUZsMTU0bVdNbmppR1ZJTThMc2l6Qk9JOHpGcG1FUkI0bEZSSndYaUNsUnFxUWxXTk1pTU9JazRSQnY0L0FZazNKOEdBUFcrWjFaYnBBV05qWTJxSXdKVnFIaEo5ZXQwKzMwMk5wYVpXZHZUMG1lY0Y0UE1YWmtDZmp2VU5KVFJTSFVHUWthQ1hya0dXQmR3cThaaktaVWhhV1R0Y1NSekZ4SE5QdDlpakxrb09ETVJjdnZzclI5YU9zSHoweUMzYTIxbUc5STA1akJvTStvK21VYVZHd3ViWExlRnpTNy9mcDFkWGlTWnhpaGFZMEV1Tmx1Qkxxb0dROFdHOUQzbEIwKzBva3QrK2UvUUR4M3FPVStxR01URFVJSWRCMWVObDN6ZDN4SUlRaTZhOGdYLzBHZi8za2RUYlVVWDd1WXgvaDduTTl2dnJTbHpnWVRpaDhoNlBITzZ5dTNjVXYvZlNIT2JaMGhHT1AvVFFQZWlnbk8zenFqLzlmcnFvVGZPTG5mNHFsVkNQeDVQdFgrZE4vOTRmWXUzK2VULzcwZTBoMENNd2FYbjZXTDN6akpZN2Q5UmdycCsvbll4L1o0dFBQUDgzTHZYMkdRMHUxOXhwWGJrenBYSG1XSi9JVTc3dmM5K2g3R2ZRQkJFTEY5UHA5Qm9NVThOaGhoemlPNmZUNkRBWkIyVlNUTG5IVTJtMWFXbHBhV2xwYVdscCs5SWlpaURoTzZHUWRlcjB1SHNmKzNqNitWekdaVElQVGhoVHJKVlpLY2xzUmFVRW55eEJTczBhSGRRUktDQndHWXp4VEIwcEdPRFRUdk1JVUZXUG5TUG9KU2F5eGxjRTR3WkFZZXpsblJYcFFGUWRDWW5WTVplSGF4ZzdqZkZJSDdPbzZ6OUlqOENHUFU4b2drcGdTNzBPcmxhenZlcTMzZGJocjNTbmtvZHZyVXRxU1BKOFNhMDB2NjNDQUo0c1R2TE5FZTJNMnMrRHNHQTBuSEJ6a1dHZFpYdTdodEs2cm96MnlQMEJMUlJwRkFGanZNVFkwU1lYR291Q2M4UWlRY09USUdwMnN5M2lTczlRZllLT0UwbHFNc3dnRXhoaVVWSFZzUSswRWNXRmJ3K0dRRVh0ME94MmtFSURDT1Q5N25rZUFsNWk2c2F0cFVITGVVNW1LSWkreFR1Q0ZKOG95cEJTTXk1eEthd2FGNFlpRFFUOGppeU5jVWJKMzlRWjdXM3ZZd3FLY1FBdUIwSUtxS092UVhvRlhDaXNWUmhpY2h6VHRrRVFSUlZsUU9nc2Ura3F6dW42VXBOTmxPSjZndE9MTUhlZnE4YmtJNHlFdlM4YlRnbTZXSWFSQUNWbEhXQVQzVVpKbGFCVlRtWkpwVVZCVUJaMWVoMm84Wk9QeUcrenY3NFRHS2V0QWhOZmxlVTVXWmtSUlNwRVhYRHU0enNyeUN0MnN5L0xTQ2h1Ykc1UlZTWlpsVkxZaW4weFJVcU4xTkd2Q2l1T1lLSXJxaVpNd1BpZFFqSVpUeXNMUUh3eElrb2cwVGVoMnU1U2xZVHdhYy9ueVpjYmpNZXZyNjZSWkhLcmdrU2dWa1haNkxDMlZqQ2NGdzRNaDQ5R0V2ZjE5amh4WlpYMTlsVzZ2ajBveUlxV1JWbUM4cXN0N0xNMlp2YVVkNkRhakZXOXFHZ2ZNZDhNZkNsbjZUOWdPdDQ1RS9XMjJqL2Q0YjVuc2JmRE5yMzJCejN6dVd4eC85T044NHVjZW9pTUxudm55WC9QNE16ZDQ0T0h6dlByNXYrUkw0dU04OUhPZjRNVHhkU0lsRVRvRklGS3IzSGZuQ1o3NW02ZDU2ZHI3K2VpOVJ4RjJ6R3N2ZlpVWFhqZjg0c2RQMGV0a0tDa294bHM4ODhUbjJSYkhPVk5kNGsvL0t1YzNmdVduK2ZubERmWmUvbVArN1ZNZEhyMXJpZU5uVHpDNStob3ZYaTE0OVdLT1AzV09jMGZXUXg3Tzd1czgvdGVmNGtnYXZ2bU9keTl6NmZYWCtQTGYvQlZ2TEFlYlhybC9qVXNiWTlhKzc1VnRhV2xwYVdscGFXbHB1VDI1NjY2N1dGczd3ays4NzMwOCt1ajdlT2loOS9JLy9ZLy9panl2U0dUTXRDb3hrNUs4TE1NOVIrVVF4a0xzS2FzaHhsZkVrY1loS0NQQjBCaTYzUTVGVWJFM05mVDZ2VkNEM05Va3l3cVVZR2ZQUXh3aEJlZ0NjaUVST21ZNk1sUmxoYTA4M1U0SEx4V2owUmdIZUNTemxsbmpFTGhhVUtudlU1eEhzamdHTXo5R0lXRi9OS1F3RmQ1N3BxVmhmendOWC9RZzZ2Y1EwZ1pCQklYd0huRHNUbktVbFBPU0V4SHF0aVVobjhYanNkN2hYUkJ1aENmVXFZY0ladEkwUlFuTmREeG1lT0VPbFBKc2JXMmpwS0NzY2tDeTNCOGdSQWdxeGdmL2pCWWk1SElLTUpVTnJoUm5xRHkxV0NRQWdRV2NEVTRidk1mWEI5NDRWb3lEYmhLVEQ4Y1V2ZzYvN1FxaU9FS2xHYWdVYTJHNHY4L214aFpWSHNiZThxS2lOS0dHSFFodWxYb2F3MW1IczM2MkpwTnBRVmtabWdUVHhvQVFSUkg5WG8rOU5HWFE2eE5KR2VyaG5jQ1lpcUxJUStzV0dpOEYxam1ra2lSeENKNzJLaHl6TVFZcFFtQjBNWjB3UHRqSFZ1WDgzamZVV1dHdEk1L205UHNkT3QwT1ZiWFA5dFltVmI5QWEwV25rNUhuT2QzWnFGNUJPUzF4TGljWWxpUkpVbzhHUmxHNHZtb2hyVEtHeVdTTWRaYWxwYVZhd01ubzlRekdXQ2JqS1Z0Yk8wd21VL3FETGxHa09SZ04yZHZmUjZrWUpUVTRoekVPNXp5SkNCazNSVkVpeFJpbVU0eVRlS0dRVVFjVkpkVEZ5N2c2enNUYjIxZkFhY1diN3dIckhPT3FZanVmVWpyM3ppKzRpVlFwanFRWjNUait2dHJqUFREZTIrRExmL252K2RRM3J2SGVuL2w3L01LSDdtWG5sV2Y0bTY4L3phczNodHo1NkMveHl4KzlsNnRQZjRhLytOeC80TlZqOS9Md3d3L3h3UDMzY1h5ZzJMaHhuZDM5TVNaWjQ5ejZCbGN2ZlljWDNCYm00QXAvOVJlZmhlTWZvbU4yZU9uRmZWQUp2YmpnNm1iSmUzLzI3L09SNDd1OC9IOS9sdGVLai9HeHg4N3g5TWFuT1BYb0ovaXZmKzBPbnYvODQyd2YrekEvZTZiZzMvM2VweFpFUzQrZDdISHBsWXZzSkJydzVLTXQ5dmYyZU9QU0sweDc0UnRWT2Q1aGYxeDhINnZTMHRMUzB0TFMwdExTY252ajYvS09ySk1SUjRwemQ5eEpTY3lsSzFkWlgxc2praWxVbnNJb3RGTEVhUWZuTFVOaHlMS0VKV0ZSU3VLa1p4QXBSb1VIRkw3VElXRWNYQ0NWSWRaQTNLRXFaUWgwVFh0RWthWktTcWFUZ3AyOUNmbWtCQ1RDaFJCZ1p6Mmg1UHFtTW5JQlRiRHN2R1RFejF3MjRhdmh6bGVwRUQ5aHpFMVRCRE9WWno2dzVHdEJSdFkzemQ1N3JHLzhMRUVjQ0lLUkEyOW5GZWV6b1NjLy8xalUyL0RlNDJYSXdKR3h4am5MN3Y0UUtlZkhsQmU3Q0I5dTZnRzBGTVJSY0lOMDBvUk8xNFp4bk1wU0dvTXg0WDVQS1lWV25xS3FhcUhCQTRaSWFaeFVXQTFPZWtvQnVwdWhsVVpITWNzcnkwUlpGeWNrbFhYazFaVExOemE1c3IvUC9tVEtzREFZVDhoaVFhSlVqQkNLcXFvWWppZE1wMkV0cFZEaGNXZEJSU2doa0lBVWlraHFUcDg4elhnNDRjVHhFL3pzQngrajIrL1hTeTlRVXJDODNHT3AzME5KbUV4R1JFSnk5TWdhNnl0TDlBY2RsQXA1T0t2OUdPODhsVFhzMnlsbE9VUjZpNWNDNXgxU0VscXZ2R09hNTVSVlJiL2ZZMlZsaGV2WHJyTzlzMDJua3hFcEJTNGlMOHBReVMzQkVjSzZ2WE5CS0xNVmNaeGdqQ0hTRVZLcElLWnBTWjViTmpZMktmS0MxZFZWcEpKRU9xWGJ0ZUFsWlZFeEdrMllUQ2RoakU5S3RJNFpqU2RVcGFPcUtxcXFRa2N4Y1p4Z3JhTXNIRWtDeWptcVlzbzBMM0Fva3F4SDFoc2dvcWpPb2dYODdTdVIzTDU3ZGhzeXJFbys4K2JyL00yVk54aFYxZCtxL0xwQmVCakVFVDkvNWp5L2VQWThtWTYranpFdHozUzR6NDE5K0tsUC9Db2ZlTTk1cWhzWGVmenpUekNLMXZuWUp6L0JBeGRPMG90ajduejRaL2o3NlNwUGZldFp2dktadjhhdG5tWk41Zno1SC8wYm5yNFJjZC94SHBXeGpML3pOSSsvSW5CVlRwNmNvTy8zK1BvWEhnL2ZaNU1WUHZUUngvam9MLzBLWW1XTktGcmk0eC8vU1ZKdEtQSVNEMml0aVpYaDJvdmY1cEw4QUw5d3AwWkx0WERnZ3ZUNGcveWpmL0pmY2FiWFpONDh4Ly96aDUvbDUvL1JQK0dCNDAzbXpjdjh3ZS8rOXZlNEhpMHRMUzB0TFMwdExTMy9lV0JzR1AyWXFqRCtNNTVXN095UDJOemRaMTRJN2tPZWlwQklJVWlTR09FY3luc3E3MGlTaEVpSkVOajYvN1AzWHRHeUpYZVo1eThpdGsxM3ZMMjJyaXV2VW9rQ0NWcElRSXZxQVFRdG9JRmUwejFBei9Bd1QvTTBUL1BTdmRiTTQvRFFQYjNtZFZhRDFEQTBZekJpa0FRU0tnRUN1UkpWS25OdlhXK09OK2t6dDRtSWVZaWQ1cHhycUNxcHFWS3YvZFU2ZGU3SjNHRjJaR1RlRzkvNS90OW5EVUVZVW1zMDZIY0dwSGxPcmVxU3BRUTVtVmJzOS90UWFEVzBObVNKeFJnSlJyZ3Y0Y1l5NDVQTmc4OG5Sd2daYXpIRmxRV2xReGlHWkZuNk5sZmlVV2VnbzgrTnFoNmM2RU1jZWR4ZDdtWmhEVmhoTU1aUXExYkhBVERXQ2lnVVAwNDlZMXlKakJBa3h0TFBVd1RRSDZSNDdTN1dHRExqU3FXVWRNb2YzL2ZST2lQSk1veVE0M0hsMUxvSXhWZ3RwS1NpMGFnUk5ScTArd1BxV1U1Z0RMMXVqOXNiVzl6YjNxUFpiS0pIU2NjV0JrbVhkbS9BSURkMGVuMXUzTm1nMmVzN2RZMVFERExqdkdTU0JLVHozQW1TaEs5KzQrdTBVc1BteGlhQjcvSFMxLzRXUHdpY2tiTVZSRUhJeVZPcm5EOTVna3JnU3NheXpOQnNOc0VMT094MENjTVF6L1BvZGpzb0lSRldzN2UxUXpwd2tkbFd1Skl3Z2NEekZNWUk4aXlsM1dwUnI5ZXAxMmZRMnJCNTd5NzdCL3NBUmJtZElvcENCTklSWnRhaXRVWnJWeWFsdGNWb0h4bTdpSE5aa0dsUkZMbkVyY01Ec2p4anBqR0RsQjZlOGdrQ3QyWXFWMlJaeW1DUUlxUWdOd1pqQk1NMEpVbHpzdHdRa2psRldlRjc1SHVDV2h3VCt6NG16K2tQRXZwSlF0cnZFc1lWd2tvRnJhR1g1bTl6SC8vRG95UnYzZ0Z1dEZyODdsdHZjclYxeUlscUhWOHEzaTcva3VpY2IrOTEyZXozZUhwaGtmTXpjKzlDZlNPWVczdU1ULzd6ZjhIZTVhL3lXLy83SDVFb1FiZlpJNmhrL00yZi9TRmZMd3lYcmRWMEJ6bm5uLzhvdi96aU9WYlBMaUI3TitsME95dzgvUXY4eW9zWDM4Wndpc2dYWFB2R04vamlaejhQZ01sVGVsLzRNcWVlK1RobmJGWmNhTEZhRnpXaVV6RE9FTm9HSWJWS2xWck5lZDVrbFJqZkM0Z3JWV3ExbWh1cUU3dS9pRXFVS0ZHaVJJa1NKVXFVK0M4TVVscnlQTVh6RmRWS2pEZE1DZndBa0lpaVpNUEJsZWdJNjVLY1JHNFIycEVKMmtLcU5RTFFPbmNsS0VQTFRyT0gwWTVPT2RqdkFnYWpOVjVSa3BMbjdqQXFoUFBPUkVvd1lFZG12Rk5TRnZmTnphV29rbkZ0QzM4Ylc2VHp1UDRFMWpyRFlzOVRESWNGcFdOZGRQT0Vqbm9BaEVCVDlHZWQxKy9JUjhhTzd0MVp5UmJ0RFJZMUlVdEdqOXZSWENmcW9KT25UbUdNQWVtTlMySW04NWhXRnpIcFh3aXNrSTdtR2g5SkpFSXFqQ3RDd29oQ25WUThyeEhGVXRqeGZiaEY5QkFxUWtvZno0c0lnaEFzZExzOW1zMFczVjZmUVpJV2FxekNVd2RMWEsyU1pobnRkb2VOalExNi9RRlNLSXpJTVVMU1QzSUdRejFtelhvYk84UXo4eWcvSU1sU3ZNQW5xc2I0Y1l4QkZHdmc1aXNrZUlHUDFSbVpTUWhDVFJ4YWxBSlBHcXcwU0U4UytBR0Rkb3RodXcxNUJzYTRaS3RpTHpnZkpJRXhnbDZ2UjZmZEpsNnVzTEt5UXEwU2MrZnVQZllQOWhrbUtVZ2ZUL3BZN2RST1pvb0F6UE9jTE04eFdpT0VJTVNDTDFCU1Vva3JDS0U0UEd6U2JIYklOY3pVNjRYQ3huT0JRenBIS0lYUW91aFhrbXRIVEtXcEUxa01NNFBHSWoxQlZjUklwVEFDa0FvL0NBaTBacGdrUUVLdFVtZHhhWWI2ekF6V0NENy9Sdy9hdE84OVN2TG1IYUNaSnV3UEIvelF5aHIvOWNVbmlUMGZYMHBTbzhrZjRZTWpnSDZXOFZ1WFgrTm1wOFgrWU1ENW1ibDNQTDRRQWkrSW1KdjMyTzVzY205TDhkUC83VSt4QUdSSmo1dVgzNlJ5NmtuVzVpcVl0TTNYL3Z6TE5OdWFsZE9ubUEwOXNoNGdKSlhHUE12THkyOXJUSk9ubkgzMmgvblpVME93bHFTN3c1Zi81QS9wWnRxNXFtdEE1M1MxcHRFSWdTbkczUnFHeVlCdTl5NHZmZTcvbzFHVVRmVU9iM0hqNWcxZStyTS81V2JoZVROc2JYSjlwOHZDTzE2VkVpVktsQ2hSb2tTSkVpVytQK0I4TG91U0ZsWDhJbmhhOUNJbVNoRXhZZ21FVTlvNHJ4Vm4wanNoR3B6Q1lycWQ4NmRSV09PU2hJeWUvZ1ZwY2FESEZVcU5IRlVtVklZWS8zbjZHY2N2RkVUSjZMc1FXQXhoR0pDbFdXRmVQTHBtUE13NDFXZHludy8vaGUzeHl5WmNrVHlpL3JGSFdyaFpqeFE2dTd1N2hWZm8xSm9mYlRUdXd4MzdqeEk2RDRiekFock5mVUlxdVdmR3QyVkJlUjVSSEJIRkVaVktoT2Y1REljSnpXWXEzVTlOQUFBZ0FFbEVRVlNUYnJmbkFtcUsvNlFZcFI0SjRqakdHQmZ2bll5clBBcW1Sa2lTSkFIclBIcU10U0FoMDRhRGd3T0cvUUdoSDVJTUVtY3VMRDNhQjd2c2IyMlFuenZEU3RYSHo2b01od082clQwcW51SHVsVmZvOWZzWUF4Lzl4Q2VZcmRTNGN2a0t1NXYzNlBjUHNYYVU2dVVLdTBSQk5Fb3BrVkpoakdaL2Y0OU9yOCtKOVhWbVorWjR2RlpuWjJlWHUzZnZraVE1U2d6UmVZN1dPZFk0czJsamlpOXJNY1lnUFVlbUdHMWMzMEpRaVNzWWE5ay9PS0RWYXBMbEdkVzQ0c3F1Q2hoanBqeHBjUW95WXdzaTA1WFJKYW5HR2xPb3FDeTZXaUdNb29uWGpyVjBCMzBPRGc0QTBGbENXUGdQdlI5UmtqZnZBS1pnZEJlaW1GQXB0dm85SG1zMGVLdlY1bDYvT3pIWU9vWlFlbHhvek5MdzNVYlEzd01YYXdIRXRUV2UrNkVmWkEzb0hkN2k5Yi80UEVzZi9oUXZQTHVDR1J5eSsvcDN1RHZWeG1xTjBUbktlL3VwVGtMNU5PWlhVSDRQR1ZYbzNXc3lOQUhQUG4yZXlzMi9BbTFKT3kxMitoNlg1bzZTTjFackJta2Y4aTYzYjE0bjlOeUgzYkM3UTZ0MXlOMWIxMG4yQXdDeTNnR3RYdmFnS1pRb1VhSkVpUklsU3BRbzhYME5JUVJhNnpGdm9hUjA1U0cyTU9CRk9CUGUwZGxVT1BwazVQOGlpd2VOMFFncHNVNzNBVWFDTFE2djFzVmhPMFdIeFdDY29vUkpuMFV2d0lTQW1GYXdITlhkV095b1BzcU15SkFwTFl3QklheUwxTTVONFFWRDRTWThUZktNK2gvVFVTT2VhUXh0UVppalp5UXpQYWVwbXhpcmI0NlhVUlVralZTU0lBanZLd1F6VTErangrOC9GZGtSVDRhVmhZRXR6bjlubXJBcFpqTHBxV2dqa0VSaFNMVlNJWTRqcXRVcVVrcWF6VU4yZG5ZWkRoMjVNbExjMkpFMFNFQ1NwR2h0YUxlN3ROczlFS3FZcTd0dU9Cd3lVdmxJWVFHRk1KWVRhMnNjN3UyeXRERFBDeC80QUhHbGdqV1d2M3pwTDNqcG05K2dJak5hWjljSnpCeFgzcnJDalp2WGFYZGFIQjYyYUxjN0pFbkdONzd4VlpaWFZxakZkUUxmK1JlTlJFYlNGanZHT3ByTGtUY1NyUzFwbXRJZnB1enY3VEUzTzBjUXh0eTdkNC90N1cxbUd6T0VDd3NvMzhjSGh2a1FyVFB5WEkvM21FWFRId3hRbnFRU1JlUW1MMVE2akJQQ2VrbVBQTmZvTkNNSUFuS2owY2FWN2xucDF0eHFneTJxUHNiN29kaFBtY2s0UEdpaWMwT1dwa1J4akxHbU1ISjJwTnVnMTZjbEJVcEF2VWhEZmoraUpHL2VKZDVxTmZuR3ppWWZXei9GVnpidjhuZDdPdzhsWmVwK3dEOTk3RUpSUy9xOUt3MFNRaUtWUWdFNk9lRDJqUTVyeG8waGl6clpDUXpKb0VjMnlGaWRyYno5TVlDOGY4RGZmTzV6Wk92UFVObitHdDM2RXp4MWJvMXU5elJuK2lFN2QyK3h0ZHZuVkhPYjRWS2RwZlZsWmlvK1JxZTB1aDFXUHZpai9LdGZlWkZxNEQ2bW1wdXY4ZHUvOXhmODQxLzUxYU9lTi85SDZYbFRva1NKRWlWS2xDaFI0cjlNdUVPM00rc1ZVaEpYNG5GWnoxZ2w4c0NHbzI4anMrQUpxU0d0SFoxUjNmT2pQNDhKbjhMYWhpbkJ5N1M4Qlp5YXgwNDhiRVpjaThDT1NZbVI0a0dJbytjZElWeWN1WklldTd2RDR2b1J6ZUVHa3VOQkp4NDJZb3BVT2hKbWRJUlNPVTZYSEZzV2U4eEkyYmpUVnBxbStFRnczMkpPZVNjZitYNGNndnZKcGVubkh2YW9CWHhmRWNVeGNSd1RSVEZCRUpLa0NYdDdlelFQRDBtR1EzSmp4L2ZvdURHM3psSXEwalJqWjJlYlBOT0Ywa3E2a2pYalRJSzExVWkzaFJBb2RLNjVjK2MydlU2WC9ZTUR2dnIxcitFRlBnSVlaZ20xbVNxZWN2NDlJRGh6OWl4SXdWOTgrYy9wOXZxa2VVcWxGblArd21NMEQ5c0ZzZWZJUHpIeUV4TFMrUWtWQk5ib25HbXRKWTVqa0lwdXU4M201aFpaYm1tMTJ3ejZRd0kvSU5jNWNSRGdBNW5LeGg0L0JsT0ltU3g2T0NCSmhzek96QkRIRVZtdTNmMUQ0WVVqNmZkNzVEcW5Hc1VJSmNseVhVU2Vqd2hMaU9PSUtQSnB0bHAwT3oyc0ZVVUpIaVJHczNmUXBOMXU0L3MrUWVBUlYyTGlPQ0lJQW93MURBWjlEb1hnNFR2anZVZEozcnhMUExPd3lLbGFuWk8xR2pOaHlFZFcxaDRhQ3g4b3hYcTF5aHVGSE90N0FiL1NZSEVCUEd2SWtqNDNYM3VaeTkwVzFhKzl4Q0lmNE1SU0hiL2FZQ2F1T01taU1SenVidEhzTmZqdzh0c25id0M4c01MQ3JPTC8rcVAvU0Q4eGZPeFgvMGRXWmdJV24vOVpxbnM3dlBRSDM4VDRDVi82VDU5Qi85aUxmUGlIUDhMeXloeEpiNFBOalI1bkxwMW1hWEdleUJPQWdYNmRNSXFvejg0eVB6L2oxbWpZSVBMTDdWaWlSSWtTSlVxVUtGSGkvWXZubm52dWs3MWU3NldyVjYrMjMwbTdhWUlDUUVwQnJWcTc3N2tKZVZKb0U0eEdDRFdPcG5iWFBVckZiNDllWjZjTG9KeUx6S1Q5aUF5U0JmbEJrYzVrbllyR2p2VWhVLzFPL3pMYUVrUWgxVXFWL3NBWkl3dkIxQmpUaCtEak9wajc1MjJ0UFhidENITDhtRDEyNEJxdms1Mk1hSXlkbEw0VTk0OFFZd0xLcVVoYzVMa3JPNk5nZHFaVUc1UC9IWnZsYU5Wc3NaNWkvQk1ZbE85UnFWV0lLakhWYW9Vd0RPaDBPaHdjSERKSWhpUjVkbXdOWFZ1SklBd0MwaVNoM2U1ZzdFaWxaWXR5SU9PVU4xTW1QazRocE1mbGFsSXBwRlRPdkJtdzJrV2FLMVdVejFtRFZJbzBUVWlHQ1ZvN0FzUlRIa29vUkVFZ0NmY2lGdnZTbGVRSktiRGFrdWZhbVdncmhUR1dOTXVJcXdHVlNwVmViOEF3R1pLbEtibldwRmxLZnpBZ2ltTjgzeU9NQXZJc0pjODFtSkZwc1RNd2RxKy9RZGhaUEQ4Z0NnS0dhVUtXdXFxTzNCanlmaDhsSmI0ZnVuc3NUTHVOWXhlTFFCMk5weXhSN0RFY1poT1pWWUZNRzFBRzVlZ3BwSFI3UDAxU090MGVZZENqM3hzK1lIKytQMUNlbHQ4RmhCQ3NWYXBjbUpuRmw1S2x1RXIraU9od0lhQ1haWGpmcFNIdmlNVTIyakIvOFVmNFpMVkgrNjFYZWZrN0wvUGx2NzNNTXgvL09MUHBKbi8yQjkvQmhFdXNMcy96Mk5rR0pzdEo5WkNyYjc1RnVuaU9jNHZWZDNLenFMRE8wei84NDl5NmVvVS8rRHZMMnRvc3ltZzZyVjMrOWd0L3pKdnRpUC9xVjM2ZGFQODdmUDZsejlMdC96aWYvTVJIeURkdmNLY0xQM2pteElQTmlLMGxHdzdRVnREdmQrbjNoOHgvVnl0VW9rU0pFaVZLbENoUm9zUi9Qa2dwZjdkZXIzc2YrdENIUGd2OFhwWmxuMy8xMVZjUC83NTJRanJqWUNGR0NoQkJIRWNUbGNjeHFZY29ERitFTlNDOGliL05zWDZkVWEvcmIvelkyTlRYUlR3elBvVEx3cnZFL2FnTGJzS015cTZZbkhWSEpzWmlTcEhqV0k0SmVTQ2xvRmFyRThZeC9YNFBZNTB2aW10MFhEWHpjUEttNEFyYzRWMU0raGZGT3BpSC9JWjg1Rmt5ZGVOWUtlZ1AreGd4b2xlT3RSMVB3eDU1U01vcGVaS3d4VzFPNXVyaXhTMmpPUFhwY3F1UmtFa2dpZjJJMEEvd1BFVVloZ2doeUxLTU5Fdko4d3hqY3B4YmtUcEdpVGtpcWQzcGNIaHdPTzU1dEMzeVBDY1pEaEZTanRWUFJvRENvTk9FTkJtaXN4eXNjQVNPa1BoK1FLTmFKd29qTEpEcEhHME53elJsa0NYMCszMk10bVNScHR2dEk0UkNTUjh4OGxNYVF6cWphMkd3eHBVOGhWRklsa2JrZVliT05aN25FVWNSblY2L1dEcTNmd2VEQWYxZW43Z1NqeE9sM0ZQdUhwenZreURMY3diOUlSM1pKYTdFWUVYaCsyT1JCUUdWSmdtOWZwOWFUZUo3Z1l0eXQ5YkZtZHVSTWt3UWhENWg2Rkd0T1VMU3JWMUduanZhemFWY1dheDFFZTRIelNhRC9wQXN5eEZTME80T0hyamYzZzhveVp0M0FXc3RHOTBlQittQVU3VTYxMXBOdGdiOSs1amdFVUtsT0ZtdEZ4SzU3dzVKNzVEWHYvblhmT08xbTdRN2ZYcmRKb2xYNS9HUC9CUS84YkVYcU9SZE5tNWY0OHFWdDNqampkZTRlZTA2VjY3OEFKLzQ2R20rZlgySEo1Ny9PWmFyNzlDRVNVakN4aW8vK2xPZjVQckc3L0hLdDc3RHpJa2hYL3p6TDNHN1ZlR2ZmT3BUL05Bemp4SG9zNFNleHgvL3hSZjRIZVB4QWZrNmVYV1ZDNmNXeG9abDRNcTlBdDhIM2VQTkwzK09MNzU2bTNaN2oxdk5PWjZmclIrNXRrU0pFaVZLbENoUm9rU0o5eE9FRUNId0M4QXYrTDZmZmVoREgvcTh0ZmIvMUZwLzdwVlhYdGw1VUJ1bEpGcHJ0cmUzV1ZsZUpnaGpLbkdoaG4vRUVjRXBZM0pjRnZVRFp6TmhYaDc4N0VTM01oSFRUTFdkL200ZGt6TjI5N1ZIQ0liamZ3akRrRnE5aHBKeVRGNGNWd1dOemtkbVJBWmhFT0x0K1crT1Nxd2Vkc1o2Y0NOTG1tWWt3NFJITGl5anRaM3lybmtidzR5WHB2aGhORGNwUUVoRkVFY0VZVUFVaGdTRitpZEpVdklzZDZiT28vS3pZcTdnWGhOUGVRZ0UvVjZQSkUyTE5USklCS0pRemlScGVvU01jbGRBV2lRM2pWOUtDOFpvbDlnbGhGUGFESVlvQWJuSjZYYmFkSm9kdXQwaDFscUNvRVljWjQ0c0hPMllhZVhSMkxQSWtwbWNORXVKNDVoS3RVcXYyOEZxZy9SOXFyVWFVVzlJdno5QUNvRXhqdlJLa2lGQkVCRDRQdldWRmJhM2Q4azZHY2FNU3AvTU9HR3MyKytqZkIvUDgvRjhENTFyckhTcUlpd2tTWUtVaWtwVklhWEU2Tno1M0FpTEVxNnNiM1NXbEZKZ3BTQUtJdXJWQ2lEZCtiazNvTlBwMHVtMFI4SWlOMzVCekQxY2t2SGVveVJ2M2dXTXRieTh2ODNYdHpiNWlaT24rZkxHWFY3ZTNYNm81MDBqQ1BqVXVZdGtqMURudkYwSURNM05POXk2dWNIUytXZjQ2SS8rRXg0N3ZjYnkvQnlWeUVlSU9uT0xLMXg2K25sKytLTmJYUG5PeTd6UmlwbVpXZUJEUC95VG5IN204YkZ4OERzYVZ5cm16M3lBWC96bkdadXNFdVJ2VVYxOWlsLzlsWi9nd3RvOG9TK0JPVDc0c1ovR0QycGNWZ3VzVng3bng5ZVhPREZibWVMWUJXRnRrUmRlZUlIRldrUTdnRTZ2aFE3bStNZS85SXU4Y0dFRjlmYjlsRXVVS0ZHaVJJa1NKVXFVZU1jWURBYTgvUExMYzg4Ly8vejZPMng2L0IvU1B2QXpRb2lmOFR4UFAvLzg4MThTUXZ3KzhOVnZmZXRicjFLY2dIM2xmRWowNkR3Z29GcXJvb3dZSDdxTDNPN0p1WG1rc0VBaWhjUVlQZXB1WEJvalJrSFd4UytKNWRRL3BFZWVKVUlXWnNoWTV3T0NuU1JVWVk2a1JJRWpCZlJrVWcrOGJTRUUxV3FWT0s0Z3BLRGY3NE93U0NSV2orYXRqL1V4cGVJeFU2VE1TUGx6eEpqSHdUemkvRFJONnNpUmg0NEZoY0JYN25CdjlhUzlCZXc0QW10VTNLVUpFSGl1aU1yNUIwME5LY2NIKzlIOERVYzllWXBTSytzUmVJb29pcWhFTVZFWUVmZytXaHNHZ3dIRDRaQTh6NmZpd2ZOeEQxancvWmhldjBlYXBpNVZhcXAvWDBxQ3dFY2JpMFllVWYzNFNoRUdBYnBJYlpLZVFrcUJSSkZwNTFPVDZweGhsbVA2Q1htZWMrZk9ObnQ3N1dMZlNRNWJMVHhmTWR1WVl4Si9kbFRSSkNoOGI3UWxUVExDTUNRTUFvSzVXVGYvSUtEUlVBUmhoWDYvejZBL0FHdlJXcE5tR1o3djhjS0hYMkJsYVlWWFgvME9mLzNYZjAwNk1Hamp2RzJzTVJodFNMU2gzZXZScU5lUlFoYnBWSVhlU1Fpc2dWNi9qMFZRclZhS3NpZUZKY2RZZ3lxa2JTNjZYUmY3VGFGVWdPOEhHR05RVXBLa0dVbVNrZWY1dUh3TUlSQktqUDEyM284b3ladDNBU2tFenkwc2M2cmE0SFM5VHVUN2ZHQng2YUVzWGFnVVoyc04zano4N2p4dkJCQlVGdml4Zi9iZjgyTy9STUVVRmgvS1luS1ZVSkt3VW1mdGRJM1ZVK2Y1V05GMjlTZE9BT0pkS2xzRTBvczQrNEYveEZuQTJ0T2NlOTZwYUtiSERpcXpQUGRqUDh0enhTTlBqT2M0UWRSWTQ2TWZYd05nN2VPL3hQLzA4VithakhLa3Z4SWxTcFFvVWFKRWlSSWx2dmZZM3Q3bU4zN2pOLzZkRU9MZmZRKzdWVUtJVHdDZkFIaisrZWYvQ3ZnTThDZXRWcHViTjI4U1JTRzNidDRpelRLdXZ2WFdXT2hpeDZ6Tk1SeFJ4dHdQYmMxRC8yMHZoVURibzJWVTQwN0hKVmlUb3AralJNM1V0VXpzR3lnTWJaMFBpa1ZZU3pJWVRoRU9UQlVySFoyMHNDTnV3QjZmemZSVjl6M3l0aUNtN3NaYWNxMGZxVWc2UHVMMGZJNzIrZllQSm40UUVNVWhVUndSeHhGU0twSmtRSy9YYzk0dVUrVGI5RnBib05Gb29KUmlmMzkvdkpaT0VTSmNRSTF5S3BTanhJcWlWcS9qZVlWQ1JVQ2VaMGpwQWNhUkpwN3ZDRFloU05PVW5lMWRidDI2N2NyQWhFQUlXMFNRUXhSRmpneGh2Q2tMRXNRV2JLRmJpMXhyQm9NQk5uRGxZVkpJaklWMnM4bnJiMXlsMVd3anBJKzFBcU1kV2ZMc3M4K3l0cmFHa2g3bno1L243MTU1aGY1ZzRNUVBGc2NXRmtNbGd5RURwUnpab2kxYTU1amN1SEZ3SGplT0xCVDRubGZFcGhmZVBFVVpsakVXSTVpd25OcVNwajF5YlJGU09sV1BzY1cxeWltOEJJZ2lTZXY5aXBLOGVSZVFRbkNxWHVlcCtRV1VFSnlvMXNnZjhTRWpnRTZhNFN2NTNYbFhDNEVRZ3JlcE5IVFhUakVoM3kwbmNxU3ZoekVzUWlBZjZlMGpqcVpnbFVSTmlSSWxTcFFvVWFKRWlYOGdMQzh2OCtTVFQ3Szd1MHVuMHprY0RvZnYxT0JpVFR6MEg4SkhJWVQ0UVNDMTF2cmRicHVkclUwa0lKUlByaldkYmhkd3FnNVJISlF0NEd4amloS1dRaDB6OFgxeFEwOHNnUXNpUkJZcUd2VFlsOFZZNjVRcmhZcEhGRXFZd3ZtaklEb2swam96MjFHdlIzUUg0NGhzUjl4TTM3aEFGdVV4eHMzVnVydVJVbzBWRmVOdW1FUndLL253TktscGY1dDNVaTVsalhFbXV0WjVwT1JKT282S2ZuZ2p4bjQ3Q0RlMksydWFVRTh1ZFV1TmZ4Nzk3NWdPQ1NFZ0RpUGlLQ1lNUTZJb2RvUkpsdEliOUJsbXlkaVk5L2drckJVc0xTOWpnV2FyNmU1Rk9FTmRJU2ErTUZZVUVlTUY0eWVCSUk2eDBwMHhsUlhZM0tDVlUvV2syUkJQS1VJL0FndHBrckczdjBldjEyTzhqNHpGazRvb2psQ2V3bzY5Z0N6YTVPNU9yU21Na1VhdnFVQnI0OHJCY2dsU3NYZnZIdHRiMjJRWmhGR016bk1va3RVdVhMaUlGSkxQL2NubnFOVWJQUFBzQjVocE5HZzFteGpqbERWSWliUUNyVFc1TnZRR0NaRjI1KzRzejV5Zmp3RXBQTFROc0JZRzNRRlo0RE5JVW5yOVB0cm14UjRiQjZ3WDVzc0NpWWRTQ3Frc1JoZlhXRGYzd1BkY3ZId2NNYnM0VCt1ZytmWTIzWHVBa3J4NUZ6RFdzdG5yOGthU2NMSmE0M3FueFhhLy8xRDZKcENLRTlVcXVYbTBOM3lKRWlWS2xDaFJva1NKRWlYKzg2RmFyZkxwVDM5NjlPUC9JSVQ0OUtPdVA0N25uMysrQ3p3cS9XTUlmTmtZODRkWmx2M3VhNis5ZGdBd2VEejV0OVg2REN0cnA4QTRVa1VxTldKdGp2WlFtT1lLUk9GOTRrZ09JVVpSNEZQVXdRT2EyaW5UMzZOUHVnYmllTDNBUXc0bzkvY3dpZVlXd2lYMStMN0M4K3Q0bmlzUkdsM2pvcVR2c3dzZTl6eU9ITGNqWXVqaG83NFRDSnczelBiMnRpTmlKZzdSRDVvRm8wQjFNYTM0RWZkZjk3RDVqZng3cEpUNFFZRG5lODdmSlFpUTBoRmJXWmFSWmZrNDRPYjRta1JSeU96TUxCYm9kcnZIeGhKanN1cys4a2RLb2poMjVKK1FZM05rWVJWQ0NwSms2RktlZ2docllaZ082ZmI3RElaSlFjbzRFaW9NSXFJNExxeHVDcHRuNTVEdHlEUURUSkZhMGhyU3dZRFdjRWlXWlhpQno5TFNFazgrK1JUdFZvL1hYNzlNdDlOQlNxaFdhNXc2ZllhdmYvM3JkRG9kNnZVdTZ5ZE9VcXZWcVZYZDJ5aEpNM1NodkJGU2dqWmtTWWEwZ2lEd3gwb3VEWTdBY3BzY2F5M0pNR0V3VE1pem5Oem1TS21LcVk3bTYxNVhJVUhvYktMRXNSTEhrdVpZWTZuV3FweCs3REV1UGZjTWVUL2h0NjllZnVDZWVhOVJramZ2RXEvdTcvTE5uVzArdG42U3IyemM0OXY3T3cvM3ZQRURmdmJzZVhMOThKck5FaVZLbENoUm9rU0pFaVZLZlAvQld0c1RRbnpSR1BOL1oxbjIrNis5OWxyMytEVmFhK2JuRjNqeHhSZUpLeUZhNXpSbVp2aXJyLzYxTzdDT08zT3FtNUZDeHFJTGxjVnhyY2ZScjBtMHVCMG4vVWhwR2VscDdtODVYYjV6djhmSjVPY3BnOTB4SkZqcENBcWxTSWJKTzFESlRIeGlUR0ZHUE4xeTVBbnp3SloyWExuREF3c1JpcjdDSUhCbFUwVVZ3bjJteDZOU25aSDZ4QmJDRWdwZm9LbXBHdUZVR3VQeUlYQ2VLc2ZLM0lRUUJMNWZmSG40dm9jUWtqelg1RHFmRUMvVEpSVGpkWGJ6YkxjTzZmZDY0ekZHTWRaU09yTnJZeXpHVWxReFNJU1FLS2tLY2tuUTdmZlozejlBQlI1Q1NwTGhFS1ZVNFpkakdDWXBuVTdYRVR6RmZVb3BxVlpqQWk4NFZzaFdMSXF4TG1IS2pvZzVYQ3FUdFFTKzd4SzFKQXlIUTY1ZXZjNWhzME9hcGZpaGg4NHkxdGZYMmQ3YVpudHJHODlUSkg3SWNEREFVNHBLN0R4cityMEJnMkZDYWpLc0hma2tRWnFsamw4UkVqT2FzWFZwWnNaYURJYThpQnMzV0lTUWJ2L2p5czBtdTFZVXBzb2VMdmgrUklLNWZhaDFCa0JVcStGSEVaNTgvMUlrNzkrWnZVOHgyZ1lYWnVab0JDSG5Hak9reHJCZXF6MVVWUk1weGRtWkJxOGQ3SlZWUWlWS2xDaFJva1NKRWlWS2ZQK2pEWHpCV3Z2N3U3dTdmM0QzN3QxSGxsOEZZY2pzN0F5blRwK2tXb3NCUWFmYkwwcDduR2ZIdEVoa2RMZ2U1ZjhJeWRpVW1PTG5FUUVoR0pFYUJTbmozSWtuNVV4SGNKeTg0Ymk5RGFQRHV4MFROK0xZaGFKUTE3akRzdTk1eEdGRW5xVk0wenhpYWhoWjNKRVk5MzljM3ZKZ0I1d3g3SDJ6UHRaY2pML2lTb1dEZzRkNGpZNE5neC84dUppYTlNaWVKOWY1bE9mUEEvUkkxdUw3aWlEMFVWS2lQRldrSTFteUxIWGtnbjY0Q2E1YlI4M2V6cTRyTnlyV1YwbUpOZ1pSa0RkajVrcUlZZ05JakhHR3lPQ1NuYkkwSTgxekVCYWQ1bFFqajdnU2tXWUp2VzZQOW1FTFBUTGt0ZUI1SHZWNkhTVVZWanU2VUloUk1aOUJHRnVVc3RreHNSSUVBVkhrSXRFUER3N1kzdDFCNTRiQWo3RFd3L2Q4OHN5UVcxaFpXK0dWdi9zMncrR0FPSXJJc3d5akRUclBrVUxnSzQ4b2lzaHlUV1kwMW1xRWRQdlhXc2pTRk4rTG5QcW1NTUlXY2hSNUw5RjVoamJHN1hVcGp4R1BVL3VEd29pN2VMM0dJcXVDM0pOS01UczNTNjFXWTlqdVBmUzFlcTlSa2pmdkFBMC80R3hqaHBQVkdrL016ZlBCcFdVOElUazNNL3RRMWMwSXd6em4xYjA5V21uS2JQZ09vN3BMbENoUm9rU0pFaVZLbENqeG5rTUk4WitNTVgrZ2xQcnNONy81emV6dHRxdFVZckFDYlRUR0dnNFBXMXk3ZmgzZkg1VWJUVXFNeHZUQWNaN2dvZWVOZ3BBcHZENUdIUmx0SHVKVGVaVEFtWEtaZWNRWWs3YkNnaWNGU2dxaUlLUlNyWEJ2NDk3VVdKTTdHVDFrSDBKOFROM2MyM2p1MGI4R3Q0WGZ6ZXpNREFDdFZnc2hCTVBCZ0N3ZnFWK09YbjkwMWUxa0RSbVo0ZGlIVE8yb2grZW9YTXJ6RklFZklDWG8zSkJscml6SEZISFk3dktqb3pabUdpalBvOW51akZmSitaeEtwTFVvcFk0TWFhMGRyNnZSMnBYZ1NZSG5lVlNxVlpUdmtldU1KTStZbllrSmdwQityMGUzMTZIVDdSVHpLSHg2b2dwQkVMbXlKSk5QakgzRWlGUUVhY0JSSDhVYWFjT2cyNmVUdDVCS2NlbkNrMlNaWm10em15VFQ1SGxHa3VWVTRwZ3N5ZGpkM2tYQU9IbEtLcGYyTkg0ZGhIQXBXYmtzVXNNSzlaTzFHRzB4TW5OR3hNb1pJSTg4ZjR4eFhsQmpmeVZ6VEdFMTZoL3JWRmhTSXN6azBmSDdRQWk4SUtCU3FhQ0VTM1o3djZJa2I5NEdScHZnL013c3YvSGtzOHlGRVlGeUVqV05SVW1KUDJMRmo1ajZ3b2lyanBUaWsyZlA4NDlXVDNDNjFuQlNyeW1HVno3d2cvWGR6eFVtVE9MMHp5VktsQ2hSb2tTSkVpVktsSGgzK05hM3Z2V3YzazI3T0twaXNmemxWLzZTcXpldXNiSzh5dXJxS212cmE5eTl1ekd1NUxFVVo0UGlvQ3dMRGtFS2dVRzYyR1E1VXRnNFJZc1FBbUVtaDFGUkpPZkFrZXFnWXh5SWsrNk1TNEp3ZlhsU29QT2NLSTRaREhyakNHVWxKUWpsU20wd0tLR0lnb0M1bVpvakdiU2w0dnZNek15d3ViUERZSmlDbE9NNUhhM0tjdjRzTHViYzhRVGpuKzQ3cmt6SWxMK1AvZ0duSkdtMVd6U2JUWHJkTGtFWVVxdlg2SFo3NDlqeDZmT1JaVlJGTmFJTTdPaEZ3R0lkWlRHU1JEMkUyQklJZkM5QUtVVVloZ1NCanhTQ3RDaVgwdHBpalBOcFllUkhOQzZOQTA4cGVyMHUvVzYzcUt5YWFKMjBNVWpwbERDQ2FSOFgxMTNnaHdTK2o3R0dlcjFLWTdhQmtvTGNwSFRUTGpPTkdnZ1lEZ2QwMjExNjNSNUNTcXd4U0NscE5CcEVjWXl3aHBFNWRiRkloUUxIbFZaaExYbXV5YktVVHBaZ2pNSDNmVHpQNS9idE82UlpqaFNLTE5jTUIwT01UcWt2ejdHMXMwR1dad2drSkNsZUVKSWJUYnZUSnN0U2NtMWNRcGF3Qko1Q1dJOWNHNngxNndhUTV6bXFXS2QwRkIxZUtOR09uSFdaMm1aaXFoaXdLRFZ6WitOak5pYkZRa2RoaUIvSElPUWpWVkx2TlVyeTV1L0JhRU1ZYTRtVngzS2x5bzEyaTcvZDNxQ3ZuWk8zSnhTQmtvVFNJMUNDUUhvRVNoRXFTY1gzT1ZHdHN4UlhPRDh6aTI1WWNtTzQzanBrZDlCbkthNXlmbVoyU2lyNDNjSG9uQ1RKQ0tJUVR5bDBucEpraGpBTUN1T3doM3pveU5HSGFJa1NKVXFVS0ZHaVJJa1NKYjZYVUw2SE1ZYjkvWDBPRGc4NXNYYUN4eTljNU1sTGozUDcxbTJrVU80OE1IVndGeU11WTBxS2M5d0NlT1RRSXFZdkZCTVZqb0RDUThjOTdpZ2JVWkFXazRPc0FKU1NLT0IvL2MzZjVHTWYveGl0dzMxeW8rbjNlbXh1YmZITmIzNFRyVFhXV002ZWZZem5udnNBUzB1TGVFcmgreDdMeTh0SXBmanR6M3lHMy8yZDMrRW5YM3lSMTc3ekhUNzdwNS9ITWpJeEx0S1RKRmdrd3BoeHFjdEk2UExBQTRtQWlkSHlnNVVSSStMcjl1MDdEQVlEY3EzSmVqMTZ2ZDdrbkdQSDNZMlhTbEQ0NGdpQkZRb3c5OC9oNkF0eDlDbmhTb2tjY1JQaUJ3RkNTckk4Sjh1eVFuVXpNZnlkZEdnUlNLSW9abjkvbjJHYWdWQVlRQ0hJczJ6c2VUT2U3SFFQMWxLdFZhaFc2d2doV1Z4YVpHVmxwU2hReTlsSmg5UnFWYXd4REFkRFdxMFdhWnFPejROaEVGS3IxVkJTWWswKzdmYURIQmxLRzBPV0c5STBKVTFTOGp3dkNEOURNblNSNWhxRjUvdmtXVW95VE5GWmlyVTV0VXFWN2UwZFI3YmdWRWllNTVGbHFZdjZ0aGF0N2ZnZVBjOXpaSlV0eWdXRjg3T3gxbUtzSzVPU1NxS05IaGYyNlNuQ1NUeU1ZQk00SXZFUjUyMkx4Zk5VVVhyMzBNdmVjNVRremR1QU5vWk9tdkxOM1czKzlOWjF2cnExd1VhL2l6YVRkNzlFNEV0SnBCU1I1eEY3SHBIeW1BOWpmdXJNWS95ekM0OFRLa1VyVGZpcnpidjg0WTFyYlBWNy9NeVpjenoyekFlTEFMcEh3eGJ4ZFhtZWpaUHZoRlQ0bmhxL3FZZWRKcGR2YkhMeGlZdlVLekZKYTUrcjl3NVpYbDJsSGl1NnZmNlIxRHozWmhETUxTNVJqZndIam9tMWhkR1djMnozUEI4bDNhNDJlVVkyZXR6MzhRcGpMYU56c3R6VlJVclB3MWR1Zmtacjk2WVhBcVU4OXlaNThOMWlqQ0hQRFo3bkllV0llTExvUE1jS2hhZlVROTVjN2tNZ3ozS2s1N2tQSk92TXR2SmN1d2hCNmVINTZvR0tKMnN0T3M4d3dxMnQrNkMzR0pPVEcwSGdQL2h0TTNwOXRERnUzSUxkMVhsT3JvMHpGZk04UFBWd0taN09NN1FWNDNHTjBXUzVpNzJUeFhwOXIxUmFKVXFVS0ZHaVJJa1NKZjVoNEFlQkszZVJFaVVsdy82QVBFdjU5Vi83bC93di8vTy9vZDF1OFI5KzY3ZlJ4dksxcjMyRGVyVk9IRWU4L08xdmsrZ1VUMHB5YWNlK0p5TlZnWlRPZThabzQ4aUhZcnlSczRzakxhWVB0WWFKbXFWUTNBaUJNQVpoTko0VVBIWnFuVURrUEhacUhUeEZ1OVZtWlhHQkp5OWQ0Tno1OC9pQlQ2ZmRwZGZ0RW9VUllSQmdsZURnOElCK3Y4OUhmdWdIK09WZitCUkdHNzc5N1ZlNWRPRVNCc3Z5MGhMLzluLzc5eHdjSEtLMVFTbEZvMTZuVXExaXJXVjMxM20rVE9MQ1IweU9IZi9vZkgvTVJGbGtYUlZFa3FaNFNsR3QxVng1VHBwTzM2S0xYaGNqYTEvSUFTbEFXb21WRWlNRVZvQVZjdUovTTlLNlBLS1V6QnFEOUJTZXAxQks0WGtlU2lyQUpUYmxlVFloejRwN21lNHVpa0txMWRpdmlEb0FBQ0FBU1VSQlZBcTNiOThaazJrU2dSLzQ1SG1PeVRLa1VBaGJWR3BNa1Z0U1dHcVZtQ2p3a2NKU3JWYW9WZ05YNmlRamVzMklTdWg4WnZxRFBwMU8yNUVnUlRkZTZPSDdDb3NlbS9hNk5TcUlMR3ZJczV3MFM4alNGR05IbFIzT1FVWUlkKzdKZGM1d21MbzQ3eWw1bCs4SDlIdURxVnUzVk90VldvZE5aNW9zSFJFeml2U1dVdUFwaFRXNjBCakpzV216bTVzai9rWUpYbWJrTWwyY1JmV3hGTFZKY2FCd2FxWkN5R0RNYU44WFBDZmFLWDhDSDJzMDk2V3h2WTlRa2pjUGdHT2kzVWVpTVphRFpNaWYzN25GWjY2OHpqZDJ0dWptK1gxdEZzT1EwL1VaR3I1UDFmT3ArTzVyUG94WXJsUXgxckxSNi9MNU96ZjR6T1hYdWQ1dThhR2xGUjZmbTM4SWQveGdKTDAyOTI3Zkp2VkNCQVp0STg2ZVBVVXRkcjFZYThhSGZaMm5aTUpqcGliWTJkN0RXNThuR1E3SnA5Z2JuU1pzN3h4QXRmRkE4Z1pyU0hwdE5qWTI2QXdkR3p5enRNN2EwaXhTRDlpNmU1dURUb0lWUHZQcnAxaGZhRUEyWUcvekR0dUhBNnlVaFBWNVRwOVlKVlNhNXM0bUd6dE5qRkRVNXBZNHRiWkU2QitqcnF3enhPcTE5dGpZN1hQbTdDbWl3TTB0RzNiWnVuY1A2dXVzTGM1d3ZLbWJzaUhwdDdoemQ0ZkY5VFBNTldLczBiVDNOOW5ZT1NEVDRFVjExaytlWUs1NjNIL0lrQ2NEdHUvY0pwMVo0ZFR5UEw2MUdKMXh1THZCZGkva3FRdHJEM2hsM0Y4a25ZTnRkbnM1eXlkUDBKQ0NQT214dFhHUHZVNkNWRDRMSyt1c0xzN2lQZUJGdHpwai85NHREa3lGODZkWFVlUWM3bXh4Yi92QXlTSXJjNXc0c1VxOUVwWUtxUklsU3BRb1VhSkVpZThqT0ZXQnBsRnZVSzI2bEoxdXA4dkZpNWVZbjU5allXR2VYLy8xWHlNSUl2NmJmOUZsYm02ZU83ZnZzTGkweEpkZStpSWJHOXRjT0grQmt5ZFhVZExuMC8veDA5eTVlNGNiTjI1eS92d0ZibDYvUWF2ZFJraUo1d1dzclo0Z0dYUm90cHFrT1FnMUlTWEcxVWtXcEZROGZ2RThuV2FUVDM3eVo3aDU0enFIaHdkSWNSNC9qRWl6bEVHL1R4UUZXR1BvOTNyRW9rSmNpZWgwMnZTelBzTjh3REJKR0F5SFpGbUtOSER6NWcxT256N0ZDei80UE1zckM3U2FMVzdjdXNXSjFXVnF0UnJTOHdqaWFKd3UxZXQzcWRkcnJKOVlaMjExbGVYbFplN2V1VWVXRzI3Y3ZNRnNvMEhnZVNScFJxMVdjeWE4YWNyYTJocGhGUEdsTDM2UldyM094ei8yTWFTVVhMMTJqUzk5NlV2ajliZXlVUDZZbzBTTWxhSmdjVVFoMEpCb0xJR2Rvcm1PMU9QY0QwYzhlR1BEWkNrVldCY1RQb3I1SHFXQUhlbkd3dXpzTE5vWXV0Mk9JekdZek1QM2ZZeldSRUhJVEdPR0lBam85ZnVNdEZrV2lJS0FhaVZBNkl6RHZXMGlYMktNeGc4RElzOG5DQ0thKzN1MFdtM2E3VFl3OFVHcXhCVTgzMFBubW9tWnRNQm9pN1k1T3Rka2VUcFdEMDF1MkoyUnRiWm83WlE1Mm96MFhNVXBSVW5DS0VZWHZrdWpKVnljWDJScmN3dUxSU25wa3I1MFhwaDFDM3pQS2RTTXlaRnlwQ1J6dlk0aTBUM2ZjOEtDVE4vblk0U1lKc29tZjVKU0huc0ppelcwaFNCSENvUTJKSU1CV1RKOCtJdjlIcU1rYng2QWtUUXIwWnBFNTN6aDlrMysvU3ZmNG5MemtQUjRuVnlCSitjVytPK2UrZ0RMY1lXSzV4TjdIcUduaUpRcm9iclNPdUQvdWZZV243MTVqWU5od3NmV1QvSnJUenpEaDFmWEoxSzR0NEU4SFhMWWJETjM5Z0toYm5MMTZqMmtzSVFGN3pMc3RlbTBXOXk1ZFl0S0phRFZ5VGh4NGlTTHk0b3dyckswdUhTa3YyelFaZEJ1UDNROG5XVnMzN25HbllPY2hZVlp6S0RON2F0WDhQeG5DSHQzZU92V0xuUExTNmhoazZ0dlhpRjY3bWxrNnc2WGIyd3h1N3hNWUFmczNybUtGZ0duR3luWGI5eEJWR2FKWmNibXJadklxTUtaeFFZVE1ZcEZtNHp1d1JaWHIxeGxleGh4NHVRSjhBeHB2ODJkRzFlNGVudVAxU2ZtV1ZtY09mN0tZWXltZDdqTGpXdHZjZmNnSTE1WVo0NklMT2x3OC9vTmttQ1cyYXJpWU84dXVZaVl1YlErSnMrc3RXU0REbmR2WE9QSzlRM21uNnl6dmpTSDFDbjdtN2U0OHRaMU92NlpCNUkzSnM5bzdXOXgrWTNMZElONVprK3NZekFjN3R6bHhzWStNd3VMMEc5eS9VWktYSG1LaFZwd2JPcUdZWHVIYTI5ZG9kODR4Mk9uVmpHREZqZHUza0tITTh6RWtyM05PNWdnNXNuVHkrOXJPVitKRWlWS2xDaFJva1NKb3dpOEFHc3NKOWJYbUczRWVOTEg5eVJKdjgzZlhINlZEejcvSWF6SnlZWjlxcEhQL0d5ZHExZjcxQm9SLy9UblBva1hCSGpLdzFNZTFocGUrS0hmNU1zdnZjVE03QndYTDE2azIrbnhOMS83VzdJMDQvU3BrL3pJUno2TU1UbWRkb2MzTDc5RnZ6L2cxczNiL1BtZmZZR2wrVmxlK01FWGVQYVpaMWhiV2NYelBQN052LzdYSlAwK2gvc0g3RzV2MGUrMTJkM2JZbTF0bllYNU9lN2V2Y3ZPempaWm5qQy91RWl2MXl1VVJJTEJjRWlTSm1odGtFcUNnWlhsWlh3L1lKZ2tTQ21vMVd2TXpjNWlqY1h6dk1rWnYxRFNlMTVBdFZybDJhZWY1ZWtubjJCcFpabk56UzJFVmVUR2NMQy9qODVUYnQyNnhjTGlJa21hMGUxMUNNT0lNSWlReWlNSUE0STR3dmQ4RmhlV2FkUm42TGJhV0Z1a2JpbFJXTmM0TDZFeGhIQy8zQTE4VHA4NnhWeTl6dFhYWHlOSlU2eDBKc2cydDRVcTNoWWV0NU1PcEpCVDV6azdmazVLUlJoRzR6RW5pVlVBemtlb0VsZlozOTFENXhNU3dsckRvTmNqaWlJOEpibHo1dzViMjF1MGU5MUNSVVVSNDUzenhxc3ZNMHhTTXAyd3QzbVB2TmRoWm5hRzVlVmxHdlU2Q0V1bjMrUHc4SkRoWUZpUUpVNzFGUG9od2dxc01lNExjREZQRk1STjVxb1c5Q2pTM1JiekExMzR0MHJsRVJUK004Wm9URkhTSktVaUNNTXhjUUl1d2oyT1k3YTN0dkZEbnlpdTR2dUNaRGdreXpNb0ZESmVFR0tGUUJkbXo2N1dybEFlQ1VBNjgrSmNaeGhyUnJWdkU0T2JCNVM0Q1lEQ05GcEtjUjhabDJZNWcrR1FNQWd4NlNPWXV2Y1lKWGx6RE1ZWXVsbktHNGNIZkcxN2s1VzR3dDV3UUdJMCtoR1U2K1hXSWYvaDhtc3NSekV6UVVnOUNLajRQb0ZVdE5PRWIreHU4OXIrSHFGVS9QejVpL3pMeDUvaXlia0ZZdStkdndSUytkUWFEYUk4dzFNSFJIRk1KWFJ2Q21VeVBLOUhwVm9sVUJuSllJZzJrQTUydVBMbUxzTHp4L1dGamVWMVRpN1hBYkJXa3c3N2FCUmhHS0NLRHgxdEV0cTlqTVdUWnptM3ZvRHBIdkRtYTYvUmJCMmk5dzRJNWsveCtNVlRpUFNRN3QrOHpNN09IcFdzaHpkN2xzY3ZyU1B5UGd4ZVlYZG5sMXFlTS9SbmVQcmlKV3FpejQwM1h1UHVacFAxdWRxWWxRWklCbnRjZnVNYTdjeWlDcmR2blEyNWUvTXF0M2Q2eE5IRDF5d2JIbkxqK2pWMmg0SmlTYkRXTWp6Y3BLMnJuRHR4a2xva21KMlpRd1RWSTIydE1XemV1czZ0N1RaaE1KblBjTzhXYjF5NVRXWW54dExXR3ZJMElkVVFWbUw2aHp1OC92cGxobHJoeFVWL2VjTGVRWlBxM0RxWHpwOGs3KzN4Nml0dnNkM3MwQWdiWkZtR0YxUUlsQ1VkdExsNjVUcGFlQ2hWbEtTbGZRYVp4MlBuejdCUWsraHVpMmIzL2NzRWx5aFJva1NKRWlWS2xIZ3dQRDhneXpJMk56ZkowejZYTGwxa1lXR2VHOWZlUWdoQnI5L2w2bzJiV0NsUUNMekFLMHhYRFVJcUZCWWxERmdYQTYyVXdtaU5yeFNla2pRYVZaWlhGcmkzc1VHYUROQkc0M21LdFJOcnJLNnUwdXQyMlgzaUlpOSs0dU40eFZsWGEwMldEdWkwaGhpVFU2M0dMTXpQbzdYR1V6NXhHTEcxdGNYeTBoS0xpNHZNemMwVzVTZHc5dXdaMGpRano0clVJRm1VR0JtRHlYS01NYlJhTFRxOUhyVkdnMlE0SklvaXhnNGx4UmxiU1RrdUpmTTluNW1aQnRWYUZXRmQrWkQwQkdoUUNySXNaM2Eyd2VMaUluRmNZV3Q3azhFZ0daZldCR0hJNnVvcWc4R1FTcTBLVXZLaEYzNkE1ei80UEdtZThwM3Z2TVp3T0NETE0rYm5GL0NERU9VSFJHRkFwVll0REhnOU9vY0hYTDM4QnJWYWxkV1RKN20zdVVHMzA4VUxBbnI5UVJIQlBtMk9XNWhHSXhIRjJjVVJVdTVjNVN3Z3B0S2FDcWhDaXQ5dWRSRDJDSnVFTEFKdGNtdFFSWHQ1ckwyMWxzT0RmWXdCWXcyM2I5MWswMVBNemN3QWhvWDVKMGlUbElObWsxYTdSV2J5Z29RWlRWdU1MVExHcFdyV0ZsSGVHVHJQbkw4TmhzblRkaHkxTFpVRTRZMHFvc0FvaE5FRk9lUXNNbVJSUWdhV2syZE9jOWc4cE4vckU5Z1FQNHlvVml0VUtoSDl2aVZORTNUaGJlTjdQa3BJOGl3bjB4a20xd2loOEx4UnRRbk93c1NPMUQ0alFxWW9FVHltalJpN1Jka0p1VFBheStNTmFRMVN5SWw0NTMySWtydzVoa1JyWHJwM2wwOWZmbzJ2NzJ4eHFsN254Vk9QOFhPUG5lZVBiMTduYXF0Si9vQzZ4NTNCZ0wxN2QvQ2t4Qk1TVmRUdENZUjdNMWpMWTQwWmZ2YXg4L3pDK1V1Y2JjemlQOFI4NnRHdzZHekl3ZTRPZ2VtZzhRaERIeFZFek0xV0dmaXdmZEJuWVdFQnBWdHN5STY3cjJHZjFJU2NXVnZIazViOWU3Zm85bnRZQ3ZMR3BHemV2TUdCcmZQNHBjZW9GZ1NDSDFZNS8vUUhrRjVJb0tDYkoyUzVvR29UT29tbXVyaEVIUGdZTmN0Y0JkcEp6cW16VDdBaWZRSlBrU1lwd3p4SGhRSEQvcENnT2tPbEVoQllRN1VSTXR4cVl2UWErSk4zbUZBK2M2dG5XQWx6YnQxdWpSNGxxaTN3K053NnZUdHYwbi9ZOGtpZnh2SXBscXVTNjM5M3pUMW1ESU9EQXdhSjVkNk50OGgxaW9wbWVlejgzRkZPVmtCUW5lWDhwVlU2TjErak4zcllDMWc5ZlI1bDk3bTlQMnFoMmIxM2pXdGJtbWQvNURtVTlKay9lWkc2eXJoNzROYmM1RGxKa2hQUHpSQUZQcGxwVVBNTnpkNlFiaXZqMnZXN3JGejRBVTQwRW5idjNxSWw1bGxmSHJLWnV6RlVWS1VlYXU1dWJKRFZMTTJCWVg0dGZnZDdwVVNKRWlWS2xDaFJvc1Q3QVlIdkk0U2dWcS9UYktiYzI5aWtWcWt6dDdESS9OSVNZUkN4czcxRmR6QWdqQ0tlZnZJSkZoYm1pNE95d1ZnTlVqRTNOd3VDY1R5MHdETGJxS09ONGFsTGwzajJ5U2VKb2hoa2tWU2tDaldETDBpU0FSTEJ6dDR1Z2U5aXBUM1BRL2tTcVZ5WnoyRFlSM2tLVDBwVUVOTHQ5cmh4OHdaUlhLSGVxRFBibUtjeDAyQ1lKZ3dHZ3lJZTI4TVBBcVJ5U1QyOWJnK3JjOURhK1QxNkhvMlZaVHFkN3FSOFpSVGRyQ1JLT3IrWUlBaG8xQnNFaFQrUUZiWWdEa3hSMlNTWW5aMWpkV1VWQzNSNkhlNXViQkw0QWNaQ2tyZzU3ZThmME9sMDBGclRtSjFsWlhXRndXREF6T3dzWitiT01Eczd5Nm5UcHhrTVV6emY1K0R3a0dRNEJBUXpNdzNxMVNxZitzVmY1dmxubnViV3ZUdTg4dXFyS00vSER3SzJkdllRVXJLN3MwdHVETFZxbGRtNVdkZGVLSUlnUWtqbGlwQ0VMRHdyZldabVp4RlNNaHowYWJlN1dHdngvUWh0WUc1dWdZMWtjMHdLQVZScVZXWm5adGpaM2lZSW5DcXAwKzBXejQ3VVB4S0xMR0xRYzRSSThPc05va3FkK2JrNWxKVDArejJhemNPeGFUTUZZYUdVS3NnWEpwWkNCVEdqZGU3S2tvd2VKenBOTEVWTVlUR2lFR0xrMFduSmRJck90Zk1Xd21LbDU2TElpOVN5V3IzR0UwOWM0aXRmK1FwV09LS20yK25nZVI2MVNreWpwbWkzRGYxK255eExKdVZNaUNuaXlHQzBIdnZ4alAxM0xBamg5c3VZd0dGeVh4UmxXOU9sWDJMc1htM0g2V2RPUVhXL0tmajdDU1Y1Y3d5ZExPV3p0Njd6NWMyN2RMS013elJoa09mODlKbHpmUExNZVQ1NzZ6cFhtb2RqRlk0cW92d3NqckhNalNHZk1qbVNRakFiUm54a2VaV2ZQMytSajY2ZlpEbXE0QlhwVHU4RzFtaVM0UkJqTWl5V3BIZkF4cDBVKzh6alZFYXlzV055UHJDa3d4Nkhod2NvQ1oxK2dwaXlleEZDVVp0YlJOa1FiNnFabEI2VmlwTm5KdDFEN3Q2NVIxcFpaS0VSMHRvRVA0ekhMdTJCRk9RNWVFR0ZpbWZKa3o3YmR6ZG9aeUZuemk2UjduVHdsU3FrYWdMcEtXeVczdWNLSG9ZTG5Ecy9SNjk1bHpzRnB5T0RpTlZUcHlFYmNPdk93OWNtQ0J1Y09sbkg2QU51VEwxdkI0T0VOQlhVVHA5a0xvSjd0KzV3Kzk0Mjg3Tm5HVG45Q0NGWk9YRWFuYVVNYms4V0laby94WVc1bkoxNzdTTnUvN1hHQXVzWUFpQ2FXK1RTTExTMzdrd3VzUWFFUkhuaHVBYldsNElzTmFpZ3p2TEtNclhBMGozYzRkNWh4dGtMRjZrY1htV3JPNXEzd0pQUWErNnoxVE1rV2hTS3FJZlo4SmNvVWFKRWlSSWxTcFI0UDBJVWRUcTUxdXgxMmxTcVZmQVVvUi9oSzBXdU5SY3ZYU1NLcXpSYkxZd1VMQ3d1T0M5SUppVXJ3MlJJbXFiVTYzVSs4WWtmSi9BRGdpQUVBZFhLR2JDV1laSVFoQUZTU3BKaHd2VnJWeEZBbWlSVW9wRFZsUlhVeUdEWDk3QVdWbFpXVU1xalVxbVFaQWxKTnFSZXFiRzJ2RXcvUzUySFNSRGkrejdEd1lEK29FK1daZVJaNnNwanBJQWM3dDI3eDJBNFpIRmhnWlhWVmFTVXRKdE44aXlqMVc0WFNVRzJJRFU4VkdId3F6d1AzMW9xMVFxQkg0QndhVWpXR0RyOU5tbWFnSUdiZDI5eCsvWWR3akNtMVdzNVVxVzQxeXpUTkpzdGpOWkluUGhpZm02T2FyM3FLaFVxRllJZ29scXJJNVVpQ0gxQUVJV1JLeFBLWEtSMXJWYm54TW9hY2JXSzhoUitFSEx1M0NXRTczSCt5V2ZvdE5wczcreWlCU3dzek5Pb045Qlp3dkxTRWtvSlpodDFsT2N4NkE4NGMvWWN0Zm9jdCsvZEsyTFhKWWVIVGZaMmR6bDMvanpWV3BWdXAwdFFuNkhkYWpNY0RzbXpsQXRQUEk0WUp1enQ3TEswdXNMUzBoSjdCd2NJblNPVmh3RldWdFpaVzEvbjVyWHI3TzN0Y3VMTVdVNmNPTUhKOVRWT25qNkZUbE9hclJZSEI0Y2thVEkrandnaFhUSlc1R09zZFRIaGdDTXlOTnBvZE80aXVVZkpVaU5QMkVLVDRKTENLSXlaTVZqamdsYWtLUUxYYlk0eGxzZWZmSnliTjN5ZWVmb3BEZzRPYUxaYWJpOXJTNUlrZERydWZCaEhFYk56c3dSaFNMZlRvOS92a1dYNW1PZ2J6MDg0VmtlT0NMSWpadENqUDA2dXh4WitUdzg0ZDQrUFZRQmFFMHBCTGZDeDRkdUpFbnB2VUpJM3h4QXJqNmZtRnZqS3hsMjZXVVpxREc4MkR4bm1iL0dMRnk3eDgrY3U4di9lZUl2Ym5UYXJsU29YWnVab0JBSGFHQkpqU0l3bTA0YThNTitxK3o0L3NMektUNTQ2eTRXWkdhcSsrM0I1OTBkdmdSZFZXVHQ5aGpqZnAzMjRRWFYyRVRPNHdlM2IyMXhZQ2g3YUxvaXF6TTdONDB1TDdiWHBUKzl4R1RDL01zL0NzVmJ1VFdwSWUwMnVYN3ZLZmhMeTJNVnp6RVpkWk9FeFkvR2dTSGh5ZnpFWlRKNndlZnM2ZDNaN3JKNDV4K3A4ekoxdE8zN1RZd3RUYUFHOTFqN05BNE5GRU1SVlptZnJSVHJWbE5HVWNIV2hadnFOWnkzRDloNEhuZFRWVm5veGl5dnorTW95YlUza2FpMEZjV09Ka3lkT1VROEZ1dGZoK3NFQmZjNHlNeldHVUFxcmo3NzVaUkVaZUxRMDFxT3h1RVpqc1hoQXF2dWQ2SXRQQkZQOEpRWFd1YlJMQ0NvTlRqY2FXRHZnOHBWYjlHMFZQVGhrcjlXaDMwL1kyVDFBcGZzY3BCNlhucnJFVENqWXVYMkYyM2UyT0wrMlVISTNKVXFVS0ZHaVJJa1MzMGZ3UEIrZGF6cjlIa21lTTh4emdpaEdDZkE5RDZ3aERnSUNUK0ZMZ2YzLzJYdXZaa3V1Tzh2dnQvZE9lL3c1OTF4YjNoczRHZ0EwQUp0azAvWmdwcHM5UFJPaG1kSEVTSHBTNkVGUDBtZVFGUE1CcE5DTFlpUkZ6RWd6YWc2N3lTYlpKRWl3Q1pJZ0NBSWdiSGwzcStxNjQwMzYzRnNQZWU2dFd6QWthQnRrbnhWUnQ2ck96Y3lUWnUvTTNHdi8xMXA1RHJaZFNHVm03ODE1bnU5NXpTUkpnbTNaRFBvRHJObFlaR3RyaDA2L2g2TVVEejF3RHR1eWNUMlg1ZVVsc2pURFhyYnA3WFNZVHNha2FRcGFRMVpVTVBUdmJHSzFGNG43UTNSL1FuaTNReis4UldJMHR1ZmlWTXVFbmtlM3M0UG4rVWhMVUM2VnNaVEN0VzBzVlhqVGdNYjNIZElzWVRUcUV3VVJnLzRBMy9lSzlDUnRDbW1LbUpueUtndmJ0a25pR0F4NG5sZU1sWVNnVmlzVUFuRWNNeGxQa0VwaUtRdWxDbm5UbVRObnFWYnJhSzE1NWVXZjRicyt0bTBoaGNSMUM3S2kyKzNTN1hTNWZmc3VZUml5dUx3TUNNYWpDV0VVa1d0TkZNVUUwNEJLdFlManVFZ0JydXRTS0tDS2wyN0g5UkMyUkNQSXRFRUxOU04yZkpTeUtMc09KZDh2Zkc2OE1vNWowMm91a3FZSlNCdmxsZGpZMmtJcWk2VzFnenhhcVNLbElFbFNMTGVMY24wVWhVbXhGSUt5SnlGTzZBOUdmUFR4ajdLNXM4WDU4K2RKMHBRNHlTbFhxdFNialdKS1Z3aUVzbGhZV3VIbzhaT2NQWHVHa21OeDgvSWx0amEzNlBkNnhaeXlVRWlwMGFJNHowSVVsVkxGV0dsR3l1akN2d1pSeUtYWUhjVm9nODRNdTZNYUlmVXNyYW1vV0ZGS2diQ1JwckM5MEJpQ1lNcmpIM21NczJmUGN1M0tGWDc2d291a1NSSDhZOGhKMHlKS1BVMVRGbG90YXBVcXRWb2QzeThSQmhYR2svRk01cGJ2VmY4SUlRdHphSm52N2RzZTlrZUY3MWJnaUh2REpyM3Iwd1BNTG02eEdzVUVlZGwyYUpSTFZIM3ZOOTcvZjFPWWt6ZHZRY20yK2RLSlV4Z00vOGVGMTdnNkhKQWJ3N1h4a0wrOGVvay9QMzZLLy9iQkQ3QVRoRHk4ME9aTWE0R3laV0ZFb2J0TDhweEU1M3N4NHI2bGFMZytGZHN1TkozOHBzZmRBc3V1Y09qb2NVcFRnK0h0U1ZpN3l5bGw0M2tlampMWTlydEZkTjhQWXpUUnVNZjFLMWNZYUo4VFowNnkzQ3doc3dSTENhSnBuMXl2UUI0elNzRHpIRVErNWM2TnE5ellDbGc5ZG9KRHF3dllhRndiNGlnbVN6VU9PV21RWUhsMStsdTN1TEhSUnd0SmMvVW9EMVhMOXlSbFB4ZWFZT2NhcjEzdW80WEFxYXp5a2VVV2I4dk1FbENxbEZEOWZRYms4cDRtOWJjRklTVlNRUklGYUZNbHp4TENETW9saDN1SGw2R2NNbjZhc2IyNVFUS2FFQ2NXTzkwaEpTZEJlV1dhalJwbFd4QTNLeVE3MDUvM2xYUE1NY2NjYzh3eHh4eHp2QStocEN4TVdiV2g2cGRJd3BDeTc1TUVVd2E5THBabDRYc3VYc25uOE9HRFZHcDF2dm5OYjNMKy9BTzRybzAwZ2l6TEtKZkxTQ25SV2M2MW05ZUlvcGdqUjQ4V3NxRThZN3V6UTZOYUpkY0dwVFZ4bkpCcmplMDRwRW1DWXlsRTJXTThTdENXUkRvV2FSd3pEc2ZvOVpESm9NK2szMFBtS1NxUGlNWkRPdU1jTmEyd3VyYUdYeTdUWEt4aFd3N2ozb0JCZjRnd1VHczJLQzJVS0pVbHpreEdKVVJDcmVIaWV5MDZtMTJHblE1R2dCWUdZUXJmSG1zdlhsc2lYUWZiS3VSbGFaWXluVXdMWHhwbEk0VWlqS2FjUG5XS2xkVTFYTmZqOXAzYnJLK3Y0M3NlWVJCeitOQlJIbjdvZ3d3R2ZXNllhd2doT0h6a0NNdkxLK3pzZERoeDRpUkhUcHhBQ0VFVVJkaU9oOVlhUzAyeExZY3N5OW5ZMk1CM1hYemJKckNLYzI2TTVzYTFLd1ZKQnNSNk4xZHBablZnVzlpK2kzS0tTWFJwMjFpMmplczVHR0dRU3FFc0Y1MFZhVmRHenlwSGRJcFNBbHZaT0phRGtvcHFvMDY5Vm9FMEpwMU1hTlJybEVzK2xsU3NIVGhBYzJHSnlTVEVjbHdtVWNod1BFS0xvcnFrWENxeHZMUkFvMTRsbkV6WTd1NXdkM09ETUFod2JCZGxLYlJ4bU9SakxFZGhLWEdQL3NpTGRGMnRjL2FpNUUwaHZTT2ZFVHU3cHNXRisyL3hSeGkwS2N5TnRTNHFubEtkb1kzbXpVc1hjVnlIVG1lSEs1Y3ZrU1JKSVpVejkwYkVXWm94R1kwd1dVNmVabFNyVlJ6SHdhNHJTaVdYTkUyWkJnSGp5WlE0U2RBbXg1aFp0Yzh1VVNPNFI5ek1KdnAzaTJvTVptODVvL1crMzhBK1dvZlJzTTlmZmVVL0krV01pSHFmWWs3ZXZBVlNDRlpMWmY3WmlUTUk0UCs4K0FhWGgzMHlZOWlZQnF5UHgvenprMmRaS1pXcE9BN1dlMHlLMm8xSSsvVmh5Sk9JL3M0MkV6MG1tZVhYdVpVV2F4WERwTGYxemxGMlJoT01COXhlMXlncFNGTkJxVnJhMnlkak1zYUREckcyaThvWGVjOG9lT1A2SmRhN01RZU9yaUN6Z0Y0dnhpdjVOR3MrVjNadXM5RlNxR0NIZnVwd3RPSXozTGpGaFd0M3FCMDRUZG1CMGFDUGJibVVHeFh5YXowMk43ZXBxSWlkUVVacnJjM3E0Z0VXRHFRWUJMYnI0U3JGejgzajJ6dXBrc3JxR1Q1Y3p6QUlwSEo0YS9BM0ZISW9yNzJJdW51Yk8xdGJMRlVrbmQ0UXY3Skc2VmU2Qm9YQmN6QWVNZ28xemVVMjc4VFBTc3VqVmlxeDN0OWtjOGRHajdlWUdJZGoxUW9rQWR1aktYNnR4ZUdUNTFpYmFUQkhOeTl3ZWVKeS9PZ2EyZUEyMjFzN2JHMTNhUGlDenM0SXQ5ejRGZmQ0ampubW1HT09PZWFZWTQ2L0wwaFZHTTRlV0ZtbDNxcVM1em05ZnBjOFNRZ21FOGFUQ1paalUxS0tacXNGeGhCTXA2UnBqT3NXUXpiYnRxblg2NFduWnA3VEc0endQWTltbzQ0MjhLMm5uMlpuWjRmRmh4L2VNOGtOdzREQllJQnIyeWlseUhYS2VEcG1jMmViUnF1RjQ3amtDbkpMa2xnU1UzR0pmSXUrblpNcHljS0I0eHdzVmFpVUsrUlJ3cWpUNWZiTlRUUVdkcVdHYTB1MEVkeTZjUTNac2JBOFNhK3pUUlFGU0dXeHZMUUVtU0VOTldtYUZxbEdzL0cvTlRPMExlSzFaOGJGcy8xV1VtRTdEcTdqRXRyUjNnQzlJQThLOG1VMG5oREdNVVphNUJqQ09HSTRIREVlalJrT1I0VWtDSUhqMmp6ODhFUDg0SWZQTVFvQ0RodzR3SW5qSjJaeDFZcHV0NHVVRXNkeHFWU3E2Q1NsMzlsbUdnVGtlWWJydWlRNkowdENmTi9ITFZVQWdUQ0dOQXJvcFJGVHp5VlBVcFlXbDdCbng1WEdLVVlYaHNUOVhyOHdIWjZaTXdzRVN0bzRKWS9Sc1BBQ2trcmhXQmErNjVOaGlQUXNiV2ttRHhLeU9FL0t0bEdXalpUeGpHZ1FsRW8rWjA2ZjR2U3BrMVFyVmU1T0o5emQyR0F5bVdDMHhyWXRQdlRCRDlMdERiaHc0VTNLcFJKS3FzSkhCakI1VHBicndsOHB6d3R2RzZPTHYyZEZDZm5NSWdRaFVFS1RaUW01THRLb29CaEhzNDlRbVU0bVBQLzhUd3BDU0tqQ2l3bGdScjVvWFpCNEFHRVVZbnFHWE9kNzhqekhzU21WSzVUS0ZhcTFoQ0FJOXBMTnBrSGh4N1BQdXVhKzRlTTdqaVR2VzJaR0FnbUpvaUNSQm9NQlNpbVVldjlTSk8vZlBmdDd3cTQ4WjZsYzVrdkhUMkdBLyt2aTY5d2FqM2wwYVluUEh6bkthcmxDelhGbVpXSy9XLzJLRUJMTFVxUkpERnBqT3paQ1VDUWZaUmxoR0pDL2ZTMHE5U1ZPbmw2a1hxL3VwUmxKeTBaa1JYcVIwU205cmR0MFRKVlN2YkpYdlpMRlkzWUdVN1FSZERmWEdXd0poT1Z5NE1oWjJpc0g2VTJ1Y3VQeVJkQ0d4c0hqdE1zV214dERNaU1KK2h0Y0hXMENrdXJpUVU0Y1dtYWxQdWJ1alN0SUNYWmxnU1BMZGNwbGwrcmJUcU5CeUtKMDhLM2VRTXB4c0ZSeDAzTktEUmJla1lHUjJLNVRwRlVKZ1ZkWllXMnh6OGFkYS9TbEFMdkNzUVBMNzlJQkJKYnRZbHYzVnlkSlplSFl1MnZrREhmdWNIa2o1K0Y5NUkxUXFpaDNCSVMwV0Z4ZVlUQyt6dFhMRjVFR0dpdUhXS3o1Wk9NdGJseTd6ZXJwUlE2MS9EM1NLZk45L056RjkxekV3aUtyZ3pGM3JsOWgyeElZNFhEMDZNbzhKbnlPT2VhWVk0NDU1cGpqOXd4S0tveldwR25HMVl1WHFOY3EySXVMR0FQOVFaOWp4NDV6Njg0NmcrR1FILy9rQlE0ZlBJaGZLdUU2aGJ4bE54bG9OQm9ocFVMSlFtcmwyUFplMVVHMVhLTHNIMkdwdlVESkx5RVYySzVEclZZampxZDg3YS8rSDlJOElvd2l4cU1BeC9aeFBSL2JjaGxQcHF5ZFBJMlNGb2ZYRG5MeStHbEdnejZUd1pna2lka1pKTmc2SitzRlpBbEVya1dlZ2VmNVRBWkRsSzNJcGpsbEhQelNJbG5lcDkvZFFlc3VsV29kSXlBMWhkbHM0ZXc0STdTVXZFZGNPQTYyYmMzaXd4V1ZraUxYT1oyZEhiSzhVQmVzcjk5bS9jNWRITmRsT0prQ2dpUVpFTWN4cnUvaCtoN2x2RUpyY1FHcEZMYm5vQ3lYSUV5Smtod2NRNXprVE1JSUtRUnBuakNjVEVpTktkS3dwSVhLTWhiYmJiSWs1TzdtSm1tYWMrNmhSeEFDNnRVeW5jR0E2VFNrVnEyeHRMUkV2ZGxBS1VXNTVGTXArM2l1aTBDUXBBbGhHR0owanVmWUdPMlRMMjNGOFFBQUlBQkpSRUZVNXpuQmVNSjRQSjd4VVlJc3kvZlN0NEpwUUJKSFZId0h2MXptM0lQbmNXY1ZQYjVmb2x3dWc3U3AxQnFrMnltVFlJeFVnbnF0eHRMU0lxVlpaZGFnTjJCcnEwT3RzVUNsM2tRSXlZRWp4eGxOMzZTMXNFaXQza0RtMlo1dmE1SHlaQXBDdzhpaTZpWlB5Yk9aNzh3c2hDZU9ZNElvQWlHd0xSdkx0b3BrcUYwUEpjdkNtaEZ5Q0RCNVFRRHBtUlZIWWI0dHVLZElLMHlRZFo2VHBDbWRuVTRocDNOc2JNdkNkbHhjMzhWMVhHcjFPb3RMUzJ4dGI3TzkweTFpMndGRUVmMnUzMlh1WDRpQzdHUW1tU3FHVXZkOHBEQ0NQTThnTFl5YzgxeS84NGJlQjVpVE4rOEFJUXI3cGRWeWhiODRjUWJmc25pcHM4MC9PWEtDajYrdVVaa1JONytxNGZDdkE2L2E0T1FERCtINFphUkpXUXN5ZkY4eDJGcm45bmFmTkUzeFc0dllqb1VKaTN1NUVKSnlyVTI1SnRqMU04N2lrT2xrVEJJRlpFSmhXUjcxZzhkb0dBdDMzM0haWG8zVEQzMlErOXF3a1BnbEg4OHBjZllCbnlET01DaEsxUnFlTkt3Y08wdnIwUDBVa25KSytMN0hrWk5uYUFVeHpQeHRLaVhuWGNnSWdWOXBjK1owSGMrNVY3b21MSmZGRStkcDJwWDdqSlhmQ3FrcW5EeDNEcS9pQWdMbCtCdytlWlpXRUtLTndISktWQ3IrTzFaRENjdGk1ZFI1RnAzU3ZnNmlxQzhjNW54RjdQMi91WEtZQnhxRy9ZSGpwY1lDSjBwMWZGVThaRXYxSmM2Y0x4RkVHVWlGWHluajI1SzgwdURrYVEvLy9yUnlTa3VIT04yU1dGSWczU3BIVHB5bU5ZMHdnTEpkeXVVU3Y2a2Fyam5tbUdPT09lYVlZNDQ1ZmpkUWxtTFlIek1lRDVsT3htQnlUcDg2elhBNHBMMjRqT3Q1VEtNUVp6ZEpTbGtjT25Ub3Z2R0dNWVlzeTFGS0lJU20xVnBBU3NGNFBBRWgrTnpuUG90dDIyUnB4bWc4eHJhS1JLR3JseTlqZE1DeGt3Zko4NGpwZEVRYVp5d3VycUdFaDJPWEdXeDJNRm5PalRoZzYvWTZuYXMzc0pHNDJwREVDZFBZMEp0bXBDa01NcWlpY0VWT3FhcHdiSmVGWnB0K05FVHJsRGhOTUtLWWlJM2lDQzBVbmxkRFdOWjlTVk5ReU1sY3gyRTZtN1F0dkZNZ2poTjJaZ1A1UGU5SVhaQlhDTEFkRDl0emFTOHRZU21iYXFWTUZJVUVZWWpsMkZneitkV2RPM2RZV1ZsbFkyTURZelMrNTJGWml1dlhyaU1rMU90MVN1VUtSa2xzdTBqT0VvTENaMU5JZEY1RVp4dWRrMlE1MjNITWpWczNHUXpIMkxiRGd3OCt3R0E4cGxLcFVLdVUyYndiMEtqWEtWY3FMQ3cwRVVKdy9OZ3hITmNqakNMS3BRcWVYOEwzaTlBWHJUWEp6SVE2aWxPaUpDRkxFNVRJQ1VlallxeW1DMSthZnJmSG9EOG16alJHS0ZDUTVqR09hN08yc2tLcjJTRFBjcEl3NXRhdFczVDdBdzRjUEVTcFV1Ym8wYU9VcWxVZS9zQWpuRGx6bXZWYnR4ajFka2ppaERSTFp0VXpSVm95czVTdkxNOHdRaFJLRTZFWVRTZU1KdE5DU2dYRVNYb3ZsWHMyNWxTeUdDUHZwb3dWaHRvMnJ1c2lwU1RQTk9RNXVTNFMxSGFKbTF6cm9ycUlJbkk5aWhPUVJhclVidHRIRmlUTU5BalFlamVoNTYwOTdYNGZuSUpFS29pbjNUVDIrMFJUczRBcTI3SnBMeTNTYkRaSjA1ejE5WnUvb1o3L204V2N2Sm5obmduU1RDYzNxOEJaS1pmNTEyY2U0RitjUG8rcjFDd0MvRGZ2bFhJdmd1M2RJWVRBY2p4cXptNmRoNDB6Szlsb0xCK2d0cmhXTENjbFNrbFMyMmQ1cVkzdld2ZnZzODVKZ2pIYjIxMlMzRkJmT1VTclVzYXozbTZrYkRrbFd1OWMybEw4dnRxa1ZMMy9zM3F6OWU3TGw2cTRiMTNoblk4V3kvWnBOUFpGWTgvTXVFcjFkOS8rN3JwU3VqUmE5MFJVVWtvY3YwTExyL3pDYjVaU1VXNjg5VHNrcmxmRjlYWjNSZUdYNi9lUkwwSUlISytFczA5REpTMkxVclh4dG5Oa3VUNHQ5KzJ4MzNhcHVtZWdEQXJIcjdEd0h2WjVqam5tbUdPT09lYVlZNDczTHdvNWhpSkpVbTdjV3VmVXFSUFlqa090WHNNWTBFWnpkMnVid1dTTTczcWNQSDRLcFJScG1xSXN1VGRPS0pXS2lUeWxMTTZkUFlQQkVBWWgyaGlDeWJSSWU0cFRUcDA0aWhDYWFxbENhNkZCdDVQUTYyVFVxeVZhdFJ5cEFPTVRoeHFkSjF5NmNnWGZoOUcwUjZ2WndxN08wbkh6bkNUS1VFcFFVV0FMbXdWUkpBMmx3a09uRnNneVcwUEROTXNJUnh2NHJpYlhDWDdadzdaZEhOdkQ2SndzVFJDS0lrNTZOdFpTbG9WVXFxaTJtSkUzVWlxUWtscWpqdTA0eEdsRUZBWUlBUi8rOElkWldHeVRaRG1Ycmw2ajArK2pwRVdVcFV6RGtONWdBTUIyWjRja1RjZ3h4RWxDR0VTMG15MU1udkhtSzY5UnJkZndTajc5d1pCS3JjcXg0OGZ4WFE5eVRaYWs5SVo5eXE2Tk5ob2hGWG1lNGJnTzFXcU42N2R1eldLN0JWRVU0M29sSnRNcGFSd3ptZlNKNDRoNkhHRXBpZXQ2cEZuR2hjdVh1WEg5SmtZYnpwdzV5NUZqaDBtU21ISzV6UHF0ZGNJd3duVWRGdHRMTEN5MG1FeEdXRzVCSm1tdEVWS2lUVXExWE9MWTZzRWlNY3VTUkhHSVNqT09IejlHdlZaRFNVbW4zK1AyK2pxVDhRUWhCT1ZxbWVsa2pDc1ZXNXNiaklZakpxTmg0VFdUSnpQWldrR0dhQ1AyWkZLRk1iVkM2NXgrZjBCL09FVFBFclAyc3lZYVptVXZPZm51L0gyU0FyczJOQUpwQ1pSVUNGTmM5MEpsQVZMSVdUcVZKc3Z6UFhQdTNXb2RJY3g5UHNSN1hPWmI5cUVnZWNSYjFWTkZ2ekdGUEVzRFpvL3ZFWHZWVGdaRExpVFZlb1BWQXdjWkRvZS9ibmYvcldGTzNzendUc1NKRUlYenRQb3RrRFh2aFAzWjg3OHNMT3R0TnIyNGZwMURoK3B2WDFncVNxMWxUcldXZitYdm0yT09PZWFZWTQ0NTVwaGpqam5lRzZRb3BDalZXcFY2czBXU3d6Z0lzR3diV3ltME1adzZmZ3FVSkRkRnBrK2FaVlJuTWlJMWsrWjdub3RBb28zaDJyVnJCRUhBUXc4K2lOYUdTMWV1MEI4T1FFTzVYQ3FJRUNFeE9TanBjSGpsRUZhZWs2VWxwQkJJeDZIcU9jUlJUQndHa0NueVdKT2tPVkdlWStLUUpFbW9MYlJwK2xXa0VuUUgyMXk4Y0JIZkxuUHkyQmt3QVVFMnBsS3ZZSEF3UzBmeGZLK29yREdHSkl1SjRvUTAwL1M3UTNhTlIzYjlYM1lOWXFVUTJKWjFUOTBnUWRnV3dyYXczVUkyWkNtRkFhSTRMaXBDTE1WQ3E0bVJDdHQyV0ZsWjVmQ1JJNFRUZ0dBeXdySnRqaDQ1eXZMYUN0ZXUzYURUN2VEWUR2Vm1nMHE1Z3BHRmZHZlFHL0pTLzBVYWpTYWU2MkJMU2QxMzk2ci9qZFpjZVBNTjNIS0YxZFVWamg4L3p1bFRKOG15SE11eUNhWmpsS1VJamNiM0hOUk1BdWE0SHJadHM3UzRTTDFhSlV1U0l0a3FqSmhPQXliaklaTkp3Q3V2dlU2djF3WGcrTkVUTExSYk9MYWczV3dnbENMTE1zSTQ1dWpKazZ3dXJ6R2RCcFRLSG5kdTN5WU1BcGFYbHpoKy9EZ3JLeXRvcmNuU0ZHME10bTN6eEpOUHNIYm9BRWtRc25OM0U5Y3VxcFNHL1I1eG5HQXAyQTM1VlJTSlRGQ1FhMFlZb2loa09nMllUb1BaZUhsR21PeVJLRE1Sbk40VlYrM0dDb05BWXNTTUhNazFlYTRMczJKRGtXUWxDdE5uVXl5Sm5yRXBhcllWRFFnamtQZVZ5Z2lFc1BFclZiVE9DTVlqcElEaXh6MWo1ZjNHeFhxUDJDbXFiK1QrblovOWxOTEM4MHA3MjNpL1lrN2V6SkFreVo2eDErOVNEclZMR3VWNVRwSWt2NVdxbmpubW1HT09PZWFZWTQ0NTVwamo3dzlTU25LdG1RWUJVUndYM2g5Wmp0YlFtdzVvTGJRNHNMS0NzQ1NWU3BseXBjcnp6LzJZZXJWS2JpblNvcENCYnJlTFpka29aZEhyOWNqem5Fa1FJQkdrYVU2V2FSeEw0VGh1a1hDVkpOU3FWY3FPeS9mKzgxZnhsY1NTaFl6THIxWHhLaFZRRXBGcWhIUXcwa1lvZytOSytzRVlyVFdqU1kvK2VJQzBMZnlLeDhuejV5ajVOYkpVNHpzV3RpK290MXJZdHN0NE9pVkpFMHFlUDR1akZneUdmUXl3V2U2aHBDUVhHaWxCV1FKcmx1eGpqRUdwSXVZYmlrb2xWeXB5bzluZTJpSTNoWFRvN3NaZDVMYkNjVDA2L1FGcmh3N2hlaTVLQ3FTbHNGMFhZOEF2K1ZScVZYcTlIai8rMFhQVTZoV20weEdXN1ZDcGxxbFdhOFJKZ2hFRmVXQk1UaGdHU0dGWVhGMmpYYTloa29Ba0tkS08xbzRjSVlrU1hubjVGU3pid2JJZEhOZWxYQ3JoZVI3VmFwbWxwU1VPSFZ5bHZkRGFxNUNhVHFkc2IyK3h1ckxDazU5NGt2RndoR1ZaakljRDRqZ2ltRTZKZ3drbVRWSEs0dUNCTmRydEJhSjRXcHcvV1ZSZDZUd25UMkttMHpIOVFaOHdDZWpzYk9KNUhvZVBITWF5TFhyOUh0dGIyd3dHQSs1dTNDV0tRbjc0ZzJkWldsM203TW5UZUw3SHlzb3lVUlN6Y1hjREtRUktTWlFxdUE4cGk2S0ZNRXpKODV3d2pFblRITDljcGw1dmN1UG1MVEp0ZUF2M1VSQTNiNUVrM2ZjL0ljQ0l2VkNvL2N2TmNxQUs0dVl0S1ZDN21WUXp2cWZvUndnOHorWEJCOC9SV2xyaTd2cE5idCs2aGM0MWkwdkxESWNqdGpvNzVMbWVWUk5CczE2blVxM1I2WFlJZzJDZnNLb282WEZjbDNxamdlTjVTTXNpaXFKZnBZdi9UdkFQbnJ3cG5NV2R2WXZrelB4c2ZsZllsVXZGY1V5U0pFVkhuenZTempISEhIUE1NY2NjYzh3eHh4OE1udi94ajFoYVdpRk5VeDU4NkFHV0Y5dElLYmg2OVNwNW50RWY5REFHV29zTExMUmFwRWxNMmZmUnM0RzdsbUtmelVJaEJjbXluTnprWkduS3pBS1cwV2hFdlZxaDErdGhLWXR5cFlSWEtoTkx4Y0toQTZnb0pkcnVra3ltcE9PUWdld3l6Vks2blQ3TmFwMWdPbVdMMjZ4ZnVvN24yWGlPaDAyT1V0QnFOVEdXeFNnTXFGY2JTTWNtN2cxNC9ZVlhjTXBsNnUwV2phVkZqTkVNZWdNbTB6SGxTaDNMY1pqRUljTmVEM1Roa1NJRUJWbWpaZ0VoUXVDNERsSVZIamVXWlpFWlE1cms1SG1PUUpCaEdQVDdwRmxPbW11TTdTS1VEVE9ubFBGNFRIODR3SE1jSE4vam9ZY2ZabUZoZ1lNSER6SWM5RG13dGtLOTNtQTRHQ0NFUlpobUJHR0VOcG93TEtwaTBqU2g1SmVvVmtxWVRLTVJWR3AxenB3K0RRWWUvK2pIK05GelArYm1yWnNnRlk4ODhqQmwxeWRKVTdaMnRybTFmcDJseFVVV1dpMGE5VHFOZW9Nb0RKbU9odlM3UGJKTVl6azVsWEtaaFZZVHovTjQ0Tno1Z3Q4QWpEYUVVWWlRUHR2Ylc4UmhpT082S01zaWptUDYvUjVDU3VyVkdtWjFoY1hGZGhHekxvcmFraUFJR0kzR1JIR0VFWnJSWklqVlVZeVdseW1WU295REtVRVFrbVlaUWdvYzI4YXlGSTVyelFqQkxrRVE3Q1V6bGFzVlRwODV3OWIyRGthSVFtN0hyTUpsZndOL1M3WEtYdVhNbmt4cFJwa1Vwa2ZGUW1LM2ttZFd0U1BFMjdZalpsVTQ3UHVwVFU2dVV5cmxFdWNlT0l0ajIxUXJGYXJWQ3YzUmhKWFJRUnpmWTZHOWlKSVNvdzIyN1hEbDhtVmVmKzBWcEZBY1BueVF5WGpDOXVZbXBXcU5wZFZWL0ZJRklkVmJYSFBlWC9nSFQ5NElJWEJkRjYwMVFSQXdIby8vWHZhaktJUDBmdWZrMFJ4enpESEhISFBNTWNjY2M4engyOFhTOGhxdnZmb2EvL0UvL0w4Y1BuS0k4K2ZQRnBLT05NWDFYRmJYMXNpMW9YdnBLcSs5K2dZblRwNUVLWnM0VG9va1V5bEJGQWE3Y2xhTlVSUVdGSklxb3czTlJvMjF0VWZ4UFJjcEpGb1hGU3phYUlhakNhbGZaWUptSWpXVDFIRGcyQWthVlllRlBFVis5V3RrbWNFWWlaWU9sbE5pMnUweFRMdEZBcEdHMjIvZVFNeWtUdjNtYmNxTk9zUHRiZEpwZ0crN1RMdDlScDBlVVpJeERpTENLTVdXR1ljUEg4WjJIYks0S0I4U29oQ3VXTGExRnhHKzY0RWpoRUFZeU5PTU1FdXhIWnYyNGlMYmQrOENjUGJzR1N6TElVNXp0dm9EcEpEa09zZUlRc21RNXhxa29sNXZzTEt5Z21WWlhMbDhtVGlKU1pJTTIxSTBHaTBPSFRyRVlGUlVZbFNyRlVxK3c4MmI2L1M3WFFhZExzTmVsNUxyRUVZUnRtTlRyOVVZalNlRmowNmVGNUtmV2V5M1FlUDVMa2thTXg1UEtQaytSdzRkbnNXUlE3VldZenllOExQWFhxZlQ2Ykcwc29KZTBOeThkUXNsSlp1Ym0wUlJFZnR0T3c2MlVxd2VYTUdSZ2p6UHNXWXlvTzN0YmVyTkJrY09IMldoMmVMaDgrZHhYWWRMbHk0UkJnSGIyOXNGZ2RYckVVeUwrSEhmOTZoVXlsUXFaWlJsc2JpMFNCTEVYSDd6NG93OHM3QnNCVVl3R28yWVRLYjMvR1dVeEhKc0ptSEFhRExla3puQlcyMkJZVDhKczc5eVpqODA5NnBwQ29QajR2TmRKY3ArNGRVdWlxb2JQZnR0NFpXVFpobEJtS0oxams0ekZoY1hxZGRyaEdHRXBTeGMxOFZ5UE9JNFExckZzY1Y1VEtwQjJqN2xjcG4yMGhwQmVCMGpvTjVvMEZwY3BGYXZnYzRSOHYxTGtieC85K3gzQkRFeklQWjlIOWQxZjZGcDhHOTdQM1psVzNNQ1o0NDU1cGhqampubW1HT09PZjR3Y09kMmovUG5IdUFmUGZVVTMvM3VkMURLNGZUSkV4VCtMd3FsYkxUV2xFc3BZUlRSN2ZaSTA0eWJOMjRpbGFCU3FkSmVXS0RrbGFtV0sxaVd4Y2tUeDVGU1VhMlVRUmhLN2dwM2JsN2gxWis4eW5nd29GU3RzYkM0VEtjN0l0ZXdzSFNBU3RObnNqNG1jZ1NtcERDMlRad1p4cGxpSkJ5U0RKUXBNWkkxZHVLSXN2RllPcktLVzdJb0tZdXRLMWVKSitOQ3RUQXRVcDE4enlNYWo1Q1JRaXFMWkJKZ1pSbE5LY2swWkVHQTBackphSVF0RlFhTkVMTHczWkgzd21DVVZjaW1sRkpvblJTK0tibkI1SVUvaXRFR2d5dzhjQ3dOSTRtMGlzb0tnYUJlcjdQUVhrRG5PZDN0S2UyRk5uRVlVS3RYbUl3TVVodmlMS1BUNnpLWlRCRlM0VG9PazlHUXBjVUZQdkRBZWZyRFBtKzgvaWJYcjE3QmRXeVVMT0t2bi8vSmo5SGFNSmtHOUlmRHdxZEhTU3piUlNoRmUybVpmcTlER01WTXhsTW13WVFralpGU2txUXhXaHBjejBVb1NiVlNvVndwVTZwV3NhWGcxcTNyaEhHRTY5ZzgrdmlqVkNwVk1Ca0tRMmQ3azB6bnBHbENvOUdnWHFrekdvNVliQzh3RHNiMGh5bUQwWkRCWU1oZ05DRkpFcEswVUhRc0xTN3kyYzkram5xdFJoaUdiRzV1RW93bitMN1BpZFBIdVh2bk5ubWFJSFJSdldVcGkvcU1hSXF6RkNrRjVYS0YxZFVEcEZuTyt1M2JaR20yRjF2L2k3QmJhYk9mNkRGaVZqMDI4N0lSdTB6T0RQZklvVm5LRkhJZkwyUm1sVHdHSllyeGM1cHJITWN1a3Frb3RsMHFsWEJLNVNJdHpBZzBoanpQV1Z4ZXdmTkt4RkdFVUJZbTEwZ3AwYWFRTTBvaGNDeEorbXY0MFA2MjhRK2F2TmtsU0hZSkU2WFVMMWpqdDQ4NWNUUEhISFBNTWNjY2M4d3h4eHgvV0JpTXRuR2NuR3ExaXV2NlBQK1RGNGpDa0JzM2J0RHI5Skdpc0hLd2Jac0hIbjZRajN6MGNhUW9rbitNTkFWQklRUjM3MnhpWm1iQ3ZjNXQxbTlld0ZXYXliREhjT3NPZVJKZ2RMWlhqU0ptZzJjdGJZUzBVRmlGTk1SeVdROWVaOTBJMHNSUVZrUHdCTU53aEdNM1VKNkQxVzZURG9kb0RERTJTWmd6VGwwR3VhRkVtUlc3aktzODRtbE1HQ2ZVcTJVYXE2czB0Q0VkRCttdTMwYm5PVUVVa3FVSllSeWpaMmE0WXQrRXRaeU5mU3lyTUdmZS9VeEpTWjduOUx2ZEloVllTdUk0SnRlYWFyM0dyckd1bUJrZTcxWWtHYUJjclJJRUU1SThSMmNaNXg0NFE3TmE0YlhYTDNKbm80T1Nna3ExUWh5SFlEUkNhSktrOEtBNWZQQUFTaWx1M1Zwbk1wMGdFSVVNeVVDWXBtaGRwQ0dsU2N5UGZ2Z2pqTkZJcVhBY2kxcXRTcFJrN094MFdGKy94Y0pDbXlBTTBibW1XcXRTSFUwNGVQQUF0WHFES0k0THUxNnAwRmxPSmd4eEVpRkRnV01YNXMzNWpManlQSTlISG5tRXBjVmxHczBtclZhRE8zZHVNNDVDT3AwTzNWNmZsZFUxZXIwZVlSQ2d0V1k0R3ZMOTczOGYyN0pvTnBxVUsyVzJ0cmJ3ZlE5TFNjcWxFbkVJMFhUS2REcWR4WGtyaEZJNFV2S2hEMytZNDZkUG93ME1SeU44MzJlYzNsT3AzT052WnA0M1FzeWlwKzdSTWU5TzhkeXJwTmxibjExeTU1NHA4dHVUd0FXV3NxaFZxMVFxWldTbGpHWFpSSEZJbHVjWU5GTFpWQ29WMm9zcmxFdGxwRlJZVmxHZHByT01YR3NtNHpIYmQ5YVJVdEJlYkhQd3dBR0UwY1JoaVBVK0hvdi9neVp2NEI2QjgzdEJtTXh1UmtZWE9mZENGSi9wMmMzOEZ4RS9oVTVXWS9qNUNWckdHSXd1bHBQeXZaRkplOXMyWWthRy9RckhkOSsyaW1PVlF0emJydG9mWlc2S1dNVmN6OHJoREVibkdER3JYbm9QMjMrdlJObHV4SnllbGFmcXQrM0x2dTFxWGVoQnhYczhCN045MGZEZTEzbUhZd0dCa0dKMkhqVE10dldManMvb0hFM3hnSHpyc2tiblJHRUVsb1BuV0RNZGFzNTBNRVJWR3JqMnp6L1BjN3hmVUx6d2FjTzc5dWZDQ0U4alp1MTZkMFpGNjJKbVRNaDc4eUI1R2hGRUJyL2lGdzgzWTBpVGtDU1grTDViOUt2ZjhSSE9VYUM0VituWnRaWnZ1NDV5OXg3QjdEa2lSSkcwYWU1RmJMNlg1OGp1Tm43ZXN2ZWVDZmYyNVpjOWxudjd2WHQvcFdpTHZ3L1A2emwrNnpDenRyNTd6OWx0RitadDcwVy9tMzNaNjFQelNiZzUzZ1ZwR3JHNXZjMy85RC8vTDRVWnIrUHk2cXV2a1djNVNSSVRCQ0ZCRUtLRTVLVlhYdUdsbDE1RWFFT2w1RkV1ZVp3K2RaalY1UVozYjk5azBOa2hHWFdZakxlQUZEQUlBMUo1TkJiWHNGMGZJelM1eVJrUCtrd21JM1NhUXBhU0Y5bEFTQUhibzQyWlZhemg0Y01HelpCOFFTUEVPcTk5NTMvSGRrdVFhdnJyUHMyMVF6alNaVEtPbUJpWExBUjdsRkl2dDdnUmxkbUpEQXNqaTRkV1BLU09HZWRsMXVNYVZSRmd1ejdDczNIS1ZTUTJoaHdsSkVvNVNHWHY5Um5Mc3ZaSUhTa0xMNXc4U2NuU2RPWXRxN2x4L1NxWjFrUkpodlRMdEpkV3NheWlPaU5ORXNMSkZKMXJCdDArbzE2ZkpBcHh5emFlTHdtVENkZXZYYVZTclZMMkpUcWRrSVJUZ21sQXY3T0Q3NWRZWEZwQ0NFV2NKQnc3Zm9KT1o0ZHV0MHNtREk1bFUzRmNsT1d3M2VtUzV5SGxzby9SdW9nT1R6S2l5R0k4bWJDeHNVMjFVc1Z4WEhZNk8yUlpRcjFlZUFxOTh1cExCRUdJNHpob25ST0VVNUFHSVFWcEVpR0VwbEZkUm1oZHhLZGJpbWFqUWFQUm9MWFF4UGRMWkZsR2xtbW1rNUJidDlhWkJnR0xTOHZVNjNXVWxPZ3NSOW9XUVJCd1lQVWdqenp5QWFJb1lxbTlTQlFHYk55OWc2VUVpWWJOalMyU0pHSjVhUm5Ic25FZGwwekFkcjlIY3VVS0NNWEc5alp4bXFGbnRURnZKMVhZeDlUc2wwMFZ2ekQzZmI1YlNxUEpUVUZPM1RlcTJQZlAzZXFkL1JiR3lyYnhLMldrc3NpeVFvcW5SWkhTTmcwQ2NpS0U2MU52Wm5TN0hjQlFxVlRZM05oa09oa2hwV0F5bWRMdDdHRGJOaXNyeTdTYVRZek9HUXVCSmYvK0N6cmVEZi9neVJ2NFBTRnVadEJKeU01R0IxVnYwcXlYTVVuQTVuYVhXbXVaV3RuOUJXc2JwcDJiYkNaMWpoOVlRTDNqWVJ2eUpHQnovUlpaYVptRHkwMnNkMmkvdTRPRU9KeVNHb1hyT2t3MnI5RXhiWTRkWE1EK2RjZ2JuVEhzYmhMZ3M5U3NNOTYrUXpldmMvUlFBNlV6a2pqRDlqeUVEcmoxeWlidEI0OVF0Z1Q5OVpmb09xYzVzVmJuM2JxY01ZWXNHclBWSGRGWVhLWGl2cmZPR1F3N2JQUVNsbHFLbTkyY0U0ZFg4RzNyTFMrRmhxMzFhNlQrTWdlWGF2ZmQxSXpScEhGRWxHUUFXSTZINzlvSVlOTFpvQk01SERyWS91V1pYcU1aYk53bHNhdTAyM1ZFSHJPOWNSZXJ2a0s3NXYraWxZbEhtMnlOWVdsNUJjOVc5eDFQRnZaNTVxKy9qWGYrWTN6czVBSkpwaUh0OHBWLysyK3AvK24vd0pNUHRyRUF4eS9qV29Jc2lnalQ3RjIrUytLVmZHeWxmaWN2MG5Qc2gyYmN1VXRuTEZrN3ZJcjNEcDFUeDFNdVhkeGc2ZVFoV3FYaVBwSW5NUnZyNjFqTk5aWVh5a1Y3MWptYnIzMlByNzBFWC9vdlBra3BUOUY1d3JVWHZzc0x0ejArODhVbmFKVXNMTnZGOXh6SVU4SXdJbitYYVJmTDlmRWNhMi9HYlk1ZkQwWm5ERFp2MG8wOERoMVp4Yk1rZVRUaTZvMHRXZ2VQc0ZndHJxM0pVd1piMjhSMm1mWkNIYWtUdHJjMnNTdHRGdXJsWC9RdGhNTU5Oc2FHQTZ0cjc5aWVpbjFKNlcvY3BCdVZPSHprbmR2ZHovMldMT1R1MVEzY3RRTXNWVjEwRnJGMWJSdi93REpWVnhGSDc5Q3VoTUR6eXpqV1BMWHhEeDhHblV5NHZkVm5jV1VOMzc3M09wdkZVN1kzZTVRWGxxbFhmdEY3MFc4R1dUVGg5dm9XcGZZcUMxWG5uZHNuNFBvbGhFNkk0bmQ3VmdJSWJOZTdOMmt5eHg4TTZyVWFqdU5oU1VXZTV3eEhROElnd2hpTjY3ZzRqa090WE1hV2tFMTZYSHpsT1phYUZhajRtTExEbGNrYjNCUTVSbWRnQ2dMR1JoZXlFZ1JHU3FxTlJjcU5aYUlzUjdvMm5tdmoxSlk1VmkwVFRVT2lNQ0lNUTRST2lZTXhZUmlpTEF0bDJXUkpoRzFKZEo0U1RFY0U0dzN5a1M0cVF6UjB0bDVGQWhLSkVUWkRvZWdxQzhjcGcxM0dGalpoNEhOeCtocktybUQ4QllLU3dOVVc0eUFoMTRvd0ZUTVRXNEVVQ2lVbDFtelNWd294Uy82OVI0SktLVkd1dzlMU010M2VEc2F5T0g3OEdMa3hUSUtZY1pKalJDRTd3MEFjeDZSSnltUXk0Y0tiRndnbkExYVdpNWp1WHJmSHhZdXZVeW9yenAwOWhHMWJhSjJoZFpVOHk5RzVSTTRtZ1pOVVl5dm85WVlvTk0xR2cydzJxWm5sR1RMVGVKNUx2VjdqOFk5OGhDU05xVmNyWExwMG1UZmVlSjNKUkxHMnNzenkwaEsrNTdIUWFCWlNIeWxSUW5QM3JnYVRrOFFwZVo1UnExWEo4Z3d3WExwMEVXVkpzaWlrNVBuNHZvZmpPZ2dwc1cySExFdUlBa00rODJ2ZDNOem0xczExRmhiYnROdHQ0aVF1N2gycUlNR3lQQ2MzbWlSTlNkT1VKRTJKbzZSb1F4cDYzUTdSWklKak8yUmhUS0lTd2l6QjhseW1ZUVNqQ2F0clI2ZzEyeUN1N0JYTDNKTk43VmJQaUgxL2RtSDJhSm85MmtidmswanQ5OURaZDgvY3UvVUp3T3lYTUJseURLM0ZaZFlPSHNUeFBGeUtPUForTHlaSlVyVFdLTXVlVFM0bUpIRk1yalBTTkdVd0hEQVpEVERHTUIxUHlMSjBGdlVlME92M3FWVXJaRm5HWUREOFRYVDUzd3JtNU0zdkdmSTQ0T1pyTDNCZE4zanl5Y2NvamE3eTliOStscU1mL0RqSFYycDdEM3BsT2RScVZhYWpmakhvQm94T3VQbVRyL0hORzIzKzVWOThndXJ1MVJlU1VxM0ZZcXVHSkdmN3hpdjh4My8vWmZ4em4rT1RIenlHbys1Vkp6VVcxNmhhQ1pzN1hjSXdvSFA3QW1PMXlybVRxenovbFgvSCtOeC96ZUVEQzlpLzZnRWFUVFRjNFNjL2VCYnI2SWRvMVVwY2ZlSHZlRDU4aVAvcW41MW5jT01DVjI4bGZPQ0pSeWtsRTU3LzJwZFp6UDh4ano1d21NdlAvSzg4MS80ZitlL2VoYnd4eHBCSFl5Ny85R2wrZEZQejJYLzBqeWxabW1BYTRwWXIyT3JkWHZnTi9SdXY4YmZQOWZuTXA0N3c3TE0vWmZqUnovUGhzd2NKdDlmcFJ6T1RMWjN4ZzYvK0I0YkxUL0NGeDQ5aENaQ1dRN085Uk0wWFhIL3hoN3gwdll1U0NaWGpIK0V6ajU3RWtZTGV6VmY1eTU5TytkZi81a3NzK2I4ODA3dHgrVFYrdHBQeitDYy96YkxjNFR0LzlXVzg4My9FSTBkYTk1TDhwS0xXYUJDTkI4UnBQdnRVMDcvOExOOTZaY3lUbi9rc3EzVjM3MmFwU2sxSzBSMEd4dUtqeXcydS8vUnYrY250aktxQ0RUZmx3cmUvVHJTOVN0YmI0dVNuL2dXUEhmTzQ4YVB2OHRQTkthNXYzLy9DcVZPQ2ljMkhQdk5wVHEvV2Z6bnlSdWRNeHowNnZRblNxN0RRYXVJNzkwZ3prNmVNaGdQc1NvdVNvekJhazRRVE90MGVLUTdOOWdKVjMwRUNXUkxTMmRraHpBVDFWcHQ2eFVNSlFaWkdETHBkeGxGR3BkbW1XUzFqS1VHZUpZejZIUWFUR0svU290MnFZU3VCMWpuajNnNjljWWhUYWJMWXJHSXJpVUF6SGZicERzWUl0MEo3b1lsbkt6Q2FZTlNqTzVnaTNBcUw3U2F1cFJCQ0V3NTc3UFRINEpScEw4eU96V2lpNlloT2IwQ0tUYVBWb2xiMlo5VlJ2M1R6QUhMdXZQNGNQN2pzOEtmLzhpazgrKzN0WEU4MitQSy8reHAvL04vL0t4NC80aUtBTEJ6ei9EZS9qdi9vbi9HNWhUSVNReGIxZWVQaUpxdG5IOE5zWCtVYlAza2RJeXdtV3plNWNHT0lzQU5xVm82L2VwNC9ldndCNk4zZzJlKzlTT0M0V1B1VTNQSEZBQUFnQUVsRVFWVFpZcU9KcGlsTDV4L2o0dzhkL2VVRzlzYVFKUUhkblE1QkxxbTNGcWlYZlpUY2JSU2FZTndua1NWcVpROHBJTTlTaHIwZGh0TVV2OWFpM2FoZ0tZblJPWk4raCs1b2lsMnFzOUNzNDlvS1lYSW13d0hkNFJqbFZsbFlhT0RaRnNia3hOTWgzZDZJWExtMDI0djRyb1hBa0FRak90MCtxWEJvdFJhb2xwemlQTVloM1c2SE1CUFVtZ3ZVS3o1S0ZPMngxKzBTSklaS28wMnpWa0lLZzU2MXUyR1F6dHBkRlV1QXpsT0czUjM2MHdUSHI5TGVhMGU3WFNWaCs4WWxudjNHLzhmVi9BUmYrTUxIT2JDNmpOaDhsZi83MzMrUHg3L3dGT2RYcWlCY1dzMHltNWRmNWVYdGpBOC84UVJyenBobnZ2cGwzR09QODlDSjVUMHlUVWhGcmRraW5mUUpkZ2ViSm1QenpSL3lqWmNHZlA2ZmZKRzFtck4zYVpUalk1dUlLRFhrOFlTWG4vNUxYb3RPOEtXblBrYmQzZGZ1aE1CeEt6Z2laUnBHR01DeXk3U1hGeWpOU0cwZDkzanVLOStpL2FWL1hwQTMwWlEzZnZodHBpY2U1ckdUUzF4Ly9XVjJwdnNiUmtZMFRYam9NLytVQjFhOGUyMWJad1NqUHQzK0dLTThXdTAyRmM4R05QR3NuK1hDWlhGNW1iS3JNTWFRaENNNm5SNXhMcW0xMmpTcmZuR3ZTQUk2T3gzQ1hOSmNXS1JhOG5pM3g0YkpZcm83WThwTGJZcmJ1a0hybk9sMGlsRXV0WkwzemlzQ09rc1pqeWJZbFJvbFIxRlV2TVVNdWpzTXc0eFNiWUhGWnUxZHZ0c1FUc2RFV2xFcmwvYjZoWTdIYkhjeUZnNDAzK1g1Yk1pVGlONDRvRkpyNEZuRlMzOGFqZWwwZWtTNVZadzczN25YMSs1YlhST04rK3drRGdjWEtnZ2gwR25BOXVZMlFTYW9OaGRvVnNzb3VmOCtac2pUcE9pYlFVYXB2a0M3WGtZcFNaNG5qTG83RENZeGRxbkdVcnVKODVhWnBDem84ZHpUejNEdWkvK1VCMWVxZTgrN1pOemhoV2QrekxFLytpd1BWTno3M2dlTXpwa00rMFRDcDFuMXlKSVFvL3kzVEY0VWJhTWZTeFliMVhjKzNyZWN1K0hXVmI3eW43NUsrL0UvNVFzUE5ibjBzNWZZQ1F6eHBNL0VlRFNyUHBabGMvYURqMk0yWCtTblYvcDRqb3MwT2FQaEdHT1hxSllkcENqU1J3K2MveGlQbnp1TVk4M0ptejhreE9HRVlEb21UVk95TE1PeFhLcWxFcTZsY0IxTnExbGl1VjJsVVhhcGx4eWtwYkhRZTRFOHhoVHZiMUx0bS9UWU14VXA0cTdId3lHRHdaZ2NpSEt3U2hVeUk4QUk4andseTNOODMwY2lzSVZIYldrUnBDSXpjUExRUVJRNWcwRVJQMjRwUVJ3R1RNWkQ0bUNLemxKTWxoRUZFeUNEUENYTklJa25HQVJhU0tiQ1lyQXRVTkpGU0VHbDNtRHErR3pkamNtTW9Ec2FzVnczQlRsaVIvaG1pR1dxR0d5VXlYRWxPRXJNekpnTkprbVJTcUZOWGxUajV5bWxjaGxsT2JSYUZ0ZHUzMEVaalVsVExOdkNkVndtNHhHWExsNUVrblBxeERGR3d6NGI2emM1Y2ZJSUgzajRRV3hwVUVKalREYXJUQmFZdlltazNjbzVDNk10RnBvV2Nhd1pERU0yTm5ZSUpqRkNPa2dCbHJKUXRvM0JJSVVnbklhRVVVQWN4d2htTXFnc1JZakNpMmNhVENpWGZGelg0WkdISHluSWhNR0lJSnh5NGVJRmtpd2wxem0rVzd5SE5lczFITnZHOFZ4S1hvbFdxNGxySzRJZ0lFMEs2ZFo0TkdacmU0dWRUb2RPdjhjMGpQQktIc04rbnpBTWNYMi9zQVVSZ2pBTXNJVENsb3BCRUdDU2xQR2dUN2V6alpBR0tRVlJtaENuR3E5V3BWUXVGMmJCczNTek9FclFXaGV4NFBzaDlyWEQrd3lMOTVFMDk0bW9DcnBSejhMQkJYdEtxM3N3OTJwMjVKNzdUVkdkSTZTRjFwcU51NXZVYW9VMHJ1UjU1RWJ2R1ZhbldVQWNqQmoxTFhLdHFWV3IySmJHa2hyYnRzaXpqTnprNURyRDgydjRwU3Eya05oU29FMU9sQ2EvVWgvL1hXQk8zdnlld1M3Vk9mZllCeGkrZEkxZWY4REc1VmZwQnpIMjFUZTQ4TU5yNVBXanRPbHllVnZ4MUYvOENhTmJGeGlNUXlhVEVlQ2pzZ3B0YTh4ckwvNFVXeGlFcFpEQ1p1WGtnN1JhVmFMdURYNzQ0eGZJYThzNFNZZlhYaGtpTUlTRExTN2NudkNuLytxLzRZRkd5TVUzWHViUzY2OVNmdUJ6UEg1NGtlRFdpL3pWRHkveFVPVlZ2dlUzRndCUWpzZUo4eC9neElGRjN1dEVxSTVIL1BqWjcvSnlwOFYvK2Jtak9MSjRVT1h4aEVzdlBjdmxLenRVRG44QVc0SjBHenorNXgvbStSZC94dDJWNW4yTTdUc2hpMGE4K2R5M2VmYmlKdWMvOGtYYVpZVk9SL3owbWU5U092OXhQbnhzbWY3R0pYNzYyclY5QkFlQW9YL3pUUzVkbmVKVkUwVC9Kbi85bGE4aCtEekQ3LzF2dkdwOWtCTnRINk56YnR6ZVlocGM0R1Y3Z05BSi9jR0ljNS80TTU0NFhXUHo2Z1ZHSE9PVXVzUVBYbmtGZTNLTmNKb1FEOVo1NDRXTC9LZUc1RkRab25Yb05JODllT285emg0TGpqNzhNTDJYM21SbkdLRDdiN0ErakZuZXVNcDNYLzFidW5LRm85V1VONjUwK09TWC9oelJ1MDV2RkRBZVQwQzRlQ0xIVTNEMXpaOXhWNEJ4YlN6QVh6bERLN3RPcWJuQStvV2JiRjM5R1lQU3gzbm96QXJIejV5WmZYZkNxeTkvbVN2YmY4Wmp4eVIzWHZ3aE8wdFA4b25qYS9lWFVpWmRudjJyRjluODRPT2NXcTIvdDRZQW9IUEcyOWQ1K20rL3c0MWVqRkFPNXo3NmFUN3h3Wk40U2lKTVN1L1dLL3pOTXovbFExLzhOenl3cWtpak1TOTg3NnY4NU5JV1JrdVd6ejdHVTUvK0NCVXI0ZUx6MytHWmx5NlQ2WnpxNm5rKzk5bFBjcUNodVA3S0Qzbm1SNjhUWmlsTzZ3U2YvdndmYzNLNVJ1ZjZ5M3o5NmVmb2hTbktidk9KcDU3aWtXTnRKbmRlNWErLy9qMjJweHF0S2p6eGhhZjR5S2xsZ3M1MW52N2JwN25XQ2RCWVBQVEVGM2ppNFdQb3dRMis5YzJudWRHTE1NTGpvU2Uvd0pPUEhFRk83dkxOcjN5RjY3MFlJeHhPZmZUemZPNUR4OGpIRzN6LzIwOXplWHVLMWptbDFiUDh5V2VlWkxWVlF2MktnaVNqTXphdVh1UmIzNERhM2lDNnpQbkhQc1RSNWZkNFRYUk9kM09kVGRIa25KZnczSS9mNU0xdXdpYysvQ0NuVDUza1EwOENhSG8zWCtiVjY5ZDU3SVBuME4zYjNMaTV3L2xQUGtHenRHOElwV051dlBneTEyOTJlUFQ4NFhja2xONTFOOUlKYno3M0RNKzhlSm5NUVAzUWczeis4NTlncmVZajBjU1RiYjcvOWE4UUgvNFVYM3pzTkxZMDNMMzRITi82M29zTVk0MG9MZkhIZi9JVUR4K3VNZDU0azY5LzQzdmNIc1ZJcTh5am4vb2lIejkvZ01ubVZiNzc5Tjl4c3hlQzVmSGdSLytZanoxOEZCRnM4LzJudjhXYjYzMDBGc2MrOEVkOCtxUG44ZldZSDMzN3IzbjVXZ2VEWXZuc1kvekpKeCtscW1JdS9PUVovdTdscTZTNW9iSjZtczkvNXBPc1ZDamEzWTh2RU9VNWR2MFluMy9xc3h4cHVleGNlNG0vK2ZhUEdDWUcyMXZtajU1NmlnZldQTzY4OFR6Zi92NkxUTFVrTnk2bkgvMFVmL3o0S2Z6WmZTSU5PenovTjkvZ2FsQ2gwZGI4NkR0ZnB2cmc1emcxdVlwVEsvUC9zL2Rld1pGbDk1bm43L3IwbVVEQ0F3VlhLTys3Ykx0cTd4M1pJcHZVVUxNYUc2UFppSDJhZmRxSWZkdDN4Y1pHYk94b1pqUUtHVXFrS0xLNzJXVGJzbDNlT3hTcWdBSlE4QzY5dmY3c3c4MXliU2lOWWhVclN2Z2lnQUF5OHZweno3M25POS8vKzByVHQ3azRaVEU1VnVYZ0Q5OW0rL1lkNUs2TVVDaVdrTXMzbU03V1NJY21PREp5bEl6U1NXL1VZdlJ1Z2FkLzV6MUMyZHNzNVNxQmQ0Q3RFMUk4a2lHSjhlR3J6Q3VBcXFCSUVrYXlqWVNiWWFYcVUxNFk0OHpWTEFPN0JoZ2J2dnFJMGxPU1pHS0pWbXB6dDhpNUJyR0lRall2OGZSYnI3R2x0K25yNlJST2phbXBET2xkVy9DcjRNa2hPbm9HaUQzeWJsWG0vTjk4elBUdXQrNlROMEw0RkJmR09YejRHSE1GR3p5Zmp2VjdlUDdwUGNRb2NmS3pEN2s1VzhSM0JMMTdudWZGeDdjUkZVWE9mUEloVjZkTGdJUGNOTUFicjc5Q2I4TGo1cW5EZkhuMUxvNFFSRHUyOFByclQ5T1pDUE8xc2IxbnMzVG5QSC85aXp1ODlyLzhLNFppd1l4aXZiRElaNGVQa2xqL0ZDOXQ3Ly9tQmk0RXhia1JQdm44Qmp2ZWZKdk5IVkU4eDJUODBsRU9uYnVOSXlROHRZWG4zbmlUYlgxZm42aHd6U0puanZ5U2xjUTIzbjU4RzRxczROdFZicC85bUErT3hmZ1AvL3ZyTkgzVGZlVTZ6STJlNXkvT3p2UHVXMit4dmpVQ1ZvbHJYMzdLeWVGWlBCOVNmYnQ0N2FVRHRDVkNmUFdPZGEweWx3NzluQSt0YmZ3ZjM5K0g2bFVZUHZrWkg1KzlnMmFFME9KZHZQam1LNnh2ajk5L2lmZGRoOWxiNS9qa3lIbE1JYVBHTzNudWxWZloyQmxsNWM0VmZ2bkpNY3BDUlZZaTdIcjJkWjdjMG9QNjBNbldZbTFzMzlCTHpRc0kzZG14YTl5ZXlsQXRacmg1YTRJNVh6QjFNMEhud0RxMnJGOUhXQVBoMUJnNWZaVGJ5aEJ2N085bFp2Z0NjdC9qYk82S1A5UkdCVXQzTHZEcjJRai84cVg5UlBXL1pWTEY5OGpNenhGS0pGaTZlWTdwM3BkcDd4a2c1ampjUG5hYVRPbzVkZzEwb3NrS2NWMHdQRFBLc3VqbnFiNDFhRjZWVThPaldEMWIyVExRaHlZNWpGMDZ4dFRjTXJzMzl2N203YTdpdHc3UlNBaUVJTHVVb3ltaXMzR29uYzcyVmxxYWswVERPcXJpb3NvTmp4cmZEY3JnRWNISVZsWWFwYkErdnZEdnF4NThndjdGOGFYR2o0Y25wT0JIVlhBY0h5SEpJSUtCc3BCVmFsWlFacVhnVTdPQ2p0U1RaRXJsTXJxcW9xa0trZ3kxZXFEOGtFTXBERDFCSXBHa1ZxbVNBbFJWcGw2dllsazJsWElGMi9XUUpRVlhDY3I0Mjl2YmFFMG5DWWVNb0lUSDh4REN4L1BkKzhvUDM3VnhiQk9yWGlPN05FTmZ1SXBTR21ia1ZCYlZpT0g2TXJZREtEclZjZ1ZOa3FoYUZnWXloaDRpbm94emUrd1dTek0xa29rNGt2QlJKTENxWlNUWEpoa1BNVE0xVGtkN0MrdldiVUxYRlNUSlEvaldmU0lNNlVFSmtIam92TjVUL3VpNmhLNnJ4R0p4dWpyaVZPc3VoYkpKTmw4bWt5dFJyaFk0ZC80VW51TVNqeVZZV1Y3QnJKdjRqa0FMR2FpR0FiS01yR3A0Zm5DdEZGbkZNRUlvaWtwVGs0Um1LRFNsa3RpdWc2S3BiTm04R2VGNnhHTXhKT0hqZVc2Z2luRTltcHViOFlSUHRWcWxXalZaWEY1aWFYbUpjclZDTkJyRjlUenExVHExZWczWDkxRU1qVkE0UkQ2ZlpXcFN3ZEFNQ3Rsc1VMaG1sc2t1VEtONmRrUGxKRUNHMXZZMjlGZ00wN0tSWlpsRUtrVkhSeHZMUy9NTld3c0pTUWdlc3FWNU5HanFhM2hVaWZQZzMyLzcvSUVLUjl3akxubXdmbGtTZUc1Z211eTVIclpwb1NrcVNFRzViRk5UaW1SVGluQWtpcTRaOTZQb1BjK2xyYTBGeDNHeExSdmZDKzR4ejNPb1ZNcm9pb1RybWxUTEZTeDdsYnhaeGY4WGtBQkZKWmJ1WnZkV203T1hockV0Z3hlLzh5NXhaNTZmL2VGcDJ0OTZobzV5bWZtT0lRWjZlOUE3MHpoV2xmUEhmOGt0cTRmdnZ2d2ljVU9tc2p6SnlZdGpETzU4bkhXdFVUVER3TTdQY2ZUUU1hU3VIYno3L0RyaUlSMEpIN084ek9rdmxta2YzRTUvYXd4Tk45aTRlVFA1c2ZPVVkvMzBKT3Q4OU1Vc3UxNy9GMnp0U0FaK01LN0pwUk5Ic0dKOURIUzE0TmdXdHUyalIwSm8zK0MzSTRUQXM2dGMrL0lrNTBZbWNOY01rZ29yMk5VS2xjb3lsOCtOMDlyME9OdjNQMFZQV3pPeVoxSDNYRkpkVzloRkM3cW9zWlR4OGRwOTZ1VXlWbU9ka3F4Z0dDRndxMXc5L2ltbmIrWFovZkxiN0Job1IzWk1LclpMTE94eDZKUDNrZC8rWGZvMWcwUXlpZnVRM2xrSWdWeHRRcDF6aVRlMzByN21aWVpjaFhSTVpYSnhodmh6LzU1bnRyY0VEOXJNQklXdTNSeDhmQWpjTWhlT2ZVclZERG9BUmRQcDZoNWlnMWJrd20yRFdDeU9qRVVzdm9udnZ6dUlyMGlFakREUnNQRjNINkpMRXVGa0c5dTNXWnk2T0V5bWtPT3BkOTVqSU9Yd3lmOTVGblhUWS9TM1pobGZNRmpUMDAzN1VDZXU2M0QxMU1kOHVSam4zNy96Q29ZaTRkUXpIUDNnUStKNzMyVHZVQnRPNlM2SFA1eWhmWlBNeDVjejdGQ0wzTHAxR25zKzhkQkx1OHY4M1R3N0g2TExVKzA5REF6MFBWb0dZMFVaaVk4OHRGd3cyMW8zWFl4b0JGWCtabzhVenpVWnVYU2U4V3FFcDU5NW5NcmRLNXc3ZllhaC9pNTY0ekxUTjgveTg1Ly9sT0dNd2Jybmc1M0l6VnpqN0xWNXRoNThnYlNmNGN0VFo3alN2NWFkeVdWT25CK2hhL3RURERVNW5EcCtsdk0zZWtsdWpuTHV6RldNbmwwY0dJeHc5ZVJKenA1dm8vUGxIVnc0K2duRnlDNmVmYUtYcGF0SE9IN2tKTjFOVDNMbG80OVlqbXpqaFFPOXpGMytnbU9mbjJXbyt3VW1UbjdCV0NuS2swL3ZvejV6aVhOZkhxZXJJMEgxNmpGdUZTSTgvZlFCL0xtckhQM2lFN3JhdjRjWVBzTGxRcHlYbjM0Q3NUekNyMzU5bUxWcjNzVWR1OGkxQlo4RFR4MGs0V1U0ZlBnTXB6cjdlUHZBZXBTL2J6MmlKS0VaWVJMSkZFMzMxVjBoRE8zaFFZbEh2VmFoWERhUUpRbXpHank4cEhxVlNya0Vab21SYTdlSUpMdVp1M21LeThzUytjVXB2aXl0RU5IdjBVbyt0Znc4ZnZjVDk5Y2FpamV4cG4rQXR0aERqeHV2ampNM1E4bVhIOW0rV1RYeFpZMVFReTMxTlFpZjR0eE5qcDI1UTlmZUoxZ1hyM1A2K0VWT1hPbmxkNTVjUnpsemwyTWYvNXhmZkhHZTNUL1lpdy80MWpLbnZ2Z1N1LzB4WHRqY3daMnpuM1A0eUVYV2ZHOFBGdzk5eHFJOHdQTXZETEIwNHpqSGpwNWhmZTlMakY4NHk3UVpZLy9UZTZuZXZjS1ZzMmZwNlV3aHpWM2gyblNOblFjT0VqZG5PWHIyRUIyZGFYcXNFYzdkTHJEenlZTTAreG1PSEQvTnRUVnIyQkxOY09MOExUcTJQVUYvM09MODZmTmN1Tm5MZ1g2Tk02Y3VFRnY3RkhzNkZXNmNQc21aQzEwazkvZHg0ZGluVkJKN2VXWnJHL1BYVDNEb2l4TzB2THlSNDhmTzRuYnU1b1ZOYmF5TVhlRHp6ejlpN2REL3pNYTJjT1BVV0ZnVzdIM3RoK3pvRG5IcDhCOXhmbW9DMlZGNTZkVzNXTnVSeEs4c3NUSjJpSXJ0RVU1MHNtMnJ5WVdyRTZ4a2NqengxbnQwaDBwODhmOWNSTjI2bDc2MkxMTzVPR3U3MjJucGI4YXg2b3hkL29KUHg4UDg4STBYYVltcFdPVU1aMDZjSmpUMEJIc0hXMUFVRFZVNDJFNkZVejhkcDNuUDYvem8zZjBZSXNmNUQ0N1Mrc0s3ckUwMXJyYVo1K1RrRFFhM1BzR0dMbzNQM3YrTUw3LzRrQytLdWNDenhDNXo1K29FNFZxUnVjZTI0aStVNkh6aUlBZTJ4L0Y4Z1JvZHBBMEMyYmVpRVE1YnpCMCs4YUJtWGdoOHA4cXRDeWVacjBaNTR1Q1RTS1VwRHA4K3ovQ2FMZ2I5WWE2TUZkbjkzRE1rM1N5SGozL09TRmNIZmZVekhMbVM1ZUJiTDlPdTFUaDc1R09PbmV2bDVmVXVueCs3eWRxREw5QWZLWFBpODVPY3U5N0w2d2ZXWXpRSXRNQTd5bWJxK2tsKy90T2ZjbW8wemJOK01GdGVXNTdpL2IvNHo3eC9vOGliclk5OTQyM3F1eVpMZHk3eDF6LytLWmZub3d5OC9BYStMNml1VFBENW9Rc2tkajdIenA0b282Y1A4K254Nnd6ODRDbVM5NFZQUG1aeG1VTS8rMk4rY255WURhK3ZRUUJPTGMvbEU3L21Kejk1bjFucmRlNU5TOXp6SXdvR0tCNHoxMC95NTMveFp4eXFEdkRxS3g0SW4rejBGYjQ0ZTRlTlR6NVBYN2pFc1MrT2NLRzdtNWYzckEwbVpPNzVXd21mNWZGaGpoNy9raHM5d1hhcm1UdTgvOUVGQmw1N214MXBPUFhoTC9uRnFVSCsxM2QySVRkbTFjM1NFbWRQblVmcTJzWXpRMDNjT25lQ1E4ZXYwdm5tTnE2Y1AwVW1QTWdyajY4amMvTUVoejQvellaMTc5SWVVcEdBYW1hU3p6LytrTkhaTWhYekxGTzduOEF5citPcXZiVEg0NFNOTVBGNEFyOTRseXNYZEliV3JTTU1DRm1qdFhjdHlHbEVQY2Z3cFl1a2pFME10b1l4SkEvVHNoRVNsQW9yekdSUzJMWU5qby9XVUE4NmxvV0hRaWlrTjU1ekF0ZXVNakY5bDU2ZHp6UGszT1RvNlVtKzg5M2R0Rk5nNGxldzZjbXRyQjFJb0dnR3VxaUJIcUt0ZllndFc5ZGh1Q1dtcnR6QzdCdGl5N1lOR0pLRHR6VE14R3JsM3o5SkxDOW4wVlRCMEdBdjI5YjMwOVBSU2l3U0tFUVJEa0tveUxMNjBEajJubmZZZzRCbFZ3Z2s0ZVA0UG83clk3b2VyaEE0WHFCbkVKSUFSU0FrQ1FoSW0yQlJ1VEVRRm8zN1ZzSkh4Z2I4aG0ra1U2a0dJYzBDa0lKdGxpdDFBQlJGSmx1c29FZ1NtcW9HSkl4bDRYb2V2cVRqU1M2SldJVGV6bFphbW1Kb2l0b1kzQWVLSUZRSjMvUHhmQjlaTlVnMkpSRyt6Y3J5QXFZWlJLRW5FbUdjZXBHRlVnYlg5UU5UWU82Vi95Z29xb2FDeXRKa25sQWt4YnlpMGhMeENVZERDR3EwcDNSa3o2S1VYYWFsS1U2NWt1ZXhIWnZwYUc4RHlhTmVxMkZhVlN5elRyR1lvMWdxWXR0ZVFDd1J4SDZycW9LcUtBZ2hFekpDUkNJR1JpalVJQUFrZkY4bWxUQm9UY2V3M1hZS3hUS3pjL01zTEt4d1ovNHVyaE9ZN2RxTzRNTDVjNVNLT2RhdEhhSldyNU5NUk5GMEhVVUpTbnBVVlNZZWIwWXZxU1NUQ1NyVmFsRCtxK25JbWtRc0drUFhWSHd2S1BueHZCcTZybUU3THVGd2hGeXV3TXJLQ3RWcUZjOTFHUm9hNG9tbm5neE1zQ2NubVptZVF2ZytzcUtRU2pVUmk4ZnhiSnRLdFlwVHlsTmFXc1J6YlZUQWx6enFkaDE4QjZVV3h0TTFmRGxJYVNxVlNseTlkcFg1dWZsRzIyeFVITnlMRTVmRU54QTMzNlRDdVJjSEx2RHVMU0xkKytRQjdyZjl4ai9pZmxuV0EzUjB0TlBiUDREbk9rUWpJVFJkbzFESUkvbFFybGFvMVN3VVRVY3pOQlJGUTVGbFpBWFVSaFM3cXFyVVRSUGY5Mmh1YW1hZ3Y1K1FvVk11RnBBa2laRHg5NjRoK1FmSEtubnpXd1Fod0xWcnpJK1BjUGI4R04yYnQ5TFZ2aEd2bnVIOHNhc1kvWS9obDZlcHRHN2puVTBiU2VnYWFrakIxbFEyYjkySE01TEQ5UlYwUlRCNyt6WlZXdWh0VHhMU0ZaenFNbWMrTzBZMU9jUlEzT2JrcVZzOGMzQTdJYi9NbmVHYmlOWXR2UHZVWGxxaUtvdmpGL244eUpkY09ET0dNL2RuNUpNVytmZ1FmL0RxY3l5T0htZWVUdmIxaHpoOUpFMWZid2VxNURFOWZKSmYvV3FPMS83ajd6Q1kvZ1pQQmVGVFhabGlXVTJ6YjlNYXpwYnJUSTNmNU82VnE1dytQOGY2YmEveXpETlAwUnFXbWJwNm1PbWNSS0dRNGU1Y0ptQ0J2UnEzVGl6Z0wvK0MvM1k3aWlRRWRyMU1XWXJ3M2ZkK2dCZzl6RSsrR0dmWDAwK2cxbGE0ZlgyZWhmSHJqTTRYOFJ5VFFxSElaKy8vbE9kZmVKMk5tN2J5MVU2aTNBUjNNaHJiZHV4bXNQWGUvbGU1NkhzVVZ4YVluVFVSdmtldVdLRnNMREUzRndLM1FxNWNvN1d4S3MrMm1ac1lKYXd2NEN1dHREVkhHTXZrU1BWc1ltdUx4OGNmZjBMSGp1Zm9hR2xHK1daRG9tOW9FeTVMZDI5eDl1dzFZajFiV0wrcEQ5a3RjZUh3V2JMNkJwcWxSZTdTeit2ZkhhUXpFU1ppS05pbXllWWRlOGprNzFCRVo0M2hzM2oxRWpkTHZmeW92NTJJWVZBWE5wbjVLVTZPakxQbDlkK2xLWGVUYlFlZTRlQ205b2NHMVE0VGNSTTFyaEtZaCtsY1AvdytLOFBSUjh1bTNDcHpkeDNldlArWllQbjJXWDc4NDFHKzg3LzlTd1ppMzB4V09iVUNFM05aK2pjOXcvWXRHekZiNGZyWXAweGxDalM3ZGM2Y3VrSjA2ejQybkIyL3Y4emkyREJ1ODFiMlBMYWRoQ2lUbWJqSjdiRnBXcHNtS2FzZHZMNTdCNTFSaWVyY0JLZnZUck9ZZ0VVenpFdDdIbU5UVnhpcE5NZmhteE1VVnd5dWo5VTQ4SytmWVB2NkZQbUV5Y2hmSFdkaXRJa3p0eDJlL28vNzJUclV3dnEweWZBZkhlYlcxRlpHUjVkWXMvKzdiTisyQ1hwQzNMNzlJUk1UNDJSdnpkTy8rejBlMnpxRTN4Zmx4cFgvenUzUmNheVJCVGJzZjVlZDIvdlJha2t1SHYyL3VEbVZwMThPczIzZlBuWnUyVURJelRGNTZUUnoyUkwrVjJXcTM5b21mQnpMd3ZIdXNXbzJwdTBTYitsaTQ2WXR0RDVFb2lpcWV0OGNISG1CejM3MmwxeU9oWUtTQjgrbFhDd2luL3dsZHkvclNFWUl5YkZZbWpoSk5UTEFpODl0NG5ZOHhaTjd0cElLYWZmSm05TFNPSGNyU1ZSWndwRVZWaWF1OFpNL1hTS3NQelFhOFYzeUN6bmFIKzkrNk5vWE9mU2YvNHlsN2lmNXdRLzI4STNPSzhKbWZteVVjcnlINyszWlNVdllwem8veHVHUlVXcDdPeG03ZW9IYkdZV3R2UU0wWEhxb0xkNWhOQnZqcFhmMnMyVk5nZzV0aFQvKzJUVkc3M1p6N2E3RjluZDJzbTN6R3RZbExhNzh0eVBjbkYxaGRpN1BtaTB2c0dQcmVxdzJpVnMvTzhMMC9Eenk1RGpKbnUzczNyNk5rTmZKK0kwYjNMa3pnVnU3UmJobk8zc2UyMGxjRkZnY3VjclkrRFNKNUNJVnRZMVhkMjZuSytwakxjOXdkbnFPUHRWanJoVGluZDI3R0dxVzBHcUxITGsxd2VJYWkrRXhrNmYrNEdsMjlCbDBSdXNNLy9WcHBwWTZDS2VHZU95cFBXeHNDZE51bERsMzhrTUtaUXZhSG5oYkthcEdQTlZNT2gwbUhwYXA1YlBFZXRiUTF0eENjM01DWDdNSUp5TW9PQ3hQMytic21XdEV1OWV4NmZHbmtiMHlWNys4U2lHeW1SWnRuam14aGxmZlhFZGJWQ2VzaDNBMGpZR05lOWhaR01kMElLUnJ6RThNTTFlTThHcGZHK0dRanFycEdGcVU0dVFFcy9VNHIzOTNQOTJ0YVh5N1RtbG1sblFrVFRvZDlBRm15VVNSWlhURElHU29LSHFZb2MyNzZXOEpvMnNxb3JiRTU5VWpwSjUvalNmN0RRN1BuTUgyQkpXNTYvelh2enhFS0JWSEZUNVd0VWlvZlJzLytyMlh2dDVlWEJlTUNOdjM3V2JycGdHOGNvTHIxMitSTHhhWW1UeUQydjBpdTNac0p5SnFUQTFmNU83ZEdaSVJtOEU5QjltM2N6TWgzNlE2ZVlZdmw2YTVLOHBrby8zODhMSHR0SVVjN0lXYm5KNllwTFpuN1gzeUJzQXRMbkg2ekhuaVBldUpMTlFiN2JiSzVROC81cmJWd2JiTnpVUys1YzNMTHN4ejZOQVJxc24xOUt2M1p2MEVDMU9qTElYN2VIb2dpVjIxV0h2Z0ZSNXI2L25LZW16dWZIbU1jL01oZHV6WlRyaGg5WktmSCtQaXpVbDI3dG5DNHJrSCsrbVg1N2t4YjdKdWNKQ0l2c3pKWDUwaDFMT0pEWG0vNFc5bE1YWHpCblo4aUwyUDdhQTlZbE9ldk1ibGlidFV0N1NSbTVnazNEMUVlM01FdXpETmhTdkR0SFd2SVJZS0NHSGhXbFJsZzU3ZVhycWJYVm9qT21NbDY1RkhheVc3eUZ4QjVkazM5N09sMVNEaExQSW5IMTludWJnT3k1Wkl0bmJSM2RXRG5rbmhqNVJ4SHBMWEdvbE9ubnp4dTJ4Wm1lV25mL3pubEtRbmtHV2R3VTA3Mkp5d3FTdzc5Ty9ZalRxMVNLN2Fnbkh2WEhrMjgyTTNHWmFIRUxGeFBqdHhBV01pUnZyZnZZR1JHK2J6NDFmd1lxMjBHRVZzUFVWbDhSYWZmSGFLOVUrL3paNGVsV09mZkVTcGFUdnZ2TENIc0thQTc3SjA4MHNXbHFQRWxYbDQ3QURielVOOCtoZkR6QzVtc0tvT2ZQSmpidnd5aDdyMmVmN1ZhN3ZBcnJNME9jcDFyWTdtVlpsWldNQlN4cmlXc3RBbGw0blpGYXl1VGQvY1NGYnhXdzBoZ2VYQ3lOMUY3a3d0WUdncTBaQk9QQllsRlk4UWowZHBhV2tpbmtnUURvVkl4Q0pvaW9Jc0J3U0xaZGxVTFF2SDlYQjhIMWY0ZUkyQnNDUkp5RUo2WU9MZElHb0N4Y0k5dzlqR2dEcnduVys0a1RRZ0I0cUs0S3VOWWhVaGNMMkcrc2Z6UVFyVURvb2tJVXNFSGkzQ3A3MjloZmJXWnFMaGNLRG9GeDZTSk9QYUhxVktFZE15MFhXRFdDeUtoTVRDM0R5YXB1TDZIajZDZUdzbjlib1Z4SjBMbjFxOVRzZ0lFUXRIQXJKSEZ1aUdBVUxDRmdMaFNiaXVoK1c2V0phTlFDQ3BCZ2VmM2tzK1h5ZVhXYUM5bzUzK05SMVk5UkpuVG8xUXFWYlJkWjJPams3d0hhclZLdlZxblh5dVJMVlN4Yll0SE0vRE5PdDBkWFd4ZHUwNnBxWm5zYzA2eVdRU1R3aDhUMElJQlQwY3h0QmtORTFDVnhYYVlqcHRHd2VwMlE2RlFwV2w1UnlsY2gxTkNVclZjcmtzbFhLWlZHd0FYZFB3ZmNIS3lrSVFJaUJKdUw1SElwVkExVldFRjVSQ1JjSUdJVjBMaUR2ZkMwSWxKQWxkTnpBdEI5TjBxSm4yQXdOaE9RaVhjQndIei9jeFRSTkpTS2k2VHFvbHpZYWhEWFMycEttVVM2emZzSm5KMjhOY08xMmhWaXdGa3gyZWkrMjVDTEtzempVQUFDQUFTVVJCVk5mRHRtMTBYeURrQm1Gb2UzaVN3UGRCQ0NsUVQwcUJRWGJRc084MW9vZExwZjZXcUczcFlRR085Qlg2SmxpcGRHL2RVaUM5VVJvbGJaRklsSGdpanFvcnlLcE1PQklHUHlqM2N4d1h5N1R3Zkl0TjI3YlIwZFZKTHBzbEVvbmdPamEzYjkzQ05rMThJVmhZWE1UM29WNnZNVGsranFicnBCS0IvMUd0VnVVZksxYkptOTh5bEphWHVYNXBsTlRBZXVJaXkvR1BqbEN3VEVUckp0NTZjUVBaK2R0Y25aekVNbXU0OWk3U3lqd1hybzdqSXVQNVB0ZlBmOGsxdDhhZEc4T29IUnM1Zit3SXNxYlQydFpDZXN0dTlxMWZqN04wazhzZnZNOWZUTjJtYjIwN3pVMXJlV0gvZHByQ3dleDZ4OUIrdnRmU2pEbTVqUHZNMi94Z2V3cFg4Y0d4cVZzMWFuNlZha2xqeDB1dnNLNGpqaVQ1UkpzNjJMRE4rSGFEWUVrbTNybUI1OXA4eGs5UEk3STFwbWVYYU4xeWdEY2pIaWVteXBRS0JieGNoZEZiRTlnZFQvSENtOCtoTlhvT3V6REsvMzM5TG9NLytIMWVHVXFnYXlyRnVadjg1VWNuc1owNlZqM0VwaTBEZUpVTVl5TlpWTDJKYlFmZTR2bTJPQURDclRONTRSQTNSMGV3bGlWeXhSSm1wUUo2aEZBNFNrdHJuSVRzSUFrSlhkY0JnZTlLQ05kaGNmSTJ3MjRjNFh2TUxLMVFOOGNaMWl2ZzFwbGRLZEhjNkk5ODEyWng5ZzYrdG9UVlZ1WDZtV3ZVV3plUnYzR1dRdFJoUmQ1SWF2SVV0L1U0clUzeGI3QngvenFFWCtURzJTdkliVU9zN1hBNTkva25MRmZMVkNPOVBQLzluUmptUEtldTNlRnFyWXh0d1lZdW56TmZucUlpd3NnUmo1RlRoN250MTdseitRSmEreTZHVHg5bkJPamN0Si8zL3ZWNy9NM1JhenkxdFovc0NaL2M4Z1MzV01iTU82Z0pGZGNWS0hvckNiZEtacW1DM0wyV1ozZHNaRjEzOGl2a1RZVTcxKzVpMkNXV1Y4SzB0TVlKcDlyWnZNc245aHNTcXp5N2htTjdkS2FTcUtwS0pKWWlqczljM21SUFZ6UDdYLzBPemUwdVA3ODZjKzlzVUNnc0VrdnZJV0tvcUNKTWN5TE9oYVVWTWlLSDFMU0dlRWhEVVNYU1RWR3N5U3lGRlFkVml6WjhiaFFTaVRSK0xVdHBZWlk1MFVRNkhVZFZGRUt4ZHVKeWtjVzVLWXBhbkk3bUNJcWlZclIxa1hKTnBoZVd5QW1adnVZVXVxcWlKRkkwaHh4eTg0c3MxbVYydFRhaGF3b2lrcVkxYnBHWm44TzBiSGEyeFRBMEZUV2VvaytIcWJ6RG15OCtqNklvS0pLZ3VMTENmRUdRM2h3Tkh2Si9CL2l1eWQyckZ4bGR5Qks0bEhoa3BtWll5U3FjTzNXYzZFTWtpcXIzOFBpejI0a0RKTmZ5blgveE5sczd2MTYyQW9BazRadDVEbi93YythYWRySWhiWEg5MWpqam96Y3doQktReS9qSStJaDBDNVhDRXBhdHNPV3BaMW16WWVpUjdlSzdaR2RueUtLUVhja2dtcHVJUlhXNk4yOGtsa3AvcStFNG5rTXhYeVNaN0NSbTZDZ3FwSnVhTWEvbUtIc0szWnYyOGQ0Mmpkc2Yvb1NsUnB1b0ZSZHh3M0ZhVTJFVVJTWFMya200ZnBicHhTV0tSclRoc2FFUVRiZVNsZ3RNenhUd0haL21aQUpOMVpCaktXTENaemxUeENqWENRK2tDUmtxbWhjakhaY1lXMTVpeWN1UTZtMGlHbExSUkpTMlpKd2JTeG55RkpHVExjUWlCcG91U0RkRnFkL05VVW5aeUZxQ1ZDeUNwbmtrazJuYzZqajU1U1VXU05HV2pxR3FFSTIzRWhNNTNIQTNiN3kzUFNBMW5DcUwwOU1VdFdhU01mMlIwK1BhRnRtbEJlWVVnMXpabzdWL0o1dmFLbHk1ZElQa3MzdEpBRkpUR01YSmNlUE1DSExyRUIwcGw3T2YvSXFzV2NOTjlQUENlOXVSYTdOY0dwbmlhcjFDdmJhRGRkMGVWODVkcG1BcklIdmN1WGFhU1J3bXIxK2lIaC9neHFsakRFc1NQUnQyczIxTmhJdW56Nk4xcjJkOXdtVmhmZzdQV2FKUXFaQlptbVBPQjFuUmlZVEFMT2U0Y3ZZRTh5bVY2ZVVxL1pwZ2RxSEF6dDNiU2ZnS1RiRWtMUjNkZERSWmpkSmJnV2ZaS09GK1huanJDWko0TEkyZTUveTF3amVhdzhyaEpIdWUveTdJS29va1dNck1rcS81OUVZaVpGY21TVzV1SjJ5b3FKNUJJcDVnUEZlajkrbTNHVkJVZEFYcXBSVW1wcklrK3JaU0wwN1QxTHlaV0VoSDFWVGFXdHVvVFJXcDJUNU5EOW5YeUtFRWo3LzRIZUp5bGt2WFR6VHVIWld1dmMveGJ6dlRYRGp5QWQ4c0t3TWxsR1QzQzkvbjJaRGdnMThjYm56cWtKMmJaMlUrejhVVEpiSzVJblVwd2JOdi9ZQ2U5a2VPbHViMWovRnY5ci9LN01YM0dRbkNONGcwcmVIVmQzNUVMSE9Lenk4OEtBZDJGaTd5MTcvTzhBZi9wbytJSG1iUEc3K0RGc3J5UngrY0NwNDlyczFLcm96V3NwbG9TRWZSTk5yYUU1ZzNNNVRMeXh6NTZWL1MvZVlmOFB4anJWdzllWWljMGNPV2pYQjhOdWc5d2sxOTdGc3I4ZWxQMzJleURjWnlNZ2RmNkgya0g2dlh5M2k2U2t2U1FOVlVFazFwUk9rYWVWTm1jS0NIYzBjKzU4UENiUXB6ay9Uc2VJWG1oNVNDcWhhaUtabGsrc3dYMU5hOHhMN05iVnc4ZTUxaVBrdkdjU2hYeStSekdTSnloQzA3K3duZE8rZkNwMTR1a2xjdDJqWnRaTysyRFRUdGU1WTJhWVZmSEwxSXk4NFgyZDd1Yy9iUXI2ZzIrVVRTUGZUSGZVNmNPb2M2NERLOGFITndUeC82UGNNaHI4ck5jN05zZXZGVjlNeHQ1ck1XdS9hK1JEWDNLVjNidnM5UUlzdUUxOGthOHlxZmpsdUJWWVJyc2p3OXprMm5oT3JYbVYxZXd2SENqR2dsVk1sallUNUR1djN2UnRhdjRyY0xBaHFLR0FrYmNHeW9PQmJMRlF0cE1SOE1mYVY3V2hVSlZaVlFGUm1wb1pvUndpZWtLNFRDQnRGb2lIQWtURFFXcHJPempYU3FtWGc4UmlRY3dkQlZiTnVtV3ExU0xKWXhiUXZYOVI0b0pyaW5tbmh3UDk3blJvWDQrbUM4a1N3cDBVaGQ5UVhSU0ppMnRoVE5UVWxVVlVMbW5zRzJ6SEptaGJNbno1QXJWa2dtazNSMXR0RFgxOHZ5d2lJVDQrTUlYekF3dEpibWRDdVNIQkF4b1VnU1JWR0NxR2RiNEFpRm11T3l2TEpFVXlwRlFqT1FaWEJkQjhmMkFLbGg0aXNGeVlTS1RMMW1zckk4aDZMcE5EZkhFYjRET0xTM3BlaFVXNGhFb29URFlUUlZRMVhrb0NKTlFMMWVKNS9QVXl3VnFkWHJxS3FLNTdtc0hSekFjeHdpc1JqTjZXYkdSaWZ3ZlFWSjBTa1g4b0h2akM2aktITHducXBweERwUzlQYTBVeXFhOVBadG9LMnpFOHQya0JXWmxlVWwvQXBFSWhFU2lUaVNMR0hiRnFvSTFENkdydU82UHNMM2NXeUhlcjJPNTdrb1VoQ1BYaWdXeU9mekxLMWtXVjdKa3MzbEtKU0t1RzVBOWtmQ0VTUkpJcEZNb21vYWtnU3hhQlN6V3FPVXo1T0t4NmlaSmtMWWVJcEtzcXNMenhkVUNnVWtKTUtLUVRnYXBhdHZrSXB0NDNnK3NxU1NUcmZTMGRhT0lpdk1UazRpRWFnbnYvNnVLTDVpWWZFMWRpZG9WZDlnNFBpb0JsL3dnQmw2cUNuZWI2S0NTQ1JLU05keEhBZkRNQUlQRzgvSDkvMkdudzJVeXlXTXJFNHVtOFB6ZktybEV0bVZESTV0NDNvdXRVb2RTWlpaT3pSRWIzOGZMUzB0UkVJaHJsKzdTcjF1Zm0wZi83RmdsYno1TFVNb21tTHJybzJjdm55YWthVWk4N01abXZ2VzB1NFZPSHZ1REZZbGp4OXVvN090alVSVW8zam5OdGRucWp5OWV6UGFRMnFPN3Q2MTkvK1dGSTJPM3JXc2FZbXlQRHZCMk5ReWRYSmN2clNFMnZ3c25la3F0eTZmUlpKa2VqWnNwemNkb2pwM2w5SEZHZXpMWHpMY2ZwQ04wUVgrL0hDUnpVUGdtaXNjUFZ4aTJ3OS9SRnlUQUlYVy9pMjgyUC90eHlWSkVwS2lva3Nla2lTaEpkcDQ5dmw5T0psSnJoZDdhSjI1ekluRE5YVEp3NVhTN05zd1NDd2NiaGcyK2xURzU1bHIyczZ6ekhQOVZvYWRPN1pocURxYUVpT1M2R1RmMjcyc3VYT2J4ZHdESnJVd2Q0ZkxjOEhmV2lqQ21tM1BjOUN4S09RemFBWmN2bklXZGZBQWEvcmJTQ1VDaFlKcE93L3ZOSElvd21Ndi9RNi90NmNOMzNQNGpBSzVubGY0L3JNYndDNXg0dE9mWVRmZU43VklqRDNQUDhkdS9TSS9IbFB4SFpkbzEyN2l4Wi93d1prQ2IvK0hONUF1M2NILzI4eDdIb0hPdXExYnVURjJubzgrcTdBNE1VdTRzNWNldytIMjlYTzRWZzNIRS9TMWRkR1VDR0htYjNOdFpJeE4rMTZrTmY3Zzl1L29IbmhrcmFtSXd2endCTEcyUVhyYkVtU0V6Y0xjR1AzdG01bjZmSWF1NzNReGwvVVpySjNpK0xVMXlIZnpyTlJkbGs5OXlGaDZrT2JJMTRmZks4UG5XWndiNHRsWDk1THEyY0JyMzkvd3RlODhEQ0VFc2d5YXBpSWhJVWtLcWd5bTQySEVtbGliVE9ON1V3ODlCSHc4Q2JTb0VYZ1hTSUdwV2NXeWNUMGZ4VEJRRzZhL2lxTGcyZzYrWTZQcElWUlZBWUpvUUNFOEhOdEJWbElZalRJbFdWS1JIUWVyYnVFbndoajNYdHdWRFY4SXlxYURwK3JvdW9Zc0JVYXZtZ1JGMDBHSUdDRTlVQ2RKa29McXViaFZFeWVrRTc1bmtxa0VDUWRseTBWUk5UUkZvcGFmNWN5WEo2a25CdG05b1FmdDcyaGNLY2tLMFZRejdVSnJsRWdJWXJwQ3FrdW1yYlAxRVFOTVJVMCtNT3BPeFVqR29rVEM0VytPRS9kZGxtZm1tRExqSE5nOGlGb2JvWklaWlZZUjlNZ3hQQ0V4YjVWSVJXV21Wd3BFelZrcXBUckZsVGx1VEU3UWtVNThnL0huSXFlWEY5aTBhejliTnJTejg5VlgvcGFqRS9qQ3h6QjBaRG1RMGFxS2d1L2J1TUtncDNjQXFETHhVRi9uK1I1U1BISi9zQ1VwS3A3blViRnNmRU8vYjRJcXlRcUc1Rk16VGNLS2hLNnBqVFFNRlZVR3kzYlJmQU5ERHpYTW8yVTA0ZVBWVEp5d2hCNE9EQXhweEp0V0xCdFhnQkxTMFdRSlNSYUJFYXZqNG5zT3FxNmhLZ3JnbzhocW9KaXlQYVNIMnAwa3FTaTJnK2VCcG12Z1drd05uK1BZcFVuV1Ava0t2YzJQSnVuVWlsbkdUeDlscFVsalpqSkRKQjJpcXlQRzJYTkhPRHZXd3d1REtraWdoZUwwYmQzTzhQZ0Zqb3hrbUo5WUl0TFZSN2RzY2ZQcU9SeXppaWswQnR2YWFVNkdxV2RIdURreHc3cnQreDRxdTRPT3JrYzlPUklSaGVXeEszeDBjb1RIM3RsRDl1NWxMdDVld1hNTGpDNHRrRGx4bUh3UzlIQUgrdzl1UmxGMVV1bFdPbHBVNXFiTGVKNUo5dkp4amlyTnZMTGxXMngxaFVjaE04bUYweEpoNFZOY21xQWtlcjcrUlNtWUhkUjBBeUVFNVlYYkhQcmlLSHJITnRiM05IT2VvSys0ZDgyRXBGQjNQQlJWeDFDZ1Zwam4xR2UvNW83WnlUdTcxcE0vZFlWUXlFQ1dGSkFFbXFyaGUzVzhoeFJ4a2lTaFJWTU1ya3ZoTFY1OFlCZ3ZSUmpjdVFtblhrQ1dwRytkajlSaWFUWnRURlBMM0gzb2dIMnNRbzFxeHFULzk5N2d0Ulk0L2RHZjhhdVBUN0MrOXgzYW8vZXVoMDdYK25XQXkrSkRwY214ZENleE5GUks1NUI0UU42b25YdjQ0UnMyelJFWmFHTDlyaVM1dThYN0w4Z0M4SHlEc0JGRmFReklWRmxDMUN5VWNBc3YvdTd2RWVwb0pudnJMTWR2Q1Y3NXdYN0NFMHYzOTlrc0Z5blVaS0lSRlZXVENTcysrYVVzdHVnaS9KQW9YZzdyNkxMYzZLOFZITmVqYnRaeGlrVlVQWXltSytpYVFyMllvMno2UktKQkhMRHZtZHcrZjVnLy8ra3BPbDU1aytuUkNYTFpGY2FHLzRSVDhYNmE4S2hlT29SWmlmRGQzYkZ2R0dSSWhCSk50S1lTdFBSMDRoU09ZNFg3ZVBtWi9YUkdQYVRzS0hmblpMUlFrcjBIbitMU2YvbExmam9tMlBQUzc3SzVyK1VCQ1NVWjlHeFl5Mkp1bWxyRnBaUWRaMVJmZzVBa0RDT0V0VExLelhxY3RWMzZnMlVpVFd4LzlpRHY3Z25LcGo3eVZNeTFUL0RXczBIWjFPWFAvNHJ4MVpTcGY1THdHdTkzOHIxU0VhbHhyNHJnUTkvM0g3SCtjR3lCSkFYSlVyN3drWVJITk5aQ1YwODNQUjN0ZEhlMjA5N1JTaXdXUVZaQWx1UkcyVk9RQ0V1NkNkZDFFUUo4enllWEx6SXp2MGpWc2hxRDdBZTkwVDJ2RjlFd01sRVVCVWwrWU9TdHlBcUs3Sk5LUk9oc1RoRU5HWGkraDJkWitDS0VwQ3ZFRTBsMFF5ZVJpQkVXVUxVZGxsWXlyR1NXdUhYckZ2RkVnb0YxNjBnbUV5aGFRTHpJa295aUNXUkpDVkszaEVvazNFbytsOFV5YTdTMk5ERXpNNE5wbWtTamthQ016UGZ4UElHbzFaQVZGVlVQZkhYaXNRZ2Q3V21xOVJvSWswZzBET0VnelVyVlZUUmREMmdFejhmM1hTUmtKQmtpWVFQRGFLTXBuY0QxZktvMWsydzJ5K3pjREZiTlFqTU1VcGtrdHUyZ2FaSEFHOFd6VVNVZlRWV0Q2K2w3ZUphUEtpa2s0aHB4STRSZEs1UFA2dWk2VHExdU1UczdTeXdXWlUxdkh5MnRIVWdTaEVNR2xXcVoyZGs1TkZrbEZGRm9ibXJDY1IxVVZjVjFYV3pIcGw0M0taV3ExTTA2VTFOVExLMnNZRmxPTURhcDFjRVhqSTJPVXEzWFVCU0Z1M2NuUVlLd3BtUElDcllaRUZTKzc2SEtNcVpWeDFNa1F1a1VuaXBqT0M2eUozQThIN051b3hraEZFVVFpU1pJdDZTSlJNT29jbURJNUF2djcrZkErQ0J5aXFEMWZmVnBLRC8weFVkeGo4c1JDQnpiWTJaK2dXZ3lqdDVvbzRxaTRucytpaUlUaVlReHdoRzZ1N294UWpxKzc5UFcxazVHVlJDU2pDY0Nrc24zUFh4ODZwWkpwVnBGTVhUcXBrbXRWc1B6L2hibDBQK1BXQ1Z2Zm9zZ1NSTFI1aVprTDhPeURYdGYvaDVETFJGbWhtOVJDTFd5WmFpTi9PUUZqbzliYk5xeW1iYWt3dWk0Uk9mYWplemZmK0RiVXd0OGgvblJLL3prNDJHS1RwNnByTVAyN1UveTdrNmRXRFJNdlZiQnhHYjY0bmtXNVM2Nm8wbHVYSjZrcmlnTURBNVNtUjdtMk94MS9QYlhpS3JqRkkwNDNjWW9YM3h4bVkwL09FQkMvNVpweG04K1Nscjd0M0t3UFRCaW5Ccy94Y244T3Y3ZGU3K1AzWGp2VkRTRGVDSituN2p4Nm5rdVhMbEp5eFBQMEo5VStQeklVWmI4TUU4Mk9VaXVRRmRsM0ZxUms0ZS94R3J1cGlmMWFJUzI3NWFadUhvSDkzLzZUenpSMjBKSFZ4ZStXNkJ5Y3hoajB3NzI3eDdBcXk1eXdiQW8xR3NQRmhRQzM2eHc3bGMveHI0Y1NEM0hybDZqZnF0R2Vid0ZQSXVWbFJ5UHJRbU8zNjZWT2ZQcDN6Q3FMVkhxT2hqY2ZWcUVaRk9NUXJWQU9tYVEreDg0VXdDS21xQ3J2NE1UTjB6Njk3M09ENzZYSUhOM25JbXN3dGFkZy9qRnUzeDI1QXhkZzV0WTF4Tm01ZllJelozOVBMWnZQOTNKYjYvbk5FdXovT21wNDR4TGZmek1sd2pYY2lSU1EvUU45bVBGYlBvRyt2QkNIdjJWS0JPcEx2WWUySXVidmNWL3ZiWEk0NjgvVGwvOEsxMkxKS0hySWNMaEdMRnZUZlg2NmlJU3ZpK3diUmVCanhBZXJpY1Qxci9OdGxkQ0VlQ1U2M2crYUFpRTc1QUk2MmlLakZjMWNVVlFpK3k2THFxaG9XZ1N0dVhpdUM2ZzRub3VrcVNpR3pwNE9Vdzc2THg5NGVGcE9rWWtoRnpJWWJxTnh0Z3dlWXVIZGNxT2hXWForRDVJbm9jdHdBaHJ5RktadWhtWUF3cmhZY3NxV2l5TW03ZXAyVjd3QXVWN2VNSWpGZFliZzdWNXZuai9mVVlyQ1o1LzdUbjZXdUo4dTBicFVjaUtRZmVHTFhUZi84Um05T1N2dVgxbGltaFRENXYzYmFJcEZucUVTTEZMQWxFWTU4Ty8rbk9hSXZjSUFZRW5hL1JzM2M5enU5WmppQm9USTFlNWUyY2NUL0pKSm54a1E2T3R2WXQrb3dsUGdGL1AwNUtRS1N4VldMdjlTZHFVS2w5ODhDdENhN1p4WUhNUFgvVWxsaldEU0NoRUpKcjRkclhOSTVjNGlBMDE3eVVlQUk3cklzc0cycmVzUUZFVS9HSUo2MTdxbnVlZ0tqTHhrSUZzbVZodW9FL3lQUTlMU0VRaVlWeFBZTmtPQWg5ZnVMaStSTWhRa1NXTHVsVVAvQUdFankzSnFORXd1aXVvVkMwOEFWcERmaHdQNmFneWVLYUo0d21FTDRMMERsMURWbjBjeThIeFhBUWlrSjVMS3BxdUlyeDgwTzZpRWtLNGVJYU9xaXNJMTJUNnhpaysrdXdjelZ1ZjVwV25OeEgreXIwVVNhYlo4L1NMN09nT2Nmbm9IR09xVExSMWtJTjdSM24vMURIV3R6eUhEK2lSSnJyU2dwTTNiUWIzdk1SNzczV1N1VHZCUWtWbDNhWSszUHc0SnkrTjBqTzRnUTI5Q1JaR29LV3JuOTE3RDlBVys1WVRMUVRWM0F5ZmZYSWFVNDhUanNWWXMyR0lsbjRYMTE3QXVqRkY3ek92c0xzOUlLVU1yWTRSUzlLM2JSZmJ1bFhtSnBiUVlwMDg4L0lUZkhycExKbUJ4NytsQ2FpMGRHN2t1VmVlSXlrOEZrWk84dVdad3JmdWsrKzc1R1p2OGN2MzMyY2x0b04zWDNpSzFrUmd6RzVYVEh3QmloQkl3aVdpYTRDZ1Zsamc2SzkveWJWbG5aZS84enJyMjhOY1VCVHFKUk5mZUNBRXRtc2pLeXF6VjM3Sno2OEVzd0I5dXc3eXhwTTcvMDVtODc3dk1YZnJGRjhjdjBqUmhJNjFXM241cFJkcC9sb0lsWVFXRGRFKzFNUE96ZjJrRkk5ZDI5ZHg1Q2RqbE9yZVErVE4veGpVUkRkYkU3L3BHeEtLYkZFM0t3MkNTdUI0QWprYVF0Y2pkRy9kaGx0WjR1ZUhEM05yM2lEODBWOVJtYm5PMHNwTi9xYmJwMHNzTTJiMzhnZi85anUwUm1EdTNBZjg0UWRmY3ZEcExRekVndk1qSStQWGJDelBCeUhqK3k2R3BrRjFrU3RqU3p6NXh1L3l4SVpXNnNzai9NbC8rU1UzWnA2aWRVTVNSWkl3QzdOTVRFMWdHVWxtaHQ5SHNsOG5ubXBoVzlUalhHYUFkMzYwSCsvT0ovelZwVFNKME4vZWQxcjFPc1JTeEF3RldaRkpwbE9Fc2dTcTRQWnUrdlE2WitjVVhtMXZJNkkrOUF4U3c3UVBKSmdkemVFQzlidEhPZXU5eExwN0F3M2YrNHFLVnVCN0huYXRTcVZjeG5iTDFDMExxMTZqWEM1alN3NTEwOEgvOWpDeVZmeFR3RGZOMGZtQnNrVVNQcDdyb1drcW5lMHQ5S3pwcExPemc4Nk9OdHJiVzRtR0RYUmRSVmZraG0xQVlBUXNBWjVyNHdxQjdnbHMyeUtiejdPd3RFQXVseU9ielZFcDEvRlFLSnNPc3FJUmlZU0pSaU9CZWE2cUlEY1VQcDd3TWVzVzFYcVZXcTFHdVZJbG44MGk0ZFBUMVU1dktrbVRMNlBFdzBSYm1tbnU2aUFVaVZMS2xnZ0ptYnJ2NG5ndW1Xd2UwL2FvT3o1Q1VUQXRpVnkrUnRYMGlVUWloTU1SREVOQ1ZsU1Voc0xJc2kxR2I0MlFXVm9rRnRFcEZvdjA5UThRQ1VjZUdEVUxzRzJiN01vS3VYeUJqczV1T3JxN01ReU50V3Y3TUMwVHk3WXhhNEdKcjZwcFNBaXNXaDNQOXdDL1VSNzJVUHFkSkFmUGU5ZEQweFE2T3p2bzZHekZNYjBnL2RQMWlSdGhwc2NuaWNYaUNOY09TdFF3VUNVWldaTFFOWjFFTW82bXExU3JaWVRrVWM0N2hDTVJDcVVhNVh3ZVJZSmF0UkxFcFFzd0xSUFRET0xOSGRkRkYrcDlCWktxcWlDQ0JMcFNxWVJwMXVuczdNUVRnblJySy9sOGdUdDN4dkZjTHlERFpabVFiZ1NsVTdZVFZMdlpEbGJkWkhseEdlSDdWT3MxOHZrc01nSk4xNUNTQ2JSSXVDRzQ5QW5INGtSVFRXUnpPUXpOb0xXMWxaWjBDK0dRUVNRU0pGYzV2OEdkV0dyNEhEM00xSWpmTkNuOWJkM3pQVCtkZThxdis1QnhYQmZUc2pGTkMxY0liTWNoR2dsSzdEelBDK0xpUGJoeDR3YUtLaVBMQ3ZQekM3aWVTenFkQmlHb1ZhdmtjM2swUlNPZGJpRVNqUVp4OExZRGl0ekl3ZnJIaVg4VzFMNzRqYTFtRmF0WXhTcFdzWXBWckdJVnExakZQME9zQUg4Sy9LRWtTWFAva0J2cTZPb05MT2J1bTMwTGZNOUJVeFhXZExYVDI5ZEZkMDhubmUwZE5LZWJNQXdOWFZYUUZCVkplTGl1eS9Ed0RTNWV2QWhDME4zVlJTZ1VKaHdPMDlRVXAyaFdtWnlmeGIyemlJL0FVZ096WDBWUmtHVUY0U3VzNlIra3VhV05xbVZTcTVxWVpwMUNvY2ppOGpLTGkwdVVLeFdhbXBwcGEyOUQxelVjeDhFMGcrK1pwbzF0MndGaDVMaUJja0VJSkNWUS9DaVNoS3pLeEp0VEpPTnhmTmVsVU1pVFNDVklKbEtvaWhaTXpDRWFVZUFTaXFwaWFIcFFWcFROc0x5VW9WNHEwUnpYU0RkRjZlN3VZUDNHemVoNkNFblQ4RHlYYXJWQ3RWSkJsbVNNVUJqTk1ORDFFS0ZRQ0ZWUkE5Tm1KTUxoQ0UydExaUkxSUXJGUExJc29TaUJxdGJ6WEh3L0lNdWdVWG9sQmVxb1d0M0dkZTJHMTNOUU9pYUVoR001WkRJWmNvVWNwbWtTMG5RNjJsdUlKeEpFbzFIU1RTMm9xb0pwMTZoV3k3aXVSM1p4aWFYNWFmQUZrVWlFYUtLZGFMcUxscDVlOUZDWWFEUktyVzZUeXdWK0xmRjRnb0dCUWFxMUdxR1FRV1o1aFhLaHlQekNFdmxTa2Y3QkFiTDVJcHFxc1RBM3c4ak5teFNLQldibTVubnR0ZGZZc0dFalZ0M2s5S21UWEw5eG5TMWJOcE5PdDlEYzFFUlRTNXBDTVUrNVhNUjNuS0E4eS9meDNNQkkyZ2Q4cFBzVkFMSXNFdzVIU2NZU2hFSWhacWVuT1gvdURHYTF5cU9lTmxMRFZOdS8vMy93ZDhNMEc3Z2ZGL1VRRi9PSXR1VytMYWI4d0p1SjRQeExJdkRFdVJmbHJvWEM3TnEzajNWRGc5ajFPaktCMFhRMmw2RllLSkxONXZHbDRGaVFwR0R5ckRGUmh5UWhTeEsyWlpGWldjWnpYWHA2MWhCUHhJa2w0NlNibThubmNseTVmSmx5ZHVVZkpVK3lxcnhaeFNwV3NZcFZyR0lWcTFqRktsYnh6eEd0d0g4Q2ZsOEljVkNTcEpGL3FBM2RNNTMxR2pVZ21pellzMzA5Qi9adHBiVTVoUkVLazJwcUlSSlBFZzVGTVVJaE5DVlFYbGFxWldyVk1tMHRiY1FpTWNiRzcxQXVsWWpINDRURFlWelhvZXhVeVpWS0pDc1FpOGZ4a2JGcWRTekx4SFZzUXFFSWc0UHJhTy9vd2dpSGtCV1poZmtGUnNmdU1Ecy9UeXdlbzMrZ24wZzAxbENodU1pS1RDZ1NRcEdiN3gwRndoZjRBbnpmYjBTWEN6eFBCT2xRbnR0SWxaSUlSV0oweFJNb2NxQ3E4V1dwNFpmY01NTDFCZFZLblZ4MmptS3BSTGxTQlU4UVZRWHhqaGpOaVFoaFRjV3NWWU5VcTdxQzQ5aG9ta3ByVzJ1UUFxZHFnSXpuZVRpT2pSQUNWVk5RNVVETnA4b3luVjFkU0twRUlaL0hNazA4MzBkVlZIUkRRNVlVSE50cEtIb0VLaEt4Y0FqTEVwaDFFK0dMaGdHMGhLN0pkSGEyMDlyZUV2amtaRFBNekU3VDI5ZlAwTHIxeUpLRVpkYXd6QnF5RExvSzhZaEtYbkx3aFlYdWV4aXVoRjczOFJZcmVPRUlOVDJNSktzMENZSGxPMWk1QWpjelUzaWVSeVFTcDFBczQvc1MrZVZsYk0vSGMwd01XZENjaXBOYk1ScmwzVEw0Z2FGMXZWN0R0VjNLbFFxeUxLSHJHdUZ3aUw3K2ZtTHhHTzN0cllEUDZNZ3RNaXRaWkZrbUZvL1IydGFPYVZtWWRtQTFVS21XRVQ2RWRCMVZDVkwrVkZVTnR2VlF1cFFRRDZkSzNjTlg2cU8rQmZjeXBPN3hPdmZhMXdPR1I5d3ZJM3hZZ1JPTlJ1bnE2aUtWYWtaT1FUd1dJWnZOVWlqa1VWVUZ3OUNKeG1NTXJGMkhaVm5rODBWaTBSaTVYSTdadVZrODI4VjNYU1EvSUZKOUlRS2pZOHZDdG9OejZIbmUxM2Y0SHdsV3ladFZyR0lWcTFqRktsYXhpbFdzWWhYL25ORUMvSGZnd0QvVUJpeXpBcktNaEl6dkMwemhNVEV4amxPWkphcFg4ZTBva1VRWHNlWTAwVlFUSGQxdCtGYWRzbE9sYXRXeHN5VnFOWlBsNVdYTW1vbmtnK1A0SkJJZVBpNjJaNkc0UGpYZndTbWFHQ0dOVUNoRVMydUVVQ2lGRmtvUURSdk1UYzl3YldTRU8rUGpxS3BLUzJzTG5aMmRLR3JneitmNVByWnBZMWxCYWJoaEJKNHk5ejJ4WkpERmd3VFIrNzhiQ1ZjSUF0SURRQllON1lXRWhQei9zbmZlY1ZLVTl4OS9UOWw2L1E0NHFvSUZJa1VGTkJFVUZjU0dxSWdHUVdJVVFSQi9XTkdJZ3BRb0FpcUtFZ2tTallpS1NBTHlraGhNUUFVc0VSRHBJQWhJUGJpRDYzZGJacWY4L3BqYlllZHU5NXFIV09iOWVvbXpVNS9kbmIxNW5zL3ovWDYrcEdlbGs1R1JqcTRxbEpjSHlNczdqdC9uUlJBRmZINFBiaEhPYUo1RjQzUXZlaVJFZVZrWndmMzdTVXBKSlQyek1mN2tKSktUL0xpOVhoQUVORTFEMDAyUFJFbVNVRlhWVEt2MmlvaUdpbUNvaE1wTDhibmRCQ1VCWFJBeE5CRmQwMUdEUVNLUmlKa3lKbFlNaVFXUU1FankrZkM0WElURENwcW1uaENkREpBTkNaOHJsZVpOR2lGSzdTa3BLVWNVVEUrMlNDUmM0VTlreG85NGZWNlNVcElvemc4UWpvUnhSU0pJNFNDU2JLWnBTVW9JUVpUUTFRaXFxaEpSSW9URFFaUndrR1BscFlUQ0Nwb3VvRWQwOUlqT3RwVTdVQ0lSRU53b09tVElFaEVYcHBtK29SRXVMek5UbTBKQlBKS0xKTGVQRkovcFhTWUM1Y0VRbXFxaUtocHUyU3hibnBxYVRrWm1GdUZJQkw4L2laTFNNdmJ2L3g1UnBhZ2t4Z0FBSUFCSlJFRlVFRWxKVGlFek14T1B6MGN3RUNRNUpabEFlWW41blJ1R0ZUMGp4dndiaTFWRnlpb2RaYTl5Rml2eENJYUFnSG5PZUNrekFpQ0tFc2xKU1dSbFpPRDF1QWtFeTFFaUNyb2FRZE5VVkUxRGtsM0liaDhJRXFMc3BrWExWbVJrcENMSkFwb2VRVENnSVA4WStjZVBrZEdvRWQwdXVSaVhTeVE5UFoxd01FaGhmbjZOditWVGlTUGVPRGc0T0RnNE9EZzRPRGo4MnZtZFlSaHRCVUhZZFRKT2ZrNnJGSXBMZzVTWEt3UWlaZ0VNUS9VUURJS01UR2xCR1RsNWUzQWw1MUtxcUlSUWFPTHpJYm9rSWhMSUVRTi9SVldqWm8yekNBWUR1RVVkSWtFa1F5RkZnSXhrRDU1MFB5bCtMN0piQmxGQ0VDU09IaS9qNlA3RHJGNjdCOUhySTcxUkJtZTJPeHV2eTFOUnBNQU1jVEFFQXhFUlNmS2Fvb3B3b2pxUW1VNmpWMFFybUpGRVJvVklJUWhtZ1FBemdNV3dYRStNaXRHOVVCRTRrWktjVE5PbVRaQWtnMGhFbzNXYjA5RTF2Y0pQTElKTDBIQ0wwVlFaODJCTjAxQWpLcW9Xb1RBL241TGlZbngrUDI2M0J4MGRUVk5OSVVIWDBYVURESTIwakV4U1V4dFJWbGFLMSsyaHBDZ2ZKUlNNcVpKa2xsT1hLcXBPUlNJS3VxYWlhaXFxRXJGS1ltdTZWaEZoWkNBSUJxSW9JMHB1a3BOOVpHYzNvNlNrbEVLdGpQSkFpRWlvbkVDZ0RFTXpJM2wwVlNHaUJBbUhBdWlxUWxnUG0vNkZ1b0doS1NoS0VFbDJBd0tHRmtHTEtDaWhNT0ZRR2VGUWdGQW9TTVFBU1hUaEVseUFpcXFHa1hVVnd4Qng2eUp1MFUyTE5CZE5VbHRCcUlCakJ3SUlHR1NuZXNoS3lzWXJSdERENWVUbUhNYWZuSUlzeXdpaWlOK1hoQ1I2TUF6dytaSkpTa3JCQ0pSYmxjVzhYaDhlanh1UHk0MGdtcWwzTHBjTHI5ZUhibUQ1TUlveFVveEdkTDFkZWpIUVkrdUN4L3hyN2NDSnJUS0NZSXBmQ0NLV2Y0NWd4dWdrSmFYaDgza3BQSmFIcWtiUWRRMURVUWtId3VnVjkwbHhTUW1lcEJUUzB0TW9LaW9Dd1VCMnlRUURRWTRleVVVd2RNcEtTMUJWRFZsMm8ybzZvaXdpU3pLS0lDS0tvdVdyK0ZQRUVXOGNIQndjSEJ3Y0hCd2NIQnlnUFhCU3hKdnVuYzNVbXJMeUVDVWxaUVFESVJSTlF3bEh5TTBwSjZMcWVKUGRDTHFLRUNqRDVSSFJEQTAxb2hNdWo2QUZ3d2grTHk2dlRPTzBKS1JNRjRhZzR4TEJKU1doNmdJbHBXRktnZ3JIUzRORU5JT2dvbE5TRmlJWU5rQ1NTY3RzVEhwbUJrbEpYbVNYQjBHVU1DclNuNEFURmlXR1dDR2VuQ2ppTElxQ1dhWEhNQkF3eTJOSC9WRk1jVU9JeVg0eE1EQXNNU1VTVVZHQ0lUWnQyc0tSbkNPYzA3NHRtZW5waUc2OW9vUzVnYTRyR0twaUR0d3hxenFhNTZ4b1EwVkRORjFEVXpYS3k4c0poWVBvbWxtcFZwSWtjMzlkNVdqb01LVWx4WnpSdWpYaDhqS0tDL1BSSzZwMmlVUkxyOGRVMmNJVWNrUUVRcUdRMlc3empWV1VWamZiNVBGS05HcVVUZFBtelpGRmlWQllvVkZhQ2lYSGNnaVVseElLQlNndkw2Rzh2SXhJTUlDaGhSRlZEY0hRTUF3REpWU09vV21vU2dESjVVR1NYUWpvR0pxS0dsRlFJMkZMcURJTVUwZ1RCQU5STWhCMWNFc2dHQ0s2SVpyUlVLS0lWeEpBRkhDNUlzaXlnQ0dBcjFrYTVXWGxsQlVlNXRpUmc0UU5OMDJhdFNRbEpSV1h5d1dDakdvWXFKcE8rRmcrQllYRmlMSklVbklTdXFiamRya1JEQkVCQ2JmTGcwdVNTVTFKSmltcG9pS3BBVUtGdDVDcCs4VXZDeDRYZTlDV0xWN0h3S2g2aW9vdjN6RE05NllvWVlxS0NrR0FRS0NjRXBlWjJvVWhJZ2dTeVNtcHFMck9waTFiQ1lmQ0pQbDk1QjA5d3ZHOFk3aGtHYTJpQXB1QVFGWldGc2xKU2JqZE11bHA2WVFDUWNyTHlwMXFVdzRPRGc0T0RnNE9EZzRPRGo5eGtrL1dpVjB1SDFucHlXUTNNZ2dFU2lrc3pDZWlSakFNVUZ0bG9JUTFWRlVub3FoRVBGNUtKZENNQ0lJbWt1YVhrSk9TOGZzOW5OT3VQV2VlZFRhYnQyM2x1NzI3S1ExRUtDNExVRnF1RU5GQTF3VU1RYXlJV3hFQk40Wm9xaFhIQ2dySUt5aEFrZ1E4c296UDV5TTVLY2tzNyszMUlNc1NvbWdLR3dnU0JvWlY0dHcwOXpVQTBZcDBNVEFxS2pjWnBqbHNkRGxxTzJ1QXFrSnhTUm5GUlNVRVF3b0hEK1d5N2R2ZE5NbE1KVFBGVDdPbTZUUnYwb1RrWkI5K253ZFJFakdnb3JxVStSNU9SUC9vR0txQmhnYW9acG51aW93dTBUQkxkU3NSbGZMU0VvS0ZSUVFLOGtsS1RzTGw5WnB0MVUrMEM2dVZKOUFOS2txWVY3eFZCSFROTUt2dWlRS3A2WTFvMUxnWkNDNENnVEpLaTQveDNkWU5CTXVLUVl1QW9ZS2g0NVpFdkc0QlE1ZFJCUjBNMll3UzBYV1VjQUExRXNRbHV4QXJxa2FlK0R3cnlzVUxBaElDSWhLQ0lTQWFnbGtsVkJLUWRCQjBIU1FKU1RhUVJBTlIxSkZjQm9Kc1JneEpvb0hxRlFrck1wS3FrdXBMb1ZtelpwWmdwUm9DaHFhQktKcWVMNnFLUzVBSWxKV2JuNE5tb0dPZ2hCUUN3UkJ1dDR0UW9CekJFSkVrRVYydDZnbFRsOXJDNWcwRmhpN2F2VzhFbzBJd2kvcm1HSmFGamxFaDRMamRIakxUTTBuMit6RWlDbDZ2QjdOQ29vakg1Y2FYa29MYm40d2dpZmlUZElxTzUxTmNVSUJnNlBoOVhuUk5vN1M0Q0RBNGV1UXdtelpBVXBLZndyeGMxRWlFY0RDSW9kZENoRHBGT09LTmc0T0RnNE9EZzRPRGc0UERTYVMwdEpUTTlHUWtTU1lwS1JVQmtXQ2dGRlZWeldnU3QxWXhhRFF3ZEI5aHpZeldFQXdKU1pBSWFRS0Y1UnJmN3N0bnpkYUQ3RHQwaEhCRVF6TkVWQU16emNUeW9xa28wNnlicVU2Z1ZReU16WDFVelVDTmhBbUV3dVFYRkNPS0FpNUp4TzJTY0x2ZHVOeGVQQjRQTHJjTGo4ZUZ5K1ZDbHN5MkNZSmhwVnFwcWtZNEZDYWlSbEFqWmdXblNLU2kzUUpXdFNwTjE5RjEwQXhUSUNrckt5ZFlYRVE0ellXa3BGSnlaQzl1U2NEamNlSDMrL0VtSlNITE1wSXNJM3M4U0tLRUlRZ1ZiZGRNM3haTlJSQUVmRzQzb1ZDRS9JSUNTb3RMQ0pTWGdXRWd1V1Q4WGkvSnlTbjRrNU54ZTd4bVNvd2tWcGpmbXRFOUp6REZBUjFBRkJBcTByZWl2ajlOc2x1UjJUZ2J3ekFvTFM0bVhGWkV5ZEZEeUdvWnFSNE5NRlBVekZNTElCZ29TZ1JOQnoxaUNsMENacFNNS0pyYkRlTkU2WExMb3pkNnZDNmNNT3FOUmpVWm9JdG0rMFJKeHlXWm9vNG9neWdiQ0M3TUUxUUllSnJvcHZWWmJlbnl1MHVRM1g1Q29UQmhSVEgvQ3lzb3Frb2tFakhMelZlSWI3cHVwcUpGSW1aYVVpUVNJYWhHMERRTmo4ZURLSWpveERQMHRWZWdTbVJhYkYrcm95TllrVHNHZ3VsWFhCRVpZeEJOd2F0STB4SkZzck96T2EzMTZZaWlTT09tVFhDNUpJNGN5akVGSDBGRWRubElTVXNsSlNXRlFIa0FFUU05b2xCYVVvS3FLT2k2VGtSVDBRWGRpdGFLS0JFQ3djQ0o3MFYzRElzZEhCd2NIQndjSEJ3Y0hCeCtsV1NrSmFPcUdpSWlIbjhLL3VRTU5GV2x2THdZVFZVUkpiTVVka2xSUG1VaGhZaW1VRklXb3FnMHpQSFNBT1VoRFZVRFRjK3JpRklRQWJraWlzU3cwa3NzckVwQTBUQ1Q2SUE2Nmp3TW1tWmdvR05vT2tvRUFrRURBelA2UWhETTRiTW9tckVSb2lUaTlYcElUVTFGZHNtVWxKUlFWbHBtZWMxb3VtNmxZQmxVUksrZ2srUlBva21UYkR3ZUQrR3dRbkZ4TVlZVzVxem1HWnpaSWhtZlMwVEdGRFFFd1JRMzBBTG9tb0FXRmxBQ0FxSWtJZ29WRVQrR1dXcmMwRTNGSXhTQWNEaUNyRWRJOFJqNFpDK2Fyb0ZoSUtBUUtpOGdFaXhHa054NGZENWNMaG5UNFZoR2xqd1ZGWlRNYXh2UjZDRkpCa2xFRUNWOFNlbGtaN2NrSlMyVFVDakM5bTkzc1AvQUlZcU9IMFZYaW5DTE9qNlBDNTlQeHU5ejQ1Yk45NjZyS29GQUdFMDFJMjRrRVVUSkZJWEVDcEVpNnVWaXBSMEpVb1ZnQjdxb0U0NUFmbUdJb3BJQ05GVWxOZFZIU3JJSFdUYVFCQWxabEpBcjBxWUVTVUFTUWRjbHlvSWhDb3JESER4U1NFcjJXZWlTRjlVUWtEMWVaSytYRk5IMHNIRzVYR2I2bTY2aktBcmhjSmlJRWlFVURoRU9od2dGUXdSRFp0V3RTRVRCNTA5Q2xDU01TS1FpOWNpOGtVN0VxVVNYYWxGbE84Wlh4b2l0SVc3ZHRTZitOUkZSSTZaSUdBNkhjYm5jNklZS3VFei9HME0zRGNGRmthU2tKSktUay9CNjNKeld2Qm1xb3JCNTh4WktJOFVnbUdLVktFcWMzcm8xTFZxMEJFTW5MVDJaNHNJaVZGV3ZUZXRQR1k1NDQrRGc0T0RnNE9EZzRPRGdjQklwRHh1SU1naWloS1NDcW9FN0tRc1pINElPK3c4Y3BLQ3dFRUh5c0czbkFRSUJCVlVYaUJpWVVTY1ZkckFuZ2tVcURYWU4zUlFpS254SVRsQXhNTGFKTnpGcEtkYng5aUYzVkNSQlY4MDlGWjFnVUtXNDJLeVdGQzBUYlpZSmo2MFJaRjVETnd3eTB6TnAycndac2l3VERvZklPMzRNSlJqaXRHWlp0RDZ0T1dtK0NIbzRpRUdGMlRBQ2hzYUp2S2Fvc0tKTElFbUlRb3ovalZnUmthTHJlTjBpWHJjSHcrZEMxVFF6bWtuVnpEUXIzZlM2VWJVZ2diSWdnaWlacGNzUkVFVVpTWktRUlJuUlpVYjZSRTJKSlorZnRMUk1NckthSUx0ZGxKYVZzR25yYmpaczNzYmh3emtFZ3lIVC84ZlFNWU5oRENRUk00SkpGcEZrRVVrQWowdkU1eFpKUzVMd2VnVGNMaGNlajRSTE1CQkZveUlkemZ6OFRPc2h3VXhaVWxSMjdTMWs3OUVBU1dtcHFCR043NCtXMERqZFQrTk1IMWxwZmp5eUcwRUNRelNqZW5RRENrcEt5TWt0WnMvQlk1U0ZkWDZYbW83WDY2MTQzNElWeWFKcEt1WGw1YWlxWnYveUJmQjZ2YmpkYmpJeU1wRWtDVWtVVVRVTmo5Zk53UVA3Mkwvdit6ajZUS3laalI1enJ5WEdmZ2ZIR2hRTGNYYlNDWWVDbEphV1VwQmZRR3BLTWo2ZkIxMk5XRkZDVVFGSGxtVThIZzlxSkVJb0hDWWNDcUlvaWxuYVh0VlJOUTIzMjAyalJvMUlUazRpS3lNZGo4ZEZlV2taU2tTcEZKSDEwOElSYnh3Y0hCd2NIQndjSEJ3Y0hFNGlINjNlVEhwcUN0bU5zM0M1SklwS1NuSDdVamg0TUlmTVJvMDRjUEFRbXFiVHJFVUxqcGVwV0M0aVFrejBUSFRKaUNhVVZISi90UzBiRldQZ0NxRkdPTEU5R3ExakR1Yk45S0JvT1dmZGl0U3hqR0dzUlZFVXpjZ0xRemNIeTdvUjR3OXlJZzVERkFXYU5tMUtWbFltZ2lCUVhGek0wYU5IQ1laQ0pQdjhoRlFvTGxWcGxwV0ZvaDlIQ1FkQTEwKzhDeUZxWEtzRG91bFZZeGhJb29RZ2loWHZTN0RTczZTS3diNGhTRWdpdU9XWUtKMEszeFRkTU5POE5FMHpVN2gwSFQwU0pCSTJDT2tWdmphQ2dOZVhURnBtTmltK1ZGTDhLWVNESVhKemN6bHcrQmpyTisvaDZMRTgxSWhxU2hTQ0FJYUlobTVXeU5JQXpVQU1SNng0R3NNd3Ywa0pVNWFSSkFPM0xPSnhpM2c5RWg2WEc3Y3M0WE9CejZXUjRwUHdlR1FFVWFaTnF5eWFabWNneVM2Q2dTQkt4QU9BcmlrY09WcE9uaWlRbVpWSmVtWUdobVpRVUZ6TWdaempIRHA2bkdBRVJKZVA3L2ZzSlNrcGhkUGJ0TUhsY2xjWVFacytRcUlvNFhKSkp5cU9jYUpTbUprK3BSRU9oODFvS3NNczFlMVBTa0lRQmN2czJYN2Z4YnNQVHlERVgwM1VHUHRFK3RTSm1Cc0IwWklhTlUzbHlKR2paR1Jra0ptUmlpZ0srUDErczF5NGJwanBYNUpBSUJUQUtOU0poQlE4c292U2ttSWlpbUw2L2FnUjFFZ0V0OGREV2xvYWJyY2JWZFZ3U1JMQjhoREJRTGhDTFAxcDRvZzNEZzRPRGo4Q2UvYnM0Y3d6ejR5N2JjV0tGUVFDQVZKU1VtalRwZzJ0VzdkdThPdm41dWF5Yjk4Kzl1M2JSN05temJqMDBrc2I5UHk2cmxOZVhtNjlGaXZDVmgxK3VZUkNJZHh1ZDBWSXZZT0RnNE5EdGJpOTVCV1Y4ZjJoUERJeUd5SEpNaVdCQWpSVnc1dHVFTmJGaW5MZEVvWmwvM3JDdXRVYTJocGFsWGlHQ2duR1BqQ3VLUHNjUFU5MFQ4TlcwTWM0TVZ6V0svNWZVUkpjME0wUzNvSW9JNHJSd2I1Z0NqZUdXbEdScDdMaHI0N2Y3NmRaczJiNGszem91azVlWGg3SGpoMnp2R05jSGplQ3k4WHg0aERGNVRwcC9qUVFSRUxCVXF1OUp6TEF6R0c4cnV0b3FvRGdFaEVOM1l5TWlERVZ0Z2IvQWhpQ2pxQ2ZpTjR3S255QVJFMUhkc25naWc1L1JReGRSek1NVkFNTVF5WWxMWXZHVFZ2aTlxWGdjcnRSVlpXQzQ4ZlkvdTF1TnUvS0liODRnRlloR0VWTmhRMHhHalVDUmtVcWtCNFR1V0VZb0ZrMXRVeUJKNkNDRU5KQjBCQkVEUXdCd1REd0dTcm50SExUdkdtSzJZL3lpeVQ3VFdITlNQYkhtQzRMR0xwQVFORW9DNmpzM3BOTFdKZkpLeWpuZUZFSm1pQWdTRElpQmp0M2JNUGxkdE00dXdrK3Y0NkFoQ2lhVVV3blNyMmI5NDZ1YXlBSWlESGloZm1NTjk5UFNrb0tXVm1Oa0NRUlRWV3RPOU1lZFdYZXNZSjFqaFBuT3ZGTkFZSlU1ZjZ4bnl0NmhEMktKNkpFVUpRSUlPQnl5Y2l5WkczVERaMUlLRUJSUHBUSk1xSHlJQVhIanFPcnF2a0xFY3l5OEZwRXgzRERvVU9IOExyZE5HbmNoSkRYVFhtZ2pJaW1PcEUzRGc0T0RqOTNTa3BLMkxKbEN4czJiT0NDQ3k3Z29vc3Vxdld4TzNiczRLNjc3cUp6NTg1TW1EQ0I3T3hzYTF0K2ZqN2p4bzBqRW9rQU1IUG16QVlYYnlLUkNJTUdEYUs0dUJpQUxsMjZOTGg0OC9ycnJ6Tjc5bXpyZGYvKy9SazdkbXlEWG1QUW9FSFc4azAzM2NTQUFRTWE1THk2cnZQUVF3K3hkdTFhYTEyL2Z2MTQ3TEhIR3VUOERjSFRUei9Oc1dQSEFIanBwWmRzMng1NDRBRUFrcE9UbVR4NWNyM09INGxFVERQTnpFemVlKzg5bm4zMldRQWVmUEJCYnIvOWRvNGRPNFlrU1dSbVpsckgzSC8vL1d6WXNJSDA5SFF1dnZoaUprNmNXSzlyUjhuSnllSGJiNzhsRUFqUXQyL2ZlcDhuRUFnd2R1eFlMcjMwVW5yMjdFbDZlcnExYmZqdzRkWnluejU5Nk5ldlg2M1B1M2J0V2thT0hBbEF5NVl0V2J4NE1aSWt4ZDIzckt5TXZuMzdVbHBhaWlpS3JGdTNycDd2eHNIQjRaZkNyYmYwSWVkSUxqbEhqcUliTWdmMkgwS1dSTFJJaEx5OFhOTFNVakFNZzhLaVFuUXRZa1dYVkIwRUN4WFJKRkZ2RHRPYzlnUUpLdVVZQnFCWlZpTzZnRm1XVzlmQjBERlVEVU5Ya1NWSVQwK2xTYU1zVkIyTzVCMG5GRkhSTWN5b0ZjTXd2VzB3Qi8yaUpGcVJPR2xwcVRScDBoaFJGQWtFQXVUbDVwb2VONGFCS01wNFJhbWk0cEZJUk5VcExRL1JPQ01EdCt3Q1VTUVNEcGhSTGNhSktCQXFvb01NS3FKakFNUFFrRVFacjllTEpFbUVJd3FhV2lGcUdSSkdoY2hrdWZ4R1B6NGorcGxXdkcwRVpMY0h2eitWOUl3bXBLUmxJa295aG1FUVVjb296TS9sNkpGODl1elBJYitvR1BNS2t2bmVZODlkOGZuYUtpZEZxWWdpMHFNU214RGRSelROY2FOSEdBYUdvQ0hKRlFLYnJsZWtobUdLS1JVbXk0WlE4Ym00WElqZUpNckNBWTRWRjVGZldrWlpNSXlPaUZoUk1Vc1FkSFF0Z2lTWkxWTWpHZ1k2b3FEYXhKdG9PWFlyMWtXSXVlK01FKzhvRkFxalJKU1lkYkV5b2ozcXh2d09vOUZqeE44dndhMWErUkJydWFKTmtiQ0N5K1hHNS9PaEd3WXV0NGYwZEpsa1EwZHl1VTJSRGdFOUZNYmprb2tZT3JxdW82b1JsRkFJdzFCQjB6aWVld1NQMjBPb3ZJeU1yQXhDd1FDNnFpRktUdVNOZzRPRFE3M3AyclZyZzU5ejVzeVpkTy9ldlZiNzd0eTVrOEdEQjFzaG90dTNiNisxZUZOY1hNeWpqejZLb2lpc1diT0dnUU1ITW43OGVIcjI3QW5BM0xsekxlRUc0UG5ubjYvMWUzanZ2ZmR3dVZ3MTd1ZHl1YmpxcXF2NHh6LytBY0RXclZ0UkZBVzMyMTNyYTFYSHBrMmJlTzIxMTJ6cjFxOWZUMmxwS1NrcEtiVStqMkVZREJreWhCWXRXdENsU3hjdXZQQkNUanZ0Tkd2N3JsMjdyT1hqeDQvLzhJWmpDamRQUHZra24zLyt1VzM5eHg5L3pLQkJnMnpYcjQ2R3ZrZFhybHhwKyt6V3JWdkhvVU9INHU0YmJYdGFXbHF0MjVPWm1jbnk1Y3NCTXlwczNMaHhwS2FtMmdTNFdKNTc3am4rOTcvL01XVElFQVlQSG95cXFtemN1QkZkMXlrb0tLQng0OFoxZW4reEZCUVVjUFBOTjFOU1VnS0F4K09oZCsvZWVMM2VlcDF2MmJKbHJGNjltdFdyVi9QTU04L3c5Ny8vblU2ZE9nSG1mUm5sL1BQUHIvVTVnOEVnMDZaTnMxNy81amUvWWVuU3BWWDJhOW15SlJkY2NBSHo1czJqdExRVU1HY3RseXhaVW1YZkcyNjRnYUtpSW02NDRZYUUxKzNYcng5TGx5NmxyS3lzMW0wRjgxNzQ1Sk5QNm5TTWc0TkR3MkFZaGd6Y0Rnd0R6Z09jTUZRSGg1OGZVV2xKQWZZQUM0Q1hCVUVvT25WTmNzUWJCd2VIazBBNEhHYlpzbVdzV3JXS1hidDJVVkJRZ0dFWVpHWm0wcWxUSi9yMTYwZTNidDFPZFROclRidDI3VGpqakRQWXMyY1BZQTZrYzNOemJSRTBpZEIxblpZdFczTGt5QkhBak9DWk9IRWlYYnQycGFDZ3dCSlVvdXpmdjcvVzdZcUtTWmRjY2ttTisycmFpYktIaXFMUXMyZlBtTm04K0h6NDRZYzJRU0FlQnc0YzRKRkhIa0ZWVmR2Ni9mdjM4OWhqai9HWHYveWwxbWsxbXpkdlpzdVdMV3pac29XUFB2cUlmdjM2OGVTVFQ5YnEyUHBRVWxMQ0UwODh3Zi8rOTc4cTIvTHo4N25ycnJ1WVBuMDY1NTEzM2tsclEwM3MycldMTVdQR2NQVG9VV3RkLy83OTQrNWJXbHBLLy83OVdieDRjWjJ1OGY3NzcxdkNXRHhCNHNzdnYrVGpqejhHNEoxMzN1SGFhNjlsMjdadHRudnF0Ny85YloydUdVdG1aaVl0VzdaaysvYnRnUG4zWSszYXRmV09EbHUwYUpHMTNMSmxTenAyN0ZqdnRvSDVHNTR3WVFMNzl1MnoxcTFZc1lJVksxWlUyZmVxcTY0aUt5dUx0OTU2eTFxbnFpcFBQZlZVbFgzNzlPbURZUmdFZzhHRTExWVU1UWUxM2NIQjRjZWxRcmhaQ054MHF0dmk0T0RRSUxpQmM0Qkp3TzJHWVhRWEJPSFlxV3FNSTk0NE9EZzBPSjk5OWxuY3dVcHViaTY1dWJtc1dMR0N2bjM3TW1IQ2hEcjdaV1JuWjlkN1JqNlJNRkxYcUFsZDErblRwMCtOKzYxZnY1Nk1qQXhtelpyRnl5Ky9iQTNveG84Zmo5L3ZaOVNvVWJhb203b1FEUlVHcWgzOEpTSVVDdFc0VDFVek9qdjc5KzluNU1pUkZCUVVBR2JFeExYWFhtdEZHYXhaczRiUm8wY3paY3FVV24xbkgzNzRvZTMxOWRkZlgrTXg5ZVdMTDc1Zzh1VEo1T2JtV3V1NmQrL09kZGRkeC9qeDQ5RTBqY0xDUXU2KysyNkdEUnZHblhmZVdldElwYVpObStMeGVLcXNqNzMvVGovOWROczJWVlU1ZlBod2xXUEM0WENWK3piUmZhenJlcDNFdnlpalJvMWk5ZXJWSEQ1OG1Qbno1MWRKSllwRzQzaTlYcVpQbjA2elpzMllNV09HdGQzbjgxVWJ4ZkxsbDE5eTMzMzMxYWxORHozMFVJMzd4SXVlKy9ycnI5bTVjNmYxZXRDZ1FUV0tsTEg4ODUvLzVLcXJyaUkxTlJVd1AvL3g0OGRiNHBYYjdhWlpzMlljT1hJRVJWR3FmSS9KeWNrOC92ampsdWppOVhySnpNd2tKeWVIMU5SVU1qSXlySDNyMHE0bzBYU3lmLzNyWDFYV1ZWN3Y0T0J3U3JnZFI3aHhjUGlsY2hZd0V4aDRxaHJnaURjT0RnNG5sYXlzTEx4ZUwzbDVlVGFoNGwvLytoZWRPblhpbGx0dXFkUDV4bzBiRnpmZEtUYWxZY0NBQWJScDA2YktQaWNqL2FvMmlLTElndzgrU1BQbXpUbDgrREE5ZXZSZzJyUnBiTnUyRFFCWmxwazNieDd0MnJVakZBclJxMWN2d3VFd0FBc1hMclNNamw5Ly9YVm16Wm9Gd09EQmd4UDZiZndZYk55NGtVY2VlWVRDd2tJQUpFbGk2dFNwWEhycHBiamRiaFl1WEFqQTZ0V3JHVDU4T0RObXpMRDVwVlFtRUFpd2JOa3k2M1YyZGpZcEtTbFd0Rk5sQ2dzTEUyNERhTldxVlZ5eFpjZU9IZnoxcjMvbGl5KytzSzIvNnFxcitQT2YvNHpMNVNJbEpZVXhZOFlRQ0FUUU5JMVhYMzJWRHo3NGdMdnV1b3MrZmZyVUtFUk5uank1aXBnUkNBVG8wYU9IOWJweWRNeWVQWHNhek1Nbmx0ajBLSWovRzFpMWFoVmR1blNoVWFORzNIVFRUWHp6elRmV3RwMDdkM0x6elRjVGlVUm8zNzQ5NWVYbEJBSUJQdnZzTTJ1ZllEQVlONDJ3VzdkdS9PVXZmMm5nZDFROWMrYk1zWlliTldyRWpUZmVXT3RqWDMzMVZlYk1tY09iYjc3SnM4OCt5em5ubk1PLy92VXZLOEpHRkVXbVRKbUNwbW1XSDlJMTExeGorZWdvaXNLOGVmTjQvLzMzclhPT0h6K2VWYXRXa1pPVFkwWHd4RVp5WldWbFdhbGNzZDlOYkhyWGYvN3pIMnQ1MHFSSmdGMmtpYTZydk43QndlR1VNT3hVTjhEQndlR2tjcjFoR0c1QkVFNUphS3dqM2pnNE9EUTR5Y25KakJ3NWtodHV1SUVtVFpvQTVnQnYrdlRwdG9ITmloVXI2aXplSkNJcUZnRDA2TkVqcm5oVEc1bzBhVkp2THhoRlVjakx5MHU0dlcvZnZzeWVQWnNSSTBZd2V2Um9kdTdjeWJadDJ4Z3hZZ1R0MnJVRFlQNzgrWlp3QXpCanhneGVmUEZGWkZsbTM3NTlpS0pJU2tvS2Q5eHhoN1ZQN0VBdnlsZGZmY1g0OGVPNTk5NTdFNXF5S29yQ2dBRUQ2TldyRjhPR0RjUHY5OWY0SGczRFlQNzgrYno4OHN0V3FwUW9pb3dmUDk1S2MzbjAwVWM1ZnZ5NDVibXhiZHMyYnIzMVZzYU9IY3ZsbDE4ZTk3eUxGeThtRUFoWXIzTnpjNnNWTXhZdlhseHRlbENzNkJVS2hWaTVjaVdMRnkrdThsbkpzc3o5OTkvUDRNR0RyWFVYWDN3eGI3NzVKbVBHakxFRW9pTkhqakI1OG1SZWV1a2xldmJzeWFXWFhrcVhMbDFzWnJpeDdOdTNqNXR2dmpsaCt5cUxLTEgzYnl5ZE9uVmkvZnIxM0hqampaYm5UZVgzRUQxWGZYMU9ubmppQ1d0NTA2Wk50bTNMbGkyelJMVmR1M2F4WWNNR2JyLzlkdHM5K2xQaDY2Ky90bjAyUTRZTWlSc0JGWThGQ3haWXdrOU9UZzUzM1hVWGMrYk1vWC8vL256KytlZDgvdm5uMXYxYlZGUkVvMGFOT0hic0dHKzg4UVpYWDMwMWp6LytPTHQzNzZaUm8wYTg4c29yVEpnd2dlN2R1M1AxMVZjanl6TC8rYzkvS0NzcjQ4TVBQL3hCYVhqeDBxaWMxQ29IaDU4VXB5N1Axc0hCNGNmQUQ1d0JmSHNxTHU2SU53NE9EZzNPUlJkZFZHVW0zdWZ6OGNBREQ5akVtNmloWjEycEtZSW1Yb3BHYkpXWjZwZ3laVXFkakV4ajJiaHhJME9IRG8yNzdiLy8vUzh6WnN5dzBuUVVSV0h1M0xsODhza25YSEhGRllBNVVQN3JYLzlxTys3TEw3L2szbnZ2WmV6WXNUejExRlBjZi8vOUhEbHlwTm95M0hQbXpHSE9uRGtZaHNIMDZkTzU4TUlMYWRHaVJaWDlGaXhZd01HREIzbnp6VGY1OTcvL3pjU0pFNnMxWWo1eTVBaFBQZlVVYTlhc3NkWjV2VjZlZWVZWkxydnNNbXVkS0lwTW5UcVZLVk9tV045M1FVRUJvMGVQNXRwcnIrWGhoeCsyUmVFb2ltTHpDR2xJUHZqZ0E2Wk9uWnBRYkhDNzNTeGF0TWpta3hJbFhrcGJXVmtaUzVjdVplblNwVHo2NktNTUhQampSODdPbkRuelI3OW1MTys5OTU2MTdIYTdMWUZXMHpUTDI4bnRkaWMwTVk0bk50YVdSTDk5WGRlcm1IMG44Z2FxekR2dnZNT0xMNzVvVzNmbGxWZlNzV05IQkVIZy9QUFB0Nkxjb2ltQnYvdmQ3L2pYdi81RjM3NTkyYkJoQStYbDVXaWFSbTV1TGp0MjdHRGd3SUVrSlNXeFpNa1NkRjNINS9QUnZYdDMycmR2ejVJbFMzQzVYRngzM1hWMWZmdHh2Y0orVHY1aERnNi9BaHh6WWdlSFh6NnBwK3JDam5qajRPRHdvMUhaWitXTU04NDRSUzJ4RXh1WmtwV1ZWZS96WkdWbFZZbHkyYkpsQ3krODhBS2JOMisyclYrMGFCRmR1blNoZCsvZWJOMjZsYmx6NS9McHA1OWEyenQwNkVCT1RnNkZoWVdzWDcrZWdRTUhjdlhWVjNQTk5kZHc0WVVYVnR1T1ZxMWFXWDQxZ1VDQWlSTW44dXFycjlyOGhVcEtTbmpqalRlczEyVmxaVFJyMWl6dStTS1JDTysrK3k1ejVzeXgrZXRrWldVeFk4WU0ycmR2WCtVWVNaSVlOMjRjVFpzMnRRbFN5NVl0NDlOUFAyWGd3SUhjY2NjZHBLYW04dmJiYnpkWTlhaktYSDc1NWN5Y09kTW0zbVJuWjFzaVdpQVFxTkVuNXN3eno2U2dvTUJLRVFObzNMaHh0ZUpBaXhZdGJJSlFLQlN5UmZkVUZvdGl6WDlyWXU3Y3ViWGV0NmlvcUVZUkk1b0N0V1RKRW1iTm1tWDdqdStKUUdkT0FBQWdBRWxFUVZTOTkxNjZkdTFLMjdadEFiTmM5dWpSbzYzdFBYdjI1SmxubmdGZzkrN2QzSHJycllEcEh6Umh3b1M0MTl1K2ZUdTMzMzU3cmQ5RGxOaFM3cFZac0dBQjMzMzNuVzFkYlNMb1pzMmF4ZXV2djI1YmQ4VVZWekJod2dUTGsrYmxsMThHc1AwK284U0xBRXNrcm4zODhjZVdkMDV5Y25LOXhCc0hCd2VIWHp0Nzl1eXhJbXNyczJMRkNnS0JBQ2twS2JScDA0YldyVnMzK1BWemMzUFp0MjhmKy9idG8xbXpadlUyMS8rMXNIUG5UaXRDTkZyNThZY1FHMjNxY3JucTVSLzNjOFlSYnh3Y0hINFU5dS9mejlTcFU2M1hraVJ4MjIyMzFldGNsVTFDbytlUEVzL1VPRkY2aTY3cnRraVMyT1VmU21GaEllKzk5NTVOdUJFRWdUNTkrdEM4ZVhNbVRwekkrdlhyeWNuSnNSMTMrdW1uODlKTEwzSG8wQ0ZHamh4Sk1CaEVVUlFyNGtPV1pWcTFhc1dkZDk1cE15dU5jdTIxMS9MWlo1OVpYaG5mZlBNTmI3LzlObi84NHgrdGZXYlBubTJWWmdaNDVKRkg0bjZ1QlFVRkRCa3lKRzZaNnZ6OC9Ib053a09oRUhQbnptWFRwazFNbWpUSk5uaHUwcVFKNzcvL2ZseGZtZGlvaTZGRGgzTHZ2ZmZXZUszVTFGU0dEaDNLYzg4OVIrUEdqYm45OXR2NS9lOS9YNmRvaFI0OWVqQml4QWlXTDEvT3NtWExXTGR1SFRmZWVHTzE0b0RMNWJKMUdtTlR3b0FxSGNycS9IdCtDTFV4TWQ2NmRTdC8rOXZmTEs4YlVSVFJkUjB3eGJaWnMyWnh4UlZYOE1BREQ5Z0VQOEIyNzhhYVB5Y1NBazhHaHc4ZnJoS3hWaHNXTDE1c0UrVEEvTzFNbWpUcGxQcEpWY2Zqano4T21CR0NsZGRWWHUvZzRPRHdVNlNrcElRdFc3YXdZY01HTHJqZ2dtb2pmaXV6WThjTzdycnJManAzN3N5RUNSTnNWVC96OC9NWk4yNmNGVFU3YytiTUJoZHZJcEVJZ3dZTm9yaTRHSUF1WGJyVVM3eUo3Yzk4OXRsbmNkUFdWVlcxcFpwLyt1bW51Rnl1R3MrOWQrOWVYbnp4Ulc2ODhVWjY5KzVkNjdhNDNlNjQxVGZqTVhic1dHdkNaTzdjdVhIYkh3d0c4Zmw4L09sUGYwcVk5bDBmWXZ0djgrZlB0MndIZmkwNDRvMkRnOE5KSVM4dmozdnV1UWVBNHVKaWlvcUtyRzNaMmRtTUhUdVdjODQ1cDE3bmp1ZDFFdnNnVEdScS9PeXp6MVpaWnhpR2xlclIwT2k2enFCQmd5elBrRFp0MmpCdTNEak9QLzk4SG56d1FadnBLNWpDenJYWFhzdVlNV05JU2tvaUl5T0RkOTk5bDBtVEpyRmh3d1pyUDFWVk9YRGdBSjA3ZDA1NDdURmp4dkROTjk5dzdOZ3hYQzZYN2NHNmQrOWUvdm5QZjFxdmUvZnVuZEFYSnpNems4NmRPMXNQWGttU0dEWnNHSysrK21xZFBvdXJycnFLU0NSaVJTK2twcVl5YWRJa1huamhCVnRFMXFoUm8rcGRUU3dSL2Z2M0p5TWpneXV1dUFKWk5oOTc5ZWxBWEhmZGRWeDMzWFdVbHBaV085T1RtNXRiWTJwZjVlMTFLWW1leVBPbXJtaWF4cEFoUXl6amJJQ3p6ejZieXk2N2pOZGVldzA0SVlwKy9QSEhyRnk1c2txRTBONjllOUYxSFZFVStmNzc3NjMxc1dsNkYxNTRJZi85NzMrdDE3RWlUMTBRQk1IMm0vRjZ2V2lheGhOUFBGRkZIS3NObFlXYlcyNjVoY2NlZTZ4S0JielkxKys4ODQ0VmhWUlgxcTlmYi8xTmpCV0hycnp5eWlyN1J0ZFZGaWlqSG1HeElrMnNiNWdqM2pnNE9GVEh5U2pjRUsveVh5SjI3dHpKNE1HRHJlamc3ZHUzMTFxOEtTNHU1dEZISDBWUkZOYXNXY1BBZ1FNWlAzNDhQWHYyQkV3UklUYmR1WElxYlhXODk5NTd0UkpHWEM0WFYxMTFGZi80eHo4QWMvSkRVWlI2ZXlWV2g2N3J0a2pZMmt3cWZQenh4NHdaTXdaZDEvbisrKy9wMGFOSHJiM2Y2c0toUTRlc1NhZG92OEF3REhidjNzM2F0V3RadFdvVlc3WnNZY0dDQmJianRtelp3cFl0VzZxY0x6cVorK21ubjFyQ1dHMzQ5Tk5QMmJGalI3WDdKT3JmL2x4eHhCc0hCNGVUZ3FxcWNXZjh1M2J0eXVqUm8zK3dVcDRvSlFQZzdiZmZqbHVoNVZUUW9VTUh6anZ2UExwMDZjTHc0Y090Qi93amp6ekNtalZyVUJTRkZpMWEwSzFiTjI2OTlkWXFxV1N0V3JYaXRkZGVZOE9HRFN4WnNvUzFhOWVTbDVmSGxWZGVhUnNnNStmbmM5VlZWOFZ0UXlRU1ljcVVLUWtIZGl0V3JLalNvYnY4OHN1WlBuMDZBSTg5OWhnYk5tekE1WEl4Y2VKRU9uYnNXR2Z4SmlzcmkwY2VlWVRQUHZ1TUdUTm1NSHIwYUZxMGFFSEhqaDFadVhJbEFPM2J0NjlWQ2ZhNjRuYTdXYjkrZlkyQ3pSTlBQSUdpS0R6ODhNTTFuak9hU25NcXFJdm5UVlpXbGswNGlmMmVKVW5pNG9zdnRzU2JybDI3OHZ6eno5dXFmZzBmUHB4QUlNQTc3N3lEcG1tNDNXNWJ5SEo1ZVRuNzl1M2pqRFBPc0hXZ1lnVU9sOHRsUzBlTXJiQlVtVUFnd0t4WnMzanZ2ZmVzNkovczdHeExWS2s4dXpkMzdseTJidDFhNjg4akhvSWdjTjk5OTlsTXdHTlp0MjRkWUg0K2d3WU4ra0hYZ3FyaVcwRkJRWlY5b3V0aU8rNFEvKzllZFg4TEhSd2Nmam5zM2J1WFJZc1dzVzdkT2c0ZlBveWlLQ1FsSmRHeVpVdUdEaDFxaVJnL1pkcTFhOGNaWjV4aERmelhyVnRIYm02dUxZSW1FYnF1MDdKbFMydkNyYVNraElrVEo5SzFhMWNLQ2dvc1FTVktUVkduc1VURnBFc3V1YVRHZldNbk1SUkZvV2ZQbmpXbTduejQ0WWVrcGFYVnVqMlZyd05VbVZpSXg0VVhYa2h5Y2pJbEpTVWNPWEtFZWZQbWNmZmRkek4rL1BnYW41V1JTQ1JobW5WMUJTS2lQUDMwMDVZdlhKVEtmYVV2di96U1ZoVXlTbFM4bVRObkRydDI3YXJ4V2xIKzlyZS8xYmlQSTk3OHdvaitXS1AvajBkdGZpd09EZzYxWS8zNjlRd2VQSmpiYnJ1Tmh4NTZxTjY1cXRXVnhLMmMrbFNkZUNOSmtqV1kwalFOUVJEaS91WlhybHhwOC9wSUZPWWFqOW16WitOMnU2czhGQVZCd08vM0k4c3k2OWF0c3dhSjFlSHorVmkrZlBtUG11UHI4L2w0NVpWWGJKVzRLZzlBbHk1ZHlzU0pFNjNYLy83M3YrTjJ4bnIwNk1FbGwxeGl0Zi9HRzI5azl1elpnQm1HVzl2T1ZuRnhNZnYyN1l1N3JXblRwbFdpZCtJWkVsZm1pU2VlUUZYVldvVU54ejR6S2o4L0dqVnFWS3ZyeFZLWHlKRzZlTjdVOVB5Ni9mYmIrZWMvLzhuQWdRTVpNbVFJZDk1NXA5V3B2dmppaStuUW9RUGR1M2ZueWl1djVQMzMzK2VXVzI1aDZOQ2huSGJhYWV6Y3VSTXd2V2hhdDI1dC9lNUVVYXhYVk4zcTFhdVpPbldxRlpramlpSURCdzVrNU1pUkNYOXJzYk9ka2lRbDlBNEtCQUp4QlRlLzM4K2tTWlBvMWF0WG5kdDdLb2ozZDg4cEQrN2c4TXZHTUF6Kyt0ZS84c1liYjFpaWRwVFMwbEoyN05qQjFxMWI2eXpleEVzeHJ5MkpudFYxamV6UmRiMVdremJyMTY4bkl5T0RXYk5tOGZMTEwxdEZEc2FQSDQvZjcyZlVxRkZ4aXd6VUJxL1hhMFcxVkJiTWEwTmxQOGQ0VkRmT1RFVHNkMTNic1dnMFZUeHF3ajl2M2p4dXVlVVdqaDQ5V21QL3lqQ01PZ2xlbFlsV0lBWFRxdURNTTgva3ROTk9ZL3YyN2ZVK3AwTlZmdFhpaldFWTZMcU9ZUmlFdzJFVVJZbmI4V3ZVcU5FcGFKMkR3OCtiNXMyYnMzNzllblJkcDZpb2lMVnIxL0xLSzYrUWs1T0RZUmk4ODg0N3RHclZpdC8vL3ZlbnVxa1d5NWN2NThrbm55UTlQWjFXclZyeDk3Ly92VUhPR3gxZ0pub28xdlZoR1Z1cEtSRStuNjlPNTZ4TTVURGJsaTFiL3FEenhSSXJQR1ZtWm5MWlpaZlJ0bTFiV3JSb2tiQ1VlR1grK2M5LzJsSy9ZcGt6Wjg1SkNRMVBSR3lIQmN6UHJuWHIxaHcvZnB5eXNySWFqOC9LeXFxVFlYRk54SjZySnBGUFZWWCsrdGUva3BLU3dyWnQyNndvbkxTME5CNTc3REZrV1NZM041ZXNyQ3lHRFJ0R2RuWTI0OGVQcDFPblR0eDQ0NDFvbXNiS2xTczUrK3l6clRTa3RtM2IxbHJZak9XaGh4NnlsdHUyYmN1RUNSUDR6VzkrVSsweDBkVEJwS1FrQmc0Y1dNVjhHRXloZGVyVXFSdzlldFMyL3JUVFR1T0ZGMTZnVFpzMmRXN3I5T25UYSsybFVObXN1akpSSVRUMm5vMFZSK3NhNWViZzRQRExZdXJVcVZXZWQzNi9uOHpNVEVwTFMrdVVaaEpMb2hUemFkT21XY3NEQmd5SSt6Znl4M3pHeGlLS0lnOCsrQ0RObXpmbjhPSEQ5T2pSZzJuVHBsblBMbG1XbVRkdkh1M2F0U01VQ3RHclZ5K3JZTUhDaFFzdG8rUFhYMytkV2JObUFUQjQ4T0JUNm5NVzdVT01HemZPRnZrYWk2N3JjVC96ZUZHc0F3WU00SzIzM3VMNDhlTUVBb0VxRVVrL2hIaHR1UHp5eTJuWnNxV3RVbXZVbkIvZ2swOCtzWlpIakJqQmlCRWpBRE5xdFBMa3c5eTVjMnZzRC9YbzBjTmFmdU9OTnpqcnJMUHE5aVorNXZ5cXhac280WENZY0RpTXkrWEM1L1A5Nmx5ckhSeE9KcUlva3BtWnlUWFhYTU81NTU1THYzNzlyRC9NQ3hZc2FCRHhKdDdEcXo0ZGkrKysrdzVkMXlrb0tLaHhRTmUvZi8rRWZ5dXlzN1ByRkIzUkVNVE8vSWlpeU9lZmYvNmpYditITUdMRUNGcTNibDB2MzVMNjhNa25uK0R6K1FnR2d6VkdYRVR2TFVWUkVwb2NWMjUzVkt5Yk1XTkd3bzVZTEk4Ly9uaTEva1dKMmhTbDhyMGVtOWFVbDVkWDdXL2g2YWVmdG5XeW9oUVhGM1BERFRmRXZYWTBQYTlqeDQ1czJyU0pyNy8rMmpialdma3pyYzl2Y2RldVhkVUtIdEhydi9iYWE3amRidjc4NXo5VFdscHEyNzVueng1ZWVPRUZ2dnJxcTdqSFgzbmxsZlVTYm41c1ZxMWFWV1ZkSXFISHdjSGhsOFdLRlN0c3drM0xsaTM1MDUvK1JMZHUzYXhvakVPSER0bDhCWDhvQ3hjdXRKWjc5T2hSNzcrVHNkRzZkVVZSRlBMeThoSnU3OXUzTDdObnoyYkVpQkdNSGoyYW5UdDNzbTNiTmthTUdHR2w1YytmUDk5V2FYTEdqQm04K09LTHlMTE12bjM3RUVXUmxKUVVXOHBzdkwrblgzMzFGZVBIaitmZWUrOU5tSUtqS0FvREJneWdWNjllREJzMkxPNEVSa2xKQ1h2MzdxMWk2RDk0OEdDR0RCbFMvUWRTQjl4dU4zLzg0eDk1OWRWWHVlZWVlN2oxMWxzWlBueDR3djNyWTFoY0U5SEk2TXFUallxaVdJVU80azF1eGV1UFZNZlhYMzhkdDZCR1pVNUdTdjZwNGxjdjNoaUdZUmxOK1h3K1JGRjB4QnNIaDVORTgrYk5hZEdpQlFjT0hBRE1LakUvSldKTmdXc3F4MzNzMkxHRTIyb3pnMVBaNEcvUG5qMlc0YXNzeTdZSWxDKy8vSkw3N3J1djJ2UEZkbkpTVWxKcXZINTltRGx6WnExRnFlb2VsSlU3UjRsS2ZwNHNYQzRYYnJlN1NzUk1mYW5jYVQ1Wm4zOXRLUzh2LzFHdTA2dFhMelp0Mm9SaEdHemN1TkZhWDV2cUZnMkZ5K1hpdWVlZTQ1SkxMbUhwMHFXMmJmUG56MDhvM0NUaTNudnY1WXd6enVDU1N5NmhTNWN1Q1FjZXNTbVVEZzRPRGljRFRkT1lNV09HOWJwUm8wYjgvZTkvdDNtSWdTbm8xRGM2dGlaeFBWN2Zvem9oSUpZcFU2Yllvakhxd3NhTkd4azZkR2pjYmYvOTczK1pNV09HbFdLcktBcHo1ODdsazA4KzRZb3JyZ0RNU29tVnF4QisrZVdYM0h2dnZZd2RPNWFubm5xSysrKy9ueU5IanBDVWxKU3dIWFBtekdIT25Ea1loc0gwNmRPNThNSUxiWDZEVVJZc1dNREJnd2Q1ODgwMytmZS8vODNFaVJPckdERi84ODAzakI0OXVzcG5ucE9UdzR3Wk16am5uSE9xcEVmRlM1MnFuRG9YajF0dXVZV3JyNzdhbGozeTFWZGZzWGZ2M29USGFKckcvUG56cTZ3LzQ0d3o2bFFSRE9EbW0yOEdxajRyZCsvZVhXMlYwcm9VYndCNDVaVlhhcldmSTk3OGd0QjFIVjNYY2JsY2NZVWJ3ekFjTWNmQm9ZNm9xbXBWOVlrbEdBemFSSStHR3VRMmhHRm5VVkdSelFIL3g1NlJuejE3dGhWYTJyWnQyMXFuRDBXSlRiMUtWQmI5cDA1S1NrcTFVUVQxS1JYK1kxQTVIU2RlV3R1VFR6NXBtN0dyclJBMmE5YXNLcWxBaVRyYnhjWEZkTzNhMWRiNThuZzhORzNhMUhwZE9VVnY2TkNoOU92WGovbno1MXN6YmlOR2pLQmp4NDZBNlIvMTl0dHZBMlpKMUZqNjl1M0xLNis4WW92MDZkYXRXOXlTOHllVFJBYVRvMGVQdG93OW8vdlZGSkcyZmZ0MjFxeFp3N3Z2dmt2djNyMXQ2UU9uaXJwV0xnTzc0YmlEZzhQUGs4OC8vOXhXRFhQVXFGRlZoSnVmR3JIUHVSL1MxcXlzckNwUkxsdTJiT0dGRjE1ZzgrYk50dldMRmkyaVM1Y3U5TzdkbTYxYnR6SjM3bHlyc2lXWWhTTnljbklvTEN4ay9mcjFEQnc0a0t1dnZwcHJycm1teG9tNlZxMWFXWDQxZ1VDQWlSTW44dXFycjlwRWxwS1NFdDU0NHczcmRWbFpXWlhvR2pnUmpkSzZkV3RiWDZkbHk1WWNPblFJd3pCWXMyYU5kZTc5Ky9kYlhvbXBxYW5XZTZwTk5Ldkg0Nm1TL3I1czJiSnFQZEkwVFl2NzNPamJ0NjhsM2tUN0NjT0dEYk5TMVpZdlgwNUtTZ3BQUC8xMGplMXkrT0g4NnNXYktQRUVHdE1UeDBDU0hQSEd3YUV1M0hiYmJRd2ZQcHhMTHJuRU1zTTdmdnc0VTZaTXNabkJWWDRBZmZMSkoweVpNZ1hETUhqaWlTZHFiU0xhRUlhZEgzMzBrVzAyNDYyMzNxSlhyMTRKVGVMcVlsaGNFd1VGQmJZSWdkLys5cmQxUGtlczJYRkQrdE00MUV6c1RGWm1abWJjc3B5S290alNxeG9xNmljZXNTSEVGMTEwRVMrODhJTDF1dkp2cmwyN2RodytmTmpxU0xyZGJycDI3VXJYcmwzSno4KzNPbU9DSVBEZ2d3L2FqazFQVDZkVHAwNjJUbWk4YWt5eDFhNnFJN1phMnFoUm8rS21iY1ZTVTFsWHY5L1BoQWtUZVBMSkozbjQ0WWZwM2J0M3RaMWVSVkZzcVZmeE90OVI2dUo1VTVuYVRnb1ZGeGZYS2h6Y3djSGhsOG5xMWF1dFpWRVV1ZUtLSzFpOWVqVWZmUEFCQnc4ZXhPZnowYkZqUndZTkdoUTNHcVEyeEJQYlkwWCtlS2JHaVNhSWRGMjNGWXlvWER6aWgxQllXTWg3NzcxbkUyNEVRYUJQbno0MGI5NmNpUk1uc243OWVpc2xKOHJwcDUvT1N5Kzl4S0ZEaHhnNWNpVEJZQkJGVVZpNmRDbExseTVGbG1WYXRXckZuWGZlU2QrK2ZhdGM5OXBycitXenp6NnpLcGgrODgwM3ZQMzIyL3p4ajMrMDlwazllellsSlNYVzYwY2VlU1R1NTdwNzkyNkFLcytPdSsrK213a1RKckJod3daV3JWcGxHVS9IcHNQWHBveDV2S3FqYVdscE5zK1pIMG8wR2pYMkdlWnl1YXEwTDdaZjhONTc3MW5MN2R1M3Q3YkY4N3lKWmViTW1YVHExSWxBSU1EczJiUDU0SU1QckRiY2Nzc3QvT0VQZjhEdjl4T0pSRmk0Y0NHRmhZWGNlKys5aUtMSWxpMWJhb3hZLzduaWlEY1ZDSUpndXhHandrMUphWmlNOUI5bS9Pbmc4R3RqejU0OWx0bHBOR1F6TnpmWDVyYnZkcnU1Kys2N2JjZE5uanpaU2tHWk1tWEtqMVlCUnRNMDNuMzNYZHU2clZ1M01tWEtGQjUvL1BHVFduRk9VUlFtVHB4b0c5aHYzcnlaQlFzV2NORkZGOUc2ZFd1U2s1T3JyZDZqS0lvdFQvbmNjODg5S1cyOTc3NzdFajRNYTF0dDZxZkFNODg4VTIxbG9saSsvZlpiZ3NHZzFlbUtSMno1emNxbDNxTk1temF0WGxFY0dSa1pWaWV3dUxpWXBLU2tLbEZ0b1ZESTFybU9MYlBacEVtVEdxK3hiTmt5eTdOR1VSU0dEeC9PYWFlZEJtQ0ZwUThaTW9RT0hUcFl4eGlHd1lzdnZsZ2xVdXJWVjErbFU2ZE9wS2FtV3V2cU0vdnE5L3NiWklhNWE5ZXVmUERCQjNFakFTdFgvNmpjNlcvVnFsWEM4LzZRdEtuYUNMK0RCdzltMTY1ZDlPN2R1OGJCVmJ6dHRmbmVIUndjZnRyczJMSERXbTdhdENtdnZ2cXFGUWtaWmN1V0xiei8vdnU4OE1JTC9PNTN2NnZ6TmVLVmdJNFZ1Uk9aR2ovNzdMTlYxaG1HWVlzVWFraDBYV2ZRb0VHV2oxeWJObTBZTjI0YzU1OS9QZzgrK0NDZmZmYVpiWDlCRUxqMjJtc1pNMllNU1VsSlpHUms4TzY3N3pKcDBpUmJpcnlxcWh3NGNLQmEzN2t4WThid3pUZmZjT3pZTVZ3dWwrM3Y5OTY5ZTIyZVJMMTc5MDdvaXhQOVBxT2VQRkY2OWVwRmJtNHUxMXh6alUyRWkwMkJyaTYxcXo3RVByc1RlZDc4RUZQcVJNZlc1WnlTSlBIaGh4L3krdXV2VTFCUWdNdmw0c1liYitTdXUrNGlPenNiVGRQNHozLyt3K3paczYwSTIzMzc5akYxNnRRR20xejlLZUtJTjNFd0RBUGRNQ2dzQ3JKalZ6NDl1cDEycXB2azRQQ3pSRlhWS2lrbFlNNEVUSjQ4dVlyWFNheUFXbE5PYjBPYWRDNWN1TkNhNFpabDJZcUtXTHg0TWQ5Kyt5MTMzSEZIZzVqcHJseTUwdmI2bzQ4KzRyWFhYck84YnFKczNyelptbDFxMXF3WjNidDNaL2p3NGZ6MnQ3K05XOVp6MmJKbHRtb1RkVEcvL1NrUUZRanFRbmw1ZVkzSEpSS1BhbU1pSEdYNTh1VlYwcHRrV2JZRVBVM1RiTE9MN2R1M3IvVzVZNmxjYWpUcW16Um8wQ0FHRFJwRVNVa0pmL2pESDBoT1R1YnBwNSsyUktMRml4Znowa3N2Y2YvOTkzUE5OZGNBMk13WGExT0ZZZGl3WVZ4NTVaWE1ueitmcFV1WEVnNkhMVjhxTU1PdnUzYnRha1dNbEpTVU1IbnlaRmFzV0ZIbFhGSER5R25UcGxrQ1VHMklUYjFxYUdLRkcwRVFMTkdtY2dyWk45OThZM3RkMzhpYXVuRDQ4R0ZXckZoUlpZYjYyMisvQmN6N29LYkJWYnp0RGc0T1AzOWlCZVc4dkx3cXdrMlVVQ2pFbURGamVQLzk5K3VWTmwxZDZ2bmJiNzl0UlowQVRKbzBxYzduYnlnNmRPakFlZWVkUjVjdVhSZytmTGdWQmZMSUk0K3daczBhRkVXaFJZc1dkT3ZXalZ0dnZiWEtaRXFyVnExNDdiWFgyTEJoQTB1V0xHSHQyclhrNWVWeDVaVlgya1NUZUJFc1VTS1JDRk9tVEdIS2xDbHh0NjlZc2FLS1FISDU1WmN6YWRJazl1L2ZqeUFJY2Fzb3h2UDNpZTNYTmJTWFhtV3hDOHgrZDd6MU5iRnExU3AyN2RyVklCSEZmL2pESDZ6bDU1NTd6dFkvVmxXVnhZc1hzM2p4NG1ySENJV0ZoVFJ0MnJUVzNrdy9OeHp4cGhLR1lZbzM1V1VSdHUvTTU4RGhFbnJVZkppRGcwTU16ei8vUFAvNXozL1l2bjA3eDQ0ZFExVlZrcE9UT2VPTU0ralJvd2MzM1hRVGFXbHBWWTRiTTJZTVU2ZE94VEFNSG52c3Niam5mdnJwcCtNS0dQVmx6NTQ5L09VdmY3RmVEeHMyak4yN2Qxc0QwKzNidDhkdHkrMjMzNDRzeTViZ0ZQWFAwblVkVlZXSlJDTDA2OWVQMy8vKzkrVG41MU5RVUVCT1RnNzc5dTFqKy9idGJOMjZ0Y3FBTlRVMWxWQW9aRnQvNU1nUkZpMWF4S0pGaTNDNzNWeDQ0WVZjZXVtbFhIcnBwVFJwMGdSTjAzanJyYmVzL1pzMGFkTGc0azExeG9HSnFJMDVYRlNBcTQrUjNJSUZDMWl3WUVHMSs2eGR1L1lIbC8rTUozNWNmUEhGMXZmK3hSZGZXQ1d5SVhISzJ3TVBQTURWVjE5dHZRNkZRbWlhaHNmalFaWmxXNzU4dFBKaEZGM1hHVGR1bkRXemROZGRkL0hCQngvdzBVY2ZXZEU4NDhlUEp6azVtZWJObTF0NTZBQ2RPbldpdExRVXI5ZHJXeCtsdkx5Yy9mdjM4OTEzMzFGY1hJekw1YkpWNXdDekl1UC8vZC8vMGFGREIyNjg4VVptelpwbE0ybVdKSWxtelpwWkF1aXVYYnNZTkdnUWp6LytlTnd3ZERERHgwT2hrR1VjWFZsUU8xbGxXMU5TVXF6dzlrOCsrWVRSbzBmVHJGa3p5c3JLV0w1OHVXM2ZzODgrTytGNTVzK2ZYMlgydERvU3pUYis3My8vNCtXWFgwNTQzTWxNcjNOd2NQaHBFeHQ1b2FvcUhUcDBZUHo0OGJSdTNacGR1M1l4ZnZ4NGEzQmJVbExDa2lWTHVQUE9PK3Q4bmVwU1Z5b0x5OVdKTjVJa1djOTFUZE1RQkNGdTVQTEtsU3R0MFl0MVNVT2ZQWHMyYnJmYjhvS0pJZ2dDZnI4ZldaWlp0MjZkTFpVOEVUNmZqK1hMbC84bzNxWmVyNWZYWDMrZGd3Y1B4bzJpNmRhdFc3Vi83N2R0MnhiWG55ZTZidDI2ZFdSa1pGaHB5b25FcHlpVjA2REJ2TWZpclkraTZ6cDc5KzVsNDhhTnRvblpDUk1tSUFnQzA2ZFBqK3NYK2M0NzcxalAzWkVqUjFiYnJvY2Vlc2hhYnRLa2lTM3QyekNNS2hHelVUcDA2TUE1NTV6RFpaZGRab2wyMFpMa3Z6UWM4YVlLQnVHd3h0NTlSUnc0VkVMcjA2b09NQjBjSEtxblo4K2VWczV1WGVqZHUzZU5sV3JxRTZWUkhSczNiclNpSGs0Ly9YVHV1T01PUzRDcEhDa1RTOVI0cmpyYXRXdkhzbVhMYkErZlJMUnYzNTVwMDZhUmxwYkdxbFdyK1Bqamovbnl5eTl0UW82aUtIenh4UmQ4OGNVWHZQWFdXN3ovL3Z2TW56L2ZOalBSdDIvZms1cm05VXNnMmxFTUJBTDA2Rkc5UEgvYWFhZHgxbGxuNGZGNFNFdExvMU9uVHRiTWtHRVlOalBoMU5SVUxyamdBdXYxMEtGRHVlbW1td0R6M29xdCtyQisvZnFFczBKdDI3YTFPcE9HWWZEVVUwL3h4UmRmQUdZSGRlellzYVNtcG5MenpUZnoxVmRmc1dyVktqUk40N0hISHFOTm16Wlc1NlpWcTFhMGJ0MmF5eTY3ekZiS0cweUJ5REFNUm8wYVZjWDhFU0E1T1psZXZYcXhZc1VLSytyczRNR0RQUFBNTTdiOVpGbG02dFNwbkh2dXVRd1pNc1FTbU1MaGNMVnBUeXRYcnF4U0NTU1cyTStxSWVuU3BZdjF1ellNSStGdnZITHFWMlZ1dSsyMkJtbFBQSUVvTlRXVjd0MjcwN2x6WjZaTW1WSkZWS3BNZFdIb1RobHhCNGVmTDdJc1czMEFVUlNaTm0yYTVjWFZ2bjE3SG52c01lNjU1eDVyLzIrKythWmU0czNKWVBueTVUejU1Sk9rcDZmVHFsVXIvdjczdnpmSWVhUFJOcFVqSjZNa1dwK0llQVVHS2hNN21WSWZvcE0wNTUxM0h1ZWRkMTdjZlZSVnJUSGlQTjcyeXRXb1RxYWg5Y2FORzZ2WUhVUnh1VnhjZHRsbFhIYlpaVlcyTFYyNjFCSnZoZzBiVnV2clhYLzk5Wng5OXRsa1pXVlpoUVFxcHpkZmVPR0YzSG5ublJ3NGNJRG5ubnVPeFlzWGM5OTk5OWs4aVg1cE9PSk5KUXdEaWtwQzdEMVlSRWE2bDdQUHJQbEg3ZURnOFBQbHBwdHVZdEdpUmV6YnQ0OHBVNlpZSFlQcDA2Znp4UmRmc0hUcFVyWnMyVUplWGw2dHlqTkdFUVNCenAwNzA3MTdkOTUrKzIxYktlOVlPblRvd0lBQkEralRwNDhsdXZUcDA0YytmZm9RQ0FSWXZYbzF5NWN2cnlMazNIUFBQWWlpeVBIang2MTFicmZiS3Mvb1lHZlJva1hXY3JRajV2ZjdXYnQyYmJYSGRlalF3V2EyRjR1aUtMWVp0RDU5K3RoTSs5cTBhWk93YWxuSGpoMFQrdTRNR0REQVd0NjdkNjh0WkgzMDZORmNlZVdWZ0RuTE9YWHFWTzY1NXg0MmJkcEVPQnkyR2R6ZWNNTU5lRHdlMnJkdno2Wk5tMnpYK00xdmZtTUpRWU1HRGJMdWJiZmJ6WUFCQXhnNmRDaXBxYW5jZi8vOXpKNDltNTA3ZHpKdDJqUkdqUnBsR1RUNy9YNmVlZVlaU3dDYk5Xc1c5OTEzSHdjT0hLQmZ2MzUwNjlZdDduc0hzOE9WU0x6SnpNeXNsMmwzYlJnNWNpVHIxcTJydHB4NmFtcHF3c2kvaHVic3M4OUdFQVNhTkdsQ3o1NDk2ZFdyRjUwN2QwWVVSWXFLaWhLRzVqczRPUHp5U1VsSklUOC9INEFXTFZwVU1WSHYxS21UN1hWc2Y2Qyt4Qk44NitOOTh0MTMzNkhyT2dVRkJUVlc3K3pmdjMvQzZKZnM3T3hhVldac1NHTFRtRVZSckxGSzRjK0ZCeDU0d0NhZS9PTWYvK0NkZDk2eFhydGNMcVpQbjg3R2pSdHRFNEhSZms2OGlIa3dKNHE2ZGV2R0hYZmNZZk1BakVlOGV5blJKSVBmNzZlZ29JRG5ubnZPVmhqQzdYWnoxVlZYY2R0dHQ5R3VYVHRVVldYdTNMbFdQK2FsbDE1aXo1NDlqQjA3MXVyVC81Snd4SnRLYUxwTzN2RUFnWUJLMjQ2WlpLUlZyUnJpNE9CdzZwZzVjMlpjODd6YUVPK2hJWW9pbzBlUEpoZ01Wa21EdVBqaWk3bjQ0b3V0MThGZ2tHQXdTRGdjUmxFVVZGVkZWVlUwVGJOU3BxSmhuYklzV3crNndZTUg4K0tMTDVLY25NenBwNS9PV1dlZFJhZE9uYmpvb291cXJXamo5L3U1NXBwcnVPYWFheWdySytQVFR6L2wzLy8rTjhYRnhaYS95VU1QUFVTclZxMllObTBhQXdZTXNKV0ZiaWpPUC8vOGt6cURIeXVzTkNTeHFUZUovRXQrU0hxT3grUGhMMy81Qzg4ODh3d2ZmdmloTFZlN05zZWVlZWFaTm5QaDdPeHMvdkNIUDloU2pjNDg4MHhlZWVVVjdyLy9mdTYrKys0cTFaemNiamZUcDA5bjVNaVJEQjgrbks1ZHUvTHNzOC95MVZkZmNldXR0d0ttVUxSNTgyWmtXU1lwS1lrT0hUcFk0c1JaWjUxRi8vNzlDUVFDWEhiWlpYVHYzdDBXdnA2UmtjSGpqeitPcG1sSWtzVHMyYk1aTW1RSXpaczNaOEtFQ2JiN3R4QzJHKzhBQUE4NFNVUkJWR1hMbHJ6MTFsdE1uVHExeGlvUDdkcTFReFJGbXlEcWRyczU5OXh6R1QxNjlFa3pHenpyckxONDk5MTNXYmh3SVR0MjdDQVlER0lZQnBJa1dkV3picnJwcGhwbkwxOTg4Y1VhQnlTeEpES3c5UHY5dlBQT083Wm9xeWlTSlAzb1pkY2RIQngrT3JScDA4WVNieXFuczhianAyVFNHbXNLWEZNNTdtUEhqaVhjVnB0bmRPVis0WjQ5ZTZ5SVpGbVd1Znp5eTYxdFgzNzVaWTNQcDlqSnRvYjJta2xFNVRTdnZMdzhycnZ1T3RzenNtM2J0c3lmUDcvZWFWNlptWmxrWm1aeTZOQWhubjMyV1N1aU40b2dDTHp4eGh0czJMQ0JUei85bFAvN3YvK3pSZEZIL1pRYU5XcEVNQmkwSmtIZWV1c3RVbEpTYkg1N1A0Uzh2RHpMMnlaNi80UHBBZG0vZjM5dXV1a21Nakl5MERTTnNySXlRcUVRano3NktHUEhqdVc3Nzc0RHpGVEFRNGNPTVgzNjlIcjVRUDJVY2NTYlNxZ1JuV1A1QWZ3K21TYU4vTWl5azM3ZzRIQ3FpUjNjLzVBS1JrdVdMTEdXR3pkdWJDM1hkbGJKNS9QVkszeDI0TUNCOU8vZi93ZDFySktUazduKyt1dTUvdnJyMFhYZDl2Qys1WlpieU03T1RoaU8rMVBueHpDR3JTMjFpY2FKUlJSRnhvMGJ4L1hYWDErdEVCZVBlZlBtV2QrbHkrVksyQ0hyM0xreml4WXRTbGhCS0ZwRkkzcjg1TW1UeWNuSnNXYkxIbjc0WVI1KytPR0U3WGo4OGNkcmJHdTBBNTJWbGNXOGVmTklTMHVMMjk2b29YSk5lTDFlMXF4Wlk2VjRKZkpHcUF2UjMwZE50R2pSd3BaWFgxdm16SmxqTFo5enpqbDErajNISGx2WnN5dVJkMDVLU29walJ1emc4Q3ZtZ2dzdTRPdXZ2d2JNQWUzdTNidHRQbXl4QWduVXpxQytKcW96TDY0dFJVVkZiTm15eFhwZEY2RzdJWmc5ZTdaVkhydHQyN1kyOGFZMnhLWmVuYXFCL3h0dnZHR0xpRlVVaFYyN2RyRmt5UklySGJ1dWZQZmRkeXhZc0lBUFAvelFTcVUrL2ZUVHJmZXJxcXBWV2ZQNzc3L25rVWNlb1hQbnpvd2VQWnB6emptSGpJd01GaTVjeUpsbm5oazN5cVp2Mzc1MDZkS0ZGU3RXa0pPVHcvbm5uOC81NTU5ZnBSMkhEaDJ5ZkNYamVWZysrdWlqVmM0ZDdTTXNYTGlRTjk5OGsxQW9WS01uM01hTkd4a3laQWd6Wjg2a1pjdVd0ZnlVZnZvNDRrMGxJaEdka3BJd3FTbGUvUDdFbldrSEI0Y2ZqNFlhM0ZkWCt2ZGtJc3R5M0ZMRjlTWGVJTGNtN3hhSDJsT2ZhSno2Q0dleEtWWTFVVlBwNThyUHF1Yk5tOWU1UGJXbG9UcXpQemR2cHBOUk50WEJ3Y0VoRVgzNjlPRnZmL3VibFY3NzV6Ly9tUmt6WnBDWm1jblJvMGQ1L3ZubmJmdGZlKzIxMXZJbm4zekNsQ2xUTUF5REo1NTRnbDY5ZXRYcW10V1pGOWVXano3NnlCWXg4dFpiYjlHclY2K0VmL1ByWWxoY0V3VUZCWHoxMVZmVzYvcWs0TVpHd1p5S1FmK0dEUnRzNWNjZmVPQUJYbnJwSlJSRjRZVVhYdURjYzgrdFVxMjFKdjcwcHoveDhjY2YyOVoxN2RxVjU1OS8zb3F1a1dXWkR6NzRnTmRmZjUyRkN4ZWlLQW9iTm16Zzl0dHZaL0xreVZ4OTlkWFZYdmYzdi84OUsxYXNZTjY4ZVlCWjhPUE9PKyswOVU5MzdkckZxRkdqck5kUFB2bGszUE5VRm04TXc3QTg5ZUlSblFUemVyMTR2VjdLeXNvSUJBS0lvb2pIODh2S292bi85dTQ5cHVyNmorUDQ2M3M4bklPaE9MZmtvazJVS0F0dlE3S2ZsN0ptV0lrcmNjb2lzdW1RT1NhdFJzYkVzdjI2T2JDR09UVjBqbXltWWxqb2NwVTZKZGNZeWRod3h0UnlpVktHNGFVTHlEeDZEdWVjM3grTzcrOTg1U0lLaXBmbjR5L09aK2Q4eitkOHoxL254ZnZ6ZmhQZVhNSHI4OHZ0OXNucHNLbFhMNEliQUFBQUFEZlhvRUdEOU5KTEw1ay9oZzhmUHF6RXhFU0ZoWVdwdnI3ZTBqTnQyclJwbG44aUxGMjYxSndLbUp1YjIrbndwcXU4WHErMmJObGlXVHQwNkpCeWMzTzFlUEhpR3hyYXU5MXV2ZlBPTzJhVGZVbXFycTdXRjE5OG9YSGp4bW5Ja0NIcTA2ZVBIbjc0NFE2dnNYLy9mdlB4cUZHamJ0aCsyM0xpeEFsbFoyZWI0VmQ0ZUxobXpweXA0OGVQcTZTa1JCY3VYTkFycjd5aXRXdlh0bnVzTmpBNGE2bHVYYmh3b2RtLzBXYXpLU1VsUmErOTlscXJmeXlHaG9ZcUt5dExMNzc0b2xhc1dLRTllL2JJWnJPMVdVSFRsb1NFQk0yYk4wK2ZmdnFwM0c2M1huLzlkYVdtcG1yZXZIa3FMaTdXK3ZYcnpmNk5zMmZQTmxzQUJIcjY2YWQxN05neDNYUFBQYXFwcVpIRDRkREVpUk1WRWhLaTNyMTc2OE1QUDFSTlRZMmt5NjBEWnMyYUphZlRxZSsvLzE3MzNudXZSbzhlcmJxNk9xMWN1VktMRmkzcVZGUHEyd25oVFJ2OGZyOXN2V3l5a2QwQUFBQUE2QUdabVpuNjQ0OC96R05BSG8rblZRWEM1TW1UdFdUSkVzdGFZRFhtMVlZdGRHZFB1NjFidDVxTjgrMTJ1M20wWmR1MmJmcmxsMTgwWjg0Y1M3aHl2YTZjRkxocjF5NFZGaFphcG05S2w4T2Jsb21La1pHUm1qQmhndWJQbjY5SEgzMjB6U003TzNmdVZFTkRnL2s0TGk2dXkzdnRyTXJLU3VYazVGamVQeXNyUzBGQlFVcExTOU8zMzM2cml4Y3Y2c3laTTVvN2Q2N2VmdnZ0VnFIY3BVdVhMRWVoR3hzYnRXYk5HbVZrWkNndkwwOEZCUVY2NDQwMzJweDBHQ2dpSWtKNWVYbEtTVWxSUlVYRk5iVXNXTEJnZ1p4T3A5YXNXU09mejZkTm16WnB5NVl0bHJBeFBUMjkzYkhoRG9kRHp6MzNuTmF0VzZlOWUvY3FPRGhZenovL3ZOazdLYkI5UVV1bFRYbDV1WEp5Y3VUeitUUm8wQ0JOblRwVm1abVpkMXh3SXhIZXRJdlRVZ0FBQU1CZHBmMVJkRDNBYnJmcm80OCswcDQ5ZTdSOSszYjkvUFBQYW1wcVVyOSsvUlFiRzZzWk0yWlltc3EyeU1uSlVWNWVudngrZjd2VDh6NzQ0SU0yQTR6clZWTlRvOVdyVjV1UDA5UFRkZXpZTWJPL3laRWpSOXJjeThzdnZ5eTczVzRHVGkwRElIdytuNXFibStYeGVKU1VsS1RrNUdUOTlkZGYrdnZ2djNYcTFDblYxdGJxeUpFak9uVG9rR1VhcDNTNWd1VGl4WXVXOVQvLy9GTWxKU1VxS1NtUncrSFEyTEZqTlduU0pFMmFORWxoWVdIeWVyM2F1SEdqK2Z5d3NMQ2JFdDQwTmpacTllclYycnAxcTFrcEkwblRwMDgzcDB0R1JFUm93WUlGV3I1OHVmbWE3T3hzalI4L1htbHBhUm96Wm94Y0xwY3lNek5iVFpjc0xDeFVaV1dsa3BLU3RIanhZdlh2MzE5dXQxdDJ1MTAybTAzNStmbVMvbitVdVdYd1JuTnpzeDU4OEVGRlIwZnIvUG56Q2drSlVVTkRnM3crbitycjY5djlQQ2RQbmxULy92MDFjT0JBTTJnTURHN0N3OE0xWU1BQTFkVFVLRG82MnZLOVYxUlVxTGk0V09YbDVaWjdVVnRicTdGang4cm44NWxqeHdNRmhubDFkWFVxTEN4VVlXR2g0dVBqbFpTVXBLZWVldXFPT1Q1RmVBTUFBQUFBMHRHZTNrQmJwa3laWXY2UTc0eUVoQVFsSkNSMCtKelRwMDkzZFZzV0J3OGVOTWRzUjBWRmFjNmNPV1lBYzJXbFRLRGEydHFyWG52WXNHSGF1WE9uR1Y1MEpEWTJWc3VXTFZPL2Z2MzB3dzgvcUxTMFZELysrS01seUhHNzNTb3ZMMWQ1ZWJrMmJ0eW83ZHUzcTZpb3lGSzVFemd1KzBZcUtpcFNjWEd4WlczaXhJbDY4ODAzTFd1cHFhazZmUGl3ZHUvZWJhN3QzNzlmRVJFUkdqTm1qSHIxNm1VWnFSMGZINi9xNm1wNVBCNUxCZEtWQWo5amUxVmFzMmJOMHNLRkM1V1ltR2k1anphYlRjSEJ3U29vS0ZCVlZaV09Iei9lWnJnUzZQVHAwOHJOelpWMHVZcG04T0RCaW9tSk1RY2lCSHI4OGNjMWUvWnNMVm15UkVWRlJXcG9hTEJVSnJYcy9hMjMzbEphV3BvKy8veHpmZjMxMStaMHRxcXFLck95TERFeHNjTjkzUzV1cjI2QkFBQUFBTkQ5RGhxR2NhU25OM0c3bWpGamhvWU5HeWFuMDZuYzNGdzVIQTRGQndjclB6OWZLMWV1MUpRcFV4UVJFWEhOZ1loaEdJcUxpMU55Y25LSHpmdUhEeCt1ZDk5OVZ4czJiTkRBZ1FNVkVoS2l4TVJFNWVmbnE3UzBWRXVYTHRXVFR6NHBoOE5oZVYxR1JvWnNOcHZPblR0bnJqa2NEczJjT2ZQYWJzQjFTazlQMTRnUkk4ekhVNmRPVlg1K2ZxdCtOSVpoNkwzMzN0TzBhZFBNdGZ2dnYxL1oyZG5tbmxzQ3Z2ajRlQlVVRktpZ29FQ0RCdy91OFAwREs1M2FNM255WkRrY0RnMGZQdHl5SGgwZGJVN0xQSGp3WUt2Z0ppWW1SbGxaV1ZxN2RxMmVmZmJaVnZmZTVYTHA2TkdqNnR1M3IxSlNVc3hCRGc4ODhJQldyVnFsRlN0VzZKRkhIcEhINDlIdnYvOXVDVzRrNjBDVHlNaElMVnEwU0R0MjdGQktTb3I1WHM4ODg4d2RFOXhJMGwxeE9NZ2ZXSGRsWFpmSDQ5SDU4K2NWR2hxcW9LQWcvZlB2UmUwcXJWSFU0SDZLSHhVdWg4UE94Q2tBQUFEZ3p2V3ZwQVRETUxyVUFLYTkzeHkzaXNESmQ2dFdyZEtFQ1JPNjlUcFZWVlZ5dVZ4NjdMSEhPbnk5eStXU3krWFNwVXVYNUhhNzFkemNyT2JtWm5tOVhqTklhRG0rWTdmYnpYQmowNlpOK3Zqamo5V25UeDlGUlVVcEppWkdJMGVPMUxoeDR4UVpHZG1wdlRjMU5XbmZ2bjM2N3J2djFORFFvTTJiTjV1LzliNzY2aXN0VzdaTXFhbXB5c3JLdXA1YjB5bUI5NitzckV4bno1N1YzTGx6bFpHUm9SZGVlT0dxci8vbW0yKzBidDA2TFYrKzNESWkvcWVmZnRMNzc3K3Z6ejc3VEgzNzlwVjBlUVI0V1ZtWktpb3FkT3JVS1RVMk5zcmo4Vmp1ZCtCOUQ3ejMwdVcrTXR1MmJaUGRidGNubjN5aUw3LzhVazZuVTBPSER0V3JyNzZxMk5oWTFkWFZhZnIwNlhJNm5SbzVjcVRpNHVMMHhCTlA2S0dISHJMcys4S0ZDeW9ySzFObFphV3FxNnYxMjIrL3lUQU03ZGl4UStIaDRWcS9mcjN1dSs4K0pTUWtXRUsrK2ZQbjY4Q0JBK2IwcUxDd01DVW5KeXNsSmFYZGUxUmZYNi9ObXpjckl5TkRJU0VobmZ0aU91OC9obUZVZHZkRk8rT3VTQ1g4Zm45cVcrdGVyMWNlajBkTlRVMEtEUTJWdytIUXVYOHVhdmZlNHhvU0ZhcjRVV0VLQ3VyVk1qYTJsOWZybSthVHh0dHR0Z2pEa0tPdGF3SUFBQUM0NVhrbG5aVlVLdW0vaG1IVWRQV0Nmci8vZ3FUZVYzMWlEd2s4b2hRZUhtNXAvbm90VHA0OGFmNDlZTUNBYnUyZDA1SG01bWE1M2U1dUd5M3U4L2xhVlFLVmxaVnA5T2pSQ2cwTjdaYjNhRXZna2JXd3NEQVpoaUdYeTNWTjM0ZmY3Mit6d09ETW1UTWRWaWpkS0wvKytxdUdEaDNhcW1Lb0kxNnZWK2ZPbmJ1bWhzaTNpQkdHWVJ6dWlUZStLOEliQUFBQUFMaVIvSDcvQVVrM2IwUVJnSnZOTGFtL1lSaGRINXQySGVoNUF3QUFBQUJkdDZHbk53RGdodHJiVThHTlJPVU5BQUFBQUhTWjMrOTNTdG9uYVh4UDd3VkF0enNqYWJ4aEdNZXYrc3diaE1vYkFBQUFBT2dpd3pBdVNYcEswakpKSnlUZDBnMk1BWFRLT1VsRmtzYjJaSEFqVVhrREFBQUFBTjNPNy9jSFNlcWU3cm9BZW9MYk1BeFhUMjhD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FBQURBNm4vVlRyUEVOYXJuN1FBQUFBQkpSVTVFcmtKZ2dnPT0iLAoJIlRoZW1lIiA6ICIiLAoJIlR5cGUiIDogImZsb3ciLAoJIlZlcnNpb24iIDogIiIKfQo="/>
    </extobj>
  </extobjs>
</s:customData>
</file>

<file path=customXml/itemProps339.xml><?xml version="1.0" encoding="utf-8"?>
<ds:datastoreItem xmlns:ds="http://schemas.openxmlformats.org/officeDocument/2006/customXml" ds:itemID="s:customData">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otalTime>0</TotalTime>
  <Words>3762</Words>
  <Application>WPS 演示</Application>
  <PresentationFormat>宽屏</PresentationFormat>
  <Paragraphs>502</Paragraphs>
  <Slides>38</Slides>
  <Notes>0</Notes>
  <HiddenSlides>0</HiddenSlides>
  <MMClips>4</MMClips>
  <ScaleCrop>false</ScaleCrop>
  <HeadingPairs>
    <vt:vector size="8" baseType="variant">
      <vt:variant>
        <vt:lpstr>已用的字体</vt:lpstr>
      </vt:variant>
      <vt:variant>
        <vt:i4>17</vt:i4>
      </vt:variant>
      <vt:variant>
        <vt:lpstr>主题</vt:lpstr>
      </vt:variant>
      <vt:variant>
        <vt:i4>2</vt:i4>
      </vt:variant>
      <vt:variant>
        <vt:lpstr>嵌入 OLE 服务器</vt:lpstr>
      </vt:variant>
      <vt:variant>
        <vt:i4>1</vt:i4>
      </vt:variant>
      <vt:variant>
        <vt:lpstr>幻灯片标题</vt:lpstr>
      </vt:variant>
      <vt:variant>
        <vt:i4>38</vt:i4>
      </vt:variant>
    </vt:vector>
  </HeadingPairs>
  <TitlesOfParts>
    <vt:vector size="58" baseType="lpstr">
      <vt:lpstr>Arial</vt:lpstr>
      <vt:lpstr>宋体</vt:lpstr>
      <vt:lpstr>Wingdings</vt:lpstr>
      <vt:lpstr>微软雅黑</vt:lpstr>
      <vt:lpstr>等线</vt:lpstr>
      <vt:lpstr>Wingdings</vt:lpstr>
      <vt:lpstr>思源黑体</vt:lpstr>
      <vt:lpstr>黑体</vt:lpstr>
      <vt:lpstr>Segoe UI</vt:lpstr>
      <vt:lpstr>Calibri</vt:lpstr>
      <vt:lpstr>KSOF4CF9F437</vt:lpstr>
      <vt:lpstr>Segoe Print</vt:lpstr>
      <vt:lpstr>KSOF4CFA6896</vt:lpstr>
      <vt:lpstr>Arial Unicode MS</vt:lpstr>
      <vt:lpstr>等线 Light</vt:lpstr>
      <vt:lpstr>Times New Roman</vt:lpstr>
      <vt:lpstr>Gill Sans MT</vt:lpstr>
      <vt:lpstr>Office 主题​​</vt:lpstr>
      <vt:lpstr>自定义设计方案</vt:lpstr>
      <vt:lpstr>Package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行小成</cp:lastModifiedBy>
  <cp:revision>393</cp:revision>
  <dcterms:created xsi:type="dcterms:W3CDTF">2017-03-18T02:52:00Z</dcterms:created>
  <dcterms:modified xsi:type="dcterms:W3CDTF">2026-06-26T01:28:01Z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2052-12.1.0.26895</vt:lpwstr>
  </property>
  <property fmtid="{D5CDD505-2E9C-101B-9397-08002B2CF9AE}" pid="3" name="KSOTemplateUUID">
    <vt:lpwstr>v1.0_mb_X/8keIRYnyMaPoNA0sVIdA==</vt:lpwstr>
  </property>
  <property fmtid="{D5CDD505-2E9C-101B-9397-08002B2CF9AE}" pid="4" name="ICV">
    <vt:lpwstr>FB35529DD7144A63B470AD57EC245C7D_13</vt:lpwstr>
  </property>
</Properties>
</file>